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47.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Lst>
  <p:sldSz cx="20104100" cy="11309350"/>
  <p:notesSz cx="20104100" cy="113093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79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92"/>
    <p:restoredTop sz="94656"/>
  </p:normalViewPr>
  <p:slideViewPr>
    <p:cSldViewPr>
      <p:cViewPr varScale="1">
        <p:scale>
          <a:sx n="51" d="100"/>
          <a:sy n="51" d="100"/>
        </p:scale>
        <p:origin x="156" y="89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963A6DD0-023E-5B4F-A4F5-B146147F9DE8}" type="datetimeFigureOut">
              <a:rPr lang="en-US" smtClean="0"/>
              <a:t>7/17/2025</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8E5461D6-5C0D-CD4B-9FE2-C9ACB4AB008E}" type="slidenum">
              <a:rPr lang="en-US" smtClean="0"/>
              <a:t>‹#›</a:t>
            </a:fld>
            <a:endParaRPr lang="en-US"/>
          </a:p>
        </p:txBody>
      </p:sp>
    </p:spTree>
    <p:extLst>
      <p:ext uri="{BB962C8B-B14F-4D97-AF65-F5344CB8AC3E}">
        <p14:creationId xmlns:p14="http://schemas.microsoft.com/office/powerpoint/2010/main" val="1830719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5461D6-5C0D-CD4B-9FE2-C9ACB4AB008E}" type="slidenum">
              <a:rPr lang="en-US" smtClean="0"/>
              <a:t>5</a:t>
            </a:fld>
            <a:endParaRPr lang="en-US"/>
          </a:p>
        </p:txBody>
      </p:sp>
    </p:spTree>
    <p:extLst>
      <p:ext uri="{BB962C8B-B14F-4D97-AF65-F5344CB8AC3E}">
        <p14:creationId xmlns:p14="http://schemas.microsoft.com/office/powerpoint/2010/main" val="151708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034388" y="813126"/>
            <a:ext cx="16465550" cy="1053464"/>
          </a:xfrm>
          <a:prstGeom prst="rect">
            <a:avLst/>
          </a:prstGeom>
        </p:spPr>
        <p:txBody>
          <a:bodyPr wrap="square" lIns="0" tIns="0" rIns="0" bIns="0">
            <a:spAutoFit/>
          </a:bodyPr>
          <a:lstStyle>
            <a:lvl1pPr>
              <a:defRPr sz="6750" b="1" i="0">
                <a:solidFill>
                  <a:srgbClr val="50B796"/>
                </a:solidFill>
                <a:latin typeface="Helvetica"/>
                <a:cs typeface="Helvetica"/>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1450" b="0" i="0">
                <a:solidFill>
                  <a:schemeClr val="tx1"/>
                </a:solidFill>
                <a:latin typeface="Helvetica"/>
                <a:cs typeface="Helvetica"/>
              </a:defRPr>
            </a:lvl1pPr>
          </a:lstStyle>
          <a:p>
            <a:pPr marL="12700">
              <a:lnSpc>
                <a:spcPts val="1535"/>
              </a:lnSpc>
            </a:pPr>
            <a:r>
              <a:rPr dirty="0"/>
              <a:t>Primary</a:t>
            </a:r>
            <a:r>
              <a:rPr spc="30" dirty="0"/>
              <a:t> </a:t>
            </a:r>
            <a:r>
              <a:rPr dirty="0"/>
              <a:t>Care</a:t>
            </a:r>
            <a:r>
              <a:rPr spc="35" dirty="0"/>
              <a:t> </a:t>
            </a:r>
            <a:r>
              <a:rPr dirty="0"/>
              <a:t>People</a:t>
            </a:r>
            <a:r>
              <a:rPr spc="35" dirty="0"/>
              <a:t> </a:t>
            </a:r>
            <a:r>
              <a:rPr spc="-20" dirty="0"/>
              <a:t>Plan</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7/17/2025</a:t>
            </a:fld>
            <a:endParaRPr lang="en-US"/>
          </a:p>
        </p:txBody>
      </p:sp>
      <p:sp>
        <p:nvSpPr>
          <p:cNvPr id="6" name="Holder 6"/>
          <p:cNvSpPr>
            <a:spLocks noGrp="1"/>
          </p:cNvSpPr>
          <p:nvPr>
            <p:ph type="sldNum" sz="quarter" idx="7"/>
          </p:nvPr>
        </p:nvSpPr>
        <p:spPr/>
        <p:txBody>
          <a:bodyPr lIns="0" tIns="0" rIns="0" bIns="0"/>
          <a:lstStyle>
            <a:lvl1pPr>
              <a:defRPr sz="1450" b="0" i="0">
                <a:solidFill>
                  <a:schemeClr val="tx1"/>
                </a:solidFill>
                <a:latin typeface="Helvetica"/>
                <a:cs typeface="Helvetica"/>
              </a:defRPr>
            </a:lvl1pPr>
          </a:lstStyle>
          <a:p>
            <a:pPr marL="38100">
              <a:lnSpc>
                <a:spcPts val="1535"/>
              </a:lnSpc>
            </a:pPr>
            <a:fld id="{81D60167-4931-47E6-BA6A-407CBD079E47}" type="slidenum">
              <a:rPr spc="-25" dirty="0">
                <a:solidFill>
                  <a:srgbClr val="FFFFFF"/>
                </a:solidFill>
              </a:rPr>
              <a:t>‹#›</a:t>
            </a:fld>
            <a:endParaRPr spc="-25" dirty="0">
              <a:solidFill>
                <a:srgbClr val="FFFFFF"/>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750" b="1" i="0">
                <a:solidFill>
                  <a:srgbClr val="50B796"/>
                </a:solidFill>
                <a:latin typeface="Helvetica"/>
                <a:cs typeface="Helvetic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1450" b="0" i="0">
                <a:solidFill>
                  <a:schemeClr val="tx1"/>
                </a:solidFill>
                <a:latin typeface="Helvetica"/>
                <a:cs typeface="Helvetica"/>
              </a:defRPr>
            </a:lvl1pPr>
          </a:lstStyle>
          <a:p>
            <a:pPr marL="12700">
              <a:lnSpc>
                <a:spcPts val="1535"/>
              </a:lnSpc>
            </a:pPr>
            <a:r>
              <a:rPr dirty="0"/>
              <a:t>Primary</a:t>
            </a:r>
            <a:r>
              <a:rPr spc="30" dirty="0"/>
              <a:t> </a:t>
            </a:r>
            <a:r>
              <a:rPr dirty="0"/>
              <a:t>Care</a:t>
            </a:r>
            <a:r>
              <a:rPr spc="35" dirty="0"/>
              <a:t> </a:t>
            </a:r>
            <a:r>
              <a:rPr dirty="0"/>
              <a:t>People</a:t>
            </a:r>
            <a:r>
              <a:rPr spc="35" dirty="0"/>
              <a:t> </a:t>
            </a:r>
            <a:r>
              <a:rPr spc="-20" dirty="0"/>
              <a:t>Plan</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7/17/2025</a:t>
            </a:fld>
            <a:endParaRPr lang="en-US"/>
          </a:p>
        </p:txBody>
      </p:sp>
      <p:sp>
        <p:nvSpPr>
          <p:cNvPr id="6" name="Holder 6"/>
          <p:cNvSpPr>
            <a:spLocks noGrp="1"/>
          </p:cNvSpPr>
          <p:nvPr>
            <p:ph type="sldNum" sz="quarter" idx="7"/>
          </p:nvPr>
        </p:nvSpPr>
        <p:spPr/>
        <p:txBody>
          <a:bodyPr lIns="0" tIns="0" rIns="0" bIns="0"/>
          <a:lstStyle>
            <a:lvl1pPr>
              <a:defRPr sz="1450" b="0" i="0">
                <a:solidFill>
                  <a:schemeClr val="tx1"/>
                </a:solidFill>
                <a:latin typeface="Helvetica"/>
                <a:cs typeface="Helvetica"/>
              </a:defRPr>
            </a:lvl1pPr>
          </a:lstStyle>
          <a:p>
            <a:pPr marL="38100">
              <a:lnSpc>
                <a:spcPts val="1535"/>
              </a:lnSpc>
            </a:pPr>
            <a:fld id="{81D60167-4931-47E6-BA6A-407CBD079E47}" type="slidenum">
              <a:rPr spc="-25" dirty="0">
                <a:solidFill>
                  <a:srgbClr val="FFFFFF"/>
                </a:solidFill>
              </a:rPr>
              <a:t>‹#›</a:t>
            </a:fld>
            <a:endParaRPr spc="-25" dirty="0">
              <a:solidFill>
                <a:srgbClr val="FFFFFF"/>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750" b="1" i="0">
                <a:solidFill>
                  <a:srgbClr val="50B796"/>
                </a:solidFill>
                <a:latin typeface="Helvetica"/>
                <a:cs typeface="Helvetica"/>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450" b="0" i="0">
                <a:solidFill>
                  <a:schemeClr val="tx1"/>
                </a:solidFill>
                <a:latin typeface="Helvetica"/>
                <a:cs typeface="Helvetica"/>
              </a:defRPr>
            </a:lvl1pPr>
          </a:lstStyle>
          <a:p>
            <a:pPr marL="12700">
              <a:lnSpc>
                <a:spcPts val="1535"/>
              </a:lnSpc>
            </a:pPr>
            <a:r>
              <a:rPr dirty="0"/>
              <a:t>Primary</a:t>
            </a:r>
            <a:r>
              <a:rPr spc="30" dirty="0"/>
              <a:t> </a:t>
            </a:r>
            <a:r>
              <a:rPr dirty="0"/>
              <a:t>Care</a:t>
            </a:r>
            <a:r>
              <a:rPr spc="35" dirty="0"/>
              <a:t> </a:t>
            </a:r>
            <a:r>
              <a:rPr dirty="0"/>
              <a:t>People</a:t>
            </a:r>
            <a:r>
              <a:rPr spc="35" dirty="0"/>
              <a:t> </a:t>
            </a:r>
            <a:r>
              <a:rPr spc="-20" dirty="0"/>
              <a:t>Plan</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7/17/2025</a:t>
            </a:fld>
            <a:endParaRPr lang="en-US"/>
          </a:p>
        </p:txBody>
      </p:sp>
      <p:sp>
        <p:nvSpPr>
          <p:cNvPr id="7" name="Holder 7"/>
          <p:cNvSpPr>
            <a:spLocks noGrp="1"/>
          </p:cNvSpPr>
          <p:nvPr>
            <p:ph type="sldNum" sz="quarter" idx="7"/>
          </p:nvPr>
        </p:nvSpPr>
        <p:spPr/>
        <p:txBody>
          <a:bodyPr lIns="0" tIns="0" rIns="0" bIns="0"/>
          <a:lstStyle>
            <a:lvl1pPr>
              <a:defRPr sz="1450" b="0" i="0">
                <a:solidFill>
                  <a:schemeClr val="tx1"/>
                </a:solidFill>
                <a:latin typeface="Helvetica"/>
                <a:cs typeface="Helvetica"/>
              </a:defRPr>
            </a:lvl1pPr>
          </a:lstStyle>
          <a:p>
            <a:pPr marL="38100">
              <a:lnSpc>
                <a:spcPts val="1535"/>
              </a:lnSpc>
            </a:pPr>
            <a:fld id="{81D60167-4931-47E6-BA6A-407CBD079E47}" type="slidenum">
              <a:rPr spc="-25" dirty="0">
                <a:solidFill>
                  <a:srgbClr val="FFFFFF"/>
                </a:solidFill>
              </a:rPr>
              <a:t>‹#›</a:t>
            </a:fld>
            <a:endParaRPr spc="-25" dirty="0">
              <a:solidFill>
                <a:srgbClr val="FFFFFF"/>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750" b="1" i="0">
                <a:solidFill>
                  <a:srgbClr val="50B796"/>
                </a:solidFill>
                <a:latin typeface="Helvetica"/>
                <a:cs typeface="Helvetica"/>
              </a:defRPr>
            </a:lvl1pPr>
          </a:lstStyle>
          <a:p>
            <a:endParaRPr/>
          </a:p>
        </p:txBody>
      </p:sp>
      <p:sp>
        <p:nvSpPr>
          <p:cNvPr id="3" name="Holder 3"/>
          <p:cNvSpPr>
            <a:spLocks noGrp="1"/>
          </p:cNvSpPr>
          <p:nvPr>
            <p:ph type="ftr" sz="quarter" idx="5"/>
          </p:nvPr>
        </p:nvSpPr>
        <p:spPr/>
        <p:txBody>
          <a:bodyPr lIns="0" tIns="0" rIns="0" bIns="0"/>
          <a:lstStyle>
            <a:lvl1pPr>
              <a:defRPr sz="1450" b="0" i="0">
                <a:solidFill>
                  <a:schemeClr val="tx1"/>
                </a:solidFill>
                <a:latin typeface="Helvetica"/>
                <a:cs typeface="Helvetica"/>
              </a:defRPr>
            </a:lvl1pPr>
          </a:lstStyle>
          <a:p>
            <a:pPr marL="12700">
              <a:lnSpc>
                <a:spcPts val="1535"/>
              </a:lnSpc>
            </a:pPr>
            <a:r>
              <a:rPr dirty="0"/>
              <a:t>Primary</a:t>
            </a:r>
            <a:r>
              <a:rPr spc="30" dirty="0"/>
              <a:t> </a:t>
            </a:r>
            <a:r>
              <a:rPr dirty="0"/>
              <a:t>Care</a:t>
            </a:r>
            <a:r>
              <a:rPr spc="35" dirty="0"/>
              <a:t> </a:t>
            </a:r>
            <a:r>
              <a:rPr dirty="0"/>
              <a:t>People</a:t>
            </a:r>
            <a:r>
              <a:rPr spc="35" dirty="0"/>
              <a:t> </a:t>
            </a:r>
            <a:r>
              <a:rPr spc="-20" dirty="0"/>
              <a:t>Plan</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7/17/2025</a:t>
            </a:fld>
            <a:endParaRPr lang="en-US"/>
          </a:p>
        </p:txBody>
      </p:sp>
      <p:sp>
        <p:nvSpPr>
          <p:cNvPr id="5" name="Holder 5"/>
          <p:cNvSpPr>
            <a:spLocks noGrp="1"/>
          </p:cNvSpPr>
          <p:nvPr>
            <p:ph type="sldNum" sz="quarter" idx="7"/>
          </p:nvPr>
        </p:nvSpPr>
        <p:spPr/>
        <p:txBody>
          <a:bodyPr lIns="0" tIns="0" rIns="0" bIns="0"/>
          <a:lstStyle>
            <a:lvl1pPr>
              <a:defRPr sz="1450" b="0" i="0">
                <a:solidFill>
                  <a:schemeClr val="tx1"/>
                </a:solidFill>
                <a:latin typeface="Helvetica"/>
                <a:cs typeface="Helvetica"/>
              </a:defRPr>
            </a:lvl1pPr>
          </a:lstStyle>
          <a:p>
            <a:pPr marL="38100">
              <a:lnSpc>
                <a:spcPts val="1535"/>
              </a:lnSpc>
            </a:pPr>
            <a:fld id="{81D60167-4931-47E6-BA6A-407CBD079E47}" type="slidenum">
              <a:rPr spc="-25" dirty="0">
                <a:solidFill>
                  <a:srgbClr val="FFFFFF"/>
                </a:solidFill>
              </a:rPr>
              <a:t>‹#›</a:t>
            </a:fld>
            <a:endParaRPr spc="-25" dirty="0">
              <a:solidFill>
                <a:srgbClr val="FFFFFF"/>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450" b="0" i="0">
                <a:solidFill>
                  <a:schemeClr val="tx1"/>
                </a:solidFill>
                <a:latin typeface="Helvetica"/>
                <a:cs typeface="Helvetica"/>
              </a:defRPr>
            </a:lvl1pPr>
          </a:lstStyle>
          <a:p>
            <a:pPr marL="12700">
              <a:lnSpc>
                <a:spcPts val="1535"/>
              </a:lnSpc>
            </a:pPr>
            <a:r>
              <a:rPr dirty="0"/>
              <a:t>Primary</a:t>
            </a:r>
            <a:r>
              <a:rPr spc="30" dirty="0"/>
              <a:t> </a:t>
            </a:r>
            <a:r>
              <a:rPr dirty="0"/>
              <a:t>Care</a:t>
            </a:r>
            <a:r>
              <a:rPr spc="35" dirty="0"/>
              <a:t> </a:t>
            </a:r>
            <a:r>
              <a:rPr dirty="0"/>
              <a:t>People</a:t>
            </a:r>
            <a:r>
              <a:rPr spc="35" dirty="0"/>
              <a:t> </a:t>
            </a:r>
            <a:r>
              <a:rPr spc="-20" dirty="0"/>
              <a:t>Plan</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7/17/2025</a:t>
            </a:fld>
            <a:endParaRPr lang="en-US"/>
          </a:p>
        </p:txBody>
      </p:sp>
      <p:sp>
        <p:nvSpPr>
          <p:cNvPr id="4" name="Holder 4"/>
          <p:cNvSpPr>
            <a:spLocks noGrp="1"/>
          </p:cNvSpPr>
          <p:nvPr>
            <p:ph type="sldNum" sz="quarter" idx="7"/>
          </p:nvPr>
        </p:nvSpPr>
        <p:spPr/>
        <p:txBody>
          <a:bodyPr lIns="0" tIns="0" rIns="0" bIns="0"/>
          <a:lstStyle>
            <a:lvl1pPr>
              <a:defRPr sz="1450" b="0" i="0">
                <a:solidFill>
                  <a:schemeClr val="tx1"/>
                </a:solidFill>
                <a:latin typeface="Helvetica"/>
                <a:cs typeface="Helvetica"/>
              </a:defRPr>
            </a:lvl1pPr>
          </a:lstStyle>
          <a:p>
            <a:pPr marL="38100">
              <a:lnSpc>
                <a:spcPts val="1535"/>
              </a:lnSpc>
            </a:pPr>
            <a:fld id="{81D60167-4931-47E6-BA6A-407CBD079E47}" type="slidenum">
              <a:rPr spc="-25" dirty="0">
                <a:solidFill>
                  <a:srgbClr val="FFFFFF"/>
                </a:solidFill>
              </a:rPr>
              <a:t>‹#›</a:t>
            </a:fld>
            <a:endParaRPr spc="-25" dirty="0">
              <a:solidFill>
                <a:srgbClr val="FFFFFF"/>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034388" y="1134359"/>
            <a:ext cx="17973675" cy="1053464"/>
          </a:xfrm>
          <a:prstGeom prst="rect">
            <a:avLst/>
          </a:prstGeom>
        </p:spPr>
        <p:txBody>
          <a:bodyPr wrap="square" lIns="0" tIns="0" rIns="0" bIns="0">
            <a:spAutoFit/>
          </a:bodyPr>
          <a:lstStyle>
            <a:lvl1pPr>
              <a:defRPr sz="6750" b="1" i="0">
                <a:solidFill>
                  <a:srgbClr val="50B796"/>
                </a:solidFill>
                <a:latin typeface="Helvetica"/>
                <a:cs typeface="Helvetica"/>
              </a:defRPr>
            </a:lvl1pPr>
          </a:lstStyle>
          <a:p>
            <a:endParaRPr/>
          </a:p>
        </p:txBody>
      </p:sp>
      <p:sp>
        <p:nvSpPr>
          <p:cNvPr id="3" name="Holder 3"/>
          <p:cNvSpPr>
            <a:spLocks noGrp="1"/>
          </p:cNvSpPr>
          <p:nvPr>
            <p:ph type="body" idx="1"/>
          </p:nvPr>
        </p:nvSpPr>
        <p:spPr>
          <a:xfrm>
            <a:off x="1008988" y="2711959"/>
            <a:ext cx="18086705" cy="733425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991564" y="10632416"/>
            <a:ext cx="2204085" cy="213995"/>
          </a:xfrm>
          <a:prstGeom prst="rect">
            <a:avLst/>
          </a:prstGeom>
        </p:spPr>
        <p:txBody>
          <a:bodyPr wrap="square" lIns="0" tIns="0" rIns="0" bIns="0">
            <a:spAutoFit/>
          </a:bodyPr>
          <a:lstStyle>
            <a:lvl1pPr>
              <a:defRPr sz="1450" b="0" i="0">
                <a:solidFill>
                  <a:schemeClr val="tx1"/>
                </a:solidFill>
                <a:latin typeface="Helvetica"/>
                <a:cs typeface="Helvetica"/>
              </a:defRPr>
            </a:lvl1pPr>
          </a:lstStyle>
          <a:p>
            <a:pPr marL="12700">
              <a:lnSpc>
                <a:spcPts val="1535"/>
              </a:lnSpc>
            </a:pPr>
            <a:r>
              <a:rPr dirty="0"/>
              <a:t>Primary</a:t>
            </a:r>
            <a:r>
              <a:rPr spc="30" dirty="0"/>
              <a:t> </a:t>
            </a:r>
            <a:r>
              <a:rPr dirty="0"/>
              <a:t>Care</a:t>
            </a:r>
            <a:r>
              <a:rPr spc="35" dirty="0"/>
              <a:t> </a:t>
            </a:r>
            <a:r>
              <a:rPr dirty="0"/>
              <a:t>People</a:t>
            </a:r>
            <a:r>
              <a:rPr spc="35" dirty="0"/>
              <a:t> </a:t>
            </a:r>
            <a:r>
              <a:rPr spc="-20" dirty="0"/>
              <a:t>Plan</a:t>
            </a: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7/17/2025</a:t>
            </a:fld>
            <a:endParaRPr lang="en-US"/>
          </a:p>
        </p:txBody>
      </p:sp>
      <p:sp>
        <p:nvSpPr>
          <p:cNvPr id="6" name="Holder 6"/>
          <p:cNvSpPr>
            <a:spLocks noGrp="1"/>
          </p:cNvSpPr>
          <p:nvPr>
            <p:ph type="sldNum" sz="quarter" idx="7"/>
          </p:nvPr>
        </p:nvSpPr>
        <p:spPr>
          <a:xfrm>
            <a:off x="18852094" y="10632416"/>
            <a:ext cx="299084" cy="213995"/>
          </a:xfrm>
          <a:prstGeom prst="rect">
            <a:avLst/>
          </a:prstGeom>
        </p:spPr>
        <p:txBody>
          <a:bodyPr wrap="square" lIns="0" tIns="0" rIns="0" bIns="0">
            <a:spAutoFit/>
          </a:bodyPr>
          <a:lstStyle>
            <a:lvl1pPr>
              <a:defRPr sz="1450" b="0" i="0">
                <a:solidFill>
                  <a:schemeClr val="tx1"/>
                </a:solidFill>
                <a:latin typeface="Helvetica"/>
                <a:cs typeface="Helvetica"/>
              </a:defRPr>
            </a:lvl1pPr>
          </a:lstStyle>
          <a:p>
            <a:pPr marL="38100">
              <a:lnSpc>
                <a:spcPts val="1535"/>
              </a:lnSpc>
            </a:pPr>
            <a:fld id="{81D60167-4931-47E6-BA6A-407CBD079E47}" type="slidenum">
              <a:rPr spc="-25" dirty="0">
                <a:solidFill>
                  <a:srgbClr val="FFFFFF"/>
                </a:solidFill>
              </a:rPr>
              <a:t>‹#›</a:t>
            </a:fld>
            <a:endParaRPr spc="-25" dirty="0">
              <a:solidFill>
                <a:srgbClr val="FFFFFF"/>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3" Type="http://schemas.openxmlformats.org/officeDocument/2006/relationships/image" Target="../media/image59.png"/><Relationship Id="rId18" Type="http://schemas.openxmlformats.org/officeDocument/2006/relationships/image" Target="../media/image64.png"/><Relationship Id="rId26" Type="http://schemas.openxmlformats.org/officeDocument/2006/relationships/image" Target="../media/image72.png"/><Relationship Id="rId39" Type="http://schemas.openxmlformats.org/officeDocument/2006/relationships/image" Target="../media/image85.png"/><Relationship Id="rId21" Type="http://schemas.openxmlformats.org/officeDocument/2006/relationships/image" Target="../media/image67.png"/><Relationship Id="rId34" Type="http://schemas.openxmlformats.org/officeDocument/2006/relationships/image" Target="../media/image80.pn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png"/><Relationship Id="rId25" Type="http://schemas.openxmlformats.org/officeDocument/2006/relationships/image" Target="../media/image71.png"/><Relationship Id="rId33" Type="http://schemas.openxmlformats.org/officeDocument/2006/relationships/image" Target="../media/image79.png"/><Relationship Id="rId38" Type="http://schemas.openxmlformats.org/officeDocument/2006/relationships/image" Target="../media/image84.png"/><Relationship Id="rId2" Type="http://schemas.openxmlformats.org/officeDocument/2006/relationships/image" Target="../media/image48.png"/><Relationship Id="rId16" Type="http://schemas.openxmlformats.org/officeDocument/2006/relationships/image" Target="../media/image62.png"/><Relationship Id="rId20" Type="http://schemas.openxmlformats.org/officeDocument/2006/relationships/image" Target="../media/image66.png"/><Relationship Id="rId29"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7.png"/><Relationship Id="rId24" Type="http://schemas.openxmlformats.org/officeDocument/2006/relationships/image" Target="../media/image70.png"/><Relationship Id="rId32" Type="http://schemas.openxmlformats.org/officeDocument/2006/relationships/image" Target="../media/image78.png"/><Relationship Id="rId37" Type="http://schemas.openxmlformats.org/officeDocument/2006/relationships/image" Target="../media/image83.png"/><Relationship Id="rId5" Type="http://schemas.openxmlformats.org/officeDocument/2006/relationships/image" Target="../media/image51.png"/><Relationship Id="rId15" Type="http://schemas.openxmlformats.org/officeDocument/2006/relationships/image" Target="../media/image61.png"/><Relationship Id="rId23" Type="http://schemas.openxmlformats.org/officeDocument/2006/relationships/image" Target="../media/image69.png"/><Relationship Id="rId28" Type="http://schemas.openxmlformats.org/officeDocument/2006/relationships/image" Target="../media/image74.png"/><Relationship Id="rId36" Type="http://schemas.openxmlformats.org/officeDocument/2006/relationships/image" Target="../media/image82.png"/><Relationship Id="rId10" Type="http://schemas.openxmlformats.org/officeDocument/2006/relationships/image" Target="../media/image56.png"/><Relationship Id="rId19" Type="http://schemas.openxmlformats.org/officeDocument/2006/relationships/image" Target="../media/image65.png"/><Relationship Id="rId31" Type="http://schemas.openxmlformats.org/officeDocument/2006/relationships/image" Target="../media/image77.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 Id="rId22" Type="http://schemas.openxmlformats.org/officeDocument/2006/relationships/image" Target="../media/image68.png"/><Relationship Id="rId27" Type="http://schemas.openxmlformats.org/officeDocument/2006/relationships/image" Target="../media/image73.png"/><Relationship Id="rId30" Type="http://schemas.openxmlformats.org/officeDocument/2006/relationships/image" Target="../media/image76.png"/><Relationship Id="rId35" Type="http://schemas.openxmlformats.org/officeDocument/2006/relationships/image" Target="../media/image81.png"/><Relationship Id="rId8" Type="http://schemas.openxmlformats.org/officeDocument/2006/relationships/image" Target="../media/image54.png"/><Relationship Id="rId3" Type="http://schemas.openxmlformats.org/officeDocument/2006/relationships/image" Target="../media/image49.png"/></Relationships>
</file>

<file path=ppt/slides/_rels/slide2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england.nhs.uk/publication/nhs-long-term-workforce-plan/" TargetMode="External"/><Relationship Id="rId2" Type="http://schemas.openxmlformats.org/officeDocument/2006/relationships/hyperlink" Target="https://nshcs.hee.nhs.uk/publications/health-education-england-hee-quality-framework-from-2021/"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png"/><Relationship Id="rId18" Type="http://schemas.openxmlformats.org/officeDocument/2006/relationships/image" Target="../media/image108.png"/><Relationship Id="rId26" Type="http://schemas.openxmlformats.org/officeDocument/2006/relationships/image" Target="../media/image116.png"/><Relationship Id="rId3" Type="http://schemas.openxmlformats.org/officeDocument/2006/relationships/image" Target="../media/image93.png"/><Relationship Id="rId21" Type="http://schemas.openxmlformats.org/officeDocument/2006/relationships/image" Target="../media/image111.png"/><Relationship Id="rId7" Type="http://schemas.openxmlformats.org/officeDocument/2006/relationships/image" Target="../media/image97.png"/><Relationship Id="rId12" Type="http://schemas.openxmlformats.org/officeDocument/2006/relationships/image" Target="../media/image102.png"/><Relationship Id="rId17" Type="http://schemas.openxmlformats.org/officeDocument/2006/relationships/image" Target="../media/image107.png"/><Relationship Id="rId25" Type="http://schemas.openxmlformats.org/officeDocument/2006/relationships/image" Target="../media/image115.png"/><Relationship Id="rId2" Type="http://schemas.openxmlformats.org/officeDocument/2006/relationships/image" Target="../media/image92.png"/><Relationship Id="rId16" Type="http://schemas.openxmlformats.org/officeDocument/2006/relationships/image" Target="../media/image106.png"/><Relationship Id="rId20" Type="http://schemas.openxmlformats.org/officeDocument/2006/relationships/image" Target="../media/image110.png"/><Relationship Id="rId29"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image" Target="../media/image96.png"/><Relationship Id="rId11" Type="http://schemas.openxmlformats.org/officeDocument/2006/relationships/image" Target="../media/image101.png"/><Relationship Id="rId24" Type="http://schemas.openxmlformats.org/officeDocument/2006/relationships/image" Target="../media/image114.png"/><Relationship Id="rId32" Type="http://schemas.openxmlformats.org/officeDocument/2006/relationships/image" Target="../media/image122.png"/><Relationship Id="rId5" Type="http://schemas.openxmlformats.org/officeDocument/2006/relationships/image" Target="../media/image95.png"/><Relationship Id="rId15" Type="http://schemas.openxmlformats.org/officeDocument/2006/relationships/image" Target="../media/image105.png"/><Relationship Id="rId23" Type="http://schemas.openxmlformats.org/officeDocument/2006/relationships/image" Target="../media/image113.png"/><Relationship Id="rId28" Type="http://schemas.openxmlformats.org/officeDocument/2006/relationships/image" Target="../media/image118.png"/><Relationship Id="rId10" Type="http://schemas.openxmlformats.org/officeDocument/2006/relationships/image" Target="../media/image100.png"/><Relationship Id="rId19" Type="http://schemas.openxmlformats.org/officeDocument/2006/relationships/image" Target="../media/image109.png"/><Relationship Id="rId31" Type="http://schemas.openxmlformats.org/officeDocument/2006/relationships/image" Target="../media/image121.png"/><Relationship Id="rId4" Type="http://schemas.openxmlformats.org/officeDocument/2006/relationships/image" Target="../media/image94.png"/><Relationship Id="rId9" Type="http://schemas.openxmlformats.org/officeDocument/2006/relationships/image" Target="../media/image99.png"/><Relationship Id="rId14" Type="http://schemas.openxmlformats.org/officeDocument/2006/relationships/image" Target="../media/image104.png"/><Relationship Id="rId22" Type="http://schemas.openxmlformats.org/officeDocument/2006/relationships/image" Target="../media/image112.png"/><Relationship Id="rId27" Type="http://schemas.openxmlformats.org/officeDocument/2006/relationships/image" Target="../media/image117.png"/><Relationship Id="rId30" Type="http://schemas.openxmlformats.org/officeDocument/2006/relationships/image" Target="../media/image120.png"/></Relationships>
</file>

<file path=ppt/slides/_rels/slide55.xml.rels><?xml version="1.0" encoding="UTF-8" standalone="yes"?>
<Relationships xmlns="http://schemas.openxmlformats.org/package/2006/relationships"><Relationship Id="rId26" Type="http://schemas.openxmlformats.org/officeDocument/2006/relationships/image" Target="../media/image147.png"/><Relationship Id="rId21" Type="http://schemas.openxmlformats.org/officeDocument/2006/relationships/image" Target="../media/image142.png"/><Relationship Id="rId42" Type="http://schemas.openxmlformats.org/officeDocument/2006/relationships/image" Target="../media/image163.png"/><Relationship Id="rId47" Type="http://schemas.openxmlformats.org/officeDocument/2006/relationships/image" Target="../media/image168.png"/><Relationship Id="rId63" Type="http://schemas.openxmlformats.org/officeDocument/2006/relationships/image" Target="../media/image184.png"/><Relationship Id="rId68" Type="http://schemas.openxmlformats.org/officeDocument/2006/relationships/image" Target="../media/image189.png"/><Relationship Id="rId16" Type="http://schemas.openxmlformats.org/officeDocument/2006/relationships/image" Target="../media/image137.png"/><Relationship Id="rId11" Type="http://schemas.openxmlformats.org/officeDocument/2006/relationships/image" Target="../media/image132.png"/><Relationship Id="rId24" Type="http://schemas.openxmlformats.org/officeDocument/2006/relationships/image" Target="../media/image145.png"/><Relationship Id="rId32" Type="http://schemas.openxmlformats.org/officeDocument/2006/relationships/image" Target="../media/image153.png"/><Relationship Id="rId37" Type="http://schemas.openxmlformats.org/officeDocument/2006/relationships/image" Target="../media/image158.png"/><Relationship Id="rId40" Type="http://schemas.openxmlformats.org/officeDocument/2006/relationships/image" Target="../media/image161.png"/><Relationship Id="rId45" Type="http://schemas.openxmlformats.org/officeDocument/2006/relationships/image" Target="../media/image166.png"/><Relationship Id="rId53" Type="http://schemas.openxmlformats.org/officeDocument/2006/relationships/image" Target="../media/image174.png"/><Relationship Id="rId58" Type="http://schemas.openxmlformats.org/officeDocument/2006/relationships/image" Target="../media/image179.png"/><Relationship Id="rId66" Type="http://schemas.openxmlformats.org/officeDocument/2006/relationships/image" Target="../media/image187.png"/><Relationship Id="rId74" Type="http://schemas.openxmlformats.org/officeDocument/2006/relationships/image" Target="../media/image195.png"/><Relationship Id="rId79" Type="http://schemas.openxmlformats.org/officeDocument/2006/relationships/image" Target="../media/image200.png"/><Relationship Id="rId5" Type="http://schemas.openxmlformats.org/officeDocument/2006/relationships/image" Target="../media/image126.png"/><Relationship Id="rId61" Type="http://schemas.openxmlformats.org/officeDocument/2006/relationships/image" Target="../media/image182.png"/><Relationship Id="rId19" Type="http://schemas.openxmlformats.org/officeDocument/2006/relationships/image" Target="../media/image140.png"/><Relationship Id="rId14" Type="http://schemas.openxmlformats.org/officeDocument/2006/relationships/image" Target="../media/image135.png"/><Relationship Id="rId22" Type="http://schemas.openxmlformats.org/officeDocument/2006/relationships/image" Target="../media/image143.png"/><Relationship Id="rId27" Type="http://schemas.openxmlformats.org/officeDocument/2006/relationships/image" Target="../media/image148.png"/><Relationship Id="rId30" Type="http://schemas.openxmlformats.org/officeDocument/2006/relationships/image" Target="../media/image151.png"/><Relationship Id="rId35" Type="http://schemas.openxmlformats.org/officeDocument/2006/relationships/image" Target="../media/image156.png"/><Relationship Id="rId43" Type="http://schemas.openxmlformats.org/officeDocument/2006/relationships/image" Target="../media/image164.png"/><Relationship Id="rId48" Type="http://schemas.openxmlformats.org/officeDocument/2006/relationships/image" Target="../media/image169.png"/><Relationship Id="rId56" Type="http://schemas.openxmlformats.org/officeDocument/2006/relationships/image" Target="../media/image177.png"/><Relationship Id="rId64" Type="http://schemas.openxmlformats.org/officeDocument/2006/relationships/image" Target="../media/image185.png"/><Relationship Id="rId69" Type="http://schemas.openxmlformats.org/officeDocument/2006/relationships/image" Target="../media/image190.png"/><Relationship Id="rId77" Type="http://schemas.openxmlformats.org/officeDocument/2006/relationships/image" Target="../media/image198.png"/><Relationship Id="rId8" Type="http://schemas.openxmlformats.org/officeDocument/2006/relationships/image" Target="../media/image129.png"/><Relationship Id="rId51" Type="http://schemas.openxmlformats.org/officeDocument/2006/relationships/image" Target="../media/image172.png"/><Relationship Id="rId72" Type="http://schemas.openxmlformats.org/officeDocument/2006/relationships/image" Target="../media/image193.png"/><Relationship Id="rId80" Type="http://schemas.openxmlformats.org/officeDocument/2006/relationships/image" Target="../media/image201.png"/><Relationship Id="rId3" Type="http://schemas.openxmlformats.org/officeDocument/2006/relationships/image" Target="../media/image124.png"/><Relationship Id="rId12" Type="http://schemas.openxmlformats.org/officeDocument/2006/relationships/image" Target="../media/image133.png"/><Relationship Id="rId17" Type="http://schemas.openxmlformats.org/officeDocument/2006/relationships/image" Target="../media/image138.png"/><Relationship Id="rId25" Type="http://schemas.openxmlformats.org/officeDocument/2006/relationships/image" Target="../media/image146.png"/><Relationship Id="rId33" Type="http://schemas.openxmlformats.org/officeDocument/2006/relationships/image" Target="../media/image154.png"/><Relationship Id="rId38" Type="http://schemas.openxmlformats.org/officeDocument/2006/relationships/image" Target="../media/image159.png"/><Relationship Id="rId46" Type="http://schemas.openxmlformats.org/officeDocument/2006/relationships/image" Target="../media/image167.png"/><Relationship Id="rId59" Type="http://schemas.openxmlformats.org/officeDocument/2006/relationships/image" Target="../media/image180.png"/><Relationship Id="rId67" Type="http://schemas.openxmlformats.org/officeDocument/2006/relationships/image" Target="../media/image188.png"/><Relationship Id="rId20" Type="http://schemas.openxmlformats.org/officeDocument/2006/relationships/image" Target="../media/image141.png"/><Relationship Id="rId41" Type="http://schemas.openxmlformats.org/officeDocument/2006/relationships/image" Target="../media/image162.png"/><Relationship Id="rId54" Type="http://schemas.openxmlformats.org/officeDocument/2006/relationships/image" Target="../media/image175.png"/><Relationship Id="rId62" Type="http://schemas.openxmlformats.org/officeDocument/2006/relationships/image" Target="../media/image183.png"/><Relationship Id="rId70" Type="http://schemas.openxmlformats.org/officeDocument/2006/relationships/image" Target="../media/image191.png"/><Relationship Id="rId75" Type="http://schemas.openxmlformats.org/officeDocument/2006/relationships/image" Target="../media/image196.png"/><Relationship Id="rId1" Type="http://schemas.openxmlformats.org/officeDocument/2006/relationships/slideLayout" Target="../slideLayouts/slideLayout2.xml"/><Relationship Id="rId6" Type="http://schemas.openxmlformats.org/officeDocument/2006/relationships/image" Target="../media/image127.png"/><Relationship Id="rId15" Type="http://schemas.openxmlformats.org/officeDocument/2006/relationships/image" Target="../media/image136.png"/><Relationship Id="rId23" Type="http://schemas.openxmlformats.org/officeDocument/2006/relationships/image" Target="../media/image144.png"/><Relationship Id="rId28" Type="http://schemas.openxmlformats.org/officeDocument/2006/relationships/image" Target="../media/image149.png"/><Relationship Id="rId36" Type="http://schemas.openxmlformats.org/officeDocument/2006/relationships/image" Target="../media/image157.png"/><Relationship Id="rId49" Type="http://schemas.openxmlformats.org/officeDocument/2006/relationships/image" Target="../media/image170.png"/><Relationship Id="rId57" Type="http://schemas.openxmlformats.org/officeDocument/2006/relationships/image" Target="../media/image178.png"/><Relationship Id="rId10" Type="http://schemas.openxmlformats.org/officeDocument/2006/relationships/image" Target="../media/image131.png"/><Relationship Id="rId31" Type="http://schemas.openxmlformats.org/officeDocument/2006/relationships/image" Target="../media/image152.png"/><Relationship Id="rId44" Type="http://schemas.openxmlformats.org/officeDocument/2006/relationships/image" Target="../media/image165.png"/><Relationship Id="rId52" Type="http://schemas.openxmlformats.org/officeDocument/2006/relationships/image" Target="../media/image173.png"/><Relationship Id="rId60" Type="http://schemas.openxmlformats.org/officeDocument/2006/relationships/image" Target="../media/image181.png"/><Relationship Id="rId65" Type="http://schemas.openxmlformats.org/officeDocument/2006/relationships/image" Target="../media/image186.png"/><Relationship Id="rId73" Type="http://schemas.openxmlformats.org/officeDocument/2006/relationships/image" Target="../media/image194.png"/><Relationship Id="rId78" Type="http://schemas.openxmlformats.org/officeDocument/2006/relationships/image" Target="../media/image199.png"/><Relationship Id="rId4" Type="http://schemas.openxmlformats.org/officeDocument/2006/relationships/image" Target="../media/image125.png"/><Relationship Id="rId9" Type="http://schemas.openxmlformats.org/officeDocument/2006/relationships/image" Target="../media/image130.png"/><Relationship Id="rId13" Type="http://schemas.openxmlformats.org/officeDocument/2006/relationships/image" Target="../media/image134.png"/><Relationship Id="rId18" Type="http://schemas.openxmlformats.org/officeDocument/2006/relationships/image" Target="../media/image139.png"/><Relationship Id="rId39" Type="http://schemas.openxmlformats.org/officeDocument/2006/relationships/image" Target="../media/image160.png"/><Relationship Id="rId34" Type="http://schemas.openxmlformats.org/officeDocument/2006/relationships/image" Target="../media/image155.png"/><Relationship Id="rId50" Type="http://schemas.openxmlformats.org/officeDocument/2006/relationships/image" Target="../media/image171.png"/><Relationship Id="rId55" Type="http://schemas.openxmlformats.org/officeDocument/2006/relationships/image" Target="../media/image176.png"/><Relationship Id="rId76" Type="http://schemas.openxmlformats.org/officeDocument/2006/relationships/image" Target="../media/image197.png"/><Relationship Id="rId7" Type="http://schemas.openxmlformats.org/officeDocument/2006/relationships/image" Target="../media/image128.png"/><Relationship Id="rId71" Type="http://schemas.openxmlformats.org/officeDocument/2006/relationships/image" Target="../media/image192.png"/><Relationship Id="rId2" Type="http://schemas.openxmlformats.org/officeDocument/2006/relationships/image" Target="../media/image123.png"/><Relationship Id="rId29" Type="http://schemas.openxmlformats.org/officeDocument/2006/relationships/image" Target="../media/image150.png"/></Relationships>
</file>

<file path=ppt/slides/_rels/slide56.xml.rels><?xml version="1.0" encoding="UTF-8" standalone="yes"?>
<Relationships xmlns="http://schemas.openxmlformats.org/package/2006/relationships"><Relationship Id="rId26" Type="http://schemas.openxmlformats.org/officeDocument/2006/relationships/image" Target="../media/image226.png"/><Relationship Id="rId21" Type="http://schemas.openxmlformats.org/officeDocument/2006/relationships/image" Target="../media/image221.png"/><Relationship Id="rId34" Type="http://schemas.openxmlformats.org/officeDocument/2006/relationships/image" Target="../media/image234.png"/><Relationship Id="rId42" Type="http://schemas.openxmlformats.org/officeDocument/2006/relationships/image" Target="../media/image242.png"/><Relationship Id="rId47" Type="http://schemas.openxmlformats.org/officeDocument/2006/relationships/image" Target="../media/image247.png"/><Relationship Id="rId50" Type="http://schemas.openxmlformats.org/officeDocument/2006/relationships/image" Target="../media/image250.png"/><Relationship Id="rId55" Type="http://schemas.openxmlformats.org/officeDocument/2006/relationships/image" Target="../media/image255.png"/><Relationship Id="rId63" Type="http://schemas.openxmlformats.org/officeDocument/2006/relationships/image" Target="../media/image263.png"/><Relationship Id="rId7" Type="http://schemas.openxmlformats.org/officeDocument/2006/relationships/image" Target="../media/image207.png"/><Relationship Id="rId2" Type="http://schemas.openxmlformats.org/officeDocument/2006/relationships/image" Target="../media/image202.png"/><Relationship Id="rId16" Type="http://schemas.openxmlformats.org/officeDocument/2006/relationships/image" Target="../media/image216.png"/><Relationship Id="rId29" Type="http://schemas.openxmlformats.org/officeDocument/2006/relationships/image" Target="../media/image229.png"/><Relationship Id="rId11" Type="http://schemas.openxmlformats.org/officeDocument/2006/relationships/image" Target="../media/image211.png"/><Relationship Id="rId24" Type="http://schemas.openxmlformats.org/officeDocument/2006/relationships/image" Target="../media/image224.png"/><Relationship Id="rId32" Type="http://schemas.openxmlformats.org/officeDocument/2006/relationships/image" Target="../media/image232.png"/><Relationship Id="rId37" Type="http://schemas.openxmlformats.org/officeDocument/2006/relationships/image" Target="../media/image237.png"/><Relationship Id="rId40" Type="http://schemas.openxmlformats.org/officeDocument/2006/relationships/image" Target="../media/image240.png"/><Relationship Id="rId45" Type="http://schemas.openxmlformats.org/officeDocument/2006/relationships/image" Target="../media/image245.png"/><Relationship Id="rId53" Type="http://schemas.openxmlformats.org/officeDocument/2006/relationships/image" Target="../media/image253.png"/><Relationship Id="rId58" Type="http://schemas.openxmlformats.org/officeDocument/2006/relationships/image" Target="../media/image258.png"/><Relationship Id="rId5" Type="http://schemas.openxmlformats.org/officeDocument/2006/relationships/image" Target="../media/image205.png"/><Relationship Id="rId61" Type="http://schemas.openxmlformats.org/officeDocument/2006/relationships/image" Target="../media/image261.png"/><Relationship Id="rId19" Type="http://schemas.openxmlformats.org/officeDocument/2006/relationships/image" Target="../media/image219.png"/><Relationship Id="rId14" Type="http://schemas.openxmlformats.org/officeDocument/2006/relationships/image" Target="../media/image214.png"/><Relationship Id="rId22" Type="http://schemas.openxmlformats.org/officeDocument/2006/relationships/image" Target="../media/image222.png"/><Relationship Id="rId27" Type="http://schemas.openxmlformats.org/officeDocument/2006/relationships/image" Target="../media/image227.png"/><Relationship Id="rId30" Type="http://schemas.openxmlformats.org/officeDocument/2006/relationships/image" Target="../media/image230.png"/><Relationship Id="rId35" Type="http://schemas.openxmlformats.org/officeDocument/2006/relationships/image" Target="../media/image235.png"/><Relationship Id="rId43" Type="http://schemas.openxmlformats.org/officeDocument/2006/relationships/image" Target="../media/image243.png"/><Relationship Id="rId48" Type="http://schemas.openxmlformats.org/officeDocument/2006/relationships/image" Target="../media/image248.png"/><Relationship Id="rId56" Type="http://schemas.openxmlformats.org/officeDocument/2006/relationships/image" Target="../media/image256.png"/><Relationship Id="rId64" Type="http://schemas.openxmlformats.org/officeDocument/2006/relationships/image" Target="../media/image264.png"/><Relationship Id="rId8" Type="http://schemas.openxmlformats.org/officeDocument/2006/relationships/image" Target="../media/image208.png"/><Relationship Id="rId51" Type="http://schemas.openxmlformats.org/officeDocument/2006/relationships/image" Target="../media/image251.png"/><Relationship Id="rId3" Type="http://schemas.openxmlformats.org/officeDocument/2006/relationships/image" Target="../media/image203.png"/><Relationship Id="rId12" Type="http://schemas.openxmlformats.org/officeDocument/2006/relationships/image" Target="../media/image212.png"/><Relationship Id="rId17" Type="http://schemas.openxmlformats.org/officeDocument/2006/relationships/image" Target="../media/image217.png"/><Relationship Id="rId25" Type="http://schemas.openxmlformats.org/officeDocument/2006/relationships/image" Target="../media/image225.png"/><Relationship Id="rId33" Type="http://schemas.openxmlformats.org/officeDocument/2006/relationships/image" Target="../media/image233.png"/><Relationship Id="rId38" Type="http://schemas.openxmlformats.org/officeDocument/2006/relationships/image" Target="../media/image238.png"/><Relationship Id="rId46" Type="http://schemas.openxmlformats.org/officeDocument/2006/relationships/image" Target="../media/image246.png"/><Relationship Id="rId59" Type="http://schemas.openxmlformats.org/officeDocument/2006/relationships/image" Target="../media/image259.png"/><Relationship Id="rId20" Type="http://schemas.openxmlformats.org/officeDocument/2006/relationships/image" Target="../media/image220.png"/><Relationship Id="rId41" Type="http://schemas.openxmlformats.org/officeDocument/2006/relationships/image" Target="../media/image241.png"/><Relationship Id="rId54" Type="http://schemas.openxmlformats.org/officeDocument/2006/relationships/image" Target="../media/image254.png"/><Relationship Id="rId62" Type="http://schemas.openxmlformats.org/officeDocument/2006/relationships/image" Target="../media/image262.png"/><Relationship Id="rId1" Type="http://schemas.openxmlformats.org/officeDocument/2006/relationships/slideLayout" Target="../slideLayouts/slideLayout2.xml"/><Relationship Id="rId6" Type="http://schemas.openxmlformats.org/officeDocument/2006/relationships/image" Target="../media/image206.png"/><Relationship Id="rId15" Type="http://schemas.openxmlformats.org/officeDocument/2006/relationships/image" Target="../media/image215.png"/><Relationship Id="rId23" Type="http://schemas.openxmlformats.org/officeDocument/2006/relationships/image" Target="../media/image223.png"/><Relationship Id="rId28" Type="http://schemas.openxmlformats.org/officeDocument/2006/relationships/image" Target="../media/image228.png"/><Relationship Id="rId36" Type="http://schemas.openxmlformats.org/officeDocument/2006/relationships/image" Target="../media/image236.png"/><Relationship Id="rId49" Type="http://schemas.openxmlformats.org/officeDocument/2006/relationships/image" Target="../media/image249.png"/><Relationship Id="rId57" Type="http://schemas.openxmlformats.org/officeDocument/2006/relationships/image" Target="../media/image257.png"/><Relationship Id="rId10" Type="http://schemas.openxmlformats.org/officeDocument/2006/relationships/image" Target="../media/image210.png"/><Relationship Id="rId31" Type="http://schemas.openxmlformats.org/officeDocument/2006/relationships/image" Target="../media/image231.png"/><Relationship Id="rId44" Type="http://schemas.openxmlformats.org/officeDocument/2006/relationships/image" Target="../media/image244.png"/><Relationship Id="rId52" Type="http://schemas.openxmlformats.org/officeDocument/2006/relationships/image" Target="../media/image252.png"/><Relationship Id="rId60" Type="http://schemas.openxmlformats.org/officeDocument/2006/relationships/image" Target="../media/image260.png"/><Relationship Id="rId65" Type="http://schemas.openxmlformats.org/officeDocument/2006/relationships/image" Target="../media/image265.png"/><Relationship Id="rId4" Type="http://schemas.openxmlformats.org/officeDocument/2006/relationships/image" Target="../media/image204.png"/><Relationship Id="rId9" Type="http://schemas.openxmlformats.org/officeDocument/2006/relationships/image" Target="../media/image209.png"/><Relationship Id="rId13" Type="http://schemas.openxmlformats.org/officeDocument/2006/relationships/image" Target="../media/image213.png"/><Relationship Id="rId18" Type="http://schemas.openxmlformats.org/officeDocument/2006/relationships/image" Target="../media/image218.png"/><Relationship Id="rId39" Type="http://schemas.openxmlformats.org/officeDocument/2006/relationships/image" Target="../media/image239.png"/></Relationships>
</file>

<file path=ppt/slides/_rels/slide57.xml.rels><?xml version="1.0" encoding="UTF-8" standalone="yes"?>
<Relationships xmlns="http://schemas.openxmlformats.org/package/2006/relationships"><Relationship Id="rId117" Type="http://schemas.openxmlformats.org/officeDocument/2006/relationships/image" Target="../media/image381.png"/><Relationship Id="rId21" Type="http://schemas.openxmlformats.org/officeDocument/2006/relationships/image" Target="../media/image285.png"/><Relationship Id="rId42" Type="http://schemas.openxmlformats.org/officeDocument/2006/relationships/image" Target="../media/image306.png"/><Relationship Id="rId63" Type="http://schemas.openxmlformats.org/officeDocument/2006/relationships/image" Target="../media/image327.png"/><Relationship Id="rId84" Type="http://schemas.openxmlformats.org/officeDocument/2006/relationships/image" Target="../media/image348.png"/><Relationship Id="rId16" Type="http://schemas.openxmlformats.org/officeDocument/2006/relationships/image" Target="../media/image280.png"/><Relationship Id="rId107" Type="http://schemas.openxmlformats.org/officeDocument/2006/relationships/image" Target="../media/image371.png"/><Relationship Id="rId11" Type="http://schemas.openxmlformats.org/officeDocument/2006/relationships/image" Target="../media/image275.png"/><Relationship Id="rId32" Type="http://schemas.openxmlformats.org/officeDocument/2006/relationships/image" Target="../media/image296.png"/><Relationship Id="rId37" Type="http://schemas.openxmlformats.org/officeDocument/2006/relationships/image" Target="../media/image301.png"/><Relationship Id="rId53" Type="http://schemas.openxmlformats.org/officeDocument/2006/relationships/image" Target="../media/image317.png"/><Relationship Id="rId58" Type="http://schemas.openxmlformats.org/officeDocument/2006/relationships/image" Target="../media/image322.png"/><Relationship Id="rId74" Type="http://schemas.openxmlformats.org/officeDocument/2006/relationships/image" Target="../media/image338.png"/><Relationship Id="rId79" Type="http://schemas.openxmlformats.org/officeDocument/2006/relationships/image" Target="../media/image343.png"/><Relationship Id="rId102" Type="http://schemas.openxmlformats.org/officeDocument/2006/relationships/image" Target="../media/image366.png"/><Relationship Id="rId123" Type="http://schemas.openxmlformats.org/officeDocument/2006/relationships/image" Target="../media/image387.png"/><Relationship Id="rId128" Type="http://schemas.openxmlformats.org/officeDocument/2006/relationships/image" Target="../media/image392.png"/><Relationship Id="rId5" Type="http://schemas.openxmlformats.org/officeDocument/2006/relationships/image" Target="../media/image269.png"/><Relationship Id="rId90" Type="http://schemas.openxmlformats.org/officeDocument/2006/relationships/image" Target="../media/image354.png"/><Relationship Id="rId95" Type="http://schemas.openxmlformats.org/officeDocument/2006/relationships/image" Target="../media/image359.png"/><Relationship Id="rId22" Type="http://schemas.openxmlformats.org/officeDocument/2006/relationships/image" Target="../media/image286.png"/><Relationship Id="rId27" Type="http://schemas.openxmlformats.org/officeDocument/2006/relationships/image" Target="../media/image291.png"/><Relationship Id="rId43" Type="http://schemas.openxmlformats.org/officeDocument/2006/relationships/image" Target="../media/image307.png"/><Relationship Id="rId48" Type="http://schemas.openxmlformats.org/officeDocument/2006/relationships/image" Target="../media/image312.png"/><Relationship Id="rId64" Type="http://schemas.openxmlformats.org/officeDocument/2006/relationships/image" Target="../media/image328.png"/><Relationship Id="rId69" Type="http://schemas.openxmlformats.org/officeDocument/2006/relationships/image" Target="../media/image333.png"/><Relationship Id="rId113" Type="http://schemas.openxmlformats.org/officeDocument/2006/relationships/image" Target="../media/image377.png"/><Relationship Id="rId118" Type="http://schemas.openxmlformats.org/officeDocument/2006/relationships/image" Target="../media/image382.png"/><Relationship Id="rId134" Type="http://schemas.openxmlformats.org/officeDocument/2006/relationships/image" Target="../media/image398.png"/><Relationship Id="rId80" Type="http://schemas.openxmlformats.org/officeDocument/2006/relationships/image" Target="../media/image344.png"/><Relationship Id="rId85" Type="http://schemas.openxmlformats.org/officeDocument/2006/relationships/image" Target="../media/image349.png"/><Relationship Id="rId12" Type="http://schemas.openxmlformats.org/officeDocument/2006/relationships/image" Target="../media/image276.png"/><Relationship Id="rId17" Type="http://schemas.openxmlformats.org/officeDocument/2006/relationships/image" Target="../media/image281.png"/><Relationship Id="rId33" Type="http://schemas.openxmlformats.org/officeDocument/2006/relationships/image" Target="../media/image297.png"/><Relationship Id="rId38" Type="http://schemas.openxmlformats.org/officeDocument/2006/relationships/image" Target="../media/image302.png"/><Relationship Id="rId59" Type="http://schemas.openxmlformats.org/officeDocument/2006/relationships/image" Target="../media/image323.png"/><Relationship Id="rId103" Type="http://schemas.openxmlformats.org/officeDocument/2006/relationships/image" Target="../media/image367.png"/><Relationship Id="rId108" Type="http://schemas.openxmlformats.org/officeDocument/2006/relationships/image" Target="../media/image372.png"/><Relationship Id="rId124" Type="http://schemas.openxmlformats.org/officeDocument/2006/relationships/image" Target="../media/image388.png"/><Relationship Id="rId129" Type="http://schemas.openxmlformats.org/officeDocument/2006/relationships/image" Target="../media/image393.png"/><Relationship Id="rId54" Type="http://schemas.openxmlformats.org/officeDocument/2006/relationships/image" Target="../media/image318.png"/><Relationship Id="rId70" Type="http://schemas.openxmlformats.org/officeDocument/2006/relationships/image" Target="../media/image334.png"/><Relationship Id="rId75" Type="http://schemas.openxmlformats.org/officeDocument/2006/relationships/image" Target="../media/image339.png"/><Relationship Id="rId91" Type="http://schemas.openxmlformats.org/officeDocument/2006/relationships/image" Target="../media/image355.png"/><Relationship Id="rId96" Type="http://schemas.openxmlformats.org/officeDocument/2006/relationships/image" Target="../media/image360.png"/><Relationship Id="rId1" Type="http://schemas.openxmlformats.org/officeDocument/2006/relationships/slideLayout" Target="../slideLayouts/slideLayout1.xml"/><Relationship Id="rId6" Type="http://schemas.openxmlformats.org/officeDocument/2006/relationships/image" Target="../media/image270.png"/><Relationship Id="rId23" Type="http://schemas.openxmlformats.org/officeDocument/2006/relationships/image" Target="../media/image287.png"/><Relationship Id="rId28" Type="http://schemas.openxmlformats.org/officeDocument/2006/relationships/image" Target="../media/image292.png"/><Relationship Id="rId49" Type="http://schemas.openxmlformats.org/officeDocument/2006/relationships/image" Target="../media/image313.png"/><Relationship Id="rId114" Type="http://schemas.openxmlformats.org/officeDocument/2006/relationships/image" Target="../media/image378.png"/><Relationship Id="rId119" Type="http://schemas.openxmlformats.org/officeDocument/2006/relationships/image" Target="../media/image383.png"/><Relationship Id="rId44" Type="http://schemas.openxmlformats.org/officeDocument/2006/relationships/image" Target="../media/image308.png"/><Relationship Id="rId60" Type="http://schemas.openxmlformats.org/officeDocument/2006/relationships/image" Target="../media/image324.png"/><Relationship Id="rId65" Type="http://schemas.openxmlformats.org/officeDocument/2006/relationships/image" Target="../media/image329.png"/><Relationship Id="rId81" Type="http://schemas.openxmlformats.org/officeDocument/2006/relationships/image" Target="../media/image345.png"/><Relationship Id="rId86" Type="http://schemas.openxmlformats.org/officeDocument/2006/relationships/image" Target="../media/image350.png"/><Relationship Id="rId130" Type="http://schemas.openxmlformats.org/officeDocument/2006/relationships/image" Target="../media/image394.png"/><Relationship Id="rId135" Type="http://schemas.openxmlformats.org/officeDocument/2006/relationships/image" Target="../media/image399.png"/><Relationship Id="rId13" Type="http://schemas.openxmlformats.org/officeDocument/2006/relationships/image" Target="../media/image277.png"/><Relationship Id="rId18" Type="http://schemas.openxmlformats.org/officeDocument/2006/relationships/image" Target="../media/image282.png"/><Relationship Id="rId39" Type="http://schemas.openxmlformats.org/officeDocument/2006/relationships/image" Target="../media/image303.png"/><Relationship Id="rId109" Type="http://schemas.openxmlformats.org/officeDocument/2006/relationships/image" Target="../media/image373.png"/><Relationship Id="rId34" Type="http://schemas.openxmlformats.org/officeDocument/2006/relationships/image" Target="../media/image298.png"/><Relationship Id="rId50" Type="http://schemas.openxmlformats.org/officeDocument/2006/relationships/image" Target="../media/image314.png"/><Relationship Id="rId55" Type="http://schemas.openxmlformats.org/officeDocument/2006/relationships/image" Target="../media/image319.png"/><Relationship Id="rId76" Type="http://schemas.openxmlformats.org/officeDocument/2006/relationships/image" Target="../media/image340.png"/><Relationship Id="rId97" Type="http://schemas.openxmlformats.org/officeDocument/2006/relationships/image" Target="../media/image361.png"/><Relationship Id="rId104" Type="http://schemas.openxmlformats.org/officeDocument/2006/relationships/image" Target="../media/image368.png"/><Relationship Id="rId120" Type="http://schemas.openxmlformats.org/officeDocument/2006/relationships/image" Target="../media/image384.png"/><Relationship Id="rId125" Type="http://schemas.openxmlformats.org/officeDocument/2006/relationships/image" Target="../media/image389.png"/><Relationship Id="rId7" Type="http://schemas.openxmlformats.org/officeDocument/2006/relationships/image" Target="../media/image271.png"/><Relationship Id="rId71" Type="http://schemas.openxmlformats.org/officeDocument/2006/relationships/image" Target="../media/image335.png"/><Relationship Id="rId92" Type="http://schemas.openxmlformats.org/officeDocument/2006/relationships/image" Target="../media/image356.png"/><Relationship Id="rId2" Type="http://schemas.openxmlformats.org/officeDocument/2006/relationships/image" Target="../media/image266.png"/><Relationship Id="rId29" Type="http://schemas.openxmlformats.org/officeDocument/2006/relationships/image" Target="../media/image293.png"/><Relationship Id="rId24" Type="http://schemas.openxmlformats.org/officeDocument/2006/relationships/image" Target="../media/image288.png"/><Relationship Id="rId40" Type="http://schemas.openxmlformats.org/officeDocument/2006/relationships/image" Target="../media/image304.png"/><Relationship Id="rId45" Type="http://schemas.openxmlformats.org/officeDocument/2006/relationships/image" Target="../media/image309.png"/><Relationship Id="rId66" Type="http://schemas.openxmlformats.org/officeDocument/2006/relationships/image" Target="../media/image330.png"/><Relationship Id="rId87" Type="http://schemas.openxmlformats.org/officeDocument/2006/relationships/image" Target="../media/image351.png"/><Relationship Id="rId110" Type="http://schemas.openxmlformats.org/officeDocument/2006/relationships/image" Target="../media/image374.png"/><Relationship Id="rId115" Type="http://schemas.openxmlformats.org/officeDocument/2006/relationships/image" Target="../media/image379.png"/><Relationship Id="rId131" Type="http://schemas.openxmlformats.org/officeDocument/2006/relationships/image" Target="../media/image395.png"/><Relationship Id="rId136" Type="http://schemas.openxmlformats.org/officeDocument/2006/relationships/image" Target="../media/image400.png"/><Relationship Id="rId61" Type="http://schemas.openxmlformats.org/officeDocument/2006/relationships/image" Target="../media/image325.png"/><Relationship Id="rId82" Type="http://schemas.openxmlformats.org/officeDocument/2006/relationships/image" Target="../media/image346.png"/><Relationship Id="rId19" Type="http://schemas.openxmlformats.org/officeDocument/2006/relationships/image" Target="../media/image283.png"/><Relationship Id="rId14" Type="http://schemas.openxmlformats.org/officeDocument/2006/relationships/image" Target="../media/image278.png"/><Relationship Id="rId30" Type="http://schemas.openxmlformats.org/officeDocument/2006/relationships/image" Target="../media/image294.png"/><Relationship Id="rId35" Type="http://schemas.openxmlformats.org/officeDocument/2006/relationships/image" Target="../media/image299.png"/><Relationship Id="rId56" Type="http://schemas.openxmlformats.org/officeDocument/2006/relationships/image" Target="../media/image320.png"/><Relationship Id="rId77" Type="http://schemas.openxmlformats.org/officeDocument/2006/relationships/image" Target="../media/image341.png"/><Relationship Id="rId100" Type="http://schemas.openxmlformats.org/officeDocument/2006/relationships/image" Target="../media/image364.png"/><Relationship Id="rId105" Type="http://schemas.openxmlformats.org/officeDocument/2006/relationships/image" Target="../media/image369.png"/><Relationship Id="rId126" Type="http://schemas.openxmlformats.org/officeDocument/2006/relationships/image" Target="../media/image390.png"/><Relationship Id="rId8" Type="http://schemas.openxmlformats.org/officeDocument/2006/relationships/image" Target="../media/image272.png"/><Relationship Id="rId51" Type="http://schemas.openxmlformats.org/officeDocument/2006/relationships/image" Target="../media/image315.png"/><Relationship Id="rId72" Type="http://schemas.openxmlformats.org/officeDocument/2006/relationships/image" Target="../media/image336.png"/><Relationship Id="rId93" Type="http://schemas.openxmlformats.org/officeDocument/2006/relationships/image" Target="../media/image357.png"/><Relationship Id="rId98" Type="http://schemas.openxmlformats.org/officeDocument/2006/relationships/image" Target="../media/image362.png"/><Relationship Id="rId121" Type="http://schemas.openxmlformats.org/officeDocument/2006/relationships/image" Target="../media/image385.png"/><Relationship Id="rId3" Type="http://schemas.openxmlformats.org/officeDocument/2006/relationships/image" Target="../media/image267.png"/><Relationship Id="rId25" Type="http://schemas.openxmlformats.org/officeDocument/2006/relationships/image" Target="../media/image289.png"/><Relationship Id="rId46" Type="http://schemas.openxmlformats.org/officeDocument/2006/relationships/image" Target="../media/image310.png"/><Relationship Id="rId67" Type="http://schemas.openxmlformats.org/officeDocument/2006/relationships/image" Target="../media/image331.png"/><Relationship Id="rId116" Type="http://schemas.openxmlformats.org/officeDocument/2006/relationships/image" Target="../media/image380.png"/><Relationship Id="rId137" Type="http://schemas.openxmlformats.org/officeDocument/2006/relationships/image" Target="../media/image401.png"/><Relationship Id="rId20" Type="http://schemas.openxmlformats.org/officeDocument/2006/relationships/image" Target="../media/image284.png"/><Relationship Id="rId41" Type="http://schemas.openxmlformats.org/officeDocument/2006/relationships/image" Target="../media/image305.png"/><Relationship Id="rId62" Type="http://schemas.openxmlformats.org/officeDocument/2006/relationships/image" Target="../media/image326.png"/><Relationship Id="rId83" Type="http://schemas.openxmlformats.org/officeDocument/2006/relationships/image" Target="../media/image347.png"/><Relationship Id="rId88" Type="http://schemas.openxmlformats.org/officeDocument/2006/relationships/image" Target="../media/image352.png"/><Relationship Id="rId111" Type="http://schemas.openxmlformats.org/officeDocument/2006/relationships/image" Target="../media/image375.png"/><Relationship Id="rId132" Type="http://schemas.openxmlformats.org/officeDocument/2006/relationships/image" Target="../media/image396.png"/><Relationship Id="rId15" Type="http://schemas.openxmlformats.org/officeDocument/2006/relationships/image" Target="../media/image279.png"/><Relationship Id="rId36" Type="http://schemas.openxmlformats.org/officeDocument/2006/relationships/image" Target="../media/image300.png"/><Relationship Id="rId57" Type="http://schemas.openxmlformats.org/officeDocument/2006/relationships/image" Target="../media/image321.png"/><Relationship Id="rId106" Type="http://schemas.openxmlformats.org/officeDocument/2006/relationships/image" Target="../media/image370.png"/><Relationship Id="rId127" Type="http://schemas.openxmlformats.org/officeDocument/2006/relationships/image" Target="../media/image391.png"/><Relationship Id="rId10" Type="http://schemas.openxmlformats.org/officeDocument/2006/relationships/image" Target="../media/image274.png"/><Relationship Id="rId31" Type="http://schemas.openxmlformats.org/officeDocument/2006/relationships/image" Target="../media/image295.png"/><Relationship Id="rId52" Type="http://schemas.openxmlformats.org/officeDocument/2006/relationships/image" Target="../media/image316.png"/><Relationship Id="rId73" Type="http://schemas.openxmlformats.org/officeDocument/2006/relationships/image" Target="../media/image337.png"/><Relationship Id="rId78" Type="http://schemas.openxmlformats.org/officeDocument/2006/relationships/image" Target="../media/image342.png"/><Relationship Id="rId94" Type="http://schemas.openxmlformats.org/officeDocument/2006/relationships/image" Target="../media/image358.png"/><Relationship Id="rId99" Type="http://schemas.openxmlformats.org/officeDocument/2006/relationships/image" Target="../media/image363.png"/><Relationship Id="rId101" Type="http://schemas.openxmlformats.org/officeDocument/2006/relationships/image" Target="../media/image365.png"/><Relationship Id="rId122" Type="http://schemas.openxmlformats.org/officeDocument/2006/relationships/image" Target="../media/image386.png"/><Relationship Id="rId4" Type="http://schemas.openxmlformats.org/officeDocument/2006/relationships/image" Target="../media/image268.png"/><Relationship Id="rId9" Type="http://schemas.openxmlformats.org/officeDocument/2006/relationships/image" Target="../media/image273.png"/><Relationship Id="rId26" Type="http://schemas.openxmlformats.org/officeDocument/2006/relationships/image" Target="../media/image290.png"/><Relationship Id="rId47" Type="http://schemas.openxmlformats.org/officeDocument/2006/relationships/image" Target="../media/image311.png"/><Relationship Id="rId68" Type="http://schemas.openxmlformats.org/officeDocument/2006/relationships/image" Target="../media/image332.png"/><Relationship Id="rId89" Type="http://schemas.openxmlformats.org/officeDocument/2006/relationships/image" Target="../media/image353.png"/><Relationship Id="rId112" Type="http://schemas.openxmlformats.org/officeDocument/2006/relationships/image" Target="../media/image376.png"/><Relationship Id="rId133" Type="http://schemas.openxmlformats.org/officeDocument/2006/relationships/image" Target="../media/image397.png"/></Relationships>
</file>

<file path=ppt/slides/_rels/slide58.xml.rels><?xml version="1.0" encoding="UTF-8" standalone="yes"?>
<Relationships xmlns="http://schemas.openxmlformats.org/package/2006/relationships"><Relationship Id="rId8" Type="http://schemas.openxmlformats.org/officeDocument/2006/relationships/image" Target="../media/image408.png"/><Relationship Id="rId3" Type="http://schemas.openxmlformats.org/officeDocument/2006/relationships/image" Target="../media/image403.png"/><Relationship Id="rId7" Type="http://schemas.openxmlformats.org/officeDocument/2006/relationships/image" Target="../media/image407.png"/><Relationship Id="rId2" Type="http://schemas.openxmlformats.org/officeDocument/2006/relationships/image" Target="../media/image402.png"/><Relationship Id="rId1" Type="http://schemas.openxmlformats.org/officeDocument/2006/relationships/slideLayout" Target="../slideLayouts/slideLayout2.xml"/><Relationship Id="rId6" Type="http://schemas.openxmlformats.org/officeDocument/2006/relationships/image" Target="../media/image406.png"/><Relationship Id="rId5" Type="http://schemas.openxmlformats.org/officeDocument/2006/relationships/image" Target="../media/image405.png"/><Relationship Id="rId4" Type="http://schemas.openxmlformats.org/officeDocument/2006/relationships/image" Target="../media/image404.png"/><Relationship Id="rId9" Type="http://schemas.openxmlformats.org/officeDocument/2006/relationships/image" Target="../media/image409.png"/></Relationships>
</file>

<file path=ppt/slides/_rels/slide59.xml.rels><?xml version="1.0" encoding="UTF-8" standalone="yes"?>
<Relationships xmlns="http://schemas.openxmlformats.org/package/2006/relationships"><Relationship Id="rId8" Type="http://schemas.openxmlformats.org/officeDocument/2006/relationships/image" Target="../media/image414.png"/><Relationship Id="rId3" Type="http://schemas.openxmlformats.org/officeDocument/2006/relationships/image" Target="../media/image411.png"/><Relationship Id="rId7" Type="http://schemas.openxmlformats.org/officeDocument/2006/relationships/image" Target="../media/image408.png"/><Relationship Id="rId2" Type="http://schemas.openxmlformats.org/officeDocument/2006/relationships/image" Target="../media/image410.png"/><Relationship Id="rId1" Type="http://schemas.openxmlformats.org/officeDocument/2006/relationships/slideLayout" Target="../slideLayouts/slideLayout2.xml"/><Relationship Id="rId6" Type="http://schemas.openxmlformats.org/officeDocument/2006/relationships/image" Target="../media/image407.png"/><Relationship Id="rId5" Type="http://schemas.openxmlformats.org/officeDocument/2006/relationships/image" Target="../media/image413.png"/><Relationship Id="rId4" Type="http://schemas.openxmlformats.org/officeDocument/2006/relationships/image" Target="../media/image4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8" Type="http://schemas.openxmlformats.org/officeDocument/2006/relationships/image" Target="../media/image407.png"/><Relationship Id="rId3" Type="http://schemas.openxmlformats.org/officeDocument/2006/relationships/image" Target="../media/image402.png"/><Relationship Id="rId7" Type="http://schemas.openxmlformats.org/officeDocument/2006/relationships/image" Target="../media/image415.png"/><Relationship Id="rId2" Type="http://schemas.openxmlformats.org/officeDocument/2006/relationships/image" Target="../media/image403.png"/><Relationship Id="rId1" Type="http://schemas.openxmlformats.org/officeDocument/2006/relationships/slideLayout" Target="../slideLayouts/slideLayout2.xml"/><Relationship Id="rId6" Type="http://schemas.openxmlformats.org/officeDocument/2006/relationships/image" Target="../media/image406.png"/><Relationship Id="rId5" Type="http://schemas.openxmlformats.org/officeDocument/2006/relationships/image" Target="../media/image405.png"/><Relationship Id="rId4" Type="http://schemas.openxmlformats.org/officeDocument/2006/relationships/image" Target="../media/image404.png"/><Relationship Id="rId9" Type="http://schemas.openxmlformats.org/officeDocument/2006/relationships/image" Target="../media/image408.png"/></Relationships>
</file>

<file path=ppt/slides/_rels/slide61.xml.rels><?xml version="1.0" encoding="UTF-8" standalone="yes"?>
<Relationships xmlns="http://schemas.openxmlformats.org/package/2006/relationships"><Relationship Id="rId8" Type="http://schemas.openxmlformats.org/officeDocument/2006/relationships/image" Target="../media/image407.png"/><Relationship Id="rId3" Type="http://schemas.openxmlformats.org/officeDocument/2006/relationships/image" Target="../media/image404.png"/><Relationship Id="rId7" Type="http://schemas.openxmlformats.org/officeDocument/2006/relationships/image" Target="../media/image415.png"/><Relationship Id="rId2" Type="http://schemas.openxmlformats.org/officeDocument/2006/relationships/image" Target="../media/image416.png"/><Relationship Id="rId1" Type="http://schemas.openxmlformats.org/officeDocument/2006/relationships/slideLayout" Target="../slideLayouts/slideLayout2.xml"/><Relationship Id="rId6" Type="http://schemas.openxmlformats.org/officeDocument/2006/relationships/image" Target="../media/image406.png"/><Relationship Id="rId5" Type="http://schemas.openxmlformats.org/officeDocument/2006/relationships/image" Target="../media/image405.png"/><Relationship Id="rId4" Type="http://schemas.openxmlformats.org/officeDocument/2006/relationships/image" Target="../media/image417.png"/><Relationship Id="rId9" Type="http://schemas.openxmlformats.org/officeDocument/2006/relationships/image" Target="../media/image408.png"/></Relationships>
</file>

<file path=ppt/slides/_rels/slide62.xml.rels><?xml version="1.0" encoding="UTF-8" standalone="yes"?>
<Relationships xmlns="http://schemas.openxmlformats.org/package/2006/relationships"><Relationship Id="rId8" Type="http://schemas.openxmlformats.org/officeDocument/2006/relationships/image" Target="../media/image407.png"/><Relationship Id="rId3" Type="http://schemas.openxmlformats.org/officeDocument/2006/relationships/image" Target="../media/image419.png"/><Relationship Id="rId7" Type="http://schemas.openxmlformats.org/officeDocument/2006/relationships/image" Target="../media/image413.png"/><Relationship Id="rId2" Type="http://schemas.openxmlformats.org/officeDocument/2006/relationships/image" Target="../media/image418.png"/><Relationship Id="rId1" Type="http://schemas.openxmlformats.org/officeDocument/2006/relationships/slideLayout" Target="../slideLayouts/slideLayout2.xml"/><Relationship Id="rId6" Type="http://schemas.openxmlformats.org/officeDocument/2006/relationships/image" Target="../media/image421.png"/><Relationship Id="rId5" Type="http://schemas.openxmlformats.org/officeDocument/2006/relationships/image" Target="../media/image420.png"/><Relationship Id="rId10" Type="http://schemas.openxmlformats.org/officeDocument/2006/relationships/image" Target="../media/image423.png"/><Relationship Id="rId4" Type="http://schemas.openxmlformats.org/officeDocument/2006/relationships/image" Target="../media/image412.png"/><Relationship Id="rId9" Type="http://schemas.openxmlformats.org/officeDocument/2006/relationships/image" Target="../media/image42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www.gov.uk/government/publications/independent-investigation-of-the-nhs-in-england" TargetMode="External"/><Relationship Id="rId2" Type="http://schemas.openxmlformats.org/officeDocument/2006/relationships/hyperlink" Target="https://www.england.nhs.uk/publication/next-steps-for-integrating-primary-care-fuller-stocktake-report/" TargetMode="External"/><Relationship Id="rId1" Type="http://schemas.openxmlformats.org/officeDocument/2006/relationships/slideLayout" Target="../slideLayouts/slideLayout2.xml"/><Relationship Id="rId5" Type="http://schemas.openxmlformats.org/officeDocument/2006/relationships/hyperlink" Target="https://www.happyhealthylives.uk/our-system/ihcdp/working-together-to-deliver-the-coventry-and-warwickshire-integrated-care-strategy/" TargetMode="External"/><Relationship Id="rId4" Type="http://schemas.openxmlformats.org/officeDocument/2006/relationships/hyperlink" Target="https://www.happyhealthylives.uk/our-system/ihcdp/working-together-to-deliver-the-coventry-and-warwickshire-integrated-care-strategy/tackling-immediate-system-pressures-and-improving-resilience/developing-and-investing-in-our-workforce-culture-and-clinica"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991564" y="10589071"/>
            <a:ext cx="2204085" cy="252095"/>
          </a:xfrm>
          <a:prstGeom prst="rect">
            <a:avLst/>
          </a:prstGeom>
        </p:spPr>
        <p:txBody>
          <a:bodyPr vert="horz" wrap="square" lIns="0" tIns="17145" rIns="0" bIns="0" rtlCol="0">
            <a:spAutoFit/>
          </a:bodyPr>
          <a:lstStyle/>
          <a:p>
            <a:pPr marL="12700">
              <a:lnSpc>
                <a:spcPct val="100000"/>
              </a:lnSpc>
              <a:spcBef>
                <a:spcPts val="135"/>
              </a:spcBef>
            </a:pPr>
            <a:r>
              <a:rPr sz="1450" dirty="0">
                <a:latin typeface="Helvetica"/>
                <a:cs typeface="Helvetica"/>
              </a:rPr>
              <a:t>Primary</a:t>
            </a:r>
            <a:r>
              <a:rPr sz="1450" spc="30" dirty="0">
                <a:latin typeface="Helvetica"/>
                <a:cs typeface="Helvetica"/>
              </a:rPr>
              <a:t> </a:t>
            </a:r>
            <a:r>
              <a:rPr sz="1450" dirty="0">
                <a:latin typeface="Helvetica"/>
                <a:cs typeface="Helvetica"/>
              </a:rPr>
              <a:t>Care</a:t>
            </a:r>
            <a:r>
              <a:rPr sz="1450" spc="35" dirty="0">
                <a:latin typeface="Helvetica"/>
                <a:cs typeface="Helvetica"/>
              </a:rPr>
              <a:t> </a:t>
            </a:r>
            <a:r>
              <a:rPr sz="1450" dirty="0">
                <a:latin typeface="Helvetica"/>
                <a:cs typeface="Helvetica"/>
              </a:rPr>
              <a:t>People</a:t>
            </a:r>
            <a:r>
              <a:rPr sz="1450" spc="35" dirty="0">
                <a:latin typeface="Helvetica"/>
                <a:cs typeface="Helvetica"/>
              </a:rPr>
              <a:t> </a:t>
            </a:r>
            <a:r>
              <a:rPr sz="1450" spc="-20" dirty="0">
                <a:latin typeface="Helvetica"/>
                <a:cs typeface="Helvetica"/>
              </a:rPr>
              <a:t>Plan</a:t>
            </a:r>
            <a:endParaRPr sz="1450">
              <a:latin typeface="Helvetica"/>
              <a:cs typeface="Helvetica"/>
            </a:endParaRPr>
          </a:p>
        </p:txBody>
      </p:sp>
      <p:sp>
        <p:nvSpPr>
          <p:cNvPr id="3" name="object 3"/>
          <p:cNvSpPr txBox="1"/>
          <p:nvPr/>
        </p:nvSpPr>
        <p:spPr>
          <a:xfrm>
            <a:off x="16447532" y="9109276"/>
            <a:ext cx="2622550" cy="641985"/>
          </a:xfrm>
          <a:prstGeom prst="rect">
            <a:avLst/>
          </a:prstGeom>
        </p:spPr>
        <p:txBody>
          <a:bodyPr vert="horz" wrap="square" lIns="0" tIns="11430" rIns="0" bIns="0" rtlCol="0">
            <a:spAutoFit/>
          </a:bodyPr>
          <a:lstStyle/>
          <a:p>
            <a:pPr marL="12700">
              <a:lnSpc>
                <a:spcPct val="100000"/>
              </a:lnSpc>
              <a:spcBef>
                <a:spcPts val="90"/>
              </a:spcBef>
            </a:pPr>
            <a:r>
              <a:rPr sz="4050" dirty="0">
                <a:solidFill>
                  <a:srgbClr val="50B796"/>
                </a:solidFill>
                <a:latin typeface="Helvetica Light"/>
                <a:cs typeface="Helvetica Light"/>
              </a:rPr>
              <a:t>2024</a:t>
            </a:r>
            <a:r>
              <a:rPr sz="4050" spc="-90" dirty="0">
                <a:solidFill>
                  <a:srgbClr val="50B796"/>
                </a:solidFill>
                <a:latin typeface="Helvetica Light"/>
                <a:cs typeface="Helvetica Light"/>
              </a:rPr>
              <a:t> </a:t>
            </a:r>
            <a:r>
              <a:rPr sz="4050" spc="-20" dirty="0">
                <a:solidFill>
                  <a:srgbClr val="50B796"/>
                </a:solidFill>
                <a:latin typeface="Helvetica Light"/>
                <a:cs typeface="Helvetica Light"/>
              </a:rPr>
              <a:t>-2029</a:t>
            </a:r>
            <a:endParaRPr sz="4050">
              <a:latin typeface="Helvetica Light"/>
              <a:cs typeface="Helvetica Light"/>
            </a:endParaRPr>
          </a:p>
        </p:txBody>
      </p:sp>
      <p:grpSp>
        <p:nvGrpSpPr>
          <p:cNvPr id="4" name="object 4"/>
          <p:cNvGrpSpPr/>
          <p:nvPr/>
        </p:nvGrpSpPr>
        <p:grpSpPr>
          <a:xfrm>
            <a:off x="5674181" y="0"/>
            <a:ext cx="14430375" cy="10240645"/>
            <a:chOff x="5674181" y="0"/>
            <a:chExt cx="14430375" cy="10240645"/>
          </a:xfrm>
        </p:grpSpPr>
        <p:sp>
          <p:nvSpPr>
            <p:cNvPr id="5" name="object 5"/>
            <p:cNvSpPr/>
            <p:nvPr/>
          </p:nvSpPr>
          <p:spPr>
            <a:xfrm>
              <a:off x="5674181" y="0"/>
              <a:ext cx="14430375" cy="10240645"/>
            </a:xfrm>
            <a:custGeom>
              <a:avLst/>
              <a:gdLst/>
              <a:ahLst/>
              <a:cxnLst/>
              <a:rect l="l" t="t" r="r" b="b"/>
              <a:pathLst>
                <a:path w="14430375" h="10240645">
                  <a:moveTo>
                    <a:pt x="14429917" y="0"/>
                  </a:moveTo>
                  <a:lnTo>
                    <a:pt x="0" y="0"/>
                  </a:lnTo>
                  <a:lnTo>
                    <a:pt x="5988" y="46812"/>
                  </a:lnTo>
                  <a:lnTo>
                    <a:pt x="16968" y="128429"/>
                  </a:lnTo>
                  <a:lnTo>
                    <a:pt x="28459" y="209841"/>
                  </a:lnTo>
                  <a:lnTo>
                    <a:pt x="40462" y="291050"/>
                  </a:lnTo>
                  <a:lnTo>
                    <a:pt x="52977" y="372052"/>
                  </a:lnTo>
                  <a:lnTo>
                    <a:pt x="66004" y="452847"/>
                  </a:lnTo>
                  <a:lnTo>
                    <a:pt x="79544" y="533434"/>
                  </a:lnTo>
                  <a:lnTo>
                    <a:pt x="93596" y="613811"/>
                  </a:lnTo>
                  <a:lnTo>
                    <a:pt x="108161" y="693977"/>
                  </a:lnTo>
                  <a:lnTo>
                    <a:pt x="123238" y="773931"/>
                  </a:lnTo>
                  <a:lnTo>
                    <a:pt x="138828" y="853672"/>
                  </a:lnTo>
                  <a:lnTo>
                    <a:pt x="154931" y="933198"/>
                  </a:lnTo>
                  <a:lnTo>
                    <a:pt x="171547" y="1012508"/>
                  </a:lnTo>
                  <a:lnTo>
                    <a:pt x="188676" y="1091600"/>
                  </a:lnTo>
                  <a:lnTo>
                    <a:pt x="206319" y="1170475"/>
                  </a:lnTo>
                  <a:lnTo>
                    <a:pt x="224474" y="1249130"/>
                  </a:lnTo>
                  <a:lnTo>
                    <a:pt x="243144" y="1327563"/>
                  </a:lnTo>
                  <a:lnTo>
                    <a:pt x="262326" y="1405775"/>
                  </a:lnTo>
                  <a:lnTo>
                    <a:pt x="282022" y="1483763"/>
                  </a:lnTo>
                  <a:lnTo>
                    <a:pt x="302232" y="1561527"/>
                  </a:lnTo>
                  <a:lnTo>
                    <a:pt x="322956" y="1639064"/>
                  </a:lnTo>
                  <a:lnTo>
                    <a:pt x="344194" y="1716375"/>
                  </a:lnTo>
                  <a:lnTo>
                    <a:pt x="365946" y="1793457"/>
                  </a:lnTo>
                  <a:lnTo>
                    <a:pt x="388212" y="1870309"/>
                  </a:lnTo>
                  <a:lnTo>
                    <a:pt x="410993" y="1946931"/>
                  </a:lnTo>
                  <a:lnTo>
                    <a:pt x="434288" y="2023320"/>
                  </a:lnTo>
                  <a:lnTo>
                    <a:pt x="458097" y="2099476"/>
                  </a:lnTo>
                  <a:lnTo>
                    <a:pt x="482421" y="2175397"/>
                  </a:lnTo>
                  <a:lnTo>
                    <a:pt x="507260" y="2251083"/>
                  </a:lnTo>
                  <a:lnTo>
                    <a:pt x="532614" y="2326531"/>
                  </a:lnTo>
                  <a:lnTo>
                    <a:pt x="558482" y="2401740"/>
                  </a:lnTo>
                  <a:lnTo>
                    <a:pt x="584866" y="2476711"/>
                  </a:lnTo>
                  <a:lnTo>
                    <a:pt x="611765" y="2551440"/>
                  </a:lnTo>
                  <a:lnTo>
                    <a:pt x="639179" y="2625927"/>
                  </a:lnTo>
                  <a:lnTo>
                    <a:pt x="667109" y="2700170"/>
                  </a:lnTo>
                  <a:lnTo>
                    <a:pt x="695554" y="2774169"/>
                  </a:lnTo>
                  <a:lnTo>
                    <a:pt x="724515" y="2847922"/>
                  </a:lnTo>
                  <a:lnTo>
                    <a:pt x="753991" y="2921428"/>
                  </a:lnTo>
                  <a:lnTo>
                    <a:pt x="783984" y="2994685"/>
                  </a:lnTo>
                  <a:lnTo>
                    <a:pt x="814492" y="3067693"/>
                  </a:lnTo>
                  <a:lnTo>
                    <a:pt x="845516" y="3140450"/>
                  </a:lnTo>
                  <a:lnTo>
                    <a:pt x="877057" y="3212954"/>
                  </a:lnTo>
                  <a:lnTo>
                    <a:pt x="909114" y="3285206"/>
                  </a:lnTo>
                  <a:lnTo>
                    <a:pt x="941687" y="3357202"/>
                  </a:lnTo>
                  <a:lnTo>
                    <a:pt x="974777" y="3428943"/>
                  </a:lnTo>
                  <a:lnTo>
                    <a:pt x="1008383" y="3500426"/>
                  </a:lnTo>
                  <a:lnTo>
                    <a:pt x="1042506" y="3571651"/>
                  </a:lnTo>
                  <a:lnTo>
                    <a:pt x="1077146" y="3642616"/>
                  </a:lnTo>
                  <a:lnTo>
                    <a:pt x="1112303" y="3713321"/>
                  </a:lnTo>
                  <a:lnTo>
                    <a:pt x="1147977" y="3783763"/>
                  </a:lnTo>
                  <a:lnTo>
                    <a:pt x="1184168" y="3853942"/>
                  </a:lnTo>
                  <a:lnTo>
                    <a:pt x="1220876" y="3923856"/>
                  </a:lnTo>
                  <a:lnTo>
                    <a:pt x="1258102" y="3993504"/>
                  </a:lnTo>
                  <a:lnTo>
                    <a:pt x="1295845" y="4062886"/>
                  </a:lnTo>
                  <a:lnTo>
                    <a:pt x="1334106" y="4131998"/>
                  </a:lnTo>
                  <a:lnTo>
                    <a:pt x="1372884" y="4200841"/>
                  </a:lnTo>
                  <a:lnTo>
                    <a:pt x="1412181" y="4269413"/>
                  </a:lnTo>
                  <a:lnTo>
                    <a:pt x="1451995" y="4337713"/>
                  </a:lnTo>
                  <a:lnTo>
                    <a:pt x="1492327" y="4405740"/>
                  </a:lnTo>
                  <a:lnTo>
                    <a:pt x="1533178" y="4473491"/>
                  </a:lnTo>
                  <a:lnTo>
                    <a:pt x="1574547" y="4540967"/>
                  </a:lnTo>
                  <a:lnTo>
                    <a:pt x="1616434" y="4608166"/>
                  </a:lnTo>
                  <a:lnTo>
                    <a:pt x="1658840" y="4675086"/>
                  </a:lnTo>
                  <a:lnTo>
                    <a:pt x="1701764" y="4741727"/>
                  </a:lnTo>
                  <a:lnTo>
                    <a:pt x="1745207" y="4808087"/>
                  </a:lnTo>
                  <a:lnTo>
                    <a:pt x="1789168" y="4874164"/>
                  </a:lnTo>
                  <a:lnTo>
                    <a:pt x="1833649" y="4939958"/>
                  </a:lnTo>
                  <a:lnTo>
                    <a:pt x="1878649" y="5005468"/>
                  </a:lnTo>
                  <a:lnTo>
                    <a:pt x="1924168" y="5070691"/>
                  </a:lnTo>
                  <a:lnTo>
                    <a:pt x="1970206" y="5135628"/>
                  </a:lnTo>
                  <a:lnTo>
                    <a:pt x="2016763" y="5200276"/>
                  </a:lnTo>
                  <a:lnTo>
                    <a:pt x="2063840" y="5264634"/>
                  </a:lnTo>
                  <a:lnTo>
                    <a:pt x="2111436" y="5328701"/>
                  </a:lnTo>
                  <a:lnTo>
                    <a:pt x="2159553" y="5392476"/>
                  </a:lnTo>
                  <a:lnTo>
                    <a:pt x="2208189" y="5455958"/>
                  </a:lnTo>
                  <a:lnTo>
                    <a:pt x="2257345" y="5519145"/>
                  </a:lnTo>
                  <a:lnTo>
                    <a:pt x="2307020" y="5582036"/>
                  </a:lnTo>
                  <a:lnTo>
                    <a:pt x="2357216" y="5644630"/>
                  </a:lnTo>
                  <a:lnTo>
                    <a:pt x="2407933" y="5706926"/>
                  </a:lnTo>
                  <a:lnTo>
                    <a:pt x="2459169" y="5768922"/>
                  </a:lnTo>
                  <a:lnTo>
                    <a:pt x="2510927" y="5830617"/>
                  </a:lnTo>
                  <a:lnTo>
                    <a:pt x="2563204" y="5892009"/>
                  </a:lnTo>
                  <a:lnTo>
                    <a:pt x="2616003" y="5953099"/>
                  </a:lnTo>
                  <a:lnTo>
                    <a:pt x="2669322" y="6013884"/>
                  </a:lnTo>
                  <a:lnTo>
                    <a:pt x="2723162" y="6074362"/>
                  </a:lnTo>
                  <a:lnTo>
                    <a:pt x="2777523" y="6134534"/>
                  </a:lnTo>
                  <a:lnTo>
                    <a:pt x="2832405" y="6194397"/>
                  </a:lnTo>
                  <a:lnTo>
                    <a:pt x="2887808" y="6253951"/>
                  </a:lnTo>
                  <a:lnTo>
                    <a:pt x="2943733" y="6313193"/>
                  </a:lnTo>
                  <a:lnTo>
                    <a:pt x="3000179" y="6372124"/>
                  </a:lnTo>
                  <a:lnTo>
                    <a:pt x="3057147" y="6430741"/>
                  </a:lnTo>
                  <a:lnTo>
                    <a:pt x="3114636" y="6489043"/>
                  </a:lnTo>
                  <a:lnTo>
                    <a:pt x="3172648" y="6547029"/>
                  </a:lnTo>
                  <a:lnTo>
                    <a:pt x="3231181" y="6604698"/>
                  </a:lnTo>
                  <a:lnTo>
                    <a:pt x="3290236" y="6662049"/>
                  </a:lnTo>
                  <a:lnTo>
                    <a:pt x="3349813" y="6719080"/>
                  </a:lnTo>
                  <a:lnTo>
                    <a:pt x="3409912" y="6775791"/>
                  </a:lnTo>
                  <a:lnTo>
                    <a:pt x="3470534" y="6832179"/>
                  </a:lnTo>
                  <a:lnTo>
                    <a:pt x="3531678" y="6888243"/>
                  </a:lnTo>
                  <a:lnTo>
                    <a:pt x="3593345" y="6943983"/>
                  </a:lnTo>
                  <a:lnTo>
                    <a:pt x="3655534" y="6999397"/>
                  </a:lnTo>
                  <a:lnTo>
                    <a:pt x="3718246" y="7054484"/>
                  </a:lnTo>
                  <a:lnTo>
                    <a:pt x="3781481" y="7109242"/>
                  </a:lnTo>
                  <a:lnTo>
                    <a:pt x="3845239" y="7163671"/>
                  </a:lnTo>
                  <a:lnTo>
                    <a:pt x="3909520" y="7217769"/>
                  </a:lnTo>
                  <a:lnTo>
                    <a:pt x="3974325" y="7271534"/>
                  </a:lnTo>
                  <a:lnTo>
                    <a:pt x="4039652" y="7324967"/>
                  </a:lnTo>
                  <a:lnTo>
                    <a:pt x="4105503" y="7378064"/>
                  </a:lnTo>
                  <a:lnTo>
                    <a:pt x="4171878" y="7430826"/>
                  </a:lnTo>
                  <a:lnTo>
                    <a:pt x="4238776" y="7483250"/>
                  </a:lnTo>
                  <a:lnTo>
                    <a:pt x="4306198" y="7535336"/>
                  </a:lnTo>
                  <a:lnTo>
                    <a:pt x="4374144" y="7587083"/>
                  </a:lnTo>
                  <a:lnTo>
                    <a:pt x="4442614" y="7638488"/>
                  </a:lnTo>
                  <a:lnTo>
                    <a:pt x="4511607" y="7689551"/>
                  </a:lnTo>
                  <a:lnTo>
                    <a:pt x="4581126" y="7740271"/>
                  </a:lnTo>
                  <a:lnTo>
                    <a:pt x="4651168" y="7790646"/>
                  </a:lnTo>
                  <a:lnTo>
                    <a:pt x="4721735" y="7840675"/>
                  </a:lnTo>
                  <a:lnTo>
                    <a:pt x="4792826" y="7890357"/>
                  </a:lnTo>
                  <a:lnTo>
                    <a:pt x="4936583" y="7988675"/>
                  </a:lnTo>
                  <a:lnTo>
                    <a:pt x="5082439" y="8085589"/>
                  </a:lnTo>
                  <a:lnTo>
                    <a:pt x="5230395" y="8181089"/>
                  </a:lnTo>
                  <a:lnTo>
                    <a:pt x="5380453" y="8275165"/>
                  </a:lnTo>
                  <a:lnTo>
                    <a:pt x="5532612" y="8367808"/>
                  </a:lnTo>
                  <a:lnTo>
                    <a:pt x="5686875" y="8459007"/>
                  </a:lnTo>
                  <a:lnTo>
                    <a:pt x="5843241" y="8548752"/>
                  </a:lnTo>
                  <a:lnTo>
                    <a:pt x="6001712" y="8637034"/>
                  </a:lnTo>
                  <a:lnTo>
                    <a:pt x="6162288" y="8723842"/>
                  </a:lnTo>
                  <a:lnTo>
                    <a:pt x="6324971" y="8809166"/>
                  </a:lnTo>
                  <a:lnTo>
                    <a:pt x="6489762" y="8892996"/>
                  </a:lnTo>
                  <a:lnTo>
                    <a:pt x="6656660" y="8975323"/>
                  </a:lnTo>
                  <a:lnTo>
                    <a:pt x="6825668" y="9056136"/>
                  </a:lnTo>
                  <a:lnTo>
                    <a:pt x="6996785" y="9135426"/>
                  </a:lnTo>
                  <a:lnTo>
                    <a:pt x="7170014" y="9213181"/>
                  </a:lnTo>
                  <a:lnTo>
                    <a:pt x="7345354" y="9289393"/>
                  </a:lnTo>
                  <a:lnTo>
                    <a:pt x="7522806" y="9364051"/>
                  </a:lnTo>
                  <a:lnTo>
                    <a:pt x="7702373" y="9437146"/>
                  </a:lnTo>
                  <a:lnTo>
                    <a:pt x="7884053" y="9508667"/>
                  </a:lnTo>
                  <a:lnTo>
                    <a:pt x="8160540" y="9612975"/>
                  </a:lnTo>
                  <a:lnTo>
                    <a:pt x="8441789" y="9713687"/>
                  </a:lnTo>
                  <a:lnTo>
                    <a:pt x="8727804" y="9810767"/>
                  </a:lnTo>
                  <a:lnTo>
                    <a:pt x="9018586" y="9904183"/>
                  </a:lnTo>
                  <a:lnTo>
                    <a:pt x="9314140" y="9993901"/>
                  </a:lnTo>
                  <a:lnTo>
                    <a:pt x="9614468" y="10079887"/>
                  </a:lnTo>
                  <a:lnTo>
                    <a:pt x="9919573" y="10162106"/>
                  </a:lnTo>
                  <a:lnTo>
                    <a:pt x="10229458" y="10240526"/>
                  </a:lnTo>
                  <a:lnTo>
                    <a:pt x="10229458" y="8642795"/>
                  </a:lnTo>
                  <a:lnTo>
                    <a:pt x="10400654" y="8641364"/>
                  </a:lnTo>
                  <a:lnTo>
                    <a:pt x="10571179" y="8637175"/>
                  </a:lnTo>
                  <a:lnTo>
                    <a:pt x="10741011" y="8630247"/>
                  </a:lnTo>
                  <a:lnTo>
                    <a:pt x="10910130" y="8620604"/>
                  </a:lnTo>
                  <a:lnTo>
                    <a:pt x="11078514" y="8608265"/>
                  </a:lnTo>
                  <a:lnTo>
                    <a:pt x="11246141" y="8593252"/>
                  </a:lnTo>
                  <a:lnTo>
                    <a:pt x="11412991" y="8575587"/>
                  </a:lnTo>
                  <a:lnTo>
                    <a:pt x="11579042" y="8555290"/>
                  </a:lnTo>
                  <a:lnTo>
                    <a:pt x="11744273" y="8532384"/>
                  </a:lnTo>
                  <a:lnTo>
                    <a:pt x="11908662" y="8506889"/>
                  </a:lnTo>
                  <a:lnTo>
                    <a:pt x="12072188" y="8478827"/>
                  </a:lnTo>
                  <a:lnTo>
                    <a:pt x="12234830" y="8448219"/>
                  </a:lnTo>
                  <a:lnTo>
                    <a:pt x="12396567" y="8415086"/>
                  </a:lnTo>
                  <a:lnTo>
                    <a:pt x="12557376" y="8379450"/>
                  </a:lnTo>
                  <a:lnTo>
                    <a:pt x="12717238" y="8341332"/>
                  </a:lnTo>
                  <a:lnTo>
                    <a:pt x="12876130" y="8300754"/>
                  </a:lnTo>
                  <a:lnTo>
                    <a:pt x="13034032" y="8257735"/>
                  </a:lnTo>
                  <a:lnTo>
                    <a:pt x="13190921" y="8212299"/>
                  </a:lnTo>
                  <a:lnTo>
                    <a:pt x="13346778" y="8164466"/>
                  </a:lnTo>
                  <a:lnTo>
                    <a:pt x="13501579" y="8114257"/>
                  </a:lnTo>
                  <a:lnTo>
                    <a:pt x="13655305" y="8061695"/>
                  </a:lnTo>
                  <a:lnTo>
                    <a:pt x="13807933" y="8006799"/>
                  </a:lnTo>
                  <a:lnTo>
                    <a:pt x="13959443" y="7949592"/>
                  </a:lnTo>
                  <a:lnTo>
                    <a:pt x="14109813" y="7890095"/>
                  </a:lnTo>
                  <a:lnTo>
                    <a:pt x="14259021" y="7828328"/>
                  </a:lnTo>
                  <a:lnTo>
                    <a:pt x="14407047" y="7764314"/>
                  </a:lnTo>
                  <a:lnTo>
                    <a:pt x="14429917" y="7754104"/>
                  </a:lnTo>
                  <a:lnTo>
                    <a:pt x="14429917" y="0"/>
                  </a:lnTo>
                  <a:close/>
                </a:path>
              </a:pathLst>
            </a:custGeom>
            <a:solidFill>
              <a:srgbClr val="50B796"/>
            </a:solidFill>
          </p:spPr>
          <p:txBody>
            <a:bodyPr wrap="square" lIns="0" tIns="0" rIns="0" bIns="0" rtlCol="0"/>
            <a:lstStyle/>
            <a:p>
              <a:endParaRPr/>
            </a:p>
          </p:txBody>
        </p:sp>
        <p:pic>
          <p:nvPicPr>
            <p:cNvPr id="6" name="object 6"/>
            <p:cNvPicPr/>
            <p:nvPr/>
          </p:nvPicPr>
          <p:blipFill>
            <a:blip r:embed="rId2" cstate="print"/>
            <a:stretch>
              <a:fillRect/>
            </a:stretch>
          </p:blipFill>
          <p:spPr>
            <a:xfrm>
              <a:off x="7156096" y="1"/>
              <a:ext cx="12948003" cy="8644936"/>
            </a:xfrm>
            <a:prstGeom prst="rect">
              <a:avLst/>
            </a:prstGeom>
          </p:spPr>
        </p:pic>
      </p:grpSp>
      <p:sp>
        <p:nvSpPr>
          <p:cNvPr id="7" name="object 7"/>
          <p:cNvSpPr txBox="1">
            <a:spLocks noGrp="1"/>
          </p:cNvSpPr>
          <p:nvPr>
            <p:ph type="title"/>
          </p:nvPr>
        </p:nvSpPr>
        <p:spPr>
          <a:xfrm>
            <a:off x="967606" y="6525017"/>
            <a:ext cx="8453755" cy="3707765"/>
          </a:xfrm>
          <a:prstGeom prst="rect">
            <a:avLst/>
          </a:prstGeom>
        </p:spPr>
        <p:txBody>
          <a:bodyPr vert="horz" wrap="square" lIns="0" tIns="13970" rIns="0" bIns="0" rtlCol="0">
            <a:spAutoFit/>
          </a:bodyPr>
          <a:lstStyle/>
          <a:p>
            <a:pPr marL="74295">
              <a:lnSpc>
                <a:spcPts val="4985"/>
              </a:lnSpc>
              <a:spcBef>
                <a:spcPts val="110"/>
              </a:spcBef>
            </a:pPr>
            <a:r>
              <a:rPr sz="4200" b="0" dirty="0">
                <a:latin typeface="Helvetica"/>
                <a:cs typeface="Helvetica"/>
              </a:rPr>
              <a:t>Coventry</a:t>
            </a:r>
            <a:r>
              <a:rPr sz="4200" b="0" spc="-15" dirty="0">
                <a:latin typeface="Helvetica"/>
                <a:cs typeface="Helvetica"/>
              </a:rPr>
              <a:t> </a:t>
            </a:r>
            <a:r>
              <a:rPr sz="4200" b="0" dirty="0">
                <a:latin typeface="Helvetica"/>
                <a:cs typeface="Helvetica"/>
              </a:rPr>
              <a:t>and</a:t>
            </a:r>
            <a:r>
              <a:rPr sz="4200" b="0" spc="-5" dirty="0">
                <a:latin typeface="Helvetica"/>
                <a:cs typeface="Helvetica"/>
              </a:rPr>
              <a:t> </a:t>
            </a:r>
            <a:r>
              <a:rPr sz="4200" b="0" spc="-10" dirty="0">
                <a:latin typeface="Helvetica"/>
                <a:cs typeface="Helvetica"/>
              </a:rPr>
              <a:t>Warwickshire</a:t>
            </a:r>
            <a:endParaRPr sz="4200">
              <a:latin typeface="Helvetica"/>
              <a:cs typeface="Helvetica"/>
            </a:endParaRPr>
          </a:p>
          <a:p>
            <a:pPr marL="12700" marR="5080">
              <a:lnSpc>
                <a:spcPts val="11220"/>
              </a:lnSpc>
              <a:spcBef>
                <a:spcPts val="1655"/>
              </a:spcBef>
            </a:pPr>
            <a:r>
              <a:rPr sz="10700" dirty="0"/>
              <a:t>Primary</a:t>
            </a:r>
            <a:r>
              <a:rPr sz="10700" spc="-290" dirty="0"/>
              <a:t> </a:t>
            </a:r>
            <a:r>
              <a:rPr sz="10700" spc="-20" dirty="0"/>
              <a:t>Care </a:t>
            </a:r>
            <a:r>
              <a:rPr sz="10700" dirty="0"/>
              <a:t>People</a:t>
            </a:r>
            <a:r>
              <a:rPr sz="10700" spc="-25" dirty="0"/>
              <a:t> </a:t>
            </a:r>
            <a:r>
              <a:rPr sz="10700" spc="-20" dirty="0"/>
              <a:t>Plan</a:t>
            </a:r>
            <a:endParaRPr sz="10700"/>
          </a:p>
        </p:txBody>
      </p:sp>
      <p:pic>
        <p:nvPicPr>
          <p:cNvPr id="8" name="object 8"/>
          <p:cNvPicPr/>
          <p:nvPr/>
        </p:nvPicPr>
        <p:blipFill>
          <a:blip r:embed="rId3" cstate="print"/>
          <a:stretch>
            <a:fillRect/>
          </a:stretch>
        </p:blipFill>
        <p:spPr>
          <a:xfrm>
            <a:off x="6062642" y="1620886"/>
            <a:ext cx="3707625" cy="3998202"/>
          </a:xfrm>
          <a:prstGeom prst="rect">
            <a:avLst/>
          </a:prstGeom>
        </p:spPr>
      </p:pic>
      <p:grpSp>
        <p:nvGrpSpPr>
          <p:cNvPr id="9" name="object 9"/>
          <p:cNvGrpSpPr/>
          <p:nvPr/>
        </p:nvGrpSpPr>
        <p:grpSpPr>
          <a:xfrm>
            <a:off x="-56024" y="-56024"/>
            <a:ext cx="5624195" cy="5741670"/>
            <a:chOff x="-56024" y="-56024"/>
            <a:chExt cx="5624195" cy="5741670"/>
          </a:xfrm>
        </p:grpSpPr>
        <p:pic>
          <p:nvPicPr>
            <p:cNvPr id="10" name="object 10"/>
            <p:cNvPicPr/>
            <p:nvPr/>
          </p:nvPicPr>
          <p:blipFill>
            <a:blip r:embed="rId4" cstate="print"/>
            <a:stretch>
              <a:fillRect/>
            </a:stretch>
          </p:blipFill>
          <p:spPr>
            <a:xfrm>
              <a:off x="0" y="0"/>
              <a:ext cx="5511633" cy="5629200"/>
            </a:xfrm>
            <a:prstGeom prst="rect">
              <a:avLst/>
            </a:prstGeom>
          </p:spPr>
        </p:pic>
        <p:sp>
          <p:nvSpPr>
            <p:cNvPr id="11" name="object 11"/>
            <p:cNvSpPr/>
            <p:nvPr/>
          </p:nvSpPr>
          <p:spPr>
            <a:xfrm>
              <a:off x="0" y="0"/>
              <a:ext cx="5511800" cy="5629275"/>
            </a:xfrm>
            <a:custGeom>
              <a:avLst/>
              <a:gdLst/>
              <a:ahLst/>
              <a:cxnLst/>
              <a:rect l="l" t="t" r="r" b="b"/>
              <a:pathLst>
                <a:path w="5511800" h="5629275">
                  <a:moveTo>
                    <a:pt x="5042817" y="0"/>
                  </a:moveTo>
                  <a:lnTo>
                    <a:pt x="5065479" y="38922"/>
                  </a:lnTo>
                  <a:lnTo>
                    <a:pt x="5087637" y="78195"/>
                  </a:lnTo>
                  <a:lnTo>
                    <a:pt x="5109285" y="117789"/>
                  </a:lnTo>
                  <a:lnTo>
                    <a:pt x="5130418" y="157702"/>
                  </a:lnTo>
                  <a:lnTo>
                    <a:pt x="5151033" y="197927"/>
                  </a:lnTo>
                  <a:lnTo>
                    <a:pt x="5171126" y="238462"/>
                  </a:lnTo>
                  <a:lnTo>
                    <a:pt x="5190690" y="279301"/>
                  </a:lnTo>
                  <a:lnTo>
                    <a:pt x="5209723" y="320440"/>
                  </a:lnTo>
                  <a:lnTo>
                    <a:pt x="5228219" y="361874"/>
                  </a:lnTo>
                  <a:lnTo>
                    <a:pt x="5246175" y="403599"/>
                  </a:lnTo>
                  <a:lnTo>
                    <a:pt x="5263585" y="445611"/>
                  </a:lnTo>
                  <a:lnTo>
                    <a:pt x="5280446" y="487905"/>
                  </a:lnTo>
                  <a:lnTo>
                    <a:pt x="5296752" y="530477"/>
                  </a:lnTo>
                  <a:lnTo>
                    <a:pt x="5312500" y="573322"/>
                  </a:lnTo>
                  <a:lnTo>
                    <a:pt x="5327685" y="616436"/>
                  </a:lnTo>
                  <a:lnTo>
                    <a:pt x="5342302" y="659814"/>
                  </a:lnTo>
                  <a:lnTo>
                    <a:pt x="5356347" y="703452"/>
                  </a:lnTo>
                  <a:lnTo>
                    <a:pt x="5369816" y="747345"/>
                  </a:lnTo>
                  <a:lnTo>
                    <a:pt x="5382704" y="791489"/>
                  </a:lnTo>
                  <a:lnTo>
                    <a:pt x="5395007" y="835880"/>
                  </a:lnTo>
                  <a:lnTo>
                    <a:pt x="5406720" y="880513"/>
                  </a:lnTo>
                  <a:lnTo>
                    <a:pt x="5417839" y="925384"/>
                  </a:lnTo>
                  <a:lnTo>
                    <a:pt x="5428359" y="970488"/>
                  </a:lnTo>
                  <a:lnTo>
                    <a:pt x="5438276" y="1015820"/>
                  </a:lnTo>
                  <a:lnTo>
                    <a:pt x="5447585" y="1061377"/>
                  </a:lnTo>
                  <a:lnTo>
                    <a:pt x="5456282" y="1107154"/>
                  </a:lnTo>
                  <a:lnTo>
                    <a:pt x="5464363" y="1153146"/>
                  </a:lnTo>
                  <a:lnTo>
                    <a:pt x="5471823" y="1199349"/>
                  </a:lnTo>
                  <a:lnTo>
                    <a:pt x="5478658" y="1245758"/>
                  </a:lnTo>
                  <a:lnTo>
                    <a:pt x="5484863" y="1292370"/>
                  </a:lnTo>
                  <a:lnTo>
                    <a:pt x="5490434" y="1339179"/>
                  </a:lnTo>
                  <a:lnTo>
                    <a:pt x="5495366" y="1386181"/>
                  </a:lnTo>
                  <a:lnTo>
                    <a:pt x="5499654" y="1433372"/>
                  </a:lnTo>
                  <a:lnTo>
                    <a:pt x="5503296" y="1480747"/>
                  </a:lnTo>
                  <a:lnTo>
                    <a:pt x="5506285" y="1528302"/>
                  </a:lnTo>
                  <a:lnTo>
                    <a:pt x="5508617" y="1576032"/>
                  </a:lnTo>
                  <a:lnTo>
                    <a:pt x="5510289" y="1623934"/>
                  </a:lnTo>
                  <a:lnTo>
                    <a:pt x="5511295" y="1672001"/>
                  </a:lnTo>
                  <a:lnTo>
                    <a:pt x="5511632" y="1720231"/>
                  </a:lnTo>
                  <a:lnTo>
                    <a:pt x="5511396" y="1767248"/>
                  </a:lnTo>
                  <a:lnTo>
                    <a:pt x="5510690" y="1814100"/>
                  </a:lnTo>
                  <a:lnTo>
                    <a:pt x="5509513" y="1860786"/>
                  </a:lnTo>
                  <a:lnTo>
                    <a:pt x="5507865" y="1907304"/>
                  </a:lnTo>
                  <a:lnTo>
                    <a:pt x="5505746" y="1953651"/>
                  </a:lnTo>
                  <a:lnTo>
                    <a:pt x="5503155" y="1999826"/>
                  </a:lnTo>
                  <a:lnTo>
                    <a:pt x="5500092" y="2045827"/>
                  </a:lnTo>
                  <a:lnTo>
                    <a:pt x="5496558" y="2091652"/>
                  </a:lnTo>
                  <a:lnTo>
                    <a:pt x="5492552" y="2137299"/>
                  </a:lnTo>
                  <a:lnTo>
                    <a:pt x="5488073" y="2182766"/>
                  </a:lnTo>
                  <a:lnTo>
                    <a:pt x="5483122" y="2228051"/>
                  </a:lnTo>
                  <a:lnTo>
                    <a:pt x="5477699" y="2273152"/>
                  </a:lnTo>
                  <a:lnTo>
                    <a:pt x="5471803" y="2318068"/>
                  </a:lnTo>
                  <a:lnTo>
                    <a:pt x="5465435" y="2362795"/>
                  </a:lnTo>
                  <a:lnTo>
                    <a:pt x="5458593" y="2407333"/>
                  </a:lnTo>
                  <a:lnTo>
                    <a:pt x="5451278" y="2451680"/>
                  </a:lnTo>
                  <a:lnTo>
                    <a:pt x="5443490" y="2495832"/>
                  </a:lnTo>
                  <a:lnTo>
                    <a:pt x="5435228" y="2539790"/>
                  </a:lnTo>
                  <a:lnTo>
                    <a:pt x="5426493" y="2583549"/>
                  </a:lnTo>
                  <a:lnTo>
                    <a:pt x="5417284" y="2627110"/>
                  </a:lnTo>
                  <a:lnTo>
                    <a:pt x="5407601" y="2670469"/>
                  </a:lnTo>
                  <a:lnTo>
                    <a:pt x="5397443" y="2713625"/>
                  </a:lnTo>
                  <a:lnTo>
                    <a:pt x="5386812" y="2756576"/>
                  </a:lnTo>
                  <a:lnTo>
                    <a:pt x="5375705" y="2799319"/>
                  </a:lnTo>
                  <a:lnTo>
                    <a:pt x="5364124" y="2841854"/>
                  </a:lnTo>
                  <a:lnTo>
                    <a:pt x="5352069" y="2884177"/>
                  </a:lnTo>
                  <a:lnTo>
                    <a:pt x="5339538" y="2926287"/>
                  </a:lnTo>
                  <a:lnTo>
                    <a:pt x="5326532" y="2968183"/>
                  </a:lnTo>
                  <a:lnTo>
                    <a:pt x="5313050" y="3009862"/>
                  </a:lnTo>
                  <a:lnTo>
                    <a:pt x="5299093" y="3051322"/>
                  </a:lnTo>
                  <a:lnTo>
                    <a:pt x="5284661" y="3092561"/>
                  </a:lnTo>
                  <a:lnTo>
                    <a:pt x="5269752" y="3133577"/>
                  </a:lnTo>
                  <a:lnTo>
                    <a:pt x="5254367" y="3174369"/>
                  </a:lnTo>
                  <a:lnTo>
                    <a:pt x="5238506" y="3214934"/>
                  </a:lnTo>
                  <a:lnTo>
                    <a:pt x="5222169" y="3255271"/>
                  </a:lnTo>
                  <a:lnTo>
                    <a:pt x="5205355" y="3295378"/>
                  </a:lnTo>
                  <a:lnTo>
                    <a:pt x="5188065" y="3335252"/>
                  </a:lnTo>
                  <a:lnTo>
                    <a:pt x="5170297" y="3374891"/>
                  </a:lnTo>
                  <a:lnTo>
                    <a:pt x="5152053" y="3414295"/>
                  </a:lnTo>
                  <a:lnTo>
                    <a:pt x="5133331" y="3453460"/>
                  </a:lnTo>
                  <a:lnTo>
                    <a:pt x="5114131" y="3492385"/>
                  </a:lnTo>
                  <a:lnTo>
                    <a:pt x="5094455" y="3531068"/>
                  </a:lnTo>
                  <a:lnTo>
                    <a:pt x="5074300" y="3569507"/>
                  </a:lnTo>
                  <a:lnTo>
                    <a:pt x="5053667" y="3607700"/>
                  </a:lnTo>
                  <a:lnTo>
                    <a:pt x="5032557" y="3645645"/>
                  </a:lnTo>
                  <a:lnTo>
                    <a:pt x="5010968" y="3683340"/>
                  </a:lnTo>
                  <a:lnTo>
                    <a:pt x="4988900" y="3720784"/>
                  </a:lnTo>
                  <a:lnTo>
                    <a:pt x="4966354" y="3757974"/>
                  </a:lnTo>
                  <a:lnTo>
                    <a:pt x="4943330" y="3794908"/>
                  </a:lnTo>
                  <a:lnTo>
                    <a:pt x="4919826" y="3831584"/>
                  </a:lnTo>
                  <a:lnTo>
                    <a:pt x="4895843" y="3868001"/>
                  </a:lnTo>
                  <a:lnTo>
                    <a:pt x="4871381" y="3904156"/>
                  </a:lnTo>
                  <a:lnTo>
                    <a:pt x="4846439" y="3940048"/>
                  </a:lnTo>
                  <a:lnTo>
                    <a:pt x="4821018" y="3975675"/>
                  </a:lnTo>
                  <a:lnTo>
                    <a:pt x="4795117" y="4011034"/>
                  </a:lnTo>
                  <a:lnTo>
                    <a:pt x="4768735" y="4046124"/>
                  </a:lnTo>
                  <a:lnTo>
                    <a:pt x="4741874" y="4080943"/>
                  </a:lnTo>
                  <a:lnTo>
                    <a:pt x="4714533" y="4115489"/>
                  </a:lnTo>
                  <a:lnTo>
                    <a:pt x="4686711" y="4149760"/>
                  </a:lnTo>
                  <a:lnTo>
                    <a:pt x="4658408" y="4183753"/>
                  </a:lnTo>
                  <a:lnTo>
                    <a:pt x="4629624" y="4217468"/>
                  </a:lnTo>
                  <a:lnTo>
                    <a:pt x="4600360" y="4250902"/>
                  </a:lnTo>
                  <a:lnTo>
                    <a:pt x="4570614" y="4284053"/>
                  </a:lnTo>
                  <a:lnTo>
                    <a:pt x="4540387" y="4316919"/>
                  </a:lnTo>
                  <a:lnTo>
                    <a:pt x="4509678" y="4349498"/>
                  </a:lnTo>
                  <a:lnTo>
                    <a:pt x="4478488" y="4381789"/>
                  </a:lnTo>
                  <a:lnTo>
                    <a:pt x="4446816" y="4413789"/>
                  </a:lnTo>
                  <a:lnTo>
                    <a:pt x="4414661" y="4445497"/>
                  </a:lnTo>
                  <a:lnTo>
                    <a:pt x="4382025" y="4476910"/>
                  </a:lnTo>
                  <a:lnTo>
                    <a:pt x="4348906" y="4508027"/>
                  </a:lnTo>
                  <a:lnTo>
                    <a:pt x="4315305" y="4538845"/>
                  </a:lnTo>
                  <a:lnTo>
                    <a:pt x="4281221" y="4569363"/>
                  </a:lnTo>
                  <a:lnTo>
                    <a:pt x="4246654" y="4599579"/>
                  </a:lnTo>
                  <a:lnTo>
                    <a:pt x="4211604" y="4629490"/>
                  </a:lnTo>
                  <a:lnTo>
                    <a:pt x="4176071" y="4659096"/>
                  </a:lnTo>
                  <a:lnTo>
                    <a:pt x="4140054" y="4688393"/>
                  </a:lnTo>
                  <a:lnTo>
                    <a:pt x="4103554" y="4717380"/>
                  </a:lnTo>
                  <a:lnTo>
                    <a:pt x="4066570" y="4746056"/>
                  </a:lnTo>
                  <a:lnTo>
                    <a:pt x="4029102" y="4774417"/>
                  </a:lnTo>
                  <a:lnTo>
                    <a:pt x="3991151" y="4802463"/>
                  </a:lnTo>
                  <a:lnTo>
                    <a:pt x="3952714" y="4830191"/>
                  </a:lnTo>
                  <a:lnTo>
                    <a:pt x="3913794" y="4857599"/>
                  </a:lnTo>
                  <a:lnTo>
                    <a:pt x="3874389" y="4884685"/>
                  </a:lnTo>
                  <a:lnTo>
                    <a:pt x="3834499" y="4911448"/>
                  </a:lnTo>
                  <a:lnTo>
                    <a:pt x="3794124" y="4937886"/>
                  </a:lnTo>
                  <a:lnTo>
                    <a:pt x="3753264" y="4963996"/>
                  </a:lnTo>
                  <a:lnTo>
                    <a:pt x="3711919" y="4989776"/>
                  </a:lnTo>
                  <a:lnTo>
                    <a:pt x="3670088" y="5015225"/>
                  </a:lnTo>
                  <a:lnTo>
                    <a:pt x="3627772" y="5040341"/>
                  </a:lnTo>
                  <a:lnTo>
                    <a:pt x="3584970" y="5065121"/>
                  </a:lnTo>
                  <a:lnTo>
                    <a:pt x="3541682" y="5089565"/>
                  </a:lnTo>
                  <a:lnTo>
                    <a:pt x="3497908" y="5113669"/>
                  </a:lnTo>
                  <a:lnTo>
                    <a:pt x="3453648" y="5137432"/>
                  </a:lnTo>
                  <a:lnTo>
                    <a:pt x="3408901" y="5160852"/>
                  </a:lnTo>
                  <a:lnTo>
                    <a:pt x="3363667" y="5183928"/>
                  </a:lnTo>
                  <a:lnTo>
                    <a:pt x="3317947" y="5206656"/>
                  </a:lnTo>
                  <a:lnTo>
                    <a:pt x="3271740" y="5229035"/>
                  </a:lnTo>
                  <a:lnTo>
                    <a:pt x="3225045" y="5251064"/>
                  </a:lnTo>
                  <a:lnTo>
                    <a:pt x="3177864" y="5272740"/>
                  </a:lnTo>
                  <a:lnTo>
                    <a:pt x="3130194" y="5294061"/>
                  </a:lnTo>
                  <a:lnTo>
                    <a:pt x="3082038" y="5315026"/>
                  </a:lnTo>
                  <a:lnTo>
                    <a:pt x="3033393" y="5335632"/>
                  </a:lnTo>
                  <a:lnTo>
                    <a:pt x="2984260" y="5355878"/>
                  </a:lnTo>
                  <a:lnTo>
                    <a:pt x="2934639" y="5375761"/>
                  </a:lnTo>
                  <a:lnTo>
                    <a:pt x="2884530" y="5395280"/>
                  </a:lnTo>
                  <a:lnTo>
                    <a:pt x="2833932" y="5414433"/>
                  </a:lnTo>
                  <a:lnTo>
                    <a:pt x="2782846" y="5433217"/>
                  </a:lnTo>
                  <a:lnTo>
                    <a:pt x="2731271" y="5451632"/>
                  </a:lnTo>
                  <a:lnTo>
                    <a:pt x="2679206" y="5469674"/>
                  </a:lnTo>
                  <a:lnTo>
                    <a:pt x="2626653" y="5487342"/>
                  </a:lnTo>
                  <a:lnTo>
                    <a:pt x="2573610" y="5504634"/>
                  </a:lnTo>
                  <a:lnTo>
                    <a:pt x="2520078" y="5521548"/>
                  </a:lnTo>
                  <a:lnTo>
                    <a:pt x="2466056" y="5538082"/>
                  </a:lnTo>
                  <a:lnTo>
                    <a:pt x="2411544" y="5554234"/>
                  </a:lnTo>
                  <a:lnTo>
                    <a:pt x="2356542" y="5570003"/>
                  </a:lnTo>
                  <a:lnTo>
                    <a:pt x="2301050" y="5585386"/>
                  </a:lnTo>
                  <a:lnTo>
                    <a:pt x="2245067" y="5600381"/>
                  </a:lnTo>
                  <a:lnTo>
                    <a:pt x="2188594" y="5614987"/>
                  </a:lnTo>
                  <a:lnTo>
                    <a:pt x="2131630" y="5629201"/>
                  </a:lnTo>
                  <a:lnTo>
                    <a:pt x="2131630" y="5106672"/>
                  </a:lnTo>
                  <a:lnTo>
                    <a:pt x="2083356" y="5106323"/>
                  </a:lnTo>
                  <a:lnTo>
                    <a:pt x="2035244" y="5105302"/>
                  </a:lnTo>
                  <a:lnTo>
                    <a:pt x="1987299" y="5103614"/>
                  </a:lnTo>
                  <a:lnTo>
                    <a:pt x="1939526" y="5101264"/>
                  </a:lnTo>
                  <a:lnTo>
                    <a:pt x="1891928" y="5098256"/>
                  </a:lnTo>
                  <a:lnTo>
                    <a:pt x="1844510" y="5094595"/>
                  </a:lnTo>
                  <a:lnTo>
                    <a:pt x="1797277" y="5090284"/>
                  </a:lnTo>
                  <a:lnTo>
                    <a:pt x="1750233" y="5085329"/>
                  </a:lnTo>
                  <a:lnTo>
                    <a:pt x="1703383" y="5079734"/>
                  </a:lnTo>
                  <a:lnTo>
                    <a:pt x="1656731" y="5073504"/>
                  </a:lnTo>
                  <a:lnTo>
                    <a:pt x="1610282" y="5066642"/>
                  </a:lnTo>
                  <a:lnTo>
                    <a:pt x="1564039" y="5059154"/>
                  </a:lnTo>
                  <a:lnTo>
                    <a:pt x="1518008" y="5051044"/>
                  </a:lnTo>
                  <a:lnTo>
                    <a:pt x="1472193" y="5042315"/>
                  </a:lnTo>
                  <a:lnTo>
                    <a:pt x="1426599" y="5032974"/>
                  </a:lnTo>
                  <a:lnTo>
                    <a:pt x="1381229" y="5023024"/>
                  </a:lnTo>
                  <a:lnTo>
                    <a:pt x="1336089" y="5012469"/>
                  </a:lnTo>
                  <a:lnTo>
                    <a:pt x="1291182" y="5001315"/>
                  </a:lnTo>
                  <a:lnTo>
                    <a:pt x="1246514" y="4989565"/>
                  </a:lnTo>
                  <a:lnTo>
                    <a:pt x="1202088" y="4977224"/>
                  </a:lnTo>
                  <a:lnTo>
                    <a:pt x="1157910" y="4964297"/>
                  </a:lnTo>
                  <a:lnTo>
                    <a:pt x="1113983" y="4950788"/>
                  </a:lnTo>
                  <a:lnTo>
                    <a:pt x="1070313" y="4936701"/>
                  </a:lnTo>
                  <a:lnTo>
                    <a:pt x="1026903" y="4922041"/>
                  </a:lnTo>
                  <a:lnTo>
                    <a:pt x="983758" y="4906813"/>
                  </a:lnTo>
                  <a:lnTo>
                    <a:pt x="940882" y="4891021"/>
                  </a:lnTo>
                  <a:lnTo>
                    <a:pt x="898281" y="4874668"/>
                  </a:lnTo>
                  <a:lnTo>
                    <a:pt x="855958" y="4857761"/>
                  </a:lnTo>
                  <a:lnTo>
                    <a:pt x="813918" y="4840303"/>
                  </a:lnTo>
                  <a:lnTo>
                    <a:pt x="772165" y="4822298"/>
                  </a:lnTo>
                  <a:lnTo>
                    <a:pt x="730705" y="4803752"/>
                  </a:lnTo>
                  <a:lnTo>
                    <a:pt x="689540" y="4784668"/>
                  </a:lnTo>
                  <a:lnTo>
                    <a:pt x="648676" y="4765052"/>
                  </a:lnTo>
                  <a:lnTo>
                    <a:pt x="608118" y="4744907"/>
                  </a:lnTo>
                  <a:lnTo>
                    <a:pt x="567869" y="4724238"/>
                  </a:lnTo>
                  <a:lnTo>
                    <a:pt x="527934" y="4703050"/>
                  </a:lnTo>
                  <a:lnTo>
                    <a:pt x="488318" y="4681346"/>
                  </a:lnTo>
                  <a:lnTo>
                    <a:pt x="449025" y="4659133"/>
                  </a:lnTo>
                  <a:lnTo>
                    <a:pt x="410060" y="4636412"/>
                  </a:lnTo>
                  <a:lnTo>
                    <a:pt x="371427" y="4613191"/>
                  </a:lnTo>
                  <a:lnTo>
                    <a:pt x="333130" y="4589472"/>
                  </a:lnTo>
                  <a:lnTo>
                    <a:pt x="295174" y="4565260"/>
                  </a:lnTo>
                  <a:lnTo>
                    <a:pt x="257563" y="4540561"/>
                  </a:lnTo>
                  <a:lnTo>
                    <a:pt x="220303" y="4515377"/>
                  </a:lnTo>
                  <a:lnTo>
                    <a:pt x="183396" y="4489714"/>
                  </a:lnTo>
                  <a:lnTo>
                    <a:pt x="146849" y="4463577"/>
                  </a:lnTo>
                  <a:lnTo>
                    <a:pt x="110665" y="4436968"/>
                  </a:lnTo>
                  <a:lnTo>
                    <a:pt x="74848" y="4409894"/>
                  </a:lnTo>
                  <a:lnTo>
                    <a:pt x="39404" y="4382359"/>
                  </a:lnTo>
                  <a:lnTo>
                    <a:pt x="4336" y="4354367"/>
                  </a:lnTo>
                  <a:lnTo>
                    <a:pt x="0" y="4350810"/>
                  </a:lnTo>
                </a:path>
              </a:pathLst>
            </a:custGeom>
            <a:ln w="112048">
              <a:solidFill>
                <a:srgbClr val="A3CE90"/>
              </a:solidFill>
            </a:ln>
          </p:spPr>
          <p:txBody>
            <a:bodyPr wrap="square" lIns="0" tIns="0" rIns="0" bIns="0" rtlCol="0"/>
            <a:lstStyle/>
            <a:p>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dirty="0"/>
              <a:t>Overview</a:t>
            </a:r>
            <a:r>
              <a:rPr spc="-210" dirty="0"/>
              <a:t> </a:t>
            </a:r>
            <a:r>
              <a:rPr dirty="0"/>
              <a:t>of</a:t>
            </a:r>
            <a:r>
              <a:rPr spc="-210" dirty="0"/>
              <a:t> </a:t>
            </a:r>
            <a:r>
              <a:rPr dirty="0"/>
              <a:t>General</a:t>
            </a:r>
            <a:r>
              <a:rPr spc="-204" dirty="0"/>
              <a:t> </a:t>
            </a:r>
            <a:r>
              <a:rPr spc="-10" dirty="0"/>
              <a:t>Practice</a:t>
            </a:r>
          </a:p>
        </p:txBody>
      </p:sp>
      <p:grpSp>
        <p:nvGrpSpPr>
          <p:cNvPr id="3" name="object 3"/>
          <p:cNvGrpSpPr/>
          <p:nvPr/>
        </p:nvGrpSpPr>
        <p:grpSpPr>
          <a:xfrm>
            <a:off x="10722781" y="1361215"/>
            <a:ext cx="9381490" cy="9947910"/>
            <a:chOff x="10722781" y="1361215"/>
            <a:chExt cx="9381490" cy="9947910"/>
          </a:xfrm>
        </p:grpSpPr>
        <p:sp>
          <p:nvSpPr>
            <p:cNvPr id="4" name="object 4"/>
            <p:cNvSpPr/>
            <p:nvPr/>
          </p:nvSpPr>
          <p:spPr>
            <a:xfrm>
              <a:off x="12690717" y="1364456"/>
              <a:ext cx="7413625" cy="9944100"/>
            </a:xfrm>
            <a:custGeom>
              <a:avLst/>
              <a:gdLst/>
              <a:ahLst/>
              <a:cxnLst/>
              <a:rect l="l" t="t" r="r" b="b"/>
              <a:pathLst>
                <a:path w="7413625" h="9944100">
                  <a:moveTo>
                    <a:pt x="6056496" y="0"/>
                  </a:moveTo>
                  <a:lnTo>
                    <a:pt x="5995657" y="12700"/>
                  </a:lnTo>
                  <a:lnTo>
                    <a:pt x="5935130" y="38100"/>
                  </a:lnTo>
                  <a:lnTo>
                    <a:pt x="5755416" y="76200"/>
                  </a:lnTo>
                  <a:lnTo>
                    <a:pt x="5696134" y="101600"/>
                  </a:lnTo>
                  <a:lnTo>
                    <a:pt x="5578502" y="127000"/>
                  </a:lnTo>
                  <a:lnTo>
                    <a:pt x="5520153" y="152400"/>
                  </a:lnTo>
                  <a:lnTo>
                    <a:pt x="5462114" y="165100"/>
                  </a:lnTo>
                  <a:lnTo>
                    <a:pt x="5404386" y="190500"/>
                  </a:lnTo>
                  <a:lnTo>
                    <a:pt x="5289863" y="215900"/>
                  </a:lnTo>
                  <a:lnTo>
                    <a:pt x="5233067" y="241300"/>
                  </a:lnTo>
                  <a:lnTo>
                    <a:pt x="5176581" y="254000"/>
                  </a:lnTo>
                  <a:lnTo>
                    <a:pt x="5120406" y="279400"/>
                  </a:lnTo>
                  <a:lnTo>
                    <a:pt x="5064542" y="292100"/>
                  </a:lnTo>
                  <a:lnTo>
                    <a:pt x="5008987" y="317500"/>
                  </a:lnTo>
                  <a:lnTo>
                    <a:pt x="4953743" y="330200"/>
                  </a:lnTo>
                  <a:lnTo>
                    <a:pt x="4844185" y="381000"/>
                  </a:lnTo>
                  <a:lnTo>
                    <a:pt x="4789872" y="393700"/>
                  </a:lnTo>
                  <a:lnTo>
                    <a:pt x="4735868" y="419100"/>
                  </a:lnTo>
                  <a:lnTo>
                    <a:pt x="4682174" y="431800"/>
                  </a:lnTo>
                  <a:lnTo>
                    <a:pt x="4575716" y="482600"/>
                  </a:lnTo>
                  <a:lnTo>
                    <a:pt x="4522952" y="495300"/>
                  </a:lnTo>
                  <a:lnTo>
                    <a:pt x="4366516" y="571500"/>
                  </a:lnTo>
                  <a:lnTo>
                    <a:pt x="4314990" y="584200"/>
                  </a:lnTo>
                  <a:lnTo>
                    <a:pt x="4061999" y="711200"/>
                  </a:lnTo>
                  <a:lnTo>
                    <a:pt x="4012329" y="723900"/>
                  </a:lnTo>
                  <a:lnTo>
                    <a:pt x="3816736" y="825500"/>
                  </a:lnTo>
                  <a:lnTo>
                    <a:pt x="3579192" y="952500"/>
                  </a:lnTo>
                  <a:lnTo>
                    <a:pt x="3349359" y="1079500"/>
                  </a:lnTo>
                  <a:lnTo>
                    <a:pt x="3304317" y="1117600"/>
                  </a:lnTo>
                  <a:lnTo>
                    <a:pt x="3127229" y="1219200"/>
                  </a:lnTo>
                  <a:lnTo>
                    <a:pt x="3083726" y="1257300"/>
                  </a:lnTo>
                  <a:lnTo>
                    <a:pt x="2955066" y="1333500"/>
                  </a:lnTo>
                  <a:lnTo>
                    <a:pt x="2912794" y="1371600"/>
                  </a:lnTo>
                  <a:lnTo>
                    <a:pt x="2829173" y="1422400"/>
                  </a:lnTo>
                  <a:lnTo>
                    <a:pt x="2787823" y="1460500"/>
                  </a:lnTo>
                  <a:lnTo>
                    <a:pt x="2706046" y="1511300"/>
                  </a:lnTo>
                  <a:lnTo>
                    <a:pt x="2665618" y="1549400"/>
                  </a:lnTo>
                  <a:lnTo>
                    <a:pt x="2585684" y="1600200"/>
                  </a:lnTo>
                  <a:lnTo>
                    <a:pt x="2546177" y="1638300"/>
                  </a:lnTo>
                  <a:lnTo>
                    <a:pt x="2506977" y="1663700"/>
                  </a:lnTo>
                  <a:lnTo>
                    <a:pt x="2468084" y="1701800"/>
                  </a:lnTo>
                  <a:lnTo>
                    <a:pt x="2429498" y="1727200"/>
                  </a:lnTo>
                  <a:lnTo>
                    <a:pt x="2391218" y="1765300"/>
                  </a:lnTo>
                  <a:lnTo>
                    <a:pt x="2353246" y="1790700"/>
                  </a:lnTo>
                  <a:lnTo>
                    <a:pt x="2315579" y="1828800"/>
                  </a:lnTo>
                  <a:lnTo>
                    <a:pt x="2278220" y="1854200"/>
                  </a:lnTo>
                  <a:lnTo>
                    <a:pt x="2241166" y="1892300"/>
                  </a:lnTo>
                  <a:lnTo>
                    <a:pt x="2204419" y="1917700"/>
                  </a:lnTo>
                  <a:lnTo>
                    <a:pt x="2131844" y="1993900"/>
                  </a:lnTo>
                  <a:lnTo>
                    <a:pt x="2096016" y="2019300"/>
                  </a:lnTo>
                  <a:lnTo>
                    <a:pt x="2025278" y="2095500"/>
                  </a:lnTo>
                  <a:lnTo>
                    <a:pt x="1990368" y="2120900"/>
                  </a:lnTo>
                  <a:lnTo>
                    <a:pt x="1921466" y="2197100"/>
                  </a:lnTo>
                  <a:lnTo>
                    <a:pt x="1887474" y="2222500"/>
                  </a:lnTo>
                  <a:lnTo>
                    <a:pt x="1853787" y="2260600"/>
                  </a:lnTo>
                  <a:lnTo>
                    <a:pt x="1820406" y="2298700"/>
                  </a:lnTo>
                  <a:lnTo>
                    <a:pt x="1787331" y="2324100"/>
                  </a:lnTo>
                  <a:lnTo>
                    <a:pt x="1754561" y="2362200"/>
                  </a:lnTo>
                  <a:lnTo>
                    <a:pt x="1722097" y="2400300"/>
                  </a:lnTo>
                  <a:lnTo>
                    <a:pt x="1689938" y="2438400"/>
                  </a:lnTo>
                  <a:lnTo>
                    <a:pt x="1658084" y="2476500"/>
                  </a:lnTo>
                  <a:lnTo>
                    <a:pt x="1626536" y="2501900"/>
                  </a:lnTo>
                  <a:lnTo>
                    <a:pt x="1595293" y="2540000"/>
                  </a:lnTo>
                  <a:lnTo>
                    <a:pt x="1564355" y="2578100"/>
                  </a:lnTo>
                  <a:lnTo>
                    <a:pt x="1533723" y="2616200"/>
                  </a:lnTo>
                  <a:lnTo>
                    <a:pt x="1503395" y="2654300"/>
                  </a:lnTo>
                  <a:lnTo>
                    <a:pt x="1473372" y="2692400"/>
                  </a:lnTo>
                  <a:lnTo>
                    <a:pt x="1443654" y="2730500"/>
                  </a:lnTo>
                  <a:lnTo>
                    <a:pt x="1414241" y="2768600"/>
                  </a:lnTo>
                  <a:lnTo>
                    <a:pt x="1385133" y="2806700"/>
                  </a:lnTo>
                  <a:lnTo>
                    <a:pt x="1356330" y="2832100"/>
                  </a:lnTo>
                  <a:lnTo>
                    <a:pt x="1327831" y="2870200"/>
                  </a:lnTo>
                  <a:lnTo>
                    <a:pt x="1299637" y="2908300"/>
                  </a:lnTo>
                  <a:lnTo>
                    <a:pt x="1271747" y="2946400"/>
                  </a:lnTo>
                  <a:lnTo>
                    <a:pt x="1244162" y="2984500"/>
                  </a:lnTo>
                  <a:lnTo>
                    <a:pt x="1216881" y="3022600"/>
                  </a:lnTo>
                  <a:lnTo>
                    <a:pt x="1189904" y="3060700"/>
                  </a:lnTo>
                  <a:lnTo>
                    <a:pt x="1163232" y="3098800"/>
                  </a:lnTo>
                  <a:lnTo>
                    <a:pt x="1136864" y="3149600"/>
                  </a:lnTo>
                  <a:lnTo>
                    <a:pt x="1110800" y="3187700"/>
                  </a:lnTo>
                  <a:lnTo>
                    <a:pt x="1085040" y="3225800"/>
                  </a:lnTo>
                  <a:lnTo>
                    <a:pt x="1059584" y="3263900"/>
                  </a:lnTo>
                  <a:lnTo>
                    <a:pt x="1034432" y="3302000"/>
                  </a:lnTo>
                  <a:lnTo>
                    <a:pt x="1009584" y="3340100"/>
                  </a:lnTo>
                  <a:lnTo>
                    <a:pt x="985040" y="3378200"/>
                  </a:lnTo>
                  <a:lnTo>
                    <a:pt x="960799" y="3416300"/>
                  </a:lnTo>
                  <a:lnTo>
                    <a:pt x="936862" y="3454400"/>
                  </a:lnTo>
                  <a:lnTo>
                    <a:pt x="913229" y="3505200"/>
                  </a:lnTo>
                  <a:lnTo>
                    <a:pt x="889900" y="3543300"/>
                  </a:lnTo>
                  <a:lnTo>
                    <a:pt x="866873" y="3581400"/>
                  </a:lnTo>
                  <a:lnTo>
                    <a:pt x="844151" y="3619500"/>
                  </a:lnTo>
                  <a:lnTo>
                    <a:pt x="821731" y="3657600"/>
                  </a:lnTo>
                  <a:lnTo>
                    <a:pt x="799615" y="3708400"/>
                  </a:lnTo>
                  <a:lnTo>
                    <a:pt x="777802" y="3746500"/>
                  </a:lnTo>
                  <a:lnTo>
                    <a:pt x="756293" y="3784600"/>
                  </a:lnTo>
                  <a:lnTo>
                    <a:pt x="735086" y="3822700"/>
                  </a:lnTo>
                  <a:lnTo>
                    <a:pt x="714183" y="3873500"/>
                  </a:lnTo>
                  <a:lnTo>
                    <a:pt x="693582" y="3911600"/>
                  </a:lnTo>
                  <a:lnTo>
                    <a:pt x="673284" y="3949700"/>
                  </a:lnTo>
                  <a:lnTo>
                    <a:pt x="653290" y="4000500"/>
                  </a:lnTo>
                  <a:lnTo>
                    <a:pt x="633598" y="4038600"/>
                  </a:lnTo>
                  <a:lnTo>
                    <a:pt x="614208" y="4076700"/>
                  </a:lnTo>
                  <a:lnTo>
                    <a:pt x="595122" y="4127500"/>
                  </a:lnTo>
                  <a:lnTo>
                    <a:pt x="576337" y="4165600"/>
                  </a:lnTo>
                  <a:lnTo>
                    <a:pt x="557856" y="4203700"/>
                  </a:lnTo>
                  <a:lnTo>
                    <a:pt x="539677" y="4254500"/>
                  </a:lnTo>
                  <a:lnTo>
                    <a:pt x="521800" y="4292600"/>
                  </a:lnTo>
                  <a:lnTo>
                    <a:pt x="504226" y="4343400"/>
                  </a:lnTo>
                  <a:lnTo>
                    <a:pt x="486954" y="4381500"/>
                  </a:lnTo>
                  <a:lnTo>
                    <a:pt x="469984" y="4432300"/>
                  </a:lnTo>
                  <a:lnTo>
                    <a:pt x="453316" y="4470400"/>
                  </a:lnTo>
                  <a:lnTo>
                    <a:pt x="436950" y="4508500"/>
                  </a:lnTo>
                  <a:lnTo>
                    <a:pt x="420887" y="4559300"/>
                  </a:lnTo>
                  <a:lnTo>
                    <a:pt x="405125" y="4597400"/>
                  </a:lnTo>
                  <a:lnTo>
                    <a:pt x="389665" y="4648200"/>
                  </a:lnTo>
                  <a:lnTo>
                    <a:pt x="374507" y="4686300"/>
                  </a:lnTo>
                  <a:lnTo>
                    <a:pt x="359651" y="4737100"/>
                  </a:lnTo>
                  <a:lnTo>
                    <a:pt x="345096" y="4787900"/>
                  </a:lnTo>
                  <a:lnTo>
                    <a:pt x="330843" y="4826000"/>
                  </a:lnTo>
                  <a:lnTo>
                    <a:pt x="316892" y="4876800"/>
                  </a:lnTo>
                  <a:lnTo>
                    <a:pt x="303242" y="4914900"/>
                  </a:lnTo>
                  <a:lnTo>
                    <a:pt x="289894" y="4965700"/>
                  </a:lnTo>
                  <a:lnTo>
                    <a:pt x="276847" y="5003800"/>
                  </a:lnTo>
                  <a:lnTo>
                    <a:pt x="264101" y="5054600"/>
                  </a:lnTo>
                  <a:lnTo>
                    <a:pt x="251656" y="5105400"/>
                  </a:lnTo>
                  <a:lnTo>
                    <a:pt x="239513" y="5143500"/>
                  </a:lnTo>
                  <a:lnTo>
                    <a:pt x="227671" y="5194300"/>
                  </a:lnTo>
                  <a:lnTo>
                    <a:pt x="216129" y="5232400"/>
                  </a:lnTo>
                  <a:lnTo>
                    <a:pt x="204889" y="5283200"/>
                  </a:lnTo>
                  <a:lnTo>
                    <a:pt x="193950" y="5334000"/>
                  </a:lnTo>
                  <a:lnTo>
                    <a:pt x="183311" y="5372100"/>
                  </a:lnTo>
                  <a:lnTo>
                    <a:pt x="172973" y="5422900"/>
                  </a:lnTo>
                  <a:lnTo>
                    <a:pt x="162936" y="5473700"/>
                  </a:lnTo>
                  <a:lnTo>
                    <a:pt x="153200" y="5511800"/>
                  </a:lnTo>
                  <a:lnTo>
                    <a:pt x="143764" y="5562600"/>
                  </a:lnTo>
                  <a:lnTo>
                    <a:pt x="134629" y="5613400"/>
                  </a:lnTo>
                  <a:lnTo>
                    <a:pt x="125794" y="5664200"/>
                  </a:lnTo>
                  <a:lnTo>
                    <a:pt x="117260" y="5702300"/>
                  </a:lnTo>
                  <a:lnTo>
                    <a:pt x="109026" y="5753100"/>
                  </a:lnTo>
                  <a:lnTo>
                    <a:pt x="101092" y="5803900"/>
                  </a:lnTo>
                  <a:lnTo>
                    <a:pt x="93459" y="5854700"/>
                  </a:lnTo>
                  <a:lnTo>
                    <a:pt x="86125" y="5892800"/>
                  </a:lnTo>
                  <a:lnTo>
                    <a:pt x="79092" y="5943600"/>
                  </a:lnTo>
                  <a:lnTo>
                    <a:pt x="72359" y="5994400"/>
                  </a:lnTo>
                  <a:lnTo>
                    <a:pt x="65925" y="6045200"/>
                  </a:lnTo>
                  <a:lnTo>
                    <a:pt x="59792" y="6096000"/>
                  </a:lnTo>
                  <a:lnTo>
                    <a:pt x="53958" y="6134100"/>
                  </a:lnTo>
                  <a:lnTo>
                    <a:pt x="48424" y="6184900"/>
                  </a:lnTo>
                  <a:lnTo>
                    <a:pt x="43190" y="6235700"/>
                  </a:lnTo>
                  <a:lnTo>
                    <a:pt x="38256" y="6286500"/>
                  </a:lnTo>
                  <a:lnTo>
                    <a:pt x="33621" y="6337300"/>
                  </a:lnTo>
                  <a:lnTo>
                    <a:pt x="29285" y="6388100"/>
                  </a:lnTo>
                  <a:lnTo>
                    <a:pt x="25249" y="6438900"/>
                  </a:lnTo>
                  <a:lnTo>
                    <a:pt x="21512" y="6489700"/>
                  </a:lnTo>
                  <a:lnTo>
                    <a:pt x="18075" y="6527800"/>
                  </a:lnTo>
                  <a:lnTo>
                    <a:pt x="14937" y="6578600"/>
                  </a:lnTo>
                  <a:lnTo>
                    <a:pt x="12098" y="6629400"/>
                  </a:lnTo>
                  <a:lnTo>
                    <a:pt x="9558" y="6680200"/>
                  </a:lnTo>
                  <a:lnTo>
                    <a:pt x="7317" y="6731000"/>
                  </a:lnTo>
                  <a:lnTo>
                    <a:pt x="5375" y="6781800"/>
                  </a:lnTo>
                  <a:lnTo>
                    <a:pt x="3733" y="6832600"/>
                  </a:lnTo>
                  <a:lnTo>
                    <a:pt x="2388" y="6883400"/>
                  </a:lnTo>
                  <a:lnTo>
                    <a:pt x="1343" y="6934200"/>
                  </a:lnTo>
                  <a:lnTo>
                    <a:pt x="597" y="6985000"/>
                  </a:lnTo>
                  <a:lnTo>
                    <a:pt x="149" y="7035800"/>
                  </a:lnTo>
                  <a:lnTo>
                    <a:pt x="0" y="7086600"/>
                  </a:lnTo>
                  <a:lnTo>
                    <a:pt x="202" y="7137400"/>
                  </a:lnTo>
                  <a:lnTo>
                    <a:pt x="810" y="7188200"/>
                  </a:lnTo>
                  <a:lnTo>
                    <a:pt x="1822" y="7239000"/>
                  </a:lnTo>
                  <a:lnTo>
                    <a:pt x="3235" y="7289800"/>
                  </a:lnTo>
                  <a:lnTo>
                    <a:pt x="5048" y="7340600"/>
                  </a:lnTo>
                  <a:lnTo>
                    <a:pt x="7260" y="7391400"/>
                  </a:lnTo>
                  <a:lnTo>
                    <a:pt x="9869" y="7442200"/>
                  </a:lnTo>
                  <a:lnTo>
                    <a:pt x="12873" y="7493000"/>
                  </a:lnTo>
                  <a:lnTo>
                    <a:pt x="16272" y="7543800"/>
                  </a:lnTo>
                  <a:lnTo>
                    <a:pt x="20063" y="7581900"/>
                  </a:lnTo>
                  <a:lnTo>
                    <a:pt x="24245" y="7632700"/>
                  </a:lnTo>
                  <a:lnTo>
                    <a:pt x="28816" y="7683500"/>
                  </a:lnTo>
                  <a:lnTo>
                    <a:pt x="33776" y="7734300"/>
                  </a:lnTo>
                  <a:lnTo>
                    <a:pt x="39121" y="7785100"/>
                  </a:lnTo>
                  <a:lnTo>
                    <a:pt x="44851" y="7835900"/>
                  </a:lnTo>
                  <a:lnTo>
                    <a:pt x="50964" y="7886700"/>
                  </a:lnTo>
                  <a:lnTo>
                    <a:pt x="57459" y="7937500"/>
                  </a:lnTo>
                  <a:lnTo>
                    <a:pt x="64334" y="7975600"/>
                  </a:lnTo>
                  <a:lnTo>
                    <a:pt x="71587" y="8026400"/>
                  </a:lnTo>
                  <a:lnTo>
                    <a:pt x="79217" y="8077200"/>
                  </a:lnTo>
                  <a:lnTo>
                    <a:pt x="87222" y="8128000"/>
                  </a:lnTo>
                  <a:lnTo>
                    <a:pt x="95601" y="8178800"/>
                  </a:lnTo>
                  <a:lnTo>
                    <a:pt x="104353" y="8229600"/>
                  </a:lnTo>
                  <a:lnTo>
                    <a:pt x="113475" y="8267700"/>
                  </a:lnTo>
                  <a:lnTo>
                    <a:pt x="122966" y="8318500"/>
                  </a:lnTo>
                  <a:lnTo>
                    <a:pt x="132825" y="8369300"/>
                  </a:lnTo>
                  <a:lnTo>
                    <a:pt x="143050" y="8420100"/>
                  </a:lnTo>
                  <a:lnTo>
                    <a:pt x="153639" y="8458200"/>
                  </a:lnTo>
                  <a:lnTo>
                    <a:pt x="164591" y="8509000"/>
                  </a:lnTo>
                  <a:lnTo>
                    <a:pt x="175905" y="8559800"/>
                  </a:lnTo>
                  <a:lnTo>
                    <a:pt x="187578" y="8610600"/>
                  </a:lnTo>
                  <a:lnTo>
                    <a:pt x="199610" y="8648700"/>
                  </a:lnTo>
                  <a:lnTo>
                    <a:pt x="211998" y="8699500"/>
                  </a:lnTo>
                  <a:lnTo>
                    <a:pt x="224741" y="8750300"/>
                  </a:lnTo>
                  <a:lnTo>
                    <a:pt x="237838" y="8788400"/>
                  </a:lnTo>
                  <a:lnTo>
                    <a:pt x="251287" y="8839200"/>
                  </a:lnTo>
                  <a:lnTo>
                    <a:pt x="265086" y="8890000"/>
                  </a:lnTo>
                  <a:lnTo>
                    <a:pt x="279235" y="8928100"/>
                  </a:lnTo>
                  <a:lnTo>
                    <a:pt x="293730" y="8978900"/>
                  </a:lnTo>
                  <a:lnTo>
                    <a:pt x="308572" y="9017000"/>
                  </a:lnTo>
                  <a:lnTo>
                    <a:pt x="323757" y="9067800"/>
                  </a:lnTo>
                  <a:lnTo>
                    <a:pt x="339286" y="9118600"/>
                  </a:lnTo>
                  <a:lnTo>
                    <a:pt x="355155" y="9156700"/>
                  </a:lnTo>
                  <a:lnTo>
                    <a:pt x="371364" y="9207500"/>
                  </a:lnTo>
                  <a:lnTo>
                    <a:pt x="387911" y="9245600"/>
                  </a:lnTo>
                  <a:lnTo>
                    <a:pt x="404794" y="9296400"/>
                  </a:lnTo>
                  <a:lnTo>
                    <a:pt x="422013" y="9334500"/>
                  </a:lnTo>
                  <a:lnTo>
                    <a:pt x="439564" y="9385300"/>
                  </a:lnTo>
                  <a:lnTo>
                    <a:pt x="457448" y="9423400"/>
                  </a:lnTo>
                  <a:lnTo>
                    <a:pt x="475662" y="9474200"/>
                  </a:lnTo>
                  <a:lnTo>
                    <a:pt x="494204" y="9512300"/>
                  </a:lnTo>
                  <a:lnTo>
                    <a:pt x="513073" y="9563100"/>
                  </a:lnTo>
                  <a:lnTo>
                    <a:pt x="532268" y="9601200"/>
                  </a:lnTo>
                  <a:lnTo>
                    <a:pt x="551787" y="9639300"/>
                  </a:lnTo>
                  <a:lnTo>
                    <a:pt x="571629" y="9690100"/>
                  </a:lnTo>
                  <a:lnTo>
                    <a:pt x="591791" y="9728200"/>
                  </a:lnTo>
                  <a:lnTo>
                    <a:pt x="612273" y="9779000"/>
                  </a:lnTo>
                  <a:lnTo>
                    <a:pt x="633073" y="9817100"/>
                  </a:lnTo>
                  <a:lnTo>
                    <a:pt x="654188" y="9855200"/>
                  </a:lnTo>
                  <a:lnTo>
                    <a:pt x="675619" y="9906000"/>
                  </a:lnTo>
                  <a:lnTo>
                    <a:pt x="697362" y="9944100"/>
                  </a:lnTo>
                  <a:lnTo>
                    <a:pt x="7413381" y="9944100"/>
                  </a:lnTo>
                  <a:lnTo>
                    <a:pt x="7413381" y="1104900"/>
                  </a:lnTo>
                  <a:lnTo>
                    <a:pt x="7373516" y="1092200"/>
                  </a:lnTo>
                  <a:lnTo>
                    <a:pt x="7326333" y="1079500"/>
                  </a:lnTo>
                  <a:lnTo>
                    <a:pt x="7279015" y="1079500"/>
                  </a:lnTo>
                  <a:lnTo>
                    <a:pt x="7136261" y="1041400"/>
                  </a:lnTo>
                  <a:lnTo>
                    <a:pt x="7088415" y="1041400"/>
                  </a:lnTo>
                  <a:lnTo>
                    <a:pt x="7040441" y="1028700"/>
                  </a:lnTo>
                  <a:lnTo>
                    <a:pt x="6992341" y="1028700"/>
                  </a:lnTo>
                  <a:lnTo>
                    <a:pt x="6895767" y="1003300"/>
                  </a:lnTo>
                  <a:lnTo>
                    <a:pt x="6847297" y="1003300"/>
                  </a:lnTo>
                  <a:lnTo>
                    <a:pt x="6798707" y="990600"/>
                  </a:lnTo>
                  <a:lnTo>
                    <a:pt x="6749998" y="990600"/>
                  </a:lnTo>
                  <a:lnTo>
                    <a:pt x="6701172" y="977900"/>
                  </a:lnTo>
                  <a:lnTo>
                    <a:pt x="6603176" y="977900"/>
                  </a:lnTo>
                  <a:lnTo>
                    <a:pt x="6554008" y="965200"/>
                  </a:lnTo>
                  <a:lnTo>
                    <a:pt x="6405847" y="965200"/>
                  </a:lnTo>
                  <a:lnTo>
                    <a:pt x="6356245" y="952500"/>
                  </a:lnTo>
                  <a:lnTo>
                    <a:pt x="6056496" y="952500"/>
                  </a:lnTo>
                  <a:lnTo>
                    <a:pt x="6056496" y="0"/>
                  </a:lnTo>
                  <a:close/>
                </a:path>
              </a:pathLst>
            </a:custGeom>
            <a:solidFill>
              <a:srgbClr val="50B796"/>
            </a:solidFill>
          </p:spPr>
          <p:txBody>
            <a:bodyPr wrap="square" lIns="0" tIns="0" rIns="0" bIns="0" rtlCol="0"/>
            <a:lstStyle/>
            <a:p>
              <a:endParaRPr/>
            </a:p>
          </p:txBody>
        </p:sp>
        <p:pic>
          <p:nvPicPr>
            <p:cNvPr id="5" name="object 5"/>
            <p:cNvPicPr/>
            <p:nvPr/>
          </p:nvPicPr>
          <p:blipFill>
            <a:blip r:embed="rId2" cstate="print"/>
            <a:stretch>
              <a:fillRect/>
            </a:stretch>
          </p:blipFill>
          <p:spPr>
            <a:xfrm>
              <a:off x="10722781" y="1361215"/>
              <a:ext cx="8857774" cy="9423796"/>
            </a:xfrm>
            <a:prstGeom prst="rect">
              <a:avLst/>
            </a:prstGeom>
          </p:spPr>
        </p:pic>
      </p:grpSp>
      <p:sp>
        <p:nvSpPr>
          <p:cNvPr id="6" name="object 6"/>
          <p:cNvSpPr txBox="1"/>
          <p:nvPr/>
        </p:nvSpPr>
        <p:spPr>
          <a:xfrm>
            <a:off x="1034388" y="2725436"/>
            <a:ext cx="8482965" cy="5830570"/>
          </a:xfrm>
          <a:prstGeom prst="rect">
            <a:avLst/>
          </a:prstGeom>
        </p:spPr>
        <p:txBody>
          <a:bodyPr vert="horz" wrap="square" lIns="0" tIns="12700" rIns="0" bIns="0" rtlCol="0">
            <a:spAutoFit/>
          </a:bodyPr>
          <a:lstStyle/>
          <a:p>
            <a:pPr marL="12700" marR="2702560">
              <a:lnSpc>
                <a:spcPct val="100000"/>
              </a:lnSpc>
              <a:spcBef>
                <a:spcPts val="100"/>
              </a:spcBef>
            </a:pPr>
            <a:r>
              <a:rPr sz="2800" dirty="0">
                <a:solidFill>
                  <a:srgbClr val="575756"/>
                </a:solidFill>
                <a:latin typeface="Helvetica"/>
                <a:cs typeface="Helvetica"/>
              </a:rPr>
              <a:t>GP</a:t>
            </a:r>
            <a:r>
              <a:rPr sz="2800" spc="-80" dirty="0">
                <a:solidFill>
                  <a:srgbClr val="575756"/>
                </a:solidFill>
                <a:latin typeface="Helvetica"/>
                <a:cs typeface="Helvetica"/>
              </a:rPr>
              <a:t> </a:t>
            </a:r>
            <a:r>
              <a:rPr sz="2800" dirty="0">
                <a:solidFill>
                  <a:srgbClr val="575756"/>
                </a:solidFill>
                <a:latin typeface="Helvetica"/>
                <a:cs typeface="Helvetica"/>
              </a:rPr>
              <a:t>Practices</a:t>
            </a:r>
            <a:r>
              <a:rPr sz="2800" spc="-30" dirty="0">
                <a:solidFill>
                  <a:srgbClr val="575756"/>
                </a:solidFill>
                <a:latin typeface="Helvetica"/>
                <a:cs typeface="Helvetica"/>
              </a:rPr>
              <a:t> </a:t>
            </a:r>
            <a:r>
              <a:rPr sz="2800" dirty="0">
                <a:solidFill>
                  <a:srgbClr val="575756"/>
                </a:solidFill>
                <a:latin typeface="Helvetica"/>
                <a:cs typeface="Helvetica"/>
              </a:rPr>
              <a:t>are</a:t>
            </a:r>
            <a:r>
              <a:rPr sz="2800" spc="-25" dirty="0">
                <a:solidFill>
                  <a:srgbClr val="575756"/>
                </a:solidFill>
                <a:latin typeface="Helvetica"/>
                <a:cs typeface="Helvetica"/>
              </a:rPr>
              <a:t> </a:t>
            </a:r>
            <a:r>
              <a:rPr sz="2800" dirty="0">
                <a:solidFill>
                  <a:srgbClr val="575756"/>
                </a:solidFill>
                <a:latin typeface="Helvetica"/>
                <a:cs typeface="Helvetica"/>
              </a:rPr>
              <a:t>small</a:t>
            </a:r>
            <a:r>
              <a:rPr sz="2800" spc="-30" dirty="0">
                <a:solidFill>
                  <a:srgbClr val="575756"/>
                </a:solidFill>
                <a:latin typeface="Helvetica"/>
                <a:cs typeface="Helvetica"/>
              </a:rPr>
              <a:t> </a:t>
            </a:r>
            <a:r>
              <a:rPr sz="2800" dirty="0">
                <a:solidFill>
                  <a:srgbClr val="575756"/>
                </a:solidFill>
                <a:latin typeface="Helvetica"/>
                <a:cs typeface="Helvetica"/>
              </a:rPr>
              <a:t>to</a:t>
            </a:r>
            <a:r>
              <a:rPr sz="2800" spc="-30" dirty="0">
                <a:solidFill>
                  <a:srgbClr val="575756"/>
                </a:solidFill>
                <a:latin typeface="Helvetica"/>
                <a:cs typeface="Helvetica"/>
              </a:rPr>
              <a:t> </a:t>
            </a:r>
            <a:r>
              <a:rPr sz="2800" spc="-10" dirty="0">
                <a:solidFill>
                  <a:srgbClr val="575756"/>
                </a:solidFill>
                <a:latin typeface="Helvetica"/>
                <a:cs typeface="Helvetica"/>
              </a:rPr>
              <a:t>medium </a:t>
            </a:r>
            <a:r>
              <a:rPr sz="2800" dirty="0">
                <a:solidFill>
                  <a:srgbClr val="575756"/>
                </a:solidFill>
                <a:latin typeface="Helvetica"/>
                <a:cs typeface="Helvetica"/>
              </a:rPr>
              <a:t>sized</a:t>
            </a:r>
            <a:r>
              <a:rPr sz="2800" spc="-100" dirty="0">
                <a:solidFill>
                  <a:srgbClr val="575756"/>
                </a:solidFill>
                <a:latin typeface="Helvetica"/>
                <a:cs typeface="Helvetica"/>
              </a:rPr>
              <a:t> </a:t>
            </a:r>
            <a:r>
              <a:rPr sz="2800" dirty="0">
                <a:solidFill>
                  <a:srgbClr val="575756"/>
                </a:solidFill>
                <a:latin typeface="Helvetica"/>
                <a:cs typeface="Helvetica"/>
              </a:rPr>
              <a:t>independent</a:t>
            </a:r>
            <a:r>
              <a:rPr sz="2800" spc="-95" dirty="0">
                <a:solidFill>
                  <a:srgbClr val="575756"/>
                </a:solidFill>
                <a:latin typeface="Helvetica"/>
                <a:cs typeface="Helvetica"/>
              </a:rPr>
              <a:t> </a:t>
            </a:r>
            <a:r>
              <a:rPr sz="2800" dirty="0">
                <a:solidFill>
                  <a:srgbClr val="575756"/>
                </a:solidFill>
                <a:latin typeface="Helvetica"/>
                <a:cs typeface="Helvetica"/>
              </a:rPr>
              <a:t>businesses</a:t>
            </a:r>
            <a:r>
              <a:rPr sz="2800" spc="-100" dirty="0">
                <a:solidFill>
                  <a:srgbClr val="575756"/>
                </a:solidFill>
                <a:latin typeface="Helvetica"/>
                <a:cs typeface="Helvetica"/>
              </a:rPr>
              <a:t> </a:t>
            </a:r>
            <a:r>
              <a:rPr sz="2800" dirty="0">
                <a:solidFill>
                  <a:srgbClr val="575756"/>
                </a:solidFill>
                <a:latin typeface="Helvetica"/>
                <a:cs typeface="Helvetica"/>
              </a:rPr>
              <a:t>-</a:t>
            </a:r>
            <a:r>
              <a:rPr sz="2800" spc="-95" dirty="0">
                <a:solidFill>
                  <a:srgbClr val="575756"/>
                </a:solidFill>
                <a:latin typeface="Helvetica"/>
                <a:cs typeface="Helvetica"/>
              </a:rPr>
              <a:t> </a:t>
            </a:r>
            <a:r>
              <a:rPr sz="2800" spc="-20" dirty="0">
                <a:solidFill>
                  <a:srgbClr val="575756"/>
                </a:solidFill>
                <a:latin typeface="Helvetica"/>
                <a:cs typeface="Helvetica"/>
              </a:rPr>
              <a:t>they </a:t>
            </a:r>
            <a:r>
              <a:rPr sz="2800" dirty="0">
                <a:solidFill>
                  <a:srgbClr val="575756"/>
                </a:solidFill>
                <a:latin typeface="Helvetica"/>
                <a:cs typeface="Helvetica"/>
              </a:rPr>
              <a:t>hold</a:t>
            </a:r>
            <a:r>
              <a:rPr sz="2800" spc="-45" dirty="0">
                <a:solidFill>
                  <a:srgbClr val="575756"/>
                </a:solidFill>
                <a:latin typeface="Helvetica"/>
                <a:cs typeface="Helvetica"/>
              </a:rPr>
              <a:t> </a:t>
            </a:r>
            <a:r>
              <a:rPr sz="2800" dirty="0">
                <a:solidFill>
                  <a:srgbClr val="575756"/>
                </a:solidFill>
                <a:latin typeface="Helvetica"/>
                <a:cs typeface="Helvetica"/>
              </a:rPr>
              <a:t>a</a:t>
            </a:r>
            <a:r>
              <a:rPr sz="2800" spc="-40" dirty="0">
                <a:solidFill>
                  <a:srgbClr val="575756"/>
                </a:solidFill>
                <a:latin typeface="Helvetica"/>
                <a:cs typeface="Helvetica"/>
              </a:rPr>
              <a:t> </a:t>
            </a:r>
            <a:r>
              <a:rPr sz="2800" dirty="0">
                <a:solidFill>
                  <a:srgbClr val="575756"/>
                </a:solidFill>
                <a:latin typeface="Helvetica"/>
                <a:cs typeface="Helvetica"/>
              </a:rPr>
              <a:t>contract</a:t>
            </a:r>
            <a:r>
              <a:rPr sz="2800" spc="-45" dirty="0">
                <a:solidFill>
                  <a:srgbClr val="575756"/>
                </a:solidFill>
                <a:latin typeface="Helvetica"/>
                <a:cs typeface="Helvetica"/>
              </a:rPr>
              <a:t> </a:t>
            </a:r>
            <a:r>
              <a:rPr sz="2800" dirty="0">
                <a:solidFill>
                  <a:srgbClr val="575756"/>
                </a:solidFill>
                <a:latin typeface="Helvetica"/>
                <a:cs typeface="Helvetica"/>
              </a:rPr>
              <a:t>with</a:t>
            </a:r>
            <a:r>
              <a:rPr sz="2800" spc="-40" dirty="0">
                <a:solidFill>
                  <a:srgbClr val="575756"/>
                </a:solidFill>
                <a:latin typeface="Helvetica"/>
                <a:cs typeface="Helvetica"/>
              </a:rPr>
              <a:t> </a:t>
            </a:r>
            <a:r>
              <a:rPr sz="2800" dirty="0">
                <a:solidFill>
                  <a:srgbClr val="575756"/>
                </a:solidFill>
                <a:latin typeface="Helvetica"/>
                <a:cs typeface="Helvetica"/>
              </a:rPr>
              <a:t>NHSE</a:t>
            </a:r>
            <a:r>
              <a:rPr sz="2800" spc="-45" dirty="0">
                <a:solidFill>
                  <a:srgbClr val="575756"/>
                </a:solidFill>
                <a:latin typeface="Helvetica"/>
                <a:cs typeface="Helvetica"/>
              </a:rPr>
              <a:t> </a:t>
            </a:r>
            <a:r>
              <a:rPr sz="2800" dirty="0">
                <a:solidFill>
                  <a:srgbClr val="575756"/>
                </a:solidFill>
                <a:latin typeface="Helvetica"/>
                <a:cs typeface="Helvetica"/>
              </a:rPr>
              <a:t>to</a:t>
            </a:r>
            <a:r>
              <a:rPr sz="2800" spc="-40" dirty="0">
                <a:solidFill>
                  <a:srgbClr val="575756"/>
                </a:solidFill>
                <a:latin typeface="Helvetica"/>
                <a:cs typeface="Helvetica"/>
              </a:rPr>
              <a:t> </a:t>
            </a:r>
            <a:r>
              <a:rPr sz="2800" spc="-10" dirty="0">
                <a:solidFill>
                  <a:srgbClr val="575756"/>
                </a:solidFill>
                <a:latin typeface="Helvetica"/>
                <a:cs typeface="Helvetica"/>
              </a:rPr>
              <a:t>deliver </a:t>
            </a:r>
            <a:r>
              <a:rPr sz="2800" dirty="0">
                <a:solidFill>
                  <a:srgbClr val="575756"/>
                </a:solidFill>
                <a:latin typeface="Helvetica"/>
                <a:cs typeface="Helvetica"/>
              </a:rPr>
              <a:t>general</a:t>
            </a:r>
            <a:r>
              <a:rPr sz="2800" spc="-130" dirty="0">
                <a:solidFill>
                  <a:srgbClr val="575756"/>
                </a:solidFill>
                <a:latin typeface="Helvetica"/>
                <a:cs typeface="Helvetica"/>
              </a:rPr>
              <a:t> </a:t>
            </a:r>
            <a:r>
              <a:rPr sz="2800" dirty="0">
                <a:solidFill>
                  <a:srgbClr val="575756"/>
                </a:solidFill>
                <a:latin typeface="Helvetica"/>
                <a:cs typeface="Helvetica"/>
              </a:rPr>
              <a:t>medical</a:t>
            </a:r>
            <a:r>
              <a:rPr sz="2800" spc="-125" dirty="0">
                <a:solidFill>
                  <a:srgbClr val="575756"/>
                </a:solidFill>
                <a:latin typeface="Helvetica"/>
                <a:cs typeface="Helvetica"/>
              </a:rPr>
              <a:t> </a:t>
            </a:r>
            <a:r>
              <a:rPr sz="2800" spc="-10" dirty="0">
                <a:solidFill>
                  <a:srgbClr val="575756"/>
                </a:solidFill>
                <a:latin typeface="Helvetica"/>
                <a:cs typeface="Helvetica"/>
              </a:rPr>
              <a:t>services.</a:t>
            </a:r>
            <a:endParaRPr sz="2800">
              <a:latin typeface="Helvetica"/>
              <a:cs typeface="Helvetica"/>
            </a:endParaRPr>
          </a:p>
          <a:p>
            <a:pPr marL="12700" marR="2400300">
              <a:lnSpc>
                <a:spcPct val="100400"/>
              </a:lnSpc>
              <a:spcBef>
                <a:spcPts val="2385"/>
              </a:spcBef>
            </a:pPr>
            <a:r>
              <a:rPr sz="2300" dirty="0">
                <a:solidFill>
                  <a:srgbClr val="575756"/>
                </a:solidFill>
                <a:latin typeface="Helvetica"/>
                <a:cs typeface="Helvetica"/>
              </a:rPr>
              <a:t>The</a:t>
            </a:r>
            <a:r>
              <a:rPr sz="2300" spc="-15" dirty="0">
                <a:solidFill>
                  <a:srgbClr val="575756"/>
                </a:solidFill>
                <a:latin typeface="Helvetica"/>
                <a:cs typeface="Helvetica"/>
              </a:rPr>
              <a:t> </a:t>
            </a:r>
            <a:r>
              <a:rPr sz="2300" dirty="0">
                <a:solidFill>
                  <a:srgbClr val="575756"/>
                </a:solidFill>
                <a:latin typeface="Helvetica"/>
                <a:cs typeface="Helvetica"/>
              </a:rPr>
              <a:t>ICB</a:t>
            </a:r>
            <a:r>
              <a:rPr sz="2300" spc="-10" dirty="0">
                <a:solidFill>
                  <a:srgbClr val="575756"/>
                </a:solidFill>
                <a:latin typeface="Helvetica"/>
                <a:cs typeface="Helvetica"/>
              </a:rPr>
              <a:t> </a:t>
            </a:r>
            <a:r>
              <a:rPr sz="2300" dirty="0">
                <a:solidFill>
                  <a:srgbClr val="575756"/>
                </a:solidFill>
                <a:latin typeface="Helvetica"/>
                <a:cs typeface="Helvetica"/>
              </a:rPr>
              <a:t>has</a:t>
            </a:r>
            <a:r>
              <a:rPr sz="2300" spc="-15" dirty="0">
                <a:solidFill>
                  <a:srgbClr val="575756"/>
                </a:solidFill>
                <a:latin typeface="Helvetica"/>
                <a:cs typeface="Helvetica"/>
              </a:rPr>
              <a:t> </a:t>
            </a:r>
            <a:r>
              <a:rPr sz="2300" dirty="0">
                <a:solidFill>
                  <a:srgbClr val="575756"/>
                </a:solidFill>
                <a:latin typeface="Helvetica"/>
                <a:cs typeface="Helvetica"/>
              </a:rPr>
              <a:t>delegated</a:t>
            </a:r>
            <a:r>
              <a:rPr sz="2300" spc="-10" dirty="0">
                <a:solidFill>
                  <a:srgbClr val="575756"/>
                </a:solidFill>
                <a:latin typeface="Helvetica"/>
                <a:cs typeface="Helvetica"/>
              </a:rPr>
              <a:t> commissioning </a:t>
            </a:r>
            <a:r>
              <a:rPr sz="2300" dirty="0">
                <a:solidFill>
                  <a:srgbClr val="575756"/>
                </a:solidFill>
                <a:latin typeface="Helvetica"/>
                <a:cs typeface="Helvetica"/>
              </a:rPr>
              <a:t>responsibility</a:t>
            </a:r>
            <a:r>
              <a:rPr sz="2300" spc="-10" dirty="0">
                <a:solidFill>
                  <a:srgbClr val="575756"/>
                </a:solidFill>
                <a:latin typeface="Helvetica"/>
                <a:cs typeface="Helvetica"/>
              </a:rPr>
              <a:t> </a:t>
            </a:r>
            <a:r>
              <a:rPr sz="2300" dirty="0">
                <a:solidFill>
                  <a:srgbClr val="575756"/>
                </a:solidFill>
                <a:latin typeface="Helvetica"/>
                <a:cs typeface="Helvetica"/>
              </a:rPr>
              <a:t>to</a:t>
            </a:r>
            <a:r>
              <a:rPr sz="2300" spc="-5" dirty="0">
                <a:solidFill>
                  <a:srgbClr val="575756"/>
                </a:solidFill>
                <a:latin typeface="Helvetica"/>
                <a:cs typeface="Helvetica"/>
              </a:rPr>
              <a:t> </a:t>
            </a:r>
            <a:r>
              <a:rPr sz="2300" dirty="0">
                <a:solidFill>
                  <a:srgbClr val="575756"/>
                </a:solidFill>
                <a:latin typeface="Helvetica"/>
                <a:cs typeface="Helvetica"/>
              </a:rPr>
              <a:t>oversee</a:t>
            </a:r>
            <a:r>
              <a:rPr sz="2300" spc="-10" dirty="0">
                <a:solidFill>
                  <a:srgbClr val="575756"/>
                </a:solidFill>
                <a:latin typeface="Helvetica"/>
                <a:cs typeface="Helvetica"/>
              </a:rPr>
              <a:t> </a:t>
            </a:r>
            <a:r>
              <a:rPr sz="2300" dirty="0">
                <a:solidFill>
                  <a:srgbClr val="575756"/>
                </a:solidFill>
                <a:latin typeface="Helvetica"/>
                <a:cs typeface="Helvetica"/>
              </a:rPr>
              <a:t>the</a:t>
            </a:r>
            <a:r>
              <a:rPr sz="2300" spc="-5" dirty="0">
                <a:solidFill>
                  <a:srgbClr val="575756"/>
                </a:solidFill>
                <a:latin typeface="Helvetica"/>
                <a:cs typeface="Helvetica"/>
              </a:rPr>
              <a:t> </a:t>
            </a:r>
            <a:r>
              <a:rPr sz="2300" dirty="0">
                <a:solidFill>
                  <a:srgbClr val="575756"/>
                </a:solidFill>
                <a:latin typeface="Helvetica"/>
                <a:cs typeface="Helvetica"/>
              </a:rPr>
              <a:t>contract</a:t>
            </a:r>
            <a:r>
              <a:rPr sz="2300" spc="-10" dirty="0">
                <a:solidFill>
                  <a:srgbClr val="575756"/>
                </a:solidFill>
                <a:latin typeface="Helvetica"/>
                <a:cs typeface="Helvetica"/>
              </a:rPr>
              <a:t> </a:t>
            </a:r>
            <a:r>
              <a:rPr sz="2300" dirty="0">
                <a:solidFill>
                  <a:srgbClr val="575756"/>
                </a:solidFill>
                <a:latin typeface="Helvetica"/>
                <a:cs typeface="Helvetica"/>
              </a:rPr>
              <a:t>-</a:t>
            </a:r>
            <a:r>
              <a:rPr sz="2300" spc="-5" dirty="0">
                <a:solidFill>
                  <a:srgbClr val="575756"/>
                </a:solidFill>
                <a:latin typeface="Helvetica"/>
                <a:cs typeface="Helvetica"/>
              </a:rPr>
              <a:t> </a:t>
            </a:r>
            <a:r>
              <a:rPr sz="2300" dirty="0">
                <a:solidFill>
                  <a:srgbClr val="575756"/>
                </a:solidFill>
                <a:latin typeface="Helvetica"/>
                <a:cs typeface="Helvetica"/>
              </a:rPr>
              <a:t>in</a:t>
            </a:r>
            <a:r>
              <a:rPr sz="2300" spc="-5" dirty="0">
                <a:solidFill>
                  <a:srgbClr val="575756"/>
                </a:solidFill>
                <a:latin typeface="Helvetica"/>
                <a:cs typeface="Helvetica"/>
              </a:rPr>
              <a:t> </a:t>
            </a:r>
            <a:r>
              <a:rPr sz="2300" spc="-10" dirty="0">
                <a:solidFill>
                  <a:srgbClr val="575756"/>
                </a:solidFill>
                <a:latin typeface="Helvetica"/>
                <a:cs typeface="Helvetica"/>
              </a:rPr>
              <a:t>terms </a:t>
            </a:r>
            <a:r>
              <a:rPr sz="2300" dirty="0">
                <a:solidFill>
                  <a:srgbClr val="575756"/>
                </a:solidFill>
                <a:latin typeface="Helvetica"/>
                <a:cs typeface="Helvetica"/>
              </a:rPr>
              <a:t>of</a:t>
            </a:r>
            <a:r>
              <a:rPr sz="2300" spc="-30" dirty="0">
                <a:solidFill>
                  <a:srgbClr val="575756"/>
                </a:solidFill>
                <a:latin typeface="Helvetica"/>
                <a:cs typeface="Helvetica"/>
              </a:rPr>
              <a:t> </a:t>
            </a:r>
            <a:r>
              <a:rPr sz="2300" dirty="0">
                <a:solidFill>
                  <a:srgbClr val="575756"/>
                </a:solidFill>
                <a:latin typeface="Helvetica"/>
                <a:cs typeface="Helvetica"/>
              </a:rPr>
              <a:t>performance</a:t>
            </a:r>
            <a:r>
              <a:rPr sz="2300" spc="-25" dirty="0">
                <a:solidFill>
                  <a:srgbClr val="575756"/>
                </a:solidFill>
                <a:latin typeface="Helvetica"/>
                <a:cs typeface="Helvetica"/>
              </a:rPr>
              <a:t> </a:t>
            </a:r>
            <a:r>
              <a:rPr sz="2300" dirty="0">
                <a:solidFill>
                  <a:srgbClr val="575756"/>
                </a:solidFill>
                <a:latin typeface="Helvetica"/>
                <a:cs typeface="Helvetica"/>
              </a:rPr>
              <a:t>and</a:t>
            </a:r>
            <a:r>
              <a:rPr sz="2300" spc="-25" dirty="0">
                <a:solidFill>
                  <a:srgbClr val="575756"/>
                </a:solidFill>
                <a:latin typeface="Helvetica"/>
                <a:cs typeface="Helvetica"/>
              </a:rPr>
              <a:t> </a:t>
            </a:r>
            <a:r>
              <a:rPr sz="2300" dirty="0">
                <a:solidFill>
                  <a:srgbClr val="575756"/>
                </a:solidFill>
                <a:latin typeface="Helvetica"/>
                <a:cs typeface="Helvetica"/>
              </a:rPr>
              <a:t>certain</a:t>
            </a:r>
            <a:r>
              <a:rPr sz="2300" spc="-30" dirty="0">
                <a:solidFill>
                  <a:srgbClr val="575756"/>
                </a:solidFill>
                <a:latin typeface="Helvetica"/>
                <a:cs typeface="Helvetica"/>
              </a:rPr>
              <a:t> </a:t>
            </a:r>
            <a:r>
              <a:rPr sz="2300" dirty="0">
                <a:solidFill>
                  <a:srgbClr val="575756"/>
                </a:solidFill>
                <a:latin typeface="Helvetica"/>
                <a:cs typeface="Helvetica"/>
              </a:rPr>
              <a:t>‘quality’</a:t>
            </a:r>
            <a:r>
              <a:rPr sz="2300" spc="-100" dirty="0">
                <a:solidFill>
                  <a:srgbClr val="575756"/>
                </a:solidFill>
                <a:latin typeface="Helvetica"/>
                <a:cs typeface="Helvetica"/>
              </a:rPr>
              <a:t> </a:t>
            </a:r>
            <a:r>
              <a:rPr sz="2300" spc="-10" dirty="0">
                <a:solidFill>
                  <a:srgbClr val="575756"/>
                </a:solidFill>
                <a:latin typeface="Helvetica"/>
                <a:cs typeface="Helvetica"/>
              </a:rPr>
              <a:t>indicators.</a:t>
            </a:r>
            <a:endParaRPr sz="2300">
              <a:latin typeface="Helvetica"/>
              <a:cs typeface="Helvetica"/>
            </a:endParaRPr>
          </a:p>
          <a:p>
            <a:pPr marL="12700" marR="5080">
              <a:lnSpc>
                <a:spcPct val="100400"/>
              </a:lnSpc>
              <a:spcBef>
                <a:spcPts val="2475"/>
              </a:spcBef>
            </a:pPr>
            <a:r>
              <a:rPr sz="2300" dirty="0">
                <a:solidFill>
                  <a:srgbClr val="575756"/>
                </a:solidFill>
                <a:latin typeface="Helvetica"/>
                <a:cs typeface="Helvetica"/>
              </a:rPr>
              <a:t>Any</a:t>
            </a:r>
            <a:r>
              <a:rPr sz="2300" spc="-10" dirty="0">
                <a:solidFill>
                  <a:srgbClr val="575756"/>
                </a:solidFill>
                <a:latin typeface="Helvetica"/>
                <a:cs typeface="Helvetica"/>
              </a:rPr>
              <a:t> </a:t>
            </a:r>
            <a:r>
              <a:rPr sz="2300" dirty="0">
                <a:solidFill>
                  <a:srgbClr val="575756"/>
                </a:solidFill>
                <a:latin typeface="Helvetica"/>
                <a:cs typeface="Helvetica"/>
              </a:rPr>
              <a:t>services</a:t>
            </a:r>
            <a:r>
              <a:rPr sz="2300" spc="-10" dirty="0">
                <a:solidFill>
                  <a:srgbClr val="575756"/>
                </a:solidFill>
                <a:latin typeface="Helvetica"/>
                <a:cs typeface="Helvetica"/>
              </a:rPr>
              <a:t> </a:t>
            </a:r>
            <a:r>
              <a:rPr sz="2300" dirty="0">
                <a:solidFill>
                  <a:srgbClr val="575756"/>
                </a:solidFill>
                <a:latin typeface="Helvetica"/>
                <a:cs typeface="Helvetica"/>
              </a:rPr>
              <a:t>in</a:t>
            </a:r>
            <a:r>
              <a:rPr sz="2300" spc="-5" dirty="0">
                <a:solidFill>
                  <a:srgbClr val="575756"/>
                </a:solidFill>
                <a:latin typeface="Helvetica"/>
                <a:cs typeface="Helvetica"/>
              </a:rPr>
              <a:t> </a:t>
            </a:r>
            <a:r>
              <a:rPr sz="2300" dirty="0">
                <a:solidFill>
                  <a:srgbClr val="575756"/>
                </a:solidFill>
                <a:latin typeface="Helvetica"/>
                <a:cs typeface="Helvetica"/>
              </a:rPr>
              <a:t>addition</a:t>
            </a:r>
            <a:r>
              <a:rPr sz="2300" spc="-10" dirty="0">
                <a:solidFill>
                  <a:srgbClr val="575756"/>
                </a:solidFill>
                <a:latin typeface="Helvetica"/>
                <a:cs typeface="Helvetica"/>
              </a:rPr>
              <a:t> </a:t>
            </a:r>
            <a:r>
              <a:rPr sz="2300" dirty="0">
                <a:solidFill>
                  <a:srgbClr val="575756"/>
                </a:solidFill>
                <a:latin typeface="Helvetica"/>
                <a:cs typeface="Helvetica"/>
              </a:rPr>
              <a:t>to</a:t>
            </a:r>
            <a:r>
              <a:rPr sz="2300" spc="-10" dirty="0">
                <a:solidFill>
                  <a:srgbClr val="575756"/>
                </a:solidFill>
                <a:latin typeface="Helvetica"/>
                <a:cs typeface="Helvetica"/>
              </a:rPr>
              <a:t> </a:t>
            </a:r>
            <a:r>
              <a:rPr sz="2300" dirty="0">
                <a:solidFill>
                  <a:srgbClr val="575756"/>
                </a:solidFill>
                <a:latin typeface="Helvetica"/>
                <a:cs typeface="Helvetica"/>
              </a:rPr>
              <a:t>the</a:t>
            </a:r>
            <a:r>
              <a:rPr sz="2300" spc="-5" dirty="0">
                <a:solidFill>
                  <a:srgbClr val="575756"/>
                </a:solidFill>
                <a:latin typeface="Helvetica"/>
                <a:cs typeface="Helvetica"/>
              </a:rPr>
              <a:t> </a:t>
            </a:r>
            <a:r>
              <a:rPr sz="2300" dirty="0">
                <a:solidFill>
                  <a:srgbClr val="575756"/>
                </a:solidFill>
                <a:latin typeface="Helvetica"/>
                <a:cs typeface="Helvetica"/>
              </a:rPr>
              <a:t>contract</a:t>
            </a:r>
            <a:r>
              <a:rPr sz="2300" spc="-10" dirty="0">
                <a:solidFill>
                  <a:srgbClr val="575756"/>
                </a:solidFill>
                <a:latin typeface="Helvetica"/>
                <a:cs typeface="Helvetica"/>
              </a:rPr>
              <a:t> </a:t>
            </a:r>
            <a:r>
              <a:rPr sz="2300" dirty="0">
                <a:solidFill>
                  <a:srgbClr val="575756"/>
                </a:solidFill>
                <a:latin typeface="Helvetica"/>
                <a:cs typeface="Helvetica"/>
              </a:rPr>
              <a:t>are</a:t>
            </a:r>
            <a:r>
              <a:rPr sz="2300" spc="-5" dirty="0">
                <a:solidFill>
                  <a:srgbClr val="575756"/>
                </a:solidFill>
                <a:latin typeface="Helvetica"/>
                <a:cs typeface="Helvetica"/>
              </a:rPr>
              <a:t> </a:t>
            </a:r>
            <a:r>
              <a:rPr sz="2300" spc="-10" dirty="0">
                <a:solidFill>
                  <a:srgbClr val="575756"/>
                </a:solidFill>
                <a:latin typeface="Helvetica"/>
                <a:cs typeface="Helvetica"/>
              </a:rPr>
              <a:t>commissioned </a:t>
            </a:r>
            <a:r>
              <a:rPr sz="2300" dirty="0">
                <a:solidFill>
                  <a:srgbClr val="575756"/>
                </a:solidFill>
                <a:latin typeface="Helvetica"/>
                <a:cs typeface="Helvetica"/>
              </a:rPr>
              <a:t>nationally</a:t>
            </a:r>
            <a:r>
              <a:rPr sz="2300" spc="-30" dirty="0">
                <a:solidFill>
                  <a:srgbClr val="575756"/>
                </a:solidFill>
                <a:latin typeface="Helvetica"/>
                <a:cs typeface="Helvetica"/>
              </a:rPr>
              <a:t> </a:t>
            </a:r>
            <a:r>
              <a:rPr sz="2300" dirty="0">
                <a:solidFill>
                  <a:srgbClr val="575756"/>
                </a:solidFill>
                <a:latin typeface="Helvetica"/>
                <a:cs typeface="Helvetica"/>
              </a:rPr>
              <a:t>and/or</a:t>
            </a:r>
            <a:r>
              <a:rPr sz="2300" spc="-15" dirty="0">
                <a:solidFill>
                  <a:srgbClr val="575756"/>
                </a:solidFill>
                <a:latin typeface="Helvetica"/>
                <a:cs typeface="Helvetica"/>
              </a:rPr>
              <a:t> </a:t>
            </a:r>
            <a:r>
              <a:rPr sz="2300" dirty="0">
                <a:solidFill>
                  <a:srgbClr val="575756"/>
                </a:solidFill>
                <a:latin typeface="Helvetica"/>
                <a:cs typeface="Helvetica"/>
              </a:rPr>
              <a:t>locally</a:t>
            </a:r>
            <a:r>
              <a:rPr sz="2300" spc="-15" dirty="0">
                <a:solidFill>
                  <a:srgbClr val="575756"/>
                </a:solidFill>
                <a:latin typeface="Helvetica"/>
                <a:cs typeface="Helvetica"/>
              </a:rPr>
              <a:t> </a:t>
            </a:r>
            <a:r>
              <a:rPr sz="2300" dirty="0">
                <a:solidFill>
                  <a:srgbClr val="575756"/>
                </a:solidFill>
                <a:latin typeface="Helvetica"/>
                <a:cs typeface="Helvetica"/>
              </a:rPr>
              <a:t>via</a:t>
            </a:r>
            <a:r>
              <a:rPr sz="2300" spc="-15" dirty="0">
                <a:solidFill>
                  <a:srgbClr val="575756"/>
                </a:solidFill>
                <a:latin typeface="Helvetica"/>
                <a:cs typeface="Helvetica"/>
              </a:rPr>
              <a:t> </a:t>
            </a:r>
            <a:r>
              <a:rPr sz="2300" dirty="0">
                <a:solidFill>
                  <a:srgbClr val="575756"/>
                </a:solidFill>
                <a:latin typeface="Helvetica"/>
                <a:cs typeface="Helvetica"/>
              </a:rPr>
              <a:t>‘enhanced</a:t>
            </a:r>
            <a:r>
              <a:rPr sz="2300" spc="-15" dirty="0">
                <a:solidFill>
                  <a:srgbClr val="575756"/>
                </a:solidFill>
                <a:latin typeface="Helvetica"/>
                <a:cs typeface="Helvetica"/>
              </a:rPr>
              <a:t> </a:t>
            </a:r>
            <a:r>
              <a:rPr sz="2300" dirty="0">
                <a:solidFill>
                  <a:srgbClr val="575756"/>
                </a:solidFill>
                <a:latin typeface="Helvetica"/>
                <a:cs typeface="Helvetica"/>
              </a:rPr>
              <a:t>services’.</a:t>
            </a:r>
            <a:r>
              <a:rPr sz="2300" spc="-15" dirty="0">
                <a:solidFill>
                  <a:srgbClr val="575756"/>
                </a:solidFill>
                <a:latin typeface="Helvetica"/>
                <a:cs typeface="Helvetica"/>
              </a:rPr>
              <a:t> </a:t>
            </a:r>
            <a:r>
              <a:rPr sz="2300" dirty="0">
                <a:solidFill>
                  <a:srgbClr val="575756"/>
                </a:solidFill>
                <a:latin typeface="Helvetica"/>
                <a:cs typeface="Helvetica"/>
              </a:rPr>
              <a:t>Participation</a:t>
            </a:r>
            <a:r>
              <a:rPr sz="2300" spc="-15" dirty="0">
                <a:solidFill>
                  <a:srgbClr val="575756"/>
                </a:solidFill>
                <a:latin typeface="Helvetica"/>
                <a:cs typeface="Helvetica"/>
              </a:rPr>
              <a:t> </a:t>
            </a:r>
            <a:r>
              <a:rPr sz="2300" spc="-25" dirty="0">
                <a:solidFill>
                  <a:srgbClr val="575756"/>
                </a:solidFill>
                <a:latin typeface="Helvetica"/>
                <a:cs typeface="Helvetica"/>
              </a:rPr>
              <a:t>is </a:t>
            </a:r>
            <a:r>
              <a:rPr sz="2300" dirty="0">
                <a:solidFill>
                  <a:srgbClr val="575756"/>
                </a:solidFill>
                <a:latin typeface="Helvetica"/>
                <a:cs typeface="Helvetica"/>
              </a:rPr>
              <a:t>optional</a:t>
            </a:r>
            <a:r>
              <a:rPr sz="2300" spc="-30" dirty="0">
                <a:solidFill>
                  <a:srgbClr val="575756"/>
                </a:solidFill>
                <a:latin typeface="Helvetica"/>
                <a:cs typeface="Helvetica"/>
              </a:rPr>
              <a:t> </a:t>
            </a:r>
            <a:r>
              <a:rPr sz="2300" dirty="0">
                <a:solidFill>
                  <a:srgbClr val="575756"/>
                </a:solidFill>
                <a:latin typeface="Helvetica"/>
                <a:cs typeface="Helvetica"/>
              </a:rPr>
              <a:t>–</a:t>
            </a:r>
            <a:r>
              <a:rPr sz="2300" spc="-20" dirty="0">
                <a:solidFill>
                  <a:srgbClr val="575756"/>
                </a:solidFill>
                <a:latin typeface="Helvetica"/>
                <a:cs typeface="Helvetica"/>
              </a:rPr>
              <a:t> </a:t>
            </a:r>
            <a:r>
              <a:rPr sz="2300" dirty="0">
                <a:solidFill>
                  <a:srgbClr val="575756"/>
                </a:solidFill>
                <a:latin typeface="Helvetica"/>
                <a:cs typeface="Helvetica"/>
              </a:rPr>
              <a:t>examples</a:t>
            </a:r>
            <a:r>
              <a:rPr sz="2300" spc="-15" dirty="0">
                <a:solidFill>
                  <a:srgbClr val="575756"/>
                </a:solidFill>
                <a:latin typeface="Helvetica"/>
                <a:cs typeface="Helvetica"/>
              </a:rPr>
              <a:t> </a:t>
            </a:r>
            <a:r>
              <a:rPr sz="2300" dirty="0">
                <a:solidFill>
                  <a:srgbClr val="575756"/>
                </a:solidFill>
                <a:latin typeface="Helvetica"/>
                <a:cs typeface="Helvetica"/>
              </a:rPr>
              <a:t>include</a:t>
            </a:r>
            <a:r>
              <a:rPr sz="2300" spc="-20" dirty="0">
                <a:solidFill>
                  <a:srgbClr val="575756"/>
                </a:solidFill>
                <a:latin typeface="Helvetica"/>
                <a:cs typeface="Helvetica"/>
              </a:rPr>
              <a:t> </a:t>
            </a:r>
            <a:r>
              <a:rPr sz="2300" dirty="0">
                <a:solidFill>
                  <a:srgbClr val="575756"/>
                </a:solidFill>
                <a:latin typeface="Helvetica"/>
                <a:cs typeface="Helvetica"/>
              </a:rPr>
              <a:t>covid</a:t>
            </a:r>
            <a:r>
              <a:rPr sz="2300" spc="-20" dirty="0">
                <a:solidFill>
                  <a:srgbClr val="575756"/>
                </a:solidFill>
                <a:latin typeface="Helvetica"/>
                <a:cs typeface="Helvetica"/>
              </a:rPr>
              <a:t> </a:t>
            </a:r>
            <a:r>
              <a:rPr sz="2300" dirty="0">
                <a:solidFill>
                  <a:srgbClr val="575756"/>
                </a:solidFill>
                <a:latin typeface="Helvetica"/>
                <a:cs typeface="Helvetica"/>
              </a:rPr>
              <a:t>vaccination</a:t>
            </a:r>
            <a:r>
              <a:rPr sz="2300" spc="-15" dirty="0">
                <a:solidFill>
                  <a:srgbClr val="575756"/>
                </a:solidFill>
                <a:latin typeface="Helvetica"/>
                <a:cs typeface="Helvetica"/>
              </a:rPr>
              <a:t> </a:t>
            </a:r>
            <a:r>
              <a:rPr sz="2300" dirty="0">
                <a:solidFill>
                  <a:srgbClr val="575756"/>
                </a:solidFill>
                <a:latin typeface="Helvetica"/>
                <a:cs typeface="Helvetica"/>
              </a:rPr>
              <a:t>and</a:t>
            </a:r>
            <a:r>
              <a:rPr sz="2300" spc="-20" dirty="0">
                <a:solidFill>
                  <a:srgbClr val="575756"/>
                </a:solidFill>
                <a:latin typeface="Helvetica"/>
                <a:cs typeface="Helvetica"/>
              </a:rPr>
              <a:t> </a:t>
            </a:r>
            <a:r>
              <a:rPr sz="2300" dirty="0">
                <a:solidFill>
                  <a:srgbClr val="575756"/>
                </a:solidFill>
                <a:latin typeface="Helvetica"/>
                <a:cs typeface="Helvetica"/>
              </a:rPr>
              <a:t>the</a:t>
            </a:r>
            <a:r>
              <a:rPr sz="2300" spc="-20" dirty="0">
                <a:solidFill>
                  <a:srgbClr val="575756"/>
                </a:solidFill>
                <a:latin typeface="Helvetica"/>
                <a:cs typeface="Helvetica"/>
              </a:rPr>
              <a:t> </a:t>
            </a:r>
            <a:r>
              <a:rPr sz="2300" dirty="0">
                <a:solidFill>
                  <a:srgbClr val="575756"/>
                </a:solidFill>
                <a:latin typeface="Helvetica"/>
                <a:cs typeface="Helvetica"/>
              </a:rPr>
              <a:t>PCN</a:t>
            </a:r>
            <a:r>
              <a:rPr sz="2300" spc="-15" dirty="0">
                <a:solidFill>
                  <a:srgbClr val="575756"/>
                </a:solidFill>
                <a:latin typeface="Helvetica"/>
                <a:cs typeface="Helvetica"/>
              </a:rPr>
              <a:t> </a:t>
            </a:r>
            <a:r>
              <a:rPr sz="2300" spc="-20" dirty="0">
                <a:solidFill>
                  <a:srgbClr val="575756"/>
                </a:solidFill>
                <a:latin typeface="Helvetica"/>
                <a:cs typeface="Helvetica"/>
              </a:rPr>
              <a:t>DES.</a:t>
            </a:r>
            <a:endParaRPr sz="2300">
              <a:latin typeface="Helvetica"/>
              <a:cs typeface="Helvetica"/>
            </a:endParaRPr>
          </a:p>
          <a:p>
            <a:pPr marL="12700" marR="5080" algn="just">
              <a:lnSpc>
                <a:spcPct val="100400"/>
              </a:lnSpc>
              <a:spcBef>
                <a:spcPts val="2470"/>
              </a:spcBef>
            </a:pPr>
            <a:r>
              <a:rPr sz="2300" dirty="0">
                <a:solidFill>
                  <a:srgbClr val="575756"/>
                </a:solidFill>
                <a:latin typeface="Helvetica"/>
                <a:cs typeface="Helvetica"/>
              </a:rPr>
              <a:t>The</a:t>
            </a:r>
            <a:r>
              <a:rPr sz="2300" spc="-10" dirty="0">
                <a:solidFill>
                  <a:srgbClr val="575756"/>
                </a:solidFill>
                <a:latin typeface="Helvetica"/>
                <a:cs typeface="Helvetica"/>
              </a:rPr>
              <a:t> </a:t>
            </a:r>
            <a:r>
              <a:rPr sz="2300" dirty="0">
                <a:solidFill>
                  <a:srgbClr val="575756"/>
                </a:solidFill>
                <a:latin typeface="Helvetica"/>
                <a:cs typeface="Helvetica"/>
              </a:rPr>
              <a:t>PCN</a:t>
            </a:r>
            <a:r>
              <a:rPr sz="2300" spc="-5" dirty="0">
                <a:solidFill>
                  <a:srgbClr val="575756"/>
                </a:solidFill>
                <a:latin typeface="Helvetica"/>
                <a:cs typeface="Helvetica"/>
              </a:rPr>
              <a:t> </a:t>
            </a:r>
            <a:r>
              <a:rPr sz="2300" dirty="0">
                <a:solidFill>
                  <a:srgbClr val="575756"/>
                </a:solidFill>
                <a:latin typeface="Helvetica"/>
                <a:cs typeface="Helvetica"/>
              </a:rPr>
              <a:t>DES</a:t>
            </a:r>
            <a:r>
              <a:rPr sz="2300" spc="-5" dirty="0">
                <a:solidFill>
                  <a:srgbClr val="575756"/>
                </a:solidFill>
                <a:latin typeface="Helvetica"/>
                <a:cs typeface="Helvetica"/>
              </a:rPr>
              <a:t> </a:t>
            </a:r>
            <a:r>
              <a:rPr sz="2300" dirty="0">
                <a:solidFill>
                  <a:srgbClr val="575756"/>
                </a:solidFill>
                <a:latin typeface="Helvetica"/>
                <a:cs typeface="Helvetica"/>
              </a:rPr>
              <a:t>is</a:t>
            </a:r>
            <a:r>
              <a:rPr sz="2300" spc="-10" dirty="0">
                <a:solidFill>
                  <a:srgbClr val="575756"/>
                </a:solidFill>
                <a:latin typeface="Helvetica"/>
                <a:cs typeface="Helvetica"/>
              </a:rPr>
              <a:t> </a:t>
            </a:r>
            <a:r>
              <a:rPr sz="2300" dirty="0">
                <a:solidFill>
                  <a:srgbClr val="575756"/>
                </a:solidFill>
                <a:latin typeface="Helvetica"/>
                <a:cs typeface="Helvetica"/>
              </a:rPr>
              <a:t>the</a:t>
            </a:r>
            <a:r>
              <a:rPr sz="2300" spc="-5" dirty="0">
                <a:solidFill>
                  <a:srgbClr val="575756"/>
                </a:solidFill>
                <a:latin typeface="Helvetica"/>
                <a:cs typeface="Helvetica"/>
              </a:rPr>
              <a:t> </a:t>
            </a:r>
            <a:r>
              <a:rPr sz="2300" dirty="0">
                <a:solidFill>
                  <a:srgbClr val="575756"/>
                </a:solidFill>
                <a:latin typeface="Helvetica"/>
                <a:cs typeface="Helvetica"/>
              </a:rPr>
              <a:t>mechanism</a:t>
            </a:r>
            <a:r>
              <a:rPr sz="2300" spc="-5" dirty="0">
                <a:solidFill>
                  <a:srgbClr val="575756"/>
                </a:solidFill>
                <a:latin typeface="Helvetica"/>
                <a:cs typeface="Helvetica"/>
              </a:rPr>
              <a:t> </a:t>
            </a:r>
            <a:r>
              <a:rPr sz="2300" dirty="0">
                <a:solidFill>
                  <a:srgbClr val="575756"/>
                </a:solidFill>
                <a:latin typeface="Helvetica"/>
                <a:cs typeface="Helvetica"/>
              </a:rPr>
              <a:t>that</a:t>
            </a:r>
            <a:r>
              <a:rPr sz="2300" spc="-5" dirty="0">
                <a:solidFill>
                  <a:srgbClr val="575756"/>
                </a:solidFill>
                <a:latin typeface="Helvetica"/>
                <a:cs typeface="Helvetica"/>
              </a:rPr>
              <a:t> </a:t>
            </a:r>
            <a:r>
              <a:rPr sz="2300" dirty="0">
                <a:solidFill>
                  <a:srgbClr val="575756"/>
                </a:solidFill>
                <a:latin typeface="Helvetica"/>
                <a:cs typeface="Helvetica"/>
              </a:rPr>
              <a:t>provides</a:t>
            </a:r>
            <a:r>
              <a:rPr sz="2300" spc="-10" dirty="0">
                <a:solidFill>
                  <a:srgbClr val="575756"/>
                </a:solidFill>
                <a:latin typeface="Helvetica"/>
                <a:cs typeface="Helvetica"/>
              </a:rPr>
              <a:t> </a:t>
            </a:r>
            <a:r>
              <a:rPr sz="2300" dirty="0">
                <a:solidFill>
                  <a:srgbClr val="575756"/>
                </a:solidFill>
                <a:latin typeface="Helvetica"/>
                <a:cs typeface="Helvetica"/>
              </a:rPr>
              <a:t>the</a:t>
            </a:r>
            <a:r>
              <a:rPr sz="2300" spc="-5" dirty="0">
                <a:solidFill>
                  <a:srgbClr val="575756"/>
                </a:solidFill>
                <a:latin typeface="Helvetica"/>
                <a:cs typeface="Helvetica"/>
              </a:rPr>
              <a:t> </a:t>
            </a:r>
            <a:r>
              <a:rPr sz="2300" dirty="0">
                <a:solidFill>
                  <a:srgbClr val="575756"/>
                </a:solidFill>
                <a:latin typeface="Helvetica"/>
                <a:cs typeface="Helvetica"/>
              </a:rPr>
              <a:t>funding</a:t>
            </a:r>
            <a:r>
              <a:rPr sz="2300" spc="-5" dirty="0">
                <a:solidFill>
                  <a:srgbClr val="575756"/>
                </a:solidFill>
                <a:latin typeface="Helvetica"/>
                <a:cs typeface="Helvetica"/>
              </a:rPr>
              <a:t> </a:t>
            </a:r>
            <a:r>
              <a:rPr sz="2300" dirty="0">
                <a:solidFill>
                  <a:srgbClr val="575756"/>
                </a:solidFill>
                <a:latin typeface="Helvetica"/>
                <a:cs typeface="Helvetica"/>
              </a:rPr>
              <a:t>for</a:t>
            </a:r>
            <a:r>
              <a:rPr sz="2300" spc="-5" dirty="0">
                <a:solidFill>
                  <a:srgbClr val="575756"/>
                </a:solidFill>
                <a:latin typeface="Helvetica"/>
                <a:cs typeface="Helvetica"/>
              </a:rPr>
              <a:t> </a:t>
            </a:r>
            <a:r>
              <a:rPr sz="2300" spc="-25" dirty="0">
                <a:solidFill>
                  <a:srgbClr val="575756"/>
                </a:solidFill>
                <a:latin typeface="Helvetica"/>
                <a:cs typeface="Helvetica"/>
              </a:rPr>
              <a:t>the </a:t>
            </a:r>
            <a:r>
              <a:rPr sz="2300" dirty="0">
                <a:solidFill>
                  <a:srgbClr val="575756"/>
                </a:solidFill>
                <a:latin typeface="Helvetica"/>
                <a:cs typeface="Helvetica"/>
              </a:rPr>
              <a:t>new</a:t>
            </a:r>
            <a:r>
              <a:rPr sz="2300" spc="-10" dirty="0">
                <a:solidFill>
                  <a:srgbClr val="575756"/>
                </a:solidFill>
                <a:latin typeface="Helvetica"/>
                <a:cs typeface="Helvetica"/>
              </a:rPr>
              <a:t> </a:t>
            </a:r>
            <a:r>
              <a:rPr sz="2300" dirty="0">
                <a:solidFill>
                  <a:srgbClr val="575756"/>
                </a:solidFill>
                <a:latin typeface="Helvetica"/>
                <a:cs typeface="Helvetica"/>
              </a:rPr>
              <a:t>multidisciplinary</a:t>
            </a:r>
            <a:r>
              <a:rPr sz="2300" spc="-10" dirty="0">
                <a:solidFill>
                  <a:srgbClr val="575756"/>
                </a:solidFill>
                <a:latin typeface="Helvetica"/>
                <a:cs typeface="Helvetica"/>
              </a:rPr>
              <a:t> </a:t>
            </a:r>
            <a:r>
              <a:rPr sz="2300" dirty="0">
                <a:solidFill>
                  <a:srgbClr val="575756"/>
                </a:solidFill>
                <a:latin typeface="Helvetica"/>
                <a:cs typeface="Helvetica"/>
              </a:rPr>
              <a:t>team</a:t>
            </a:r>
            <a:r>
              <a:rPr sz="2300" spc="-5" dirty="0">
                <a:solidFill>
                  <a:srgbClr val="575756"/>
                </a:solidFill>
                <a:latin typeface="Helvetica"/>
                <a:cs typeface="Helvetica"/>
              </a:rPr>
              <a:t> </a:t>
            </a:r>
            <a:r>
              <a:rPr sz="2300" dirty="0">
                <a:solidFill>
                  <a:srgbClr val="575756"/>
                </a:solidFill>
                <a:latin typeface="Helvetica"/>
                <a:cs typeface="Helvetica"/>
              </a:rPr>
              <a:t>additional</a:t>
            </a:r>
            <a:r>
              <a:rPr sz="2300" spc="-10" dirty="0">
                <a:solidFill>
                  <a:srgbClr val="575756"/>
                </a:solidFill>
                <a:latin typeface="Helvetica"/>
                <a:cs typeface="Helvetica"/>
              </a:rPr>
              <a:t> </a:t>
            </a:r>
            <a:r>
              <a:rPr sz="2300" dirty="0">
                <a:solidFill>
                  <a:srgbClr val="575756"/>
                </a:solidFill>
                <a:latin typeface="Helvetica"/>
                <a:cs typeface="Helvetica"/>
              </a:rPr>
              <a:t>roles</a:t>
            </a:r>
            <a:r>
              <a:rPr sz="2300" spc="-5" dirty="0">
                <a:solidFill>
                  <a:srgbClr val="575756"/>
                </a:solidFill>
                <a:latin typeface="Helvetica"/>
                <a:cs typeface="Helvetica"/>
              </a:rPr>
              <a:t> </a:t>
            </a:r>
            <a:r>
              <a:rPr sz="2300" dirty="0">
                <a:solidFill>
                  <a:srgbClr val="575756"/>
                </a:solidFill>
                <a:latin typeface="Helvetica"/>
                <a:cs typeface="Helvetica"/>
              </a:rPr>
              <a:t>that</a:t>
            </a:r>
            <a:r>
              <a:rPr sz="2300" spc="-10" dirty="0">
                <a:solidFill>
                  <a:srgbClr val="575756"/>
                </a:solidFill>
                <a:latin typeface="Helvetica"/>
                <a:cs typeface="Helvetica"/>
              </a:rPr>
              <a:t> </a:t>
            </a:r>
            <a:r>
              <a:rPr sz="2300" dirty="0">
                <a:solidFill>
                  <a:srgbClr val="575756"/>
                </a:solidFill>
                <a:latin typeface="Helvetica"/>
                <a:cs typeface="Helvetica"/>
              </a:rPr>
              <a:t>is</a:t>
            </a:r>
            <a:r>
              <a:rPr sz="2300" spc="-5" dirty="0">
                <a:solidFill>
                  <a:srgbClr val="575756"/>
                </a:solidFill>
                <a:latin typeface="Helvetica"/>
                <a:cs typeface="Helvetica"/>
              </a:rPr>
              <a:t> </a:t>
            </a:r>
            <a:r>
              <a:rPr sz="2300" dirty="0">
                <a:solidFill>
                  <a:srgbClr val="575756"/>
                </a:solidFill>
                <a:latin typeface="Helvetica"/>
                <a:cs typeface="Helvetica"/>
              </a:rPr>
              <a:t>now</a:t>
            </a:r>
            <a:r>
              <a:rPr sz="2300" spc="-10" dirty="0">
                <a:solidFill>
                  <a:srgbClr val="575756"/>
                </a:solidFill>
                <a:latin typeface="Helvetica"/>
                <a:cs typeface="Helvetica"/>
              </a:rPr>
              <a:t> </a:t>
            </a:r>
            <a:r>
              <a:rPr sz="2300" dirty="0">
                <a:solidFill>
                  <a:srgbClr val="575756"/>
                </a:solidFill>
                <a:latin typeface="Helvetica"/>
                <a:cs typeface="Helvetica"/>
              </a:rPr>
              <a:t>in</a:t>
            </a:r>
            <a:r>
              <a:rPr sz="2300" spc="-5" dirty="0">
                <a:solidFill>
                  <a:srgbClr val="575756"/>
                </a:solidFill>
                <a:latin typeface="Helvetica"/>
                <a:cs typeface="Helvetica"/>
              </a:rPr>
              <a:t> </a:t>
            </a:r>
            <a:r>
              <a:rPr sz="2300" spc="-10" dirty="0">
                <a:solidFill>
                  <a:srgbClr val="575756"/>
                </a:solidFill>
                <a:latin typeface="Helvetica"/>
                <a:cs typeface="Helvetica"/>
              </a:rPr>
              <a:t>General </a:t>
            </a:r>
            <a:r>
              <a:rPr sz="2300" dirty="0">
                <a:solidFill>
                  <a:srgbClr val="575756"/>
                </a:solidFill>
                <a:latin typeface="Helvetica"/>
                <a:cs typeface="Helvetica"/>
              </a:rPr>
              <a:t>Practice.</a:t>
            </a:r>
            <a:r>
              <a:rPr sz="2300" spc="-50" dirty="0">
                <a:solidFill>
                  <a:srgbClr val="575756"/>
                </a:solidFill>
                <a:latin typeface="Helvetica"/>
                <a:cs typeface="Helvetica"/>
              </a:rPr>
              <a:t> </a:t>
            </a:r>
            <a:r>
              <a:rPr sz="2300" dirty="0">
                <a:solidFill>
                  <a:srgbClr val="575756"/>
                </a:solidFill>
                <a:latin typeface="Helvetica"/>
                <a:cs typeface="Helvetica"/>
              </a:rPr>
              <a:t>There</a:t>
            </a:r>
            <a:r>
              <a:rPr sz="2300" spc="-10" dirty="0">
                <a:solidFill>
                  <a:srgbClr val="575756"/>
                </a:solidFill>
                <a:latin typeface="Helvetica"/>
                <a:cs typeface="Helvetica"/>
              </a:rPr>
              <a:t> </a:t>
            </a:r>
            <a:r>
              <a:rPr sz="2300" dirty="0">
                <a:solidFill>
                  <a:srgbClr val="575756"/>
                </a:solidFill>
                <a:latin typeface="Helvetica"/>
                <a:cs typeface="Helvetica"/>
              </a:rPr>
              <a:t>are</a:t>
            </a:r>
            <a:r>
              <a:rPr sz="2300" spc="-10" dirty="0">
                <a:solidFill>
                  <a:srgbClr val="575756"/>
                </a:solidFill>
                <a:latin typeface="Helvetica"/>
                <a:cs typeface="Helvetica"/>
              </a:rPr>
              <a:t> </a:t>
            </a:r>
            <a:r>
              <a:rPr sz="2300" dirty="0">
                <a:solidFill>
                  <a:srgbClr val="575756"/>
                </a:solidFill>
                <a:latin typeface="Helvetica"/>
                <a:cs typeface="Helvetica"/>
              </a:rPr>
              <a:t>now</a:t>
            </a:r>
            <a:r>
              <a:rPr sz="2300" spc="-10" dirty="0">
                <a:solidFill>
                  <a:srgbClr val="575756"/>
                </a:solidFill>
                <a:latin typeface="Helvetica"/>
                <a:cs typeface="Helvetica"/>
              </a:rPr>
              <a:t> </a:t>
            </a:r>
            <a:r>
              <a:rPr sz="2300" dirty="0">
                <a:solidFill>
                  <a:srgbClr val="575756"/>
                </a:solidFill>
                <a:latin typeface="Helvetica"/>
                <a:cs typeface="Helvetica"/>
              </a:rPr>
              <a:t>17</a:t>
            </a:r>
            <a:r>
              <a:rPr sz="2300" spc="-5" dirty="0">
                <a:solidFill>
                  <a:srgbClr val="575756"/>
                </a:solidFill>
                <a:latin typeface="Helvetica"/>
                <a:cs typeface="Helvetica"/>
              </a:rPr>
              <a:t> </a:t>
            </a:r>
            <a:r>
              <a:rPr sz="2300" dirty="0">
                <a:solidFill>
                  <a:srgbClr val="575756"/>
                </a:solidFill>
                <a:latin typeface="Helvetica"/>
                <a:cs typeface="Helvetica"/>
              </a:rPr>
              <a:t>roles</a:t>
            </a:r>
            <a:r>
              <a:rPr sz="2300" spc="-10" dirty="0">
                <a:solidFill>
                  <a:srgbClr val="575756"/>
                </a:solidFill>
                <a:latin typeface="Helvetica"/>
                <a:cs typeface="Helvetica"/>
              </a:rPr>
              <a:t> </a:t>
            </a:r>
            <a:r>
              <a:rPr sz="2300" dirty="0">
                <a:solidFill>
                  <a:srgbClr val="575756"/>
                </a:solidFill>
                <a:latin typeface="Helvetica"/>
                <a:cs typeface="Helvetica"/>
              </a:rPr>
              <a:t>available</a:t>
            </a:r>
            <a:r>
              <a:rPr sz="2300" spc="-10" dirty="0">
                <a:solidFill>
                  <a:srgbClr val="575756"/>
                </a:solidFill>
                <a:latin typeface="Helvetica"/>
                <a:cs typeface="Helvetica"/>
              </a:rPr>
              <a:t> </a:t>
            </a:r>
            <a:r>
              <a:rPr sz="2300" dirty="0">
                <a:solidFill>
                  <a:srgbClr val="575756"/>
                </a:solidFill>
                <a:latin typeface="Helvetica"/>
                <a:cs typeface="Helvetica"/>
              </a:rPr>
              <a:t>for</a:t>
            </a:r>
            <a:r>
              <a:rPr sz="2300" spc="-10" dirty="0">
                <a:solidFill>
                  <a:srgbClr val="575756"/>
                </a:solidFill>
                <a:latin typeface="Helvetica"/>
                <a:cs typeface="Helvetica"/>
              </a:rPr>
              <a:t> </a:t>
            </a:r>
            <a:r>
              <a:rPr sz="2300" dirty="0">
                <a:solidFill>
                  <a:srgbClr val="575756"/>
                </a:solidFill>
                <a:latin typeface="Helvetica"/>
                <a:cs typeface="Helvetica"/>
              </a:rPr>
              <a:t>PCNs</a:t>
            </a:r>
            <a:r>
              <a:rPr sz="2300" spc="-10" dirty="0">
                <a:solidFill>
                  <a:srgbClr val="575756"/>
                </a:solidFill>
                <a:latin typeface="Helvetica"/>
                <a:cs typeface="Helvetica"/>
              </a:rPr>
              <a:t> </a:t>
            </a:r>
            <a:r>
              <a:rPr sz="2300" dirty="0">
                <a:solidFill>
                  <a:srgbClr val="575756"/>
                </a:solidFill>
                <a:latin typeface="Helvetica"/>
                <a:cs typeface="Helvetica"/>
              </a:rPr>
              <a:t>to</a:t>
            </a:r>
            <a:r>
              <a:rPr sz="2300" spc="-5" dirty="0">
                <a:solidFill>
                  <a:srgbClr val="575756"/>
                </a:solidFill>
                <a:latin typeface="Helvetica"/>
                <a:cs typeface="Helvetica"/>
              </a:rPr>
              <a:t> </a:t>
            </a:r>
            <a:r>
              <a:rPr sz="2300" spc="-10" dirty="0">
                <a:solidFill>
                  <a:srgbClr val="575756"/>
                </a:solidFill>
                <a:latin typeface="Helvetica"/>
                <a:cs typeface="Helvetica"/>
              </a:rPr>
              <a:t>employ.</a:t>
            </a:r>
            <a:endParaRPr sz="2300">
              <a:latin typeface="Helvetica"/>
              <a:cs typeface="Helvetica"/>
            </a:endParaRPr>
          </a:p>
        </p:txBody>
      </p:sp>
      <p:sp>
        <p:nvSpPr>
          <p:cNvPr id="7" name="object 7"/>
          <p:cNvSpPr/>
          <p:nvPr/>
        </p:nvSpPr>
        <p:spPr>
          <a:xfrm>
            <a:off x="7640624" y="2883274"/>
            <a:ext cx="2766060" cy="3013710"/>
          </a:xfrm>
          <a:custGeom>
            <a:avLst/>
            <a:gdLst/>
            <a:ahLst/>
            <a:cxnLst/>
            <a:rect l="l" t="t" r="r" b="b"/>
            <a:pathLst>
              <a:path w="2766059" h="3013710">
                <a:moveTo>
                  <a:pt x="1384177" y="0"/>
                </a:moveTo>
                <a:lnTo>
                  <a:pt x="1431681" y="937"/>
                </a:lnTo>
                <a:lnTo>
                  <a:pt x="1478782" y="3443"/>
                </a:lnTo>
                <a:lnTo>
                  <a:pt x="1525453" y="7522"/>
                </a:lnTo>
                <a:lnTo>
                  <a:pt x="1571670" y="13148"/>
                </a:lnTo>
                <a:lnTo>
                  <a:pt x="1617407" y="20296"/>
                </a:lnTo>
                <a:lnTo>
                  <a:pt x="1662638" y="28939"/>
                </a:lnTo>
                <a:lnTo>
                  <a:pt x="1707338" y="39051"/>
                </a:lnTo>
                <a:lnTo>
                  <a:pt x="1751480" y="50607"/>
                </a:lnTo>
                <a:lnTo>
                  <a:pt x="1795039" y="63581"/>
                </a:lnTo>
                <a:lnTo>
                  <a:pt x="1837989" y="77946"/>
                </a:lnTo>
                <a:lnTo>
                  <a:pt x="1880306" y="93677"/>
                </a:lnTo>
                <a:lnTo>
                  <a:pt x="1921962" y="110748"/>
                </a:lnTo>
                <a:lnTo>
                  <a:pt x="1962933" y="129133"/>
                </a:lnTo>
                <a:lnTo>
                  <a:pt x="2003192" y="148806"/>
                </a:lnTo>
                <a:lnTo>
                  <a:pt x="2042715" y="169741"/>
                </a:lnTo>
                <a:lnTo>
                  <a:pt x="2081475" y="191911"/>
                </a:lnTo>
                <a:lnTo>
                  <a:pt x="2119446" y="215292"/>
                </a:lnTo>
                <a:lnTo>
                  <a:pt x="2156604" y="239857"/>
                </a:lnTo>
                <a:lnTo>
                  <a:pt x="2192922" y="265581"/>
                </a:lnTo>
                <a:lnTo>
                  <a:pt x="2228374" y="292436"/>
                </a:lnTo>
                <a:lnTo>
                  <a:pt x="2262936" y="320398"/>
                </a:lnTo>
                <a:lnTo>
                  <a:pt x="2296581" y="349440"/>
                </a:lnTo>
                <a:lnTo>
                  <a:pt x="2329283" y="379537"/>
                </a:lnTo>
                <a:lnTo>
                  <a:pt x="2361018" y="410662"/>
                </a:lnTo>
                <a:lnTo>
                  <a:pt x="2391759" y="442790"/>
                </a:lnTo>
                <a:lnTo>
                  <a:pt x="2421480" y="475895"/>
                </a:lnTo>
                <a:lnTo>
                  <a:pt x="2450157" y="509950"/>
                </a:lnTo>
                <a:lnTo>
                  <a:pt x="2477763" y="544930"/>
                </a:lnTo>
                <a:lnTo>
                  <a:pt x="2504272" y="580809"/>
                </a:lnTo>
                <a:lnTo>
                  <a:pt x="2529659" y="617561"/>
                </a:lnTo>
                <a:lnTo>
                  <a:pt x="2553899" y="655159"/>
                </a:lnTo>
                <a:lnTo>
                  <a:pt x="2576965" y="693579"/>
                </a:lnTo>
                <a:lnTo>
                  <a:pt x="2598833" y="732794"/>
                </a:lnTo>
                <a:lnTo>
                  <a:pt x="2619475" y="772778"/>
                </a:lnTo>
                <a:lnTo>
                  <a:pt x="2638867" y="813505"/>
                </a:lnTo>
                <a:lnTo>
                  <a:pt x="2656983" y="854949"/>
                </a:lnTo>
                <a:lnTo>
                  <a:pt x="2673797" y="897085"/>
                </a:lnTo>
                <a:lnTo>
                  <a:pt x="2689284" y="939886"/>
                </a:lnTo>
                <a:lnTo>
                  <a:pt x="2703418" y="983326"/>
                </a:lnTo>
                <a:lnTo>
                  <a:pt x="2716173" y="1027380"/>
                </a:lnTo>
                <a:lnTo>
                  <a:pt x="2727524" y="1072021"/>
                </a:lnTo>
                <a:lnTo>
                  <a:pt x="2737444" y="1117224"/>
                </a:lnTo>
                <a:lnTo>
                  <a:pt x="2745909" y="1162963"/>
                </a:lnTo>
                <a:lnTo>
                  <a:pt x="2752892" y="1209212"/>
                </a:lnTo>
                <a:lnTo>
                  <a:pt x="2758368" y="1255944"/>
                </a:lnTo>
                <a:lnTo>
                  <a:pt x="2762311" y="1303134"/>
                </a:lnTo>
                <a:lnTo>
                  <a:pt x="2764696" y="1350756"/>
                </a:lnTo>
                <a:lnTo>
                  <a:pt x="2765496" y="1398784"/>
                </a:lnTo>
                <a:lnTo>
                  <a:pt x="2764929" y="1445830"/>
                </a:lnTo>
                <a:lnTo>
                  <a:pt x="2763226" y="1492469"/>
                </a:lnTo>
                <a:lnTo>
                  <a:pt x="2760386" y="1538689"/>
                </a:lnTo>
                <a:lnTo>
                  <a:pt x="2756409" y="1584478"/>
                </a:lnTo>
                <a:lnTo>
                  <a:pt x="2751293" y="1629826"/>
                </a:lnTo>
                <a:lnTo>
                  <a:pt x="2745037" y="1674720"/>
                </a:lnTo>
                <a:lnTo>
                  <a:pt x="2737641" y="1719150"/>
                </a:lnTo>
                <a:lnTo>
                  <a:pt x="2729103" y="1763103"/>
                </a:lnTo>
                <a:lnTo>
                  <a:pt x="2719423" y="1806568"/>
                </a:lnTo>
                <a:lnTo>
                  <a:pt x="2708599" y="1849535"/>
                </a:lnTo>
                <a:lnTo>
                  <a:pt x="2696630" y="1891990"/>
                </a:lnTo>
                <a:lnTo>
                  <a:pt x="2683516" y="1933924"/>
                </a:lnTo>
                <a:lnTo>
                  <a:pt x="2669255" y="1975323"/>
                </a:lnTo>
                <a:lnTo>
                  <a:pt x="2653847" y="2016178"/>
                </a:lnTo>
                <a:lnTo>
                  <a:pt x="2637290" y="2056476"/>
                </a:lnTo>
                <a:lnTo>
                  <a:pt x="2619583" y="2096205"/>
                </a:lnTo>
                <a:lnTo>
                  <a:pt x="2600726" y="2135355"/>
                </a:lnTo>
                <a:lnTo>
                  <a:pt x="2580717" y="2173914"/>
                </a:lnTo>
                <a:lnTo>
                  <a:pt x="2559556" y="2211871"/>
                </a:lnTo>
                <a:lnTo>
                  <a:pt x="2537241" y="2249213"/>
                </a:lnTo>
                <a:lnTo>
                  <a:pt x="2513771" y="2285930"/>
                </a:lnTo>
                <a:lnTo>
                  <a:pt x="2489146" y="2322009"/>
                </a:lnTo>
                <a:lnTo>
                  <a:pt x="2463365" y="2357441"/>
                </a:lnTo>
                <a:lnTo>
                  <a:pt x="2436425" y="2392212"/>
                </a:lnTo>
                <a:lnTo>
                  <a:pt x="2408327" y="2426312"/>
                </a:lnTo>
                <a:lnTo>
                  <a:pt x="2379070" y="2459728"/>
                </a:lnTo>
                <a:lnTo>
                  <a:pt x="2348652" y="2492451"/>
                </a:lnTo>
                <a:lnTo>
                  <a:pt x="2317072" y="2524467"/>
                </a:lnTo>
                <a:lnTo>
                  <a:pt x="2284330" y="2555766"/>
                </a:lnTo>
                <a:lnTo>
                  <a:pt x="2250425" y="2586336"/>
                </a:lnTo>
                <a:lnTo>
                  <a:pt x="2215354" y="2616166"/>
                </a:lnTo>
                <a:lnTo>
                  <a:pt x="2179118" y="2645244"/>
                </a:lnTo>
                <a:lnTo>
                  <a:pt x="2141716" y="2673558"/>
                </a:lnTo>
                <a:lnTo>
                  <a:pt x="2103146" y="2701098"/>
                </a:lnTo>
                <a:lnTo>
                  <a:pt x="2063408" y="2727851"/>
                </a:lnTo>
                <a:lnTo>
                  <a:pt x="2022499" y="2753807"/>
                </a:lnTo>
                <a:lnTo>
                  <a:pt x="1980421" y="2778953"/>
                </a:lnTo>
                <a:lnTo>
                  <a:pt x="1937171" y="2803278"/>
                </a:lnTo>
                <a:lnTo>
                  <a:pt x="1892748" y="2826772"/>
                </a:lnTo>
                <a:lnTo>
                  <a:pt x="1847152" y="2849421"/>
                </a:lnTo>
                <a:lnTo>
                  <a:pt x="1800381" y="2871216"/>
                </a:lnTo>
                <a:lnTo>
                  <a:pt x="1752434" y="2892143"/>
                </a:lnTo>
                <a:lnTo>
                  <a:pt x="1703312" y="2912193"/>
                </a:lnTo>
                <a:lnTo>
                  <a:pt x="1653011" y="2931353"/>
                </a:lnTo>
                <a:lnTo>
                  <a:pt x="1601532" y="2949611"/>
                </a:lnTo>
                <a:lnTo>
                  <a:pt x="1548874" y="2966957"/>
                </a:lnTo>
                <a:lnTo>
                  <a:pt x="1495034" y="2983379"/>
                </a:lnTo>
                <a:lnTo>
                  <a:pt x="1440014" y="2998866"/>
                </a:lnTo>
                <a:lnTo>
                  <a:pt x="1383811" y="3013405"/>
                </a:lnTo>
                <a:lnTo>
                  <a:pt x="1383811" y="2797569"/>
                </a:lnTo>
                <a:lnTo>
                  <a:pt x="1336235" y="2796746"/>
                </a:lnTo>
                <a:lnTo>
                  <a:pt x="1289063" y="2794318"/>
                </a:lnTo>
                <a:lnTo>
                  <a:pt x="1242319" y="2790313"/>
                </a:lnTo>
                <a:lnTo>
                  <a:pt x="1196029" y="2784755"/>
                </a:lnTo>
                <a:lnTo>
                  <a:pt x="1150219" y="2777672"/>
                </a:lnTo>
                <a:lnTo>
                  <a:pt x="1104915" y="2769088"/>
                </a:lnTo>
                <a:lnTo>
                  <a:pt x="1060143" y="2759030"/>
                </a:lnTo>
                <a:lnTo>
                  <a:pt x="1015927" y="2747525"/>
                </a:lnTo>
                <a:lnTo>
                  <a:pt x="972295" y="2734597"/>
                </a:lnTo>
                <a:lnTo>
                  <a:pt x="929272" y="2720273"/>
                </a:lnTo>
                <a:lnTo>
                  <a:pt x="886883" y="2704580"/>
                </a:lnTo>
                <a:lnTo>
                  <a:pt x="845155" y="2687543"/>
                </a:lnTo>
                <a:lnTo>
                  <a:pt x="804113" y="2669188"/>
                </a:lnTo>
                <a:lnTo>
                  <a:pt x="763782" y="2649541"/>
                </a:lnTo>
                <a:lnTo>
                  <a:pt x="724190" y="2628628"/>
                </a:lnTo>
                <a:lnTo>
                  <a:pt x="685360" y="2606476"/>
                </a:lnTo>
                <a:lnTo>
                  <a:pt x="647320" y="2583110"/>
                </a:lnTo>
                <a:lnTo>
                  <a:pt x="610094" y="2558556"/>
                </a:lnTo>
                <a:lnTo>
                  <a:pt x="573709" y="2532841"/>
                </a:lnTo>
                <a:lnTo>
                  <a:pt x="538191" y="2505990"/>
                </a:lnTo>
                <a:lnTo>
                  <a:pt x="503565" y="2478029"/>
                </a:lnTo>
                <a:lnTo>
                  <a:pt x="469856" y="2448985"/>
                </a:lnTo>
                <a:lnTo>
                  <a:pt x="437091" y="2418883"/>
                </a:lnTo>
                <a:lnTo>
                  <a:pt x="405296" y="2387750"/>
                </a:lnTo>
                <a:lnTo>
                  <a:pt x="374496" y="2355611"/>
                </a:lnTo>
                <a:lnTo>
                  <a:pt x="344717" y="2322493"/>
                </a:lnTo>
                <a:lnTo>
                  <a:pt x="315984" y="2288422"/>
                </a:lnTo>
                <a:lnTo>
                  <a:pt x="288324" y="2253423"/>
                </a:lnTo>
                <a:lnTo>
                  <a:pt x="261762" y="2217523"/>
                </a:lnTo>
                <a:lnTo>
                  <a:pt x="236324" y="2180747"/>
                </a:lnTo>
                <a:lnTo>
                  <a:pt x="212036" y="2143123"/>
                </a:lnTo>
                <a:lnTo>
                  <a:pt x="188923" y="2104675"/>
                </a:lnTo>
                <a:lnTo>
                  <a:pt x="167011" y="2065429"/>
                </a:lnTo>
                <a:lnTo>
                  <a:pt x="146327" y="2025413"/>
                </a:lnTo>
                <a:lnTo>
                  <a:pt x="126895" y="1984651"/>
                </a:lnTo>
                <a:lnTo>
                  <a:pt x="108742" y="1943171"/>
                </a:lnTo>
                <a:lnTo>
                  <a:pt x="91893" y="1900997"/>
                </a:lnTo>
                <a:lnTo>
                  <a:pt x="76373" y="1858156"/>
                </a:lnTo>
                <a:lnTo>
                  <a:pt x="62210" y="1814674"/>
                </a:lnTo>
                <a:lnTo>
                  <a:pt x="49428" y="1770577"/>
                </a:lnTo>
                <a:lnTo>
                  <a:pt x="38054" y="1725891"/>
                </a:lnTo>
                <a:lnTo>
                  <a:pt x="28112" y="1680642"/>
                </a:lnTo>
                <a:lnTo>
                  <a:pt x="19630" y="1634856"/>
                </a:lnTo>
                <a:lnTo>
                  <a:pt x="12631" y="1588559"/>
                </a:lnTo>
                <a:lnTo>
                  <a:pt x="7144" y="1541778"/>
                </a:lnTo>
                <a:lnTo>
                  <a:pt x="3192" y="1494537"/>
                </a:lnTo>
                <a:lnTo>
                  <a:pt x="802" y="1446864"/>
                </a:lnTo>
                <a:lnTo>
                  <a:pt x="0" y="1398784"/>
                </a:lnTo>
                <a:lnTo>
                  <a:pt x="802" y="1350696"/>
                </a:lnTo>
                <a:lnTo>
                  <a:pt x="3193" y="1303014"/>
                </a:lnTo>
                <a:lnTo>
                  <a:pt x="7146" y="1255766"/>
                </a:lnTo>
                <a:lnTo>
                  <a:pt x="12635" y="1208976"/>
                </a:lnTo>
                <a:lnTo>
                  <a:pt x="19636" y="1162672"/>
                </a:lnTo>
                <a:lnTo>
                  <a:pt x="28121" y="1116879"/>
                </a:lnTo>
                <a:lnTo>
                  <a:pt x="38066" y="1071623"/>
                </a:lnTo>
                <a:lnTo>
                  <a:pt x="49444" y="1026930"/>
                </a:lnTo>
                <a:lnTo>
                  <a:pt x="62230" y="982827"/>
                </a:lnTo>
                <a:lnTo>
                  <a:pt x="76397" y="939339"/>
                </a:lnTo>
                <a:lnTo>
                  <a:pt x="91921" y="896492"/>
                </a:lnTo>
                <a:lnTo>
                  <a:pt x="108775" y="854312"/>
                </a:lnTo>
                <a:lnTo>
                  <a:pt x="126934" y="812826"/>
                </a:lnTo>
                <a:lnTo>
                  <a:pt x="146372" y="772060"/>
                </a:lnTo>
                <a:lnTo>
                  <a:pt x="167063" y="732039"/>
                </a:lnTo>
                <a:lnTo>
                  <a:pt x="188981" y="692789"/>
                </a:lnTo>
                <a:lnTo>
                  <a:pt x="212100" y="654337"/>
                </a:lnTo>
                <a:lnTo>
                  <a:pt x="236396" y="616709"/>
                </a:lnTo>
                <a:lnTo>
                  <a:pt x="261841" y="579930"/>
                </a:lnTo>
                <a:lnTo>
                  <a:pt x="288411" y="544027"/>
                </a:lnTo>
                <a:lnTo>
                  <a:pt x="316079" y="509026"/>
                </a:lnTo>
                <a:lnTo>
                  <a:pt x="344820" y="474952"/>
                </a:lnTo>
                <a:lnTo>
                  <a:pt x="374608" y="441832"/>
                </a:lnTo>
                <a:lnTo>
                  <a:pt x="405416" y="409693"/>
                </a:lnTo>
                <a:lnTo>
                  <a:pt x="437221" y="378559"/>
                </a:lnTo>
                <a:lnTo>
                  <a:pt x="469995" y="348457"/>
                </a:lnTo>
                <a:lnTo>
                  <a:pt x="503712" y="319413"/>
                </a:lnTo>
                <a:lnTo>
                  <a:pt x="538348" y="291453"/>
                </a:lnTo>
                <a:lnTo>
                  <a:pt x="573876" y="264603"/>
                </a:lnTo>
                <a:lnTo>
                  <a:pt x="610271" y="238889"/>
                </a:lnTo>
                <a:lnTo>
                  <a:pt x="647507" y="214337"/>
                </a:lnTo>
                <a:lnTo>
                  <a:pt x="685557" y="190974"/>
                </a:lnTo>
                <a:lnTo>
                  <a:pt x="724397" y="168824"/>
                </a:lnTo>
                <a:lnTo>
                  <a:pt x="764000" y="147915"/>
                </a:lnTo>
                <a:lnTo>
                  <a:pt x="804341" y="128273"/>
                </a:lnTo>
                <a:lnTo>
                  <a:pt x="845394" y="109922"/>
                </a:lnTo>
                <a:lnTo>
                  <a:pt x="887133" y="92890"/>
                </a:lnTo>
                <a:lnTo>
                  <a:pt x="929532" y="77203"/>
                </a:lnTo>
                <a:lnTo>
                  <a:pt x="972566" y="62886"/>
                </a:lnTo>
                <a:lnTo>
                  <a:pt x="1016209" y="49965"/>
                </a:lnTo>
                <a:lnTo>
                  <a:pt x="1060434" y="38467"/>
                </a:lnTo>
                <a:lnTo>
                  <a:pt x="1105218" y="28418"/>
                </a:lnTo>
                <a:lnTo>
                  <a:pt x="1150532" y="19843"/>
                </a:lnTo>
                <a:lnTo>
                  <a:pt x="1196353" y="12769"/>
                </a:lnTo>
                <a:lnTo>
                  <a:pt x="1242653" y="7221"/>
                </a:lnTo>
                <a:lnTo>
                  <a:pt x="1289408" y="3227"/>
                </a:lnTo>
                <a:lnTo>
                  <a:pt x="1336591" y="811"/>
                </a:lnTo>
                <a:lnTo>
                  <a:pt x="1384177" y="0"/>
                </a:lnTo>
              </a:path>
            </a:pathLst>
          </a:custGeom>
          <a:ln w="112268">
            <a:solidFill>
              <a:srgbClr val="50B796"/>
            </a:solidFill>
          </a:ln>
        </p:spPr>
        <p:txBody>
          <a:bodyPr wrap="square" lIns="0" tIns="0" rIns="0" bIns="0" rtlCol="0"/>
          <a:lstStyle/>
          <a:p>
            <a:endParaRPr/>
          </a:p>
        </p:txBody>
      </p:sp>
      <p:sp>
        <p:nvSpPr>
          <p:cNvPr id="8" name="object 8"/>
          <p:cNvSpPr txBox="1">
            <a:spLocks noGrp="1"/>
          </p:cNvSpPr>
          <p:nvPr>
            <p:ph type="ftr" sz="quarter" idx="5"/>
          </p:nvPr>
        </p:nvSpPr>
        <p:spPr>
          <a:prstGeom prst="rect">
            <a:avLst/>
          </a:prstGeom>
        </p:spPr>
        <p:txBody>
          <a:bodyPr vert="horz" wrap="square" lIns="0" tIns="0" rIns="0" bIns="0" rtlCol="0">
            <a:spAutoFit/>
          </a:bodyPr>
          <a:lstStyle/>
          <a:p>
            <a:pPr marL="12700">
              <a:lnSpc>
                <a:spcPts val="1535"/>
              </a:lnSpc>
            </a:pPr>
            <a:r>
              <a:rPr dirty="0"/>
              <a:t>Primary</a:t>
            </a:r>
            <a:r>
              <a:rPr spc="30" dirty="0"/>
              <a:t> </a:t>
            </a:r>
            <a:r>
              <a:rPr dirty="0"/>
              <a:t>Care</a:t>
            </a:r>
            <a:r>
              <a:rPr spc="35" dirty="0"/>
              <a:t> </a:t>
            </a:r>
            <a:r>
              <a:rPr dirty="0"/>
              <a:t>People</a:t>
            </a:r>
            <a:r>
              <a:rPr spc="35" dirty="0"/>
              <a:t> </a:t>
            </a:r>
            <a:r>
              <a:rPr spc="-20" dirty="0"/>
              <a:t>Plan</a:t>
            </a:r>
          </a:p>
        </p:txBody>
      </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38100">
              <a:lnSpc>
                <a:spcPts val="1535"/>
              </a:lnSpc>
            </a:pPr>
            <a:fld id="{81D60167-4931-47E6-BA6A-407CBD079E47}" type="slidenum">
              <a:rPr spc="-25" dirty="0">
                <a:solidFill>
                  <a:srgbClr val="FFFFFF"/>
                </a:solidFill>
              </a:rPr>
              <a:t>10</a:t>
            </a:fld>
            <a:endParaRPr spc="-25" dirty="0">
              <a:solidFill>
                <a:srgbClr val="FFFFF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37235" y="3801135"/>
            <a:ext cx="6891328" cy="1034577"/>
          </a:xfrm>
          <a:prstGeom prst="rect">
            <a:avLst/>
          </a:prstGeom>
        </p:spPr>
      </p:pic>
      <p:sp>
        <p:nvSpPr>
          <p:cNvPr id="3" name="object 3"/>
          <p:cNvSpPr txBox="1"/>
          <p:nvPr/>
        </p:nvSpPr>
        <p:spPr>
          <a:xfrm>
            <a:off x="1034388" y="2295265"/>
            <a:ext cx="17962880" cy="2440305"/>
          </a:xfrm>
          <a:prstGeom prst="rect">
            <a:avLst/>
          </a:prstGeom>
        </p:spPr>
        <p:txBody>
          <a:bodyPr vert="horz" wrap="square" lIns="0" tIns="12065" rIns="0" bIns="0" rtlCol="0">
            <a:spAutoFit/>
          </a:bodyPr>
          <a:lstStyle/>
          <a:p>
            <a:pPr marL="12700" marR="5080">
              <a:lnSpc>
                <a:spcPct val="100000"/>
              </a:lnSpc>
              <a:spcBef>
                <a:spcPts val="95"/>
              </a:spcBef>
            </a:pPr>
            <a:r>
              <a:rPr sz="1650" dirty="0">
                <a:solidFill>
                  <a:srgbClr val="575756"/>
                </a:solidFill>
                <a:latin typeface="Helvetica"/>
                <a:cs typeface="Helvetica"/>
              </a:rPr>
              <a:t>The</a:t>
            </a:r>
            <a:r>
              <a:rPr sz="1650" spc="-20" dirty="0">
                <a:solidFill>
                  <a:srgbClr val="575756"/>
                </a:solidFill>
                <a:latin typeface="Helvetica"/>
                <a:cs typeface="Helvetica"/>
              </a:rPr>
              <a:t> </a:t>
            </a:r>
            <a:r>
              <a:rPr sz="1650" dirty="0">
                <a:solidFill>
                  <a:srgbClr val="575756"/>
                </a:solidFill>
                <a:latin typeface="Helvetica"/>
                <a:cs typeface="Helvetica"/>
              </a:rPr>
              <a:t>reality</a:t>
            </a:r>
            <a:r>
              <a:rPr sz="1650" spc="-10" dirty="0">
                <a:solidFill>
                  <a:srgbClr val="575756"/>
                </a:solidFill>
                <a:latin typeface="Helvetica"/>
                <a:cs typeface="Helvetica"/>
              </a:rPr>
              <a:t> </a:t>
            </a:r>
            <a:r>
              <a:rPr sz="1650" dirty="0">
                <a:solidFill>
                  <a:srgbClr val="575756"/>
                </a:solidFill>
                <a:latin typeface="Helvetica"/>
                <a:cs typeface="Helvetica"/>
              </a:rPr>
              <a:t>of</a:t>
            </a:r>
            <a:r>
              <a:rPr sz="1650" spc="-10" dirty="0">
                <a:solidFill>
                  <a:srgbClr val="575756"/>
                </a:solidFill>
                <a:latin typeface="Helvetica"/>
                <a:cs typeface="Helvetica"/>
              </a:rPr>
              <a:t> </a:t>
            </a:r>
            <a:r>
              <a:rPr sz="1650" dirty="0">
                <a:solidFill>
                  <a:srgbClr val="575756"/>
                </a:solidFill>
                <a:latin typeface="Helvetica"/>
                <a:cs typeface="Helvetica"/>
              </a:rPr>
              <a:t>primary</a:t>
            </a:r>
            <a:r>
              <a:rPr sz="1650" spc="-10" dirty="0">
                <a:solidFill>
                  <a:srgbClr val="575756"/>
                </a:solidFill>
                <a:latin typeface="Helvetica"/>
                <a:cs typeface="Helvetica"/>
              </a:rPr>
              <a:t> </a:t>
            </a:r>
            <a:r>
              <a:rPr sz="1650" dirty="0">
                <a:solidFill>
                  <a:srgbClr val="575756"/>
                </a:solidFill>
                <a:latin typeface="Helvetica"/>
                <a:cs typeface="Helvetica"/>
              </a:rPr>
              <a:t>care</a:t>
            </a:r>
            <a:r>
              <a:rPr sz="1650" spc="-20" dirty="0">
                <a:solidFill>
                  <a:srgbClr val="575756"/>
                </a:solidFill>
                <a:latin typeface="Helvetica"/>
                <a:cs typeface="Helvetica"/>
              </a:rPr>
              <a:t> </a:t>
            </a:r>
            <a:r>
              <a:rPr sz="1650" dirty="0">
                <a:solidFill>
                  <a:srgbClr val="575756"/>
                </a:solidFill>
                <a:latin typeface="Helvetica"/>
                <a:cs typeface="Helvetica"/>
              </a:rPr>
              <a:t>in</a:t>
            </a:r>
            <a:r>
              <a:rPr sz="1650" spc="-15" dirty="0">
                <a:solidFill>
                  <a:srgbClr val="575756"/>
                </a:solidFill>
                <a:latin typeface="Helvetica"/>
                <a:cs typeface="Helvetica"/>
              </a:rPr>
              <a:t> </a:t>
            </a:r>
            <a:r>
              <a:rPr sz="1650" dirty="0">
                <a:solidFill>
                  <a:srgbClr val="575756"/>
                </a:solidFill>
                <a:latin typeface="Helvetica"/>
                <a:cs typeface="Helvetica"/>
              </a:rPr>
              <a:t>Coventry</a:t>
            </a:r>
            <a:r>
              <a:rPr sz="1650" spc="-10" dirty="0">
                <a:solidFill>
                  <a:srgbClr val="575756"/>
                </a:solidFill>
                <a:latin typeface="Helvetica"/>
                <a:cs typeface="Helvetica"/>
              </a:rPr>
              <a:t> </a:t>
            </a:r>
            <a:r>
              <a:rPr sz="1650" dirty="0">
                <a:solidFill>
                  <a:srgbClr val="575756"/>
                </a:solidFill>
                <a:latin typeface="Helvetica"/>
                <a:cs typeface="Helvetica"/>
              </a:rPr>
              <a:t>and</a:t>
            </a:r>
            <a:r>
              <a:rPr sz="1650" spc="-15" dirty="0">
                <a:solidFill>
                  <a:srgbClr val="575756"/>
                </a:solidFill>
                <a:latin typeface="Helvetica"/>
                <a:cs typeface="Helvetica"/>
              </a:rPr>
              <a:t> </a:t>
            </a:r>
            <a:r>
              <a:rPr sz="1650" spc="-10" dirty="0">
                <a:solidFill>
                  <a:srgbClr val="575756"/>
                </a:solidFill>
                <a:latin typeface="Helvetica"/>
                <a:cs typeface="Helvetica"/>
              </a:rPr>
              <a:t>Warwickshire.General</a:t>
            </a:r>
            <a:r>
              <a:rPr sz="1650" spc="-15" dirty="0">
                <a:solidFill>
                  <a:srgbClr val="575756"/>
                </a:solidFill>
                <a:latin typeface="Helvetica"/>
                <a:cs typeface="Helvetica"/>
              </a:rPr>
              <a:t> </a:t>
            </a:r>
            <a:r>
              <a:rPr sz="1650" dirty="0">
                <a:solidFill>
                  <a:srgbClr val="575756"/>
                </a:solidFill>
                <a:latin typeface="Helvetica"/>
                <a:cs typeface="Helvetica"/>
              </a:rPr>
              <a:t>Practice</a:t>
            </a:r>
            <a:r>
              <a:rPr sz="1650" spc="-20" dirty="0">
                <a:solidFill>
                  <a:srgbClr val="575756"/>
                </a:solidFill>
                <a:latin typeface="Helvetica"/>
                <a:cs typeface="Helvetica"/>
              </a:rPr>
              <a:t> </a:t>
            </a:r>
            <a:r>
              <a:rPr sz="1650" dirty="0">
                <a:solidFill>
                  <a:srgbClr val="575756"/>
                </a:solidFill>
                <a:latin typeface="Helvetica"/>
                <a:cs typeface="Helvetica"/>
              </a:rPr>
              <a:t>across</a:t>
            </a:r>
            <a:r>
              <a:rPr sz="1650" spc="-10" dirty="0">
                <a:solidFill>
                  <a:srgbClr val="575756"/>
                </a:solidFill>
                <a:latin typeface="Helvetica"/>
                <a:cs typeface="Helvetica"/>
              </a:rPr>
              <a:t> </a:t>
            </a:r>
            <a:r>
              <a:rPr sz="1650" dirty="0">
                <a:solidFill>
                  <a:srgbClr val="575756"/>
                </a:solidFill>
                <a:latin typeface="Helvetica"/>
                <a:cs typeface="Helvetica"/>
              </a:rPr>
              <a:t>the</a:t>
            </a:r>
            <a:r>
              <a:rPr sz="1650" spc="-15" dirty="0">
                <a:solidFill>
                  <a:srgbClr val="575756"/>
                </a:solidFill>
                <a:latin typeface="Helvetica"/>
                <a:cs typeface="Helvetica"/>
              </a:rPr>
              <a:t> </a:t>
            </a:r>
            <a:r>
              <a:rPr sz="1650" dirty="0">
                <a:solidFill>
                  <a:srgbClr val="575756"/>
                </a:solidFill>
                <a:latin typeface="Helvetica"/>
                <a:cs typeface="Helvetica"/>
              </a:rPr>
              <a:t>country</a:t>
            </a:r>
            <a:r>
              <a:rPr sz="1650" spc="-10" dirty="0">
                <a:solidFill>
                  <a:srgbClr val="575756"/>
                </a:solidFill>
                <a:latin typeface="Helvetica"/>
                <a:cs typeface="Helvetica"/>
              </a:rPr>
              <a:t> </a:t>
            </a:r>
            <a:r>
              <a:rPr sz="1650" dirty="0">
                <a:solidFill>
                  <a:srgbClr val="575756"/>
                </a:solidFill>
                <a:latin typeface="Helvetica"/>
                <a:cs typeface="Helvetica"/>
              </a:rPr>
              <a:t>is</a:t>
            </a:r>
            <a:r>
              <a:rPr sz="1650" spc="-10" dirty="0">
                <a:solidFill>
                  <a:srgbClr val="575756"/>
                </a:solidFill>
                <a:latin typeface="Helvetica"/>
                <a:cs typeface="Helvetica"/>
              </a:rPr>
              <a:t> </a:t>
            </a:r>
            <a:r>
              <a:rPr sz="1650" dirty="0">
                <a:solidFill>
                  <a:srgbClr val="575756"/>
                </a:solidFill>
                <a:latin typeface="Helvetica"/>
                <a:cs typeface="Helvetica"/>
              </a:rPr>
              <a:t>experiencing</a:t>
            </a:r>
            <a:r>
              <a:rPr sz="1650" spc="-20" dirty="0">
                <a:solidFill>
                  <a:srgbClr val="575756"/>
                </a:solidFill>
                <a:latin typeface="Helvetica"/>
                <a:cs typeface="Helvetica"/>
              </a:rPr>
              <a:t> </a:t>
            </a:r>
            <a:r>
              <a:rPr sz="1650" dirty="0">
                <a:solidFill>
                  <a:srgbClr val="575756"/>
                </a:solidFill>
                <a:latin typeface="Helvetica"/>
                <a:cs typeface="Helvetica"/>
              </a:rPr>
              <a:t>significant</a:t>
            </a:r>
            <a:r>
              <a:rPr sz="1650" spc="-10" dirty="0">
                <a:solidFill>
                  <a:srgbClr val="575756"/>
                </a:solidFill>
                <a:latin typeface="Helvetica"/>
                <a:cs typeface="Helvetica"/>
              </a:rPr>
              <a:t> </a:t>
            </a:r>
            <a:r>
              <a:rPr sz="1650" dirty="0">
                <a:solidFill>
                  <a:srgbClr val="575756"/>
                </a:solidFill>
                <a:latin typeface="Helvetica"/>
                <a:cs typeface="Helvetica"/>
              </a:rPr>
              <a:t>challenges</a:t>
            </a:r>
            <a:r>
              <a:rPr sz="1650" spc="-10" dirty="0">
                <a:solidFill>
                  <a:srgbClr val="575756"/>
                </a:solidFill>
                <a:latin typeface="Helvetica"/>
                <a:cs typeface="Helvetica"/>
              </a:rPr>
              <a:t> </a:t>
            </a:r>
            <a:r>
              <a:rPr sz="1650" dirty="0">
                <a:solidFill>
                  <a:srgbClr val="575756"/>
                </a:solidFill>
                <a:latin typeface="Helvetica"/>
                <a:cs typeface="Helvetica"/>
              </a:rPr>
              <a:t>with</a:t>
            </a:r>
            <a:r>
              <a:rPr sz="1650" spc="-15" dirty="0">
                <a:solidFill>
                  <a:srgbClr val="575756"/>
                </a:solidFill>
                <a:latin typeface="Helvetica"/>
                <a:cs typeface="Helvetica"/>
              </a:rPr>
              <a:t> </a:t>
            </a:r>
            <a:r>
              <a:rPr sz="1650" dirty="0">
                <a:solidFill>
                  <a:srgbClr val="575756"/>
                </a:solidFill>
                <a:latin typeface="Helvetica"/>
                <a:cs typeface="Helvetica"/>
              </a:rPr>
              <a:t>declining</a:t>
            </a:r>
            <a:r>
              <a:rPr sz="1650" spc="-15" dirty="0">
                <a:solidFill>
                  <a:srgbClr val="575756"/>
                </a:solidFill>
                <a:latin typeface="Helvetica"/>
                <a:cs typeface="Helvetica"/>
              </a:rPr>
              <a:t> </a:t>
            </a:r>
            <a:r>
              <a:rPr sz="1650" dirty="0">
                <a:solidFill>
                  <a:srgbClr val="575756"/>
                </a:solidFill>
                <a:latin typeface="Helvetica"/>
                <a:cs typeface="Helvetica"/>
              </a:rPr>
              <a:t>GP</a:t>
            </a:r>
            <a:r>
              <a:rPr sz="1650" spc="-35" dirty="0">
                <a:solidFill>
                  <a:srgbClr val="575756"/>
                </a:solidFill>
                <a:latin typeface="Helvetica"/>
                <a:cs typeface="Helvetica"/>
              </a:rPr>
              <a:t> </a:t>
            </a:r>
            <a:r>
              <a:rPr sz="1650" dirty="0">
                <a:solidFill>
                  <a:srgbClr val="575756"/>
                </a:solidFill>
                <a:latin typeface="Helvetica"/>
                <a:cs typeface="Helvetica"/>
              </a:rPr>
              <a:t>numbers,</a:t>
            </a:r>
            <a:r>
              <a:rPr sz="1650" spc="-10" dirty="0">
                <a:solidFill>
                  <a:srgbClr val="575756"/>
                </a:solidFill>
                <a:latin typeface="Helvetica"/>
                <a:cs typeface="Helvetica"/>
              </a:rPr>
              <a:t> </a:t>
            </a:r>
            <a:r>
              <a:rPr sz="1650" dirty="0">
                <a:solidFill>
                  <a:srgbClr val="575756"/>
                </a:solidFill>
                <a:latin typeface="Helvetica"/>
                <a:cs typeface="Helvetica"/>
              </a:rPr>
              <a:t>increasing</a:t>
            </a:r>
            <a:r>
              <a:rPr sz="1650" spc="-15" dirty="0">
                <a:solidFill>
                  <a:srgbClr val="575756"/>
                </a:solidFill>
                <a:latin typeface="Helvetica"/>
                <a:cs typeface="Helvetica"/>
              </a:rPr>
              <a:t> </a:t>
            </a:r>
            <a:r>
              <a:rPr sz="1650" dirty="0">
                <a:solidFill>
                  <a:srgbClr val="575756"/>
                </a:solidFill>
                <a:latin typeface="Helvetica"/>
                <a:cs typeface="Helvetica"/>
              </a:rPr>
              <a:t>demand</a:t>
            </a:r>
            <a:r>
              <a:rPr sz="1650" spc="-15" dirty="0">
                <a:solidFill>
                  <a:srgbClr val="575756"/>
                </a:solidFill>
                <a:latin typeface="Helvetica"/>
                <a:cs typeface="Helvetica"/>
              </a:rPr>
              <a:t> </a:t>
            </a:r>
            <a:r>
              <a:rPr sz="1650" dirty="0">
                <a:solidFill>
                  <a:srgbClr val="575756"/>
                </a:solidFill>
                <a:latin typeface="Helvetica"/>
                <a:cs typeface="Helvetica"/>
              </a:rPr>
              <a:t>and</a:t>
            </a:r>
            <a:r>
              <a:rPr sz="1650" spc="-15" dirty="0">
                <a:solidFill>
                  <a:srgbClr val="575756"/>
                </a:solidFill>
                <a:latin typeface="Helvetica"/>
                <a:cs typeface="Helvetica"/>
              </a:rPr>
              <a:t> </a:t>
            </a:r>
            <a:r>
              <a:rPr sz="1650" spc="-10" dirty="0">
                <a:solidFill>
                  <a:srgbClr val="575756"/>
                </a:solidFill>
                <a:latin typeface="Helvetica"/>
                <a:cs typeface="Helvetica"/>
              </a:rPr>
              <a:t>sustained </a:t>
            </a:r>
            <a:r>
              <a:rPr sz="1650" dirty="0">
                <a:solidFill>
                  <a:srgbClr val="575756"/>
                </a:solidFill>
                <a:latin typeface="Helvetica"/>
                <a:cs typeface="Helvetica"/>
              </a:rPr>
              <a:t>underfunding</a:t>
            </a:r>
            <a:r>
              <a:rPr sz="1650" spc="-15" dirty="0">
                <a:solidFill>
                  <a:srgbClr val="575756"/>
                </a:solidFill>
                <a:latin typeface="Helvetica"/>
                <a:cs typeface="Helvetica"/>
              </a:rPr>
              <a:t> </a:t>
            </a:r>
            <a:r>
              <a:rPr sz="1650" dirty="0">
                <a:solidFill>
                  <a:srgbClr val="575756"/>
                </a:solidFill>
                <a:latin typeface="Helvetica"/>
                <a:cs typeface="Helvetica"/>
              </a:rPr>
              <a:t>of</a:t>
            </a:r>
            <a:r>
              <a:rPr sz="1650" spc="-10" dirty="0">
                <a:solidFill>
                  <a:srgbClr val="575756"/>
                </a:solidFill>
                <a:latin typeface="Helvetica"/>
                <a:cs typeface="Helvetica"/>
              </a:rPr>
              <a:t> </a:t>
            </a:r>
            <a:r>
              <a:rPr sz="1650" dirty="0">
                <a:solidFill>
                  <a:srgbClr val="575756"/>
                </a:solidFill>
                <a:latin typeface="Helvetica"/>
                <a:cs typeface="Helvetica"/>
              </a:rPr>
              <a:t>services</a:t>
            </a:r>
            <a:r>
              <a:rPr sz="1650" spc="-10" dirty="0">
                <a:solidFill>
                  <a:srgbClr val="575756"/>
                </a:solidFill>
                <a:latin typeface="Helvetica"/>
                <a:cs typeface="Helvetica"/>
              </a:rPr>
              <a:t> </a:t>
            </a:r>
            <a:r>
              <a:rPr sz="1650" dirty="0">
                <a:solidFill>
                  <a:srgbClr val="575756"/>
                </a:solidFill>
                <a:latin typeface="Helvetica"/>
                <a:cs typeface="Helvetica"/>
              </a:rPr>
              <a:t>which</a:t>
            </a:r>
            <a:r>
              <a:rPr sz="1650" spc="-15" dirty="0">
                <a:solidFill>
                  <a:srgbClr val="575756"/>
                </a:solidFill>
                <a:latin typeface="Helvetica"/>
                <a:cs typeface="Helvetica"/>
              </a:rPr>
              <a:t> </a:t>
            </a:r>
            <a:r>
              <a:rPr sz="1650" dirty="0">
                <a:solidFill>
                  <a:srgbClr val="575756"/>
                </a:solidFill>
                <a:latin typeface="Helvetica"/>
                <a:cs typeface="Helvetica"/>
              </a:rPr>
              <a:t>has</a:t>
            </a:r>
            <a:r>
              <a:rPr sz="1650" spc="-10" dirty="0">
                <a:solidFill>
                  <a:srgbClr val="575756"/>
                </a:solidFill>
                <a:latin typeface="Helvetica"/>
                <a:cs typeface="Helvetica"/>
              </a:rPr>
              <a:t> </a:t>
            </a:r>
            <a:r>
              <a:rPr sz="1650" dirty="0">
                <a:solidFill>
                  <a:srgbClr val="575756"/>
                </a:solidFill>
                <a:latin typeface="Helvetica"/>
                <a:cs typeface="Helvetica"/>
              </a:rPr>
              <a:t>an</a:t>
            </a:r>
            <a:r>
              <a:rPr sz="1650" spc="-15" dirty="0">
                <a:solidFill>
                  <a:srgbClr val="575756"/>
                </a:solidFill>
                <a:latin typeface="Helvetica"/>
                <a:cs typeface="Helvetica"/>
              </a:rPr>
              <a:t> </a:t>
            </a:r>
            <a:r>
              <a:rPr sz="1650" dirty="0">
                <a:solidFill>
                  <a:srgbClr val="575756"/>
                </a:solidFill>
                <a:latin typeface="Helvetica"/>
                <a:cs typeface="Helvetica"/>
              </a:rPr>
              <a:t>impact</a:t>
            </a:r>
            <a:r>
              <a:rPr sz="1650" spc="-10" dirty="0">
                <a:solidFill>
                  <a:srgbClr val="575756"/>
                </a:solidFill>
                <a:latin typeface="Helvetica"/>
                <a:cs typeface="Helvetica"/>
              </a:rPr>
              <a:t> </a:t>
            </a:r>
            <a:r>
              <a:rPr sz="1650" dirty="0">
                <a:solidFill>
                  <a:srgbClr val="575756"/>
                </a:solidFill>
                <a:latin typeface="Helvetica"/>
                <a:cs typeface="Helvetica"/>
              </a:rPr>
              <a:t>on</a:t>
            </a:r>
            <a:r>
              <a:rPr sz="1650" spc="-15" dirty="0">
                <a:solidFill>
                  <a:srgbClr val="575756"/>
                </a:solidFill>
                <a:latin typeface="Helvetica"/>
                <a:cs typeface="Helvetica"/>
              </a:rPr>
              <a:t> </a:t>
            </a:r>
            <a:r>
              <a:rPr sz="1650" dirty="0">
                <a:solidFill>
                  <a:srgbClr val="575756"/>
                </a:solidFill>
                <a:latin typeface="Helvetica"/>
                <a:cs typeface="Helvetica"/>
              </a:rPr>
              <a:t>patient</a:t>
            </a:r>
            <a:r>
              <a:rPr sz="1650" spc="-10" dirty="0">
                <a:solidFill>
                  <a:srgbClr val="575756"/>
                </a:solidFill>
                <a:latin typeface="Helvetica"/>
                <a:cs typeface="Helvetica"/>
              </a:rPr>
              <a:t> </a:t>
            </a:r>
            <a:r>
              <a:rPr sz="1650" dirty="0">
                <a:solidFill>
                  <a:srgbClr val="575756"/>
                </a:solidFill>
                <a:latin typeface="Helvetica"/>
                <a:cs typeface="Helvetica"/>
              </a:rPr>
              <a:t>services.</a:t>
            </a:r>
            <a:r>
              <a:rPr sz="1650" spc="-45" dirty="0">
                <a:solidFill>
                  <a:srgbClr val="575756"/>
                </a:solidFill>
                <a:latin typeface="Helvetica"/>
                <a:cs typeface="Helvetica"/>
              </a:rPr>
              <a:t> </a:t>
            </a:r>
            <a:r>
              <a:rPr sz="1650" dirty="0">
                <a:solidFill>
                  <a:srgbClr val="575756"/>
                </a:solidFill>
                <a:latin typeface="Helvetica"/>
                <a:cs typeface="Helvetica"/>
              </a:rPr>
              <a:t>There</a:t>
            </a:r>
            <a:r>
              <a:rPr sz="1650" spc="-15" dirty="0">
                <a:solidFill>
                  <a:srgbClr val="575756"/>
                </a:solidFill>
                <a:latin typeface="Helvetica"/>
                <a:cs typeface="Helvetica"/>
              </a:rPr>
              <a:t> </a:t>
            </a:r>
            <a:r>
              <a:rPr sz="1650" dirty="0">
                <a:solidFill>
                  <a:srgbClr val="575756"/>
                </a:solidFill>
                <a:latin typeface="Helvetica"/>
                <a:cs typeface="Helvetica"/>
              </a:rPr>
              <a:t>are</a:t>
            </a:r>
            <a:r>
              <a:rPr sz="1650" spc="-15" dirty="0">
                <a:solidFill>
                  <a:srgbClr val="575756"/>
                </a:solidFill>
                <a:latin typeface="Helvetica"/>
                <a:cs typeface="Helvetica"/>
              </a:rPr>
              <a:t> </a:t>
            </a:r>
            <a:r>
              <a:rPr sz="1650" dirty="0">
                <a:solidFill>
                  <a:srgbClr val="575756"/>
                </a:solidFill>
                <a:latin typeface="Helvetica"/>
                <a:cs typeface="Helvetica"/>
              </a:rPr>
              <a:t>cultural,</a:t>
            </a:r>
            <a:r>
              <a:rPr sz="1650" spc="-10" dirty="0">
                <a:solidFill>
                  <a:srgbClr val="575756"/>
                </a:solidFill>
                <a:latin typeface="Helvetica"/>
                <a:cs typeface="Helvetica"/>
              </a:rPr>
              <a:t> </a:t>
            </a:r>
            <a:r>
              <a:rPr sz="1650" dirty="0">
                <a:solidFill>
                  <a:srgbClr val="575756"/>
                </a:solidFill>
                <a:latin typeface="Helvetica"/>
                <a:cs typeface="Helvetica"/>
              </a:rPr>
              <a:t>structural</a:t>
            </a:r>
            <a:r>
              <a:rPr sz="1650" spc="-15" dirty="0">
                <a:solidFill>
                  <a:srgbClr val="575756"/>
                </a:solidFill>
                <a:latin typeface="Helvetica"/>
                <a:cs typeface="Helvetica"/>
              </a:rPr>
              <a:t> </a:t>
            </a:r>
            <a:r>
              <a:rPr sz="1650" dirty="0">
                <a:solidFill>
                  <a:srgbClr val="575756"/>
                </a:solidFill>
                <a:latin typeface="Helvetica"/>
                <a:cs typeface="Helvetica"/>
              </a:rPr>
              <a:t>and</a:t>
            </a:r>
            <a:r>
              <a:rPr sz="1650" spc="-15" dirty="0">
                <a:solidFill>
                  <a:srgbClr val="575756"/>
                </a:solidFill>
                <a:latin typeface="Helvetica"/>
                <a:cs typeface="Helvetica"/>
              </a:rPr>
              <a:t> </a:t>
            </a:r>
            <a:r>
              <a:rPr sz="1650" dirty="0">
                <a:solidFill>
                  <a:srgbClr val="575756"/>
                </a:solidFill>
                <a:latin typeface="Helvetica"/>
                <a:cs typeface="Helvetica"/>
              </a:rPr>
              <a:t>financial</a:t>
            </a:r>
            <a:r>
              <a:rPr sz="1650" spc="-15" dirty="0">
                <a:solidFill>
                  <a:srgbClr val="575756"/>
                </a:solidFill>
                <a:latin typeface="Helvetica"/>
                <a:cs typeface="Helvetica"/>
              </a:rPr>
              <a:t> </a:t>
            </a:r>
            <a:r>
              <a:rPr sz="1650" dirty="0">
                <a:solidFill>
                  <a:srgbClr val="575756"/>
                </a:solidFill>
                <a:latin typeface="Helvetica"/>
                <a:cs typeface="Helvetica"/>
              </a:rPr>
              <a:t>challenges</a:t>
            </a:r>
            <a:r>
              <a:rPr sz="1650" spc="-10" dirty="0">
                <a:solidFill>
                  <a:srgbClr val="575756"/>
                </a:solidFill>
                <a:latin typeface="Helvetica"/>
                <a:cs typeface="Helvetica"/>
              </a:rPr>
              <a:t> </a:t>
            </a:r>
            <a:r>
              <a:rPr sz="1650" dirty="0">
                <a:solidFill>
                  <a:srgbClr val="575756"/>
                </a:solidFill>
                <a:latin typeface="Helvetica"/>
                <a:cs typeface="Helvetica"/>
              </a:rPr>
              <a:t>that</a:t>
            </a:r>
            <a:r>
              <a:rPr sz="1650" spc="-10" dirty="0">
                <a:solidFill>
                  <a:srgbClr val="575756"/>
                </a:solidFill>
                <a:latin typeface="Helvetica"/>
                <a:cs typeface="Helvetica"/>
              </a:rPr>
              <a:t> </a:t>
            </a:r>
            <a:r>
              <a:rPr sz="1650" dirty="0">
                <a:solidFill>
                  <a:srgbClr val="575756"/>
                </a:solidFill>
                <a:latin typeface="Helvetica"/>
                <a:cs typeface="Helvetica"/>
              </a:rPr>
              <a:t>make</a:t>
            </a:r>
            <a:r>
              <a:rPr sz="1650" spc="-15" dirty="0">
                <a:solidFill>
                  <a:srgbClr val="575756"/>
                </a:solidFill>
                <a:latin typeface="Helvetica"/>
                <a:cs typeface="Helvetica"/>
              </a:rPr>
              <a:t> </a:t>
            </a:r>
            <a:r>
              <a:rPr sz="1650" dirty="0">
                <a:solidFill>
                  <a:srgbClr val="575756"/>
                </a:solidFill>
                <a:latin typeface="Helvetica"/>
                <a:cs typeface="Helvetica"/>
              </a:rPr>
              <a:t>day-to-day</a:t>
            </a:r>
            <a:r>
              <a:rPr sz="1650" spc="-10" dirty="0">
                <a:solidFill>
                  <a:srgbClr val="575756"/>
                </a:solidFill>
                <a:latin typeface="Helvetica"/>
                <a:cs typeface="Helvetica"/>
              </a:rPr>
              <a:t> </a:t>
            </a:r>
            <a:r>
              <a:rPr sz="1650" dirty="0">
                <a:solidFill>
                  <a:srgbClr val="575756"/>
                </a:solidFill>
                <a:latin typeface="Helvetica"/>
                <a:cs typeface="Helvetica"/>
              </a:rPr>
              <a:t>life</a:t>
            </a:r>
            <a:r>
              <a:rPr sz="1650" spc="-15" dirty="0">
                <a:solidFill>
                  <a:srgbClr val="575756"/>
                </a:solidFill>
                <a:latin typeface="Helvetica"/>
                <a:cs typeface="Helvetica"/>
              </a:rPr>
              <a:t> </a:t>
            </a:r>
            <a:r>
              <a:rPr sz="1650" dirty="0">
                <a:solidFill>
                  <a:srgbClr val="575756"/>
                </a:solidFill>
                <a:latin typeface="Helvetica"/>
                <a:cs typeface="Helvetica"/>
              </a:rPr>
              <a:t>in</a:t>
            </a:r>
            <a:r>
              <a:rPr sz="1650" spc="-15" dirty="0">
                <a:solidFill>
                  <a:srgbClr val="575756"/>
                </a:solidFill>
                <a:latin typeface="Helvetica"/>
                <a:cs typeface="Helvetica"/>
              </a:rPr>
              <a:t> </a:t>
            </a:r>
            <a:r>
              <a:rPr sz="1650" dirty="0">
                <a:solidFill>
                  <a:srgbClr val="575756"/>
                </a:solidFill>
                <a:latin typeface="Helvetica"/>
                <a:cs typeface="Helvetica"/>
              </a:rPr>
              <a:t>the</a:t>
            </a:r>
            <a:r>
              <a:rPr sz="1650" spc="-15" dirty="0">
                <a:solidFill>
                  <a:srgbClr val="575756"/>
                </a:solidFill>
                <a:latin typeface="Helvetica"/>
                <a:cs typeface="Helvetica"/>
              </a:rPr>
              <a:t> </a:t>
            </a:r>
            <a:r>
              <a:rPr sz="1650" dirty="0">
                <a:solidFill>
                  <a:srgbClr val="575756"/>
                </a:solidFill>
                <a:latin typeface="Helvetica"/>
                <a:cs typeface="Helvetica"/>
              </a:rPr>
              <a:t>sector</a:t>
            </a:r>
            <a:r>
              <a:rPr sz="1650" spc="-10" dirty="0">
                <a:solidFill>
                  <a:srgbClr val="575756"/>
                </a:solidFill>
                <a:latin typeface="Helvetica"/>
                <a:cs typeface="Helvetica"/>
              </a:rPr>
              <a:t> </a:t>
            </a:r>
            <a:r>
              <a:rPr sz="1650" dirty="0">
                <a:solidFill>
                  <a:srgbClr val="575756"/>
                </a:solidFill>
                <a:latin typeface="Helvetica"/>
                <a:cs typeface="Helvetica"/>
              </a:rPr>
              <a:t>unsustainable.</a:t>
            </a:r>
            <a:r>
              <a:rPr sz="1650" spc="-10" dirty="0">
                <a:solidFill>
                  <a:srgbClr val="575756"/>
                </a:solidFill>
                <a:latin typeface="Helvetica"/>
                <a:cs typeface="Helvetica"/>
              </a:rPr>
              <a:t> </a:t>
            </a:r>
            <a:r>
              <a:rPr sz="1650" dirty="0">
                <a:solidFill>
                  <a:srgbClr val="575756"/>
                </a:solidFill>
                <a:latin typeface="Helvetica"/>
                <a:cs typeface="Helvetica"/>
              </a:rPr>
              <a:t>Patient</a:t>
            </a:r>
            <a:r>
              <a:rPr sz="1650" spc="-5" dirty="0">
                <a:solidFill>
                  <a:srgbClr val="575756"/>
                </a:solidFill>
                <a:latin typeface="Helvetica"/>
                <a:cs typeface="Helvetica"/>
              </a:rPr>
              <a:t> </a:t>
            </a:r>
            <a:r>
              <a:rPr sz="1650" spc="-10" dirty="0">
                <a:solidFill>
                  <a:srgbClr val="575756"/>
                </a:solidFill>
                <a:latin typeface="Helvetica"/>
                <a:cs typeface="Helvetica"/>
              </a:rPr>
              <a:t>satisfaction </a:t>
            </a:r>
            <a:r>
              <a:rPr sz="1650" dirty="0">
                <a:solidFill>
                  <a:srgbClr val="575756"/>
                </a:solidFill>
                <a:latin typeface="Helvetica"/>
                <a:cs typeface="Helvetica"/>
              </a:rPr>
              <a:t>has</a:t>
            </a:r>
            <a:r>
              <a:rPr sz="1650" spc="-15" dirty="0">
                <a:solidFill>
                  <a:srgbClr val="575756"/>
                </a:solidFill>
                <a:latin typeface="Helvetica"/>
                <a:cs typeface="Helvetica"/>
              </a:rPr>
              <a:t> </a:t>
            </a:r>
            <a:r>
              <a:rPr sz="1650" dirty="0">
                <a:solidFill>
                  <a:srgbClr val="575756"/>
                </a:solidFill>
                <a:latin typeface="Helvetica"/>
                <a:cs typeface="Helvetica"/>
              </a:rPr>
              <a:t>suffered;</a:t>
            </a:r>
            <a:r>
              <a:rPr sz="1650" spc="-15" dirty="0">
                <a:solidFill>
                  <a:srgbClr val="575756"/>
                </a:solidFill>
                <a:latin typeface="Helvetica"/>
                <a:cs typeface="Helvetica"/>
              </a:rPr>
              <a:t> </a:t>
            </a:r>
            <a:r>
              <a:rPr sz="1650" dirty="0">
                <a:solidFill>
                  <a:srgbClr val="575756"/>
                </a:solidFill>
                <a:latin typeface="Helvetica"/>
                <a:cs typeface="Helvetica"/>
              </a:rPr>
              <a:t>there</a:t>
            </a:r>
            <a:r>
              <a:rPr sz="1650" spc="-15" dirty="0">
                <a:solidFill>
                  <a:srgbClr val="575756"/>
                </a:solidFill>
                <a:latin typeface="Helvetica"/>
                <a:cs typeface="Helvetica"/>
              </a:rPr>
              <a:t> </a:t>
            </a:r>
            <a:r>
              <a:rPr sz="1650" dirty="0">
                <a:solidFill>
                  <a:srgbClr val="575756"/>
                </a:solidFill>
                <a:latin typeface="Helvetica"/>
                <a:cs typeface="Helvetica"/>
              </a:rPr>
              <a:t>is</a:t>
            </a:r>
            <a:r>
              <a:rPr sz="1650" spc="-15" dirty="0">
                <a:solidFill>
                  <a:srgbClr val="575756"/>
                </a:solidFill>
                <a:latin typeface="Helvetica"/>
                <a:cs typeface="Helvetica"/>
              </a:rPr>
              <a:t> </a:t>
            </a:r>
            <a:r>
              <a:rPr sz="1650" dirty="0">
                <a:solidFill>
                  <a:srgbClr val="575756"/>
                </a:solidFill>
                <a:latin typeface="Helvetica"/>
                <a:cs typeface="Helvetica"/>
              </a:rPr>
              <a:t>financial</a:t>
            </a:r>
            <a:r>
              <a:rPr sz="1650" spc="-15" dirty="0">
                <a:solidFill>
                  <a:srgbClr val="575756"/>
                </a:solidFill>
                <a:latin typeface="Helvetica"/>
                <a:cs typeface="Helvetica"/>
              </a:rPr>
              <a:t> </a:t>
            </a:r>
            <a:r>
              <a:rPr sz="1650" dirty="0">
                <a:solidFill>
                  <a:srgbClr val="575756"/>
                </a:solidFill>
                <a:latin typeface="Helvetica"/>
                <a:cs typeface="Helvetica"/>
              </a:rPr>
              <a:t>instability</a:t>
            </a:r>
            <a:r>
              <a:rPr sz="1650" spc="-15" dirty="0">
                <a:solidFill>
                  <a:srgbClr val="575756"/>
                </a:solidFill>
                <a:latin typeface="Helvetica"/>
                <a:cs typeface="Helvetica"/>
              </a:rPr>
              <a:t> </a:t>
            </a:r>
            <a:r>
              <a:rPr sz="1650" dirty="0">
                <a:solidFill>
                  <a:srgbClr val="575756"/>
                </a:solidFill>
                <a:latin typeface="Helvetica"/>
                <a:cs typeface="Helvetica"/>
              </a:rPr>
              <a:t>due</a:t>
            </a:r>
            <a:r>
              <a:rPr sz="1650" spc="-20" dirty="0">
                <a:solidFill>
                  <a:srgbClr val="575756"/>
                </a:solidFill>
                <a:latin typeface="Helvetica"/>
                <a:cs typeface="Helvetica"/>
              </a:rPr>
              <a:t> </a:t>
            </a:r>
            <a:r>
              <a:rPr sz="1650" dirty="0">
                <a:solidFill>
                  <a:srgbClr val="575756"/>
                </a:solidFill>
                <a:latin typeface="Helvetica"/>
                <a:cs typeface="Helvetica"/>
              </a:rPr>
              <a:t>to</a:t>
            </a:r>
            <a:r>
              <a:rPr sz="1650" spc="-15" dirty="0">
                <a:solidFill>
                  <a:srgbClr val="575756"/>
                </a:solidFill>
                <a:latin typeface="Helvetica"/>
                <a:cs typeface="Helvetica"/>
              </a:rPr>
              <a:t> </a:t>
            </a:r>
            <a:r>
              <a:rPr sz="1650" dirty="0">
                <a:solidFill>
                  <a:srgbClr val="575756"/>
                </a:solidFill>
                <a:latin typeface="Helvetica"/>
                <a:cs typeface="Helvetica"/>
              </a:rPr>
              <a:t>short-term</a:t>
            </a:r>
            <a:r>
              <a:rPr sz="1650" spc="-15" dirty="0">
                <a:solidFill>
                  <a:srgbClr val="575756"/>
                </a:solidFill>
                <a:latin typeface="Helvetica"/>
                <a:cs typeface="Helvetica"/>
              </a:rPr>
              <a:t> </a:t>
            </a:r>
            <a:r>
              <a:rPr sz="1650" dirty="0">
                <a:solidFill>
                  <a:srgbClr val="575756"/>
                </a:solidFill>
                <a:latin typeface="Helvetica"/>
                <a:cs typeface="Helvetica"/>
              </a:rPr>
              <a:t>approaches</a:t>
            </a:r>
            <a:r>
              <a:rPr sz="1650" spc="-10" dirty="0">
                <a:solidFill>
                  <a:srgbClr val="575756"/>
                </a:solidFill>
                <a:latin typeface="Helvetica"/>
                <a:cs typeface="Helvetica"/>
              </a:rPr>
              <a:t> </a:t>
            </a:r>
            <a:r>
              <a:rPr sz="1650" dirty="0">
                <a:solidFill>
                  <a:srgbClr val="575756"/>
                </a:solidFill>
                <a:latin typeface="Helvetica"/>
                <a:cs typeface="Helvetica"/>
              </a:rPr>
              <a:t>to</a:t>
            </a:r>
            <a:r>
              <a:rPr sz="1650" spc="-20" dirty="0">
                <a:solidFill>
                  <a:srgbClr val="575756"/>
                </a:solidFill>
                <a:latin typeface="Helvetica"/>
                <a:cs typeface="Helvetica"/>
              </a:rPr>
              <a:t> </a:t>
            </a:r>
            <a:r>
              <a:rPr sz="1650" dirty="0">
                <a:solidFill>
                  <a:srgbClr val="575756"/>
                </a:solidFill>
                <a:latin typeface="Helvetica"/>
                <a:cs typeface="Helvetica"/>
              </a:rPr>
              <a:t>resourcing;</a:t>
            </a:r>
            <a:r>
              <a:rPr sz="1650" spc="-10" dirty="0">
                <a:solidFill>
                  <a:srgbClr val="575756"/>
                </a:solidFill>
                <a:latin typeface="Helvetica"/>
                <a:cs typeface="Helvetica"/>
              </a:rPr>
              <a:t> </a:t>
            </a:r>
            <a:r>
              <a:rPr sz="1650" dirty="0">
                <a:solidFill>
                  <a:srgbClr val="575756"/>
                </a:solidFill>
                <a:latin typeface="Helvetica"/>
                <a:cs typeface="Helvetica"/>
              </a:rPr>
              <a:t>and</a:t>
            </a:r>
            <a:r>
              <a:rPr sz="1650" spc="-20" dirty="0">
                <a:solidFill>
                  <a:srgbClr val="575756"/>
                </a:solidFill>
                <a:latin typeface="Helvetica"/>
                <a:cs typeface="Helvetica"/>
              </a:rPr>
              <a:t> </a:t>
            </a:r>
            <a:r>
              <a:rPr sz="1650" dirty="0">
                <a:solidFill>
                  <a:srgbClr val="575756"/>
                </a:solidFill>
                <a:latin typeface="Helvetica"/>
                <a:cs typeface="Helvetica"/>
              </a:rPr>
              <a:t>the</a:t>
            </a:r>
            <a:r>
              <a:rPr sz="1650" spc="-20" dirty="0">
                <a:solidFill>
                  <a:srgbClr val="575756"/>
                </a:solidFill>
                <a:latin typeface="Helvetica"/>
                <a:cs typeface="Helvetica"/>
              </a:rPr>
              <a:t> </a:t>
            </a:r>
            <a:r>
              <a:rPr sz="1650" dirty="0">
                <a:solidFill>
                  <a:srgbClr val="575756"/>
                </a:solidFill>
                <a:latin typeface="Helvetica"/>
                <a:cs typeface="Helvetica"/>
              </a:rPr>
              <a:t>digital</a:t>
            </a:r>
            <a:r>
              <a:rPr sz="1650" spc="-15" dirty="0">
                <a:solidFill>
                  <a:srgbClr val="575756"/>
                </a:solidFill>
                <a:latin typeface="Helvetica"/>
                <a:cs typeface="Helvetica"/>
              </a:rPr>
              <a:t> </a:t>
            </a:r>
            <a:r>
              <a:rPr sz="1650" dirty="0">
                <a:solidFill>
                  <a:srgbClr val="575756"/>
                </a:solidFill>
                <a:latin typeface="Helvetica"/>
                <a:cs typeface="Helvetica"/>
              </a:rPr>
              <a:t>and</a:t>
            </a:r>
            <a:r>
              <a:rPr sz="1650" spc="-20" dirty="0">
                <a:solidFill>
                  <a:srgbClr val="575756"/>
                </a:solidFill>
                <a:latin typeface="Helvetica"/>
                <a:cs typeface="Helvetica"/>
              </a:rPr>
              <a:t> </a:t>
            </a:r>
            <a:r>
              <a:rPr sz="1650" dirty="0">
                <a:solidFill>
                  <a:srgbClr val="575756"/>
                </a:solidFill>
                <a:latin typeface="Helvetica"/>
                <a:cs typeface="Helvetica"/>
              </a:rPr>
              <a:t>estates</a:t>
            </a:r>
            <a:r>
              <a:rPr sz="1650" spc="-10" dirty="0">
                <a:solidFill>
                  <a:srgbClr val="575756"/>
                </a:solidFill>
                <a:latin typeface="Helvetica"/>
                <a:cs typeface="Helvetica"/>
              </a:rPr>
              <a:t> </a:t>
            </a:r>
            <a:r>
              <a:rPr sz="1650" dirty="0">
                <a:solidFill>
                  <a:srgbClr val="575756"/>
                </a:solidFill>
                <a:latin typeface="Helvetica"/>
                <a:cs typeface="Helvetica"/>
              </a:rPr>
              <a:t>needed</a:t>
            </a:r>
            <a:r>
              <a:rPr sz="1650" spc="-20" dirty="0">
                <a:solidFill>
                  <a:srgbClr val="575756"/>
                </a:solidFill>
                <a:latin typeface="Helvetica"/>
                <a:cs typeface="Helvetica"/>
              </a:rPr>
              <a:t> </a:t>
            </a:r>
            <a:r>
              <a:rPr sz="1650" dirty="0">
                <a:solidFill>
                  <a:srgbClr val="575756"/>
                </a:solidFill>
                <a:latin typeface="Helvetica"/>
                <a:cs typeface="Helvetica"/>
              </a:rPr>
              <a:t>for</a:t>
            </a:r>
            <a:r>
              <a:rPr sz="1650" spc="-10" dirty="0">
                <a:solidFill>
                  <a:srgbClr val="575756"/>
                </a:solidFill>
                <a:latin typeface="Helvetica"/>
                <a:cs typeface="Helvetica"/>
              </a:rPr>
              <a:t> </a:t>
            </a:r>
            <a:r>
              <a:rPr sz="1650" dirty="0">
                <a:solidFill>
                  <a:srgbClr val="575756"/>
                </a:solidFill>
                <a:latin typeface="Helvetica"/>
                <a:cs typeface="Helvetica"/>
              </a:rPr>
              <a:t>basic</a:t>
            </a:r>
            <a:r>
              <a:rPr sz="1650" spc="-15" dirty="0">
                <a:solidFill>
                  <a:srgbClr val="575756"/>
                </a:solidFill>
                <a:latin typeface="Helvetica"/>
                <a:cs typeface="Helvetica"/>
              </a:rPr>
              <a:t> </a:t>
            </a:r>
            <a:r>
              <a:rPr sz="1650" dirty="0">
                <a:solidFill>
                  <a:srgbClr val="575756"/>
                </a:solidFill>
                <a:latin typeface="Helvetica"/>
                <a:cs typeface="Helvetica"/>
              </a:rPr>
              <a:t>service</a:t>
            </a:r>
            <a:r>
              <a:rPr sz="1650" spc="-20" dirty="0">
                <a:solidFill>
                  <a:srgbClr val="575756"/>
                </a:solidFill>
                <a:latin typeface="Helvetica"/>
                <a:cs typeface="Helvetica"/>
              </a:rPr>
              <a:t> </a:t>
            </a:r>
            <a:r>
              <a:rPr sz="1650" dirty="0">
                <a:solidFill>
                  <a:srgbClr val="575756"/>
                </a:solidFill>
                <a:latin typeface="Helvetica"/>
                <a:cs typeface="Helvetica"/>
              </a:rPr>
              <a:t>provision</a:t>
            </a:r>
            <a:r>
              <a:rPr sz="1650" spc="-15" dirty="0">
                <a:solidFill>
                  <a:srgbClr val="575756"/>
                </a:solidFill>
                <a:latin typeface="Helvetica"/>
                <a:cs typeface="Helvetica"/>
              </a:rPr>
              <a:t> </a:t>
            </a:r>
            <a:r>
              <a:rPr sz="1650" dirty="0">
                <a:solidFill>
                  <a:srgbClr val="575756"/>
                </a:solidFill>
                <a:latin typeface="Helvetica"/>
                <a:cs typeface="Helvetica"/>
              </a:rPr>
              <a:t>are</a:t>
            </a:r>
            <a:r>
              <a:rPr sz="1650" spc="-20" dirty="0">
                <a:solidFill>
                  <a:srgbClr val="575756"/>
                </a:solidFill>
                <a:latin typeface="Helvetica"/>
                <a:cs typeface="Helvetica"/>
              </a:rPr>
              <a:t> </a:t>
            </a:r>
            <a:r>
              <a:rPr sz="1650" dirty="0">
                <a:solidFill>
                  <a:srgbClr val="575756"/>
                </a:solidFill>
                <a:latin typeface="Helvetica"/>
                <a:cs typeface="Helvetica"/>
              </a:rPr>
              <a:t>not</a:t>
            </a:r>
            <a:r>
              <a:rPr sz="1650" spc="-10" dirty="0">
                <a:solidFill>
                  <a:srgbClr val="575756"/>
                </a:solidFill>
                <a:latin typeface="Helvetica"/>
                <a:cs typeface="Helvetica"/>
              </a:rPr>
              <a:t> </a:t>
            </a:r>
            <a:r>
              <a:rPr sz="1650" dirty="0">
                <a:solidFill>
                  <a:srgbClr val="575756"/>
                </a:solidFill>
                <a:latin typeface="Helvetica"/>
                <a:cs typeface="Helvetica"/>
              </a:rPr>
              <a:t>consistently</a:t>
            </a:r>
            <a:r>
              <a:rPr sz="1650" spc="-15" dirty="0">
                <a:solidFill>
                  <a:srgbClr val="575756"/>
                </a:solidFill>
                <a:latin typeface="Helvetica"/>
                <a:cs typeface="Helvetica"/>
              </a:rPr>
              <a:t> </a:t>
            </a:r>
            <a:r>
              <a:rPr sz="1650" dirty="0">
                <a:solidFill>
                  <a:srgbClr val="575756"/>
                </a:solidFill>
                <a:latin typeface="Helvetica"/>
                <a:cs typeface="Helvetica"/>
              </a:rPr>
              <a:t>fit</a:t>
            </a:r>
            <a:r>
              <a:rPr sz="1650" spc="-15" dirty="0">
                <a:solidFill>
                  <a:srgbClr val="575756"/>
                </a:solidFill>
                <a:latin typeface="Helvetica"/>
                <a:cs typeface="Helvetica"/>
              </a:rPr>
              <a:t> </a:t>
            </a:r>
            <a:r>
              <a:rPr sz="1650" dirty="0">
                <a:solidFill>
                  <a:srgbClr val="575756"/>
                </a:solidFill>
                <a:latin typeface="Helvetica"/>
                <a:cs typeface="Helvetica"/>
              </a:rPr>
              <a:t>for</a:t>
            </a:r>
            <a:r>
              <a:rPr sz="1650" spc="-10" dirty="0">
                <a:solidFill>
                  <a:srgbClr val="575756"/>
                </a:solidFill>
                <a:latin typeface="Helvetica"/>
                <a:cs typeface="Helvetica"/>
              </a:rPr>
              <a:t> purpose.</a:t>
            </a:r>
            <a:endParaRPr sz="1650">
              <a:latin typeface="Helvetica"/>
              <a:cs typeface="Helvetica"/>
            </a:endParaRPr>
          </a:p>
          <a:p>
            <a:pPr marL="12700" marR="267970">
              <a:lnSpc>
                <a:spcPct val="101499"/>
              </a:lnSpc>
              <a:spcBef>
                <a:spcPts val="1165"/>
              </a:spcBef>
            </a:pPr>
            <a:r>
              <a:rPr sz="1300" dirty="0">
                <a:solidFill>
                  <a:srgbClr val="575756"/>
                </a:solidFill>
                <a:latin typeface="Helvetica"/>
                <a:cs typeface="Helvetica"/>
              </a:rPr>
              <a:t>Despite</a:t>
            </a:r>
            <a:r>
              <a:rPr sz="1300" spc="20" dirty="0">
                <a:solidFill>
                  <a:srgbClr val="575756"/>
                </a:solidFill>
                <a:latin typeface="Helvetica"/>
                <a:cs typeface="Helvetica"/>
              </a:rPr>
              <a:t> </a:t>
            </a:r>
            <a:r>
              <a:rPr sz="1300" dirty="0">
                <a:solidFill>
                  <a:srgbClr val="575756"/>
                </a:solidFill>
                <a:latin typeface="Helvetica"/>
                <a:cs typeface="Helvetica"/>
              </a:rPr>
              <a:t>this,</a:t>
            </a:r>
            <a:r>
              <a:rPr sz="1300" spc="25" dirty="0">
                <a:solidFill>
                  <a:srgbClr val="575756"/>
                </a:solidFill>
                <a:latin typeface="Helvetica"/>
                <a:cs typeface="Helvetica"/>
              </a:rPr>
              <a:t> </a:t>
            </a:r>
            <a:r>
              <a:rPr sz="1300" dirty="0">
                <a:solidFill>
                  <a:srgbClr val="575756"/>
                </a:solidFill>
                <a:latin typeface="Helvetica"/>
                <a:cs typeface="Helvetica"/>
              </a:rPr>
              <a:t>general</a:t>
            </a:r>
            <a:r>
              <a:rPr sz="1300" spc="25" dirty="0">
                <a:solidFill>
                  <a:srgbClr val="575756"/>
                </a:solidFill>
                <a:latin typeface="Helvetica"/>
                <a:cs typeface="Helvetica"/>
              </a:rPr>
              <a:t> </a:t>
            </a:r>
            <a:r>
              <a:rPr sz="1300" dirty="0">
                <a:solidFill>
                  <a:srgbClr val="575756"/>
                </a:solidFill>
                <a:latin typeface="Helvetica"/>
                <a:cs typeface="Helvetica"/>
              </a:rPr>
              <a:t>practice</a:t>
            </a:r>
            <a:r>
              <a:rPr sz="1300" spc="25" dirty="0">
                <a:solidFill>
                  <a:srgbClr val="575756"/>
                </a:solidFill>
                <a:latin typeface="Helvetica"/>
                <a:cs typeface="Helvetica"/>
              </a:rPr>
              <a:t> </a:t>
            </a:r>
            <a:r>
              <a:rPr sz="1300" dirty="0">
                <a:solidFill>
                  <a:srgbClr val="575756"/>
                </a:solidFill>
                <a:latin typeface="Helvetica"/>
                <a:cs typeface="Helvetica"/>
              </a:rPr>
              <a:t>is</a:t>
            </a:r>
            <a:r>
              <a:rPr sz="1300" spc="25" dirty="0">
                <a:solidFill>
                  <a:srgbClr val="575756"/>
                </a:solidFill>
                <a:latin typeface="Helvetica"/>
                <a:cs typeface="Helvetica"/>
              </a:rPr>
              <a:t> </a:t>
            </a:r>
            <a:r>
              <a:rPr sz="1300" dirty="0">
                <a:solidFill>
                  <a:srgbClr val="575756"/>
                </a:solidFill>
                <a:latin typeface="Helvetica"/>
                <a:cs typeface="Helvetica"/>
              </a:rPr>
              <a:t>building</a:t>
            </a:r>
            <a:r>
              <a:rPr sz="1300" spc="25" dirty="0">
                <a:solidFill>
                  <a:srgbClr val="575756"/>
                </a:solidFill>
                <a:latin typeface="Helvetica"/>
                <a:cs typeface="Helvetica"/>
              </a:rPr>
              <a:t> </a:t>
            </a:r>
            <a:r>
              <a:rPr sz="1300" dirty="0">
                <a:solidFill>
                  <a:srgbClr val="575756"/>
                </a:solidFill>
                <a:latin typeface="Helvetica"/>
                <a:cs typeface="Helvetica"/>
              </a:rPr>
              <a:t>on</a:t>
            </a:r>
            <a:r>
              <a:rPr sz="1300" spc="25" dirty="0">
                <a:solidFill>
                  <a:srgbClr val="575756"/>
                </a:solidFill>
                <a:latin typeface="Helvetica"/>
                <a:cs typeface="Helvetica"/>
              </a:rPr>
              <a:t> </a:t>
            </a:r>
            <a:r>
              <a:rPr sz="1300" dirty="0">
                <a:solidFill>
                  <a:srgbClr val="575756"/>
                </a:solidFill>
                <a:latin typeface="Helvetica"/>
                <a:cs typeface="Helvetica"/>
              </a:rPr>
              <a:t>foundations</a:t>
            </a:r>
            <a:r>
              <a:rPr sz="1300" spc="25" dirty="0">
                <a:solidFill>
                  <a:srgbClr val="575756"/>
                </a:solidFill>
                <a:latin typeface="Helvetica"/>
                <a:cs typeface="Helvetica"/>
              </a:rPr>
              <a:t> </a:t>
            </a:r>
            <a:r>
              <a:rPr sz="1300" dirty="0">
                <a:solidFill>
                  <a:srgbClr val="575756"/>
                </a:solidFill>
                <a:latin typeface="Helvetica"/>
                <a:cs typeface="Helvetica"/>
              </a:rPr>
              <a:t>of</a:t>
            </a:r>
            <a:r>
              <a:rPr sz="1300" spc="25" dirty="0">
                <a:solidFill>
                  <a:srgbClr val="575756"/>
                </a:solidFill>
                <a:latin typeface="Helvetica"/>
                <a:cs typeface="Helvetica"/>
              </a:rPr>
              <a:t> </a:t>
            </a:r>
            <a:r>
              <a:rPr sz="1300" dirty="0">
                <a:solidFill>
                  <a:srgbClr val="575756"/>
                </a:solidFill>
                <a:latin typeface="Helvetica"/>
                <a:cs typeface="Helvetica"/>
              </a:rPr>
              <a:t>huge</a:t>
            </a:r>
            <a:r>
              <a:rPr sz="1300" spc="25" dirty="0">
                <a:solidFill>
                  <a:srgbClr val="575756"/>
                </a:solidFill>
                <a:latin typeface="Helvetica"/>
                <a:cs typeface="Helvetica"/>
              </a:rPr>
              <a:t> </a:t>
            </a:r>
            <a:r>
              <a:rPr sz="1300" dirty="0">
                <a:solidFill>
                  <a:srgbClr val="575756"/>
                </a:solidFill>
                <a:latin typeface="Helvetica"/>
                <a:cs typeface="Helvetica"/>
              </a:rPr>
              <a:t>success</a:t>
            </a:r>
            <a:r>
              <a:rPr sz="1300" spc="25" dirty="0">
                <a:solidFill>
                  <a:srgbClr val="575756"/>
                </a:solidFill>
                <a:latin typeface="Helvetica"/>
                <a:cs typeface="Helvetica"/>
              </a:rPr>
              <a:t> </a:t>
            </a:r>
            <a:r>
              <a:rPr sz="1300" dirty="0">
                <a:solidFill>
                  <a:srgbClr val="575756"/>
                </a:solidFill>
                <a:latin typeface="Helvetica"/>
                <a:cs typeface="Helvetica"/>
              </a:rPr>
              <a:t>in</a:t>
            </a:r>
            <a:r>
              <a:rPr sz="1300" spc="25" dirty="0">
                <a:solidFill>
                  <a:srgbClr val="575756"/>
                </a:solidFill>
                <a:latin typeface="Helvetica"/>
                <a:cs typeface="Helvetica"/>
              </a:rPr>
              <a:t> </a:t>
            </a:r>
            <a:r>
              <a:rPr sz="1300" dirty="0">
                <a:solidFill>
                  <a:srgbClr val="575756"/>
                </a:solidFill>
                <a:latin typeface="Helvetica"/>
                <a:cs typeface="Helvetica"/>
              </a:rPr>
              <a:t>recent</a:t>
            </a:r>
            <a:r>
              <a:rPr sz="1300" spc="20" dirty="0">
                <a:solidFill>
                  <a:srgbClr val="575756"/>
                </a:solidFill>
                <a:latin typeface="Helvetica"/>
                <a:cs typeface="Helvetica"/>
              </a:rPr>
              <a:t> </a:t>
            </a:r>
            <a:r>
              <a:rPr sz="1300" dirty="0">
                <a:solidFill>
                  <a:srgbClr val="575756"/>
                </a:solidFill>
                <a:latin typeface="Helvetica"/>
                <a:cs typeface="Helvetica"/>
              </a:rPr>
              <a:t>months</a:t>
            </a:r>
            <a:r>
              <a:rPr sz="1300" spc="25" dirty="0">
                <a:solidFill>
                  <a:srgbClr val="575756"/>
                </a:solidFill>
                <a:latin typeface="Helvetica"/>
                <a:cs typeface="Helvetica"/>
              </a:rPr>
              <a:t> </a:t>
            </a:r>
            <a:r>
              <a:rPr sz="1300" dirty="0">
                <a:solidFill>
                  <a:srgbClr val="575756"/>
                </a:solidFill>
                <a:latin typeface="Helvetica"/>
                <a:cs typeface="Helvetica"/>
              </a:rPr>
              <a:t>and</a:t>
            </a:r>
            <a:r>
              <a:rPr sz="1300" spc="25" dirty="0">
                <a:solidFill>
                  <a:srgbClr val="575756"/>
                </a:solidFill>
                <a:latin typeface="Helvetica"/>
                <a:cs typeface="Helvetica"/>
              </a:rPr>
              <a:t> </a:t>
            </a:r>
            <a:r>
              <a:rPr sz="1300" dirty="0">
                <a:solidFill>
                  <a:srgbClr val="575756"/>
                </a:solidFill>
                <a:latin typeface="Helvetica"/>
                <a:cs typeface="Helvetica"/>
              </a:rPr>
              <a:t>years,</a:t>
            </a:r>
            <a:r>
              <a:rPr sz="1300" spc="25" dirty="0">
                <a:solidFill>
                  <a:srgbClr val="575756"/>
                </a:solidFill>
                <a:latin typeface="Helvetica"/>
                <a:cs typeface="Helvetica"/>
              </a:rPr>
              <a:t> </a:t>
            </a:r>
            <a:r>
              <a:rPr sz="1300" dirty="0">
                <a:solidFill>
                  <a:srgbClr val="575756"/>
                </a:solidFill>
                <a:latin typeface="Helvetica"/>
                <a:cs typeface="Helvetica"/>
              </a:rPr>
              <a:t>including</a:t>
            </a:r>
            <a:r>
              <a:rPr sz="1300" spc="25" dirty="0">
                <a:solidFill>
                  <a:srgbClr val="575756"/>
                </a:solidFill>
                <a:latin typeface="Helvetica"/>
                <a:cs typeface="Helvetica"/>
              </a:rPr>
              <a:t> </a:t>
            </a:r>
            <a:r>
              <a:rPr sz="1300" dirty="0">
                <a:solidFill>
                  <a:srgbClr val="575756"/>
                </a:solidFill>
                <a:latin typeface="Helvetica"/>
                <a:cs typeface="Helvetica"/>
              </a:rPr>
              <a:t>responding</a:t>
            </a:r>
            <a:r>
              <a:rPr sz="1300" spc="25" dirty="0">
                <a:solidFill>
                  <a:srgbClr val="575756"/>
                </a:solidFill>
                <a:latin typeface="Helvetica"/>
                <a:cs typeface="Helvetica"/>
              </a:rPr>
              <a:t> </a:t>
            </a:r>
            <a:r>
              <a:rPr sz="1300" dirty="0">
                <a:solidFill>
                  <a:srgbClr val="575756"/>
                </a:solidFill>
                <a:latin typeface="Helvetica"/>
                <a:cs typeface="Helvetica"/>
              </a:rPr>
              <a:t>to</a:t>
            </a:r>
            <a:r>
              <a:rPr sz="1300" spc="25" dirty="0">
                <a:solidFill>
                  <a:srgbClr val="575756"/>
                </a:solidFill>
                <a:latin typeface="Helvetica"/>
                <a:cs typeface="Helvetica"/>
              </a:rPr>
              <a:t> </a:t>
            </a:r>
            <a:r>
              <a:rPr sz="1300" dirty="0">
                <a:solidFill>
                  <a:srgbClr val="575756"/>
                </a:solidFill>
                <a:latin typeface="Helvetica"/>
                <a:cs typeface="Helvetica"/>
              </a:rPr>
              <a:t>and</a:t>
            </a:r>
            <a:r>
              <a:rPr sz="1300" spc="25" dirty="0">
                <a:solidFill>
                  <a:srgbClr val="575756"/>
                </a:solidFill>
                <a:latin typeface="Helvetica"/>
                <a:cs typeface="Helvetica"/>
              </a:rPr>
              <a:t> </a:t>
            </a:r>
            <a:r>
              <a:rPr sz="1300" dirty="0">
                <a:solidFill>
                  <a:srgbClr val="575756"/>
                </a:solidFill>
                <a:latin typeface="Helvetica"/>
                <a:cs typeface="Helvetica"/>
              </a:rPr>
              <a:t>recovering</a:t>
            </a:r>
            <a:r>
              <a:rPr sz="1300" spc="25" dirty="0">
                <a:solidFill>
                  <a:srgbClr val="575756"/>
                </a:solidFill>
                <a:latin typeface="Helvetica"/>
                <a:cs typeface="Helvetica"/>
              </a:rPr>
              <a:t> </a:t>
            </a:r>
            <a:r>
              <a:rPr sz="1300" dirty="0">
                <a:solidFill>
                  <a:srgbClr val="575756"/>
                </a:solidFill>
                <a:latin typeface="Helvetica"/>
                <a:cs typeface="Helvetica"/>
              </a:rPr>
              <a:t>from</a:t>
            </a:r>
            <a:r>
              <a:rPr sz="1300" spc="25" dirty="0">
                <a:solidFill>
                  <a:srgbClr val="575756"/>
                </a:solidFill>
                <a:latin typeface="Helvetica"/>
                <a:cs typeface="Helvetica"/>
              </a:rPr>
              <a:t> </a:t>
            </a:r>
            <a:r>
              <a:rPr sz="1300" dirty="0">
                <a:solidFill>
                  <a:srgbClr val="575756"/>
                </a:solidFill>
                <a:latin typeface="Helvetica"/>
                <a:cs typeface="Helvetica"/>
              </a:rPr>
              <a:t>Covid,</a:t>
            </a:r>
            <a:r>
              <a:rPr sz="1300" spc="25" dirty="0">
                <a:solidFill>
                  <a:srgbClr val="575756"/>
                </a:solidFill>
                <a:latin typeface="Helvetica"/>
                <a:cs typeface="Helvetica"/>
              </a:rPr>
              <a:t> </a:t>
            </a:r>
            <a:r>
              <a:rPr sz="1300" dirty="0">
                <a:solidFill>
                  <a:srgbClr val="575756"/>
                </a:solidFill>
                <a:latin typeface="Helvetica"/>
                <a:cs typeface="Helvetica"/>
              </a:rPr>
              <a:t>with</a:t>
            </a:r>
            <a:r>
              <a:rPr sz="1300" spc="25" dirty="0">
                <a:solidFill>
                  <a:srgbClr val="575756"/>
                </a:solidFill>
                <a:latin typeface="Helvetica"/>
                <a:cs typeface="Helvetica"/>
              </a:rPr>
              <a:t> </a:t>
            </a:r>
            <a:r>
              <a:rPr sz="1300" dirty="0">
                <a:solidFill>
                  <a:srgbClr val="575756"/>
                </a:solidFill>
                <a:latin typeface="Helvetica"/>
                <a:cs typeface="Helvetica"/>
              </a:rPr>
              <a:t>incredible</a:t>
            </a:r>
            <a:r>
              <a:rPr sz="1300" spc="20" dirty="0">
                <a:solidFill>
                  <a:srgbClr val="575756"/>
                </a:solidFill>
                <a:latin typeface="Helvetica"/>
                <a:cs typeface="Helvetica"/>
              </a:rPr>
              <a:t> </a:t>
            </a:r>
            <a:r>
              <a:rPr sz="1300" dirty="0">
                <a:solidFill>
                  <a:srgbClr val="575756"/>
                </a:solidFill>
                <a:latin typeface="Helvetica"/>
                <a:cs typeface="Helvetica"/>
              </a:rPr>
              <a:t>teams</a:t>
            </a:r>
            <a:r>
              <a:rPr sz="1300" spc="25" dirty="0">
                <a:solidFill>
                  <a:srgbClr val="575756"/>
                </a:solidFill>
                <a:latin typeface="Helvetica"/>
                <a:cs typeface="Helvetica"/>
              </a:rPr>
              <a:t> </a:t>
            </a:r>
            <a:r>
              <a:rPr sz="1300" dirty="0">
                <a:solidFill>
                  <a:srgbClr val="575756"/>
                </a:solidFill>
                <a:latin typeface="Helvetica"/>
                <a:cs typeface="Helvetica"/>
              </a:rPr>
              <a:t>improving</a:t>
            </a:r>
            <a:r>
              <a:rPr sz="1300" spc="25" dirty="0">
                <a:solidFill>
                  <a:srgbClr val="575756"/>
                </a:solidFill>
                <a:latin typeface="Helvetica"/>
                <a:cs typeface="Helvetica"/>
              </a:rPr>
              <a:t> </a:t>
            </a:r>
            <a:r>
              <a:rPr sz="1300" dirty="0">
                <a:solidFill>
                  <a:srgbClr val="575756"/>
                </a:solidFill>
                <a:latin typeface="Helvetica"/>
                <a:cs typeface="Helvetica"/>
              </a:rPr>
              <a:t>service</a:t>
            </a:r>
            <a:r>
              <a:rPr sz="1300" spc="25" dirty="0">
                <a:solidFill>
                  <a:srgbClr val="575756"/>
                </a:solidFill>
                <a:latin typeface="Helvetica"/>
                <a:cs typeface="Helvetica"/>
              </a:rPr>
              <a:t> </a:t>
            </a:r>
            <a:r>
              <a:rPr sz="1300" dirty="0">
                <a:solidFill>
                  <a:srgbClr val="575756"/>
                </a:solidFill>
                <a:latin typeface="Helvetica"/>
                <a:cs typeface="Helvetica"/>
              </a:rPr>
              <a:t>delivery</a:t>
            </a:r>
            <a:r>
              <a:rPr sz="1300" spc="25" dirty="0">
                <a:solidFill>
                  <a:srgbClr val="575756"/>
                </a:solidFill>
                <a:latin typeface="Helvetica"/>
                <a:cs typeface="Helvetica"/>
              </a:rPr>
              <a:t> </a:t>
            </a:r>
            <a:r>
              <a:rPr sz="1300" dirty="0">
                <a:solidFill>
                  <a:srgbClr val="575756"/>
                </a:solidFill>
                <a:latin typeface="Helvetica"/>
                <a:cs typeface="Helvetica"/>
              </a:rPr>
              <a:t>and</a:t>
            </a:r>
            <a:r>
              <a:rPr sz="1300" spc="25" dirty="0">
                <a:solidFill>
                  <a:srgbClr val="575756"/>
                </a:solidFill>
                <a:latin typeface="Helvetica"/>
                <a:cs typeface="Helvetica"/>
              </a:rPr>
              <a:t> </a:t>
            </a:r>
            <a:r>
              <a:rPr sz="1300" dirty="0">
                <a:solidFill>
                  <a:srgbClr val="575756"/>
                </a:solidFill>
                <a:latin typeface="Helvetica"/>
                <a:cs typeface="Helvetica"/>
              </a:rPr>
              <a:t>supporting</a:t>
            </a:r>
            <a:r>
              <a:rPr sz="1300" spc="25" dirty="0">
                <a:solidFill>
                  <a:srgbClr val="575756"/>
                </a:solidFill>
                <a:latin typeface="Helvetica"/>
                <a:cs typeface="Helvetica"/>
              </a:rPr>
              <a:t> </a:t>
            </a:r>
            <a:r>
              <a:rPr sz="1300" dirty="0">
                <a:solidFill>
                  <a:srgbClr val="575756"/>
                </a:solidFill>
                <a:latin typeface="Helvetica"/>
                <a:cs typeface="Helvetica"/>
              </a:rPr>
              <a:t>patients</a:t>
            </a:r>
            <a:r>
              <a:rPr sz="1300" spc="25" dirty="0">
                <a:solidFill>
                  <a:srgbClr val="575756"/>
                </a:solidFill>
                <a:latin typeface="Helvetica"/>
                <a:cs typeface="Helvetica"/>
              </a:rPr>
              <a:t> </a:t>
            </a:r>
            <a:r>
              <a:rPr sz="1300" dirty="0">
                <a:solidFill>
                  <a:srgbClr val="575756"/>
                </a:solidFill>
                <a:latin typeface="Helvetica"/>
                <a:cs typeface="Helvetica"/>
              </a:rPr>
              <a:t>in</a:t>
            </a:r>
            <a:r>
              <a:rPr sz="1300" spc="25" dirty="0">
                <a:solidFill>
                  <a:srgbClr val="575756"/>
                </a:solidFill>
                <a:latin typeface="Helvetica"/>
                <a:cs typeface="Helvetica"/>
              </a:rPr>
              <a:t> </a:t>
            </a:r>
            <a:r>
              <a:rPr sz="1300" dirty="0">
                <a:solidFill>
                  <a:srgbClr val="575756"/>
                </a:solidFill>
                <a:latin typeface="Helvetica"/>
                <a:cs typeface="Helvetica"/>
              </a:rPr>
              <a:t>the</a:t>
            </a:r>
            <a:r>
              <a:rPr sz="1300" spc="25" dirty="0">
                <a:solidFill>
                  <a:srgbClr val="575756"/>
                </a:solidFill>
                <a:latin typeface="Helvetica"/>
                <a:cs typeface="Helvetica"/>
              </a:rPr>
              <a:t> </a:t>
            </a:r>
            <a:r>
              <a:rPr sz="1300" dirty="0">
                <a:solidFill>
                  <a:srgbClr val="575756"/>
                </a:solidFill>
                <a:latin typeface="Helvetica"/>
                <a:cs typeface="Helvetica"/>
              </a:rPr>
              <a:t>face</a:t>
            </a:r>
            <a:r>
              <a:rPr sz="1300" spc="25" dirty="0">
                <a:solidFill>
                  <a:srgbClr val="575756"/>
                </a:solidFill>
                <a:latin typeface="Helvetica"/>
                <a:cs typeface="Helvetica"/>
              </a:rPr>
              <a:t> </a:t>
            </a:r>
            <a:r>
              <a:rPr sz="1300" spc="-25" dirty="0">
                <a:solidFill>
                  <a:srgbClr val="575756"/>
                </a:solidFill>
                <a:latin typeface="Helvetica"/>
                <a:cs typeface="Helvetica"/>
              </a:rPr>
              <a:t>of </a:t>
            </a:r>
            <a:r>
              <a:rPr sz="1300" dirty="0">
                <a:solidFill>
                  <a:srgbClr val="575756"/>
                </a:solidFill>
                <a:latin typeface="Helvetica"/>
                <a:cs typeface="Helvetica"/>
              </a:rPr>
              <a:t>increasingly</a:t>
            </a:r>
            <a:r>
              <a:rPr sz="1300" spc="45" dirty="0">
                <a:solidFill>
                  <a:srgbClr val="575756"/>
                </a:solidFill>
                <a:latin typeface="Helvetica"/>
                <a:cs typeface="Helvetica"/>
              </a:rPr>
              <a:t> </a:t>
            </a:r>
            <a:r>
              <a:rPr sz="1300" dirty="0">
                <a:solidFill>
                  <a:srgbClr val="575756"/>
                </a:solidFill>
                <a:latin typeface="Helvetica"/>
                <a:cs typeface="Helvetica"/>
              </a:rPr>
              <a:t>challenging</a:t>
            </a:r>
            <a:r>
              <a:rPr sz="1300" spc="45" dirty="0">
                <a:solidFill>
                  <a:srgbClr val="575756"/>
                </a:solidFill>
                <a:latin typeface="Helvetica"/>
                <a:cs typeface="Helvetica"/>
              </a:rPr>
              <a:t> </a:t>
            </a:r>
            <a:r>
              <a:rPr sz="1300" spc="-10" dirty="0">
                <a:solidFill>
                  <a:srgbClr val="575756"/>
                </a:solidFill>
                <a:latin typeface="Helvetica"/>
                <a:cs typeface="Helvetica"/>
              </a:rPr>
              <a:t>circumstances.</a:t>
            </a:r>
            <a:endParaRPr sz="1300">
              <a:latin typeface="Helvetica"/>
              <a:cs typeface="Helvetica"/>
            </a:endParaRPr>
          </a:p>
          <a:p>
            <a:pPr>
              <a:lnSpc>
                <a:spcPct val="100000"/>
              </a:lnSpc>
              <a:spcBef>
                <a:spcPts val="844"/>
              </a:spcBef>
            </a:pPr>
            <a:endParaRPr sz="1300">
              <a:latin typeface="Helvetica"/>
              <a:cs typeface="Helvetica"/>
            </a:endParaRPr>
          </a:p>
          <a:p>
            <a:pPr marL="7226300" marR="769620" algn="just">
              <a:lnSpc>
                <a:spcPct val="101499"/>
              </a:lnSpc>
              <a:spcBef>
                <a:spcPts val="5"/>
              </a:spcBef>
            </a:pPr>
            <a:r>
              <a:rPr sz="1300" dirty="0">
                <a:solidFill>
                  <a:srgbClr val="575756"/>
                </a:solidFill>
                <a:latin typeface="Helvetica"/>
                <a:cs typeface="Helvetica"/>
              </a:rPr>
              <a:t>Increasing</a:t>
            </a:r>
            <a:r>
              <a:rPr sz="1300" spc="20" dirty="0">
                <a:solidFill>
                  <a:srgbClr val="575756"/>
                </a:solidFill>
                <a:latin typeface="Helvetica"/>
                <a:cs typeface="Helvetica"/>
              </a:rPr>
              <a:t> </a:t>
            </a:r>
            <a:r>
              <a:rPr sz="1300" dirty="0">
                <a:solidFill>
                  <a:srgbClr val="575756"/>
                </a:solidFill>
                <a:latin typeface="Helvetica"/>
                <a:cs typeface="Helvetica"/>
              </a:rPr>
              <a:t>levels</a:t>
            </a:r>
            <a:r>
              <a:rPr sz="1300" spc="25" dirty="0">
                <a:solidFill>
                  <a:srgbClr val="575756"/>
                </a:solidFill>
                <a:latin typeface="Helvetica"/>
                <a:cs typeface="Helvetica"/>
              </a:rPr>
              <a:t> </a:t>
            </a:r>
            <a:r>
              <a:rPr sz="1300" dirty="0">
                <a:solidFill>
                  <a:srgbClr val="575756"/>
                </a:solidFill>
                <a:latin typeface="Helvetica"/>
                <a:cs typeface="Helvetica"/>
              </a:rPr>
              <a:t>of</a:t>
            </a:r>
            <a:r>
              <a:rPr sz="1300" spc="25" dirty="0">
                <a:solidFill>
                  <a:srgbClr val="575756"/>
                </a:solidFill>
                <a:latin typeface="Helvetica"/>
                <a:cs typeface="Helvetica"/>
              </a:rPr>
              <a:t> </a:t>
            </a:r>
            <a:r>
              <a:rPr sz="1300" dirty="0">
                <a:solidFill>
                  <a:srgbClr val="575756"/>
                </a:solidFill>
                <a:latin typeface="Helvetica"/>
                <a:cs typeface="Helvetica"/>
              </a:rPr>
              <a:t>demand,</a:t>
            </a:r>
            <a:r>
              <a:rPr sz="1300" spc="25" dirty="0">
                <a:solidFill>
                  <a:srgbClr val="575756"/>
                </a:solidFill>
                <a:latin typeface="Helvetica"/>
                <a:cs typeface="Helvetica"/>
              </a:rPr>
              <a:t> </a:t>
            </a:r>
            <a:r>
              <a:rPr sz="1300" dirty="0">
                <a:solidFill>
                  <a:srgbClr val="575756"/>
                </a:solidFill>
                <a:latin typeface="Helvetica"/>
                <a:cs typeface="Helvetica"/>
              </a:rPr>
              <a:t>greater</a:t>
            </a:r>
            <a:r>
              <a:rPr sz="1300" spc="25" dirty="0">
                <a:solidFill>
                  <a:srgbClr val="575756"/>
                </a:solidFill>
                <a:latin typeface="Helvetica"/>
                <a:cs typeface="Helvetica"/>
              </a:rPr>
              <a:t> </a:t>
            </a:r>
            <a:r>
              <a:rPr sz="1300" dirty="0">
                <a:solidFill>
                  <a:srgbClr val="575756"/>
                </a:solidFill>
                <a:latin typeface="Helvetica"/>
                <a:cs typeface="Helvetica"/>
              </a:rPr>
              <a:t>levels</a:t>
            </a:r>
            <a:r>
              <a:rPr sz="1300" spc="25" dirty="0">
                <a:solidFill>
                  <a:srgbClr val="575756"/>
                </a:solidFill>
                <a:latin typeface="Helvetica"/>
                <a:cs typeface="Helvetica"/>
              </a:rPr>
              <a:t> </a:t>
            </a:r>
            <a:r>
              <a:rPr sz="1300" dirty="0">
                <a:solidFill>
                  <a:srgbClr val="575756"/>
                </a:solidFill>
                <a:latin typeface="Helvetica"/>
                <a:cs typeface="Helvetica"/>
              </a:rPr>
              <a:t>of</a:t>
            </a:r>
            <a:r>
              <a:rPr sz="1300" spc="25" dirty="0">
                <a:solidFill>
                  <a:srgbClr val="575756"/>
                </a:solidFill>
                <a:latin typeface="Helvetica"/>
                <a:cs typeface="Helvetica"/>
              </a:rPr>
              <a:t> </a:t>
            </a:r>
            <a:r>
              <a:rPr sz="1300" dirty="0">
                <a:solidFill>
                  <a:srgbClr val="575756"/>
                </a:solidFill>
                <a:latin typeface="Helvetica"/>
                <a:cs typeface="Helvetica"/>
              </a:rPr>
              <a:t>need</a:t>
            </a:r>
            <a:r>
              <a:rPr sz="1300" spc="25" dirty="0">
                <a:solidFill>
                  <a:srgbClr val="575756"/>
                </a:solidFill>
                <a:latin typeface="Helvetica"/>
                <a:cs typeface="Helvetica"/>
              </a:rPr>
              <a:t> </a:t>
            </a:r>
            <a:r>
              <a:rPr sz="1300" dirty="0">
                <a:solidFill>
                  <a:srgbClr val="575756"/>
                </a:solidFill>
                <a:latin typeface="Helvetica"/>
                <a:cs typeface="Helvetica"/>
              </a:rPr>
              <a:t>and</a:t>
            </a:r>
            <a:r>
              <a:rPr sz="1300" spc="25" dirty="0">
                <a:solidFill>
                  <a:srgbClr val="575756"/>
                </a:solidFill>
                <a:latin typeface="Helvetica"/>
                <a:cs typeface="Helvetica"/>
              </a:rPr>
              <a:t> </a:t>
            </a:r>
            <a:r>
              <a:rPr sz="1300" dirty="0">
                <a:solidFill>
                  <a:srgbClr val="575756"/>
                </a:solidFill>
                <a:latin typeface="Helvetica"/>
                <a:cs typeface="Helvetica"/>
              </a:rPr>
              <a:t>longer</a:t>
            </a:r>
            <a:r>
              <a:rPr sz="1300" spc="25" dirty="0">
                <a:solidFill>
                  <a:srgbClr val="575756"/>
                </a:solidFill>
                <a:latin typeface="Helvetica"/>
                <a:cs typeface="Helvetica"/>
              </a:rPr>
              <a:t> </a:t>
            </a:r>
            <a:r>
              <a:rPr sz="1300" dirty="0">
                <a:solidFill>
                  <a:srgbClr val="575756"/>
                </a:solidFill>
                <a:latin typeface="Helvetica"/>
                <a:cs typeface="Helvetica"/>
              </a:rPr>
              <a:t>waiting</a:t>
            </a:r>
            <a:r>
              <a:rPr sz="1300" spc="25" dirty="0">
                <a:solidFill>
                  <a:srgbClr val="575756"/>
                </a:solidFill>
                <a:latin typeface="Helvetica"/>
                <a:cs typeface="Helvetica"/>
              </a:rPr>
              <a:t> </a:t>
            </a:r>
            <a:r>
              <a:rPr sz="1300" dirty="0">
                <a:solidFill>
                  <a:srgbClr val="575756"/>
                </a:solidFill>
                <a:latin typeface="Helvetica"/>
                <a:cs typeface="Helvetica"/>
              </a:rPr>
              <a:t>lists</a:t>
            </a:r>
            <a:r>
              <a:rPr sz="1300" spc="25" dirty="0">
                <a:solidFill>
                  <a:srgbClr val="575756"/>
                </a:solidFill>
                <a:latin typeface="Helvetica"/>
                <a:cs typeface="Helvetica"/>
              </a:rPr>
              <a:t> </a:t>
            </a:r>
            <a:r>
              <a:rPr sz="1300" dirty="0">
                <a:solidFill>
                  <a:srgbClr val="575756"/>
                </a:solidFill>
                <a:latin typeface="Helvetica"/>
                <a:cs typeface="Helvetica"/>
              </a:rPr>
              <a:t>have</a:t>
            </a:r>
            <a:r>
              <a:rPr sz="1300" spc="25" dirty="0">
                <a:solidFill>
                  <a:srgbClr val="575756"/>
                </a:solidFill>
                <a:latin typeface="Helvetica"/>
                <a:cs typeface="Helvetica"/>
              </a:rPr>
              <a:t> </a:t>
            </a:r>
            <a:r>
              <a:rPr sz="1300" dirty="0">
                <a:solidFill>
                  <a:srgbClr val="575756"/>
                </a:solidFill>
                <a:latin typeface="Helvetica"/>
                <a:cs typeface="Helvetica"/>
              </a:rPr>
              <a:t>all</a:t>
            </a:r>
            <a:r>
              <a:rPr sz="1300" spc="25" dirty="0">
                <a:solidFill>
                  <a:srgbClr val="575756"/>
                </a:solidFill>
                <a:latin typeface="Helvetica"/>
                <a:cs typeface="Helvetica"/>
              </a:rPr>
              <a:t> </a:t>
            </a:r>
            <a:r>
              <a:rPr sz="1300" dirty="0">
                <a:solidFill>
                  <a:srgbClr val="575756"/>
                </a:solidFill>
                <a:latin typeface="Helvetica"/>
                <a:cs typeface="Helvetica"/>
              </a:rPr>
              <a:t>meant</a:t>
            </a:r>
            <a:r>
              <a:rPr sz="1300" spc="25" dirty="0">
                <a:solidFill>
                  <a:srgbClr val="575756"/>
                </a:solidFill>
                <a:latin typeface="Helvetica"/>
                <a:cs typeface="Helvetica"/>
              </a:rPr>
              <a:t> </a:t>
            </a:r>
            <a:r>
              <a:rPr sz="1300" dirty="0">
                <a:solidFill>
                  <a:srgbClr val="575756"/>
                </a:solidFill>
                <a:latin typeface="Helvetica"/>
                <a:cs typeface="Helvetica"/>
              </a:rPr>
              <a:t>that</a:t>
            </a:r>
            <a:r>
              <a:rPr sz="1300" spc="25" dirty="0">
                <a:solidFill>
                  <a:srgbClr val="575756"/>
                </a:solidFill>
                <a:latin typeface="Helvetica"/>
                <a:cs typeface="Helvetica"/>
              </a:rPr>
              <a:t> </a:t>
            </a:r>
            <a:r>
              <a:rPr sz="1300" dirty="0">
                <a:solidFill>
                  <a:srgbClr val="575756"/>
                </a:solidFill>
                <a:latin typeface="Helvetica"/>
                <a:cs typeface="Helvetica"/>
              </a:rPr>
              <a:t>more</a:t>
            </a:r>
            <a:r>
              <a:rPr sz="1300" spc="25" dirty="0">
                <a:solidFill>
                  <a:srgbClr val="575756"/>
                </a:solidFill>
                <a:latin typeface="Helvetica"/>
                <a:cs typeface="Helvetica"/>
              </a:rPr>
              <a:t> </a:t>
            </a:r>
            <a:r>
              <a:rPr sz="1300" dirty="0">
                <a:solidFill>
                  <a:srgbClr val="575756"/>
                </a:solidFill>
                <a:latin typeface="Helvetica"/>
                <a:cs typeface="Helvetica"/>
              </a:rPr>
              <a:t>people</a:t>
            </a:r>
            <a:r>
              <a:rPr sz="1300" spc="25" dirty="0">
                <a:solidFill>
                  <a:srgbClr val="575756"/>
                </a:solidFill>
                <a:latin typeface="Helvetica"/>
                <a:cs typeface="Helvetica"/>
              </a:rPr>
              <a:t> </a:t>
            </a:r>
            <a:r>
              <a:rPr sz="1300" dirty="0">
                <a:solidFill>
                  <a:srgbClr val="575756"/>
                </a:solidFill>
                <a:latin typeface="Helvetica"/>
                <a:cs typeface="Helvetica"/>
              </a:rPr>
              <a:t>are</a:t>
            </a:r>
            <a:r>
              <a:rPr sz="1300" spc="25" dirty="0">
                <a:solidFill>
                  <a:srgbClr val="575756"/>
                </a:solidFill>
                <a:latin typeface="Helvetica"/>
                <a:cs typeface="Helvetica"/>
              </a:rPr>
              <a:t> </a:t>
            </a:r>
            <a:r>
              <a:rPr sz="1300" dirty="0">
                <a:solidFill>
                  <a:srgbClr val="575756"/>
                </a:solidFill>
                <a:latin typeface="Helvetica"/>
                <a:cs typeface="Helvetica"/>
              </a:rPr>
              <a:t>asking</a:t>
            </a:r>
            <a:r>
              <a:rPr sz="1300" spc="25" dirty="0">
                <a:solidFill>
                  <a:srgbClr val="575756"/>
                </a:solidFill>
                <a:latin typeface="Helvetica"/>
                <a:cs typeface="Helvetica"/>
              </a:rPr>
              <a:t> </a:t>
            </a:r>
            <a:r>
              <a:rPr sz="1300" dirty="0">
                <a:solidFill>
                  <a:srgbClr val="575756"/>
                </a:solidFill>
                <a:latin typeface="Helvetica"/>
                <a:cs typeface="Helvetica"/>
              </a:rPr>
              <a:t>to</a:t>
            </a:r>
            <a:r>
              <a:rPr sz="1300" spc="25" dirty="0">
                <a:solidFill>
                  <a:srgbClr val="575756"/>
                </a:solidFill>
                <a:latin typeface="Helvetica"/>
                <a:cs typeface="Helvetica"/>
              </a:rPr>
              <a:t> </a:t>
            </a:r>
            <a:r>
              <a:rPr sz="1300" dirty="0">
                <a:solidFill>
                  <a:srgbClr val="575756"/>
                </a:solidFill>
                <a:latin typeface="Helvetica"/>
                <a:cs typeface="Helvetica"/>
              </a:rPr>
              <a:t>see</a:t>
            </a:r>
            <a:r>
              <a:rPr sz="1300" spc="25" dirty="0">
                <a:solidFill>
                  <a:srgbClr val="575756"/>
                </a:solidFill>
                <a:latin typeface="Helvetica"/>
                <a:cs typeface="Helvetica"/>
              </a:rPr>
              <a:t> </a:t>
            </a:r>
            <a:r>
              <a:rPr sz="1300" dirty="0">
                <a:solidFill>
                  <a:srgbClr val="575756"/>
                </a:solidFill>
                <a:latin typeface="Helvetica"/>
                <a:cs typeface="Helvetica"/>
              </a:rPr>
              <a:t>their</a:t>
            </a:r>
            <a:r>
              <a:rPr sz="1300" spc="25" dirty="0">
                <a:solidFill>
                  <a:srgbClr val="575756"/>
                </a:solidFill>
                <a:latin typeface="Helvetica"/>
                <a:cs typeface="Helvetica"/>
              </a:rPr>
              <a:t> </a:t>
            </a:r>
            <a:r>
              <a:rPr sz="1300" spc="-25" dirty="0">
                <a:solidFill>
                  <a:srgbClr val="575756"/>
                </a:solidFill>
                <a:latin typeface="Helvetica"/>
                <a:cs typeface="Helvetica"/>
              </a:rPr>
              <a:t>GP </a:t>
            </a:r>
            <a:r>
              <a:rPr sz="1300" dirty="0">
                <a:solidFill>
                  <a:srgbClr val="575756"/>
                </a:solidFill>
                <a:latin typeface="Helvetica"/>
                <a:cs typeface="Helvetica"/>
              </a:rPr>
              <a:t>more</a:t>
            </a:r>
            <a:r>
              <a:rPr sz="1300" spc="10" dirty="0">
                <a:solidFill>
                  <a:srgbClr val="575756"/>
                </a:solidFill>
                <a:latin typeface="Helvetica"/>
                <a:cs typeface="Helvetica"/>
              </a:rPr>
              <a:t> </a:t>
            </a:r>
            <a:r>
              <a:rPr sz="1300" dirty="0">
                <a:solidFill>
                  <a:srgbClr val="575756"/>
                </a:solidFill>
                <a:latin typeface="Helvetica"/>
                <a:cs typeface="Helvetica"/>
              </a:rPr>
              <a:t>often,</a:t>
            </a:r>
            <a:r>
              <a:rPr sz="1300" spc="25" dirty="0">
                <a:solidFill>
                  <a:srgbClr val="575756"/>
                </a:solidFill>
                <a:latin typeface="Helvetica"/>
                <a:cs typeface="Helvetica"/>
              </a:rPr>
              <a:t> </a:t>
            </a:r>
            <a:r>
              <a:rPr sz="1300" dirty="0">
                <a:solidFill>
                  <a:srgbClr val="575756"/>
                </a:solidFill>
                <a:latin typeface="Helvetica"/>
                <a:cs typeface="Helvetica"/>
              </a:rPr>
              <a:t>which</a:t>
            </a:r>
            <a:r>
              <a:rPr sz="1300" spc="25" dirty="0">
                <a:solidFill>
                  <a:srgbClr val="575756"/>
                </a:solidFill>
                <a:latin typeface="Helvetica"/>
                <a:cs typeface="Helvetica"/>
              </a:rPr>
              <a:t> </a:t>
            </a:r>
            <a:r>
              <a:rPr sz="1300" dirty="0">
                <a:solidFill>
                  <a:srgbClr val="575756"/>
                </a:solidFill>
                <a:latin typeface="Helvetica"/>
                <a:cs typeface="Helvetica"/>
              </a:rPr>
              <a:t>is</a:t>
            </a:r>
            <a:r>
              <a:rPr sz="1300" spc="25" dirty="0">
                <a:solidFill>
                  <a:srgbClr val="575756"/>
                </a:solidFill>
                <a:latin typeface="Helvetica"/>
                <a:cs typeface="Helvetica"/>
              </a:rPr>
              <a:t> </a:t>
            </a:r>
            <a:r>
              <a:rPr sz="1300" dirty="0">
                <a:solidFill>
                  <a:srgbClr val="575756"/>
                </a:solidFill>
                <a:latin typeface="Helvetica"/>
                <a:cs typeface="Helvetica"/>
              </a:rPr>
              <a:t>reflected</a:t>
            </a:r>
            <a:r>
              <a:rPr sz="1300" spc="25" dirty="0">
                <a:solidFill>
                  <a:srgbClr val="575756"/>
                </a:solidFill>
                <a:latin typeface="Helvetica"/>
                <a:cs typeface="Helvetica"/>
              </a:rPr>
              <a:t> </a:t>
            </a:r>
            <a:r>
              <a:rPr sz="1300" dirty="0">
                <a:solidFill>
                  <a:srgbClr val="575756"/>
                </a:solidFill>
                <a:latin typeface="Helvetica"/>
                <a:cs typeface="Helvetica"/>
              </a:rPr>
              <a:t>in</a:t>
            </a:r>
            <a:r>
              <a:rPr sz="1300" spc="25" dirty="0">
                <a:solidFill>
                  <a:srgbClr val="575756"/>
                </a:solidFill>
                <a:latin typeface="Helvetica"/>
                <a:cs typeface="Helvetica"/>
              </a:rPr>
              <a:t> </a:t>
            </a:r>
            <a:r>
              <a:rPr sz="1300" dirty="0">
                <a:solidFill>
                  <a:srgbClr val="575756"/>
                </a:solidFill>
                <a:latin typeface="Helvetica"/>
                <a:cs typeface="Helvetica"/>
              </a:rPr>
              <a:t>patient</a:t>
            </a:r>
            <a:r>
              <a:rPr sz="1300" spc="20" dirty="0">
                <a:solidFill>
                  <a:srgbClr val="575756"/>
                </a:solidFill>
                <a:latin typeface="Helvetica"/>
                <a:cs typeface="Helvetica"/>
              </a:rPr>
              <a:t> </a:t>
            </a:r>
            <a:r>
              <a:rPr sz="1300" dirty="0">
                <a:solidFill>
                  <a:srgbClr val="575756"/>
                </a:solidFill>
                <a:latin typeface="Helvetica"/>
                <a:cs typeface="Helvetica"/>
              </a:rPr>
              <a:t>satisfaction</a:t>
            </a:r>
            <a:r>
              <a:rPr sz="1300" spc="25" dirty="0">
                <a:solidFill>
                  <a:srgbClr val="575756"/>
                </a:solidFill>
                <a:latin typeface="Helvetica"/>
                <a:cs typeface="Helvetica"/>
              </a:rPr>
              <a:t> </a:t>
            </a:r>
            <a:r>
              <a:rPr sz="1300" dirty="0">
                <a:solidFill>
                  <a:srgbClr val="575756"/>
                </a:solidFill>
                <a:latin typeface="Helvetica"/>
                <a:cs typeface="Helvetica"/>
              </a:rPr>
              <a:t>rates,</a:t>
            </a:r>
            <a:r>
              <a:rPr sz="1300" spc="25" dirty="0">
                <a:solidFill>
                  <a:srgbClr val="575756"/>
                </a:solidFill>
                <a:latin typeface="Helvetica"/>
                <a:cs typeface="Helvetica"/>
              </a:rPr>
              <a:t> </a:t>
            </a:r>
            <a:r>
              <a:rPr sz="1300" dirty="0">
                <a:solidFill>
                  <a:srgbClr val="575756"/>
                </a:solidFill>
                <a:latin typeface="Helvetica"/>
                <a:cs typeface="Helvetica"/>
              </a:rPr>
              <a:t>albeit</a:t>
            </a:r>
            <a:r>
              <a:rPr sz="1300" spc="25" dirty="0">
                <a:solidFill>
                  <a:srgbClr val="575756"/>
                </a:solidFill>
                <a:latin typeface="Helvetica"/>
                <a:cs typeface="Helvetica"/>
              </a:rPr>
              <a:t> </a:t>
            </a:r>
            <a:r>
              <a:rPr sz="1300" dirty="0">
                <a:solidFill>
                  <a:srgbClr val="575756"/>
                </a:solidFill>
                <a:latin typeface="Helvetica"/>
                <a:cs typeface="Helvetica"/>
              </a:rPr>
              <a:t>that</a:t>
            </a:r>
            <a:r>
              <a:rPr sz="1300" spc="25" dirty="0">
                <a:solidFill>
                  <a:srgbClr val="575756"/>
                </a:solidFill>
                <a:latin typeface="Helvetica"/>
                <a:cs typeface="Helvetica"/>
              </a:rPr>
              <a:t> </a:t>
            </a:r>
            <a:r>
              <a:rPr sz="1300" dirty="0">
                <a:solidFill>
                  <a:srgbClr val="575756"/>
                </a:solidFill>
                <a:latin typeface="Helvetica"/>
                <a:cs typeface="Helvetica"/>
              </a:rPr>
              <a:t>Coventry</a:t>
            </a:r>
            <a:r>
              <a:rPr sz="1300" spc="25" dirty="0">
                <a:solidFill>
                  <a:srgbClr val="575756"/>
                </a:solidFill>
                <a:latin typeface="Helvetica"/>
                <a:cs typeface="Helvetica"/>
              </a:rPr>
              <a:t> </a:t>
            </a:r>
            <a:r>
              <a:rPr sz="1300" dirty="0">
                <a:solidFill>
                  <a:srgbClr val="575756"/>
                </a:solidFill>
                <a:latin typeface="Helvetica"/>
                <a:cs typeface="Helvetica"/>
              </a:rPr>
              <a:t>and</a:t>
            </a:r>
            <a:r>
              <a:rPr sz="1300" spc="20" dirty="0">
                <a:solidFill>
                  <a:srgbClr val="575756"/>
                </a:solidFill>
                <a:latin typeface="Helvetica"/>
                <a:cs typeface="Helvetica"/>
              </a:rPr>
              <a:t> </a:t>
            </a:r>
            <a:r>
              <a:rPr sz="1300" dirty="0">
                <a:solidFill>
                  <a:srgbClr val="575756"/>
                </a:solidFill>
                <a:latin typeface="Helvetica"/>
                <a:cs typeface="Helvetica"/>
              </a:rPr>
              <a:t>Warwickshire</a:t>
            </a:r>
            <a:r>
              <a:rPr sz="1300" spc="25" dirty="0">
                <a:solidFill>
                  <a:srgbClr val="575756"/>
                </a:solidFill>
                <a:latin typeface="Helvetica"/>
                <a:cs typeface="Helvetica"/>
              </a:rPr>
              <a:t> </a:t>
            </a:r>
            <a:r>
              <a:rPr sz="1300" dirty="0">
                <a:solidFill>
                  <a:srgbClr val="575756"/>
                </a:solidFill>
                <a:latin typeface="Helvetica"/>
                <a:cs typeface="Helvetica"/>
              </a:rPr>
              <a:t>performs</a:t>
            </a:r>
            <a:r>
              <a:rPr sz="1300" spc="25" dirty="0">
                <a:solidFill>
                  <a:srgbClr val="575756"/>
                </a:solidFill>
                <a:latin typeface="Helvetica"/>
                <a:cs typeface="Helvetica"/>
              </a:rPr>
              <a:t> </a:t>
            </a:r>
            <a:r>
              <a:rPr sz="1300" dirty="0">
                <a:solidFill>
                  <a:srgbClr val="575756"/>
                </a:solidFill>
                <a:latin typeface="Helvetica"/>
                <a:cs typeface="Helvetica"/>
              </a:rPr>
              <a:t>well</a:t>
            </a:r>
            <a:r>
              <a:rPr sz="1300" spc="25" dirty="0">
                <a:solidFill>
                  <a:srgbClr val="575756"/>
                </a:solidFill>
                <a:latin typeface="Helvetica"/>
                <a:cs typeface="Helvetica"/>
              </a:rPr>
              <a:t> </a:t>
            </a:r>
            <a:r>
              <a:rPr sz="1300" dirty="0">
                <a:solidFill>
                  <a:srgbClr val="575756"/>
                </a:solidFill>
                <a:latin typeface="Helvetica"/>
                <a:cs typeface="Helvetica"/>
              </a:rPr>
              <a:t>when</a:t>
            </a:r>
            <a:r>
              <a:rPr sz="1300" spc="25" dirty="0">
                <a:solidFill>
                  <a:srgbClr val="575756"/>
                </a:solidFill>
                <a:latin typeface="Helvetica"/>
                <a:cs typeface="Helvetica"/>
              </a:rPr>
              <a:t> </a:t>
            </a:r>
            <a:r>
              <a:rPr sz="1300" dirty="0">
                <a:solidFill>
                  <a:srgbClr val="575756"/>
                </a:solidFill>
                <a:latin typeface="Helvetica"/>
                <a:cs typeface="Helvetica"/>
              </a:rPr>
              <a:t>compared</a:t>
            </a:r>
            <a:r>
              <a:rPr sz="1300" spc="25" dirty="0">
                <a:solidFill>
                  <a:srgbClr val="575756"/>
                </a:solidFill>
                <a:latin typeface="Helvetica"/>
                <a:cs typeface="Helvetica"/>
              </a:rPr>
              <a:t> </a:t>
            </a:r>
            <a:r>
              <a:rPr sz="1300" dirty="0">
                <a:solidFill>
                  <a:srgbClr val="575756"/>
                </a:solidFill>
                <a:latin typeface="Helvetica"/>
                <a:cs typeface="Helvetica"/>
              </a:rPr>
              <a:t>at</a:t>
            </a:r>
            <a:r>
              <a:rPr sz="1300" spc="25" dirty="0">
                <a:solidFill>
                  <a:srgbClr val="575756"/>
                </a:solidFill>
                <a:latin typeface="Helvetica"/>
                <a:cs typeface="Helvetica"/>
              </a:rPr>
              <a:t> </a:t>
            </a:r>
            <a:r>
              <a:rPr sz="1300" spc="-20" dirty="0">
                <a:solidFill>
                  <a:srgbClr val="575756"/>
                </a:solidFill>
                <a:latin typeface="Helvetica"/>
                <a:cs typeface="Helvetica"/>
              </a:rPr>
              <a:t>both </a:t>
            </a:r>
            <a:r>
              <a:rPr sz="1300" dirty="0">
                <a:solidFill>
                  <a:srgbClr val="575756"/>
                </a:solidFill>
                <a:latin typeface="Helvetica"/>
                <a:cs typeface="Helvetica"/>
              </a:rPr>
              <a:t>regional</a:t>
            </a:r>
            <a:r>
              <a:rPr sz="1300" spc="10" dirty="0">
                <a:solidFill>
                  <a:srgbClr val="575756"/>
                </a:solidFill>
                <a:latin typeface="Helvetica"/>
                <a:cs typeface="Helvetica"/>
              </a:rPr>
              <a:t> </a:t>
            </a:r>
            <a:r>
              <a:rPr sz="1300" dirty="0">
                <a:solidFill>
                  <a:srgbClr val="575756"/>
                </a:solidFill>
                <a:latin typeface="Helvetica"/>
                <a:cs typeface="Helvetica"/>
              </a:rPr>
              <a:t>and</a:t>
            </a:r>
            <a:r>
              <a:rPr sz="1300" spc="20" dirty="0">
                <a:solidFill>
                  <a:srgbClr val="575756"/>
                </a:solidFill>
                <a:latin typeface="Helvetica"/>
                <a:cs typeface="Helvetica"/>
              </a:rPr>
              <a:t> </a:t>
            </a:r>
            <a:r>
              <a:rPr sz="1300" dirty="0">
                <a:solidFill>
                  <a:srgbClr val="575756"/>
                </a:solidFill>
                <a:latin typeface="Helvetica"/>
                <a:cs typeface="Helvetica"/>
              </a:rPr>
              <a:t>national</a:t>
            </a:r>
            <a:r>
              <a:rPr sz="1300" spc="25" dirty="0">
                <a:solidFill>
                  <a:srgbClr val="575756"/>
                </a:solidFill>
                <a:latin typeface="Helvetica"/>
                <a:cs typeface="Helvetica"/>
              </a:rPr>
              <a:t> </a:t>
            </a:r>
            <a:r>
              <a:rPr sz="1300" dirty="0">
                <a:solidFill>
                  <a:srgbClr val="575756"/>
                </a:solidFill>
                <a:latin typeface="Helvetica"/>
                <a:cs typeface="Helvetica"/>
              </a:rPr>
              <a:t>levels. The</a:t>
            </a:r>
            <a:r>
              <a:rPr sz="1300" spc="25" dirty="0">
                <a:solidFill>
                  <a:srgbClr val="575756"/>
                </a:solidFill>
                <a:latin typeface="Helvetica"/>
                <a:cs typeface="Helvetica"/>
              </a:rPr>
              <a:t> </a:t>
            </a:r>
            <a:r>
              <a:rPr sz="1300" dirty="0">
                <a:solidFill>
                  <a:srgbClr val="575756"/>
                </a:solidFill>
                <a:latin typeface="Helvetica"/>
                <a:cs typeface="Helvetica"/>
              </a:rPr>
              <a:t>public’s</a:t>
            </a:r>
            <a:r>
              <a:rPr sz="1300" spc="20" dirty="0">
                <a:solidFill>
                  <a:srgbClr val="575756"/>
                </a:solidFill>
                <a:latin typeface="Helvetica"/>
                <a:cs typeface="Helvetica"/>
              </a:rPr>
              <a:t> </a:t>
            </a:r>
            <a:r>
              <a:rPr sz="1300" dirty="0">
                <a:solidFill>
                  <a:srgbClr val="575756"/>
                </a:solidFill>
                <a:latin typeface="Helvetica"/>
                <a:cs typeface="Helvetica"/>
              </a:rPr>
              <a:t>unhappiness</a:t>
            </a:r>
            <a:r>
              <a:rPr sz="1300" spc="25" dirty="0">
                <a:solidFill>
                  <a:srgbClr val="575756"/>
                </a:solidFill>
                <a:latin typeface="Helvetica"/>
                <a:cs typeface="Helvetica"/>
              </a:rPr>
              <a:t> </a:t>
            </a:r>
            <a:r>
              <a:rPr sz="1300" dirty="0">
                <a:solidFill>
                  <a:srgbClr val="575756"/>
                </a:solidFill>
                <a:latin typeface="Helvetica"/>
                <a:cs typeface="Helvetica"/>
              </a:rPr>
              <a:t>with</a:t>
            </a:r>
            <a:r>
              <a:rPr sz="1300" spc="20" dirty="0">
                <a:solidFill>
                  <a:srgbClr val="575756"/>
                </a:solidFill>
                <a:latin typeface="Helvetica"/>
                <a:cs typeface="Helvetica"/>
              </a:rPr>
              <a:t> </a:t>
            </a:r>
            <a:r>
              <a:rPr sz="1300" dirty="0">
                <a:solidFill>
                  <a:srgbClr val="575756"/>
                </a:solidFill>
                <a:latin typeface="Helvetica"/>
                <a:cs typeface="Helvetica"/>
              </a:rPr>
              <a:t>access</a:t>
            </a:r>
            <a:r>
              <a:rPr sz="1300" spc="20" dirty="0">
                <a:solidFill>
                  <a:srgbClr val="575756"/>
                </a:solidFill>
                <a:latin typeface="Helvetica"/>
                <a:cs typeface="Helvetica"/>
              </a:rPr>
              <a:t> </a:t>
            </a:r>
            <a:r>
              <a:rPr sz="1300" dirty="0">
                <a:solidFill>
                  <a:srgbClr val="575756"/>
                </a:solidFill>
                <a:latin typeface="Helvetica"/>
                <a:cs typeface="Helvetica"/>
              </a:rPr>
              <a:t>is</a:t>
            </a:r>
            <a:r>
              <a:rPr sz="1300" spc="25" dirty="0">
                <a:solidFill>
                  <a:srgbClr val="575756"/>
                </a:solidFill>
                <a:latin typeface="Helvetica"/>
                <a:cs typeface="Helvetica"/>
              </a:rPr>
              <a:t> </a:t>
            </a:r>
            <a:r>
              <a:rPr sz="1300" dirty="0">
                <a:solidFill>
                  <a:srgbClr val="575756"/>
                </a:solidFill>
                <a:latin typeface="Helvetica"/>
                <a:cs typeface="Helvetica"/>
              </a:rPr>
              <a:t>even</a:t>
            </a:r>
            <a:r>
              <a:rPr sz="1300" spc="20" dirty="0">
                <a:solidFill>
                  <a:srgbClr val="575756"/>
                </a:solidFill>
                <a:latin typeface="Helvetica"/>
                <a:cs typeface="Helvetica"/>
              </a:rPr>
              <a:t> </a:t>
            </a:r>
            <a:r>
              <a:rPr sz="1300" dirty="0">
                <a:solidFill>
                  <a:srgbClr val="575756"/>
                </a:solidFill>
                <a:latin typeface="Helvetica"/>
                <a:cs typeface="Helvetica"/>
              </a:rPr>
              <a:t>more</a:t>
            </a:r>
            <a:r>
              <a:rPr sz="1300" spc="25" dirty="0">
                <a:solidFill>
                  <a:srgbClr val="575756"/>
                </a:solidFill>
                <a:latin typeface="Helvetica"/>
                <a:cs typeface="Helvetica"/>
              </a:rPr>
              <a:t> </a:t>
            </a:r>
            <a:r>
              <a:rPr sz="1300" dirty="0">
                <a:solidFill>
                  <a:srgbClr val="575756"/>
                </a:solidFill>
                <a:latin typeface="Helvetica"/>
                <a:cs typeface="Helvetica"/>
              </a:rPr>
              <a:t>of</a:t>
            </a:r>
            <a:r>
              <a:rPr sz="1300" spc="20" dirty="0">
                <a:solidFill>
                  <a:srgbClr val="575756"/>
                </a:solidFill>
                <a:latin typeface="Helvetica"/>
                <a:cs typeface="Helvetica"/>
              </a:rPr>
              <a:t> </a:t>
            </a:r>
            <a:r>
              <a:rPr sz="1300" dirty="0">
                <a:solidFill>
                  <a:srgbClr val="575756"/>
                </a:solidFill>
                <a:latin typeface="Helvetica"/>
                <a:cs typeface="Helvetica"/>
              </a:rPr>
              <a:t>an</a:t>
            </a:r>
            <a:r>
              <a:rPr sz="1300" spc="25" dirty="0">
                <a:solidFill>
                  <a:srgbClr val="575756"/>
                </a:solidFill>
                <a:latin typeface="Helvetica"/>
                <a:cs typeface="Helvetica"/>
              </a:rPr>
              <a:t> </a:t>
            </a:r>
            <a:r>
              <a:rPr sz="1300" dirty="0">
                <a:solidFill>
                  <a:srgbClr val="575756"/>
                </a:solidFill>
                <a:latin typeface="Helvetica"/>
                <a:cs typeface="Helvetica"/>
              </a:rPr>
              <a:t>issue</a:t>
            </a:r>
            <a:r>
              <a:rPr sz="1300" spc="20" dirty="0">
                <a:solidFill>
                  <a:srgbClr val="575756"/>
                </a:solidFill>
                <a:latin typeface="Helvetica"/>
                <a:cs typeface="Helvetica"/>
              </a:rPr>
              <a:t> </a:t>
            </a:r>
            <a:r>
              <a:rPr sz="1300" dirty="0">
                <a:solidFill>
                  <a:srgbClr val="575756"/>
                </a:solidFill>
                <a:latin typeface="Helvetica"/>
                <a:cs typeface="Helvetica"/>
              </a:rPr>
              <a:t>in</a:t>
            </a:r>
            <a:r>
              <a:rPr sz="1300" spc="25" dirty="0">
                <a:solidFill>
                  <a:srgbClr val="575756"/>
                </a:solidFill>
                <a:latin typeface="Helvetica"/>
                <a:cs typeface="Helvetica"/>
              </a:rPr>
              <a:t> </a:t>
            </a:r>
            <a:r>
              <a:rPr sz="1300" dirty="0">
                <a:solidFill>
                  <a:srgbClr val="575756"/>
                </a:solidFill>
                <a:latin typeface="Helvetica"/>
                <a:cs typeface="Helvetica"/>
              </a:rPr>
              <a:t>deprived</a:t>
            </a:r>
            <a:r>
              <a:rPr sz="1300" spc="20" dirty="0">
                <a:solidFill>
                  <a:srgbClr val="575756"/>
                </a:solidFill>
                <a:latin typeface="Helvetica"/>
                <a:cs typeface="Helvetica"/>
              </a:rPr>
              <a:t> </a:t>
            </a:r>
            <a:r>
              <a:rPr sz="1300" dirty="0">
                <a:solidFill>
                  <a:srgbClr val="575756"/>
                </a:solidFill>
                <a:latin typeface="Helvetica"/>
                <a:cs typeface="Helvetica"/>
              </a:rPr>
              <a:t>areas,</a:t>
            </a:r>
            <a:r>
              <a:rPr sz="1300" spc="25" dirty="0">
                <a:solidFill>
                  <a:srgbClr val="575756"/>
                </a:solidFill>
                <a:latin typeface="Helvetica"/>
                <a:cs typeface="Helvetica"/>
              </a:rPr>
              <a:t> </a:t>
            </a:r>
            <a:r>
              <a:rPr sz="1300" dirty="0">
                <a:solidFill>
                  <a:srgbClr val="575756"/>
                </a:solidFill>
                <a:latin typeface="Helvetica"/>
                <a:cs typeface="Helvetica"/>
              </a:rPr>
              <a:t>which</a:t>
            </a:r>
            <a:r>
              <a:rPr sz="1300" spc="20" dirty="0">
                <a:solidFill>
                  <a:srgbClr val="575756"/>
                </a:solidFill>
                <a:latin typeface="Helvetica"/>
                <a:cs typeface="Helvetica"/>
              </a:rPr>
              <a:t> </a:t>
            </a:r>
            <a:r>
              <a:rPr sz="1300" dirty="0">
                <a:solidFill>
                  <a:srgbClr val="575756"/>
                </a:solidFill>
                <a:latin typeface="Helvetica"/>
                <a:cs typeface="Helvetica"/>
              </a:rPr>
              <a:t>have</a:t>
            </a:r>
            <a:r>
              <a:rPr sz="1300" spc="25" dirty="0">
                <a:solidFill>
                  <a:srgbClr val="575756"/>
                </a:solidFill>
                <a:latin typeface="Helvetica"/>
                <a:cs typeface="Helvetica"/>
              </a:rPr>
              <a:t> </a:t>
            </a:r>
            <a:r>
              <a:rPr sz="1300" spc="-10" dirty="0">
                <a:solidFill>
                  <a:srgbClr val="575756"/>
                </a:solidFill>
                <a:latin typeface="Helvetica"/>
                <a:cs typeface="Helvetica"/>
              </a:rPr>
              <a:t>significantly </a:t>
            </a:r>
            <a:r>
              <a:rPr sz="1300" dirty="0">
                <a:solidFill>
                  <a:srgbClr val="575756"/>
                </a:solidFill>
                <a:latin typeface="Helvetica"/>
                <a:cs typeface="Helvetica"/>
              </a:rPr>
              <a:t>more</a:t>
            </a:r>
            <a:r>
              <a:rPr sz="1300" spc="20" dirty="0">
                <a:solidFill>
                  <a:srgbClr val="575756"/>
                </a:solidFill>
                <a:latin typeface="Helvetica"/>
                <a:cs typeface="Helvetica"/>
              </a:rPr>
              <a:t> </a:t>
            </a:r>
            <a:r>
              <a:rPr sz="1300" dirty="0">
                <a:solidFill>
                  <a:srgbClr val="575756"/>
                </a:solidFill>
                <a:latin typeface="Helvetica"/>
                <a:cs typeface="Helvetica"/>
              </a:rPr>
              <a:t>demand</a:t>
            </a:r>
            <a:r>
              <a:rPr sz="1300" spc="25" dirty="0">
                <a:solidFill>
                  <a:srgbClr val="575756"/>
                </a:solidFill>
                <a:latin typeface="Helvetica"/>
                <a:cs typeface="Helvetica"/>
              </a:rPr>
              <a:t> </a:t>
            </a:r>
            <a:r>
              <a:rPr sz="1300" dirty="0">
                <a:solidFill>
                  <a:srgbClr val="575756"/>
                </a:solidFill>
                <a:latin typeface="Helvetica"/>
                <a:cs typeface="Helvetica"/>
              </a:rPr>
              <a:t>than</a:t>
            </a:r>
            <a:r>
              <a:rPr sz="1300" spc="20" dirty="0">
                <a:solidFill>
                  <a:srgbClr val="575756"/>
                </a:solidFill>
                <a:latin typeface="Helvetica"/>
                <a:cs typeface="Helvetica"/>
              </a:rPr>
              <a:t> </a:t>
            </a:r>
            <a:r>
              <a:rPr sz="1300" dirty="0">
                <a:solidFill>
                  <a:srgbClr val="575756"/>
                </a:solidFill>
                <a:latin typeface="Helvetica"/>
                <a:cs typeface="Helvetica"/>
              </a:rPr>
              <a:t>those</a:t>
            </a:r>
            <a:r>
              <a:rPr sz="1300" spc="25" dirty="0">
                <a:solidFill>
                  <a:srgbClr val="575756"/>
                </a:solidFill>
                <a:latin typeface="Helvetica"/>
                <a:cs typeface="Helvetica"/>
              </a:rPr>
              <a:t> </a:t>
            </a:r>
            <a:r>
              <a:rPr sz="1300" dirty="0">
                <a:solidFill>
                  <a:srgbClr val="575756"/>
                </a:solidFill>
                <a:latin typeface="Helvetica"/>
                <a:cs typeface="Helvetica"/>
              </a:rPr>
              <a:t>areas</a:t>
            </a:r>
            <a:r>
              <a:rPr sz="1300" spc="25" dirty="0">
                <a:solidFill>
                  <a:srgbClr val="575756"/>
                </a:solidFill>
                <a:latin typeface="Helvetica"/>
                <a:cs typeface="Helvetica"/>
              </a:rPr>
              <a:t> </a:t>
            </a:r>
            <a:r>
              <a:rPr sz="1300" dirty="0">
                <a:solidFill>
                  <a:srgbClr val="575756"/>
                </a:solidFill>
                <a:latin typeface="Helvetica"/>
                <a:cs typeface="Helvetica"/>
              </a:rPr>
              <a:t>with</a:t>
            </a:r>
            <a:r>
              <a:rPr sz="1300" spc="20" dirty="0">
                <a:solidFill>
                  <a:srgbClr val="575756"/>
                </a:solidFill>
                <a:latin typeface="Helvetica"/>
                <a:cs typeface="Helvetica"/>
              </a:rPr>
              <a:t> </a:t>
            </a:r>
            <a:r>
              <a:rPr sz="1300" dirty="0">
                <a:solidFill>
                  <a:srgbClr val="575756"/>
                </a:solidFill>
                <a:latin typeface="Helvetica"/>
                <a:cs typeface="Helvetica"/>
              </a:rPr>
              <a:t>lower</a:t>
            </a:r>
            <a:r>
              <a:rPr sz="1300" spc="25" dirty="0">
                <a:solidFill>
                  <a:srgbClr val="575756"/>
                </a:solidFill>
                <a:latin typeface="Helvetica"/>
                <a:cs typeface="Helvetica"/>
              </a:rPr>
              <a:t> </a:t>
            </a:r>
            <a:r>
              <a:rPr sz="1300" dirty="0">
                <a:solidFill>
                  <a:srgbClr val="575756"/>
                </a:solidFill>
                <a:latin typeface="Helvetica"/>
                <a:cs typeface="Helvetica"/>
              </a:rPr>
              <a:t>rates</a:t>
            </a:r>
            <a:r>
              <a:rPr sz="1300" spc="20" dirty="0">
                <a:solidFill>
                  <a:srgbClr val="575756"/>
                </a:solidFill>
                <a:latin typeface="Helvetica"/>
                <a:cs typeface="Helvetica"/>
              </a:rPr>
              <a:t> </a:t>
            </a:r>
            <a:r>
              <a:rPr sz="1300" dirty="0">
                <a:solidFill>
                  <a:srgbClr val="575756"/>
                </a:solidFill>
                <a:latin typeface="Helvetica"/>
                <a:cs typeface="Helvetica"/>
              </a:rPr>
              <a:t>of</a:t>
            </a:r>
            <a:r>
              <a:rPr sz="1300" spc="25" dirty="0">
                <a:solidFill>
                  <a:srgbClr val="575756"/>
                </a:solidFill>
                <a:latin typeface="Helvetica"/>
                <a:cs typeface="Helvetica"/>
              </a:rPr>
              <a:t> </a:t>
            </a:r>
            <a:r>
              <a:rPr sz="1300" dirty="0">
                <a:solidFill>
                  <a:srgbClr val="575756"/>
                </a:solidFill>
                <a:latin typeface="Helvetica"/>
                <a:cs typeface="Helvetica"/>
              </a:rPr>
              <a:t>multiple</a:t>
            </a:r>
            <a:r>
              <a:rPr sz="1300" spc="25" dirty="0">
                <a:solidFill>
                  <a:srgbClr val="575756"/>
                </a:solidFill>
                <a:latin typeface="Helvetica"/>
                <a:cs typeface="Helvetica"/>
              </a:rPr>
              <a:t> </a:t>
            </a:r>
            <a:r>
              <a:rPr sz="1300" spc="-10" dirty="0">
                <a:solidFill>
                  <a:srgbClr val="575756"/>
                </a:solidFill>
                <a:latin typeface="Helvetica"/>
                <a:cs typeface="Helvetica"/>
              </a:rPr>
              <a:t>deprivation.</a:t>
            </a:r>
            <a:endParaRPr sz="1300">
              <a:latin typeface="Helvetica"/>
              <a:cs typeface="Helvetica"/>
            </a:endParaRPr>
          </a:p>
        </p:txBody>
      </p:sp>
      <p:grpSp>
        <p:nvGrpSpPr>
          <p:cNvPr id="4" name="object 4"/>
          <p:cNvGrpSpPr/>
          <p:nvPr/>
        </p:nvGrpSpPr>
        <p:grpSpPr>
          <a:xfrm>
            <a:off x="1065957" y="8809235"/>
            <a:ext cx="18001615" cy="20955"/>
            <a:chOff x="1065957" y="8809235"/>
            <a:chExt cx="18001615" cy="20955"/>
          </a:xfrm>
        </p:grpSpPr>
        <p:sp>
          <p:nvSpPr>
            <p:cNvPr id="5" name="object 5"/>
            <p:cNvSpPr/>
            <p:nvPr/>
          </p:nvSpPr>
          <p:spPr>
            <a:xfrm>
              <a:off x="1118340" y="8819706"/>
              <a:ext cx="17917795" cy="0"/>
            </a:xfrm>
            <a:custGeom>
              <a:avLst/>
              <a:gdLst/>
              <a:ahLst/>
              <a:cxnLst/>
              <a:rect l="l" t="t" r="r" b="b"/>
              <a:pathLst>
                <a:path w="17917795">
                  <a:moveTo>
                    <a:pt x="0" y="0"/>
                  </a:moveTo>
                  <a:lnTo>
                    <a:pt x="17917716" y="0"/>
                  </a:lnTo>
                </a:path>
              </a:pathLst>
            </a:custGeom>
            <a:ln w="20941">
              <a:solidFill>
                <a:srgbClr val="DADADA"/>
              </a:solidFill>
              <a:prstDash val="dot"/>
            </a:ln>
          </p:spPr>
          <p:txBody>
            <a:bodyPr wrap="square" lIns="0" tIns="0" rIns="0" bIns="0" rtlCol="0"/>
            <a:lstStyle/>
            <a:p>
              <a:endParaRPr/>
            </a:p>
          </p:txBody>
        </p:sp>
        <p:sp>
          <p:nvSpPr>
            <p:cNvPr id="6" name="object 6"/>
            <p:cNvSpPr/>
            <p:nvPr/>
          </p:nvSpPr>
          <p:spPr>
            <a:xfrm>
              <a:off x="1065949" y="8809246"/>
              <a:ext cx="18001615" cy="20955"/>
            </a:xfrm>
            <a:custGeom>
              <a:avLst/>
              <a:gdLst/>
              <a:ahLst/>
              <a:cxnLst/>
              <a:rect l="l" t="t" r="r" b="b"/>
              <a:pathLst>
                <a:path w="18001615" h="20954">
                  <a:moveTo>
                    <a:pt x="20942" y="10464"/>
                  </a:moveTo>
                  <a:lnTo>
                    <a:pt x="17881" y="3060"/>
                  </a:lnTo>
                  <a:lnTo>
                    <a:pt x="10477" y="0"/>
                  </a:lnTo>
                  <a:lnTo>
                    <a:pt x="3073" y="3060"/>
                  </a:lnTo>
                  <a:lnTo>
                    <a:pt x="0" y="10464"/>
                  </a:lnTo>
                  <a:lnTo>
                    <a:pt x="3073" y="17868"/>
                  </a:lnTo>
                  <a:lnTo>
                    <a:pt x="10477" y="20942"/>
                  </a:lnTo>
                  <a:lnTo>
                    <a:pt x="17881" y="17868"/>
                  </a:lnTo>
                  <a:lnTo>
                    <a:pt x="20942" y="10464"/>
                  </a:lnTo>
                  <a:close/>
                </a:path>
                <a:path w="18001615" h="20954">
                  <a:moveTo>
                    <a:pt x="18001526" y="10464"/>
                  </a:moveTo>
                  <a:lnTo>
                    <a:pt x="17998466" y="3060"/>
                  </a:lnTo>
                  <a:lnTo>
                    <a:pt x="17991062" y="0"/>
                  </a:lnTo>
                  <a:lnTo>
                    <a:pt x="17983658" y="3060"/>
                  </a:lnTo>
                  <a:lnTo>
                    <a:pt x="17980584" y="10464"/>
                  </a:lnTo>
                  <a:lnTo>
                    <a:pt x="17983658" y="17868"/>
                  </a:lnTo>
                  <a:lnTo>
                    <a:pt x="17991062" y="20942"/>
                  </a:lnTo>
                  <a:lnTo>
                    <a:pt x="17998466" y="17868"/>
                  </a:lnTo>
                  <a:lnTo>
                    <a:pt x="18001526" y="10464"/>
                  </a:lnTo>
                  <a:close/>
                </a:path>
              </a:pathLst>
            </a:custGeom>
            <a:solidFill>
              <a:srgbClr val="DADADA"/>
            </a:solidFill>
          </p:spPr>
          <p:txBody>
            <a:bodyPr wrap="square" lIns="0" tIns="0" rIns="0" bIns="0" rtlCol="0"/>
            <a:lstStyle/>
            <a:p>
              <a:endParaRPr/>
            </a:p>
          </p:txBody>
        </p:sp>
      </p:grpSp>
      <p:grpSp>
        <p:nvGrpSpPr>
          <p:cNvPr id="7" name="object 7"/>
          <p:cNvGrpSpPr/>
          <p:nvPr/>
        </p:nvGrpSpPr>
        <p:grpSpPr>
          <a:xfrm>
            <a:off x="1051287" y="7534030"/>
            <a:ext cx="18001615" cy="20955"/>
            <a:chOff x="1051287" y="7534030"/>
            <a:chExt cx="18001615" cy="20955"/>
          </a:xfrm>
        </p:grpSpPr>
        <p:sp>
          <p:nvSpPr>
            <p:cNvPr id="8" name="object 8"/>
            <p:cNvSpPr/>
            <p:nvPr/>
          </p:nvSpPr>
          <p:spPr>
            <a:xfrm>
              <a:off x="1103671" y="7544508"/>
              <a:ext cx="17917795" cy="0"/>
            </a:xfrm>
            <a:custGeom>
              <a:avLst/>
              <a:gdLst/>
              <a:ahLst/>
              <a:cxnLst/>
              <a:rect l="l" t="t" r="r" b="b"/>
              <a:pathLst>
                <a:path w="17917795">
                  <a:moveTo>
                    <a:pt x="0" y="0"/>
                  </a:moveTo>
                  <a:lnTo>
                    <a:pt x="17917716" y="0"/>
                  </a:lnTo>
                </a:path>
              </a:pathLst>
            </a:custGeom>
            <a:ln w="20941">
              <a:solidFill>
                <a:srgbClr val="DADADA"/>
              </a:solidFill>
              <a:prstDash val="dot"/>
            </a:ln>
          </p:spPr>
          <p:txBody>
            <a:bodyPr wrap="square" lIns="0" tIns="0" rIns="0" bIns="0" rtlCol="0"/>
            <a:lstStyle/>
            <a:p>
              <a:endParaRPr/>
            </a:p>
          </p:txBody>
        </p:sp>
        <p:sp>
          <p:nvSpPr>
            <p:cNvPr id="9" name="object 9"/>
            <p:cNvSpPr/>
            <p:nvPr/>
          </p:nvSpPr>
          <p:spPr>
            <a:xfrm>
              <a:off x="1051280" y="7534039"/>
              <a:ext cx="18001615" cy="20955"/>
            </a:xfrm>
            <a:custGeom>
              <a:avLst/>
              <a:gdLst/>
              <a:ahLst/>
              <a:cxnLst/>
              <a:rect l="l" t="t" r="r" b="b"/>
              <a:pathLst>
                <a:path w="18001615" h="20954">
                  <a:moveTo>
                    <a:pt x="20942" y="10477"/>
                  </a:moveTo>
                  <a:lnTo>
                    <a:pt x="17881" y="3073"/>
                  </a:lnTo>
                  <a:lnTo>
                    <a:pt x="10477" y="0"/>
                  </a:lnTo>
                  <a:lnTo>
                    <a:pt x="3073" y="3073"/>
                  </a:lnTo>
                  <a:lnTo>
                    <a:pt x="0" y="10477"/>
                  </a:lnTo>
                  <a:lnTo>
                    <a:pt x="3073" y="17881"/>
                  </a:lnTo>
                  <a:lnTo>
                    <a:pt x="10477" y="20942"/>
                  </a:lnTo>
                  <a:lnTo>
                    <a:pt x="17881" y="17881"/>
                  </a:lnTo>
                  <a:lnTo>
                    <a:pt x="20942" y="10477"/>
                  </a:lnTo>
                  <a:close/>
                </a:path>
                <a:path w="18001615" h="20954">
                  <a:moveTo>
                    <a:pt x="18001526" y="10477"/>
                  </a:moveTo>
                  <a:lnTo>
                    <a:pt x="17998466" y="3073"/>
                  </a:lnTo>
                  <a:lnTo>
                    <a:pt x="17991062" y="0"/>
                  </a:lnTo>
                  <a:lnTo>
                    <a:pt x="17983658" y="3073"/>
                  </a:lnTo>
                  <a:lnTo>
                    <a:pt x="17980584" y="10477"/>
                  </a:lnTo>
                  <a:lnTo>
                    <a:pt x="17983658" y="17881"/>
                  </a:lnTo>
                  <a:lnTo>
                    <a:pt x="17991062" y="20942"/>
                  </a:lnTo>
                  <a:lnTo>
                    <a:pt x="17998466" y="17881"/>
                  </a:lnTo>
                  <a:lnTo>
                    <a:pt x="18001526" y="10477"/>
                  </a:lnTo>
                  <a:close/>
                </a:path>
              </a:pathLst>
            </a:custGeom>
            <a:solidFill>
              <a:srgbClr val="DADADA"/>
            </a:solidFill>
          </p:spPr>
          <p:txBody>
            <a:bodyPr wrap="square" lIns="0" tIns="0" rIns="0" bIns="0" rtlCol="0"/>
            <a:lstStyle/>
            <a:p>
              <a:endParaRPr/>
            </a:p>
          </p:txBody>
        </p:sp>
      </p:grpSp>
      <p:grpSp>
        <p:nvGrpSpPr>
          <p:cNvPr id="10" name="object 10"/>
          <p:cNvGrpSpPr/>
          <p:nvPr/>
        </p:nvGrpSpPr>
        <p:grpSpPr>
          <a:xfrm>
            <a:off x="1065957" y="6258838"/>
            <a:ext cx="18001615" cy="20955"/>
            <a:chOff x="1065957" y="6258838"/>
            <a:chExt cx="18001615" cy="20955"/>
          </a:xfrm>
        </p:grpSpPr>
        <p:sp>
          <p:nvSpPr>
            <p:cNvPr id="11" name="object 11"/>
            <p:cNvSpPr/>
            <p:nvPr/>
          </p:nvSpPr>
          <p:spPr>
            <a:xfrm>
              <a:off x="1118340" y="6269309"/>
              <a:ext cx="17917795" cy="0"/>
            </a:xfrm>
            <a:custGeom>
              <a:avLst/>
              <a:gdLst/>
              <a:ahLst/>
              <a:cxnLst/>
              <a:rect l="l" t="t" r="r" b="b"/>
              <a:pathLst>
                <a:path w="17917795">
                  <a:moveTo>
                    <a:pt x="0" y="0"/>
                  </a:moveTo>
                  <a:lnTo>
                    <a:pt x="17917716" y="0"/>
                  </a:lnTo>
                </a:path>
              </a:pathLst>
            </a:custGeom>
            <a:ln w="20941">
              <a:solidFill>
                <a:srgbClr val="DADADA"/>
              </a:solidFill>
              <a:prstDash val="dot"/>
            </a:ln>
          </p:spPr>
          <p:txBody>
            <a:bodyPr wrap="square" lIns="0" tIns="0" rIns="0" bIns="0" rtlCol="0"/>
            <a:lstStyle/>
            <a:p>
              <a:endParaRPr/>
            </a:p>
          </p:txBody>
        </p:sp>
        <p:sp>
          <p:nvSpPr>
            <p:cNvPr id="12" name="object 12"/>
            <p:cNvSpPr/>
            <p:nvPr/>
          </p:nvSpPr>
          <p:spPr>
            <a:xfrm>
              <a:off x="1065949" y="6258845"/>
              <a:ext cx="18001615" cy="20955"/>
            </a:xfrm>
            <a:custGeom>
              <a:avLst/>
              <a:gdLst/>
              <a:ahLst/>
              <a:cxnLst/>
              <a:rect l="l" t="t" r="r" b="b"/>
              <a:pathLst>
                <a:path w="18001615" h="20954">
                  <a:moveTo>
                    <a:pt x="20942" y="10464"/>
                  </a:moveTo>
                  <a:lnTo>
                    <a:pt x="17881" y="3060"/>
                  </a:lnTo>
                  <a:lnTo>
                    <a:pt x="10477" y="0"/>
                  </a:lnTo>
                  <a:lnTo>
                    <a:pt x="3073" y="3060"/>
                  </a:lnTo>
                  <a:lnTo>
                    <a:pt x="0" y="10464"/>
                  </a:lnTo>
                  <a:lnTo>
                    <a:pt x="3073" y="17868"/>
                  </a:lnTo>
                  <a:lnTo>
                    <a:pt x="10477" y="20942"/>
                  </a:lnTo>
                  <a:lnTo>
                    <a:pt x="17881" y="17868"/>
                  </a:lnTo>
                  <a:lnTo>
                    <a:pt x="20942" y="10464"/>
                  </a:lnTo>
                  <a:close/>
                </a:path>
                <a:path w="18001615" h="20954">
                  <a:moveTo>
                    <a:pt x="18001526" y="10464"/>
                  </a:moveTo>
                  <a:lnTo>
                    <a:pt x="17998466" y="3060"/>
                  </a:lnTo>
                  <a:lnTo>
                    <a:pt x="17991062" y="0"/>
                  </a:lnTo>
                  <a:lnTo>
                    <a:pt x="17983658" y="3060"/>
                  </a:lnTo>
                  <a:lnTo>
                    <a:pt x="17980584" y="10464"/>
                  </a:lnTo>
                  <a:lnTo>
                    <a:pt x="17983658" y="17868"/>
                  </a:lnTo>
                  <a:lnTo>
                    <a:pt x="17991062" y="20942"/>
                  </a:lnTo>
                  <a:lnTo>
                    <a:pt x="17998466" y="17868"/>
                  </a:lnTo>
                  <a:lnTo>
                    <a:pt x="18001526" y="10464"/>
                  </a:lnTo>
                  <a:close/>
                </a:path>
              </a:pathLst>
            </a:custGeom>
            <a:solidFill>
              <a:srgbClr val="DADADA"/>
            </a:solidFill>
          </p:spPr>
          <p:txBody>
            <a:bodyPr wrap="square" lIns="0" tIns="0" rIns="0" bIns="0" rtlCol="0"/>
            <a:lstStyle/>
            <a:p>
              <a:endParaRPr/>
            </a:p>
          </p:txBody>
        </p:sp>
      </p:grpSp>
      <p:sp>
        <p:nvSpPr>
          <p:cNvPr id="13" name="object 13"/>
          <p:cNvSpPr txBox="1"/>
          <p:nvPr/>
        </p:nvSpPr>
        <p:spPr>
          <a:xfrm>
            <a:off x="8248093" y="5301008"/>
            <a:ext cx="10201910" cy="4566920"/>
          </a:xfrm>
          <a:prstGeom prst="rect">
            <a:avLst/>
          </a:prstGeom>
        </p:spPr>
        <p:txBody>
          <a:bodyPr vert="horz" wrap="square" lIns="0" tIns="12065" rIns="0" bIns="0" rtlCol="0">
            <a:spAutoFit/>
          </a:bodyPr>
          <a:lstStyle/>
          <a:p>
            <a:pPr marL="12700" marR="294005">
              <a:lnSpc>
                <a:spcPct val="101499"/>
              </a:lnSpc>
              <a:spcBef>
                <a:spcPts val="95"/>
              </a:spcBef>
            </a:pPr>
            <a:r>
              <a:rPr sz="1300" dirty="0">
                <a:solidFill>
                  <a:srgbClr val="575756"/>
                </a:solidFill>
                <a:latin typeface="Helvetica"/>
                <a:cs typeface="Helvetica"/>
              </a:rPr>
              <a:t>Primary</a:t>
            </a:r>
            <a:r>
              <a:rPr sz="1300" spc="20" dirty="0">
                <a:solidFill>
                  <a:srgbClr val="575756"/>
                </a:solidFill>
                <a:latin typeface="Helvetica"/>
                <a:cs typeface="Helvetica"/>
              </a:rPr>
              <a:t> </a:t>
            </a:r>
            <a:r>
              <a:rPr sz="1300" dirty="0">
                <a:solidFill>
                  <a:srgbClr val="575756"/>
                </a:solidFill>
                <a:latin typeface="Helvetica"/>
                <a:cs typeface="Helvetica"/>
              </a:rPr>
              <a:t>care</a:t>
            </a:r>
            <a:r>
              <a:rPr sz="1300" spc="20" dirty="0">
                <a:solidFill>
                  <a:srgbClr val="575756"/>
                </a:solidFill>
                <a:latin typeface="Helvetica"/>
                <a:cs typeface="Helvetica"/>
              </a:rPr>
              <a:t> </a:t>
            </a:r>
            <a:r>
              <a:rPr sz="1300" dirty="0">
                <a:solidFill>
                  <a:srgbClr val="575756"/>
                </a:solidFill>
                <a:latin typeface="Helvetica"/>
                <a:cs typeface="Helvetica"/>
              </a:rPr>
              <a:t>has</a:t>
            </a:r>
            <a:r>
              <a:rPr sz="1300" spc="20" dirty="0">
                <a:solidFill>
                  <a:srgbClr val="575756"/>
                </a:solidFill>
                <a:latin typeface="Helvetica"/>
                <a:cs typeface="Helvetica"/>
              </a:rPr>
              <a:t> </a:t>
            </a:r>
            <a:r>
              <a:rPr sz="1300" dirty="0">
                <a:solidFill>
                  <a:srgbClr val="575756"/>
                </a:solidFill>
                <a:latin typeface="Helvetica"/>
                <a:cs typeface="Helvetica"/>
              </a:rPr>
              <a:t>struggled</a:t>
            </a:r>
            <a:r>
              <a:rPr sz="1300" spc="20" dirty="0">
                <a:solidFill>
                  <a:srgbClr val="575756"/>
                </a:solidFill>
                <a:latin typeface="Helvetica"/>
                <a:cs typeface="Helvetica"/>
              </a:rPr>
              <a:t> </a:t>
            </a:r>
            <a:r>
              <a:rPr sz="1300" dirty="0">
                <a:solidFill>
                  <a:srgbClr val="575756"/>
                </a:solidFill>
                <a:latin typeface="Helvetica"/>
                <a:cs typeface="Helvetica"/>
              </a:rPr>
              <a:t>to</a:t>
            </a:r>
            <a:r>
              <a:rPr sz="1300" spc="20" dirty="0">
                <a:solidFill>
                  <a:srgbClr val="575756"/>
                </a:solidFill>
                <a:latin typeface="Helvetica"/>
                <a:cs typeface="Helvetica"/>
              </a:rPr>
              <a:t> </a:t>
            </a:r>
            <a:r>
              <a:rPr sz="1300" dirty="0">
                <a:solidFill>
                  <a:srgbClr val="575756"/>
                </a:solidFill>
                <a:latin typeface="Helvetica"/>
                <a:cs typeface="Helvetica"/>
              </a:rPr>
              <a:t>find</a:t>
            </a:r>
            <a:r>
              <a:rPr sz="1300" spc="20" dirty="0">
                <a:solidFill>
                  <a:srgbClr val="575756"/>
                </a:solidFill>
                <a:latin typeface="Helvetica"/>
                <a:cs typeface="Helvetica"/>
              </a:rPr>
              <a:t> </a:t>
            </a:r>
            <a:r>
              <a:rPr sz="1300" dirty="0">
                <a:solidFill>
                  <a:srgbClr val="575756"/>
                </a:solidFill>
                <a:latin typeface="Helvetica"/>
                <a:cs typeface="Helvetica"/>
              </a:rPr>
              <a:t>a</a:t>
            </a:r>
            <a:r>
              <a:rPr sz="1300" spc="25" dirty="0">
                <a:solidFill>
                  <a:srgbClr val="575756"/>
                </a:solidFill>
                <a:latin typeface="Helvetica"/>
                <a:cs typeface="Helvetica"/>
              </a:rPr>
              <a:t> </a:t>
            </a:r>
            <a:r>
              <a:rPr sz="1300" dirty="0">
                <a:solidFill>
                  <a:srgbClr val="575756"/>
                </a:solidFill>
                <a:latin typeface="Helvetica"/>
                <a:cs typeface="Helvetica"/>
              </a:rPr>
              <a:t>meaningful</a:t>
            </a:r>
            <a:r>
              <a:rPr sz="1300" spc="20" dirty="0">
                <a:solidFill>
                  <a:srgbClr val="575756"/>
                </a:solidFill>
                <a:latin typeface="Helvetica"/>
                <a:cs typeface="Helvetica"/>
              </a:rPr>
              <a:t> </a:t>
            </a:r>
            <a:r>
              <a:rPr sz="1300" dirty="0">
                <a:solidFill>
                  <a:srgbClr val="575756"/>
                </a:solidFill>
                <a:latin typeface="Helvetica"/>
                <a:cs typeface="Helvetica"/>
              </a:rPr>
              <a:t>home</a:t>
            </a:r>
            <a:r>
              <a:rPr sz="1300" spc="20" dirty="0">
                <a:solidFill>
                  <a:srgbClr val="575756"/>
                </a:solidFill>
                <a:latin typeface="Helvetica"/>
                <a:cs typeface="Helvetica"/>
              </a:rPr>
              <a:t> </a:t>
            </a:r>
            <a:r>
              <a:rPr sz="1300" dirty="0">
                <a:solidFill>
                  <a:srgbClr val="575756"/>
                </a:solidFill>
                <a:latin typeface="Helvetica"/>
                <a:cs typeface="Helvetica"/>
              </a:rPr>
              <a:t>within</a:t>
            </a:r>
            <a:r>
              <a:rPr sz="1300" spc="20" dirty="0">
                <a:solidFill>
                  <a:srgbClr val="575756"/>
                </a:solidFill>
                <a:latin typeface="Helvetica"/>
                <a:cs typeface="Helvetica"/>
              </a:rPr>
              <a:t> </a:t>
            </a:r>
            <a:r>
              <a:rPr sz="1300" dirty="0">
                <a:solidFill>
                  <a:srgbClr val="575756"/>
                </a:solidFill>
                <a:latin typeface="Helvetica"/>
                <a:cs typeface="Helvetica"/>
              </a:rPr>
              <a:t>the</a:t>
            </a:r>
            <a:r>
              <a:rPr sz="1300" spc="20" dirty="0">
                <a:solidFill>
                  <a:srgbClr val="575756"/>
                </a:solidFill>
                <a:latin typeface="Helvetica"/>
                <a:cs typeface="Helvetica"/>
              </a:rPr>
              <a:t> </a:t>
            </a:r>
            <a:r>
              <a:rPr sz="1300" dirty="0">
                <a:solidFill>
                  <a:srgbClr val="575756"/>
                </a:solidFill>
                <a:latin typeface="Helvetica"/>
                <a:cs typeface="Helvetica"/>
              </a:rPr>
              <a:t>ICS</a:t>
            </a:r>
            <a:r>
              <a:rPr sz="1300" spc="20" dirty="0">
                <a:solidFill>
                  <a:srgbClr val="575756"/>
                </a:solidFill>
                <a:latin typeface="Helvetica"/>
                <a:cs typeface="Helvetica"/>
              </a:rPr>
              <a:t> </a:t>
            </a:r>
            <a:r>
              <a:rPr sz="1300" dirty="0">
                <a:solidFill>
                  <a:srgbClr val="575756"/>
                </a:solidFill>
                <a:latin typeface="Helvetica"/>
                <a:cs typeface="Helvetica"/>
              </a:rPr>
              <a:t>to</a:t>
            </a:r>
            <a:r>
              <a:rPr sz="1300" spc="25" dirty="0">
                <a:solidFill>
                  <a:srgbClr val="575756"/>
                </a:solidFill>
                <a:latin typeface="Helvetica"/>
                <a:cs typeface="Helvetica"/>
              </a:rPr>
              <a:t> </a:t>
            </a:r>
            <a:r>
              <a:rPr sz="1300" dirty="0">
                <a:solidFill>
                  <a:srgbClr val="575756"/>
                </a:solidFill>
                <a:latin typeface="Helvetica"/>
                <a:cs typeface="Helvetica"/>
              </a:rPr>
              <a:t>ensure</a:t>
            </a:r>
            <a:r>
              <a:rPr sz="1300" spc="20" dirty="0">
                <a:solidFill>
                  <a:srgbClr val="575756"/>
                </a:solidFill>
                <a:latin typeface="Helvetica"/>
                <a:cs typeface="Helvetica"/>
              </a:rPr>
              <a:t> </a:t>
            </a:r>
            <a:r>
              <a:rPr sz="1300" dirty="0">
                <a:solidFill>
                  <a:srgbClr val="575756"/>
                </a:solidFill>
                <a:latin typeface="Helvetica"/>
                <a:cs typeface="Helvetica"/>
              </a:rPr>
              <a:t>the</a:t>
            </a:r>
            <a:r>
              <a:rPr sz="1300" spc="20" dirty="0">
                <a:solidFill>
                  <a:srgbClr val="575756"/>
                </a:solidFill>
                <a:latin typeface="Helvetica"/>
                <a:cs typeface="Helvetica"/>
              </a:rPr>
              <a:t> </a:t>
            </a:r>
            <a:r>
              <a:rPr sz="1300" dirty="0">
                <a:solidFill>
                  <a:srgbClr val="575756"/>
                </a:solidFill>
                <a:latin typeface="Helvetica"/>
                <a:cs typeface="Helvetica"/>
              </a:rPr>
              <a:t>sector</a:t>
            </a:r>
            <a:r>
              <a:rPr sz="1300" spc="20" dirty="0">
                <a:solidFill>
                  <a:srgbClr val="575756"/>
                </a:solidFill>
                <a:latin typeface="Helvetica"/>
                <a:cs typeface="Helvetica"/>
              </a:rPr>
              <a:t> </a:t>
            </a:r>
            <a:r>
              <a:rPr sz="1300" dirty="0">
                <a:solidFill>
                  <a:srgbClr val="575756"/>
                </a:solidFill>
                <a:latin typeface="Helvetica"/>
                <a:cs typeface="Helvetica"/>
              </a:rPr>
              <a:t>can</a:t>
            </a:r>
            <a:r>
              <a:rPr sz="1300" spc="20" dirty="0">
                <a:solidFill>
                  <a:srgbClr val="575756"/>
                </a:solidFill>
                <a:latin typeface="Helvetica"/>
                <a:cs typeface="Helvetica"/>
              </a:rPr>
              <a:t> </a:t>
            </a:r>
            <a:r>
              <a:rPr sz="1300" dirty="0">
                <a:solidFill>
                  <a:srgbClr val="575756"/>
                </a:solidFill>
                <a:latin typeface="Helvetica"/>
                <a:cs typeface="Helvetica"/>
              </a:rPr>
              <a:t>have</a:t>
            </a:r>
            <a:r>
              <a:rPr sz="1300" spc="20" dirty="0">
                <a:solidFill>
                  <a:srgbClr val="575756"/>
                </a:solidFill>
                <a:latin typeface="Helvetica"/>
                <a:cs typeface="Helvetica"/>
              </a:rPr>
              <a:t> </a:t>
            </a:r>
            <a:r>
              <a:rPr sz="1300" dirty="0">
                <a:solidFill>
                  <a:srgbClr val="575756"/>
                </a:solidFill>
                <a:latin typeface="Helvetica"/>
                <a:cs typeface="Helvetica"/>
              </a:rPr>
              <a:t>an</a:t>
            </a:r>
            <a:r>
              <a:rPr sz="1300" spc="25" dirty="0">
                <a:solidFill>
                  <a:srgbClr val="575756"/>
                </a:solidFill>
                <a:latin typeface="Helvetica"/>
                <a:cs typeface="Helvetica"/>
              </a:rPr>
              <a:t> </a:t>
            </a:r>
            <a:r>
              <a:rPr sz="1300" dirty="0">
                <a:solidFill>
                  <a:srgbClr val="575756"/>
                </a:solidFill>
                <a:latin typeface="Helvetica"/>
                <a:cs typeface="Helvetica"/>
              </a:rPr>
              <a:t>influence</a:t>
            </a:r>
            <a:r>
              <a:rPr sz="1300" spc="20" dirty="0">
                <a:solidFill>
                  <a:srgbClr val="575756"/>
                </a:solidFill>
                <a:latin typeface="Helvetica"/>
                <a:cs typeface="Helvetica"/>
              </a:rPr>
              <a:t> </a:t>
            </a:r>
            <a:r>
              <a:rPr sz="1300" dirty="0">
                <a:solidFill>
                  <a:srgbClr val="575756"/>
                </a:solidFill>
                <a:latin typeface="Helvetica"/>
                <a:cs typeface="Helvetica"/>
              </a:rPr>
              <a:t>and</a:t>
            </a:r>
            <a:r>
              <a:rPr sz="1300" spc="20" dirty="0">
                <a:solidFill>
                  <a:srgbClr val="575756"/>
                </a:solidFill>
                <a:latin typeface="Helvetica"/>
                <a:cs typeface="Helvetica"/>
              </a:rPr>
              <a:t> </a:t>
            </a:r>
            <a:r>
              <a:rPr sz="1300" dirty="0">
                <a:solidFill>
                  <a:srgbClr val="575756"/>
                </a:solidFill>
                <a:latin typeface="Helvetica"/>
                <a:cs typeface="Helvetica"/>
              </a:rPr>
              <a:t>impact.</a:t>
            </a:r>
            <a:r>
              <a:rPr sz="1300" spc="20" dirty="0">
                <a:solidFill>
                  <a:srgbClr val="575756"/>
                </a:solidFill>
                <a:latin typeface="Helvetica"/>
                <a:cs typeface="Helvetica"/>
              </a:rPr>
              <a:t> </a:t>
            </a:r>
            <a:r>
              <a:rPr sz="1300" spc="-10" dirty="0">
                <a:solidFill>
                  <a:srgbClr val="575756"/>
                </a:solidFill>
                <a:latin typeface="Helvetica"/>
                <a:cs typeface="Helvetica"/>
              </a:rPr>
              <a:t>Primary </a:t>
            </a:r>
            <a:r>
              <a:rPr sz="1300" dirty="0">
                <a:solidFill>
                  <a:srgbClr val="575756"/>
                </a:solidFill>
                <a:latin typeface="Helvetica"/>
                <a:cs typeface="Helvetica"/>
              </a:rPr>
              <a:t>Care</a:t>
            </a:r>
            <a:r>
              <a:rPr sz="1300" spc="25" dirty="0">
                <a:solidFill>
                  <a:srgbClr val="575756"/>
                </a:solidFill>
                <a:latin typeface="Helvetica"/>
                <a:cs typeface="Helvetica"/>
              </a:rPr>
              <a:t> </a:t>
            </a:r>
            <a:r>
              <a:rPr sz="1300" dirty="0">
                <a:solidFill>
                  <a:srgbClr val="575756"/>
                </a:solidFill>
                <a:latin typeface="Helvetica"/>
                <a:cs typeface="Helvetica"/>
              </a:rPr>
              <a:t>needs</a:t>
            </a:r>
            <a:r>
              <a:rPr sz="1300" spc="30" dirty="0">
                <a:solidFill>
                  <a:srgbClr val="575756"/>
                </a:solidFill>
                <a:latin typeface="Helvetica"/>
                <a:cs typeface="Helvetica"/>
              </a:rPr>
              <a:t> </a:t>
            </a:r>
            <a:r>
              <a:rPr sz="1300" dirty="0">
                <a:solidFill>
                  <a:srgbClr val="575756"/>
                </a:solidFill>
                <a:latin typeface="Helvetica"/>
                <a:cs typeface="Helvetica"/>
              </a:rPr>
              <a:t>to</a:t>
            </a:r>
            <a:r>
              <a:rPr sz="1300" spc="30" dirty="0">
                <a:solidFill>
                  <a:srgbClr val="575756"/>
                </a:solidFill>
                <a:latin typeface="Helvetica"/>
                <a:cs typeface="Helvetica"/>
              </a:rPr>
              <a:t> </a:t>
            </a:r>
            <a:r>
              <a:rPr sz="1300" dirty="0">
                <a:solidFill>
                  <a:srgbClr val="575756"/>
                </a:solidFill>
                <a:latin typeface="Helvetica"/>
                <a:cs typeface="Helvetica"/>
              </a:rPr>
              <a:t>have</a:t>
            </a:r>
            <a:r>
              <a:rPr sz="1300" spc="25" dirty="0">
                <a:solidFill>
                  <a:srgbClr val="575756"/>
                </a:solidFill>
                <a:latin typeface="Helvetica"/>
                <a:cs typeface="Helvetica"/>
              </a:rPr>
              <a:t> </a:t>
            </a:r>
            <a:r>
              <a:rPr sz="1300" dirty="0">
                <a:solidFill>
                  <a:srgbClr val="575756"/>
                </a:solidFill>
                <a:latin typeface="Helvetica"/>
                <a:cs typeface="Helvetica"/>
              </a:rPr>
              <a:t>parity</a:t>
            </a:r>
            <a:r>
              <a:rPr sz="1300" spc="30" dirty="0">
                <a:solidFill>
                  <a:srgbClr val="575756"/>
                </a:solidFill>
                <a:latin typeface="Helvetica"/>
                <a:cs typeface="Helvetica"/>
              </a:rPr>
              <a:t> </a:t>
            </a:r>
            <a:r>
              <a:rPr sz="1300" dirty="0">
                <a:solidFill>
                  <a:srgbClr val="575756"/>
                </a:solidFill>
                <a:latin typeface="Helvetica"/>
                <a:cs typeface="Helvetica"/>
              </a:rPr>
              <a:t>of</a:t>
            </a:r>
            <a:r>
              <a:rPr sz="1300" spc="30" dirty="0">
                <a:solidFill>
                  <a:srgbClr val="575756"/>
                </a:solidFill>
                <a:latin typeface="Helvetica"/>
                <a:cs typeface="Helvetica"/>
              </a:rPr>
              <a:t> </a:t>
            </a:r>
            <a:r>
              <a:rPr sz="1300" dirty="0">
                <a:solidFill>
                  <a:srgbClr val="575756"/>
                </a:solidFill>
                <a:latin typeface="Helvetica"/>
                <a:cs typeface="Helvetica"/>
              </a:rPr>
              <a:t>esteem</a:t>
            </a:r>
            <a:r>
              <a:rPr sz="1300" spc="30" dirty="0">
                <a:solidFill>
                  <a:srgbClr val="575756"/>
                </a:solidFill>
                <a:latin typeface="Helvetica"/>
                <a:cs typeface="Helvetica"/>
              </a:rPr>
              <a:t> </a:t>
            </a:r>
            <a:r>
              <a:rPr sz="1300" dirty="0">
                <a:solidFill>
                  <a:srgbClr val="575756"/>
                </a:solidFill>
                <a:latin typeface="Helvetica"/>
                <a:cs typeface="Helvetica"/>
              </a:rPr>
              <a:t>at</a:t>
            </a:r>
            <a:r>
              <a:rPr sz="1300" spc="25" dirty="0">
                <a:solidFill>
                  <a:srgbClr val="575756"/>
                </a:solidFill>
                <a:latin typeface="Helvetica"/>
                <a:cs typeface="Helvetica"/>
              </a:rPr>
              <a:t> </a:t>
            </a:r>
            <a:r>
              <a:rPr sz="1300" dirty="0">
                <a:solidFill>
                  <a:srgbClr val="575756"/>
                </a:solidFill>
                <a:latin typeface="Helvetica"/>
                <a:cs typeface="Helvetica"/>
              </a:rPr>
              <a:t>a</a:t>
            </a:r>
            <a:r>
              <a:rPr sz="1300" spc="30" dirty="0">
                <a:solidFill>
                  <a:srgbClr val="575756"/>
                </a:solidFill>
                <a:latin typeface="Helvetica"/>
                <a:cs typeface="Helvetica"/>
              </a:rPr>
              <a:t> </a:t>
            </a:r>
            <a:r>
              <a:rPr sz="1300" dirty="0">
                <a:solidFill>
                  <a:srgbClr val="575756"/>
                </a:solidFill>
                <a:latin typeface="Helvetica"/>
                <a:cs typeface="Helvetica"/>
              </a:rPr>
              <a:t>system</a:t>
            </a:r>
            <a:r>
              <a:rPr sz="1300" spc="30" dirty="0">
                <a:solidFill>
                  <a:srgbClr val="575756"/>
                </a:solidFill>
                <a:latin typeface="Helvetica"/>
                <a:cs typeface="Helvetica"/>
              </a:rPr>
              <a:t> </a:t>
            </a:r>
            <a:r>
              <a:rPr sz="1300" dirty="0">
                <a:solidFill>
                  <a:srgbClr val="575756"/>
                </a:solidFill>
                <a:latin typeface="Helvetica"/>
                <a:cs typeface="Helvetica"/>
              </a:rPr>
              <a:t>level</a:t>
            </a:r>
            <a:r>
              <a:rPr sz="1300" spc="30" dirty="0">
                <a:solidFill>
                  <a:srgbClr val="575756"/>
                </a:solidFill>
                <a:latin typeface="Helvetica"/>
                <a:cs typeface="Helvetica"/>
              </a:rPr>
              <a:t> </a:t>
            </a:r>
            <a:r>
              <a:rPr sz="1300" dirty="0">
                <a:solidFill>
                  <a:srgbClr val="575756"/>
                </a:solidFill>
                <a:latin typeface="Helvetica"/>
                <a:cs typeface="Helvetica"/>
              </a:rPr>
              <a:t>to</a:t>
            </a:r>
            <a:r>
              <a:rPr sz="1300" spc="25" dirty="0">
                <a:solidFill>
                  <a:srgbClr val="575756"/>
                </a:solidFill>
                <a:latin typeface="Helvetica"/>
                <a:cs typeface="Helvetica"/>
              </a:rPr>
              <a:t> </a:t>
            </a:r>
            <a:r>
              <a:rPr sz="1300" dirty="0">
                <a:solidFill>
                  <a:srgbClr val="575756"/>
                </a:solidFill>
                <a:latin typeface="Helvetica"/>
                <a:cs typeface="Helvetica"/>
              </a:rPr>
              <a:t>meaning</a:t>
            </a:r>
            <a:r>
              <a:rPr sz="1300" spc="30" dirty="0">
                <a:solidFill>
                  <a:srgbClr val="575756"/>
                </a:solidFill>
                <a:latin typeface="Helvetica"/>
                <a:cs typeface="Helvetica"/>
              </a:rPr>
              <a:t> </a:t>
            </a:r>
            <a:r>
              <a:rPr sz="1300" dirty="0">
                <a:solidFill>
                  <a:srgbClr val="575756"/>
                </a:solidFill>
                <a:latin typeface="Helvetica"/>
                <a:cs typeface="Helvetica"/>
              </a:rPr>
              <a:t>fully</a:t>
            </a:r>
            <a:r>
              <a:rPr sz="1300" spc="30" dirty="0">
                <a:solidFill>
                  <a:srgbClr val="575756"/>
                </a:solidFill>
                <a:latin typeface="Helvetica"/>
                <a:cs typeface="Helvetica"/>
              </a:rPr>
              <a:t> </a:t>
            </a:r>
            <a:r>
              <a:rPr sz="1300" dirty="0">
                <a:solidFill>
                  <a:srgbClr val="575756"/>
                </a:solidFill>
                <a:latin typeface="Helvetica"/>
                <a:cs typeface="Helvetica"/>
              </a:rPr>
              <a:t>contribute</a:t>
            </a:r>
            <a:r>
              <a:rPr sz="1300" spc="30" dirty="0">
                <a:solidFill>
                  <a:srgbClr val="575756"/>
                </a:solidFill>
                <a:latin typeface="Helvetica"/>
                <a:cs typeface="Helvetica"/>
              </a:rPr>
              <a:t> </a:t>
            </a:r>
            <a:r>
              <a:rPr sz="1300" dirty="0">
                <a:solidFill>
                  <a:srgbClr val="575756"/>
                </a:solidFill>
                <a:latin typeface="Helvetica"/>
                <a:cs typeface="Helvetica"/>
              </a:rPr>
              <a:t>to</a:t>
            </a:r>
            <a:r>
              <a:rPr sz="1300" spc="25" dirty="0">
                <a:solidFill>
                  <a:srgbClr val="575756"/>
                </a:solidFill>
                <a:latin typeface="Helvetica"/>
                <a:cs typeface="Helvetica"/>
              </a:rPr>
              <a:t> </a:t>
            </a:r>
            <a:r>
              <a:rPr sz="1300" dirty="0">
                <a:solidFill>
                  <a:srgbClr val="575756"/>
                </a:solidFill>
                <a:latin typeface="Helvetica"/>
                <a:cs typeface="Helvetica"/>
              </a:rPr>
              <a:t>system</a:t>
            </a:r>
            <a:r>
              <a:rPr sz="1300" spc="30" dirty="0">
                <a:solidFill>
                  <a:srgbClr val="575756"/>
                </a:solidFill>
                <a:latin typeface="Helvetica"/>
                <a:cs typeface="Helvetica"/>
              </a:rPr>
              <a:t> </a:t>
            </a:r>
            <a:r>
              <a:rPr sz="1300" dirty="0">
                <a:solidFill>
                  <a:srgbClr val="575756"/>
                </a:solidFill>
                <a:latin typeface="Helvetica"/>
                <a:cs typeface="Helvetica"/>
              </a:rPr>
              <a:t>development,</a:t>
            </a:r>
            <a:r>
              <a:rPr sz="1300" spc="30" dirty="0">
                <a:solidFill>
                  <a:srgbClr val="575756"/>
                </a:solidFill>
                <a:latin typeface="Helvetica"/>
                <a:cs typeface="Helvetica"/>
              </a:rPr>
              <a:t> </a:t>
            </a:r>
            <a:r>
              <a:rPr sz="1300" dirty="0">
                <a:solidFill>
                  <a:srgbClr val="575756"/>
                </a:solidFill>
                <a:latin typeface="Helvetica"/>
                <a:cs typeface="Helvetica"/>
              </a:rPr>
              <a:t>this</a:t>
            </a:r>
            <a:r>
              <a:rPr sz="1300" spc="30" dirty="0">
                <a:solidFill>
                  <a:srgbClr val="575756"/>
                </a:solidFill>
                <a:latin typeface="Helvetica"/>
                <a:cs typeface="Helvetica"/>
              </a:rPr>
              <a:t> </a:t>
            </a:r>
            <a:r>
              <a:rPr sz="1300" dirty="0">
                <a:solidFill>
                  <a:srgbClr val="575756"/>
                </a:solidFill>
                <a:latin typeface="Helvetica"/>
                <a:cs typeface="Helvetica"/>
              </a:rPr>
              <a:t>includes</a:t>
            </a:r>
            <a:r>
              <a:rPr sz="1300" spc="25" dirty="0">
                <a:solidFill>
                  <a:srgbClr val="575756"/>
                </a:solidFill>
                <a:latin typeface="Helvetica"/>
                <a:cs typeface="Helvetica"/>
              </a:rPr>
              <a:t> </a:t>
            </a:r>
            <a:r>
              <a:rPr sz="1300" spc="-10" dirty="0">
                <a:solidFill>
                  <a:srgbClr val="575756"/>
                </a:solidFill>
                <a:latin typeface="Helvetica"/>
                <a:cs typeface="Helvetica"/>
              </a:rPr>
              <a:t>active </a:t>
            </a:r>
            <a:r>
              <a:rPr sz="1300" dirty="0">
                <a:solidFill>
                  <a:srgbClr val="575756"/>
                </a:solidFill>
                <a:latin typeface="Helvetica"/>
                <a:cs typeface="Helvetica"/>
              </a:rPr>
              <a:t>involvement</a:t>
            </a:r>
            <a:r>
              <a:rPr sz="1300" spc="30" dirty="0">
                <a:solidFill>
                  <a:srgbClr val="575756"/>
                </a:solidFill>
                <a:latin typeface="Helvetica"/>
                <a:cs typeface="Helvetica"/>
              </a:rPr>
              <a:t> </a:t>
            </a:r>
            <a:r>
              <a:rPr sz="1300" dirty="0">
                <a:solidFill>
                  <a:srgbClr val="575756"/>
                </a:solidFill>
                <a:latin typeface="Helvetica"/>
                <a:cs typeface="Helvetica"/>
              </a:rPr>
              <a:t>in</a:t>
            </a:r>
            <a:r>
              <a:rPr sz="1300" spc="35" dirty="0">
                <a:solidFill>
                  <a:srgbClr val="575756"/>
                </a:solidFill>
                <a:latin typeface="Helvetica"/>
                <a:cs typeface="Helvetica"/>
              </a:rPr>
              <a:t> </a:t>
            </a:r>
            <a:r>
              <a:rPr sz="1300" dirty="0">
                <a:solidFill>
                  <a:srgbClr val="575756"/>
                </a:solidFill>
                <a:latin typeface="Helvetica"/>
                <a:cs typeface="Helvetica"/>
              </a:rPr>
              <a:t>formulating</a:t>
            </a:r>
            <a:r>
              <a:rPr sz="1300" spc="30" dirty="0">
                <a:solidFill>
                  <a:srgbClr val="575756"/>
                </a:solidFill>
                <a:latin typeface="Helvetica"/>
                <a:cs typeface="Helvetica"/>
              </a:rPr>
              <a:t> </a:t>
            </a:r>
            <a:r>
              <a:rPr sz="1300" dirty="0">
                <a:solidFill>
                  <a:srgbClr val="575756"/>
                </a:solidFill>
                <a:latin typeface="Helvetica"/>
                <a:cs typeface="Helvetica"/>
              </a:rPr>
              <a:t>new</a:t>
            </a:r>
            <a:r>
              <a:rPr sz="1300" spc="35" dirty="0">
                <a:solidFill>
                  <a:srgbClr val="575756"/>
                </a:solidFill>
                <a:latin typeface="Helvetica"/>
                <a:cs typeface="Helvetica"/>
              </a:rPr>
              <a:t> </a:t>
            </a:r>
            <a:r>
              <a:rPr sz="1300" dirty="0">
                <a:solidFill>
                  <a:srgbClr val="575756"/>
                </a:solidFill>
                <a:latin typeface="Helvetica"/>
                <a:cs typeface="Helvetica"/>
              </a:rPr>
              <a:t>pathways</a:t>
            </a:r>
            <a:r>
              <a:rPr sz="1300" spc="30" dirty="0">
                <a:solidFill>
                  <a:srgbClr val="575756"/>
                </a:solidFill>
                <a:latin typeface="Helvetica"/>
                <a:cs typeface="Helvetica"/>
              </a:rPr>
              <a:t> </a:t>
            </a:r>
            <a:r>
              <a:rPr sz="1300" dirty="0">
                <a:solidFill>
                  <a:srgbClr val="575756"/>
                </a:solidFill>
                <a:latin typeface="Helvetica"/>
                <a:cs typeface="Helvetica"/>
              </a:rPr>
              <a:t>and</a:t>
            </a:r>
            <a:r>
              <a:rPr sz="1300" spc="35" dirty="0">
                <a:solidFill>
                  <a:srgbClr val="575756"/>
                </a:solidFill>
                <a:latin typeface="Helvetica"/>
                <a:cs typeface="Helvetica"/>
              </a:rPr>
              <a:t> </a:t>
            </a:r>
            <a:r>
              <a:rPr sz="1300" dirty="0">
                <a:solidFill>
                  <a:srgbClr val="575756"/>
                </a:solidFill>
                <a:latin typeface="Helvetica"/>
                <a:cs typeface="Helvetica"/>
              </a:rPr>
              <a:t>opportunities,</a:t>
            </a:r>
            <a:r>
              <a:rPr sz="1300" spc="30" dirty="0">
                <a:solidFill>
                  <a:srgbClr val="575756"/>
                </a:solidFill>
                <a:latin typeface="Helvetica"/>
                <a:cs typeface="Helvetica"/>
              </a:rPr>
              <a:t> </a:t>
            </a:r>
            <a:r>
              <a:rPr sz="1300" dirty="0">
                <a:solidFill>
                  <a:srgbClr val="575756"/>
                </a:solidFill>
                <a:latin typeface="Helvetica"/>
                <a:cs typeface="Helvetica"/>
              </a:rPr>
              <a:t>strategic</a:t>
            </a:r>
            <a:r>
              <a:rPr sz="1300" spc="35" dirty="0">
                <a:solidFill>
                  <a:srgbClr val="575756"/>
                </a:solidFill>
                <a:latin typeface="Helvetica"/>
                <a:cs typeface="Helvetica"/>
              </a:rPr>
              <a:t> </a:t>
            </a:r>
            <a:r>
              <a:rPr sz="1300" dirty="0">
                <a:solidFill>
                  <a:srgbClr val="575756"/>
                </a:solidFill>
                <a:latin typeface="Helvetica"/>
                <a:cs typeface="Helvetica"/>
              </a:rPr>
              <a:t>planning,</a:t>
            </a:r>
            <a:r>
              <a:rPr sz="1300" spc="30" dirty="0">
                <a:solidFill>
                  <a:srgbClr val="575756"/>
                </a:solidFill>
                <a:latin typeface="Helvetica"/>
                <a:cs typeface="Helvetica"/>
              </a:rPr>
              <a:t> </a:t>
            </a:r>
            <a:r>
              <a:rPr sz="1300" dirty="0">
                <a:solidFill>
                  <a:srgbClr val="575756"/>
                </a:solidFill>
                <a:latin typeface="Helvetica"/>
                <a:cs typeface="Helvetica"/>
              </a:rPr>
              <a:t>resource</a:t>
            </a:r>
            <a:r>
              <a:rPr sz="1300" spc="35" dirty="0">
                <a:solidFill>
                  <a:srgbClr val="575756"/>
                </a:solidFill>
                <a:latin typeface="Helvetica"/>
                <a:cs typeface="Helvetica"/>
              </a:rPr>
              <a:t> </a:t>
            </a:r>
            <a:r>
              <a:rPr sz="1300" dirty="0">
                <a:solidFill>
                  <a:srgbClr val="575756"/>
                </a:solidFill>
                <a:latin typeface="Helvetica"/>
                <a:cs typeface="Helvetica"/>
              </a:rPr>
              <a:t>allocation,</a:t>
            </a:r>
            <a:r>
              <a:rPr sz="1300" spc="30" dirty="0">
                <a:solidFill>
                  <a:srgbClr val="575756"/>
                </a:solidFill>
                <a:latin typeface="Helvetica"/>
                <a:cs typeface="Helvetica"/>
              </a:rPr>
              <a:t> </a:t>
            </a:r>
            <a:r>
              <a:rPr sz="1300" dirty="0">
                <a:solidFill>
                  <a:srgbClr val="575756"/>
                </a:solidFill>
                <a:latin typeface="Helvetica"/>
                <a:cs typeface="Helvetica"/>
              </a:rPr>
              <a:t>workforce</a:t>
            </a:r>
            <a:r>
              <a:rPr sz="1300" spc="35" dirty="0">
                <a:solidFill>
                  <a:srgbClr val="575756"/>
                </a:solidFill>
                <a:latin typeface="Helvetica"/>
                <a:cs typeface="Helvetica"/>
              </a:rPr>
              <a:t> </a:t>
            </a:r>
            <a:r>
              <a:rPr sz="1300" dirty="0">
                <a:solidFill>
                  <a:srgbClr val="575756"/>
                </a:solidFill>
                <a:latin typeface="Helvetica"/>
                <a:cs typeface="Helvetica"/>
              </a:rPr>
              <a:t>and</a:t>
            </a:r>
            <a:r>
              <a:rPr sz="1300" spc="30" dirty="0">
                <a:solidFill>
                  <a:srgbClr val="575756"/>
                </a:solidFill>
                <a:latin typeface="Helvetica"/>
                <a:cs typeface="Helvetica"/>
              </a:rPr>
              <a:t> </a:t>
            </a:r>
            <a:r>
              <a:rPr sz="1300" dirty="0">
                <a:solidFill>
                  <a:srgbClr val="575756"/>
                </a:solidFill>
                <a:latin typeface="Helvetica"/>
                <a:cs typeface="Helvetica"/>
              </a:rPr>
              <a:t>digital</a:t>
            </a:r>
            <a:r>
              <a:rPr sz="1300" spc="35" dirty="0">
                <a:solidFill>
                  <a:srgbClr val="575756"/>
                </a:solidFill>
                <a:latin typeface="Helvetica"/>
                <a:cs typeface="Helvetica"/>
              </a:rPr>
              <a:t> </a:t>
            </a:r>
            <a:r>
              <a:rPr sz="1300" spc="-10" dirty="0">
                <a:solidFill>
                  <a:srgbClr val="575756"/>
                </a:solidFill>
                <a:latin typeface="Helvetica"/>
                <a:cs typeface="Helvetica"/>
              </a:rPr>
              <a:t>enablement.</a:t>
            </a:r>
            <a:endParaRPr sz="1300">
              <a:latin typeface="Helvetica"/>
              <a:cs typeface="Helvetica"/>
            </a:endParaRPr>
          </a:p>
          <a:p>
            <a:pPr>
              <a:lnSpc>
                <a:spcPct val="100000"/>
              </a:lnSpc>
            </a:pPr>
            <a:endParaRPr sz="1300">
              <a:latin typeface="Helvetica"/>
              <a:cs typeface="Helvetica"/>
            </a:endParaRPr>
          </a:p>
          <a:p>
            <a:pPr>
              <a:lnSpc>
                <a:spcPct val="100000"/>
              </a:lnSpc>
              <a:spcBef>
                <a:spcPts val="680"/>
              </a:spcBef>
            </a:pPr>
            <a:endParaRPr sz="1300">
              <a:latin typeface="Helvetica"/>
              <a:cs typeface="Helvetica"/>
            </a:endParaRPr>
          </a:p>
          <a:p>
            <a:pPr marL="12700" marR="81915">
              <a:lnSpc>
                <a:spcPct val="101499"/>
              </a:lnSpc>
              <a:spcBef>
                <a:spcPts val="5"/>
              </a:spcBef>
            </a:pPr>
            <a:r>
              <a:rPr sz="1300" dirty="0">
                <a:solidFill>
                  <a:srgbClr val="575756"/>
                </a:solidFill>
                <a:latin typeface="Helvetica"/>
                <a:cs typeface="Helvetica"/>
              </a:rPr>
              <a:t>GP practices</a:t>
            </a:r>
            <a:r>
              <a:rPr sz="1300" spc="35" dirty="0">
                <a:solidFill>
                  <a:srgbClr val="575756"/>
                </a:solidFill>
                <a:latin typeface="Helvetica"/>
                <a:cs typeface="Helvetica"/>
              </a:rPr>
              <a:t> </a:t>
            </a:r>
            <a:r>
              <a:rPr sz="1300" dirty="0">
                <a:solidFill>
                  <a:srgbClr val="575756"/>
                </a:solidFill>
                <a:latin typeface="Helvetica"/>
                <a:cs typeface="Helvetica"/>
              </a:rPr>
              <a:t>have</a:t>
            </a:r>
            <a:r>
              <a:rPr sz="1300" spc="30" dirty="0">
                <a:solidFill>
                  <a:srgbClr val="575756"/>
                </a:solidFill>
                <a:latin typeface="Helvetica"/>
                <a:cs typeface="Helvetica"/>
              </a:rPr>
              <a:t> </a:t>
            </a:r>
            <a:r>
              <a:rPr sz="1300" dirty="0">
                <a:solidFill>
                  <a:srgbClr val="575756"/>
                </a:solidFill>
                <a:latin typeface="Helvetica"/>
                <a:cs typeface="Helvetica"/>
              </a:rPr>
              <a:t>been</a:t>
            </a:r>
            <a:r>
              <a:rPr sz="1300" spc="30" dirty="0">
                <a:solidFill>
                  <a:srgbClr val="575756"/>
                </a:solidFill>
                <a:latin typeface="Helvetica"/>
                <a:cs typeface="Helvetica"/>
              </a:rPr>
              <a:t> </a:t>
            </a:r>
            <a:r>
              <a:rPr sz="1300" dirty="0">
                <a:solidFill>
                  <a:srgbClr val="575756"/>
                </a:solidFill>
                <a:latin typeface="Helvetica"/>
                <a:cs typeface="Helvetica"/>
              </a:rPr>
              <a:t>at</a:t>
            </a:r>
            <a:r>
              <a:rPr sz="1300" spc="30" dirty="0">
                <a:solidFill>
                  <a:srgbClr val="575756"/>
                </a:solidFill>
                <a:latin typeface="Helvetica"/>
                <a:cs typeface="Helvetica"/>
              </a:rPr>
              <a:t> </a:t>
            </a:r>
            <a:r>
              <a:rPr sz="1300" dirty="0">
                <a:solidFill>
                  <a:srgbClr val="575756"/>
                </a:solidFill>
                <a:latin typeface="Helvetica"/>
                <a:cs typeface="Helvetica"/>
              </a:rPr>
              <a:t>the</a:t>
            </a:r>
            <a:r>
              <a:rPr sz="1300" spc="30" dirty="0">
                <a:solidFill>
                  <a:srgbClr val="575756"/>
                </a:solidFill>
                <a:latin typeface="Helvetica"/>
                <a:cs typeface="Helvetica"/>
              </a:rPr>
              <a:t> </a:t>
            </a:r>
            <a:r>
              <a:rPr sz="1300" dirty="0">
                <a:solidFill>
                  <a:srgbClr val="575756"/>
                </a:solidFill>
                <a:latin typeface="Helvetica"/>
                <a:cs typeface="Helvetica"/>
              </a:rPr>
              <a:t>forefront</a:t>
            </a:r>
            <a:r>
              <a:rPr sz="1300" spc="35" dirty="0">
                <a:solidFill>
                  <a:srgbClr val="575756"/>
                </a:solidFill>
                <a:latin typeface="Helvetica"/>
                <a:cs typeface="Helvetica"/>
              </a:rPr>
              <a:t> </a:t>
            </a:r>
            <a:r>
              <a:rPr sz="1300" dirty="0">
                <a:solidFill>
                  <a:srgbClr val="575756"/>
                </a:solidFill>
                <a:latin typeface="Helvetica"/>
                <a:cs typeface="Helvetica"/>
              </a:rPr>
              <a:t>of</a:t>
            </a:r>
            <a:r>
              <a:rPr sz="1300" spc="30" dirty="0">
                <a:solidFill>
                  <a:srgbClr val="575756"/>
                </a:solidFill>
                <a:latin typeface="Helvetica"/>
                <a:cs typeface="Helvetica"/>
              </a:rPr>
              <a:t> </a:t>
            </a:r>
            <a:r>
              <a:rPr sz="1300" dirty="0">
                <a:solidFill>
                  <a:srgbClr val="575756"/>
                </a:solidFill>
                <a:latin typeface="Helvetica"/>
                <a:cs typeface="Helvetica"/>
              </a:rPr>
              <a:t>the</a:t>
            </a:r>
            <a:r>
              <a:rPr sz="1300" spc="30" dirty="0">
                <a:solidFill>
                  <a:srgbClr val="575756"/>
                </a:solidFill>
                <a:latin typeface="Helvetica"/>
                <a:cs typeface="Helvetica"/>
              </a:rPr>
              <a:t> </a:t>
            </a:r>
            <a:r>
              <a:rPr sz="1300" dirty="0">
                <a:solidFill>
                  <a:srgbClr val="575756"/>
                </a:solidFill>
                <a:latin typeface="Helvetica"/>
                <a:cs typeface="Helvetica"/>
              </a:rPr>
              <a:t>NHS’s</a:t>
            </a:r>
            <a:r>
              <a:rPr sz="1300" spc="30" dirty="0">
                <a:solidFill>
                  <a:srgbClr val="575756"/>
                </a:solidFill>
                <a:latin typeface="Helvetica"/>
                <a:cs typeface="Helvetica"/>
              </a:rPr>
              <a:t> </a:t>
            </a:r>
            <a:r>
              <a:rPr sz="1300" dirty="0">
                <a:solidFill>
                  <a:srgbClr val="575756"/>
                </a:solidFill>
                <a:latin typeface="Helvetica"/>
                <a:cs typeface="Helvetica"/>
              </a:rPr>
              <a:t>digital</a:t>
            </a:r>
            <a:r>
              <a:rPr sz="1300" spc="30" dirty="0">
                <a:solidFill>
                  <a:srgbClr val="575756"/>
                </a:solidFill>
                <a:latin typeface="Helvetica"/>
                <a:cs typeface="Helvetica"/>
              </a:rPr>
              <a:t> </a:t>
            </a:r>
            <a:r>
              <a:rPr sz="1300" dirty="0">
                <a:solidFill>
                  <a:srgbClr val="575756"/>
                </a:solidFill>
                <a:latin typeface="Helvetica"/>
                <a:cs typeface="Helvetica"/>
              </a:rPr>
              <a:t>developments,</a:t>
            </a:r>
            <a:r>
              <a:rPr sz="1300" spc="35" dirty="0">
                <a:solidFill>
                  <a:srgbClr val="575756"/>
                </a:solidFill>
                <a:latin typeface="Helvetica"/>
                <a:cs typeface="Helvetica"/>
              </a:rPr>
              <a:t> </a:t>
            </a:r>
            <a:r>
              <a:rPr sz="1300" dirty="0">
                <a:solidFill>
                  <a:srgbClr val="575756"/>
                </a:solidFill>
                <a:latin typeface="Helvetica"/>
                <a:cs typeface="Helvetica"/>
              </a:rPr>
              <a:t>including</a:t>
            </a:r>
            <a:r>
              <a:rPr sz="1300" spc="30" dirty="0">
                <a:solidFill>
                  <a:srgbClr val="575756"/>
                </a:solidFill>
                <a:latin typeface="Helvetica"/>
                <a:cs typeface="Helvetica"/>
              </a:rPr>
              <a:t> </a:t>
            </a:r>
            <a:r>
              <a:rPr sz="1300" dirty="0">
                <a:solidFill>
                  <a:srgbClr val="575756"/>
                </a:solidFill>
                <a:latin typeface="Helvetica"/>
                <a:cs typeface="Helvetica"/>
              </a:rPr>
              <a:t>ePR,</a:t>
            </a:r>
            <a:r>
              <a:rPr sz="1300" spc="30" dirty="0">
                <a:solidFill>
                  <a:srgbClr val="575756"/>
                </a:solidFill>
                <a:latin typeface="Helvetica"/>
                <a:cs typeface="Helvetica"/>
              </a:rPr>
              <a:t> </a:t>
            </a:r>
            <a:r>
              <a:rPr sz="1300" dirty="0">
                <a:solidFill>
                  <a:srgbClr val="575756"/>
                </a:solidFill>
                <a:latin typeface="Helvetica"/>
                <a:cs typeface="Helvetica"/>
              </a:rPr>
              <a:t>e-prescriptions</a:t>
            </a:r>
            <a:r>
              <a:rPr sz="1300" spc="30" dirty="0">
                <a:solidFill>
                  <a:srgbClr val="575756"/>
                </a:solidFill>
                <a:latin typeface="Helvetica"/>
                <a:cs typeface="Helvetica"/>
              </a:rPr>
              <a:t> </a:t>
            </a:r>
            <a:r>
              <a:rPr sz="1300" dirty="0">
                <a:solidFill>
                  <a:srgbClr val="575756"/>
                </a:solidFill>
                <a:latin typeface="Helvetica"/>
                <a:cs typeface="Helvetica"/>
              </a:rPr>
              <a:t>and</a:t>
            </a:r>
            <a:r>
              <a:rPr sz="1300" spc="30" dirty="0">
                <a:solidFill>
                  <a:srgbClr val="575756"/>
                </a:solidFill>
                <a:latin typeface="Helvetica"/>
                <a:cs typeface="Helvetica"/>
              </a:rPr>
              <a:t> </a:t>
            </a:r>
            <a:r>
              <a:rPr sz="1300" dirty="0">
                <a:solidFill>
                  <a:srgbClr val="575756"/>
                </a:solidFill>
                <a:latin typeface="Helvetica"/>
                <a:cs typeface="Helvetica"/>
              </a:rPr>
              <a:t>online</a:t>
            </a:r>
            <a:r>
              <a:rPr sz="1300" spc="35" dirty="0">
                <a:solidFill>
                  <a:srgbClr val="575756"/>
                </a:solidFill>
                <a:latin typeface="Helvetica"/>
                <a:cs typeface="Helvetica"/>
              </a:rPr>
              <a:t> </a:t>
            </a:r>
            <a:r>
              <a:rPr sz="1300" dirty="0">
                <a:solidFill>
                  <a:srgbClr val="575756"/>
                </a:solidFill>
                <a:latin typeface="Helvetica"/>
                <a:cs typeface="Helvetica"/>
              </a:rPr>
              <a:t>booking.</a:t>
            </a:r>
            <a:r>
              <a:rPr sz="1300" spc="30" dirty="0">
                <a:solidFill>
                  <a:srgbClr val="575756"/>
                </a:solidFill>
                <a:latin typeface="Helvetica"/>
                <a:cs typeface="Helvetica"/>
              </a:rPr>
              <a:t> </a:t>
            </a:r>
            <a:r>
              <a:rPr sz="1300" spc="-10" dirty="0">
                <a:solidFill>
                  <a:srgbClr val="575756"/>
                </a:solidFill>
                <a:latin typeface="Helvetica"/>
                <a:cs typeface="Helvetica"/>
              </a:rPr>
              <a:t>Primary </a:t>
            </a:r>
            <a:r>
              <a:rPr sz="1300" dirty="0">
                <a:solidFill>
                  <a:srgbClr val="575756"/>
                </a:solidFill>
                <a:latin typeface="Helvetica"/>
                <a:cs typeface="Helvetica"/>
              </a:rPr>
              <a:t>care</a:t>
            </a:r>
            <a:r>
              <a:rPr sz="1300" spc="35" dirty="0">
                <a:solidFill>
                  <a:srgbClr val="575756"/>
                </a:solidFill>
                <a:latin typeface="Helvetica"/>
                <a:cs typeface="Helvetica"/>
              </a:rPr>
              <a:t> </a:t>
            </a:r>
            <a:r>
              <a:rPr sz="1300" dirty="0">
                <a:solidFill>
                  <a:srgbClr val="575756"/>
                </a:solidFill>
                <a:latin typeface="Helvetica"/>
                <a:cs typeface="Helvetica"/>
              </a:rPr>
              <a:t>lacks</a:t>
            </a:r>
            <a:r>
              <a:rPr sz="1300" spc="35" dirty="0">
                <a:solidFill>
                  <a:srgbClr val="575756"/>
                </a:solidFill>
                <a:latin typeface="Helvetica"/>
                <a:cs typeface="Helvetica"/>
              </a:rPr>
              <a:t> </a:t>
            </a:r>
            <a:r>
              <a:rPr sz="1300" dirty="0">
                <a:solidFill>
                  <a:srgbClr val="575756"/>
                </a:solidFill>
                <a:latin typeface="Helvetica"/>
                <a:cs typeface="Helvetica"/>
              </a:rPr>
              <a:t>IT</a:t>
            </a:r>
            <a:r>
              <a:rPr sz="1300" spc="10" dirty="0">
                <a:solidFill>
                  <a:srgbClr val="575756"/>
                </a:solidFill>
                <a:latin typeface="Helvetica"/>
                <a:cs typeface="Helvetica"/>
              </a:rPr>
              <a:t> </a:t>
            </a:r>
            <a:r>
              <a:rPr sz="1300" dirty="0">
                <a:solidFill>
                  <a:srgbClr val="575756"/>
                </a:solidFill>
                <a:latin typeface="Helvetica"/>
                <a:cs typeface="Helvetica"/>
              </a:rPr>
              <a:t>solutions</a:t>
            </a:r>
            <a:r>
              <a:rPr sz="1300" spc="35" dirty="0">
                <a:solidFill>
                  <a:srgbClr val="575756"/>
                </a:solidFill>
                <a:latin typeface="Helvetica"/>
                <a:cs typeface="Helvetica"/>
              </a:rPr>
              <a:t> </a:t>
            </a:r>
            <a:r>
              <a:rPr sz="1300" dirty="0">
                <a:solidFill>
                  <a:srgbClr val="575756"/>
                </a:solidFill>
                <a:latin typeface="Helvetica"/>
                <a:cs typeface="Helvetica"/>
              </a:rPr>
              <a:t>that</a:t>
            </a:r>
            <a:r>
              <a:rPr sz="1300" spc="35" dirty="0">
                <a:solidFill>
                  <a:srgbClr val="575756"/>
                </a:solidFill>
                <a:latin typeface="Helvetica"/>
                <a:cs typeface="Helvetica"/>
              </a:rPr>
              <a:t> </a:t>
            </a:r>
            <a:r>
              <a:rPr sz="1300" dirty="0">
                <a:solidFill>
                  <a:srgbClr val="575756"/>
                </a:solidFill>
                <a:latin typeface="Helvetica"/>
                <a:cs typeface="Helvetica"/>
              </a:rPr>
              <a:t>support</a:t>
            </a:r>
            <a:r>
              <a:rPr sz="1300" spc="35" dirty="0">
                <a:solidFill>
                  <a:srgbClr val="575756"/>
                </a:solidFill>
                <a:latin typeface="Helvetica"/>
                <a:cs typeface="Helvetica"/>
              </a:rPr>
              <a:t> </a:t>
            </a:r>
            <a:r>
              <a:rPr sz="1300" dirty="0">
                <a:solidFill>
                  <a:srgbClr val="575756"/>
                </a:solidFill>
                <a:latin typeface="Helvetica"/>
                <a:cs typeface="Helvetica"/>
              </a:rPr>
              <a:t>communication</a:t>
            </a:r>
            <a:r>
              <a:rPr sz="1300" spc="35" dirty="0">
                <a:solidFill>
                  <a:srgbClr val="575756"/>
                </a:solidFill>
                <a:latin typeface="Helvetica"/>
                <a:cs typeface="Helvetica"/>
              </a:rPr>
              <a:t> </a:t>
            </a:r>
            <a:r>
              <a:rPr sz="1300" dirty="0">
                <a:solidFill>
                  <a:srgbClr val="575756"/>
                </a:solidFill>
                <a:latin typeface="Helvetica"/>
                <a:cs typeface="Helvetica"/>
              </a:rPr>
              <a:t>between</a:t>
            </a:r>
            <a:r>
              <a:rPr sz="1300" spc="35" dirty="0">
                <a:solidFill>
                  <a:srgbClr val="575756"/>
                </a:solidFill>
                <a:latin typeface="Helvetica"/>
                <a:cs typeface="Helvetica"/>
              </a:rPr>
              <a:t> </a:t>
            </a:r>
            <a:r>
              <a:rPr sz="1300" dirty="0">
                <a:solidFill>
                  <a:srgbClr val="575756"/>
                </a:solidFill>
                <a:latin typeface="Helvetica"/>
                <a:cs typeface="Helvetica"/>
              </a:rPr>
              <a:t>practices</a:t>
            </a:r>
            <a:r>
              <a:rPr sz="1300" spc="35" dirty="0">
                <a:solidFill>
                  <a:srgbClr val="575756"/>
                </a:solidFill>
                <a:latin typeface="Helvetica"/>
                <a:cs typeface="Helvetica"/>
              </a:rPr>
              <a:t> </a:t>
            </a:r>
            <a:r>
              <a:rPr sz="1300" dirty="0">
                <a:solidFill>
                  <a:srgbClr val="575756"/>
                </a:solidFill>
                <a:latin typeface="Helvetica"/>
                <a:cs typeface="Helvetica"/>
              </a:rPr>
              <a:t>and</a:t>
            </a:r>
            <a:r>
              <a:rPr sz="1300" spc="40" dirty="0">
                <a:solidFill>
                  <a:srgbClr val="575756"/>
                </a:solidFill>
                <a:latin typeface="Helvetica"/>
                <a:cs typeface="Helvetica"/>
              </a:rPr>
              <a:t> </a:t>
            </a:r>
            <a:r>
              <a:rPr sz="1300" dirty="0">
                <a:solidFill>
                  <a:srgbClr val="575756"/>
                </a:solidFill>
                <a:latin typeface="Helvetica"/>
                <a:cs typeface="Helvetica"/>
              </a:rPr>
              <a:t>other</a:t>
            </a:r>
            <a:r>
              <a:rPr sz="1300" spc="35" dirty="0">
                <a:solidFill>
                  <a:srgbClr val="575756"/>
                </a:solidFill>
                <a:latin typeface="Helvetica"/>
                <a:cs typeface="Helvetica"/>
              </a:rPr>
              <a:t> </a:t>
            </a:r>
            <a:r>
              <a:rPr sz="1300" dirty="0">
                <a:solidFill>
                  <a:srgbClr val="575756"/>
                </a:solidFill>
                <a:latin typeface="Helvetica"/>
                <a:cs typeface="Helvetica"/>
              </a:rPr>
              <a:t>healthcare</a:t>
            </a:r>
            <a:r>
              <a:rPr sz="1300" spc="35" dirty="0">
                <a:solidFill>
                  <a:srgbClr val="575756"/>
                </a:solidFill>
                <a:latin typeface="Helvetica"/>
                <a:cs typeface="Helvetica"/>
              </a:rPr>
              <a:t> </a:t>
            </a:r>
            <a:r>
              <a:rPr sz="1300" dirty="0">
                <a:solidFill>
                  <a:srgbClr val="575756"/>
                </a:solidFill>
                <a:latin typeface="Helvetica"/>
                <a:cs typeface="Helvetica"/>
              </a:rPr>
              <a:t>providers</a:t>
            </a:r>
            <a:r>
              <a:rPr sz="1300" spc="35" dirty="0">
                <a:solidFill>
                  <a:srgbClr val="575756"/>
                </a:solidFill>
                <a:latin typeface="Helvetica"/>
                <a:cs typeface="Helvetica"/>
              </a:rPr>
              <a:t> </a:t>
            </a:r>
            <a:r>
              <a:rPr sz="1300" dirty="0">
                <a:solidFill>
                  <a:srgbClr val="575756"/>
                </a:solidFill>
                <a:latin typeface="Helvetica"/>
                <a:cs typeface="Helvetica"/>
              </a:rPr>
              <a:t>–</a:t>
            </a:r>
            <a:r>
              <a:rPr sz="1300" spc="35" dirty="0">
                <a:solidFill>
                  <a:srgbClr val="575756"/>
                </a:solidFill>
                <a:latin typeface="Helvetica"/>
                <a:cs typeface="Helvetica"/>
              </a:rPr>
              <a:t> </a:t>
            </a:r>
            <a:r>
              <a:rPr sz="1300" dirty="0">
                <a:solidFill>
                  <a:srgbClr val="575756"/>
                </a:solidFill>
                <a:latin typeface="Helvetica"/>
                <a:cs typeface="Helvetica"/>
              </a:rPr>
              <a:t>especially</a:t>
            </a:r>
            <a:r>
              <a:rPr sz="1300" spc="35" dirty="0">
                <a:solidFill>
                  <a:srgbClr val="575756"/>
                </a:solidFill>
                <a:latin typeface="Helvetica"/>
                <a:cs typeface="Helvetica"/>
              </a:rPr>
              <a:t> </a:t>
            </a:r>
            <a:r>
              <a:rPr sz="1300" dirty="0">
                <a:solidFill>
                  <a:srgbClr val="575756"/>
                </a:solidFill>
                <a:latin typeface="Helvetica"/>
                <a:cs typeface="Helvetica"/>
              </a:rPr>
              <a:t>secondary</a:t>
            </a:r>
            <a:r>
              <a:rPr sz="1300" spc="35" dirty="0">
                <a:solidFill>
                  <a:srgbClr val="575756"/>
                </a:solidFill>
                <a:latin typeface="Helvetica"/>
                <a:cs typeface="Helvetica"/>
              </a:rPr>
              <a:t> </a:t>
            </a:r>
            <a:r>
              <a:rPr sz="1300" dirty="0">
                <a:solidFill>
                  <a:srgbClr val="575756"/>
                </a:solidFill>
                <a:latin typeface="Helvetica"/>
                <a:cs typeface="Helvetica"/>
              </a:rPr>
              <a:t>care,</a:t>
            </a:r>
            <a:r>
              <a:rPr sz="1300" spc="40" dirty="0">
                <a:solidFill>
                  <a:srgbClr val="575756"/>
                </a:solidFill>
                <a:latin typeface="Helvetica"/>
                <a:cs typeface="Helvetica"/>
              </a:rPr>
              <a:t> </a:t>
            </a:r>
            <a:r>
              <a:rPr sz="1300" spc="-10" dirty="0">
                <a:solidFill>
                  <a:srgbClr val="575756"/>
                </a:solidFill>
                <a:latin typeface="Helvetica"/>
                <a:cs typeface="Helvetica"/>
              </a:rPr>
              <a:t>there </a:t>
            </a:r>
            <a:r>
              <a:rPr sz="1300" dirty="0">
                <a:solidFill>
                  <a:srgbClr val="575756"/>
                </a:solidFill>
                <a:latin typeface="Helvetica"/>
                <a:cs typeface="Helvetica"/>
              </a:rPr>
              <a:t>is</a:t>
            </a:r>
            <a:r>
              <a:rPr sz="1300" spc="15" dirty="0">
                <a:solidFill>
                  <a:srgbClr val="575756"/>
                </a:solidFill>
                <a:latin typeface="Helvetica"/>
                <a:cs typeface="Helvetica"/>
              </a:rPr>
              <a:t> </a:t>
            </a:r>
            <a:r>
              <a:rPr sz="1300" dirty="0">
                <a:solidFill>
                  <a:srgbClr val="575756"/>
                </a:solidFill>
                <a:latin typeface="Helvetica"/>
                <a:cs typeface="Helvetica"/>
              </a:rPr>
              <a:t>more</a:t>
            </a:r>
            <a:r>
              <a:rPr sz="1300" spc="20" dirty="0">
                <a:solidFill>
                  <a:srgbClr val="575756"/>
                </a:solidFill>
                <a:latin typeface="Helvetica"/>
                <a:cs typeface="Helvetica"/>
              </a:rPr>
              <a:t> </a:t>
            </a:r>
            <a:r>
              <a:rPr sz="1300" dirty="0">
                <a:solidFill>
                  <a:srgbClr val="575756"/>
                </a:solidFill>
                <a:latin typeface="Helvetica"/>
                <a:cs typeface="Helvetica"/>
              </a:rPr>
              <a:t>to</a:t>
            </a:r>
            <a:r>
              <a:rPr sz="1300" spc="20" dirty="0">
                <a:solidFill>
                  <a:srgbClr val="575756"/>
                </a:solidFill>
                <a:latin typeface="Helvetica"/>
                <a:cs typeface="Helvetica"/>
              </a:rPr>
              <a:t> </a:t>
            </a:r>
            <a:r>
              <a:rPr sz="1300" dirty="0">
                <a:solidFill>
                  <a:srgbClr val="575756"/>
                </a:solidFill>
                <a:latin typeface="Helvetica"/>
                <a:cs typeface="Helvetica"/>
              </a:rPr>
              <a:t>be</a:t>
            </a:r>
            <a:r>
              <a:rPr sz="1300" spc="20" dirty="0">
                <a:solidFill>
                  <a:srgbClr val="575756"/>
                </a:solidFill>
                <a:latin typeface="Helvetica"/>
                <a:cs typeface="Helvetica"/>
              </a:rPr>
              <a:t> </a:t>
            </a:r>
            <a:r>
              <a:rPr sz="1300" dirty="0">
                <a:solidFill>
                  <a:srgbClr val="575756"/>
                </a:solidFill>
                <a:latin typeface="Helvetica"/>
                <a:cs typeface="Helvetica"/>
              </a:rPr>
              <a:t>done</a:t>
            </a:r>
            <a:r>
              <a:rPr sz="1300" spc="20" dirty="0">
                <a:solidFill>
                  <a:srgbClr val="575756"/>
                </a:solidFill>
                <a:latin typeface="Helvetica"/>
                <a:cs typeface="Helvetica"/>
              </a:rPr>
              <a:t> </a:t>
            </a:r>
            <a:r>
              <a:rPr sz="1300" dirty="0">
                <a:solidFill>
                  <a:srgbClr val="575756"/>
                </a:solidFill>
                <a:latin typeface="Helvetica"/>
                <a:cs typeface="Helvetica"/>
              </a:rPr>
              <a:t>to</a:t>
            </a:r>
            <a:r>
              <a:rPr sz="1300" spc="20" dirty="0">
                <a:solidFill>
                  <a:srgbClr val="575756"/>
                </a:solidFill>
                <a:latin typeface="Helvetica"/>
                <a:cs typeface="Helvetica"/>
              </a:rPr>
              <a:t> </a:t>
            </a:r>
            <a:r>
              <a:rPr sz="1300" dirty="0">
                <a:solidFill>
                  <a:srgbClr val="575756"/>
                </a:solidFill>
                <a:latin typeface="Helvetica"/>
                <a:cs typeface="Helvetica"/>
              </a:rPr>
              <a:t>support</a:t>
            </a:r>
            <a:r>
              <a:rPr sz="1300" spc="20" dirty="0">
                <a:solidFill>
                  <a:srgbClr val="575756"/>
                </a:solidFill>
                <a:latin typeface="Helvetica"/>
                <a:cs typeface="Helvetica"/>
              </a:rPr>
              <a:t> </a:t>
            </a:r>
            <a:r>
              <a:rPr sz="1300" dirty="0">
                <a:solidFill>
                  <a:srgbClr val="575756"/>
                </a:solidFill>
                <a:latin typeface="Helvetica"/>
                <a:cs typeface="Helvetica"/>
              </a:rPr>
              <a:t>different</a:t>
            </a:r>
            <a:r>
              <a:rPr sz="1300" spc="20" dirty="0">
                <a:solidFill>
                  <a:srgbClr val="575756"/>
                </a:solidFill>
                <a:latin typeface="Helvetica"/>
                <a:cs typeface="Helvetica"/>
              </a:rPr>
              <a:t> </a:t>
            </a:r>
            <a:r>
              <a:rPr sz="1300" dirty="0">
                <a:solidFill>
                  <a:srgbClr val="575756"/>
                </a:solidFill>
                <a:latin typeface="Helvetica"/>
                <a:cs typeface="Helvetica"/>
              </a:rPr>
              <a:t>practices</a:t>
            </a:r>
            <a:r>
              <a:rPr sz="1300" spc="20" dirty="0">
                <a:solidFill>
                  <a:srgbClr val="575756"/>
                </a:solidFill>
                <a:latin typeface="Helvetica"/>
                <a:cs typeface="Helvetica"/>
              </a:rPr>
              <a:t> </a:t>
            </a:r>
            <a:r>
              <a:rPr sz="1300" dirty="0">
                <a:solidFill>
                  <a:srgbClr val="575756"/>
                </a:solidFill>
                <a:latin typeface="Helvetica"/>
                <a:cs typeface="Helvetica"/>
              </a:rPr>
              <a:t>and</a:t>
            </a:r>
            <a:r>
              <a:rPr sz="1300" spc="20" dirty="0">
                <a:solidFill>
                  <a:srgbClr val="575756"/>
                </a:solidFill>
                <a:latin typeface="Helvetica"/>
                <a:cs typeface="Helvetica"/>
              </a:rPr>
              <a:t> </a:t>
            </a:r>
            <a:r>
              <a:rPr sz="1300" dirty="0">
                <a:solidFill>
                  <a:srgbClr val="575756"/>
                </a:solidFill>
                <a:latin typeface="Helvetica"/>
                <a:cs typeface="Helvetica"/>
              </a:rPr>
              <a:t>partners</a:t>
            </a:r>
            <a:r>
              <a:rPr sz="1300" spc="20" dirty="0">
                <a:solidFill>
                  <a:srgbClr val="575756"/>
                </a:solidFill>
                <a:latin typeface="Helvetica"/>
                <a:cs typeface="Helvetica"/>
              </a:rPr>
              <a:t> </a:t>
            </a:r>
            <a:r>
              <a:rPr sz="1300" dirty="0">
                <a:solidFill>
                  <a:srgbClr val="575756"/>
                </a:solidFill>
                <a:latin typeface="Helvetica"/>
                <a:cs typeface="Helvetica"/>
              </a:rPr>
              <a:t>to</a:t>
            </a:r>
            <a:r>
              <a:rPr sz="1300" spc="20" dirty="0">
                <a:solidFill>
                  <a:srgbClr val="575756"/>
                </a:solidFill>
                <a:latin typeface="Helvetica"/>
                <a:cs typeface="Helvetica"/>
              </a:rPr>
              <a:t> </a:t>
            </a:r>
            <a:r>
              <a:rPr sz="1300" dirty="0">
                <a:solidFill>
                  <a:srgbClr val="575756"/>
                </a:solidFill>
                <a:latin typeface="Helvetica"/>
                <a:cs typeface="Helvetica"/>
              </a:rPr>
              <a:t>speak</a:t>
            </a:r>
            <a:r>
              <a:rPr sz="1300" spc="20" dirty="0">
                <a:solidFill>
                  <a:srgbClr val="575756"/>
                </a:solidFill>
                <a:latin typeface="Helvetica"/>
                <a:cs typeface="Helvetica"/>
              </a:rPr>
              <a:t> </a:t>
            </a:r>
            <a:r>
              <a:rPr sz="1300" dirty="0">
                <a:solidFill>
                  <a:srgbClr val="575756"/>
                </a:solidFill>
                <a:latin typeface="Helvetica"/>
                <a:cs typeface="Helvetica"/>
              </a:rPr>
              <a:t>to</a:t>
            </a:r>
            <a:r>
              <a:rPr sz="1300" spc="20" dirty="0">
                <a:solidFill>
                  <a:srgbClr val="575756"/>
                </a:solidFill>
                <a:latin typeface="Helvetica"/>
                <a:cs typeface="Helvetica"/>
              </a:rPr>
              <a:t> </a:t>
            </a:r>
            <a:r>
              <a:rPr sz="1300" dirty="0">
                <a:solidFill>
                  <a:srgbClr val="575756"/>
                </a:solidFill>
                <a:latin typeface="Helvetica"/>
                <a:cs typeface="Helvetica"/>
              </a:rPr>
              <a:t>each</a:t>
            </a:r>
            <a:r>
              <a:rPr sz="1300" spc="20" dirty="0">
                <a:solidFill>
                  <a:srgbClr val="575756"/>
                </a:solidFill>
                <a:latin typeface="Helvetica"/>
                <a:cs typeface="Helvetica"/>
              </a:rPr>
              <a:t> </a:t>
            </a:r>
            <a:r>
              <a:rPr sz="1300" dirty="0">
                <a:solidFill>
                  <a:srgbClr val="575756"/>
                </a:solidFill>
                <a:latin typeface="Helvetica"/>
                <a:cs typeface="Helvetica"/>
              </a:rPr>
              <a:t>other</a:t>
            </a:r>
            <a:r>
              <a:rPr sz="1300" spc="20" dirty="0">
                <a:solidFill>
                  <a:srgbClr val="575756"/>
                </a:solidFill>
                <a:latin typeface="Helvetica"/>
                <a:cs typeface="Helvetica"/>
              </a:rPr>
              <a:t> </a:t>
            </a:r>
            <a:r>
              <a:rPr sz="1300" dirty="0">
                <a:solidFill>
                  <a:srgbClr val="575756"/>
                </a:solidFill>
                <a:latin typeface="Helvetica"/>
                <a:cs typeface="Helvetica"/>
              </a:rPr>
              <a:t>digitally,</a:t>
            </a:r>
            <a:r>
              <a:rPr sz="1300" spc="20" dirty="0">
                <a:solidFill>
                  <a:srgbClr val="575756"/>
                </a:solidFill>
                <a:latin typeface="Helvetica"/>
                <a:cs typeface="Helvetica"/>
              </a:rPr>
              <a:t> </a:t>
            </a:r>
            <a:r>
              <a:rPr sz="1300" dirty="0">
                <a:solidFill>
                  <a:srgbClr val="575756"/>
                </a:solidFill>
                <a:latin typeface="Helvetica"/>
                <a:cs typeface="Helvetica"/>
              </a:rPr>
              <a:t>and</a:t>
            </a:r>
            <a:r>
              <a:rPr sz="1300" spc="20" dirty="0">
                <a:solidFill>
                  <a:srgbClr val="575756"/>
                </a:solidFill>
                <a:latin typeface="Helvetica"/>
                <a:cs typeface="Helvetica"/>
              </a:rPr>
              <a:t> </a:t>
            </a:r>
            <a:r>
              <a:rPr sz="1300" dirty="0">
                <a:solidFill>
                  <a:srgbClr val="575756"/>
                </a:solidFill>
                <a:latin typeface="Helvetica"/>
                <a:cs typeface="Helvetica"/>
              </a:rPr>
              <a:t>to</a:t>
            </a:r>
            <a:r>
              <a:rPr sz="1300" spc="20" dirty="0">
                <a:solidFill>
                  <a:srgbClr val="575756"/>
                </a:solidFill>
                <a:latin typeface="Helvetica"/>
                <a:cs typeface="Helvetica"/>
              </a:rPr>
              <a:t> </a:t>
            </a:r>
            <a:r>
              <a:rPr sz="1300" dirty="0">
                <a:solidFill>
                  <a:srgbClr val="575756"/>
                </a:solidFill>
                <a:latin typeface="Helvetica"/>
                <a:cs typeface="Helvetica"/>
              </a:rPr>
              <a:t>share</a:t>
            </a:r>
            <a:r>
              <a:rPr sz="1300" spc="20" dirty="0">
                <a:solidFill>
                  <a:srgbClr val="575756"/>
                </a:solidFill>
                <a:latin typeface="Helvetica"/>
                <a:cs typeface="Helvetica"/>
              </a:rPr>
              <a:t> </a:t>
            </a:r>
            <a:r>
              <a:rPr sz="1300" dirty="0">
                <a:solidFill>
                  <a:srgbClr val="575756"/>
                </a:solidFill>
                <a:latin typeface="Helvetica"/>
                <a:cs typeface="Helvetica"/>
              </a:rPr>
              <a:t>and</a:t>
            </a:r>
            <a:r>
              <a:rPr sz="1300" spc="20" dirty="0">
                <a:solidFill>
                  <a:srgbClr val="575756"/>
                </a:solidFill>
                <a:latin typeface="Helvetica"/>
                <a:cs typeface="Helvetica"/>
              </a:rPr>
              <a:t> </a:t>
            </a:r>
            <a:r>
              <a:rPr sz="1300" dirty="0">
                <a:solidFill>
                  <a:srgbClr val="575756"/>
                </a:solidFill>
                <a:latin typeface="Helvetica"/>
                <a:cs typeface="Helvetica"/>
              </a:rPr>
              <a:t>use</a:t>
            </a:r>
            <a:r>
              <a:rPr sz="1300" spc="20" dirty="0">
                <a:solidFill>
                  <a:srgbClr val="575756"/>
                </a:solidFill>
                <a:latin typeface="Helvetica"/>
                <a:cs typeface="Helvetica"/>
              </a:rPr>
              <a:t> </a:t>
            </a:r>
            <a:r>
              <a:rPr sz="1300" dirty="0">
                <a:solidFill>
                  <a:srgbClr val="575756"/>
                </a:solidFill>
                <a:latin typeface="Helvetica"/>
                <a:cs typeface="Helvetica"/>
              </a:rPr>
              <a:t>accurate</a:t>
            </a:r>
            <a:r>
              <a:rPr sz="1300" spc="20" dirty="0">
                <a:solidFill>
                  <a:srgbClr val="575756"/>
                </a:solidFill>
                <a:latin typeface="Helvetica"/>
                <a:cs typeface="Helvetica"/>
              </a:rPr>
              <a:t> </a:t>
            </a:r>
            <a:r>
              <a:rPr sz="1300" dirty="0">
                <a:solidFill>
                  <a:srgbClr val="575756"/>
                </a:solidFill>
                <a:latin typeface="Helvetica"/>
                <a:cs typeface="Helvetica"/>
              </a:rPr>
              <a:t>data</a:t>
            </a:r>
            <a:r>
              <a:rPr sz="1300" spc="20" dirty="0">
                <a:solidFill>
                  <a:srgbClr val="575756"/>
                </a:solidFill>
                <a:latin typeface="Helvetica"/>
                <a:cs typeface="Helvetica"/>
              </a:rPr>
              <a:t> </a:t>
            </a:r>
            <a:r>
              <a:rPr sz="1300" spc="-10" dirty="0">
                <a:solidFill>
                  <a:srgbClr val="575756"/>
                </a:solidFill>
                <a:latin typeface="Helvetica"/>
                <a:cs typeface="Helvetica"/>
              </a:rPr>
              <a:t>across </a:t>
            </a:r>
            <a:r>
              <a:rPr sz="1300" dirty="0">
                <a:solidFill>
                  <a:srgbClr val="575756"/>
                </a:solidFill>
                <a:latin typeface="Helvetica"/>
                <a:cs typeface="Helvetica"/>
              </a:rPr>
              <a:t>organisations.</a:t>
            </a:r>
            <a:r>
              <a:rPr sz="1300" spc="30" dirty="0">
                <a:solidFill>
                  <a:srgbClr val="575756"/>
                </a:solidFill>
                <a:latin typeface="Helvetica"/>
                <a:cs typeface="Helvetica"/>
              </a:rPr>
              <a:t> </a:t>
            </a:r>
            <a:r>
              <a:rPr sz="1300" dirty="0">
                <a:solidFill>
                  <a:srgbClr val="575756"/>
                </a:solidFill>
                <a:latin typeface="Helvetica"/>
                <a:cs typeface="Helvetica"/>
              </a:rPr>
              <a:t>Practices</a:t>
            </a:r>
            <a:r>
              <a:rPr sz="1300" spc="35" dirty="0">
                <a:solidFill>
                  <a:srgbClr val="575756"/>
                </a:solidFill>
                <a:latin typeface="Helvetica"/>
                <a:cs typeface="Helvetica"/>
              </a:rPr>
              <a:t> </a:t>
            </a:r>
            <a:r>
              <a:rPr sz="1300" dirty="0">
                <a:solidFill>
                  <a:srgbClr val="575756"/>
                </a:solidFill>
                <a:latin typeface="Helvetica"/>
                <a:cs typeface="Helvetica"/>
              </a:rPr>
              <a:t>will</a:t>
            </a:r>
            <a:r>
              <a:rPr sz="1300" spc="30" dirty="0">
                <a:solidFill>
                  <a:srgbClr val="575756"/>
                </a:solidFill>
                <a:latin typeface="Helvetica"/>
                <a:cs typeface="Helvetica"/>
              </a:rPr>
              <a:t> </a:t>
            </a:r>
            <a:r>
              <a:rPr sz="1300" dirty="0">
                <a:solidFill>
                  <a:srgbClr val="575756"/>
                </a:solidFill>
                <a:latin typeface="Helvetica"/>
                <a:cs typeface="Helvetica"/>
              </a:rPr>
              <a:t>continue</a:t>
            </a:r>
            <a:r>
              <a:rPr sz="1300" spc="35" dirty="0">
                <a:solidFill>
                  <a:srgbClr val="575756"/>
                </a:solidFill>
                <a:latin typeface="Helvetica"/>
                <a:cs typeface="Helvetica"/>
              </a:rPr>
              <a:t> </a:t>
            </a:r>
            <a:r>
              <a:rPr sz="1300" dirty="0">
                <a:solidFill>
                  <a:srgbClr val="575756"/>
                </a:solidFill>
                <a:latin typeface="Helvetica"/>
                <a:cs typeface="Helvetica"/>
              </a:rPr>
              <a:t>to</a:t>
            </a:r>
            <a:r>
              <a:rPr sz="1300" spc="30" dirty="0">
                <a:solidFill>
                  <a:srgbClr val="575756"/>
                </a:solidFill>
                <a:latin typeface="Helvetica"/>
                <a:cs typeface="Helvetica"/>
              </a:rPr>
              <a:t> </a:t>
            </a:r>
            <a:r>
              <a:rPr sz="1300" dirty="0">
                <a:solidFill>
                  <a:srgbClr val="575756"/>
                </a:solidFill>
                <a:latin typeface="Helvetica"/>
                <a:cs typeface="Helvetica"/>
              </a:rPr>
              <a:t>need</a:t>
            </a:r>
            <a:r>
              <a:rPr sz="1300" spc="35" dirty="0">
                <a:solidFill>
                  <a:srgbClr val="575756"/>
                </a:solidFill>
                <a:latin typeface="Helvetica"/>
                <a:cs typeface="Helvetica"/>
              </a:rPr>
              <a:t> </a:t>
            </a:r>
            <a:r>
              <a:rPr sz="1300" dirty="0">
                <a:solidFill>
                  <a:srgbClr val="575756"/>
                </a:solidFill>
                <a:latin typeface="Helvetica"/>
                <a:cs typeface="Helvetica"/>
              </a:rPr>
              <a:t>to</a:t>
            </a:r>
            <a:r>
              <a:rPr sz="1300" spc="30" dirty="0">
                <a:solidFill>
                  <a:srgbClr val="575756"/>
                </a:solidFill>
                <a:latin typeface="Helvetica"/>
                <a:cs typeface="Helvetica"/>
              </a:rPr>
              <a:t> </a:t>
            </a:r>
            <a:r>
              <a:rPr sz="1300" dirty="0">
                <a:solidFill>
                  <a:srgbClr val="575756"/>
                </a:solidFill>
                <a:latin typeface="Helvetica"/>
                <a:cs typeface="Helvetica"/>
              </a:rPr>
              <a:t>embrace</a:t>
            </a:r>
            <a:r>
              <a:rPr sz="1300" spc="35" dirty="0">
                <a:solidFill>
                  <a:srgbClr val="575756"/>
                </a:solidFill>
                <a:latin typeface="Helvetica"/>
                <a:cs typeface="Helvetica"/>
              </a:rPr>
              <a:t> </a:t>
            </a:r>
            <a:r>
              <a:rPr sz="1300" dirty="0">
                <a:solidFill>
                  <a:srgbClr val="575756"/>
                </a:solidFill>
                <a:latin typeface="Helvetica"/>
                <a:cs typeface="Helvetica"/>
              </a:rPr>
              <a:t>greater</a:t>
            </a:r>
            <a:r>
              <a:rPr sz="1300" spc="35" dirty="0">
                <a:solidFill>
                  <a:srgbClr val="575756"/>
                </a:solidFill>
                <a:latin typeface="Helvetica"/>
                <a:cs typeface="Helvetica"/>
              </a:rPr>
              <a:t> </a:t>
            </a:r>
            <a:r>
              <a:rPr sz="1300" dirty="0">
                <a:solidFill>
                  <a:srgbClr val="575756"/>
                </a:solidFill>
                <a:latin typeface="Helvetica"/>
                <a:cs typeface="Helvetica"/>
              </a:rPr>
              <a:t>online</a:t>
            </a:r>
            <a:r>
              <a:rPr sz="1300" spc="30" dirty="0">
                <a:solidFill>
                  <a:srgbClr val="575756"/>
                </a:solidFill>
                <a:latin typeface="Helvetica"/>
                <a:cs typeface="Helvetica"/>
              </a:rPr>
              <a:t> </a:t>
            </a:r>
            <a:r>
              <a:rPr sz="1300" dirty="0">
                <a:solidFill>
                  <a:srgbClr val="575756"/>
                </a:solidFill>
                <a:latin typeface="Helvetica"/>
                <a:cs typeface="Helvetica"/>
              </a:rPr>
              <a:t>access</a:t>
            </a:r>
            <a:r>
              <a:rPr sz="1300" spc="35" dirty="0">
                <a:solidFill>
                  <a:srgbClr val="575756"/>
                </a:solidFill>
                <a:latin typeface="Helvetica"/>
                <a:cs typeface="Helvetica"/>
              </a:rPr>
              <a:t> </a:t>
            </a:r>
            <a:r>
              <a:rPr sz="1300" dirty="0">
                <a:solidFill>
                  <a:srgbClr val="575756"/>
                </a:solidFill>
                <a:latin typeface="Helvetica"/>
                <a:cs typeface="Helvetica"/>
              </a:rPr>
              <a:t>and</a:t>
            </a:r>
            <a:r>
              <a:rPr sz="1300" spc="30" dirty="0">
                <a:solidFill>
                  <a:srgbClr val="575756"/>
                </a:solidFill>
                <a:latin typeface="Helvetica"/>
                <a:cs typeface="Helvetica"/>
              </a:rPr>
              <a:t> </a:t>
            </a:r>
            <a:r>
              <a:rPr sz="1300" dirty="0">
                <a:solidFill>
                  <a:srgbClr val="575756"/>
                </a:solidFill>
                <a:latin typeface="Helvetica"/>
                <a:cs typeface="Helvetica"/>
              </a:rPr>
              <a:t>consultation</a:t>
            </a:r>
            <a:r>
              <a:rPr sz="1300" spc="35" dirty="0">
                <a:solidFill>
                  <a:srgbClr val="575756"/>
                </a:solidFill>
                <a:latin typeface="Helvetica"/>
                <a:cs typeface="Helvetica"/>
              </a:rPr>
              <a:t> </a:t>
            </a:r>
            <a:r>
              <a:rPr sz="1300" dirty="0">
                <a:solidFill>
                  <a:srgbClr val="575756"/>
                </a:solidFill>
                <a:latin typeface="Helvetica"/>
                <a:cs typeface="Helvetica"/>
              </a:rPr>
              <a:t>routes</a:t>
            </a:r>
            <a:r>
              <a:rPr sz="1300" spc="30" dirty="0">
                <a:solidFill>
                  <a:srgbClr val="575756"/>
                </a:solidFill>
                <a:latin typeface="Helvetica"/>
                <a:cs typeface="Helvetica"/>
              </a:rPr>
              <a:t> </a:t>
            </a:r>
            <a:r>
              <a:rPr sz="1300" dirty="0">
                <a:solidFill>
                  <a:srgbClr val="575756"/>
                </a:solidFill>
                <a:latin typeface="Helvetica"/>
                <a:cs typeface="Helvetica"/>
              </a:rPr>
              <a:t>for</a:t>
            </a:r>
            <a:r>
              <a:rPr sz="1300" spc="35" dirty="0">
                <a:solidFill>
                  <a:srgbClr val="575756"/>
                </a:solidFill>
                <a:latin typeface="Helvetica"/>
                <a:cs typeface="Helvetica"/>
              </a:rPr>
              <a:t> </a:t>
            </a:r>
            <a:r>
              <a:rPr sz="1300" dirty="0">
                <a:solidFill>
                  <a:srgbClr val="575756"/>
                </a:solidFill>
                <a:latin typeface="Helvetica"/>
                <a:cs typeface="Helvetica"/>
              </a:rPr>
              <a:t>a</a:t>
            </a:r>
            <a:r>
              <a:rPr sz="1300" spc="30" dirty="0">
                <a:solidFill>
                  <a:srgbClr val="575756"/>
                </a:solidFill>
                <a:latin typeface="Helvetica"/>
                <a:cs typeface="Helvetica"/>
              </a:rPr>
              <a:t> </a:t>
            </a:r>
            <a:r>
              <a:rPr sz="1300" dirty="0">
                <a:solidFill>
                  <a:srgbClr val="575756"/>
                </a:solidFill>
                <a:latin typeface="Helvetica"/>
                <a:cs typeface="Helvetica"/>
              </a:rPr>
              <a:t>more</a:t>
            </a:r>
            <a:r>
              <a:rPr sz="1300" spc="35" dirty="0">
                <a:solidFill>
                  <a:srgbClr val="575756"/>
                </a:solidFill>
                <a:latin typeface="Helvetica"/>
                <a:cs typeface="Helvetica"/>
              </a:rPr>
              <a:t> </a:t>
            </a:r>
            <a:r>
              <a:rPr sz="1300" spc="-10" dirty="0">
                <a:solidFill>
                  <a:srgbClr val="575756"/>
                </a:solidFill>
                <a:latin typeface="Helvetica"/>
                <a:cs typeface="Helvetica"/>
              </a:rPr>
              <a:t>digitally-informed public.</a:t>
            </a:r>
            <a:endParaRPr sz="1300">
              <a:latin typeface="Helvetica"/>
              <a:cs typeface="Helvetica"/>
            </a:endParaRPr>
          </a:p>
          <a:p>
            <a:pPr>
              <a:lnSpc>
                <a:spcPct val="100000"/>
              </a:lnSpc>
              <a:spcBef>
                <a:spcPts val="675"/>
              </a:spcBef>
            </a:pPr>
            <a:endParaRPr sz="1300">
              <a:latin typeface="Helvetica"/>
              <a:cs typeface="Helvetica"/>
            </a:endParaRPr>
          </a:p>
          <a:p>
            <a:pPr marL="12700" marR="5080">
              <a:lnSpc>
                <a:spcPct val="101499"/>
              </a:lnSpc>
            </a:pPr>
            <a:r>
              <a:rPr sz="1300" dirty="0">
                <a:solidFill>
                  <a:srgbClr val="575756"/>
                </a:solidFill>
                <a:latin typeface="Helvetica"/>
                <a:cs typeface="Helvetica"/>
              </a:rPr>
              <a:t>The</a:t>
            </a:r>
            <a:r>
              <a:rPr sz="1300" spc="25" dirty="0">
                <a:solidFill>
                  <a:srgbClr val="575756"/>
                </a:solidFill>
                <a:latin typeface="Helvetica"/>
                <a:cs typeface="Helvetica"/>
              </a:rPr>
              <a:t> </a:t>
            </a:r>
            <a:r>
              <a:rPr sz="1300" dirty="0">
                <a:solidFill>
                  <a:srgbClr val="575756"/>
                </a:solidFill>
                <a:latin typeface="Helvetica"/>
                <a:cs typeface="Helvetica"/>
              </a:rPr>
              <a:t>sector</a:t>
            </a:r>
            <a:r>
              <a:rPr sz="1300" spc="30" dirty="0">
                <a:solidFill>
                  <a:srgbClr val="575756"/>
                </a:solidFill>
                <a:latin typeface="Helvetica"/>
                <a:cs typeface="Helvetica"/>
              </a:rPr>
              <a:t> </a:t>
            </a:r>
            <a:r>
              <a:rPr sz="1300" dirty="0">
                <a:solidFill>
                  <a:srgbClr val="575756"/>
                </a:solidFill>
                <a:latin typeface="Helvetica"/>
                <a:cs typeface="Helvetica"/>
              </a:rPr>
              <a:t>faces</a:t>
            </a:r>
            <a:r>
              <a:rPr sz="1300" spc="25" dirty="0">
                <a:solidFill>
                  <a:srgbClr val="575756"/>
                </a:solidFill>
                <a:latin typeface="Helvetica"/>
                <a:cs typeface="Helvetica"/>
              </a:rPr>
              <a:t> </a:t>
            </a:r>
            <a:r>
              <a:rPr sz="1300" dirty="0">
                <a:solidFill>
                  <a:srgbClr val="575756"/>
                </a:solidFill>
                <a:latin typeface="Helvetica"/>
                <a:cs typeface="Helvetica"/>
              </a:rPr>
              <a:t>significant</a:t>
            </a:r>
            <a:r>
              <a:rPr sz="1300" spc="30" dirty="0">
                <a:solidFill>
                  <a:srgbClr val="575756"/>
                </a:solidFill>
                <a:latin typeface="Helvetica"/>
                <a:cs typeface="Helvetica"/>
              </a:rPr>
              <a:t> </a:t>
            </a:r>
            <a:r>
              <a:rPr sz="1300" dirty="0">
                <a:solidFill>
                  <a:srgbClr val="575756"/>
                </a:solidFill>
                <a:latin typeface="Helvetica"/>
                <a:cs typeface="Helvetica"/>
              </a:rPr>
              <a:t>workforce</a:t>
            </a:r>
            <a:r>
              <a:rPr sz="1300" spc="25" dirty="0">
                <a:solidFill>
                  <a:srgbClr val="575756"/>
                </a:solidFill>
                <a:latin typeface="Helvetica"/>
                <a:cs typeface="Helvetica"/>
              </a:rPr>
              <a:t> </a:t>
            </a:r>
            <a:r>
              <a:rPr sz="1300" dirty="0">
                <a:solidFill>
                  <a:srgbClr val="575756"/>
                </a:solidFill>
                <a:latin typeface="Helvetica"/>
                <a:cs typeface="Helvetica"/>
              </a:rPr>
              <a:t>challenges</a:t>
            </a:r>
            <a:r>
              <a:rPr sz="1300" spc="30" dirty="0">
                <a:solidFill>
                  <a:srgbClr val="575756"/>
                </a:solidFill>
                <a:latin typeface="Helvetica"/>
                <a:cs typeface="Helvetica"/>
              </a:rPr>
              <a:t> </a:t>
            </a:r>
            <a:r>
              <a:rPr sz="1300" dirty="0">
                <a:solidFill>
                  <a:srgbClr val="575756"/>
                </a:solidFill>
                <a:latin typeface="Helvetica"/>
                <a:cs typeface="Helvetica"/>
              </a:rPr>
              <a:t>including</a:t>
            </a:r>
            <a:r>
              <a:rPr sz="1300" spc="25" dirty="0">
                <a:solidFill>
                  <a:srgbClr val="575756"/>
                </a:solidFill>
                <a:latin typeface="Helvetica"/>
                <a:cs typeface="Helvetica"/>
              </a:rPr>
              <a:t> </a:t>
            </a:r>
            <a:r>
              <a:rPr sz="1300" dirty="0">
                <a:solidFill>
                  <a:srgbClr val="575756"/>
                </a:solidFill>
                <a:latin typeface="Helvetica"/>
                <a:cs typeface="Helvetica"/>
              </a:rPr>
              <a:t>the</a:t>
            </a:r>
            <a:r>
              <a:rPr sz="1300" spc="30" dirty="0">
                <a:solidFill>
                  <a:srgbClr val="575756"/>
                </a:solidFill>
                <a:latin typeface="Helvetica"/>
                <a:cs typeface="Helvetica"/>
              </a:rPr>
              <a:t> </a:t>
            </a:r>
            <a:r>
              <a:rPr sz="1300" dirty="0">
                <a:solidFill>
                  <a:srgbClr val="575756"/>
                </a:solidFill>
                <a:latin typeface="Helvetica"/>
                <a:cs typeface="Helvetica"/>
              </a:rPr>
              <a:t>recruitment</a:t>
            </a:r>
            <a:r>
              <a:rPr sz="1300" spc="25" dirty="0">
                <a:solidFill>
                  <a:srgbClr val="575756"/>
                </a:solidFill>
                <a:latin typeface="Helvetica"/>
                <a:cs typeface="Helvetica"/>
              </a:rPr>
              <a:t> </a:t>
            </a:r>
            <a:r>
              <a:rPr sz="1300" dirty="0">
                <a:solidFill>
                  <a:srgbClr val="575756"/>
                </a:solidFill>
                <a:latin typeface="Helvetica"/>
                <a:cs typeface="Helvetica"/>
              </a:rPr>
              <a:t>and</a:t>
            </a:r>
            <a:r>
              <a:rPr sz="1300" spc="30" dirty="0">
                <a:solidFill>
                  <a:srgbClr val="575756"/>
                </a:solidFill>
                <a:latin typeface="Helvetica"/>
                <a:cs typeface="Helvetica"/>
              </a:rPr>
              <a:t> </a:t>
            </a:r>
            <a:r>
              <a:rPr sz="1300" dirty="0">
                <a:solidFill>
                  <a:srgbClr val="575756"/>
                </a:solidFill>
                <a:latin typeface="Helvetica"/>
                <a:cs typeface="Helvetica"/>
              </a:rPr>
              <a:t>retention</a:t>
            </a:r>
            <a:r>
              <a:rPr sz="1300" spc="25" dirty="0">
                <a:solidFill>
                  <a:srgbClr val="575756"/>
                </a:solidFill>
                <a:latin typeface="Helvetica"/>
                <a:cs typeface="Helvetica"/>
              </a:rPr>
              <a:t> </a:t>
            </a:r>
            <a:r>
              <a:rPr sz="1300" dirty="0">
                <a:solidFill>
                  <a:srgbClr val="575756"/>
                </a:solidFill>
                <a:latin typeface="Helvetica"/>
                <a:cs typeface="Helvetica"/>
              </a:rPr>
              <a:t>of</a:t>
            </a:r>
            <a:r>
              <a:rPr sz="1300" spc="30" dirty="0">
                <a:solidFill>
                  <a:srgbClr val="575756"/>
                </a:solidFill>
                <a:latin typeface="Helvetica"/>
                <a:cs typeface="Helvetica"/>
              </a:rPr>
              <a:t> </a:t>
            </a:r>
            <a:r>
              <a:rPr sz="1300" dirty="0">
                <a:solidFill>
                  <a:srgbClr val="575756"/>
                </a:solidFill>
                <a:latin typeface="Helvetica"/>
                <a:cs typeface="Helvetica"/>
              </a:rPr>
              <a:t>clinical/non-clinical</a:t>
            </a:r>
            <a:r>
              <a:rPr sz="1300" spc="25" dirty="0">
                <a:solidFill>
                  <a:srgbClr val="575756"/>
                </a:solidFill>
                <a:latin typeface="Helvetica"/>
                <a:cs typeface="Helvetica"/>
              </a:rPr>
              <a:t> </a:t>
            </a:r>
            <a:r>
              <a:rPr sz="1300" dirty="0">
                <a:solidFill>
                  <a:srgbClr val="575756"/>
                </a:solidFill>
                <a:latin typeface="Helvetica"/>
                <a:cs typeface="Helvetica"/>
              </a:rPr>
              <a:t>staff</a:t>
            </a:r>
            <a:r>
              <a:rPr sz="1300" spc="30" dirty="0">
                <a:solidFill>
                  <a:srgbClr val="575756"/>
                </a:solidFill>
                <a:latin typeface="Helvetica"/>
                <a:cs typeface="Helvetica"/>
              </a:rPr>
              <a:t> </a:t>
            </a:r>
            <a:r>
              <a:rPr sz="1300" dirty="0">
                <a:solidFill>
                  <a:srgbClr val="575756"/>
                </a:solidFill>
                <a:latin typeface="Helvetica"/>
                <a:cs typeface="Helvetica"/>
              </a:rPr>
              <a:t>and</a:t>
            </a:r>
            <a:r>
              <a:rPr sz="1300" spc="25" dirty="0">
                <a:solidFill>
                  <a:srgbClr val="575756"/>
                </a:solidFill>
                <a:latin typeface="Helvetica"/>
                <a:cs typeface="Helvetica"/>
              </a:rPr>
              <a:t> </a:t>
            </a:r>
            <a:r>
              <a:rPr sz="1300" dirty="0">
                <a:solidFill>
                  <a:srgbClr val="575756"/>
                </a:solidFill>
                <a:latin typeface="Helvetica"/>
                <a:cs typeface="Helvetica"/>
              </a:rPr>
              <a:t>the</a:t>
            </a:r>
            <a:r>
              <a:rPr sz="1300" spc="30" dirty="0">
                <a:solidFill>
                  <a:srgbClr val="575756"/>
                </a:solidFill>
                <a:latin typeface="Helvetica"/>
                <a:cs typeface="Helvetica"/>
              </a:rPr>
              <a:t> </a:t>
            </a:r>
            <a:r>
              <a:rPr sz="1300" spc="-10" dirty="0">
                <a:solidFill>
                  <a:srgbClr val="575756"/>
                </a:solidFill>
                <a:latin typeface="Helvetica"/>
                <a:cs typeface="Helvetica"/>
              </a:rPr>
              <a:t>financial </a:t>
            </a:r>
            <a:r>
              <a:rPr sz="1300" dirty="0">
                <a:solidFill>
                  <a:srgbClr val="575756"/>
                </a:solidFill>
                <a:latin typeface="Helvetica"/>
                <a:cs typeface="Helvetica"/>
              </a:rPr>
              <a:t>pressure</a:t>
            </a:r>
            <a:r>
              <a:rPr sz="1300" spc="25" dirty="0">
                <a:solidFill>
                  <a:srgbClr val="575756"/>
                </a:solidFill>
                <a:latin typeface="Helvetica"/>
                <a:cs typeface="Helvetica"/>
              </a:rPr>
              <a:t> </a:t>
            </a:r>
            <a:r>
              <a:rPr sz="1300" dirty="0">
                <a:solidFill>
                  <a:srgbClr val="575756"/>
                </a:solidFill>
                <a:latin typeface="Helvetica"/>
                <a:cs typeface="Helvetica"/>
              </a:rPr>
              <a:t>of</a:t>
            </a:r>
            <a:r>
              <a:rPr sz="1300" spc="30" dirty="0">
                <a:solidFill>
                  <a:srgbClr val="575756"/>
                </a:solidFill>
                <a:latin typeface="Helvetica"/>
                <a:cs typeface="Helvetica"/>
              </a:rPr>
              <a:t> </a:t>
            </a:r>
            <a:r>
              <a:rPr sz="1300" dirty="0">
                <a:solidFill>
                  <a:srgbClr val="575756"/>
                </a:solidFill>
                <a:latin typeface="Helvetica"/>
                <a:cs typeface="Helvetica"/>
              </a:rPr>
              <a:t>core</a:t>
            </a:r>
            <a:r>
              <a:rPr sz="1300" spc="25" dirty="0">
                <a:solidFill>
                  <a:srgbClr val="575756"/>
                </a:solidFill>
                <a:latin typeface="Helvetica"/>
                <a:cs typeface="Helvetica"/>
              </a:rPr>
              <a:t> </a:t>
            </a:r>
            <a:r>
              <a:rPr sz="1300" dirty="0">
                <a:solidFill>
                  <a:srgbClr val="575756"/>
                </a:solidFill>
                <a:latin typeface="Helvetica"/>
                <a:cs typeface="Helvetica"/>
              </a:rPr>
              <a:t>staffing</a:t>
            </a:r>
            <a:r>
              <a:rPr sz="1300" spc="30" dirty="0">
                <a:solidFill>
                  <a:srgbClr val="575756"/>
                </a:solidFill>
                <a:latin typeface="Helvetica"/>
                <a:cs typeface="Helvetica"/>
              </a:rPr>
              <a:t> </a:t>
            </a:r>
            <a:r>
              <a:rPr sz="1300" dirty="0">
                <a:solidFill>
                  <a:srgbClr val="575756"/>
                </a:solidFill>
                <a:latin typeface="Helvetica"/>
                <a:cs typeface="Helvetica"/>
              </a:rPr>
              <a:t>models.</a:t>
            </a:r>
            <a:r>
              <a:rPr sz="1300" spc="25" dirty="0">
                <a:solidFill>
                  <a:srgbClr val="575756"/>
                </a:solidFill>
                <a:latin typeface="Helvetica"/>
                <a:cs typeface="Helvetica"/>
              </a:rPr>
              <a:t> </a:t>
            </a:r>
            <a:r>
              <a:rPr sz="1300" dirty="0">
                <a:solidFill>
                  <a:srgbClr val="575756"/>
                </a:solidFill>
                <a:latin typeface="Helvetica"/>
                <a:cs typeface="Helvetica"/>
              </a:rPr>
              <a:t>Increased</a:t>
            </a:r>
            <a:r>
              <a:rPr sz="1300" spc="30" dirty="0">
                <a:solidFill>
                  <a:srgbClr val="575756"/>
                </a:solidFill>
                <a:latin typeface="Helvetica"/>
                <a:cs typeface="Helvetica"/>
              </a:rPr>
              <a:t> </a:t>
            </a:r>
            <a:r>
              <a:rPr sz="1300" dirty="0">
                <a:solidFill>
                  <a:srgbClr val="575756"/>
                </a:solidFill>
                <a:latin typeface="Helvetica"/>
                <a:cs typeface="Helvetica"/>
              </a:rPr>
              <a:t>demand</a:t>
            </a:r>
            <a:r>
              <a:rPr sz="1300" spc="25" dirty="0">
                <a:solidFill>
                  <a:srgbClr val="575756"/>
                </a:solidFill>
                <a:latin typeface="Helvetica"/>
                <a:cs typeface="Helvetica"/>
              </a:rPr>
              <a:t> </a:t>
            </a:r>
            <a:r>
              <a:rPr sz="1300" dirty="0">
                <a:solidFill>
                  <a:srgbClr val="575756"/>
                </a:solidFill>
                <a:latin typeface="Helvetica"/>
                <a:cs typeface="Helvetica"/>
              </a:rPr>
              <a:t>for</a:t>
            </a:r>
            <a:r>
              <a:rPr sz="1300" spc="30" dirty="0">
                <a:solidFill>
                  <a:srgbClr val="575756"/>
                </a:solidFill>
                <a:latin typeface="Helvetica"/>
                <a:cs typeface="Helvetica"/>
              </a:rPr>
              <a:t> </a:t>
            </a:r>
            <a:r>
              <a:rPr sz="1300" dirty="0">
                <a:solidFill>
                  <a:srgbClr val="575756"/>
                </a:solidFill>
                <a:latin typeface="Helvetica"/>
                <a:cs typeface="Helvetica"/>
              </a:rPr>
              <a:t>multiple</a:t>
            </a:r>
            <a:r>
              <a:rPr sz="1300" spc="25" dirty="0">
                <a:solidFill>
                  <a:srgbClr val="575756"/>
                </a:solidFill>
                <a:latin typeface="Helvetica"/>
                <a:cs typeface="Helvetica"/>
              </a:rPr>
              <a:t> </a:t>
            </a:r>
            <a:r>
              <a:rPr sz="1300" dirty="0">
                <a:solidFill>
                  <a:srgbClr val="575756"/>
                </a:solidFill>
                <a:latin typeface="Helvetica"/>
                <a:cs typeface="Helvetica"/>
              </a:rPr>
              <a:t>reasons,</a:t>
            </a:r>
            <a:r>
              <a:rPr sz="1300" spc="30" dirty="0">
                <a:solidFill>
                  <a:srgbClr val="575756"/>
                </a:solidFill>
                <a:latin typeface="Helvetica"/>
                <a:cs typeface="Helvetica"/>
              </a:rPr>
              <a:t> </a:t>
            </a:r>
            <a:r>
              <a:rPr sz="1300" dirty="0">
                <a:solidFill>
                  <a:srgbClr val="575756"/>
                </a:solidFill>
                <a:latin typeface="Helvetica"/>
                <a:cs typeface="Helvetica"/>
              </a:rPr>
              <a:t>including</a:t>
            </a:r>
            <a:r>
              <a:rPr sz="1300" spc="25" dirty="0">
                <a:solidFill>
                  <a:srgbClr val="575756"/>
                </a:solidFill>
                <a:latin typeface="Helvetica"/>
                <a:cs typeface="Helvetica"/>
              </a:rPr>
              <a:t> </a:t>
            </a:r>
            <a:r>
              <a:rPr sz="1300" dirty="0">
                <a:solidFill>
                  <a:srgbClr val="575756"/>
                </a:solidFill>
                <a:latin typeface="Helvetica"/>
                <a:cs typeface="Helvetica"/>
              </a:rPr>
              <a:t>our</a:t>
            </a:r>
            <a:r>
              <a:rPr sz="1300" spc="30" dirty="0">
                <a:solidFill>
                  <a:srgbClr val="575756"/>
                </a:solidFill>
                <a:latin typeface="Helvetica"/>
                <a:cs typeface="Helvetica"/>
              </a:rPr>
              <a:t> </a:t>
            </a:r>
            <a:r>
              <a:rPr sz="1300" dirty="0">
                <a:solidFill>
                  <a:srgbClr val="575756"/>
                </a:solidFill>
                <a:latin typeface="Helvetica"/>
                <a:cs typeface="Helvetica"/>
              </a:rPr>
              <a:t>ageing</a:t>
            </a:r>
            <a:r>
              <a:rPr sz="1300" spc="25" dirty="0">
                <a:solidFill>
                  <a:srgbClr val="575756"/>
                </a:solidFill>
                <a:latin typeface="Helvetica"/>
                <a:cs typeface="Helvetica"/>
              </a:rPr>
              <a:t> </a:t>
            </a:r>
            <a:r>
              <a:rPr sz="1300" dirty="0">
                <a:solidFill>
                  <a:srgbClr val="575756"/>
                </a:solidFill>
                <a:latin typeface="Helvetica"/>
                <a:cs typeface="Helvetica"/>
              </a:rPr>
              <a:t>population,</a:t>
            </a:r>
            <a:r>
              <a:rPr sz="1300" spc="30" dirty="0">
                <a:solidFill>
                  <a:srgbClr val="575756"/>
                </a:solidFill>
                <a:latin typeface="Helvetica"/>
                <a:cs typeface="Helvetica"/>
              </a:rPr>
              <a:t> </a:t>
            </a:r>
            <a:r>
              <a:rPr sz="1300" dirty="0">
                <a:solidFill>
                  <a:srgbClr val="575756"/>
                </a:solidFill>
                <a:latin typeface="Helvetica"/>
                <a:cs typeface="Helvetica"/>
              </a:rPr>
              <a:t>health</a:t>
            </a:r>
            <a:r>
              <a:rPr sz="1300" spc="25" dirty="0">
                <a:solidFill>
                  <a:srgbClr val="575756"/>
                </a:solidFill>
                <a:latin typeface="Helvetica"/>
                <a:cs typeface="Helvetica"/>
              </a:rPr>
              <a:t> </a:t>
            </a:r>
            <a:r>
              <a:rPr sz="1300" dirty="0">
                <a:solidFill>
                  <a:srgbClr val="575756"/>
                </a:solidFill>
                <a:latin typeface="Helvetica"/>
                <a:cs typeface="Helvetica"/>
              </a:rPr>
              <a:t>inequalities</a:t>
            </a:r>
            <a:r>
              <a:rPr sz="1300" spc="30" dirty="0">
                <a:solidFill>
                  <a:srgbClr val="575756"/>
                </a:solidFill>
                <a:latin typeface="Helvetica"/>
                <a:cs typeface="Helvetica"/>
              </a:rPr>
              <a:t> </a:t>
            </a:r>
            <a:r>
              <a:rPr sz="1300" dirty="0">
                <a:solidFill>
                  <a:srgbClr val="575756"/>
                </a:solidFill>
                <a:latin typeface="Helvetica"/>
                <a:cs typeface="Helvetica"/>
              </a:rPr>
              <a:t>and</a:t>
            </a:r>
            <a:r>
              <a:rPr sz="1300" spc="25" dirty="0">
                <a:solidFill>
                  <a:srgbClr val="575756"/>
                </a:solidFill>
                <a:latin typeface="Helvetica"/>
                <a:cs typeface="Helvetica"/>
              </a:rPr>
              <a:t> </a:t>
            </a:r>
            <a:r>
              <a:rPr sz="1300" spc="-25" dirty="0">
                <a:solidFill>
                  <a:srgbClr val="575756"/>
                </a:solidFill>
                <a:latin typeface="Helvetica"/>
                <a:cs typeface="Helvetica"/>
              </a:rPr>
              <a:t>the </a:t>
            </a:r>
            <a:r>
              <a:rPr sz="1300" dirty="0">
                <a:solidFill>
                  <a:srgbClr val="575756"/>
                </a:solidFill>
                <a:latin typeface="Helvetica"/>
                <a:cs typeface="Helvetica"/>
              </a:rPr>
              <a:t>pressure</a:t>
            </a:r>
            <a:r>
              <a:rPr sz="1300" spc="25" dirty="0">
                <a:solidFill>
                  <a:srgbClr val="575756"/>
                </a:solidFill>
                <a:latin typeface="Helvetica"/>
                <a:cs typeface="Helvetica"/>
              </a:rPr>
              <a:t> </a:t>
            </a:r>
            <a:r>
              <a:rPr sz="1300" dirty="0">
                <a:solidFill>
                  <a:srgbClr val="575756"/>
                </a:solidFill>
                <a:latin typeface="Helvetica"/>
                <a:cs typeface="Helvetica"/>
              </a:rPr>
              <a:t>on</a:t>
            </a:r>
            <a:r>
              <a:rPr sz="1300" spc="30" dirty="0">
                <a:solidFill>
                  <a:srgbClr val="575756"/>
                </a:solidFill>
                <a:latin typeface="Helvetica"/>
                <a:cs typeface="Helvetica"/>
              </a:rPr>
              <a:t> </a:t>
            </a:r>
            <a:r>
              <a:rPr sz="1300" dirty="0">
                <a:solidFill>
                  <a:srgbClr val="575756"/>
                </a:solidFill>
                <a:latin typeface="Helvetica"/>
                <a:cs typeface="Helvetica"/>
              </a:rPr>
              <a:t>secondary</a:t>
            </a:r>
            <a:r>
              <a:rPr sz="1300" spc="30" dirty="0">
                <a:solidFill>
                  <a:srgbClr val="575756"/>
                </a:solidFill>
                <a:latin typeface="Helvetica"/>
                <a:cs typeface="Helvetica"/>
              </a:rPr>
              <a:t> </a:t>
            </a:r>
            <a:r>
              <a:rPr sz="1300" dirty="0">
                <a:solidFill>
                  <a:srgbClr val="575756"/>
                </a:solidFill>
                <a:latin typeface="Helvetica"/>
                <a:cs typeface="Helvetica"/>
              </a:rPr>
              <a:t>care</a:t>
            </a:r>
            <a:r>
              <a:rPr sz="1300" spc="25" dirty="0">
                <a:solidFill>
                  <a:srgbClr val="575756"/>
                </a:solidFill>
                <a:latin typeface="Helvetica"/>
                <a:cs typeface="Helvetica"/>
              </a:rPr>
              <a:t> </a:t>
            </a:r>
            <a:r>
              <a:rPr sz="1300" dirty="0">
                <a:solidFill>
                  <a:srgbClr val="575756"/>
                </a:solidFill>
                <a:latin typeface="Helvetica"/>
                <a:cs typeface="Helvetica"/>
              </a:rPr>
              <a:t>systems</a:t>
            </a:r>
            <a:r>
              <a:rPr sz="1300" spc="30" dirty="0">
                <a:solidFill>
                  <a:srgbClr val="575756"/>
                </a:solidFill>
                <a:latin typeface="Helvetica"/>
                <a:cs typeface="Helvetica"/>
              </a:rPr>
              <a:t> </a:t>
            </a:r>
            <a:r>
              <a:rPr sz="1300" dirty="0">
                <a:solidFill>
                  <a:srgbClr val="575756"/>
                </a:solidFill>
                <a:latin typeface="Helvetica"/>
                <a:cs typeface="Helvetica"/>
              </a:rPr>
              <a:t>is</a:t>
            </a:r>
            <a:r>
              <a:rPr sz="1300" spc="30" dirty="0">
                <a:solidFill>
                  <a:srgbClr val="575756"/>
                </a:solidFill>
                <a:latin typeface="Helvetica"/>
                <a:cs typeface="Helvetica"/>
              </a:rPr>
              <a:t> </a:t>
            </a:r>
            <a:r>
              <a:rPr sz="1300" dirty="0">
                <a:solidFill>
                  <a:srgbClr val="575756"/>
                </a:solidFill>
                <a:latin typeface="Helvetica"/>
                <a:cs typeface="Helvetica"/>
              </a:rPr>
              <a:t>leading</a:t>
            </a:r>
            <a:r>
              <a:rPr sz="1300" spc="25" dirty="0">
                <a:solidFill>
                  <a:srgbClr val="575756"/>
                </a:solidFill>
                <a:latin typeface="Helvetica"/>
                <a:cs typeface="Helvetica"/>
              </a:rPr>
              <a:t> </a:t>
            </a:r>
            <a:r>
              <a:rPr sz="1300" dirty="0">
                <a:solidFill>
                  <a:srgbClr val="575756"/>
                </a:solidFill>
                <a:latin typeface="Helvetica"/>
                <a:cs typeface="Helvetica"/>
              </a:rPr>
              <a:t>to</a:t>
            </a:r>
            <a:r>
              <a:rPr sz="1300" spc="30" dirty="0">
                <a:solidFill>
                  <a:srgbClr val="575756"/>
                </a:solidFill>
                <a:latin typeface="Helvetica"/>
                <a:cs typeface="Helvetica"/>
              </a:rPr>
              <a:t> </a:t>
            </a:r>
            <a:r>
              <a:rPr sz="1300" dirty="0">
                <a:solidFill>
                  <a:srgbClr val="575756"/>
                </a:solidFill>
                <a:latin typeface="Helvetica"/>
                <a:cs typeface="Helvetica"/>
              </a:rPr>
              <a:t>increased</a:t>
            </a:r>
            <a:r>
              <a:rPr sz="1300" spc="30" dirty="0">
                <a:solidFill>
                  <a:srgbClr val="575756"/>
                </a:solidFill>
                <a:latin typeface="Helvetica"/>
                <a:cs typeface="Helvetica"/>
              </a:rPr>
              <a:t> </a:t>
            </a:r>
            <a:r>
              <a:rPr sz="1300" dirty="0">
                <a:solidFill>
                  <a:srgbClr val="575756"/>
                </a:solidFill>
                <a:latin typeface="Helvetica"/>
                <a:cs typeface="Helvetica"/>
              </a:rPr>
              <a:t>waiting</a:t>
            </a:r>
            <a:r>
              <a:rPr sz="1300" spc="25" dirty="0">
                <a:solidFill>
                  <a:srgbClr val="575756"/>
                </a:solidFill>
                <a:latin typeface="Helvetica"/>
                <a:cs typeface="Helvetica"/>
              </a:rPr>
              <a:t> </a:t>
            </a:r>
            <a:r>
              <a:rPr sz="1300" dirty="0">
                <a:solidFill>
                  <a:srgbClr val="575756"/>
                </a:solidFill>
                <a:latin typeface="Helvetica"/>
                <a:cs typeface="Helvetica"/>
              </a:rPr>
              <a:t>times.</a:t>
            </a:r>
            <a:r>
              <a:rPr sz="1300" spc="30" dirty="0">
                <a:solidFill>
                  <a:srgbClr val="575756"/>
                </a:solidFill>
                <a:latin typeface="Helvetica"/>
                <a:cs typeface="Helvetica"/>
              </a:rPr>
              <a:t> </a:t>
            </a:r>
            <a:r>
              <a:rPr sz="1300" dirty="0">
                <a:solidFill>
                  <a:srgbClr val="575756"/>
                </a:solidFill>
                <a:latin typeface="Helvetica"/>
                <a:cs typeface="Helvetica"/>
              </a:rPr>
              <a:t>GP</a:t>
            </a:r>
            <a:r>
              <a:rPr sz="1300" spc="10" dirty="0">
                <a:solidFill>
                  <a:srgbClr val="575756"/>
                </a:solidFill>
                <a:latin typeface="Helvetica"/>
                <a:cs typeface="Helvetica"/>
              </a:rPr>
              <a:t> </a:t>
            </a:r>
            <a:r>
              <a:rPr sz="1300" dirty="0">
                <a:solidFill>
                  <a:srgbClr val="575756"/>
                </a:solidFill>
                <a:latin typeface="Helvetica"/>
                <a:cs typeface="Helvetica"/>
              </a:rPr>
              <a:t>estates</a:t>
            </a:r>
            <a:r>
              <a:rPr sz="1300" spc="25" dirty="0">
                <a:solidFill>
                  <a:srgbClr val="575756"/>
                </a:solidFill>
                <a:latin typeface="Helvetica"/>
                <a:cs typeface="Helvetica"/>
              </a:rPr>
              <a:t> </a:t>
            </a:r>
            <a:r>
              <a:rPr sz="1300" dirty="0">
                <a:solidFill>
                  <a:srgbClr val="575756"/>
                </a:solidFill>
                <a:latin typeface="Helvetica"/>
                <a:cs typeface="Helvetica"/>
              </a:rPr>
              <a:t>are</a:t>
            </a:r>
            <a:r>
              <a:rPr sz="1300" spc="30" dirty="0">
                <a:solidFill>
                  <a:srgbClr val="575756"/>
                </a:solidFill>
                <a:latin typeface="Helvetica"/>
                <a:cs typeface="Helvetica"/>
              </a:rPr>
              <a:t> </a:t>
            </a:r>
            <a:r>
              <a:rPr sz="1300" dirty="0">
                <a:solidFill>
                  <a:srgbClr val="575756"/>
                </a:solidFill>
                <a:latin typeface="Helvetica"/>
                <a:cs typeface="Helvetica"/>
              </a:rPr>
              <a:t>extremely</a:t>
            </a:r>
            <a:r>
              <a:rPr sz="1300" spc="30" dirty="0">
                <a:solidFill>
                  <a:srgbClr val="575756"/>
                </a:solidFill>
                <a:latin typeface="Helvetica"/>
                <a:cs typeface="Helvetica"/>
              </a:rPr>
              <a:t> </a:t>
            </a:r>
            <a:r>
              <a:rPr sz="1300" dirty="0">
                <a:solidFill>
                  <a:srgbClr val="575756"/>
                </a:solidFill>
                <a:latin typeface="Helvetica"/>
                <a:cs typeface="Helvetica"/>
              </a:rPr>
              <a:t>variable,</a:t>
            </a:r>
            <a:r>
              <a:rPr sz="1300" spc="25" dirty="0">
                <a:solidFill>
                  <a:srgbClr val="575756"/>
                </a:solidFill>
                <a:latin typeface="Helvetica"/>
                <a:cs typeface="Helvetica"/>
              </a:rPr>
              <a:t> </a:t>
            </a:r>
            <a:r>
              <a:rPr sz="1300" dirty="0">
                <a:solidFill>
                  <a:srgbClr val="575756"/>
                </a:solidFill>
                <a:latin typeface="Helvetica"/>
                <a:cs typeface="Helvetica"/>
              </a:rPr>
              <a:t>ranging</a:t>
            </a:r>
            <a:r>
              <a:rPr sz="1300" spc="30" dirty="0">
                <a:solidFill>
                  <a:srgbClr val="575756"/>
                </a:solidFill>
                <a:latin typeface="Helvetica"/>
                <a:cs typeface="Helvetica"/>
              </a:rPr>
              <a:t> </a:t>
            </a:r>
            <a:r>
              <a:rPr sz="1300" dirty="0">
                <a:solidFill>
                  <a:srgbClr val="575756"/>
                </a:solidFill>
                <a:latin typeface="Helvetica"/>
                <a:cs typeface="Helvetica"/>
              </a:rPr>
              <a:t>from</a:t>
            </a:r>
            <a:r>
              <a:rPr sz="1300" spc="30" dirty="0">
                <a:solidFill>
                  <a:srgbClr val="575756"/>
                </a:solidFill>
                <a:latin typeface="Helvetica"/>
                <a:cs typeface="Helvetica"/>
              </a:rPr>
              <a:t> </a:t>
            </a:r>
            <a:r>
              <a:rPr sz="1300" spc="-10" dirty="0">
                <a:solidFill>
                  <a:srgbClr val="575756"/>
                </a:solidFill>
                <a:latin typeface="Helvetica"/>
                <a:cs typeface="Helvetica"/>
              </a:rPr>
              <a:t>modern </a:t>
            </a:r>
            <a:r>
              <a:rPr sz="1300" dirty="0">
                <a:solidFill>
                  <a:srgbClr val="575756"/>
                </a:solidFill>
                <a:latin typeface="Helvetica"/>
                <a:cs typeface="Helvetica"/>
              </a:rPr>
              <a:t>buildings</a:t>
            </a:r>
            <a:r>
              <a:rPr sz="1300" spc="25" dirty="0">
                <a:solidFill>
                  <a:srgbClr val="575756"/>
                </a:solidFill>
                <a:latin typeface="Helvetica"/>
                <a:cs typeface="Helvetica"/>
              </a:rPr>
              <a:t> </a:t>
            </a:r>
            <a:r>
              <a:rPr sz="1300" dirty="0">
                <a:solidFill>
                  <a:srgbClr val="575756"/>
                </a:solidFill>
                <a:latin typeface="Helvetica"/>
                <a:cs typeface="Helvetica"/>
              </a:rPr>
              <a:t>to</a:t>
            </a:r>
            <a:r>
              <a:rPr sz="1300" spc="25" dirty="0">
                <a:solidFill>
                  <a:srgbClr val="575756"/>
                </a:solidFill>
                <a:latin typeface="Helvetica"/>
                <a:cs typeface="Helvetica"/>
              </a:rPr>
              <a:t> </a:t>
            </a:r>
            <a:r>
              <a:rPr sz="1300" dirty="0">
                <a:solidFill>
                  <a:srgbClr val="575756"/>
                </a:solidFill>
                <a:latin typeface="Helvetica"/>
                <a:cs typeface="Helvetica"/>
              </a:rPr>
              <a:t>premises</a:t>
            </a:r>
            <a:r>
              <a:rPr sz="1300" spc="30" dirty="0">
                <a:solidFill>
                  <a:srgbClr val="575756"/>
                </a:solidFill>
                <a:latin typeface="Helvetica"/>
                <a:cs typeface="Helvetica"/>
              </a:rPr>
              <a:t> </a:t>
            </a:r>
            <a:r>
              <a:rPr sz="1300" dirty="0">
                <a:solidFill>
                  <a:srgbClr val="575756"/>
                </a:solidFill>
                <a:latin typeface="Helvetica"/>
                <a:cs typeface="Helvetica"/>
              </a:rPr>
              <a:t>unchanged</a:t>
            </a:r>
            <a:r>
              <a:rPr sz="1300" spc="25" dirty="0">
                <a:solidFill>
                  <a:srgbClr val="575756"/>
                </a:solidFill>
                <a:latin typeface="Helvetica"/>
                <a:cs typeface="Helvetica"/>
              </a:rPr>
              <a:t> </a:t>
            </a:r>
            <a:r>
              <a:rPr sz="1300" dirty="0">
                <a:solidFill>
                  <a:srgbClr val="575756"/>
                </a:solidFill>
                <a:latin typeface="Helvetica"/>
                <a:cs typeface="Helvetica"/>
              </a:rPr>
              <a:t>for</a:t>
            </a:r>
            <a:r>
              <a:rPr sz="1300" spc="30" dirty="0">
                <a:solidFill>
                  <a:srgbClr val="575756"/>
                </a:solidFill>
                <a:latin typeface="Helvetica"/>
                <a:cs typeface="Helvetica"/>
              </a:rPr>
              <a:t> </a:t>
            </a:r>
            <a:r>
              <a:rPr sz="1300" dirty="0">
                <a:solidFill>
                  <a:srgbClr val="575756"/>
                </a:solidFill>
                <a:latin typeface="Helvetica"/>
                <a:cs typeface="Helvetica"/>
              </a:rPr>
              <a:t>half</a:t>
            </a:r>
            <a:r>
              <a:rPr sz="1300" spc="25" dirty="0">
                <a:solidFill>
                  <a:srgbClr val="575756"/>
                </a:solidFill>
                <a:latin typeface="Helvetica"/>
                <a:cs typeface="Helvetica"/>
              </a:rPr>
              <a:t> </a:t>
            </a:r>
            <a:r>
              <a:rPr sz="1300" dirty="0">
                <a:solidFill>
                  <a:srgbClr val="575756"/>
                </a:solidFill>
                <a:latin typeface="Helvetica"/>
                <a:cs typeface="Helvetica"/>
              </a:rPr>
              <a:t>a</a:t>
            </a:r>
            <a:r>
              <a:rPr sz="1300" spc="30" dirty="0">
                <a:solidFill>
                  <a:srgbClr val="575756"/>
                </a:solidFill>
                <a:latin typeface="Helvetica"/>
                <a:cs typeface="Helvetica"/>
              </a:rPr>
              <a:t> </a:t>
            </a:r>
            <a:r>
              <a:rPr sz="1300" dirty="0">
                <a:solidFill>
                  <a:srgbClr val="575756"/>
                </a:solidFill>
                <a:latin typeface="Helvetica"/>
                <a:cs typeface="Helvetica"/>
              </a:rPr>
              <a:t>century.</a:t>
            </a:r>
            <a:r>
              <a:rPr sz="1300" spc="25" dirty="0">
                <a:solidFill>
                  <a:srgbClr val="575756"/>
                </a:solidFill>
                <a:latin typeface="Helvetica"/>
                <a:cs typeface="Helvetica"/>
              </a:rPr>
              <a:t> </a:t>
            </a:r>
            <a:r>
              <a:rPr sz="1300" dirty="0">
                <a:solidFill>
                  <a:srgbClr val="575756"/>
                </a:solidFill>
                <a:latin typeface="Helvetica"/>
                <a:cs typeface="Helvetica"/>
              </a:rPr>
              <a:t>New</a:t>
            </a:r>
            <a:r>
              <a:rPr sz="1300" spc="30" dirty="0">
                <a:solidFill>
                  <a:srgbClr val="575756"/>
                </a:solidFill>
                <a:latin typeface="Helvetica"/>
                <a:cs typeface="Helvetica"/>
              </a:rPr>
              <a:t> </a:t>
            </a:r>
            <a:r>
              <a:rPr sz="1300" dirty="0">
                <a:solidFill>
                  <a:srgbClr val="575756"/>
                </a:solidFill>
                <a:latin typeface="Helvetica"/>
                <a:cs typeface="Helvetica"/>
              </a:rPr>
              <a:t>ways</a:t>
            </a:r>
            <a:r>
              <a:rPr sz="1300" spc="25" dirty="0">
                <a:solidFill>
                  <a:srgbClr val="575756"/>
                </a:solidFill>
                <a:latin typeface="Helvetica"/>
                <a:cs typeface="Helvetica"/>
              </a:rPr>
              <a:t> </a:t>
            </a:r>
            <a:r>
              <a:rPr sz="1300" dirty="0">
                <a:solidFill>
                  <a:srgbClr val="575756"/>
                </a:solidFill>
                <a:latin typeface="Helvetica"/>
                <a:cs typeface="Helvetica"/>
              </a:rPr>
              <a:t>of</a:t>
            </a:r>
            <a:r>
              <a:rPr sz="1300" spc="30" dirty="0">
                <a:solidFill>
                  <a:srgbClr val="575756"/>
                </a:solidFill>
                <a:latin typeface="Helvetica"/>
                <a:cs typeface="Helvetica"/>
              </a:rPr>
              <a:t> </a:t>
            </a:r>
            <a:r>
              <a:rPr sz="1300" dirty="0">
                <a:solidFill>
                  <a:srgbClr val="575756"/>
                </a:solidFill>
                <a:latin typeface="Helvetica"/>
                <a:cs typeface="Helvetica"/>
              </a:rPr>
              <a:t>working</a:t>
            </a:r>
            <a:r>
              <a:rPr sz="1300" spc="25" dirty="0">
                <a:solidFill>
                  <a:srgbClr val="575756"/>
                </a:solidFill>
                <a:latin typeface="Helvetica"/>
                <a:cs typeface="Helvetica"/>
              </a:rPr>
              <a:t> </a:t>
            </a:r>
            <a:r>
              <a:rPr sz="1300" dirty="0">
                <a:solidFill>
                  <a:srgbClr val="575756"/>
                </a:solidFill>
                <a:latin typeface="Helvetica"/>
                <a:cs typeface="Helvetica"/>
              </a:rPr>
              <a:t>and</a:t>
            </a:r>
            <a:r>
              <a:rPr sz="1300" spc="30" dirty="0">
                <a:solidFill>
                  <a:srgbClr val="575756"/>
                </a:solidFill>
                <a:latin typeface="Helvetica"/>
                <a:cs typeface="Helvetica"/>
              </a:rPr>
              <a:t> </a:t>
            </a:r>
            <a:r>
              <a:rPr sz="1300" dirty="0">
                <a:solidFill>
                  <a:srgbClr val="575756"/>
                </a:solidFill>
                <a:latin typeface="Helvetica"/>
                <a:cs typeface="Helvetica"/>
              </a:rPr>
              <a:t>connectivity</a:t>
            </a:r>
            <a:r>
              <a:rPr sz="1300" spc="25" dirty="0">
                <a:solidFill>
                  <a:srgbClr val="575756"/>
                </a:solidFill>
                <a:latin typeface="Helvetica"/>
                <a:cs typeface="Helvetica"/>
              </a:rPr>
              <a:t> </a:t>
            </a:r>
            <a:r>
              <a:rPr sz="1300" dirty="0">
                <a:solidFill>
                  <a:srgbClr val="575756"/>
                </a:solidFill>
                <a:latin typeface="Helvetica"/>
                <a:cs typeface="Helvetica"/>
              </a:rPr>
              <a:t>requirements</a:t>
            </a:r>
            <a:r>
              <a:rPr sz="1300" spc="30" dirty="0">
                <a:solidFill>
                  <a:srgbClr val="575756"/>
                </a:solidFill>
                <a:latin typeface="Helvetica"/>
                <a:cs typeface="Helvetica"/>
              </a:rPr>
              <a:t> </a:t>
            </a:r>
            <a:r>
              <a:rPr sz="1300" dirty="0">
                <a:solidFill>
                  <a:srgbClr val="575756"/>
                </a:solidFill>
                <a:latin typeface="Helvetica"/>
                <a:cs typeface="Helvetica"/>
              </a:rPr>
              <a:t>mean</a:t>
            </a:r>
            <a:r>
              <a:rPr sz="1300" spc="25" dirty="0">
                <a:solidFill>
                  <a:srgbClr val="575756"/>
                </a:solidFill>
                <a:latin typeface="Helvetica"/>
                <a:cs typeface="Helvetica"/>
              </a:rPr>
              <a:t> </a:t>
            </a:r>
            <a:r>
              <a:rPr sz="1300" dirty="0">
                <a:solidFill>
                  <a:srgbClr val="575756"/>
                </a:solidFill>
                <a:latin typeface="Helvetica"/>
                <a:cs typeface="Helvetica"/>
              </a:rPr>
              <a:t>the</a:t>
            </a:r>
            <a:r>
              <a:rPr sz="1300" spc="25" dirty="0">
                <a:solidFill>
                  <a:srgbClr val="575756"/>
                </a:solidFill>
                <a:latin typeface="Helvetica"/>
                <a:cs typeface="Helvetica"/>
              </a:rPr>
              <a:t> </a:t>
            </a:r>
            <a:r>
              <a:rPr sz="1300" dirty="0">
                <a:solidFill>
                  <a:srgbClr val="575756"/>
                </a:solidFill>
                <a:latin typeface="Helvetica"/>
                <a:cs typeface="Helvetica"/>
              </a:rPr>
              <a:t>current</a:t>
            </a:r>
            <a:r>
              <a:rPr sz="1300" spc="30" dirty="0">
                <a:solidFill>
                  <a:srgbClr val="575756"/>
                </a:solidFill>
                <a:latin typeface="Helvetica"/>
                <a:cs typeface="Helvetica"/>
              </a:rPr>
              <a:t> </a:t>
            </a:r>
            <a:r>
              <a:rPr sz="1300" dirty="0">
                <a:solidFill>
                  <a:srgbClr val="575756"/>
                </a:solidFill>
                <a:latin typeface="Helvetica"/>
                <a:cs typeface="Helvetica"/>
              </a:rPr>
              <a:t>estate</a:t>
            </a:r>
            <a:r>
              <a:rPr sz="1300" spc="25" dirty="0">
                <a:solidFill>
                  <a:srgbClr val="575756"/>
                </a:solidFill>
                <a:latin typeface="Helvetica"/>
                <a:cs typeface="Helvetica"/>
              </a:rPr>
              <a:t> </a:t>
            </a:r>
            <a:r>
              <a:rPr sz="1300" dirty="0">
                <a:solidFill>
                  <a:srgbClr val="575756"/>
                </a:solidFill>
                <a:latin typeface="Helvetica"/>
                <a:cs typeface="Helvetica"/>
              </a:rPr>
              <a:t>does</a:t>
            </a:r>
            <a:r>
              <a:rPr sz="1300" spc="30" dirty="0">
                <a:solidFill>
                  <a:srgbClr val="575756"/>
                </a:solidFill>
                <a:latin typeface="Helvetica"/>
                <a:cs typeface="Helvetica"/>
              </a:rPr>
              <a:t> </a:t>
            </a:r>
            <a:r>
              <a:rPr sz="1300" spc="-25" dirty="0">
                <a:solidFill>
                  <a:srgbClr val="575756"/>
                </a:solidFill>
                <a:latin typeface="Helvetica"/>
                <a:cs typeface="Helvetica"/>
              </a:rPr>
              <a:t>not </a:t>
            </a:r>
            <a:r>
              <a:rPr sz="1300" dirty="0">
                <a:solidFill>
                  <a:srgbClr val="575756"/>
                </a:solidFill>
                <a:latin typeface="Helvetica"/>
                <a:cs typeface="Helvetica"/>
              </a:rPr>
              <a:t>have</a:t>
            </a:r>
            <a:r>
              <a:rPr sz="1300" spc="15" dirty="0">
                <a:solidFill>
                  <a:srgbClr val="575756"/>
                </a:solidFill>
                <a:latin typeface="Helvetica"/>
                <a:cs typeface="Helvetica"/>
              </a:rPr>
              <a:t> </a:t>
            </a:r>
            <a:r>
              <a:rPr sz="1300" dirty="0">
                <a:solidFill>
                  <a:srgbClr val="575756"/>
                </a:solidFill>
                <a:latin typeface="Helvetica"/>
                <a:cs typeface="Helvetica"/>
              </a:rPr>
              <a:t>the</a:t>
            </a:r>
            <a:r>
              <a:rPr sz="1300" spc="20" dirty="0">
                <a:solidFill>
                  <a:srgbClr val="575756"/>
                </a:solidFill>
                <a:latin typeface="Helvetica"/>
                <a:cs typeface="Helvetica"/>
              </a:rPr>
              <a:t> </a:t>
            </a:r>
            <a:r>
              <a:rPr sz="1300" dirty="0">
                <a:solidFill>
                  <a:srgbClr val="575756"/>
                </a:solidFill>
                <a:latin typeface="Helvetica"/>
                <a:cs typeface="Helvetica"/>
              </a:rPr>
              <a:t>capacity</a:t>
            </a:r>
            <a:r>
              <a:rPr sz="1300" spc="15" dirty="0">
                <a:solidFill>
                  <a:srgbClr val="575756"/>
                </a:solidFill>
                <a:latin typeface="Helvetica"/>
                <a:cs typeface="Helvetica"/>
              </a:rPr>
              <a:t> </a:t>
            </a:r>
            <a:r>
              <a:rPr sz="1300" dirty="0">
                <a:solidFill>
                  <a:srgbClr val="575756"/>
                </a:solidFill>
                <a:latin typeface="Helvetica"/>
                <a:cs typeface="Helvetica"/>
              </a:rPr>
              <a:t>to</a:t>
            </a:r>
            <a:r>
              <a:rPr sz="1300" spc="20" dirty="0">
                <a:solidFill>
                  <a:srgbClr val="575756"/>
                </a:solidFill>
                <a:latin typeface="Helvetica"/>
                <a:cs typeface="Helvetica"/>
              </a:rPr>
              <a:t> </a:t>
            </a:r>
            <a:r>
              <a:rPr sz="1300" dirty="0">
                <a:solidFill>
                  <a:srgbClr val="575756"/>
                </a:solidFill>
                <a:latin typeface="Helvetica"/>
                <a:cs typeface="Helvetica"/>
              </a:rPr>
              <a:t>manage</a:t>
            </a:r>
            <a:r>
              <a:rPr sz="1300" spc="15" dirty="0">
                <a:solidFill>
                  <a:srgbClr val="575756"/>
                </a:solidFill>
                <a:latin typeface="Helvetica"/>
                <a:cs typeface="Helvetica"/>
              </a:rPr>
              <a:t> </a:t>
            </a:r>
            <a:r>
              <a:rPr sz="1300" dirty="0">
                <a:solidFill>
                  <a:srgbClr val="575756"/>
                </a:solidFill>
                <a:latin typeface="Helvetica"/>
                <a:cs typeface="Helvetica"/>
              </a:rPr>
              <a:t>increasing</a:t>
            </a:r>
            <a:r>
              <a:rPr sz="1300" spc="20" dirty="0">
                <a:solidFill>
                  <a:srgbClr val="575756"/>
                </a:solidFill>
                <a:latin typeface="Helvetica"/>
                <a:cs typeface="Helvetica"/>
              </a:rPr>
              <a:t> </a:t>
            </a:r>
            <a:r>
              <a:rPr sz="1300" dirty="0">
                <a:solidFill>
                  <a:srgbClr val="575756"/>
                </a:solidFill>
                <a:latin typeface="Helvetica"/>
                <a:cs typeface="Helvetica"/>
              </a:rPr>
              <a:t>demand.</a:t>
            </a:r>
            <a:r>
              <a:rPr sz="1300" spc="20" dirty="0">
                <a:solidFill>
                  <a:srgbClr val="575756"/>
                </a:solidFill>
                <a:latin typeface="Helvetica"/>
                <a:cs typeface="Helvetica"/>
              </a:rPr>
              <a:t> </a:t>
            </a:r>
            <a:r>
              <a:rPr sz="1300" dirty="0">
                <a:solidFill>
                  <a:srgbClr val="575756"/>
                </a:solidFill>
                <a:latin typeface="Helvetica"/>
                <a:cs typeface="Helvetica"/>
              </a:rPr>
              <a:t>New</a:t>
            </a:r>
            <a:r>
              <a:rPr sz="1300" spc="15" dirty="0">
                <a:solidFill>
                  <a:srgbClr val="575756"/>
                </a:solidFill>
                <a:latin typeface="Helvetica"/>
                <a:cs typeface="Helvetica"/>
              </a:rPr>
              <a:t> </a:t>
            </a:r>
            <a:r>
              <a:rPr sz="1300" dirty="0">
                <a:solidFill>
                  <a:srgbClr val="575756"/>
                </a:solidFill>
                <a:latin typeface="Helvetica"/>
                <a:cs typeface="Helvetica"/>
              </a:rPr>
              <a:t>estate</a:t>
            </a:r>
            <a:r>
              <a:rPr sz="1300" spc="20" dirty="0">
                <a:solidFill>
                  <a:srgbClr val="575756"/>
                </a:solidFill>
                <a:latin typeface="Helvetica"/>
                <a:cs typeface="Helvetica"/>
              </a:rPr>
              <a:t> </a:t>
            </a:r>
            <a:r>
              <a:rPr sz="1300" dirty="0">
                <a:solidFill>
                  <a:srgbClr val="575756"/>
                </a:solidFill>
                <a:latin typeface="Helvetica"/>
                <a:cs typeface="Helvetica"/>
              </a:rPr>
              <a:t>fills</a:t>
            </a:r>
            <a:r>
              <a:rPr sz="1300" spc="15" dirty="0">
                <a:solidFill>
                  <a:srgbClr val="575756"/>
                </a:solidFill>
                <a:latin typeface="Helvetica"/>
                <a:cs typeface="Helvetica"/>
              </a:rPr>
              <a:t> </a:t>
            </a:r>
            <a:r>
              <a:rPr sz="1300" dirty="0">
                <a:solidFill>
                  <a:srgbClr val="575756"/>
                </a:solidFill>
                <a:latin typeface="Helvetica"/>
                <a:cs typeface="Helvetica"/>
              </a:rPr>
              <a:t>quickly,</a:t>
            </a:r>
            <a:r>
              <a:rPr sz="1300" spc="20" dirty="0">
                <a:solidFill>
                  <a:srgbClr val="575756"/>
                </a:solidFill>
                <a:latin typeface="Helvetica"/>
                <a:cs typeface="Helvetica"/>
              </a:rPr>
              <a:t> </a:t>
            </a:r>
            <a:r>
              <a:rPr sz="1300" dirty="0">
                <a:solidFill>
                  <a:srgbClr val="575756"/>
                </a:solidFill>
                <a:latin typeface="Helvetica"/>
                <a:cs typeface="Helvetica"/>
              </a:rPr>
              <a:t>yet</a:t>
            </a:r>
            <a:r>
              <a:rPr sz="1300" spc="15" dirty="0">
                <a:solidFill>
                  <a:srgbClr val="575756"/>
                </a:solidFill>
                <a:latin typeface="Helvetica"/>
                <a:cs typeface="Helvetica"/>
              </a:rPr>
              <a:t> </a:t>
            </a:r>
            <a:r>
              <a:rPr sz="1300" dirty="0">
                <a:solidFill>
                  <a:srgbClr val="575756"/>
                </a:solidFill>
                <a:latin typeface="Helvetica"/>
                <a:cs typeface="Helvetica"/>
              </a:rPr>
              <a:t>there</a:t>
            </a:r>
            <a:r>
              <a:rPr sz="1300" spc="20" dirty="0">
                <a:solidFill>
                  <a:srgbClr val="575756"/>
                </a:solidFill>
                <a:latin typeface="Helvetica"/>
                <a:cs typeface="Helvetica"/>
              </a:rPr>
              <a:t> </a:t>
            </a:r>
            <a:r>
              <a:rPr sz="1300" dirty="0">
                <a:solidFill>
                  <a:srgbClr val="575756"/>
                </a:solidFill>
                <a:latin typeface="Helvetica"/>
                <a:cs typeface="Helvetica"/>
              </a:rPr>
              <a:t>is</a:t>
            </a:r>
            <a:r>
              <a:rPr sz="1300" spc="20" dirty="0">
                <a:solidFill>
                  <a:srgbClr val="575756"/>
                </a:solidFill>
                <a:latin typeface="Helvetica"/>
                <a:cs typeface="Helvetica"/>
              </a:rPr>
              <a:t> </a:t>
            </a:r>
            <a:r>
              <a:rPr sz="1300" dirty="0">
                <a:solidFill>
                  <a:srgbClr val="575756"/>
                </a:solidFill>
                <a:latin typeface="Helvetica"/>
                <a:cs typeface="Helvetica"/>
              </a:rPr>
              <a:t>void</a:t>
            </a:r>
            <a:r>
              <a:rPr sz="1300" spc="15" dirty="0">
                <a:solidFill>
                  <a:srgbClr val="575756"/>
                </a:solidFill>
                <a:latin typeface="Helvetica"/>
                <a:cs typeface="Helvetica"/>
              </a:rPr>
              <a:t> </a:t>
            </a:r>
            <a:r>
              <a:rPr sz="1300" dirty="0">
                <a:solidFill>
                  <a:srgbClr val="575756"/>
                </a:solidFill>
                <a:latin typeface="Helvetica"/>
                <a:cs typeface="Helvetica"/>
              </a:rPr>
              <a:t>space</a:t>
            </a:r>
            <a:r>
              <a:rPr sz="1300" spc="20" dirty="0">
                <a:solidFill>
                  <a:srgbClr val="575756"/>
                </a:solidFill>
                <a:latin typeface="Helvetica"/>
                <a:cs typeface="Helvetica"/>
              </a:rPr>
              <a:t> </a:t>
            </a:r>
            <a:r>
              <a:rPr sz="1300" dirty="0">
                <a:solidFill>
                  <a:srgbClr val="575756"/>
                </a:solidFill>
                <a:latin typeface="Helvetica"/>
                <a:cs typeface="Helvetica"/>
              </a:rPr>
              <a:t>not</a:t>
            </a:r>
            <a:r>
              <a:rPr sz="1300" spc="15" dirty="0">
                <a:solidFill>
                  <a:srgbClr val="575756"/>
                </a:solidFill>
                <a:latin typeface="Helvetica"/>
                <a:cs typeface="Helvetica"/>
              </a:rPr>
              <a:t> </a:t>
            </a:r>
            <a:r>
              <a:rPr sz="1300" dirty="0">
                <a:solidFill>
                  <a:srgbClr val="575756"/>
                </a:solidFill>
                <a:latin typeface="Helvetica"/>
                <a:cs typeface="Helvetica"/>
              </a:rPr>
              <a:t>fit</a:t>
            </a:r>
            <a:r>
              <a:rPr sz="1300" spc="20" dirty="0">
                <a:solidFill>
                  <a:srgbClr val="575756"/>
                </a:solidFill>
                <a:latin typeface="Helvetica"/>
                <a:cs typeface="Helvetica"/>
              </a:rPr>
              <a:t> </a:t>
            </a:r>
            <a:r>
              <a:rPr sz="1300" dirty="0">
                <a:solidFill>
                  <a:srgbClr val="575756"/>
                </a:solidFill>
                <a:latin typeface="Helvetica"/>
                <a:cs typeface="Helvetica"/>
              </a:rPr>
              <a:t>for</a:t>
            </a:r>
            <a:r>
              <a:rPr sz="1300" spc="15" dirty="0">
                <a:solidFill>
                  <a:srgbClr val="575756"/>
                </a:solidFill>
                <a:latin typeface="Helvetica"/>
                <a:cs typeface="Helvetica"/>
              </a:rPr>
              <a:t> </a:t>
            </a:r>
            <a:r>
              <a:rPr sz="1300" spc="-10" dirty="0">
                <a:solidFill>
                  <a:srgbClr val="575756"/>
                </a:solidFill>
                <a:latin typeface="Helvetica"/>
                <a:cs typeface="Helvetica"/>
              </a:rPr>
              <a:t>purpose.</a:t>
            </a:r>
            <a:endParaRPr sz="1300">
              <a:latin typeface="Helvetica"/>
              <a:cs typeface="Helvetica"/>
            </a:endParaRPr>
          </a:p>
          <a:p>
            <a:pPr>
              <a:lnSpc>
                <a:spcPct val="100000"/>
              </a:lnSpc>
              <a:spcBef>
                <a:spcPts val="1240"/>
              </a:spcBef>
            </a:pPr>
            <a:endParaRPr sz="1300">
              <a:latin typeface="Helvetica"/>
              <a:cs typeface="Helvetica"/>
            </a:endParaRPr>
          </a:p>
          <a:p>
            <a:pPr marL="12700" marR="107314">
              <a:lnSpc>
                <a:spcPct val="101499"/>
              </a:lnSpc>
              <a:spcBef>
                <a:spcPts val="5"/>
              </a:spcBef>
            </a:pPr>
            <a:r>
              <a:rPr sz="1300" dirty="0">
                <a:solidFill>
                  <a:srgbClr val="575756"/>
                </a:solidFill>
                <a:latin typeface="Helvetica"/>
                <a:cs typeface="Helvetica"/>
              </a:rPr>
              <a:t>With</a:t>
            </a:r>
            <a:r>
              <a:rPr sz="1300" spc="20" dirty="0">
                <a:solidFill>
                  <a:srgbClr val="575756"/>
                </a:solidFill>
                <a:latin typeface="Helvetica"/>
                <a:cs typeface="Helvetica"/>
              </a:rPr>
              <a:t> </a:t>
            </a:r>
            <a:r>
              <a:rPr sz="1300" dirty="0">
                <a:solidFill>
                  <a:srgbClr val="575756"/>
                </a:solidFill>
                <a:latin typeface="Helvetica"/>
                <a:cs typeface="Helvetica"/>
              </a:rPr>
              <a:t>increasing</a:t>
            </a:r>
            <a:r>
              <a:rPr sz="1300" spc="20" dirty="0">
                <a:solidFill>
                  <a:srgbClr val="575756"/>
                </a:solidFill>
                <a:latin typeface="Helvetica"/>
                <a:cs typeface="Helvetica"/>
              </a:rPr>
              <a:t> </a:t>
            </a:r>
            <a:r>
              <a:rPr sz="1300" dirty="0">
                <a:solidFill>
                  <a:srgbClr val="575756"/>
                </a:solidFill>
                <a:latin typeface="Helvetica"/>
                <a:cs typeface="Helvetica"/>
              </a:rPr>
              <a:t>financial</a:t>
            </a:r>
            <a:r>
              <a:rPr sz="1300" spc="20" dirty="0">
                <a:solidFill>
                  <a:srgbClr val="575756"/>
                </a:solidFill>
                <a:latin typeface="Helvetica"/>
                <a:cs typeface="Helvetica"/>
              </a:rPr>
              <a:t> </a:t>
            </a:r>
            <a:r>
              <a:rPr sz="1300" dirty="0">
                <a:solidFill>
                  <a:srgbClr val="575756"/>
                </a:solidFill>
                <a:latin typeface="Helvetica"/>
                <a:cs typeface="Helvetica"/>
              </a:rPr>
              <a:t>pressures</a:t>
            </a:r>
            <a:r>
              <a:rPr sz="1300" spc="20" dirty="0">
                <a:solidFill>
                  <a:srgbClr val="575756"/>
                </a:solidFill>
                <a:latin typeface="Helvetica"/>
                <a:cs typeface="Helvetica"/>
              </a:rPr>
              <a:t> </a:t>
            </a:r>
            <a:r>
              <a:rPr sz="1300" dirty="0">
                <a:solidFill>
                  <a:srgbClr val="575756"/>
                </a:solidFill>
                <a:latin typeface="Helvetica"/>
                <a:cs typeface="Helvetica"/>
              </a:rPr>
              <a:t>on</a:t>
            </a:r>
            <a:r>
              <a:rPr sz="1300" spc="20" dirty="0">
                <a:solidFill>
                  <a:srgbClr val="575756"/>
                </a:solidFill>
                <a:latin typeface="Helvetica"/>
                <a:cs typeface="Helvetica"/>
              </a:rPr>
              <a:t> </a:t>
            </a:r>
            <a:r>
              <a:rPr sz="1300" dirty="0">
                <a:solidFill>
                  <a:srgbClr val="575756"/>
                </a:solidFill>
                <a:latin typeface="Helvetica"/>
                <a:cs typeface="Helvetica"/>
              </a:rPr>
              <a:t>everyone</a:t>
            </a:r>
            <a:r>
              <a:rPr sz="1300" spc="20" dirty="0">
                <a:solidFill>
                  <a:srgbClr val="575756"/>
                </a:solidFill>
                <a:latin typeface="Helvetica"/>
                <a:cs typeface="Helvetica"/>
              </a:rPr>
              <a:t> </a:t>
            </a:r>
            <a:r>
              <a:rPr sz="1300" dirty="0">
                <a:solidFill>
                  <a:srgbClr val="575756"/>
                </a:solidFill>
                <a:latin typeface="Helvetica"/>
                <a:cs typeface="Helvetica"/>
              </a:rPr>
              <a:t>in</a:t>
            </a:r>
            <a:r>
              <a:rPr sz="1300" spc="20" dirty="0">
                <a:solidFill>
                  <a:srgbClr val="575756"/>
                </a:solidFill>
                <a:latin typeface="Helvetica"/>
                <a:cs typeface="Helvetica"/>
              </a:rPr>
              <a:t> </a:t>
            </a:r>
            <a:r>
              <a:rPr sz="1300" dirty="0">
                <a:solidFill>
                  <a:srgbClr val="575756"/>
                </a:solidFill>
                <a:latin typeface="Helvetica"/>
                <a:cs typeface="Helvetica"/>
              </a:rPr>
              <a:t>the</a:t>
            </a:r>
            <a:r>
              <a:rPr sz="1300" spc="20" dirty="0">
                <a:solidFill>
                  <a:srgbClr val="575756"/>
                </a:solidFill>
                <a:latin typeface="Helvetica"/>
                <a:cs typeface="Helvetica"/>
              </a:rPr>
              <a:t> </a:t>
            </a:r>
            <a:r>
              <a:rPr sz="1300" dirty="0">
                <a:solidFill>
                  <a:srgbClr val="575756"/>
                </a:solidFill>
                <a:latin typeface="Helvetica"/>
                <a:cs typeface="Helvetica"/>
              </a:rPr>
              <a:t>country,</a:t>
            </a:r>
            <a:r>
              <a:rPr sz="1300" spc="20" dirty="0">
                <a:solidFill>
                  <a:srgbClr val="575756"/>
                </a:solidFill>
                <a:latin typeface="Helvetica"/>
                <a:cs typeface="Helvetica"/>
              </a:rPr>
              <a:t> </a:t>
            </a:r>
            <a:r>
              <a:rPr sz="1300" dirty="0">
                <a:solidFill>
                  <a:srgbClr val="575756"/>
                </a:solidFill>
                <a:latin typeface="Helvetica"/>
                <a:cs typeface="Helvetica"/>
              </a:rPr>
              <a:t>GP</a:t>
            </a:r>
            <a:r>
              <a:rPr sz="1300" spc="-5" dirty="0">
                <a:solidFill>
                  <a:srgbClr val="575756"/>
                </a:solidFill>
                <a:latin typeface="Helvetica"/>
                <a:cs typeface="Helvetica"/>
              </a:rPr>
              <a:t> </a:t>
            </a:r>
            <a:r>
              <a:rPr sz="1300" dirty="0">
                <a:solidFill>
                  <a:srgbClr val="575756"/>
                </a:solidFill>
                <a:latin typeface="Helvetica"/>
                <a:cs typeface="Helvetica"/>
              </a:rPr>
              <a:t>practices</a:t>
            </a:r>
            <a:r>
              <a:rPr sz="1300" spc="20" dirty="0">
                <a:solidFill>
                  <a:srgbClr val="575756"/>
                </a:solidFill>
                <a:latin typeface="Helvetica"/>
                <a:cs typeface="Helvetica"/>
              </a:rPr>
              <a:t> </a:t>
            </a:r>
            <a:r>
              <a:rPr sz="1300" dirty="0">
                <a:solidFill>
                  <a:srgbClr val="575756"/>
                </a:solidFill>
                <a:latin typeface="Helvetica"/>
                <a:cs typeface="Helvetica"/>
              </a:rPr>
              <a:t>and</a:t>
            </a:r>
            <a:r>
              <a:rPr sz="1300" spc="20" dirty="0">
                <a:solidFill>
                  <a:srgbClr val="575756"/>
                </a:solidFill>
                <a:latin typeface="Helvetica"/>
                <a:cs typeface="Helvetica"/>
              </a:rPr>
              <a:t> </a:t>
            </a:r>
            <a:r>
              <a:rPr sz="1300" dirty="0">
                <a:solidFill>
                  <a:srgbClr val="575756"/>
                </a:solidFill>
                <a:latin typeface="Helvetica"/>
                <a:cs typeface="Helvetica"/>
              </a:rPr>
              <a:t>their</a:t>
            </a:r>
            <a:r>
              <a:rPr sz="1300" spc="20" dirty="0">
                <a:solidFill>
                  <a:srgbClr val="575756"/>
                </a:solidFill>
                <a:latin typeface="Helvetica"/>
                <a:cs typeface="Helvetica"/>
              </a:rPr>
              <a:t> </a:t>
            </a:r>
            <a:r>
              <a:rPr sz="1300" dirty="0">
                <a:solidFill>
                  <a:srgbClr val="575756"/>
                </a:solidFill>
                <a:latin typeface="Helvetica"/>
                <a:cs typeface="Helvetica"/>
              </a:rPr>
              <a:t>staff</a:t>
            </a:r>
            <a:r>
              <a:rPr sz="1300" spc="20" dirty="0">
                <a:solidFill>
                  <a:srgbClr val="575756"/>
                </a:solidFill>
                <a:latin typeface="Helvetica"/>
                <a:cs typeface="Helvetica"/>
              </a:rPr>
              <a:t> </a:t>
            </a:r>
            <a:r>
              <a:rPr sz="1300" dirty="0">
                <a:solidFill>
                  <a:srgbClr val="575756"/>
                </a:solidFill>
                <a:latin typeface="Helvetica"/>
                <a:cs typeface="Helvetica"/>
              </a:rPr>
              <a:t>are</a:t>
            </a:r>
            <a:r>
              <a:rPr sz="1300" spc="20" dirty="0">
                <a:solidFill>
                  <a:srgbClr val="575756"/>
                </a:solidFill>
                <a:latin typeface="Helvetica"/>
                <a:cs typeface="Helvetica"/>
              </a:rPr>
              <a:t> </a:t>
            </a:r>
            <a:r>
              <a:rPr sz="1300" dirty="0">
                <a:solidFill>
                  <a:srgbClr val="575756"/>
                </a:solidFill>
                <a:latin typeface="Helvetica"/>
                <a:cs typeface="Helvetica"/>
              </a:rPr>
              <a:t>no</a:t>
            </a:r>
            <a:r>
              <a:rPr sz="1300" spc="20" dirty="0">
                <a:solidFill>
                  <a:srgbClr val="575756"/>
                </a:solidFill>
                <a:latin typeface="Helvetica"/>
                <a:cs typeface="Helvetica"/>
              </a:rPr>
              <a:t> </a:t>
            </a:r>
            <a:r>
              <a:rPr sz="1300" dirty="0">
                <a:solidFill>
                  <a:srgbClr val="575756"/>
                </a:solidFill>
                <a:latin typeface="Helvetica"/>
                <a:cs typeface="Helvetica"/>
              </a:rPr>
              <a:t>different.</a:t>
            </a:r>
            <a:r>
              <a:rPr sz="1300" spc="20" dirty="0">
                <a:solidFill>
                  <a:srgbClr val="575756"/>
                </a:solidFill>
                <a:latin typeface="Helvetica"/>
                <a:cs typeface="Helvetica"/>
              </a:rPr>
              <a:t> </a:t>
            </a:r>
            <a:r>
              <a:rPr sz="1300" dirty="0">
                <a:solidFill>
                  <a:srgbClr val="575756"/>
                </a:solidFill>
                <a:latin typeface="Helvetica"/>
                <a:cs typeface="Helvetica"/>
              </a:rPr>
              <a:t>Practices</a:t>
            </a:r>
            <a:r>
              <a:rPr sz="1300" spc="20" dirty="0">
                <a:solidFill>
                  <a:srgbClr val="575756"/>
                </a:solidFill>
                <a:latin typeface="Helvetica"/>
                <a:cs typeface="Helvetica"/>
              </a:rPr>
              <a:t> </a:t>
            </a:r>
            <a:r>
              <a:rPr sz="1300" dirty="0">
                <a:solidFill>
                  <a:srgbClr val="575756"/>
                </a:solidFill>
                <a:latin typeface="Helvetica"/>
                <a:cs typeface="Helvetica"/>
              </a:rPr>
              <a:t>are</a:t>
            </a:r>
            <a:r>
              <a:rPr sz="1300" spc="20" dirty="0">
                <a:solidFill>
                  <a:srgbClr val="575756"/>
                </a:solidFill>
                <a:latin typeface="Helvetica"/>
                <a:cs typeface="Helvetica"/>
              </a:rPr>
              <a:t> </a:t>
            </a:r>
            <a:r>
              <a:rPr sz="1300" dirty="0">
                <a:solidFill>
                  <a:srgbClr val="575756"/>
                </a:solidFill>
                <a:latin typeface="Helvetica"/>
                <a:cs typeface="Helvetica"/>
              </a:rPr>
              <a:t>having</a:t>
            </a:r>
            <a:r>
              <a:rPr sz="1300" spc="20" dirty="0">
                <a:solidFill>
                  <a:srgbClr val="575756"/>
                </a:solidFill>
                <a:latin typeface="Helvetica"/>
                <a:cs typeface="Helvetica"/>
              </a:rPr>
              <a:t> </a:t>
            </a:r>
            <a:r>
              <a:rPr sz="1300" dirty="0">
                <a:solidFill>
                  <a:srgbClr val="575756"/>
                </a:solidFill>
                <a:latin typeface="Helvetica"/>
                <a:cs typeface="Helvetica"/>
              </a:rPr>
              <a:t>to</a:t>
            </a:r>
            <a:r>
              <a:rPr sz="1300" spc="20" dirty="0">
                <a:solidFill>
                  <a:srgbClr val="575756"/>
                </a:solidFill>
                <a:latin typeface="Helvetica"/>
                <a:cs typeface="Helvetica"/>
              </a:rPr>
              <a:t> </a:t>
            </a:r>
            <a:r>
              <a:rPr sz="1300" spc="-20" dirty="0">
                <a:solidFill>
                  <a:srgbClr val="575756"/>
                </a:solidFill>
                <a:latin typeface="Helvetica"/>
                <a:cs typeface="Helvetica"/>
              </a:rPr>
              <a:t>work </a:t>
            </a:r>
            <a:r>
              <a:rPr sz="1300" dirty="0">
                <a:solidFill>
                  <a:srgbClr val="575756"/>
                </a:solidFill>
                <a:latin typeface="Helvetica"/>
                <a:cs typeface="Helvetica"/>
              </a:rPr>
              <a:t>harder</a:t>
            </a:r>
            <a:r>
              <a:rPr sz="1300" spc="25" dirty="0">
                <a:solidFill>
                  <a:srgbClr val="575756"/>
                </a:solidFill>
                <a:latin typeface="Helvetica"/>
                <a:cs typeface="Helvetica"/>
              </a:rPr>
              <a:t> </a:t>
            </a:r>
            <a:r>
              <a:rPr sz="1300" dirty="0">
                <a:solidFill>
                  <a:srgbClr val="575756"/>
                </a:solidFill>
                <a:latin typeface="Helvetica"/>
                <a:cs typeface="Helvetica"/>
              </a:rPr>
              <a:t>and</a:t>
            </a:r>
            <a:r>
              <a:rPr sz="1300" spc="30" dirty="0">
                <a:solidFill>
                  <a:srgbClr val="575756"/>
                </a:solidFill>
                <a:latin typeface="Helvetica"/>
                <a:cs typeface="Helvetica"/>
              </a:rPr>
              <a:t> </a:t>
            </a:r>
            <a:r>
              <a:rPr sz="1300" dirty="0">
                <a:solidFill>
                  <a:srgbClr val="575756"/>
                </a:solidFill>
                <a:latin typeface="Helvetica"/>
                <a:cs typeface="Helvetica"/>
              </a:rPr>
              <a:t>for</a:t>
            </a:r>
            <a:r>
              <a:rPr sz="1300" spc="30" dirty="0">
                <a:solidFill>
                  <a:srgbClr val="575756"/>
                </a:solidFill>
                <a:latin typeface="Helvetica"/>
                <a:cs typeface="Helvetica"/>
              </a:rPr>
              <a:t> </a:t>
            </a:r>
            <a:r>
              <a:rPr sz="1300" dirty="0">
                <a:solidFill>
                  <a:srgbClr val="575756"/>
                </a:solidFill>
                <a:latin typeface="Helvetica"/>
                <a:cs typeface="Helvetica"/>
              </a:rPr>
              <a:t>longer</a:t>
            </a:r>
            <a:r>
              <a:rPr sz="1300" spc="25" dirty="0">
                <a:solidFill>
                  <a:srgbClr val="575756"/>
                </a:solidFill>
                <a:latin typeface="Helvetica"/>
                <a:cs typeface="Helvetica"/>
              </a:rPr>
              <a:t> </a:t>
            </a:r>
            <a:r>
              <a:rPr sz="1300" dirty="0">
                <a:solidFill>
                  <a:srgbClr val="575756"/>
                </a:solidFill>
                <a:latin typeface="Helvetica"/>
                <a:cs typeface="Helvetica"/>
              </a:rPr>
              <a:t>to</a:t>
            </a:r>
            <a:r>
              <a:rPr sz="1300" spc="30" dirty="0">
                <a:solidFill>
                  <a:srgbClr val="575756"/>
                </a:solidFill>
                <a:latin typeface="Helvetica"/>
                <a:cs typeface="Helvetica"/>
              </a:rPr>
              <a:t> </a:t>
            </a:r>
            <a:r>
              <a:rPr sz="1300" dirty="0">
                <a:solidFill>
                  <a:srgbClr val="575756"/>
                </a:solidFill>
                <a:latin typeface="Helvetica"/>
                <a:cs typeface="Helvetica"/>
              </a:rPr>
              <a:t>meet</a:t>
            </a:r>
            <a:r>
              <a:rPr sz="1300" spc="30" dirty="0">
                <a:solidFill>
                  <a:srgbClr val="575756"/>
                </a:solidFill>
                <a:latin typeface="Helvetica"/>
                <a:cs typeface="Helvetica"/>
              </a:rPr>
              <a:t> </a:t>
            </a:r>
            <a:r>
              <a:rPr sz="1300" dirty="0">
                <a:solidFill>
                  <a:srgbClr val="575756"/>
                </a:solidFill>
                <a:latin typeface="Helvetica"/>
                <a:cs typeface="Helvetica"/>
              </a:rPr>
              <a:t>contractual</a:t>
            </a:r>
            <a:r>
              <a:rPr sz="1300" spc="25" dirty="0">
                <a:solidFill>
                  <a:srgbClr val="575756"/>
                </a:solidFill>
                <a:latin typeface="Helvetica"/>
                <a:cs typeface="Helvetica"/>
              </a:rPr>
              <a:t> </a:t>
            </a:r>
            <a:r>
              <a:rPr sz="1300" dirty="0">
                <a:solidFill>
                  <a:srgbClr val="575756"/>
                </a:solidFill>
                <a:latin typeface="Helvetica"/>
                <a:cs typeface="Helvetica"/>
              </a:rPr>
              <a:t>targets;</a:t>
            </a:r>
            <a:r>
              <a:rPr sz="1300" spc="30" dirty="0">
                <a:solidFill>
                  <a:srgbClr val="575756"/>
                </a:solidFill>
                <a:latin typeface="Helvetica"/>
                <a:cs typeface="Helvetica"/>
              </a:rPr>
              <a:t> </a:t>
            </a:r>
            <a:r>
              <a:rPr sz="1300" dirty="0">
                <a:solidFill>
                  <a:srgbClr val="575756"/>
                </a:solidFill>
                <a:latin typeface="Helvetica"/>
                <a:cs typeface="Helvetica"/>
              </a:rPr>
              <a:t>many</a:t>
            </a:r>
            <a:r>
              <a:rPr sz="1300" spc="30" dirty="0">
                <a:solidFill>
                  <a:srgbClr val="575756"/>
                </a:solidFill>
                <a:latin typeface="Helvetica"/>
                <a:cs typeface="Helvetica"/>
              </a:rPr>
              <a:t> </a:t>
            </a:r>
            <a:r>
              <a:rPr sz="1300" dirty="0">
                <a:solidFill>
                  <a:srgbClr val="575756"/>
                </a:solidFill>
                <a:latin typeface="Helvetica"/>
                <a:cs typeface="Helvetica"/>
              </a:rPr>
              <a:t>funding</a:t>
            </a:r>
            <a:r>
              <a:rPr sz="1300" spc="25" dirty="0">
                <a:solidFill>
                  <a:srgbClr val="575756"/>
                </a:solidFill>
                <a:latin typeface="Helvetica"/>
                <a:cs typeface="Helvetica"/>
              </a:rPr>
              <a:t> </a:t>
            </a:r>
            <a:r>
              <a:rPr sz="1300" dirty="0">
                <a:solidFill>
                  <a:srgbClr val="575756"/>
                </a:solidFill>
                <a:latin typeface="Helvetica"/>
                <a:cs typeface="Helvetica"/>
              </a:rPr>
              <a:t>streams</a:t>
            </a:r>
            <a:r>
              <a:rPr sz="1300" spc="30" dirty="0">
                <a:solidFill>
                  <a:srgbClr val="575756"/>
                </a:solidFill>
                <a:latin typeface="Helvetica"/>
                <a:cs typeface="Helvetica"/>
              </a:rPr>
              <a:t> </a:t>
            </a:r>
            <a:r>
              <a:rPr sz="1300" dirty="0">
                <a:solidFill>
                  <a:srgbClr val="575756"/>
                </a:solidFill>
                <a:latin typeface="Helvetica"/>
                <a:cs typeface="Helvetica"/>
              </a:rPr>
              <a:t>are</a:t>
            </a:r>
            <a:r>
              <a:rPr sz="1300" spc="30" dirty="0">
                <a:solidFill>
                  <a:srgbClr val="575756"/>
                </a:solidFill>
                <a:latin typeface="Helvetica"/>
                <a:cs typeface="Helvetica"/>
              </a:rPr>
              <a:t> </a:t>
            </a:r>
            <a:r>
              <a:rPr sz="1300" dirty="0">
                <a:solidFill>
                  <a:srgbClr val="575756"/>
                </a:solidFill>
                <a:latin typeface="Helvetica"/>
                <a:cs typeface="Helvetica"/>
              </a:rPr>
              <a:t>inflexible</a:t>
            </a:r>
            <a:r>
              <a:rPr sz="1300" spc="25" dirty="0">
                <a:solidFill>
                  <a:srgbClr val="575756"/>
                </a:solidFill>
                <a:latin typeface="Helvetica"/>
                <a:cs typeface="Helvetica"/>
              </a:rPr>
              <a:t> </a:t>
            </a:r>
            <a:r>
              <a:rPr sz="1300" dirty="0">
                <a:solidFill>
                  <a:srgbClr val="575756"/>
                </a:solidFill>
                <a:latin typeface="Helvetica"/>
                <a:cs typeface="Helvetica"/>
              </a:rPr>
              <a:t>to</a:t>
            </a:r>
            <a:r>
              <a:rPr sz="1300" spc="30" dirty="0">
                <a:solidFill>
                  <a:srgbClr val="575756"/>
                </a:solidFill>
                <a:latin typeface="Helvetica"/>
                <a:cs typeface="Helvetica"/>
              </a:rPr>
              <a:t> </a:t>
            </a:r>
            <a:r>
              <a:rPr sz="1300" dirty="0">
                <a:solidFill>
                  <a:srgbClr val="575756"/>
                </a:solidFill>
                <a:latin typeface="Helvetica"/>
                <a:cs typeface="Helvetica"/>
              </a:rPr>
              <a:t>local</a:t>
            </a:r>
            <a:r>
              <a:rPr sz="1300" spc="30" dirty="0">
                <a:solidFill>
                  <a:srgbClr val="575756"/>
                </a:solidFill>
                <a:latin typeface="Helvetica"/>
                <a:cs typeface="Helvetica"/>
              </a:rPr>
              <a:t> </a:t>
            </a:r>
            <a:r>
              <a:rPr sz="1300" dirty="0">
                <a:solidFill>
                  <a:srgbClr val="575756"/>
                </a:solidFill>
                <a:latin typeface="Helvetica"/>
                <a:cs typeface="Helvetica"/>
              </a:rPr>
              <a:t>needs;</a:t>
            </a:r>
            <a:r>
              <a:rPr sz="1300" spc="25" dirty="0">
                <a:solidFill>
                  <a:srgbClr val="575756"/>
                </a:solidFill>
                <a:latin typeface="Helvetica"/>
                <a:cs typeface="Helvetica"/>
              </a:rPr>
              <a:t> </a:t>
            </a:r>
            <a:r>
              <a:rPr sz="1300" dirty="0">
                <a:solidFill>
                  <a:srgbClr val="575756"/>
                </a:solidFill>
                <a:latin typeface="Helvetica"/>
                <a:cs typeface="Helvetica"/>
              </a:rPr>
              <a:t>and</a:t>
            </a:r>
            <a:r>
              <a:rPr sz="1300" spc="30" dirty="0">
                <a:solidFill>
                  <a:srgbClr val="575756"/>
                </a:solidFill>
                <a:latin typeface="Helvetica"/>
                <a:cs typeface="Helvetica"/>
              </a:rPr>
              <a:t> </a:t>
            </a:r>
            <a:r>
              <a:rPr sz="1300" dirty="0">
                <a:solidFill>
                  <a:srgbClr val="575756"/>
                </a:solidFill>
                <a:latin typeface="Helvetica"/>
                <a:cs typeface="Helvetica"/>
              </a:rPr>
              <a:t>contract</a:t>
            </a:r>
            <a:r>
              <a:rPr sz="1300" spc="30" dirty="0">
                <a:solidFill>
                  <a:srgbClr val="575756"/>
                </a:solidFill>
                <a:latin typeface="Helvetica"/>
                <a:cs typeface="Helvetica"/>
              </a:rPr>
              <a:t> </a:t>
            </a:r>
            <a:r>
              <a:rPr sz="1300" dirty="0">
                <a:solidFill>
                  <a:srgbClr val="575756"/>
                </a:solidFill>
                <a:latin typeface="Helvetica"/>
                <a:cs typeface="Helvetica"/>
              </a:rPr>
              <a:t>changes</a:t>
            </a:r>
            <a:r>
              <a:rPr sz="1300" spc="25" dirty="0">
                <a:solidFill>
                  <a:srgbClr val="575756"/>
                </a:solidFill>
                <a:latin typeface="Helvetica"/>
                <a:cs typeface="Helvetica"/>
              </a:rPr>
              <a:t> </a:t>
            </a:r>
            <a:r>
              <a:rPr sz="1300" dirty="0">
                <a:solidFill>
                  <a:srgbClr val="575756"/>
                </a:solidFill>
                <a:latin typeface="Helvetica"/>
                <a:cs typeface="Helvetica"/>
              </a:rPr>
              <a:t>year</a:t>
            </a:r>
            <a:r>
              <a:rPr sz="1300" spc="30" dirty="0">
                <a:solidFill>
                  <a:srgbClr val="575756"/>
                </a:solidFill>
                <a:latin typeface="Helvetica"/>
                <a:cs typeface="Helvetica"/>
              </a:rPr>
              <a:t> </a:t>
            </a:r>
            <a:r>
              <a:rPr sz="1300" spc="-25" dirty="0">
                <a:solidFill>
                  <a:srgbClr val="575756"/>
                </a:solidFill>
                <a:latin typeface="Helvetica"/>
                <a:cs typeface="Helvetica"/>
              </a:rPr>
              <a:t>on</a:t>
            </a:r>
            <a:r>
              <a:rPr sz="1300" spc="500" dirty="0">
                <a:solidFill>
                  <a:srgbClr val="575756"/>
                </a:solidFill>
                <a:latin typeface="Helvetica"/>
                <a:cs typeface="Helvetica"/>
              </a:rPr>
              <a:t>  </a:t>
            </a:r>
            <a:r>
              <a:rPr sz="1300" dirty="0">
                <a:solidFill>
                  <a:srgbClr val="575756"/>
                </a:solidFill>
                <a:latin typeface="Helvetica"/>
                <a:cs typeface="Helvetica"/>
              </a:rPr>
              <a:t>year</a:t>
            </a:r>
            <a:r>
              <a:rPr sz="1300" spc="25" dirty="0">
                <a:solidFill>
                  <a:srgbClr val="575756"/>
                </a:solidFill>
                <a:latin typeface="Helvetica"/>
                <a:cs typeface="Helvetica"/>
              </a:rPr>
              <a:t> </a:t>
            </a:r>
            <a:r>
              <a:rPr sz="1300" dirty="0">
                <a:solidFill>
                  <a:srgbClr val="575756"/>
                </a:solidFill>
                <a:latin typeface="Helvetica"/>
                <a:cs typeface="Helvetica"/>
              </a:rPr>
              <a:t>have</a:t>
            </a:r>
            <a:r>
              <a:rPr sz="1300" spc="30" dirty="0">
                <a:solidFill>
                  <a:srgbClr val="575756"/>
                </a:solidFill>
                <a:latin typeface="Helvetica"/>
                <a:cs typeface="Helvetica"/>
              </a:rPr>
              <a:t> </a:t>
            </a:r>
            <a:r>
              <a:rPr sz="1300" dirty="0">
                <a:solidFill>
                  <a:srgbClr val="575756"/>
                </a:solidFill>
                <a:latin typeface="Helvetica"/>
                <a:cs typeface="Helvetica"/>
              </a:rPr>
              <a:t>not</a:t>
            </a:r>
            <a:r>
              <a:rPr sz="1300" spc="30" dirty="0">
                <a:solidFill>
                  <a:srgbClr val="575756"/>
                </a:solidFill>
                <a:latin typeface="Helvetica"/>
                <a:cs typeface="Helvetica"/>
              </a:rPr>
              <a:t> </a:t>
            </a:r>
            <a:r>
              <a:rPr sz="1300" dirty="0">
                <a:solidFill>
                  <a:srgbClr val="575756"/>
                </a:solidFill>
                <a:latin typeface="Helvetica"/>
                <a:cs typeface="Helvetica"/>
              </a:rPr>
              <a:t>include</a:t>
            </a:r>
            <a:r>
              <a:rPr sz="1300" spc="30" dirty="0">
                <a:solidFill>
                  <a:srgbClr val="575756"/>
                </a:solidFill>
                <a:latin typeface="Helvetica"/>
                <a:cs typeface="Helvetica"/>
              </a:rPr>
              <a:t> </a:t>
            </a:r>
            <a:r>
              <a:rPr sz="1300" dirty="0">
                <a:solidFill>
                  <a:srgbClr val="575756"/>
                </a:solidFill>
                <a:latin typeface="Helvetica"/>
                <a:cs typeface="Helvetica"/>
              </a:rPr>
              <a:t>additional</a:t>
            </a:r>
            <a:r>
              <a:rPr sz="1300" spc="30" dirty="0">
                <a:solidFill>
                  <a:srgbClr val="575756"/>
                </a:solidFill>
                <a:latin typeface="Helvetica"/>
                <a:cs typeface="Helvetica"/>
              </a:rPr>
              <a:t> </a:t>
            </a:r>
            <a:r>
              <a:rPr sz="1300" dirty="0">
                <a:solidFill>
                  <a:srgbClr val="575756"/>
                </a:solidFill>
                <a:latin typeface="Helvetica"/>
                <a:cs typeface="Helvetica"/>
              </a:rPr>
              <a:t>investment</a:t>
            </a:r>
            <a:r>
              <a:rPr sz="1300" spc="30" dirty="0">
                <a:solidFill>
                  <a:srgbClr val="575756"/>
                </a:solidFill>
                <a:latin typeface="Helvetica"/>
                <a:cs typeface="Helvetica"/>
              </a:rPr>
              <a:t> </a:t>
            </a:r>
            <a:r>
              <a:rPr sz="1300" dirty="0">
                <a:solidFill>
                  <a:srgbClr val="575756"/>
                </a:solidFill>
                <a:latin typeface="Helvetica"/>
                <a:cs typeface="Helvetica"/>
              </a:rPr>
              <a:t>to</a:t>
            </a:r>
            <a:r>
              <a:rPr sz="1300" spc="30" dirty="0">
                <a:solidFill>
                  <a:srgbClr val="575756"/>
                </a:solidFill>
                <a:latin typeface="Helvetica"/>
                <a:cs typeface="Helvetica"/>
              </a:rPr>
              <a:t> </a:t>
            </a:r>
            <a:r>
              <a:rPr sz="1300" dirty="0">
                <a:solidFill>
                  <a:srgbClr val="575756"/>
                </a:solidFill>
                <a:latin typeface="Helvetica"/>
                <a:cs typeface="Helvetica"/>
              </a:rPr>
              <a:t>counteract</a:t>
            </a:r>
            <a:r>
              <a:rPr sz="1300" spc="30" dirty="0">
                <a:solidFill>
                  <a:srgbClr val="575756"/>
                </a:solidFill>
                <a:latin typeface="Helvetica"/>
                <a:cs typeface="Helvetica"/>
              </a:rPr>
              <a:t> </a:t>
            </a:r>
            <a:r>
              <a:rPr sz="1300" dirty="0">
                <a:solidFill>
                  <a:srgbClr val="575756"/>
                </a:solidFill>
                <a:latin typeface="Helvetica"/>
                <a:cs typeface="Helvetica"/>
              </a:rPr>
              <a:t>the</a:t>
            </a:r>
            <a:r>
              <a:rPr sz="1300" spc="30" dirty="0">
                <a:solidFill>
                  <a:srgbClr val="575756"/>
                </a:solidFill>
                <a:latin typeface="Helvetica"/>
                <a:cs typeface="Helvetica"/>
              </a:rPr>
              <a:t> </a:t>
            </a:r>
            <a:r>
              <a:rPr sz="1300" dirty="0">
                <a:solidFill>
                  <a:srgbClr val="575756"/>
                </a:solidFill>
                <a:latin typeface="Helvetica"/>
                <a:cs typeface="Helvetica"/>
              </a:rPr>
              <a:t>damaging</a:t>
            </a:r>
            <a:r>
              <a:rPr sz="1300" spc="30" dirty="0">
                <a:solidFill>
                  <a:srgbClr val="575756"/>
                </a:solidFill>
                <a:latin typeface="Helvetica"/>
                <a:cs typeface="Helvetica"/>
              </a:rPr>
              <a:t> </a:t>
            </a:r>
            <a:r>
              <a:rPr sz="1300" dirty="0">
                <a:solidFill>
                  <a:srgbClr val="575756"/>
                </a:solidFill>
                <a:latin typeface="Helvetica"/>
                <a:cs typeface="Helvetica"/>
              </a:rPr>
              <a:t>impact</a:t>
            </a:r>
            <a:r>
              <a:rPr sz="1300" spc="25" dirty="0">
                <a:solidFill>
                  <a:srgbClr val="575756"/>
                </a:solidFill>
                <a:latin typeface="Helvetica"/>
                <a:cs typeface="Helvetica"/>
              </a:rPr>
              <a:t> </a:t>
            </a:r>
            <a:r>
              <a:rPr sz="1300" dirty="0">
                <a:solidFill>
                  <a:srgbClr val="575756"/>
                </a:solidFill>
                <a:latin typeface="Helvetica"/>
                <a:cs typeface="Helvetica"/>
              </a:rPr>
              <a:t>of</a:t>
            </a:r>
            <a:r>
              <a:rPr sz="1300" spc="30" dirty="0">
                <a:solidFill>
                  <a:srgbClr val="575756"/>
                </a:solidFill>
                <a:latin typeface="Helvetica"/>
                <a:cs typeface="Helvetica"/>
              </a:rPr>
              <a:t> </a:t>
            </a:r>
            <a:r>
              <a:rPr sz="1300" dirty="0">
                <a:solidFill>
                  <a:srgbClr val="575756"/>
                </a:solidFill>
                <a:latin typeface="Helvetica"/>
                <a:cs typeface="Helvetica"/>
              </a:rPr>
              <a:t>inflation.</a:t>
            </a:r>
            <a:r>
              <a:rPr sz="1300" spc="30" dirty="0">
                <a:solidFill>
                  <a:srgbClr val="575756"/>
                </a:solidFill>
                <a:latin typeface="Helvetica"/>
                <a:cs typeface="Helvetica"/>
              </a:rPr>
              <a:t> </a:t>
            </a:r>
            <a:r>
              <a:rPr sz="1300" dirty="0">
                <a:solidFill>
                  <a:srgbClr val="575756"/>
                </a:solidFill>
                <a:latin typeface="Helvetica"/>
                <a:cs typeface="Helvetica"/>
              </a:rPr>
              <a:t>On</a:t>
            </a:r>
            <a:r>
              <a:rPr sz="1300" spc="30" dirty="0">
                <a:solidFill>
                  <a:srgbClr val="575756"/>
                </a:solidFill>
                <a:latin typeface="Helvetica"/>
                <a:cs typeface="Helvetica"/>
              </a:rPr>
              <a:t> </a:t>
            </a:r>
            <a:r>
              <a:rPr sz="1300" dirty="0">
                <a:solidFill>
                  <a:srgbClr val="575756"/>
                </a:solidFill>
                <a:latin typeface="Helvetica"/>
                <a:cs typeface="Helvetica"/>
              </a:rPr>
              <a:t>top</a:t>
            </a:r>
            <a:r>
              <a:rPr sz="1300" spc="30" dirty="0">
                <a:solidFill>
                  <a:srgbClr val="575756"/>
                </a:solidFill>
                <a:latin typeface="Helvetica"/>
                <a:cs typeface="Helvetica"/>
              </a:rPr>
              <a:t> </a:t>
            </a:r>
            <a:r>
              <a:rPr sz="1300" dirty="0">
                <a:solidFill>
                  <a:srgbClr val="575756"/>
                </a:solidFill>
                <a:latin typeface="Helvetica"/>
                <a:cs typeface="Helvetica"/>
              </a:rPr>
              <a:t>of</a:t>
            </a:r>
            <a:r>
              <a:rPr sz="1300" spc="30" dirty="0">
                <a:solidFill>
                  <a:srgbClr val="575756"/>
                </a:solidFill>
                <a:latin typeface="Helvetica"/>
                <a:cs typeface="Helvetica"/>
              </a:rPr>
              <a:t> </a:t>
            </a:r>
            <a:r>
              <a:rPr sz="1300" dirty="0">
                <a:solidFill>
                  <a:srgbClr val="575756"/>
                </a:solidFill>
                <a:latin typeface="Helvetica"/>
                <a:cs typeface="Helvetica"/>
              </a:rPr>
              <a:t>this,</a:t>
            </a:r>
            <a:r>
              <a:rPr sz="1300" spc="30" dirty="0">
                <a:solidFill>
                  <a:srgbClr val="575756"/>
                </a:solidFill>
                <a:latin typeface="Helvetica"/>
                <a:cs typeface="Helvetica"/>
              </a:rPr>
              <a:t> </a:t>
            </a:r>
            <a:r>
              <a:rPr sz="1300" dirty="0">
                <a:solidFill>
                  <a:srgbClr val="575756"/>
                </a:solidFill>
                <a:latin typeface="Helvetica"/>
                <a:cs typeface="Helvetica"/>
              </a:rPr>
              <a:t>Primary</a:t>
            </a:r>
            <a:r>
              <a:rPr sz="1300" spc="30" dirty="0">
                <a:solidFill>
                  <a:srgbClr val="575756"/>
                </a:solidFill>
                <a:latin typeface="Helvetica"/>
                <a:cs typeface="Helvetica"/>
              </a:rPr>
              <a:t> </a:t>
            </a:r>
            <a:r>
              <a:rPr sz="1300" dirty="0">
                <a:solidFill>
                  <a:srgbClr val="575756"/>
                </a:solidFill>
                <a:latin typeface="Helvetica"/>
                <a:cs typeface="Helvetica"/>
              </a:rPr>
              <a:t>Care</a:t>
            </a:r>
            <a:r>
              <a:rPr sz="1300" spc="30" dirty="0">
                <a:solidFill>
                  <a:srgbClr val="575756"/>
                </a:solidFill>
                <a:latin typeface="Helvetica"/>
                <a:cs typeface="Helvetica"/>
              </a:rPr>
              <a:t> </a:t>
            </a:r>
            <a:r>
              <a:rPr sz="1300" dirty="0">
                <a:solidFill>
                  <a:srgbClr val="575756"/>
                </a:solidFill>
                <a:latin typeface="Helvetica"/>
                <a:cs typeface="Helvetica"/>
              </a:rPr>
              <a:t>has</a:t>
            </a:r>
            <a:r>
              <a:rPr sz="1300" spc="30" dirty="0">
                <a:solidFill>
                  <a:srgbClr val="575756"/>
                </a:solidFill>
                <a:latin typeface="Helvetica"/>
                <a:cs typeface="Helvetica"/>
              </a:rPr>
              <a:t> </a:t>
            </a:r>
            <a:r>
              <a:rPr sz="1300" dirty="0">
                <a:solidFill>
                  <a:srgbClr val="575756"/>
                </a:solidFill>
                <a:latin typeface="Helvetica"/>
                <a:cs typeface="Helvetica"/>
              </a:rPr>
              <a:t>transfer</a:t>
            </a:r>
            <a:r>
              <a:rPr sz="1300" spc="30" dirty="0">
                <a:solidFill>
                  <a:srgbClr val="575756"/>
                </a:solidFill>
                <a:latin typeface="Helvetica"/>
                <a:cs typeface="Helvetica"/>
              </a:rPr>
              <a:t> </a:t>
            </a:r>
            <a:r>
              <a:rPr sz="1300" spc="-25" dirty="0">
                <a:solidFill>
                  <a:srgbClr val="575756"/>
                </a:solidFill>
                <a:latin typeface="Helvetica"/>
                <a:cs typeface="Helvetica"/>
              </a:rPr>
              <a:t>of </a:t>
            </a:r>
            <a:r>
              <a:rPr sz="1300" dirty="0">
                <a:solidFill>
                  <a:srgbClr val="575756"/>
                </a:solidFill>
                <a:latin typeface="Helvetica"/>
                <a:cs typeface="Helvetica"/>
              </a:rPr>
              <a:t>unfunded</a:t>
            </a:r>
            <a:r>
              <a:rPr sz="1300" spc="20" dirty="0">
                <a:solidFill>
                  <a:srgbClr val="575756"/>
                </a:solidFill>
                <a:latin typeface="Helvetica"/>
                <a:cs typeface="Helvetica"/>
              </a:rPr>
              <a:t> </a:t>
            </a:r>
            <a:r>
              <a:rPr sz="1300" spc="-10" dirty="0">
                <a:solidFill>
                  <a:srgbClr val="575756"/>
                </a:solidFill>
                <a:latin typeface="Helvetica"/>
                <a:cs typeface="Helvetica"/>
              </a:rPr>
              <a:t>activity.</a:t>
            </a:r>
            <a:endParaRPr sz="1300">
              <a:latin typeface="Helvetica"/>
              <a:cs typeface="Helvetica"/>
            </a:endParaRPr>
          </a:p>
        </p:txBody>
      </p:sp>
      <p:grpSp>
        <p:nvGrpSpPr>
          <p:cNvPr id="14" name="object 14"/>
          <p:cNvGrpSpPr/>
          <p:nvPr/>
        </p:nvGrpSpPr>
        <p:grpSpPr>
          <a:xfrm>
            <a:off x="1076427" y="4966640"/>
            <a:ext cx="18001615" cy="20955"/>
            <a:chOff x="1076427" y="4966640"/>
            <a:chExt cx="18001615" cy="20955"/>
          </a:xfrm>
        </p:grpSpPr>
        <p:sp>
          <p:nvSpPr>
            <p:cNvPr id="15" name="object 15"/>
            <p:cNvSpPr/>
            <p:nvPr/>
          </p:nvSpPr>
          <p:spPr>
            <a:xfrm>
              <a:off x="1128811" y="4977111"/>
              <a:ext cx="17917795" cy="0"/>
            </a:xfrm>
            <a:custGeom>
              <a:avLst/>
              <a:gdLst/>
              <a:ahLst/>
              <a:cxnLst/>
              <a:rect l="l" t="t" r="r" b="b"/>
              <a:pathLst>
                <a:path w="17917795">
                  <a:moveTo>
                    <a:pt x="0" y="0"/>
                  </a:moveTo>
                  <a:lnTo>
                    <a:pt x="17917716" y="0"/>
                  </a:lnTo>
                </a:path>
              </a:pathLst>
            </a:custGeom>
            <a:ln w="20941">
              <a:solidFill>
                <a:srgbClr val="DADADA"/>
              </a:solidFill>
              <a:prstDash val="dot"/>
            </a:ln>
          </p:spPr>
          <p:txBody>
            <a:bodyPr wrap="square" lIns="0" tIns="0" rIns="0" bIns="0" rtlCol="0"/>
            <a:lstStyle/>
            <a:p>
              <a:endParaRPr/>
            </a:p>
          </p:txBody>
        </p:sp>
        <p:sp>
          <p:nvSpPr>
            <p:cNvPr id="16" name="object 16"/>
            <p:cNvSpPr/>
            <p:nvPr/>
          </p:nvSpPr>
          <p:spPr>
            <a:xfrm>
              <a:off x="1076426" y="4966645"/>
              <a:ext cx="18001615" cy="20955"/>
            </a:xfrm>
            <a:custGeom>
              <a:avLst/>
              <a:gdLst/>
              <a:ahLst/>
              <a:cxnLst/>
              <a:rect l="l" t="t" r="r" b="b"/>
              <a:pathLst>
                <a:path w="18001615" h="20954">
                  <a:moveTo>
                    <a:pt x="20942" y="10477"/>
                  </a:moveTo>
                  <a:lnTo>
                    <a:pt x="17868" y="3073"/>
                  </a:lnTo>
                  <a:lnTo>
                    <a:pt x="10464" y="0"/>
                  </a:lnTo>
                  <a:lnTo>
                    <a:pt x="3060" y="3073"/>
                  </a:lnTo>
                  <a:lnTo>
                    <a:pt x="0" y="10477"/>
                  </a:lnTo>
                  <a:lnTo>
                    <a:pt x="3060" y="17881"/>
                  </a:lnTo>
                  <a:lnTo>
                    <a:pt x="10464" y="20942"/>
                  </a:lnTo>
                  <a:lnTo>
                    <a:pt x="17868" y="17881"/>
                  </a:lnTo>
                  <a:lnTo>
                    <a:pt x="20942" y="10477"/>
                  </a:lnTo>
                  <a:close/>
                </a:path>
                <a:path w="18001615" h="20954">
                  <a:moveTo>
                    <a:pt x="18001526" y="10477"/>
                  </a:moveTo>
                  <a:lnTo>
                    <a:pt x="17998453" y="3073"/>
                  </a:lnTo>
                  <a:lnTo>
                    <a:pt x="17991049" y="0"/>
                  </a:lnTo>
                  <a:lnTo>
                    <a:pt x="17983645" y="3073"/>
                  </a:lnTo>
                  <a:lnTo>
                    <a:pt x="17980584" y="10477"/>
                  </a:lnTo>
                  <a:lnTo>
                    <a:pt x="17983645" y="17881"/>
                  </a:lnTo>
                  <a:lnTo>
                    <a:pt x="17991049" y="20942"/>
                  </a:lnTo>
                  <a:lnTo>
                    <a:pt x="17998453" y="17881"/>
                  </a:lnTo>
                  <a:lnTo>
                    <a:pt x="18001526" y="10477"/>
                  </a:lnTo>
                  <a:close/>
                </a:path>
              </a:pathLst>
            </a:custGeom>
            <a:solidFill>
              <a:srgbClr val="DADADA"/>
            </a:solidFill>
          </p:spPr>
          <p:txBody>
            <a:bodyPr wrap="square" lIns="0" tIns="0" rIns="0" bIns="0" rtlCol="0"/>
            <a:lstStyle/>
            <a:p>
              <a:endParaRPr/>
            </a:p>
          </p:txBody>
        </p:sp>
      </p:grpSp>
      <p:sp>
        <p:nvSpPr>
          <p:cNvPr id="17" name="object 17"/>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dirty="0"/>
              <a:t>The</a:t>
            </a:r>
            <a:r>
              <a:rPr spc="-229" dirty="0"/>
              <a:t> </a:t>
            </a:r>
            <a:r>
              <a:rPr dirty="0"/>
              <a:t>Current</a:t>
            </a:r>
            <a:r>
              <a:rPr spc="-229" dirty="0"/>
              <a:t> </a:t>
            </a:r>
            <a:r>
              <a:rPr dirty="0"/>
              <a:t>System</a:t>
            </a:r>
            <a:r>
              <a:rPr spc="-225" dirty="0"/>
              <a:t> </a:t>
            </a:r>
            <a:r>
              <a:rPr spc="-10" dirty="0"/>
              <a:t>Situation</a:t>
            </a:r>
          </a:p>
        </p:txBody>
      </p:sp>
      <p:pic>
        <p:nvPicPr>
          <p:cNvPr id="18" name="object 18"/>
          <p:cNvPicPr/>
          <p:nvPr/>
        </p:nvPicPr>
        <p:blipFill>
          <a:blip r:embed="rId3" cstate="print"/>
          <a:stretch>
            <a:fillRect/>
          </a:stretch>
        </p:blipFill>
        <p:spPr>
          <a:xfrm>
            <a:off x="1057624" y="5057437"/>
            <a:ext cx="6870939" cy="1112467"/>
          </a:xfrm>
          <a:prstGeom prst="rect">
            <a:avLst/>
          </a:prstGeom>
        </p:spPr>
      </p:pic>
      <p:pic>
        <p:nvPicPr>
          <p:cNvPr id="19" name="object 19"/>
          <p:cNvPicPr/>
          <p:nvPr/>
        </p:nvPicPr>
        <p:blipFill>
          <a:blip r:embed="rId4" cstate="print"/>
          <a:stretch>
            <a:fillRect/>
          </a:stretch>
        </p:blipFill>
        <p:spPr>
          <a:xfrm>
            <a:off x="1016847" y="6400257"/>
            <a:ext cx="6911716" cy="1107387"/>
          </a:xfrm>
          <a:prstGeom prst="rect">
            <a:avLst/>
          </a:prstGeom>
        </p:spPr>
      </p:pic>
      <p:pic>
        <p:nvPicPr>
          <p:cNvPr id="20" name="object 20"/>
          <p:cNvPicPr/>
          <p:nvPr/>
        </p:nvPicPr>
        <p:blipFill>
          <a:blip r:embed="rId5" cstate="print"/>
          <a:stretch>
            <a:fillRect/>
          </a:stretch>
        </p:blipFill>
        <p:spPr>
          <a:xfrm>
            <a:off x="1078012" y="7648005"/>
            <a:ext cx="7044242" cy="1116146"/>
          </a:xfrm>
          <a:prstGeom prst="rect">
            <a:avLst/>
          </a:prstGeom>
        </p:spPr>
      </p:pic>
      <p:pic>
        <p:nvPicPr>
          <p:cNvPr id="21" name="object 21"/>
          <p:cNvPicPr/>
          <p:nvPr/>
        </p:nvPicPr>
        <p:blipFill>
          <a:blip r:embed="rId6" cstate="print"/>
          <a:stretch>
            <a:fillRect/>
          </a:stretch>
        </p:blipFill>
        <p:spPr>
          <a:xfrm>
            <a:off x="996458" y="8921205"/>
            <a:ext cx="6932105" cy="1094376"/>
          </a:xfrm>
          <a:prstGeom prst="rect">
            <a:avLst/>
          </a:prstGeom>
        </p:spPr>
      </p:pic>
      <p:sp>
        <p:nvSpPr>
          <p:cNvPr id="22" name="object 22"/>
          <p:cNvSpPr txBox="1">
            <a:spLocks noGrp="1"/>
          </p:cNvSpPr>
          <p:nvPr>
            <p:ph type="ftr" sz="quarter" idx="5"/>
          </p:nvPr>
        </p:nvSpPr>
        <p:spPr>
          <a:prstGeom prst="rect">
            <a:avLst/>
          </a:prstGeom>
        </p:spPr>
        <p:txBody>
          <a:bodyPr vert="horz" wrap="square" lIns="0" tIns="0" rIns="0" bIns="0" rtlCol="0">
            <a:spAutoFit/>
          </a:bodyPr>
          <a:lstStyle/>
          <a:p>
            <a:pPr marL="12700">
              <a:lnSpc>
                <a:spcPts val="1535"/>
              </a:lnSpc>
            </a:pPr>
            <a:r>
              <a:rPr dirty="0"/>
              <a:t>Primary</a:t>
            </a:r>
            <a:r>
              <a:rPr spc="30" dirty="0"/>
              <a:t> </a:t>
            </a:r>
            <a:r>
              <a:rPr dirty="0"/>
              <a:t>Care</a:t>
            </a:r>
            <a:r>
              <a:rPr spc="35" dirty="0"/>
              <a:t> </a:t>
            </a:r>
            <a:r>
              <a:rPr dirty="0"/>
              <a:t>People</a:t>
            </a:r>
            <a:r>
              <a:rPr spc="35" dirty="0"/>
              <a:t> </a:t>
            </a:r>
            <a:r>
              <a:rPr spc="-20" dirty="0"/>
              <a:t>Plan</a:t>
            </a:r>
          </a:p>
        </p:txBody>
      </p:sp>
      <p:sp>
        <p:nvSpPr>
          <p:cNvPr id="23" name="object 23"/>
          <p:cNvSpPr txBox="1">
            <a:spLocks noGrp="1"/>
          </p:cNvSpPr>
          <p:nvPr>
            <p:ph type="sldNum" sz="quarter" idx="7"/>
          </p:nvPr>
        </p:nvSpPr>
        <p:spPr>
          <a:prstGeom prst="rect">
            <a:avLst/>
          </a:prstGeom>
        </p:spPr>
        <p:txBody>
          <a:bodyPr vert="horz" wrap="square" lIns="0" tIns="0" rIns="0" bIns="0" rtlCol="0">
            <a:spAutoFit/>
          </a:bodyPr>
          <a:lstStyle/>
          <a:p>
            <a:pPr marL="38100">
              <a:lnSpc>
                <a:spcPts val="1535"/>
              </a:lnSpc>
            </a:pPr>
            <a:fld id="{81D60167-4931-47E6-BA6A-407CBD079E47}" type="slidenum">
              <a:rPr spc="-25" dirty="0">
                <a:solidFill>
                  <a:srgbClr val="FFFFFF"/>
                </a:solidFill>
              </a:rPr>
              <a:t>11</a:t>
            </a:fld>
            <a:endParaRPr spc="-25" dirty="0">
              <a:solidFill>
                <a:srgbClr val="FFFF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235" y="5245"/>
            <a:ext cx="20093940" cy="11298555"/>
          </a:xfrm>
          <a:custGeom>
            <a:avLst/>
            <a:gdLst/>
            <a:ahLst/>
            <a:cxnLst/>
            <a:rect l="l" t="t" r="r" b="b"/>
            <a:pathLst>
              <a:path w="20093940" h="11298555">
                <a:moveTo>
                  <a:pt x="20093629" y="0"/>
                </a:moveTo>
                <a:lnTo>
                  <a:pt x="0" y="0"/>
                </a:lnTo>
                <a:lnTo>
                  <a:pt x="0" y="11298074"/>
                </a:lnTo>
                <a:lnTo>
                  <a:pt x="20093629" y="11298074"/>
                </a:lnTo>
                <a:lnTo>
                  <a:pt x="20093629" y="0"/>
                </a:lnTo>
                <a:close/>
              </a:path>
            </a:pathLst>
          </a:custGeom>
          <a:solidFill>
            <a:srgbClr val="A3CE90"/>
          </a:solidFill>
        </p:spPr>
        <p:txBody>
          <a:bodyPr wrap="square" lIns="0" tIns="0" rIns="0" bIns="0" rtlCol="0"/>
          <a:lstStyle/>
          <a:p>
            <a:endParaRPr/>
          </a:p>
        </p:txBody>
      </p:sp>
      <p:grpSp>
        <p:nvGrpSpPr>
          <p:cNvPr id="3" name="object 3"/>
          <p:cNvGrpSpPr/>
          <p:nvPr/>
        </p:nvGrpSpPr>
        <p:grpSpPr>
          <a:xfrm>
            <a:off x="-162" y="-162"/>
            <a:ext cx="20104735" cy="11309350"/>
            <a:chOff x="-162" y="-162"/>
            <a:chExt cx="20104735" cy="11309350"/>
          </a:xfrm>
        </p:grpSpPr>
        <p:sp>
          <p:nvSpPr>
            <p:cNvPr id="4" name="object 4"/>
            <p:cNvSpPr/>
            <p:nvPr/>
          </p:nvSpPr>
          <p:spPr>
            <a:xfrm>
              <a:off x="5235" y="5235"/>
              <a:ext cx="20093940" cy="11298555"/>
            </a:xfrm>
            <a:custGeom>
              <a:avLst/>
              <a:gdLst/>
              <a:ahLst/>
              <a:cxnLst/>
              <a:rect l="l" t="t" r="r" b="b"/>
              <a:pathLst>
                <a:path w="20093940" h="11298555">
                  <a:moveTo>
                    <a:pt x="0" y="11298085"/>
                  </a:moveTo>
                  <a:lnTo>
                    <a:pt x="20093629" y="11298085"/>
                  </a:lnTo>
                  <a:lnTo>
                    <a:pt x="20093629" y="0"/>
                  </a:lnTo>
                  <a:lnTo>
                    <a:pt x="0" y="0"/>
                  </a:lnTo>
                  <a:lnTo>
                    <a:pt x="0" y="11298085"/>
                  </a:lnTo>
                  <a:close/>
                </a:path>
              </a:pathLst>
            </a:custGeom>
            <a:ln w="10470">
              <a:solidFill>
                <a:srgbClr val="00A8D6"/>
              </a:solidFill>
            </a:ln>
          </p:spPr>
          <p:txBody>
            <a:bodyPr wrap="square" lIns="0" tIns="0" rIns="0" bIns="0" rtlCol="0"/>
            <a:lstStyle/>
            <a:p>
              <a:endParaRPr/>
            </a:p>
          </p:txBody>
        </p:sp>
        <p:sp>
          <p:nvSpPr>
            <p:cNvPr id="5" name="object 5"/>
            <p:cNvSpPr/>
            <p:nvPr/>
          </p:nvSpPr>
          <p:spPr>
            <a:xfrm>
              <a:off x="0" y="0"/>
              <a:ext cx="11796395" cy="11308715"/>
            </a:xfrm>
            <a:custGeom>
              <a:avLst/>
              <a:gdLst/>
              <a:ahLst/>
              <a:cxnLst/>
              <a:rect l="l" t="t" r="r" b="b"/>
              <a:pathLst>
                <a:path w="11796395" h="11308715">
                  <a:moveTo>
                    <a:pt x="8589949" y="0"/>
                  </a:moveTo>
                  <a:lnTo>
                    <a:pt x="0" y="0"/>
                  </a:lnTo>
                  <a:lnTo>
                    <a:pt x="0" y="11308556"/>
                  </a:lnTo>
                  <a:lnTo>
                    <a:pt x="10429741" y="11308556"/>
                  </a:lnTo>
                  <a:lnTo>
                    <a:pt x="10440800" y="11291370"/>
                  </a:lnTo>
                  <a:lnTo>
                    <a:pt x="10473350" y="11239958"/>
                  </a:lnTo>
                  <a:lnTo>
                    <a:pt x="10505501" y="11188332"/>
                  </a:lnTo>
                  <a:lnTo>
                    <a:pt x="10537255" y="11136493"/>
                  </a:lnTo>
                  <a:lnTo>
                    <a:pt x="10568611" y="11084442"/>
                  </a:lnTo>
                  <a:lnTo>
                    <a:pt x="10599569" y="11032180"/>
                  </a:lnTo>
                  <a:lnTo>
                    <a:pt x="10630129" y="10979708"/>
                  </a:lnTo>
                  <a:lnTo>
                    <a:pt x="10660292" y="10927026"/>
                  </a:lnTo>
                  <a:lnTo>
                    <a:pt x="10690057" y="10874137"/>
                  </a:lnTo>
                  <a:lnTo>
                    <a:pt x="10719425" y="10821041"/>
                  </a:lnTo>
                  <a:lnTo>
                    <a:pt x="10748396" y="10767738"/>
                  </a:lnTo>
                  <a:lnTo>
                    <a:pt x="10776969" y="10714230"/>
                  </a:lnTo>
                  <a:lnTo>
                    <a:pt x="10805146" y="10660517"/>
                  </a:lnTo>
                  <a:lnTo>
                    <a:pt x="10832925" y="10606602"/>
                  </a:lnTo>
                  <a:lnTo>
                    <a:pt x="10860307" y="10552484"/>
                  </a:lnTo>
                  <a:lnTo>
                    <a:pt x="10887293" y="10498164"/>
                  </a:lnTo>
                  <a:lnTo>
                    <a:pt x="10913881" y="10443645"/>
                  </a:lnTo>
                  <a:lnTo>
                    <a:pt x="10940073" y="10388925"/>
                  </a:lnTo>
                  <a:lnTo>
                    <a:pt x="10965869" y="10334007"/>
                  </a:lnTo>
                  <a:lnTo>
                    <a:pt x="10991268" y="10278892"/>
                  </a:lnTo>
                  <a:lnTo>
                    <a:pt x="11016270" y="10223580"/>
                  </a:lnTo>
                  <a:lnTo>
                    <a:pt x="11040876" y="10168072"/>
                  </a:lnTo>
                  <a:lnTo>
                    <a:pt x="11065086" y="10112370"/>
                  </a:lnTo>
                  <a:lnTo>
                    <a:pt x="11088899" y="10056473"/>
                  </a:lnTo>
                  <a:lnTo>
                    <a:pt x="11112316" y="10000385"/>
                  </a:lnTo>
                  <a:lnTo>
                    <a:pt x="11135338" y="9944104"/>
                  </a:lnTo>
                  <a:lnTo>
                    <a:pt x="11157963" y="9887632"/>
                  </a:lnTo>
                  <a:lnTo>
                    <a:pt x="11180193" y="9830971"/>
                  </a:lnTo>
                  <a:lnTo>
                    <a:pt x="11202026" y="9774120"/>
                  </a:lnTo>
                  <a:lnTo>
                    <a:pt x="11223464" y="9717082"/>
                  </a:lnTo>
                  <a:lnTo>
                    <a:pt x="11244507" y="9659857"/>
                  </a:lnTo>
                  <a:lnTo>
                    <a:pt x="11265154" y="9602445"/>
                  </a:lnTo>
                  <a:lnTo>
                    <a:pt x="11285405" y="9544849"/>
                  </a:lnTo>
                  <a:lnTo>
                    <a:pt x="11305261" y="9487068"/>
                  </a:lnTo>
                  <a:lnTo>
                    <a:pt x="11324722" y="9429105"/>
                  </a:lnTo>
                  <a:lnTo>
                    <a:pt x="11343787" y="9370959"/>
                  </a:lnTo>
                  <a:lnTo>
                    <a:pt x="11362458" y="9312631"/>
                  </a:lnTo>
                  <a:lnTo>
                    <a:pt x="11380733" y="9254124"/>
                  </a:lnTo>
                  <a:lnTo>
                    <a:pt x="11398614" y="9195437"/>
                  </a:lnTo>
                  <a:lnTo>
                    <a:pt x="11416100" y="9136572"/>
                  </a:lnTo>
                  <a:lnTo>
                    <a:pt x="11433191" y="9077529"/>
                  </a:lnTo>
                  <a:lnTo>
                    <a:pt x="11449887" y="9018310"/>
                  </a:lnTo>
                  <a:lnTo>
                    <a:pt x="11466188" y="8958916"/>
                  </a:lnTo>
                  <a:lnTo>
                    <a:pt x="11482096" y="8899347"/>
                  </a:lnTo>
                  <a:lnTo>
                    <a:pt x="11497608" y="8839604"/>
                  </a:lnTo>
                  <a:lnTo>
                    <a:pt x="11512727" y="8779689"/>
                  </a:lnTo>
                  <a:lnTo>
                    <a:pt x="11527451" y="8719602"/>
                  </a:lnTo>
                  <a:lnTo>
                    <a:pt x="11541781" y="8659345"/>
                  </a:lnTo>
                  <a:lnTo>
                    <a:pt x="11555716" y="8598918"/>
                  </a:lnTo>
                  <a:lnTo>
                    <a:pt x="11569258" y="8538322"/>
                  </a:lnTo>
                  <a:lnTo>
                    <a:pt x="11582406" y="8477558"/>
                  </a:lnTo>
                  <a:lnTo>
                    <a:pt x="11595160" y="8416627"/>
                  </a:lnTo>
                  <a:lnTo>
                    <a:pt x="11607520" y="8355531"/>
                  </a:lnTo>
                  <a:lnTo>
                    <a:pt x="11619487" y="8294269"/>
                  </a:lnTo>
                  <a:lnTo>
                    <a:pt x="11631060" y="8232844"/>
                  </a:lnTo>
                  <a:lnTo>
                    <a:pt x="11642239" y="8171256"/>
                  </a:lnTo>
                  <a:lnTo>
                    <a:pt x="11653025" y="8109505"/>
                  </a:lnTo>
                  <a:lnTo>
                    <a:pt x="11663418" y="8047594"/>
                  </a:lnTo>
                  <a:lnTo>
                    <a:pt x="11673417" y="7985522"/>
                  </a:lnTo>
                  <a:lnTo>
                    <a:pt x="11683024" y="7923292"/>
                  </a:lnTo>
                  <a:lnTo>
                    <a:pt x="11692237" y="7860903"/>
                  </a:lnTo>
                  <a:lnTo>
                    <a:pt x="11701057" y="7798357"/>
                  </a:lnTo>
                  <a:lnTo>
                    <a:pt x="11709484" y="7735654"/>
                  </a:lnTo>
                  <a:lnTo>
                    <a:pt x="11717519" y="7672797"/>
                  </a:lnTo>
                  <a:lnTo>
                    <a:pt x="11725161" y="7609785"/>
                  </a:lnTo>
                  <a:lnTo>
                    <a:pt x="11732410" y="7546619"/>
                  </a:lnTo>
                  <a:lnTo>
                    <a:pt x="11739266" y="7483301"/>
                  </a:lnTo>
                  <a:lnTo>
                    <a:pt x="11745730" y="7419832"/>
                  </a:lnTo>
                  <a:lnTo>
                    <a:pt x="11751802" y="7356212"/>
                  </a:lnTo>
                  <a:lnTo>
                    <a:pt x="11757481" y="7292443"/>
                  </a:lnTo>
                  <a:lnTo>
                    <a:pt x="11762768" y="7228525"/>
                  </a:lnTo>
                  <a:lnTo>
                    <a:pt x="11767663" y="7164459"/>
                  </a:lnTo>
                  <a:lnTo>
                    <a:pt x="11772166" y="7100247"/>
                  </a:lnTo>
                  <a:lnTo>
                    <a:pt x="11776276" y="7035889"/>
                  </a:lnTo>
                  <a:lnTo>
                    <a:pt x="11779995" y="6971386"/>
                  </a:lnTo>
                  <a:lnTo>
                    <a:pt x="11783322" y="6906740"/>
                  </a:lnTo>
                  <a:lnTo>
                    <a:pt x="11786258" y="6841950"/>
                  </a:lnTo>
                  <a:lnTo>
                    <a:pt x="11788801" y="6777019"/>
                  </a:lnTo>
                  <a:lnTo>
                    <a:pt x="11790953" y="6711947"/>
                  </a:lnTo>
                  <a:lnTo>
                    <a:pt x="11792714" y="6646735"/>
                  </a:lnTo>
                  <a:lnTo>
                    <a:pt x="11794083" y="6581384"/>
                  </a:lnTo>
                  <a:lnTo>
                    <a:pt x="11795061" y="6515895"/>
                  </a:lnTo>
                  <a:lnTo>
                    <a:pt x="11795648" y="6450269"/>
                  </a:lnTo>
                  <a:lnTo>
                    <a:pt x="11795843" y="6384507"/>
                  </a:lnTo>
                  <a:lnTo>
                    <a:pt x="11795578" y="6318749"/>
                  </a:lnTo>
                  <a:lnTo>
                    <a:pt x="11794781" y="6253118"/>
                  </a:lnTo>
                  <a:lnTo>
                    <a:pt x="11793457" y="6187616"/>
                  </a:lnTo>
                  <a:lnTo>
                    <a:pt x="11791606" y="6122244"/>
                  </a:lnTo>
                  <a:lnTo>
                    <a:pt x="11789231" y="6057005"/>
                  </a:lnTo>
                  <a:lnTo>
                    <a:pt x="11786333" y="5991901"/>
                  </a:lnTo>
                  <a:lnTo>
                    <a:pt x="11782915" y="5926933"/>
                  </a:lnTo>
                  <a:lnTo>
                    <a:pt x="11778980" y="5862104"/>
                  </a:lnTo>
                  <a:lnTo>
                    <a:pt x="11774528" y="5797416"/>
                  </a:lnTo>
                  <a:lnTo>
                    <a:pt x="11769561" y="5732871"/>
                  </a:lnTo>
                  <a:lnTo>
                    <a:pt x="11764083" y="5668471"/>
                  </a:lnTo>
                  <a:lnTo>
                    <a:pt x="11758095" y="5604217"/>
                  </a:lnTo>
                  <a:lnTo>
                    <a:pt x="11751599" y="5540113"/>
                  </a:lnTo>
                  <a:lnTo>
                    <a:pt x="11744597" y="5476159"/>
                  </a:lnTo>
                  <a:lnTo>
                    <a:pt x="11737091" y="5412359"/>
                  </a:lnTo>
                  <a:lnTo>
                    <a:pt x="11729083" y="5348714"/>
                  </a:lnTo>
                  <a:lnTo>
                    <a:pt x="11720576" y="5285226"/>
                  </a:lnTo>
                  <a:lnTo>
                    <a:pt x="11711570" y="5221897"/>
                  </a:lnTo>
                  <a:lnTo>
                    <a:pt x="11702069" y="5158729"/>
                  </a:lnTo>
                  <a:lnTo>
                    <a:pt x="11692074" y="5095724"/>
                  </a:lnTo>
                  <a:lnTo>
                    <a:pt x="11681587" y="5032885"/>
                  </a:lnTo>
                  <a:lnTo>
                    <a:pt x="11670611" y="4970213"/>
                  </a:lnTo>
                  <a:lnTo>
                    <a:pt x="11659147" y="4907711"/>
                  </a:lnTo>
                  <a:lnTo>
                    <a:pt x="11647198" y="4845379"/>
                  </a:lnTo>
                  <a:lnTo>
                    <a:pt x="11634765" y="4783222"/>
                  </a:lnTo>
                  <a:lnTo>
                    <a:pt x="11621851" y="4721239"/>
                  </a:lnTo>
                  <a:lnTo>
                    <a:pt x="11608457" y="4659435"/>
                  </a:lnTo>
                  <a:lnTo>
                    <a:pt x="11594585" y="4597809"/>
                  </a:lnTo>
                  <a:lnTo>
                    <a:pt x="11580239" y="4536366"/>
                  </a:lnTo>
                  <a:lnTo>
                    <a:pt x="11565419" y="4475106"/>
                  </a:lnTo>
                  <a:lnTo>
                    <a:pt x="11550127" y="4414032"/>
                  </a:lnTo>
                  <a:lnTo>
                    <a:pt x="11534367" y="4353145"/>
                  </a:lnTo>
                  <a:lnTo>
                    <a:pt x="11518139" y="4292448"/>
                  </a:lnTo>
                  <a:lnTo>
                    <a:pt x="11501446" y="4231943"/>
                  </a:lnTo>
                  <a:lnTo>
                    <a:pt x="11484290" y="4171632"/>
                  </a:lnTo>
                  <a:lnTo>
                    <a:pt x="11466673" y="4111517"/>
                  </a:lnTo>
                  <a:lnTo>
                    <a:pt x="11448597" y="4051599"/>
                  </a:lnTo>
                  <a:lnTo>
                    <a:pt x="11430063" y="3991882"/>
                  </a:lnTo>
                  <a:lnTo>
                    <a:pt x="11411075" y="3932367"/>
                  </a:lnTo>
                  <a:lnTo>
                    <a:pt x="11391634" y="3873055"/>
                  </a:lnTo>
                  <a:lnTo>
                    <a:pt x="11371742" y="3813950"/>
                  </a:lnTo>
                  <a:lnTo>
                    <a:pt x="11351400" y="3755053"/>
                  </a:lnTo>
                  <a:lnTo>
                    <a:pt x="11330613" y="3696366"/>
                  </a:lnTo>
                  <a:lnTo>
                    <a:pt x="11309380" y="3637891"/>
                  </a:lnTo>
                  <a:lnTo>
                    <a:pt x="11287704" y="3579630"/>
                  </a:lnTo>
                  <a:lnTo>
                    <a:pt x="11265588" y="3521586"/>
                  </a:lnTo>
                  <a:lnTo>
                    <a:pt x="11243033" y="3463760"/>
                  </a:lnTo>
                  <a:lnTo>
                    <a:pt x="11220042" y="3406154"/>
                  </a:lnTo>
                  <a:lnTo>
                    <a:pt x="11196616" y="3348770"/>
                  </a:lnTo>
                  <a:lnTo>
                    <a:pt x="11172757" y="3291611"/>
                  </a:lnTo>
                  <a:lnTo>
                    <a:pt x="11148467" y="3234679"/>
                  </a:lnTo>
                  <a:lnTo>
                    <a:pt x="11123750" y="3177975"/>
                  </a:lnTo>
                  <a:lnTo>
                    <a:pt x="11098605" y="3121502"/>
                  </a:lnTo>
                  <a:lnTo>
                    <a:pt x="11073037" y="3065261"/>
                  </a:lnTo>
                  <a:lnTo>
                    <a:pt x="11047046" y="3009255"/>
                  </a:lnTo>
                  <a:lnTo>
                    <a:pt x="11020634" y="2953485"/>
                  </a:lnTo>
                  <a:lnTo>
                    <a:pt x="10993804" y="2897954"/>
                  </a:lnTo>
                  <a:lnTo>
                    <a:pt x="10966558" y="2842664"/>
                  </a:lnTo>
                  <a:lnTo>
                    <a:pt x="10938898" y="2787617"/>
                  </a:lnTo>
                  <a:lnTo>
                    <a:pt x="10910826" y="2732814"/>
                  </a:lnTo>
                  <a:lnTo>
                    <a:pt x="10882343" y="2678258"/>
                  </a:lnTo>
                  <a:lnTo>
                    <a:pt x="10853452" y="2623952"/>
                  </a:lnTo>
                  <a:lnTo>
                    <a:pt x="10824155" y="2569896"/>
                  </a:lnTo>
                  <a:lnTo>
                    <a:pt x="10794455" y="2516093"/>
                  </a:lnTo>
                  <a:lnTo>
                    <a:pt x="10764352" y="2462545"/>
                  </a:lnTo>
                  <a:lnTo>
                    <a:pt x="10733849" y="2409254"/>
                  </a:lnTo>
                  <a:lnTo>
                    <a:pt x="10702948" y="2356223"/>
                  </a:lnTo>
                  <a:lnTo>
                    <a:pt x="10671651" y="2303452"/>
                  </a:lnTo>
                  <a:lnTo>
                    <a:pt x="10639961" y="2250945"/>
                  </a:lnTo>
                  <a:lnTo>
                    <a:pt x="10607878" y="2198703"/>
                  </a:lnTo>
                  <a:lnTo>
                    <a:pt x="10575406" y="2146728"/>
                  </a:lnTo>
                  <a:lnTo>
                    <a:pt x="10542546" y="2095022"/>
                  </a:lnTo>
                  <a:lnTo>
                    <a:pt x="10509301" y="2043588"/>
                  </a:lnTo>
                  <a:lnTo>
                    <a:pt x="10475671" y="1992427"/>
                  </a:lnTo>
                  <a:lnTo>
                    <a:pt x="10441660" y="1941541"/>
                  </a:lnTo>
                  <a:lnTo>
                    <a:pt x="10407270" y="1890933"/>
                  </a:lnTo>
                  <a:lnTo>
                    <a:pt x="10372502" y="1840604"/>
                  </a:lnTo>
                  <a:lnTo>
                    <a:pt x="10337358" y="1790557"/>
                  </a:lnTo>
                  <a:lnTo>
                    <a:pt x="10301841" y="1740794"/>
                  </a:lnTo>
                  <a:lnTo>
                    <a:pt x="10265953" y="1691316"/>
                  </a:lnTo>
                  <a:lnTo>
                    <a:pt x="10229695" y="1642126"/>
                  </a:lnTo>
                  <a:lnTo>
                    <a:pt x="10193069" y="1593225"/>
                  </a:lnTo>
                  <a:lnTo>
                    <a:pt x="10156079" y="1544616"/>
                  </a:lnTo>
                  <a:lnTo>
                    <a:pt x="10118725" y="1496301"/>
                  </a:lnTo>
                  <a:lnTo>
                    <a:pt x="10081010" y="1448282"/>
                  </a:lnTo>
                  <a:lnTo>
                    <a:pt x="10042935" y="1400560"/>
                  </a:lnTo>
                  <a:lnTo>
                    <a:pt x="10004504" y="1353139"/>
                  </a:lnTo>
                  <a:lnTo>
                    <a:pt x="9965717" y="1306019"/>
                  </a:lnTo>
                  <a:lnTo>
                    <a:pt x="9926577" y="1259203"/>
                  </a:lnTo>
                  <a:lnTo>
                    <a:pt x="9887086" y="1212694"/>
                  </a:lnTo>
                  <a:lnTo>
                    <a:pt x="9847246" y="1166492"/>
                  </a:lnTo>
                  <a:lnTo>
                    <a:pt x="9807060" y="1120601"/>
                  </a:lnTo>
                  <a:lnTo>
                    <a:pt x="9766528" y="1075021"/>
                  </a:lnTo>
                  <a:lnTo>
                    <a:pt x="9725653" y="1029756"/>
                  </a:lnTo>
                  <a:lnTo>
                    <a:pt x="9684437" y="984807"/>
                  </a:lnTo>
                  <a:lnTo>
                    <a:pt x="9642883" y="940176"/>
                  </a:lnTo>
                  <a:lnTo>
                    <a:pt x="9600992" y="895865"/>
                  </a:lnTo>
                  <a:lnTo>
                    <a:pt x="9558766" y="851877"/>
                  </a:lnTo>
                  <a:lnTo>
                    <a:pt x="9516207" y="808213"/>
                  </a:lnTo>
                  <a:lnTo>
                    <a:pt x="9473317" y="764875"/>
                  </a:lnTo>
                  <a:lnTo>
                    <a:pt x="9430099" y="721866"/>
                  </a:lnTo>
                  <a:lnTo>
                    <a:pt x="9386555" y="679188"/>
                  </a:lnTo>
                  <a:lnTo>
                    <a:pt x="9342685" y="636842"/>
                  </a:lnTo>
                  <a:lnTo>
                    <a:pt x="9298493" y="594830"/>
                  </a:lnTo>
                  <a:lnTo>
                    <a:pt x="9253981" y="553155"/>
                  </a:lnTo>
                  <a:lnTo>
                    <a:pt x="9209150" y="511819"/>
                  </a:lnTo>
                  <a:lnTo>
                    <a:pt x="9164003" y="470823"/>
                  </a:lnTo>
                  <a:lnTo>
                    <a:pt x="9118542" y="430170"/>
                  </a:lnTo>
                  <a:lnTo>
                    <a:pt x="9072768" y="389862"/>
                  </a:lnTo>
                  <a:lnTo>
                    <a:pt x="9026683" y="349900"/>
                  </a:lnTo>
                  <a:lnTo>
                    <a:pt x="8980291" y="310287"/>
                  </a:lnTo>
                  <a:lnTo>
                    <a:pt x="8933592" y="271026"/>
                  </a:lnTo>
                  <a:lnTo>
                    <a:pt x="8886589" y="232117"/>
                  </a:lnTo>
                  <a:lnTo>
                    <a:pt x="8839284" y="193563"/>
                  </a:lnTo>
                  <a:lnTo>
                    <a:pt x="8791679" y="155366"/>
                  </a:lnTo>
                  <a:lnTo>
                    <a:pt x="8743776" y="117528"/>
                  </a:lnTo>
                  <a:lnTo>
                    <a:pt x="8695576" y="80051"/>
                  </a:lnTo>
                  <a:lnTo>
                    <a:pt x="8647083" y="42937"/>
                  </a:lnTo>
                  <a:lnTo>
                    <a:pt x="8598298" y="6189"/>
                  </a:lnTo>
                  <a:lnTo>
                    <a:pt x="8589949" y="0"/>
                  </a:lnTo>
                  <a:close/>
                </a:path>
              </a:pathLst>
            </a:custGeom>
            <a:solidFill>
              <a:srgbClr val="50B796"/>
            </a:solidFill>
          </p:spPr>
          <p:txBody>
            <a:bodyPr wrap="square" lIns="0" tIns="0" rIns="0" bIns="0" rtlCol="0"/>
            <a:lstStyle/>
            <a:p>
              <a:endParaRPr/>
            </a:p>
          </p:txBody>
        </p:sp>
      </p:grpSp>
      <p:sp>
        <p:nvSpPr>
          <p:cNvPr id="6" name="object 6"/>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dirty="0">
                <a:solidFill>
                  <a:srgbClr val="FFFFFF"/>
                </a:solidFill>
              </a:rPr>
              <a:t>Local</a:t>
            </a:r>
            <a:r>
              <a:rPr spc="-180" dirty="0">
                <a:solidFill>
                  <a:srgbClr val="FFFFFF"/>
                </a:solidFill>
              </a:rPr>
              <a:t> </a:t>
            </a:r>
            <a:r>
              <a:rPr spc="-10" dirty="0">
                <a:solidFill>
                  <a:srgbClr val="FFFFFF"/>
                </a:solidFill>
              </a:rPr>
              <a:t>policy</a:t>
            </a:r>
          </a:p>
        </p:txBody>
      </p:sp>
      <p:sp>
        <p:nvSpPr>
          <p:cNvPr id="7" name="object 7"/>
          <p:cNvSpPr txBox="1"/>
          <p:nvPr/>
        </p:nvSpPr>
        <p:spPr>
          <a:xfrm>
            <a:off x="1034388" y="2725436"/>
            <a:ext cx="9027795" cy="6722745"/>
          </a:xfrm>
          <a:prstGeom prst="rect">
            <a:avLst/>
          </a:prstGeom>
        </p:spPr>
        <p:txBody>
          <a:bodyPr vert="horz" wrap="square" lIns="0" tIns="12700" rIns="0" bIns="0" rtlCol="0">
            <a:spAutoFit/>
          </a:bodyPr>
          <a:lstStyle/>
          <a:p>
            <a:pPr marL="12700" marR="10795">
              <a:lnSpc>
                <a:spcPct val="100000"/>
              </a:lnSpc>
              <a:spcBef>
                <a:spcPts val="100"/>
              </a:spcBef>
            </a:pPr>
            <a:r>
              <a:rPr sz="2800" dirty="0">
                <a:solidFill>
                  <a:srgbClr val="FFFFFF"/>
                </a:solidFill>
                <a:latin typeface="Helvetica"/>
                <a:cs typeface="Helvetica"/>
              </a:rPr>
              <a:t>In</a:t>
            </a:r>
            <a:r>
              <a:rPr sz="2800" spc="-70" dirty="0">
                <a:solidFill>
                  <a:srgbClr val="FFFFFF"/>
                </a:solidFill>
                <a:latin typeface="Helvetica"/>
                <a:cs typeface="Helvetica"/>
              </a:rPr>
              <a:t> </a:t>
            </a:r>
            <a:r>
              <a:rPr sz="2800" dirty="0">
                <a:solidFill>
                  <a:srgbClr val="FFFFFF"/>
                </a:solidFill>
                <a:latin typeface="Helvetica"/>
                <a:cs typeface="Helvetica"/>
              </a:rPr>
              <a:t>Coventry</a:t>
            </a:r>
            <a:r>
              <a:rPr sz="2800" spc="-70" dirty="0">
                <a:solidFill>
                  <a:srgbClr val="FFFFFF"/>
                </a:solidFill>
                <a:latin typeface="Helvetica"/>
                <a:cs typeface="Helvetica"/>
              </a:rPr>
              <a:t> </a:t>
            </a:r>
            <a:r>
              <a:rPr sz="2800" dirty="0">
                <a:solidFill>
                  <a:srgbClr val="FFFFFF"/>
                </a:solidFill>
                <a:latin typeface="Helvetica"/>
                <a:cs typeface="Helvetica"/>
              </a:rPr>
              <a:t>and</a:t>
            </a:r>
            <a:r>
              <a:rPr sz="2800" spc="-70" dirty="0">
                <a:solidFill>
                  <a:srgbClr val="FFFFFF"/>
                </a:solidFill>
                <a:latin typeface="Helvetica"/>
                <a:cs typeface="Helvetica"/>
              </a:rPr>
              <a:t> </a:t>
            </a:r>
            <a:r>
              <a:rPr sz="2800" spc="-10" dirty="0">
                <a:solidFill>
                  <a:srgbClr val="FFFFFF"/>
                </a:solidFill>
                <a:latin typeface="Helvetica"/>
                <a:cs typeface="Helvetica"/>
              </a:rPr>
              <a:t>Warwickshire,</a:t>
            </a:r>
            <a:r>
              <a:rPr sz="2800" spc="-70" dirty="0">
                <a:solidFill>
                  <a:srgbClr val="FFFFFF"/>
                </a:solidFill>
                <a:latin typeface="Helvetica"/>
                <a:cs typeface="Helvetica"/>
              </a:rPr>
              <a:t> </a:t>
            </a:r>
            <a:r>
              <a:rPr sz="2800" dirty="0">
                <a:solidFill>
                  <a:srgbClr val="FFFFFF"/>
                </a:solidFill>
                <a:latin typeface="Helvetica"/>
                <a:cs typeface="Helvetica"/>
              </a:rPr>
              <a:t>we</a:t>
            </a:r>
            <a:r>
              <a:rPr sz="2800" spc="-65" dirty="0">
                <a:solidFill>
                  <a:srgbClr val="FFFFFF"/>
                </a:solidFill>
                <a:latin typeface="Helvetica"/>
                <a:cs typeface="Helvetica"/>
              </a:rPr>
              <a:t> </a:t>
            </a:r>
            <a:r>
              <a:rPr sz="2800" dirty="0">
                <a:solidFill>
                  <a:srgbClr val="FFFFFF"/>
                </a:solidFill>
                <a:latin typeface="Helvetica"/>
                <a:cs typeface="Helvetica"/>
              </a:rPr>
              <a:t>have</a:t>
            </a:r>
            <a:r>
              <a:rPr sz="2800" spc="-70" dirty="0">
                <a:solidFill>
                  <a:srgbClr val="FFFFFF"/>
                </a:solidFill>
                <a:latin typeface="Helvetica"/>
                <a:cs typeface="Helvetica"/>
              </a:rPr>
              <a:t> </a:t>
            </a:r>
            <a:r>
              <a:rPr sz="2800" spc="-10" dirty="0">
                <a:solidFill>
                  <a:srgbClr val="FFFFFF"/>
                </a:solidFill>
                <a:latin typeface="Helvetica"/>
                <a:cs typeface="Helvetica"/>
              </a:rPr>
              <a:t>consistently </a:t>
            </a:r>
            <a:r>
              <a:rPr sz="2800" dirty="0">
                <a:solidFill>
                  <a:srgbClr val="FFFFFF"/>
                </a:solidFill>
                <a:latin typeface="Helvetica"/>
                <a:cs typeface="Helvetica"/>
              </a:rPr>
              <a:t>taken</a:t>
            </a:r>
            <a:r>
              <a:rPr sz="2800" spc="-70" dirty="0">
                <a:solidFill>
                  <a:srgbClr val="FFFFFF"/>
                </a:solidFill>
                <a:latin typeface="Helvetica"/>
                <a:cs typeface="Helvetica"/>
              </a:rPr>
              <a:t> </a:t>
            </a:r>
            <a:r>
              <a:rPr sz="2800" dirty="0">
                <a:solidFill>
                  <a:srgbClr val="FFFFFF"/>
                </a:solidFill>
                <a:latin typeface="Helvetica"/>
                <a:cs typeface="Helvetica"/>
              </a:rPr>
              <a:t>a</a:t>
            </a:r>
            <a:r>
              <a:rPr sz="2800" spc="-65" dirty="0">
                <a:solidFill>
                  <a:srgbClr val="FFFFFF"/>
                </a:solidFill>
                <a:latin typeface="Helvetica"/>
                <a:cs typeface="Helvetica"/>
              </a:rPr>
              <a:t> </a:t>
            </a:r>
            <a:r>
              <a:rPr sz="2800" b="1" spc="-25" dirty="0">
                <a:solidFill>
                  <a:srgbClr val="FFFFFF"/>
                </a:solidFill>
                <a:latin typeface="Helvetica"/>
                <a:cs typeface="Helvetica"/>
              </a:rPr>
              <a:t>system-</a:t>
            </a:r>
            <a:r>
              <a:rPr sz="2800" b="1" dirty="0">
                <a:solidFill>
                  <a:srgbClr val="FFFFFF"/>
                </a:solidFill>
                <a:latin typeface="Helvetica"/>
                <a:cs typeface="Helvetica"/>
              </a:rPr>
              <a:t>level</a:t>
            </a:r>
            <a:r>
              <a:rPr sz="2800" b="1" spc="-70" dirty="0">
                <a:solidFill>
                  <a:srgbClr val="FFFFFF"/>
                </a:solidFill>
                <a:latin typeface="Helvetica"/>
                <a:cs typeface="Helvetica"/>
              </a:rPr>
              <a:t> </a:t>
            </a:r>
            <a:r>
              <a:rPr sz="2800" b="1" dirty="0">
                <a:solidFill>
                  <a:srgbClr val="FFFFFF"/>
                </a:solidFill>
                <a:latin typeface="Helvetica"/>
                <a:cs typeface="Helvetica"/>
              </a:rPr>
              <a:t>approach</a:t>
            </a:r>
            <a:r>
              <a:rPr sz="2800" b="1" spc="-65" dirty="0">
                <a:solidFill>
                  <a:srgbClr val="FFFFFF"/>
                </a:solidFill>
                <a:latin typeface="Helvetica"/>
                <a:cs typeface="Helvetica"/>
              </a:rPr>
              <a:t> </a:t>
            </a:r>
            <a:r>
              <a:rPr sz="2800" b="1" dirty="0">
                <a:solidFill>
                  <a:srgbClr val="FFFFFF"/>
                </a:solidFill>
                <a:latin typeface="Helvetica"/>
                <a:cs typeface="Helvetica"/>
              </a:rPr>
              <a:t>to</a:t>
            </a:r>
            <a:r>
              <a:rPr sz="2800" b="1" spc="-70" dirty="0">
                <a:solidFill>
                  <a:srgbClr val="FFFFFF"/>
                </a:solidFill>
                <a:latin typeface="Helvetica"/>
                <a:cs typeface="Helvetica"/>
              </a:rPr>
              <a:t> </a:t>
            </a:r>
            <a:r>
              <a:rPr sz="2800" b="1" dirty="0">
                <a:solidFill>
                  <a:srgbClr val="FFFFFF"/>
                </a:solidFill>
                <a:latin typeface="Helvetica"/>
                <a:cs typeface="Helvetica"/>
              </a:rPr>
              <a:t>the</a:t>
            </a:r>
            <a:r>
              <a:rPr sz="2800" b="1" spc="-65" dirty="0">
                <a:solidFill>
                  <a:srgbClr val="FFFFFF"/>
                </a:solidFill>
                <a:latin typeface="Helvetica"/>
                <a:cs typeface="Helvetica"/>
              </a:rPr>
              <a:t> </a:t>
            </a:r>
            <a:r>
              <a:rPr sz="2800" b="1" dirty="0">
                <a:solidFill>
                  <a:srgbClr val="FFFFFF"/>
                </a:solidFill>
                <a:latin typeface="Helvetica"/>
                <a:cs typeface="Helvetica"/>
              </a:rPr>
              <a:t>general</a:t>
            </a:r>
            <a:r>
              <a:rPr sz="2800" b="1" spc="-70" dirty="0">
                <a:solidFill>
                  <a:srgbClr val="FFFFFF"/>
                </a:solidFill>
                <a:latin typeface="Helvetica"/>
                <a:cs typeface="Helvetica"/>
              </a:rPr>
              <a:t> </a:t>
            </a:r>
            <a:r>
              <a:rPr sz="2800" b="1" spc="-10" dirty="0">
                <a:solidFill>
                  <a:srgbClr val="FFFFFF"/>
                </a:solidFill>
                <a:latin typeface="Helvetica"/>
                <a:cs typeface="Helvetica"/>
              </a:rPr>
              <a:t>practice </a:t>
            </a:r>
            <a:r>
              <a:rPr sz="2800" b="1" dirty="0">
                <a:solidFill>
                  <a:srgbClr val="FFFFFF"/>
                </a:solidFill>
                <a:latin typeface="Helvetica"/>
                <a:cs typeface="Helvetica"/>
              </a:rPr>
              <a:t>workforce</a:t>
            </a:r>
            <a:r>
              <a:rPr sz="2800" dirty="0">
                <a:solidFill>
                  <a:srgbClr val="FFFFFF"/>
                </a:solidFill>
                <a:latin typeface="Helvetica"/>
                <a:cs typeface="Helvetica"/>
              </a:rPr>
              <a:t>,</a:t>
            </a:r>
            <a:r>
              <a:rPr sz="2800" spc="-130" dirty="0">
                <a:solidFill>
                  <a:srgbClr val="FFFFFF"/>
                </a:solidFill>
                <a:latin typeface="Helvetica"/>
                <a:cs typeface="Helvetica"/>
              </a:rPr>
              <a:t> </a:t>
            </a:r>
            <a:r>
              <a:rPr sz="2800" dirty="0">
                <a:solidFill>
                  <a:srgbClr val="FFFFFF"/>
                </a:solidFill>
                <a:latin typeface="Helvetica"/>
                <a:cs typeface="Helvetica"/>
              </a:rPr>
              <a:t>prioritising</a:t>
            </a:r>
            <a:r>
              <a:rPr sz="2800" spc="-130" dirty="0">
                <a:solidFill>
                  <a:srgbClr val="FFFFFF"/>
                </a:solidFill>
                <a:latin typeface="Helvetica"/>
                <a:cs typeface="Helvetica"/>
              </a:rPr>
              <a:t> </a:t>
            </a:r>
            <a:r>
              <a:rPr sz="2800" dirty="0">
                <a:solidFill>
                  <a:srgbClr val="FFFFFF"/>
                </a:solidFill>
                <a:latin typeface="Helvetica"/>
                <a:cs typeface="Helvetica"/>
              </a:rPr>
              <a:t>equity</a:t>
            </a:r>
            <a:r>
              <a:rPr sz="2800" spc="-125" dirty="0">
                <a:solidFill>
                  <a:srgbClr val="FFFFFF"/>
                </a:solidFill>
                <a:latin typeface="Helvetica"/>
                <a:cs typeface="Helvetica"/>
              </a:rPr>
              <a:t> </a:t>
            </a:r>
            <a:r>
              <a:rPr sz="2800" dirty="0">
                <a:solidFill>
                  <a:srgbClr val="FFFFFF"/>
                </a:solidFill>
                <a:latin typeface="Helvetica"/>
                <a:cs typeface="Helvetica"/>
              </a:rPr>
              <a:t>and</a:t>
            </a:r>
            <a:r>
              <a:rPr sz="2800" spc="-130" dirty="0">
                <a:solidFill>
                  <a:srgbClr val="FFFFFF"/>
                </a:solidFill>
                <a:latin typeface="Helvetica"/>
                <a:cs typeface="Helvetica"/>
              </a:rPr>
              <a:t> </a:t>
            </a:r>
            <a:r>
              <a:rPr sz="2800" dirty="0">
                <a:solidFill>
                  <a:srgbClr val="FFFFFF"/>
                </a:solidFill>
                <a:latin typeface="Helvetica"/>
                <a:cs typeface="Helvetica"/>
              </a:rPr>
              <a:t>resource</a:t>
            </a:r>
            <a:r>
              <a:rPr sz="2800" spc="-125" dirty="0">
                <a:solidFill>
                  <a:srgbClr val="FFFFFF"/>
                </a:solidFill>
                <a:latin typeface="Helvetica"/>
                <a:cs typeface="Helvetica"/>
              </a:rPr>
              <a:t> </a:t>
            </a:r>
            <a:r>
              <a:rPr sz="2800" spc="-10" dirty="0">
                <a:solidFill>
                  <a:srgbClr val="FFFFFF"/>
                </a:solidFill>
                <a:latin typeface="Helvetica"/>
                <a:cs typeface="Helvetica"/>
              </a:rPr>
              <a:t>optimisation.</a:t>
            </a:r>
            <a:endParaRPr sz="2800">
              <a:latin typeface="Helvetica"/>
              <a:cs typeface="Helvetica"/>
            </a:endParaRPr>
          </a:p>
          <a:p>
            <a:pPr marL="12700" marR="404495">
              <a:lnSpc>
                <a:spcPct val="100000"/>
              </a:lnSpc>
              <a:spcBef>
                <a:spcPts val="15"/>
              </a:spcBef>
            </a:pPr>
            <a:r>
              <a:rPr sz="2800" dirty="0">
                <a:solidFill>
                  <a:srgbClr val="FFFFFF"/>
                </a:solidFill>
                <a:latin typeface="Helvetica"/>
                <a:cs typeface="Helvetica"/>
              </a:rPr>
              <a:t>This</a:t>
            </a:r>
            <a:r>
              <a:rPr sz="2800" spc="-70" dirty="0">
                <a:solidFill>
                  <a:srgbClr val="FFFFFF"/>
                </a:solidFill>
                <a:latin typeface="Helvetica"/>
                <a:cs typeface="Helvetica"/>
              </a:rPr>
              <a:t> </a:t>
            </a:r>
            <a:r>
              <a:rPr sz="2800" spc="-10" dirty="0">
                <a:solidFill>
                  <a:srgbClr val="FFFFFF"/>
                </a:solidFill>
                <a:latin typeface="Helvetica"/>
                <a:cs typeface="Helvetica"/>
              </a:rPr>
              <a:t>collaborative</a:t>
            </a:r>
            <a:r>
              <a:rPr sz="2800" spc="-70" dirty="0">
                <a:solidFill>
                  <a:srgbClr val="FFFFFF"/>
                </a:solidFill>
                <a:latin typeface="Helvetica"/>
                <a:cs typeface="Helvetica"/>
              </a:rPr>
              <a:t> </a:t>
            </a:r>
            <a:r>
              <a:rPr sz="2800" dirty="0">
                <a:solidFill>
                  <a:srgbClr val="FFFFFF"/>
                </a:solidFill>
                <a:latin typeface="Helvetica"/>
                <a:cs typeface="Helvetica"/>
              </a:rPr>
              <a:t>strategy</a:t>
            </a:r>
            <a:r>
              <a:rPr sz="2800" spc="-65" dirty="0">
                <a:solidFill>
                  <a:srgbClr val="FFFFFF"/>
                </a:solidFill>
                <a:latin typeface="Helvetica"/>
                <a:cs typeface="Helvetica"/>
              </a:rPr>
              <a:t> </a:t>
            </a:r>
            <a:r>
              <a:rPr sz="2800" dirty="0">
                <a:solidFill>
                  <a:srgbClr val="FFFFFF"/>
                </a:solidFill>
                <a:latin typeface="Helvetica"/>
                <a:cs typeface="Helvetica"/>
              </a:rPr>
              <a:t>ensures</a:t>
            </a:r>
            <a:r>
              <a:rPr sz="2800" spc="-70" dirty="0">
                <a:solidFill>
                  <a:srgbClr val="FFFFFF"/>
                </a:solidFill>
                <a:latin typeface="Helvetica"/>
                <a:cs typeface="Helvetica"/>
              </a:rPr>
              <a:t> </a:t>
            </a:r>
            <a:r>
              <a:rPr sz="2800" dirty="0">
                <a:solidFill>
                  <a:srgbClr val="FFFFFF"/>
                </a:solidFill>
                <a:latin typeface="Helvetica"/>
                <a:cs typeface="Helvetica"/>
              </a:rPr>
              <a:t>that</a:t>
            </a:r>
            <a:r>
              <a:rPr sz="2800" spc="-70" dirty="0">
                <a:solidFill>
                  <a:srgbClr val="FFFFFF"/>
                </a:solidFill>
                <a:latin typeface="Helvetica"/>
                <a:cs typeface="Helvetica"/>
              </a:rPr>
              <a:t> </a:t>
            </a:r>
            <a:r>
              <a:rPr sz="2800" spc="-10" dirty="0">
                <a:solidFill>
                  <a:srgbClr val="FFFFFF"/>
                </a:solidFill>
                <a:latin typeface="Helvetica"/>
                <a:cs typeface="Helvetica"/>
              </a:rPr>
              <a:t>initiatives, </a:t>
            </a:r>
            <a:r>
              <a:rPr sz="2800" dirty="0">
                <a:solidFill>
                  <a:srgbClr val="FFFFFF"/>
                </a:solidFill>
                <a:latin typeface="Helvetica"/>
                <a:cs typeface="Helvetica"/>
              </a:rPr>
              <a:t>training</a:t>
            </a:r>
            <a:r>
              <a:rPr sz="2800" spc="-105" dirty="0">
                <a:solidFill>
                  <a:srgbClr val="FFFFFF"/>
                </a:solidFill>
                <a:latin typeface="Helvetica"/>
                <a:cs typeface="Helvetica"/>
              </a:rPr>
              <a:t> </a:t>
            </a:r>
            <a:r>
              <a:rPr sz="2800" dirty="0">
                <a:solidFill>
                  <a:srgbClr val="FFFFFF"/>
                </a:solidFill>
                <a:latin typeface="Helvetica"/>
                <a:cs typeface="Helvetica"/>
              </a:rPr>
              <a:t>programs,</a:t>
            </a:r>
            <a:r>
              <a:rPr sz="2800" spc="-105" dirty="0">
                <a:solidFill>
                  <a:srgbClr val="FFFFFF"/>
                </a:solidFill>
                <a:latin typeface="Helvetica"/>
                <a:cs typeface="Helvetica"/>
              </a:rPr>
              <a:t> </a:t>
            </a:r>
            <a:r>
              <a:rPr sz="2800" dirty="0">
                <a:solidFill>
                  <a:srgbClr val="FFFFFF"/>
                </a:solidFill>
                <a:latin typeface="Helvetica"/>
                <a:cs typeface="Helvetica"/>
              </a:rPr>
              <a:t>and</a:t>
            </a:r>
            <a:r>
              <a:rPr sz="2800" spc="-100" dirty="0">
                <a:solidFill>
                  <a:srgbClr val="FFFFFF"/>
                </a:solidFill>
                <a:latin typeface="Helvetica"/>
                <a:cs typeface="Helvetica"/>
              </a:rPr>
              <a:t> </a:t>
            </a:r>
            <a:r>
              <a:rPr sz="2800" dirty="0">
                <a:solidFill>
                  <a:srgbClr val="FFFFFF"/>
                </a:solidFill>
                <a:latin typeface="Helvetica"/>
                <a:cs typeface="Helvetica"/>
              </a:rPr>
              <a:t>support</a:t>
            </a:r>
            <a:r>
              <a:rPr sz="2800" spc="-105" dirty="0">
                <a:solidFill>
                  <a:srgbClr val="FFFFFF"/>
                </a:solidFill>
                <a:latin typeface="Helvetica"/>
                <a:cs typeface="Helvetica"/>
              </a:rPr>
              <a:t> </a:t>
            </a:r>
            <a:r>
              <a:rPr sz="2800" dirty="0">
                <a:solidFill>
                  <a:srgbClr val="FFFFFF"/>
                </a:solidFill>
                <a:latin typeface="Helvetica"/>
                <a:cs typeface="Helvetica"/>
              </a:rPr>
              <a:t>offers</a:t>
            </a:r>
            <a:r>
              <a:rPr sz="2800" spc="-105" dirty="0">
                <a:solidFill>
                  <a:srgbClr val="FFFFFF"/>
                </a:solidFill>
                <a:latin typeface="Helvetica"/>
                <a:cs typeface="Helvetica"/>
              </a:rPr>
              <a:t> </a:t>
            </a:r>
            <a:r>
              <a:rPr sz="2800" dirty="0">
                <a:solidFill>
                  <a:srgbClr val="FFFFFF"/>
                </a:solidFill>
                <a:latin typeface="Helvetica"/>
                <a:cs typeface="Helvetica"/>
              </a:rPr>
              <a:t>are</a:t>
            </a:r>
            <a:r>
              <a:rPr sz="2800" spc="-100" dirty="0">
                <a:solidFill>
                  <a:srgbClr val="FFFFFF"/>
                </a:solidFill>
                <a:latin typeface="Helvetica"/>
                <a:cs typeface="Helvetica"/>
              </a:rPr>
              <a:t> </a:t>
            </a:r>
            <a:r>
              <a:rPr sz="2800" dirty="0">
                <a:solidFill>
                  <a:srgbClr val="FFFFFF"/>
                </a:solidFill>
                <a:latin typeface="Helvetica"/>
                <a:cs typeface="Helvetica"/>
              </a:rPr>
              <a:t>accessible</a:t>
            </a:r>
            <a:r>
              <a:rPr sz="2800" spc="-105" dirty="0">
                <a:solidFill>
                  <a:srgbClr val="FFFFFF"/>
                </a:solidFill>
                <a:latin typeface="Helvetica"/>
                <a:cs typeface="Helvetica"/>
              </a:rPr>
              <a:t> </a:t>
            </a:r>
            <a:r>
              <a:rPr sz="2800" spc="-25" dirty="0">
                <a:solidFill>
                  <a:srgbClr val="FFFFFF"/>
                </a:solidFill>
                <a:latin typeface="Helvetica"/>
                <a:cs typeface="Helvetica"/>
              </a:rPr>
              <a:t>to </a:t>
            </a:r>
            <a:r>
              <a:rPr sz="2800" dirty="0">
                <a:solidFill>
                  <a:srgbClr val="FFFFFF"/>
                </a:solidFill>
                <a:latin typeface="Helvetica"/>
                <a:cs typeface="Helvetica"/>
              </a:rPr>
              <a:t>the</a:t>
            </a:r>
            <a:r>
              <a:rPr sz="2800" spc="-80" dirty="0">
                <a:solidFill>
                  <a:srgbClr val="FFFFFF"/>
                </a:solidFill>
                <a:latin typeface="Helvetica"/>
                <a:cs typeface="Helvetica"/>
              </a:rPr>
              <a:t> </a:t>
            </a:r>
            <a:r>
              <a:rPr sz="2800" b="1" dirty="0">
                <a:solidFill>
                  <a:srgbClr val="FFFFFF"/>
                </a:solidFill>
                <a:latin typeface="Helvetica"/>
                <a:cs typeface="Helvetica"/>
              </a:rPr>
              <a:t>entire</a:t>
            </a:r>
            <a:r>
              <a:rPr sz="2800" b="1" spc="-80" dirty="0">
                <a:solidFill>
                  <a:srgbClr val="FFFFFF"/>
                </a:solidFill>
                <a:latin typeface="Helvetica"/>
                <a:cs typeface="Helvetica"/>
              </a:rPr>
              <a:t> </a:t>
            </a:r>
            <a:r>
              <a:rPr sz="2800" b="1" dirty="0">
                <a:solidFill>
                  <a:srgbClr val="FFFFFF"/>
                </a:solidFill>
                <a:latin typeface="Helvetica"/>
                <a:cs typeface="Helvetica"/>
              </a:rPr>
              <a:t>workforce</a:t>
            </a:r>
            <a:r>
              <a:rPr sz="2800" dirty="0">
                <a:solidFill>
                  <a:srgbClr val="FFFFFF"/>
                </a:solidFill>
                <a:latin typeface="Helvetica"/>
                <a:cs typeface="Helvetica"/>
              </a:rPr>
              <a:t>,</a:t>
            </a:r>
            <a:r>
              <a:rPr sz="2800" spc="-75" dirty="0">
                <a:solidFill>
                  <a:srgbClr val="FFFFFF"/>
                </a:solidFill>
                <a:latin typeface="Helvetica"/>
                <a:cs typeface="Helvetica"/>
              </a:rPr>
              <a:t> </a:t>
            </a:r>
            <a:r>
              <a:rPr sz="2800" dirty="0">
                <a:solidFill>
                  <a:srgbClr val="FFFFFF"/>
                </a:solidFill>
                <a:latin typeface="Helvetica"/>
                <a:cs typeface="Helvetica"/>
              </a:rPr>
              <a:t>regardless</a:t>
            </a:r>
            <a:r>
              <a:rPr sz="2800" spc="-80" dirty="0">
                <a:solidFill>
                  <a:srgbClr val="FFFFFF"/>
                </a:solidFill>
                <a:latin typeface="Helvetica"/>
                <a:cs typeface="Helvetica"/>
              </a:rPr>
              <a:t> </a:t>
            </a:r>
            <a:r>
              <a:rPr sz="2800" dirty="0">
                <a:solidFill>
                  <a:srgbClr val="FFFFFF"/>
                </a:solidFill>
                <a:latin typeface="Helvetica"/>
                <a:cs typeface="Helvetica"/>
              </a:rPr>
              <a:t>of</a:t>
            </a:r>
            <a:r>
              <a:rPr sz="2800" spc="-80" dirty="0">
                <a:solidFill>
                  <a:srgbClr val="FFFFFF"/>
                </a:solidFill>
                <a:latin typeface="Helvetica"/>
                <a:cs typeface="Helvetica"/>
              </a:rPr>
              <a:t> </a:t>
            </a:r>
            <a:r>
              <a:rPr sz="2800" dirty="0">
                <a:solidFill>
                  <a:srgbClr val="FFFFFF"/>
                </a:solidFill>
                <a:latin typeface="Helvetica"/>
                <a:cs typeface="Helvetica"/>
              </a:rPr>
              <a:t>role</a:t>
            </a:r>
            <a:r>
              <a:rPr sz="2800" spc="-75" dirty="0">
                <a:solidFill>
                  <a:srgbClr val="FFFFFF"/>
                </a:solidFill>
                <a:latin typeface="Helvetica"/>
                <a:cs typeface="Helvetica"/>
              </a:rPr>
              <a:t> </a:t>
            </a:r>
            <a:r>
              <a:rPr sz="2800" dirty="0">
                <a:solidFill>
                  <a:srgbClr val="FFFFFF"/>
                </a:solidFill>
                <a:latin typeface="Helvetica"/>
                <a:cs typeface="Helvetica"/>
              </a:rPr>
              <a:t>or</a:t>
            </a:r>
            <a:r>
              <a:rPr sz="2800" spc="-80" dirty="0">
                <a:solidFill>
                  <a:srgbClr val="FFFFFF"/>
                </a:solidFill>
                <a:latin typeface="Helvetica"/>
                <a:cs typeface="Helvetica"/>
              </a:rPr>
              <a:t> </a:t>
            </a:r>
            <a:r>
              <a:rPr sz="2800" spc="-10" dirty="0">
                <a:solidFill>
                  <a:srgbClr val="FFFFFF"/>
                </a:solidFill>
                <a:latin typeface="Helvetica"/>
                <a:cs typeface="Helvetica"/>
              </a:rPr>
              <a:t>location.</a:t>
            </a:r>
            <a:endParaRPr sz="2800">
              <a:latin typeface="Helvetica"/>
              <a:cs typeface="Helvetica"/>
            </a:endParaRPr>
          </a:p>
          <a:p>
            <a:pPr marL="12700" marR="272415">
              <a:lnSpc>
                <a:spcPct val="100400"/>
              </a:lnSpc>
              <a:spcBef>
                <a:spcPts val="2380"/>
              </a:spcBef>
            </a:pPr>
            <a:r>
              <a:rPr sz="2300" dirty="0">
                <a:solidFill>
                  <a:srgbClr val="FFFFFF"/>
                </a:solidFill>
                <a:latin typeface="Helvetica"/>
                <a:cs typeface="Helvetica"/>
              </a:rPr>
              <a:t>By</a:t>
            </a:r>
            <a:r>
              <a:rPr sz="2300" spc="-15" dirty="0">
                <a:solidFill>
                  <a:srgbClr val="FFFFFF"/>
                </a:solidFill>
                <a:latin typeface="Helvetica"/>
                <a:cs typeface="Helvetica"/>
              </a:rPr>
              <a:t> </a:t>
            </a:r>
            <a:r>
              <a:rPr sz="2300" dirty="0">
                <a:solidFill>
                  <a:srgbClr val="FFFFFF"/>
                </a:solidFill>
                <a:latin typeface="Helvetica"/>
                <a:cs typeface="Helvetica"/>
              </a:rPr>
              <a:t>working</a:t>
            </a:r>
            <a:r>
              <a:rPr sz="2300" spc="-10" dirty="0">
                <a:solidFill>
                  <a:srgbClr val="FFFFFF"/>
                </a:solidFill>
                <a:latin typeface="Helvetica"/>
                <a:cs typeface="Helvetica"/>
              </a:rPr>
              <a:t> </a:t>
            </a:r>
            <a:r>
              <a:rPr sz="2300" dirty="0">
                <a:solidFill>
                  <a:srgbClr val="FFFFFF"/>
                </a:solidFill>
                <a:latin typeface="Helvetica"/>
                <a:cs typeface="Helvetica"/>
              </a:rPr>
              <a:t>collectively</a:t>
            </a:r>
            <a:r>
              <a:rPr sz="2300" spc="-10" dirty="0">
                <a:solidFill>
                  <a:srgbClr val="FFFFFF"/>
                </a:solidFill>
                <a:latin typeface="Helvetica"/>
                <a:cs typeface="Helvetica"/>
              </a:rPr>
              <a:t> </a:t>
            </a:r>
            <a:r>
              <a:rPr sz="2300" dirty="0">
                <a:solidFill>
                  <a:srgbClr val="FFFFFF"/>
                </a:solidFill>
                <a:latin typeface="Helvetica"/>
                <a:cs typeface="Helvetica"/>
              </a:rPr>
              <a:t>across</a:t>
            </a:r>
            <a:r>
              <a:rPr sz="2300" spc="-10" dirty="0">
                <a:solidFill>
                  <a:srgbClr val="FFFFFF"/>
                </a:solidFill>
                <a:latin typeface="Helvetica"/>
                <a:cs typeface="Helvetica"/>
              </a:rPr>
              <a:t> </a:t>
            </a:r>
            <a:r>
              <a:rPr sz="2300" dirty="0">
                <a:solidFill>
                  <a:srgbClr val="FFFFFF"/>
                </a:solidFill>
                <a:latin typeface="Helvetica"/>
                <a:cs typeface="Helvetica"/>
              </a:rPr>
              <a:t>the</a:t>
            </a:r>
            <a:r>
              <a:rPr sz="2300" spc="-10" dirty="0">
                <a:solidFill>
                  <a:srgbClr val="FFFFFF"/>
                </a:solidFill>
                <a:latin typeface="Helvetica"/>
                <a:cs typeface="Helvetica"/>
              </a:rPr>
              <a:t> </a:t>
            </a:r>
            <a:r>
              <a:rPr sz="2300" dirty="0">
                <a:solidFill>
                  <a:srgbClr val="FFFFFF"/>
                </a:solidFill>
                <a:latin typeface="Helvetica"/>
                <a:cs typeface="Helvetica"/>
              </a:rPr>
              <a:t>system,</a:t>
            </a:r>
            <a:r>
              <a:rPr sz="2300" spc="-10" dirty="0">
                <a:solidFill>
                  <a:srgbClr val="FFFFFF"/>
                </a:solidFill>
                <a:latin typeface="Helvetica"/>
                <a:cs typeface="Helvetica"/>
              </a:rPr>
              <a:t> </a:t>
            </a:r>
            <a:r>
              <a:rPr sz="2300" dirty="0">
                <a:solidFill>
                  <a:srgbClr val="FFFFFF"/>
                </a:solidFill>
                <a:latin typeface="Helvetica"/>
                <a:cs typeface="Helvetica"/>
              </a:rPr>
              <a:t>we</a:t>
            </a:r>
            <a:r>
              <a:rPr sz="2300" spc="-10" dirty="0">
                <a:solidFill>
                  <a:srgbClr val="FFFFFF"/>
                </a:solidFill>
                <a:latin typeface="Helvetica"/>
                <a:cs typeface="Helvetica"/>
              </a:rPr>
              <a:t> </a:t>
            </a:r>
            <a:r>
              <a:rPr sz="2300" dirty="0">
                <a:solidFill>
                  <a:srgbClr val="FFFFFF"/>
                </a:solidFill>
                <a:latin typeface="Helvetica"/>
                <a:cs typeface="Helvetica"/>
              </a:rPr>
              <a:t>eliminate</a:t>
            </a:r>
            <a:r>
              <a:rPr sz="2300" spc="-10" dirty="0">
                <a:solidFill>
                  <a:srgbClr val="FFFFFF"/>
                </a:solidFill>
                <a:latin typeface="Helvetica"/>
                <a:cs typeface="Helvetica"/>
              </a:rPr>
              <a:t> duplication, </a:t>
            </a:r>
            <a:r>
              <a:rPr sz="2300" dirty="0">
                <a:solidFill>
                  <a:srgbClr val="FFFFFF"/>
                </a:solidFill>
                <a:latin typeface="Helvetica"/>
                <a:cs typeface="Helvetica"/>
              </a:rPr>
              <a:t>share</a:t>
            </a:r>
            <a:r>
              <a:rPr sz="2300" spc="-15" dirty="0">
                <a:solidFill>
                  <a:srgbClr val="FFFFFF"/>
                </a:solidFill>
                <a:latin typeface="Helvetica"/>
                <a:cs typeface="Helvetica"/>
              </a:rPr>
              <a:t> </a:t>
            </a:r>
            <a:r>
              <a:rPr sz="2300" dirty="0">
                <a:solidFill>
                  <a:srgbClr val="FFFFFF"/>
                </a:solidFill>
                <a:latin typeface="Helvetica"/>
                <a:cs typeface="Helvetica"/>
              </a:rPr>
              <a:t>best</a:t>
            </a:r>
            <a:r>
              <a:rPr sz="2300" spc="-10" dirty="0">
                <a:solidFill>
                  <a:srgbClr val="FFFFFF"/>
                </a:solidFill>
                <a:latin typeface="Helvetica"/>
                <a:cs typeface="Helvetica"/>
              </a:rPr>
              <a:t> </a:t>
            </a:r>
            <a:r>
              <a:rPr sz="2300" dirty="0">
                <a:solidFill>
                  <a:srgbClr val="FFFFFF"/>
                </a:solidFill>
                <a:latin typeface="Helvetica"/>
                <a:cs typeface="Helvetica"/>
              </a:rPr>
              <a:t>practices,</a:t>
            </a:r>
            <a:r>
              <a:rPr sz="2300" spc="-10" dirty="0">
                <a:solidFill>
                  <a:srgbClr val="FFFFFF"/>
                </a:solidFill>
                <a:latin typeface="Helvetica"/>
                <a:cs typeface="Helvetica"/>
              </a:rPr>
              <a:t> </a:t>
            </a:r>
            <a:r>
              <a:rPr sz="2300" dirty="0">
                <a:solidFill>
                  <a:srgbClr val="FFFFFF"/>
                </a:solidFill>
                <a:latin typeface="Helvetica"/>
                <a:cs typeface="Helvetica"/>
              </a:rPr>
              <a:t>and</a:t>
            </a:r>
            <a:r>
              <a:rPr sz="2300" spc="-10" dirty="0">
                <a:solidFill>
                  <a:srgbClr val="FFFFFF"/>
                </a:solidFill>
                <a:latin typeface="Helvetica"/>
                <a:cs typeface="Helvetica"/>
              </a:rPr>
              <a:t> </a:t>
            </a:r>
            <a:r>
              <a:rPr sz="2300" dirty="0">
                <a:solidFill>
                  <a:srgbClr val="FFFFFF"/>
                </a:solidFill>
                <a:latin typeface="Helvetica"/>
                <a:cs typeface="Helvetica"/>
              </a:rPr>
              <a:t>pool</a:t>
            </a:r>
            <a:r>
              <a:rPr sz="2300" spc="-10" dirty="0">
                <a:solidFill>
                  <a:srgbClr val="FFFFFF"/>
                </a:solidFill>
                <a:latin typeface="Helvetica"/>
                <a:cs typeface="Helvetica"/>
              </a:rPr>
              <a:t> </a:t>
            </a:r>
            <a:r>
              <a:rPr sz="2300" dirty="0">
                <a:solidFill>
                  <a:srgbClr val="FFFFFF"/>
                </a:solidFill>
                <a:latin typeface="Helvetica"/>
                <a:cs typeface="Helvetica"/>
              </a:rPr>
              <a:t>resources</a:t>
            </a:r>
            <a:r>
              <a:rPr sz="2300" spc="-10" dirty="0">
                <a:solidFill>
                  <a:srgbClr val="FFFFFF"/>
                </a:solidFill>
                <a:latin typeface="Helvetica"/>
                <a:cs typeface="Helvetica"/>
              </a:rPr>
              <a:t> </a:t>
            </a:r>
            <a:r>
              <a:rPr sz="2300" dirty="0">
                <a:solidFill>
                  <a:srgbClr val="FFFFFF"/>
                </a:solidFill>
                <a:latin typeface="Helvetica"/>
                <a:cs typeface="Helvetica"/>
              </a:rPr>
              <a:t>to</a:t>
            </a:r>
            <a:r>
              <a:rPr sz="2300" spc="-15" dirty="0">
                <a:solidFill>
                  <a:srgbClr val="FFFFFF"/>
                </a:solidFill>
                <a:latin typeface="Helvetica"/>
                <a:cs typeface="Helvetica"/>
              </a:rPr>
              <a:t> </a:t>
            </a:r>
            <a:r>
              <a:rPr sz="2300" b="1" dirty="0">
                <a:solidFill>
                  <a:srgbClr val="FFFFFF"/>
                </a:solidFill>
                <a:latin typeface="Helvetica"/>
                <a:cs typeface="Helvetica"/>
              </a:rPr>
              <a:t>maximise</a:t>
            </a:r>
            <a:r>
              <a:rPr sz="2300" b="1" spc="-10" dirty="0">
                <a:solidFill>
                  <a:srgbClr val="FFFFFF"/>
                </a:solidFill>
                <a:latin typeface="Helvetica"/>
                <a:cs typeface="Helvetica"/>
              </a:rPr>
              <a:t> impact</a:t>
            </a:r>
            <a:endParaRPr sz="2300">
              <a:latin typeface="Helvetica"/>
              <a:cs typeface="Helvetica"/>
            </a:endParaRPr>
          </a:p>
          <a:p>
            <a:pPr marL="12700" marR="363220">
              <a:lnSpc>
                <a:spcPct val="100400"/>
              </a:lnSpc>
            </a:pPr>
            <a:r>
              <a:rPr sz="2300" b="1" dirty="0">
                <a:solidFill>
                  <a:srgbClr val="FFFFFF"/>
                </a:solidFill>
                <a:latin typeface="Helvetica"/>
                <a:cs typeface="Helvetica"/>
              </a:rPr>
              <a:t>and</a:t>
            </a:r>
            <a:r>
              <a:rPr sz="2300" b="1" spc="-20" dirty="0">
                <a:solidFill>
                  <a:srgbClr val="FFFFFF"/>
                </a:solidFill>
                <a:latin typeface="Helvetica"/>
                <a:cs typeface="Helvetica"/>
              </a:rPr>
              <a:t> </a:t>
            </a:r>
            <a:r>
              <a:rPr sz="2300" b="1" dirty="0">
                <a:solidFill>
                  <a:srgbClr val="FFFFFF"/>
                </a:solidFill>
                <a:latin typeface="Helvetica"/>
                <a:cs typeface="Helvetica"/>
              </a:rPr>
              <a:t>efficiency</a:t>
            </a:r>
            <a:r>
              <a:rPr sz="2300" dirty="0">
                <a:solidFill>
                  <a:srgbClr val="FFFFFF"/>
                </a:solidFill>
                <a:latin typeface="Helvetica"/>
                <a:cs typeface="Helvetica"/>
              </a:rPr>
              <a:t>.</a:t>
            </a:r>
            <a:r>
              <a:rPr sz="2300" spc="-55" dirty="0">
                <a:solidFill>
                  <a:srgbClr val="FFFFFF"/>
                </a:solidFill>
                <a:latin typeface="Helvetica"/>
                <a:cs typeface="Helvetica"/>
              </a:rPr>
              <a:t> </a:t>
            </a:r>
            <a:r>
              <a:rPr sz="2300" dirty="0">
                <a:solidFill>
                  <a:srgbClr val="FFFFFF"/>
                </a:solidFill>
                <a:latin typeface="Helvetica"/>
                <a:cs typeface="Helvetica"/>
              </a:rPr>
              <a:t>This</a:t>
            </a:r>
            <a:r>
              <a:rPr sz="2300" spc="-15" dirty="0">
                <a:solidFill>
                  <a:srgbClr val="FFFFFF"/>
                </a:solidFill>
                <a:latin typeface="Helvetica"/>
                <a:cs typeface="Helvetica"/>
              </a:rPr>
              <a:t> </a:t>
            </a:r>
            <a:r>
              <a:rPr sz="2300" dirty="0">
                <a:solidFill>
                  <a:srgbClr val="FFFFFF"/>
                </a:solidFill>
                <a:latin typeface="Helvetica"/>
                <a:cs typeface="Helvetica"/>
              </a:rPr>
              <a:t>inclusive</a:t>
            </a:r>
            <a:r>
              <a:rPr sz="2300" spc="-15" dirty="0">
                <a:solidFill>
                  <a:srgbClr val="FFFFFF"/>
                </a:solidFill>
                <a:latin typeface="Helvetica"/>
                <a:cs typeface="Helvetica"/>
              </a:rPr>
              <a:t> </a:t>
            </a:r>
            <a:r>
              <a:rPr sz="2300" dirty="0">
                <a:solidFill>
                  <a:srgbClr val="FFFFFF"/>
                </a:solidFill>
                <a:latin typeface="Helvetica"/>
                <a:cs typeface="Helvetica"/>
              </a:rPr>
              <a:t>approach</a:t>
            </a:r>
            <a:r>
              <a:rPr sz="2300" spc="-20" dirty="0">
                <a:solidFill>
                  <a:srgbClr val="FFFFFF"/>
                </a:solidFill>
                <a:latin typeface="Helvetica"/>
                <a:cs typeface="Helvetica"/>
              </a:rPr>
              <a:t> </a:t>
            </a:r>
            <a:r>
              <a:rPr sz="2300" dirty="0">
                <a:solidFill>
                  <a:srgbClr val="FFFFFF"/>
                </a:solidFill>
                <a:latin typeface="Helvetica"/>
                <a:cs typeface="Helvetica"/>
              </a:rPr>
              <a:t>enables</a:t>
            </a:r>
            <a:r>
              <a:rPr sz="2300" spc="-15" dirty="0">
                <a:solidFill>
                  <a:srgbClr val="FFFFFF"/>
                </a:solidFill>
                <a:latin typeface="Helvetica"/>
                <a:cs typeface="Helvetica"/>
              </a:rPr>
              <a:t> </a:t>
            </a:r>
            <a:r>
              <a:rPr sz="2300" dirty="0">
                <a:solidFill>
                  <a:srgbClr val="FFFFFF"/>
                </a:solidFill>
                <a:latin typeface="Helvetica"/>
                <a:cs typeface="Helvetica"/>
              </a:rPr>
              <a:t>us</a:t>
            </a:r>
            <a:r>
              <a:rPr sz="2300" spc="-15" dirty="0">
                <a:solidFill>
                  <a:srgbClr val="FFFFFF"/>
                </a:solidFill>
                <a:latin typeface="Helvetica"/>
                <a:cs typeface="Helvetica"/>
              </a:rPr>
              <a:t> </a:t>
            </a:r>
            <a:r>
              <a:rPr sz="2300" dirty="0">
                <a:solidFill>
                  <a:srgbClr val="FFFFFF"/>
                </a:solidFill>
                <a:latin typeface="Helvetica"/>
                <a:cs typeface="Helvetica"/>
              </a:rPr>
              <a:t>to</a:t>
            </a:r>
            <a:r>
              <a:rPr sz="2300" spc="-15" dirty="0">
                <a:solidFill>
                  <a:srgbClr val="FFFFFF"/>
                </a:solidFill>
                <a:latin typeface="Helvetica"/>
                <a:cs typeface="Helvetica"/>
              </a:rPr>
              <a:t> </a:t>
            </a:r>
            <a:r>
              <a:rPr sz="2300" spc="-10" dirty="0">
                <a:solidFill>
                  <a:srgbClr val="FFFFFF"/>
                </a:solidFill>
                <a:latin typeface="Helvetica"/>
                <a:cs typeface="Helvetica"/>
              </a:rPr>
              <a:t>address </a:t>
            </a:r>
            <a:r>
              <a:rPr sz="2300" dirty="0">
                <a:solidFill>
                  <a:srgbClr val="FFFFFF"/>
                </a:solidFill>
                <a:latin typeface="Helvetica"/>
                <a:cs typeface="Helvetica"/>
              </a:rPr>
              <a:t>workforce</a:t>
            </a:r>
            <a:r>
              <a:rPr sz="2300" spc="-20" dirty="0">
                <a:solidFill>
                  <a:srgbClr val="FFFFFF"/>
                </a:solidFill>
                <a:latin typeface="Helvetica"/>
                <a:cs typeface="Helvetica"/>
              </a:rPr>
              <a:t> </a:t>
            </a:r>
            <a:r>
              <a:rPr sz="2300" dirty="0">
                <a:solidFill>
                  <a:srgbClr val="FFFFFF"/>
                </a:solidFill>
                <a:latin typeface="Helvetica"/>
                <a:cs typeface="Helvetica"/>
              </a:rPr>
              <a:t>challenges</a:t>
            </a:r>
            <a:r>
              <a:rPr sz="2300" spc="-20" dirty="0">
                <a:solidFill>
                  <a:srgbClr val="FFFFFF"/>
                </a:solidFill>
                <a:latin typeface="Helvetica"/>
                <a:cs typeface="Helvetica"/>
              </a:rPr>
              <a:t> </a:t>
            </a:r>
            <a:r>
              <a:rPr sz="2300" spc="-10" dirty="0">
                <a:solidFill>
                  <a:srgbClr val="FFFFFF"/>
                </a:solidFill>
                <a:latin typeface="Helvetica"/>
                <a:cs typeface="Helvetica"/>
              </a:rPr>
              <a:t>holistically,</a:t>
            </a:r>
            <a:r>
              <a:rPr sz="2300" spc="-20" dirty="0">
                <a:solidFill>
                  <a:srgbClr val="FFFFFF"/>
                </a:solidFill>
                <a:latin typeface="Helvetica"/>
                <a:cs typeface="Helvetica"/>
              </a:rPr>
              <a:t> </a:t>
            </a:r>
            <a:r>
              <a:rPr sz="2300" dirty="0">
                <a:solidFill>
                  <a:srgbClr val="FFFFFF"/>
                </a:solidFill>
                <a:latin typeface="Helvetica"/>
                <a:cs typeface="Helvetica"/>
              </a:rPr>
              <a:t>ensuring</a:t>
            </a:r>
            <a:r>
              <a:rPr sz="2300" spc="-20" dirty="0">
                <a:solidFill>
                  <a:srgbClr val="FFFFFF"/>
                </a:solidFill>
                <a:latin typeface="Helvetica"/>
                <a:cs typeface="Helvetica"/>
              </a:rPr>
              <a:t> </a:t>
            </a:r>
            <a:r>
              <a:rPr sz="2300" dirty="0">
                <a:solidFill>
                  <a:srgbClr val="FFFFFF"/>
                </a:solidFill>
                <a:latin typeface="Helvetica"/>
                <a:cs typeface="Helvetica"/>
              </a:rPr>
              <a:t>that</a:t>
            </a:r>
            <a:r>
              <a:rPr sz="2300" spc="-20" dirty="0">
                <a:solidFill>
                  <a:srgbClr val="FFFFFF"/>
                </a:solidFill>
                <a:latin typeface="Helvetica"/>
                <a:cs typeface="Helvetica"/>
              </a:rPr>
              <a:t> </a:t>
            </a:r>
            <a:r>
              <a:rPr sz="2300" dirty="0">
                <a:solidFill>
                  <a:srgbClr val="FFFFFF"/>
                </a:solidFill>
                <a:latin typeface="Helvetica"/>
                <a:cs typeface="Helvetica"/>
              </a:rPr>
              <a:t>all</a:t>
            </a:r>
            <a:r>
              <a:rPr sz="2300" spc="-20" dirty="0">
                <a:solidFill>
                  <a:srgbClr val="FFFFFF"/>
                </a:solidFill>
                <a:latin typeface="Helvetica"/>
                <a:cs typeface="Helvetica"/>
              </a:rPr>
              <a:t> </a:t>
            </a:r>
            <a:r>
              <a:rPr sz="2300" dirty="0">
                <a:solidFill>
                  <a:srgbClr val="FFFFFF"/>
                </a:solidFill>
                <a:latin typeface="Helvetica"/>
                <a:cs typeface="Helvetica"/>
              </a:rPr>
              <a:t>staff</a:t>
            </a:r>
            <a:r>
              <a:rPr sz="2300" spc="-20" dirty="0">
                <a:solidFill>
                  <a:srgbClr val="FFFFFF"/>
                </a:solidFill>
                <a:latin typeface="Helvetica"/>
                <a:cs typeface="Helvetica"/>
              </a:rPr>
              <a:t> </a:t>
            </a:r>
            <a:r>
              <a:rPr sz="2300" dirty="0">
                <a:solidFill>
                  <a:srgbClr val="FFFFFF"/>
                </a:solidFill>
                <a:latin typeface="Helvetica"/>
                <a:cs typeface="Helvetica"/>
              </a:rPr>
              <a:t>benefit</a:t>
            </a:r>
            <a:r>
              <a:rPr sz="2300" spc="-20" dirty="0">
                <a:solidFill>
                  <a:srgbClr val="FFFFFF"/>
                </a:solidFill>
                <a:latin typeface="Helvetica"/>
                <a:cs typeface="Helvetica"/>
              </a:rPr>
              <a:t> from </a:t>
            </a:r>
            <a:r>
              <a:rPr sz="2300" dirty="0">
                <a:solidFill>
                  <a:srgbClr val="FFFFFF"/>
                </a:solidFill>
                <a:latin typeface="Helvetica"/>
                <a:cs typeface="Helvetica"/>
              </a:rPr>
              <a:t>development</a:t>
            </a:r>
            <a:r>
              <a:rPr sz="2300" spc="-10" dirty="0">
                <a:solidFill>
                  <a:srgbClr val="FFFFFF"/>
                </a:solidFill>
                <a:latin typeface="Helvetica"/>
                <a:cs typeface="Helvetica"/>
              </a:rPr>
              <a:t> </a:t>
            </a:r>
            <a:r>
              <a:rPr sz="2300" dirty="0">
                <a:solidFill>
                  <a:srgbClr val="FFFFFF"/>
                </a:solidFill>
                <a:latin typeface="Helvetica"/>
                <a:cs typeface="Helvetica"/>
              </a:rPr>
              <a:t>opportunities</a:t>
            </a:r>
            <a:r>
              <a:rPr sz="2300" spc="-10" dirty="0">
                <a:solidFill>
                  <a:srgbClr val="FFFFFF"/>
                </a:solidFill>
                <a:latin typeface="Helvetica"/>
                <a:cs typeface="Helvetica"/>
              </a:rPr>
              <a:t> </a:t>
            </a:r>
            <a:r>
              <a:rPr sz="2300" dirty="0">
                <a:solidFill>
                  <a:srgbClr val="FFFFFF"/>
                </a:solidFill>
                <a:latin typeface="Helvetica"/>
                <a:cs typeface="Helvetica"/>
              </a:rPr>
              <a:t>and</a:t>
            </a:r>
            <a:r>
              <a:rPr sz="2300" spc="-10" dirty="0">
                <a:solidFill>
                  <a:srgbClr val="FFFFFF"/>
                </a:solidFill>
                <a:latin typeface="Helvetica"/>
                <a:cs typeface="Helvetica"/>
              </a:rPr>
              <a:t> </a:t>
            </a:r>
            <a:r>
              <a:rPr sz="2300" dirty="0">
                <a:solidFill>
                  <a:srgbClr val="FFFFFF"/>
                </a:solidFill>
                <a:latin typeface="Helvetica"/>
                <a:cs typeface="Helvetica"/>
              </a:rPr>
              <a:t>support,</a:t>
            </a:r>
            <a:r>
              <a:rPr sz="2300" spc="-10" dirty="0">
                <a:solidFill>
                  <a:srgbClr val="FFFFFF"/>
                </a:solidFill>
                <a:latin typeface="Helvetica"/>
                <a:cs typeface="Helvetica"/>
              </a:rPr>
              <a:t> </a:t>
            </a:r>
            <a:r>
              <a:rPr sz="2300" dirty="0">
                <a:solidFill>
                  <a:srgbClr val="FFFFFF"/>
                </a:solidFill>
                <a:latin typeface="Helvetica"/>
                <a:cs typeface="Helvetica"/>
              </a:rPr>
              <a:t>while</a:t>
            </a:r>
            <a:r>
              <a:rPr sz="2300" spc="-10" dirty="0">
                <a:solidFill>
                  <a:srgbClr val="FFFFFF"/>
                </a:solidFill>
                <a:latin typeface="Helvetica"/>
                <a:cs typeface="Helvetica"/>
              </a:rPr>
              <a:t> </a:t>
            </a:r>
            <a:r>
              <a:rPr sz="2300" dirty="0">
                <a:solidFill>
                  <a:srgbClr val="FFFFFF"/>
                </a:solidFill>
                <a:latin typeface="Helvetica"/>
                <a:cs typeface="Helvetica"/>
              </a:rPr>
              <a:t>fostering</a:t>
            </a:r>
            <a:r>
              <a:rPr sz="2300" spc="-10" dirty="0">
                <a:solidFill>
                  <a:srgbClr val="FFFFFF"/>
                </a:solidFill>
                <a:latin typeface="Helvetica"/>
                <a:cs typeface="Helvetica"/>
              </a:rPr>
              <a:t> </a:t>
            </a:r>
            <a:r>
              <a:rPr sz="2300" dirty="0">
                <a:solidFill>
                  <a:srgbClr val="FFFFFF"/>
                </a:solidFill>
                <a:latin typeface="Helvetica"/>
                <a:cs typeface="Helvetica"/>
              </a:rPr>
              <a:t>a</a:t>
            </a:r>
            <a:r>
              <a:rPr sz="2300" spc="-10" dirty="0">
                <a:solidFill>
                  <a:srgbClr val="FFFFFF"/>
                </a:solidFill>
                <a:latin typeface="Helvetica"/>
                <a:cs typeface="Helvetica"/>
              </a:rPr>
              <a:t> cohesive </a:t>
            </a:r>
            <a:r>
              <a:rPr sz="2300" dirty="0">
                <a:solidFill>
                  <a:srgbClr val="FFFFFF"/>
                </a:solidFill>
                <a:latin typeface="Helvetica"/>
                <a:cs typeface="Helvetica"/>
              </a:rPr>
              <a:t>and</a:t>
            </a:r>
            <a:r>
              <a:rPr sz="2300" spc="-35" dirty="0">
                <a:solidFill>
                  <a:srgbClr val="FFFFFF"/>
                </a:solidFill>
                <a:latin typeface="Helvetica"/>
                <a:cs typeface="Helvetica"/>
              </a:rPr>
              <a:t> </a:t>
            </a:r>
            <a:r>
              <a:rPr sz="2300" dirty="0">
                <a:solidFill>
                  <a:srgbClr val="FFFFFF"/>
                </a:solidFill>
                <a:latin typeface="Helvetica"/>
                <a:cs typeface="Helvetica"/>
              </a:rPr>
              <a:t>sustainable</a:t>
            </a:r>
            <a:r>
              <a:rPr sz="2300" spc="-30" dirty="0">
                <a:solidFill>
                  <a:srgbClr val="FFFFFF"/>
                </a:solidFill>
                <a:latin typeface="Helvetica"/>
                <a:cs typeface="Helvetica"/>
              </a:rPr>
              <a:t> </a:t>
            </a:r>
            <a:r>
              <a:rPr sz="2300" dirty="0">
                <a:solidFill>
                  <a:srgbClr val="FFFFFF"/>
                </a:solidFill>
                <a:latin typeface="Helvetica"/>
                <a:cs typeface="Helvetica"/>
              </a:rPr>
              <a:t>general</a:t>
            </a:r>
            <a:r>
              <a:rPr sz="2300" spc="-30" dirty="0">
                <a:solidFill>
                  <a:srgbClr val="FFFFFF"/>
                </a:solidFill>
                <a:latin typeface="Helvetica"/>
                <a:cs typeface="Helvetica"/>
              </a:rPr>
              <a:t> </a:t>
            </a:r>
            <a:r>
              <a:rPr sz="2300" dirty="0">
                <a:solidFill>
                  <a:srgbClr val="FFFFFF"/>
                </a:solidFill>
                <a:latin typeface="Helvetica"/>
                <a:cs typeface="Helvetica"/>
              </a:rPr>
              <a:t>practice</a:t>
            </a:r>
            <a:r>
              <a:rPr sz="2300" spc="-30" dirty="0">
                <a:solidFill>
                  <a:srgbClr val="FFFFFF"/>
                </a:solidFill>
                <a:latin typeface="Helvetica"/>
                <a:cs typeface="Helvetica"/>
              </a:rPr>
              <a:t> </a:t>
            </a:r>
            <a:r>
              <a:rPr sz="2300" spc="-10" dirty="0">
                <a:solidFill>
                  <a:srgbClr val="FFFFFF"/>
                </a:solidFill>
                <a:latin typeface="Helvetica"/>
                <a:cs typeface="Helvetica"/>
              </a:rPr>
              <a:t>workforce.</a:t>
            </a:r>
            <a:endParaRPr sz="2300">
              <a:latin typeface="Helvetica"/>
              <a:cs typeface="Helvetica"/>
            </a:endParaRPr>
          </a:p>
          <a:p>
            <a:pPr marL="12700" marR="5080">
              <a:lnSpc>
                <a:spcPct val="100400"/>
              </a:lnSpc>
              <a:spcBef>
                <a:spcPts val="2470"/>
              </a:spcBef>
            </a:pPr>
            <a:r>
              <a:rPr sz="2300" dirty="0">
                <a:solidFill>
                  <a:srgbClr val="FFFFFF"/>
                </a:solidFill>
                <a:latin typeface="Helvetica"/>
                <a:cs typeface="Helvetica"/>
              </a:rPr>
              <a:t>In</a:t>
            </a:r>
            <a:r>
              <a:rPr sz="2300" spc="-25" dirty="0">
                <a:solidFill>
                  <a:srgbClr val="FFFFFF"/>
                </a:solidFill>
                <a:latin typeface="Helvetica"/>
                <a:cs typeface="Helvetica"/>
              </a:rPr>
              <a:t> </a:t>
            </a:r>
            <a:r>
              <a:rPr sz="2300" dirty="0">
                <a:solidFill>
                  <a:srgbClr val="FFFFFF"/>
                </a:solidFill>
                <a:latin typeface="Helvetica"/>
                <a:cs typeface="Helvetica"/>
              </a:rPr>
              <a:t>creating</a:t>
            </a:r>
            <a:r>
              <a:rPr sz="2300" spc="-15" dirty="0">
                <a:solidFill>
                  <a:srgbClr val="FFFFFF"/>
                </a:solidFill>
                <a:latin typeface="Helvetica"/>
                <a:cs typeface="Helvetica"/>
              </a:rPr>
              <a:t> </a:t>
            </a:r>
            <a:r>
              <a:rPr sz="2300" dirty="0">
                <a:solidFill>
                  <a:srgbClr val="FFFFFF"/>
                </a:solidFill>
                <a:latin typeface="Helvetica"/>
                <a:cs typeface="Helvetica"/>
              </a:rPr>
              <a:t>this</a:t>
            </a:r>
            <a:r>
              <a:rPr sz="2300" spc="-15" dirty="0">
                <a:solidFill>
                  <a:srgbClr val="FFFFFF"/>
                </a:solidFill>
                <a:latin typeface="Helvetica"/>
                <a:cs typeface="Helvetica"/>
              </a:rPr>
              <a:t> </a:t>
            </a:r>
            <a:r>
              <a:rPr sz="2300" dirty="0">
                <a:solidFill>
                  <a:srgbClr val="FFFFFF"/>
                </a:solidFill>
                <a:latin typeface="Helvetica"/>
                <a:cs typeface="Helvetica"/>
              </a:rPr>
              <a:t>Primary</a:t>
            </a:r>
            <a:r>
              <a:rPr sz="2300" spc="-15" dirty="0">
                <a:solidFill>
                  <a:srgbClr val="FFFFFF"/>
                </a:solidFill>
                <a:latin typeface="Helvetica"/>
                <a:cs typeface="Helvetica"/>
              </a:rPr>
              <a:t> </a:t>
            </a:r>
            <a:r>
              <a:rPr sz="2300" dirty="0">
                <a:solidFill>
                  <a:srgbClr val="FFFFFF"/>
                </a:solidFill>
                <a:latin typeface="Helvetica"/>
                <a:cs typeface="Helvetica"/>
              </a:rPr>
              <a:t>Care</a:t>
            </a:r>
            <a:r>
              <a:rPr sz="2300" spc="-15" dirty="0">
                <a:solidFill>
                  <a:srgbClr val="FFFFFF"/>
                </a:solidFill>
                <a:latin typeface="Helvetica"/>
                <a:cs typeface="Helvetica"/>
              </a:rPr>
              <a:t> </a:t>
            </a:r>
            <a:r>
              <a:rPr sz="2300" dirty="0">
                <a:solidFill>
                  <a:srgbClr val="FFFFFF"/>
                </a:solidFill>
                <a:latin typeface="Helvetica"/>
                <a:cs typeface="Helvetica"/>
              </a:rPr>
              <a:t>People</a:t>
            </a:r>
            <a:r>
              <a:rPr sz="2300" spc="-15" dirty="0">
                <a:solidFill>
                  <a:srgbClr val="FFFFFF"/>
                </a:solidFill>
                <a:latin typeface="Helvetica"/>
                <a:cs typeface="Helvetica"/>
              </a:rPr>
              <a:t> </a:t>
            </a:r>
            <a:r>
              <a:rPr sz="2300" dirty="0">
                <a:solidFill>
                  <a:srgbClr val="FFFFFF"/>
                </a:solidFill>
                <a:latin typeface="Helvetica"/>
                <a:cs typeface="Helvetica"/>
              </a:rPr>
              <a:t>Plan,</a:t>
            </a:r>
            <a:r>
              <a:rPr sz="2300" spc="-15" dirty="0">
                <a:solidFill>
                  <a:srgbClr val="FFFFFF"/>
                </a:solidFill>
                <a:latin typeface="Helvetica"/>
                <a:cs typeface="Helvetica"/>
              </a:rPr>
              <a:t> </a:t>
            </a:r>
            <a:r>
              <a:rPr sz="2300" dirty="0">
                <a:solidFill>
                  <a:srgbClr val="FFFFFF"/>
                </a:solidFill>
                <a:latin typeface="Helvetica"/>
                <a:cs typeface="Helvetica"/>
              </a:rPr>
              <a:t>we</a:t>
            </a:r>
            <a:r>
              <a:rPr sz="2300" spc="-15" dirty="0">
                <a:solidFill>
                  <a:srgbClr val="FFFFFF"/>
                </a:solidFill>
                <a:latin typeface="Helvetica"/>
                <a:cs typeface="Helvetica"/>
              </a:rPr>
              <a:t> </a:t>
            </a:r>
            <a:r>
              <a:rPr sz="2300" dirty="0">
                <a:solidFill>
                  <a:srgbClr val="FFFFFF"/>
                </a:solidFill>
                <a:latin typeface="Helvetica"/>
                <a:cs typeface="Helvetica"/>
              </a:rPr>
              <a:t>have</a:t>
            </a:r>
            <a:r>
              <a:rPr sz="2300" spc="-15" dirty="0">
                <a:solidFill>
                  <a:srgbClr val="FFFFFF"/>
                </a:solidFill>
                <a:latin typeface="Helvetica"/>
                <a:cs typeface="Helvetica"/>
              </a:rPr>
              <a:t> </a:t>
            </a:r>
            <a:r>
              <a:rPr sz="2300" dirty="0">
                <a:solidFill>
                  <a:srgbClr val="FFFFFF"/>
                </a:solidFill>
                <a:latin typeface="Helvetica"/>
                <a:cs typeface="Helvetica"/>
              </a:rPr>
              <a:t>endeavored</a:t>
            </a:r>
            <a:r>
              <a:rPr sz="2300" spc="-10" dirty="0">
                <a:solidFill>
                  <a:srgbClr val="FFFFFF"/>
                </a:solidFill>
                <a:latin typeface="Helvetica"/>
                <a:cs typeface="Helvetica"/>
              </a:rPr>
              <a:t> </a:t>
            </a:r>
            <a:r>
              <a:rPr sz="2300" spc="-25" dirty="0">
                <a:solidFill>
                  <a:srgbClr val="FFFFFF"/>
                </a:solidFill>
                <a:latin typeface="Helvetica"/>
                <a:cs typeface="Helvetica"/>
              </a:rPr>
              <a:t>to </a:t>
            </a:r>
            <a:r>
              <a:rPr sz="2300" dirty="0">
                <a:solidFill>
                  <a:srgbClr val="FFFFFF"/>
                </a:solidFill>
                <a:latin typeface="Helvetica"/>
                <a:cs typeface="Helvetica"/>
              </a:rPr>
              <a:t>align</a:t>
            </a:r>
            <a:r>
              <a:rPr sz="2300" spc="-35" dirty="0">
                <a:solidFill>
                  <a:srgbClr val="FFFFFF"/>
                </a:solidFill>
                <a:latin typeface="Helvetica"/>
                <a:cs typeface="Helvetica"/>
              </a:rPr>
              <a:t> </a:t>
            </a:r>
            <a:r>
              <a:rPr sz="2300" dirty="0">
                <a:solidFill>
                  <a:srgbClr val="FFFFFF"/>
                </a:solidFill>
                <a:latin typeface="Helvetica"/>
                <a:cs typeface="Helvetica"/>
              </a:rPr>
              <a:t>with</a:t>
            </a:r>
            <a:r>
              <a:rPr sz="2300" spc="-30" dirty="0">
                <a:solidFill>
                  <a:srgbClr val="FFFFFF"/>
                </a:solidFill>
                <a:latin typeface="Helvetica"/>
                <a:cs typeface="Helvetica"/>
              </a:rPr>
              <a:t> </a:t>
            </a:r>
            <a:r>
              <a:rPr sz="2300" dirty="0">
                <a:solidFill>
                  <a:srgbClr val="FFFFFF"/>
                </a:solidFill>
                <a:latin typeface="Helvetica"/>
                <a:cs typeface="Helvetica"/>
              </a:rPr>
              <a:t>existing</a:t>
            </a:r>
            <a:r>
              <a:rPr sz="2300" spc="-30" dirty="0">
                <a:solidFill>
                  <a:srgbClr val="FFFFFF"/>
                </a:solidFill>
                <a:latin typeface="Helvetica"/>
                <a:cs typeface="Helvetica"/>
              </a:rPr>
              <a:t> </a:t>
            </a:r>
            <a:r>
              <a:rPr sz="2300" dirty="0">
                <a:solidFill>
                  <a:srgbClr val="FFFFFF"/>
                </a:solidFill>
                <a:latin typeface="Helvetica"/>
                <a:cs typeface="Helvetica"/>
              </a:rPr>
              <a:t>strategies</a:t>
            </a:r>
            <a:r>
              <a:rPr sz="2300" spc="-30" dirty="0">
                <a:solidFill>
                  <a:srgbClr val="FFFFFF"/>
                </a:solidFill>
                <a:latin typeface="Helvetica"/>
                <a:cs typeface="Helvetica"/>
              </a:rPr>
              <a:t> </a:t>
            </a:r>
            <a:r>
              <a:rPr sz="2300" dirty="0">
                <a:solidFill>
                  <a:srgbClr val="FFFFFF"/>
                </a:solidFill>
                <a:latin typeface="Helvetica"/>
                <a:cs typeface="Helvetica"/>
              </a:rPr>
              <a:t>including</a:t>
            </a:r>
            <a:r>
              <a:rPr sz="2300" spc="-30" dirty="0">
                <a:solidFill>
                  <a:srgbClr val="FFFFFF"/>
                </a:solidFill>
                <a:latin typeface="Helvetica"/>
                <a:cs typeface="Helvetica"/>
              </a:rPr>
              <a:t> </a:t>
            </a:r>
            <a:r>
              <a:rPr sz="2300" dirty="0">
                <a:solidFill>
                  <a:srgbClr val="FFFFFF"/>
                </a:solidFill>
                <a:latin typeface="Helvetica"/>
                <a:cs typeface="Helvetica"/>
              </a:rPr>
              <a:t>the</a:t>
            </a:r>
            <a:r>
              <a:rPr sz="2300" spc="-30" dirty="0">
                <a:solidFill>
                  <a:srgbClr val="FFFFFF"/>
                </a:solidFill>
                <a:latin typeface="Helvetica"/>
                <a:cs typeface="Helvetica"/>
              </a:rPr>
              <a:t> </a:t>
            </a:r>
            <a:r>
              <a:rPr sz="2300" dirty="0">
                <a:solidFill>
                  <a:srgbClr val="FFFFFF"/>
                </a:solidFill>
                <a:latin typeface="Helvetica"/>
                <a:cs typeface="Helvetica"/>
              </a:rPr>
              <a:t>Coventry</a:t>
            </a:r>
            <a:r>
              <a:rPr sz="2300" spc="-30" dirty="0">
                <a:solidFill>
                  <a:srgbClr val="FFFFFF"/>
                </a:solidFill>
                <a:latin typeface="Helvetica"/>
                <a:cs typeface="Helvetica"/>
              </a:rPr>
              <a:t> </a:t>
            </a:r>
            <a:r>
              <a:rPr sz="2300" dirty="0">
                <a:solidFill>
                  <a:srgbClr val="FFFFFF"/>
                </a:solidFill>
                <a:latin typeface="Helvetica"/>
                <a:cs typeface="Helvetica"/>
              </a:rPr>
              <a:t>and</a:t>
            </a:r>
            <a:r>
              <a:rPr sz="2300" spc="-30" dirty="0">
                <a:solidFill>
                  <a:srgbClr val="FFFFFF"/>
                </a:solidFill>
                <a:latin typeface="Helvetica"/>
                <a:cs typeface="Helvetica"/>
              </a:rPr>
              <a:t> </a:t>
            </a:r>
            <a:r>
              <a:rPr sz="2300" spc="-10" dirty="0">
                <a:solidFill>
                  <a:srgbClr val="FFFFFF"/>
                </a:solidFill>
                <a:latin typeface="Helvetica"/>
                <a:cs typeface="Helvetica"/>
              </a:rPr>
              <a:t>Warwickshire </a:t>
            </a:r>
            <a:r>
              <a:rPr sz="2300" dirty="0">
                <a:solidFill>
                  <a:srgbClr val="FFFFFF"/>
                </a:solidFill>
                <a:latin typeface="Helvetica"/>
                <a:cs typeface="Helvetica"/>
              </a:rPr>
              <a:t>One</a:t>
            </a:r>
            <a:r>
              <a:rPr sz="2300" spc="-25" dirty="0">
                <a:solidFill>
                  <a:srgbClr val="FFFFFF"/>
                </a:solidFill>
                <a:latin typeface="Helvetica"/>
                <a:cs typeface="Helvetica"/>
              </a:rPr>
              <a:t> </a:t>
            </a:r>
            <a:r>
              <a:rPr sz="2300" dirty="0">
                <a:solidFill>
                  <a:srgbClr val="FFFFFF"/>
                </a:solidFill>
                <a:latin typeface="Helvetica"/>
                <a:cs typeface="Helvetica"/>
              </a:rPr>
              <a:t>People</a:t>
            </a:r>
            <a:r>
              <a:rPr sz="2300" spc="-20" dirty="0">
                <a:solidFill>
                  <a:srgbClr val="FFFFFF"/>
                </a:solidFill>
                <a:latin typeface="Helvetica"/>
                <a:cs typeface="Helvetica"/>
              </a:rPr>
              <a:t> </a:t>
            </a:r>
            <a:r>
              <a:rPr sz="2300" dirty="0">
                <a:solidFill>
                  <a:srgbClr val="FFFFFF"/>
                </a:solidFill>
                <a:latin typeface="Helvetica"/>
                <a:cs typeface="Helvetica"/>
              </a:rPr>
              <a:t>Plan,</a:t>
            </a:r>
            <a:r>
              <a:rPr sz="2300" spc="-25" dirty="0">
                <a:solidFill>
                  <a:srgbClr val="FFFFFF"/>
                </a:solidFill>
                <a:latin typeface="Helvetica"/>
                <a:cs typeface="Helvetica"/>
              </a:rPr>
              <a:t> </a:t>
            </a:r>
            <a:r>
              <a:rPr sz="2300" dirty="0">
                <a:solidFill>
                  <a:srgbClr val="FFFFFF"/>
                </a:solidFill>
                <a:latin typeface="Helvetica"/>
                <a:cs typeface="Helvetica"/>
              </a:rPr>
              <a:t>the</a:t>
            </a:r>
            <a:r>
              <a:rPr sz="2300" spc="-20" dirty="0">
                <a:solidFill>
                  <a:srgbClr val="FFFFFF"/>
                </a:solidFill>
                <a:latin typeface="Helvetica"/>
                <a:cs typeface="Helvetica"/>
              </a:rPr>
              <a:t> </a:t>
            </a:r>
            <a:r>
              <a:rPr sz="2300" dirty="0">
                <a:solidFill>
                  <a:srgbClr val="FFFFFF"/>
                </a:solidFill>
                <a:latin typeface="Helvetica"/>
                <a:cs typeface="Helvetica"/>
              </a:rPr>
              <a:t>Coventry</a:t>
            </a:r>
            <a:r>
              <a:rPr sz="2300" spc="-20" dirty="0">
                <a:solidFill>
                  <a:srgbClr val="FFFFFF"/>
                </a:solidFill>
                <a:latin typeface="Helvetica"/>
                <a:cs typeface="Helvetica"/>
              </a:rPr>
              <a:t> </a:t>
            </a:r>
            <a:r>
              <a:rPr sz="2300" dirty="0">
                <a:solidFill>
                  <a:srgbClr val="FFFFFF"/>
                </a:solidFill>
                <a:latin typeface="Helvetica"/>
                <a:cs typeface="Helvetica"/>
              </a:rPr>
              <a:t>and</a:t>
            </a:r>
            <a:r>
              <a:rPr sz="2300" spc="-25" dirty="0">
                <a:solidFill>
                  <a:srgbClr val="FFFFFF"/>
                </a:solidFill>
                <a:latin typeface="Helvetica"/>
                <a:cs typeface="Helvetica"/>
              </a:rPr>
              <a:t> </a:t>
            </a:r>
            <a:r>
              <a:rPr sz="2300" spc="-10" dirty="0">
                <a:solidFill>
                  <a:srgbClr val="FFFFFF"/>
                </a:solidFill>
                <a:latin typeface="Helvetica"/>
                <a:cs typeface="Helvetica"/>
              </a:rPr>
              <a:t>Warwickshire</a:t>
            </a:r>
            <a:r>
              <a:rPr sz="2300" spc="-60" dirty="0">
                <a:solidFill>
                  <a:srgbClr val="FFFFFF"/>
                </a:solidFill>
                <a:latin typeface="Helvetica"/>
                <a:cs typeface="Helvetica"/>
              </a:rPr>
              <a:t> </a:t>
            </a:r>
            <a:r>
              <a:rPr sz="2300" dirty="0">
                <a:solidFill>
                  <a:srgbClr val="FFFFFF"/>
                </a:solidFill>
                <a:latin typeface="Helvetica"/>
                <a:cs typeface="Helvetica"/>
              </a:rPr>
              <a:t>Training</a:t>
            </a:r>
            <a:r>
              <a:rPr sz="2300" spc="-20" dirty="0">
                <a:solidFill>
                  <a:srgbClr val="FFFFFF"/>
                </a:solidFill>
                <a:latin typeface="Helvetica"/>
                <a:cs typeface="Helvetica"/>
              </a:rPr>
              <a:t> </a:t>
            </a:r>
            <a:r>
              <a:rPr sz="2300" dirty="0">
                <a:solidFill>
                  <a:srgbClr val="FFFFFF"/>
                </a:solidFill>
                <a:latin typeface="Helvetica"/>
                <a:cs typeface="Helvetica"/>
              </a:rPr>
              <a:t>Hub</a:t>
            </a:r>
            <a:r>
              <a:rPr sz="2300" spc="-20" dirty="0">
                <a:solidFill>
                  <a:srgbClr val="FFFFFF"/>
                </a:solidFill>
                <a:latin typeface="Helvetica"/>
                <a:cs typeface="Helvetica"/>
              </a:rPr>
              <a:t> </a:t>
            </a:r>
            <a:r>
              <a:rPr sz="2300" spc="-25" dirty="0">
                <a:solidFill>
                  <a:srgbClr val="FFFFFF"/>
                </a:solidFill>
                <a:latin typeface="Helvetica"/>
                <a:cs typeface="Helvetica"/>
              </a:rPr>
              <a:t>and </a:t>
            </a:r>
            <a:r>
              <a:rPr sz="2300" dirty="0">
                <a:solidFill>
                  <a:srgbClr val="FFFFFF"/>
                </a:solidFill>
                <a:latin typeface="Helvetica"/>
                <a:cs typeface="Helvetica"/>
              </a:rPr>
              <a:t>the</a:t>
            </a:r>
            <a:r>
              <a:rPr sz="2300" spc="-20" dirty="0">
                <a:solidFill>
                  <a:srgbClr val="FFFFFF"/>
                </a:solidFill>
                <a:latin typeface="Helvetica"/>
                <a:cs typeface="Helvetica"/>
              </a:rPr>
              <a:t> </a:t>
            </a:r>
            <a:r>
              <a:rPr sz="2300" dirty="0">
                <a:solidFill>
                  <a:srgbClr val="FFFFFF"/>
                </a:solidFill>
                <a:latin typeface="Helvetica"/>
                <a:cs typeface="Helvetica"/>
              </a:rPr>
              <a:t>Primary</a:t>
            </a:r>
            <a:r>
              <a:rPr sz="2300" spc="-10" dirty="0">
                <a:solidFill>
                  <a:srgbClr val="FFFFFF"/>
                </a:solidFill>
                <a:latin typeface="Helvetica"/>
                <a:cs typeface="Helvetica"/>
              </a:rPr>
              <a:t> </a:t>
            </a:r>
            <a:r>
              <a:rPr sz="2300" dirty="0">
                <a:solidFill>
                  <a:srgbClr val="FFFFFF"/>
                </a:solidFill>
                <a:latin typeface="Helvetica"/>
                <a:cs typeface="Helvetica"/>
              </a:rPr>
              <a:t>Care</a:t>
            </a:r>
            <a:r>
              <a:rPr sz="2300" spc="-5" dirty="0">
                <a:solidFill>
                  <a:srgbClr val="FFFFFF"/>
                </a:solidFill>
                <a:latin typeface="Helvetica"/>
                <a:cs typeface="Helvetica"/>
              </a:rPr>
              <a:t> </a:t>
            </a:r>
            <a:r>
              <a:rPr sz="2300" spc="-10" dirty="0">
                <a:solidFill>
                  <a:srgbClr val="FFFFFF"/>
                </a:solidFill>
                <a:latin typeface="Helvetica"/>
                <a:cs typeface="Helvetica"/>
              </a:rPr>
              <a:t>Strategy.</a:t>
            </a:r>
            <a:endParaRPr sz="2300">
              <a:latin typeface="Helvetica"/>
              <a:cs typeface="Helvetica"/>
            </a:endParaRPr>
          </a:p>
        </p:txBody>
      </p:sp>
      <p:grpSp>
        <p:nvGrpSpPr>
          <p:cNvPr id="8" name="object 8"/>
          <p:cNvGrpSpPr/>
          <p:nvPr/>
        </p:nvGrpSpPr>
        <p:grpSpPr>
          <a:xfrm>
            <a:off x="10514862" y="1047088"/>
            <a:ext cx="8585200" cy="9743440"/>
            <a:chOff x="10514862" y="1047088"/>
            <a:chExt cx="8585200" cy="9743440"/>
          </a:xfrm>
        </p:grpSpPr>
        <p:pic>
          <p:nvPicPr>
            <p:cNvPr id="9" name="object 9"/>
            <p:cNvPicPr/>
            <p:nvPr/>
          </p:nvPicPr>
          <p:blipFill>
            <a:blip r:embed="rId2" cstate="print"/>
            <a:stretch>
              <a:fillRect/>
            </a:stretch>
          </p:blipFill>
          <p:spPr>
            <a:xfrm>
              <a:off x="10514862" y="1047088"/>
              <a:ext cx="4094625" cy="4531359"/>
            </a:xfrm>
            <a:prstGeom prst="rect">
              <a:avLst/>
            </a:prstGeom>
          </p:spPr>
        </p:pic>
        <p:pic>
          <p:nvPicPr>
            <p:cNvPr id="10" name="object 10"/>
            <p:cNvPicPr/>
            <p:nvPr/>
          </p:nvPicPr>
          <p:blipFill>
            <a:blip r:embed="rId3" cstate="print"/>
            <a:stretch>
              <a:fillRect/>
            </a:stretch>
          </p:blipFill>
          <p:spPr>
            <a:xfrm>
              <a:off x="15017262" y="1047088"/>
              <a:ext cx="4082563" cy="4531362"/>
            </a:xfrm>
            <a:prstGeom prst="rect">
              <a:avLst/>
            </a:prstGeom>
          </p:spPr>
        </p:pic>
        <p:pic>
          <p:nvPicPr>
            <p:cNvPr id="11" name="object 11"/>
            <p:cNvPicPr/>
            <p:nvPr/>
          </p:nvPicPr>
          <p:blipFill>
            <a:blip r:embed="rId4" cstate="print"/>
            <a:stretch>
              <a:fillRect/>
            </a:stretch>
          </p:blipFill>
          <p:spPr>
            <a:xfrm>
              <a:off x="11344879" y="5882480"/>
              <a:ext cx="7006959" cy="4907766"/>
            </a:xfrm>
            <a:prstGeom prst="rect">
              <a:avLst/>
            </a:prstGeom>
          </p:spPr>
        </p:pic>
      </p:grpSp>
      <p:sp>
        <p:nvSpPr>
          <p:cNvPr id="12" name="object 12"/>
          <p:cNvSpPr txBox="1">
            <a:spLocks noGrp="1"/>
          </p:cNvSpPr>
          <p:nvPr>
            <p:ph type="ftr" sz="quarter" idx="5"/>
          </p:nvPr>
        </p:nvSpPr>
        <p:spPr>
          <a:xfrm>
            <a:off x="991564" y="10632416"/>
            <a:ext cx="2204085" cy="195503"/>
          </a:xfrm>
          <a:prstGeom prst="rect">
            <a:avLst/>
          </a:prstGeom>
        </p:spPr>
        <p:txBody>
          <a:bodyPr vert="horz" wrap="square" lIns="0" tIns="0" rIns="0" bIns="0" rtlCol="0">
            <a:spAutoFit/>
          </a:bodyPr>
          <a:lstStyle/>
          <a:p>
            <a:pPr marL="12700">
              <a:lnSpc>
                <a:spcPts val="1535"/>
              </a:lnSpc>
            </a:pPr>
            <a:r>
              <a:rPr dirty="0">
                <a:solidFill>
                  <a:schemeClr val="bg1"/>
                </a:solidFill>
              </a:rPr>
              <a:t>Primary</a:t>
            </a:r>
            <a:r>
              <a:rPr spc="30" dirty="0">
                <a:solidFill>
                  <a:schemeClr val="bg1"/>
                </a:solidFill>
              </a:rPr>
              <a:t> </a:t>
            </a:r>
            <a:r>
              <a:rPr dirty="0">
                <a:solidFill>
                  <a:schemeClr val="bg1"/>
                </a:solidFill>
              </a:rPr>
              <a:t>Care</a:t>
            </a:r>
            <a:r>
              <a:rPr spc="35" dirty="0">
                <a:solidFill>
                  <a:schemeClr val="bg1"/>
                </a:solidFill>
              </a:rPr>
              <a:t> </a:t>
            </a:r>
            <a:r>
              <a:rPr dirty="0">
                <a:solidFill>
                  <a:schemeClr val="bg1"/>
                </a:solidFill>
              </a:rPr>
              <a:t>People</a:t>
            </a:r>
            <a:r>
              <a:rPr spc="35" dirty="0">
                <a:solidFill>
                  <a:schemeClr val="bg1"/>
                </a:solidFill>
              </a:rPr>
              <a:t> </a:t>
            </a:r>
            <a:r>
              <a:rPr spc="-20" dirty="0">
                <a:solidFill>
                  <a:schemeClr val="bg1"/>
                </a:solidFill>
              </a:rPr>
              <a:t>Plan</a:t>
            </a:r>
          </a:p>
        </p:txBody>
      </p:sp>
      <p:sp>
        <p:nvSpPr>
          <p:cNvPr id="13" name="object 13"/>
          <p:cNvSpPr txBox="1">
            <a:spLocks noGrp="1"/>
          </p:cNvSpPr>
          <p:nvPr>
            <p:ph type="sldNum" sz="quarter" idx="7"/>
          </p:nvPr>
        </p:nvSpPr>
        <p:spPr>
          <a:prstGeom prst="rect">
            <a:avLst/>
          </a:prstGeom>
        </p:spPr>
        <p:txBody>
          <a:bodyPr vert="horz" wrap="square" lIns="0" tIns="0" rIns="0" bIns="0" rtlCol="0">
            <a:spAutoFit/>
          </a:bodyPr>
          <a:lstStyle/>
          <a:p>
            <a:pPr marL="38100">
              <a:lnSpc>
                <a:spcPts val="1535"/>
              </a:lnSpc>
            </a:pPr>
            <a:fld id="{81D60167-4931-47E6-BA6A-407CBD079E47}" type="slidenum">
              <a:rPr spc="-25" dirty="0">
                <a:solidFill>
                  <a:srgbClr val="FFFFFF"/>
                </a:solidFill>
              </a:rPr>
              <a:t>12</a:t>
            </a:fld>
            <a:endParaRPr spc="-25" dirty="0">
              <a:solidFill>
                <a:srgbClr val="FFFFF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460414" cy="9976253"/>
          </a:xfrm>
          <a:prstGeom prst="rect">
            <a:avLst/>
          </a:prstGeom>
        </p:spPr>
      </p:pic>
      <p:sp>
        <p:nvSpPr>
          <p:cNvPr id="3" name="object 3"/>
          <p:cNvSpPr txBox="1">
            <a:spLocks noGrp="1"/>
          </p:cNvSpPr>
          <p:nvPr>
            <p:ph type="title"/>
          </p:nvPr>
        </p:nvSpPr>
        <p:spPr>
          <a:xfrm>
            <a:off x="10039350" y="1134359"/>
            <a:ext cx="9116060" cy="1053465"/>
          </a:xfrm>
          <a:prstGeom prst="rect">
            <a:avLst/>
          </a:prstGeom>
        </p:spPr>
        <p:txBody>
          <a:bodyPr vert="horz" wrap="square" lIns="0" tIns="12065" rIns="0" bIns="0" rtlCol="0">
            <a:spAutoFit/>
          </a:bodyPr>
          <a:lstStyle/>
          <a:p>
            <a:pPr marL="12700">
              <a:lnSpc>
                <a:spcPct val="100000"/>
              </a:lnSpc>
              <a:spcBef>
                <a:spcPts val="95"/>
              </a:spcBef>
            </a:pPr>
            <a:r>
              <a:rPr dirty="0"/>
              <a:t>Recruitment</a:t>
            </a:r>
            <a:r>
              <a:rPr spc="-450" dirty="0"/>
              <a:t> </a:t>
            </a:r>
            <a:r>
              <a:rPr spc="-10" dirty="0"/>
              <a:t>Channels</a:t>
            </a:r>
          </a:p>
        </p:txBody>
      </p:sp>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a:lnSpc>
                <a:spcPts val="1535"/>
              </a:lnSpc>
            </a:pPr>
            <a:r>
              <a:rPr dirty="0"/>
              <a:t>Primary</a:t>
            </a:r>
            <a:r>
              <a:rPr spc="30" dirty="0"/>
              <a:t> </a:t>
            </a:r>
            <a:r>
              <a:rPr dirty="0"/>
              <a:t>Care</a:t>
            </a:r>
            <a:r>
              <a:rPr spc="35" dirty="0"/>
              <a:t> </a:t>
            </a:r>
            <a:r>
              <a:rPr dirty="0"/>
              <a:t>People</a:t>
            </a:r>
            <a:r>
              <a:rPr spc="35" dirty="0"/>
              <a:t> </a:t>
            </a:r>
            <a:r>
              <a:rPr spc="-20" dirty="0"/>
              <a:t>Plan</a:t>
            </a:r>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38100">
              <a:lnSpc>
                <a:spcPts val="1535"/>
              </a:lnSpc>
            </a:pPr>
            <a:fld id="{81D60167-4931-47E6-BA6A-407CBD079E47}" type="slidenum">
              <a:rPr spc="-25" dirty="0">
                <a:solidFill>
                  <a:srgbClr val="FFFFFF"/>
                </a:solidFill>
              </a:rPr>
              <a:t>13</a:t>
            </a:fld>
            <a:endParaRPr spc="-25" dirty="0">
              <a:solidFill>
                <a:srgbClr val="FFFFFF"/>
              </a:solidFill>
            </a:endParaRPr>
          </a:p>
        </p:txBody>
      </p:sp>
      <p:sp>
        <p:nvSpPr>
          <p:cNvPr id="4" name="object 4"/>
          <p:cNvSpPr txBox="1"/>
          <p:nvPr/>
        </p:nvSpPr>
        <p:spPr>
          <a:xfrm>
            <a:off x="10041651" y="2725436"/>
            <a:ext cx="9009380" cy="7037070"/>
          </a:xfrm>
          <a:prstGeom prst="rect">
            <a:avLst/>
          </a:prstGeom>
        </p:spPr>
        <p:txBody>
          <a:bodyPr vert="horz" wrap="square" lIns="0" tIns="12700" rIns="0" bIns="0" rtlCol="0">
            <a:spAutoFit/>
          </a:bodyPr>
          <a:lstStyle/>
          <a:p>
            <a:pPr marL="12700" marR="5080">
              <a:lnSpc>
                <a:spcPct val="100000"/>
              </a:lnSpc>
              <a:spcBef>
                <a:spcPts val="100"/>
              </a:spcBef>
            </a:pPr>
            <a:r>
              <a:rPr sz="2800" dirty="0">
                <a:solidFill>
                  <a:srgbClr val="3C3C3B"/>
                </a:solidFill>
                <a:latin typeface="Helvetica"/>
                <a:cs typeface="Helvetica"/>
              </a:rPr>
              <a:t>The</a:t>
            </a:r>
            <a:r>
              <a:rPr sz="2800" spc="-100" dirty="0">
                <a:solidFill>
                  <a:srgbClr val="3C3C3B"/>
                </a:solidFill>
                <a:latin typeface="Helvetica"/>
                <a:cs typeface="Helvetica"/>
              </a:rPr>
              <a:t> </a:t>
            </a:r>
            <a:r>
              <a:rPr sz="2800" dirty="0">
                <a:solidFill>
                  <a:srgbClr val="3C3C3B"/>
                </a:solidFill>
                <a:latin typeface="Helvetica"/>
                <a:cs typeface="Helvetica"/>
              </a:rPr>
              <a:t>current</a:t>
            </a:r>
            <a:r>
              <a:rPr sz="2800" spc="-100" dirty="0">
                <a:solidFill>
                  <a:srgbClr val="3C3C3B"/>
                </a:solidFill>
                <a:latin typeface="Helvetica"/>
                <a:cs typeface="Helvetica"/>
              </a:rPr>
              <a:t> </a:t>
            </a:r>
            <a:r>
              <a:rPr sz="2800" dirty="0">
                <a:solidFill>
                  <a:srgbClr val="3C3C3B"/>
                </a:solidFill>
                <a:latin typeface="Helvetica"/>
                <a:cs typeface="Helvetica"/>
              </a:rPr>
              <a:t>workforce</a:t>
            </a:r>
            <a:r>
              <a:rPr sz="2800" spc="-95" dirty="0">
                <a:solidFill>
                  <a:srgbClr val="3C3C3B"/>
                </a:solidFill>
                <a:latin typeface="Helvetica"/>
                <a:cs typeface="Helvetica"/>
              </a:rPr>
              <a:t> </a:t>
            </a:r>
            <a:r>
              <a:rPr sz="2800" dirty="0">
                <a:solidFill>
                  <a:srgbClr val="3C3C3B"/>
                </a:solidFill>
                <a:latin typeface="Helvetica"/>
                <a:cs typeface="Helvetica"/>
              </a:rPr>
              <a:t>pipeline</a:t>
            </a:r>
            <a:r>
              <a:rPr sz="2800" spc="-100" dirty="0">
                <a:solidFill>
                  <a:srgbClr val="3C3C3B"/>
                </a:solidFill>
                <a:latin typeface="Helvetica"/>
                <a:cs typeface="Helvetica"/>
              </a:rPr>
              <a:t> </a:t>
            </a:r>
            <a:r>
              <a:rPr sz="2800" dirty="0">
                <a:solidFill>
                  <a:srgbClr val="3C3C3B"/>
                </a:solidFill>
                <a:latin typeface="Helvetica"/>
                <a:cs typeface="Helvetica"/>
              </a:rPr>
              <a:t>in</a:t>
            </a:r>
            <a:r>
              <a:rPr sz="2800" spc="-100" dirty="0">
                <a:solidFill>
                  <a:srgbClr val="3C3C3B"/>
                </a:solidFill>
                <a:latin typeface="Helvetica"/>
                <a:cs typeface="Helvetica"/>
              </a:rPr>
              <a:t> </a:t>
            </a:r>
            <a:r>
              <a:rPr sz="2800" dirty="0">
                <a:solidFill>
                  <a:srgbClr val="3C3C3B"/>
                </a:solidFill>
                <a:latin typeface="Helvetica"/>
                <a:cs typeface="Helvetica"/>
              </a:rPr>
              <a:t>general</a:t>
            </a:r>
            <a:r>
              <a:rPr sz="2800" spc="-95" dirty="0">
                <a:solidFill>
                  <a:srgbClr val="3C3C3B"/>
                </a:solidFill>
                <a:latin typeface="Helvetica"/>
                <a:cs typeface="Helvetica"/>
              </a:rPr>
              <a:t> </a:t>
            </a:r>
            <a:r>
              <a:rPr sz="2800" spc="-10" dirty="0">
                <a:solidFill>
                  <a:srgbClr val="3C3C3B"/>
                </a:solidFill>
                <a:latin typeface="Helvetica"/>
                <a:cs typeface="Helvetica"/>
              </a:rPr>
              <a:t>practice</a:t>
            </a:r>
            <a:r>
              <a:rPr sz="2800" spc="700" dirty="0">
                <a:solidFill>
                  <a:srgbClr val="3C3C3B"/>
                </a:solidFill>
                <a:latin typeface="Helvetica"/>
                <a:cs typeface="Helvetica"/>
              </a:rPr>
              <a:t> </a:t>
            </a:r>
            <a:r>
              <a:rPr sz="2800" dirty="0">
                <a:solidFill>
                  <a:srgbClr val="3C3C3B"/>
                </a:solidFill>
                <a:latin typeface="Helvetica"/>
                <a:cs typeface="Helvetica"/>
              </a:rPr>
              <a:t>reflects</a:t>
            </a:r>
            <a:r>
              <a:rPr sz="2800" spc="-110" dirty="0">
                <a:solidFill>
                  <a:srgbClr val="3C3C3B"/>
                </a:solidFill>
                <a:latin typeface="Helvetica"/>
                <a:cs typeface="Helvetica"/>
              </a:rPr>
              <a:t> </a:t>
            </a:r>
            <a:r>
              <a:rPr sz="2800" dirty="0">
                <a:solidFill>
                  <a:srgbClr val="3C3C3B"/>
                </a:solidFill>
                <a:latin typeface="Helvetica"/>
                <a:cs typeface="Helvetica"/>
              </a:rPr>
              <a:t>traditional</a:t>
            </a:r>
            <a:r>
              <a:rPr sz="2800" spc="-105" dirty="0">
                <a:solidFill>
                  <a:srgbClr val="3C3C3B"/>
                </a:solidFill>
                <a:latin typeface="Helvetica"/>
                <a:cs typeface="Helvetica"/>
              </a:rPr>
              <a:t> </a:t>
            </a:r>
            <a:r>
              <a:rPr sz="2800" dirty="0">
                <a:solidFill>
                  <a:srgbClr val="3C3C3B"/>
                </a:solidFill>
                <a:latin typeface="Helvetica"/>
                <a:cs typeface="Helvetica"/>
              </a:rPr>
              <a:t>recruitment</a:t>
            </a:r>
            <a:r>
              <a:rPr sz="2800" spc="-105" dirty="0">
                <a:solidFill>
                  <a:srgbClr val="3C3C3B"/>
                </a:solidFill>
                <a:latin typeface="Helvetica"/>
                <a:cs typeface="Helvetica"/>
              </a:rPr>
              <a:t> </a:t>
            </a:r>
            <a:r>
              <a:rPr sz="2800" dirty="0">
                <a:solidFill>
                  <a:srgbClr val="3C3C3B"/>
                </a:solidFill>
                <a:latin typeface="Helvetica"/>
                <a:cs typeface="Helvetica"/>
              </a:rPr>
              <a:t>methods</a:t>
            </a:r>
            <a:r>
              <a:rPr sz="2800" spc="-105" dirty="0">
                <a:solidFill>
                  <a:srgbClr val="3C3C3B"/>
                </a:solidFill>
                <a:latin typeface="Helvetica"/>
                <a:cs typeface="Helvetica"/>
              </a:rPr>
              <a:t> </a:t>
            </a:r>
            <a:r>
              <a:rPr sz="2800" dirty="0">
                <a:solidFill>
                  <a:srgbClr val="3C3C3B"/>
                </a:solidFill>
                <a:latin typeface="Helvetica"/>
                <a:cs typeface="Helvetica"/>
              </a:rPr>
              <a:t>and</a:t>
            </a:r>
            <a:r>
              <a:rPr sz="2800" spc="-105" dirty="0">
                <a:solidFill>
                  <a:srgbClr val="3C3C3B"/>
                </a:solidFill>
                <a:latin typeface="Helvetica"/>
                <a:cs typeface="Helvetica"/>
              </a:rPr>
              <a:t> </a:t>
            </a:r>
            <a:r>
              <a:rPr sz="2800" dirty="0">
                <a:solidFill>
                  <a:srgbClr val="3C3C3B"/>
                </a:solidFill>
                <a:latin typeface="Helvetica"/>
                <a:cs typeface="Helvetica"/>
              </a:rPr>
              <a:t>also</a:t>
            </a:r>
            <a:r>
              <a:rPr sz="2800" spc="-105" dirty="0">
                <a:solidFill>
                  <a:srgbClr val="3C3C3B"/>
                </a:solidFill>
                <a:latin typeface="Helvetica"/>
                <a:cs typeface="Helvetica"/>
              </a:rPr>
              <a:t> </a:t>
            </a:r>
            <a:r>
              <a:rPr sz="2800" spc="-10" dirty="0">
                <a:solidFill>
                  <a:srgbClr val="3C3C3B"/>
                </a:solidFill>
                <a:latin typeface="Helvetica"/>
                <a:cs typeface="Helvetica"/>
              </a:rPr>
              <a:t>includes </a:t>
            </a:r>
            <a:r>
              <a:rPr sz="2800" dirty="0">
                <a:solidFill>
                  <a:srgbClr val="3C3C3B"/>
                </a:solidFill>
                <a:latin typeface="Helvetica"/>
                <a:cs typeface="Helvetica"/>
              </a:rPr>
              <a:t>the</a:t>
            </a:r>
            <a:r>
              <a:rPr sz="2800" spc="-40" dirty="0">
                <a:solidFill>
                  <a:srgbClr val="3C3C3B"/>
                </a:solidFill>
                <a:latin typeface="Helvetica"/>
                <a:cs typeface="Helvetica"/>
              </a:rPr>
              <a:t> </a:t>
            </a:r>
            <a:r>
              <a:rPr sz="2800" spc="-10" dirty="0">
                <a:solidFill>
                  <a:srgbClr val="3C3C3B"/>
                </a:solidFill>
                <a:latin typeface="Helvetica"/>
                <a:cs typeface="Helvetica"/>
              </a:rPr>
              <a:t>introduction</a:t>
            </a:r>
            <a:r>
              <a:rPr sz="2800" spc="-40" dirty="0">
                <a:solidFill>
                  <a:srgbClr val="3C3C3B"/>
                </a:solidFill>
                <a:latin typeface="Helvetica"/>
                <a:cs typeface="Helvetica"/>
              </a:rPr>
              <a:t> </a:t>
            </a:r>
            <a:r>
              <a:rPr sz="2800" dirty="0">
                <a:solidFill>
                  <a:srgbClr val="3C3C3B"/>
                </a:solidFill>
                <a:latin typeface="Helvetica"/>
                <a:cs typeface="Helvetica"/>
              </a:rPr>
              <a:t>of</a:t>
            </a:r>
            <a:r>
              <a:rPr sz="2800" spc="-35" dirty="0">
                <a:solidFill>
                  <a:srgbClr val="3C3C3B"/>
                </a:solidFill>
                <a:latin typeface="Helvetica"/>
                <a:cs typeface="Helvetica"/>
              </a:rPr>
              <a:t> </a:t>
            </a:r>
            <a:r>
              <a:rPr sz="2800" spc="-30" dirty="0">
                <a:solidFill>
                  <a:srgbClr val="3C3C3B"/>
                </a:solidFill>
                <a:latin typeface="Helvetica"/>
                <a:cs typeface="Helvetica"/>
              </a:rPr>
              <a:t>NHSE-</a:t>
            </a:r>
            <a:r>
              <a:rPr sz="2800" dirty="0">
                <a:solidFill>
                  <a:srgbClr val="3C3C3B"/>
                </a:solidFill>
                <a:latin typeface="Helvetica"/>
                <a:cs typeface="Helvetica"/>
              </a:rPr>
              <a:t>funded</a:t>
            </a:r>
            <a:r>
              <a:rPr sz="2800" spc="-40" dirty="0">
                <a:solidFill>
                  <a:srgbClr val="3C3C3B"/>
                </a:solidFill>
                <a:latin typeface="Helvetica"/>
                <a:cs typeface="Helvetica"/>
              </a:rPr>
              <a:t> </a:t>
            </a:r>
            <a:r>
              <a:rPr sz="2800" spc="-20" dirty="0">
                <a:solidFill>
                  <a:srgbClr val="3C3C3B"/>
                </a:solidFill>
                <a:latin typeface="Helvetica"/>
                <a:cs typeface="Helvetica"/>
              </a:rPr>
              <a:t>multi-</a:t>
            </a:r>
            <a:r>
              <a:rPr sz="2800" spc="-10" dirty="0">
                <a:solidFill>
                  <a:srgbClr val="3C3C3B"/>
                </a:solidFill>
                <a:latin typeface="Helvetica"/>
                <a:cs typeface="Helvetica"/>
              </a:rPr>
              <a:t>disciplinary</a:t>
            </a:r>
            <a:endParaRPr sz="2800">
              <a:latin typeface="Helvetica"/>
              <a:cs typeface="Helvetica"/>
            </a:endParaRPr>
          </a:p>
          <a:p>
            <a:pPr marL="12700" marR="130175">
              <a:lnSpc>
                <a:spcPct val="100000"/>
              </a:lnSpc>
              <a:spcBef>
                <a:spcPts val="15"/>
              </a:spcBef>
            </a:pPr>
            <a:r>
              <a:rPr sz="2800" dirty="0">
                <a:solidFill>
                  <a:srgbClr val="3C3C3B"/>
                </a:solidFill>
                <a:latin typeface="Helvetica"/>
                <a:cs typeface="Helvetica"/>
              </a:rPr>
              <a:t>team</a:t>
            </a:r>
            <a:r>
              <a:rPr sz="2800" spc="-80" dirty="0">
                <a:solidFill>
                  <a:srgbClr val="3C3C3B"/>
                </a:solidFill>
                <a:latin typeface="Helvetica"/>
                <a:cs typeface="Helvetica"/>
              </a:rPr>
              <a:t> </a:t>
            </a:r>
            <a:r>
              <a:rPr sz="2800" dirty="0">
                <a:solidFill>
                  <a:srgbClr val="3C3C3B"/>
                </a:solidFill>
                <a:latin typeface="Helvetica"/>
                <a:cs typeface="Helvetica"/>
              </a:rPr>
              <a:t>roles</a:t>
            </a:r>
            <a:r>
              <a:rPr sz="2800" spc="-65" dirty="0">
                <a:solidFill>
                  <a:srgbClr val="3C3C3B"/>
                </a:solidFill>
                <a:latin typeface="Helvetica"/>
                <a:cs typeface="Helvetica"/>
              </a:rPr>
              <a:t> </a:t>
            </a:r>
            <a:r>
              <a:rPr sz="2800" dirty="0">
                <a:solidFill>
                  <a:srgbClr val="3C3C3B"/>
                </a:solidFill>
                <a:latin typeface="Helvetica"/>
                <a:cs typeface="Helvetica"/>
              </a:rPr>
              <a:t>(ARRS)</a:t>
            </a:r>
            <a:r>
              <a:rPr sz="2800" spc="-70" dirty="0">
                <a:solidFill>
                  <a:srgbClr val="3C3C3B"/>
                </a:solidFill>
                <a:latin typeface="Helvetica"/>
                <a:cs typeface="Helvetica"/>
              </a:rPr>
              <a:t> </a:t>
            </a:r>
            <a:r>
              <a:rPr sz="2800" dirty="0">
                <a:solidFill>
                  <a:srgbClr val="3C3C3B"/>
                </a:solidFill>
                <a:latin typeface="Helvetica"/>
                <a:cs typeface="Helvetica"/>
              </a:rPr>
              <a:t>through</a:t>
            </a:r>
            <a:r>
              <a:rPr sz="2800" spc="-65" dirty="0">
                <a:solidFill>
                  <a:srgbClr val="3C3C3B"/>
                </a:solidFill>
                <a:latin typeface="Helvetica"/>
                <a:cs typeface="Helvetica"/>
              </a:rPr>
              <a:t> </a:t>
            </a:r>
            <a:r>
              <a:rPr sz="2800" dirty="0">
                <a:solidFill>
                  <a:srgbClr val="3C3C3B"/>
                </a:solidFill>
                <a:latin typeface="Helvetica"/>
                <a:cs typeface="Helvetica"/>
              </a:rPr>
              <a:t>the</a:t>
            </a:r>
            <a:r>
              <a:rPr sz="2800" spc="-70" dirty="0">
                <a:solidFill>
                  <a:srgbClr val="3C3C3B"/>
                </a:solidFill>
                <a:latin typeface="Helvetica"/>
                <a:cs typeface="Helvetica"/>
              </a:rPr>
              <a:t> </a:t>
            </a:r>
            <a:r>
              <a:rPr sz="2800" dirty="0">
                <a:solidFill>
                  <a:srgbClr val="3C3C3B"/>
                </a:solidFill>
                <a:latin typeface="Helvetica"/>
                <a:cs typeface="Helvetica"/>
              </a:rPr>
              <a:t>Primary</a:t>
            </a:r>
            <a:r>
              <a:rPr sz="2800" spc="-65" dirty="0">
                <a:solidFill>
                  <a:srgbClr val="3C3C3B"/>
                </a:solidFill>
                <a:latin typeface="Helvetica"/>
                <a:cs typeface="Helvetica"/>
              </a:rPr>
              <a:t> </a:t>
            </a:r>
            <a:r>
              <a:rPr sz="2800" dirty="0">
                <a:solidFill>
                  <a:srgbClr val="3C3C3B"/>
                </a:solidFill>
                <a:latin typeface="Helvetica"/>
                <a:cs typeface="Helvetica"/>
              </a:rPr>
              <a:t>Care</a:t>
            </a:r>
            <a:r>
              <a:rPr sz="2800" spc="-65" dirty="0">
                <a:solidFill>
                  <a:srgbClr val="3C3C3B"/>
                </a:solidFill>
                <a:latin typeface="Helvetica"/>
                <a:cs typeface="Helvetica"/>
              </a:rPr>
              <a:t> </a:t>
            </a:r>
            <a:r>
              <a:rPr sz="2800" spc="-10" dirty="0">
                <a:solidFill>
                  <a:srgbClr val="3C3C3B"/>
                </a:solidFill>
                <a:latin typeface="Helvetica"/>
                <a:cs typeface="Helvetica"/>
              </a:rPr>
              <a:t>Directed </a:t>
            </a:r>
            <a:r>
              <a:rPr sz="2800" dirty="0">
                <a:solidFill>
                  <a:srgbClr val="3C3C3B"/>
                </a:solidFill>
                <a:latin typeface="Helvetica"/>
                <a:cs typeface="Helvetica"/>
              </a:rPr>
              <a:t>Enhanced</a:t>
            </a:r>
            <a:r>
              <a:rPr sz="2800" spc="-80" dirty="0">
                <a:solidFill>
                  <a:srgbClr val="3C3C3B"/>
                </a:solidFill>
                <a:latin typeface="Helvetica"/>
                <a:cs typeface="Helvetica"/>
              </a:rPr>
              <a:t> </a:t>
            </a:r>
            <a:r>
              <a:rPr sz="2800" dirty="0">
                <a:solidFill>
                  <a:srgbClr val="3C3C3B"/>
                </a:solidFill>
                <a:latin typeface="Helvetica"/>
                <a:cs typeface="Helvetica"/>
              </a:rPr>
              <a:t>Services</a:t>
            </a:r>
            <a:r>
              <a:rPr sz="2800" spc="-75" dirty="0">
                <a:solidFill>
                  <a:srgbClr val="3C3C3B"/>
                </a:solidFill>
                <a:latin typeface="Helvetica"/>
                <a:cs typeface="Helvetica"/>
              </a:rPr>
              <a:t> </a:t>
            </a:r>
            <a:r>
              <a:rPr sz="2800" dirty="0">
                <a:solidFill>
                  <a:srgbClr val="3C3C3B"/>
                </a:solidFill>
                <a:latin typeface="Helvetica"/>
                <a:cs typeface="Helvetica"/>
              </a:rPr>
              <a:t>(PCN</a:t>
            </a:r>
            <a:r>
              <a:rPr sz="2800" spc="-80" dirty="0">
                <a:solidFill>
                  <a:srgbClr val="3C3C3B"/>
                </a:solidFill>
                <a:latin typeface="Helvetica"/>
                <a:cs typeface="Helvetica"/>
              </a:rPr>
              <a:t> </a:t>
            </a:r>
            <a:r>
              <a:rPr sz="2800" dirty="0">
                <a:solidFill>
                  <a:srgbClr val="3C3C3B"/>
                </a:solidFill>
                <a:latin typeface="Helvetica"/>
                <a:cs typeface="Helvetica"/>
              </a:rPr>
              <a:t>DES)</a:t>
            </a:r>
            <a:r>
              <a:rPr sz="2800" spc="-75" dirty="0">
                <a:solidFill>
                  <a:srgbClr val="3C3C3B"/>
                </a:solidFill>
                <a:latin typeface="Helvetica"/>
                <a:cs typeface="Helvetica"/>
              </a:rPr>
              <a:t> </a:t>
            </a:r>
            <a:r>
              <a:rPr sz="2800" dirty="0">
                <a:solidFill>
                  <a:srgbClr val="3C3C3B"/>
                </a:solidFill>
                <a:latin typeface="Helvetica"/>
                <a:cs typeface="Helvetica"/>
              </a:rPr>
              <a:t>since</a:t>
            </a:r>
            <a:r>
              <a:rPr sz="2800" spc="-80" dirty="0">
                <a:solidFill>
                  <a:srgbClr val="3C3C3B"/>
                </a:solidFill>
                <a:latin typeface="Helvetica"/>
                <a:cs typeface="Helvetica"/>
              </a:rPr>
              <a:t> </a:t>
            </a:r>
            <a:r>
              <a:rPr sz="2800" dirty="0">
                <a:solidFill>
                  <a:srgbClr val="3C3C3B"/>
                </a:solidFill>
                <a:latin typeface="Helvetica"/>
                <a:cs typeface="Helvetica"/>
              </a:rPr>
              <a:t>2019.</a:t>
            </a:r>
            <a:r>
              <a:rPr sz="2800" spc="-120" dirty="0">
                <a:solidFill>
                  <a:srgbClr val="3C3C3B"/>
                </a:solidFill>
                <a:latin typeface="Helvetica"/>
                <a:cs typeface="Helvetica"/>
              </a:rPr>
              <a:t> </a:t>
            </a:r>
            <a:r>
              <a:rPr sz="2800" dirty="0">
                <a:solidFill>
                  <a:srgbClr val="3C3C3B"/>
                </a:solidFill>
                <a:latin typeface="Helvetica"/>
                <a:cs typeface="Helvetica"/>
              </a:rPr>
              <a:t>These</a:t>
            </a:r>
            <a:r>
              <a:rPr sz="2800" spc="-75" dirty="0">
                <a:solidFill>
                  <a:srgbClr val="3C3C3B"/>
                </a:solidFill>
                <a:latin typeface="Helvetica"/>
                <a:cs typeface="Helvetica"/>
              </a:rPr>
              <a:t> </a:t>
            </a:r>
            <a:r>
              <a:rPr sz="2800" spc="-10" dirty="0">
                <a:solidFill>
                  <a:srgbClr val="3C3C3B"/>
                </a:solidFill>
                <a:latin typeface="Helvetica"/>
                <a:cs typeface="Helvetica"/>
              </a:rPr>
              <a:t>roles </a:t>
            </a:r>
            <a:r>
              <a:rPr sz="2800" dirty="0">
                <a:solidFill>
                  <a:srgbClr val="3C3C3B"/>
                </a:solidFill>
                <a:latin typeface="Helvetica"/>
                <a:cs typeface="Helvetica"/>
              </a:rPr>
              <a:t>grew</a:t>
            </a:r>
            <a:r>
              <a:rPr sz="2800" spc="-75" dirty="0">
                <a:solidFill>
                  <a:srgbClr val="3C3C3B"/>
                </a:solidFill>
                <a:latin typeface="Helvetica"/>
                <a:cs typeface="Helvetica"/>
              </a:rPr>
              <a:t> </a:t>
            </a:r>
            <a:r>
              <a:rPr sz="2800" spc="-20" dirty="0">
                <a:solidFill>
                  <a:srgbClr val="3C3C3B"/>
                </a:solidFill>
                <a:latin typeface="Helvetica"/>
                <a:cs typeface="Helvetica"/>
              </a:rPr>
              <a:t>rapidly,</a:t>
            </a:r>
            <a:r>
              <a:rPr sz="2800" spc="-70" dirty="0">
                <a:solidFill>
                  <a:srgbClr val="3C3C3B"/>
                </a:solidFill>
                <a:latin typeface="Helvetica"/>
                <a:cs typeface="Helvetica"/>
              </a:rPr>
              <a:t> </a:t>
            </a:r>
            <a:r>
              <a:rPr sz="2800" dirty="0">
                <a:solidFill>
                  <a:srgbClr val="3C3C3B"/>
                </a:solidFill>
                <a:latin typeface="Helvetica"/>
                <a:cs typeface="Helvetica"/>
              </a:rPr>
              <a:t>but</a:t>
            </a:r>
            <a:r>
              <a:rPr sz="2800" spc="-70" dirty="0">
                <a:solidFill>
                  <a:srgbClr val="3C3C3B"/>
                </a:solidFill>
                <a:latin typeface="Helvetica"/>
                <a:cs typeface="Helvetica"/>
              </a:rPr>
              <a:t> </a:t>
            </a:r>
            <a:r>
              <a:rPr sz="2800" dirty="0">
                <a:solidFill>
                  <a:srgbClr val="3C3C3B"/>
                </a:solidFill>
                <a:latin typeface="Helvetica"/>
                <a:cs typeface="Helvetica"/>
              </a:rPr>
              <a:t>future</a:t>
            </a:r>
            <a:r>
              <a:rPr sz="2800" spc="-70" dirty="0">
                <a:solidFill>
                  <a:srgbClr val="3C3C3B"/>
                </a:solidFill>
                <a:latin typeface="Helvetica"/>
                <a:cs typeface="Helvetica"/>
              </a:rPr>
              <a:t> </a:t>
            </a:r>
            <a:r>
              <a:rPr sz="2800" dirty="0">
                <a:solidFill>
                  <a:srgbClr val="3C3C3B"/>
                </a:solidFill>
                <a:latin typeface="Helvetica"/>
                <a:cs typeface="Helvetica"/>
              </a:rPr>
              <a:t>growth</a:t>
            </a:r>
            <a:r>
              <a:rPr sz="2800" spc="-70" dirty="0">
                <a:solidFill>
                  <a:srgbClr val="3C3C3B"/>
                </a:solidFill>
                <a:latin typeface="Helvetica"/>
                <a:cs typeface="Helvetica"/>
              </a:rPr>
              <a:t> </a:t>
            </a:r>
            <a:r>
              <a:rPr sz="2800" dirty="0">
                <a:solidFill>
                  <a:srgbClr val="3C3C3B"/>
                </a:solidFill>
                <a:latin typeface="Helvetica"/>
                <a:cs typeface="Helvetica"/>
              </a:rPr>
              <a:t>is</a:t>
            </a:r>
            <a:r>
              <a:rPr sz="2800" spc="-70" dirty="0">
                <a:solidFill>
                  <a:srgbClr val="3C3C3B"/>
                </a:solidFill>
                <a:latin typeface="Helvetica"/>
                <a:cs typeface="Helvetica"/>
              </a:rPr>
              <a:t> </a:t>
            </a:r>
            <a:r>
              <a:rPr sz="2800" dirty="0">
                <a:solidFill>
                  <a:srgbClr val="3C3C3B"/>
                </a:solidFill>
                <a:latin typeface="Helvetica"/>
                <a:cs typeface="Helvetica"/>
              </a:rPr>
              <a:t>not</a:t>
            </a:r>
            <a:r>
              <a:rPr sz="2800" spc="-70" dirty="0">
                <a:solidFill>
                  <a:srgbClr val="3C3C3B"/>
                </a:solidFill>
                <a:latin typeface="Helvetica"/>
                <a:cs typeface="Helvetica"/>
              </a:rPr>
              <a:t> </a:t>
            </a:r>
            <a:r>
              <a:rPr sz="2800" spc="-10" dirty="0">
                <a:solidFill>
                  <a:srgbClr val="3C3C3B"/>
                </a:solidFill>
                <a:latin typeface="Helvetica"/>
                <a:cs typeface="Helvetica"/>
              </a:rPr>
              <a:t>anticipated.</a:t>
            </a:r>
            <a:endParaRPr sz="2800">
              <a:latin typeface="Helvetica"/>
              <a:cs typeface="Helvetica"/>
            </a:endParaRPr>
          </a:p>
          <a:p>
            <a:pPr marL="12700" marR="217170">
              <a:lnSpc>
                <a:spcPct val="100400"/>
              </a:lnSpc>
              <a:spcBef>
                <a:spcPts val="2380"/>
              </a:spcBef>
            </a:pPr>
            <a:r>
              <a:rPr sz="2300" dirty="0">
                <a:solidFill>
                  <a:srgbClr val="3C3C3B"/>
                </a:solidFill>
                <a:latin typeface="Helvetica"/>
                <a:cs typeface="Helvetica"/>
              </a:rPr>
              <a:t>General</a:t>
            </a:r>
            <a:r>
              <a:rPr sz="2300" spc="-30" dirty="0">
                <a:solidFill>
                  <a:srgbClr val="3C3C3B"/>
                </a:solidFill>
                <a:latin typeface="Helvetica"/>
                <a:cs typeface="Helvetica"/>
              </a:rPr>
              <a:t> </a:t>
            </a:r>
            <a:r>
              <a:rPr sz="2300" dirty="0">
                <a:solidFill>
                  <a:srgbClr val="3C3C3B"/>
                </a:solidFill>
                <a:latin typeface="Helvetica"/>
                <a:cs typeface="Helvetica"/>
              </a:rPr>
              <a:t>practice</a:t>
            </a:r>
            <a:r>
              <a:rPr sz="2300" spc="-25" dirty="0">
                <a:solidFill>
                  <a:srgbClr val="3C3C3B"/>
                </a:solidFill>
                <a:latin typeface="Helvetica"/>
                <a:cs typeface="Helvetica"/>
              </a:rPr>
              <a:t> </a:t>
            </a:r>
            <a:r>
              <a:rPr sz="2300" dirty="0">
                <a:solidFill>
                  <a:srgbClr val="3C3C3B"/>
                </a:solidFill>
                <a:latin typeface="Helvetica"/>
                <a:cs typeface="Helvetica"/>
              </a:rPr>
              <a:t>in</a:t>
            </a:r>
            <a:r>
              <a:rPr sz="2300" spc="-30" dirty="0">
                <a:solidFill>
                  <a:srgbClr val="3C3C3B"/>
                </a:solidFill>
                <a:latin typeface="Helvetica"/>
                <a:cs typeface="Helvetica"/>
              </a:rPr>
              <a:t> </a:t>
            </a:r>
            <a:r>
              <a:rPr sz="2300" dirty="0">
                <a:solidFill>
                  <a:srgbClr val="3C3C3B"/>
                </a:solidFill>
                <a:latin typeface="Helvetica"/>
                <a:cs typeface="Helvetica"/>
              </a:rPr>
              <a:t>Coventry</a:t>
            </a:r>
            <a:r>
              <a:rPr sz="2300" spc="-25" dirty="0">
                <a:solidFill>
                  <a:srgbClr val="3C3C3B"/>
                </a:solidFill>
                <a:latin typeface="Helvetica"/>
                <a:cs typeface="Helvetica"/>
              </a:rPr>
              <a:t> </a:t>
            </a:r>
            <a:r>
              <a:rPr sz="2300" dirty="0">
                <a:solidFill>
                  <a:srgbClr val="3C3C3B"/>
                </a:solidFill>
                <a:latin typeface="Helvetica"/>
                <a:cs typeface="Helvetica"/>
              </a:rPr>
              <a:t>and</a:t>
            </a:r>
            <a:r>
              <a:rPr sz="2300" spc="-25" dirty="0">
                <a:solidFill>
                  <a:srgbClr val="3C3C3B"/>
                </a:solidFill>
                <a:latin typeface="Helvetica"/>
                <a:cs typeface="Helvetica"/>
              </a:rPr>
              <a:t> </a:t>
            </a:r>
            <a:r>
              <a:rPr sz="2300" dirty="0">
                <a:solidFill>
                  <a:srgbClr val="3C3C3B"/>
                </a:solidFill>
                <a:latin typeface="Helvetica"/>
                <a:cs typeface="Helvetica"/>
              </a:rPr>
              <a:t>Warwickshire</a:t>
            </a:r>
            <a:r>
              <a:rPr sz="2300" spc="-30" dirty="0">
                <a:solidFill>
                  <a:srgbClr val="3C3C3B"/>
                </a:solidFill>
                <a:latin typeface="Helvetica"/>
                <a:cs typeface="Helvetica"/>
              </a:rPr>
              <a:t> </a:t>
            </a:r>
            <a:r>
              <a:rPr sz="2300" dirty="0">
                <a:solidFill>
                  <a:srgbClr val="3C3C3B"/>
                </a:solidFill>
                <a:latin typeface="Helvetica"/>
                <a:cs typeface="Helvetica"/>
              </a:rPr>
              <a:t>benefits</a:t>
            </a:r>
            <a:r>
              <a:rPr sz="2300" spc="-25" dirty="0">
                <a:solidFill>
                  <a:srgbClr val="3C3C3B"/>
                </a:solidFill>
                <a:latin typeface="Helvetica"/>
                <a:cs typeface="Helvetica"/>
              </a:rPr>
              <a:t> </a:t>
            </a:r>
            <a:r>
              <a:rPr sz="2300" dirty="0">
                <a:solidFill>
                  <a:srgbClr val="3C3C3B"/>
                </a:solidFill>
                <a:latin typeface="Helvetica"/>
                <a:cs typeface="Helvetica"/>
              </a:rPr>
              <a:t>from</a:t>
            </a:r>
            <a:r>
              <a:rPr sz="2300" spc="-25" dirty="0">
                <a:solidFill>
                  <a:srgbClr val="3C3C3B"/>
                </a:solidFill>
                <a:latin typeface="Helvetica"/>
                <a:cs typeface="Helvetica"/>
              </a:rPr>
              <a:t> </a:t>
            </a:r>
            <a:r>
              <a:rPr sz="2300" spc="-10" dirty="0">
                <a:solidFill>
                  <a:srgbClr val="3C3C3B"/>
                </a:solidFill>
                <a:latin typeface="Helvetica"/>
                <a:cs typeface="Helvetica"/>
              </a:rPr>
              <a:t>strong </a:t>
            </a:r>
            <a:r>
              <a:rPr sz="2300" dirty="0">
                <a:solidFill>
                  <a:srgbClr val="3C3C3B"/>
                </a:solidFill>
                <a:latin typeface="Helvetica"/>
                <a:cs typeface="Helvetica"/>
              </a:rPr>
              <a:t>relationships</a:t>
            </a:r>
            <a:r>
              <a:rPr sz="2300" spc="-15" dirty="0">
                <a:solidFill>
                  <a:srgbClr val="3C3C3B"/>
                </a:solidFill>
                <a:latin typeface="Helvetica"/>
                <a:cs typeface="Helvetica"/>
              </a:rPr>
              <a:t> </a:t>
            </a:r>
            <a:r>
              <a:rPr sz="2300" dirty="0">
                <a:solidFill>
                  <a:srgbClr val="3C3C3B"/>
                </a:solidFill>
                <a:latin typeface="Helvetica"/>
                <a:cs typeface="Helvetica"/>
              </a:rPr>
              <a:t>with</a:t>
            </a:r>
            <a:r>
              <a:rPr sz="2300" spc="-10" dirty="0">
                <a:solidFill>
                  <a:srgbClr val="3C3C3B"/>
                </a:solidFill>
                <a:latin typeface="Helvetica"/>
                <a:cs typeface="Helvetica"/>
              </a:rPr>
              <a:t> </a:t>
            </a:r>
            <a:r>
              <a:rPr sz="2300" dirty="0">
                <a:solidFill>
                  <a:srgbClr val="3C3C3B"/>
                </a:solidFill>
                <a:latin typeface="Helvetica"/>
                <a:cs typeface="Helvetica"/>
              </a:rPr>
              <a:t>the</a:t>
            </a:r>
            <a:r>
              <a:rPr sz="2300" spc="-10" dirty="0">
                <a:solidFill>
                  <a:srgbClr val="3C3C3B"/>
                </a:solidFill>
                <a:latin typeface="Helvetica"/>
                <a:cs typeface="Helvetica"/>
              </a:rPr>
              <a:t> </a:t>
            </a:r>
            <a:r>
              <a:rPr sz="2300" dirty="0">
                <a:solidFill>
                  <a:srgbClr val="3C3C3B"/>
                </a:solidFill>
                <a:latin typeface="Helvetica"/>
                <a:cs typeface="Helvetica"/>
              </a:rPr>
              <a:t>local</a:t>
            </a:r>
            <a:r>
              <a:rPr sz="2300" spc="-10" dirty="0">
                <a:solidFill>
                  <a:srgbClr val="3C3C3B"/>
                </a:solidFill>
                <a:latin typeface="Helvetica"/>
                <a:cs typeface="Helvetica"/>
              </a:rPr>
              <a:t> </a:t>
            </a:r>
            <a:r>
              <a:rPr sz="2300" dirty="0">
                <a:solidFill>
                  <a:srgbClr val="3C3C3B"/>
                </a:solidFill>
                <a:latin typeface="Helvetica"/>
                <a:cs typeface="Helvetica"/>
              </a:rPr>
              <a:t>medical</a:t>
            </a:r>
            <a:r>
              <a:rPr sz="2300" spc="-10" dirty="0">
                <a:solidFill>
                  <a:srgbClr val="3C3C3B"/>
                </a:solidFill>
                <a:latin typeface="Helvetica"/>
                <a:cs typeface="Helvetica"/>
              </a:rPr>
              <a:t> </a:t>
            </a:r>
            <a:r>
              <a:rPr sz="2300" dirty="0">
                <a:solidFill>
                  <a:srgbClr val="3C3C3B"/>
                </a:solidFill>
                <a:latin typeface="Helvetica"/>
                <a:cs typeface="Helvetica"/>
              </a:rPr>
              <a:t>and</a:t>
            </a:r>
            <a:r>
              <a:rPr sz="2300" spc="-10" dirty="0">
                <a:solidFill>
                  <a:srgbClr val="3C3C3B"/>
                </a:solidFill>
                <a:latin typeface="Helvetica"/>
                <a:cs typeface="Helvetica"/>
              </a:rPr>
              <a:t> </a:t>
            </a:r>
            <a:r>
              <a:rPr sz="2300" dirty="0">
                <a:solidFill>
                  <a:srgbClr val="3C3C3B"/>
                </a:solidFill>
                <a:latin typeface="Helvetica"/>
                <a:cs typeface="Helvetica"/>
              </a:rPr>
              <a:t>GP</a:t>
            </a:r>
            <a:r>
              <a:rPr sz="2300" spc="-45" dirty="0">
                <a:solidFill>
                  <a:srgbClr val="3C3C3B"/>
                </a:solidFill>
                <a:latin typeface="Helvetica"/>
                <a:cs typeface="Helvetica"/>
              </a:rPr>
              <a:t> </a:t>
            </a:r>
            <a:r>
              <a:rPr sz="2300" dirty="0">
                <a:solidFill>
                  <a:srgbClr val="3C3C3B"/>
                </a:solidFill>
                <a:latin typeface="Helvetica"/>
                <a:cs typeface="Helvetica"/>
              </a:rPr>
              <a:t>schools,</a:t>
            </a:r>
            <a:r>
              <a:rPr sz="2300" spc="-10" dirty="0">
                <a:solidFill>
                  <a:srgbClr val="3C3C3B"/>
                </a:solidFill>
                <a:latin typeface="Helvetica"/>
                <a:cs typeface="Helvetica"/>
              </a:rPr>
              <a:t> supporting</a:t>
            </a:r>
            <a:r>
              <a:rPr sz="2300" spc="575" dirty="0">
                <a:solidFill>
                  <a:srgbClr val="3C3C3B"/>
                </a:solidFill>
                <a:latin typeface="Helvetica"/>
                <a:cs typeface="Helvetica"/>
              </a:rPr>
              <a:t> </a:t>
            </a:r>
            <a:r>
              <a:rPr sz="2300" dirty="0">
                <a:solidFill>
                  <a:srgbClr val="3C3C3B"/>
                </a:solidFill>
                <a:latin typeface="Helvetica"/>
                <a:cs typeface="Helvetica"/>
              </a:rPr>
              <a:t>high</a:t>
            </a:r>
            <a:r>
              <a:rPr sz="2300" spc="-20" dirty="0">
                <a:solidFill>
                  <a:srgbClr val="3C3C3B"/>
                </a:solidFill>
                <a:latin typeface="Helvetica"/>
                <a:cs typeface="Helvetica"/>
              </a:rPr>
              <a:t> </a:t>
            </a:r>
            <a:r>
              <a:rPr sz="2300" dirty="0">
                <a:solidFill>
                  <a:srgbClr val="3C3C3B"/>
                </a:solidFill>
                <a:latin typeface="Helvetica"/>
                <a:cs typeface="Helvetica"/>
              </a:rPr>
              <a:t>numbers</a:t>
            </a:r>
            <a:r>
              <a:rPr sz="2300" spc="-5" dirty="0">
                <a:solidFill>
                  <a:srgbClr val="3C3C3B"/>
                </a:solidFill>
                <a:latin typeface="Helvetica"/>
                <a:cs typeface="Helvetica"/>
              </a:rPr>
              <a:t> </a:t>
            </a:r>
            <a:r>
              <a:rPr sz="2300" dirty="0">
                <a:solidFill>
                  <a:srgbClr val="3C3C3B"/>
                </a:solidFill>
                <a:latin typeface="Helvetica"/>
                <a:cs typeface="Helvetica"/>
              </a:rPr>
              <a:t>of</a:t>
            </a:r>
            <a:r>
              <a:rPr sz="2300" spc="-5" dirty="0">
                <a:solidFill>
                  <a:srgbClr val="3C3C3B"/>
                </a:solidFill>
                <a:latin typeface="Helvetica"/>
                <a:cs typeface="Helvetica"/>
              </a:rPr>
              <a:t> </a:t>
            </a:r>
            <a:r>
              <a:rPr sz="2300" dirty="0">
                <a:solidFill>
                  <a:srgbClr val="3C3C3B"/>
                </a:solidFill>
                <a:latin typeface="Helvetica"/>
                <a:cs typeface="Helvetica"/>
              </a:rPr>
              <a:t>medical</a:t>
            </a:r>
            <a:r>
              <a:rPr sz="2300" spc="-5" dirty="0">
                <a:solidFill>
                  <a:srgbClr val="3C3C3B"/>
                </a:solidFill>
                <a:latin typeface="Helvetica"/>
                <a:cs typeface="Helvetica"/>
              </a:rPr>
              <a:t> </a:t>
            </a:r>
            <a:r>
              <a:rPr sz="2300" dirty="0">
                <a:solidFill>
                  <a:srgbClr val="3C3C3B"/>
                </a:solidFill>
                <a:latin typeface="Helvetica"/>
                <a:cs typeface="Helvetica"/>
              </a:rPr>
              <a:t>students</a:t>
            </a:r>
            <a:r>
              <a:rPr sz="2300" spc="-10" dirty="0">
                <a:solidFill>
                  <a:srgbClr val="3C3C3B"/>
                </a:solidFill>
                <a:latin typeface="Helvetica"/>
                <a:cs typeface="Helvetica"/>
              </a:rPr>
              <a:t> </a:t>
            </a:r>
            <a:r>
              <a:rPr sz="2300" dirty="0">
                <a:solidFill>
                  <a:srgbClr val="3C3C3B"/>
                </a:solidFill>
                <a:latin typeface="Helvetica"/>
                <a:cs typeface="Helvetica"/>
              </a:rPr>
              <a:t>and</a:t>
            </a:r>
            <a:r>
              <a:rPr sz="2300" spc="-5" dirty="0">
                <a:solidFill>
                  <a:srgbClr val="3C3C3B"/>
                </a:solidFill>
                <a:latin typeface="Helvetica"/>
                <a:cs typeface="Helvetica"/>
              </a:rPr>
              <a:t> </a:t>
            </a:r>
            <a:r>
              <a:rPr sz="2300" dirty="0">
                <a:solidFill>
                  <a:srgbClr val="3C3C3B"/>
                </a:solidFill>
                <a:latin typeface="Helvetica"/>
                <a:cs typeface="Helvetica"/>
              </a:rPr>
              <a:t>GP</a:t>
            </a:r>
            <a:r>
              <a:rPr sz="2300" spc="-40" dirty="0">
                <a:solidFill>
                  <a:srgbClr val="3C3C3B"/>
                </a:solidFill>
                <a:latin typeface="Helvetica"/>
                <a:cs typeface="Helvetica"/>
              </a:rPr>
              <a:t> </a:t>
            </a:r>
            <a:r>
              <a:rPr sz="2300" dirty="0">
                <a:solidFill>
                  <a:srgbClr val="3C3C3B"/>
                </a:solidFill>
                <a:latin typeface="Helvetica"/>
                <a:cs typeface="Helvetica"/>
              </a:rPr>
              <a:t>Specialty</a:t>
            </a:r>
            <a:r>
              <a:rPr sz="2300" spc="-5" dirty="0">
                <a:solidFill>
                  <a:srgbClr val="3C3C3B"/>
                </a:solidFill>
                <a:latin typeface="Helvetica"/>
                <a:cs typeface="Helvetica"/>
              </a:rPr>
              <a:t> </a:t>
            </a:r>
            <a:r>
              <a:rPr sz="2300" dirty="0">
                <a:solidFill>
                  <a:srgbClr val="3C3C3B"/>
                </a:solidFill>
                <a:latin typeface="Helvetica"/>
                <a:cs typeface="Helvetica"/>
              </a:rPr>
              <a:t>Registrars</a:t>
            </a:r>
            <a:r>
              <a:rPr sz="2300" spc="-5" dirty="0">
                <a:solidFill>
                  <a:srgbClr val="3C3C3B"/>
                </a:solidFill>
                <a:latin typeface="Helvetica"/>
                <a:cs typeface="Helvetica"/>
              </a:rPr>
              <a:t> </a:t>
            </a:r>
            <a:r>
              <a:rPr sz="2300" spc="-20" dirty="0">
                <a:solidFill>
                  <a:srgbClr val="3C3C3B"/>
                </a:solidFill>
                <a:latin typeface="Helvetica"/>
                <a:cs typeface="Helvetica"/>
              </a:rPr>
              <a:t>(the </a:t>
            </a:r>
            <a:r>
              <a:rPr sz="2300" dirty="0">
                <a:solidFill>
                  <a:srgbClr val="3C3C3B"/>
                </a:solidFill>
                <a:latin typeface="Helvetica"/>
                <a:cs typeface="Helvetica"/>
              </a:rPr>
              <a:t>highest</a:t>
            </a:r>
            <a:r>
              <a:rPr sz="2300" spc="-10" dirty="0">
                <a:solidFill>
                  <a:srgbClr val="3C3C3B"/>
                </a:solidFill>
                <a:latin typeface="Helvetica"/>
                <a:cs typeface="Helvetica"/>
              </a:rPr>
              <a:t> </a:t>
            </a:r>
            <a:r>
              <a:rPr sz="2300" dirty="0">
                <a:solidFill>
                  <a:srgbClr val="3C3C3B"/>
                </a:solidFill>
                <a:latin typeface="Helvetica"/>
                <a:cs typeface="Helvetica"/>
              </a:rPr>
              <a:t>number</a:t>
            </a:r>
            <a:r>
              <a:rPr sz="2300" spc="-10" dirty="0">
                <a:solidFill>
                  <a:srgbClr val="3C3C3B"/>
                </a:solidFill>
                <a:latin typeface="Helvetica"/>
                <a:cs typeface="Helvetica"/>
              </a:rPr>
              <a:t> </a:t>
            </a:r>
            <a:r>
              <a:rPr sz="2300" dirty="0">
                <a:solidFill>
                  <a:srgbClr val="3C3C3B"/>
                </a:solidFill>
                <a:latin typeface="Helvetica"/>
                <a:cs typeface="Helvetica"/>
              </a:rPr>
              <a:t>per</a:t>
            </a:r>
            <a:r>
              <a:rPr sz="2300" spc="-5" dirty="0">
                <a:solidFill>
                  <a:srgbClr val="3C3C3B"/>
                </a:solidFill>
                <a:latin typeface="Helvetica"/>
                <a:cs typeface="Helvetica"/>
              </a:rPr>
              <a:t> </a:t>
            </a:r>
            <a:r>
              <a:rPr sz="2300" dirty="0">
                <a:solidFill>
                  <a:srgbClr val="3C3C3B"/>
                </a:solidFill>
                <a:latin typeface="Helvetica"/>
                <a:cs typeface="Helvetica"/>
              </a:rPr>
              <a:t>1K</a:t>
            </a:r>
            <a:r>
              <a:rPr sz="2300" spc="-10" dirty="0">
                <a:solidFill>
                  <a:srgbClr val="3C3C3B"/>
                </a:solidFill>
                <a:latin typeface="Helvetica"/>
                <a:cs typeface="Helvetica"/>
              </a:rPr>
              <a:t> </a:t>
            </a:r>
            <a:r>
              <a:rPr sz="2300" dirty="0">
                <a:solidFill>
                  <a:srgbClr val="3C3C3B"/>
                </a:solidFill>
                <a:latin typeface="Helvetica"/>
                <a:cs typeface="Helvetica"/>
              </a:rPr>
              <a:t>population</a:t>
            </a:r>
            <a:r>
              <a:rPr sz="2300" spc="-10" dirty="0">
                <a:solidFill>
                  <a:srgbClr val="3C3C3B"/>
                </a:solidFill>
                <a:latin typeface="Helvetica"/>
                <a:cs typeface="Helvetica"/>
              </a:rPr>
              <a:t> </a:t>
            </a:r>
            <a:r>
              <a:rPr sz="2300" dirty="0">
                <a:solidFill>
                  <a:srgbClr val="3C3C3B"/>
                </a:solidFill>
                <a:latin typeface="Helvetica"/>
                <a:cs typeface="Helvetica"/>
              </a:rPr>
              <a:t>in</a:t>
            </a:r>
            <a:r>
              <a:rPr sz="2300" spc="-5" dirty="0">
                <a:solidFill>
                  <a:srgbClr val="3C3C3B"/>
                </a:solidFill>
                <a:latin typeface="Helvetica"/>
                <a:cs typeface="Helvetica"/>
              </a:rPr>
              <a:t> </a:t>
            </a:r>
            <a:r>
              <a:rPr sz="2300" spc="-10" dirty="0">
                <a:solidFill>
                  <a:srgbClr val="3C3C3B"/>
                </a:solidFill>
                <a:latin typeface="Helvetica"/>
                <a:cs typeface="Helvetica"/>
              </a:rPr>
              <a:t>England).</a:t>
            </a:r>
            <a:endParaRPr sz="2300">
              <a:latin typeface="Helvetica"/>
              <a:cs typeface="Helvetica"/>
            </a:endParaRPr>
          </a:p>
          <a:p>
            <a:pPr marL="12700" marR="26670">
              <a:lnSpc>
                <a:spcPct val="100400"/>
              </a:lnSpc>
              <a:spcBef>
                <a:spcPts val="2470"/>
              </a:spcBef>
            </a:pPr>
            <a:r>
              <a:rPr sz="2300" dirty="0">
                <a:solidFill>
                  <a:srgbClr val="3C3C3B"/>
                </a:solidFill>
                <a:latin typeface="Helvetica"/>
                <a:cs typeface="Helvetica"/>
              </a:rPr>
              <a:t>While</a:t>
            </a:r>
            <a:r>
              <a:rPr sz="2300" spc="-20" dirty="0">
                <a:solidFill>
                  <a:srgbClr val="3C3C3B"/>
                </a:solidFill>
                <a:latin typeface="Helvetica"/>
                <a:cs typeface="Helvetica"/>
              </a:rPr>
              <a:t> </a:t>
            </a:r>
            <a:r>
              <a:rPr sz="2300" dirty="0">
                <a:solidFill>
                  <a:srgbClr val="3C3C3B"/>
                </a:solidFill>
                <a:latin typeface="Helvetica"/>
                <a:cs typeface="Helvetica"/>
              </a:rPr>
              <a:t>additional</a:t>
            </a:r>
            <a:r>
              <a:rPr sz="2300" spc="-20" dirty="0">
                <a:solidFill>
                  <a:srgbClr val="3C3C3B"/>
                </a:solidFill>
                <a:latin typeface="Helvetica"/>
                <a:cs typeface="Helvetica"/>
              </a:rPr>
              <a:t> </a:t>
            </a:r>
            <a:r>
              <a:rPr sz="2300" dirty="0">
                <a:solidFill>
                  <a:srgbClr val="3C3C3B"/>
                </a:solidFill>
                <a:latin typeface="Helvetica"/>
                <a:cs typeface="Helvetica"/>
              </a:rPr>
              <a:t>resources</a:t>
            </a:r>
            <a:r>
              <a:rPr sz="2300" spc="-20" dirty="0">
                <a:solidFill>
                  <a:srgbClr val="3C3C3B"/>
                </a:solidFill>
                <a:latin typeface="Helvetica"/>
                <a:cs typeface="Helvetica"/>
              </a:rPr>
              <a:t> </a:t>
            </a:r>
            <a:r>
              <a:rPr sz="2300" dirty="0">
                <a:solidFill>
                  <a:srgbClr val="3C3C3B"/>
                </a:solidFill>
                <a:latin typeface="Helvetica"/>
                <a:cs typeface="Helvetica"/>
              </a:rPr>
              <a:t>and</a:t>
            </a:r>
            <a:r>
              <a:rPr sz="2300" spc="-20" dirty="0">
                <a:solidFill>
                  <a:srgbClr val="3C3C3B"/>
                </a:solidFill>
                <a:latin typeface="Helvetica"/>
                <a:cs typeface="Helvetica"/>
              </a:rPr>
              <a:t> </a:t>
            </a:r>
            <a:r>
              <a:rPr sz="2300" dirty="0">
                <a:solidFill>
                  <a:srgbClr val="3C3C3B"/>
                </a:solidFill>
                <a:latin typeface="Helvetica"/>
                <a:cs typeface="Helvetica"/>
              </a:rPr>
              <a:t>innovative</a:t>
            </a:r>
            <a:r>
              <a:rPr sz="2300" spc="-20" dirty="0">
                <a:solidFill>
                  <a:srgbClr val="3C3C3B"/>
                </a:solidFill>
                <a:latin typeface="Helvetica"/>
                <a:cs typeface="Helvetica"/>
              </a:rPr>
              <a:t> </a:t>
            </a:r>
            <a:r>
              <a:rPr sz="2300" dirty="0">
                <a:solidFill>
                  <a:srgbClr val="3C3C3B"/>
                </a:solidFill>
                <a:latin typeface="Helvetica"/>
                <a:cs typeface="Helvetica"/>
              </a:rPr>
              <a:t>placements</a:t>
            </a:r>
            <a:r>
              <a:rPr sz="2300" spc="-20" dirty="0">
                <a:solidFill>
                  <a:srgbClr val="3C3C3B"/>
                </a:solidFill>
                <a:latin typeface="Helvetica"/>
                <a:cs typeface="Helvetica"/>
              </a:rPr>
              <a:t> </a:t>
            </a:r>
            <a:r>
              <a:rPr sz="2300" dirty="0">
                <a:solidFill>
                  <a:srgbClr val="3C3C3B"/>
                </a:solidFill>
                <a:latin typeface="Helvetica"/>
                <a:cs typeface="Helvetica"/>
              </a:rPr>
              <a:t>could</a:t>
            </a:r>
            <a:r>
              <a:rPr sz="2300" spc="-20" dirty="0">
                <a:solidFill>
                  <a:srgbClr val="3C3C3B"/>
                </a:solidFill>
                <a:latin typeface="Helvetica"/>
                <a:cs typeface="Helvetica"/>
              </a:rPr>
              <a:t> </a:t>
            </a:r>
            <a:r>
              <a:rPr sz="2300" spc="-10" dirty="0">
                <a:solidFill>
                  <a:srgbClr val="3C3C3B"/>
                </a:solidFill>
                <a:latin typeface="Helvetica"/>
                <a:cs typeface="Helvetica"/>
              </a:rPr>
              <a:t>increase </a:t>
            </a:r>
            <a:r>
              <a:rPr sz="2300" dirty="0">
                <a:solidFill>
                  <a:srgbClr val="3C3C3B"/>
                </a:solidFill>
                <a:latin typeface="Helvetica"/>
                <a:cs typeface="Helvetica"/>
              </a:rPr>
              <a:t>these</a:t>
            </a:r>
            <a:r>
              <a:rPr sz="2300" spc="-35" dirty="0">
                <a:solidFill>
                  <a:srgbClr val="3C3C3B"/>
                </a:solidFill>
                <a:latin typeface="Helvetica"/>
                <a:cs typeface="Helvetica"/>
              </a:rPr>
              <a:t> </a:t>
            </a:r>
            <a:r>
              <a:rPr sz="2300" dirty="0">
                <a:solidFill>
                  <a:srgbClr val="3C3C3B"/>
                </a:solidFill>
                <a:latin typeface="Helvetica"/>
                <a:cs typeface="Helvetica"/>
              </a:rPr>
              <a:t>numbers</a:t>
            </a:r>
            <a:r>
              <a:rPr sz="2300" spc="-30" dirty="0">
                <a:solidFill>
                  <a:srgbClr val="3C3C3B"/>
                </a:solidFill>
                <a:latin typeface="Helvetica"/>
                <a:cs typeface="Helvetica"/>
              </a:rPr>
              <a:t> </a:t>
            </a:r>
            <a:r>
              <a:rPr sz="2300" dirty="0">
                <a:solidFill>
                  <a:srgbClr val="3C3C3B"/>
                </a:solidFill>
                <a:latin typeface="Helvetica"/>
                <a:cs typeface="Helvetica"/>
              </a:rPr>
              <a:t>further,</a:t>
            </a:r>
            <a:r>
              <a:rPr sz="2300" spc="-30" dirty="0">
                <a:solidFill>
                  <a:srgbClr val="3C3C3B"/>
                </a:solidFill>
                <a:latin typeface="Helvetica"/>
                <a:cs typeface="Helvetica"/>
              </a:rPr>
              <a:t> </a:t>
            </a:r>
            <a:r>
              <a:rPr sz="2300" dirty="0">
                <a:solidFill>
                  <a:srgbClr val="3C3C3B"/>
                </a:solidFill>
                <a:latin typeface="Helvetica"/>
                <a:cs typeface="Helvetica"/>
              </a:rPr>
              <a:t>challenges</a:t>
            </a:r>
            <a:r>
              <a:rPr sz="2300" spc="-30" dirty="0">
                <a:solidFill>
                  <a:srgbClr val="3C3C3B"/>
                </a:solidFill>
                <a:latin typeface="Helvetica"/>
                <a:cs typeface="Helvetica"/>
              </a:rPr>
              <a:t> </a:t>
            </a:r>
            <a:r>
              <a:rPr sz="2300" dirty="0">
                <a:solidFill>
                  <a:srgbClr val="3C3C3B"/>
                </a:solidFill>
                <a:latin typeface="Helvetica"/>
                <a:cs typeface="Helvetica"/>
              </a:rPr>
              <a:t>remain</a:t>
            </a:r>
            <a:r>
              <a:rPr sz="2300" spc="-30" dirty="0">
                <a:solidFill>
                  <a:srgbClr val="3C3C3B"/>
                </a:solidFill>
                <a:latin typeface="Helvetica"/>
                <a:cs typeface="Helvetica"/>
              </a:rPr>
              <a:t> </a:t>
            </a:r>
            <a:r>
              <a:rPr sz="2300" dirty="0">
                <a:solidFill>
                  <a:srgbClr val="3C3C3B"/>
                </a:solidFill>
                <a:latin typeface="Helvetica"/>
                <a:cs typeface="Helvetica"/>
              </a:rPr>
              <a:t>in</a:t>
            </a:r>
            <a:r>
              <a:rPr sz="2300" spc="-30" dirty="0">
                <a:solidFill>
                  <a:srgbClr val="3C3C3B"/>
                </a:solidFill>
                <a:latin typeface="Helvetica"/>
                <a:cs typeface="Helvetica"/>
              </a:rPr>
              <a:t> </a:t>
            </a:r>
            <a:r>
              <a:rPr sz="2300" dirty="0">
                <a:solidFill>
                  <a:srgbClr val="3C3C3B"/>
                </a:solidFill>
                <a:latin typeface="Helvetica"/>
                <a:cs typeface="Helvetica"/>
              </a:rPr>
              <a:t>expanding</a:t>
            </a:r>
            <a:r>
              <a:rPr sz="2300" spc="-30" dirty="0">
                <a:solidFill>
                  <a:srgbClr val="3C3C3B"/>
                </a:solidFill>
                <a:latin typeface="Helvetica"/>
                <a:cs typeface="Helvetica"/>
              </a:rPr>
              <a:t> </a:t>
            </a:r>
            <a:r>
              <a:rPr sz="2300" spc="-20" dirty="0">
                <a:solidFill>
                  <a:srgbClr val="3C3C3B"/>
                </a:solidFill>
                <a:latin typeface="Helvetica"/>
                <a:cs typeface="Helvetica"/>
              </a:rPr>
              <a:t>work </a:t>
            </a:r>
            <a:r>
              <a:rPr sz="2300" dirty="0">
                <a:solidFill>
                  <a:srgbClr val="3C3C3B"/>
                </a:solidFill>
                <a:latin typeface="Helvetica"/>
                <a:cs typeface="Helvetica"/>
              </a:rPr>
              <a:t>experience,</a:t>
            </a:r>
            <a:r>
              <a:rPr sz="2300" spc="-15" dirty="0">
                <a:solidFill>
                  <a:srgbClr val="3C3C3B"/>
                </a:solidFill>
                <a:latin typeface="Helvetica"/>
                <a:cs typeface="Helvetica"/>
              </a:rPr>
              <a:t> </a:t>
            </a:r>
            <a:r>
              <a:rPr sz="2300" dirty="0">
                <a:solidFill>
                  <a:srgbClr val="3C3C3B"/>
                </a:solidFill>
                <a:latin typeface="Helvetica"/>
                <a:cs typeface="Helvetica"/>
              </a:rPr>
              <a:t>apprenticeships,</a:t>
            </a:r>
            <a:r>
              <a:rPr sz="2300" spc="-5" dirty="0">
                <a:solidFill>
                  <a:srgbClr val="3C3C3B"/>
                </a:solidFill>
                <a:latin typeface="Helvetica"/>
                <a:cs typeface="Helvetica"/>
              </a:rPr>
              <a:t> </a:t>
            </a:r>
            <a:r>
              <a:rPr sz="2300" dirty="0">
                <a:solidFill>
                  <a:srgbClr val="3C3C3B"/>
                </a:solidFill>
                <a:latin typeface="Helvetica"/>
                <a:cs typeface="Helvetica"/>
              </a:rPr>
              <a:t>and</a:t>
            </a:r>
            <a:r>
              <a:rPr sz="2300" spc="-5" dirty="0">
                <a:solidFill>
                  <a:srgbClr val="3C3C3B"/>
                </a:solidFill>
                <a:latin typeface="Helvetica"/>
                <a:cs typeface="Helvetica"/>
              </a:rPr>
              <a:t> </a:t>
            </a:r>
            <a:r>
              <a:rPr sz="2300" dirty="0">
                <a:solidFill>
                  <a:srgbClr val="3C3C3B"/>
                </a:solidFill>
                <a:latin typeface="Helvetica"/>
                <a:cs typeface="Helvetica"/>
              </a:rPr>
              <a:t>non-GP</a:t>
            </a:r>
            <a:r>
              <a:rPr sz="2300" spc="-35" dirty="0">
                <a:solidFill>
                  <a:srgbClr val="3C3C3B"/>
                </a:solidFill>
                <a:latin typeface="Helvetica"/>
                <a:cs typeface="Helvetica"/>
              </a:rPr>
              <a:t> </a:t>
            </a:r>
            <a:r>
              <a:rPr sz="2300" dirty="0">
                <a:solidFill>
                  <a:srgbClr val="3C3C3B"/>
                </a:solidFill>
                <a:latin typeface="Helvetica"/>
                <a:cs typeface="Helvetica"/>
              </a:rPr>
              <a:t>placements</a:t>
            </a:r>
            <a:r>
              <a:rPr sz="2300" spc="-5" dirty="0">
                <a:solidFill>
                  <a:srgbClr val="3C3C3B"/>
                </a:solidFill>
                <a:latin typeface="Helvetica"/>
                <a:cs typeface="Helvetica"/>
              </a:rPr>
              <a:t> </a:t>
            </a:r>
            <a:r>
              <a:rPr sz="2300" dirty="0">
                <a:solidFill>
                  <a:srgbClr val="3C3C3B"/>
                </a:solidFill>
                <a:latin typeface="Helvetica"/>
                <a:cs typeface="Helvetica"/>
              </a:rPr>
              <a:t>due</a:t>
            </a:r>
            <a:r>
              <a:rPr sz="2300" spc="-5" dirty="0">
                <a:solidFill>
                  <a:srgbClr val="3C3C3B"/>
                </a:solidFill>
                <a:latin typeface="Helvetica"/>
                <a:cs typeface="Helvetica"/>
              </a:rPr>
              <a:t> </a:t>
            </a:r>
            <a:r>
              <a:rPr sz="2300" dirty="0">
                <a:solidFill>
                  <a:srgbClr val="3C3C3B"/>
                </a:solidFill>
                <a:latin typeface="Helvetica"/>
                <a:cs typeface="Helvetica"/>
              </a:rPr>
              <a:t>to </a:t>
            </a:r>
            <a:r>
              <a:rPr sz="2300" spc="-10" dirty="0">
                <a:solidFill>
                  <a:srgbClr val="3C3C3B"/>
                </a:solidFill>
                <a:latin typeface="Helvetica"/>
                <a:cs typeface="Helvetica"/>
              </a:rPr>
              <a:t>limited </a:t>
            </a:r>
            <a:r>
              <a:rPr sz="2300" dirty="0">
                <a:solidFill>
                  <a:srgbClr val="3C3C3B"/>
                </a:solidFill>
                <a:latin typeface="Helvetica"/>
                <a:cs typeface="Helvetica"/>
              </a:rPr>
              <a:t>demand,</a:t>
            </a:r>
            <a:r>
              <a:rPr sz="2300" spc="-5" dirty="0">
                <a:solidFill>
                  <a:srgbClr val="3C3C3B"/>
                </a:solidFill>
                <a:latin typeface="Helvetica"/>
                <a:cs typeface="Helvetica"/>
              </a:rPr>
              <a:t> </a:t>
            </a:r>
            <a:r>
              <a:rPr sz="2300" dirty="0">
                <a:solidFill>
                  <a:srgbClr val="3C3C3B"/>
                </a:solidFill>
                <a:latin typeface="Helvetica"/>
                <a:cs typeface="Helvetica"/>
              </a:rPr>
              <a:t>resources, and</a:t>
            </a:r>
            <a:r>
              <a:rPr sz="2300" spc="-5" dirty="0">
                <a:solidFill>
                  <a:srgbClr val="3C3C3B"/>
                </a:solidFill>
                <a:latin typeface="Helvetica"/>
                <a:cs typeface="Helvetica"/>
              </a:rPr>
              <a:t> </a:t>
            </a:r>
            <a:r>
              <a:rPr sz="2300" dirty="0">
                <a:solidFill>
                  <a:srgbClr val="3C3C3B"/>
                </a:solidFill>
                <a:latin typeface="Helvetica"/>
                <a:cs typeface="Helvetica"/>
              </a:rPr>
              <a:t>system </a:t>
            </a:r>
            <a:r>
              <a:rPr sz="2300" spc="-10" dirty="0">
                <a:solidFill>
                  <a:srgbClr val="3C3C3B"/>
                </a:solidFill>
                <a:latin typeface="Helvetica"/>
                <a:cs typeface="Helvetica"/>
              </a:rPr>
              <a:t>support.</a:t>
            </a:r>
            <a:endParaRPr sz="2300">
              <a:latin typeface="Helvetica"/>
              <a:cs typeface="Helvetica"/>
            </a:endParaRPr>
          </a:p>
          <a:p>
            <a:pPr marL="12700" marR="57150">
              <a:lnSpc>
                <a:spcPct val="100400"/>
              </a:lnSpc>
              <a:spcBef>
                <a:spcPts val="2470"/>
              </a:spcBef>
            </a:pPr>
            <a:r>
              <a:rPr sz="2300" dirty="0">
                <a:solidFill>
                  <a:srgbClr val="3C3C3B"/>
                </a:solidFill>
                <a:latin typeface="Helvetica"/>
                <a:cs typeface="Helvetica"/>
              </a:rPr>
              <a:t>Despite</a:t>
            </a:r>
            <a:r>
              <a:rPr sz="2300" spc="-15" dirty="0">
                <a:solidFill>
                  <a:srgbClr val="3C3C3B"/>
                </a:solidFill>
                <a:latin typeface="Helvetica"/>
                <a:cs typeface="Helvetica"/>
              </a:rPr>
              <a:t> </a:t>
            </a:r>
            <a:r>
              <a:rPr sz="2300" dirty="0">
                <a:solidFill>
                  <a:srgbClr val="3C3C3B"/>
                </a:solidFill>
                <a:latin typeface="Helvetica"/>
                <a:cs typeface="Helvetica"/>
              </a:rPr>
              <a:t>these</a:t>
            </a:r>
            <a:r>
              <a:rPr sz="2300" spc="-15" dirty="0">
                <a:solidFill>
                  <a:srgbClr val="3C3C3B"/>
                </a:solidFill>
                <a:latin typeface="Helvetica"/>
                <a:cs typeface="Helvetica"/>
              </a:rPr>
              <a:t> </a:t>
            </a:r>
            <a:r>
              <a:rPr sz="2300" dirty="0">
                <a:solidFill>
                  <a:srgbClr val="3C3C3B"/>
                </a:solidFill>
                <a:latin typeface="Helvetica"/>
                <a:cs typeface="Helvetica"/>
              </a:rPr>
              <a:t>challenges,</a:t>
            </a:r>
            <a:r>
              <a:rPr sz="2300" spc="-15" dirty="0">
                <a:solidFill>
                  <a:srgbClr val="3C3C3B"/>
                </a:solidFill>
                <a:latin typeface="Helvetica"/>
                <a:cs typeface="Helvetica"/>
              </a:rPr>
              <a:t> </a:t>
            </a:r>
            <a:r>
              <a:rPr sz="2300" dirty="0">
                <a:solidFill>
                  <a:srgbClr val="3C3C3B"/>
                </a:solidFill>
                <a:latin typeface="Helvetica"/>
                <a:cs typeface="Helvetica"/>
              </a:rPr>
              <a:t>innovative</a:t>
            </a:r>
            <a:r>
              <a:rPr sz="2300" spc="-10" dirty="0">
                <a:solidFill>
                  <a:srgbClr val="3C3C3B"/>
                </a:solidFill>
                <a:latin typeface="Helvetica"/>
                <a:cs typeface="Helvetica"/>
              </a:rPr>
              <a:t> </a:t>
            </a:r>
            <a:r>
              <a:rPr sz="2300" dirty="0">
                <a:solidFill>
                  <a:srgbClr val="3C3C3B"/>
                </a:solidFill>
                <a:latin typeface="Helvetica"/>
                <a:cs typeface="Helvetica"/>
              </a:rPr>
              <a:t>employment</a:t>
            </a:r>
            <a:r>
              <a:rPr sz="2300" spc="-15" dirty="0">
                <a:solidFill>
                  <a:srgbClr val="3C3C3B"/>
                </a:solidFill>
                <a:latin typeface="Helvetica"/>
                <a:cs typeface="Helvetica"/>
              </a:rPr>
              <a:t> </a:t>
            </a:r>
            <a:r>
              <a:rPr sz="2300" dirty="0">
                <a:solidFill>
                  <a:srgbClr val="3C3C3B"/>
                </a:solidFill>
                <a:latin typeface="Helvetica"/>
                <a:cs typeface="Helvetica"/>
              </a:rPr>
              <a:t>models</a:t>
            </a:r>
            <a:r>
              <a:rPr sz="2300" spc="-15" dirty="0">
                <a:solidFill>
                  <a:srgbClr val="3C3C3B"/>
                </a:solidFill>
                <a:latin typeface="Helvetica"/>
                <a:cs typeface="Helvetica"/>
              </a:rPr>
              <a:t> </a:t>
            </a:r>
            <a:r>
              <a:rPr sz="2300" dirty="0">
                <a:solidFill>
                  <a:srgbClr val="3C3C3B"/>
                </a:solidFill>
                <a:latin typeface="Helvetica"/>
                <a:cs typeface="Helvetica"/>
              </a:rPr>
              <a:t>present</a:t>
            </a:r>
            <a:r>
              <a:rPr sz="2300" spc="-10" dirty="0">
                <a:solidFill>
                  <a:srgbClr val="3C3C3B"/>
                </a:solidFill>
                <a:latin typeface="Helvetica"/>
                <a:cs typeface="Helvetica"/>
              </a:rPr>
              <a:t> </a:t>
            </a:r>
            <a:r>
              <a:rPr sz="2300" spc="-25" dirty="0">
                <a:solidFill>
                  <a:srgbClr val="3C3C3B"/>
                </a:solidFill>
                <a:latin typeface="Helvetica"/>
                <a:cs typeface="Helvetica"/>
              </a:rPr>
              <a:t>an </a:t>
            </a:r>
            <a:r>
              <a:rPr sz="2300" dirty="0">
                <a:solidFill>
                  <a:srgbClr val="3C3C3B"/>
                </a:solidFill>
                <a:latin typeface="Helvetica"/>
                <a:cs typeface="Helvetica"/>
              </a:rPr>
              <a:t>opportunity</a:t>
            </a:r>
            <a:r>
              <a:rPr sz="2300" spc="-15" dirty="0">
                <a:solidFill>
                  <a:srgbClr val="3C3C3B"/>
                </a:solidFill>
                <a:latin typeface="Helvetica"/>
                <a:cs typeface="Helvetica"/>
              </a:rPr>
              <a:t> </a:t>
            </a:r>
            <a:r>
              <a:rPr sz="2300" dirty="0">
                <a:solidFill>
                  <a:srgbClr val="3C3C3B"/>
                </a:solidFill>
                <a:latin typeface="Helvetica"/>
                <a:cs typeface="Helvetica"/>
              </a:rPr>
              <a:t>to</a:t>
            </a:r>
            <a:r>
              <a:rPr sz="2300" spc="-10" dirty="0">
                <a:solidFill>
                  <a:srgbClr val="3C3C3B"/>
                </a:solidFill>
                <a:latin typeface="Helvetica"/>
                <a:cs typeface="Helvetica"/>
              </a:rPr>
              <a:t> </a:t>
            </a:r>
            <a:r>
              <a:rPr sz="2300" dirty="0">
                <a:solidFill>
                  <a:srgbClr val="3C3C3B"/>
                </a:solidFill>
                <a:latin typeface="Helvetica"/>
                <a:cs typeface="Helvetica"/>
              </a:rPr>
              <a:t>attract</a:t>
            </a:r>
            <a:r>
              <a:rPr sz="2300" spc="-10" dirty="0">
                <a:solidFill>
                  <a:srgbClr val="3C3C3B"/>
                </a:solidFill>
                <a:latin typeface="Helvetica"/>
                <a:cs typeface="Helvetica"/>
              </a:rPr>
              <a:t> </a:t>
            </a:r>
            <a:r>
              <a:rPr sz="2300" dirty="0">
                <a:solidFill>
                  <a:srgbClr val="3C3C3B"/>
                </a:solidFill>
                <a:latin typeface="Helvetica"/>
                <a:cs typeface="Helvetica"/>
              </a:rPr>
              <a:t>and</a:t>
            </a:r>
            <a:r>
              <a:rPr sz="2300" spc="-15" dirty="0">
                <a:solidFill>
                  <a:srgbClr val="3C3C3B"/>
                </a:solidFill>
                <a:latin typeface="Helvetica"/>
                <a:cs typeface="Helvetica"/>
              </a:rPr>
              <a:t> </a:t>
            </a:r>
            <a:r>
              <a:rPr sz="2300" dirty="0">
                <a:solidFill>
                  <a:srgbClr val="3C3C3B"/>
                </a:solidFill>
                <a:latin typeface="Helvetica"/>
                <a:cs typeface="Helvetica"/>
              </a:rPr>
              <a:t>develop</a:t>
            </a:r>
            <a:r>
              <a:rPr sz="2300" spc="-10" dirty="0">
                <a:solidFill>
                  <a:srgbClr val="3C3C3B"/>
                </a:solidFill>
                <a:latin typeface="Helvetica"/>
                <a:cs typeface="Helvetica"/>
              </a:rPr>
              <a:t> </a:t>
            </a:r>
            <a:r>
              <a:rPr sz="2300" dirty="0">
                <a:solidFill>
                  <a:srgbClr val="3C3C3B"/>
                </a:solidFill>
                <a:latin typeface="Helvetica"/>
                <a:cs typeface="Helvetica"/>
              </a:rPr>
              <a:t>the</a:t>
            </a:r>
            <a:r>
              <a:rPr sz="2300" spc="-10" dirty="0">
                <a:solidFill>
                  <a:srgbClr val="3C3C3B"/>
                </a:solidFill>
                <a:latin typeface="Helvetica"/>
                <a:cs typeface="Helvetica"/>
              </a:rPr>
              <a:t> </a:t>
            </a:r>
            <a:r>
              <a:rPr sz="2300" dirty="0">
                <a:solidFill>
                  <a:srgbClr val="3C3C3B"/>
                </a:solidFill>
                <a:latin typeface="Helvetica"/>
                <a:cs typeface="Helvetica"/>
              </a:rPr>
              <a:t>future</a:t>
            </a:r>
            <a:r>
              <a:rPr sz="2300" spc="-10" dirty="0">
                <a:solidFill>
                  <a:srgbClr val="3C3C3B"/>
                </a:solidFill>
                <a:latin typeface="Helvetica"/>
                <a:cs typeface="Helvetica"/>
              </a:rPr>
              <a:t> workforce.</a:t>
            </a:r>
            <a:endParaRPr sz="2300">
              <a:latin typeface="Helvetica"/>
              <a:cs typeface="Helvetica"/>
            </a:endParaRPr>
          </a:p>
        </p:txBody>
      </p:sp>
      <p:sp>
        <p:nvSpPr>
          <p:cNvPr id="5" name="object 5"/>
          <p:cNvSpPr txBox="1"/>
          <p:nvPr/>
        </p:nvSpPr>
        <p:spPr>
          <a:xfrm>
            <a:off x="10041651" y="10028879"/>
            <a:ext cx="2772410" cy="226695"/>
          </a:xfrm>
          <a:prstGeom prst="rect">
            <a:avLst/>
          </a:prstGeom>
        </p:spPr>
        <p:txBody>
          <a:bodyPr vert="horz" wrap="square" lIns="0" tIns="15240" rIns="0" bIns="0" rtlCol="0">
            <a:spAutoFit/>
          </a:bodyPr>
          <a:lstStyle/>
          <a:p>
            <a:pPr marL="12700">
              <a:lnSpc>
                <a:spcPct val="100000"/>
              </a:lnSpc>
              <a:spcBef>
                <a:spcPts val="120"/>
              </a:spcBef>
            </a:pPr>
            <a:r>
              <a:rPr sz="1300" dirty="0">
                <a:solidFill>
                  <a:srgbClr val="3C3C3B"/>
                </a:solidFill>
                <a:latin typeface="Helvetica"/>
                <a:cs typeface="Helvetica"/>
              </a:rPr>
              <a:t>*Needs</a:t>
            </a:r>
            <a:r>
              <a:rPr sz="1300" spc="20" dirty="0">
                <a:solidFill>
                  <a:srgbClr val="3C3C3B"/>
                </a:solidFill>
                <a:latin typeface="Helvetica"/>
                <a:cs typeface="Helvetica"/>
              </a:rPr>
              <a:t> </a:t>
            </a:r>
            <a:r>
              <a:rPr sz="1300" dirty="0">
                <a:solidFill>
                  <a:srgbClr val="3C3C3B"/>
                </a:solidFill>
                <a:latin typeface="Helvetica"/>
                <a:cs typeface="Helvetica"/>
              </a:rPr>
              <a:t>to</a:t>
            </a:r>
            <a:r>
              <a:rPr sz="1300" spc="20" dirty="0">
                <a:solidFill>
                  <a:srgbClr val="3C3C3B"/>
                </a:solidFill>
                <a:latin typeface="Helvetica"/>
                <a:cs typeface="Helvetica"/>
              </a:rPr>
              <a:t> </a:t>
            </a:r>
            <a:r>
              <a:rPr sz="1300" dirty="0">
                <a:solidFill>
                  <a:srgbClr val="3C3C3B"/>
                </a:solidFill>
                <a:latin typeface="Helvetica"/>
                <a:cs typeface="Helvetica"/>
              </a:rPr>
              <a:t>be</a:t>
            </a:r>
            <a:r>
              <a:rPr sz="1300" spc="20" dirty="0">
                <a:solidFill>
                  <a:srgbClr val="3C3C3B"/>
                </a:solidFill>
                <a:latin typeface="Helvetica"/>
                <a:cs typeface="Helvetica"/>
              </a:rPr>
              <a:t> </a:t>
            </a:r>
            <a:r>
              <a:rPr sz="1300" dirty="0">
                <a:solidFill>
                  <a:srgbClr val="3C3C3B"/>
                </a:solidFill>
                <a:latin typeface="Helvetica"/>
                <a:cs typeface="Helvetica"/>
              </a:rPr>
              <a:t>invested</a:t>
            </a:r>
            <a:r>
              <a:rPr sz="1300" spc="20" dirty="0">
                <a:solidFill>
                  <a:srgbClr val="3C3C3B"/>
                </a:solidFill>
                <a:latin typeface="Helvetica"/>
                <a:cs typeface="Helvetica"/>
              </a:rPr>
              <a:t> </a:t>
            </a:r>
            <a:r>
              <a:rPr sz="1300" dirty="0">
                <a:solidFill>
                  <a:srgbClr val="3C3C3B"/>
                </a:solidFill>
                <a:latin typeface="Helvetica"/>
                <a:cs typeface="Helvetica"/>
              </a:rPr>
              <a:t>in</a:t>
            </a:r>
            <a:r>
              <a:rPr sz="1300" spc="20" dirty="0">
                <a:solidFill>
                  <a:srgbClr val="3C3C3B"/>
                </a:solidFill>
                <a:latin typeface="Helvetica"/>
                <a:cs typeface="Helvetica"/>
              </a:rPr>
              <a:t> </a:t>
            </a:r>
            <a:r>
              <a:rPr sz="1300" spc="-10" dirty="0">
                <a:solidFill>
                  <a:srgbClr val="3C3C3B"/>
                </a:solidFill>
                <a:latin typeface="Helvetica"/>
                <a:cs typeface="Helvetica"/>
              </a:rPr>
              <a:t>more/grown</a:t>
            </a:r>
            <a:endParaRPr sz="1300">
              <a:latin typeface="Helvetica"/>
              <a:cs typeface="Helvetic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2276642" y="4874584"/>
            <a:ext cx="2569210" cy="5073015"/>
            <a:chOff x="12276642" y="4874584"/>
            <a:chExt cx="2569210" cy="5073015"/>
          </a:xfrm>
        </p:grpSpPr>
        <p:sp>
          <p:nvSpPr>
            <p:cNvPr id="3" name="object 3"/>
            <p:cNvSpPr/>
            <p:nvPr/>
          </p:nvSpPr>
          <p:spPr>
            <a:xfrm>
              <a:off x="12276642" y="4874584"/>
              <a:ext cx="2569210" cy="5073015"/>
            </a:xfrm>
            <a:custGeom>
              <a:avLst/>
              <a:gdLst/>
              <a:ahLst/>
              <a:cxnLst/>
              <a:rect l="l" t="t" r="r" b="b"/>
              <a:pathLst>
                <a:path w="2569209" h="5073015">
                  <a:moveTo>
                    <a:pt x="2568738" y="0"/>
                  </a:moveTo>
                  <a:lnTo>
                    <a:pt x="0" y="0"/>
                  </a:lnTo>
                  <a:lnTo>
                    <a:pt x="0" y="5072756"/>
                  </a:lnTo>
                  <a:lnTo>
                    <a:pt x="2568738" y="5072756"/>
                  </a:lnTo>
                  <a:lnTo>
                    <a:pt x="2568738" y="0"/>
                  </a:lnTo>
                  <a:close/>
                </a:path>
              </a:pathLst>
            </a:custGeom>
            <a:solidFill>
              <a:srgbClr val="EDF2FA"/>
            </a:solidFill>
          </p:spPr>
          <p:txBody>
            <a:bodyPr wrap="square" lIns="0" tIns="0" rIns="0" bIns="0" rtlCol="0"/>
            <a:lstStyle/>
            <a:p>
              <a:endParaRPr/>
            </a:p>
          </p:txBody>
        </p:sp>
        <p:sp>
          <p:nvSpPr>
            <p:cNvPr id="4" name="object 4"/>
            <p:cNvSpPr/>
            <p:nvPr/>
          </p:nvSpPr>
          <p:spPr>
            <a:xfrm>
              <a:off x="13013932" y="5249639"/>
              <a:ext cx="1094740" cy="1563370"/>
            </a:xfrm>
            <a:custGeom>
              <a:avLst/>
              <a:gdLst/>
              <a:ahLst/>
              <a:cxnLst/>
              <a:rect l="l" t="t" r="r" b="b"/>
              <a:pathLst>
                <a:path w="1094740" h="1563370">
                  <a:moveTo>
                    <a:pt x="351688" y="976947"/>
                  </a:moveTo>
                  <a:lnTo>
                    <a:pt x="273532" y="976947"/>
                  </a:lnTo>
                  <a:lnTo>
                    <a:pt x="273532" y="1055103"/>
                  </a:lnTo>
                  <a:lnTo>
                    <a:pt x="351688" y="1055103"/>
                  </a:lnTo>
                  <a:lnTo>
                    <a:pt x="351688" y="976947"/>
                  </a:lnTo>
                  <a:close/>
                </a:path>
                <a:path w="1094740" h="1563370">
                  <a:moveTo>
                    <a:pt x="1094168" y="234467"/>
                  </a:moveTo>
                  <a:lnTo>
                    <a:pt x="1084961" y="188836"/>
                  </a:lnTo>
                  <a:lnTo>
                    <a:pt x="1059827" y="151574"/>
                  </a:lnTo>
                  <a:lnTo>
                    <a:pt x="1022565" y="126453"/>
                  </a:lnTo>
                  <a:lnTo>
                    <a:pt x="976934" y="117233"/>
                  </a:lnTo>
                  <a:lnTo>
                    <a:pt x="937856" y="117233"/>
                  </a:lnTo>
                  <a:lnTo>
                    <a:pt x="937856" y="1270025"/>
                  </a:lnTo>
                  <a:lnTo>
                    <a:pt x="937856" y="1367726"/>
                  </a:lnTo>
                  <a:lnTo>
                    <a:pt x="468922" y="1367726"/>
                  </a:lnTo>
                  <a:lnTo>
                    <a:pt x="468922" y="1270025"/>
                  </a:lnTo>
                  <a:lnTo>
                    <a:pt x="480860" y="1232115"/>
                  </a:lnTo>
                  <a:lnTo>
                    <a:pt x="512318" y="1201051"/>
                  </a:lnTo>
                  <a:lnTo>
                    <a:pt x="556806" y="1176858"/>
                  </a:lnTo>
                  <a:lnTo>
                    <a:pt x="607822" y="1159548"/>
                  </a:lnTo>
                  <a:lnTo>
                    <a:pt x="658850" y="1149159"/>
                  </a:lnTo>
                  <a:lnTo>
                    <a:pt x="703389" y="1145692"/>
                  </a:lnTo>
                  <a:lnTo>
                    <a:pt x="747928" y="1149159"/>
                  </a:lnTo>
                  <a:lnTo>
                    <a:pt x="798957" y="1159548"/>
                  </a:lnTo>
                  <a:lnTo>
                    <a:pt x="849960" y="1176858"/>
                  </a:lnTo>
                  <a:lnTo>
                    <a:pt x="894461" y="1201051"/>
                  </a:lnTo>
                  <a:lnTo>
                    <a:pt x="925918" y="1232115"/>
                  </a:lnTo>
                  <a:lnTo>
                    <a:pt x="937856" y="1270025"/>
                  </a:lnTo>
                  <a:lnTo>
                    <a:pt x="937856" y="117233"/>
                  </a:lnTo>
                  <a:lnTo>
                    <a:pt x="879233" y="117233"/>
                  </a:lnTo>
                  <a:lnTo>
                    <a:pt x="879233" y="468934"/>
                  </a:lnTo>
                  <a:lnTo>
                    <a:pt x="876160" y="484149"/>
                  </a:lnTo>
                  <a:lnTo>
                    <a:pt x="867791" y="496570"/>
                  </a:lnTo>
                  <a:lnTo>
                    <a:pt x="855370" y="504939"/>
                  </a:lnTo>
                  <a:lnTo>
                    <a:pt x="840155" y="508012"/>
                  </a:lnTo>
                  <a:lnTo>
                    <a:pt x="429844" y="508012"/>
                  </a:lnTo>
                  <a:lnTo>
                    <a:pt x="429844" y="937869"/>
                  </a:lnTo>
                  <a:lnTo>
                    <a:pt x="429844" y="1094181"/>
                  </a:lnTo>
                  <a:lnTo>
                    <a:pt x="426770" y="1109395"/>
                  </a:lnTo>
                  <a:lnTo>
                    <a:pt x="418401" y="1121816"/>
                  </a:lnTo>
                  <a:lnTo>
                    <a:pt x="405980" y="1130185"/>
                  </a:lnTo>
                  <a:lnTo>
                    <a:pt x="390766" y="1133259"/>
                  </a:lnTo>
                  <a:lnTo>
                    <a:pt x="234454" y="1133259"/>
                  </a:lnTo>
                  <a:lnTo>
                    <a:pt x="219252" y="1130185"/>
                  </a:lnTo>
                  <a:lnTo>
                    <a:pt x="206832" y="1121816"/>
                  </a:lnTo>
                  <a:lnTo>
                    <a:pt x="198450" y="1109395"/>
                  </a:lnTo>
                  <a:lnTo>
                    <a:pt x="195376" y="1094181"/>
                  </a:lnTo>
                  <a:lnTo>
                    <a:pt x="195376" y="937869"/>
                  </a:lnTo>
                  <a:lnTo>
                    <a:pt x="198450" y="922667"/>
                  </a:lnTo>
                  <a:lnTo>
                    <a:pt x="206832" y="910234"/>
                  </a:lnTo>
                  <a:lnTo>
                    <a:pt x="219252" y="901865"/>
                  </a:lnTo>
                  <a:lnTo>
                    <a:pt x="234454" y="898791"/>
                  </a:lnTo>
                  <a:lnTo>
                    <a:pt x="390766" y="898791"/>
                  </a:lnTo>
                  <a:lnTo>
                    <a:pt x="405980" y="901865"/>
                  </a:lnTo>
                  <a:lnTo>
                    <a:pt x="418401" y="910234"/>
                  </a:lnTo>
                  <a:lnTo>
                    <a:pt x="426770" y="922667"/>
                  </a:lnTo>
                  <a:lnTo>
                    <a:pt x="429844" y="937869"/>
                  </a:lnTo>
                  <a:lnTo>
                    <a:pt x="429844" y="508012"/>
                  </a:lnTo>
                  <a:lnTo>
                    <a:pt x="234454" y="508012"/>
                  </a:lnTo>
                  <a:lnTo>
                    <a:pt x="219252" y="504939"/>
                  </a:lnTo>
                  <a:lnTo>
                    <a:pt x="206832" y="496570"/>
                  </a:lnTo>
                  <a:lnTo>
                    <a:pt x="198450" y="484149"/>
                  </a:lnTo>
                  <a:lnTo>
                    <a:pt x="195376" y="468934"/>
                  </a:lnTo>
                  <a:lnTo>
                    <a:pt x="198450" y="453720"/>
                  </a:lnTo>
                  <a:lnTo>
                    <a:pt x="206832" y="441299"/>
                  </a:lnTo>
                  <a:lnTo>
                    <a:pt x="219252" y="432930"/>
                  </a:lnTo>
                  <a:lnTo>
                    <a:pt x="234454" y="429856"/>
                  </a:lnTo>
                  <a:lnTo>
                    <a:pt x="840155" y="429856"/>
                  </a:lnTo>
                  <a:lnTo>
                    <a:pt x="855370" y="432930"/>
                  </a:lnTo>
                  <a:lnTo>
                    <a:pt x="867791" y="441299"/>
                  </a:lnTo>
                  <a:lnTo>
                    <a:pt x="876160" y="453720"/>
                  </a:lnTo>
                  <a:lnTo>
                    <a:pt x="879233" y="468934"/>
                  </a:lnTo>
                  <a:lnTo>
                    <a:pt x="879233" y="117233"/>
                  </a:lnTo>
                  <a:lnTo>
                    <a:pt x="820623" y="117233"/>
                  </a:lnTo>
                  <a:lnTo>
                    <a:pt x="812736" y="78155"/>
                  </a:lnTo>
                  <a:lnTo>
                    <a:pt x="811403" y="71602"/>
                  </a:lnTo>
                  <a:lnTo>
                    <a:pt x="786282" y="34340"/>
                  </a:lnTo>
                  <a:lnTo>
                    <a:pt x="749020" y="9220"/>
                  </a:lnTo>
                  <a:lnTo>
                    <a:pt x="742467" y="7899"/>
                  </a:lnTo>
                  <a:lnTo>
                    <a:pt x="742467" y="117233"/>
                  </a:lnTo>
                  <a:lnTo>
                    <a:pt x="742467" y="195389"/>
                  </a:lnTo>
                  <a:lnTo>
                    <a:pt x="739394" y="210604"/>
                  </a:lnTo>
                  <a:lnTo>
                    <a:pt x="731024" y="223024"/>
                  </a:lnTo>
                  <a:lnTo>
                    <a:pt x="718591" y="231394"/>
                  </a:lnTo>
                  <a:lnTo>
                    <a:pt x="703389" y="234467"/>
                  </a:lnTo>
                  <a:lnTo>
                    <a:pt x="390766" y="234467"/>
                  </a:lnTo>
                  <a:lnTo>
                    <a:pt x="375564" y="231394"/>
                  </a:lnTo>
                  <a:lnTo>
                    <a:pt x="363131" y="223024"/>
                  </a:lnTo>
                  <a:lnTo>
                    <a:pt x="354761" y="210604"/>
                  </a:lnTo>
                  <a:lnTo>
                    <a:pt x="351688" y="195389"/>
                  </a:lnTo>
                  <a:lnTo>
                    <a:pt x="351688" y="117233"/>
                  </a:lnTo>
                  <a:lnTo>
                    <a:pt x="354761" y="102031"/>
                  </a:lnTo>
                  <a:lnTo>
                    <a:pt x="363131" y="89611"/>
                  </a:lnTo>
                  <a:lnTo>
                    <a:pt x="375564" y="81229"/>
                  </a:lnTo>
                  <a:lnTo>
                    <a:pt x="390766" y="78155"/>
                  </a:lnTo>
                  <a:lnTo>
                    <a:pt x="703389" y="78155"/>
                  </a:lnTo>
                  <a:lnTo>
                    <a:pt x="718591" y="81229"/>
                  </a:lnTo>
                  <a:lnTo>
                    <a:pt x="731024" y="89611"/>
                  </a:lnTo>
                  <a:lnTo>
                    <a:pt x="739394" y="102031"/>
                  </a:lnTo>
                  <a:lnTo>
                    <a:pt x="742467" y="117233"/>
                  </a:lnTo>
                  <a:lnTo>
                    <a:pt x="742467" y="7899"/>
                  </a:lnTo>
                  <a:lnTo>
                    <a:pt x="703389" y="0"/>
                  </a:lnTo>
                  <a:lnTo>
                    <a:pt x="390766" y="0"/>
                  </a:lnTo>
                  <a:lnTo>
                    <a:pt x="345135" y="9220"/>
                  </a:lnTo>
                  <a:lnTo>
                    <a:pt x="307873" y="34340"/>
                  </a:lnTo>
                  <a:lnTo>
                    <a:pt x="282752" y="71602"/>
                  </a:lnTo>
                  <a:lnTo>
                    <a:pt x="273532" y="117233"/>
                  </a:lnTo>
                  <a:lnTo>
                    <a:pt x="117221" y="117233"/>
                  </a:lnTo>
                  <a:lnTo>
                    <a:pt x="71589" y="126453"/>
                  </a:lnTo>
                  <a:lnTo>
                    <a:pt x="34328" y="151574"/>
                  </a:lnTo>
                  <a:lnTo>
                    <a:pt x="9207" y="188836"/>
                  </a:lnTo>
                  <a:lnTo>
                    <a:pt x="0" y="234467"/>
                  </a:lnTo>
                  <a:lnTo>
                    <a:pt x="0" y="1445882"/>
                  </a:lnTo>
                  <a:lnTo>
                    <a:pt x="9207" y="1491513"/>
                  </a:lnTo>
                  <a:lnTo>
                    <a:pt x="34328" y="1528775"/>
                  </a:lnTo>
                  <a:lnTo>
                    <a:pt x="71589" y="1553895"/>
                  </a:lnTo>
                  <a:lnTo>
                    <a:pt x="117221" y="1563103"/>
                  </a:lnTo>
                  <a:lnTo>
                    <a:pt x="976934" y="1563103"/>
                  </a:lnTo>
                  <a:lnTo>
                    <a:pt x="1022565" y="1553895"/>
                  </a:lnTo>
                  <a:lnTo>
                    <a:pt x="1059827" y="1528775"/>
                  </a:lnTo>
                  <a:lnTo>
                    <a:pt x="1084961" y="1491513"/>
                  </a:lnTo>
                  <a:lnTo>
                    <a:pt x="1094168" y="1445882"/>
                  </a:lnTo>
                  <a:lnTo>
                    <a:pt x="1094168" y="1367726"/>
                  </a:lnTo>
                  <a:lnTo>
                    <a:pt x="1094168" y="1145692"/>
                  </a:lnTo>
                  <a:lnTo>
                    <a:pt x="1094168" y="429856"/>
                  </a:lnTo>
                  <a:lnTo>
                    <a:pt x="1094168" y="234467"/>
                  </a:lnTo>
                  <a:close/>
                </a:path>
              </a:pathLst>
            </a:custGeom>
            <a:solidFill>
              <a:srgbClr val="4573C4"/>
            </a:solidFill>
          </p:spPr>
          <p:txBody>
            <a:bodyPr wrap="square" lIns="0" tIns="0" rIns="0" bIns="0" rtlCol="0"/>
            <a:lstStyle/>
            <a:p>
              <a:endParaRPr/>
            </a:p>
          </p:txBody>
        </p:sp>
      </p:grpSp>
      <p:grpSp>
        <p:nvGrpSpPr>
          <p:cNvPr id="5" name="object 5"/>
          <p:cNvGrpSpPr/>
          <p:nvPr/>
        </p:nvGrpSpPr>
        <p:grpSpPr>
          <a:xfrm>
            <a:off x="9469261" y="4874584"/>
            <a:ext cx="2569210" cy="5073015"/>
            <a:chOff x="9469261" y="4874584"/>
            <a:chExt cx="2569210" cy="5073015"/>
          </a:xfrm>
        </p:grpSpPr>
        <p:sp>
          <p:nvSpPr>
            <p:cNvPr id="6" name="object 6"/>
            <p:cNvSpPr/>
            <p:nvPr/>
          </p:nvSpPr>
          <p:spPr>
            <a:xfrm>
              <a:off x="9469261" y="4874584"/>
              <a:ext cx="2569210" cy="5073015"/>
            </a:xfrm>
            <a:custGeom>
              <a:avLst/>
              <a:gdLst/>
              <a:ahLst/>
              <a:cxnLst/>
              <a:rect l="l" t="t" r="r" b="b"/>
              <a:pathLst>
                <a:path w="2569209" h="5073015">
                  <a:moveTo>
                    <a:pt x="2568738" y="0"/>
                  </a:moveTo>
                  <a:lnTo>
                    <a:pt x="0" y="0"/>
                  </a:lnTo>
                  <a:lnTo>
                    <a:pt x="0" y="5072756"/>
                  </a:lnTo>
                  <a:lnTo>
                    <a:pt x="2568738" y="5072756"/>
                  </a:lnTo>
                  <a:lnTo>
                    <a:pt x="2568738" y="0"/>
                  </a:lnTo>
                  <a:close/>
                </a:path>
              </a:pathLst>
            </a:custGeom>
            <a:solidFill>
              <a:srgbClr val="EDF2FA"/>
            </a:solidFill>
          </p:spPr>
          <p:txBody>
            <a:bodyPr wrap="square" lIns="0" tIns="0" rIns="0" bIns="0" rtlCol="0"/>
            <a:lstStyle/>
            <a:p>
              <a:endParaRPr/>
            </a:p>
          </p:txBody>
        </p:sp>
        <p:sp>
          <p:nvSpPr>
            <p:cNvPr id="7" name="object 7"/>
            <p:cNvSpPr/>
            <p:nvPr/>
          </p:nvSpPr>
          <p:spPr>
            <a:xfrm>
              <a:off x="9972066" y="5249639"/>
              <a:ext cx="1563370" cy="1563370"/>
            </a:xfrm>
            <a:custGeom>
              <a:avLst/>
              <a:gdLst/>
              <a:ahLst/>
              <a:cxnLst/>
              <a:rect l="l" t="t" r="r" b="b"/>
              <a:pathLst>
                <a:path w="1563370" h="1563370">
                  <a:moveTo>
                    <a:pt x="1128915" y="260515"/>
                  </a:moveTo>
                  <a:lnTo>
                    <a:pt x="1118679" y="209816"/>
                  </a:lnTo>
                  <a:lnTo>
                    <a:pt x="1090764" y="168414"/>
                  </a:lnTo>
                  <a:lnTo>
                    <a:pt x="1049362" y="140500"/>
                  </a:lnTo>
                  <a:lnTo>
                    <a:pt x="998651" y="130263"/>
                  </a:lnTo>
                  <a:lnTo>
                    <a:pt x="911821" y="130263"/>
                  </a:lnTo>
                  <a:lnTo>
                    <a:pt x="911821" y="1042073"/>
                  </a:lnTo>
                  <a:lnTo>
                    <a:pt x="908405" y="1058976"/>
                  </a:lnTo>
                  <a:lnTo>
                    <a:pt x="899096" y="1072781"/>
                  </a:lnTo>
                  <a:lnTo>
                    <a:pt x="885291" y="1082090"/>
                  </a:lnTo>
                  <a:lnTo>
                    <a:pt x="868400" y="1085507"/>
                  </a:lnTo>
                  <a:lnTo>
                    <a:pt x="260515" y="1085507"/>
                  </a:lnTo>
                  <a:lnTo>
                    <a:pt x="243624" y="1082090"/>
                  </a:lnTo>
                  <a:lnTo>
                    <a:pt x="229819" y="1072781"/>
                  </a:lnTo>
                  <a:lnTo>
                    <a:pt x="220510" y="1058976"/>
                  </a:lnTo>
                  <a:lnTo>
                    <a:pt x="217093" y="1042073"/>
                  </a:lnTo>
                  <a:lnTo>
                    <a:pt x="220510" y="1025182"/>
                  </a:lnTo>
                  <a:lnTo>
                    <a:pt x="229819" y="1011377"/>
                  </a:lnTo>
                  <a:lnTo>
                    <a:pt x="243624" y="1002068"/>
                  </a:lnTo>
                  <a:lnTo>
                    <a:pt x="260515" y="998651"/>
                  </a:lnTo>
                  <a:lnTo>
                    <a:pt x="868400" y="998651"/>
                  </a:lnTo>
                  <a:lnTo>
                    <a:pt x="885291" y="1002068"/>
                  </a:lnTo>
                  <a:lnTo>
                    <a:pt x="899096" y="1011377"/>
                  </a:lnTo>
                  <a:lnTo>
                    <a:pt x="908405" y="1025182"/>
                  </a:lnTo>
                  <a:lnTo>
                    <a:pt x="911821" y="1042073"/>
                  </a:lnTo>
                  <a:lnTo>
                    <a:pt x="911821" y="130263"/>
                  </a:lnTo>
                  <a:lnTo>
                    <a:pt x="868400" y="130263"/>
                  </a:lnTo>
                  <a:lnTo>
                    <a:pt x="859624" y="86842"/>
                  </a:lnTo>
                  <a:lnTo>
                    <a:pt x="858164" y="79565"/>
                  </a:lnTo>
                  <a:lnTo>
                    <a:pt x="830237" y="38163"/>
                  </a:lnTo>
                  <a:lnTo>
                    <a:pt x="788835" y="10236"/>
                  </a:lnTo>
                  <a:lnTo>
                    <a:pt x="781545" y="8775"/>
                  </a:lnTo>
                  <a:lnTo>
                    <a:pt x="781545" y="130263"/>
                  </a:lnTo>
                  <a:lnTo>
                    <a:pt x="781545" y="217093"/>
                  </a:lnTo>
                  <a:lnTo>
                    <a:pt x="778141" y="233997"/>
                  </a:lnTo>
                  <a:lnTo>
                    <a:pt x="768832" y="247802"/>
                  </a:lnTo>
                  <a:lnTo>
                    <a:pt x="755040" y="257111"/>
                  </a:lnTo>
                  <a:lnTo>
                    <a:pt x="738136" y="260515"/>
                  </a:lnTo>
                  <a:lnTo>
                    <a:pt x="564451" y="260515"/>
                  </a:lnTo>
                  <a:lnTo>
                    <a:pt x="564451" y="651306"/>
                  </a:lnTo>
                  <a:lnTo>
                    <a:pt x="564451" y="738136"/>
                  </a:lnTo>
                  <a:lnTo>
                    <a:pt x="434200" y="738136"/>
                  </a:lnTo>
                  <a:lnTo>
                    <a:pt x="434200" y="868400"/>
                  </a:lnTo>
                  <a:lnTo>
                    <a:pt x="347357" y="868400"/>
                  </a:lnTo>
                  <a:lnTo>
                    <a:pt x="347357" y="738136"/>
                  </a:lnTo>
                  <a:lnTo>
                    <a:pt x="217093" y="738136"/>
                  </a:lnTo>
                  <a:lnTo>
                    <a:pt x="217093" y="651306"/>
                  </a:lnTo>
                  <a:lnTo>
                    <a:pt x="347357" y="651306"/>
                  </a:lnTo>
                  <a:lnTo>
                    <a:pt x="347357" y="521030"/>
                  </a:lnTo>
                  <a:lnTo>
                    <a:pt x="434200" y="521030"/>
                  </a:lnTo>
                  <a:lnTo>
                    <a:pt x="434200" y="651306"/>
                  </a:lnTo>
                  <a:lnTo>
                    <a:pt x="564451" y="651306"/>
                  </a:lnTo>
                  <a:lnTo>
                    <a:pt x="564451" y="260515"/>
                  </a:lnTo>
                  <a:lnTo>
                    <a:pt x="390779" y="260515"/>
                  </a:lnTo>
                  <a:lnTo>
                    <a:pt x="373875" y="257111"/>
                  </a:lnTo>
                  <a:lnTo>
                    <a:pt x="360070" y="247802"/>
                  </a:lnTo>
                  <a:lnTo>
                    <a:pt x="350761" y="233997"/>
                  </a:lnTo>
                  <a:lnTo>
                    <a:pt x="347357" y="217093"/>
                  </a:lnTo>
                  <a:lnTo>
                    <a:pt x="347357" y="130263"/>
                  </a:lnTo>
                  <a:lnTo>
                    <a:pt x="350761" y="113360"/>
                  </a:lnTo>
                  <a:lnTo>
                    <a:pt x="360070" y="99555"/>
                  </a:lnTo>
                  <a:lnTo>
                    <a:pt x="373875" y="90258"/>
                  </a:lnTo>
                  <a:lnTo>
                    <a:pt x="390779" y="86842"/>
                  </a:lnTo>
                  <a:lnTo>
                    <a:pt x="738136" y="86842"/>
                  </a:lnTo>
                  <a:lnTo>
                    <a:pt x="755040" y="90258"/>
                  </a:lnTo>
                  <a:lnTo>
                    <a:pt x="768832" y="99555"/>
                  </a:lnTo>
                  <a:lnTo>
                    <a:pt x="778141" y="113360"/>
                  </a:lnTo>
                  <a:lnTo>
                    <a:pt x="781545" y="130263"/>
                  </a:lnTo>
                  <a:lnTo>
                    <a:pt x="781545" y="8775"/>
                  </a:lnTo>
                  <a:lnTo>
                    <a:pt x="738136" y="0"/>
                  </a:lnTo>
                  <a:lnTo>
                    <a:pt x="390779" y="0"/>
                  </a:lnTo>
                  <a:lnTo>
                    <a:pt x="340080" y="10236"/>
                  </a:lnTo>
                  <a:lnTo>
                    <a:pt x="298678" y="38163"/>
                  </a:lnTo>
                  <a:lnTo>
                    <a:pt x="270751" y="79565"/>
                  </a:lnTo>
                  <a:lnTo>
                    <a:pt x="260515" y="130263"/>
                  </a:lnTo>
                  <a:lnTo>
                    <a:pt x="130263" y="130263"/>
                  </a:lnTo>
                  <a:lnTo>
                    <a:pt x="79565" y="140500"/>
                  </a:lnTo>
                  <a:lnTo>
                    <a:pt x="38150" y="168414"/>
                  </a:lnTo>
                  <a:lnTo>
                    <a:pt x="10236" y="209816"/>
                  </a:lnTo>
                  <a:lnTo>
                    <a:pt x="0" y="260515"/>
                  </a:lnTo>
                  <a:lnTo>
                    <a:pt x="0" y="1432852"/>
                  </a:lnTo>
                  <a:lnTo>
                    <a:pt x="10236" y="1483550"/>
                  </a:lnTo>
                  <a:lnTo>
                    <a:pt x="38150" y="1524965"/>
                  </a:lnTo>
                  <a:lnTo>
                    <a:pt x="79565" y="1552879"/>
                  </a:lnTo>
                  <a:lnTo>
                    <a:pt x="130263" y="1563103"/>
                  </a:lnTo>
                  <a:lnTo>
                    <a:pt x="998651" y="1563103"/>
                  </a:lnTo>
                  <a:lnTo>
                    <a:pt x="1049362" y="1552879"/>
                  </a:lnTo>
                  <a:lnTo>
                    <a:pt x="1090764" y="1524965"/>
                  </a:lnTo>
                  <a:lnTo>
                    <a:pt x="1118679" y="1483550"/>
                  </a:lnTo>
                  <a:lnTo>
                    <a:pt x="1128915" y="1432852"/>
                  </a:lnTo>
                  <a:lnTo>
                    <a:pt x="1128915" y="1302588"/>
                  </a:lnTo>
                  <a:lnTo>
                    <a:pt x="1128915" y="1215758"/>
                  </a:lnTo>
                  <a:lnTo>
                    <a:pt x="1128915" y="1085507"/>
                  </a:lnTo>
                  <a:lnTo>
                    <a:pt x="1128915" y="998651"/>
                  </a:lnTo>
                  <a:lnTo>
                    <a:pt x="1128915" y="868400"/>
                  </a:lnTo>
                  <a:lnTo>
                    <a:pt x="1128915" y="521030"/>
                  </a:lnTo>
                  <a:lnTo>
                    <a:pt x="1128915" y="260515"/>
                  </a:lnTo>
                  <a:close/>
                </a:path>
                <a:path w="1563370" h="1563370">
                  <a:moveTo>
                    <a:pt x="1563103" y="738136"/>
                  </a:moveTo>
                  <a:lnTo>
                    <a:pt x="1302588" y="738136"/>
                  </a:lnTo>
                  <a:lnTo>
                    <a:pt x="1302588" y="1389430"/>
                  </a:lnTo>
                  <a:lnTo>
                    <a:pt x="1432852" y="1563116"/>
                  </a:lnTo>
                  <a:lnTo>
                    <a:pt x="1563103" y="1389430"/>
                  </a:lnTo>
                  <a:lnTo>
                    <a:pt x="1563103" y="738136"/>
                  </a:lnTo>
                  <a:close/>
                </a:path>
                <a:path w="1563370" h="1563370">
                  <a:moveTo>
                    <a:pt x="1563103" y="521042"/>
                  </a:moveTo>
                  <a:lnTo>
                    <a:pt x="1552867" y="470331"/>
                  </a:lnTo>
                  <a:lnTo>
                    <a:pt x="1524952" y="428929"/>
                  </a:lnTo>
                  <a:lnTo>
                    <a:pt x="1483550" y="401015"/>
                  </a:lnTo>
                  <a:lnTo>
                    <a:pt x="1432852" y="390779"/>
                  </a:lnTo>
                  <a:lnTo>
                    <a:pt x="1382141" y="401015"/>
                  </a:lnTo>
                  <a:lnTo>
                    <a:pt x="1340739" y="428929"/>
                  </a:lnTo>
                  <a:lnTo>
                    <a:pt x="1312824" y="470331"/>
                  </a:lnTo>
                  <a:lnTo>
                    <a:pt x="1302588" y="521042"/>
                  </a:lnTo>
                  <a:lnTo>
                    <a:pt x="1302588" y="651294"/>
                  </a:lnTo>
                  <a:lnTo>
                    <a:pt x="1563103" y="651294"/>
                  </a:lnTo>
                  <a:lnTo>
                    <a:pt x="1563103" y="521042"/>
                  </a:lnTo>
                  <a:close/>
                </a:path>
              </a:pathLst>
            </a:custGeom>
            <a:solidFill>
              <a:srgbClr val="4573C4"/>
            </a:solidFill>
          </p:spPr>
          <p:txBody>
            <a:bodyPr wrap="square" lIns="0" tIns="0" rIns="0" bIns="0" rtlCol="0"/>
            <a:lstStyle/>
            <a:p>
              <a:endParaRPr/>
            </a:p>
          </p:txBody>
        </p:sp>
      </p:grpSp>
      <p:grpSp>
        <p:nvGrpSpPr>
          <p:cNvPr id="8" name="object 8"/>
          <p:cNvGrpSpPr/>
          <p:nvPr/>
        </p:nvGrpSpPr>
        <p:grpSpPr>
          <a:xfrm>
            <a:off x="6661870" y="4874584"/>
            <a:ext cx="2569210" cy="5073015"/>
            <a:chOff x="6661870" y="4874584"/>
            <a:chExt cx="2569210" cy="5073015"/>
          </a:xfrm>
        </p:grpSpPr>
        <p:sp>
          <p:nvSpPr>
            <p:cNvPr id="9" name="object 9"/>
            <p:cNvSpPr/>
            <p:nvPr/>
          </p:nvSpPr>
          <p:spPr>
            <a:xfrm>
              <a:off x="6661870" y="4874584"/>
              <a:ext cx="2569210" cy="5073015"/>
            </a:xfrm>
            <a:custGeom>
              <a:avLst/>
              <a:gdLst/>
              <a:ahLst/>
              <a:cxnLst/>
              <a:rect l="l" t="t" r="r" b="b"/>
              <a:pathLst>
                <a:path w="2569209" h="5073015">
                  <a:moveTo>
                    <a:pt x="2568738" y="0"/>
                  </a:moveTo>
                  <a:lnTo>
                    <a:pt x="0" y="0"/>
                  </a:lnTo>
                  <a:lnTo>
                    <a:pt x="0" y="5072756"/>
                  </a:lnTo>
                  <a:lnTo>
                    <a:pt x="2568738" y="5072756"/>
                  </a:lnTo>
                  <a:lnTo>
                    <a:pt x="2568738" y="0"/>
                  </a:lnTo>
                  <a:close/>
                </a:path>
              </a:pathLst>
            </a:custGeom>
            <a:solidFill>
              <a:srgbClr val="EDF2FA"/>
            </a:solidFill>
          </p:spPr>
          <p:txBody>
            <a:bodyPr wrap="square" lIns="0" tIns="0" rIns="0" bIns="0" rtlCol="0"/>
            <a:lstStyle/>
            <a:p>
              <a:endParaRPr/>
            </a:p>
          </p:txBody>
        </p:sp>
        <p:sp>
          <p:nvSpPr>
            <p:cNvPr id="10" name="object 10"/>
            <p:cNvSpPr/>
            <p:nvPr/>
          </p:nvSpPr>
          <p:spPr>
            <a:xfrm>
              <a:off x="7086231" y="5370378"/>
              <a:ext cx="1720214" cy="1353820"/>
            </a:xfrm>
            <a:custGeom>
              <a:avLst/>
              <a:gdLst/>
              <a:ahLst/>
              <a:cxnLst/>
              <a:rect l="l" t="t" r="r" b="b"/>
              <a:pathLst>
                <a:path w="1720215" h="1353820">
                  <a:moveTo>
                    <a:pt x="1720011" y="837361"/>
                  </a:moveTo>
                  <a:lnTo>
                    <a:pt x="1716239" y="808278"/>
                  </a:lnTo>
                  <a:lnTo>
                    <a:pt x="1705559" y="782002"/>
                  </a:lnTo>
                  <a:lnTo>
                    <a:pt x="1688960" y="759510"/>
                  </a:lnTo>
                  <a:lnTo>
                    <a:pt x="1667408" y="741756"/>
                  </a:lnTo>
                  <a:lnTo>
                    <a:pt x="1670558" y="732205"/>
                  </a:lnTo>
                  <a:lnTo>
                    <a:pt x="1672856" y="722287"/>
                  </a:lnTo>
                  <a:lnTo>
                    <a:pt x="1674266" y="712076"/>
                  </a:lnTo>
                  <a:lnTo>
                    <a:pt x="1674749" y="701586"/>
                  </a:lnTo>
                  <a:lnTo>
                    <a:pt x="1674749" y="656310"/>
                  </a:lnTo>
                  <a:lnTo>
                    <a:pt x="1667865" y="617372"/>
                  </a:lnTo>
                  <a:lnTo>
                    <a:pt x="1648853" y="584276"/>
                  </a:lnTo>
                  <a:lnTo>
                    <a:pt x="1629473" y="567537"/>
                  </a:lnTo>
                  <a:lnTo>
                    <a:pt x="1629473" y="837361"/>
                  </a:lnTo>
                  <a:lnTo>
                    <a:pt x="1629473" y="882637"/>
                  </a:lnTo>
                  <a:lnTo>
                    <a:pt x="1627695" y="891438"/>
                  </a:lnTo>
                  <a:lnTo>
                    <a:pt x="1622844" y="898639"/>
                  </a:lnTo>
                  <a:lnTo>
                    <a:pt x="1615655" y="903478"/>
                  </a:lnTo>
                  <a:lnTo>
                    <a:pt x="1606854" y="905256"/>
                  </a:lnTo>
                  <a:lnTo>
                    <a:pt x="1403159" y="905256"/>
                  </a:lnTo>
                  <a:lnTo>
                    <a:pt x="1403159" y="995794"/>
                  </a:lnTo>
                  <a:lnTo>
                    <a:pt x="1561579" y="995794"/>
                  </a:lnTo>
                  <a:lnTo>
                    <a:pt x="1570393" y="997572"/>
                  </a:lnTo>
                  <a:lnTo>
                    <a:pt x="1577581" y="1002423"/>
                  </a:lnTo>
                  <a:lnTo>
                    <a:pt x="1582432" y="1009611"/>
                  </a:lnTo>
                  <a:lnTo>
                    <a:pt x="1584210" y="1018425"/>
                  </a:lnTo>
                  <a:lnTo>
                    <a:pt x="1584210" y="1063688"/>
                  </a:lnTo>
                  <a:lnTo>
                    <a:pt x="1582432" y="1072502"/>
                  </a:lnTo>
                  <a:lnTo>
                    <a:pt x="1577581" y="1079690"/>
                  </a:lnTo>
                  <a:lnTo>
                    <a:pt x="1570393" y="1084541"/>
                  </a:lnTo>
                  <a:lnTo>
                    <a:pt x="1561579" y="1086319"/>
                  </a:lnTo>
                  <a:lnTo>
                    <a:pt x="1179220" y="1086319"/>
                  </a:lnTo>
                  <a:lnTo>
                    <a:pt x="1179220" y="1176845"/>
                  </a:lnTo>
                  <a:lnTo>
                    <a:pt x="1416761" y="1176845"/>
                  </a:lnTo>
                  <a:lnTo>
                    <a:pt x="1376121" y="1204950"/>
                  </a:lnTo>
                  <a:lnTo>
                    <a:pt x="1332052" y="1227569"/>
                  </a:lnTo>
                  <a:lnTo>
                    <a:pt x="1285290" y="1244688"/>
                  </a:lnTo>
                  <a:lnTo>
                    <a:pt x="1236548" y="1256309"/>
                  </a:lnTo>
                  <a:lnTo>
                    <a:pt x="1186535" y="1262405"/>
                  </a:lnTo>
                  <a:lnTo>
                    <a:pt x="1135989" y="1262989"/>
                  </a:lnTo>
                  <a:lnTo>
                    <a:pt x="1085608" y="1258049"/>
                  </a:lnTo>
                  <a:lnTo>
                    <a:pt x="1036116" y="1247571"/>
                  </a:lnTo>
                  <a:lnTo>
                    <a:pt x="988237" y="1231569"/>
                  </a:lnTo>
                  <a:lnTo>
                    <a:pt x="942682" y="1210017"/>
                  </a:lnTo>
                  <a:lnTo>
                    <a:pt x="724217" y="1089660"/>
                  </a:lnTo>
                  <a:lnTo>
                    <a:pt x="724217" y="1086319"/>
                  </a:lnTo>
                  <a:lnTo>
                    <a:pt x="724217" y="633679"/>
                  </a:lnTo>
                  <a:lnTo>
                    <a:pt x="724217" y="588416"/>
                  </a:lnTo>
                  <a:lnTo>
                    <a:pt x="722236" y="578662"/>
                  </a:lnTo>
                  <a:lnTo>
                    <a:pt x="765225" y="559282"/>
                  </a:lnTo>
                  <a:lnTo>
                    <a:pt x="810234" y="540969"/>
                  </a:lnTo>
                  <a:lnTo>
                    <a:pt x="855827" y="524344"/>
                  </a:lnTo>
                  <a:lnTo>
                    <a:pt x="901966" y="509422"/>
                  </a:lnTo>
                  <a:lnTo>
                    <a:pt x="948601" y="496214"/>
                  </a:lnTo>
                  <a:lnTo>
                    <a:pt x="995680" y="484720"/>
                  </a:lnTo>
                  <a:lnTo>
                    <a:pt x="1043152" y="474967"/>
                  </a:lnTo>
                  <a:lnTo>
                    <a:pt x="1090980" y="466953"/>
                  </a:lnTo>
                  <a:lnTo>
                    <a:pt x="1139113" y="460705"/>
                  </a:lnTo>
                  <a:lnTo>
                    <a:pt x="1187500" y="456234"/>
                  </a:lnTo>
                  <a:lnTo>
                    <a:pt x="1236091" y="453542"/>
                  </a:lnTo>
                  <a:lnTo>
                    <a:pt x="1284846" y="452640"/>
                  </a:lnTo>
                  <a:lnTo>
                    <a:pt x="1310881" y="452640"/>
                  </a:lnTo>
                  <a:lnTo>
                    <a:pt x="1451940" y="463613"/>
                  </a:lnTo>
                  <a:lnTo>
                    <a:pt x="1490484" y="491959"/>
                  </a:lnTo>
                  <a:lnTo>
                    <a:pt x="1493697" y="508723"/>
                  </a:lnTo>
                  <a:lnTo>
                    <a:pt x="1493697" y="543153"/>
                  </a:lnTo>
                  <a:lnTo>
                    <a:pt x="1403159" y="543153"/>
                  </a:lnTo>
                  <a:lnTo>
                    <a:pt x="1403159" y="633691"/>
                  </a:lnTo>
                  <a:lnTo>
                    <a:pt x="1561579" y="633691"/>
                  </a:lnTo>
                  <a:lnTo>
                    <a:pt x="1570393" y="635469"/>
                  </a:lnTo>
                  <a:lnTo>
                    <a:pt x="1577581" y="640321"/>
                  </a:lnTo>
                  <a:lnTo>
                    <a:pt x="1582432" y="647509"/>
                  </a:lnTo>
                  <a:lnTo>
                    <a:pt x="1584210" y="656310"/>
                  </a:lnTo>
                  <a:lnTo>
                    <a:pt x="1584210" y="701586"/>
                  </a:lnTo>
                  <a:lnTo>
                    <a:pt x="1582432" y="710387"/>
                  </a:lnTo>
                  <a:lnTo>
                    <a:pt x="1577581" y="717575"/>
                  </a:lnTo>
                  <a:lnTo>
                    <a:pt x="1570393" y="722426"/>
                  </a:lnTo>
                  <a:lnTo>
                    <a:pt x="1561579" y="724204"/>
                  </a:lnTo>
                  <a:lnTo>
                    <a:pt x="1403159" y="724204"/>
                  </a:lnTo>
                  <a:lnTo>
                    <a:pt x="1403159" y="814743"/>
                  </a:lnTo>
                  <a:lnTo>
                    <a:pt x="1606854" y="814743"/>
                  </a:lnTo>
                  <a:lnTo>
                    <a:pt x="1615655" y="816521"/>
                  </a:lnTo>
                  <a:lnTo>
                    <a:pt x="1622844" y="821372"/>
                  </a:lnTo>
                  <a:lnTo>
                    <a:pt x="1627695" y="828560"/>
                  </a:lnTo>
                  <a:lnTo>
                    <a:pt x="1629473" y="837361"/>
                  </a:lnTo>
                  <a:lnTo>
                    <a:pt x="1629473" y="567537"/>
                  </a:lnTo>
                  <a:lnTo>
                    <a:pt x="1620151" y="559473"/>
                  </a:lnTo>
                  <a:lnTo>
                    <a:pt x="1584210" y="545414"/>
                  </a:lnTo>
                  <a:lnTo>
                    <a:pt x="1584210" y="508723"/>
                  </a:lnTo>
                  <a:lnTo>
                    <a:pt x="1574584" y="458431"/>
                  </a:lnTo>
                  <a:lnTo>
                    <a:pt x="1548091" y="416509"/>
                  </a:lnTo>
                  <a:lnTo>
                    <a:pt x="1508353" y="386854"/>
                  </a:lnTo>
                  <a:lnTo>
                    <a:pt x="1458950" y="373354"/>
                  </a:lnTo>
                  <a:lnTo>
                    <a:pt x="1314386" y="362102"/>
                  </a:lnTo>
                  <a:lnTo>
                    <a:pt x="1284846" y="362102"/>
                  </a:lnTo>
                  <a:lnTo>
                    <a:pt x="1232750" y="363067"/>
                  </a:lnTo>
                  <a:lnTo>
                    <a:pt x="1180820" y="365950"/>
                  </a:lnTo>
                  <a:lnTo>
                    <a:pt x="1129118" y="370725"/>
                  </a:lnTo>
                  <a:lnTo>
                    <a:pt x="1077683" y="377405"/>
                  </a:lnTo>
                  <a:lnTo>
                    <a:pt x="1026566" y="385965"/>
                  </a:lnTo>
                  <a:lnTo>
                    <a:pt x="975829" y="396392"/>
                  </a:lnTo>
                  <a:lnTo>
                    <a:pt x="925525" y="408660"/>
                  </a:lnTo>
                  <a:lnTo>
                    <a:pt x="875690" y="422783"/>
                  </a:lnTo>
                  <a:lnTo>
                    <a:pt x="826376" y="438734"/>
                  </a:lnTo>
                  <a:lnTo>
                    <a:pt x="777659" y="456501"/>
                  </a:lnTo>
                  <a:lnTo>
                    <a:pt x="729564" y="476072"/>
                  </a:lnTo>
                  <a:lnTo>
                    <a:pt x="682142" y="497433"/>
                  </a:lnTo>
                  <a:lnTo>
                    <a:pt x="667461" y="504710"/>
                  </a:lnTo>
                  <a:lnTo>
                    <a:pt x="652957" y="501802"/>
                  </a:lnTo>
                  <a:lnTo>
                    <a:pt x="633679" y="497903"/>
                  </a:lnTo>
                  <a:lnTo>
                    <a:pt x="633691" y="444906"/>
                  </a:lnTo>
                  <a:lnTo>
                    <a:pt x="633691" y="362102"/>
                  </a:lnTo>
                  <a:lnTo>
                    <a:pt x="633691" y="271576"/>
                  </a:lnTo>
                  <a:lnTo>
                    <a:pt x="633691" y="206197"/>
                  </a:lnTo>
                  <a:lnTo>
                    <a:pt x="633691" y="135788"/>
                  </a:lnTo>
                  <a:lnTo>
                    <a:pt x="630440" y="115658"/>
                  </a:lnTo>
                  <a:lnTo>
                    <a:pt x="626757" y="92875"/>
                  </a:lnTo>
                  <a:lnTo>
                    <a:pt x="607491" y="55600"/>
                  </a:lnTo>
                  <a:lnTo>
                    <a:pt x="588416" y="36525"/>
                  </a:lnTo>
                  <a:lnTo>
                    <a:pt x="588416" y="656323"/>
                  </a:lnTo>
                  <a:lnTo>
                    <a:pt x="588416" y="1063688"/>
                  </a:lnTo>
                  <a:lnTo>
                    <a:pt x="586638" y="1072502"/>
                  </a:lnTo>
                  <a:lnTo>
                    <a:pt x="581787" y="1079690"/>
                  </a:lnTo>
                  <a:lnTo>
                    <a:pt x="574598" y="1084541"/>
                  </a:lnTo>
                  <a:lnTo>
                    <a:pt x="565785" y="1086319"/>
                  </a:lnTo>
                  <a:lnTo>
                    <a:pt x="430009" y="1086319"/>
                  </a:lnTo>
                  <a:lnTo>
                    <a:pt x="421195" y="1084541"/>
                  </a:lnTo>
                  <a:lnTo>
                    <a:pt x="413994" y="1079690"/>
                  </a:lnTo>
                  <a:lnTo>
                    <a:pt x="409143" y="1072502"/>
                  </a:lnTo>
                  <a:lnTo>
                    <a:pt x="407365" y="1063688"/>
                  </a:lnTo>
                  <a:lnTo>
                    <a:pt x="407365" y="1041057"/>
                  </a:lnTo>
                  <a:lnTo>
                    <a:pt x="407365" y="678954"/>
                  </a:lnTo>
                  <a:lnTo>
                    <a:pt x="407365" y="656323"/>
                  </a:lnTo>
                  <a:lnTo>
                    <a:pt x="409143" y="647509"/>
                  </a:lnTo>
                  <a:lnTo>
                    <a:pt x="413994" y="640321"/>
                  </a:lnTo>
                  <a:lnTo>
                    <a:pt x="421182" y="635469"/>
                  </a:lnTo>
                  <a:lnTo>
                    <a:pt x="429996" y="633691"/>
                  </a:lnTo>
                  <a:lnTo>
                    <a:pt x="497890" y="633691"/>
                  </a:lnTo>
                  <a:lnTo>
                    <a:pt x="565785" y="633691"/>
                  </a:lnTo>
                  <a:lnTo>
                    <a:pt x="574598" y="635469"/>
                  </a:lnTo>
                  <a:lnTo>
                    <a:pt x="581787" y="640321"/>
                  </a:lnTo>
                  <a:lnTo>
                    <a:pt x="586638" y="647509"/>
                  </a:lnTo>
                  <a:lnTo>
                    <a:pt x="588416" y="656323"/>
                  </a:lnTo>
                  <a:lnTo>
                    <a:pt x="588416" y="36525"/>
                  </a:lnTo>
                  <a:lnTo>
                    <a:pt x="578091" y="26200"/>
                  </a:lnTo>
                  <a:lnTo>
                    <a:pt x="540816" y="6921"/>
                  </a:lnTo>
                  <a:lnTo>
                    <a:pt x="497890" y="0"/>
                  </a:lnTo>
                  <a:lnTo>
                    <a:pt x="454964" y="6921"/>
                  </a:lnTo>
                  <a:lnTo>
                    <a:pt x="417690" y="26200"/>
                  </a:lnTo>
                  <a:lnTo>
                    <a:pt x="388302" y="55600"/>
                  </a:lnTo>
                  <a:lnTo>
                    <a:pt x="369023" y="92875"/>
                  </a:lnTo>
                  <a:lnTo>
                    <a:pt x="362102" y="135788"/>
                  </a:lnTo>
                  <a:lnTo>
                    <a:pt x="362102" y="497890"/>
                  </a:lnTo>
                  <a:lnTo>
                    <a:pt x="326872" y="505002"/>
                  </a:lnTo>
                  <a:lnTo>
                    <a:pt x="298094" y="524408"/>
                  </a:lnTo>
                  <a:lnTo>
                    <a:pt x="278688" y="553186"/>
                  </a:lnTo>
                  <a:lnTo>
                    <a:pt x="271576" y="588416"/>
                  </a:lnTo>
                  <a:lnTo>
                    <a:pt x="0" y="588416"/>
                  </a:lnTo>
                  <a:lnTo>
                    <a:pt x="0" y="678954"/>
                  </a:lnTo>
                  <a:lnTo>
                    <a:pt x="271576" y="678954"/>
                  </a:lnTo>
                  <a:lnTo>
                    <a:pt x="271576" y="1041057"/>
                  </a:lnTo>
                  <a:lnTo>
                    <a:pt x="0" y="1041057"/>
                  </a:lnTo>
                  <a:lnTo>
                    <a:pt x="0" y="1131582"/>
                  </a:lnTo>
                  <a:lnTo>
                    <a:pt x="271576" y="1131582"/>
                  </a:lnTo>
                  <a:lnTo>
                    <a:pt x="274993" y="1156296"/>
                  </a:lnTo>
                  <a:lnTo>
                    <a:pt x="284607" y="1178394"/>
                  </a:lnTo>
                  <a:lnTo>
                    <a:pt x="299491" y="1196962"/>
                  </a:lnTo>
                  <a:lnTo>
                    <a:pt x="318693" y="1211046"/>
                  </a:lnTo>
                  <a:lnTo>
                    <a:pt x="334733" y="1221397"/>
                  </a:lnTo>
                  <a:lnTo>
                    <a:pt x="348615" y="1234338"/>
                  </a:lnTo>
                  <a:lnTo>
                    <a:pt x="358406" y="1249718"/>
                  </a:lnTo>
                  <a:lnTo>
                    <a:pt x="362102" y="1267371"/>
                  </a:lnTo>
                  <a:lnTo>
                    <a:pt x="365658" y="1284986"/>
                  </a:lnTo>
                  <a:lnTo>
                    <a:pt x="375361" y="1299375"/>
                  </a:lnTo>
                  <a:lnTo>
                    <a:pt x="389750" y="1309077"/>
                  </a:lnTo>
                  <a:lnTo>
                    <a:pt x="407365" y="1312646"/>
                  </a:lnTo>
                  <a:lnTo>
                    <a:pt x="588416" y="1312646"/>
                  </a:lnTo>
                  <a:lnTo>
                    <a:pt x="630123" y="1284986"/>
                  </a:lnTo>
                  <a:lnTo>
                    <a:pt x="633679" y="1267371"/>
                  </a:lnTo>
                  <a:lnTo>
                    <a:pt x="637387" y="1249718"/>
                  </a:lnTo>
                  <a:lnTo>
                    <a:pt x="647166" y="1234338"/>
                  </a:lnTo>
                  <a:lnTo>
                    <a:pt x="660298" y="1222108"/>
                  </a:lnTo>
                  <a:lnTo>
                    <a:pt x="661060" y="1221397"/>
                  </a:lnTo>
                  <a:lnTo>
                    <a:pt x="677100" y="1211046"/>
                  </a:lnTo>
                  <a:lnTo>
                    <a:pt x="696302" y="1196962"/>
                  </a:lnTo>
                  <a:lnTo>
                    <a:pt x="707034" y="1183576"/>
                  </a:lnTo>
                  <a:lnTo>
                    <a:pt x="898994" y="1289304"/>
                  </a:lnTo>
                  <a:lnTo>
                    <a:pt x="941273" y="1310030"/>
                  </a:lnTo>
                  <a:lnTo>
                    <a:pt x="985380" y="1326794"/>
                  </a:lnTo>
                  <a:lnTo>
                    <a:pt x="1030909" y="1339557"/>
                  </a:lnTo>
                  <a:lnTo>
                    <a:pt x="1077493" y="1348308"/>
                  </a:lnTo>
                  <a:lnTo>
                    <a:pt x="1124712" y="1353032"/>
                  </a:lnTo>
                  <a:lnTo>
                    <a:pt x="1172197" y="1353693"/>
                  </a:lnTo>
                  <a:lnTo>
                    <a:pt x="1219530" y="1350289"/>
                  </a:lnTo>
                  <a:lnTo>
                    <a:pt x="1266342" y="1342783"/>
                  </a:lnTo>
                  <a:lnTo>
                    <a:pt x="1312227" y="1331175"/>
                  </a:lnTo>
                  <a:lnTo>
                    <a:pt x="1356791" y="1315427"/>
                  </a:lnTo>
                  <a:lnTo>
                    <a:pt x="1399654" y="1295527"/>
                  </a:lnTo>
                  <a:lnTo>
                    <a:pt x="1440408" y="1271460"/>
                  </a:lnTo>
                  <a:lnTo>
                    <a:pt x="1478661" y="1243203"/>
                  </a:lnTo>
                  <a:lnTo>
                    <a:pt x="1513179" y="1212862"/>
                  </a:lnTo>
                  <a:lnTo>
                    <a:pt x="1548993" y="1176845"/>
                  </a:lnTo>
                  <a:lnTo>
                    <a:pt x="1561579" y="1176845"/>
                  </a:lnTo>
                  <a:lnTo>
                    <a:pt x="1605635" y="1167955"/>
                  </a:lnTo>
                  <a:lnTo>
                    <a:pt x="1641602" y="1143698"/>
                  </a:lnTo>
                  <a:lnTo>
                    <a:pt x="1665846" y="1107732"/>
                  </a:lnTo>
                  <a:lnTo>
                    <a:pt x="1674749" y="1063688"/>
                  </a:lnTo>
                  <a:lnTo>
                    <a:pt x="1674749" y="1018425"/>
                  </a:lnTo>
                  <a:lnTo>
                    <a:pt x="1674266" y="1007935"/>
                  </a:lnTo>
                  <a:lnTo>
                    <a:pt x="1672856" y="997712"/>
                  </a:lnTo>
                  <a:lnTo>
                    <a:pt x="1670558" y="987806"/>
                  </a:lnTo>
                  <a:lnTo>
                    <a:pt x="1667408" y="978242"/>
                  </a:lnTo>
                  <a:lnTo>
                    <a:pt x="1688960" y="960501"/>
                  </a:lnTo>
                  <a:lnTo>
                    <a:pt x="1705559" y="937996"/>
                  </a:lnTo>
                  <a:lnTo>
                    <a:pt x="1716239" y="911720"/>
                  </a:lnTo>
                  <a:lnTo>
                    <a:pt x="1720011" y="882637"/>
                  </a:lnTo>
                  <a:lnTo>
                    <a:pt x="1720011" y="837361"/>
                  </a:lnTo>
                  <a:close/>
                </a:path>
              </a:pathLst>
            </a:custGeom>
            <a:solidFill>
              <a:srgbClr val="4573C4"/>
            </a:solidFill>
          </p:spPr>
          <p:txBody>
            <a:bodyPr wrap="square" lIns="0" tIns="0" rIns="0" bIns="0" rtlCol="0"/>
            <a:lstStyle/>
            <a:p>
              <a:endParaRPr/>
            </a:p>
          </p:txBody>
        </p:sp>
      </p:grpSp>
      <p:grpSp>
        <p:nvGrpSpPr>
          <p:cNvPr id="11" name="object 11"/>
          <p:cNvGrpSpPr/>
          <p:nvPr/>
        </p:nvGrpSpPr>
        <p:grpSpPr>
          <a:xfrm>
            <a:off x="3854479" y="4874584"/>
            <a:ext cx="2569210" cy="5073015"/>
            <a:chOff x="3854479" y="4874584"/>
            <a:chExt cx="2569210" cy="5073015"/>
          </a:xfrm>
        </p:grpSpPr>
        <p:sp>
          <p:nvSpPr>
            <p:cNvPr id="12" name="object 12"/>
            <p:cNvSpPr/>
            <p:nvPr/>
          </p:nvSpPr>
          <p:spPr>
            <a:xfrm>
              <a:off x="3854479" y="4874584"/>
              <a:ext cx="2569210" cy="5073015"/>
            </a:xfrm>
            <a:custGeom>
              <a:avLst/>
              <a:gdLst/>
              <a:ahLst/>
              <a:cxnLst/>
              <a:rect l="l" t="t" r="r" b="b"/>
              <a:pathLst>
                <a:path w="2569210" h="5073015">
                  <a:moveTo>
                    <a:pt x="2568738" y="0"/>
                  </a:moveTo>
                  <a:lnTo>
                    <a:pt x="0" y="0"/>
                  </a:lnTo>
                  <a:lnTo>
                    <a:pt x="0" y="5072756"/>
                  </a:lnTo>
                  <a:lnTo>
                    <a:pt x="2568738" y="5072756"/>
                  </a:lnTo>
                  <a:lnTo>
                    <a:pt x="2568738" y="0"/>
                  </a:lnTo>
                  <a:close/>
                </a:path>
              </a:pathLst>
            </a:custGeom>
            <a:solidFill>
              <a:srgbClr val="EDF2FA"/>
            </a:solidFill>
          </p:spPr>
          <p:txBody>
            <a:bodyPr wrap="square" lIns="0" tIns="0" rIns="0" bIns="0" rtlCol="0"/>
            <a:lstStyle/>
            <a:p>
              <a:endParaRPr/>
            </a:p>
          </p:txBody>
        </p:sp>
        <p:sp>
          <p:nvSpPr>
            <p:cNvPr id="13" name="object 13"/>
            <p:cNvSpPr/>
            <p:nvPr/>
          </p:nvSpPr>
          <p:spPr>
            <a:xfrm>
              <a:off x="4353179" y="5245525"/>
              <a:ext cx="1571625" cy="1571625"/>
            </a:xfrm>
            <a:custGeom>
              <a:avLst/>
              <a:gdLst/>
              <a:ahLst/>
              <a:cxnLst/>
              <a:rect l="l" t="t" r="r" b="b"/>
              <a:pathLst>
                <a:path w="1571625" h="1571625">
                  <a:moveTo>
                    <a:pt x="1222146" y="436486"/>
                  </a:moveTo>
                  <a:lnTo>
                    <a:pt x="1219593" y="389102"/>
                  </a:lnTo>
                  <a:lnTo>
                    <a:pt x="1212075" y="342861"/>
                  </a:lnTo>
                  <a:lnTo>
                    <a:pt x="1199896" y="298526"/>
                  </a:lnTo>
                  <a:lnTo>
                    <a:pt x="1183297" y="256222"/>
                  </a:lnTo>
                  <a:lnTo>
                    <a:pt x="1162545" y="216192"/>
                  </a:lnTo>
                  <a:lnTo>
                    <a:pt x="1137932" y="178714"/>
                  </a:lnTo>
                  <a:lnTo>
                    <a:pt x="1109687" y="144043"/>
                  </a:lnTo>
                  <a:lnTo>
                    <a:pt x="1078103" y="112458"/>
                  </a:lnTo>
                  <a:lnTo>
                    <a:pt x="1047216" y="87299"/>
                  </a:lnTo>
                  <a:lnTo>
                    <a:pt x="1043444" y="84226"/>
                  </a:lnTo>
                  <a:lnTo>
                    <a:pt x="1005967" y="59601"/>
                  </a:lnTo>
                  <a:lnTo>
                    <a:pt x="965936" y="38849"/>
                  </a:lnTo>
                  <a:lnTo>
                    <a:pt x="923620" y="22250"/>
                  </a:lnTo>
                  <a:lnTo>
                    <a:pt x="879297" y="10071"/>
                  </a:lnTo>
                  <a:lnTo>
                    <a:pt x="833221" y="2565"/>
                  </a:lnTo>
                  <a:lnTo>
                    <a:pt x="785660" y="0"/>
                  </a:lnTo>
                  <a:lnTo>
                    <a:pt x="738111" y="2565"/>
                  </a:lnTo>
                  <a:lnTo>
                    <a:pt x="692035" y="10071"/>
                  </a:lnTo>
                  <a:lnTo>
                    <a:pt x="647700" y="22250"/>
                  </a:lnTo>
                  <a:lnTo>
                    <a:pt x="605396" y="38849"/>
                  </a:lnTo>
                  <a:lnTo>
                    <a:pt x="565365" y="59601"/>
                  </a:lnTo>
                  <a:lnTo>
                    <a:pt x="527888" y="84226"/>
                  </a:lnTo>
                  <a:lnTo>
                    <a:pt x="493217" y="112458"/>
                  </a:lnTo>
                  <a:lnTo>
                    <a:pt x="461632" y="144043"/>
                  </a:lnTo>
                  <a:lnTo>
                    <a:pt x="433400" y="178714"/>
                  </a:lnTo>
                  <a:lnTo>
                    <a:pt x="408774" y="216192"/>
                  </a:lnTo>
                  <a:lnTo>
                    <a:pt x="388035" y="256222"/>
                  </a:lnTo>
                  <a:lnTo>
                    <a:pt x="371436" y="298526"/>
                  </a:lnTo>
                  <a:lnTo>
                    <a:pt x="359257" y="342861"/>
                  </a:lnTo>
                  <a:lnTo>
                    <a:pt x="351751" y="388937"/>
                  </a:lnTo>
                  <a:lnTo>
                    <a:pt x="349186" y="436486"/>
                  </a:lnTo>
                  <a:lnTo>
                    <a:pt x="351739" y="483870"/>
                  </a:lnTo>
                  <a:lnTo>
                    <a:pt x="359257" y="530123"/>
                  </a:lnTo>
                  <a:lnTo>
                    <a:pt x="371436" y="574446"/>
                  </a:lnTo>
                  <a:lnTo>
                    <a:pt x="388035" y="616762"/>
                  </a:lnTo>
                  <a:lnTo>
                    <a:pt x="408774" y="656793"/>
                  </a:lnTo>
                  <a:lnTo>
                    <a:pt x="433400" y="694270"/>
                  </a:lnTo>
                  <a:lnTo>
                    <a:pt x="461632" y="728929"/>
                  </a:lnTo>
                  <a:lnTo>
                    <a:pt x="493217" y="760514"/>
                  </a:lnTo>
                  <a:lnTo>
                    <a:pt x="527888" y="788758"/>
                  </a:lnTo>
                  <a:lnTo>
                    <a:pt x="565365" y="813384"/>
                  </a:lnTo>
                  <a:lnTo>
                    <a:pt x="605396" y="834123"/>
                  </a:lnTo>
                  <a:lnTo>
                    <a:pt x="647700" y="850722"/>
                  </a:lnTo>
                  <a:lnTo>
                    <a:pt x="692035" y="862901"/>
                  </a:lnTo>
                  <a:lnTo>
                    <a:pt x="738111" y="870407"/>
                  </a:lnTo>
                  <a:lnTo>
                    <a:pt x="785660" y="872972"/>
                  </a:lnTo>
                  <a:lnTo>
                    <a:pt x="833221" y="870407"/>
                  </a:lnTo>
                  <a:lnTo>
                    <a:pt x="879297" y="862901"/>
                  </a:lnTo>
                  <a:lnTo>
                    <a:pt x="923620" y="850722"/>
                  </a:lnTo>
                  <a:lnTo>
                    <a:pt x="965936" y="834123"/>
                  </a:lnTo>
                  <a:lnTo>
                    <a:pt x="1005967" y="813384"/>
                  </a:lnTo>
                  <a:lnTo>
                    <a:pt x="1043444" y="788758"/>
                  </a:lnTo>
                  <a:lnTo>
                    <a:pt x="1047229" y="785672"/>
                  </a:lnTo>
                  <a:lnTo>
                    <a:pt x="1078103" y="760514"/>
                  </a:lnTo>
                  <a:lnTo>
                    <a:pt x="1109687" y="728929"/>
                  </a:lnTo>
                  <a:lnTo>
                    <a:pt x="1137932" y="694270"/>
                  </a:lnTo>
                  <a:lnTo>
                    <a:pt x="1162545" y="656793"/>
                  </a:lnTo>
                  <a:lnTo>
                    <a:pt x="1183297" y="616762"/>
                  </a:lnTo>
                  <a:lnTo>
                    <a:pt x="1199896" y="574446"/>
                  </a:lnTo>
                  <a:lnTo>
                    <a:pt x="1212075" y="530123"/>
                  </a:lnTo>
                  <a:lnTo>
                    <a:pt x="1219581" y="484047"/>
                  </a:lnTo>
                  <a:lnTo>
                    <a:pt x="1222146" y="436486"/>
                  </a:lnTo>
                  <a:close/>
                </a:path>
                <a:path w="1571625" h="1571625">
                  <a:moveTo>
                    <a:pt x="1571332" y="1334325"/>
                  </a:moveTo>
                  <a:lnTo>
                    <a:pt x="1557108" y="1264564"/>
                  </a:lnTo>
                  <a:lnTo>
                    <a:pt x="1517408" y="1197610"/>
                  </a:lnTo>
                  <a:lnTo>
                    <a:pt x="1489379" y="1165682"/>
                  </a:lnTo>
                  <a:lnTo>
                    <a:pt x="1456626" y="1135049"/>
                  </a:lnTo>
                  <a:lnTo>
                    <a:pt x="1419720" y="1105928"/>
                  </a:lnTo>
                  <a:lnTo>
                    <a:pt x="1379207" y="1078496"/>
                  </a:lnTo>
                  <a:lnTo>
                    <a:pt x="1335620" y="1052969"/>
                  </a:lnTo>
                  <a:lnTo>
                    <a:pt x="1289545" y="1029538"/>
                  </a:lnTo>
                  <a:lnTo>
                    <a:pt x="1241501" y="1008405"/>
                  </a:lnTo>
                  <a:lnTo>
                    <a:pt x="1192072" y="989774"/>
                  </a:lnTo>
                  <a:lnTo>
                    <a:pt x="1141780" y="973848"/>
                  </a:lnTo>
                  <a:lnTo>
                    <a:pt x="1091196" y="960818"/>
                  </a:lnTo>
                  <a:lnTo>
                    <a:pt x="1077493" y="959358"/>
                  </a:lnTo>
                  <a:lnTo>
                    <a:pt x="1063828" y="967917"/>
                  </a:lnTo>
                  <a:lnTo>
                    <a:pt x="1042035" y="994600"/>
                  </a:lnTo>
                  <a:lnTo>
                    <a:pt x="1003896" y="1047559"/>
                  </a:lnTo>
                  <a:lnTo>
                    <a:pt x="567423" y="1047559"/>
                  </a:lnTo>
                  <a:lnTo>
                    <a:pt x="556869" y="1033297"/>
                  </a:lnTo>
                  <a:lnTo>
                    <a:pt x="532003" y="1002309"/>
                  </a:lnTo>
                  <a:lnTo>
                    <a:pt x="503021" y="972261"/>
                  </a:lnTo>
                  <a:lnTo>
                    <a:pt x="480123" y="960818"/>
                  </a:lnTo>
                  <a:lnTo>
                    <a:pt x="429539" y="973848"/>
                  </a:lnTo>
                  <a:lnTo>
                    <a:pt x="379260" y="989774"/>
                  </a:lnTo>
                  <a:lnTo>
                    <a:pt x="329819" y="1008405"/>
                  </a:lnTo>
                  <a:lnTo>
                    <a:pt x="281787" y="1029538"/>
                  </a:lnTo>
                  <a:lnTo>
                    <a:pt x="235699" y="1052969"/>
                  </a:lnTo>
                  <a:lnTo>
                    <a:pt x="192125" y="1078496"/>
                  </a:lnTo>
                  <a:lnTo>
                    <a:pt x="151599" y="1105928"/>
                  </a:lnTo>
                  <a:lnTo>
                    <a:pt x="114693" y="1135049"/>
                  </a:lnTo>
                  <a:lnTo>
                    <a:pt x="81953" y="1165682"/>
                  </a:lnTo>
                  <a:lnTo>
                    <a:pt x="53911" y="1197610"/>
                  </a:lnTo>
                  <a:lnTo>
                    <a:pt x="31153" y="1230642"/>
                  </a:lnTo>
                  <a:lnTo>
                    <a:pt x="3644" y="1299197"/>
                  </a:lnTo>
                  <a:lnTo>
                    <a:pt x="0" y="1334325"/>
                  </a:lnTo>
                  <a:lnTo>
                    <a:pt x="0" y="1571345"/>
                  </a:lnTo>
                  <a:lnTo>
                    <a:pt x="1571332" y="1571345"/>
                  </a:lnTo>
                  <a:lnTo>
                    <a:pt x="1571332" y="1396746"/>
                  </a:lnTo>
                  <a:lnTo>
                    <a:pt x="1571332" y="1334325"/>
                  </a:lnTo>
                  <a:close/>
                </a:path>
              </a:pathLst>
            </a:custGeom>
            <a:solidFill>
              <a:srgbClr val="4573C4"/>
            </a:solidFill>
          </p:spPr>
          <p:txBody>
            <a:bodyPr wrap="square" lIns="0" tIns="0" rIns="0" bIns="0" rtlCol="0"/>
            <a:lstStyle/>
            <a:p>
              <a:endParaRPr/>
            </a:p>
          </p:txBody>
        </p:sp>
      </p:grpSp>
      <p:grpSp>
        <p:nvGrpSpPr>
          <p:cNvPr id="14" name="object 14"/>
          <p:cNvGrpSpPr/>
          <p:nvPr/>
        </p:nvGrpSpPr>
        <p:grpSpPr>
          <a:xfrm>
            <a:off x="1047088" y="4874584"/>
            <a:ext cx="2569210" cy="5073015"/>
            <a:chOff x="1047088" y="4874584"/>
            <a:chExt cx="2569210" cy="5073015"/>
          </a:xfrm>
        </p:grpSpPr>
        <p:sp>
          <p:nvSpPr>
            <p:cNvPr id="15" name="object 15"/>
            <p:cNvSpPr/>
            <p:nvPr/>
          </p:nvSpPr>
          <p:spPr>
            <a:xfrm>
              <a:off x="1047088" y="4874584"/>
              <a:ext cx="2569210" cy="5073015"/>
            </a:xfrm>
            <a:custGeom>
              <a:avLst/>
              <a:gdLst/>
              <a:ahLst/>
              <a:cxnLst/>
              <a:rect l="l" t="t" r="r" b="b"/>
              <a:pathLst>
                <a:path w="2569210" h="5073015">
                  <a:moveTo>
                    <a:pt x="2568738" y="0"/>
                  </a:moveTo>
                  <a:lnTo>
                    <a:pt x="0" y="0"/>
                  </a:lnTo>
                  <a:lnTo>
                    <a:pt x="0" y="5072756"/>
                  </a:lnTo>
                  <a:lnTo>
                    <a:pt x="2568738" y="5072756"/>
                  </a:lnTo>
                  <a:lnTo>
                    <a:pt x="2568738" y="0"/>
                  </a:lnTo>
                  <a:close/>
                </a:path>
              </a:pathLst>
            </a:custGeom>
            <a:solidFill>
              <a:srgbClr val="EDF2FA"/>
            </a:solidFill>
          </p:spPr>
          <p:txBody>
            <a:bodyPr wrap="square" lIns="0" tIns="0" rIns="0" bIns="0" rtlCol="0"/>
            <a:lstStyle/>
            <a:p>
              <a:endParaRPr/>
            </a:p>
          </p:txBody>
        </p:sp>
        <p:sp>
          <p:nvSpPr>
            <p:cNvPr id="16" name="object 16"/>
            <p:cNvSpPr/>
            <p:nvPr/>
          </p:nvSpPr>
          <p:spPr>
            <a:xfrm>
              <a:off x="1550174" y="5247722"/>
              <a:ext cx="1562735" cy="1562735"/>
            </a:xfrm>
            <a:custGeom>
              <a:avLst/>
              <a:gdLst/>
              <a:ahLst/>
              <a:cxnLst/>
              <a:rect l="l" t="t" r="r" b="b"/>
              <a:pathLst>
                <a:path w="1562735" h="1562734">
                  <a:moveTo>
                    <a:pt x="477456" y="1302131"/>
                  </a:moveTo>
                  <a:lnTo>
                    <a:pt x="473964" y="1284732"/>
                  </a:lnTo>
                  <a:lnTo>
                    <a:pt x="464515" y="1270762"/>
                  </a:lnTo>
                  <a:lnTo>
                    <a:pt x="450684" y="1261465"/>
                  </a:lnTo>
                  <a:lnTo>
                    <a:pt x="434047" y="1258087"/>
                  </a:lnTo>
                  <a:lnTo>
                    <a:pt x="417398" y="1261465"/>
                  </a:lnTo>
                  <a:lnTo>
                    <a:pt x="403580" y="1270762"/>
                  </a:lnTo>
                  <a:lnTo>
                    <a:pt x="394131" y="1284732"/>
                  </a:lnTo>
                  <a:lnTo>
                    <a:pt x="390639" y="1302131"/>
                  </a:lnTo>
                  <a:lnTo>
                    <a:pt x="394131" y="1319517"/>
                  </a:lnTo>
                  <a:lnTo>
                    <a:pt x="403580" y="1333487"/>
                  </a:lnTo>
                  <a:lnTo>
                    <a:pt x="417398" y="1342796"/>
                  </a:lnTo>
                  <a:lnTo>
                    <a:pt x="434047" y="1346161"/>
                  </a:lnTo>
                  <a:lnTo>
                    <a:pt x="450684" y="1342796"/>
                  </a:lnTo>
                  <a:lnTo>
                    <a:pt x="464515" y="1333487"/>
                  </a:lnTo>
                  <a:lnTo>
                    <a:pt x="473964" y="1319517"/>
                  </a:lnTo>
                  <a:lnTo>
                    <a:pt x="477456" y="1302131"/>
                  </a:lnTo>
                  <a:close/>
                </a:path>
                <a:path w="1562735" h="1562734">
                  <a:moveTo>
                    <a:pt x="1215313" y="434047"/>
                  </a:moveTo>
                  <a:lnTo>
                    <a:pt x="1212786" y="386918"/>
                  </a:lnTo>
                  <a:lnTo>
                    <a:pt x="1205306" y="340931"/>
                  </a:lnTo>
                  <a:lnTo>
                    <a:pt x="1193190" y="296849"/>
                  </a:lnTo>
                  <a:lnTo>
                    <a:pt x="1176680" y="254774"/>
                  </a:lnTo>
                  <a:lnTo>
                    <a:pt x="1156055" y="214972"/>
                  </a:lnTo>
                  <a:lnTo>
                    <a:pt x="1131570" y="177711"/>
                  </a:lnTo>
                  <a:lnTo>
                    <a:pt x="1103490" y="143230"/>
                  </a:lnTo>
                  <a:lnTo>
                    <a:pt x="1072083" y="111823"/>
                  </a:lnTo>
                  <a:lnTo>
                    <a:pt x="1041374" y="86804"/>
                  </a:lnTo>
                  <a:lnTo>
                    <a:pt x="1000340" y="59258"/>
                  </a:lnTo>
                  <a:lnTo>
                    <a:pt x="960539" y="38633"/>
                  </a:lnTo>
                  <a:lnTo>
                    <a:pt x="918464" y="22136"/>
                  </a:lnTo>
                  <a:lnTo>
                    <a:pt x="874395" y="10007"/>
                  </a:lnTo>
                  <a:lnTo>
                    <a:pt x="828573" y="2552"/>
                  </a:lnTo>
                  <a:lnTo>
                    <a:pt x="781278" y="0"/>
                  </a:lnTo>
                  <a:lnTo>
                    <a:pt x="733983" y="2552"/>
                  </a:lnTo>
                  <a:lnTo>
                    <a:pt x="688162" y="10007"/>
                  </a:lnTo>
                  <a:lnTo>
                    <a:pt x="644093" y="22136"/>
                  </a:lnTo>
                  <a:lnTo>
                    <a:pt x="602018" y="38633"/>
                  </a:lnTo>
                  <a:lnTo>
                    <a:pt x="562216" y="59258"/>
                  </a:lnTo>
                  <a:lnTo>
                    <a:pt x="524941" y="83743"/>
                  </a:lnTo>
                  <a:lnTo>
                    <a:pt x="490474" y="111823"/>
                  </a:lnTo>
                  <a:lnTo>
                    <a:pt x="459066" y="143230"/>
                  </a:lnTo>
                  <a:lnTo>
                    <a:pt x="446443" y="158737"/>
                  </a:lnTo>
                  <a:lnTo>
                    <a:pt x="446443" y="341731"/>
                  </a:lnTo>
                  <a:lnTo>
                    <a:pt x="437248" y="386753"/>
                  </a:lnTo>
                  <a:lnTo>
                    <a:pt x="437210" y="386918"/>
                  </a:lnTo>
                  <a:lnTo>
                    <a:pt x="446443" y="341731"/>
                  </a:lnTo>
                  <a:lnTo>
                    <a:pt x="446443" y="158737"/>
                  </a:lnTo>
                  <a:lnTo>
                    <a:pt x="406501" y="214972"/>
                  </a:lnTo>
                  <a:lnTo>
                    <a:pt x="385876" y="254774"/>
                  </a:lnTo>
                  <a:lnTo>
                    <a:pt x="369366" y="296849"/>
                  </a:lnTo>
                  <a:lnTo>
                    <a:pt x="357251" y="340931"/>
                  </a:lnTo>
                  <a:lnTo>
                    <a:pt x="349783" y="386753"/>
                  </a:lnTo>
                  <a:lnTo>
                    <a:pt x="347243" y="434047"/>
                  </a:lnTo>
                  <a:lnTo>
                    <a:pt x="349783" y="481164"/>
                  </a:lnTo>
                  <a:lnTo>
                    <a:pt x="349783" y="481330"/>
                  </a:lnTo>
                  <a:lnTo>
                    <a:pt x="357251" y="527151"/>
                  </a:lnTo>
                  <a:lnTo>
                    <a:pt x="369366" y="571233"/>
                  </a:lnTo>
                  <a:lnTo>
                    <a:pt x="385876" y="613308"/>
                  </a:lnTo>
                  <a:lnTo>
                    <a:pt x="406501" y="653110"/>
                  </a:lnTo>
                  <a:lnTo>
                    <a:pt x="430987" y="690384"/>
                  </a:lnTo>
                  <a:lnTo>
                    <a:pt x="459066" y="724852"/>
                  </a:lnTo>
                  <a:lnTo>
                    <a:pt x="490474" y="756259"/>
                  </a:lnTo>
                  <a:lnTo>
                    <a:pt x="524941" y="784339"/>
                  </a:lnTo>
                  <a:lnTo>
                    <a:pt x="562216" y="808824"/>
                  </a:lnTo>
                  <a:lnTo>
                    <a:pt x="602018" y="829462"/>
                  </a:lnTo>
                  <a:lnTo>
                    <a:pt x="644093" y="845959"/>
                  </a:lnTo>
                  <a:lnTo>
                    <a:pt x="688162" y="858075"/>
                  </a:lnTo>
                  <a:lnTo>
                    <a:pt x="733983" y="865543"/>
                  </a:lnTo>
                  <a:lnTo>
                    <a:pt x="781278" y="868095"/>
                  </a:lnTo>
                  <a:lnTo>
                    <a:pt x="828573" y="865543"/>
                  </a:lnTo>
                  <a:lnTo>
                    <a:pt x="874395" y="858075"/>
                  </a:lnTo>
                  <a:lnTo>
                    <a:pt x="918464" y="845959"/>
                  </a:lnTo>
                  <a:lnTo>
                    <a:pt x="960539" y="829462"/>
                  </a:lnTo>
                  <a:lnTo>
                    <a:pt x="1000340" y="808824"/>
                  </a:lnTo>
                  <a:lnTo>
                    <a:pt x="1037615" y="784339"/>
                  </a:lnTo>
                  <a:lnTo>
                    <a:pt x="1072083" y="756259"/>
                  </a:lnTo>
                  <a:lnTo>
                    <a:pt x="1103490" y="724852"/>
                  </a:lnTo>
                  <a:lnTo>
                    <a:pt x="1131570" y="690384"/>
                  </a:lnTo>
                  <a:lnTo>
                    <a:pt x="1156055" y="653110"/>
                  </a:lnTo>
                  <a:lnTo>
                    <a:pt x="1176680" y="613308"/>
                  </a:lnTo>
                  <a:lnTo>
                    <a:pt x="1193190" y="571233"/>
                  </a:lnTo>
                  <a:lnTo>
                    <a:pt x="1205306" y="527151"/>
                  </a:lnTo>
                  <a:lnTo>
                    <a:pt x="1212773" y="481330"/>
                  </a:lnTo>
                  <a:lnTo>
                    <a:pt x="1215313" y="434047"/>
                  </a:lnTo>
                  <a:close/>
                </a:path>
                <a:path w="1562735" h="1562734">
                  <a:moveTo>
                    <a:pt x="1562557" y="1326870"/>
                  </a:moveTo>
                  <a:lnTo>
                    <a:pt x="1546225" y="1252270"/>
                  </a:lnTo>
                  <a:lnTo>
                    <a:pt x="1526844" y="1216101"/>
                  </a:lnTo>
                  <a:lnTo>
                    <a:pt x="1500898" y="1181036"/>
                  </a:lnTo>
                  <a:lnTo>
                    <a:pt x="1469072" y="1147305"/>
                  </a:lnTo>
                  <a:lnTo>
                    <a:pt x="1432052" y="1115148"/>
                  </a:lnTo>
                  <a:lnTo>
                    <a:pt x="1390535" y="1084846"/>
                  </a:lnTo>
                  <a:lnTo>
                    <a:pt x="1345196" y="1056614"/>
                  </a:lnTo>
                  <a:lnTo>
                    <a:pt x="1296720" y="1030732"/>
                  </a:lnTo>
                  <a:lnTo>
                    <a:pt x="1245793" y="1007414"/>
                  </a:lnTo>
                  <a:lnTo>
                    <a:pt x="1245819" y="1008608"/>
                  </a:lnTo>
                  <a:lnTo>
                    <a:pt x="1245933" y="1030732"/>
                  </a:lnTo>
                  <a:lnTo>
                    <a:pt x="1245476" y="1046848"/>
                  </a:lnTo>
                  <a:lnTo>
                    <a:pt x="1245374" y="1050620"/>
                  </a:lnTo>
                  <a:lnTo>
                    <a:pt x="1244104" y="1072642"/>
                  </a:lnTo>
                  <a:lnTo>
                    <a:pt x="1240053" y="1114945"/>
                  </a:lnTo>
                  <a:lnTo>
                    <a:pt x="1234452" y="1153896"/>
                  </a:lnTo>
                  <a:lnTo>
                    <a:pt x="1231125" y="1171905"/>
                  </a:lnTo>
                  <a:lnTo>
                    <a:pt x="1258722" y="1171905"/>
                  </a:lnTo>
                  <a:lnTo>
                    <a:pt x="1297546" y="1195908"/>
                  </a:lnTo>
                  <a:lnTo>
                    <a:pt x="1343964" y="1288745"/>
                  </a:lnTo>
                  <a:lnTo>
                    <a:pt x="1345539" y="1295400"/>
                  </a:lnTo>
                  <a:lnTo>
                    <a:pt x="1345539" y="1388935"/>
                  </a:lnTo>
                  <a:lnTo>
                    <a:pt x="1342123" y="1405839"/>
                  </a:lnTo>
                  <a:lnTo>
                    <a:pt x="1332826" y="1419631"/>
                  </a:lnTo>
                  <a:lnTo>
                    <a:pt x="1319022" y="1428927"/>
                  </a:lnTo>
                  <a:lnTo>
                    <a:pt x="1302131" y="1432344"/>
                  </a:lnTo>
                  <a:lnTo>
                    <a:pt x="1215313" y="1432344"/>
                  </a:lnTo>
                  <a:lnTo>
                    <a:pt x="1215313" y="1345526"/>
                  </a:lnTo>
                  <a:lnTo>
                    <a:pt x="1258722" y="1345526"/>
                  </a:lnTo>
                  <a:lnTo>
                    <a:pt x="1258722" y="1312379"/>
                  </a:lnTo>
                  <a:lnTo>
                    <a:pt x="1231900" y="1258722"/>
                  </a:lnTo>
                  <a:lnTo>
                    <a:pt x="1111923" y="1258722"/>
                  </a:lnTo>
                  <a:lnTo>
                    <a:pt x="1085113" y="1312379"/>
                  </a:lnTo>
                  <a:lnTo>
                    <a:pt x="1085113" y="1345526"/>
                  </a:lnTo>
                  <a:lnTo>
                    <a:pt x="1128509" y="1345526"/>
                  </a:lnTo>
                  <a:lnTo>
                    <a:pt x="1128509" y="1432344"/>
                  </a:lnTo>
                  <a:lnTo>
                    <a:pt x="1041704" y="1432344"/>
                  </a:lnTo>
                  <a:lnTo>
                    <a:pt x="1024801" y="1428927"/>
                  </a:lnTo>
                  <a:lnTo>
                    <a:pt x="1011008" y="1419631"/>
                  </a:lnTo>
                  <a:lnTo>
                    <a:pt x="1001712" y="1405839"/>
                  </a:lnTo>
                  <a:lnTo>
                    <a:pt x="998296" y="1388935"/>
                  </a:lnTo>
                  <a:lnTo>
                    <a:pt x="998296" y="1295400"/>
                  </a:lnTo>
                  <a:lnTo>
                    <a:pt x="1046289" y="1195908"/>
                  </a:lnTo>
                  <a:lnTo>
                    <a:pt x="1085113" y="1171905"/>
                  </a:lnTo>
                  <a:lnTo>
                    <a:pt x="1142187" y="1171905"/>
                  </a:lnTo>
                  <a:lnTo>
                    <a:pt x="1143127" y="1168184"/>
                  </a:lnTo>
                  <a:lnTo>
                    <a:pt x="1151102" y="1125308"/>
                  </a:lnTo>
                  <a:lnTo>
                    <a:pt x="1155839" y="1086358"/>
                  </a:lnTo>
                  <a:lnTo>
                    <a:pt x="1158633" y="1047178"/>
                  </a:lnTo>
                  <a:lnTo>
                    <a:pt x="1159103" y="1030732"/>
                  </a:lnTo>
                  <a:lnTo>
                    <a:pt x="1159014" y="1010183"/>
                  </a:lnTo>
                  <a:lnTo>
                    <a:pt x="1158735" y="1003173"/>
                  </a:lnTo>
                  <a:lnTo>
                    <a:pt x="1158481" y="999324"/>
                  </a:lnTo>
                  <a:lnTo>
                    <a:pt x="1158405" y="998004"/>
                  </a:lnTo>
                  <a:lnTo>
                    <a:pt x="1120063" y="964133"/>
                  </a:lnTo>
                  <a:lnTo>
                    <a:pt x="1085113" y="955433"/>
                  </a:lnTo>
                  <a:lnTo>
                    <a:pt x="1068806" y="957554"/>
                  </a:lnTo>
                  <a:lnTo>
                    <a:pt x="1053490" y="968463"/>
                  </a:lnTo>
                  <a:lnTo>
                    <a:pt x="1040409" y="983830"/>
                  </a:lnTo>
                  <a:lnTo>
                    <a:pt x="1030820" y="999324"/>
                  </a:lnTo>
                  <a:lnTo>
                    <a:pt x="520852" y="999324"/>
                  </a:lnTo>
                  <a:lnTo>
                    <a:pt x="519645" y="997026"/>
                  </a:lnTo>
                  <a:lnTo>
                    <a:pt x="517131" y="992009"/>
                  </a:lnTo>
                  <a:lnTo>
                    <a:pt x="509752" y="977950"/>
                  </a:lnTo>
                  <a:lnTo>
                    <a:pt x="501027" y="965212"/>
                  </a:lnTo>
                  <a:lnTo>
                    <a:pt x="490448" y="956741"/>
                  </a:lnTo>
                  <a:lnTo>
                    <a:pt x="477456" y="955433"/>
                  </a:lnTo>
                  <a:lnTo>
                    <a:pt x="464921" y="958392"/>
                  </a:lnTo>
                  <a:lnTo>
                    <a:pt x="452374" y="961529"/>
                  </a:lnTo>
                  <a:lnTo>
                    <a:pt x="439826" y="964857"/>
                  </a:lnTo>
                  <a:lnTo>
                    <a:pt x="426910" y="968463"/>
                  </a:lnTo>
                  <a:lnTo>
                    <a:pt x="427291" y="968463"/>
                  </a:lnTo>
                  <a:lnTo>
                    <a:pt x="426859" y="974229"/>
                  </a:lnTo>
                  <a:lnTo>
                    <a:pt x="428231" y="1028280"/>
                  </a:lnTo>
                  <a:lnTo>
                    <a:pt x="432790" y="1074318"/>
                  </a:lnTo>
                  <a:lnTo>
                    <a:pt x="439140" y="1117460"/>
                  </a:lnTo>
                  <a:lnTo>
                    <a:pt x="446633" y="1155446"/>
                  </a:lnTo>
                  <a:lnTo>
                    <a:pt x="495693" y="1187411"/>
                  </a:lnTo>
                  <a:lnTo>
                    <a:pt x="531609" y="1215898"/>
                  </a:lnTo>
                  <a:lnTo>
                    <a:pt x="555548" y="1255217"/>
                  </a:lnTo>
                  <a:lnTo>
                    <a:pt x="564261" y="1302131"/>
                  </a:lnTo>
                  <a:lnTo>
                    <a:pt x="554024" y="1352816"/>
                  </a:lnTo>
                  <a:lnTo>
                    <a:pt x="526122" y="1394206"/>
                  </a:lnTo>
                  <a:lnTo>
                    <a:pt x="484733" y="1422107"/>
                  </a:lnTo>
                  <a:lnTo>
                    <a:pt x="434047" y="1432344"/>
                  </a:lnTo>
                  <a:lnTo>
                    <a:pt x="383362" y="1422107"/>
                  </a:lnTo>
                  <a:lnTo>
                    <a:pt x="341972" y="1394206"/>
                  </a:lnTo>
                  <a:lnTo>
                    <a:pt x="314071" y="1352816"/>
                  </a:lnTo>
                  <a:lnTo>
                    <a:pt x="303834" y="1302131"/>
                  </a:lnTo>
                  <a:lnTo>
                    <a:pt x="308305" y="1268183"/>
                  </a:lnTo>
                  <a:lnTo>
                    <a:pt x="320941" y="1237576"/>
                  </a:lnTo>
                  <a:lnTo>
                    <a:pt x="340563" y="1211491"/>
                  </a:lnTo>
                  <a:lnTo>
                    <a:pt x="366014" y="1191082"/>
                  </a:lnTo>
                  <a:lnTo>
                    <a:pt x="364655" y="1185951"/>
                  </a:lnTo>
                  <a:lnTo>
                    <a:pt x="353580" y="1132103"/>
                  </a:lnTo>
                  <a:lnTo>
                    <a:pt x="346646" y="1085049"/>
                  </a:lnTo>
                  <a:lnTo>
                    <a:pt x="342074" y="1040561"/>
                  </a:lnTo>
                  <a:lnTo>
                    <a:pt x="339940" y="999324"/>
                  </a:lnTo>
                  <a:lnTo>
                    <a:pt x="339902" y="998004"/>
                  </a:lnTo>
                  <a:lnTo>
                    <a:pt x="285864" y="1021130"/>
                  </a:lnTo>
                  <a:lnTo>
                    <a:pt x="234200" y="1047178"/>
                  </a:lnTo>
                  <a:lnTo>
                    <a:pt x="185686" y="1075880"/>
                  </a:lnTo>
                  <a:lnTo>
                    <a:pt x="141109" y="1106919"/>
                  </a:lnTo>
                  <a:lnTo>
                    <a:pt x="101244" y="1140040"/>
                  </a:lnTo>
                  <a:lnTo>
                    <a:pt x="66878" y="1174965"/>
                  </a:lnTo>
                  <a:lnTo>
                    <a:pt x="38735" y="1211491"/>
                  </a:lnTo>
                  <a:lnTo>
                    <a:pt x="17767" y="1249032"/>
                  </a:lnTo>
                  <a:lnTo>
                    <a:pt x="4572" y="1287614"/>
                  </a:lnTo>
                  <a:lnTo>
                    <a:pt x="0" y="1326870"/>
                  </a:lnTo>
                  <a:lnTo>
                    <a:pt x="0" y="1562557"/>
                  </a:lnTo>
                  <a:lnTo>
                    <a:pt x="1562557" y="1562557"/>
                  </a:lnTo>
                  <a:lnTo>
                    <a:pt x="1562557" y="1432344"/>
                  </a:lnTo>
                  <a:lnTo>
                    <a:pt x="1562557" y="1326870"/>
                  </a:lnTo>
                  <a:close/>
                </a:path>
              </a:pathLst>
            </a:custGeom>
            <a:solidFill>
              <a:srgbClr val="4573C4"/>
            </a:solidFill>
          </p:spPr>
          <p:txBody>
            <a:bodyPr wrap="square" lIns="0" tIns="0" rIns="0" bIns="0" rtlCol="0"/>
            <a:lstStyle/>
            <a:p>
              <a:endParaRPr/>
            </a:p>
          </p:txBody>
        </p:sp>
      </p:grpSp>
      <p:sp>
        <p:nvSpPr>
          <p:cNvPr id="17" name="object 17"/>
          <p:cNvSpPr/>
          <p:nvPr/>
        </p:nvSpPr>
        <p:spPr>
          <a:xfrm>
            <a:off x="15071718" y="2493254"/>
            <a:ext cx="3985895" cy="7454265"/>
          </a:xfrm>
          <a:custGeom>
            <a:avLst/>
            <a:gdLst/>
            <a:ahLst/>
            <a:cxnLst/>
            <a:rect l="l" t="t" r="r" b="b"/>
            <a:pathLst>
              <a:path w="3985894" h="7454265">
                <a:moveTo>
                  <a:pt x="3985292" y="0"/>
                </a:moveTo>
                <a:lnTo>
                  <a:pt x="0" y="0"/>
                </a:lnTo>
                <a:lnTo>
                  <a:pt x="0" y="7454087"/>
                </a:lnTo>
                <a:lnTo>
                  <a:pt x="3985292" y="7454087"/>
                </a:lnTo>
                <a:lnTo>
                  <a:pt x="3985292" y="0"/>
                </a:lnTo>
                <a:close/>
              </a:path>
            </a:pathLst>
          </a:custGeom>
          <a:solidFill>
            <a:srgbClr val="DEF0EB"/>
          </a:solidFill>
        </p:spPr>
        <p:txBody>
          <a:bodyPr wrap="square" lIns="0" tIns="0" rIns="0" bIns="0" rtlCol="0"/>
          <a:lstStyle/>
          <a:p>
            <a:endParaRPr/>
          </a:p>
        </p:txBody>
      </p:sp>
      <p:sp>
        <p:nvSpPr>
          <p:cNvPr id="18" name="object 18"/>
          <p:cNvSpPr txBox="1">
            <a:spLocks noGrp="1"/>
          </p:cNvSpPr>
          <p:nvPr>
            <p:ph type="title"/>
          </p:nvPr>
        </p:nvSpPr>
        <p:spPr>
          <a:prstGeom prst="rect">
            <a:avLst/>
          </a:prstGeom>
        </p:spPr>
        <p:txBody>
          <a:bodyPr vert="horz" wrap="square" lIns="0" tIns="14604" rIns="0" bIns="0" rtlCol="0">
            <a:spAutoFit/>
          </a:bodyPr>
          <a:lstStyle/>
          <a:p>
            <a:pPr marL="12700">
              <a:lnSpc>
                <a:spcPct val="100000"/>
              </a:lnSpc>
              <a:spcBef>
                <a:spcPts val="114"/>
              </a:spcBef>
            </a:pPr>
            <a:r>
              <a:rPr sz="6200" dirty="0">
                <a:solidFill>
                  <a:srgbClr val="54B596"/>
                </a:solidFill>
              </a:rPr>
              <a:t>Workforce</a:t>
            </a:r>
            <a:r>
              <a:rPr sz="6200" spc="-45" dirty="0">
                <a:solidFill>
                  <a:srgbClr val="54B596"/>
                </a:solidFill>
              </a:rPr>
              <a:t> </a:t>
            </a:r>
            <a:r>
              <a:rPr sz="6200" dirty="0">
                <a:solidFill>
                  <a:srgbClr val="54B596"/>
                </a:solidFill>
              </a:rPr>
              <a:t>Growth</a:t>
            </a:r>
            <a:r>
              <a:rPr sz="6200" spc="-40" dirty="0">
                <a:solidFill>
                  <a:srgbClr val="54B596"/>
                </a:solidFill>
              </a:rPr>
              <a:t> </a:t>
            </a:r>
            <a:r>
              <a:rPr sz="6200" dirty="0">
                <a:solidFill>
                  <a:srgbClr val="54B596"/>
                </a:solidFill>
              </a:rPr>
              <a:t>and</a:t>
            </a:r>
            <a:r>
              <a:rPr sz="6200" spc="-40" dirty="0">
                <a:solidFill>
                  <a:srgbClr val="54B596"/>
                </a:solidFill>
              </a:rPr>
              <a:t> </a:t>
            </a:r>
            <a:r>
              <a:rPr sz="6200" spc="-10" dirty="0">
                <a:solidFill>
                  <a:srgbClr val="54B596"/>
                </a:solidFill>
              </a:rPr>
              <a:t>Composition</a:t>
            </a:r>
            <a:endParaRPr sz="6200"/>
          </a:p>
        </p:txBody>
      </p:sp>
      <p:sp>
        <p:nvSpPr>
          <p:cNvPr id="19" name="object 19"/>
          <p:cNvSpPr txBox="1"/>
          <p:nvPr/>
        </p:nvSpPr>
        <p:spPr>
          <a:xfrm>
            <a:off x="15430786" y="6317493"/>
            <a:ext cx="3253104" cy="412115"/>
          </a:xfrm>
          <a:prstGeom prst="rect">
            <a:avLst/>
          </a:prstGeom>
          <a:solidFill>
            <a:srgbClr val="54B596"/>
          </a:solidFill>
        </p:spPr>
        <p:txBody>
          <a:bodyPr vert="horz" wrap="square" lIns="0" tIns="48260" rIns="0" bIns="0" rtlCol="0">
            <a:spAutoFit/>
          </a:bodyPr>
          <a:lstStyle/>
          <a:p>
            <a:pPr algn="ctr">
              <a:lnSpc>
                <a:spcPct val="100000"/>
              </a:lnSpc>
              <a:spcBef>
                <a:spcPts val="380"/>
              </a:spcBef>
            </a:pPr>
            <a:r>
              <a:rPr sz="1600" b="1" spc="-25" dirty="0">
                <a:solidFill>
                  <a:srgbClr val="FFFFFF"/>
                </a:solidFill>
                <a:latin typeface="Helvetica"/>
                <a:cs typeface="Helvetica"/>
              </a:rPr>
              <a:t>vs</a:t>
            </a:r>
            <a:endParaRPr sz="1600">
              <a:latin typeface="Helvetica"/>
              <a:cs typeface="Helvetica"/>
            </a:endParaRPr>
          </a:p>
        </p:txBody>
      </p:sp>
      <p:sp>
        <p:nvSpPr>
          <p:cNvPr id="20" name="object 20"/>
          <p:cNvSpPr/>
          <p:nvPr/>
        </p:nvSpPr>
        <p:spPr>
          <a:xfrm>
            <a:off x="15472671" y="7075293"/>
            <a:ext cx="1353820" cy="1353820"/>
          </a:xfrm>
          <a:custGeom>
            <a:avLst/>
            <a:gdLst/>
            <a:ahLst/>
            <a:cxnLst/>
            <a:rect l="l" t="t" r="r" b="b"/>
            <a:pathLst>
              <a:path w="1353819" h="1353820">
                <a:moveTo>
                  <a:pt x="75201" y="0"/>
                </a:moveTo>
                <a:lnTo>
                  <a:pt x="0" y="0"/>
                </a:lnTo>
                <a:lnTo>
                  <a:pt x="0" y="1315959"/>
                </a:lnTo>
                <a:lnTo>
                  <a:pt x="2955" y="1330594"/>
                </a:lnTo>
                <a:lnTo>
                  <a:pt x="11014" y="1342546"/>
                </a:lnTo>
                <a:lnTo>
                  <a:pt x="22966" y="1350605"/>
                </a:lnTo>
                <a:lnTo>
                  <a:pt x="37600" y="1353560"/>
                </a:lnTo>
                <a:lnTo>
                  <a:pt x="1353560" y="1353560"/>
                </a:lnTo>
                <a:lnTo>
                  <a:pt x="1353560" y="1278358"/>
                </a:lnTo>
                <a:lnTo>
                  <a:pt x="75201" y="1278358"/>
                </a:lnTo>
                <a:lnTo>
                  <a:pt x="75201" y="1165566"/>
                </a:lnTo>
                <a:lnTo>
                  <a:pt x="189962" y="1165566"/>
                </a:lnTo>
                <a:lnTo>
                  <a:pt x="244469" y="1164741"/>
                </a:lnTo>
                <a:lnTo>
                  <a:pt x="298277" y="1162230"/>
                </a:lnTo>
                <a:lnTo>
                  <a:pt x="351322" y="1157981"/>
                </a:lnTo>
                <a:lnTo>
                  <a:pt x="403543" y="1151941"/>
                </a:lnTo>
                <a:lnTo>
                  <a:pt x="454876" y="1144056"/>
                </a:lnTo>
                <a:lnTo>
                  <a:pt x="505259" y="1134276"/>
                </a:lnTo>
                <a:lnTo>
                  <a:pt x="554628" y="1122545"/>
                </a:lnTo>
                <a:lnTo>
                  <a:pt x="602921" y="1108813"/>
                </a:lnTo>
                <a:lnTo>
                  <a:pt x="650075" y="1093025"/>
                </a:lnTo>
                <a:lnTo>
                  <a:pt x="696027" y="1075130"/>
                </a:lnTo>
                <a:lnTo>
                  <a:pt x="740714" y="1055074"/>
                </a:lnTo>
                <a:lnTo>
                  <a:pt x="784074" y="1032804"/>
                </a:lnTo>
                <a:lnTo>
                  <a:pt x="826043" y="1008269"/>
                </a:lnTo>
                <a:lnTo>
                  <a:pt x="866560" y="981415"/>
                </a:lnTo>
                <a:lnTo>
                  <a:pt x="903161" y="954094"/>
                </a:lnTo>
                <a:lnTo>
                  <a:pt x="938272" y="924732"/>
                </a:lnTo>
                <a:lnTo>
                  <a:pt x="971854" y="893300"/>
                </a:lnTo>
                <a:lnTo>
                  <a:pt x="1003863" y="859771"/>
                </a:lnTo>
                <a:lnTo>
                  <a:pt x="1034258" y="824115"/>
                </a:lnTo>
                <a:lnTo>
                  <a:pt x="1062998" y="786304"/>
                </a:lnTo>
                <a:lnTo>
                  <a:pt x="1090041" y="746308"/>
                </a:lnTo>
                <a:lnTo>
                  <a:pt x="1115346" y="704099"/>
                </a:lnTo>
                <a:lnTo>
                  <a:pt x="1138870" y="659649"/>
                </a:lnTo>
                <a:lnTo>
                  <a:pt x="1160573" y="612929"/>
                </a:lnTo>
                <a:lnTo>
                  <a:pt x="1180413" y="563910"/>
                </a:lnTo>
                <a:lnTo>
                  <a:pt x="1198349" y="512563"/>
                </a:lnTo>
                <a:lnTo>
                  <a:pt x="1214338" y="458860"/>
                </a:lnTo>
                <a:lnTo>
                  <a:pt x="1228339" y="402773"/>
                </a:lnTo>
                <a:lnTo>
                  <a:pt x="1282672" y="506256"/>
                </a:lnTo>
                <a:lnTo>
                  <a:pt x="1292087" y="517841"/>
                </a:lnTo>
                <a:lnTo>
                  <a:pt x="1304775" y="524677"/>
                </a:lnTo>
                <a:lnTo>
                  <a:pt x="1319103" y="526255"/>
                </a:lnTo>
                <a:lnTo>
                  <a:pt x="1333435" y="522067"/>
                </a:lnTo>
                <a:lnTo>
                  <a:pt x="1345020" y="512653"/>
                </a:lnTo>
                <a:lnTo>
                  <a:pt x="1351856" y="499965"/>
                </a:lnTo>
                <a:lnTo>
                  <a:pt x="1353434" y="485637"/>
                </a:lnTo>
                <a:lnTo>
                  <a:pt x="1349246" y="471305"/>
                </a:lnTo>
                <a:lnTo>
                  <a:pt x="1250548" y="283310"/>
                </a:lnTo>
                <a:lnTo>
                  <a:pt x="1218428" y="263207"/>
                </a:lnTo>
                <a:lnTo>
                  <a:pt x="1210573" y="263791"/>
                </a:lnTo>
                <a:lnTo>
                  <a:pt x="1031507" y="382574"/>
                </a:lnTo>
                <a:lnTo>
                  <a:pt x="1015804" y="406695"/>
                </a:lnTo>
                <a:lnTo>
                  <a:pt x="1015917" y="421107"/>
                </a:lnTo>
                <a:lnTo>
                  <a:pt x="1045872" y="450549"/>
                </a:lnTo>
                <a:lnTo>
                  <a:pt x="1154216" y="389611"/>
                </a:lnTo>
                <a:lnTo>
                  <a:pt x="1139915" y="445891"/>
                </a:lnTo>
                <a:lnTo>
                  <a:pt x="1123541" y="499397"/>
                </a:lnTo>
                <a:lnTo>
                  <a:pt x="1105151" y="550181"/>
                </a:lnTo>
                <a:lnTo>
                  <a:pt x="1084804" y="598295"/>
                </a:lnTo>
                <a:lnTo>
                  <a:pt x="1062558" y="643793"/>
                </a:lnTo>
                <a:lnTo>
                  <a:pt x="1038471" y="686729"/>
                </a:lnTo>
                <a:lnTo>
                  <a:pt x="1012603" y="727153"/>
                </a:lnTo>
                <a:lnTo>
                  <a:pt x="985011" y="765121"/>
                </a:lnTo>
                <a:lnTo>
                  <a:pt x="955754" y="800684"/>
                </a:lnTo>
                <a:lnTo>
                  <a:pt x="924890" y="833896"/>
                </a:lnTo>
                <a:lnTo>
                  <a:pt x="892478" y="864809"/>
                </a:lnTo>
                <a:lnTo>
                  <a:pt x="858575" y="893476"/>
                </a:lnTo>
                <a:lnTo>
                  <a:pt x="823241" y="919951"/>
                </a:lnTo>
                <a:lnTo>
                  <a:pt x="783421" y="946214"/>
                </a:lnTo>
                <a:lnTo>
                  <a:pt x="741906" y="970124"/>
                </a:lnTo>
                <a:lnTo>
                  <a:pt x="698755" y="991724"/>
                </a:lnTo>
                <a:lnTo>
                  <a:pt x="654025" y="1011059"/>
                </a:lnTo>
                <a:lnTo>
                  <a:pt x="607775" y="1028171"/>
                </a:lnTo>
                <a:lnTo>
                  <a:pt x="560062" y="1043107"/>
                </a:lnTo>
                <a:lnTo>
                  <a:pt x="510943" y="1055908"/>
                </a:lnTo>
                <a:lnTo>
                  <a:pt x="460477" y="1066619"/>
                </a:lnTo>
                <a:lnTo>
                  <a:pt x="408722" y="1075285"/>
                </a:lnTo>
                <a:lnTo>
                  <a:pt x="355735" y="1081948"/>
                </a:lnTo>
                <a:lnTo>
                  <a:pt x="301574" y="1086653"/>
                </a:lnTo>
                <a:lnTo>
                  <a:pt x="246297" y="1089444"/>
                </a:lnTo>
                <a:lnTo>
                  <a:pt x="189962" y="1090364"/>
                </a:lnTo>
                <a:lnTo>
                  <a:pt x="75201" y="1090364"/>
                </a:lnTo>
                <a:lnTo>
                  <a:pt x="75201" y="0"/>
                </a:lnTo>
                <a:close/>
              </a:path>
            </a:pathLst>
          </a:custGeom>
          <a:solidFill>
            <a:srgbClr val="54B596"/>
          </a:solidFill>
        </p:spPr>
        <p:txBody>
          <a:bodyPr wrap="square" lIns="0" tIns="0" rIns="0" bIns="0" rtlCol="0"/>
          <a:lstStyle/>
          <a:p>
            <a:endParaRPr/>
          </a:p>
        </p:txBody>
      </p:sp>
      <p:sp>
        <p:nvSpPr>
          <p:cNvPr id="21" name="object 21"/>
          <p:cNvSpPr txBox="1"/>
          <p:nvPr/>
        </p:nvSpPr>
        <p:spPr>
          <a:xfrm>
            <a:off x="15071718" y="2493254"/>
            <a:ext cx="3985895" cy="7454265"/>
          </a:xfrm>
          <a:prstGeom prst="rect">
            <a:avLst/>
          </a:prstGeom>
        </p:spPr>
        <p:txBody>
          <a:bodyPr vert="horz" wrap="square" lIns="0" tIns="789940" rIns="0" bIns="0" rtlCol="0">
            <a:spAutoFit/>
          </a:bodyPr>
          <a:lstStyle/>
          <a:p>
            <a:pPr>
              <a:lnSpc>
                <a:spcPct val="100000"/>
              </a:lnSpc>
              <a:spcBef>
                <a:spcPts val="6220"/>
              </a:spcBef>
            </a:pPr>
            <a:endParaRPr sz="6350">
              <a:latin typeface="Times New Roman"/>
              <a:cs typeface="Times New Roman"/>
            </a:endParaRPr>
          </a:p>
          <a:p>
            <a:pPr marL="274320">
              <a:lnSpc>
                <a:spcPts val="7295"/>
              </a:lnSpc>
            </a:pPr>
            <a:r>
              <a:rPr sz="6350" b="1" spc="-10" dirty="0">
                <a:solidFill>
                  <a:srgbClr val="637382"/>
                </a:solidFill>
                <a:latin typeface="Helvetica"/>
                <a:cs typeface="Helvetica"/>
              </a:rPr>
              <a:t>16.10%</a:t>
            </a:r>
            <a:endParaRPr sz="6350">
              <a:latin typeface="Helvetica"/>
              <a:cs typeface="Helvetica"/>
            </a:endParaRPr>
          </a:p>
          <a:p>
            <a:pPr marL="310515">
              <a:lnSpc>
                <a:spcPts val="2255"/>
              </a:lnSpc>
            </a:pPr>
            <a:r>
              <a:rPr sz="2150" dirty="0">
                <a:solidFill>
                  <a:srgbClr val="637382"/>
                </a:solidFill>
                <a:latin typeface="Helvetica"/>
                <a:cs typeface="Helvetica"/>
              </a:rPr>
              <a:t>general</a:t>
            </a:r>
            <a:r>
              <a:rPr sz="2150" spc="50" dirty="0">
                <a:solidFill>
                  <a:srgbClr val="637382"/>
                </a:solidFill>
                <a:latin typeface="Helvetica"/>
                <a:cs typeface="Helvetica"/>
              </a:rPr>
              <a:t> </a:t>
            </a:r>
            <a:r>
              <a:rPr sz="2150" spc="-10" dirty="0">
                <a:solidFill>
                  <a:srgbClr val="637382"/>
                </a:solidFill>
                <a:latin typeface="Helvetica"/>
                <a:cs typeface="Helvetica"/>
              </a:rPr>
              <a:t>practice</a:t>
            </a:r>
            <a:endParaRPr sz="2150">
              <a:latin typeface="Helvetica"/>
              <a:cs typeface="Helvetica"/>
            </a:endParaRPr>
          </a:p>
          <a:p>
            <a:pPr marL="310515">
              <a:lnSpc>
                <a:spcPct val="100000"/>
              </a:lnSpc>
              <a:spcBef>
                <a:spcPts val="45"/>
              </a:spcBef>
            </a:pPr>
            <a:r>
              <a:rPr sz="2150" dirty="0">
                <a:solidFill>
                  <a:srgbClr val="637382"/>
                </a:solidFill>
                <a:latin typeface="Helvetica"/>
                <a:cs typeface="Helvetica"/>
              </a:rPr>
              <a:t>workforce</a:t>
            </a:r>
            <a:r>
              <a:rPr sz="2150" spc="55" dirty="0">
                <a:solidFill>
                  <a:srgbClr val="637382"/>
                </a:solidFill>
                <a:latin typeface="Helvetica"/>
                <a:cs typeface="Helvetica"/>
              </a:rPr>
              <a:t> </a:t>
            </a:r>
            <a:r>
              <a:rPr sz="2150" spc="-10" dirty="0">
                <a:solidFill>
                  <a:srgbClr val="637382"/>
                </a:solidFill>
                <a:latin typeface="Helvetica"/>
                <a:cs typeface="Helvetica"/>
              </a:rPr>
              <a:t>growth</a:t>
            </a:r>
            <a:endParaRPr sz="2150">
              <a:latin typeface="Helvetica"/>
              <a:cs typeface="Helvetica"/>
            </a:endParaRPr>
          </a:p>
          <a:p>
            <a:pPr marL="310515">
              <a:lnSpc>
                <a:spcPct val="100000"/>
              </a:lnSpc>
              <a:spcBef>
                <a:spcPts val="45"/>
              </a:spcBef>
            </a:pPr>
            <a:r>
              <a:rPr sz="2150" dirty="0">
                <a:solidFill>
                  <a:srgbClr val="637382"/>
                </a:solidFill>
                <a:latin typeface="Helvetica"/>
                <a:cs typeface="Helvetica"/>
              </a:rPr>
              <a:t>(excluding</a:t>
            </a:r>
            <a:r>
              <a:rPr sz="2150" spc="-70" dirty="0">
                <a:solidFill>
                  <a:srgbClr val="637382"/>
                </a:solidFill>
                <a:latin typeface="Helvetica"/>
                <a:cs typeface="Helvetica"/>
              </a:rPr>
              <a:t> </a:t>
            </a:r>
            <a:r>
              <a:rPr sz="2150" dirty="0">
                <a:solidFill>
                  <a:srgbClr val="637382"/>
                </a:solidFill>
                <a:latin typeface="Helvetica"/>
                <a:cs typeface="Helvetica"/>
              </a:rPr>
              <a:t>Additional</a:t>
            </a:r>
            <a:r>
              <a:rPr sz="2150" spc="70" dirty="0">
                <a:solidFill>
                  <a:srgbClr val="637382"/>
                </a:solidFill>
                <a:latin typeface="Helvetica"/>
                <a:cs typeface="Helvetica"/>
              </a:rPr>
              <a:t> </a:t>
            </a:r>
            <a:r>
              <a:rPr sz="2150" spc="-10" dirty="0">
                <a:solidFill>
                  <a:srgbClr val="637382"/>
                </a:solidFill>
                <a:latin typeface="Helvetica"/>
                <a:cs typeface="Helvetica"/>
              </a:rPr>
              <a:t>Roles)</a:t>
            </a:r>
            <a:endParaRPr sz="2150">
              <a:latin typeface="Helvetica"/>
              <a:cs typeface="Helvetica"/>
            </a:endParaRPr>
          </a:p>
          <a:p>
            <a:pPr>
              <a:lnSpc>
                <a:spcPct val="100000"/>
              </a:lnSpc>
            </a:pPr>
            <a:endParaRPr sz="2150">
              <a:latin typeface="Helvetica"/>
              <a:cs typeface="Helvetica"/>
            </a:endParaRPr>
          </a:p>
          <a:p>
            <a:pPr>
              <a:lnSpc>
                <a:spcPct val="100000"/>
              </a:lnSpc>
            </a:pPr>
            <a:endParaRPr sz="2150">
              <a:latin typeface="Helvetica"/>
              <a:cs typeface="Helvetica"/>
            </a:endParaRPr>
          </a:p>
          <a:p>
            <a:pPr>
              <a:lnSpc>
                <a:spcPct val="100000"/>
              </a:lnSpc>
            </a:pPr>
            <a:endParaRPr sz="2150">
              <a:latin typeface="Helvetica"/>
              <a:cs typeface="Helvetica"/>
            </a:endParaRPr>
          </a:p>
          <a:p>
            <a:pPr>
              <a:lnSpc>
                <a:spcPct val="100000"/>
              </a:lnSpc>
            </a:pPr>
            <a:endParaRPr sz="2150">
              <a:latin typeface="Helvetica"/>
              <a:cs typeface="Helvetica"/>
            </a:endParaRPr>
          </a:p>
          <a:p>
            <a:pPr>
              <a:lnSpc>
                <a:spcPct val="100000"/>
              </a:lnSpc>
            </a:pPr>
            <a:endParaRPr sz="2150">
              <a:latin typeface="Helvetica"/>
              <a:cs typeface="Helvetica"/>
            </a:endParaRPr>
          </a:p>
          <a:p>
            <a:pPr>
              <a:lnSpc>
                <a:spcPct val="100000"/>
              </a:lnSpc>
            </a:pPr>
            <a:endParaRPr sz="2150">
              <a:latin typeface="Helvetica"/>
              <a:cs typeface="Helvetica"/>
            </a:endParaRPr>
          </a:p>
          <a:p>
            <a:pPr>
              <a:lnSpc>
                <a:spcPct val="100000"/>
              </a:lnSpc>
              <a:spcBef>
                <a:spcPts val="865"/>
              </a:spcBef>
            </a:pPr>
            <a:endParaRPr sz="2150">
              <a:latin typeface="Helvetica"/>
              <a:cs typeface="Helvetica"/>
            </a:endParaRPr>
          </a:p>
          <a:p>
            <a:pPr marL="339725">
              <a:lnSpc>
                <a:spcPts val="7180"/>
              </a:lnSpc>
            </a:pPr>
            <a:r>
              <a:rPr sz="6350" b="1" spc="-10" dirty="0">
                <a:solidFill>
                  <a:srgbClr val="637382"/>
                </a:solidFill>
                <a:latin typeface="Helvetica"/>
                <a:cs typeface="Helvetica"/>
              </a:rPr>
              <a:t>10.19%</a:t>
            </a:r>
            <a:endParaRPr sz="6350">
              <a:latin typeface="Helvetica"/>
              <a:cs typeface="Helvetica"/>
            </a:endParaRPr>
          </a:p>
          <a:p>
            <a:pPr marL="375285">
              <a:lnSpc>
                <a:spcPts val="2140"/>
              </a:lnSpc>
            </a:pPr>
            <a:r>
              <a:rPr sz="2150" dirty="0">
                <a:solidFill>
                  <a:srgbClr val="637382"/>
                </a:solidFill>
                <a:latin typeface="Helvetica"/>
                <a:cs typeface="Helvetica"/>
              </a:rPr>
              <a:t>population</a:t>
            </a:r>
            <a:r>
              <a:rPr sz="2150" spc="55" dirty="0">
                <a:solidFill>
                  <a:srgbClr val="637382"/>
                </a:solidFill>
                <a:latin typeface="Helvetica"/>
                <a:cs typeface="Helvetica"/>
              </a:rPr>
              <a:t> </a:t>
            </a:r>
            <a:r>
              <a:rPr sz="2150" spc="-10" dirty="0">
                <a:solidFill>
                  <a:srgbClr val="637382"/>
                </a:solidFill>
                <a:latin typeface="Helvetica"/>
                <a:cs typeface="Helvetica"/>
              </a:rPr>
              <a:t>growth</a:t>
            </a:r>
            <a:endParaRPr sz="2150">
              <a:latin typeface="Helvetica"/>
              <a:cs typeface="Helvetica"/>
            </a:endParaRPr>
          </a:p>
        </p:txBody>
      </p:sp>
      <p:sp>
        <p:nvSpPr>
          <p:cNvPr id="22" name="object 22"/>
          <p:cNvSpPr/>
          <p:nvPr/>
        </p:nvSpPr>
        <p:spPr>
          <a:xfrm>
            <a:off x="15430780" y="2779489"/>
            <a:ext cx="1353820" cy="1353820"/>
          </a:xfrm>
          <a:custGeom>
            <a:avLst/>
            <a:gdLst/>
            <a:ahLst/>
            <a:cxnLst/>
            <a:rect l="l" t="t" r="r" b="b"/>
            <a:pathLst>
              <a:path w="1353819" h="1353820">
                <a:moveTo>
                  <a:pt x="379818" y="708075"/>
                </a:moveTo>
                <a:lnTo>
                  <a:pt x="378333" y="700709"/>
                </a:lnTo>
                <a:lnTo>
                  <a:pt x="374332" y="694791"/>
                </a:lnTo>
                <a:lnTo>
                  <a:pt x="368477" y="690854"/>
                </a:lnTo>
                <a:lnTo>
                  <a:pt x="361442" y="689432"/>
                </a:lnTo>
                <a:lnTo>
                  <a:pt x="354393" y="690854"/>
                </a:lnTo>
                <a:lnTo>
                  <a:pt x="348538" y="694791"/>
                </a:lnTo>
                <a:lnTo>
                  <a:pt x="344538" y="700709"/>
                </a:lnTo>
                <a:lnTo>
                  <a:pt x="343065" y="708075"/>
                </a:lnTo>
                <a:lnTo>
                  <a:pt x="344538" y="715441"/>
                </a:lnTo>
                <a:lnTo>
                  <a:pt x="348538" y="721360"/>
                </a:lnTo>
                <a:lnTo>
                  <a:pt x="354393" y="725297"/>
                </a:lnTo>
                <a:lnTo>
                  <a:pt x="361442" y="726732"/>
                </a:lnTo>
                <a:lnTo>
                  <a:pt x="368477" y="725297"/>
                </a:lnTo>
                <a:lnTo>
                  <a:pt x="374332" y="721360"/>
                </a:lnTo>
                <a:lnTo>
                  <a:pt x="378333" y="715441"/>
                </a:lnTo>
                <a:lnTo>
                  <a:pt x="379818" y="708075"/>
                </a:lnTo>
                <a:close/>
              </a:path>
              <a:path w="1353819" h="1353820">
                <a:moveTo>
                  <a:pt x="689203" y="300266"/>
                </a:moveTo>
                <a:lnTo>
                  <a:pt x="681278" y="257797"/>
                </a:lnTo>
                <a:lnTo>
                  <a:pt x="680351" y="252768"/>
                </a:lnTo>
                <a:lnTo>
                  <a:pt x="656818" y="215722"/>
                </a:lnTo>
                <a:lnTo>
                  <a:pt x="623163" y="187794"/>
                </a:lnTo>
                <a:lnTo>
                  <a:pt x="618744" y="185534"/>
                </a:lnTo>
                <a:lnTo>
                  <a:pt x="618744" y="391718"/>
                </a:lnTo>
                <a:lnTo>
                  <a:pt x="609968" y="434225"/>
                </a:lnTo>
                <a:lnTo>
                  <a:pt x="609917" y="434441"/>
                </a:lnTo>
                <a:lnTo>
                  <a:pt x="618744" y="391718"/>
                </a:lnTo>
                <a:lnTo>
                  <a:pt x="618744" y="185534"/>
                </a:lnTo>
                <a:lnTo>
                  <a:pt x="583907" y="167678"/>
                </a:lnTo>
                <a:lnTo>
                  <a:pt x="543598" y="154051"/>
                </a:lnTo>
                <a:lnTo>
                  <a:pt x="506780" y="145592"/>
                </a:lnTo>
                <a:lnTo>
                  <a:pt x="477989" y="140995"/>
                </a:lnTo>
                <a:lnTo>
                  <a:pt x="435483" y="143598"/>
                </a:lnTo>
                <a:lnTo>
                  <a:pt x="410210" y="160121"/>
                </a:lnTo>
                <a:lnTo>
                  <a:pt x="397179" y="182549"/>
                </a:lnTo>
                <a:lnTo>
                  <a:pt x="391439" y="202869"/>
                </a:lnTo>
                <a:lnTo>
                  <a:pt x="389204" y="212686"/>
                </a:lnTo>
                <a:lnTo>
                  <a:pt x="387756" y="213169"/>
                </a:lnTo>
                <a:lnTo>
                  <a:pt x="351536" y="254482"/>
                </a:lnTo>
                <a:lnTo>
                  <a:pt x="336651" y="297345"/>
                </a:lnTo>
                <a:lnTo>
                  <a:pt x="337299" y="337756"/>
                </a:lnTo>
                <a:lnTo>
                  <a:pt x="337324" y="338836"/>
                </a:lnTo>
                <a:lnTo>
                  <a:pt x="347675" y="375678"/>
                </a:lnTo>
                <a:lnTo>
                  <a:pt x="347764" y="375996"/>
                </a:lnTo>
                <a:lnTo>
                  <a:pt x="362178" y="405930"/>
                </a:lnTo>
                <a:lnTo>
                  <a:pt x="372922" y="448208"/>
                </a:lnTo>
                <a:lnTo>
                  <a:pt x="394919" y="484568"/>
                </a:lnTo>
                <a:lnTo>
                  <a:pt x="426186" y="513016"/>
                </a:lnTo>
                <a:lnTo>
                  <a:pt x="464705" y="531558"/>
                </a:lnTo>
                <a:lnTo>
                  <a:pt x="508469" y="538175"/>
                </a:lnTo>
                <a:lnTo>
                  <a:pt x="555790" y="530402"/>
                </a:lnTo>
                <a:lnTo>
                  <a:pt x="596709" y="508774"/>
                </a:lnTo>
                <a:lnTo>
                  <a:pt x="603834" y="501421"/>
                </a:lnTo>
                <a:lnTo>
                  <a:pt x="628662" y="475856"/>
                </a:lnTo>
                <a:lnTo>
                  <a:pt x="648982" y="434441"/>
                </a:lnTo>
                <a:lnTo>
                  <a:pt x="649084" y="434225"/>
                </a:lnTo>
                <a:lnTo>
                  <a:pt x="665607" y="427545"/>
                </a:lnTo>
                <a:lnTo>
                  <a:pt x="678256" y="395820"/>
                </a:lnTo>
                <a:lnTo>
                  <a:pt x="686346" y="349796"/>
                </a:lnTo>
                <a:lnTo>
                  <a:pt x="689127" y="301612"/>
                </a:lnTo>
                <a:lnTo>
                  <a:pt x="689203" y="300266"/>
                </a:lnTo>
                <a:close/>
              </a:path>
              <a:path w="1353819" h="1353820">
                <a:moveTo>
                  <a:pt x="839292" y="718553"/>
                </a:moveTo>
                <a:lnTo>
                  <a:pt x="828636" y="679246"/>
                </a:lnTo>
                <a:lnTo>
                  <a:pt x="799706" y="642518"/>
                </a:lnTo>
                <a:lnTo>
                  <a:pt x="757034" y="609981"/>
                </a:lnTo>
                <a:lnTo>
                  <a:pt x="705154" y="583285"/>
                </a:lnTo>
                <a:lnTo>
                  <a:pt x="705243" y="592480"/>
                </a:lnTo>
                <a:lnTo>
                  <a:pt x="704989" y="601573"/>
                </a:lnTo>
                <a:lnTo>
                  <a:pt x="700366" y="645312"/>
                </a:lnTo>
                <a:lnTo>
                  <a:pt x="698957" y="652932"/>
                </a:lnTo>
                <a:lnTo>
                  <a:pt x="717600" y="652932"/>
                </a:lnTo>
                <a:lnTo>
                  <a:pt x="723963" y="656869"/>
                </a:lnTo>
                <a:lnTo>
                  <a:pt x="746734" y="702411"/>
                </a:lnTo>
                <a:lnTo>
                  <a:pt x="747395" y="705231"/>
                </a:lnTo>
                <a:lnTo>
                  <a:pt x="747395" y="744829"/>
                </a:lnTo>
                <a:lnTo>
                  <a:pt x="745947" y="751992"/>
                </a:lnTo>
                <a:lnTo>
                  <a:pt x="742010" y="757834"/>
                </a:lnTo>
                <a:lnTo>
                  <a:pt x="736168" y="761771"/>
                </a:lnTo>
                <a:lnTo>
                  <a:pt x="729018" y="763219"/>
                </a:lnTo>
                <a:lnTo>
                  <a:pt x="692251" y="763219"/>
                </a:lnTo>
                <a:lnTo>
                  <a:pt x="692251" y="726452"/>
                </a:lnTo>
                <a:lnTo>
                  <a:pt x="710641" y="726452"/>
                </a:lnTo>
                <a:lnTo>
                  <a:pt x="710641" y="712419"/>
                </a:lnTo>
                <a:lnTo>
                  <a:pt x="699287" y="689698"/>
                </a:lnTo>
                <a:lnTo>
                  <a:pt x="648474" y="689698"/>
                </a:lnTo>
                <a:lnTo>
                  <a:pt x="637120" y="712419"/>
                </a:lnTo>
                <a:lnTo>
                  <a:pt x="637120" y="726452"/>
                </a:lnTo>
                <a:lnTo>
                  <a:pt x="655497" y="726452"/>
                </a:lnTo>
                <a:lnTo>
                  <a:pt x="655497" y="763219"/>
                </a:lnTo>
                <a:lnTo>
                  <a:pt x="618744" y="763219"/>
                </a:lnTo>
                <a:lnTo>
                  <a:pt x="611581" y="761771"/>
                </a:lnTo>
                <a:lnTo>
                  <a:pt x="605751" y="757834"/>
                </a:lnTo>
                <a:lnTo>
                  <a:pt x="601802" y="751992"/>
                </a:lnTo>
                <a:lnTo>
                  <a:pt x="600367" y="744829"/>
                </a:lnTo>
                <a:lnTo>
                  <a:pt x="600367" y="705231"/>
                </a:lnTo>
                <a:lnTo>
                  <a:pt x="601027" y="702411"/>
                </a:lnTo>
                <a:lnTo>
                  <a:pt x="623798" y="656869"/>
                </a:lnTo>
                <a:lnTo>
                  <a:pt x="630161" y="652932"/>
                </a:lnTo>
                <a:lnTo>
                  <a:pt x="661289" y="652932"/>
                </a:lnTo>
                <a:lnTo>
                  <a:pt x="662508" y="647687"/>
                </a:lnTo>
                <a:lnTo>
                  <a:pt x="667791" y="608241"/>
                </a:lnTo>
                <a:lnTo>
                  <a:pt x="668489" y="592124"/>
                </a:lnTo>
                <a:lnTo>
                  <a:pt x="668299" y="580174"/>
                </a:lnTo>
                <a:lnTo>
                  <a:pt x="637120" y="561276"/>
                </a:lnTo>
                <a:lnTo>
                  <a:pt x="630224" y="562165"/>
                </a:lnTo>
                <a:lnTo>
                  <a:pt x="623735" y="566788"/>
                </a:lnTo>
                <a:lnTo>
                  <a:pt x="618197" y="573303"/>
                </a:lnTo>
                <a:lnTo>
                  <a:pt x="614133" y="579856"/>
                </a:lnTo>
                <a:lnTo>
                  <a:pt x="398195" y="579856"/>
                </a:lnTo>
                <a:lnTo>
                  <a:pt x="393484" y="570814"/>
                </a:lnTo>
                <a:lnTo>
                  <a:pt x="389801" y="565416"/>
                </a:lnTo>
                <a:lnTo>
                  <a:pt x="385318" y="561822"/>
                </a:lnTo>
                <a:lnTo>
                  <a:pt x="379818" y="561276"/>
                </a:lnTo>
                <a:lnTo>
                  <a:pt x="372732" y="562889"/>
                </a:lnTo>
                <a:lnTo>
                  <a:pt x="358584" y="566737"/>
                </a:lnTo>
                <a:lnTo>
                  <a:pt x="358279" y="572706"/>
                </a:lnTo>
                <a:lnTo>
                  <a:pt x="358508" y="584454"/>
                </a:lnTo>
                <a:lnTo>
                  <a:pt x="363601" y="629881"/>
                </a:lnTo>
                <a:lnTo>
                  <a:pt x="387540" y="659498"/>
                </a:lnTo>
                <a:lnTo>
                  <a:pt x="402742" y="671563"/>
                </a:lnTo>
                <a:lnTo>
                  <a:pt x="412877" y="688213"/>
                </a:lnTo>
                <a:lnTo>
                  <a:pt x="416572" y="708075"/>
                </a:lnTo>
                <a:lnTo>
                  <a:pt x="412229" y="729538"/>
                </a:lnTo>
                <a:lnTo>
                  <a:pt x="400418" y="747064"/>
                </a:lnTo>
                <a:lnTo>
                  <a:pt x="382892" y="758888"/>
                </a:lnTo>
                <a:lnTo>
                  <a:pt x="361442" y="763219"/>
                </a:lnTo>
                <a:lnTo>
                  <a:pt x="339979" y="758888"/>
                </a:lnTo>
                <a:lnTo>
                  <a:pt x="322453" y="747064"/>
                </a:lnTo>
                <a:lnTo>
                  <a:pt x="310629" y="729538"/>
                </a:lnTo>
                <a:lnTo>
                  <a:pt x="306298" y="708075"/>
                </a:lnTo>
                <a:lnTo>
                  <a:pt x="308190" y="693699"/>
                </a:lnTo>
                <a:lnTo>
                  <a:pt x="313537" y="680745"/>
                </a:lnTo>
                <a:lnTo>
                  <a:pt x="321856" y="669696"/>
                </a:lnTo>
                <a:lnTo>
                  <a:pt x="332638" y="661047"/>
                </a:lnTo>
                <a:lnTo>
                  <a:pt x="330936" y="654177"/>
                </a:lnTo>
                <a:lnTo>
                  <a:pt x="324421" y="616165"/>
                </a:lnTo>
                <a:lnTo>
                  <a:pt x="321576" y="579297"/>
                </a:lnTo>
                <a:lnTo>
                  <a:pt x="266357" y="606069"/>
                </a:lnTo>
                <a:lnTo>
                  <a:pt x="220522" y="639445"/>
                </a:lnTo>
                <a:lnTo>
                  <a:pt x="189217" y="677557"/>
                </a:lnTo>
                <a:lnTo>
                  <a:pt x="177647" y="718553"/>
                </a:lnTo>
                <a:lnTo>
                  <a:pt x="177647" y="818349"/>
                </a:lnTo>
                <a:lnTo>
                  <a:pt x="839292" y="818349"/>
                </a:lnTo>
                <a:lnTo>
                  <a:pt x="839292" y="718553"/>
                </a:lnTo>
                <a:close/>
              </a:path>
              <a:path w="1353819" h="1353820">
                <a:moveTo>
                  <a:pt x="1353566" y="1278356"/>
                </a:moveTo>
                <a:lnTo>
                  <a:pt x="75196" y="1278356"/>
                </a:lnTo>
                <a:lnTo>
                  <a:pt x="75196" y="1165567"/>
                </a:lnTo>
                <a:lnTo>
                  <a:pt x="189966" y="1165567"/>
                </a:lnTo>
                <a:lnTo>
                  <a:pt x="244475" y="1164742"/>
                </a:lnTo>
                <a:lnTo>
                  <a:pt x="298272" y="1162227"/>
                </a:lnTo>
                <a:lnTo>
                  <a:pt x="351320" y="1157986"/>
                </a:lnTo>
                <a:lnTo>
                  <a:pt x="403542" y="1151940"/>
                </a:lnTo>
                <a:lnTo>
                  <a:pt x="454875" y="1144054"/>
                </a:lnTo>
                <a:lnTo>
                  <a:pt x="505256" y="1134275"/>
                </a:lnTo>
                <a:lnTo>
                  <a:pt x="554634" y="1122553"/>
                </a:lnTo>
                <a:lnTo>
                  <a:pt x="602919" y="1108811"/>
                </a:lnTo>
                <a:lnTo>
                  <a:pt x="650074" y="1093025"/>
                </a:lnTo>
                <a:lnTo>
                  <a:pt x="696023" y="1075131"/>
                </a:lnTo>
                <a:lnTo>
                  <a:pt x="740714" y="1055077"/>
                </a:lnTo>
                <a:lnTo>
                  <a:pt x="784072" y="1032802"/>
                </a:lnTo>
                <a:lnTo>
                  <a:pt x="826046" y="1008265"/>
                </a:lnTo>
                <a:lnTo>
                  <a:pt x="866559" y="981417"/>
                </a:lnTo>
                <a:lnTo>
                  <a:pt x="903160" y="954100"/>
                </a:lnTo>
                <a:lnTo>
                  <a:pt x="938276" y="924737"/>
                </a:lnTo>
                <a:lnTo>
                  <a:pt x="971854" y="893305"/>
                </a:lnTo>
                <a:lnTo>
                  <a:pt x="1003858" y="859777"/>
                </a:lnTo>
                <a:lnTo>
                  <a:pt x="1034262" y="824115"/>
                </a:lnTo>
                <a:lnTo>
                  <a:pt x="1063002" y="786307"/>
                </a:lnTo>
                <a:lnTo>
                  <a:pt x="1090041" y="746315"/>
                </a:lnTo>
                <a:lnTo>
                  <a:pt x="1115352" y="704100"/>
                </a:lnTo>
                <a:lnTo>
                  <a:pt x="1138872" y="659650"/>
                </a:lnTo>
                <a:lnTo>
                  <a:pt x="1160576" y="612927"/>
                </a:lnTo>
                <a:lnTo>
                  <a:pt x="1180414" y="563918"/>
                </a:lnTo>
                <a:lnTo>
                  <a:pt x="1198346" y="512572"/>
                </a:lnTo>
                <a:lnTo>
                  <a:pt x="1214335" y="458863"/>
                </a:lnTo>
                <a:lnTo>
                  <a:pt x="1228344" y="402780"/>
                </a:lnTo>
                <a:lnTo>
                  <a:pt x="1282674" y="506260"/>
                </a:lnTo>
                <a:lnTo>
                  <a:pt x="1292085" y="517842"/>
                </a:lnTo>
                <a:lnTo>
                  <a:pt x="1304772" y="524675"/>
                </a:lnTo>
                <a:lnTo>
                  <a:pt x="1319098" y="526262"/>
                </a:lnTo>
                <a:lnTo>
                  <a:pt x="1333436" y="522071"/>
                </a:lnTo>
                <a:lnTo>
                  <a:pt x="1345018" y="512660"/>
                </a:lnTo>
                <a:lnTo>
                  <a:pt x="1351851" y="499973"/>
                </a:lnTo>
                <a:lnTo>
                  <a:pt x="1353439" y="485635"/>
                </a:lnTo>
                <a:lnTo>
                  <a:pt x="1349248" y="471309"/>
                </a:lnTo>
                <a:lnTo>
                  <a:pt x="1250543" y="283311"/>
                </a:lnTo>
                <a:lnTo>
                  <a:pt x="1218425" y="263207"/>
                </a:lnTo>
                <a:lnTo>
                  <a:pt x="1210576" y="263791"/>
                </a:lnTo>
                <a:lnTo>
                  <a:pt x="1031506" y="382574"/>
                </a:lnTo>
                <a:lnTo>
                  <a:pt x="1015809" y="406692"/>
                </a:lnTo>
                <a:lnTo>
                  <a:pt x="1015923" y="421106"/>
                </a:lnTo>
                <a:lnTo>
                  <a:pt x="1045870" y="450545"/>
                </a:lnTo>
                <a:lnTo>
                  <a:pt x="1154214" y="389610"/>
                </a:lnTo>
                <a:lnTo>
                  <a:pt x="1139913" y="445897"/>
                </a:lnTo>
                <a:lnTo>
                  <a:pt x="1123543" y="499402"/>
                </a:lnTo>
                <a:lnTo>
                  <a:pt x="1105154" y="550189"/>
                </a:lnTo>
                <a:lnTo>
                  <a:pt x="1084808" y="598297"/>
                </a:lnTo>
                <a:lnTo>
                  <a:pt x="1062558" y="643801"/>
                </a:lnTo>
                <a:lnTo>
                  <a:pt x="1038479" y="686727"/>
                </a:lnTo>
                <a:lnTo>
                  <a:pt x="1012609" y="727151"/>
                </a:lnTo>
                <a:lnTo>
                  <a:pt x="985012" y="765124"/>
                </a:lnTo>
                <a:lnTo>
                  <a:pt x="955751" y="800684"/>
                </a:lnTo>
                <a:lnTo>
                  <a:pt x="924890" y="833894"/>
                </a:lnTo>
                <a:lnTo>
                  <a:pt x="892479" y="864806"/>
                </a:lnTo>
                <a:lnTo>
                  <a:pt x="858570" y="893483"/>
                </a:lnTo>
                <a:lnTo>
                  <a:pt x="823239" y="919949"/>
                </a:lnTo>
                <a:lnTo>
                  <a:pt x="783424" y="946213"/>
                </a:lnTo>
                <a:lnTo>
                  <a:pt x="741908" y="970127"/>
                </a:lnTo>
                <a:lnTo>
                  <a:pt x="698754" y="991730"/>
                </a:lnTo>
                <a:lnTo>
                  <a:pt x="654024" y="1011059"/>
                </a:lnTo>
                <a:lnTo>
                  <a:pt x="607771" y="1028179"/>
                </a:lnTo>
                <a:lnTo>
                  <a:pt x="560057" y="1043114"/>
                </a:lnTo>
                <a:lnTo>
                  <a:pt x="510946" y="1055916"/>
                </a:lnTo>
                <a:lnTo>
                  <a:pt x="460476" y="1066622"/>
                </a:lnTo>
                <a:lnTo>
                  <a:pt x="408724" y="1075283"/>
                </a:lnTo>
                <a:lnTo>
                  <a:pt x="355739" y="1081951"/>
                </a:lnTo>
                <a:lnTo>
                  <a:pt x="301574" y="1086650"/>
                </a:lnTo>
                <a:lnTo>
                  <a:pt x="246303" y="1089444"/>
                </a:lnTo>
                <a:lnTo>
                  <a:pt x="189966" y="1090371"/>
                </a:lnTo>
                <a:lnTo>
                  <a:pt x="75196" y="1090371"/>
                </a:lnTo>
                <a:lnTo>
                  <a:pt x="75196" y="0"/>
                </a:lnTo>
                <a:lnTo>
                  <a:pt x="0" y="0"/>
                </a:lnTo>
                <a:lnTo>
                  <a:pt x="0" y="1315961"/>
                </a:lnTo>
                <a:lnTo>
                  <a:pt x="2959" y="1330591"/>
                </a:lnTo>
                <a:lnTo>
                  <a:pt x="11010" y="1342555"/>
                </a:lnTo>
                <a:lnTo>
                  <a:pt x="22961" y="1350606"/>
                </a:lnTo>
                <a:lnTo>
                  <a:pt x="37604" y="1353566"/>
                </a:lnTo>
                <a:lnTo>
                  <a:pt x="1353566" y="1353566"/>
                </a:lnTo>
                <a:lnTo>
                  <a:pt x="1353566" y="1278356"/>
                </a:lnTo>
                <a:close/>
              </a:path>
            </a:pathLst>
          </a:custGeom>
          <a:solidFill>
            <a:srgbClr val="54B596"/>
          </a:solidFill>
        </p:spPr>
        <p:txBody>
          <a:bodyPr wrap="square" lIns="0" tIns="0" rIns="0" bIns="0" rtlCol="0"/>
          <a:lstStyle/>
          <a:p>
            <a:endParaRPr/>
          </a:p>
        </p:txBody>
      </p:sp>
      <p:sp>
        <p:nvSpPr>
          <p:cNvPr id="23" name="object 23"/>
          <p:cNvSpPr txBox="1"/>
          <p:nvPr/>
        </p:nvSpPr>
        <p:spPr>
          <a:xfrm>
            <a:off x="1034388" y="2315947"/>
            <a:ext cx="13387069" cy="2180590"/>
          </a:xfrm>
          <a:prstGeom prst="rect">
            <a:avLst/>
          </a:prstGeom>
        </p:spPr>
        <p:txBody>
          <a:bodyPr vert="horz" wrap="square" lIns="0" tIns="12065" rIns="0" bIns="0" rtlCol="0">
            <a:spAutoFit/>
          </a:bodyPr>
          <a:lstStyle/>
          <a:p>
            <a:pPr marL="12700" marR="5080">
              <a:lnSpc>
                <a:spcPct val="100000"/>
              </a:lnSpc>
              <a:spcBef>
                <a:spcPts val="95"/>
              </a:spcBef>
              <a:tabLst>
                <a:tab pos="7132955" algn="l"/>
                <a:tab pos="7866380" algn="l"/>
              </a:tabLst>
            </a:pPr>
            <a:r>
              <a:rPr sz="4950" b="1" dirty="0">
                <a:solidFill>
                  <a:srgbClr val="4573C4"/>
                </a:solidFill>
                <a:latin typeface="Helvetica"/>
                <a:cs typeface="Helvetica"/>
              </a:rPr>
              <a:t>The</a:t>
            </a:r>
            <a:r>
              <a:rPr sz="4950" b="1" spc="-110" dirty="0">
                <a:solidFill>
                  <a:srgbClr val="4573C4"/>
                </a:solidFill>
                <a:latin typeface="Helvetica"/>
                <a:cs typeface="Helvetica"/>
              </a:rPr>
              <a:t> </a:t>
            </a:r>
            <a:r>
              <a:rPr sz="4950" b="1" dirty="0">
                <a:solidFill>
                  <a:srgbClr val="4573C4"/>
                </a:solidFill>
                <a:latin typeface="Helvetica"/>
                <a:cs typeface="Helvetica"/>
              </a:rPr>
              <a:t>General</a:t>
            </a:r>
            <a:r>
              <a:rPr sz="4950" b="1" spc="-100" dirty="0">
                <a:solidFill>
                  <a:srgbClr val="4573C4"/>
                </a:solidFill>
                <a:latin typeface="Helvetica"/>
                <a:cs typeface="Helvetica"/>
              </a:rPr>
              <a:t> </a:t>
            </a:r>
            <a:r>
              <a:rPr sz="4950" b="1" dirty="0">
                <a:solidFill>
                  <a:srgbClr val="4573C4"/>
                </a:solidFill>
                <a:latin typeface="Helvetica"/>
                <a:cs typeface="Helvetica"/>
              </a:rPr>
              <a:t>Practice</a:t>
            </a:r>
            <a:r>
              <a:rPr sz="4950" b="1" spc="-110" dirty="0">
                <a:solidFill>
                  <a:srgbClr val="4573C4"/>
                </a:solidFill>
                <a:latin typeface="Helvetica"/>
                <a:cs typeface="Helvetica"/>
              </a:rPr>
              <a:t> </a:t>
            </a:r>
            <a:r>
              <a:rPr sz="4950" b="1" spc="-10" dirty="0">
                <a:solidFill>
                  <a:srgbClr val="4573C4"/>
                </a:solidFill>
                <a:latin typeface="Helvetica"/>
                <a:cs typeface="Helvetica"/>
              </a:rPr>
              <a:t>Workforce</a:t>
            </a:r>
            <a:r>
              <a:rPr sz="4950" b="1" spc="-105" dirty="0">
                <a:solidFill>
                  <a:srgbClr val="4573C4"/>
                </a:solidFill>
                <a:latin typeface="Helvetica"/>
                <a:cs typeface="Helvetica"/>
              </a:rPr>
              <a:t> </a:t>
            </a:r>
            <a:r>
              <a:rPr sz="4950" b="1" dirty="0">
                <a:solidFill>
                  <a:srgbClr val="4573C4"/>
                </a:solidFill>
                <a:latin typeface="Helvetica"/>
                <a:cs typeface="Helvetica"/>
              </a:rPr>
              <a:t>is</a:t>
            </a:r>
            <a:r>
              <a:rPr sz="4950" b="1" spc="-110" dirty="0">
                <a:solidFill>
                  <a:srgbClr val="4573C4"/>
                </a:solidFill>
                <a:latin typeface="Helvetica"/>
                <a:cs typeface="Helvetica"/>
              </a:rPr>
              <a:t> </a:t>
            </a:r>
            <a:r>
              <a:rPr sz="4950" b="1" dirty="0">
                <a:solidFill>
                  <a:srgbClr val="4573C4"/>
                </a:solidFill>
                <a:latin typeface="Helvetica"/>
                <a:cs typeface="Helvetica"/>
              </a:rPr>
              <a:t>2815</a:t>
            </a:r>
            <a:r>
              <a:rPr sz="4950" b="1" spc="-105" dirty="0">
                <a:solidFill>
                  <a:srgbClr val="4573C4"/>
                </a:solidFill>
                <a:latin typeface="Helvetica"/>
                <a:cs typeface="Helvetica"/>
              </a:rPr>
              <a:t> </a:t>
            </a:r>
            <a:r>
              <a:rPr sz="4950" b="1" spc="-25" dirty="0">
                <a:solidFill>
                  <a:srgbClr val="4573C4"/>
                </a:solidFill>
                <a:latin typeface="Helvetica"/>
                <a:cs typeface="Helvetica"/>
              </a:rPr>
              <a:t>WTE </a:t>
            </a:r>
            <a:r>
              <a:rPr sz="4950" b="1" dirty="0">
                <a:solidFill>
                  <a:srgbClr val="4573C4"/>
                </a:solidFill>
                <a:latin typeface="Helvetica"/>
                <a:cs typeface="Helvetica"/>
              </a:rPr>
              <a:t>(whole</a:t>
            </a:r>
            <a:r>
              <a:rPr sz="4950" b="1" spc="-155" dirty="0">
                <a:solidFill>
                  <a:srgbClr val="4573C4"/>
                </a:solidFill>
                <a:latin typeface="Helvetica"/>
                <a:cs typeface="Helvetica"/>
              </a:rPr>
              <a:t> </a:t>
            </a:r>
            <a:r>
              <a:rPr sz="4950" b="1" dirty="0">
                <a:solidFill>
                  <a:srgbClr val="4573C4"/>
                </a:solidFill>
                <a:latin typeface="Helvetica"/>
                <a:cs typeface="Helvetica"/>
              </a:rPr>
              <a:t>time</a:t>
            </a:r>
            <a:r>
              <a:rPr sz="4950" b="1" spc="-155" dirty="0">
                <a:solidFill>
                  <a:srgbClr val="4573C4"/>
                </a:solidFill>
                <a:latin typeface="Helvetica"/>
                <a:cs typeface="Helvetica"/>
              </a:rPr>
              <a:t> </a:t>
            </a:r>
            <a:r>
              <a:rPr sz="4950" b="1" spc="-10" dirty="0">
                <a:solidFill>
                  <a:srgbClr val="4573C4"/>
                </a:solidFill>
                <a:latin typeface="Helvetica"/>
                <a:cs typeface="Helvetica"/>
              </a:rPr>
              <a:t>equivalent)</a:t>
            </a:r>
            <a:r>
              <a:rPr sz="4950" b="1" dirty="0">
                <a:solidFill>
                  <a:srgbClr val="4573C4"/>
                </a:solidFill>
                <a:latin typeface="Helvetica"/>
                <a:cs typeface="Helvetica"/>
              </a:rPr>
              <a:t>	</a:t>
            </a:r>
            <a:r>
              <a:rPr sz="4950" b="1" spc="-25" dirty="0">
                <a:solidFill>
                  <a:srgbClr val="4573C4"/>
                </a:solidFill>
                <a:latin typeface="Helvetica"/>
                <a:cs typeface="Helvetica"/>
              </a:rPr>
              <a:t>at</a:t>
            </a:r>
            <a:r>
              <a:rPr sz="4950" b="1" dirty="0">
                <a:solidFill>
                  <a:srgbClr val="4573C4"/>
                </a:solidFill>
                <a:latin typeface="Helvetica"/>
                <a:cs typeface="Helvetica"/>
              </a:rPr>
              <a:t>	September</a:t>
            </a:r>
            <a:r>
              <a:rPr sz="4950" b="1" spc="-305" dirty="0">
                <a:solidFill>
                  <a:srgbClr val="4573C4"/>
                </a:solidFill>
                <a:latin typeface="Helvetica"/>
                <a:cs typeface="Helvetica"/>
              </a:rPr>
              <a:t> </a:t>
            </a:r>
            <a:r>
              <a:rPr sz="4950" b="1" spc="-25" dirty="0">
                <a:solidFill>
                  <a:srgbClr val="4573C4"/>
                </a:solidFill>
                <a:latin typeface="Helvetica"/>
                <a:cs typeface="Helvetica"/>
              </a:rPr>
              <a:t>24.</a:t>
            </a:r>
            <a:endParaRPr sz="4950">
              <a:latin typeface="Helvetica"/>
              <a:cs typeface="Helvetica"/>
            </a:endParaRPr>
          </a:p>
          <a:p>
            <a:pPr marL="12700">
              <a:lnSpc>
                <a:spcPct val="100000"/>
              </a:lnSpc>
              <a:spcBef>
                <a:spcPts val="465"/>
              </a:spcBef>
            </a:pPr>
            <a:r>
              <a:rPr sz="3850" dirty="0">
                <a:solidFill>
                  <a:srgbClr val="637382"/>
                </a:solidFill>
                <a:latin typeface="Helvetica"/>
                <a:cs typeface="Helvetica"/>
              </a:rPr>
              <a:t>This equates to</a:t>
            </a:r>
            <a:r>
              <a:rPr sz="3850" spc="5" dirty="0">
                <a:solidFill>
                  <a:srgbClr val="637382"/>
                </a:solidFill>
                <a:latin typeface="Helvetica"/>
                <a:cs typeface="Helvetica"/>
              </a:rPr>
              <a:t> </a:t>
            </a:r>
            <a:r>
              <a:rPr sz="3850" dirty="0">
                <a:solidFill>
                  <a:srgbClr val="637382"/>
                </a:solidFill>
                <a:latin typeface="Helvetica"/>
                <a:cs typeface="Helvetica"/>
              </a:rPr>
              <a:t>approximately</a:t>
            </a:r>
            <a:r>
              <a:rPr sz="3850" spc="-5" dirty="0">
                <a:solidFill>
                  <a:srgbClr val="637382"/>
                </a:solidFill>
                <a:latin typeface="Helvetica"/>
                <a:cs typeface="Helvetica"/>
              </a:rPr>
              <a:t> </a:t>
            </a:r>
            <a:r>
              <a:rPr sz="3850" b="1" dirty="0">
                <a:solidFill>
                  <a:srgbClr val="637382"/>
                </a:solidFill>
                <a:latin typeface="Helvetica"/>
                <a:cs typeface="Helvetica"/>
              </a:rPr>
              <a:t>3700</a:t>
            </a:r>
            <a:r>
              <a:rPr sz="3850" b="1" spc="5" dirty="0">
                <a:solidFill>
                  <a:srgbClr val="637382"/>
                </a:solidFill>
                <a:latin typeface="Helvetica"/>
                <a:cs typeface="Helvetica"/>
              </a:rPr>
              <a:t> </a:t>
            </a:r>
            <a:r>
              <a:rPr sz="3850" b="1" spc="-10" dirty="0">
                <a:solidFill>
                  <a:srgbClr val="637382"/>
                </a:solidFill>
                <a:latin typeface="Helvetica"/>
                <a:cs typeface="Helvetica"/>
              </a:rPr>
              <a:t>people</a:t>
            </a:r>
            <a:r>
              <a:rPr sz="3850" spc="-10" dirty="0">
                <a:solidFill>
                  <a:srgbClr val="637382"/>
                </a:solidFill>
                <a:latin typeface="Helvetica"/>
                <a:cs typeface="Helvetica"/>
              </a:rPr>
              <a:t>:</a:t>
            </a:r>
            <a:endParaRPr sz="3850">
              <a:latin typeface="Helvetica"/>
              <a:cs typeface="Helvetica"/>
            </a:endParaRPr>
          </a:p>
        </p:txBody>
      </p:sp>
      <p:sp>
        <p:nvSpPr>
          <p:cNvPr id="24" name="object 24"/>
          <p:cNvSpPr txBox="1"/>
          <p:nvPr/>
        </p:nvSpPr>
        <p:spPr>
          <a:xfrm>
            <a:off x="1047088" y="4874584"/>
            <a:ext cx="2569210" cy="5073015"/>
          </a:xfrm>
          <a:prstGeom prst="rect">
            <a:avLst/>
          </a:prstGeom>
        </p:spPr>
        <p:txBody>
          <a:bodyPr vert="horz" wrap="square" lIns="0" tIns="0" rIns="0" bIns="0" rtlCol="0">
            <a:spAutoFit/>
          </a:bodyPr>
          <a:lstStyle/>
          <a:p>
            <a:pPr>
              <a:lnSpc>
                <a:spcPct val="100000"/>
              </a:lnSpc>
            </a:pPr>
            <a:endParaRPr sz="6350">
              <a:latin typeface="Times New Roman"/>
              <a:cs typeface="Times New Roman"/>
            </a:endParaRPr>
          </a:p>
          <a:p>
            <a:pPr>
              <a:lnSpc>
                <a:spcPct val="100000"/>
              </a:lnSpc>
              <a:spcBef>
                <a:spcPts val="2750"/>
              </a:spcBef>
            </a:pPr>
            <a:endParaRPr sz="6350">
              <a:latin typeface="Times New Roman"/>
              <a:cs typeface="Times New Roman"/>
            </a:endParaRPr>
          </a:p>
          <a:p>
            <a:pPr algn="ctr">
              <a:lnSpc>
                <a:spcPct val="100000"/>
              </a:lnSpc>
            </a:pPr>
            <a:r>
              <a:rPr sz="6350" b="1" spc="-25" dirty="0">
                <a:solidFill>
                  <a:srgbClr val="4573C4"/>
                </a:solidFill>
                <a:latin typeface="Helvetica"/>
                <a:cs typeface="Helvetica"/>
              </a:rPr>
              <a:t>731</a:t>
            </a:r>
            <a:endParaRPr sz="6350">
              <a:latin typeface="Helvetica"/>
              <a:cs typeface="Helvetica"/>
            </a:endParaRPr>
          </a:p>
          <a:p>
            <a:pPr algn="ctr">
              <a:lnSpc>
                <a:spcPct val="100000"/>
              </a:lnSpc>
              <a:spcBef>
                <a:spcPts val="180"/>
              </a:spcBef>
            </a:pPr>
            <a:r>
              <a:rPr sz="2550" b="1" dirty="0">
                <a:solidFill>
                  <a:srgbClr val="637382"/>
                </a:solidFill>
                <a:latin typeface="Helvetica"/>
                <a:cs typeface="Helvetica"/>
              </a:rPr>
              <a:t>WTE </a:t>
            </a:r>
            <a:r>
              <a:rPr sz="2550" b="1" spc="-25" dirty="0">
                <a:solidFill>
                  <a:srgbClr val="637382"/>
                </a:solidFill>
                <a:latin typeface="Helvetica"/>
                <a:cs typeface="Helvetica"/>
              </a:rPr>
              <a:t>GPs</a:t>
            </a:r>
            <a:endParaRPr sz="2550">
              <a:latin typeface="Helvetica"/>
              <a:cs typeface="Helvetica"/>
            </a:endParaRPr>
          </a:p>
          <a:p>
            <a:pPr>
              <a:lnSpc>
                <a:spcPct val="100000"/>
              </a:lnSpc>
            </a:pPr>
            <a:endParaRPr sz="2550">
              <a:latin typeface="Helvetica"/>
              <a:cs typeface="Helvetica"/>
            </a:endParaRPr>
          </a:p>
          <a:p>
            <a:pPr>
              <a:lnSpc>
                <a:spcPct val="100000"/>
              </a:lnSpc>
              <a:spcBef>
                <a:spcPts val="2185"/>
              </a:spcBef>
            </a:pPr>
            <a:endParaRPr sz="2550">
              <a:latin typeface="Helvetica"/>
              <a:cs typeface="Helvetica"/>
            </a:endParaRPr>
          </a:p>
          <a:p>
            <a:pPr algn="ctr">
              <a:lnSpc>
                <a:spcPct val="100000"/>
              </a:lnSpc>
            </a:pPr>
            <a:r>
              <a:rPr sz="1250" dirty="0">
                <a:solidFill>
                  <a:srgbClr val="637382"/>
                </a:solidFill>
                <a:latin typeface="Helvetica"/>
                <a:cs typeface="Helvetica"/>
              </a:rPr>
              <a:t>239</a:t>
            </a:r>
            <a:r>
              <a:rPr sz="1250" spc="40" dirty="0">
                <a:solidFill>
                  <a:srgbClr val="637382"/>
                </a:solidFill>
                <a:latin typeface="Helvetica"/>
                <a:cs typeface="Helvetica"/>
              </a:rPr>
              <a:t> </a:t>
            </a:r>
            <a:r>
              <a:rPr sz="1250" dirty="0">
                <a:solidFill>
                  <a:srgbClr val="637382"/>
                </a:solidFill>
                <a:latin typeface="Helvetica"/>
                <a:cs typeface="Helvetica"/>
              </a:rPr>
              <a:t>are</a:t>
            </a:r>
            <a:r>
              <a:rPr sz="1250" spc="40" dirty="0">
                <a:solidFill>
                  <a:srgbClr val="637382"/>
                </a:solidFill>
                <a:latin typeface="Helvetica"/>
                <a:cs typeface="Helvetica"/>
              </a:rPr>
              <a:t> </a:t>
            </a:r>
            <a:r>
              <a:rPr sz="1250" dirty="0">
                <a:solidFill>
                  <a:srgbClr val="637382"/>
                </a:solidFill>
                <a:latin typeface="Helvetica"/>
                <a:cs typeface="Helvetica"/>
              </a:rPr>
              <a:t>GPs</a:t>
            </a:r>
            <a:r>
              <a:rPr sz="1250" spc="40" dirty="0">
                <a:solidFill>
                  <a:srgbClr val="637382"/>
                </a:solidFill>
                <a:latin typeface="Helvetica"/>
                <a:cs typeface="Helvetica"/>
              </a:rPr>
              <a:t> </a:t>
            </a:r>
            <a:r>
              <a:rPr sz="1250" dirty="0">
                <a:solidFill>
                  <a:srgbClr val="637382"/>
                </a:solidFill>
                <a:latin typeface="Helvetica"/>
                <a:cs typeface="Helvetica"/>
              </a:rPr>
              <a:t>in</a:t>
            </a:r>
            <a:r>
              <a:rPr sz="1250" spc="40" dirty="0">
                <a:solidFill>
                  <a:srgbClr val="637382"/>
                </a:solidFill>
                <a:latin typeface="Helvetica"/>
                <a:cs typeface="Helvetica"/>
              </a:rPr>
              <a:t> </a:t>
            </a:r>
            <a:r>
              <a:rPr sz="1250" spc="-10" dirty="0">
                <a:solidFill>
                  <a:srgbClr val="637382"/>
                </a:solidFill>
                <a:latin typeface="Helvetica"/>
                <a:cs typeface="Helvetica"/>
              </a:rPr>
              <a:t>training</a:t>
            </a:r>
            <a:endParaRPr sz="1250">
              <a:latin typeface="Helvetica"/>
              <a:cs typeface="Helvetica"/>
            </a:endParaRPr>
          </a:p>
        </p:txBody>
      </p:sp>
      <p:sp>
        <p:nvSpPr>
          <p:cNvPr id="25" name="object 25"/>
          <p:cNvSpPr txBox="1"/>
          <p:nvPr/>
        </p:nvSpPr>
        <p:spPr>
          <a:xfrm>
            <a:off x="6661870" y="4874584"/>
            <a:ext cx="2569210" cy="5073015"/>
          </a:xfrm>
          <a:prstGeom prst="rect">
            <a:avLst/>
          </a:prstGeom>
        </p:spPr>
        <p:txBody>
          <a:bodyPr vert="horz" wrap="square" lIns="0" tIns="0" rIns="0" bIns="0" rtlCol="0">
            <a:spAutoFit/>
          </a:bodyPr>
          <a:lstStyle/>
          <a:p>
            <a:pPr>
              <a:lnSpc>
                <a:spcPct val="100000"/>
              </a:lnSpc>
            </a:pPr>
            <a:endParaRPr sz="6350">
              <a:latin typeface="Times New Roman"/>
              <a:cs typeface="Times New Roman"/>
            </a:endParaRPr>
          </a:p>
          <a:p>
            <a:pPr>
              <a:lnSpc>
                <a:spcPct val="100000"/>
              </a:lnSpc>
              <a:spcBef>
                <a:spcPts val="2750"/>
              </a:spcBef>
            </a:pPr>
            <a:endParaRPr sz="6350">
              <a:latin typeface="Times New Roman"/>
              <a:cs typeface="Times New Roman"/>
            </a:endParaRPr>
          </a:p>
          <a:p>
            <a:pPr marR="10160" algn="ctr">
              <a:lnSpc>
                <a:spcPct val="100000"/>
              </a:lnSpc>
              <a:spcBef>
                <a:spcPts val="5"/>
              </a:spcBef>
            </a:pPr>
            <a:r>
              <a:rPr sz="6350" b="1" spc="-25" dirty="0">
                <a:solidFill>
                  <a:srgbClr val="4573C4"/>
                </a:solidFill>
                <a:latin typeface="Helvetica"/>
                <a:cs typeface="Helvetica"/>
              </a:rPr>
              <a:t>166</a:t>
            </a:r>
            <a:endParaRPr sz="6350">
              <a:latin typeface="Helvetica"/>
              <a:cs typeface="Helvetica"/>
            </a:endParaRPr>
          </a:p>
          <a:p>
            <a:pPr marR="82550" algn="ctr">
              <a:lnSpc>
                <a:spcPct val="100000"/>
              </a:lnSpc>
              <a:spcBef>
                <a:spcPts val="190"/>
              </a:spcBef>
            </a:pPr>
            <a:r>
              <a:rPr sz="2550" b="1" spc="-25" dirty="0">
                <a:solidFill>
                  <a:srgbClr val="637382"/>
                </a:solidFill>
                <a:latin typeface="Helvetica"/>
                <a:cs typeface="Helvetica"/>
              </a:rPr>
              <a:t>WTE</a:t>
            </a:r>
            <a:endParaRPr sz="2550">
              <a:latin typeface="Helvetica"/>
              <a:cs typeface="Helvetica"/>
            </a:endParaRPr>
          </a:p>
          <a:p>
            <a:pPr marL="238125" marR="229870" algn="ctr">
              <a:lnSpc>
                <a:spcPct val="100000"/>
              </a:lnSpc>
              <a:spcBef>
                <a:spcPts val="5"/>
              </a:spcBef>
            </a:pPr>
            <a:r>
              <a:rPr sz="2550" b="1" dirty="0">
                <a:solidFill>
                  <a:srgbClr val="637382"/>
                </a:solidFill>
                <a:latin typeface="Helvetica"/>
                <a:cs typeface="Helvetica"/>
              </a:rPr>
              <a:t>Direct </a:t>
            </a:r>
            <a:r>
              <a:rPr sz="2550" b="1" spc="-10" dirty="0">
                <a:solidFill>
                  <a:srgbClr val="637382"/>
                </a:solidFill>
                <a:latin typeface="Helvetica"/>
                <a:cs typeface="Helvetica"/>
              </a:rPr>
              <a:t>Patient </a:t>
            </a:r>
            <a:r>
              <a:rPr sz="2550" b="1" spc="-20" dirty="0">
                <a:solidFill>
                  <a:srgbClr val="637382"/>
                </a:solidFill>
                <a:latin typeface="Helvetica"/>
                <a:cs typeface="Helvetica"/>
              </a:rPr>
              <a:t>Care</a:t>
            </a:r>
            <a:endParaRPr sz="2550">
              <a:latin typeface="Helvetica"/>
              <a:cs typeface="Helvetica"/>
            </a:endParaRPr>
          </a:p>
          <a:p>
            <a:pPr marL="471170">
              <a:lnSpc>
                <a:spcPct val="100000"/>
              </a:lnSpc>
              <a:spcBef>
                <a:spcPts val="2170"/>
              </a:spcBef>
            </a:pPr>
            <a:r>
              <a:rPr sz="1250" dirty="0">
                <a:solidFill>
                  <a:srgbClr val="637382"/>
                </a:solidFill>
                <a:latin typeface="Helvetica"/>
                <a:cs typeface="Helvetica"/>
              </a:rPr>
              <a:t>(Non</a:t>
            </a:r>
            <a:r>
              <a:rPr sz="1250" spc="-15" dirty="0">
                <a:solidFill>
                  <a:srgbClr val="637382"/>
                </a:solidFill>
                <a:latin typeface="Helvetica"/>
                <a:cs typeface="Helvetica"/>
              </a:rPr>
              <a:t> </a:t>
            </a:r>
            <a:r>
              <a:rPr sz="1250" dirty="0">
                <a:solidFill>
                  <a:srgbClr val="637382"/>
                </a:solidFill>
                <a:latin typeface="Helvetica"/>
                <a:cs typeface="Helvetica"/>
              </a:rPr>
              <a:t>Additional</a:t>
            </a:r>
            <a:r>
              <a:rPr sz="1250" spc="65" dirty="0">
                <a:solidFill>
                  <a:srgbClr val="637382"/>
                </a:solidFill>
                <a:latin typeface="Helvetica"/>
                <a:cs typeface="Helvetica"/>
              </a:rPr>
              <a:t> </a:t>
            </a:r>
            <a:r>
              <a:rPr sz="1250" spc="-10" dirty="0">
                <a:solidFill>
                  <a:srgbClr val="637382"/>
                </a:solidFill>
                <a:latin typeface="Helvetica"/>
                <a:cs typeface="Helvetica"/>
              </a:rPr>
              <a:t>Roles)</a:t>
            </a:r>
            <a:endParaRPr sz="1250">
              <a:latin typeface="Helvetica"/>
              <a:cs typeface="Helvetica"/>
            </a:endParaRPr>
          </a:p>
        </p:txBody>
      </p:sp>
      <p:sp>
        <p:nvSpPr>
          <p:cNvPr id="26" name="object 26"/>
          <p:cNvSpPr txBox="1"/>
          <p:nvPr/>
        </p:nvSpPr>
        <p:spPr>
          <a:xfrm>
            <a:off x="9469261" y="4874584"/>
            <a:ext cx="2569210" cy="5073015"/>
          </a:xfrm>
          <a:prstGeom prst="rect">
            <a:avLst/>
          </a:prstGeom>
        </p:spPr>
        <p:txBody>
          <a:bodyPr vert="horz" wrap="square" lIns="0" tIns="0" rIns="0" bIns="0" rtlCol="0">
            <a:spAutoFit/>
          </a:bodyPr>
          <a:lstStyle/>
          <a:p>
            <a:pPr>
              <a:lnSpc>
                <a:spcPct val="100000"/>
              </a:lnSpc>
            </a:pPr>
            <a:endParaRPr sz="6350">
              <a:latin typeface="Times New Roman"/>
              <a:cs typeface="Times New Roman"/>
            </a:endParaRPr>
          </a:p>
          <a:p>
            <a:pPr>
              <a:lnSpc>
                <a:spcPct val="100000"/>
              </a:lnSpc>
              <a:spcBef>
                <a:spcPts val="2750"/>
              </a:spcBef>
            </a:pPr>
            <a:endParaRPr sz="6350">
              <a:latin typeface="Times New Roman"/>
              <a:cs typeface="Times New Roman"/>
            </a:endParaRPr>
          </a:p>
          <a:p>
            <a:pPr marL="293370">
              <a:lnSpc>
                <a:spcPct val="100000"/>
              </a:lnSpc>
              <a:spcBef>
                <a:spcPts val="5"/>
              </a:spcBef>
            </a:pPr>
            <a:r>
              <a:rPr sz="6350" b="1" spc="-20" dirty="0">
                <a:solidFill>
                  <a:srgbClr val="4573C4"/>
                </a:solidFill>
                <a:latin typeface="Helvetica"/>
                <a:cs typeface="Helvetica"/>
              </a:rPr>
              <a:t>1155</a:t>
            </a:r>
            <a:endParaRPr sz="6350">
              <a:latin typeface="Helvetica"/>
              <a:cs typeface="Helvetica"/>
            </a:endParaRPr>
          </a:p>
          <a:p>
            <a:pPr algn="ctr">
              <a:lnSpc>
                <a:spcPct val="100000"/>
              </a:lnSpc>
              <a:spcBef>
                <a:spcPts val="190"/>
              </a:spcBef>
            </a:pPr>
            <a:r>
              <a:rPr sz="2550" b="1" spc="-25" dirty="0">
                <a:solidFill>
                  <a:srgbClr val="637382"/>
                </a:solidFill>
                <a:latin typeface="Helvetica"/>
                <a:cs typeface="Helvetica"/>
              </a:rPr>
              <a:t>WTE</a:t>
            </a:r>
            <a:endParaRPr sz="2550">
              <a:latin typeface="Helvetica"/>
              <a:cs typeface="Helvetica"/>
            </a:endParaRPr>
          </a:p>
          <a:p>
            <a:pPr marL="156845" marR="149860" algn="ctr">
              <a:lnSpc>
                <a:spcPct val="100000"/>
              </a:lnSpc>
              <a:spcBef>
                <a:spcPts val="5"/>
              </a:spcBef>
            </a:pPr>
            <a:r>
              <a:rPr sz="2550" b="1" spc="-10" dirty="0">
                <a:solidFill>
                  <a:srgbClr val="637382"/>
                </a:solidFill>
                <a:latin typeface="Helvetica"/>
                <a:cs typeface="Helvetica"/>
              </a:rPr>
              <a:t>Administrative </a:t>
            </a:r>
            <a:r>
              <a:rPr sz="2550" b="1" dirty="0">
                <a:solidFill>
                  <a:srgbClr val="637382"/>
                </a:solidFill>
                <a:latin typeface="Helvetica"/>
                <a:cs typeface="Helvetica"/>
              </a:rPr>
              <a:t>and </a:t>
            </a:r>
            <a:r>
              <a:rPr sz="2550" b="1" spc="-10" dirty="0">
                <a:solidFill>
                  <a:srgbClr val="637382"/>
                </a:solidFill>
                <a:latin typeface="Helvetica"/>
                <a:cs typeface="Helvetica"/>
              </a:rPr>
              <a:t>Clerical</a:t>
            </a:r>
            <a:endParaRPr sz="2550">
              <a:latin typeface="Helvetica"/>
              <a:cs typeface="Helvetica"/>
            </a:endParaRPr>
          </a:p>
        </p:txBody>
      </p:sp>
      <p:sp>
        <p:nvSpPr>
          <p:cNvPr id="27" name="object 27"/>
          <p:cNvSpPr txBox="1"/>
          <p:nvPr/>
        </p:nvSpPr>
        <p:spPr>
          <a:xfrm>
            <a:off x="3854479" y="4874584"/>
            <a:ext cx="2569210" cy="5073015"/>
          </a:xfrm>
          <a:prstGeom prst="rect">
            <a:avLst/>
          </a:prstGeom>
        </p:spPr>
        <p:txBody>
          <a:bodyPr vert="horz" wrap="square" lIns="0" tIns="0" rIns="0" bIns="0" rtlCol="0">
            <a:spAutoFit/>
          </a:bodyPr>
          <a:lstStyle/>
          <a:p>
            <a:pPr>
              <a:lnSpc>
                <a:spcPct val="100000"/>
              </a:lnSpc>
            </a:pPr>
            <a:endParaRPr sz="6350">
              <a:latin typeface="Times New Roman"/>
              <a:cs typeface="Times New Roman"/>
            </a:endParaRPr>
          </a:p>
          <a:p>
            <a:pPr>
              <a:lnSpc>
                <a:spcPct val="100000"/>
              </a:lnSpc>
              <a:spcBef>
                <a:spcPts val="2765"/>
              </a:spcBef>
            </a:pPr>
            <a:endParaRPr sz="6350">
              <a:latin typeface="Times New Roman"/>
              <a:cs typeface="Times New Roman"/>
            </a:endParaRPr>
          </a:p>
          <a:p>
            <a:pPr algn="ctr">
              <a:lnSpc>
                <a:spcPct val="100000"/>
              </a:lnSpc>
            </a:pPr>
            <a:r>
              <a:rPr sz="6350" b="1" spc="-25" dirty="0">
                <a:solidFill>
                  <a:srgbClr val="4573C4"/>
                </a:solidFill>
                <a:latin typeface="Helvetica"/>
                <a:cs typeface="Helvetica"/>
              </a:rPr>
              <a:t>240</a:t>
            </a:r>
            <a:endParaRPr sz="6350">
              <a:latin typeface="Helvetica"/>
              <a:cs typeface="Helvetica"/>
            </a:endParaRPr>
          </a:p>
          <a:p>
            <a:pPr algn="ctr">
              <a:lnSpc>
                <a:spcPct val="100000"/>
              </a:lnSpc>
              <a:spcBef>
                <a:spcPts val="180"/>
              </a:spcBef>
            </a:pPr>
            <a:r>
              <a:rPr sz="2550" b="1" dirty="0">
                <a:solidFill>
                  <a:srgbClr val="637382"/>
                </a:solidFill>
                <a:latin typeface="Helvetica"/>
                <a:cs typeface="Helvetica"/>
              </a:rPr>
              <a:t>WTE </a:t>
            </a:r>
            <a:r>
              <a:rPr sz="2550" b="1" spc="-10" dirty="0">
                <a:solidFill>
                  <a:srgbClr val="637382"/>
                </a:solidFill>
                <a:latin typeface="Helvetica"/>
                <a:cs typeface="Helvetica"/>
              </a:rPr>
              <a:t>Nurses</a:t>
            </a:r>
            <a:endParaRPr sz="2550">
              <a:latin typeface="Helvetica"/>
              <a:cs typeface="Helvetica"/>
            </a:endParaRPr>
          </a:p>
        </p:txBody>
      </p:sp>
      <p:sp>
        <p:nvSpPr>
          <p:cNvPr id="28" name="object 28"/>
          <p:cNvSpPr txBox="1"/>
          <p:nvPr/>
        </p:nvSpPr>
        <p:spPr>
          <a:xfrm>
            <a:off x="12276642" y="4874584"/>
            <a:ext cx="2569210" cy="5073015"/>
          </a:xfrm>
          <a:prstGeom prst="rect">
            <a:avLst/>
          </a:prstGeom>
        </p:spPr>
        <p:txBody>
          <a:bodyPr vert="horz" wrap="square" lIns="0" tIns="0" rIns="0" bIns="0" rtlCol="0">
            <a:spAutoFit/>
          </a:bodyPr>
          <a:lstStyle/>
          <a:p>
            <a:pPr>
              <a:lnSpc>
                <a:spcPct val="100000"/>
              </a:lnSpc>
            </a:pPr>
            <a:endParaRPr sz="6350">
              <a:latin typeface="Times New Roman"/>
              <a:cs typeface="Times New Roman"/>
            </a:endParaRPr>
          </a:p>
          <a:p>
            <a:pPr>
              <a:lnSpc>
                <a:spcPct val="100000"/>
              </a:lnSpc>
              <a:spcBef>
                <a:spcPts val="2750"/>
              </a:spcBef>
            </a:pPr>
            <a:endParaRPr sz="6350">
              <a:latin typeface="Times New Roman"/>
              <a:cs typeface="Times New Roman"/>
            </a:endParaRPr>
          </a:p>
          <a:p>
            <a:pPr algn="ctr">
              <a:lnSpc>
                <a:spcPct val="100000"/>
              </a:lnSpc>
              <a:spcBef>
                <a:spcPts val="5"/>
              </a:spcBef>
            </a:pPr>
            <a:r>
              <a:rPr sz="6350" b="1" spc="-25" dirty="0">
                <a:solidFill>
                  <a:srgbClr val="4573C4"/>
                </a:solidFill>
                <a:latin typeface="Helvetica"/>
                <a:cs typeface="Helvetica"/>
              </a:rPr>
              <a:t>523</a:t>
            </a:r>
            <a:endParaRPr sz="6350">
              <a:latin typeface="Helvetica"/>
              <a:cs typeface="Helvetica"/>
            </a:endParaRPr>
          </a:p>
          <a:p>
            <a:pPr marR="82550" algn="ctr">
              <a:lnSpc>
                <a:spcPct val="100000"/>
              </a:lnSpc>
              <a:spcBef>
                <a:spcPts val="190"/>
              </a:spcBef>
            </a:pPr>
            <a:r>
              <a:rPr sz="2550" b="1" spc="-25" dirty="0">
                <a:solidFill>
                  <a:srgbClr val="637382"/>
                </a:solidFill>
                <a:latin typeface="Helvetica"/>
                <a:cs typeface="Helvetica"/>
              </a:rPr>
              <a:t>WTE</a:t>
            </a:r>
            <a:endParaRPr sz="2550">
              <a:latin typeface="Helvetica"/>
              <a:cs typeface="Helvetica"/>
            </a:endParaRPr>
          </a:p>
          <a:p>
            <a:pPr marL="490855" marR="482600" algn="ctr">
              <a:lnSpc>
                <a:spcPct val="100000"/>
              </a:lnSpc>
              <a:spcBef>
                <a:spcPts val="5"/>
              </a:spcBef>
            </a:pPr>
            <a:r>
              <a:rPr sz="2550" b="1" spc="-10" dirty="0">
                <a:solidFill>
                  <a:srgbClr val="637382"/>
                </a:solidFill>
                <a:latin typeface="Helvetica"/>
                <a:cs typeface="Helvetica"/>
              </a:rPr>
              <a:t>Additional Roles</a:t>
            </a:r>
            <a:endParaRPr sz="2550">
              <a:latin typeface="Helvetica"/>
              <a:cs typeface="Helvetica"/>
            </a:endParaRPr>
          </a:p>
          <a:p>
            <a:pPr marL="179705">
              <a:lnSpc>
                <a:spcPct val="100000"/>
              </a:lnSpc>
              <a:spcBef>
                <a:spcPts val="2100"/>
              </a:spcBef>
            </a:pPr>
            <a:r>
              <a:rPr sz="1250" dirty="0">
                <a:solidFill>
                  <a:srgbClr val="637382"/>
                </a:solidFill>
                <a:latin typeface="Helvetica"/>
                <a:cs typeface="Helvetica"/>
              </a:rPr>
              <a:t>via</a:t>
            </a:r>
            <a:r>
              <a:rPr sz="1250" spc="50" dirty="0">
                <a:solidFill>
                  <a:srgbClr val="637382"/>
                </a:solidFill>
                <a:latin typeface="Helvetica"/>
                <a:cs typeface="Helvetica"/>
              </a:rPr>
              <a:t> </a:t>
            </a:r>
            <a:r>
              <a:rPr sz="1250" dirty="0">
                <a:solidFill>
                  <a:srgbClr val="637382"/>
                </a:solidFill>
                <a:latin typeface="Helvetica"/>
                <a:cs typeface="Helvetica"/>
              </a:rPr>
              <a:t>funding</a:t>
            </a:r>
            <a:r>
              <a:rPr sz="1250" spc="55" dirty="0">
                <a:solidFill>
                  <a:srgbClr val="637382"/>
                </a:solidFill>
                <a:latin typeface="Helvetica"/>
                <a:cs typeface="Helvetica"/>
              </a:rPr>
              <a:t> </a:t>
            </a:r>
            <a:r>
              <a:rPr sz="1250" dirty="0">
                <a:solidFill>
                  <a:srgbClr val="637382"/>
                </a:solidFill>
                <a:latin typeface="Helvetica"/>
                <a:cs typeface="Helvetica"/>
              </a:rPr>
              <a:t>from</a:t>
            </a:r>
            <a:r>
              <a:rPr sz="1250" spc="55" dirty="0">
                <a:solidFill>
                  <a:srgbClr val="637382"/>
                </a:solidFill>
                <a:latin typeface="Helvetica"/>
                <a:cs typeface="Helvetica"/>
              </a:rPr>
              <a:t> </a:t>
            </a:r>
            <a:r>
              <a:rPr sz="1250" dirty="0">
                <a:solidFill>
                  <a:srgbClr val="637382"/>
                </a:solidFill>
                <a:latin typeface="Helvetica"/>
                <a:cs typeface="Helvetica"/>
              </a:rPr>
              <a:t>the</a:t>
            </a:r>
            <a:r>
              <a:rPr sz="1250" spc="50" dirty="0">
                <a:solidFill>
                  <a:srgbClr val="637382"/>
                </a:solidFill>
                <a:latin typeface="Helvetica"/>
                <a:cs typeface="Helvetica"/>
              </a:rPr>
              <a:t> </a:t>
            </a:r>
            <a:r>
              <a:rPr sz="1250" dirty="0">
                <a:solidFill>
                  <a:srgbClr val="637382"/>
                </a:solidFill>
                <a:latin typeface="Helvetica"/>
                <a:cs typeface="Helvetica"/>
              </a:rPr>
              <a:t>PCN</a:t>
            </a:r>
            <a:r>
              <a:rPr sz="1250" spc="55" dirty="0">
                <a:solidFill>
                  <a:srgbClr val="637382"/>
                </a:solidFill>
                <a:latin typeface="Helvetica"/>
                <a:cs typeface="Helvetica"/>
              </a:rPr>
              <a:t> </a:t>
            </a:r>
            <a:r>
              <a:rPr sz="1250" spc="-25" dirty="0">
                <a:solidFill>
                  <a:srgbClr val="637382"/>
                </a:solidFill>
                <a:latin typeface="Helvetica"/>
                <a:cs typeface="Helvetica"/>
              </a:rPr>
              <a:t>DES</a:t>
            </a:r>
            <a:endParaRPr sz="1250">
              <a:latin typeface="Helvetica"/>
              <a:cs typeface="Helvetica"/>
            </a:endParaRPr>
          </a:p>
        </p:txBody>
      </p:sp>
      <p:pic>
        <p:nvPicPr>
          <p:cNvPr id="29" name="object 29"/>
          <p:cNvPicPr/>
          <p:nvPr/>
        </p:nvPicPr>
        <p:blipFill>
          <a:blip r:embed="rId2" cstate="print"/>
          <a:stretch>
            <a:fillRect/>
          </a:stretch>
        </p:blipFill>
        <p:spPr>
          <a:xfrm>
            <a:off x="15138229" y="1047088"/>
            <a:ext cx="3823569" cy="971488"/>
          </a:xfrm>
          <a:prstGeom prst="rect">
            <a:avLst/>
          </a:prstGeom>
        </p:spPr>
      </p:pic>
      <p:sp>
        <p:nvSpPr>
          <p:cNvPr id="30" name="object 30"/>
          <p:cNvSpPr txBox="1">
            <a:spLocks noGrp="1"/>
          </p:cNvSpPr>
          <p:nvPr>
            <p:ph type="ftr" sz="quarter" idx="5"/>
          </p:nvPr>
        </p:nvSpPr>
        <p:spPr>
          <a:prstGeom prst="rect">
            <a:avLst/>
          </a:prstGeom>
        </p:spPr>
        <p:txBody>
          <a:bodyPr vert="horz" wrap="square" lIns="0" tIns="0" rIns="0" bIns="0" rtlCol="0">
            <a:spAutoFit/>
          </a:bodyPr>
          <a:lstStyle/>
          <a:p>
            <a:pPr marL="12700">
              <a:lnSpc>
                <a:spcPts val="1535"/>
              </a:lnSpc>
            </a:pPr>
            <a:r>
              <a:rPr dirty="0"/>
              <a:t>Primary</a:t>
            </a:r>
            <a:r>
              <a:rPr spc="30" dirty="0"/>
              <a:t> </a:t>
            </a:r>
            <a:r>
              <a:rPr dirty="0"/>
              <a:t>Care</a:t>
            </a:r>
            <a:r>
              <a:rPr spc="35" dirty="0"/>
              <a:t> </a:t>
            </a:r>
            <a:r>
              <a:rPr dirty="0"/>
              <a:t>People</a:t>
            </a:r>
            <a:r>
              <a:rPr spc="35" dirty="0"/>
              <a:t> </a:t>
            </a:r>
            <a:r>
              <a:rPr spc="-20" dirty="0"/>
              <a:t>Plan</a:t>
            </a:r>
          </a:p>
        </p:txBody>
      </p:sp>
      <p:sp>
        <p:nvSpPr>
          <p:cNvPr id="31" name="object 31"/>
          <p:cNvSpPr txBox="1">
            <a:spLocks noGrp="1"/>
          </p:cNvSpPr>
          <p:nvPr>
            <p:ph type="sldNum" sz="quarter" idx="7"/>
          </p:nvPr>
        </p:nvSpPr>
        <p:spPr>
          <a:prstGeom prst="rect">
            <a:avLst/>
          </a:prstGeom>
        </p:spPr>
        <p:txBody>
          <a:bodyPr vert="horz" wrap="square" lIns="0" tIns="0" rIns="0" bIns="0" rtlCol="0">
            <a:spAutoFit/>
          </a:bodyPr>
          <a:lstStyle/>
          <a:p>
            <a:pPr marL="38100">
              <a:lnSpc>
                <a:spcPts val="1535"/>
              </a:lnSpc>
            </a:pPr>
            <a:fld id="{81D60167-4931-47E6-BA6A-407CBD079E47}" type="slidenum">
              <a:rPr spc="-25" dirty="0">
                <a:solidFill>
                  <a:srgbClr val="FFFFFF"/>
                </a:solidFill>
              </a:rPr>
              <a:t>14</a:t>
            </a:fld>
            <a:endParaRPr spc="-25" dirty="0">
              <a:solidFill>
                <a:srgbClr val="FFFFF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9461303" y="1361215"/>
            <a:ext cx="9608820" cy="8586470"/>
            <a:chOff x="9461303" y="1361215"/>
            <a:chExt cx="9608820" cy="8586470"/>
          </a:xfrm>
        </p:grpSpPr>
        <p:sp>
          <p:nvSpPr>
            <p:cNvPr id="3" name="object 3"/>
            <p:cNvSpPr/>
            <p:nvPr/>
          </p:nvSpPr>
          <p:spPr>
            <a:xfrm>
              <a:off x="9461303" y="1361215"/>
              <a:ext cx="9608820" cy="8586470"/>
            </a:xfrm>
            <a:custGeom>
              <a:avLst/>
              <a:gdLst/>
              <a:ahLst/>
              <a:cxnLst/>
              <a:rect l="l" t="t" r="r" b="b"/>
              <a:pathLst>
                <a:path w="9608819" h="8586470">
                  <a:moveTo>
                    <a:pt x="9608785" y="0"/>
                  </a:moveTo>
                  <a:lnTo>
                    <a:pt x="0" y="0"/>
                  </a:lnTo>
                  <a:lnTo>
                    <a:pt x="0" y="8586126"/>
                  </a:lnTo>
                  <a:lnTo>
                    <a:pt x="9608785" y="8586126"/>
                  </a:lnTo>
                  <a:lnTo>
                    <a:pt x="9608785" y="0"/>
                  </a:lnTo>
                  <a:close/>
                </a:path>
              </a:pathLst>
            </a:custGeom>
            <a:solidFill>
              <a:srgbClr val="DEF0EB"/>
            </a:solidFill>
          </p:spPr>
          <p:txBody>
            <a:bodyPr wrap="square" lIns="0" tIns="0" rIns="0" bIns="0" rtlCol="0"/>
            <a:lstStyle/>
            <a:p>
              <a:endParaRPr/>
            </a:p>
          </p:txBody>
        </p:sp>
        <p:sp>
          <p:nvSpPr>
            <p:cNvPr id="4" name="object 4"/>
            <p:cNvSpPr/>
            <p:nvPr/>
          </p:nvSpPr>
          <p:spPr>
            <a:xfrm>
              <a:off x="10038957" y="5366708"/>
              <a:ext cx="8209280" cy="2687955"/>
            </a:xfrm>
            <a:custGeom>
              <a:avLst/>
              <a:gdLst/>
              <a:ahLst/>
              <a:cxnLst/>
              <a:rect l="l" t="t" r="r" b="b"/>
              <a:pathLst>
                <a:path w="8209280" h="2687954">
                  <a:moveTo>
                    <a:pt x="52870" y="2661704"/>
                  </a:moveTo>
                  <a:lnTo>
                    <a:pt x="50812" y="2651518"/>
                  </a:lnTo>
                  <a:lnTo>
                    <a:pt x="45212" y="2643200"/>
                  </a:lnTo>
                  <a:lnTo>
                    <a:pt x="36880" y="2637586"/>
                  </a:lnTo>
                  <a:lnTo>
                    <a:pt x="26695" y="2635529"/>
                  </a:lnTo>
                  <a:lnTo>
                    <a:pt x="26174" y="2635529"/>
                  </a:lnTo>
                  <a:lnTo>
                    <a:pt x="15976" y="2637586"/>
                  </a:lnTo>
                  <a:lnTo>
                    <a:pt x="7658" y="2643200"/>
                  </a:lnTo>
                  <a:lnTo>
                    <a:pt x="2057" y="2651518"/>
                  </a:lnTo>
                  <a:lnTo>
                    <a:pt x="0" y="2661704"/>
                  </a:lnTo>
                  <a:lnTo>
                    <a:pt x="2057" y="2671902"/>
                  </a:lnTo>
                  <a:lnTo>
                    <a:pt x="7658" y="2680220"/>
                  </a:lnTo>
                  <a:lnTo>
                    <a:pt x="15976" y="2685834"/>
                  </a:lnTo>
                  <a:lnTo>
                    <a:pt x="26174" y="2687891"/>
                  </a:lnTo>
                  <a:lnTo>
                    <a:pt x="26695" y="2687891"/>
                  </a:lnTo>
                  <a:lnTo>
                    <a:pt x="36880" y="2685834"/>
                  </a:lnTo>
                  <a:lnTo>
                    <a:pt x="45212" y="2680220"/>
                  </a:lnTo>
                  <a:lnTo>
                    <a:pt x="50812" y="2671902"/>
                  </a:lnTo>
                  <a:lnTo>
                    <a:pt x="52870" y="2661704"/>
                  </a:lnTo>
                  <a:close/>
                </a:path>
                <a:path w="8209280" h="2687954">
                  <a:moveTo>
                    <a:pt x="52870" y="26174"/>
                  </a:moveTo>
                  <a:lnTo>
                    <a:pt x="50812" y="15989"/>
                  </a:lnTo>
                  <a:lnTo>
                    <a:pt x="45212" y="7658"/>
                  </a:lnTo>
                  <a:lnTo>
                    <a:pt x="36880" y="2057"/>
                  </a:lnTo>
                  <a:lnTo>
                    <a:pt x="26695" y="0"/>
                  </a:lnTo>
                  <a:lnTo>
                    <a:pt x="26174" y="0"/>
                  </a:lnTo>
                  <a:lnTo>
                    <a:pt x="15976" y="2057"/>
                  </a:lnTo>
                  <a:lnTo>
                    <a:pt x="7658" y="7658"/>
                  </a:lnTo>
                  <a:lnTo>
                    <a:pt x="2057" y="15989"/>
                  </a:lnTo>
                  <a:lnTo>
                    <a:pt x="0" y="26174"/>
                  </a:lnTo>
                  <a:lnTo>
                    <a:pt x="2057" y="36360"/>
                  </a:lnTo>
                  <a:lnTo>
                    <a:pt x="7658" y="44691"/>
                  </a:lnTo>
                  <a:lnTo>
                    <a:pt x="15976" y="50292"/>
                  </a:lnTo>
                  <a:lnTo>
                    <a:pt x="26174" y="52349"/>
                  </a:lnTo>
                  <a:lnTo>
                    <a:pt x="26695" y="52349"/>
                  </a:lnTo>
                  <a:lnTo>
                    <a:pt x="36880" y="50292"/>
                  </a:lnTo>
                  <a:lnTo>
                    <a:pt x="45212" y="44691"/>
                  </a:lnTo>
                  <a:lnTo>
                    <a:pt x="50812" y="36360"/>
                  </a:lnTo>
                  <a:lnTo>
                    <a:pt x="52870" y="26174"/>
                  </a:lnTo>
                  <a:close/>
                </a:path>
                <a:path w="8209280" h="2687954">
                  <a:moveTo>
                    <a:pt x="158813" y="2661704"/>
                  </a:moveTo>
                  <a:lnTo>
                    <a:pt x="156756" y="2651518"/>
                  </a:lnTo>
                  <a:lnTo>
                    <a:pt x="151142" y="2643200"/>
                  </a:lnTo>
                  <a:lnTo>
                    <a:pt x="142824" y="2637586"/>
                  </a:lnTo>
                  <a:lnTo>
                    <a:pt x="132626" y="2635529"/>
                  </a:lnTo>
                  <a:lnTo>
                    <a:pt x="131584" y="2635529"/>
                  </a:lnTo>
                  <a:lnTo>
                    <a:pt x="121399" y="2637586"/>
                  </a:lnTo>
                  <a:lnTo>
                    <a:pt x="113068" y="2643200"/>
                  </a:lnTo>
                  <a:lnTo>
                    <a:pt x="107467" y="2651518"/>
                  </a:lnTo>
                  <a:lnTo>
                    <a:pt x="105410" y="2661704"/>
                  </a:lnTo>
                  <a:lnTo>
                    <a:pt x="107467" y="2671902"/>
                  </a:lnTo>
                  <a:lnTo>
                    <a:pt x="113068" y="2680220"/>
                  </a:lnTo>
                  <a:lnTo>
                    <a:pt x="121399" y="2685834"/>
                  </a:lnTo>
                  <a:lnTo>
                    <a:pt x="131584" y="2687891"/>
                  </a:lnTo>
                  <a:lnTo>
                    <a:pt x="132626" y="2687891"/>
                  </a:lnTo>
                  <a:lnTo>
                    <a:pt x="142824" y="2685834"/>
                  </a:lnTo>
                  <a:lnTo>
                    <a:pt x="151142" y="2680220"/>
                  </a:lnTo>
                  <a:lnTo>
                    <a:pt x="156756" y="2671902"/>
                  </a:lnTo>
                  <a:lnTo>
                    <a:pt x="158813" y="2661704"/>
                  </a:lnTo>
                  <a:close/>
                </a:path>
                <a:path w="8209280" h="2687954">
                  <a:moveTo>
                    <a:pt x="158813" y="26174"/>
                  </a:moveTo>
                  <a:lnTo>
                    <a:pt x="156756" y="15989"/>
                  </a:lnTo>
                  <a:lnTo>
                    <a:pt x="151142" y="7658"/>
                  </a:lnTo>
                  <a:lnTo>
                    <a:pt x="142824" y="2057"/>
                  </a:lnTo>
                  <a:lnTo>
                    <a:pt x="132626" y="0"/>
                  </a:lnTo>
                  <a:lnTo>
                    <a:pt x="131584" y="0"/>
                  </a:lnTo>
                  <a:lnTo>
                    <a:pt x="121399" y="2057"/>
                  </a:lnTo>
                  <a:lnTo>
                    <a:pt x="113068" y="7658"/>
                  </a:lnTo>
                  <a:lnTo>
                    <a:pt x="107467" y="15989"/>
                  </a:lnTo>
                  <a:lnTo>
                    <a:pt x="105410" y="26174"/>
                  </a:lnTo>
                  <a:lnTo>
                    <a:pt x="107467" y="36360"/>
                  </a:lnTo>
                  <a:lnTo>
                    <a:pt x="113068" y="44691"/>
                  </a:lnTo>
                  <a:lnTo>
                    <a:pt x="121399" y="50292"/>
                  </a:lnTo>
                  <a:lnTo>
                    <a:pt x="131584" y="52349"/>
                  </a:lnTo>
                  <a:lnTo>
                    <a:pt x="132626" y="52349"/>
                  </a:lnTo>
                  <a:lnTo>
                    <a:pt x="142824" y="50292"/>
                  </a:lnTo>
                  <a:lnTo>
                    <a:pt x="151142" y="44691"/>
                  </a:lnTo>
                  <a:lnTo>
                    <a:pt x="156756" y="36360"/>
                  </a:lnTo>
                  <a:lnTo>
                    <a:pt x="158813" y="26174"/>
                  </a:lnTo>
                  <a:close/>
                </a:path>
                <a:path w="8209280" h="2687954">
                  <a:moveTo>
                    <a:pt x="264744" y="2661704"/>
                  </a:moveTo>
                  <a:lnTo>
                    <a:pt x="262686" y="2651518"/>
                  </a:lnTo>
                  <a:lnTo>
                    <a:pt x="257073" y="2643200"/>
                  </a:lnTo>
                  <a:lnTo>
                    <a:pt x="248754" y="2637586"/>
                  </a:lnTo>
                  <a:lnTo>
                    <a:pt x="238569" y="2635529"/>
                  </a:lnTo>
                  <a:lnTo>
                    <a:pt x="237515" y="2635529"/>
                  </a:lnTo>
                  <a:lnTo>
                    <a:pt x="227330" y="2637586"/>
                  </a:lnTo>
                  <a:lnTo>
                    <a:pt x="219011" y="2643200"/>
                  </a:lnTo>
                  <a:lnTo>
                    <a:pt x="213398" y="2651518"/>
                  </a:lnTo>
                  <a:lnTo>
                    <a:pt x="211340" y="2661704"/>
                  </a:lnTo>
                  <a:lnTo>
                    <a:pt x="213398" y="2671902"/>
                  </a:lnTo>
                  <a:lnTo>
                    <a:pt x="219011" y="2680220"/>
                  </a:lnTo>
                  <a:lnTo>
                    <a:pt x="227330" y="2685834"/>
                  </a:lnTo>
                  <a:lnTo>
                    <a:pt x="237515" y="2687891"/>
                  </a:lnTo>
                  <a:lnTo>
                    <a:pt x="238569" y="2687891"/>
                  </a:lnTo>
                  <a:lnTo>
                    <a:pt x="248754" y="2685834"/>
                  </a:lnTo>
                  <a:lnTo>
                    <a:pt x="257073" y="2680220"/>
                  </a:lnTo>
                  <a:lnTo>
                    <a:pt x="262686" y="2671902"/>
                  </a:lnTo>
                  <a:lnTo>
                    <a:pt x="264744" y="2661704"/>
                  </a:lnTo>
                  <a:close/>
                </a:path>
                <a:path w="8209280" h="2687954">
                  <a:moveTo>
                    <a:pt x="264744" y="26174"/>
                  </a:moveTo>
                  <a:lnTo>
                    <a:pt x="262686" y="15989"/>
                  </a:lnTo>
                  <a:lnTo>
                    <a:pt x="257073" y="7658"/>
                  </a:lnTo>
                  <a:lnTo>
                    <a:pt x="248754" y="2057"/>
                  </a:lnTo>
                  <a:lnTo>
                    <a:pt x="238569" y="0"/>
                  </a:lnTo>
                  <a:lnTo>
                    <a:pt x="237515" y="0"/>
                  </a:lnTo>
                  <a:lnTo>
                    <a:pt x="227330" y="2057"/>
                  </a:lnTo>
                  <a:lnTo>
                    <a:pt x="219011" y="7658"/>
                  </a:lnTo>
                  <a:lnTo>
                    <a:pt x="213398" y="15989"/>
                  </a:lnTo>
                  <a:lnTo>
                    <a:pt x="211340" y="26174"/>
                  </a:lnTo>
                  <a:lnTo>
                    <a:pt x="213398" y="36360"/>
                  </a:lnTo>
                  <a:lnTo>
                    <a:pt x="219011" y="44691"/>
                  </a:lnTo>
                  <a:lnTo>
                    <a:pt x="227330" y="50292"/>
                  </a:lnTo>
                  <a:lnTo>
                    <a:pt x="237515" y="52349"/>
                  </a:lnTo>
                  <a:lnTo>
                    <a:pt x="238569" y="52349"/>
                  </a:lnTo>
                  <a:lnTo>
                    <a:pt x="248754" y="50292"/>
                  </a:lnTo>
                  <a:lnTo>
                    <a:pt x="257073" y="44691"/>
                  </a:lnTo>
                  <a:lnTo>
                    <a:pt x="262686" y="36360"/>
                  </a:lnTo>
                  <a:lnTo>
                    <a:pt x="264744" y="26174"/>
                  </a:lnTo>
                  <a:close/>
                </a:path>
                <a:path w="8209280" h="2687954">
                  <a:moveTo>
                    <a:pt x="370674" y="2661704"/>
                  </a:moveTo>
                  <a:lnTo>
                    <a:pt x="368617" y="2651518"/>
                  </a:lnTo>
                  <a:lnTo>
                    <a:pt x="363004" y="2643200"/>
                  </a:lnTo>
                  <a:lnTo>
                    <a:pt x="354685" y="2637586"/>
                  </a:lnTo>
                  <a:lnTo>
                    <a:pt x="344500" y="2635529"/>
                  </a:lnTo>
                  <a:lnTo>
                    <a:pt x="343446" y="2635529"/>
                  </a:lnTo>
                  <a:lnTo>
                    <a:pt x="333260" y="2637586"/>
                  </a:lnTo>
                  <a:lnTo>
                    <a:pt x="324929" y="2643200"/>
                  </a:lnTo>
                  <a:lnTo>
                    <a:pt x="319328" y="2651518"/>
                  </a:lnTo>
                  <a:lnTo>
                    <a:pt x="317271" y="2661704"/>
                  </a:lnTo>
                  <a:lnTo>
                    <a:pt x="319328" y="2671902"/>
                  </a:lnTo>
                  <a:lnTo>
                    <a:pt x="324929" y="2680220"/>
                  </a:lnTo>
                  <a:lnTo>
                    <a:pt x="333260" y="2685834"/>
                  </a:lnTo>
                  <a:lnTo>
                    <a:pt x="343446" y="2687891"/>
                  </a:lnTo>
                  <a:lnTo>
                    <a:pt x="344500" y="2687891"/>
                  </a:lnTo>
                  <a:lnTo>
                    <a:pt x="354685" y="2685834"/>
                  </a:lnTo>
                  <a:lnTo>
                    <a:pt x="363004" y="2680220"/>
                  </a:lnTo>
                  <a:lnTo>
                    <a:pt x="368617" y="2671902"/>
                  </a:lnTo>
                  <a:lnTo>
                    <a:pt x="370674" y="2661704"/>
                  </a:lnTo>
                  <a:close/>
                </a:path>
                <a:path w="8209280" h="2687954">
                  <a:moveTo>
                    <a:pt x="370674" y="26174"/>
                  </a:moveTo>
                  <a:lnTo>
                    <a:pt x="368617" y="15989"/>
                  </a:lnTo>
                  <a:lnTo>
                    <a:pt x="363004" y="7658"/>
                  </a:lnTo>
                  <a:lnTo>
                    <a:pt x="354685" y="2057"/>
                  </a:lnTo>
                  <a:lnTo>
                    <a:pt x="344500" y="0"/>
                  </a:lnTo>
                  <a:lnTo>
                    <a:pt x="343446" y="0"/>
                  </a:lnTo>
                  <a:lnTo>
                    <a:pt x="333260" y="2057"/>
                  </a:lnTo>
                  <a:lnTo>
                    <a:pt x="324929" y="7658"/>
                  </a:lnTo>
                  <a:lnTo>
                    <a:pt x="319328" y="15989"/>
                  </a:lnTo>
                  <a:lnTo>
                    <a:pt x="317271" y="26174"/>
                  </a:lnTo>
                  <a:lnTo>
                    <a:pt x="319328" y="36360"/>
                  </a:lnTo>
                  <a:lnTo>
                    <a:pt x="324929" y="44691"/>
                  </a:lnTo>
                  <a:lnTo>
                    <a:pt x="333260" y="50292"/>
                  </a:lnTo>
                  <a:lnTo>
                    <a:pt x="343446" y="52349"/>
                  </a:lnTo>
                  <a:lnTo>
                    <a:pt x="344500" y="52349"/>
                  </a:lnTo>
                  <a:lnTo>
                    <a:pt x="354685" y="50292"/>
                  </a:lnTo>
                  <a:lnTo>
                    <a:pt x="363004" y="44691"/>
                  </a:lnTo>
                  <a:lnTo>
                    <a:pt x="368617" y="36360"/>
                  </a:lnTo>
                  <a:lnTo>
                    <a:pt x="370674" y="26174"/>
                  </a:lnTo>
                  <a:close/>
                </a:path>
                <a:path w="8209280" h="2687954">
                  <a:moveTo>
                    <a:pt x="476605" y="2661704"/>
                  </a:moveTo>
                  <a:lnTo>
                    <a:pt x="474548" y="2651518"/>
                  </a:lnTo>
                  <a:lnTo>
                    <a:pt x="468934" y="2643200"/>
                  </a:lnTo>
                  <a:lnTo>
                    <a:pt x="460616" y="2637586"/>
                  </a:lnTo>
                  <a:lnTo>
                    <a:pt x="450418" y="2635529"/>
                  </a:lnTo>
                  <a:lnTo>
                    <a:pt x="449376" y="2635529"/>
                  </a:lnTo>
                  <a:lnTo>
                    <a:pt x="439191" y="2637586"/>
                  </a:lnTo>
                  <a:lnTo>
                    <a:pt x="430860" y="2643200"/>
                  </a:lnTo>
                  <a:lnTo>
                    <a:pt x="425259" y="2651518"/>
                  </a:lnTo>
                  <a:lnTo>
                    <a:pt x="423202" y="2661704"/>
                  </a:lnTo>
                  <a:lnTo>
                    <a:pt x="425259" y="2671902"/>
                  </a:lnTo>
                  <a:lnTo>
                    <a:pt x="430860" y="2680220"/>
                  </a:lnTo>
                  <a:lnTo>
                    <a:pt x="439191" y="2685834"/>
                  </a:lnTo>
                  <a:lnTo>
                    <a:pt x="449376" y="2687891"/>
                  </a:lnTo>
                  <a:lnTo>
                    <a:pt x="450418" y="2687891"/>
                  </a:lnTo>
                  <a:lnTo>
                    <a:pt x="460616" y="2685834"/>
                  </a:lnTo>
                  <a:lnTo>
                    <a:pt x="468934" y="2680220"/>
                  </a:lnTo>
                  <a:lnTo>
                    <a:pt x="474548" y="2671902"/>
                  </a:lnTo>
                  <a:lnTo>
                    <a:pt x="476605" y="2661704"/>
                  </a:lnTo>
                  <a:close/>
                </a:path>
                <a:path w="8209280" h="2687954">
                  <a:moveTo>
                    <a:pt x="476605" y="26174"/>
                  </a:moveTo>
                  <a:lnTo>
                    <a:pt x="474548" y="15989"/>
                  </a:lnTo>
                  <a:lnTo>
                    <a:pt x="468934" y="7658"/>
                  </a:lnTo>
                  <a:lnTo>
                    <a:pt x="460616" y="2057"/>
                  </a:lnTo>
                  <a:lnTo>
                    <a:pt x="450418" y="0"/>
                  </a:lnTo>
                  <a:lnTo>
                    <a:pt x="449376" y="0"/>
                  </a:lnTo>
                  <a:lnTo>
                    <a:pt x="439191" y="2057"/>
                  </a:lnTo>
                  <a:lnTo>
                    <a:pt x="430860" y="7658"/>
                  </a:lnTo>
                  <a:lnTo>
                    <a:pt x="425259" y="15989"/>
                  </a:lnTo>
                  <a:lnTo>
                    <a:pt x="423202" y="26174"/>
                  </a:lnTo>
                  <a:lnTo>
                    <a:pt x="425259" y="36360"/>
                  </a:lnTo>
                  <a:lnTo>
                    <a:pt x="430860" y="44691"/>
                  </a:lnTo>
                  <a:lnTo>
                    <a:pt x="439191" y="50292"/>
                  </a:lnTo>
                  <a:lnTo>
                    <a:pt x="449376" y="52349"/>
                  </a:lnTo>
                  <a:lnTo>
                    <a:pt x="450418" y="52349"/>
                  </a:lnTo>
                  <a:lnTo>
                    <a:pt x="460616" y="50292"/>
                  </a:lnTo>
                  <a:lnTo>
                    <a:pt x="468934" y="44691"/>
                  </a:lnTo>
                  <a:lnTo>
                    <a:pt x="474548" y="36360"/>
                  </a:lnTo>
                  <a:lnTo>
                    <a:pt x="476605" y="26174"/>
                  </a:lnTo>
                  <a:close/>
                </a:path>
                <a:path w="8209280" h="2687954">
                  <a:moveTo>
                    <a:pt x="582536" y="2661704"/>
                  </a:moveTo>
                  <a:lnTo>
                    <a:pt x="580478" y="2651518"/>
                  </a:lnTo>
                  <a:lnTo>
                    <a:pt x="574865" y="2643200"/>
                  </a:lnTo>
                  <a:lnTo>
                    <a:pt x="566547" y="2637586"/>
                  </a:lnTo>
                  <a:lnTo>
                    <a:pt x="556361" y="2635529"/>
                  </a:lnTo>
                  <a:lnTo>
                    <a:pt x="555307" y="2635529"/>
                  </a:lnTo>
                  <a:lnTo>
                    <a:pt x="545122" y="2637586"/>
                  </a:lnTo>
                  <a:lnTo>
                    <a:pt x="536803" y="2643200"/>
                  </a:lnTo>
                  <a:lnTo>
                    <a:pt x="531190" y="2651518"/>
                  </a:lnTo>
                  <a:lnTo>
                    <a:pt x="529132" y="2661704"/>
                  </a:lnTo>
                  <a:lnTo>
                    <a:pt x="531190" y="2671902"/>
                  </a:lnTo>
                  <a:lnTo>
                    <a:pt x="536803" y="2680220"/>
                  </a:lnTo>
                  <a:lnTo>
                    <a:pt x="545122" y="2685834"/>
                  </a:lnTo>
                  <a:lnTo>
                    <a:pt x="555307" y="2687891"/>
                  </a:lnTo>
                  <a:lnTo>
                    <a:pt x="556361" y="2687891"/>
                  </a:lnTo>
                  <a:lnTo>
                    <a:pt x="566547" y="2685834"/>
                  </a:lnTo>
                  <a:lnTo>
                    <a:pt x="574865" y="2680220"/>
                  </a:lnTo>
                  <a:lnTo>
                    <a:pt x="580478" y="2671902"/>
                  </a:lnTo>
                  <a:lnTo>
                    <a:pt x="582536" y="2661704"/>
                  </a:lnTo>
                  <a:close/>
                </a:path>
                <a:path w="8209280" h="2687954">
                  <a:moveTo>
                    <a:pt x="582536" y="26174"/>
                  </a:moveTo>
                  <a:lnTo>
                    <a:pt x="580478" y="15989"/>
                  </a:lnTo>
                  <a:lnTo>
                    <a:pt x="574865" y="7658"/>
                  </a:lnTo>
                  <a:lnTo>
                    <a:pt x="566547" y="2057"/>
                  </a:lnTo>
                  <a:lnTo>
                    <a:pt x="556361" y="0"/>
                  </a:lnTo>
                  <a:lnTo>
                    <a:pt x="555307" y="0"/>
                  </a:lnTo>
                  <a:lnTo>
                    <a:pt x="545122" y="2057"/>
                  </a:lnTo>
                  <a:lnTo>
                    <a:pt x="536803" y="7658"/>
                  </a:lnTo>
                  <a:lnTo>
                    <a:pt x="531190" y="15989"/>
                  </a:lnTo>
                  <a:lnTo>
                    <a:pt x="529132" y="26174"/>
                  </a:lnTo>
                  <a:lnTo>
                    <a:pt x="531190" y="36360"/>
                  </a:lnTo>
                  <a:lnTo>
                    <a:pt x="536803" y="44691"/>
                  </a:lnTo>
                  <a:lnTo>
                    <a:pt x="545122" y="50292"/>
                  </a:lnTo>
                  <a:lnTo>
                    <a:pt x="555307" y="52349"/>
                  </a:lnTo>
                  <a:lnTo>
                    <a:pt x="556361" y="52349"/>
                  </a:lnTo>
                  <a:lnTo>
                    <a:pt x="566547" y="50292"/>
                  </a:lnTo>
                  <a:lnTo>
                    <a:pt x="574865" y="44691"/>
                  </a:lnTo>
                  <a:lnTo>
                    <a:pt x="580478" y="36360"/>
                  </a:lnTo>
                  <a:lnTo>
                    <a:pt x="582536" y="26174"/>
                  </a:lnTo>
                  <a:close/>
                </a:path>
                <a:path w="8209280" h="2687954">
                  <a:moveTo>
                    <a:pt x="688467" y="2661704"/>
                  </a:moveTo>
                  <a:lnTo>
                    <a:pt x="686409" y="2651518"/>
                  </a:lnTo>
                  <a:lnTo>
                    <a:pt x="680796" y="2643200"/>
                  </a:lnTo>
                  <a:lnTo>
                    <a:pt x="672477" y="2637586"/>
                  </a:lnTo>
                  <a:lnTo>
                    <a:pt x="662292" y="2635529"/>
                  </a:lnTo>
                  <a:lnTo>
                    <a:pt x="661250" y="2635529"/>
                  </a:lnTo>
                  <a:lnTo>
                    <a:pt x="651052" y="2637586"/>
                  </a:lnTo>
                  <a:lnTo>
                    <a:pt x="642734" y="2643200"/>
                  </a:lnTo>
                  <a:lnTo>
                    <a:pt x="637120" y="2651518"/>
                  </a:lnTo>
                  <a:lnTo>
                    <a:pt x="635063" y="2661704"/>
                  </a:lnTo>
                  <a:lnTo>
                    <a:pt x="637120" y="2671902"/>
                  </a:lnTo>
                  <a:lnTo>
                    <a:pt x="642734" y="2680220"/>
                  </a:lnTo>
                  <a:lnTo>
                    <a:pt x="651052" y="2685834"/>
                  </a:lnTo>
                  <a:lnTo>
                    <a:pt x="661250" y="2687891"/>
                  </a:lnTo>
                  <a:lnTo>
                    <a:pt x="662292" y="2687891"/>
                  </a:lnTo>
                  <a:lnTo>
                    <a:pt x="672477" y="2685834"/>
                  </a:lnTo>
                  <a:lnTo>
                    <a:pt x="680796" y="2680220"/>
                  </a:lnTo>
                  <a:lnTo>
                    <a:pt x="686409" y="2671902"/>
                  </a:lnTo>
                  <a:lnTo>
                    <a:pt x="688467" y="2661704"/>
                  </a:lnTo>
                  <a:close/>
                </a:path>
                <a:path w="8209280" h="2687954">
                  <a:moveTo>
                    <a:pt x="688467" y="26174"/>
                  </a:moveTo>
                  <a:lnTo>
                    <a:pt x="686409" y="15989"/>
                  </a:lnTo>
                  <a:lnTo>
                    <a:pt x="680796" y="7658"/>
                  </a:lnTo>
                  <a:lnTo>
                    <a:pt x="672477" y="2057"/>
                  </a:lnTo>
                  <a:lnTo>
                    <a:pt x="662292" y="0"/>
                  </a:lnTo>
                  <a:lnTo>
                    <a:pt x="661250" y="0"/>
                  </a:lnTo>
                  <a:lnTo>
                    <a:pt x="651052" y="2057"/>
                  </a:lnTo>
                  <a:lnTo>
                    <a:pt x="642734" y="7658"/>
                  </a:lnTo>
                  <a:lnTo>
                    <a:pt x="637120" y="15989"/>
                  </a:lnTo>
                  <a:lnTo>
                    <a:pt x="635063" y="26174"/>
                  </a:lnTo>
                  <a:lnTo>
                    <a:pt x="637120" y="36360"/>
                  </a:lnTo>
                  <a:lnTo>
                    <a:pt x="642734" y="44691"/>
                  </a:lnTo>
                  <a:lnTo>
                    <a:pt x="651052" y="50292"/>
                  </a:lnTo>
                  <a:lnTo>
                    <a:pt x="661250" y="52349"/>
                  </a:lnTo>
                  <a:lnTo>
                    <a:pt x="662292" y="52349"/>
                  </a:lnTo>
                  <a:lnTo>
                    <a:pt x="672477" y="50292"/>
                  </a:lnTo>
                  <a:lnTo>
                    <a:pt x="680796" y="44691"/>
                  </a:lnTo>
                  <a:lnTo>
                    <a:pt x="686409" y="36360"/>
                  </a:lnTo>
                  <a:lnTo>
                    <a:pt x="688467" y="26174"/>
                  </a:lnTo>
                  <a:close/>
                </a:path>
                <a:path w="8209280" h="2687954">
                  <a:moveTo>
                    <a:pt x="794397" y="2661704"/>
                  </a:moveTo>
                  <a:lnTo>
                    <a:pt x="792340" y="2651518"/>
                  </a:lnTo>
                  <a:lnTo>
                    <a:pt x="786726" y="2643200"/>
                  </a:lnTo>
                  <a:lnTo>
                    <a:pt x="778408" y="2637586"/>
                  </a:lnTo>
                  <a:lnTo>
                    <a:pt x="768223" y="2635529"/>
                  </a:lnTo>
                  <a:lnTo>
                    <a:pt x="767168" y="2635529"/>
                  </a:lnTo>
                  <a:lnTo>
                    <a:pt x="756983" y="2637586"/>
                  </a:lnTo>
                  <a:lnTo>
                    <a:pt x="748665" y="2643200"/>
                  </a:lnTo>
                  <a:lnTo>
                    <a:pt x="743051" y="2651518"/>
                  </a:lnTo>
                  <a:lnTo>
                    <a:pt x="740994" y="2661704"/>
                  </a:lnTo>
                  <a:lnTo>
                    <a:pt x="743051" y="2671902"/>
                  </a:lnTo>
                  <a:lnTo>
                    <a:pt x="748665" y="2680220"/>
                  </a:lnTo>
                  <a:lnTo>
                    <a:pt x="756983" y="2685834"/>
                  </a:lnTo>
                  <a:lnTo>
                    <a:pt x="767168" y="2687891"/>
                  </a:lnTo>
                  <a:lnTo>
                    <a:pt x="768223" y="2687891"/>
                  </a:lnTo>
                  <a:lnTo>
                    <a:pt x="778408" y="2685834"/>
                  </a:lnTo>
                  <a:lnTo>
                    <a:pt x="786726" y="2680220"/>
                  </a:lnTo>
                  <a:lnTo>
                    <a:pt x="792340" y="2671902"/>
                  </a:lnTo>
                  <a:lnTo>
                    <a:pt x="794397" y="2661704"/>
                  </a:lnTo>
                  <a:close/>
                </a:path>
                <a:path w="8209280" h="2687954">
                  <a:moveTo>
                    <a:pt x="794397" y="26174"/>
                  </a:moveTo>
                  <a:lnTo>
                    <a:pt x="792340" y="15989"/>
                  </a:lnTo>
                  <a:lnTo>
                    <a:pt x="786726" y="7658"/>
                  </a:lnTo>
                  <a:lnTo>
                    <a:pt x="778408" y="2057"/>
                  </a:lnTo>
                  <a:lnTo>
                    <a:pt x="768223" y="0"/>
                  </a:lnTo>
                  <a:lnTo>
                    <a:pt x="767168" y="0"/>
                  </a:lnTo>
                  <a:lnTo>
                    <a:pt x="756983" y="2057"/>
                  </a:lnTo>
                  <a:lnTo>
                    <a:pt x="748665" y="7658"/>
                  </a:lnTo>
                  <a:lnTo>
                    <a:pt x="743051" y="15989"/>
                  </a:lnTo>
                  <a:lnTo>
                    <a:pt x="740994" y="26174"/>
                  </a:lnTo>
                  <a:lnTo>
                    <a:pt x="743051" y="36360"/>
                  </a:lnTo>
                  <a:lnTo>
                    <a:pt x="748665" y="44691"/>
                  </a:lnTo>
                  <a:lnTo>
                    <a:pt x="756983" y="50292"/>
                  </a:lnTo>
                  <a:lnTo>
                    <a:pt x="767168" y="52349"/>
                  </a:lnTo>
                  <a:lnTo>
                    <a:pt x="768223" y="52349"/>
                  </a:lnTo>
                  <a:lnTo>
                    <a:pt x="778408" y="50292"/>
                  </a:lnTo>
                  <a:lnTo>
                    <a:pt x="786726" y="44691"/>
                  </a:lnTo>
                  <a:lnTo>
                    <a:pt x="792340" y="36360"/>
                  </a:lnTo>
                  <a:lnTo>
                    <a:pt x="794397" y="26174"/>
                  </a:lnTo>
                  <a:close/>
                </a:path>
                <a:path w="8209280" h="2687954">
                  <a:moveTo>
                    <a:pt x="900328" y="2661704"/>
                  </a:moveTo>
                  <a:lnTo>
                    <a:pt x="898271" y="2651518"/>
                  </a:lnTo>
                  <a:lnTo>
                    <a:pt x="892657" y="2643200"/>
                  </a:lnTo>
                  <a:lnTo>
                    <a:pt x="884339" y="2637586"/>
                  </a:lnTo>
                  <a:lnTo>
                    <a:pt x="874153" y="2635529"/>
                  </a:lnTo>
                  <a:lnTo>
                    <a:pt x="873099" y="2635529"/>
                  </a:lnTo>
                  <a:lnTo>
                    <a:pt x="862914" y="2637586"/>
                  </a:lnTo>
                  <a:lnTo>
                    <a:pt x="854595" y="2643200"/>
                  </a:lnTo>
                  <a:lnTo>
                    <a:pt x="848982" y="2651518"/>
                  </a:lnTo>
                  <a:lnTo>
                    <a:pt x="846924" y="2661704"/>
                  </a:lnTo>
                  <a:lnTo>
                    <a:pt x="848982" y="2671902"/>
                  </a:lnTo>
                  <a:lnTo>
                    <a:pt x="854595" y="2680220"/>
                  </a:lnTo>
                  <a:lnTo>
                    <a:pt x="862914" y="2685834"/>
                  </a:lnTo>
                  <a:lnTo>
                    <a:pt x="873099" y="2687891"/>
                  </a:lnTo>
                  <a:lnTo>
                    <a:pt x="874153" y="2687891"/>
                  </a:lnTo>
                  <a:lnTo>
                    <a:pt x="884339" y="2685834"/>
                  </a:lnTo>
                  <a:lnTo>
                    <a:pt x="892657" y="2680220"/>
                  </a:lnTo>
                  <a:lnTo>
                    <a:pt x="898271" y="2671902"/>
                  </a:lnTo>
                  <a:lnTo>
                    <a:pt x="900328" y="2661704"/>
                  </a:lnTo>
                  <a:close/>
                </a:path>
                <a:path w="8209280" h="2687954">
                  <a:moveTo>
                    <a:pt x="900328" y="26174"/>
                  </a:moveTo>
                  <a:lnTo>
                    <a:pt x="898271" y="15989"/>
                  </a:lnTo>
                  <a:lnTo>
                    <a:pt x="892657" y="7658"/>
                  </a:lnTo>
                  <a:lnTo>
                    <a:pt x="884339" y="2057"/>
                  </a:lnTo>
                  <a:lnTo>
                    <a:pt x="874153" y="0"/>
                  </a:lnTo>
                  <a:lnTo>
                    <a:pt x="873099" y="0"/>
                  </a:lnTo>
                  <a:lnTo>
                    <a:pt x="862914" y="2057"/>
                  </a:lnTo>
                  <a:lnTo>
                    <a:pt x="854595" y="7658"/>
                  </a:lnTo>
                  <a:lnTo>
                    <a:pt x="848982" y="15989"/>
                  </a:lnTo>
                  <a:lnTo>
                    <a:pt x="846924" y="26174"/>
                  </a:lnTo>
                  <a:lnTo>
                    <a:pt x="848982" y="36360"/>
                  </a:lnTo>
                  <a:lnTo>
                    <a:pt x="854595" y="44691"/>
                  </a:lnTo>
                  <a:lnTo>
                    <a:pt x="862914" y="50292"/>
                  </a:lnTo>
                  <a:lnTo>
                    <a:pt x="873099" y="52349"/>
                  </a:lnTo>
                  <a:lnTo>
                    <a:pt x="874153" y="52349"/>
                  </a:lnTo>
                  <a:lnTo>
                    <a:pt x="884339" y="50292"/>
                  </a:lnTo>
                  <a:lnTo>
                    <a:pt x="892657" y="44691"/>
                  </a:lnTo>
                  <a:lnTo>
                    <a:pt x="898271" y="36360"/>
                  </a:lnTo>
                  <a:lnTo>
                    <a:pt x="900328" y="26174"/>
                  </a:lnTo>
                  <a:close/>
                </a:path>
                <a:path w="8209280" h="2687954">
                  <a:moveTo>
                    <a:pt x="1006259" y="2661704"/>
                  </a:moveTo>
                  <a:lnTo>
                    <a:pt x="1004201" y="2651518"/>
                  </a:lnTo>
                  <a:lnTo>
                    <a:pt x="998588" y="2643200"/>
                  </a:lnTo>
                  <a:lnTo>
                    <a:pt x="990269" y="2637586"/>
                  </a:lnTo>
                  <a:lnTo>
                    <a:pt x="980084" y="2635529"/>
                  </a:lnTo>
                  <a:lnTo>
                    <a:pt x="979030" y="2635529"/>
                  </a:lnTo>
                  <a:lnTo>
                    <a:pt x="968844" y="2637586"/>
                  </a:lnTo>
                  <a:lnTo>
                    <a:pt x="960526" y="2643200"/>
                  </a:lnTo>
                  <a:lnTo>
                    <a:pt x="954913" y="2651518"/>
                  </a:lnTo>
                  <a:lnTo>
                    <a:pt x="952855" y="2661704"/>
                  </a:lnTo>
                  <a:lnTo>
                    <a:pt x="954913" y="2671902"/>
                  </a:lnTo>
                  <a:lnTo>
                    <a:pt x="960526" y="2680220"/>
                  </a:lnTo>
                  <a:lnTo>
                    <a:pt x="968844" y="2685834"/>
                  </a:lnTo>
                  <a:lnTo>
                    <a:pt x="979030" y="2687891"/>
                  </a:lnTo>
                  <a:lnTo>
                    <a:pt x="980084" y="2687891"/>
                  </a:lnTo>
                  <a:lnTo>
                    <a:pt x="990269" y="2685834"/>
                  </a:lnTo>
                  <a:lnTo>
                    <a:pt x="998588" y="2680220"/>
                  </a:lnTo>
                  <a:lnTo>
                    <a:pt x="1004201" y="2671902"/>
                  </a:lnTo>
                  <a:lnTo>
                    <a:pt x="1006259" y="2661704"/>
                  </a:lnTo>
                  <a:close/>
                </a:path>
                <a:path w="8209280" h="2687954">
                  <a:moveTo>
                    <a:pt x="1006259" y="26174"/>
                  </a:moveTo>
                  <a:lnTo>
                    <a:pt x="1004201" y="15989"/>
                  </a:lnTo>
                  <a:lnTo>
                    <a:pt x="998588" y="7658"/>
                  </a:lnTo>
                  <a:lnTo>
                    <a:pt x="990269" y="2057"/>
                  </a:lnTo>
                  <a:lnTo>
                    <a:pt x="980084" y="0"/>
                  </a:lnTo>
                  <a:lnTo>
                    <a:pt x="979030" y="0"/>
                  </a:lnTo>
                  <a:lnTo>
                    <a:pt x="968844" y="2057"/>
                  </a:lnTo>
                  <a:lnTo>
                    <a:pt x="960526" y="7658"/>
                  </a:lnTo>
                  <a:lnTo>
                    <a:pt x="954913" y="15989"/>
                  </a:lnTo>
                  <a:lnTo>
                    <a:pt x="952855" y="26174"/>
                  </a:lnTo>
                  <a:lnTo>
                    <a:pt x="954913" y="36360"/>
                  </a:lnTo>
                  <a:lnTo>
                    <a:pt x="960526" y="44691"/>
                  </a:lnTo>
                  <a:lnTo>
                    <a:pt x="968844" y="50292"/>
                  </a:lnTo>
                  <a:lnTo>
                    <a:pt x="979030" y="52349"/>
                  </a:lnTo>
                  <a:lnTo>
                    <a:pt x="980084" y="52349"/>
                  </a:lnTo>
                  <a:lnTo>
                    <a:pt x="990269" y="50292"/>
                  </a:lnTo>
                  <a:lnTo>
                    <a:pt x="998588" y="44691"/>
                  </a:lnTo>
                  <a:lnTo>
                    <a:pt x="1004201" y="36360"/>
                  </a:lnTo>
                  <a:lnTo>
                    <a:pt x="1006259" y="26174"/>
                  </a:lnTo>
                  <a:close/>
                </a:path>
                <a:path w="8209280" h="2687954">
                  <a:moveTo>
                    <a:pt x="1112189" y="2661704"/>
                  </a:moveTo>
                  <a:lnTo>
                    <a:pt x="1110132" y="2651518"/>
                  </a:lnTo>
                  <a:lnTo>
                    <a:pt x="1104519" y="2643200"/>
                  </a:lnTo>
                  <a:lnTo>
                    <a:pt x="1096200" y="2637586"/>
                  </a:lnTo>
                  <a:lnTo>
                    <a:pt x="1086015" y="2635529"/>
                  </a:lnTo>
                  <a:lnTo>
                    <a:pt x="1084973" y="2635529"/>
                  </a:lnTo>
                  <a:lnTo>
                    <a:pt x="1074775" y="2637586"/>
                  </a:lnTo>
                  <a:lnTo>
                    <a:pt x="1066457" y="2643200"/>
                  </a:lnTo>
                  <a:lnTo>
                    <a:pt x="1060843" y="2651518"/>
                  </a:lnTo>
                  <a:lnTo>
                    <a:pt x="1058799" y="2661704"/>
                  </a:lnTo>
                  <a:lnTo>
                    <a:pt x="1060843" y="2671902"/>
                  </a:lnTo>
                  <a:lnTo>
                    <a:pt x="1066457" y="2680220"/>
                  </a:lnTo>
                  <a:lnTo>
                    <a:pt x="1074775" y="2685834"/>
                  </a:lnTo>
                  <a:lnTo>
                    <a:pt x="1084973" y="2687891"/>
                  </a:lnTo>
                  <a:lnTo>
                    <a:pt x="1086015" y="2687891"/>
                  </a:lnTo>
                  <a:lnTo>
                    <a:pt x="1096200" y="2685834"/>
                  </a:lnTo>
                  <a:lnTo>
                    <a:pt x="1104519" y="2680220"/>
                  </a:lnTo>
                  <a:lnTo>
                    <a:pt x="1110132" y="2671902"/>
                  </a:lnTo>
                  <a:lnTo>
                    <a:pt x="1112189" y="2661704"/>
                  </a:lnTo>
                  <a:close/>
                </a:path>
                <a:path w="8209280" h="2687954">
                  <a:moveTo>
                    <a:pt x="1112189" y="26174"/>
                  </a:moveTo>
                  <a:lnTo>
                    <a:pt x="1110132" y="15989"/>
                  </a:lnTo>
                  <a:lnTo>
                    <a:pt x="1104519" y="7658"/>
                  </a:lnTo>
                  <a:lnTo>
                    <a:pt x="1096200" y="2057"/>
                  </a:lnTo>
                  <a:lnTo>
                    <a:pt x="1086015" y="0"/>
                  </a:lnTo>
                  <a:lnTo>
                    <a:pt x="1084973" y="0"/>
                  </a:lnTo>
                  <a:lnTo>
                    <a:pt x="1074775" y="2057"/>
                  </a:lnTo>
                  <a:lnTo>
                    <a:pt x="1066457" y="7658"/>
                  </a:lnTo>
                  <a:lnTo>
                    <a:pt x="1060843" y="15989"/>
                  </a:lnTo>
                  <a:lnTo>
                    <a:pt x="1058799" y="26174"/>
                  </a:lnTo>
                  <a:lnTo>
                    <a:pt x="1060843" y="36360"/>
                  </a:lnTo>
                  <a:lnTo>
                    <a:pt x="1066457" y="44691"/>
                  </a:lnTo>
                  <a:lnTo>
                    <a:pt x="1074775" y="50292"/>
                  </a:lnTo>
                  <a:lnTo>
                    <a:pt x="1084973" y="52349"/>
                  </a:lnTo>
                  <a:lnTo>
                    <a:pt x="1086015" y="52349"/>
                  </a:lnTo>
                  <a:lnTo>
                    <a:pt x="1096200" y="50292"/>
                  </a:lnTo>
                  <a:lnTo>
                    <a:pt x="1104519" y="44691"/>
                  </a:lnTo>
                  <a:lnTo>
                    <a:pt x="1110132" y="36360"/>
                  </a:lnTo>
                  <a:lnTo>
                    <a:pt x="1112189" y="26174"/>
                  </a:lnTo>
                  <a:close/>
                </a:path>
                <a:path w="8209280" h="2687954">
                  <a:moveTo>
                    <a:pt x="1218133" y="2661704"/>
                  </a:moveTo>
                  <a:lnTo>
                    <a:pt x="1216075" y="2651518"/>
                  </a:lnTo>
                  <a:lnTo>
                    <a:pt x="1210462" y="2643200"/>
                  </a:lnTo>
                  <a:lnTo>
                    <a:pt x="1202131" y="2637586"/>
                  </a:lnTo>
                  <a:lnTo>
                    <a:pt x="1191945" y="2635529"/>
                  </a:lnTo>
                  <a:lnTo>
                    <a:pt x="1190891" y="2635529"/>
                  </a:lnTo>
                  <a:lnTo>
                    <a:pt x="1180706" y="2637586"/>
                  </a:lnTo>
                  <a:lnTo>
                    <a:pt x="1172387" y="2643200"/>
                  </a:lnTo>
                  <a:lnTo>
                    <a:pt x="1166774" y="2651518"/>
                  </a:lnTo>
                  <a:lnTo>
                    <a:pt x="1164717" y="2661704"/>
                  </a:lnTo>
                  <a:lnTo>
                    <a:pt x="1166774" y="2671902"/>
                  </a:lnTo>
                  <a:lnTo>
                    <a:pt x="1172387" y="2680220"/>
                  </a:lnTo>
                  <a:lnTo>
                    <a:pt x="1180706" y="2685834"/>
                  </a:lnTo>
                  <a:lnTo>
                    <a:pt x="1190891" y="2687891"/>
                  </a:lnTo>
                  <a:lnTo>
                    <a:pt x="1191945" y="2687891"/>
                  </a:lnTo>
                  <a:lnTo>
                    <a:pt x="1202131" y="2685834"/>
                  </a:lnTo>
                  <a:lnTo>
                    <a:pt x="1210462" y="2680220"/>
                  </a:lnTo>
                  <a:lnTo>
                    <a:pt x="1216075" y="2671902"/>
                  </a:lnTo>
                  <a:lnTo>
                    <a:pt x="1218133" y="2661704"/>
                  </a:lnTo>
                  <a:close/>
                </a:path>
                <a:path w="8209280" h="2687954">
                  <a:moveTo>
                    <a:pt x="1218133" y="26174"/>
                  </a:moveTo>
                  <a:lnTo>
                    <a:pt x="1216075" y="15989"/>
                  </a:lnTo>
                  <a:lnTo>
                    <a:pt x="1210462" y="7658"/>
                  </a:lnTo>
                  <a:lnTo>
                    <a:pt x="1202131" y="2057"/>
                  </a:lnTo>
                  <a:lnTo>
                    <a:pt x="1191945" y="0"/>
                  </a:lnTo>
                  <a:lnTo>
                    <a:pt x="1190891" y="0"/>
                  </a:lnTo>
                  <a:lnTo>
                    <a:pt x="1180706" y="2057"/>
                  </a:lnTo>
                  <a:lnTo>
                    <a:pt x="1172387" y="7658"/>
                  </a:lnTo>
                  <a:lnTo>
                    <a:pt x="1166774" y="15989"/>
                  </a:lnTo>
                  <a:lnTo>
                    <a:pt x="1164717" y="26174"/>
                  </a:lnTo>
                  <a:lnTo>
                    <a:pt x="1166774" y="36360"/>
                  </a:lnTo>
                  <a:lnTo>
                    <a:pt x="1172387" y="44691"/>
                  </a:lnTo>
                  <a:lnTo>
                    <a:pt x="1180706" y="50292"/>
                  </a:lnTo>
                  <a:lnTo>
                    <a:pt x="1190891" y="52349"/>
                  </a:lnTo>
                  <a:lnTo>
                    <a:pt x="1191945" y="52349"/>
                  </a:lnTo>
                  <a:lnTo>
                    <a:pt x="1202131" y="50292"/>
                  </a:lnTo>
                  <a:lnTo>
                    <a:pt x="1210462" y="44691"/>
                  </a:lnTo>
                  <a:lnTo>
                    <a:pt x="1216075" y="36360"/>
                  </a:lnTo>
                  <a:lnTo>
                    <a:pt x="1218133" y="26174"/>
                  </a:lnTo>
                  <a:close/>
                </a:path>
                <a:path w="8209280" h="2687954">
                  <a:moveTo>
                    <a:pt x="1324051" y="2661704"/>
                  </a:moveTo>
                  <a:lnTo>
                    <a:pt x="1321993" y="2651518"/>
                  </a:lnTo>
                  <a:lnTo>
                    <a:pt x="1316380" y="2643200"/>
                  </a:lnTo>
                  <a:lnTo>
                    <a:pt x="1308061" y="2637586"/>
                  </a:lnTo>
                  <a:lnTo>
                    <a:pt x="1297876" y="2635529"/>
                  </a:lnTo>
                  <a:lnTo>
                    <a:pt x="1296822" y="2635529"/>
                  </a:lnTo>
                  <a:lnTo>
                    <a:pt x="1286637" y="2637586"/>
                  </a:lnTo>
                  <a:lnTo>
                    <a:pt x="1278318" y="2643200"/>
                  </a:lnTo>
                  <a:lnTo>
                    <a:pt x="1272705" y="2651518"/>
                  </a:lnTo>
                  <a:lnTo>
                    <a:pt x="1270647" y="2661704"/>
                  </a:lnTo>
                  <a:lnTo>
                    <a:pt x="1272705" y="2671902"/>
                  </a:lnTo>
                  <a:lnTo>
                    <a:pt x="1278318" y="2680220"/>
                  </a:lnTo>
                  <a:lnTo>
                    <a:pt x="1286637" y="2685834"/>
                  </a:lnTo>
                  <a:lnTo>
                    <a:pt x="1296822" y="2687891"/>
                  </a:lnTo>
                  <a:lnTo>
                    <a:pt x="1297876" y="2687891"/>
                  </a:lnTo>
                  <a:lnTo>
                    <a:pt x="1308061" y="2685834"/>
                  </a:lnTo>
                  <a:lnTo>
                    <a:pt x="1316380" y="2680220"/>
                  </a:lnTo>
                  <a:lnTo>
                    <a:pt x="1321993" y="2671902"/>
                  </a:lnTo>
                  <a:lnTo>
                    <a:pt x="1324051" y="2661704"/>
                  </a:lnTo>
                  <a:close/>
                </a:path>
                <a:path w="8209280" h="2687954">
                  <a:moveTo>
                    <a:pt x="1324051" y="26174"/>
                  </a:moveTo>
                  <a:lnTo>
                    <a:pt x="1321993" y="15989"/>
                  </a:lnTo>
                  <a:lnTo>
                    <a:pt x="1316380" y="7658"/>
                  </a:lnTo>
                  <a:lnTo>
                    <a:pt x="1308061" y="2057"/>
                  </a:lnTo>
                  <a:lnTo>
                    <a:pt x="1297876" y="0"/>
                  </a:lnTo>
                  <a:lnTo>
                    <a:pt x="1296822" y="0"/>
                  </a:lnTo>
                  <a:lnTo>
                    <a:pt x="1286637" y="2057"/>
                  </a:lnTo>
                  <a:lnTo>
                    <a:pt x="1278318" y="7658"/>
                  </a:lnTo>
                  <a:lnTo>
                    <a:pt x="1272705" y="15989"/>
                  </a:lnTo>
                  <a:lnTo>
                    <a:pt x="1270647" y="26174"/>
                  </a:lnTo>
                  <a:lnTo>
                    <a:pt x="1272705" y="36360"/>
                  </a:lnTo>
                  <a:lnTo>
                    <a:pt x="1278318" y="44691"/>
                  </a:lnTo>
                  <a:lnTo>
                    <a:pt x="1286637" y="50292"/>
                  </a:lnTo>
                  <a:lnTo>
                    <a:pt x="1296822" y="52349"/>
                  </a:lnTo>
                  <a:lnTo>
                    <a:pt x="1297876" y="52349"/>
                  </a:lnTo>
                  <a:lnTo>
                    <a:pt x="1308061" y="50292"/>
                  </a:lnTo>
                  <a:lnTo>
                    <a:pt x="1316380" y="44691"/>
                  </a:lnTo>
                  <a:lnTo>
                    <a:pt x="1321993" y="36360"/>
                  </a:lnTo>
                  <a:lnTo>
                    <a:pt x="1324051" y="26174"/>
                  </a:lnTo>
                  <a:close/>
                </a:path>
                <a:path w="8209280" h="2687954">
                  <a:moveTo>
                    <a:pt x="1429981" y="2661704"/>
                  </a:moveTo>
                  <a:lnTo>
                    <a:pt x="1427924" y="2651518"/>
                  </a:lnTo>
                  <a:lnTo>
                    <a:pt x="1422323" y="2643200"/>
                  </a:lnTo>
                  <a:lnTo>
                    <a:pt x="1414005" y="2637586"/>
                  </a:lnTo>
                  <a:lnTo>
                    <a:pt x="1403807" y="2635529"/>
                  </a:lnTo>
                  <a:lnTo>
                    <a:pt x="1402765" y="2635529"/>
                  </a:lnTo>
                  <a:lnTo>
                    <a:pt x="1392567" y="2637586"/>
                  </a:lnTo>
                  <a:lnTo>
                    <a:pt x="1384249" y="2643200"/>
                  </a:lnTo>
                  <a:lnTo>
                    <a:pt x="1378635" y="2651518"/>
                  </a:lnTo>
                  <a:lnTo>
                    <a:pt x="1376578" y="2661704"/>
                  </a:lnTo>
                  <a:lnTo>
                    <a:pt x="1378635" y="2671902"/>
                  </a:lnTo>
                  <a:lnTo>
                    <a:pt x="1384249" y="2680220"/>
                  </a:lnTo>
                  <a:lnTo>
                    <a:pt x="1392567" y="2685834"/>
                  </a:lnTo>
                  <a:lnTo>
                    <a:pt x="1402765" y="2687891"/>
                  </a:lnTo>
                  <a:lnTo>
                    <a:pt x="1403807" y="2687891"/>
                  </a:lnTo>
                  <a:lnTo>
                    <a:pt x="1414005" y="2685834"/>
                  </a:lnTo>
                  <a:lnTo>
                    <a:pt x="1422323" y="2680220"/>
                  </a:lnTo>
                  <a:lnTo>
                    <a:pt x="1427924" y="2671902"/>
                  </a:lnTo>
                  <a:lnTo>
                    <a:pt x="1429981" y="2661704"/>
                  </a:lnTo>
                  <a:close/>
                </a:path>
                <a:path w="8209280" h="2687954">
                  <a:moveTo>
                    <a:pt x="1429981" y="26174"/>
                  </a:moveTo>
                  <a:lnTo>
                    <a:pt x="1427924" y="15989"/>
                  </a:lnTo>
                  <a:lnTo>
                    <a:pt x="1422323" y="7658"/>
                  </a:lnTo>
                  <a:lnTo>
                    <a:pt x="1414005" y="2057"/>
                  </a:lnTo>
                  <a:lnTo>
                    <a:pt x="1403807" y="0"/>
                  </a:lnTo>
                  <a:lnTo>
                    <a:pt x="1402765" y="0"/>
                  </a:lnTo>
                  <a:lnTo>
                    <a:pt x="1392567" y="2057"/>
                  </a:lnTo>
                  <a:lnTo>
                    <a:pt x="1384249" y="7658"/>
                  </a:lnTo>
                  <a:lnTo>
                    <a:pt x="1378635" y="15989"/>
                  </a:lnTo>
                  <a:lnTo>
                    <a:pt x="1376578" y="26174"/>
                  </a:lnTo>
                  <a:lnTo>
                    <a:pt x="1378635" y="36360"/>
                  </a:lnTo>
                  <a:lnTo>
                    <a:pt x="1384249" y="44691"/>
                  </a:lnTo>
                  <a:lnTo>
                    <a:pt x="1392567" y="50292"/>
                  </a:lnTo>
                  <a:lnTo>
                    <a:pt x="1402765" y="52349"/>
                  </a:lnTo>
                  <a:lnTo>
                    <a:pt x="1403807" y="52349"/>
                  </a:lnTo>
                  <a:lnTo>
                    <a:pt x="1414005" y="50292"/>
                  </a:lnTo>
                  <a:lnTo>
                    <a:pt x="1422323" y="44691"/>
                  </a:lnTo>
                  <a:lnTo>
                    <a:pt x="1427924" y="36360"/>
                  </a:lnTo>
                  <a:lnTo>
                    <a:pt x="1429981" y="26174"/>
                  </a:lnTo>
                  <a:close/>
                </a:path>
                <a:path w="8209280" h="2687954">
                  <a:moveTo>
                    <a:pt x="1535925" y="2661704"/>
                  </a:moveTo>
                  <a:lnTo>
                    <a:pt x="1533867" y="2651518"/>
                  </a:lnTo>
                  <a:lnTo>
                    <a:pt x="1528254" y="2643200"/>
                  </a:lnTo>
                  <a:lnTo>
                    <a:pt x="1519936" y="2637586"/>
                  </a:lnTo>
                  <a:lnTo>
                    <a:pt x="1509737" y="2635529"/>
                  </a:lnTo>
                  <a:lnTo>
                    <a:pt x="1508696" y="2635529"/>
                  </a:lnTo>
                  <a:lnTo>
                    <a:pt x="1498498" y="2637586"/>
                  </a:lnTo>
                  <a:lnTo>
                    <a:pt x="1490179" y="2643200"/>
                  </a:lnTo>
                  <a:lnTo>
                    <a:pt x="1484579" y="2651518"/>
                  </a:lnTo>
                  <a:lnTo>
                    <a:pt x="1482521" y="2661704"/>
                  </a:lnTo>
                  <a:lnTo>
                    <a:pt x="1484579" y="2671902"/>
                  </a:lnTo>
                  <a:lnTo>
                    <a:pt x="1490179" y="2680220"/>
                  </a:lnTo>
                  <a:lnTo>
                    <a:pt x="1498498" y="2685834"/>
                  </a:lnTo>
                  <a:lnTo>
                    <a:pt x="1508696" y="2687891"/>
                  </a:lnTo>
                  <a:lnTo>
                    <a:pt x="1509737" y="2687891"/>
                  </a:lnTo>
                  <a:lnTo>
                    <a:pt x="1519936" y="2685834"/>
                  </a:lnTo>
                  <a:lnTo>
                    <a:pt x="1528254" y="2680220"/>
                  </a:lnTo>
                  <a:lnTo>
                    <a:pt x="1533867" y="2671902"/>
                  </a:lnTo>
                  <a:lnTo>
                    <a:pt x="1535925" y="2661704"/>
                  </a:lnTo>
                  <a:close/>
                </a:path>
                <a:path w="8209280" h="2687954">
                  <a:moveTo>
                    <a:pt x="1535925" y="26174"/>
                  </a:moveTo>
                  <a:lnTo>
                    <a:pt x="1533867" y="15989"/>
                  </a:lnTo>
                  <a:lnTo>
                    <a:pt x="1528254" y="7658"/>
                  </a:lnTo>
                  <a:lnTo>
                    <a:pt x="1519936" y="2057"/>
                  </a:lnTo>
                  <a:lnTo>
                    <a:pt x="1509737" y="0"/>
                  </a:lnTo>
                  <a:lnTo>
                    <a:pt x="1508696" y="0"/>
                  </a:lnTo>
                  <a:lnTo>
                    <a:pt x="1498498" y="2057"/>
                  </a:lnTo>
                  <a:lnTo>
                    <a:pt x="1490179" y="7658"/>
                  </a:lnTo>
                  <a:lnTo>
                    <a:pt x="1484579" y="15989"/>
                  </a:lnTo>
                  <a:lnTo>
                    <a:pt x="1482521" y="26174"/>
                  </a:lnTo>
                  <a:lnTo>
                    <a:pt x="1484579" y="36360"/>
                  </a:lnTo>
                  <a:lnTo>
                    <a:pt x="1490179" y="44691"/>
                  </a:lnTo>
                  <a:lnTo>
                    <a:pt x="1498498" y="50292"/>
                  </a:lnTo>
                  <a:lnTo>
                    <a:pt x="1508696" y="52349"/>
                  </a:lnTo>
                  <a:lnTo>
                    <a:pt x="1509737" y="52349"/>
                  </a:lnTo>
                  <a:lnTo>
                    <a:pt x="1519936" y="50292"/>
                  </a:lnTo>
                  <a:lnTo>
                    <a:pt x="1528254" y="44691"/>
                  </a:lnTo>
                  <a:lnTo>
                    <a:pt x="1533867" y="36360"/>
                  </a:lnTo>
                  <a:lnTo>
                    <a:pt x="1535925" y="26174"/>
                  </a:lnTo>
                  <a:close/>
                </a:path>
                <a:path w="8209280" h="2687954">
                  <a:moveTo>
                    <a:pt x="1641856" y="2661704"/>
                  </a:moveTo>
                  <a:lnTo>
                    <a:pt x="1639798" y="2651518"/>
                  </a:lnTo>
                  <a:lnTo>
                    <a:pt x="1634185" y="2643200"/>
                  </a:lnTo>
                  <a:lnTo>
                    <a:pt x="1625866" y="2637586"/>
                  </a:lnTo>
                  <a:lnTo>
                    <a:pt x="1615681" y="2635529"/>
                  </a:lnTo>
                  <a:lnTo>
                    <a:pt x="1614614" y="2635529"/>
                  </a:lnTo>
                  <a:lnTo>
                    <a:pt x="1604429" y="2637586"/>
                  </a:lnTo>
                  <a:lnTo>
                    <a:pt x="1596110" y="2643200"/>
                  </a:lnTo>
                  <a:lnTo>
                    <a:pt x="1590497" y="2651518"/>
                  </a:lnTo>
                  <a:lnTo>
                    <a:pt x="1588439" y="2661704"/>
                  </a:lnTo>
                  <a:lnTo>
                    <a:pt x="1590497" y="2671902"/>
                  </a:lnTo>
                  <a:lnTo>
                    <a:pt x="1596110" y="2680220"/>
                  </a:lnTo>
                  <a:lnTo>
                    <a:pt x="1604429" y="2685834"/>
                  </a:lnTo>
                  <a:lnTo>
                    <a:pt x="1614614" y="2687891"/>
                  </a:lnTo>
                  <a:lnTo>
                    <a:pt x="1615681" y="2687891"/>
                  </a:lnTo>
                  <a:lnTo>
                    <a:pt x="1625866" y="2685834"/>
                  </a:lnTo>
                  <a:lnTo>
                    <a:pt x="1634185" y="2680220"/>
                  </a:lnTo>
                  <a:lnTo>
                    <a:pt x="1639798" y="2671902"/>
                  </a:lnTo>
                  <a:lnTo>
                    <a:pt x="1641856" y="2661704"/>
                  </a:lnTo>
                  <a:close/>
                </a:path>
                <a:path w="8209280" h="2687954">
                  <a:moveTo>
                    <a:pt x="1641856" y="26174"/>
                  </a:moveTo>
                  <a:lnTo>
                    <a:pt x="1639798" y="15989"/>
                  </a:lnTo>
                  <a:lnTo>
                    <a:pt x="1634185" y="7658"/>
                  </a:lnTo>
                  <a:lnTo>
                    <a:pt x="1625866" y="2057"/>
                  </a:lnTo>
                  <a:lnTo>
                    <a:pt x="1615681" y="0"/>
                  </a:lnTo>
                  <a:lnTo>
                    <a:pt x="1614614" y="0"/>
                  </a:lnTo>
                  <a:lnTo>
                    <a:pt x="1604429" y="2057"/>
                  </a:lnTo>
                  <a:lnTo>
                    <a:pt x="1596110" y="7658"/>
                  </a:lnTo>
                  <a:lnTo>
                    <a:pt x="1590497" y="15989"/>
                  </a:lnTo>
                  <a:lnTo>
                    <a:pt x="1588439" y="26174"/>
                  </a:lnTo>
                  <a:lnTo>
                    <a:pt x="1590497" y="36360"/>
                  </a:lnTo>
                  <a:lnTo>
                    <a:pt x="1596110" y="44691"/>
                  </a:lnTo>
                  <a:lnTo>
                    <a:pt x="1604429" y="50292"/>
                  </a:lnTo>
                  <a:lnTo>
                    <a:pt x="1614614" y="52349"/>
                  </a:lnTo>
                  <a:lnTo>
                    <a:pt x="1615681" y="52349"/>
                  </a:lnTo>
                  <a:lnTo>
                    <a:pt x="1625866" y="50292"/>
                  </a:lnTo>
                  <a:lnTo>
                    <a:pt x="1634185" y="44691"/>
                  </a:lnTo>
                  <a:lnTo>
                    <a:pt x="1639798" y="36360"/>
                  </a:lnTo>
                  <a:lnTo>
                    <a:pt x="1641856" y="26174"/>
                  </a:lnTo>
                  <a:close/>
                </a:path>
                <a:path w="8209280" h="2687954">
                  <a:moveTo>
                    <a:pt x="1747774" y="2661704"/>
                  </a:moveTo>
                  <a:lnTo>
                    <a:pt x="1745716" y="2651518"/>
                  </a:lnTo>
                  <a:lnTo>
                    <a:pt x="1740115" y="2643200"/>
                  </a:lnTo>
                  <a:lnTo>
                    <a:pt x="1731784" y="2637586"/>
                  </a:lnTo>
                  <a:lnTo>
                    <a:pt x="1721599" y="2635529"/>
                  </a:lnTo>
                  <a:lnTo>
                    <a:pt x="1720557" y="2635529"/>
                  </a:lnTo>
                  <a:lnTo>
                    <a:pt x="1710372" y="2637586"/>
                  </a:lnTo>
                  <a:lnTo>
                    <a:pt x="1702041" y="2643200"/>
                  </a:lnTo>
                  <a:lnTo>
                    <a:pt x="1696427" y="2651518"/>
                  </a:lnTo>
                  <a:lnTo>
                    <a:pt x="1694370" y="2661704"/>
                  </a:lnTo>
                  <a:lnTo>
                    <a:pt x="1696427" y="2671902"/>
                  </a:lnTo>
                  <a:lnTo>
                    <a:pt x="1702041" y="2680220"/>
                  </a:lnTo>
                  <a:lnTo>
                    <a:pt x="1710372" y="2685834"/>
                  </a:lnTo>
                  <a:lnTo>
                    <a:pt x="1720557" y="2687891"/>
                  </a:lnTo>
                  <a:lnTo>
                    <a:pt x="1721599" y="2687891"/>
                  </a:lnTo>
                  <a:lnTo>
                    <a:pt x="1731784" y="2685834"/>
                  </a:lnTo>
                  <a:lnTo>
                    <a:pt x="1740115" y="2680220"/>
                  </a:lnTo>
                  <a:lnTo>
                    <a:pt x="1745716" y="2671902"/>
                  </a:lnTo>
                  <a:lnTo>
                    <a:pt x="1747774" y="2661704"/>
                  </a:lnTo>
                  <a:close/>
                </a:path>
                <a:path w="8209280" h="2687954">
                  <a:moveTo>
                    <a:pt x="1747774" y="26174"/>
                  </a:moveTo>
                  <a:lnTo>
                    <a:pt x="1745716" y="15989"/>
                  </a:lnTo>
                  <a:lnTo>
                    <a:pt x="1740115" y="7658"/>
                  </a:lnTo>
                  <a:lnTo>
                    <a:pt x="1731784" y="2057"/>
                  </a:lnTo>
                  <a:lnTo>
                    <a:pt x="1721599" y="0"/>
                  </a:lnTo>
                  <a:lnTo>
                    <a:pt x="1720557" y="0"/>
                  </a:lnTo>
                  <a:lnTo>
                    <a:pt x="1710372" y="2057"/>
                  </a:lnTo>
                  <a:lnTo>
                    <a:pt x="1702041" y="7658"/>
                  </a:lnTo>
                  <a:lnTo>
                    <a:pt x="1696427" y="15989"/>
                  </a:lnTo>
                  <a:lnTo>
                    <a:pt x="1694370" y="26174"/>
                  </a:lnTo>
                  <a:lnTo>
                    <a:pt x="1696427" y="36360"/>
                  </a:lnTo>
                  <a:lnTo>
                    <a:pt x="1702041" y="44691"/>
                  </a:lnTo>
                  <a:lnTo>
                    <a:pt x="1710372" y="50292"/>
                  </a:lnTo>
                  <a:lnTo>
                    <a:pt x="1720557" y="52349"/>
                  </a:lnTo>
                  <a:lnTo>
                    <a:pt x="1721599" y="52349"/>
                  </a:lnTo>
                  <a:lnTo>
                    <a:pt x="1731784" y="50292"/>
                  </a:lnTo>
                  <a:lnTo>
                    <a:pt x="1740115" y="44691"/>
                  </a:lnTo>
                  <a:lnTo>
                    <a:pt x="1745716" y="36360"/>
                  </a:lnTo>
                  <a:lnTo>
                    <a:pt x="1747774" y="26174"/>
                  </a:lnTo>
                  <a:close/>
                </a:path>
                <a:path w="8209280" h="2687954">
                  <a:moveTo>
                    <a:pt x="1853704" y="2661704"/>
                  </a:moveTo>
                  <a:lnTo>
                    <a:pt x="1851660" y="2651518"/>
                  </a:lnTo>
                  <a:lnTo>
                    <a:pt x="1846046" y="2643200"/>
                  </a:lnTo>
                  <a:lnTo>
                    <a:pt x="1837728" y="2637586"/>
                  </a:lnTo>
                  <a:lnTo>
                    <a:pt x="1827530" y="2635529"/>
                  </a:lnTo>
                  <a:lnTo>
                    <a:pt x="1826488" y="2635529"/>
                  </a:lnTo>
                  <a:lnTo>
                    <a:pt x="1816290" y="2637586"/>
                  </a:lnTo>
                  <a:lnTo>
                    <a:pt x="1807972" y="2643200"/>
                  </a:lnTo>
                  <a:lnTo>
                    <a:pt x="1802371" y="2651518"/>
                  </a:lnTo>
                  <a:lnTo>
                    <a:pt x="1800313" y="2661704"/>
                  </a:lnTo>
                  <a:lnTo>
                    <a:pt x="1802371" y="2671902"/>
                  </a:lnTo>
                  <a:lnTo>
                    <a:pt x="1807972" y="2680220"/>
                  </a:lnTo>
                  <a:lnTo>
                    <a:pt x="1816290" y="2685834"/>
                  </a:lnTo>
                  <a:lnTo>
                    <a:pt x="1826488" y="2687891"/>
                  </a:lnTo>
                  <a:lnTo>
                    <a:pt x="1827530" y="2687891"/>
                  </a:lnTo>
                  <a:lnTo>
                    <a:pt x="1837728" y="2685834"/>
                  </a:lnTo>
                  <a:lnTo>
                    <a:pt x="1846046" y="2680220"/>
                  </a:lnTo>
                  <a:lnTo>
                    <a:pt x="1851660" y="2671902"/>
                  </a:lnTo>
                  <a:lnTo>
                    <a:pt x="1853704" y="2661704"/>
                  </a:lnTo>
                  <a:close/>
                </a:path>
                <a:path w="8209280" h="2687954">
                  <a:moveTo>
                    <a:pt x="1853704" y="26174"/>
                  </a:moveTo>
                  <a:lnTo>
                    <a:pt x="1851660" y="15989"/>
                  </a:lnTo>
                  <a:lnTo>
                    <a:pt x="1846046" y="7658"/>
                  </a:lnTo>
                  <a:lnTo>
                    <a:pt x="1837728" y="2057"/>
                  </a:lnTo>
                  <a:lnTo>
                    <a:pt x="1827530" y="0"/>
                  </a:lnTo>
                  <a:lnTo>
                    <a:pt x="1826488" y="0"/>
                  </a:lnTo>
                  <a:lnTo>
                    <a:pt x="1816290" y="2057"/>
                  </a:lnTo>
                  <a:lnTo>
                    <a:pt x="1807972" y="7658"/>
                  </a:lnTo>
                  <a:lnTo>
                    <a:pt x="1802371" y="15989"/>
                  </a:lnTo>
                  <a:lnTo>
                    <a:pt x="1800313" y="26174"/>
                  </a:lnTo>
                  <a:lnTo>
                    <a:pt x="1802371" y="36360"/>
                  </a:lnTo>
                  <a:lnTo>
                    <a:pt x="1807972" y="44691"/>
                  </a:lnTo>
                  <a:lnTo>
                    <a:pt x="1816290" y="50292"/>
                  </a:lnTo>
                  <a:lnTo>
                    <a:pt x="1826488" y="52349"/>
                  </a:lnTo>
                  <a:lnTo>
                    <a:pt x="1827530" y="52349"/>
                  </a:lnTo>
                  <a:lnTo>
                    <a:pt x="1837728" y="50292"/>
                  </a:lnTo>
                  <a:lnTo>
                    <a:pt x="1846046" y="44691"/>
                  </a:lnTo>
                  <a:lnTo>
                    <a:pt x="1851660" y="36360"/>
                  </a:lnTo>
                  <a:lnTo>
                    <a:pt x="1853704" y="26174"/>
                  </a:lnTo>
                  <a:close/>
                </a:path>
                <a:path w="8209280" h="2687954">
                  <a:moveTo>
                    <a:pt x="1959648" y="2661704"/>
                  </a:moveTo>
                  <a:lnTo>
                    <a:pt x="1957590" y="2651518"/>
                  </a:lnTo>
                  <a:lnTo>
                    <a:pt x="1951977" y="2643200"/>
                  </a:lnTo>
                  <a:lnTo>
                    <a:pt x="1943658" y="2637586"/>
                  </a:lnTo>
                  <a:lnTo>
                    <a:pt x="1933473" y="2635529"/>
                  </a:lnTo>
                  <a:lnTo>
                    <a:pt x="1932419" y="2635529"/>
                  </a:lnTo>
                  <a:lnTo>
                    <a:pt x="1922233" y="2637586"/>
                  </a:lnTo>
                  <a:lnTo>
                    <a:pt x="1913915" y="2643200"/>
                  </a:lnTo>
                  <a:lnTo>
                    <a:pt x="1908302" y="2651518"/>
                  </a:lnTo>
                  <a:lnTo>
                    <a:pt x="1906244" y="2661704"/>
                  </a:lnTo>
                  <a:lnTo>
                    <a:pt x="1908302" y="2671902"/>
                  </a:lnTo>
                  <a:lnTo>
                    <a:pt x="1913915" y="2680220"/>
                  </a:lnTo>
                  <a:lnTo>
                    <a:pt x="1922233" y="2685834"/>
                  </a:lnTo>
                  <a:lnTo>
                    <a:pt x="1932419" y="2687891"/>
                  </a:lnTo>
                  <a:lnTo>
                    <a:pt x="1933473" y="2687891"/>
                  </a:lnTo>
                  <a:lnTo>
                    <a:pt x="1943658" y="2685834"/>
                  </a:lnTo>
                  <a:lnTo>
                    <a:pt x="1951977" y="2680220"/>
                  </a:lnTo>
                  <a:lnTo>
                    <a:pt x="1957590" y="2671902"/>
                  </a:lnTo>
                  <a:lnTo>
                    <a:pt x="1959648" y="2661704"/>
                  </a:lnTo>
                  <a:close/>
                </a:path>
                <a:path w="8209280" h="2687954">
                  <a:moveTo>
                    <a:pt x="1959648" y="26174"/>
                  </a:moveTo>
                  <a:lnTo>
                    <a:pt x="1957590" y="15989"/>
                  </a:lnTo>
                  <a:lnTo>
                    <a:pt x="1951977" y="7658"/>
                  </a:lnTo>
                  <a:lnTo>
                    <a:pt x="1943658" y="2057"/>
                  </a:lnTo>
                  <a:lnTo>
                    <a:pt x="1933473" y="0"/>
                  </a:lnTo>
                  <a:lnTo>
                    <a:pt x="1932419" y="0"/>
                  </a:lnTo>
                  <a:lnTo>
                    <a:pt x="1922233" y="2057"/>
                  </a:lnTo>
                  <a:lnTo>
                    <a:pt x="1913915" y="7658"/>
                  </a:lnTo>
                  <a:lnTo>
                    <a:pt x="1908302" y="15989"/>
                  </a:lnTo>
                  <a:lnTo>
                    <a:pt x="1906244" y="26174"/>
                  </a:lnTo>
                  <a:lnTo>
                    <a:pt x="1908302" y="36360"/>
                  </a:lnTo>
                  <a:lnTo>
                    <a:pt x="1913915" y="44691"/>
                  </a:lnTo>
                  <a:lnTo>
                    <a:pt x="1922233" y="50292"/>
                  </a:lnTo>
                  <a:lnTo>
                    <a:pt x="1932419" y="52349"/>
                  </a:lnTo>
                  <a:lnTo>
                    <a:pt x="1933473" y="52349"/>
                  </a:lnTo>
                  <a:lnTo>
                    <a:pt x="1943658" y="50292"/>
                  </a:lnTo>
                  <a:lnTo>
                    <a:pt x="1951977" y="44691"/>
                  </a:lnTo>
                  <a:lnTo>
                    <a:pt x="1957590" y="36360"/>
                  </a:lnTo>
                  <a:lnTo>
                    <a:pt x="1959648" y="26174"/>
                  </a:lnTo>
                  <a:close/>
                </a:path>
                <a:path w="8209280" h="2687954">
                  <a:moveTo>
                    <a:pt x="2065578" y="2661704"/>
                  </a:moveTo>
                  <a:lnTo>
                    <a:pt x="2063521" y="2651518"/>
                  </a:lnTo>
                  <a:lnTo>
                    <a:pt x="2057908" y="2643200"/>
                  </a:lnTo>
                  <a:lnTo>
                    <a:pt x="2049589" y="2637586"/>
                  </a:lnTo>
                  <a:lnTo>
                    <a:pt x="2039404" y="2635529"/>
                  </a:lnTo>
                  <a:lnTo>
                    <a:pt x="2038350" y="2635529"/>
                  </a:lnTo>
                  <a:lnTo>
                    <a:pt x="2028164" y="2637586"/>
                  </a:lnTo>
                  <a:lnTo>
                    <a:pt x="2019846" y="2643200"/>
                  </a:lnTo>
                  <a:lnTo>
                    <a:pt x="2014232" y="2651518"/>
                  </a:lnTo>
                  <a:lnTo>
                    <a:pt x="2012175" y="2661704"/>
                  </a:lnTo>
                  <a:lnTo>
                    <a:pt x="2014232" y="2671902"/>
                  </a:lnTo>
                  <a:lnTo>
                    <a:pt x="2019846" y="2680220"/>
                  </a:lnTo>
                  <a:lnTo>
                    <a:pt x="2028164" y="2685834"/>
                  </a:lnTo>
                  <a:lnTo>
                    <a:pt x="2038350" y="2687891"/>
                  </a:lnTo>
                  <a:lnTo>
                    <a:pt x="2039404" y="2687891"/>
                  </a:lnTo>
                  <a:lnTo>
                    <a:pt x="2049589" y="2685834"/>
                  </a:lnTo>
                  <a:lnTo>
                    <a:pt x="2057908" y="2680220"/>
                  </a:lnTo>
                  <a:lnTo>
                    <a:pt x="2063521" y="2671902"/>
                  </a:lnTo>
                  <a:lnTo>
                    <a:pt x="2065578" y="2661704"/>
                  </a:lnTo>
                  <a:close/>
                </a:path>
                <a:path w="8209280" h="2687954">
                  <a:moveTo>
                    <a:pt x="2065578" y="26174"/>
                  </a:moveTo>
                  <a:lnTo>
                    <a:pt x="2063521" y="15989"/>
                  </a:lnTo>
                  <a:lnTo>
                    <a:pt x="2057908" y="7658"/>
                  </a:lnTo>
                  <a:lnTo>
                    <a:pt x="2049589" y="2057"/>
                  </a:lnTo>
                  <a:lnTo>
                    <a:pt x="2039404" y="0"/>
                  </a:lnTo>
                  <a:lnTo>
                    <a:pt x="2038350" y="0"/>
                  </a:lnTo>
                  <a:lnTo>
                    <a:pt x="2028164" y="2057"/>
                  </a:lnTo>
                  <a:lnTo>
                    <a:pt x="2019846" y="7658"/>
                  </a:lnTo>
                  <a:lnTo>
                    <a:pt x="2014232" y="15989"/>
                  </a:lnTo>
                  <a:lnTo>
                    <a:pt x="2012175" y="26174"/>
                  </a:lnTo>
                  <a:lnTo>
                    <a:pt x="2014232" y="36360"/>
                  </a:lnTo>
                  <a:lnTo>
                    <a:pt x="2019846" y="44691"/>
                  </a:lnTo>
                  <a:lnTo>
                    <a:pt x="2028164" y="50292"/>
                  </a:lnTo>
                  <a:lnTo>
                    <a:pt x="2038350" y="52349"/>
                  </a:lnTo>
                  <a:lnTo>
                    <a:pt x="2039404" y="52349"/>
                  </a:lnTo>
                  <a:lnTo>
                    <a:pt x="2049589" y="50292"/>
                  </a:lnTo>
                  <a:lnTo>
                    <a:pt x="2057908" y="44691"/>
                  </a:lnTo>
                  <a:lnTo>
                    <a:pt x="2063521" y="36360"/>
                  </a:lnTo>
                  <a:lnTo>
                    <a:pt x="2065578" y="26174"/>
                  </a:lnTo>
                  <a:close/>
                </a:path>
                <a:path w="8209280" h="2687954">
                  <a:moveTo>
                    <a:pt x="2171496" y="2661704"/>
                  </a:moveTo>
                  <a:lnTo>
                    <a:pt x="2169439" y="2651518"/>
                  </a:lnTo>
                  <a:lnTo>
                    <a:pt x="2163838" y="2643200"/>
                  </a:lnTo>
                  <a:lnTo>
                    <a:pt x="2155520" y="2637586"/>
                  </a:lnTo>
                  <a:lnTo>
                    <a:pt x="2145322" y="2635529"/>
                  </a:lnTo>
                  <a:lnTo>
                    <a:pt x="2144280" y="2635529"/>
                  </a:lnTo>
                  <a:lnTo>
                    <a:pt x="2134082" y="2637586"/>
                  </a:lnTo>
                  <a:lnTo>
                    <a:pt x="2125764" y="2643200"/>
                  </a:lnTo>
                  <a:lnTo>
                    <a:pt x="2120163" y="2651518"/>
                  </a:lnTo>
                  <a:lnTo>
                    <a:pt x="2118106" y="2661704"/>
                  </a:lnTo>
                  <a:lnTo>
                    <a:pt x="2120163" y="2671902"/>
                  </a:lnTo>
                  <a:lnTo>
                    <a:pt x="2125764" y="2680220"/>
                  </a:lnTo>
                  <a:lnTo>
                    <a:pt x="2134082" y="2685834"/>
                  </a:lnTo>
                  <a:lnTo>
                    <a:pt x="2144280" y="2687891"/>
                  </a:lnTo>
                  <a:lnTo>
                    <a:pt x="2145322" y="2687891"/>
                  </a:lnTo>
                  <a:lnTo>
                    <a:pt x="2155520" y="2685834"/>
                  </a:lnTo>
                  <a:lnTo>
                    <a:pt x="2163838" y="2680220"/>
                  </a:lnTo>
                  <a:lnTo>
                    <a:pt x="2169439" y="2671902"/>
                  </a:lnTo>
                  <a:lnTo>
                    <a:pt x="2171496" y="2661704"/>
                  </a:lnTo>
                  <a:close/>
                </a:path>
                <a:path w="8209280" h="2687954">
                  <a:moveTo>
                    <a:pt x="2171496" y="26174"/>
                  </a:moveTo>
                  <a:lnTo>
                    <a:pt x="2169439" y="15989"/>
                  </a:lnTo>
                  <a:lnTo>
                    <a:pt x="2163838" y="7658"/>
                  </a:lnTo>
                  <a:lnTo>
                    <a:pt x="2155520" y="2057"/>
                  </a:lnTo>
                  <a:lnTo>
                    <a:pt x="2145322" y="0"/>
                  </a:lnTo>
                  <a:lnTo>
                    <a:pt x="2144280" y="0"/>
                  </a:lnTo>
                  <a:lnTo>
                    <a:pt x="2134082" y="2057"/>
                  </a:lnTo>
                  <a:lnTo>
                    <a:pt x="2125764" y="7658"/>
                  </a:lnTo>
                  <a:lnTo>
                    <a:pt x="2120163" y="15989"/>
                  </a:lnTo>
                  <a:lnTo>
                    <a:pt x="2118106" y="26174"/>
                  </a:lnTo>
                  <a:lnTo>
                    <a:pt x="2120163" y="36360"/>
                  </a:lnTo>
                  <a:lnTo>
                    <a:pt x="2125764" y="44691"/>
                  </a:lnTo>
                  <a:lnTo>
                    <a:pt x="2134082" y="50292"/>
                  </a:lnTo>
                  <a:lnTo>
                    <a:pt x="2144280" y="52349"/>
                  </a:lnTo>
                  <a:lnTo>
                    <a:pt x="2145322" y="52349"/>
                  </a:lnTo>
                  <a:lnTo>
                    <a:pt x="2155520" y="50292"/>
                  </a:lnTo>
                  <a:lnTo>
                    <a:pt x="2163838" y="44691"/>
                  </a:lnTo>
                  <a:lnTo>
                    <a:pt x="2169439" y="36360"/>
                  </a:lnTo>
                  <a:lnTo>
                    <a:pt x="2171496" y="26174"/>
                  </a:lnTo>
                  <a:close/>
                </a:path>
                <a:path w="8209280" h="2687954">
                  <a:moveTo>
                    <a:pt x="2277440" y="2661704"/>
                  </a:moveTo>
                  <a:lnTo>
                    <a:pt x="2275382" y="2651518"/>
                  </a:lnTo>
                  <a:lnTo>
                    <a:pt x="2269769" y="2643200"/>
                  </a:lnTo>
                  <a:lnTo>
                    <a:pt x="2261451" y="2637586"/>
                  </a:lnTo>
                  <a:lnTo>
                    <a:pt x="2251252" y="2635529"/>
                  </a:lnTo>
                  <a:lnTo>
                    <a:pt x="2250211" y="2635529"/>
                  </a:lnTo>
                  <a:lnTo>
                    <a:pt x="2240026" y="2637586"/>
                  </a:lnTo>
                  <a:lnTo>
                    <a:pt x="2231694" y="2643200"/>
                  </a:lnTo>
                  <a:lnTo>
                    <a:pt x="2226094" y="2651518"/>
                  </a:lnTo>
                  <a:lnTo>
                    <a:pt x="2224036" y="2661704"/>
                  </a:lnTo>
                  <a:lnTo>
                    <a:pt x="2226094" y="2671902"/>
                  </a:lnTo>
                  <a:lnTo>
                    <a:pt x="2231694" y="2680220"/>
                  </a:lnTo>
                  <a:lnTo>
                    <a:pt x="2240026" y="2685834"/>
                  </a:lnTo>
                  <a:lnTo>
                    <a:pt x="2250211" y="2687891"/>
                  </a:lnTo>
                  <a:lnTo>
                    <a:pt x="2251252" y="2687891"/>
                  </a:lnTo>
                  <a:lnTo>
                    <a:pt x="2261451" y="2685834"/>
                  </a:lnTo>
                  <a:lnTo>
                    <a:pt x="2269769" y="2680220"/>
                  </a:lnTo>
                  <a:lnTo>
                    <a:pt x="2275382" y="2671902"/>
                  </a:lnTo>
                  <a:lnTo>
                    <a:pt x="2277440" y="2661704"/>
                  </a:lnTo>
                  <a:close/>
                </a:path>
                <a:path w="8209280" h="2687954">
                  <a:moveTo>
                    <a:pt x="2277440" y="26174"/>
                  </a:moveTo>
                  <a:lnTo>
                    <a:pt x="2275382" y="15989"/>
                  </a:lnTo>
                  <a:lnTo>
                    <a:pt x="2269769" y="7658"/>
                  </a:lnTo>
                  <a:lnTo>
                    <a:pt x="2261451" y="2057"/>
                  </a:lnTo>
                  <a:lnTo>
                    <a:pt x="2251252" y="0"/>
                  </a:lnTo>
                  <a:lnTo>
                    <a:pt x="2250211" y="0"/>
                  </a:lnTo>
                  <a:lnTo>
                    <a:pt x="2240026" y="2057"/>
                  </a:lnTo>
                  <a:lnTo>
                    <a:pt x="2231694" y="7658"/>
                  </a:lnTo>
                  <a:lnTo>
                    <a:pt x="2226094" y="15989"/>
                  </a:lnTo>
                  <a:lnTo>
                    <a:pt x="2224036" y="26174"/>
                  </a:lnTo>
                  <a:lnTo>
                    <a:pt x="2226094" y="36360"/>
                  </a:lnTo>
                  <a:lnTo>
                    <a:pt x="2231694" y="44691"/>
                  </a:lnTo>
                  <a:lnTo>
                    <a:pt x="2240026" y="50292"/>
                  </a:lnTo>
                  <a:lnTo>
                    <a:pt x="2250211" y="52349"/>
                  </a:lnTo>
                  <a:lnTo>
                    <a:pt x="2251252" y="52349"/>
                  </a:lnTo>
                  <a:lnTo>
                    <a:pt x="2261451" y="50292"/>
                  </a:lnTo>
                  <a:lnTo>
                    <a:pt x="2269769" y="44691"/>
                  </a:lnTo>
                  <a:lnTo>
                    <a:pt x="2275382" y="36360"/>
                  </a:lnTo>
                  <a:lnTo>
                    <a:pt x="2277440" y="26174"/>
                  </a:lnTo>
                  <a:close/>
                </a:path>
                <a:path w="8209280" h="2687954">
                  <a:moveTo>
                    <a:pt x="2383371" y="2661704"/>
                  </a:moveTo>
                  <a:lnTo>
                    <a:pt x="2381313" y="2651518"/>
                  </a:lnTo>
                  <a:lnTo>
                    <a:pt x="2375700" y="2643200"/>
                  </a:lnTo>
                  <a:lnTo>
                    <a:pt x="2367381" y="2637586"/>
                  </a:lnTo>
                  <a:lnTo>
                    <a:pt x="2357196" y="2635529"/>
                  </a:lnTo>
                  <a:lnTo>
                    <a:pt x="2356142" y="2635529"/>
                  </a:lnTo>
                  <a:lnTo>
                    <a:pt x="2345956" y="2637586"/>
                  </a:lnTo>
                  <a:lnTo>
                    <a:pt x="2337638" y="2643200"/>
                  </a:lnTo>
                  <a:lnTo>
                    <a:pt x="2332024" y="2651518"/>
                  </a:lnTo>
                  <a:lnTo>
                    <a:pt x="2329967" y="2661704"/>
                  </a:lnTo>
                  <a:lnTo>
                    <a:pt x="2332024" y="2671902"/>
                  </a:lnTo>
                  <a:lnTo>
                    <a:pt x="2337638" y="2680220"/>
                  </a:lnTo>
                  <a:lnTo>
                    <a:pt x="2345956" y="2685834"/>
                  </a:lnTo>
                  <a:lnTo>
                    <a:pt x="2356142" y="2687891"/>
                  </a:lnTo>
                  <a:lnTo>
                    <a:pt x="2357196" y="2687891"/>
                  </a:lnTo>
                  <a:lnTo>
                    <a:pt x="2367381" y="2685834"/>
                  </a:lnTo>
                  <a:lnTo>
                    <a:pt x="2375700" y="2680220"/>
                  </a:lnTo>
                  <a:lnTo>
                    <a:pt x="2381313" y="2671902"/>
                  </a:lnTo>
                  <a:lnTo>
                    <a:pt x="2383371" y="2661704"/>
                  </a:lnTo>
                  <a:close/>
                </a:path>
                <a:path w="8209280" h="2687954">
                  <a:moveTo>
                    <a:pt x="2383371" y="26174"/>
                  </a:moveTo>
                  <a:lnTo>
                    <a:pt x="2381313" y="15989"/>
                  </a:lnTo>
                  <a:lnTo>
                    <a:pt x="2375700" y="7658"/>
                  </a:lnTo>
                  <a:lnTo>
                    <a:pt x="2367381" y="2057"/>
                  </a:lnTo>
                  <a:lnTo>
                    <a:pt x="2357196" y="0"/>
                  </a:lnTo>
                  <a:lnTo>
                    <a:pt x="2356142" y="0"/>
                  </a:lnTo>
                  <a:lnTo>
                    <a:pt x="2345956" y="2057"/>
                  </a:lnTo>
                  <a:lnTo>
                    <a:pt x="2337638" y="7658"/>
                  </a:lnTo>
                  <a:lnTo>
                    <a:pt x="2332024" y="15989"/>
                  </a:lnTo>
                  <a:lnTo>
                    <a:pt x="2329967" y="26174"/>
                  </a:lnTo>
                  <a:lnTo>
                    <a:pt x="2332024" y="36360"/>
                  </a:lnTo>
                  <a:lnTo>
                    <a:pt x="2337638" y="44691"/>
                  </a:lnTo>
                  <a:lnTo>
                    <a:pt x="2345956" y="50292"/>
                  </a:lnTo>
                  <a:lnTo>
                    <a:pt x="2356142" y="52349"/>
                  </a:lnTo>
                  <a:lnTo>
                    <a:pt x="2357196" y="52349"/>
                  </a:lnTo>
                  <a:lnTo>
                    <a:pt x="2367381" y="50292"/>
                  </a:lnTo>
                  <a:lnTo>
                    <a:pt x="2375700" y="44691"/>
                  </a:lnTo>
                  <a:lnTo>
                    <a:pt x="2381313" y="36360"/>
                  </a:lnTo>
                  <a:lnTo>
                    <a:pt x="2383371" y="26174"/>
                  </a:lnTo>
                  <a:close/>
                </a:path>
                <a:path w="8209280" h="2687954">
                  <a:moveTo>
                    <a:pt x="2489301" y="2661704"/>
                  </a:moveTo>
                  <a:lnTo>
                    <a:pt x="2487244" y="2651518"/>
                  </a:lnTo>
                  <a:lnTo>
                    <a:pt x="2481630" y="2643200"/>
                  </a:lnTo>
                  <a:lnTo>
                    <a:pt x="2473312" y="2637586"/>
                  </a:lnTo>
                  <a:lnTo>
                    <a:pt x="2463127" y="2635529"/>
                  </a:lnTo>
                  <a:lnTo>
                    <a:pt x="2462085" y="2635529"/>
                  </a:lnTo>
                  <a:lnTo>
                    <a:pt x="2451887" y="2637586"/>
                  </a:lnTo>
                  <a:lnTo>
                    <a:pt x="2443569" y="2643200"/>
                  </a:lnTo>
                  <a:lnTo>
                    <a:pt x="2437955" y="2651518"/>
                  </a:lnTo>
                  <a:lnTo>
                    <a:pt x="2435898" y="2661704"/>
                  </a:lnTo>
                  <a:lnTo>
                    <a:pt x="2437955" y="2671902"/>
                  </a:lnTo>
                  <a:lnTo>
                    <a:pt x="2443569" y="2680220"/>
                  </a:lnTo>
                  <a:lnTo>
                    <a:pt x="2451887" y="2685834"/>
                  </a:lnTo>
                  <a:lnTo>
                    <a:pt x="2462085" y="2687891"/>
                  </a:lnTo>
                  <a:lnTo>
                    <a:pt x="2463127" y="2687891"/>
                  </a:lnTo>
                  <a:lnTo>
                    <a:pt x="2473312" y="2685834"/>
                  </a:lnTo>
                  <a:lnTo>
                    <a:pt x="2481630" y="2680220"/>
                  </a:lnTo>
                  <a:lnTo>
                    <a:pt x="2487244" y="2671902"/>
                  </a:lnTo>
                  <a:lnTo>
                    <a:pt x="2489301" y="2661704"/>
                  </a:lnTo>
                  <a:close/>
                </a:path>
                <a:path w="8209280" h="2687954">
                  <a:moveTo>
                    <a:pt x="2489301" y="26174"/>
                  </a:moveTo>
                  <a:lnTo>
                    <a:pt x="2487244" y="15989"/>
                  </a:lnTo>
                  <a:lnTo>
                    <a:pt x="2481630" y="7658"/>
                  </a:lnTo>
                  <a:lnTo>
                    <a:pt x="2473312" y="2057"/>
                  </a:lnTo>
                  <a:lnTo>
                    <a:pt x="2463127" y="0"/>
                  </a:lnTo>
                  <a:lnTo>
                    <a:pt x="2462085" y="0"/>
                  </a:lnTo>
                  <a:lnTo>
                    <a:pt x="2451887" y="2057"/>
                  </a:lnTo>
                  <a:lnTo>
                    <a:pt x="2443569" y="7658"/>
                  </a:lnTo>
                  <a:lnTo>
                    <a:pt x="2437955" y="15989"/>
                  </a:lnTo>
                  <a:lnTo>
                    <a:pt x="2435898" y="26174"/>
                  </a:lnTo>
                  <a:lnTo>
                    <a:pt x="2437955" y="36360"/>
                  </a:lnTo>
                  <a:lnTo>
                    <a:pt x="2443569" y="44691"/>
                  </a:lnTo>
                  <a:lnTo>
                    <a:pt x="2451887" y="50292"/>
                  </a:lnTo>
                  <a:lnTo>
                    <a:pt x="2462085" y="52349"/>
                  </a:lnTo>
                  <a:lnTo>
                    <a:pt x="2463127" y="52349"/>
                  </a:lnTo>
                  <a:lnTo>
                    <a:pt x="2473312" y="50292"/>
                  </a:lnTo>
                  <a:lnTo>
                    <a:pt x="2481630" y="44691"/>
                  </a:lnTo>
                  <a:lnTo>
                    <a:pt x="2487244" y="36360"/>
                  </a:lnTo>
                  <a:lnTo>
                    <a:pt x="2489301" y="26174"/>
                  </a:lnTo>
                  <a:close/>
                </a:path>
                <a:path w="8209280" h="2687954">
                  <a:moveTo>
                    <a:pt x="2595232" y="2661704"/>
                  </a:moveTo>
                  <a:lnTo>
                    <a:pt x="2593175" y="2651518"/>
                  </a:lnTo>
                  <a:lnTo>
                    <a:pt x="2587561" y="2643200"/>
                  </a:lnTo>
                  <a:lnTo>
                    <a:pt x="2579243" y="2637586"/>
                  </a:lnTo>
                  <a:lnTo>
                    <a:pt x="2569045" y="2635529"/>
                  </a:lnTo>
                  <a:lnTo>
                    <a:pt x="2568003" y="2635529"/>
                  </a:lnTo>
                  <a:lnTo>
                    <a:pt x="2557818" y="2637586"/>
                  </a:lnTo>
                  <a:lnTo>
                    <a:pt x="2549499" y="2643200"/>
                  </a:lnTo>
                  <a:lnTo>
                    <a:pt x="2543886" y="2651518"/>
                  </a:lnTo>
                  <a:lnTo>
                    <a:pt x="2541828" y="2661704"/>
                  </a:lnTo>
                  <a:lnTo>
                    <a:pt x="2543886" y="2671902"/>
                  </a:lnTo>
                  <a:lnTo>
                    <a:pt x="2549499" y="2680220"/>
                  </a:lnTo>
                  <a:lnTo>
                    <a:pt x="2557818" y="2685834"/>
                  </a:lnTo>
                  <a:lnTo>
                    <a:pt x="2568003" y="2687891"/>
                  </a:lnTo>
                  <a:lnTo>
                    <a:pt x="2569045" y="2687891"/>
                  </a:lnTo>
                  <a:lnTo>
                    <a:pt x="2579243" y="2685834"/>
                  </a:lnTo>
                  <a:lnTo>
                    <a:pt x="2587561" y="2680220"/>
                  </a:lnTo>
                  <a:lnTo>
                    <a:pt x="2593175" y="2671902"/>
                  </a:lnTo>
                  <a:lnTo>
                    <a:pt x="2595232" y="2661704"/>
                  </a:lnTo>
                  <a:close/>
                </a:path>
                <a:path w="8209280" h="2687954">
                  <a:moveTo>
                    <a:pt x="2595232" y="26174"/>
                  </a:moveTo>
                  <a:lnTo>
                    <a:pt x="2593175" y="15989"/>
                  </a:lnTo>
                  <a:lnTo>
                    <a:pt x="2587561" y="7658"/>
                  </a:lnTo>
                  <a:lnTo>
                    <a:pt x="2579243" y="2057"/>
                  </a:lnTo>
                  <a:lnTo>
                    <a:pt x="2569045" y="0"/>
                  </a:lnTo>
                  <a:lnTo>
                    <a:pt x="2568003" y="0"/>
                  </a:lnTo>
                  <a:lnTo>
                    <a:pt x="2557818" y="2057"/>
                  </a:lnTo>
                  <a:lnTo>
                    <a:pt x="2549499" y="7658"/>
                  </a:lnTo>
                  <a:lnTo>
                    <a:pt x="2543886" y="15989"/>
                  </a:lnTo>
                  <a:lnTo>
                    <a:pt x="2541828" y="26174"/>
                  </a:lnTo>
                  <a:lnTo>
                    <a:pt x="2543886" y="36360"/>
                  </a:lnTo>
                  <a:lnTo>
                    <a:pt x="2549499" y="44691"/>
                  </a:lnTo>
                  <a:lnTo>
                    <a:pt x="2557818" y="50292"/>
                  </a:lnTo>
                  <a:lnTo>
                    <a:pt x="2568003" y="52349"/>
                  </a:lnTo>
                  <a:lnTo>
                    <a:pt x="2569045" y="52349"/>
                  </a:lnTo>
                  <a:lnTo>
                    <a:pt x="2579243" y="50292"/>
                  </a:lnTo>
                  <a:lnTo>
                    <a:pt x="2587561" y="44691"/>
                  </a:lnTo>
                  <a:lnTo>
                    <a:pt x="2593175" y="36360"/>
                  </a:lnTo>
                  <a:lnTo>
                    <a:pt x="2595232" y="26174"/>
                  </a:lnTo>
                  <a:close/>
                </a:path>
                <a:path w="8209280" h="2687954">
                  <a:moveTo>
                    <a:pt x="2701163" y="2661704"/>
                  </a:moveTo>
                  <a:lnTo>
                    <a:pt x="2699105" y="2651518"/>
                  </a:lnTo>
                  <a:lnTo>
                    <a:pt x="2693492" y="2643200"/>
                  </a:lnTo>
                  <a:lnTo>
                    <a:pt x="2685173" y="2637586"/>
                  </a:lnTo>
                  <a:lnTo>
                    <a:pt x="2674988" y="2635529"/>
                  </a:lnTo>
                  <a:lnTo>
                    <a:pt x="2673934" y="2635529"/>
                  </a:lnTo>
                  <a:lnTo>
                    <a:pt x="2663748" y="2637586"/>
                  </a:lnTo>
                  <a:lnTo>
                    <a:pt x="2655430" y="2643200"/>
                  </a:lnTo>
                  <a:lnTo>
                    <a:pt x="2649817" y="2651518"/>
                  </a:lnTo>
                  <a:lnTo>
                    <a:pt x="2647759" y="2661704"/>
                  </a:lnTo>
                  <a:lnTo>
                    <a:pt x="2649817" y="2671902"/>
                  </a:lnTo>
                  <a:lnTo>
                    <a:pt x="2655430" y="2680220"/>
                  </a:lnTo>
                  <a:lnTo>
                    <a:pt x="2663748" y="2685834"/>
                  </a:lnTo>
                  <a:lnTo>
                    <a:pt x="2673934" y="2687891"/>
                  </a:lnTo>
                  <a:lnTo>
                    <a:pt x="2674988" y="2687891"/>
                  </a:lnTo>
                  <a:lnTo>
                    <a:pt x="2685173" y="2685834"/>
                  </a:lnTo>
                  <a:lnTo>
                    <a:pt x="2693492" y="2680220"/>
                  </a:lnTo>
                  <a:lnTo>
                    <a:pt x="2699105" y="2671902"/>
                  </a:lnTo>
                  <a:lnTo>
                    <a:pt x="2701163" y="2661704"/>
                  </a:lnTo>
                  <a:close/>
                </a:path>
                <a:path w="8209280" h="2687954">
                  <a:moveTo>
                    <a:pt x="2701163" y="26174"/>
                  </a:moveTo>
                  <a:lnTo>
                    <a:pt x="2699105" y="15989"/>
                  </a:lnTo>
                  <a:lnTo>
                    <a:pt x="2693492" y="7658"/>
                  </a:lnTo>
                  <a:lnTo>
                    <a:pt x="2685173" y="2057"/>
                  </a:lnTo>
                  <a:lnTo>
                    <a:pt x="2674988" y="0"/>
                  </a:lnTo>
                  <a:lnTo>
                    <a:pt x="2673934" y="0"/>
                  </a:lnTo>
                  <a:lnTo>
                    <a:pt x="2663748" y="2057"/>
                  </a:lnTo>
                  <a:lnTo>
                    <a:pt x="2655430" y="7658"/>
                  </a:lnTo>
                  <a:lnTo>
                    <a:pt x="2649817" y="15989"/>
                  </a:lnTo>
                  <a:lnTo>
                    <a:pt x="2647759" y="26174"/>
                  </a:lnTo>
                  <a:lnTo>
                    <a:pt x="2649817" y="36360"/>
                  </a:lnTo>
                  <a:lnTo>
                    <a:pt x="2655430" y="44691"/>
                  </a:lnTo>
                  <a:lnTo>
                    <a:pt x="2663748" y="50292"/>
                  </a:lnTo>
                  <a:lnTo>
                    <a:pt x="2673934" y="52349"/>
                  </a:lnTo>
                  <a:lnTo>
                    <a:pt x="2674988" y="52349"/>
                  </a:lnTo>
                  <a:lnTo>
                    <a:pt x="2685173" y="50292"/>
                  </a:lnTo>
                  <a:lnTo>
                    <a:pt x="2693492" y="44691"/>
                  </a:lnTo>
                  <a:lnTo>
                    <a:pt x="2699105" y="36360"/>
                  </a:lnTo>
                  <a:lnTo>
                    <a:pt x="2701163" y="26174"/>
                  </a:lnTo>
                  <a:close/>
                </a:path>
                <a:path w="8209280" h="2687954">
                  <a:moveTo>
                    <a:pt x="2807093" y="2661704"/>
                  </a:moveTo>
                  <a:lnTo>
                    <a:pt x="2805036" y="2651518"/>
                  </a:lnTo>
                  <a:lnTo>
                    <a:pt x="2799423" y="2643200"/>
                  </a:lnTo>
                  <a:lnTo>
                    <a:pt x="2791104" y="2637586"/>
                  </a:lnTo>
                  <a:lnTo>
                    <a:pt x="2780919" y="2635529"/>
                  </a:lnTo>
                  <a:lnTo>
                    <a:pt x="2779865" y="2635529"/>
                  </a:lnTo>
                  <a:lnTo>
                    <a:pt x="2769679" y="2637586"/>
                  </a:lnTo>
                  <a:lnTo>
                    <a:pt x="2761361" y="2643200"/>
                  </a:lnTo>
                  <a:lnTo>
                    <a:pt x="2755747" y="2651518"/>
                  </a:lnTo>
                  <a:lnTo>
                    <a:pt x="2753690" y="2661704"/>
                  </a:lnTo>
                  <a:lnTo>
                    <a:pt x="2755747" y="2671902"/>
                  </a:lnTo>
                  <a:lnTo>
                    <a:pt x="2761361" y="2680220"/>
                  </a:lnTo>
                  <a:lnTo>
                    <a:pt x="2769679" y="2685834"/>
                  </a:lnTo>
                  <a:lnTo>
                    <a:pt x="2779865" y="2687891"/>
                  </a:lnTo>
                  <a:lnTo>
                    <a:pt x="2780919" y="2687891"/>
                  </a:lnTo>
                  <a:lnTo>
                    <a:pt x="2791104" y="2685834"/>
                  </a:lnTo>
                  <a:lnTo>
                    <a:pt x="2799423" y="2680220"/>
                  </a:lnTo>
                  <a:lnTo>
                    <a:pt x="2805036" y="2671902"/>
                  </a:lnTo>
                  <a:lnTo>
                    <a:pt x="2807093" y="2661704"/>
                  </a:lnTo>
                  <a:close/>
                </a:path>
                <a:path w="8209280" h="2687954">
                  <a:moveTo>
                    <a:pt x="2807093" y="26174"/>
                  </a:moveTo>
                  <a:lnTo>
                    <a:pt x="2805036" y="15989"/>
                  </a:lnTo>
                  <a:lnTo>
                    <a:pt x="2799423" y="7658"/>
                  </a:lnTo>
                  <a:lnTo>
                    <a:pt x="2791104" y="2057"/>
                  </a:lnTo>
                  <a:lnTo>
                    <a:pt x="2780919" y="0"/>
                  </a:lnTo>
                  <a:lnTo>
                    <a:pt x="2779865" y="0"/>
                  </a:lnTo>
                  <a:lnTo>
                    <a:pt x="2769679" y="2057"/>
                  </a:lnTo>
                  <a:lnTo>
                    <a:pt x="2761361" y="7658"/>
                  </a:lnTo>
                  <a:lnTo>
                    <a:pt x="2755747" y="15989"/>
                  </a:lnTo>
                  <a:lnTo>
                    <a:pt x="2753690" y="26174"/>
                  </a:lnTo>
                  <a:lnTo>
                    <a:pt x="2755747" y="36360"/>
                  </a:lnTo>
                  <a:lnTo>
                    <a:pt x="2761361" y="44691"/>
                  </a:lnTo>
                  <a:lnTo>
                    <a:pt x="2769679" y="50292"/>
                  </a:lnTo>
                  <a:lnTo>
                    <a:pt x="2779865" y="52349"/>
                  </a:lnTo>
                  <a:lnTo>
                    <a:pt x="2780919" y="52349"/>
                  </a:lnTo>
                  <a:lnTo>
                    <a:pt x="2791104" y="50292"/>
                  </a:lnTo>
                  <a:lnTo>
                    <a:pt x="2799423" y="44691"/>
                  </a:lnTo>
                  <a:lnTo>
                    <a:pt x="2805036" y="36360"/>
                  </a:lnTo>
                  <a:lnTo>
                    <a:pt x="2807093" y="26174"/>
                  </a:lnTo>
                  <a:close/>
                </a:path>
                <a:path w="8209280" h="2687954">
                  <a:moveTo>
                    <a:pt x="2913024" y="2661704"/>
                  </a:moveTo>
                  <a:lnTo>
                    <a:pt x="2910967" y="2651518"/>
                  </a:lnTo>
                  <a:lnTo>
                    <a:pt x="2905353" y="2643200"/>
                  </a:lnTo>
                  <a:lnTo>
                    <a:pt x="2897035" y="2637586"/>
                  </a:lnTo>
                  <a:lnTo>
                    <a:pt x="2886849" y="2635529"/>
                  </a:lnTo>
                  <a:lnTo>
                    <a:pt x="2885808" y="2635529"/>
                  </a:lnTo>
                  <a:lnTo>
                    <a:pt x="2875610" y="2637586"/>
                  </a:lnTo>
                  <a:lnTo>
                    <a:pt x="2867291" y="2643200"/>
                  </a:lnTo>
                  <a:lnTo>
                    <a:pt x="2861691" y="2651518"/>
                  </a:lnTo>
                  <a:lnTo>
                    <a:pt x="2859633" y="2661704"/>
                  </a:lnTo>
                  <a:lnTo>
                    <a:pt x="2861691" y="2671902"/>
                  </a:lnTo>
                  <a:lnTo>
                    <a:pt x="2867291" y="2680220"/>
                  </a:lnTo>
                  <a:lnTo>
                    <a:pt x="2875610" y="2685834"/>
                  </a:lnTo>
                  <a:lnTo>
                    <a:pt x="2885808" y="2687891"/>
                  </a:lnTo>
                  <a:lnTo>
                    <a:pt x="2886849" y="2687891"/>
                  </a:lnTo>
                  <a:lnTo>
                    <a:pt x="2897035" y="2685834"/>
                  </a:lnTo>
                  <a:lnTo>
                    <a:pt x="2905353" y="2680220"/>
                  </a:lnTo>
                  <a:lnTo>
                    <a:pt x="2910967" y="2671902"/>
                  </a:lnTo>
                  <a:lnTo>
                    <a:pt x="2913024" y="2661704"/>
                  </a:lnTo>
                  <a:close/>
                </a:path>
                <a:path w="8209280" h="2687954">
                  <a:moveTo>
                    <a:pt x="2913024" y="26174"/>
                  </a:moveTo>
                  <a:lnTo>
                    <a:pt x="2910967" y="15989"/>
                  </a:lnTo>
                  <a:lnTo>
                    <a:pt x="2905353" y="7658"/>
                  </a:lnTo>
                  <a:lnTo>
                    <a:pt x="2897035" y="2057"/>
                  </a:lnTo>
                  <a:lnTo>
                    <a:pt x="2886849" y="0"/>
                  </a:lnTo>
                  <a:lnTo>
                    <a:pt x="2885808" y="0"/>
                  </a:lnTo>
                  <a:lnTo>
                    <a:pt x="2875610" y="2057"/>
                  </a:lnTo>
                  <a:lnTo>
                    <a:pt x="2867291" y="7658"/>
                  </a:lnTo>
                  <a:lnTo>
                    <a:pt x="2861691" y="15989"/>
                  </a:lnTo>
                  <a:lnTo>
                    <a:pt x="2859633" y="26174"/>
                  </a:lnTo>
                  <a:lnTo>
                    <a:pt x="2861691" y="36360"/>
                  </a:lnTo>
                  <a:lnTo>
                    <a:pt x="2867291" y="44691"/>
                  </a:lnTo>
                  <a:lnTo>
                    <a:pt x="2875610" y="50292"/>
                  </a:lnTo>
                  <a:lnTo>
                    <a:pt x="2885808" y="52349"/>
                  </a:lnTo>
                  <a:lnTo>
                    <a:pt x="2886849" y="52349"/>
                  </a:lnTo>
                  <a:lnTo>
                    <a:pt x="2897035" y="50292"/>
                  </a:lnTo>
                  <a:lnTo>
                    <a:pt x="2905353" y="44691"/>
                  </a:lnTo>
                  <a:lnTo>
                    <a:pt x="2910967" y="36360"/>
                  </a:lnTo>
                  <a:lnTo>
                    <a:pt x="2913024" y="26174"/>
                  </a:lnTo>
                  <a:close/>
                </a:path>
                <a:path w="8209280" h="2687954">
                  <a:moveTo>
                    <a:pt x="3018955" y="2661704"/>
                  </a:moveTo>
                  <a:lnTo>
                    <a:pt x="3016897" y="2651518"/>
                  </a:lnTo>
                  <a:lnTo>
                    <a:pt x="3011284" y="2643200"/>
                  </a:lnTo>
                  <a:lnTo>
                    <a:pt x="3002965" y="2637586"/>
                  </a:lnTo>
                  <a:lnTo>
                    <a:pt x="2992780" y="2635529"/>
                  </a:lnTo>
                  <a:lnTo>
                    <a:pt x="2991726" y="2635529"/>
                  </a:lnTo>
                  <a:lnTo>
                    <a:pt x="2981541" y="2637586"/>
                  </a:lnTo>
                  <a:lnTo>
                    <a:pt x="2973222" y="2643200"/>
                  </a:lnTo>
                  <a:lnTo>
                    <a:pt x="2967609" y="2651518"/>
                  </a:lnTo>
                  <a:lnTo>
                    <a:pt x="2965551" y="2661704"/>
                  </a:lnTo>
                  <a:lnTo>
                    <a:pt x="2967609" y="2671902"/>
                  </a:lnTo>
                  <a:lnTo>
                    <a:pt x="2973222" y="2680220"/>
                  </a:lnTo>
                  <a:lnTo>
                    <a:pt x="2981541" y="2685834"/>
                  </a:lnTo>
                  <a:lnTo>
                    <a:pt x="2991726" y="2687891"/>
                  </a:lnTo>
                  <a:lnTo>
                    <a:pt x="2992780" y="2687891"/>
                  </a:lnTo>
                  <a:lnTo>
                    <a:pt x="3002965" y="2685834"/>
                  </a:lnTo>
                  <a:lnTo>
                    <a:pt x="3011284" y="2680220"/>
                  </a:lnTo>
                  <a:lnTo>
                    <a:pt x="3016897" y="2671902"/>
                  </a:lnTo>
                  <a:lnTo>
                    <a:pt x="3018955" y="2661704"/>
                  </a:lnTo>
                  <a:close/>
                </a:path>
                <a:path w="8209280" h="2687954">
                  <a:moveTo>
                    <a:pt x="3018955" y="26174"/>
                  </a:moveTo>
                  <a:lnTo>
                    <a:pt x="3016897" y="15989"/>
                  </a:lnTo>
                  <a:lnTo>
                    <a:pt x="3011284" y="7658"/>
                  </a:lnTo>
                  <a:lnTo>
                    <a:pt x="3002965" y="2057"/>
                  </a:lnTo>
                  <a:lnTo>
                    <a:pt x="2992780" y="0"/>
                  </a:lnTo>
                  <a:lnTo>
                    <a:pt x="2991726" y="0"/>
                  </a:lnTo>
                  <a:lnTo>
                    <a:pt x="2981541" y="2057"/>
                  </a:lnTo>
                  <a:lnTo>
                    <a:pt x="2973222" y="7658"/>
                  </a:lnTo>
                  <a:lnTo>
                    <a:pt x="2967609" y="15989"/>
                  </a:lnTo>
                  <a:lnTo>
                    <a:pt x="2965551" y="26174"/>
                  </a:lnTo>
                  <a:lnTo>
                    <a:pt x="2967609" y="36360"/>
                  </a:lnTo>
                  <a:lnTo>
                    <a:pt x="2973222" y="44691"/>
                  </a:lnTo>
                  <a:lnTo>
                    <a:pt x="2981541" y="50292"/>
                  </a:lnTo>
                  <a:lnTo>
                    <a:pt x="2991726" y="52349"/>
                  </a:lnTo>
                  <a:lnTo>
                    <a:pt x="2992780" y="52349"/>
                  </a:lnTo>
                  <a:lnTo>
                    <a:pt x="3002965" y="50292"/>
                  </a:lnTo>
                  <a:lnTo>
                    <a:pt x="3011284" y="44691"/>
                  </a:lnTo>
                  <a:lnTo>
                    <a:pt x="3016897" y="36360"/>
                  </a:lnTo>
                  <a:lnTo>
                    <a:pt x="3018955" y="26174"/>
                  </a:lnTo>
                  <a:close/>
                </a:path>
                <a:path w="8209280" h="2687954">
                  <a:moveTo>
                    <a:pt x="3124885" y="2661704"/>
                  </a:moveTo>
                  <a:lnTo>
                    <a:pt x="3122828" y="2651518"/>
                  </a:lnTo>
                  <a:lnTo>
                    <a:pt x="3117215" y="2643200"/>
                  </a:lnTo>
                  <a:lnTo>
                    <a:pt x="3108896" y="2637586"/>
                  </a:lnTo>
                  <a:lnTo>
                    <a:pt x="3098711" y="2635529"/>
                  </a:lnTo>
                  <a:lnTo>
                    <a:pt x="3097657" y="2635529"/>
                  </a:lnTo>
                  <a:lnTo>
                    <a:pt x="3087471" y="2637586"/>
                  </a:lnTo>
                  <a:lnTo>
                    <a:pt x="3079153" y="2643200"/>
                  </a:lnTo>
                  <a:lnTo>
                    <a:pt x="3073539" y="2651518"/>
                  </a:lnTo>
                  <a:lnTo>
                    <a:pt x="3071482" y="2661704"/>
                  </a:lnTo>
                  <a:lnTo>
                    <a:pt x="3073539" y="2671902"/>
                  </a:lnTo>
                  <a:lnTo>
                    <a:pt x="3079153" y="2680220"/>
                  </a:lnTo>
                  <a:lnTo>
                    <a:pt x="3087471" y="2685834"/>
                  </a:lnTo>
                  <a:lnTo>
                    <a:pt x="3097657" y="2687891"/>
                  </a:lnTo>
                  <a:lnTo>
                    <a:pt x="3098711" y="2687891"/>
                  </a:lnTo>
                  <a:lnTo>
                    <a:pt x="3108896" y="2685834"/>
                  </a:lnTo>
                  <a:lnTo>
                    <a:pt x="3117215" y="2680220"/>
                  </a:lnTo>
                  <a:lnTo>
                    <a:pt x="3122828" y="2671902"/>
                  </a:lnTo>
                  <a:lnTo>
                    <a:pt x="3124885" y="2661704"/>
                  </a:lnTo>
                  <a:close/>
                </a:path>
                <a:path w="8209280" h="2687954">
                  <a:moveTo>
                    <a:pt x="3124885" y="26174"/>
                  </a:moveTo>
                  <a:lnTo>
                    <a:pt x="3122828" y="15989"/>
                  </a:lnTo>
                  <a:lnTo>
                    <a:pt x="3117215" y="7658"/>
                  </a:lnTo>
                  <a:lnTo>
                    <a:pt x="3108896" y="2057"/>
                  </a:lnTo>
                  <a:lnTo>
                    <a:pt x="3098711" y="0"/>
                  </a:lnTo>
                  <a:lnTo>
                    <a:pt x="3097657" y="0"/>
                  </a:lnTo>
                  <a:lnTo>
                    <a:pt x="3087471" y="2057"/>
                  </a:lnTo>
                  <a:lnTo>
                    <a:pt x="3079153" y="7658"/>
                  </a:lnTo>
                  <a:lnTo>
                    <a:pt x="3073539" y="15989"/>
                  </a:lnTo>
                  <a:lnTo>
                    <a:pt x="3071482" y="26174"/>
                  </a:lnTo>
                  <a:lnTo>
                    <a:pt x="3073539" y="36360"/>
                  </a:lnTo>
                  <a:lnTo>
                    <a:pt x="3079153" y="44691"/>
                  </a:lnTo>
                  <a:lnTo>
                    <a:pt x="3087471" y="50292"/>
                  </a:lnTo>
                  <a:lnTo>
                    <a:pt x="3097657" y="52349"/>
                  </a:lnTo>
                  <a:lnTo>
                    <a:pt x="3098711" y="52349"/>
                  </a:lnTo>
                  <a:lnTo>
                    <a:pt x="3108896" y="50292"/>
                  </a:lnTo>
                  <a:lnTo>
                    <a:pt x="3117215" y="44691"/>
                  </a:lnTo>
                  <a:lnTo>
                    <a:pt x="3122828" y="36360"/>
                  </a:lnTo>
                  <a:lnTo>
                    <a:pt x="3124885" y="26174"/>
                  </a:lnTo>
                  <a:close/>
                </a:path>
                <a:path w="8209280" h="2687954">
                  <a:moveTo>
                    <a:pt x="3230816" y="2661704"/>
                  </a:moveTo>
                  <a:lnTo>
                    <a:pt x="3228759" y="2651518"/>
                  </a:lnTo>
                  <a:lnTo>
                    <a:pt x="3223158" y="2643200"/>
                  </a:lnTo>
                  <a:lnTo>
                    <a:pt x="3214840" y="2637586"/>
                  </a:lnTo>
                  <a:lnTo>
                    <a:pt x="3204641" y="2635529"/>
                  </a:lnTo>
                  <a:lnTo>
                    <a:pt x="3203600" y="2635529"/>
                  </a:lnTo>
                  <a:lnTo>
                    <a:pt x="3193402" y="2637586"/>
                  </a:lnTo>
                  <a:lnTo>
                    <a:pt x="3185083" y="2643200"/>
                  </a:lnTo>
                  <a:lnTo>
                    <a:pt x="3179470" y="2651518"/>
                  </a:lnTo>
                  <a:lnTo>
                    <a:pt x="3177425" y="2661704"/>
                  </a:lnTo>
                  <a:lnTo>
                    <a:pt x="3179470" y="2671902"/>
                  </a:lnTo>
                  <a:lnTo>
                    <a:pt x="3185083" y="2680220"/>
                  </a:lnTo>
                  <a:lnTo>
                    <a:pt x="3193402" y="2685834"/>
                  </a:lnTo>
                  <a:lnTo>
                    <a:pt x="3203600" y="2687891"/>
                  </a:lnTo>
                  <a:lnTo>
                    <a:pt x="3204641" y="2687891"/>
                  </a:lnTo>
                  <a:lnTo>
                    <a:pt x="3214840" y="2685834"/>
                  </a:lnTo>
                  <a:lnTo>
                    <a:pt x="3223158" y="2680220"/>
                  </a:lnTo>
                  <a:lnTo>
                    <a:pt x="3228759" y="2671902"/>
                  </a:lnTo>
                  <a:lnTo>
                    <a:pt x="3230816" y="2661704"/>
                  </a:lnTo>
                  <a:close/>
                </a:path>
                <a:path w="8209280" h="2687954">
                  <a:moveTo>
                    <a:pt x="3230816" y="26174"/>
                  </a:moveTo>
                  <a:lnTo>
                    <a:pt x="3228759" y="15989"/>
                  </a:lnTo>
                  <a:lnTo>
                    <a:pt x="3223158" y="7658"/>
                  </a:lnTo>
                  <a:lnTo>
                    <a:pt x="3214840" y="2057"/>
                  </a:lnTo>
                  <a:lnTo>
                    <a:pt x="3204641" y="0"/>
                  </a:lnTo>
                  <a:lnTo>
                    <a:pt x="3203600" y="0"/>
                  </a:lnTo>
                  <a:lnTo>
                    <a:pt x="3193402" y="2057"/>
                  </a:lnTo>
                  <a:lnTo>
                    <a:pt x="3185083" y="7658"/>
                  </a:lnTo>
                  <a:lnTo>
                    <a:pt x="3179470" y="15989"/>
                  </a:lnTo>
                  <a:lnTo>
                    <a:pt x="3177425" y="26174"/>
                  </a:lnTo>
                  <a:lnTo>
                    <a:pt x="3179470" y="36360"/>
                  </a:lnTo>
                  <a:lnTo>
                    <a:pt x="3185083" y="44691"/>
                  </a:lnTo>
                  <a:lnTo>
                    <a:pt x="3193402" y="50292"/>
                  </a:lnTo>
                  <a:lnTo>
                    <a:pt x="3203600" y="52349"/>
                  </a:lnTo>
                  <a:lnTo>
                    <a:pt x="3204641" y="52349"/>
                  </a:lnTo>
                  <a:lnTo>
                    <a:pt x="3214840" y="50292"/>
                  </a:lnTo>
                  <a:lnTo>
                    <a:pt x="3223158" y="44691"/>
                  </a:lnTo>
                  <a:lnTo>
                    <a:pt x="3228759" y="36360"/>
                  </a:lnTo>
                  <a:lnTo>
                    <a:pt x="3230816" y="26174"/>
                  </a:lnTo>
                  <a:close/>
                </a:path>
                <a:path w="8209280" h="2687954">
                  <a:moveTo>
                    <a:pt x="3336760" y="2661704"/>
                  </a:moveTo>
                  <a:lnTo>
                    <a:pt x="3334702" y="2651518"/>
                  </a:lnTo>
                  <a:lnTo>
                    <a:pt x="3329089" y="2643200"/>
                  </a:lnTo>
                  <a:lnTo>
                    <a:pt x="3320758" y="2637586"/>
                  </a:lnTo>
                  <a:lnTo>
                    <a:pt x="3310572" y="2635529"/>
                  </a:lnTo>
                  <a:lnTo>
                    <a:pt x="3309531" y="2635529"/>
                  </a:lnTo>
                  <a:lnTo>
                    <a:pt x="3299345" y="2637586"/>
                  </a:lnTo>
                  <a:lnTo>
                    <a:pt x="3291014" y="2643200"/>
                  </a:lnTo>
                  <a:lnTo>
                    <a:pt x="3285413" y="2651518"/>
                  </a:lnTo>
                  <a:lnTo>
                    <a:pt x="3283356" y="2661704"/>
                  </a:lnTo>
                  <a:lnTo>
                    <a:pt x="3285413" y="2671902"/>
                  </a:lnTo>
                  <a:lnTo>
                    <a:pt x="3291014" y="2680220"/>
                  </a:lnTo>
                  <a:lnTo>
                    <a:pt x="3299345" y="2685834"/>
                  </a:lnTo>
                  <a:lnTo>
                    <a:pt x="3309531" y="2687891"/>
                  </a:lnTo>
                  <a:lnTo>
                    <a:pt x="3310572" y="2687891"/>
                  </a:lnTo>
                  <a:lnTo>
                    <a:pt x="3320758" y="2685834"/>
                  </a:lnTo>
                  <a:lnTo>
                    <a:pt x="3329089" y="2680220"/>
                  </a:lnTo>
                  <a:lnTo>
                    <a:pt x="3334702" y="2671902"/>
                  </a:lnTo>
                  <a:lnTo>
                    <a:pt x="3336760" y="2661704"/>
                  </a:lnTo>
                  <a:close/>
                </a:path>
                <a:path w="8209280" h="2687954">
                  <a:moveTo>
                    <a:pt x="3336760" y="26174"/>
                  </a:moveTo>
                  <a:lnTo>
                    <a:pt x="3334702" y="15989"/>
                  </a:lnTo>
                  <a:lnTo>
                    <a:pt x="3329089" y="7658"/>
                  </a:lnTo>
                  <a:lnTo>
                    <a:pt x="3320758" y="2057"/>
                  </a:lnTo>
                  <a:lnTo>
                    <a:pt x="3310572" y="0"/>
                  </a:lnTo>
                  <a:lnTo>
                    <a:pt x="3309531" y="0"/>
                  </a:lnTo>
                  <a:lnTo>
                    <a:pt x="3299345" y="2057"/>
                  </a:lnTo>
                  <a:lnTo>
                    <a:pt x="3291014" y="7658"/>
                  </a:lnTo>
                  <a:lnTo>
                    <a:pt x="3285413" y="15989"/>
                  </a:lnTo>
                  <a:lnTo>
                    <a:pt x="3283356" y="26174"/>
                  </a:lnTo>
                  <a:lnTo>
                    <a:pt x="3285413" y="36360"/>
                  </a:lnTo>
                  <a:lnTo>
                    <a:pt x="3291014" y="44691"/>
                  </a:lnTo>
                  <a:lnTo>
                    <a:pt x="3299345" y="50292"/>
                  </a:lnTo>
                  <a:lnTo>
                    <a:pt x="3309531" y="52349"/>
                  </a:lnTo>
                  <a:lnTo>
                    <a:pt x="3310572" y="52349"/>
                  </a:lnTo>
                  <a:lnTo>
                    <a:pt x="3320758" y="50292"/>
                  </a:lnTo>
                  <a:lnTo>
                    <a:pt x="3329089" y="44691"/>
                  </a:lnTo>
                  <a:lnTo>
                    <a:pt x="3334702" y="36360"/>
                  </a:lnTo>
                  <a:lnTo>
                    <a:pt x="3336760" y="26174"/>
                  </a:lnTo>
                  <a:close/>
                </a:path>
                <a:path w="8209280" h="2687954">
                  <a:moveTo>
                    <a:pt x="3442690" y="2661704"/>
                  </a:moveTo>
                  <a:lnTo>
                    <a:pt x="3440633" y="2651518"/>
                  </a:lnTo>
                  <a:lnTo>
                    <a:pt x="3435019" y="2643200"/>
                  </a:lnTo>
                  <a:lnTo>
                    <a:pt x="3426701" y="2637586"/>
                  </a:lnTo>
                  <a:lnTo>
                    <a:pt x="3416516" y="2635529"/>
                  </a:lnTo>
                  <a:lnTo>
                    <a:pt x="3415449" y="2635529"/>
                  </a:lnTo>
                  <a:lnTo>
                    <a:pt x="3405263" y="2637586"/>
                  </a:lnTo>
                  <a:lnTo>
                    <a:pt x="3396945" y="2643200"/>
                  </a:lnTo>
                  <a:lnTo>
                    <a:pt x="3391331" y="2651518"/>
                  </a:lnTo>
                  <a:lnTo>
                    <a:pt x="3389274" y="2661704"/>
                  </a:lnTo>
                  <a:lnTo>
                    <a:pt x="3391331" y="2671902"/>
                  </a:lnTo>
                  <a:lnTo>
                    <a:pt x="3396945" y="2680220"/>
                  </a:lnTo>
                  <a:lnTo>
                    <a:pt x="3405263" y="2685834"/>
                  </a:lnTo>
                  <a:lnTo>
                    <a:pt x="3415449" y="2687891"/>
                  </a:lnTo>
                  <a:lnTo>
                    <a:pt x="3416516" y="2687891"/>
                  </a:lnTo>
                  <a:lnTo>
                    <a:pt x="3426701" y="2685834"/>
                  </a:lnTo>
                  <a:lnTo>
                    <a:pt x="3435019" y="2680220"/>
                  </a:lnTo>
                  <a:lnTo>
                    <a:pt x="3440633" y="2671902"/>
                  </a:lnTo>
                  <a:lnTo>
                    <a:pt x="3442690" y="2661704"/>
                  </a:lnTo>
                  <a:close/>
                </a:path>
                <a:path w="8209280" h="2687954">
                  <a:moveTo>
                    <a:pt x="3442690" y="26174"/>
                  </a:moveTo>
                  <a:lnTo>
                    <a:pt x="3440633" y="15989"/>
                  </a:lnTo>
                  <a:lnTo>
                    <a:pt x="3435019" y="7658"/>
                  </a:lnTo>
                  <a:lnTo>
                    <a:pt x="3426701" y="2057"/>
                  </a:lnTo>
                  <a:lnTo>
                    <a:pt x="3416516" y="0"/>
                  </a:lnTo>
                  <a:lnTo>
                    <a:pt x="3415449" y="0"/>
                  </a:lnTo>
                  <a:lnTo>
                    <a:pt x="3405263" y="2057"/>
                  </a:lnTo>
                  <a:lnTo>
                    <a:pt x="3396945" y="7658"/>
                  </a:lnTo>
                  <a:lnTo>
                    <a:pt x="3391331" y="15989"/>
                  </a:lnTo>
                  <a:lnTo>
                    <a:pt x="3389274" y="26174"/>
                  </a:lnTo>
                  <a:lnTo>
                    <a:pt x="3391331" y="36360"/>
                  </a:lnTo>
                  <a:lnTo>
                    <a:pt x="3396945" y="44691"/>
                  </a:lnTo>
                  <a:lnTo>
                    <a:pt x="3405263" y="50292"/>
                  </a:lnTo>
                  <a:lnTo>
                    <a:pt x="3415449" y="52349"/>
                  </a:lnTo>
                  <a:lnTo>
                    <a:pt x="3416516" y="52349"/>
                  </a:lnTo>
                  <a:lnTo>
                    <a:pt x="3426701" y="50292"/>
                  </a:lnTo>
                  <a:lnTo>
                    <a:pt x="3435019" y="44691"/>
                  </a:lnTo>
                  <a:lnTo>
                    <a:pt x="3440633" y="36360"/>
                  </a:lnTo>
                  <a:lnTo>
                    <a:pt x="3442690" y="26174"/>
                  </a:lnTo>
                  <a:close/>
                </a:path>
                <a:path w="8209280" h="2687954">
                  <a:moveTo>
                    <a:pt x="3548608" y="2661704"/>
                  </a:moveTo>
                  <a:lnTo>
                    <a:pt x="3546551" y="2651518"/>
                  </a:lnTo>
                  <a:lnTo>
                    <a:pt x="3540950" y="2643200"/>
                  </a:lnTo>
                  <a:lnTo>
                    <a:pt x="3532632" y="2637586"/>
                  </a:lnTo>
                  <a:lnTo>
                    <a:pt x="3522434" y="2635529"/>
                  </a:lnTo>
                  <a:lnTo>
                    <a:pt x="3521392" y="2635529"/>
                  </a:lnTo>
                  <a:lnTo>
                    <a:pt x="3511194" y="2637586"/>
                  </a:lnTo>
                  <a:lnTo>
                    <a:pt x="3502876" y="2643200"/>
                  </a:lnTo>
                  <a:lnTo>
                    <a:pt x="3497262" y="2651518"/>
                  </a:lnTo>
                  <a:lnTo>
                    <a:pt x="3495205" y="2661704"/>
                  </a:lnTo>
                  <a:lnTo>
                    <a:pt x="3497262" y="2671902"/>
                  </a:lnTo>
                  <a:lnTo>
                    <a:pt x="3502876" y="2680220"/>
                  </a:lnTo>
                  <a:lnTo>
                    <a:pt x="3511194" y="2685834"/>
                  </a:lnTo>
                  <a:lnTo>
                    <a:pt x="3521392" y="2687891"/>
                  </a:lnTo>
                  <a:lnTo>
                    <a:pt x="3522434" y="2687891"/>
                  </a:lnTo>
                  <a:lnTo>
                    <a:pt x="3532632" y="2685834"/>
                  </a:lnTo>
                  <a:lnTo>
                    <a:pt x="3540950" y="2680220"/>
                  </a:lnTo>
                  <a:lnTo>
                    <a:pt x="3546551" y="2671902"/>
                  </a:lnTo>
                  <a:lnTo>
                    <a:pt x="3548608" y="2661704"/>
                  </a:lnTo>
                  <a:close/>
                </a:path>
                <a:path w="8209280" h="2687954">
                  <a:moveTo>
                    <a:pt x="3548608" y="26174"/>
                  </a:moveTo>
                  <a:lnTo>
                    <a:pt x="3546551" y="15989"/>
                  </a:lnTo>
                  <a:lnTo>
                    <a:pt x="3540950" y="7658"/>
                  </a:lnTo>
                  <a:lnTo>
                    <a:pt x="3532632" y="2057"/>
                  </a:lnTo>
                  <a:lnTo>
                    <a:pt x="3522434" y="0"/>
                  </a:lnTo>
                  <a:lnTo>
                    <a:pt x="3521392" y="0"/>
                  </a:lnTo>
                  <a:lnTo>
                    <a:pt x="3511194" y="2057"/>
                  </a:lnTo>
                  <a:lnTo>
                    <a:pt x="3502876" y="7658"/>
                  </a:lnTo>
                  <a:lnTo>
                    <a:pt x="3497262" y="15989"/>
                  </a:lnTo>
                  <a:lnTo>
                    <a:pt x="3495205" y="26174"/>
                  </a:lnTo>
                  <a:lnTo>
                    <a:pt x="3497262" y="36360"/>
                  </a:lnTo>
                  <a:lnTo>
                    <a:pt x="3502876" y="44691"/>
                  </a:lnTo>
                  <a:lnTo>
                    <a:pt x="3511194" y="50292"/>
                  </a:lnTo>
                  <a:lnTo>
                    <a:pt x="3521392" y="52349"/>
                  </a:lnTo>
                  <a:lnTo>
                    <a:pt x="3522434" y="52349"/>
                  </a:lnTo>
                  <a:lnTo>
                    <a:pt x="3532632" y="50292"/>
                  </a:lnTo>
                  <a:lnTo>
                    <a:pt x="3540950" y="44691"/>
                  </a:lnTo>
                  <a:lnTo>
                    <a:pt x="3546551" y="36360"/>
                  </a:lnTo>
                  <a:lnTo>
                    <a:pt x="3548608" y="26174"/>
                  </a:lnTo>
                  <a:close/>
                </a:path>
                <a:path w="8209280" h="2687954">
                  <a:moveTo>
                    <a:pt x="3654552" y="2661704"/>
                  </a:moveTo>
                  <a:lnTo>
                    <a:pt x="3652494" y="2651518"/>
                  </a:lnTo>
                  <a:lnTo>
                    <a:pt x="3646881" y="2643200"/>
                  </a:lnTo>
                  <a:lnTo>
                    <a:pt x="3638562" y="2637586"/>
                  </a:lnTo>
                  <a:lnTo>
                    <a:pt x="3628364" y="2635529"/>
                  </a:lnTo>
                  <a:lnTo>
                    <a:pt x="3627323" y="2635529"/>
                  </a:lnTo>
                  <a:lnTo>
                    <a:pt x="3617125" y="2637586"/>
                  </a:lnTo>
                  <a:lnTo>
                    <a:pt x="3608806" y="2643200"/>
                  </a:lnTo>
                  <a:lnTo>
                    <a:pt x="3603206" y="2651518"/>
                  </a:lnTo>
                  <a:lnTo>
                    <a:pt x="3601148" y="2661704"/>
                  </a:lnTo>
                  <a:lnTo>
                    <a:pt x="3603206" y="2671902"/>
                  </a:lnTo>
                  <a:lnTo>
                    <a:pt x="3608806" y="2680220"/>
                  </a:lnTo>
                  <a:lnTo>
                    <a:pt x="3617125" y="2685834"/>
                  </a:lnTo>
                  <a:lnTo>
                    <a:pt x="3627323" y="2687891"/>
                  </a:lnTo>
                  <a:lnTo>
                    <a:pt x="3628364" y="2687891"/>
                  </a:lnTo>
                  <a:lnTo>
                    <a:pt x="3638562" y="2685834"/>
                  </a:lnTo>
                  <a:lnTo>
                    <a:pt x="3646881" y="2680220"/>
                  </a:lnTo>
                  <a:lnTo>
                    <a:pt x="3652494" y="2671902"/>
                  </a:lnTo>
                  <a:lnTo>
                    <a:pt x="3654552" y="2661704"/>
                  </a:lnTo>
                  <a:close/>
                </a:path>
                <a:path w="8209280" h="2687954">
                  <a:moveTo>
                    <a:pt x="3654552" y="26174"/>
                  </a:moveTo>
                  <a:lnTo>
                    <a:pt x="3652494" y="15989"/>
                  </a:lnTo>
                  <a:lnTo>
                    <a:pt x="3646881" y="7658"/>
                  </a:lnTo>
                  <a:lnTo>
                    <a:pt x="3638562" y="2057"/>
                  </a:lnTo>
                  <a:lnTo>
                    <a:pt x="3628364" y="0"/>
                  </a:lnTo>
                  <a:lnTo>
                    <a:pt x="3627323" y="0"/>
                  </a:lnTo>
                  <a:lnTo>
                    <a:pt x="3617125" y="2057"/>
                  </a:lnTo>
                  <a:lnTo>
                    <a:pt x="3608806" y="7658"/>
                  </a:lnTo>
                  <a:lnTo>
                    <a:pt x="3603206" y="15989"/>
                  </a:lnTo>
                  <a:lnTo>
                    <a:pt x="3601148" y="26174"/>
                  </a:lnTo>
                  <a:lnTo>
                    <a:pt x="3603206" y="36360"/>
                  </a:lnTo>
                  <a:lnTo>
                    <a:pt x="3608806" y="44691"/>
                  </a:lnTo>
                  <a:lnTo>
                    <a:pt x="3617125" y="50292"/>
                  </a:lnTo>
                  <a:lnTo>
                    <a:pt x="3627323" y="52349"/>
                  </a:lnTo>
                  <a:lnTo>
                    <a:pt x="3628364" y="52349"/>
                  </a:lnTo>
                  <a:lnTo>
                    <a:pt x="3638562" y="50292"/>
                  </a:lnTo>
                  <a:lnTo>
                    <a:pt x="3646881" y="44691"/>
                  </a:lnTo>
                  <a:lnTo>
                    <a:pt x="3652494" y="36360"/>
                  </a:lnTo>
                  <a:lnTo>
                    <a:pt x="3654552" y="26174"/>
                  </a:lnTo>
                  <a:close/>
                </a:path>
                <a:path w="8209280" h="2687954">
                  <a:moveTo>
                    <a:pt x="3760482" y="2661704"/>
                  </a:moveTo>
                  <a:lnTo>
                    <a:pt x="3758425" y="2651518"/>
                  </a:lnTo>
                  <a:lnTo>
                    <a:pt x="3752812" y="2643200"/>
                  </a:lnTo>
                  <a:lnTo>
                    <a:pt x="3744493" y="2637586"/>
                  </a:lnTo>
                  <a:lnTo>
                    <a:pt x="3734308" y="2635529"/>
                  </a:lnTo>
                  <a:lnTo>
                    <a:pt x="3733254" y="2635529"/>
                  </a:lnTo>
                  <a:lnTo>
                    <a:pt x="3723068" y="2637586"/>
                  </a:lnTo>
                  <a:lnTo>
                    <a:pt x="3714750" y="2643200"/>
                  </a:lnTo>
                  <a:lnTo>
                    <a:pt x="3709136" y="2651518"/>
                  </a:lnTo>
                  <a:lnTo>
                    <a:pt x="3707079" y="2661704"/>
                  </a:lnTo>
                  <a:lnTo>
                    <a:pt x="3709136" y="2671902"/>
                  </a:lnTo>
                  <a:lnTo>
                    <a:pt x="3714750" y="2680220"/>
                  </a:lnTo>
                  <a:lnTo>
                    <a:pt x="3723068" y="2685834"/>
                  </a:lnTo>
                  <a:lnTo>
                    <a:pt x="3733254" y="2687891"/>
                  </a:lnTo>
                  <a:lnTo>
                    <a:pt x="3734308" y="2687891"/>
                  </a:lnTo>
                  <a:lnTo>
                    <a:pt x="3744493" y="2685834"/>
                  </a:lnTo>
                  <a:lnTo>
                    <a:pt x="3752812" y="2680220"/>
                  </a:lnTo>
                  <a:lnTo>
                    <a:pt x="3758425" y="2671902"/>
                  </a:lnTo>
                  <a:lnTo>
                    <a:pt x="3760482" y="2661704"/>
                  </a:lnTo>
                  <a:close/>
                </a:path>
                <a:path w="8209280" h="2687954">
                  <a:moveTo>
                    <a:pt x="3760482" y="26174"/>
                  </a:moveTo>
                  <a:lnTo>
                    <a:pt x="3758425" y="15989"/>
                  </a:lnTo>
                  <a:lnTo>
                    <a:pt x="3752812" y="7658"/>
                  </a:lnTo>
                  <a:lnTo>
                    <a:pt x="3744493" y="2057"/>
                  </a:lnTo>
                  <a:lnTo>
                    <a:pt x="3734308" y="0"/>
                  </a:lnTo>
                  <a:lnTo>
                    <a:pt x="3733254" y="0"/>
                  </a:lnTo>
                  <a:lnTo>
                    <a:pt x="3723068" y="2057"/>
                  </a:lnTo>
                  <a:lnTo>
                    <a:pt x="3714750" y="7658"/>
                  </a:lnTo>
                  <a:lnTo>
                    <a:pt x="3709136" y="15989"/>
                  </a:lnTo>
                  <a:lnTo>
                    <a:pt x="3707079" y="26174"/>
                  </a:lnTo>
                  <a:lnTo>
                    <a:pt x="3709136" y="36360"/>
                  </a:lnTo>
                  <a:lnTo>
                    <a:pt x="3714750" y="44691"/>
                  </a:lnTo>
                  <a:lnTo>
                    <a:pt x="3723068" y="50292"/>
                  </a:lnTo>
                  <a:lnTo>
                    <a:pt x="3733254" y="52349"/>
                  </a:lnTo>
                  <a:lnTo>
                    <a:pt x="3734308" y="52349"/>
                  </a:lnTo>
                  <a:lnTo>
                    <a:pt x="3744493" y="50292"/>
                  </a:lnTo>
                  <a:lnTo>
                    <a:pt x="3752812" y="44691"/>
                  </a:lnTo>
                  <a:lnTo>
                    <a:pt x="3758425" y="36360"/>
                  </a:lnTo>
                  <a:lnTo>
                    <a:pt x="3760482" y="26174"/>
                  </a:lnTo>
                  <a:close/>
                </a:path>
                <a:path w="8209280" h="2687954">
                  <a:moveTo>
                    <a:pt x="3866400" y="2661704"/>
                  </a:moveTo>
                  <a:lnTo>
                    <a:pt x="3864343" y="2651518"/>
                  </a:lnTo>
                  <a:lnTo>
                    <a:pt x="3858742" y="2643200"/>
                  </a:lnTo>
                  <a:lnTo>
                    <a:pt x="3850411" y="2637586"/>
                  </a:lnTo>
                  <a:lnTo>
                    <a:pt x="3840226" y="2635529"/>
                  </a:lnTo>
                  <a:lnTo>
                    <a:pt x="3839184" y="2635529"/>
                  </a:lnTo>
                  <a:lnTo>
                    <a:pt x="3828999" y="2637586"/>
                  </a:lnTo>
                  <a:lnTo>
                    <a:pt x="3820668" y="2643200"/>
                  </a:lnTo>
                  <a:lnTo>
                    <a:pt x="3815054" y="2651518"/>
                  </a:lnTo>
                  <a:lnTo>
                    <a:pt x="3812997" y="2661704"/>
                  </a:lnTo>
                  <a:lnTo>
                    <a:pt x="3815054" y="2671902"/>
                  </a:lnTo>
                  <a:lnTo>
                    <a:pt x="3820668" y="2680220"/>
                  </a:lnTo>
                  <a:lnTo>
                    <a:pt x="3828999" y="2685834"/>
                  </a:lnTo>
                  <a:lnTo>
                    <a:pt x="3839184" y="2687891"/>
                  </a:lnTo>
                  <a:lnTo>
                    <a:pt x="3840226" y="2687891"/>
                  </a:lnTo>
                  <a:lnTo>
                    <a:pt x="3850411" y="2685834"/>
                  </a:lnTo>
                  <a:lnTo>
                    <a:pt x="3858742" y="2680220"/>
                  </a:lnTo>
                  <a:lnTo>
                    <a:pt x="3864343" y="2671902"/>
                  </a:lnTo>
                  <a:lnTo>
                    <a:pt x="3866400" y="2661704"/>
                  </a:lnTo>
                  <a:close/>
                </a:path>
                <a:path w="8209280" h="2687954">
                  <a:moveTo>
                    <a:pt x="3866400" y="26174"/>
                  </a:moveTo>
                  <a:lnTo>
                    <a:pt x="3864343" y="15989"/>
                  </a:lnTo>
                  <a:lnTo>
                    <a:pt x="3858742" y="7658"/>
                  </a:lnTo>
                  <a:lnTo>
                    <a:pt x="3850411" y="2057"/>
                  </a:lnTo>
                  <a:lnTo>
                    <a:pt x="3840226" y="0"/>
                  </a:lnTo>
                  <a:lnTo>
                    <a:pt x="3839184" y="0"/>
                  </a:lnTo>
                  <a:lnTo>
                    <a:pt x="3828999" y="2057"/>
                  </a:lnTo>
                  <a:lnTo>
                    <a:pt x="3820668" y="7658"/>
                  </a:lnTo>
                  <a:lnTo>
                    <a:pt x="3815054" y="15989"/>
                  </a:lnTo>
                  <a:lnTo>
                    <a:pt x="3812997" y="26174"/>
                  </a:lnTo>
                  <a:lnTo>
                    <a:pt x="3815054" y="36360"/>
                  </a:lnTo>
                  <a:lnTo>
                    <a:pt x="3820668" y="44691"/>
                  </a:lnTo>
                  <a:lnTo>
                    <a:pt x="3828999" y="50292"/>
                  </a:lnTo>
                  <a:lnTo>
                    <a:pt x="3839184" y="52349"/>
                  </a:lnTo>
                  <a:lnTo>
                    <a:pt x="3840226" y="52349"/>
                  </a:lnTo>
                  <a:lnTo>
                    <a:pt x="3850411" y="50292"/>
                  </a:lnTo>
                  <a:lnTo>
                    <a:pt x="3858742" y="44691"/>
                  </a:lnTo>
                  <a:lnTo>
                    <a:pt x="3864343" y="36360"/>
                  </a:lnTo>
                  <a:lnTo>
                    <a:pt x="3866400" y="26174"/>
                  </a:lnTo>
                  <a:close/>
                </a:path>
                <a:path w="8209280" h="2687954">
                  <a:moveTo>
                    <a:pt x="3972331" y="2661704"/>
                  </a:moveTo>
                  <a:lnTo>
                    <a:pt x="3970286" y="2651518"/>
                  </a:lnTo>
                  <a:lnTo>
                    <a:pt x="3964673" y="2643200"/>
                  </a:lnTo>
                  <a:lnTo>
                    <a:pt x="3956354" y="2637586"/>
                  </a:lnTo>
                  <a:lnTo>
                    <a:pt x="3946156" y="2635529"/>
                  </a:lnTo>
                  <a:lnTo>
                    <a:pt x="3945115" y="2635529"/>
                  </a:lnTo>
                  <a:lnTo>
                    <a:pt x="3934917" y="2637586"/>
                  </a:lnTo>
                  <a:lnTo>
                    <a:pt x="3926598" y="2643200"/>
                  </a:lnTo>
                  <a:lnTo>
                    <a:pt x="3920998" y="2651518"/>
                  </a:lnTo>
                  <a:lnTo>
                    <a:pt x="3918940" y="2661704"/>
                  </a:lnTo>
                  <a:lnTo>
                    <a:pt x="3920998" y="2671902"/>
                  </a:lnTo>
                  <a:lnTo>
                    <a:pt x="3926598" y="2680220"/>
                  </a:lnTo>
                  <a:lnTo>
                    <a:pt x="3934917" y="2685834"/>
                  </a:lnTo>
                  <a:lnTo>
                    <a:pt x="3945115" y="2687891"/>
                  </a:lnTo>
                  <a:lnTo>
                    <a:pt x="3946156" y="2687891"/>
                  </a:lnTo>
                  <a:lnTo>
                    <a:pt x="3956354" y="2685834"/>
                  </a:lnTo>
                  <a:lnTo>
                    <a:pt x="3964673" y="2680220"/>
                  </a:lnTo>
                  <a:lnTo>
                    <a:pt x="3970286" y="2671902"/>
                  </a:lnTo>
                  <a:lnTo>
                    <a:pt x="3972331" y="2661704"/>
                  </a:lnTo>
                  <a:close/>
                </a:path>
                <a:path w="8209280" h="2687954">
                  <a:moveTo>
                    <a:pt x="3972331" y="26174"/>
                  </a:moveTo>
                  <a:lnTo>
                    <a:pt x="3970286" y="15989"/>
                  </a:lnTo>
                  <a:lnTo>
                    <a:pt x="3964673" y="7658"/>
                  </a:lnTo>
                  <a:lnTo>
                    <a:pt x="3956354" y="2057"/>
                  </a:lnTo>
                  <a:lnTo>
                    <a:pt x="3946156" y="0"/>
                  </a:lnTo>
                  <a:lnTo>
                    <a:pt x="3945115" y="0"/>
                  </a:lnTo>
                  <a:lnTo>
                    <a:pt x="3934917" y="2057"/>
                  </a:lnTo>
                  <a:lnTo>
                    <a:pt x="3926598" y="7658"/>
                  </a:lnTo>
                  <a:lnTo>
                    <a:pt x="3920998" y="15989"/>
                  </a:lnTo>
                  <a:lnTo>
                    <a:pt x="3918940" y="26174"/>
                  </a:lnTo>
                  <a:lnTo>
                    <a:pt x="3920998" y="36360"/>
                  </a:lnTo>
                  <a:lnTo>
                    <a:pt x="3926598" y="44691"/>
                  </a:lnTo>
                  <a:lnTo>
                    <a:pt x="3934917" y="50292"/>
                  </a:lnTo>
                  <a:lnTo>
                    <a:pt x="3945115" y="52349"/>
                  </a:lnTo>
                  <a:lnTo>
                    <a:pt x="3946156" y="52349"/>
                  </a:lnTo>
                  <a:lnTo>
                    <a:pt x="3956354" y="50292"/>
                  </a:lnTo>
                  <a:lnTo>
                    <a:pt x="3964673" y="44691"/>
                  </a:lnTo>
                  <a:lnTo>
                    <a:pt x="3970286" y="36360"/>
                  </a:lnTo>
                  <a:lnTo>
                    <a:pt x="3972331" y="26174"/>
                  </a:lnTo>
                  <a:close/>
                </a:path>
                <a:path w="8209280" h="2687954">
                  <a:moveTo>
                    <a:pt x="4078274" y="2661704"/>
                  </a:moveTo>
                  <a:lnTo>
                    <a:pt x="4076217" y="2651518"/>
                  </a:lnTo>
                  <a:lnTo>
                    <a:pt x="4070604" y="2643200"/>
                  </a:lnTo>
                  <a:lnTo>
                    <a:pt x="4062285" y="2637586"/>
                  </a:lnTo>
                  <a:lnTo>
                    <a:pt x="4052100" y="2635529"/>
                  </a:lnTo>
                  <a:lnTo>
                    <a:pt x="4051046" y="2635529"/>
                  </a:lnTo>
                  <a:lnTo>
                    <a:pt x="4040860" y="2637586"/>
                  </a:lnTo>
                  <a:lnTo>
                    <a:pt x="4032542" y="2643200"/>
                  </a:lnTo>
                  <a:lnTo>
                    <a:pt x="4026928" y="2651518"/>
                  </a:lnTo>
                  <a:lnTo>
                    <a:pt x="4024871" y="2661704"/>
                  </a:lnTo>
                  <a:lnTo>
                    <a:pt x="4026928" y="2671902"/>
                  </a:lnTo>
                  <a:lnTo>
                    <a:pt x="4032542" y="2680220"/>
                  </a:lnTo>
                  <a:lnTo>
                    <a:pt x="4040860" y="2685834"/>
                  </a:lnTo>
                  <a:lnTo>
                    <a:pt x="4051046" y="2687891"/>
                  </a:lnTo>
                  <a:lnTo>
                    <a:pt x="4052100" y="2687891"/>
                  </a:lnTo>
                  <a:lnTo>
                    <a:pt x="4062285" y="2685834"/>
                  </a:lnTo>
                  <a:lnTo>
                    <a:pt x="4070604" y="2680220"/>
                  </a:lnTo>
                  <a:lnTo>
                    <a:pt x="4076217" y="2671902"/>
                  </a:lnTo>
                  <a:lnTo>
                    <a:pt x="4078274" y="2661704"/>
                  </a:lnTo>
                  <a:close/>
                </a:path>
                <a:path w="8209280" h="2687954">
                  <a:moveTo>
                    <a:pt x="4078274" y="26174"/>
                  </a:moveTo>
                  <a:lnTo>
                    <a:pt x="4076217" y="15989"/>
                  </a:lnTo>
                  <a:lnTo>
                    <a:pt x="4070604" y="7658"/>
                  </a:lnTo>
                  <a:lnTo>
                    <a:pt x="4062285" y="2057"/>
                  </a:lnTo>
                  <a:lnTo>
                    <a:pt x="4052100" y="0"/>
                  </a:lnTo>
                  <a:lnTo>
                    <a:pt x="4051046" y="0"/>
                  </a:lnTo>
                  <a:lnTo>
                    <a:pt x="4040860" y="2057"/>
                  </a:lnTo>
                  <a:lnTo>
                    <a:pt x="4032542" y="7658"/>
                  </a:lnTo>
                  <a:lnTo>
                    <a:pt x="4026928" y="15989"/>
                  </a:lnTo>
                  <a:lnTo>
                    <a:pt x="4024871" y="26174"/>
                  </a:lnTo>
                  <a:lnTo>
                    <a:pt x="4026928" y="36360"/>
                  </a:lnTo>
                  <a:lnTo>
                    <a:pt x="4032542" y="44691"/>
                  </a:lnTo>
                  <a:lnTo>
                    <a:pt x="4040860" y="50292"/>
                  </a:lnTo>
                  <a:lnTo>
                    <a:pt x="4051046" y="52349"/>
                  </a:lnTo>
                  <a:lnTo>
                    <a:pt x="4052100" y="52349"/>
                  </a:lnTo>
                  <a:lnTo>
                    <a:pt x="4062285" y="50292"/>
                  </a:lnTo>
                  <a:lnTo>
                    <a:pt x="4070604" y="44691"/>
                  </a:lnTo>
                  <a:lnTo>
                    <a:pt x="4076217" y="36360"/>
                  </a:lnTo>
                  <a:lnTo>
                    <a:pt x="4078274" y="26174"/>
                  </a:lnTo>
                  <a:close/>
                </a:path>
                <a:path w="8209280" h="2687954">
                  <a:moveTo>
                    <a:pt x="4184205" y="2661704"/>
                  </a:moveTo>
                  <a:lnTo>
                    <a:pt x="4182148" y="2651518"/>
                  </a:lnTo>
                  <a:lnTo>
                    <a:pt x="4176534" y="2643200"/>
                  </a:lnTo>
                  <a:lnTo>
                    <a:pt x="4168216" y="2637586"/>
                  </a:lnTo>
                  <a:lnTo>
                    <a:pt x="4158030" y="2635529"/>
                  </a:lnTo>
                  <a:lnTo>
                    <a:pt x="4156976" y="2635529"/>
                  </a:lnTo>
                  <a:lnTo>
                    <a:pt x="4146791" y="2637586"/>
                  </a:lnTo>
                  <a:lnTo>
                    <a:pt x="4138472" y="2643200"/>
                  </a:lnTo>
                  <a:lnTo>
                    <a:pt x="4132859" y="2651518"/>
                  </a:lnTo>
                  <a:lnTo>
                    <a:pt x="4130802" y="2661704"/>
                  </a:lnTo>
                  <a:lnTo>
                    <a:pt x="4132859" y="2671902"/>
                  </a:lnTo>
                  <a:lnTo>
                    <a:pt x="4138472" y="2680220"/>
                  </a:lnTo>
                  <a:lnTo>
                    <a:pt x="4146791" y="2685834"/>
                  </a:lnTo>
                  <a:lnTo>
                    <a:pt x="4156976" y="2687891"/>
                  </a:lnTo>
                  <a:lnTo>
                    <a:pt x="4158030" y="2687891"/>
                  </a:lnTo>
                  <a:lnTo>
                    <a:pt x="4168216" y="2685834"/>
                  </a:lnTo>
                  <a:lnTo>
                    <a:pt x="4176534" y="2680220"/>
                  </a:lnTo>
                  <a:lnTo>
                    <a:pt x="4182148" y="2671902"/>
                  </a:lnTo>
                  <a:lnTo>
                    <a:pt x="4184205" y="2661704"/>
                  </a:lnTo>
                  <a:close/>
                </a:path>
                <a:path w="8209280" h="2687954">
                  <a:moveTo>
                    <a:pt x="4184205" y="26174"/>
                  </a:moveTo>
                  <a:lnTo>
                    <a:pt x="4182148" y="15989"/>
                  </a:lnTo>
                  <a:lnTo>
                    <a:pt x="4176534" y="7658"/>
                  </a:lnTo>
                  <a:lnTo>
                    <a:pt x="4168216" y="2057"/>
                  </a:lnTo>
                  <a:lnTo>
                    <a:pt x="4158030" y="0"/>
                  </a:lnTo>
                  <a:lnTo>
                    <a:pt x="4156976" y="0"/>
                  </a:lnTo>
                  <a:lnTo>
                    <a:pt x="4146791" y="2057"/>
                  </a:lnTo>
                  <a:lnTo>
                    <a:pt x="4138472" y="7658"/>
                  </a:lnTo>
                  <a:lnTo>
                    <a:pt x="4132859" y="15989"/>
                  </a:lnTo>
                  <a:lnTo>
                    <a:pt x="4130802" y="26174"/>
                  </a:lnTo>
                  <a:lnTo>
                    <a:pt x="4132859" y="36360"/>
                  </a:lnTo>
                  <a:lnTo>
                    <a:pt x="4138472" y="44691"/>
                  </a:lnTo>
                  <a:lnTo>
                    <a:pt x="4146791" y="50292"/>
                  </a:lnTo>
                  <a:lnTo>
                    <a:pt x="4156976" y="52349"/>
                  </a:lnTo>
                  <a:lnTo>
                    <a:pt x="4158030" y="52349"/>
                  </a:lnTo>
                  <a:lnTo>
                    <a:pt x="4168216" y="50292"/>
                  </a:lnTo>
                  <a:lnTo>
                    <a:pt x="4176534" y="44691"/>
                  </a:lnTo>
                  <a:lnTo>
                    <a:pt x="4182148" y="36360"/>
                  </a:lnTo>
                  <a:lnTo>
                    <a:pt x="4184205" y="26174"/>
                  </a:lnTo>
                  <a:close/>
                </a:path>
                <a:path w="8209280" h="2687954">
                  <a:moveTo>
                    <a:pt x="4290136" y="2661704"/>
                  </a:moveTo>
                  <a:lnTo>
                    <a:pt x="4288079" y="2651518"/>
                  </a:lnTo>
                  <a:lnTo>
                    <a:pt x="4282465" y="2643200"/>
                  </a:lnTo>
                  <a:lnTo>
                    <a:pt x="4274147" y="2637586"/>
                  </a:lnTo>
                  <a:lnTo>
                    <a:pt x="4263961" y="2635529"/>
                  </a:lnTo>
                  <a:lnTo>
                    <a:pt x="4262907" y="2635529"/>
                  </a:lnTo>
                  <a:lnTo>
                    <a:pt x="4252722" y="2637586"/>
                  </a:lnTo>
                  <a:lnTo>
                    <a:pt x="4244403" y="2643200"/>
                  </a:lnTo>
                  <a:lnTo>
                    <a:pt x="4238790" y="2651518"/>
                  </a:lnTo>
                  <a:lnTo>
                    <a:pt x="4236732" y="2661704"/>
                  </a:lnTo>
                  <a:lnTo>
                    <a:pt x="4238790" y="2671902"/>
                  </a:lnTo>
                  <a:lnTo>
                    <a:pt x="4244403" y="2680220"/>
                  </a:lnTo>
                  <a:lnTo>
                    <a:pt x="4252722" y="2685834"/>
                  </a:lnTo>
                  <a:lnTo>
                    <a:pt x="4262907" y="2687891"/>
                  </a:lnTo>
                  <a:lnTo>
                    <a:pt x="4263961" y="2687891"/>
                  </a:lnTo>
                  <a:lnTo>
                    <a:pt x="4274147" y="2685834"/>
                  </a:lnTo>
                  <a:lnTo>
                    <a:pt x="4282465" y="2680220"/>
                  </a:lnTo>
                  <a:lnTo>
                    <a:pt x="4288079" y="2671902"/>
                  </a:lnTo>
                  <a:lnTo>
                    <a:pt x="4290136" y="2661704"/>
                  </a:lnTo>
                  <a:close/>
                </a:path>
                <a:path w="8209280" h="2687954">
                  <a:moveTo>
                    <a:pt x="4290136" y="26174"/>
                  </a:moveTo>
                  <a:lnTo>
                    <a:pt x="4288079" y="15989"/>
                  </a:lnTo>
                  <a:lnTo>
                    <a:pt x="4282465" y="7658"/>
                  </a:lnTo>
                  <a:lnTo>
                    <a:pt x="4274147" y="2057"/>
                  </a:lnTo>
                  <a:lnTo>
                    <a:pt x="4263961" y="0"/>
                  </a:lnTo>
                  <a:lnTo>
                    <a:pt x="4262907" y="0"/>
                  </a:lnTo>
                  <a:lnTo>
                    <a:pt x="4252722" y="2057"/>
                  </a:lnTo>
                  <a:lnTo>
                    <a:pt x="4244403" y="7658"/>
                  </a:lnTo>
                  <a:lnTo>
                    <a:pt x="4238790" y="15989"/>
                  </a:lnTo>
                  <a:lnTo>
                    <a:pt x="4236732" y="26174"/>
                  </a:lnTo>
                  <a:lnTo>
                    <a:pt x="4238790" y="36360"/>
                  </a:lnTo>
                  <a:lnTo>
                    <a:pt x="4244403" y="44691"/>
                  </a:lnTo>
                  <a:lnTo>
                    <a:pt x="4252722" y="50292"/>
                  </a:lnTo>
                  <a:lnTo>
                    <a:pt x="4262907" y="52349"/>
                  </a:lnTo>
                  <a:lnTo>
                    <a:pt x="4263961" y="52349"/>
                  </a:lnTo>
                  <a:lnTo>
                    <a:pt x="4274147" y="50292"/>
                  </a:lnTo>
                  <a:lnTo>
                    <a:pt x="4282465" y="44691"/>
                  </a:lnTo>
                  <a:lnTo>
                    <a:pt x="4288079" y="36360"/>
                  </a:lnTo>
                  <a:lnTo>
                    <a:pt x="4290136" y="26174"/>
                  </a:lnTo>
                  <a:close/>
                </a:path>
                <a:path w="8209280" h="2687954">
                  <a:moveTo>
                    <a:pt x="4396067" y="2661704"/>
                  </a:moveTo>
                  <a:lnTo>
                    <a:pt x="4394009" y="2651518"/>
                  </a:lnTo>
                  <a:lnTo>
                    <a:pt x="4388396" y="2643200"/>
                  </a:lnTo>
                  <a:lnTo>
                    <a:pt x="4380077" y="2637586"/>
                  </a:lnTo>
                  <a:lnTo>
                    <a:pt x="4369879" y="2635529"/>
                  </a:lnTo>
                  <a:lnTo>
                    <a:pt x="4368838" y="2635529"/>
                  </a:lnTo>
                  <a:lnTo>
                    <a:pt x="4358652" y="2637586"/>
                  </a:lnTo>
                  <a:lnTo>
                    <a:pt x="4350321" y="2643200"/>
                  </a:lnTo>
                  <a:lnTo>
                    <a:pt x="4344721" y="2651518"/>
                  </a:lnTo>
                  <a:lnTo>
                    <a:pt x="4342663" y="2661704"/>
                  </a:lnTo>
                  <a:lnTo>
                    <a:pt x="4344721" y="2671902"/>
                  </a:lnTo>
                  <a:lnTo>
                    <a:pt x="4350321" y="2680220"/>
                  </a:lnTo>
                  <a:lnTo>
                    <a:pt x="4358652" y="2685834"/>
                  </a:lnTo>
                  <a:lnTo>
                    <a:pt x="4368838" y="2687891"/>
                  </a:lnTo>
                  <a:lnTo>
                    <a:pt x="4369879" y="2687891"/>
                  </a:lnTo>
                  <a:lnTo>
                    <a:pt x="4380077" y="2685834"/>
                  </a:lnTo>
                  <a:lnTo>
                    <a:pt x="4388396" y="2680220"/>
                  </a:lnTo>
                  <a:lnTo>
                    <a:pt x="4394009" y="2671902"/>
                  </a:lnTo>
                  <a:lnTo>
                    <a:pt x="4396067" y="2661704"/>
                  </a:lnTo>
                  <a:close/>
                </a:path>
                <a:path w="8209280" h="2687954">
                  <a:moveTo>
                    <a:pt x="4396067" y="26174"/>
                  </a:moveTo>
                  <a:lnTo>
                    <a:pt x="4394009" y="15989"/>
                  </a:lnTo>
                  <a:lnTo>
                    <a:pt x="4388396" y="7658"/>
                  </a:lnTo>
                  <a:lnTo>
                    <a:pt x="4380077" y="2057"/>
                  </a:lnTo>
                  <a:lnTo>
                    <a:pt x="4369879" y="0"/>
                  </a:lnTo>
                  <a:lnTo>
                    <a:pt x="4368838" y="0"/>
                  </a:lnTo>
                  <a:lnTo>
                    <a:pt x="4358652" y="2057"/>
                  </a:lnTo>
                  <a:lnTo>
                    <a:pt x="4350321" y="7658"/>
                  </a:lnTo>
                  <a:lnTo>
                    <a:pt x="4344721" y="15989"/>
                  </a:lnTo>
                  <a:lnTo>
                    <a:pt x="4342663" y="26174"/>
                  </a:lnTo>
                  <a:lnTo>
                    <a:pt x="4344721" y="36360"/>
                  </a:lnTo>
                  <a:lnTo>
                    <a:pt x="4350321" y="44691"/>
                  </a:lnTo>
                  <a:lnTo>
                    <a:pt x="4358652" y="50292"/>
                  </a:lnTo>
                  <a:lnTo>
                    <a:pt x="4368838" y="52349"/>
                  </a:lnTo>
                  <a:lnTo>
                    <a:pt x="4369879" y="52349"/>
                  </a:lnTo>
                  <a:lnTo>
                    <a:pt x="4380077" y="50292"/>
                  </a:lnTo>
                  <a:lnTo>
                    <a:pt x="4388396" y="44691"/>
                  </a:lnTo>
                  <a:lnTo>
                    <a:pt x="4394009" y="36360"/>
                  </a:lnTo>
                  <a:lnTo>
                    <a:pt x="4396067" y="26174"/>
                  </a:lnTo>
                  <a:close/>
                </a:path>
                <a:path w="8209280" h="2687954">
                  <a:moveTo>
                    <a:pt x="4501997" y="2661704"/>
                  </a:moveTo>
                  <a:lnTo>
                    <a:pt x="4499940" y="2651518"/>
                  </a:lnTo>
                  <a:lnTo>
                    <a:pt x="4494327" y="2643200"/>
                  </a:lnTo>
                  <a:lnTo>
                    <a:pt x="4486008" y="2637586"/>
                  </a:lnTo>
                  <a:lnTo>
                    <a:pt x="4475823" y="2635529"/>
                  </a:lnTo>
                  <a:lnTo>
                    <a:pt x="4474769" y="2635529"/>
                  </a:lnTo>
                  <a:lnTo>
                    <a:pt x="4464583" y="2637586"/>
                  </a:lnTo>
                  <a:lnTo>
                    <a:pt x="4456265" y="2643200"/>
                  </a:lnTo>
                  <a:lnTo>
                    <a:pt x="4450651" y="2651518"/>
                  </a:lnTo>
                  <a:lnTo>
                    <a:pt x="4448594" y="2661704"/>
                  </a:lnTo>
                  <a:lnTo>
                    <a:pt x="4450651" y="2671902"/>
                  </a:lnTo>
                  <a:lnTo>
                    <a:pt x="4456265" y="2680220"/>
                  </a:lnTo>
                  <a:lnTo>
                    <a:pt x="4464583" y="2685834"/>
                  </a:lnTo>
                  <a:lnTo>
                    <a:pt x="4474769" y="2687891"/>
                  </a:lnTo>
                  <a:lnTo>
                    <a:pt x="4475823" y="2687891"/>
                  </a:lnTo>
                  <a:lnTo>
                    <a:pt x="4486008" y="2685834"/>
                  </a:lnTo>
                  <a:lnTo>
                    <a:pt x="4494327" y="2680220"/>
                  </a:lnTo>
                  <a:lnTo>
                    <a:pt x="4499940" y="2671902"/>
                  </a:lnTo>
                  <a:lnTo>
                    <a:pt x="4501997" y="2661704"/>
                  </a:lnTo>
                  <a:close/>
                </a:path>
                <a:path w="8209280" h="2687954">
                  <a:moveTo>
                    <a:pt x="4501997" y="26174"/>
                  </a:moveTo>
                  <a:lnTo>
                    <a:pt x="4499940" y="15989"/>
                  </a:lnTo>
                  <a:lnTo>
                    <a:pt x="4494327" y="7658"/>
                  </a:lnTo>
                  <a:lnTo>
                    <a:pt x="4486008" y="2057"/>
                  </a:lnTo>
                  <a:lnTo>
                    <a:pt x="4475823" y="0"/>
                  </a:lnTo>
                  <a:lnTo>
                    <a:pt x="4474769" y="0"/>
                  </a:lnTo>
                  <a:lnTo>
                    <a:pt x="4464583" y="2057"/>
                  </a:lnTo>
                  <a:lnTo>
                    <a:pt x="4456265" y="7658"/>
                  </a:lnTo>
                  <a:lnTo>
                    <a:pt x="4450651" y="15989"/>
                  </a:lnTo>
                  <a:lnTo>
                    <a:pt x="4448594" y="26174"/>
                  </a:lnTo>
                  <a:lnTo>
                    <a:pt x="4450651" y="36360"/>
                  </a:lnTo>
                  <a:lnTo>
                    <a:pt x="4456265" y="44691"/>
                  </a:lnTo>
                  <a:lnTo>
                    <a:pt x="4464583" y="50292"/>
                  </a:lnTo>
                  <a:lnTo>
                    <a:pt x="4474769" y="52349"/>
                  </a:lnTo>
                  <a:lnTo>
                    <a:pt x="4475823" y="52349"/>
                  </a:lnTo>
                  <a:lnTo>
                    <a:pt x="4486008" y="50292"/>
                  </a:lnTo>
                  <a:lnTo>
                    <a:pt x="4494327" y="44691"/>
                  </a:lnTo>
                  <a:lnTo>
                    <a:pt x="4499940" y="36360"/>
                  </a:lnTo>
                  <a:lnTo>
                    <a:pt x="4501997" y="26174"/>
                  </a:lnTo>
                  <a:close/>
                </a:path>
                <a:path w="8209280" h="2687954">
                  <a:moveTo>
                    <a:pt x="4607928" y="2661704"/>
                  </a:moveTo>
                  <a:lnTo>
                    <a:pt x="4605871" y="2651518"/>
                  </a:lnTo>
                  <a:lnTo>
                    <a:pt x="4600257" y="2643200"/>
                  </a:lnTo>
                  <a:lnTo>
                    <a:pt x="4591939" y="2637586"/>
                  </a:lnTo>
                  <a:lnTo>
                    <a:pt x="4581753" y="2635529"/>
                  </a:lnTo>
                  <a:lnTo>
                    <a:pt x="4580712" y="2635529"/>
                  </a:lnTo>
                  <a:lnTo>
                    <a:pt x="4570514" y="2637586"/>
                  </a:lnTo>
                  <a:lnTo>
                    <a:pt x="4562195" y="2643200"/>
                  </a:lnTo>
                  <a:lnTo>
                    <a:pt x="4556582" y="2651518"/>
                  </a:lnTo>
                  <a:lnTo>
                    <a:pt x="4554525" y="2661704"/>
                  </a:lnTo>
                  <a:lnTo>
                    <a:pt x="4556582" y="2671902"/>
                  </a:lnTo>
                  <a:lnTo>
                    <a:pt x="4562195" y="2680220"/>
                  </a:lnTo>
                  <a:lnTo>
                    <a:pt x="4570514" y="2685834"/>
                  </a:lnTo>
                  <a:lnTo>
                    <a:pt x="4580712" y="2687891"/>
                  </a:lnTo>
                  <a:lnTo>
                    <a:pt x="4581753" y="2687891"/>
                  </a:lnTo>
                  <a:lnTo>
                    <a:pt x="4591939" y="2685834"/>
                  </a:lnTo>
                  <a:lnTo>
                    <a:pt x="4600257" y="2680220"/>
                  </a:lnTo>
                  <a:lnTo>
                    <a:pt x="4605871" y="2671902"/>
                  </a:lnTo>
                  <a:lnTo>
                    <a:pt x="4607928" y="2661704"/>
                  </a:lnTo>
                  <a:close/>
                </a:path>
                <a:path w="8209280" h="2687954">
                  <a:moveTo>
                    <a:pt x="4607928" y="26174"/>
                  </a:moveTo>
                  <a:lnTo>
                    <a:pt x="4605871" y="15989"/>
                  </a:lnTo>
                  <a:lnTo>
                    <a:pt x="4600257" y="7658"/>
                  </a:lnTo>
                  <a:lnTo>
                    <a:pt x="4591939" y="2057"/>
                  </a:lnTo>
                  <a:lnTo>
                    <a:pt x="4581753" y="0"/>
                  </a:lnTo>
                  <a:lnTo>
                    <a:pt x="4580712" y="0"/>
                  </a:lnTo>
                  <a:lnTo>
                    <a:pt x="4570514" y="2057"/>
                  </a:lnTo>
                  <a:lnTo>
                    <a:pt x="4562195" y="7658"/>
                  </a:lnTo>
                  <a:lnTo>
                    <a:pt x="4556582" y="15989"/>
                  </a:lnTo>
                  <a:lnTo>
                    <a:pt x="4554525" y="26174"/>
                  </a:lnTo>
                  <a:lnTo>
                    <a:pt x="4556582" y="36360"/>
                  </a:lnTo>
                  <a:lnTo>
                    <a:pt x="4562195" y="44691"/>
                  </a:lnTo>
                  <a:lnTo>
                    <a:pt x="4570514" y="50292"/>
                  </a:lnTo>
                  <a:lnTo>
                    <a:pt x="4580712" y="52349"/>
                  </a:lnTo>
                  <a:lnTo>
                    <a:pt x="4581753" y="52349"/>
                  </a:lnTo>
                  <a:lnTo>
                    <a:pt x="4591939" y="50292"/>
                  </a:lnTo>
                  <a:lnTo>
                    <a:pt x="4600257" y="44691"/>
                  </a:lnTo>
                  <a:lnTo>
                    <a:pt x="4605871" y="36360"/>
                  </a:lnTo>
                  <a:lnTo>
                    <a:pt x="4607928" y="26174"/>
                  </a:lnTo>
                  <a:close/>
                </a:path>
                <a:path w="8209280" h="2687954">
                  <a:moveTo>
                    <a:pt x="4713859" y="2661704"/>
                  </a:moveTo>
                  <a:lnTo>
                    <a:pt x="4711801" y="2651518"/>
                  </a:lnTo>
                  <a:lnTo>
                    <a:pt x="4706201" y="2643200"/>
                  </a:lnTo>
                  <a:lnTo>
                    <a:pt x="4697869" y="2637586"/>
                  </a:lnTo>
                  <a:lnTo>
                    <a:pt x="4687684" y="2635529"/>
                  </a:lnTo>
                  <a:lnTo>
                    <a:pt x="4686630" y="2635529"/>
                  </a:lnTo>
                  <a:lnTo>
                    <a:pt x="4676445" y="2637586"/>
                  </a:lnTo>
                  <a:lnTo>
                    <a:pt x="4668126" y="2643200"/>
                  </a:lnTo>
                  <a:lnTo>
                    <a:pt x="4662513" y="2651518"/>
                  </a:lnTo>
                  <a:lnTo>
                    <a:pt x="4660455" y="2661704"/>
                  </a:lnTo>
                  <a:lnTo>
                    <a:pt x="4662513" y="2671902"/>
                  </a:lnTo>
                  <a:lnTo>
                    <a:pt x="4668126" y="2680220"/>
                  </a:lnTo>
                  <a:lnTo>
                    <a:pt x="4676445" y="2685834"/>
                  </a:lnTo>
                  <a:lnTo>
                    <a:pt x="4686630" y="2687891"/>
                  </a:lnTo>
                  <a:lnTo>
                    <a:pt x="4687684" y="2687891"/>
                  </a:lnTo>
                  <a:lnTo>
                    <a:pt x="4697869" y="2685834"/>
                  </a:lnTo>
                  <a:lnTo>
                    <a:pt x="4706201" y="2680220"/>
                  </a:lnTo>
                  <a:lnTo>
                    <a:pt x="4711801" y="2671902"/>
                  </a:lnTo>
                  <a:lnTo>
                    <a:pt x="4713859" y="2661704"/>
                  </a:lnTo>
                  <a:close/>
                </a:path>
                <a:path w="8209280" h="2687954">
                  <a:moveTo>
                    <a:pt x="4713859" y="26174"/>
                  </a:moveTo>
                  <a:lnTo>
                    <a:pt x="4711801" y="15989"/>
                  </a:lnTo>
                  <a:lnTo>
                    <a:pt x="4706201" y="7658"/>
                  </a:lnTo>
                  <a:lnTo>
                    <a:pt x="4697869" y="2057"/>
                  </a:lnTo>
                  <a:lnTo>
                    <a:pt x="4687684" y="0"/>
                  </a:lnTo>
                  <a:lnTo>
                    <a:pt x="4686630" y="0"/>
                  </a:lnTo>
                  <a:lnTo>
                    <a:pt x="4676445" y="2057"/>
                  </a:lnTo>
                  <a:lnTo>
                    <a:pt x="4668126" y="7658"/>
                  </a:lnTo>
                  <a:lnTo>
                    <a:pt x="4662513" y="15989"/>
                  </a:lnTo>
                  <a:lnTo>
                    <a:pt x="4660455" y="26174"/>
                  </a:lnTo>
                  <a:lnTo>
                    <a:pt x="4662513" y="36360"/>
                  </a:lnTo>
                  <a:lnTo>
                    <a:pt x="4668126" y="44691"/>
                  </a:lnTo>
                  <a:lnTo>
                    <a:pt x="4676445" y="50292"/>
                  </a:lnTo>
                  <a:lnTo>
                    <a:pt x="4686630" y="52349"/>
                  </a:lnTo>
                  <a:lnTo>
                    <a:pt x="4687684" y="52349"/>
                  </a:lnTo>
                  <a:lnTo>
                    <a:pt x="4697869" y="50292"/>
                  </a:lnTo>
                  <a:lnTo>
                    <a:pt x="4706201" y="44691"/>
                  </a:lnTo>
                  <a:lnTo>
                    <a:pt x="4711801" y="36360"/>
                  </a:lnTo>
                  <a:lnTo>
                    <a:pt x="4713859" y="26174"/>
                  </a:lnTo>
                  <a:close/>
                </a:path>
                <a:path w="8209280" h="2687954">
                  <a:moveTo>
                    <a:pt x="4819789" y="2661704"/>
                  </a:moveTo>
                  <a:lnTo>
                    <a:pt x="4817732" y="2651518"/>
                  </a:lnTo>
                  <a:lnTo>
                    <a:pt x="4812119" y="2643200"/>
                  </a:lnTo>
                  <a:lnTo>
                    <a:pt x="4803800" y="2637586"/>
                  </a:lnTo>
                  <a:lnTo>
                    <a:pt x="4793615" y="2635529"/>
                  </a:lnTo>
                  <a:lnTo>
                    <a:pt x="4792561" y="2635529"/>
                  </a:lnTo>
                  <a:lnTo>
                    <a:pt x="4782375" y="2637586"/>
                  </a:lnTo>
                  <a:lnTo>
                    <a:pt x="4774057" y="2643200"/>
                  </a:lnTo>
                  <a:lnTo>
                    <a:pt x="4768443" y="2651518"/>
                  </a:lnTo>
                  <a:lnTo>
                    <a:pt x="4766386" y="2661704"/>
                  </a:lnTo>
                  <a:lnTo>
                    <a:pt x="4768443" y="2671902"/>
                  </a:lnTo>
                  <a:lnTo>
                    <a:pt x="4774057" y="2680220"/>
                  </a:lnTo>
                  <a:lnTo>
                    <a:pt x="4782375" y="2685834"/>
                  </a:lnTo>
                  <a:lnTo>
                    <a:pt x="4792561" y="2687891"/>
                  </a:lnTo>
                  <a:lnTo>
                    <a:pt x="4793615" y="2687891"/>
                  </a:lnTo>
                  <a:lnTo>
                    <a:pt x="4803800" y="2685834"/>
                  </a:lnTo>
                  <a:lnTo>
                    <a:pt x="4812119" y="2680220"/>
                  </a:lnTo>
                  <a:lnTo>
                    <a:pt x="4817732" y="2671902"/>
                  </a:lnTo>
                  <a:lnTo>
                    <a:pt x="4819789" y="2661704"/>
                  </a:lnTo>
                  <a:close/>
                </a:path>
                <a:path w="8209280" h="2687954">
                  <a:moveTo>
                    <a:pt x="4819789" y="26174"/>
                  </a:moveTo>
                  <a:lnTo>
                    <a:pt x="4817732" y="15989"/>
                  </a:lnTo>
                  <a:lnTo>
                    <a:pt x="4812119" y="7658"/>
                  </a:lnTo>
                  <a:lnTo>
                    <a:pt x="4803800" y="2057"/>
                  </a:lnTo>
                  <a:lnTo>
                    <a:pt x="4793615" y="0"/>
                  </a:lnTo>
                  <a:lnTo>
                    <a:pt x="4792561" y="0"/>
                  </a:lnTo>
                  <a:lnTo>
                    <a:pt x="4782375" y="2057"/>
                  </a:lnTo>
                  <a:lnTo>
                    <a:pt x="4774057" y="7658"/>
                  </a:lnTo>
                  <a:lnTo>
                    <a:pt x="4768443" y="15989"/>
                  </a:lnTo>
                  <a:lnTo>
                    <a:pt x="4766386" y="26174"/>
                  </a:lnTo>
                  <a:lnTo>
                    <a:pt x="4768443" y="36360"/>
                  </a:lnTo>
                  <a:lnTo>
                    <a:pt x="4774057" y="44691"/>
                  </a:lnTo>
                  <a:lnTo>
                    <a:pt x="4782375" y="50292"/>
                  </a:lnTo>
                  <a:lnTo>
                    <a:pt x="4792561" y="52349"/>
                  </a:lnTo>
                  <a:lnTo>
                    <a:pt x="4793615" y="52349"/>
                  </a:lnTo>
                  <a:lnTo>
                    <a:pt x="4803800" y="50292"/>
                  </a:lnTo>
                  <a:lnTo>
                    <a:pt x="4812119" y="44691"/>
                  </a:lnTo>
                  <a:lnTo>
                    <a:pt x="4817732" y="36360"/>
                  </a:lnTo>
                  <a:lnTo>
                    <a:pt x="4819789" y="26174"/>
                  </a:lnTo>
                  <a:close/>
                </a:path>
                <a:path w="8209280" h="2687954">
                  <a:moveTo>
                    <a:pt x="4925720" y="2661704"/>
                  </a:moveTo>
                  <a:lnTo>
                    <a:pt x="4923663" y="2651518"/>
                  </a:lnTo>
                  <a:lnTo>
                    <a:pt x="4918062" y="2643200"/>
                  </a:lnTo>
                  <a:lnTo>
                    <a:pt x="4909731" y="2637586"/>
                  </a:lnTo>
                  <a:lnTo>
                    <a:pt x="4899545" y="2635529"/>
                  </a:lnTo>
                  <a:lnTo>
                    <a:pt x="4898491" y="2635529"/>
                  </a:lnTo>
                  <a:lnTo>
                    <a:pt x="4888306" y="2637586"/>
                  </a:lnTo>
                  <a:lnTo>
                    <a:pt x="4879987" y="2643200"/>
                  </a:lnTo>
                  <a:lnTo>
                    <a:pt x="4874374" y="2651518"/>
                  </a:lnTo>
                  <a:lnTo>
                    <a:pt x="4872317" y="2661704"/>
                  </a:lnTo>
                  <a:lnTo>
                    <a:pt x="4874374" y="2671902"/>
                  </a:lnTo>
                  <a:lnTo>
                    <a:pt x="4879987" y="2680220"/>
                  </a:lnTo>
                  <a:lnTo>
                    <a:pt x="4888306" y="2685834"/>
                  </a:lnTo>
                  <a:lnTo>
                    <a:pt x="4898491" y="2687891"/>
                  </a:lnTo>
                  <a:lnTo>
                    <a:pt x="4899545" y="2687891"/>
                  </a:lnTo>
                  <a:lnTo>
                    <a:pt x="4909731" y="2685834"/>
                  </a:lnTo>
                  <a:lnTo>
                    <a:pt x="4918062" y="2680220"/>
                  </a:lnTo>
                  <a:lnTo>
                    <a:pt x="4923663" y="2671902"/>
                  </a:lnTo>
                  <a:lnTo>
                    <a:pt x="4925720" y="2661704"/>
                  </a:lnTo>
                  <a:close/>
                </a:path>
                <a:path w="8209280" h="2687954">
                  <a:moveTo>
                    <a:pt x="4925720" y="26174"/>
                  </a:moveTo>
                  <a:lnTo>
                    <a:pt x="4923663" y="15989"/>
                  </a:lnTo>
                  <a:lnTo>
                    <a:pt x="4918062" y="7658"/>
                  </a:lnTo>
                  <a:lnTo>
                    <a:pt x="4909731" y="2057"/>
                  </a:lnTo>
                  <a:lnTo>
                    <a:pt x="4899545" y="0"/>
                  </a:lnTo>
                  <a:lnTo>
                    <a:pt x="4898491" y="0"/>
                  </a:lnTo>
                  <a:lnTo>
                    <a:pt x="4888306" y="2057"/>
                  </a:lnTo>
                  <a:lnTo>
                    <a:pt x="4879987" y="7658"/>
                  </a:lnTo>
                  <a:lnTo>
                    <a:pt x="4874374" y="15989"/>
                  </a:lnTo>
                  <a:lnTo>
                    <a:pt x="4872317" y="26174"/>
                  </a:lnTo>
                  <a:lnTo>
                    <a:pt x="4874374" y="36360"/>
                  </a:lnTo>
                  <a:lnTo>
                    <a:pt x="4879987" y="44691"/>
                  </a:lnTo>
                  <a:lnTo>
                    <a:pt x="4888306" y="50292"/>
                  </a:lnTo>
                  <a:lnTo>
                    <a:pt x="4898491" y="52349"/>
                  </a:lnTo>
                  <a:lnTo>
                    <a:pt x="4899545" y="52349"/>
                  </a:lnTo>
                  <a:lnTo>
                    <a:pt x="4909731" y="50292"/>
                  </a:lnTo>
                  <a:lnTo>
                    <a:pt x="4918062" y="44691"/>
                  </a:lnTo>
                  <a:lnTo>
                    <a:pt x="4923663" y="36360"/>
                  </a:lnTo>
                  <a:lnTo>
                    <a:pt x="4925720" y="26174"/>
                  </a:lnTo>
                  <a:close/>
                </a:path>
                <a:path w="8209280" h="2687954">
                  <a:moveTo>
                    <a:pt x="5031651" y="2661704"/>
                  </a:moveTo>
                  <a:lnTo>
                    <a:pt x="5029593" y="2651518"/>
                  </a:lnTo>
                  <a:lnTo>
                    <a:pt x="5023993" y="2643200"/>
                  </a:lnTo>
                  <a:lnTo>
                    <a:pt x="5015674" y="2637586"/>
                  </a:lnTo>
                  <a:lnTo>
                    <a:pt x="5005476" y="2635529"/>
                  </a:lnTo>
                  <a:lnTo>
                    <a:pt x="5004435" y="2635529"/>
                  </a:lnTo>
                  <a:lnTo>
                    <a:pt x="4994237" y="2637586"/>
                  </a:lnTo>
                  <a:lnTo>
                    <a:pt x="4985918" y="2643200"/>
                  </a:lnTo>
                  <a:lnTo>
                    <a:pt x="4980305" y="2651518"/>
                  </a:lnTo>
                  <a:lnTo>
                    <a:pt x="4978260" y="2661704"/>
                  </a:lnTo>
                  <a:lnTo>
                    <a:pt x="4980305" y="2671902"/>
                  </a:lnTo>
                  <a:lnTo>
                    <a:pt x="4985918" y="2680220"/>
                  </a:lnTo>
                  <a:lnTo>
                    <a:pt x="4994237" y="2685834"/>
                  </a:lnTo>
                  <a:lnTo>
                    <a:pt x="5004435" y="2687891"/>
                  </a:lnTo>
                  <a:lnTo>
                    <a:pt x="5005476" y="2687891"/>
                  </a:lnTo>
                  <a:lnTo>
                    <a:pt x="5015674" y="2685834"/>
                  </a:lnTo>
                  <a:lnTo>
                    <a:pt x="5023993" y="2680220"/>
                  </a:lnTo>
                  <a:lnTo>
                    <a:pt x="5029593" y="2671902"/>
                  </a:lnTo>
                  <a:lnTo>
                    <a:pt x="5031651" y="2661704"/>
                  </a:lnTo>
                  <a:close/>
                </a:path>
                <a:path w="8209280" h="2687954">
                  <a:moveTo>
                    <a:pt x="5031651" y="26174"/>
                  </a:moveTo>
                  <a:lnTo>
                    <a:pt x="5029593" y="15989"/>
                  </a:lnTo>
                  <a:lnTo>
                    <a:pt x="5023993" y="7658"/>
                  </a:lnTo>
                  <a:lnTo>
                    <a:pt x="5015674" y="2057"/>
                  </a:lnTo>
                  <a:lnTo>
                    <a:pt x="5005476" y="0"/>
                  </a:lnTo>
                  <a:lnTo>
                    <a:pt x="5004435" y="0"/>
                  </a:lnTo>
                  <a:lnTo>
                    <a:pt x="4994237" y="2057"/>
                  </a:lnTo>
                  <a:lnTo>
                    <a:pt x="4985918" y="7658"/>
                  </a:lnTo>
                  <a:lnTo>
                    <a:pt x="4980305" y="15989"/>
                  </a:lnTo>
                  <a:lnTo>
                    <a:pt x="4978260" y="26174"/>
                  </a:lnTo>
                  <a:lnTo>
                    <a:pt x="4980305" y="36360"/>
                  </a:lnTo>
                  <a:lnTo>
                    <a:pt x="4985918" y="44691"/>
                  </a:lnTo>
                  <a:lnTo>
                    <a:pt x="4994237" y="50292"/>
                  </a:lnTo>
                  <a:lnTo>
                    <a:pt x="5004435" y="52349"/>
                  </a:lnTo>
                  <a:lnTo>
                    <a:pt x="5005476" y="52349"/>
                  </a:lnTo>
                  <a:lnTo>
                    <a:pt x="5015674" y="50292"/>
                  </a:lnTo>
                  <a:lnTo>
                    <a:pt x="5023993" y="44691"/>
                  </a:lnTo>
                  <a:lnTo>
                    <a:pt x="5029593" y="36360"/>
                  </a:lnTo>
                  <a:lnTo>
                    <a:pt x="5031651" y="26174"/>
                  </a:lnTo>
                  <a:close/>
                </a:path>
                <a:path w="8209280" h="2687954">
                  <a:moveTo>
                    <a:pt x="5137594" y="2661704"/>
                  </a:moveTo>
                  <a:lnTo>
                    <a:pt x="5135537" y="2651518"/>
                  </a:lnTo>
                  <a:lnTo>
                    <a:pt x="5129923" y="2643200"/>
                  </a:lnTo>
                  <a:lnTo>
                    <a:pt x="5121605" y="2637586"/>
                  </a:lnTo>
                  <a:lnTo>
                    <a:pt x="5111407" y="2635529"/>
                  </a:lnTo>
                  <a:lnTo>
                    <a:pt x="5110365" y="2635529"/>
                  </a:lnTo>
                  <a:lnTo>
                    <a:pt x="5100180" y="2637586"/>
                  </a:lnTo>
                  <a:lnTo>
                    <a:pt x="5091849" y="2643200"/>
                  </a:lnTo>
                  <a:lnTo>
                    <a:pt x="5086248" y="2651518"/>
                  </a:lnTo>
                  <a:lnTo>
                    <a:pt x="5084191" y="2661704"/>
                  </a:lnTo>
                  <a:lnTo>
                    <a:pt x="5086248" y="2671902"/>
                  </a:lnTo>
                  <a:lnTo>
                    <a:pt x="5091849" y="2680220"/>
                  </a:lnTo>
                  <a:lnTo>
                    <a:pt x="5100180" y="2685834"/>
                  </a:lnTo>
                  <a:lnTo>
                    <a:pt x="5110365" y="2687891"/>
                  </a:lnTo>
                  <a:lnTo>
                    <a:pt x="5111407" y="2687891"/>
                  </a:lnTo>
                  <a:lnTo>
                    <a:pt x="5121605" y="2685834"/>
                  </a:lnTo>
                  <a:lnTo>
                    <a:pt x="5129923" y="2680220"/>
                  </a:lnTo>
                  <a:lnTo>
                    <a:pt x="5135537" y="2671902"/>
                  </a:lnTo>
                  <a:lnTo>
                    <a:pt x="5137594" y="2661704"/>
                  </a:lnTo>
                  <a:close/>
                </a:path>
                <a:path w="8209280" h="2687954">
                  <a:moveTo>
                    <a:pt x="5137594" y="26174"/>
                  </a:moveTo>
                  <a:lnTo>
                    <a:pt x="5135537" y="15989"/>
                  </a:lnTo>
                  <a:lnTo>
                    <a:pt x="5129923" y="7658"/>
                  </a:lnTo>
                  <a:lnTo>
                    <a:pt x="5121605" y="2057"/>
                  </a:lnTo>
                  <a:lnTo>
                    <a:pt x="5111407" y="0"/>
                  </a:lnTo>
                  <a:lnTo>
                    <a:pt x="5110365" y="0"/>
                  </a:lnTo>
                  <a:lnTo>
                    <a:pt x="5100180" y="2057"/>
                  </a:lnTo>
                  <a:lnTo>
                    <a:pt x="5091849" y="7658"/>
                  </a:lnTo>
                  <a:lnTo>
                    <a:pt x="5086248" y="15989"/>
                  </a:lnTo>
                  <a:lnTo>
                    <a:pt x="5084191" y="26174"/>
                  </a:lnTo>
                  <a:lnTo>
                    <a:pt x="5086248" y="36360"/>
                  </a:lnTo>
                  <a:lnTo>
                    <a:pt x="5091849" y="44691"/>
                  </a:lnTo>
                  <a:lnTo>
                    <a:pt x="5100180" y="50292"/>
                  </a:lnTo>
                  <a:lnTo>
                    <a:pt x="5110365" y="52349"/>
                  </a:lnTo>
                  <a:lnTo>
                    <a:pt x="5111407" y="52349"/>
                  </a:lnTo>
                  <a:lnTo>
                    <a:pt x="5121605" y="50292"/>
                  </a:lnTo>
                  <a:lnTo>
                    <a:pt x="5129923" y="44691"/>
                  </a:lnTo>
                  <a:lnTo>
                    <a:pt x="5135537" y="36360"/>
                  </a:lnTo>
                  <a:lnTo>
                    <a:pt x="5137594" y="26174"/>
                  </a:lnTo>
                  <a:close/>
                </a:path>
                <a:path w="8209280" h="2687954">
                  <a:moveTo>
                    <a:pt x="5243512" y="2661704"/>
                  </a:moveTo>
                  <a:lnTo>
                    <a:pt x="5241455" y="2651518"/>
                  </a:lnTo>
                  <a:lnTo>
                    <a:pt x="5235841" y="2643200"/>
                  </a:lnTo>
                  <a:lnTo>
                    <a:pt x="5227523" y="2637586"/>
                  </a:lnTo>
                  <a:lnTo>
                    <a:pt x="5217338" y="2635529"/>
                  </a:lnTo>
                  <a:lnTo>
                    <a:pt x="5216283" y="2635529"/>
                  </a:lnTo>
                  <a:lnTo>
                    <a:pt x="5206098" y="2637586"/>
                  </a:lnTo>
                  <a:lnTo>
                    <a:pt x="5197780" y="2643200"/>
                  </a:lnTo>
                  <a:lnTo>
                    <a:pt x="5192166" y="2651518"/>
                  </a:lnTo>
                  <a:lnTo>
                    <a:pt x="5190109" y="2661704"/>
                  </a:lnTo>
                  <a:lnTo>
                    <a:pt x="5192166" y="2671902"/>
                  </a:lnTo>
                  <a:lnTo>
                    <a:pt x="5197780" y="2680220"/>
                  </a:lnTo>
                  <a:lnTo>
                    <a:pt x="5206098" y="2685834"/>
                  </a:lnTo>
                  <a:lnTo>
                    <a:pt x="5216283" y="2687891"/>
                  </a:lnTo>
                  <a:lnTo>
                    <a:pt x="5217338" y="2687891"/>
                  </a:lnTo>
                  <a:lnTo>
                    <a:pt x="5227523" y="2685834"/>
                  </a:lnTo>
                  <a:lnTo>
                    <a:pt x="5235841" y="2680220"/>
                  </a:lnTo>
                  <a:lnTo>
                    <a:pt x="5241455" y="2671902"/>
                  </a:lnTo>
                  <a:lnTo>
                    <a:pt x="5243512" y="2661704"/>
                  </a:lnTo>
                  <a:close/>
                </a:path>
                <a:path w="8209280" h="2687954">
                  <a:moveTo>
                    <a:pt x="5243512" y="26174"/>
                  </a:moveTo>
                  <a:lnTo>
                    <a:pt x="5241455" y="15989"/>
                  </a:lnTo>
                  <a:lnTo>
                    <a:pt x="5235841" y="7658"/>
                  </a:lnTo>
                  <a:lnTo>
                    <a:pt x="5227523" y="2057"/>
                  </a:lnTo>
                  <a:lnTo>
                    <a:pt x="5217338" y="0"/>
                  </a:lnTo>
                  <a:lnTo>
                    <a:pt x="5216283" y="0"/>
                  </a:lnTo>
                  <a:lnTo>
                    <a:pt x="5206098" y="2057"/>
                  </a:lnTo>
                  <a:lnTo>
                    <a:pt x="5197780" y="7658"/>
                  </a:lnTo>
                  <a:lnTo>
                    <a:pt x="5192166" y="15989"/>
                  </a:lnTo>
                  <a:lnTo>
                    <a:pt x="5190109" y="26174"/>
                  </a:lnTo>
                  <a:lnTo>
                    <a:pt x="5192166" y="36360"/>
                  </a:lnTo>
                  <a:lnTo>
                    <a:pt x="5197780" y="44691"/>
                  </a:lnTo>
                  <a:lnTo>
                    <a:pt x="5206098" y="50292"/>
                  </a:lnTo>
                  <a:lnTo>
                    <a:pt x="5216283" y="52349"/>
                  </a:lnTo>
                  <a:lnTo>
                    <a:pt x="5217338" y="52349"/>
                  </a:lnTo>
                  <a:lnTo>
                    <a:pt x="5227523" y="50292"/>
                  </a:lnTo>
                  <a:lnTo>
                    <a:pt x="5235841" y="44691"/>
                  </a:lnTo>
                  <a:lnTo>
                    <a:pt x="5241455" y="36360"/>
                  </a:lnTo>
                  <a:lnTo>
                    <a:pt x="5243512" y="26174"/>
                  </a:lnTo>
                  <a:close/>
                </a:path>
                <a:path w="8209280" h="2687954">
                  <a:moveTo>
                    <a:pt x="5349443" y="2661704"/>
                  </a:moveTo>
                  <a:lnTo>
                    <a:pt x="5347386" y="2651518"/>
                  </a:lnTo>
                  <a:lnTo>
                    <a:pt x="5341785" y="2643200"/>
                  </a:lnTo>
                  <a:lnTo>
                    <a:pt x="5333466" y="2637586"/>
                  </a:lnTo>
                  <a:lnTo>
                    <a:pt x="5323268" y="2635529"/>
                  </a:lnTo>
                  <a:lnTo>
                    <a:pt x="5322227" y="2635529"/>
                  </a:lnTo>
                  <a:lnTo>
                    <a:pt x="5312029" y="2637586"/>
                  </a:lnTo>
                  <a:lnTo>
                    <a:pt x="5303710" y="2643200"/>
                  </a:lnTo>
                  <a:lnTo>
                    <a:pt x="5298097" y="2651518"/>
                  </a:lnTo>
                  <a:lnTo>
                    <a:pt x="5296039" y="2661704"/>
                  </a:lnTo>
                  <a:lnTo>
                    <a:pt x="5298097" y="2671902"/>
                  </a:lnTo>
                  <a:lnTo>
                    <a:pt x="5303710" y="2680220"/>
                  </a:lnTo>
                  <a:lnTo>
                    <a:pt x="5312029" y="2685834"/>
                  </a:lnTo>
                  <a:lnTo>
                    <a:pt x="5322227" y="2687891"/>
                  </a:lnTo>
                  <a:lnTo>
                    <a:pt x="5323268" y="2687891"/>
                  </a:lnTo>
                  <a:lnTo>
                    <a:pt x="5333466" y="2685834"/>
                  </a:lnTo>
                  <a:lnTo>
                    <a:pt x="5341785" y="2680220"/>
                  </a:lnTo>
                  <a:lnTo>
                    <a:pt x="5347386" y="2671902"/>
                  </a:lnTo>
                  <a:lnTo>
                    <a:pt x="5349443" y="2661704"/>
                  </a:lnTo>
                  <a:close/>
                </a:path>
                <a:path w="8209280" h="2687954">
                  <a:moveTo>
                    <a:pt x="5349443" y="26174"/>
                  </a:moveTo>
                  <a:lnTo>
                    <a:pt x="5347386" y="15989"/>
                  </a:lnTo>
                  <a:lnTo>
                    <a:pt x="5341785" y="7658"/>
                  </a:lnTo>
                  <a:lnTo>
                    <a:pt x="5333466" y="2057"/>
                  </a:lnTo>
                  <a:lnTo>
                    <a:pt x="5323268" y="0"/>
                  </a:lnTo>
                  <a:lnTo>
                    <a:pt x="5322227" y="0"/>
                  </a:lnTo>
                  <a:lnTo>
                    <a:pt x="5312029" y="2057"/>
                  </a:lnTo>
                  <a:lnTo>
                    <a:pt x="5303710" y="7658"/>
                  </a:lnTo>
                  <a:lnTo>
                    <a:pt x="5298097" y="15989"/>
                  </a:lnTo>
                  <a:lnTo>
                    <a:pt x="5296039" y="26174"/>
                  </a:lnTo>
                  <a:lnTo>
                    <a:pt x="5298097" y="36360"/>
                  </a:lnTo>
                  <a:lnTo>
                    <a:pt x="5303710" y="44691"/>
                  </a:lnTo>
                  <a:lnTo>
                    <a:pt x="5312029" y="50292"/>
                  </a:lnTo>
                  <a:lnTo>
                    <a:pt x="5322227" y="52349"/>
                  </a:lnTo>
                  <a:lnTo>
                    <a:pt x="5323268" y="52349"/>
                  </a:lnTo>
                  <a:lnTo>
                    <a:pt x="5333466" y="50292"/>
                  </a:lnTo>
                  <a:lnTo>
                    <a:pt x="5341785" y="44691"/>
                  </a:lnTo>
                  <a:lnTo>
                    <a:pt x="5347386" y="36360"/>
                  </a:lnTo>
                  <a:lnTo>
                    <a:pt x="5349443" y="26174"/>
                  </a:lnTo>
                  <a:close/>
                </a:path>
                <a:path w="8209280" h="2687954">
                  <a:moveTo>
                    <a:pt x="5455386" y="2661704"/>
                  </a:moveTo>
                  <a:lnTo>
                    <a:pt x="5453329" y="2651518"/>
                  </a:lnTo>
                  <a:lnTo>
                    <a:pt x="5447716" y="2643200"/>
                  </a:lnTo>
                  <a:lnTo>
                    <a:pt x="5439397" y="2637586"/>
                  </a:lnTo>
                  <a:lnTo>
                    <a:pt x="5429199" y="2635529"/>
                  </a:lnTo>
                  <a:lnTo>
                    <a:pt x="5428158" y="2635529"/>
                  </a:lnTo>
                  <a:lnTo>
                    <a:pt x="5417972" y="2637586"/>
                  </a:lnTo>
                  <a:lnTo>
                    <a:pt x="5409641" y="2643200"/>
                  </a:lnTo>
                  <a:lnTo>
                    <a:pt x="5404040" y="2651518"/>
                  </a:lnTo>
                  <a:lnTo>
                    <a:pt x="5401983" y="2661704"/>
                  </a:lnTo>
                  <a:lnTo>
                    <a:pt x="5404040" y="2671902"/>
                  </a:lnTo>
                  <a:lnTo>
                    <a:pt x="5409641" y="2680220"/>
                  </a:lnTo>
                  <a:lnTo>
                    <a:pt x="5417972" y="2685834"/>
                  </a:lnTo>
                  <a:lnTo>
                    <a:pt x="5428158" y="2687891"/>
                  </a:lnTo>
                  <a:lnTo>
                    <a:pt x="5429199" y="2687891"/>
                  </a:lnTo>
                  <a:lnTo>
                    <a:pt x="5439397" y="2685834"/>
                  </a:lnTo>
                  <a:lnTo>
                    <a:pt x="5447716" y="2680220"/>
                  </a:lnTo>
                  <a:lnTo>
                    <a:pt x="5453329" y="2671902"/>
                  </a:lnTo>
                  <a:lnTo>
                    <a:pt x="5455386" y="2661704"/>
                  </a:lnTo>
                  <a:close/>
                </a:path>
                <a:path w="8209280" h="2687954">
                  <a:moveTo>
                    <a:pt x="5455386" y="26174"/>
                  </a:moveTo>
                  <a:lnTo>
                    <a:pt x="5453329" y="15989"/>
                  </a:lnTo>
                  <a:lnTo>
                    <a:pt x="5447716" y="7658"/>
                  </a:lnTo>
                  <a:lnTo>
                    <a:pt x="5439397" y="2057"/>
                  </a:lnTo>
                  <a:lnTo>
                    <a:pt x="5429199" y="0"/>
                  </a:lnTo>
                  <a:lnTo>
                    <a:pt x="5428158" y="0"/>
                  </a:lnTo>
                  <a:lnTo>
                    <a:pt x="5417972" y="2057"/>
                  </a:lnTo>
                  <a:lnTo>
                    <a:pt x="5409641" y="7658"/>
                  </a:lnTo>
                  <a:lnTo>
                    <a:pt x="5404040" y="15989"/>
                  </a:lnTo>
                  <a:lnTo>
                    <a:pt x="5401983" y="26174"/>
                  </a:lnTo>
                  <a:lnTo>
                    <a:pt x="5404040" y="36360"/>
                  </a:lnTo>
                  <a:lnTo>
                    <a:pt x="5409641" y="44691"/>
                  </a:lnTo>
                  <a:lnTo>
                    <a:pt x="5417972" y="50292"/>
                  </a:lnTo>
                  <a:lnTo>
                    <a:pt x="5428158" y="52349"/>
                  </a:lnTo>
                  <a:lnTo>
                    <a:pt x="5429199" y="52349"/>
                  </a:lnTo>
                  <a:lnTo>
                    <a:pt x="5439397" y="50292"/>
                  </a:lnTo>
                  <a:lnTo>
                    <a:pt x="5447716" y="44691"/>
                  </a:lnTo>
                  <a:lnTo>
                    <a:pt x="5453329" y="36360"/>
                  </a:lnTo>
                  <a:lnTo>
                    <a:pt x="5455386" y="26174"/>
                  </a:lnTo>
                  <a:close/>
                </a:path>
                <a:path w="8209280" h="2687954">
                  <a:moveTo>
                    <a:pt x="5561317" y="2661704"/>
                  </a:moveTo>
                  <a:lnTo>
                    <a:pt x="5559260" y="2651518"/>
                  </a:lnTo>
                  <a:lnTo>
                    <a:pt x="5553646" y="2643200"/>
                  </a:lnTo>
                  <a:lnTo>
                    <a:pt x="5545328" y="2637586"/>
                  </a:lnTo>
                  <a:lnTo>
                    <a:pt x="5535142" y="2635529"/>
                  </a:lnTo>
                  <a:lnTo>
                    <a:pt x="5534088" y="2635529"/>
                  </a:lnTo>
                  <a:lnTo>
                    <a:pt x="5523903" y="2637586"/>
                  </a:lnTo>
                  <a:lnTo>
                    <a:pt x="5515584" y="2643200"/>
                  </a:lnTo>
                  <a:lnTo>
                    <a:pt x="5509971" y="2651518"/>
                  </a:lnTo>
                  <a:lnTo>
                    <a:pt x="5507914" y="2661704"/>
                  </a:lnTo>
                  <a:lnTo>
                    <a:pt x="5509971" y="2671902"/>
                  </a:lnTo>
                  <a:lnTo>
                    <a:pt x="5515584" y="2680220"/>
                  </a:lnTo>
                  <a:lnTo>
                    <a:pt x="5523903" y="2685834"/>
                  </a:lnTo>
                  <a:lnTo>
                    <a:pt x="5534088" y="2687891"/>
                  </a:lnTo>
                  <a:lnTo>
                    <a:pt x="5535142" y="2687891"/>
                  </a:lnTo>
                  <a:lnTo>
                    <a:pt x="5545328" y="2685834"/>
                  </a:lnTo>
                  <a:lnTo>
                    <a:pt x="5553646" y="2680220"/>
                  </a:lnTo>
                  <a:lnTo>
                    <a:pt x="5559260" y="2671902"/>
                  </a:lnTo>
                  <a:lnTo>
                    <a:pt x="5561317" y="2661704"/>
                  </a:lnTo>
                  <a:close/>
                </a:path>
                <a:path w="8209280" h="2687954">
                  <a:moveTo>
                    <a:pt x="5561317" y="26174"/>
                  </a:moveTo>
                  <a:lnTo>
                    <a:pt x="5559260" y="15989"/>
                  </a:lnTo>
                  <a:lnTo>
                    <a:pt x="5553646" y="7658"/>
                  </a:lnTo>
                  <a:lnTo>
                    <a:pt x="5545328" y="2057"/>
                  </a:lnTo>
                  <a:lnTo>
                    <a:pt x="5535142" y="0"/>
                  </a:lnTo>
                  <a:lnTo>
                    <a:pt x="5534088" y="0"/>
                  </a:lnTo>
                  <a:lnTo>
                    <a:pt x="5523903" y="2057"/>
                  </a:lnTo>
                  <a:lnTo>
                    <a:pt x="5515584" y="7658"/>
                  </a:lnTo>
                  <a:lnTo>
                    <a:pt x="5509971" y="15989"/>
                  </a:lnTo>
                  <a:lnTo>
                    <a:pt x="5507914" y="26174"/>
                  </a:lnTo>
                  <a:lnTo>
                    <a:pt x="5509971" y="36360"/>
                  </a:lnTo>
                  <a:lnTo>
                    <a:pt x="5515584" y="44691"/>
                  </a:lnTo>
                  <a:lnTo>
                    <a:pt x="5523903" y="50292"/>
                  </a:lnTo>
                  <a:lnTo>
                    <a:pt x="5534088" y="52349"/>
                  </a:lnTo>
                  <a:lnTo>
                    <a:pt x="5535142" y="52349"/>
                  </a:lnTo>
                  <a:lnTo>
                    <a:pt x="5545328" y="50292"/>
                  </a:lnTo>
                  <a:lnTo>
                    <a:pt x="5553646" y="44691"/>
                  </a:lnTo>
                  <a:lnTo>
                    <a:pt x="5559260" y="36360"/>
                  </a:lnTo>
                  <a:lnTo>
                    <a:pt x="5561317" y="26174"/>
                  </a:lnTo>
                  <a:close/>
                </a:path>
                <a:path w="8209280" h="2687954">
                  <a:moveTo>
                    <a:pt x="5667235" y="2661704"/>
                  </a:moveTo>
                  <a:lnTo>
                    <a:pt x="5665178" y="2651518"/>
                  </a:lnTo>
                  <a:lnTo>
                    <a:pt x="5659577" y="2643200"/>
                  </a:lnTo>
                  <a:lnTo>
                    <a:pt x="5651246" y="2637586"/>
                  </a:lnTo>
                  <a:lnTo>
                    <a:pt x="5641060" y="2635529"/>
                  </a:lnTo>
                  <a:lnTo>
                    <a:pt x="5640019" y="2635529"/>
                  </a:lnTo>
                  <a:lnTo>
                    <a:pt x="5629834" y="2637586"/>
                  </a:lnTo>
                  <a:lnTo>
                    <a:pt x="5621502" y="2643200"/>
                  </a:lnTo>
                  <a:lnTo>
                    <a:pt x="5615902" y="2651518"/>
                  </a:lnTo>
                  <a:lnTo>
                    <a:pt x="5613832" y="2661704"/>
                  </a:lnTo>
                  <a:lnTo>
                    <a:pt x="5615902" y="2671902"/>
                  </a:lnTo>
                  <a:lnTo>
                    <a:pt x="5621502" y="2680220"/>
                  </a:lnTo>
                  <a:lnTo>
                    <a:pt x="5629834" y="2685834"/>
                  </a:lnTo>
                  <a:lnTo>
                    <a:pt x="5640019" y="2687891"/>
                  </a:lnTo>
                  <a:lnTo>
                    <a:pt x="5641060" y="2687891"/>
                  </a:lnTo>
                  <a:lnTo>
                    <a:pt x="5651246" y="2685834"/>
                  </a:lnTo>
                  <a:lnTo>
                    <a:pt x="5659577" y="2680220"/>
                  </a:lnTo>
                  <a:lnTo>
                    <a:pt x="5665178" y="2671902"/>
                  </a:lnTo>
                  <a:lnTo>
                    <a:pt x="5667235" y="2661704"/>
                  </a:lnTo>
                  <a:close/>
                </a:path>
                <a:path w="8209280" h="2687954">
                  <a:moveTo>
                    <a:pt x="5667235" y="26174"/>
                  </a:moveTo>
                  <a:lnTo>
                    <a:pt x="5665178" y="15989"/>
                  </a:lnTo>
                  <a:lnTo>
                    <a:pt x="5659577" y="7658"/>
                  </a:lnTo>
                  <a:lnTo>
                    <a:pt x="5651246" y="2057"/>
                  </a:lnTo>
                  <a:lnTo>
                    <a:pt x="5641060" y="0"/>
                  </a:lnTo>
                  <a:lnTo>
                    <a:pt x="5640019" y="0"/>
                  </a:lnTo>
                  <a:lnTo>
                    <a:pt x="5629834" y="2057"/>
                  </a:lnTo>
                  <a:lnTo>
                    <a:pt x="5621502" y="7658"/>
                  </a:lnTo>
                  <a:lnTo>
                    <a:pt x="5615902" y="15989"/>
                  </a:lnTo>
                  <a:lnTo>
                    <a:pt x="5613832" y="26174"/>
                  </a:lnTo>
                  <a:lnTo>
                    <a:pt x="5615902" y="36360"/>
                  </a:lnTo>
                  <a:lnTo>
                    <a:pt x="5621502" y="44691"/>
                  </a:lnTo>
                  <a:lnTo>
                    <a:pt x="5629834" y="50292"/>
                  </a:lnTo>
                  <a:lnTo>
                    <a:pt x="5640019" y="52349"/>
                  </a:lnTo>
                  <a:lnTo>
                    <a:pt x="5641060" y="52349"/>
                  </a:lnTo>
                  <a:lnTo>
                    <a:pt x="5651246" y="50292"/>
                  </a:lnTo>
                  <a:lnTo>
                    <a:pt x="5659577" y="44691"/>
                  </a:lnTo>
                  <a:lnTo>
                    <a:pt x="5665178" y="36360"/>
                  </a:lnTo>
                  <a:lnTo>
                    <a:pt x="5667235" y="26174"/>
                  </a:lnTo>
                  <a:close/>
                </a:path>
                <a:path w="8209280" h="2687954">
                  <a:moveTo>
                    <a:pt x="5773178" y="2661704"/>
                  </a:moveTo>
                  <a:lnTo>
                    <a:pt x="5771121" y="2651518"/>
                  </a:lnTo>
                  <a:lnTo>
                    <a:pt x="5765508" y="2643200"/>
                  </a:lnTo>
                  <a:lnTo>
                    <a:pt x="5757189" y="2637586"/>
                  </a:lnTo>
                  <a:lnTo>
                    <a:pt x="5746991" y="2635529"/>
                  </a:lnTo>
                  <a:lnTo>
                    <a:pt x="5745950" y="2635529"/>
                  </a:lnTo>
                  <a:lnTo>
                    <a:pt x="5735752" y="2637586"/>
                  </a:lnTo>
                  <a:lnTo>
                    <a:pt x="5727433" y="2643200"/>
                  </a:lnTo>
                  <a:lnTo>
                    <a:pt x="5721832" y="2651518"/>
                  </a:lnTo>
                  <a:lnTo>
                    <a:pt x="5719775" y="2661704"/>
                  </a:lnTo>
                  <a:lnTo>
                    <a:pt x="5721832" y="2671902"/>
                  </a:lnTo>
                  <a:lnTo>
                    <a:pt x="5727433" y="2680220"/>
                  </a:lnTo>
                  <a:lnTo>
                    <a:pt x="5735752" y="2685834"/>
                  </a:lnTo>
                  <a:lnTo>
                    <a:pt x="5745950" y="2687891"/>
                  </a:lnTo>
                  <a:lnTo>
                    <a:pt x="5746991" y="2687891"/>
                  </a:lnTo>
                  <a:lnTo>
                    <a:pt x="5757189" y="2685834"/>
                  </a:lnTo>
                  <a:lnTo>
                    <a:pt x="5765508" y="2680220"/>
                  </a:lnTo>
                  <a:lnTo>
                    <a:pt x="5771121" y="2671902"/>
                  </a:lnTo>
                  <a:lnTo>
                    <a:pt x="5773178" y="2661704"/>
                  </a:lnTo>
                  <a:close/>
                </a:path>
                <a:path w="8209280" h="2687954">
                  <a:moveTo>
                    <a:pt x="5773178" y="26174"/>
                  </a:moveTo>
                  <a:lnTo>
                    <a:pt x="5771121" y="15989"/>
                  </a:lnTo>
                  <a:lnTo>
                    <a:pt x="5765508" y="7658"/>
                  </a:lnTo>
                  <a:lnTo>
                    <a:pt x="5757189" y="2057"/>
                  </a:lnTo>
                  <a:lnTo>
                    <a:pt x="5746991" y="0"/>
                  </a:lnTo>
                  <a:lnTo>
                    <a:pt x="5745950" y="0"/>
                  </a:lnTo>
                  <a:lnTo>
                    <a:pt x="5735752" y="2057"/>
                  </a:lnTo>
                  <a:lnTo>
                    <a:pt x="5727433" y="7658"/>
                  </a:lnTo>
                  <a:lnTo>
                    <a:pt x="5721832" y="15989"/>
                  </a:lnTo>
                  <a:lnTo>
                    <a:pt x="5719775" y="26174"/>
                  </a:lnTo>
                  <a:lnTo>
                    <a:pt x="5721832" y="36360"/>
                  </a:lnTo>
                  <a:lnTo>
                    <a:pt x="5727433" y="44691"/>
                  </a:lnTo>
                  <a:lnTo>
                    <a:pt x="5735752" y="50292"/>
                  </a:lnTo>
                  <a:lnTo>
                    <a:pt x="5745950" y="52349"/>
                  </a:lnTo>
                  <a:lnTo>
                    <a:pt x="5746991" y="52349"/>
                  </a:lnTo>
                  <a:lnTo>
                    <a:pt x="5757189" y="50292"/>
                  </a:lnTo>
                  <a:lnTo>
                    <a:pt x="5765508" y="44691"/>
                  </a:lnTo>
                  <a:lnTo>
                    <a:pt x="5771121" y="36360"/>
                  </a:lnTo>
                  <a:lnTo>
                    <a:pt x="5773178" y="26174"/>
                  </a:lnTo>
                  <a:close/>
                </a:path>
                <a:path w="8209280" h="2687954">
                  <a:moveTo>
                    <a:pt x="5879109" y="2661704"/>
                  </a:moveTo>
                  <a:lnTo>
                    <a:pt x="5877052" y="2651518"/>
                  </a:lnTo>
                  <a:lnTo>
                    <a:pt x="5871438" y="2643200"/>
                  </a:lnTo>
                  <a:lnTo>
                    <a:pt x="5863120" y="2637586"/>
                  </a:lnTo>
                  <a:lnTo>
                    <a:pt x="5852934" y="2635529"/>
                  </a:lnTo>
                  <a:lnTo>
                    <a:pt x="5851880" y="2635529"/>
                  </a:lnTo>
                  <a:lnTo>
                    <a:pt x="5841695" y="2637586"/>
                  </a:lnTo>
                  <a:lnTo>
                    <a:pt x="5833376" y="2643200"/>
                  </a:lnTo>
                  <a:lnTo>
                    <a:pt x="5827763" y="2651518"/>
                  </a:lnTo>
                  <a:lnTo>
                    <a:pt x="5825706" y="2661704"/>
                  </a:lnTo>
                  <a:lnTo>
                    <a:pt x="5827763" y="2671902"/>
                  </a:lnTo>
                  <a:lnTo>
                    <a:pt x="5833376" y="2680220"/>
                  </a:lnTo>
                  <a:lnTo>
                    <a:pt x="5841695" y="2685834"/>
                  </a:lnTo>
                  <a:lnTo>
                    <a:pt x="5851880" y="2687891"/>
                  </a:lnTo>
                  <a:lnTo>
                    <a:pt x="5852934" y="2687891"/>
                  </a:lnTo>
                  <a:lnTo>
                    <a:pt x="5863120" y="2685834"/>
                  </a:lnTo>
                  <a:lnTo>
                    <a:pt x="5871438" y="2680220"/>
                  </a:lnTo>
                  <a:lnTo>
                    <a:pt x="5877052" y="2671902"/>
                  </a:lnTo>
                  <a:lnTo>
                    <a:pt x="5879109" y="2661704"/>
                  </a:lnTo>
                  <a:close/>
                </a:path>
                <a:path w="8209280" h="2687954">
                  <a:moveTo>
                    <a:pt x="5879109" y="26174"/>
                  </a:moveTo>
                  <a:lnTo>
                    <a:pt x="5877052" y="15989"/>
                  </a:lnTo>
                  <a:lnTo>
                    <a:pt x="5871438" y="7658"/>
                  </a:lnTo>
                  <a:lnTo>
                    <a:pt x="5863120" y="2057"/>
                  </a:lnTo>
                  <a:lnTo>
                    <a:pt x="5852934" y="0"/>
                  </a:lnTo>
                  <a:lnTo>
                    <a:pt x="5851880" y="0"/>
                  </a:lnTo>
                  <a:lnTo>
                    <a:pt x="5841695" y="2057"/>
                  </a:lnTo>
                  <a:lnTo>
                    <a:pt x="5833376" y="7658"/>
                  </a:lnTo>
                  <a:lnTo>
                    <a:pt x="5827763" y="15989"/>
                  </a:lnTo>
                  <a:lnTo>
                    <a:pt x="5825706" y="26174"/>
                  </a:lnTo>
                  <a:lnTo>
                    <a:pt x="5827763" y="36360"/>
                  </a:lnTo>
                  <a:lnTo>
                    <a:pt x="5833376" y="44691"/>
                  </a:lnTo>
                  <a:lnTo>
                    <a:pt x="5841695" y="50292"/>
                  </a:lnTo>
                  <a:lnTo>
                    <a:pt x="5851880" y="52349"/>
                  </a:lnTo>
                  <a:lnTo>
                    <a:pt x="5852934" y="52349"/>
                  </a:lnTo>
                  <a:lnTo>
                    <a:pt x="5863120" y="50292"/>
                  </a:lnTo>
                  <a:lnTo>
                    <a:pt x="5871438" y="44691"/>
                  </a:lnTo>
                  <a:lnTo>
                    <a:pt x="5877052" y="36360"/>
                  </a:lnTo>
                  <a:lnTo>
                    <a:pt x="5879109" y="26174"/>
                  </a:lnTo>
                  <a:close/>
                </a:path>
                <a:path w="8209280" h="2687954">
                  <a:moveTo>
                    <a:pt x="5985040" y="2661704"/>
                  </a:moveTo>
                  <a:lnTo>
                    <a:pt x="5982982" y="2651518"/>
                  </a:lnTo>
                  <a:lnTo>
                    <a:pt x="5977369" y="2643200"/>
                  </a:lnTo>
                  <a:lnTo>
                    <a:pt x="5969051" y="2637586"/>
                  </a:lnTo>
                  <a:lnTo>
                    <a:pt x="5958865" y="2635529"/>
                  </a:lnTo>
                  <a:lnTo>
                    <a:pt x="5957811" y="2635529"/>
                  </a:lnTo>
                  <a:lnTo>
                    <a:pt x="5947626" y="2637586"/>
                  </a:lnTo>
                  <a:lnTo>
                    <a:pt x="5939307" y="2643200"/>
                  </a:lnTo>
                  <a:lnTo>
                    <a:pt x="5933694" y="2651518"/>
                  </a:lnTo>
                  <a:lnTo>
                    <a:pt x="5931636" y="2661704"/>
                  </a:lnTo>
                  <a:lnTo>
                    <a:pt x="5933694" y="2671902"/>
                  </a:lnTo>
                  <a:lnTo>
                    <a:pt x="5939307" y="2680220"/>
                  </a:lnTo>
                  <a:lnTo>
                    <a:pt x="5947626" y="2685834"/>
                  </a:lnTo>
                  <a:lnTo>
                    <a:pt x="5957811" y="2687891"/>
                  </a:lnTo>
                  <a:lnTo>
                    <a:pt x="5958865" y="2687891"/>
                  </a:lnTo>
                  <a:lnTo>
                    <a:pt x="5969051" y="2685834"/>
                  </a:lnTo>
                  <a:lnTo>
                    <a:pt x="5977369" y="2680220"/>
                  </a:lnTo>
                  <a:lnTo>
                    <a:pt x="5982982" y="2671902"/>
                  </a:lnTo>
                  <a:lnTo>
                    <a:pt x="5985040" y="2661704"/>
                  </a:lnTo>
                  <a:close/>
                </a:path>
                <a:path w="8209280" h="2687954">
                  <a:moveTo>
                    <a:pt x="5985040" y="26174"/>
                  </a:moveTo>
                  <a:lnTo>
                    <a:pt x="5982982" y="15989"/>
                  </a:lnTo>
                  <a:lnTo>
                    <a:pt x="5977369" y="7658"/>
                  </a:lnTo>
                  <a:lnTo>
                    <a:pt x="5969051" y="2057"/>
                  </a:lnTo>
                  <a:lnTo>
                    <a:pt x="5958865" y="0"/>
                  </a:lnTo>
                  <a:lnTo>
                    <a:pt x="5957811" y="0"/>
                  </a:lnTo>
                  <a:lnTo>
                    <a:pt x="5947626" y="2057"/>
                  </a:lnTo>
                  <a:lnTo>
                    <a:pt x="5939307" y="7658"/>
                  </a:lnTo>
                  <a:lnTo>
                    <a:pt x="5933694" y="15989"/>
                  </a:lnTo>
                  <a:lnTo>
                    <a:pt x="5931636" y="26174"/>
                  </a:lnTo>
                  <a:lnTo>
                    <a:pt x="5933694" y="36360"/>
                  </a:lnTo>
                  <a:lnTo>
                    <a:pt x="5939307" y="44691"/>
                  </a:lnTo>
                  <a:lnTo>
                    <a:pt x="5947626" y="50292"/>
                  </a:lnTo>
                  <a:lnTo>
                    <a:pt x="5957811" y="52349"/>
                  </a:lnTo>
                  <a:lnTo>
                    <a:pt x="5958865" y="52349"/>
                  </a:lnTo>
                  <a:lnTo>
                    <a:pt x="5969051" y="50292"/>
                  </a:lnTo>
                  <a:lnTo>
                    <a:pt x="5977369" y="44691"/>
                  </a:lnTo>
                  <a:lnTo>
                    <a:pt x="5982982" y="36360"/>
                  </a:lnTo>
                  <a:lnTo>
                    <a:pt x="5985040" y="26174"/>
                  </a:lnTo>
                  <a:close/>
                </a:path>
                <a:path w="8209280" h="2687954">
                  <a:moveTo>
                    <a:pt x="6090971" y="2661704"/>
                  </a:moveTo>
                  <a:lnTo>
                    <a:pt x="6088913" y="2651518"/>
                  </a:lnTo>
                  <a:lnTo>
                    <a:pt x="6083300" y="2643200"/>
                  </a:lnTo>
                  <a:lnTo>
                    <a:pt x="6074981" y="2637586"/>
                  </a:lnTo>
                  <a:lnTo>
                    <a:pt x="6064796" y="2635529"/>
                  </a:lnTo>
                  <a:lnTo>
                    <a:pt x="6063742" y="2635529"/>
                  </a:lnTo>
                  <a:lnTo>
                    <a:pt x="6053556" y="2637586"/>
                  </a:lnTo>
                  <a:lnTo>
                    <a:pt x="6045238" y="2643200"/>
                  </a:lnTo>
                  <a:lnTo>
                    <a:pt x="6039624" y="2651518"/>
                  </a:lnTo>
                  <a:lnTo>
                    <a:pt x="6037567" y="2661704"/>
                  </a:lnTo>
                  <a:lnTo>
                    <a:pt x="6039624" y="2671902"/>
                  </a:lnTo>
                  <a:lnTo>
                    <a:pt x="6045238" y="2680220"/>
                  </a:lnTo>
                  <a:lnTo>
                    <a:pt x="6053556" y="2685834"/>
                  </a:lnTo>
                  <a:lnTo>
                    <a:pt x="6063742" y="2687891"/>
                  </a:lnTo>
                  <a:lnTo>
                    <a:pt x="6064796" y="2687891"/>
                  </a:lnTo>
                  <a:lnTo>
                    <a:pt x="6074981" y="2685834"/>
                  </a:lnTo>
                  <a:lnTo>
                    <a:pt x="6083300" y="2680220"/>
                  </a:lnTo>
                  <a:lnTo>
                    <a:pt x="6088913" y="2671902"/>
                  </a:lnTo>
                  <a:lnTo>
                    <a:pt x="6090971" y="2661704"/>
                  </a:lnTo>
                  <a:close/>
                </a:path>
                <a:path w="8209280" h="2687954">
                  <a:moveTo>
                    <a:pt x="6090971" y="26174"/>
                  </a:moveTo>
                  <a:lnTo>
                    <a:pt x="6088913" y="15989"/>
                  </a:lnTo>
                  <a:lnTo>
                    <a:pt x="6083300" y="7658"/>
                  </a:lnTo>
                  <a:lnTo>
                    <a:pt x="6074981" y="2057"/>
                  </a:lnTo>
                  <a:lnTo>
                    <a:pt x="6064796" y="0"/>
                  </a:lnTo>
                  <a:lnTo>
                    <a:pt x="6063742" y="0"/>
                  </a:lnTo>
                  <a:lnTo>
                    <a:pt x="6053556" y="2057"/>
                  </a:lnTo>
                  <a:lnTo>
                    <a:pt x="6045238" y="7658"/>
                  </a:lnTo>
                  <a:lnTo>
                    <a:pt x="6039624" y="15989"/>
                  </a:lnTo>
                  <a:lnTo>
                    <a:pt x="6037567" y="26174"/>
                  </a:lnTo>
                  <a:lnTo>
                    <a:pt x="6039624" y="36360"/>
                  </a:lnTo>
                  <a:lnTo>
                    <a:pt x="6045238" y="44691"/>
                  </a:lnTo>
                  <a:lnTo>
                    <a:pt x="6053556" y="50292"/>
                  </a:lnTo>
                  <a:lnTo>
                    <a:pt x="6063742" y="52349"/>
                  </a:lnTo>
                  <a:lnTo>
                    <a:pt x="6064796" y="52349"/>
                  </a:lnTo>
                  <a:lnTo>
                    <a:pt x="6074981" y="50292"/>
                  </a:lnTo>
                  <a:lnTo>
                    <a:pt x="6083300" y="44691"/>
                  </a:lnTo>
                  <a:lnTo>
                    <a:pt x="6088913" y="36360"/>
                  </a:lnTo>
                  <a:lnTo>
                    <a:pt x="6090971" y="26174"/>
                  </a:lnTo>
                  <a:close/>
                </a:path>
                <a:path w="8209280" h="2687954">
                  <a:moveTo>
                    <a:pt x="6196901" y="2661704"/>
                  </a:moveTo>
                  <a:lnTo>
                    <a:pt x="6194844" y="2651518"/>
                  </a:lnTo>
                  <a:lnTo>
                    <a:pt x="6189230" y="2643200"/>
                  </a:lnTo>
                  <a:lnTo>
                    <a:pt x="6180912" y="2637586"/>
                  </a:lnTo>
                  <a:lnTo>
                    <a:pt x="6170727" y="2635529"/>
                  </a:lnTo>
                  <a:lnTo>
                    <a:pt x="6169672" y="2635529"/>
                  </a:lnTo>
                  <a:lnTo>
                    <a:pt x="6159487" y="2637586"/>
                  </a:lnTo>
                  <a:lnTo>
                    <a:pt x="6151169" y="2643200"/>
                  </a:lnTo>
                  <a:lnTo>
                    <a:pt x="6145555" y="2651518"/>
                  </a:lnTo>
                  <a:lnTo>
                    <a:pt x="6143498" y="2661704"/>
                  </a:lnTo>
                  <a:lnTo>
                    <a:pt x="6145555" y="2671902"/>
                  </a:lnTo>
                  <a:lnTo>
                    <a:pt x="6151169" y="2680220"/>
                  </a:lnTo>
                  <a:lnTo>
                    <a:pt x="6159487" y="2685834"/>
                  </a:lnTo>
                  <a:lnTo>
                    <a:pt x="6169672" y="2687891"/>
                  </a:lnTo>
                  <a:lnTo>
                    <a:pt x="6170727" y="2687891"/>
                  </a:lnTo>
                  <a:lnTo>
                    <a:pt x="6180912" y="2685834"/>
                  </a:lnTo>
                  <a:lnTo>
                    <a:pt x="6189230" y="2680220"/>
                  </a:lnTo>
                  <a:lnTo>
                    <a:pt x="6194844" y="2671902"/>
                  </a:lnTo>
                  <a:lnTo>
                    <a:pt x="6196901" y="2661704"/>
                  </a:lnTo>
                  <a:close/>
                </a:path>
                <a:path w="8209280" h="2687954">
                  <a:moveTo>
                    <a:pt x="6196901" y="26174"/>
                  </a:moveTo>
                  <a:lnTo>
                    <a:pt x="6194844" y="15989"/>
                  </a:lnTo>
                  <a:lnTo>
                    <a:pt x="6189230" y="7658"/>
                  </a:lnTo>
                  <a:lnTo>
                    <a:pt x="6180912" y="2057"/>
                  </a:lnTo>
                  <a:lnTo>
                    <a:pt x="6170727" y="0"/>
                  </a:lnTo>
                  <a:lnTo>
                    <a:pt x="6169672" y="0"/>
                  </a:lnTo>
                  <a:lnTo>
                    <a:pt x="6159487" y="2057"/>
                  </a:lnTo>
                  <a:lnTo>
                    <a:pt x="6151169" y="7658"/>
                  </a:lnTo>
                  <a:lnTo>
                    <a:pt x="6145555" y="15989"/>
                  </a:lnTo>
                  <a:lnTo>
                    <a:pt x="6143498" y="26174"/>
                  </a:lnTo>
                  <a:lnTo>
                    <a:pt x="6145555" y="36360"/>
                  </a:lnTo>
                  <a:lnTo>
                    <a:pt x="6151169" y="44691"/>
                  </a:lnTo>
                  <a:lnTo>
                    <a:pt x="6159487" y="50292"/>
                  </a:lnTo>
                  <a:lnTo>
                    <a:pt x="6169672" y="52349"/>
                  </a:lnTo>
                  <a:lnTo>
                    <a:pt x="6170727" y="52349"/>
                  </a:lnTo>
                  <a:lnTo>
                    <a:pt x="6180912" y="50292"/>
                  </a:lnTo>
                  <a:lnTo>
                    <a:pt x="6189230" y="44691"/>
                  </a:lnTo>
                  <a:lnTo>
                    <a:pt x="6194844" y="36360"/>
                  </a:lnTo>
                  <a:lnTo>
                    <a:pt x="6196901" y="26174"/>
                  </a:lnTo>
                  <a:close/>
                </a:path>
                <a:path w="8209280" h="2687954">
                  <a:moveTo>
                    <a:pt x="6302832" y="2661704"/>
                  </a:moveTo>
                  <a:lnTo>
                    <a:pt x="6300775" y="2651518"/>
                  </a:lnTo>
                  <a:lnTo>
                    <a:pt x="6295161" y="2643200"/>
                  </a:lnTo>
                  <a:lnTo>
                    <a:pt x="6286843" y="2637586"/>
                  </a:lnTo>
                  <a:lnTo>
                    <a:pt x="6276657" y="2635529"/>
                  </a:lnTo>
                  <a:lnTo>
                    <a:pt x="6275603" y="2635529"/>
                  </a:lnTo>
                  <a:lnTo>
                    <a:pt x="6265418" y="2637586"/>
                  </a:lnTo>
                  <a:lnTo>
                    <a:pt x="6257099" y="2643200"/>
                  </a:lnTo>
                  <a:lnTo>
                    <a:pt x="6251486" y="2651518"/>
                  </a:lnTo>
                  <a:lnTo>
                    <a:pt x="6249428" y="2661704"/>
                  </a:lnTo>
                  <a:lnTo>
                    <a:pt x="6251486" y="2671902"/>
                  </a:lnTo>
                  <a:lnTo>
                    <a:pt x="6257099" y="2680220"/>
                  </a:lnTo>
                  <a:lnTo>
                    <a:pt x="6265418" y="2685834"/>
                  </a:lnTo>
                  <a:lnTo>
                    <a:pt x="6275603" y="2687891"/>
                  </a:lnTo>
                  <a:lnTo>
                    <a:pt x="6276657" y="2687891"/>
                  </a:lnTo>
                  <a:lnTo>
                    <a:pt x="6286843" y="2685834"/>
                  </a:lnTo>
                  <a:lnTo>
                    <a:pt x="6295161" y="2680220"/>
                  </a:lnTo>
                  <a:lnTo>
                    <a:pt x="6300775" y="2671902"/>
                  </a:lnTo>
                  <a:lnTo>
                    <a:pt x="6302832" y="2661704"/>
                  </a:lnTo>
                  <a:close/>
                </a:path>
                <a:path w="8209280" h="2687954">
                  <a:moveTo>
                    <a:pt x="6302832" y="26174"/>
                  </a:moveTo>
                  <a:lnTo>
                    <a:pt x="6300775" y="15989"/>
                  </a:lnTo>
                  <a:lnTo>
                    <a:pt x="6295161" y="7658"/>
                  </a:lnTo>
                  <a:lnTo>
                    <a:pt x="6286843" y="2057"/>
                  </a:lnTo>
                  <a:lnTo>
                    <a:pt x="6276657" y="0"/>
                  </a:lnTo>
                  <a:lnTo>
                    <a:pt x="6275603" y="0"/>
                  </a:lnTo>
                  <a:lnTo>
                    <a:pt x="6265418" y="2057"/>
                  </a:lnTo>
                  <a:lnTo>
                    <a:pt x="6257099" y="7658"/>
                  </a:lnTo>
                  <a:lnTo>
                    <a:pt x="6251486" y="15989"/>
                  </a:lnTo>
                  <a:lnTo>
                    <a:pt x="6249428" y="26174"/>
                  </a:lnTo>
                  <a:lnTo>
                    <a:pt x="6251486" y="36360"/>
                  </a:lnTo>
                  <a:lnTo>
                    <a:pt x="6257099" y="44691"/>
                  </a:lnTo>
                  <a:lnTo>
                    <a:pt x="6265418" y="50292"/>
                  </a:lnTo>
                  <a:lnTo>
                    <a:pt x="6275603" y="52349"/>
                  </a:lnTo>
                  <a:lnTo>
                    <a:pt x="6276657" y="52349"/>
                  </a:lnTo>
                  <a:lnTo>
                    <a:pt x="6286843" y="50292"/>
                  </a:lnTo>
                  <a:lnTo>
                    <a:pt x="6295161" y="44691"/>
                  </a:lnTo>
                  <a:lnTo>
                    <a:pt x="6300775" y="36360"/>
                  </a:lnTo>
                  <a:lnTo>
                    <a:pt x="6302832" y="26174"/>
                  </a:lnTo>
                  <a:close/>
                </a:path>
                <a:path w="8209280" h="2687954">
                  <a:moveTo>
                    <a:pt x="6408763" y="2661704"/>
                  </a:moveTo>
                  <a:lnTo>
                    <a:pt x="6406705" y="2651518"/>
                  </a:lnTo>
                  <a:lnTo>
                    <a:pt x="6401092" y="2643200"/>
                  </a:lnTo>
                  <a:lnTo>
                    <a:pt x="6392773" y="2637586"/>
                  </a:lnTo>
                  <a:lnTo>
                    <a:pt x="6382588" y="2635529"/>
                  </a:lnTo>
                  <a:lnTo>
                    <a:pt x="6381547" y="2635529"/>
                  </a:lnTo>
                  <a:lnTo>
                    <a:pt x="6371349" y="2637586"/>
                  </a:lnTo>
                  <a:lnTo>
                    <a:pt x="6363030" y="2643200"/>
                  </a:lnTo>
                  <a:lnTo>
                    <a:pt x="6357417" y="2651518"/>
                  </a:lnTo>
                  <a:lnTo>
                    <a:pt x="6355359" y="2661704"/>
                  </a:lnTo>
                  <a:lnTo>
                    <a:pt x="6357417" y="2671902"/>
                  </a:lnTo>
                  <a:lnTo>
                    <a:pt x="6363030" y="2680220"/>
                  </a:lnTo>
                  <a:lnTo>
                    <a:pt x="6371349" y="2685834"/>
                  </a:lnTo>
                  <a:lnTo>
                    <a:pt x="6381547" y="2687891"/>
                  </a:lnTo>
                  <a:lnTo>
                    <a:pt x="6382588" y="2687891"/>
                  </a:lnTo>
                  <a:lnTo>
                    <a:pt x="6392773" y="2685834"/>
                  </a:lnTo>
                  <a:lnTo>
                    <a:pt x="6401092" y="2680220"/>
                  </a:lnTo>
                  <a:lnTo>
                    <a:pt x="6406705" y="2671902"/>
                  </a:lnTo>
                  <a:lnTo>
                    <a:pt x="6408763" y="2661704"/>
                  </a:lnTo>
                  <a:close/>
                </a:path>
                <a:path w="8209280" h="2687954">
                  <a:moveTo>
                    <a:pt x="6408763" y="26174"/>
                  </a:moveTo>
                  <a:lnTo>
                    <a:pt x="6406705" y="15989"/>
                  </a:lnTo>
                  <a:lnTo>
                    <a:pt x="6401092" y="7658"/>
                  </a:lnTo>
                  <a:lnTo>
                    <a:pt x="6392773" y="2057"/>
                  </a:lnTo>
                  <a:lnTo>
                    <a:pt x="6382588" y="0"/>
                  </a:lnTo>
                  <a:lnTo>
                    <a:pt x="6381547" y="0"/>
                  </a:lnTo>
                  <a:lnTo>
                    <a:pt x="6371349" y="2057"/>
                  </a:lnTo>
                  <a:lnTo>
                    <a:pt x="6363030" y="7658"/>
                  </a:lnTo>
                  <a:lnTo>
                    <a:pt x="6357417" y="15989"/>
                  </a:lnTo>
                  <a:lnTo>
                    <a:pt x="6355359" y="26174"/>
                  </a:lnTo>
                  <a:lnTo>
                    <a:pt x="6357417" y="36360"/>
                  </a:lnTo>
                  <a:lnTo>
                    <a:pt x="6363030" y="44691"/>
                  </a:lnTo>
                  <a:lnTo>
                    <a:pt x="6371349" y="50292"/>
                  </a:lnTo>
                  <a:lnTo>
                    <a:pt x="6381547" y="52349"/>
                  </a:lnTo>
                  <a:lnTo>
                    <a:pt x="6382588" y="52349"/>
                  </a:lnTo>
                  <a:lnTo>
                    <a:pt x="6392773" y="50292"/>
                  </a:lnTo>
                  <a:lnTo>
                    <a:pt x="6401092" y="44691"/>
                  </a:lnTo>
                  <a:lnTo>
                    <a:pt x="6406705" y="36360"/>
                  </a:lnTo>
                  <a:lnTo>
                    <a:pt x="6408763" y="26174"/>
                  </a:lnTo>
                  <a:close/>
                </a:path>
                <a:path w="8209280" h="2687954">
                  <a:moveTo>
                    <a:pt x="6514706" y="2661704"/>
                  </a:moveTo>
                  <a:lnTo>
                    <a:pt x="6512636" y="2651518"/>
                  </a:lnTo>
                  <a:lnTo>
                    <a:pt x="6507035" y="2643200"/>
                  </a:lnTo>
                  <a:lnTo>
                    <a:pt x="6498704" y="2637586"/>
                  </a:lnTo>
                  <a:lnTo>
                    <a:pt x="6488519" y="2635529"/>
                  </a:lnTo>
                  <a:lnTo>
                    <a:pt x="6487465" y="2635529"/>
                  </a:lnTo>
                  <a:lnTo>
                    <a:pt x="6477279" y="2637586"/>
                  </a:lnTo>
                  <a:lnTo>
                    <a:pt x="6468961" y="2643200"/>
                  </a:lnTo>
                  <a:lnTo>
                    <a:pt x="6463347" y="2651518"/>
                  </a:lnTo>
                  <a:lnTo>
                    <a:pt x="6461290" y="2661704"/>
                  </a:lnTo>
                  <a:lnTo>
                    <a:pt x="6463347" y="2671902"/>
                  </a:lnTo>
                  <a:lnTo>
                    <a:pt x="6468961" y="2680220"/>
                  </a:lnTo>
                  <a:lnTo>
                    <a:pt x="6477279" y="2685834"/>
                  </a:lnTo>
                  <a:lnTo>
                    <a:pt x="6487465" y="2687891"/>
                  </a:lnTo>
                  <a:lnTo>
                    <a:pt x="6488519" y="2687891"/>
                  </a:lnTo>
                  <a:lnTo>
                    <a:pt x="6498704" y="2685834"/>
                  </a:lnTo>
                  <a:lnTo>
                    <a:pt x="6507035" y="2680220"/>
                  </a:lnTo>
                  <a:lnTo>
                    <a:pt x="6512636" y="2671902"/>
                  </a:lnTo>
                  <a:lnTo>
                    <a:pt x="6514706" y="2661704"/>
                  </a:lnTo>
                  <a:close/>
                </a:path>
                <a:path w="8209280" h="2687954">
                  <a:moveTo>
                    <a:pt x="6514706" y="26174"/>
                  </a:moveTo>
                  <a:lnTo>
                    <a:pt x="6512636" y="15989"/>
                  </a:lnTo>
                  <a:lnTo>
                    <a:pt x="6507035" y="7658"/>
                  </a:lnTo>
                  <a:lnTo>
                    <a:pt x="6498704" y="2057"/>
                  </a:lnTo>
                  <a:lnTo>
                    <a:pt x="6488519" y="0"/>
                  </a:lnTo>
                  <a:lnTo>
                    <a:pt x="6487465" y="0"/>
                  </a:lnTo>
                  <a:lnTo>
                    <a:pt x="6477279" y="2057"/>
                  </a:lnTo>
                  <a:lnTo>
                    <a:pt x="6468961" y="7658"/>
                  </a:lnTo>
                  <a:lnTo>
                    <a:pt x="6463347" y="15989"/>
                  </a:lnTo>
                  <a:lnTo>
                    <a:pt x="6461290" y="26174"/>
                  </a:lnTo>
                  <a:lnTo>
                    <a:pt x="6463347" y="36360"/>
                  </a:lnTo>
                  <a:lnTo>
                    <a:pt x="6468961" y="44691"/>
                  </a:lnTo>
                  <a:lnTo>
                    <a:pt x="6477279" y="50292"/>
                  </a:lnTo>
                  <a:lnTo>
                    <a:pt x="6487465" y="52349"/>
                  </a:lnTo>
                  <a:lnTo>
                    <a:pt x="6488519" y="52349"/>
                  </a:lnTo>
                  <a:lnTo>
                    <a:pt x="6498704" y="50292"/>
                  </a:lnTo>
                  <a:lnTo>
                    <a:pt x="6507035" y="44691"/>
                  </a:lnTo>
                  <a:lnTo>
                    <a:pt x="6512636" y="36360"/>
                  </a:lnTo>
                  <a:lnTo>
                    <a:pt x="6514706" y="26174"/>
                  </a:lnTo>
                  <a:close/>
                </a:path>
                <a:path w="8209280" h="2687954">
                  <a:moveTo>
                    <a:pt x="6620624" y="2661704"/>
                  </a:moveTo>
                  <a:lnTo>
                    <a:pt x="6618567" y="2651518"/>
                  </a:lnTo>
                  <a:lnTo>
                    <a:pt x="6612953" y="2643200"/>
                  </a:lnTo>
                  <a:lnTo>
                    <a:pt x="6604635" y="2637586"/>
                  </a:lnTo>
                  <a:lnTo>
                    <a:pt x="6594449" y="2635529"/>
                  </a:lnTo>
                  <a:lnTo>
                    <a:pt x="6593395" y="2635529"/>
                  </a:lnTo>
                  <a:lnTo>
                    <a:pt x="6583210" y="2637586"/>
                  </a:lnTo>
                  <a:lnTo>
                    <a:pt x="6574891" y="2643200"/>
                  </a:lnTo>
                  <a:lnTo>
                    <a:pt x="6569278" y="2651518"/>
                  </a:lnTo>
                  <a:lnTo>
                    <a:pt x="6567221" y="2661704"/>
                  </a:lnTo>
                  <a:lnTo>
                    <a:pt x="6569278" y="2671902"/>
                  </a:lnTo>
                  <a:lnTo>
                    <a:pt x="6574891" y="2680220"/>
                  </a:lnTo>
                  <a:lnTo>
                    <a:pt x="6583210" y="2685834"/>
                  </a:lnTo>
                  <a:lnTo>
                    <a:pt x="6593395" y="2687891"/>
                  </a:lnTo>
                  <a:lnTo>
                    <a:pt x="6594449" y="2687891"/>
                  </a:lnTo>
                  <a:lnTo>
                    <a:pt x="6604635" y="2685834"/>
                  </a:lnTo>
                  <a:lnTo>
                    <a:pt x="6612953" y="2680220"/>
                  </a:lnTo>
                  <a:lnTo>
                    <a:pt x="6618567" y="2671902"/>
                  </a:lnTo>
                  <a:lnTo>
                    <a:pt x="6620624" y="2661704"/>
                  </a:lnTo>
                  <a:close/>
                </a:path>
                <a:path w="8209280" h="2687954">
                  <a:moveTo>
                    <a:pt x="6620624" y="26174"/>
                  </a:moveTo>
                  <a:lnTo>
                    <a:pt x="6618567" y="15989"/>
                  </a:lnTo>
                  <a:lnTo>
                    <a:pt x="6612953" y="7658"/>
                  </a:lnTo>
                  <a:lnTo>
                    <a:pt x="6604635" y="2057"/>
                  </a:lnTo>
                  <a:lnTo>
                    <a:pt x="6594449" y="0"/>
                  </a:lnTo>
                  <a:lnTo>
                    <a:pt x="6593395" y="0"/>
                  </a:lnTo>
                  <a:lnTo>
                    <a:pt x="6583210" y="2057"/>
                  </a:lnTo>
                  <a:lnTo>
                    <a:pt x="6574891" y="7658"/>
                  </a:lnTo>
                  <a:lnTo>
                    <a:pt x="6569278" y="15989"/>
                  </a:lnTo>
                  <a:lnTo>
                    <a:pt x="6567221" y="26174"/>
                  </a:lnTo>
                  <a:lnTo>
                    <a:pt x="6569278" y="36360"/>
                  </a:lnTo>
                  <a:lnTo>
                    <a:pt x="6574891" y="44691"/>
                  </a:lnTo>
                  <a:lnTo>
                    <a:pt x="6583210" y="50292"/>
                  </a:lnTo>
                  <a:lnTo>
                    <a:pt x="6593395" y="52349"/>
                  </a:lnTo>
                  <a:lnTo>
                    <a:pt x="6594449" y="52349"/>
                  </a:lnTo>
                  <a:lnTo>
                    <a:pt x="6604635" y="50292"/>
                  </a:lnTo>
                  <a:lnTo>
                    <a:pt x="6612953" y="44691"/>
                  </a:lnTo>
                  <a:lnTo>
                    <a:pt x="6618567" y="36360"/>
                  </a:lnTo>
                  <a:lnTo>
                    <a:pt x="6620624" y="26174"/>
                  </a:lnTo>
                  <a:close/>
                </a:path>
                <a:path w="8209280" h="2687954">
                  <a:moveTo>
                    <a:pt x="6726555" y="2661704"/>
                  </a:moveTo>
                  <a:lnTo>
                    <a:pt x="6724497" y="2651518"/>
                  </a:lnTo>
                  <a:lnTo>
                    <a:pt x="6718897" y="2643200"/>
                  </a:lnTo>
                  <a:lnTo>
                    <a:pt x="6710566" y="2637586"/>
                  </a:lnTo>
                  <a:lnTo>
                    <a:pt x="6700380" y="2635529"/>
                  </a:lnTo>
                  <a:lnTo>
                    <a:pt x="6699339" y="2635529"/>
                  </a:lnTo>
                  <a:lnTo>
                    <a:pt x="6689141" y="2637586"/>
                  </a:lnTo>
                  <a:lnTo>
                    <a:pt x="6680822" y="2643200"/>
                  </a:lnTo>
                  <a:lnTo>
                    <a:pt x="6675209" y="2651518"/>
                  </a:lnTo>
                  <a:lnTo>
                    <a:pt x="6673151" y="2661704"/>
                  </a:lnTo>
                  <a:lnTo>
                    <a:pt x="6675209" y="2671902"/>
                  </a:lnTo>
                  <a:lnTo>
                    <a:pt x="6680822" y="2680220"/>
                  </a:lnTo>
                  <a:lnTo>
                    <a:pt x="6689141" y="2685834"/>
                  </a:lnTo>
                  <a:lnTo>
                    <a:pt x="6699339" y="2687891"/>
                  </a:lnTo>
                  <a:lnTo>
                    <a:pt x="6700380" y="2687891"/>
                  </a:lnTo>
                  <a:lnTo>
                    <a:pt x="6710566" y="2685834"/>
                  </a:lnTo>
                  <a:lnTo>
                    <a:pt x="6718897" y="2680220"/>
                  </a:lnTo>
                  <a:lnTo>
                    <a:pt x="6724497" y="2671902"/>
                  </a:lnTo>
                  <a:lnTo>
                    <a:pt x="6726555" y="2661704"/>
                  </a:lnTo>
                  <a:close/>
                </a:path>
                <a:path w="8209280" h="2687954">
                  <a:moveTo>
                    <a:pt x="6726555" y="26174"/>
                  </a:moveTo>
                  <a:lnTo>
                    <a:pt x="6724497" y="15989"/>
                  </a:lnTo>
                  <a:lnTo>
                    <a:pt x="6718897" y="7658"/>
                  </a:lnTo>
                  <a:lnTo>
                    <a:pt x="6710566" y="2057"/>
                  </a:lnTo>
                  <a:lnTo>
                    <a:pt x="6700380" y="0"/>
                  </a:lnTo>
                  <a:lnTo>
                    <a:pt x="6699339" y="0"/>
                  </a:lnTo>
                  <a:lnTo>
                    <a:pt x="6689141" y="2057"/>
                  </a:lnTo>
                  <a:lnTo>
                    <a:pt x="6680822" y="7658"/>
                  </a:lnTo>
                  <a:lnTo>
                    <a:pt x="6675209" y="15989"/>
                  </a:lnTo>
                  <a:lnTo>
                    <a:pt x="6673151" y="26174"/>
                  </a:lnTo>
                  <a:lnTo>
                    <a:pt x="6675209" y="36360"/>
                  </a:lnTo>
                  <a:lnTo>
                    <a:pt x="6680822" y="44691"/>
                  </a:lnTo>
                  <a:lnTo>
                    <a:pt x="6689141" y="50292"/>
                  </a:lnTo>
                  <a:lnTo>
                    <a:pt x="6699339" y="52349"/>
                  </a:lnTo>
                  <a:lnTo>
                    <a:pt x="6700380" y="52349"/>
                  </a:lnTo>
                  <a:lnTo>
                    <a:pt x="6710566" y="50292"/>
                  </a:lnTo>
                  <a:lnTo>
                    <a:pt x="6718897" y="44691"/>
                  </a:lnTo>
                  <a:lnTo>
                    <a:pt x="6724497" y="36360"/>
                  </a:lnTo>
                  <a:lnTo>
                    <a:pt x="6726555" y="26174"/>
                  </a:lnTo>
                  <a:close/>
                </a:path>
                <a:path w="8209280" h="2687954">
                  <a:moveTo>
                    <a:pt x="6832486" y="2661704"/>
                  </a:moveTo>
                  <a:lnTo>
                    <a:pt x="6830428" y="2651518"/>
                  </a:lnTo>
                  <a:lnTo>
                    <a:pt x="6824827" y="2643200"/>
                  </a:lnTo>
                  <a:lnTo>
                    <a:pt x="6816496" y="2637586"/>
                  </a:lnTo>
                  <a:lnTo>
                    <a:pt x="6806311" y="2635529"/>
                  </a:lnTo>
                  <a:lnTo>
                    <a:pt x="6805269" y="2635529"/>
                  </a:lnTo>
                  <a:lnTo>
                    <a:pt x="6795071" y="2637586"/>
                  </a:lnTo>
                  <a:lnTo>
                    <a:pt x="6786753" y="2643200"/>
                  </a:lnTo>
                  <a:lnTo>
                    <a:pt x="6781152" y="2651518"/>
                  </a:lnTo>
                  <a:lnTo>
                    <a:pt x="6779095" y="2661704"/>
                  </a:lnTo>
                  <a:lnTo>
                    <a:pt x="6781152" y="2671902"/>
                  </a:lnTo>
                  <a:lnTo>
                    <a:pt x="6786753" y="2680220"/>
                  </a:lnTo>
                  <a:lnTo>
                    <a:pt x="6795071" y="2685834"/>
                  </a:lnTo>
                  <a:lnTo>
                    <a:pt x="6805269" y="2687891"/>
                  </a:lnTo>
                  <a:lnTo>
                    <a:pt x="6806311" y="2687891"/>
                  </a:lnTo>
                  <a:lnTo>
                    <a:pt x="6816496" y="2685834"/>
                  </a:lnTo>
                  <a:lnTo>
                    <a:pt x="6824827" y="2680220"/>
                  </a:lnTo>
                  <a:lnTo>
                    <a:pt x="6830428" y="2671902"/>
                  </a:lnTo>
                  <a:lnTo>
                    <a:pt x="6832486" y="2661704"/>
                  </a:lnTo>
                  <a:close/>
                </a:path>
                <a:path w="8209280" h="2687954">
                  <a:moveTo>
                    <a:pt x="6832486" y="26174"/>
                  </a:moveTo>
                  <a:lnTo>
                    <a:pt x="6830428" y="15989"/>
                  </a:lnTo>
                  <a:lnTo>
                    <a:pt x="6824827" y="7658"/>
                  </a:lnTo>
                  <a:lnTo>
                    <a:pt x="6816496" y="2057"/>
                  </a:lnTo>
                  <a:lnTo>
                    <a:pt x="6806311" y="0"/>
                  </a:lnTo>
                  <a:lnTo>
                    <a:pt x="6805269" y="0"/>
                  </a:lnTo>
                  <a:lnTo>
                    <a:pt x="6795071" y="2057"/>
                  </a:lnTo>
                  <a:lnTo>
                    <a:pt x="6786753" y="7658"/>
                  </a:lnTo>
                  <a:lnTo>
                    <a:pt x="6781152" y="15989"/>
                  </a:lnTo>
                  <a:lnTo>
                    <a:pt x="6779095" y="26174"/>
                  </a:lnTo>
                  <a:lnTo>
                    <a:pt x="6781152" y="36360"/>
                  </a:lnTo>
                  <a:lnTo>
                    <a:pt x="6786753" y="44691"/>
                  </a:lnTo>
                  <a:lnTo>
                    <a:pt x="6795071" y="50292"/>
                  </a:lnTo>
                  <a:lnTo>
                    <a:pt x="6805269" y="52349"/>
                  </a:lnTo>
                  <a:lnTo>
                    <a:pt x="6806311" y="52349"/>
                  </a:lnTo>
                  <a:lnTo>
                    <a:pt x="6816496" y="50292"/>
                  </a:lnTo>
                  <a:lnTo>
                    <a:pt x="6824827" y="44691"/>
                  </a:lnTo>
                  <a:lnTo>
                    <a:pt x="6830428" y="36360"/>
                  </a:lnTo>
                  <a:lnTo>
                    <a:pt x="6832486" y="26174"/>
                  </a:lnTo>
                  <a:close/>
                </a:path>
                <a:path w="8209280" h="2687954">
                  <a:moveTo>
                    <a:pt x="6938429" y="2661704"/>
                  </a:moveTo>
                  <a:lnTo>
                    <a:pt x="6936372" y="2651518"/>
                  </a:lnTo>
                  <a:lnTo>
                    <a:pt x="6930758" y="2643200"/>
                  </a:lnTo>
                  <a:lnTo>
                    <a:pt x="6922440" y="2637586"/>
                  </a:lnTo>
                  <a:lnTo>
                    <a:pt x="6912254" y="2635529"/>
                  </a:lnTo>
                  <a:lnTo>
                    <a:pt x="6911187" y="2635529"/>
                  </a:lnTo>
                  <a:lnTo>
                    <a:pt x="6901002" y="2637586"/>
                  </a:lnTo>
                  <a:lnTo>
                    <a:pt x="6892684" y="2643200"/>
                  </a:lnTo>
                  <a:lnTo>
                    <a:pt x="6887070" y="2651518"/>
                  </a:lnTo>
                  <a:lnTo>
                    <a:pt x="6885013" y="2661704"/>
                  </a:lnTo>
                  <a:lnTo>
                    <a:pt x="6887070" y="2671902"/>
                  </a:lnTo>
                  <a:lnTo>
                    <a:pt x="6892684" y="2680220"/>
                  </a:lnTo>
                  <a:lnTo>
                    <a:pt x="6901002" y="2685834"/>
                  </a:lnTo>
                  <a:lnTo>
                    <a:pt x="6911187" y="2687891"/>
                  </a:lnTo>
                  <a:lnTo>
                    <a:pt x="6912254" y="2687891"/>
                  </a:lnTo>
                  <a:lnTo>
                    <a:pt x="6922440" y="2685834"/>
                  </a:lnTo>
                  <a:lnTo>
                    <a:pt x="6930758" y="2680220"/>
                  </a:lnTo>
                  <a:lnTo>
                    <a:pt x="6936372" y="2671902"/>
                  </a:lnTo>
                  <a:lnTo>
                    <a:pt x="6938429" y="2661704"/>
                  </a:lnTo>
                  <a:close/>
                </a:path>
                <a:path w="8209280" h="2687954">
                  <a:moveTo>
                    <a:pt x="6938429" y="26174"/>
                  </a:moveTo>
                  <a:lnTo>
                    <a:pt x="6936372" y="15989"/>
                  </a:lnTo>
                  <a:lnTo>
                    <a:pt x="6930758" y="7658"/>
                  </a:lnTo>
                  <a:lnTo>
                    <a:pt x="6922440" y="2057"/>
                  </a:lnTo>
                  <a:lnTo>
                    <a:pt x="6912254" y="0"/>
                  </a:lnTo>
                  <a:lnTo>
                    <a:pt x="6911187" y="0"/>
                  </a:lnTo>
                  <a:lnTo>
                    <a:pt x="6901002" y="2057"/>
                  </a:lnTo>
                  <a:lnTo>
                    <a:pt x="6892684" y="7658"/>
                  </a:lnTo>
                  <a:lnTo>
                    <a:pt x="6887070" y="15989"/>
                  </a:lnTo>
                  <a:lnTo>
                    <a:pt x="6885013" y="26174"/>
                  </a:lnTo>
                  <a:lnTo>
                    <a:pt x="6887070" y="36360"/>
                  </a:lnTo>
                  <a:lnTo>
                    <a:pt x="6892684" y="44691"/>
                  </a:lnTo>
                  <a:lnTo>
                    <a:pt x="6901002" y="50292"/>
                  </a:lnTo>
                  <a:lnTo>
                    <a:pt x="6911187" y="52349"/>
                  </a:lnTo>
                  <a:lnTo>
                    <a:pt x="6912254" y="52349"/>
                  </a:lnTo>
                  <a:lnTo>
                    <a:pt x="6922440" y="50292"/>
                  </a:lnTo>
                  <a:lnTo>
                    <a:pt x="6930758" y="44691"/>
                  </a:lnTo>
                  <a:lnTo>
                    <a:pt x="6936372" y="36360"/>
                  </a:lnTo>
                  <a:lnTo>
                    <a:pt x="6938429" y="26174"/>
                  </a:lnTo>
                  <a:close/>
                </a:path>
                <a:path w="8209280" h="2687954">
                  <a:moveTo>
                    <a:pt x="7044347" y="2661704"/>
                  </a:moveTo>
                  <a:lnTo>
                    <a:pt x="7042290" y="2651518"/>
                  </a:lnTo>
                  <a:lnTo>
                    <a:pt x="7036689" y="2643200"/>
                  </a:lnTo>
                  <a:lnTo>
                    <a:pt x="7028358" y="2637586"/>
                  </a:lnTo>
                  <a:lnTo>
                    <a:pt x="7018172" y="2635529"/>
                  </a:lnTo>
                  <a:lnTo>
                    <a:pt x="7017118" y="2635529"/>
                  </a:lnTo>
                  <a:lnTo>
                    <a:pt x="7006933" y="2637586"/>
                  </a:lnTo>
                  <a:lnTo>
                    <a:pt x="6998614" y="2643200"/>
                  </a:lnTo>
                  <a:lnTo>
                    <a:pt x="6993001" y="2651518"/>
                  </a:lnTo>
                  <a:lnTo>
                    <a:pt x="6990943" y="2661704"/>
                  </a:lnTo>
                  <a:lnTo>
                    <a:pt x="6993001" y="2671902"/>
                  </a:lnTo>
                  <a:lnTo>
                    <a:pt x="6998614" y="2680220"/>
                  </a:lnTo>
                  <a:lnTo>
                    <a:pt x="7006933" y="2685834"/>
                  </a:lnTo>
                  <a:lnTo>
                    <a:pt x="7017118" y="2687891"/>
                  </a:lnTo>
                  <a:lnTo>
                    <a:pt x="7018172" y="2687891"/>
                  </a:lnTo>
                  <a:lnTo>
                    <a:pt x="7028358" y="2685834"/>
                  </a:lnTo>
                  <a:lnTo>
                    <a:pt x="7036689" y="2680220"/>
                  </a:lnTo>
                  <a:lnTo>
                    <a:pt x="7042290" y="2671902"/>
                  </a:lnTo>
                  <a:lnTo>
                    <a:pt x="7044347" y="2661704"/>
                  </a:lnTo>
                  <a:close/>
                </a:path>
                <a:path w="8209280" h="2687954">
                  <a:moveTo>
                    <a:pt x="7044347" y="26174"/>
                  </a:moveTo>
                  <a:lnTo>
                    <a:pt x="7042290" y="15989"/>
                  </a:lnTo>
                  <a:lnTo>
                    <a:pt x="7036689" y="7658"/>
                  </a:lnTo>
                  <a:lnTo>
                    <a:pt x="7028358" y="2057"/>
                  </a:lnTo>
                  <a:lnTo>
                    <a:pt x="7018172" y="0"/>
                  </a:lnTo>
                  <a:lnTo>
                    <a:pt x="7017118" y="0"/>
                  </a:lnTo>
                  <a:lnTo>
                    <a:pt x="7006933" y="2057"/>
                  </a:lnTo>
                  <a:lnTo>
                    <a:pt x="6998614" y="7658"/>
                  </a:lnTo>
                  <a:lnTo>
                    <a:pt x="6993001" y="15989"/>
                  </a:lnTo>
                  <a:lnTo>
                    <a:pt x="6990943" y="26174"/>
                  </a:lnTo>
                  <a:lnTo>
                    <a:pt x="6993001" y="36360"/>
                  </a:lnTo>
                  <a:lnTo>
                    <a:pt x="6998614" y="44691"/>
                  </a:lnTo>
                  <a:lnTo>
                    <a:pt x="7006933" y="50292"/>
                  </a:lnTo>
                  <a:lnTo>
                    <a:pt x="7017118" y="52349"/>
                  </a:lnTo>
                  <a:lnTo>
                    <a:pt x="7018172" y="52349"/>
                  </a:lnTo>
                  <a:lnTo>
                    <a:pt x="7028358" y="50292"/>
                  </a:lnTo>
                  <a:lnTo>
                    <a:pt x="7036689" y="44691"/>
                  </a:lnTo>
                  <a:lnTo>
                    <a:pt x="7042290" y="36360"/>
                  </a:lnTo>
                  <a:lnTo>
                    <a:pt x="7044347" y="26174"/>
                  </a:lnTo>
                  <a:close/>
                </a:path>
                <a:path w="8209280" h="2687954">
                  <a:moveTo>
                    <a:pt x="7150278" y="2661704"/>
                  </a:moveTo>
                  <a:lnTo>
                    <a:pt x="7148220" y="2651518"/>
                  </a:lnTo>
                  <a:lnTo>
                    <a:pt x="7142620" y="2643200"/>
                  </a:lnTo>
                  <a:lnTo>
                    <a:pt x="7134301" y="2637586"/>
                  </a:lnTo>
                  <a:lnTo>
                    <a:pt x="7124103" y="2635529"/>
                  </a:lnTo>
                  <a:lnTo>
                    <a:pt x="7123062" y="2635529"/>
                  </a:lnTo>
                  <a:lnTo>
                    <a:pt x="7112863" y="2637586"/>
                  </a:lnTo>
                  <a:lnTo>
                    <a:pt x="7104545" y="2643200"/>
                  </a:lnTo>
                  <a:lnTo>
                    <a:pt x="7098932" y="2651518"/>
                  </a:lnTo>
                  <a:lnTo>
                    <a:pt x="7096887" y="2661704"/>
                  </a:lnTo>
                  <a:lnTo>
                    <a:pt x="7098932" y="2671902"/>
                  </a:lnTo>
                  <a:lnTo>
                    <a:pt x="7104545" y="2680220"/>
                  </a:lnTo>
                  <a:lnTo>
                    <a:pt x="7112863" y="2685834"/>
                  </a:lnTo>
                  <a:lnTo>
                    <a:pt x="7123062" y="2687891"/>
                  </a:lnTo>
                  <a:lnTo>
                    <a:pt x="7124103" y="2687891"/>
                  </a:lnTo>
                  <a:lnTo>
                    <a:pt x="7134301" y="2685834"/>
                  </a:lnTo>
                  <a:lnTo>
                    <a:pt x="7142620" y="2680220"/>
                  </a:lnTo>
                  <a:lnTo>
                    <a:pt x="7148220" y="2671902"/>
                  </a:lnTo>
                  <a:lnTo>
                    <a:pt x="7150278" y="2661704"/>
                  </a:lnTo>
                  <a:close/>
                </a:path>
                <a:path w="8209280" h="2687954">
                  <a:moveTo>
                    <a:pt x="7150278" y="26174"/>
                  </a:moveTo>
                  <a:lnTo>
                    <a:pt x="7148220" y="15989"/>
                  </a:lnTo>
                  <a:lnTo>
                    <a:pt x="7142620" y="7658"/>
                  </a:lnTo>
                  <a:lnTo>
                    <a:pt x="7134301" y="2057"/>
                  </a:lnTo>
                  <a:lnTo>
                    <a:pt x="7124103" y="0"/>
                  </a:lnTo>
                  <a:lnTo>
                    <a:pt x="7123062" y="0"/>
                  </a:lnTo>
                  <a:lnTo>
                    <a:pt x="7112863" y="2057"/>
                  </a:lnTo>
                  <a:lnTo>
                    <a:pt x="7104545" y="7658"/>
                  </a:lnTo>
                  <a:lnTo>
                    <a:pt x="7098932" y="15989"/>
                  </a:lnTo>
                  <a:lnTo>
                    <a:pt x="7096887" y="26174"/>
                  </a:lnTo>
                  <a:lnTo>
                    <a:pt x="7098932" y="36360"/>
                  </a:lnTo>
                  <a:lnTo>
                    <a:pt x="7104545" y="44691"/>
                  </a:lnTo>
                  <a:lnTo>
                    <a:pt x="7112863" y="50292"/>
                  </a:lnTo>
                  <a:lnTo>
                    <a:pt x="7123062" y="52349"/>
                  </a:lnTo>
                  <a:lnTo>
                    <a:pt x="7124103" y="52349"/>
                  </a:lnTo>
                  <a:lnTo>
                    <a:pt x="7134301" y="50292"/>
                  </a:lnTo>
                  <a:lnTo>
                    <a:pt x="7142620" y="44691"/>
                  </a:lnTo>
                  <a:lnTo>
                    <a:pt x="7148220" y="36360"/>
                  </a:lnTo>
                  <a:lnTo>
                    <a:pt x="7150278" y="26174"/>
                  </a:lnTo>
                  <a:close/>
                </a:path>
                <a:path w="8209280" h="2687954">
                  <a:moveTo>
                    <a:pt x="7256221" y="2661704"/>
                  </a:moveTo>
                  <a:lnTo>
                    <a:pt x="7254164" y="2651518"/>
                  </a:lnTo>
                  <a:lnTo>
                    <a:pt x="7248550" y="2643200"/>
                  </a:lnTo>
                  <a:lnTo>
                    <a:pt x="7240232" y="2637586"/>
                  </a:lnTo>
                  <a:lnTo>
                    <a:pt x="7230034" y="2635529"/>
                  </a:lnTo>
                  <a:lnTo>
                    <a:pt x="7228992" y="2635529"/>
                  </a:lnTo>
                  <a:lnTo>
                    <a:pt x="7218807" y="2637586"/>
                  </a:lnTo>
                  <a:lnTo>
                    <a:pt x="7210476" y="2643200"/>
                  </a:lnTo>
                  <a:lnTo>
                    <a:pt x="7204875" y="2651518"/>
                  </a:lnTo>
                  <a:lnTo>
                    <a:pt x="7202818" y="2661704"/>
                  </a:lnTo>
                  <a:lnTo>
                    <a:pt x="7204875" y="2671902"/>
                  </a:lnTo>
                  <a:lnTo>
                    <a:pt x="7210476" y="2680220"/>
                  </a:lnTo>
                  <a:lnTo>
                    <a:pt x="7218807" y="2685834"/>
                  </a:lnTo>
                  <a:lnTo>
                    <a:pt x="7228992" y="2687891"/>
                  </a:lnTo>
                  <a:lnTo>
                    <a:pt x="7230034" y="2687891"/>
                  </a:lnTo>
                  <a:lnTo>
                    <a:pt x="7240232" y="2685834"/>
                  </a:lnTo>
                  <a:lnTo>
                    <a:pt x="7248550" y="2680220"/>
                  </a:lnTo>
                  <a:lnTo>
                    <a:pt x="7254164" y="2671902"/>
                  </a:lnTo>
                  <a:lnTo>
                    <a:pt x="7256221" y="2661704"/>
                  </a:lnTo>
                  <a:close/>
                </a:path>
                <a:path w="8209280" h="2687954">
                  <a:moveTo>
                    <a:pt x="7256221" y="26174"/>
                  </a:moveTo>
                  <a:lnTo>
                    <a:pt x="7254164" y="15989"/>
                  </a:lnTo>
                  <a:lnTo>
                    <a:pt x="7248550" y="7658"/>
                  </a:lnTo>
                  <a:lnTo>
                    <a:pt x="7240232" y="2057"/>
                  </a:lnTo>
                  <a:lnTo>
                    <a:pt x="7230034" y="0"/>
                  </a:lnTo>
                  <a:lnTo>
                    <a:pt x="7228992" y="0"/>
                  </a:lnTo>
                  <a:lnTo>
                    <a:pt x="7218807" y="2057"/>
                  </a:lnTo>
                  <a:lnTo>
                    <a:pt x="7210476" y="7658"/>
                  </a:lnTo>
                  <a:lnTo>
                    <a:pt x="7204875" y="15989"/>
                  </a:lnTo>
                  <a:lnTo>
                    <a:pt x="7202818" y="26174"/>
                  </a:lnTo>
                  <a:lnTo>
                    <a:pt x="7204875" y="36360"/>
                  </a:lnTo>
                  <a:lnTo>
                    <a:pt x="7210476" y="44691"/>
                  </a:lnTo>
                  <a:lnTo>
                    <a:pt x="7218807" y="50292"/>
                  </a:lnTo>
                  <a:lnTo>
                    <a:pt x="7228992" y="52349"/>
                  </a:lnTo>
                  <a:lnTo>
                    <a:pt x="7230034" y="52349"/>
                  </a:lnTo>
                  <a:lnTo>
                    <a:pt x="7240232" y="50292"/>
                  </a:lnTo>
                  <a:lnTo>
                    <a:pt x="7248550" y="44691"/>
                  </a:lnTo>
                  <a:lnTo>
                    <a:pt x="7254164" y="36360"/>
                  </a:lnTo>
                  <a:lnTo>
                    <a:pt x="7256221" y="26174"/>
                  </a:lnTo>
                  <a:close/>
                </a:path>
                <a:path w="8209280" h="2687954">
                  <a:moveTo>
                    <a:pt x="7362152" y="2661704"/>
                  </a:moveTo>
                  <a:lnTo>
                    <a:pt x="7360094" y="2651518"/>
                  </a:lnTo>
                  <a:lnTo>
                    <a:pt x="7354481" y="2643200"/>
                  </a:lnTo>
                  <a:lnTo>
                    <a:pt x="7346162" y="2637586"/>
                  </a:lnTo>
                  <a:lnTo>
                    <a:pt x="7335977" y="2635529"/>
                  </a:lnTo>
                  <a:lnTo>
                    <a:pt x="7334910" y="2635529"/>
                  </a:lnTo>
                  <a:lnTo>
                    <a:pt x="7324725" y="2637586"/>
                  </a:lnTo>
                  <a:lnTo>
                    <a:pt x="7316406" y="2643200"/>
                  </a:lnTo>
                  <a:lnTo>
                    <a:pt x="7310793" y="2651518"/>
                  </a:lnTo>
                  <a:lnTo>
                    <a:pt x="7308736" y="2661704"/>
                  </a:lnTo>
                  <a:lnTo>
                    <a:pt x="7310793" y="2671902"/>
                  </a:lnTo>
                  <a:lnTo>
                    <a:pt x="7316406" y="2680220"/>
                  </a:lnTo>
                  <a:lnTo>
                    <a:pt x="7324725" y="2685834"/>
                  </a:lnTo>
                  <a:lnTo>
                    <a:pt x="7334910" y="2687891"/>
                  </a:lnTo>
                  <a:lnTo>
                    <a:pt x="7335977" y="2687891"/>
                  </a:lnTo>
                  <a:lnTo>
                    <a:pt x="7346162" y="2685834"/>
                  </a:lnTo>
                  <a:lnTo>
                    <a:pt x="7354481" y="2680220"/>
                  </a:lnTo>
                  <a:lnTo>
                    <a:pt x="7360094" y="2671902"/>
                  </a:lnTo>
                  <a:lnTo>
                    <a:pt x="7362152" y="2661704"/>
                  </a:lnTo>
                  <a:close/>
                </a:path>
                <a:path w="8209280" h="2687954">
                  <a:moveTo>
                    <a:pt x="7362152" y="26174"/>
                  </a:moveTo>
                  <a:lnTo>
                    <a:pt x="7360094" y="15989"/>
                  </a:lnTo>
                  <a:lnTo>
                    <a:pt x="7354481" y="7658"/>
                  </a:lnTo>
                  <a:lnTo>
                    <a:pt x="7346162" y="2057"/>
                  </a:lnTo>
                  <a:lnTo>
                    <a:pt x="7335977" y="0"/>
                  </a:lnTo>
                  <a:lnTo>
                    <a:pt x="7334910" y="0"/>
                  </a:lnTo>
                  <a:lnTo>
                    <a:pt x="7324725" y="2057"/>
                  </a:lnTo>
                  <a:lnTo>
                    <a:pt x="7316406" y="7658"/>
                  </a:lnTo>
                  <a:lnTo>
                    <a:pt x="7310793" y="15989"/>
                  </a:lnTo>
                  <a:lnTo>
                    <a:pt x="7308736" y="26174"/>
                  </a:lnTo>
                  <a:lnTo>
                    <a:pt x="7310793" y="36360"/>
                  </a:lnTo>
                  <a:lnTo>
                    <a:pt x="7316406" y="44691"/>
                  </a:lnTo>
                  <a:lnTo>
                    <a:pt x="7324725" y="50292"/>
                  </a:lnTo>
                  <a:lnTo>
                    <a:pt x="7334910" y="52349"/>
                  </a:lnTo>
                  <a:lnTo>
                    <a:pt x="7335977" y="52349"/>
                  </a:lnTo>
                  <a:lnTo>
                    <a:pt x="7346162" y="50292"/>
                  </a:lnTo>
                  <a:lnTo>
                    <a:pt x="7354481" y="44691"/>
                  </a:lnTo>
                  <a:lnTo>
                    <a:pt x="7360094" y="36360"/>
                  </a:lnTo>
                  <a:lnTo>
                    <a:pt x="7362152" y="26174"/>
                  </a:lnTo>
                  <a:close/>
                </a:path>
                <a:path w="8209280" h="2687954">
                  <a:moveTo>
                    <a:pt x="7468070" y="2661704"/>
                  </a:moveTo>
                  <a:lnTo>
                    <a:pt x="7466012" y="2651518"/>
                  </a:lnTo>
                  <a:lnTo>
                    <a:pt x="7460412" y="2643200"/>
                  </a:lnTo>
                  <a:lnTo>
                    <a:pt x="7452093" y="2637586"/>
                  </a:lnTo>
                  <a:lnTo>
                    <a:pt x="7441895" y="2635529"/>
                  </a:lnTo>
                  <a:lnTo>
                    <a:pt x="7440854" y="2635529"/>
                  </a:lnTo>
                  <a:lnTo>
                    <a:pt x="7430668" y="2637586"/>
                  </a:lnTo>
                  <a:lnTo>
                    <a:pt x="7422337" y="2643200"/>
                  </a:lnTo>
                  <a:lnTo>
                    <a:pt x="7416736" y="2651518"/>
                  </a:lnTo>
                  <a:lnTo>
                    <a:pt x="7414666" y="2661704"/>
                  </a:lnTo>
                  <a:lnTo>
                    <a:pt x="7416736" y="2671902"/>
                  </a:lnTo>
                  <a:lnTo>
                    <a:pt x="7422337" y="2680220"/>
                  </a:lnTo>
                  <a:lnTo>
                    <a:pt x="7430668" y="2685834"/>
                  </a:lnTo>
                  <a:lnTo>
                    <a:pt x="7440854" y="2687891"/>
                  </a:lnTo>
                  <a:lnTo>
                    <a:pt x="7441895" y="2687891"/>
                  </a:lnTo>
                  <a:lnTo>
                    <a:pt x="7452093" y="2685834"/>
                  </a:lnTo>
                  <a:lnTo>
                    <a:pt x="7460412" y="2680220"/>
                  </a:lnTo>
                  <a:lnTo>
                    <a:pt x="7466012" y="2671902"/>
                  </a:lnTo>
                  <a:lnTo>
                    <a:pt x="7468070" y="2661704"/>
                  </a:lnTo>
                  <a:close/>
                </a:path>
                <a:path w="8209280" h="2687954">
                  <a:moveTo>
                    <a:pt x="7468070" y="26174"/>
                  </a:moveTo>
                  <a:lnTo>
                    <a:pt x="7466012" y="15989"/>
                  </a:lnTo>
                  <a:lnTo>
                    <a:pt x="7460412" y="7658"/>
                  </a:lnTo>
                  <a:lnTo>
                    <a:pt x="7452093" y="2057"/>
                  </a:lnTo>
                  <a:lnTo>
                    <a:pt x="7441895" y="0"/>
                  </a:lnTo>
                  <a:lnTo>
                    <a:pt x="7440854" y="0"/>
                  </a:lnTo>
                  <a:lnTo>
                    <a:pt x="7430668" y="2057"/>
                  </a:lnTo>
                  <a:lnTo>
                    <a:pt x="7422337" y="7658"/>
                  </a:lnTo>
                  <a:lnTo>
                    <a:pt x="7416736" y="15989"/>
                  </a:lnTo>
                  <a:lnTo>
                    <a:pt x="7414666" y="26174"/>
                  </a:lnTo>
                  <a:lnTo>
                    <a:pt x="7416736" y="36360"/>
                  </a:lnTo>
                  <a:lnTo>
                    <a:pt x="7422337" y="44691"/>
                  </a:lnTo>
                  <a:lnTo>
                    <a:pt x="7430668" y="50292"/>
                  </a:lnTo>
                  <a:lnTo>
                    <a:pt x="7440854" y="52349"/>
                  </a:lnTo>
                  <a:lnTo>
                    <a:pt x="7441895" y="52349"/>
                  </a:lnTo>
                  <a:lnTo>
                    <a:pt x="7452093" y="50292"/>
                  </a:lnTo>
                  <a:lnTo>
                    <a:pt x="7460412" y="44691"/>
                  </a:lnTo>
                  <a:lnTo>
                    <a:pt x="7466012" y="36360"/>
                  </a:lnTo>
                  <a:lnTo>
                    <a:pt x="7468070" y="26174"/>
                  </a:lnTo>
                  <a:close/>
                </a:path>
                <a:path w="8209280" h="2687954">
                  <a:moveTo>
                    <a:pt x="7574013" y="2661704"/>
                  </a:moveTo>
                  <a:lnTo>
                    <a:pt x="7571956" y="2651518"/>
                  </a:lnTo>
                  <a:lnTo>
                    <a:pt x="7566342" y="2643200"/>
                  </a:lnTo>
                  <a:lnTo>
                    <a:pt x="7558024" y="2637586"/>
                  </a:lnTo>
                  <a:lnTo>
                    <a:pt x="7547826" y="2635529"/>
                  </a:lnTo>
                  <a:lnTo>
                    <a:pt x="7546784" y="2635529"/>
                  </a:lnTo>
                  <a:lnTo>
                    <a:pt x="7536599" y="2637586"/>
                  </a:lnTo>
                  <a:lnTo>
                    <a:pt x="7528268" y="2643200"/>
                  </a:lnTo>
                  <a:lnTo>
                    <a:pt x="7522667" y="2651518"/>
                  </a:lnTo>
                  <a:lnTo>
                    <a:pt x="7520610" y="2661704"/>
                  </a:lnTo>
                  <a:lnTo>
                    <a:pt x="7522667" y="2671902"/>
                  </a:lnTo>
                  <a:lnTo>
                    <a:pt x="7528268" y="2680220"/>
                  </a:lnTo>
                  <a:lnTo>
                    <a:pt x="7536599" y="2685834"/>
                  </a:lnTo>
                  <a:lnTo>
                    <a:pt x="7546784" y="2687891"/>
                  </a:lnTo>
                  <a:lnTo>
                    <a:pt x="7547826" y="2687891"/>
                  </a:lnTo>
                  <a:lnTo>
                    <a:pt x="7558024" y="2685834"/>
                  </a:lnTo>
                  <a:lnTo>
                    <a:pt x="7566342" y="2680220"/>
                  </a:lnTo>
                  <a:lnTo>
                    <a:pt x="7571956" y="2671902"/>
                  </a:lnTo>
                  <a:lnTo>
                    <a:pt x="7574013" y="2661704"/>
                  </a:lnTo>
                  <a:close/>
                </a:path>
                <a:path w="8209280" h="2687954">
                  <a:moveTo>
                    <a:pt x="7574013" y="26174"/>
                  </a:moveTo>
                  <a:lnTo>
                    <a:pt x="7571956" y="15989"/>
                  </a:lnTo>
                  <a:lnTo>
                    <a:pt x="7566342" y="7658"/>
                  </a:lnTo>
                  <a:lnTo>
                    <a:pt x="7558024" y="2057"/>
                  </a:lnTo>
                  <a:lnTo>
                    <a:pt x="7547826" y="0"/>
                  </a:lnTo>
                  <a:lnTo>
                    <a:pt x="7546784" y="0"/>
                  </a:lnTo>
                  <a:lnTo>
                    <a:pt x="7536599" y="2057"/>
                  </a:lnTo>
                  <a:lnTo>
                    <a:pt x="7528268" y="7658"/>
                  </a:lnTo>
                  <a:lnTo>
                    <a:pt x="7522667" y="15989"/>
                  </a:lnTo>
                  <a:lnTo>
                    <a:pt x="7520610" y="26174"/>
                  </a:lnTo>
                  <a:lnTo>
                    <a:pt x="7522667" y="36360"/>
                  </a:lnTo>
                  <a:lnTo>
                    <a:pt x="7528268" y="44691"/>
                  </a:lnTo>
                  <a:lnTo>
                    <a:pt x="7536599" y="50292"/>
                  </a:lnTo>
                  <a:lnTo>
                    <a:pt x="7546784" y="52349"/>
                  </a:lnTo>
                  <a:lnTo>
                    <a:pt x="7547826" y="52349"/>
                  </a:lnTo>
                  <a:lnTo>
                    <a:pt x="7558024" y="50292"/>
                  </a:lnTo>
                  <a:lnTo>
                    <a:pt x="7566342" y="44691"/>
                  </a:lnTo>
                  <a:lnTo>
                    <a:pt x="7571956" y="36360"/>
                  </a:lnTo>
                  <a:lnTo>
                    <a:pt x="7574013" y="26174"/>
                  </a:lnTo>
                  <a:close/>
                </a:path>
                <a:path w="8209280" h="2687954">
                  <a:moveTo>
                    <a:pt x="7679944" y="2661704"/>
                  </a:moveTo>
                  <a:lnTo>
                    <a:pt x="7677886" y="2651518"/>
                  </a:lnTo>
                  <a:lnTo>
                    <a:pt x="7672273" y="2643200"/>
                  </a:lnTo>
                  <a:lnTo>
                    <a:pt x="7663955" y="2637586"/>
                  </a:lnTo>
                  <a:lnTo>
                    <a:pt x="7653769" y="2635529"/>
                  </a:lnTo>
                  <a:lnTo>
                    <a:pt x="7652715" y="2635529"/>
                  </a:lnTo>
                  <a:lnTo>
                    <a:pt x="7642530" y="2637586"/>
                  </a:lnTo>
                  <a:lnTo>
                    <a:pt x="7634211" y="2643200"/>
                  </a:lnTo>
                  <a:lnTo>
                    <a:pt x="7628598" y="2651518"/>
                  </a:lnTo>
                  <a:lnTo>
                    <a:pt x="7626540" y="2661704"/>
                  </a:lnTo>
                  <a:lnTo>
                    <a:pt x="7628598" y="2671902"/>
                  </a:lnTo>
                  <a:lnTo>
                    <a:pt x="7634211" y="2680220"/>
                  </a:lnTo>
                  <a:lnTo>
                    <a:pt x="7642530" y="2685834"/>
                  </a:lnTo>
                  <a:lnTo>
                    <a:pt x="7652715" y="2687891"/>
                  </a:lnTo>
                  <a:lnTo>
                    <a:pt x="7653769" y="2687891"/>
                  </a:lnTo>
                  <a:lnTo>
                    <a:pt x="7663955" y="2685834"/>
                  </a:lnTo>
                  <a:lnTo>
                    <a:pt x="7672273" y="2680220"/>
                  </a:lnTo>
                  <a:lnTo>
                    <a:pt x="7677886" y="2671902"/>
                  </a:lnTo>
                  <a:lnTo>
                    <a:pt x="7679944" y="2661704"/>
                  </a:lnTo>
                  <a:close/>
                </a:path>
                <a:path w="8209280" h="2687954">
                  <a:moveTo>
                    <a:pt x="7679944" y="26174"/>
                  </a:moveTo>
                  <a:lnTo>
                    <a:pt x="7677886" y="15989"/>
                  </a:lnTo>
                  <a:lnTo>
                    <a:pt x="7672273" y="7658"/>
                  </a:lnTo>
                  <a:lnTo>
                    <a:pt x="7663955" y="2057"/>
                  </a:lnTo>
                  <a:lnTo>
                    <a:pt x="7653769" y="0"/>
                  </a:lnTo>
                  <a:lnTo>
                    <a:pt x="7652715" y="0"/>
                  </a:lnTo>
                  <a:lnTo>
                    <a:pt x="7642530" y="2057"/>
                  </a:lnTo>
                  <a:lnTo>
                    <a:pt x="7634211" y="7658"/>
                  </a:lnTo>
                  <a:lnTo>
                    <a:pt x="7628598" y="15989"/>
                  </a:lnTo>
                  <a:lnTo>
                    <a:pt x="7626540" y="26174"/>
                  </a:lnTo>
                  <a:lnTo>
                    <a:pt x="7628598" y="36360"/>
                  </a:lnTo>
                  <a:lnTo>
                    <a:pt x="7634211" y="44691"/>
                  </a:lnTo>
                  <a:lnTo>
                    <a:pt x="7642530" y="50292"/>
                  </a:lnTo>
                  <a:lnTo>
                    <a:pt x="7652715" y="52349"/>
                  </a:lnTo>
                  <a:lnTo>
                    <a:pt x="7653769" y="52349"/>
                  </a:lnTo>
                  <a:lnTo>
                    <a:pt x="7663955" y="50292"/>
                  </a:lnTo>
                  <a:lnTo>
                    <a:pt x="7672273" y="44691"/>
                  </a:lnTo>
                  <a:lnTo>
                    <a:pt x="7677886" y="36360"/>
                  </a:lnTo>
                  <a:lnTo>
                    <a:pt x="7679944" y="26174"/>
                  </a:lnTo>
                  <a:close/>
                </a:path>
                <a:path w="8209280" h="2687954">
                  <a:moveTo>
                    <a:pt x="7785875" y="2661704"/>
                  </a:moveTo>
                  <a:lnTo>
                    <a:pt x="7783817" y="2651518"/>
                  </a:lnTo>
                  <a:lnTo>
                    <a:pt x="7778204" y="2643200"/>
                  </a:lnTo>
                  <a:lnTo>
                    <a:pt x="7769885" y="2637586"/>
                  </a:lnTo>
                  <a:lnTo>
                    <a:pt x="7759700" y="2635529"/>
                  </a:lnTo>
                  <a:lnTo>
                    <a:pt x="7758646" y="2635529"/>
                  </a:lnTo>
                  <a:lnTo>
                    <a:pt x="7748460" y="2637586"/>
                  </a:lnTo>
                  <a:lnTo>
                    <a:pt x="7740129" y="2643200"/>
                  </a:lnTo>
                  <a:lnTo>
                    <a:pt x="7734516" y="2651518"/>
                  </a:lnTo>
                  <a:lnTo>
                    <a:pt x="7732458" y="2661704"/>
                  </a:lnTo>
                  <a:lnTo>
                    <a:pt x="7734516" y="2671902"/>
                  </a:lnTo>
                  <a:lnTo>
                    <a:pt x="7740129" y="2680220"/>
                  </a:lnTo>
                  <a:lnTo>
                    <a:pt x="7748460" y="2685834"/>
                  </a:lnTo>
                  <a:lnTo>
                    <a:pt x="7758646" y="2687891"/>
                  </a:lnTo>
                  <a:lnTo>
                    <a:pt x="7759700" y="2687891"/>
                  </a:lnTo>
                  <a:lnTo>
                    <a:pt x="7769885" y="2685834"/>
                  </a:lnTo>
                  <a:lnTo>
                    <a:pt x="7778204" y="2680220"/>
                  </a:lnTo>
                  <a:lnTo>
                    <a:pt x="7783817" y="2671902"/>
                  </a:lnTo>
                  <a:lnTo>
                    <a:pt x="7785875" y="2661704"/>
                  </a:lnTo>
                  <a:close/>
                </a:path>
                <a:path w="8209280" h="2687954">
                  <a:moveTo>
                    <a:pt x="7785875" y="26174"/>
                  </a:moveTo>
                  <a:lnTo>
                    <a:pt x="7783817" y="15989"/>
                  </a:lnTo>
                  <a:lnTo>
                    <a:pt x="7778204" y="7658"/>
                  </a:lnTo>
                  <a:lnTo>
                    <a:pt x="7769885" y="2057"/>
                  </a:lnTo>
                  <a:lnTo>
                    <a:pt x="7759700" y="0"/>
                  </a:lnTo>
                  <a:lnTo>
                    <a:pt x="7758646" y="0"/>
                  </a:lnTo>
                  <a:lnTo>
                    <a:pt x="7748460" y="2057"/>
                  </a:lnTo>
                  <a:lnTo>
                    <a:pt x="7740129" y="7658"/>
                  </a:lnTo>
                  <a:lnTo>
                    <a:pt x="7734516" y="15989"/>
                  </a:lnTo>
                  <a:lnTo>
                    <a:pt x="7732458" y="26174"/>
                  </a:lnTo>
                  <a:lnTo>
                    <a:pt x="7734516" y="36360"/>
                  </a:lnTo>
                  <a:lnTo>
                    <a:pt x="7740129" y="44691"/>
                  </a:lnTo>
                  <a:lnTo>
                    <a:pt x="7748460" y="50292"/>
                  </a:lnTo>
                  <a:lnTo>
                    <a:pt x="7758646" y="52349"/>
                  </a:lnTo>
                  <a:lnTo>
                    <a:pt x="7759700" y="52349"/>
                  </a:lnTo>
                  <a:lnTo>
                    <a:pt x="7769885" y="50292"/>
                  </a:lnTo>
                  <a:lnTo>
                    <a:pt x="7778204" y="44691"/>
                  </a:lnTo>
                  <a:lnTo>
                    <a:pt x="7783817" y="36360"/>
                  </a:lnTo>
                  <a:lnTo>
                    <a:pt x="7785875" y="26174"/>
                  </a:lnTo>
                  <a:close/>
                </a:path>
                <a:path w="8209280" h="2687954">
                  <a:moveTo>
                    <a:pt x="7891805" y="2661704"/>
                  </a:moveTo>
                  <a:lnTo>
                    <a:pt x="7889748" y="2651518"/>
                  </a:lnTo>
                  <a:lnTo>
                    <a:pt x="7884134" y="2643200"/>
                  </a:lnTo>
                  <a:lnTo>
                    <a:pt x="7875816" y="2637586"/>
                  </a:lnTo>
                  <a:lnTo>
                    <a:pt x="7865618" y="2635529"/>
                  </a:lnTo>
                  <a:lnTo>
                    <a:pt x="7864576" y="2635529"/>
                  </a:lnTo>
                  <a:lnTo>
                    <a:pt x="7854391" y="2637586"/>
                  </a:lnTo>
                  <a:lnTo>
                    <a:pt x="7846073" y="2643200"/>
                  </a:lnTo>
                  <a:lnTo>
                    <a:pt x="7840459" y="2651518"/>
                  </a:lnTo>
                  <a:lnTo>
                    <a:pt x="7838402" y="2661704"/>
                  </a:lnTo>
                  <a:lnTo>
                    <a:pt x="7840459" y="2671902"/>
                  </a:lnTo>
                  <a:lnTo>
                    <a:pt x="7846073" y="2680220"/>
                  </a:lnTo>
                  <a:lnTo>
                    <a:pt x="7854391" y="2685834"/>
                  </a:lnTo>
                  <a:lnTo>
                    <a:pt x="7864576" y="2687891"/>
                  </a:lnTo>
                  <a:lnTo>
                    <a:pt x="7865618" y="2687891"/>
                  </a:lnTo>
                  <a:lnTo>
                    <a:pt x="7875816" y="2685834"/>
                  </a:lnTo>
                  <a:lnTo>
                    <a:pt x="7884134" y="2680220"/>
                  </a:lnTo>
                  <a:lnTo>
                    <a:pt x="7889748" y="2671902"/>
                  </a:lnTo>
                  <a:lnTo>
                    <a:pt x="7891805" y="2661704"/>
                  </a:lnTo>
                  <a:close/>
                </a:path>
                <a:path w="8209280" h="2687954">
                  <a:moveTo>
                    <a:pt x="7891805" y="26174"/>
                  </a:moveTo>
                  <a:lnTo>
                    <a:pt x="7889748" y="15989"/>
                  </a:lnTo>
                  <a:lnTo>
                    <a:pt x="7884134" y="7658"/>
                  </a:lnTo>
                  <a:lnTo>
                    <a:pt x="7875816" y="2057"/>
                  </a:lnTo>
                  <a:lnTo>
                    <a:pt x="7865618" y="0"/>
                  </a:lnTo>
                  <a:lnTo>
                    <a:pt x="7864576" y="0"/>
                  </a:lnTo>
                  <a:lnTo>
                    <a:pt x="7854391" y="2057"/>
                  </a:lnTo>
                  <a:lnTo>
                    <a:pt x="7846073" y="7658"/>
                  </a:lnTo>
                  <a:lnTo>
                    <a:pt x="7840459" y="15989"/>
                  </a:lnTo>
                  <a:lnTo>
                    <a:pt x="7838402" y="26174"/>
                  </a:lnTo>
                  <a:lnTo>
                    <a:pt x="7840459" y="36360"/>
                  </a:lnTo>
                  <a:lnTo>
                    <a:pt x="7846073" y="44691"/>
                  </a:lnTo>
                  <a:lnTo>
                    <a:pt x="7854391" y="50292"/>
                  </a:lnTo>
                  <a:lnTo>
                    <a:pt x="7864576" y="52349"/>
                  </a:lnTo>
                  <a:lnTo>
                    <a:pt x="7865618" y="52349"/>
                  </a:lnTo>
                  <a:lnTo>
                    <a:pt x="7875816" y="50292"/>
                  </a:lnTo>
                  <a:lnTo>
                    <a:pt x="7884134" y="44691"/>
                  </a:lnTo>
                  <a:lnTo>
                    <a:pt x="7889748" y="36360"/>
                  </a:lnTo>
                  <a:lnTo>
                    <a:pt x="7891805" y="26174"/>
                  </a:lnTo>
                  <a:close/>
                </a:path>
                <a:path w="8209280" h="2687954">
                  <a:moveTo>
                    <a:pt x="7997736" y="2661704"/>
                  </a:moveTo>
                  <a:lnTo>
                    <a:pt x="7995679" y="2651518"/>
                  </a:lnTo>
                  <a:lnTo>
                    <a:pt x="7990065" y="2643200"/>
                  </a:lnTo>
                  <a:lnTo>
                    <a:pt x="7981747" y="2637586"/>
                  </a:lnTo>
                  <a:lnTo>
                    <a:pt x="7971561" y="2635529"/>
                  </a:lnTo>
                  <a:lnTo>
                    <a:pt x="7970507" y="2635529"/>
                  </a:lnTo>
                  <a:lnTo>
                    <a:pt x="7960322" y="2637586"/>
                  </a:lnTo>
                  <a:lnTo>
                    <a:pt x="7952003" y="2643200"/>
                  </a:lnTo>
                  <a:lnTo>
                    <a:pt x="7946390" y="2651518"/>
                  </a:lnTo>
                  <a:lnTo>
                    <a:pt x="7944332" y="2661704"/>
                  </a:lnTo>
                  <a:lnTo>
                    <a:pt x="7946390" y="2671902"/>
                  </a:lnTo>
                  <a:lnTo>
                    <a:pt x="7952003" y="2680220"/>
                  </a:lnTo>
                  <a:lnTo>
                    <a:pt x="7960322" y="2685834"/>
                  </a:lnTo>
                  <a:lnTo>
                    <a:pt x="7970507" y="2687891"/>
                  </a:lnTo>
                  <a:lnTo>
                    <a:pt x="7971561" y="2687891"/>
                  </a:lnTo>
                  <a:lnTo>
                    <a:pt x="7981747" y="2685834"/>
                  </a:lnTo>
                  <a:lnTo>
                    <a:pt x="7990065" y="2680220"/>
                  </a:lnTo>
                  <a:lnTo>
                    <a:pt x="7995679" y="2671902"/>
                  </a:lnTo>
                  <a:lnTo>
                    <a:pt x="7997736" y="2661704"/>
                  </a:lnTo>
                  <a:close/>
                </a:path>
                <a:path w="8209280" h="2687954">
                  <a:moveTo>
                    <a:pt x="7997736" y="26174"/>
                  </a:moveTo>
                  <a:lnTo>
                    <a:pt x="7995679" y="15989"/>
                  </a:lnTo>
                  <a:lnTo>
                    <a:pt x="7990065" y="7658"/>
                  </a:lnTo>
                  <a:lnTo>
                    <a:pt x="7981747" y="2057"/>
                  </a:lnTo>
                  <a:lnTo>
                    <a:pt x="7971561" y="0"/>
                  </a:lnTo>
                  <a:lnTo>
                    <a:pt x="7970507" y="0"/>
                  </a:lnTo>
                  <a:lnTo>
                    <a:pt x="7960322" y="2057"/>
                  </a:lnTo>
                  <a:lnTo>
                    <a:pt x="7952003" y="7658"/>
                  </a:lnTo>
                  <a:lnTo>
                    <a:pt x="7946390" y="15989"/>
                  </a:lnTo>
                  <a:lnTo>
                    <a:pt x="7944332" y="26174"/>
                  </a:lnTo>
                  <a:lnTo>
                    <a:pt x="7946390" y="36360"/>
                  </a:lnTo>
                  <a:lnTo>
                    <a:pt x="7952003" y="44691"/>
                  </a:lnTo>
                  <a:lnTo>
                    <a:pt x="7960322" y="50292"/>
                  </a:lnTo>
                  <a:lnTo>
                    <a:pt x="7970507" y="52349"/>
                  </a:lnTo>
                  <a:lnTo>
                    <a:pt x="7971561" y="52349"/>
                  </a:lnTo>
                  <a:lnTo>
                    <a:pt x="7981747" y="50292"/>
                  </a:lnTo>
                  <a:lnTo>
                    <a:pt x="7990065" y="44691"/>
                  </a:lnTo>
                  <a:lnTo>
                    <a:pt x="7995679" y="36360"/>
                  </a:lnTo>
                  <a:lnTo>
                    <a:pt x="7997736" y="26174"/>
                  </a:lnTo>
                  <a:close/>
                </a:path>
                <a:path w="8209280" h="2687954">
                  <a:moveTo>
                    <a:pt x="8103667" y="2661704"/>
                  </a:moveTo>
                  <a:lnTo>
                    <a:pt x="8101609" y="2651518"/>
                  </a:lnTo>
                  <a:lnTo>
                    <a:pt x="8095996" y="2643200"/>
                  </a:lnTo>
                  <a:lnTo>
                    <a:pt x="8087677" y="2637586"/>
                  </a:lnTo>
                  <a:lnTo>
                    <a:pt x="8077492" y="2635529"/>
                  </a:lnTo>
                  <a:lnTo>
                    <a:pt x="8076438" y="2635529"/>
                  </a:lnTo>
                  <a:lnTo>
                    <a:pt x="8066252" y="2637586"/>
                  </a:lnTo>
                  <a:lnTo>
                    <a:pt x="8057934" y="2643200"/>
                  </a:lnTo>
                  <a:lnTo>
                    <a:pt x="8052321" y="2651518"/>
                  </a:lnTo>
                  <a:lnTo>
                    <a:pt x="8050263" y="2661704"/>
                  </a:lnTo>
                  <a:lnTo>
                    <a:pt x="8052321" y="2671902"/>
                  </a:lnTo>
                  <a:lnTo>
                    <a:pt x="8057934" y="2680220"/>
                  </a:lnTo>
                  <a:lnTo>
                    <a:pt x="8066252" y="2685834"/>
                  </a:lnTo>
                  <a:lnTo>
                    <a:pt x="8076438" y="2687891"/>
                  </a:lnTo>
                  <a:lnTo>
                    <a:pt x="8077492" y="2687891"/>
                  </a:lnTo>
                  <a:lnTo>
                    <a:pt x="8087677" y="2685834"/>
                  </a:lnTo>
                  <a:lnTo>
                    <a:pt x="8095996" y="2680220"/>
                  </a:lnTo>
                  <a:lnTo>
                    <a:pt x="8101609" y="2671902"/>
                  </a:lnTo>
                  <a:lnTo>
                    <a:pt x="8103667" y="2661704"/>
                  </a:lnTo>
                  <a:close/>
                </a:path>
                <a:path w="8209280" h="2687954">
                  <a:moveTo>
                    <a:pt x="8103667" y="26174"/>
                  </a:moveTo>
                  <a:lnTo>
                    <a:pt x="8101609" y="15989"/>
                  </a:lnTo>
                  <a:lnTo>
                    <a:pt x="8095996" y="7658"/>
                  </a:lnTo>
                  <a:lnTo>
                    <a:pt x="8087677" y="2057"/>
                  </a:lnTo>
                  <a:lnTo>
                    <a:pt x="8077492" y="0"/>
                  </a:lnTo>
                  <a:lnTo>
                    <a:pt x="8076438" y="0"/>
                  </a:lnTo>
                  <a:lnTo>
                    <a:pt x="8066252" y="2057"/>
                  </a:lnTo>
                  <a:lnTo>
                    <a:pt x="8057934" y="7658"/>
                  </a:lnTo>
                  <a:lnTo>
                    <a:pt x="8052321" y="15989"/>
                  </a:lnTo>
                  <a:lnTo>
                    <a:pt x="8050263" y="26174"/>
                  </a:lnTo>
                  <a:lnTo>
                    <a:pt x="8052321" y="36360"/>
                  </a:lnTo>
                  <a:lnTo>
                    <a:pt x="8057934" y="44691"/>
                  </a:lnTo>
                  <a:lnTo>
                    <a:pt x="8066252" y="50292"/>
                  </a:lnTo>
                  <a:lnTo>
                    <a:pt x="8076438" y="52349"/>
                  </a:lnTo>
                  <a:lnTo>
                    <a:pt x="8077492" y="52349"/>
                  </a:lnTo>
                  <a:lnTo>
                    <a:pt x="8087677" y="50292"/>
                  </a:lnTo>
                  <a:lnTo>
                    <a:pt x="8095996" y="44691"/>
                  </a:lnTo>
                  <a:lnTo>
                    <a:pt x="8101609" y="36360"/>
                  </a:lnTo>
                  <a:lnTo>
                    <a:pt x="8103667" y="26174"/>
                  </a:lnTo>
                  <a:close/>
                </a:path>
                <a:path w="8209280" h="2687954">
                  <a:moveTo>
                    <a:pt x="8209077" y="2661704"/>
                  </a:moveTo>
                  <a:lnTo>
                    <a:pt x="8207019" y="2651518"/>
                  </a:lnTo>
                  <a:lnTo>
                    <a:pt x="8201406" y="2643200"/>
                  </a:lnTo>
                  <a:lnTo>
                    <a:pt x="8193087" y="2637586"/>
                  </a:lnTo>
                  <a:lnTo>
                    <a:pt x="8182902" y="2635529"/>
                  </a:lnTo>
                  <a:lnTo>
                    <a:pt x="8182369" y="2635529"/>
                  </a:lnTo>
                  <a:lnTo>
                    <a:pt x="8172183" y="2637586"/>
                  </a:lnTo>
                  <a:lnTo>
                    <a:pt x="8163865" y="2643200"/>
                  </a:lnTo>
                  <a:lnTo>
                    <a:pt x="8158251" y="2651518"/>
                  </a:lnTo>
                  <a:lnTo>
                    <a:pt x="8156194" y="2661704"/>
                  </a:lnTo>
                  <a:lnTo>
                    <a:pt x="8158251" y="2671902"/>
                  </a:lnTo>
                  <a:lnTo>
                    <a:pt x="8163865" y="2680220"/>
                  </a:lnTo>
                  <a:lnTo>
                    <a:pt x="8172183" y="2685834"/>
                  </a:lnTo>
                  <a:lnTo>
                    <a:pt x="8182369" y="2687891"/>
                  </a:lnTo>
                  <a:lnTo>
                    <a:pt x="8182902" y="2687891"/>
                  </a:lnTo>
                  <a:lnTo>
                    <a:pt x="8193087" y="2685834"/>
                  </a:lnTo>
                  <a:lnTo>
                    <a:pt x="8201406" y="2680220"/>
                  </a:lnTo>
                  <a:lnTo>
                    <a:pt x="8207019" y="2671902"/>
                  </a:lnTo>
                  <a:lnTo>
                    <a:pt x="8209077" y="2661704"/>
                  </a:lnTo>
                  <a:close/>
                </a:path>
                <a:path w="8209280" h="2687954">
                  <a:moveTo>
                    <a:pt x="8209077" y="26174"/>
                  </a:moveTo>
                  <a:lnTo>
                    <a:pt x="8207019" y="15989"/>
                  </a:lnTo>
                  <a:lnTo>
                    <a:pt x="8201406" y="7658"/>
                  </a:lnTo>
                  <a:lnTo>
                    <a:pt x="8193087" y="2057"/>
                  </a:lnTo>
                  <a:lnTo>
                    <a:pt x="8182902" y="0"/>
                  </a:lnTo>
                  <a:lnTo>
                    <a:pt x="8182369" y="0"/>
                  </a:lnTo>
                  <a:lnTo>
                    <a:pt x="8172183" y="2057"/>
                  </a:lnTo>
                  <a:lnTo>
                    <a:pt x="8163865" y="7658"/>
                  </a:lnTo>
                  <a:lnTo>
                    <a:pt x="8158251" y="15989"/>
                  </a:lnTo>
                  <a:lnTo>
                    <a:pt x="8156194" y="26174"/>
                  </a:lnTo>
                  <a:lnTo>
                    <a:pt x="8158251" y="36360"/>
                  </a:lnTo>
                  <a:lnTo>
                    <a:pt x="8163865" y="44691"/>
                  </a:lnTo>
                  <a:lnTo>
                    <a:pt x="8172183" y="50292"/>
                  </a:lnTo>
                  <a:lnTo>
                    <a:pt x="8182369" y="52349"/>
                  </a:lnTo>
                  <a:lnTo>
                    <a:pt x="8182902" y="52349"/>
                  </a:lnTo>
                  <a:lnTo>
                    <a:pt x="8193087" y="50292"/>
                  </a:lnTo>
                  <a:lnTo>
                    <a:pt x="8201406" y="44691"/>
                  </a:lnTo>
                  <a:lnTo>
                    <a:pt x="8207019" y="36360"/>
                  </a:lnTo>
                  <a:lnTo>
                    <a:pt x="8209077" y="26174"/>
                  </a:lnTo>
                  <a:close/>
                </a:path>
              </a:pathLst>
            </a:custGeom>
            <a:solidFill>
              <a:srgbClr val="54B596"/>
            </a:solidFill>
          </p:spPr>
          <p:txBody>
            <a:bodyPr wrap="square" lIns="0" tIns="0" rIns="0" bIns="0" rtlCol="0"/>
            <a:lstStyle/>
            <a:p>
              <a:endParaRPr/>
            </a:p>
          </p:txBody>
        </p:sp>
        <p:pic>
          <p:nvPicPr>
            <p:cNvPr id="5" name="object 5"/>
            <p:cNvPicPr/>
            <p:nvPr/>
          </p:nvPicPr>
          <p:blipFill>
            <a:blip r:embed="rId2" cstate="print"/>
            <a:stretch>
              <a:fillRect/>
            </a:stretch>
          </p:blipFill>
          <p:spPr>
            <a:xfrm>
              <a:off x="11859644" y="7479233"/>
              <a:ext cx="150121" cy="188287"/>
            </a:xfrm>
            <a:prstGeom prst="rect">
              <a:avLst/>
            </a:prstGeom>
          </p:spPr>
        </p:pic>
        <p:pic>
          <p:nvPicPr>
            <p:cNvPr id="6" name="object 6"/>
            <p:cNvPicPr/>
            <p:nvPr/>
          </p:nvPicPr>
          <p:blipFill>
            <a:blip r:embed="rId3" cstate="print"/>
            <a:stretch>
              <a:fillRect/>
            </a:stretch>
          </p:blipFill>
          <p:spPr>
            <a:xfrm>
              <a:off x="12046903" y="7431936"/>
              <a:ext cx="271344" cy="241767"/>
            </a:xfrm>
            <a:prstGeom prst="rect">
              <a:avLst/>
            </a:prstGeom>
          </p:spPr>
        </p:pic>
        <p:sp>
          <p:nvSpPr>
            <p:cNvPr id="7" name="object 7"/>
            <p:cNvSpPr/>
            <p:nvPr/>
          </p:nvSpPr>
          <p:spPr>
            <a:xfrm>
              <a:off x="12349201" y="7414926"/>
              <a:ext cx="31750" cy="252729"/>
            </a:xfrm>
            <a:custGeom>
              <a:avLst/>
              <a:gdLst/>
              <a:ahLst/>
              <a:cxnLst/>
              <a:rect l="l" t="t" r="r" b="b"/>
              <a:pathLst>
                <a:path w="31750" h="252729">
                  <a:moveTo>
                    <a:pt x="31457" y="69291"/>
                  </a:moveTo>
                  <a:lnTo>
                    <a:pt x="0" y="69291"/>
                  </a:lnTo>
                  <a:lnTo>
                    <a:pt x="0" y="252603"/>
                  </a:lnTo>
                  <a:lnTo>
                    <a:pt x="31457" y="252603"/>
                  </a:lnTo>
                  <a:lnTo>
                    <a:pt x="31457" y="69291"/>
                  </a:lnTo>
                  <a:close/>
                </a:path>
                <a:path w="31750" h="252729">
                  <a:moveTo>
                    <a:pt x="31457" y="0"/>
                  </a:moveTo>
                  <a:lnTo>
                    <a:pt x="0" y="0"/>
                  </a:lnTo>
                  <a:lnTo>
                    <a:pt x="0" y="35077"/>
                  </a:lnTo>
                  <a:lnTo>
                    <a:pt x="31457" y="35077"/>
                  </a:lnTo>
                  <a:lnTo>
                    <a:pt x="31457" y="0"/>
                  </a:lnTo>
                  <a:close/>
                </a:path>
              </a:pathLst>
            </a:custGeom>
            <a:solidFill>
              <a:srgbClr val="637382"/>
            </a:solidFill>
          </p:spPr>
          <p:txBody>
            <a:bodyPr wrap="square" lIns="0" tIns="0" rIns="0" bIns="0" rtlCol="0"/>
            <a:lstStyle/>
            <a:p>
              <a:endParaRPr/>
            </a:p>
          </p:txBody>
        </p:sp>
        <p:pic>
          <p:nvPicPr>
            <p:cNvPr id="8" name="object 8"/>
            <p:cNvPicPr/>
            <p:nvPr/>
          </p:nvPicPr>
          <p:blipFill>
            <a:blip r:embed="rId4" cstate="print"/>
            <a:stretch>
              <a:fillRect/>
            </a:stretch>
          </p:blipFill>
          <p:spPr>
            <a:xfrm>
              <a:off x="12414901" y="7478018"/>
              <a:ext cx="170413" cy="196035"/>
            </a:xfrm>
            <a:prstGeom prst="rect">
              <a:avLst/>
            </a:prstGeom>
          </p:spPr>
        </p:pic>
        <p:pic>
          <p:nvPicPr>
            <p:cNvPr id="9" name="object 9"/>
            <p:cNvPicPr/>
            <p:nvPr/>
          </p:nvPicPr>
          <p:blipFill>
            <a:blip r:embed="rId5" cstate="print"/>
            <a:stretch>
              <a:fillRect/>
            </a:stretch>
          </p:blipFill>
          <p:spPr>
            <a:xfrm>
              <a:off x="12623313" y="7479233"/>
              <a:ext cx="150121" cy="188287"/>
            </a:xfrm>
            <a:prstGeom prst="rect">
              <a:avLst/>
            </a:prstGeom>
          </p:spPr>
        </p:pic>
        <p:pic>
          <p:nvPicPr>
            <p:cNvPr id="10" name="object 10"/>
            <p:cNvPicPr/>
            <p:nvPr/>
          </p:nvPicPr>
          <p:blipFill>
            <a:blip r:embed="rId6" cstate="print"/>
            <a:stretch>
              <a:fillRect/>
            </a:stretch>
          </p:blipFill>
          <p:spPr>
            <a:xfrm>
              <a:off x="12810572" y="7478882"/>
              <a:ext cx="174193" cy="194821"/>
            </a:xfrm>
            <a:prstGeom prst="rect">
              <a:avLst/>
            </a:prstGeom>
          </p:spPr>
        </p:pic>
        <p:sp>
          <p:nvSpPr>
            <p:cNvPr id="11" name="object 11"/>
            <p:cNvSpPr/>
            <p:nvPr/>
          </p:nvSpPr>
          <p:spPr>
            <a:xfrm>
              <a:off x="13015886" y="7414915"/>
              <a:ext cx="31115" cy="252729"/>
            </a:xfrm>
            <a:custGeom>
              <a:avLst/>
              <a:gdLst/>
              <a:ahLst/>
              <a:cxnLst/>
              <a:rect l="l" t="t" r="r" b="b"/>
              <a:pathLst>
                <a:path w="31115" h="252729">
                  <a:moveTo>
                    <a:pt x="30951" y="0"/>
                  </a:moveTo>
                  <a:lnTo>
                    <a:pt x="0" y="0"/>
                  </a:lnTo>
                  <a:lnTo>
                    <a:pt x="0" y="252610"/>
                  </a:lnTo>
                  <a:lnTo>
                    <a:pt x="30951" y="252610"/>
                  </a:lnTo>
                  <a:lnTo>
                    <a:pt x="30951" y="0"/>
                  </a:lnTo>
                  <a:close/>
                </a:path>
              </a:pathLst>
            </a:custGeom>
            <a:solidFill>
              <a:srgbClr val="637382"/>
            </a:solidFill>
          </p:spPr>
          <p:txBody>
            <a:bodyPr wrap="square" lIns="0" tIns="0" rIns="0" bIns="0" rtlCol="0"/>
            <a:lstStyle/>
            <a:p>
              <a:endParaRPr/>
            </a:p>
          </p:txBody>
        </p:sp>
        <p:pic>
          <p:nvPicPr>
            <p:cNvPr id="12" name="object 12"/>
            <p:cNvPicPr/>
            <p:nvPr/>
          </p:nvPicPr>
          <p:blipFill>
            <a:blip r:embed="rId7" cstate="print"/>
            <a:stretch>
              <a:fillRect/>
            </a:stretch>
          </p:blipFill>
          <p:spPr>
            <a:xfrm>
              <a:off x="13070661" y="7414910"/>
              <a:ext cx="394396" cy="259149"/>
            </a:xfrm>
            <a:prstGeom prst="rect">
              <a:avLst/>
            </a:prstGeom>
          </p:spPr>
        </p:pic>
        <p:sp>
          <p:nvSpPr>
            <p:cNvPr id="13" name="object 13"/>
            <p:cNvSpPr/>
            <p:nvPr/>
          </p:nvSpPr>
          <p:spPr>
            <a:xfrm>
              <a:off x="13492049" y="7414926"/>
              <a:ext cx="240029" cy="330835"/>
            </a:xfrm>
            <a:custGeom>
              <a:avLst/>
              <a:gdLst/>
              <a:ahLst/>
              <a:cxnLst/>
              <a:rect l="l" t="t" r="r" b="b"/>
              <a:pathLst>
                <a:path w="240030" h="330834">
                  <a:moveTo>
                    <a:pt x="160947" y="70142"/>
                  </a:moveTo>
                  <a:lnTo>
                    <a:pt x="132397" y="70142"/>
                  </a:lnTo>
                  <a:lnTo>
                    <a:pt x="132397" y="93370"/>
                  </a:lnTo>
                  <a:lnTo>
                    <a:pt x="132397" y="159740"/>
                  </a:lnTo>
                  <a:lnTo>
                    <a:pt x="124866" y="199478"/>
                  </a:lnTo>
                  <a:lnTo>
                    <a:pt x="93535" y="227685"/>
                  </a:lnTo>
                  <a:lnTo>
                    <a:pt x="78168" y="229565"/>
                  </a:lnTo>
                  <a:lnTo>
                    <a:pt x="68097" y="228549"/>
                  </a:lnTo>
                  <a:lnTo>
                    <a:pt x="34950" y="193344"/>
                  </a:lnTo>
                  <a:lnTo>
                    <a:pt x="32677" y="181025"/>
                  </a:lnTo>
                  <a:lnTo>
                    <a:pt x="32588" y="180568"/>
                  </a:lnTo>
                  <a:lnTo>
                    <a:pt x="31813" y="165938"/>
                  </a:lnTo>
                  <a:lnTo>
                    <a:pt x="32207" y="153327"/>
                  </a:lnTo>
                  <a:lnTo>
                    <a:pt x="33388" y="141986"/>
                  </a:lnTo>
                  <a:lnTo>
                    <a:pt x="55245" y="100164"/>
                  </a:lnTo>
                  <a:lnTo>
                    <a:pt x="82613" y="92506"/>
                  </a:lnTo>
                  <a:lnTo>
                    <a:pt x="93002" y="93548"/>
                  </a:lnTo>
                  <a:lnTo>
                    <a:pt x="124510" y="118376"/>
                  </a:lnTo>
                  <a:lnTo>
                    <a:pt x="132397" y="159740"/>
                  </a:lnTo>
                  <a:lnTo>
                    <a:pt x="132397" y="93370"/>
                  </a:lnTo>
                  <a:lnTo>
                    <a:pt x="97116" y="67830"/>
                  </a:lnTo>
                  <a:lnTo>
                    <a:pt x="76898" y="65163"/>
                  </a:lnTo>
                  <a:lnTo>
                    <a:pt x="61556" y="66789"/>
                  </a:lnTo>
                  <a:lnTo>
                    <a:pt x="22517" y="91135"/>
                  </a:lnTo>
                  <a:lnTo>
                    <a:pt x="1409" y="141490"/>
                  </a:lnTo>
                  <a:lnTo>
                    <a:pt x="0" y="163347"/>
                  </a:lnTo>
                  <a:lnTo>
                    <a:pt x="1397" y="186118"/>
                  </a:lnTo>
                  <a:lnTo>
                    <a:pt x="22339" y="233603"/>
                  </a:lnTo>
                  <a:lnTo>
                    <a:pt x="60058" y="253517"/>
                  </a:lnTo>
                  <a:lnTo>
                    <a:pt x="74498" y="254838"/>
                  </a:lnTo>
                  <a:lnTo>
                    <a:pt x="84683" y="254419"/>
                  </a:lnTo>
                  <a:lnTo>
                    <a:pt x="121005" y="239280"/>
                  </a:lnTo>
                  <a:lnTo>
                    <a:pt x="129286" y="229565"/>
                  </a:lnTo>
                  <a:lnTo>
                    <a:pt x="131203" y="226974"/>
                  </a:lnTo>
                  <a:lnTo>
                    <a:pt x="131127" y="233603"/>
                  </a:lnTo>
                  <a:lnTo>
                    <a:pt x="131013" y="244525"/>
                  </a:lnTo>
                  <a:lnTo>
                    <a:pt x="129959" y="259181"/>
                  </a:lnTo>
                  <a:lnTo>
                    <a:pt x="108153" y="298602"/>
                  </a:lnTo>
                  <a:lnTo>
                    <a:pt x="78867" y="304876"/>
                  </a:lnTo>
                  <a:lnTo>
                    <a:pt x="68402" y="304228"/>
                  </a:lnTo>
                  <a:lnTo>
                    <a:pt x="37134" y="275475"/>
                  </a:lnTo>
                  <a:lnTo>
                    <a:pt x="5676" y="275475"/>
                  </a:lnTo>
                  <a:lnTo>
                    <a:pt x="28295" y="317182"/>
                  </a:lnTo>
                  <a:lnTo>
                    <a:pt x="78168" y="330492"/>
                  </a:lnTo>
                  <a:lnTo>
                    <a:pt x="102679" y="328155"/>
                  </a:lnTo>
                  <a:lnTo>
                    <a:pt x="122936" y="321119"/>
                  </a:lnTo>
                  <a:lnTo>
                    <a:pt x="138938" y="309410"/>
                  </a:lnTo>
                  <a:lnTo>
                    <a:pt x="142176" y="304876"/>
                  </a:lnTo>
                  <a:lnTo>
                    <a:pt x="150660" y="293014"/>
                  </a:lnTo>
                  <a:lnTo>
                    <a:pt x="160223" y="254838"/>
                  </a:lnTo>
                  <a:lnTo>
                    <a:pt x="160947" y="226974"/>
                  </a:lnTo>
                  <a:lnTo>
                    <a:pt x="160947" y="93370"/>
                  </a:lnTo>
                  <a:lnTo>
                    <a:pt x="160947" y="70142"/>
                  </a:lnTo>
                  <a:close/>
                </a:path>
                <a:path w="240030" h="330834">
                  <a:moveTo>
                    <a:pt x="239522" y="69291"/>
                  </a:moveTo>
                  <a:lnTo>
                    <a:pt x="208064" y="69291"/>
                  </a:lnTo>
                  <a:lnTo>
                    <a:pt x="208064" y="252603"/>
                  </a:lnTo>
                  <a:lnTo>
                    <a:pt x="239522" y="252603"/>
                  </a:lnTo>
                  <a:lnTo>
                    <a:pt x="239522" y="69291"/>
                  </a:lnTo>
                  <a:close/>
                </a:path>
                <a:path w="240030" h="330834">
                  <a:moveTo>
                    <a:pt x="239522" y="0"/>
                  </a:moveTo>
                  <a:lnTo>
                    <a:pt x="208064" y="0"/>
                  </a:lnTo>
                  <a:lnTo>
                    <a:pt x="208064" y="35077"/>
                  </a:lnTo>
                  <a:lnTo>
                    <a:pt x="239522" y="35077"/>
                  </a:lnTo>
                  <a:lnTo>
                    <a:pt x="239522" y="0"/>
                  </a:lnTo>
                  <a:close/>
                </a:path>
              </a:pathLst>
            </a:custGeom>
            <a:solidFill>
              <a:srgbClr val="637382"/>
            </a:solidFill>
          </p:spPr>
          <p:txBody>
            <a:bodyPr wrap="square" lIns="0" tIns="0" rIns="0" bIns="0" rtlCol="0"/>
            <a:lstStyle/>
            <a:p>
              <a:endParaRPr/>
            </a:p>
          </p:txBody>
        </p:sp>
        <p:pic>
          <p:nvPicPr>
            <p:cNvPr id="14" name="object 14"/>
            <p:cNvPicPr/>
            <p:nvPr/>
          </p:nvPicPr>
          <p:blipFill>
            <a:blip r:embed="rId8" cstate="print"/>
            <a:stretch>
              <a:fillRect/>
            </a:stretch>
          </p:blipFill>
          <p:spPr>
            <a:xfrm>
              <a:off x="13765798" y="7478018"/>
              <a:ext cx="170413" cy="196035"/>
            </a:xfrm>
            <a:prstGeom prst="rect">
              <a:avLst/>
            </a:prstGeom>
          </p:spPr>
        </p:pic>
        <p:pic>
          <p:nvPicPr>
            <p:cNvPr id="15" name="object 15"/>
            <p:cNvPicPr/>
            <p:nvPr/>
          </p:nvPicPr>
          <p:blipFill>
            <a:blip r:embed="rId9" cstate="print"/>
            <a:stretch>
              <a:fillRect/>
            </a:stretch>
          </p:blipFill>
          <p:spPr>
            <a:xfrm>
              <a:off x="13974221" y="7479233"/>
              <a:ext cx="150121" cy="188287"/>
            </a:xfrm>
            <a:prstGeom prst="rect">
              <a:avLst/>
            </a:prstGeom>
          </p:spPr>
        </p:pic>
        <p:pic>
          <p:nvPicPr>
            <p:cNvPr id="16" name="object 16"/>
            <p:cNvPicPr/>
            <p:nvPr/>
          </p:nvPicPr>
          <p:blipFill>
            <a:blip r:embed="rId6" cstate="print"/>
            <a:stretch>
              <a:fillRect/>
            </a:stretch>
          </p:blipFill>
          <p:spPr>
            <a:xfrm>
              <a:off x="14161481" y="7478882"/>
              <a:ext cx="174193" cy="194821"/>
            </a:xfrm>
            <a:prstGeom prst="rect">
              <a:avLst/>
            </a:prstGeom>
          </p:spPr>
        </p:pic>
        <p:sp>
          <p:nvSpPr>
            <p:cNvPr id="17" name="object 17"/>
            <p:cNvSpPr/>
            <p:nvPr/>
          </p:nvSpPr>
          <p:spPr>
            <a:xfrm>
              <a:off x="14366798" y="7414915"/>
              <a:ext cx="31115" cy="252729"/>
            </a:xfrm>
            <a:custGeom>
              <a:avLst/>
              <a:gdLst/>
              <a:ahLst/>
              <a:cxnLst/>
              <a:rect l="l" t="t" r="r" b="b"/>
              <a:pathLst>
                <a:path w="31115" h="252729">
                  <a:moveTo>
                    <a:pt x="30951" y="0"/>
                  </a:moveTo>
                  <a:lnTo>
                    <a:pt x="0" y="0"/>
                  </a:lnTo>
                  <a:lnTo>
                    <a:pt x="0" y="252610"/>
                  </a:lnTo>
                  <a:lnTo>
                    <a:pt x="30951" y="252610"/>
                  </a:lnTo>
                  <a:lnTo>
                    <a:pt x="30951" y="0"/>
                  </a:lnTo>
                  <a:close/>
                </a:path>
              </a:pathLst>
            </a:custGeom>
            <a:solidFill>
              <a:srgbClr val="637382"/>
            </a:solidFill>
          </p:spPr>
          <p:txBody>
            <a:bodyPr wrap="square" lIns="0" tIns="0" rIns="0" bIns="0" rtlCol="0"/>
            <a:lstStyle/>
            <a:p>
              <a:endParaRPr/>
            </a:p>
          </p:txBody>
        </p:sp>
        <p:pic>
          <p:nvPicPr>
            <p:cNvPr id="18" name="object 18"/>
            <p:cNvPicPr/>
            <p:nvPr/>
          </p:nvPicPr>
          <p:blipFill>
            <a:blip r:embed="rId10" cstate="print"/>
            <a:stretch>
              <a:fillRect/>
            </a:stretch>
          </p:blipFill>
          <p:spPr>
            <a:xfrm>
              <a:off x="14533422" y="7478535"/>
              <a:ext cx="1423820" cy="266879"/>
            </a:xfrm>
            <a:prstGeom prst="rect">
              <a:avLst/>
            </a:prstGeom>
          </p:spPr>
        </p:pic>
        <p:sp>
          <p:nvSpPr>
            <p:cNvPr id="19" name="object 19"/>
            <p:cNvSpPr/>
            <p:nvPr/>
          </p:nvSpPr>
          <p:spPr>
            <a:xfrm>
              <a:off x="15998173" y="7630029"/>
              <a:ext cx="36195" cy="38100"/>
            </a:xfrm>
            <a:custGeom>
              <a:avLst/>
              <a:gdLst/>
              <a:ahLst/>
              <a:cxnLst/>
              <a:rect l="l" t="t" r="r" b="b"/>
              <a:pathLst>
                <a:path w="36194" h="38100">
                  <a:moveTo>
                    <a:pt x="35946" y="0"/>
                  </a:moveTo>
                  <a:lnTo>
                    <a:pt x="0" y="0"/>
                  </a:lnTo>
                  <a:lnTo>
                    <a:pt x="0" y="37485"/>
                  </a:lnTo>
                  <a:lnTo>
                    <a:pt x="35946" y="37485"/>
                  </a:lnTo>
                  <a:lnTo>
                    <a:pt x="35946" y="0"/>
                  </a:lnTo>
                  <a:close/>
                </a:path>
              </a:pathLst>
            </a:custGeom>
            <a:solidFill>
              <a:srgbClr val="637382"/>
            </a:solidFill>
          </p:spPr>
          <p:txBody>
            <a:bodyPr wrap="square" lIns="0" tIns="0" rIns="0" bIns="0" rtlCol="0"/>
            <a:lstStyle/>
            <a:p>
              <a:endParaRPr/>
            </a:p>
          </p:txBody>
        </p:sp>
        <p:sp>
          <p:nvSpPr>
            <p:cNvPr id="20" name="object 20"/>
            <p:cNvSpPr/>
            <p:nvPr/>
          </p:nvSpPr>
          <p:spPr>
            <a:xfrm>
              <a:off x="10065131" y="6078594"/>
              <a:ext cx="1315085" cy="1315085"/>
            </a:xfrm>
            <a:custGeom>
              <a:avLst/>
              <a:gdLst/>
              <a:ahLst/>
              <a:cxnLst/>
              <a:rect l="l" t="t" r="r" b="b"/>
              <a:pathLst>
                <a:path w="1315084" h="1315084">
                  <a:moveTo>
                    <a:pt x="1314653" y="1241615"/>
                  </a:moveTo>
                  <a:lnTo>
                    <a:pt x="73037" y="1241615"/>
                  </a:lnTo>
                  <a:lnTo>
                    <a:pt x="73037" y="1059027"/>
                  </a:lnTo>
                  <a:lnTo>
                    <a:pt x="73037" y="328663"/>
                  </a:lnTo>
                  <a:lnTo>
                    <a:pt x="184492" y="328663"/>
                  </a:lnTo>
                  <a:lnTo>
                    <a:pt x="239217" y="329552"/>
                  </a:lnTo>
                  <a:lnTo>
                    <a:pt x="292900" y="332270"/>
                  </a:lnTo>
                  <a:lnTo>
                    <a:pt x="345503" y="336842"/>
                  </a:lnTo>
                  <a:lnTo>
                    <a:pt x="396976" y="343306"/>
                  </a:lnTo>
                  <a:lnTo>
                    <a:pt x="447243" y="351726"/>
                  </a:lnTo>
                  <a:lnTo>
                    <a:pt x="496252" y="362127"/>
                  </a:lnTo>
                  <a:lnTo>
                    <a:pt x="543966" y="374561"/>
                  </a:lnTo>
                  <a:lnTo>
                    <a:pt x="590308" y="389064"/>
                  </a:lnTo>
                  <a:lnTo>
                    <a:pt x="635228" y="405688"/>
                  </a:lnTo>
                  <a:lnTo>
                    <a:pt x="678675" y="424459"/>
                  </a:lnTo>
                  <a:lnTo>
                    <a:pt x="720585" y="445439"/>
                  </a:lnTo>
                  <a:lnTo>
                    <a:pt x="760907" y="468668"/>
                  </a:lnTo>
                  <a:lnTo>
                    <a:pt x="799579" y="494169"/>
                  </a:lnTo>
                  <a:lnTo>
                    <a:pt x="833894" y="519887"/>
                  </a:lnTo>
                  <a:lnTo>
                    <a:pt x="866825" y="547738"/>
                  </a:lnTo>
                  <a:lnTo>
                    <a:pt x="898296" y="577761"/>
                  </a:lnTo>
                  <a:lnTo>
                    <a:pt x="928281" y="610019"/>
                  </a:lnTo>
                  <a:lnTo>
                    <a:pt x="956691" y="644550"/>
                  </a:lnTo>
                  <a:lnTo>
                    <a:pt x="983488" y="681431"/>
                  </a:lnTo>
                  <a:lnTo>
                    <a:pt x="1008621" y="720686"/>
                  </a:lnTo>
                  <a:lnTo>
                    <a:pt x="1032014" y="762393"/>
                  </a:lnTo>
                  <a:lnTo>
                    <a:pt x="1053617" y="806589"/>
                  </a:lnTo>
                  <a:lnTo>
                    <a:pt x="1073378" y="853313"/>
                  </a:lnTo>
                  <a:lnTo>
                    <a:pt x="1091234" y="902639"/>
                  </a:lnTo>
                  <a:lnTo>
                    <a:pt x="1107147" y="954608"/>
                  </a:lnTo>
                  <a:lnTo>
                    <a:pt x="1121029" y="1009269"/>
                  </a:lnTo>
                  <a:lnTo>
                    <a:pt x="1043152" y="955865"/>
                  </a:lnTo>
                  <a:lnTo>
                    <a:pt x="1029804" y="950201"/>
                  </a:lnTo>
                  <a:lnTo>
                    <a:pt x="992390" y="965339"/>
                  </a:lnTo>
                  <a:lnTo>
                    <a:pt x="986599" y="992682"/>
                  </a:lnTo>
                  <a:lnTo>
                    <a:pt x="991755" y="1005700"/>
                  </a:lnTo>
                  <a:lnTo>
                    <a:pt x="1161618" y="1125651"/>
                  </a:lnTo>
                  <a:lnTo>
                    <a:pt x="1183398" y="1132039"/>
                  </a:lnTo>
                  <a:lnTo>
                    <a:pt x="1191069" y="1130985"/>
                  </a:lnTo>
                  <a:lnTo>
                    <a:pt x="1310462" y="929919"/>
                  </a:lnTo>
                  <a:lnTo>
                    <a:pt x="1314526" y="916000"/>
                  </a:lnTo>
                  <a:lnTo>
                    <a:pt x="1312989" y="902093"/>
                  </a:lnTo>
                  <a:lnTo>
                    <a:pt x="1306360" y="889762"/>
                  </a:lnTo>
                  <a:lnTo>
                    <a:pt x="1295107" y="880618"/>
                  </a:lnTo>
                  <a:lnTo>
                    <a:pt x="1281188" y="876554"/>
                  </a:lnTo>
                  <a:lnTo>
                    <a:pt x="1267269" y="878090"/>
                  </a:lnTo>
                  <a:lnTo>
                    <a:pt x="1254937" y="884720"/>
                  </a:lnTo>
                  <a:lnTo>
                    <a:pt x="1245793" y="895972"/>
                  </a:lnTo>
                  <a:lnTo>
                    <a:pt x="1193038" y="996492"/>
                  </a:lnTo>
                  <a:lnTo>
                    <a:pt x="1179436" y="942022"/>
                  </a:lnTo>
                  <a:lnTo>
                    <a:pt x="1163904" y="889863"/>
                  </a:lnTo>
                  <a:lnTo>
                    <a:pt x="1146479" y="839990"/>
                  </a:lnTo>
                  <a:lnTo>
                    <a:pt x="1127213" y="792378"/>
                  </a:lnTo>
                  <a:lnTo>
                    <a:pt x="1106131" y="747001"/>
                  </a:lnTo>
                  <a:lnTo>
                    <a:pt x="1083284" y="703821"/>
                  </a:lnTo>
                  <a:lnTo>
                    <a:pt x="1058710" y="662825"/>
                  </a:lnTo>
                  <a:lnTo>
                    <a:pt x="1032446" y="623989"/>
                  </a:lnTo>
                  <a:lnTo>
                    <a:pt x="1004531" y="587260"/>
                  </a:lnTo>
                  <a:lnTo>
                    <a:pt x="975004" y="552627"/>
                  </a:lnTo>
                  <a:lnTo>
                    <a:pt x="943914" y="520065"/>
                  </a:lnTo>
                  <a:lnTo>
                    <a:pt x="911301" y="489534"/>
                  </a:lnTo>
                  <a:lnTo>
                    <a:pt x="877201" y="461022"/>
                  </a:lnTo>
                  <a:lnTo>
                    <a:pt x="841654" y="434479"/>
                  </a:lnTo>
                  <a:lnTo>
                    <a:pt x="802297" y="408393"/>
                  </a:lnTo>
                  <a:lnTo>
                    <a:pt x="761542" y="384568"/>
                  </a:lnTo>
                  <a:lnTo>
                    <a:pt x="719429" y="362940"/>
                  </a:lnTo>
                  <a:lnTo>
                    <a:pt x="676021" y="343458"/>
                  </a:lnTo>
                  <a:lnTo>
                    <a:pt x="631393" y="326085"/>
                  </a:lnTo>
                  <a:lnTo>
                    <a:pt x="585597" y="310743"/>
                  </a:lnTo>
                  <a:lnTo>
                    <a:pt x="538683" y="297408"/>
                  </a:lnTo>
                  <a:lnTo>
                    <a:pt x="490740" y="286016"/>
                  </a:lnTo>
                  <a:lnTo>
                    <a:pt x="441794" y="276517"/>
                  </a:lnTo>
                  <a:lnTo>
                    <a:pt x="391947" y="268859"/>
                  </a:lnTo>
                  <a:lnTo>
                    <a:pt x="341223" y="262991"/>
                  </a:lnTo>
                  <a:lnTo>
                    <a:pt x="289699" y="258864"/>
                  </a:lnTo>
                  <a:lnTo>
                    <a:pt x="237439" y="256425"/>
                  </a:lnTo>
                  <a:lnTo>
                    <a:pt x="184492" y="255625"/>
                  </a:lnTo>
                  <a:lnTo>
                    <a:pt x="73037" y="255625"/>
                  </a:lnTo>
                  <a:lnTo>
                    <a:pt x="73037" y="0"/>
                  </a:lnTo>
                  <a:lnTo>
                    <a:pt x="0" y="0"/>
                  </a:lnTo>
                  <a:lnTo>
                    <a:pt x="0" y="1278140"/>
                  </a:lnTo>
                  <a:lnTo>
                    <a:pt x="2870" y="1292352"/>
                  </a:lnTo>
                  <a:lnTo>
                    <a:pt x="10693" y="1303959"/>
                  </a:lnTo>
                  <a:lnTo>
                    <a:pt x="22301" y="1311783"/>
                  </a:lnTo>
                  <a:lnTo>
                    <a:pt x="36512" y="1314653"/>
                  </a:lnTo>
                  <a:lnTo>
                    <a:pt x="1314653" y="1314653"/>
                  </a:lnTo>
                  <a:lnTo>
                    <a:pt x="1314653" y="1241615"/>
                  </a:lnTo>
                  <a:close/>
                </a:path>
              </a:pathLst>
            </a:custGeom>
            <a:solidFill>
              <a:srgbClr val="54B596"/>
            </a:solidFill>
          </p:spPr>
          <p:txBody>
            <a:bodyPr wrap="square" lIns="0" tIns="0" rIns="0" bIns="0" rtlCol="0"/>
            <a:lstStyle/>
            <a:p>
              <a:endParaRPr/>
            </a:p>
          </p:txBody>
        </p:sp>
      </p:grpSp>
      <p:sp>
        <p:nvSpPr>
          <p:cNvPr id="21" name="object 21"/>
          <p:cNvSpPr txBox="1"/>
          <p:nvPr/>
        </p:nvSpPr>
        <p:spPr>
          <a:xfrm>
            <a:off x="10052436" y="1508716"/>
            <a:ext cx="8179434" cy="3671570"/>
          </a:xfrm>
          <a:prstGeom prst="rect">
            <a:avLst/>
          </a:prstGeom>
        </p:spPr>
        <p:txBody>
          <a:bodyPr vert="horz" wrap="square" lIns="0" tIns="102870" rIns="0" bIns="0" rtlCol="0">
            <a:spAutoFit/>
          </a:bodyPr>
          <a:lstStyle/>
          <a:p>
            <a:pPr marL="12700" marR="5080">
              <a:lnSpc>
                <a:spcPts val="6750"/>
              </a:lnSpc>
              <a:spcBef>
                <a:spcPts val="810"/>
              </a:spcBef>
            </a:pPr>
            <a:r>
              <a:rPr sz="6100" b="1" dirty="0">
                <a:solidFill>
                  <a:srgbClr val="54B596"/>
                </a:solidFill>
                <a:latin typeface="Helvetica"/>
                <a:cs typeface="Helvetica"/>
              </a:rPr>
              <a:t>Regional</a:t>
            </a:r>
            <a:r>
              <a:rPr sz="6100" b="1" spc="5" dirty="0">
                <a:solidFill>
                  <a:srgbClr val="54B596"/>
                </a:solidFill>
                <a:latin typeface="Helvetica"/>
                <a:cs typeface="Helvetica"/>
              </a:rPr>
              <a:t> </a:t>
            </a:r>
            <a:r>
              <a:rPr sz="6100" b="1" spc="-10" dirty="0">
                <a:solidFill>
                  <a:srgbClr val="54B596"/>
                </a:solidFill>
                <a:latin typeface="Helvetica"/>
                <a:cs typeface="Helvetica"/>
              </a:rPr>
              <a:t>Benchmarks </a:t>
            </a:r>
            <a:r>
              <a:rPr sz="6100" b="1" dirty="0">
                <a:solidFill>
                  <a:srgbClr val="54B596"/>
                </a:solidFill>
                <a:latin typeface="Helvetica"/>
                <a:cs typeface="Helvetica"/>
              </a:rPr>
              <a:t>and</a:t>
            </a:r>
            <a:r>
              <a:rPr sz="6100" b="1" spc="5" dirty="0">
                <a:solidFill>
                  <a:srgbClr val="54B596"/>
                </a:solidFill>
                <a:latin typeface="Helvetica"/>
                <a:cs typeface="Helvetica"/>
              </a:rPr>
              <a:t> </a:t>
            </a:r>
            <a:r>
              <a:rPr sz="6100" b="1" spc="-10" dirty="0">
                <a:solidFill>
                  <a:srgbClr val="54B596"/>
                </a:solidFill>
                <a:latin typeface="Helvetica"/>
                <a:cs typeface="Helvetica"/>
              </a:rPr>
              <a:t>Demographics</a:t>
            </a:r>
            <a:endParaRPr sz="6100">
              <a:latin typeface="Helvetica"/>
              <a:cs typeface="Helvetica"/>
            </a:endParaRPr>
          </a:p>
          <a:p>
            <a:pPr marL="1793239" marR="622300">
              <a:lnSpc>
                <a:spcPct val="100800"/>
              </a:lnSpc>
              <a:spcBef>
                <a:spcPts val="1185"/>
              </a:spcBef>
            </a:pPr>
            <a:r>
              <a:rPr sz="2750" dirty="0">
                <a:solidFill>
                  <a:srgbClr val="637382"/>
                </a:solidFill>
                <a:latin typeface="Helvetica"/>
                <a:cs typeface="Helvetica"/>
              </a:rPr>
              <a:t>Coventry</a:t>
            </a:r>
            <a:r>
              <a:rPr sz="2750" spc="-30" dirty="0">
                <a:solidFill>
                  <a:srgbClr val="637382"/>
                </a:solidFill>
                <a:latin typeface="Helvetica"/>
                <a:cs typeface="Helvetica"/>
              </a:rPr>
              <a:t> </a:t>
            </a:r>
            <a:r>
              <a:rPr sz="2750" dirty="0">
                <a:solidFill>
                  <a:srgbClr val="637382"/>
                </a:solidFill>
                <a:latin typeface="Helvetica"/>
                <a:cs typeface="Helvetica"/>
              </a:rPr>
              <a:t>and</a:t>
            </a:r>
            <a:r>
              <a:rPr sz="2750" spc="-30" dirty="0">
                <a:solidFill>
                  <a:srgbClr val="637382"/>
                </a:solidFill>
                <a:latin typeface="Helvetica"/>
                <a:cs typeface="Helvetica"/>
              </a:rPr>
              <a:t> </a:t>
            </a:r>
            <a:r>
              <a:rPr sz="2750" dirty="0">
                <a:solidFill>
                  <a:srgbClr val="637382"/>
                </a:solidFill>
                <a:latin typeface="Helvetica"/>
                <a:cs typeface="Helvetica"/>
              </a:rPr>
              <a:t>Warwickshire</a:t>
            </a:r>
            <a:r>
              <a:rPr sz="2750" spc="-30" dirty="0">
                <a:solidFill>
                  <a:srgbClr val="637382"/>
                </a:solidFill>
                <a:latin typeface="Helvetica"/>
                <a:cs typeface="Helvetica"/>
              </a:rPr>
              <a:t> </a:t>
            </a:r>
            <a:r>
              <a:rPr sz="2750" spc="-10" dirty="0">
                <a:solidFill>
                  <a:srgbClr val="637382"/>
                </a:solidFill>
                <a:latin typeface="Helvetica"/>
                <a:cs typeface="Helvetica"/>
              </a:rPr>
              <a:t>employs </a:t>
            </a:r>
            <a:r>
              <a:rPr sz="2750" dirty="0">
                <a:solidFill>
                  <a:srgbClr val="637382"/>
                </a:solidFill>
                <a:latin typeface="Helvetica"/>
                <a:cs typeface="Helvetica"/>
              </a:rPr>
              <a:t>more</a:t>
            </a:r>
            <a:r>
              <a:rPr sz="2750" spc="5" dirty="0">
                <a:solidFill>
                  <a:srgbClr val="637382"/>
                </a:solidFill>
                <a:latin typeface="Helvetica"/>
                <a:cs typeface="Helvetica"/>
              </a:rPr>
              <a:t> </a:t>
            </a:r>
            <a:r>
              <a:rPr sz="2750" dirty="0">
                <a:solidFill>
                  <a:srgbClr val="637382"/>
                </a:solidFill>
                <a:latin typeface="Helvetica"/>
                <a:cs typeface="Helvetica"/>
              </a:rPr>
              <a:t>GPs</a:t>
            </a:r>
            <a:r>
              <a:rPr sz="2750" spc="5" dirty="0">
                <a:solidFill>
                  <a:srgbClr val="637382"/>
                </a:solidFill>
                <a:latin typeface="Helvetica"/>
                <a:cs typeface="Helvetica"/>
              </a:rPr>
              <a:t> </a:t>
            </a:r>
            <a:r>
              <a:rPr sz="2750" dirty="0">
                <a:solidFill>
                  <a:srgbClr val="637382"/>
                </a:solidFill>
                <a:latin typeface="Helvetica"/>
                <a:cs typeface="Helvetica"/>
              </a:rPr>
              <a:t>and Additional</a:t>
            </a:r>
            <a:r>
              <a:rPr sz="2750" spc="5" dirty="0">
                <a:solidFill>
                  <a:srgbClr val="637382"/>
                </a:solidFill>
                <a:latin typeface="Helvetica"/>
                <a:cs typeface="Helvetica"/>
              </a:rPr>
              <a:t> </a:t>
            </a:r>
            <a:r>
              <a:rPr sz="2750" dirty="0">
                <a:solidFill>
                  <a:srgbClr val="637382"/>
                </a:solidFill>
                <a:latin typeface="Helvetica"/>
                <a:cs typeface="Helvetica"/>
              </a:rPr>
              <a:t>Roles</a:t>
            </a:r>
            <a:r>
              <a:rPr sz="2750" spc="5" dirty="0">
                <a:solidFill>
                  <a:srgbClr val="637382"/>
                </a:solidFill>
                <a:latin typeface="Helvetica"/>
                <a:cs typeface="Helvetica"/>
              </a:rPr>
              <a:t> </a:t>
            </a:r>
            <a:r>
              <a:rPr sz="2750" spc="-10" dirty="0">
                <a:solidFill>
                  <a:srgbClr val="637382"/>
                </a:solidFill>
                <a:latin typeface="Helvetica"/>
                <a:cs typeface="Helvetica"/>
              </a:rPr>
              <a:t>roles </a:t>
            </a:r>
            <a:r>
              <a:rPr sz="2750" dirty="0">
                <a:solidFill>
                  <a:srgbClr val="637382"/>
                </a:solidFill>
                <a:latin typeface="Helvetica"/>
                <a:cs typeface="Helvetica"/>
              </a:rPr>
              <a:t>per</a:t>
            </a:r>
            <a:r>
              <a:rPr sz="2750" spc="60" dirty="0">
                <a:solidFill>
                  <a:srgbClr val="637382"/>
                </a:solidFill>
                <a:latin typeface="Helvetica"/>
                <a:cs typeface="Helvetica"/>
              </a:rPr>
              <a:t> </a:t>
            </a:r>
            <a:r>
              <a:rPr sz="2750" dirty="0">
                <a:solidFill>
                  <a:srgbClr val="637382"/>
                </a:solidFill>
                <a:latin typeface="Helvetica"/>
                <a:cs typeface="Helvetica"/>
              </a:rPr>
              <a:t>10k</a:t>
            </a:r>
            <a:r>
              <a:rPr sz="2750" spc="60" dirty="0">
                <a:solidFill>
                  <a:srgbClr val="637382"/>
                </a:solidFill>
                <a:latin typeface="Helvetica"/>
                <a:cs typeface="Helvetica"/>
              </a:rPr>
              <a:t> </a:t>
            </a:r>
            <a:r>
              <a:rPr sz="2750" dirty="0">
                <a:solidFill>
                  <a:srgbClr val="637382"/>
                </a:solidFill>
                <a:latin typeface="Helvetica"/>
                <a:cs typeface="Helvetica"/>
              </a:rPr>
              <a:t>population</a:t>
            </a:r>
            <a:r>
              <a:rPr sz="2750" spc="60" dirty="0">
                <a:solidFill>
                  <a:srgbClr val="637382"/>
                </a:solidFill>
                <a:latin typeface="Helvetica"/>
                <a:cs typeface="Helvetica"/>
              </a:rPr>
              <a:t> </a:t>
            </a:r>
            <a:r>
              <a:rPr sz="2750" spc="-20" dirty="0">
                <a:solidFill>
                  <a:srgbClr val="637382"/>
                </a:solidFill>
                <a:latin typeface="Helvetica"/>
                <a:cs typeface="Helvetica"/>
              </a:rPr>
              <a:t>than </a:t>
            </a:r>
            <a:r>
              <a:rPr sz="2750" dirty="0">
                <a:solidFill>
                  <a:srgbClr val="637382"/>
                </a:solidFill>
                <a:latin typeface="Helvetica"/>
                <a:cs typeface="Helvetica"/>
              </a:rPr>
              <a:t>national/regional</a:t>
            </a:r>
            <a:r>
              <a:rPr sz="2750" spc="125" dirty="0">
                <a:solidFill>
                  <a:srgbClr val="637382"/>
                </a:solidFill>
                <a:latin typeface="Helvetica"/>
                <a:cs typeface="Helvetica"/>
              </a:rPr>
              <a:t> </a:t>
            </a:r>
            <a:r>
              <a:rPr sz="2750" spc="-10" dirty="0">
                <a:solidFill>
                  <a:srgbClr val="637382"/>
                </a:solidFill>
                <a:latin typeface="Helvetica"/>
                <a:cs typeface="Helvetica"/>
              </a:rPr>
              <a:t>averages.</a:t>
            </a:r>
            <a:endParaRPr sz="2750">
              <a:latin typeface="Helvetica"/>
              <a:cs typeface="Helvetica"/>
            </a:endParaRPr>
          </a:p>
        </p:txBody>
      </p:sp>
      <p:sp>
        <p:nvSpPr>
          <p:cNvPr id="22" name="object 22"/>
          <p:cNvSpPr/>
          <p:nvPr/>
        </p:nvSpPr>
        <p:spPr>
          <a:xfrm>
            <a:off x="1167918" y="5012288"/>
            <a:ext cx="1509395" cy="586740"/>
          </a:xfrm>
          <a:custGeom>
            <a:avLst/>
            <a:gdLst/>
            <a:ahLst/>
            <a:cxnLst/>
            <a:rect l="l" t="t" r="r" b="b"/>
            <a:pathLst>
              <a:path w="1509395" h="586739">
                <a:moveTo>
                  <a:pt x="328230" y="41087"/>
                </a:moveTo>
                <a:lnTo>
                  <a:pt x="276049" y="63422"/>
                </a:lnTo>
                <a:lnTo>
                  <a:pt x="226159" y="88580"/>
                </a:lnTo>
                <a:lnTo>
                  <a:pt x="179312" y="116286"/>
                </a:lnTo>
                <a:lnTo>
                  <a:pt x="136265" y="146268"/>
                </a:lnTo>
                <a:lnTo>
                  <a:pt x="97771" y="178253"/>
                </a:lnTo>
                <a:lnTo>
                  <a:pt x="64585" y="211968"/>
                </a:lnTo>
                <a:lnTo>
                  <a:pt x="37399" y="247248"/>
                </a:lnTo>
                <a:lnTo>
                  <a:pt x="17152" y="283493"/>
                </a:lnTo>
                <a:lnTo>
                  <a:pt x="4413" y="320757"/>
                </a:lnTo>
                <a:lnTo>
                  <a:pt x="0" y="358659"/>
                </a:lnTo>
                <a:lnTo>
                  <a:pt x="0" y="586254"/>
                </a:lnTo>
                <a:lnTo>
                  <a:pt x="1508885" y="586254"/>
                </a:lnTo>
                <a:lnTo>
                  <a:pt x="1508885" y="460520"/>
                </a:lnTo>
                <a:lnTo>
                  <a:pt x="419139" y="460520"/>
                </a:lnTo>
                <a:lnTo>
                  <a:pt x="370196" y="450637"/>
                </a:lnTo>
                <a:lnTo>
                  <a:pt x="330230" y="423688"/>
                </a:lnTo>
                <a:lnTo>
                  <a:pt x="303285" y="383719"/>
                </a:lnTo>
                <a:lnTo>
                  <a:pt x="293404" y="334775"/>
                </a:lnTo>
                <a:lnTo>
                  <a:pt x="297720" y="301993"/>
                </a:lnTo>
                <a:lnTo>
                  <a:pt x="309917" y="272441"/>
                </a:lnTo>
                <a:lnTo>
                  <a:pt x="328867" y="247248"/>
                </a:lnTo>
                <a:lnTo>
                  <a:pt x="353444" y="227542"/>
                </a:lnTo>
                <a:lnTo>
                  <a:pt x="352137" y="222591"/>
                </a:lnTo>
                <a:lnTo>
                  <a:pt x="341439" y="170590"/>
                </a:lnTo>
                <a:lnTo>
                  <a:pt x="334733" y="125158"/>
                </a:lnTo>
                <a:lnTo>
                  <a:pt x="330323" y="82196"/>
                </a:lnTo>
                <a:lnTo>
                  <a:pt x="328276" y="42375"/>
                </a:lnTo>
                <a:lnTo>
                  <a:pt x="328230" y="41087"/>
                </a:lnTo>
                <a:close/>
              </a:path>
              <a:path w="1509395" h="586739">
                <a:moveTo>
                  <a:pt x="461054" y="0"/>
                </a:moveTo>
                <a:lnTo>
                  <a:pt x="448947" y="2848"/>
                </a:lnTo>
                <a:lnTo>
                  <a:pt x="436836" y="5876"/>
                </a:lnTo>
                <a:lnTo>
                  <a:pt x="424726" y="9082"/>
                </a:lnTo>
                <a:lnTo>
                  <a:pt x="412222" y="12572"/>
                </a:lnTo>
                <a:lnTo>
                  <a:pt x="412617" y="12572"/>
                </a:lnTo>
                <a:lnTo>
                  <a:pt x="412189" y="18208"/>
                </a:lnTo>
                <a:lnTo>
                  <a:pt x="412284" y="46090"/>
                </a:lnTo>
                <a:lnTo>
                  <a:pt x="412393" y="50186"/>
                </a:lnTo>
                <a:lnTo>
                  <a:pt x="412515" y="53694"/>
                </a:lnTo>
                <a:lnTo>
                  <a:pt x="413523" y="70330"/>
                </a:lnTo>
                <a:lnTo>
                  <a:pt x="413573" y="71149"/>
                </a:lnTo>
                <a:lnTo>
                  <a:pt x="417924" y="114781"/>
                </a:lnTo>
                <a:lnTo>
                  <a:pt x="424064" y="156452"/>
                </a:lnTo>
                <a:lnTo>
                  <a:pt x="432761" y="199501"/>
                </a:lnTo>
                <a:lnTo>
                  <a:pt x="478671" y="223993"/>
                </a:lnTo>
                <a:lnTo>
                  <a:pt x="513357" y="251504"/>
                </a:lnTo>
                <a:lnTo>
                  <a:pt x="536477" y="289480"/>
                </a:lnTo>
                <a:lnTo>
                  <a:pt x="544883" y="334775"/>
                </a:lnTo>
                <a:lnTo>
                  <a:pt x="535001" y="383719"/>
                </a:lnTo>
                <a:lnTo>
                  <a:pt x="508052" y="423688"/>
                </a:lnTo>
                <a:lnTo>
                  <a:pt x="468082" y="450637"/>
                </a:lnTo>
                <a:lnTo>
                  <a:pt x="419139" y="460520"/>
                </a:lnTo>
                <a:lnTo>
                  <a:pt x="1005927" y="460520"/>
                </a:lnTo>
                <a:lnTo>
                  <a:pt x="989611" y="457224"/>
                </a:lnTo>
                <a:lnTo>
                  <a:pt x="976288" y="448240"/>
                </a:lnTo>
                <a:lnTo>
                  <a:pt x="967306" y="434916"/>
                </a:lnTo>
                <a:lnTo>
                  <a:pt x="964012" y="418605"/>
                </a:lnTo>
                <a:lnTo>
                  <a:pt x="964012" y="328272"/>
                </a:lnTo>
                <a:lnTo>
                  <a:pt x="1010356" y="232202"/>
                </a:lnTo>
                <a:lnTo>
                  <a:pt x="1047842" y="209030"/>
                </a:lnTo>
                <a:lnTo>
                  <a:pt x="1102961" y="209030"/>
                </a:lnTo>
                <a:lnTo>
                  <a:pt x="1103872" y="205438"/>
                </a:lnTo>
                <a:lnTo>
                  <a:pt x="1111566" y="164023"/>
                </a:lnTo>
                <a:lnTo>
                  <a:pt x="1117767" y="107099"/>
                </a:lnTo>
                <a:lnTo>
                  <a:pt x="1119295" y="72697"/>
                </a:lnTo>
                <a:lnTo>
                  <a:pt x="1119209" y="52855"/>
                </a:lnTo>
                <a:lnTo>
                  <a:pt x="1118938" y="46090"/>
                </a:lnTo>
                <a:lnTo>
                  <a:pt x="1118694" y="42375"/>
                </a:lnTo>
                <a:lnTo>
                  <a:pt x="502968" y="42375"/>
                </a:lnTo>
                <a:lnTo>
                  <a:pt x="501796" y="40155"/>
                </a:lnTo>
                <a:lnTo>
                  <a:pt x="499366" y="35307"/>
                </a:lnTo>
                <a:lnTo>
                  <a:pt x="492239" y="21732"/>
                </a:lnTo>
                <a:lnTo>
                  <a:pt x="483819" y="9435"/>
                </a:lnTo>
                <a:lnTo>
                  <a:pt x="473594" y="1248"/>
                </a:lnTo>
                <a:lnTo>
                  <a:pt x="461054" y="0"/>
                </a:lnTo>
                <a:close/>
              </a:path>
              <a:path w="1509395" h="586739">
                <a:moveTo>
                  <a:pt x="1173576" y="376690"/>
                </a:moveTo>
                <a:lnTo>
                  <a:pt x="1089757" y="376690"/>
                </a:lnTo>
                <a:lnTo>
                  <a:pt x="1089757" y="460520"/>
                </a:lnTo>
                <a:lnTo>
                  <a:pt x="1173576" y="460520"/>
                </a:lnTo>
                <a:lnTo>
                  <a:pt x="1173576" y="376690"/>
                </a:lnTo>
                <a:close/>
              </a:path>
              <a:path w="1509395" h="586739">
                <a:moveTo>
                  <a:pt x="1203000" y="50186"/>
                </a:moveTo>
                <a:lnTo>
                  <a:pt x="1203031" y="51338"/>
                </a:lnTo>
                <a:lnTo>
                  <a:pt x="1203138" y="72697"/>
                </a:lnTo>
                <a:lnTo>
                  <a:pt x="1202704" y="88268"/>
                </a:lnTo>
                <a:lnTo>
                  <a:pt x="1202603" y="91912"/>
                </a:lnTo>
                <a:lnTo>
                  <a:pt x="1199576" y="134488"/>
                </a:lnTo>
                <a:lnTo>
                  <a:pt x="1194945" y="173184"/>
                </a:lnTo>
                <a:lnTo>
                  <a:pt x="1188853" y="209030"/>
                </a:lnTo>
                <a:lnTo>
                  <a:pt x="1215491" y="209030"/>
                </a:lnTo>
                <a:lnTo>
                  <a:pt x="1252977" y="232202"/>
                </a:lnTo>
                <a:lnTo>
                  <a:pt x="1297803" y="321854"/>
                </a:lnTo>
                <a:lnTo>
                  <a:pt x="1299321" y="328272"/>
                </a:lnTo>
                <a:lnTo>
                  <a:pt x="1299321" y="418605"/>
                </a:lnTo>
                <a:lnTo>
                  <a:pt x="1296028" y="434916"/>
                </a:lnTo>
                <a:lnTo>
                  <a:pt x="1287045" y="448240"/>
                </a:lnTo>
                <a:lnTo>
                  <a:pt x="1273722" y="457224"/>
                </a:lnTo>
                <a:lnTo>
                  <a:pt x="1257406" y="460520"/>
                </a:lnTo>
                <a:lnTo>
                  <a:pt x="1508885" y="460520"/>
                </a:lnTo>
                <a:lnTo>
                  <a:pt x="1508885" y="358659"/>
                </a:lnTo>
                <a:lnTo>
                  <a:pt x="1504833" y="322354"/>
                </a:lnTo>
                <a:lnTo>
                  <a:pt x="1474403" y="251704"/>
                </a:lnTo>
                <a:lnTo>
                  <a:pt x="1449349" y="217838"/>
                </a:lnTo>
                <a:lnTo>
                  <a:pt x="1418619" y="185265"/>
                </a:lnTo>
                <a:lnTo>
                  <a:pt x="1382874" y="154224"/>
                </a:lnTo>
                <a:lnTo>
                  <a:pt x="1342778" y="124956"/>
                </a:lnTo>
                <a:lnTo>
                  <a:pt x="1298992" y="97700"/>
                </a:lnTo>
                <a:lnTo>
                  <a:pt x="1252178" y="72697"/>
                </a:lnTo>
                <a:lnTo>
                  <a:pt x="1203000" y="50186"/>
                </a:lnTo>
                <a:close/>
              </a:path>
              <a:path w="1509395" h="586739">
                <a:moveTo>
                  <a:pt x="419139" y="292242"/>
                </a:moveTo>
                <a:lnTo>
                  <a:pt x="403070" y="295504"/>
                </a:lnTo>
                <a:lnTo>
                  <a:pt x="389719" y="304485"/>
                </a:lnTo>
                <a:lnTo>
                  <a:pt x="380600" y="317978"/>
                </a:lnTo>
                <a:lnTo>
                  <a:pt x="377224" y="334775"/>
                </a:lnTo>
                <a:lnTo>
                  <a:pt x="380600" y="351572"/>
                </a:lnTo>
                <a:lnTo>
                  <a:pt x="389719" y="365064"/>
                </a:lnTo>
                <a:lnTo>
                  <a:pt x="403070" y="374045"/>
                </a:lnTo>
                <a:lnTo>
                  <a:pt x="419139" y="377307"/>
                </a:lnTo>
                <a:lnTo>
                  <a:pt x="435207" y="374045"/>
                </a:lnTo>
                <a:lnTo>
                  <a:pt x="448558" y="365064"/>
                </a:lnTo>
                <a:lnTo>
                  <a:pt x="457677" y="351572"/>
                </a:lnTo>
                <a:lnTo>
                  <a:pt x="461054" y="334775"/>
                </a:lnTo>
                <a:lnTo>
                  <a:pt x="457677" y="317978"/>
                </a:lnTo>
                <a:lnTo>
                  <a:pt x="448558" y="304485"/>
                </a:lnTo>
                <a:lnTo>
                  <a:pt x="435207" y="295504"/>
                </a:lnTo>
                <a:lnTo>
                  <a:pt x="419139" y="292242"/>
                </a:lnTo>
                <a:close/>
              </a:path>
              <a:path w="1509395" h="586739">
                <a:moveTo>
                  <a:pt x="1189586" y="292860"/>
                </a:moveTo>
                <a:lnTo>
                  <a:pt x="1073747" y="292860"/>
                </a:lnTo>
                <a:lnTo>
                  <a:pt x="1047842" y="344670"/>
                </a:lnTo>
                <a:lnTo>
                  <a:pt x="1047842" y="376690"/>
                </a:lnTo>
                <a:lnTo>
                  <a:pt x="1215491" y="376690"/>
                </a:lnTo>
                <a:lnTo>
                  <a:pt x="1215491" y="344670"/>
                </a:lnTo>
                <a:lnTo>
                  <a:pt x="1189586" y="292860"/>
                </a:lnTo>
                <a:close/>
              </a:path>
              <a:path w="1509395" h="586739">
                <a:moveTo>
                  <a:pt x="1047842" y="0"/>
                </a:moveTo>
                <a:lnTo>
                  <a:pt x="1032104" y="2038"/>
                </a:lnTo>
                <a:lnTo>
                  <a:pt x="1017313" y="12572"/>
                </a:lnTo>
                <a:lnTo>
                  <a:pt x="1004679" y="27414"/>
                </a:lnTo>
                <a:lnTo>
                  <a:pt x="995414" y="42375"/>
                </a:lnTo>
                <a:lnTo>
                  <a:pt x="1118694" y="42375"/>
                </a:lnTo>
                <a:lnTo>
                  <a:pt x="1115337" y="18858"/>
                </a:lnTo>
                <a:lnTo>
                  <a:pt x="1115138" y="18208"/>
                </a:lnTo>
                <a:lnTo>
                  <a:pt x="1115484" y="18208"/>
                </a:lnTo>
                <a:lnTo>
                  <a:pt x="1098451" y="13097"/>
                </a:lnTo>
                <a:lnTo>
                  <a:pt x="1081590" y="8385"/>
                </a:lnTo>
                <a:lnTo>
                  <a:pt x="1064713" y="4017"/>
                </a:lnTo>
                <a:lnTo>
                  <a:pt x="1047842" y="0"/>
                </a:lnTo>
                <a:close/>
              </a:path>
            </a:pathLst>
          </a:custGeom>
          <a:solidFill>
            <a:srgbClr val="4573C4"/>
          </a:solidFill>
        </p:spPr>
        <p:txBody>
          <a:bodyPr wrap="square" lIns="0" tIns="0" rIns="0" bIns="0" rtlCol="0"/>
          <a:lstStyle/>
          <a:p>
            <a:endParaRPr/>
          </a:p>
        </p:txBody>
      </p:sp>
      <p:sp>
        <p:nvSpPr>
          <p:cNvPr id="23" name="object 23"/>
          <p:cNvSpPr/>
          <p:nvPr/>
        </p:nvSpPr>
        <p:spPr>
          <a:xfrm>
            <a:off x="1503225" y="4089663"/>
            <a:ext cx="838835" cy="838835"/>
          </a:xfrm>
          <a:custGeom>
            <a:avLst/>
            <a:gdLst/>
            <a:ahLst/>
            <a:cxnLst/>
            <a:rect l="l" t="t" r="r" b="b"/>
            <a:pathLst>
              <a:path w="838835" h="838835">
                <a:moveTo>
                  <a:pt x="419139" y="0"/>
                </a:moveTo>
                <a:lnTo>
                  <a:pt x="370259" y="2819"/>
                </a:lnTo>
                <a:lnTo>
                  <a:pt x="323035" y="11069"/>
                </a:lnTo>
                <a:lnTo>
                  <a:pt x="277782" y="24434"/>
                </a:lnTo>
                <a:lnTo>
                  <a:pt x="234814" y="42600"/>
                </a:lnTo>
                <a:lnTo>
                  <a:pt x="194445" y="65252"/>
                </a:lnTo>
                <a:lnTo>
                  <a:pt x="156990" y="92077"/>
                </a:lnTo>
                <a:lnTo>
                  <a:pt x="122764" y="122759"/>
                </a:lnTo>
                <a:lnTo>
                  <a:pt x="92081" y="156984"/>
                </a:lnTo>
                <a:lnTo>
                  <a:pt x="65255" y="194438"/>
                </a:lnTo>
                <a:lnTo>
                  <a:pt x="42602" y="234805"/>
                </a:lnTo>
                <a:lnTo>
                  <a:pt x="24435" y="277773"/>
                </a:lnTo>
                <a:lnTo>
                  <a:pt x="11069" y="323025"/>
                </a:lnTo>
                <a:lnTo>
                  <a:pt x="2937" y="369578"/>
                </a:lnTo>
                <a:lnTo>
                  <a:pt x="2819" y="370249"/>
                </a:lnTo>
                <a:lnTo>
                  <a:pt x="0" y="419128"/>
                </a:lnTo>
                <a:lnTo>
                  <a:pt x="2819" y="468008"/>
                </a:lnTo>
                <a:lnTo>
                  <a:pt x="11069" y="515232"/>
                </a:lnTo>
                <a:lnTo>
                  <a:pt x="24436" y="560487"/>
                </a:lnTo>
                <a:lnTo>
                  <a:pt x="42602" y="603453"/>
                </a:lnTo>
                <a:lnTo>
                  <a:pt x="65255" y="643822"/>
                </a:lnTo>
                <a:lnTo>
                  <a:pt x="92081" y="681276"/>
                </a:lnTo>
                <a:lnTo>
                  <a:pt x="122764" y="715503"/>
                </a:lnTo>
                <a:lnTo>
                  <a:pt x="156990" y="746186"/>
                </a:lnTo>
                <a:lnTo>
                  <a:pt x="194445" y="773011"/>
                </a:lnTo>
                <a:lnTo>
                  <a:pt x="234814" y="795665"/>
                </a:lnTo>
                <a:lnTo>
                  <a:pt x="277782" y="813831"/>
                </a:lnTo>
                <a:lnTo>
                  <a:pt x="323035" y="827197"/>
                </a:lnTo>
                <a:lnTo>
                  <a:pt x="370259" y="835447"/>
                </a:lnTo>
                <a:lnTo>
                  <a:pt x="419139" y="838267"/>
                </a:lnTo>
                <a:lnTo>
                  <a:pt x="468018" y="835447"/>
                </a:lnTo>
                <a:lnTo>
                  <a:pt x="515242" y="827197"/>
                </a:lnTo>
                <a:lnTo>
                  <a:pt x="560495" y="813831"/>
                </a:lnTo>
                <a:lnTo>
                  <a:pt x="603463" y="795665"/>
                </a:lnTo>
                <a:lnTo>
                  <a:pt x="643832" y="773011"/>
                </a:lnTo>
                <a:lnTo>
                  <a:pt x="669766" y="754437"/>
                </a:lnTo>
                <a:lnTo>
                  <a:pt x="419139" y="754437"/>
                </a:lnTo>
                <a:lnTo>
                  <a:pt x="369589" y="750802"/>
                </a:lnTo>
                <a:lnTo>
                  <a:pt x="322296" y="740241"/>
                </a:lnTo>
                <a:lnTo>
                  <a:pt x="277780" y="723273"/>
                </a:lnTo>
                <a:lnTo>
                  <a:pt x="236558" y="700417"/>
                </a:lnTo>
                <a:lnTo>
                  <a:pt x="199150" y="672192"/>
                </a:lnTo>
                <a:lnTo>
                  <a:pt x="166074" y="639116"/>
                </a:lnTo>
                <a:lnTo>
                  <a:pt x="137849" y="601708"/>
                </a:lnTo>
                <a:lnTo>
                  <a:pt x="114994" y="560487"/>
                </a:lnTo>
                <a:lnTo>
                  <a:pt x="98026" y="515971"/>
                </a:lnTo>
                <a:lnTo>
                  <a:pt x="87465" y="468678"/>
                </a:lnTo>
                <a:lnTo>
                  <a:pt x="83829" y="419128"/>
                </a:lnTo>
                <a:lnTo>
                  <a:pt x="87416" y="370249"/>
                </a:lnTo>
                <a:lnTo>
                  <a:pt x="98026" y="322286"/>
                </a:lnTo>
                <a:lnTo>
                  <a:pt x="114992" y="277773"/>
                </a:lnTo>
                <a:lnTo>
                  <a:pt x="137849" y="236548"/>
                </a:lnTo>
                <a:lnTo>
                  <a:pt x="166074" y="199140"/>
                </a:lnTo>
                <a:lnTo>
                  <a:pt x="199150" y="166064"/>
                </a:lnTo>
                <a:lnTo>
                  <a:pt x="236558" y="137839"/>
                </a:lnTo>
                <a:lnTo>
                  <a:pt x="277780" y="114983"/>
                </a:lnTo>
                <a:lnTo>
                  <a:pt x="322296" y="98015"/>
                </a:lnTo>
                <a:lnTo>
                  <a:pt x="369589" y="87455"/>
                </a:lnTo>
                <a:lnTo>
                  <a:pt x="419139" y="83819"/>
                </a:lnTo>
                <a:lnTo>
                  <a:pt x="669756" y="83819"/>
                </a:lnTo>
                <a:lnTo>
                  <a:pt x="643832" y="65252"/>
                </a:lnTo>
                <a:lnTo>
                  <a:pt x="603463" y="42600"/>
                </a:lnTo>
                <a:lnTo>
                  <a:pt x="560495" y="24434"/>
                </a:lnTo>
                <a:lnTo>
                  <a:pt x="515242" y="11069"/>
                </a:lnTo>
                <a:lnTo>
                  <a:pt x="468018" y="2819"/>
                </a:lnTo>
                <a:lnTo>
                  <a:pt x="419139" y="0"/>
                </a:lnTo>
                <a:close/>
              </a:path>
              <a:path w="838835" h="838835">
                <a:moveTo>
                  <a:pt x="419139" y="83819"/>
                </a:moveTo>
                <a:lnTo>
                  <a:pt x="369589" y="87455"/>
                </a:lnTo>
                <a:lnTo>
                  <a:pt x="322296" y="98015"/>
                </a:lnTo>
                <a:lnTo>
                  <a:pt x="277780" y="114983"/>
                </a:lnTo>
                <a:lnTo>
                  <a:pt x="236558" y="137839"/>
                </a:lnTo>
                <a:lnTo>
                  <a:pt x="199150" y="166064"/>
                </a:lnTo>
                <a:lnTo>
                  <a:pt x="166074" y="199140"/>
                </a:lnTo>
                <a:lnTo>
                  <a:pt x="137849" y="236548"/>
                </a:lnTo>
                <a:lnTo>
                  <a:pt x="114992" y="277773"/>
                </a:lnTo>
                <a:lnTo>
                  <a:pt x="98026" y="322286"/>
                </a:lnTo>
                <a:lnTo>
                  <a:pt x="87465" y="369578"/>
                </a:lnTo>
                <a:lnTo>
                  <a:pt x="83829" y="419128"/>
                </a:lnTo>
                <a:lnTo>
                  <a:pt x="87416" y="468008"/>
                </a:lnTo>
                <a:lnTo>
                  <a:pt x="98026" y="515971"/>
                </a:lnTo>
                <a:lnTo>
                  <a:pt x="114994" y="560487"/>
                </a:lnTo>
                <a:lnTo>
                  <a:pt x="137849" y="601708"/>
                </a:lnTo>
                <a:lnTo>
                  <a:pt x="166074" y="639116"/>
                </a:lnTo>
                <a:lnTo>
                  <a:pt x="199150" y="672192"/>
                </a:lnTo>
                <a:lnTo>
                  <a:pt x="236558" y="700417"/>
                </a:lnTo>
                <a:lnTo>
                  <a:pt x="277780" y="723273"/>
                </a:lnTo>
                <a:lnTo>
                  <a:pt x="322296" y="740241"/>
                </a:lnTo>
                <a:lnTo>
                  <a:pt x="369589" y="750802"/>
                </a:lnTo>
                <a:lnTo>
                  <a:pt x="419139" y="754437"/>
                </a:lnTo>
                <a:lnTo>
                  <a:pt x="468689" y="750802"/>
                </a:lnTo>
                <a:lnTo>
                  <a:pt x="515981" y="740241"/>
                </a:lnTo>
                <a:lnTo>
                  <a:pt x="560497" y="723273"/>
                </a:lnTo>
                <a:lnTo>
                  <a:pt x="601719" y="700417"/>
                </a:lnTo>
                <a:lnTo>
                  <a:pt x="639127" y="672192"/>
                </a:lnTo>
                <a:lnTo>
                  <a:pt x="672203" y="639116"/>
                </a:lnTo>
                <a:lnTo>
                  <a:pt x="700428" y="601708"/>
                </a:lnTo>
                <a:lnTo>
                  <a:pt x="723284" y="560487"/>
                </a:lnTo>
                <a:lnTo>
                  <a:pt x="740251" y="515971"/>
                </a:lnTo>
                <a:lnTo>
                  <a:pt x="750812" y="468678"/>
                </a:lnTo>
                <a:lnTo>
                  <a:pt x="754448" y="419128"/>
                </a:lnTo>
                <a:lnTo>
                  <a:pt x="750861" y="370249"/>
                </a:lnTo>
                <a:lnTo>
                  <a:pt x="750812" y="369578"/>
                </a:lnTo>
                <a:lnTo>
                  <a:pt x="740251" y="322286"/>
                </a:lnTo>
                <a:lnTo>
                  <a:pt x="723285" y="277773"/>
                </a:lnTo>
                <a:lnTo>
                  <a:pt x="700428" y="236548"/>
                </a:lnTo>
                <a:lnTo>
                  <a:pt x="672203" y="199140"/>
                </a:lnTo>
                <a:lnTo>
                  <a:pt x="639127" y="166064"/>
                </a:lnTo>
                <a:lnTo>
                  <a:pt x="601719" y="137839"/>
                </a:lnTo>
                <a:lnTo>
                  <a:pt x="560497" y="114983"/>
                </a:lnTo>
                <a:lnTo>
                  <a:pt x="515981" y="98015"/>
                </a:lnTo>
                <a:lnTo>
                  <a:pt x="468689" y="87455"/>
                </a:lnTo>
                <a:lnTo>
                  <a:pt x="419139" y="83819"/>
                </a:lnTo>
                <a:close/>
              </a:path>
              <a:path w="838835" h="838835">
                <a:moveTo>
                  <a:pt x="669756" y="83819"/>
                </a:moveTo>
                <a:lnTo>
                  <a:pt x="419139" y="83819"/>
                </a:lnTo>
                <a:lnTo>
                  <a:pt x="468689" y="87455"/>
                </a:lnTo>
                <a:lnTo>
                  <a:pt x="515981" y="98015"/>
                </a:lnTo>
                <a:lnTo>
                  <a:pt x="560497" y="114983"/>
                </a:lnTo>
                <a:lnTo>
                  <a:pt x="601719" y="137839"/>
                </a:lnTo>
                <a:lnTo>
                  <a:pt x="639127" y="166064"/>
                </a:lnTo>
                <a:lnTo>
                  <a:pt x="672203" y="199140"/>
                </a:lnTo>
                <a:lnTo>
                  <a:pt x="700428" y="236548"/>
                </a:lnTo>
                <a:lnTo>
                  <a:pt x="723285" y="277773"/>
                </a:lnTo>
                <a:lnTo>
                  <a:pt x="740251" y="322286"/>
                </a:lnTo>
                <a:lnTo>
                  <a:pt x="750812" y="369578"/>
                </a:lnTo>
                <a:lnTo>
                  <a:pt x="754448" y="419128"/>
                </a:lnTo>
                <a:lnTo>
                  <a:pt x="750861" y="468008"/>
                </a:lnTo>
                <a:lnTo>
                  <a:pt x="750812" y="468678"/>
                </a:lnTo>
                <a:lnTo>
                  <a:pt x="740251" y="515971"/>
                </a:lnTo>
                <a:lnTo>
                  <a:pt x="723284" y="560487"/>
                </a:lnTo>
                <a:lnTo>
                  <a:pt x="700428" y="601708"/>
                </a:lnTo>
                <a:lnTo>
                  <a:pt x="672203" y="639116"/>
                </a:lnTo>
                <a:lnTo>
                  <a:pt x="639127" y="672192"/>
                </a:lnTo>
                <a:lnTo>
                  <a:pt x="601719" y="700417"/>
                </a:lnTo>
                <a:lnTo>
                  <a:pt x="560497" y="723273"/>
                </a:lnTo>
                <a:lnTo>
                  <a:pt x="515981" y="740241"/>
                </a:lnTo>
                <a:lnTo>
                  <a:pt x="468689" y="750802"/>
                </a:lnTo>
                <a:lnTo>
                  <a:pt x="419139" y="754437"/>
                </a:lnTo>
                <a:lnTo>
                  <a:pt x="669766" y="754437"/>
                </a:lnTo>
                <a:lnTo>
                  <a:pt x="715513" y="715503"/>
                </a:lnTo>
                <a:lnTo>
                  <a:pt x="746196" y="681276"/>
                </a:lnTo>
                <a:lnTo>
                  <a:pt x="773022" y="643822"/>
                </a:lnTo>
                <a:lnTo>
                  <a:pt x="795675" y="603453"/>
                </a:lnTo>
                <a:lnTo>
                  <a:pt x="813841" y="560487"/>
                </a:lnTo>
                <a:lnTo>
                  <a:pt x="827208" y="515232"/>
                </a:lnTo>
                <a:lnTo>
                  <a:pt x="835341" y="468678"/>
                </a:lnTo>
                <a:lnTo>
                  <a:pt x="835458" y="468008"/>
                </a:lnTo>
                <a:lnTo>
                  <a:pt x="838278" y="419128"/>
                </a:lnTo>
                <a:lnTo>
                  <a:pt x="835458" y="370249"/>
                </a:lnTo>
                <a:lnTo>
                  <a:pt x="827208" y="323025"/>
                </a:lnTo>
                <a:lnTo>
                  <a:pt x="813842" y="277773"/>
                </a:lnTo>
                <a:lnTo>
                  <a:pt x="795675" y="234805"/>
                </a:lnTo>
                <a:lnTo>
                  <a:pt x="773022" y="194438"/>
                </a:lnTo>
                <a:lnTo>
                  <a:pt x="746196" y="156984"/>
                </a:lnTo>
                <a:lnTo>
                  <a:pt x="715513" y="122759"/>
                </a:lnTo>
                <a:lnTo>
                  <a:pt x="681287" y="92077"/>
                </a:lnTo>
                <a:lnTo>
                  <a:pt x="669756" y="83819"/>
                </a:lnTo>
                <a:close/>
              </a:path>
            </a:pathLst>
          </a:custGeom>
          <a:solidFill>
            <a:srgbClr val="4573C4"/>
          </a:solidFill>
        </p:spPr>
        <p:txBody>
          <a:bodyPr wrap="square" lIns="0" tIns="0" rIns="0" bIns="0" rtlCol="0"/>
          <a:lstStyle/>
          <a:p>
            <a:endParaRPr/>
          </a:p>
        </p:txBody>
      </p:sp>
      <p:sp>
        <p:nvSpPr>
          <p:cNvPr id="24" name="object 24"/>
          <p:cNvSpPr/>
          <p:nvPr/>
        </p:nvSpPr>
        <p:spPr>
          <a:xfrm>
            <a:off x="1167930" y="6757228"/>
            <a:ext cx="1509395" cy="588010"/>
          </a:xfrm>
          <a:custGeom>
            <a:avLst/>
            <a:gdLst/>
            <a:ahLst/>
            <a:cxnLst/>
            <a:rect l="l" t="t" r="r" b="b"/>
            <a:pathLst>
              <a:path w="1509395" h="588009">
                <a:moveTo>
                  <a:pt x="461043" y="1396"/>
                </a:moveTo>
                <a:lnTo>
                  <a:pt x="408740" y="14987"/>
                </a:lnTo>
                <a:lnTo>
                  <a:pt x="356815" y="31791"/>
                </a:lnTo>
                <a:lnTo>
                  <a:pt x="305929" y="51568"/>
                </a:lnTo>
                <a:lnTo>
                  <a:pt x="256746" y="74078"/>
                </a:lnTo>
                <a:lnTo>
                  <a:pt x="209927" y="99080"/>
                </a:lnTo>
                <a:lnTo>
                  <a:pt x="166135" y="126335"/>
                </a:lnTo>
                <a:lnTo>
                  <a:pt x="126033" y="155604"/>
                </a:lnTo>
                <a:lnTo>
                  <a:pt x="90283" y="186645"/>
                </a:lnTo>
                <a:lnTo>
                  <a:pt x="59547" y="219220"/>
                </a:lnTo>
                <a:lnTo>
                  <a:pt x="34489" y="253089"/>
                </a:lnTo>
                <a:lnTo>
                  <a:pt x="15770" y="288010"/>
                </a:lnTo>
                <a:lnTo>
                  <a:pt x="0" y="360055"/>
                </a:lnTo>
                <a:lnTo>
                  <a:pt x="0" y="587650"/>
                </a:lnTo>
                <a:lnTo>
                  <a:pt x="1508865" y="587650"/>
                </a:lnTo>
                <a:lnTo>
                  <a:pt x="1508865" y="419990"/>
                </a:lnTo>
                <a:lnTo>
                  <a:pt x="1089736" y="419990"/>
                </a:lnTo>
                <a:lnTo>
                  <a:pt x="1089736" y="336171"/>
                </a:lnTo>
                <a:lnTo>
                  <a:pt x="1005906" y="336171"/>
                </a:lnTo>
                <a:lnTo>
                  <a:pt x="1005906" y="252341"/>
                </a:lnTo>
                <a:lnTo>
                  <a:pt x="1089736" y="252341"/>
                </a:lnTo>
                <a:lnTo>
                  <a:pt x="1089736" y="168521"/>
                </a:lnTo>
                <a:lnTo>
                  <a:pt x="1397708" y="168521"/>
                </a:lnTo>
                <a:lnTo>
                  <a:pt x="1382831" y="155604"/>
                </a:lnTo>
                <a:lnTo>
                  <a:pt x="1342729" y="126335"/>
                </a:lnTo>
                <a:lnTo>
                  <a:pt x="1298937" y="99080"/>
                </a:lnTo>
                <a:lnTo>
                  <a:pt x="1271994" y="84691"/>
                </a:lnTo>
                <a:lnTo>
                  <a:pt x="544873" y="84691"/>
                </a:lnTo>
                <a:lnTo>
                  <a:pt x="534739" y="71002"/>
                </a:lnTo>
                <a:lnTo>
                  <a:pt x="510862" y="41245"/>
                </a:lnTo>
                <a:lnTo>
                  <a:pt x="483034" y="12387"/>
                </a:lnTo>
                <a:lnTo>
                  <a:pt x="461043" y="1396"/>
                </a:lnTo>
                <a:close/>
              </a:path>
              <a:path w="1509395" h="588009">
                <a:moveTo>
                  <a:pt x="1173566" y="336171"/>
                </a:moveTo>
                <a:lnTo>
                  <a:pt x="1089736" y="336171"/>
                </a:lnTo>
                <a:lnTo>
                  <a:pt x="1089736" y="419990"/>
                </a:lnTo>
                <a:lnTo>
                  <a:pt x="1173566" y="419990"/>
                </a:lnTo>
                <a:lnTo>
                  <a:pt x="1173566" y="336171"/>
                </a:lnTo>
                <a:close/>
              </a:path>
              <a:path w="1509395" h="588009">
                <a:moveTo>
                  <a:pt x="1397708" y="168521"/>
                </a:moveTo>
                <a:lnTo>
                  <a:pt x="1173566" y="168521"/>
                </a:lnTo>
                <a:lnTo>
                  <a:pt x="1173566" y="252341"/>
                </a:lnTo>
                <a:lnTo>
                  <a:pt x="1257385" y="252341"/>
                </a:lnTo>
                <a:lnTo>
                  <a:pt x="1257385" y="336171"/>
                </a:lnTo>
                <a:lnTo>
                  <a:pt x="1173566" y="336171"/>
                </a:lnTo>
                <a:lnTo>
                  <a:pt x="1173566" y="419990"/>
                </a:lnTo>
                <a:lnTo>
                  <a:pt x="1508865" y="419990"/>
                </a:lnTo>
                <a:lnTo>
                  <a:pt x="1508865" y="360055"/>
                </a:lnTo>
                <a:lnTo>
                  <a:pt x="1493094" y="288010"/>
                </a:lnTo>
                <a:lnTo>
                  <a:pt x="1474375" y="253089"/>
                </a:lnTo>
                <a:lnTo>
                  <a:pt x="1449317" y="219220"/>
                </a:lnTo>
                <a:lnTo>
                  <a:pt x="1418581" y="186645"/>
                </a:lnTo>
                <a:lnTo>
                  <a:pt x="1397708" y="168521"/>
                </a:lnTo>
                <a:close/>
              </a:path>
              <a:path w="1509395" h="588009">
                <a:moveTo>
                  <a:pt x="1257385" y="252341"/>
                </a:moveTo>
                <a:lnTo>
                  <a:pt x="1005906" y="252341"/>
                </a:lnTo>
                <a:lnTo>
                  <a:pt x="1005906" y="336171"/>
                </a:lnTo>
                <a:lnTo>
                  <a:pt x="1257385" y="336171"/>
                </a:lnTo>
                <a:lnTo>
                  <a:pt x="1257385" y="252341"/>
                </a:lnTo>
                <a:close/>
              </a:path>
              <a:path w="1509395" h="588009">
                <a:moveTo>
                  <a:pt x="1173566" y="168521"/>
                </a:moveTo>
                <a:lnTo>
                  <a:pt x="1089736" y="168521"/>
                </a:lnTo>
                <a:lnTo>
                  <a:pt x="1089736" y="252341"/>
                </a:lnTo>
                <a:lnTo>
                  <a:pt x="1173566" y="252341"/>
                </a:lnTo>
                <a:lnTo>
                  <a:pt x="1173566" y="168521"/>
                </a:lnTo>
                <a:close/>
              </a:path>
              <a:path w="1509395" h="588009">
                <a:moveTo>
                  <a:pt x="1034661" y="0"/>
                </a:moveTo>
                <a:lnTo>
                  <a:pt x="1021543" y="8211"/>
                </a:lnTo>
                <a:lnTo>
                  <a:pt x="1000609" y="33838"/>
                </a:lnTo>
                <a:lnTo>
                  <a:pt x="964002" y="84691"/>
                </a:lnTo>
                <a:lnTo>
                  <a:pt x="1271994" y="84691"/>
                </a:lnTo>
                <a:lnTo>
                  <a:pt x="1202935" y="51568"/>
                </a:lnTo>
                <a:lnTo>
                  <a:pt x="1152049" y="31791"/>
                </a:lnTo>
                <a:lnTo>
                  <a:pt x="1100124" y="14987"/>
                </a:lnTo>
                <a:lnTo>
                  <a:pt x="1047821" y="1396"/>
                </a:lnTo>
                <a:lnTo>
                  <a:pt x="1034661" y="0"/>
                </a:lnTo>
                <a:close/>
              </a:path>
            </a:pathLst>
          </a:custGeom>
          <a:solidFill>
            <a:srgbClr val="4573C4"/>
          </a:solidFill>
        </p:spPr>
        <p:txBody>
          <a:bodyPr wrap="square" lIns="0" tIns="0" rIns="0" bIns="0" rtlCol="0"/>
          <a:lstStyle/>
          <a:p>
            <a:endParaRPr/>
          </a:p>
        </p:txBody>
      </p:sp>
      <p:sp>
        <p:nvSpPr>
          <p:cNvPr id="25" name="object 25"/>
          <p:cNvSpPr/>
          <p:nvPr/>
        </p:nvSpPr>
        <p:spPr>
          <a:xfrm>
            <a:off x="1503235" y="5836017"/>
            <a:ext cx="838835" cy="838835"/>
          </a:xfrm>
          <a:custGeom>
            <a:avLst/>
            <a:gdLst/>
            <a:ahLst/>
            <a:cxnLst/>
            <a:rect l="l" t="t" r="r" b="b"/>
            <a:pathLst>
              <a:path w="838835" h="838834">
                <a:moveTo>
                  <a:pt x="419128" y="0"/>
                </a:moveTo>
                <a:lnTo>
                  <a:pt x="370249" y="2819"/>
                </a:lnTo>
                <a:lnTo>
                  <a:pt x="323025" y="11069"/>
                </a:lnTo>
                <a:lnTo>
                  <a:pt x="277773" y="24434"/>
                </a:lnTo>
                <a:lnTo>
                  <a:pt x="234805" y="42600"/>
                </a:lnTo>
                <a:lnTo>
                  <a:pt x="194438" y="65252"/>
                </a:lnTo>
                <a:lnTo>
                  <a:pt x="156984" y="92077"/>
                </a:lnTo>
                <a:lnTo>
                  <a:pt x="122759" y="122759"/>
                </a:lnTo>
                <a:lnTo>
                  <a:pt x="92077" y="156984"/>
                </a:lnTo>
                <a:lnTo>
                  <a:pt x="65252" y="194438"/>
                </a:lnTo>
                <a:lnTo>
                  <a:pt x="42600" y="234805"/>
                </a:lnTo>
                <a:lnTo>
                  <a:pt x="24434" y="277773"/>
                </a:lnTo>
                <a:lnTo>
                  <a:pt x="11069" y="323025"/>
                </a:lnTo>
                <a:lnTo>
                  <a:pt x="2936" y="369578"/>
                </a:lnTo>
                <a:lnTo>
                  <a:pt x="0" y="419128"/>
                </a:lnTo>
                <a:lnTo>
                  <a:pt x="2819" y="468006"/>
                </a:lnTo>
                <a:lnTo>
                  <a:pt x="11069" y="515228"/>
                </a:lnTo>
                <a:lnTo>
                  <a:pt x="24434" y="560480"/>
                </a:lnTo>
                <a:lnTo>
                  <a:pt x="42600" y="603446"/>
                </a:lnTo>
                <a:lnTo>
                  <a:pt x="65252" y="643814"/>
                </a:lnTo>
                <a:lnTo>
                  <a:pt x="92077" y="681268"/>
                </a:lnTo>
                <a:lnTo>
                  <a:pt x="122759" y="715493"/>
                </a:lnTo>
                <a:lnTo>
                  <a:pt x="156984" y="746176"/>
                </a:lnTo>
                <a:lnTo>
                  <a:pt x="194438" y="773001"/>
                </a:lnTo>
                <a:lnTo>
                  <a:pt x="234805" y="795654"/>
                </a:lnTo>
                <a:lnTo>
                  <a:pt x="277773" y="813821"/>
                </a:lnTo>
                <a:lnTo>
                  <a:pt x="323025" y="827187"/>
                </a:lnTo>
                <a:lnTo>
                  <a:pt x="370249" y="835437"/>
                </a:lnTo>
                <a:lnTo>
                  <a:pt x="419128" y="838257"/>
                </a:lnTo>
                <a:lnTo>
                  <a:pt x="468008" y="835437"/>
                </a:lnTo>
                <a:lnTo>
                  <a:pt x="515231" y="827187"/>
                </a:lnTo>
                <a:lnTo>
                  <a:pt x="560484" y="813821"/>
                </a:lnTo>
                <a:lnTo>
                  <a:pt x="603451" y="795654"/>
                </a:lnTo>
                <a:lnTo>
                  <a:pt x="643819" y="773001"/>
                </a:lnTo>
                <a:lnTo>
                  <a:pt x="669753" y="754427"/>
                </a:lnTo>
                <a:lnTo>
                  <a:pt x="419128" y="754427"/>
                </a:lnTo>
                <a:lnTo>
                  <a:pt x="369578" y="750791"/>
                </a:lnTo>
                <a:lnTo>
                  <a:pt x="322287" y="740230"/>
                </a:lnTo>
                <a:lnTo>
                  <a:pt x="277771" y="723263"/>
                </a:lnTo>
                <a:lnTo>
                  <a:pt x="236551" y="700407"/>
                </a:lnTo>
                <a:lnTo>
                  <a:pt x="199144" y="672183"/>
                </a:lnTo>
                <a:lnTo>
                  <a:pt x="166070" y="639108"/>
                </a:lnTo>
                <a:lnTo>
                  <a:pt x="137846" y="601701"/>
                </a:lnTo>
                <a:lnTo>
                  <a:pt x="114992" y="560480"/>
                </a:lnTo>
                <a:lnTo>
                  <a:pt x="98025" y="515966"/>
                </a:lnTo>
                <a:lnTo>
                  <a:pt x="87465" y="468675"/>
                </a:lnTo>
                <a:lnTo>
                  <a:pt x="83829" y="419128"/>
                </a:lnTo>
                <a:lnTo>
                  <a:pt x="87416" y="370249"/>
                </a:lnTo>
                <a:lnTo>
                  <a:pt x="98025" y="322286"/>
                </a:lnTo>
                <a:lnTo>
                  <a:pt x="114990" y="277773"/>
                </a:lnTo>
                <a:lnTo>
                  <a:pt x="137846" y="236548"/>
                </a:lnTo>
                <a:lnTo>
                  <a:pt x="166070" y="199140"/>
                </a:lnTo>
                <a:lnTo>
                  <a:pt x="199144" y="166064"/>
                </a:lnTo>
                <a:lnTo>
                  <a:pt x="236551" y="137839"/>
                </a:lnTo>
                <a:lnTo>
                  <a:pt x="277771" y="114983"/>
                </a:lnTo>
                <a:lnTo>
                  <a:pt x="322287" y="98015"/>
                </a:lnTo>
                <a:lnTo>
                  <a:pt x="369578" y="87455"/>
                </a:lnTo>
                <a:lnTo>
                  <a:pt x="419128" y="83819"/>
                </a:lnTo>
                <a:lnTo>
                  <a:pt x="669742" y="83819"/>
                </a:lnTo>
                <a:lnTo>
                  <a:pt x="643819" y="65252"/>
                </a:lnTo>
                <a:lnTo>
                  <a:pt x="603451" y="42600"/>
                </a:lnTo>
                <a:lnTo>
                  <a:pt x="560484" y="24434"/>
                </a:lnTo>
                <a:lnTo>
                  <a:pt x="515231" y="11069"/>
                </a:lnTo>
                <a:lnTo>
                  <a:pt x="468008" y="2819"/>
                </a:lnTo>
                <a:lnTo>
                  <a:pt x="419128" y="0"/>
                </a:lnTo>
                <a:close/>
              </a:path>
              <a:path w="838835" h="838834">
                <a:moveTo>
                  <a:pt x="419128" y="83819"/>
                </a:moveTo>
                <a:lnTo>
                  <a:pt x="369578" y="87455"/>
                </a:lnTo>
                <a:lnTo>
                  <a:pt x="322287" y="98015"/>
                </a:lnTo>
                <a:lnTo>
                  <a:pt x="277771" y="114983"/>
                </a:lnTo>
                <a:lnTo>
                  <a:pt x="236551" y="137839"/>
                </a:lnTo>
                <a:lnTo>
                  <a:pt x="199144" y="166064"/>
                </a:lnTo>
                <a:lnTo>
                  <a:pt x="166070" y="199140"/>
                </a:lnTo>
                <a:lnTo>
                  <a:pt x="137846" y="236548"/>
                </a:lnTo>
                <a:lnTo>
                  <a:pt x="114990" y="277773"/>
                </a:lnTo>
                <a:lnTo>
                  <a:pt x="98025" y="322286"/>
                </a:lnTo>
                <a:lnTo>
                  <a:pt x="87465" y="369578"/>
                </a:lnTo>
                <a:lnTo>
                  <a:pt x="83829" y="419128"/>
                </a:lnTo>
                <a:lnTo>
                  <a:pt x="87416" y="468006"/>
                </a:lnTo>
                <a:lnTo>
                  <a:pt x="98025" y="515966"/>
                </a:lnTo>
                <a:lnTo>
                  <a:pt x="114992" y="560480"/>
                </a:lnTo>
                <a:lnTo>
                  <a:pt x="137846" y="601701"/>
                </a:lnTo>
                <a:lnTo>
                  <a:pt x="166070" y="639108"/>
                </a:lnTo>
                <a:lnTo>
                  <a:pt x="199144" y="672183"/>
                </a:lnTo>
                <a:lnTo>
                  <a:pt x="236551" y="700407"/>
                </a:lnTo>
                <a:lnTo>
                  <a:pt x="277771" y="723263"/>
                </a:lnTo>
                <a:lnTo>
                  <a:pt x="322287" y="740230"/>
                </a:lnTo>
                <a:lnTo>
                  <a:pt x="369578" y="750791"/>
                </a:lnTo>
                <a:lnTo>
                  <a:pt x="419128" y="754427"/>
                </a:lnTo>
                <a:lnTo>
                  <a:pt x="468678" y="750791"/>
                </a:lnTo>
                <a:lnTo>
                  <a:pt x="515970" y="740230"/>
                </a:lnTo>
                <a:lnTo>
                  <a:pt x="560485" y="723263"/>
                </a:lnTo>
                <a:lnTo>
                  <a:pt x="601705" y="700407"/>
                </a:lnTo>
                <a:lnTo>
                  <a:pt x="639112" y="672183"/>
                </a:lnTo>
                <a:lnTo>
                  <a:pt x="672186" y="639108"/>
                </a:lnTo>
                <a:lnTo>
                  <a:pt x="700410" y="601701"/>
                </a:lnTo>
                <a:lnTo>
                  <a:pt x="723265" y="560480"/>
                </a:lnTo>
                <a:lnTo>
                  <a:pt x="740231" y="515966"/>
                </a:lnTo>
                <a:lnTo>
                  <a:pt x="750791" y="468675"/>
                </a:lnTo>
                <a:lnTo>
                  <a:pt x="754427" y="419128"/>
                </a:lnTo>
                <a:lnTo>
                  <a:pt x="750841" y="370249"/>
                </a:lnTo>
                <a:lnTo>
                  <a:pt x="740231" y="322286"/>
                </a:lnTo>
                <a:lnTo>
                  <a:pt x="723266" y="277773"/>
                </a:lnTo>
                <a:lnTo>
                  <a:pt x="700410" y="236548"/>
                </a:lnTo>
                <a:lnTo>
                  <a:pt x="672186" y="199140"/>
                </a:lnTo>
                <a:lnTo>
                  <a:pt x="639112" y="166064"/>
                </a:lnTo>
                <a:lnTo>
                  <a:pt x="601705" y="137839"/>
                </a:lnTo>
                <a:lnTo>
                  <a:pt x="560485" y="114983"/>
                </a:lnTo>
                <a:lnTo>
                  <a:pt x="515970" y="98015"/>
                </a:lnTo>
                <a:lnTo>
                  <a:pt x="468678" y="87455"/>
                </a:lnTo>
                <a:lnTo>
                  <a:pt x="419128" y="83819"/>
                </a:lnTo>
                <a:close/>
              </a:path>
              <a:path w="838835" h="838834">
                <a:moveTo>
                  <a:pt x="669742" y="83819"/>
                </a:moveTo>
                <a:lnTo>
                  <a:pt x="419128" y="83819"/>
                </a:lnTo>
                <a:lnTo>
                  <a:pt x="468678" y="87455"/>
                </a:lnTo>
                <a:lnTo>
                  <a:pt x="515970" y="98015"/>
                </a:lnTo>
                <a:lnTo>
                  <a:pt x="560485" y="114983"/>
                </a:lnTo>
                <a:lnTo>
                  <a:pt x="601705" y="137839"/>
                </a:lnTo>
                <a:lnTo>
                  <a:pt x="639112" y="166064"/>
                </a:lnTo>
                <a:lnTo>
                  <a:pt x="672186" y="199140"/>
                </a:lnTo>
                <a:lnTo>
                  <a:pt x="700410" y="236548"/>
                </a:lnTo>
                <a:lnTo>
                  <a:pt x="723266" y="277773"/>
                </a:lnTo>
                <a:lnTo>
                  <a:pt x="740231" y="322286"/>
                </a:lnTo>
                <a:lnTo>
                  <a:pt x="750791" y="369578"/>
                </a:lnTo>
                <a:lnTo>
                  <a:pt x="754427" y="419128"/>
                </a:lnTo>
                <a:lnTo>
                  <a:pt x="750841" y="468006"/>
                </a:lnTo>
                <a:lnTo>
                  <a:pt x="740231" y="515966"/>
                </a:lnTo>
                <a:lnTo>
                  <a:pt x="723265" y="560480"/>
                </a:lnTo>
                <a:lnTo>
                  <a:pt x="700410" y="601701"/>
                </a:lnTo>
                <a:lnTo>
                  <a:pt x="672186" y="639108"/>
                </a:lnTo>
                <a:lnTo>
                  <a:pt x="639112" y="672183"/>
                </a:lnTo>
                <a:lnTo>
                  <a:pt x="601705" y="700407"/>
                </a:lnTo>
                <a:lnTo>
                  <a:pt x="560485" y="723263"/>
                </a:lnTo>
                <a:lnTo>
                  <a:pt x="515970" y="740230"/>
                </a:lnTo>
                <a:lnTo>
                  <a:pt x="468678" y="750791"/>
                </a:lnTo>
                <a:lnTo>
                  <a:pt x="419128" y="754427"/>
                </a:lnTo>
                <a:lnTo>
                  <a:pt x="669753" y="754427"/>
                </a:lnTo>
                <a:lnTo>
                  <a:pt x="715497" y="715493"/>
                </a:lnTo>
                <a:lnTo>
                  <a:pt x="746179" y="681268"/>
                </a:lnTo>
                <a:lnTo>
                  <a:pt x="773004" y="643814"/>
                </a:lnTo>
                <a:lnTo>
                  <a:pt x="795656" y="603446"/>
                </a:lnTo>
                <a:lnTo>
                  <a:pt x="813822" y="560480"/>
                </a:lnTo>
                <a:lnTo>
                  <a:pt x="827187" y="515228"/>
                </a:lnTo>
                <a:lnTo>
                  <a:pt x="835320" y="468675"/>
                </a:lnTo>
                <a:lnTo>
                  <a:pt x="838257" y="419128"/>
                </a:lnTo>
                <a:lnTo>
                  <a:pt x="835437" y="370249"/>
                </a:lnTo>
                <a:lnTo>
                  <a:pt x="827187" y="323025"/>
                </a:lnTo>
                <a:lnTo>
                  <a:pt x="813822" y="277773"/>
                </a:lnTo>
                <a:lnTo>
                  <a:pt x="795656" y="234805"/>
                </a:lnTo>
                <a:lnTo>
                  <a:pt x="773004" y="194438"/>
                </a:lnTo>
                <a:lnTo>
                  <a:pt x="746179" y="156984"/>
                </a:lnTo>
                <a:lnTo>
                  <a:pt x="715497" y="122759"/>
                </a:lnTo>
                <a:lnTo>
                  <a:pt x="681272" y="92077"/>
                </a:lnTo>
                <a:lnTo>
                  <a:pt x="669742" y="83819"/>
                </a:lnTo>
                <a:close/>
              </a:path>
            </a:pathLst>
          </a:custGeom>
          <a:solidFill>
            <a:srgbClr val="4573C4"/>
          </a:solidFill>
        </p:spPr>
        <p:txBody>
          <a:bodyPr wrap="square" lIns="0" tIns="0" rIns="0" bIns="0" rtlCol="0"/>
          <a:lstStyle/>
          <a:p>
            <a:endParaRPr/>
          </a:p>
        </p:txBody>
      </p:sp>
      <p:sp>
        <p:nvSpPr>
          <p:cNvPr id="26" name="object 26"/>
          <p:cNvSpPr txBox="1"/>
          <p:nvPr/>
        </p:nvSpPr>
        <p:spPr>
          <a:xfrm>
            <a:off x="4471235" y="5637870"/>
            <a:ext cx="3253104" cy="412115"/>
          </a:xfrm>
          <a:prstGeom prst="rect">
            <a:avLst/>
          </a:prstGeom>
          <a:solidFill>
            <a:srgbClr val="4573C4"/>
          </a:solidFill>
        </p:spPr>
        <p:txBody>
          <a:bodyPr vert="horz" wrap="square" lIns="0" tIns="48260" rIns="0" bIns="0" rtlCol="0">
            <a:spAutoFit/>
          </a:bodyPr>
          <a:lstStyle/>
          <a:p>
            <a:pPr algn="ctr">
              <a:lnSpc>
                <a:spcPct val="100000"/>
              </a:lnSpc>
              <a:spcBef>
                <a:spcPts val="380"/>
              </a:spcBef>
            </a:pPr>
            <a:r>
              <a:rPr sz="1600" b="1" spc="-25" dirty="0">
                <a:solidFill>
                  <a:srgbClr val="FFFFFF"/>
                </a:solidFill>
                <a:latin typeface="Helvetica"/>
                <a:cs typeface="Helvetica"/>
              </a:rPr>
              <a:t>vs</a:t>
            </a:r>
            <a:endParaRPr sz="1600">
              <a:latin typeface="Helvetica"/>
              <a:cs typeface="Helvetica"/>
            </a:endParaRPr>
          </a:p>
        </p:txBody>
      </p:sp>
      <p:sp>
        <p:nvSpPr>
          <p:cNvPr id="27" name="object 27"/>
          <p:cNvSpPr txBox="1"/>
          <p:nvPr/>
        </p:nvSpPr>
        <p:spPr>
          <a:xfrm>
            <a:off x="3477852" y="5253337"/>
            <a:ext cx="5239385" cy="2091689"/>
          </a:xfrm>
          <a:prstGeom prst="rect">
            <a:avLst/>
          </a:prstGeom>
          <a:solidFill>
            <a:srgbClr val="EDF2FA"/>
          </a:solidFill>
        </p:spPr>
        <p:txBody>
          <a:bodyPr vert="horz" wrap="square" lIns="0" tIns="0" rIns="0" bIns="0" rtlCol="0">
            <a:spAutoFit/>
          </a:bodyPr>
          <a:lstStyle/>
          <a:p>
            <a:pPr>
              <a:lnSpc>
                <a:spcPct val="100000"/>
              </a:lnSpc>
            </a:pPr>
            <a:endParaRPr sz="2850">
              <a:latin typeface="Times New Roman"/>
              <a:cs typeface="Times New Roman"/>
            </a:endParaRPr>
          </a:p>
          <a:p>
            <a:pPr>
              <a:lnSpc>
                <a:spcPct val="100000"/>
              </a:lnSpc>
              <a:spcBef>
                <a:spcPts val="840"/>
              </a:spcBef>
            </a:pPr>
            <a:endParaRPr sz="2850">
              <a:latin typeface="Times New Roman"/>
              <a:cs typeface="Times New Roman"/>
            </a:endParaRPr>
          </a:p>
          <a:p>
            <a:pPr algn="ctr">
              <a:lnSpc>
                <a:spcPct val="100000"/>
              </a:lnSpc>
            </a:pPr>
            <a:r>
              <a:rPr sz="2850" dirty="0">
                <a:solidFill>
                  <a:srgbClr val="637382"/>
                </a:solidFill>
                <a:latin typeface="Helvetica"/>
                <a:cs typeface="Helvetica"/>
              </a:rPr>
              <a:t>Midlands</a:t>
            </a:r>
            <a:r>
              <a:rPr sz="2850" spc="5" dirty="0">
                <a:solidFill>
                  <a:srgbClr val="637382"/>
                </a:solidFill>
                <a:latin typeface="Helvetica"/>
                <a:cs typeface="Helvetica"/>
              </a:rPr>
              <a:t> </a:t>
            </a:r>
            <a:r>
              <a:rPr sz="2850" b="1" spc="-10" dirty="0">
                <a:solidFill>
                  <a:srgbClr val="637382"/>
                </a:solidFill>
                <a:latin typeface="Helvetica"/>
                <a:cs typeface="Helvetica"/>
              </a:rPr>
              <a:t>(8.9%)</a:t>
            </a:r>
            <a:endParaRPr sz="2850">
              <a:latin typeface="Helvetica"/>
              <a:cs typeface="Helvetica"/>
            </a:endParaRPr>
          </a:p>
          <a:p>
            <a:pPr algn="ctr">
              <a:lnSpc>
                <a:spcPct val="100000"/>
              </a:lnSpc>
              <a:spcBef>
                <a:spcPts val="25"/>
              </a:spcBef>
            </a:pPr>
            <a:r>
              <a:rPr sz="2850" dirty="0">
                <a:solidFill>
                  <a:srgbClr val="637382"/>
                </a:solidFill>
                <a:latin typeface="Helvetica"/>
                <a:cs typeface="Helvetica"/>
              </a:rPr>
              <a:t>and</a:t>
            </a:r>
            <a:r>
              <a:rPr sz="2850" spc="-15" dirty="0">
                <a:solidFill>
                  <a:srgbClr val="637382"/>
                </a:solidFill>
                <a:latin typeface="Helvetica"/>
                <a:cs typeface="Helvetica"/>
              </a:rPr>
              <a:t> </a:t>
            </a:r>
            <a:r>
              <a:rPr sz="2850" dirty="0">
                <a:solidFill>
                  <a:srgbClr val="637382"/>
                </a:solidFill>
                <a:latin typeface="Helvetica"/>
                <a:cs typeface="Helvetica"/>
              </a:rPr>
              <a:t>England</a:t>
            </a:r>
            <a:r>
              <a:rPr sz="2850" spc="-15" dirty="0">
                <a:solidFill>
                  <a:srgbClr val="637382"/>
                </a:solidFill>
                <a:latin typeface="Helvetica"/>
                <a:cs typeface="Helvetica"/>
              </a:rPr>
              <a:t> </a:t>
            </a:r>
            <a:r>
              <a:rPr sz="2850" b="1" spc="-10" dirty="0">
                <a:solidFill>
                  <a:srgbClr val="637382"/>
                </a:solidFill>
                <a:latin typeface="Helvetica"/>
                <a:cs typeface="Helvetica"/>
              </a:rPr>
              <a:t>(10.8%)</a:t>
            </a:r>
            <a:r>
              <a:rPr sz="2850" spc="-10" dirty="0">
                <a:solidFill>
                  <a:srgbClr val="637382"/>
                </a:solidFill>
                <a:latin typeface="Helvetica"/>
                <a:cs typeface="Helvetica"/>
              </a:rPr>
              <a:t>.</a:t>
            </a:r>
            <a:endParaRPr sz="2850">
              <a:latin typeface="Helvetica"/>
              <a:cs typeface="Helvetica"/>
            </a:endParaRPr>
          </a:p>
        </p:txBody>
      </p:sp>
      <p:sp>
        <p:nvSpPr>
          <p:cNvPr id="28" name="object 28"/>
          <p:cNvSpPr/>
          <p:nvPr/>
        </p:nvSpPr>
        <p:spPr>
          <a:xfrm>
            <a:off x="8690442" y="3737688"/>
            <a:ext cx="53340" cy="52705"/>
          </a:xfrm>
          <a:custGeom>
            <a:avLst/>
            <a:gdLst/>
            <a:ahLst/>
            <a:cxnLst/>
            <a:rect l="l" t="t" r="r" b="b"/>
            <a:pathLst>
              <a:path w="53340" h="52704">
                <a:moveTo>
                  <a:pt x="26700" y="0"/>
                </a:moveTo>
                <a:lnTo>
                  <a:pt x="26177" y="0"/>
                </a:lnTo>
                <a:lnTo>
                  <a:pt x="15986" y="2056"/>
                </a:lnTo>
                <a:lnTo>
                  <a:pt x="7665" y="7665"/>
                </a:lnTo>
                <a:lnTo>
                  <a:pt x="2056" y="15986"/>
                </a:lnTo>
                <a:lnTo>
                  <a:pt x="0" y="26177"/>
                </a:lnTo>
                <a:lnTo>
                  <a:pt x="2056" y="36367"/>
                </a:lnTo>
                <a:lnTo>
                  <a:pt x="7665" y="44688"/>
                </a:lnTo>
                <a:lnTo>
                  <a:pt x="15986" y="50297"/>
                </a:lnTo>
                <a:lnTo>
                  <a:pt x="26177" y="52354"/>
                </a:lnTo>
                <a:lnTo>
                  <a:pt x="26700" y="52354"/>
                </a:lnTo>
                <a:lnTo>
                  <a:pt x="36891" y="50297"/>
                </a:lnTo>
                <a:lnTo>
                  <a:pt x="45211" y="44688"/>
                </a:lnTo>
                <a:lnTo>
                  <a:pt x="50821" y="36367"/>
                </a:lnTo>
                <a:lnTo>
                  <a:pt x="52877" y="26177"/>
                </a:lnTo>
                <a:lnTo>
                  <a:pt x="50821" y="15986"/>
                </a:lnTo>
                <a:lnTo>
                  <a:pt x="45211" y="7665"/>
                </a:lnTo>
                <a:lnTo>
                  <a:pt x="36891" y="2056"/>
                </a:lnTo>
                <a:lnTo>
                  <a:pt x="26700" y="0"/>
                </a:lnTo>
                <a:close/>
              </a:path>
            </a:pathLst>
          </a:custGeom>
          <a:solidFill>
            <a:srgbClr val="4573C4"/>
          </a:solidFill>
        </p:spPr>
        <p:txBody>
          <a:bodyPr wrap="square" lIns="0" tIns="0" rIns="0" bIns="0" rtlCol="0"/>
          <a:lstStyle/>
          <a:p>
            <a:endParaRPr/>
          </a:p>
        </p:txBody>
      </p:sp>
      <p:sp>
        <p:nvSpPr>
          <p:cNvPr id="29" name="object 29"/>
          <p:cNvSpPr/>
          <p:nvPr/>
        </p:nvSpPr>
        <p:spPr>
          <a:xfrm>
            <a:off x="1139835" y="3737688"/>
            <a:ext cx="7498080" cy="52705"/>
          </a:xfrm>
          <a:custGeom>
            <a:avLst/>
            <a:gdLst/>
            <a:ahLst/>
            <a:cxnLst/>
            <a:rect l="l" t="t" r="r" b="b"/>
            <a:pathLst>
              <a:path w="7498080" h="52704">
                <a:moveTo>
                  <a:pt x="27234" y="0"/>
                </a:moveTo>
                <a:lnTo>
                  <a:pt x="26177" y="0"/>
                </a:lnTo>
                <a:lnTo>
                  <a:pt x="15991" y="2056"/>
                </a:lnTo>
                <a:lnTo>
                  <a:pt x="7669" y="7665"/>
                </a:lnTo>
                <a:lnTo>
                  <a:pt x="2058" y="15986"/>
                </a:lnTo>
                <a:lnTo>
                  <a:pt x="0" y="26177"/>
                </a:lnTo>
                <a:lnTo>
                  <a:pt x="2058" y="36367"/>
                </a:lnTo>
                <a:lnTo>
                  <a:pt x="7669" y="44688"/>
                </a:lnTo>
                <a:lnTo>
                  <a:pt x="15991" y="50297"/>
                </a:lnTo>
                <a:lnTo>
                  <a:pt x="26177" y="52354"/>
                </a:lnTo>
                <a:lnTo>
                  <a:pt x="27234" y="52354"/>
                </a:lnTo>
                <a:lnTo>
                  <a:pt x="37425" y="50297"/>
                </a:lnTo>
                <a:lnTo>
                  <a:pt x="45745" y="44688"/>
                </a:lnTo>
                <a:lnTo>
                  <a:pt x="51355" y="36367"/>
                </a:lnTo>
                <a:lnTo>
                  <a:pt x="53411" y="26177"/>
                </a:lnTo>
                <a:lnTo>
                  <a:pt x="51355" y="15986"/>
                </a:lnTo>
                <a:lnTo>
                  <a:pt x="45745" y="7665"/>
                </a:lnTo>
                <a:lnTo>
                  <a:pt x="37425" y="2056"/>
                </a:lnTo>
                <a:lnTo>
                  <a:pt x="27234" y="0"/>
                </a:lnTo>
                <a:close/>
              </a:path>
              <a:path w="7498080" h="52704">
                <a:moveTo>
                  <a:pt x="133577" y="0"/>
                </a:moveTo>
                <a:lnTo>
                  <a:pt x="132529" y="0"/>
                </a:lnTo>
                <a:lnTo>
                  <a:pt x="122339" y="2056"/>
                </a:lnTo>
                <a:lnTo>
                  <a:pt x="114018" y="7665"/>
                </a:lnTo>
                <a:lnTo>
                  <a:pt x="108409" y="15986"/>
                </a:lnTo>
                <a:lnTo>
                  <a:pt x="106352" y="26177"/>
                </a:lnTo>
                <a:lnTo>
                  <a:pt x="108409" y="36367"/>
                </a:lnTo>
                <a:lnTo>
                  <a:pt x="114018" y="44688"/>
                </a:lnTo>
                <a:lnTo>
                  <a:pt x="122339" y="50297"/>
                </a:lnTo>
                <a:lnTo>
                  <a:pt x="132529" y="52354"/>
                </a:lnTo>
                <a:lnTo>
                  <a:pt x="133577" y="52354"/>
                </a:lnTo>
                <a:lnTo>
                  <a:pt x="143767" y="50297"/>
                </a:lnTo>
                <a:lnTo>
                  <a:pt x="152088" y="44688"/>
                </a:lnTo>
                <a:lnTo>
                  <a:pt x="157697" y="36367"/>
                </a:lnTo>
                <a:lnTo>
                  <a:pt x="159754" y="26177"/>
                </a:lnTo>
                <a:lnTo>
                  <a:pt x="157697" y="15986"/>
                </a:lnTo>
                <a:lnTo>
                  <a:pt x="152088" y="7665"/>
                </a:lnTo>
                <a:lnTo>
                  <a:pt x="143767" y="2056"/>
                </a:lnTo>
                <a:lnTo>
                  <a:pt x="133577" y="0"/>
                </a:lnTo>
                <a:close/>
              </a:path>
              <a:path w="7498080" h="52704">
                <a:moveTo>
                  <a:pt x="239929" y="0"/>
                </a:moveTo>
                <a:lnTo>
                  <a:pt x="238872" y="0"/>
                </a:lnTo>
                <a:lnTo>
                  <a:pt x="228686" y="2056"/>
                </a:lnTo>
                <a:lnTo>
                  <a:pt x="220365" y="7665"/>
                </a:lnTo>
                <a:lnTo>
                  <a:pt x="214753" y="15986"/>
                </a:lnTo>
                <a:lnTo>
                  <a:pt x="212695" y="26177"/>
                </a:lnTo>
                <a:lnTo>
                  <a:pt x="214753" y="36367"/>
                </a:lnTo>
                <a:lnTo>
                  <a:pt x="220365" y="44688"/>
                </a:lnTo>
                <a:lnTo>
                  <a:pt x="228686" y="50297"/>
                </a:lnTo>
                <a:lnTo>
                  <a:pt x="238872" y="52354"/>
                </a:lnTo>
                <a:lnTo>
                  <a:pt x="239929" y="52354"/>
                </a:lnTo>
                <a:lnTo>
                  <a:pt x="250116" y="50297"/>
                </a:lnTo>
                <a:lnTo>
                  <a:pt x="258437" y="44688"/>
                </a:lnTo>
                <a:lnTo>
                  <a:pt x="264048" y="36367"/>
                </a:lnTo>
                <a:lnTo>
                  <a:pt x="266107" y="26177"/>
                </a:lnTo>
                <a:lnTo>
                  <a:pt x="264048" y="15986"/>
                </a:lnTo>
                <a:lnTo>
                  <a:pt x="258437" y="7665"/>
                </a:lnTo>
                <a:lnTo>
                  <a:pt x="250116" y="2056"/>
                </a:lnTo>
                <a:lnTo>
                  <a:pt x="239929" y="0"/>
                </a:lnTo>
                <a:close/>
              </a:path>
              <a:path w="7498080" h="52704">
                <a:moveTo>
                  <a:pt x="346272" y="0"/>
                </a:moveTo>
                <a:lnTo>
                  <a:pt x="345225" y="0"/>
                </a:lnTo>
                <a:lnTo>
                  <a:pt x="335034" y="2056"/>
                </a:lnTo>
                <a:lnTo>
                  <a:pt x="326713" y="7665"/>
                </a:lnTo>
                <a:lnTo>
                  <a:pt x="321104" y="15986"/>
                </a:lnTo>
                <a:lnTo>
                  <a:pt x="319047" y="26177"/>
                </a:lnTo>
                <a:lnTo>
                  <a:pt x="321104" y="36367"/>
                </a:lnTo>
                <a:lnTo>
                  <a:pt x="326713" y="44688"/>
                </a:lnTo>
                <a:lnTo>
                  <a:pt x="335034" y="50297"/>
                </a:lnTo>
                <a:lnTo>
                  <a:pt x="345225" y="52354"/>
                </a:lnTo>
                <a:lnTo>
                  <a:pt x="346272" y="52354"/>
                </a:lnTo>
                <a:lnTo>
                  <a:pt x="356462" y="50297"/>
                </a:lnTo>
                <a:lnTo>
                  <a:pt x="364783" y="44688"/>
                </a:lnTo>
                <a:lnTo>
                  <a:pt x="370392" y="36367"/>
                </a:lnTo>
                <a:lnTo>
                  <a:pt x="372449" y="26177"/>
                </a:lnTo>
                <a:lnTo>
                  <a:pt x="370392" y="15986"/>
                </a:lnTo>
                <a:lnTo>
                  <a:pt x="364783" y="7665"/>
                </a:lnTo>
                <a:lnTo>
                  <a:pt x="356462" y="2056"/>
                </a:lnTo>
                <a:lnTo>
                  <a:pt x="346272" y="0"/>
                </a:lnTo>
                <a:close/>
              </a:path>
              <a:path w="7498080" h="52704">
                <a:moveTo>
                  <a:pt x="452614" y="0"/>
                </a:moveTo>
                <a:lnTo>
                  <a:pt x="451567" y="0"/>
                </a:lnTo>
                <a:lnTo>
                  <a:pt x="441376" y="2056"/>
                </a:lnTo>
                <a:lnTo>
                  <a:pt x="433056" y="7665"/>
                </a:lnTo>
                <a:lnTo>
                  <a:pt x="427446" y="15986"/>
                </a:lnTo>
                <a:lnTo>
                  <a:pt x="425390" y="26177"/>
                </a:lnTo>
                <a:lnTo>
                  <a:pt x="427446" y="36367"/>
                </a:lnTo>
                <a:lnTo>
                  <a:pt x="433056" y="44688"/>
                </a:lnTo>
                <a:lnTo>
                  <a:pt x="441376" y="50297"/>
                </a:lnTo>
                <a:lnTo>
                  <a:pt x="451567" y="52354"/>
                </a:lnTo>
                <a:lnTo>
                  <a:pt x="452614" y="52354"/>
                </a:lnTo>
                <a:lnTo>
                  <a:pt x="462805" y="50297"/>
                </a:lnTo>
                <a:lnTo>
                  <a:pt x="471125" y="44688"/>
                </a:lnTo>
                <a:lnTo>
                  <a:pt x="476734" y="36367"/>
                </a:lnTo>
                <a:lnTo>
                  <a:pt x="478791" y="26177"/>
                </a:lnTo>
                <a:lnTo>
                  <a:pt x="476734" y="15986"/>
                </a:lnTo>
                <a:lnTo>
                  <a:pt x="471125" y="7665"/>
                </a:lnTo>
                <a:lnTo>
                  <a:pt x="462805" y="2056"/>
                </a:lnTo>
                <a:lnTo>
                  <a:pt x="452614" y="0"/>
                </a:lnTo>
                <a:close/>
              </a:path>
              <a:path w="7498080" h="52704">
                <a:moveTo>
                  <a:pt x="558967" y="0"/>
                </a:moveTo>
                <a:lnTo>
                  <a:pt x="557909" y="0"/>
                </a:lnTo>
                <a:lnTo>
                  <a:pt x="547723" y="2056"/>
                </a:lnTo>
                <a:lnTo>
                  <a:pt x="539402" y="7665"/>
                </a:lnTo>
                <a:lnTo>
                  <a:pt x="533790" y="15986"/>
                </a:lnTo>
                <a:lnTo>
                  <a:pt x="531732" y="26177"/>
                </a:lnTo>
                <a:lnTo>
                  <a:pt x="533790" y="36367"/>
                </a:lnTo>
                <a:lnTo>
                  <a:pt x="539402" y="44688"/>
                </a:lnTo>
                <a:lnTo>
                  <a:pt x="547723" y="50297"/>
                </a:lnTo>
                <a:lnTo>
                  <a:pt x="557909" y="52354"/>
                </a:lnTo>
                <a:lnTo>
                  <a:pt x="558967" y="52354"/>
                </a:lnTo>
                <a:lnTo>
                  <a:pt x="569157" y="50297"/>
                </a:lnTo>
                <a:lnTo>
                  <a:pt x="577478" y="44688"/>
                </a:lnTo>
                <a:lnTo>
                  <a:pt x="583087" y="36367"/>
                </a:lnTo>
                <a:lnTo>
                  <a:pt x="585144" y="26177"/>
                </a:lnTo>
                <a:lnTo>
                  <a:pt x="583087" y="15986"/>
                </a:lnTo>
                <a:lnTo>
                  <a:pt x="577478" y="7665"/>
                </a:lnTo>
                <a:lnTo>
                  <a:pt x="569157" y="2056"/>
                </a:lnTo>
                <a:lnTo>
                  <a:pt x="558967" y="0"/>
                </a:lnTo>
                <a:close/>
              </a:path>
              <a:path w="7498080" h="52704">
                <a:moveTo>
                  <a:pt x="665309" y="0"/>
                </a:moveTo>
                <a:lnTo>
                  <a:pt x="664262" y="0"/>
                </a:lnTo>
                <a:lnTo>
                  <a:pt x="654071" y="2056"/>
                </a:lnTo>
                <a:lnTo>
                  <a:pt x="645751" y="7665"/>
                </a:lnTo>
                <a:lnTo>
                  <a:pt x="640141" y="15986"/>
                </a:lnTo>
                <a:lnTo>
                  <a:pt x="638085" y="26177"/>
                </a:lnTo>
                <a:lnTo>
                  <a:pt x="640141" y="36367"/>
                </a:lnTo>
                <a:lnTo>
                  <a:pt x="645751" y="44688"/>
                </a:lnTo>
                <a:lnTo>
                  <a:pt x="654071" y="50297"/>
                </a:lnTo>
                <a:lnTo>
                  <a:pt x="664262" y="52354"/>
                </a:lnTo>
                <a:lnTo>
                  <a:pt x="665309" y="52354"/>
                </a:lnTo>
                <a:lnTo>
                  <a:pt x="675500" y="50297"/>
                </a:lnTo>
                <a:lnTo>
                  <a:pt x="683820" y="44688"/>
                </a:lnTo>
                <a:lnTo>
                  <a:pt x="689430" y="36367"/>
                </a:lnTo>
                <a:lnTo>
                  <a:pt x="691486" y="26177"/>
                </a:lnTo>
                <a:lnTo>
                  <a:pt x="689430" y="15986"/>
                </a:lnTo>
                <a:lnTo>
                  <a:pt x="683820" y="7665"/>
                </a:lnTo>
                <a:lnTo>
                  <a:pt x="675500" y="2056"/>
                </a:lnTo>
                <a:lnTo>
                  <a:pt x="665309" y="0"/>
                </a:lnTo>
                <a:close/>
              </a:path>
              <a:path w="7498080" h="52704">
                <a:moveTo>
                  <a:pt x="771662" y="0"/>
                </a:moveTo>
                <a:lnTo>
                  <a:pt x="770604" y="0"/>
                </a:lnTo>
                <a:lnTo>
                  <a:pt x="760414" y="2056"/>
                </a:lnTo>
                <a:lnTo>
                  <a:pt x="752093" y="7665"/>
                </a:lnTo>
                <a:lnTo>
                  <a:pt x="746484" y="15986"/>
                </a:lnTo>
                <a:lnTo>
                  <a:pt x="744427" y="26177"/>
                </a:lnTo>
                <a:lnTo>
                  <a:pt x="746484" y="36367"/>
                </a:lnTo>
                <a:lnTo>
                  <a:pt x="752093" y="44688"/>
                </a:lnTo>
                <a:lnTo>
                  <a:pt x="760414" y="50297"/>
                </a:lnTo>
                <a:lnTo>
                  <a:pt x="770604" y="52354"/>
                </a:lnTo>
                <a:lnTo>
                  <a:pt x="771662" y="52354"/>
                </a:lnTo>
                <a:lnTo>
                  <a:pt x="781848" y="50297"/>
                </a:lnTo>
                <a:lnTo>
                  <a:pt x="790169" y="44688"/>
                </a:lnTo>
                <a:lnTo>
                  <a:pt x="795781" y="36367"/>
                </a:lnTo>
                <a:lnTo>
                  <a:pt x="797839" y="26177"/>
                </a:lnTo>
                <a:lnTo>
                  <a:pt x="795781" y="15986"/>
                </a:lnTo>
                <a:lnTo>
                  <a:pt x="790169" y="7665"/>
                </a:lnTo>
                <a:lnTo>
                  <a:pt x="781848" y="2056"/>
                </a:lnTo>
                <a:lnTo>
                  <a:pt x="771662" y="0"/>
                </a:lnTo>
                <a:close/>
              </a:path>
              <a:path w="7498080" h="52704">
                <a:moveTo>
                  <a:pt x="878004" y="0"/>
                </a:moveTo>
                <a:lnTo>
                  <a:pt x="876947" y="0"/>
                </a:lnTo>
                <a:lnTo>
                  <a:pt x="866760" y="2056"/>
                </a:lnTo>
                <a:lnTo>
                  <a:pt x="858439" y="7665"/>
                </a:lnTo>
                <a:lnTo>
                  <a:pt x="852828" y="15986"/>
                </a:lnTo>
                <a:lnTo>
                  <a:pt x="850769" y="26177"/>
                </a:lnTo>
                <a:lnTo>
                  <a:pt x="852828" y="36367"/>
                </a:lnTo>
                <a:lnTo>
                  <a:pt x="858439" y="44688"/>
                </a:lnTo>
                <a:lnTo>
                  <a:pt x="866760" y="50297"/>
                </a:lnTo>
                <a:lnTo>
                  <a:pt x="876947" y="52354"/>
                </a:lnTo>
                <a:lnTo>
                  <a:pt x="878004" y="52354"/>
                </a:lnTo>
                <a:lnTo>
                  <a:pt x="888195" y="50297"/>
                </a:lnTo>
                <a:lnTo>
                  <a:pt x="896515" y="44688"/>
                </a:lnTo>
                <a:lnTo>
                  <a:pt x="902125" y="36367"/>
                </a:lnTo>
                <a:lnTo>
                  <a:pt x="904181" y="26177"/>
                </a:lnTo>
                <a:lnTo>
                  <a:pt x="902125" y="15986"/>
                </a:lnTo>
                <a:lnTo>
                  <a:pt x="896515" y="7665"/>
                </a:lnTo>
                <a:lnTo>
                  <a:pt x="888195" y="2056"/>
                </a:lnTo>
                <a:lnTo>
                  <a:pt x="878004" y="0"/>
                </a:lnTo>
                <a:close/>
              </a:path>
              <a:path w="7498080" h="52704">
                <a:moveTo>
                  <a:pt x="984346" y="0"/>
                </a:moveTo>
                <a:lnTo>
                  <a:pt x="983299" y="0"/>
                </a:lnTo>
                <a:lnTo>
                  <a:pt x="973109" y="2056"/>
                </a:lnTo>
                <a:lnTo>
                  <a:pt x="964788" y="7665"/>
                </a:lnTo>
                <a:lnTo>
                  <a:pt x="959179" y="15986"/>
                </a:lnTo>
                <a:lnTo>
                  <a:pt x="957122" y="26177"/>
                </a:lnTo>
                <a:lnTo>
                  <a:pt x="959179" y="36367"/>
                </a:lnTo>
                <a:lnTo>
                  <a:pt x="964788" y="44688"/>
                </a:lnTo>
                <a:lnTo>
                  <a:pt x="973109" y="50297"/>
                </a:lnTo>
                <a:lnTo>
                  <a:pt x="983299" y="52354"/>
                </a:lnTo>
                <a:lnTo>
                  <a:pt x="984346" y="52354"/>
                </a:lnTo>
                <a:lnTo>
                  <a:pt x="994537" y="50297"/>
                </a:lnTo>
                <a:lnTo>
                  <a:pt x="1002858" y="44688"/>
                </a:lnTo>
                <a:lnTo>
                  <a:pt x="1008467" y="36367"/>
                </a:lnTo>
                <a:lnTo>
                  <a:pt x="1010524" y="26177"/>
                </a:lnTo>
                <a:lnTo>
                  <a:pt x="1008467" y="15986"/>
                </a:lnTo>
                <a:lnTo>
                  <a:pt x="1002858" y="7665"/>
                </a:lnTo>
                <a:lnTo>
                  <a:pt x="994537" y="2056"/>
                </a:lnTo>
                <a:lnTo>
                  <a:pt x="984346" y="0"/>
                </a:lnTo>
                <a:close/>
              </a:path>
              <a:path w="7498080" h="52704">
                <a:moveTo>
                  <a:pt x="1090699" y="0"/>
                </a:moveTo>
                <a:lnTo>
                  <a:pt x="1089642" y="0"/>
                </a:lnTo>
                <a:lnTo>
                  <a:pt x="1079456" y="2056"/>
                </a:lnTo>
                <a:lnTo>
                  <a:pt x="1071134" y="7665"/>
                </a:lnTo>
                <a:lnTo>
                  <a:pt x="1065523" y="15986"/>
                </a:lnTo>
                <a:lnTo>
                  <a:pt x="1063465" y="26177"/>
                </a:lnTo>
                <a:lnTo>
                  <a:pt x="1065523" y="36367"/>
                </a:lnTo>
                <a:lnTo>
                  <a:pt x="1071134" y="44688"/>
                </a:lnTo>
                <a:lnTo>
                  <a:pt x="1079456" y="50297"/>
                </a:lnTo>
                <a:lnTo>
                  <a:pt x="1089642" y="52354"/>
                </a:lnTo>
                <a:lnTo>
                  <a:pt x="1090699" y="52354"/>
                </a:lnTo>
                <a:lnTo>
                  <a:pt x="1100885" y="50297"/>
                </a:lnTo>
                <a:lnTo>
                  <a:pt x="1109207" y="44688"/>
                </a:lnTo>
                <a:lnTo>
                  <a:pt x="1114818" y="36367"/>
                </a:lnTo>
                <a:lnTo>
                  <a:pt x="1116876" y="26177"/>
                </a:lnTo>
                <a:lnTo>
                  <a:pt x="1114818" y="15986"/>
                </a:lnTo>
                <a:lnTo>
                  <a:pt x="1109207" y="7665"/>
                </a:lnTo>
                <a:lnTo>
                  <a:pt x="1100885" y="2056"/>
                </a:lnTo>
                <a:lnTo>
                  <a:pt x="1090699" y="0"/>
                </a:lnTo>
                <a:close/>
              </a:path>
              <a:path w="7498080" h="52704">
                <a:moveTo>
                  <a:pt x="1197042" y="0"/>
                </a:moveTo>
                <a:lnTo>
                  <a:pt x="1195994" y="0"/>
                </a:lnTo>
                <a:lnTo>
                  <a:pt x="1185804" y="2056"/>
                </a:lnTo>
                <a:lnTo>
                  <a:pt x="1177483" y="7665"/>
                </a:lnTo>
                <a:lnTo>
                  <a:pt x="1171874" y="15986"/>
                </a:lnTo>
                <a:lnTo>
                  <a:pt x="1169817" y="26177"/>
                </a:lnTo>
                <a:lnTo>
                  <a:pt x="1171874" y="36367"/>
                </a:lnTo>
                <a:lnTo>
                  <a:pt x="1177483" y="44688"/>
                </a:lnTo>
                <a:lnTo>
                  <a:pt x="1185804" y="50297"/>
                </a:lnTo>
                <a:lnTo>
                  <a:pt x="1195994" y="52354"/>
                </a:lnTo>
                <a:lnTo>
                  <a:pt x="1197042" y="52354"/>
                </a:lnTo>
                <a:lnTo>
                  <a:pt x="1207232" y="50297"/>
                </a:lnTo>
                <a:lnTo>
                  <a:pt x="1215553" y="44688"/>
                </a:lnTo>
                <a:lnTo>
                  <a:pt x="1221162" y="36367"/>
                </a:lnTo>
                <a:lnTo>
                  <a:pt x="1223219" y="26177"/>
                </a:lnTo>
                <a:lnTo>
                  <a:pt x="1221162" y="15986"/>
                </a:lnTo>
                <a:lnTo>
                  <a:pt x="1215553" y="7665"/>
                </a:lnTo>
                <a:lnTo>
                  <a:pt x="1207232" y="2056"/>
                </a:lnTo>
                <a:lnTo>
                  <a:pt x="1197042" y="0"/>
                </a:lnTo>
                <a:close/>
              </a:path>
              <a:path w="7498080" h="52704">
                <a:moveTo>
                  <a:pt x="1303384" y="0"/>
                </a:moveTo>
                <a:lnTo>
                  <a:pt x="1302337" y="0"/>
                </a:lnTo>
                <a:lnTo>
                  <a:pt x="1292146" y="2056"/>
                </a:lnTo>
                <a:lnTo>
                  <a:pt x="1283826" y="7665"/>
                </a:lnTo>
                <a:lnTo>
                  <a:pt x="1278216" y="15986"/>
                </a:lnTo>
                <a:lnTo>
                  <a:pt x="1276160" y="26177"/>
                </a:lnTo>
                <a:lnTo>
                  <a:pt x="1278216" y="36367"/>
                </a:lnTo>
                <a:lnTo>
                  <a:pt x="1283826" y="44688"/>
                </a:lnTo>
                <a:lnTo>
                  <a:pt x="1292146" y="50297"/>
                </a:lnTo>
                <a:lnTo>
                  <a:pt x="1302337" y="52354"/>
                </a:lnTo>
                <a:lnTo>
                  <a:pt x="1303384" y="52354"/>
                </a:lnTo>
                <a:lnTo>
                  <a:pt x="1313575" y="50297"/>
                </a:lnTo>
                <a:lnTo>
                  <a:pt x="1321895" y="44688"/>
                </a:lnTo>
                <a:lnTo>
                  <a:pt x="1327504" y="36367"/>
                </a:lnTo>
                <a:lnTo>
                  <a:pt x="1329561" y="26177"/>
                </a:lnTo>
                <a:lnTo>
                  <a:pt x="1327504" y="15986"/>
                </a:lnTo>
                <a:lnTo>
                  <a:pt x="1321895" y="7665"/>
                </a:lnTo>
                <a:lnTo>
                  <a:pt x="1313575" y="2056"/>
                </a:lnTo>
                <a:lnTo>
                  <a:pt x="1303384" y="0"/>
                </a:lnTo>
                <a:close/>
              </a:path>
              <a:path w="7498080" h="52704">
                <a:moveTo>
                  <a:pt x="1409737" y="0"/>
                </a:moveTo>
                <a:lnTo>
                  <a:pt x="1408679" y="0"/>
                </a:lnTo>
                <a:lnTo>
                  <a:pt x="1398493" y="2056"/>
                </a:lnTo>
                <a:lnTo>
                  <a:pt x="1390172" y="7665"/>
                </a:lnTo>
                <a:lnTo>
                  <a:pt x="1384560" y="15986"/>
                </a:lnTo>
                <a:lnTo>
                  <a:pt x="1382502" y="26177"/>
                </a:lnTo>
                <a:lnTo>
                  <a:pt x="1384560" y="36367"/>
                </a:lnTo>
                <a:lnTo>
                  <a:pt x="1390172" y="44688"/>
                </a:lnTo>
                <a:lnTo>
                  <a:pt x="1398493" y="50297"/>
                </a:lnTo>
                <a:lnTo>
                  <a:pt x="1408679" y="52354"/>
                </a:lnTo>
                <a:lnTo>
                  <a:pt x="1409737" y="52354"/>
                </a:lnTo>
                <a:lnTo>
                  <a:pt x="1419927" y="50297"/>
                </a:lnTo>
                <a:lnTo>
                  <a:pt x="1428248" y="44688"/>
                </a:lnTo>
                <a:lnTo>
                  <a:pt x="1433857" y="36367"/>
                </a:lnTo>
                <a:lnTo>
                  <a:pt x="1435914" y="26177"/>
                </a:lnTo>
                <a:lnTo>
                  <a:pt x="1433857" y="15986"/>
                </a:lnTo>
                <a:lnTo>
                  <a:pt x="1428248" y="7665"/>
                </a:lnTo>
                <a:lnTo>
                  <a:pt x="1419927" y="2056"/>
                </a:lnTo>
                <a:lnTo>
                  <a:pt x="1409737" y="0"/>
                </a:lnTo>
                <a:close/>
              </a:path>
              <a:path w="7498080" h="52704">
                <a:moveTo>
                  <a:pt x="1516079" y="0"/>
                </a:moveTo>
                <a:lnTo>
                  <a:pt x="1515032" y="0"/>
                </a:lnTo>
                <a:lnTo>
                  <a:pt x="1504841" y="2056"/>
                </a:lnTo>
                <a:lnTo>
                  <a:pt x="1496521" y="7665"/>
                </a:lnTo>
                <a:lnTo>
                  <a:pt x="1490911" y="15986"/>
                </a:lnTo>
                <a:lnTo>
                  <a:pt x="1488855" y="26177"/>
                </a:lnTo>
                <a:lnTo>
                  <a:pt x="1490911" y="36367"/>
                </a:lnTo>
                <a:lnTo>
                  <a:pt x="1496521" y="44688"/>
                </a:lnTo>
                <a:lnTo>
                  <a:pt x="1504841" y="50297"/>
                </a:lnTo>
                <a:lnTo>
                  <a:pt x="1515032" y="52354"/>
                </a:lnTo>
                <a:lnTo>
                  <a:pt x="1516079" y="52354"/>
                </a:lnTo>
                <a:lnTo>
                  <a:pt x="1526270" y="50297"/>
                </a:lnTo>
                <a:lnTo>
                  <a:pt x="1534590" y="44688"/>
                </a:lnTo>
                <a:lnTo>
                  <a:pt x="1540199" y="36367"/>
                </a:lnTo>
                <a:lnTo>
                  <a:pt x="1542256" y="26177"/>
                </a:lnTo>
                <a:lnTo>
                  <a:pt x="1540199" y="15986"/>
                </a:lnTo>
                <a:lnTo>
                  <a:pt x="1534590" y="7665"/>
                </a:lnTo>
                <a:lnTo>
                  <a:pt x="1526270" y="2056"/>
                </a:lnTo>
                <a:lnTo>
                  <a:pt x="1516079" y="0"/>
                </a:lnTo>
                <a:close/>
              </a:path>
              <a:path w="7498080" h="52704">
                <a:moveTo>
                  <a:pt x="1622432" y="0"/>
                </a:moveTo>
                <a:lnTo>
                  <a:pt x="1621374" y="0"/>
                </a:lnTo>
                <a:lnTo>
                  <a:pt x="1611184" y="2056"/>
                </a:lnTo>
                <a:lnTo>
                  <a:pt x="1602863" y="7665"/>
                </a:lnTo>
                <a:lnTo>
                  <a:pt x="1597254" y="15986"/>
                </a:lnTo>
                <a:lnTo>
                  <a:pt x="1595197" y="26177"/>
                </a:lnTo>
                <a:lnTo>
                  <a:pt x="1597254" y="36367"/>
                </a:lnTo>
                <a:lnTo>
                  <a:pt x="1602863" y="44688"/>
                </a:lnTo>
                <a:lnTo>
                  <a:pt x="1611184" y="50297"/>
                </a:lnTo>
                <a:lnTo>
                  <a:pt x="1621374" y="52354"/>
                </a:lnTo>
                <a:lnTo>
                  <a:pt x="1622432" y="52354"/>
                </a:lnTo>
                <a:lnTo>
                  <a:pt x="1632618" y="50297"/>
                </a:lnTo>
                <a:lnTo>
                  <a:pt x="1640939" y="44688"/>
                </a:lnTo>
                <a:lnTo>
                  <a:pt x="1646551" y="36367"/>
                </a:lnTo>
                <a:lnTo>
                  <a:pt x="1648609" y="26177"/>
                </a:lnTo>
                <a:lnTo>
                  <a:pt x="1646551" y="15986"/>
                </a:lnTo>
                <a:lnTo>
                  <a:pt x="1640939" y="7665"/>
                </a:lnTo>
                <a:lnTo>
                  <a:pt x="1632618" y="2056"/>
                </a:lnTo>
                <a:lnTo>
                  <a:pt x="1622432" y="0"/>
                </a:lnTo>
                <a:close/>
              </a:path>
              <a:path w="7498080" h="52704">
                <a:moveTo>
                  <a:pt x="1728774" y="0"/>
                </a:moveTo>
                <a:lnTo>
                  <a:pt x="1727717" y="0"/>
                </a:lnTo>
                <a:lnTo>
                  <a:pt x="1717530" y="2056"/>
                </a:lnTo>
                <a:lnTo>
                  <a:pt x="1709209" y="7665"/>
                </a:lnTo>
                <a:lnTo>
                  <a:pt x="1703597" y="15986"/>
                </a:lnTo>
                <a:lnTo>
                  <a:pt x="1701539" y="26177"/>
                </a:lnTo>
                <a:lnTo>
                  <a:pt x="1703597" y="36367"/>
                </a:lnTo>
                <a:lnTo>
                  <a:pt x="1709209" y="44688"/>
                </a:lnTo>
                <a:lnTo>
                  <a:pt x="1717530" y="50297"/>
                </a:lnTo>
                <a:lnTo>
                  <a:pt x="1727717" y="52354"/>
                </a:lnTo>
                <a:lnTo>
                  <a:pt x="1728774" y="52354"/>
                </a:lnTo>
                <a:lnTo>
                  <a:pt x="1738965" y="50297"/>
                </a:lnTo>
                <a:lnTo>
                  <a:pt x="1747285" y="44688"/>
                </a:lnTo>
                <a:lnTo>
                  <a:pt x="1752895" y="36367"/>
                </a:lnTo>
                <a:lnTo>
                  <a:pt x="1754951" y="26177"/>
                </a:lnTo>
                <a:lnTo>
                  <a:pt x="1752895" y="15986"/>
                </a:lnTo>
                <a:lnTo>
                  <a:pt x="1747285" y="7665"/>
                </a:lnTo>
                <a:lnTo>
                  <a:pt x="1738965" y="2056"/>
                </a:lnTo>
                <a:lnTo>
                  <a:pt x="1728774" y="0"/>
                </a:lnTo>
                <a:close/>
              </a:path>
              <a:path w="7498080" h="52704">
                <a:moveTo>
                  <a:pt x="1835116" y="0"/>
                </a:moveTo>
                <a:lnTo>
                  <a:pt x="1834069" y="0"/>
                </a:lnTo>
                <a:lnTo>
                  <a:pt x="1823879" y="2056"/>
                </a:lnTo>
                <a:lnTo>
                  <a:pt x="1815558" y="7665"/>
                </a:lnTo>
                <a:lnTo>
                  <a:pt x="1809949" y="15986"/>
                </a:lnTo>
                <a:lnTo>
                  <a:pt x="1807892" y="26177"/>
                </a:lnTo>
                <a:lnTo>
                  <a:pt x="1809949" y="36367"/>
                </a:lnTo>
                <a:lnTo>
                  <a:pt x="1815558" y="44688"/>
                </a:lnTo>
                <a:lnTo>
                  <a:pt x="1823879" y="50297"/>
                </a:lnTo>
                <a:lnTo>
                  <a:pt x="1834069" y="52354"/>
                </a:lnTo>
                <a:lnTo>
                  <a:pt x="1835116" y="52354"/>
                </a:lnTo>
                <a:lnTo>
                  <a:pt x="1845307" y="50297"/>
                </a:lnTo>
                <a:lnTo>
                  <a:pt x="1853628" y="44688"/>
                </a:lnTo>
                <a:lnTo>
                  <a:pt x="1859237" y="36367"/>
                </a:lnTo>
                <a:lnTo>
                  <a:pt x="1861294" y="26177"/>
                </a:lnTo>
                <a:lnTo>
                  <a:pt x="1859237" y="15986"/>
                </a:lnTo>
                <a:lnTo>
                  <a:pt x="1853628" y="7665"/>
                </a:lnTo>
                <a:lnTo>
                  <a:pt x="1845307" y="2056"/>
                </a:lnTo>
                <a:lnTo>
                  <a:pt x="1835116" y="0"/>
                </a:lnTo>
                <a:close/>
              </a:path>
              <a:path w="7498080" h="52704">
                <a:moveTo>
                  <a:pt x="1941469" y="0"/>
                </a:moveTo>
                <a:lnTo>
                  <a:pt x="1940412" y="0"/>
                </a:lnTo>
                <a:lnTo>
                  <a:pt x="1930221" y="2056"/>
                </a:lnTo>
                <a:lnTo>
                  <a:pt x="1921900" y="7665"/>
                </a:lnTo>
                <a:lnTo>
                  <a:pt x="1916291" y="15986"/>
                </a:lnTo>
                <a:lnTo>
                  <a:pt x="1914234" y="26177"/>
                </a:lnTo>
                <a:lnTo>
                  <a:pt x="1916291" y="36367"/>
                </a:lnTo>
                <a:lnTo>
                  <a:pt x="1921900" y="44688"/>
                </a:lnTo>
                <a:lnTo>
                  <a:pt x="1930221" y="50297"/>
                </a:lnTo>
                <a:lnTo>
                  <a:pt x="1940412" y="52354"/>
                </a:lnTo>
                <a:lnTo>
                  <a:pt x="1941469" y="52354"/>
                </a:lnTo>
                <a:lnTo>
                  <a:pt x="1951655" y="50297"/>
                </a:lnTo>
                <a:lnTo>
                  <a:pt x="1959976" y="44688"/>
                </a:lnTo>
                <a:lnTo>
                  <a:pt x="1965588" y="36367"/>
                </a:lnTo>
                <a:lnTo>
                  <a:pt x="1967646" y="26177"/>
                </a:lnTo>
                <a:lnTo>
                  <a:pt x="1965588" y="15986"/>
                </a:lnTo>
                <a:lnTo>
                  <a:pt x="1959976" y="7665"/>
                </a:lnTo>
                <a:lnTo>
                  <a:pt x="1951655" y="2056"/>
                </a:lnTo>
                <a:lnTo>
                  <a:pt x="1941469" y="0"/>
                </a:lnTo>
                <a:close/>
              </a:path>
              <a:path w="7498080" h="52704">
                <a:moveTo>
                  <a:pt x="2047811" y="0"/>
                </a:moveTo>
                <a:lnTo>
                  <a:pt x="2046754" y="0"/>
                </a:lnTo>
                <a:lnTo>
                  <a:pt x="2036568" y="2056"/>
                </a:lnTo>
                <a:lnTo>
                  <a:pt x="2028247" y="7665"/>
                </a:lnTo>
                <a:lnTo>
                  <a:pt x="2022635" y="15986"/>
                </a:lnTo>
                <a:lnTo>
                  <a:pt x="2020577" y="26177"/>
                </a:lnTo>
                <a:lnTo>
                  <a:pt x="2022635" y="36367"/>
                </a:lnTo>
                <a:lnTo>
                  <a:pt x="2028247" y="44688"/>
                </a:lnTo>
                <a:lnTo>
                  <a:pt x="2036568" y="50297"/>
                </a:lnTo>
                <a:lnTo>
                  <a:pt x="2046754" y="52354"/>
                </a:lnTo>
                <a:lnTo>
                  <a:pt x="2047811" y="52354"/>
                </a:lnTo>
                <a:lnTo>
                  <a:pt x="2058002" y="50297"/>
                </a:lnTo>
                <a:lnTo>
                  <a:pt x="2066323" y="44688"/>
                </a:lnTo>
                <a:lnTo>
                  <a:pt x="2071932" y="36367"/>
                </a:lnTo>
                <a:lnTo>
                  <a:pt x="2073989" y="26177"/>
                </a:lnTo>
                <a:lnTo>
                  <a:pt x="2071932" y="15986"/>
                </a:lnTo>
                <a:lnTo>
                  <a:pt x="2066323" y="7665"/>
                </a:lnTo>
                <a:lnTo>
                  <a:pt x="2058002" y="2056"/>
                </a:lnTo>
                <a:lnTo>
                  <a:pt x="2047811" y="0"/>
                </a:lnTo>
                <a:close/>
              </a:path>
              <a:path w="7498080" h="52704">
                <a:moveTo>
                  <a:pt x="2154164" y="0"/>
                </a:moveTo>
                <a:lnTo>
                  <a:pt x="2153107" y="0"/>
                </a:lnTo>
                <a:lnTo>
                  <a:pt x="2142916" y="2056"/>
                </a:lnTo>
                <a:lnTo>
                  <a:pt x="2134595" y="7665"/>
                </a:lnTo>
                <a:lnTo>
                  <a:pt x="2128986" y="15986"/>
                </a:lnTo>
                <a:lnTo>
                  <a:pt x="2126930" y="26177"/>
                </a:lnTo>
                <a:lnTo>
                  <a:pt x="2128986" y="36367"/>
                </a:lnTo>
                <a:lnTo>
                  <a:pt x="2134595" y="44688"/>
                </a:lnTo>
                <a:lnTo>
                  <a:pt x="2142916" y="50297"/>
                </a:lnTo>
                <a:lnTo>
                  <a:pt x="2153107" y="52354"/>
                </a:lnTo>
                <a:lnTo>
                  <a:pt x="2154164" y="52354"/>
                </a:lnTo>
                <a:lnTo>
                  <a:pt x="2164350" y="50297"/>
                </a:lnTo>
                <a:lnTo>
                  <a:pt x="2172672" y="44688"/>
                </a:lnTo>
                <a:lnTo>
                  <a:pt x="2178283" y="36367"/>
                </a:lnTo>
                <a:lnTo>
                  <a:pt x="2180341" y="26177"/>
                </a:lnTo>
                <a:lnTo>
                  <a:pt x="2178283" y="15986"/>
                </a:lnTo>
                <a:lnTo>
                  <a:pt x="2172672" y="7665"/>
                </a:lnTo>
                <a:lnTo>
                  <a:pt x="2164350" y="2056"/>
                </a:lnTo>
                <a:lnTo>
                  <a:pt x="2154164" y="0"/>
                </a:lnTo>
                <a:close/>
              </a:path>
              <a:path w="7498080" h="52704">
                <a:moveTo>
                  <a:pt x="2260507" y="0"/>
                </a:moveTo>
                <a:lnTo>
                  <a:pt x="2259449" y="0"/>
                </a:lnTo>
                <a:lnTo>
                  <a:pt x="2249263" y="2056"/>
                </a:lnTo>
                <a:lnTo>
                  <a:pt x="2240942" y="7665"/>
                </a:lnTo>
                <a:lnTo>
                  <a:pt x="2235330" y="15986"/>
                </a:lnTo>
                <a:lnTo>
                  <a:pt x="2233272" y="26177"/>
                </a:lnTo>
                <a:lnTo>
                  <a:pt x="2235330" y="36367"/>
                </a:lnTo>
                <a:lnTo>
                  <a:pt x="2240942" y="44688"/>
                </a:lnTo>
                <a:lnTo>
                  <a:pt x="2249263" y="50297"/>
                </a:lnTo>
                <a:lnTo>
                  <a:pt x="2259449" y="52354"/>
                </a:lnTo>
                <a:lnTo>
                  <a:pt x="2260507" y="52354"/>
                </a:lnTo>
                <a:lnTo>
                  <a:pt x="2270697" y="50297"/>
                </a:lnTo>
                <a:lnTo>
                  <a:pt x="2279018" y="44688"/>
                </a:lnTo>
                <a:lnTo>
                  <a:pt x="2284627" y="36367"/>
                </a:lnTo>
                <a:lnTo>
                  <a:pt x="2286684" y="26177"/>
                </a:lnTo>
                <a:lnTo>
                  <a:pt x="2284627" y="15986"/>
                </a:lnTo>
                <a:lnTo>
                  <a:pt x="2279018" y="7665"/>
                </a:lnTo>
                <a:lnTo>
                  <a:pt x="2270697" y="2056"/>
                </a:lnTo>
                <a:lnTo>
                  <a:pt x="2260507" y="0"/>
                </a:lnTo>
                <a:close/>
              </a:path>
              <a:path w="7498080" h="52704">
                <a:moveTo>
                  <a:pt x="2366849" y="0"/>
                </a:moveTo>
                <a:lnTo>
                  <a:pt x="2365802" y="0"/>
                </a:lnTo>
                <a:lnTo>
                  <a:pt x="2355611" y="2056"/>
                </a:lnTo>
                <a:lnTo>
                  <a:pt x="2347291" y="7665"/>
                </a:lnTo>
                <a:lnTo>
                  <a:pt x="2341681" y="15986"/>
                </a:lnTo>
                <a:lnTo>
                  <a:pt x="2339625" y="26177"/>
                </a:lnTo>
                <a:lnTo>
                  <a:pt x="2341681" y="36367"/>
                </a:lnTo>
                <a:lnTo>
                  <a:pt x="2347291" y="44688"/>
                </a:lnTo>
                <a:lnTo>
                  <a:pt x="2355611" y="50297"/>
                </a:lnTo>
                <a:lnTo>
                  <a:pt x="2365802" y="52354"/>
                </a:lnTo>
                <a:lnTo>
                  <a:pt x="2366849" y="52354"/>
                </a:lnTo>
                <a:lnTo>
                  <a:pt x="2377040" y="50297"/>
                </a:lnTo>
                <a:lnTo>
                  <a:pt x="2385360" y="44688"/>
                </a:lnTo>
                <a:lnTo>
                  <a:pt x="2390969" y="36367"/>
                </a:lnTo>
                <a:lnTo>
                  <a:pt x="2393026" y="26177"/>
                </a:lnTo>
                <a:lnTo>
                  <a:pt x="2390969" y="15986"/>
                </a:lnTo>
                <a:lnTo>
                  <a:pt x="2385360" y="7665"/>
                </a:lnTo>
                <a:lnTo>
                  <a:pt x="2377040" y="2056"/>
                </a:lnTo>
                <a:lnTo>
                  <a:pt x="2366849" y="0"/>
                </a:lnTo>
                <a:close/>
              </a:path>
              <a:path w="7498080" h="52704">
                <a:moveTo>
                  <a:pt x="2473202" y="0"/>
                </a:moveTo>
                <a:lnTo>
                  <a:pt x="2472144" y="0"/>
                </a:lnTo>
                <a:lnTo>
                  <a:pt x="2461953" y="2056"/>
                </a:lnTo>
                <a:lnTo>
                  <a:pt x="2453633" y="7665"/>
                </a:lnTo>
                <a:lnTo>
                  <a:pt x="2448024" y="15986"/>
                </a:lnTo>
                <a:lnTo>
                  <a:pt x="2445967" y="26177"/>
                </a:lnTo>
                <a:lnTo>
                  <a:pt x="2448024" y="36367"/>
                </a:lnTo>
                <a:lnTo>
                  <a:pt x="2453633" y="44688"/>
                </a:lnTo>
                <a:lnTo>
                  <a:pt x="2461953" y="50297"/>
                </a:lnTo>
                <a:lnTo>
                  <a:pt x="2472144" y="52354"/>
                </a:lnTo>
                <a:lnTo>
                  <a:pt x="2473202" y="52354"/>
                </a:lnTo>
                <a:lnTo>
                  <a:pt x="2483388" y="50297"/>
                </a:lnTo>
                <a:lnTo>
                  <a:pt x="2491709" y="44688"/>
                </a:lnTo>
                <a:lnTo>
                  <a:pt x="2497321" y="36367"/>
                </a:lnTo>
                <a:lnTo>
                  <a:pt x="2499379" y="26177"/>
                </a:lnTo>
                <a:lnTo>
                  <a:pt x="2497321" y="15986"/>
                </a:lnTo>
                <a:lnTo>
                  <a:pt x="2491709" y="7665"/>
                </a:lnTo>
                <a:lnTo>
                  <a:pt x="2483388" y="2056"/>
                </a:lnTo>
                <a:lnTo>
                  <a:pt x="2473202" y="0"/>
                </a:lnTo>
                <a:close/>
              </a:path>
              <a:path w="7498080" h="52704">
                <a:moveTo>
                  <a:pt x="2579544" y="0"/>
                </a:moveTo>
                <a:lnTo>
                  <a:pt x="2578497" y="0"/>
                </a:lnTo>
                <a:lnTo>
                  <a:pt x="2568306" y="2056"/>
                </a:lnTo>
                <a:lnTo>
                  <a:pt x="2559986" y="7665"/>
                </a:lnTo>
                <a:lnTo>
                  <a:pt x="2554376" y="15986"/>
                </a:lnTo>
                <a:lnTo>
                  <a:pt x="2552320" y="26177"/>
                </a:lnTo>
                <a:lnTo>
                  <a:pt x="2554376" y="36367"/>
                </a:lnTo>
                <a:lnTo>
                  <a:pt x="2559986" y="44688"/>
                </a:lnTo>
                <a:lnTo>
                  <a:pt x="2568306" y="50297"/>
                </a:lnTo>
                <a:lnTo>
                  <a:pt x="2578497" y="52354"/>
                </a:lnTo>
                <a:lnTo>
                  <a:pt x="2579544" y="52354"/>
                </a:lnTo>
                <a:lnTo>
                  <a:pt x="2589735" y="50297"/>
                </a:lnTo>
                <a:lnTo>
                  <a:pt x="2598055" y="44688"/>
                </a:lnTo>
                <a:lnTo>
                  <a:pt x="2603664" y="36367"/>
                </a:lnTo>
                <a:lnTo>
                  <a:pt x="2605721" y="26177"/>
                </a:lnTo>
                <a:lnTo>
                  <a:pt x="2603664" y="15986"/>
                </a:lnTo>
                <a:lnTo>
                  <a:pt x="2598055" y="7665"/>
                </a:lnTo>
                <a:lnTo>
                  <a:pt x="2589735" y="2056"/>
                </a:lnTo>
                <a:lnTo>
                  <a:pt x="2579544" y="0"/>
                </a:lnTo>
                <a:close/>
              </a:path>
              <a:path w="7498080" h="52704">
                <a:moveTo>
                  <a:pt x="2685897" y="0"/>
                </a:moveTo>
                <a:lnTo>
                  <a:pt x="2684839" y="0"/>
                </a:lnTo>
                <a:lnTo>
                  <a:pt x="2674649" y="2056"/>
                </a:lnTo>
                <a:lnTo>
                  <a:pt x="2666328" y="7665"/>
                </a:lnTo>
                <a:lnTo>
                  <a:pt x="2660719" y="15986"/>
                </a:lnTo>
                <a:lnTo>
                  <a:pt x="2658662" y="26177"/>
                </a:lnTo>
                <a:lnTo>
                  <a:pt x="2660719" y="36367"/>
                </a:lnTo>
                <a:lnTo>
                  <a:pt x="2666328" y="44688"/>
                </a:lnTo>
                <a:lnTo>
                  <a:pt x="2674649" y="50297"/>
                </a:lnTo>
                <a:lnTo>
                  <a:pt x="2684839" y="52354"/>
                </a:lnTo>
                <a:lnTo>
                  <a:pt x="2685897" y="52354"/>
                </a:lnTo>
                <a:lnTo>
                  <a:pt x="2696083" y="50297"/>
                </a:lnTo>
                <a:lnTo>
                  <a:pt x="2704404" y="44688"/>
                </a:lnTo>
                <a:lnTo>
                  <a:pt x="2710016" y="36367"/>
                </a:lnTo>
                <a:lnTo>
                  <a:pt x="2712074" y="26177"/>
                </a:lnTo>
                <a:lnTo>
                  <a:pt x="2710016" y="15986"/>
                </a:lnTo>
                <a:lnTo>
                  <a:pt x="2704404" y="7665"/>
                </a:lnTo>
                <a:lnTo>
                  <a:pt x="2696083" y="2056"/>
                </a:lnTo>
                <a:lnTo>
                  <a:pt x="2685897" y="0"/>
                </a:lnTo>
                <a:close/>
              </a:path>
              <a:path w="7498080" h="52704">
                <a:moveTo>
                  <a:pt x="2792239" y="0"/>
                </a:moveTo>
                <a:lnTo>
                  <a:pt x="2791182" y="0"/>
                </a:lnTo>
                <a:lnTo>
                  <a:pt x="2780995" y="2056"/>
                </a:lnTo>
                <a:lnTo>
                  <a:pt x="2772674" y="7665"/>
                </a:lnTo>
                <a:lnTo>
                  <a:pt x="2767062" y="15986"/>
                </a:lnTo>
                <a:lnTo>
                  <a:pt x="2765004" y="26177"/>
                </a:lnTo>
                <a:lnTo>
                  <a:pt x="2767062" y="36367"/>
                </a:lnTo>
                <a:lnTo>
                  <a:pt x="2772674" y="44688"/>
                </a:lnTo>
                <a:lnTo>
                  <a:pt x="2780995" y="50297"/>
                </a:lnTo>
                <a:lnTo>
                  <a:pt x="2791182" y="52354"/>
                </a:lnTo>
                <a:lnTo>
                  <a:pt x="2792239" y="52354"/>
                </a:lnTo>
                <a:lnTo>
                  <a:pt x="2802430" y="50297"/>
                </a:lnTo>
                <a:lnTo>
                  <a:pt x="2810750" y="44688"/>
                </a:lnTo>
                <a:lnTo>
                  <a:pt x="2816360" y="36367"/>
                </a:lnTo>
                <a:lnTo>
                  <a:pt x="2818416" y="26177"/>
                </a:lnTo>
                <a:lnTo>
                  <a:pt x="2816360" y="15986"/>
                </a:lnTo>
                <a:lnTo>
                  <a:pt x="2810750" y="7665"/>
                </a:lnTo>
                <a:lnTo>
                  <a:pt x="2802430" y="2056"/>
                </a:lnTo>
                <a:lnTo>
                  <a:pt x="2792239" y="0"/>
                </a:lnTo>
                <a:close/>
              </a:path>
              <a:path w="7498080" h="52704">
                <a:moveTo>
                  <a:pt x="2898581" y="0"/>
                </a:moveTo>
                <a:lnTo>
                  <a:pt x="2897534" y="0"/>
                </a:lnTo>
                <a:lnTo>
                  <a:pt x="2887344" y="2056"/>
                </a:lnTo>
                <a:lnTo>
                  <a:pt x="2879023" y="7665"/>
                </a:lnTo>
                <a:lnTo>
                  <a:pt x="2873414" y="15986"/>
                </a:lnTo>
                <a:lnTo>
                  <a:pt x="2871357" y="26177"/>
                </a:lnTo>
                <a:lnTo>
                  <a:pt x="2873414" y="36367"/>
                </a:lnTo>
                <a:lnTo>
                  <a:pt x="2879023" y="44688"/>
                </a:lnTo>
                <a:lnTo>
                  <a:pt x="2887344" y="50297"/>
                </a:lnTo>
                <a:lnTo>
                  <a:pt x="2897534" y="52354"/>
                </a:lnTo>
                <a:lnTo>
                  <a:pt x="2898581" y="52354"/>
                </a:lnTo>
                <a:lnTo>
                  <a:pt x="2908772" y="50297"/>
                </a:lnTo>
                <a:lnTo>
                  <a:pt x="2917093" y="44688"/>
                </a:lnTo>
                <a:lnTo>
                  <a:pt x="2922702" y="36367"/>
                </a:lnTo>
                <a:lnTo>
                  <a:pt x="2924759" y="26177"/>
                </a:lnTo>
                <a:lnTo>
                  <a:pt x="2922702" y="15986"/>
                </a:lnTo>
                <a:lnTo>
                  <a:pt x="2917093" y="7665"/>
                </a:lnTo>
                <a:lnTo>
                  <a:pt x="2908772" y="2056"/>
                </a:lnTo>
                <a:lnTo>
                  <a:pt x="2898581" y="0"/>
                </a:lnTo>
                <a:close/>
              </a:path>
              <a:path w="7498080" h="52704">
                <a:moveTo>
                  <a:pt x="3004934" y="0"/>
                </a:moveTo>
                <a:lnTo>
                  <a:pt x="3003877" y="0"/>
                </a:lnTo>
                <a:lnTo>
                  <a:pt x="2993686" y="2056"/>
                </a:lnTo>
                <a:lnTo>
                  <a:pt x="2985365" y="7665"/>
                </a:lnTo>
                <a:lnTo>
                  <a:pt x="2979756" y="15986"/>
                </a:lnTo>
                <a:lnTo>
                  <a:pt x="2977699" y="26177"/>
                </a:lnTo>
                <a:lnTo>
                  <a:pt x="2979756" y="36367"/>
                </a:lnTo>
                <a:lnTo>
                  <a:pt x="2985365" y="44688"/>
                </a:lnTo>
                <a:lnTo>
                  <a:pt x="2993686" y="50297"/>
                </a:lnTo>
                <a:lnTo>
                  <a:pt x="3003877" y="52354"/>
                </a:lnTo>
                <a:lnTo>
                  <a:pt x="3004934" y="52354"/>
                </a:lnTo>
                <a:lnTo>
                  <a:pt x="3015120" y="50297"/>
                </a:lnTo>
                <a:lnTo>
                  <a:pt x="3023441" y="44688"/>
                </a:lnTo>
                <a:lnTo>
                  <a:pt x="3029053" y="36367"/>
                </a:lnTo>
                <a:lnTo>
                  <a:pt x="3031111" y="26177"/>
                </a:lnTo>
                <a:lnTo>
                  <a:pt x="3029053" y="15986"/>
                </a:lnTo>
                <a:lnTo>
                  <a:pt x="3023441" y="7665"/>
                </a:lnTo>
                <a:lnTo>
                  <a:pt x="3015120" y="2056"/>
                </a:lnTo>
                <a:lnTo>
                  <a:pt x="3004934" y="0"/>
                </a:lnTo>
                <a:close/>
              </a:path>
              <a:path w="7498080" h="52704">
                <a:moveTo>
                  <a:pt x="3111276" y="0"/>
                </a:moveTo>
                <a:lnTo>
                  <a:pt x="3110229" y="0"/>
                </a:lnTo>
                <a:lnTo>
                  <a:pt x="3100039" y="2056"/>
                </a:lnTo>
                <a:lnTo>
                  <a:pt x="3091718" y="7665"/>
                </a:lnTo>
                <a:lnTo>
                  <a:pt x="3086109" y="15986"/>
                </a:lnTo>
                <a:lnTo>
                  <a:pt x="3084052" y="26177"/>
                </a:lnTo>
                <a:lnTo>
                  <a:pt x="3086109" y="36367"/>
                </a:lnTo>
                <a:lnTo>
                  <a:pt x="3091718" y="44688"/>
                </a:lnTo>
                <a:lnTo>
                  <a:pt x="3100039" y="50297"/>
                </a:lnTo>
                <a:lnTo>
                  <a:pt x="3110229" y="52354"/>
                </a:lnTo>
                <a:lnTo>
                  <a:pt x="3111276" y="52354"/>
                </a:lnTo>
                <a:lnTo>
                  <a:pt x="3121467" y="50297"/>
                </a:lnTo>
                <a:lnTo>
                  <a:pt x="3129788" y="44688"/>
                </a:lnTo>
                <a:lnTo>
                  <a:pt x="3135397" y="36367"/>
                </a:lnTo>
                <a:lnTo>
                  <a:pt x="3137454" y="26177"/>
                </a:lnTo>
                <a:lnTo>
                  <a:pt x="3135397" y="15986"/>
                </a:lnTo>
                <a:lnTo>
                  <a:pt x="3129788" y="7665"/>
                </a:lnTo>
                <a:lnTo>
                  <a:pt x="3121467" y="2056"/>
                </a:lnTo>
                <a:lnTo>
                  <a:pt x="3111276" y="0"/>
                </a:lnTo>
                <a:close/>
              </a:path>
              <a:path w="7498080" h="52704">
                <a:moveTo>
                  <a:pt x="3217629" y="0"/>
                </a:moveTo>
                <a:lnTo>
                  <a:pt x="3216572" y="0"/>
                </a:lnTo>
                <a:lnTo>
                  <a:pt x="3206381" y="2056"/>
                </a:lnTo>
                <a:lnTo>
                  <a:pt x="3198061" y="7665"/>
                </a:lnTo>
                <a:lnTo>
                  <a:pt x="3192451" y="15986"/>
                </a:lnTo>
                <a:lnTo>
                  <a:pt x="3190395" y="26177"/>
                </a:lnTo>
                <a:lnTo>
                  <a:pt x="3192451" y="36367"/>
                </a:lnTo>
                <a:lnTo>
                  <a:pt x="3198061" y="44688"/>
                </a:lnTo>
                <a:lnTo>
                  <a:pt x="3206381" y="50297"/>
                </a:lnTo>
                <a:lnTo>
                  <a:pt x="3216572" y="52354"/>
                </a:lnTo>
                <a:lnTo>
                  <a:pt x="3217629" y="52354"/>
                </a:lnTo>
                <a:lnTo>
                  <a:pt x="3227815" y="50297"/>
                </a:lnTo>
                <a:lnTo>
                  <a:pt x="3236137" y="44688"/>
                </a:lnTo>
                <a:lnTo>
                  <a:pt x="3241748" y="36367"/>
                </a:lnTo>
                <a:lnTo>
                  <a:pt x="3243806" y="26177"/>
                </a:lnTo>
                <a:lnTo>
                  <a:pt x="3241748" y="15986"/>
                </a:lnTo>
                <a:lnTo>
                  <a:pt x="3236137" y="7665"/>
                </a:lnTo>
                <a:lnTo>
                  <a:pt x="3227815" y="2056"/>
                </a:lnTo>
                <a:lnTo>
                  <a:pt x="3217629" y="0"/>
                </a:lnTo>
                <a:close/>
              </a:path>
              <a:path w="7498080" h="52704">
                <a:moveTo>
                  <a:pt x="3323972" y="0"/>
                </a:moveTo>
                <a:lnTo>
                  <a:pt x="3322914" y="0"/>
                </a:lnTo>
                <a:lnTo>
                  <a:pt x="3312728" y="2056"/>
                </a:lnTo>
                <a:lnTo>
                  <a:pt x="3304407" y="7665"/>
                </a:lnTo>
                <a:lnTo>
                  <a:pt x="3298795" y="15986"/>
                </a:lnTo>
                <a:lnTo>
                  <a:pt x="3296737" y="26177"/>
                </a:lnTo>
                <a:lnTo>
                  <a:pt x="3298795" y="36367"/>
                </a:lnTo>
                <a:lnTo>
                  <a:pt x="3304407" y="44688"/>
                </a:lnTo>
                <a:lnTo>
                  <a:pt x="3312728" y="50297"/>
                </a:lnTo>
                <a:lnTo>
                  <a:pt x="3322914" y="52354"/>
                </a:lnTo>
                <a:lnTo>
                  <a:pt x="3323972" y="52354"/>
                </a:lnTo>
                <a:lnTo>
                  <a:pt x="3334162" y="50297"/>
                </a:lnTo>
                <a:lnTo>
                  <a:pt x="3342483" y="44688"/>
                </a:lnTo>
                <a:lnTo>
                  <a:pt x="3348092" y="36367"/>
                </a:lnTo>
                <a:lnTo>
                  <a:pt x="3350149" y="26177"/>
                </a:lnTo>
                <a:lnTo>
                  <a:pt x="3348092" y="15986"/>
                </a:lnTo>
                <a:lnTo>
                  <a:pt x="3342483" y="7665"/>
                </a:lnTo>
                <a:lnTo>
                  <a:pt x="3334162" y="2056"/>
                </a:lnTo>
                <a:lnTo>
                  <a:pt x="3323972" y="0"/>
                </a:lnTo>
                <a:close/>
              </a:path>
              <a:path w="7498080" h="52704">
                <a:moveTo>
                  <a:pt x="3430314" y="0"/>
                </a:moveTo>
                <a:lnTo>
                  <a:pt x="3429267" y="0"/>
                </a:lnTo>
                <a:lnTo>
                  <a:pt x="3419076" y="2056"/>
                </a:lnTo>
                <a:lnTo>
                  <a:pt x="3410756" y="7665"/>
                </a:lnTo>
                <a:lnTo>
                  <a:pt x="3405146" y="15986"/>
                </a:lnTo>
                <a:lnTo>
                  <a:pt x="3403090" y="26177"/>
                </a:lnTo>
                <a:lnTo>
                  <a:pt x="3405146" y="36367"/>
                </a:lnTo>
                <a:lnTo>
                  <a:pt x="3410756" y="44688"/>
                </a:lnTo>
                <a:lnTo>
                  <a:pt x="3419076" y="50297"/>
                </a:lnTo>
                <a:lnTo>
                  <a:pt x="3429267" y="52354"/>
                </a:lnTo>
                <a:lnTo>
                  <a:pt x="3430314" y="52354"/>
                </a:lnTo>
                <a:lnTo>
                  <a:pt x="3440505" y="50297"/>
                </a:lnTo>
                <a:lnTo>
                  <a:pt x="3448825" y="44688"/>
                </a:lnTo>
                <a:lnTo>
                  <a:pt x="3454434" y="36367"/>
                </a:lnTo>
                <a:lnTo>
                  <a:pt x="3456491" y="26177"/>
                </a:lnTo>
                <a:lnTo>
                  <a:pt x="3454434" y="15986"/>
                </a:lnTo>
                <a:lnTo>
                  <a:pt x="3448825" y="7665"/>
                </a:lnTo>
                <a:lnTo>
                  <a:pt x="3440505" y="2056"/>
                </a:lnTo>
                <a:lnTo>
                  <a:pt x="3430314" y="0"/>
                </a:lnTo>
                <a:close/>
              </a:path>
              <a:path w="7498080" h="52704">
                <a:moveTo>
                  <a:pt x="3536667" y="0"/>
                </a:moveTo>
                <a:lnTo>
                  <a:pt x="3535609" y="0"/>
                </a:lnTo>
                <a:lnTo>
                  <a:pt x="3525418" y="2056"/>
                </a:lnTo>
                <a:lnTo>
                  <a:pt x="3517098" y="7665"/>
                </a:lnTo>
                <a:lnTo>
                  <a:pt x="3511489" y="15986"/>
                </a:lnTo>
                <a:lnTo>
                  <a:pt x="3509432" y="26177"/>
                </a:lnTo>
                <a:lnTo>
                  <a:pt x="3511489" y="36367"/>
                </a:lnTo>
                <a:lnTo>
                  <a:pt x="3517098" y="44688"/>
                </a:lnTo>
                <a:lnTo>
                  <a:pt x="3525418" y="50297"/>
                </a:lnTo>
                <a:lnTo>
                  <a:pt x="3535609" y="52354"/>
                </a:lnTo>
                <a:lnTo>
                  <a:pt x="3536667" y="52354"/>
                </a:lnTo>
                <a:lnTo>
                  <a:pt x="3546853" y="50297"/>
                </a:lnTo>
                <a:lnTo>
                  <a:pt x="3555174" y="44688"/>
                </a:lnTo>
                <a:lnTo>
                  <a:pt x="3560786" y="36367"/>
                </a:lnTo>
                <a:lnTo>
                  <a:pt x="3562844" y="26177"/>
                </a:lnTo>
                <a:lnTo>
                  <a:pt x="3560786" y="15986"/>
                </a:lnTo>
                <a:lnTo>
                  <a:pt x="3555174" y="7665"/>
                </a:lnTo>
                <a:lnTo>
                  <a:pt x="3546853" y="2056"/>
                </a:lnTo>
                <a:lnTo>
                  <a:pt x="3536667" y="0"/>
                </a:lnTo>
                <a:close/>
              </a:path>
              <a:path w="7498080" h="52704">
                <a:moveTo>
                  <a:pt x="3643009" y="0"/>
                </a:moveTo>
                <a:lnTo>
                  <a:pt x="3641962" y="0"/>
                </a:lnTo>
                <a:lnTo>
                  <a:pt x="3631771" y="2056"/>
                </a:lnTo>
                <a:lnTo>
                  <a:pt x="3623451" y="7665"/>
                </a:lnTo>
                <a:lnTo>
                  <a:pt x="3617841" y="15986"/>
                </a:lnTo>
                <a:lnTo>
                  <a:pt x="3615785" y="26177"/>
                </a:lnTo>
                <a:lnTo>
                  <a:pt x="3617841" y="36367"/>
                </a:lnTo>
                <a:lnTo>
                  <a:pt x="3623451" y="44688"/>
                </a:lnTo>
                <a:lnTo>
                  <a:pt x="3631771" y="50297"/>
                </a:lnTo>
                <a:lnTo>
                  <a:pt x="3641962" y="52354"/>
                </a:lnTo>
                <a:lnTo>
                  <a:pt x="3643009" y="52354"/>
                </a:lnTo>
                <a:lnTo>
                  <a:pt x="3653200" y="50297"/>
                </a:lnTo>
                <a:lnTo>
                  <a:pt x="3661520" y="44688"/>
                </a:lnTo>
                <a:lnTo>
                  <a:pt x="3667129" y="36367"/>
                </a:lnTo>
                <a:lnTo>
                  <a:pt x="3669186" y="26177"/>
                </a:lnTo>
                <a:lnTo>
                  <a:pt x="3667129" y="15986"/>
                </a:lnTo>
                <a:lnTo>
                  <a:pt x="3661520" y="7665"/>
                </a:lnTo>
                <a:lnTo>
                  <a:pt x="3653200" y="2056"/>
                </a:lnTo>
                <a:lnTo>
                  <a:pt x="3643009" y="0"/>
                </a:lnTo>
                <a:close/>
              </a:path>
              <a:path w="7498080" h="52704">
                <a:moveTo>
                  <a:pt x="3749362" y="0"/>
                </a:moveTo>
                <a:lnTo>
                  <a:pt x="3748304" y="0"/>
                </a:lnTo>
                <a:lnTo>
                  <a:pt x="3738114" y="2056"/>
                </a:lnTo>
                <a:lnTo>
                  <a:pt x="3729793" y="7665"/>
                </a:lnTo>
                <a:lnTo>
                  <a:pt x="3724184" y="15986"/>
                </a:lnTo>
                <a:lnTo>
                  <a:pt x="3722127" y="26177"/>
                </a:lnTo>
                <a:lnTo>
                  <a:pt x="3724184" y="36367"/>
                </a:lnTo>
                <a:lnTo>
                  <a:pt x="3729793" y="44688"/>
                </a:lnTo>
                <a:lnTo>
                  <a:pt x="3738114" y="50297"/>
                </a:lnTo>
                <a:lnTo>
                  <a:pt x="3748304" y="52354"/>
                </a:lnTo>
                <a:lnTo>
                  <a:pt x="3749362" y="52354"/>
                </a:lnTo>
                <a:lnTo>
                  <a:pt x="3759548" y="50297"/>
                </a:lnTo>
                <a:lnTo>
                  <a:pt x="3767869" y="44688"/>
                </a:lnTo>
                <a:lnTo>
                  <a:pt x="3773481" y="36367"/>
                </a:lnTo>
                <a:lnTo>
                  <a:pt x="3775539" y="26177"/>
                </a:lnTo>
                <a:lnTo>
                  <a:pt x="3773481" y="15986"/>
                </a:lnTo>
                <a:lnTo>
                  <a:pt x="3767869" y="7665"/>
                </a:lnTo>
                <a:lnTo>
                  <a:pt x="3759548" y="2056"/>
                </a:lnTo>
                <a:lnTo>
                  <a:pt x="3749362" y="0"/>
                </a:lnTo>
                <a:close/>
              </a:path>
              <a:path w="7498080" h="52704">
                <a:moveTo>
                  <a:pt x="3855704" y="0"/>
                </a:moveTo>
                <a:lnTo>
                  <a:pt x="3854647" y="0"/>
                </a:lnTo>
                <a:lnTo>
                  <a:pt x="3844460" y="2056"/>
                </a:lnTo>
                <a:lnTo>
                  <a:pt x="3836139" y="7665"/>
                </a:lnTo>
                <a:lnTo>
                  <a:pt x="3830528" y="15986"/>
                </a:lnTo>
                <a:lnTo>
                  <a:pt x="3828469" y="26177"/>
                </a:lnTo>
                <a:lnTo>
                  <a:pt x="3830528" y="36367"/>
                </a:lnTo>
                <a:lnTo>
                  <a:pt x="3836139" y="44688"/>
                </a:lnTo>
                <a:lnTo>
                  <a:pt x="3844460" y="50297"/>
                </a:lnTo>
                <a:lnTo>
                  <a:pt x="3854647" y="52354"/>
                </a:lnTo>
                <a:lnTo>
                  <a:pt x="3855704" y="52354"/>
                </a:lnTo>
                <a:lnTo>
                  <a:pt x="3865895" y="50297"/>
                </a:lnTo>
                <a:lnTo>
                  <a:pt x="3874215" y="44688"/>
                </a:lnTo>
                <a:lnTo>
                  <a:pt x="3879825" y="36367"/>
                </a:lnTo>
                <a:lnTo>
                  <a:pt x="3881881" y="26177"/>
                </a:lnTo>
                <a:lnTo>
                  <a:pt x="3879825" y="15986"/>
                </a:lnTo>
                <a:lnTo>
                  <a:pt x="3874215" y="7665"/>
                </a:lnTo>
                <a:lnTo>
                  <a:pt x="3865895" y="2056"/>
                </a:lnTo>
                <a:lnTo>
                  <a:pt x="3855704" y="0"/>
                </a:lnTo>
                <a:close/>
              </a:path>
              <a:path w="7498080" h="52704">
                <a:moveTo>
                  <a:pt x="3962046" y="0"/>
                </a:moveTo>
                <a:lnTo>
                  <a:pt x="3960999" y="0"/>
                </a:lnTo>
                <a:lnTo>
                  <a:pt x="3950809" y="2056"/>
                </a:lnTo>
                <a:lnTo>
                  <a:pt x="3942488" y="7665"/>
                </a:lnTo>
                <a:lnTo>
                  <a:pt x="3936879" y="15986"/>
                </a:lnTo>
                <a:lnTo>
                  <a:pt x="3934822" y="26177"/>
                </a:lnTo>
                <a:lnTo>
                  <a:pt x="3936879" y="36367"/>
                </a:lnTo>
                <a:lnTo>
                  <a:pt x="3942488" y="44688"/>
                </a:lnTo>
                <a:lnTo>
                  <a:pt x="3950809" y="50297"/>
                </a:lnTo>
                <a:lnTo>
                  <a:pt x="3960999" y="52354"/>
                </a:lnTo>
                <a:lnTo>
                  <a:pt x="3962046" y="52354"/>
                </a:lnTo>
                <a:lnTo>
                  <a:pt x="3972237" y="50297"/>
                </a:lnTo>
                <a:lnTo>
                  <a:pt x="3980558" y="44688"/>
                </a:lnTo>
                <a:lnTo>
                  <a:pt x="3986167" y="36367"/>
                </a:lnTo>
                <a:lnTo>
                  <a:pt x="3988224" y="26177"/>
                </a:lnTo>
                <a:lnTo>
                  <a:pt x="3986167" y="15986"/>
                </a:lnTo>
                <a:lnTo>
                  <a:pt x="3980558" y="7665"/>
                </a:lnTo>
                <a:lnTo>
                  <a:pt x="3972237" y="2056"/>
                </a:lnTo>
                <a:lnTo>
                  <a:pt x="3962046" y="0"/>
                </a:lnTo>
                <a:close/>
              </a:path>
              <a:path w="7498080" h="52704">
                <a:moveTo>
                  <a:pt x="4068399" y="0"/>
                </a:moveTo>
                <a:lnTo>
                  <a:pt x="4067342" y="0"/>
                </a:lnTo>
                <a:lnTo>
                  <a:pt x="4057151" y="2056"/>
                </a:lnTo>
                <a:lnTo>
                  <a:pt x="4048830" y="7665"/>
                </a:lnTo>
                <a:lnTo>
                  <a:pt x="4043221" y="15986"/>
                </a:lnTo>
                <a:lnTo>
                  <a:pt x="4041164" y="26177"/>
                </a:lnTo>
                <a:lnTo>
                  <a:pt x="4043221" y="36367"/>
                </a:lnTo>
                <a:lnTo>
                  <a:pt x="4048830" y="44688"/>
                </a:lnTo>
                <a:lnTo>
                  <a:pt x="4057151" y="50297"/>
                </a:lnTo>
                <a:lnTo>
                  <a:pt x="4067342" y="52354"/>
                </a:lnTo>
                <a:lnTo>
                  <a:pt x="4068399" y="52354"/>
                </a:lnTo>
                <a:lnTo>
                  <a:pt x="4078585" y="50297"/>
                </a:lnTo>
                <a:lnTo>
                  <a:pt x="4086906" y="44688"/>
                </a:lnTo>
                <a:lnTo>
                  <a:pt x="4092518" y="36367"/>
                </a:lnTo>
                <a:lnTo>
                  <a:pt x="4094576" y="26177"/>
                </a:lnTo>
                <a:lnTo>
                  <a:pt x="4092518" y="15986"/>
                </a:lnTo>
                <a:lnTo>
                  <a:pt x="4086906" y="7665"/>
                </a:lnTo>
                <a:lnTo>
                  <a:pt x="4078585" y="2056"/>
                </a:lnTo>
                <a:lnTo>
                  <a:pt x="4068399" y="0"/>
                </a:lnTo>
                <a:close/>
              </a:path>
              <a:path w="7498080" h="52704">
                <a:moveTo>
                  <a:pt x="4174741" y="0"/>
                </a:moveTo>
                <a:lnTo>
                  <a:pt x="4173694" y="0"/>
                </a:lnTo>
                <a:lnTo>
                  <a:pt x="4163504" y="2056"/>
                </a:lnTo>
                <a:lnTo>
                  <a:pt x="4155183" y="7665"/>
                </a:lnTo>
                <a:lnTo>
                  <a:pt x="4149574" y="15986"/>
                </a:lnTo>
                <a:lnTo>
                  <a:pt x="4147517" y="26177"/>
                </a:lnTo>
                <a:lnTo>
                  <a:pt x="4149574" y="36367"/>
                </a:lnTo>
                <a:lnTo>
                  <a:pt x="4155183" y="44688"/>
                </a:lnTo>
                <a:lnTo>
                  <a:pt x="4163504" y="50297"/>
                </a:lnTo>
                <a:lnTo>
                  <a:pt x="4173694" y="52354"/>
                </a:lnTo>
                <a:lnTo>
                  <a:pt x="4174741" y="52354"/>
                </a:lnTo>
                <a:lnTo>
                  <a:pt x="4184932" y="50297"/>
                </a:lnTo>
                <a:lnTo>
                  <a:pt x="4193253" y="44688"/>
                </a:lnTo>
                <a:lnTo>
                  <a:pt x="4198862" y="36367"/>
                </a:lnTo>
                <a:lnTo>
                  <a:pt x="4200919" y="26177"/>
                </a:lnTo>
                <a:lnTo>
                  <a:pt x="4198862" y="15986"/>
                </a:lnTo>
                <a:lnTo>
                  <a:pt x="4193253" y="7665"/>
                </a:lnTo>
                <a:lnTo>
                  <a:pt x="4184932" y="2056"/>
                </a:lnTo>
                <a:lnTo>
                  <a:pt x="4174741" y="0"/>
                </a:lnTo>
                <a:close/>
              </a:path>
              <a:path w="7498080" h="52704">
                <a:moveTo>
                  <a:pt x="4281084" y="0"/>
                </a:moveTo>
                <a:lnTo>
                  <a:pt x="4280037" y="0"/>
                </a:lnTo>
                <a:lnTo>
                  <a:pt x="4269846" y="2056"/>
                </a:lnTo>
                <a:lnTo>
                  <a:pt x="4261526" y="7665"/>
                </a:lnTo>
                <a:lnTo>
                  <a:pt x="4255916" y="15986"/>
                </a:lnTo>
                <a:lnTo>
                  <a:pt x="4253860" y="26177"/>
                </a:lnTo>
                <a:lnTo>
                  <a:pt x="4255916" y="36367"/>
                </a:lnTo>
                <a:lnTo>
                  <a:pt x="4261526" y="44688"/>
                </a:lnTo>
                <a:lnTo>
                  <a:pt x="4269846" y="50297"/>
                </a:lnTo>
                <a:lnTo>
                  <a:pt x="4280037" y="52354"/>
                </a:lnTo>
                <a:lnTo>
                  <a:pt x="4281084" y="52354"/>
                </a:lnTo>
                <a:lnTo>
                  <a:pt x="4291274" y="50297"/>
                </a:lnTo>
                <a:lnTo>
                  <a:pt x="4299595" y="44688"/>
                </a:lnTo>
                <a:lnTo>
                  <a:pt x="4305204" y="36367"/>
                </a:lnTo>
                <a:lnTo>
                  <a:pt x="4307261" y="26177"/>
                </a:lnTo>
                <a:lnTo>
                  <a:pt x="4305204" y="15986"/>
                </a:lnTo>
                <a:lnTo>
                  <a:pt x="4299595" y="7665"/>
                </a:lnTo>
                <a:lnTo>
                  <a:pt x="4291274" y="2056"/>
                </a:lnTo>
                <a:lnTo>
                  <a:pt x="4281084" y="0"/>
                </a:lnTo>
                <a:close/>
              </a:path>
              <a:path w="7498080" h="52704">
                <a:moveTo>
                  <a:pt x="4387437" y="0"/>
                </a:moveTo>
                <a:lnTo>
                  <a:pt x="4386379" y="0"/>
                </a:lnTo>
                <a:lnTo>
                  <a:pt x="4376193" y="2056"/>
                </a:lnTo>
                <a:lnTo>
                  <a:pt x="4367872" y="7665"/>
                </a:lnTo>
                <a:lnTo>
                  <a:pt x="4362260" y="15986"/>
                </a:lnTo>
                <a:lnTo>
                  <a:pt x="4360202" y="26177"/>
                </a:lnTo>
                <a:lnTo>
                  <a:pt x="4362260" y="36367"/>
                </a:lnTo>
                <a:lnTo>
                  <a:pt x="4367872" y="44688"/>
                </a:lnTo>
                <a:lnTo>
                  <a:pt x="4376193" y="50297"/>
                </a:lnTo>
                <a:lnTo>
                  <a:pt x="4386379" y="52354"/>
                </a:lnTo>
                <a:lnTo>
                  <a:pt x="4387437" y="52354"/>
                </a:lnTo>
                <a:lnTo>
                  <a:pt x="4397627" y="50297"/>
                </a:lnTo>
                <a:lnTo>
                  <a:pt x="4405948" y="44688"/>
                </a:lnTo>
                <a:lnTo>
                  <a:pt x="4411557" y="36367"/>
                </a:lnTo>
                <a:lnTo>
                  <a:pt x="4413614" y="26177"/>
                </a:lnTo>
                <a:lnTo>
                  <a:pt x="4411557" y="15986"/>
                </a:lnTo>
                <a:lnTo>
                  <a:pt x="4405948" y="7665"/>
                </a:lnTo>
                <a:lnTo>
                  <a:pt x="4397627" y="2056"/>
                </a:lnTo>
                <a:lnTo>
                  <a:pt x="4387437" y="0"/>
                </a:lnTo>
                <a:close/>
              </a:path>
              <a:path w="7498080" h="52704">
                <a:moveTo>
                  <a:pt x="4493779" y="0"/>
                </a:moveTo>
                <a:lnTo>
                  <a:pt x="4492732" y="0"/>
                </a:lnTo>
                <a:lnTo>
                  <a:pt x="4482541" y="2056"/>
                </a:lnTo>
                <a:lnTo>
                  <a:pt x="4474221" y="7665"/>
                </a:lnTo>
                <a:lnTo>
                  <a:pt x="4468611" y="15986"/>
                </a:lnTo>
                <a:lnTo>
                  <a:pt x="4466555" y="26177"/>
                </a:lnTo>
                <a:lnTo>
                  <a:pt x="4468611" y="36367"/>
                </a:lnTo>
                <a:lnTo>
                  <a:pt x="4474221" y="44688"/>
                </a:lnTo>
                <a:lnTo>
                  <a:pt x="4482541" y="50297"/>
                </a:lnTo>
                <a:lnTo>
                  <a:pt x="4492732" y="52354"/>
                </a:lnTo>
                <a:lnTo>
                  <a:pt x="4493779" y="52354"/>
                </a:lnTo>
                <a:lnTo>
                  <a:pt x="4503970" y="50297"/>
                </a:lnTo>
                <a:lnTo>
                  <a:pt x="4512290" y="44688"/>
                </a:lnTo>
                <a:lnTo>
                  <a:pt x="4517899" y="36367"/>
                </a:lnTo>
                <a:lnTo>
                  <a:pt x="4519956" y="26177"/>
                </a:lnTo>
                <a:lnTo>
                  <a:pt x="4517899" y="15986"/>
                </a:lnTo>
                <a:lnTo>
                  <a:pt x="4512290" y="7665"/>
                </a:lnTo>
                <a:lnTo>
                  <a:pt x="4503970" y="2056"/>
                </a:lnTo>
                <a:lnTo>
                  <a:pt x="4493779" y="0"/>
                </a:lnTo>
                <a:close/>
              </a:path>
              <a:path w="7498080" h="52704">
                <a:moveTo>
                  <a:pt x="4600132" y="0"/>
                </a:moveTo>
                <a:lnTo>
                  <a:pt x="4599074" y="0"/>
                </a:lnTo>
                <a:lnTo>
                  <a:pt x="4588883" y="2056"/>
                </a:lnTo>
                <a:lnTo>
                  <a:pt x="4580563" y="7665"/>
                </a:lnTo>
                <a:lnTo>
                  <a:pt x="4574954" y="15986"/>
                </a:lnTo>
                <a:lnTo>
                  <a:pt x="4572897" y="26177"/>
                </a:lnTo>
                <a:lnTo>
                  <a:pt x="4574954" y="36367"/>
                </a:lnTo>
                <a:lnTo>
                  <a:pt x="4580563" y="44688"/>
                </a:lnTo>
                <a:lnTo>
                  <a:pt x="4588883" y="50297"/>
                </a:lnTo>
                <a:lnTo>
                  <a:pt x="4599074" y="52354"/>
                </a:lnTo>
                <a:lnTo>
                  <a:pt x="4600132" y="52354"/>
                </a:lnTo>
                <a:lnTo>
                  <a:pt x="4610318" y="50297"/>
                </a:lnTo>
                <a:lnTo>
                  <a:pt x="4618639" y="44688"/>
                </a:lnTo>
                <a:lnTo>
                  <a:pt x="4624251" y="36367"/>
                </a:lnTo>
                <a:lnTo>
                  <a:pt x="4626309" y="26177"/>
                </a:lnTo>
                <a:lnTo>
                  <a:pt x="4624251" y="15986"/>
                </a:lnTo>
                <a:lnTo>
                  <a:pt x="4618639" y="7665"/>
                </a:lnTo>
                <a:lnTo>
                  <a:pt x="4610318" y="2056"/>
                </a:lnTo>
                <a:lnTo>
                  <a:pt x="4600132" y="0"/>
                </a:lnTo>
                <a:close/>
              </a:path>
              <a:path w="7498080" h="52704">
                <a:moveTo>
                  <a:pt x="4706474" y="0"/>
                </a:moveTo>
                <a:lnTo>
                  <a:pt x="4705427" y="0"/>
                </a:lnTo>
                <a:lnTo>
                  <a:pt x="4695236" y="2056"/>
                </a:lnTo>
                <a:lnTo>
                  <a:pt x="4686916" y="7665"/>
                </a:lnTo>
                <a:lnTo>
                  <a:pt x="4681306" y="15986"/>
                </a:lnTo>
                <a:lnTo>
                  <a:pt x="4679250" y="26177"/>
                </a:lnTo>
                <a:lnTo>
                  <a:pt x="4681306" y="36367"/>
                </a:lnTo>
                <a:lnTo>
                  <a:pt x="4686916" y="44688"/>
                </a:lnTo>
                <a:lnTo>
                  <a:pt x="4695236" y="50297"/>
                </a:lnTo>
                <a:lnTo>
                  <a:pt x="4705427" y="52354"/>
                </a:lnTo>
                <a:lnTo>
                  <a:pt x="4706474" y="52354"/>
                </a:lnTo>
                <a:lnTo>
                  <a:pt x="4716665" y="50297"/>
                </a:lnTo>
                <a:lnTo>
                  <a:pt x="4724985" y="44688"/>
                </a:lnTo>
                <a:lnTo>
                  <a:pt x="4730594" y="36367"/>
                </a:lnTo>
                <a:lnTo>
                  <a:pt x="4732651" y="26177"/>
                </a:lnTo>
                <a:lnTo>
                  <a:pt x="4730594" y="15986"/>
                </a:lnTo>
                <a:lnTo>
                  <a:pt x="4724985" y="7665"/>
                </a:lnTo>
                <a:lnTo>
                  <a:pt x="4716665" y="2056"/>
                </a:lnTo>
                <a:lnTo>
                  <a:pt x="4706474" y="0"/>
                </a:lnTo>
                <a:close/>
              </a:path>
              <a:path w="7498080" h="52704">
                <a:moveTo>
                  <a:pt x="4812827" y="0"/>
                </a:moveTo>
                <a:lnTo>
                  <a:pt x="4811769" y="0"/>
                </a:lnTo>
                <a:lnTo>
                  <a:pt x="4801579" y="2056"/>
                </a:lnTo>
                <a:lnTo>
                  <a:pt x="4793258" y="7665"/>
                </a:lnTo>
                <a:lnTo>
                  <a:pt x="4787649" y="15986"/>
                </a:lnTo>
                <a:lnTo>
                  <a:pt x="4785592" y="26177"/>
                </a:lnTo>
                <a:lnTo>
                  <a:pt x="4787649" y="36367"/>
                </a:lnTo>
                <a:lnTo>
                  <a:pt x="4793258" y="44688"/>
                </a:lnTo>
                <a:lnTo>
                  <a:pt x="4801579" y="50297"/>
                </a:lnTo>
                <a:lnTo>
                  <a:pt x="4811769" y="52354"/>
                </a:lnTo>
                <a:lnTo>
                  <a:pt x="4812827" y="52354"/>
                </a:lnTo>
                <a:lnTo>
                  <a:pt x="4823013" y="50297"/>
                </a:lnTo>
                <a:lnTo>
                  <a:pt x="4831334" y="44688"/>
                </a:lnTo>
                <a:lnTo>
                  <a:pt x="4836946" y="36367"/>
                </a:lnTo>
                <a:lnTo>
                  <a:pt x="4839004" y="26177"/>
                </a:lnTo>
                <a:lnTo>
                  <a:pt x="4836946" y="15986"/>
                </a:lnTo>
                <a:lnTo>
                  <a:pt x="4831334" y="7665"/>
                </a:lnTo>
                <a:lnTo>
                  <a:pt x="4823013" y="2056"/>
                </a:lnTo>
                <a:lnTo>
                  <a:pt x="4812827" y="0"/>
                </a:lnTo>
                <a:close/>
              </a:path>
              <a:path w="7498080" h="52704">
                <a:moveTo>
                  <a:pt x="4919169" y="0"/>
                </a:moveTo>
                <a:lnTo>
                  <a:pt x="4918112" y="0"/>
                </a:lnTo>
                <a:lnTo>
                  <a:pt x="4907925" y="2056"/>
                </a:lnTo>
                <a:lnTo>
                  <a:pt x="4899604" y="7665"/>
                </a:lnTo>
                <a:lnTo>
                  <a:pt x="4893993" y="15986"/>
                </a:lnTo>
                <a:lnTo>
                  <a:pt x="4891934" y="26177"/>
                </a:lnTo>
                <a:lnTo>
                  <a:pt x="4893993" y="36367"/>
                </a:lnTo>
                <a:lnTo>
                  <a:pt x="4899604" y="44688"/>
                </a:lnTo>
                <a:lnTo>
                  <a:pt x="4907925" y="50297"/>
                </a:lnTo>
                <a:lnTo>
                  <a:pt x="4918112" y="52354"/>
                </a:lnTo>
                <a:lnTo>
                  <a:pt x="4919169" y="52354"/>
                </a:lnTo>
                <a:lnTo>
                  <a:pt x="4929360" y="50297"/>
                </a:lnTo>
                <a:lnTo>
                  <a:pt x="4937680" y="44688"/>
                </a:lnTo>
                <a:lnTo>
                  <a:pt x="4943290" y="36367"/>
                </a:lnTo>
                <a:lnTo>
                  <a:pt x="4945346" y="26177"/>
                </a:lnTo>
                <a:lnTo>
                  <a:pt x="4943290" y="15986"/>
                </a:lnTo>
                <a:lnTo>
                  <a:pt x="4937680" y="7665"/>
                </a:lnTo>
                <a:lnTo>
                  <a:pt x="4929360" y="2056"/>
                </a:lnTo>
                <a:lnTo>
                  <a:pt x="4919169" y="0"/>
                </a:lnTo>
                <a:close/>
              </a:path>
              <a:path w="7498080" h="52704">
                <a:moveTo>
                  <a:pt x="5025511" y="0"/>
                </a:moveTo>
                <a:lnTo>
                  <a:pt x="5024464" y="0"/>
                </a:lnTo>
                <a:lnTo>
                  <a:pt x="5014274" y="2056"/>
                </a:lnTo>
                <a:lnTo>
                  <a:pt x="5005953" y="7665"/>
                </a:lnTo>
                <a:lnTo>
                  <a:pt x="5000344" y="15986"/>
                </a:lnTo>
                <a:lnTo>
                  <a:pt x="4998287" y="26177"/>
                </a:lnTo>
                <a:lnTo>
                  <a:pt x="5000344" y="36367"/>
                </a:lnTo>
                <a:lnTo>
                  <a:pt x="5005953" y="44688"/>
                </a:lnTo>
                <a:lnTo>
                  <a:pt x="5014274" y="50297"/>
                </a:lnTo>
                <a:lnTo>
                  <a:pt x="5024464" y="52354"/>
                </a:lnTo>
                <a:lnTo>
                  <a:pt x="5025511" y="52354"/>
                </a:lnTo>
                <a:lnTo>
                  <a:pt x="5035702" y="50297"/>
                </a:lnTo>
                <a:lnTo>
                  <a:pt x="5044023" y="44688"/>
                </a:lnTo>
                <a:lnTo>
                  <a:pt x="5049632" y="36367"/>
                </a:lnTo>
                <a:lnTo>
                  <a:pt x="5051689" y="26177"/>
                </a:lnTo>
                <a:lnTo>
                  <a:pt x="5049632" y="15986"/>
                </a:lnTo>
                <a:lnTo>
                  <a:pt x="5044023" y="7665"/>
                </a:lnTo>
                <a:lnTo>
                  <a:pt x="5035702" y="2056"/>
                </a:lnTo>
                <a:lnTo>
                  <a:pt x="5025511" y="0"/>
                </a:lnTo>
                <a:close/>
              </a:path>
              <a:path w="7498080" h="52704">
                <a:moveTo>
                  <a:pt x="5131864" y="0"/>
                </a:moveTo>
                <a:lnTo>
                  <a:pt x="5130807" y="0"/>
                </a:lnTo>
                <a:lnTo>
                  <a:pt x="5120620" y="2056"/>
                </a:lnTo>
                <a:lnTo>
                  <a:pt x="5112299" y="7665"/>
                </a:lnTo>
                <a:lnTo>
                  <a:pt x="5106688" y="15986"/>
                </a:lnTo>
                <a:lnTo>
                  <a:pt x="5104629" y="26177"/>
                </a:lnTo>
                <a:lnTo>
                  <a:pt x="5106688" y="36367"/>
                </a:lnTo>
                <a:lnTo>
                  <a:pt x="5112299" y="44688"/>
                </a:lnTo>
                <a:lnTo>
                  <a:pt x="5120620" y="50297"/>
                </a:lnTo>
                <a:lnTo>
                  <a:pt x="5130807" y="52354"/>
                </a:lnTo>
                <a:lnTo>
                  <a:pt x="5131864" y="52354"/>
                </a:lnTo>
                <a:lnTo>
                  <a:pt x="5142055" y="50297"/>
                </a:lnTo>
                <a:lnTo>
                  <a:pt x="5150375" y="44688"/>
                </a:lnTo>
                <a:lnTo>
                  <a:pt x="5155985" y="36367"/>
                </a:lnTo>
                <a:lnTo>
                  <a:pt x="5158041" y="26177"/>
                </a:lnTo>
                <a:lnTo>
                  <a:pt x="5155985" y="15986"/>
                </a:lnTo>
                <a:lnTo>
                  <a:pt x="5150375" y="7665"/>
                </a:lnTo>
                <a:lnTo>
                  <a:pt x="5142055" y="2056"/>
                </a:lnTo>
                <a:lnTo>
                  <a:pt x="5131864" y="0"/>
                </a:lnTo>
                <a:close/>
              </a:path>
              <a:path w="7498080" h="52704">
                <a:moveTo>
                  <a:pt x="5238206" y="0"/>
                </a:moveTo>
                <a:lnTo>
                  <a:pt x="5237159" y="0"/>
                </a:lnTo>
                <a:lnTo>
                  <a:pt x="5226969" y="2056"/>
                </a:lnTo>
                <a:lnTo>
                  <a:pt x="5218648" y="7665"/>
                </a:lnTo>
                <a:lnTo>
                  <a:pt x="5213039" y="15986"/>
                </a:lnTo>
                <a:lnTo>
                  <a:pt x="5210982" y="26177"/>
                </a:lnTo>
                <a:lnTo>
                  <a:pt x="5213039" y="36367"/>
                </a:lnTo>
                <a:lnTo>
                  <a:pt x="5218648" y="44688"/>
                </a:lnTo>
                <a:lnTo>
                  <a:pt x="5226969" y="50297"/>
                </a:lnTo>
                <a:lnTo>
                  <a:pt x="5237159" y="52354"/>
                </a:lnTo>
                <a:lnTo>
                  <a:pt x="5238206" y="52354"/>
                </a:lnTo>
                <a:lnTo>
                  <a:pt x="5248397" y="50297"/>
                </a:lnTo>
                <a:lnTo>
                  <a:pt x="5256718" y="44688"/>
                </a:lnTo>
                <a:lnTo>
                  <a:pt x="5262327" y="36367"/>
                </a:lnTo>
                <a:lnTo>
                  <a:pt x="5264384" y="26177"/>
                </a:lnTo>
                <a:lnTo>
                  <a:pt x="5262327" y="15986"/>
                </a:lnTo>
                <a:lnTo>
                  <a:pt x="5256718" y="7665"/>
                </a:lnTo>
                <a:lnTo>
                  <a:pt x="5248397" y="2056"/>
                </a:lnTo>
                <a:lnTo>
                  <a:pt x="5238206" y="0"/>
                </a:lnTo>
                <a:close/>
              </a:path>
              <a:path w="7498080" h="52704">
                <a:moveTo>
                  <a:pt x="5344559" y="0"/>
                </a:moveTo>
                <a:lnTo>
                  <a:pt x="5343502" y="0"/>
                </a:lnTo>
                <a:lnTo>
                  <a:pt x="5333311" y="2056"/>
                </a:lnTo>
                <a:lnTo>
                  <a:pt x="5324991" y="7665"/>
                </a:lnTo>
                <a:lnTo>
                  <a:pt x="5319381" y="15986"/>
                </a:lnTo>
                <a:lnTo>
                  <a:pt x="5317325" y="26177"/>
                </a:lnTo>
                <a:lnTo>
                  <a:pt x="5319381" y="36367"/>
                </a:lnTo>
                <a:lnTo>
                  <a:pt x="5324991" y="44688"/>
                </a:lnTo>
                <a:lnTo>
                  <a:pt x="5333311" y="50297"/>
                </a:lnTo>
                <a:lnTo>
                  <a:pt x="5343502" y="52354"/>
                </a:lnTo>
                <a:lnTo>
                  <a:pt x="5344559" y="52354"/>
                </a:lnTo>
                <a:lnTo>
                  <a:pt x="5354745" y="50297"/>
                </a:lnTo>
                <a:lnTo>
                  <a:pt x="5363067" y="44688"/>
                </a:lnTo>
                <a:lnTo>
                  <a:pt x="5368678" y="36367"/>
                </a:lnTo>
                <a:lnTo>
                  <a:pt x="5370736" y="26177"/>
                </a:lnTo>
                <a:lnTo>
                  <a:pt x="5368678" y="15986"/>
                </a:lnTo>
                <a:lnTo>
                  <a:pt x="5363067" y="7665"/>
                </a:lnTo>
                <a:lnTo>
                  <a:pt x="5354745" y="2056"/>
                </a:lnTo>
                <a:lnTo>
                  <a:pt x="5344559" y="0"/>
                </a:lnTo>
                <a:close/>
              </a:path>
              <a:path w="7498080" h="52704">
                <a:moveTo>
                  <a:pt x="5450902" y="0"/>
                </a:moveTo>
                <a:lnTo>
                  <a:pt x="5449844" y="0"/>
                </a:lnTo>
                <a:lnTo>
                  <a:pt x="5439658" y="2056"/>
                </a:lnTo>
                <a:lnTo>
                  <a:pt x="5431337" y="7665"/>
                </a:lnTo>
                <a:lnTo>
                  <a:pt x="5425725" y="15986"/>
                </a:lnTo>
                <a:lnTo>
                  <a:pt x="5423667" y="26177"/>
                </a:lnTo>
                <a:lnTo>
                  <a:pt x="5425725" y="36367"/>
                </a:lnTo>
                <a:lnTo>
                  <a:pt x="5431337" y="44688"/>
                </a:lnTo>
                <a:lnTo>
                  <a:pt x="5439658" y="50297"/>
                </a:lnTo>
                <a:lnTo>
                  <a:pt x="5449844" y="52354"/>
                </a:lnTo>
                <a:lnTo>
                  <a:pt x="5450902" y="52354"/>
                </a:lnTo>
                <a:lnTo>
                  <a:pt x="5461092" y="50297"/>
                </a:lnTo>
                <a:lnTo>
                  <a:pt x="5469413" y="44688"/>
                </a:lnTo>
                <a:lnTo>
                  <a:pt x="5475022" y="36367"/>
                </a:lnTo>
                <a:lnTo>
                  <a:pt x="5477079" y="26177"/>
                </a:lnTo>
                <a:lnTo>
                  <a:pt x="5475022" y="15986"/>
                </a:lnTo>
                <a:lnTo>
                  <a:pt x="5469413" y="7665"/>
                </a:lnTo>
                <a:lnTo>
                  <a:pt x="5461092" y="2056"/>
                </a:lnTo>
                <a:lnTo>
                  <a:pt x="5450902" y="0"/>
                </a:lnTo>
                <a:close/>
              </a:path>
              <a:path w="7498080" h="52704">
                <a:moveTo>
                  <a:pt x="5557244" y="0"/>
                </a:moveTo>
                <a:lnTo>
                  <a:pt x="5556197" y="0"/>
                </a:lnTo>
                <a:lnTo>
                  <a:pt x="5546006" y="2056"/>
                </a:lnTo>
                <a:lnTo>
                  <a:pt x="5537686" y="7665"/>
                </a:lnTo>
                <a:lnTo>
                  <a:pt x="5532076" y="15986"/>
                </a:lnTo>
                <a:lnTo>
                  <a:pt x="5530020" y="26177"/>
                </a:lnTo>
                <a:lnTo>
                  <a:pt x="5532076" y="36367"/>
                </a:lnTo>
                <a:lnTo>
                  <a:pt x="5537686" y="44688"/>
                </a:lnTo>
                <a:lnTo>
                  <a:pt x="5546006" y="50297"/>
                </a:lnTo>
                <a:lnTo>
                  <a:pt x="5556197" y="52354"/>
                </a:lnTo>
                <a:lnTo>
                  <a:pt x="5557244" y="52354"/>
                </a:lnTo>
                <a:lnTo>
                  <a:pt x="5567435" y="50297"/>
                </a:lnTo>
                <a:lnTo>
                  <a:pt x="5575755" y="44688"/>
                </a:lnTo>
                <a:lnTo>
                  <a:pt x="5581364" y="36367"/>
                </a:lnTo>
                <a:lnTo>
                  <a:pt x="5583421" y="26177"/>
                </a:lnTo>
                <a:lnTo>
                  <a:pt x="5581364" y="15986"/>
                </a:lnTo>
                <a:lnTo>
                  <a:pt x="5575755" y="7665"/>
                </a:lnTo>
                <a:lnTo>
                  <a:pt x="5567435" y="2056"/>
                </a:lnTo>
                <a:lnTo>
                  <a:pt x="5557244" y="0"/>
                </a:lnTo>
                <a:close/>
              </a:path>
              <a:path w="7498080" h="52704">
                <a:moveTo>
                  <a:pt x="5663597" y="0"/>
                </a:moveTo>
                <a:lnTo>
                  <a:pt x="5662539" y="0"/>
                </a:lnTo>
                <a:lnTo>
                  <a:pt x="5652349" y="2056"/>
                </a:lnTo>
                <a:lnTo>
                  <a:pt x="5644028" y="7665"/>
                </a:lnTo>
                <a:lnTo>
                  <a:pt x="5638419" y="15986"/>
                </a:lnTo>
                <a:lnTo>
                  <a:pt x="5636362" y="26177"/>
                </a:lnTo>
                <a:lnTo>
                  <a:pt x="5638419" y="36367"/>
                </a:lnTo>
                <a:lnTo>
                  <a:pt x="5644028" y="44688"/>
                </a:lnTo>
                <a:lnTo>
                  <a:pt x="5652349" y="50297"/>
                </a:lnTo>
                <a:lnTo>
                  <a:pt x="5662539" y="52354"/>
                </a:lnTo>
                <a:lnTo>
                  <a:pt x="5663597" y="52354"/>
                </a:lnTo>
                <a:lnTo>
                  <a:pt x="5673783" y="50297"/>
                </a:lnTo>
                <a:lnTo>
                  <a:pt x="5682104" y="44688"/>
                </a:lnTo>
                <a:lnTo>
                  <a:pt x="5687716" y="36367"/>
                </a:lnTo>
                <a:lnTo>
                  <a:pt x="5689774" y="26177"/>
                </a:lnTo>
                <a:lnTo>
                  <a:pt x="5687716" y="15986"/>
                </a:lnTo>
                <a:lnTo>
                  <a:pt x="5682104" y="7665"/>
                </a:lnTo>
                <a:lnTo>
                  <a:pt x="5673783" y="2056"/>
                </a:lnTo>
                <a:lnTo>
                  <a:pt x="5663597" y="0"/>
                </a:lnTo>
                <a:close/>
              </a:path>
              <a:path w="7498080" h="52704">
                <a:moveTo>
                  <a:pt x="5769939" y="0"/>
                </a:moveTo>
                <a:lnTo>
                  <a:pt x="5768892" y="0"/>
                </a:lnTo>
                <a:lnTo>
                  <a:pt x="5758701" y="2056"/>
                </a:lnTo>
                <a:lnTo>
                  <a:pt x="5750381" y="7665"/>
                </a:lnTo>
                <a:lnTo>
                  <a:pt x="5744771" y="15986"/>
                </a:lnTo>
                <a:lnTo>
                  <a:pt x="5742715" y="26177"/>
                </a:lnTo>
                <a:lnTo>
                  <a:pt x="5744771" y="36367"/>
                </a:lnTo>
                <a:lnTo>
                  <a:pt x="5750381" y="44688"/>
                </a:lnTo>
                <a:lnTo>
                  <a:pt x="5758701" y="50297"/>
                </a:lnTo>
                <a:lnTo>
                  <a:pt x="5768892" y="52354"/>
                </a:lnTo>
                <a:lnTo>
                  <a:pt x="5769939" y="52354"/>
                </a:lnTo>
                <a:lnTo>
                  <a:pt x="5780130" y="50297"/>
                </a:lnTo>
                <a:lnTo>
                  <a:pt x="5788450" y="44688"/>
                </a:lnTo>
                <a:lnTo>
                  <a:pt x="5794060" y="36367"/>
                </a:lnTo>
                <a:lnTo>
                  <a:pt x="5796116" y="26177"/>
                </a:lnTo>
                <a:lnTo>
                  <a:pt x="5794060" y="15986"/>
                </a:lnTo>
                <a:lnTo>
                  <a:pt x="5788450" y="7665"/>
                </a:lnTo>
                <a:lnTo>
                  <a:pt x="5780130" y="2056"/>
                </a:lnTo>
                <a:lnTo>
                  <a:pt x="5769939" y="0"/>
                </a:lnTo>
                <a:close/>
              </a:path>
              <a:path w="7498080" h="52704">
                <a:moveTo>
                  <a:pt x="5876292" y="0"/>
                </a:moveTo>
                <a:lnTo>
                  <a:pt x="5875234" y="0"/>
                </a:lnTo>
                <a:lnTo>
                  <a:pt x="5865044" y="2056"/>
                </a:lnTo>
                <a:lnTo>
                  <a:pt x="5856723" y="7665"/>
                </a:lnTo>
                <a:lnTo>
                  <a:pt x="5851114" y="15986"/>
                </a:lnTo>
                <a:lnTo>
                  <a:pt x="5849057" y="26177"/>
                </a:lnTo>
                <a:lnTo>
                  <a:pt x="5851114" y="36367"/>
                </a:lnTo>
                <a:lnTo>
                  <a:pt x="5856723" y="44688"/>
                </a:lnTo>
                <a:lnTo>
                  <a:pt x="5865044" y="50297"/>
                </a:lnTo>
                <a:lnTo>
                  <a:pt x="5875234" y="52354"/>
                </a:lnTo>
                <a:lnTo>
                  <a:pt x="5876292" y="52354"/>
                </a:lnTo>
                <a:lnTo>
                  <a:pt x="5886478" y="50297"/>
                </a:lnTo>
                <a:lnTo>
                  <a:pt x="5894799" y="44688"/>
                </a:lnTo>
                <a:lnTo>
                  <a:pt x="5900411" y="36367"/>
                </a:lnTo>
                <a:lnTo>
                  <a:pt x="5902469" y="26177"/>
                </a:lnTo>
                <a:lnTo>
                  <a:pt x="5900411" y="15986"/>
                </a:lnTo>
                <a:lnTo>
                  <a:pt x="5894799" y="7665"/>
                </a:lnTo>
                <a:lnTo>
                  <a:pt x="5886478" y="2056"/>
                </a:lnTo>
                <a:lnTo>
                  <a:pt x="5876292" y="0"/>
                </a:lnTo>
                <a:close/>
              </a:path>
              <a:path w="7498080" h="52704">
                <a:moveTo>
                  <a:pt x="5982634" y="0"/>
                </a:moveTo>
                <a:lnTo>
                  <a:pt x="5981587" y="0"/>
                </a:lnTo>
                <a:lnTo>
                  <a:pt x="5971396" y="2056"/>
                </a:lnTo>
                <a:lnTo>
                  <a:pt x="5963076" y="7665"/>
                </a:lnTo>
                <a:lnTo>
                  <a:pt x="5957467" y="15986"/>
                </a:lnTo>
                <a:lnTo>
                  <a:pt x="5955410" y="26177"/>
                </a:lnTo>
                <a:lnTo>
                  <a:pt x="5957467" y="36367"/>
                </a:lnTo>
                <a:lnTo>
                  <a:pt x="5963076" y="44688"/>
                </a:lnTo>
                <a:lnTo>
                  <a:pt x="5971396" y="50297"/>
                </a:lnTo>
                <a:lnTo>
                  <a:pt x="5981587" y="52354"/>
                </a:lnTo>
                <a:lnTo>
                  <a:pt x="5982634" y="52354"/>
                </a:lnTo>
                <a:lnTo>
                  <a:pt x="5992825" y="50297"/>
                </a:lnTo>
                <a:lnTo>
                  <a:pt x="6001145" y="44688"/>
                </a:lnTo>
                <a:lnTo>
                  <a:pt x="6006755" y="36367"/>
                </a:lnTo>
                <a:lnTo>
                  <a:pt x="6008811" y="26177"/>
                </a:lnTo>
                <a:lnTo>
                  <a:pt x="6006755" y="15986"/>
                </a:lnTo>
                <a:lnTo>
                  <a:pt x="6001145" y="7665"/>
                </a:lnTo>
                <a:lnTo>
                  <a:pt x="5992825" y="2056"/>
                </a:lnTo>
                <a:lnTo>
                  <a:pt x="5982634" y="0"/>
                </a:lnTo>
                <a:close/>
              </a:path>
              <a:path w="7498080" h="52704">
                <a:moveTo>
                  <a:pt x="6088976" y="0"/>
                </a:moveTo>
                <a:lnTo>
                  <a:pt x="6087929" y="0"/>
                </a:lnTo>
                <a:lnTo>
                  <a:pt x="6077739" y="2056"/>
                </a:lnTo>
                <a:lnTo>
                  <a:pt x="6069418" y="7665"/>
                </a:lnTo>
                <a:lnTo>
                  <a:pt x="6063809" y="15986"/>
                </a:lnTo>
                <a:lnTo>
                  <a:pt x="6061752" y="26177"/>
                </a:lnTo>
                <a:lnTo>
                  <a:pt x="6063809" y="36367"/>
                </a:lnTo>
                <a:lnTo>
                  <a:pt x="6069418" y="44688"/>
                </a:lnTo>
                <a:lnTo>
                  <a:pt x="6077739" y="50297"/>
                </a:lnTo>
                <a:lnTo>
                  <a:pt x="6087929" y="52354"/>
                </a:lnTo>
                <a:lnTo>
                  <a:pt x="6088976" y="52354"/>
                </a:lnTo>
                <a:lnTo>
                  <a:pt x="6099167" y="50297"/>
                </a:lnTo>
                <a:lnTo>
                  <a:pt x="6107488" y="44688"/>
                </a:lnTo>
                <a:lnTo>
                  <a:pt x="6113097" y="36367"/>
                </a:lnTo>
                <a:lnTo>
                  <a:pt x="6115154" y="26177"/>
                </a:lnTo>
                <a:lnTo>
                  <a:pt x="6113097" y="15986"/>
                </a:lnTo>
                <a:lnTo>
                  <a:pt x="6107488" y="7665"/>
                </a:lnTo>
                <a:lnTo>
                  <a:pt x="6099167" y="2056"/>
                </a:lnTo>
                <a:lnTo>
                  <a:pt x="6088976" y="0"/>
                </a:lnTo>
                <a:close/>
              </a:path>
              <a:path w="7498080" h="52704">
                <a:moveTo>
                  <a:pt x="6195329" y="0"/>
                </a:moveTo>
                <a:lnTo>
                  <a:pt x="6194272" y="0"/>
                </a:lnTo>
                <a:lnTo>
                  <a:pt x="6184085" y="2056"/>
                </a:lnTo>
                <a:lnTo>
                  <a:pt x="6175764" y="7665"/>
                </a:lnTo>
                <a:lnTo>
                  <a:pt x="6170153" y="15986"/>
                </a:lnTo>
                <a:lnTo>
                  <a:pt x="6168094" y="26177"/>
                </a:lnTo>
                <a:lnTo>
                  <a:pt x="6170153" y="36367"/>
                </a:lnTo>
                <a:lnTo>
                  <a:pt x="6175764" y="44688"/>
                </a:lnTo>
                <a:lnTo>
                  <a:pt x="6184085" y="50297"/>
                </a:lnTo>
                <a:lnTo>
                  <a:pt x="6194272" y="52354"/>
                </a:lnTo>
                <a:lnTo>
                  <a:pt x="6195329" y="52354"/>
                </a:lnTo>
                <a:lnTo>
                  <a:pt x="6205520" y="50297"/>
                </a:lnTo>
                <a:lnTo>
                  <a:pt x="6213840" y="44688"/>
                </a:lnTo>
                <a:lnTo>
                  <a:pt x="6219450" y="36367"/>
                </a:lnTo>
                <a:lnTo>
                  <a:pt x="6221506" y="26177"/>
                </a:lnTo>
                <a:lnTo>
                  <a:pt x="6219450" y="15986"/>
                </a:lnTo>
                <a:lnTo>
                  <a:pt x="6213840" y="7665"/>
                </a:lnTo>
                <a:lnTo>
                  <a:pt x="6205520" y="2056"/>
                </a:lnTo>
                <a:lnTo>
                  <a:pt x="6195329" y="0"/>
                </a:lnTo>
                <a:close/>
              </a:path>
              <a:path w="7498080" h="52704">
                <a:moveTo>
                  <a:pt x="6301671" y="0"/>
                </a:moveTo>
                <a:lnTo>
                  <a:pt x="6300624" y="0"/>
                </a:lnTo>
                <a:lnTo>
                  <a:pt x="6290434" y="2056"/>
                </a:lnTo>
                <a:lnTo>
                  <a:pt x="6282113" y="7665"/>
                </a:lnTo>
                <a:lnTo>
                  <a:pt x="6276504" y="15986"/>
                </a:lnTo>
                <a:lnTo>
                  <a:pt x="6274447" y="26177"/>
                </a:lnTo>
                <a:lnTo>
                  <a:pt x="6276504" y="36367"/>
                </a:lnTo>
                <a:lnTo>
                  <a:pt x="6282113" y="44688"/>
                </a:lnTo>
                <a:lnTo>
                  <a:pt x="6290434" y="50297"/>
                </a:lnTo>
                <a:lnTo>
                  <a:pt x="6300624" y="52354"/>
                </a:lnTo>
                <a:lnTo>
                  <a:pt x="6301671" y="52354"/>
                </a:lnTo>
                <a:lnTo>
                  <a:pt x="6311862" y="50297"/>
                </a:lnTo>
                <a:lnTo>
                  <a:pt x="6320183" y="44688"/>
                </a:lnTo>
                <a:lnTo>
                  <a:pt x="6325792" y="36367"/>
                </a:lnTo>
                <a:lnTo>
                  <a:pt x="6327849" y="26177"/>
                </a:lnTo>
                <a:lnTo>
                  <a:pt x="6325792" y="15986"/>
                </a:lnTo>
                <a:lnTo>
                  <a:pt x="6320183" y="7665"/>
                </a:lnTo>
                <a:lnTo>
                  <a:pt x="6311862" y="2056"/>
                </a:lnTo>
                <a:lnTo>
                  <a:pt x="6301671" y="0"/>
                </a:lnTo>
                <a:close/>
              </a:path>
              <a:path w="7498080" h="52704">
                <a:moveTo>
                  <a:pt x="6408024" y="0"/>
                </a:moveTo>
                <a:lnTo>
                  <a:pt x="6406967" y="0"/>
                </a:lnTo>
                <a:lnTo>
                  <a:pt x="6396781" y="2056"/>
                </a:lnTo>
                <a:lnTo>
                  <a:pt x="6388459" y="7665"/>
                </a:lnTo>
                <a:lnTo>
                  <a:pt x="6382848" y="15986"/>
                </a:lnTo>
                <a:lnTo>
                  <a:pt x="6380790" y="26177"/>
                </a:lnTo>
                <a:lnTo>
                  <a:pt x="6382848" y="36367"/>
                </a:lnTo>
                <a:lnTo>
                  <a:pt x="6388459" y="44688"/>
                </a:lnTo>
                <a:lnTo>
                  <a:pt x="6396781" y="50297"/>
                </a:lnTo>
                <a:lnTo>
                  <a:pt x="6406967" y="52354"/>
                </a:lnTo>
                <a:lnTo>
                  <a:pt x="6408024" y="52354"/>
                </a:lnTo>
                <a:lnTo>
                  <a:pt x="6418210" y="50297"/>
                </a:lnTo>
                <a:lnTo>
                  <a:pt x="6426532" y="44688"/>
                </a:lnTo>
                <a:lnTo>
                  <a:pt x="6432143" y="36367"/>
                </a:lnTo>
                <a:lnTo>
                  <a:pt x="6434201" y="26177"/>
                </a:lnTo>
                <a:lnTo>
                  <a:pt x="6432143" y="15986"/>
                </a:lnTo>
                <a:lnTo>
                  <a:pt x="6426532" y="7665"/>
                </a:lnTo>
                <a:lnTo>
                  <a:pt x="6418210" y="2056"/>
                </a:lnTo>
                <a:lnTo>
                  <a:pt x="6408024" y="0"/>
                </a:lnTo>
                <a:close/>
              </a:path>
              <a:path w="7498080" h="52704">
                <a:moveTo>
                  <a:pt x="6514367" y="0"/>
                </a:moveTo>
                <a:lnTo>
                  <a:pt x="6513320" y="0"/>
                </a:lnTo>
                <a:lnTo>
                  <a:pt x="6503129" y="2056"/>
                </a:lnTo>
                <a:lnTo>
                  <a:pt x="6494808" y="7665"/>
                </a:lnTo>
                <a:lnTo>
                  <a:pt x="6489199" y="15986"/>
                </a:lnTo>
                <a:lnTo>
                  <a:pt x="6487142" y="26177"/>
                </a:lnTo>
                <a:lnTo>
                  <a:pt x="6489199" y="36367"/>
                </a:lnTo>
                <a:lnTo>
                  <a:pt x="6494808" y="44688"/>
                </a:lnTo>
                <a:lnTo>
                  <a:pt x="6503129" y="50297"/>
                </a:lnTo>
                <a:lnTo>
                  <a:pt x="6513320" y="52354"/>
                </a:lnTo>
                <a:lnTo>
                  <a:pt x="6514367" y="52354"/>
                </a:lnTo>
                <a:lnTo>
                  <a:pt x="6524557" y="50297"/>
                </a:lnTo>
                <a:lnTo>
                  <a:pt x="6532878" y="44688"/>
                </a:lnTo>
                <a:lnTo>
                  <a:pt x="6538487" y="36367"/>
                </a:lnTo>
                <a:lnTo>
                  <a:pt x="6540544" y="26177"/>
                </a:lnTo>
                <a:lnTo>
                  <a:pt x="6538487" y="15986"/>
                </a:lnTo>
                <a:lnTo>
                  <a:pt x="6532878" y="7665"/>
                </a:lnTo>
                <a:lnTo>
                  <a:pt x="6524557" y="2056"/>
                </a:lnTo>
                <a:lnTo>
                  <a:pt x="6514367" y="0"/>
                </a:lnTo>
                <a:close/>
              </a:path>
              <a:path w="7498080" h="52704">
                <a:moveTo>
                  <a:pt x="6620719" y="0"/>
                </a:moveTo>
                <a:lnTo>
                  <a:pt x="6619662" y="0"/>
                </a:lnTo>
                <a:lnTo>
                  <a:pt x="6609471" y="2056"/>
                </a:lnTo>
                <a:lnTo>
                  <a:pt x="6601151" y="7665"/>
                </a:lnTo>
                <a:lnTo>
                  <a:pt x="6595541" y="15986"/>
                </a:lnTo>
                <a:lnTo>
                  <a:pt x="6593485" y="26177"/>
                </a:lnTo>
                <a:lnTo>
                  <a:pt x="6595541" y="36367"/>
                </a:lnTo>
                <a:lnTo>
                  <a:pt x="6601151" y="44688"/>
                </a:lnTo>
                <a:lnTo>
                  <a:pt x="6609471" y="50297"/>
                </a:lnTo>
                <a:lnTo>
                  <a:pt x="6619662" y="52354"/>
                </a:lnTo>
                <a:lnTo>
                  <a:pt x="6620719" y="52354"/>
                </a:lnTo>
                <a:lnTo>
                  <a:pt x="6630906" y="50297"/>
                </a:lnTo>
                <a:lnTo>
                  <a:pt x="6639227" y="44688"/>
                </a:lnTo>
                <a:lnTo>
                  <a:pt x="6644838" y="36367"/>
                </a:lnTo>
                <a:lnTo>
                  <a:pt x="6646897" y="26177"/>
                </a:lnTo>
                <a:lnTo>
                  <a:pt x="6644838" y="15986"/>
                </a:lnTo>
                <a:lnTo>
                  <a:pt x="6639227" y="7665"/>
                </a:lnTo>
                <a:lnTo>
                  <a:pt x="6630906" y="2056"/>
                </a:lnTo>
                <a:lnTo>
                  <a:pt x="6620719" y="0"/>
                </a:lnTo>
                <a:close/>
              </a:path>
              <a:path w="7498080" h="52704">
                <a:moveTo>
                  <a:pt x="6727062" y="0"/>
                </a:moveTo>
                <a:lnTo>
                  <a:pt x="6726015" y="0"/>
                </a:lnTo>
                <a:lnTo>
                  <a:pt x="6715824" y="2056"/>
                </a:lnTo>
                <a:lnTo>
                  <a:pt x="6707503" y="7665"/>
                </a:lnTo>
                <a:lnTo>
                  <a:pt x="6701894" y="15986"/>
                </a:lnTo>
                <a:lnTo>
                  <a:pt x="6699837" y="26177"/>
                </a:lnTo>
                <a:lnTo>
                  <a:pt x="6701894" y="36367"/>
                </a:lnTo>
                <a:lnTo>
                  <a:pt x="6707503" y="44688"/>
                </a:lnTo>
                <a:lnTo>
                  <a:pt x="6715824" y="50297"/>
                </a:lnTo>
                <a:lnTo>
                  <a:pt x="6726015" y="52354"/>
                </a:lnTo>
                <a:lnTo>
                  <a:pt x="6727062" y="52354"/>
                </a:lnTo>
                <a:lnTo>
                  <a:pt x="6737252" y="50297"/>
                </a:lnTo>
                <a:lnTo>
                  <a:pt x="6745573" y="44688"/>
                </a:lnTo>
                <a:lnTo>
                  <a:pt x="6751182" y="36367"/>
                </a:lnTo>
                <a:lnTo>
                  <a:pt x="6753239" y="26177"/>
                </a:lnTo>
                <a:lnTo>
                  <a:pt x="6751182" y="15986"/>
                </a:lnTo>
                <a:lnTo>
                  <a:pt x="6745573" y="7665"/>
                </a:lnTo>
                <a:lnTo>
                  <a:pt x="6737252" y="2056"/>
                </a:lnTo>
                <a:lnTo>
                  <a:pt x="6727062" y="0"/>
                </a:lnTo>
                <a:close/>
              </a:path>
              <a:path w="7498080" h="52704">
                <a:moveTo>
                  <a:pt x="6833404" y="0"/>
                </a:moveTo>
                <a:lnTo>
                  <a:pt x="6832357" y="0"/>
                </a:lnTo>
                <a:lnTo>
                  <a:pt x="6822166" y="2056"/>
                </a:lnTo>
                <a:lnTo>
                  <a:pt x="6813846" y="7665"/>
                </a:lnTo>
                <a:lnTo>
                  <a:pt x="6808236" y="15986"/>
                </a:lnTo>
                <a:lnTo>
                  <a:pt x="6806180" y="26177"/>
                </a:lnTo>
                <a:lnTo>
                  <a:pt x="6808236" y="36367"/>
                </a:lnTo>
                <a:lnTo>
                  <a:pt x="6813846" y="44688"/>
                </a:lnTo>
                <a:lnTo>
                  <a:pt x="6822166" y="50297"/>
                </a:lnTo>
                <a:lnTo>
                  <a:pt x="6832357" y="52354"/>
                </a:lnTo>
                <a:lnTo>
                  <a:pt x="6833404" y="52354"/>
                </a:lnTo>
                <a:lnTo>
                  <a:pt x="6843595" y="50297"/>
                </a:lnTo>
                <a:lnTo>
                  <a:pt x="6851915" y="44688"/>
                </a:lnTo>
                <a:lnTo>
                  <a:pt x="6857525" y="36367"/>
                </a:lnTo>
                <a:lnTo>
                  <a:pt x="6859581" y="26177"/>
                </a:lnTo>
                <a:lnTo>
                  <a:pt x="6857525" y="15986"/>
                </a:lnTo>
                <a:lnTo>
                  <a:pt x="6851915" y="7665"/>
                </a:lnTo>
                <a:lnTo>
                  <a:pt x="6843595" y="2056"/>
                </a:lnTo>
                <a:lnTo>
                  <a:pt x="6833404" y="0"/>
                </a:lnTo>
                <a:close/>
              </a:path>
              <a:path w="7498080" h="52704">
                <a:moveTo>
                  <a:pt x="6939757" y="0"/>
                </a:moveTo>
                <a:lnTo>
                  <a:pt x="6938699" y="0"/>
                </a:lnTo>
                <a:lnTo>
                  <a:pt x="6928513" y="2056"/>
                </a:lnTo>
                <a:lnTo>
                  <a:pt x="6920192" y="7665"/>
                </a:lnTo>
                <a:lnTo>
                  <a:pt x="6914580" y="15986"/>
                </a:lnTo>
                <a:lnTo>
                  <a:pt x="6912522" y="26177"/>
                </a:lnTo>
                <a:lnTo>
                  <a:pt x="6914580" y="36367"/>
                </a:lnTo>
                <a:lnTo>
                  <a:pt x="6920192" y="44688"/>
                </a:lnTo>
                <a:lnTo>
                  <a:pt x="6928513" y="50297"/>
                </a:lnTo>
                <a:lnTo>
                  <a:pt x="6938699" y="52354"/>
                </a:lnTo>
                <a:lnTo>
                  <a:pt x="6939757" y="52354"/>
                </a:lnTo>
                <a:lnTo>
                  <a:pt x="6949947" y="50297"/>
                </a:lnTo>
                <a:lnTo>
                  <a:pt x="6958268" y="44688"/>
                </a:lnTo>
                <a:lnTo>
                  <a:pt x="6963877" y="36367"/>
                </a:lnTo>
                <a:lnTo>
                  <a:pt x="6965934" y="26177"/>
                </a:lnTo>
                <a:lnTo>
                  <a:pt x="6963877" y="15986"/>
                </a:lnTo>
                <a:lnTo>
                  <a:pt x="6958268" y="7665"/>
                </a:lnTo>
                <a:lnTo>
                  <a:pt x="6949947" y="2056"/>
                </a:lnTo>
                <a:lnTo>
                  <a:pt x="6939757" y="0"/>
                </a:lnTo>
                <a:close/>
              </a:path>
              <a:path w="7498080" h="52704">
                <a:moveTo>
                  <a:pt x="7046099" y="0"/>
                </a:moveTo>
                <a:lnTo>
                  <a:pt x="7045052" y="0"/>
                </a:lnTo>
                <a:lnTo>
                  <a:pt x="7034861" y="2056"/>
                </a:lnTo>
                <a:lnTo>
                  <a:pt x="7026541" y="7665"/>
                </a:lnTo>
                <a:lnTo>
                  <a:pt x="7020932" y="15986"/>
                </a:lnTo>
                <a:lnTo>
                  <a:pt x="7018875" y="26177"/>
                </a:lnTo>
                <a:lnTo>
                  <a:pt x="7020932" y="36367"/>
                </a:lnTo>
                <a:lnTo>
                  <a:pt x="7026541" y="44688"/>
                </a:lnTo>
                <a:lnTo>
                  <a:pt x="7034861" y="50297"/>
                </a:lnTo>
                <a:lnTo>
                  <a:pt x="7045052" y="52354"/>
                </a:lnTo>
                <a:lnTo>
                  <a:pt x="7046099" y="52354"/>
                </a:lnTo>
                <a:lnTo>
                  <a:pt x="7056290" y="50297"/>
                </a:lnTo>
                <a:lnTo>
                  <a:pt x="7064610" y="44688"/>
                </a:lnTo>
                <a:lnTo>
                  <a:pt x="7070220" y="36367"/>
                </a:lnTo>
                <a:lnTo>
                  <a:pt x="7072276" y="26177"/>
                </a:lnTo>
                <a:lnTo>
                  <a:pt x="7070220" y="15986"/>
                </a:lnTo>
                <a:lnTo>
                  <a:pt x="7064610" y="7665"/>
                </a:lnTo>
                <a:lnTo>
                  <a:pt x="7056290" y="2056"/>
                </a:lnTo>
                <a:lnTo>
                  <a:pt x="7046099" y="0"/>
                </a:lnTo>
                <a:close/>
              </a:path>
              <a:path w="7498080" h="52704">
                <a:moveTo>
                  <a:pt x="7152452" y="0"/>
                </a:moveTo>
                <a:lnTo>
                  <a:pt x="7151394" y="0"/>
                </a:lnTo>
                <a:lnTo>
                  <a:pt x="7141204" y="2056"/>
                </a:lnTo>
                <a:lnTo>
                  <a:pt x="7132883" y="7665"/>
                </a:lnTo>
                <a:lnTo>
                  <a:pt x="7127274" y="15986"/>
                </a:lnTo>
                <a:lnTo>
                  <a:pt x="7125217" y="26177"/>
                </a:lnTo>
                <a:lnTo>
                  <a:pt x="7127274" y="36367"/>
                </a:lnTo>
                <a:lnTo>
                  <a:pt x="7132883" y="44688"/>
                </a:lnTo>
                <a:lnTo>
                  <a:pt x="7141204" y="50297"/>
                </a:lnTo>
                <a:lnTo>
                  <a:pt x="7151394" y="52354"/>
                </a:lnTo>
                <a:lnTo>
                  <a:pt x="7152452" y="52354"/>
                </a:lnTo>
                <a:lnTo>
                  <a:pt x="7162638" y="50297"/>
                </a:lnTo>
                <a:lnTo>
                  <a:pt x="7170959" y="44688"/>
                </a:lnTo>
                <a:lnTo>
                  <a:pt x="7176571" y="36367"/>
                </a:lnTo>
                <a:lnTo>
                  <a:pt x="7178629" y="26177"/>
                </a:lnTo>
                <a:lnTo>
                  <a:pt x="7176571" y="15986"/>
                </a:lnTo>
                <a:lnTo>
                  <a:pt x="7170959" y="7665"/>
                </a:lnTo>
                <a:lnTo>
                  <a:pt x="7162638" y="2056"/>
                </a:lnTo>
                <a:lnTo>
                  <a:pt x="7152452" y="0"/>
                </a:lnTo>
                <a:close/>
              </a:path>
              <a:path w="7498080" h="52704">
                <a:moveTo>
                  <a:pt x="7258794" y="0"/>
                </a:moveTo>
                <a:lnTo>
                  <a:pt x="7257747" y="0"/>
                </a:lnTo>
                <a:lnTo>
                  <a:pt x="7247556" y="2056"/>
                </a:lnTo>
                <a:lnTo>
                  <a:pt x="7239236" y="7665"/>
                </a:lnTo>
                <a:lnTo>
                  <a:pt x="7233627" y="15986"/>
                </a:lnTo>
                <a:lnTo>
                  <a:pt x="7231570" y="26177"/>
                </a:lnTo>
                <a:lnTo>
                  <a:pt x="7233627" y="36367"/>
                </a:lnTo>
                <a:lnTo>
                  <a:pt x="7239236" y="44688"/>
                </a:lnTo>
                <a:lnTo>
                  <a:pt x="7247556" y="50297"/>
                </a:lnTo>
                <a:lnTo>
                  <a:pt x="7257747" y="52354"/>
                </a:lnTo>
                <a:lnTo>
                  <a:pt x="7258794" y="52354"/>
                </a:lnTo>
                <a:lnTo>
                  <a:pt x="7268985" y="50297"/>
                </a:lnTo>
                <a:lnTo>
                  <a:pt x="7277305" y="44688"/>
                </a:lnTo>
                <a:lnTo>
                  <a:pt x="7282915" y="36367"/>
                </a:lnTo>
                <a:lnTo>
                  <a:pt x="7284971" y="26177"/>
                </a:lnTo>
                <a:lnTo>
                  <a:pt x="7282915" y="15986"/>
                </a:lnTo>
                <a:lnTo>
                  <a:pt x="7277305" y="7665"/>
                </a:lnTo>
                <a:lnTo>
                  <a:pt x="7268985" y="2056"/>
                </a:lnTo>
                <a:lnTo>
                  <a:pt x="7258794" y="0"/>
                </a:lnTo>
                <a:close/>
              </a:path>
              <a:path w="7498080" h="52704">
                <a:moveTo>
                  <a:pt x="7365147" y="0"/>
                </a:moveTo>
                <a:lnTo>
                  <a:pt x="7364089" y="0"/>
                </a:lnTo>
                <a:lnTo>
                  <a:pt x="7353899" y="2056"/>
                </a:lnTo>
                <a:lnTo>
                  <a:pt x="7345578" y="7665"/>
                </a:lnTo>
                <a:lnTo>
                  <a:pt x="7339969" y="15986"/>
                </a:lnTo>
                <a:lnTo>
                  <a:pt x="7337912" y="26177"/>
                </a:lnTo>
                <a:lnTo>
                  <a:pt x="7339969" y="36367"/>
                </a:lnTo>
                <a:lnTo>
                  <a:pt x="7345578" y="44688"/>
                </a:lnTo>
                <a:lnTo>
                  <a:pt x="7353899" y="50297"/>
                </a:lnTo>
                <a:lnTo>
                  <a:pt x="7364089" y="52354"/>
                </a:lnTo>
                <a:lnTo>
                  <a:pt x="7365147" y="52354"/>
                </a:lnTo>
                <a:lnTo>
                  <a:pt x="7375333" y="50297"/>
                </a:lnTo>
                <a:lnTo>
                  <a:pt x="7383654" y="44688"/>
                </a:lnTo>
                <a:lnTo>
                  <a:pt x="7389266" y="36367"/>
                </a:lnTo>
                <a:lnTo>
                  <a:pt x="7391324" y="26177"/>
                </a:lnTo>
                <a:lnTo>
                  <a:pt x="7389266" y="15986"/>
                </a:lnTo>
                <a:lnTo>
                  <a:pt x="7383654" y="7665"/>
                </a:lnTo>
                <a:lnTo>
                  <a:pt x="7375333" y="2056"/>
                </a:lnTo>
                <a:lnTo>
                  <a:pt x="7365147" y="0"/>
                </a:lnTo>
                <a:close/>
              </a:path>
              <a:path w="7498080" h="52704">
                <a:moveTo>
                  <a:pt x="7471489" y="0"/>
                </a:moveTo>
                <a:lnTo>
                  <a:pt x="7470432" y="0"/>
                </a:lnTo>
                <a:lnTo>
                  <a:pt x="7460246" y="2056"/>
                </a:lnTo>
                <a:lnTo>
                  <a:pt x="7451924" y="7665"/>
                </a:lnTo>
                <a:lnTo>
                  <a:pt x="7446313" y="15986"/>
                </a:lnTo>
                <a:lnTo>
                  <a:pt x="7444255" y="26177"/>
                </a:lnTo>
                <a:lnTo>
                  <a:pt x="7446313" y="36367"/>
                </a:lnTo>
                <a:lnTo>
                  <a:pt x="7451924" y="44688"/>
                </a:lnTo>
                <a:lnTo>
                  <a:pt x="7460246" y="50297"/>
                </a:lnTo>
                <a:lnTo>
                  <a:pt x="7470432" y="52354"/>
                </a:lnTo>
                <a:lnTo>
                  <a:pt x="7471489" y="52354"/>
                </a:lnTo>
                <a:lnTo>
                  <a:pt x="7481680" y="50297"/>
                </a:lnTo>
                <a:lnTo>
                  <a:pt x="7490000" y="44688"/>
                </a:lnTo>
                <a:lnTo>
                  <a:pt x="7495610" y="36367"/>
                </a:lnTo>
                <a:lnTo>
                  <a:pt x="7497666" y="26177"/>
                </a:lnTo>
                <a:lnTo>
                  <a:pt x="7495610" y="15986"/>
                </a:lnTo>
                <a:lnTo>
                  <a:pt x="7490000" y="7665"/>
                </a:lnTo>
                <a:lnTo>
                  <a:pt x="7481680" y="2056"/>
                </a:lnTo>
                <a:lnTo>
                  <a:pt x="7471489" y="0"/>
                </a:lnTo>
                <a:close/>
              </a:path>
            </a:pathLst>
          </a:custGeom>
          <a:solidFill>
            <a:srgbClr val="4573C4"/>
          </a:solidFill>
        </p:spPr>
        <p:txBody>
          <a:bodyPr wrap="square" lIns="0" tIns="0" rIns="0" bIns="0" rtlCol="0"/>
          <a:lstStyle/>
          <a:p>
            <a:endParaRPr/>
          </a:p>
        </p:txBody>
      </p:sp>
      <p:sp>
        <p:nvSpPr>
          <p:cNvPr id="30" name="object 30"/>
          <p:cNvSpPr/>
          <p:nvPr/>
        </p:nvSpPr>
        <p:spPr>
          <a:xfrm>
            <a:off x="1034007" y="3737688"/>
            <a:ext cx="53340" cy="52705"/>
          </a:xfrm>
          <a:custGeom>
            <a:avLst/>
            <a:gdLst/>
            <a:ahLst/>
            <a:cxnLst/>
            <a:rect l="l" t="t" r="r" b="b"/>
            <a:pathLst>
              <a:path w="53340" h="52704">
                <a:moveTo>
                  <a:pt x="26700" y="0"/>
                </a:moveTo>
                <a:lnTo>
                  <a:pt x="26177" y="0"/>
                </a:lnTo>
                <a:lnTo>
                  <a:pt x="15986" y="2056"/>
                </a:lnTo>
                <a:lnTo>
                  <a:pt x="7665" y="7665"/>
                </a:lnTo>
                <a:lnTo>
                  <a:pt x="2056" y="15986"/>
                </a:lnTo>
                <a:lnTo>
                  <a:pt x="0" y="26177"/>
                </a:lnTo>
                <a:lnTo>
                  <a:pt x="2056" y="36367"/>
                </a:lnTo>
                <a:lnTo>
                  <a:pt x="7665" y="44688"/>
                </a:lnTo>
                <a:lnTo>
                  <a:pt x="15986" y="50297"/>
                </a:lnTo>
                <a:lnTo>
                  <a:pt x="26177" y="52354"/>
                </a:lnTo>
                <a:lnTo>
                  <a:pt x="26700" y="52354"/>
                </a:lnTo>
                <a:lnTo>
                  <a:pt x="36891" y="50297"/>
                </a:lnTo>
                <a:lnTo>
                  <a:pt x="45211" y="44688"/>
                </a:lnTo>
                <a:lnTo>
                  <a:pt x="50821" y="36367"/>
                </a:lnTo>
                <a:lnTo>
                  <a:pt x="52877" y="26177"/>
                </a:lnTo>
                <a:lnTo>
                  <a:pt x="50821" y="15986"/>
                </a:lnTo>
                <a:lnTo>
                  <a:pt x="45211" y="7665"/>
                </a:lnTo>
                <a:lnTo>
                  <a:pt x="36891" y="2056"/>
                </a:lnTo>
                <a:lnTo>
                  <a:pt x="26700" y="0"/>
                </a:lnTo>
                <a:close/>
              </a:path>
            </a:pathLst>
          </a:custGeom>
          <a:solidFill>
            <a:srgbClr val="4573C4"/>
          </a:solidFill>
        </p:spPr>
        <p:txBody>
          <a:bodyPr wrap="square" lIns="0" tIns="0" rIns="0" bIns="0" rtlCol="0"/>
          <a:lstStyle/>
          <a:p>
            <a:endParaRPr/>
          </a:p>
        </p:txBody>
      </p:sp>
      <p:sp>
        <p:nvSpPr>
          <p:cNvPr id="31" name="object 31"/>
          <p:cNvSpPr/>
          <p:nvPr/>
        </p:nvSpPr>
        <p:spPr>
          <a:xfrm>
            <a:off x="8690442" y="7603231"/>
            <a:ext cx="53340" cy="52705"/>
          </a:xfrm>
          <a:custGeom>
            <a:avLst/>
            <a:gdLst/>
            <a:ahLst/>
            <a:cxnLst/>
            <a:rect l="l" t="t" r="r" b="b"/>
            <a:pathLst>
              <a:path w="53340" h="52704">
                <a:moveTo>
                  <a:pt x="26700" y="0"/>
                </a:moveTo>
                <a:lnTo>
                  <a:pt x="26177" y="0"/>
                </a:lnTo>
                <a:lnTo>
                  <a:pt x="15986" y="2056"/>
                </a:lnTo>
                <a:lnTo>
                  <a:pt x="7665" y="7665"/>
                </a:lnTo>
                <a:lnTo>
                  <a:pt x="2056" y="15986"/>
                </a:lnTo>
                <a:lnTo>
                  <a:pt x="0" y="26177"/>
                </a:lnTo>
                <a:lnTo>
                  <a:pt x="2056" y="36367"/>
                </a:lnTo>
                <a:lnTo>
                  <a:pt x="7665" y="44688"/>
                </a:lnTo>
                <a:lnTo>
                  <a:pt x="15986" y="50297"/>
                </a:lnTo>
                <a:lnTo>
                  <a:pt x="26177" y="52354"/>
                </a:lnTo>
                <a:lnTo>
                  <a:pt x="26700" y="52354"/>
                </a:lnTo>
                <a:lnTo>
                  <a:pt x="36891" y="50297"/>
                </a:lnTo>
                <a:lnTo>
                  <a:pt x="45211" y="44688"/>
                </a:lnTo>
                <a:lnTo>
                  <a:pt x="50821" y="36367"/>
                </a:lnTo>
                <a:lnTo>
                  <a:pt x="52877" y="26177"/>
                </a:lnTo>
                <a:lnTo>
                  <a:pt x="50821" y="15986"/>
                </a:lnTo>
                <a:lnTo>
                  <a:pt x="45211" y="7665"/>
                </a:lnTo>
                <a:lnTo>
                  <a:pt x="36891" y="2056"/>
                </a:lnTo>
                <a:lnTo>
                  <a:pt x="26700" y="0"/>
                </a:lnTo>
                <a:close/>
              </a:path>
            </a:pathLst>
          </a:custGeom>
          <a:solidFill>
            <a:srgbClr val="4573C4"/>
          </a:solidFill>
        </p:spPr>
        <p:txBody>
          <a:bodyPr wrap="square" lIns="0" tIns="0" rIns="0" bIns="0" rtlCol="0"/>
          <a:lstStyle/>
          <a:p>
            <a:endParaRPr/>
          </a:p>
        </p:txBody>
      </p:sp>
      <p:sp>
        <p:nvSpPr>
          <p:cNvPr id="32" name="object 32"/>
          <p:cNvSpPr/>
          <p:nvPr/>
        </p:nvSpPr>
        <p:spPr>
          <a:xfrm>
            <a:off x="1139835" y="7603231"/>
            <a:ext cx="7498080" cy="52705"/>
          </a:xfrm>
          <a:custGeom>
            <a:avLst/>
            <a:gdLst/>
            <a:ahLst/>
            <a:cxnLst/>
            <a:rect l="l" t="t" r="r" b="b"/>
            <a:pathLst>
              <a:path w="7498080" h="52704">
                <a:moveTo>
                  <a:pt x="27234" y="0"/>
                </a:moveTo>
                <a:lnTo>
                  <a:pt x="26177" y="0"/>
                </a:lnTo>
                <a:lnTo>
                  <a:pt x="15991" y="2056"/>
                </a:lnTo>
                <a:lnTo>
                  <a:pt x="7669" y="7665"/>
                </a:lnTo>
                <a:lnTo>
                  <a:pt x="2058" y="15986"/>
                </a:lnTo>
                <a:lnTo>
                  <a:pt x="0" y="26177"/>
                </a:lnTo>
                <a:lnTo>
                  <a:pt x="2058" y="36367"/>
                </a:lnTo>
                <a:lnTo>
                  <a:pt x="7669" y="44688"/>
                </a:lnTo>
                <a:lnTo>
                  <a:pt x="15991" y="50297"/>
                </a:lnTo>
                <a:lnTo>
                  <a:pt x="26177" y="52354"/>
                </a:lnTo>
                <a:lnTo>
                  <a:pt x="27234" y="52354"/>
                </a:lnTo>
                <a:lnTo>
                  <a:pt x="37425" y="50297"/>
                </a:lnTo>
                <a:lnTo>
                  <a:pt x="45745" y="44688"/>
                </a:lnTo>
                <a:lnTo>
                  <a:pt x="51355" y="36367"/>
                </a:lnTo>
                <a:lnTo>
                  <a:pt x="53411" y="26177"/>
                </a:lnTo>
                <a:lnTo>
                  <a:pt x="51355" y="15986"/>
                </a:lnTo>
                <a:lnTo>
                  <a:pt x="45745" y="7665"/>
                </a:lnTo>
                <a:lnTo>
                  <a:pt x="37425" y="2056"/>
                </a:lnTo>
                <a:lnTo>
                  <a:pt x="27234" y="0"/>
                </a:lnTo>
                <a:close/>
              </a:path>
              <a:path w="7498080" h="52704">
                <a:moveTo>
                  <a:pt x="133577" y="0"/>
                </a:moveTo>
                <a:lnTo>
                  <a:pt x="132529" y="0"/>
                </a:lnTo>
                <a:lnTo>
                  <a:pt x="122339" y="2056"/>
                </a:lnTo>
                <a:lnTo>
                  <a:pt x="114018" y="7665"/>
                </a:lnTo>
                <a:lnTo>
                  <a:pt x="108409" y="15986"/>
                </a:lnTo>
                <a:lnTo>
                  <a:pt x="106352" y="26177"/>
                </a:lnTo>
                <a:lnTo>
                  <a:pt x="108409" y="36367"/>
                </a:lnTo>
                <a:lnTo>
                  <a:pt x="114018" y="44688"/>
                </a:lnTo>
                <a:lnTo>
                  <a:pt x="122339" y="50297"/>
                </a:lnTo>
                <a:lnTo>
                  <a:pt x="132529" y="52354"/>
                </a:lnTo>
                <a:lnTo>
                  <a:pt x="133577" y="52354"/>
                </a:lnTo>
                <a:lnTo>
                  <a:pt x="143767" y="50297"/>
                </a:lnTo>
                <a:lnTo>
                  <a:pt x="152088" y="44688"/>
                </a:lnTo>
                <a:lnTo>
                  <a:pt x="157697" y="36367"/>
                </a:lnTo>
                <a:lnTo>
                  <a:pt x="159754" y="26177"/>
                </a:lnTo>
                <a:lnTo>
                  <a:pt x="157697" y="15986"/>
                </a:lnTo>
                <a:lnTo>
                  <a:pt x="152088" y="7665"/>
                </a:lnTo>
                <a:lnTo>
                  <a:pt x="143767" y="2056"/>
                </a:lnTo>
                <a:lnTo>
                  <a:pt x="133577" y="0"/>
                </a:lnTo>
                <a:close/>
              </a:path>
              <a:path w="7498080" h="52704">
                <a:moveTo>
                  <a:pt x="239929" y="0"/>
                </a:moveTo>
                <a:lnTo>
                  <a:pt x="238872" y="0"/>
                </a:lnTo>
                <a:lnTo>
                  <a:pt x="228686" y="2056"/>
                </a:lnTo>
                <a:lnTo>
                  <a:pt x="220365" y="7665"/>
                </a:lnTo>
                <a:lnTo>
                  <a:pt x="214753" y="15986"/>
                </a:lnTo>
                <a:lnTo>
                  <a:pt x="212695" y="26177"/>
                </a:lnTo>
                <a:lnTo>
                  <a:pt x="214753" y="36367"/>
                </a:lnTo>
                <a:lnTo>
                  <a:pt x="220365" y="44688"/>
                </a:lnTo>
                <a:lnTo>
                  <a:pt x="228686" y="50297"/>
                </a:lnTo>
                <a:lnTo>
                  <a:pt x="238872" y="52354"/>
                </a:lnTo>
                <a:lnTo>
                  <a:pt x="239929" y="52354"/>
                </a:lnTo>
                <a:lnTo>
                  <a:pt x="250116" y="50297"/>
                </a:lnTo>
                <a:lnTo>
                  <a:pt x="258437" y="44688"/>
                </a:lnTo>
                <a:lnTo>
                  <a:pt x="264048" y="36367"/>
                </a:lnTo>
                <a:lnTo>
                  <a:pt x="266107" y="26177"/>
                </a:lnTo>
                <a:lnTo>
                  <a:pt x="264048" y="15986"/>
                </a:lnTo>
                <a:lnTo>
                  <a:pt x="258437" y="7665"/>
                </a:lnTo>
                <a:lnTo>
                  <a:pt x="250116" y="2056"/>
                </a:lnTo>
                <a:lnTo>
                  <a:pt x="239929" y="0"/>
                </a:lnTo>
                <a:close/>
              </a:path>
              <a:path w="7498080" h="52704">
                <a:moveTo>
                  <a:pt x="346272" y="0"/>
                </a:moveTo>
                <a:lnTo>
                  <a:pt x="345225" y="0"/>
                </a:lnTo>
                <a:lnTo>
                  <a:pt x="335034" y="2056"/>
                </a:lnTo>
                <a:lnTo>
                  <a:pt x="326713" y="7665"/>
                </a:lnTo>
                <a:lnTo>
                  <a:pt x="321104" y="15986"/>
                </a:lnTo>
                <a:lnTo>
                  <a:pt x="319047" y="26177"/>
                </a:lnTo>
                <a:lnTo>
                  <a:pt x="321104" y="36367"/>
                </a:lnTo>
                <a:lnTo>
                  <a:pt x="326713" y="44688"/>
                </a:lnTo>
                <a:lnTo>
                  <a:pt x="335034" y="50297"/>
                </a:lnTo>
                <a:lnTo>
                  <a:pt x="345225" y="52354"/>
                </a:lnTo>
                <a:lnTo>
                  <a:pt x="346272" y="52354"/>
                </a:lnTo>
                <a:lnTo>
                  <a:pt x="356462" y="50297"/>
                </a:lnTo>
                <a:lnTo>
                  <a:pt x="364783" y="44688"/>
                </a:lnTo>
                <a:lnTo>
                  <a:pt x="370392" y="36367"/>
                </a:lnTo>
                <a:lnTo>
                  <a:pt x="372449" y="26177"/>
                </a:lnTo>
                <a:lnTo>
                  <a:pt x="370392" y="15986"/>
                </a:lnTo>
                <a:lnTo>
                  <a:pt x="364783" y="7665"/>
                </a:lnTo>
                <a:lnTo>
                  <a:pt x="356462" y="2056"/>
                </a:lnTo>
                <a:lnTo>
                  <a:pt x="346272" y="0"/>
                </a:lnTo>
                <a:close/>
              </a:path>
              <a:path w="7498080" h="52704">
                <a:moveTo>
                  <a:pt x="452614" y="0"/>
                </a:moveTo>
                <a:lnTo>
                  <a:pt x="451567" y="0"/>
                </a:lnTo>
                <a:lnTo>
                  <a:pt x="441376" y="2056"/>
                </a:lnTo>
                <a:lnTo>
                  <a:pt x="433056" y="7665"/>
                </a:lnTo>
                <a:lnTo>
                  <a:pt x="427446" y="15986"/>
                </a:lnTo>
                <a:lnTo>
                  <a:pt x="425390" y="26177"/>
                </a:lnTo>
                <a:lnTo>
                  <a:pt x="427446" y="36367"/>
                </a:lnTo>
                <a:lnTo>
                  <a:pt x="433056" y="44688"/>
                </a:lnTo>
                <a:lnTo>
                  <a:pt x="441376" y="50297"/>
                </a:lnTo>
                <a:lnTo>
                  <a:pt x="451567" y="52354"/>
                </a:lnTo>
                <a:lnTo>
                  <a:pt x="452614" y="52354"/>
                </a:lnTo>
                <a:lnTo>
                  <a:pt x="462805" y="50297"/>
                </a:lnTo>
                <a:lnTo>
                  <a:pt x="471125" y="44688"/>
                </a:lnTo>
                <a:lnTo>
                  <a:pt x="476734" y="36367"/>
                </a:lnTo>
                <a:lnTo>
                  <a:pt x="478791" y="26177"/>
                </a:lnTo>
                <a:lnTo>
                  <a:pt x="476734" y="15986"/>
                </a:lnTo>
                <a:lnTo>
                  <a:pt x="471125" y="7665"/>
                </a:lnTo>
                <a:lnTo>
                  <a:pt x="462805" y="2056"/>
                </a:lnTo>
                <a:lnTo>
                  <a:pt x="452614" y="0"/>
                </a:lnTo>
                <a:close/>
              </a:path>
              <a:path w="7498080" h="52704">
                <a:moveTo>
                  <a:pt x="558967" y="0"/>
                </a:moveTo>
                <a:lnTo>
                  <a:pt x="557909" y="0"/>
                </a:lnTo>
                <a:lnTo>
                  <a:pt x="547723" y="2056"/>
                </a:lnTo>
                <a:lnTo>
                  <a:pt x="539402" y="7665"/>
                </a:lnTo>
                <a:lnTo>
                  <a:pt x="533790" y="15986"/>
                </a:lnTo>
                <a:lnTo>
                  <a:pt x="531732" y="26177"/>
                </a:lnTo>
                <a:lnTo>
                  <a:pt x="533790" y="36367"/>
                </a:lnTo>
                <a:lnTo>
                  <a:pt x="539402" y="44688"/>
                </a:lnTo>
                <a:lnTo>
                  <a:pt x="547723" y="50297"/>
                </a:lnTo>
                <a:lnTo>
                  <a:pt x="557909" y="52354"/>
                </a:lnTo>
                <a:lnTo>
                  <a:pt x="558967" y="52354"/>
                </a:lnTo>
                <a:lnTo>
                  <a:pt x="569157" y="50297"/>
                </a:lnTo>
                <a:lnTo>
                  <a:pt x="577478" y="44688"/>
                </a:lnTo>
                <a:lnTo>
                  <a:pt x="583087" y="36367"/>
                </a:lnTo>
                <a:lnTo>
                  <a:pt x="585144" y="26177"/>
                </a:lnTo>
                <a:lnTo>
                  <a:pt x="583087" y="15986"/>
                </a:lnTo>
                <a:lnTo>
                  <a:pt x="577478" y="7665"/>
                </a:lnTo>
                <a:lnTo>
                  <a:pt x="569157" y="2056"/>
                </a:lnTo>
                <a:lnTo>
                  <a:pt x="558967" y="0"/>
                </a:lnTo>
                <a:close/>
              </a:path>
              <a:path w="7498080" h="52704">
                <a:moveTo>
                  <a:pt x="665309" y="0"/>
                </a:moveTo>
                <a:lnTo>
                  <a:pt x="664262" y="0"/>
                </a:lnTo>
                <a:lnTo>
                  <a:pt x="654071" y="2056"/>
                </a:lnTo>
                <a:lnTo>
                  <a:pt x="645751" y="7665"/>
                </a:lnTo>
                <a:lnTo>
                  <a:pt x="640141" y="15986"/>
                </a:lnTo>
                <a:lnTo>
                  <a:pt x="638085" y="26177"/>
                </a:lnTo>
                <a:lnTo>
                  <a:pt x="640141" y="36367"/>
                </a:lnTo>
                <a:lnTo>
                  <a:pt x="645751" y="44688"/>
                </a:lnTo>
                <a:lnTo>
                  <a:pt x="654071" y="50297"/>
                </a:lnTo>
                <a:lnTo>
                  <a:pt x="664262" y="52354"/>
                </a:lnTo>
                <a:lnTo>
                  <a:pt x="665309" y="52354"/>
                </a:lnTo>
                <a:lnTo>
                  <a:pt x="675500" y="50297"/>
                </a:lnTo>
                <a:lnTo>
                  <a:pt x="683820" y="44688"/>
                </a:lnTo>
                <a:lnTo>
                  <a:pt x="689430" y="36367"/>
                </a:lnTo>
                <a:lnTo>
                  <a:pt x="691486" y="26177"/>
                </a:lnTo>
                <a:lnTo>
                  <a:pt x="689430" y="15986"/>
                </a:lnTo>
                <a:lnTo>
                  <a:pt x="683820" y="7665"/>
                </a:lnTo>
                <a:lnTo>
                  <a:pt x="675500" y="2056"/>
                </a:lnTo>
                <a:lnTo>
                  <a:pt x="665309" y="0"/>
                </a:lnTo>
                <a:close/>
              </a:path>
              <a:path w="7498080" h="52704">
                <a:moveTo>
                  <a:pt x="771662" y="0"/>
                </a:moveTo>
                <a:lnTo>
                  <a:pt x="770604" y="0"/>
                </a:lnTo>
                <a:lnTo>
                  <a:pt x="760414" y="2056"/>
                </a:lnTo>
                <a:lnTo>
                  <a:pt x="752093" y="7665"/>
                </a:lnTo>
                <a:lnTo>
                  <a:pt x="746484" y="15986"/>
                </a:lnTo>
                <a:lnTo>
                  <a:pt x="744427" y="26177"/>
                </a:lnTo>
                <a:lnTo>
                  <a:pt x="746484" y="36367"/>
                </a:lnTo>
                <a:lnTo>
                  <a:pt x="752093" y="44688"/>
                </a:lnTo>
                <a:lnTo>
                  <a:pt x="760414" y="50297"/>
                </a:lnTo>
                <a:lnTo>
                  <a:pt x="770604" y="52354"/>
                </a:lnTo>
                <a:lnTo>
                  <a:pt x="771662" y="52354"/>
                </a:lnTo>
                <a:lnTo>
                  <a:pt x="781848" y="50297"/>
                </a:lnTo>
                <a:lnTo>
                  <a:pt x="790169" y="44688"/>
                </a:lnTo>
                <a:lnTo>
                  <a:pt x="795781" y="36367"/>
                </a:lnTo>
                <a:lnTo>
                  <a:pt x="797839" y="26177"/>
                </a:lnTo>
                <a:lnTo>
                  <a:pt x="795781" y="15986"/>
                </a:lnTo>
                <a:lnTo>
                  <a:pt x="790169" y="7665"/>
                </a:lnTo>
                <a:lnTo>
                  <a:pt x="781848" y="2056"/>
                </a:lnTo>
                <a:lnTo>
                  <a:pt x="771662" y="0"/>
                </a:lnTo>
                <a:close/>
              </a:path>
              <a:path w="7498080" h="52704">
                <a:moveTo>
                  <a:pt x="878004" y="0"/>
                </a:moveTo>
                <a:lnTo>
                  <a:pt x="876947" y="0"/>
                </a:lnTo>
                <a:lnTo>
                  <a:pt x="866760" y="2056"/>
                </a:lnTo>
                <a:lnTo>
                  <a:pt x="858439" y="7665"/>
                </a:lnTo>
                <a:lnTo>
                  <a:pt x="852828" y="15986"/>
                </a:lnTo>
                <a:lnTo>
                  <a:pt x="850769" y="26177"/>
                </a:lnTo>
                <a:lnTo>
                  <a:pt x="852828" y="36367"/>
                </a:lnTo>
                <a:lnTo>
                  <a:pt x="858439" y="44688"/>
                </a:lnTo>
                <a:lnTo>
                  <a:pt x="866760" y="50297"/>
                </a:lnTo>
                <a:lnTo>
                  <a:pt x="876947" y="52354"/>
                </a:lnTo>
                <a:lnTo>
                  <a:pt x="878004" y="52354"/>
                </a:lnTo>
                <a:lnTo>
                  <a:pt x="888195" y="50297"/>
                </a:lnTo>
                <a:lnTo>
                  <a:pt x="896515" y="44688"/>
                </a:lnTo>
                <a:lnTo>
                  <a:pt x="902125" y="36367"/>
                </a:lnTo>
                <a:lnTo>
                  <a:pt x="904181" y="26177"/>
                </a:lnTo>
                <a:lnTo>
                  <a:pt x="902125" y="15986"/>
                </a:lnTo>
                <a:lnTo>
                  <a:pt x="896515" y="7665"/>
                </a:lnTo>
                <a:lnTo>
                  <a:pt x="888195" y="2056"/>
                </a:lnTo>
                <a:lnTo>
                  <a:pt x="878004" y="0"/>
                </a:lnTo>
                <a:close/>
              </a:path>
              <a:path w="7498080" h="52704">
                <a:moveTo>
                  <a:pt x="984346" y="0"/>
                </a:moveTo>
                <a:lnTo>
                  <a:pt x="983299" y="0"/>
                </a:lnTo>
                <a:lnTo>
                  <a:pt x="973109" y="2056"/>
                </a:lnTo>
                <a:lnTo>
                  <a:pt x="964788" y="7665"/>
                </a:lnTo>
                <a:lnTo>
                  <a:pt x="959179" y="15986"/>
                </a:lnTo>
                <a:lnTo>
                  <a:pt x="957122" y="26177"/>
                </a:lnTo>
                <a:lnTo>
                  <a:pt x="959179" y="36367"/>
                </a:lnTo>
                <a:lnTo>
                  <a:pt x="964788" y="44688"/>
                </a:lnTo>
                <a:lnTo>
                  <a:pt x="973109" y="50297"/>
                </a:lnTo>
                <a:lnTo>
                  <a:pt x="983299" y="52354"/>
                </a:lnTo>
                <a:lnTo>
                  <a:pt x="984346" y="52354"/>
                </a:lnTo>
                <a:lnTo>
                  <a:pt x="994537" y="50297"/>
                </a:lnTo>
                <a:lnTo>
                  <a:pt x="1002858" y="44688"/>
                </a:lnTo>
                <a:lnTo>
                  <a:pt x="1008467" y="36367"/>
                </a:lnTo>
                <a:lnTo>
                  <a:pt x="1010524" y="26177"/>
                </a:lnTo>
                <a:lnTo>
                  <a:pt x="1008467" y="15986"/>
                </a:lnTo>
                <a:lnTo>
                  <a:pt x="1002858" y="7665"/>
                </a:lnTo>
                <a:lnTo>
                  <a:pt x="994537" y="2056"/>
                </a:lnTo>
                <a:lnTo>
                  <a:pt x="984346" y="0"/>
                </a:lnTo>
                <a:close/>
              </a:path>
              <a:path w="7498080" h="52704">
                <a:moveTo>
                  <a:pt x="1090699" y="0"/>
                </a:moveTo>
                <a:lnTo>
                  <a:pt x="1089642" y="0"/>
                </a:lnTo>
                <a:lnTo>
                  <a:pt x="1079456" y="2056"/>
                </a:lnTo>
                <a:lnTo>
                  <a:pt x="1071134" y="7665"/>
                </a:lnTo>
                <a:lnTo>
                  <a:pt x="1065523" y="15986"/>
                </a:lnTo>
                <a:lnTo>
                  <a:pt x="1063465" y="26177"/>
                </a:lnTo>
                <a:lnTo>
                  <a:pt x="1065523" y="36367"/>
                </a:lnTo>
                <a:lnTo>
                  <a:pt x="1071134" y="44688"/>
                </a:lnTo>
                <a:lnTo>
                  <a:pt x="1079456" y="50297"/>
                </a:lnTo>
                <a:lnTo>
                  <a:pt x="1089642" y="52354"/>
                </a:lnTo>
                <a:lnTo>
                  <a:pt x="1090699" y="52354"/>
                </a:lnTo>
                <a:lnTo>
                  <a:pt x="1100885" y="50297"/>
                </a:lnTo>
                <a:lnTo>
                  <a:pt x="1109207" y="44688"/>
                </a:lnTo>
                <a:lnTo>
                  <a:pt x="1114818" y="36367"/>
                </a:lnTo>
                <a:lnTo>
                  <a:pt x="1116876" y="26177"/>
                </a:lnTo>
                <a:lnTo>
                  <a:pt x="1114818" y="15986"/>
                </a:lnTo>
                <a:lnTo>
                  <a:pt x="1109207" y="7665"/>
                </a:lnTo>
                <a:lnTo>
                  <a:pt x="1100885" y="2056"/>
                </a:lnTo>
                <a:lnTo>
                  <a:pt x="1090699" y="0"/>
                </a:lnTo>
                <a:close/>
              </a:path>
              <a:path w="7498080" h="52704">
                <a:moveTo>
                  <a:pt x="1197042" y="0"/>
                </a:moveTo>
                <a:lnTo>
                  <a:pt x="1195994" y="0"/>
                </a:lnTo>
                <a:lnTo>
                  <a:pt x="1185804" y="2056"/>
                </a:lnTo>
                <a:lnTo>
                  <a:pt x="1177483" y="7665"/>
                </a:lnTo>
                <a:lnTo>
                  <a:pt x="1171874" y="15986"/>
                </a:lnTo>
                <a:lnTo>
                  <a:pt x="1169817" y="26177"/>
                </a:lnTo>
                <a:lnTo>
                  <a:pt x="1171874" y="36367"/>
                </a:lnTo>
                <a:lnTo>
                  <a:pt x="1177483" y="44688"/>
                </a:lnTo>
                <a:lnTo>
                  <a:pt x="1185804" y="50297"/>
                </a:lnTo>
                <a:lnTo>
                  <a:pt x="1195994" y="52354"/>
                </a:lnTo>
                <a:lnTo>
                  <a:pt x="1197042" y="52354"/>
                </a:lnTo>
                <a:lnTo>
                  <a:pt x="1207232" y="50297"/>
                </a:lnTo>
                <a:lnTo>
                  <a:pt x="1215553" y="44688"/>
                </a:lnTo>
                <a:lnTo>
                  <a:pt x="1221162" y="36367"/>
                </a:lnTo>
                <a:lnTo>
                  <a:pt x="1223219" y="26177"/>
                </a:lnTo>
                <a:lnTo>
                  <a:pt x="1221162" y="15986"/>
                </a:lnTo>
                <a:lnTo>
                  <a:pt x="1215553" y="7665"/>
                </a:lnTo>
                <a:lnTo>
                  <a:pt x="1207232" y="2056"/>
                </a:lnTo>
                <a:lnTo>
                  <a:pt x="1197042" y="0"/>
                </a:lnTo>
                <a:close/>
              </a:path>
              <a:path w="7498080" h="52704">
                <a:moveTo>
                  <a:pt x="1303384" y="0"/>
                </a:moveTo>
                <a:lnTo>
                  <a:pt x="1302337" y="0"/>
                </a:lnTo>
                <a:lnTo>
                  <a:pt x="1292146" y="2056"/>
                </a:lnTo>
                <a:lnTo>
                  <a:pt x="1283826" y="7665"/>
                </a:lnTo>
                <a:lnTo>
                  <a:pt x="1278216" y="15986"/>
                </a:lnTo>
                <a:lnTo>
                  <a:pt x="1276160" y="26177"/>
                </a:lnTo>
                <a:lnTo>
                  <a:pt x="1278216" y="36367"/>
                </a:lnTo>
                <a:lnTo>
                  <a:pt x="1283826" y="44688"/>
                </a:lnTo>
                <a:lnTo>
                  <a:pt x="1292146" y="50297"/>
                </a:lnTo>
                <a:lnTo>
                  <a:pt x="1302337" y="52354"/>
                </a:lnTo>
                <a:lnTo>
                  <a:pt x="1303384" y="52354"/>
                </a:lnTo>
                <a:lnTo>
                  <a:pt x="1313575" y="50297"/>
                </a:lnTo>
                <a:lnTo>
                  <a:pt x="1321895" y="44688"/>
                </a:lnTo>
                <a:lnTo>
                  <a:pt x="1327504" y="36367"/>
                </a:lnTo>
                <a:lnTo>
                  <a:pt x="1329561" y="26177"/>
                </a:lnTo>
                <a:lnTo>
                  <a:pt x="1327504" y="15986"/>
                </a:lnTo>
                <a:lnTo>
                  <a:pt x="1321895" y="7665"/>
                </a:lnTo>
                <a:lnTo>
                  <a:pt x="1313575" y="2056"/>
                </a:lnTo>
                <a:lnTo>
                  <a:pt x="1303384" y="0"/>
                </a:lnTo>
                <a:close/>
              </a:path>
              <a:path w="7498080" h="52704">
                <a:moveTo>
                  <a:pt x="1409737" y="0"/>
                </a:moveTo>
                <a:lnTo>
                  <a:pt x="1408679" y="0"/>
                </a:lnTo>
                <a:lnTo>
                  <a:pt x="1398493" y="2056"/>
                </a:lnTo>
                <a:lnTo>
                  <a:pt x="1390172" y="7665"/>
                </a:lnTo>
                <a:lnTo>
                  <a:pt x="1384560" y="15986"/>
                </a:lnTo>
                <a:lnTo>
                  <a:pt x="1382502" y="26177"/>
                </a:lnTo>
                <a:lnTo>
                  <a:pt x="1384560" y="36367"/>
                </a:lnTo>
                <a:lnTo>
                  <a:pt x="1390172" y="44688"/>
                </a:lnTo>
                <a:lnTo>
                  <a:pt x="1398493" y="50297"/>
                </a:lnTo>
                <a:lnTo>
                  <a:pt x="1408679" y="52354"/>
                </a:lnTo>
                <a:lnTo>
                  <a:pt x="1409737" y="52354"/>
                </a:lnTo>
                <a:lnTo>
                  <a:pt x="1419927" y="50297"/>
                </a:lnTo>
                <a:lnTo>
                  <a:pt x="1428248" y="44688"/>
                </a:lnTo>
                <a:lnTo>
                  <a:pt x="1433857" y="36367"/>
                </a:lnTo>
                <a:lnTo>
                  <a:pt x="1435914" y="26177"/>
                </a:lnTo>
                <a:lnTo>
                  <a:pt x="1433857" y="15986"/>
                </a:lnTo>
                <a:lnTo>
                  <a:pt x="1428248" y="7665"/>
                </a:lnTo>
                <a:lnTo>
                  <a:pt x="1419927" y="2056"/>
                </a:lnTo>
                <a:lnTo>
                  <a:pt x="1409737" y="0"/>
                </a:lnTo>
                <a:close/>
              </a:path>
              <a:path w="7498080" h="52704">
                <a:moveTo>
                  <a:pt x="1516079" y="0"/>
                </a:moveTo>
                <a:lnTo>
                  <a:pt x="1515032" y="0"/>
                </a:lnTo>
                <a:lnTo>
                  <a:pt x="1504841" y="2056"/>
                </a:lnTo>
                <a:lnTo>
                  <a:pt x="1496521" y="7665"/>
                </a:lnTo>
                <a:lnTo>
                  <a:pt x="1490911" y="15986"/>
                </a:lnTo>
                <a:lnTo>
                  <a:pt x="1488855" y="26177"/>
                </a:lnTo>
                <a:lnTo>
                  <a:pt x="1490911" y="36367"/>
                </a:lnTo>
                <a:lnTo>
                  <a:pt x="1496521" y="44688"/>
                </a:lnTo>
                <a:lnTo>
                  <a:pt x="1504841" y="50297"/>
                </a:lnTo>
                <a:lnTo>
                  <a:pt x="1515032" y="52354"/>
                </a:lnTo>
                <a:lnTo>
                  <a:pt x="1516079" y="52354"/>
                </a:lnTo>
                <a:lnTo>
                  <a:pt x="1526270" y="50297"/>
                </a:lnTo>
                <a:lnTo>
                  <a:pt x="1534590" y="44688"/>
                </a:lnTo>
                <a:lnTo>
                  <a:pt x="1540199" y="36367"/>
                </a:lnTo>
                <a:lnTo>
                  <a:pt x="1542256" y="26177"/>
                </a:lnTo>
                <a:lnTo>
                  <a:pt x="1540199" y="15986"/>
                </a:lnTo>
                <a:lnTo>
                  <a:pt x="1534590" y="7665"/>
                </a:lnTo>
                <a:lnTo>
                  <a:pt x="1526270" y="2056"/>
                </a:lnTo>
                <a:lnTo>
                  <a:pt x="1516079" y="0"/>
                </a:lnTo>
                <a:close/>
              </a:path>
              <a:path w="7498080" h="52704">
                <a:moveTo>
                  <a:pt x="1622432" y="0"/>
                </a:moveTo>
                <a:lnTo>
                  <a:pt x="1621374" y="0"/>
                </a:lnTo>
                <a:lnTo>
                  <a:pt x="1611184" y="2056"/>
                </a:lnTo>
                <a:lnTo>
                  <a:pt x="1602863" y="7665"/>
                </a:lnTo>
                <a:lnTo>
                  <a:pt x="1597254" y="15986"/>
                </a:lnTo>
                <a:lnTo>
                  <a:pt x="1595197" y="26177"/>
                </a:lnTo>
                <a:lnTo>
                  <a:pt x="1597254" y="36367"/>
                </a:lnTo>
                <a:lnTo>
                  <a:pt x="1602863" y="44688"/>
                </a:lnTo>
                <a:lnTo>
                  <a:pt x="1611184" y="50297"/>
                </a:lnTo>
                <a:lnTo>
                  <a:pt x="1621374" y="52354"/>
                </a:lnTo>
                <a:lnTo>
                  <a:pt x="1622432" y="52354"/>
                </a:lnTo>
                <a:lnTo>
                  <a:pt x="1632618" y="50297"/>
                </a:lnTo>
                <a:lnTo>
                  <a:pt x="1640939" y="44688"/>
                </a:lnTo>
                <a:lnTo>
                  <a:pt x="1646551" y="36367"/>
                </a:lnTo>
                <a:lnTo>
                  <a:pt x="1648609" y="26177"/>
                </a:lnTo>
                <a:lnTo>
                  <a:pt x="1646551" y="15986"/>
                </a:lnTo>
                <a:lnTo>
                  <a:pt x="1640939" y="7665"/>
                </a:lnTo>
                <a:lnTo>
                  <a:pt x="1632618" y="2056"/>
                </a:lnTo>
                <a:lnTo>
                  <a:pt x="1622432" y="0"/>
                </a:lnTo>
                <a:close/>
              </a:path>
              <a:path w="7498080" h="52704">
                <a:moveTo>
                  <a:pt x="1728774" y="0"/>
                </a:moveTo>
                <a:lnTo>
                  <a:pt x="1727717" y="0"/>
                </a:lnTo>
                <a:lnTo>
                  <a:pt x="1717530" y="2056"/>
                </a:lnTo>
                <a:lnTo>
                  <a:pt x="1709209" y="7665"/>
                </a:lnTo>
                <a:lnTo>
                  <a:pt x="1703597" y="15986"/>
                </a:lnTo>
                <a:lnTo>
                  <a:pt x="1701539" y="26177"/>
                </a:lnTo>
                <a:lnTo>
                  <a:pt x="1703597" y="36367"/>
                </a:lnTo>
                <a:lnTo>
                  <a:pt x="1709209" y="44688"/>
                </a:lnTo>
                <a:lnTo>
                  <a:pt x="1717530" y="50297"/>
                </a:lnTo>
                <a:lnTo>
                  <a:pt x="1727717" y="52354"/>
                </a:lnTo>
                <a:lnTo>
                  <a:pt x="1728774" y="52354"/>
                </a:lnTo>
                <a:lnTo>
                  <a:pt x="1738965" y="50297"/>
                </a:lnTo>
                <a:lnTo>
                  <a:pt x="1747285" y="44688"/>
                </a:lnTo>
                <a:lnTo>
                  <a:pt x="1752895" y="36367"/>
                </a:lnTo>
                <a:lnTo>
                  <a:pt x="1754951" y="26177"/>
                </a:lnTo>
                <a:lnTo>
                  <a:pt x="1752895" y="15986"/>
                </a:lnTo>
                <a:lnTo>
                  <a:pt x="1747285" y="7665"/>
                </a:lnTo>
                <a:lnTo>
                  <a:pt x="1738965" y="2056"/>
                </a:lnTo>
                <a:lnTo>
                  <a:pt x="1728774" y="0"/>
                </a:lnTo>
                <a:close/>
              </a:path>
              <a:path w="7498080" h="52704">
                <a:moveTo>
                  <a:pt x="1835116" y="0"/>
                </a:moveTo>
                <a:lnTo>
                  <a:pt x="1834069" y="0"/>
                </a:lnTo>
                <a:lnTo>
                  <a:pt x="1823879" y="2056"/>
                </a:lnTo>
                <a:lnTo>
                  <a:pt x="1815558" y="7665"/>
                </a:lnTo>
                <a:lnTo>
                  <a:pt x="1809949" y="15986"/>
                </a:lnTo>
                <a:lnTo>
                  <a:pt x="1807892" y="26177"/>
                </a:lnTo>
                <a:lnTo>
                  <a:pt x="1809949" y="36367"/>
                </a:lnTo>
                <a:lnTo>
                  <a:pt x="1815558" y="44688"/>
                </a:lnTo>
                <a:lnTo>
                  <a:pt x="1823879" y="50297"/>
                </a:lnTo>
                <a:lnTo>
                  <a:pt x="1834069" y="52354"/>
                </a:lnTo>
                <a:lnTo>
                  <a:pt x="1835116" y="52354"/>
                </a:lnTo>
                <a:lnTo>
                  <a:pt x="1845307" y="50297"/>
                </a:lnTo>
                <a:lnTo>
                  <a:pt x="1853628" y="44688"/>
                </a:lnTo>
                <a:lnTo>
                  <a:pt x="1859237" y="36367"/>
                </a:lnTo>
                <a:lnTo>
                  <a:pt x="1861294" y="26177"/>
                </a:lnTo>
                <a:lnTo>
                  <a:pt x="1859237" y="15986"/>
                </a:lnTo>
                <a:lnTo>
                  <a:pt x="1853628" y="7665"/>
                </a:lnTo>
                <a:lnTo>
                  <a:pt x="1845307" y="2056"/>
                </a:lnTo>
                <a:lnTo>
                  <a:pt x="1835116" y="0"/>
                </a:lnTo>
                <a:close/>
              </a:path>
              <a:path w="7498080" h="52704">
                <a:moveTo>
                  <a:pt x="1941469" y="0"/>
                </a:moveTo>
                <a:lnTo>
                  <a:pt x="1940412" y="0"/>
                </a:lnTo>
                <a:lnTo>
                  <a:pt x="1930221" y="2056"/>
                </a:lnTo>
                <a:lnTo>
                  <a:pt x="1921900" y="7665"/>
                </a:lnTo>
                <a:lnTo>
                  <a:pt x="1916291" y="15986"/>
                </a:lnTo>
                <a:lnTo>
                  <a:pt x="1914234" y="26177"/>
                </a:lnTo>
                <a:lnTo>
                  <a:pt x="1916291" y="36367"/>
                </a:lnTo>
                <a:lnTo>
                  <a:pt x="1921900" y="44688"/>
                </a:lnTo>
                <a:lnTo>
                  <a:pt x="1930221" y="50297"/>
                </a:lnTo>
                <a:lnTo>
                  <a:pt x="1940412" y="52354"/>
                </a:lnTo>
                <a:lnTo>
                  <a:pt x="1941469" y="52354"/>
                </a:lnTo>
                <a:lnTo>
                  <a:pt x="1951655" y="50297"/>
                </a:lnTo>
                <a:lnTo>
                  <a:pt x="1959976" y="44688"/>
                </a:lnTo>
                <a:lnTo>
                  <a:pt x="1965588" y="36367"/>
                </a:lnTo>
                <a:lnTo>
                  <a:pt x="1967646" y="26177"/>
                </a:lnTo>
                <a:lnTo>
                  <a:pt x="1965588" y="15986"/>
                </a:lnTo>
                <a:lnTo>
                  <a:pt x="1959976" y="7665"/>
                </a:lnTo>
                <a:lnTo>
                  <a:pt x="1951655" y="2056"/>
                </a:lnTo>
                <a:lnTo>
                  <a:pt x="1941469" y="0"/>
                </a:lnTo>
                <a:close/>
              </a:path>
              <a:path w="7498080" h="52704">
                <a:moveTo>
                  <a:pt x="2047811" y="0"/>
                </a:moveTo>
                <a:lnTo>
                  <a:pt x="2046754" y="0"/>
                </a:lnTo>
                <a:lnTo>
                  <a:pt x="2036568" y="2056"/>
                </a:lnTo>
                <a:lnTo>
                  <a:pt x="2028247" y="7665"/>
                </a:lnTo>
                <a:lnTo>
                  <a:pt x="2022635" y="15986"/>
                </a:lnTo>
                <a:lnTo>
                  <a:pt x="2020577" y="26177"/>
                </a:lnTo>
                <a:lnTo>
                  <a:pt x="2022635" y="36367"/>
                </a:lnTo>
                <a:lnTo>
                  <a:pt x="2028247" y="44688"/>
                </a:lnTo>
                <a:lnTo>
                  <a:pt x="2036568" y="50297"/>
                </a:lnTo>
                <a:lnTo>
                  <a:pt x="2046754" y="52354"/>
                </a:lnTo>
                <a:lnTo>
                  <a:pt x="2047811" y="52354"/>
                </a:lnTo>
                <a:lnTo>
                  <a:pt x="2058002" y="50297"/>
                </a:lnTo>
                <a:lnTo>
                  <a:pt x="2066323" y="44688"/>
                </a:lnTo>
                <a:lnTo>
                  <a:pt x="2071932" y="36367"/>
                </a:lnTo>
                <a:lnTo>
                  <a:pt x="2073989" y="26177"/>
                </a:lnTo>
                <a:lnTo>
                  <a:pt x="2071932" y="15986"/>
                </a:lnTo>
                <a:lnTo>
                  <a:pt x="2066323" y="7665"/>
                </a:lnTo>
                <a:lnTo>
                  <a:pt x="2058002" y="2056"/>
                </a:lnTo>
                <a:lnTo>
                  <a:pt x="2047811" y="0"/>
                </a:lnTo>
                <a:close/>
              </a:path>
              <a:path w="7498080" h="52704">
                <a:moveTo>
                  <a:pt x="2154164" y="0"/>
                </a:moveTo>
                <a:lnTo>
                  <a:pt x="2153107" y="0"/>
                </a:lnTo>
                <a:lnTo>
                  <a:pt x="2142916" y="2056"/>
                </a:lnTo>
                <a:lnTo>
                  <a:pt x="2134595" y="7665"/>
                </a:lnTo>
                <a:lnTo>
                  <a:pt x="2128986" y="15986"/>
                </a:lnTo>
                <a:lnTo>
                  <a:pt x="2126930" y="26177"/>
                </a:lnTo>
                <a:lnTo>
                  <a:pt x="2128986" y="36367"/>
                </a:lnTo>
                <a:lnTo>
                  <a:pt x="2134595" y="44688"/>
                </a:lnTo>
                <a:lnTo>
                  <a:pt x="2142916" y="50297"/>
                </a:lnTo>
                <a:lnTo>
                  <a:pt x="2153107" y="52354"/>
                </a:lnTo>
                <a:lnTo>
                  <a:pt x="2154164" y="52354"/>
                </a:lnTo>
                <a:lnTo>
                  <a:pt x="2164350" y="50297"/>
                </a:lnTo>
                <a:lnTo>
                  <a:pt x="2172672" y="44688"/>
                </a:lnTo>
                <a:lnTo>
                  <a:pt x="2178283" y="36367"/>
                </a:lnTo>
                <a:lnTo>
                  <a:pt x="2180341" y="26177"/>
                </a:lnTo>
                <a:lnTo>
                  <a:pt x="2178283" y="15986"/>
                </a:lnTo>
                <a:lnTo>
                  <a:pt x="2172672" y="7665"/>
                </a:lnTo>
                <a:lnTo>
                  <a:pt x="2164350" y="2056"/>
                </a:lnTo>
                <a:lnTo>
                  <a:pt x="2154164" y="0"/>
                </a:lnTo>
                <a:close/>
              </a:path>
              <a:path w="7498080" h="52704">
                <a:moveTo>
                  <a:pt x="2260507" y="0"/>
                </a:moveTo>
                <a:lnTo>
                  <a:pt x="2259449" y="0"/>
                </a:lnTo>
                <a:lnTo>
                  <a:pt x="2249263" y="2056"/>
                </a:lnTo>
                <a:lnTo>
                  <a:pt x="2240942" y="7665"/>
                </a:lnTo>
                <a:lnTo>
                  <a:pt x="2235330" y="15986"/>
                </a:lnTo>
                <a:lnTo>
                  <a:pt x="2233272" y="26177"/>
                </a:lnTo>
                <a:lnTo>
                  <a:pt x="2235330" y="36367"/>
                </a:lnTo>
                <a:lnTo>
                  <a:pt x="2240942" y="44688"/>
                </a:lnTo>
                <a:lnTo>
                  <a:pt x="2249263" y="50297"/>
                </a:lnTo>
                <a:lnTo>
                  <a:pt x="2259449" y="52354"/>
                </a:lnTo>
                <a:lnTo>
                  <a:pt x="2260507" y="52354"/>
                </a:lnTo>
                <a:lnTo>
                  <a:pt x="2270697" y="50297"/>
                </a:lnTo>
                <a:lnTo>
                  <a:pt x="2279018" y="44688"/>
                </a:lnTo>
                <a:lnTo>
                  <a:pt x="2284627" y="36367"/>
                </a:lnTo>
                <a:lnTo>
                  <a:pt x="2286684" y="26177"/>
                </a:lnTo>
                <a:lnTo>
                  <a:pt x="2284627" y="15986"/>
                </a:lnTo>
                <a:lnTo>
                  <a:pt x="2279018" y="7665"/>
                </a:lnTo>
                <a:lnTo>
                  <a:pt x="2270697" y="2056"/>
                </a:lnTo>
                <a:lnTo>
                  <a:pt x="2260507" y="0"/>
                </a:lnTo>
                <a:close/>
              </a:path>
              <a:path w="7498080" h="52704">
                <a:moveTo>
                  <a:pt x="2366849" y="0"/>
                </a:moveTo>
                <a:lnTo>
                  <a:pt x="2365802" y="0"/>
                </a:lnTo>
                <a:lnTo>
                  <a:pt x="2355611" y="2056"/>
                </a:lnTo>
                <a:lnTo>
                  <a:pt x="2347291" y="7665"/>
                </a:lnTo>
                <a:lnTo>
                  <a:pt x="2341681" y="15986"/>
                </a:lnTo>
                <a:lnTo>
                  <a:pt x="2339625" y="26177"/>
                </a:lnTo>
                <a:lnTo>
                  <a:pt x="2341681" y="36367"/>
                </a:lnTo>
                <a:lnTo>
                  <a:pt x="2347291" y="44688"/>
                </a:lnTo>
                <a:lnTo>
                  <a:pt x="2355611" y="50297"/>
                </a:lnTo>
                <a:lnTo>
                  <a:pt x="2365802" y="52354"/>
                </a:lnTo>
                <a:lnTo>
                  <a:pt x="2366849" y="52354"/>
                </a:lnTo>
                <a:lnTo>
                  <a:pt x="2377040" y="50297"/>
                </a:lnTo>
                <a:lnTo>
                  <a:pt x="2385360" y="44688"/>
                </a:lnTo>
                <a:lnTo>
                  <a:pt x="2390969" y="36367"/>
                </a:lnTo>
                <a:lnTo>
                  <a:pt x="2393026" y="26177"/>
                </a:lnTo>
                <a:lnTo>
                  <a:pt x="2390969" y="15986"/>
                </a:lnTo>
                <a:lnTo>
                  <a:pt x="2385360" y="7665"/>
                </a:lnTo>
                <a:lnTo>
                  <a:pt x="2377040" y="2056"/>
                </a:lnTo>
                <a:lnTo>
                  <a:pt x="2366849" y="0"/>
                </a:lnTo>
                <a:close/>
              </a:path>
              <a:path w="7498080" h="52704">
                <a:moveTo>
                  <a:pt x="2473202" y="0"/>
                </a:moveTo>
                <a:lnTo>
                  <a:pt x="2472144" y="0"/>
                </a:lnTo>
                <a:lnTo>
                  <a:pt x="2461953" y="2056"/>
                </a:lnTo>
                <a:lnTo>
                  <a:pt x="2453633" y="7665"/>
                </a:lnTo>
                <a:lnTo>
                  <a:pt x="2448024" y="15986"/>
                </a:lnTo>
                <a:lnTo>
                  <a:pt x="2445967" y="26177"/>
                </a:lnTo>
                <a:lnTo>
                  <a:pt x="2448024" y="36367"/>
                </a:lnTo>
                <a:lnTo>
                  <a:pt x="2453633" y="44688"/>
                </a:lnTo>
                <a:lnTo>
                  <a:pt x="2461953" y="50297"/>
                </a:lnTo>
                <a:lnTo>
                  <a:pt x="2472144" y="52354"/>
                </a:lnTo>
                <a:lnTo>
                  <a:pt x="2473202" y="52354"/>
                </a:lnTo>
                <a:lnTo>
                  <a:pt x="2483388" y="50297"/>
                </a:lnTo>
                <a:lnTo>
                  <a:pt x="2491709" y="44688"/>
                </a:lnTo>
                <a:lnTo>
                  <a:pt x="2497321" y="36367"/>
                </a:lnTo>
                <a:lnTo>
                  <a:pt x="2499379" y="26177"/>
                </a:lnTo>
                <a:lnTo>
                  <a:pt x="2497321" y="15986"/>
                </a:lnTo>
                <a:lnTo>
                  <a:pt x="2491709" y="7665"/>
                </a:lnTo>
                <a:lnTo>
                  <a:pt x="2483388" y="2056"/>
                </a:lnTo>
                <a:lnTo>
                  <a:pt x="2473202" y="0"/>
                </a:lnTo>
                <a:close/>
              </a:path>
              <a:path w="7498080" h="52704">
                <a:moveTo>
                  <a:pt x="2579544" y="0"/>
                </a:moveTo>
                <a:lnTo>
                  <a:pt x="2578497" y="0"/>
                </a:lnTo>
                <a:lnTo>
                  <a:pt x="2568306" y="2056"/>
                </a:lnTo>
                <a:lnTo>
                  <a:pt x="2559986" y="7665"/>
                </a:lnTo>
                <a:lnTo>
                  <a:pt x="2554376" y="15986"/>
                </a:lnTo>
                <a:lnTo>
                  <a:pt x="2552320" y="26177"/>
                </a:lnTo>
                <a:lnTo>
                  <a:pt x="2554376" y="36367"/>
                </a:lnTo>
                <a:lnTo>
                  <a:pt x="2559986" y="44688"/>
                </a:lnTo>
                <a:lnTo>
                  <a:pt x="2568306" y="50297"/>
                </a:lnTo>
                <a:lnTo>
                  <a:pt x="2578497" y="52354"/>
                </a:lnTo>
                <a:lnTo>
                  <a:pt x="2579544" y="52354"/>
                </a:lnTo>
                <a:lnTo>
                  <a:pt x="2589735" y="50297"/>
                </a:lnTo>
                <a:lnTo>
                  <a:pt x="2598055" y="44688"/>
                </a:lnTo>
                <a:lnTo>
                  <a:pt x="2603664" y="36367"/>
                </a:lnTo>
                <a:lnTo>
                  <a:pt x="2605721" y="26177"/>
                </a:lnTo>
                <a:lnTo>
                  <a:pt x="2603664" y="15986"/>
                </a:lnTo>
                <a:lnTo>
                  <a:pt x="2598055" y="7665"/>
                </a:lnTo>
                <a:lnTo>
                  <a:pt x="2589735" y="2056"/>
                </a:lnTo>
                <a:lnTo>
                  <a:pt x="2579544" y="0"/>
                </a:lnTo>
                <a:close/>
              </a:path>
              <a:path w="7498080" h="52704">
                <a:moveTo>
                  <a:pt x="2685897" y="0"/>
                </a:moveTo>
                <a:lnTo>
                  <a:pt x="2684839" y="0"/>
                </a:lnTo>
                <a:lnTo>
                  <a:pt x="2674649" y="2056"/>
                </a:lnTo>
                <a:lnTo>
                  <a:pt x="2666328" y="7665"/>
                </a:lnTo>
                <a:lnTo>
                  <a:pt x="2660719" y="15986"/>
                </a:lnTo>
                <a:lnTo>
                  <a:pt x="2658662" y="26177"/>
                </a:lnTo>
                <a:lnTo>
                  <a:pt x="2660719" y="36367"/>
                </a:lnTo>
                <a:lnTo>
                  <a:pt x="2666328" y="44688"/>
                </a:lnTo>
                <a:lnTo>
                  <a:pt x="2674649" y="50297"/>
                </a:lnTo>
                <a:lnTo>
                  <a:pt x="2684839" y="52354"/>
                </a:lnTo>
                <a:lnTo>
                  <a:pt x="2685897" y="52354"/>
                </a:lnTo>
                <a:lnTo>
                  <a:pt x="2696083" y="50297"/>
                </a:lnTo>
                <a:lnTo>
                  <a:pt x="2704404" y="44688"/>
                </a:lnTo>
                <a:lnTo>
                  <a:pt x="2710016" y="36367"/>
                </a:lnTo>
                <a:lnTo>
                  <a:pt x="2712074" y="26177"/>
                </a:lnTo>
                <a:lnTo>
                  <a:pt x="2710016" y="15986"/>
                </a:lnTo>
                <a:lnTo>
                  <a:pt x="2704404" y="7665"/>
                </a:lnTo>
                <a:lnTo>
                  <a:pt x="2696083" y="2056"/>
                </a:lnTo>
                <a:lnTo>
                  <a:pt x="2685897" y="0"/>
                </a:lnTo>
                <a:close/>
              </a:path>
              <a:path w="7498080" h="52704">
                <a:moveTo>
                  <a:pt x="2792239" y="0"/>
                </a:moveTo>
                <a:lnTo>
                  <a:pt x="2791182" y="0"/>
                </a:lnTo>
                <a:lnTo>
                  <a:pt x="2780995" y="2056"/>
                </a:lnTo>
                <a:lnTo>
                  <a:pt x="2772674" y="7665"/>
                </a:lnTo>
                <a:lnTo>
                  <a:pt x="2767062" y="15986"/>
                </a:lnTo>
                <a:lnTo>
                  <a:pt x="2765004" y="26177"/>
                </a:lnTo>
                <a:lnTo>
                  <a:pt x="2767062" y="36367"/>
                </a:lnTo>
                <a:lnTo>
                  <a:pt x="2772674" y="44688"/>
                </a:lnTo>
                <a:lnTo>
                  <a:pt x="2780995" y="50297"/>
                </a:lnTo>
                <a:lnTo>
                  <a:pt x="2791182" y="52354"/>
                </a:lnTo>
                <a:lnTo>
                  <a:pt x="2792239" y="52354"/>
                </a:lnTo>
                <a:lnTo>
                  <a:pt x="2802430" y="50297"/>
                </a:lnTo>
                <a:lnTo>
                  <a:pt x="2810750" y="44688"/>
                </a:lnTo>
                <a:lnTo>
                  <a:pt x="2816360" y="36367"/>
                </a:lnTo>
                <a:lnTo>
                  <a:pt x="2818416" y="26177"/>
                </a:lnTo>
                <a:lnTo>
                  <a:pt x="2816360" y="15986"/>
                </a:lnTo>
                <a:lnTo>
                  <a:pt x="2810750" y="7665"/>
                </a:lnTo>
                <a:lnTo>
                  <a:pt x="2802430" y="2056"/>
                </a:lnTo>
                <a:lnTo>
                  <a:pt x="2792239" y="0"/>
                </a:lnTo>
                <a:close/>
              </a:path>
              <a:path w="7498080" h="52704">
                <a:moveTo>
                  <a:pt x="2898581" y="0"/>
                </a:moveTo>
                <a:lnTo>
                  <a:pt x="2897534" y="0"/>
                </a:lnTo>
                <a:lnTo>
                  <a:pt x="2887344" y="2056"/>
                </a:lnTo>
                <a:lnTo>
                  <a:pt x="2879023" y="7665"/>
                </a:lnTo>
                <a:lnTo>
                  <a:pt x="2873414" y="15986"/>
                </a:lnTo>
                <a:lnTo>
                  <a:pt x="2871357" y="26177"/>
                </a:lnTo>
                <a:lnTo>
                  <a:pt x="2873414" y="36367"/>
                </a:lnTo>
                <a:lnTo>
                  <a:pt x="2879023" y="44688"/>
                </a:lnTo>
                <a:lnTo>
                  <a:pt x="2887344" y="50297"/>
                </a:lnTo>
                <a:lnTo>
                  <a:pt x="2897534" y="52354"/>
                </a:lnTo>
                <a:lnTo>
                  <a:pt x="2898581" y="52354"/>
                </a:lnTo>
                <a:lnTo>
                  <a:pt x="2908772" y="50297"/>
                </a:lnTo>
                <a:lnTo>
                  <a:pt x="2917093" y="44688"/>
                </a:lnTo>
                <a:lnTo>
                  <a:pt x="2922702" y="36367"/>
                </a:lnTo>
                <a:lnTo>
                  <a:pt x="2924759" y="26177"/>
                </a:lnTo>
                <a:lnTo>
                  <a:pt x="2922702" y="15986"/>
                </a:lnTo>
                <a:lnTo>
                  <a:pt x="2917093" y="7665"/>
                </a:lnTo>
                <a:lnTo>
                  <a:pt x="2908772" y="2056"/>
                </a:lnTo>
                <a:lnTo>
                  <a:pt x="2898581" y="0"/>
                </a:lnTo>
                <a:close/>
              </a:path>
              <a:path w="7498080" h="52704">
                <a:moveTo>
                  <a:pt x="3004934" y="0"/>
                </a:moveTo>
                <a:lnTo>
                  <a:pt x="3003877" y="0"/>
                </a:lnTo>
                <a:lnTo>
                  <a:pt x="2993686" y="2056"/>
                </a:lnTo>
                <a:lnTo>
                  <a:pt x="2985365" y="7665"/>
                </a:lnTo>
                <a:lnTo>
                  <a:pt x="2979756" y="15986"/>
                </a:lnTo>
                <a:lnTo>
                  <a:pt x="2977699" y="26177"/>
                </a:lnTo>
                <a:lnTo>
                  <a:pt x="2979756" y="36367"/>
                </a:lnTo>
                <a:lnTo>
                  <a:pt x="2985365" y="44688"/>
                </a:lnTo>
                <a:lnTo>
                  <a:pt x="2993686" y="50297"/>
                </a:lnTo>
                <a:lnTo>
                  <a:pt x="3003877" y="52354"/>
                </a:lnTo>
                <a:lnTo>
                  <a:pt x="3004934" y="52354"/>
                </a:lnTo>
                <a:lnTo>
                  <a:pt x="3015120" y="50297"/>
                </a:lnTo>
                <a:lnTo>
                  <a:pt x="3023441" y="44688"/>
                </a:lnTo>
                <a:lnTo>
                  <a:pt x="3029053" y="36367"/>
                </a:lnTo>
                <a:lnTo>
                  <a:pt x="3031111" y="26177"/>
                </a:lnTo>
                <a:lnTo>
                  <a:pt x="3029053" y="15986"/>
                </a:lnTo>
                <a:lnTo>
                  <a:pt x="3023441" y="7665"/>
                </a:lnTo>
                <a:lnTo>
                  <a:pt x="3015120" y="2056"/>
                </a:lnTo>
                <a:lnTo>
                  <a:pt x="3004934" y="0"/>
                </a:lnTo>
                <a:close/>
              </a:path>
              <a:path w="7498080" h="52704">
                <a:moveTo>
                  <a:pt x="3111276" y="0"/>
                </a:moveTo>
                <a:lnTo>
                  <a:pt x="3110229" y="0"/>
                </a:lnTo>
                <a:lnTo>
                  <a:pt x="3100039" y="2056"/>
                </a:lnTo>
                <a:lnTo>
                  <a:pt x="3091718" y="7665"/>
                </a:lnTo>
                <a:lnTo>
                  <a:pt x="3086109" y="15986"/>
                </a:lnTo>
                <a:lnTo>
                  <a:pt x="3084052" y="26177"/>
                </a:lnTo>
                <a:lnTo>
                  <a:pt x="3086109" y="36367"/>
                </a:lnTo>
                <a:lnTo>
                  <a:pt x="3091718" y="44688"/>
                </a:lnTo>
                <a:lnTo>
                  <a:pt x="3100039" y="50297"/>
                </a:lnTo>
                <a:lnTo>
                  <a:pt x="3110229" y="52354"/>
                </a:lnTo>
                <a:lnTo>
                  <a:pt x="3111276" y="52354"/>
                </a:lnTo>
                <a:lnTo>
                  <a:pt x="3121467" y="50297"/>
                </a:lnTo>
                <a:lnTo>
                  <a:pt x="3129788" y="44688"/>
                </a:lnTo>
                <a:lnTo>
                  <a:pt x="3135397" y="36367"/>
                </a:lnTo>
                <a:lnTo>
                  <a:pt x="3137454" y="26177"/>
                </a:lnTo>
                <a:lnTo>
                  <a:pt x="3135397" y="15986"/>
                </a:lnTo>
                <a:lnTo>
                  <a:pt x="3129788" y="7665"/>
                </a:lnTo>
                <a:lnTo>
                  <a:pt x="3121467" y="2056"/>
                </a:lnTo>
                <a:lnTo>
                  <a:pt x="3111276" y="0"/>
                </a:lnTo>
                <a:close/>
              </a:path>
              <a:path w="7498080" h="52704">
                <a:moveTo>
                  <a:pt x="3217629" y="0"/>
                </a:moveTo>
                <a:lnTo>
                  <a:pt x="3216572" y="0"/>
                </a:lnTo>
                <a:lnTo>
                  <a:pt x="3206381" y="2056"/>
                </a:lnTo>
                <a:lnTo>
                  <a:pt x="3198061" y="7665"/>
                </a:lnTo>
                <a:lnTo>
                  <a:pt x="3192451" y="15986"/>
                </a:lnTo>
                <a:lnTo>
                  <a:pt x="3190395" y="26177"/>
                </a:lnTo>
                <a:lnTo>
                  <a:pt x="3192451" y="36367"/>
                </a:lnTo>
                <a:lnTo>
                  <a:pt x="3198061" y="44688"/>
                </a:lnTo>
                <a:lnTo>
                  <a:pt x="3206381" y="50297"/>
                </a:lnTo>
                <a:lnTo>
                  <a:pt x="3216572" y="52354"/>
                </a:lnTo>
                <a:lnTo>
                  <a:pt x="3217629" y="52354"/>
                </a:lnTo>
                <a:lnTo>
                  <a:pt x="3227815" y="50297"/>
                </a:lnTo>
                <a:lnTo>
                  <a:pt x="3236137" y="44688"/>
                </a:lnTo>
                <a:lnTo>
                  <a:pt x="3241748" y="36367"/>
                </a:lnTo>
                <a:lnTo>
                  <a:pt x="3243806" y="26177"/>
                </a:lnTo>
                <a:lnTo>
                  <a:pt x="3241748" y="15986"/>
                </a:lnTo>
                <a:lnTo>
                  <a:pt x="3236137" y="7665"/>
                </a:lnTo>
                <a:lnTo>
                  <a:pt x="3227815" y="2056"/>
                </a:lnTo>
                <a:lnTo>
                  <a:pt x="3217629" y="0"/>
                </a:lnTo>
                <a:close/>
              </a:path>
              <a:path w="7498080" h="52704">
                <a:moveTo>
                  <a:pt x="3323972" y="0"/>
                </a:moveTo>
                <a:lnTo>
                  <a:pt x="3322914" y="0"/>
                </a:lnTo>
                <a:lnTo>
                  <a:pt x="3312728" y="2056"/>
                </a:lnTo>
                <a:lnTo>
                  <a:pt x="3304407" y="7665"/>
                </a:lnTo>
                <a:lnTo>
                  <a:pt x="3298795" y="15986"/>
                </a:lnTo>
                <a:lnTo>
                  <a:pt x="3296737" y="26177"/>
                </a:lnTo>
                <a:lnTo>
                  <a:pt x="3298795" y="36367"/>
                </a:lnTo>
                <a:lnTo>
                  <a:pt x="3304407" y="44688"/>
                </a:lnTo>
                <a:lnTo>
                  <a:pt x="3312728" y="50297"/>
                </a:lnTo>
                <a:lnTo>
                  <a:pt x="3322914" y="52354"/>
                </a:lnTo>
                <a:lnTo>
                  <a:pt x="3323972" y="52354"/>
                </a:lnTo>
                <a:lnTo>
                  <a:pt x="3334162" y="50297"/>
                </a:lnTo>
                <a:lnTo>
                  <a:pt x="3342483" y="44688"/>
                </a:lnTo>
                <a:lnTo>
                  <a:pt x="3348092" y="36367"/>
                </a:lnTo>
                <a:lnTo>
                  <a:pt x="3350149" y="26177"/>
                </a:lnTo>
                <a:lnTo>
                  <a:pt x="3348092" y="15986"/>
                </a:lnTo>
                <a:lnTo>
                  <a:pt x="3342483" y="7665"/>
                </a:lnTo>
                <a:lnTo>
                  <a:pt x="3334162" y="2056"/>
                </a:lnTo>
                <a:lnTo>
                  <a:pt x="3323972" y="0"/>
                </a:lnTo>
                <a:close/>
              </a:path>
              <a:path w="7498080" h="52704">
                <a:moveTo>
                  <a:pt x="3430314" y="0"/>
                </a:moveTo>
                <a:lnTo>
                  <a:pt x="3429267" y="0"/>
                </a:lnTo>
                <a:lnTo>
                  <a:pt x="3419076" y="2056"/>
                </a:lnTo>
                <a:lnTo>
                  <a:pt x="3410756" y="7665"/>
                </a:lnTo>
                <a:lnTo>
                  <a:pt x="3405146" y="15986"/>
                </a:lnTo>
                <a:lnTo>
                  <a:pt x="3403090" y="26177"/>
                </a:lnTo>
                <a:lnTo>
                  <a:pt x="3405146" y="36367"/>
                </a:lnTo>
                <a:lnTo>
                  <a:pt x="3410756" y="44688"/>
                </a:lnTo>
                <a:lnTo>
                  <a:pt x="3419076" y="50297"/>
                </a:lnTo>
                <a:lnTo>
                  <a:pt x="3429267" y="52354"/>
                </a:lnTo>
                <a:lnTo>
                  <a:pt x="3430314" y="52354"/>
                </a:lnTo>
                <a:lnTo>
                  <a:pt x="3440505" y="50297"/>
                </a:lnTo>
                <a:lnTo>
                  <a:pt x="3448825" y="44688"/>
                </a:lnTo>
                <a:lnTo>
                  <a:pt x="3454434" y="36367"/>
                </a:lnTo>
                <a:lnTo>
                  <a:pt x="3456491" y="26177"/>
                </a:lnTo>
                <a:lnTo>
                  <a:pt x="3454434" y="15986"/>
                </a:lnTo>
                <a:lnTo>
                  <a:pt x="3448825" y="7665"/>
                </a:lnTo>
                <a:lnTo>
                  <a:pt x="3440505" y="2056"/>
                </a:lnTo>
                <a:lnTo>
                  <a:pt x="3430314" y="0"/>
                </a:lnTo>
                <a:close/>
              </a:path>
              <a:path w="7498080" h="52704">
                <a:moveTo>
                  <a:pt x="3536667" y="0"/>
                </a:moveTo>
                <a:lnTo>
                  <a:pt x="3535609" y="0"/>
                </a:lnTo>
                <a:lnTo>
                  <a:pt x="3525418" y="2056"/>
                </a:lnTo>
                <a:lnTo>
                  <a:pt x="3517098" y="7665"/>
                </a:lnTo>
                <a:lnTo>
                  <a:pt x="3511489" y="15986"/>
                </a:lnTo>
                <a:lnTo>
                  <a:pt x="3509432" y="26177"/>
                </a:lnTo>
                <a:lnTo>
                  <a:pt x="3511489" y="36367"/>
                </a:lnTo>
                <a:lnTo>
                  <a:pt x="3517098" y="44688"/>
                </a:lnTo>
                <a:lnTo>
                  <a:pt x="3525418" y="50297"/>
                </a:lnTo>
                <a:lnTo>
                  <a:pt x="3535609" y="52354"/>
                </a:lnTo>
                <a:lnTo>
                  <a:pt x="3536667" y="52354"/>
                </a:lnTo>
                <a:lnTo>
                  <a:pt x="3546853" y="50297"/>
                </a:lnTo>
                <a:lnTo>
                  <a:pt x="3555174" y="44688"/>
                </a:lnTo>
                <a:lnTo>
                  <a:pt x="3560786" y="36367"/>
                </a:lnTo>
                <a:lnTo>
                  <a:pt x="3562844" y="26177"/>
                </a:lnTo>
                <a:lnTo>
                  <a:pt x="3560786" y="15986"/>
                </a:lnTo>
                <a:lnTo>
                  <a:pt x="3555174" y="7665"/>
                </a:lnTo>
                <a:lnTo>
                  <a:pt x="3546853" y="2056"/>
                </a:lnTo>
                <a:lnTo>
                  <a:pt x="3536667" y="0"/>
                </a:lnTo>
                <a:close/>
              </a:path>
              <a:path w="7498080" h="52704">
                <a:moveTo>
                  <a:pt x="3643009" y="0"/>
                </a:moveTo>
                <a:lnTo>
                  <a:pt x="3641962" y="0"/>
                </a:lnTo>
                <a:lnTo>
                  <a:pt x="3631771" y="2056"/>
                </a:lnTo>
                <a:lnTo>
                  <a:pt x="3623451" y="7665"/>
                </a:lnTo>
                <a:lnTo>
                  <a:pt x="3617841" y="15986"/>
                </a:lnTo>
                <a:lnTo>
                  <a:pt x="3615785" y="26177"/>
                </a:lnTo>
                <a:lnTo>
                  <a:pt x="3617841" y="36367"/>
                </a:lnTo>
                <a:lnTo>
                  <a:pt x="3623451" y="44688"/>
                </a:lnTo>
                <a:lnTo>
                  <a:pt x="3631771" y="50297"/>
                </a:lnTo>
                <a:lnTo>
                  <a:pt x="3641962" y="52354"/>
                </a:lnTo>
                <a:lnTo>
                  <a:pt x="3643009" y="52354"/>
                </a:lnTo>
                <a:lnTo>
                  <a:pt x="3653200" y="50297"/>
                </a:lnTo>
                <a:lnTo>
                  <a:pt x="3661520" y="44688"/>
                </a:lnTo>
                <a:lnTo>
                  <a:pt x="3667129" y="36367"/>
                </a:lnTo>
                <a:lnTo>
                  <a:pt x="3669186" y="26177"/>
                </a:lnTo>
                <a:lnTo>
                  <a:pt x="3667129" y="15986"/>
                </a:lnTo>
                <a:lnTo>
                  <a:pt x="3661520" y="7665"/>
                </a:lnTo>
                <a:lnTo>
                  <a:pt x="3653200" y="2056"/>
                </a:lnTo>
                <a:lnTo>
                  <a:pt x="3643009" y="0"/>
                </a:lnTo>
                <a:close/>
              </a:path>
              <a:path w="7498080" h="52704">
                <a:moveTo>
                  <a:pt x="3749362" y="0"/>
                </a:moveTo>
                <a:lnTo>
                  <a:pt x="3748304" y="0"/>
                </a:lnTo>
                <a:lnTo>
                  <a:pt x="3738114" y="2056"/>
                </a:lnTo>
                <a:lnTo>
                  <a:pt x="3729793" y="7665"/>
                </a:lnTo>
                <a:lnTo>
                  <a:pt x="3724184" y="15986"/>
                </a:lnTo>
                <a:lnTo>
                  <a:pt x="3722127" y="26177"/>
                </a:lnTo>
                <a:lnTo>
                  <a:pt x="3724184" y="36367"/>
                </a:lnTo>
                <a:lnTo>
                  <a:pt x="3729793" y="44688"/>
                </a:lnTo>
                <a:lnTo>
                  <a:pt x="3738114" y="50297"/>
                </a:lnTo>
                <a:lnTo>
                  <a:pt x="3748304" y="52354"/>
                </a:lnTo>
                <a:lnTo>
                  <a:pt x="3749362" y="52354"/>
                </a:lnTo>
                <a:lnTo>
                  <a:pt x="3759548" y="50297"/>
                </a:lnTo>
                <a:lnTo>
                  <a:pt x="3767869" y="44688"/>
                </a:lnTo>
                <a:lnTo>
                  <a:pt x="3773481" y="36367"/>
                </a:lnTo>
                <a:lnTo>
                  <a:pt x="3775539" y="26177"/>
                </a:lnTo>
                <a:lnTo>
                  <a:pt x="3773481" y="15986"/>
                </a:lnTo>
                <a:lnTo>
                  <a:pt x="3767869" y="7665"/>
                </a:lnTo>
                <a:lnTo>
                  <a:pt x="3759548" y="2056"/>
                </a:lnTo>
                <a:lnTo>
                  <a:pt x="3749362" y="0"/>
                </a:lnTo>
                <a:close/>
              </a:path>
              <a:path w="7498080" h="52704">
                <a:moveTo>
                  <a:pt x="3855704" y="0"/>
                </a:moveTo>
                <a:lnTo>
                  <a:pt x="3854647" y="0"/>
                </a:lnTo>
                <a:lnTo>
                  <a:pt x="3844460" y="2056"/>
                </a:lnTo>
                <a:lnTo>
                  <a:pt x="3836139" y="7665"/>
                </a:lnTo>
                <a:lnTo>
                  <a:pt x="3830528" y="15986"/>
                </a:lnTo>
                <a:lnTo>
                  <a:pt x="3828469" y="26177"/>
                </a:lnTo>
                <a:lnTo>
                  <a:pt x="3830528" y="36367"/>
                </a:lnTo>
                <a:lnTo>
                  <a:pt x="3836139" y="44688"/>
                </a:lnTo>
                <a:lnTo>
                  <a:pt x="3844460" y="50297"/>
                </a:lnTo>
                <a:lnTo>
                  <a:pt x="3854647" y="52354"/>
                </a:lnTo>
                <a:lnTo>
                  <a:pt x="3855704" y="52354"/>
                </a:lnTo>
                <a:lnTo>
                  <a:pt x="3865895" y="50297"/>
                </a:lnTo>
                <a:lnTo>
                  <a:pt x="3874215" y="44688"/>
                </a:lnTo>
                <a:lnTo>
                  <a:pt x="3879825" y="36367"/>
                </a:lnTo>
                <a:lnTo>
                  <a:pt x="3881881" y="26177"/>
                </a:lnTo>
                <a:lnTo>
                  <a:pt x="3879825" y="15986"/>
                </a:lnTo>
                <a:lnTo>
                  <a:pt x="3874215" y="7665"/>
                </a:lnTo>
                <a:lnTo>
                  <a:pt x="3865895" y="2056"/>
                </a:lnTo>
                <a:lnTo>
                  <a:pt x="3855704" y="0"/>
                </a:lnTo>
                <a:close/>
              </a:path>
              <a:path w="7498080" h="52704">
                <a:moveTo>
                  <a:pt x="3962046" y="0"/>
                </a:moveTo>
                <a:lnTo>
                  <a:pt x="3960999" y="0"/>
                </a:lnTo>
                <a:lnTo>
                  <a:pt x="3950809" y="2056"/>
                </a:lnTo>
                <a:lnTo>
                  <a:pt x="3942488" y="7665"/>
                </a:lnTo>
                <a:lnTo>
                  <a:pt x="3936879" y="15986"/>
                </a:lnTo>
                <a:lnTo>
                  <a:pt x="3934822" y="26177"/>
                </a:lnTo>
                <a:lnTo>
                  <a:pt x="3936879" y="36367"/>
                </a:lnTo>
                <a:lnTo>
                  <a:pt x="3942488" y="44688"/>
                </a:lnTo>
                <a:lnTo>
                  <a:pt x="3950809" y="50297"/>
                </a:lnTo>
                <a:lnTo>
                  <a:pt x="3960999" y="52354"/>
                </a:lnTo>
                <a:lnTo>
                  <a:pt x="3962046" y="52354"/>
                </a:lnTo>
                <a:lnTo>
                  <a:pt x="3972237" y="50297"/>
                </a:lnTo>
                <a:lnTo>
                  <a:pt x="3980558" y="44688"/>
                </a:lnTo>
                <a:lnTo>
                  <a:pt x="3986167" y="36367"/>
                </a:lnTo>
                <a:lnTo>
                  <a:pt x="3988224" y="26177"/>
                </a:lnTo>
                <a:lnTo>
                  <a:pt x="3986167" y="15986"/>
                </a:lnTo>
                <a:lnTo>
                  <a:pt x="3980558" y="7665"/>
                </a:lnTo>
                <a:lnTo>
                  <a:pt x="3972237" y="2056"/>
                </a:lnTo>
                <a:lnTo>
                  <a:pt x="3962046" y="0"/>
                </a:lnTo>
                <a:close/>
              </a:path>
              <a:path w="7498080" h="52704">
                <a:moveTo>
                  <a:pt x="4068399" y="0"/>
                </a:moveTo>
                <a:lnTo>
                  <a:pt x="4067342" y="0"/>
                </a:lnTo>
                <a:lnTo>
                  <a:pt x="4057151" y="2056"/>
                </a:lnTo>
                <a:lnTo>
                  <a:pt x="4048830" y="7665"/>
                </a:lnTo>
                <a:lnTo>
                  <a:pt x="4043221" y="15986"/>
                </a:lnTo>
                <a:lnTo>
                  <a:pt x="4041164" y="26177"/>
                </a:lnTo>
                <a:lnTo>
                  <a:pt x="4043221" y="36367"/>
                </a:lnTo>
                <a:lnTo>
                  <a:pt x="4048830" y="44688"/>
                </a:lnTo>
                <a:lnTo>
                  <a:pt x="4057151" y="50297"/>
                </a:lnTo>
                <a:lnTo>
                  <a:pt x="4067342" y="52354"/>
                </a:lnTo>
                <a:lnTo>
                  <a:pt x="4068399" y="52354"/>
                </a:lnTo>
                <a:lnTo>
                  <a:pt x="4078585" y="50297"/>
                </a:lnTo>
                <a:lnTo>
                  <a:pt x="4086906" y="44688"/>
                </a:lnTo>
                <a:lnTo>
                  <a:pt x="4092518" y="36367"/>
                </a:lnTo>
                <a:lnTo>
                  <a:pt x="4094576" y="26177"/>
                </a:lnTo>
                <a:lnTo>
                  <a:pt x="4092518" y="15986"/>
                </a:lnTo>
                <a:lnTo>
                  <a:pt x="4086906" y="7665"/>
                </a:lnTo>
                <a:lnTo>
                  <a:pt x="4078585" y="2056"/>
                </a:lnTo>
                <a:lnTo>
                  <a:pt x="4068399" y="0"/>
                </a:lnTo>
                <a:close/>
              </a:path>
              <a:path w="7498080" h="52704">
                <a:moveTo>
                  <a:pt x="4174741" y="0"/>
                </a:moveTo>
                <a:lnTo>
                  <a:pt x="4173694" y="0"/>
                </a:lnTo>
                <a:lnTo>
                  <a:pt x="4163504" y="2056"/>
                </a:lnTo>
                <a:lnTo>
                  <a:pt x="4155183" y="7665"/>
                </a:lnTo>
                <a:lnTo>
                  <a:pt x="4149574" y="15986"/>
                </a:lnTo>
                <a:lnTo>
                  <a:pt x="4147517" y="26177"/>
                </a:lnTo>
                <a:lnTo>
                  <a:pt x="4149574" y="36367"/>
                </a:lnTo>
                <a:lnTo>
                  <a:pt x="4155183" y="44688"/>
                </a:lnTo>
                <a:lnTo>
                  <a:pt x="4163504" y="50297"/>
                </a:lnTo>
                <a:lnTo>
                  <a:pt x="4173694" y="52354"/>
                </a:lnTo>
                <a:lnTo>
                  <a:pt x="4174741" y="52354"/>
                </a:lnTo>
                <a:lnTo>
                  <a:pt x="4184932" y="50297"/>
                </a:lnTo>
                <a:lnTo>
                  <a:pt x="4193253" y="44688"/>
                </a:lnTo>
                <a:lnTo>
                  <a:pt x="4198862" y="36367"/>
                </a:lnTo>
                <a:lnTo>
                  <a:pt x="4200919" y="26177"/>
                </a:lnTo>
                <a:lnTo>
                  <a:pt x="4198862" y="15986"/>
                </a:lnTo>
                <a:lnTo>
                  <a:pt x="4193253" y="7665"/>
                </a:lnTo>
                <a:lnTo>
                  <a:pt x="4184932" y="2056"/>
                </a:lnTo>
                <a:lnTo>
                  <a:pt x="4174741" y="0"/>
                </a:lnTo>
                <a:close/>
              </a:path>
              <a:path w="7498080" h="52704">
                <a:moveTo>
                  <a:pt x="4281084" y="0"/>
                </a:moveTo>
                <a:lnTo>
                  <a:pt x="4280037" y="0"/>
                </a:lnTo>
                <a:lnTo>
                  <a:pt x="4269846" y="2056"/>
                </a:lnTo>
                <a:lnTo>
                  <a:pt x="4261526" y="7665"/>
                </a:lnTo>
                <a:lnTo>
                  <a:pt x="4255916" y="15986"/>
                </a:lnTo>
                <a:lnTo>
                  <a:pt x="4253860" y="26177"/>
                </a:lnTo>
                <a:lnTo>
                  <a:pt x="4255916" y="36367"/>
                </a:lnTo>
                <a:lnTo>
                  <a:pt x="4261526" y="44688"/>
                </a:lnTo>
                <a:lnTo>
                  <a:pt x="4269846" y="50297"/>
                </a:lnTo>
                <a:lnTo>
                  <a:pt x="4280037" y="52354"/>
                </a:lnTo>
                <a:lnTo>
                  <a:pt x="4281084" y="52354"/>
                </a:lnTo>
                <a:lnTo>
                  <a:pt x="4291274" y="50297"/>
                </a:lnTo>
                <a:lnTo>
                  <a:pt x="4299595" y="44688"/>
                </a:lnTo>
                <a:lnTo>
                  <a:pt x="4305204" y="36367"/>
                </a:lnTo>
                <a:lnTo>
                  <a:pt x="4307261" y="26177"/>
                </a:lnTo>
                <a:lnTo>
                  <a:pt x="4305204" y="15986"/>
                </a:lnTo>
                <a:lnTo>
                  <a:pt x="4299595" y="7665"/>
                </a:lnTo>
                <a:lnTo>
                  <a:pt x="4291274" y="2056"/>
                </a:lnTo>
                <a:lnTo>
                  <a:pt x="4281084" y="0"/>
                </a:lnTo>
                <a:close/>
              </a:path>
              <a:path w="7498080" h="52704">
                <a:moveTo>
                  <a:pt x="4387437" y="0"/>
                </a:moveTo>
                <a:lnTo>
                  <a:pt x="4386379" y="0"/>
                </a:lnTo>
                <a:lnTo>
                  <a:pt x="4376193" y="2056"/>
                </a:lnTo>
                <a:lnTo>
                  <a:pt x="4367872" y="7665"/>
                </a:lnTo>
                <a:lnTo>
                  <a:pt x="4362260" y="15986"/>
                </a:lnTo>
                <a:lnTo>
                  <a:pt x="4360202" y="26177"/>
                </a:lnTo>
                <a:lnTo>
                  <a:pt x="4362260" y="36367"/>
                </a:lnTo>
                <a:lnTo>
                  <a:pt x="4367872" y="44688"/>
                </a:lnTo>
                <a:lnTo>
                  <a:pt x="4376193" y="50297"/>
                </a:lnTo>
                <a:lnTo>
                  <a:pt x="4386379" y="52354"/>
                </a:lnTo>
                <a:lnTo>
                  <a:pt x="4387437" y="52354"/>
                </a:lnTo>
                <a:lnTo>
                  <a:pt x="4397627" y="50297"/>
                </a:lnTo>
                <a:lnTo>
                  <a:pt x="4405948" y="44688"/>
                </a:lnTo>
                <a:lnTo>
                  <a:pt x="4411557" y="36367"/>
                </a:lnTo>
                <a:lnTo>
                  <a:pt x="4413614" y="26177"/>
                </a:lnTo>
                <a:lnTo>
                  <a:pt x="4411557" y="15986"/>
                </a:lnTo>
                <a:lnTo>
                  <a:pt x="4405948" y="7665"/>
                </a:lnTo>
                <a:lnTo>
                  <a:pt x="4397627" y="2056"/>
                </a:lnTo>
                <a:lnTo>
                  <a:pt x="4387437" y="0"/>
                </a:lnTo>
                <a:close/>
              </a:path>
              <a:path w="7498080" h="52704">
                <a:moveTo>
                  <a:pt x="4493779" y="0"/>
                </a:moveTo>
                <a:lnTo>
                  <a:pt x="4492732" y="0"/>
                </a:lnTo>
                <a:lnTo>
                  <a:pt x="4482541" y="2056"/>
                </a:lnTo>
                <a:lnTo>
                  <a:pt x="4474221" y="7665"/>
                </a:lnTo>
                <a:lnTo>
                  <a:pt x="4468611" y="15986"/>
                </a:lnTo>
                <a:lnTo>
                  <a:pt x="4466555" y="26177"/>
                </a:lnTo>
                <a:lnTo>
                  <a:pt x="4468611" y="36367"/>
                </a:lnTo>
                <a:lnTo>
                  <a:pt x="4474221" y="44688"/>
                </a:lnTo>
                <a:lnTo>
                  <a:pt x="4482541" y="50297"/>
                </a:lnTo>
                <a:lnTo>
                  <a:pt x="4492732" y="52354"/>
                </a:lnTo>
                <a:lnTo>
                  <a:pt x="4493779" y="52354"/>
                </a:lnTo>
                <a:lnTo>
                  <a:pt x="4503970" y="50297"/>
                </a:lnTo>
                <a:lnTo>
                  <a:pt x="4512290" y="44688"/>
                </a:lnTo>
                <a:lnTo>
                  <a:pt x="4517899" y="36367"/>
                </a:lnTo>
                <a:lnTo>
                  <a:pt x="4519956" y="26177"/>
                </a:lnTo>
                <a:lnTo>
                  <a:pt x="4517899" y="15986"/>
                </a:lnTo>
                <a:lnTo>
                  <a:pt x="4512290" y="7665"/>
                </a:lnTo>
                <a:lnTo>
                  <a:pt x="4503970" y="2056"/>
                </a:lnTo>
                <a:lnTo>
                  <a:pt x="4493779" y="0"/>
                </a:lnTo>
                <a:close/>
              </a:path>
              <a:path w="7498080" h="52704">
                <a:moveTo>
                  <a:pt x="4600132" y="0"/>
                </a:moveTo>
                <a:lnTo>
                  <a:pt x="4599074" y="0"/>
                </a:lnTo>
                <a:lnTo>
                  <a:pt x="4588883" y="2056"/>
                </a:lnTo>
                <a:lnTo>
                  <a:pt x="4580563" y="7665"/>
                </a:lnTo>
                <a:lnTo>
                  <a:pt x="4574954" y="15986"/>
                </a:lnTo>
                <a:lnTo>
                  <a:pt x="4572897" y="26177"/>
                </a:lnTo>
                <a:lnTo>
                  <a:pt x="4574954" y="36367"/>
                </a:lnTo>
                <a:lnTo>
                  <a:pt x="4580563" y="44688"/>
                </a:lnTo>
                <a:lnTo>
                  <a:pt x="4588883" y="50297"/>
                </a:lnTo>
                <a:lnTo>
                  <a:pt x="4599074" y="52354"/>
                </a:lnTo>
                <a:lnTo>
                  <a:pt x="4600132" y="52354"/>
                </a:lnTo>
                <a:lnTo>
                  <a:pt x="4610318" y="50297"/>
                </a:lnTo>
                <a:lnTo>
                  <a:pt x="4618639" y="44688"/>
                </a:lnTo>
                <a:lnTo>
                  <a:pt x="4624251" y="36367"/>
                </a:lnTo>
                <a:lnTo>
                  <a:pt x="4626309" y="26177"/>
                </a:lnTo>
                <a:lnTo>
                  <a:pt x="4624251" y="15986"/>
                </a:lnTo>
                <a:lnTo>
                  <a:pt x="4618639" y="7665"/>
                </a:lnTo>
                <a:lnTo>
                  <a:pt x="4610318" y="2056"/>
                </a:lnTo>
                <a:lnTo>
                  <a:pt x="4600132" y="0"/>
                </a:lnTo>
                <a:close/>
              </a:path>
              <a:path w="7498080" h="52704">
                <a:moveTo>
                  <a:pt x="4706474" y="0"/>
                </a:moveTo>
                <a:lnTo>
                  <a:pt x="4705427" y="0"/>
                </a:lnTo>
                <a:lnTo>
                  <a:pt x="4695236" y="2056"/>
                </a:lnTo>
                <a:lnTo>
                  <a:pt x="4686916" y="7665"/>
                </a:lnTo>
                <a:lnTo>
                  <a:pt x="4681306" y="15986"/>
                </a:lnTo>
                <a:lnTo>
                  <a:pt x="4679250" y="26177"/>
                </a:lnTo>
                <a:lnTo>
                  <a:pt x="4681306" y="36367"/>
                </a:lnTo>
                <a:lnTo>
                  <a:pt x="4686916" y="44688"/>
                </a:lnTo>
                <a:lnTo>
                  <a:pt x="4695236" y="50297"/>
                </a:lnTo>
                <a:lnTo>
                  <a:pt x="4705427" y="52354"/>
                </a:lnTo>
                <a:lnTo>
                  <a:pt x="4706474" y="52354"/>
                </a:lnTo>
                <a:lnTo>
                  <a:pt x="4716665" y="50297"/>
                </a:lnTo>
                <a:lnTo>
                  <a:pt x="4724985" y="44688"/>
                </a:lnTo>
                <a:lnTo>
                  <a:pt x="4730594" y="36367"/>
                </a:lnTo>
                <a:lnTo>
                  <a:pt x="4732651" y="26177"/>
                </a:lnTo>
                <a:lnTo>
                  <a:pt x="4730594" y="15986"/>
                </a:lnTo>
                <a:lnTo>
                  <a:pt x="4724985" y="7665"/>
                </a:lnTo>
                <a:lnTo>
                  <a:pt x="4716665" y="2056"/>
                </a:lnTo>
                <a:lnTo>
                  <a:pt x="4706474" y="0"/>
                </a:lnTo>
                <a:close/>
              </a:path>
              <a:path w="7498080" h="52704">
                <a:moveTo>
                  <a:pt x="4812827" y="0"/>
                </a:moveTo>
                <a:lnTo>
                  <a:pt x="4811769" y="0"/>
                </a:lnTo>
                <a:lnTo>
                  <a:pt x="4801579" y="2056"/>
                </a:lnTo>
                <a:lnTo>
                  <a:pt x="4793258" y="7665"/>
                </a:lnTo>
                <a:lnTo>
                  <a:pt x="4787649" y="15986"/>
                </a:lnTo>
                <a:lnTo>
                  <a:pt x="4785592" y="26177"/>
                </a:lnTo>
                <a:lnTo>
                  <a:pt x="4787649" y="36367"/>
                </a:lnTo>
                <a:lnTo>
                  <a:pt x="4793258" y="44688"/>
                </a:lnTo>
                <a:lnTo>
                  <a:pt x="4801579" y="50297"/>
                </a:lnTo>
                <a:lnTo>
                  <a:pt x="4811769" y="52354"/>
                </a:lnTo>
                <a:lnTo>
                  <a:pt x="4812827" y="52354"/>
                </a:lnTo>
                <a:lnTo>
                  <a:pt x="4823013" y="50297"/>
                </a:lnTo>
                <a:lnTo>
                  <a:pt x="4831334" y="44688"/>
                </a:lnTo>
                <a:lnTo>
                  <a:pt x="4836946" y="36367"/>
                </a:lnTo>
                <a:lnTo>
                  <a:pt x="4839004" y="26177"/>
                </a:lnTo>
                <a:lnTo>
                  <a:pt x="4836946" y="15986"/>
                </a:lnTo>
                <a:lnTo>
                  <a:pt x="4831334" y="7665"/>
                </a:lnTo>
                <a:lnTo>
                  <a:pt x="4823013" y="2056"/>
                </a:lnTo>
                <a:lnTo>
                  <a:pt x="4812827" y="0"/>
                </a:lnTo>
                <a:close/>
              </a:path>
              <a:path w="7498080" h="52704">
                <a:moveTo>
                  <a:pt x="4919169" y="0"/>
                </a:moveTo>
                <a:lnTo>
                  <a:pt x="4918112" y="0"/>
                </a:lnTo>
                <a:lnTo>
                  <a:pt x="4907925" y="2056"/>
                </a:lnTo>
                <a:lnTo>
                  <a:pt x="4899604" y="7665"/>
                </a:lnTo>
                <a:lnTo>
                  <a:pt x="4893993" y="15986"/>
                </a:lnTo>
                <a:lnTo>
                  <a:pt x="4891934" y="26177"/>
                </a:lnTo>
                <a:lnTo>
                  <a:pt x="4893993" y="36367"/>
                </a:lnTo>
                <a:lnTo>
                  <a:pt x="4899604" y="44688"/>
                </a:lnTo>
                <a:lnTo>
                  <a:pt x="4907925" y="50297"/>
                </a:lnTo>
                <a:lnTo>
                  <a:pt x="4918112" y="52354"/>
                </a:lnTo>
                <a:lnTo>
                  <a:pt x="4919169" y="52354"/>
                </a:lnTo>
                <a:lnTo>
                  <a:pt x="4929360" y="50297"/>
                </a:lnTo>
                <a:lnTo>
                  <a:pt x="4937680" y="44688"/>
                </a:lnTo>
                <a:lnTo>
                  <a:pt x="4943290" y="36367"/>
                </a:lnTo>
                <a:lnTo>
                  <a:pt x="4945346" y="26177"/>
                </a:lnTo>
                <a:lnTo>
                  <a:pt x="4943290" y="15986"/>
                </a:lnTo>
                <a:lnTo>
                  <a:pt x="4937680" y="7665"/>
                </a:lnTo>
                <a:lnTo>
                  <a:pt x="4929360" y="2056"/>
                </a:lnTo>
                <a:lnTo>
                  <a:pt x="4919169" y="0"/>
                </a:lnTo>
                <a:close/>
              </a:path>
              <a:path w="7498080" h="52704">
                <a:moveTo>
                  <a:pt x="5025511" y="0"/>
                </a:moveTo>
                <a:lnTo>
                  <a:pt x="5024464" y="0"/>
                </a:lnTo>
                <a:lnTo>
                  <a:pt x="5014274" y="2056"/>
                </a:lnTo>
                <a:lnTo>
                  <a:pt x="5005953" y="7665"/>
                </a:lnTo>
                <a:lnTo>
                  <a:pt x="5000344" y="15986"/>
                </a:lnTo>
                <a:lnTo>
                  <a:pt x="4998287" y="26177"/>
                </a:lnTo>
                <a:lnTo>
                  <a:pt x="5000344" y="36367"/>
                </a:lnTo>
                <a:lnTo>
                  <a:pt x="5005953" y="44688"/>
                </a:lnTo>
                <a:lnTo>
                  <a:pt x="5014274" y="50297"/>
                </a:lnTo>
                <a:lnTo>
                  <a:pt x="5024464" y="52354"/>
                </a:lnTo>
                <a:lnTo>
                  <a:pt x="5025511" y="52354"/>
                </a:lnTo>
                <a:lnTo>
                  <a:pt x="5035702" y="50297"/>
                </a:lnTo>
                <a:lnTo>
                  <a:pt x="5044023" y="44688"/>
                </a:lnTo>
                <a:lnTo>
                  <a:pt x="5049632" y="36367"/>
                </a:lnTo>
                <a:lnTo>
                  <a:pt x="5051689" y="26177"/>
                </a:lnTo>
                <a:lnTo>
                  <a:pt x="5049632" y="15986"/>
                </a:lnTo>
                <a:lnTo>
                  <a:pt x="5044023" y="7665"/>
                </a:lnTo>
                <a:lnTo>
                  <a:pt x="5035702" y="2056"/>
                </a:lnTo>
                <a:lnTo>
                  <a:pt x="5025511" y="0"/>
                </a:lnTo>
                <a:close/>
              </a:path>
              <a:path w="7498080" h="52704">
                <a:moveTo>
                  <a:pt x="5131864" y="0"/>
                </a:moveTo>
                <a:lnTo>
                  <a:pt x="5130807" y="0"/>
                </a:lnTo>
                <a:lnTo>
                  <a:pt x="5120620" y="2056"/>
                </a:lnTo>
                <a:lnTo>
                  <a:pt x="5112299" y="7665"/>
                </a:lnTo>
                <a:lnTo>
                  <a:pt x="5106688" y="15986"/>
                </a:lnTo>
                <a:lnTo>
                  <a:pt x="5104629" y="26177"/>
                </a:lnTo>
                <a:lnTo>
                  <a:pt x="5106688" y="36367"/>
                </a:lnTo>
                <a:lnTo>
                  <a:pt x="5112299" y="44688"/>
                </a:lnTo>
                <a:lnTo>
                  <a:pt x="5120620" y="50297"/>
                </a:lnTo>
                <a:lnTo>
                  <a:pt x="5130807" y="52354"/>
                </a:lnTo>
                <a:lnTo>
                  <a:pt x="5131864" y="52354"/>
                </a:lnTo>
                <a:lnTo>
                  <a:pt x="5142055" y="50297"/>
                </a:lnTo>
                <a:lnTo>
                  <a:pt x="5150375" y="44688"/>
                </a:lnTo>
                <a:lnTo>
                  <a:pt x="5155985" y="36367"/>
                </a:lnTo>
                <a:lnTo>
                  <a:pt x="5158041" y="26177"/>
                </a:lnTo>
                <a:lnTo>
                  <a:pt x="5155985" y="15986"/>
                </a:lnTo>
                <a:lnTo>
                  <a:pt x="5150375" y="7665"/>
                </a:lnTo>
                <a:lnTo>
                  <a:pt x="5142055" y="2056"/>
                </a:lnTo>
                <a:lnTo>
                  <a:pt x="5131864" y="0"/>
                </a:lnTo>
                <a:close/>
              </a:path>
              <a:path w="7498080" h="52704">
                <a:moveTo>
                  <a:pt x="5238206" y="0"/>
                </a:moveTo>
                <a:lnTo>
                  <a:pt x="5237159" y="0"/>
                </a:lnTo>
                <a:lnTo>
                  <a:pt x="5226969" y="2056"/>
                </a:lnTo>
                <a:lnTo>
                  <a:pt x="5218648" y="7665"/>
                </a:lnTo>
                <a:lnTo>
                  <a:pt x="5213039" y="15986"/>
                </a:lnTo>
                <a:lnTo>
                  <a:pt x="5210982" y="26177"/>
                </a:lnTo>
                <a:lnTo>
                  <a:pt x="5213039" y="36367"/>
                </a:lnTo>
                <a:lnTo>
                  <a:pt x="5218648" y="44688"/>
                </a:lnTo>
                <a:lnTo>
                  <a:pt x="5226969" y="50297"/>
                </a:lnTo>
                <a:lnTo>
                  <a:pt x="5237159" y="52354"/>
                </a:lnTo>
                <a:lnTo>
                  <a:pt x="5238206" y="52354"/>
                </a:lnTo>
                <a:lnTo>
                  <a:pt x="5248397" y="50297"/>
                </a:lnTo>
                <a:lnTo>
                  <a:pt x="5256718" y="44688"/>
                </a:lnTo>
                <a:lnTo>
                  <a:pt x="5262327" y="36367"/>
                </a:lnTo>
                <a:lnTo>
                  <a:pt x="5264384" y="26177"/>
                </a:lnTo>
                <a:lnTo>
                  <a:pt x="5262327" y="15986"/>
                </a:lnTo>
                <a:lnTo>
                  <a:pt x="5256718" y="7665"/>
                </a:lnTo>
                <a:lnTo>
                  <a:pt x="5248397" y="2056"/>
                </a:lnTo>
                <a:lnTo>
                  <a:pt x="5238206" y="0"/>
                </a:lnTo>
                <a:close/>
              </a:path>
              <a:path w="7498080" h="52704">
                <a:moveTo>
                  <a:pt x="5344559" y="0"/>
                </a:moveTo>
                <a:lnTo>
                  <a:pt x="5343502" y="0"/>
                </a:lnTo>
                <a:lnTo>
                  <a:pt x="5333311" y="2056"/>
                </a:lnTo>
                <a:lnTo>
                  <a:pt x="5324991" y="7665"/>
                </a:lnTo>
                <a:lnTo>
                  <a:pt x="5319381" y="15986"/>
                </a:lnTo>
                <a:lnTo>
                  <a:pt x="5317325" y="26177"/>
                </a:lnTo>
                <a:lnTo>
                  <a:pt x="5319381" y="36367"/>
                </a:lnTo>
                <a:lnTo>
                  <a:pt x="5324991" y="44688"/>
                </a:lnTo>
                <a:lnTo>
                  <a:pt x="5333311" y="50297"/>
                </a:lnTo>
                <a:lnTo>
                  <a:pt x="5343502" y="52354"/>
                </a:lnTo>
                <a:lnTo>
                  <a:pt x="5344559" y="52354"/>
                </a:lnTo>
                <a:lnTo>
                  <a:pt x="5354745" y="50297"/>
                </a:lnTo>
                <a:lnTo>
                  <a:pt x="5363067" y="44688"/>
                </a:lnTo>
                <a:lnTo>
                  <a:pt x="5368678" y="36367"/>
                </a:lnTo>
                <a:lnTo>
                  <a:pt x="5370736" y="26177"/>
                </a:lnTo>
                <a:lnTo>
                  <a:pt x="5368678" y="15986"/>
                </a:lnTo>
                <a:lnTo>
                  <a:pt x="5363067" y="7665"/>
                </a:lnTo>
                <a:lnTo>
                  <a:pt x="5354745" y="2056"/>
                </a:lnTo>
                <a:lnTo>
                  <a:pt x="5344559" y="0"/>
                </a:lnTo>
                <a:close/>
              </a:path>
              <a:path w="7498080" h="52704">
                <a:moveTo>
                  <a:pt x="5450902" y="0"/>
                </a:moveTo>
                <a:lnTo>
                  <a:pt x="5449844" y="0"/>
                </a:lnTo>
                <a:lnTo>
                  <a:pt x="5439658" y="2056"/>
                </a:lnTo>
                <a:lnTo>
                  <a:pt x="5431337" y="7665"/>
                </a:lnTo>
                <a:lnTo>
                  <a:pt x="5425725" y="15986"/>
                </a:lnTo>
                <a:lnTo>
                  <a:pt x="5423667" y="26177"/>
                </a:lnTo>
                <a:lnTo>
                  <a:pt x="5425725" y="36367"/>
                </a:lnTo>
                <a:lnTo>
                  <a:pt x="5431337" y="44688"/>
                </a:lnTo>
                <a:lnTo>
                  <a:pt x="5439658" y="50297"/>
                </a:lnTo>
                <a:lnTo>
                  <a:pt x="5449844" y="52354"/>
                </a:lnTo>
                <a:lnTo>
                  <a:pt x="5450902" y="52354"/>
                </a:lnTo>
                <a:lnTo>
                  <a:pt x="5461092" y="50297"/>
                </a:lnTo>
                <a:lnTo>
                  <a:pt x="5469413" y="44688"/>
                </a:lnTo>
                <a:lnTo>
                  <a:pt x="5475022" y="36367"/>
                </a:lnTo>
                <a:lnTo>
                  <a:pt x="5477079" y="26177"/>
                </a:lnTo>
                <a:lnTo>
                  <a:pt x="5475022" y="15986"/>
                </a:lnTo>
                <a:lnTo>
                  <a:pt x="5469413" y="7665"/>
                </a:lnTo>
                <a:lnTo>
                  <a:pt x="5461092" y="2056"/>
                </a:lnTo>
                <a:lnTo>
                  <a:pt x="5450902" y="0"/>
                </a:lnTo>
                <a:close/>
              </a:path>
              <a:path w="7498080" h="52704">
                <a:moveTo>
                  <a:pt x="5557244" y="0"/>
                </a:moveTo>
                <a:lnTo>
                  <a:pt x="5556197" y="0"/>
                </a:lnTo>
                <a:lnTo>
                  <a:pt x="5546006" y="2056"/>
                </a:lnTo>
                <a:lnTo>
                  <a:pt x="5537686" y="7665"/>
                </a:lnTo>
                <a:lnTo>
                  <a:pt x="5532076" y="15986"/>
                </a:lnTo>
                <a:lnTo>
                  <a:pt x="5530020" y="26177"/>
                </a:lnTo>
                <a:lnTo>
                  <a:pt x="5532076" y="36367"/>
                </a:lnTo>
                <a:lnTo>
                  <a:pt x="5537686" y="44688"/>
                </a:lnTo>
                <a:lnTo>
                  <a:pt x="5546006" y="50297"/>
                </a:lnTo>
                <a:lnTo>
                  <a:pt x="5556197" y="52354"/>
                </a:lnTo>
                <a:lnTo>
                  <a:pt x="5557244" y="52354"/>
                </a:lnTo>
                <a:lnTo>
                  <a:pt x="5567435" y="50297"/>
                </a:lnTo>
                <a:lnTo>
                  <a:pt x="5575755" y="44688"/>
                </a:lnTo>
                <a:lnTo>
                  <a:pt x="5581364" y="36367"/>
                </a:lnTo>
                <a:lnTo>
                  <a:pt x="5583421" y="26177"/>
                </a:lnTo>
                <a:lnTo>
                  <a:pt x="5581364" y="15986"/>
                </a:lnTo>
                <a:lnTo>
                  <a:pt x="5575755" y="7665"/>
                </a:lnTo>
                <a:lnTo>
                  <a:pt x="5567435" y="2056"/>
                </a:lnTo>
                <a:lnTo>
                  <a:pt x="5557244" y="0"/>
                </a:lnTo>
                <a:close/>
              </a:path>
              <a:path w="7498080" h="52704">
                <a:moveTo>
                  <a:pt x="5663597" y="0"/>
                </a:moveTo>
                <a:lnTo>
                  <a:pt x="5662539" y="0"/>
                </a:lnTo>
                <a:lnTo>
                  <a:pt x="5652349" y="2056"/>
                </a:lnTo>
                <a:lnTo>
                  <a:pt x="5644028" y="7665"/>
                </a:lnTo>
                <a:lnTo>
                  <a:pt x="5638419" y="15986"/>
                </a:lnTo>
                <a:lnTo>
                  <a:pt x="5636362" y="26177"/>
                </a:lnTo>
                <a:lnTo>
                  <a:pt x="5638419" y="36367"/>
                </a:lnTo>
                <a:lnTo>
                  <a:pt x="5644028" y="44688"/>
                </a:lnTo>
                <a:lnTo>
                  <a:pt x="5652349" y="50297"/>
                </a:lnTo>
                <a:lnTo>
                  <a:pt x="5662539" y="52354"/>
                </a:lnTo>
                <a:lnTo>
                  <a:pt x="5663597" y="52354"/>
                </a:lnTo>
                <a:lnTo>
                  <a:pt x="5673783" y="50297"/>
                </a:lnTo>
                <a:lnTo>
                  <a:pt x="5682104" y="44688"/>
                </a:lnTo>
                <a:lnTo>
                  <a:pt x="5687716" y="36367"/>
                </a:lnTo>
                <a:lnTo>
                  <a:pt x="5689774" y="26177"/>
                </a:lnTo>
                <a:lnTo>
                  <a:pt x="5687716" y="15986"/>
                </a:lnTo>
                <a:lnTo>
                  <a:pt x="5682104" y="7665"/>
                </a:lnTo>
                <a:lnTo>
                  <a:pt x="5673783" y="2056"/>
                </a:lnTo>
                <a:lnTo>
                  <a:pt x="5663597" y="0"/>
                </a:lnTo>
                <a:close/>
              </a:path>
              <a:path w="7498080" h="52704">
                <a:moveTo>
                  <a:pt x="5769939" y="0"/>
                </a:moveTo>
                <a:lnTo>
                  <a:pt x="5768892" y="0"/>
                </a:lnTo>
                <a:lnTo>
                  <a:pt x="5758701" y="2056"/>
                </a:lnTo>
                <a:lnTo>
                  <a:pt x="5750381" y="7665"/>
                </a:lnTo>
                <a:lnTo>
                  <a:pt x="5744771" y="15986"/>
                </a:lnTo>
                <a:lnTo>
                  <a:pt x="5742715" y="26177"/>
                </a:lnTo>
                <a:lnTo>
                  <a:pt x="5744771" y="36367"/>
                </a:lnTo>
                <a:lnTo>
                  <a:pt x="5750381" y="44688"/>
                </a:lnTo>
                <a:lnTo>
                  <a:pt x="5758701" y="50297"/>
                </a:lnTo>
                <a:lnTo>
                  <a:pt x="5768892" y="52354"/>
                </a:lnTo>
                <a:lnTo>
                  <a:pt x="5769939" y="52354"/>
                </a:lnTo>
                <a:lnTo>
                  <a:pt x="5780130" y="50297"/>
                </a:lnTo>
                <a:lnTo>
                  <a:pt x="5788450" y="44688"/>
                </a:lnTo>
                <a:lnTo>
                  <a:pt x="5794060" y="36367"/>
                </a:lnTo>
                <a:lnTo>
                  <a:pt x="5796116" y="26177"/>
                </a:lnTo>
                <a:lnTo>
                  <a:pt x="5794060" y="15986"/>
                </a:lnTo>
                <a:lnTo>
                  <a:pt x="5788450" y="7665"/>
                </a:lnTo>
                <a:lnTo>
                  <a:pt x="5780130" y="2056"/>
                </a:lnTo>
                <a:lnTo>
                  <a:pt x="5769939" y="0"/>
                </a:lnTo>
                <a:close/>
              </a:path>
              <a:path w="7498080" h="52704">
                <a:moveTo>
                  <a:pt x="5876292" y="0"/>
                </a:moveTo>
                <a:lnTo>
                  <a:pt x="5875234" y="0"/>
                </a:lnTo>
                <a:lnTo>
                  <a:pt x="5865044" y="2056"/>
                </a:lnTo>
                <a:lnTo>
                  <a:pt x="5856723" y="7665"/>
                </a:lnTo>
                <a:lnTo>
                  <a:pt x="5851114" y="15986"/>
                </a:lnTo>
                <a:lnTo>
                  <a:pt x="5849057" y="26177"/>
                </a:lnTo>
                <a:lnTo>
                  <a:pt x="5851114" y="36367"/>
                </a:lnTo>
                <a:lnTo>
                  <a:pt x="5856723" y="44688"/>
                </a:lnTo>
                <a:lnTo>
                  <a:pt x="5865044" y="50297"/>
                </a:lnTo>
                <a:lnTo>
                  <a:pt x="5875234" y="52354"/>
                </a:lnTo>
                <a:lnTo>
                  <a:pt x="5876292" y="52354"/>
                </a:lnTo>
                <a:lnTo>
                  <a:pt x="5886478" y="50297"/>
                </a:lnTo>
                <a:lnTo>
                  <a:pt x="5894799" y="44688"/>
                </a:lnTo>
                <a:lnTo>
                  <a:pt x="5900411" y="36367"/>
                </a:lnTo>
                <a:lnTo>
                  <a:pt x="5902469" y="26177"/>
                </a:lnTo>
                <a:lnTo>
                  <a:pt x="5900411" y="15986"/>
                </a:lnTo>
                <a:lnTo>
                  <a:pt x="5894799" y="7665"/>
                </a:lnTo>
                <a:lnTo>
                  <a:pt x="5886478" y="2056"/>
                </a:lnTo>
                <a:lnTo>
                  <a:pt x="5876292" y="0"/>
                </a:lnTo>
                <a:close/>
              </a:path>
              <a:path w="7498080" h="52704">
                <a:moveTo>
                  <a:pt x="5982634" y="0"/>
                </a:moveTo>
                <a:lnTo>
                  <a:pt x="5981587" y="0"/>
                </a:lnTo>
                <a:lnTo>
                  <a:pt x="5971396" y="2056"/>
                </a:lnTo>
                <a:lnTo>
                  <a:pt x="5963076" y="7665"/>
                </a:lnTo>
                <a:lnTo>
                  <a:pt x="5957467" y="15986"/>
                </a:lnTo>
                <a:lnTo>
                  <a:pt x="5955410" y="26177"/>
                </a:lnTo>
                <a:lnTo>
                  <a:pt x="5957467" y="36367"/>
                </a:lnTo>
                <a:lnTo>
                  <a:pt x="5963076" y="44688"/>
                </a:lnTo>
                <a:lnTo>
                  <a:pt x="5971396" y="50297"/>
                </a:lnTo>
                <a:lnTo>
                  <a:pt x="5981587" y="52354"/>
                </a:lnTo>
                <a:lnTo>
                  <a:pt x="5982634" y="52354"/>
                </a:lnTo>
                <a:lnTo>
                  <a:pt x="5992825" y="50297"/>
                </a:lnTo>
                <a:lnTo>
                  <a:pt x="6001145" y="44688"/>
                </a:lnTo>
                <a:lnTo>
                  <a:pt x="6006755" y="36367"/>
                </a:lnTo>
                <a:lnTo>
                  <a:pt x="6008811" y="26177"/>
                </a:lnTo>
                <a:lnTo>
                  <a:pt x="6006755" y="15986"/>
                </a:lnTo>
                <a:lnTo>
                  <a:pt x="6001145" y="7665"/>
                </a:lnTo>
                <a:lnTo>
                  <a:pt x="5992825" y="2056"/>
                </a:lnTo>
                <a:lnTo>
                  <a:pt x="5982634" y="0"/>
                </a:lnTo>
                <a:close/>
              </a:path>
              <a:path w="7498080" h="52704">
                <a:moveTo>
                  <a:pt x="6088976" y="0"/>
                </a:moveTo>
                <a:lnTo>
                  <a:pt x="6087929" y="0"/>
                </a:lnTo>
                <a:lnTo>
                  <a:pt x="6077739" y="2056"/>
                </a:lnTo>
                <a:lnTo>
                  <a:pt x="6069418" y="7665"/>
                </a:lnTo>
                <a:lnTo>
                  <a:pt x="6063809" y="15986"/>
                </a:lnTo>
                <a:lnTo>
                  <a:pt x="6061752" y="26177"/>
                </a:lnTo>
                <a:lnTo>
                  <a:pt x="6063809" y="36367"/>
                </a:lnTo>
                <a:lnTo>
                  <a:pt x="6069418" y="44688"/>
                </a:lnTo>
                <a:lnTo>
                  <a:pt x="6077739" y="50297"/>
                </a:lnTo>
                <a:lnTo>
                  <a:pt x="6087929" y="52354"/>
                </a:lnTo>
                <a:lnTo>
                  <a:pt x="6088976" y="52354"/>
                </a:lnTo>
                <a:lnTo>
                  <a:pt x="6099167" y="50297"/>
                </a:lnTo>
                <a:lnTo>
                  <a:pt x="6107488" y="44688"/>
                </a:lnTo>
                <a:lnTo>
                  <a:pt x="6113097" y="36367"/>
                </a:lnTo>
                <a:lnTo>
                  <a:pt x="6115154" y="26177"/>
                </a:lnTo>
                <a:lnTo>
                  <a:pt x="6113097" y="15986"/>
                </a:lnTo>
                <a:lnTo>
                  <a:pt x="6107488" y="7665"/>
                </a:lnTo>
                <a:lnTo>
                  <a:pt x="6099167" y="2056"/>
                </a:lnTo>
                <a:lnTo>
                  <a:pt x="6088976" y="0"/>
                </a:lnTo>
                <a:close/>
              </a:path>
              <a:path w="7498080" h="52704">
                <a:moveTo>
                  <a:pt x="6195329" y="0"/>
                </a:moveTo>
                <a:lnTo>
                  <a:pt x="6194272" y="0"/>
                </a:lnTo>
                <a:lnTo>
                  <a:pt x="6184085" y="2056"/>
                </a:lnTo>
                <a:lnTo>
                  <a:pt x="6175764" y="7665"/>
                </a:lnTo>
                <a:lnTo>
                  <a:pt x="6170153" y="15986"/>
                </a:lnTo>
                <a:lnTo>
                  <a:pt x="6168094" y="26177"/>
                </a:lnTo>
                <a:lnTo>
                  <a:pt x="6170153" y="36367"/>
                </a:lnTo>
                <a:lnTo>
                  <a:pt x="6175764" y="44688"/>
                </a:lnTo>
                <a:lnTo>
                  <a:pt x="6184085" y="50297"/>
                </a:lnTo>
                <a:lnTo>
                  <a:pt x="6194272" y="52354"/>
                </a:lnTo>
                <a:lnTo>
                  <a:pt x="6195329" y="52354"/>
                </a:lnTo>
                <a:lnTo>
                  <a:pt x="6205520" y="50297"/>
                </a:lnTo>
                <a:lnTo>
                  <a:pt x="6213840" y="44688"/>
                </a:lnTo>
                <a:lnTo>
                  <a:pt x="6219450" y="36367"/>
                </a:lnTo>
                <a:lnTo>
                  <a:pt x="6221506" y="26177"/>
                </a:lnTo>
                <a:lnTo>
                  <a:pt x="6219450" y="15986"/>
                </a:lnTo>
                <a:lnTo>
                  <a:pt x="6213840" y="7665"/>
                </a:lnTo>
                <a:lnTo>
                  <a:pt x="6205520" y="2056"/>
                </a:lnTo>
                <a:lnTo>
                  <a:pt x="6195329" y="0"/>
                </a:lnTo>
                <a:close/>
              </a:path>
              <a:path w="7498080" h="52704">
                <a:moveTo>
                  <a:pt x="6301671" y="0"/>
                </a:moveTo>
                <a:lnTo>
                  <a:pt x="6300624" y="0"/>
                </a:lnTo>
                <a:lnTo>
                  <a:pt x="6290434" y="2056"/>
                </a:lnTo>
                <a:lnTo>
                  <a:pt x="6282113" y="7665"/>
                </a:lnTo>
                <a:lnTo>
                  <a:pt x="6276504" y="15986"/>
                </a:lnTo>
                <a:lnTo>
                  <a:pt x="6274447" y="26177"/>
                </a:lnTo>
                <a:lnTo>
                  <a:pt x="6276504" y="36367"/>
                </a:lnTo>
                <a:lnTo>
                  <a:pt x="6282113" y="44688"/>
                </a:lnTo>
                <a:lnTo>
                  <a:pt x="6290434" y="50297"/>
                </a:lnTo>
                <a:lnTo>
                  <a:pt x="6300624" y="52354"/>
                </a:lnTo>
                <a:lnTo>
                  <a:pt x="6301671" y="52354"/>
                </a:lnTo>
                <a:lnTo>
                  <a:pt x="6311862" y="50297"/>
                </a:lnTo>
                <a:lnTo>
                  <a:pt x="6320183" y="44688"/>
                </a:lnTo>
                <a:lnTo>
                  <a:pt x="6325792" y="36367"/>
                </a:lnTo>
                <a:lnTo>
                  <a:pt x="6327849" y="26177"/>
                </a:lnTo>
                <a:lnTo>
                  <a:pt x="6325792" y="15986"/>
                </a:lnTo>
                <a:lnTo>
                  <a:pt x="6320183" y="7665"/>
                </a:lnTo>
                <a:lnTo>
                  <a:pt x="6311862" y="2056"/>
                </a:lnTo>
                <a:lnTo>
                  <a:pt x="6301671" y="0"/>
                </a:lnTo>
                <a:close/>
              </a:path>
              <a:path w="7498080" h="52704">
                <a:moveTo>
                  <a:pt x="6408024" y="0"/>
                </a:moveTo>
                <a:lnTo>
                  <a:pt x="6406967" y="0"/>
                </a:lnTo>
                <a:lnTo>
                  <a:pt x="6396781" y="2056"/>
                </a:lnTo>
                <a:lnTo>
                  <a:pt x="6388459" y="7665"/>
                </a:lnTo>
                <a:lnTo>
                  <a:pt x="6382848" y="15986"/>
                </a:lnTo>
                <a:lnTo>
                  <a:pt x="6380790" y="26177"/>
                </a:lnTo>
                <a:lnTo>
                  <a:pt x="6382848" y="36367"/>
                </a:lnTo>
                <a:lnTo>
                  <a:pt x="6388459" y="44688"/>
                </a:lnTo>
                <a:lnTo>
                  <a:pt x="6396781" y="50297"/>
                </a:lnTo>
                <a:lnTo>
                  <a:pt x="6406967" y="52354"/>
                </a:lnTo>
                <a:lnTo>
                  <a:pt x="6408024" y="52354"/>
                </a:lnTo>
                <a:lnTo>
                  <a:pt x="6418210" y="50297"/>
                </a:lnTo>
                <a:lnTo>
                  <a:pt x="6426532" y="44688"/>
                </a:lnTo>
                <a:lnTo>
                  <a:pt x="6432143" y="36367"/>
                </a:lnTo>
                <a:lnTo>
                  <a:pt x="6434201" y="26177"/>
                </a:lnTo>
                <a:lnTo>
                  <a:pt x="6432143" y="15986"/>
                </a:lnTo>
                <a:lnTo>
                  <a:pt x="6426532" y="7665"/>
                </a:lnTo>
                <a:lnTo>
                  <a:pt x="6418210" y="2056"/>
                </a:lnTo>
                <a:lnTo>
                  <a:pt x="6408024" y="0"/>
                </a:lnTo>
                <a:close/>
              </a:path>
              <a:path w="7498080" h="52704">
                <a:moveTo>
                  <a:pt x="6514367" y="0"/>
                </a:moveTo>
                <a:lnTo>
                  <a:pt x="6513320" y="0"/>
                </a:lnTo>
                <a:lnTo>
                  <a:pt x="6503129" y="2056"/>
                </a:lnTo>
                <a:lnTo>
                  <a:pt x="6494808" y="7665"/>
                </a:lnTo>
                <a:lnTo>
                  <a:pt x="6489199" y="15986"/>
                </a:lnTo>
                <a:lnTo>
                  <a:pt x="6487142" y="26177"/>
                </a:lnTo>
                <a:lnTo>
                  <a:pt x="6489199" y="36367"/>
                </a:lnTo>
                <a:lnTo>
                  <a:pt x="6494808" y="44688"/>
                </a:lnTo>
                <a:lnTo>
                  <a:pt x="6503129" y="50297"/>
                </a:lnTo>
                <a:lnTo>
                  <a:pt x="6513320" y="52354"/>
                </a:lnTo>
                <a:lnTo>
                  <a:pt x="6514367" y="52354"/>
                </a:lnTo>
                <a:lnTo>
                  <a:pt x="6524557" y="50297"/>
                </a:lnTo>
                <a:lnTo>
                  <a:pt x="6532878" y="44688"/>
                </a:lnTo>
                <a:lnTo>
                  <a:pt x="6538487" y="36367"/>
                </a:lnTo>
                <a:lnTo>
                  <a:pt x="6540544" y="26177"/>
                </a:lnTo>
                <a:lnTo>
                  <a:pt x="6538487" y="15986"/>
                </a:lnTo>
                <a:lnTo>
                  <a:pt x="6532878" y="7665"/>
                </a:lnTo>
                <a:lnTo>
                  <a:pt x="6524557" y="2056"/>
                </a:lnTo>
                <a:lnTo>
                  <a:pt x="6514367" y="0"/>
                </a:lnTo>
                <a:close/>
              </a:path>
              <a:path w="7498080" h="52704">
                <a:moveTo>
                  <a:pt x="6620719" y="0"/>
                </a:moveTo>
                <a:lnTo>
                  <a:pt x="6619662" y="0"/>
                </a:lnTo>
                <a:lnTo>
                  <a:pt x="6609471" y="2056"/>
                </a:lnTo>
                <a:lnTo>
                  <a:pt x="6601151" y="7665"/>
                </a:lnTo>
                <a:lnTo>
                  <a:pt x="6595541" y="15986"/>
                </a:lnTo>
                <a:lnTo>
                  <a:pt x="6593485" y="26177"/>
                </a:lnTo>
                <a:lnTo>
                  <a:pt x="6595541" y="36367"/>
                </a:lnTo>
                <a:lnTo>
                  <a:pt x="6601151" y="44688"/>
                </a:lnTo>
                <a:lnTo>
                  <a:pt x="6609471" y="50297"/>
                </a:lnTo>
                <a:lnTo>
                  <a:pt x="6619662" y="52354"/>
                </a:lnTo>
                <a:lnTo>
                  <a:pt x="6620719" y="52354"/>
                </a:lnTo>
                <a:lnTo>
                  <a:pt x="6630906" y="50297"/>
                </a:lnTo>
                <a:lnTo>
                  <a:pt x="6639227" y="44688"/>
                </a:lnTo>
                <a:lnTo>
                  <a:pt x="6644838" y="36367"/>
                </a:lnTo>
                <a:lnTo>
                  <a:pt x="6646897" y="26177"/>
                </a:lnTo>
                <a:lnTo>
                  <a:pt x="6644838" y="15986"/>
                </a:lnTo>
                <a:lnTo>
                  <a:pt x="6639227" y="7665"/>
                </a:lnTo>
                <a:lnTo>
                  <a:pt x="6630906" y="2056"/>
                </a:lnTo>
                <a:lnTo>
                  <a:pt x="6620719" y="0"/>
                </a:lnTo>
                <a:close/>
              </a:path>
              <a:path w="7498080" h="52704">
                <a:moveTo>
                  <a:pt x="6727062" y="0"/>
                </a:moveTo>
                <a:lnTo>
                  <a:pt x="6726015" y="0"/>
                </a:lnTo>
                <a:lnTo>
                  <a:pt x="6715824" y="2056"/>
                </a:lnTo>
                <a:lnTo>
                  <a:pt x="6707503" y="7665"/>
                </a:lnTo>
                <a:lnTo>
                  <a:pt x="6701894" y="15986"/>
                </a:lnTo>
                <a:lnTo>
                  <a:pt x="6699837" y="26177"/>
                </a:lnTo>
                <a:lnTo>
                  <a:pt x="6701894" y="36367"/>
                </a:lnTo>
                <a:lnTo>
                  <a:pt x="6707503" y="44688"/>
                </a:lnTo>
                <a:lnTo>
                  <a:pt x="6715824" y="50297"/>
                </a:lnTo>
                <a:lnTo>
                  <a:pt x="6726015" y="52354"/>
                </a:lnTo>
                <a:lnTo>
                  <a:pt x="6727062" y="52354"/>
                </a:lnTo>
                <a:lnTo>
                  <a:pt x="6737252" y="50297"/>
                </a:lnTo>
                <a:lnTo>
                  <a:pt x="6745573" y="44688"/>
                </a:lnTo>
                <a:lnTo>
                  <a:pt x="6751182" y="36367"/>
                </a:lnTo>
                <a:lnTo>
                  <a:pt x="6753239" y="26177"/>
                </a:lnTo>
                <a:lnTo>
                  <a:pt x="6751182" y="15986"/>
                </a:lnTo>
                <a:lnTo>
                  <a:pt x="6745573" y="7665"/>
                </a:lnTo>
                <a:lnTo>
                  <a:pt x="6737252" y="2056"/>
                </a:lnTo>
                <a:lnTo>
                  <a:pt x="6727062" y="0"/>
                </a:lnTo>
                <a:close/>
              </a:path>
              <a:path w="7498080" h="52704">
                <a:moveTo>
                  <a:pt x="6833404" y="0"/>
                </a:moveTo>
                <a:lnTo>
                  <a:pt x="6832357" y="0"/>
                </a:lnTo>
                <a:lnTo>
                  <a:pt x="6822166" y="2056"/>
                </a:lnTo>
                <a:lnTo>
                  <a:pt x="6813846" y="7665"/>
                </a:lnTo>
                <a:lnTo>
                  <a:pt x="6808236" y="15986"/>
                </a:lnTo>
                <a:lnTo>
                  <a:pt x="6806180" y="26177"/>
                </a:lnTo>
                <a:lnTo>
                  <a:pt x="6808236" y="36367"/>
                </a:lnTo>
                <a:lnTo>
                  <a:pt x="6813846" y="44688"/>
                </a:lnTo>
                <a:lnTo>
                  <a:pt x="6822166" y="50297"/>
                </a:lnTo>
                <a:lnTo>
                  <a:pt x="6832357" y="52354"/>
                </a:lnTo>
                <a:lnTo>
                  <a:pt x="6833404" y="52354"/>
                </a:lnTo>
                <a:lnTo>
                  <a:pt x="6843595" y="50297"/>
                </a:lnTo>
                <a:lnTo>
                  <a:pt x="6851915" y="44688"/>
                </a:lnTo>
                <a:lnTo>
                  <a:pt x="6857525" y="36367"/>
                </a:lnTo>
                <a:lnTo>
                  <a:pt x="6859581" y="26177"/>
                </a:lnTo>
                <a:lnTo>
                  <a:pt x="6857525" y="15986"/>
                </a:lnTo>
                <a:lnTo>
                  <a:pt x="6851915" y="7665"/>
                </a:lnTo>
                <a:lnTo>
                  <a:pt x="6843595" y="2056"/>
                </a:lnTo>
                <a:lnTo>
                  <a:pt x="6833404" y="0"/>
                </a:lnTo>
                <a:close/>
              </a:path>
              <a:path w="7498080" h="52704">
                <a:moveTo>
                  <a:pt x="6939757" y="0"/>
                </a:moveTo>
                <a:lnTo>
                  <a:pt x="6938699" y="0"/>
                </a:lnTo>
                <a:lnTo>
                  <a:pt x="6928513" y="2056"/>
                </a:lnTo>
                <a:lnTo>
                  <a:pt x="6920192" y="7665"/>
                </a:lnTo>
                <a:lnTo>
                  <a:pt x="6914580" y="15986"/>
                </a:lnTo>
                <a:lnTo>
                  <a:pt x="6912522" y="26177"/>
                </a:lnTo>
                <a:lnTo>
                  <a:pt x="6914580" y="36367"/>
                </a:lnTo>
                <a:lnTo>
                  <a:pt x="6920192" y="44688"/>
                </a:lnTo>
                <a:lnTo>
                  <a:pt x="6928513" y="50297"/>
                </a:lnTo>
                <a:lnTo>
                  <a:pt x="6938699" y="52354"/>
                </a:lnTo>
                <a:lnTo>
                  <a:pt x="6939757" y="52354"/>
                </a:lnTo>
                <a:lnTo>
                  <a:pt x="6949947" y="50297"/>
                </a:lnTo>
                <a:lnTo>
                  <a:pt x="6958268" y="44688"/>
                </a:lnTo>
                <a:lnTo>
                  <a:pt x="6963877" y="36367"/>
                </a:lnTo>
                <a:lnTo>
                  <a:pt x="6965934" y="26177"/>
                </a:lnTo>
                <a:lnTo>
                  <a:pt x="6963877" y="15986"/>
                </a:lnTo>
                <a:lnTo>
                  <a:pt x="6958268" y="7665"/>
                </a:lnTo>
                <a:lnTo>
                  <a:pt x="6949947" y="2056"/>
                </a:lnTo>
                <a:lnTo>
                  <a:pt x="6939757" y="0"/>
                </a:lnTo>
                <a:close/>
              </a:path>
              <a:path w="7498080" h="52704">
                <a:moveTo>
                  <a:pt x="7046099" y="0"/>
                </a:moveTo>
                <a:lnTo>
                  <a:pt x="7045052" y="0"/>
                </a:lnTo>
                <a:lnTo>
                  <a:pt x="7034861" y="2056"/>
                </a:lnTo>
                <a:lnTo>
                  <a:pt x="7026541" y="7665"/>
                </a:lnTo>
                <a:lnTo>
                  <a:pt x="7020932" y="15986"/>
                </a:lnTo>
                <a:lnTo>
                  <a:pt x="7018875" y="26177"/>
                </a:lnTo>
                <a:lnTo>
                  <a:pt x="7020932" y="36367"/>
                </a:lnTo>
                <a:lnTo>
                  <a:pt x="7026541" y="44688"/>
                </a:lnTo>
                <a:lnTo>
                  <a:pt x="7034861" y="50297"/>
                </a:lnTo>
                <a:lnTo>
                  <a:pt x="7045052" y="52354"/>
                </a:lnTo>
                <a:lnTo>
                  <a:pt x="7046099" y="52354"/>
                </a:lnTo>
                <a:lnTo>
                  <a:pt x="7056290" y="50297"/>
                </a:lnTo>
                <a:lnTo>
                  <a:pt x="7064610" y="44688"/>
                </a:lnTo>
                <a:lnTo>
                  <a:pt x="7070220" y="36367"/>
                </a:lnTo>
                <a:lnTo>
                  <a:pt x="7072276" y="26177"/>
                </a:lnTo>
                <a:lnTo>
                  <a:pt x="7070220" y="15986"/>
                </a:lnTo>
                <a:lnTo>
                  <a:pt x="7064610" y="7665"/>
                </a:lnTo>
                <a:lnTo>
                  <a:pt x="7056290" y="2056"/>
                </a:lnTo>
                <a:lnTo>
                  <a:pt x="7046099" y="0"/>
                </a:lnTo>
                <a:close/>
              </a:path>
              <a:path w="7498080" h="52704">
                <a:moveTo>
                  <a:pt x="7152452" y="0"/>
                </a:moveTo>
                <a:lnTo>
                  <a:pt x="7151394" y="0"/>
                </a:lnTo>
                <a:lnTo>
                  <a:pt x="7141204" y="2056"/>
                </a:lnTo>
                <a:lnTo>
                  <a:pt x="7132883" y="7665"/>
                </a:lnTo>
                <a:lnTo>
                  <a:pt x="7127274" y="15986"/>
                </a:lnTo>
                <a:lnTo>
                  <a:pt x="7125217" y="26177"/>
                </a:lnTo>
                <a:lnTo>
                  <a:pt x="7127274" y="36367"/>
                </a:lnTo>
                <a:lnTo>
                  <a:pt x="7132883" y="44688"/>
                </a:lnTo>
                <a:lnTo>
                  <a:pt x="7141204" y="50297"/>
                </a:lnTo>
                <a:lnTo>
                  <a:pt x="7151394" y="52354"/>
                </a:lnTo>
                <a:lnTo>
                  <a:pt x="7152452" y="52354"/>
                </a:lnTo>
                <a:lnTo>
                  <a:pt x="7162638" y="50297"/>
                </a:lnTo>
                <a:lnTo>
                  <a:pt x="7170959" y="44688"/>
                </a:lnTo>
                <a:lnTo>
                  <a:pt x="7176571" y="36367"/>
                </a:lnTo>
                <a:lnTo>
                  <a:pt x="7178629" y="26177"/>
                </a:lnTo>
                <a:lnTo>
                  <a:pt x="7176571" y="15986"/>
                </a:lnTo>
                <a:lnTo>
                  <a:pt x="7170959" y="7665"/>
                </a:lnTo>
                <a:lnTo>
                  <a:pt x="7162638" y="2056"/>
                </a:lnTo>
                <a:lnTo>
                  <a:pt x="7152452" y="0"/>
                </a:lnTo>
                <a:close/>
              </a:path>
              <a:path w="7498080" h="52704">
                <a:moveTo>
                  <a:pt x="7258794" y="0"/>
                </a:moveTo>
                <a:lnTo>
                  <a:pt x="7257747" y="0"/>
                </a:lnTo>
                <a:lnTo>
                  <a:pt x="7247556" y="2056"/>
                </a:lnTo>
                <a:lnTo>
                  <a:pt x="7239236" y="7665"/>
                </a:lnTo>
                <a:lnTo>
                  <a:pt x="7233627" y="15986"/>
                </a:lnTo>
                <a:lnTo>
                  <a:pt x="7231570" y="26177"/>
                </a:lnTo>
                <a:lnTo>
                  <a:pt x="7233627" y="36367"/>
                </a:lnTo>
                <a:lnTo>
                  <a:pt x="7239236" y="44688"/>
                </a:lnTo>
                <a:lnTo>
                  <a:pt x="7247556" y="50297"/>
                </a:lnTo>
                <a:lnTo>
                  <a:pt x="7257747" y="52354"/>
                </a:lnTo>
                <a:lnTo>
                  <a:pt x="7258794" y="52354"/>
                </a:lnTo>
                <a:lnTo>
                  <a:pt x="7268985" y="50297"/>
                </a:lnTo>
                <a:lnTo>
                  <a:pt x="7277305" y="44688"/>
                </a:lnTo>
                <a:lnTo>
                  <a:pt x="7282915" y="36367"/>
                </a:lnTo>
                <a:lnTo>
                  <a:pt x="7284971" y="26177"/>
                </a:lnTo>
                <a:lnTo>
                  <a:pt x="7282915" y="15986"/>
                </a:lnTo>
                <a:lnTo>
                  <a:pt x="7277305" y="7665"/>
                </a:lnTo>
                <a:lnTo>
                  <a:pt x="7268985" y="2056"/>
                </a:lnTo>
                <a:lnTo>
                  <a:pt x="7258794" y="0"/>
                </a:lnTo>
                <a:close/>
              </a:path>
              <a:path w="7498080" h="52704">
                <a:moveTo>
                  <a:pt x="7365147" y="0"/>
                </a:moveTo>
                <a:lnTo>
                  <a:pt x="7364089" y="0"/>
                </a:lnTo>
                <a:lnTo>
                  <a:pt x="7353899" y="2056"/>
                </a:lnTo>
                <a:lnTo>
                  <a:pt x="7345578" y="7665"/>
                </a:lnTo>
                <a:lnTo>
                  <a:pt x="7339969" y="15986"/>
                </a:lnTo>
                <a:lnTo>
                  <a:pt x="7337912" y="26177"/>
                </a:lnTo>
                <a:lnTo>
                  <a:pt x="7339969" y="36367"/>
                </a:lnTo>
                <a:lnTo>
                  <a:pt x="7345578" y="44688"/>
                </a:lnTo>
                <a:lnTo>
                  <a:pt x="7353899" y="50297"/>
                </a:lnTo>
                <a:lnTo>
                  <a:pt x="7364089" y="52354"/>
                </a:lnTo>
                <a:lnTo>
                  <a:pt x="7365147" y="52354"/>
                </a:lnTo>
                <a:lnTo>
                  <a:pt x="7375333" y="50297"/>
                </a:lnTo>
                <a:lnTo>
                  <a:pt x="7383654" y="44688"/>
                </a:lnTo>
                <a:lnTo>
                  <a:pt x="7389266" y="36367"/>
                </a:lnTo>
                <a:lnTo>
                  <a:pt x="7391324" y="26177"/>
                </a:lnTo>
                <a:lnTo>
                  <a:pt x="7389266" y="15986"/>
                </a:lnTo>
                <a:lnTo>
                  <a:pt x="7383654" y="7665"/>
                </a:lnTo>
                <a:lnTo>
                  <a:pt x="7375333" y="2056"/>
                </a:lnTo>
                <a:lnTo>
                  <a:pt x="7365147" y="0"/>
                </a:lnTo>
                <a:close/>
              </a:path>
              <a:path w="7498080" h="52704">
                <a:moveTo>
                  <a:pt x="7471489" y="0"/>
                </a:moveTo>
                <a:lnTo>
                  <a:pt x="7470432" y="0"/>
                </a:lnTo>
                <a:lnTo>
                  <a:pt x="7460246" y="2056"/>
                </a:lnTo>
                <a:lnTo>
                  <a:pt x="7451924" y="7665"/>
                </a:lnTo>
                <a:lnTo>
                  <a:pt x="7446313" y="15986"/>
                </a:lnTo>
                <a:lnTo>
                  <a:pt x="7444255" y="26177"/>
                </a:lnTo>
                <a:lnTo>
                  <a:pt x="7446313" y="36367"/>
                </a:lnTo>
                <a:lnTo>
                  <a:pt x="7451924" y="44688"/>
                </a:lnTo>
                <a:lnTo>
                  <a:pt x="7460246" y="50297"/>
                </a:lnTo>
                <a:lnTo>
                  <a:pt x="7470432" y="52354"/>
                </a:lnTo>
                <a:lnTo>
                  <a:pt x="7471489" y="52354"/>
                </a:lnTo>
                <a:lnTo>
                  <a:pt x="7481680" y="50297"/>
                </a:lnTo>
                <a:lnTo>
                  <a:pt x="7490000" y="44688"/>
                </a:lnTo>
                <a:lnTo>
                  <a:pt x="7495610" y="36367"/>
                </a:lnTo>
                <a:lnTo>
                  <a:pt x="7497666" y="26177"/>
                </a:lnTo>
                <a:lnTo>
                  <a:pt x="7495610" y="15986"/>
                </a:lnTo>
                <a:lnTo>
                  <a:pt x="7490000" y="7665"/>
                </a:lnTo>
                <a:lnTo>
                  <a:pt x="7481680" y="2056"/>
                </a:lnTo>
                <a:lnTo>
                  <a:pt x="7471489" y="0"/>
                </a:lnTo>
                <a:close/>
              </a:path>
            </a:pathLst>
          </a:custGeom>
          <a:solidFill>
            <a:srgbClr val="4573C4"/>
          </a:solidFill>
        </p:spPr>
        <p:txBody>
          <a:bodyPr wrap="square" lIns="0" tIns="0" rIns="0" bIns="0" rtlCol="0"/>
          <a:lstStyle/>
          <a:p>
            <a:endParaRPr/>
          </a:p>
        </p:txBody>
      </p:sp>
      <p:sp>
        <p:nvSpPr>
          <p:cNvPr id="33" name="object 33"/>
          <p:cNvSpPr/>
          <p:nvPr/>
        </p:nvSpPr>
        <p:spPr>
          <a:xfrm>
            <a:off x="1034007" y="7603231"/>
            <a:ext cx="53340" cy="52705"/>
          </a:xfrm>
          <a:custGeom>
            <a:avLst/>
            <a:gdLst/>
            <a:ahLst/>
            <a:cxnLst/>
            <a:rect l="l" t="t" r="r" b="b"/>
            <a:pathLst>
              <a:path w="53340" h="52704">
                <a:moveTo>
                  <a:pt x="26700" y="0"/>
                </a:moveTo>
                <a:lnTo>
                  <a:pt x="26177" y="0"/>
                </a:lnTo>
                <a:lnTo>
                  <a:pt x="15986" y="2056"/>
                </a:lnTo>
                <a:lnTo>
                  <a:pt x="7665" y="7665"/>
                </a:lnTo>
                <a:lnTo>
                  <a:pt x="2056" y="15986"/>
                </a:lnTo>
                <a:lnTo>
                  <a:pt x="0" y="26177"/>
                </a:lnTo>
                <a:lnTo>
                  <a:pt x="2056" y="36367"/>
                </a:lnTo>
                <a:lnTo>
                  <a:pt x="7665" y="44688"/>
                </a:lnTo>
                <a:lnTo>
                  <a:pt x="15986" y="50297"/>
                </a:lnTo>
                <a:lnTo>
                  <a:pt x="26177" y="52354"/>
                </a:lnTo>
                <a:lnTo>
                  <a:pt x="26700" y="52354"/>
                </a:lnTo>
                <a:lnTo>
                  <a:pt x="36891" y="50297"/>
                </a:lnTo>
                <a:lnTo>
                  <a:pt x="45211" y="44688"/>
                </a:lnTo>
                <a:lnTo>
                  <a:pt x="50821" y="36367"/>
                </a:lnTo>
                <a:lnTo>
                  <a:pt x="52877" y="26177"/>
                </a:lnTo>
                <a:lnTo>
                  <a:pt x="50821" y="15986"/>
                </a:lnTo>
                <a:lnTo>
                  <a:pt x="45211" y="7665"/>
                </a:lnTo>
                <a:lnTo>
                  <a:pt x="36891" y="2056"/>
                </a:lnTo>
                <a:lnTo>
                  <a:pt x="26700" y="0"/>
                </a:lnTo>
                <a:close/>
              </a:path>
            </a:pathLst>
          </a:custGeom>
          <a:solidFill>
            <a:srgbClr val="4573C4"/>
          </a:solidFill>
        </p:spPr>
        <p:txBody>
          <a:bodyPr wrap="square" lIns="0" tIns="0" rIns="0" bIns="0" rtlCol="0"/>
          <a:lstStyle/>
          <a:p>
            <a:endParaRPr/>
          </a:p>
        </p:txBody>
      </p:sp>
      <p:sp>
        <p:nvSpPr>
          <p:cNvPr id="34" name="object 34"/>
          <p:cNvSpPr txBox="1"/>
          <p:nvPr/>
        </p:nvSpPr>
        <p:spPr>
          <a:xfrm>
            <a:off x="1048781" y="7765283"/>
            <a:ext cx="7760334" cy="2252980"/>
          </a:xfrm>
          <a:prstGeom prst="rect">
            <a:avLst/>
          </a:prstGeom>
        </p:spPr>
        <p:txBody>
          <a:bodyPr vert="horz" wrap="square" lIns="0" tIns="15875" rIns="0" bIns="0" rtlCol="0">
            <a:spAutoFit/>
          </a:bodyPr>
          <a:lstStyle/>
          <a:p>
            <a:pPr marL="1367155">
              <a:lnSpc>
                <a:spcPts val="6709"/>
              </a:lnSpc>
              <a:spcBef>
                <a:spcPts val="125"/>
              </a:spcBef>
            </a:pPr>
            <a:r>
              <a:rPr sz="5650" b="1" dirty="0">
                <a:solidFill>
                  <a:srgbClr val="637382"/>
                </a:solidFill>
                <a:latin typeface="Helvetica"/>
                <a:cs typeface="Helvetica"/>
              </a:rPr>
              <a:t>103%</a:t>
            </a:r>
            <a:r>
              <a:rPr sz="5650" b="1" spc="-10" dirty="0">
                <a:solidFill>
                  <a:srgbClr val="637382"/>
                </a:solidFill>
                <a:latin typeface="Helvetica"/>
                <a:cs typeface="Helvetica"/>
              </a:rPr>
              <a:t> increase</a:t>
            </a:r>
            <a:endParaRPr sz="5650">
              <a:latin typeface="Helvetica"/>
              <a:cs typeface="Helvetica"/>
            </a:endParaRPr>
          </a:p>
          <a:p>
            <a:pPr marL="1442720">
              <a:lnSpc>
                <a:spcPts val="3350"/>
              </a:lnSpc>
            </a:pPr>
            <a:r>
              <a:rPr sz="2850" b="1" dirty="0">
                <a:solidFill>
                  <a:srgbClr val="637382"/>
                </a:solidFill>
                <a:latin typeface="Helvetica"/>
                <a:cs typeface="Helvetica"/>
              </a:rPr>
              <a:t>in</a:t>
            </a:r>
            <a:r>
              <a:rPr sz="2850" b="1" spc="20" dirty="0">
                <a:solidFill>
                  <a:srgbClr val="637382"/>
                </a:solidFill>
                <a:latin typeface="Helvetica"/>
                <a:cs typeface="Helvetica"/>
              </a:rPr>
              <a:t> </a:t>
            </a:r>
            <a:r>
              <a:rPr sz="2850" b="1" dirty="0">
                <a:solidFill>
                  <a:srgbClr val="637382"/>
                </a:solidFill>
                <a:latin typeface="Helvetica"/>
                <a:cs typeface="Helvetica"/>
              </a:rPr>
              <a:t>GPs</a:t>
            </a:r>
            <a:r>
              <a:rPr sz="2850" b="1" spc="15" dirty="0">
                <a:solidFill>
                  <a:srgbClr val="637382"/>
                </a:solidFill>
                <a:latin typeface="Helvetica"/>
                <a:cs typeface="Helvetica"/>
              </a:rPr>
              <a:t> </a:t>
            </a:r>
            <a:r>
              <a:rPr sz="2850" b="1" dirty="0">
                <a:solidFill>
                  <a:srgbClr val="637382"/>
                </a:solidFill>
                <a:latin typeface="Helvetica"/>
                <a:cs typeface="Helvetica"/>
              </a:rPr>
              <a:t>in</a:t>
            </a:r>
            <a:r>
              <a:rPr sz="2850" b="1" spc="20" dirty="0">
                <a:solidFill>
                  <a:srgbClr val="637382"/>
                </a:solidFill>
                <a:latin typeface="Helvetica"/>
                <a:cs typeface="Helvetica"/>
              </a:rPr>
              <a:t> </a:t>
            </a:r>
            <a:r>
              <a:rPr sz="2850" b="1" spc="-10" dirty="0">
                <a:solidFill>
                  <a:srgbClr val="637382"/>
                </a:solidFill>
                <a:latin typeface="Helvetica"/>
                <a:cs typeface="Helvetica"/>
              </a:rPr>
              <a:t>Training</a:t>
            </a:r>
            <a:endParaRPr sz="2850">
              <a:latin typeface="Helvetica"/>
              <a:cs typeface="Helvetica"/>
            </a:endParaRPr>
          </a:p>
          <a:p>
            <a:pPr marL="12700">
              <a:lnSpc>
                <a:spcPct val="100000"/>
              </a:lnSpc>
              <a:spcBef>
                <a:spcPts val="1320"/>
              </a:spcBef>
            </a:pPr>
            <a:r>
              <a:rPr sz="2550" dirty="0">
                <a:solidFill>
                  <a:srgbClr val="637382"/>
                </a:solidFill>
                <a:latin typeface="Helvetica"/>
                <a:cs typeface="Helvetica"/>
              </a:rPr>
              <a:t>33%</a:t>
            </a:r>
            <a:r>
              <a:rPr sz="2550" spc="-30" dirty="0">
                <a:solidFill>
                  <a:srgbClr val="637382"/>
                </a:solidFill>
                <a:latin typeface="Helvetica"/>
                <a:cs typeface="Helvetica"/>
              </a:rPr>
              <a:t> </a:t>
            </a:r>
            <a:r>
              <a:rPr sz="2550" dirty="0">
                <a:solidFill>
                  <a:srgbClr val="637382"/>
                </a:solidFill>
                <a:latin typeface="Helvetica"/>
                <a:cs typeface="Helvetica"/>
              </a:rPr>
              <a:t>increase</a:t>
            </a:r>
            <a:r>
              <a:rPr sz="2550" spc="-20" dirty="0">
                <a:solidFill>
                  <a:srgbClr val="637382"/>
                </a:solidFill>
                <a:latin typeface="Helvetica"/>
                <a:cs typeface="Helvetica"/>
              </a:rPr>
              <a:t> </a:t>
            </a:r>
            <a:r>
              <a:rPr sz="2550" dirty="0">
                <a:solidFill>
                  <a:srgbClr val="637382"/>
                </a:solidFill>
                <a:latin typeface="Helvetica"/>
                <a:cs typeface="Helvetica"/>
              </a:rPr>
              <a:t>in</a:t>
            </a:r>
            <a:r>
              <a:rPr sz="2550" spc="-15" dirty="0">
                <a:solidFill>
                  <a:srgbClr val="637382"/>
                </a:solidFill>
                <a:latin typeface="Helvetica"/>
                <a:cs typeface="Helvetica"/>
              </a:rPr>
              <a:t> </a:t>
            </a:r>
            <a:r>
              <a:rPr sz="2550" dirty="0">
                <a:solidFill>
                  <a:srgbClr val="637382"/>
                </a:solidFill>
                <a:latin typeface="Helvetica"/>
                <a:cs typeface="Helvetica"/>
              </a:rPr>
              <a:t>Salaried</a:t>
            </a:r>
            <a:r>
              <a:rPr sz="2550" spc="-20" dirty="0">
                <a:solidFill>
                  <a:srgbClr val="637382"/>
                </a:solidFill>
                <a:latin typeface="Helvetica"/>
                <a:cs typeface="Helvetica"/>
              </a:rPr>
              <a:t> </a:t>
            </a:r>
            <a:r>
              <a:rPr sz="2550" dirty="0">
                <a:solidFill>
                  <a:srgbClr val="637382"/>
                </a:solidFill>
                <a:latin typeface="Helvetica"/>
                <a:cs typeface="Helvetica"/>
              </a:rPr>
              <a:t>GPs;</a:t>
            </a:r>
            <a:r>
              <a:rPr sz="2550" spc="-15" dirty="0">
                <a:solidFill>
                  <a:srgbClr val="637382"/>
                </a:solidFill>
                <a:latin typeface="Helvetica"/>
                <a:cs typeface="Helvetica"/>
              </a:rPr>
              <a:t> </a:t>
            </a:r>
            <a:r>
              <a:rPr sz="2550" dirty="0">
                <a:solidFill>
                  <a:srgbClr val="637382"/>
                </a:solidFill>
                <a:latin typeface="Helvetica"/>
                <a:cs typeface="Helvetica"/>
              </a:rPr>
              <a:t>15%</a:t>
            </a:r>
            <a:r>
              <a:rPr sz="2550" spc="-20" dirty="0">
                <a:solidFill>
                  <a:srgbClr val="637382"/>
                </a:solidFill>
                <a:latin typeface="Helvetica"/>
                <a:cs typeface="Helvetica"/>
              </a:rPr>
              <a:t> </a:t>
            </a:r>
            <a:r>
              <a:rPr sz="2550" dirty="0">
                <a:solidFill>
                  <a:srgbClr val="637382"/>
                </a:solidFill>
                <a:latin typeface="Helvetica"/>
                <a:cs typeface="Helvetica"/>
              </a:rPr>
              <a:t>decline</a:t>
            </a:r>
            <a:r>
              <a:rPr sz="2550" spc="-15" dirty="0">
                <a:solidFill>
                  <a:srgbClr val="637382"/>
                </a:solidFill>
                <a:latin typeface="Helvetica"/>
                <a:cs typeface="Helvetica"/>
              </a:rPr>
              <a:t> </a:t>
            </a:r>
            <a:r>
              <a:rPr sz="2550" spc="-25" dirty="0">
                <a:solidFill>
                  <a:srgbClr val="637382"/>
                </a:solidFill>
                <a:latin typeface="Helvetica"/>
                <a:cs typeface="Helvetica"/>
              </a:rPr>
              <a:t>in</a:t>
            </a:r>
            <a:endParaRPr sz="2550">
              <a:latin typeface="Helvetica"/>
              <a:cs typeface="Helvetica"/>
            </a:endParaRPr>
          </a:p>
          <a:p>
            <a:pPr marL="12700">
              <a:lnSpc>
                <a:spcPct val="100000"/>
              </a:lnSpc>
              <a:spcBef>
                <a:spcPts val="10"/>
              </a:spcBef>
            </a:pPr>
            <a:r>
              <a:rPr sz="2550" dirty="0">
                <a:solidFill>
                  <a:srgbClr val="637382"/>
                </a:solidFill>
                <a:latin typeface="Helvetica"/>
                <a:cs typeface="Helvetica"/>
              </a:rPr>
              <a:t>GP</a:t>
            </a:r>
            <a:r>
              <a:rPr sz="2550" spc="-75" dirty="0">
                <a:solidFill>
                  <a:srgbClr val="637382"/>
                </a:solidFill>
                <a:latin typeface="Helvetica"/>
                <a:cs typeface="Helvetica"/>
              </a:rPr>
              <a:t> </a:t>
            </a:r>
            <a:r>
              <a:rPr sz="2550" dirty="0">
                <a:solidFill>
                  <a:srgbClr val="637382"/>
                </a:solidFill>
                <a:latin typeface="Helvetica"/>
                <a:cs typeface="Helvetica"/>
              </a:rPr>
              <a:t>partners</a:t>
            </a:r>
            <a:r>
              <a:rPr sz="2550" spc="-20" dirty="0">
                <a:solidFill>
                  <a:srgbClr val="637382"/>
                </a:solidFill>
                <a:latin typeface="Helvetica"/>
                <a:cs typeface="Helvetica"/>
              </a:rPr>
              <a:t> </a:t>
            </a:r>
            <a:r>
              <a:rPr sz="2550" dirty="0">
                <a:solidFill>
                  <a:srgbClr val="637382"/>
                </a:solidFill>
                <a:latin typeface="Helvetica"/>
                <a:cs typeface="Helvetica"/>
              </a:rPr>
              <a:t>(lower</a:t>
            </a:r>
            <a:r>
              <a:rPr sz="2550" spc="-15" dirty="0">
                <a:solidFill>
                  <a:srgbClr val="637382"/>
                </a:solidFill>
                <a:latin typeface="Helvetica"/>
                <a:cs typeface="Helvetica"/>
              </a:rPr>
              <a:t> </a:t>
            </a:r>
            <a:r>
              <a:rPr sz="2550" dirty="0">
                <a:solidFill>
                  <a:srgbClr val="637382"/>
                </a:solidFill>
                <a:latin typeface="Helvetica"/>
                <a:cs typeface="Helvetica"/>
              </a:rPr>
              <a:t>than</a:t>
            </a:r>
            <a:r>
              <a:rPr sz="2550" spc="-20" dirty="0">
                <a:solidFill>
                  <a:srgbClr val="637382"/>
                </a:solidFill>
                <a:latin typeface="Helvetica"/>
                <a:cs typeface="Helvetica"/>
              </a:rPr>
              <a:t> </a:t>
            </a:r>
            <a:r>
              <a:rPr sz="2550" dirty="0">
                <a:solidFill>
                  <a:srgbClr val="637382"/>
                </a:solidFill>
                <a:latin typeface="Helvetica"/>
                <a:cs typeface="Helvetica"/>
              </a:rPr>
              <a:t>Midlands/England</a:t>
            </a:r>
            <a:r>
              <a:rPr sz="2550" spc="-15" dirty="0">
                <a:solidFill>
                  <a:srgbClr val="637382"/>
                </a:solidFill>
                <a:latin typeface="Helvetica"/>
                <a:cs typeface="Helvetica"/>
              </a:rPr>
              <a:t> </a:t>
            </a:r>
            <a:r>
              <a:rPr sz="2550" spc="-10" dirty="0">
                <a:solidFill>
                  <a:srgbClr val="637382"/>
                </a:solidFill>
                <a:latin typeface="Helvetica"/>
                <a:cs typeface="Helvetica"/>
              </a:rPr>
              <a:t>averages).</a:t>
            </a:r>
            <a:endParaRPr sz="2550">
              <a:latin typeface="Helvetica"/>
              <a:cs typeface="Helvetica"/>
            </a:endParaRPr>
          </a:p>
        </p:txBody>
      </p:sp>
      <p:sp>
        <p:nvSpPr>
          <p:cNvPr id="35" name="object 35"/>
          <p:cNvSpPr/>
          <p:nvPr/>
        </p:nvSpPr>
        <p:spPr>
          <a:xfrm>
            <a:off x="1073022" y="7986093"/>
            <a:ext cx="1025525" cy="1025525"/>
          </a:xfrm>
          <a:custGeom>
            <a:avLst/>
            <a:gdLst/>
            <a:ahLst/>
            <a:cxnLst/>
            <a:rect l="l" t="t" r="r" b="b"/>
            <a:pathLst>
              <a:path w="1025525" h="1025525">
                <a:moveTo>
                  <a:pt x="56961" y="0"/>
                </a:moveTo>
                <a:lnTo>
                  <a:pt x="0" y="0"/>
                </a:lnTo>
                <a:lnTo>
                  <a:pt x="0" y="996891"/>
                </a:lnTo>
                <a:lnTo>
                  <a:pt x="2238" y="1007976"/>
                </a:lnTo>
                <a:lnTo>
                  <a:pt x="8342" y="1017029"/>
                </a:lnTo>
                <a:lnTo>
                  <a:pt x="17395" y="1023133"/>
                </a:lnTo>
                <a:lnTo>
                  <a:pt x="28480" y="1025371"/>
                </a:lnTo>
                <a:lnTo>
                  <a:pt x="1025371" y="1025371"/>
                </a:lnTo>
                <a:lnTo>
                  <a:pt x="1025371" y="968410"/>
                </a:lnTo>
                <a:lnTo>
                  <a:pt x="56961" y="968410"/>
                </a:lnTo>
                <a:lnTo>
                  <a:pt x="56961" y="882957"/>
                </a:lnTo>
                <a:lnTo>
                  <a:pt x="143901" y="882957"/>
                </a:lnTo>
                <a:lnTo>
                  <a:pt x="196364" y="881941"/>
                </a:lnTo>
                <a:lnTo>
                  <a:pt x="247949" y="878840"/>
                </a:lnTo>
                <a:lnTo>
                  <a:pt x="298556" y="873570"/>
                </a:lnTo>
                <a:lnTo>
                  <a:pt x="348088" y="866049"/>
                </a:lnTo>
                <a:lnTo>
                  <a:pt x="396446" y="856195"/>
                </a:lnTo>
                <a:lnTo>
                  <a:pt x="443532" y="843926"/>
                </a:lnTo>
                <a:lnTo>
                  <a:pt x="489249" y="829159"/>
                </a:lnTo>
                <a:lnTo>
                  <a:pt x="533497" y="811811"/>
                </a:lnTo>
                <a:lnTo>
                  <a:pt x="576179" y="791801"/>
                </a:lnTo>
                <a:lnTo>
                  <a:pt x="617196" y="769046"/>
                </a:lnTo>
                <a:lnTo>
                  <a:pt x="656451" y="743464"/>
                </a:lnTo>
                <a:lnTo>
                  <a:pt x="691545" y="716855"/>
                </a:lnTo>
                <a:lnTo>
                  <a:pt x="724798" y="687732"/>
                </a:lnTo>
                <a:lnTo>
                  <a:pt x="756145" y="656051"/>
                </a:lnTo>
                <a:lnTo>
                  <a:pt x="785521" y="621766"/>
                </a:lnTo>
                <a:lnTo>
                  <a:pt x="812862" y="584833"/>
                </a:lnTo>
                <a:lnTo>
                  <a:pt x="838101" y="545207"/>
                </a:lnTo>
                <a:lnTo>
                  <a:pt x="861175" y="502843"/>
                </a:lnTo>
                <a:lnTo>
                  <a:pt x="882018" y="457696"/>
                </a:lnTo>
                <a:lnTo>
                  <a:pt x="900566" y="409722"/>
                </a:lnTo>
                <a:lnTo>
                  <a:pt x="916753" y="358875"/>
                </a:lnTo>
                <a:lnTo>
                  <a:pt x="930516" y="305111"/>
                </a:lnTo>
                <a:lnTo>
                  <a:pt x="971666" y="383506"/>
                </a:lnTo>
                <a:lnTo>
                  <a:pt x="978805" y="392282"/>
                </a:lnTo>
                <a:lnTo>
                  <a:pt x="988418" y="397463"/>
                </a:lnTo>
                <a:lnTo>
                  <a:pt x="999271" y="398659"/>
                </a:lnTo>
                <a:lnTo>
                  <a:pt x="1010126" y="395485"/>
                </a:lnTo>
                <a:lnTo>
                  <a:pt x="1018902" y="388352"/>
                </a:lnTo>
                <a:lnTo>
                  <a:pt x="1024082" y="378742"/>
                </a:lnTo>
                <a:lnTo>
                  <a:pt x="1025279" y="367891"/>
                </a:lnTo>
                <a:lnTo>
                  <a:pt x="1022105" y="357036"/>
                </a:lnTo>
                <a:lnTo>
                  <a:pt x="943562" y="207417"/>
                </a:lnTo>
                <a:lnTo>
                  <a:pt x="936871" y="202171"/>
                </a:lnTo>
                <a:lnTo>
                  <a:pt x="921081" y="198255"/>
                </a:lnTo>
                <a:lnTo>
                  <a:pt x="912726" y="199763"/>
                </a:lnTo>
                <a:lnTo>
                  <a:pt x="781400" y="289813"/>
                </a:lnTo>
                <a:lnTo>
                  <a:pt x="773523" y="297931"/>
                </a:lnTo>
                <a:lnTo>
                  <a:pt x="769510" y="308086"/>
                </a:lnTo>
                <a:lnTo>
                  <a:pt x="769596" y="319004"/>
                </a:lnTo>
                <a:lnTo>
                  <a:pt x="803210" y="341221"/>
                </a:lnTo>
                <a:lnTo>
                  <a:pt x="874360" y="295142"/>
                </a:lnTo>
                <a:lnTo>
                  <a:pt x="859969" y="350157"/>
                </a:lnTo>
                <a:lnTo>
                  <a:pt x="842945" y="401638"/>
                </a:lnTo>
                <a:lnTo>
                  <a:pt x="823386" y="449676"/>
                </a:lnTo>
                <a:lnTo>
                  <a:pt x="801388" y="494357"/>
                </a:lnTo>
                <a:lnTo>
                  <a:pt x="777049" y="535770"/>
                </a:lnTo>
                <a:lnTo>
                  <a:pt x="750466" y="574003"/>
                </a:lnTo>
                <a:lnTo>
                  <a:pt x="721736" y="609145"/>
                </a:lnTo>
                <a:lnTo>
                  <a:pt x="690956" y="641282"/>
                </a:lnTo>
                <a:lnTo>
                  <a:pt x="658223" y="670505"/>
                </a:lnTo>
                <a:lnTo>
                  <a:pt x="623635" y="696900"/>
                </a:lnTo>
                <a:lnTo>
                  <a:pt x="584168" y="722414"/>
                </a:lnTo>
                <a:lnTo>
                  <a:pt x="542554" y="744933"/>
                </a:lnTo>
                <a:lnTo>
                  <a:pt x="498889" y="764529"/>
                </a:lnTo>
                <a:lnTo>
                  <a:pt x="453270" y="781274"/>
                </a:lnTo>
                <a:lnTo>
                  <a:pt x="405792" y="795244"/>
                </a:lnTo>
                <a:lnTo>
                  <a:pt x="356552" y="806509"/>
                </a:lnTo>
                <a:lnTo>
                  <a:pt x="305647" y="815144"/>
                </a:lnTo>
                <a:lnTo>
                  <a:pt x="253173" y="821221"/>
                </a:lnTo>
                <a:lnTo>
                  <a:pt x="199225" y="824814"/>
                </a:lnTo>
                <a:lnTo>
                  <a:pt x="143901" y="825995"/>
                </a:lnTo>
                <a:lnTo>
                  <a:pt x="56961" y="825995"/>
                </a:lnTo>
                <a:lnTo>
                  <a:pt x="56961" y="0"/>
                </a:lnTo>
                <a:close/>
              </a:path>
            </a:pathLst>
          </a:custGeom>
          <a:solidFill>
            <a:srgbClr val="4573C4"/>
          </a:solidFill>
        </p:spPr>
        <p:txBody>
          <a:bodyPr wrap="square" lIns="0" tIns="0" rIns="0" bIns="0" rtlCol="0"/>
          <a:lstStyle/>
          <a:p>
            <a:endParaRPr/>
          </a:p>
        </p:txBody>
      </p:sp>
      <p:grpSp>
        <p:nvGrpSpPr>
          <p:cNvPr id="36" name="object 36"/>
          <p:cNvGrpSpPr/>
          <p:nvPr/>
        </p:nvGrpSpPr>
        <p:grpSpPr>
          <a:xfrm>
            <a:off x="10065136" y="3701621"/>
            <a:ext cx="1422400" cy="5599430"/>
            <a:chOff x="10065136" y="3701621"/>
            <a:chExt cx="1422400" cy="5599430"/>
          </a:xfrm>
        </p:grpSpPr>
        <p:sp>
          <p:nvSpPr>
            <p:cNvPr id="37" name="object 37"/>
            <p:cNvSpPr/>
            <p:nvPr/>
          </p:nvSpPr>
          <p:spPr>
            <a:xfrm>
              <a:off x="10065131" y="3701624"/>
              <a:ext cx="1324610" cy="1324610"/>
            </a:xfrm>
            <a:custGeom>
              <a:avLst/>
              <a:gdLst/>
              <a:ahLst/>
              <a:cxnLst/>
              <a:rect l="l" t="t" r="r" b="b"/>
              <a:pathLst>
                <a:path w="1324609" h="1324610">
                  <a:moveTo>
                    <a:pt x="371525" y="692632"/>
                  </a:moveTo>
                  <a:lnTo>
                    <a:pt x="370078" y="685431"/>
                  </a:lnTo>
                  <a:lnTo>
                    <a:pt x="366166" y="679640"/>
                  </a:lnTo>
                  <a:lnTo>
                    <a:pt x="360438" y="675792"/>
                  </a:lnTo>
                  <a:lnTo>
                    <a:pt x="353542" y="674395"/>
                  </a:lnTo>
                  <a:lnTo>
                    <a:pt x="346659" y="675792"/>
                  </a:lnTo>
                  <a:lnTo>
                    <a:pt x="340931" y="679640"/>
                  </a:lnTo>
                  <a:lnTo>
                    <a:pt x="337019" y="685431"/>
                  </a:lnTo>
                  <a:lnTo>
                    <a:pt x="335572" y="692632"/>
                  </a:lnTo>
                  <a:lnTo>
                    <a:pt x="337019" y="699833"/>
                  </a:lnTo>
                  <a:lnTo>
                    <a:pt x="340931" y="705624"/>
                  </a:lnTo>
                  <a:lnTo>
                    <a:pt x="346659" y="709472"/>
                  </a:lnTo>
                  <a:lnTo>
                    <a:pt x="353542" y="710869"/>
                  </a:lnTo>
                  <a:lnTo>
                    <a:pt x="360438" y="709472"/>
                  </a:lnTo>
                  <a:lnTo>
                    <a:pt x="366166" y="705624"/>
                  </a:lnTo>
                  <a:lnTo>
                    <a:pt x="370078" y="699833"/>
                  </a:lnTo>
                  <a:lnTo>
                    <a:pt x="371525" y="692632"/>
                  </a:lnTo>
                  <a:close/>
                </a:path>
                <a:path w="1324609" h="1324610">
                  <a:moveTo>
                    <a:pt x="674154" y="293712"/>
                  </a:moveTo>
                  <a:lnTo>
                    <a:pt x="666407" y="252171"/>
                  </a:lnTo>
                  <a:lnTo>
                    <a:pt x="665492" y="247256"/>
                  </a:lnTo>
                  <a:lnTo>
                    <a:pt x="642480" y="211023"/>
                  </a:lnTo>
                  <a:lnTo>
                    <a:pt x="609561" y="183705"/>
                  </a:lnTo>
                  <a:lnTo>
                    <a:pt x="571157" y="164020"/>
                  </a:lnTo>
                  <a:lnTo>
                    <a:pt x="531736" y="150685"/>
                  </a:lnTo>
                  <a:lnTo>
                    <a:pt x="467550" y="137934"/>
                  </a:lnTo>
                  <a:lnTo>
                    <a:pt x="425983" y="140474"/>
                  </a:lnTo>
                  <a:lnTo>
                    <a:pt x="401256" y="156641"/>
                  </a:lnTo>
                  <a:lnTo>
                    <a:pt x="388518" y="178574"/>
                  </a:lnTo>
                  <a:lnTo>
                    <a:pt x="382892" y="198450"/>
                  </a:lnTo>
                  <a:lnTo>
                    <a:pt x="380707" y="208038"/>
                  </a:lnTo>
                  <a:lnTo>
                    <a:pt x="379285" y="208508"/>
                  </a:lnTo>
                  <a:lnTo>
                    <a:pt x="343852" y="248932"/>
                  </a:lnTo>
                  <a:lnTo>
                    <a:pt x="329298" y="290868"/>
                  </a:lnTo>
                  <a:lnTo>
                    <a:pt x="329933" y="330390"/>
                  </a:lnTo>
                  <a:lnTo>
                    <a:pt x="329946" y="331444"/>
                  </a:lnTo>
                  <a:lnTo>
                    <a:pt x="340067" y="367499"/>
                  </a:lnTo>
                  <a:lnTo>
                    <a:pt x="340156" y="367804"/>
                  </a:lnTo>
                  <a:lnTo>
                    <a:pt x="354266" y="397078"/>
                  </a:lnTo>
                  <a:lnTo>
                    <a:pt x="364769" y="438429"/>
                  </a:lnTo>
                  <a:lnTo>
                    <a:pt x="386295" y="474002"/>
                  </a:lnTo>
                  <a:lnTo>
                    <a:pt x="416877" y="501827"/>
                  </a:lnTo>
                  <a:lnTo>
                    <a:pt x="454545" y="519963"/>
                  </a:lnTo>
                  <a:lnTo>
                    <a:pt x="497370" y="526440"/>
                  </a:lnTo>
                  <a:lnTo>
                    <a:pt x="543648" y="518833"/>
                  </a:lnTo>
                  <a:lnTo>
                    <a:pt x="583679" y="497674"/>
                  </a:lnTo>
                  <a:lnTo>
                    <a:pt x="614934" y="465480"/>
                  </a:lnTo>
                  <a:lnTo>
                    <a:pt x="634822" y="424967"/>
                  </a:lnTo>
                  <a:lnTo>
                    <a:pt x="634923" y="424751"/>
                  </a:lnTo>
                  <a:lnTo>
                    <a:pt x="651078" y="418223"/>
                  </a:lnTo>
                  <a:lnTo>
                    <a:pt x="663460" y="387184"/>
                  </a:lnTo>
                  <a:lnTo>
                    <a:pt x="671372" y="342176"/>
                  </a:lnTo>
                  <a:lnTo>
                    <a:pt x="674077" y="295033"/>
                  </a:lnTo>
                  <a:lnTo>
                    <a:pt x="674154" y="293712"/>
                  </a:lnTo>
                  <a:close/>
                </a:path>
                <a:path w="1324609" h="1324610">
                  <a:moveTo>
                    <a:pt x="820966" y="702881"/>
                  </a:moveTo>
                  <a:lnTo>
                    <a:pt x="810552" y="664438"/>
                  </a:lnTo>
                  <a:lnTo>
                    <a:pt x="782243" y="628497"/>
                  </a:lnTo>
                  <a:lnTo>
                    <a:pt x="740511" y="596671"/>
                  </a:lnTo>
                  <a:lnTo>
                    <a:pt x="689762" y="570560"/>
                  </a:lnTo>
                  <a:lnTo>
                    <a:pt x="689838" y="579551"/>
                  </a:lnTo>
                  <a:lnTo>
                    <a:pt x="689597" y="588454"/>
                  </a:lnTo>
                  <a:lnTo>
                    <a:pt x="685076" y="631240"/>
                  </a:lnTo>
                  <a:lnTo>
                    <a:pt x="683691" y="638695"/>
                  </a:lnTo>
                  <a:lnTo>
                    <a:pt x="701929" y="638695"/>
                  </a:lnTo>
                  <a:lnTo>
                    <a:pt x="708152" y="642543"/>
                  </a:lnTo>
                  <a:lnTo>
                    <a:pt x="730440" y="687095"/>
                  </a:lnTo>
                  <a:lnTo>
                    <a:pt x="731088" y="689851"/>
                  </a:lnTo>
                  <a:lnTo>
                    <a:pt x="731088" y="728586"/>
                  </a:lnTo>
                  <a:lnTo>
                    <a:pt x="729665" y="735584"/>
                  </a:lnTo>
                  <a:lnTo>
                    <a:pt x="725817" y="741299"/>
                  </a:lnTo>
                  <a:lnTo>
                    <a:pt x="720102" y="745159"/>
                  </a:lnTo>
                  <a:lnTo>
                    <a:pt x="713105" y="746569"/>
                  </a:lnTo>
                  <a:lnTo>
                    <a:pt x="677151" y="746569"/>
                  </a:lnTo>
                  <a:lnTo>
                    <a:pt x="677151" y="710615"/>
                  </a:lnTo>
                  <a:lnTo>
                    <a:pt x="695121" y="710615"/>
                  </a:lnTo>
                  <a:lnTo>
                    <a:pt x="695121" y="696874"/>
                  </a:lnTo>
                  <a:lnTo>
                    <a:pt x="684022" y="674649"/>
                  </a:lnTo>
                  <a:lnTo>
                    <a:pt x="634326" y="674649"/>
                  </a:lnTo>
                  <a:lnTo>
                    <a:pt x="623214" y="696874"/>
                  </a:lnTo>
                  <a:lnTo>
                    <a:pt x="623214" y="710615"/>
                  </a:lnTo>
                  <a:lnTo>
                    <a:pt x="641197" y="710615"/>
                  </a:lnTo>
                  <a:lnTo>
                    <a:pt x="641197" y="746569"/>
                  </a:lnTo>
                  <a:lnTo>
                    <a:pt x="605231" y="746569"/>
                  </a:lnTo>
                  <a:lnTo>
                    <a:pt x="598233" y="745159"/>
                  </a:lnTo>
                  <a:lnTo>
                    <a:pt x="592518" y="741299"/>
                  </a:lnTo>
                  <a:lnTo>
                    <a:pt x="588670" y="735584"/>
                  </a:lnTo>
                  <a:lnTo>
                    <a:pt x="587260" y="728586"/>
                  </a:lnTo>
                  <a:lnTo>
                    <a:pt x="587260" y="689851"/>
                  </a:lnTo>
                  <a:lnTo>
                    <a:pt x="587908" y="687095"/>
                  </a:lnTo>
                  <a:lnTo>
                    <a:pt x="610171" y="642543"/>
                  </a:lnTo>
                  <a:lnTo>
                    <a:pt x="616407" y="638695"/>
                  </a:lnTo>
                  <a:lnTo>
                    <a:pt x="646861" y="638695"/>
                  </a:lnTo>
                  <a:lnTo>
                    <a:pt x="648042" y="633564"/>
                  </a:lnTo>
                  <a:lnTo>
                    <a:pt x="653211" y="594982"/>
                  </a:lnTo>
                  <a:lnTo>
                    <a:pt x="653884" y="579208"/>
                  </a:lnTo>
                  <a:lnTo>
                    <a:pt x="653719" y="567524"/>
                  </a:lnTo>
                  <a:lnTo>
                    <a:pt x="623214" y="549033"/>
                  </a:lnTo>
                  <a:lnTo>
                    <a:pt x="616470" y="549910"/>
                  </a:lnTo>
                  <a:lnTo>
                    <a:pt x="610120" y="554431"/>
                  </a:lnTo>
                  <a:lnTo>
                    <a:pt x="604697" y="560793"/>
                  </a:lnTo>
                  <a:lnTo>
                    <a:pt x="600735" y="567207"/>
                  </a:lnTo>
                  <a:lnTo>
                    <a:pt x="389509" y="567207"/>
                  </a:lnTo>
                  <a:lnTo>
                    <a:pt x="379450" y="547230"/>
                  </a:lnTo>
                  <a:lnTo>
                    <a:pt x="364604" y="550608"/>
                  </a:lnTo>
                  <a:lnTo>
                    <a:pt x="357657" y="552399"/>
                  </a:lnTo>
                  <a:lnTo>
                    <a:pt x="350748" y="554380"/>
                  </a:lnTo>
                  <a:lnTo>
                    <a:pt x="350443" y="560222"/>
                  </a:lnTo>
                  <a:lnTo>
                    <a:pt x="350685" y="571703"/>
                  </a:lnTo>
                  <a:lnTo>
                    <a:pt x="357174" y="624382"/>
                  </a:lnTo>
                  <a:lnTo>
                    <a:pt x="379082" y="645109"/>
                  </a:lnTo>
                  <a:lnTo>
                    <a:pt x="393954" y="656907"/>
                  </a:lnTo>
                  <a:lnTo>
                    <a:pt x="403872" y="673201"/>
                  </a:lnTo>
                  <a:lnTo>
                    <a:pt x="407479" y="692632"/>
                  </a:lnTo>
                  <a:lnTo>
                    <a:pt x="403237" y="713625"/>
                  </a:lnTo>
                  <a:lnTo>
                    <a:pt x="391680" y="730770"/>
                  </a:lnTo>
                  <a:lnTo>
                    <a:pt x="374535" y="742327"/>
                  </a:lnTo>
                  <a:lnTo>
                    <a:pt x="353542" y="746569"/>
                  </a:lnTo>
                  <a:lnTo>
                    <a:pt x="332549" y="742327"/>
                  </a:lnTo>
                  <a:lnTo>
                    <a:pt x="315404" y="730770"/>
                  </a:lnTo>
                  <a:lnTo>
                    <a:pt x="303847" y="713625"/>
                  </a:lnTo>
                  <a:lnTo>
                    <a:pt x="299605" y="692632"/>
                  </a:lnTo>
                  <a:lnTo>
                    <a:pt x="301459" y="678573"/>
                  </a:lnTo>
                  <a:lnTo>
                    <a:pt x="306692" y="665899"/>
                  </a:lnTo>
                  <a:lnTo>
                    <a:pt x="314820" y="655091"/>
                  </a:lnTo>
                  <a:lnTo>
                    <a:pt x="325374" y="646633"/>
                  </a:lnTo>
                  <a:lnTo>
                    <a:pt x="323710" y="639902"/>
                  </a:lnTo>
                  <a:lnTo>
                    <a:pt x="316280" y="593496"/>
                  </a:lnTo>
                  <a:lnTo>
                    <a:pt x="314553" y="566661"/>
                  </a:lnTo>
                  <a:lnTo>
                    <a:pt x="260540" y="592836"/>
                  </a:lnTo>
                  <a:lnTo>
                    <a:pt x="215696" y="625500"/>
                  </a:lnTo>
                  <a:lnTo>
                    <a:pt x="185089" y="662787"/>
                  </a:lnTo>
                  <a:lnTo>
                    <a:pt x="173761" y="702881"/>
                  </a:lnTo>
                  <a:lnTo>
                    <a:pt x="173761" y="800506"/>
                  </a:lnTo>
                  <a:lnTo>
                    <a:pt x="820966" y="800506"/>
                  </a:lnTo>
                  <a:lnTo>
                    <a:pt x="820966" y="702881"/>
                  </a:lnTo>
                  <a:close/>
                </a:path>
                <a:path w="1324609" h="1324610">
                  <a:moveTo>
                    <a:pt x="1324025" y="1250467"/>
                  </a:moveTo>
                  <a:lnTo>
                    <a:pt x="73558" y="1250467"/>
                  </a:lnTo>
                  <a:lnTo>
                    <a:pt x="73558" y="1140129"/>
                  </a:lnTo>
                  <a:lnTo>
                    <a:pt x="185813" y="1140129"/>
                  </a:lnTo>
                  <a:lnTo>
                    <a:pt x="239128" y="1139329"/>
                  </a:lnTo>
                  <a:lnTo>
                    <a:pt x="291769" y="1136878"/>
                  </a:lnTo>
                  <a:lnTo>
                    <a:pt x="343662" y="1132713"/>
                  </a:lnTo>
                  <a:lnTo>
                    <a:pt x="394741" y="1126807"/>
                  </a:lnTo>
                  <a:lnTo>
                    <a:pt x="444944" y="1119098"/>
                  </a:lnTo>
                  <a:lnTo>
                    <a:pt x="494233" y="1109522"/>
                  </a:lnTo>
                  <a:lnTo>
                    <a:pt x="542531" y="1098054"/>
                  </a:lnTo>
                  <a:lnTo>
                    <a:pt x="589762" y="1084618"/>
                  </a:lnTo>
                  <a:lnTo>
                    <a:pt x="635889" y="1069174"/>
                  </a:lnTo>
                  <a:lnTo>
                    <a:pt x="680834" y="1051674"/>
                  </a:lnTo>
                  <a:lnTo>
                    <a:pt x="724547" y="1032052"/>
                  </a:lnTo>
                  <a:lnTo>
                    <a:pt x="766965" y="1010272"/>
                  </a:lnTo>
                  <a:lnTo>
                    <a:pt x="808012" y="986269"/>
                  </a:lnTo>
                  <a:lnTo>
                    <a:pt x="847648" y="960005"/>
                  </a:lnTo>
                  <a:lnTo>
                    <a:pt x="883450" y="933284"/>
                  </a:lnTo>
                  <a:lnTo>
                    <a:pt x="917790" y="904557"/>
                  </a:lnTo>
                  <a:lnTo>
                    <a:pt x="950645" y="873810"/>
                  </a:lnTo>
                  <a:lnTo>
                    <a:pt x="981951" y="841019"/>
                  </a:lnTo>
                  <a:lnTo>
                    <a:pt x="1011682" y="806145"/>
                  </a:lnTo>
                  <a:lnTo>
                    <a:pt x="1039799" y="769150"/>
                  </a:lnTo>
                  <a:lnTo>
                    <a:pt x="1066253" y="730034"/>
                  </a:lnTo>
                  <a:lnTo>
                    <a:pt x="1091006" y="688746"/>
                  </a:lnTo>
                  <a:lnTo>
                    <a:pt x="1114018" y="645261"/>
                  </a:lnTo>
                  <a:lnTo>
                    <a:pt x="1135253" y="599567"/>
                  </a:lnTo>
                  <a:lnTo>
                    <a:pt x="1154658" y="551611"/>
                  </a:lnTo>
                  <a:lnTo>
                    <a:pt x="1172197" y="501383"/>
                  </a:lnTo>
                  <a:lnTo>
                    <a:pt x="1187843" y="448856"/>
                  </a:lnTo>
                  <a:lnTo>
                    <a:pt x="1201534" y="393992"/>
                  </a:lnTo>
                  <a:lnTo>
                    <a:pt x="1254671" y="495211"/>
                  </a:lnTo>
                  <a:lnTo>
                    <a:pt x="1263891" y="506552"/>
                  </a:lnTo>
                  <a:lnTo>
                    <a:pt x="1276299" y="513232"/>
                  </a:lnTo>
                  <a:lnTo>
                    <a:pt x="1290320" y="514781"/>
                  </a:lnTo>
                  <a:lnTo>
                    <a:pt x="1304340" y="510692"/>
                  </a:lnTo>
                  <a:lnTo>
                    <a:pt x="1315669" y="501472"/>
                  </a:lnTo>
                  <a:lnTo>
                    <a:pt x="1322349" y="489064"/>
                  </a:lnTo>
                  <a:lnTo>
                    <a:pt x="1323898" y="475043"/>
                  </a:lnTo>
                  <a:lnTo>
                    <a:pt x="1319796" y="461022"/>
                  </a:lnTo>
                  <a:lnTo>
                    <a:pt x="1223264" y="277139"/>
                  </a:lnTo>
                  <a:lnTo>
                    <a:pt x="1191831" y="257467"/>
                  </a:lnTo>
                  <a:lnTo>
                    <a:pt x="1184148" y="258038"/>
                  </a:lnTo>
                  <a:lnTo>
                    <a:pt x="1008989" y="374230"/>
                  </a:lnTo>
                  <a:lnTo>
                    <a:pt x="993635" y="397827"/>
                  </a:lnTo>
                  <a:lnTo>
                    <a:pt x="993749" y="411924"/>
                  </a:lnTo>
                  <a:lnTo>
                    <a:pt x="1023048" y="440715"/>
                  </a:lnTo>
                  <a:lnTo>
                    <a:pt x="1129017" y="381114"/>
                  </a:lnTo>
                  <a:lnTo>
                    <a:pt x="1115034" y="436168"/>
                  </a:lnTo>
                  <a:lnTo>
                    <a:pt x="1099019" y="488505"/>
                  </a:lnTo>
                  <a:lnTo>
                    <a:pt x="1081024" y="538187"/>
                  </a:lnTo>
                  <a:lnTo>
                    <a:pt x="1061123" y="585254"/>
                  </a:lnTo>
                  <a:lnTo>
                    <a:pt x="1039368" y="629754"/>
                  </a:lnTo>
                  <a:lnTo>
                    <a:pt x="1015809" y="671753"/>
                  </a:lnTo>
                  <a:lnTo>
                    <a:pt x="990498" y="711301"/>
                  </a:lnTo>
                  <a:lnTo>
                    <a:pt x="963510" y="748436"/>
                  </a:lnTo>
                  <a:lnTo>
                    <a:pt x="934885" y="783221"/>
                  </a:lnTo>
                  <a:lnTo>
                    <a:pt x="904697" y="815708"/>
                  </a:lnTo>
                  <a:lnTo>
                    <a:pt x="872998" y="845947"/>
                  </a:lnTo>
                  <a:lnTo>
                    <a:pt x="839838" y="873988"/>
                  </a:lnTo>
                  <a:lnTo>
                    <a:pt x="805268" y="899883"/>
                  </a:lnTo>
                  <a:lnTo>
                    <a:pt x="766318" y="925576"/>
                  </a:lnTo>
                  <a:lnTo>
                    <a:pt x="725716" y="948956"/>
                  </a:lnTo>
                  <a:lnTo>
                    <a:pt x="683501" y="970089"/>
                  </a:lnTo>
                  <a:lnTo>
                    <a:pt x="639749" y="988999"/>
                  </a:lnTo>
                  <a:lnTo>
                    <a:pt x="594512" y="1005738"/>
                  </a:lnTo>
                  <a:lnTo>
                    <a:pt x="547839" y="1020356"/>
                  </a:lnTo>
                  <a:lnTo>
                    <a:pt x="499783" y="1032878"/>
                  </a:lnTo>
                  <a:lnTo>
                    <a:pt x="450418" y="1043355"/>
                  </a:lnTo>
                  <a:lnTo>
                    <a:pt x="399796" y="1051826"/>
                  </a:lnTo>
                  <a:lnTo>
                    <a:pt x="347967" y="1058341"/>
                  </a:lnTo>
                  <a:lnTo>
                    <a:pt x="294995" y="1062951"/>
                  </a:lnTo>
                  <a:lnTo>
                    <a:pt x="240919" y="1065682"/>
                  </a:lnTo>
                  <a:lnTo>
                    <a:pt x="185813" y="1066584"/>
                  </a:lnTo>
                  <a:lnTo>
                    <a:pt x="73558" y="1066584"/>
                  </a:lnTo>
                  <a:lnTo>
                    <a:pt x="73558" y="0"/>
                  </a:lnTo>
                  <a:lnTo>
                    <a:pt x="0" y="0"/>
                  </a:lnTo>
                  <a:lnTo>
                    <a:pt x="0" y="1287246"/>
                  </a:lnTo>
                  <a:lnTo>
                    <a:pt x="2882" y="1301559"/>
                  </a:lnTo>
                  <a:lnTo>
                    <a:pt x="10769" y="1313256"/>
                  </a:lnTo>
                  <a:lnTo>
                    <a:pt x="22453" y="1321130"/>
                  </a:lnTo>
                  <a:lnTo>
                    <a:pt x="36779" y="1324025"/>
                  </a:lnTo>
                  <a:lnTo>
                    <a:pt x="1324025" y="1324025"/>
                  </a:lnTo>
                  <a:lnTo>
                    <a:pt x="1324025" y="1250467"/>
                  </a:lnTo>
                  <a:close/>
                </a:path>
              </a:pathLst>
            </a:custGeom>
            <a:solidFill>
              <a:srgbClr val="54B596"/>
            </a:solidFill>
          </p:spPr>
          <p:txBody>
            <a:bodyPr wrap="square" lIns="0" tIns="0" rIns="0" bIns="0" rtlCol="0"/>
            <a:lstStyle/>
            <a:p>
              <a:endParaRPr/>
            </a:p>
          </p:txBody>
        </p:sp>
        <p:pic>
          <p:nvPicPr>
            <p:cNvPr id="38" name="object 38"/>
            <p:cNvPicPr/>
            <p:nvPr/>
          </p:nvPicPr>
          <p:blipFill>
            <a:blip r:embed="rId11" cstate="print"/>
            <a:stretch>
              <a:fillRect/>
            </a:stretch>
          </p:blipFill>
          <p:spPr>
            <a:xfrm>
              <a:off x="10669442" y="8601791"/>
              <a:ext cx="213291" cy="213291"/>
            </a:xfrm>
            <a:prstGeom prst="rect">
              <a:avLst/>
            </a:prstGeom>
          </p:spPr>
        </p:pic>
        <p:sp>
          <p:nvSpPr>
            <p:cNvPr id="39" name="object 39"/>
            <p:cNvSpPr/>
            <p:nvPr/>
          </p:nvSpPr>
          <p:spPr>
            <a:xfrm>
              <a:off x="10065131" y="8601805"/>
              <a:ext cx="1422400" cy="699135"/>
            </a:xfrm>
            <a:custGeom>
              <a:avLst/>
              <a:gdLst/>
              <a:ahLst/>
              <a:cxnLst/>
              <a:rect l="l" t="t" r="r" b="b"/>
              <a:pathLst>
                <a:path w="1422400" h="699134">
                  <a:moveTo>
                    <a:pt x="497662" y="159956"/>
                  </a:moveTo>
                  <a:lnTo>
                    <a:pt x="489508" y="109385"/>
                  </a:lnTo>
                  <a:lnTo>
                    <a:pt x="466813" y="65481"/>
                  </a:lnTo>
                  <a:lnTo>
                    <a:pt x="432181" y="30848"/>
                  </a:lnTo>
                  <a:lnTo>
                    <a:pt x="388277" y="8153"/>
                  </a:lnTo>
                  <a:lnTo>
                    <a:pt x="337705" y="0"/>
                  </a:lnTo>
                  <a:lnTo>
                    <a:pt x="287121" y="8153"/>
                  </a:lnTo>
                  <a:lnTo>
                    <a:pt x="243217" y="30848"/>
                  </a:lnTo>
                  <a:lnTo>
                    <a:pt x="208584" y="65481"/>
                  </a:lnTo>
                  <a:lnTo>
                    <a:pt x="185889" y="109385"/>
                  </a:lnTo>
                  <a:lnTo>
                    <a:pt x="177736" y="159956"/>
                  </a:lnTo>
                  <a:lnTo>
                    <a:pt x="185889" y="210540"/>
                  </a:lnTo>
                  <a:lnTo>
                    <a:pt x="208584" y="254444"/>
                  </a:lnTo>
                  <a:lnTo>
                    <a:pt x="243217" y="289077"/>
                  </a:lnTo>
                  <a:lnTo>
                    <a:pt x="287121" y="311772"/>
                  </a:lnTo>
                  <a:lnTo>
                    <a:pt x="337705" y="319925"/>
                  </a:lnTo>
                  <a:lnTo>
                    <a:pt x="388277" y="311772"/>
                  </a:lnTo>
                  <a:lnTo>
                    <a:pt x="432181" y="289077"/>
                  </a:lnTo>
                  <a:lnTo>
                    <a:pt x="466813" y="254444"/>
                  </a:lnTo>
                  <a:lnTo>
                    <a:pt x="489508" y="210540"/>
                  </a:lnTo>
                  <a:lnTo>
                    <a:pt x="497662" y="159956"/>
                  </a:lnTo>
                  <a:close/>
                </a:path>
                <a:path w="1422400" h="699134">
                  <a:moveTo>
                    <a:pt x="675398" y="580605"/>
                  </a:moveTo>
                  <a:lnTo>
                    <a:pt x="667537" y="540905"/>
                  </a:lnTo>
                  <a:lnTo>
                    <a:pt x="645769" y="505841"/>
                  </a:lnTo>
                  <a:lnTo>
                    <a:pt x="612902" y="475424"/>
                  </a:lnTo>
                  <a:lnTo>
                    <a:pt x="571690" y="449668"/>
                  </a:lnTo>
                  <a:lnTo>
                    <a:pt x="524916" y="428574"/>
                  </a:lnTo>
                  <a:lnTo>
                    <a:pt x="475348" y="412153"/>
                  </a:lnTo>
                  <a:lnTo>
                    <a:pt x="425780" y="400418"/>
                  </a:lnTo>
                  <a:lnTo>
                    <a:pt x="378968" y="393369"/>
                  </a:lnTo>
                  <a:lnTo>
                    <a:pt x="337705" y="391020"/>
                  </a:lnTo>
                  <a:lnTo>
                    <a:pt x="296443" y="393369"/>
                  </a:lnTo>
                  <a:lnTo>
                    <a:pt x="249631" y="400418"/>
                  </a:lnTo>
                  <a:lnTo>
                    <a:pt x="200063" y="412153"/>
                  </a:lnTo>
                  <a:lnTo>
                    <a:pt x="150495" y="428574"/>
                  </a:lnTo>
                  <a:lnTo>
                    <a:pt x="103720" y="449668"/>
                  </a:lnTo>
                  <a:lnTo>
                    <a:pt x="62509" y="475424"/>
                  </a:lnTo>
                  <a:lnTo>
                    <a:pt x="29629" y="505841"/>
                  </a:lnTo>
                  <a:lnTo>
                    <a:pt x="7874" y="540905"/>
                  </a:lnTo>
                  <a:lnTo>
                    <a:pt x="0" y="580605"/>
                  </a:lnTo>
                  <a:lnTo>
                    <a:pt x="0" y="698639"/>
                  </a:lnTo>
                  <a:lnTo>
                    <a:pt x="675398" y="698639"/>
                  </a:lnTo>
                  <a:lnTo>
                    <a:pt x="675398" y="580605"/>
                  </a:lnTo>
                  <a:close/>
                </a:path>
                <a:path w="1422400" h="699134">
                  <a:moveTo>
                    <a:pt x="879830" y="362051"/>
                  </a:moveTo>
                  <a:lnTo>
                    <a:pt x="836955" y="343636"/>
                  </a:lnTo>
                  <a:lnTo>
                    <a:pt x="792022" y="330466"/>
                  </a:lnTo>
                  <a:lnTo>
                    <a:pt x="748779" y="322554"/>
                  </a:lnTo>
                  <a:lnTo>
                    <a:pt x="710958" y="319925"/>
                  </a:lnTo>
                  <a:lnTo>
                    <a:pt x="673125" y="322554"/>
                  </a:lnTo>
                  <a:lnTo>
                    <a:pt x="629869" y="330466"/>
                  </a:lnTo>
                  <a:lnTo>
                    <a:pt x="584936" y="343636"/>
                  </a:lnTo>
                  <a:lnTo>
                    <a:pt x="542061" y="362051"/>
                  </a:lnTo>
                  <a:lnTo>
                    <a:pt x="563168" y="370268"/>
                  </a:lnTo>
                  <a:lnTo>
                    <a:pt x="570090" y="373164"/>
                  </a:lnTo>
                  <a:lnTo>
                    <a:pt x="631621" y="404761"/>
                  </a:lnTo>
                  <a:lnTo>
                    <a:pt x="686422" y="447128"/>
                  </a:lnTo>
                  <a:lnTo>
                    <a:pt x="710958" y="475449"/>
                  </a:lnTo>
                  <a:lnTo>
                    <a:pt x="716711" y="467906"/>
                  </a:lnTo>
                  <a:lnTo>
                    <a:pt x="761580" y="424510"/>
                  </a:lnTo>
                  <a:lnTo>
                    <a:pt x="820661" y="387705"/>
                  </a:lnTo>
                  <a:lnTo>
                    <a:pt x="872731" y="364705"/>
                  </a:lnTo>
                  <a:lnTo>
                    <a:pt x="879830" y="362051"/>
                  </a:lnTo>
                  <a:close/>
                </a:path>
                <a:path w="1422400" h="699134">
                  <a:moveTo>
                    <a:pt x="1244168" y="159956"/>
                  </a:moveTo>
                  <a:lnTo>
                    <a:pt x="1236014" y="109385"/>
                  </a:lnTo>
                  <a:lnTo>
                    <a:pt x="1213307" y="65481"/>
                  </a:lnTo>
                  <a:lnTo>
                    <a:pt x="1178687" y="30848"/>
                  </a:lnTo>
                  <a:lnTo>
                    <a:pt x="1134770" y="8153"/>
                  </a:lnTo>
                  <a:lnTo>
                    <a:pt x="1084199" y="0"/>
                  </a:lnTo>
                  <a:lnTo>
                    <a:pt x="1033627" y="8153"/>
                  </a:lnTo>
                  <a:lnTo>
                    <a:pt x="989711" y="30848"/>
                  </a:lnTo>
                  <a:lnTo>
                    <a:pt x="955090" y="65481"/>
                  </a:lnTo>
                  <a:lnTo>
                    <a:pt x="932383" y="109385"/>
                  </a:lnTo>
                  <a:lnTo>
                    <a:pt x="924242" y="159956"/>
                  </a:lnTo>
                  <a:lnTo>
                    <a:pt x="932383" y="210540"/>
                  </a:lnTo>
                  <a:lnTo>
                    <a:pt x="955090" y="254444"/>
                  </a:lnTo>
                  <a:lnTo>
                    <a:pt x="989711" y="289077"/>
                  </a:lnTo>
                  <a:lnTo>
                    <a:pt x="1033627" y="311772"/>
                  </a:lnTo>
                  <a:lnTo>
                    <a:pt x="1084199" y="319925"/>
                  </a:lnTo>
                  <a:lnTo>
                    <a:pt x="1134770" y="311772"/>
                  </a:lnTo>
                  <a:lnTo>
                    <a:pt x="1178687" y="289077"/>
                  </a:lnTo>
                  <a:lnTo>
                    <a:pt x="1213307" y="254444"/>
                  </a:lnTo>
                  <a:lnTo>
                    <a:pt x="1236014" y="210540"/>
                  </a:lnTo>
                  <a:lnTo>
                    <a:pt x="1244168" y="159956"/>
                  </a:lnTo>
                  <a:close/>
                </a:path>
                <a:path w="1422400" h="699134">
                  <a:moveTo>
                    <a:pt x="1421904" y="580605"/>
                  </a:moveTo>
                  <a:lnTo>
                    <a:pt x="1414030" y="540905"/>
                  </a:lnTo>
                  <a:lnTo>
                    <a:pt x="1392275" y="505841"/>
                  </a:lnTo>
                  <a:lnTo>
                    <a:pt x="1359395" y="475424"/>
                  </a:lnTo>
                  <a:lnTo>
                    <a:pt x="1318183" y="449668"/>
                  </a:lnTo>
                  <a:lnTo>
                    <a:pt x="1271409" y="428574"/>
                  </a:lnTo>
                  <a:lnTo>
                    <a:pt x="1221841" y="412153"/>
                  </a:lnTo>
                  <a:lnTo>
                    <a:pt x="1172273" y="400418"/>
                  </a:lnTo>
                  <a:lnTo>
                    <a:pt x="1125461" y="393369"/>
                  </a:lnTo>
                  <a:lnTo>
                    <a:pt x="1084199" y="391020"/>
                  </a:lnTo>
                  <a:lnTo>
                    <a:pt x="1042936" y="393369"/>
                  </a:lnTo>
                  <a:lnTo>
                    <a:pt x="996124" y="400418"/>
                  </a:lnTo>
                  <a:lnTo>
                    <a:pt x="946556" y="412153"/>
                  </a:lnTo>
                  <a:lnTo>
                    <a:pt x="896988" y="428574"/>
                  </a:lnTo>
                  <a:lnTo>
                    <a:pt x="850214" y="449668"/>
                  </a:lnTo>
                  <a:lnTo>
                    <a:pt x="809002" y="475424"/>
                  </a:lnTo>
                  <a:lnTo>
                    <a:pt x="776135" y="505841"/>
                  </a:lnTo>
                  <a:lnTo>
                    <a:pt x="754367" y="540905"/>
                  </a:lnTo>
                  <a:lnTo>
                    <a:pt x="746506" y="580605"/>
                  </a:lnTo>
                  <a:lnTo>
                    <a:pt x="746506" y="698639"/>
                  </a:lnTo>
                  <a:lnTo>
                    <a:pt x="1421904" y="698639"/>
                  </a:lnTo>
                  <a:lnTo>
                    <a:pt x="1421904" y="580605"/>
                  </a:lnTo>
                  <a:close/>
                </a:path>
              </a:pathLst>
            </a:custGeom>
            <a:solidFill>
              <a:srgbClr val="54B596"/>
            </a:solidFill>
          </p:spPr>
          <p:txBody>
            <a:bodyPr wrap="square" lIns="0" tIns="0" rIns="0" bIns="0" rtlCol="0"/>
            <a:lstStyle/>
            <a:p>
              <a:endParaRPr/>
            </a:p>
          </p:txBody>
        </p:sp>
      </p:grpSp>
      <p:sp>
        <p:nvSpPr>
          <p:cNvPr id="40" name="object 40"/>
          <p:cNvSpPr txBox="1"/>
          <p:nvPr/>
        </p:nvSpPr>
        <p:spPr>
          <a:xfrm>
            <a:off x="11824243" y="5612224"/>
            <a:ext cx="6512559" cy="3938904"/>
          </a:xfrm>
          <a:prstGeom prst="rect">
            <a:avLst/>
          </a:prstGeom>
        </p:spPr>
        <p:txBody>
          <a:bodyPr vert="horz" wrap="square" lIns="0" tIns="12065" rIns="0" bIns="0" rtlCol="0">
            <a:spAutoFit/>
          </a:bodyPr>
          <a:lstStyle/>
          <a:p>
            <a:pPr marL="12700" marR="775970">
              <a:lnSpc>
                <a:spcPct val="100800"/>
              </a:lnSpc>
              <a:spcBef>
                <a:spcPts val="95"/>
              </a:spcBef>
            </a:pPr>
            <a:r>
              <a:rPr sz="2750" dirty="0">
                <a:solidFill>
                  <a:srgbClr val="637382"/>
                </a:solidFill>
                <a:latin typeface="Helvetica"/>
                <a:cs typeface="Helvetica"/>
              </a:rPr>
              <a:t>Coventry</a:t>
            </a:r>
            <a:r>
              <a:rPr sz="2750" spc="-30" dirty="0">
                <a:solidFill>
                  <a:srgbClr val="637382"/>
                </a:solidFill>
                <a:latin typeface="Helvetica"/>
                <a:cs typeface="Helvetica"/>
              </a:rPr>
              <a:t> </a:t>
            </a:r>
            <a:r>
              <a:rPr sz="2750" dirty="0">
                <a:solidFill>
                  <a:srgbClr val="637382"/>
                </a:solidFill>
                <a:latin typeface="Helvetica"/>
                <a:cs typeface="Helvetica"/>
              </a:rPr>
              <a:t>and</a:t>
            </a:r>
            <a:r>
              <a:rPr sz="2750" spc="-30" dirty="0">
                <a:solidFill>
                  <a:srgbClr val="637382"/>
                </a:solidFill>
                <a:latin typeface="Helvetica"/>
                <a:cs typeface="Helvetica"/>
              </a:rPr>
              <a:t> </a:t>
            </a:r>
            <a:r>
              <a:rPr sz="2750" dirty="0">
                <a:solidFill>
                  <a:srgbClr val="637382"/>
                </a:solidFill>
                <a:latin typeface="Helvetica"/>
                <a:cs typeface="Helvetica"/>
              </a:rPr>
              <a:t>Warwickshire</a:t>
            </a:r>
            <a:r>
              <a:rPr sz="2750" spc="-30" dirty="0">
                <a:solidFill>
                  <a:srgbClr val="637382"/>
                </a:solidFill>
                <a:latin typeface="Helvetica"/>
                <a:cs typeface="Helvetica"/>
              </a:rPr>
              <a:t> </a:t>
            </a:r>
            <a:r>
              <a:rPr sz="2750" spc="-10" dirty="0">
                <a:solidFill>
                  <a:srgbClr val="637382"/>
                </a:solidFill>
                <a:latin typeface="Helvetica"/>
                <a:cs typeface="Helvetica"/>
              </a:rPr>
              <a:t>employs </a:t>
            </a:r>
            <a:r>
              <a:rPr sz="2750" dirty="0">
                <a:solidFill>
                  <a:srgbClr val="637382"/>
                </a:solidFill>
                <a:latin typeface="Helvetica"/>
                <a:cs typeface="Helvetica"/>
              </a:rPr>
              <a:t>fewer</a:t>
            </a:r>
            <a:r>
              <a:rPr sz="2750" spc="35" dirty="0">
                <a:solidFill>
                  <a:srgbClr val="637382"/>
                </a:solidFill>
                <a:latin typeface="Helvetica"/>
                <a:cs typeface="Helvetica"/>
              </a:rPr>
              <a:t> </a:t>
            </a:r>
            <a:r>
              <a:rPr sz="2750" dirty="0">
                <a:solidFill>
                  <a:srgbClr val="637382"/>
                </a:solidFill>
                <a:latin typeface="Helvetica"/>
                <a:cs typeface="Helvetica"/>
              </a:rPr>
              <a:t>nurses,</a:t>
            </a:r>
            <a:r>
              <a:rPr sz="2750" spc="35" dirty="0">
                <a:solidFill>
                  <a:srgbClr val="637382"/>
                </a:solidFill>
                <a:latin typeface="Helvetica"/>
                <a:cs typeface="Helvetica"/>
              </a:rPr>
              <a:t> </a:t>
            </a:r>
            <a:r>
              <a:rPr sz="2750" dirty="0">
                <a:solidFill>
                  <a:srgbClr val="637382"/>
                </a:solidFill>
                <a:latin typeface="Helvetica"/>
                <a:cs typeface="Helvetica"/>
              </a:rPr>
              <a:t>administrative</a:t>
            </a:r>
            <a:r>
              <a:rPr sz="2750" spc="35" dirty="0">
                <a:solidFill>
                  <a:srgbClr val="637382"/>
                </a:solidFill>
                <a:latin typeface="Helvetica"/>
                <a:cs typeface="Helvetica"/>
              </a:rPr>
              <a:t> </a:t>
            </a:r>
            <a:r>
              <a:rPr sz="2750" spc="-25" dirty="0">
                <a:solidFill>
                  <a:srgbClr val="637382"/>
                </a:solidFill>
                <a:latin typeface="Helvetica"/>
                <a:cs typeface="Helvetica"/>
              </a:rPr>
              <a:t>and </a:t>
            </a:r>
            <a:r>
              <a:rPr sz="2750" dirty="0">
                <a:solidFill>
                  <a:srgbClr val="637382"/>
                </a:solidFill>
                <a:latin typeface="Helvetica"/>
                <a:cs typeface="Helvetica"/>
              </a:rPr>
              <a:t>clerical</a:t>
            </a:r>
            <a:r>
              <a:rPr sz="2750" spc="15" dirty="0">
                <a:solidFill>
                  <a:srgbClr val="637382"/>
                </a:solidFill>
                <a:latin typeface="Helvetica"/>
                <a:cs typeface="Helvetica"/>
              </a:rPr>
              <a:t> </a:t>
            </a:r>
            <a:r>
              <a:rPr sz="2750" dirty="0">
                <a:solidFill>
                  <a:srgbClr val="637382"/>
                </a:solidFill>
                <a:latin typeface="Helvetica"/>
                <a:cs typeface="Helvetica"/>
              </a:rPr>
              <a:t>and</a:t>
            </a:r>
            <a:r>
              <a:rPr sz="2750" spc="15" dirty="0">
                <a:solidFill>
                  <a:srgbClr val="637382"/>
                </a:solidFill>
                <a:latin typeface="Helvetica"/>
                <a:cs typeface="Helvetica"/>
              </a:rPr>
              <a:t> </a:t>
            </a:r>
            <a:r>
              <a:rPr sz="2750" dirty="0">
                <a:solidFill>
                  <a:srgbClr val="637382"/>
                </a:solidFill>
                <a:latin typeface="Helvetica"/>
                <a:cs typeface="Helvetica"/>
              </a:rPr>
              <a:t>Direct</a:t>
            </a:r>
            <a:r>
              <a:rPr sz="2750" spc="10" dirty="0">
                <a:solidFill>
                  <a:srgbClr val="637382"/>
                </a:solidFill>
                <a:latin typeface="Helvetica"/>
                <a:cs typeface="Helvetica"/>
              </a:rPr>
              <a:t> </a:t>
            </a:r>
            <a:r>
              <a:rPr sz="2750" dirty="0">
                <a:solidFill>
                  <a:srgbClr val="637382"/>
                </a:solidFill>
                <a:latin typeface="Helvetica"/>
                <a:cs typeface="Helvetica"/>
              </a:rPr>
              <a:t>Patient</a:t>
            </a:r>
            <a:r>
              <a:rPr sz="2750" spc="15" dirty="0">
                <a:solidFill>
                  <a:srgbClr val="637382"/>
                </a:solidFill>
                <a:latin typeface="Helvetica"/>
                <a:cs typeface="Helvetica"/>
              </a:rPr>
              <a:t> </a:t>
            </a:r>
            <a:r>
              <a:rPr sz="2750" dirty="0">
                <a:solidFill>
                  <a:srgbClr val="637382"/>
                </a:solidFill>
                <a:latin typeface="Helvetica"/>
                <a:cs typeface="Helvetica"/>
              </a:rPr>
              <a:t>Care</a:t>
            </a:r>
            <a:r>
              <a:rPr sz="2750" spc="15" dirty="0">
                <a:solidFill>
                  <a:srgbClr val="637382"/>
                </a:solidFill>
                <a:latin typeface="Helvetica"/>
                <a:cs typeface="Helvetica"/>
              </a:rPr>
              <a:t> </a:t>
            </a:r>
            <a:r>
              <a:rPr sz="2750" spc="-10" dirty="0">
                <a:solidFill>
                  <a:srgbClr val="637382"/>
                </a:solidFill>
                <a:latin typeface="Helvetica"/>
                <a:cs typeface="Helvetica"/>
              </a:rPr>
              <a:t>roles </a:t>
            </a:r>
            <a:r>
              <a:rPr sz="2750" dirty="0">
                <a:solidFill>
                  <a:srgbClr val="637382"/>
                </a:solidFill>
                <a:latin typeface="Helvetica"/>
                <a:cs typeface="Helvetica"/>
              </a:rPr>
              <a:t>per</a:t>
            </a:r>
            <a:r>
              <a:rPr sz="2750" spc="60" dirty="0">
                <a:solidFill>
                  <a:srgbClr val="637382"/>
                </a:solidFill>
                <a:latin typeface="Helvetica"/>
                <a:cs typeface="Helvetica"/>
              </a:rPr>
              <a:t> </a:t>
            </a:r>
            <a:r>
              <a:rPr sz="2750" dirty="0">
                <a:solidFill>
                  <a:srgbClr val="637382"/>
                </a:solidFill>
                <a:latin typeface="Helvetica"/>
                <a:cs typeface="Helvetica"/>
              </a:rPr>
              <a:t>10k</a:t>
            </a:r>
            <a:r>
              <a:rPr sz="2750" spc="65" dirty="0">
                <a:solidFill>
                  <a:srgbClr val="637382"/>
                </a:solidFill>
                <a:latin typeface="Helvetica"/>
                <a:cs typeface="Helvetica"/>
              </a:rPr>
              <a:t> </a:t>
            </a:r>
            <a:r>
              <a:rPr sz="2750" dirty="0">
                <a:solidFill>
                  <a:srgbClr val="637382"/>
                </a:solidFill>
                <a:latin typeface="Helvetica"/>
                <a:cs typeface="Helvetica"/>
              </a:rPr>
              <a:t>population</a:t>
            </a:r>
            <a:r>
              <a:rPr sz="2750" spc="70" dirty="0">
                <a:solidFill>
                  <a:srgbClr val="637382"/>
                </a:solidFill>
                <a:latin typeface="Helvetica"/>
                <a:cs typeface="Helvetica"/>
              </a:rPr>
              <a:t> </a:t>
            </a:r>
            <a:r>
              <a:rPr sz="2750" dirty="0">
                <a:solidFill>
                  <a:srgbClr val="637382"/>
                </a:solidFill>
                <a:latin typeface="Helvetica"/>
                <a:cs typeface="Helvetica"/>
              </a:rPr>
              <a:t>compared</a:t>
            </a:r>
            <a:r>
              <a:rPr sz="2750" spc="70" dirty="0">
                <a:solidFill>
                  <a:srgbClr val="637382"/>
                </a:solidFill>
                <a:latin typeface="Helvetica"/>
                <a:cs typeface="Helvetica"/>
              </a:rPr>
              <a:t> </a:t>
            </a:r>
            <a:r>
              <a:rPr sz="2750" spc="-25" dirty="0">
                <a:solidFill>
                  <a:srgbClr val="637382"/>
                </a:solidFill>
                <a:latin typeface="Helvetica"/>
                <a:cs typeface="Helvetica"/>
              </a:rPr>
              <a:t>to</a:t>
            </a:r>
            <a:endParaRPr sz="2750">
              <a:latin typeface="Helvetica"/>
              <a:cs typeface="Helvetica"/>
            </a:endParaRPr>
          </a:p>
          <a:p>
            <a:pPr>
              <a:lnSpc>
                <a:spcPct val="100000"/>
              </a:lnSpc>
            </a:pPr>
            <a:endParaRPr sz="2750">
              <a:latin typeface="Helvetica"/>
              <a:cs typeface="Helvetica"/>
            </a:endParaRPr>
          </a:p>
          <a:p>
            <a:pPr>
              <a:lnSpc>
                <a:spcPct val="100000"/>
              </a:lnSpc>
              <a:spcBef>
                <a:spcPts val="919"/>
              </a:spcBef>
            </a:pPr>
            <a:endParaRPr sz="2750">
              <a:latin typeface="Helvetica"/>
              <a:cs typeface="Helvetica"/>
            </a:endParaRPr>
          </a:p>
          <a:p>
            <a:pPr marL="70485" marR="5080">
              <a:lnSpc>
                <a:spcPct val="100800"/>
              </a:lnSpc>
            </a:pPr>
            <a:r>
              <a:rPr sz="2750" dirty="0">
                <a:solidFill>
                  <a:srgbClr val="637382"/>
                </a:solidFill>
                <a:latin typeface="Helvetica"/>
                <a:cs typeface="Helvetica"/>
              </a:rPr>
              <a:t>Workforce</a:t>
            </a:r>
            <a:r>
              <a:rPr sz="2750" spc="-5" dirty="0">
                <a:solidFill>
                  <a:srgbClr val="637382"/>
                </a:solidFill>
                <a:latin typeface="Helvetica"/>
                <a:cs typeface="Helvetica"/>
              </a:rPr>
              <a:t> </a:t>
            </a:r>
            <a:r>
              <a:rPr sz="2750" dirty="0">
                <a:solidFill>
                  <a:srgbClr val="637382"/>
                </a:solidFill>
                <a:latin typeface="Helvetica"/>
                <a:cs typeface="Helvetica"/>
              </a:rPr>
              <a:t>ethnicity</a:t>
            </a:r>
            <a:r>
              <a:rPr sz="2750" spc="5" dirty="0">
                <a:solidFill>
                  <a:srgbClr val="637382"/>
                </a:solidFill>
                <a:latin typeface="Helvetica"/>
                <a:cs typeface="Helvetica"/>
              </a:rPr>
              <a:t> </a:t>
            </a:r>
            <a:r>
              <a:rPr sz="2750" dirty="0">
                <a:solidFill>
                  <a:srgbClr val="637382"/>
                </a:solidFill>
                <a:latin typeface="Helvetica"/>
                <a:cs typeface="Helvetica"/>
              </a:rPr>
              <a:t>aligns</a:t>
            </a:r>
            <a:r>
              <a:rPr sz="2750" spc="5" dirty="0">
                <a:solidFill>
                  <a:srgbClr val="637382"/>
                </a:solidFill>
                <a:latin typeface="Helvetica"/>
                <a:cs typeface="Helvetica"/>
              </a:rPr>
              <a:t> </a:t>
            </a:r>
            <a:r>
              <a:rPr sz="2750" dirty="0">
                <a:solidFill>
                  <a:srgbClr val="637382"/>
                </a:solidFill>
                <a:latin typeface="Helvetica"/>
                <a:cs typeface="Helvetica"/>
              </a:rPr>
              <a:t>with</a:t>
            </a:r>
            <a:r>
              <a:rPr sz="2750" spc="5" dirty="0">
                <a:solidFill>
                  <a:srgbClr val="637382"/>
                </a:solidFill>
                <a:latin typeface="Helvetica"/>
                <a:cs typeface="Helvetica"/>
              </a:rPr>
              <a:t> </a:t>
            </a:r>
            <a:r>
              <a:rPr sz="2750" spc="-10" dirty="0">
                <a:solidFill>
                  <a:srgbClr val="637382"/>
                </a:solidFill>
                <a:latin typeface="Helvetica"/>
                <a:cs typeface="Helvetica"/>
              </a:rPr>
              <a:t>local </a:t>
            </a:r>
            <a:r>
              <a:rPr sz="2750" dirty="0">
                <a:solidFill>
                  <a:srgbClr val="637382"/>
                </a:solidFill>
                <a:latin typeface="Helvetica"/>
                <a:cs typeface="Helvetica"/>
              </a:rPr>
              <a:t>demographics</a:t>
            </a:r>
            <a:r>
              <a:rPr sz="2750" spc="40" dirty="0">
                <a:solidFill>
                  <a:srgbClr val="637382"/>
                </a:solidFill>
                <a:latin typeface="Helvetica"/>
                <a:cs typeface="Helvetica"/>
              </a:rPr>
              <a:t> </a:t>
            </a:r>
            <a:r>
              <a:rPr sz="2750" dirty="0">
                <a:solidFill>
                  <a:srgbClr val="637382"/>
                </a:solidFill>
                <a:latin typeface="Helvetica"/>
                <a:cs typeface="Helvetica"/>
              </a:rPr>
              <a:t>(80%</a:t>
            </a:r>
            <a:r>
              <a:rPr sz="2750" spc="45" dirty="0">
                <a:solidFill>
                  <a:srgbClr val="637382"/>
                </a:solidFill>
                <a:latin typeface="Helvetica"/>
                <a:cs typeface="Helvetica"/>
              </a:rPr>
              <a:t> </a:t>
            </a:r>
            <a:r>
              <a:rPr sz="2750" dirty="0">
                <a:solidFill>
                  <a:srgbClr val="637382"/>
                </a:solidFill>
                <a:latin typeface="Helvetica"/>
                <a:cs typeface="Helvetica"/>
              </a:rPr>
              <a:t>white),</a:t>
            </a:r>
            <a:r>
              <a:rPr sz="2750" spc="40" dirty="0">
                <a:solidFill>
                  <a:srgbClr val="637382"/>
                </a:solidFill>
                <a:latin typeface="Helvetica"/>
                <a:cs typeface="Helvetica"/>
              </a:rPr>
              <a:t> </a:t>
            </a:r>
            <a:r>
              <a:rPr sz="2750" dirty="0">
                <a:solidFill>
                  <a:srgbClr val="637382"/>
                </a:solidFill>
                <a:latin typeface="Helvetica"/>
                <a:cs typeface="Helvetica"/>
              </a:rPr>
              <a:t>whilst</a:t>
            </a:r>
            <a:r>
              <a:rPr sz="2750" spc="45" dirty="0">
                <a:solidFill>
                  <a:srgbClr val="637382"/>
                </a:solidFill>
                <a:latin typeface="Helvetica"/>
                <a:cs typeface="Helvetica"/>
              </a:rPr>
              <a:t> </a:t>
            </a:r>
            <a:r>
              <a:rPr sz="2750" dirty="0">
                <a:solidFill>
                  <a:srgbClr val="637382"/>
                </a:solidFill>
                <a:latin typeface="Helvetica"/>
                <a:cs typeface="Helvetica"/>
              </a:rPr>
              <a:t>the</a:t>
            </a:r>
            <a:r>
              <a:rPr sz="2750" spc="40" dirty="0">
                <a:solidFill>
                  <a:srgbClr val="637382"/>
                </a:solidFill>
                <a:latin typeface="Helvetica"/>
                <a:cs typeface="Helvetica"/>
              </a:rPr>
              <a:t> </a:t>
            </a:r>
            <a:r>
              <a:rPr sz="2750" spc="-25" dirty="0">
                <a:solidFill>
                  <a:srgbClr val="637382"/>
                </a:solidFill>
                <a:latin typeface="Helvetica"/>
                <a:cs typeface="Helvetica"/>
              </a:rPr>
              <a:t>GP </a:t>
            </a:r>
            <a:r>
              <a:rPr sz="2750" dirty="0">
                <a:solidFill>
                  <a:srgbClr val="637382"/>
                </a:solidFill>
                <a:latin typeface="Helvetica"/>
                <a:cs typeface="Helvetica"/>
              </a:rPr>
              <a:t>workforce</a:t>
            </a:r>
            <a:r>
              <a:rPr sz="2750" spc="40" dirty="0">
                <a:solidFill>
                  <a:srgbClr val="637382"/>
                </a:solidFill>
                <a:latin typeface="Helvetica"/>
                <a:cs typeface="Helvetica"/>
              </a:rPr>
              <a:t> </a:t>
            </a:r>
            <a:r>
              <a:rPr sz="2750" dirty="0">
                <a:solidFill>
                  <a:srgbClr val="637382"/>
                </a:solidFill>
                <a:latin typeface="Helvetica"/>
                <a:cs typeface="Helvetica"/>
              </a:rPr>
              <a:t>is</a:t>
            </a:r>
            <a:r>
              <a:rPr sz="2750" spc="40" dirty="0">
                <a:solidFill>
                  <a:srgbClr val="637382"/>
                </a:solidFill>
                <a:latin typeface="Helvetica"/>
                <a:cs typeface="Helvetica"/>
              </a:rPr>
              <a:t> </a:t>
            </a:r>
            <a:r>
              <a:rPr sz="2750" dirty="0">
                <a:solidFill>
                  <a:srgbClr val="637382"/>
                </a:solidFill>
                <a:latin typeface="Helvetica"/>
                <a:cs typeface="Helvetica"/>
              </a:rPr>
              <a:t>more</a:t>
            </a:r>
            <a:r>
              <a:rPr sz="2750" spc="35" dirty="0">
                <a:solidFill>
                  <a:srgbClr val="637382"/>
                </a:solidFill>
                <a:latin typeface="Helvetica"/>
                <a:cs typeface="Helvetica"/>
              </a:rPr>
              <a:t> </a:t>
            </a:r>
            <a:r>
              <a:rPr sz="2750" dirty="0">
                <a:solidFill>
                  <a:srgbClr val="637382"/>
                </a:solidFill>
                <a:latin typeface="Helvetica"/>
                <a:cs typeface="Helvetica"/>
              </a:rPr>
              <a:t>diverse</a:t>
            </a:r>
            <a:r>
              <a:rPr sz="2750" spc="40" dirty="0">
                <a:solidFill>
                  <a:srgbClr val="637382"/>
                </a:solidFill>
                <a:latin typeface="Helvetica"/>
                <a:cs typeface="Helvetica"/>
              </a:rPr>
              <a:t> </a:t>
            </a:r>
            <a:r>
              <a:rPr sz="2750" dirty="0">
                <a:solidFill>
                  <a:srgbClr val="637382"/>
                </a:solidFill>
                <a:latin typeface="Helvetica"/>
                <a:cs typeface="Helvetica"/>
              </a:rPr>
              <a:t>(43%</a:t>
            </a:r>
            <a:r>
              <a:rPr sz="2750" spc="40" dirty="0">
                <a:solidFill>
                  <a:srgbClr val="637382"/>
                </a:solidFill>
                <a:latin typeface="Helvetica"/>
                <a:cs typeface="Helvetica"/>
              </a:rPr>
              <a:t> </a:t>
            </a:r>
            <a:r>
              <a:rPr sz="2750" spc="-10" dirty="0">
                <a:solidFill>
                  <a:srgbClr val="637382"/>
                </a:solidFill>
                <a:latin typeface="Helvetica"/>
                <a:cs typeface="Helvetica"/>
              </a:rPr>
              <a:t>white).</a:t>
            </a:r>
            <a:endParaRPr sz="2750">
              <a:latin typeface="Helvetica"/>
              <a:cs typeface="Helvetica"/>
            </a:endParaRPr>
          </a:p>
        </p:txBody>
      </p:sp>
      <p:sp>
        <p:nvSpPr>
          <p:cNvPr id="43" name="object 43"/>
          <p:cNvSpPr txBox="1">
            <a:spLocks noGrp="1"/>
          </p:cNvSpPr>
          <p:nvPr>
            <p:ph type="ftr" sz="quarter" idx="5"/>
          </p:nvPr>
        </p:nvSpPr>
        <p:spPr>
          <a:prstGeom prst="rect">
            <a:avLst/>
          </a:prstGeom>
        </p:spPr>
        <p:txBody>
          <a:bodyPr vert="horz" wrap="square" lIns="0" tIns="0" rIns="0" bIns="0" rtlCol="0">
            <a:spAutoFit/>
          </a:bodyPr>
          <a:lstStyle/>
          <a:p>
            <a:pPr marL="12700">
              <a:lnSpc>
                <a:spcPts val="1535"/>
              </a:lnSpc>
            </a:pPr>
            <a:r>
              <a:rPr dirty="0"/>
              <a:t>Primary</a:t>
            </a:r>
            <a:r>
              <a:rPr spc="30" dirty="0"/>
              <a:t> </a:t>
            </a:r>
            <a:r>
              <a:rPr dirty="0"/>
              <a:t>Care</a:t>
            </a:r>
            <a:r>
              <a:rPr spc="35" dirty="0"/>
              <a:t> </a:t>
            </a:r>
            <a:r>
              <a:rPr dirty="0"/>
              <a:t>People</a:t>
            </a:r>
            <a:r>
              <a:rPr spc="35" dirty="0"/>
              <a:t> </a:t>
            </a:r>
            <a:r>
              <a:rPr spc="-20" dirty="0"/>
              <a:t>Plan</a:t>
            </a:r>
          </a:p>
        </p:txBody>
      </p:sp>
      <p:sp>
        <p:nvSpPr>
          <p:cNvPr id="44" name="object 44"/>
          <p:cNvSpPr txBox="1">
            <a:spLocks noGrp="1"/>
          </p:cNvSpPr>
          <p:nvPr>
            <p:ph type="sldNum" sz="quarter" idx="7"/>
          </p:nvPr>
        </p:nvSpPr>
        <p:spPr>
          <a:prstGeom prst="rect">
            <a:avLst/>
          </a:prstGeom>
        </p:spPr>
        <p:txBody>
          <a:bodyPr vert="horz" wrap="square" lIns="0" tIns="0" rIns="0" bIns="0" rtlCol="0">
            <a:spAutoFit/>
          </a:bodyPr>
          <a:lstStyle/>
          <a:p>
            <a:pPr marL="38100">
              <a:lnSpc>
                <a:spcPts val="1535"/>
              </a:lnSpc>
            </a:pPr>
            <a:fld id="{81D60167-4931-47E6-BA6A-407CBD079E47}" type="slidenum">
              <a:rPr spc="-25" dirty="0">
                <a:solidFill>
                  <a:srgbClr val="FFFFFF"/>
                </a:solidFill>
              </a:rPr>
              <a:t>15</a:t>
            </a:fld>
            <a:endParaRPr spc="-25" dirty="0">
              <a:solidFill>
                <a:srgbClr val="FFFFFF"/>
              </a:solidFill>
            </a:endParaRPr>
          </a:p>
        </p:txBody>
      </p:sp>
      <p:sp>
        <p:nvSpPr>
          <p:cNvPr id="41" name="object 41"/>
          <p:cNvSpPr txBox="1">
            <a:spLocks noGrp="1"/>
          </p:cNvSpPr>
          <p:nvPr>
            <p:ph type="title"/>
          </p:nvPr>
        </p:nvSpPr>
        <p:spPr>
          <a:xfrm>
            <a:off x="1047472" y="1140335"/>
            <a:ext cx="7026275" cy="1926589"/>
          </a:xfrm>
          <a:prstGeom prst="rect">
            <a:avLst/>
          </a:prstGeom>
        </p:spPr>
        <p:txBody>
          <a:bodyPr vert="horz" wrap="square" lIns="0" tIns="104775" rIns="0" bIns="0" rtlCol="0">
            <a:spAutoFit/>
          </a:bodyPr>
          <a:lstStyle/>
          <a:p>
            <a:pPr marL="12700" marR="5080">
              <a:lnSpc>
                <a:spcPts val="7170"/>
              </a:lnSpc>
              <a:spcBef>
                <a:spcPts val="825"/>
              </a:spcBef>
            </a:pPr>
            <a:r>
              <a:rPr sz="6500" dirty="0">
                <a:solidFill>
                  <a:srgbClr val="4573C4"/>
                </a:solidFill>
              </a:rPr>
              <a:t>GP</a:t>
            </a:r>
            <a:r>
              <a:rPr sz="6500" spc="-175" dirty="0">
                <a:solidFill>
                  <a:srgbClr val="4573C4"/>
                </a:solidFill>
              </a:rPr>
              <a:t> </a:t>
            </a:r>
            <a:r>
              <a:rPr sz="6500" dirty="0">
                <a:solidFill>
                  <a:srgbClr val="4573C4"/>
                </a:solidFill>
              </a:rPr>
              <a:t>Practices</a:t>
            </a:r>
            <a:r>
              <a:rPr sz="6500" spc="-75" dirty="0">
                <a:solidFill>
                  <a:srgbClr val="4573C4"/>
                </a:solidFill>
              </a:rPr>
              <a:t> </a:t>
            </a:r>
            <a:r>
              <a:rPr sz="6500" spc="-25" dirty="0">
                <a:solidFill>
                  <a:srgbClr val="4573C4"/>
                </a:solidFill>
              </a:rPr>
              <a:t>and </a:t>
            </a:r>
            <a:r>
              <a:rPr sz="6500" dirty="0">
                <a:solidFill>
                  <a:srgbClr val="4573C4"/>
                </a:solidFill>
              </a:rPr>
              <a:t>Workforce</a:t>
            </a:r>
            <a:r>
              <a:rPr sz="6500" spc="-254" dirty="0">
                <a:solidFill>
                  <a:srgbClr val="4573C4"/>
                </a:solidFill>
              </a:rPr>
              <a:t> </a:t>
            </a:r>
            <a:r>
              <a:rPr sz="6500" spc="-55" dirty="0">
                <a:solidFill>
                  <a:srgbClr val="4573C4"/>
                </a:solidFill>
              </a:rPr>
              <a:t>Trends</a:t>
            </a:r>
            <a:endParaRPr sz="6500"/>
          </a:p>
        </p:txBody>
      </p:sp>
      <p:sp>
        <p:nvSpPr>
          <p:cNvPr id="42" name="object 42"/>
          <p:cNvSpPr txBox="1"/>
          <p:nvPr/>
        </p:nvSpPr>
        <p:spPr>
          <a:xfrm>
            <a:off x="1047493" y="2833467"/>
            <a:ext cx="7325359" cy="2312035"/>
          </a:xfrm>
          <a:prstGeom prst="rect">
            <a:avLst/>
          </a:prstGeom>
        </p:spPr>
        <p:txBody>
          <a:bodyPr vert="horz" wrap="square" lIns="0" tIns="220979" rIns="0" bIns="0" rtlCol="0">
            <a:spAutoFit/>
          </a:bodyPr>
          <a:lstStyle/>
          <a:p>
            <a:pPr marL="12700">
              <a:lnSpc>
                <a:spcPct val="100000"/>
              </a:lnSpc>
              <a:spcBef>
                <a:spcPts val="1739"/>
              </a:spcBef>
              <a:tabLst>
                <a:tab pos="2273300" algn="l"/>
              </a:tabLst>
            </a:pPr>
            <a:r>
              <a:rPr sz="3050" dirty="0">
                <a:solidFill>
                  <a:srgbClr val="637382"/>
                </a:solidFill>
                <a:latin typeface="Helvetica"/>
                <a:cs typeface="Helvetica"/>
              </a:rPr>
              <a:t>March</a:t>
            </a:r>
            <a:r>
              <a:rPr sz="3050" spc="-105" dirty="0">
                <a:solidFill>
                  <a:srgbClr val="637382"/>
                </a:solidFill>
                <a:latin typeface="Helvetica"/>
                <a:cs typeface="Helvetica"/>
              </a:rPr>
              <a:t> </a:t>
            </a:r>
            <a:r>
              <a:rPr sz="3050" spc="-20" dirty="0">
                <a:solidFill>
                  <a:srgbClr val="637382"/>
                </a:solidFill>
                <a:latin typeface="Helvetica"/>
                <a:cs typeface="Helvetica"/>
              </a:rPr>
              <a:t>2019</a:t>
            </a:r>
            <a:r>
              <a:rPr sz="3050" dirty="0">
                <a:solidFill>
                  <a:srgbClr val="637382"/>
                </a:solidFill>
                <a:latin typeface="Helvetica"/>
                <a:cs typeface="Helvetica"/>
              </a:rPr>
              <a:t>	to</a:t>
            </a:r>
            <a:r>
              <a:rPr sz="3050" spc="-90" dirty="0">
                <a:solidFill>
                  <a:srgbClr val="637382"/>
                </a:solidFill>
                <a:latin typeface="Helvetica"/>
                <a:cs typeface="Helvetica"/>
              </a:rPr>
              <a:t> </a:t>
            </a:r>
            <a:r>
              <a:rPr sz="3050" dirty="0">
                <a:solidFill>
                  <a:srgbClr val="637382"/>
                </a:solidFill>
                <a:latin typeface="Helvetica"/>
                <a:cs typeface="Helvetica"/>
              </a:rPr>
              <a:t>September</a:t>
            </a:r>
            <a:r>
              <a:rPr sz="3050" spc="-90" dirty="0">
                <a:solidFill>
                  <a:srgbClr val="637382"/>
                </a:solidFill>
                <a:latin typeface="Helvetica"/>
                <a:cs typeface="Helvetica"/>
              </a:rPr>
              <a:t> </a:t>
            </a:r>
            <a:r>
              <a:rPr sz="3050" spc="-20" dirty="0">
                <a:solidFill>
                  <a:srgbClr val="637382"/>
                </a:solidFill>
                <a:latin typeface="Helvetica"/>
                <a:cs typeface="Helvetica"/>
              </a:rPr>
              <a:t>2024</a:t>
            </a:r>
            <a:endParaRPr sz="3050">
              <a:latin typeface="Helvetica"/>
              <a:cs typeface="Helvetica"/>
            </a:endParaRPr>
          </a:p>
          <a:p>
            <a:pPr marL="2774315" algn="ctr">
              <a:lnSpc>
                <a:spcPts val="6484"/>
              </a:lnSpc>
              <a:spcBef>
                <a:spcPts val="3085"/>
              </a:spcBef>
            </a:pPr>
            <a:r>
              <a:rPr sz="5650" b="1" dirty="0">
                <a:solidFill>
                  <a:srgbClr val="637382"/>
                </a:solidFill>
                <a:latin typeface="Helvetica"/>
                <a:cs typeface="Helvetica"/>
              </a:rPr>
              <a:t>6%</a:t>
            </a:r>
            <a:r>
              <a:rPr sz="5650" b="1" spc="-10" dirty="0">
                <a:solidFill>
                  <a:srgbClr val="637382"/>
                </a:solidFill>
                <a:latin typeface="Helvetica"/>
                <a:cs typeface="Helvetica"/>
              </a:rPr>
              <a:t> reduction</a:t>
            </a:r>
            <a:endParaRPr sz="5650">
              <a:latin typeface="Helvetica"/>
              <a:cs typeface="Helvetica"/>
            </a:endParaRPr>
          </a:p>
          <a:p>
            <a:pPr marL="2774315" algn="ctr">
              <a:lnSpc>
                <a:spcPts val="3125"/>
              </a:lnSpc>
            </a:pPr>
            <a:r>
              <a:rPr sz="2850" b="1" dirty="0">
                <a:solidFill>
                  <a:srgbClr val="637382"/>
                </a:solidFill>
                <a:latin typeface="Helvetica"/>
                <a:cs typeface="Helvetica"/>
              </a:rPr>
              <a:t>in</a:t>
            </a:r>
            <a:r>
              <a:rPr sz="2850" b="1" spc="15" dirty="0">
                <a:solidFill>
                  <a:srgbClr val="637382"/>
                </a:solidFill>
                <a:latin typeface="Helvetica"/>
                <a:cs typeface="Helvetica"/>
              </a:rPr>
              <a:t> </a:t>
            </a:r>
            <a:r>
              <a:rPr sz="2850" b="1" dirty="0">
                <a:solidFill>
                  <a:srgbClr val="637382"/>
                </a:solidFill>
                <a:latin typeface="Helvetica"/>
                <a:cs typeface="Helvetica"/>
              </a:rPr>
              <a:t>GP</a:t>
            </a:r>
            <a:r>
              <a:rPr sz="2850" b="1" spc="-35" dirty="0">
                <a:solidFill>
                  <a:srgbClr val="637382"/>
                </a:solidFill>
                <a:latin typeface="Helvetica"/>
                <a:cs typeface="Helvetica"/>
              </a:rPr>
              <a:t> </a:t>
            </a:r>
            <a:r>
              <a:rPr sz="2850" b="1" spc="-10" dirty="0">
                <a:solidFill>
                  <a:srgbClr val="637382"/>
                </a:solidFill>
                <a:latin typeface="Helvetica"/>
                <a:cs typeface="Helvetica"/>
              </a:rPr>
              <a:t>practices</a:t>
            </a:r>
            <a:endParaRPr sz="2850">
              <a:latin typeface="Helvetica"/>
              <a:cs typeface="Helvetic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dirty="0"/>
              <a:t>Engagement</a:t>
            </a:r>
            <a:r>
              <a:rPr spc="-455" dirty="0"/>
              <a:t> </a:t>
            </a:r>
            <a:r>
              <a:rPr spc="-10" dirty="0"/>
              <a:t>Process</a:t>
            </a:r>
          </a:p>
        </p:txBody>
      </p:sp>
      <p:sp>
        <p:nvSpPr>
          <p:cNvPr id="3" name="object 3"/>
          <p:cNvSpPr txBox="1"/>
          <p:nvPr/>
        </p:nvSpPr>
        <p:spPr>
          <a:xfrm>
            <a:off x="1034388" y="2725436"/>
            <a:ext cx="8275955" cy="1307465"/>
          </a:xfrm>
          <a:prstGeom prst="rect">
            <a:avLst/>
          </a:prstGeom>
        </p:spPr>
        <p:txBody>
          <a:bodyPr vert="horz" wrap="square" lIns="0" tIns="12700" rIns="0" bIns="0" rtlCol="0">
            <a:spAutoFit/>
          </a:bodyPr>
          <a:lstStyle/>
          <a:p>
            <a:pPr marL="12700" marR="5080">
              <a:lnSpc>
                <a:spcPct val="100000"/>
              </a:lnSpc>
              <a:spcBef>
                <a:spcPts val="100"/>
              </a:spcBef>
            </a:pPr>
            <a:r>
              <a:rPr sz="2800" spc="-160" dirty="0">
                <a:solidFill>
                  <a:srgbClr val="575756"/>
                </a:solidFill>
                <a:latin typeface="Helvetica"/>
                <a:cs typeface="Helvetica"/>
              </a:rPr>
              <a:t>To</a:t>
            </a:r>
            <a:r>
              <a:rPr sz="2800" spc="-35" dirty="0">
                <a:solidFill>
                  <a:srgbClr val="575756"/>
                </a:solidFill>
                <a:latin typeface="Helvetica"/>
                <a:cs typeface="Helvetica"/>
              </a:rPr>
              <a:t> </a:t>
            </a:r>
            <a:r>
              <a:rPr sz="2800" dirty="0">
                <a:solidFill>
                  <a:srgbClr val="575756"/>
                </a:solidFill>
                <a:latin typeface="Helvetica"/>
                <a:cs typeface="Helvetica"/>
              </a:rPr>
              <a:t>progress</a:t>
            </a:r>
            <a:r>
              <a:rPr sz="2800" spc="-85" dirty="0">
                <a:solidFill>
                  <a:srgbClr val="575756"/>
                </a:solidFill>
                <a:latin typeface="Helvetica"/>
                <a:cs typeface="Helvetica"/>
              </a:rPr>
              <a:t> </a:t>
            </a:r>
            <a:r>
              <a:rPr sz="2800" dirty="0">
                <a:solidFill>
                  <a:srgbClr val="575756"/>
                </a:solidFill>
                <a:latin typeface="Helvetica"/>
                <a:cs typeface="Helvetica"/>
              </a:rPr>
              <a:t>the</a:t>
            </a:r>
            <a:r>
              <a:rPr sz="2800" spc="-60" dirty="0">
                <a:solidFill>
                  <a:srgbClr val="575756"/>
                </a:solidFill>
                <a:latin typeface="Helvetica"/>
                <a:cs typeface="Helvetica"/>
              </a:rPr>
              <a:t> </a:t>
            </a:r>
            <a:r>
              <a:rPr sz="2800" dirty="0">
                <a:solidFill>
                  <a:srgbClr val="575756"/>
                </a:solidFill>
                <a:latin typeface="Helvetica"/>
                <a:cs typeface="Helvetica"/>
              </a:rPr>
              <a:t>Primary</a:t>
            </a:r>
            <a:r>
              <a:rPr sz="2800" spc="-60" dirty="0">
                <a:solidFill>
                  <a:srgbClr val="575756"/>
                </a:solidFill>
                <a:latin typeface="Helvetica"/>
                <a:cs typeface="Helvetica"/>
              </a:rPr>
              <a:t> </a:t>
            </a:r>
            <a:r>
              <a:rPr sz="2800" dirty="0">
                <a:solidFill>
                  <a:srgbClr val="575756"/>
                </a:solidFill>
                <a:latin typeface="Helvetica"/>
                <a:cs typeface="Helvetica"/>
              </a:rPr>
              <a:t>Care</a:t>
            </a:r>
            <a:r>
              <a:rPr sz="2800" spc="-55" dirty="0">
                <a:solidFill>
                  <a:srgbClr val="575756"/>
                </a:solidFill>
                <a:latin typeface="Helvetica"/>
                <a:cs typeface="Helvetica"/>
              </a:rPr>
              <a:t> </a:t>
            </a:r>
            <a:r>
              <a:rPr sz="2800" dirty="0">
                <a:solidFill>
                  <a:srgbClr val="575756"/>
                </a:solidFill>
                <a:latin typeface="Helvetica"/>
                <a:cs typeface="Helvetica"/>
              </a:rPr>
              <a:t>People</a:t>
            </a:r>
            <a:r>
              <a:rPr sz="2800" spc="-60" dirty="0">
                <a:solidFill>
                  <a:srgbClr val="575756"/>
                </a:solidFill>
                <a:latin typeface="Helvetica"/>
                <a:cs typeface="Helvetica"/>
              </a:rPr>
              <a:t> </a:t>
            </a:r>
            <a:r>
              <a:rPr sz="2800" dirty="0">
                <a:solidFill>
                  <a:srgbClr val="575756"/>
                </a:solidFill>
                <a:latin typeface="Helvetica"/>
                <a:cs typeface="Helvetica"/>
              </a:rPr>
              <a:t>Plan,</a:t>
            </a:r>
            <a:r>
              <a:rPr sz="2800" spc="-60" dirty="0">
                <a:solidFill>
                  <a:srgbClr val="575756"/>
                </a:solidFill>
                <a:latin typeface="Helvetica"/>
                <a:cs typeface="Helvetica"/>
              </a:rPr>
              <a:t> </a:t>
            </a:r>
            <a:r>
              <a:rPr sz="2800" dirty="0">
                <a:solidFill>
                  <a:srgbClr val="575756"/>
                </a:solidFill>
                <a:latin typeface="Helvetica"/>
                <a:cs typeface="Helvetica"/>
              </a:rPr>
              <a:t>it</a:t>
            </a:r>
            <a:r>
              <a:rPr sz="2800" spc="-60" dirty="0">
                <a:solidFill>
                  <a:srgbClr val="575756"/>
                </a:solidFill>
                <a:latin typeface="Helvetica"/>
                <a:cs typeface="Helvetica"/>
              </a:rPr>
              <a:t> </a:t>
            </a:r>
            <a:r>
              <a:rPr sz="2800" spc="-25" dirty="0">
                <a:solidFill>
                  <a:srgbClr val="575756"/>
                </a:solidFill>
                <a:latin typeface="Helvetica"/>
                <a:cs typeface="Helvetica"/>
              </a:rPr>
              <a:t>was </a:t>
            </a:r>
            <a:r>
              <a:rPr sz="2800" dirty="0">
                <a:solidFill>
                  <a:srgbClr val="575756"/>
                </a:solidFill>
                <a:latin typeface="Helvetica"/>
                <a:cs typeface="Helvetica"/>
              </a:rPr>
              <a:t>essential</a:t>
            </a:r>
            <a:r>
              <a:rPr sz="2800" spc="-85" dirty="0">
                <a:solidFill>
                  <a:srgbClr val="575756"/>
                </a:solidFill>
                <a:latin typeface="Helvetica"/>
                <a:cs typeface="Helvetica"/>
              </a:rPr>
              <a:t> </a:t>
            </a:r>
            <a:r>
              <a:rPr sz="2800" dirty="0">
                <a:solidFill>
                  <a:srgbClr val="575756"/>
                </a:solidFill>
                <a:latin typeface="Helvetica"/>
                <a:cs typeface="Helvetica"/>
              </a:rPr>
              <a:t>to</a:t>
            </a:r>
            <a:r>
              <a:rPr sz="2800" spc="-70" dirty="0">
                <a:solidFill>
                  <a:srgbClr val="575756"/>
                </a:solidFill>
                <a:latin typeface="Helvetica"/>
                <a:cs typeface="Helvetica"/>
              </a:rPr>
              <a:t> </a:t>
            </a:r>
            <a:r>
              <a:rPr sz="2800" dirty="0">
                <a:solidFill>
                  <a:srgbClr val="575756"/>
                </a:solidFill>
                <a:latin typeface="Helvetica"/>
                <a:cs typeface="Helvetica"/>
              </a:rPr>
              <a:t>ensure</a:t>
            </a:r>
            <a:r>
              <a:rPr sz="2800" spc="-75" dirty="0">
                <a:solidFill>
                  <a:srgbClr val="575756"/>
                </a:solidFill>
                <a:latin typeface="Helvetica"/>
                <a:cs typeface="Helvetica"/>
              </a:rPr>
              <a:t> </a:t>
            </a:r>
            <a:r>
              <a:rPr sz="2800" dirty="0">
                <a:solidFill>
                  <a:srgbClr val="575756"/>
                </a:solidFill>
                <a:latin typeface="Helvetica"/>
                <a:cs typeface="Helvetica"/>
              </a:rPr>
              <a:t>the</a:t>
            </a:r>
            <a:r>
              <a:rPr sz="2800" spc="-70" dirty="0">
                <a:solidFill>
                  <a:srgbClr val="575756"/>
                </a:solidFill>
                <a:latin typeface="Helvetica"/>
                <a:cs typeface="Helvetica"/>
              </a:rPr>
              <a:t> </a:t>
            </a:r>
            <a:r>
              <a:rPr sz="2800" dirty="0">
                <a:solidFill>
                  <a:srgbClr val="575756"/>
                </a:solidFill>
                <a:latin typeface="Helvetica"/>
                <a:cs typeface="Helvetica"/>
              </a:rPr>
              <a:t>voice</a:t>
            </a:r>
            <a:r>
              <a:rPr sz="2800" spc="-75" dirty="0">
                <a:solidFill>
                  <a:srgbClr val="575756"/>
                </a:solidFill>
                <a:latin typeface="Helvetica"/>
                <a:cs typeface="Helvetica"/>
              </a:rPr>
              <a:t> </a:t>
            </a:r>
            <a:r>
              <a:rPr sz="2800" dirty="0">
                <a:solidFill>
                  <a:srgbClr val="575756"/>
                </a:solidFill>
                <a:latin typeface="Helvetica"/>
                <a:cs typeface="Helvetica"/>
              </a:rPr>
              <a:t>of</a:t>
            </a:r>
            <a:r>
              <a:rPr sz="2800" spc="-70" dirty="0">
                <a:solidFill>
                  <a:srgbClr val="575756"/>
                </a:solidFill>
                <a:latin typeface="Helvetica"/>
                <a:cs typeface="Helvetica"/>
              </a:rPr>
              <a:t> </a:t>
            </a:r>
            <a:r>
              <a:rPr sz="2800" dirty="0">
                <a:solidFill>
                  <a:srgbClr val="575756"/>
                </a:solidFill>
                <a:latin typeface="Helvetica"/>
                <a:cs typeface="Helvetica"/>
              </a:rPr>
              <a:t>the</a:t>
            </a:r>
            <a:r>
              <a:rPr sz="2800" spc="-75" dirty="0">
                <a:solidFill>
                  <a:srgbClr val="575756"/>
                </a:solidFill>
                <a:latin typeface="Helvetica"/>
                <a:cs typeface="Helvetica"/>
              </a:rPr>
              <a:t> </a:t>
            </a:r>
            <a:r>
              <a:rPr sz="2800" dirty="0">
                <a:solidFill>
                  <a:srgbClr val="575756"/>
                </a:solidFill>
                <a:latin typeface="Helvetica"/>
                <a:cs typeface="Helvetica"/>
              </a:rPr>
              <a:t>General</a:t>
            </a:r>
            <a:r>
              <a:rPr sz="2800" spc="-70" dirty="0">
                <a:solidFill>
                  <a:srgbClr val="575756"/>
                </a:solidFill>
                <a:latin typeface="Helvetica"/>
                <a:cs typeface="Helvetica"/>
              </a:rPr>
              <a:t> </a:t>
            </a:r>
            <a:r>
              <a:rPr sz="2800" spc="-10" dirty="0">
                <a:solidFill>
                  <a:srgbClr val="575756"/>
                </a:solidFill>
                <a:latin typeface="Helvetica"/>
                <a:cs typeface="Helvetica"/>
              </a:rPr>
              <a:t>Practice </a:t>
            </a:r>
            <a:r>
              <a:rPr sz="2800" dirty="0">
                <a:solidFill>
                  <a:srgbClr val="575756"/>
                </a:solidFill>
                <a:latin typeface="Helvetica"/>
                <a:cs typeface="Helvetica"/>
              </a:rPr>
              <a:t>workforce</a:t>
            </a:r>
            <a:r>
              <a:rPr sz="2800" spc="-114" dirty="0">
                <a:solidFill>
                  <a:srgbClr val="575756"/>
                </a:solidFill>
                <a:latin typeface="Helvetica"/>
                <a:cs typeface="Helvetica"/>
              </a:rPr>
              <a:t> </a:t>
            </a:r>
            <a:r>
              <a:rPr sz="2800" dirty="0">
                <a:solidFill>
                  <a:srgbClr val="575756"/>
                </a:solidFill>
                <a:latin typeface="Helvetica"/>
                <a:cs typeface="Helvetica"/>
              </a:rPr>
              <a:t>was</a:t>
            </a:r>
            <a:r>
              <a:rPr sz="2800" spc="-110" dirty="0">
                <a:solidFill>
                  <a:srgbClr val="575756"/>
                </a:solidFill>
                <a:latin typeface="Helvetica"/>
                <a:cs typeface="Helvetica"/>
              </a:rPr>
              <a:t> </a:t>
            </a:r>
            <a:r>
              <a:rPr sz="2800" dirty="0">
                <a:solidFill>
                  <a:srgbClr val="575756"/>
                </a:solidFill>
                <a:latin typeface="Helvetica"/>
                <a:cs typeface="Helvetica"/>
              </a:rPr>
              <a:t>captured</a:t>
            </a:r>
            <a:r>
              <a:rPr sz="2800" spc="-114" dirty="0">
                <a:solidFill>
                  <a:srgbClr val="575756"/>
                </a:solidFill>
                <a:latin typeface="Helvetica"/>
                <a:cs typeface="Helvetica"/>
              </a:rPr>
              <a:t> </a:t>
            </a:r>
            <a:r>
              <a:rPr sz="2800" dirty="0">
                <a:solidFill>
                  <a:srgbClr val="575756"/>
                </a:solidFill>
                <a:latin typeface="Helvetica"/>
                <a:cs typeface="Helvetica"/>
              </a:rPr>
              <a:t>and</a:t>
            </a:r>
            <a:r>
              <a:rPr sz="2800" spc="-110" dirty="0">
                <a:solidFill>
                  <a:srgbClr val="575756"/>
                </a:solidFill>
                <a:latin typeface="Helvetica"/>
                <a:cs typeface="Helvetica"/>
              </a:rPr>
              <a:t> </a:t>
            </a:r>
            <a:r>
              <a:rPr sz="2800" dirty="0">
                <a:solidFill>
                  <a:srgbClr val="575756"/>
                </a:solidFill>
                <a:latin typeface="Helvetica"/>
                <a:cs typeface="Helvetica"/>
              </a:rPr>
              <a:t>reflected</a:t>
            </a:r>
            <a:r>
              <a:rPr sz="2800" spc="-114" dirty="0">
                <a:solidFill>
                  <a:srgbClr val="575756"/>
                </a:solidFill>
                <a:latin typeface="Helvetica"/>
                <a:cs typeface="Helvetica"/>
              </a:rPr>
              <a:t> </a:t>
            </a:r>
            <a:r>
              <a:rPr sz="2800" spc="-10" dirty="0">
                <a:solidFill>
                  <a:srgbClr val="575756"/>
                </a:solidFill>
                <a:latin typeface="Helvetica"/>
                <a:cs typeface="Helvetica"/>
              </a:rPr>
              <a:t>throughout.</a:t>
            </a:r>
            <a:endParaRPr sz="2800">
              <a:latin typeface="Helvetica"/>
              <a:cs typeface="Helvetica"/>
            </a:endParaRPr>
          </a:p>
        </p:txBody>
      </p:sp>
      <p:sp>
        <p:nvSpPr>
          <p:cNvPr id="4" name="object 4"/>
          <p:cNvSpPr txBox="1"/>
          <p:nvPr/>
        </p:nvSpPr>
        <p:spPr>
          <a:xfrm>
            <a:off x="10222590" y="2741143"/>
            <a:ext cx="7571105" cy="1081405"/>
          </a:xfrm>
          <a:prstGeom prst="rect">
            <a:avLst/>
          </a:prstGeom>
        </p:spPr>
        <p:txBody>
          <a:bodyPr vert="horz" wrap="square" lIns="0" tIns="12065" rIns="0" bIns="0" rtlCol="0">
            <a:spAutoFit/>
          </a:bodyPr>
          <a:lstStyle/>
          <a:p>
            <a:pPr marL="12700" marR="5080">
              <a:lnSpc>
                <a:spcPct val="100400"/>
              </a:lnSpc>
              <a:spcBef>
                <a:spcPts val="95"/>
              </a:spcBef>
            </a:pPr>
            <a:r>
              <a:rPr sz="2300" dirty="0">
                <a:solidFill>
                  <a:srgbClr val="575756"/>
                </a:solidFill>
                <a:latin typeface="Helvetica"/>
                <a:cs typeface="Helvetica"/>
              </a:rPr>
              <a:t>Since</a:t>
            </a:r>
            <a:r>
              <a:rPr sz="2300" spc="-15" dirty="0">
                <a:solidFill>
                  <a:srgbClr val="575756"/>
                </a:solidFill>
                <a:latin typeface="Helvetica"/>
                <a:cs typeface="Helvetica"/>
              </a:rPr>
              <a:t> </a:t>
            </a:r>
            <a:r>
              <a:rPr sz="2300" dirty="0">
                <a:solidFill>
                  <a:srgbClr val="575756"/>
                </a:solidFill>
                <a:latin typeface="Helvetica"/>
                <a:cs typeface="Helvetica"/>
              </a:rPr>
              <a:t>the</a:t>
            </a:r>
            <a:r>
              <a:rPr sz="2300" spc="-10" dirty="0">
                <a:solidFill>
                  <a:srgbClr val="575756"/>
                </a:solidFill>
                <a:latin typeface="Helvetica"/>
                <a:cs typeface="Helvetica"/>
              </a:rPr>
              <a:t> </a:t>
            </a:r>
            <a:r>
              <a:rPr sz="2300" dirty="0">
                <a:solidFill>
                  <a:srgbClr val="575756"/>
                </a:solidFill>
                <a:latin typeface="Helvetica"/>
                <a:cs typeface="Helvetica"/>
              </a:rPr>
              <a:t>start</a:t>
            </a:r>
            <a:r>
              <a:rPr sz="2300" spc="-10" dirty="0">
                <a:solidFill>
                  <a:srgbClr val="575756"/>
                </a:solidFill>
                <a:latin typeface="Helvetica"/>
                <a:cs typeface="Helvetica"/>
              </a:rPr>
              <a:t> </a:t>
            </a:r>
            <a:r>
              <a:rPr sz="2300" dirty="0">
                <a:solidFill>
                  <a:srgbClr val="575756"/>
                </a:solidFill>
                <a:latin typeface="Helvetica"/>
                <a:cs typeface="Helvetica"/>
              </a:rPr>
              <a:t>of</a:t>
            </a:r>
            <a:r>
              <a:rPr sz="2300" spc="-10" dirty="0">
                <a:solidFill>
                  <a:srgbClr val="575756"/>
                </a:solidFill>
                <a:latin typeface="Helvetica"/>
                <a:cs typeface="Helvetica"/>
              </a:rPr>
              <a:t> </a:t>
            </a:r>
            <a:r>
              <a:rPr sz="2300" dirty="0">
                <a:solidFill>
                  <a:srgbClr val="575756"/>
                </a:solidFill>
                <a:latin typeface="Helvetica"/>
                <a:cs typeface="Helvetica"/>
              </a:rPr>
              <a:t>2024,</a:t>
            </a:r>
            <a:r>
              <a:rPr sz="2300" spc="-15" dirty="0">
                <a:solidFill>
                  <a:srgbClr val="575756"/>
                </a:solidFill>
                <a:latin typeface="Helvetica"/>
                <a:cs typeface="Helvetica"/>
              </a:rPr>
              <a:t> </a:t>
            </a:r>
            <a:r>
              <a:rPr sz="2300" dirty="0">
                <a:solidFill>
                  <a:srgbClr val="575756"/>
                </a:solidFill>
                <a:latin typeface="Helvetica"/>
                <a:cs typeface="Helvetica"/>
              </a:rPr>
              <a:t>we’ve</a:t>
            </a:r>
            <a:r>
              <a:rPr sz="2300" spc="-10" dirty="0">
                <a:solidFill>
                  <a:srgbClr val="575756"/>
                </a:solidFill>
                <a:latin typeface="Helvetica"/>
                <a:cs typeface="Helvetica"/>
              </a:rPr>
              <a:t> </a:t>
            </a:r>
            <a:r>
              <a:rPr sz="2300" dirty="0">
                <a:solidFill>
                  <a:srgbClr val="575756"/>
                </a:solidFill>
                <a:latin typeface="Helvetica"/>
                <a:cs typeface="Helvetica"/>
              </a:rPr>
              <a:t>held</a:t>
            </a:r>
            <a:r>
              <a:rPr sz="2300" spc="-10" dirty="0">
                <a:solidFill>
                  <a:srgbClr val="575756"/>
                </a:solidFill>
                <a:latin typeface="Helvetica"/>
                <a:cs typeface="Helvetica"/>
              </a:rPr>
              <a:t> </a:t>
            </a:r>
            <a:r>
              <a:rPr sz="2300" dirty="0">
                <a:solidFill>
                  <a:srgbClr val="575756"/>
                </a:solidFill>
                <a:latin typeface="Helvetica"/>
                <a:cs typeface="Helvetica"/>
              </a:rPr>
              <a:t>multiple</a:t>
            </a:r>
            <a:r>
              <a:rPr sz="2300" spc="-10" dirty="0">
                <a:solidFill>
                  <a:srgbClr val="575756"/>
                </a:solidFill>
                <a:latin typeface="Helvetica"/>
                <a:cs typeface="Helvetica"/>
              </a:rPr>
              <a:t> </a:t>
            </a:r>
            <a:r>
              <a:rPr sz="2300" dirty="0">
                <a:solidFill>
                  <a:srgbClr val="575756"/>
                </a:solidFill>
                <a:latin typeface="Helvetica"/>
                <a:cs typeface="Helvetica"/>
              </a:rPr>
              <a:t>primary</a:t>
            </a:r>
            <a:r>
              <a:rPr sz="2300" spc="-10" dirty="0">
                <a:solidFill>
                  <a:srgbClr val="575756"/>
                </a:solidFill>
                <a:latin typeface="Helvetica"/>
                <a:cs typeface="Helvetica"/>
              </a:rPr>
              <a:t> </a:t>
            </a:r>
            <a:r>
              <a:rPr sz="2300" spc="-20" dirty="0">
                <a:solidFill>
                  <a:srgbClr val="575756"/>
                </a:solidFill>
                <a:latin typeface="Helvetica"/>
                <a:cs typeface="Helvetica"/>
              </a:rPr>
              <a:t>care </a:t>
            </a:r>
            <a:r>
              <a:rPr sz="2300" dirty="0">
                <a:solidFill>
                  <a:srgbClr val="575756"/>
                </a:solidFill>
                <a:latin typeface="Helvetica"/>
                <a:cs typeface="Helvetica"/>
              </a:rPr>
              <a:t>engagement</a:t>
            </a:r>
            <a:r>
              <a:rPr sz="2300" spc="-30" dirty="0">
                <a:solidFill>
                  <a:srgbClr val="575756"/>
                </a:solidFill>
                <a:latin typeface="Helvetica"/>
                <a:cs typeface="Helvetica"/>
              </a:rPr>
              <a:t> </a:t>
            </a:r>
            <a:r>
              <a:rPr sz="2300" dirty="0">
                <a:solidFill>
                  <a:srgbClr val="575756"/>
                </a:solidFill>
                <a:latin typeface="Helvetica"/>
                <a:cs typeface="Helvetica"/>
              </a:rPr>
              <a:t>eventstounderstand</a:t>
            </a:r>
            <a:r>
              <a:rPr sz="2300" spc="-15" dirty="0">
                <a:solidFill>
                  <a:srgbClr val="575756"/>
                </a:solidFill>
                <a:latin typeface="Helvetica"/>
                <a:cs typeface="Helvetica"/>
              </a:rPr>
              <a:t> </a:t>
            </a:r>
            <a:r>
              <a:rPr sz="2300" dirty="0">
                <a:solidFill>
                  <a:srgbClr val="575756"/>
                </a:solidFill>
                <a:latin typeface="Helvetica"/>
                <a:cs typeface="Helvetica"/>
              </a:rPr>
              <a:t>the</a:t>
            </a:r>
            <a:r>
              <a:rPr sz="2300" spc="-15" dirty="0">
                <a:solidFill>
                  <a:srgbClr val="575756"/>
                </a:solidFill>
                <a:latin typeface="Helvetica"/>
                <a:cs typeface="Helvetica"/>
              </a:rPr>
              <a:t> </a:t>
            </a:r>
            <a:r>
              <a:rPr sz="2300" dirty="0">
                <a:solidFill>
                  <a:srgbClr val="575756"/>
                </a:solidFill>
                <a:latin typeface="Helvetica"/>
                <a:cs typeface="Helvetica"/>
              </a:rPr>
              <a:t>key</a:t>
            </a:r>
            <a:r>
              <a:rPr sz="2300" spc="-15" dirty="0">
                <a:solidFill>
                  <a:srgbClr val="575756"/>
                </a:solidFill>
                <a:latin typeface="Helvetica"/>
                <a:cs typeface="Helvetica"/>
              </a:rPr>
              <a:t> </a:t>
            </a:r>
            <a:r>
              <a:rPr sz="2300" dirty="0">
                <a:solidFill>
                  <a:srgbClr val="575756"/>
                </a:solidFill>
                <a:latin typeface="Helvetica"/>
                <a:cs typeface="Helvetica"/>
              </a:rPr>
              <a:t>issues</a:t>
            </a:r>
            <a:r>
              <a:rPr sz="2300" spc="-15" dirty="0">
                <a:solidFill>
                  <a:srgbClr val="575756"/>
                </a:solidFill>
                <a:latin typeface="Helvetica"/>
                <a:cs typeface="Helvetica"/>
              </a:rPr>
              <a:t> </a:t>
            </a:r>
            <a:r>
              <a:rPr sz="2300" dirty="0">
                <a:solidFill>
                  <a:srgbClr val="575756"/>
                </a:solidFill>
                <a:latin typeface="Helvetica"/>
                <a:cs typeface="Helvetica"/>
              </a:rPr>
              <a:t>from</a:t>
            </a:r>
            <a:r>
              <a:rPr sz="2300" spc="-15" dirty="0">
                <a:solidFill>
                  <a:srgbClr val="575756"/>
                </a:solidFill>
                <a:latin typeface="Helvetica"/>
                <a:cs typeface="Helvetica"/>
              </a:rPr>
              <a:t> </a:t>
            </a:r>
            <a:r>
              <a:rPr sz="2300" spc="-20" dirty="0">
                <a:solidFill>
                  <a:srgbClr val="575756"/>
                </a:solidFill>
                <a:latin typeface="Helvetica"/>
                <a:cs typeface="Helvetica"/>
              </a:rPr>
              <a:t>over </a:t>
            </a:r>
            <a:r>
              <a:rPr sz="2300" dirty="0">
                <a:solidFill>
                  <a:srgbClr val="575756"/>
                </a:solidFill>
                <a:latin typeface="Helvetica"/>
                <a:cs typeface="Helvetica"/>
              </a:rPr>
              <a:t>250</a:t>
            </a:r>
            <a:r>
              <a:rPr sz="2300" spc="-15" dirty="0">
                <a:solidFill>
                  <a:srgbClr val="575756"/>
                </a:solidFill>
                <a:latin typeface="Helvetica"/>
                <a:cs typeface="Helvetica"/>
              </a:rPr>
              <a:t> </a:t>
            </a:r>
            <a:r>
              <a:rPr sz="2300" dirty="0">
                <a:solidFill>
                  <a:srgbClr val="575756"/>
                </a:solidFill>
                <a:latin typeface="Helvetica"/>
                <a:cs typeface="Helvetica"/>
              </a:rPr>
              <a:t>primary</a:t>
            </a:r>
            <a:r>
              <a:rPr sz="2300" spc="-10" dirty="0">
                <a:solidFill>
                  <a:srgbClr val="575756"/>
                </a:solidFill>
                <a:latin typeface="Helvetica"/>
                <a:cs typeface="Helvetica"/>
              </a:rPr>
              <a:t> </a:t>
            </a:r>
            <a:r>
              <a:rPr sz="2300" dirty="0">
                <a:solidFill>
                  <a:srgbClr val="575756"/>
                </a:solidFill>
                <a:latin typeface="Helvetica"/>
                <a:cs typeface="Helvetica"/>
              </a:rPr>
              <a:t>care</a:t>
            </a:r>
            <a:r>
              <a:rPr sz="2300" spc="-10" dirty="0">
                <a:solidFill>
                  <a:srgbClr val="575756"/>
                </a:solidFill>
                <a:latin typeface="Helvetica"/>
                <a:cs typeface="Helvetica"/>
              </a:rPr>
              <a:t> </a:t>
            </a:r>
            <a:r>
              <a:rPr sz="2300" dirty="0">
                <a:solidFill>
                  <a:srgbClr val="575756"/>
                </a:solidFill>
                <a:latin typeface="Helvetica"/>
                <a:cs typeface="Helvetica"/>
              </a:rPr>
              <a:t>clinicians</a:t>
            </a:r>
            <a:r>
              <a:rPr sz="2300" spc="-15" dirty="0">
                <a:solidFill>
                  <a:srgbClr val="575756"/>
                </a:solidFill>
                <a:latin typeface="Helvetica"/>
                <a:cs typeface="Helvetica"/>
              </a:rPr>
              <a:t> </a:t>
            </a:r>
            <a:r>
              <a:rPr sz="2300" dirty="0">
                <a:solidFill>
                  <a:srgbClr val="575756"/>
                </a:solidFill>
                <a:latin typeface="Helvetica"/>
                <a:cs typeface="Helvetica"/>
              </a:rPr>
              <a:t>and</a:t>
            </a:r>
            <a:r>
              <a:rPr sz="2300" spc="-10" dirty="0">
                <a:solidFill>
                  <a:srgbClr val="575756"/>
                </a:solidFill>
                <a:latin typeface="Helvetica"/>
                <a:cs typeface="Helvetica"/>
              </a:rPr>
              <a:t> </a:t>
            </a:r>
            <a:r>
              <a:rPr sz="2300" dirty="0">
                <a:solidFill>
                  <a:srgbClr val="575756"/>
                </a:solidFill>
                <a:latin typeface="Helvetica"/>
                <a:cs typeface="Helvetica"/>
              </a:rPr>
              <a:t>practice</a:t>
            </a:r>
            <a:r>
              <a:rPr sz="2300" spc="-10" dirty="0">
                <a:solidFill>
                  <a:srgbClr val="575756"/>
                </a:solidFill>
                <a:latin typeface="Helvetica"/>
                <a:cs typeface="Helvetica"/>
              </a:rPr>
              <a:t> staff.</a:t>
            </a:r>
            <a:endParaRPr sz="2300">
              <a:latin typeface="Helvetica"/>
              <a:cs typeface="Helvetica"/>
            </a:endParaRPr>
          </a:p>
        </p:txBody>
      </p:sp>
      <p:sp>
        <p:nvSpPr>
          <p:cNvPr id="5" name="object 5"/>
          <p:cNvSpPr/>
          <p:nvPr/>
        </p:nvSpPr>
        <p:spPr>
          <a:xfrm>
            <a:off x="1061088" y="4806136"/>
            <a:ext cx="18010505" cy="2118995"/>
          </a:xfrm>
          <a:custGeom>
            <a:avLst/>
            <a:gdLst/>
            <a:ahLst/>
            <a:cxnLst/>
            <a:rect l="l" t="t" r="r" b="b"/>
            <a:pathLst>
              <a:path w="18010505" h="2118995">
                <a:moveTo>
                  <a:pt x="18009922" y="0"/>
                </a:moveTo>
                <a:lnTo>
                  <a:pt x="0" y="0"/>
                </a:lnTo>
                <a:lnTo>
                  <a:pt x="0" y="2118532"/>
                </a:lnTo>
                <a:lnTo>
                  <a:pt x="18009922" y="2118532"/>
                </a:lnTo>
                <a:lnTo>
                  <a:pt x="18009922" y="0"/>
                </a:lnTo>
                <a:close/>
              </a:path>
            </a:pathLst>
          </a:custGeom>
          <a:solidFill>
            <a:srgbClr val="50B796"/>
          </a:solidFill>
        </p:spPr>
        <p:txBody>
          <a:bodyPr wrap="square" lIns="0" tIns="0" rIns="0" bIns="0" rtlCol="0"/>
          <a:lstStyle/>
          <a:p>
            <a:endParaRPr/>
          </a:p>
        </p:txBody>
      </p:sp>
      <p:graphicFrame>
        <p:nvGraphicFramePr>
          <p:cNvPr id="6" name="object 6"/>
          <p:cNvGraphicFramePr>
            <a:graphicFrameLocks noGrp="1"/>
          </p:cNvGraphicFramePr>
          <p:nvPr/>
        </p:nvGraphicFramePr>
        <p:xfrm>
          <a:off x="1061088" y="4806136"/>
          <a:ext cx="18086705" cy="5139690"/>
        </p:xfrm>
        <a:graphic>
          <a:graphicData uri="http://schemas.openxmlformats.org/drawingml/2006/table">
            <a:tbl>
              <a:tblPr firstRow="1" bandRow="1">
                <a:tableStyleId>{2D5ABB26-0587-4C30-8999-92F81FD0307C}</a:tableStyleId>
              </a:tblPr>
              <a:tblGrid>
                <a:gridCol w="3667760">
                  <a:extLst>
                    <a:ext uri="{9D8B030D-6E8A-4147-A177-3AD203B41FA5}">
                      <a16:colId xmlns:a16="http://schemas.microsoft.com/office/drawing/2014/main" val="20000"/>
                    </a:ext>
                  </a:extLst>
                </a:gridCol>
                <a:gridCol w="3558540">
                  <a:extLst>
                    <a:ext uri="{9D8B030D-6E8A-4147-A177-3AD203B41FA5}">
                      <a16:colId xmlns:a16="http://schemas.microsoft.com/office/drawing/2014/main" val="20001"/>
                    </a:ext>
                  </a:extLst>
                </a:gridCol>
                <a:gridCol w="3528059">
                  <a:extLst>
                    <a:ext uri="{9D8B030D-6E8A-4147-A177-3AD203B41FA5}">
                      <a16:colId xmlns:a16="http://schemas.microsoft.com/office/drawing/2014/main" val="20002"/>
                    </a:ext>
                  </a:extLst>
                </a:gridCol>
                <a:gridCol w="3572509">
                  <a:extLst>
                    <a:ext uri="{9D8B030D-6E8A-4147-A177-3AD203B41FA5}">
                      <a16:colId xmlns:a16="http://schemas.microsoft.com/office/drawing/2014/main" val="20003"/>
                    </a:ext>
                  </a:extLst>
                </a:gridCol>
                <a:gridCol w="3682365">
                  <a:extLst>
                    <a:ext uri="{9D8B030D-6E8A-4147-A177-3AD203B41FA5}">
                      <a16:colId xmlns:a16="http://schemas.microsoft.com/office/drawing/2014/main" val="20004"/>
                    </a:ext>
                  </a:extLst>
                </a:gridCol>
              </a:tblGrid>
              <a:tr h="281940">
                <a:tc gridSpan="5">
                  <a:txBody>
                    <a:bodyPr/>
                    <a:lstStyle/>
                    <a:p>
                      <a:pPr>
                        <a:lnSpc>
                          <a:spcPct val="100000"/>
                        </a:lnSpc>
                      </a:pPr>
                      <a:endParaRPr sz="1700">
                        <a:latin typeface="Times New Roman"/>
                        <a:cs typeface="Times New Roman"/>
                      </a:endParaRPr>
                    </a:p>
                  </a:txBody>
                  <a:tcPr marL="0" marR="0" marT="0" marB="0">
                    <a:solidFill>
                      <a:srgbClr val="50B796"/>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1306195">
                <a:tc>
                  <a:txBody>
                    <a:bodyPr/>
                    <a:lstStyle/>
                    <a:p>
                      <a:pPr>
                        <a:lnSpc>
                          <a:spcPct val="100000"/>
                        </a:lnSpc>
                      </a:pPr>
                      <a:endParaRPr sz="2300">
                        <a:latin typeface="Times New Roman"/>
                        <a:cs typeface="Times New Roman"/>
                      </a:endParaRPr>
                    </a:p>
                    <a:p>
                      <a:pPr>
                        <a:lnSpc>
                          <a:spcPct val="100000"/>
                        </a:lnSpc>
                        <a:spcBef>
                          <a:spcPts val="1945"/>
                        </a:spcBef>
                      </a:pPr>
                      <a:endParaRPr sz="2300">
                        <a:latin typeface="Times New Roman"/>
                        <a:cs typeface="Times New Roman"/>
                      </a:endParaRPr>
                    </a:p>
                    <a:p>
                      <a:pPr marL="355600">
                        <a:lnSpc>
                          <a:spcPct val="100000"/>
                        </a:lnSpc>
                      </a:pPr>
                      <a:r>
                        <a:rPr sz="2300" b="1" dirty="0">
                          <a:solidFill>
                            <a:srgbClr val="FFFFFF"/>
                          </a:solidFill>
                          <a:latin typeface="Helvetica"/>
                          <a:cs typeface="Helvetica"/>
                        </a:rPr>
                        <a:t>Strategy</a:t>
                      </a:r>
                      <a:r>
                        <a:rPr sz="2300" b="1" spc="-35" dirty="0">
                          <a:solidFill>
                            <a:srgbClr val="FFFFFF"/>
                          </a:solidFill>
                          <a:latin typeface="Helvetica"/>
                          <a:cs typeface="Helvetica"/>
                        </a:rPr>
                        <a:t> </a:t>
                      </a:r>
                      <a:r>
                        <a:rPr sz="2300" b="1" spc="-10" dirty="0">
                          <a:solidFill>
                            <a:srgbClr val="FFFFFF"/>
                          </a:solidFill>
                          <a:latin typeface="Helvetica"/>
                          <a:cs typeface="Helvetica"/>
                        </a:rPr>
                        <a:t>Group</a:t>
                      </a:r>
                      <a:endParaRPr sz="2300">
                        <a:latin typeface="Helvetica"/>
                        <a:cs typeface="Helvetica"/>
                      </a:endParaRPr>
                    </a:p>
                  </a:txBody>
                  <a:tcPr marL="0" marR="0" marT="0" marB="0">
                    <a:lnR w="38100">
                      <a:solidFill>
                        <a:srgbClr val="FFFFFF"/>
                      </a:solidFill>
                      <a:prstDash val="solid"/>
                    </a:lnR>
                  </a:tcPr>
                </a:tc>
                <a:tc>
                  <a:txBody>
                    <a:bodyPr/>
                    <a:lstStyle/>
                    <a:p>
                      <a:pPr>
                        <a:lnSpc>
                          <a:spcPct val="100000"/>
                        </a:lnSpc>
                      </a:pPr>
                      <a:endParaRPr sz="2300">
                        <a:latin typeface="Times New Roman"/>
                        <a:cs typeface="Times New Roman"/>
                      </a:endParaRPr>
                    </a:p>
                    <a:p>
                      <a:pPr>
                        <a:lnSpc>
                          <a:spcPct val="100000"/>
                        </a:lnSpc>
                        <a:spcBef>
                          <a:spcPts val="1945"/>
                        </a:spcBef>
                      </a:pPr>
                      <a:endParaRPr sz="2300">
                        <a:latin typeface="Times New Roman"/>
                        <a:cs typeface="Times New Roman"/>
                      </a:endParaRPr>
                    </a:p>
                    <a:p>
                      <a:pPr marL="246379">
                        <a:lnSpc>
                          <a:spcPct val="100000"/>
                        </a:lnSpc>
                      </a:pPr>
                      <a:r>
                        <a:rPr sz="2300" b="1" dirty="0">
                          <a:solidFill>
                            <a:srgbClr val="FFFFFF"/>
                          </a:solidFill>
                          <a:latin typeface="Helvetica"/>
                          <a:cs typeface="Helvetica"/>
                        </a:rPr>
                        <a:t>Workshop</a:t>
                      </a:r>
                      <a:r>
                        <a:rPr sz="2300" b="1" spc="-25" dirty="0">
                          <a:solidFill>
                            <a:srgbClr val="FFFFFF"/>
                          </a:solidFill>
                          <a:latin typeface="Helvetica"/>
                          <a:cs typeface="Helvetica"/>
                        </a:rPr>
                        <a:t> </a:t>
                      </a:r>
                      <a:r>
                        <a:rPr sz="2300" b="1" dirty="0">
                          <a:solidFill>
                            <a:srgbClr val="FFFFFF"/>
                          </a:solidFill>
                          <a:latin typeface="Helvetica"/>
                          <a:cs typeface="Helvetica"/>
                        </a:rPr>
                        <a:t>Jan</a:t>
                      </a:r>
                      <a:r>
                        <a:rPr sz="2300" b="1" spc="-20" dirty="0">
                          <a:solidFill>
                            <a:srgbClr val="FFFFFF"/>
                          </a:solidFill>
                          <a:latin typeface="Helvetica"/>
                          <a:cs typeface="Helvetica"/>
                        </a:rPr>
                        <a:t> 2024</a:t>
                      </a:r>
                      <a:endParaRPr sz="2300">
                        <a:latin typeface="Helvetica"/>
                        <a:cs typeface="Helvetica"/>
                      </a:endParaRPr>
                    </a:p>
                  </a:txBody>
                  <a:tcPr marL="0" marR="0" marT="0" marB="0">
                    <a:lnL w="38100">
                      <a:solidFill>
                        <a:srgbClr val="FFFFFF"/>
                      </a:solidFill>
                      <a:prstDash val="solid"/>
                    </a:lnL>
                    <a:lnR w="38100">
                      <a:solidFill>
                        <a:srgbClr val="FFFFFF"/>
                      </a:solidFill>
                      <a:prstDash val="solid"/>
                    </a:lnR>
                  </a:tcPr>
                </a:tc>
                <a:tc>
                  <a:txBody>
                    <a:bodyPr/>
                    <a:lstStyle/>
                    <a:p>
                      <a:pPr>
                        <a:lnSpc>
                          <a:spcPct val="100000"/>
                        </a:lnSpc>
                      </a:pPr>
                      <a:endParaRPr sz="2300">
                        <a:latin typeface="Times New Roman"/>
                        <a:cs typeface="Times New Roman"/>
                      </a:endParaRPr>
                    </a:p>
                    <a:p>
                      <a:pPr>
                        <a:lnSpc>
                          <a:spcPct val="100000"/>
                        </a:lnSpc>
                        <a:spcBef>
                          <a:spcPts val="1945"/>
                        </a:spcBef>
                      </a:pPr>
                      <a:endParaRPr sz="2300">
                        <a:latin typeface="Times New Roman"/>
                        <a:cs typeface="Times New Roman"/>
                      </a:endParaRPr>
                    </a:p>
                    <a:p>
                      <a:pPr marL="246379">
                        <a:lnSpc>
                          <a:spcPct val="100000"/>
                        </a:lnSpc>
                      </a:pPr>
                      <a:r>
                        <a:rPr sz="2300" b="1" dirty="0">
                          <a:solidFill>
                            <a:srgbClr val="FFFFFF"/>
                          </a:solidFill>
                          <a:latin typeface="Helvetica"/>
                          <a:cs typeface="Helvetica"/>
                        </a:rPr>
                        <a:t>Webinar</a:t>
                      </a:r>
                      <a:r>
                        <a:rPr sz="2300" b="1" spc="-55" dirty="0">
                          <a:solidFill>
                            <a:srgbClr val="FFFFFF"/>
                          </a:solidFill>
                          <a:latin typeface="Helvetica"/>
                          <a:cs typeface="Helvetica"/>
                        </a:rPr>
                        <a:t> </a:t>
                      </a:r>
                      <a:r>
                        <a:rPr sz="2300" b="1" dirty="0">
                          <a:solidFill>
                            <a:srgbClr val="FFFFFF"/>
                          </a:solidFill>
                          <a:latin typeface="Helvetica"/>
                          <a:cs typeface="Helvetica"/>
                        </a:rPr>
                        <a:t>July</a:t>
                      </a:r>
                      <a:r>
                        <a:rPr sz="2300" b="1" spc="-40" dirty="0">
                          <a:solidFill>
                            <a:srgbClr val="FFFFFF"/>
                          </a:solidFill>
                          <a:latin typeface="Helvetica"/>
                          <a:cs typeface="Helvetica"/>
                        </a:rPr>
                        <a:t> </a:t>
                      </a:r>
                      <a:r>
                        <a:rPr sz="2300" b="1" spc="-20" dirty="0">
                          <a:solidFill>
                            <a:srgbClr val="FFFFFF"/>
                          </a:solidFill>
                          <a:latin typeface="Helvetica"/>
                          <a:cs typeface="Helvetica"/>
                        </a:rPr>
                        <a:t>2024</a:t>
                      </a:r>
                      <a:endParaRPr sz="2300">
                        <a:latin typeface="Helvetica"/>
                        <a:cs typeface="Helvetica"/>
                      </a:endParaRPr>
                    </a:p>
                  </a:txBody>
                  <a:tcPr marL="0" marR="0" marT="0" marB="0">
                    <a:lnL w="38100">
                      <a:solidFill>
                        <a:srgbClr val="FFFFFF"/>
                      </a:solidFill>
                      <a:prstDash val="solid"/>
                    </a:lnL>
                    <a:lnR w="38100">
                      <a:solidFill>
                        <a:srgbClr val="FFFFFF"/>
                      </a:solidFill>
                      <a:prstDash val="solid"/>
                    </a:lnR>
                  </a:tcPr>
                </a:tc>
                <a:tc>
                  <a:txBody>
                    <a:bodyPr/>
                    <a:lstStyle/>
                    <a:p>
                      <a:pPr>
                        <a:lnSpc>
                          <a:spcPct val="100000"/>
                        </a:lnSpc>
                      </a:pPr>
                      <a:endParaRPr sz="2300">
                        <a:latin typeface="Times New Roman"/>
                        <a:cs typeface="Times New Roman"/>
                      </a:endParaRPr>
                    </a:p>
                    <a:p>
                      <a:pPr>
                        <a:lnSpc>
                          <a:spcPct val="100000"/>
                        </a:lnSpc>
                        <a:spcBef>
                          <a:spcPts val="1945"/>
                        </a:spcBef>
                      </a:pPr>
                      <a:endParaRPr sz="2300">
                        <a:latin typeface="Times New Roman"/>
                        <a:cs typeface="Times New Roman"/>
                      </a:endParaRPr>
                    </a:p>
                    <a:p>
                      <a:pPr marL="276860">
                        <a:lnSpc>
                          <a:spcPct val="100000"/>
                        </a:lnSpc>
                      </a:pPr>
                      <a:r>
                        <a:rPr sz="2300" b="1" spc="-10" dirty="0">
                          <a:solidFill>
                            <a:srgbClr val="FFFFFF"/>
                          </a:solidFill>
                          <a:latin typeface="Helvetica"/>
                          <a:cs typeface="Helvetica"/>
                        </a:rPr>
                        <a:t>Questionnaire</a:t>
                      </a:r>
                      <a:endParaRPr sz="2300">
                        <a:latin typeface="Helvetica"/>
                        <a:cs typeface="Helvetica"/>
                      </a:endParaRPr>
                    </a:p>
                  </a:txBody>
                  <a:tcPr marL="0" marR="0" marT="0" marB="0">
                    <a:lnL w="38100">
                      <a:solidFill>
                        <a:srgbClr val="FFFFFF"/>
                      </a:solidFill>
                      <a:prstDash val="solid"/>
                    </a:lnL>
                    <a:lnR w="38100">
                      <a:solidFill>
                        <a:srgbClr val="FFFFFF"/>
                      </a:solidFill>
                      <a:prstDash val="solid"/>
                    </a:lnR>
                  </a:tcPr>
                </a:tc>
                <a:tc>
                  <a:txBody>
                    <a:bodyPr/>
                    <a:lstStyle/>
                    <a:p>
                      <a:pPr>
                        <a:lnSpc>
                          <a:spcPct val="100000"/>
                        </a:lnSpc>
                      </a:pPr>
                      <a:endParaRPr sz="2300">
                        <a:latin typeface="Times New Roman"/>
                        <a:cs typeface="Times New Roman"/>
                      </a:endParaRPr>
                    </a:p>
                    <a:p>
                      <a:pPr>
                        <a:lnSpc>
                          <a:spcPct val="100000"/>
                        </a:lnSpc>
                        <a:spcBef>
                          <a:spcPts val="1945"/>
                        </a:spcBef>
                      </a:pPr>
                      <a:endParaRPr sz="2300">
                        <a:latin typeface="Times New Roman"/>
                        <a:cs typeface="Times New Roman"/>
                      </a:endParaRPr>
                    </a:p>
                    <a:p>
                      <a:pPr marL="262890">
                        <a:lnSpc>
                          <a:spcPct val="100000"/>
                        </a:lnSpc>
                      </a:pPr>
                      <a:r>
                        <a:rPr sz="2300" b="1" dirty="0">
                          <a:solidFill>
                            <a:srgbClr val="FFFFFF"/>
                          </a:solidFill>
                          <a:latin typeface="Helvetica"/>
                          <a:cs typeface="Helvetica"/>
                        </a:rPr>
                        <a:t>Stakeholder</a:t>
                      </a:r>
                      <a:r>
                        <a:rPr sz="2300" b="1" spc="-50" dirty="0">
                          <a:solidFill>
                            <a:srgbClr val="FFFFFF"/>
                          </a:solidFill>
                          <a:latin typeface="Helvetica"/>
                          <a:cs typeface="Helvetica"/>
                        </a:rPr>
                        <a:t> </a:t>
                      </a:r>
                      <a:r>
                        <a:rPr sz="2300" b="1" spc="-10" dirty="0">
                          <a:solidFill>
                            <a:srgbClr val="FFFFFF"/>
                          </a:solidFill>
                          <a:latin typeface="Helvetica"/>
                          <a:cs typeface="Helvetica"/>
                        </a:rPr>
                        <a:t>updates</a:t>
                      </a:r>
                      <a:endParaRPr sz="2300">
                        <a:latin typeface="Helvetica"/>
                        <a:cs typeface="Helvetica"/>
                      </a:endParaRPr>
                    </a:p>
                  </a:txBody>
                  <a:tcPr marL="0" marR="0" marT="0" marB="0">
                    <a:lnL w="38100">
                      <a:solidFill>
                        <a:srgbClr val="FFFFFF"/>
                      </a:solidFill>
                      <a:prstDash val="solid"/>
                    </a:lnL>
                  </a:tcPr>
                </a:tc>
                <a:extLst>
                  <a:ext uri="{0D108BD9-81ED-4DB2-BD59-A6C34878D82A}">
                    <a16:rowId xmlns:a16="http://schemas.microsoft.com/office/drawing/2014/main" val="10001"/>
                  </a:ext>
                </a:extLst>
              </a:tr>
              <a:tr h="247015">
                <a:tc>
                  <a:txBody>
                    <a:bodyPr/>
                    <a:lstStyle/>
                    <a:p>
                      <a:pPr>
                        <a:lnSpc>
                          <a:spcPct val="100000"/>
                        </a:lnSpc>
                      </a:pPr>
                      <a:endParaRPr sz="1500">
                        <a:latin typeface="Times New Roman"/>
                        <a:cs typeface="Times New Roman"/>
                      </a:endParaRPr>
                    </a:p>
                  </a:txBody>
                  <a:tcPr marL="0" marR="0" marT="0" marB="0">
                    <a:lnR w="38100">
                      <a:solidFill>
                        <a:srgbClr val="FFFFFF"/>
                      </a:solidFill>
                      <a:prstDash val="solid"/>
                    </a:lnR>
                    <a:solidFill>
                      <a:srgbClr val="50B796"/>
                    </a:solidFill>
                  </a:tcPr>
                </a:tc>
                <a:tc>
                  <a:txBody>
                    <a:bodyPr/>
                    <a:lstStyle/>
                    <a:p>
                      <a:pPr>
                        <a:lnSpc>
                          <a:spcPct val="100000"/>
                        </a:lnSpc>
                      </a:pPr>
                      <a:endParaRPr sz="1500">
                        <a:latin typeface="Times New Roman"/>
                        <a:cs typeface="Times New Roman"/>
                      </a:endParaRPr>
                    </a:p>
                  </a:txBody>
                  <a:tcPr marL="0" marR="0" marT="0" marB="0">
                    <a:lnL w="38100">
                      <a:solidFill>
                        <a:srgbClr val="FFFFFF"/>
                      </a:solidFill>
                      <a:prstDash val="solid"/>
                    </a:lnL>
                    <a:lnR w="38100">
                      <a:solidFill>
                        <a:srgbClr val="FFFFFF"/>
                      </a:solidFill>
                      <a:prstDash val="solid"/>
                    </a:lnR>
                    <a:solidFill>
                      <a:srgbClr val="50B796"/>
                    </a:solidFill>
                  </a:tcPr>
                </a:tc>
                <a:tc rowSpan="2">
                  <a:txBody>
                    <a:bodyPr/>
                    <a:lstStyle/>
                    <a:p>
                      <a:pPr>
                        <a:lnSpc>
                          <a:spcPct val="100000"/>
                        </a:lnSpc>
                      </a:pPr>
                      <a:endParaRPr sz="2100">
                        <a:latin typeface="Times New Roman"/>
                        <a:cs typeface="Times New Roman"/>
                      </a:endParaRPr>
                    </a:p>
                  </a:txBody>
                  <a:tcPr marL="0" marR="0" marT="0" marB="0">
                    <a:lnL w="38100" cap="flat" cmpd="sng" algn="ctr">
                      <a:solidFill>
                        <a:srgbClr val="FFFFFF"/>
                      </a:solidFill>
                      <a:prstDash val="solid"/>
                      <a:round/>
                      <a:headEnd type="none" w="med" len="med"/>
                      <a:tailEnd type="none" w="med" len="med"/>
                    </a:lnL>
                    <a:lnR w="38100">
                      <a:solidFill>
                        <a:srgbClr val="50B796"/>
                      </a:solidFill>
                      <a:prstDash val="solid"/>
                    </a:lnR>
                    <a:solidFill>
                      <a:srgbClr val="50B796"/>
                    </a:solidFill>
                  </a:tcPr>
                </a:tc>
                <a:tc rowSpan="2">
                  <a:txBody>
                    <a:bodyPr/>
                    <a:lstStyle/>
                    <a:p>
                      <a:pPr marL="276860">
                        <a:lnSpc>
                          <a:spcPts val="2475"/>
                        </a:lnSpc>
                      </a:pPr>
                      <a:r>
                        <a:rPr sz="2300" b="1" dirty="0">
                          <a:solidFill>
                            <a:srgbClr val="FFFFFF"/>
                          </a:solidFill>
                          <a:latin typeface="Helvetica"/>
                          <a:cs typeface="Helvetica"/>
                        </a:rPr>
                        <a:t>August </a:t>
                      </a:r>
                      <a:r>
                        <a:rPr sz="2300" b="1" spc="-20" dirty="0">
                          <a:solidFill>
                            <a:srgbClr val="FFFFFF"/>
                          </a:solidFill>
                          <a:latin typeface="Helvetica"/>
                          <a:cs typeface="Helvetica"/>
                        </a:rPr>
                        <a:t>2024</a:t>
                      </a:r>
                      <a:endParaRPr sz="2300">
                        <a:latin typeface="Helvetica"/>
                        <a:cs typeface="Helvetica"/>
                      </a:endParaRPr>
                    </a:p>
                  </a:txBody>
                  <a:tcPr marL="0" marR="0" marT="0" marB="0">
                    <a:lnL w="38100">
                      <a:solidFill>
                        <a:srgbClr val="50B796"/>
                      </a:solidFill>
                      <a:prstDash val="solid"/>
                    </a:lnL>
                    <a:lnR w="38100">
                      <a:solidFill>
                        <a:srgbClr val="50B796"/>
                      </a:solidFill>
                      <a:prstDash val="solid"/>
                    </a:lnR>
                    <a:solidFill>
                      <a:srgbClr val="50B796"/>
                    </a:solidFill>
                  </a:tcPr>
                </a:tc>
                <a:tc rowSpan="2">
                  <a:txBody>
                    <a:bodyPr/>
                    <a:lstStyle/>
                    <a:p>
                      <a:pPr>
                        <a:lnSpc>
                          <a:spcPct val="100000"/>
                        </a:lnSpc>
                      </a:pPr>
                      <a:endParaRPr sz="2100">
                        <a:latin typeface="Times New Roman"/>
                        <a:cs typeface="Times New Roman"/>
                      </a:endParaRPr>
                    </a:p>
                  </a:txBody>
                  <a:tcPr marL="0" marR="0" marT="0" marB="0">
                    <a:lnL w="38100">
                      <a:solidFill>
                        <a:srgbClr val="50B796"/>
                      </a:solidFill>
                      <a:prstDash val="solid"/>
                    </a:lnL>
                    <a:solidFill>
                      <a:srgbClr val="50B796"/>
                    </a:solidFill>
                  </a:tcPr>
                </a:tc>
                <a:extLst>
                  <a:ext uri="{0D108BD9-81ED-4DB2-BD59-A6C34878D82A}">
                    <a16:rowId xmlns:a16="http://schemas.microsoft.com/office/drawing/2014/main" val="10002"/>
                  </a:ext>
                </a:extLst>
              </a:tr>
              <a:tr h="281940">
                <a:tc gridSpan="2">
                  <a:txBody>
                    <a:bodyPr/>
                    <a:lstStyle/>
                    <a:p>
                      <a:pPr>
                        <a:lnSpc>
                          <a:spcPct val="100000"/>
                        </a:lnSpc>
                      </a:pPr>
                      <a:endParaRPr sz="1700">
                        <a:latin typeface="Times New Roman"/>
                        <a:cs typeface="Times New Roman"/>
                      </a:endParaRPr>
                    </a:p>
                  </a:txBody>
                  <a:tcPr marL="0" marR="0" marT="0" marB="0">
                    <a:lnR w="38100">
                      <a:solidFill>
                        <a:srgbClr val="50B796"/>
                      </a:solidFill>
                      <a:prstDash val="solid"/>
                    </a:lnR>
                    <a:solidFill>
                      <a:srgbClr val="50B796"/>
                    </a:solidFill>
                  </a:tcPr>
                </a:tc>
                <a:tc hMerge="1">
                  <a:txBody>
                    <a:bodyPr/>
                    <a:lstStyle/>
                    <a:p>
                      <a:endParaRPr/>
                    </a:p>
                  </a:txBody>
                  <a:tcPr marL="0" marR="0" marT="0" marB="0"/>
                </a:tc>
                <a:tc vMerge="1">
                  <a:txBody>
                    <a:bodyPr/>
                    <a:lstStyle/>
                    <a:p>
                      <a:endParaRPr/>
                    </a:p>
                  </a:txBody>
                  <a:tcPr marL="0" marR="0" marT="0" marB="0">
                    <a:lnL w="38100">
                      <a:solidFill>
                        <a:srgbClr val="50B796"/>
                      </a:solidFill>
                      <a:prstDash val="solid"/>
                    </a:lnL>
                    <a:lnR w="38100">
                      <a:solidFill>
                        <a:srgbClr val="50B796"/>
                      </a:solidFill>
                      <a:prstDash val="solid"/>
                    </a:lnR>
                    <a:solidFill>
                      <a:srgbClr val="50B796"/>
                    </a:solidFill>
                  </a:tcPr>
                </a:tc>
                <a:tc vMerge="1">
                  <a:txBody>
                    <a:bodyPr/>
                    <a:lstStyle/>
                    <a:p>
                      <a:endParaRPr/>
                    </a:p>
                  </a:txBody>
                  <a:tcPr marL="0" marR="0" marT="0" marB="0">
                    <a:lnL w="38100">
                      <a:solidFill>
                        <a:srgbClr val="50B796"/>
                      </a:solidFill>
                      <a:prstDash val="solid"/>
                    </a:lnL>
                    <a:lnR w="38100">
                      <a:solidFill>
                        <a:srgbClr val="50B796"/>
                      </a:solidFill>
                      <a:prstDash val="solid"/>
                    </a:lnR>
                    <a:solidFill>
                      <a:srgbClr val="50B796"/>
                    </a:solidFill>
                  </a:tcPr>
                </a:tc>
                <a:tc vMerge="1">
                  <a:txBody>
                    <a:bodyPr/>
                    <a:lstStyle/>
                    <a:p>
                      <a:endParaRPr/>
                    </a:p>
                  </a:txBody>
                  <a:tcPr marL="0" marR="0" marT="0" marB="0">
                    <a:lnL w="38100">
                      <a:solidFill>
                        <a:srgbClr val="50B796"/>
                      </a:solidFill>
                      <a:prstDash val="solid"/>
                    </a:lnL>
                    <a:solidFill>
                      <a:srgbClr val="50B796"/>
                    </a:solidFill>
                  </a:tcPr>
                </a:tc>
                <a:extLst>
                  <a:ext uri="{0D108BD9-81ED-4DB2-BD59-A6C34878D82A}">
                    <a16:rowId xmlns:a16="http://schemas.microsoft.com/office/drawing/2014/main" val="10003"/>
                  </a:ext>
                </a:extLst>
              </a:tr>
              <a:tr h="3022600">
                <a:tc>
                  <a:txBody>
                    <a:bodyPr/>
                    <a:lstStyle/>
                    <a:p>
                      <a:pPr>
                        <a:lnSpc>
                          <a:spcPct val="100000"/>
                        </a:lnSpc>
                        <a:spcBef>
                          <a:spcPts val="730"/>
                        </a:spcBef>
                      </a:pPr>
                      <a:endParaRPr sz="1650">
                        <a:latin typeface="Times New Roman"/>
                        <a:cs typeface="Times New Roman"/>
                      </a:endParaRPr>
                    </a:p>
                    <a:p>
                      <a:pPr marL="631190" marR="379095" indent="-262255">
                        <a:lnSpc>
                          <a:spcPct val="100000"/>
                        </a:lnSpc>
                        <a:buClr>
                          <a:srgbClr val="81C6AC"/>
                        </a:buClr>
                        <a:buChar char="•"/>
                        <a:tabLst>
                          <a:tab pos="631190" algn="l"/>
                        </a:tabLst>
                      </a:pPr>
                      <a:r>
                        <a:rPr sz="1650" dirty="0">
                          <a:solidFill>
                            <a:srgbClr val="575756"/>
                          </a:solidFill>
                          <a:latin typeface="Helvetica"/>
                          <a:cs typeface="Helvetica"/>
                        </a:rPr>
                        <a:t>ICB</a:t>
                      </a:r>
                      <a:r>
                        <a:rPr sz="1650" spc="-15" dirty="0">
                          <a:solidFill>
                            <a:srgbClr val="575756"/>
                          </a:solidFill>
                          <a:latin typeface="Helvetica"/>
                          <a:cs typeface="Helvetica"/>
                        </a:rPr>
                        <a:t> </a:t>
                      </a:r>
                      <a:r>
                        <a:rPr sz="1650" dirty="0">
                          <a:solidFill>
                            <a:srgbClr val="575756"/>
                          </a:solidFill>
                          <a:latin typeface="Helvetica"/>
                          <a:cs typeface="Helvetica"/>
                        </a:rPr>
                        <a:t>Primary</a:t>
                      </a:r>
                      <a:r>
                        <a:rPr sz="1650" spc="-15" dirty="0">
                          <a:solidFill>
                            <a:srgbClr val="575756"/>
                          </a:solidFill>
                          <a:latin typeface="Helvetica"/>
                          <a:cs typeface="Helvetica"/>
                        </a:rPr>
                        <a:t> </a:t>
                      </a:r>
                      <a:r>
                        <a:rPr sz="1650" dirty="0">
                          <a:solidFill>
                            <a:srgbClr val="575756"/>
                          </a:solidFill>
                          <a:latin typeface="Helvetica"/>
                          <a:cs typeface="Helvetica"/>
                        </a:rPr>
                        <a:t>Care</a:t>
                      </a:r>
                      <a:r>
                        <a:rPr sz="1650" spc="-20" dirty="0">
                          <a:solidFill>
                            <a:srgbClr val="575756"/>
                          </a:solidFill>
                          <a:latin typeface="Helvetica"/>
                          <a:cs typeface="Helvetica"/>
                        </a:rPr>
                        <a:t> </a:t>
                      </a:r>
                      <a:r>
                        <a:rPr sz="1650" spc="-10" dirty="0">
                          <a:solidFill>
                            <a:srgbClr val="575756"/>
                          </a:solidFill>
                          <a:latin typeface="Helvetica"/>
                          <a:cs typeface="Helvetica"/>
                        </a:rPr>
                        <a:t>Workforce </a:t>
                      </a:r>
                      <a:r>
                        <a:rPr sz="1650" spc="-20" dirty="0">
                          <a:solidFill>
                            <a:srgbClr val="575756"/>
                          </a:solidFill>
                          <a:latin typeface="Helvetica"/>
                          <a:cs typeface="Helvetica"/>
                        </a:rPr>
                        <a:t>Lead</a:t>
                      </a:r>
                      <a:endParaRPr sz="1650">
                        <a:latin typeface="Helvetica"/>
                        <a:cs typeface="Helvetica"/>
                      </a:endParaRPr>
                    </a:p>
                    <a:p>
                      <a:pPr marL="631190" indent="-261620">
                        <a:lnSpc>
                          <a:spcPct val="100000"/>
                        </a:lnSpc>
                        <a:spcBef>
                          <a:spcPts val="1235"/>
                        </a:spcBef>
                        <a:buClr>
                          <a:srgbClr val="81C6AC"/>
                        </a:buClr>
                        <a:buChar char="•"/>
                        <a:tabLst>
                          <a:tab pos="631190" algn="l"/>
                        </a:tabLst>
                      </a:pPr>
                      <a:r>
                        <a:rPr sz="1650" dirty="0">
                          <a:solidFill>
                            <a:srgbClr val="575756"/>
                          </a:solidFill>
                          <a:latin typeface="Helvetica"/>
                          <a:cs typeface="Helvetica"/>
                        </a:rPr>
                        <a:t>Head</a:t>
                      </a:r>
                      <a:r>
                        <a:rPr sz="1650" spc="-10" dirty="0">
                          <a:solidFill>
                            <a:srgbClr val="575756"/>
                          </a:solidFill>
                          <a:latin typeface="Helvetica"/>
                          <a:cs typeface="Helvetica"/>
                        </a:rPr>
                        <a:t> </a:t>
                      </a:r>
                      <a:r>
                        <a:rPr sz="1650" dirty="0">
                          <a:solidFill>
                            <a:srgbClr val="575756"/>
                          </a:solidFill>
                          <a:latin typeface="Helvetica"/>
                          <a:cs typeface="Helvetica"/>
                        </a:rPr>
                        <a:t>of</a:t>
                      </a:r>
                      <a:r>
                        <a:rPr sz="1650" spc="-5" dirty="0">
                          <a:solidFill>
                            <a:srgbClr val="575756"/>
                          </a:solidFill>
                          <a:latin typeface="Helvetica"/>
                          <a:cs typeface="Helvetica"/>
                        </a:rPr>
                        <a:t> </a:t>
                      </a:r>
                      <a:r>
                        <a:rPr sz="1650" dirty="0">
                          <a:solidFill>
                            <a:srgbClr val="575756"/>
                          </a:solidFill>
                          <a:latin typeface="Helvetica"/>
                          <a:cs typeface="Helvetica"/>
                        </a:rPr>
                        <a:t>Primary</a:t>
                      </a:r>
                      <a:r>
                        <a:rPr sz="1650" spc="-5" dirty="0">
                          <a:solidFill>
                            <a:srgbClr val="575756"/>
                          </a:solidFill>
                          <a:latin typeface="Helvetica"/>
                          <a:cs typeface="Helvetica"/>
                        </a:rPr>
                        <a:t> </a:t>
                      </a:r>
                      <a:r>
                        <a:rPr sz="1650" spc="-20" dirty="0">
                          <a:solidFill>
                            <a:srgbClr val="575756"/>
                          </a:solidFill>
                          <a:latin typeface="Helvetica"/>
                          <a:cs typeface="Helvetica"/>
                        </a:rPr>
                        <a:t>Care</a:t>
                      </a:r>
                      <a:endParaRPr sz="1650">
                        <a:latin typeface="Helvetica"/>
                        <a:cs typeface="Helvetica"/>
                      </a:endParaRPr>
                    </a:p>
                    <a:p>
                      <a:pPr marL="631190" indent="-261620">
                        <a:lnSpc>
                          <a:spcPct val="100000"/>
                        </a:lnSpc>
                        <a:spcBef>
                          <a:spcPts val="1235"/>
                        </a:spcBef>
                        <a:buClr>
                          <a:srgbClr val="81C6AC"/>
                        </a:buClr>
                        <a:buChar char="•"/>
                        <a:tabLst>
                          <a:tab pos="631190" algn="l"/>
                        </a:tabLst>
                      </a:pPr>
                      <a:r>
                        <a:rPr sz="1650" dirty="0">
                          <a:solidFill>
                            <a:srgbClr val="575756"/>
                          </a:solidFill>
                          <a:latin typeface="Helvetica"/>
                          <a:cs typeface="Helvetica"/>
                        </a:rPr>
                        <a:t>Training</a:t>
                      </a:r>
                      <a:r>
                        <a:rPr sz="1650" spc="-50" dirty="0">
                          <a:solidFill>
                            <a:srgbClr val="575756"/>
                          </a:solidFill>
                          <a:latin typeface="Helvetica"/>
                          <a:cs typeface="Helvetica"/>
                        </a:rPr>
                        <a:t> </a:t>
                      </a:r>
                      <a:r>
                        <a:rPr sz="1650" dirty="0">
                          <a:solidFill>
                            <a:srgbClr val="575756"/>
                          </a:solidFill>
                          <a:latin typeface="Helvetica"/>
                          <a:cs typeface="Helvetica"/>
                        </a:rPr>
                        <a:t>Hub</a:t>
                      </a:r>
                      <a:r>
                        <a:rPr sz="1650" spc="-45" dirty="0">
                          <a:solidFill>
                            <a:srgbClr val="575756"/>
                          </a:solidFill>
                          <a:latin typeface="Helvetica"/>
                          <a:cs typeface="Helvetica"/>
                        </a:rPr>
                        <a:t> </a:t>
                      </a:r>
                      <a:r>
                        <a:rPr sz="1650" dirty="0">
                          <a:solidFill>
                            <a:srgbClr val="575756"/>
                          </a:solidFill>
                          <a:latin typeface="Helvetica"/>
                          <a:cs typeface="Helvetica"/>
                        </a:rPr>
                        <a:t>COO</a:t>
                      </a:r>
                      <a:r>
                        <a:rPr sz="1650" spc="-40" dirty="0">
                          <a:solidFill>
                            <a:srgbClr val="575756"/>
                          </a:solidFill>
                          <a:latin typeface="Helvetica"/>
                          <a:cs typeface="Helvetica"/>
                        </a:rPr>
                        <a:t> </a:t>
                      </a:r>
                      <a:r>
                        <a:rPr sz="1650" dirty="0">
                          <a:solidFill>
                            <a:srgbClr val="575756"/>
                          </a:solidFill>
                          <a:latin typeface="Helvetica"/>
                          <a:cs typeface="Helvetica"/>
                        </a:rPr>
                        <a:t>and</a:t>
                      </a:r>
                      <a:r>
                        <a:rPr sz="1650" spc="-45" dirty="0">
                          <a:solidFill>
                            <a:srgbClr val="575756"/>
                          </a:solidFill>
                          <a:latin typeface="Helvetica"/>
                          <a:cs typeface="Helvetica"/>
                        </a:rPr>
                        <a:t> </a:t>
                      </a:r>
                      <a:r>
                        <a:rPr sz="1650" spc="-25" dirty="0">
                          <a:solidFill>
                            <a:srgbClr val="575756"/>
                          </a:solidFill>
                          <a:latin typeface="Helvetica"/>
                          <a:cs typeface="Helvetica"/>
                        </a:rPr>
                        <a:t>CO</a:t>
                      </a:r>
                      <a:endParaRPr sz="1650">
                        <a:latin typeface="Helvetica"/>
                        <a:cs typeface="Helvetica"/>
                      </a:endParaRPr>
                    </a:p>
                    <a:p>
                      <a:pPr marL="631190" indent="-261620">
                        <a:lnSpc>
                          <a:spcPct val="100000"/>
                        </a:lnSpc>
                        <a:spcBef>
                          <a:spcPts val="1235"/>
                        </a:spcBef>
                        <a:buClr>
                          <a:srgbClr val="81C6AC"/>
                        </a:buClr>
                        <a:buChar char="•"/>
                        <a:tabLst>
                          <a:tab pos="631190" algn="l"/>
                        </a:tabLst>
                      </a:pPr>
                      <a:r>
                        <a:rPr sz="1650" dirty="0">
                          <a:solidFill>
                            <a:srgbClr val="575756"/>
                          </a:solidFill>
                          <a:latin typeface="Helvetica"/>
                          <a:cs typeface="Helvetica"/>
                        </a:rPr>
                        <a:t>Aspiring</a:t>
                      </a:r>
                      <a:r>
                        <a:rPr sz="1650" spc="-45" dirty="0">
                          <a:solidFill>
                            <a:srgbClr val="575756"/>
                          </a:solidFill>
                          <a:latin typeface="Helvetica"/>
                          <a:cs typeface="Helvetica"/>
                        </a:rPr>
                        <a:t> </a:t>
                      </a:r>
                      <a:r>
                        <a:rPr sz="1650" dirty="0">
                          <a:solidFill>
                            <a:srgbClr val="575756"/>
                          </a:solidFill>
                          <a:latin typeface="Helvetica"/>
                          <a:cs typeface="Helvetica"/>
                        </a:rPr>
                        <a:t>Leadership</a:t>
                      </a:r>
                      <a:r>
                        <a:rPr sz="1650" spc="-45" dirty="0">
                          <a:solidFill>
                            <a:srgbClr val="575756"/>
                          </a:solidFill>
                          <a:latin typeface="Helvetica"/>
                          <a:cs typeface="Helvetica"/>
                        </a:rPr>
                        <a:t> </a:t>
                      </a:r>
                      <a:r>
                        <a:rPr sz="1650" spc="-10" dirty="0">
                          <a:solidFill>
                            <a:srgbClr val="575756"/>
                          </a:solidFill>
                          <a:latin typeface="Helvetica"/>
                          <a:cs typeface="Helvetica"/>
                        </a:rPr>
                        <a:t>Fellow</a:t>
                      </a:r>
                      <a:endParaRPr sz="1650">
                        <a:latin typeface="Helvetica"/>
                        <a:cs typeface="Helvetica"/>
                      </a:endParaRPr>
                    </a:p>
                    <a:p>
                      <a:pPr marL="631190" marR="374650" indent="-262255">
                        <a:lnSpc>
                          <a:spcPct val="100000"/>
                        </a:lnSpc>
                        <a:spcBef>
                          <a:spcPts val="1235"/>
                        </a:spcBef>
                        <a:buClr>
                          <a:srgbClr val="81C6AC"/>
                        </a:buClr>
                        <a:buChar char="•"/>
                        <a:tabLst>
                          <a:tab pos="631190" algn="l"/>
                        </a:tabLst>
                      </a:pPr>
                      <a:r>
                        <a:rPr sz="1650" dirty="0">
                          <a:solidFill>
                            <a:srgbClr val="575756"/>
                          </a:solidFill>
                          <a:latin typeface="Helvetica"/>
                          <a:cs typeface="Helvetica"/>
                        </a:rPr>
                        <a:t>Director</a:t>
                      </a:r>
                      <a:r>
                        <a:rPr sz="1650" spc="-5" dirty="0">
                          <a:solidFill>
                            <a:srgbClr val="575756"/>
                          </a:solidFill>
                          <a:latin typeface="Helvetica"/>
                          <a:cs typeface="Helvetica"/>
                        </a:rPr>
                        <a:t> </a:t>
                      </a:r>
                      <a:r>
                        <a:rPr sz="1650" dirty="0">
                          <a:solidFill>
                            <a:srgbClr val="575756"/>
                          </a:solidFill>
                          <a:latin typeface="Helvetica"/>
                          <a:cs typeface="Helvetica"/>
                        </a:rPr>
                        <a:t>and</a:t>
                      </a:r>
                      <a:r>
                        <a:rPr sz="1650" spc="-10" dirty="0">
                          <a:solidFill>
                            <a:srgbClr val="575756"/>
                          </a:solidFill>
                          <a:latin typeface="Helvetica"/>
                          <a:cs typeface="Helvetica"/>
                        </a:rPr>
                        <a:t> </a:t>
                      </a:r>
                      <a:r>
                        <a:rPr sz="1650" dirty="0">
                          <a:solidFill>
                            <a:srgbClr val="575756"/>
                          </a:solidFill>
                          <a:latin typeface="Helvetica"/>
                          <a:cs typeface="Helvetica"/>
                        </a:rPr>
                        <a:t>Deputy </a:t>
                      </a:r>
                      <a:r>
                        <a:rPr sz="1650" spc="-10" dirty="0">
                          <a:solidFill>
                            <a:srgbClr val="575756"/>
                          </a:solidFill>
                          <a:latin typeface="Helvetica"/>
                          <a:cs typeface="Helvetica"/>
                        </a:rPr>
                        <a:t>Director </a:t>
                      </a:r>
                      <a:r>
                        <a:rPr sz="1650" dirty="0">
                          <a:solidFill>
                            <a:srgbClr val="575756"/>
                          </a:solidFill>
                          <a:latin typeface="Helvetica"/>
                          <a:cs typeface="Helvetica"/>
                        </a:rPr>
                        <a:t>of Primary </a:t>
                      </a:r>
                      <a:r>
                        <a:rPr sz="1650" spc="-20" dirty="0">
                          <a:solidFill>
                            <a:srgbClr val="575756"/>
                          </a:solidFill>
                          <a:latin typeface="Helvetica"/>
                          <a:cs typeface="Helvetica"/>
                        </a:rPr>
                        <a:t>Care</a:t>
                      </a:r>
                      <a:endParaRPr sz="1650">
                        <a:latin typeface="Helvetica"/>
                        <a:cs typeface="Helvetica"/>
                      </a:endParaRPr>
                    </a:p>
                  </a:txBody>
                  <a:tcPr marL="0" marR="0" marT="92710" marB="0">
                    <a:lnR w="38100">
                      <a:solidFill>
                        <a:srgbClr val="50B796"/>
                      </a:solidFill>
                      <a:prstDash val="solid"/>
                    </a:lnR>
                    <a:solidFill>
                      <a:srgbClr val="F2F8F6"/>
                    </a:solidFill>
                  </a:tcPr>
                </a:tc>
                <a:tc>
                  <a:txBody>
                    <a:bodyPr/>
                    <a:lstStyle/>
                    <a:p>
                      <a:pPr>
                        <a:lnSpc>
                          <a:spcPct val="100000"/>
                        </a:lnSpc>
                        <a:spcBef>
                          <a:spcPts val="730"/>
                        </a:spcBef>
                      </a:pPr>
                      <a:endParaRPr sz="1650">
                        <a:latin typeface="Times New Roman"/>
                        <a:cs typeface="Times New Roman"/>
                      </a:endParaRPr>
                    </a:p>
                    <a:p>
                      <a:pPr marL="260350" marR="450215">
                        <a:lnSpc>
                          <a:spcPct val="100000"/>
                        </a:lnSpc>
                      </a:pPr>
                      <a:r>
                        <a:rPr sz="1650" dirty="0">
                          <a:solidFill>
                            <a:srgbClr val="575756"/>
                          </a:solidFill>
                          <a:latin typeface="Helvetica"/>
                          <a:cs typeface="Helvetica"/>
                        </a:rPr>
                        <a:t>General</a:t>
                      </a:r>
                      <a:r>
                        <a:rPr sz="1650" spc="-40" dirty="0">
                          <a:solidFill>
                            <a:srgbClr val="575756"/>
                          </a:solidFill>
                          <a:latin typeface="Helvetica"/>
                          <a:cs typeface="Helvetica"/>
                        </a:rPr>
                        <a:t> </a:t>
                      </a:r>
                      <a:r>
                        <a:rPr sz="1650" dirty="0">
                          <a:solidFill>
                            <a:srgbClr val="575756"/>
                          </a:solidFill>
                          <a:latin typeface="Helvetica"/>
                          <a:cs typeface="Helvetica"/>
                        </a:rPr>
                        <a:t>Practice</a:t>
                      </a:r>
                      <a:r>
                        <a:rPr sz="1650" spc="-35" dirty="0">
                          <a:solidFill>
                            <a:srgbClr val="575756"/>
                          </a:solidFill>
                          <a:latin typeface="Helvetica"/>
                          <a:cs typeface="Helvetica"/>
                        </a:rPr>
                        <a:t> </a:t>
                      </a:r>
                      <a:r>
                        <a:rPr sz="1650" spc="-10" dirty="0">
                          <a:solidFill>
                            <a:srgbClr val="575756"/>
                          </a:solidFill>
                          <a:latin typeface="Helvetica"/>
                          <a:cs typeface="Helvetica"/>
                        </a:rPr>
                        <a:t>Stakeholders </a:t>
                      </a:r>
                      <a:r>
                        <a:rPr sz="1650" dirty="0">
                          <a:solidFill>
                            <a:srgbClr val="575756"/>
                          </a:solidFill>
                          <a:latin typeface="Helvetica"/>
                          <a:cs typeface="Helvetica"/>
                        </a:rPr>
                        <a:t>and</a:t>
                      </a:r>
                      <a:r>
                        <a:rPr sz="1650" spc="-25" dirty="0">
                          <a:solidFill>
                            <a:srgbClr val="575756"/>
                          </a:solidFill>
                          <a:latin typeface="Helvetica"/>
                          <a:cs typeface="Helvetica"/>
                        </a:rPr>
                        <a:t> </a:t>
                      </a:r>
                      <a:r>
                        <a:rPr sz="1650" spc="-10" dirty="0">
                          <a:solidFill>
                            <a:srgbClr val="575756"/>
                          </a:solidFill>
                          <a:latin typeface="Helvetica"/>
                          <a:cs typeface="Helvetica"/>
                        </a:rPr>
                        <a:t>Partners</a:t>
                      </a:r>
                      <a:endParaRPr sz="1650">
                        <a:latin typeface="Helvetica"/>
                        <a:cs typeface="Helvetica"/>
                      </a:endParaRPr>
                    </a:p>
                    <a:p>
                      <a:pPr marL="522605" marR="676275" indent="-262255">
                        <a:lnSpc>
                          <a:spcPct val="100000"/>
                        </a:lnSpc>
                        <a:spcBef>
                          <a:spcPts val="1235"/>
                        </a:spcBef>
                        <a:buClr>
                          <a:srgbClr val="81C6AC"/>
                        </a:buClr>
                        <a:buChar char="•"/>
                        <a:tabLst>
                          <a:tab pos="522605" algn="l"/>
                        </a:tabLst>
                      </a:pPr>
                      <a:r>
                        <a:rPr sz="1650" dirty="0">
                          <a:solidFill>
                            <a:srgbClr val="575756"/>
                          </a:solidFill>
                          <a:latin typeface="Helvetica"/>
                          <a:cs typeface="Helvetica"/>
                        </a:rPr>
                        <a:t>Identified</a:t>
                      </a:r>
                      <a:r>
                        <a:rPr sz="1650" spc="-30" dirty="0">
                          <a:solidFill>
                            <a:srgbClr val="575756"/>
                          </a:solidFill>
                          <a:latin typeface="Helvetica"/>
                          <a:cs typeface="Helvetica"/>
                        </a:rPr>
                        <a:t> </a:t>
                      </a:r>
                      <a:r>
                        <a:rPr sz="1650" dirty="0">
                          <a:solidFill>
                            <a:srgbClr val="575756"/>
                          </a:solidFill>
                          <a:latin typeface="Helvetica"/>
                          <a:cs typeface="Helvetica"/>
                        </a:rPr>
                        <a:t>key</a:t>
                      </a:r>
                      <a:r>
                        <a:rPr sz="1650" spc="-20" dirty="0">
                          <a:solidFill>
                            <a:srgbClr val="575756"/>
                          </a:solidFill>
                          <a:latin typeface="Helvetica"/>
                          <a:cs typeface="Helvetica"/>
                        </a:rPr>
                        <a:t> </a:t>
                      </a:r>
                      <a:r>
                        <a:rPr sz="1650" spc="-10" dirty="0">
                          <a:solidFill>
                            <a:srgbClr val="575756"/>
                          </a:solidFill>
                          <a:latin typeface="Helvetica"/>
                          <a:cs typeface="Helvetica"/>
                        </a:rPr>
                        <a:t>themes </a:t>
                      </a:r>
                      <a:r>
                        <a:rPr sz="1650" dirty="0">
                          <a:solidFill>
                            <a:srgbClr val="575756"/>
                          </a:solidFill>
                          <a:latin typeface="Helvetica"/>
                          <a:cs typeface="Helvetica"/>
                        </a:rPr>
                        <a:t>regarding</a:t>
                      </a:r>
                      <a:r>
                        <a:rPr sz="1650" spc="-25" dirty="0">
                          <a:solidFill>
                            <a:srgbClr val="575756"/>
                          </a:solidFill>
                          <a:latin typeface="Helvetica"/>
                          <a:cs typeface="Helvetica"/>
                        </a:rPr>
                        <a:t> </a:t>
                      </a:r>
                      <a:r>
                        <a:rPr sz="1650" dirty="0">
                          <a:solidFill>
                            <a:srgbClr val="575756"/>
                          </a:solidFill>
                          <a:latin typeface="Helvetica"/>
                          <a:cs typeface="Helvetica"/>
                        </a:rPr>
                        <a:t>challenges</a:t>
                      </a:r>
                      <a:r>
                        <a:rPr sz="1650" spc="-20" dirty="0">
                          <a:solidFill>
                            <a:srgbClr val="575756"/>
                          </a:solidFill>
                          <a:latin typeface="Helvetica"/>
                          <a:cs typeface="Helvetica"/>
                        </a:rPr>
                        <a:t> </a:t>
                      </a:r>
                      <a:r>
                        <a:rPr sz="1650" spc="-25" dirty="0">
                          <a:solidFill>
                            <a:srgbClr val="575756"/>
                          </a:solidFill>
                          <a:latin typeface="Helvetica"/>
                          <a:cs typeface="Helvetica"/>
                        </a:rPr>
                        <a:t>and </a:t>
                      </a:r>
                      <a:r>
                        <a:rPr sz="1650" spc="-10" dirty="0">
                          <a:solidFill>
                            <a:srgbClr val="575756"/>
                          </a:solidFill>
                          <a:latin typeface="Helvetica"/>
                          <a:cs typeface="Helvetica"/>
                        </a:rPr>
                        <a:t>opportunities</a:t>
                      </a:r>
                      <a:endParaRPr sz="1650">
                        <a:latin typeface="Helvetica"/>
                        <a:cs typeface="Helvetica"/>
                      </a:endParaRPr>
                    </a:p>
                  </a:txBody>
                  <a:tcPr marL="0" marR="0" marT="92710" marB="0">
                    <a:lnL w="38100">
                      <a:solidFill>
                        <a:srgbClr val="50B796"/>
                      </a:solidFill>
                      <a:prstDash val="solid"/>
                    </a:lnL>
                    <a:lnR w="38100">
                      <a:solidFill>
                        <a:srgbClr val="50B796"/>
                      </a:solidFill>
                      <a:prstDash val="solid"/>
                    </a:lnR>
                    <a:solidFill>
                      <a:srgbClr val="F2F8F6"/>
                    </a:solidFill>
                  </a:tcPr>
                </a:tc>
                <a:tc>
                  <a:txBody>
                    <a:bodyPr/>
                    <a:lstStyle/>
                    <a:p>
                      <a:pPr>
                        <a:lnSpc>
                          <a:spcPct val="100000"/>
                        </a:lnSpc>
                        <a:spcBef>
                          <a:spcPts val="730"/>
                        </a:spcBef>
                      </a:pPr>
                      <a:endParaRPr sz="1650">
                        <a:latin typeface="Times New Roman"/>
                        <a:cs typeface="Times New Roman"/>
                      </a:endParaRPr>
                    </a:p>
                    <a:p>
                      <a:pPr marL="260350" marR="477520">
                        <a:lnSpc>
                          <a:spcPct val="100000"/>
                        </a:lnSpc>
                      </a:pPr>
                      <a:r>
                        <a:rPr sz="1650" dirty="0">
                          <a:solidFill>
                            <a:srgbClr val="575756"/>
                          </a:solidFill>
                          <a:latin typeface="Helvetica"/>
                          <a:cs typeface="Helvetica"/>
                        </a:rPr>
                        <a:t>Systems</a:t>
                      </a:r>
                      <a:r>
                        <a:rPr sz="1650" spc="-30" dirty="0">
                          <a:solidFill>
                            <a:srgbClr val="575756"/>
                          </a:solidFill>
                          <a:latin typeface="Helvetica"/>
                          <a:cs typeface="Helvetica"/>
                        </a:rPr>
                        <a:t> </a:t>
                      </a:r>
                      <a:r>
                        <a:rPr sz="1650" dirty="0">
                          <a:solidFill>
                            <a:srgbClr val="575756"/>
                          </a:solidFill>
                          <a:latin typeface="Helvetica"/>
                          <a:cs typeface="Helvetica"/>
                        </a:rPr>
                        <a:t>wide</a:t>
                      </a:r>
                      <a:r>
                        <a:rPr sz="1650" spc="-30" dirty="0">
                          <a:solidFill>
                            <a:srgbClr val="575756"/>
                          </a:solidFill>
                          <a:latin typeface="Helvetica"/>
                          <a:cs typeface="Helvetica"/>
                        </a:rPr>
                        <a:t> </a:t>
                      </a:r>
                      <a:r>
                        <a:rPr sz="1650" dirty="0">
                          <a:solidFill>
                            <a:srgbClr val="575756"/>
                          </a:solidFill>
                          <a:latin typeface="Helvetica"/>
                          <a:cs typeface="Helvetica"/>
                        </a:rPr>
                        <a:t>update</a:t>
                      </a:r>
                      <a:r>
                        <a:rPr sz="1650" spc="-35" dirty="0">
                          <a:solidFill>
                            <a:srgbClr val="575756"/>
                          </a:solidFill>
                          <a:latin typeface="Helvetica"/>
                          <a:cs typeface="Helvetica"/>
                        </a:rPr>
                        <a:t> </a:t>
                      </a:r>
                      <a:r>
                        <a:rPr sz="1650" dirty="0">
                          <a:solidFill>
                            <a:srgbClr val="575756"/>
                          </a:solidFill>
                          <a:latin typeface="Helvetica"/>
                          <a:cs typeface="Helvetica"/>
                        </a:rPr>
                        <a:t>on</a:t>
                      </a:r>
                      <a:r>
                        <a:rPr sz="1650" spc="-30" dirty="0">
                          <a:solidFill>
                            <a:srgbClr val="575756"/>
                          </a:solidFill>
                          <a:latin typeface="Helvetica"/>
                          <a:cs typeface="Helvetica"/>
                        </a:rPr>
                        <a:t> </a:t>
                      </a:r>
                      <a:r>
                        <a:rPr sz="1650" spc="-20" dirty="0">
                          <a:solidFill>
                            <a:srgbClr val="575756"/>
                          </a:solidFill>
                          <a:latin typeface="Helvetica"/>
                          <a:cs typeface="Helvetica"/>
                        </a:rPr>
                        <a:t>work </a:t>
                      </a:r>
                      <a:r>
                        <a:rPr sz="1650" spc="-10" dirty="0">
                          <a:solidFill>
                            <a:srgbClr val="575756"/>
                          </a:solidFill>
                          <a:latin typeface="Helvetica"/>
                          <a:cs typeface="Helvetica"/>
                        </a:rPr>
                        <a:t>program</a:t>
                      </a:r>
                      <a:endParaRPr sz="1650">
                        <a:latin typeface="Helvetica"/>
                        <a:cs typeface="Helvetica"/>
                      </a:endParaRPr>
                    </a:p>
                    <a:p>
                      <a:pPr marL="521970" indent="-261620">
                        <a:lnSpc>
                          <a:spcPct val="100000"/>
                        </a:lnSpc>
                        <a:spcBef>
                          <a:spcPts val="1235"/>
                        </a:spcBef>
                        <a:buClr>
                          <a:srgbClr val="81C6AC"/>
                        </a:buClr>
                        <a:buChar char="•"/>
                        <a:tabLst>
                          <a:tab pos="521970" algn="l"/>
                        </a:tabLst>
                      </a:pPr>
                      <a:r>
                        <a:rPr sz="1650" dirty="0">
                          <a:solidFill>
                            <a:srgbClr val="575756"/>
                          </a:solidFill>
                          <a:latin typeface="Helvetica"/>
                          <a:cs typeface="Helvetica"/>
                        </a:rPr>
                        <a:t>Enabled</a:t>
                      </a:r>
                      <a:r>
                        <a:rPr sz="1650" spc="-30" dirty="0">
                          <a:solidFill>
                            <a:srgbClr val="575756"/>
                          </a:solidFill>
                          <a:latin typeface="Helvetica"/>
                          <a:cs typeface="Helvetica"/>
                        </a:rPr>
                        <a:t> </a:t>
                      </a:r>
                      <a:r>
                        <a:rPr sz="1650" dirty="0">
                          <a:solidFill>
                            <a:srgbClr val="575756"/>
                          </a:solidFill>
                          <a:latin typeface="Helvetica"/>
                          <a:cs typeface="Helvetica"/>
                        </a:rPr>
                        <a:t>us</a:t>
                      </a:r>
                      <a:r>
                        <a:rPr sz="1650" spc="-15" dirty="0">
                          <a:solidFill>
                            <a:srgbClr val="575756"/>
                          </a:solidFill>
                          <a:latin typeface="Helvetica"/>
                          <a:cs typeface="Helvetica"/>
                        </a:rPr>
                        <a:t> </a:t>
                      </a:r>
                      <a:r>
                        <a:rPr sz="1650" dirty="0">
                          <a:solidFill>
                            <a:srgbClr val="575756"/>
                          </a:solidFill>
                          <a:latin typeface="Helvetica"/>
                          <a:cs typeface="Helvetica"/>
                        </a:rPr>
                        <a:t>to</a:t>
                      </a:r>
                      <a:r>
                        <a:rPr sz="1650" spc="-15" dirty="0">
                          <a:solidFill>
                            <a:srgbClr val="575756"/>
                          </a:solidFill>
                          <a:latin typeface="Helvetica"/>
                          <a:cs typeface="Helvetica"/>
                        </a:rPr>
                        <a:t> </a:t>
                      </a:r>
                      <a:r>
                        <a:rPr sz="1650" dirty="0">
                          <a:solidFill>
                            <a:srgbClr val="575756"/>
                          </a:solidFill>
                          <a:latin typeface="Helvetica"/>
                          <a:cs typeface="Helvetica"/>
                        </a:rPr>
                        <a:t>poll</a:t>
                      </a:r>
                      <a:r>
                        <a:rPr sz="1650" spc="-15" dirty="0">
                          <a:solidFill>
                            <a:srgbClr val="575756"/>
                          </a:solidFill>
                          <a:latin typeface="Helvetica"/>
                          <a:cs typeface="Helvetica"/>
                        </a:rPr>
                        <a:t> </a:t>
                      </a:r>
                      <a:r>
                        <a:rPr sz="1650" spc="-10" dirty="0">
                          <a:solidFill>
                            <a:srgbClr val="575756"/>
                          </a:solidFill>
                          <a:latin typeface="Helvetica"/>
                          <a:cs typeface="Helvetica"/>
                        </a:rPr>
                        <a:t>audience</a:t>
                      </a:r>
                      <a:endParaRPr sz="1650">
                        <a:latin typeface="Helvetica"/>
                        <a:cs typeface="Helvetica"/>
                      </a:endParaRPr>
                    </a:p>
                  </a:txBody>
                  <a:tcPr marL="0" marR="0" marT="92710" marB="0">
                    <a:lnL w="38100">
                      <a:solidFill>
                        <a:srgbClr val="50B796"/>
                      </a:solidFill>
                      <a:prstDash val="solid"/>
                    </a:lnL>
                    <a:lnR w="38100">
                      <a:solidFill>
                        <a:srgbClr val="50B796"/>
                      </a:solidFill>
                      <a:prstDash val="solid"/>
                    </a:lnR>
                    <a:solidFill>
                      <a:srgbClr val="F2F8F6"/>
                    </a:solidFill>
                  </a:tcPr>
                </a:tc>
                <a:tc>
                  <a:txBody>
                    <a:bodyPr/>
                    <a:lstStyle/>
                    <a:p>
                      <a:pPr>
                        <a:lnSpc>
                          <a:spcPct val="100000"/>
                        </a:lnSpc>
                        <a:spcBef>
                          <a:spcPts val="730"/>
                        </a:spcBef>
                      </a:pPr>
                      <a:endParaRPr sz="1650">
                        <a:latin typeface="Times New Roman"/>
                        <a:cs typeface="Times New Roman"/>
                      </a:endParaRPr>
                    </a:p>
                    <a:p>
                      <a:pPr marL="290830" marR="607695" algn="just">
                        <a:lnSpc>
                          <a:spcPct val="100000"/>
                        </a:lnSpc>
                      </a:pPr>
                      <a:r>
                        <a:rPr sz="1650" dirty="0">
                          <a:solidFill>
                            <a:srgbClr val="575756"/>
                          </a:solidFill>
                          <a:latin typeface="Helvetica"/>
                          <a:cs typeface="Helvetica"/>
                        </a:rPr>
                        <a:t>189</a:t>
                      </a:r>
                      <a:r>
                        <a:rPr sz="1650" spc="-10" dirty="0">
                          <a:solidFill>
                            <a:srgbClr val="575756"/>
                          </a:solidFill>
                          <a:latin typeface="Helvetica"/>
                          <a:cs typeface="Helvetica"/>
                        </a:rPr>
                        <a:t> </a:t>
                      </a:r>
                      <a:r>
                        <a:rPr sz="1650" dirty="0">
                          <a:solidFill>
                            <a:srgbClr val="575756"/>
                          </a:solidFill>
                          <a:latin typeface="Helvetica"/>
                          <a:cs typeface="Helvetica"/>
                        </a:rPr>
                        <a:t>responses</a:t>
                      </a:r>
                      <a:r>
                        <a:rPr sz="1650" spc="-5" dirty="0">
                          <a:solidFill>
                            <a:srgbClr val="575756"/>
                          </a:solidFill>
                          <a:latin typeface="Helvetica"/>
                          <a:cs typeface="Helvetica"/>
                        </a:rPr>
                        <a:t> </a:t>
                      </a:r>
                      <a:r>
                        <a:rPr sz="1650" dirty="0">
                          <a:solidFill>
                            <a:srgbClr val="575756"/>
                          </a:solidFill>
                          <a:latin typeface="Helvetica"/>
                          <a:cs typeface="Helvetica"/>
                        </a:rPr>
                        <a:t>to</a:t>
                      </a:r>
                      <a:r>
                        <a:rPr sz="1650" spc="-10" dirty="0">
                          <a:solidFill>
                            <a:srgbClr val="575756"/>
                          </a:solidFill>
                          <a:latin typeface="Helvetica"/>
                          <a:cs typeface="Helvetica"/>
                        </a:rPr>
                        <a:t> </a:t>
                      </a:r>
                      <a:r>
                        <a:rPr sz="1650" dirty="0">
                          <a:solidFill>
                            <a:srgbClr val="575756"/>
                          </a:solidFill>
                          <a:latin typeface="Helvetica"/>
                          <a:cs typeface="Helvetica"/>
                        </a:rPr>
                        <a:t>our </a:t>
                      </a:r>
                      <a:r>
                        <a:rPr sz="1650" spc="-10" dirty="0">
                          <a:solidFill>
                            <a:srgbClr val="575756"/>
                          </a:solidFill>
                          <a:latin typeface="Helvetica"/>
                          <a:cs typeface="Helvetica"/>
                        </a:rPr>
                        <a:t>survey </a:t>
                      </a:r>
                      <a:r>
                        <a:rPr sz="1650" dirty="0">
                          <a:solidFill>
                            <a:srgbClr val="575756"/>
                          </a:solidFill>
                          <a:latin typeface="Helvetica"/>
                          <a:cs typeface="Helvetica"/>
                        </a:rPr>
                        <a:t>exploring</a:t>
                      </a:r>
                      <a:r>
                        <a:rPr sz="1650" spc="-30" dirty="0">
                          <a:solidFill>
                            <a:srgbClr val="575756"/>
                          </a:solidFill>
                          <a:latin typeface="Helvetica"/>
                          <a:cs typeface="Helvetica"/>
                        </a:rPr>
                        <a:t> </a:t>
                      </a:r>
                      <a:r>
                        <a:rPr sz="1650" dirty="0">
                          <a:solidFill>
                            <a:srgbClr val="575756"/>
                          </a:solidFill>
                          <a:latin typeface="Helvetica"/>
                          <a:cs typeface="Helvetica"/>
                        </a:rPr>
                        <a:t>themes</a:t>
                      </a:r>
                      <a:r>
                        <a:rPr sz="1650" spc="-20" dirty="0">
                          <a:solidFill>
                            <a:srgbClr val="575756"/>
                          </a:solidFill>
                          <a:latin typeface="Helvetica"/>
                          <a:cs typeface="Helvetica"/>
                        </a:rPr>
                        <a:t> </a:t>
                      </a:r>
                      <a:r>
                        <a:rPr sz="1650" dirty="0">
                          <a:solidFill>
                            <a:srgbClr val="575756"/>
                          </a:solidFill>
                          <a:latin typeface="Helvetica"/>
                          <a:cs typeface="Helvetica"/>
                        </a:rPr>
                        <a:t>around</a:t>
                      </a:r>
                      <a:r>
                        <a:rPr sz="1650" spc="-25" dirty="0">
                          <a:solidFill>
                            <a:srgbClr val="575756"/>
                          </a:solidFill>
                          <a:latin typeface="Helvetica"/>
                          <a:cs typeface="Helvetica"/>
                        </a:rPr>
                        <a:t> our </a:t>
                      </a:r>
                      <a:r>
                        <a:rPr sz="1650" dirty="0">
                          <a:solidFill>
                            <a:srgbClr val="575756"/>
                          </a:solidFill>
                          <a:latin typeface="Helvetica"/>
                          <a:cs typeface="Helvetica"/>
                        </a:rPr>
                        <a:t>four </a:t>
                      </a:r>
                      <a:r>
                        <a:rPr sz="1650" spc="-10" dirty="0">
                          <a:solidFill>
                            <a:srgbClr val="575756"/>
                          </a:solidFill>
                          <a:latin typeface="Helvetica"/>
                          <a:cs typeface="Helvetica"/>
                        </a:rPr>
                        <a:t>pillars</a:t>
                      </a:r>
                      <a:endParaRPr sz="1650">
                        <a:latin typeface="Helvetica"/>
                        <a:cs typeface="Helvetica"/>
                      </a:endParaRPr>
                    </a:p>
                  </a:txBody>
                  <a:tcPr marL="0" marR="0" marT="92710" marB="0">
                    <a:lnL w="38100">
                      <a:solidFill>
                        <a:srgbClr val="50B796"/>
                      </a:solidFill>
                      <a:prstDash val="solid"/>
                    </a:lnL>
                    <a:lnR w="38100">
                      <a:solidFill>
                        <a:srgbClr val="50B796"/>
                      </a:solidFill>
                      <a:prstDash val="solid"/>
                    </a:lnR>
                    <a:solidFill>
                      <a:srgbClr val="F2F8F6"/>
                    </a:solidFill>
                  </a:tcPr>
                </a:tc>
                <a:tc>
                  <a:txBody>
                    <a:bodyPr/>
                    <a:lstStyle/>
                    <a:p>
                      <a:pPr>
                        <a:lnSpc>
                          <a:spcPct val="100000"/>
                        </a:lnSpc>
                        <a:spcBef>
                          <a:spcPts val="730"/>
                        </a:spcBef>
                      </a:pPr>
                      <a:endParaRPr sz="1650">
                        <a:latin typeface="Times New Roman"/>
                        <a:cs typeface="Times New Roman"/>
                      </a:endParaRPr>
                    </a:p>
                    <a:p>
                      <a:pPr marL="538480" indent="-261620">
                        <a:lnSpc>
                          <a:spcPct val="100000"/>
                        </a:lnSpc>
                        <a:buClr>
                          <a:srgbClr val="81C6AC"/>
                        </a:buClr>
                        <a:buChar char="•"/>
                        <a:tabLst>
                          <a:tab pos="538480" algn="l"/>
                        </a:tabLst>
                      </a:pPr>
                      <a:r>
                        <a:rPr sz="1650" dirty="0">
                          <a:solidFill>
                            <a:srgbClr val="575756"/>
                          </a:solidFill>
                          <a:latin typeface="Helvetica"/>
                          <a:cs typeface="Helvetica"/>
                        </a:rPr>
                        <a:t>Primary</a:t>
                      </a:r>
                      <a:r>
                        <a:rPr sz="1650" spc="-20" dirty="0">
                          <a:solidFill>
                            <a:srgbClr val="575756"/>
                          </a:solidFill>
                          <a:latin typeface="Helvetica"/>
                          <a:cs typeface="Helvetica"/>
                        </a:rPr>
                        <a:t> </a:t>
                      </a:r>
                      <a:r>
                        <a:rPr sz="1650" dirty="0">
                          <a:solidFill>
                            <a:srgbClr val="575756"/>
                          </a:solidFill>
                          <a:latin typeface="Helvetica"/>
                          <a:cs typeface="Helvetica"/>
                        </a:rPr>
                        <a:t>Care</a:t>
                      </a:r>
                      <a:r>
                        <a:rPr sz="1650" spc="-10" dirty="0">
                          <a:solidFill>
                            <a:srgbClr val="575756"/>
                          </a:solidFill>
                          <a:latin typeface="Helvetica"/>
                          <a:cs typeface="Helvetica"/>
                        </a:rPr>
                        <a:t> Collaborative</a:t>
                      </a:r>
                      <a:endParaRPr sz="1650">
                        <a:latin typeface="Helvetica"/>
                        <a:cs typeface="Helvetica"/>
                      </a:endParaRPr>
                    </a:p>
                    <a:p>
                      <a:pPr marL="538480" marR="757555" indent="-262255">
                        <a:lnSpc>
                          <a:spcPct val="100000"/>
                        </a:lnSpc>
                        <a:spcBef>
                          <a:spcPts val="1235"/>
                        </a:spcBef>
                        <a:buClr>
                          <a:srgbClr val="81C6AC"/>
                        </a:buClr>
                        <a:buChar char="•"/>
                        <a:tabLst>
                          <a:tab pos="538480" algn="l"/>
                        </a:tabLst>
                      </a:pPr>
                      <a:r>
                        <a:rPr sz="1650" dirty="0">
                          <a:solidFill>
                            <a:srgbClr val="575756"/>
                          </a:solidFill>
                          <a:latin typeface="Helvetica"/>
                          <a:cs typeface="Helvetica"/>
                        </a:rPr>
                        <a:t>Training</a:t>
                      </a:r>
                      <a:r>
                        <a:rPr sz="1650" spc="-50" dirty="0">
                          <a:solidFill>
                            <a:srgbClr val="575756"/>
                          </a:solidFill>
                          <a:latin typeface="Helvetica"/>
                          <a:cs typeface="Helvetica"/>
                        </a:rPr>
                        <a:t> </a:t>
                      </a:r>
                      <a:r>
                        <a:rPr sz="1650" dirty="0">
                          <a:solidFill>
                            <a:srgbClr val="575756"/>
                          </a:solidFill>
                          <a:latin typeface="Helvetica"/>
                          <a:cs typeface="Helvetica"/>
                        </a:rPr>
                        <a:t>Hub</a:t>
                      </a:r>
                      <a:r>
                        <a:rPr sz="1650" spc="-45" dirty="0">
                          <a:solidFill>
                            <a:srgbClr val="575756"/>
                          </a:solidFill>
                          <a:latin typeface="Helvetica"/>
                          <a:cs typeface="Helvetica"/>
                        </a:rPr>
                        <a:t> </a:t>
                      </a:r>
                      <a:r>
                        <a:rPr sz="1650" dirty="0">
                          <a:solidFill>
                            <a:srgbClr val="575756"/>
                          </a:solidFill>
                          <a:latin typeface="Helvetica"/>
                          <a:cs typeface="Helvetica"/>
                        </a:rPr>
                        <a:t>and</a:t>
                      </a:r>
                      <a:r>
                        <a:rPr sz="1650" spc="-50" dirty="0">
                          <a:solidFill>
                            <a:srgbClr val="575756"/>
                          </a:solidFill>
                          <a:latin typeface="Helvetica"/>
                          <a:cs typeface="Helvetica"/>
                        </a:rPr>
                        <a:t> </a:t>
                      </a:r>
                      <a:r>
                        <a:rPr sz="1650" spc="-10" dirty="0">
                          <a:solidFill>
                            <a:srgbClr val="575756"/>
                          </a:solidFill>
                          <a:latin typeface="Helvetica"/>
                          <a:cs typeface="Helvetica"/>
                        </a:rPr>
                        <a:t>Primary </a:t>
                      </a:r>
                      <a:r>
                        <a:rPr sz="1650" dirty="0">
                          <a:solidFill>
                            <a:srgbClr val="575756"/>
                          </a:solidFill>
                          <a:latin typeface="Helvetica"/>
                          <a:cs typeface="Helvetica"/>
                        </a:rPr>
                        <a:t>Care</a:t>
                      </a:r>
                      <a:r>
                        <a:rPr sz="1650" spc="-55" dirty="0">
                          <a:solidFill>
                            <a:srgbClr val="575756"/>
                          </a:solidFill>
                          <a:latin typeface="Helvetica"/>
                          <a:cs typeface="Helvetica"/>
                        </a:rPr>
                        <a:t> </a:t>
                      </a:r>
                      <a:r>
                        <a:rPr sz="1650" dirty="0">
                          <a:solidFill>
                            <a:srgbClr val="575756"/>
                          </a:solidFill>
                          <a:latin typeface="Helvetica"/>
                          <a:cs typeface="Helvetica"/>
                        </a:rPr>
                        <a:t>Workforce</a:t>
                      </a:r>
                      <a:r>
                        <a:rPr sz="1650" spc="-55" dirty="0">
                          <a:solidFill>
                            <a:srgbClr val="575756"/>
                          </a:solidFill>
                          <a:latin typeface="Helvetica"/>
                          <a:cs typeface="Helvetica"/>
                        </a:rPr>
                        <a:t> </a:t>
                      </a:r>
                      <a:r>
                        <a:rPr sz="1650" spc="-10" dirty="0">
                          <a:solidFill>
                            <a:srgbClr val="575756"/>
                          </a:solidFill>
                          <a:latin typeface="Helvetica"/>
                          <a:cs typeface="Helvetica"/>
                        </a:rPr>
                        <a:t>Board</a:t>
                      </a:r>
                      <a:endParaRPr sz="1650">
                        <a:latin typeface="Helvetica"/>
                        <a:cs typeface="Helvetica"/>
                      </a:endParaRPr>
                    </a:p>
                    <a:p>
                      <a:pPr marL="538480" indent="-261620">
                        <a:lnSpc>
                          <a:spcPct val="100000"/>
                        </a:lnSpc>
                        <a:spcBef>
                          <a:spcPts val="1235"/>
                        </a:spcBef>
                        <a:buClr>
                          <a:srgbClr val="81C6AC"/>
                        </a:buClr>
                        <a:buChar char="•"/>
                        <a:tabLst>
                          <a:tab pos="538480" algn="l"/>
                        </a:tabLst>
                      </a:pPr>
                      <a:r>
                        <a:rPr sz="1650" dirty="0">
                          <a:solidFill>
                            <a:srgbClr val="575756"/>
                          </a:solidFill>
                          <a:latin typeface="Helvetica"/>
                          <a:cs typeface="Helvetica"/>
                        </a:rPr>
                        <a:t>ICS</a:t>
                      </a:r>
                      <a:r>
                        <a:rPr sz="1650" spc="-30" dirty="0">
                          <a:solidFill>
                            <a:srgbClr val="575756"/>
                          </a:solidFill>
                          <a:latin typeface="Helvetica"/>
                          <a:cs typeface="Helvetica"/>
                        </a:rPr>
                        <a:t> </a:t>
                      </a:r>
                      <a:r>
                        <a:rPr sz="1650" dirty="0">
                          <a:solidFill>
                            <a:srgbClr val="575756"/>
                          </a:solidFill>
                          <a:latin typeface="Helvetica"/>
                          <a:cs typeface="Helvetica"/>
                        </a:rPr>
                        <a:t>People</a:t>
                      </a:r>
                      <a:r>
                        <a:rPr sz="1650" spc="-30" dirty="0">
                          <a:solidFill>
                            <a:srgbClr val="575756"/>
                          </a:solidFill>
                          <a:latin typeface="Helvetica"/>
                          <a:cs typeface="Helvetica"/>
                        </a:rPr>
                        <a:t> </a:t>
                      </a:r>
                      <a:r>
                        <a:rPr sz="1650" spc="-10" dirty="0">
                          <a:solidFill>
                            <a:srgbClr val="575756"/>
                          </a:solidFill>
                          <a:latin typeface="Helvetica"/>
                          <a:cs typeface="Helvetica"/>
                        </a:rPr>
                        <a:t>Board</a:t>
                      </a:r>
                      <a:endParaRPr sz="1650">
                        <a:latin typeface="Helvetica"/>
                        <a:cs typeface="Helvetica"/>
                      </a:endParaRPr>
                    </a:p>
                  </a:txBody>
                  <a:tcPr marL="0" marR="0" marT="92710" marB="0">
                    <a:lnL w="38100">
                      <a:solidFill>
                        <a:srgbClr val="50B796"/>
                      </a:solidFill>
                      <a:prstDash val="solid"/>
                    </a:lnL>
                    <a:solidFill>
                      <a:srgbClr val="F2F8F6"/>
                    </a:solidFill>
                  </a:tcPr>
                </a:tc>
                <a:extLst>
                  <a:ext uri="{0D108BD9-81ED-4DB2-BD59-A6C34878D82A}">
                    <a16:rowId xmlns:a16="http://schemas.microsoft.com/office/drawing/2014/main" val="10004"/>
                  </a:ext>
                </a:extLst>
              </a:tr>
            </a:tbl>
          </a:graphicData>
        </a:graphic>
      </p:graphicFrame>
      <p:sp>
        <p:nvSpPr>
          <p:cNvPr id="7" name="object 7"/>
          <p:cNvSpPr/>
          <p:nvPr/>
        </p:nvSpPr>
        <p:spPr>
          <a:xfrm>
            <a:off x="1431099" y="5098002"/>
            <a:ext cx="14983460" cy="741680"/>
          </a:xfrm>
          <a:custGeom>
            <a:avLst/>
            <a:gdLst/>
            <a:ahLst/>
            <a:cxnLst/>
            <a:rect l="l" t="t" r="r" b="b"/>
            <a:pathLst>
              <a:path w="14983460" h="741679">
                <a:moveTo>
                  <a:pt x="463194" y="185293"/>
                </a:moveTo>
                <a:lnTo>
                  <a:pt x="456577" y="136029"/>
                </a:lnTo>
                <a:lnTo>
                  <a:pt x="437896" y="91770"/>
                </a:lnTo>
                <a:lnTo>
                  <a:pt x="408927" y="54267"/>
                </a:lnTo>
                <a:lnTo>
                  <a:pt x="401434" y="48488"/>
                </a:lnTo>
                <a:lnTo>
                  <a:pt x="401434" y="185293"/>
                </a:lnTo>
                <a:lnTo>
                  <a:pt x="391731" y="233362"/>
                </a:lnTo>
                <a:lnTo>
                  <a:pt x="365264" y="272630"/>
                </a:lnTo>
                <a:lnTo>
                  <a:pt x="325996" y="299110"/>
                </a:lnTo>
                <a:lnTo>
                  <a:pt x="277914" y="308813"/>
                </a:lnTo>
                <a:lnTo>
                  <a:pt x="229831" y="299110"/>
                </a:lnTo>
                <a:lnTo>
                  <a:pt x="190576" y="272630"/>
                </a:lnTo>
                <a:lnTo>
                  <a:pt x="164096" y="233362"/>
                </a:lnTo>
                <a:lnTo>
                  <a:pt x="154393" y="185293"/>
                </a:lnTo>
                <a:lnTo>
                  <a:pt x="164096" y="137210"/>
                </a:lnTo>
                <a:lnTo>
                  <a:pt x="190576" y="97942"/>
                </a:lnTo>
                <a:lnTo>
                  <a:pt x="229831" y="71475"/>
                </a:lnTo>
                <a:lnTo>
                  <a:pt x="277914" y="61760"/>
                </a:lnTo>
                <a:lnTo>
                  <a:pt x="325996" y="71475"/>
                </a:lnTo>
                <a:lnTo>
                  <a:pt x="365264" y="97942"/>
                </a:lnTo>
                <a:lnTo>
                  <a:pt x="391731" y="137210"/>
                </a:lnTo>
                <a:lnTo>
                  <a:pt x="401434" y="185293"/>
                </a:lnTo>
                <a:lnTo>
                  <a:pt x="401434" y="48488"/>
                </a:lnTo>
                <a:lnTo>
                  <a:pt x="371436" y="25298"/>
                </a:lnTo>
                <a:lnTo>
                  <a:pt x="327177" y="6629"/>
                </a:lnTo>
                <a:lnTo>
                  <a:pt x="277914" y="0"/>
                </a:lnTo>
                <a:lnTo>
                  <a:pt x="228663" y="6629"/>
                </a:lnTo>
                <a:lnTo>
                  <a:pt x="184404" y="25298"/>
                </a:lnTo>
                <a:lnTo>
                  <a:pt x="146900" y="54267"/>
                </a:lnTo>
                <a:lnTo>
                  <a:pt x="117932" y="91770"/>
                </a:lnTo>
                <a:lnTo>
                  <a:pt x="99250" y="136029"/>
                </a:lnTo>
                <a:lnTo>
                  <a:pt x="92633" y="185293"/>
                </a:lnTo>
                <a:lnTo>
                  <a:pt x="99301" y="234543"/>
                </a:lnTo>
                <a:lnTo>
                  <a:pt x="118021" y="278803"/>
                </a:lnTo>
                <a:lnTo>
                  <a:pt x="147027" y="316306"/>
                </a:lnTo>
                <a:lnTo>
                  <a:pt x="184569" y="345274"/>
                </a:lnTo>
                <a:lnTo>
                  <a:pt x="228777" y="363956"/>
                </a:lnTo>
                <a:lnTo>
                  <a:pt x="228968" y="363956"/>
                </a:lnTo>
                <a:lnTo>
                  <a:pt x="277914" y="370573"/>
                </a:lnTo>
                <a:lnTo>
                  <a:pt x="327177" y="363956"/>
                </a:lnTo>
                <a:lnTo>
                  <a:pt x="371436" y="345274"/>
                </a:lnTo>
                <a:lnTo>
                  <a:pt x="408927" y="316306"/>
                </a:lnTo>
                <a:lnTo>
                  <a:pt x="437896" y="278803"/>
                </a:lnTo>
                <a:lnTo>
                  <a:pt x="456577" y="234543"/>
                </a:lnTo>
                <a:lnTo>
                  <a:pt x="463194" y="185293"/>
                </a:lnTo>
                <a:close/>
              </a:path>
              <a:path w="14983460" h="741679">
                <a:moveTo>
                  <a:pt x="555828" y="710247"/>
                </a:moveTo>
                <a:lnTo>
                  <a:pt x="552157" y="665187"/>
                </a:lnTo>
                <a:lnTo>
                  <a:pt x="541591" y="622452"/>
                </a:lnTo>
                <a:lnTo>
                  <a:pt x="524725" y="582587"/>
                </a:lnTo>
                <a:lnTo>
                  <a:pt x="502119" y="546188"/>
                </a:lnTo>
                <a:lnTo>
                  <a:pt x="474345" y="513816"/>
                </a:lnTo>
                <a:lnTo>
                  <a:pt x="441972" y="486041"/>
                </a:lnTo>
                <a:lnTo>
                  <a:pt x="405574" y="463435"/>
                </a:lnTo>
                <a:lnTo>
                  <a:pt x="365721" y="446570"/>
                </a:lnTo>
                <a:lnTo>
                  <a:pt x="322973" y="436016"/>
                </a:lnTo>
                <a:lnTo>
                  <a:pt x="277914" y="432333"/>
                </a:lnTo>
                <a:lnTo>
                  <a:pt x="232854" y="436016"/>
                </a:lnTo>
                <a:lnTo>
                  <a:pt x="190119" y="446570"/>
                </a:lnTo>
                <a:lnTo>
                  <a:pt x="150253" y="463435"/>
                </a:lnTo>
                <a:lnTo>
                  <a:pt x="113855" y="486041"/>
                </a:lnTo>
                <a:lnTo>
                  <a:pt x="81483" y="513816"/>
                </a:lnTo>
                <a:lnTo>
                  <a:pt x="53708" y="546188"/>
                </a:lnTo>
                <a:lnTo>
                  <a:pt x="31102" y="582587"/>
                </a:lnTo>
                <a:lnTo>
                  <a:pt x="14236" y="622452"/>
                </a:lnTo>
                <a:lnTo>
                  <a:pt x="3683" y="665187"/>
                </a:lnTo>
                <a:lnTo>
                  <a:pt x="0" y="710247"/>
                </a:lnTo>
                <a:lnTo>
                  <a:pt x="2425" y="722274"/>
                </a:lnTo>
                <a:lnTo>
                  <a:pt x="9042" y="732091"/>
                </a:lnTo>
                <a:lnTo>
                  <a:pt x="18859" y="738708"/>
                </a:lnTo>
                <a:lnTo>
                  <a:pt x="30873" y="741133"/>
                </a:lnTo>
                <a:lnTo>
                  <a:pt x="42900" y="738708"/>
                </a:lnTo>
                <a:lnTo>
                  <a:pt x="52717" y="732091"/>
                </a:lnTo>
                <a:lnTo>
                  <a:pt x="59334" y="722274"/>
                </a:lnTo>
                <a:lnTo>
                  <a:pt x="61760" y="710247"/>
                </a:lnTo>
                <a:lnTo>
                  <a:pt x="67462" y="660679"/>
                </a:lnTo>
                <a:lnTo>
                  <a:pt x="83731" y="615188"/>
                </a:lnTo>
                <a:lnTo>
                  <a:pt x="109245" y="575056"/>
                </a:lnTo>
                <a:lnTo>
                  <a:pt x="142722" y="541578"/>
                </a:lnTo>
                <a:lnTo>
                  <a:pt x="182854" y="516064"/>
                </a:lnTo>
                <a:lnTo>
                  <a:pt x="228358" y="499795"/>
                </a:lnTo>
                <a:lnTo>
                  <a:pt x="277914" y="494093"/>
                </a:lnTo>
                <a:lnTo>
                  <a:pt x="327482" y="499795"/>
                </a:lnTo>
                <a:lnTo>
                  <a:pt x="372973" y="516064"/>
                </a:lnTo>
                <a:lnTo>
                  <a:pt x="413105" y="541578"/>
                </a:lnTo>
                <a:lnTo>
                  <a:pt x="446582" y="575056"/>
                </a:lnTo>
                <a:lnTo>
                  <a:pt x="472109" y="615188"/>
                </a:lnTo>
                <a:lnTo>
                  <a:pt x="488365" y="660679"/>
                </a:lnTo>
                <a:lnTo>
                  <a:pt x="494080" y="710247"/>
                </a:lnTo>
                <a:lnTo>
                  <a:pt x="496506" y="722274"/>
                </a:lnTo>
                <a:lnTo>
                  <a:pt x="503123" y="732091"/>
                </a:lnTo>
                <a:lnTo>
                  <a:pt x="512940" y="738708"/>
                </a:lnTo>
                <a:lnTo>
                  <a:pt x="524954" y="741133"/>
                </a:lnTo>
                <a:lnTo>
                  <a:pt x="536981" y="738708"/>
                </a:lnTo>
                <a:lnTo>
                  <a:pt x="546785" y="732091"/>
                </a:lnTo>
                <a:lnTo>
                  <a:pt x="553402" y="722274"/>
                </a:lnTo>
                <a:lnTo>
                  <a:pt x="555828" y="710247"/>
                </a:lnTo>
                <a:close/>
              </a:path>
              <a:path w="14983460" h="741679">
                <a:moveTo>
                  <a:pt x="3735273" y="334695"/>
                </a:moveTo>
                <a:lnTo>
                  <a:pt x="3730371" y="323799"/>
                </a:lnTo>
                <a:lnTo>
                  <a:pt x="3721709" y="315810"/>
                </a:lnTo>
                <a:lnTo>
                  <a:pt x="3710444" y="311416"/>
                </a:lnTo>
                <a:lnTo>
                  <a:pt x="3697389" y="311416"/>
                </a:lnTo>
                <a:lnTo>
                  <a:pt x="3647732" y="328091"/>
                </a:lnTo>
                <a:lnTo>
                  <a:pt x="3605530" y="356616"/>
                </a:lnTo>
                <a:lnTo>
                  <a:pt x="3573005" y="394639"/>
                </a:lnTo>
                <a:lnTo>
                  <a:pt x="3552088" y="439940"/>
                </a:lnTo>
                <a:lnTo>
                  <a:pt x="3544709" y="490270"/>
                </a:lnTo>
                <a:lnTo>
                  <a:pt x="3547211" y="501916"/>
                </a:lnTo>
                <a:lnTo>
                  <a:pt x="3554044" y="511429"/>
                </a:lnTo>
                <a:lnTo>
                  <a:pt x="3564166" y="517829"/>
                </a:lnTo>
                <a:lnTo>
                  <a:pt x="3576574" y="520179"/>
                </a:lnTo>
                <a:lnTo>
                  <a:pt x="3588994" y="517829"/>
                </a:lnTo>
                <a:lnTo>
                  <a:pt x="3599116" y="511429"/>
                </a:lnTo>
                <a:lnTo>
                  <a:pt x="3605949" y="501916"/>
                </a:lnTo>
                <a:lnTo>
                  <a:pt x="3608451" y="490270"/>
                </a:lnTo>
                <a:lnTo>
                  <a:pt x="3616198" y="448767"/>
                </a:lnTo>
                <a:lnTo>
                  <a:pt x="3637623" y="412711"/>
                </a:lnTo>
                <a:lnTo>
                  <a:pt x="3669931" y="385368"/>
                </a:lnTo>
                <a:lnTo>
                  <a:pt x="3710381" y="370001"/>
                </a:lnTo>
                <a:lnTo>
                  <a:pt x="3722027" y="365366"/>
                </a:lnTo>
                <a:lnTo>
                  <a:pt x="3730587" y="357187"/>
                </a:lnTo>
                <a:lnTo>
                  <a:pt x="3735273" y="346583"/>
                </a:lnTo>
                <a:lnTo>
                  <a:pt x="3735273" y="334695"/>
                </a:lnTo>
                <a:close/>
              </a:path>
              <a:path w="14983460" h="741679">
                <a:moveTo>
                  <a:pt x="3863327" y="131229"/>
                </a:moveTo>
                <a:lnTo>
                  <a:pt x="3853307" y="84696"/>
                </a:lnTo>
                <a:lnTo>
                  <a:pt x="3843744" y="71399"/>
                </a:lnTo>
                <a:lnTo>
                  <a:pt x="3825964" y="46647"/>
                </a:lnTo>
                <a:lnTo>
                  <a:pt x="3799611" y="29959"/>
                </a:lnTo>
                <a:lnTo>
                  <a:pt x="3799611" y="131229"/>
                </a:lnTo>
                <a:lnTo>
                  <a:pt x="3794595" y="154508"/>
                </a:lnTo>
                <a:lnTo>
                  <a:pt x="3780917" y="173520"/>
                </a:lnTo>
                <a:lnTo>
                  <a:pt x="3760660" y="186359"/>
                </a:lnTo>
                <a:lnTo>
                  <a:pt x="3735870" y="191071"/>
                </a:lnTo>
                <a:lnTo>
                  <a:pt x="3711092" y="186359"/>
                </a:lnTo>
                <a:lnTo>
                  <a:pt x="3690823" y="173520"/>
                </a:lnTo>
                <a:lnTo>
                  <a:pt x="3677158" y="154508"/>
                </a:lnTo>
                <a:lnTo>
                  <a:pt x="3672141" y="131229"/>
                </a:lnTo>
                <a:lnTo>
                  <a:pt x="3677158" y="107962"/>
                </a:lnTo>
                <a:lnTo>
                  <a:pt x="3690823" y="88938"/>
                </a:lnTo>
                <a:lnTo>
                  <a:pt x="3711092" y="76111"/>
                </a:lnTo>
                <a:lnTo>
                  <a:pt x="3735870" y="71399"/>
                </a:lnTo>
                <a:lnTo>
                  <a:pt x="3760660" y="76111"/>
                </a:lnTo>
                <a:lnTo>
                  <a:pt x="3780917" y="88938"/>
                </a:lnTo>
                <a:lnTo>
                  <a:pt x="3794595" y="107962"/>
                </a:lnTo>
                <a:lnTo>
                  <a:pt x="3799611" y="131229"/>
                </a:lnTo>
                <a:lnTo>
                  <a:pt x="3799611" y="29959"/>
                </a:lnTo>
                <a:lnTo>
                  <a:pt x="3785438" y="20980"/>
                </a:lnTo>
                <a:lnTo>
                  <a:pt x="3735870" y="11569"/>
                </a:lnTo>
                <a:lnTo>
                  <a:pt x="3686302" y="20980"/>
                </a:lnTo>
                <a:lnTo>
                  <a:pt x="3645789" y="46647"/>
                </a:lnTo>
                <a:lnTo>
                  <a:pt x="3618446" y="84696"/>
                </a:lnTo>
                <a:lnTo>
                  <a:pt x="3608413" y="131229"/>
                </a:lnTo>
                <a:lnTo>
                  <a:pt x="3618446" y="177774"/>
                </a:lnTo>
                <a:lnTo>
                  <a:pt x="3645789" y="215811"/>
                </a:lnTo>
                <a:lnTo>
                  <a:pt x="3686302" y="241477"/>
                </a:lnTo>
                <a:lnTo>
                  <a:pt x="3735870" y="250901"/>
                </a:lnTo>
                <a:lnTo>
                  <a:pt x="3785438" y="241477"/>
                </a:lnTo>
                <a:lnTo>
                  <a:pt x="3825964" y="215811"/>
                </a:lnTo>
                <a:lnTo>
                  <a:pt x="3843744" y="191071"/>
                </a:lnTo>
                <a:lnTo>
                  <a:pt x="3853307" y="177774"/>
                </a:lnTo>
                <a:lnTo>
                  <a:pt x="3863327" y="131229"/>
                </a:lnTo>
                <a:close/>
              </a:path>
              <a:path w="14983460" h="741679">
                <a:moveTo>
                  <a:pt x="4054525" y="340652"/>
                </a:moveTo>
                <a:lnTo>
                  <a:pt x="4044492" y="294106"/>
                </a:lnTo>
                <a:lnTo>
                  <a:pt x="4034942" y="280822"/>
                </a:lnTo>
                <a:lnTo>
                  <a:pt x="4017162" y="256070"/>
                </a:lnTo>
                <a:lnTo>
                  <a:pt x="3990797" y="239382"/>
                </a:lnTo>
                <a:lnTo>
                  <a:pt x="3990797" y="340652"/>
                </a:lnTo>
                <a:lnTo>
                  <a:pt x="3985780" y="363918"/>
                </a:lnTo>
                <a:lnTo>
                  <a:pt x="3972102" y="382943"/>
                </a:lnTo>
                <a:lnTo>
                  <a:pt x="3951846" y="395782"/>
                </a:lnTo>
                <a:lnTo>
                  <a:pt x="3927068" y="400481"/>
                </a:lnTo>
                <a:lnTo>
                  <a:pt x="3902278" y="395782"/>
                </a:lnTo>
                <a:lnTo>
                  <a:pt x="3882021" y="382943"/>
                </a:lnTo>
                <a:lnTo>
                  <a:pt x="3868343" y="363918"/>
                </a:lnTo>
                <a:lnTo>
                  <a:pt x="3863327" y="340652"/>
                </a:lnTo>
                <a:lnTo>
                  <a:pt x="3868343" y="317373"/>
                </a:lnTo>
                <a:lnTo>
                  <a:pt x="3882021" y="298361"/>
                </a:lnTo>
                <a:lnTo>
                  <a:pt x="3902278" y="285521"/>
                </a:lnTo>
                <a:lnTo>
                  <a:pt x="3927068" y="280822"/>
                </a:lnTo>
                <a:lnTo>
                  <a:pt x="3951846" y="285521"/>
                </a:lnTo>
                <a:lnTo>
                  <a:pt x="3972102" y="298361"/>
                </a:lnTo>
                <a:lnTo>
                  <a:pt x="3985780" y="317373"/>
                </a:lnTo>
                <a:lnTo>
                  <a:pt x="3990797" y="340652"/>
                </a:lnTo>
                <a:lnTo>
                  <a:pt x="3990797" y="239382"/>
                </a:lnTo>
                <a:lnTo>
                  <a:pt x="3976636" y="230403"/>
                </a:lnTo>
                <a:lnTo>
                  <a:pt x="3927068" y="220980"/>
                </a:lnTo>
                <a:lnTo>
                  <a:pt x="3877487" y="230403"/>
                </a:lnTo>
                <a:lnTo>
                  <a:pt x="3836974" y="256070"/>
                </a:lnTo>
                <a:lnTo>
                  <a:pt x="3809631" y="294106"/>
                </a:lnTo>
                <a:lnTo>
                  <a:pt x="3799611" y="340652"/>
                </a:lnTo>
                <a:lnTo>
                  <a:pt x="3809631" y="387184"/>
                </a:lnTo>
                <a:lnTo>
                  <a:pt x="3836974" y="425234"/>
                </a:lnTo>
                <a:lnTo>
                  <a:pt x="3877487" y="450900"/>
                </a:lnTo>
                <a:lnTo>
                  <a:pt x="3927068" y="460324"/>
                </a:lnTo>
                <a:lnTo>
                  <a:pt x="3976636" y="450900"/>
                </a:lnTo>
                <a:lnTo>
                  <a:pt x="4017162" y="425234"/>
                </a:lnTo>
                <a:lnTo>
                  <a:pt x="4034942" y="400481"/>
                </a:lnTo>
                <a:lnTo>
                  <a:pt x="4044492" y="387184"/>
                </a:lnTo>
                <a:lnTo>
                  <a:pt x="4054525" y="340652"/>
                </a:lnTo>
                <a:close/>
              </a:path>
              <a:path w="14983460" h="741679">
                <a:moveTo>
                  <a:pt x="4245711" y="131229"/>
                </a:moveTo>
                <a:lnTo>
                  <a:pt x="4235691" y="84696"/>
                </a:lnTo>
                <a:lnTo>
                  <a:pt x="4226128" y="71399"/>
                </a:lnTo>
                <a:lnTo>
                  <a:pt x="4208348" y="46647"/>
                </a:lnTo>
                <a:lnTo>
                  <a:pt x="4181983" y="29959"/>
                </a:lnTo>
                <a:lnTo>
                  <a:pt x="4181983" y="131229"/>
                </a:lnTo>
                <a:lnTo>
                  <a:pt x="4176966" y="154508"/>
                </a:lnTo>
                <a:lnTo>
                  <a:pt x="4163301" y="173520"/>
                </a:lnTo>
                <a:lnTo>
                  <a:pt x="4143044" y="186359"/>
                </a:lnTo>
                <a:lnTo>
                  <a:pt x="4118254" y="191071"/>
                </a:lnTo>
                <a:lnTo>
                  <a:pt x="4093464" y="186359"/>
                </a:lnTo>
                <a:lnTo>
                  <a:pt x="4073207" y="173520"/>
                </a:lnTo>
                <a:lnTo>
                  <a:pt x="4059542" y="154508"/>
                </a:lnTo>
                <a:lnTo>
                  <a:pt x="4054525" y="131229"/>
                </a:lnTo>
                <a:lnTo>
                  <a:pt x="4059542" y="107962"/>
                </a:lnTo>
                <a:lnTo>
                  <a:pt x="4073207" y="88938"/>
                </a:lnTo>
                <a:lnTo>
                  <a:pt x="4093464" y="76111"/>
                </a:lnTo>
                <a:lnTo>
                  <a:pt x="4118254" y="71399"/>
                </a:lnTo>
                <a:lnTo>
                  <a:pt x="4143044" y="76111"/>
                </a:lnTo>
                <a:lnTo>
                  <a:pt x="4163301" y="88938"/>
                </a:lnTo>
                <a:lnTo>
                  <a:pt x="4176966" y="107962"/>
                </a:lnTo>
                <a:lnTo>
                  <a:pt x="4181983" y="131229"/>
                </a:lnTo>
                <a:lnTo>
                  <a:pt x="4181983" y="29959"/>
                </a:lnTo>
                <a:lnTo>
                  <a:pt x="4167822" y="20980"/>
                </a:lnTo>
                <a:lnTo>
                  <a:pt x="4118254" y="11569"/>
                </a:lnTo>
                <a:lnTo>
                  <a:pt x="4068686" y="20980"/>
                </a:lnTo>
                <a:lnTo>
                  <a:pt x="4028160" y="46647"/>
                </a:lnTo>
                <a:lnTo>
                  <a:pt x="4000830" y="84696"/>
                </a:lnTo>
                <a:lnTo>
                  <a:pt x="3990797" y="131229"/>
                </a:lnTo>
                <a:lnTo>
                  <a:pt x="4000830" y="177774"/>
                </a:lnTo>
                <a:lnTo>
                  <a:pt x="4028160" y="215811"/>
                </a:lnTo>
                <a:lnTo>
                  <a:pt x="4068686" y="241477"/>
                </a:lnTo>
                <a:lnTo>
                  <a:pt x="4118254" y="250901"/>
                </a:lnTo>
                <a:lnTo>
                  <a:pt x="4167822" y="241477"/>
                </a:lnTo>
                <a:lnTo>
                  <a:pt x="4208348" y="215811"/>
                </a:lnTo>
                <a:lnTo>
                  <a:pt x="4226128" y="191071"/>
                </a:lnTo>
                <a:lnTo>
                  <a:pt x="4235691" y="177774"/>
                </a:lnTo>
                <a:lnTo>
                  <a:pt x="4245711" y="131229"/>
                </a:lnTo>
                <a:close/>
              </a:path>
              <a:path w="14983460" h="741679">
                <a:moveTo>
                  <a:pt x="4309440" y="699655"/>
                </a:moveTo>
                <a:lnTo>
                  <a:pt x="4306938" y="687997"/>
                </a:lnTo>
                <a:lnTo>
                  <a:pt x="4300118" y="678484"/>
                </a:lnTo>
                <a:lnTo>
                  <a:pt x="4289996" y="672084"/>
                </a:lnTo>
                <a:lnTo>
                  <a:pt x="4277576" y="669734"/>
                </a:lnTo>
                <a:lnTo>
                  <a:pt x="4118254" y="669734"/>
                </a:lnTo>
                <a:lnTo>
                  <a:pt x="4111409" y="622071"/>
                </a:lnTo>
                <a:lnTo>
                  <a:pt x="4092117" y="579196"/>
                </a:lnTo>
                <a:lnTo>
                  <a:pt x="4068140" y="550075"/>
                </a:lnTo>
                <a:lnTo>
                  <a:pt x="4062196" y="542861"/>
                </a:lnTo>
                <a:lnTo>
                  <a:pt x="4054525" y="537298"/>
                </a:lnTo>
                <a:lnTo>
                  <a:pt x="4054525" y="669734"/>
                </a:lnTo>
                <a:lnTo>
                  <a:pt x="3799611" y="669734"/>
                </a:lnTo>
                <a:lnTo>
                  <a:pt x="3809631" y="623201"/>
                </a:lnTo>
                <a:lnTo>
                  <a:pt x="3836974" y="585152"/>
                </a:lnTo>
                <a:lnTo>
                  <a:pt x="3877487" y="559485"/>
                </a:lnTo>
                <a:lnTo>
                  <a:pt x="3927068" y="550075"/>
                </a:lnTo>
                <a:lnTo>
                  <a:pt x="3976636" y="559485"/>
                </a:lnTo>
                <a:lnTo>
                  <a:pt x="4017162" y="585152"/>
                </a:lnTo>
                <a:lnTo>
                  <a:pt x="4044492" y="623201"/>
                </a:lnTo>
                <a:lnTo>
                  <a:pt x="4054525" y="669734"/>
                </a:lnTo>
                <a:lnTo>
                  <a:pt x="4054525" y="537298"/>
                </a:lnTo>
                <a:lnTo>
                  <a:pt x="4023499" y="514769"/>
                </a:lnTo>
                <a:lnTo>
                  <a:pt x="3977843" y="496658"/>
                </a:lnTo>
                <a:lnTo>
                  <a:pt x="3927310" y="490270"/>
                </a:lnTo>
                <a:lnTo>
                  <a:pt x="3926814" y="490270"/>
                </a:lnTo>
                <a:lnTo>
                  <a:pt x="3876294" y="496658"/>
                </a:lnTo>
                <a:lnTo>
                  <a:pt x="3830637" y="514769"/>
                </a:lnTo>
                <a:lnTo>
                  <a:pt x="3791928" y="542861"/>
                </a:lnTo>
                <a:lnTo>
                  <a:pt x="3762006" y="579196"/>
                </a:lnTo>
                <a:lnTo>
                  <a:pt x="3742715" y="622071"/>
                </a:lnTo>
                <a:lnTo>
                  <a:pt x="3735870" y="669734"/>
                </a:lnTo>
                <a:lnTo>
                  <a:pt x="3576548" y="669734"/>
                </a:lnTo>
                <a:lnTo>
                  <a:pt x="3564128" y="672084"/>
                </a:lnTo>
                <a:lnTo>
                  <a:pt x="3554006" y="678484"/>
                </a:lnTo>
                <a:lnTo>
                  <a:pt x="3547186" y="687997"/>
                </a:lnTo>
                <a:lnTo>
                  <a:pt x="3544684" y="699655"/>
                </a:lnTo>
                <a:lnTo>
                  <a:pt x="3547186" y="711301"/>
                </a:lnTo>
                <a:lnTo>
                  <a:pt x="3554006" y="720813"/>
                </a:lnTo>
                <a:lnTo>
                  <a:pt x="3564128" y="727214"/>
                </a:lnTo>
                <a:lnTo>
                  <a:pt x="3576548" y="729564"/>
                </a:lnTo>
                <a:lnTo>
                  <a:pt x="4277576" y="729564"/>
                </a:lnTo>
                <a:lnTo>
                  <a:pt x="4289996" y="727214"/>
                </a:lnTo>
                <a:lnTo>
                  <a:pt x="4300118" y="720813"/>
                </a:lnTo>
                <a:lnTo>
                  <a:pt x="4306938" y="711301"/>
                </a:lnTo>
                <a:lnTo>
                  <a:pt x="4309440" y="699655"/>
                </a:lnTo>
                <a:close/>
              </a:path>
              <a:path w="14983460" h="741679">
                <a:moveTo>
                  <a:pt x="4309440" y="490270"/>
                </a:moveTo>
                <a:lnTo>
                  <a:pt x="4302074" y="439940"/>
                </a:lnTo>
                <a:lnTo>
                  <a:pt x="4281157" y="394639"/>
                </a:lnTo>
                <a:lnTo>
                  <a:pt x="4248645" y="356616"/>
                </a:lnTo>
                <a:lnTo>
                  <a:pt x="4206468" y="328091"/>
                </a:lnTo>
                <a:lnTo>
                  <a:pt x="4156837" y="311416"/>
                </a:lnTo>
                <a:lnTo>
                  <a:pt x="4143603" y="311416"/>
                </a:lnTo>
                <a:lnTo>
                  <a:pt x="4132402" y="315810"/>
                </a:lnTo>
                <a:lnTo>
                  <a:pt x="4123779" y="323799"/>
                </a:lnTo>
                <a:lnTo>
                  <a:pt x="4118889" y="334695"/>
                </a:lnTo>
                <a:lnTo>
                  <a:pt x="4118889" y="346583"/>
                </a:lnTo>
                <a:lnTo>
                  <a:pt x="4123575" y="357187"/>
                </a:lnTo>
                <a:lnTo>
                  <a:pt x="4132161" y="365366"/>
                </a:lnTo>
                <a:lnTo>
                  <a:pt x="4143832" y="370001"/>
                </a:lnTo>
                <a:lnTo>
                  <a:pt x="4184243" y="385368"/>
                </a:lnTo>
                <a:lnTo>
                  <a:pt x="4216552" y="412711"/>
                </a:lnTo>
                <a:lnTo>
                  <a:pt x="4237964" y="448767"/>
                </a:lnTo>
                <a:lnTo>
                  <a:pt x="4245724" y="490270"/>
                </a:lnTo>
                <a:lnTo>
                  <a:pt x="4248239" y="501916"/>
                </a:lnTo>
                <a:lnTo>
                  <a:pt x="4255084" y="511429"/>
                </a:lnTo>
                <a:lnTo>
                  <a:pt x="4260380" y="514769"/>
                </a:lnTo>
                <a:lnTo>
                  <a:pt x="4265333" y="517829"/>
                </a:lnTo>
                <a:lnTo>
                  <a:pt x="4277576" y="520153"/>
                </a:lnTo>
                <a:lnTo>
                  <a:pt x="4289831" y="517829"/>
                </a:lnTo>
                <a:lnTo>
                  <a:pt x="4294784" y="514769"/>
                </a:lnTo>
                <a:lnTo>
                  <a:pt x="4300067" y="511429"/>
                </a:lnTo>
                <a:lnTo>
                  <a:pt x="4306925" y="501916"/>
                </a:lnTo>
                <a:lnTo>
                  <a:pt x="4309440" y="490270"/>
                </a:lnTo>
                <a:close/>
              </a:path>
              <a:path w="14983460" h="741679">
                <a:moveTo>
                  <a:pt x="7306157" y="281063"/>
                </a:moveTo>
                <a:lnTo>
                  <a:pt x="7302487" y="263613"/>
                </a:lnTo>
                <a:lnTo>
                  <a:pt x="7292454" y="249364"/>
                </a:lnTo>
                <a:lnTo>
                  <a:pt x="7277570" y="239750"/>
                </a:lnTo>
                <a:lnTo>
                  <a:pt x="7259371" y="236220"/>
                </a:lnTo>
                <a:lnTo>
                  <a:pt x="7241159" y="239750"/>
                </a:lnTo>
                <a:lnTo>
                  <a:pt x="7226287" y="249364"/>
                </a:lnTo>
                <a:lnTo>
                  <a:pt x="7216254" y="263613"/>
                </a:lnTo>
                <a:lnTo>
                  <a:pt x="7212571" y="281063"/>
                </a:lnTo>
                <a:lnTo>
                  <a:pt x="7216254" y="298526"/>
                </a:lnTo>
                <a:lnTo>
                  <a:pt x="7226287" y="312775"/>
                </a:lnTo>
                <a:lnTo>
                  <a:pt x="7241159" y="322389"/>
                </a:lnTo>
                <a:lnTo>
                  <a:pt x="7259371" y="325920"/>
                </a:lnTo>
                <a:lnTo>
                  <a:pt x="7277570" y="322389"/>
                </a:lnTo>
                <a:lnTo>
                  <a:pt x="7292454" y="312775"/>
                </a:lnTo>
                <a:lnTo>
                  <a:pt x="7302487" y="298526"/>
                </a:lnTo>
                <a:lnTo>
                  <a:pt x="7306157" y="281063"/>
                </a:lnTo>
                <a:close/>
              </a:path>
              <a:path w="14983460" h="741679">
                <a:moveTo>
                  <a:pt x="7430960" y="281063"/>
                </a:moveTo>
                <a:lnTo>
                  <a:pt x="7427277" y="263613"/>
                </a:lnTo>
                <a:lnTo>
                  <a:pt x="7417244" y="249364"/>
                </a:lnTo>
                <a:lnTo>
                  <a:pt x="7402373" y="239750"/>
                </a:lnTo>
                <a:lnTo>
                  <a:pt x="7384161" y="236220"/>
                </a:lnTo>
                <a:lnTo>
                  <a:pt x="7365949" y="239750"/>
                </a:lnTo>
                <a:lnTo>
                  <a:pt x="7351077" y="249364"/>
                </a:lnTo>
                <a:lnTo>
                  <a:pt x="7341044" y="263613"/>
                </a:lnTo>
                <a:lnTo>
                  <a:pt x="7337361" y="281063"/>
                </a:lnTo>
                <a:lnTo>
                  <a:pt x="7341044" y="298526"/>
                </a:lnTo>
                <a:lnTo>
                  <a:pt x="7351077" y="312775"/>
                </a:lnTo>
                <a:lnTo>
                  <a:pt x="7365949" y="322389"/>
                </a:lnTo>
                <a:lnTo>
                  <a:pt x="7384161" y="325920"/>
                </a:lnTo>
                <a:lnTo>
                  <a:pt x="7402373" y="322389"/>
                </a:lnTo>
                <a:lnTo>
                  <a:pt x="7417244" y="312775"/>
                </a:lnTo>
                <a:lnTo>
                  <a:pt x="7427277" y="298526"/>
                </a:lnTo>
                <a:lnTo>
                  <a:pt x="7430960" y="281063"/>
                </a:lnTo>
                <a:close/>
              </a:path>
              <a:path w="14983460" h="741679">
                <a:moveTo>
                  <a:pt x="7555751" y="281063"/>
                </a:moveTo>
                <a:lnTo>
                  <a:pt x="7552080" y="263613"/>
                </a:lnTo>
                <a:lnTo>
                  <a:pt x="7542047" y="249364"/>
                </a:lnTo>
                <a:lnTo>
                  <a:pt x="7527176" y="239750"/>
                </a:lnTo>
                <a:lnTo>
                  <a:pt x="7508964" y="236220"/>
                </a:lnTo>
                <a:lnTo>
                  <a:pt x="7490752" y="239750"/>
                </a:lnTo>
                <a:lnTo>
                  <a:pt x="7475868" y="249364"/>
                </a:lnTo>
                <a:lnTo>
                  <a:pt x="7465835" y="263613"/>
                </a:lnTo>
                <a:lnTo>
                  <a:pt x="7462152" y="281063"/>
                </a:lnTo>
                <a:lnTo>
                  <a:pt x="7465835" y="298526"/>
                </a:lnTo>
                <a:lnTo>
                  <a:pt x="7475868" y="312775"/>
                </a:lnTo>
                <a:lnTo>
                  <a:pt x="7490752" y="322389"/>
                </a:lnTo>
                <a:lnTo>
                  <a:pt x="7508964" y="325920"/>
                </a:lnTo>
                <a:lnTo>
                  <a:pt x="7527176" y="322389"/>
                </a:lnTo>
                <a:lnTo>
                  <a:pt x="7542047" y="312775"/>
                </a:lnTo>
                <a:lnTo>
                  <a:pt x="7552080" y="298526"/>
                </a:lnTo>
                <a:lnTo>
                  <a:pt x="7555751" y="281063"/>
                </a:lnTo>
                <a:close/>
              </a:path>
              <a:path w="14983460" h="741679">
                <a:moveTo>
                  <a:pt x="7664475" y="257683"/>
                </a:moveTo>
                <a:lnTo>
                  <a:pt x="7657185" y="216217"/>
                </a:lnTo>
                <a:lnTo>
                  <a:pt x="7643025" y="176784"/>
                </a:lnTo>
                <a:lnTo>
                  <a:pt x="7622692" y="140030"/>
                </a:lnTo>
                <a:lnTo>
                  <a:pt x="7601991" y="113284"/>
                </a:lnTo>
                <a:lnTo>
                  <a:pt x="7601991" y="296341"/>
                </a:lnTo>
                <a:lnTo>
                  <a:pt x="7592631" y="340779"/>
                </a:lnTo>
                <a:lnTo>
                  <a:pt x="7572273" y="381596"/>
                </a:lnTo>
                <a:lnTo>
                  <a:pt x="7542390" y="417626"/>
                </a:lnTo>
                <a:lnTo>
                  <a:pt x="7504468" y="447687"/>
                </a:lnTo>
                <a:lnTo>
                  <a:pt x="7459980" y="470623"/>
                </a:lnTo>
                <a:lnTo>
                  <a:pt x="7410424" y="485241"/>
                </a:lnTo>
                <a:lnTo>
                  <a:pt x="7357275" y="490372"/>
                </a:lnTo>
                <a:lnTo>
                  <a:pt x="7217588" y="490372"/>
                </a:lnTo>
                <a:lnTo>
                  <a:pt x="7197433" y="486448"/>
                </a:lnTo>
                <a:lnTo>
                  <a:pt x="7180961" y="475767"/>
                </a:lnTo>
                <a:lnTo>
                  <a:pt x="7169848" y="459930"/>
                </a:lnTo>
                <a:lnTo>
                  <a:pt x="7165772" y="440563"/>
                </a:lnTo>
                <a:lnTo>
                  <a:pt x="7165772" y="289915"/>
                </a:lnTo>
                <a:lnTo>
                  <a:pt x="7171741" y="241312"/>
                </a:lnTo>
                <a:lnTo>
                  <a:pt x="7188619" y="195834"/>
                </a:lnTo>
                <a:lnTo>
                  <a:pt x="7214895" y="155079"/>
                </a:lnTo>
                <a:lnTo>
                  <a:pt x="7249071" y="120688"/>
                </a:lnTo>
                <a:lnTo>
                  <a:pt x="7289609" y="94259"/>
                </a:lnTo>
                <a:lnTo>
                  <a:pt x="7335025" y="77419"/>
                </a:lnTo>
                <a:lnTo>
                  <a:pt x="7383793" y="71767"/>
                </a:lnTo>
                <a:lnTo>
                  <a:pt x="7429081" y="75831"/>
                </a:lnTo>
                <a:lnTo>
                  <a:pt x="7471575" y="89166"/>
                </a:lnTo>
                <a:lnTo>
                  <a:pt x="7510107" y="110553"/>
                </a:lnTo>
                <a:lnTo>
                  <a:pt x="7543482" y="138811"/>
                </a:lnTo>
                <a:lnTo>
                  <a:pt x="7570533" y="172707"/>
                </a:lnTo>
                <a:lnTo>
                  <a:pt x="7590091" y="211074"/>
                </a:lnTo>
                <a:lnTo>
                  <a:pt x="7600963" y="252679"/>
                </a:lnTo>
                <a:lnTo>
                  <a:pt x="7601991" y="296341"/>
                </a:lnTo>
                <a:lnTo>
                  <a:pt x="7601991" y="113284"/>
                </a:lnTo>
                <a:lnTo>
                  <a:pt x="7596835" y="106616"/>
                </a:lnTo>
                <a:lnTo>
                  <a:pt x="7566152" y="77190"/>
                </a:lnTo>
                <a:lnTo>
                  <a:pt x="7558519" y="71767"/>
                </a:lnTo>
                <a:lnTo>
                  <a:pt x="7531303" y="52400"/>
                </a:lnTo>
                <a:lnTo>
                  <a:pt x="7492974" y="32905"/>
                </a:lnTo>
                <a:lnTo>
                  <a:pt x="7451839" y="19342"/>
                </a:lnTo>
                <a:lnTo>
                  <a:pt x="7408570" y="12382"/>
                </a:lnTo>
                <a:lnTo>
                  <a:pt x="7363854" y="12661"/>
                </a:lnTo>
                <a:lnTo>
                  <a:pt x="7317727" y="20053"/>
                </a:lnTo>
                <a:lnTo>
                  <a:pt x="7274039" y="35293"/>
                </a:lnTo>
                <a:lnTo>
                  <a:pt x="7233564" y="57518"/>
                </a:lnTo>
                <a:lnTo>
                  <a:pt x="7197115" y="85877"/>
                </a:lnTo>
                <a:lnTo>
                  <a:pt x="7165505" y="119532"/>
                </a:lnTo>
                <a:lnTo>
                  <a:pt x="7139521" y="157607"/>
                </a:lnTo>
                <a:lnTo>
                  <a:pt x="7119975" y="199263"/>
                </a:lnTo>
                <a:lnTo>
                  <a:pt x="7107656" y="243649"/>
                </a:lnTo>
                <a:lnTo>
                  <a:pt x="7103377" y="289915"/>
                </a:lnTo>
                <a:lnTo>
                  <a:pt x="7103377" y="440563"/>
                </a:lnTo>
                <a:lnTo>
                  <a:pt x="7112355" y="483184"/>
                </a:lnTo>
                <a:lnTo>
                  <a:pt x="7136866" y="518020"/>
                </a:lnTo>
                <a:lnTo>
                  <a:pt x="7173176" y="541540"/>
                </a:lnTo>
                <a:lnTo>
                  <a:pt x="7217588" y="550164"/>
                </a:lnTo>
                <a:lnTo>
                  <a:pt x="7357275" y="550164"/>
                </a:lnTo>
                <a:lnTo>
                  <a:pt x="7410082" y="546214"/>
                </a:lnTo>
                <a:lnTo>
                  <a:pt x="7460081" y="534797"/>
                </a:lnTo>
                <a:lnTo>
                  <a:pt x="7506487" y="516559"/>
                </a:lnTo>
                <a:lnTo>
                  <a:pt x="7548473" y="492163"/>
                </a:lnTo>
                <a:lnTo>
                  <a:pt x="7550671" y="490372"/>
                </a:lnTo>
                <a:lnTo>
                  <a:pt x="7585253" y="462241"/>
                </a:lnTo>
                <a:lnTo>
                  <a:pt x="7616025" y="427469"/>
                </a:lnTo>
                <a:lnTo>
                  <a:pt x="7639977" y="388493"/>
                </a:lnTo>
                <a:lnTo>
                  <a:pt x="7656309" y="345960"/>
                </a:lnTo>
                <a:lnTo>
                  <a:pt x="7664221" y="300596"/>
                </a:lnTo>
                <a:lnTo>
                  <a:pt x="7664450" y="263613"/>
                </a:lnTo>
                <a:lnTo>
                  <a:pt x="7664475" y="257683"/>
                </a:lnTo>
                <a:close/>
              </a:path>
              <a:path w="14983460" h="741679">
                <a:moveTo>
                  <a:pt x="7852143" y="490372"/>
                </a:moveTo>
                <a:lnTo>
                  <a:pt x="7846314" y="438899"/>
                </a:lnTo>
                <a:lnTo>
                  <a:pt x="7829639" y="391299"/>
                </a:lnTo>
                <a:lnTo>
                  <a:pt x="7803401" y="348742"/>
                </a:lnTo>
                <a:lnTo>
                  <a:pt x="7768844" y="312407"/>
                </a:lnTo>
                <a:lnTo>
                  <a:pt x="7727226" y="283464"/>
                </a:lnTo>
                <a:lnTo>
                  <a:pt x="7726769" y="296341"/>
                </a:lnTo>
                <a:lnTo>
                  <a:pt x="7726693" y="298526"/>
                </a:lnTo>
                <a:lnTo>
                  <a:pt x="7726629" y="300596"/>
                </a:lnTo>
                <a:lnTo>
                  <a:pt x="7725118" y="317487"/>
                </a:lnTo>
                <a:lnTo>
                  <a:pt x="7722730" y="334124"/>
                </a:lnTo>
                <a:lnTo>
                  <a:pt x="7719492" y="350494"/>
                </a:lnTo>
                <a:lnTo>
                  <a:pt x="7748511" y="378294"/>
                </a:lnTo>
                <a:lnTo>
                  <a:pt x="7770660" y="411581"/>
                </a:lnTo>
                <a:lnTo>
                  <a:pt x="7784782" y="449287"/>
                </a:lnTo>
                <a:lnTo>
                  <a:pt x="7789748" y="490372"/>
                </a:lnTo>
                <a:lnTo>
                  <a:pt x="7789748" y="639876"/>
                </a:lnTo>
                <a:lnTo>
                  <a:pt x="7787297" y="651510"/>
                </a:lnTo>
                <a:lnTo>
                  <a:pt x="7780604" y="661009"/>
                </a:lnTo>
                <a:lnTo>
                  <a:pt x="7770685" y="667423"/>
                </a:lnTo>
                <a:lnTo>
                  <a:pt x="7758544" y="669772"/>
                </a:lnTo>
                <a:lnTo>
                  <a:pt x="7602550" y="669772"/>
                </a:lnTo>
                <a:lnTo>
                  <a:pt x="7559688" y="665010"/>
                </a:lnTo>
                <a:lnTo>
                  <a:pt x="7520419" y="651510"/>
                </a:lnTo>
                <a:lnTo>
                  <a:pt x="7485608" y="630250"/>
                </a:lnTo>
                <a:lnTo>
                  <a:pt x="7456602" y="602437"/>
                </a:lnTo>
                <a:lnTo>
                  <a:pt x="7439520" y="605548"/>
                </a:lnTo>
                <a:lnTo>
                  <a:pt x="7422159" y="607834"/>
                </a:lnTo>
                <a:lnTo>
                  <a:pt x="7404532" y="609282"/>
                </a:lnTo>
                <a:lnTo>
                  <a:pt x="7386663" y="609854"/>
                </a:lnTo>
                <a:lnTo>
                  <a:pt x="7416851" y="649732"/>
                </a:lnTo>
                <a:lnTo>
                  <a:pt x="7454773" y="682853"/>
                </a:lnTo>
                <a:lnTo>
                  <a:pt x="7499172" y="707999"/>
                </a:lnTo>
                <a:lnTo>
                  <a:pt x="7548842" y="723976"/>
                </a:lnTo>
                <a:lnTo>
                  <a:pt x="7602550" y="729564"/>
                </a:lnTo>
                <a:lnTo>
                  <a:pt x="7758544" y="729564"/>
                </a:lnTo>
                <a:lnTo>
                  <a:pt x="7794980" y="722515"/>
                </a:lnTo>
                <a:lnTo>
                  <a:pt x="7824737" y="703300"/>
                </a:lnTo>
                <a:lnTo>
                  <a:pt x="7844790" y="674789"/>
                </a:lnTo>
                <a:lnTo>
                  <a:pt x="7845844" y="669772"/>
                </a:lnTo>
                <a:lnTo>
                  <a:pt x="7852143" y="639876"/>
                </a:lnTo>
                <a:lnTo>
                  <a:pt x="7852143" y="490372"/>
                </a:lnTo>
                <a:close/>
              </a:path>
              <a:path w="14983460" h="741679">
                <a:moveTo>
                  <a:pt x="11214354" y="302856"/>
                </a:moveTo>
                <a:lnTo>
                  <a:pt x="11170552" y="260680"/>
                </a:lnTo>
                <a:lnTo>
                  <a:pt x="10989335" y="429450"/>
                </a:lnTo>
                <a:lnTo>
                  <a:pt x="10902213" y="349313"/>
                </a:lnTo>
                <a:lnTo>
                  <a:pt x="10858754" y="391858"/>
                </a:lnTo>
                <a:lnTo>
                  <a:pt x="10945546" y="471665"/>
                </a:lnTo>
                <a:lnTo>
                  <a:pt x="10989716" y="488988"/>
                </a:lnTo>
                <a:lnTo>
                  <a:pt x="11001629" y="487908"/>
                </a:lnTo>
                <a:lnTo>
                  <a:pt x="11013148" y="484695"/>
                </a:lnTo>
                <a:lnTo>
                  <a:pt x="11023918" y="479323"/>
                </a:lnTo>
                <a:lnTo>
                  <a:pt x="11033798" y="471665"/>
                </a:lnTo>
                <a:lnTo>
                  <a:pt x="11078947" y="429450"/>
                </a:lnTo>
                <a:lnTo>
                  <a:pt x="11214354" y="302856"/>
                </a:lnTo>
                <a:close/>
              </a:path>
              <a:path w="14983460" h="741679">
                <a:moveTo>
                  <a:pt x="11410836" y="370598"/>
                </a:moveTo>
                <a:lnTo>
                  <a:pt x="11406797" y="335394"/>
                </a:lnTo>
                <a:lnTo>
                  <a:pt x="11395062" y="302361"/>
                </a:lnTo>
                <a:lnTo>
                  <a:pt x="11376254" y="272529"/>
                </a:lnTo>
                <a:lnTo>
                  <a:pt x="11350943" y="246976"/>
                </a:lnTo>
                <a:lnTo>
                  <a:pt x="11349787" y="211937"/>
                </a:lnTo>
                <a:lnTo>
                  <a:pt x="11348377" y="206616"/>
                </a:lnTo>
                <a:lnTo>
                  <a:pt x="11348377" y="370598"/>
                </a:lnTo>
                <a:lnTo>
                  <a:pt x="11345088" y="395859"/>
                </a:lnTo>
                <a:lnTo>
                  <a:pt x="11335588" y="419265"/>
                </a:lnTo>
                <a:lnTo>
                  <a:pt x="11320424" y="439826"/>
                </a:lnTo>
                <a:lnTo>
                  <a:pt x="11300143" y="456565"/>
                </a:lnTo>
                <a:lnTo>
                  <a:pt x="11282998" y="467512"/>
                </a:lnTo>
                <a:lnTo>
                  <a:pt x="11286947" y="486765"/>
                </a:lnTo>
                <a:lnTo>
                  <a:pt x="11284229" y="536892"/>
                </a:lnTo>
                <a:lnTo>
                  <a:pt x="11257001" y="579907"/>
                </a:lnTo>
                <a:lnTo>
                  <a:pt x="11211712" y="605726"/>
                </a:lnTo>
                <a:lnTo>
                  <a:pt x="11185665" y="610095"/>
                </a:lnTo>
                <a:lnTo>
                  <a:pt x="11158830" y="608317"/>
                </a:lnTo>
                <a:lnTo>
                  <a:pt x="11138586" y="604583"/>
                </a:lnTo>
                <a:lnTo>
                  <a:pt x="11127042" y="620839"/>
                </a:lnTo>
                <a:lnTo>
                  <a:pt x="11109401" y="640080"/>
                </a:lnTo>
                <a:lnTo>
                  <a:pt x="11087735" y="654469"/>
                </a:lnTo>
                <a:lnTo>
                  <a:pt x="11063072" y="663486"/>
                </a:lnTo>
                <a:lnTo>
                  <a:pt x="11036452" y="666610"/>
                </a:lnTo>
                <a:lnTo>
                  <a:pt x="11009821" y="663486"/>
                </a:lnTo>
                <a:lnTo>
                  <a:pt x="10963491" y="640080"/>
                </a:lnTo>
                <a:lnTo>
                  <a:pt x="10938218" y="610095"/>
                </a:lnTo>
                <a:lnTo>
                  <a:pt x="10934319" y="604583"/>
                </a:lnTo>
                <a:lnTo>
                  <a:pt x="10914063" y="608317"/>
                </a:lnTo>
                <a:lnTo>
                  <a:pt x="10861319" y="605726"/>
                </a:lnTo>
                <a:lnTo>
                  <a:pt x="10815892" y="579907"/>
                </a:lnTo>
                <a:lnTo>
                  <a:pt x="10788663" y="536892"/>
                </a:lnTo>
                <a:lnTo>
                  <a:pt x="10784078" y="512178"/>
                </a:lnTo>
                <a:lnTo>
                  <a:pt x="10785780" y="488988"/>
                </a:lnTo>
                <a:lnTo>
                  <a:pt x="10785856" y="487908"/>
                </a:lnTo>
                <a:lnTo>
                  <a:pt x="10785945" y="486765"/>
                </a:lnTo>
                <a:lnTo>
                  <a:pt x="10789895" y="467512"/>
                </a:lnTo>
                <a:lnTo>
                  <a:pt x="10772750" y="456565"/>
                </a:lnTo>
                <a:lnTo>
                  <a:pt x="10752468" y="439826"/>
                </a:lnTo>
                <a:lnTo>
                  <a:pt x="10737304" y="419265"/>
                </a:lnTo>
                <a:lnTo>
                  <a:pt x="10727804" y="395859"/>
                </a:lnTo>
                <a:lnTo>
                  <a:pt x="10724515" y="370598"/>
                </a:lnTo>
                <a:lnTo>
                  <a:pt x="10727804" y="345338"/>
                </a:lnTo>
                <a:lnTo>
                  <a:pt x="10737304" y="321932"/>
                </a:lnTo>
                <a:lnTo>
                  <a:pt x="10752468" y="301371"/>
                </a:lnTo>
                <a:lnTo>
                  <a:pt x="10772750" y="284632"/>
                </a:lnTo>
                <a:lnTo>
                  <a:pt x="10789895" y="273685"/>
                </a:lnTo>
                <a:lnTo>
                  <a:pt x="10785945" y="254431"/>
                </a:lnTo>
                <a:lnTo>
                  <a:pt x="10788663" y="204317"/>
                </a:lnTo>
                <a:lnTo>
                  <a:pt x="10815892" y="161302"/>
                </a:lnTo>
                <a:lnTo>
                  <a:pt x="10861192" y="135496"/>
                </a:lnTo>
                <a:lnTo>
                  <a:pt x="10887240" y="131140"/>
                </a:lnTo>
                <a:lnTo>
                  <a:pt x="10914063" y="132880"/>
                </a:lnTo>
                <a:lnTo>
                  <a:pt x="10934319" y="136613"/>
                </a:lnTo>
                <a:lnTo>
                  <a:pt x="10938193" y="131140"/>
                </a:lnTo>
                <a:lnTo>
                  <a:pt x="10963491" y="101117"/>
                </a:lnTo>
                <a:lnTo>
                  <a:pt x="11009821" y="77724"/>
                </a:lnTo>
                <a:lnTo>
                  <a:pt x="11036452" y="74599"/>
                </a:lnTo>
                <a:lnTo>
                  <a:pt x="11063072" y="77724"/>
                </a:lnTo>
                <a:lnTo>
                  <a:pt x="11087735" y="86728"/>
                </a:lnTo>
                <a:lnTo>
                  <a:pt x="11109401" y="101117"/>
                </a:lnTo>
                <a:lnTo>
                  <a:pt x="11127042" y="120357"/>
                </a:lnTo>
                <a:lnTo>
                  <a:pt x="11138586" y="136613"/>
                </a:lnTo>
                <a:lnTo>
                  <a:pt x="11158830" y="132880"/>
                </a:lnTo>
                <a:lnTo>
                  <a:pt x="11185309" y="131140"/>
                </a:lnTo>
                <a:lnTo>
                  <a:pt x="11185779" y="131140"/>
                </a:lnTo>
                <a:lnTo>
                  <a:pt x="11235868" y="145656"/>
                </a:lnTo>
                <a:lnTo>
                  <a:pt x="11273511" y="181394"/>
                </a:lnTo>
                <a:lnTo>
                  <a:pt x="11288827" y="229019"/>
                </a:lnTo>
                <a:lnTo>
                  <a:pt x="11286947" y="254431"/>
                </a:lnTo>
                <a:lnTo>
                  <a:pt x="11282998" y="273685"/>
                </a:lnTo>
                <a:lnTo>
                  <a:pt x="11300143" y="284632"/>
                </a:lnTo>
                <a:lnTo>
                  <a:pt x="11320424" y="301371"/>
                </a:lnTo>
                <a:lnTo>
                  <a:pt x="11335588" y="321932"/>
                </a:lnTo>
                <a:lnTo>
                  <a:pt x="11345088" y="345338"/>
                </a:lnTo>
                <a:lnTo>
                  <a:pt x="11348377" y="370598"/>
                </a:lnTo>
                <a:lnTo>
                  <a:pt x="11348377" y="206616"/>
                </a:lnTo>
                <a:lnTo>
                  <a:pt x="11340871" y="178219"/>
                </a:lnTo>
                <a:lnTo>
                  <a:pt x="11324552" y="146989"/>
                </a:lnTo>
                <a:lnTo>
                  <a:pt x="11311128" y="131140"/>
                </a:lnTo>
                <a:lnTo>
                  <a:pt x="11301184" y="119380"/>
                </a:lnTo>
                <a:lnTo>
                  <a:pt x="11272101" y="97243"/>
                </a:lnTo>
                <a:lnTo>
                  <a:pt x="11239195" y="81788"/>
                </a:lnTo>
                <a:lnTo>
                  <a:pt x="11209058" y="74599"/>
                </a:lnTo>
                <a:lnTo>
                  <a:pt x="11203711" y="73329"/>
                </a:lnTo>
                <a:lnTo>
                  <a:pt x="11204473" y="73329"/>
                </a:lnTo>
                <a:lnTo>
                  <a:pt x="11166729" y="72174"/>
                </a:lnTo>
                <a:lnTo>
                  <a:pt x="11139780" y="48145"/>
                </a:lnTo>
                <a:lnTo>
                  <a:pt x="11108334" y="30289"/>
                </a:lnTo>
                <a:lnTo>
                  <a:pt x="11073524" y="19151"/>
                </a:lnTo>
                <a:lnTo>
                  <a:pt x="11036452" y="15316"/>
                </a:lnTo>
                <a:lnTo>
                  <a:pt x="10999368" y="19151"/>
                </a:lnTo>
                <a:lnTo>
                  <a:pt x="10964558" y="30289"/>
                </a:lnTo>
                <a:lnTo>
                  <a:pt x="10933125" y="48145"/>
                </a:lnTo>
                <a:lnTo>
                  <a:pt x="10906163" y="72174"/>
                </a:lnTo>
                <a:lnTo>
                  <a:pt x="10869295" y="73329"/>
                </a:lnTo>
                <a:lnTo>
                  <a:pt x="10800817" y="97243"/>
                </a:lnTo>
                <a:lnTo>
                  <a:pt x="10748340" y="146989"/>
                </a:lnTo>
                <a:lnTo>
                  <a:pt x="10723105" y="211937"/>
                </a:lnTo>
                <a:lnTo>
                  <a:pt x="10721950" y="246976"/>
                </a:lnTo>
                <a:lnTo>
                  <a:pt x="10696639" y="272529"/>
                </a:lnTo>
                <a:lnTo>
                  <a:pt x="10677830" y="302361"/>
                </a:lnTo>
                <a:lnTo>
                  <a:pt x="10666095" y="335394"/>
                </a:lnTo>
                <a:lnTo>
                  <a:pt x="10662069" y="370598"/>
                </a:lnTo>
                <a:lnTo>
                  <a:pt x="10666095" y="405752"/>
                </a:lnTo>
                <a:lnTo>
                  <a:pt x="10677830" y="438785"/>
                </a:lnTo>
                <a:lnTo>
                  <a:pt x="10696639" y="468604"/>
                </a:lnTo>
                <a:lnTo>
                  <a:pt x="10721950" y="494169"/>
                </a:lnTo>
                <a:lnTo>
                  <a:pt x="10723105" y="529209"/>
                </a:lnTo>
                <a:lnTo>
                  <a:pt x="10748353" y="594156"/>
                </a:lnTo>
                <a:lnTo>
                  <a:pt x="10800817" y="643940"/>
                </a:lnTo>
                <a:lnTo>
                  <a:pt x="10869295" y="667905"/>
                </a:lnTo>
                <a:lnTo>
                  <a:pt x="10906163" y="668972"/>
                </a:lnTo>
                <a:lnTo>
                  <a:pt x="10933125" y="692988"/>
                </a:lnTo>
                <a:lnTo>
                  <a:pt x="10964558" y="710844"/>
                </a:lnTo>
                <a:lnTo>
                  <a:pt x="10999368" y="721982"/>
                </a:lnTo>
                <a:lnTo>
                  <a:pt x="11036452" y="725817"/>
                </a:lnTo>
                <a:lnTo>
                  <a:pt x="11073524" y="721982"/>
                </a:lnTo>
                <a:lnTo>
                  <a:pt x="11108334" y="710844"/>
                </a:lnTo>
                <a:lnTo>
                  <a:pt x="11139780" y="692988"/>
                </a:lnTo>
                <a:lnTo>
                  <a:pt x="11166729" y="668972"/>
                </a:lnTo>
                <a:lnTo>
                  <a:pt x="11203623" y="667905"/>
                </a:lnTo>
                <a:lnTo>
                  <a:pt x="11209058" y="666610"/>
                </a:lnTo>
                <a:lnTo>
                  <a:pt x="11239157" y="659447"/>
                </a:lnTo>
                <a:lnTo>
                  <a:pt x="11272088" y="643940"/>
                </a:lnTo>
                <a:lnTo>
                  <a:pt x="11301184" y="621753"/>
                </a:lnTo>
                <a:lnTo>
                  <a:pt x="11311052" y="610095"/>
                </a:lnTo>
                <a:lnTo>
                  <a:pt x="11324552" y="594156"/>
                </a:lnTo>
                <a:lnTo>
                  <a:pt x="11340871" y="562927"/>
                </a:lnTo>
                <a:lnTo>
                  <a:pt x="11349787" y="529209"/>
                </a:lnTo>
                <a:lnTo>
                  <a:pt x="11350943" y="494169"/>
                </a:lnTo>
                <a:lnTo>
                  <a:pt x="11376254" y="468604"/>
                </a:lnTo>
                <a:lnTo>
                  <a:pt x="11395062" y="438785"/>
                </a:lnTo>
                <a:lnTo>
                  <a:pt x="11406797" y="405752"/>
                </a:lnTo>
                <a:lnTo>
                  <a:pt x="11410836" y="370598"/>
                </a:lnTo>
                <a:close/>
              </a:path>
              <a:path w="14983460" h="741679">
                <a:moveTo>
                  <a:pt x="14436547" y="228053"/>
                </a:moveTo>
                <a:lnTo>
                  <a:pt x="14410195" y="194360"/>
                </a:lnTo>
                <a:lnTo>
                  <a:pt x="14396796" y="192951"/>
                </a:lnTo>
                <a:lnTo>
                  <a:pt x="14389900" y="192951"/>
                </a:lnTo>
                <a:lnTo>
                  <a:pt x="14349984" y="198602"/>
                </a:lnTo>
                <a:lnTo>
                  <a:pt x="14314551" y="214566"/>
                </a:lnTo>
                <a:lnTo>
                  <a:pt x="14266596" y="271360"/>
                </a:lnTo>
                <a:lnTo>
                  <a:pt x="14264627" y="282968"/>
                </a:lnTo>
                <a:lnTo>
                  <a:pt x="14267409" y="294005"/>
                </a:lnTo>
                <a:lnTo>
                  <a:pt x="14274381" y="303237"/>
                </a:lnTo>
                <a:lnTo>
                  <a:pt x="14283741" y="308775"/>
                </a:lnTo>
                <a:lnTo>
                  <a:pt x="14284922" y="309499"/>
                </a:lnTo>
                <a:lnTo>
                  <a:pt x="14325270" y="292150"/>
                </a:lnTo>
                <a:lnTo>
                  <a:pt x="14337144" y="273989"/>
                </a:lnTo>
                <a:lnTo>
                  <a:pt x="14355229" y="260705"/>
                </a:lnTo>
                <a:lnTo>
                  <a:pt x="14377251" y="253339"/>
                </a:lnTo>
                <a:lnTo>
                  <a:pt x="14400924" y="252958"/>
                </a:lnTo>
                <a:lnTo>
                  <a:pt x="14413344" y="252272"/>
                </a:lnTo>
                <a:lnTo>
                  <a:pt x="14424178" y="247396"/>
                </a:lnTo>
                <a:lnTo>
                  <a:pt x="14432293" y="239077"/>
                </a:lnTo>
                <a:lnTo>
                  <a:pt x="14436547" y="228053"/>
                </a:lnTo>
                <a:close/>
              </a:path>
              <a:path w="14983460" h="741679">
                <a:moveTo>
                  <a:pt x="14452511" y="104140"/>
                </a:moveTo>
                <a:lnTo>
                  <a:pt x="14447584" y="81089"/>
                </a:lnTo>
                <a:lnTo>
                  <a:pt x="14434172" y="62268"/>
                </a:lnTo>
                <a:lnTo>
                  <a:pt x="14414259" y="49580"/>
                </a:lnTo>
                <a:lnTo>
                  <a:pt x="14389875" y="44932"/>
                </a:lnTo>
                <a:lnTo>
                  <a:pt x="14365491" y="49580"/>
                </a:lnTo>
                <a:lnTo>
                  <a:pt x="14345577" y="62268"/>
                </a:lnTo>
                <a:lnTo>
                  <a:pt x="14332153" y="81089"/>
                </a:lnTo>
                <a:lnTo>
                  <a:pt x="14327238" y="104140"/>
                </a:lnTo>
                <a:lnTo>
                  <a:pt x="14332153" y="127190"/>
                </a:lnTo>
                <a:lnTo>
                  <a:pt x="14345577" y="145999"/>
                </a:lnTo>
                <a:lnTo>
                  <a:pt x="14365491" y="158686"/>
                </a:lnTo>
                <a:lnTo>
                  <a:pt x="14389875" y="163334"/>
                </a:lnTo>
                <a:lnTo>
                  <a:pt x="14414259" y="158686"/>
                </a:lnTo>
                <a:lnTo>
                  <a:pt x="14434172" y="145999"/>
                </a:lnTo>
                <a:lnTo>
                  <a:pt x="14447584" y="127190"/>
                </a:lnTo>
                <a:lnTo>
                  <a:pt x="14452511" y="104140"/>
                </a:lnTo>
                <a:close/>
              </a:path>
              <a:path w="14983460" h="741679">
                <a:moveTo>
                  <a:pt x="14687398" y="89331"/>
                </a:moveTo>
                <a:lnTo>
                  <a:pt x="14681251" y="60515"/>
                </a:lnTo>
                <a:lnTo>
                  <a:pt x="14664474" y="36995"/>
                </a:lnTo>
                <a:lnTo>
                  <a:pt x="14639582" y="21132"/>
                </a:lnTo>
                <a:lnTo>
                  <a:pt x="14609102" y="15316"/>
                </a:lnTo>
                <a:lnTo>
                  <a:pt x="14578622" y="21132"/>
                </a:lnTo>
                <a:lnTo>
                  <a:pt x="14553743" y="36995"/>
                </a:lnTo>
                <a:lnTo>
                  <a:pt x="14536966" y="60515"/>
                </a:lnTo>
                <a:lnTo>
                  <a:pt x="14530807" y="89331"/>
                </a:lnTo>
                <a:lnTo>
                  <a:pt x="14536966" y="118148"/>
                </a:lnTo>
                <a:lnTo>
                  <a:pt x="14553743" y="141668"/>
                </a:lnTo>
                <a:lnTo>
                  <a:pt x="14578622" y="157518"/>
                </a:lnTo>
                <a:lnTo>
                  <a:pt x="14609102" y="163334"/>
                </a:lnTo>
                <a:lnTo>
                  <a:pt x="14639582" y="157518"/>
                </a:lnTo>
                <a:lnTo>
                  <a:pt x="14664474" y="141668"/>
                </a:lnTo>
                <a:lnTo>
                  <a:pt x="14681251" y="118148"/>
                </a:lnTo>
                <a:lnTo>
                  <a:pt x="14687398" y="89331"/>
                </a:lnTo>
                <a:close/>
              </a:path>
              <a:path w="14983460" h="741679">
                <a:moveTo>
                  <a:pt x="14734350" y="283006"/>
                </a:moveTo>
                <a:lnTo>
                  <a:pt x="14732381" y="271399"/>
                </a:lnTo>
                <a:lnTo>
                  <a:pt x="14720748" y="252158"/>
                </a:lnTo>
                <a:lnTo>
                  <a:pt x="14713014" y="239356"/>
                </a:lnTo>
                <a:lnTo>
                  <a:pt x="14684426" y="214591"/>
                </a:lnTo>
                <a:lnTo>
                  <a:pt x="14648980" y="198640"/>
                </a:lnTo>
                <a:lnTo>
                  <a:pt x="14609064" y="192976"/>
                </a:lnTo>
                <a:lnTo>
                  <a:pt x="14569148" y="198640"/>
                </a:lnTo>
                <a:lnTo>
                  <a:pt x="14533715" y="214591"/>
                </a:lnTo>
                <a:lnTo>
                  <a:pt x="14505127" y="239356"/>
                </a:lnTo>
                <a:lnTo>
                  <a:pt x="14485773" y="271399"/>
                </a:lnTo>
                <a:lnTo>
                  <a:pt x="14483791" y="283006"/>
                </a:lnTo>
                <a:lnTo>
                  <a:pt x="14486585" y="294030"/>
                </a:lnTo>
                <a:lnTo>
                  <a:pt x="14493545" y="303276"/>
                </a:lnTo>
                <a:lnTo>
                  <a:pt x="14502841" y="308762"/>
                </a:lnTo>
                <a:lnTo>
                  <a:pt x="14504149" y="309499"/>
                </a:lnTo>
                <a:lnTo>
                  <a:pt x="14516443" y="311353"/>
                </a:lnTo>
                <a:lnTo>
                  <a:pt x="14527975" y="308762"/>
                </a:lnTo>
                <a:lnTo>
                  <a:pt x="14537830" y="302196"/>
                </a:lnTo>
                <a:lnTo>
                  <a:pt x="14544497" y="292150"/>
                </a:lnTo>
                <a:lnTo>
                  <a:pt x="14554492" y="275805"/>
                </a:lnTo>
                <a:lnTo>
                  <a:pt x="14569427" y="263182"/>
                </a:lnTo>
                <a:lnTo>
                  <a:pt x="14588046" y="255041"/>
                </a:lnTo>
                <a:lnTo>
                  <a:pt x="14609102" y="252158"/>
                </a:lnTo>
                <a:lnTo>
                  <a:pt x="14630172" y="255041"/>
                </a:lnTo>
                <a:lnTo>
                  <a:pt x="14648790" y="263182"/>
                </a:lnTo>
                <a:lnTo>
                  <a:pt x="14663725" y="275805"/>
                </a:lnTo>
                <a:lnTo>
                  <a:pt x="14673720" y="292150"/>
                </a:lnTo>
                <a:lnTo>
                  <a:pt x="14680349" y="302196"/>
                </a:lnTo>
                <a:lnTo>
                  <a:pt x="14690230" y="308762"/>
                </a:lnTo>
                <a:lnTo>
                  <a:pt x="14701952" y="311353"/>
                </a:lnTo>
                <a:lnTo>
                  <a:pt x="14714055" y="309499"/>
                </a:lnTo>
                <a:lnTo>
                  <a:pt x="14724596" y="303276"/>
                </a:lnTo>
                <a:lnTo>
                  <a:pt x="14731556" y="294030"/>
                </a:lnTo>
                <a:lnTo>
                  <a:pt x="14734350" y="283006"/>
                </a:lnTo>
                <a:close/>
              </a:path>
              <a:path w="14983460" h="741679">
                <a:moveTo>
                  <a:pt x="14890979" y="104140"/>
                </a:moveTo>
                <a:lnTo>
                  <a:pt x="14886051" y="81089"/>
                </a:lnTo>
                <a:lnTo>
                  <a:pt x="14872627" y="62268"/>
                </a:lnTo>
                <a:lnTo>
                  <a:pt x="14852714" y="49580"/>
                </a:lnTo>
                <a:lnTo>
                  <a:pt x="14828330" y="44932"/>
                </a:lnTo>
                <a:lnTo>
                  <a:pt x="14803946" y="49580"/>
                </a:lnTo>
                <a:lnTo>
                  <a:pt x="14784032" y="62268"/>
                </a:lnTo>
                <a:lnTo>
                  <a:pt x="14770608" y="81089"/>
                </a:lnTo>
                <a:lnTo>
                  <a:pt x="14765693" y="104140"/>
                </a:lnTo>
                <a:lnTo>
                  <a:pt x="14770608" y="127190"/>
                </a:lnTo>
                <a:lnTo>
                  <a:pt x="14784032" y="145999"/>
                </a:lnTo>
                <a:lnTo>
                  <a:pt x="14803946" y="158686"/>
                </a:lnTo>
                <a:lnTo>
                  <a:pt x="14828330" y="163334"/>
                </a:lnTo>
                <a:lnTo>
                  <a:pt x="14852714" y="158686"/>
                </a:lnTo>
                <a:lnTo>
                  <a:pt x="14872627" y="145999"/>
                </a:lnTo>
                <a:lnTo>
                  <a:pt x="14886051" y="127190"/>
                </a:lnTo>
                <a:lnTo>
                  <a:pt x="14890979" y="104140"/>
                </a:lnTo>
                <a:close/>
              </a:path>
              <a:path w="14983460" h="741679">
                <a:moveTo>
                  <a:pt x="14953615" y="282994"/>
                </a:moveTo>
                <a:lnTo>
                  <a:pt x="14932279" y="239356"/>
                </a:lnTo>
                <a:lnTo>
                  <a:pt x="14868246" y="198640"/>
                </a:lnTo>
                <a:lnTo>
                  <a:pt x="14828330" y="192976"/>
                </a:lnTo>
                <a:lnTo>
                  <a:pt x="14821446" y="192976"/>
                </a:lnTo>
                <a:lnTo>
                  <a:pt x="14782330" y="216306"/>
                </a:lnTo>
                <a:lnTo>
                  <a:pt x="14781708" y="228053"/>
                </a:lnTo>
                <a:lnTo>
                  <a:pt x="14785937" y="239077"/>
                </a:lnTo>
                <a:lnTo>
                  <a:pt x="14794040" y="247383"/>
                </a:lnTo>
                <a:lnTo>
                  <a:pt x="14804873" y="252260"/>
                </a:lnTo>
                <a:lnTo>
                  <a:pt x="14817319" y="252958"/>
                </a:lnTo>
                <a:lnTo>
                  <a:pt x="14840992" y="253415"/>
                </a:lnTo>
                <a:lnTo>
                  <a:pt x="14863001" y="260769"/>
                </a:lnTo>
                <a:lnTo>
                  <a:pt x="14881086" y="274027"/>
                </a:lnTo>
                <a:lnTo>
                  <a:pt x="14899615" y="302196"/>
                </a:lnTo>
                <a:lnTo>
                  <a:pt x="14909495" y="308762"/>
                </a:lnTo>
                <a:lnTo>
                  <a:pt x="14921205" y="311353"/>
                </a:lnTo>
                <a:lnTo>
                  <a:pt x="14933308" y="309499"/>
                </a:lnTo>
                <a:lnTo>
                  <a:pt x="14943862" y="303276"/>
                </a:lnTo>
                <a:lnTo>
                  <a:pt x="14950821" y="294017"/>
                </a:lnTo>
                <a:lnTo>
                  <a:pt x="14953615" y="282994"/>
                </a:lnTo>
                <a:close/>
              </a:path>
              <a:path w="14983460" h="741679">
                <a:moveTo>
                  <a:pt x="14983397" y="402844"/>
                </a:moveTo>
                <a:lnTo>
                  <a:pt x="14982063" y="391350"/>
                </a:lnTo>
                <a:lnTo>
                  <a:pt x="14982051" y="391160"/>
                </a:lnTo>
                <a:lnTo>
                  <a:pt x="14976348" y="381368"/>
                </a:lnTo>
                <a:lnTo>
                  <a:pt x="14976259" y="381215"/>
                </a:lnTo>
                <a:lnTo>
                  <a:pt x="14967065" y="374142"/>
                </a:lnTo>
                <a:lnTo>
                  <a:pt x="14967280" y="374142"/>
                </a:lnTo>
                <a:lnTo>
                  <a:pt x="14955127" y="370713"/>
                </a:lnTo>
                <a:lnTo>
                  <a:pt x="14954707" y="370713"/>
                </a:lnTo>
                <a:lnTo>
                  <a:pt x="14942261" y="371983"/>
                </a:lnTo>
                <a:lnTo>
                  <a:pt x="14942477" y="371983"/>
                </a:lnTo>
                <a:lnTo>
                  <a:pt x="14932000" y="377456"/>
                </a:lnTo>
                <a:lnTo>
                  <a:pt x="14919008" y="413448"/>
                </a:lnTo>
                <a:lnTo>
                  <a:pt x="14916150" y="428853"/>
                </a:lnTo>
                <a:lnTo>
                  <a:pt x="14912416" y="444258"/>
                </a:lnTo>
                <a:lnTo>
                  <a:pt x="14907883" y="459384"/>
                </a:lnTo>
                <a:lnTo>
                  <a:pt x="14880565" y="459384"/>
                </a:lnTo>
                <a:lnTo>
                  <a:pt x="14880565" y="518579"/>
                </a:lnTo>
                <a:lnTo>
                  <a:pt x="14852853" y="556933"/>
                </a:lnTo>
                <a:lnTo>
                  <a:pt x="14819313" y="590473"/>
                </a:lnTo>
                <a:lnTo>
                  <a:pt x="14780616" y="618629"/>
                </a:lnTo>
                <a:lnTo>
                  <a:pt x="14737410" y="640816"/>
                </a:lnTo>
                <a:lnTo>
                  <a:pt x="14690382" y="656450"/>
                </a:lnTo>
                <a:lnTo>
                  <a:pt x="14692071" y="654354"/>
                </a:lnTo>
                <a:lnTo>
                  <a:pt x="14713204" y="628180"/>
                </a:lnTo>
                <a:lnTo>
                  <a:pt x="14736471" y="595515"/>
                </a:lnTo>
                <a:lnTo>
                  <a:pt x="14758835" y="558850"/>
                </a:lnTo>
                <a:lnTo>
                  <a:pt x="14778978" y="518579"/>
                </a:lnTo>
                <a:lnTo>
                  <a:pt x="14880565" y="518579"/>
                </a:lnTo>
                <a:lnTo>
                  <a:pt x="14880565" y="459384"/>
                </a:lnTo>
                <a:lnTo>
                  <a:pt x="14800148" y="459384"/>
                </a:lnTo>
                <a:lnTo>
                  <a:pt x="14803666" y="445604"/>
                </a:lnTo>
                <a:lnTo>
                  <a:pt x="14806714" y="431634"/>
                </a:lnTo>
                <a:lnTo>
                  <a:pt x="14809178" y="417449"/>
                </a:lnTo>
                <a:lnTo>
                  <a:pt x="14811007" y="403047"/>
                </a:lnTo>
                <a:lnTo>
                  <a:pt x="14809750" y="391350"/>
                </a:lnTo>
                <a:lnTo>
                  <a:pt x="14804047" y="381368"/>
                </a:lnTo>
                <a:lnTo>
                  <a:pt x="14794789" y="374142"/>
                </a:lnTo>
                <a:lnTo>
                  <a:pt x="14782889" y="370713"/>
                </a:lnTo>
                <a:lnTo>
                  <a:pt x="14770024" y="371983"/>
                </a:lnTo>
                <a:lnTo>
                  <a:pt x="14770392" y="371983"/>
                </a:lnTo>
                <a:lnTo>
                  <a:pt x="14759686" y="377456"/>
                </a:lnTo>
                <a:lnTo>
                  <a:pt x="14759826" y="377456"/>
                </a:lnTo>
                <a:lnTo>
                  <a:pt x="14752295" y="386080"/>
                </a:lnTo>
                <a:lnTo>
                  <a:pt x="14748688" y="397294"/>
                </a:lnTo>
                <a:lnTo>
                  <a:pt x="14746554" y="413207"/>
                </a:lnTo>
                <a:lnTo>
                  <a:pt x="14743506" y="428853"/>
                </a:lnTo>
                <a:lnTo>
                  <a:pt x="14739646" y="444258"/>
                </a:lnTo>
                <a:lnTo>
                  <a:pt x="14735099" y="459384"/>
                </a:lnTo>
                <a:lnTo>
                  <a:pt x="14709940" y="459384"/>
                </a:lnTo>
                <a:lnTo>
                  <a:pt x="14709940" y="518579"/>
                </a:lnTo>
                <a:lnTo>
                  <a:pt x="14684248" y="562165"/>
                </a:lnTo>
                <a:lnTo>
                  <a:pt x="14657045" y="599960"/>
                </a:lnTo>
                <a:lnTo>
                  <a:pt x="14631073" y="631012"/>
                </a:lnTo>
                <a:lnTo>
                  <a:pt x="14609064" y="654354"/>
                </a:lnTo>
                <a:lnTo>
                  <a:pt x="14587093" y="631012"/>
                </a:lnTo>
                <a:lnTo>
                  <a:pt x="14561109" y="599960"/>
                </a:lnTo>
                <a:lnTo>
                  <a:pt x="14533893" y="562165"/>
                </a:lnTo>
                <a:lnTo>
                  <a:pt x="14527822" y="551878"/>
                </a:lnTo>
                <a:lnTo>
                  <a:pt x="14527822" y="656450"/>
                </a:lnTo>
                <a:lnTo>
                  <a:pt x="14480794" y="640816"/>
                </a:lnTo>
                <a:lnTo>
                  <a:pt x="14437601" y="618629"/>
                </a:lnTo>
                <a:lnTo>
                  <a:pt x="14398892" y="590473"/>
                </a:lnTo>
                <a:lnTo>
                  <a:pt x="14365351" y="556933"/>
                </a:lnTo>
                <a:lnTo>
                  <a:pt x="14337627" y="518579"/>
                </a:lnTo>
                <a:lnTo>
                  <a:pt x="14439227" y="518579"/>
                </a:lnTo>
                <a:lnTo>
                  <a:pt x="14459395" y="558850"/>
                </a:lnTo>
                <a:lnTo>
                  <a:pt x="14481759" y="595515"/>
                </a:lnTo>
                <a:lnTo>
                  <a:pt x="14505000" y="628180"/>
                </a:lnTo>
                <a:lnTo>
                  <a:pt x="14527822" y="656450"/>
                </a:lnTo>
                <a:lnTo>
                  <a:pt x="14527822" y="551878"/>
                </a:lnTo>
                <a:lnTo>
                  <a:pt x="14508188" y="518579"/>
                </a:lnTo>
                <a:lnTo>
                  <a:pt x="14709940" y="518579"/>
                </a:lnTo>
                <a:lnTo>
                  <a:pt x="14709940" y="459384"/>
                </a:lnTo>
                <a:lnTo>
                  <a:pt x="14483169" y="459384"/>
                </a:lnTo>
                <a:lnTo>
                  <a:pt x="14478661" y="444385"/>
                </a:lnTo>
                <a:lnTo>
                  <a:pt x="14474825" y="429082"/>
                </a:lnTo>
                <a:lnTo>
                  <a:pt x="14471764" y="413448"/>
                </a:lnTo>
                <a:lnTo>
                  <a:pt x="14471714" y="413207"/>
                </a:lnTo>
                <a:lnTo>
                  <a:pt x="14469605" y="397510"/>
                </a:lnTo>
                <a:lnTo>
                  <a:pt x="14469580" y="397294"/>
                </a:lnTo>
                <a:lnTo>
                  <a:pt x="14466024" y="386245"/>
                </a:lnTo>
                <a:lnTo>
                  <a:pt x="14465973" y="386080"/>
                </a:lnTo>
                <a:lnTo>
                  <a:pt x="14458442" y="377456"/>
                </a:lnTo>
                <a:lnTo>
                  <a:pt x="14447850" y="371983"/>
                </a:lnTo>
                <a:lnTo>
                  <a:pt x="14448079" y="371983"/>
                </a:lnTo>
                <a:lnTo>
                  <a:pt x="14435379" y="370713"/>
                </a:lnTo>
                <a:lnTo>
                  <a:pt x="14423492" y="374142"/>
                </a:lnTo>
                <a:lnTo>
                  <a:pt x="14414233" y="381368"/>
                </a:lnTo>
                <a:lnTo>
                  <a:pt x="14408633" y="391160"/>
                </a:lnTo>
                <a:lnTo>
                  <a:pt x="14408518" y="391350"/>
                </a:lnTo>
                <a:lnTo>
                  <a:pt x="14407274" y="402844"/>
                </a:lnTo>
                <a:lnTo>
                  <a:pt x="14407248" y="403047"/>
                </a:lnTo>
                <a:lnTo>
                  <a:pt x="14409090" y="417449"/>
                </a:lnTo>
                <a:lnTo>
                  <a:pt x="14411566" y="431634"/>
                </a:lnTo>
                <a:lnTo>
                  <a:pt x="14414602" y="445604"/>
                </a:lnTo>
                <a:lnTo>
                  <a:pt x="14418120" y="459384"/>
                </a:lnTo>
                <a:lnTo>
                  <a:pt x="14310386" y="459384"/>
                </a:lnTo>
                <a:lnTo>
                  <a:pt x="14305902" y="444385"/>
                </a:lnTo>
                <a:lnTo>
                  <a:pt x="14302169" y="429082"/>
                </a:lnTo>
                <a:lnTo>
                  <a:pt x="14299273" y="413448"/>
                </a:lnTo>
                <a:lnTo>
                  <a:pt x="14297266" y="397510"/>
                </a:lnTo>
                <a:lnTo>
                  <a:pt x="14293787" y="386245"/>
                </a:lnTo>
                <a:lnTo>
                  <a:pt x="14286294" y="377456"/>
                </a:lnTo>
                <a:lnTo>
                  <a:pt x="14275791" y="371983"/>
                </a:lnTo>
                <a:lnTo>
                  <a:pt x="14263548" y="370713"/>
                </a:lnTo>
                <a:lnTo>
                  <a:pt x="14263142" y="370713"/>
                </a:lnTo>
                <a:lnTo>
                  <a:pt x="14251000" y="374142"/>
                </a:lnTo>
                <a:lnTo>
                  <a:pt x="14251204" y="374142"/>
                </a:lnTo>
                <a:lnTo>
                  <a:pt x="14242021" y="381215"/>
                </a:lnTo>
                <a:lnTo>
                  <a:pt x="14236243" y="391160"/>
                </a:lnTo>
                <a:lnTo>
                  <a:pt x="14234871" y="402844"/>
                </a:lnTo>
                <a:lnTo>
                  <a:pt x="14242187" y="447865"/>
                </a:lnTo>
                <a:lnTo>
                  <a:pt x="14255102" y="490689"/>
                </a:lnTo>
                <a:lnTo>
                  <a:pt x="14273225" y="530974"/>
                </a:lnTo>
                <a:lnTo>
                  <a:pt x="14296200" y="568388"/>
                </a:lnTo>
                <a:lnTo>
                  <a:pt x="14323632" y="602627"/>
                </a:lnTo>
                <a:lnTo>
                  <a:pt x="14355166" y="633361"/>
                </a:lnTo>
                <a:lnTo>
                  <a:pt x="14390408" y="660260"/>
                </a:lnTo>
                <a:lnTo>
                  <a:pt x="14428978" y="682993"/>
                </a:lnTo>
                <a:lnTo>
                  <a:pt x="14470520" y="701243"/>
                </a:lnTo>
                <a:lnTo>
                  <a:pt x="14514640" y="714679"/>
                </a:lnTo>
                <a:lnTo>
                  <a:pt x="14560969" y="722972"/>
                </a:lnTo>
                <a:lnTo>
                  <a:pt x="14609128" y="725817"/>
                </a:lnTo>
                <a:lnTo>
                  <a:pt x="14657184" y="722972"/>
                </a:lnTo>
                <a:lnTo>
                  <a:pt x="14703565" y="714679"/>
                </a:lnTo>
                <a:lnTo>
                  <a:pt x="14747697" y="701243"/>
                </a:lnTo>
                <a:lnTo>
                  <a:pt x="14789252" y="682993"/>
                </a:lnTo>
                <a:lnTo>
                  <a:pt x="14827834" y="660260"/>
                </a:lnTo>
                <a:lnTo>
                  <a:pt x="14832826" y="656450"/>
                </a:lnTo>
                <a:lnTo>
                  <a:pt x="14863090" y="633361"/>
                </a:lnTo>
                <a:lnTo>
                  <a:pt x="14894624" y="602627"/>
                </a:lnTo>
                <a:lnTo>
                  <a:pt x="14922056" y="568388"/>
                </a:lnTo>
                <a:lnTo>
                  <a:pt x="14945030" y="530974"/>
                </a:lnTo>
                <a:lnTo>
                  <a:pt x="14950605" y="518579"/>
                </a:lnTo>
                <a:lnTo>
                  <a:pt x="14963166" y="490689"/>
                </a:lnTo>
                <a:lnTo>
                  <a:pt x="14972602" y="459384"/>
                </a:lnTo>
                <a:lnTo>
                  <a:pt x="14976082" y="447865"/>
                </a:lnTo>
                <a:lnTo>
                  <a:pt x="14983359" y="403047"/>
                </a:lnTo>
                <a:lnTo>
                  <a:pt x="14983397" y="402844"/>
                </a:lnTo>
                <a:close/>
              </a:path>
            </a:pathLst>
          </a:custGeom>
          <a:solidFill>
            <a:srgbClr val="FFFFFF"/>
          </a:solidFill>
        </p:spPr>
        <p:txBody>
          <a:bodyPr wrap="square" lIns="0" tIns="0" rIns="0" bIns="0" rtlCol="0"/>
          <a:lstStyle/>
          <a:p>
            <a:endParaRPr/>
          </a:p>
        </p:txBody>
      </p:sp>
      <p:sp>
        <p:nvSpPr>
          <p:cNvPr id="8" name="object 8"/>
          <p:cNvSpPr txBox="1">
            <a:spLocks noGrp="1"/>
          </p:cNvSpPr>
          <p:nvPr>
            <p:ph type="ftr" sz="quarter" idx="5"/>
          </p:nvPr>
        </p:nvSpPr>
        <p:spPr>
          <a:prstGeom prst="rect">
            <a:avLst/>
          </a:prstGeom>
        </p:spPr>
        <p:txBody>
          <a:bodyPr vert="horz" wrap="square" lIns="0" tIns="0" rIns="0" bIns="0" rtlCol="0">
            <a:spAutoFit/>
          </a:bodyPr>
          <a:lstStyle/>
          <a:p>
            <a:pPr marL="12700">
              <a:lnSpc>
                <a:spcPts val="1535"/>
              </a:lnSpc>
            </a:pPr>
            <a:r>
              <a:rPr dirty="0"/>
              <a:t>Primary</a:t>
            </a:r>
            <a:r>
              <a:rPr spc="30" dirty="0"/>
              <a:t> </a:t>
            </a:r>
            <a:r>
              <a:rPr dirty="0"/>
              <a:t>Care</a:t>
            </a:r>
            <a:r>
              <a:rPr spc="35" dirty="0"/>
              <a:t> </a:t>
            </a:r>
            <a:r>
              <a:rPr dirty="0"/>
              <a:t>People</a:t>
            </a:r>
            <a:r>
              <a:rPr spc="35" dirty="0"/>
              <a:t> </a:t>
            </a:r>
            <a:r>
              <a:rPr spc="-20" dirty="0"/>
              <a:t>Plan</a:t>
            </a:r>
          </a:p>
        </p:txBody>
      </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38100">
              <a:lnSpc>
                <a:spcPts val="1535"/>
              </a:lnSpc>
            </a:pPr>
            <a:fld id="{81D60167-4931-47E6-BA6A-407CBD079E47}" type="slidenum">
              <a:rPr spc="-25" dirty="0">
                <a:solidFill>
                  <a:srgbClr val="FFFFFF"/>
                </a:solidFill>
              </a:rPr>
              <a:t>16</a:t>
            </a:fld>
            <a:endParaRPr spc="-25" dirty="0">
              <a:solidFill>
                <a:srgbClr val="FFFFF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52323" y="3994642"/>
            <a:ext cx="2715895" cy="5948045"/>
            <a:chOff x="1052323" y="3994642"/>
            <a:chExt cx="2715895" cy="5948045"/>
          </a:xfrm>
        </p:grpSpPr>
        <p:sp>
          <p:nvSpPr>
            <p:cNvPr id="3" name="object 3"/>
            <p:cNvSpPr/>
            <p:nvPr/>
          </p:nvSpPr>
          <p:spPr>
            <a:xfrm>
              <a:off x="1052323" y="3994642"/>
              <a:ext cx="2715895" cy="5948045"/>
            </a:xfrm>
            <a:custGeom>
              <a:avLst/>
              <a:gdLst/>
              <a:ahLst/>
              <a:cxnLst/>
              <a:rect l="l" t="t" r="r" b="b"/>
              <a:pathLst>
                <a:path w="2715895" h="5948045">
                  <a:moveTo>
                    <a:pt x="2715446" y="0"/>
                  </a:moveTo>
                  <a:lnTo>
                    <a:pt x="0" y="0"/>
                  </a:lnTo>
                  <a:lnTo>
                    <a:pt x="0" y="5947462"/>
                  </a:lnTo>
                  <a:lnTo>
                    <a:pt x="2715446" y="5947462"/>
                  </a:lnTo>
                  <a:lnTo>
                    <a:pt x="2715446" y="0"/>
                  </a:lnTo>
                  <a:close/>
                </a:path>
              </a:pathLst>
            </a:custGeom>
            <a:solidFill>
              <a:srgbClr val="50B796"/>
            </a:solidFill>
          </p:spPr>
          <p:txBody>
            <a:bodyPr wrap="square" lIns="0" tIns="0" rIns="0" bIns="0" rtlCol="0"/>
            <a:lstStyle/>
            <a:p>
              <a:endParaRPr/>
            </a:p>
          </p:txBody>
        </p:sp>
        <p:sp>
          <p:nvSpPr>
            <p:cNvPr id="4" name="object 4"/>
            <p:cNvSpPr/>
            <p:nvPr/>
          </p:nvSpPr>
          <p:spPr>
            <a:xfrm>
              <a:off x="1540905" y="4379762"/>
              <a:ext cx="1265555" cy="1358900"/>
            </a:xfrm>
            <a:custGeom>
              <a:avLst/>
              <a:gdLst/>
              <a:ahLst/>
              <a:cxnLst/>
              <a:rect l="l" t="t" r="r" b="b"/>
              <a:pathLst>
                <a:path w="1265555" h="1358900">
                  <a:moveTo>
                    <a:pt x="633300" y="0"/>
                  </a:moveTo>
                  <a:lnTo>
                    <a:pt x="586036" y="1730"/>
                  </a:lnTo>
                  <a:lnTo>
                    <a:pt x="539716" y="6838"/>
                  </a:lnTo>
                  <a:lnTo>
                    <a:pt x="494461" y="15204"/>
                  </a:lnTo>
                  <a:lnTo>
                    <a:pt x="450395" y="26704"/>
                  </a:lnTo>
                  <a:lnTo>
                    <a:pt x="407640" y="41217"/>
                  </a:lnTo>
                  <a:lnTo>
                    <a:pt x="366318" y="58622"/>
                  </a:lnTo>
                  <a:lnTo>
                    <a:pt x="326551" y="78795"/>
                  </a:lnTo>
                  <a:lnTo>
                    <a:pt x="288462" y="101615"/>
                  </a:lnTo>
                  <a:lnTo>
                    <a:pt x="252174" y="126960"/>
                  </a:lnTo>
                  <a:lnTo>
                    <a:pt x="217809" y="154708"/>
                  </a:lnTo>
                  <a:lnTo>
                    <a:pt x="185490" y="184737"/>
                  </a:lnTo>
                  <a:lnTo>
                    <a:pt x="155338" y="216926"/>
                  </a:lnTo>
                  <a:lnTo>
                    <a:pt x="127477" y="251152"/>
                  </a:lnTo>
                  <a:lnTo>
                    <a:pt x="102029" y="287292"/>
                  </a:lnTo>
                  <a:lnTo>
                    <a:pt x="79116" y="325227"/>
                  </a:lnTo>
                  <a:lnTo>
                    <a:pt x="58860" y="364832"/>
                  </a:lnTo>
                  <a:lnTo>
                    <a:pt x="41385" y="405987"/>
                  </a:lnTo>
                  <a:lnTo>
                    <a:pt x="26813" y="448570"/>
                  </a:lnTo>
                  <a:lnTo>
                    <a:pt x="15266" y="492457"/>
                  </a:lnTo>
                  <a:lnTo>
                    <a:pt x="6866" y="537529"/>
                  </a:lnTo>
                  <a:lnTo>
                    <a:pt x="1737" y="583662"/>
                  </a:lnTo>
                  <a:lnTo>
                    <a:pt x="0" y="630734"/>
                  </a:lnTo>
                  <a:lnTo>
                    <a:pt x="1736" y="677800"/>
                  </a:lnTo>
                  <a:lnTo>
                    <a:pt x="6864" y="723926"/>
                  </a:lnTo>
                  <a:lnTo>
                    <a:pt x="15261" y="768991"/>
                  </a:lnTo>
                  <a:lnTo>
                    <a:pt x="26804" y="812873"/>
                  </a:lnTo>
                  <a:lnTo>
                    <a:pt x="41372" y="855450"/>
                  </a:lnTo>
                  <a:lnTo>
                    <a:pt x="58842" y="896600"/>
                  </a:lnTo>
                  <a:lnTo>
                    <a:pt x="79091" y="936202"/>
                  </a:lnTo>
                  <a:lnTo>
                    <a:pt x="101997" y="974132"/>
                  </a:lnTo>
                  <a:lnTo>
                    <a:pt x="127438" y="1010270"/>
                  </a:lnTo>
                  <a:lnTo>
                    <a:pt x="155291" y="1044494"/>
                  </a:lnTo>
                  <a:lnTo>
                    <a:pt x="185434" y="1076681"/>
                  </a:lnTo>
                  <a:lnTo>
                    <a:pt x="217744" y="1106710"/>
                  </a:lnTo>
                  <a:lnTo>
                    <a:pt x="252099" y="1134459"/>
                  </a:lnTo>
                  <a:lnTo>
                    <a:pt x="288378" y="1159806"/>
                  </a:lnTo>
                  <a:lnTo>
                    <a:pt x="326456" y="1182629"/>
                  </a:lnTo>
                  <a:lnTo>
                    <a:pt x="366212" y="1202806"/>
                  </a:lnTo>
                  <a:lnTo>
                    <a:pt x="407524" y="1220216"/>
                  </a:lnTo>
                  <a:lnTo>
                    <a:pt x="450269" y="1234735"/>
                  </a:lnTo>
                  <a:lnTo>
                    <a:pt x="494325" y="1246243"/>
                  </a:lnTo>
                  <a:lnTo>
                    <a:pt x="539569" y="1254618"/>
                  </a:lnTo>
                  <a:lnTo>
                    <a:pt x="585879" y="1259737"/>
                  </a:lnTo>
                  <a:lnTo>
                    <a:pt x="633132" y="1261479"/>
                  </a:lnTo>
                  <a:lnTo>
                    <a:pt x="633132" y="1358796"/>
                  </a:lnTo>
                  <a:lnTo>
                    <a:pt x="689666" y="1343612"/>
                  </a:lnTo>
                  <a:lnTo>
                    <a:pt x="743519" y="1326341"/>
                  </a:lnTo>
                  <a:lnTo>
                    <a:pt x="794696" y="1307039"/>
                  </a:lnTo>
                  <a:lnTo>
                    <a:pt x="843201" y="1285766"/>
                  </a:lnTo>
                  <a:lnTo>
                    <a:pt x="889040" y="1262576"/>
                  </a:lnTo>
                  <a:lnTo>
                    <a:pt x="932219" y="1237529"/>
                  </a:lnTo>
                  <a:lnTo>
                    <a:pt x="972741" y="1210680"/>
                  </a:lnTo>
                  <a:lnTo>
                    <a:pt x="1010613" y="1182087"/>
                  </a:lnTo>
                  <a:lnTo>
                    <a:pt x="1045838" y="1151808"/>
                  </a:lnTo>
                  <a:lnTo>
                    <a:pt x="1078423" y="1119900"/>
                  </a:lnTo>
                  <a:lnTo>
                    <a:pt x="1108372" y="1086419"/>
                  </a:lnTo>
                  <a:lnTo>
                    <a:pt x="1135690" y="1051424"/>
                  </a:lnTo>
                  <a:lnTo>
                    <a:pt x="1160382" y="1014970"/>
                  </a:lnTo>
                  <a:lnTo>
                    <a:pt x="1182454" y="977117"/>
                  </a:lnTo>
                  <a:lnTo>
                    <a:pt x="1201910" y="937919"/>
                  </a:lnTo>
                  <a:lnTo>
                    <a:pt x="1218756" y="897436"/>
                  </a:lnTo>
                  <a:lnTo>
                    <a:pt x="1232996" y="855724"/>
                  </a:lnTo>
                  <a:lnTo>
                    <a:pt x="1244635" y="812841"/>
                  </a:lnTo>
                  <a:lnTo>
                    <a:pt x="1253680" y="768843"/>
                  </a:lnTo>
                  <a:lnTo>
                    <a:pt x="1260134" y="723787"/>
                  </a:lnTo>
                  <a:lnTo>
                    <a:pt x="1264002" y="677732"/>
                  </a:lnTo>
                  <a:lnTo>
                    <a:pt x="1265291" y="630734"/>
                  </a:lnTo>
                  <a:lnTo>
                    <a:pt x="1263558" y="583721"/>
                  </a:lnTo>
                  <a:lnTo>
                    <a:pt x="1258441" y="537644"/>
                  </a:lnTo>
                  <a:lnTo>
                    <a:pt x="1250062" y="492626"/>
                  </a:lnTo>
                  <a:lnTo>
                    <a:pt x="1238543" y="448789"/>
                  </a:lnTo>
                  <a:lnTo>
                    <a:pt x="1224006" y="406253"/>
                  </a:lnTo>
                  <a:lnTo>
                    <a:pt x="1206572" y="365140"/>
                  </a:lnTo>
                  <a:lnTo>
                    <a:pt x="1186364" y="325572"/>
                  </a:lnTo>
                  <a:lnTo>
                    <a:pt x="1163504" y="287670"/>
                  </a:lnTo>
                  <a:lnTo>
                    <a:pt x="1138114" y="251555"/>
                  </a:lnTo>
                  <a:lnTo>
                    <a:pt x="1110316" y="217349"/>
                  </a:lnTo>
                  <a:lnTo>
                    <a:pt x="1080231" y="185174"/>
                  </a:lnTo>
                  <a:lnTo>
                    <a:pt x="1047982" y="155152"/>
                  </a:lnTo>
                  <a:lnTo>
                    <a:pt x="1013691" y="127402"/>
                  </a:lnTo>
                  <a:lnTo>
                    <a:pt x="977480" y="102048"/>
                  </a:lnTo>
                  <a:lnTo>
                    <a:pt x="939470" y="79210"/>
                  </a:lnTo>
                  <a:lnTo>
                    <a:pt x="899784" y="59010"/>
                  </a:lnTo>
                  <a:lnTo>
                    <a:pt x="858544" y="41569"/>
                  </a:lnTo>
                  <a:lnTo>
                    <a:pt x="815872" y="27009"/>
                  </a:lnTo>
                  <a:lnTo>
                    <a:pt x="771889" y="15452"/>
                  </a:lnTo>
                  <a:lnTo>
                    <a:pt x="726718" y="7019"/>
                  </a:lnTo>
                  <a:lnTo>
                    <a:pt x="680481" y="1831"/>
                  </a:lnTo>
                  <a:lnTo>
                    <a:pt x="633300" y="0"/>
                  </a:lnTo>
                  <a:close/>
                </a:path>
              </a:pathLst>
            </a:custGeom>
            <a:solidFill>
              <a:srgbClr val="FFFFFF">
                <a:alpha val="19999"/>
              </a:srgbClr>
            </a:solidFill>
          </p:spPr>
          <p:txBody>
            <a:bodyPr wrap="square" lIns="0" tIns="0" rIns="0" bIns="0" rtlCol="0"/>
            <a:lstStyle/>
            <a:p>
              <a:endParaRPr/>
            </a:p>
          </p:txBody>
        </p:sp>
        <p:sp>
          <p:nvSpPr>
            <p:cNvPr id="5" name="object 5"/>
            <p:cNvSpPr/>
            <p:nvPr/>
          </p:nvSpPr>
          <p:spPr>
            <a:xfrm>
              <a:off x="1566696" y="4420734"/>
              <a:ext cx="1214120" cy="1136015"/>
            </a:xfrm>
            <a:custGeom>
              <a:avLst/>
              <a:gdLst/>
              <a:ahLst/>
              <a:cxnLst/>
              <a:rect l="l" t="t" r="r" b="b"/>
              <a:pathLst>
                <a:path w="1214120" h="1136014">
                  <a:moveTo>
                    <a:pt x="252819" y="803928"/>
                  </a:moveTo>
                  <a:lnTo>
                    <a:pt x="151670" y="803928"/>
                  </a:lnTo>
                  <a:lnTo>
                    <a:pt x="151670" y="1088380"/>
                  </a:lnTo>
                  <a:lnTo>
                    <a:pt x="155640" y="1106819"/>
                  </a:lnTo>
                  <a:lnTo>
                    <a:pt x="166470" y="1121861"/>
                  </a:lnTo>
                  <a:lnTo>
                    <a:pt x="182544" y="1131994"/>
                  </a:lnTo>
                  <a:lnTo>
                    <a:pt x="202245" y="1135708"/>
                  </a:lnTo>
                  <a:lnTo>
                    <a:pt x="221946" y="1131994"/>
                  </a:lnTo>
                  <a:lnTo>
                    <a:pt x="238020" y="1121861"/>
                  </a:lnTo>
                  <a:lnTo>
                    <a:pt x="248850" y="1106819"/>
                  </a:lnTo>
                  <a:lnTo>
                    <a:pt x="252819" y="1088380"/>
                  </a:lnTo>
                  <a:lnTo>
                    <a:pt x="252819" y="803928"/>
                  </a:lnTo>
                  <a:close/>
                </a:path>
                <a:path w="1214120" h="1136014">
                  <a:moveTo>
                    <a:pt x="606840" y="567307"/>
                  </a:moveTo>
                  <a:lnTo>
                    <a:pt x="505691" y="567307"/>
                  </a:lnTo>
                  <a:lnTo>
                    <a:pt x="505691" y="1088380"/>
                  </a:lnTo>
                  <a:lnTo>
                    <a:pt x="509660" y="1106819"/>
                  </a:lnTo>
                  <a:lnTo>
                    <a:pt x="520490" y="1121861"/>
                  </a:lnTo>
                  <a:lnTo>
                    <a:pt x="536564" y="1131994"/>
                  </a:lnTo>
                  <a:lnTo>
                    <a:pt x="556265" y="1135708"/>
                  </a:lnTo>
                  <a:lnTo>
                    <a:pt x="575966" y="1131994"/>
                  </a:lnTo>
                  <a:lnTo>
                    <a:pt x="592040" y="1121861"/>
                  </a:lnTo>
                  <a:lnTo>
                    <a:pt x="602870" y="1106819"/>
                  </a:lnTo>
                  <a:lnTo>
                    <a:pt x="606840" y="1088380"/>
                  </a:lnTo>
                  <a:lnTo>
                    <a:pt x="606840" y="567307"/>
                  </a:lnTo>
                  <a:close/>
                </a:path>
                <a:path w="1214120" h="1136014">
                  <a:moveTo>
                    <a:pt x="859712" y="473184"/>
                  </a:moveTo>
                  <a:lnTo>
                    <a:pt x="840010" y="476898"/>
                  </a:lnTo>
                  <a:lnTo>
                    <a:pt x="823936" y="487032"/>
                  </a:lnTo>
                  <a:lnTo>
                    <a:pt x="813106" y="502074"/>
                  </a:lnTo>
                  <a:lnTo>
                    <a:pt x="809137" y="520512"/>
                  </a:lnTo>
                  <a:lnTo>
                    <a:pt x="809137" y="1088380"/>
                  </a:lnTo>
                  <a:lnTo>
                    <a:pt x="813106" y="1106819"/>
                  </a:lnTo>
                  <a:lnTo>
                    <a:pt x="823936" y="1121861"/>
                  </a:lnTo>
                  <a:lnTo>
                    <a:pt x="840010" y="1131994"/>
                  </a:lnTo>
                  <a:lnTo>
                    <a:pt x="859712" y="1135708"/>
                  </a:lnTo>
                  <a:lnTo>
                    <a:pt x="879413" y="1131994"/>
                  </a:lnTo>
                  <a:lnTo>
                    <a:pt x="895487" y="1121861"/>
                  </a:lnTo>
                  <a:lnTo>
                    <a:pt x="906317" y="1106819"/>
                  </a:lnTo>
                  <a:lnTo>
                    <a:pt x="910286" y="1088380"/>
                  </a:lnTo>
                  <a:lnTo>
                    <a:pt x="910286" y="804441"/>
                  </a:lnTo>
                  <a:lnTo>
                    <a:pt x="1112583" y="804441"/>
                  </a:lnTo>
                  <a:lnTo>
                    <a:pt x="1112583" y="778138"/>
                  </a:lnTo>
                  <a:lnTo>
                    <a:pt x="1153779" y="748623"/>
                  </a:lnTo>
                  <a:lnTo>
                    <a:pt x="1185728" y="710486"/>
                  </a:lnTo>
                  <a:lnTo>
                    <a:pt x="1186045" y="709795"/>
                  </a:lnTo>
                  <a:lnTo>
                    <a:pt x="910286" y="709795"/>
                  </a:lnTo>
                  <a:lnTo>
                    <a:pt x="910286" y="520512"/>
                  </a:lnTo>
                  <a:lnTo>
                    <a:pt x="906317" y="502074"/>
                  </a:lnTo>
                  <a:lnTo>
                    <a:pt x="895487" y="487032"/>
                  </a:lnTo>
                  <a:lnTo>
                    <a:pt x="879413" y="476898"/>
                  </a:lnTo>
                  <a:lnTo>
                    <a:pt x="859712" y="473184"/>
                  </a:lnTo>
                  <a:close/>
                </a:path>
                <a:path w="1214120" h="1136014">
                  <a:moveTo>
                    <a:pt x="1112583" y="804441"/>
                  </a:moveTo>
                  <a:lnTo>
                    <a:pt x="1011435" y="804441"/>
                  </a:lnTo>
                  <a:lnTo>
                    <a:pt x="1011435" y="1088380"/>
                  </a:lnTo>
                  <a:lnTo>
                    <a:pt x="1015404" y="1106819"/>
                  </a:lnTo>
                  <a:lnTo>
                    <a:pt x="1026234" y="1121861"/>
                  </a:lnTo>
                  <a:lnTo>
                    <a:pt x="1042308" y="1131994"/>
                  </a:lnTo>
                  <a:lnTo>
                    <a:pt x="1062009" y="1135708"/>
                  </a:lnTo>
                  <a:lnTo>
                    <a:pt x="1081710" y="1131994"/>
                  </a:lnTo>
                  <a:lnTo>
                    <a:pt x="1097784" y="1121861"/>
                  </a:lnTo>
                  <a:lnTo>
                    <a:pt x="1108614" y="1106819"/>
                  </a:lnTo>
                  <a:lnTo>
                    <a:pt x="1112583" y="1088380"/>
                  </a:lnTo>
                  <a:lnTo>
                    <a:pt x="1112583" y="804441"/>
                  </a:lnTo>
                  <a:close/>
                </a:path>
                <a:path w="1214120" h="1136014">
                  <a:moveTo>
                    <a:pt x="202369" y="662403"/>
                  </a:moveTo>
                  <a:lnTo>
                    <a:pt x="136341" y="687460"/>
                  </a:lnTo>
                  <a:lnTo>
                    <a:pt x="15873" y="793656"/>
                  </a:lnTo>
                  <a:lnTo>
                    <a:pt x="0" y="826701"/>
                  </a:lnTo>
                  <a:lnTo>
                    <a:pt x="3137" y="844593"/>
                  </a:lnTo>
                  <a:lnTo>
                    <a:pt x="13748" y="860523"/>
                  </a:lnTo>
                  <a:lnTo>
                    <a:pt x="30121" y="871406"/>
                  </a:lnTo>
                  <a:lnTo>
                    <a:pt x="49024" y="875410"/>
                  </a:lnTo>
                  <a:lnTo>
                    <a:pt x="68155" y="872468"/>
                  </a:lnTo>
                  <a:lnTo>
                    <a:pt x="85212" y="862513"/>
                  </a:lnTo>
                  <a:lnTo>
                    <a:pt x="151670" y="803928"/>
                  </a:lnTo>
                  <a:lnTo>
                    <a:pt x="396425" y="803928"/>
                  </a:lnTo>
                  <a:lnTo>
                    <a:pt x="388658" y="793656"/>
                  </a:lnTo>
                  <a:lnTo>
                    <a:pt x="269460" y="688554"/>
                  </a:lnTo>
                  <a:lnTo>
                    <a:pt x="237946" y="669001"/>
                  </a:lnTo>
                  <a:lnTo>
                    <a:pt x="202369" y="662403"/>
                  </a:lnTo>
                  <a:close/>
                </a:path>
                <a:path w="1214120" h="1136014">
                  <a:moveTo>
                    <a:pt x="396425" y="803928"/>
                  </a:moveTo>
                  <a:lnTo>
                    <a:pt x="252819" y="803928"/>
                  </a:lnTo>
                  <a:lnTo>
                    <a:pt x="319267" y="862513"/>
                  </a:lnTo>
                  <a:lnTo>
                    <a:pt x="327054" y="868176"/>
                  </a:lnTo>
                  <a:lnTo>
                    <a:pt x="335597" y="872194"/>
                  </a:lnTo>
                  <a:lnTo>
                    <a:pt x="344650" y="874588"/>
                  </a:lnTo>
                  <a:lnTo>
                    <a:pt x="354306" y="875410"/>
                  </a:lnTo>
                  <a:lnTo>
                    <a:pt x="353657" y="875410"/>
                  </a:lnTo>
                  <a:lnTo>
                    <a:pt x="390783" y="860523"/>
                  </a:lnTo>
                  <a:lnTo>
                    <a:pt x="404532" y="826701"/>
                  </a:lnTo>
                  <a:lnTo>
                    <a:pt x="400263" y="809003"/>
                  </a:lnTo>
                  <a:lnTo>
                    <a:pt x="396425" y="803928"/>
                  </a:lnTo>
                  <a:close/>
                </a:path>
                <a:path w="1214120" h="1136014">
                  <a:moveTo>
                    <a:pt x="533233" y="0"/>
                  </a:moveTo>
                  <a:lnTo>
                    <a:pt x="514058" y="2664"/>
                  </a:lnTo>
                  <a:lnTo>
                    <a:pt x="496843" y="12350"/>
                  </a:lnTo>
                  <a:lnTo>
                    <a:pt x="485016" y="27538"/>
                  </a:lnTo>
                  <a:lnTo>
                    <a:pt x="480481" y="45183"/>
                  </a:lnTo>
                  <a:lnTo>
                    <a:pt x="483342" y="63128"/>
                  </a:lnTo>
                  <a:lnTo>
                    <a:pt x="741767" y="332497"/>
                  </a:lnTo>
                  <a:lnTo>
                    <a:pt x="792547" y="366484"/>
                  </a:lnTo>
                  <a:lnTo>
                    <a:pt x="853638" y="378538"/>
                  </a:lnTo>
                  <a:lnTo>
                    <a:pt x="1011435" y="378538"/>
                  </a:lnTo>
                  <a:lnTo>
                    <a:pt x="1050775" y="385986"/>
                  </a:lnTo>
                  <a:lnTo>
                    <a:pt x="1082930" y="406287"/>
                  </a:lnTo>
                  <a:lnTo>
                    <a:pt x="1104624" y="436375"/>
                  </a:lnTo>
                  <a:lnTo>
                    <a:pt x="1112583" y="473184"/>
                  </a:lnTo>
                  <a:lnTo>
                    <a:pt x="1112583" y="615159"/>
                  </a:lnTo>
                  <a:lnTo>
                    <a:pt x="1104624" y="651966"/>
                  </a:lnTo>
                  <a:lnTo>
                    <a:pt x="1082930" y="682051"/>
                  </a:lnTo>
                  <a:lnTo>
                    <a:pt x="1050775" y="702348"/>
                  </a:lnTo>
                  <a:lnTo>
                    <a:pt x="1011435" y="709795"/>
                  </a:lnTo>
                  <a:lnTo>
                    <a:pt x="1186045" y="709795"/>
                  </a:lnTo>
                  <a:lnTo>
                    <a:pt x="1206391" y="665430"/>
                  </a:lnTo>
                  <a:lnTo>
                    <a:pt x="1213732" y="615159"/>
                  </a:lnTo>
                  <a:lnTo>
                    <a:pt x="1213732" y="473184"/>
                  </a:lnTo>
                  <a:lnTo>
                    <a:pt x="1208381" y="429828"/>
                  </a:lnTo>
                  <a:lnTo>
                    <a:pt x="1193143" y="390003"/>
                  </a:lnTo>
                  <a:lnTo>
                    <a:pt x="1169240" y="354854"/>
                  </a:lnTo>
                  <a:lnTo>
                    <a:pt x="1137895" y="325524"/>
                  </a:lnTo>
                  <a:lnTo>
                    <a:pt x="1100331" y="303157"/>
                  </a:lnTo>
                  <a:lnTo>
                    <a:pt x="1057770" y="288899"/>
                  </a:lnTo>
                  <a:lnTo>
                    <a:pt x="1011435" y="283891"/>
                  </a:lnTo>
                  <a:lnTo>
                    <a:pt x="853691" y="283891"/>
                  </a:lnTo>
                  <a:lnTo>
                    <a:pt x="843253" y="282867"/>
                  </a:lnTo>
                  <a:lnTo>
                    <a:pt x="833329" y="279882"/>
                  </a:lnTo>
                  <a:lnTo>
                    <a:pt x="824266" y="275070"/>
                  </a:lnTo>
                  <a:lnTo>
                    <a:pt x="816414" y="268562"/>
                  </a:lnTo>
                  <a:lnTo>
                    <a:pt x="568296" y="15292"/>
                  </a:lnTo>
                  <a:lnTo>
                    <a:pt x="552077" y="4245"/>
                  </a:lnTo>
                  <a:lnTo>
                    <a:pt x="533233" y="0"/>
                  </a:lnTo>
                  <a:close/>
                </a:path>
                <a:path w="1214120" h="1136014">
                  <a:moveTo>
                    <a:pt x="556409" y="425754"/>
                  </a:moveTo>
                  <a:lnTo>
                    <a:pt x="490362" y="450850"/>
                  </a:lnTo>
                  <a:lnTo>
                    <a:pt x="369894" y="557045"/>
                  </a:lnTo>
                  <a:lnTo>
                    <a:pt x="354020" y="590082"/>
                  </a:lnTo>
                  <a:lnTo>
                    <a:pt x="357157" y="607977"/>
                  </a:lnTo>
                  <a:lnTo>
                    <a:pt x="367768" y="623912"/>
                  </a:lnTo>
                  <a:lnTo>
                    <a:pt x="384149" y="634773"/>
                  </a:lnTo>
                  <a:lnTo>
                    <a:pt x="403064" y="638778"/>
                  </a:lnTo>
                  <a:lnTo>
                    <a:pt x="422198" y="635845"/>
                  </a:lnTo>
                  <a:lnTo>
                    <a:pt x="439232" y="625891"/>
                  </a:lnTo>
                  <a:lnTo>
                    <a:pt x="505691" y="567307"/>
                  </a:lnTo>
                  <a:lnTo>
                    <a:pt x="750442" y="567307"/>
                  </a:lnTo>
                  <a:lnTo>
                    <a:pt x="742678" y="557045"/>
                  </a:lnTo>
                  <a:lnTo>
                    <a:pt x="623364" y="451830"/>
                  </a:lnTo>
                  <a:lnTo>
                    <a:pt x="621722" y="450850"/>
                  </a:lnTo>
                  <a:lnTo>
                    <a:pt x="591988" y="432347"/>
                  </a:lnTo>
                  <a:lnTo>
                    <a:pt x="556409" y="425754"/>
                  </a:lnTo>
                  <a:close/>
                </a:path>
                <a:path w="1214120" h="1136014">
                  <a:moveTo>
                    <a:pt x="750442" y="567307"/>
                  </a:moveTo>
                  <a:lnTo>
                    <a:pt x="606840" y="567307"/>
                  </a:lnTo>
                  <a:lnTo>
                    <a:pt x="673288" y="625891"/>
                  </a:lnTo>
                  <a:lnTo>
                    <a:pt x="681075" y="631557"/>
                  </a:lnTo>
                  <a:lnTo>
                    <a:pt x="689617" y="635578"/>
                  </a:lnTo>
                  <a:lnTo>
                    <a:pt x="698670" y="637976"/>
                  </a:lnTo>
                  <a:lnTo>
                    <a:pt x="708081" y="638778"/>
                  </a:lnTo>
                  <a:lnTo>
                    <a:pt x="707904" y="638778"/>
                  </a:lnTo>
                  <a:lnTo>
                    <a:pt x="744804" y="623912"/>
                  </a:lnTo>
                  <a:lnTo>
                    <a:pt x="758556" y="590082"/>
                  </a:lnTo>
                  <a:lnTo>
                    <a:pt x="754285" y="572386"/>
                  </a:lnTo>
                  <a:lnTo>
                    <a:pt x="750442" y="567307"/>
                  </a:lnTo>
                  <a:close/>
                </a:path>
                <a:path w="1214120" h="1136014">
                  <a:moveTo>
                    <a:pt x="985790" y="0"/>
                  </a:moveTo>
                  <a:lnTo>
                    <a:pt x="985291" y="0"/>
                  </a:lnTo>
                  <a:lnTo>
                    <a:pt x="936320" y="9249"/>
                  </a:lnTo>
                  <a:lnTo>
                    <a:pt x="896132" y="34602"/>
                  </a:lnTo>
                  <a:lnTo>
                    <a:pt x="869038" y="72208"/>
                  </a:lnTo>
                  <a:lnTo>
                    <a:pt x="859104" y="118263"/>
                  </a:lnTo>
                  <a:lnTo>
                    <a:pt x="869038" y="164318"/>
                  </a:lnTo>
                  <a:lnTo>
                    <a:pt x="896132" y="201924"/>
                  </a:lnTo>
                  <a:lnTo>
                    <a:pt x="936320" y="227277"/>
                  </a:lnTo>
                  <a:lnTo>
                    <a:pt x="985540" y="236573"/>
                  </a:lnTo>
                  <a:lnTo>
                    <a:pt x="1034760" y="227277"/>
                  </a:lnTo>
                  <a:lnTo>
                    <a:pt x="1074948" y="201924"/>
                  </a:lnTo>
                  <a:lnTo>
                    <a:pt x="1102042" y="164318"/>
                  </a:lnTo>
                  <a:lnTo>
                    <a:pt x="1111976" y="118263"/>
                  </a:lnTo>
                  <a:lnTo>
                    <a:pt x="1102042" y="72208"/>
                  </a:lnTo>
                  <a:lnTo>
                    <a:pt x="1074948" y="34602"/>
                  </a:lnTo>
                  <a:lnTo>
                    <a:pt x="1034760" y="9249"/>
                  </a:lnTo>
                  <a:lnTo>
                    <a:pt x="985790" y="0"/>
                  </a:lnTo>
                  <a:close/>
                </a:path>
              </a:pathLst>
            </a:custGeom>
            <a:solidFill>
              <a:srgbClr val="FFFFFF"/>
            </a:solidFill>
          </p:spPr>
          <p:txBody>
            <a:bodyPr wrap="square" lIns="0" tIns="0" rIns="0" bIns="0" rtlCol="0"/>
            <a:lstStyle/>
            <a:p>
              <a:endParaRPr/>
            </a:p>
          </p:txBody>
        </p:sp>
      </p:grpSp>
      <p:sp>
        <p:nvSpPr>
          <p:cNvPr id="6" name="object 6"/>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dirty="0"/>
              <a:t>What</a:t>
            </a:r>
            <a:r>
              <a:rPr spc="-125" dirty="0"/>
              <a:t> </a:t>
            </a:r>
            <a:r>
              <a:rPr dirty="0"/>
              <a:t>the</a:t>
            </a:r>
            <a:r>
              <a:rPr spc="-120" dirty="0"/>
              <a:t> </a:t>
            </a:r>
            <a:r>
              <a:rPr dirty="0"/>
              <a:t>Primary</a:t>
            </a:r>
            <a:r>
              <a:rPr spc="-125" dirty="0"/>
              <a:t> </a:t>
            </a:r>
            <a:r>
              <a:rPr dirty="0"/>
              <a:t>Care</a:t>
            </a:r>
            <a:r>
              <a:rPr spc="-120" dirty="0"/>
              <a:t> </a:t>
            </a:r>
            <a:r>
              <a:rPr dirty="0"/>
              <a:t>Sector</a:t>
            </a:r>
            <a:r>
              <a:rPr spc="-125" dirty="0"/>
              <a:t> </a:t>
            </a:r>
            <a:r>
              <a:rPr dirty="0"/>
              <a:t>has</a:t>
            </a:r>
            <a:r>
              <a:rPr spc="-120" dirty="0"/>
              <a:t> </a:t>
            </a:r>
            <a:r>
              <a:rPr dirty="0"/>
              <a:t>told</a:t>
            </a:r>
            <a:r>
              <a:rPr spc="-120" dirty="0"/>
              <a:t> </a:t>
            </a:r>
            <a:r>
              <a:rPr spc="-25" dirty="0"/>
              <a:t>us</a:t>
            </a:r>
          </a:p>
        </p:txBody>
      </p:sp>
      <p:sp>
        <p:nvSpPr>
          <p:cNvPr id="7" name="object 7"/>
          <p:cNvSpPr txBox="1"/>
          <p:nvPr/>
        </p:nvSpPr>
        <p:spPr>
          <a:xfrm>
            <a:off x="1034388" y="2725436"/>
            <a:ext cx="8891270" cy="452755"/>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575756"/>
                </a:solidFill>
                <a:latin typeface="Helvetica"/>
                <a:cs typeface="Helvetica"/>
              </a:rPr>
              <a:t>The</a:t>
            </a:r>
            <a:r>
              <a:rPr sz="2800" spc="-55" dirty="0">
                <a:solidFill>
                  <a:srgbClr val="575756"/>
                </a:solidFill>
                <a:latin typeface="Helvetica"/>
                <a:cs typeface="Helvetica"/>
              </a:rPr>
              <a:t> </a:t>
            </a:r>
            <a:r>
              <a:rPr sz="2800" dirty="0">
                <a:solidFill>
                  <a:srgbClr val="575756"/>
                </a:solidFill>
                <a:latin typeface="Helvetica"/>
                <a:cs typeface="Helvetica"/>
              </a:rPr>
              <a:t>key</a:t>
            </a:r>
            <a:r>
              <a:rPr sz="2800" spc="-55" dirty="0">
                <a:solidFill>
                  <a:srgbClr val="575756"/>
                </a:solidFill>
                <a:latin typeface="Helvetica"/>
                <a:cs typeface="Helvetica"/>
              </a:rPr>
              <a:t> </a:t>
            </a:r>
            <a:r>
              <a:rPr sz="2800" dirty="0">
                <a:solidFill>
                  <a:srgbClr val="575756"/>
                </a:solidFill>
                <a:latin typeface="Helvetica"/>
                <a:cs typeface="Helvetica"/>
              </a:rPr>
              <a:t>themes</a:t>
            </a:r>
            <a:r>
              <a:rPr sz="2800" spc="-55" dirty="0">
                <a:solidFill>
                  <a:srgbClr val="575756"/>
                </a:solidFill>
                <a:latin typeface="Helvetica"/>
                <a:cs typeface="Helvetica"/>
              </a:rPr>
              <a:t> </a:t>
            </a:r>
            <a:r>
              <a:rPr sz="2800" dirty="0">
                <a:solidFill>
                  <a:srgbClr val="575756"/>
                </a:solidFill>
                <a:latin typeface="Helvetica"/>
                <a:cs typeface="Helvetica"/>
              </a:rPr>
              <a:t>from</a:t>
            </a:r>
            <a:r>
              <a:rPr sz="2800" spc="-50" dirty="0">
                <a:solidFill>
                  <a:srgbClr val="575756"/>
                </a:solidFill>
                <a:latin typeface="Helvetica"/>
                <a:cs typeface="Helvetica"/>
              </a:rPr>
              <a:t> </a:t>
            </a:r>
            <a:r>
              <a:rPr sz="2800" dirty="0">
                <a:solidFill>
                  <a:srgbClr val="575756"/>
                </a:solidFill>
                <a:latin typeface="Helvetica"/>
                <a:cs typeface="Helvetica"/>
              </a:rPr>
              <a:t>the</a:t>
            </a:r>
            <a:r>
              <a:rPr sz="2800" spc="-55" dirty="0">
                <a:solidFill>
                  <a:srgbClr val="575756"/>
                </a:solidFill>
                <a:latin typeface="Helvetica"/>
                <a:cs typeface="Helvetica"/>
              </a:rPr>
              <a:t> </a:t>
            </a:r>
            <a:r>
              <a:rPr sz="2800" dirty="0">
                <a:solidFill>
                  <a:srgbClr val="575756"/>
                </a:solidFill>
                <a:latin typeface="Helvetica"/>
                <a:cs typeface="Helvetica"/>
              </a:rPr>
              <a:t>range</a:t>
            </a:r>
            <a:r>
              <a:rPr sz="2800" spc="-55" dirty="0">
                <a:solidFill>
                  <a:srgbClr val="575756"/>
                </a:solidFill>
                <a:latin typeface="Helvetica"/>
                <a:cs typeface="Helvetica"/>
              </a:rPr>
              <a:t> </a:t>
            </a:r>
            <a:r>
              <a:rPr sz="2800" dirty="0">
                <a:solidFill>
                  <a:srgbClr val="575756"/>
                </a:solidFill>
                <a:latin typeface="Helvetica"/>
                <a:cs typeface="Helvetica"/>
              </a:rPr>
              <a:t>of</a:t>
            </a:r>
            <a:r>
              <a:rPr sz="2800" spc="-50" dirty="0">
                <a:solidFill>
                  <a:srgbClr val="575756"/>
                </a:solidFill>
                <a:latin typeface="Helvetica"/>
                <a:cs typeface="Helvetica"/>
              </a:rPr>
              <a:t> </a:t>
            </a:r>
            <a:r>
              <a:rPr sz="2800" dirty="0">
                <a:solidFill>
                  <a:srgbClr val="575756"/>
                </a:solidFill>
                <a:latin typeface="Helvetica"/>
                <a:cs typeface="Helvetica"/>
              </a:rPr>
              <a:t>views</a:t>
            </a:r>
            <a:r>
              <a:rPr sz="2800" spc="-55" dirty="0">
                <a:solidFill>
                  <a:srgbClr val="575756"/>
                </a:solidFill>
                <a:latin typeface="Helvetica"/>
                <a:cs typeface="Helvetica"/>
              </a:rPr>
              <a:t> </a:t>
            </a:r>
            <a:r>
              <a:rPr sz="2800" dirty="0">
                <a:solidFill>
                  <a:srgbClr val="575756"/>
                </a:solidFill>
                <a:latin typeface="Helvetica"/>
                <a:cs typeface="Helvetica"/>
              </a:rPr>
              <a:t>we</a:t>
            </a:r>
            <a:r>
              <a:rPr sz="2800" spc="-55" dirty="0">
                <a:solidFill>
                  <a:srgbClr val="575756"/>
                </a:solidFill>
                <a:latin typeface="Helvetica"/>
                <a:cs typeface="Helvetica"/>
              </a:rPr>
              <a:t> </a:t>
            </a:r>
            <a:r>
              <a:rPr sz="2800" dirty="0">
                <a:solidFill>
                  <a:srgbClr val="575756"/>
                </a:solidFill>
                <a:latin typeface="Helvetica"/>
                <a:cs typeface="Helvetica"/>
              </a:rPr>
              <a:t>have</a:t>
            </a:r>
            <a:r>
              <a:rPr sz="2800" spc="-50" dirty="0">
                <a:solidFill>
                  <a:srgbClr val="575756"/>
                </a:solidFill>
                <a:latin typeface="Helvetica"/>
                <a:cs typeface="Helvetica"/>
              </a:rPr>
              <a:t> </a:t>
            </a:r>
            <a:r>
              <a:rPr sz="2800" spc="-10" dirty="0">
                <a:solidFill>
                  <a:srgbClr val="575756"/>
                </a:solidFill>
                <a:latin typeface="Helvetica"/>
                <a:cs typeface="Helvetica"/>
              </a:rPr>
              <a:t>heard:</a:t>
            </a:r>
            <a:endParaRPr sz="2800">
              <a:latin typeface="Helvetica"/>
              <a:cs typeface="Helvetica"/>
            </a:endParaRPr>
          </a:p>
        </p:txBody>
      </p:sp>
      <p:sp>
        <p:nvSpPr>
          <p:cNvPr id="8" name="object 8"/>
          <p:cNvSpPr/>
          <p:nvPr/>
        </p:nvSpPr>
        <p:spPr>
          <a:xfrm>
            <a:off x="4088880" y="3994642"/>
            <a:ext cx="2715895" cy="5948045"/>
          </a:xfrm>
          <a:custGeom>
            <a:avLst/>
            <a:gdLst/>
            <a:ahLst/>
            <a:cxnLst/>
            <a:rect l="l" t="t" r="r" b="b"/>
            <a:pathLst>
              <a:path w="2715895" h="5948045">
                <a:moveTo>
                  <a:pt x="2715446" y="0"/>
                </a:moveTo>
                <a:lnTo>
                  <a:pt x="0" y="0"/>
                </a:lnTo>
                <a:lnTo>
                  <a:pt x="0" y="5947462"/>
                </a:lnTo>
                <a:lnTo>
                  <a:pt x="2715446" y="5947462"/>
                </a:lnTo>
                <a:lnTo>
                  <a:pt x="2715446" y="0"/>
                </a:lnTo>
                <a:close/>
              </a:path>
            </a:pathLst>
          </a:custGeom>
          <a:solidFill>
            <a:srgbClr val="50B796"/>
          </a:solidFill>
        </p:spPr>
        <p:txBody>
          <a:bodyPr wrap="square" lIns="0" tIns="0" rIns="0" bIns="0" rtlCol="0"/>
          <a:lstStyle/>
          <a:p>
            <a:endParaRPr/>
          </a:p>
        </p:txBody>
      </p:sp>
      <p:sp>
        <p:nvSpPr>
          <p:cNvPr id="9" name="object 9"/>
          <p:cNvSpPr txBox="1"/>
          <p:nvPr/>
        </p:nvSpPr>
        <p:spPr>
          <a:xfrm>
            <a:off x="4088880" y="3994642"/>
            <a:ext cx="2715895" cy="5948045"/>
          </a:xfrm>
          <a:prstGeom prst="rect">
            <a:avLst/>
          </a:prstGeom>
          <a:ln w="10470">
            <a:solidFill>
              <a:srgbClr val="00A8D6"/>
            </a:solidFill>
          </a:ln>
        </p:spPr>
        <p:txBody>
          <a:bodyPr vert="horz" wrap="square" lIns="0" tIns="0" rIns="0" bIns="0" rtlCol="0">
            <a:spAutoFit/>
          </a:bodyPr>
          <a:lstStyle/>
          <a:p>
            <a:pPr>
              <a:lnSpc>
                <a:spcPct val="100000"/>
              </a:lnSpc>
            </a:pPr>
            <a:endParaRPr sz="2150">
              <a:latin typeface="Times New Roman"/>
              <a:cs typeface="Times New Roman"/>
            </a:endParaRPr>
          </a:p>
          <a:p>
            <a:pPr>
              <a:lnSpc>
                <a:spcPct val="100000"/>
              </a:lnSpc>
            </a:pPr>
            <a:endParaRPr sz="2150">
              <a:latin typeface="Times New Roman"/>
              <a:cs typeface="Times New Roman"/>
            </a:endParaRPr>
          </a:p>
          <a:p>
            <a:pPr>
              <a:lnSpc>
                <a:spcPct val="100000"/>
              </a:lnSpc>
            </a:pPr>
            <a:endParaRPr sz="2150">
              <a:latin typeface="Times New Roman"/>
              <a:cs typeface="Times New Roman"/>
            </a:endParaRPr>
          </a:p>
          <a:p>
            <a:pPr>
              <a:lnSpc>
                <a:spcPct val="100000"/>
              </a:lnSpc>
            </a:pPr>
            <a:endParaRPr sz="2150">
              <a:latin typeface="Times New Roman"/>
              <a:cs typeface="Times New Roman"/>
            </a:endParaRPr>
          </a:p>
          <a:p>
            <a:pPr>
              <a:lnSpc>
                <a:spcPct val="100000"/>
              </a:lnSpc>
            </a:pPr>
            <a:endParaRPr sz="2150">
              <a:latin typeface="Times New Roman"/>
              <a:cs typeface="Times New Roman"/>
            </a:endParaRPr>
          </a:p>
          <a:p>
            <a:pPr>
              <a:lnSpc>
                <a:spcPct val="100000"/>
              </a:lnSpc>
              <a:spcBef>
                <a:spcPts val="305"/>
              </a:spcBef>
            </a:pPr>
            <a:endParaRPr sz="2150">
              <a:latin typeface="Times New Roman"/>
              <a:cs typeface="Times New Roman"/>
            </a:endParaRPr>
          </a:p>
          <a:p>
            <a:pPr marL="392430" marR="695960">
              <a:lnSpc>
                <a:spcPct val="107300"/>
              </a:lnSpc>
            </a:pPr>
            <a:r>
              <a:rPr sz="2150" b="1" spc="-10" dirty="0">
                <a:solidFill>
                  <a:srgbClr val="FFFFFF"/>
                </a:solidFill>
                <a:latin typeface="Helvetica"/>
                <a:cs typeface="Helvetica"/>
              </a:rPr>
              <a:t>Training</a:t>
            </a:r>
            <a:r>
              <a:rPr sz="2150" b="1" spc="-130" dirty="0">
                <a:solidFill>
                  <a:srgbClr val="FFFFFF"/>
                </a:solidFill>
                <a:latin typeface="Helvetica"/>
                <a:cs typeface="Helvetica"/>
              </a:rPr>
              <a:t> </a:t>
            </a:r>
            <a:r>
              <a:rPr sz="2150" b="1" spc="-25" dirty="0">
                <a:solidFill>
                  <a:srgbClr val="FFFFFF"/>
                </a:solidFill>
                <a:latin typeface="Helvetica"/>
                <a:cs typeface="Helvetica"/>
              </a:rPr>
              <a:t>and </a:t>
            </a:r>
            <a:r>
              <a:rPr sz="2150" b="1" spc="-10" dirty="0">
                <a:solidFill>
                  <a:srgbClr val="FFFFFF"/>
                </a:solidFill>
                <a:latin typeface="Helvetica"/>
                <a:cs typeface="Helvetica"/>
              </a:rPr>
              <a:t>supervision</a:t>
            </a:r>
            <a:endParaRPr sz="2150">
              <a:latin typeface="Helvetica"/>
              <a:cs typeface="Helvetica"/>
            </a:endParaRPr>
          </a:p>
          <a:p>
            <a:pPr marL="392430" marR="417830">
              <a:lnSpc>
                <a:spcPct val="100000"/>
              </a:lnSpc>
              <a:spcBef>
                <a:spcPts val="2375"/>
              </a:spcBef>
            </a:pPr>
            <a:r>
              <a:rPr sz="1650" dirty="0">
                <a:solidFill>
                  <a:srgbClr val="FFFFFF"/>
                </a:solidFill>
                <a:latin typeface="Helvetica"/>
                <a:cs typeface="Helvetica"/>
              </a:rPr>
              <a:t>Increasing</a:t>
            </a:r>
            <a:r>
              <a:rPr sz="1650" spc="-50" dirty="0">
                <a:solidFill>
                  <a:srgbClr val="FFFFFF"/>
                </a:solidFill>
                <a:latin typeface="Helvetica"/>
                <a:cs typeface="Helvetica"/>
              </a:rPr>
              <a:t> </a:t>
            </a:r>
            <a:r>
              <a:rPr sz="1650" spc="-10" dirty="0">
                <a:solidFill>
                  <a:srgbClr val="FFFFFF"/>
                </a:solidFill>
                <a:latin typeface="Helvetica"/>
                <a:cs typeface="Helvetica"/>
              </a:rPr>
              <a:t>number </a:t>
            </a:r>
            <a:r>
              <a:rPr sz="1650" dirty="0">
                <a:solidFill>
                  <a:srgbClr val="FFFFFF"/>
                </a:solidFill>
                <a:latin typeface="Helvetica"/>
                <a:cs typeface="Helvetica"/>
              </a:rPr>
              <a:t>of learners </a:t>
            </a:r>
            <a:r>
              <a:rPr sz="1650" spc="-10" dirty="0">
                <a:solidFill>
                  <a:srgbClr val="FFFFFF"/>
                </a:solidFill>
                <a:latin typeface="Helvetica"/>
                <a:cs typeface="Helvetica"/>
              </a:rPr>
              <a:t>requiring </a:t>
            </a:r>
            <a:r>
              <a:rPr sz="1650" dirty="0">
                <a:solidFill>
                  <a:srgbClr val="FFFFFF"/>
                </a:solidFill>
                <a:latin typeface="Helvetica"/>
                <a:cs typeface="Helvetica"/>
              </a:rPr>
              <a:t>supervision</a:t>
            </a:r>
            <a:r>
              <a:rPr sz="1650" spc="-55" dirty="0">
                <a:solidFill>
                  <a:srgbClr val="FFFFFF"/>
                </a:solidFill>
                <a:latin typeface="Helvetica"/>
                <a:cs typeface="Helvetica"/>
              </a:rPr>
              <a:t> </a:t>
            </a:r>
            <a:r>
              <a:rPr sz="1650" spc="-25" dirty="0">
                <a:solidFill>
                  <a:srgbClr val="FFFFFF"/>
                </a:solidFill>
                <a:latin typeface="Helvetica"/>
                <a:cs typeface="Helvetica"/>
              </a:rPr>
              <a:t>and </a:t>
            </a:r>
            <a:r>
              <a:rPr sz="1650" dirty="0">
                <a:solidFill>
                  <a:srgbClr val="FFFFFF"/>
                </a:solidFill>
                <a:latin typeface="Helvetica"/>
                <a:cs typeface="Helvetica"/>
              </a:rPr>
              <a:t>“head</a:t>
            </a:r>
            <a:r>
              <a:rPr sz="1650" spc="-25" dirty="0">
                <a:solidFill>
                  <a:srgbClr val="FFFFFF"/>
                </a:solidFill>
                <a:latin typeface="Helvetica"/>
                <a:cs typeface="Helvetica"/>
              </a:rPr>
              <a:t> </a:t>
            </a:r>
            <a:r>
              <a:rPr sz="1650" spc="-10" dirty="0">
                <a:solidFill>
                  <a:srgbClr val="FFFFFF"/>
                </a:solidFill>
                <a:latin typeface="Helvetica"/>
                <a:cs typeface="Helvetica"/>
              </a:rPr>
              <a:t>space”, </a:t>
            </a:r>
            <a:r>
              <a:rPr sz="1650" dirty="0">
                <a:solidFill>
                  <a:srgbClr val="FFFFFF"/>
                </a:solidFill>
                <a:latin typeface="Helvetica"/>
                <a:cs typeface="Helvetica"/>
              </a:rPr>
              <a:t>requirement </a:t>
            </a:r>
            <a:r>
              <a:rPr sz="1650" spc="-25" dirty="0">
                <a:solidFill>
                  <a:srgbClr val="FFFFFF"/>
                </a:solidFill>
                <a:latin typeface="Helvetica"/>
                <a:cs typeface="Helvetica"/>
              </a:rPr>
              <a:t>to </a:t>
            </a:r>
            <a:r>
              <a:rPr sz="1650" dirty="0">
                <a:solidFill>
                  <a:srgbClr val="FFFFFF"/>
                </a:solidFill>
                <a:latin typeface="Helvetica"/>
                <a:cs typeface="Helvetica"/>
              </a:rPr>
              <a:t>provide</a:t>
            </a:r>
            <a:r>
              <a:rPr sz="1650" spc="-35" dirty="0">
                <a:solidFill>
                  <a:srgbClr val="FFFFFF"/>
                </a:solidFill>
                <a:latin typeface="Helvetica"/>
                <a:cs typeface="Helvetica"/>
              </a:rPr>
              <a:t> </a:t>
            </a:r>
            <a:r>
              <a:rPr sz="1650" spc="-10" dirty="0">
                <a:solidFill>
                  <a:srgbClr val="FFFFFF"/>
                </a:solidFill>
                <a:latin typeface="Helvetica"/>
                <a:cs typeface="Helvetica"/>
              </a:rPr>
              <a:t>supervision </a:t>
            </a:r>
            <a:r>
              <a:rPr sz="1650" dirty="0">
                <a:solidFill>
                  <a:srgbClr val="FFFFFF"/>
                </a:solidFill>
                <a:latin typeface="Helvetica"/>
                <a:cs typeface="Helvetica"/>
              </a:rPr>
              <a:t>to</a:t>
            </a:r>
            <a:r>
              <a:rPr sz="1650" spc="-10" dirty="0">
                <a:solidFill>
                  <a:srgbClr val="FFFFFF"/>
                </a:solidFill>
                <a:latin typeface="Helvetica"/>
                <a:cs typeface="Helvetica"/>
              </a:rPr>
              <a:t> </a:t>
            </a:r>
            <a:r>
              <a:rPr sz="1650" dirty="0">
                <a:solidFill>
                  <a:srgbClr val="FFFFFF"/>
                </a:solidFill>
                <a:latin typeface="Helvetica"/>
                <a:cs typeface="Helvetica"/>
              </a:rPr>
              <a:t>wider </a:t>
            </a:r>
            <a:r>
              <a:rPr sz="1650" spc="-10" dirty="0">
                <a:solidFill>
                  <a:srgbClr val="FFFFFF"/>
                </a:solidFill>
                <a:latin typeface="Helvetica"/>
                <a:cs typeface="Helvetica"/>
              </a:rPr>
              <a:t>workforce </a:t>
            </a:r>
            <a:r>
              <a:rPr sz="1650" dirty="0">
                <a:solidFill>
                  <a:srgbClr val="FFFFFF"/>
                </a:solidFill>
                <a:latin typeface="Helvetica"/>
                <a:cs typeface="Helvetica"/>
              </a:rPr>
              <a:t>roles, needs </a:t>
            </a:r>
            <a:r>
              <a:rPr sz="1650" spc="-25" dirty="0">
                <a:solidFill>
                  <a:srgbClr val="FFFFFF"/>
                </a:solidFill>
                <a:latin typeface="Helvetica"/>
                <a:cs typeface="Helvetica"/>
              </a:rPr>
              <a:t>of </a:t>
            </a:r>
            <a:r>
              <a:rPr sz="1650" dirty="0">
                <a:solidFill>
                  <a:srgbClr val="FFFFFF"/>
                </a:solidFill>
                <a:latin typeface="Helvetica"/>
                <a:cs typeface="Helvetica"/>
              </a:rPr>
              <a:t>learners </a:t>
            </a:r>
            <a:r>
              <a:rPr sz="1650" spc="-20" dirty="0">
                <a:solidFill>
                  <a:srgbClr val="FFFFFF"/>
                </a:solidFill>
                <a:latin typeface="Helvetica"/>
                <a:cs typeface="Helvetica"/>
              </a:rPr>
              <a:t>more </a:t>
            </a:r>
            <a:r>
              <a:rPr sz="1650" dirty="0">
                <a:solidFill>
                  <a:srgbClr val="FFFFFF"/>
                </a:solidFill>
                <a:latin typeface="Helvetica"/>
                <a:cs typeface="Helvetica"/>
              </a:rPr>
              <a:t>complex</a:t>
            </a:r>
            <a:r>
              <a:rPr sz="1650" spc="-5" dirty="0">
                <a:solidFill>
                  <a:srgbClr val="FFFFFF"/>
                </a:solidFill>
                <a:latin typeface="Helvetica"/>
                <a:cs typeface="Helvetica"/>
              </a:rPr>
              <a:t> </a:t>
            </a:r>
            <a:r>
              <a:rPr sz="1650" dirty="0">
                <a:solidFill>
                  <a:srgbClr val="FFFFFF"/>
                </a:solidFill>
                <a:latin typeface="Helvetica"/>
                <a:cs typeface="Helvetica"/>
              </a:rPr>
              <a:t>and</a:t>
            </a:r>
            <a:r>
              <a:rPr sz="1650" spc="-10" dirty="0">
                <a:solidFill>
                  <a:srgbClr val="FFFFFF"/>
                </a:solidFill>
                <a:latin typeface="Helvetica"/>
                <a:cs typeface="Helvetica"/>
              </a:rPr>
              <a:t> require </a:t>
            </a:r>
            <a:r>
              <a:rPr sz="1650" dirty="0">
                <a:solidFill>
                  <a:srgbClr val="FFFFFF"/>
                </a:solidFill>
                <a:latin typeface="Helvetica"/>
                <a:cs typeface="Helvetica"/>
              </a:rPr>
              <a:t>more</a:t>
            </a:r>
            <a:r>
              <a:rPr sz="1650" spc="-20" dirty="0">
                <a:solidFill>
                  <a:srgbClr val="FFFFFF"/>
                </a:solidFill>
                <a:latin typeface="Helvetica"/>
                <a:cs typeface="Helvetica"/>
              </a:rPr>
              <a:t> </a:t>
            </a:r>
            <a:r>
              <a:rPr sz="1650" spc="-10" dirty="0">
                <a:solidFill>
                  <a:srgbClr val="FFFFFF"/>
                </a:solidFill>
                <a:latin typeface="Helvetica"/>
                <a:cs typeface="Helvetica"/>
              </a:rPr>
              <a:t>time.</a:t>
            </a:r>
            <a:endParaRPr sz="1650">
              <a:latin typeface="Helvetica"/>
              <a:cs typeface="Helvetica"/>
            </a:endParaRPr>
          </a:p>
        </p:txBody>
      </p:sp>
      <p:sp>
        <p:nvSpPr>
          <p:cNvPr id="10" name="object 10"/>
          <p:cNvSpPr/>
          <p:nvPr/>
        </p:nvSpPr>
        <p:spPr>
          <a:xfrm>
            <a:off x="7102747" y="3994642"/>
            <a:ext cx="2715895" cy="5948045"/>
          </a:xfrm>
          <a:custGeom>
            <a:avLst/>
            <a:gdLst/>
            <a:ahLst/>
            <a:cxnLst/>
            <a:rect l="l" t="t" r="r" b="b"/>
            <a:pathLst>
              <a:path w="2715895" h="5948045">
                <a:moveTo>
                  <a:pt x="2715446" y="0"/>
                </a:moveTo>
                <a:lnTo>
                  <a:pt x="0" y="0"/>
                </a:lnTo>
                <a:lnTo>
                  <a:pt x="0" y="5947462"/>
                </a:lnTo>
                <a:lnTo>
                  <a:pt x="2715446" y="5947462"/>
                </a:lnTo>
                <a:lnTo>
                  <a:pt x="2715446" y="0"/>
                </a:lnTo>
                <a:close/>
              </a:path>
            </a:pathLst>
          </a:custGeom>
          <a:solidFill>
            <a:srgbClr val="50B796"/>
          </a:solidFill>
        </p:spPr>
        <p:txBody>
          <a:bodyPr wrap="square" lIns="0" tIns="0" rIns="0" bIns="0" rtlCol="0"/>
          <a:lstStyle/>
          <a:p>
            <a:endParaRPr/>
          </a:p>
        </p:txBody>
      </p:sp>
      <p:sp>
        <p:nvSpPr>
          <p:cNvPr id="11" name="object 11"/>
          <p:cNvSpPr txBox="1"/>
          <p:nvPr/>
        </p:nvSpPr>
        <p:spPr>
          <a:xfrm>
            <a:off x="7102747" y="3994642"/>
            <a:ext cx="2715895" cy="5948045"/>
          </a:xfrm>
          <a:prstGeom prst="rect">
            <a:avLst/>
          </a:prstGeom>
          <a:ln w="10470">
            <a:solidFill>
              <a:srgbClr val="00A8D6"/>
            </a:solidFill>
          </a:ln>
        </p:spPr>
        <p:txBody>
          <a:bodyPr vert="horz" wrap="square" lIns="0" tIns="0" rIns="0" bIns="0" rtlCol="0">
            <a:spAutoFit/>
          </a:bodyPr>
          <a:lstStyle/>
          <a:p>
            <a:pPr>
              <a:lnSpc>
                <a:spcPct val="100000"/>
              </a:lnSpc>
            </a:pPr>
            <a:endParaRPr sz="2150">
              <a:latin typeface="Times New Roman"/>
              <a:cs typeface="Times New Roman"/>
            </a:endParaRPr>
          </a:p>
          <a:p>
            <a:pPr>
              <a:lnSpc>
                <a:spcPct val="100000"/>
              </a:lnSpc>
            </a:pPr>
            <a:endParaRPr sz="2150">
              <a:latin typeface="Times New Roman"/>
              <a:cs typeface="Times New Roman"/>
            </a:endParaRPr>
          </a:p>
          <a:p>
            <a:pPr>
              <a:lnSpc>
                <a:spcPct val="100000"/>
              </a:lnSpc>
            </a:pPr>
            <a:endParaRPr sz="2150">
              <a:latin typeface="Times New Roman"/>
              <a:cs typeface="Times New Roman"/>
            </a:endParaRPr>
          </a:p>
          <a:p>
            <a:pPr>
              <a:lnSpc>
                <a:spcPct val="100000"/>
              </a:lnSpc>
            </a:pPr>
            <a:endParaRPr sz="2150">
              <a:latin typeface="Times New Roman"/>
              <a:cs typeface="Times New Roman"/>
            </a:endParaRPr>
          </a:p>
          <a:p>
            <a:pPr>
              <a:lnSpc>
                <a:spcPct val="100000"/>
              </a:lnSpc>
            </a:pPr>
            <a:endParaRPr sz="2150">
              <a:latin typeface="Times New Roman"/>
              <a:cs typeface="Times New Roman"/>
            </a:endParaRPr>
          </a:p>
          <a:p>
            <a:pPr>
              <a:lnSpc>
                <a:spcPct val="100000"/>
              </a:lnSpc>
              <a:spcBef>
                <a:spcPts val="305"/>
              </a:spcBef>
            </a:pPr>
            <a:endParaRPr sz="2150">
              <a:latin typeface="Times New Roman"/>
              <a:cs typeface="Times New Roman"/>
            </a:endParaRPr>
          </a:p>
          <a:p>
            <a:pPr marL="392430" marR="725805">
              <a:lnSpc>
                <a:spcPct val="107300"/>
              </a:lnSpc>
            </a:pPr>
            <a:r>
              <a:rPr sz="2150" b="1" spc="-10" dirty="0">
                <a:solidFill>
                  <a:srgbClr val="FFFFFF"/>
                </a:solidFill>
                <a:latin typeface="Helvetica"/>
                <a:cs typeface="Helvetica"/>
              </a:rPr>
              <a:t>Career Progression</a:t>
            </a:r>
            <a:endParaRPr sz="2150">
              <a:latin typeface="Helvetica"/>
              <a:cs typeface="Helvetica"/>
            </a:endParaRPr>
          </a:p>
          <a:p>
            <a:pPr marL="392430" marR="382270">
              <a:lnSpc>
                <a:spcPct val="100000"/>
              </a:lnSpc>
              <a:spcBef>
                <a:spcPts val="2375"/>
              </a:spcBef>
            </a:pPr>
            <a:r>
              <a:rPr sz="1650" dirty="0">
                <a:solidFill>
                  <a:srgbClr val="FFFFFF"/>
                </a:solidFill>
                <a:latin typeface="Helvetica"/>
                <a:cs typeface="Helvetica"/>
              </a:rPr>
              <a:t>Lack of </a:t>
            </a:r>
            <a:r>
              <a:rPr sz="1650" spc="-10" dirty="0">
                <a:solidFill>
                  <a:srgbClr val="FFFFFF"/>
                </a:solidFill>
                <a:latin typeface="Helvetica"/>
                <a:cs typeface="Helvetica"/>
              </a:rPr>
              <a:t>innovative </a:t>
            </a:r>
            <a:r>
              <a:rPr sz="1650" dirty="0">
                <a:solidFill>
                  <a:srgbClr val="FFFFFF"/>
                </a:solidFill>
                <a:latin typeface="Helvetica"/>
                <a:cs typeface="Helvetica"/>
              </a:rPr>
              <a:t>employment </a:t>
            </a:r>
            <a:r>
              <a:rPr sz="1650" spc="-10" dirty="0">
                <a:solidFill>
                  <a:srgbClr val="FFFFFF"/>
                </a:solidFill>
                <a:latin typeface="Helvetica"/>
                <a:cs typeface="Helvetica"/>
              </a:rPr>
              <a:t>models, </a:t>
            </a:r>
            <a:r>
              <a:rPr sz="1650" dirty="0">
                <a:solidFill>
                  <a:srgbClr val="FFFFFF"/>
                </a:solidFill>
                <a:latin typeface="Helvetica"/>
                <a:cs typeface="Helvetica"/>
              </a:rPr>
              <a:t>unclear pathways </a:t>
            </a:r>
            <a:r>
              <a:rPr sz="1650" spc="-25" dirty="0">
                <a:solidFill>
                  <a:srgbClr val="FFFFFF"/>
                </a:solidFill>
                <a:latin typeface="Helvetica"/>
                <a:cs typeface="Helvetica"/>
              </a:rPr>
              <a:t>for </a:t>
            </a:r>
            <a:r>
              <a:rPr sz="1650" dirty="0">
                <a:solidFill>
                  <a:srgbClr val="FFFFFF"/>
                </a:solidFill>
                <a:latin typeface="Helvetica"/>
                <a:cs typeface="Helvetica"/>
              </a:rPr>
              <a:t>career </a:t>
            </a:r>
            <a:r>
              <a:rPr sz="1650" spc="-10" dirty="0">
                <a:solidFill>
                  <a:srgbClr val="FFFFFF"/>
                </a:solidFill>
                <a:latin typeface="Helvetica"/>
                <a:cs typeface="Helvetica"/>
              </a:rPr>
              <a:t>progression, </a:t>
            </a:r>
            <a:r>
              <a:rPr sz="1650" dirty="0">
                <a:solidFill>
                  <a:srgbClr val="FFFFFF"/>
                </a:solidFill>
                <a:latin typeface="Helvetica"/>
                <a:cs typeface="Helvetica"/>
              </a:rPr>
              <a:t>lack of </a:t>
            </a:r>
            <a:r>
              <a:rPr sz="1650" spc="-10" dirty="0">
                <a:solidFill>
                  <a:srgbClr val="FFFFFF"/>
                </a:solidFill>
                <a:latin typeface="Helvetica"/>
                <a:cs typeface="Helvetica"/>
              </a:rPr>
              <a:t>succession </a:t>
            </a:r>
            <a:r>
              <a:rPr sz="1650" dirty="0">
                <a:solidFill>
                  <a:srgbClr val="FFFFFF"/>
                </a:solidFill>
                <a:latin typeface="Helvetica"/>
                <a:cs typeface="Helvetica"/>
              </a:rPr>
              <a:t>planning, </a:t>
            </a:r>
            <a:r>
              <a:rPr sz="1650" spc="-10" dirty="0">
                <a:solidFill>
                  <a:srgbClr val="FFFFFF"/>
                </a:solidFill>
                <a:latin typeface="Helvetica"/>
                <a:cs typeface="Helvetica"/>
              </a:rPr>
              <a:t>variable </a:t>
            </a:r>
            <a:r>
              <a:rPr sz="1650" dirty="0">
                <a:solidFill>
                  <a:srgbClr val="FFFFFF"/>
                </a:solidFill>
                <a:latin typeface="Helvetica"/>
                <a:cs typeface="Helvetica"/>
              </a:rPr>
              <a:t>access</a:t>
            </a:r>
            <a:r>
              <a:rPr sz="1650" spc="-5" dirty="0">
                <a:solidFill>
                  <a:srgbClr val="FFFFFF"/>
                </a:solidFill>
                <a:latin typeface="Helvetica"/>
                <a:cs typeface="Helvetica"/>
              </a:rPr>
              <a:t> </a:t>
            </a:r>
            <a:r>
              <a:rPr sz="1650" dirty="0">
                <a:solidFill>
                  <a:srgbClr val="FFFFFF"/>
                </a:solidFill>
                <a:latin typeface="Helvetica"/>
                <a:cs typeface="Helvetica"/>
              </a:rPr>
              <a:t>to</a:t>
            </a:r>
            <a:r>
              <a:rPr sz="1650" spc="-5" dirty="0">
                <a:solidFill>
                  <a:srgbClr val="FFFFFF"/>
                </a:solidFill>
                <a:latin typeface="Helvetica"/>
                <a:cs typeface="Helvetica"/>
              </a:rPr>
              <a:t> </a:t>
            </a:r>
            <a:r>
              <a:rPr sz="1650" spc="-10" dirty="0">
                <a:solidFill>
                  <a:srgbClr val="FFFFFF"/>
                </a:solidFill>
                <a:latin typeface="Helvetica"/>
                <a:cs typeface="Helvetica"/>
              </a:rPr>
              <a:t>leadership development opportunities.</a:t>
            </a:r>
            <a:endParaRPr sz="1650">
              <a:latin typeface="Helvetica"/>
              <a:cs typeface="Helvetica"/>
            </a:endParaRPr>
          </a:p>
        </p:txBody>
      </p:sp>
      <p:sp>
        <p:nvSpPr>
          <p:cNvPr id="12" name="object 12"/>
          <p:cNvSpPr/>
          <p:nvPr/>
        </p:nvSpPr>
        <p:spPr>
          <a:xfrm>
            <a:off x="10116623" y="3994642"/>
            <a:ext cx="2715895" cy="5948045"/>
          </a:xfrm>
          <a:custGeom>
            <a:avLst/>
            <a:gdLst/>
            <a:ahLst/>
            <a:cxnLst/>
            <a:rect l="l" t="t" r="r" b="b"/>
            <a:pathLst>
              <a:path w="2715895" h="5948045">
                <a:moveTo>
                  <a:pt x="2715446" y="0"/>
                </a:moveTo>
                <a:lnTo>
                  <a:pt x="0" y="0"/>
                </a:lnTo>
                <a:lnTo>
                  <a:pt x="0" y="5947462"/>
                </a:lnTo>
                <a:lnTo>
                  <a:pt x="2715446" y="5947462"/>
                </a:lnTo>
                <a:lnTo>
                  <a:pt x="2715446" y="0"/>
                </a:lnTo>
                <a:close/>
              </a:path>
            </a:pathLst>
          </a:custGeom>
          <a:solidFill>
            <a:srgbClr val="50B796"/>
          </a:solidFill>
        </p:spPr>
        <p:txBody>
          <a:bodyPr wrap="square" lIns="0" tIns="0" rIns="0" bIns="0" rtlCol="0"/>
          <a:lstStyle/>
          <a:p>
            <a:endParaRPr/>
          </a:p>
        </p:txBody>
      </p:sp>
      <p:sp>
        <p:nvSpPr>
          <p:cNvPr id="13" name="object 13"/>
          <p:cNvSpPr txBox="1"/>
          <p:nvPr/>
        </p:nvSpPr>
        <p:spPr>
          <a:xfrm>
            <a:off x="10116623" y="3994642"/>
            <a:ext cx="2715895" cy="5948045"/>
          </a:xfrm>
          <a:prstGeom prst="rect">
            <a:avLst/>
          </a:prstGeom>
          <a:ln w="10470">
            <a:solidFill>
              <a:srgbClr val="00A8D6"/>
            </a:solidFill>
          </a:ln>
        </p:spPr>
        <p:txBody>
          <a:bodyPr vert="horz" wrap="square" lIns="0" tIns="0" rIns="0" bIns="0" rtlCol="0">
            <a:spAutoFit/>
          </a:bodyPr>
          <a:lstStyle/>
          <a:p>
            <a:pPr>
              <a:lnSpc>
                <a:spcPct val="100000"/>
              </a:lnSpc>
            </a:pPr>
            <a:endParaRPr sz="2150">
              <a:latin typeface="Times New Roman"/>
              <a:cs typeface="Times New Roman"/>
            </a:endParaRPr>
          </a:p>
          <a:p>
            <a:pPr>
              <a:lnSpc>
                <a:spcPct val="100000"/>
              </a:lnSpc>
            </a:pPr>
            <a:endParaRPr sz="2150">
              <a:latin typeface="Times New Roman"/>
              <a:cs typeface="Times New Roman"/>
            </a:endParaRPr>
          </a:p>
          <a:p>
            <a:pPr>
              <a:lnSpc>
                <a:spcPct val="100000"/>
              </a:lnSpc>
            </a:pPr>
            <a:endParaRPr sz="2150">
              <a:latin typeface="Times New Roman"/>
              <a:cs typeface="Times New Roman"/>
            </a:endParaRPr>
          </a:p>
          <a:p>
            <a:pPr>
              <a:lnSpc>
                <a:spcPct val="100000"/>
              </a:lnSpc>
            </a:pPr>
            <a:endParaRPr sz="2150">
              <a:latin typeface="Times New Roman"/>
              <a:cs typeface="Times New Roman"/>
            </a:endParaRPr>
          </a:p>
          <a:p>
            <a:pPr>
              <a:lnSpc>
                <a:spcPct val="100000"/>
              </a:lnSpc>
            </a:pPr>
            <a:endParaRPr sz="2150">
              <a:latin typeface="Times New Roman"/>
              <a:cs typeface="Times New Roman"/>
            </a:endParaRPr>
          </a:p>
          <a:p>
            <a:pPr>
              <a:lnSpc>
                <a:spcPct val="100000"/>
              </a:lnSpc>
            </a:pPr>
            <a:endParaRPr sz="2150">
              <a:latin typeface="Times New Roman"/>
              <a:cs typeface="Times New Roman"/>
            </a:endParaRPr>
          </a:p>
          <a:p>
            <a:pPr>
              <a:lnSpc>
                <a:spcPct val="100000"/>
              </a:lnSpc>
              <a:spcBef>
                <a:spcPts val="770"/>
              </a:spcBef>
            </a:pPr>
            <a:endParaRPr sz="2150">
              <a:latin typeface="Times New Roman"/>
              <a:cs typeface="Times New Roman"/>
            </a:endParaRPr>
          </a:p>
          <a:p>
            <a:pPr marL="392430">
              <a:lnSpc>
                <a:spcPct val="100000"/>
              </a:lnSpc>
            </a:pPr>
            <a:r>
              <a:rPr sz="2150" b="1" spc="-10" dirty="0">
                <a:solidFill>
                  <a:srgbClr val="FFFFFF"/>
                </a:solidFill>
                <a:latin typeface="Helvetica"/>
                <a:cs typeface="Helvetica"/>
              </a:rPr>
              <a:t>Workload</a:t>
            </a:r>
            <a:endParaRPr sz="2150">
              <a:latin typeface="Helvetica"/>
              <a:cs typeface="Helvetica"/>
            </a:endParaRPr>
          </a:p>
          <a:p>
            <a:pPr marL="392430" marR="336550">
              <a:lnSpc>
                <a:spcPct val="100000"/>
              </a:lnSpc>
              <a:spcBef>
                <a:spcPts val="2370"/>
              </a:spcBef>
            </a:pPr>
            <a:r>
              <a:rPr sz="1650" dirty="0">
                <a:solidFill>
                  <a:srgbClr val="FFFFFF"/>
                </a:solidFill>
                <a:latin typeface="Helvetica"/>
                <a:cs typeface="Helvetica"/>
              </a:rPr>
              <a:t>Increasing</a:t>
            </a:r>
            <a:r>
              <a:rPr sz="1650" spc="-50" dirty="0">
                <a:solidFill>
                  <a:srgbClr val="FFFFFF"/>
                </a:solidFill>
                <a:latin typeface="Helvetica"/>
                <a:cs typeface="Helvetica"/>
              </a:rPr>
              <a:t> </a:t>
            </a:r>
            <a:r>
              <a:rPr sz="1650" spc="-10" dirty="0">
                <a:solidFill>
                  <a:srgbClr val="FFFFFF"/>
                </a:solidFill>
                <a:latin typeface="Helvetica"/>
                <a:cs typeface="Helvetica"/>
              </a:rPr>
              <a:t>demand, </a:t>
            </a:r>
            <a:r>
              <a:rPr sz="1650" dirty="0">
                <a:solidFill>
                  <a:srgbClr val="FFFFFF"/>
                </a:solidFill>
                <a:latin typeface="Helvetica"/>
                <a:cs typeface="Helvetica"/>
              </a:rPr>
              <a:t>drive</a:t>
            </a:r>
            <a:r>
              <a:rPr sz="1650" spc="-20" dirty="0">
                <a:solidFill>
                  <a:srgbClr val="FFFFFF"/>
                </a:solidFill>
                <a:latin typeface="Helvetica"/>
                <a:cs typeface="Helvetica"/>
              </a:rPr>
              <a:t> </a:t>
            </a:r>
            <a:r>
              <a:rPr sz="1650" dirty="0">
                <a:solidFill>
                  <a:srgbClr val="FFFFFF"/>
                </a:solidFill>
                <a:latin typeface="Helvetica"/>
                <a:cs typeface="Helvetica"/>
              </a:rPr>
              <a:t>to</a:t>
            </a:r>
            <a:r>
              <a:rPr sz="1650" spc="-15" dirty="0">
                <a:solidFill>
                  <a:srgbClr val="FFFFFF"/>
                </a:solidFill>
                <a:latin typeface="Helvetica"/>
                <a:cs typeface="Helvetica"/>
              </a:rPr>
              <a:t> </a:t>
            </a:r>
            <a:r>
              <a:rPr sz="1650" spc="-10" dirty="0">
                <a:solidFill>
                  <a:srgbClr val="FFFFFF"/>
                </a:solidFill>
                <a:latin typeface="Helvetica"/>
                <a:cs typeface="Helvetica"/>
              </a:rPr>
              <a:t>improve </a:t>
            </a:r>
            <a:r>
              <a:rPr sz="1650" dirty="0">
                <a:solidFill>
                  <a:srgbClr val="FFFFFF"/>
                </a:solidFill>
                <a:latin typeface="Helvetica"/>
                <a:cs typeface="Helvetica"/>
              </a:rPr>
              <a:t>access, </a:t>
            </a:r>
            <a:r>
              <a:rPr sz="1650" spc="-20" dirty="0">
                <a:solidFill>
                  <a:srgbClr val="FFFFFF"/>
                </a:solidFill>
                <a:latin typeface="Helvetica"/>
                <a:cs typeface="Helvetica"/>
              </a:rPr>
              <a:t>more </a:t>
            </a:r>
            <a:r>
              <a:rPr sz="1650" dirty="0">
                <a:solidFill>
                  <a:srgbClr val="FFFFFF"/>
                </a:solidFill>
                <a:latin typeface="Helvetica"/>
                <a:cs typeface="Helvetica"/>
              </a:rPr>
              <a:t>complex </a:t>
            </a:r>
            <a:r>
              <a:rPr sz="1650" spc="-10" dirty="0">
                <a:solidFill>
                  <a:srgbClr val="FFFFFF"/>
                </a:solidFill>
                <a:latin typeface="Helvetica"/>
                <a:cs typeface="Helvetica"/>
              </a:rPr>
              <a:t>patient </a:t>
            </a:r>
            <a:r>
              <a:rPr sz="1650" dirty="0">
                <a:solidFill>
                  <a:srgbClr val="FFFFFF"/>
                </a:solidFill>
                <a:latin typeface="Helvetica"/>
                <a:cs typeface="Helvetica"/>
              </a:rPr>
              <a:t>needs, impact </a:t>
            </a:r>
            <a:r>
              <a:rPr sz="1650" spc="-25" dirty="0">
                <a:solidFill>
                  <a:srgbClr val="FFFFFF"/>
                </a:solidFill>
                <a:latin typeface="Helvetica"/>
                <a:cs typeface="Helvetica"/>
              </a:rPr>
              <a:t>of </a:t>
            </a:r>
            <a:r>
              <a:rPr sz="1650" dirty="0">
                <a:solidFill>
                  <a:srgbClr val="FFFFFF"/>
                </a:solidFill>
                <a:latin typeface="Helvetica"/>
                <a:cs typeface="Helvetica"/>
              </a:rPr>
              <a:t>waiting</a:t>
            </a:r>
            <a:r>
              <a:rPr sz="1650" spc="-20" dirty="0">
                <a:solidFill>
                  <a:srgbClr val="FFFFFF"/>
                </a:solidFill>
                <a:latin typeface="Helvetica"/>
                <a:cs typeface="Helvetica"/>
              </a:rPr>
              <a:t> </a:t>
            </a:r>
            <a:r>
              <a:rPr sz="1650" dirty="0">
                <a:solidFill>
                  <a:srgbClr val="FFFFFF"/>
                </a:solidFill>
                <a:latin typeface="Helvetica"/>
                <a:cs typeface="Helvetica"/>
              </a:rPr>
              <a:t>lists</a:t>
            </a:r>
            <a:r>
              <a:rPr sz="1650" spc="-15" dirty="0">
                <a:solidFill>
                  <a:srgbClr val="FFFFFF"/>
                </a:solidFill>
                <a:latin typeface="Helvetica"/>
                <a:cs typeface="Helvetica"/>
              </a:rPr>
              <a:t> </a:t>
            </a:r>
            <a:r>
              <a:rPr sz="1650" dirty="0">
                <a:solidFill>
                  <a:srgbClr val="FFFFFF"/>
                </a:solidFill>
                <a:latin typeface="Helvetica"/>
                <a:cs typeface="Helvetica"/>
              </a:rPr>
              <a:t>and</a:t>
            </a:r>
            <a:r>
              <a:rPr sz="1650" spc="-15" dirty="0">
                <a:solidFill>
                  <a:srgbClr val="FFFFFF"/>
                </a:solidFill>
                <a:latin typeface="Helvetica"/>
                <a:cs typeface="Helvetica"/>
              </a:rPr>
              <a:t> </a:t>
            </a:r>
            <a:r>
              <a:rPr sz="1650" spc="-20" dirty="0">
                <a:solidFill>
                  <a:srgbClr val="FFFFFF"/>
                </a:solidFill>
                <a:latin typeface="Helvetica"/>
                <a:cs typeface="Helvetica"/>
              </a:rPr>
              <a:t>work </a:t>
            </a:r>
            <a:r>
              <a:rPr sz="1650" dirty="0">
                <a:solidFill>
                  <a:srgbClr val="FFFFFF"/>
                </a:solidFill>
                <a:latin typeface="Helvetica"/>
                <a:cs typeface="Helvetica"/>
              </a:rPr>
              <a:t>transfer</a:t>
            </a:r>
            <a:r>
              <a:rPr sz="1650" spc="-20" dirty="0">
                <a:solidFill>
                  <a:srgbClr val="FFFFFF"/>
                </a:solidFill>
                <a:latin typeface="Helvetica"/>
                <a:cs typeface="Helvetica"/>
              </a:rPr>
              <a:t> </a:t>
            </a:r>
            <a:r>
              <a:rPr sz="1650" dirty="0">
                <a:solidFill>
                  <a:srgbClr val="FFFFFF"/>
                </a:solidFill>
                <a:latin typeface="Helvetica"/>
                <a:cs typeface="Helvetica"/>
              </a:rPr>
              <a:t>from</a:t>
            </a:r>
            <a:r>
              <a:rPr sz="1650" spc="-15" dirty="0">
                <a:solidFill>
                  <a:srgbClr val="FFFFFF"/>
                </a:solidFill>
                <a:latin typeface="Helvetica"/>
                <a:cs typeface="Helvetica"/>
              </a:rPr>
              <a:t> </a:t>
            </a:r>
            <a:r>
              <a:rPr sz="1650" spc="-10" dirty="0">
                <a:solidFill>
                  <a:srgbClr val="FFFFFF"/>
                </a:solidFill>
                <a:latin typeface="Helvetica"/>
                <a:cs typeface="Helvetica"/>
              </a:rPr>
              <a:t>other providers.</a:t>
            </a:r>
            <a:endParaRPr sz="1650">
              <a:latin typeface="Helvetica"/>
              <a:cs typeface="Helvetica"/>
            </a:endParaRPr>
          </a:p>
        </p:txBody>
      </p:sp>
      <p:sp>
        <p:nvSpPr>
          <p:cNvPr id="14" name="object 14"/>
          <p:cNvSpPr/>
          <p:nvPr/>
        </p:nvSpPr>
        <p:spPr>
          <a:xfrm>
            <a:off x="13282317" y="3994642"/>
            <a:ext cx="2715895" cy="5948045"/>
          </a:xfrm>
          <a:custGeom>
            <a:avLst/>
            <a:gdLst/>
            <a:ahLst/>
            <a:cxnLst/>
            <a:rect l="l" t="t" r="r" b="b"/>
            <a:pathLst>
              <a:path w="2715894" h="5948045">
                <a:moveTo>
                  <a:pt x="2715446" y="0"/>
                </a:moveTo>
                <a:lnTo>
                  <a:pt x="0" y="0"/>
                </a:lnTo>
                <a:lnTo>
                  <a:pt x="0" y="5947462"/>
                </a:lnTo>
                <a:lnTo>
                  <a:pt x="2715446" y="5947462"/>
                </a:lnTo>
                <a:lnTo>
                  <a:pt x="2715446" y="0"/>
                </a:lnTo>
                <a:close/>
              </a:path>
            </a:pathLst>
          </a:custGeom>
          <a:solidFill>
            <a:srgbClr val="50B796"/>
          </a:solidFill>
        </p:spPr>
        <p:txBody>
          <a:bodyPr wrap="square" lIns="0" tIns="0" rIns="0" bIns="0" rtlCol="0"/>
          <a:lstStyle/>
          <a:p>
            <a:endParaRPr/>
          </a:p>
        </p:txBody>
      </p:sp>
      <p:sp>
        <p:nvSpPr>
          <p:cNvPr id="15" name="object 15"/>
          <p:cNvSpPr txBox="1"/>
          <p:nvPr/>
        </p:nvSpPr>
        <p:spPr>
          <a:xfrm>
            <a:off x="13282317" y="3994642"/>
            <a:ext cx="2715895" cy="5948045"/>
          </a:xfrm>
          <a:prstGeom prst="rect">
            <a:avLst/>
          </a:prstGeom>
          <a:ln w="10470">
            <a:solidFill>
              <a:srgbClr val="00A8D6"/>
            </a:solidFill>
          </a:ln>
        </p:spPr>
        <p:txBody>
          <a:bodyPr vert="horz" wrap="square" lIns="0" tIns="0" rIns="0" bIns="0" rtlCol="0">
            <a:spAutoFit/>
          </a:bodyPr>
          <a:lstStyle/>
          <a:p>
            <a:pPr>
              <a:lnSpc>
                <a:spcPct val="100000"/>
              </a:lnSpc>
            </a:pPr>
            <a:endParaRPr sz="2150">
              <a:latin typeface="Times New Roman"/>
              <a:cs typeface="Times New Roman"/>
            </a:endParaRPr>
          </a:p>
          <a:p>
            <a:pPr>
              <a:lnSpc>
                <a:spcPct val="100000"/>
              </a:lnSpc>
            </a:pPr>
            <a:endParaRPr sz="2150">
              <a:latin typeface="Times New Roman"/>
              <a:cs typeface="Times New Roman"/>
            </a:endParaRPr>
          </a:p>
          <a:p>
            <a:pPr>
              <a:lnSpc>
                <a:spcPct val="100000"/>
              </a:lnSpc>
            </a:pPr>
            <a:endParaRPr sz="2150">
              <a:latin typeface="Times New Roman"/>
              <a:cs typeface="Times New Roman"/>
            </a:endParaRPr>
          </a:p>
          <a:p>
            <a:pPr>
              <a:lnSpc>
                <a:spcPct val="100000"/>
              </a:lnSpc>
            </a:pPr>
            <a:endParaRPr sz="2150">
              <a:latin typeface="Times New Roman"/>
              <a:cs typeface="Times New Roman"/>
            </a:endParaRPr>
          </a:p>
          <a:p>
            <a:pPr>
              <a:lnSpc>
                <a:spcPct val="100000"/>
              </a:lnSpc>
            </a:pPr>
            <a:endParaRPr sz="2150">
              <a:latin typeface="Times New Roman"/>
              <a:cs typeface="Times New Roman"/>
            </a:endParaRPr>
          </a:p>
          <a:p>
            <a:pPr>
              <a:lnSpc>
                <a:spcPct val="100000"/>
              </a:lnSpc>
            </a:pPr>
            <a:endParaRPr sz="2150">
              <a:latin typeface="Times New Roman"/>
              <a:cs typeface="Times New Roman"/>
            </a:endParaRPr>
          </a:p>
          <a:p>
            <a:pPr>
              <a:lnSpc>
                <a:spcPct val="100000"/>
              </a:lnSpc>
              <a:spcBef>
                <a:spcPts val="770"/>
              </a:spcBef>
            </a:pPr>
            <a:endParaRPr sz="2150">
              <a:latin typeface="Times New Roman"/>
              <a:cs typeface="Times New Roman"/>
            </a:endParaRPr>
          </a:p>
          <a:p>
            <a:pPr marL="392430">
              <a:lnSpc>
                <a:spcPct val="100000"/>
              </a:lnSpc>
            </a:pPr>
            <a:r>
              <a:rPr sz="2150" b="1" spc="-10" dirty="0">
                <a:solidFill>
                  <a:srgbClr val="FFFFFF"/>
                </a:solidFill>
                <a:latin typeface="Helvetica"/>
                <a:cs typeface="Helvetica"/>
              </a:rPr>
              <a:t>Estates</a:t>
            </a:r>
            <a:endParaRPr sz="2150">
              <a:latin typeface="Helvetica"/>
              <a:cs typeface="Helvetica"/>
            </a:endParaRPr>
          </a:p>
          <a:p>
            <a:pPr marL="392430" marR="918210">
              <a:lnSpc>
                <a:spcPct val="100000"/>
              </a:lnSpc>
              <a:spcBef>
                <a:spcPts val="2370"/>
              </a:spcBef>
            </a:pPr>
            <a:r>
              <a:rPr sz="1650" dirty="0">
                <a:solidFill>
                  <a:srgbClr val="FFFFFF"/>
                </a:solidFill>
                <a:latin typeface="Helvetica"/>
                <a:cs typeface="Helvetica"/>
              </a:rPr>
              <a:t>Limited</a:t>
            </a:r>
            <a:r>
              <a:rPr sz="1650" spc="-35" dirty="0">
                <a:solidFill>
                  <a:srgbClr val="FFFFFF"/>
                </a:solidFill>
                <a:latin typeface="Helvetica"/>
                <a:cs typeface="Helvetica"/>
              </a:rPr>
              <a:t> </a:t>
            </a:r>
            <a:r>
              <a:rPr sz="1650" spc="-10" dirty="0">
                <a:solidFill>
                  <a:srgbClr val="FFFFFF"/>
                </a:solidFill>
                <a:latin typeface="Helvetica"/>
                <a:cs typeface="Helvetica"/>
              </a:rPr>
              <a:t>space </a:t>
            </a:r>
            <a:r>
              <a:rPr sz="1650" dirty="0">
                <a:solidFill>
                  <a:srgbClr val="FFFFFF"/>
                </a:solidFill>
                <a:latin typeface="Helvetica"/>
                <a:cs typeface="Helvetica"/>
              </a:rPr>
              <a:t>for</a:t>
            </a:r>
            <a:r>
              <a:rPr sz="1650" spc="-30" dirty="0">
                <a:solidFill>
                  <a:srgbClr val="FFFFFF"/>
                </a:solidFill>
                <a:latin typeface="Helvetica"/>
                <a:cs typeface="Helvetica"/>
              </a:rPr>
              <a:t> </a:t>
            </a:r>
            <a:r>
              <a:rPr sz="1650" dirty="0">
                <a:solidFill>
                  <a:srgbClr val="FFFFFF"/>
                </a:solidFill>
                <a:latin typeface="Helvetica"/>
                <a:cs typeface="Helvetica"/>
              </a:rPr>
              <a:t>training</a:t>
            </a:r>
            <a:r>
              <a:rPr sz="1650" spc="-30" dirty="0">
                <a:solidFill>
                  <a:srgbClr val="FFFFFF"/>
                </a:solidFill>
                <a:latin typeface="Helvetica"/>
                <a:cs typeface="Helvetica"/>
              </a:rPr>
              <a:t> </a:t>
            </a:r>
            <a:r>
              <a:rPr sz="1650" spc="-25" dirty="0">
                <a:solidFill>
                  <a:srgbClr val="FFFFFF"/>
                </a:solidFill>
                <a:latin typeface="Helvetica"/>
                <a:cs typeface="Helvetica"/>
              </a:rPr>
              <a:t>and</a:t>
            </a:r>
            <a:endParaRPr sz="1650">
              <a:latin typeface="Helvetica"/>
              <a:cs typeface="Helvetica"/>
            </a:endParaRPr>
          </a:p>
          <a:p>
            <a:pPr marL="392430" marR="382905">
              <a:lnSpc>
                <a:spcPts val="1980"/>
              </a:lnSpc>
              <a:spcBef>
                <a:spcPts val="65"/>
              </a:spcBef>
            </a:pPr>
            <a:r>
              <a:rPr sz="1650" dirty="0">
                <a:solidFill>
                  <a:srgbClr val="FFFFFF"/>
                </a:solidFill>
                <a:latin typeface="Helvetica"/>
                <a:cs typeface="Helvetica"/>
              </a:rPr>
              <a:t>supervision,</a:t>
            </a:r>
            <a:r>
              <a:rPr sz="1650" spc="-20" dirty="0">
                <a:solidFill>
                  <a:srgbClr val="FFFFFF"/>
                </a:solidFill>
                <a:latin typeface="Helvetica"/>
                <a:cs typeface="Helvetica"/>
              </a:rPr>
              <a:t> </a:t>
            </a:r>
            <a:r>
              <a:rPr sz="1650" dirty="0">
                <a:solidFill>
                  <a:srgbClr val="FFFFFF"/>
                </a:solidFill>
                <a:latin typeface="Helvetica"/>
                <a:cs typeface="Helvetica"/>
              </a:rPr>
              <a:t>need</a:t>
            </a:r>
            <a:r>
              <a:rPr sz="1650" spc="-10" dirty="0">
                <a:solidFill>
                  <a:srgbClr val="FFFFFF"/>
                </a:solidFill>
                <a:latin typeface="Helvetica"/>
                <a:cs typeface="Helvetica"/>
              </a:rPr>
              <a:t> </a:t>
            </a:r>
            <a:r>
              <a:rPr sz="1650" spc="-25" dirty="0">
                <a:solidFill>
                  <a:srgbClr val="FFFFFF"/>
                </a:solidFill>
                <a:latin typeface="Helvetica"/>
                <a:cs typeface="Helvetica"/>
              </a:rPr>
              <a:t>to </a:t>
            </a:r>
            <a:r>
              <a:rPr sz="1650" dirty="0">
                <a:solidFill>
                  <a:srgbClr val="FFFFFF"/>
                </a:solidFill>
                <a:latin typeface="Helvetica"/>
                <a:cs typeface="Helvetica"/>
              </a:rPr>
              <a:t>host </a:t>
            </a:r>
            <a:r>
              <a:rPr sz="1650" spc="-10" dirty="0">
                <a:solidFill>
                  <a:srgbClr val="FFFFFF"/>
                </a:solidFill>
                <a:latin typeface="Helvetica"/>
                <a:cs typeface="Helvetica"/>
              </a:rPr>
              <a:t>multidisciplinary </a:t>
            </a:r>
            <a:r>
              <a:rPr sz="1650" dirty="0">
                <a:solidFill>
                  <a:srgbClr val="FFFFFF"/>
                </a:solidFill>
                <a:latin typeface="Helvetica"/>
                <a:cs typeface="Helvetica"/>
              </a:rPr>
              <a:t>workforce, </a:t>
            </a:r>
            <a:r>
              <a:rPr sz="1650" spc="-10" dirty="0">
                <a:solidFill>
                  <a:srgbClr val="FFFFFF"/>
                </a:solidFill>
                <a:latin typeface="Helvetica"/>
                <a:cs typeface="Helvetica"/>
              </a:rPr>
              <a:t>estates </a:t>
            </a:r>
            <a:r>
              <a:rPr sz="1650" dirty="0">
                <a:solidFill>
                  <a:srgbClr val="FFFFFF"/>
                </a:solidFill>
                <a:latin typeface="Helvetica"/>
                <a:cs typeface="Helvetica"/>
              </a:rPr>
              <a:t>not</a:t>
            </a:r>
            <a:r>
              <a:rPr sz="1650" spc="-15" dirty="0">
                <a:solidFill>
                  <a:srgbClr val="FFFFFF"/>
                </a:solidFill>
                <a:latin typeface="Helvetica"/>
                <a:cs typeface="Helvetica"/>
              </a:rPr>
              <a:t> </a:t>
            </a:r>
            <a:r>
              <a:rPr sz="1650" dirty="0">
                <a:solidFill>
                  <a:srgbClr val="FFFFFF"/>
                </a:solidFill>
                <a:latin typeface="Helvetica"/>
                <a:cs typeface="Helvetica"/>
              </a:rPr>
              <a:t>fit</a:t>
            </a:r>
            <a:r>
              <a:rPr sz="1650" spc="-10" dirty="0">
                <a:solidFill>
                  <a:srgbClr val="FFFFFF"/>
                </a:solidFill>
                <a:latin typeface="Helvetica"/>
                <a:cs typeface="Helvetica"/>
              </a:rPr>
              <a:t> </a:t>
            </a:r>
            <a:r>
              <a:rPr sz="1650" dirty="0">
                <a:solidFill>
                  <a:srgbClr val="FFFFFF"/>
                </a:solidFill>
                <a:latin typeface="Helvetica"/>
                <a:cs typeface="Helvetica"/>
              </a:rPr>
              <a:t>for</a:t>
            </a:r>
            <a:r>
              <a:rPr sz="1650" spc="-10" dirty="0">
                <a:solidFill>
                  <a:srgbClr val="FFFFFF"/>
                </a:solidFill>
                <a:latin typeface="Helvetica"/>
                <a:cs typeface="Helvetica"/>
              </a:rPr>
              <a:t> purpose </a:t>
            </a:r>
            <a:r>
              <a:rPr sz="1650" dirty="0">
                <a:solidFill>
                  <a:srgbClr val="FFFFFF"/>
                </a:solidFill>
                <a:latin typeface="Helvetica"/>
                <a:cs typeface="Helvetica"/>
              </a:rPr>
              <a:t>and</a:t>
            </a:r>
            <a:r>
              <a:rPr sz="1650" spc="-15" dirty="0">
                <a:solidFill>
                  <a:srgbClr val="FFFFFF"/>
                </a:solidFill>
                <a:latin typeface="Helvetica"/>
                <a:cs typeface="Helvetica"/>
              </a:rPr>
              <a:t> </a:t>
            </a:r>
            <a:r>
              <a:rPr sz="1650" spc="-10" dirty="0">
                <a:solidFill>
                  <a:srgbClr val="FFFFFF"/>
                </a:solidFill>
                <a:latin typeface="Helvetica"/>
                <a:cs typeface="Helvetica"/>
              </a:rPr>
              <a:t>requiring </a:t>
            </a:r>
            <a:r>
              <a:rPr sz="1650" dirty="0">
                <a:solidFill>
                  <a:srgbClr val="FFFFFF"/>
                </a:solidFill>
                <a:latin typeface="Helvetica"/>
                <a:cs typeface="Helvetica"/>
              </a:rPr>
              <a:t>renovation</a:t>
            </a:r>
            <a:r>
              <a:rPr sz="1650" spc="-50" dirty="0">
                <a:solidFill>
                  <a:srgbClr val="FFFFFF"/>
                </a:solidFill>
                <a:latin typeface="Helvetica"/>
                <a:cs typeface="Helvetica"/>
              </a:rPr>
              <a:t> </a:t>
            </a:r>
            <a:r>
              <a:rPr sz="1650" spc="-25" dirty="0">
                <a:solidFill>
                  <a:srgbClr val="FFFFFF"/>
                </a:solidFill>
                <a:latin typeface="Helvetica"/>
                <a:cs typeface="Helvetica"/>
              </a:rPr>
              <a:t>or </a:t>
            </a:r>
            <a:r>
              <a:rPr sz="1650" spc="-10" dirty="0">
                <a:solidFill>
                  <a:srgbClr val="FFFFFF"/>
                </a:solidFill>
                <a:latin typeface="Helvetica"/>
                <a:cs typeface="Helvetica"/>
              </a:rPr>
              <a:t>expansion.</a:t>
            </a:r>
            <a:endParaRPr sz="1650">
              <a:latin typeface="Helvetica"/>
              <a:cs typeface="Helvetica"/>
            </a:endParaRPr>
          </a:p>
        </p:txBody>
      </p:sp>
      <p:sp>
        <p:nvSpPr>
          <p:cNvPr id="16" name="object 16"/>
          <p:cNvSpPr/>
          <p:nvPr/>
        </p:nvSpPr>
        <p:spPr>
          <a:xfrm>
            <a:off x="16336329" y="3994642"/>
            <a:ext cx="2715895" cy="5948045"/>
          </a:xfrm>
          <a:custGeom>
            <a:avLst/>
            <a:gdLst/>
            <a:ahLst/>
            <a:cxnLst/>
            <a:rect l="l" t="t" r="r" b="b"/>
            <a:pathLst>
              <a:path w="2715894" h="5948045">
                <a:moveTo>
                  <a:pt x="2715446" y="0"/>
                </a:moveTo>
                <a:lnTo>
                  <a:pt x="0" y="0"/>
                </a:lnTo>
                <a:lnTo>
                  <a:pt x="0" y="5947462"/>
                </a:lnTo>
                <a:lnTo>
                  <a:pt x="2715446" y="5947462"/>
                </a:lnTo>
                <a:lnTo>
                  <a:pt x="2715446" y="0"/>
                </a:lnTo>
                <a:close/>
              </a:path>
            </a:pathLst>
          </a:custGeom>
          <a:solidFill>
            <a:srgbClr val="50B796"/>
          </a:solidFill>
        </p:spPr>
        <p:txBody>
          <a:bodyPr wrap="square" lIns="0" tIns="0" rIns="0" bIns="0" rtlCol="0"/>
          <a:lstStyle/>
          <a:p>
            <a:endParaRPr/>
          </a:p>
        </p:txBody>
      </p:sp>
      <p:sp>
        <p:nvSpPr>
          <p:cNvPr id="17" name="object 17"/>
          <p:cNvSpPr txBox="1"/>
          <p:nvPr/>
        </p:nvSpPr>
        <p:spPr>
          <a:xfrm>
            <a:off x="16336329" y="3994642"/>
            <a:ext cx="2715895" cy="5948045"/>
          </a:xfrm>
          <a:prstGeom prst="rect">
            <a:avLst/>
          </a:prstGeom>
          <a:ln w="10470">
            <a:solidFill>
              <a:srgbClr val="00A8D6"/>
            </a:solidFill>
          </a:ln>
        </p:spPr>
        <p:txBody>
          <a:bodyPr vert="horz" wrap="square" lIns="0" tIns="0" rIns="0" bIns="0" rtlCol="0">
            <a:spAutoFit/>
          </a:bodyPr>
          <a:lstStyle/>
          <a:p>
            <a:pPr>
              <a:lnSpc>
                <a:spcPct val="100000"/>
              </a:lnSpc>
            </a:pPr>
            <a:endParaRPr sz="2150">
              <a:latin typeface="Times New Roman"/>
              <a:cs typeface="Times New Roman"/>
            </a:endParaRPr>
          </a:p>
          <a:p>
            <a:pPr>
              <a:lnSpc>
                <a:spcPct val="100000"/>
              </a:lnSpc>
            </a:pPr>
            <a:endParaRPr sz="2150">
              <a:latin typeface="Times New Roman"/>
              <a:cs typeface="Times New Roman"/>
            </a:endParaRPr>
          </a:p>
          <a:p>
            <a:pPr>
              <a:lnSpc>
                <a:spcPct val="100000"/>
              </a:lnSpc>
            </a:pPr>
            <a:endParaRPr sz="2150">
              <a:latin typeface="Times New Roman"/>
              <a:cs typeface="Times New Roman"/>
            </a:endParaRPr>
          </a:p>
          <a:p>
            <a:pPr>
              <a:lnSpc>
                <a:spcPct val="100000"/>
              </a:lnSpc>
            </a:pPr>
            <a:endParaRPr sz="2150">
              <a:latin typeface="Times New Roman"/>
              <a:cs typeface="Times New Roman"/>
            </a:endParaRPr>
          </a:p>
          <a:p>
            <a:pPr>
              <a:lnSpc>
                <a:spcPct val="100000"/>
              </a:lnSpc>
            </a:pPr>
            <a:endParaRPr sz="2150">
              <a:latin typeface="Times New Roman"/>
              <a:cs typeface="Times New Roman"/>
            </a:endParaRPr>
          </a:p>
          <a:p>
            <a:pPr>
              <a:lnSpc>
                <a:spcPct val="100000"/>
              </a:lnSpc>
            </a:pPr>
            <a:endParaRPr sz="2150">
              <a:latin typeface="Times New Roman"/>
              <a:cs typeface="Times New Roman"/>
            </a:endParaRPr>
          </a:p>
          <a:p>
            <a:pPr>
              <a:lnSpc>
                <a:spcPct val="100000"/>
              </a:lnSpc>
              <a:spcBef>
                <a:spcPts val="770"/>
              </a:spcBef>
            </a:pPr>
            <a:endParaRPr sz="2150">
              <a:latin typeface="Times New Roman"/>
              <a:cs typeface="Times New Roman"/>
            </a:endParaRPr>
          </a:p>
          <a:p>
            <a:pPr marL="392430">
              <a:lnSpc>
                <a:spcPct val="100000"/>
              </a:lnSpc>
            </a:pPr>
            <a:r>
              <a:rPr sz="2150" b="1" spc="-10" dirty="0">
                <a:solidFill>
                  <a:srgbClr val="FFFFFF"/>
                </a:solidFill>
                <a:latin typeface="Helvetica"/>
                <a:cs typeface="Helvetica"/>
              </a:rPr>
              <a:t>Morale</a:t>
            </a:r>
            <a:endParaRPr sz="2150">
              <a:latin typeface="Helvetica"/>
              <a:cs typeface="Helvetica"/>
            </a:endParaRPr>
          </a:p>
          <a:p>
            <a:pPr marL="392430" marR="533400">
              <a:lnSpc>
                <a:spcPct val="100000"/>
              </a:lnSpc>
              <a:spcBef>
                <a:spcPts val="2370"/>
              </a:spcBef>
            </a:pPr>
            <a:r>
              <a:rPr sz="1650" dirty="0">
                <a:solidFill>
                  <a:srgbClr val="FFFFFF"/>
                </a:solidFill>
                <a:latin typeface="Helvetica"/>
                <a:cs typeface="Helvetica"/>
              </a:rPr>
              <a:t>Impact</a:t>
            </a:r>
            <a:r>
              <a:rPr sz="1650" spc="-25" dirty="0">
                <a:solidFill>
                  <a:srgbClr val="FFFFFF"/>
                </a:solidFill>
                <a:latin typeface="Helvetica"/>
                <a:cs typeface="Helvetica"/>
              </a:rPr>
              <a:t> </a:t>
            </a:r>
            <a:r>
              <a:rPr sz="1650" dirty="0">
                <a:solidFill>
                  <a:srgbClr val="FFFFFF"/>
                </a:solidFill>
                <a:latin typeface="Helvetica"/>
                <a:cs typeface="Helvetica"/>
              </a:rPr>
              <a:t>of</a:t>
            </a:r>
            <a:r>
              <a:rPr sz="1650" spc="-25" dirty="0">
                <a:solidFill>
                  <a:srgbClr val="FFFFFF"/>
                </a:solidFill>
                <a:latin typeface="Helvetica"/>
                <a:cs typeface="Helvetica"/>
              </a:rPr>
              <a:t> </a:t>
            </a:r>
            <a:r>
              <a:rPr sz="1650" spc="-10" dirty="0">
                <a:solidFill>
                  <a:srgbClr val="FFFFFF"/>
                </a:solidFill>
                <a:latin typeface="Helvetica"/>
                <a:cs typeface="Helvetica"/>
              </a:rPr>
              <a:t>negative </a:t>
            </a:r>
            <a:r>
              <a:rPr sz="1650" dirty="0">
                <a:solidFill>
                  <a:srgbClr val="FFFFFF"/>
                </a:solidFill>
                <a:latin typeface="Helvetica"/>
                <a:cs typeface="Helvetica"/>
              </a:rPr>
              <a:t>media</a:t>
            </a:r>
            <a:r>
              <a:rPr sz="1650" spc="-25" dirty="0">
                <a:solidFill>
                  <a:srgbClr val="FFFFFF"/>
                </a:solidFill>
                <a:latin typeface="Helvetica"/>
                <a:cs typeface="Helvetica"/>
              </a:rPr>
              <a:t> </a:t>
            </a:r>
            <a:r>
              <a:rPr sz="1650" spc="-10" dirty="0">
                <a:solidFill>
                  <a:srgbClr val="FFFFFF"/>
                </a:solidFill>
                <a:latin typeface="Helvetica"/>
                <a:cs typeface="Helvetica"/>
              </a:rPr>
              <a:t>portrayal, </a:t>
            </a:r>
            <a:r>
              <a:rPr sz="1650" dirty="0">
                <a:solidFill>
                  <a:srgbClr val="FFFFFF"/>
                </a:solidFill>
                <a:latin typeface="Helvetica"/>
                <a:cs typeface="Helvetica"/>
              </a:rPr>
              <a:t>loss of fulfilment </a:t>
            </a:r>
            <a:r>
              <a:rPr sz="1650" spc="-25" dirty="0">
                <a:solidFill>
                  <a:srgbClr val="FFFFFF"/>
                </a:solidFill>
                <a:latin typeface="Helvetica"/>
                <a:cs typeface="Helvetica"/>
              </a:rPr>
              <a:t>as </a:t>
            </a:r>
            <a:r>
              <a:rPr sz="1650" dirty="0">
                <a:solidFill>
                  <a:srgbClr val="FFFFFF"/>
                </a:solidFill>
                <a:latin typeface="Helvetica"/>
                <a:cs typeface="Helvetica"/>
              </a:rPr>
              <a:t>unable</a:t>
            </a:r>
            <a:r>
              <a:rPr sz="1650" spc="-20" dirty="0">
                <a:solidFill>
                  <a:srgbClr val="FFFFFF"/>
                </a:solidFill>
                <a:latin typeface="Helvetica"/>
                <a:cs typeface="Helvetica"/>
              </a:rPr>
              <a:t> </a:t>
            </a:r>
            <a:r>
              <a:rPr sz="1650" dirty="0">
                <a:solidFill>
                  <a:srgbClr val="FFFFFF"/>
                </a:solidFill>
                <a:latin typeface="Helvetica"/>
                <a:cs typeface="Helvetica"/>
              </a:rPr>
              <a:t>to</a:t>
            </a:r>
            <a:r>
              <a:rPr sz="1650" spc="-20" dirty="0">
                <a:solidFill>
                  <a:srgbClr val="FFFFFF"/>
                </a:solidFill>
                <a:latin typeface="Helvetica"/>
                <a:cs typeface="Helvetica"/>
              </a:rPr>
              <a:t> </a:t>
            </a:r>
            <a:r>
              <a:rPr sz="1650" spc="-10" dirty="0">
                <a:solidFill>
                  <a:srgbClr val="FFFFFF"/>
                </a:solidFill>
                <a:latin typeface="Helvetica"/>
                <a:cs typeface="Helvetica"/>
              </a:rPr>
              <a:t>provide continuity/access</a:t>
            </a:r>
            <a:endParaRPr sz="1650">
              <a:latin typeface="Helvetica"/>
              <a:cs typeface="Helvetica"/>
            </a:endParaRPr>
          </a:p>
          <a:p>
            <a:pPr marL="392430" marR="311785">
              <a:lnSpc>
                <a:spcPts val="1980"/>
              </a:lnSpc>
              <a:spcBef>
                <a:spcPts val="60"/>
              </a:spcBef>
            </a:pPr>
            <a:r>
              <a:rPr sz="1650" dirty="0">
                <a:solidFill>
                  <a:srgbClr val="FFFFFF"/>
                </a:solidFill>
                <a:latin typeface="Helvetica"/>
                <a:cs typeface="Helvetica"/>
              </a:rPr>
              <a:t>required, burnout </a:t>
            </a:r>
            <a:r>
              <a:rPr sz="1650" spc="-25" dirty="0">
                <a:solidFill>
                  <a:srgbClr val="FFFFFF"/>
                </a:solidFill>
                <a:latin typeface="Helvetica"/>
                <a:cs typeface="Helvetica"/>
              </a:rPr>
              <a:t>and </a:t>
            </a:r>
            <a:r>
              <a:rPr sz="1650" dirty="0">
                <a:solidFill>
                  <a:srgbClr val="FFFFFF"/>
                </a:solidFill>
                <a:latin typeface="Helvetica"/>
                <a:cs typeface="Helvetica"/>
              </a:rPr>
              <a:t>moral</a:t>
            </a:r>
            <a:r>
              <a:rPr sz="1650" spc="-15" dirty="0">
                <a:solidFill>
                  <a:srgbClr val="FFFFFF"/>
                </a:solidFill>
                <a:latin typeface="Helvetica"/>
                <a:cs typeface="Helvetica"/>
              </a:rPr>
              <a:t> </a:t>
            </a:r>
            <a:r>
              <a:rPr sz="1650" dirty="0">
                <a:solidFill>
                  <a:srgbClr val="FFFFFF"/>
                </a:solidFill>
                <a:latin typeface="Helvetica"/>
                <a:cs typeface="Helvetica"/>
              </a:rPr>
              <a:t>distress,</a:t>
            </a:r>
            <a:r>
              <a:rPr sz="1650" spc="-10" dirty="0">
                <a:solidFill>
                  <a:srgbClr val="FFFFFF"/>
                </a:solidFill>
                <a:latin typeface="Helvetica"/>
                <a:cs typeface="Helvetica"/>
              </a:rPr>
              <a:t> </a:t>
            </a:r>
            <a:r>
              <a:rPr sz="1650" spc="-20" dirty="0">
                <a:solidFill>
                  <a:srgbClr val="FFFFFF"/>
                </a:solidFill>
                <a:latin typeface="Helvetica"/>
                <a:cs typeface="Helvetica"/>
              </a:rPr>
              <a:t>lack</a:t>
            </a:r>
            <a:r>
              <a:rPr sz="1650" spc="500" dirty="0">
                <a:solidFill>
                  <a:srgbClr val="FFFFFF"/>
                </a:solidFill>
                <a:latin typeface="Helvetica"/>
                <a:cs typeface="Helvetica"/>
              </a:rPr>
              <a:t> </a:t>
            </a:r>
            <a:r>
              <a:rPr sz="1650" dirty="0">
                <a:solidFill>
                  <a:srgbClr val="FFFFFF"/>
                </a:solidFill>
                <a:latin typeface="Helvetica"/>
                <a:cs typeface="Helvetica"/>
              </a:rPr>
              <a:t>of</a:t>
            </a:r>
            <a:r>
              <a:rPr sz="1650" spc="-30" dirty="0">
                <a:solidFill>
                  <a:srgbClr val="FFFFFF"/>
                </a:solidFill>
                <a:latin typeface="Helvetica"/>
                <a:cs typeface="Helvetica"/>
              </a:rPr>
              <a:t> </a:t>
            </a:r>
            <a:r>
              <a:rPr sz="1650" dirty="0">
                <a:solidFill>
                  <a:srgbClr val="FFFFFF"/>
                </a:solidFill>
                <a:latin typeface="Helvetica"/>
                <a:cs typeface="Helvetica"/>
              </a:rPr>
              <a:t>recognition</a:t>
            </a:r>
            <a:r>
              <a:rPr sz="1650" spc="-25" dirty="0">
                <a:solidFill>
                  <a:srgbClr val="FFFFFF"/>
                </a:solidFill>
                <a:latin typeface="Helvetica"/>
                <a:cs typeface="Helvetica"/>
              </a:rPr>
              <a:t> and </a:t>
            </a:r>
            <a:r>
              <a:rPr sz="1650" dirty="0">
                <a:solidFill>
                  <a:srgbClr val="FFFFFF"/>
                </a:solidFill>
                <a:latin typeface="Helvetica"/>
                <a:cs typeface="Helvetica"/>
              </a:rPr>
              <a:t>feeling</a:t>
            </a:r>
            <a:r>
              <a:rPr sz="1650" spc="-40" dirty="0">
                <a:solidFill>
                  <a:srgbClr val="FFFFFF"/>
                </a:solidFill>
                <a:latin typeface="Helvetica"/>
                <a:cs typeface="Helvetica"/>
              </a:rPr>
              <a:t> </a:t>
            </a:r>
            <a:r>
              <a:rPr sz="1650" dirty="0">
                <a:solidFill>
                  <a:srgbClr val="FFFFFF"/>
                </a:solidFill>
                <a:latin typeface="Helvetica"/>
                <a:cs typeface="Helvetica"/>
              </a:rPr>
              <a:t>unvalued</a:t>
            </a:r>
            <a:r>
              <a:rPr sz="1650" spc="-35" dirty="0">
                <a:solidFill>
                  <a:srgbClr val="FFFFFF"/>
                </a:solidFill>
                <a:latin typeface="Helvetica"/>
                <a:cs typeface="Helvetica"/>
              </a:rPr>
              <a:t> </a:t>
            </a:r>
            <a:r>
              <a:rPr sz="1650" spc="-25" dirty="0">
                <a:solidFill>
                  <a:srgbClr val="FFFFFF"/>
                </a:solidFill>
                <a:latin typeface="Helvetica"/>
                <a:cs typeface="Helvetica"/>
              </a:rPr>
              <a:t>and </a:t>
            </a:r>
            <a:r>
              <a:rPr sz="1650" spc="-10" dirty="0">
                <a:solidFill>
                  <a:srgbClr val="FFFFFF"/>
                </a:solidFill>
                <a:latin typeface="Helvetica"/>
                <a:cs typeface="Helvetica"/>
              </a:rPr>
              <a:t>unheard.</a:t>
            </a:r>
            <a:endParaRPr sz="1650">
              <a:latin typeface="Helvetica"/>
              <a:cs typeface="Helvetica"/>
            </a:endParaRPr>
          </a:p>
        </p:txBody>
      </p:sp>
      <p:grpSp>
        <p:nvGrpSpPr>
          <p:cNvPr id="18" name="object 18"/>
          <p:cNvGrpSpPr/>
          <p:nvPr/>
        </p:nvGrpSpPr>
        <p:grpSpPr>
          <a:xfrm>
            <a:off x="10438602" y="4379762"/>
            <a:ext cx="1357630" cy="1358900"/>
            <a:chOff x="10438602" y="4379762"/>
            <a:chExt cx="1357630" cy="1358900"/>
          </a:xfrm>
        </p:grpSpPr>
        <p:sp>
          <p:nvSpPr>
            <p:cNvPr id="19" name="object 19"/>
            <p:cNvSpPr/>
            <p:nvPr/>
          </p:nvSpPr>
          <p:spPr>
            <a:xfrm>
              <a:off x="10484389" y="4379762"/>
              <a:ext cx="1265555" cy="1358900"/>
            </a:xfrm>
            <a:custGeom>
              <a:avLst/>
              <a:gdLst/>
              <a:ahLst/>
              <a:cxnLst/>
              <a:rect l="l" t="t" r="r" b="b"/>
              <a:pathLst>
                <a:path w="1265554" h="1358900">
                  <a:moveTo>
                    <a:pt x="633300" y="0"/>
                  </a:moveTo>
                  <a:lnTo>
                    <a:pt x="586036" y="1730"/>
                  </a:lnTo>
                  <a:lnTo>
                    <a:pt x="539716" y="6838"/>
                  </a:lnTo>
                  <a:lnTo>
                    <a:pt x="494461" y="15204"/>
                  </a:lnTo>
                  <a:lnTo>
                    <a:pt x="450395" y="26704"/>
                  </a:lnTo>
                  <a:lnTo>
                    <a:pt x="407640" y="41217"/>
                  </a:lnTo>
                  <a:lnTo>
                    <a:pt x="366318" y="58622"/>
                  </a:lnTo>
                  <a:lnTo>
                    <a:pt x="326551" y="78795"/>
                  </a:lnTo>
                  <a:lnTo>
                    <a:pt x="288462" y="101615"/>
                  </a:lnTo>
                  <a:lnTo>
                    <a:pt x="252174" y="126960"/>
                  </a:lnTo>
                  <a:lnTo>
                    <a:pt x="217809" y="154708"/>
                  </a:lnTo>
                  <a:lnTo>
                    <a:pt x="185490" y="184737"/>
                  </a:lnTo>
                  <a:lnTo>
                    <a:pt x="155338" y="216926"/>
                  </a:lnTo>
                  <a:lnTo>
                    <a:pt x="127477" y="251152"/>
                  </a:lnTo>
                  <a:lnTo>
                    <a:pt x="102029" y="287292"/>
                  </a:lnTo>
                  <a:lnTo>
                    <a:pt x="79116" y="325227"/>
                  </a:lnTo>
                  <a:lnTo>
                    <a:pt x="58860" y="364832"/>
                  </a:lnTo>
                  <a:lnTo>
                    <a:pt x="41385" y="405987"/>
                  </a:lnTo>
                  <a:lnTo>
                    <a:pt x="26813" y="448570"/>
                  </a:lnTo>
                  <a:lnTo>
                    <a:pt x="15266" y="492457"/>
                  </a:lnTo>
                  <a:lnTo>
                    <a:pt x="6866" y="537529"/>
                  </a:lnTo>
                  <a:lnTo>
                    <a:pt x="1737" y="583662"/>
                  </a:lnTo>
                  <a:lnTo>
                    <a:pt x="0" y="630734"/>
                  </a:lnTo>
                  <a:lnTo>
                    <a:pt x="1736" y="677800"/>
                  </a:lnTo>
                  <a:lnTo>
                    <a:pt x="6864" y="723926"/>
                  </a:lnTo>
                  <a:lnTo>
                    <a:pt x="15261" y="768991"/>
                  </a:lnTo>
                  <a:lnTo>
                    <a:pt x="26804" y="812873"/>
                  </a:lnTo>
                  <a:lnTo>
                    <a:pt x="41372" y="855450"/>
                  </a:lnTo>
                  <a:lnTo>
                    <a:pt x="58842" y="896600"/>
                  </a:lnTo>
                  <a:lnTo>
                    <a:pt x="79091" y="936202"/>
                  </a:lnTo>
                  <a:lnTo>
                    <a:pt x="101997" y="974132"/>
                  </a:lnTo>
                  <a:lnTo>
                    <a:pt x="127438" y="1010270"/>
                  </a:lnTo>
                  <a:lnTo>
                    <a:pt x="155291" y="1044494"/>
                  </a:lnTo>
                  <a:lnTo>
                    <a:pt x="185434" y="1076681"/>
                  </a:lnTo>
                  <a:lnTo>
                    <a:pt x="217744" y="1106710"/>
                  </a:lnTo>
                  <a:lnTo>
                    <a:pt x="252099" y="1134459"/>
                  </a:lnTo>
                  <a:lnTo>
                    <a:pt x="288378" y="1159806"/>
                  </a:lnTo>
                  <a:lnTo>
                    <a:pt x="326456" y="1182629"/>
                  </a:lnTo>
                  <a:lnTo>
                    <a:pt x="366212" y="1202806"/>
                  </a:lnTo>
                  <a:lnTo>
                    <a:pt x="407524" y="1220216"/>
                  </a:lnTo>
                  <a:lnTo>
                    <a:pt x="450269" y="1234735"/>
                  </a:lnTo>
                  <a:lnTo>
                    <a:pt x="494325" y="1246243"/>
                  </a:lnTo>
                  <a:lnTo>
                    <a:pt x="539569" y="1254618"/>
                  </a:lnTo>
                  <a:lnTo>
                    <a:pt x="585879" y="1259737"/>
                  </a:lnTo>
                  <a:lnTo>
                    <a:pt x="633132" y="1261479"/>
                  </a:lnTo>
                  <a:lnTo>
                    <a:pt x="633132" y="1358796"/>
                  </a:lnTo>
                  <a:lnTo>
                    <a:pt x="689666" y="1343612"/>
                  </a:lnTo>
                  <a:lnTo>
                    <a:pt x="743519" y="1326341"/>
                  </a:lnTo>
                  <a:lnTo>
                    <a:pt x="794696" y="1307039"/>
                  </a:lnTo>
                  <a:lnTo>
                    <a:pt x="843201" y="1285766"/>
                  </a:lnTo>
                  <a:lnTo>
                    <a:pt x="889040" y="1262576"/>
                  </a:lnTo>
                  <a:lnTo>
                    <a:pt x="932219" y="1237529"/>
                  </a:lnTo>
                  <a:lnTo>
                    <a:pt x="972741" y="1210680"/>
                  </a:lnTo>
                  <a:lnTo>
                    <a:pt x="1010613" y="1182087"/>
                  </a:lnTo>
                  <a:lnTo>
                    <a:pt x="1045838" y="1151808"/>
                  </a:lnTo>
                  <a:lnTo>
                    <a:pt x="1078423" y="1119900"/>
                  </a:lnTo>
                  <a:lnTo>
                    <a:pt x="1108372" y="1086419"/>
                  </a:lnTo>
                  <a:lnTo>
                    <a:pt x="1135690" y="1051424"/>
                  </a:lnTo>
                  <a:lnTo>
                    <a:pt x="1160382" y="1014970"/>
                  </a:lnTo>
                  <a:lnTo>
                    <a:pt x="1182454" y="977117"/>
                  </a:lnTo>
                  <a:lnTo>
                    <a:pt x="1201910" y="937919"/>
                  </a:lnTo>
                  <a:lnTo>
                    <a:pt x="1218756" y="897436"/>
                  </a:lnTo>
                  <a:lnTo>
                    <a:pt x="1232996" y="855724"/>
                  </a:lnTo>
                  <a:lnTo>
                    <a:pt x="1244635" y="812841"/>
                  </a:lnTo>
                  <a:lnTo>
                    <a:pt x="1253680" y="768843"/>
                  </a:lnTo>
                  <a:lnTo>
                    <a:pt x="1260134" y="723787"/>
                  </a:lnTo>
                  <a:lnTo>
                    <a:pt x="1264002" y="677732"/>
                  </a:lnTo>
                  <a:lnTo>
                    <a:pt x="1265291" y="630734"/>
                  </a:lnTo>
                  <a:lnTo>
                    <a:pt x="1263558" y="583721"/>
                  </a:lnTo>
                  <a:lnTo>
                    <a:pt x="1258441" y="537644"/>
                  </a:lnTo>
                  <a:lnTo>
                    <a:pt x="1250062" y="492626"/>
                  </a:lnTo>
                  <a:lnTo>
                    <a:pt x="1238543" y="448789"/>
                  </a:lnTo>
                  <a:lnTo>
                    <a:pt x="1224006" y="406253"/>
                  </a:lnTo>
                  <a:lnTo>
                    <a:pt x="1206572" y="365140"/>
                  </a:lnTo>
                  <a:lnTo>
                    <a:pt x="1186364" y="325572"/>
                  </a:lnTo>
                  <a:lnTo>
                    <a:pt x="1163504" y="287670"/>
                  </a:lnTo>
                  <a:lnTo>
                    <a:pt x="1138114" y="251555"/>
                  </a:lnTo>
                  <a:lnTo>
                    <a:pt x="1110316" y="217349"/>
                  </a:lnTo>
                  <a:lnTo>
                    <a:pt x="1080231" y="185174"/>
                  </a:lnTo>
                  <a:lnTo>
                    <a:pt x="1047982" y="155152"/>
                  </a:lnTo>
                  <a:lnTo>
                    <a:pt x="1013691" y="127402"/>
                  </a:lnTo>
                  <a:lnTo>
                    <a:pt x="977480" y="102048"/>
                  </a:lnTo>
                  <a:lnTo>
                    <a:pt x="939470" y="79210"/>
                  </a:lnTo>
                  <a:lnTo>
                    <a:pt x="899784" y="59010"/>
                  </a:lnTo>
                  <a:lnTo>
                    <a:pt x="858544" y="41569"/>
                  </a:lnTo>
                  <a:lnTo>
                    <a:pt x="815872" y="27009"/>
                  </a:lnTo>
                  <a:lnTo>
                    <a:pt x="771889" y="15452"/>
                  </a:lnTo>
                  <a:lnTo>
                    <a:pt x="726718" y="7019"/>
                  </a:lnTo>
                  <a:lnTo>
                    <a:pt x="680481" y="1831"/>
                  </a:lnTo>
                  <a:lnTo>
                    <a:pt x="633300" y="0"/>
                  </a:lnTo>
                  <a:close/>
                </a:path>
              </a:pathLst>
            </a:custGeom>
            <a:solidFill>
              <a:srgbClr val="FFFFFF">
                <a:alpha val="19999"/>
              </a:srgbClr>
            </a:solidFill>
          </p:spPr>
          <p:txBody>
            <a:bodyPr wrap="square" lIns="0" tIns="0" rIns="0" bIns="0" rtlCol="0"/>
            <a:lstStyle/>
            <a:p>
              <a:endParaRPr/>
            </a:p>
          </p:txBody>
        </p:sp>
        <p:sp>
          <p:nvSpPr>
            <p:cNvPr id="20" name="object 20"/>
            <p:cNvSpPr/>
            <p:nvPr/>
          </p:nvSpPr>
          <p:spPr>
            <a:xfrm>
              <a:off x="10438602" y="4479595"/>
              <a:ext cx="1357630" cy="1018540"/>
            </a:xfrm>
            <a:custGeom>
              <a:avLst/>
              <a:gdLst/>
              <a:ahLst/>
              <a:cxnLst/>
              <a:rect l="l" t="t" r="r" b="b"/>
              <a:pathLst>
                <a:path w="1357629" h="1018539">
                  <a:moveTo>
                    <a:pt x="1131054" y="0"/>
                  </a:moveTo>
                  <a:lnTo>
                    <a:pt x="226213" y="0"/>
                  </a:lnTo>
                  <a:lnTo>
                    <a:pt x="180675" y="4602"/>
                  </a:lnTo>
                  <a:lnTo>
                    <a:pt x="138238" y="17801"/>
                  </a:lnTo>
                  <a:lnTo>
                    <a:pt x="99815" y="38678"/>
                  </a:lnTo>
                  <a:lnTo>
                    <a:pt x="66325" y="66319"/>
                  </a:lnTo>
                  <a:lnTo>
                    <a:pt x="38682" y="99808"/>
                  </a:lnTo>
                  <a:lnTo>
                    <a:pt x="17802" y="138229"/>
                  </a:lnTo>
                  <a:lnTo>
                    <a:pt x="4603" y="180665"/>
                  </a:lnTo>
                  <a:lnTo>
                    <a:pt x="0" y="226202"/>
                  </a:lnTo>
                  <a:lnTo>
                    <a:pt x="4603" y="271742"/>
                  </a:lnTo>
                  <a:lnTo>
                    <a:pt x="17802" y="314181"/>
                  </a:lnTo>
                  <a:lnTo>
                    <a:pt x="38682" y="352604"/>
                  </a:lnTo>
                  <a:lnTo>
                    <a:pt x="66325" y="386094"/>
                  </a:lnTo>
                  <a:lnTo>
                    <a:pt x="99815" y="413736"/>
                  </a:lnTo>
                  <a:lnTo>
                    <a:pt x="138238" y="434614"/>
                  </a:lnTo>
                  <a:lnTo>
                    <a:pt x="180675" y="447812"/>
                  </a:lnTo>
                  <a:lnTo>
                    <a:pt x="226213" y="452415"/>
                  </a:lnTo>
                  <a:lnTo>
                    <a:pt x="1131054" y="452415"/>
                  </a:lnTo>
                  <a:lnTo>
                    <a:pt x="1176591" y="447812"/>
                  </a:lnTo>
                  <a:lnTo>
                    <a:pt x="1219027" y="434614"/>
                  </a:lnTo>
                  <a:lnTo>
                    <a:pt x="1257448" y="413736"/>
                  </a:lnTo>
                  <a:lnTo>
                    <a:pt x="1290937" y="386094"/>
                  </a:lnTo>
                  <a:lnTo>
                    <a:pt x="1318578" y="352604"/>
                  </a:lnTo>
                  <a:lnTo>
                    <a:pt x="1325802" y="339309"/>
                  </a:lnTo>
                  <a:lnTo>
                    <a:pt x="226213" y="339309"/>
                  </a:lnTo>
                  <a:lnTo>
                    <a:pt x="182225" y="330409"/>
                  </a:lnTo>
                  <a:lnTo>
                    <a:pt x="146269" y="306150"/>
                  </a:lnTo>
                  <a:lnTo>
                    <a:pt x="122007" y="270194"/>
                  </a:lnTo>
                  <a:lnTo>
                    <a:pt x="113106" y="226202"/>
                  </a:lnTo>
                  <a:lnTo>
                    <a:pt x="122007" y="182215"/>
                  </a:lnTo>
                  <a:lnTo>
                    <a:pt x="146269" y="146258"/>
                  </a:lnTo>
                  <a:lnTo>
                    <a:pt x="182225" y="121997"/>
                  </a:lnTo>
                  <a:lnTo>
                    <a:pt x="226213" y="113096"/>
                  </a:lnTo>
                  <a:lnTo>
                    <a:pt x="1325798" y="113096"/>
                  </a:lnTo>
                  <a:lnTo>
                    <a:pt x="1318578" y="99808"/>
                  </a:lnTo>
                  <a:lnTo>
                    <a:pt x="1290937" y="66319"/>
                  </a:lnTo>
                  <a:lnTo>
                    <a:pt x="1257448" y="38678"/>
                  </a:lnTo>
                  <a:lnTo>
                    <a:pt x="1219027" y="17801"/>
                  </a:lnTo>
                  <a:lnTo>
                    <a:pt x="1176591" y="4602"/>
                  </a:lnTo>
                  <a:lnTo>
                    <a:pt x="1131054" y="0"/>
                  </a:lnTo>
                  <a:close/>
                </a:path>
                <a:path w="1357629" h="1018539">
                  <a:moveTo>
                    <a:pt x="904841" y="113096"/>
                  </a:moveTo>
                  <a:lnTo>
                    <a:pt x="791735" y="113096"/>
                  </a:lnTo>
                  <a:lnTo>
                    <a:pt x="791735" y="339309"/>
                  </a:lnTo>
                  <a:lnTo>
                    <a:pt x="904841" y="339309"/>
                  </a:lnTo>
                  <a:lnTo>
                    <a:pt x="904841" y="113096"/>
                  </a:lnTo>
                  <a:close/>
                </a:path>
                <a:path w="1357629" h="1018539">
                  <a:moveTo>
                    <a:pt x="1325798" y="113096"/>
                  </a:moveTo>
                  <a:lnTo>
                    <a:pt x="1131054" y="113096"/>
                  </a:lnTo>
                  <a:lnTo>
                    <a:pt x="1175040" y="121997"/>
                  </a:lnTo>
                  <a:lnTo>
                    <a:pt x="1210993" y="146258"/>
                  </a:lnTo>
                  <a:lnTo>
                    <a:pt x="1235250" y="182215"/>
                  </a:lnTo>
                  <a:lnTo>
                    <a:pt x="1244150" y="226202"/>
                  </a:lnTo>
                  <a:lnTo>
                    <a:pt x="1235250" y="270194"/>
                  </a:lnTo>
                  <a:lnTo>
                    <a:pt x="1210993" y="306150"/>
                  </a:lnTo>
                  <a:lnTo>
                    <a:pt x="1175040" y="330409"/>
                  </a:lnTo>
                  <a:lnTo>
                    <a:pt x="1131054" y="339309"/>
                  </a:lnTo>
                  <a:lnTo>
                    <a:pt x="1325802" y="339309"/>
                  </a:lnTo>
                  <a:lnTo>
                    <a:pt x="1339455" y="314181"/>
                  </a:lnTo>
                  <a:lnTo>
                    <a:pt x="1352654" y="271742"/>
                  </a:lnTo>
                  <a:lnTo>
                    <a:pt x="1357257" y="226202"/>
                  </a:lnTo>
                  <a:lnTo>
                    <a:pt x="1352654" y="180665"/>
                  </a:lnTo>
                  <a:lnTo>
                    <a:pt x="1339455" y="138229"/>
                  </a:lnTo>
                  <a:lnTo>
                    <a:pt x="1325798" y="113096"/>
                  </a:lnTo>
                  <a:close/>
                </a:path>
                <a:path w="1357629" h="1018539">
                  <a:moveTo>
                    <a:pt x="1131054" y="565522"/>
                  </a:moveTo>
                  <a:lnTo>
                    <a:pt x="226213" y="565522"/>
                  </a:lnTo>
                  <a:lnTo>
                    <a:pt x="180675" y="570125"/>
                  </a:lnTo>
                  <a:lnTo>
                    <a:pt x="138238" y="583323"/>
                  </a:lnTo>
                  <a:lnTo>
                    <a:pt x="99815" y="604201"/>
                  </a:lnTo>
                  <a:lnTo>
                    <a:pt x="66325" y="631843"/>
                  </a:lnTo>
                  <a:lnTo>
                    <a:pt x="38682" y="665333"/>
                  </a:lnTo>
                  <a:lnTo>
                    <a:pt x="17802" y="703755"/>
                  </a:lnTo>
                  <a:lnTo>
                    <a:pt x="4603" y="746195"/>
                  </a:lnTo>
                  <a:lnTo>
                    <a:pt x="0" y="791735"/>
                  </a:lnTo>
                  <a:lnTo>
                    <a:pt x="4603" y="837271"/>
                  </a:lnTo>
                  <a:lnTo>
                    <a:pt x="17802" y="879708"/>
                  </a:lnTo>
                  <a:lnTo>
                    <a:pt x="38682" y="918128"/>
                  </a:lnTo>
                  <a:lnTo>
                    <a:pt x="66325" y="951617"/>
                  </a:lnTo>
                  <a:lnTo>
                    <a:pt x="99815" y="979258"/>
                  </a:lnTo>
                  <a:lnTo>
                    <a:pt x="138238" y="1000136"/>
                  </a:lnTo>
                  <a:lnTo>
                    <a:pt x="180675" y="1013334"/>
                  </a:lnTo>
                  <a:lnTo>
                    <a:pt x="226213" y="1017937"/>
                  </a:lnTo>
                  <a:lnTo>
                    <a:pt x="1131054" y="1017937"/>
                  </a:lnTo>
                  <a:lnTo>
                    <a:pt x="1176591" y="1013334"/>
                  </a:lnTo>
                  <a:lnTo>
                    <a:pt x="1219027" y="1000136"/>
                  </a:lnTo>
                  <a:lnTo>
                    <a:pt x="1257448" y="979258"/>
                  </a:lnTo>
                  <a:lnTo>
                    <a:pt x="1290937" y="951617"/>
                  </a:lnTo>
                  <a:lnTo>
                    <a:pt x="1318578" y="918128"/>
                  </a:lnTo>
                  <a:lnTo>
                    <a:pt x="1325804" y="904831"/>
                  </a:lnTo>
                  <a:lnTo>
                    <a:pt x="226213" y="904831"/>
                  </a:lnTo>
                  <a:lnTo>
                    <a:pt x="182225" y="895931"/>
                  </a:lnTo>
                  <a:lnTo>
                    <a:pt x="146269" y="871673"/>
                  </a:lnTo>
                  <a:lnTo>
                    <a:pt x="122007" y="835720"/>
                  </a:lnTo>
                  <a:lnTo>
                    <a:pt x="113106" y="791735"/>
                  </a:lnTo>
                  <a:lnTo>
                    <a:pt x="122007" y="747743"/>
                  </a:lnTo>
                  <a:lnTo>
                    <a:pt x="146269" y="711787"/>
                  </a:lnTo>
                  <a:lnTo>
                    <a:pt x="182225" y="687528"/>
                  </a:lnTo>
                  <a:lnTo>
                    <a:pt x="226213" y="678628"/>
                  </a:lnTo>
                  <a:lnTo>
                    <a:pt x="1325802" y="678628"/>
                  </a:lnTo>
                  <a:lnTo>
                    <a:pt x="1318578" y="665333"/>
                  </a:lnTo>
                  <a:lnTo>
                    <a:pt x="1290937" y="631843"/>
                  </a:lnTo>
                  <a:lnTo>
                    <a:pt x="1257448" y="604201"/>
                  </a:lnTo>
                  <a:lnTo>
                    <a:pt x="1219027" y="583323"/>
                  </a:lnTo>
                  <a:lnTo>
                    <a:pt x="1176591" y="570125"/>
                  </a:lnTo>
                  <a:lnTo>
                    <a:pt x="1131054" y="565522"/>
                  </a:lnTo>
                  <a:close/>
                </a:path>
                <a:path w="1357629" h="1018539">
                  <a:moveTo>
                    <a:pt x="565522" y="678628"/>
                  </a:moveTo>
                  <a:lnTo>
                    <a:pt x="452426" y="678628"/>
                  </a:lnTo>
                  <a:lnTo>
                    <a:pt x="452426" y="904831"/>
                  </a:lnTo>
                  <a:lnTo>
                    <a:pt x="565522" y="904831"/>
                  </a:lnTo>
                  <a:lnTo>
                    <a:pt x="565522" y="678628"/>
                  </a:lnTo>
                  <a:close/>
                </a:path>
                <a:path w="1357629" h="1018539">
                  <a:moveTo>
                    <a:pt x="1325802" y="678628"/>
                  </a:moveTo>
                  <a:lnTo>
                    <a:pt x="1131054" y="678628"/>
                  </a:lnTo>
                  <a:lnTo>
                    <a:pt x="1175040" y="687528"/>
                  </a:lnTo>
                  <a:lnTo>
                    <a:pt x="1210993" y="711787"/>
                  </a:lnTo>
                  <a:lnTo>
                    <a:pt x="1235250" y="747743"/>
                  </a:lnTo>
                  <a:lnTo>
                    <a:pt x="1244150" y="791735"/>
                  </a:lnTo>
                  <a:lnTo>
                    <a:pt x="1235250" y="835720"/>
                  </a:lnTo>
                  <a:lnTo>
                    <a:pt x="1210993" y="871673"/>
                  </a:lnTo>
                  <a:lnTo>
                    <a:pt x="1175040" y="895931"/>
                  </a:lnTo>
                  <a:lnTo>
                    <a:pt x="1131054" y="904831"/>
                  </a:lnTo>
                  <a:lnTo>
                    <a:pt x="1325804" y="904831"/>
                  </a:lnTo>
                  <a:lnTo>
                    <a:pt x="1339455" y="879708"/>
                  </a:lnTo>
                  <a:lnTo>
                    <a:pt x="1352654" y="837271"/>
                  </a:lnTo>
                  <a:lnTo>
                    <a:pt x="1357257" y="791735"/>
                  </a:lnTo>
                  <a:lnTo>
                    <a:pt x="1352654" y="746195"/>
                  </a:lnTo>
                  <a:lnTo>
                    <a:pt x="1339455" y="703755"/>
                  </a:lnTo>
                  <a:lnTo>
                    <a:pt x="1325802" y="678628"/>
                  </a:lnTo>
                  <a:close/>
                </a:path>
              </a:pathLst>
            </a:custGeom>
            <a:solidFill>
              <a:srgbClr val="FFFFFF"/>
            </a:solidFill>
          </p:spPr>
          <p:txBody>
            <a:bodyPr wrap="square" lIns="0" tIns="0" rIns="0" bIns="0" rtlCol="0"/>
            <a:lstStyle/>
            <a:p>
              <a:endParaRPr/>
            </a:p>
          </p:txBody>
        </p:sp>
      </p:grpSp>
      <p:grpSp>
        <p:nvGrpSpPr>
          <p:cNvPr id="21" name="object 21"/>
          <p:cNvGrpSpPr/>
          <p:nvPr/>
        </p:nvGrpSpPr>
        <p:grpSpPr>
          <a:xfrm>
            <a:off x="13674974" y="4379762"/>
            <a:ext cx="1265555" cy="1358900"/>
            <a:chOff x="13674974" y="4379762"/>
            <a:chExt cx="1265555" cy="1358900"/>
          </a:xfrm>
        </p:grpSpPr>
        <p:sp>
          <p:nvSpPr>
            <p:cNvPr id="22" name="object 22"/>
            <p:cNvSpPr/>
            <p:nvPr/>
          </p:nvSpPr>
          <p:spPr>
            <a:xfrm>
              <a:off x="13674974" y="4379762"/>
              <a:ext cx="1265555" cy="1358900"/>
            </a:xfrm>
            <a:custGeom>
              <a:avLst/>
              <a:gdLst/>
              <a:ahLst/>
              <a:cxnLst/>
              <a:rect l="l" t="t" r="r" b="b"/>
              <a:pathLst>
                <a:path w="1265555" h="1358900">
                  <a:moveTo>
                    <a:pt x="633300" y="0"/>
                  </a:moveTo>
                  <a:lnTo>
                    <a:pt x="586036" y="1730"/>
                  </a:lnTo>
                  <a:lnTo>
                    <a:pt x="539716" y="6838"/>
                  </a:lnTo>
                  <a:lnTo>
                    <a:pt x="494461" y="15204"/>
                  </a:lnTo>
                  <a:lnTo>
                    <a:pt x="450395" y="26704"/>
                  </a:lnTo>
                  <a:lnTo>
                    <a:pt x="407640" y="41217"/>
                  </a:lnTo>
                  <a:lnTo>
                    <a:pt x="366318" y="58622"/>
                  </a:lnTo>
                  <a:lnTo>
                    <a:pt x="326551" y="78795"/>
                  </a:lnTo>
                  <a:lnTo>
                    <a:pt x="288462" y="101615"/>
                  </a:lnTo>
                  <a:lnTo>
                    <a:pt x="252174" y="126960"/>
                  </a:lnTo>
                  <a:lnTo>
                    <a:pt x="217809" y="154708"/>
                  </a:lnTo>
                  <a:lnTo>
                    <a:pt x="185490" y="184737"/>
                  </a:lnTo>
                  <a:lnTo>
                    <a:pt x="155338" y="216926"/>
                  </a:lnTo>
                  <a:lnTo>
                    <a:pt x="127477" y="251152"/>
                  </a:lnTo>
                  <a:lnTo>
                    <a:pt x="102029" y="287292"/>
                  </a:lnTo>
                  <a:lnTo>
                    <a:pt x="79116" y="325227"/>
                  </a:lnTo>
                  <a:lnTo>
                    <a:pt x="58860" y="364832"/>
                  </a:lnTo>
                  <a:lnTo>
                    <a:pt x="41385" y="405987"/>
                  </a:lnTo>
                  <a:lnTo>
                    <a:pt x="26813" y="448570"/>
                  </a:lnTo>
                  <a:lnTo>
                    <a:pt x="15266" y="492457"/>
                  </a:lnTo>
                  <a:lnTo>
                    <a:pt x="6866" y="537529"/>
                  </a:lnTo>
                  <a:lnTo>
                    <a:pt x="1737" y="583662"/>
                  </a:lnTo>
                  <a:lnTo>
                    <a:pt x="0" y="630734"/>
                  </a:lnTo>
                  <a:lnTo>
                    <a:pt x="1736" y="677800"/>
                  </a:lnTo>
                  <a:lnTo>
                    <a:pt x="6864" y="723926"/>
                  </a:lnTo>
                  <a:lnTo>
                    <a:pt x="15261" y="768991"/>
                  </a:lnTo>
                  <a:lnTo>
                    <a:pt x="26804" y="812873"/>
                  </a:lnTo>
                  <a:lnTo>
                    <a:pt x="41372" y="855450"/>
                  </a:lnTo>
                  <a:lnTo>
                    <a:pt x="58842" y="896600"/>
                  </a:lnTo>
                  <a:lnTo>
                    <a:pt x="79091" y="936202"/>
                  </a:lnTo>
                  <a:lnTo>
                    <a:pt x="101997" y="974132"/>
                  </a:lnTo>
                  <a:lnTo>
                    <a:pt x="127438" y="1010270"/>
                  </a:lnTo>
                  <a:lnTo>
                    <a:pt x="155291" y="1044494"/>
                  </a:lnTo>
                  <a:lnTo>
                    <a:pt x="185434" y="1076681"/>
                  </a:lnTo>
                  <a:lnTo>
                    <a:pt x="217744" y="1106710"/>
                  </a:lnTo>
                  <a:lnTo>
                    <a:pt x="252099" y="1134459"/>
                  </a:lnTo>
                  <a:lnTo>
                    <a:pt x="288378" y="1159806"/>
                  </a:lnTo>
                  <a:lnTo>
                    <a:pt x="326456" y="1182629"/>
                  </a:lnTo>
                  <a:lnTo>
                    <a:pt x="366212" y="1202806"/>
                  </a:lnTo>
                  <a:lnTo>
                    <a:pt x="407524" y="1220216"/>
                  </a:lnTo>
                  <a:lnTo>
                    <a:pt x="450269" y="1234735"/>
                  </a:lnTo>
                  <a:lnTo>
                    <a:pt x="494325" y="1246243"/>
                  </a:lnTo>
                  <a:lnTo>
                    <a:pt x="539569" y="1254618"/>
                  </a:lnTo>
                  <a:lnTo>
                    <a:pt x="585879" y="1259737"/>
                  </a:lnTo>
                  <a:lnTo>
                    <a:pt x="633132" y="1261479"/>
                  </a:lnTo>
                  <a:lnTo>
                    <a:pt x="633132" y="1358796"/>
                  </a:lnTo>
                  <a:lnTo>
                    <a:pt x="689666" y="1343612"/>
                  </a:lnTo>
                  <a:lnTo>
                    <a:pt x="743519" y="1326341"/>
                  </a:lnTo>
                  <a:lnTo>
                    <a:pt x="794696" y="1307039"/>
                  </a:lnTo>
                  <a:lnTo>
                    <a:pt x="843201" y="1285766"/>
                  </a:lnTo>
                  <a:lnTo>
                    <a:pt x="889040" y="1262576"/>
                  </a:lnTo>
                  <a:lnTo>
                    <a:pt x="932219" y="1237529"/>
                  </a:lnTo>
                  <a:lnTo>
                    <a:pt x="972741" y="1210680"/>
                  </a:lnTo>
                  <a:lnTo>
                    <a:pt x="1010613" y="1182087"/>
                  </a:lnTo>
                  <a:lnTo>
                    <a:pt x="1045838" y="1151808"/>
                  </a:lnTo>
                  <a:lnTo>
                    <a:pt x="1078423" y="1119900"/>
                  </a:lnTo>
                  <a:lnTo>
                    <a:pt x="1108372" y="1086419"/>
                  </a:lnTo>
                  <a:lnTo>
                    <a:pt x="1135690" y="1051424"/>
                  </a:lnTo>
                  <a:lnTo>
                    <a:pt x="1160382" y="1014970"/>
                  </a:lnTo>
                  <a:lnTo>
                    <a:pt x="1182454" y="977117"/>
                  </a:lnTo>
                  <a:lnTo>
                    <a:pt x="1201910" y="937919"/>
                  </a:lnTo>
                  <a:lnTo>
                    <a:pt x="1218756" y="897436"/>
                  </a:lnTo>
                  <a:lnTo>
                    <a:pt x="1232996" y="855724"/>
                  </a:lnTo>
                  <a:lnTo>
                    <a:pt x="1244635" y="812841"/>
                  </a:lnTo>
                  <a:lnTo>
                    <a:pt x="1253680" y="768843"/>
                  </a:lnTo>
                  <a:lnTo>
                    <a:pt x="1260134" y="723787"/>
                  </a:lnTo>
                  <a:lnTo>
                    <a:pt x="1264002" y="677732"/>
                  </a:lnTo>
                  <a:lnTo>
                    <a:pt x="1265291" y="630734"/>
                  </a:lnTo>
                  <a:lnTo>
                    <a:pt x="1263558" y="583721"/>
                  </a:lnTo>
                  <a:lnTo>
                    <a:pt x="1258441" y="537644"/>
                  </a:lnTo>
                  <a:lnTo>
                    <a:pt x="1250062" y="492626"/>
                  </a:lnTo>
                  <a:lnTo>
                    <a:pt x="1238543" y="448789"/>
                  </a:lnTo>
                  <a:lnTo>
                    <a:pt x="1224006" y="406253"/>
                  </a:lnTo>
                  <a:lnTo>
                    <a:pt x="1206572" y="365140"/>
                  </a:lnTo>
                  <a:lnTo>
                    <a:pt x="1186364" y="325572"/>
                  </a:lnTo>
                  <a:lnTo>
                    <a:pt x="1163504" y="287670"/>
                  </a:lnTo>
                  <a:lnTo>
                    <a:pt x="1138114" y="251555"/>
                  </a:lnTo>
                  <a:lnTo>
                    <a:pt x="1110316" y="217349"/>
                  </a:lnTo>
                  <a:lnTo>
                    <a:pt x="1080231" y="185174"/>
                  </a:lnTo>
                  <a:lnTo>
                    <a:pt x="1047982" y="155152"/>
                  </a:lnTo>
                  <a:lnTo>
                    <a:pt x="1013691" y="127402"/>
                  </a:lnTo>
                  <a:lnTo>
                    <a:pt x="977480" y="102048"/>
                  </a:lnTo>
                  <a:lnTo>
                    <a:pt x="939470" y="79210"/>
                  </a:lnTo>
                  <a:lnTo>
                    <a:pt x="899784" y="59010"/>
                  </a:lnTo>
                  <a:lnTo>
                    <a:pt x="858544" y="41569"/>
                  </a:lnTo>
                  <a:lnTo>
                    <a:pt x="815872" y="27009"/>
                  </a:lnTo>
                  <a:lnTo>
                    <a:pt x="771889" y="15452"/>
                  </a:lnTo>
                  <a:lnTo>
                    <a:pt x="726718" y="7019"/>
                  </a:lnTo>
                  <a:lnTo>
                    <a:pt x="680481" y="1831"/>
                  </a:lnTo>
                  <a:lnTo>
                    <a:pt x="633300" y="0"/>
                  </a:lnTo>
                  <a:close/>
                </a:path>
              </a:pathLst>
            </a:custGeom>
            <a:solidFill>
              <a:srgbClr val="FFFFFF">
                <a:alpha val="19999"/>
              </a:srgbClr>
            </a:solidFill>
          </p:spPr>
          <p:txBody>
            <a:bodyPr wrap="square" lIns="0" tIns="0" rIns="0" bIns="0" rtlCol="0"/>
            <a:lstStyle/>
            <a:p>
              <a:endParaRPr/>
            </a:p>
          </p:txBody>
        </p:sp>
        <p:sp>
          <p:nvSpPr>
            <p:cNvPr id="23" name="object 23"/>
            <p:cNvSpPr/>
            <p:nvPr/>
          </p:nvSpPr>
          <p:spPr>
            <a:xfrm>
              <a:off x="13847560" y="4447396"/>
              <a:ext cx="972819" cy="1112520"/>
            </a:xfrm>
            <a:custGeom>
              <a:avLst/>
              <a:gdLst/>
              <a:ahLst/>
              <a:cxnLst/>
              <a:rect l="l" t="t" r="r" b="b"/>
              <a:pathLst>
                <a:path w="972819" h="1112520">
                  <a:moveTo>
                    <a:pt x="486236" y="0"/>
                  </a:moveTo>
                  <a:lnTo>
                    <a:pt x="0" y="277844"/>
                  </a:lnTo>
                  <a:lnTo>
                    <a:pt x="0" y="834382"/>
                  </a:lnTo>
                  <a:lnTo>
                    <a:pt x="486236" y="1112227"/>
                  </a:lnTo>
                  <a:lnTo>
                    <a:pt x="719138" y="979142"/>
                  </a:lnTo>
                  <a:lnTo>
                    <a:pt x="440088" y="979142"/>
                  </a:lnTo>
                  <a:lnTo>
                    <a:pt x="92779" y="780667"/>
                  </a:lnTo>
                  <a:lnTo>
                    <a:pt x="92614" y="780667"/>
                  </a:lnTo>
                  <a:lnTo>
                    <a:pt x="92614" y="384543"/>
                  </a:lnTo>
                  <a:lnTo>
                    <a:pt x="416037" y="384543"/>
                  </a:lnTo>
                  <a:lnTo>
                    <a:pt x="440647" y="370418"/>
                  </a:lnTo>
                  <a:lnTo>
                    <a:pt x="254599" y="370418"/>
                  </a:lnTo>
                  <a:lnTo>
                    <a:pt x="139618" y="304702"/>
                  </a:lnTo>
                  <a:lnTo>
                    <a:pt x="486236" y="106645"/>
                  </a:lnTo>
                  <a:lnTo>
                    <a:pt x="672869" y="106645"/>
                  </a:lnTo>
                  <a:lnTo>
                    <a:pt x="486236" y="0"/>
                  </a:lnTo>
                  <a:close/>
                </a:path>
                <a:path w="972819" h="1112520">
                  <a:moveTo>
                    <a:pt x="416037" y="384543"/>
                  </a:moveTo>
                  <a:lnTo>
                    <a:pt x="92688" y="384543"/>
                  </a:lnTo>
                  <a:lnTo>
                    <a:pt x="208381" y="450666"/>
                  </a:lnTo>
                  <a:lnTo>
                    <a:pt x="208472" y="715883"/>
                  </a:lnTo>
                  <a:lnTo>
                    <a:pt x="439923" y="848183"/>
                  </a:lnTo>
                  <a:lnTo>
                    <a:pt x="439923" y="979142"/>
                  </a:lnTo>
                  <a:lnTo>
                    <a:pt x="532538" y="979142"/>
                  </a:lnTo>
                  <a:lnTo>
                    <a:pt x="532538" y="848183"/>
                  </a:lnTo>
                  <a:lnTo>
                    <a:pt x="719183" y="741537"/>
                  </a:lnTo>
                  <a:lnTo>
                    <a:pt x="439923" y="741537"/>
                  </a:lnTo>
                  <a:lnTo>
                    <a:pt x="301006" y="662115"/>
                  </a:lnTo>
                  <a:lnTo>
                    <a:pt x="301006" y="503555"/>
                  </a:lnTo>
                  <a:lnTo>
                    <a:pt x="764081" y="503555"/>
                  </a:lnTo>
                  <a:lnTo>
                    <a:pt x="764081" y="502770"/>
                  </a:lnTo>
                  <a:lnTo>
                    <a:pt x="486236" y="502770"/>
                  </a:lnTo>
                  <a:lnTo>
                    <a:pt x="347863" y="423672"/>
                  </a:lnTo>
                  <a:lnTo>
                    <a:pt x="416037" y="384543"/>
                  </a:lnTo>
                  <a:close/>
                </a:path>
                <a:path w="972819" h="1112520">
                  <a:moveTo>
                    <a:pt x="972473" y="384543"/>
                  </a:moveTo>
                  <a:lnTo>
                    <a:pt x="879858" y="384543"/>
                  </a:lnTo>
                  <a:lnTo>
                    <a:pt x="879858" y="780667"/>
                  </a:lnTo>
                  <a:lnTo>
                    <a:pt x="532538" y="979142"/>
                  </a:lnTo>
                  <a:lnTo>
                    <a:pt x="719138" y="979142"/>
                  </a:lnTo>
                  <a:lnTo>
                    <a:pt x="972473" y="834382"/>
                  </a:lnTo>
                  <a:lnTo>
                    <a:pt x="972473" y="384543"/>
                  </a:lnTo>
                  <a:close/>
                </a:path>
                <a:path w="972819" h="1112520">
                  <a:moveTo>
                    <a:pt x="671466" y="503555"/>
                  </a:moveTo>
                  <a:lnTo>
                    <a:pt x="301006" y="503555"/>
                  </a:lnTo>
                  <a:lnTo>
                    <a:pt x="439923" y="582924"/>
                  </a:lnTo>
                  <a:lnTo>
                    <a:pt x="439923" y="741537"/>
                  </a:lnTo>
                  <a:lnTo>
                    <a:pt x="532538" y="741537"/>
                  </a:lnTo>
                  <a:lnTo>
                    <a:pt x="532538" y="582924"/>
                  </a:lnTo>
                  <a:lnTo>
                    <a:pt x="671466" y="503555"/>
                  </a:lnTo>
                  <a:close/>
                </a:path>
                <a:path w="972819" h="1112520">
                  <a:moveTo>
                    <a:pt x="764081" y="503555"/>
                  </a:moveTo>
                  <a:lnTo>
                    <a:pt x="671466" y="503555"/>
                  </a:lnTo>
                  <a:lnTo>
                    <a:pt x="671466" y="662115"/>
                  </a:lnTo>
                  <a:lnTo>
                    <a:pt x="532538" y="741537"/>
                  </a:lnTo>
                  <a:lnTo>
                    <a:pt x="719183" y="741537"/>
                  </a:lnTo>
                  <a:lnTo>
                    <a:pt x="764081" y="715883"/>
                  </a:lnTo>
                  <a:lnTo>
                    <a:pt x="764081" y="503555"/>
                  </a:lnTo>
                  <a:close/>
                </a:path>
                <a:path w="972819" h="1112520">
                  <a:moveTo>
                    <a:pt x="672283" y="344251"/>
                  </a:moveTo>
                  <a:lnTo>
                    <a:pt x="486236" y="344251"/>
                  </a:lnTo>
                  <a:lnTo>
                    <a:pt x="624609" y="423672"/>
                  </a:lnTo>
                  <a:lnTo>
                    <a:pt x="486236" y="502770"/>
                  </a:lnTo>
                  <a:lnTo>
                    <a:pt x="764081" y="502770"/>
                  </a:lnTo>
                  <a:lnTo>
                    <a:pt x="764081" y="450666"/>
                  </a:lnTo>
                  <a:lnTo>
                    <a:pt x="879858" y="384543"/>
                  </a:lnTo>
                  <a:lnTo>
                    <a:pt x="972473" y="384543"/>
                  </a:lnTo>
                  <a:lnTo>
                    <a:pt x="972473" y="370418"/>
                  </a:lnTo>
                  <a:lnTo>
                    <a:pt x="717873" y="370418"/>
                  </a:lnTo>
                  <a:lnTo>
                    <a:pt x="672283" y="344251"/>
                  </a:lnTo>
                  <a:close/>
                </a:path>
                <a:path w="972819" h="1112520">
                  <a:moveTo>
                    <a:pt x="486236" y="237469"/>
                  </a:moveTo>
                  <a:lnTo>
                    <a:pt x="254599" y="370418"/>
                  </a:lnTo>
                  <a:lnTo>
                    <a:pt x="440647" y="370418"/>
                  </a:lnTo>
                  <a:lnTo>
                    <a:pt x="486236" y="344251"/>
                  </a:lnTo>
                  <a:lnTo>
                    <a:pt x="672283" y="344251"/>
                  </a:lnTo>
                  <a:lnTo>
                    <a:pt x="486236" y="237469"/>
                  </a:lnTo>
                  <a:close/>
                </a:path>
                <a:path w="972819" h="1112520">
                  <a:moveTo>
                    <a:pt x="672869" y="106645"/>
                  </a:moveTo>
                  <a:lnTo>
                    <a:pt x="486236" y="106645"/>
                  </a:lnTo>
                  <a:lnTo>
                    <a:pt x="832854" y="304702"/>
                  </a:lnTo>
                  <a:lnTo>
                    <a:pt x="717873" y="370418"/>
                  </a:lnTo>
                  <a:lnTo>
                    <a:pt x="972473" y="370418"/>
                  </a:lnTo>
                  <a:lnTo>
                    <a:pt x="972473" y="277844"/>
                  </a:lnTo>
                  <a:lnTo>
                    <a:pt x="672869" y="106645"/>
                  </a:lnTo>
                  <a:close/>
                </a:path>
              </a:pathLst>
            </a:custGeom>
            <a:solidFill>
              <a:srgbClr val="FFFFFF"/>
            </a:solidFill>
          </p:spPr>
          <p:txBody>
            <a:bodyPr wrap="square" lIns="0" tIns="0" rIns="0" bIns="0" rtlCol="0"/>
            <a:lstStyle/>
            <a:p>
              <a:endParaRPr/>
            </a:p>
          </p:txBody>
        </p:sp>
      </p:grpSp>
      <p:grpSp>
        <p:nvGrpSpPr>
          <p:cNvPr id="24" name="object 24"/>
          <p:cNvGrpSpPr/>
          <p:nvPr/>
        </p:nvGrpSpPr>
        <p:grpSpPr>
          <a:xfrm>
            <a:off x="16728981" y="4379762"/>
            <a:ext cx="1265555" cy="1358900"/>
            <a:chOff x="16728981" y="4379762"/>
            <a:chExt cx="1265555" cy="1358900"/>
          </a:xfrm>
        </p:grpSpPr>
        <p:sp>
          <p:nvSpPr>
            <p:cNvPr id="25" name="object 25"/>
            <p:cNvSpPr/>
            <p:nvPr/>
          </p:nvSpPr>
          <p:spPr>
            <a:xfrm>
              <a:off x="16728981" y="4379762"/>
              <a:ext cx="1265555" cy="1358900"/>
            </a:xfrm>
            <a:custGeom>
              <a:avLst/>
              <a:gdLst/>
              <a:ahLst/>
              <a:cxnLst/>
              <a:rect l="l" t="t" r="r" b="b"/>
              <a:pathLst>
                <a:path w="1265555" h="1358900">
                  <a:moveTo>
                    <a:pt x="633300" y="0"/>
                  </a:moveTo>
                  <a:lnTo>
                    <a:pt x="586036" y="1730"/>
                  </a:lnTo>
                  <a:lnTo>
                    <a:pt x="539716" y="6838"/>
                  </a:lnTo>
                  <a:lnTo>
                    <a:pt x="494461" y="15204"/>
                  </a:lnTo>
                  <a:lnTo>
                    <a:pt x="450395" y="26704"/>
                  </a:lnTo>
                  <a:lnTo>
                    <a:pt x="407640" y="41217"/>
                  </a:lnTo>
                  <a:lnTo>
                    <a:pt x="366318" y="58622"/>
                  </a:lnTo>
                  <a:lnTo>
                    <a:pt x="326551" y="78795"/>
                  </a:lnTo>
                  <a:lnTo>
                    <a:pt x="288462" y="101615"/>
                  </a:lnTo>
                  <a:lnTo>
                    <a:pt x="252174" y="126960"/>
                  </a:lnTo>
                  <a:lnTo>
                    <a:pt x="217809" y="154708"/>
                  </a:lnTo>
                  <a:lnTo>
                    <a:pt x="185490" y="184737"/>
                  </a:lnTo>
                  <a:lnTo>
                    <a:pt x="155338" y="216926"/>
                  </a:lnTo>
                  <a:lnTo>
                    <a:pt x="127477" y="251152"/>
                  </a:lnTo>
                  <a:lnTo>
                    <a:pt x="102029" y="287292"/>
                  </a:lnTo>
                  <a:lnTo>
                    <a:pt x="79116" y="325227"/>
                  </a:lnTo>
                  <a:lnTo>
                    <a:pt x="58860" y="364832"/>
                  </a:lnTo>
                  <a:lnTo>
                    <a:pt x="41385" y="405987"/>
                  </a:lnTo>
                  <a:lnTo>
                    <a:pt x="26813" y="448570"/>
                  </a:lnTo>
                  <a:lnTo>
                    <a:pt x="15266" y="492457"/>
                  </a:lnTo>
                  <a:lnTo>
                    <a:pt x="6866" y="537529"/>
                  </a:lnTo>
                  <a:lnTo>
                    <a:pt x="1737" y="583662"/>
                  </a:lnTo>
                  <a:lnTo>
                    <a:pt x="0" y="630734"/>
                  </a:lnTo>
                  <a:lnTo>
                    <a:pt x="1736" y="677800"/>
                  </a:lnTo>
                  <a:lnTo>
                    <a:pt x="6864" y="723926"/>
                  </a:lnTo>
                  <a:lnTo>
                    <a:pt x="15261" y="768991"/>
                  </a:lnTo>
                  <a:lnTo>
                    <a:pt x="26804" y="812873"/>
                  </a:lnTo>
                  <a:lnTo>
                    <a:pt x="41372" y="855450"/>
                  </a:lnTo>
                  <a:lnTo>
                    <a:pt x="58842" y="896600"/>
                  </a:lnTo>
                  <a:lnTo>
                    <a:pt x="79091" y="936202"/>
                  </a:lnTo>
                  <a:lnTo>
                    <a:pt x="101997" y="974132"/>
                  </a:lnTo>
                  <a:lnTo>
                    <a:pt x="127438" y="1010270"/>
                  </a:lnTo>
                  <a:lnTo>
                    <a:pt x="155291" y="1044494"/>
                  </a:lnTo>
                  <a:lnTo>
                    <a:pt x="185434" y="1076681"/>
                  </a:lnTo>
                  <a:lnTo>
                    <a:pt x="217744" y="1106710"/>
                  </a:lnTo>
                  <a:lnTo>
                    <a:pt x="252099" y="1134459"/>
                  </a:lnTo>
                  <a:lnTo>
                    <a:pt x="288378" y="1159806"/>
                  </a:lnTo>
                  <a:lnTo>
                    <a:pt x="326456" y="1182629"/>
                  </a:lnTo>
                  <a:lnTo>
                    <a:pt x="366212" y="1202806"/>
                  </a:lnTo>
                  <a:lnTo>
                    <a:pt x="407524" y="1220216"/>
                  </a:lnTo>
                  <a:lnTo>
                    <a:pt x="450269" y="1234735"/>
                  </a:lnTo>
                  <a:lnTo>
                    <a:pt x="494325" y="1246243"/>
                  </a:lnTo>
                  <a:lnTo>
                    <a:pt x="539569" y="1254618"/>
                  </a:lnTo>
                  <a:lnTo>
                    <a:pt x="585879" y="1259737"/>
                  </a:lnTo>
                  <a:lnTo>
                    <a:pt x="633132" y="1261479"/>
                  </a:lnTo>
                  <a:lnTo>
                    <a:pt x="633132" y="1358796"/>
                  </a:lnTo>
                  <a:lnTo>
                    <a:pt x="689666" y="1343612"/>
                  </a:lnTo>
                  <a:lnTo>
                    <a:pt x="743519" y="1326341"/>
                  </a:lnTo>
                  <a:lnTo>
                    <a:pt x="794696" y="1307039"/>
                  </a:lnTo>
                  <a:lnTo>
                    <a:pt x="843201" y="1285766"/>
                  </a:lnTo>
                  <a:lnTo>
                    <a:pt x="889040" y="1262576"/>
                  </a:lnTo>
                  <a:lnTo>
                    <a:pt x="932219" y="1237529"/>
                  </a:lnTo>
                  <a:lnTo>
                    <a:pt x="972741" y="1210680"/>
                  </a:lnTo>
                  <a:lnTo>
                    <a:pt x="1010613" y="1182087"/>
                  </a:lnTo>
                  <a:lnTo>
                    <a:pt x="1045838" y="1151808"/>
                  </a:lnTo>
                  <a:lnTo>
                    <a:pt x="1078423" y="1119900"/>
                  </a:lnTo>
                  <a:lnTo>
                    <a:pt x="1108372" y="1086419"/>
                  </a:lnTo>
                  <a:lnTo>
                    <a:pt x="1135690" y="1051424"/>
                  </a:lnTo>
                  <a:lnTo>
                    <a:pt x="1160382" y="1014970"/>
                  </a:lnTo>
                  <a:lnTo>
                    <a:pt x="1182454" y="977117"/>
                  </a:lnTo>
                  <a:lnTo>
                    <a:pt x="1201910" y="937919"/>
                  </a:lnTo>
                  <a:lnTo>
                    <a:pt x="1218756" y="897436"/>
                  </a:lnTo>
                  <a:lnTo>
                    <a:pt x="1232996" y="855724"/>
                  </a:lnTo>
                  <a:lnTo>
                    <a:pt x="1244635" y="812841"/>
                  </a:lnTo>
                  <a:lnTo>
                    <a:pt x="1253680" y="768843"/>
                  </a:lnTo>
                  <a:lnTo>
                    <a:pt x="1260134" y="723787"/>
                  </a:lnTo>
                  <a:lnTo>
                    <a:pt x="1264002" y="677732"/>
                  </a:lnTo>
                  <a:lnTo>
                    <a:pt x="1265291" y="630734"/>
                  </a:lnTo>
                  <a:lnTo>
                    <a:pt x="1263558" y="583721"/>
                  </a:lnTo>
                  <a:lnTo>
                    <a:pt x="1258441" y="537644"/>
                  </a:lnTo>
                  <a:lnTo>
                    <a:pt x="1250062" y="492626"/>
                  </a:lnTo>
                  <a:lnTo>
                    <a:pt x="1238543" y="448789"/>
                  </a:lnTo>
                  <a:lnTo>
                    <a:pt x="1224006" y="406253"/>
                  </a:lnTo>
                  <a:lnTo>
                    <a:pt x="1206572" y="365140"/>
                  </a:lnTo>
                  <a:lnTo>
                    <a:pt x="1186364" y="325572"/>
                  </a:lnTo>
                  <a:lnTo>
                    <a:pt x="1163504" y="287670"/>
                  </a:lnTo>
                  <a:lnTo>
                    <a:pt x="1138114" y="251555"/>
                  </a:lnTo>
                  <a:lnTo>
                    <a:pt x="1110316" y="217349"/>
                  </a:lnTo>
                  <a:lnTo>
                    <a:pt x="1080231" y="185174"/>
                  </a:lnTo>
                  <a:lnTo>
                    <a:pt x="1047982" y="155152"/>
                  </a:lnTo>
                  <a:lnTo>
                    <a:pt x="1013691" y="127402"/>
                  </a:lnTo>
                  <a:lnTo>
                    <a:pt x="977480" y="102048"/>
                  </a:lnTo>
                  <a:lnTo>
                    <a:pt x="939470" y="79210"/>
                  </a:lnTo>
                  <a:lnTo>
                    <a:pt x="899784" y="59010"/>
                  </a:lnTo>
                  <a:lnTo>
                    <a:pt x="858544" y="41569"/>
                  </a:lnTo>
                  <a:lnTo>
                    <a:pt x="815872" y="27009"/>
                  </a:lnTo>
                  <a:lnTo>
                    <a:pt x="771889" y="15452"/>
                  </a:lnTo>
                  <a:lnTo>
                    <a:pt x="726718" y="7019"/>
                  </a:lnTo>
                  <a:lnTo>
                    <a:pt x="680481" y="1831"/>
                  </a:lnTo>
                  <a:lnTo>
                    <a:pt x="633300" y="0"/>
                  </a:lnTo>
                  <a:close/>
                </a:path>
              </a:pathLst>
            </a:custGeom>
            <a:solidFill>
              <a:srgbClr val="FFFFFF">
                <a:alpha val="19999"/>
              </a:srgbClr>
            </a:solidFill>
          </p:spPr>
          <p:txBody>
            <a:bodyPr wrap="square" lIns="0" tIns="0" rIns="0" bIns="0" rtlCol="0"/>
            <a:lstStyle/>
            <a:p>
              <a:endParaRPr/>
            </a:p>
          </p:txBody>
        </p:sp>
        <p:sp>
          <p:nvSpPr>
            <p:cNvPr id="26" name="object 26"/>
            <p:cNvSpPr/>
            <p:nvPr/>
          </p:nvSpPr>
          <p:spPr>
            <a:xfrm>
              <a:off x="16821806" y="4400517"/>
              <a:ext cx="1146810" cy="1146810"/>
            </a:xfrm>
            <a:custGeom>
              <a:avLst/>
              <a:gdLst/>
              <a:ahLst/>
              <a:cxnLst/>
              <a:rect l="l" t="t" r="r" b="b"/>
              <a:pathLst>
                <a:path w="1146809" h="1146810">
                  <a:moveTo>
                    <a:pt x="143273" y="990666"/>
                  </a:moveTo>
                  <a:lnTo>
                    <a:pt x="119902" y="997615"/>
                  </a:lnTo>
                  <a:lnTo>
                    <a:pt x="96198" y="1004335"/>
                  </a:lnTo>
                  <a:lnTo>
                    <a:pt x="72152" y="1010812"/>
                  </a:lnTo>
                  <a:lnTo>
                    <a:pt x="47757" y="1017031"/>
                  </a:lnTo>
                  <a:lnTo>
                    <a:pt x="47757" y="1146650"/>
                  </a:lnTo>
                  <a:lnTo>
                    <a:pt x="143273" y="1146650"/>
                  </a:lnTo>
                  <a:lnTo>
                    <a:pt x="143273" y="990666"/>
                  </a:lnTo>
                  <a:close/>
                </a:path>
                <a:path w="1146809" h="1146810">
                  <a:moveTo>
                    <a:pt x="382072" y="899255"/>
                  </a:moveTo>
                  <a:lnTo>
                    <a:pt x="358857" y="909961"/>
                  </a:lnTo>
                  <a:lnTo>
                    <a:pt x="335170" y="920390"/>
                  </a:lnTo>
                  <a:lnTo>
                    <a:pt x="310785" y="930678"/>
                  </a:lnTo>
                  <a:lnTo>
                    <a:pt x="286556" y="940521"/>
                  </a:lnTo>
                  <a:lnTo>
                    <a:pt x="286556" y="1146650"/>
                  </a:lnTo>
                  <a:lnTo>
                    <a:pt x="382072" y="1146650"/>
                  </a:lnTo>
                  <a:lnTo>
                    <a:pt x="382072" y="899255"/>
                  </a:lnTo>
                  <a:close/>
                </a:path>
                <a:path w="1146809" h="1146810">
                  <a:moveTo>
                    <a:pt x="620871" y="760086"/>
                  </a:moveTo>
                  <a:lnTo>
                    <a:pt x="597927" y="776008"/>
                  </a:lnTo>
                  <a:lnTo>
                    <a:pt x="574329" y="791690"/>
                  </a:lnTo>
                  <a:lnTo>
                    <a:pt x="550120" y="807140"/>
                  </a:lnTo>
                  <a:lnTo>
                    <a:pt x="525345" y="822367"/>
                  </a:lnTo>
                  <a:lnTo>
                    <a:pt x="525345" y="1146650"/>
                  </a:lnTo>
                  <a:lnTo>
                    <a:pt x="620871" y="1146650"/>
                  </a:lnTo>
                  <a:lnTo>
                    <a:pt x="620871" y="760086"/>
                  </a:lnTo>
                  <a:close/>
                </a:path>
                <a:path w="1146809" h="1146810">
                  <a:moveTo>
                    <a:pt x="859670" y="548229"/>
                  </a:moveTo>
                  <a:lnTo>
                    <a:pt x="837340" y="572364"/>
                  </a:lnTo>
                  <a:lnTo>
                    <a:pt x="814019" y="596463"/>
                  </a:lnTo>
                  <a:lnTo>
                    <a:pt x="789642" y="620492"/>
                  </a:lnTo>
                  <a:lnTo>
                    <a:pt x="764144" y="644414"/>
                  </a:lnTo>
                  <a:lnTo>
                    <a:pt x="764144" y="1146650"/>
                  </a:lnTo>
                  <a:lnTo>
                    <a:pt x="859670" y="1146650"/>
                  </a:lnTo>
                  <a:lnTo>
                    <a:pt x="859670" y="548229"/>
                  </a:lnTo>
                  <a:close/>
                </a:path>
                <a:path w="1146809" h="1146810">
                  <a:moveTo>
                    <a:pt x="1098458" y="382506"/>
                  </a:moveTo>
                  <a:lnTo>
                    <a:pt x="1002943" y="382506"/>
                  </a:lnTo>
                  <a:lnTo>
                    <a:pt x="1002943" y="1146650"/>
                  </a:lnTo>
                  <a:lnTo>
                    <a:pt x="1098458" y="1146650"/>
                  </a:lnTo>
                  <a:lnTo>
                    <a:pt x="1098458" y="382506"/>
                  </a:lnTo>
                  <a:close/>
                </a:path>
                <a:path w="1146809" h="1146810">
                  <a:moveTo>
                    <a:pt x="1087844" y="118964"/>
                  </a:moveTo>
                  <a:lnTo>
                    <a:pt x="921081" y="118964"/>
                  </a:lnTo>
                  <a:lnTo>
                    <a:pt x="911234" y="140549"/>
                  </a:lnTo>
                  <a:lnTo>
                    <a:pt x="899581" y="164111"/>
                  </a:lnTo>
                  <a:lnTo>
                    <a:pt x="870627" y="216438"/>
                  </a:lnTo>
                  <a:lnTo>
                    <a:pt x="833755" y="274485"/>
                  </a:lnTo>
                  <a:lnTo>
                    <a:pt x="788502" y="336793"/>
                  </a:lnTo>
                  <a:lnTo>
                    <a:pt x="762589" y="369089"/>
                  </a:lnTo>
                  <a:lnTo>
                    <a:pt x="734406" y="401903"/>
                  </a:lnTo>
                  <a:lnTo>
                    <a:pt x="703896" y="435052"/>
                  </a:lnTo>
                  <a:lnTo>
                    <a:pt x="671002" y="468354"/>
                  </a:lnTo>
                  <a:lnTo>
                    <a:pt x="635664" y="501627"/>
                  </a:lnTo>
                  <a:lnTo>
                    <a:pt x="597826" y="534688"/>
                  </a:lnTo>
                  <a:lnTo>
                    <a:pt x="557430" y="567355"/>
                  </a:lnTo>
                  <a:lnTo>
                    <a:pt x="514417" y="599445"/>
                  </a:lnTo>
                  <a:lnTo>
                    <a:pt x="468729" y="630776"/>
                  </a:lnTo>
                  <a:lnTo>
                    <a:pt x="420310" y="661165"/>
                  </a:lnTo>
                  <a:lnTo>
                    <a:pt x="369100" y="690430"/>
                  </a:lnTo>
                  <a:lnTo>
                    <a:pt x="315041" y="718389"/>
                  </a:lnTo>
                  <a:lnTo>
                    <a:pt x="258077" y="744858"/>
                  </a:lnTo>
                  <a:lnTo>
                    <a:pt x="198148" y="769657"/>
                  </a:lnTo>
                  <a:lnTo>
                    <a:pt x="135198" y="792601"/>
                  </a:lnTo>
                  <a:lnTo>
                    <a:pt x="69168" y="813510"/>
                  </a:lnTo>
                  <a:lnTo>
                    <a:pt x="0" y="832199"/>
                  </a:lnTo>
                  <a:lnTo>
                    <a:pt x="0" y="930678"/>
                  </a:lnTo>
                  <a:lnTo>
                    <a:pt x="68941" y="913167"/>
                  </a:lnTo>
                  <a:lnTo>
                    <a:pt x="135006" y="893630"/>
                  </a:lnTo>
                  <a:lnTo>
                    <a:pt x="198246" y="872210"/>
                  </a:lnTo>
                  <a:lnTo>
                    <a:pt x="258713" y="849049"/>
                  </a:lnTo>
                  <a:lnTo>
                    <a:pt x="316459" y="824291"/>
                  </a:lnTo>
                  <a:lnTo>
                    <a:pt x="371536" y="798079"/>
                  </a:lnTo>
                  <a:lnTo>
                    <a:pt x="423995" y="770556"/>
                  </a:lnTo>
                  <a:lnTo>
                    <a:pt x="473889" y="741865"/>
                  </a:lnTo>
                  <a:lnTo>
                    <a:pt x="521268" y="712149"/>
                  </a:lnTo>
                  <a:lnTo>
                    <a:pt x="566186" y="681551"/>
                  </a:lnTo>
                  <a:lnTo>
                    <a:pt x="608694" y="650214"/>
                  </a:lnTo>
                  <a:lnTo>
                    <a:pt x="648844" y="618282"/>
                  </a:lnTo>
                  <a:lnTo>
                    <a:pt x="686687" y="585897"/>
                  </a:lnTo>
                  <a:lnTo>
                    <a:pt x="722275" y="553202"/>
                  </a:lnTo>
                  <a:lnTo>
                    <a:pt x="755661" y="520341"/>
                  </a:lnTo>
                  <a:lnTo>
                    <a:pt x="786895" y="487456"/>
                  </a:lnTo>
                  <a:lnTo>
                    <a:pt x="816030" y="454691"/>
                  </a:lnTo>
                  <a:lnTo>
                    <a:pt x="843118" y="422189"/>
                  </a:lnTo>
                  <a:lnTo>
                    <a:pt x="868211" y="390093"/>
                  </a:lnTo>
                  <a:lnTo>
                    <a:pt x="891359" y="358545"/>
                  </a:lnTo>
                  <a:lnTo>
                    <a:pt x="932033" y="297669"/>
                  </a:lnTo>
                  <a:lnTo>
                    <a:pt x="965554" y="240706"/>
                  </a:lnTo>
                  <a:lnTo>
                    <a:pt x="992336" y="188799"/>
                  </a:lnTo>
                  <a:lnTo>
                    <a:pt x="1003330" y="165099"/>
                  </a:lnTo>
                  <a:lnTo>
                    <a:pt x="1105840" y="165099"/>
                  </a:lnTo>
                  <a:lnTo>
                    <a:pt x="1087844" y="118964"/>
                  </a:lnTo>
                  <a:close/>
                </a:path>
                <a:path w="1146809" h="1146810">
                  <a:moveTo>
                    <a:pt x="286556" y="424"/>
                  </a:moveTo>
                  <a:lnTo>
                    <a:pt x="240130" y="4180"/>
                  </a:lnTo>
                  <a:lnTo>
                    <a:pt x="196068" y="15054"/>
                  </a:lnTo>
                  <a:lnTo>
                    <a:pt x="154966" y="32451"/>
                  </a:lnTo>
                  <a:lnTo>
                    <a:pt x="117416" y="55777"/>
                  </a:lnTo>
                  <a:lnTo>
                    <a:pt x="84014" y="84438"/>
                  </a:lnTo>
                  <a:lnTo>
                    <a:pt x="55353" y="117840"/>
                  </a:lnTo>
                  <a:lnTo>
                    <a:pt x="32027" y="155390"/>
                  </a:lnTo>
                  <a:lnTo>
                    <a:pt x="14630" y="196492"/>
                  </a:lnTo>
                  <a:lnTo>
                    <a:pt x="3756" y="240554"/>
                  </a:lnTo>
                  <a:lnTo>
                    <a:pt x="0" y="286980"/>
                  </a:lnTo>
                  <a:lnTo>
                    <a:pt x="3756" y="333407"/>
                  </a:lnTo>
                  <a:lnTo>
                    <a:pt x="14630" y="377468"/>
                  </a:lnTo>
                  <a:lnTo>
                    <a:pt x="32027" y="418571"/>
                  </a:lnTo>
                  <a:lnTo>
                    <a:pt x="55353" y="456120"/>
                  </a:lnTo>
                  <a:lnTo>
                    <a:pt x="84014" y="489523"/>
                  </a:lnTo>
                  <a:lnTo>
                    <a:pt x="117416" y="518184"/>
                  </a:lnTo>
                  <a:lnTo>
                    <a:pt x="154966" y="541510"/>
                  </a:lnTo>
                  <a:lnTo>
                    <a:pt x="196068" y="558907"/>
                  </a:lnTo>
                  <a:lnTo>
                    <a:pt x="240130" y="569780"/>
                  </a:lnTo>
                  <a:lnTo>
                    <a:pt x="286556" y="573537"/>
                  </a:lnTo>
                  <a:lnTo>
                    <a:pt x="332983" y="569780"/>
                  </a:lnTo>
                  <a:lnTo>
                    <a:pt x="377044" y="558907"/>
                  </a:lnTo>
                  <a:lnTo>
                    <a:pt x="418147" y="541510"/>
                  </a:lnTo>
                  <a:lnTo>
                    <a:pt x="455696" y="518184"/>
                  </a:lnTo>
                  <a:lnTo>
                    <a:pt x="489098" y="489523"/>
                  </a:lnTo>
                  <a:lnTo>
                    <a:pt x="517760" y="456120"/>
                  </a:lnTo>
                  <a:lnTo>
                    <a:pt x="541086" y="418571"/>
                  </a:lnTo>
                  <a:lnTo>
                    <a:pt x="543861" y="412013"/>
                  </a:lnTo>
                  <a:lnTo>
                    <a:pt x="143273" y="412013"/>
                  </a:lnTo>
                  <a:lnTo>
                    <a:pt x="123441" y="385072"/>
                  </a:lnTo>
                  <a:lnTo>
                    <a:pt x="108399" y="354927"/>
                  </a:lnTo>
                  <a:lnTo>
                    <a:pt x="98855" y="322067"/>
                  </a:lnTo>
                  <a:lnTo>
                    <a:pt x="95515" y="286980"/>
                  </a:lnTo>
                  <a:lnTo>
                    <a:pt x="100568" y="243224"/>
                  </a:lnTo>
                  <a:lnTo>
                    <a:pt x="114959" y="203033"/>
                  </a:lnTo>
                  <a:lnTo>
                    <a:pt x="137532" y="167561"/>
                  </a:lnTo>
                  <a:lnTo>
                    <a:pt x="167133" y="137963"/>
                  </a:lnTo>
                  <a:lnTo>
                    <a:pt x="202607" y="115391"/>
                  </a:lnTo>
                  <a:lnTo>
                    <a:pt x="242800" y="101002"/>
                  </a:lnTo>
                  <a:lnTo>
                    <a:pt x="286556" y="95949"/>
                  </a:lnTo>
                  <a:lnTo>
                    <a:pt x="498976" y="95949"/>
                  </a:lnTo>
                  <a:lnTo>
                    <a:pt x="489098" y="84438"/>
                  </a:lnTo>
                  <a:lnTo>
                    <a:pt x="455696" y="55777"/>
                  </a:lnTo>
                  <a:lnTo>
                    <a:pt x="418147" y="32451"/>
                  </a:lnTo>
                  <a:lnTo>
                    <a:pt x="377044" y="15054"/>
                  </a:lnTo>
                  <a:lnTo>
                    <a:pt x="332983" y="4180"/>
                  </a:lnTo>
                  <a:lnTo>
                    <a:pt x="286556" y="424"/>
                  </a:lnTo>
                  <a:close/>
                </a:path>
                <a:path w="1146809" h="1146810">
                  <a:moveTo>
                    <a:pt x="358188" y="334738"/>
                  </a:moveTo>
                  <a:lnTo>
                    <a:pt x="214914" y="334738"/>
                  </a:lnTo>
                  <a:lnTo>
                    <a:pt x="187036" y="340371"/>
                  </a:lnTo>
                  <a:lnTo>
                    <a:pt x="164263" y="355728"/>
                  </a:lnTo>
                  <a:lnTo>
                    <a:pt x="148905" y="378501"/>
                  </a:lnTo>
                  <a:lnTo>
                    <a:pt x="143273" y="406380"/>
                  </a:lnTo>
                  <a:lnTo>
                    <a:pt x="143273" y="412013"/>
                  </a:lnTo>
                  <a:lnTo>
                    <a:pt x="429829" y="412013"/>
                  </a:lnTo>
                  <a:lnTo>
                    <a:pt x="429829" y="406380"/>
                  </a:lnTo>
                  <a:lnTo>
                    <a:pt x="424197" y="378501"/>
                  </a:lnTo>
                  <a:lnTo>
                    <a:pt x="408839" y="355728"/>
                  </a:lnTo>
                  <a:lnTo>
                    <a:pt x="386066" y="340371"/>
                  </a:lnTo>
                  <a:lnTo>
                    <a:pt x="358188" y="334738"/>
                  </a:lnTo>
                  <a:close/>
                </a:path>
                <a:path w="1146809" h="1146810">
                  <a:moveTo>
                    <a:pt x="498976" y="95949"/>
                  </a:moveTo>
                  <a:lnTo>
                    <a:pt x="286556" y="95949"/>
                  </a:lnTo>
                  <a:lnTo>
                    <a:pt x="330312" y="101002"/>
                  </a:lnTo>
                  <a:lnTo>
                    <a:pt x="370503" y="115391"/>
                  </a:lnTo>
                  <a:lnTo>
                    <a:pt x="405975" y="137963"/>
                  </a:lnTo>
                  <a:lnTo>
                    <a:pt x="435574" y="167561"/>
                  </a:lnTo>
                  <a:lnTo>
                    <a:pt x="458145" y="203033"/>
                  </a:lnTo>
                  <a:lnTo>
                    <a:pt x="472534" y="243224"/>
                  </a:lnTo>
                  <a:lnTo>
                    <a:pt x="477587" y="286980"/>
                  </a:lnTo>
                  <a:lnTo>
                    <a:pt x="474255" y="322067"/>
                  </a:lnTo>
                  <a:lnTo>
                    <a:pt x="464722" y="354927"/>
                  </a:lnTo>
                  <a:lnTo>
                    <a:pt x="449682" y="385072"/>
                  </a:lnTo>
                  <a:lnTo>
                    <a:pt x="429829" y="412013"/>
                  </a:lnTo>
                  <a:lnTo>
                    <a:pt x="543861" y="412013"/>
                  </a:lnTo>
                  <a:lnTo>
                    <a:pt x="558483" y="377468"/>
                  </a:lnTo>
                  <a:lnTo>
                    <a:pt x="569356" y="333407"/>
                  </a:lnTo>
                  <a:lnTo>
                    <a:pt x="573113" y="286980"/>
                  </a:lnTo>
                  <a:lnTo>
                    <a:pt x="569369" y="240706"/>
                  </a:lnTo>
                  <a:lnTo>
                    <a:pt x="569356" y="240554"/>
                  </a:lnTo>
                  <a:lnTo>
                    <a:pt x="558483" y="196492"/>
                  </a:lnTo>
                  <a:lnTo>
                    <a:pt x="541086" y="155390"/>
                  </a:lnTo>
                  <a:lnTo>
                    <a:pt x="517760" y="117840"/>
                  </a:lnTo>
                  <a:lnTo>
                    <a:pt x="498976" y="95949"/>
                  </a:lnTo>
                  <a:close/>
                </a:path>
                <a:path w="1146809" h="1146810">
                  <a:moveTo>
                    <a:pt x="1105840" y="165099"/>
                  </a:moveTo>
                  <a:lnTo>
                    <a:pt x="1003330" y="165099"/>
                  </a:lnTo>
                  <a:lnTo>
                    <a:pt x="1057632" y="304320"/>
                  </a:lnTo>
                  <a:lnTo>
                    <a:pt x="1146603" y="269599"/>
                  </a:lnTo>
                  <a:lnTo>
                    <a:pt x="1105840" y="165099"/>
                  </a:lnTo>
                  <a:close/>
                </a:path>
                <a:path w="1146809" h="1146810">
                  <a:moveTo>
                    <a:pt x="286556" y="143707"/>
                  </a:moveTo>
                  <a:lnTo>
                    <a:pt x="258678" y="149340"/>
                  </a:lnTo>
                  <a:lnTo>
                    <a:pt x="235905" y="164696"/>
                  </a:lnTo>
                  <a:lnTo>
                    <a:pt x="220547" y="187466"/>
                  </a:lnTo>
                  <a:lnTo>
                    <a:pt x="214914" y="215338"/>
                  </a:lnTo>
                  <a:lnTo>
                    <a:pt x="220552" y="243224"/>
                  </a:lnTo>
                  <a:lnTo>
                    <a:pt x="235905" y="265990"/>
                  </a:lnTo>
                  <a:lnTo>
                    <a:pt x="258678" y="281348"/>
                  </a:lnTo>
                  <a:lnTo>
                    <a:pt x="286556" y="286980"/>
                  </a:lnTo>
                  <a:lnTo>
                    <a:pt x="314429" y="281348"/>
                  </a:lnTo>
                  <a:lnTo>
                    <a:pt x="337199" y="265990"/>
                  </a:lnTo>
                  <a:lnTo>
                    <a:pt x="352550" y="243224"/>
                  </a:lnTo>
                  <a:lnTo>
                    <a:pt x="358188" y="215338"/>
                  </a:lnTo>
                  <a:lnTo>
                    <a:pt x="352555" y="187466"/>
                  </a:lnTo>
                  <a:lnTo>
                    <a:pt x="337199" y="164696"/>
                  </a:lnTo>
                  <a:lnTo>
                    <a:pt x="314429" y="149340"/>
                  </a:lnTo>
                  <a:lnTo>
                    <a:pt x="286556" y="143707"/>
                  </a:lnTo>
                  <a:close/>
                </a:path>
                <a:path w="1146809" h="1146810">
                  <a:moveTo>
                    <a:pt x="981831" y="0"/>
                  </a:moveTo>
                  <a:lnTo>
                    <a:pt x="964407" y="1375"/>
                  </a:lnTo>
                  <a:lnTo>
                    <a:pt x="947395" y="6203"/>
                  </a:lnTo>
                  <a:lnTo>
                    <a:pt x="735014" y="89018"/>
                  </a:lnTo>
                  <a:lnTo>
                    <a:pt x="769735" y="177999"/>
                  </a:lnTo>
                  <a:lnTo>
                    <a:pt x="921081" y="118964"/>
                  </a:lnTo>
                  <a:lnTo>
                    <a:pt x="1087844" y="118964"/>
                  </a:lnTo>
                  <a:lnTo>
                    <a:pt x="1063737" y="57165"/>
                  </a:lnTo>
                  <a:lnTo>
                    <a:pt x="1031605" y="16240"/>
                  </a:lnTo>
                  <a:lnTo>
                    <a:pt x="999220" y="2072"/>
                  </a:lnTo>
                  <a:lnTo>
                    <a:pt x="981831" y="0"/>
                  </a:lnTo>
                  <a:close/>
                </a:path>
              </a:pathLst>
            </a:custGeom>
            <a:solidFill>
              <a:srgbClr val="FFFFFF"/>
            </a:solidFill>
          </p:spPr>
          <p:txBody>
            <a:bodyPr wrap="square" lIns="0" tIns="0" rIns="0" bIns="0" rtlCol="0"/>
            <a:lstStyle/>
            <a:p>
              <a:endParaRPr/>
            </a:p>
          </p:txBody>
        </p:sp>
      </p:grpSp>
      <p:sp>
        <p:nvSpPr>
          <p:cNvPr id="27" name="object 27"/>
          <p:cNvSpPr txBox="1"/>
          <p:nvPr/>
        </p:nvSpPr>
        <p:spPr>
          <a:xfrm>
            <a:off x="1052323" y="3994642"/>
            <a:ext cx="2715895" cy="5948045"/>
          </a:xfrm>
          <a:prstGeom prst="rect">
            <a:avLst/>
          </a:prstGeom>
          <a:ln w="10470">
            <a:solidFill>
              <a:srgbClr val="00A8D6"/>
            </a:solidFill>
          </a:ln>
        </p:spPr>
        <p:txBody>
          <a:bodyPr vert="horz" wrap="square" lIns="0" tIns="0" rIns="0" bIns="0" rtlCol="0">
            <a:spAutoFit/>
          </a:bodyPr>
          <a:lstStyle/>
          <a:p>
            <a:pPr>
              <a:lnSpc>
                <a:spcPct val="100000"/>
              </a:lnSpc>
            </a:pPr>
            <a:endParaRPr sz="2150">
              <a:latin typeface="Times New Roman"/>
              <a:cs typeface="Times New Roman"/>
            </a:endParaRPr>
          </a:p>
          <a:p>
            <a:pPr>
              <a:lnSpc>
                <a:spcPct val="100000"/>
              </a:lnSpc>
            </a:pPr>
            <a:endParaRPr sz="2150">
              <a:latin typeface="Times New Roman"/>
              <a:cs typeface="Times New Roman"/>
            </a:endParaRPr>
          </a:p>
          <a:p>
            <a:pPr>
              <a:lnSpc>
                <a:spcPct val="100000"/>
              </a:lnSpc>
            </a:pPr>
            <a:endParaRPr sz="2150">
              <a:latin typeface="Times New Roman"/>
              <a:cs typeface="Times New Roman"/>
            </a:endParaRPr>
          </a:p>
          <a:p>
            <a:pPr>
              <a:lnSpc>
                <a:spcPct val="100000"/>
              </a:lnSpc>
            </a:pPr>
            <a:endParaRPr sz="2150">
              <a:latin typeface="Times New Roman"/>
              <a:cs typeface="Times New Roman"/>
            </a:endParaRPr>
          </a:p>
          <a:p>
            <a:pPr>
              <a:lnSpc>
                <a:spcPct val="100000"/>
              </a:lnSpc>
            </a:pPr>
            <a:endParaRPr sz="2150">
              <a:latin typeface="Times New Roman"/>
              <a:cs typeface="Times New Roman"/>
            </a:endParaRPr>
          </a:p>
          <a:p>
            <a:pPr>
              <a:lnSpc>
                <a:spcPct val="100000"/>
              </a:lnSpc>
            </a:pPr>
            <a:endParaRPr sz="2150">
              <a:latin typeface="Times New Roman"/>
              <a:cs typeface="Times New Roman"/>
            </a:endParaRPr>
          </a:p>
          <a:p>
            <a:pPr>
              <a:lnSpc>
                <a:spcPct val="100000"/>
              </a:lnSpc>
              <a:spcBef>
                <a:spcPts val="770"/>
              </a:spcBef>
            </a:pPr>
            <a:endParaRPr sz="2150">
              <a:latin typeface="Times New Roman"/>
              <a:cs typeface="Times New Roman"/>
            </a:endParaRPr>
          </a:p>
          <a:p>
            <a:pPr marL="336550">
              <a:lnSpc>
                <a:spcPct val="100000"/>
              </a:lnSpc>
            </a:pPr>
            <a:r>
              <a:rPr sz="2150" b="1" spc="-10" dirty="0">
                <a:solidFill>
                  <a:srgbClr val="FFFFFF"/>
                </a:solidFill>
                <a:latin typeface="Helvetica"/>
                <a:cs typeface="Helvetica"/>
              </a:rPr>
              <a:t>Retention</a:t>
            </a:r>
            <a:endParaRPr sz="2150">
              <a:latin typeface="Helvetica"/>
              <a:cs typeface="Helvetica"/>
            </a:endParaRPr>
          </a:p>
          <a:p>
            <a:pPr marL="336550" marR="333375">
              <a:lnSpc>
                <a:spcPct val="100000"/>
              </a:lnSpc>
              <a:spcBef>
                <a:spcPts val="2370"/>
              </a:spcBef>
            </a:pPr>
            <a:r>
              <a:rPr sz="1650" dirty="0">
                <a:solidFill>
                  <a:srgbClr val="FFFFFF"/>
                </a:solidFill>
                <a:latin typeface="Helvetica"/>
                <a:cs typeface="Helvetica"/>
              </a:rPr>
              <a:t>More</a:t>
            </a:r>
            <a:r>
              <a:rPr sz="1650" spc="-20" dirty="0">
                <a:solidFill>
                  <a:srgbClr val="FFFFFF"/>
                </a:solidFill>
                <a:latin typeface="Helvetica"/>
                <a:cs typeface="Helvetica"/>
              </a:rPr>
              <a:t> </a:t>
            </a:r>
            <a:r>
              <a:rPr sz="1650" spc="-10" dirty="0">
                <a:solidFill>
                  <a:srgbClr val="FFFFFF"/>
                </a:solidFill>
                <a:latin typeface="Helvetica"/>
                <a:cs typeface="Helvetica"/>
              </a:rPr>
              <a:t>attractive </a:t>
            </a:r>
            <a:r>
              <a:rPr sz="1650" dirty="0">
                <a:solidFill>
                  <a:srgbClr val="FFFFFF"/>
                </a:solidFill>
                <a:latin typeface="Helvetica"/>
                <a:cs typeface="Helvetica"/>
              </a:rPr>
              <a:t>opportunities</a:t>
            </a:r>
            <a:r>
              <a:rPr sz="1650" spc="-5" dirty="0">
                <a:solidFill>
                  <a:srgbClr val="FFFFFF"/>
                </a:solidFill>
                <a:latin typeface="Helvetica"/>
                <a:cs typeface="Helvetica"/>
              </a:rPr>
              <a:t> </a:t>
            </a:r>
            <a:r>
              <a:rPr sz="1650" dirty="0">
                <a:solidFill>
                  <a:srgbClr val="FFFFFF"/>
                </a:solidFill>
                <a:latin typeface="Helvetica"/>
                <a:cs typeface="Helvetica"/>
              </a:rPr>
              <a:t>in</a:t>
            </a:r>
            <a:r>
              <a:rPr sz="1650" spc="-5" dirty="0">
                <a:solidFill>
                  <a:srgbClr val="FFFFFF"/>
                </a:solidFill>
                <a:latin typeface="Helvetica"/>
                <a:cs typeface="Helvetica"/>
              </a:rPr>
              <a:t> </a:t>
            </a:r>
            <a:r>
              <a:rPr sz="1650" spc="-10" dirty="0">
                <a:solidFill>
                  <a:srgbClr val="FFFFFF"/>
                </a:solidFill>
                <a:latin typeface="Helvetica"/>
                <a:cs typeface="Helvetica"/>
              </a:rPr>
              <a:t>other </a:t>
            </a:r>
            <a:r>
              <a:rPr sz="1650" dirty="0">
                <a:solidFill>
                  <a:srgbClr val="FFFFFF"/>
                </a:solidFill>
                <a:latin typeface="Helvetica"/>
                <a:cs typeface="Helvetica"/>
              </a:rPr>
              <a:t>countries or </a:t>
            </a:r>
            <a:r>
              <a:rPr sz="1650" spc="-10" dirty="0">
                <a:solidFill>
                  <a:srgbClr val="FFFFFF"/>
                </a:solidFill>
                <a:latin typeface="Helvetica"/>
                <a:cs typeface="Helvetica"/>
              </a:rPr>
              <a:t>private </a:t>
            </a:r>
            <a:r>
              <a:rPr sz="1650" dirty="0">
                <a:solidFill>
                  <a:srgbClr val="FFFFFF"/>
                </a:solidFill>
                <a:latin typeface="Helvetica"/>
                <a:cs typeface="Helvetica"/>
              </a:rPr>
              <a:t>sector,</a:t>
            </a:r>
            <a:r>
              <a:rPr sz="1650" spc="-35" dirty="0">
                <a:solidFill>
                  <a:srgbClr val="FFFFFF"/>
                </a:solidFill>
                <a:latin typeface="Helvetica"/>
                <a:cs typeface="Helvetica"/>
              </a:rPr>
              <a:t> </a:t>
            </a:r>
            <a:r>
              <a:rPr sz="1650" dirty="0">
                <a:solidFill>
                  <a:srgbClr val="FFFFFF"/>
                </a:solidFill>
                <a:latin typeface="Helvetica"/>
                <a:cs typeface="Helvetica"/>
              </a:rPr>
              <a:t>lack</a:t>
            </a:r>
            <a:r>
              <a:rPr sz="1650" spc="-30" dirty="0">
                <a:solidFill>
                  <a:srgbClr val="FFFFFF"/>
                </a:solidFill>
                <a:latin typeface="Helvetica"/>
                <a:cs typeface="Helvetica"/>
              </a:rPr>
              <a:t> </a:t>
            </a:r>
            <a:r>
              <a:rPr sz="1650" dirty="0">
                <a:solidFill>
                  <a:srgbClr val="FFFFFF"/>
                </a:solidFill>
                <a:latin typeface="Helvetica"/>
                <a:cs typeface="Helvetica"/>
              </a:rPr>
              <a:t>of</a:t>
            </a:r>
            <a:r>
              <a:rPr sz="1650" spc="-30" dirty="0">
                <a:solidFill>
                  <a:srgbClr val="FFFFFF"/>
                </a:solidFill>
                <a:latin typeface="Helvetica"/>
                <a:cs typeface="Helvetica"/>
              </a:rPr>
              <a:t> </a:t>
            </a:r>
            <a:r>
              <a:rPr sz="1650" spc="-10" dirty="0">
                <a:solidFill>
                  <a:srgbClr val="FFFFFF"/>
                </a:solidFill>
                <a:latin typeface="Helvetica"/>
                <a:cs typeface="Helvetica"/>
              </a:rPr>
              <a:t>flexible </a:t>
            </a:r>
            <a:r>
              <a:rPr sz="1650" dirty="0">
                <a:solidFill>
                  <a:srgbClr val="FFFFFF"/>
                </a:solidFill>
                <a:latin typeface="Helvetica"/>
                <a:cs typeface="Helvetica"/>
              </a:rPr>
              <a:t>working</a:t>
            </a:r>
            <a:r>
              <a:rPr sz="1650" spc="-35" dirty="0">
                <a:solidFill>
                  <a:srgbClr val="FFFFFF"/>
                </a:solidFill>
                <a:latin typeface="Helvetica"/>
                <a:cs typeface="Helvetica"/>
              </a:rPr>
              <a:t> </a:t>
            </a:r>
            <a:r>
              <a:rPr sz="1650" spc="-10" dirty="0">
                <a:solidFill>
                  <a:srgbClr val="FFFFFF"/>
                </a:solidFill>
                <a:latin typeface="Helvetica"/>
                <a:cs typeface="Helvetica"/>
              </a:rPr>
              <a:t>opportunities, </a:t>
            </a:r>
            <a:r>
              <a:rPr sz="1650" dirty="0">
                <a:solidFill>
                  <a:srgbClr val="FFFFFF"/>
                </a:solidFill>
                <a:latin typeface="Helvetica"/>
                <a:cs typeface="Helvetica"/>
              </a:rPr>
              <a:t>financial</a:t>
            </a:r>
            <a:r>
              <a:rPr sz="1650" spc="-45" dirty="0">
                <a:solidFill>
                  <a:srgbClr val="FFFFFF"/>
                </a:solidFill>
                <a:latin typeface="Helvetica"/>
                <a:cs typeface="Helvetica"/>
              </a:rPr>
              <a:t> </a:t>
            </a:r>
            <a:r>
              <a:rPr sz="1650" spc="-10" dirty="0">
                <a:solidFill>
                  <a:srgbClr val="FFFFFF"/>
                </a:solidFill>
                <a:latin typeface="Helvetica"/>
                <a:cs typeface="Helvetica"/>
              </a:rPr>
              <a:t>constraints</a:t>
            </a:r>
            <a:r>
              <a:rPr sz="1650" spc="500" dirty="0">
                <a:solidFill>
                  <a:srgbClr val="FFFFFF"/>
                </a:solidFill>
                <a:latin typeface="Helvetica"/>
                <a:cs typeface="Helvetica"/>
              </a:rPr>
              <a:t> </a:t>
            </a:r>
            <a:r>
              <a:rPr sz="1650" dirty="0">
                <a:solidFill>
                  <a:srgbClr val="FFFFFF"/>
                </a:solidFill>
                <a:latin typeface="Helvetica"/>
                <a:cs typeface="Helvetica"/>
              </a:rPr>
              <a:t>to</a:t>
            </a:r>
            <a:r>
              <a:rPr sz="1650" spc="-10" dirty="0">
                <a:solidFill>
                  <a:srgbClr val="FFFFFF"/>
                </a:solidFill>
                <a:latin typeface="Helvetica"/>
                <a:cs typeface="Helvetica"/>
              </a:rPr>
              <a:t> </a:t>
            </a:r>
            <a:r>
              <a:rPr sz="1650" dirty="0">
                <a:solidFill>
                  <a:srgbClr val="FFFFFF"/>
                </a:solidFill>
                <a:latin typeface="Helvetica"/>
                <a:cs typeface="Helvetica"/>
              </a:rPr>
              <a:t>pay </a:t>
            </a:r>
            <a:r>
              <a:rPr sz="1650" spc="-10" dirty="0">
                <a:solidFill>
                  <a:srgbClr val="FFFFFF"/>
                </a:solidFill>
                <a:latin typeface="Helvetica"/>
                <a:cs typeface="Helvetica"/>
              </a:rPr>
              <a:t>progression, </a:t>
            </a:r>
            <a:r>
              <a:rPr sz="1650" dirty="0">
                <a:solidFill>
                  <a:srgbClr val="FFFFFF"/>
                </a:solidFill>
                <a:latin typeface="Helvetica"/>
                <a:cs typeface="Helvetica"/>
              </a:rPr>
              <a:t>variation</a:t>
            </a:r>
            <a:r>
              <a:rPr sz="1650" spc="-30" dirty="0">
                <a:solidFill>
                  <a:srgbClr val="FFFFFF"/>
                </a:solidFill>
                <a:latin typeface="Helvetica"/>
                <a:cs typeface="Helvetica"/>
              </a:rPr>
              <a:t> </a:t>
            </a:r>
            <a:r>
              <a:rPr sz="1650" dirty="0">
                <a:solidFill>
                  <a:srgbClr val="FFFFFF"/>
                </a:solidFill>
                <a:latin typeface="Helvetica"/>
                <a:cs typeface="Helvetica"/>
              </a:rPr>
              <a:t>in</a:t>
            </a:r>
            <a:r>
              <a:rPr sz="1650" spc="-25" dirty="0">
                <a:solidFill>
                  <a:srgbClr val="FFFFFF"/>
                </a:solidFill>
                <a:latin typeface="Helvetica"/>
                <a:cs typeface="Helvetica"/>
              </a:rPr>
              <a:t> pay</a:t>
            </a:r>
            <a:endParaRPr sz="1650">
              <a:latin typeface="Helvetica"/>
              <a:cs typeface="Helvetica"/>
            </a:endParaRPr>
          </a:p>
          <a:p>
            <a:pPr marL="336550" marR="659765">
              <a:lnSpc>
                <a:spcPts val="1980"/>
              </a:lnSpc>
              <a:spcBef>
                <a:spcPts val="60"/>
              </a:spcBef>
            </a:pPr>
            <a:r>
              <a:rPr sz="1650" dirty="0">
                <a:solidFill>
                  <a:srgbClr val="FFFFFF"/>
                </a:solidFill>
                <a:latin typeface="Helvetica"/>
                <a:cs typeface="Helvetica"/>
              </a:rPr>
              <a:t>and</a:t>
            </a:r>
            <a:r>
              <a:rPr sz="1650" spc="-25" dirty="0">
                <a:solidFill>
                  <a:srgbClr val="FFFFFF"/>
                </a:solidFill>
                <a:latin typeface="Helvetica"/>
                <a:cs typeface="Helvetica"/>
              </a:rPr>
              <a:t> </a:t>
            </a:r>
            <a:r>
              <a:rPr sz="1650" dirty="0">
                <a:solidFill>
                  <a:srgbClr val="FFFFFF"/>
                </a:solidFill>
                <a:latin typeface="Helvetica"/>
                <a:cs typeface="Helvetica"/>
              </a:rPr>
              <a:t>culture</a:t>
            </a:r>
            <a:r>
              <a:rPr sz="1650" spc="-25" dirty="0">
                <a:solidFill>
                  <a:srgbClr val="FFFFFF"/>
                </a:solidFill>
                <a:latin typeface="Helvetica"/>
                <a:cs typeface="Helvetica"/>
              </a:rPr>
              <a:t> </a:t>
            </a:r>
            <a:r>
              <a:rPr sz="1650" spc="-10" dirty="0">
                <a:solidFill>
                  <a:srgbClr val="FFFFFF"/>
                </a:solidFill>
                <a:latin typeface="Helvetica"/>
                <a:cs typeface="Helvetica"/>
              </a:rPr>
              <a:t>across practices.</a:t>
            </a:r>
            <a:endParaRPr sz="1650">
              <a:latin typeface="Helvetica"/>
              <a:cs typeface="Helvetica"/>
            </a:endParaRPr>
          </a:p>
        </p:txBody>
      </p:sp>
      <p:grpSp>
        <p:nvGrpSpPr>
          <p:cNvPr id="28" name="object 28"/>
          <p:cNvGrpSpPr/>
          <p:nvPr/>
        </p:nvGrpSpPr>
        <p:grpSpPr>
          <a:xfrm>
            <a:off x="7495407" y="4379762"/>
            <a:ext cx="1265555" cy="1358900"/>
            <a:chOff x="7495407" y="4379762"/>
            <a:chExt cx="1265555" cy="1358900"/>
          </a:xfrm>
        </p:grpSpPr>
        <p:sp>
          <p:nvSpPr>
            <p:cNvPr id="29" name="object 29"/>
            <p:cNvSpPr/>
            <p:nvPr/>
          </p:nvSpPr>
          <p:spPr>
            <a:xfrm>
              <a:off x="7495407" y="4379762"/>
              <a:ext cx="1265555" cy="1358900"/>
            </a:xfrm>
            <a:custGeom>
              <a:avLst/>
              <a:gdLst/>
              <a:ahLst/>
              <a:cxnLst/>
              <a:rect l="l" t="t" r="r" b="b"/>
              <a:pathLst>
                <a:path w="1265554" h="1358900">
                  <a:moveTo>
                    <a:pt x="633300" y="0"/>
                  </a:moveTo>
                  <a:lnTo>
                    <a:pt x="586036" y="1730"/>
                  </a:lnTo>
                  <a:lnTo>
                    <a:pt x="539716" y="6838"/>
                  </a:lnTo>
                  <a:lnTo>
                    <a:pt x="494461" y="15204"/>
                  </a:lnTo>
                  <a:lnTo>
                    <a:pt x="450395" y="26704"/>
                  </a:lnTo>
                  <a:lnTo>
                    <a:pt x="407640" y="41217"/>
                  </a:lnTo>
                  <a:lnTo>
                    <a:pt x="366318" y="58622"/>
                  </a:lnTo>
                  <a:lnTo>
                    <a:pt x="326551" y="78795"/>
                  </a:lnTo>
                  <a:lnTo>
                    <a:pt x="288462" y="101615"/>
                  </a:lnTo>
                  <a:lnTo>
                    <a:pt x="252174" y="126960"/>
                  </a:lnTo>
                  <a:lnTo>
                    <a:pt x="217809" y="154708"/>
                  </a:lnTo>
                  <a:lnTo>
                    <a:pt x="185490" y="184737"/>
                  </a:lnTo>
                  <a:lnTo>
                    <a:pt x="155338" y="216926"/>
                  </a:lnTo>
                  <a:lnTo>
                    <a:pt x="127477" y="251152"/>
                  </a:lnTo>
                  <a:lnTo>
                    <a:pt x="102029" y="287292"/>
                  </a:lnTo>
                  <a:lnTo>
                    <a:pt x="79116" y="325227"/>
                  </a:lnTo>
                  <a:lnTo>
                    <a:pt x="58860" y="364832"/>
                  </a:lnTo>
                  <a:lnTo>
                    <a:pt x="41385" y="405987"/>
                  </a:lnTo>
                  <a:lnTo>
                    <a:pt x="26813" y="448570"/>
                  </a:lnTo>
                  <a:lnTo>
                    <a:pt x="15266" y="492457"/>
                  </a:lnTo>
                  <a:lnTo>
                    <a:pt x="6866" y="537529"/>
                  </a:lnTo>
                  <a:lnTo>
                    <a:pt x="1737" y="583662"/>
                  </a:lnTo>
                  <a:lnTo>
                    <a:pt x="0" y="630734"/>
                  </a:lnTo>
                  <a:lnTo>
                    <a:pt x="1736" y="677800"/>
                  </a:lnTo>
                  <a:lnTo>
                    <a:pt x="6864" y="723926"/>
                  </a:lnTo>
                  <a:lnTo>
                    <a:pt x="15261" y="768991"/>
                  </a:lnTo>
                  <a:lnTo>
                    <a:pt x="26804" y="812873"/>
                  </a:lnTo>
                  <a:lnTo>
                    <a:pt x="41372" y="855450"/>
                  </a:lnTo>
                  <a:lnTo>
                    <a:pt x="58842" y="896600"/>
                  </a:lnTo>
                  <a:lnTo>
                    <a:pt x="79091" y="936202"/>
                  </a:lnTo>
                  <a:lnTo>
                    <a:pt x="101997" y="974132"/>
                  </a:lnTo>
                  <a:lnTo>
                    <a:pt x="127438" y="1010270"/>
                  </a:lnTo>
                  <a:lnTo>
                    <a:pt x="155291" y="1044494"/>
                  </a:lnTo>
                  <a:lnTo>
                    <a:pt x="185434" y="1076681"/>
                  </a:lnTo>
                  <a:lnTo>
                    <a:pt x="217744" y="1106710"/>
                  </a:lnTo>
                  <a:lnTo>
                    <a:pt x="252099" y="1134459"/>
                  </a:lnTo>
                  <a:lnTo>
                    <a:pt x="288378" y="1159806"/>
                  </a:lnTo>
                  <a:lnTo>
                    <a:pt x="326456" y="1182629"/>
                  </a:lnTo>
                  <a:lnTo>
                    <a:pt x="366212" y="1202806"/>
                  </a:lnTo>
                  <a:lnTo>
                    <a:pt x="407524" y="1220216"/>
                  </a:lnTo>
                  <a:lnTo>
                    <a:pt x="450269" y="1234735"/>
                  </a:lnTo>
                  <a:lnTo>
                    <a:pt x="494325" y="1246243"/>
                  </a:lnTo>
                  <a:lnTo>
                    <a:pt x="539569" y="1254618"/>
                  </a:lnTo>
                  <a:lnTo>
                    <a:pt x="585879" y="1259737"/>
                  </a:lnTo>
                  <a:lnTo>
                    <a:pt x="633132" y="1261479"/>
                  </a:lnTo>
                  <a:lnTo>
                    <a:pt x="633132" y="1358796"/>
                  </a:lnTo>
                  <a:lnTo>
                    <a:pt x="689666" y="1343612"/>
                  </a:lnTo>
                  <a:lnTo>
                    <a:pt x="743519" y="1326341"/>
                  </a:lnTo>
                  <a:lnTo>
                    <a:pt x="794696" y="1307039"/>
                  </a:lnTo>
                  <a:lnTo>
                    <a:pt x="843201" y="1285766"/>
                  </a:lnTo>
                  <a:lnTo>
                    <a:pt x="889040" y="1262576"/>
                  </a:lnTo>
                  <a:lnTo>
                    <a:pt x="932219" y="1237529"/>
                  </a:lnTo>
                  <a:lnTo>
                    <a:pt x="972741" y="1210680"/>
                  </a:lnTo>
                  <a:lnTo>
                    <a:pt x="1010613" y="1182087"/>
                  </a:lnTo>
                  <a:lnTo>
                    <a:pt x="1045838" y="1151808"/>
                  </a:lnTo>
                  <a:lnTo>
                    <a:pt x="1078423" y="1119900"/>
                  </a:lnTo>
                  <a:lnTo>
                    <a:pt x="1108372" y="1086419"/>
                  </a:lnTo>
                  <a:lnTo>
                    <a:pt x="1135690" y="1051424"/>
                  </a:lnTo>
                  <a:lnTo>
                    <a:pt x="1160382" y="1014970"/>
                  </a:lnTo>
                  <a:lnTo>
                    <a:pt x="1182454" y="977117"/>
                  </a:lnTo>
                  <a:lnTo>
                    <a:pt x="1201910" y="937919"/>
                  </a:lnTo>
                  <a:lnTo>
                    <a:pt x="1218756" y="897436"/>
                  </a:lnTo>
                  <a:lnTo>
                    <a:pt x="1232996" y="855724"/>
                  </a:lnTo>
                  <a:lnTo>
                    <a:pt x="1244635" y="812841"/>
                  </a:lnTo>
                  <a:lnTo>
                    <a:pt x="1253680" y="768843"/>
                  </a:lnTo>
                  <a:lnTo>
                    <a:pt x="1260134" y="723787"/>
                  </a:lnTo>
                  <a:lnTo>
                    <a:pt x="1264002" y="677732"/>
                  </a:lnTo>
                  <a:lnTo>
                    <a:pt x="1265291" y="630734"/>
                  </a:lnTo>
                  <a:lnTo>
                    <a:pt x="1263558" y="583721"/>
                  </a:lnTo>
                  <a:lnTo>
                    <a:pt x="1258441" y="537644"/>
                  </a:lnTo>
                  <a:lnTo>
                    <a:pt x="1250062" y="492626"/>
                  </a:lnTo>
                  <a:lnTo>
                    <a:pt x="1238543" y="448789"/>
                  </a:lnTo>
                  <a:lnTo>
                    <a:pt x="1224006" y="406253"/>
                  </a:lnTo>
                  <a:lnTo>
                    <a:pt x="1206572" y="365140"/>
                  </a:lnTo>
                  <a:lnTo>
                    <a:pt x="1186364" y="325572"/>
                  </a:lnTo>
                  <a:lnTo>
                    <a:pt x="1163504" y="287670"/>
                  </a:lnTo>
                  <a:lnTo>
                    <a:pt x="1138114" y="251555"/>
                  </a:lnTo>
                  <a:lnTo>
                    <a:pt x="1110316" y="217349"/>
                  </a:lnTo>
                  <a:lnTo>
                    <a:pt x="1080231" y="185174"/>
                  </a:lnTo>
                  <a:lnTo>
                    <a:pt x="1047982" y="155152"/>
                  </a:lnTo>
                  <a:lnTo>
                    <a:pt x="1013691" y="127402"/>
                  </a:lnTo>
                  <a:lnTo>
                    <a:pt x="977480" y="102048"/>
                  </a:lnTo>
                  <a:lnTo>
                    <a:pt x="939470" y="79210"/>
                  </a:lnTo>
                  <a:lnTo>
                    <a:pt x="899784" y="59010"/>
                  </a:lnTo>
                  <a:lnTo>
                    <a:pt x="858544" y="41569"/>
                  </a:lnTo>
                  <a:lnTo>
                    <a:pt x="815872" y="27009"/>
                  </a:lnTo>
                  <a:lnTo>
                    <a:pt x="771889" y="15452"/>
                  </a:lnTo>
                  <a:lnTo>
                    <a:pt x="726718" y="7019"/>
                  </a:lnTo>
                  <a:lnTo>
                    <a:pt x="680481" y="1831"/>
                  </a:lnTo>
                  <a:lnTo>
                    <a:pt x="633300" y="0"/>
                  </a:lnTo>
                  <a:close/>
                </a:path>
              </a:pathLst>
            </a:custGeom>
            <a:solidFill>
              <a:srgbClr val="FFFFFF">
                <a:alpha val="19999"/>
              </a:srgbClr>
            </a:solidFill>
          </p:spPr>
          <p:txBody>
            <a:bodyPr wrap="square" lIns="0" tIns="0" rIns="0" bIns="0" rtlCol="0"/>
            <a:lstStyle/>
            <a:p>
              <a:endParaRPr/>
            </a:p>
          </p:txBody>
        </p:sp>
        <p:sp>
          <p:nvSpPr>
            <p:cNvPr id="30" name="object 30"/>
            <p:cNvSpPr/>
            <p:nvPr/>
          </p:nvSpPr>
          <p:spPr>
            <a:xfrm>
              <a:off x="7521175" y="4420682"/>
              <a:ext cx="1214120" cy="1136015"/>
            </a:xfrm>
            <a:custGeom>
              <a:avLst/>
              <a:gdLst/>
              <a:ahLst/>
              <a:cxnLst/>
              <a:rect l="l" t="t" r="r" b="b"/>
              <a:pathLst>
                <a:path w="1214120" h="1136014">
                  <a:moveTo>
                    <a:pt x="278138" y="0"/>
                  </a:moveTo>
                  <a:lnTo>
                    <a:pt x="228920" y="9296"/>
                  </a:lnTo>
                  <a:lnTo>
                    <a:pt x="188735" y="34649"/>
                  </a:lnTo>
                  <a:lnTo>
                    <a:pt x="161645" y="72255"/>
                  </a:lnTo>
                  <a:lnTo>
                    <a:pt x="151712" y="118310"/>
                  </a:lnTo>
                  <a:lnTo>
                    <a:pt x="161645" y="164369"/>
                  </a:lnTo>
                  <a:lnTo>
                    <a:pt x="188735" y="201975"/>
                  </a:lnTo>
                  <a:lnTo>
                    <a:pt x="228920" y="227326"/>
                  </a:lnTo>
                  <a:lnTo>
                    <a:pt x="278138" y="236621"/>
                  </a:lnTo>
                  <a:lnTo>
                    <a:pt x="327356" y="227326"/>
                  </a:lnTo>
                  <a:lnTo>
                    <a:pt x="367541" y="201975"/>
                  </a:lnTo>
                  <a:lnTo>
                    <a:pt x="394630" y="164369"/>
                  </a:lnTo>
                  <a:lnTo>
                    <a:pt x="404563" y="118310"/>
                  </a:lnTo>
                  <a:lnTo>
                    <a:pt x="394630" y="72255"/>
                  </a:lnTo>
                  <a:lnTo>
                    <a:pt x="367541" y="34649"/>
                  </a:lnTo>
                  <a:lnTo>
                    <a:pt x="327356" y="9296"/>
                  </a:lnTo>
                  <a:lnTo>
                    <a:pt x="278138" y="0"/>
                  </a:lnTo>
                  <a:close/>
                </a:path>
                <a:path w="1214120" h="1136014">
                  <a:moveTo>
                    <a:pt x="1160812" y="1041109"/>
                  </a:moveTo>
                  <a:lnTo>
                    <a:pt x="910275" y="1041109"/>
                  </a:lnTo>
                  <a:lnTo>
                    <a:pt x="890576" y="1044823"/>
                  </a:lnTo>
                  <a:lnTo>
                    <a:pt x="874506" y="1054957"/>
                  </a:lnTo>
                  <a:lnTo>
                    <a:pt x="863679" y="1069999"/>
                  </a:lnTo>
                  <a:lnTo>
                    <a:pt x="859712" y="1088438"/>
                  </a:lnTo>
                  <a:lnTo>
                    <a:pt x="863679" y="1106870"/>
                  </a:lnTo>
                  <a:lnTo>
                    <a:pt x="874506" y="1121909"/>
                  </a:lnTo>
                  <a:lnTo>
                    <a:pt x="890576" y="1132042"/>
                  </a:lnTo>
                  <a:lnTo>
                    <a:pt x="910275" y="1135755"/>
                  </a:lnTo>
                  <a:lnTo>
                    <a:pt x="1160812" y="1135755"/>
                  </a:lnTo>
                  <a:lnTo>
                    <a:pt x="1180507" y="1132042"/>
                  </a:lnTo>
                  <a:lnTo>
                    <a:pt x="1196578" y="1121909"/>
                  </a:lnTo>
                  <a:lnTo>
                    <a:pt x="1207407" y="1106870"/>
                  </a:lnTo>
                  <a:lnTo>
                    <a:pt x="1211376" y="1088438"/>
                  </a:lnTo>
                  <a:lnTo>
                    <a:pt x="1207407" y="1069999"/>
                  </a:lnTo>
                  <a:lnTo>
                    <a:pt x="1196578" y="1054957"/>
                  </a:lnTo>
                  <a:lnTo>
                    <a:pt x="1180507" y="1044823"/>
                  </a:lnTo>
                  <a:lnTo>
                    <a:pt x="1160812" y="1041109"/>
                  </a:lnTo>
                  <a:close/>
                </a:path>
                <a:path w="1214120" h="1136014">
                  <a:moveTo>
                    <a:pt x="1160812" y="851816"/>
                  </a:moveTo>
                  <a:lnTo>
                    <a:pt x="910275" y="851816"/>
                  </a:lnTo>
                  <a:lnTo>
                    <a:pt x="890576" y="855530"/>
                  </a:lnTo>
                  <a:lnTo>
                    <a:pt x="874506" y="865664"/>
                  </a:lnTo>
                  <a:lnTo>
                    <a:pt x="863679" y="880706"/>
                  </a:lnTo>
                  <a:lnTo>
                    <a:pt x="859712" y="899145"/>
                  </a:lnTo>
                  <a:lnTo>
                    <a:pt x="863679" y="917577"/>
                  </a:lnTo>
                  <a:lnTo>
                    <a:pt x="874506" y="932616"/>
                  </a:lnTo>
                  <a:lnTo>
                    <a:pt x="890576" y="942749"/>
                  </a:lnTo>
                  <a:lnTo>
                    <a:pt x="910275" y="946463"/>
                  </a:lnTo>
                  <a:lnTo>
                    <a:pt x="1160812" y="946463"/>
                  </a:lnTo>
                  <a:lnTo>
                    <a:pt x="1180507" y="942749"/>
                  </a:lnTo>
                  <a:lnTo>
                    <a:pt x="1196578" y="932616"/>
                  </a:lnTo>
                  <a:lnTo>
                    <a:pt x="1207407" y="917577"/>
                  </a:lnTo>
                  <a:lnTo>
                    <a:pt x="1211376" y="899145"/>
                  </a:lnTo>
                  <a:lnTo>
                    <a:pt x="1207407" y="880706"/>
                  </a:lnTo>
                  <a:lnTo>
                    <a:pt x="1196578" y="865664"/>
                  </a:lnTo>
                  <a:lnTo>
                    <a:pt x="1180507" y="855530"/>
                  </a:lnTo>
                  <a:lnTo>
                    <a:pt x="1160812" y="851816"/>
                  </a:lnTo>
                  <a:close/>
                </a:path>
                <a:path w="1214120" h="1136014">
                  <a:moveTo>
                    <a:pt x="1160812" y="662524"/>
                  </a:moveTo>
                  <a:lnTo>
                    <a:pt x="910275" y="662524"/>
                  </a:lnTo>
                  <a:lnTo>
                    <a:pt x="890576" y="666238"/>
                  </a:lnTo>
                  <a:lnTo>
                    <a:pt x="874506" y="676372"/>
                  </a:lnTo>
                  <a:lnTo>
                    <a:pt x="863679" y="691414"/>
                  </a:lnTo>
                  <a:lnTo>
                    <a:pt x="859712" y="709852"/>
                  </a:lnTo>
                  <a:lnTo>
                    <a:pt x="863679" y="728285"/>
                  </a:lnTo>
                  <a:lnTo>
                    <a:pt x="874506" y="743324"/>
                  </a:lnTo>
                  <a:lnTo>
                    <a:pt x="890576" y="753456"/>
                  </a:lnTo>
                  <a:lnTo>
                    <a:pt x="910275" y="757170"/>
                  </a:lnTo>
                  <a:lnTo>
                    <a:pt x="1160812" y="757170"/>
                  </a:lnTo>
                  <a:lnTo>
                    <a:pt x="1180507" y="753456"/>
                  </a:lnTo>
                  <a:lnTo>
                    <a:pt x="1196578" y="743324"/>
                  </a:lnTo>
                  <a:lnTo>
                    <a:pt x="1207407" y="728285"/>
                  </a:lnTo>
                  <a:lnTo>
                    <a:pt x="1211376" y="709852"/>
                  </a:lnTo>
                  <a:lnTo>
                    <a:pt x="1207407" y="691414"/>
                  </a:lnTo>
                  <a:lnTo>
                    <a:pt x="1196578" y="676372"/>
                  </a:lnTo>
                  <a:lnTo>
                    <a:pt x="1180507" y="666238"/>
                  </a:lnTo>
                  <a:lnTo>
                    <a:pt x="1160812" y="662524"/>
                  </a:lnTo>
                  <a:close/>
                </a:path>
                <a:path w="1214120" h="1136014">
                  <a:moveTo>
                    <a:pt x="707999" y="1041109"/>
                  </a:moveTo>
                  <a:lnTo>
                    <a:pt x="455137" y="1041109"/>
                  </a:lnTo>
                  <a:lnTo>
                    <a:pt x="435458" y="1044823"/>
                  </a:lnTo>
                  <a:lnTo>
                    <a:pt x="419382" y="1054957"/>
                  </a:lnTo>
                  <a:lnTo>
                    <a:pt x="408540" y="1069999"/>
                  </a:lnTo>
                  <a:lnTo>
                    <a:pt x="404563" y="1088438"/>
                  </a:lnTo>
                  <a:lnTo>
                    <a:pt x="408540" y="1106870"/>
                  </a:lnTo>
                  <a:lnTo>
                    <a:pt x="419382" y="1121909"/>
                  </a:lnTo>
                  <a:lnTo>
                    <a:pt x="435458" y="1132042"/>
                  </a:lnTo>
                  <a:lnTo>
                    <a:pt x="455137" y="1135755"/>
                  </a:lnTo>
                  <a:lnTo>
                    <a:pt x="707999" y="1135755"/>
                  </a:lnTo>
                  <a:lnTo>
                    <a:pt x="727694" y="1132042"/>
                  </a:lnTo>
                  <a:lnTo>
                    <a:pt x="743765" y="1121909"/>
                  </a:lnTo>
                  <a:lnTo>
                    <a:pt x="754594" y="1106870"/>
                  </a:lnTo>
                  <a:lnTo>
                    <a:pt x="758563" y="1088438"/>
                  </a:lnTo>
                  <a:lnTo>
                    <a:pt x="754594" y="1069999"/>
                  </a:lnTo>
                  <a:lnTo>
                    <a:pt x="743765" y="1054957"/>
                  </a:lnTo>
                  <a:lnTo>
                    <a:pt x="727694" y="1044823"/>
                  </a:lnTo>
                  <a:lnTo>
                    <a:pt x="707999" y="1041109"/>
                  </a:lnTo>
                  <a:close/>
                </a:path>
                <a:path w="1214120" h="1136014">
                  <a:moveTo>
                    <a:pt x="707999" y="851816"/>
                  </a:moveTo>
                  <a:lnTo>
                    <a:pt x="455137" y="851816"/>
                  </a:lnTo>
                  <a:lnTo>
                    <a:pt x="435458" y="855530"/>
                  </a:lnTo>
                  <a:lnTo>
                    <a:pt x="419382" y="865664"/>
                  </a:lnTo>
                  <a:lnTo>
                    <a:pt x="408540" y="880706"/>
                  </a:lnTo>
                  <a:lnTo>
                    <a:pt x="404563" y="899145"/>
                  </a:lnTo>
                  <a:lnTo>
                    <a:pt x="408540" y="917577"/>
                  </a:lnTo>
                  <a:lnTo>
                    <a:pt x="419382" y="932616"/>
                  </a:lnTo>
                  <a:lnTo>
                    <a:pt x="435458" y="942749"/>
                  </a:lnTo>
                  <a:lnTo>
                    <a:pt x="455137" y="946463"/>
                  </a:lnTo>
                  <a:lnTo>
                    <a:pt x="707999" y="946463"/>
                  </a:lnTo>
                  <a:lnTo>
                    <a:pt x="727694" y="942749"/>
                  </a:lnTo>
                  <a:lnTo>
                    <a:pt x="743765" y="932616"/>
                  </a:lnTo>
                  <a:lnTo>
                    <a:pt x="754594" y="917577"/>
                  </a:lnTo>
                  <a:lnTo>
                    <a:pt x="758563" y="899145"/>
                  </a:lnTo>
                  <a:lnTo>
                    <a:pt x="754594" y="880706"/>
                  </a:lnTo>
                  <a:lnTo>
                    <a:pt x="743765" y="865664"/>
                  </a:lnTo>
                  <a:lnTo>
                    <a:pt x="727694" y="855530"/>
                  </a:lnTo>
                  <a:lnTo>
                    <a:pt x="707999" y="851816"/>
                  </a:lnTo>
                  <a:close/>
                </a:path>
                <a:path w="1214120" h="1136014">
                  <a:moveTo>
                    <a:pt x="404615" y="431400"/>
                  </a:moveTo>
                  <a:lnTo>
                    <a:pt x="202287" y="431400"/>
                  </a:lnTo>
                  <a:lnTo>
                    <a:pt x="202287" y="609332"/>
                  </a:lnTo>
                  <a:lnTo>
                    <a:pt x="127943" y="887637"/>
                  </a:lnTo>
                  <a:lnTo>
                    <a:pt x="146617" y="936922"/>
                  </a:lnTo>
                  <a:lnTo>
                    <a:pt x="184541" y="945909"/>
                  </a:lnTo>
                  <a:lnTo>
                    <a:pt x="202826" y="939768"/>
                  </a:lnTo>
                  <a:lnTo>
                    <a:pt x="217411" y="927629"/>
                  </a:lnTo>
                  <a:lnTo>
                    <a:pt x="226097" y="910548"/>
                  </a:lnTo>
                  <a:lnTo>
                    <a:pt x="292399" y="662482"/>
                  </a:lnTo>
                  <a:lnTo>
                    <a:pt x="570501" y="662482"/>
                  </a:lnTo>
                  <a:lnTo>
                    <a:pt x="554810" y="603751"/>
                  </a:lnTo>
                  <a:lnTo>
                    <a:pt x="522427" y="570522"/>
                  </a:lnTo>
                  <a:lnTo>
                    <a:pt x="505764" y="567877"/>
                  </a:lnTo>
                  <a:lnTo>
                    <a:pt x="404615" y="567877"/>
                  </a:lnTo>
                  <a:lnTo>
                    <a:pt x="404615" y="431400"/>
                  </a:lnTo>
                  <a:close/>
                </a:path>
                <a:path w="1214120" h="1136014">
                  <a:moveTo>
                    <a:pt x="570501" y="662482"/>
                  </a:moveTo>
                  <a:lnTo>
                    <a:pt x="466268" y="662482"/>
                  </a:lnTo>
                  <a:lnTo>
                    <a:pt x="480896" y="717148"/>
                  </a:lnTo>
                  <a:lnTo>
                    <a:pt x="481935" y="721291"/>
                  </a:lnTo>
                  <a:lnTo>
                    <a:pt x="490588" y="738305"/>
                  </a:lnTo>
                  <a:lnTo>
                    <a:pt x="505026" y="750453"/>
                  </a:lnTo>
                  <a:lnTo>
                    <a:pt x="523257" y="756641"/>
                  </a:lnTo>
                  <a:lnTo>
                    <a:pt x="543281" y="755757"/>
                  </a:lnTo>
                  <a:lnTo>
                    <a:pt x="561417" y="747678"/>
                  </a:lnTo>
                  <a:lnTo>
                    <a:pt x="574380" y="734192"/>
                  </a:lnTo>
                  <a:lnTo>
                    <a:pt x="580997" y="717148"/>
                  </a:lnTo>
                  <a:lnTo>
                    <a:pt x="580097" y="698397"/>
                  </a:lnTo>
                  <a:lnTo>
                    <a:pt x="570501" y="662482"/>
                  </a:lnTo>
                  <a:close/>
                </a:path>
                <a:path w="1214120" h="1136014">
                  <a:moveTo>
                    <a:pt x="606902" y="283938"/>
                  </a:moveTo>
                  <a:lnTo>
                    <a:pt x="319309" y="283938"/>
                  </a:lnTo>
                  <a:lnTo>
                    <a:pt x="271449" y="288238"/>
                  </a:lnTo>
                  <a:lnTo>
                    <a:pt x="225833" y="300754"/>
                  </a:lnTo>
                  <a:lnTo>
                    <a:pt x="183659" y="320911"/>
                  </a:lnTo>
                  <a:lnTo>
                    <a:pt x="146127" y="348135"/>
                  </a:lnTo>
                  <a:lnTo>
                    <a:pt x="114436" y="381852"/>
                  </a:lnTo>
                  <a:lnTo>
                    <a:pt x="9706" y="516350"/>
                  </a:lnTo>
                  <a:lnTo>
                    <a:pt x="626" y="551525"/>
                  </a:lnTo>
                  <a:lnTo>
                    <a:pt x="7228" y="568567"/>
                  </a:lnTo>
                  <a:lnTo>
                    <a:pt x="42790" y="590935"/>
                  </a:lnTo>
                  <a:lnTo>
                    <a:pt x="50522" y="591489"/>
                  </a:lnTo>
                  <a:lnTo>
                    <a:pt x="62110" y="590234"/>
                  </a:lnTo>
                  <a:lnTo>
                    <a:pt x="73116" y="586522"/>
                  </a:lnTo>
                  <a:lnTo>
                    <a:pt x="83053" y="580433"/>
                  </a:lnTo>
                  <a:lnTo>
                    <a:pt x="91431" y="572045"/>
                  </a:lnTo>
                  <a:lnTo>
                    <a:pt x="199500" y="434793"/>
                  </a:lnTo>
                  <a:lnTo>
                    <a:pt x="202287" y="431400"/>
                  </a:lnTo>
                  <a:lnTo>
                    <a:pt x="404615" y="431400"/>
                  </a:lnTo>
                  <a:lnTo>
                    <a:pt x="404615" y="378585"/>
                  </a:lnTo>
                  <a:lnTo>
                    <a:pt x="606902" y="378585"/>
                  </a:lnTo>
                  <a:lnTo>
                    <a:pt x="626582" y="374871"/>
                  </a:lnTo>
                  <a:lnTo>
                    <a:pt x="642658" y="364738"/>
                  </a:lnTo>
                  <a:lnTo>
                    <a:pt x="653500" y="349699"/>
                  </a:lnTo>
                  <a:lnTo>
                    <a:pt x="657477" y="331267"/>
                  </a:lnTo>
                  <a:lnTo>
                    <a:pt x="653500" y="312828"/>
                  </a:lnTo>
                  <a:lnTo>
                    <a:pt x="642658" y="297786"/>
                  </a:lnTo>
                  <a:lnTo>
                    <a:pt x="626582" y="287652"/>
                  </a:lnTo>
                  <a:lnTo>
                    <a:pt x="606902" y="283938"/>
                  </a:lnTo>
                  <a:close/>
                </a:path>
                <a:path w="1214120" h="1136014">
                  <a:moveTo>
                    <a:pt x="252850" y="1041109"/>
                  </a:moveTo>
                  <a:lnTo>
                    <a:pt x="50574" y="1041109"/>
                  </a:lnTo>
                  <a:lnTo>
                    <a:pt x="30895" y="1044823"/>
                  </a:lnTo>
                  <a:lnTo>
                    <a:pt x="14818" y="1054957"/>
                  </a:lnTo>
                  <a:lnTo>
                    <a:pt x="3976" y="1069999"/>
                  </a:lnTo>
                  <a:lnTo>
                    <a:pt x="0" y="1088438"/>
                  </a:lnTo>
                  <a:lnTo>
                    <a:pt x="3976" y="1106870"/>
                  </a:lnTo>
                  <a:lnTo>
                    <a:pt x="14818" y="1121909"/>
                  </a:lnTo>
                  <a:lnTo>
                    <a:pt x="30895" y="1132042"/>
                  </a:lnTo>
                  <a:lnTo>
                    <a:pt x="50574" y="1135755"/>
                  </a:lnTo>
                  <a:lnTo>
                    <a:pt x="252850" y="1135755"/>
                  </a:lnTo>
                  <a:lnTo>
                    <a:pt x="272529" y="1132042"/>
                  </a:lnTo>
                  <a:lnTo>
                    <a:pt x="288606" y="1121909"/>
                  </a:lnTo>
                  <a:lnTo>
                    <a:pt x="299448" y="1106870"/>
                  </a:lnTo>
                  <a:lnTo>
                    <a:pt x="303425" y="1088438"/>
                  </a:lnTo>
                  <a:lnTo>
                    <a:pt x="299448" y="1069999"/>
                  </a:lnTo>
                  <a:lnTo>
                    <a:pt x="288606" y="1054957"/>
                  </a:lnTo>
                  <a:lnTo>
                    <a:pt x="272529" y="1044823"/>
                  </a:lnTo>
                  <a:lnTo>
                    <a:pt x="252850" y="1041109"/>
                  </a:lnTo>
                  <a:close/>
                </a:path>
                <a:path w="1214120" h="1136014">
                  <a:moveTo>
                    <a:pt x="1163189" y="94646"/>
                  </a:moveTo>
                  <a:lnTo>
                    <a:pt x="1118024" y="99150"/>
                  </a:lnTo>
                  <a:lnTo>
                    <a:pt x="1074585" y="112488"/>
                  </a:lnTo>
                  <a:lnTo>
                    <a:pt x="932327" y="172068"/>
                  </a:lnTo>
                  <a:lnTo>
                    <a:pt x="910291" y="212962"/>
                  </a:lnTo>
                  <a:lnTo>
                    <a:pt x="915800" y="235775"/>
                  </a:lnTo>
                  <a:lnTo>
                    <a:pt x="932327" y="253887"/>
                  </a:lnTo>
                  <a:lnTo>
                    <a:pt x="1112615" y="343099"/>
                  </a:lnTo>
                  <a:lnTo>
                    <a:pt x="1112615" y="520560"/>
                  </a:lnTo>
                  <a:lnTo>
                    <a:pt x="1116584" y="538992"/>
                  </a:lnTo>
                  <a:lnTo>
                    <a:pt x="1127414" y="554031"/>
                  </a:lnTo>
                  <a:lnTo>
                    <a:pt x="1143488" y="564164"/>
                  </a:lnTo>
                  <a:lnTo>
                    <a:pt x="1163189" y="567877"/>
                  </a:lnTo>
                  <a:lnTo>
                    <a:pt x="1182884" y="564164"/>
                  </a:lnTo>
                  <a:lnTo>
                    <a:pt x="1198955" y="554031"/>
                  </a:lnTo>
                  <a:lnTo>
                    <a:pt x="1209784" y="538992"/>
                  </a:lnTo>
                  <a:lnTo>
                    <a:pt x="1213753" y="520560"/>
                  </a:lnTo>
                  <a:lnTo>
                    <a:pt x="1213753" y="141974"/>
                  </a:lnTo>
                  <a:lnTo>
                    <a:pt x="1209784" y="123536"/>
                  </a:lnTo>
                  <a:lnTo>
                    <a:pt x="1198955" y="108494"/>
                  </a:lnTo>
                  <a:lnTo>
                    <a:pt x="1182884" y="98360"/>
                  </a:lnTo>
                  <a:lnTo>
                    <a:pt x="1163189" y="94646"/>
                  </a:lnTo>
                  <a:close/>
                </a:path>
              </a:pathLst>
            </a:custGeom>
            <a:solidFill>
              <a:srgbClr val="FFFFFF"/>
            </a:solidFill>
          </p:spPr>
          <p:txBody>
            <a:bodyPr wrap="square" lIns="0" tIns="0" rIns="0" bIns="0" rtlCol="0"/>
            <a:lstStyle/>
            <a:p>
              <a:endParaRPr/>
            </a:p>
          </p:txBody>
        </p:sp>
      </p:grpSp>
      <p:grpSp>
        <p:nvGrpSpPr>
          <p:cNvPr id="31" name="object 31"/>
          <p:cNvGrpSpPr/>
          <p:nvPr/>
        </p:nvGrpSpPr>
        <p:grpSpPr>
          <a:xfrm>
            <a:off x="4481536" y="4379762"/>
            <a:ext cx="1265555" cy="1358900"/>
            <a:chOff x="4481536" y="4379762"/>
            <a:chExt cx="1265555" cy="1358900"/>
          </a:xfrm>
        </p:grpSpPr>
        <p:sp>
          <p:nvSpPr>
            <p:cNvPr id="32" name="object 32"/>
            <p:cNvSpPr/>
            <p:nvPr/>
          </p:nvSpPr>
          <p:spPr>
            <a:xfrm>
              <a:off x="4481536" y="4379762"/>
              <a:ext cx="1265555" cy="1358900"/>
            </a:xfrm>
            <a:custGeom>
              <a:avLst/>
              <a:gdLst/>
              <a:ahLst/>
              <a:cxnLst/>
              <a:rect l="l" t="t" r="r" b="b"/>
              <a:pathLst>
                <a:path w="1265554" h="1358900">
                  <a:moveTo>
                    <a:pt x="633300" y="0"/>
                  </a:moveTo>
                  <a:lnTo>
                    <a:pt x="586036" y="1730"/>
                  </a:lnTo>
                  <a:lnTo>
                    <a:pt x="539716" y="6838"/>
                  </a:lnTo>
                  <a:lnTo>
                    <a:pt x="494461" y="15204"/>
                  </a:lnTo>
                  <a:lnTo>
                    <a:pt x="450395" y="26704"/>
                  </a:lnTo>
                  <a:lnTo>
                    <a:pt x="407640" y="41217"/>
                  </a:lnTo>
                  <a:lnTo>
                    <a:pt x="366318" y="58622"/>
                  </a:lnTo>
                  <a:lnTo>
                    <a:pt x="326551" y="78795"/>
                  </a:lnTo>
                  <a:lnTo>
                    <a:pt x="288462" y="101615"/>
                  </a:lnTo>
                  <a:lnTo>
                    <a:pt x="252174" y="126960"/>
                  </a:lnTo>
                  <a:lnTo>
                    <a:pt x="217809" y="154708"/>
                  </a:lnTo>
                  <a:lnTo>
                    <a:pt x="185490" y="184737"/>
                  </a:lnTo>
                  <a:lnTo>
                    <a:pt x="155338" y="216926"/>
                  </a:lnTo>
                  <a:lnTo>
                    <a:pt x="127477" y="251152"/>
                  </a:lnTo>
                  <a:lnTo>
                    <a:pt x="102029" y="287292"/>
                  </a:lnTo>
                  <a:lnTo>
                    <a:pt x="79116" y="325227"/>
                  </a:lnTo>
                  <a:lnTo>
                    <a:pt x="58860" y="364832"/>
                  </a:lnTo>
                  <a:lnTo>
                    <a:pt x="41385" y="405987"/>
                  </a:lnTo>
                  <a:lnTo>
                    <a:pt x="26813" y="448570"/>
                  </a:lnTo>
                  <a:lnTo>
                    <a:pt x="15266" y="492457"/>
                  </a:lnTo>
                  <a:lnTo>
                    <a:pt x="6866" y="537529"/>
                  </a:lnTo>
                  <a:lnTo>
                    <a:pt x="1737" y="583662"/>
                  </a:lnTo>
                  <a:lnTo>
                    <a:pt x="0" y="630734"/>
                  </a:lnTo>
                  <a:lnTo>
                    <a:pt x="1736" y="677800"/>
                  </a:lnTo>
                  <a:lnTo>
                    <a:pt x="6864" y="723926"/>
                  </a:lnTo>
                  <a:lnTo>
                    <a:pt x="15261" y="768991"/>
                  </a:lnTo>
                  <a:lnTo>
                    <a:pt x="26804" y="812873"/>
                  </a:lnTo>
                  <a:lnTo>
                    <a:pt x="41372" y="855450"/>
                  </a:lnTo>
                  <a:lnTo>
                    <a:pt x="58842" y="896600"/>
                  </a:lnTo>
                  <a:lnTo>
                    <a:pt x="79091" y="936202"/>
                  </a:lnTo>
                  <a:lnTo>
                    <a:pt x="101997" y="974132"/>
                  </a:lnTo>
                  <a:lnTo>
                    <a:pt x="127438" y="1010270"/>
                  </a:lnTo>
                  <a:lnTo>
                    <a:pt x="155291" y="1044494"/>
                  </a:lnTo>
                  <a:lnTo>
                    <a:pt x="185434" y="1076681"/>
                  </a:lnTo>
                  <a:lnTo>
                    <a:pt x="217744" y="1106710"/>
                  </a:lnTo>
                  <a:lnTo>
                    <a:pt x="252099" y="1134459"/>
                  </a:lnTo>
                  <a:lnTo>
                    <a:pt x="288378" y="1159806"/>
                  </a:lnTo>
                  <a:lnTo>
                    <a:pt x="326456" y="1182629"/>
                  </a:lnTo>
                  <a:lnTo>
                    <a:pt x="366212" y="1202806"/>
                  </a:lnTo>
                  <a:lnTo>
                    <a:pt x="407524" y="1220216"/>
                  </a:lnTo>
                  <a:lnTo>
                    <a:pt x="450269" y="1234735"/>
                  </a:lnTo>
                  <a:lnTo>
                    <a:pt x="494325" y="1246243"/>
                  </a:lnTo>
                  <a:lnTo>
                    <a:pt x="539569" y="1254618"/>
                  </a:lnTo>
                  <a:lnTo>
                    <a:pt x="585879" y="1259737"/>
                  </a:lnTo>
                  <a:lnTo>
                    <a:pt x="633132" y="1261479"/>
                  </a:lnTo>
                  <a:lnTo>
                    <a:pt x="633132" y="1358796"/>
                  </a:lnTo>
                  <a:lnTo>
                    <a:pt x="689666" y="1343612"/>
                  </a:lnTo>
                  <a:lnTo>
                    <a:pt x="743519" y="1326341"/>
                  </a:lnTo>
                  <a:lnTo>
                    <a:pt x="794696" y="1307039"/>
                  </a:lnTo>
                  <a:lnTo>
                    <a:pt x="843201" y="1285766"/>
                  </a:lnTo>
                  <a:lnTo>
                    <a:pt x="889040" y="1262576"/>
                  </a:lnTo>
                  <a:lnTo>
                    <a:pt x="932219" y="1237529"/>
                  </a:lnTo>
                  <a:lnTo>
                    <a:pt x="972741" y="1210680"/>
                  </a:lnTo>
                  <a:lnTo>
                    <a:pt x="1010613" y="1182087"/>
                  </a:lnTo>
                  <a:lnTo>
                    <a:pt x="1045838" y="1151808"/>
                  </a:lnTo>
                  <a:lnTo>
                    <a:pt x="1078423" y="1119900"/>
                  </a:lnTo>
                  <a:lnTo>
                    <a:pt x="1108372" y="1086419"/>
                  </a:lnTo>
                  <a:lnTo>
                    <a:pt x="1135690" y="1051424"/>
                  </a:lnTo>
                  <a:lnTo>
                    <a:pt x="1160382" y="1014970"/>
                  </a:lnTo>
                  <a:lnTo>
                    <a:pt x="1182454" y="977117"/>
                  </a:lnTo>
                  <a:lnTo>
                    <a:pt x="1201910" y="937919"/>
                  </a:lnTo>
                  <a:lnTo>
                    <a:pt x="1218756" y="897436"/>
                  </a:lnTo>
                  <a:lnTo>
                    <a:pt x="1232996" y="855724"/>
                  </a:lnTo>
                  <a:lnTo>
                    <a:pt x="1244635" y="812841"/>
                  </a:lnTo>
                  <a:lnTo>
                    <a:pt x="1253680" y="768843"/>
                  </a:lnTo>
                  <a:lnTo>
                    <a:pt x="1260134" y="723787"/>
                  </a:lnTo>
                  <a:lnTo>
                    <a:pt x="1264002" y="677732"/>
                  </a:lnTo>
                  <a:lnTo>
                    <a:pt x="1265291" y="630734"/>
                  </a:lnTo>
                  <a:lnTo>
                    <a:pt x="1263558" y="583721"/>
                  </a:lnTo>
                  <a:lnTo>
                    <a:pt x="1258441" y="537644"/>
                  </a:lnTo>
                  <a:lnTo>
                    <a:pt x="1250062" y="492626"/>
                  </a:lnTo>
                  <a:lnTo>
                    <a:pt x="1238543" y="448789"/>
                  </a:lnTo>
                  <a:lnTo>
                    <a:pt x="1224006" y="406253"/>
                  </a:lnTo>
                  <a:lnTo>
                    <a:pt x="1206572" y="365140"/>
                  </a:lnTo>
                  <a:lnTo>
                    <a:pt x="1186364" y="325572"/>
                  </a:lnTo>
                  <a:lnTo>
                    <a:pt x="1163504" y="287670"/>
                  </a:lnTo>
                  <a:lnTo>
                    <a:pt x="1138114" y="251555"/>
                  </a:lnTo>
                  <a:lnTo>
                    <a:pt x="1110316" y="217349"/>
                  </a:lnTo>
                  <a:lnTo>
                    <a:pt x="1080231" y="185174"/>
                  </a:lnTo>
                  <a:lnTo>
                    <a:pt x="1047982" y="155152"/>
                  </a:lnTo>
                  <a:lnTo>
                    <a:pt x="1013691" y="127402"/>
                  </a:lnTo>
                  <a:lnTo>
                    <a:pt x="977480" y="102048"/>
                  </a:lnTo>
                  <a:lnTo>
                    <a:pt x="939470" y="79210"/>
                  </a:lnTo>
                  <a:lnTo>
                    <a:pt x="899784" y="59010"/>
                  </a:lnTo>
                  <a:lnTo>
                    <a:pt x="858544" y="41569"/>
                  </a:lnTo>
                  <a:lnTo>
                    <a:pt x="815872" y="27009"/>
                  </a:lnTo>
                  <a:lnTo>
                    <a:pt x="771889" y="15452"/>
                  </a:lnTo>
                  <a:lnTo>
                    <a:pt x="726718" y="7019"/>
                  </a:lnTo>
                  <a:lnTo>
                    <a:pt x="680481" y="1831"/>
                  </a:lnTo>
                  <a:lnTo>
                    <a:pt x="633300" y="0"/>
                  </a:lnTo>
                  <a:close/>
                </a:path>
              </a:pathLst>
            </a:custGeom>
            <a:solidFill>
              <a:srgbClr val="FFFFFF">
                <a:alpha val="19999"/>
              </a:srgbClr>
            </a:solidFill>
          </p:spPr>
          <p:txBody>
            <a:bodyPr wrap="square" lIns="0" tIns="0" rIns="0" bIns="0" rtlCol="0"/>
            <a:lstStyle/>
            <a:p>
              <a:endParaRPr/>
            </a:p>
          </p:txBody>
        </p:sp>
        <p:sp>
          <p:nvSpPr>
            <p:cNvPr id="33" name="object 33"/>
            <p:cNvSpPr/>
            <p:nvPr/>
          </p:nvSpPr>
          <p:spPr>
            <a:xfrm>
              <a:off x="4507304" y="4446695"/>
              <a:ext cx="1186180" cy="1109980"/>
            </a:xfrm>
            <a:custGeom>
              <a:avLst/>
              <a:gdLst/>
              <a:ahLst/>
              <a:cxnLst/>
              <a:rect l="l" t="t" r="r" b="b"/>
              <a:pathLst>
                <a:path w="1186179" h="1109979">
                  <a:moveTo>
                    <a:pt x="345905" y="739830"/>
                  </a:moveTo>
                  <a:lnTo>
                    <a:pt x="294858" y="743346"/>
                  </a:lnTo>
                  <a:lnTo>
                    <a:pt x="246113" y="753557"/>
                  </a:lnTo>
                  <a:lnTo>
                    <a:pt x="200210" y="769958"/>
                  </a:lnTo>
                  <a:lnTo>
                    <a:pt x="157689" y="792046"/>
                  </a:lnTo>
                  <a:lnTo>
                    <a:pt x="119088" y="819315"/>
                  </a:lnTo>
                  <a:lnTo>
                    <a:pt x="84946" y="851263"/>
                  </a:lnTo>
                  <a:lnTo>
                    <a:pt x="55803" y="887383"/>
                  </a:lnTo>
                  <a:lnTo>
                    <a:pt x="32198" y="927172"/>
                  </a:lnTo>
                  <a:lnTo>
                    <a:pt x="14669" y="970125"/>
                  </a:lnTo>
                  <a:lnTo>
                    <a:pt x="3757" y="1015738"/>
                  </a:lnTo>
                  <a:lnTo>
                    <a:pt x="0" y="1063506"/>
                  </a:lnTo>
                  <a:lnTo>
                    <a:pt x="3899" y="1081461"/>
                  </a:lnTo>
                  <a:lnTo>
                    <a:pt x="14516" y="1096164"/>
                  </a:lnTo>
                  <a:lnTo>
                    <a:pt x="30228" y="1106098"/>
                  </a:lnTo>
                  <a:lnTo>
                    <a:pt x="49412" y="1109746"/>
                  </a:lnTo>
                  <a:lnTo>
                    <a:pt x="68601" y="1106098"/>
                  </a:lnTo>
                  <a:lnTo>
                    <a:pt x="84316" y="1096164"/>
                  </a:lnTo>
                  <a:lnTo>
                    <a:pt x="94934" y="1081461"/>
                  </a:lnTo>
                  <a:lnTo>
                    <a:pt x="98834" y="1063506"/>
                  </a:lnTo>
                  <a:lnTo>
                    <a:pt x="103857" y="1016931"/>
                  </a:lnTo>
                  <a:lnTo>
                    <a:pt x="118260" y="973543"/>
                  </a:lnTo>
                  <a:lnTo>
                    <a:pt x="141049" y="934272"/>
                  </a:lnTo>
                  <a:lnTo>
                    <a:pt x="171226" y="900051"/>
                  </a:lnTo>
                  <a:lnTo>
                    <a:pt x="207796" y="871812"/>
                  </a:lnTo>
                  <a:lnTo>
                    <a:pt x="249764" y="850487"/>
                  </a:lnTo>
                  <a:lnTo>
                    <a:pt x="296132" y="837009"/>
                  </a:lnTo>
                  <a:lnTo>
                    <a:pt x="345905" y="832309"/>
                  </a:lnTo>
                  <a:lnTo>
                    <a:pt x="586609" y="832309"/>
                  </a:lnTo>
                  <a:lnTo>
                    <a:pt x="572723" y="819315"/>
                  </a:lnTo>
                  <a:lnTo>
                    <a:pt x="534122" y="792046"/>
                  </a:lnTo>
                  <a:lnTo>
                    <a:pt x="491600" y="769958"/>
                  </a:lnTo>
                  <a:lnTo>
                    <a:pt x="445698" y="753557"/>
                  </a:lnTo>
                  <a:lnTo>
                    <a:pt x="396953" y="743346"/>
                  </a:lnTo>
                  <a:lnTo>
                    <a:pt x="345905" y="739830"/>
                  </a:lnTo>
                  <a:close/>
                </a:path>
                <a:path w="1186179" h="1109979">
                  <a:moveTo>
                    <a:pt x="586609" y="832309"/>
                  </a:moveTo>
                  <a:lnTo>
                    <a:pt x="345905" y="832309"/>
                  </a:lnTo>
                  <a:lnTo>
                    <a:pt x="395678" y="837009"/>
                  </a:lnTo>
                  <a:lnTo>
                    <a:pt x="442047" y="850487"/>
                  </a:lnTo>
                  <a:lnTo>
                    <a:pt x="484014" y="871812"/>
                  </a:lnTo>
                  <a:lnTo>
                    <a:pt x="520584" y="900051"/>
                  </a:lnTo>
                  <a:lnTo>
                    <a:pt x="550762" y="934272"/>
                  </a:lnTo>
                  <a:lnTo>
                    <a:pt x="573550" y="973543"/>
                  </a:lnTo>
                  <a:lnTo>
                    <a:pt x="587954" y="1016931"/>
                  </a:lnTo>
                  <a:lnTo>
                    <a:pt x="592976" y="1063506"/>
                  </a:lnTo>
                  <a:lnTo>
                    <a:pt x="596876" y="1081461"/>
                  </a:lnTo>
                  <a:lnTo>
                    <a:pt x="607494" y="1096164"/>
                  </a:lnTo>
                  <a:lnTo>
                    <a:pt x="623209" y="1106098"/>
                  </a:lnTo>
                  <a:lnTo>
                    <a:pt x="642399" y="1109746"/>
                  </a:lnTo>
                  <a:lnTo>
                    <a:pt x="661583" y="1106098"/>
                  </a:lnTo>
                  <a:lnTo>
                    <a:pt x="677294" y="1096164"/>
                  </a:lnTo>
                  <a:lnTo>
                    <a:pt x="687911" y="1081461"/>
                  </a:lnTo>
                  <a:lnTo>
                    <a:pt x="691811" y="1063506"/>
                  </a:lnTo>
                  <a:lnTo>
                    <a:pt x="688147" y="1016931"/>
                  </a:lnTo>
                  <a:lnTo>
                    <a:pt x="688054" y="1015738"/>
                  </a:lnTo>
                  <a:lnTo>
                    <a:pt x="677141" y="970125"/>
                  </a:lnTo>
                  <a:lnTo>
                    <a:pt x="659613" y="927172"/>
                  </a:lnTo>
                  <a:lnTo>
                    <a:pt x="636007" y="887383"/>
                  </a:lnTo>
                  <a:lnTo>
                    <a:pt x="606864" y="851263"/>
                  </a:lnTo>
                  <a:lnTo>
                    <a:pt x="586609" y="832309"/>
                  </a:lnTo>
                  <a:close/>
                </a:path>
                <a:path w="1186179" h="1109979">
                  <a:moveTo>
                    <a:pt x="1135385" y="92478"/>
                  </a:moveTo>
                  <a:lnTo>
                    <a:pt x="938882" y="92478"/>
                  </a:lnTo>
                  <a:lnTo>
                    <a:pt x="985610" y="99581"/>
                  </a:lnTo>
                  <a:lnTo>
                    <a:pt x="1026289" y="119335"/>
                  </a:lnTo>
                  <a:lnTo>
                    <a:pt x="1058428" y="149410"/>
                  </a:lnTo>
                  <a:lnTo>
                    <a:pt x="1079539" y="187474"/>
                  </a:lnTo>
                  <a:lnTo>
                    <a:pt x="1087129" y="231197"/>
                  </a:lnTo>
                  <a:lnTo>
                    <a:pt x="1087129" y="601112"/>
                  </a:lnTo>
                  <a:lnTo>
                    <a:pt x="1079539" y="644834"/>
                  </a:lnTo>
                  <a:lnTo>
                    <a:pt x="1058428" y="682899"/>
                  </a:lnTo>
                  <a:lnTo>
                    <a:pt x="1026289" y="712973"/>
                  </a:lnTo>
                  <a:lnTo>
                    <a:pt x="985610" y="732728"/>
                  </a:lnTo>
                  <a:lnTo>
                    <a:pt x="938882" y="739830"/>
                  </a:lnTo>
                  <a:lnTo>
                    <a:pt x="741223" y="739830"/>
                  </a:lnTo>
                  <a:lnTo>
                    <a:pt x="722039" y="743479"/>
                  </a:lnTo>
                  <a:lnTo>
                    <a:pt x="706327" y="753412"/>
                  </a:lnTo>
                  <a:lnTo>
                    <a:pt x="695710" y="768115"/>
                  </a:lnTo>
                  <a:lnTo>
                    <a:pt x="691811" y="786070"/>
                  </a:lnTo>
                  <a:lnTo>
                    <a:pt x="695710" y="804025"/>
                  </a:lnTo>
                  <a:lnTo>
                    <a:pt x="706327" y="818727"/>
                  </a:lnTo>
                  <a:lnTo>
                    <a:pt x="722039" y="828661"/>
                  </a:lnTo>
                  <a:lnTo>
                    <a:pt x="741223" y="832309"/>
                  </a:lnTo>
                  <a:lnTo>
                    <a:pt x="938882" y="832309"/>
                  </a:lnTo>
                  <a:lnTo>
                    <a:pt x="988659" y="827609"/>
                  </a:lnTo>
                  <a:lnTo>
                    <a:pt x="1035030" y="814131"/>
                  </a:lnTo>
                  <a:lnTo>
                    <a:pt x="1076999" y="792807"/>
                  </a:lnTo>
                  <a:lnTo>
                    <a:pt x="1113570" y="764568"/>
                  </a:lnTo>
                  <a:lnTo>
                    <a:pt x="1143748" y="730347"/>
                  </a:lnTo>
                  <a:lnTo>
                    <a:pt x="1166537" y="691076"/>
                  </a:lnTo>
                  <a:lnTo>
                    <a:pt x="1180941" y="647687"/>
                  </a:lnTo>
                  <a:lnTo>
                    <a:pt x="1185764" y="602965"/>
                  </a:lnTo>
                  <a:lnTo>
                    <a:pt x="1185963" y="231197"/>
                  </a:lnTo>
                  <a:lnTo>
                    <a:pt x="1180945" y="184661"/>
                  </a:lnTo>
                  <a:lnTo>
                    <a:pt x="1166537" y="141233"/>
                  </a:lnTo>
                  <a:lnTo>
                    <a:pt x="1143748" y="101962"/>
                  </a:lnTo>
                  <a:lnTo>
                    <a:pt x="1135385" y="92478"/>
                  </a:lnTo>
                  <a:close/>
                </a:path>
                <a:path w="1186179" h="1109979">
                  <a:moveTo>
                    <a:pt x="345905" y="277436"/>
                  </a:moveTo>
                  <a:lnTo>
                    <a:pt x="300569" y="282319"/>
                  </a:lnTo>
                  <a:lnTo>
                    <a:pt x="258959" y="296229"/>
                  </a:lnTo>
                  <a:lnTo>
                    <a:pt x="222260" y="318058"/>
                  </a:lnTo>
                  <a:lnTo>
                    <a:pt x="191655" y="346697"/>
                  </a:lnTo>
                  <a:lnTo>
                    <a:pt x="168328" y="381038"/>
                  </a:lnTo>
                  <a:lnTo>
                    <a:pt x="153464" y="419973"/>
                  </a:lnTo>
                  <a:lnTo>
                    <a:pt x="148246" y="462394"/>
                  </a:lnTo>
                  <a:lnTo>
                    <a:pt x="152663" y="498303"/>
                  </a:lnTo>
                  <a:lnTo>
                    <a:pt x="168328" y="543749"/>
                  </a:lnTo>
                  <a:lnTo>
                    <a:pt x="191655" y="578091"/>
                  </a:lnTo>
                  <a:lnTo>
                    <a:pt x="222260" y="606730"/>
                  </a:lnTo>
                  <a:lnTo>
                    <a:pt x="258959" y="628559"/>
                  </a:lnTo>
                  <a:lnTo>
                    <a:pt x="300569" y="642469"/>
                  </a:lnTo>
                  <a:lnTo>
                    <a:pt x="345905" y="647352"/>
                  </a:lnTo>
                  <a:lnTo>
                    <a:pt x="391241" y="642469"/>
                  </a:lnTo>
                  <a:lnTo>
                    <a:pt x="432851" y="628559"/>
                  </a:lnTo>
                  <a:lnTo>
                    <a:pt x="469551" y="606730"/>
                  </a:lnTo>
                  <a:lnTo>
                    <a:pt x="500156" y="578091"/>
                  </a:lnTo>
                  <a:lnTo>
                    <a:pt x="515926" y="554873"/>
                  </a:lnTo>
                  <a:lnTo>
                    <a:pt x="345905" y="554873"/>
                  </a:lnTo>
                  <a:lnTo>
                    <a:pt x="307532" y="547576"/>
                  </a:lnTo>
                  <a:lnTo>
                    <a:pt x="276105" y="527709"/>
                  </a:lnTo>
                  <a:lnTo>
                    <a:pt x="254870" y="498303"/>
                  </a:lnTo>
                  <a:lnTo>
                    <a:pt x="247071" y="462394"/>
                  </a:lnTo>
                  <a:lnTo>
                    <a:pt x="254870" y="426484"/>
                  </a:lnTo>
                  <a:lnTo>
                    <a:pt x="276105" y="397079"/>
                  </a:lnTo>
                  <a:lnTo>
                    <a:pt x="307532" y="377212"/>
                  </a:lnTo>
                  <a:lnTo>
                    <a:pt x="345905" y="369915"/>
                  </a:lnTo>
                  <a:lnTo>
                    <a:pt x="515926" y="369915"/>
                  </a:lnTo>
                  <a:lnTo>
                    <a:pt x="500156" y="346697"/>
                  </a:lnTo>
                  <a:lnTo>
                    <a:pt x="469551" y="318058"/>
                  </a:lnTo>
                  <a:lnTo>
                    <a:pt x="432851" y="296229"/>
                  </a:lnTo>
                  <a:lnTo>
                    <a:pt x="391241" y="282319"/>
                  </a:lnTo>
                  <a:lnTo>
                    <a:pt x="345905" y="277436"/>
                  </a:lnTo>
                  <a:close/>
                </a:path>
                <a:path w="1186179" h="1109979">
                  <a:moveTo>
                    <a:pt x="635455" y="508635"/>
                  </a:moveTo>
                  <a:lnTo>
                    <a:pt x="617380" y="514183"/>
                  </a:lnTo>
                  <a:lnTo>
                    <a:pt x="602919" y="525628"/>
                  </a:lnTo>
                  <a:lnTo>
                    <a:pt x="593971" y="541931"/>
                  </a:lnTo>
                  <a:lnTo>
                    <a:pt x="592488" y="560178"/>
                  </a:lnTo>
                  <a:lnTo>
                    <a:pt x="598417" y="576953"/>
                  </a:lnTo>
                  <a:lnTo>
                    <a:pt x="636217" y="600620"/>
                  </a:lnTo>
                  <a:lnTo>
                    <a:pt x="660681" y="602965"/>
                  </a:lnTo>
                  <a:lnTo>
                    <a:pt x="683820" y="600827"/>
                  </a:lnTo>
                  <a:lnTo>
                    <a:pt x="706080" y="594526"/>
                  </a:lnTo>
                  <a:lnTo>
                    <a:pt x="726765" y="584236"/>
                  </a:lnTo>
                  <a:lnTo>
                    <a:pt x="745181" y="570129"/>
                  </a:lnTo>
                  <a:lnTo>
                    <a:pt x="807937" y="511408"/>
                  </a:lnTo>
                  <a:lnTo>
                    <a:pt x="661173" y="511408"/>
                  </a:lnTo>
                  <a:lnTo>
                    <a:pt x="655247" y="510026"/>
                  </a:lnTo>
                  <a:lnTo>
                    <a:pt x="635455" y="508635"/>
                  </a:lnTo>
                  <a:close/>
                </a:path>
                <a:path w="1186179" h="1109979">
                  <a:moveTo>
                    <a:pt x="515926" y="369915"/>
                  </a:moveTo>
                  <a:lnTo>
                    <a:pt x="345905" y="369915"/>
                  </a:lnTo>
                  <a:lnTo>
                    <a:pt x="384279" y="377212"/>
                  </a:lnTo>
                  <a:lnTo>
                    <a:pt x="415705" y="397079"/>
                  </a:lnTo>
                  <a:lnTo>
                    <a:pt x="436941" y="426484"/>
                  </a:lnTo>
                  <a:lnTo>
                    <a:pt x="444740" y="462394"/>
                  </a:lnTo>
                  <a:lnTo>
                    <a:pt x="436941" y="498303"/>
                  </a:lnTo>
                  <a:lnTo>
                    <a:pt x="415705" y="527709"/>
                  </a:lnTo>
                  <a:lnTo>
                    <a:pt x="384279" y="547576"/>
                  </a:lnTo>
                  <a:lnTo>
                    <a:pt x="345905" y="554873"/>
                  </a:lnTo>
                  <a:lnTo>
                    <a:pt x="515926" y="554873"/>
                  </a:lnTo>
                  <a:lnTo>
                    <a:pt x="523482" y="543749"/>
                  </a:lnTo>
                  <a:lnTo>
                    <a:pt x="538299" y="504937"/>
                  </a:lnTo>
                  <a:lnTo>
                    <a:pt x="539147" y="498303"/>
                  </a:lnTo>
                  <a:lnTo>
                    <a:pt x="543564" y="462394"/>
                  </a:lnTo>
                  <a:lnTo>
                    <a:pt x="538346" y="419973"/>
                  </a:lnTo>
                  <a:lnTo>
                    <a:pt x="523482" y="381038"/>
                  </a:lnTo>
                  <a:lnTo>
                    <a:pt x="515926" y="369915"/>
                  </a:lnTo>
                  <a:close/>
                </a:path>
                <a:path w="1186179" h="1109979">
                  <a:moveTo>
                    <a:pt x="988304" y="435117"/>
                  </a:moveTo>
                  <a:lnTo>
                    <a:pt x="889470" y="435117"/>
                  </a:lnTo>
                  <a:lnTo>
                    <a:pt x="889470" y="508635"/>
                  </a:lnTo>
                  <a:lnTo>
                    <a:pt x="893369" y="526588"/>
                  </a:lnTo>
                  <a:lnTo>
                    <a:pt x="903986" y="541291"/>
                  </a:lnTo>
                  <a:lnTo>
                    <a:pt x="919698" y="551224"/>
                  </a:lnTo>
                  <a:lnTo>
                    <a:pt x="938882" y="554873"/>
                  </a:lnTo>
                  <a:lnTo>
                    <a:pt x="958072" y="551224"/>
                  </a:lnTo>
                  <a:lnTo>
                    <a:pt x="973787" y="541291"/>
                  </a:lnTo>
                  <a:lnTo>
                    <a:pt x="984405" y="526588"/>
                  </a:lnTo>
                  <a:lnTo>
                    <a:pt x="988304" y="508635"/>
                  </a:lnTo>
                  <a:lnTo>
                    <a:pt x="988304" y="435117"/>
                  </a:lnTo>
                  <a:close/>
                </a:path>
                <a:path w="1186179" h="1109979">
                  <a:moveTo>
                    <a:pt x="889470" y="277436"/>
                  </a:moveTo>
                  <a:lnTo>
                    <a:pt x="741223" y="277436"/>
                  </a:lnTo>
                  <a:lnTo>
                    <a:pt x="722039" y="281084"/>
                  </a:lnTo>
                  <a:lnTo>
                    <a:pt x="706327" y="291018"/>
                  </a:lnTo>
                  <a:lnTo>
                    <a:pt x="695710" y="305721"/>
                  </a:lnTo>
                  <a:lnTo>
                    <a:pt x="691811" y="323676"/>
                  </a:lnTo>
                  <a:lnTo>
                    <a:pt x="695710" y="341630"/>
                  </a:lnTo>
                  <a:lnTo>
                    <a:pt x="706327" y="356333"/>
                  </a:lnTo>
                  <a:lnTo>
                    <a:pt x="722039" y="366267"/>
                  </a:lnTo>
                  <a:lnTo>
                    <a:pt x="741223" y="369915"/>
                  </a:lnTo>
                  <a:lnTo>
                    <a:pt x="819797" y="369915"/>
                  </a:lnTo>
                  <a:lnTo>
                    <a:pt x="669079" y="510947"/>
                  </a:lnTo>
                  <a:lnTo>
                    <a:pt x="661173" y="511408"/>
                  </a:lnTo>
                  <a:lnTo>
                    <a:pt x="807937" y="511408"/>
                  </a:lnTo>
                  <a:lnTo>
                    <a:pt x="889470" y="435117"/>
                  </a:lnTo>
                  <a:lnTo>
                    <a:pt x="988304" y="435117"/>
                  </a:lnTo>
                  <a:lnTo>
                    <a:pt x="988304" y="369915"/>
                  </a:lnTo>
                  <a:lnTo>
                    <a:pt x="980505" y="334005"/>
                  </a:lnTo>
                  <a:lnTo>
                    <a:pt x="959270" y="304600"/>
                  </a:lnTo>
                  <a:lnTo>
                    <a:pt x="927843" y="284733"/>
                  </a:lnTo>
                  <a:lnTo>
                    <a:pt x="889470" y="277436"/>
                  </a:lnTo>
                  <a:close/>
                </a:path>
                <a:path w="1186179" h="1109979">
                  <a:moveTo>
                    <a:pt x="938882" y="0"/>
                  </a:moveTo>
                  <a:lnTo>
                    <a:pt x="467462" y="0"/>
                  </a:lnTo>
                  <a:lnTo>
                    <a:pt x="415893" y="5185"/>
                  </a:lnTo>
                  <a:lnTo>
                    <a:pt x="367170" y="20181"/>
                  </a:lnTo>
                  <a:lnTo>
                    <a:pt x="322836" y="44144"/>
                  </a:lnTo>
                  <a:lnTo>
                    <a:pt x="284432" y="76230"/>
                  </a:lnTo>
                  <a:lnTo>
                    <a:pt x="253500" y="115598"/>
                  </a:lnTo>
                  <a:lnTo>
                    <a:pt x="247110" y="133052"/>
                  </a:lnTo>
                  <a:lnTo>
                    <a:pt x="248223" y="149410"/>
                  </a:lnTo>
                  <a:lnTo>
                    <a:pt x="248314" y="150744"/>
                  </a:lnTo>
                  <a:lnTo>
                    <a:pt x="256559" y="166710"/>
                  </a:lnTo>
                  <a:lnTo>
                    <a:pt x="271290" y="178947"/>
                  </a:lnTo>
                  <a:lnTo>
                    <a:pt x="289927" y="184661"/>
                  </a:lnTo>
                  <a:lnTo>
                    <a:pt x="308843" y="183397"/>
                  </a:lnTo>
                  <a:lnTo>
                    <a:pt x="325906" y="175631"/>
                  </a:lnTo>
                  <a:lnTo>
                    <a:pt x="338984" y="161838"/>
                  </a:lnTo>
                  <a:lnTo>
                    <a:pt x="362884" y="133052"/>
                  </a:lnTo>
                  <a:lnTo>
                    <a:pt x="393406" y="111204"/>
                  </a:lnTo>
                  <a:lnTo>
                    <a:pt x="428837" y="97333"/>
                  </a:lnTo>
                  <a:lnTo>
                    <a:pt x="467462" y="92478"/>
                  </a:lnTo>
                  <a:lnTo>
                    <a:pt x="1135385" y="92478"/>
                  </a:lnTo>
                  <a:lnTo>
                    <a:pt x="1113570" y="67741"/>
                  </a:lnTo>
                  <a:lnTo>
                    <a:pt x="1076999" y="39502"/>
                  </a:lnTo>
                  <a:lnTo>
                    <a:pt x="1035030" y="18178"/>
                  </a:lnTo>
                  <a:lnTo>
                    <a:pt x="988659" y="4699"/>
                  </a:lnTo>
                  <a:lnTo>
                    <a:pt x="938882" y="0"/>
                  </a:lnTo>
                  <a:close/>
                </a:path>
              </a:pathLst>
            </a:custGeom>
            <a:solidFill>
              <a:srgbClr val="FFFFFF"/>
            </a:solidFill>
          </p:spPr>
          <p:txBody>
            <a:bodyPr wrap="square" lIns="0" tIns="0" rIns="0" bIns="0" rtlCol="0"/>
            <a:lstStyle/>
            <a:p>
              <a:endParaRPr/>
            </a:p>
          </p:txBody>
        </p:sp>
      </p:grpSp>
      <p:sp>
        <p:nvSpPr>
          <p:cNvPr id="34" name="object 34"/>
          <p:cNvSpPr txBox="1">
            <a:spLocks noGrp="1"/>
          </p:cNvSpPr>
          <p:nvPr>
            <p:ph type="ftr" sz="quarter" idx="5"/>
          </p:nvPr>
        </p:nvSpPr>
        <p:spPr>
          <a:prstGeom prst="rect">
            <a:avLst/>
          </a:prstGeom>
        </p:spPr>
        <p:txBody>
          <a:bodyPr vert="horz" wrap="square" lIns="0" tIns="0" rIns="0" bIns="0" rtlCol="0">
            <a:spAutoFit/>
          </a:bodyPr>
          <a:lstStyle/>
          <a:p>
            <a:pPr marL="12700">
              <a:lnSpc>
                <a:spcPts val="1535"/>
              </a:lnSpc>
            </a:pPr>
            <a:r>
              <a:rPr dirty="0"/>
              <a:t>Primary</a:t>
            </a:r>
            <a:r>
              <a:rPr spc="30" dirty="0"/>
              <a:t> </a:t>
            </a:r>
            <a:r>
              <a:rPr dirty="0"/>
              <a:t>Care</a:t>
            </a:r>
            <a:r>
              <a:rPr spc="35" dirty="0"/>
              <a:t> </a:t>
            </a:r>
            <a:r>
              <a:rPr dirty="0"/>
              <a:t>People</a:t>
            </a:r>
            <a:r>
              <a:rPr spc="35" dirty="0"/>
              <a:t> </a:t>
            </a:r>
            <a:r>
              <a:rPr spc="-20" dirty="0"/>
              <a:t>Plan</a:t>
            </a:r>
          </a:p>
        </p:txBody>
      </p:sp>
      <p:sp>
        <p:nvSpPr>
          <p:cNvPr id="35" name="object 35"/>
          <p:cNvSpPr txBox="1">
            <a:spLocks noGrp="1"/>
          </p:cNvSpPr>
          <p:nvPr>
            <p:ph type="sldNum" sz="quarter" idx="7"/>
          </p:nvPr>
        </p:nvSpPr>
        <p:spPr>
          <a:prstGeom prst="rect">
            <a:avLst/>
          </a:prstGeom>
        </p:spPr>
        <p:txBody>
          <a:bodyPr vert="horz" wrap="square" lIns="0" tIns="0" rIns="0" bIns="0" rtlCol="0">
            <a:spAutoFit/>
          </a:bodyPr>
          <a:lstStyle/>
          <a:p>
            <a:pPr marL="38100">
              <a:lnSpc>
                <a:spcPts val="1535"/>
              </a:lnSpc>
            </a:pPr>
            <a:fld id="{81D60167-4931-47E6-BA6A-407CBD079E47}" type="slidenum">
              <a:rPr spc="-25" dirty="0">
                <a:solidFill>
                  <a:srgbClr val="FFFFFF"/>
                </a:solidFill>
              </a:rPr>
              <a:t>17</a:t>
            </a:fld>
            <a:endParaRPr spc="-25" dirty="0">
              <a:solidFill>
                <a:srgbClr val="FFFFFF"/>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20104098" cy="11308555"/>
          </a:xfrm>
          <a:prstGeom prst="rect">
            <a:avLst/>
          </a:prstGeom>
        </p:spPr>
      </p:pic>
      <p:sp>
        <p:nvSpPr>
          <p:cNvPr id="3" name="object 3"/>
          <p:cNvSpPr txBox="1">
            <a:spLocks noGrp="1"/>
          </p:cNvSpPr>
          <p:nvPr>
            <p:ph type="ftr" sz="quarter" idx="5"/>
          </p:nvPr>
        </p:nvSpPr>
        <p:spPr>
          <a:xfrm>
            <a:off x="991564" y="10632416"/>
            <a:ext cx="2204085" cy="195503"/>
          </a:xfrm>
          <a:prstGeom prst="rect">
            <a:avLst/>
          </a:prstGeom>
        </p:spPr>
        <p:txBody>
          <a:bodyPr vert="horz" wrap="square" lIns="0" tIns="0" rIns="0" bIns="0" rtlCol="0">
            <a:spAutoFit/>
          </a:bodyPr>
          <a:lstStyle/>
          <a:p>
            <a:pPr marL="12700">
              <a:lnSpc>
                <a:spcPts val="1535"/>
              </a:lnSpc>
            </a:pPr>
            <a:r>
              <a:rPr dirty="0">
                <a:solidFill>
                  <a:schemeClr val="bg1"/>
                </a:solidFill>
              </a:rPr>
              <a:t>Primary</a:t>
            </a:r>
            <a:r>
              <a:rPr spc="30" dirty="0">
                <a:solidFill>
                  <a:schemeClr val="bg1"/>
                </a:solidFill>
              </a:rPr>
              <a:t> </a:t>
            </a:r>
            <a:r>
              <a:rPr dirty="0">
                <a:solidFill>
                  <a:schemeClr val="bg1"/>
                </a:solidFill>
              </a:rPr>
              <a:t>Care</a:t>
            </a:r>
            <a:r>
              <a:rPr spc="35" dirty="0">
                <a:solidFill>
                  <a:schemeClr val="bg1"/>
                </a:solidFill>
              </a:rPr>
              <a:t> </a:t>
            </a:r>
            <a:r>
              <a:rPr dirty="0">
                <a:solidFill>
                  <a:schemeClr val="bg1"/>
                </a:solidFill>
              </a:rPr>
              <a:t>People</a:t>
            </a:r>
            <a:r>
              <a:rPr spc="35" dirty="0">
                <a:solidFill>
                  <a:schemeClr val="bg1"/>
                </a:solidFill>
              </a:rPr>
              <a:t> </a:t>
            </a:r>
            <a:r>
              <a:rPr spc="-20" dirty="0">
                <a:solidFill>
                  <a:schemeClr val="bg1"/>
                </a:solidFill>
              </a:rPr>
              <a:t>Plan</a:t>
            </a:r>
          </a:p>
        </p:txBody>
      </p:sp>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8100">
              <a:lnSpc>
                <a:spcPts val="1535"/>
              </a:lnSpc>
            </a:pPr>
            <a:fld id="{81D60167-4931-47E6-BA6A-407CBD079E47}" type="slidenum">
              <a:rPr spc="-25" dirty="0">
                <a:solidFill>
                  <a:srgbClr val="FFFFFF"/>
                </a:solidFill>
              </a:rPr>
              <a:t>18</a:t>
            </a:fld>
            <a:endParaRPr spc="-25" dirty="0">
              <a:solidFill>
                <a:srgbClr val="FFFFF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991564" y="10589071"/>
            <a:ext cx="2204085" cy="252095"/>
          </a:xfrm>
          <a:prstGeom prst="rect">
            <a:avLst/>
          </a:prstGeom>
        </p:spPr>
        <p:txBody>
          <a:bodyPr vert="horz" wrap="square" lIns="0" tIns="17145" rIns="0" bIns="0" rtlCol="0">
            <a:spAutoFit/>
          </a:bodyPr>
          <a:lstStyle/>
          <a:p>
            <a:pPr marL="12700">
              <a:lnSpc>
                <a:spcPct val="100000"/>
              </a:lnSpc>
              <a:spcBef>
                <a:spcPts val="135"/>
              </a:spcBef>
            </a:pPr>
            <a:r>
              <a:rPr sz="1450" dirty="0">
                <a:latin typeface="Helvetica"/>
                <a:cs typeface="Helvetica"/>
              </a:rPr>
              <a:t>Primary</a:t>
            </a:r>
            <a:r>
              <a:rPr sz="1450" spc="30" dirty="0">
                <a:latin typeface="Helvetica"/>
                <a:cs typeface="Helvetica"/>
              </a:rPr>
              <a:t> </a:t>
            </a:r>
            <a:r>
              <a:rPr sz="1450" dirty="0">
                <a:latin typeface="Helvetica"/>
                <a:cs typeface="Helvetica"/>
              </a:rPr>
              <a:t>Care</a:t>
            </a:r>
            <a:r>
              <a:rPr sz="1450" spc="35" dirty="0">
                <a:latin typeface="Helvetica"/>
                <a:cs typeface="Helvetica"/>
              </a:rPr>
              <a:t> </a:t>
            </a:r>
            <a:r>
              <a:rPr sz="1450" dirty="0">
                <a:latin typeface="Helvetica"/>
                <a:cs typeface="Helvetica"/>
              </a:rPr>
              <a:t>People</a:t>
            </a:r>
            <a:r>
              <a:rPr sz="1450" spc="35" dirty="0">
                <a:latin typeface="Helvetica"/>
                <a:cs typeface="Helvetica"/>
              </a:rPr>
              <a:t> </a:t>
            </a:r>
            <a:r>
              <a:rPr sz="1450" spc="-20" dirty="0">
                <a:latin typeface="Helvetica"/>
                <a:cs typeface="Helvetica"/>
              </a:rPr>
              <a:t>Plan</a:t>
            </a:r>
            <a:endParaRPr sz="1450">
              <a:latin typeface="Helvetica"/>
              <a:cs typeface="Helvetica"/>
            </a:endParaRPr>
          </a:p>
        </p:txBody>
      </p:sp>
      <p:graphicFrame>
        <p:nvGraphicFramePr>
          <p:cNvPr id="3" name="object 3"/>
          <p:cNvGraphicFramePr>
            <a:graphicFrameLocks noGrp="1"/>
          </p:cNvGraphicFramePr>
          <p:nvPr/>
        </p:nvGraphicFramePr>
        <p:xfrm>
          <a:off x="1034816" y="7540649"/>
          <a:ext cx="18006693" cy="2391410"/>
        </p:xfrm>
        <a:graphic>
          <a:graphicData uri="http://schemas.openxmlformats.org/drawingml/2006/table">
            <a:tbl>
              <a:tblPr firstRow="1" bandRow="1">
                <a:tableStyleId>{2D5ABB26-0587-4C30-8999-92F81FD0307C}</a:tableStyleId>
              </a:tblPr>
              <a:tblGrid>
                <a:gridCol w="4244975">
                  <a:extLst>
                    <a:ext uri="{9D8B030D-6E8A-4147-A177-3AD203B41FA5}">
                      <a16:colId xmlns:a16="http://schemas.microsoft.com/office/drawing/2014/main" val="20000"/>
                    </a:ext>
                  </a:extLst>
                </a:gridCol>
                <a:gridCol w="3715384">
                  <a:extLst>
                    <a:ext uri="{9D8B030D-6E8A-4147-A177-3AD203B41FA5}">
                      <a16:colId xmlns:a16="http://schemas.microsoft.com/office/drawing/2014/main" val="20001"/>
                    </a:ext>
                  </a:extLst>
                </a:gridCol>
                <a:gridCol w="4759325">
                  <a:extLst>
                    <a:ext uri="{9D8B030D-6E8A-4147-A177-3AD203B41FA5}">
                      <a16:colId xmlns:a16="http://schemas.microsoft.com/office/drawing/2014/main" val="20002"/>
                    </a:ext>
                  </a:extLst>
                </a:gridCol>
                <a:gridCol w="5287009">
                  <a:extLst>
                    <a:ext uri="{9D8B030D-6E8A-4147-A177-3AD203B41FA5}">
                      <a16:colId xmlns:a16="http://schemas.microsoft.com/office/drawing/2014/main" val="20003"/>
                    </a:ext>
                  </a:extLst>
                </a:gridCol>
              </a:tblGrid>
              <a:tr h="203835">
                <a:tc gridSpan="4">
                  <a:txBody>
                    <a:bodyPr/>
                    <a:lstStyle/>
                    <a:p>
                      <a:pPr>
                        <a:lnSpc>
                          <a:spcPct val="100000"/>
                        </a:lnSpc>
                      </a:pPr>
                      <a:endParaRPr sz="1200">
                        <a:latin typeface="Times New Roman"/>
                        <a:cs typeface="Times New Roman"/>
                      </a:endParaRPr>
                    </a:p>
                  </a:txBody>
                  <a:tcPr marL="0" marR="0" marT="0" marB="0">
                    <a:lnL w="38100">
                      <a:solidFill>
                        <a:srgbClr val="47B3E3"/>
                      </a:solidFill>
                      <a:prstDash val="solid"/>
                    </a:lnL>
                    <a:lnR w="38100">
                      <a:solidFill>
                        <a:srgbClr val="47B3E3"/>
                      </a:solidFill>
                      <a:prstDash val="solid"/>
                    </a:lnR>
                    <a:lnT w="38100">
                      <a:solidFill>
                        <a:srgbClr val="47B3E3"/>
                      </a:solidFill>
                      <a:prstDash val="solid"/>
                    </a:lnT>
                    <a:solidFill>
                      <a:srgbClr val="47B3E3"/>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780415">
                <a:tc>
                  <a:txBody>
                    <a:bodyPr/>
                    <a:lstStyle/>
                    <a:p>
                      <a:pPr marL="158115">
                        <a:lnSpc>
                          <a:spcPct val="100000"/>
                        </a:lnSpc>
                        <a:spcBef>
                          <a:spcPts val="2145"/>
                        </a:spcBef>
                      </a:pPr>
                      <a:r>
                        <a:rPr sz="2300" b="1" dirty="0">
                          <a:solidFill>
                            <a:srgbClr val="FFFFFF"/>
                          </a:solidFill>
                          <a:latin typeface="Helvetica"/>
                          <a:cs typeface="Helvetica"/>
                        </a:rPr>
                        <a:t>Attract,</a:t>
                      </a:r>
                      <a:r>
                        <a:rPr sz="2300" b="1" spc="-5" dirty="0">
                          <a:solidFill>
                            <a:srgbClr val="FFFFFF"/>
                          </a:solidFill>
                          <a:latin typeface="Helvetica"/>
                          <a:cs typeface="Helvetica"/>
                        </a:rPr>
                        <a:t> </a:t>
                      </a:r>
                      <a:r>
                        <a:rPr sz="2300" b="1" dirty="0">
                          <a:solidFill>
                            <a:srgbClr val="FFFFFF"/>
                          </a:solidFill>
                          <a:latin typeface="Helvetica"/>
                          <a:cs typeface="Helvetica"/>
                        </a:rPr>
                        <a:t>Recruit</a:t>
                      </a:r>
                      <a:r>
                        <a:rPr sz="2300" b="1" spc="-5" dirty="0">
                          <a:solidFill>
                            <a:srgbClr val="FFFFFF"/>
                          </a:solidFill>
                          <a:latin typeface="Helvetica"/>
                          <a:cs typeface="Helvetica"/>
                        </a:rPr>
                        <a:t> </a:t>
                      </a:r>
                      <a:r>
                        <a:rPr sz="2300" b="1" dirty="0">
                          <a:solidFill>
                            <a:srgbClr val="FFFFFF"/>
                          </a:solidFill>
                          <a:latin typeface="Helvetica"/>
                          <a:cs typeface="Helvetica"/>
                        </a:rPr>
                        <a:t>and</a:t>
                      </a:r>
                      <a:r>
                        <a:rPr sz="2300" b="1" spc="-5" dirty="0">
                          <a:solidFill>
                            <a:srgbClr val="FFFFFF"/>
                          </a:solidFill>
                          <a:latin typeface="Helvetica"/>
                          <a:cs typeface="Helvetica"/>
                        </a:rPr>
                        <a:t> </a:t>
                      </a:r>
                      <a:r>
                        <a:rPr sz="2300" b="1" spc="-10" dirty="0">
                          <a:solidFill>
                            <a:srgbClr val="FFFFFF"/>
                          </a:solidFill>
                          <a:latin typeface="Helvetica"/>
                          <a:cs typeface="Helvetica"/>
                        </a:rPr>
                        <a:t>Retain</a:t>
                      </a:r>
                      <a:endParaRPr sz="2300">
                        <a:latin typeface="Helvetica"/>
                        <a:cs typeface="Helvetica"/>
                      </a:endParaRPr>
                    </a:p>
                  </a:txBody>
                  <a:tcPr marL="0" marR="0" marT="272415" marB="0">
                    <a:lnL w="38100">
                      <a:solidFill>
                        <a:srgbClr val="47B3E3"/>
                      </a:solidFill>
                      <a:prstDash val="solid"/>
                    </a:lnL>
                    <a:lnR w="38100">
                      <a:solidFill>
                        <a:srgbClr val="47B3E3"/>
                      </a:solidFill>
                      <a:prstDash val="solid"/>
                    </a:lnR>
                    <a:solidFill>
                      <a:srgbClr val="47B3E3"/>
                    </a:solidFill>
                  </a:tcPr>
                </a:tc>
                <a:tc>
                  <a:txBody>
                    <a:bodyPr/>
                    <a:lstStyle/>
                    <a:p>
                      <a:pPr marL="391795">
                        <a:lnSpc>
                          <a:spcPct val="100000"/>
                        </a:lnSpc>
                        <a:spcBef>
                          <a:spcPts val="2145"/>
                        </a:spcBef>
                      </a:pPr>
                      <a:r>
                        <a:rPr sz="2300" b="1" dirty="0">
                          <a:solidFill>
                            <a:srgbClr val="FFFFFF"/>
                          </a:solidFill>
                          <a:latin typeface="Helvetica"/>
                          <a:cs typeface="Helvetica"/>
                        </a:rPr>
                        <a:t>People</a:t>
                      </a:r>
                      <a:r>
                        <a:rPr sz="2300" b="1" spc="-25" dirty="0">
                          <a:solidFill>
                            <a:srgbClr val="FFFFFF"/>
                          </a:solidFill>
                          <a:latin typeface="Helvetica"/>
                          <a:cs typeface="Helvetica"/>
                        </a:rPr>
                        <a:t> </a:t>
                      </a:r>
                      <a:r>
                        <a:rPr sz="2300" b="1" spc="-10" dirty="0">
                          <a:solidFill>
                            <a:srgbClr val="FFFFFF"/>
                          </a:solidFill>
                          <a:latin typeface="Helvetica"/>
                          <a:cs typeface="Helvetica"/>
                        </a:rPr>
                        <a:t>Development</a:t>
                      </a:r>
                      <a:endParaRPr sz="2300">
                        <a:latin typeface="Helvetica"/>
                        <a:cs typeface="Helvetica"/>
                      </a:endParaRPr>
                    </a:p>
                  </a:txBody>
                  <a:tcPr marL="0" marR="0" marT="272415" marB="0">
                    <a:lnL w="38100">
                      <a:solidFill>
                        <a:srgbClr val="47B3E3"/>
                      </a:solidFill>
                      <a:prstDash val="solid"/>
                    </a:lnL>
                    <a:lnR w="38100">
                      <a:solidFill>
                        <a:srgbClr val="47B3E3"/>
                      </a:solidFill>
                      <a:prstDash val="solid"/>
                    </a:lnR>
                    <a:solidFill>
                      <a:srgbClr val="47B3E3"/>
                    </a:solidFill>
                  </a:tcPr>
                </a:tc>
                <a:tc>
                  <a:txBody>
                    <a:bodyPr/>
                    <a:lstStyle/>
                    <a:p>
                      <a:pPr marL="391160">
                        <a:lnSpc>
                          <a:spcPts val="2170"/>
                        </a:lnSpc>
                      </a:pPr>
                      <a:r>
                        <a:rPr sz="2300" b="1" dirty="0">
                          <a:solidFill>
                            <a:srgbClr val="FFFFFF"/>
                          </a:solidFill>
                          <a:latin typeface="Helvetica"/>
                          <a:cs typeface="Helvetica"/>
                        </a:rPr>
                        <a:t>System</a:t>
                      </a:r>
                      <a:r>
                        <a:rPr sz="2300" b="1" spc="-30" dirty="0">
                          <a:solidFill>
                            <a:srgbClr val="FFFFFF"/>
                          </a:solidFill>
                          <a:latin typeface="Helvetica"/>
                          <a:cs typeface="Helvetica"/>
                        </a:rPr>
                        <a:t> </a:t>
                      </a:r>
                      <a:r>
                        <a:rPr sz="2300" b="1" dirty="0">
                          <a:solidFill>
                            <a:srgbClr val="FFFFFF"/>
                          </a:solidFill>
                          <a:latin typeface="Helvetica"/>
                          <a:cs typeface="Helvetica"/>
                        </a:rPr>
                        <a:t>Culture</a:t>
                      </a:r>
                      <a:r>
                        <a:rPr sz="2300" b="1" spc="-25" dirty="0">
                          <a:solidFill>
                            <a:srgbClr val="FFFFFF"/>
                          </a:solidFill>
                          <a:latin typeface="Helvetica"/>
                          <a:cs typeface="Helvetica"/>
                        </a:rPr>
                        <a:t> and</a:t>
                      </a:r>
                      <a:endParaRPr sz="2300">
                        <a:latin typeface="Helvetica"/>
                        <a:cs typeface="Helvetica"/>
                      </a:endParaRPr>
                    </a:p>
                    <a:p>
                      <a:pPr marL="391160">
                        <a:lnSpc>
                          <a:spcPts val="2740"/>
                        </a:lnSpc>
                      </a:pPr>
                      <a:r>
                        <a:rPr sz="2300" b="1" dirty="0">
                          <a:solidFill>
                            <a:srgbClr val="FFFFFF"/>
                          </a:solidFill>
                          <a:latin typeface="Helvetica"/>
                          <a:cs typeface="Helvetica"/>
                        </a:rPr>
                        <a:t>Organisational </a:t>
                      </a:r>
                      <a:r>
                        <a:rPr sz="2300" b="1" spc="-10" dirty="0">
                          <a:solidFill>
                            <a:srgbClr val="FFFFFF"/>
                          </a:solidFill>
                          <a:latin typeface="Helvetica"/>
                          <a:cs typeface="Helvetica"/>
                        </a:rPr>
                        <a:t>Development</a:t>
                      </a:r>
                      <a:endParaRPr sz="2300">
                        <a:latin typeface="Helvetica"/>
                        <a:cs typeface="Helvetica"/>
                      </a:endParaRPr>
                    </a:p>
                  </a:txBody>
                  <a:tcPr marL="0" marR="0" marT="0" marB="0">
                    <a:lnL w="38100">
                      <a:solidFill>
                        <a:srgbClr val="47B3E3"/>
                      </a:solidFill>
                      <a:prstDash val="solid"/>
                    </a:lnL>
                    <a:lnR w="38100">
                      <a:solidFill>
                        <a:srgbClr val="47B3E3"/>
                      </a:solidFill>
                      <a:prstDash val="solid"/>
                    </a:lnR>
                    <a:solidFill>
                      <a:srgbClr val="47B3E3"/>
                    </a:solidFill>
                  </a:tcPr>
                </a:tc>
                <a:tc>
                  <a:txBody>
                    <a:bodyPr/>
                    <a:lstStyle/>
                    <a:p>
                      <a:pPr marL="391160">
                        <a:lnSpc>
                          <a:spcPts val="2140"/>
                        </a:lnSpc>
                      </a:pPr>
                      <a:r>
                        <a:rPr sz="2300" b="1" spc="-10" dirty="0">
                          <a:solidFill>
                            <a:srgbClr val="FFFFFF"/>
                          </a:solidFill>
                          <a:latin typeface="Helvetica"/>
                          <a:cs typeface="Helvetica"/>
                        </a:rPr>
                        <a:t>Workforce</a:t>
                      </a:r>
                      <a:endParaRPr sz="2300">
                        <a:latin typeface="Helvetica"/>
                        <a:cs typeface="Helvetica"/>
                      </a:endParaRPr>
                    </a:p>
                    <a:p>
                      <a:pPr marL="391160">
                        <a:lnSpc>
                          <a:spcPct val="100000"/>
                        </a:lnSpc>
                        <a:spcBef>
                          <a:spcPts val="10"/>
                        </a:spcBef>
                      </a:pPr>
                      <a:r>
                        <a:rPr sz="2300" b="1" spc="-10" dirty="0">
                          <a:solidFill>
                            <a:srgbClr val="FFFFFF"/>
                          </a:solidFill>
                          <a:latin typeface="Helvetica"/>
                          <a:cs typeface="Helvetica"/>
                        </a:rPr>
                        <a:t>Transformation</a:t>
                      </a:r>
                      <a:endParaRPr sz="2300">
                        <a:latin typeface="Helvetica"/>
                        <a:cs typeface="Helvetica"/>
                      </a:endParaRPr>
                    </a:p>
                  </a:txBody>
                  <a:tcPr marL="0" marR="0" marT="0" marB="0">
                    <a:lnL w="38100">
                      <a:solidFill>
                        <a:srgbClr val="47B3E3"/>
                      </a:solidFill>
                      <a:prstDash val="solid"/>
                    </a:lnL>
                    <a:lnR w="38100">
                      <a:solidFill>
                        <a:srgbClr val="47B3E3"/>
                      </a:solidFill>
                      <a:prstDash val="solid"/>
                    </a:lnR>
                    <a:solidFill>
                      <a:srgbClr val="47B3E3"/>
                    </a:solidFill>
                  </a:tcPr>
                </a:tc>
                <a:extLst>
                  <a:ext uri="{0D108BD9-81ED-4DB2-BD59-A6C34878D82A}">
                    <a16:rowId xmlns:a16="http://schemas.microsoft.com/office/drawing/2014/main" val="10001"/>
                  </a:ext>
                </a:extLst>
              </a:tr>
              <a:tr h="1407160">
                <a:tc>
                  <a:txBody>
                    <a:bodyPr/>
                    <a:lstStyle/>
                    <a:p>
                      <a:pPr marL="314960" indent="-156845">
                        <a:lnSpc>
                          <a:spcPct val="100000"/>
                        </a:lnSpc>
                        <a:spcBef>
                          <a:spcPts val="1240"/>
                        </a:spcBef>
                        <a:buClr>
                          <a:srgbClr val="47B3E3"/>
                        </a:buClr>
                        <a:buChar char="•"/>
                        <a:tabLst>
                          <a:tab pos="314960" algn="l"/>
                        </a:tabLst>
                      </a:pPr>
                      <a:r>
                        <a:rPr sz="2300" spc="-10" dirty="0">
                          <a:solidFill>
                            <a:srgbClr val="575756"/>
                          </a:solidFill>
                          <a:latin typeface="Helvetica"/>
                          <a:cs typeface="Helvetica"/>
                        </a:rPr>
                        <a:t>Employability</a:t>
                      </a:r>
                      <a:endParaRPr sz="2300">
                        <a:latin typeface="Helvetica"/>
                        <a:cs typeface="Helvetica"/>
                      </a:endParaRPr>
                    </a:p>
                    <a:p>
                      <a:pPr marL="314960" indent="-156845">
                        <a:lnSpc>
                          <a:spcPct val="100000"/>
                        </a:lnSpc>
                        <a:spcBef>
                          <a:spcPts val="2485"/>
                        </a:spcBef>
                        <a:buClr>
                          <a:srgbClr val="47B3E3"/>
                        </a:buClr>
                        <a:buChar char="•"/>
                        <a:tabLst>
                          <a:tab pos="314960" algn="l"/>
                        </a:tabLst>
                      </a:pPr>
                      <a:r>
                        <a:rPr sz="2300" dirty="0">
                          <a:solidFill>
                            <a:srgbClr val="575756"/>
                          </a:solidFill>
                          <a:latin typeface="Helvetica"/>
                          <a:cs typeface="Helvetica"/>
                        </a:rPr>
                        <a:t>Attraction</a:t>
                      </a:r>
                      <a:r>
                        <a:rPr sz="2300" spc="-30" dirty="0">
                          <a:solidFill>
                            <a:srgbClr val="575756"/>
                          </a:solidFill>
                          <a:latin typeface="Helvetica"/>
                          <a:cs typeface="Helvetica"/>
                        </a:rPr>
                        <a:t> </a:t>
                      </a:r>
                      <a:r>
                        <a:rPr sz="2300" dirty="0">
                          <a:solidFill>
                            <a:srgbClr val="575756"/>
                          </a:solidFill>
                          <a:latin typeface="Helvetica"/>
                          <a:cs typeface="Helvetica"/>
                        </a:rPr>
                        <a:t>and</a:t>
                      </a:r>
                      <a:r>
                        <a:rPr sz="2300" spc="-25" dirty="0">
                          <a:solidFill>
                            <a:srgbClr val="575756"/>
                          </a:solidFill>
                          <a:latin typeface="Helvetica"/>
                          <a:cs typeface="Helvetica"/>
                        </a:rPr>
                        <a:t> </a:t>
                      </a:r>
                      <a:r>
                        <a:rPr sz="2300" spc="-10" dirty="0">
                          <a:solidFill>
                            <a:srgbClr val="575756"/>
                          </a:solidFill>
                          <a:latin typeface="Helvetica"/>
                          <a:cs typeface="Helvetica"/>
                        </a:rPr>
                        <a:t>Retention</a:t>
                      </a:r>
                      <a:endParaRPr sz="2300">
                        <a:latin typeface="Helvetica"/>
                        <a:cs typeface="Helvetica"/>
                      </a:endParaRPr>
                    </a:p>
                  </a:txBody>
                  <a:tcPr marL="0" marR="0" marT="157480" marB="0">
                    <a:lnL w="38100">
                      <a:solidFill>
                        <a:srgbClr val="47B3E3"/>
                      </a:solidFill>
                      <a:prstDash val="solid"/>
                    </a:lnL>
                    <a:lnR w="38100">
                      <a:solidFill>
                        <a:srgbClr val="47B3E3"/>
                      </a:solidFill>
                      <a:prstDash val="solid"/>
                    </a:lnR>
                    <a:lnB w="38100">
                      <a:solidFill>
                        <a:srgbClr val="47B3E3"/>
                      </a:solidFill>
                      <a:prstDash val="solid"/>
                    </a:lnB>
                  </a:tcPr>
                </a:tc>
                <a:tc>
                  <a:txBody>
                    <a:bodyPr/>
                    <a:lstStyle/>
                    <a:p>
                      <a:pPr marL="548640" indent="-156845">
                        <a:lnSpc>
                          <a:spcPct val="100000"/>
                        </a:lnSpc>
                        <a:spcBef>
                          <a:spcPts val="1240"/>
                        </a:spcBef>
                        <a:buClr>
                          <a:srgbClr val="47B3E3"/>
                        </a:buClr>
                        <a:buChar char="•"/>
                        <a:tabLst>
                          <a:tab pos="548640" algn="l"/>
                        </a:tabLst>
                      </a:pPr>
                      <a:r>
                        <a:rPr sz="2300" dirty="0">
                          <a:solidFill>
                            <a:srgbClr val="575756"/>
                          </a:solidFill>
                          <a:latin typeface="Helvetica"/>
                          <a:cs typeface="Helvetica"/>
                        </a:rPr>
                        <a:t>Future</a:t>
                      </a:r>
                      <a:r>
                        <a:rPr sz="2300" spc="-25" dirty="0">
                          <a:solidFill>
                            <a:srgbClr val="575756"/>
                          </a:solidFill>
                          <a:latin typeface="Helvetica"/>
                          <a:cs typeface="Helvetica"/>
                        </a:rPr>
                        <a:t> </a:t>
                      </a:r>
                      <a:r>
                        <a:rPr sz="2300" spc="-10" dirty="0">
                          <a:solidFill>
                            <a:srgbClr val="575756"/>
                          </a:solidFill>
                          <a:latin typeface="Helvetica"/>
                          <a:cs typeface="Helvetica"/>
                        </a:rPr>
                        <a:t>Skills</a:t>
                      </a:r>
                      <a:endParaRPr sz="2300">
                        <a:latin typeface="Helvetica"/>
                        <a:cs typeface="Helvetica"/>
                      </a:endParaRPr>
                    </a:p>
                  </a:txBody>
                  <a:tcPr marL="0" marR="0" marT="157480" marB="0">
                    <a:lnL w="38100">
                      <a:solidFill>
                        <a:srgbClr val="47B3E3"/>
                      </a:solidFill>
                      <a:prstDash val="solid"/>
                    </a:lnL>
                    <a:lnR w="38100">
                      <a:solidFill>
                        <a:srgbClr val="47B3E3"/>
                      </a:solidFill>
                      <a:prstDash val="solid"/>
                    </a:lnR>
                    <a:lnB w="38100">
                      <a:solidFill>
                        <a:srgbClr val="47B3E3"/>
                      </a:solidFill>
                      <a:prstDash val="solid"/>
                    </a:lnB>
                  </a:tcPr>
                </a:tc>
                <a:tc>
                  <a:txBody>
                    <a:bodyPr/>
                    <a:lstStyle/>
                    <a:p>
                      <a:pPr marL="548005" indent="-156845">
                        <a:lnSpc>
                          <a:spcPct val="100000"/>
                        </a:lnSpc>
                        <a:spcBef>
                          <a:spcPts val="1245"/>
                        </a:spcBef>
                        <a:buClr>
                          <a:srgbClr val="47B3E3"/>
                        </a:buClr>
                        <a:buChar char="•"/>
                        <a:tabLst>
                          <a:tab pos="548005" algn="l"/>
                        </a:tabLst>
                      </a:pPr>
                      <a:r>
                        <a:rPr sz="2300" spc="-10" dirty="0">
                          <a:solidFill>
                            <a:srgbClr val="575756"/>
                          </a:solidFill>
                          <a:latin typeface="Helvetica"/>
                          <a:cs typeface="Helvetica"/>
                        </a:rPr>
                        <a:t>Equality,</a:t>
                      </a:r>
                      <a:r>
                        <a:rPr sz="2300" spc="-55" dirty="0">
                          <a:solidFill>
                            <a:srgbClr val="575756"/>
                          </a:solidFill>
                          <a:latin typeface="Helvetica"/>
                          <a:cs typeface="Helvetica"/>
                        </a:rPr>
                        <a:t> </a:t>
                      </a:r>
                      <a:r>
                        <a:rPr sz="2300" dirty="0">
                          <a:solidFill>
                            <a:srgbClr val="575756"/>
                          </a:solidFill>
                          <a:latin typeface="Helvetica"/>
                          <a:cs typeface="Helvetica"/>
                        </a:rPr>
                        <a:t>Diversity</a:t>
                      </a:r>
                      <a:r>
                        <a:rPr sz="2300" spc="-40" dirty="0">
                          <a:solidFill>
                            <a:srgbClr val="575756"/>
                          </a:solidFill>
                          <a:latin typeface="Helvetica"/>
                          <a:cs typeface="Helvetica"/>
                        </a:rPr>
                        <a:t> </a:t>
                      </a:r>
                      <a:r>
                        <a:rPr sz="2300" dirty="0">
                          <a:solidFill>
                            <a:srgbClr val="575756"/>
                          </a:solidFill>
                          <a:latin typeface="Helvetica"/>
                          <a:cs typeface="Helvetica"/>
                        </a:rPr>
                        <a:t>&amp;</a:t>
                      </a:r>
                      <a:r>
                        <a:rPr sz="2300" spc="-40" dirty="0">
                          <a:solidFill>
                            <a:srgbClr val="575756"/>
                          </a:solidFill>
                          <a:latin typeface="Helvetica"/>
                          <a:cs typeface="Helvetica"/>
                        </a:rPr>
                        <a:t> </a:t>
                      </a:r>
                      <a:r>
                        <a:rPr sz="2300" spc="-10" dirty="0">
                          <a:solidFill>
                            <a:srgbClr val="575756"/>
                          </a:solidFill>
                          <a:latin typeface="Helvetica"/>
                          <a:cs typeface="Helvetica"/>
                        </a:rPr>
                        <a:t>Inclusion</a:t>
                      </a:r>
                      <a:endParaRPr sz="2300">
                        <a:latin typeface="Helvetica"/>
                        <a:cs typeface="Helvetica"/>
                      </a:endParaRPr>
                    </a:p>
                    <a:p>
                      <a:pPr marL="548005" indent="-156845">
                        <a:lnSpc>
                          <a:spcPct val="100000"/>
                        </a:lnSpc>
                        <a:spcBef>
                          <a:spcPts val="2485"/>
                        </a:spcBef>
                        <a:buClr>
                          <a:srgbClr val="47B3E3"/>
                        </a:buClr>
                        <a:buChar char="•"/>
                        <a:tabLst>
                          <a:tab pos="548005" algn="l"/>
                        </a:tabLst>
                      </a:pPr>
                      <a:r>
                        <a:rPr sz="2300" dirty="0">
                          <a:solidFill>
                            <a:srgbClr val="575756"/>
                          </a:solidFill>
                          <a:latin typeface="Helvetica"/>
                          <a:cs typeface="Helvetica"/>
                        </a:rPr>
                        <a:t>Health</a:t>
                      </a:r>
                      <a:r>
                        <a:rPr sz="2300" spc="-15" dirty="0">
                          <a:solidFill>
                            <a:srgbClr val="575756"/>
                          </a:solidFill>
                          <a:latin typeface="Helvetica"/>
                          <a:cs typeface="Helvetica"/>
                        </a:rPr>
                        <a:t> </a:t>
                      </a:r>
                      <a:r>
                        <a:rPr sz="2300" dirty="0">
                          <a:solidFill>
                            <a:srgbClr val="575756"/>
                          </a:solidFill>
                          <a:latin typeface="Helvetica"/>
                          <a:cs typeface="Helvetica"/>
                        </a:rPr>
                        <a:t>&amp;</a:t>
                      </a:r>
                      <a:r>
                        <a:rPr sz="2300" spc="-10" dirty="0">
                          <a:solidFill>
                            <a:srgbClr val="575756"/>
                          </a:solidFill>
                          <a:latin typeface="Helvetica"/>
                          <a:cs typeface="Helvetica"/>
                        </a:rPr>
                        <a:t> Wellbeing</a:t>
                      </a:r>
                      <a:endParaRPr sz="2300">
                        <a:latin typeface="Helvetica"/>
                        <a:cs typeface="Helvetica"/>
                      </a:endParaRPr>
                    </a:p>
                  </a:txBody>
                  <a:tcPr marL="0" marR="0" marT="158115" marB="0">
                    <a:lnL w="38100">
                      <a:solidFill>
                        <a:srgbClr val="47B3E3"/>
                      </a:solidFill>
                      <a:prstDash val="solid"/>
                    </a:lnL>
                    <a:lnR w="38100">
                      <a:solidFill>
                        <a:srgbClr val="47B3E3"/>
                      </a:solidFill>
                      <a:prstDash val="solid"/>
                    </a:lnR>
                    <a:lnB w="38100">
                      <a:solidFill>
                        <a:srgbClr val="47B3E3"/>
                      </a:solidFill>
                      <a:prstDash val="solid"/>
                    </a:lnB>
                  </a:tcPr>
                </a:tc>
                <a:tc>
                  <a:txBody>
                    <a:bodyPr/>
                    <a:lstStyle/>
                    <a:p>
                      <a:pPr marL="548005" indent="-156845">
                        <a:lnSpc>
                          <a:spcPct val="100000"/>
                        </a:lnSpc>
                        <a:spcBef>
                          <a:spcPts val="1245"/>
                        </a:spcBef>
                        <a:buClr>
                          <a:srgbClr val="47B3E3"/>
                        </a:buClr>
                        <a:buChar char="•"/>
                        <a:tabLst>
                          <a:tab pos="548005" algn="l"/>
                        </a:tabLst>
                      </a:pPr>
                      <a:r>
                        <a:rPr sz="2300" dirty="0">
                          <a:solidFill>
                            <a:srgbClr val="575756"/>
                          </a:solidFill>
                          <a:latin typeface="Helvetica"/>
                          <a:cs typeface="Helvetica"/>
                        </a:rPr>
                        <a:t>Workforce</a:t>
                      </a:r>
                      <a:r>
                        <a:rPr sz="2300" spc="-45" dirty="0">
                          <a:solidFill>
                            <a:srgbClr val="575756"/>
                          </a:solidFill>
                          <a:latin typeface="Helvetica"/>
                          <a:cs typeface="Helvetica"/>
                        </a:rPr>
                        <a:t> </a:t>
                      </a:r>
                      <a:r>
                        <a:rPr sz="2300" dirty="0">
                          <a:solidFill>
                            <a:srgbClr val="575756"/>
                          </a:solidFill>
                          <a:latin typeface="Helvetica"/>
                          <a:cs typeface="Helvetica"/>
                        </a:rPr>
                        <a:t>Efficiency</a:t>
                      </a:r>
                      <a:r>
                        <a:rPr sz="2300" spc="-45" dirty="0">
                          <a:solidFill>
                            <a:srgbClr val="575756"/>
                          </a:solidFill>
                          <a:latin typeface="Helvetica"/>
                          <a:cs typeface="Helvetica"/>
                        </a:rPr>
                        <a:t> </a:t>
                      </a:r>
                      <a:r>
                        <a:rPr sz="2300" dirty="0">
                          <a:solidFill>
                            <a:srgbClr val="575756"/>
                          </a:solidFill>
                          <a:latin typeface="Helvetica"/>
                          <a:cs typeface="Helvetica"/>
                        </a:rPr>
                        <a:t>and</a:t>
                      </a:r>
                      <a:r>
                        <a:rPr sz="2300" spc="-45" dirty="0">
                          <a:solidFill>
                            <a:srgbClr val="575756"/>
                          </a:solidFill>
                          <a:latin typeface="Helvetica"/>
                          <a:cs typeface="Helvetica"/>
                        </a:rPr>
                        <a:t> </a:t>
                      </a:r>
                      <a:r>
                        <a:rPr sz="2300" spc="-10" dirty="0">
                          <a:solidFill>
                            <a:srgbClr val="575756"/>
                          </a:solidFill>
                          <a:latin typeface="Helvetica"/>
                          <a:cs typeface="Helvetica"/>
                        </a:rPr>
                        <a:t>Redesign</a:t>
                      </a:r>
                      <a:endParaRPr sz="2300">
                        <a:latin typeface="Helvetica"/>
                        <a:cs typeface="Helvetica"/>
                      </a:endParaRPr>
                    </a:p>
                    <a:p>
                      <a:pPr marL="548005" indent="-156845">
                        <a:lnSpc>
                          <a:spcPct val="100000"/>
                        </a:lnSpc>
                        <a:spcBef>
                          <a:spcPts val="2480"/>
                        </a:spcBef>
                        <a:buClr>
                          <a:srgbClr val="47B3E3"/>
                        </a:buClr>
                        <a:buChar char="•"/>
                        <a:tabLst>
                          <a:tab pos="548005" algn="l"/>
                        </a:tabLst>
                      </a:pPr>
                      <a:r>
                        <a:rPr sz="2300" dirty="0">
                          <a:solidFill>
                            <a:srgbClr val="575756"/>
                          </a:solidFill>
                          <a:latin typeface="Helvetica"/>
                          <a:cs typeface="Helvetica"/>
                        </a:rPr>
                        <a:t>People</a:t>
                      </a:r>
                      <a:r>
                        <a:rPr sz="2300" spc="-15" dirty="0">
                          <a:solidFill>
                            <a:srgbClr val="575756"/>
                          </a:solidFill>
                          <a:latin typeface="Helvetica"/>
                          <a:cs typeface="Helvetica"/>
                        </a:rPr>
                        <a:t> </a:t>
                      </a:r>
                      <a:r>
                        <a:rPr sz="2300" dirty="0">
                          <a:solidFill>
                            <a:srgbClr val="575756"/>
                          </a:solidFill>
                          <a:latin typeface="Helvetica"/>
                          <a:cs typeface="Helvetica"/>
                        </a:rPr>
                        <a:t>Services</a:t>
                      </a:r>
                      <a:r>
                        <a:rPr sz="2300" spc="-10" dirty="0">
                          <a:solidFill>
                            <a:srgbClr val="575756"/>
                          </a:solidFill>
                          <a:latin typeface="Helvetica"/>
                          <a:cs typeface="Helvetica"/>
                        </a:rPr>
                        <a:t> Improvement</a:t>
                      </a:r>
                      <a:endParaRPr sz="2300">
                        <a:latin typeface="Helvetica"/>
                        <a:cs typeface="Helvetica"/>
                      </a:endParaRPr>
                    </a:p>
                  </a:txBody>
                  <a:tcPr marL="0" marR="0" marT="158115" marB="0">
                    <a:lnL w="38100">
                      <a:solidFill>
                        <a:srgbClr val="47B3E3"/>
                      </a:solidFill>
                      <a:prstDash val="solid"/>
                    </a:lnL>
                    <a:lnR w="38100">
                      <a:solidFill>
                        <a:srgbClr val="47B3E3"/>
                      </a:solidFill>
                      <a:prstDash val="solid"/>
                    </a:lnR>
                    <a:lnB w="38100">
                      <a:solidFill>
                        <a:srgbClr val="47B3E3"/>
                      </a:solidFill>
                      <a:prstDash val="solid"/>
                    </a:lnB>
                  </a:tcPr>
                </a:tc>
                <a:extLst>
                  <a:ext uri="{0D108BD9-81ED-4DB2-BD59-A6C34878D82A}">
                    <a16:rowId xmlns:a16="http://schemas.microsoft.com/office/drawing/2014/main" val="10002"/>
                  </a:ext>
                </a:extLst>
              </a:tr>
            </a:tbl>
          </a:graphicData>
        </a:graphic>
      </p:graphicFrame>
      <p:sp>
        <p:nvSpPr>
          <p:cNvPr id="4" name="object 4"/>
          <p:cNvSpPr txBox="1"/>
          <p:nvPr/>
        </p:nvSpPr>
        <p:spPr>
          <a:xfrm>
            <a:off x="1034388" y="2387235"/>
            <a:ext cx="9478010" cy="1734820"/>
          </a:xfrm>
          <a:prstGeom prst="rect">
            <a:avLst/>
          </a:prstGeom>
        </p:spPr>
        <p:txBody>
          <a:bodyPr vert="horz" wrap="square" lIns="0" tIns="12700" rIns="0" bIns="0" rtlCol="0">
            <a:spAutoFit/>
          </a:bodyPr>
          <a:lstStyle/>
          <a:p>
            <a:pPr marL="12700" marR="5080">
              <a:lnSpc>
                <a:spcPct val="100000"/>
              </a:lnSpc>
              <a:spcBef>
                <a:spcPts val="100"/>
              </a:spcBef>
            </a:pPr>
            <a:r>
              <a:rPr sz="2800" dirty="0">
                <a:solidFill>
                  <a:srgbClr val="575756"/>
                </a:solidFill>
                <a:latin typeface="Helvetica"/>
                <a:cs typeface="Helvetica"/>
              </a:rPr>
              <a:t>Our</a:t>
            </a:r>
            <a:r>
              <a:rPr sz="2800" spc="-85" dirty="0">
                <a:solidFill>
                  <a:srgbClr val="575756"/>
                </a:solidFill>
                <a:latin typeface="Helvetica"/>
                <a:cs typeface="Helvetica"/>
              </a:rPr>
              <a:t> </a:t>
            </a:r>
            <a:r>
              <a:rPr sz="2800" dirty="0">
                <a:solidFill>
                  <a:srgbClr val="575756"/>
                </a:solidFill>
                <a:latin typeface="Helvetica"/>
                <a:cs typeface="Helvetica"/>
              </a:rPr>
              <a:t>“Four</a:t>
            </a:r>
            <a:r>
              <a:rPr sz="2800" spc="-85" dirty="0">
                <a:solidFill>
                  <a:srgbClr val="575756"/>
                </a:solidFill>
                <a:latin typeface="Helvetica"/>
                <a:cs typeface="Helvetica"/>
              </a:rPr>
              <a:t> </a:t>
            </a:r>
            <a:r>
              <a:rPr sz="2800" dirty="0">
                <a:solidFill>
                  <a:srgbClr val="575756"/>
                </a:solidFill>
                <a:latin typeface="Helvetica"/>
                <a:cs typeface="Helvetica"/>
              </a:rPr>
              <a:t>Pillars”</a:t>
            </a:r>
            <a:r>
              <a:rPr sz="2800" spc="-85" dirty="0">
                <a:solidFill>
                  <a:srgbClr val="575756"/>
                </a:solidFill>
                <a:latin typeface="Helvetica"/>
                <a:cs typeface="Helvetica"/>
              </a:rPr>
              <a:t> </a:t>
            </a:r>
            <a:r>
              <a:rPr sz="2800" dirty="0">
                <a:solidFill>
                  <a:srgbClr val="575756"/>
                </a:solidFill>
                <a:latin typeface="Helvetica"/>
                <a:cs typeface="Helvetica"/>
              </a:rPr>
              <a:t>approach</a:t>
            </a:r>
            <a:r>
              <a:rPr sz="2800" spc="-85" dirty="0">
                <a:solidFill>
                  <a:srgbClr val="575756"/>
                </a:solidFill>
                <a:latin typeface="Helvetica"/>
                <a:cs typeface="Helvetica"/>
              </a:rPr>
              <a:t> </a:t>
            </a:r>
            <a:r>
              <a:rPr sz="2800" dirty="0">
                <a:solidFill>
                  <a:srgbClr val="575756"/>
                </a:solidFill>
                <a:latin typeface="Helvetica"/>
                <a:cs typeface="Helvetica"/>
              </a:rPr>
              <a:t>was</a:t>
            </a:r>
            <a:r>
              <a:rPr sz="2800" spc="-85" dirty="0">
                <a:solidFill>
                  <a:srgbClr val="575756"/>
                </a:solidFill>
                <a:latin typeface="Helvetica"/>
                <a:cs typeface="Helvetica"/>
              </a:rPr>
              <a:t> </a:t>
            </a:r>
            <a:r>
              <a:rPr sz="2800" dirty="0">
                <a:solidFill>
                  <a:srgbClr val="575756"/>
                </a:solidFill>
                <a:latin typeface="Helvetica"/>
                <a:cs typeface="Helvetica"/>
              </a:rPr>
              <a:t>developed</a:t>
            </a:r>
            <a:r>
              <a:rPr sz="2800" spc="-85" dirty="0">
                <a:solidFill>
                  <a:srgbClr val="575756"/>
                </a:solidFill>
                <a:latin typeface="Helvetica"/>
                <a:cs typeface="Helvetica"/>
              </a:rPr>
              <a:t> </a:t>
            </a:r>
            <a:r>
              <a:rPr sz="2800" dirty="0">
                <a:solidFill>
                  <a:srgbClr val="575756"/>
                </a:solidFill>
                <a:latin typeface="Helvetica"/>
                <a:cs typeface="Helvetica"/>
              </a:rPr>
              <a:t>in</a:t>
            </a:r>
            <a:r>
              <a:rPr sz="2800" spc="-85" dirty="0">
                <a:solidFill>
                  <a:srgbClr val="575756"/>
                </a:solidFill>
                <a:latin typeface="Helvetica"/>
                <a:cs typeface="Helvetica"/>
              </a:rPr>
              <a:t> </a:t>
            </a:r>
            <a:r>
              <a:rPr sz="2800" dirty="0">
                <a:solidFill>
                  <a:srgbClr val="575756"/>
                </a:solidFill>
                <a:latin typeface="Helvetica"/>
                <a:cs typeface="Helvetica"/>
              </a:rPr>
              <a:t>2019</a:t>
            </a:r>
            <a:r>
              <a:rPr sz="2800" spc="-85" dirty="0">
                <a:solidFill>
                  <a:srgbClr val="575756"/>
                </a:solidFill>
                <a:latin typeface="Helvetica"/>
                <a:cs typeface="Helvetica"/>
              </a:rPr>
              <a:t> </a:t>
            </a:r>
            <a:r>
              <a:rPr sz="2800" spc="-20" dirty="0">
                <a:solidFill>
                  <a:srgbClr val="575756"/>
                </a:solidFill>
                <a:latin typeface="Helvetica"/>
                <a:cs typeface="Helvetica"/>
              </a:rPr>
              <a:t>when</a:t>
            </a:r>
            <a:r>
              <a:rPr sz="2800" spc="700" dirty="0">
                <a:solidFill>
                  <a:srgbClr val="575756"/>
                </a:solidFill>
                <a:latin typeface="Helvetica"/>
                <a:cs typeface="Helvetica"/>
              </a:rPr>
              <a:t> </a:t>
            </a:r>
            <a:r>
              <a:rPr sz="2800" dirty="0">
                <a:solidFill>
                  <a:srgbClr val="575756"/>
                </a:solidFill>
                <a:latin typeface="Helvetica"/>
                <a:cs typeface="Helvetica"/>
              </a:rPr>
              <a:t>we</a:t>
            </a:r>
            <a:r>
              <a:rPr sz="2800" spc="-65" dirty="0">
                <a:solidFill>
                  <a:srgbClr val="575756"/>
                </a:solidFill>
                <a:latin typeface="Helvetica"/>
                <a:cs typeface="Helvetica"/>
              </a:rPr>
              <a:t> </a:t>
            </a:r>
            <a:r>
              <a:rPr sz="2800" dirty="0">
                <a:solidFill>
                  <a:srgbClr val="575756"/>
                </a:solidFill>
                <a:latin typeface="Helvetica"/>
                <a:cs typeface="Helvetica"/>
              </a:rPr>
              <a:t>agreed</a:t>
            </a:r>
            <a:r>
              <a:rPr sz="2800" spc="-60" dirty="0">
                <a:solidFill>
                  <a:srgbClr val="575756"/>
                </a:solidFill>
                <a:latin typeface="Helvetica"/>
                <a:cs typeface="Helvetica"/>
              </a:rPr>
              <a:t> </a:t>
            </a:r>
            <a:r>
              <a:rPr sz="2800" dirty="0">
                <a:solidFill>
                  <a:srgbClr val="575756"/>
                </a:solidFill>
                <a:latin typeface="Helvetica"/>
                <a:cs typeface="Helvetica"/>
              </a:rPr>
              <a:t>a</a:t>
            </a:r>
            <a:r>
              <a:rPr sz="2800" spc="-65" dirty="0">
                <a:solidFill>
                  <a:srgbClr val="575756"/>
                </a:solidFill>
                <a:latin typeface="Helvetica"/>
                <a:cs typeface="Helvetica"/>
              </a:rPr>
              <a:t> </a:t>
            </a:r>
            <a:r>
              <a:rPr sz="2800" dirty="0">
                <a:solidFill>
                  <a:srgbClr val="575756"/>
                </a:solidFill>
                <a:latin typeface="Helvetica"/>
                <a:cs typeface="Helvetica"/>
              </a:rPr>
              <a:t>system</a:t>
            </a:r>
            <a:r>
              <a:rPr sz="2800" spc="-60" dirty="0">
                <a:solidFill>
                  <a:srgbClr val="575756"/>
                </a:solidFill>
                <a:latin typeface="Helvetica"/>
                <a:cs typeface="Helvetica"/>
              </a:rPr>
              <a:t> </a:t>
            </a:r>
            <a:r>
              <a:rPr sz="2800" dirty="0">
                <a:solidFill>
                  <a:srgbClr val="575756"/>
                </a:solidFill>
                <a:latin typeface="Helvetica"/>
                <a:cs typeface="Helvetica"/>
              </a:rPr>
              <a:t>level</a:t>
            </a:r>
            <a:r>
              <a:rPr sz="2800" spc="-65" dirty="0">
                <a:solidFill>
                  <a:srgbClr val="575756"/>
                </a:solidFill>
                <a:latin typeface="Helvetica"/>
                <a:cs typeface="Helvetica"/>
              </a:rPr>
              <a:t> </a:t>
            </a:r>
            <a:r>
              <a:rPr sz="2800" dirty="0">
                <a:solidFill>
                  <a:srgbClr val="575756"/>
                </a:solidFill>
                <a:latin typeface="Helvetica"/>
                <a:cs typeface="Helvetica"/>
              </a:rPr>
              <a:t>approach</a:t>
            </a:r>
            <a:r>
              <a:rPr sz="2800" spc="-60" dirty="0">
                <a:solidFill>
                  <a:srgbClr val="575756"/>
                </a:solidFill>
                <a:latin typeface="Helvetica"/>
                <a:cs typeface="Helvetica"/>
              </a:rPr>
              <a:t> </a:t>
            </a:r>
            <a:r>
              <a:rPr sz="2800" dirty="0">
                <a:solidFill>
                  <a:srgbClr val="575756"/>
                </a:solidFill>
                <a:latin typeface="Helvetica"/>
                <a:cs typeface="Helvetica"/>
              </a:rPr>
              <a:t>to</a:t>
            </a:r>
            <a:r>
              <a:rPr sz="2800" spc="-65" dirty="0">
                <a:solidFill>
                  <a:srgbClr val="575756"/>
                </a:solidFill>
                <a:latin typeface="Helvetica"/>
                <a:cs typeface="Helvetica"/>
              </a:rPr>
              <a:t> </a:t>
            </a:r>
            <a:r>
              <a:rPr sz="2800" dirty="0">
                <a:solidFill>
                  <a:srgbClr val="575756"/>
                </a:solidFill>
                <a:latin typeface="Helvetica"/>
                <a:cs typeface="Helvetica"/>
              </a:rPr>
              <a:t>primary</a:t>
            </a:r>
            <a:r>
              <a:rPr sz="2800" spc="-60" dirty="0">
                <a:solidFill>
                  <a:srgbClr val="575756"/>
                </a:solidFill>
                <a:latin typeface="Helvetica"/>
                <a:cs typeface="Helvetica"/>
              </a:rPr>
              <a:t> </a:t>
            </a:r>
            <a:r>
              <a:rPr sz="2800" spc="-20" dirty="0">
                <a:solidFill>
                  <a:srgbClr val="575756"/>
                </a:solidFill>
                <a:latin typeface="Helvetica"/>
                <a:cs typeface="Helvetica"/>
              </a:rPr>
              <a:t>care </a:t>
            </a:r>
            <a:r>
              <a:rPr sz="2800" dirty="0">
                <a:solidFill>
                  <a:srgbClr val="575756"/>
                </a:solidFill>
                <a:latin typeface="Helvetica"/>
                <a:cs typeface="Helvetica"/>
              </a:rPr>
              <a:t>workforce</a:t>
            </a:r>
            <a:r>
              <a:rPr sz="2800" spc="-95" dirty="0">
                <a:solidFill>
                  <a:srgbClr val="575756"/>
                </a:solidFill>
                <a:latin typeface="Helvetica"/>
                <a:cs typeface="Helvetica"/>
              </a:rPr>
              <a:t> </a:t>
            </a:r>
            <a:r>
              <a:rPr sz="2800" dirty="0">
                <a:solidFill>
                  <a:srgbClr val="575756"/>
                </a:solidFill>
                <a:latin typeface="Helvetica"/>
                <a:cs typeface="Helvetica"/>
              </a:rPr>
              <a:t>would</a:t>
            </a:r>
            <a:r>
              <a:rPr sz="2800" spc="-90" dirty="0">
                <a:solidFill>
                  <a:srgbClr val="575756"/>
                </a:solidFill>
                <a:latin typeface="Helvetica"/>
                <a:cs typeface="Helvetica"/>
              </a:rPr>
              <a:t> </a:t>
            </a:r>
            <a:r>
              <a:rPr sz="2800" dirty="0">
                <a:solidFill>
                  <a:srgbClr val="575756"/>
                </a:solidFill>
                <a:latin typeface="Helvetica"/>
                <a:cs typeface="Helvetica"/>
              </a:rPr>
              <a:t>provide</a:t>
            </a:r>
            <a:r>
              <a:rPr sz="2800" spc="-90" dirty="0">
                <a:solidFill>
                  <a:srgbClr val="575756"/>
                </a:solidFill>
                <a:latin typeface="Helvetica"/>
                <a:cs typeface="Helvetica"/>
              </a:rPr>
              <a:t> </a:t>
            </a:r>
            <a:r>
              <a:rPr sz="2800" dirty="0">
                <a:solidFill>
                  <a:srgbClr val="575756"/>
                </a:solidFill>
                <a:latin typeface="Helvetica"/>
                <a:cs typeface="Helvetica"/>
              </a:rPr>
              <a:t>most</a:t>
            </a:r>
            <a:r>
              <a:rPr sz="2800" spc="-95" dirty="0">
                <a:solidFill>
                  <a:srgbClr val="575756"/>
                </a:solidFill>
                <a:latin typeface="Helvetica"/>
                <a:cs typeface="Helvetica"/>
              </a:rPr>
              <a:t> </a:t>
            </a:r>
            <a:r>
              <a:rPr sz="2800" dirty="0">
                <a:solidFill>
                  <a:srgbClr val="575756"/>
                </a:solidFill>
                <a:latin typeface="Helvetica"/>
                <a:cs typeface="Helvetica"/>
              </a:rPr>
              <a:t>opportunity</a:t>
            </a:r>
            <a:r>
              <a:rPr sz="2800" spc="-90" dirty="0">
                <a:solidFill>
                  <a:srgbClr val="575756"/>
                </a:solidFill>
                <a:latin typeface="Helvetica"/>
                <a:cs typeface="Helvetica"/>
              </a:rPr>
              <a:t> </a:t>
            </a:r>
            <a:r>
              <a:rPr sz="2800" dirty="0">
                <a:solidFill>
                  <a:srgbClr val="575756"/>
                </a:solidFill>
                <a:latin typeface="Helvetica"/>
                <a:cs typeface="Helvetica"/>
              </a:rPr>
              <a:t>for</a:t>
            </a:r>
            <a:r>
              <a:rPr sz="2800" spc="-90" dirty="0">
                <a:solidFill>
                  <a:srgbClr val="575756"/>
                </a:solidFill>
                <a:latin typeface="Helvetica"/>
                <a:cs typeface="Helvetica"/>
              </a:rPr>
              <a:t> </a:t>
            </a:r>
            <a:r>
              <a:rPr sz="2800" dirty="0">
                <a:solidFill>
                  <a:srgbClr val="575756"/>
                </a:solidFill>
                <a:latin typeface="Helvetica"/>
                <a:cs typeface="Helvetica"/>
              </a:rPr>
              <a:t>impact,</a:t>
            </a:r>
            <a:r>
              <a:rPr sz="2800" spc="-90" dirty="0">
                <a:solidFill>
                  <a:srgbClr val="575756"/>
                </a:solidFill>
                <a:latin typeface="Helvetica"/>
                <a:cs typeface="Helvetica"/>
              </a:rPr>
              <a:t> </a:t>
            </a:r>
            <a:r>
              <a:rPr sz="2800" spc="-10" dirty="0">
                <a:solidFill>
                  <a:srgbClr val="575756"/>
                </a:solidFill>
                <a:latin typeface="Helvetica"/>
                <a:cs typeface="Helvetica"/>
              </a:rPr>
              <a:t>equity, </a:t>
            </a:r>
            <a:r>
              <a:rPr sz="2800" dirty="0">
                <a:solidFill>
                  <a:srgbClr val="575756"/>
                </a:solidFill>
                <a:latin typeface="Helvetica"/>
                <a:cs typeface="Helvetica"/>
              </a:rPr>
              <a:t>effective</a:t>
            </a:r>
            <a:r>
              <a:rPr sz="2800" spc="-45" dirty="0">
                <a:solidFill>
                  <a:srgbClr val="575756"/>
                </a:solidFill>
                <a:latin typeface="Helvetica"/>
                <a:cs typeface="Helvetica"/>
              </a:rPr>
              <a:t> </a:t>
            </a:r>
            <a:r>
              <a:rPr sz="2800" dirty="0">
                <a:solidFill>
                  <a:srgbClr val="575756"/>
                </a:solidFill>
                <a:latin typeface="Helvetica"/>
                <a:cs typeface="Helvetica"/>
              </a:rPr>
              <a:t>use</a:t>
            </a:r>
            <a:r>
              <a:rPr sz="2800" spc="-45" dirty="0">
                <a:solidFill>
                  <a:srgbClr val="575756"/>
                </a:solidFill>
                <a:latin typeface="Helvetica"/>
                <a:cs typeface="Helvetica"/>
              </a:rPr>
              <a:t> </a:t>
            </a:r>
            <a:r>
              <a:rPr sz="2800" dirty="0">
                <a:solidFill>
                  <a:srgbClr val="575756"/>
                </a:solidFill>
                <a:latin typeface="Helvetica"/>
                <a:cs typeface="Helvetica"/>
              </a:rPr>
              <a:t>of</a:t>
            </a:r>
            <a:r>
              <a:rPr sz="2800" spc="-45" dirty="0">
                <a:solidFill>
                  <a:srgbClr val="575756"/>
                </a:solidFill>
                <a:latin typeface="Helvetica"/>
                <a:cs typeface="Helvetica"/>
              </a:rPr>
              <a:t> </a:t>
            </a:r>
            <a:r>
              <a:rPr sz="2800" dirty="0">
                <a:solidFill>
                  <a:srgbClr val="575756"/>
                </a:solidFill>
                <a:latin typeface="Helvetica"/>
                <a:cs typeface="Helvetica"/>
              </a:rPr>
              <a:t>funding,</a:t>
            </a:r>
            <a:r>
              <a:rPr sz="2800" spc="-45" dirty="0">
                <a:solidFill>
                  <a:srgbClr val="575756"/>
                </a:solidFill>
                <a:latin typeface="Helvetica"/>
                <a:cs typeface="Helvetica"/>
              </a:rPr>
              <a:t> </a:t>
            </a:r>
            <a:r>
              <a:rPr sz="2800" dirty="0">
                <a:solidFill>
                  <a:srgbClr val="575756"/>
                </a:solidFill>
                <a:latin typeface="Helvetica"/>
                <a:cs typeface="Helvetica"/>
              </a:rPr>
              <a:t>and</a:t>
            </a:r>
            <a:r>
              <a:rPr sz="2800" spc="-45" dirty="0">
                <a:solidFill>
                  <a:srgbClr val="575756"/>
                </a:solidFill>
                <a:latin typeface="Helvetica"/>
                <a:cs typeface="Helvetica"/>
              </a:rPr>
              <a:t> </a:t>
            </a:r>
            <a:r>
              <a:rPr sz="2800" dirty="0">
                <a:solidFill>
                  <a:srgbClr val="575756"/>
                </a:solidFill>
                <a:latin typeface="Helvetica"/>
                <a:cs typeface="Helvetica"/>
              </a:rPr>
              <a:t>access</a:t>
            </a:r>
            <a:r>
              <a:rPr sz="2800" spc="-45" dirty="0">
                <a:solidFill>
                  <a:srgbClr val="575756"/>
                </a:solidFill>
                <a:latin typeface="Helvetica"/>
                <a:cs typeface="Helvetica"/>
              </a:rPr>
              <a:t> </a:t>
            </a:r>
            <a:r>
              <a:rPr sz="2800" dirty="0">
                <a:solidFill>
                  <a:srgbClr val="575756"/>
                </a:solidFill>
                <a:latin typeface="Helvetica"/>
                <a:cs typeface="Helvetica"/>
              </a:rPr>
              <a:t>for</a:t>
            </a:r>
            <a:r>
              <a:rPr sz="2800" spc="-45" dirty="0">
                <a:solidFill>
                  <a:srgbClr val="575756"/>
                </a:solidFill>
                <a:latin typeface="Helvetica"/>
                <a:cs typeface="Helvetica"/>
              </a:rPr>
              <a:t> </a:t>
            </a:r>
            <a:r>
              <a:rPr sz="2800" dirty="0">
                <a:solidFill>
                  <a:srgbClr val="575756"/>
                </a:solidFill>
                <a:latin typeface="Helvetica"/>
                <a:cs typeface="Helvetica"/>
              </a:rPr>
              <a:t>all</a:t>
            </a:r>
            <a:r>
              <a:rPr sz="2800" spc="-45" dirty="0">
                <a:solidFill>
                  <a:srgbClr val="575756"/>
                </a:solidFill>
                <a:latin typeface="Helvetica"/>
                <a:cs typeface="Helvetica"/>
              </a:rPr>
              <a:t> </a:t>
            </a:r>
            <a:r>
              <a:rPr sz="2800" dirty="0">
                <a:solidFill>
                  <a:srgbClr val="575756"/>
                </a:solidFill>
                <a:latin typeface="Helvetica"/>
                <a:cs typeface="Helvetica"/>
              </a:rPr>
              <a:t>our</a:t>
            </a:r>
            <a:r>
              <a:rPr sz="2800" spc="-45" dirty="0">
                <a:solidFill>
                  <a:srgbClr val="575756"/>
                </a:solidFill>
                <a:latin typeface="Helvetica"/>
                <a:cs typeface="Helvetica"/>
              </a:rPr>
              <a:t> </a:t>
            </a:r>
            <a:r>
              <a:rPr sz="2800" spc="-10" dirty="0">
                <a:solidFill>
                  <a:srgbClr val="575756"/>
                </a:solidFill>
                <a:latin typeface="Helvetica"/>
                <a:cs typeface="Helvetica"/>
              </a:rPr>
              <a:t>people.</a:t>
            </a:r>
            <a:endParaRPr sz="2800">
              <a:latin typeface="Helvetica"/>
              <a:cs typeface="Helvetica"/>
            </a:endParaRPr>
          </a:p>
        </p:txBody>
      </p:sp>
      <p:sp>
        <p:nvSpPr>
          <p:cNvPr id="5" name="object 5"/>
          <p:cNvSpPr txBox="1"/>
          <p:nvPr/>
        </p:nvSpPr>
        <p:spPr>
          <a:xfrm>
            <a:off x="1034388" y="4397645"/>
            <a:ext cx="8940165" cy="1433195"/>
          </a:xfrm>
          <a:prstGeom prst="rect">
            <a:avLst/>
          </a:prstGeom>
        </p:spPr>
        <p:txBody>
          <a:bodyPr vert="horz" wrap="square" lIns="0" tIns="12065" rIns="0" bIns="0" rtlCol="0">
            <a:spAutoFit/>
          </a:bodyPr>
          <a:lstStyle/>
          <a:p>
            <a:pPr marL="12700" marR="5080">
              <a:lnSpc>
                <a:spcPct val="100400"/>
              </a:lnSpc>
              <a:spcBef>
                <a:spcPts val="95"/>
              </a:spcBef>
            </a:pPr>
            <a:r>
              <a:rPr sz="2300" dirty="0">
                <a:solidFill>
                  <a:srgbClr val="575756"/>
                </a:solidFill>
                <a:latin typeface="Helvetica"/>
                <a:cs typeface="Helvetica"/>
              </a:rPr>
              <a:t>The</a:t>
            </a:r>
            <a:r>
              <a:rPr sz="2300" spc="-20" dirty="0">
                <a:solidFill>
                  <a:srgbClr val="575756"/>
                </a:solidFill>
                <a:latin typeface="Helvetica"/>
                <a:cs typeface="Helvetica"/>
              </a:rPr>
              <a:t> </a:t>
            </a:r>
            <a:r>
              <a:rPr sz="2300" dirty="0">
                <a:solidFill>
                  <a:srgbClr val="575756"/>
                </a:solidFill>
                <a:latin typeface="Helvetica"/>
                <a:cs typeface="Helvetica"/>
              </a:rPr>
              <a:t>“Four</a:t>
            </a:r>
            <a:r>
              <a:rPr sz="2300" spc="-5" dirty="0">
                <a:solidFill>
                  <a:srgbClr val="575756"/>
                </a:solidFill>
                <a:latin typeface="Helvetica"/>
                <a:cs typeface="Helvetica"/>
              </a:rPr>
              <a:t> </a:t>
            </a:r>
            <a:r>
              <a:rPr sz="2300" dirty="0">
                <a:solidFill>
                  <a:srgbClr val="575756"/>
                </a:solidFill>
                <a:latin typeface="Helvetica"/>
                <a:cs typeface="Helvetica"/>
              </a:rPr>
              <a:t>Pillars”</a:t>
            </a:r>
            <a:r>
              <a:rPr sz="2300" spc="-5" dirty="0">
                <a:solidFill>
                  <a:srgbClr val="575756"/>
                </a:solidFill>
                <a:latin typeface="Helvetica"/>
                <a:cs typeface="Helvetica"/>
              </a:rPr>
              <a:t> </a:t>
            </a:r>
            <a:r>
              <a:rPr sz="2300" dirty="0">
                <a:solidFill>
                  <a:srgbClr val="575756"/>
                </a:solidFill>
                <a:latin typeface="Helvetica"/>
                <a:cs typeface="Helvetica"/>
              </a:rPr>
              <a:t>also</a:t>
            </a:r>
            <a:r>
              <a:rPr sz="2300" spc="-5" dirty="0">
                <a:solidFill>
                  <a:srgbClr val="575756"/>
                </a:solidFill>
                <a:latin typeface="Helvetica"/>
                <a:cs typeface="Helvetica"/>
              </a:rPr>
              <a:t> </a:t>
            </a:r>
            <a:r>
              <a:rPr sz="2300" dirty="0">
                <a:solidFill>
                  <a:srgbClr val="575756"/>
                </a:solidFill>
                <a:latin typeface="Helvetica"/>
                <a:cs typeface="Helvetica"/>
              </a:rPr>
              <a:t>represent</a:t>
            </a:r>
            <a:r>
              <a:rPr sz="2300" spc="-10" dirty="0">
                <a:solidFill>
                  <a:srgbClr val="575756"/>
                </a:solidFill>
                <a:latin typeface="Helvetica"/>
                <a:cs typeface="Helvetica"/>
              </a:rPr>
              <a:t> </a:t>
            </a:r>
            <a:r>
              <a:rPr sz="2300" dirty="0">
                <a:solidFill>
                  <a:srgbClr val="575756"/>
                </a:solidFill>
                <a:latin typeface="Helvetica"/>
                <a:cs typeface="Helvetica"/>
              </a:rPr>
              <a:t>the</a:t>
            </a:r>
            <a:r>
              <a:rPr sz="2300" spc="-5" dirty="0">
                <a:solidFill>
                  <a:srgbClr val="575756"/>
                </a:solidFill>
                <a:latin typeface="Helvetica"/>
                <a:cs typeface="Helvetica"/>
              </a:rPr>
              <a:t> </a:t>
            </a:r>
            <a:r>
              <a:rPr sz="2300" dirty="0">
                <a:solidFill>
                  <a:srgbClr val="575756"/>
                </a:solidFill>
                <a:latin typeface="Helvetica"/>
                <a:cs typeface="Helvetica"/>
              </a:rPr>
              <a:t>broad</a:t>
            </a:r>
            <a:r>
              <a:rPr sz="2300" spc="-5" dirty="0">
                <a:solidFill>
                  <a:srgbClr val="575756"/>
                </a:solidFill>
                <a:latin typeface="Helvetica"/>
                <a:cs typeface="Helvetica"/>
              </a:rPr>
              <a:t> </a:t>
            </a:r>
            <a:r>
              <a:rPr sz="2300" dirty="0">
                <a:solidFill>
                  <a:srgbClr val="575756"/>
                </a:solidFill>
                <a:latin typeface="Helvetica"/>
                <a:cs typeface="Helvetica"/>
              </a:rPr>
              <a:t>themes</a:t>
            </a:r>
            <a:r>
              <a:rPr sz="2300" spc="-5" dirty="0">
                <a:solidFill>
                  <a:srgbClr val="575756"/>
                </a:solidFill>
                <a:latin typeface="Helvetica"/>
                <a:cs typeface="Helvetica"/>
              </a:rPr>
              <a:t> </a:t>
            </a:r>
            <a:r>
              <a:rPr sz="2300" dirty="0">
                <a:solidFill>
                  <a:srgbClr val="575756"/>
                </a:solidFill>
                <a:latin typeface="Helvetica"/>
                <a:cs typeface="Helvetica"/>
              </a:rPr>
              <a:t>of</a:t>
            </a:r>
            <a:r>
              <a:rPr sz="2300" spc="-5" dirty="0">
                <a:solidFill>
                  <a:srgbClr val="575756"/>
                </a:solidFill>
                <a:latin typeface="Helvetica"/>
                <a:cs typeface="Helvetica"/>
              </a:rPr>
              <a:t> </a:t>
            </a:r>
            <a:r>
              <a:rPr sz="2300" b="1" spc="-10" dirty="0">
                <a:solidFill>
                  <a:srgbClr val="00A8D6"/>
                </a:solidFill>
                <a:latin typeface="Helvetica"/>
                <a:cs typeface="Helvetica"/>
              </a:rPr>
              <a:t>ATTRACT, </a:t>
            </a:r>
            <a:r>
              <a:rPr sz="2300" b="1" spc="-25" dirty="0">
                <a:solidFill>
                  <a:srgbClr val="94C247"/>
                </a:solidFill>
                <a:latin typeface="Helvetica"/>
                <a:cs typeface="Helvetica"/>
              </a:rPr>
              <a:t>DEVELOP,</a:t>
            </a:r>
            <a:r>
              <a:rPr sz="2300" b="1" spc="-40" dirty="0">
                <a:solidFill>
                  <a:srgbClr val="94C247"/>
                </a:solidFill>
                <a:latin typeface="Helvetica"/>
                <a:cs typeface="Helvetica"/>
              </a:rPr>
              <a:t> </a:t>
            </a:r>
            <a:r>
              <a:rPr sz="2300" b="1" spc="-10" dirty="0">
                <a:solidFill>
                  <a:srgbClr val="50B796"/>
                </a:solidFill>
                <a:latin typeface="Helvetica"/>
                <a:cs typeface="Helvetica"/>
              </a:rPr>
              <a:t>RETAIN</a:t>
            </a:r>
            <a:r>
              <a:rPr sz="2300" b="1" spc="-40" dirty="0">
                <a:solidFill>
                  <a:srgbClr val="50B796"/>
                </a:solidFill>
                <a:latin typeface="Helvetica"/>
                <a:cs typeface="Helvetica"/>
              </a:rPr>
              <a:t> </a:t>
            </a:r>
            <a:r>
              <a:rPr sz="2300" dirty="0">
                <a:solidFill>
                  <a:srgbClr val="575756"/>
                </a:solidFill>
                <a:latin typeface="Helvetica"/>
                <a:cs typeface="Helvetica"/>
              </a:rPr>
              <a:t>and</a:t>
            </a:r>
            <a:r>
              <a:rPr sz="2300" spc="-35" dirty="0">
                <a:solidFill>
                  <a:srgbClr val="575756"/>
                </a:solidFill>
                <a:latin typeface="Helvetica"/>
                <a:cs typeface="Helvetica"/>
              </a:rPr>
              <a:t> </a:t>
            </a:r>
            <a:r>
              <a:rPr sz="2300" b="1" dirty="0">
                <a:solidFill>
                  <a:srgbClr val="418FC6"/>
                </a:solidFill>
                <a:latin typeface="Helvetica"/>
                <a:cs typeface="Helvetica"/>
              </a:rPr>
              <a:t>SUPPORT</a:t>
            </a:r>
            <a:r>
              <a:rPr sz="2300" b="1" spc="-40" dirty="0">
                <a:solidFill>
                  <a:srgbClr val="418FC6"/>
                </a:solidFill>
                <a:latin typeface="Helvetica"/>
                <a:cs typeface="Helvetica"/>
              </a:rPr>
              <a:t> </a:t>
            </a:r>
            <a:r>
              <a:rPr sz="2300" dirty="0">
                <a:solidFill>
                  <a:srgbClr val="575756"/>
                </a:solidFill>
                <a:latin typeface="Helvetica"/>
                <a:cs typeface="Helvetica"/>
              </a:rPr>
              <a:t>that</a:t>
            </a:r>
            <a:r>
              <a:rPr sz="2300" spc="-40" dirty="0">
                <a:solidFill>
                  <a:srgbClr val="575756"/>
                </a:solidFill>
                <a:latin typeface="Helvetica"/>
                <a:cs typeface="Helvetica"/>
              </a:rPr>
              <a:t> </a:t>
            </a:r>
            <a:r>
              <a:rPr sz="2300" dirty="0">
                <a:solidFill>
                  <a:srgbClr val="575756"/>
                </a:solidFill>
                <a:latin typeface="Helvetica"/>
                <a:cs typeface="Helvetica"/>
              </a:rPr>
              <a:t>have</a:t>
            </a:r>
            <a:r>
              <a:rPr sz="2300" spc="-35" dirty="0">
                <a:solidFill>
                  <a:srgbClr val="575756"/>
                </a:solidFill>
                <a:latin typeface="Helvetica"/>
                <a:cs typeface="Helvetica"/>
              </a:rPr>
              <a:t> </a:t>
            </a:r>
            <a:r>
              <a:rPr sz="2300" dirty="0">
                <a:solidFill>
                  <a:srgbClr val="575756"/>
                </a:solidFill>
                <a:latin typeface="Helvetica"/>
                <a:cs typeface="Helvetica"/>
              </a:rPr>
              <a:t>been</a:t>
            </a:r>
            <a:r>
              <a:rPr sz="2300" spc="-40" dirty="0">
                <a:solidFill>
                  <a:srgbClr val="575756"/>
                </a:solidFill>
                <a:latin typeface="Helvetica"/>
                <a:cs typeface="Helvetica"/>
              </a:rPr>
              <a:t> </a:t>
            </a:r>
            <a:r>
              <a:rPr sz="2300" dirty="0">
                <a:solidFill>
                  <a:srgbClr val="575756"/>
                </a:solidFill>
                <a:latin typeface="Helvetica"/>
                <a:cs typeface="Helvetica"/>
              </a:rPr>
              <a:t>identified</a:t>
            </a:r>
            <a:r>
              <a:rPr sz="2300" spc="-35" dirty="0">
                <a:solidFill>
                  <a:srgbClr val="575756"/>
                </a:solidFill>
                <a:latin typeface="Helvetica"/>
                <a:cs typeface="Helvetica"/>
              </a:rPr>
              <a:t> </a:t>
            </a:r>
            <a:r>
              <a:rPr sz="2300" spc="-25" dirty="0">
                <a:solidFill>
                  <a:srgbClr val="575756"/>
                </a:solidFill>
                <a:latin typeface="Helvetica"/>
                <a:cs typeface="Helvetica"/>
              </a:rPr>
              <a:t>as </a:t>
            </a:r>
            <a:r>
              <a:rPr sz="2300" dirty="0">
                <a:solidFill>
                  <a:srgbClr val="575756"/>
                </a:solidFill>
                <a:latin typeface="Helvetica"/>
                <a:cs typeface="Helvetica"/>
              </a:rPr>
              <a:t>priorities</a:t>
            </a:r>
            <a:r>
              <a:rPr sz="2300" spc="-15" dirty="0">
                <a:solidFill>
                  <a:srgbClr val="575756"/>
                </a:solidFill>
                <a:latin typeface="Helvetica"/>
                <a:cs typeface="Helvetica"/>
              </a:rPr>
              <a:t> </a:t>
            </a:r>
            <a:r>
              <a:rPr sz="2300" dirty="0">
                <a:solidFill>
                  <a:srgbClr val="575756"/>
                </a:solidFill>
                <a:latin typeface="Helvetica"/>
                <a:cs typeface="Helvetica"/>
              </a:rPr>
              <a:t>and</a:t>
            </a:r>
            <a:r>
              <a:rPr sz="2300" spc="-10" dirty="0">
                <a:solidFill>
                  <a:srgbClr val="575756"/>
                </a:solidFill>
                <a:latin typeface="Helvetica"/>
                <a:cs typeface="Helvetica"/>
              </a:rPr>
              <a:t> </a:t>
            </a:r>
            <a:r>
              <a:rPr sz="2300" dirty="0">
                <a:solidFill>
                  <a:srgbClr val="575756"/>
                </a:solidFill>
                <a:latin typeface="Helvetica"/>
                <a:cs typeface="Helvetica"/>
              </a:rPr>
              <a:t>areas</a:t>
            </a:r>
            <a:r>
              <a:rPr sz="2300" spc="-10" dirty="0">
                <a:solidFill>
                  <a:srgbClr val="575756"/>
                </a:solidFill>
                <a:latin typeface="Helvetica"/>
                <a:cs typeface="Helvetica"/>
              </a:rPr>
              <a:t> </a:t>
            </a:r>
            <a:r>
              <a:rPr sz="2300" dirty="0">
                <a:solidFill>
                  <a:srgbClr val="575756"/>
                </a:solidFill>
                <a:latin typeface="Helvetica"/>
                <a:cs typeface="Helvetica"/>
              </a:rPr>
              <a:t>of</a:t>
            </a:r>
            <a:r>
              <a:rPr sz="2300" spc="-10" dirty="0">
                <a:solidFill>
                  <a:srgbClr val="575756"/>
                </a:solidFill>
                <a:latin typeface="Helvetica"/>
                <a:cs typeface="Helvetica"/>
              </a:rPr>
              <a:t> </a:t>
            </a:r>
            <a:r>
              <a:rPr sz="2300" dirty="0">
                <a:solidFill>
                  <a:srgbClr val="575756"/>
                </a:solidFill>
                <a:latin typeface="Helvetica"/>
                <a:cs typeface="Helvetica"/>
              </a:rPr>
              <a:t>challenge</a:t>
            </a:r>
            <a:r>
              <a:rPr sz="2300" spc="-15" dirty="0">
                <a:solidFill>
                  <a:srgbClr val="575756"/>
                </a:solidFill>
                <a:latin typeface="Helvetica"/>
                <a:cs typeface="Helvetica"/>
              </a:rPr>
              <a:t> </a:t>
            </a:r>
            <a:r>
              <a:rPr sz="2300" dirty="0">
                <a:solidFill>
                  <a:srgbClr val="575756"/>
                </a:solidFill>
                <a:latin typeface="Helvetica"/>
                <a:cs typeface="Helvetica"/>
              </a:rPr>
              <a:t>during</a:t>
            </a:r>
            <a:r>
              <a:rPr sz="2300" spc="-10" dirty="0">
                <a:solidFill>
                  <a:srgbClr val="575756"/>
                </a:solidFill>
                <a:latin typeface="Helvetica"/>
                <a:cs typeface="Helvetica"/>
              </a:rPr>
              <a:t> </a:t>
            </a:r>
            <a:r>
              <a:rPr sz="2300" dirty="0">
                <a:solidFill>
                  <a:srgbClr val="575756"/>
                </a:solidFill>
                <a:latin typeface="Helvetica"/>
                <a:cs typeface="Helvetica"/>
              </a:rPr>
              <a:t>engagement</a:t>
            </a:r>
            <a:r>
              <a:rPr sz="2300" spc="-10" dirty="0">
                <a:solidFill>
                  <a:srgbClr val="575756"/>
                </a:solidFill>
                <a:latin typeface="Helvetica"/>
                <a:cs typeface="Helvetica"/>
              </a:rPr>
              <a:t> </a:t>
            </a:r>
            <a:r>
              <a:rPr sz="2300" dirty="0">
                <a:solidFill>
                  <a:srgbClr val="575756"/>
                </a:solidFill>
                <a:latin typeface="Helvetica"/>
                <a:cs typeface="Helvetica"/>
              </a:rPr>
              <a:t>with</a:t>
            </a:r>
            <a:r>
              <a:rPr sz="2300" spc="-10" dirty="0">
                <a:solidFill>
                  <a:srgbClr val="575756"/>
                </a:solidFill>
                <a:latin typeface="Helvetica"/>
                <a:cs typeface="Helvetica"/>
              </a:rPr>
              <a:t> </a:t>
            </a:r>
            <a:r>
              <a:rPr sz="2300" dirty="0">
                <a:solidFill>
                  <a:srgbClr val="575756"/>
                </a:solidFill>
                <a:latin typeface="Helvetica"/>
                <a:cs typeface="Helvetica"/>
              </a:rPr>
              <a:t>the</a:t>
            </a:r>
            <a:r>
              <a:rPr sz="2300" spc="-10" dirty="0">
                <a:solidFill>
                  <a:srgbClr val="575756"/>
                </a:solidFill>
                <a:latin typeface="Helvetica"/>
                <a:cs typeface="Helvetica"/>
              </a:rPr>
              <a:t> primary </a:t>
            </a:r>
            <a:r>
              <a:rPr sz="2300" dirty="0">
                <a:solidFill>
                  <a:srgbClr val="575756"/>
                </a:solidFill>
                <a:latin typeface="Helvetica"/>
                <a:cs typeface="Helvetica"/>
              </a:rPr>
              <a:t>care</a:t>
            </a:r>
            <a:r>
              <a:rPr sz="2300" spc="-25" dirty="0">
                <a:solidFill>
                  <a:srgbClr val="575756"/>
                </a:solidFill>
                <a:latin typeface="Helvetica"/>
                <a:cs typeface="Helvetica"/>
              </a:rPr>
              <a:t> </a:t>
            </a:r>
            <a:r>
              <a:rPr sz="2300" spc="-10" dirty="0">
                <a:solidFill>
                  <a:srgbClr val="575756"/>
                </a:solidFill>
                <a:latin typeface="Helvetica"/>
                <a:cs typeface="Helvetica"/>
              </a:rPr>
              <a:t>workforce.</a:t>
            </a:r>
            <a:endParaRPr sz="2300">
              <a:latin typeface="Helvetica"/>
              <a:cs typeface="Helvetica"/>
            </a:endParaRPr>
          </a:p>
        </p:txBody>
      </p:sp>
      <p:sp>
        <p:nvSpPr>
          <p:cNvPr id="6" name="object 6"/>
          <p:cNvSpPr txBox="1"/>
          <p:nvPr/>
        </p:nvSpPr>
        <p:spPr>
          <a:xfrm>
            <a:off x="1034388" y="6118933"/>
            <a:ext cx="9280525" cy="1081405"/>
          </a:xfrm>
          <a:prstGeom prst="rect">
            <a:avLst/>
          </a:prstGeom>
        </p:spPr>
        <p:txBody>
          <a:bodyPr vert="horz" wrap="square" lIns="0" tIns="12065" rIns="0" bIns="0" rtlCol="0">
            <a:spAutoFit/>
          </a:bodyPr>
          <a:lstStyle/>
          <a:p>
            <a:pPr marL="12700" marR="5080">
              <a:lnSpc>
                <a:spcPct val="100400"/>
              </a:lnSpc>
              <a:spcBef>
                <a:spcPts val="95"/>
              </a:spcBef>
            </a:pPr>
            <a:r>
              <a:rPr sz="2300" dirty="0">
                <a:solidFill>
                  <a:srgbClr val="575756"/>
                </a:solidFill>
                <a:latin typeface="Helvetica"/>
                <a:cs typeface="Helvetica"/>
              </a:rPr>
              <a:t>We</a:t>
            </a:r>
            <a:r>
              <a:rPr sz="2300" spc="-15" dirty="0">
                <a:solidFill>
                  <a:srgbClr val="575756"/>
                </a:solidFill>
                <a:latin typeface="Helvetica"/>
                <a:cs typeface="Helvetica"/>
              </a:rPr>
              <a:t> </a:t>
            </a:r>
            <a:r>
              <a:rPr sz="2300" dirty="0">
                <a:solidFill>
                  <a:srgbClr val="575756"/>
                </a:solidFill>
                <a:latin typeface="Helvetica"/>
                <a:cs typeface="Helvetica"/>
              </a:rPr>
              <a:t>have</a:t>
            </a:r>
            <a:r>
              <a:rPr sz="2300" spc="-10" dirty="0">
                <a:solidFill>
                  <a:srgbClr val="575756"/>
                </a:solidFill>
                <a:latin typeface="Helvetica"/>
                <a:cs typeface="Helvetica"/>
              </a:rPr>
              <a:t> </a:t>
            </a:r>
            <a:r>
              <a:rPr sz="2300" dirty="0">
                <a:solidFill>
                  <a:srgbClr val="575756"/>
                </a:solidFill>
                <a:latin typeface="Helvetica"/>
                <a:cs typeface="Helvetica"/>
              </a:rPr>
              <a:t>aligned</a:t>
            </a:r>
            <a:r>
              <a:rPr sz="2300" spc="-15" dirty="0">
                <a:solidFill>
                  <a:srgbClr val="575756"/>
                </a:solidFill>
                <a:latin typeface="Helvetica"/>
                <a:cs typeface="Helvetica"/>
              </a:rPr>
              <a:t> </a:t>
            </a:r>
            <a:r>
              <a:rPr sz="2300" dirty="0">
                <a:solidFill>
                  <a:srgbClr val="575756"/>
                </a:solidFill>
                <a:latin typeface="Helvetica"/>
                <a:cs typeface="Helvetica"/>
              </a:rPr>
              <a:t>our</a:t>
            </a:r>
            <a:r>
              <a:rPr sz="2300" spc="-10" dirty="0">
                <a:solidFill>
                  <a:srgbClr val="575756"/>
                </a:solidFill>
                <a:latin typeface="Helvetica"/>
                <a:cs typeface="Helvetica"/>
              </a:rPr>
              <a:t> </a:t>
            </a:r>
            <a:r>
              <a:rPr sz="2300" dirty="0">
                <a:solidFill>
                  <a:srgbClr val="575756"/>
                </a:solidFill>
                <a:latin typeface="Helvetica"/>
                <a:cs typeface="Helvetica"/>
              </a:rPr>
              <a:t>“four</a:t>
            </a:r>
            <a:r>
              <a:rPr sz="2300" spc="-15" dirty="0">
                <a:solidFill>
                  <a:srgbClr val="575756"/>
                </a:solidFill>
                <a:latin typeface="Helvetica"/>
                <a:cs typeface="Helvetica"/>
              </a:rPr>
              <a:t> </a:t>
            </a:r>
            <a:r>
              <a:rPr sz="2300" dirty="0">
                <a:solidFill>
                  <a:srgbClr val="575756"/>
                </a:solidFill>
                <a:latin typeface="Helvetica"/>
                <a:cs typeface="Helvetica"/>
              </a:rPr>
              <a:t>pillars”</a:t>
            </a:r>
            <a:r>
              <a:rPr sz="2300" spc="-10" dirty="0">
                <a:solidFill>
                  <a:srgbClr val="575756"/>
                </a:solidFill>
                <a:latin typeface="Helvetica"/>
                <a:cs typeface="Helvetica"/>
              </a:rPr>
              <a:t> </a:t>
            </a:r>
            <a:r>
              <a:rPr sz="2300" dirty="0">
                <a:solidFill>
                  <a:srgbClr val="575756"/>
                </a:solidFill>
                <a:latin typeface="Helvetica"/>
                <a:cs typeface="Helvetica"/>
              </a:rPr>
              <a:t>to</a:t>
            </a:r>
            <a:r>
              <a:rPr sz="2300" spc="-15" dirty="0">
                <a:solidFill>
                  <a:srgbClr val="575756"/>
                </a:solidFill>
                <a:latin typeface="Helvetica"/>
                <a:cs typeface="Helvetica"/>
              </a:rPr>
              <a:t> </a:t>
            </a:r>
            <a:r>
              <a:rPr sz="2300" dirty="0">
                <a:solidFill>
                  <a:srgbClr val="575756"/>
                </a:solidFill>
                <a:latin typeface="Helvetica"/>
                <a:cs typeface="Helvetica"/>
              </a:rPr>
              <a:t>our</a:t>
            </a:r>
            <a:r>
              <a:rPr sz="2300" spc="-10" dirty="0">
                <a:solidFill>
                  <a:srgbClr val="575756"/>
                </a:solidFill>
                <a:latin typeface="Helvetica"/>
                <a:cs typeface="Helvetica"/>
              </a:rPr>
              <a:t> </a:t>
            </a:r>
            <a:r>
              <a:rPr sz="2300" dirty="0">
                <a:solidFill>
                  <a:srgbClr val="575756"/>
                </a:solidFill>
                <a:latin typeface="Helvetica"/>
                <a:cs typeface="Helvetica"/>
              </a:rPr>
              <a:t>f</a:t>
            </a:r>
            <a:r>
              <a:rPr lang="en-GB" sz="2300" dirty="0">
                <a:solidFill>
                  <a:srgbClr val="575756"/>
                </a:solidFill>
                <a:latin typeface="Helvetica"/>
                <a:cs typeface="Helvetica"/>
              </a:rPr>
              <a:t>our</a:t>
            </a:r>
            <a:r>
              <a:rPr sz="2300" spc="-15" dirty="0">
                <a:solidFill>
                  <a:srgbClr val="575756"/>
                </a:solidFill>
                <a:latin typeface="Helvetica"/>
                <a:cs typeface="Helvetica"/>
              </a:rPr>
              <a:t> </a:t>
            </a:r>
            <a:r>
              <a:rPr sz="2300" dirty="0">
                <a:solidFill>
                  <a:srgbClr val="575756"/>
                </a:solidFill>
                <a:latin typeface="Helvetica"/>
                <a:cs typeface="Helvetica"/>
              </a:rPr>
              <a:t>ICS</a:t>
            </a:r>
            <a:r>
              <a:rPr sz="2300" spc="-10" dirty="0">
                <a:solidFill>
                  <a:srgbClr val="575756"/>
                </a:solidFill>
                <a:latin typeface="Helvetica"/>
                <a:cs typeface="Helvetica"/>
              </a:rPr>
              <a:t> </a:t>
            </a:r>
            <a:r>
              <a:rPr sz="2300" dirty="0">
                <a:solidFill>
                  <a:srgbClr val="575756"/>
                </a:solidFill>
                <a:latin typeface="Helvetica"/>
                <a:cs typeface="Helvetica"/>
              </a:rPr>
              <a:t>People</a:t>
            </a:r>
            <a:r>
              <a:rPr sz="2300" spc="-15" dirty="0">
                <a:solidFill>
                  <a:srgbClr val="575756"/>
                </a:solidFill>
                <a:latin typeface="Helvetica"/>
                <a:cs typeface="Helvetica"/>
              </a:rPr>
              <a:t> </a:t>
            </a:r>
            <a:r>
              <a:rPr sz="2300" dirty="0">
                <a:solidFill>
                  <a:srgbClr val="575756"/>
                </a:solidFill>
                <a:latin typeface="Helvetica"/>
                <a:cs typeface="Helvetica"/>
              </a:rPr>
              <a:t>Plan</a:t>
            </a:r>
            <a:r>
              <a:rPr sz="2300" spc="-10" dirty="0">
                <a:solidFill>
                  <a:srgbClr val="575756"/>
                </a:solidFill>
                <a:latin typeface="Helvetica"/>
                <a:cs typeface="Helvetica"/>
              </a:rPr>
              <a:t> priorities </a:t>
            </a:r>
            <a:r>
              <a:rPr sz="2300" dirty="0">
                <a:solidFill>
                  <a:srgbClr val="575756"/>
                </a:solidFill>
                <a:latin typeface="Helvetica"/>
                <a:cs typeface="Helvetica"/>
              </a:rPr>
              <a:t>and</a:t>
            </a:r>
            <a:r>
              <a:rPr sz="2300" spc="-15" dirty="0">
                <a:solidFill>
                  <a:srgbClr val="575756"/>
                </a:solidFill>
                <a:latin typeface="Helvetica"/>
                <a:cs typeface="Helvetica"/>
              </a:rPr>
              <a:t> </a:t>
            </a:r>
            <a:r>
              <a:rPr sz="2300" dirty="0">
                <a:solidFill>
                  <a:srgbClr val="575756"/>
                </a:solidFill>
                <a:latin typeface="Helvetica"/>
                <a:cs typeface="Helvetica"/>
              </a:rPr>
              <a:t>CWTH</a:t>
            </a:r>
            <a:r>
              <a:rPr sz="2300" spc="-15" dirty="0">
                <a:solidFill>
                  <a:srgbClr val="575756"/>
                </a:solidFill>
                <a:latin typeface="Helvetica"/>
                <a:cs typeface="Helvetica"/>
              </a:rPr>
              <a:t> </a:t>
            </a:r>
            <a:r>
              <a:rPr sz="2300" dirty="0">
                <a:solidFill>
                  <a:srgbClr val="575756"/>
                </a:solidFill>
                <a:latin typeface="Helvetica"/>
                <a:cs typeface="Helvetica"/>
              </a:rPr>
              <a:t>strategic</a:t>
            </a:r>
            <a:r>
              <a:rPr sz="2300" spc="-10" dirty="0">
                <a:solidFill>
                  <a:srgbClr val="575756"/>
                </a:solidFill>
                <a:latin typeface="Helvetica"/>
                <a:cs typeface="Helvetica"/>
              </a:rPr>
              <a:t> </a:t>
            </a:r>
            <a:r>
              <a:rPr sz="2300" dirty="0">
                <a:solidFill>
                  <a:srgbClr val="575756"/>
                </a:solidFill>
                <a:latin typeface="Helvetica"/>
                <a:cs typeface="Helvetica"/>
              </a:rPr>
              <a:t>priorities</a:t>
            </a:r>
            <a:r>
              <a:rPr sz="2300" spc="-15" dirty="0">
                <a:solidFill>
                  <a:srgbClr val="575756"/>
                </a:solidFill>
                <a:latin typeface="Helvetica"/>
                <a:cs typeface="Helvetica"/>
              </a:rPr>
              <a:t> </a:t>
            </a:r>
            <a:r>
              <a:rPr sz="2300" dirty="0">
                <a:solidFill>
                  <a:srgbClr val="575756"/>
                </a:solidFill>
                <a:latin typeface="Helvetica"/>
                <a:cs typeface="Helvetica"/>
              </a:rPr>
              <a:t>to</a:t>
            </a:r>
            <a:r>
              <a:rPr sz="2300" spc="-10" dirty="0">
                <a:solidFill>
                  <a:srgbClr val="575756"/>
                </a:solidFill>
                <a:latin typeface="Helvetica"/>
                <a:cs typeface="Helvetica"/>
              </a:rPr>
              <a:t> </a:t>
            </a:r>
            <a:r>
              <a:rPr sz="2300" dirty="0">
                <a:solidFill>
                  <a:srgbClr val="575756"/>
                </a:solidFill>
                <a:latin typeface="Helvetica"/>
                <a:cs typeface="Helvetica"/>
              </a:rPr>
              <a:t>ensure</a:t>
            </a:r>
            <a:r>
              <a:rPr sz="2300" spc="-15" dirty="0">
                <a:solidFill>
                  <a:srgbClr val="575756"/>
                </a:solidFill>
                <a:latin typeface="Helvetica"/>
                <a:cs typeface="Helvetica"/>
              </a:rPr>
              <a:t> </a:t>
            </a:r>
            <a:r>
              <a:rPr sz="2300" dirty="0">
                <a:solidFill>
                  <a:srgbClr val="575756"/>
                </a:solidFill>
                <a:latin typeface="Helvetica"/>
                <a:cs typeface="Helvetica"/>
              </a:rPr>
              <a:t>collaborative</a:t>
            </a:r>
            <a:r>
              <a:rPr sz="2300" spc="-10" dirty="0">
                <a:solidFill>
                  <a:srgbClr val="575756"/>
                </a:solidFill>
                <a:latin typeface="Helvetica"/>
                <a:cs typeface="Helvetica"/>
              </a:rPr>
              <a:t> </a:t>
            </a:r>
            <a:r>
              <a:rPr sz="2300" dirty="0">
                <a:solidFill>
                  <a:srgbClr val="575756"/>
                </a:solidFill>
                <a:latin typeface="Helvetica"/>
                <a:cs typeface="Helvetica"/>
              </a:rPr>
              <a:t>working,</a:t>
            </a:r>
            <a:r>
              <a:rPr sz="2300" spc="-15" dirty="0">
                <a:solidFill>
                  <a:srgbClr val="575756"/>
                </a:solidFill>
                <a:latin typeface="Helvetica"/>
                <a:cs typeface="Helvetica"/>
              </a:rPr>
              <a:t> </a:t>
            </a:r>
            <a:r>
              <a:rPr sz="2300" dirty="0">
                <a:solidFill>
                  <a:srgbClr val="575756"/>
                </a:solidFill>
                <a:latin typeface="Helvetica"/>
                <a:cs typeface="Helvetica"/>
              </a:rPr>
              <a:t>a</a:t>
            </a:r>
            <a:r>
              <a:rPr sz="2300" spc="-10" dirty="0">
                <a:solidFill>
                  <a:srgbClr val="575756"/>
                </a:solidFill>
                <a:latin typeface="Helvetica"/>
                <a:cs typeface="Helvetica"/>
              </a:rPr>
              <a:t> shared </a:t>
            </a:r>
            <a:r>
              <a:rPr sz="2300" dirty="0">
                <a:solidFill>
                  <a:srgbClr val="575756"/>
                </a:solidFill>
                <a:latin typeface="Helvetica"/>
                <a:cs typeface="Helvetica"/>
              </a:rPr>
              <a:t>vision</a:t>
            </a:r>
            <a:r>
              <a:rPr sz="2300" spc="-15" dirty="0">
                <a:solidFill>
                  <a:srgbClr val="575756"/>
                </a:solidFill>
                <a:latin typeface="Helvetica"/>
                <a:cs typeface="Helvetica"/>
              </a:rPr>
              <a:t> </a:t>
            </a:r>
            <a:r>
              <a:rPr sz="2300" dirty="0">
                <a:solidFill>
                  <a:srgbClr val="575756"/>
                </a:solidFill>
                <a:latin typeface="Helvetica"/>
                <a:cs typeface="Helvetica"/>
              </a:rPr>
              <a:t>and</a:t>
            </a:r>
            <a:r>
              <a:rPr sz="2300" spc="-15" dirty="0">
                <a:solidFill>
                  <a:srgbClr val="575756"/>
                </a:solidFill>
                <a:latin typeface="Helvetica"/>
                <a:cs typeface="Helvetica"/>
              </a:rPr>
              <a:t> </a:t>
            </a:r>
            <a:r>
              <a:rPr sz="2300" dirty="0">
                <a:solidFill>
                  <a:srgbClr val="575756"/>
                </a:solidFill>
                <a:latin typeface="Helvetica"/>
                <a:cs typeface="Helvetica"/>
              </a:rPr>
              <a:t>opportunities</a:t>
            </a:r>
            <a:r>
              <a:rPr sz="2300" spc="-10" dirty="0">
                <a:solidFill>
                  <a:srgbClr val="575756"/>
                </a:solidFill>
                <a:latin typeface="Helvetica"/>
                <a:cs typeface="Helvetica"/>
              </a:rPr>
              <a:t> </a:t>
            </a:r>
            <a:r>
              <a:rPr sz="2300" dirty="0">
                <a:solidFill>
                  <a:srgbClr val="575756"/>
                </a:solidFill>
                <a:latin typeface="Helvetica"/>
                <a:cs typeface="Helvetica"/>
              </a:rPr>
              <a:t>to</a:t>
            </a:r>
            <a:r>
              <a:rPr sz="2300" spc="-15" dirty="0">
                <a:solidFill>
                  <a:srgbClr val="575756"/>
                </a:solidFill>
                <a:latin typeface="Helvetica"/>
                <a:cs typeface="Helvetica"/>
              </a:rPr>
              <a:t> </a:t>
            </a:r>
            <a:r>
              <a:rPr sz="2300" dirty="0">
                <a:solidFill>
                  <a:srgbClr val="575756"/>
                </a:solidFill>
                <a:latin typeface="Helvetica"/>
                <a:cs typeface="Helvetica"/>
              </a:rPr>
              <a:t>deliver</a:t>
            </a:r>
            <a:r>
              <a:rPr sz="2300" spc="-15" dirty="0">
                <a:solidFill>
                  <a:srgbClr val="575756"/>
                </a:solidFill>
                <a:latin typeface="Helvetica"/>
                <a:cs typeface="Helvetica"/>
              </a:rPr>
              <a:t> </a:t>
            </a:r>
            <a:r>
              <a:rPr sz="2300" dirty="0">
                <a:solidFill>
                  <a:srgbClr val="575756"/>
                </a:solidFill>
                <a:latin typeface="Helvetica"/>
                <a:cs typeface="Helvetica"/>
              </a:rPr>
              <a:t>workforce</a:t>
            </a:r>
            <a:r>
              <a:rPr sz="2300" spc="-10" dirty="0">
                <a:solidFill>
                  <a:srgbClr val="575756"/>
                </a:solidFill>
                <a:latin typeface="Helvetica"/>
                <a:cs typeface="Helvetica"/>
              </a:rPr>
              <a:t> transformation.</a:t>
            </a:r>
            <a:endParaRPr sz="2300" dirty="0">
              <a:latin typeface="Helvetica"/>
              <a:cs typeface="Helvetica"/>
            </a:endParaRPr>
          </a:p>
        </p:txBody>
      </p:sp>
      <p:sp>
        <p:nvSpPr>
          <p:cNvPr id="7" name="object 7"/>
          <p:cNvSpPr txBox="1">
            <a:spLocks noGrp="1"/>
          </p:cNvSpPr>
          <p:nvPr>
            <p:ph type="title"/>
          </p:nvPr>
        </p:nvSpPr>
        <p:spPr>
          <a:xfrm>
            <a:off x="1034388" y="1134359"/>
            <a:ext cx="6497955" cy="1053465"/>
          </a:xfrm>
          <a:prstGeom prst="rect">
            <a:avLst/>
          </a:prstGeom>
        </p:spPr>
        <p:txBody>
          <a:bodyPr vert="horz" wrap="square" lIns="0" tIns="12065" rIns="0" bIns="0" rtlCol="0">
            <a:spAutoFit/>
          </a:bodyPr>
          <a:lstStyle/>
          <a:p>
            <a:pPr marL="12700">
              <a:lnSpc>
                <a:spcPct val="100000"/>
              </a:lnSpc>
              <a:spcBef>
                <a:spcPts val="95"/>
              </a:spcBef>
            </a:pPr>
            <a:r>
              <a:rPr dirty="0">
                <a:solidFill>
                  <a:srgbClr val="00A8D6"/>
                </a:solidFill>
              </a:rPr>
              <a:t>Our</a:t>
            </a:r>
            <a:r>
              <a:rPr spc="-155" dirty="0">
                <a:solidFill>
                  <a:srgbClr val="00A8D6"/>
                </a:solidFill>
              </a:rPr>
              <a:t> </a:t>
            </a:r>
            <a:r>
              <a:rPr dirty="0">
                <a:solidFill>
                  <a:srgbClr val="00A8D6"/>
                </a:solidFill>
              </a:rPr>
              <a:t>Four</a:t>
            </a:r>
            <a:r>
              <a:rPr spc="-150" dirty="0">
                <a:solidFill>
                  <a:srgbClr val="00A8D6"/>
                </a:solidFill>
              </a:rPr>
              <a:t> </a:t>
            </a:r>
            <a:r>
              <a:rPr spc="-10" dirty="0">
                <a:solidFill>
                  <a:srgbClr val="00A8D6"/>
                </a:solidFill>
              </a:rPr>
              <a:t>Pillars</a:t>
            </a:r>
          </a:p>
        </p:txBody>
      </p:sp>
      <p:grpSp>
        <p:nvGrpSpPr>
          <p:cNvPr id="8" name="object 8"/>
          <p:cNvGrpSpPr/>
          <p:nvPr/>
        </p:nvGrpSpPr>
        <p:grpSpPr>
          <a:xfrm>
            <a:off x="11107012" y="1340858"/>
            <a:ext cx="7947025" cy="5692140"/>
            <a:chOff x="11107012" y="1340858"/>
            <a:chExt cx="7947025" cy="5692140"/>
          </a:xfrm>
        </p:grpSpPr>
        <p:sp>
          <p:nvSpPr>
            <p:cNvPr id="9" name="object 9"/>
            <p:cNvSpPr/>
            <p:nvPr/>
          </p:nvSpPr>
          <p:spPr>
            <a:xfrm>
              <a:off x="15198490" y="2183116"/>
              <a:ext cx="3017520" cy="1890395"/>
            </a:xfrm>
            <a:custGeom>
              <a:avLst/>
              <a:gdLst/>
              <a:ahLst/>
              <a:cxnLst/>
              <a:rect l="l" t="t" r="r" b="b"/>
              <a:pathLst>
                <a:path w="3017519" h="1890395">
                  <a:moveTo>
                    <a:pt x="3017489" y="0"/>
                  </a:moveTo>
                  <a:lnTo>
                    <a:pt x="0" y="0"/>
                  </a:lnTo>
                  <a:lnTo>
                    <a:pt x="0" y="1889952"/>
                  </a:lnTo>
                  <a:lnTo>
                    <a:pt x="3017489" y="1889952"/>
                  </a:lnTo>
                  <a:lnTo>
                    <a:pt x="3017489" y="0"/>
                  </a:lnTo>
                  <a:close/>
                </a:path>
              </a:pathLst>
            </a:custGeom>
            <a:solidFill>
              <a:srgbClr val="1273B8"/>
            </a:solidFill>
          </p:spPr>
          <p:txBody>
            <a:bodyPr wrap="square" lIns="0" tIns="0" rIns="0" bIns="0" rtlCol="0"/>
            <a:lstStyle/>
            <a:p>
              <a:endParaRPr/>
            </a:p>
          </p:txBody>
        </p:sp>
        <p:sp>
          <p:nvSpPr>
            <p:cNvPr id="10" name="object 10"/>
            <p:cNvSpPr/>
            <p:nvPr/>
          </p:nvSpPr>
          <p:spPr>
            <a:xfrm>
              <a:off x="15198490" y="4309324"/>
              <a:ext cx="3017520" cy="1890395"/>
            </a:xfrm>
            <a:custGeom>
              <a:avLst/>
              <a:gdLst/>
              <a:ahLst/>
              <a:cxnLst/>
              <a:rect l="l" t="t" r="r" b="b"/>
              <a:pathLst>
                <a:path w="3017519" h="1890395">
                  <a:moveTo>
                    <a:pt x="3017489" y="0"/>
                  </a:moveTo>
                  <a:lnTo>
                    <a:pt x="0" y="0"/>
                  </a:lnTo>
                  <a:lnTo>
                    <a:pt x="0" y="1889952"/>
                  </a:lnTo>
                  <a:lnTo>
                    <a:pt x="3017489" y="1889952"/>
                  </a:lnTo>
                  <a:lnTo>
                    <a:pt x="3017489" y="0"/>
                  </a:lnTo>
                  <a:close/>
                </a:path>
              </a:pathLst>
            </a:custGeom>
            <a:solidFill>
              <a:srgbClr val="00AC9F"/>
            </a:solidFill>
          </p:spPr>
          <p:txBody>
            <a:bodyPr wrap="square" lIns="0" tIns="0" rIns="0" bIns="0" rtlCol="0"/>
            <a:lstStyle/>
            <a:p>
              <a:endParaRPr/>
            </a:p>
          </p:txBody>
        </p:sp>
        <p:sp>
          <p:nvSpPr>
            <p:cNvPr id="11" name="object 11"/>
            <p:cNvSpPr/>
            <p:nvPr/>
          </p:nvSpPr>
          <p:spPr>
            <a:xfrm>
              <a:off x="11955499" y="2178614"/>
              <a:ext cx="3017520" cy="1890395"/>
            </a:xfrm>
            <a:custGeom>
              <a:avLst/>
              <a:gdLst/>
              <a:ahLst/>
              <a:cxnLst/>
              <a:rect l="l" t="t" r="r" b="b"/>
              <a:pathLst>
                <a:path w="3017519" h="1890395">
                  <a:moveTo>
                    <a:pt x="3017489" y="0"/>
                  </a:moveTo>
                  <a:lnTo>
                    <a:pt x="0" y="0"/>
                  </a:lnTo>
                  <a:lnTo>
                    <a:pt x="0" y="1889952"/>
                  </a:lnTo>
                  <a:lnTo>
                    <a:pt x="3017489" y="1889952"/>
                  </a:lnTo>
                  <a:lnTo>
                    <a:pt x="3017489" y="0"/>
                  </a:lnTo>
                  <a:close/>
                </a:path>
              </a:pathLst>
            </a:custGeom>
            <a:solidFill>
              <a:srgbClr val="47B3E3"/>
            </a:solidFill>
          </p:spPr>
          <p:txBody>
            <a:bodyPr wrap="square" lIns="0" tIns="0" rIns="0" bIns="0" rtlCol="0"/>
            <a:lstStyle/>
            <a:p>
              <a:endParaRPr/>
            </a:p>
          </p:txBody>
        </p:sp>
        <p:sp>
          <p:nvSpPr>
            <p:cNvPr id="12" name="object 12"/>
            <p:cNvSpPr/>
            <p:nvPr/>
          </p:nvSpPr>
          <p:spPr>
            <a:xfrm>
              <a:off x="11410225" y="1644071"/>
              <a:ext cx="3562985" cy="2430145"/>
            </a:xfrm>
            <a:custGeom>
              <a:avLst/>
              <a:gdLst/>
              <a:ahLst/>
              <a:cxnLst/>
              <a:rect l="l" t="t" r="r" b="b"/>
              <a:pathLst>
                <a:path w="3562984" h="2430145">
                  <a:moveTo>
                    <a:pt x="0" y="2429863"/>
                  </a:moveTo>
                  <a:lnTo>
                    <a:pt x="0" y="0"/>
                  </a:lnTo>
                  <a:lnTo>
                    <a:pt x="3562760" y="0"/>
                  </a:lnTo>
                </a:path>
              </a:pathLst>
            </a:custGeom>
            <a:ln w="606128">
              <a:solidFill>
                <a:srgbClr val="24A5DF"/>
              </a:solidFill>
            </a:ln>
          </p:spPr>
          <p:txBody>
            <a:bodyPr wrap="square" lIns="0" tIns="0" rIns="0" bIns="0" rtlCol="0"/>
            <a:lstStyle/>
            <a:p>
              <a:endParaRPr/>
            </a:p>
          </p:txBody>
        </p:sp>
        <p:sp>
          <p:nvSpPr>
            <p:cNvPr id="13" name="object 13"/>
            <p:cNvSpPr/>
            <p:nvPr/>
          </p:nvSpPr>
          <p:spPr>
            <a:xfrm>
              <a:off x="11955499" y="4304811"/>
              <a:ext cx="3017520" cy="1890395"/>
            </a:xfrm>
            <a:custGeom>
              <a:avLst/>
              <a:gdLst/>
              <a:ahLst/>
              <a:cxnLst/>
              <a:rect l="l" t="t" r="r" b="b"/>
              <a:pathLst>
                <a:path w="3017519" h="1890395">
                  <a:moveTo>
                    <a:pt x="3017489" y="0"/>
                  </a:moveTo>
                  <a:lnTo>
                    <a:pt x="0" y="0"/>
                  </a:lnTo>
                  <a:lnTo>
                    <a:pt x="0" y="1889952"/>
                  </a:lnTo>
                  <a:lnTo>
                    <a:pt x="3017489" y="1889952"/>
                  </a:lnTo>
                  <a:lnTo>
                    <a:pt x="3017489" y="0"/>
                  </a:lnTo>
                  <a:close/>
                </a:path>
              </a:pathLst>
            </a:custGeom>
            <a:solidFill>
              <a:srgbClr val="82BA34"/>
            </a:solidFill>
          </p:spPr>
          <p:txBody>
            <a:bodyPr wrap="square" lIns="0" tIns="0" rIns="0" bIns="0" rtlCol="0"/>
            <a:lstStyle/>
            <a:p>
              <a:endParaRPr/>
            </a:p>
          </p:txBody>
        </p:sp>
        <p:sp>
          <p:nvSpPr>
            <p:cNvPr id="14" name="object 14"/>
            <p:cNvSpPr/>
            <p:nvPr/>
          </p:nvSpPr>
          <p:spPr>
            <a:xfrm>
              <a:off x="15187757" y="4304809"/>
              <a:ext cx="3562985" cy="2425065"/>
            </a:xfrm>
            <a:custGeom>
              <a:avLst/>
              <a:gdLst/>
              <a:ahLst/>
              <a:cxnLst/>
              <a:rect l="l" t="t" r="r" b="b"/>
              <a:pathLst>
                <a:path w="3562984" h="2425065">
                  <a:moveTo>
                    <a:pt x="3562760" y="0"/>
                  </a:moveTo>
                  <a:lnTo>
                    <a:pt x="3562760" y="2424491"/>
                  </a:lnTo>
                  <a:lnTo>
                    <a:pt x="0" y="2424491"/>
                  </a:lnTo>
                </a:path>
              </a:pathLst>
            </a:custGeom>
            <a:ln w="606128">
              <a:solidFill>
                <a:srgbClr val="00AC9F"/>
              </a:solidFill>
            </a:ln>
          </p:spPr>
          <p:txBody>
            <a:bodyPr wrap="square" lIns="0" tIns="0" rIns="0" bIns="0" rtlCol="0"/>
            <a:lstStyle/>
            <a:p>
              <a:endParaRPr/>
            </a:p>
          </p:txBody>
        </p:sp>
        <p:sp>
          <p:nvSpPr>
            <p:cNvPr id="15" name="object 15"/>
            <p:cNvSpPr/>
            <p:nvPr/>
          </p:nvSpPr>
          <p:spPr>
            <a:xfrm>
              <a:off x="15187757" y="1644073"/>
              <a:ext cx="3562985" cy="2425065"/>
            </a:xfrm>
            <a:custGeom>
              <a:avLst/>
              <a:gdLst/>
              <a:ahLst/>
              <a:cxnLst/>
              <a:rect l="l" t="t" r="r" b="b"/>
              <a:pathLst>
                <a:path w="3562984" h="2425065">
                  <a:moveTo>
                    <a:pt x="3562760" y="2424491"/>
                  </a:moveTo>
                  <a:lnTo>
                    <a:pt x="3562760" y="0"/>
                  </a:lnTo>
                  <a:lnTo>
                    <a:pt x="0" y="0"/>
                  </a:lnTo>
                </a:path>
              </a:pathLst>
            </a:custGeom>
            <a:ln w="606128">
              <a:solidFill>
                <a:srgbClr val="1273B8"/>
              </a:solidFill>
            </a:ln>
          </p:spPr>
          <p:txBody>
            <a:bodyPr wrap="square" lIns="0" tIns="0" rIns="0" bIns="0" rtlCol="0"/>
            <a:lstStyle/>
            <a:p>
              <a:endParaRPr/>
            </a:p>
          </p:txBody>
        </p:sp>
        <p:sp>
          <p:nvSpPr>
            <p:cNvPr id="16" name="object 16"/>
            <p:cNvSpPr/>
            <p:nvPr/>
          </p:nvSpPr>
          <p:spPr>
            <a:xfrm>
              <a:off x="14564928" y="1341006"/>
              <a:ext cx="1095375" cy="606425"/>
            </a:xfrm>
            <a:custGeom>
              <a:avLst/>
              <a:gdLst/>
              <a:ahLst/>
              <a:cxnLst/>
              <a:rect l="l" t="t" r="r" b="b"/>
              <a:pathLst>
                <a:path w="1095375" h="606425">
                  <a:moveTo>
                    <a:pt x="1095317" y="0"/>
                  </a:moveTo>
                  <a:lnTo>
                    <a:pt x="0" y="0"/>
                  </a:lnTo>
                  <a:lnTo>
                    <a:pt x="0" y="606075"/>
                  </a:lnTo>
                  <a:lnTo>
                    <a:pt x="1095317" y="606075"/>
                  </a:lnTo>
                  <a:lnTo>
                    <a:pt x="1095317" y="0"/>
                  </a:lnTo>
                  <a:close/>
                </a:path>
              </a:pathLst>
            </a:custGeom>
            <a:solidFill>
              <a:srgbClr val="1273B8"/>
            </a:solidFill>
          </p:spPr>
          <p:txBody>
            <a:bodyPr wrap="square" lIns="0" tIns="0" rIns="0" bIns="0" rtlCol="0"/>
            <a:lstStyle/>
            <a:p>
              <a:endParaRPr/>
            </a:p>
          </p:txBody>
        </p:sp>
      </p:grpSp>
      <p:sp>
        <p:nvSpPr>
          <p:cNvPr id="17" name="object 17"/>
          <p:cNvSpPr txBox="1"/>
          <p:nvPr/>
        </p:nvSpPr>
        <p:spPr>
          <a:xfrm>
            <a:off x="12168303" y="1369976"/>
            <a:ext cx="1129030" cy="498475"/>
          </a:xfrm>
          <a:prstGeom prst="rect">
            <a:avLst/>
          </a:prstGeom>
        </p:spPr>
        <p:txBody>
          <a:bodyPr vert="horz" wrap="square" lIns="0" tIns="12700" rIns="0" bIns="0" rtlCol="0">
            <a:spAutoFit/>
          </a:bodyPr>
          <a:lstStyle/>
          <a:p>
            <a:pPr marL="12700">
              <a:lnSpc>
                <a:spcPct val="100000"/>
              </a:lnSpc>
              <a:spcBef>
                <a:spcPts val="100"/>
              </a:spcBef>
            </a:pPr>
            <a:r>
              <a:rPr sz="3100" spc="-40" dirty="0">
                <a:solidFill>
                  <a:srgbClr val="FFFFFF"/>
                </a:solidFill>
                <a:latin typeface="Arial"/>
                <a:cs typeface="Arial"/>
              </a:rPr>
              <a:t>Attract</a:t>
            </a:r>
            <a:endParaRPr sz="3100">
              <a:latin typeface="Arial"/>
              <a:cs typeface="Arial"/>
            </a:endParaRPr>
          </a:p>
        </p:txBody>
      </p:sp>
      <p:sp>
        <p:nvSpPr>
          <p:cNvPr id="18" name="object 18"/>
          <p:cNvSpPr txBox="1"/>
          <p:nvPr/>
        </p:nvSpPr>
        <p:spPr>
          <a:xfrm>
            <a:off x="14564928" y="1369976"/>
            <a:ext cx="4185920" cy="498475"/>
          </a:xfrm>
          <a:prstGeom prst="rect">
            <a:avLst/>
          </a:prstGeom>
        </p:spPr>
        <p:txBody>
          <a:bodyPr vert="horz" wrap="square" lIns="0" tIns="12700" rIns="0" bIns="0" rtlCol="0">
            <a:spAutoFit/>
          </a:bodyPr>
          <a:lstStyle/>
          <a:p>
            <a:pPr marL="2064385">
              <a:lnSpc>
                <a:spcPct val="100000"/>
              </a:lnSpc>
              <a:spcBef>
                <a:spcPts val="100"/>
              </a:spcBef>
            </a:pPr>
            <a:r>
              <a:rPr sz="3100" spc="-10" dirty="0">
                <a:solidFill>
                  <a:srgbClr val="FFFFFF"/>
                </a:solidFill>
                <a:latin typeface="Arial"/>
                <a:cs typeface="Arial"/>
              </a:rPr>
              <a:t>Develop</a:t>
            </a:r>
            <a:endParaRPr sz="3100">
              <a:latin typeface="Arial"/>
              <a:cs typeface="Arial"/>
            </a:endParaRPr>
          </a:p>
        </p:txBody>
      </p:sp>
      <p:sp>
        <p:nvSpPr>
          <p:cNvPr id="19" name="object 19"/>
          <p:cNvSpPr txBox="1"/>
          <p:nvPr/>
        </p:nvSpPr>
        <p:spPr>
          <a:xfrm>
            <a:off x="16621848" y="6449161"/>
            <a:ext cx="1369060" cy="498475"/>
          </a:xfrm>
          <a:prstGeom prst="rect">
            <a:avLst/>
          </a:prstGeom>
        </p:spPr>
        <p:txBody>
          <a:bodyPr vert="horz" wrap="square" lIns="0" tIns="12700" rIns="0" bIns="0" rtlCol="0">
            <a:spAutoFit/>
          </a:bodyPr>
          <a:lstStyle/>
          <a:p>
            <a:pPr marL="12700">
              <a:lnSpc>
                <a:spcPct val="100000"/>
              </a:lnSpc>
              <a:spcBef>
                <a:spcPts val="100"/>
              </a:spcBef>
            </a:pPr>
            <a:r>
              <a:rPr sz="3100" spc="-40" dirty="0">
                <a:solidFill>
                  <a:srgbClr val="FFFFFF"/>
                </a:solidFill>
                <a:latin typeface="Arial"/>
                <a:cs typeface="Arial"/>
              </a:rPr>
              <a:t>Support</a:t>
            </a:r>
            <a:endParaRPr sz="3100">
              <a:latin typeface="Arial"/>
              <a:cs typeface="Arial"/>
            </a:endParaRPr>
          </a:p>
        </p:txBody>
      </p:sp>
      <p:sp>
        <p:nvSpPr>
          <p:cNvPr id="20" name="object 20"/>
          <p:cNvSpPr txBox="1"/>
          <p:nvPr/>
        </p:nvSpPr>
        <p:spPr>
          <a:xfrm>
            <a:off x="12168303" y="2286935"/>
            <a:ext cx="1224915" cy="462280"/>
          </a:xfrm>
          <a:prstGeom prst="rect">
            <a:avLst/>
          </a:prstGeom>
        </p:spPr>
        <p:txBody>
          <a:bodyPr vert="horz" wrap="square" lIns="0" tIns="13335" rIns="0" bIns="0" rtlCol="0">
            <a:spAutoFit/>
          </a:bodyPr>
          <a:lstStyle/>
          <a:p>
            <a:pPr marL="12700" marR="5080">
              <a:lnSpc>
                <a:spcPct val="100000"/>
              </a:lnSpc>
              <a:spcBef>
                <a:spcPts val="105"/>
              </a:spcBef>
            </a:pPr>
            <a:r>
              <a:rPr sz="950" spc="-25" dirty="0">
                <a:solidFill>
                  <a:srgbClr val="FFFFFF"/>
                </a:solidFill>
                <a:latin typeface="Arial"/>
                <a:cs typeface="Arial"/>
              </a:rPr>
              <a:t>Collaborating</a:t>
            </a:r>
            <a:r>
              <a:rPr sz="950" spc="50" dirty="0">
                <a:solidFill>
                  <a:srgbClr val="FFFFFF"/>
                </a:solidFill>
                <a:latin typeface="Arial"/>
                <a:cs typeface="Arial"/>
              </a:rPr>
              <a:t> </a:t>
            </a:r>
            <a:r>
              <a:rPr sz="950" spc="-20" dirty="0">
                <a:solidFill>
                  <a:srgbClr val="FFFFFF"/>
                </a:solidFill>
                <a:latin typeface="Arial"/>
                <a:cs typeface="Arial"/>
              </a:rPr>
              <a:t>with </a:t>
            </a:r>
            <a:r>
              <a:rPr sz="950" spc="-45" dirty="0">
                <a:solidFill>
                  <a:srgbClr val="FFFFFF"/>
                </a:solidFill>
                <a:latin typeface="Arial"/>
                <a:cs typeface="Arial"/>
              </a:rPr>
              <a:t>system</a:t>
            </a:r>
            <a:r>
              <a:rPr sz="950" spc="-5" dirty="0">
                <a:solidFill>
                  <a:srgbClr val="FFFFFF"/>
                </a:solidFill>
                <a:latin typeface="Arial"/>
                <a:cs typeface="Arial"/>
              </a:rPr>
              <a:t> </a:t>
            </a:r>
            <a:r>
              <a:rPr sz="950" spc="-40" dirty="0">
                <a:solidFill>
                  <a:srgbClr val="FFFFFF"/>
                </a:solidFill>
                <a:latin typeface="Arial"/>
                <a:cs typeface="Arial"/>
              </a:rPr>
              <a:t>colleagues</a:t>
            </a:r>
            <a:r>
              <a:rPr sz="950" dirty="0">
                <a:solidFill>
                  <a:srgbClr val="FFFFFF"/>
                </a:solidFill>
                <a:latin typeface="Arial"/>
                <a:cs typeface="Arial"/>
              </a:rPr>
              <a:t> </a:t>
            </a:r>
            <a:r>
              <a:rPr sz="950" spc="-25" dirty="0">
                <a:solidFill>
                  <a:srgbClr val="FFFFFF"/>
                </a:solidFill>
                <a:latin typeface="Arial"/>
                <a:cs typeface="Arial"/>
              </a:rPr>
              <a:t>to </a:t>
            </a:r>
            <a:r>
              <a:rPr sz="950" spc="-10" dirty="0">
                <a:solidFill>
                  <a:srgbClr val="FFFFFF"/>
                </a:solidFill>
                <a:latin typeface="Arial"/>
                <a:cs typeface="Arial"/>
              </a:rPr>
              <a:t>provide</a:t>
            </a:r>
            <a:r>
              <a:rPr sz="950" spc="-55" dirty="0">
                <a:solidFill>
                  <a:srgbClr val="FFFFFF"/>
                </a:solidFill>
                <a:latin typeface="Arial"/>
                <a:cs typeface="Arial"/>
              </a:rPr>
              <a:t> </a:t>
            </a:r>
            <a:r>
              <a:rPr sz="950" spc="-20" dirty="0">
                <a:solidFill>
                  <a:srgbClr val="FFFFFF"/>
                </a:solidFill>
                <a:latin typeface="Arial"/>
                <a:cs typeface="Arial"/>
              </a:rPr>
              <a:t>people</a:t>
            </a:r>
            <a:r>
              <a:rPr sz="950" spc="-55" dirty="0">
                <a:solidFill>
                  <a:srgbClr val="FFFFFF"/>
                </a:solidFill>
                <a:latin typeface="Arial"/>
                <a:cs typeface="Arial"/>
              </a:rPr>
              <a:t> </a:t>
            </a:r>
            <a:r>
              <a:rPr sz="950" spc="-10" dirty="0">
                <a:solidFill>
                  <a:srgbClr val="FFFFFF"/>
                </a:solidFill>
                <a:latin typeface="Arial"/>
                <a:cs typeface="Arial"/>
              </a:rPr>
              <a:t>pipeline</a:t>
            </a:r>
            <a:endParaRPr sz="950">
              <a:latin typeface="Arial"/>
              <a:cs typeface="Arial"/>
            </a:endParaRPr>
          </a:p>
        </p:txBody>
      </p:sp>
      <p:sp>
        <p:nvSpPr>
          <p:cNvPr id="21" name="object 21"/>
          <p:cNvSpPr txBox="1"/>
          <p:nvPr/>
        </p:nvSpPr>
        <p:spPr>
          <a:xfrm>
            <a:off x="12168303" y="2873662"/>
            <a:ext cx="1079500" cy="607695"/>
          </a:xfrm>
          <a:prstGeom prst="rect">
            <a:avLst/>
          </a:prstGeom>
        </p:spPr>
        <p:txBody>
          <a:bodyPr vert="horz" wrap="square" lIns="0" tIns="13335" rIns="0" bIns="0" rtlCol="0">
            <a:spAutoFit/>
          </a:bodyPr>
          <a:lstStyle/>
          <a:p>
            <a:pPr marL="12700" marR="5080">
              <a:lnSpc>
                <a:spcPct val="100000"/>
              </a:lnSpc>
              <a:spcBef>
                <a:spcPts val="105"/>
              </a:spcBef>
            </a:pPr>
            <a:r>
              <a:rPr sz="950" spc="-55" dirty="0">
                <a:solidFill>
                  <a:srgbClr val="FFFFFF"/>
                </a:solidFill>
                <a:latin typeface="Arial"/>
                <a:cs typeface="Arial"/>
              </a:rPr>
              <a:t>Create</a:t>
            </a:r>
            <a:r>
              <a:rPr sz="950" spc="-30" dirty="0">
                <a:solidFill>
                  <a:srgbClr val="FFFFFF"/>
                </a:solidFill>
                <a:latin typeface="Arial"/>
                <a:cs typeface="Arial"/>
              </a:rPr>
              <a:t> </a:t>
            </a:r>
            <a:r>
              <a:rPr sz="950" spc="-10" dirty="0">
                <a:solidFill>
                  <a:srgbClr val="FFFFFF"/>
                </a:solidFill>
                <a:latin typeface="Arial"/>
                <a:cs typeface="Arial"/>
              </a:rPr>
              <a:t>conditions</a:t>
            </a:r>
            <a:r>
              <a:rPr sz="950" spc="-30" dirty="0">
                <a:solidFill>
                  <a:srgbClr val="FFFFFF"/>
                </a:solidFill>
                <a:latin typeface="Arial"/>
                <a:cs typeface="Arial"/>
              </a:rPr>
              <a:t> </a:t>
            </a:r>
            <a:r>
              <a:rPr sz="950" spc="-25" dirty="0">
                <a:solidFill>
                  <a:srgbClr val="FFFFFF"/>
                </a:solidFill>
                <a:latin typeface="Arial"/>
                <a:cs typeface="Arial"/>
              </a:rPr>
              <a:t>for </a:t>
            </a:r>
            <a:r>
              <a:rPr sz="950" dirty="0">
                <a:solidFill>
                  <a:srgbClr val="FFFFFF"/>
                </a:solidFill>
                <a:latin typeface="Arial"/>
                <a:cs typeface="Arial"/>
              </a:rPr>
              <a:t>quality</a:t>
            </a:r>
            <a:r>
              <a:rPr sz="950" spc="-50" dirty="0">
                <a:solidFill>
                  <a:srgbClr val="FFFFFF"/>
                </a:solidFill>
                <a:latin typeface="Arial"/>
                <a:cs typeface="Arial"/>
              </a:rPr>
              <a:t> </a:t>
            </a:r>
            <a:r>
              <a:rPr sz="950" spc="-10" dirty="0">
                <a:solidFill>
                  <a:srgbClr val="FFFFFF"/>
                </a:solidFill>
                <a:latin typeface="Arial"/>
                <a:cs typeface="Arial"/>
              </a:rPr>
              <a:t>placements which</a:t>
            </a:r>
            <a:r>
              <a:rPr sz="950" spc="-75" dirty="0">
                <a:solidFill>
                  <a:srgbClr val="FFFFFF"/>
                </a:solidFill>
                <a:latin typeface="Arial"/>
                <a:cs typeface="Arial"/>
              </a:rPr>
              <a:t> </a:t>
            </a:r>
            <a:r>
              <a:rPr sz="950" spc="-10" dirty="0">
                <a:solidFill>
                  <a:srgbClr val="FFFFFF"/>
                </a:solidFill>
                <a:latin typeface="Arial"/>
                <a:cs typeface="Arial"/>
              </a:rPr>
              <a:t>showcase </a:t>
            </a:r>
            <a:r>
              <a:rPr sz="950" spc="-35" dirty="0">
                <a:solidFill>
                  <a:srgbClr val="FFFFFF"/>
                </a:solidFill>
                <a:latin typeface="Arial"/>
                <a:cs typeface="Arial"/>
              </a:rPr>
              <a:t>general</a:t>
            </a:r>
            <a:r>
              <a:rPr sz="950" spc="-30" dirty="0">
                <a:solidFill>
                  <a:srgbClr val="FFFFFF"/>
                </a:solidFill>
                <a:latin typeface="Arial"/>
                <a:cs typeface="Arial"/>
              </a:rPr>
              <a:t> </a:t>
            </a:r>
            <a:r>
              <a:rPr sz="950" spc="-10" dirty="0">
                <a:solidFill>
                  <a:srgbClr val="FFFFFF"/>
                </a:solidFill>
                <a:latin typeface="Arial"/>
                <a:cs typeface="Arial"/>
              </a:rPr>
              <a:t>practice</a:t>
            </a:r>
            <a:endParaRPr sz="950">
              <a:latin typeface="Arial"/>
              <a:cs typeface="Arial"/>
            </a:endParaRPr>
          </a:p>
        </p:txBody>
      </p:sp>
      <p:sp>
        <p:nvSpPr>
          <p:cNvPr id="22" name="object 22"/>
          <p:cNvSpPr txBox="1"/>
          <p:nvPr/>
        </p:nvSpPr>
        <p:spPr>
          <a:xfrm>
            <a:off x="16549845" y="2286935"/>
            <a:ext cx="1440815" cy="462280"/>
          </a:xfrm>
          <a:prstGeom prst="rect">
            <a:avLst/>
          </a:prstGeom>
        </p:spPr>
        <p:txBody>
          <a:bodyPr vert="horz" wrap="square" lIns="0" tIns="13335" rIns="0" bIns="0" rtlCol="0">
            <a:spAutoFit/>
          </a:bodyPr>
          <a:lstStyle/>
          <a:p>
            <a:pPr marL="12700" marR="5080" indent="219075" algn="r">
              <a:lnSpc>
                <a:spcPct val="100000"/>
              </a:lnSpc>
              <a:spcBef>
                <a:spcPts val="105"/>
              </a:spcBef>
            </a:pPr>
            <a:r>
              <a:rPr sz="950" spc="-25" dirty="0">
                <a:solidFill>
                  <a:srgbClr val="FFFFFF"/>
                </a:solidFill>
                <a:latin typeface="Arial"/>
                <a:cs typeface="Arial"/>
              </a:rPr>
              <a:t>Delivering thousands</a:t>
            </a:r>
            <a:r>
              <a:rPr sz="950" spc="-20" dirty="0">
                <a:solidFill>
                  <a:srgbClr val="FFFFFF"/>
                </a:solidFill>
                <a:latin typeface="Arial"/>
                <a:cs typeface="Arial"/>
              </a:rPr>
              <a:t> </a:t>
            </a:r>
            <a:r>
              <a:rPr sz="950" spc="-25" dirty="0">
                <a:solidFill>
                  <a:srgbClr val="FFFFFF"/>
                </a:solidFill>
                <a:latin typeface="Arial"/>
                <a:cs typeface="Arial"/>
              </a:rPr>
              <a:t>of </a:t>
            </a:r>
            <a:r>
              <a:rPr sz="950" spc="-10" dirty="0">
                <a:solidFill>
                  <a:srgbClr val="FFFFFF"/>
                </a:solidFill>
                <a:latin typeface="Arial"/>
                <a:cs typeface="Arial"/>
              </a:rPr>
              <a:t>training,</a:t>
            </a:r>
            <a:r>
              <a:rPr sz="950" spc="-25" dirty="0">
                <a:solidFill>
                  <a:srgbClr val="FFFFFF"/>
                </a:solidFill>
                <a:latin typeface="Arial"/>
                <a:cs typeface="Arial"/>
              </a:rPr>
              <a:t> </a:t>
            </a:r>
            <a:r>
              <a:rPr sz="950" spc="-20" dirty="0">
                <a:solidFill>
                  <a:srgbClr val="FFFFFF"/>
                </a:solidFill>
                <a:latin typeface="Arial"/>
                <a:cs typeface="Arial"/>
              </a:rPr>
              <a:t>education</a:t>
            </a:r>
            <a:r>
              <a:rPr sz="950" spc="-25" dirty="0">
                <a:solidFill>
                  <a:srgbClr val="FFFFFF"/>
                </a:solidFill>
                <a:latin typeface="Arial"/>
                <a:cs typeface="Arial"/>
              </a:rPr>
              <a:t> and</a:t>
            </a:r>
            <a:r>
              <a:rPr sz="950" spc="-20" dirty="0">
                <a:solidFill>
                  <a:srgbClr val="FFFFFF"/>
                </a:solidFill>
                <a:latin typeface="Arial"/>
                <a:cs typeface="Arial"/>
              </a:rPr>
              <a:t> </a:t>
            </a:r>
            <a:r>
              <a:rPr sz="950" spc="-114" dirty="0">
                <a:solidFill>
                  <a:srgbClr val="FFFFFF"/>
                </a:solidFill>
                <a:latin typeface="Arial"/>
                <a:cs typeface="Arial"/>
              </a:rPr>
              <a:t>CPD</a:t>
            </a:r>
            <a:endParaRPr sz="950">
              <a:latin typeface="Arial"/>
              <a:cs typeface="Arial"/>
            </a:endParaRPr>
          </a:p>
          <a:p>
            <a:pPr marR="5080" algn="r">
              <a:lnSpc>
                <a:spcPct val="100000"/>
              </a:lnSpc>
              <a:spcBef>
                <a:spcPts val="10"/>
              </a:spcBef>
            </a:pPr>
            <a:r>
              <a:rPr sz="950" spc="-10" dirty="0">
                <a:solidFill>
                  <a:srgbClr val="FFFFFF"/>
                </a:solidFill>
                <a:latin typeface="Arial"/>
                <a:cs typeface="Arial"/>
              </a:rPr>
              <a:t>opportunities</a:t>
            </a:r>
            <a:endParaRPr sz="950">
              <a:latin typeface="Arial"/>
              <a:cs typeface="Arial"/>
            </a:endParaRPr>
          </a:p>
        </p:txBody>
      </p:sp>
      <p:sp>
        <p:nvSpPr>
          <p:cNvPr id="23" name="object 23"/>
          <p:cNvSpPr txBox="1"/>
          <p:nvPr/>
        </p:nvSpPr>
        <p:spPr>
          <a:xfrm>
            <a:off x="16714953" y="2873662"/>
            <a:ext cx="1275715" cy="316865"/>
          </a:xfrm>
          <a:prstGeom prst="rect">
            <a:avLst/>
          </a:prstGeom>
        </p:spPr>
        <p:txBody>
          <a:bodyPr vert="horz" wrap="square" lIns="0" tIns="13335" rIns="0" bIns="0" rtlCol="0">
            <a:spAutoFit/>
          </a:bodyPr>
          <a:lstStyle/>
          <a:p>
            <a:pPr marL="12700" marR="5080" indent="478790">
              <a:lnSpc>
                <a:spcPct val="100000"/>
              </a:lnSpc>
              <a:spcBef>
                <a:spcPts val="105"/>
              </a:spcBef>
            </a:pPr>
            <a:r>
              <a:rPr sz="950" spc="-35" dirty="0">
                <a:solidFill>
                  <a:srgbClr val="FFFFFF"/>
                </a:solidFill>
                <a:latin typeface="Arial"/>
                <a:cs typeface="Arial"/>
              </a:rPr>
              <a:t>Developing</a:t>
            </a:r>
            <a:r>
              <a:rPr sz="950" spc="20" dirty="0">
                <a:solidFill>
                  <a:srgbClr val="FFFFFF"/>
                </a:solidFill>
                <a:latin typeface="Arial"/>
                <a:cs typeface="Arial"/>
              </a:rPr>
              <a:t> </a:t>
            </a:r>
            <a:r>
              <a:rPr sz="950" spc="-25" dirty="0">
                <a:solidFill>
                  <a:srgbClr val="FFFFFF"/>
                </a:solidFill>
                <a:latin typeface="Arial"/>
                <a:cs typeface="Arial"/>
              </a:rPr>
              <a:t>our </a:t>
            </a:r>
            <a:r>
              <a:rPr sz="950" spc="-20" dirty="0">
                <a:solidFill>
                  <a:srgbClr val="FFFFFF"/>
                </a:solidFill>
                <a:latin typeface="Arial"/>
                <a:cs typeface="Arial"/>
              </a:rPr>
              <a:t>workforce</a:t>
            </a:r>
            <a:r>
              <a:rPr sz="950" spc="-55" dirty="0">
                <a:solidFill>
                  <a:srgbClr val="FFFFFF"/>
                </a:solidFill>
                <a:latin typeface="Arial"/>
                <a:cs typeface="Arial"/>
              </a:rPr>
              <a:t> </a:t>
            </a:r>
            <a:r>
              <a:rPr sz="950" dirty="0">
                <a:solidFill>
                  <a:srgbClr val="FFFFFF"/>
                </a:solidFill>
                <a:latin typeface="Arial"/>
                <a:cs typeface="Arial"/>
              </a:rPr>
              <a:t>for</a:t>
            </a:r>
            <a:r>
              <a:rPr sz="950" spc="-50" dirty="0">
                <a:solidFill>
                  <a:srgbClr val="FFFFFF"/>
                </a:solidFill>
                <a:latin typeface="Arial"/>
                <a:cs typeface="Arial"/>
              </a:rPr>
              <a:t> </a:t>
            </a:r>
            <a:r>
              <a:rPr sz="950" dirty="0">
                <a:solidFill>
                  <a:srgbClr val="FFFFFF"/>
                </a:solidFill>
                <a:latin typeface="Arial"/>
                <a:cs typeface="Arial"/>
              </a:rPr>
              <a:t>the</a:t>
            </a:r>
            <a:r>
              <a:rPr sz="950" spc="-50" dirty="0">
                <a:solidFill>
                  <a:srgbClr val="FFFFFF"/>
                </a:solidFill>
                <a:latin typeface="Arial"/>
                <a:cs typeface="Arial"/>
              </a:rPr>
              <a:t> </a:t>
            </a:r>
            <a:r>
              <a:rPr sz="950" spc="-10" dirty="0">
                <a:solidFill>
                  <a:srgbClr val="FFFFFF"/>
                </a:solidFill>
                <a:latin typeface="Arial"/>
                <a:cs typeface="Arial"/>
              </a:rPr>
              <a:t>benefit</a:t>
            </a:r>
            <a:endParaRPr sz="950">
              <a:latin typeface="Arial"/>
              <a:cs typeface="Arial"/>
            </a:endParaRPr>
          </a:p>
        </p:txBody>
      </p:sp>
      <p:sp>
        <p:nvSpPr>
          <p:cNvPr id="24" name="object 24"/>
          <p:cNvSpPr txBox="1"/>
          <p:nvPr/>
        </p:nvSpPr>
        <p:spPr>
          <a:xfrm>
            <a:off x="16812054" y="3164601"/>
            <a:ext cx="1179195" cy="316865"/>
          </a:xfrm>
          <a:prstGeom prst="rect">
            <a:avLst/>
          </a:prstGeom>
        </p:spPr>
        <p:txBody>
          <a:bodyPr vert="horz" wrap="square" lIns="0" tIns="13335" rIns="0" bIns="0" rtlCol="0">
            <a:spAutoFit/>
          </a:bodyPr>
          <a:lstStyle/>
          <a:p>
            <a:pPr marR="5080" algn="r">
              <a:lnSpc>
                <a:spcPct val="100000"/>
              </a:lnSpc>
              <a:spcBef>
                <a:spcPts val="105"/>
              </a:spcBef>
            </a:pPr>
            <a:r>
              <a:rPr sz="950" dirty="0">
                <a:solidFill>
                  <a:srgbClr val="FFFFFF"/>
                </a:solidFill>
                <a:latin typeface="Arial"/>
                <a:cs typeface="Arial"/>
              </a:rPr>
              <a:t>of</a:t>
            </a:r>
            <a:r>
              <a:rPr sz="950" spc="-55" dirty="0">
                <a:solidFill>
                  <a:srgbClr val="FFFFFF"/>
                </a:solidFill>
                <a:latin typeface="Arial"/>
                <a:cs typeface="Arial"/>
              </a:rPr>
              <a:t> </a:t>
            </a:r>
            <a:r>
              <a:rPr sz="950" dirty="0">
                <a:solidFill>
                  <a:srgbClr val="FFFFFF"/>
                </a:solidFill>
                <a:latin typeface="Arial"/>
                <a:cs typeface="Arial"/>
              </a:rPr>
              <a:t>our</a:t>
            </a:r>
            <a:r>
              <a:rPr sz="950" spc="-55" dirty="0">
                <a:solidFill>
                  <a:srgbClr val="FFFFFF"/>
                </a:solidFill>
                <a:latin typeface="Arial"/>
                <a:cs typeface="Arial"/>
              </a:rPr>
              <a:t> </a:t>
            </a:r>
            <a:r>
              <a:rPr sz="950" spc="-35" dirty="0">
                <a:solidFill>
                  <a:srgbClr val="FFFFFF"/>
                </a:solidFill>
                <a:latin typeface="Arial"/>
                <a:cs typeface="Arial"/>
              </a:rPr>
              <a:t>staff,</a:t>
            </a:r>
            <a:r>
              <a:rPr sz="950" spc="-50" dirty="0">
                <a:solidFill>
                  <a:srgbClr val="FFFFFF"/>
                </a:solidFill>
                <a:latin typeface="Arial"/>
                <a:cs typeface="Arial"/>
              </a:rPr>
              <a:t> </a:t>
            </a:r>
            <a:r>
              <a:rPr sz="950" spc="-10" dirty="0">
                <a:solidFill>
                  <a:srgbClr val="FFFFFF"/>
                </a:solidFill>
                <a:latin typeface="Arial"/>
                <a:cs typeface="Arial"/>
              </a:rPr>
              <a:t>employers,</a:t>
            </a:r>
            <a:endParaRPr sz="950">
              <a:latin typeface="Arial"/>
              <a:cs typeface="Arial"/>
            </a:endParaRPr>
          </a:p>
          <a:p>
            <a:pPr marR="5080" algn="r">
              <a:lnSpc>
                <a:spcPct val="100000"/>
              </a:lnSpc>
              <a:spcBef>
                <a:spcPts val="5"/>
              </a:spcBef>
            </a:pPr>
            <a:r>
              <a:rPr sz="950" spc="-25" dirty="0">
                <a:solidFill>
                  <a:srgbClr val="FFFFFF"/>
                </a:solidFill>
                <a:latin typeface="Arial"/>
                <a:cs typeface="Arial"/>
              </a:rPr>
              <a:t>and</a:t>
            </a:r>
            <a:r>
              <a:rPr sz="950" spc="-50" dirty="0">
                <a:solidFill>
                  <a:srgbClr val="FFFFFF"/>
                </a:solidFill>
                <a:latin typeface="Arial"/>
                <a:cs typeface="Arial"/>
              </a:rPr>
              <a:t> </a:t>
            </a:r>
            <a:r>
              <a:rPr sz="950" spc="-10" dirty="0">
                <a:solidFill>
                  <a:srgbClr val="FFFFFF"/>
                </a:solidFill>
                <a:latin typeface="Arial"/>
                <a:cs typeface="Arial"/>
              </a:rPr>
              <a:t>patients</a:t>
            </a:r>
            <a:endParaRPr sz="950">
              <a:latin typeface="Arial"/>
              <a:cs typeface="Arial"/>
            </a:endParaRPr>
          </a:p>
        </p:txBody>
      </p:sp>
      <p:sp>
        <p:nvSpPr>
          <p:cNvPr id="25" name="object 25"/>
          <p:cNvSpPr txBox="1"/>
          <p:nvPr/>
        </p:nvSpPr>
        <p:spPr>
          <a:xfrm>
            <a:off x="12168303" y="4895324"/>
            <a:ext cx="1795780" cy="462280"/>
          </a:xfrm>
          <a:prstGeom prst="rect">
            <a:avLst/>
          </a:prstGeom>
        </p:spPr>
        <p:txBody>
          <a:bodyPr vert="horz" wrap="square" lIns="0" tIns="13335" rIns="0" bIns="0" rtlCol="0">
            <a:spAutoFit/>
          </a:bodyPr>
          <a:lstStyle/>
          <a:p>
            <a:pPr marL="12700" marR="5080">
              <a:lnSpc>
                <a:spcPct val="100000"/>
              </a:lnSpc>
              <a:spcBef>
                <a:spcPts val="105"/>
              </a:spcBef>
            </a:pPr>
            <a:r>
              <a:rPr sz="950" spc="-80" dirty="0">
                <a:solidFill>
                  <a:srgbClr val="FFFFFF"/>
                </a:solidFill>
                <a:latin typeface="Arial"/>
                <a:cs typeface="Arial"/>
              </a:rPr>
              <a:t>To</a:t>
            </a:r>
            <a:r>
              <a:rPr sz="950" spc="-45" dirty="0">
                <a:solidFill>
                  <a:srgbClr val="FFFFFF"/>
                </a:solidFill>
                <a:latin typeface="Arial"/>
                <a:cs typeface="Arial"/>
              </a:rPr>
              <a:t> </a:t>
            </a:r>
            <a:r>
              <a:rPr sz="950" spc="-25" dirty="0">
                <a:solidFill>
                  <a:srgbClr val="FFFFFF"/>
                </a:solidFill>
                <a:latin typeface="Arial"/>
                <a:cs typeface="Arial"/>
              </a:rPr>
              <a:t>understand</a:t>
            </a:r>
            <a:r>
              <a:rPr sz="950" spc="-45" dirty="0">
                <a:solidFill>
                  <a:srgbClr val="FFFFFF"/>
                </a:solidFill>
                <a:latin typeface="Arial"/>
                <a:cs typeface="Arial"/>
              </a:rPr>
              <a:t> </a:t>
            </a:r>
            <a:r>
              <a:rPr sz="950" dirty="0">
                <a:solidFill>
                  <a:srgbClr val="FFFFFF"/>
                </a:solidFill>
                <a:latin typeface="Arial"/>
                <a:cs typeface="Arial"/>
              </a:rPr>
              <a:t>the</a:t>
            </a:r>
            <a:r>
              <a:rPr sz="950" spc="-40" dirty="0">
                <a:solidFill>
                  <a:srgbClr val="FFFFFF"/>
                </a:solidFill>
                <a:latin typeface="Arial"/>
                <a:cs typeface="Arial"/>
              </a:rPr>
              <a:t> </a:t>
            </a:r>
            <a:r>
              <a:rPr sz="950" spc="-45" dirty="0">
                <a:solidFill>
                  <a:srgbClr val="FFFFFF"/>
                </a:solidFill>
                <a:latin typeface="Arial"/>
                <a:cs typeface="Arial"/>
              </a:rPr>
              <a:t>needs </a:t>
            </a:r>
            <a:r>
              <a:rPr sz="950" dirty="0">
                <a:solidFill>
                  <a:srgbClr val="FFFFFF"/>
                </a:solidFill>
                <a:latin typeface="Arial"/>
                <a:cs typeface="Arial"/>
              </a:rPr>
              <a:t>of</a:t>
            </a:r>
            <a:r>
              <a:rPr sz="950" spc="-40" dirty="0">
                <a:solidFill>
                  <a:srgbClr val="FFFFFF"/>
                </a:solidFill>
                <a:latin typeface="Arial"/>
                <a:cs typeface="Arial"/>
              </a:rPr>
              <a:t> </a:t>
            </a:r>
            <a:r>
              <a:rPr sz="950" spc="-25" dirty="0">
                <a:solidFill>
                  <a:srgbClr val="FFFFFF"/>
                </a:solidFill>
                <a:latin typeface="Arial"/>
                <a:cs typeface="Arial"/>
              </a:rPr>
              <a:t>the </a:t>
            </a:r>
            <a:r>
              <a:rPr sz="950" spc="-20" dirty="0">
                <a:solidFill>
                  <a:srgbClr val="FFFFFF"/>
                </a:solidFill>
                <a:latin typeface="Arial"/>
                <a:cs typeface="Arial"/>
              </a:rPr>
              <a:t>workforce</a:t>
            </a:r>
            <a:r>
              <a:rPr sz="950" spc="-50" dirty="0">
                <a:solidFill>
                  <a:srgbClr val="FFFFFF"/>
                </a:solidFill>
                <a:latin typeface="Arial"/>
                <a:cs typeface="Arial"/>
              </a:rPr>
              <a:t> </a:t>
            </a:r>
            <a:r>
              <a:rPr sz="950" spc="-25" dirty="0">
                <a:solidFill>
                  <a:srgbClr val="FFFFFF"/>
                </a:solidFill>
                <a:latin typeface="Arial"/>
                <a:cs typeface="Arial"/>
              </a:rPr>
              <a:t>and</a:t>
            </a:r>
            <a:r>
              <a:rPr sz="950" spc="-50" dirty="0">
                <a:solidFill>
                  <a:srgbClr val="FFFFFF"/>
                </a:solidFill>
                <a:latin typeface="Arial"/>
                <a:cs typeface="Arial"/>
              </a:rPr>
              <a:t> </a:t>
            </a:r>
            <a:r>
              <a:rPr sz="950" dirty="0">
                <a:solidFill>
                  <a:srgbClr val="FFFFFF"/>
                </a:solidFill>
                <a:latin typeface="Arial"/>
                <a:cs typeface="Arial"/>
              </a:rPr>
              <a:t>look</a:t>
            </a:r>
            <a:r>
              <a:rPr sz="950" spc="-50" dirty="0">
                <a:solidFill>
                  <a:srgbClr val="FFFFFF"/>
                </a:solidFill>
                <a:latin typeface="Arial"/>
                <a:cs typeface="Arial"/>
              </a:rPr>
              <a:t> </a:t>
            </a:r>
            <a:r>
              <a:rPr sz="950" dirty="0">
                <a:solidFill>
                  <a:srgbClr val="FFFFFF"/>
                </a:solidFill>
                <a:latin typeface="Arial"/>
                <a:cs typeface="Arial"/>
              </a:rPr>
              <a:t>to</a:t>
            </a:r>
            <a:r>
              <a:rPr sz="950" spc="-50" dirty="0">
                <a:solidFill>
                  <a:srgbClr val="FFFFFF"/>
                </a:solidFill>
                <a:latin typeface="Arial"/>
                <a:cs typeface="Arial"/>
              </a:rPr>
              <a:t> </a:t>
            </a:r>
            <a:r>
              <a:rPr sz="950" spc="-10" dirty="0">
                <a:solidFill>
                  <a:srgbClr val="FFFFFF"/>
                </a:solidFill>
                <a:latin typeface="Arial"/>
                <a:cs typeface="Arial"/>
              </a:rPr>
              <a:t>provide</a:t>
            </a:r>
            <a:r>
              <a:rPr sz="950" spc="-50" dirty="0">
                <a:solidFill>
                  <a:srgbClr val="FFFFFF"/>
                </a:solidFill>
                <a:latin typeface="Arial"/>
                <a:cs typeface="Arial"/>
              </a:rPr>
              <a:t> a </a:t>
            </a:r>
            <a:r>
              <a:rPr sz="950" spc="-40" dirty="0">
                <a:solidFill>
                  <a:srgbClr val="FFFFFF"/>
                </a:solidFill>
                <a:latin typeface="Arial"/>
                <a:cs typeface="Arial"/>
              </a:rPr>
              <a:t>range</a:t>
            </a:r>
            <a:r>
              <a:rPr sz="950" spc="-55" dirty="0">
                <a:solidFill>
                  <a:srgbClr val="FFFFFF"/>
                </a:solidFill>
                <a:latin typeface="Arial"/>
                <a:cs typeface="Arial"/>
              </a:rPr>
              <a:t> </a:t>
            </a:r>
            <a:r>
              <a:rPr sz="950" dirty="0">
                <a:solidFill>
                  <a:srgbClr val="FFFFFF"/>
                </a:solidFill>
                <a:latin typeface="Arial"/>
                <a:cs typeface="Arial"/>
              </a:rPr>
              <a:t>of</a:t>
            </a:r>
            <a:r>
              <a:rPr sz="950" spc="-55" dirty="0">
                <a:solidFill>
                  <a:srgbClr val="FFFFFF"/>
                </a:solidFill>
                <a:latin typeface="Arial"/>
                <a:cs typeface="Arial"/>
              </a:rPr>
              <a:t> </a:t>
            </a:r>
            <a:r>
              <a:rPr sz="950" spc="-25" dirty="0">
                <a:solidFill>
                  <a:srgbClr val="FFFFFF"/>
                </a:solidFill>
                <a:latin typeface="Arial"/>
                <a:cs typeface="Arial"/>
              </a:rPr>
              <a:t>offers</a:t>
            </a:r>
            <a:r>
              <a:rPr sz="950" spc="-50" dirty="0">
                <a:solidFill>
                  <a:srgbClr val="FFFFFF"/>
                </a:solidFill>
                <a:latin typeface="Arial"/>
                <a:cs typeface="Arial"/>
              </a:rPr>
              <a:t> </a:t>
            </a:r>
            <a:r>
              <a:rPr sz="950" dirty="0">
                <a:solidFill>
                  <a:srgbClr val="FFFFFF"/>
                </a:solidFill>
                <a:latin typeface="Arial"/>
                <a:cs typeface="Arial"/>
              </a:rPr>
              <a:t>to</a:t>
            </a:r>
            <a:r>
              <a:rPr sz="950" spc="-55" dirty="0">
                <a:solidFill>
                  <a:srgbClr val="FFFFFF"/>
                </a:solidFill>
                <a:latin typeface="Arial"/>
                <a:cs typeface="Arial"/>
              </a:rPr>
              <a:t> </a:t>
            </a:r>
            <a:r>
              <a:rPr sz="950" dirty="0">
                <a:solidFill>
                  <a:srgbClr val="FFFFFF"/>
                </a:solidFill>
                <a:latin typeface="Arial"/>
                <a:cs typeface="Arial"/>
              </a:rPr>
              <a:t>support</a:t>
            </a:r>
            <a:r>
              <a:rPr sz="950" spc="-50" dirty="0">
                <a:solidFill>
                  <a:srgbClr val="FFFFFF"/>
                </a:solidFill>
                <a:latin typeface="Arial"/>
                <a:cs typeface="Arial"/>
              </a:rPr>
              <a:t> </a:t>
            </a:r>
            <a:r>
              <a:rPr sz="950" spc="-10" dirty="0">
                <a:solidFill>
                  <a:srgbClr val="FFFFFF"/>
                </a:solidFill>
                <a:latin typeface="Arial"/>
                <a:cs typeface="Arial"/>
              </a:rPr>
              <a:t>retention</a:t>
            </a:r>
            <a:endParaRPr sz="950">
              <a:latin typeface="Arial"/>
              <a:cs typeface="Arial"/>
            </a:endParaRPr>
          </a:p>
        </p:txBody>
      </p:sp>
      <p:sp>
        <p:nvSpPr>
          <p:cNvPr id="26" name="object 26"/>
          <p:cNvSpPr txBox="1"/>
          <p:nvPr/>
        </p:nvSpPr>
        <p:spPr>
          <a:xfrm>
            <a:off x="12168303" y="5482051"/>
            <a:ext cx="1372235" cy="462280"/>
          </a:xfrm>
          <a:prstGeom prst="rect">
            <a:avLst/>
          </a:prstGeom>
        </p:spPr>
        <p:txBody>
          <a:bodyPr vert="horz" wrap="square" lIns="0" tIns="13335" rIns="0" bIns="0" rtlCol="0">
            <a:spAutoFit/>
          </a:bodyPr>
          <a:lstStyle/>
          <a:p>
            <a:pPr marL="12700" marR="5080">
              <a:lnSpc>
                <a:spcPct val="100000"/>
              </a:lnSpc>
              <a:spcBef>
                <a:spcPts val="105"/>
              </a:spcBef>
            </a:pPr>
            <a:r>
              <a:rPr sz="950" spc="-40" dirty="0">
                <a:solidFill>
                  <a:srgbClr val="FFFFFF"/>
                </a:solidFill>
                <a:latin typeface="Arial"/>
                <a:cs typeface="Arial"/>
              </a:rPr>
              <a:t>Develop</a:t>
            </a:r>
            <a:r>
              <a:rPr sz="950" spc="-25" dirty="0">
                <a:solidFill>
                  <a:srgbClr val="FFFFFF"/>
                </a:solidFill>
                <a:latin typeface="Arial"/>
                <a:cs typeface="Arial"/>
              </a:rPr>
              <a:t> </a:t>
            </a:r>
            <a:r>
              <a:rPr sz="950" spc="-50" dirty="0">
                <a:solidFill>
                  <a:srgbClr val="FFFFFF"/>
                </a:solidFill>
                <a:latin typeface="Arial"/>
                <a:cs typeface="Arial"/>
              </a:rPr>
              <a:t>schemes</a:t>
            </a:r>
            <a:r>
              <a:rPr sz="950" spc="-25" dirty="0">
                <a:solidFill>
                  <a:srgbClr val="FFFFFF"/>
                </a:solidFill>
                <a:latin typeface="Arial"/>
                <a:cs typeface="Arial"/>
              </a:rPr>
              <a:t> and</a:t>
            </a:r>
            <a:r>
              <a:rPr sz="950" spc="500" dirty="0">
                <a:solidFill>
                  <a:srgbClr val="FFFFFF"/>
                </a:solidFill>
                <a:latin typeface="Arial"/>
                <a:cs typeface="Arial"/>
              </a:rPr>
              <a:t> </a:t>
            </a:r>
            <a:r>
              <a:rPr sz="950" spc="-10" dirty="0">
                <a:solidFill>
                  <a:srgbClr val="FFFFFF"/>
                </a:solidFill>
                <a:latin typeface="Arial"/>
                <a:cs typeface="Arial"/>
              </a:rPr>
              <a:t>tools</a:t>
            </a:r>
            <a:r>
              <a:rPr sz="950" spc="-50" dirty="0">
                <a:solidFill>
                  <a:srgbClr val="FFFFFF"/>
                </a:solidFill>
                <a:latin typeface="Arial"/>
                <a:cs typeface="Arial"/>
              </a:rPr>
              <a:t> </a:t>
            </a:r>
            <a:r>
              <a:rPr sz="950" dirty="0">
                <a:solidFill>
                  <a:srgbClr val="FFFFFF"/>
                </a:solidFill>
                <a:latin typeface="Arial"/>
                <a:cs typeface="Arial"/>
              </a:rPr>
              <a:t>to</a:t>
            </a:r>
            <a:r>
              <a:rPr sz="950" spc="-45" dirty="0">
                <a:solidFill>
                  <a:srgbClr val="FFFFFF"/>
                </a:solidFill>
                <a:latin typeface="Arial"/>
                <a:cs typeface="Arial"/>
              </a:rPr>
              <a:t> </a:t>
            </a:r>
            <a:r>
              <a:rPr sz="950" spc="-10" dirty="0">
                <a:solidFill>
                  <a:srgbClr val="FFFFFF"/>
                </a:solidFill>
                <a:latin typeface="Arial"/>
                <a:cs typeface="Arial"/>
              </a:rPr>
              <a:t>transform</a:t>
            </a:r>
            <a:r>
              <a:rPr sz="950" spc="-45" dirty="0">
                <a:solidFill>
                  <a:srgbClr val="FFFFFF"/>
                </a:solidFill>
                <a:latin typeface="Arial"/>
                <a:cs typeface="Arial"/>
              </a:rPr>
              <a:t> </a:t>
            </a:r>
            <a:r>
              <a:rPr sz="950" spc="-10" dirty="0">
                <a:solidFill>
                  <a:srgbClr val="FFFFFF"/>
                </a:solidFill>
                <a:latin typeface="Arial"/>
                <a:cs typeface="Arial"/>
              </a:rPr>
              <a:t>mindset </a:t>
            </a:r>
            <a:r>
              <a:rPr sz="950" spc="-25" dirty="0">
                <a:solidFill>
                  <a:srgbClr val="FFFFFF"/>
                </a:solidFill>
                <a:latin typeface="Arial"/>
                <a:cs typeface="Arial"/>
              </a:rPr>
              <a:t>and</a:t>
            </a:r>
            <a:r>
              <a:rPr sz="950" spc="-55" dirty="0">
                <a:solidFill>
                  <a:srgbClr val="FFFFFF"/>
                </a:solidFill>
                <a:latin typeface="Arial"/>
                <a:cs typeface="Arial"/>
              </a:rPr>
              <a:t> </a:t>
            </a:r>
            <a:r>
              <a:rPr sz="950" spc="-50" dirty="0">
                <a:solidFill>
                  <a:srgbClr val="FFFFFF"/>
                </a:solidFill>
                <a:latin typeface="Arial"/>
                <a:cs typeface="Arial"/>
              </a:rPr>
              <a:t>ways </a:t>
            </a:r>
            <a:r>
              <a:rPr sz="950" dirty="0">
                <a:solidFill>
                  <a:srgbClr val="FFFFFF"/>
                </a:solidFill>
                <a:latin typeface="Arial"/>
                <a:cs typeface="Arial"/>
              </a:rPr>
              <a:t>of</a:t>
            </a:r>
            <a:r>
              <a:rPr sz="950" spc="-50" dirty="0">
                <a:solidFill>
                  <a:srgbClr val="FFFFFF"/>
                </a:solidFill>
                <a:latin typeface="Arial"/>
                <a:cs typeface="Arial"/>
              </a:rPr>
              <a:t> </a:t>
            </a:r>
            <a:r>
              <a:rPr sz="950" spc="-10" dirty="0">
                <a:solidFill>
                  <a:srgbClr val="FFFFFF"/>
                </a:solidFill>
                <a:latin typeface="Arial"/>
                <a:cs typeface="Arial"/>
              </a:rPr>
              <a:t>working</a:t>
            </a:r>
            <a:endParaRPr sz="950">
              <a:latin typeface="Arial"/>
              <a:cs typeface="Arial"/>
            </a:endParaRPr>
          </a:p>
        </p:txBody>
      </p:sp>
      <p:sp>
        <p:nvSpPr>
          <p:cNvPr id="27" name="object 27"/>
          <p:cNvSpPr txBox="1"/>
          <p:nvPr/>
        </p:nvSpPr>
        <p:spPr>
          <a:xfrm>
            <a:off x="16567181" y="4749855"/>
            <a:ext cx="1423670" cy="316865"/>
          </a:xfrm>
          <a:prstGeom prst="rect">
            <a:avLst/>
          </a:prstGeom>
        </p:spPr>
        <p:txBody>
          <a:bodyPr vert="horz" wrap="square" lIns="0" tIns="13335" rIns="0" bIns="0" rtlCol="0">
            <a:spAutoFit/>
          </a:bodyPr>
          <a:lstStyle/>
          <a:p>
            <a:pPr marL="25400" marR="5080" indent="-13335">
              <a:lnSpc>
                <a:spcPct val="100000"/>
              </a:lnSpc>
              <a:spcBef>
                <a:spcPts val="105"/>
              </a:spcBef>
            </a:pPr>
            <a:r>
              <a:rPr sz="950" spc="-25" dirty="0">
                <a:solidFill>
                  <a:srgbClr val="FFFFFF"/>
                </a:solidFill>
                <a:latin typeface="Arial"/>
                <a:cs typeface="Arial"/>
              </a:rPr>
              <a:t>Delivering</a:t>
            </a:r>
            <a:r>
              <a:rPr sz="950" spc="-45" dirty="0">
                <a:solidFill>
                  <a:srgbClr val="FFFFFF"/>
                </a:solidFill>
                <a:latin typeface="Arial"/>
                <a:cs typeface="Arial"/>
              </a:rPr>
              <a:t> </a:t>
            </a:r>
            <a:r>
              <a:rPr sz="950" spc="-55" dirty="0">
                <a:solidFill>
                  <a:srgbClr val="FFFFFF"/>
                </a:solidFill>
                <a:latin typeface="Arial"/>
                <a:cs typeface="Arial"/>
              </a:rPr>
              <a:t>a</a:t>
            </a:r>
            <a:r>
              <a:rPr sz="950" spc="-45" dirty="0">
                <a:solidFill>
                  <a:srgbClr val="FFFFFF"/>
                </a:solidFill>
                <a:latin typeface="Arial"/>
                <a:cs typeface="Arial"/>
              </a:rPr>
              <a:t> </a:t>
            </a:r>
            <a:r>
              <a:rPr sz="950" spc="-30" dirty="0">
                <a:solidFill>
                  <a:srgbClr val="FFFFFF"/>
                </a:solidFill>
                <a:latin typeface="Arial"/>
                <a:cs typeface="Arial"/>
              </a:rPr>
              <a:t>comprehensive </a:t>
            </a:r>
            <a:r>
              <a:rPr sz="950" spc="-10" dirty="0">
                <a:solidFill>
                  <a:srgbClr val="FFFFFF"/>
                </a:solidFill>
                <a:latin typeface="Arial"/>
                <a:cs typeface="Arial"/>
              </a:rPr>
              <a:t>health</a:t>
            </a:r>
            <a:r>
              <a:rPr sz="950" spc="-65" dirty="0">
                <a:solidFill>
                  <a:srgbClr val="FFFFFF"/>
                </a:solidFill>
                <a:latin typeface="Arial"/>
                <a:cs typeface="Arial"/>
              </a:rPr>
              <a:t> &amp; </a:t>
            </a:r>
            <a:r>
              <a:rPr sz="950" spc="-10" dirty="0">
                <a:solidFill>
                  <a:srgbClr val="FFFFFF"/>
                </a:solidFill>
                <a:latin typeface="Arial"/>
                <a:cs typeface="Arial"/>
              </a:rPr>
              <a:t>wellbeing</a:t>
            </a:r>
            <a:r>
              <a:rPr sz="950" spc="-65" dirty="0">
                <a:solidFill>
                  <a:srgbClr val="FFFFFF"/>
                </a:solidFill>
                <a:latin typeface="Arial"/>
                <a:cs typeface="Arial"/>
              </a:rPr>
              <a:t> </a:t>
            </a:r>
            <a:r>
              <a:rPr sz="950" spc="-45" dirty="0">
                <a:solidFill>
                  <a:srgbClr val="FFFFFF"/>
                </a:solidFill>
                <a:latin typeface="Arial"/>
                <a:cs typeface="Arial"/>
              </a:rPr>
              <a:t>package</a:t>
            </a:r>
            <a:endParaRPr sz="950">
              <a:latin typeface="Arial"/>
              <a:cs typeface="Arial"/>
            </a:endParaRPr>
          </a:p>
        </p:txBody>
      </p:sp>
      <p:sp>
        <p:nvSpPr>
          <p:cNvPr id="28" name="object 28"/>
          <p:cNvSpPr txBox="1"/>
          <p:nvPr/>
        </p:nvSpPr>
        <p:spPr>
          <a:xfrm>
            <a:off x="16476746" y="5191112"/>
            <a:ext cx="1514475" cy="607695"/>
          </a:xfrm>
          <a:prstGeom prst="rect">
            <a:avLst/>
          </a:prstGeom>
        </p:spPr>
        <p:txBody>
          <a:bodyPr vert="horz" wrap="square" lIns="0" tIns="13335" rIns="0" bIns="0" rtlCol="0">
            <a:spAutoFit/>
          </a:bodyPr>
          <a:lstStyle/>
          <a:p>
            <a:pPr marL="106045" marR="5080" indent="-93980" algn="r">
              <a:lnSpc>
                <a:spcPct val="100000"/>
              </a:lnSpc>
              <a:spcBef>
                <a:spcPts val="105"/>
              </a:spcBef>
            </a:pPr>
            <a:r>
              <a:rPr sz="950" spc="-55" dirty="0">
                <a:solidFill>
                  <a:srgbClr val="FFFFFF"/>
                </a:solidFill>
                <a:latin typeface="Arial"/>
                <a:cs typeface="Arial"/>
              </a:rPr>
              <a:t>Ensure</a:t>
            </a:r>
            <a:r>
              <a:rPr sz="950" spc="-30" dirty="0">
                <a:solidFill>
                  <a:srgbClr val="FFFFFF"/>
                </a:solidFill>
                <a:latin typeface="Arial"/>
                <a:cs typeface="Arial"/>
              </a:rPr>
              <a:t> </a:t>
            </a:r>
            <a:r>
              <a:rPr sz="950" spc="-20" dirty="0">
                <a:solidFill>
                  <a:srgbClr val="FFFFFF"/>
                </a:solidFill>
                <a:latin typeface="Arial"/>
                <a:cs typeface="Arial"/>
              </a:rPr>
              <a:t>equality,</a:t>
            </a:r>
            <a:r>
              <a:rPr sz="950" spc="-30" dirty="0">
                <a:solidFill>
                  <a:srgbClr val="FFFFFF"/>
                </a:solidFill>
                <a:latin typeface="Arial"/>
                <a:cs typeface="Arial"/>
              </a:rPr>
              <a:t> </a:t>
            </a:r>
            <a:r>
              <a:rPr sz="950" spc="-10" dirty="0">
                <a:solidFill>
                  <a:srgbClr val="FFFFFF"/>
                </a:solidFill>
                <a:latin typeface="Arial"/>
                <a:cs typeface="Arial"/>
              </a:rPr>
              <a:t>diversity</a:t>
            </a:r>
            <a:r>
              <a:rPr sz="950" spc="-30" dirty="0">
                <a:solidFill>
                  <a:srgbClr val="FFFFFF"/>
                </a:solidFill>
                <a:latin typeface="Arial"/>
                <a:cs typeface="Arial"/>
              </a:rPr>
              <a:t> </a:t>
            </a:r>
            <a:r>
              <a:rPr sz="950" spc="-25" dirty="0">
                <a:solidFill>
                  <a:srgbClr val="FFFFFF"/>
                </a:solidFill>
                <a:latin typeface="Arial"/>
                <a:cs typeface="Arial"/>
              </a:rPr>
              <a:t>and </a:t>
            </a:r>
            <a:r>
              <a:rPr sz="950" spc="-10" dirty="0">
                <a:solidFill>
                  <a:srgbClr val="FFFFFF"/>
                </a:solidFill>
                <a:latin typeface="Arial"/>
                <a:cs typeface="Arial"/>
              </a:rPr>
              <a:t>inclusivity</a:t>
            </a:r>
            <a:r>
              <a:rPr sz="950" spc="-25" dirty="0">
                <a:solidFill>
                  <a:srgbClr val="FFFFFF"/>
                </a:solidFill>
                <a:latin typeface="Arial"/>
                <a:cs typeface="Arial"/>
              </a:rPr>
              <a:t> </a:t>
            </a:r>
            <a:r>
              <a:rPr sz="950" spc="-35" dirty="0">
                <a:solidFill>
                  <a:srgbClr val="FFFFFF"/>
                </a:solidFill>
                <a:latin typeface="Arial"/>
                <a:cs typeface="Arial"/>
              </a:rPr>
              <a:t>are</a:t>
            </a:r>
            <a:r>
              <a:rPr sz="950" spc="-25" dirty="0">
                <a:solidFill>
                  <a:srgbClr val="FFFFFF"/>
                </a:solidFill>
                <a:latin typeface="Arial"/>
                <a:cs typeface="Arial"/>
              </a:rPr>
              <a:t> embedded in </a:t>
            </a:r>
            <a:r>
              <a:rPr sz="950" dirty="0">
                <a:solidFill>
                  <a:srgbClr val="FFFFFF"/>
                </a:solidFill>
                <a:latin typeface="Arial"/>
                <a:cs typeface="Arial"/>
              </a:rPr>
              <a:t>our</a:t>
            </a:r>
            <a:r>
              <a:rPr sz="950" spc="-60" dirty="0">
                <a:solidFill>
                  <a:srgbClr val="FFFFFF"/>
                </a:solidFill>
                <a:latin typeface="Arial"/>
                <a:cs typeface="Arial"/>
              </a:rPr>
              <a:t> </a:t>
            </a:r>
            <a:r>
              <a:rPr sz="950" spc="-40" dirty="0">
                <a:solidFill>
                  <a:srgbClr val="FFFFFF"/>
                </a:solidFill>
                <a:latin typeface="Arial"/>
                <a:cs typeface="Arial"/>
              </a:rPr>
              <a:t>way</a:t>
            </a:r>
            <a:r>
              <a:rPr sz="950" spc="-55" dirty="0">
                <a:solidFill>
                  <a:srgbClr val="FFFFFF"/>
                </a:solidFill>
                <a:latin typeface="Arial"/>
                <a:cs typeface="Arial"/>
              </a:rPr>
              <a:t> </a:t>
            </a:r>
            <a:r>
              <a:rPr sz="950" dirty="0">
                <a:solidFill>
                  <a:srgbClr val="FFFFFF"/>
                </a:solidFill>
                <a:latin typeface="Arial"/>
                <a:cs typeface="Arial"/>
              </a:rPr>
              <a:t>of</a:t>
            </a:r>
            <a:r>
              <a:rPr sz="950" spc="-60" dirty="0">
                <a:solidFill>
                  <a:srgbClr val="FFFFFF"/>
                </a:solidFill>
                <a:latin typeface="Arial"/>
                <a:cs typeface="Arial"/>
              </a:rPr>
              <a:t> </a:t>
            </a:r>
            <a:r>
              <a:rPr sz="950" spc="-10" dirty="0">
                <a:solidFill>
                  <a:srgbClr val="FFFFFF"/>
                </a:solidFill>
                <a:latin typeface="Arial"/>
                <a:cs typeface="Arial"/>
              </a:rPr>
              <a:t>working</a:t>
            </a:r>
            <a:r>
              <a:rPr sz="950" spc="-55" dirty="0">
                <a:solidFill>
                  <a:srgbClr val="FFFFFF"/>
                </a:solidFill>
                <a:latin typeface="Arial"/>
                <a:cs typeface="Arial"/>
              </a:rPr>
              <a:t> </a:t>
            </a:r>
            <a:r>
              <a:rPr sz="950" spc="-25" dirty="0">
                <a:solidFill>
                  <a:srgbClr val="FFFFFF"/>
                </a:solidFill>
                <a:latin typeface="Arial"/>
                <a:cs typeface="Arial"/>
              </a:rPr>
              <a:t>and</a:t>
            </a:r>
            <a:r>
              <a:rPr sz="950" spc="-55" dirty="0">
                <a:solidFill>
                  <a:srgbClr val="FFFFFF"/>
                </a:solidFill>
                <a:latin typeface="Arial"/>
                <a:cs typeface="Arial"/>
              </a:rPr>
              <a:t> </a:t>
            </a:r>
            <a:r>
              <a:rPr sz="950" spc="-25" dirty="0">
                <a:solidFill>
                  <a:srgbClr val="FFFFFF"/>
                </a:solidFill>
                <a:latin typeface="Arial"/>
                <a:cs typeface="Arial"/>
              </a:rPr>
              <a:t>the </a:t>
            </a:r>
            <a:r>
              <a:rPr sz="950" spc="-30" dirty="0">
                <a:solidFill>
                  <a:srgbClr val="FFFFFF"/>
                </a:solidFill>
                <a:latin typeface="Arial"/>
                <a:cs typeface="Arial"/>
              </a:rPr>
              <a:t>programmes</a:t>
            </a:r>
            <a:r>
              <a:rPr sz="950" spc="-40" dirty="0">
                <a:solidFill>
                  <a:srgbClr val="FFFFFF"/>
                </a:solidFill>
                <a:latin typeface="Arial"/>
                <a:cs typeface="Arial"/>
              </a:rPr>
              <a:t> we </a:t>
            </a:r>
            <a:r>
              <a:rPr sz="950" spc="-10" dirty="0">
                <a:solidFill>
                  <a:srgbClr val="FFFFFF"/>
                </a:solidFill>
                <a:latin typeface="Arial"/>
                <a:cs typeface="Arial"/>
              </a:rPr>
              <a:t>offer</a:t>
            </a:r>
            <a:endParaRPr sz="950">
              <a:latin typeface="Arial"/>
              <a:cs typeface="Arial"/>
            </a:endParaRPr>
          </a:p>
        </p:txBody>
      </p:sp>
      <p:grpSp>
        <p:nvGrpSpPr>
          <p:cNvPr id="29" name="object 29"/>
          <p:cNvGrpSpPr/>
          <p:nvPr/>
        </p:nvGrpSpPr>
        <p:grpSpPr>
          <a:xfrm>
            <a:off x="11107012" y="2826479"/>
            <a:ext cx="4169410" cy="4206240"/>
            <a:chOff x="11107012" y="2826479"/>
            <a:chExt cx="4169410" cy="4206240"/>
          </a:xfrm>
        </p:grpSpPr>
        <p:sp>
          <p:nvSpPr>
            <p:cNvPr id="30" name="object 30"/>
            <p:cNvSpPr/>
            <p:nvPr/>
          </p:nvSpPr>
          <p:spPr>
            <a:xfrm>
              <a:off x="12192049" y="2828384"/>
              <a:ext cx="1254125" cy="0"/>
            </a:xfrm>
            <a:custGeom>
              <a:avLst/>
              <a:gdLst/>
              <a:ahLst/>
              <a:cxnLst/>
              <a:rect l="l" t="t" r="r" b="b"/>
              <a:pathLst>
                <a:path w="1254125">
                  <a:moveTo>
                    <a:pt x="1253773" y="0"/>
                  </a:moveTo>
                  <a:lnTo>
                    <a:pt x="0" y="0"/>
                  </a:lnTo>
                </a:path>
              </a:pathLst>
            </a:custGeom>
            <a:ln w="3790">
              <a:solidFill>
                <a:srgbClr val="C6C6C6"/>
              </a:solidFill>
              <a:prstDash val="dot"/>
            </a:ln>
          </p:spPr>
          <p:txBody>
            <a:bodyPr wrap="square" lIns="0" tIns="0" rIns="0" bIns="0" rtlCol="0"/>
            <a:lstStyle/>
            <a:p>
              <a:endParaRPr/>
            </a:p>
          </p:txBody>
        </p:sp>
        <p:sp>
          <p:nvSpPr>
            <p:cNvPr id="31" name="object 31"/>
            <p:cNvSpPr/>
            <p:nvPr/>
          </p:nvSpPr>
          <p:spPr>
            <a:xfrm>
              <a:off x="12186361" y="2826492"/>
              <a:ext cx="1269365" cy="3810"/>
            </a:xfrm>
            <a:custGeom>
              <a:avLst/>
              <a:gdLst/>
              <a:ahLst/>
              <a:cxnLst/>
              <a:rect l="l" t="t" r="r" b="b"/>
              <a:pathLst>
                <a:path w="1269365" h="3810">
                  <a:moveTo>
                    <a:pt x="3797" y="1892"/>
                  </a:moveTo>
                  <a:lnTo>
                    <a:pt x="3238" y="558"/>
                  </a:lnTo>
                  <a:lnTo>
                    <a:pt x="1892" y="0"/>
                  </a:lnTo>
                  <a:lnTo>
                    <a:pt x="558" y="558"/>
                  </a:lnTo>
                  <a:lnTo>
                    <a:pt x="0" y="1892"/>
                  </a:lnTo>
                  <a:lnTo>
                    <a:pt x="558" y="3238"/>
                  </a:lnTo>
                  <a:lnTo>
                    <a:pt x="1892" y="3797"/>
                  </a:lnTo>
                  <a:lnTo>
                    <a:pt x="3238" y="3238"/>
                  </a:lnTo>
                  <a:lnTo>
                    <a:pt x="3797" y="1892"/>
                  </a:lnTo>
                  <a:close/>
                </a:path>
                <a:path w="1269365" h="3810">
                  <a:moveTo>
                    <a:pt x="1268920" y="1892"/>
                  </a:moveTo>
                  <a:lnTo>
                    <a:pt x="1268374" y="558"/>
                  </a:lnTo>
                  <a:lnTo>
                    <a:pt x="1267028" y="0"/>
                  </a:lnTo>
                  <a:lnTo>
                    <a:pt x="1265694" y="558"/>
                  </a:lnTo>
                  <a:lnTo>
                    <a:pt x="1265135" y="1892"/>
                  </a:lnTo>
                  <a:lnTo>
                    <a:pt x="1265694" y="3238"/>
                  </a:lnTo>
                  <a:lnTo>
                    <a:pt x="1267028" y="3797"/>
                  </a:lnTo>
                  <a:lnTo>
                    <a:pt x="1268374" y="3238"/>
                  </a:lnTo>
                  <a:lnTo>
                    <a:pt x="1268920" y="1892"/>
                  </a:lnTo>
                  <a:close/>
                </a:path>
              </a:pathLst>
            </a:custGeom>
            <a:solidFill>
              <a:srgbClr val="C6C6C6"/>
            </a:solidFill>
          </p:spPr>
          <p:txBody>
            <a:bodyPr wrap="square" lIns="0" tIns="0" rIns="0" bIns="0" rtlCol="0"/>
            <a:lstStyle/>
            <a:p>
              <a:endParaRPr/>
            </a:p>
          </p:txBody>
        </p:sp>
        <p:sp>
          <p:nvSpPr>
            <p:cNvPr id="32" name="object 32"/>
            <p:cNvSpPr/>
            <p:nvPr/>
          </p:nvSpPr>
          <p:spPr>
            <a:xfrm>
              <a:off x="11410225" y="4299439"/>
              <a:ext cx="3562985" cy="2430145"/>
            </a:xfrm>
            <a:custGeom>
              <a:avLst/>
              <a:gdLst/>
              <a:ahLst/>
              <a:cxnLst/>
              <a:rect l="l" t="t" r="r" b="b"/>
              <a:pathLst>
                <a:path w="3562984" h="2430145">
                  <a:moveTo>
                    <a:pt x="0" y="0"/>
                  </a:moveTo>
                  <a:lnTo>
                    <a:pt x="0" y="2429863"/>
                  </a:lnTo>
                  <a:lnTo>
                    <a:pt x="3562760" y="2429863"/>
                  </a:lnTo>
                </a:path>
              </a:pathLst>
            </a:custGeom>
            <a:ln w="606128">
              <a:solidFill>
                <a:srgbClr val="7EBA28"/>
              </a:solidFill>
            </a:ln>
          </p:spPr>
          <p:txBody>
            <a:bodyPr wrap="square" lIns="0" tIns="0" rIns="0" bIns="0" rtlCol="0"/>
            <a:lstStyle/>
            <a:p>
              <a:endParaRPr/>
            </a:p>
          </p:txBody>
        </p:sp>
      </p:grpSp>
      <p:sp>
        <p:nvSpPr>
          <p:cNvPr id="33" name="object 33"/>
          <p:cNvSpPr txBox="1"/>
          <p:nvPr/>
        </p:nvSpPr>
        <p:spPr>
          <a:xfrm>
            <a:off x="12168303" y="6449239"/>
            <a:ext cx="1074420" cy="498475"/>
          </a:xfrm>
          <a:prstGeom prst="rect">
            <a:avLst/>
          </a:prstGeom>
        </p:spPr>
        <p:txBody>
          <a:bodyPr vert="horz" wrap="square" lIns="0" tIns="12700" rIns="0" bIns="0" rtlCol="0">
            <a:spAutoFit/>
          </a:bodyPr>
          <a:lstStyle/>
          <a:p>
            <a:pPr marL="12700">
              <a:lnSpc>
                <a:spcPct val="100000"/>
              </a:lnSpc>
              <a:spcBef>
                <a:spcPts val="100"/>
              </a:spcBef>
            </a:pPr>
            <a:r>
              <a:rPr sz="3100" spc="-114" dirty="0">
                <a:solidFill>
                  <a:srgbClr val="FFFFFF"/>
                </a:solidFill>
                <a:latin typeface="Arial"/>
                <a:cs typeface="Arial"/>
              </a:rPr>
              <a:t>Retain</a:t>
            </a:r>
            <a:endParaRPr sz="3100">
              <a:latin typeface="Arial"/>
              <a:cs typeface="Arial"/>
            </a:endParaRPr>
          </a:p>
        </p:txBody>
      </p:sp>
      <p:grpSp>
        <p:nvGrpSpPr>
          <p:cNvPr id="34" name="object 34"/>
          <p:cNvGrpSpPr/>
          <p:nvPr/>
        </p:nvGrpSpPr>
        <p:grpSpPr>
          <a:xfrm>
            <a:off x="11107159" y="1233627"/>
            <a:ext cx="8284209" cy="5895340"/>
            <a:chOff x="11107159" y="1233627"/>
            <a:chExt cx="8284209" cy="5895340"/>
          </a:xfrm>
        </p:grpSpPr>
        <p:sp>
          <p:nvSpPr>
            <p:cNvPr id="35" name="object 35"/>
            <p:cNvSpPr/>
            <p:nvPr/>
          </p:nvSpPr>
          <p:spPr>
            <a:xfrm>
              <a:off x="12186682" y="5427076"/>
              <a:ext cx="1767839" cy="0"/>
            </a:xfrm>
            <a:custGeom>
              <a:avLst/>
              <a:gdLst/>
              <a:ahLst/>
              <a:cxnLst/>
              <a:rect l="l" t="t" r="r" b="b"/>
              <a:pathLst>
                <a:path w="1767840">
                  <a:moveTo>
                    <a:pt x="1767433" y="0"/>
                  </a:moveTo>
                  <a:lnTo>
                    <a:pt x="0" y="0"/>
                  </a:lnTo>
                </a:path>
              </a:pathLst>
            </a:custGeom>
            <a:ln w="3790">
              <a:solidFill>
                <a:srgbClr val="C6C6C6"/>
              </a:solidFill>
              <a:prstDash val="dot"/>
            </a:ln>
          </p:spPr>
          <p:txBody>
            <a:bodyPr wrap="square" lIns="0" tIns="0" rIns="0" bIns="0" rtlCol="0"/>
            <a:lstStyle/>
            <a:p>
              <a:endParaRPr/>
            </a:p>
          </p:txBody>
        </p:sp>
        <p:sp>
          <p:nvSpPr>
            <p:cNvPr id="36" name="object 36"/>
            <p:cNvSpPr/>
            <p:nvPr/>
          </p:nvSpPr>
          <p:spPr>
            <a:xfrm>
              <a:off x="12181002" y="5425192"/>
              <a:ext cx="1783080" cy="3810"/>
            </a:xfrm>
            <a:custGeom>
              <a:avLst/>
              <a:gdLst/>
              <a:ahLst/>
              <a:cxnLst/>
              <a:rect l="l" t="t" r="r" b="b"/>
              <a:pathLst>
                <a:path w="1783080" h="3810">
                  <a:moveTo>
                    <a:pt x="3784" y="1892"/>
                  </a:moveTo>
                  <a:lnTo>
                    <a:pt x="3238" y="546"/>
                  </a:lnTo>
                  <a:lnTo>
                    <a:pt x="1892" y="0"/>
                  </a:lnTo>
                  <a:lnTo>
                    <a:pt x="558" y="546"/>
                  </a:lnTo>
                  <a:lnTo>
                    <a:pt x="0" y="1892"/>
                  </a:lnTo>
                  <a:lnTo>
                    <a:pt x="558" y="3225"/>
                  </a:lnTo>
                  <a:lnTo>
                    <a:pt x="1892" y="3784"/>
                  </a:lnTo>
                  <a:lnTo>
                    <a:pt x="3238" y="3225"/>
                  </a:lnTo>
                  <a:lnTo>
                    <a:pt x="3784" y="1892"/>
                  </a:lnTo>
                  <a:close/>
                </a:path>
                <a:path w="1783080" h="3810">
                  <a:moveTo>
                    <a:pt x="1782572" y="1892"/>
                  </a:moveTo>
                  <a:lnTo>
                    <a:pt x="1782013" y="546"/>
                  </a:lnTo>
                  <a:lnTo>
                    <a:pt x="1780679" y="0"/>
                  </a:lnTo>
                  <a:lnTo>
                    <a:pt x="1779333" y="546"/>
                  </a:lnTo>
                  <a:lnTo>
                    <a:pt x="1778787" y="1892"/>
                  </a:lnTo>
                  <a:lnTo>
                    <a:pt x="1779333" y="3225"/>
                  </a:lnTo>
                  <a:lnTo>
                    <a:pt x="1780679" y="3784"/>
                  </a:lnTo>
                  <a:lnTo>
                    <a:pt x="1782013" y="3225"/>
                  </a:lnTo>
                  <a:lnTo>
                    <a:pt x="1782572" y="1892"/>
                  </a:lnTo>
                  <a:close/>
                </a:path>
              </a:pathLst>
            </a:custGeom>
            <a:solidFill>
              <a:srgbClr val="C6C6C6"/>
            </a:solidFill>
          </p:spPr>
          <p:txBody>
            <a:bodyPr wrap="square" lIns="0" tIns="0" rIns="0" bIns="0" rtlCol="0"/>
            <a:lstStyle/>
            <a:p>
              <a:endParaRPr/>
            </a:p>
          </p:txBody>
        </p:sp>
        <p:pic>
          <p:nvPicPr>
            <p:cNvPr id="37" name="object 37"/>
            <p:cNvPicPr/>
            <p:nvPr/>
          </p:nvPicPr>
          <p:blipFill>
            <a:blip r:embed="rId2" cstate="print"/>
            <a:stretch>
              <a:fillRect/>
            </a:stretch>
          </p:blipFill>
          <p:spPr>
            <a:xfrm>
              <a:off x="14190321" y="1233627"/>
              <a:ext cx="1459568" cy="1459568"/>
            </a:xfrm>
            <a:prstGeom prst="rect">
              <a:avLst/>
            </a:prstGeom>
          </p:spPr>
        </p:pic>
        <p:sp>
          <p:nvSpPr>
            <p:cNvPr id="38" name="object 38"/>
            <p:cNvSpPr/>
            <p:nvPr/>
          </p:nvSpPr>
          <p:spPr>
            <a:xfrm>
              <a:off x="16288764" y="5138929"/>
              <a:ext cx="1682114" cy="0"/>
            </a:xfrm>
            <a:custGeom>
              <a:avLst/>
              <a:gdLst/>
              <a:ahLst/>
              <a:cxnLst/>
              <a:rect l="l" t="t" r="r" b="b"/>
              <a:pathLst>
                <a:path w="1682115">
                  <a:moveTo>
                    <a:pt x="1681488" y="0"/>
                  </a:moveTo>
                  <a:lnTo>
                    <a:pt x="0" y="0"/>
                  </a:lnTo>
                </a:path>
              </a:pathLst>
            </a:custGeom>
            <a:ln w="3790">
              <a:solidFill>
                <a:srgbClr val="C6C6C6"/>
              </a:solidFill>
              <a:prstDash val="dot"/>
            </a:ln>
          </p:spPr>
          <p:txBody>
            <a:bodyPr wrap="square" lIns="0" tIns="0" rIns="0" bIns="0" rtlCol="0"/>
            <a:lstStyle/>
            <a:p>
              <a:endParaRPr/>
            </a:p>
          </p:txBody>
        </p:sp>
        <p:sp>
          <p:nvSpPr>
            <p:cNvPr id="39" name="object 39"/>
            <p:cNvSpPr/>
            <p:nvPr/>
          </p:nvSpPr>
          <p:spPr>
            <a:xfrm>
              <a:off x="16283064" y="5137041"/>
              <a:ext cx="1696720" cy="3810"/>
            </a:xfrm>
            <a:custGeom>
              <a:avLst/>
              <a:gdLst/>
              <a:ahLst/>
              <a:cxnLst/>
              <a:rect l="l" t="t" r="r" b="b"/>
              <a:pathLst>
                <a:path w="1696719" h="3810">
                  <a:moveTo>
                    <a:pt x="3784" y="1892"/>
                  </a:moveTo>
                  <a:lnTo>
                    <a:pt x="3238" y="558"/>
                  </a:lnTo>
                  <a:lnTo>
                    <a:pt x="1892" y="0"/>
                  </a:lnTo>
                  <a:lnTo>
                    <a:pt x="558" y="558"/>
                  </a:lnTo>
                  <a:lnTo>
                    <a:pt x="0" y="1892"/>
                  </a:lnTo>
                  <a:lnTo>
                    <a:pt x="558" y="3238"/>
                  </a:lnTo>
                  <a:lnTo>
                    <a:pt x="1892" y="3784"/>
                  </a:lnTo>
                  <a:lnTo>
                    <a:pt x="3238" y="3238"/>
                  </a:lnTo>
                  <a:lnTo>
                    <a:pt x="3784" y="1892"/>
                  </a:lnTo>
                  <a:close/>
                </a:path>
                <a:path w="1696719" h="3810">
                  <a:moveTo>
                    <a:pt x="1696669" y="1892"/>
                  </a:moveTo>
                  <a:lnTo>
                    <a:pt x="1696110" y="558"/>
                  </a:lnTo>
                  <a:lnTo>
                    <a:pt x="1694776" y="0"/>
                  </a:lnTo>
                  <a:lnTo>
                    <a:pt x="1693430" y="558"/>
                  </a:lnTo>
                  <a:lnTo>
                    <a:pt x="1692884" y="1892"/>
                  </a:lnTo>
                  <a:lnTo>
                    <a:pt x="1693430" y="3238"/>
                  </a:lnTo>
                  <a:lnTo>
                    <a:pt x="1694776" y="3784"/>
                  </a:lnTo>
                  <a:lnTo>
                    <a:pt x="1696110" y="3238"/>
                  </a:lnTo>
                  <a:lnTo>
                    <a:pt x="1696669" y="1892"/>
                  </a:lnTo>
                  <a:close/>
                </a:path>
              </a:pathLst>
            </a:custGeom>
            <a:solidFill>
              <a:srgbClr val="C6C6C6"/>
            </a:solidFill>
          </p:spPr>
          <p:txBody>
            <a:bodyPr wrap="square" lIns="0" tIns="0" rIns="0" bIns="0" rtlCol="0"/>
            <a:lstStyle/>
            <a:p>
              <a:endParaRPr/>
            </a:p>
          </p:txBody>
        </p:sp>
        <p:sp>
          <p:nvSpPr>
            <p:cNvPr id="40" name="object 40"/>
            <p:cNvSpPr/>
            <p:nvPr/>
          </p:nvSpPr>
          <p:spPr>
            <a:xfrm>
              <a:off x="16587630" y="2824804"/>
              <a:ext cx="1381125" cy="0"/>
            </a:xfrm>
            <a:custGeom>
              <a:avLst/>
              <a:gdLst/>
              <a:ahLst/>
              <a:cxnLst/>
              <a:rect l="l" t="t" r="r" b="b"/>
              <a:pathLst>
                <a:path w="1381125">
                  <a:moveTo>
                    <a:pt x="1380858" y="0"/>
                  </a:moveTo>
                  <a:lnTo>
                    <a:pt x="0" y="0"/>
                  </a:lnTo>
                </a:path>
              </a:pathLst>
            </a:custGeom>
            <a:ln w="3790">
              <a:solidFill>
                <a:srgbClr val="C6C6C6"/>
              </a:solidFill>
              <a:prstDash val="dot"/>
            </a:ln>
          </p:spPr>
          <p:txBody>
            <a:bodyPr wrap="square" lIns="0" tIns="0" rIns="0" bIns="0" rtlCol="0"/>
            <a:lstStyle/>
            <a:p>
              <a:endParaRPr/>
            </a:p>
          </p:txBody>
        </p:sp>
        <p:sp>
          <p:nvSpPr>
            <p:cNvPr id="41" name="object 41"/>
            <p:cNvSpPr/>
            <p:nvPr/>
          </p:nvSpPr>
          <p:spPr>
            <a:xfrm>
              <a:off x="16581945" y="2822911"/>
              <a:ext cx="1396365" cy="3810"/>
            </a:xfrm>
            <a:custGeom>
              <a:avLst/>
              <a:gdLst/>
              <a:ahLst/>
              <a:cxnLst/>
              <a:rect l="l" t="t" r="r" b="b"/>
              <a:pathLst>
                <a:path w="1396365" h="3810">
                  <a:moveTo>
                    <a:pt x="3784" y="1905"/>
                  </a:moveTo>
                  <a:lnTo>
                    <a:pt x="3238" y="558"/>
                  </a:lnTo>
                  <a:lnTo>
                    <a:pt x="1892" y="0"/>
                  </a:lnTo>
                  <a:lnTo>
                    <a:pt x="558" y="558"/>
                  </a:lnTo>
                  <a:lnTo>
                    <a:pt x="0" y="1905"/>
                  </a:lnTo>
                  <a:lnTo>
                    <a:pt x="558" y="3238"/>
                  </a:lnTo>
                  <a:lnTo>
                    <a:pt x="1892" y="3797"/>
                  </a:lnTo>
                  <a:lnTo>
                    <a:pt x="3238" y="3238"/>
                  </a:lnTo>
                  <a:lnTo>
                    <a:pt x="3784" y="1905"/>
                  </a:lnTo>
                  <a:close/>
                </a:path>
                <a:path w="1396365" h="3810">
                  <a:moveTo>
                    <a:pt x="1395996" y="1905"/>
                  </a:moveTo>
                  <a:lnTo>
                    <a:pt x="1395437" y="558"/>
                  </a:lnTo>
                  <a:lnTo>
                    <a:pt x="1394104" y="0"/>
                  </a:lnTo>
                  <a:lnTo>
                    <a:pt x="1392758" y="558"/>
                  </a:lnTo>
                  <a:lnTo>
                    <a:pt x="1392212" y="1905"/>
                  </a:lnTo>
                  <a:lnTo>
                    <a:pt x="1392758" y="3238"/>
                  </a:lnTo>
                  <a:lnTo>
                    <a:pt x="1394104" y="3797"/>
                  </a:lnTo>
                  <a:lnTo>
                    <a:pt x="1395437" y="3238"/>
                  </a:lnTo>
                  <a:lnTo>
                    <a:pt x="1395996" y="1905"/>
                  </a:lnTo>
                  <a:close/>
                </a:path>
              </a:pathLst>
            </a:custGeom>
            <a:solidFill>
              <a:srgbClr val="C6C6C6"/>
            </a:solidFill>
          </p:spPr>
          <p:txBody>
            <a:bodyPr wrap="square" lIns="0" tIns="0" rIns="0" bIns="0" rtlCol="0"/>
            <a:lstStyle/>
            <a:p>
              <a:endParaRPr/>
            </a:p>
          </p:txBody>
        </p:sp>
        <p:sp>
          <p:nvSpPr>
            <p:cNvPr id="42" name="object 42"/>
            <p:cNvSpPr/>
            <p:nvPr/>
          </p:nvSpPr>
          <p:spPr>
            <a:xfrm>
              <a:off x="16847135" y="3121691"/>
              <a:ext cx="1121410" cy="0"/>
            </a:xfrm>
            <a:custGeom>
              <a:avLst/>
              <a:gdLst/>
              <a:ahLst/>
              <a:cxnLst/>
              <a:rect l="l" t="t" r="r" b="b"/>
              <a:pathLst>
                <a:path w="1121409">
                  <a:moveTo>
                    <a:pt x="1121368" y="0"/>
                  </a:moveTo>
                  <a:lnTo>
                    <a:pt x="0" y="0"/>
                  </a:lnTo>
                </a:path>
              </a:pathLst>
            </a:custGeom>
            <a:ln w="3790">
              <a:solidFill>
                <a:srgbClr val="C6C6C6"/>
              </a:solidFill>
              <a:prstDash val="dot"/>
            </a:ln>
          </p:spPr>
          <p:txBody>
            <a:bodyPr wrap="square" lIns="0" tIns="0" rIns="0" bIns="0" rtlCol="0"/>
            <a:lstStyle/>
            <a:p>
              <a:endParaRPr/>
            </a:p>
          </p:txBody>
        </p:sp>
        <p:sp>
          <p:nvSpPr>
            <p:cNvPr id="43" name="object 43"/>
            <p:cNvSpPr/>
            <p:nvPr/>
          </p:nvSpPr>
          <p:spPr>
            <a:xfrm>
              <a:off x="16841458" y="3119799"/>
              <a:ext cx="1136650" cy="3810"/>
            </a:xfrm>
            <a:custGeom>
              <a:avLst/>
              <a:gdLst/>
              <a:ahLst/>
              <a:cxnLst/>
              <a:rect l="l" t="t" r="r" b="b"/>
              <a:pathLst>
                <a:path w="1136650" h="3810">
                  <a:moveTo>
                    <a:pt x="3784" y="1892"/>
                  </a:moveTo>
                  <a:lnTo>
                    <a:pt x="3238" y="558"/>
                  </a:lnTo>
                  <a:lnTo>
                    <a:pt x="1892" y="0"/>
                  </a:lnTo>
                  <a:lnTo>
                    <a:pt x="558" y="558"/>
                  </a:lnTo>
                  <a:lnTo>
                    <a:pt x="0" y="1892"/>
                  </a:lnTo>
                  <a:lnTo>
                    <a:pt x="558" y="3238"/>
                  </a:lnTo>
                  <a:lnTo>
                    <a:pt x="1892" y="3797"/>
                  </a:lnTo>
                  <a:lnTo>
                    <a:pt x="3238" y="3238"/>
                  </a:lnTo>
                  <a:lnTo>
                    <a:pt x="3784" y="1892"/>
                  </a:lnTo>
                  <a:close/>
                </a:path>
                <a:path w="1136650" h="3810">
                  <a:moveTo>
                    <a:pt x="1136484" y="1892"/>
                  </a:moveTo>
                  <a:lnTo>
                    <a:pt x="1135926" y="558"/>
                  </a:lnTo>
                  <a:lnTo>
                    <a:pt x="1134592" y="0"/>
                  </a:lnTo>
                  <a:lnTo>
                    <a:pt x="1133246" y="558"/>
                  </a:lnTo>
                  <a:lnTo>
                    <a:pt x="1132700" y="1892"/>
                  </a:lnTo>
                  <a:lnTo>
                    <a:pt x="1133246" y="3238"/>
                  </a:lnTo>
                  <a:lnTo>
                    <a:pt x="1134592" y="3797"/>
                  </a:lnTo>
                  <a:lnTo>
                    <a:pt x="1135926" y="3238"/>
                  </a:lnTo>
                  <a:lnTo>
                    <a:pt x="1136484" y="1892"/>
                  </a:lnTo>
                  <a:close/>
                </a:path>
              </a:pathLst>
            </a:custGeom>
            <a:solidFill>
              <a:srgbClr val="C6C6C6"/>
            </a:solidFill>
          </p:spPr>
          <p:txBody>
            <a:bodyPr wrap="square" lIns="0" tIns="0" rIns="0" bIns="0" rtlCol="0"/>
            <a:lstStyle/>
            <a:p>
              <a:endParaRPr/>
            </a:p>
          </p:txBody>
        </p:sp>
        <p:pic>
          <p:nvPicPr>
            <p:cNvPr id="44" name="object 44"/>
            <p:cNvPicPr/>
            <p:nvPr/>
          </p:nvPicPr>
          <p:blipFill>
            <a:blip r:embed="rId3" cstate="print"/>
            <a:stretch>
              <a:fillRect/>
            </a:stretch>
          </p:blipFill>
          <p:spPr>
            <a:xfrm>
              <a:off x="11107159" y="3703458"/>
              <a:ext cx="606075" cy="1020146"/>
            </a:xfrm>
            <a:prstGeom prst="rect">
              <a:avLst/>
            </a:prstGeom>
          </p:spPr>
        </p:pic>
        <p:pic>
          <p:nvPicPr>
            <p:cNvPr id="45" name="object 45"/>
            <p:cNvPicPr/>
            <p:nvPr/>
          </p:nvPicPr>
          <p:blipFill>
            <a:blip r:embed="rId4" cstate="print"/>
            <a:stretch>
              <a:fillRect/>
            </a:stretch>
          </p:blipFill>
          <p:spPr>
            <a:xfrm>
              <a:off x="18447502" y="3735676"/>
              <a:ext cx="606075" cy="826854"/>
            </a:xfrm>
            <a:prstGeom prst="rect">
              <a:avLst/>
            </a:prstGeom>
          </p:spPr>
        </p:pic>
        <p:pic>
          <p:nvPicPr>
            <p:cNvPr id="46" name="object 46"/>
            <p:cNvPicPr/>
            <p:nvPr/>
          </p:nvPicPr>
          <p:blipFill>
            <a:blip r:embed="rId5" cstate="print"/>
            <a:stretch>
              <a:fillRect/>
            </a:stretch>
          </p:blipFill>
          <p:spPr>
            <a:xfrm>
              <a:off x="14586404" y="6426286"/>
              <a:ext cx="1095317" cy="606075"/>
            </a:xfrm>
            <a:prstGeom prst="rect">
              <a:avLst/>
            </a:prstGeom>
          </p:spPr>
        </p:pic>
        <p:pic>
          <p:nvPicPr>
            <p:cNvPr id="47" name="object 47"/>
            <p:cNvPicPr/>
            <p:nvPr/>
          </p:nvPicPr>
          <p:blipFill>
            <a:blip r:embed="rId6" cstate="print"/>
            <a:stretch>
              <a:fillRect/>
            </a:stretch>
          </p:blipFill>
          <p:spPr>
            <a:xfrm>
              <a:off x="14816072" y="5577306"/>
              <a:ext cx="1551282" cy="1551282"/>
            </a:xfrm>
            <a:prstGeom prst="rect">
              <a:avLst/>
            </a:prstGeom>
          </p:spPr>
        </p:pic>
        <p:pic>
          <p:nvPicPr>
            <p:cNvPr id="48" name="object 48"/>
            <p:cNvPicPr/>
            <p:nvPr/>
          </p:nvPicPr>
          <p:blipFill>
            <a:blip r:embed="rId7" cstate="print"/>
            <a:stretch>
              <a:fillRect/>
            </a:stretch>
          </p:blipFill>
          <p:spPr>
            <a:xfrm>
              <a:off x="17886522" y="3327617"/>
              <a:ext cx="1504823" cy="1504811"/>
            </a:xfrm>
            <a:prstGeom prst="rect">
              <a:avLst/>
            </a:prstGeom>
          </p:spPr>
        </p:pic>
        <p:sp>
          <p:nvSpPr>
            <p:cNvPr id="49" name="object 49"/>
            <p:cNvSpPr/>
            <p:nvPr/>
          </p:nvSpPr>
          <p:spPr>
            <a:xfrm>
              <a:off x="13501056" y="2779952"/>
              <a:ext cx="3141980" cy="2818130"/>
            </a:xfrm>
            <a:custGeom>
              <a:avLst/>
              <a:gdLst/>
              <a:ahLst/>
              <a:cxnLst/>
              <a:rect l="l" t="t" r="r" b="b"/>
              <a:pathLst>
                <a:path w="3141980" h="2818129">
                  <a:moveTo>
                    <a:pt x="2323425" y="0"/>
                  </a:moveTo>
                  <a:lnTo>
                    <a:pt x="2271654" y="1742"/>
                  </a:lnTo>
                  <a:lnTo>
                    <a:pt x="2220743" y="6878"/>
                  </a:lnTo>
                  <a:lnTo>
                    <a:pt x="2170787" y="15274"/>
                  </a:lnTo>
                  <a:lnTo>
                    <a:pt x="2121881" y="26794"/>
                  </a:lnTo>
                  <a:lnTo>
                    <a:pt x="2074122" y="41304"/>
                  </a:lnTo>
                  <a:lnTo>
                    <a:pt x="2027604" y="58669"/>
                  </a:lnTo>
                  <a:lnTo>
                    <a:pt x="1982424" y="78753"/>
                  </a:lnTo>
                  <a:lnTo>
                    <a:pt x="1938677" y="101422"/>
                  </a:lnTo>
                  <a:lnTo>
                    <a:pt x="1896459" y="126542"/>
                  </a:lnTo>
                  <a:lnTo>
                    <a:pt x="1855865" y="153976"/>
                  </a:lnTo>
                  <a:lnTo>
                    <a:pt x="1816991" y="183591"/>
                  </a:lnTo>
                  <a:lnTo>
                    <a:pt x="1779932" y="215251"/>
                  </a:lnTo>
                  <a:lnTo>
                    <a:pt x="1744785" y="248822"/>
                  </a:lnTo>
                  <a:lnTo>
                    <a:pt x="1711645" y="284168"/>
                  </a:lnTo>
                  <a:lnTo>
                    <a:pt x="1680607" y="321155"/>
                  </a:lnTo>
                  <a:lnTo>
                    <a:pt x="1651768" y="359648"/>
                  </a:lnTo>
                  <a:lnTo>
                    <a:pt x="1625222" y="399512"/>
                  </a:lnTo>
                  <a:lnTo>
                    <a:pt x="1601066" y="440611"/>
                  </a:lnTo>
                  <a:lnTo>
                    <a:pt x="1579395" y="482812"/>
                  </a:lnTo>
                  <a:lnTo>
                    <a:pt x="1579238" y="482812"/>
                  </a:lnTo>
                  <a:lnTo>
                    <a:pt x="1557565" y="440611"/>
                  </a:lnTo>
                  <a:lnTo>
                    <a:pt x="1533408" y="399512"/>
                  </a:lnTo>
                  <a:lnTo>
                    <a:pt x="1506861" y="359648"/>
                  </a:lnTo>
                  <a:lnTo>
                    <a:pt x="1478020" y="321155"/>
                  </a:lnTo>
                  <a:lnTo>
                    <a:pt x="1446982" y="284168"/>
                  </a:lnTo>
                  <a:lnTo>
                    <a:pt x="1413841" y="248822"/>
                  </a:lnTo>
                  <a:lnTo>
                    <a:pt x="1378693" y="215251"/>
                  </a:lnTo>
                  <a:lnTo>
                    <a:pt x="1341634" y="183591"/>
                  </a:lnTo>
                  <a:lnTo>
                    <a:pt x="1302760" y="153976"/>
                  </a:lnTo>
                  <a:lnTo>
                    <a:pt x="1262166" y="126542"/>
                  </a:lnTo>
                  <a:lnTo>
                    <a:pt x="1219948" y="101422"/>
                  </a:lnTo>
                  <a:lnTo>
                    <a:pt x="1176201" y="78753"/>
                  </a:lnTo>
                  <a:lnTo>
                    <a:pt x="1131022" y="58669"/>
                  </a:lnTo>
                  <a:lnTo>
                    <a:pt x="1084505" y="41304"/>
                  </a:lnTo>
                  <a:lnTo>
                    <a:pt x="1036746" y="26794"/>
                  </a:lnTo>
                  <a:lnTo>
                    <a:pt x="987842" y="15274"/>
                  </a:lnTo>
                  <a:lnTo>
                    <a:pt x="937887" y="6878"/>
                  </a:lnTo>
                  <a:lnTo>
                    <a:pt x="886977" y="1742"/>
                  </a:lnTo>
                  <a:lnTo>
                    <a:pt x="835208" y="0"/>
                  </a:lnTo>
                  <a:lnTo>
                    <a:pt x="787131" y="1423"/>
                  </a:lnTo>
                  <a:lnTo>
                    <a:pt x="739786" y="5636"/>
                  </a:lnTo>
                  <a:lnTo>
                    <a:pt x="693249" y="12551"/>
                  </a:lnTo>
                  <a:lnTo>
                    <a:pt x="647598" y="22082"/>
                  </a:lnTo>
                  <a:lnTo>
                    <a:pt x="602908" y="34141"/>
                  </a:lnTo>
                  <a:lnTo>
                    <a:pt x="559256" y="48641"/>
                  </a:lnTo>
                  <a:lnTo>
                    <a:pt x="516720" y="65496"/>
                  </a:lnTo>
                  <a:lnTo>
                    <a:pt x="475376" y="84618"/>
                  </a:lnTo>
                  <a:lnTo>
                    <a:pt x="435301" y="105922"/>
                  </a:lnTo>
                  <a:lnTo>
                    <a:pt x="396571" y="129319"/>
                  </a:lnTo>
                  <a:lnTo>
                    <a:pt x="359263" y="154722"/>
                  </a:lnTo>
                  <a:lnTo>
                    <a:pt x="323454" y="182046"/>
                  </a:lnTo>
                  <a:lnTo>
                    <a:pt x="289221" y="211202"/>
                  </a:lnTo>
                  <a:lnTo>
                    <a:pt x="256641" y="242105"/>
                  </a:lnTo>
                  <a:lnTo>
                    <a:pt x="225789" y="274666"/>
                  </a:lnTo>
                  <a:lnTo>
                    <a:pt x="196744" y="308800"/>
                  </a:lnTo>
                  <a:lnTo>
                    <a:pt x="169581" y="344418"/>
                  </a:lnTo>
                  <a:lnTo>
                    <a:pt x="144378" y="381435"/>
                  </a:lnTo>
                  <a:lnTo>
                    <a:pt x="121210" y="419763"/>
                  </a:lnTo>
                  <a:lnTo>
                    <a:pt x="100156" y="459316"/>
                  </a:lnTo>
                  <a:lnTo>
                    <a:pt x="81291" y="500006"/>
                  </a:lnTo>
                  <a:lnTo>
                    <a:pt x="64693" y="541746"/>
                  </a:lnTo>
                  <a:lnTo>
                    <a:pt x="50437" y="584450"/>
                  </a:lnTo>
                  <a:lnTo>
                    <a:pt x="38602" y="628030"/>
                  </a:lnTo>
                  <a:lnTo>
                    <a:pt x="29263" y="672400"/>
                  </a:lnTo>
                  <a:lnTo>
                    <a:pt x="22497" y="717472"/>
                  </a:lnTo>
                  <a:lnTo>
                    <a:pt x="18381" y="763161"/>
                  </a:lnTo>
                  <a:lnTo>
                    <a:pt x="16992" y="809378"/>
                  </a:lnTo>
                  <a:lnTo>
                    <a:pt x="17518" y="833568"/>
                  </a:lnTo>
                  <a:lnTo>
                    <a:pt x="17840" y="841597"/>
                  </a:lnTo>
                  <a:lnTo>
                    <a:pt x="0" y="1148142"/>
                  </a:lnTo>
                  <a:lnTo>
                    <a:pt x="49087" y="1362547"/>
                  </a:lnTo>
                  <a:lnTo>
                    <a:pt x="214497" y="1585815"/>
                  </a:lnTo>
                  <a:lnTo>
                    <a:pt x="545730" y="1918946"/>
                  </a:lnTo>
                  <a:lnTo>
                    <a:pt x="574872" y="1947913"/>
                  </a:lnTo>
                  <a:lnTo>
                    <a:pt x="604317" y="1976821"/>
                  </a:lnTo>
                  <a:lnTo>
                    <a:pt x="634112" y="2005716"/>
                  </a:lnTo>
                  <a:lnTo>
                    <a:pt x="664305" y="2034645"/>
                  </a:lnTo>
                  <a:lnTo>
                    <a:pt x="694946" y="2063657"/>
                  </a:lnTo>
                  <a:lnTo>
                    <a:pt x="726081" y="2092798"/>
                  </a:lnTo>
                  <a:lnTo>
                    <a:pt x="757759" y="2122114"/>
                  </a:lnTo>
                  <a:lnTo>
                    <a:pt x="790028" y="2151655"/>
                  </a:lnTo>
                  <a:lnTo>
                    <a:pt x="822936" y="2181466"/>
                  </a:lnTo>
                  <a:lnTo>
                    <a:pt x="856530" y="2211594"/>
                  </a:lnTo>
                  <a:lnTo>
                    <a:pt x="890860" y="2242088"/>
                  </a:lnTo>
                  <a:lnTo>
                    <a:pt x="961917" y="2304359"/>
                  </a:lnTo>
                  <a:lnTo>
                    <a:pt x="1036490" y="2368656"/>
                  </a:lnTo>
                  <a:lnTo>
                    <a:pt x="1114965" y="2435356"/>
                  </a:lnTo>
                  <a:lnTo>
                    <a:pt x="1197725" y="2504836"/>
                  </a:lnTo>
                  <a:lnTo>
                    <a:pt x="1285156" y="2577475"/>
                  </a:lnTo>
                  <a:lnTo>
                    <a:pt x="1377641" y="2653649"/>
                  </a:lnTo>
                  <a:lnTo>
                    <a:pt x="1526686" y="2775364"/>
                  </a:lnTo>
                  <a:lnTo>
                    <a:pt x="1579311" y="2818113"/>
                  </a:lnTo>
                  <a:lnTo>
                    <a:pt x="1732727" y="2693180"/>
                  </a:lnTo>
                  <a:lnTo>
                    <a:pt x="1827884" y="2615097"/>
                  </a:lnTo>
                  <a:lnTo>
                    <a:pt x="1917794" y="2540737"/>
                  </a:lnTo>
                  <a:lnTo>
                    <a:pt x="2002841" y="2469725"/>
                  </a:lnTo>
                  <a:lnTo>
                    <a:pt x="2083411" y="2401682"/>
                  </a:lnTo>
                  <a:lnTo>
                    <a:pt x="2159886" y="2336231"/>
                  </a:lnTo>
                  <a:lnTo>
                    <a:pt x="2232653" y="2272994"/>
                  </a:lnTo>
                  <a:lnTo>
                    <a:pt x="2267765" y="2242088"/>
                  </a:lnTo>
                  <a:lnTo>
                    <a:pt x="2302095" y="2211594"/>
                  </a:lnTo>
                  <a:lnTo>
                    <a:pt x="2335689" y="2181466"/>
                  </a:lnTo>
                  <a:lnTo>
                    <a:pt x="2368597" y="2151655"/>
                  </a:lnTo>
                  <a:lnTo>
                    <a:pt x="2400865" y="2122114"/>
                  </a:lnTo>
                  <a:lnTo>
                    <a:pt x="2432543" y="2092798"/>
                  </a:lnTo>
                  <a:lnTo>
                    <a:pt x="2463678" y="2063657"/>
                  </a:lnTo>
                  <a:lnTo>
                    <a:pt x="2494318" y="2034645"/>
                  </a:lnTo>
                  <a:lnTo>
                    <a:pt x="2524511" y="2005716"/>
                  </a:lnTo>
                  <a:lnTo>
                    <a:pt x="2554306" y="1976821"/>
                  </a:lnTo>
                  <a:lnTo>
                    <a:pt x="2583750" y="1947913"/>
                  </a:lnTo>
                  <a:lnTo>
                    <a:pt x="2612892" y="1918946"/>
                  </a:lnTo>
                  <a:lnTo>
                    <a:pt x="2937630" y="1513387"/>
                  </a:lnTo>
                  <a:lnTo>
                    <a:pt x="3092217" y="1169406"/>
                  </a:lnTo>
                  <a:lnTo>
                    <a:pt x="3139142" y="930858"/>
                  </a:lnTo>
                  <a:lnTo>
                    <a:pt x="3140897" y="841597"/>
                  </a:lnTo>
                  <a:lnTo>
                    <a:pt x="3141571" y="817466"/>
                  </a:lnTo>
                  <a:lnTo>
                    <a:pt x="3140252" y="763161"/>
                  </a:lnTo>
                  <a:lnTo>
                    <a:pt x="3136136" y="717472"/>
                  </a:lnTo>
                  <a:lnTo>
                    <a:pt x="3129370" y="672400"/>
                  </a:lnTo>
                  <a:lnTo>
                    <a:pt x="3120031" y="628030"/>
                  </a:lnTo>
                  <a:lnTo>
                    <a:pt x="3108196" y="584450"/>
                  </a:lnTo>
                  <a:lnTo>
                    <a:pt x="3093940" y="541746"/>
                  </a:lnTo>
                  <a:lnTo>
                    <a:pt x="3077342" y="500006"/>
                  </a:lnTo>
                  <a:lnTo>
                    <a:pt x="3058477" y="459316"/>
                  </a:lnTo>
                  <a:lnTo>
                    <a:pt x="3037422" y="419763"/>
                  </a:lnTo>
                  <a:lnTo>
                    <a:pt x="3014255" y="381435"/>
                  </a:lnTo>
                  <a:lnTo>
                    <a:pt x="2989052" y="344418"/>
                  </a:lnTo>
                  <a:lnTo>
                    <a:pt x="2961889" y="308800"/>
                  </a:lnTo>
                  <a:lnTo>
                    <a:pt x="2932843" y="274666"/>
                  </a:lnTo>
                  <a:lnTo>
                    <a:pt x="2901992" y="242105"/>
                  </a:lnTo>
                  <a:lnTo>
                    <a:pt x="2869412" y="211202"/>
                  </a:lnTo>
                  <a:lnTo>
                    <a:pt x="2835179" y="182046"/>
                  </a:lnTo>
                  <a:lnTo>
                    <a:pt x="2799370" y="154722"/>
                  </a:lnTo>
                  <a:lnTo>
                    <a:pt x="2762062" y="129319"/>
                  </a:lnTo>
                  <a:lnTo>
                    <a:pt x="2723332" y="105922"/>
                  </a:lnTo>
                  <a:lnTo>
                    <a:pt x="2683257" y="84618"/>
                  </a:lnTo>
                  <a:lnTo>
                    <a:pt x="2641913" y="65496"/>
                  </a:lnTo>
                  <a:lnTo>
                    <a:pt x="2599377" y="48641"/>
                  </a:lnTo>
                  <a:lnTo>
                    <a:pt x="2555725" y="34141"/>
                  </a:lnTo>
                  <a:lnTo>
                    <a:pt x="2511035" y="22082"/>
                  </a:lnTo>
                  <a:lnTo>
                    <a:pt x="2465383" y="12551"/>
                  </a:lnTo>
                  <a:lnTo>
                    <a:pt x="2418847" y="5636"/>
                  </a:lnTo>
                  <a:lnTo>
                    <a:pt x="2371501" y="1423"/>
                  </a:lnTo>
                  <a:lnTo>
                    <a:pt x="2323425" y="0"/>
                  </a:lnTo>
                  <a:close/>
                </a:path>
              </a:pathLst>
            </a:custGeom>
            <a:solidFill>
              <a:srgbClr val="FFFFFF"/>
            </a:solidFill>
          </p:spPr>
          <p:txBody>
            <a:bodyPr wrap="square" lIns="0" tIns="0" rIns="0" bIns="0" rtlCol="0"/>
            <a:lstStyle/>
            <a:p>
              <a:endParaRPr/>
            </a:p>
          </p:txBody>
        </p:sp>
      </p:grpSp>
      <p:sp>
        <p:nvSpPr>
          <p:cNvPr id="50" name="object 50"/>
          <p:cNvSpPr txBox="1"/>
          <p:nvPr/>
        </p:nvSpPr>
        <p:spPr>
          <a:xfrm>
            <a:off x="13972985" y="3382053"/>
            <a:ext cx="2214880" cy="527685"/>
          </a:xfrm>
          <a:prstGeom prst="rect">
            <a:avLst/>
          </a:prstGeom>
        </p:spPr>
        <p:txBody>
          <a:bodyPr vert="horz" wrap="square" lIns="0" tIns="11430" rIns="0" bIns="0" rtlCol="0">
            <a:spAutoFit/>
          </a:bodyPr>
          <a:lstStyle/>
          <a:p>
            <a:pPr marL="12700">
              <a:lnSpc>
                <a:spcPct val="100000"/>
              </a:lnSpc>
              <a:spcBef>
                <a:spcPts val="90"/>
              </a:spcBef>
            </a:pPr>
            <a:r>
              <a:rPr sz="3300" b="1" spc="-204" dirty="0">
                <a:latin typeface="Arial"/>
                <a:cs typeface="Arial"/>
              </a:rPr>
              <a:t>At</a:t>
            </a:r>
            <a:r>
              <a:rPr sz="3300" b="1" spc="-240" dirty="0">
                <a:latin typeface="Arial"/>
                <a:cs typeface="Arial"/>
              </a:rPr>
              <a:t> </a:t>
            </a:r>
            <a:r>
              <a:rPr sz="3300" b="1" spc="-40" dirty="0">
                <a:latin typeface="Arial"/>
                <a:cs typeface="Arial"/>
              </a:rPr>
              <a:t>the</a:t>
            </a:r>
            <a:r>
              <a:rPr sz="3300" b="1" spc="-240" dirty="0">
                <a:latin typeface="Arial"/>
                <a:cs typeface="Arial"/>
              </a:rPr>
              <a:t> </a:t>
            </a:r>
            <a:r>
              <a:rPr sz="3300" b="1" spc="-10" dirty="0">
                <a:latin typeface="Arial"/>
                <a:cs typeface="Arial"/>
              </a:rPr>
              <a:t>heart</a:t>
            </a:r>
            <a:endParaRPr sz="3300">
              <a:latin typeface="Arial"/>
              <a:cs typeface="Arial"/>
            </a:endParaRPr>
          </a:p>
        </p:txBody>
      </p:sp>
      <p:sp>
        <p:nvSpPr>
          <p:cNvPr id="51" name="object 51"/>
          <p:cNvSpPr txBox="1"/>
          <p:nvPr/>
        </p:nvSpPr>
        <p:spPr>
          <a:xfrm>
            <a:off x="14116218" y="3883922"/>
            <a:ext cx="1928495" cy="527685"/>
          </a:xfrm>
          <a:prstGeom prst="rect">
            <a:avLst/>
          </a:prstGeom>
        </p:spPr>
        <p:txBody>
          <a:bodyPr vert="horz" wrap="square" lIns="0" tIns="11430" rIns="0" bIns="0" rtlCol="0">
            <a:spAutoFit/>
          </a:bodyPr>
          <a:lstStyle/>
          <a:p>
            <a:pPr marL="12700">
              <a:lnSpc>
                <a:spcPct val="100000"/>
              </a:lnSpc>
              <a:spcBef>
                <a:spcPts val="90"/>
              </a:spcBef>
            </a:pPr>
            <a:r>
              <a:rPr sz="3300" b="1" spc="-90" dirty="0">
                <a:latin typeface="Arial"/>
                <a:cs typeface="Arial"/>
              </a:rPr>
              <a:t>of</a:t>
            </a:r>
            <a:r>
              <a:rPr sz="3300" b="1" spc="-250" dirty="0">
                <a:latin typeface="Arial"/>
                <a:cs typeface="Arial"/>
              </a:rPr>
              <a:t> </a:t>
            </a:r>
            <a:r>
              <a:rPr sz="3300" b="1" spc="-130" dirty="0">
                <a:latin typeface="Arial"/>
                <a:cs typeface="Arial"/>
              </a:rPr>
              <a:t>General</a:t>
            </a:r>
            <a:endParaRPr sz="3300">
              <a:latin typeface="Arial"/>
              <a:cs typeface="Arial"/>
            </a:endParaRPr>
          </a:p>
        </p:txBody>
      </p:sp>
      <p:sp>
        <p:nvSpPr>
          <p:cNvPr id="52" name="object 52"/>
          <p:cNvSpPr txBox="1"/>
          <p:nvPr/>
        </p:nvSpPr>
        <p:spPr>
          <a:xfrm>
            <a:off x="14316130" y="4385792"/>
            <a:ext cx="1529080" cy="527685"/>
          </a:xfrm>
          <a:prstGeom prst="rect">
            <a:avLst/>
          </a:prstGeom>
        </p:spPr>
        <p:txBody>
          <a:bodyPr vert="horz" wrap="square" lIns="0" tIns="11430" rIns="0" bIns="0" rtlCol="0">
            <a:spAutoFit/>
          </a:bodyPr>
          <a:lstStyle/>
          <a:p>
            <a:pPr marL="12700">
              <a:lnSpc>
                <a:spcPct val="100000"/>
              </a:lnSpc>
              <a:spcBef>
                <a:spcPts val="90"/>
              </a:spcBef>
            </a:pPr>
            <a:r>
              <a:rPr sz="3300" b="1" spc="-120" dirty="0">
                <a:latin typeface="Arial"/>
                <a:cs typeface="Arial"/>
              </a:rPr>
              <a:t>Practice</a:t>
            </a:r>
            <a:endParaRPr sz="3300">
              <a:latin typeface="Arial"/>
              <a:cs typeface="Arial"/>
            </a:endParaRPr>
          </a:p>
        </p:txBody>
      </p:sp>
      <p:pic>
        <p:nvPicPr>
          <p:cNvPr id="53" name="object 53"/>
          <p:cNvPicPr/>
          <p:nvPr/>
        </p:nvPicPr>
        <p:blipFill>
          <a:blip r:embed="rId8" cstate="print"/>
          <a:stretch>
            <a:fillRect/>
          </a:stretch>
        </p:blipFill>
        <p:spPr>
          <a:xfrm>
            <a:off x="10785012" y="3620455"/>
            <a:ext cx="1417443" cy="141744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34388" y="614773"/>
            <a:ext cx="3929379" cy="1053465"/>
          </a:xfrm>
          <a:prstGeom prst="rect">
            <a:avLst/>
          </a:prstGeom>
        </p:spPr>
        <p:txBody>
          <a:bodyPr vert="horz" wrap="square" lIns="0" tIns="12065" rIns="0" bIns="0" rtlCol="0">
            <a:spAutoFit/>
          </a:bodyPr>
          <a:lstStyle/>
          <a:p>
            <a:pPr marL="12700">
              <a:lnSpc>
                <a:spcPct val="100000"/>
              </a:lnSpc>
              <a:spcBef>
                <a:spcPts val="95"/>
              </a:spcBef>
            </a:pPr>
            <a:r>
              <a:rPr spc="-10" dirty="0"/>
              <a:t>Foreword</a:t>
            </a:r>
          </a:p>
        </p:txBody>
      </p:sp>
      <p:sp>
        <p:nvSpPr>
          <p:cNvPr id="3" name="object 3"/>
          <p:cNvSpPr txBox="1"/>
          <p:nvPr/>
        </p:nvSpPr>
        <p:spPr>
          <a:xfrm>
            <a:off x="1034388" y="1809975"/>
            <a:ext cx="8695055" cy="4636770"/>
          </a:xfrm>
          <a:prstGeom prst="rect">
            <a:avLst/>
          </a:prstGeom>
        </p:spPr>
        <p:txBody>
          <a:bodyPr vert="horz" wrap="square" lIns="0" tIns="4445" rIns="0" bIns="0" rtlCol="0">
            <a:spAutoFit/>
          </a:bodyPr>
          <a:lstStyle/>
          <a:p>
            <a:pPr marL="12700" marR="285115">
              <a:lnSpc>
                <a:spcPct val="102000"/>
              </a:lnSpc>
              <a:spcBef>
                <a:spcPts val="35"/>
              </a:spcBef>
            </a:pPr>
            <a:r>
              <a:rPr sz="2800" dirty="0">
                <a:solidFill>
                  <a:srgbClr val="575756"/>
                </a:solidFill>
                <a:latin typeface="Helvetica"/>
                <a:cs typeface="Helvetica"/>
              </a:rPr>
              <a:t>The</a:t>
            </a:r>
            <a:r>
              <a:rPr sz="2800" spc="-65" dirty="0">
                <a:solidFill>
                  <a:srgbClr val="575756"/>
                </a:solidFill>
                <a:latin typeface="Helvetica"/>
                <a:cs typeface="Helvetica"/>
              </a:rPr>
              <a:t> </a:t>
            </a:r>
            <a:r>
              <a:rPr sz="2800" dirty="0">
                <a:solidFill>
                  <a:srgbClr val="575756"/>
                </a:solidFill>
                <a:latin typeface="Helvetica"/>
                <a:cs typeface="Helvetica"/>
              </a:rPr>
              <a:t>Primary</a:t>
            </a:r>
            <a:r>
              <a:rPr sz="2800" spc="-65" dirty="0">
                <a:solidFill>
                  <a:srgbClr val="575756"/>
                </a:solidFill>
                <a:latin typeface="Helvetica"/>
                <a:cs typeface="Helvetica"/>
              </a:rPr>
              <a:t> </a:t>
            </a:r>
            <a:r>
              <a:rPr sz="2800" dirty="0">
                <a:solidFill>
                  <a:srgbClr val="575756"/>
                </a:solidFill>
                <a:latin typeface="Helvetica"/>
                <a:cs typeface="Helvetica"/>
              </a:rPr>
              <a:t>care</a:t>
            </a:r>
            <a:r>
              <a:rPr sz="2800" spc="-65" dirty="0">
                <a:solidFill>
                  <a:srgbClr val="575756"/>
                </a:solidFill>
                <a:latin typeface="Helvetica"/>
                <a:cs typeface="Helvetica"/>
              </a:rPr>
              <a:t> </a:t>
            </a:r>
            <a:r>
              <a:rPr sz="2800" dirty="0">
                <a:solidFill>
                  <a:srgbClr val="575756"/>
                </a:solidFill>
                <a:latin typeface="Helvetica"/>
                <a:cs typeface="Helvetica"/>
              </a:rPr>
              <a:t>workforce</a:t>
            </a:r>
            <a:r>
              <a:rPr sz="2800" spc="-65" dirty="0">
                <a:solidFill>
                  <a:srgbClr val="575756"/>
                </a:solidFill>
                <a:latin typeface="Helvetica"/>
                <a:cs typeface="Helvetica"/>
              </a:rPr>
              <a:t> </a:t>
            </a:r>
            <a:r>
              <a:rPr sz="2800" dirty="0">
                <a:solidFill>
                  <a:srgbClr val="575756"/>
                </a:solidFill>
                <a:latin typeface="Helvetica"/>
                <a:cs typeface="Helvetica"/>
              </a:rPr>
              <a:t>is</a:t>
            </a:r>
            <a:r>
              <a:rPr sz="2800" spc="-65" dirty="0">
                <a:solidFill>
                  <a:srgbClr val="575756"/>
                </a:solidFill>
                <a:latin typeface="Helvetica"/>
                <a:cs typeface="Helvetica"/>
              </a:rPr>
              <a:t> </a:t>
            </a:r>
            <a:r>
              <a:rPr sz="2800" dirty="0">
                <a:solidFill>
                  <a:srgbClr val="575756"/>
                </a:solidFill>
                <a:latin typeface="Helvetica"/>
                <a:cs typeface="Helvetica"/>
              </a:rPr>
              <a:t>the</a:t>
            </a:r>
            <a:r>
              <a:rPr sz="2800" spc="-65" dirty="0">
                <a:solidFill>
                  <a:srgbClr val="575756"/>
                </a:solidFill>
                <a:latin typeface="Helvetica"/>
                <a:cs typeface="Helvetica"/>
              </a:rPr>
              <a:t> </a:t>
            </a:r>
            <a:r>
              <a:rPr sz="2800" dirty="0">
                <a:solidFill>
                  <a:srgbClr val="575756"/>
                </a:solidFill>
                <a:latin typeface="Helvetica"/>
                <a:cs typeface="Helvetica"/>
              </a:rPr>
              <a:t>heart</a:t>
            </a:r>
            <a:r>
              <a:rPr sz="2800" spc="-65" dirty="0">
                <a:solidFill>
                  <a:srgbClr val="575756"/>
                </a:solidFill>
                <a:latin typeface="Helvetica"/>
                <a:cs typeface="Helvetica"/>
              </a:rPr>
              <a:t> </a:t>
            </a:r>
            <a:r>
              <a:rPr sz="2800" dirty="0">
                <a:solidFill>
                  <a:srgbClr val="575756"/>
                </a:solidFill>
                <a:latin typeface="Helvetica"/>
                <a:cs typeface="Helvetica"/>
              </a:rPr>
              <a:t>of</a:t>
            </a:r>
            <a:r>
              <a:rPr sz="2800" spc="-65" dirty="0">
                <a:solidFill>
                  <a:srgbClr val="575756"/>
                </a:solidFill>
                <a:latin typeface="Helvetica"/>
                <a:cs typeface="Helvetica"/>
              </a:rPr>
              <a:t> </a:t>
            </a:r>
            <a:r>
              <a:rPr sz="2800" spc="-10" dirty="0">
                <a:solidFill>
                  <a:srgbClr val="575756"/>
                </a:solidFill>
                <a:latin typeface="Helvetica"/>
                <a:cs typeface="Helvetica"/>
              </a:rPr>
              <a:t>healthcare </a:t>
            </a:r>
            <a:r>
              <a:rPr sz="2800" dirty="0">
                <a:solidFill>
                  <a:srgbClr val="575756"/>
                </a:solidFill>
                <a:latin typeface="Helvetica"/>
                <a:cs typeface="Helvetica"/>
              </a:rPr>
              <a:t>provision</a:t>
            </a:r>
            <a:r>
              <a:rPr sz="2800" spc="-65" dirty="0">
                <a:solidFill>
                  <a:srgbClr val="575756"/>
                </a:solidFill>
                <a:latin typeface="Helvetica"/>
                <a:cs typeface="Helvetica"/>
              </a:rPr>
              <a:t> </a:t>
            </a:r>
            <a:r>
              <a:rPr sz="2800" dirty="0">
                <a:solidFill>
                  <a:srgbClr val="575756"/>
                </a:solidFill>
                <a:latin typeface="Helvetica"/>
                <a:cs typeface="Helvetica"/>
              </a:rPr>
              <a:t>within</a:t>
            </a:r>
            <a:r>
              <a:rPr sz="2800" spc="-60" dirty="0">
                <a:solidFill>
                  <a:srgbClr val="575756"/>
                </a:solidFill>
                <a:latin typeface="Helvetica"/>
                <a:cs typeface="Helvetica"/>
              </a:rPr>
              <a:t> </a:t>
            </a:r>
            <a:r>
              <a:rPr sz="2800" dirty="0">
                <a:solidFill>
                  <a:srgbClr val="575756"/>
                </a:solidFill>
                <a:latin typeface="Helvetica"/>
                <a:cs typeface="Helvetica"/>
              </a:rPr>
              <a:t>the</a:t>
            </a:r>
            <a:r>
              <a:rPr sz="2800" spc="-65" dirty="0">
                <a:solidFill>
                  <a:srgbClr val="575756"/>
                </a:solidFill>
                <a:latin typeface="Helvetica"/>
                <a:cs typeface="Helvetica"/>
              </a:rPr>
              <a:t> </a:t>
            </a:r>
            <a:r>
              <a:rPr sz="2800" dirty="0">
                <a:solidFill>
                  <a:srgbClr val="575756"/>
                </a:solidFill>
                <a:latin typeface="Helvetica"/>
                <a:cs typeface="Helvetica"/>
              </a:rPr>
              <a:t>system,</a:t>
            </a:r>
            <a:r>
              <a:rPr sz="2800" spc="-60" dirty="0">
                <a:solidFill>
                  <a:srgbClr val="575756"/>
                </a:solidFill>
                <a:latin typeface="Helvetica"/>
                <a:cs typeface="Helvetica"/>
              </a:rPr>
              <a:t> </a:t>
            </a:r>
            <a:r>
              <a:rPr sz="2800" dirty="0">
                <a:solidFill>
                  <a:srgbClr val="575756"/>
                </a:solidFill>
                <a:latin typeface="Helvetica"/>
                <a:cs typeface="Helvetica"/>
              </a:rPr>
              <a:t>serving</a:t>
            </a:r>
            <a:r>
              <a:rPr sz="2800" spc="-65" dirty="0">
                <a:solidFill>
                  <a:srgbClr val="575756"/>
                </a:solidFill>
                <a:latin typeface="Helvetica"/>
                <a:cs typeface="Helvetica"/>
              </a:rPr>
              <a:t> </a:t>
            </a:r>
            <a:r>
              <a:rPr sz="2800" dirty="0">
                <a:solidFill>
                  <a:srgbClr val="575756"/>
                </a:solidFill>
                <a:latin typeface="Helvetica"/>
                <a:cs typeface="Helvetica"/>
              </a:rPr>
              <a:t>as</a:t>
            </a:r>
            <a:r>
              <a:rPr sz="2800" spc="-60" dirty="0">
                <a:solidFill>
                  <a:srgbClr val="575756"/>
                </a:solidFill>
                <a:latin typeface="Helvetica"/>
                <a:cs typeface="Helvetica"/>
              </a:rPr>
              <a:t> </a:t>
            </a:r>
            <a:r>
              <a:rPr sz="2800" dirty="0">
                <a:solidFill>
                  <a:srgbClr val="575756"/>
                </a:solidFill>
                <a:latin typeface="Helvetica"/>
                <a:cs typeface="Helvetica"/>
              </a:rPr>
              <a:t>the</a:t>
            </a:r>
            <a:r>
              <a:rPr sz="2800" spc="-65" dirty="0">
                <a:solidFill>
                  <a:srgbClr val="575756"/>
                </a:solidFill>
                <a:latin typeface="Helvetica"/>
                <a:cs typeface="Helvetica"/>
              </a:rPr>
              <a:t> </a:t>
            </a:r>
            <a:r>
              <a:rPr sz="2800" dirty="0">
                <a:solidFill>
                  <a:srgbClr val="575756"/>
                </a:solidFill>
                <a:latin typeface="Helvetica"/>
                <a:cs typeface="Helvetica"/>
              </a:rPr>
              <a:t>first</a:t>
            </a:r>
            <a:r>
              <a:rPr sz="2800" spc="-60" dirty="0">
                <a:solidFill>
                  <a:srgbClr val="575756"/>
                </a:solidFill>
                <a:latin typeface="Helvetica"/>
                <a:cs typeface="Helvetica"/>
              </a:rPr>
              <a:t> </a:t>
            </a:r>
            <a:r>
              <a:rPr sz="2800" spc="-10" dirty="0">
                <a:solidFill>
                  <a:srgbClr val="575756"/>
                </a:solidFill>
                <a:latin typeface="Helvetica"/>
                <a:cs typeface="Helvetica"/>
              </a:rPr>
              <a:t>point </a:t>
            </a:r>
            <a:r>
              <a:rPr sz="2800" dirty="0">
                <a:solidFill>
                  <a:srgbClr val="575756"/>
                </a:solidFill>
                <a:latin typeface="Helvetica"/>
                <a:cs typeface="Helvetica"/>
              </a:rPr>
              <a:t>of</a:t>
            </a:r>
            <a:r>
              <a:rPr sz="2800" spc="-50" dirty="0">
                <a:solidFill>
                  <a:srgbClr val="575756"/>
                </a:solidFill>
                <a:latin typeface="Helvetica"/>
                <a:cs typeface="Helvetica"/>
              </a:rPr>
              <a:t> </a:t>
            </a:r>
            <a:r>
              <a:rPr sz="2800" dirty="0">
                <a:solidFill>
                  <a:srgbClr val="575756"/>
                </a:solidFill>
                <a:latin typeface="Helvetica"/>
                <a:cs typeface="Helvetica"/>
              </a:rPr>
              <a:t>contact</a:t>
            </a:r>
            <a:r>
              <a:rPr sz="2800" spc="-50" dirty="0">
                <a:solidFill>
                  <a:srgbClr val="575756"/>
                </a:solidFill>
                <a:latin typeface="Helvetica"/>
                <a:cs typeface="Helvetica"/>
              </a:rPr>
              <a:t> </a:t>
            </a:r>
            <a:r>
              <a:rPr sz="2800" dirty="0">
                <a:solidFill>
                  <a:srgbClr val="575756"/>
                </a:solidFill>
                <a:latin typeface="Helvetica"/>
                <a:cs typeface="Helvetica"/>
              </a:rPr>
              <a:t>for</a:t>
            </a:r>
            <a:r>
              <a:rPr sz="2800" spc="-50" dirty="0">
                <a:solidFill>
                  <a:srgbClr val="575756"/>
                </a:solidFill>
                <a:latin typeface="Helvetica"/>
                <a:cs typeface="Helvetica"/>
              </a:rPr>
              <a:t> </a:t>
            </a:r>
            <a:r>
              <a:rPr sz="2800" dirty="0">
                <a:solidFill>
                  <a:srgbClr val="575756"/>
                </a:solidFill>
                <a:latin typeface="Helvetica"/>
                <a:cs typeface="Helvetica"/>
              </a:rPr>
              <a:t>most</a:t>
            </a:r>
            <a:r>
              <a:rPr sz="2800" spc="-50" dirty="0">
                <a:solidFill>
                  <a:srgbClr val="575756"/>
                </a:solidFill>
                <a:latin typeface="Helvetica"/>
                <a:cs typeface="Helvetica"/>
              </a:rPr>
              <a:t> </a:t>
            </a:r>
            <a:r>
              <a:rPr sz="2800" dirty="0">
                <a:solidFill>
                  <a:srgbClr val="575756"/>
                </a:solidFill>
                <a:latin typeface="Helvetica"/>
                <a:cs typeface="Helvetica"/>
              </a:rPr>
              <a:t>patients</a:t>
            </a:r>
            <a:r>
              <a:rPr sz="2800" spc="-45" dirty="0">
                <a:solidFill>
                  <a:srgbClr val="575756"/>
                </a:solidFill>
                <a:latin typeface="Helvetica"/>
                <a:cs typeface="Helvetica"/>
              </a:rPr>
              <a:t> </a:t>
            </a:r>
            <a:r>
              <a:rPr sz="2800" dirty="0">
                <a:solidFill>
                  <a:srgbClr val="575756"/>
                </a:solidFill>
                <a:latin typeface="Helvetica"/>
                <a:cs typeface="Helvetica"/>
              </a:rPr>
              <a:t>and</a:t>
            </a:r>
            <a:r>
              <a:rPr sz="2800" spc="-50" dirty="0">
                <a:solidFill>
                  <a:srgbClr val="575756"/>
                </a:solidFill>
                <a:latin typeface="Helvetica"/>
                <a:cs typeface="Helvetica"/>
              </a:rPr>
              <a:t> </a:t>
            </a:r>
            <a:r>
              <a:rPr sz="2800" dirty="0">
                <a:solidFill>
                  <a:srgbClr val="575756"/>
                </a:solidFill>
                <a:latin typeface="Helvetica"/>
                <a:cs typeface="Helvetica"/>
              </a:rPr>
              <a:t>providing</a:t>
            </a:r>
            <a:r>
              <a:rPr sz="2800" spc="-50" dirty="0">
                <a:solidFill>
                  <a:srgbClr val="575756"/>
                </a:solidFill>
                <a:latin typeface="Helvetica"/>
                <a:cs typeface="Helvetica"/>
              </a:rPr>
              <a:t> </a:t>
            </a:r>
            <a:r>
              <a:rPr sz="2800" spc="-10" dirty="0">
                <a:solidFill>
                  <a:srgbClr val="575756"/>
                </a:solidFill>
                <a:latin typeface="Helvetica"/>
                <a:cs typeface="Helvetica"/>
              </a:rPr>
              <a:t>essential,</a:t>
            </a:r>
            <a:endParaRPr sz="2800">
              <a:latin typeface="Helvetica"/>
              <a:cs typeface="Helvetica"/>
            </a:endParaRPr>
          </a:p>
          <a:p>
            <a:pPr marL="12700" marR="5080">
              <a:lnSpc>
                <a:spcPts val="3429"/>
              </a:lnSpc>
              <a:spcBef>
                <a:spcPts val="120"/>
              </a:spcBef>
            </a:pPr>
            <a:r>
              <a:rPr sz="2800" dirty="0">
                <a:solidFill>
                  <a:srgbClr val="575756"/>
                </a:solidFill>
                <a:latin typeface="Helvetica"/>
                <a:cs typeface="Helvetica"/>
              </a:rPr>
              <a:t>ongoing</a:t>
            </a:r>
            <a:r>
              <a:rPr sz="2800" spc="-60" dirty="0">
                <a:solidFill>
                  <a:srgbClr val="575756"/>
                </a:solidFill>
                <a:latin typeface="Helvetica"/>
                <a:cs typeface="Helvetica"/>
              </a:rPr>
              <a:t> </a:t>
            </a:r>
            <a:r>
              <a:rPr sz="2800" dirty="0">
                <a:solidFill>
                  <a:srgbClr val="575756"/>
                </a:solidFill>
                <a:latin typeface="Helvetica"/>
                <a:cs typeface="Helvetica"/>
              </a:rPr>
              <a:t>care</a:t>
            </a:r>
            <a:r>
              <a:rPr sz="2800" spc="-60" dirty="0">
                <a:solidFill>
                  <a:srgbClr val="575756"/>
                </a:solidFill>
                <a:latin typeface="Helvetica"/>
                <a:cs typeface="Helvetica"/>
              </a:rPr>
              <a:t> </a:t>
            </a:r>
            <a:r>
              <a:rPr sz="2800" dirty="0">
                <a:solidFill>
                  <a:srgbClr val="575756"/>
                </a:solidFill>
                <a:latin typeface="Helvetica"/>
                <a:cs typeface="Helvetica"/>
              </a:rPr>
              <a:t>that</a:t>
            </a:r>
            <a:r>
              <a:rPr sz="2800" spc="-60" dirty="0">
                <a:solidFill>
                  <a:srgbClr val="575756"/>
                </a:solidFill>
                <a:latin typeface="Helvetica"/>
                <a:cs typeface="Helvetica"/>
              </a:rPr>
              <a:t> </a:t>
            </a:r>
            <a:r>
              <a:rPr sz="2800" dirty="0">
                <a:solidFill>
                  <a:srgbClr val="575756"/>
                </a:solidFill>
                <a:latin typeface="Helvetica"/>
                <a:cs typeface="Helvetica"/>
              </a:rPr>
              <a:t>enables</a:t>
            </a:r>
            <a:r>
              <a:rPr sz="2800" spc="-55" dirty="0">
                <a:solidFill>
                  <a:srgbClr val="575756"/>
                </a:solidFill>
                <a:latin typeface="Helvetica"/>
                <a:cs typeface="Helvetica"/>
              </a:rPr>
              <a:t> </a:t>
            </a:r>
            <a:r>
              <a:rPr sz="2800" dirty="0">
                <a:solidFill>
                  <a:srgbClr val="575756"/>
                </a:solidFill>
                <a:latin typeface="Helvetica"/>
                <a:cs typeface="Helvetica"/>
              </a:rPr>
              <a:t>people</a:t>
            </a:r>
            <a:r>
              <a:rPr sz="2800" spc="-60" dirty="0">
                <a:solidFill>
                  <a:srgbClr val="575756"/>
                </a:solidFill>
                <a:latin typeface="Helvetica"/>
                <a:cs typeface="Helvetica"/>
              </a:rPr>
              <a:t> </a:t>
            </a:r>
            <a:r>
              <a:rPr sz="2800" dirty="0">
                <a:solidFill>
                  <a:srgbClr val="575756"/>
                </a:solidFill>
                <a:latin typeface="Helvetica"/>
                <a:cs typeface="Helvetica"/>
              </a:rPr>
              <a:t>to</a:t>
            </a:r>
            <a:r>
              <a:rPr sz="2800" spc="-60" dirty="0">
                <a:solidFill>
                  <a:srgbClr val="575756"/>
                </a:solidFill>
                <a:latin typeface="Helvetica"/>
                <a:cs typeface="Helvetica"/>
              </a:rPr>
              <a:t> </a:t>
            </a:r>
            <a:r>
              <a:rPr sz="2800" dirty="0">
                <a:solidFill>
                  <a:srgbClr val="575756"/>
                </a:solidFill>
                <a:latin typeface="Helvetica"/>
                <a:cs typeface="Helvetica"/>
              </a:rPr>
              <a:t>start</a:t>
            </a:r>
            <a:r>
              <a:rPr sz="2800" spc="-55" dirty="0">
                <a:solidFill>
                  <a:srgbClr val="575756"/>
                </a:solidFill>
                <a:latin typeface="Helvetica"/>
                <a:cs typeface="Helvetica"/>
              </a:rPr>
              <a:t> </a:t>
            </a:r>
            <a:r>
              <a:rPr sz="2800" dirty="0">
                <a:solidFill>
                  <a:srgbClr val="575756"/>
                </a:solidFill>
                <a:latin typeface="Helvetica"/>
                <a:cs typeface="Helvetica"/>
              </a:rPr>
              <a:t>well,</a:t>
            </a:r>
            <a:r>
              <a:rPr sz="2800" spc="-60" dirty="0">
                <a:solidFill>
                  <a:srgbClr val="575756"/>
                </a:solidFill>
                <a:latin typeface="Helvetica"/>
                <a:cs typeface="Helvetica"/>
              </a:rPr>
              <a:t> </a:t>
            </a:r>
            <a:r>
              <a:rPr sz="2800" dirty="0">
                <a:solidFill>
                  <a:srgbClr val="575756"/>
                </a:solidFill>
                <a:latin typeface="Helvetica"/>
                <a:cs typeface="Helvetica"/>
              </a:rPr>
              <a:t>live</a:t>
            </a:r>
            <a:r>
              <a:rPr sz="2800" spc="-60" dirty="0">
                <a:solidFill>
                  <a:srgbClr val="575756"/>
                </a:solidFill>
                <a:latin typeface="Helvetica"/>
                <a:cs typeface="Helvetica"/>
              </a:rPr>
              <a:t> </a:t>
            </a:r>
            <a:r>
              <a:rPr sz="2800" spc="-20" dirty="0">
                <a:solidFill>
                  <a:srgbClr val="575756"/>
                </a:solidFill>
                <a:latin typeface="Helvetica"/>
                <a:cs typeface="Helvetica"/>
              </a:rPr>
              <a:t>well </a:t>
            </a:r>
            <a:r>
              <a:rPr sz="2800" dirty="0">
                <a:solidFill>
                  <a:srgbClr val="575756"/>
                </a:solidFill>
                <a:latin typeface="Helvetica"/>
                <a:cs typeface="Helvetica"/>
              </a:rPr>
              <a:t>and</a:t>
            </a:r>
            <a:r>
              <a:rPr sz="2800" spc="-90" dirty="0">
                <a:solidFill>
                  <a:srgbClr val="575756"/>
                </a:solidFill>
                <a:latin typeface="Helvetica"/>
                <a:cs typeface="Helvetica"/>
              </a:rPr>
              <a:t> </a:t>
            </a:r>
            <a:r>
              <a:rPr sz="2800" dirty="0">
                <a:solidFill>
                  <a:srgbClr val="575756"/>
                </a:solidFill>
                <a:latin typeface="Helvetica"/>
                <a:cs typeface="Helvetica"/>
              </a:rPr>
              <a:t>age</a:t>
            </a:r>
            <a:r>
              <a:rPr sz="2800" spc="-85" dirty="0">
                <a:solidFill>
                  <a:srgbClr val="575756"/>
                </a:solidFill>
                <a:latin typeface="Helvetica"/>
                <a:cs typeface="Helvetica"/>
              </a:rPr>
              <a:t> </a:t>
            </a:r>
            <a:r>
              <a:rPr sz="2800" dirty="0">
                <a:solidFill>
                  <a:srgbClr val="575756"/>
                </a:solidFill>
                <a:latin typeface="Helvetica"/>
                <a:cs typeface="Helvetica"/>
              </a:rPr>
              <a:t>well,</a:t>
            </a:r>
            <a:r>
              <a:rPr sz="2800" spc="-85" dirty="0">
                <a:solidFill>
                  <a:srgbClr val="575756"/>
                </a:solidFill>
                <a:latin typeface="Helvetica"/>
                <a:cs typeface="Helvetica"/>
              </a:rPr>
              <a:t> </a:t>
            </a:r>
            <a:r>
              <a:rPr sz="2800" dirty="0">
                <a:solidFill>
                  <a:srgbClr val="575756"/>
                </a:solidFill>
                <a:latin typeface="Helvetica"/>
                <a:cs typeface="Helvetica"/>
              </a:rPr>
              <a:t>maintain</a:t>
            </a:r>
            <a:r>
              <a:rPr sz="2800" spc="-90" dirty="0">
                <a:solidFill>
                  <a:srgbClr val="575756"/>
                </a:solidFill>
                <a:latin typeface="Helvetica"/>
                <a:cs typeface="Helvetica"/>
              </a:rPr>
              <a:t> </a:t>
            </a:r>
            <a:r>
              <a:rPr sz="2800" dirty="0">
                <a:solidFill>
                  <a:srgbClr val="575756"/>
                </a:solidFill>
                <a:latin typeface="Helvetica"/>
                <a:cs typeface="Helvetica"/>
              </a:rPr>
              <a:t>their</a:t>
            </a:r>
            <a:r>
              <a:rPr sz="2800" spc="-85" dirty="0">
                <a:solidFill>
                  <a:srgbClr val="575756"/>
                </a:solidFill>
                <a:latin typeface="Helvetica"/>
                <a:cs typeface="Helvetica"/>
              </a:rPr>
              <a:t> </a:t>
            </a:r>
            <a:r>
              <a:rPr sz="2800" dirty="0">
                <a:solidFill>
                  <a:srgbClr val="575756"/>
                </a:solidFill>
                <a:latin typeface="Helvetica"/>
                <a:cs typeface="Helvetica"/>
              </a:rPr>
              <a:t>independence,</a:t>
            </a:r>
            <a:r>
              <a:rPr sz="2800" spc="-90" dirty="0">
                <a:solidFill>
                  <a:srgbClr val="575756"/>
                </a:solidFill>
                <a:latin typeface="Helvetica"/>
                <a:cs typeface="Helvetica"/>
              </a:rPr>
              <a:t> </a:t>
            </a:r>
            <a:r>
              <a:rPr sz="2800" dirty="0">
                <a:solidFill>
                  <a:srgbClr val="575756"/>
                </a:solidFill>
                <a:latin typeface="Helvetica"/>
                <a:cs typeface="Helvetica"/>
              </a:rPr>
              <a:t>and</a:t>
            </a:r>
            <a:r>
              <a:rPr sz="2800" spc="-85" dirty="0">
                <a:solidFill>
                  <a:srgbClr val="575756"/>
                </a:solidFill>
                <a:latin typeface="Helvetica"/>
                <a:cs typeface="Helvetica"/>
              </a:rPr>
              <a:t> </a:t>
            </a:r>
            <a:r>
              <a:rPr sz="2800" spc="-10" dirty="0">
                <a:solidFill>
                  <a:srgbClr val="575756"/>
                </a:solidFill>
                <a:latin typeface="Helvetica"/>
                <a:cs typeface="Helvetica"/>
              </a:rPr>
              <a:t>access</a:t>
            </a:r>
            <a:endParaRPr sz="2800">
              <a:latin typeface="Helvetica"/>
              <a:cs typeface="Helvetica"/>
            </a:endParaRPr>
          </a:p>
          <a:p>
            <a:pPr marL="12700">
              <a:lnSpc>
                <a:spcPct val="100000"/>
              </a:lnSpc>
              <a:spcBef>
                <a:spcPts val="40"/>
              </a:spcBef>
            </a:pPr>
            <a:r>
              <a:rPr sz="2800" dirty="0">
                <a:solidFill>
                  <a:srgbClr val="575756"/>
                </a:solidFill>
                <a:latin typeface="Helvetica"/>
                <a:cs typeface="Helvetica"/>
              </a:rPr>
              <a:t>timely</a:t>
            </a:r>
            <a:r>
              <a:rPr sz="2800" spc="-75" dirty="0">
                <a:solidFill>
                  <a:srgbClr val="575756"/>
                </a:solidFill>
                <a:latin typeface="Helvetica"/>
                <a:cs typeface="Helvetica"/>
              </a:rPr>
              <a:t> </a:t>
            </a:r>
            <a:r>
              <a:rPr sz="2800" spc="-10" dirty="0">
                <a:solidFill>
                  <a:srgbClr val="575756"/>
                </a:solidFill>
                <a:latin typeface="Helvetica"/>
                <a:cs typeface="Helvetica"/>
              </a:rPr>
              <a:t>treatment.</a:t>
            </a:r>
            <a:endParaRPr sz="2800">
              <a:latin typeface="Helvetica"/>
              <a:cs typeface="Helvetica"/>
            </a:endParaRPr>
          </a:p>
          <a:p>
            <a:pPr marL="12700" marR="52069">
              <a:lnSpc>
                <a:spcPct val="102600"/>
              </a:lnSpc>
              <a:spcBef>
                <a:spcPts val="1550"/>
              </a:spcBef>
            </a:pPr>
            <a:r>
              <a:rPr sz="2300" dirty="0">
                <a:solidFill>
                  <a:srgbClr val="575756"/>
                </a:solidFill>
                <a:latin typeface="Helvetica"/>
                <a:cs typeface="Helvetica"/>
              </a:rPr>
              <a:t>The</a:t>
            </a:r>
            <a:r>
              <a:rPr sz="2300" spc="-15" dirty="0">
                <a:solidFill>
                  <a:srgbClr val="575756"/>
                </a:solidFill>
                <a:latin typeface="Helvetica"/>
                <a:cs typeface="Helvetica"/>
              </a:rPr>
              <a:t> </a:t>
            </a:r>
            <a:r>
              <a:rPr sz="2300" dirty="0">
                <a:solidFill>
                  <a:srgbClr val="575756"/>
                </a:solidFill>
                <a:latin typeface="Helvetica"/>
                <a:cs typeface="Helvetica"/>
              </a:rPr>
              <a:t>roles</a:t>
            </a:r>
            <a:r>
              <a:rPr sz="2300" spc="-15" dirty="0">
                <a:solidFill>
                  <a:srgbClr val="575756"/>
                </a:solidFill>
                <a:latin typeface="Helvetica"/>
                <a:cs typeface="Helvetica"/>
              </a:rPr>
              <a:t> </a:t>
            </a:r>
            <a:r>
              <a:rPr sz="2300" dirty="0">
                <a:solidFill>
                  <a:srgbClr val="575756"/>
                </a:solidFill>
                <a:latin typeface="Helvetica"/>
                <a:cs typeface="Helvetica"/>
              </a:rPr>
              <a:t>that</a:t>
            </a:r>
            <a:r>
              <a:rPr sz="2300" spc="-10" dirty="0">
                <a:solidFill>
                  <a:srgbClr val="575756"/>
                </a:solidFill>
                <a:latin typeface="Helvetica"/>
                <a:cs typeface="Helvetica"/>
              </a:rPr>
              <a:t> </a:t>
            </a:r>
            <a:r>
              <a:rPr sz="2300" dirty="0">
                <a:solidFill>
                  <a:srgbClr val="575756"/>
                </a:solidFill>
                <a:latin typeface="Helvetica"/>
                <a:cs typeface="Helvetica"/>
              </a:rPr>
              <a:t>the</a:t>
            </a:r>
            <a:r>
              <a:rPr sz="2300" spc="-15" dirty="0">
                <a:solidFill>
                  <a:srgbClr val="575756"/>
                </a:solidFill>
                <a:latin typeface="Helvetica"/>
                <a:cs typeface="Helvetica"/>
              </a:rPr>
              <a:t> </a:t>
            </a:r>
            <a:r>
              <a:rPr sz="2300" dirty="0">
                <a:solidFill>
                  <a:srgbClr val="575756"/>
                </a:solidFill>
                <a:latin typeface="Helvetica"/>
                <a:cs typeface="Helvetica"/>
              </a:rPr>
              <a:t>primary</a:t>
            </a:r>
            <a:r>
              <a:rPr sz="2300" spc="-15" dirty="0">
                <a:solidFill>
                  <a:srgbClr val="575756"/>
                </a:solidFill>
                <a:latin typeface="Helvetica"/>
                <a:cs typeface="Helvetica"/>
              </a:rPr>
              <a:t> </a:t>
            </a:r>
            <a:r>
              <a:rPr sz="2300" dirty="0">
                <a:solidFill>
                  <a:srgbClr val="575756"/>
                </a:solidFill>
                <a:latin typeface="Helvetica"/>
                <a:cs typeface="Helvetica"/>
              </a:rPr>
              <a:t>care</a:t>
            </a:r>
            <a:r>
              <a:rPr sz="2300" spc="-10" dirty="0">
                <a:solidFill>
                  <a:srgbClr val="575756"/>
                </a:solidFill>
                <a:latin typeface="Helvetica"/>
                <a:cs typeface="Helvetica"/>
              </a:rPr>
              <a:t> </a:t>
            </a:r>
            <a:r>
              <a:rPr sz="2300" dirty="0">
                <a:solidFill>
                  <a:srgbClr val="575756"/>
                </a:solidFill>
                <a:latin typeface="Helvetica"/>
                <a:cs typeface="Helvetica"/>
              </a:rPr>
              <a:t>workforce</a:t>
            </a:r>
            <a:r>
              <a:rPr sz="2300" spc="-15" dirty="0">
                <a:solidFill>
                  <a:srgbClr val="575756"/>
                </a:solidFill>
                <a:latin typeface="Helvetica"/>
                <a:cs typeface="Helvetica"/>
              </a:rPr>
              <a:t> </a:t>
            </a:r>
            <a:r>
              <a:rPr sz="2300" dirty="0">
                <a:solidFill>
                  <a:srgbClr val="575756"/>
                </a:solidFill>
                <a:latin typeface="Helvetica"/>
                <a:cs typeface="Helvetica"/>
              </a:rPr>
              <a:t>undertake</a:t>
            </a:r>
            <a:r>
              <a:rPr sz="2300" spc="-15" dirty="0">
                <a:solidFill>
                  <a:srgbClr val="575756"/>
                </a:solidFill>
                <a:latin typeface="Helvetica"/>
                <a:cs typeface="Helvetica"/>
              </a:rPr>
              <a:t> </a:t>
            </a:r>
            <a:r>
              <a:rPr sz="2300" dirty="0">
                <a:solidFill>
                  <a:srgbClr val="575756"/>
                </a:solidFill>
                <a:latin typeface="Helvetica"/>
                <a:cs typeface="Helvetica"/>
              </a:rPr>
              <a:t>go</a:t>
            </a:r>
            <a:r>
              <a:rPr sz="2300" spc="-10" dirty="0">
                <a:solidFill>
                  <a:srgbClr val="575756"/>
                </a:solidFill>
                <a:latin typeface="Helvetica"/>
                <a:cs typeface="Helvetica"/>
              </a:rPr>
              <a:t> beyond </a:t>
            </a:r>
            <a:r>
              <a:rPr sz="2300" dirty="0">
                <a:solidFill>
                  <a:srgbClr val="575756"/>
                </a:solidFill>
                <a:latin typeface="Helvetica"/>
                <a:cs typeface="Helvetica"/>
              </a:rPr>
              <a:t>individual</a:t>
            </a:r>
            <a:r>
              <a:rPr sz="2300" spc="-30" dirty="0">
                <a:solidFill>
                  <a:srgbClr val="575756"/>
                </a:solidFill>
                <a:latin typeface="Helvetica"/>
                <a:cs typeface="Helvetica"/>
              </a:rPr>
              <a:t> </a:t>
            </a:r>
            <a:r>
              <a:rPr sz="2300" dirty="0">
                <a:solidFill>
                  <a:srgbClr val="575756"/>
                </a:solidFill>
                <a:latin typeface="Helvetica"/>
                <a:cs typeface="Helvetica"/>
              </a:rPr>
              <a:t>treatment;</a:t>
            </a:r>
            <a:r>
              <a:rPr sz="2300" spc="-15" dirty="0">
                <a:solidFill>
                  <a:srgbClr val="575756"/>
                </a:solidFill>
                <a:latin typeface="Helvetica"/>
                <a:cs typeface="Helvetica"/>
              </a:rPr>
              <a:t> </a:t>
            </a:r>
            <a:r>
              <a:rPr sz="2300" dirty="0">
                <a:solidFill>
                  <a:srgbClr val="575756"/>
                </a:solidFill>
                <a:latin typeface="Helvetica"/>
                <a:cs typeface="Helvetica"/>
              </a:rPr>
              <a:t>they</a:t>
            </a:r>
            <a:r>
              <a:rPr sz="2300" spc="-15" dirty="0">
                <a:solidFill>
                  <a:srgbClr val="575756"/>
                </a:solidFill>
                <a:latin typeface="Helvetica"/>
                <a:cs typeface="Helvetica"/>
              </a:rPr>
              <a:t> </a:t>
            </a:r>
            <a:r>
              <a:rPr sz="2300" dirty="0">
                <a:solidFill>
                  <a:srgbClr val="575756"/>
                </a:solidFill>
                <a:latin typeface="Helvetica"/>
                <a:cs typeface="Helvetica"/>
              </a:rPr>
              <a:t>provide</a:t>
            </a:r>
            <a:r>
              <a:rPr sz="2300" spc="-20" dirty="0">
                <a:solidFill>
                  <a:srgbClr val="575756"/>
                </a:solidFill>
                <a:latin typeface="Helvetica"/>
                <a:cs typeface="Helvetica"/>
              </a:rPr>
              <a:t> </a:t>
            </a:r>
            <a:r>
              <a:rPr sz="2300" dirty="0">
                <a:solidFill>
                  <a:srgbClr val="575756"/>
                </a:solidFill>
                <a:latin typeface="Helvetica"/>
                <a:cs typeface="Helvetica"/>
              </a:rPr>
              <a:t>a</a:t>
            </a:r>
            <a:r>
              <a:rPr sz="2300" spc="-15" dirty="0">
                <a:solidFill>
                  <a:srgbClr val="575756"/>
                </a:solidFill>
                <a:latin typeface="Helvetica"/>
                <a:cs typeface="Helvetica"/>
              </a:rPr>
              <a:t> </a:t>
            </a:r>
            <a:r>
              <a:rPr sz="2300" dirty="0">
                <a:solidFill>
                  <a:srgbClr val="575756"/>
                </a:solidFill>
                <a:latin typeface="Helvetica"/>
                <a:cs typeface="Helvetica"/>
              </a:rPr>
              <a:t>crucial</a:t>
            </a:r>
            <a:r>
              <a:rPr sz="2300" spc="-15" dirty="0">
                <a:solidFill>
                  <a:srgbClr val="575756"/>
                </a:solidFill>
                <a:latin typeface="Helvetica"/>
                <a:cs typeface="Helvetica"/>
              </a:rPr>
              <a:t> </a:t>
            </a:r>
            <a:r>
              <a:rPr sz="2300" dirty="0">
                <a:solidFill>
                  <a:srgbClr val="575756"/>
                </a:solidFill>
                <a:latin typeface="Helvetica"/>
                <a:cs typeface="Helvetica"/>
              </a:rPr>
              <a:t>duty</a:t>
            </a:r>
            <a:r>
              <a:rPr sz="2300" spc="-20" dirty="0">
                <a:solidFill>
                  <a:srgbClr val="575756"/>
                </a:solidFill>
                <a:latin typeface="Helvetica"/>
                <a:cs typeface="Helvetica"/>
              </a:rPr>
              <a:t> </a:t>
            </a:r>
            <a:r>
              <a:rPr sz="2300" dirty="0">
                <a:solidFill>
                  <a:srgbClr val="575756"/>
                </a:solidFill>
                <a:latin typeface="Helvetica"/>
                <a:cs typeface="Helvetica"/>
              </a:rPr>
              <a:t>in</a:t>
            </a:r>
            <a:r>
              <a:rPr sz="2300" spc="-15" dirty="0">
                <a:solidFill>
                  <a:srgbClr val="575756"/>
                </a:solidFill>
                <a:latin typeface="Helvetica"/>
                <a:cs typeface="Helvetica"/>
              </a:rPr>
              <a:t> </a:t>
            </a:r>
            <a:r>
              <a:rPr sz="2300" dirty="0">
                <a:solidFill>
                  <a:srgbClr val="575756"/>
                </a:solidFill>
                <a:latin typeface="Helvetica"/>
                <a:cs typeface="Helvetica"/>
              </a:rPr>
              <a:t>promoting</a:t>
            </a:r>
            <a:r>
              <a:rPr sz="2300" spc="-15" dirty="0">
                <a:solidFill>
                  <a:srgbClr val="575756"/>
                </a:solidFill>
                <a:latin typeface="Helvetica"/>
                <a:cs typeface="Helvetica"/>
              </a:rPr>
              <a:t> </a:t>
            </a:r>
            <a:r>
              <a:rPr sz="2300" spc="-20" dirty="0">
                <a:solidFill>
                  <a:srgbClr val="575756"/>
                </a:solidFill>
                <a:latin typeface="Helvetica"/>
                <a:cs typeface="Helvetica"/>
              </a:rPr>
              <a:t>well </a:t>
            </a:r>
            <a:r>
              <a:rPr sz="2300" dirty="0">
                <a:solidFill>
                  <a:srgbClr val="575756"/>
                </a:solidFill>
                <a:latin typeface="Helvetica"/>
                <a:cs typeface="Helvetica"/>
              </a:rPr>
              <a:t>being,</a:t>
            </a:r>
            <a:r>
              <a:rPr sz="2300" spc="-20" dirty="0">
                <a:solidFill>
                  <a:srgbClr val="575756"/>
                </a:solidFill>
                <a:latin typeface="Helvetica"/>
                <a:cs typeface="Helvetica"/>
              </a:rPr>
              <a:t> </a:t>
            </a:r>
            <a:r>
              <a:rPr sz="2300" dirty="0">
                <a:solidFill>
                  <a:srgbClr val="575756"/>
                </a:solidFill>
                <a:latin typeface="Helvetica"/>
                <a:cs typeface="Helvetica"/>
              </a:rPr>
              <a:t>delivering</a:t>
            </a:r>
            <a:r>
              <a:rPr sz="2300" spc="-20" dirty="0">
                <a:solidFill>
                  <a:srgbClr val="575756"/>
                </a:solidFill>
                <a:latin typeface="Helvetica"/>
                <a:cs typeface="Helvetica"/>
              </a:rPr>
              <a:t> </a:t>
            </a:r>
            <a:r>
              <a:rPr sz="2300" dirty="0">
                <a:solidFill>
                  <a:srgbClr val="575756"/>
                </a:solidFill>
                <a:latin typeface="Helvetica"/>
                <a:cs typeface="Helvetica"/>
              </a:rPr>
              <a:t>community</a:t>
            </a:r>
            <a:r>
              <a:rPr sz="2300" spc="-20" dirty="0">
                <a:solidFill>
                  <a:srgbClr val="575756"/>
                </a:solidFill>
                <a:latin typeface="Helvetica"/>
                <a:cs typeface="Helvetica"/>
              </a:rPr>
              <a:t> </a:t>
            </a:r>
            <a:r>
              <a:rPr sz="2300" dirty="0">
                <a:solidFill>
                  <a:srgbClr val="575756"/>
                </a:solidFill>
                <a:latin typeface="Helvetica"/>
                <a:cs typeface="Helvetica"/>
              </a:rPr>
              <a:t>health,</a:t>
            </a:r>
            <a:r>
              <a:rPr sz="2300" spc="-20" dirty="0">
                <a:solidFill>
                  <a:srgbClr val="575756"/>
                </a:solidFill>
                <a:latin typeface="Helvetica"/>
                <a:cs typeface="Helvetica"/>
              </a:rPr>
              <a:t> </a:t>
            </a:r>
            <a:r>
              <a:rPr sz="2300" dirty="0">
                <a:solidFill>
                  <a:srgbClr val="575756"/>
                </a:solidFill>
                <a:latin typeface="Helvetica"/>
                <a:cs typeface="Helvetica"/>
              </a:rPr>
              <a:t>addressing</a:t>
            </a:r>
            <a:r>
              <a:rPr sz="2300" spc="-20" dirty="0">
                <a:solidFill>
                  <a:srgbClr val="575756"/>
                </a:solidFill>
                <a:latin typeface="Helvetica"/>
                <a:cs typeface="Helvetica"/>
              </a:rPr>
              <a:t> </a:t>
            </a:r>
            <a:r>
              <a:rPr sz="2300" dirty="0">
                <a:solidFill>
                  <a:srgbClr val="575756"/>
                </a:solidFill>
                <a:latin typeface="Helvetica"/>
                <a:cs typeface="Helvetica"/>
              </a:rPr>
              <a:t>health</a:t>
            </a:r>
            <a:r>
              <a:rPr sz="2300" spc="-15" dirty="0">
                <a:solidFill>
                  <a:srgbClr val="575756"/>
                </a:solidFill>
                <a:latin typeface="Helvetica"/>
                <a:cs typeface="Helvetica"/>
              </a:rPr>
              <a:t> </a:t>
            </a:r>
            <a:r>
              <a:rPr sz="2300" spc="-10" dirty="0">
                <a:solidFill>
                  <a:srgbClr val="575756"/>
                </a:solidFill>
                <a:latin typeface="Helvetica"/>
                <a:cs typeface="Helvetica"/>
              </a:rPr>
              <a:t>inequalities, </a:t>
            </a:r>
            <a:r>
              <a:rPr sz="2300" dirty="0">
                <a:solidFill>
                  <a:srgbClr val="575756"/>
                </a:solidFill>
                <a:latin typeface="Helvetica"/>
                <a:cs typeface="Helvetica"/>
              </a:rPr>
              <a:t>preventing</a:t>
            </a:r>
            <a:r>
              <a:rPr sz="2300" spc="-30" dirty="0">
                <a:solidFill>
                  <a:srgbClr val="575756"/>
                </a:solidFill>
                <a:latin typeface="Helvetica"/>
                <a:cs typeface="Helvetica"/>
              </a:rPr>
              <a:t> </a:t>
            </a:r>
            <a:r>
              <a:rPr sz="2300" dirty="0">
                <a:solidFill>
                  <a:srgbClr val="575756"/>
                </a:solidFill>
                <a:latin typeface="Helvetica"/>
                <a:cs typeface="Helvetica"/>
              </a:rPr>
              <a:t>illness,</a:t>
            </a:r>
            <a:r>
              <a:rPr sz="2300" spc="-20" dirty="0">
                <a:solidFill>
                  <a:srgbClr val="575756"/>
                </a:solidFill>
                <a:latin typeface="Helvetica"/>
                <a:cs typeface="Helvetica"/>
              </a:rPr>
              <a:t> </a:t>
            </a:r>
            <a:r>
              <a:rPr sz="2300" dirty="0">
                <a:solidFill>
                  <a:srgbClr val="575756"/>
                </a:solidFill>
                <a:latin typeface="Helvetica"/>
                <a:cs typeface="Helvetica"/>
              </a:rPr>
              <a:t>and</a:t>
            </a:r>
            <a:r>
              <a:rPr sz="2300" spc="-20" dirty="0">
                <a:solidFill>
                  <a:srgbClr val="575756"/>
                </a:solidFill>
                <a:latin typeface="Helvetica"/>
                <a:cs typeface="Helvetica"/>
              </a:rPr>
              <a:t> </a:t>
            </a:r>
            <a:r>
              <a:rPr sz="2300" dirty="0">
                <a:solidFill>
                  <a:srgbClr val="575756"/>
                </a:solidFill>
                <a:latin typeface="Helvetica"/>
                <a:cs typeface="Helvetica"/>
              </a:rPr>
              <a:t>reducing</a:t>
            </a:r>
            <a:r>
              <a:rPr sz="2300" spc="-15" dirty="0">
                <a:solidFill>
                  <a:srgbClr val="575756"/>
                </a:solidFill>
                <a:latin typeface="Helvetica"/>
                <a:cs typeface="Helvetica"/>
              </a:rPr>
              <a:t> </a:t>
            </a:r>
            <a:r>
              <a:rPr sz="2300" dirty="0">
                <a:solidFill>
                  <a:srgbClr val="575756"/>
                </a:solidFill>
                <a:latin typeface="Helvetica"/>
                <a:cs typeface="Helvetica"/>
              </a:rPr>
              <a:t>pressure</a:t>
            </a:r>
            <a:r>
              <a:rPr sz="2300" spc="-20" dirty="0">
                <a:solidFill>
                  <a:srgbClr val="575756"/>
                </a:solidFill>
                <a:latin typeface="Helvetica"/>
                <a:cs typeface="Helvetica"/>
              </a:rPr>
              <a:t> </a:t>
            </a:r>
            <a:r>
              <a:rPr sz="2300" dirty="0">
                <a:solidFill>
                  <a:srgbClr val="575756"/>
                </a:solidFill>
                <a:latin typeface="Helvetica"/>
                <a:cs typeface="Helvetica"/>
              </a:rPr>
              <a:t>on</a:t>
            </a:r>
            <a:r>
              <a:rPr sz="2300" spc="-20" dirty="0">
                <a:solidFill>
                  <a:srgbClr val="575756"/>
                </a:solidFill>
                <a:latin typeface="Helvetica"/>
                <a:cs typeface="Helvetica"/>
              </a:rPr>
              <a:t> </a:t>
            </a:r>
            <a:r>
              <a:rPr sz="2300" dirty="0">
                <a:solidFill>
                  <a:srgbClr val="575756"/>
                </a:solidFill>
                <a:latin typeface="Helvetica"/>
                <a:cs typeface="Helvetica"/>
              </a:rPr>
              <a:t>hospitals</a:t>
            </a:r>
            <a:r>
              <a:rPr sz="2300" spc="-15" dirty="0">
                <a:solidFill>
                  <a:srgbClr val="575756"/>
                </a:solidFill>
                <a:latin typeface="Helvetica"/>
                <a:cs typeface="Helvetica"/>
              </a:rPr>
              <a:t> </a:t>
            </a:r>
            <a:r>
              <a:rPr sz="2300" spc="-25" dirty="0">
                <a:solidFill>
                  <a:srgbClr val="575756"/>
                </a:solidFill>
                <a:latin typeface="Helvetica"/>
                <a:cs typeface="Helvetica"/>
              </a:rPr>
              <a:t>and </a:t>
            </a:r>
            <a:r>
              <a:rPr sz="2300" dirty="0">
                <a:solidFill>
                  <a:srgbClr val="575756"/>
                </a:solidFill>
                <a:latin typeface="Helvetica"/>
                <a:cs typeface="Helvetica"/>
              </a:rPr>
              <a:t>emergency </a:t>
            </a:r>
            <a:r>
              <a:rPr sz="2300" spc="-10" dirty="0">
                <a:solidFill>
                  <a:srgbClr val="575756"/>
                </a:solidFill>
                <a:latin typeface="Helvetica"/>
                <a:cs typeface="Helvetica"/>
              </a:rPr>
              <a:t>services.</a:t>
            </a:r>
            <a:endParaRPr sz="2300">
              <a:latin typeface="Helvetica"/>
              <a:cs typeface="Helvetica"/>
            </a:endParaRPr>
          </a:p>
        </p:txBody>
      </p:sp>
      <p:sp>
        <p:nvSpPr>
          <p:cNvPr id="4" name="object 4"/>
          <p:cNvSpPr txBox="1"/>
          <p:nvPr/>
        </p:nvSpPr>
        <p:spPr>
          <a:xfrm>
            <a:off x="10248893" y="1826370"/>
            <a:ext cx="8093709" cy="1434465"/>
          </a:xfrm>
          <a:prstGeom prst="rect">
            <a:avLst/>
          </a:prstGeom>
        </p:spPr>
        <p:txBody>
          <a:bodyPr vert="horz" wrap="square" lIns="0" tIns="12065" rIns="0" bIns="0" rtlCol="0">
            <a:spAutoFit/>
          </a:bodyPr>
          <a:lstStyle/>
          <a:p>
            <a:pPr marL="12700" marR="5080">
              <a:lnSpc>
                <a:spcPct val="100499"/>
              </a:lnSpc>
              <a:spcBef>
                <a:spcPts val="95"/>
              </a:spcBef>
            </a:pPr>
            <a:r>
              <a:rPr sz="2300" dirty="0">
                <a:solidFill>
                  <a:srgbClr val="575756"/>
                </a:solidFill>
                <a:latin typeface="Helvetica"/>
                <a:cs typeface="Helvetica"/>
              </a:rPr>
              <a:t>and</a:t>
            </a:r>
            <a:r>
              <a:rPr sz="2300" spc="-5" dirty="0">
                <a:solidFill>
                  <a:srgbClr val="575756"/>
                </a:solidFill>
                <a:latin typeface="Helvetica"/>
                <a:cs typeface="Helvetica"/>
              </a:rPr>
              <a:t> </a:t>
            </a:r>
            <a:r>
              <a:rPr sz="2300" dirty="0">
                <a:solidFill>
                  <a:srgbClr val="575756"/>
                </a:solidFill>
                <a:latin typeface="Helvetica"/>
                <a:cs typeface="Helvetica"/>
              </a:rPr>
              <a:t>local</a:t>
            </a:r>
            <a:r>
              <a:rPr sz="2300" spc="-5" dirty="0">
                <a:solidFill>
                  <a:srgbClr val="575756"/>
                </a:solidFill>
                <a:latin typeface="Helvetica"/>
                <a:cs typeface="Helvetica"/>
              </a:rPr>
              <a:t> </a:t>
            </a:r>
            <a:r>
              <a:rPr sz="2300" dirty="0">
                <a:solidFill>
                  <a:srgbClr val="575756"/>
                </a:solidFill>
                <a:latin typeface="Helvetica"/>
                <a:cs typeface="Helvetica"/>
              </a:rPr>
              <a:t>landscapes.</a:t>
            </a:r>
            <a:r>
              <a:rPr sz="2300" spc="-5" dirty="0">
                <a:solidFill>
                  <a:srgbClr val="575756"/>
                </a:solidFill>
                <a:latin typeface="Helvetica"/>
                <a:cs typeface="Helvetica"/>
              </a:rPr>
              <a:t> </a:t>
            </a:r>
            <a:r>
              <a:rPr sz="2300" dirty="0">
                <a:solidFill>
                  <a:srgbClr val="575756"/>
                </a:solidFill>
                <a:latin typeface="Helvetica"/>
                <a:cs typeface="Helvetica"/>
              </a:rPr>
              <a:t>It</a:t>
            </a:r>
            <a:r>
              <a:rPr sz="2300" spc="-5" dirty="0">
                <a:solidFill>
                  <a:srgbClr val="575756"/>
                </a:solidFill>
                <a:latin typeface="Helvetica"/>
                <a:cs typeface="Helvetica"/>
              </a:rPr>
              <a:t> </a:t>
            </a:r>
            <a:r>
              <a:rPr sz="2300" dirty="0">
                <a:solidFill>
                  <a:srgbClr val="575756"/>
                </a:solidFill>
                <a:latin typeface="Helvetica"/>
                <a:cs typeface="Helvetica"/>
              </a:rPr>
              <a:t>proudly</a:t>
            </a:r>
            <a:r>
              <a:rPr sz="2300" spc="-5" dirty="0">
                <a:solidFill>
                  <a:srgbClr val="575756"/>
                </a:solidFill>
                <a:latin typeface="Helvetica"/>
                <a:cs typeface="Helvetica"/>
              </a:rPr>
              <a:t> </a:t>
            </a:r>
            <a:r>
              <a:rPr sz="2300" dirty="0">
                <a:solidFill>
                  <a:srgbClr val="575756"/>
                </a:solidFill>
                <a:latin typeface="Helvetica"/>
                <a:cs typeface="Helvetica"/>
              </a:rPr>
              <a:t>showcases</a:t>
            </a:r>
            <a:r>
              <a:rPr sz="2300" spc="-5" dirty="0">
                <a:solidFill>
                  <a:srgbClr val="575756"/>
                </a:solidFill>
                <a:latin typeface="Helvetica"/>
                <a:cs typeface="Helvetica"/>
              </a:rPr>
              <a:t> </a:t>
            </a:r>
            <a:r>
              <a:rPr sz="2300" dirty="0">
                <a:solidFill>
                  <a:srgbClr val="575756"/>
                </a:solidFill>
                <a:latin typeface="Helvetica"/>
                <a:cs typeface="Helvetica"/>
              </a:rPr>
              <a:t>the</a:t>
            </a:r>
            <a:r>
              <a:rPr sz="2300" spc="-5" dirty="0">
                <a:solidFill>
                  <a:srgbClr val="575756"/>
                </a:solidFill>
                <a:latin typeface="Helvetica"/>
                <a:cs typeface="Helvetica"/>
              </a:rPr>
              <a:t> </a:t>
            </a:r>
            <a:r>
              <a:rPr sz="2300" dirty="0">
                <a:solidFill>
                  <a:srgbClr val="575756"/>
                </a:solidFill>
                <a:latin typeface="Helvetica"/>
                <a:cs typeface="Helvetica"/>
              </a:rPr>
              <a:t>excellent</a:t>
            </a:r>
            <a:r>
              <a:rPr sz="2300" spc="-5" dirty="0">
                <a:solidFill>
                  <a:srgbClr val="575756"/>
                </a:solidFill>
                <a:latin typeface="Helvetica"/>
                <a:cs typeface="Helvetica"/>
              </a:rPr>
              <a:t> </a:t>
            </a:r>
            <a:r>
              <a:rPr sz="2300" spc="-20" dirty="0">
                <a:solidFill>
                  <a:srgbClr val="575756"/>
                </a:solidFill>
                <a:latin typeface="Helvetica"/>
                <a:cs typeface="Helvetica"/>
              </a:rPr>
              <a:t>work </a:t>
            </a:r>
            <a:r>
              <a:rPr sz="2300" dirty="0">
                <a:solidFill>
                  <a:srgbClr val="575756"/>
                </a:solidFill>
                <a:latin typeface="Helvetica"/>
                <a:cs typeface="Helvetica"/>
              </a:rPr>
              <a:t>already</a:t>
            </a:r>
            <a:r>
              <a:rPr sz="2300" spc="-15" dirty="0">
                <a:solidFill>
                  <a:srgbClr val="575756"/>
                </a:solidFill>
                <a:latin typeface="Helvetica"/>
                <a:cs typeface="Helvetica"/>
              </a:rPr>
              <a:t> </a:t>
            </a:r>
            <a:r>
              <a:rPr sz="2300" dirty="0">
                <a:solidFill>
                  <a:srgbClr val="575756"/>
                </a:solidFill>
                <a:latin typeface="Helvetica"/>
                <a:cs typeface="Helvetica"/>
              </a:rPr>
              <a:t>happening</a:t>
            </a:r>
            <a:r>
              <a:rPr sz="2300" spc="-10" dirty="0">
                <a:solidFill>
                  <a:srgbClr val="575756"/>
                </a:solidFill>
                <a:latin typeface="Helvetica"/>
                <a:cs typeface="Helvetica"/>
              </a:rPr>
              <a:t> </a:t>
            </a:r>
            <a:r>
              <a:rPr sz="2300" dirty="0">
                <a:solidFill>
                  <a:srgbClr val="575756"/>
                </a:solidFill>
                <a:latin typeface="Helvetica"/>
                <a:cs typeface="Helvetica"/>
              </a:rPr>
              <a:t>across</a:t>
            </a:r>
            <a:r>
              <a:rPr sz="2300" spc="-15" dirty="0">
                <a:solidFill>
                  <a:srgbClr val="575756"/>
                </a:solidFill>
                <a:latin typeface="Helvetica"/>
                <a:cs typeface="Helvetica"/>
              </a:rPr>
              <a:t> </a:t>
            </a:r>
            <a:r>
              <a:rPr sz="2300" dirty="0">
                <a:solidFill>
                  <a:srgbClr val="575756"/>
                </a:solidFill>
                <a:latin typeface="Helvetica"/>
                <a:cs typeface="Helvetica"/>
              </a:rPr>
              <a:t>the</a:t>
            </a:r>
            <a:r>
              <a:rPr sz="2300" spc="-10" dirty="0">
                <a:solidFill>
                  <a:srgbClr val="575756"/>
                </a:solidFill>
                <a:latin typeface="Helvetica"/>
                <a:cs typeface="Helvetica"/>
              </a:rPr>
              <a:t> </a:t>
            </a:r>
            <a:r>
              <a:rPr sz="2300" dirty="0">
                <a:solidFill>
                  <a:srgbClr val="575756"/>
                </a:solidFill>
                <a:latin typeface="Helvetica"/>
                <a:cs typeface="Helvetica"/>
              </a:rPr>
              <a:t>system,</a:t>
            </a:r>
            <a:r>
              <a:rPr sz="2300" spc="-15" dirty="0">
                <a:solidFill>
                  <a:srgbClr val="575756"/>
                </a:solidFill>
                <a:latin typeface="Helvetica"/>
                <a:cs typeface="Helvetica"/>
              </a:rPr>
              <a:t> </a:t>
            </a:r>
            <a:r>
              <a:rPr sz="2300" dirty="0">
                <a:solidFill>
                  <a:srgbClr val="575756"/>
                </a:solidFill>
                <a:latin typeface="Helvetica"/>
                <a:cs typeface="Helvetica"/>
              </a:rPr>
              <a:t>the</a:t>
            </a:r>
            <a:r>
              <a:rPr sz="2300" spc="-10" dirty="0">
                <a:solidFill>
                  <a:srgbClr val="575756"/>
                </a:solidFill>
                <a:latin typeface="Helvetica"/>
                <a:cs typeface="Helvetica"/>
              </a:rPr>
              <a:t> </a:t>
            </a:r>
            <a:r>
              <a:rPr sz="2300" dirty="0">
                <a:solidFill>
                  <a:srgbClr val="575756"/>
                </a:solidFill>
                <a:latin typeface="Helvetica"/>
                <a:cs typeface="Helvetica"/>
              </a:rPr>
              <a:t>future</a:t>
            </a:r>
            <a:r>
              <a:rPr sz="2300" spc="-10" dirty="0">
                <a:solidFill>
                  <a:srgbClr val="575756"/>
                </a:solidFill>
                <a:latin typeface="Helvetica"/>
                <a:cs typeface="Helvetica"/>
              </a:rPr>
              <a:t> ambitions</a:t>
            </a:r>
            <a:r>
              <a:rPr sz="2300" spc="575" dirty="0">
                <a:solidFill>
                  <a:srgbClr val="575756"/>
                </a:solidFill>
                <a:latin typeface="Helvetica"/>
                <a:cs typeface="Helvetica"/>
              </a:rPr>
              <a:t> </a:t>
            </a:r>
            <a:r>
              <a:rPr sz="2300" dirty="0">
                <a:solidFill>
                  <a:srgbClr val="575756"/>
                </a:solidFill>
                <a:latin typeface="Helvetica"/>
                <a:cs typeface="Helvetica"/>
              </a:rPr>
              <a:t>and</a:t>
            </a:r>
            <a:r>
              <a:rPr sz="2300" spc="-30" dirty="0">
                <a:solidFill>
                  <a:srgbClr val="575756"/>
                </a:solidFill>
                <a:latin typeface="Helvetica"/>
                <a:cs typeface="Helvetica"/>
              </a:rPr>
              <a:t> </a:t>
            </a:r>
            <a:r>
              <a:rPr sz="2300" dirty="0">
                <a:solidFill>
                  <a:srgbClr val="575756"/>
                </a:solidFill>
                <a:latin typeface="Helvetica"/>
                <a:cs typeface="Helvetica"/>
              </a:rPr>
              <a:t>demonstrates</a:t>
            </a:r>
            <a:r>
              <a:rPr sz="2300" spc="-15" dirty="0">
                <a:solidFill>
                  <a:srgbClr val="575756"/>
                </a:solidFill>
                <a:latin typeface="Helvetica"/>
                <a:cs typeface="Helvetica"/>
              </a:rPr>
              <a:t> </a:t>
            </a:r>
            <a:r>
              <a:rPr sz="2300" dirty="0">
                <a:solidFill>
                  <a:srgbClr val="575756"/>
                </a:solidFill>
                <a:latin typeface="Helvetica"/>
                <a:cs typeface="Helvetica"/>
              </a:rPr>
              <a:t>the</a:t>
            </a:r>
            <a:r>
              <a:rPr sz="2300" spc="-20" dirty="0">
                <a:solidFill>
                  <a:srgbClr val="575756"/>
                </a:solidFill>
                <a:latin typeface="Helvetica"/>
                <a:cs typeface="Helvetica"/>
              </a:rPr>
              <a:t> </a:t>
            </a:r>
            <a:r>
              <a:rPr sz="2300" dirty="0">
                <a:solidFill>
                  <a:srgbClr val="575756"/>
                </a:solidFill>
                <a:latin typeface="Helvetica"/>
                <a:cs typeface="Helvetica"/>
              </a:rPr>
              <a:t>potential</a:t>
            </a:r>
            <a:r>
              <a:rPr sz="2300" spc="-15" dirty="0">
                <a:solidFill>
                  <a:srgbClr val="575756"/>
                </a:solidFill>
                <a:latin typeface="Helvetica"/>
                <a:cs typeface="Helvetica"/>
              </a:rPr>
              <a:t> </a:t>
            </a:r>
            <a:r>
              <a:rPr sz="2300" dirty="0">
                <a:solidFill>
                  <a:srgbClr val="575756"/>
                </a:solidFill>
                <a:latin typeface="Helvetica"/>
                <a:cs typeface="Helvetica"/>
              </a:rPr>
              <a:t>for</a:t>
            </a:r>
            <a:r>
              <a:rPr sz="2300" spc="-20" dirty="0">
                <a:solidFill>
                  <a:srgbClr val="575756"/>
                </a:solidFill>
                <a:latin typeface="Helvetica"/>
                <a:cs typeface="Helvetica"/>
              </a:rPr>
              <a:t> </a:t>
            </a:r>
            <a:r>
              <a:rPr sz="2300" dirty="0">
                <a:solidFill>
                  <a:srgbClr val="575756"/>
                </a:solidFill>
                <a:latin typeface="Helvetica"/>
                <a:cs typeface="Helvetica"/>
              </a:rPr>
              <a:t>growth</a:t>
            </a:r>
            <a:r>
              <a:rPr sz="2300" spc="-15" dirty="0">
                <a:solidFill>
                  <a:srgbClr val="575756"/>
                </a:solidFill>
                <a:latin typeface="Helvetica"/>
                <a:cs typeface="Helvetica"/>
              </a:rPr>
              <a:t> </a:t>
            </a:r>
            <a:r>
              <a:rPr sz="2300" dirty="0">
                <a:solidFill>
                  <a:srgbClr val="575756"/>
                </a:solidFill>
                <a:latin typeface="Helvetica"/>
                <a:cs typeface="Helvetica"/>
              </a:rPr>
              <a:t>and</a:t>
            </a:r>
            <a:r>
              <a:rPr sz="2300" spc="-20" dirty="0">
                <a:solidFill>
                  <a:srgbClr val="575756"/>
                </a:solidFill>
                <a:latin typeface="Helvetica"/>
                <a:cs typeface="Helvetica"/>
              </a:rPr>
              <a:t> </a:t>
            </a:r>
            <a:r>
              <a:rPr sz="2300" dirty="0">
                <a:solidFill>
                  <a:srgbClr val="575756"/>
                </a:solidFill>
                <a:latin typeface="Helvetica"/>
                <a:cs typeface="Helvetica"/>
              </a:rPr>
              <a:t>innovation</a:t>
            </a:r>
            <a:r>
              <a:rPr sz="2300" spc="-15" dirty="0">
                <a:solidFill>
                  <a:srgbClr val="575756"/>
                </a:solidFill>
                <a:latin typeface="Helvetica"/>
                <a:cs typeface="Helvetica"/>
              </a:rPr>
              <a:t> </a:t>
            </a:r>
            <a:r>
              <a:rPr sz="2300" spc="-20" dirty="0">
                <a:solidFill>
                  <a:srgbClr val="575756"/>
                </a:solidFill>
                <a:latin typeface="Helvetica"/>
                <a:cs typeface="Helvetica"/>
              </a:rPr>
              <a:t>with </a:t>
            </a:r>
            <a:r>
              <a:rPr sz="2300" dirty="0">
                <a:solidFill>
                  <a:srgbClr val="575756"/>
                </a:solidFill>
                <a:latin typeface="Helvetica"/>
                <a:cs typeface="Helvetica"/>
              </a:rPr>
              <a:t>investment</a:t>
            </a:r>
            <a:r>
              <a:rPr sz="2300" spc="-5" dirty="0">
                <a:solidFill>
                  <a:srgbClr val="575756"/>
                </a:solidFill>
                <a:latin typeface="Helvetica"/>
                <a:cs typeface="Helvetica"/>
              </a:rPr>
              <a:t> </a:t>
            </a:r>
            <a:r>
              <a:rPr sz="2300" dirty="0">
                <a:solidFill>
                  <a:srgbClr val="575756"/>
                </a:solidFill>
                <a:latin typeface="Helvetica"/>
                <a:cs typeface="Helvetica"/>
              </a:rPr>
              <a:t>and</a:t>
            </a:r>
            <a:r>
              <a:rPr sz="2300" spc="-5" dirty="0">
                <a:solidFill>
                  <a:srgbClr val="575756"/>
                </a:solidFill>
                <a:latin typeface="Helvetica"/>
                <a:cs typeface="Helvetica"/>
              </a:rPr>
              <a:t> </a:t>
            </a:r>
            <a:r>
              <a:rPr sz="2300" spc="-10" dirty="0">
                <a:solidFill>
                  <a:srgbClr val="575756"/>
                </a:solidFill>
                <a:latin typeface="Helvetica"/>
                <a:cs typeface="Helvetica"/>
              </a:rPr>
              <a:t>resources.</a:t>
            </a:r>
            <a:endParaRPr sz="2300">
              <a:latin typeface="Helvetica"/>
              <a:cs typeface="Helvetica"/>
            </a:endParaRPr>
          </a:p>
        </p:txBody>
      </p:sp>
      <p:sp>
        <p:nvSpPr>
          <p:cNvPr id="5" name="object 5"/>
          <p:cNvSpPr txBox="1"/>
          <p:nvPr/>
        </p:nvSpPr>
        <p:spPr>
          <a:xfrm>
            <a:off x="10248893" y="3445337"/>
            <a:ext cx="8564245" cy="2139315"/>
          </a:xfrm>
          <a:prstGeom prst="rect">
            <a:avLst/>
          </a:prstGeom>
        </p:spPr>
        <p:txBody>
          <a:bodyPr vert="horz" wrap="square" lIns="0" tIns="12065" rIns="0" bIns="0" rtlCol="0">
            <a:spAutoFit/>
          </a:bodyPr>
          <a:lstStyle/>
          <a:p>
            <a:pPr marL="12700" marR="5080">
              <a:lnSpc>
                <a:spcPct val="100499"/>
              </a:lnSpc>
              <a:spcBef>
                <a:spcPts val="95"/>
              </a:spcBef>
            </a:pPr>
            <a:r>
              <a:rPr sz="2300" spc="-105" dirty="0">
                <a:solidFill>
                  <a:srgbClr val="575756"/>
                </a:solidFill>
                <a:latin typeface="Helvetica"/>
                <a:cs typeface="Helvetica"/>
              </a:rPr>
              <a:t>To</a:t>
            </a:r>
            <a:r>
              <a:rPr sz="2300" spc="-15" dirty="0">
                <a:solidFill>
                  <a:srgbClr val="575756"/>
                </a:solidFill>
                <a:latin typeface="Helvetica"/>
                <a:cs typeface="Helvetica"/>
              </a:rPr>
              <a:t> </a:t>
            </a:r>
            <a:r>
              <a:rPr sz="2300" dirty="0">
                <a:solidFill>
                  <a:srgbClr val="575756"/>
                </a:solidFill>
                <a:latin typeface="Helvetica"/>
                <a:cs typeface="Helvetica"/>
              </a:rPr>
              <a:t>be</a:t>
            </a:r>
            <a:r>
              <a:rPr sz="2300" spc="-15" dirty="0">
                <a:solidFill>
                  <a:srgbClr val="575756"/>
                </a:solidFill>
                <a:latin typeface="Helvetica"/>
                <a:cs typeface="Helvetica"/>
              </a:rPr>
              <a:t> </a:t>
            </a:r>
            <a:r>
              <a:rPr sz="2300" dirty="0">
                <a:solidFill>
                  <a:srgbClr val="575756"/>
                </a:solidFill>
                <a:latin typeface="Helvetica"/>
                <a:cs typeface="Helvetica"/>
              </a:rPr>
              <a:t>part</a:t>
            </a:r>
            <a:r>
              <a:rPr sz="2300" spc="-15" dirty="0">
                <a:solidFill>
                  <a:srgbClr val="575756"/>
                </a:solidFill>
                <a:latin typeface="Helvetica"/>
                <a:cs typeface="Helvetica"/>
              </a:rPr>
              <a:t> </a:t>
            </a:r>
            <a:r>
              <a:rPr sz="2300" dirty="0">
                <a:solidFill>
                  <a:srgbClr val="575756"/>
                </a:solidFill>
                <a:latin typeface="Helvetica"/>
                <a:cs typeface="Helvetica"/>
              </a:rPr>
              <a:t>of</a:t>
            </a:r>
            <a:r>
              <a:rPr sz="2300" spc="-15" dirty="0">
                <a:solidFill>
                  <a:srgbClr val="575756"/>
                </a:solidFill>
                <a:latin typeface="Helvetica"/>
                <a:cs typeface="Helvetica"/>
              </a:rPr>
              <a:t> </a:t>
            </a:r>
            <a:r>
              <a:rPr sz="2300" dirty="0">
                <a:solidFill>
                  <a:srgbClr val="575756"/>
                </a:solidFill>
                <a:latin typeface="Helvetica"/>
                <a:cs typeface="Helvetica"/>
              </a:rPr>
              <a:t>the</a:t>
            </a:r>
            <a:r>
              <a:rPr sz="2300" spc="-15" dirty="0">
                <a:solidFill>
                  <a:srgbClr val="575756"/>
                </a:solidFill>
                <a:latin typeface="Helvetica"/>
                <a:cs typeface="Helvetica"/>
              </a:rPr>
              <a:t> </a:t>
            </a:r>
            <a:r>
              <a:rPr sz="2300" dirty="0">
                <a:solidFill>
                  <a:srgbClr val="575756"/>
                </a:solidFill>
                <a:latin typeface="Helvetica"/>
                <a:cs typeface="Helvetica"/>
              </a:rPr>
              <a:t>culture</a:t>
            </a:r>
            <a:r>
              <a:rPr sz="2300" spc="-10" dirty="0">
                <a:solidFill>
                  <a:srgbClr val="575756"/>
                </a:solidFill>
                <a:latin typeface="Helvetica"/>
                <a:cs typeface="Helvetica"/>
              </a:rPr>
              <a:t> </a:t>
            </a:r>
            <a:r>
              <a:rPr sz="2300" dirty="0">
                <a:solidFill>
                  <a:srgbClr val="575756"/>
                </a:solidFill>
                <a:latin typeface="Helvetica"/>
                <a:cs typeface="Helvetica"/>
              </a:rPr>
              <a:t>change</a:t>
            </a:r>
            <a:r>
              <a:rPr sz="2300" spc="-15" dirty="0">
                <a:solidFill>
                  <a:srgbClr val="575756"/>
                </a:solidFill>
                <a:latin typeface="Helvetica"/>
                <a:cs typeface="Helvetica"/>
              </a:rPr>
              <a:t> </a:t>
            </a:r>
            <a:r>
              <a:rPr sz="2300" dirty="0">
                <a:solidFill>
                  <a:srgbClr val="575756"/>
                </a:solidFill>
                <a:latin typeface="Helvetica"/>
                <a:cs typeface="Helvetica"/>
              </a:rPr>
              <a:t>that</a:t>
            </a:r>
            <a:r>
              <a:rPr sz="2300" spc="-15" dirty="0">
                <a:solidFill>
                  <a:srgbClr val="575756"/>
                </a:solidFill>
                <a:latin typeface="Helvetica"/>
                <a:cs typeface="Helvetica"/>
              </a:rPr>
              <a:t> </a:t>
            </a:r>
            <a:r>
              <a:rPr sz="2300" dirty="0">
                <a:solidFill>
                  <a:srgbClr val="575756"/>
                </a:solidFill>
                <a:latin typeface="Helvetica"/>
                <a:cs typeface="Helvetica"/>
              </a:rPr>
              <a:t>drives</a:t>
            </a:r>
            <a:r>
              <a:rPr sz="2300" spc="-15" dirty="0">
                <a:solidFill>
                  <a:srgbClr val="575756"/>
                </a:solidFill>
                <a:latin typeface="Helvetica"/>
                <a:cs typeface="Helvetica"/>
              </a:rPr>
              <a:t> </a:t>
            </a:r>
            <a:r>
              <a:rPr sz="2300" dirty="0">
                <a:solidFill>
                  <a:srgbClr val="575756"/>
                </a:solidFill>
                <a:latin typeface="Helvetica"/>
                <a:cs typeface="Helvetica"/>
              </a:rPr>
              <a:t>a</a:t>
            </a:r>
            <a:r>
              <a:rPr sz="2300" spc="-15" dirty="0">
                <a:solidFill>
                  <a:srgbClr val="575756"/>
                </a:solidFill>
                <a:latin typeface="Helvetica"/>
                <a:cs typeface="Helvetica"/>
              </a:rPr>
              <a:t> </a:t>
            </a:r>
            <a:r>
              <a:rPr sz="2300" dirty="0">
                <a:solidFill>
                  <a:srgbClr val="575756"/>
                </a:solidFill>
                <a:latin typeface="Helvetica"/>
                <a:cs typeface="Helvetica"/>
              </a:rPr>
              <a:t>positive</a:t>
            </a:r>
            <a:r>
              <a:rPr sz="2300" spc="-10" dirty="0">
                <a:solidFill>
                  <a:srgbClr val="575756"/>
                </a:solidFill>
                <a:latin typeface="Helvetica"/>
                <a:cs typeface="Helvetica"/>
              </a:rPr>
              <a:t> narrative </a:t>
            </a:r>
            <a:r>
              <a:rPr sz="2300" dirty="0">
                <a:solidFill>
                  <a:srgbClr val="575756"/>
                </a:solidFill>
                <a:latin typeface="Helvetica"/>
                <a:cs typeface="Helvetica"/>
              </a:rPr>
              <a:t>around</a:t>
            </a:r>
            <a:r>
              <a:rPr sz="2300" spc="-25" dirty="0">
                <a:solidFill>
                  <a:srgbClr val="575756"/>
                </a:solidFill>
                <a:latin typeface="Helvetica"/>
                <a:cs typeface="Helvetica"/>
              </a:rPr>
              <a:t> </a:t>
            </a:r>
            <a:r>
              <a:rPr sz="2300" dirty="0">
                <a:solidFill>
                  <a:srgbClr val="575756"/>
                </a:solidFill>
                <a:latin typeface="Helvetica"/>
                <a:cs typeface="Helvetica"/>
              </a:rPr>
              <a:t>Primary</a:t>
            </a:r>
            <a:r>
              <a:rPr sz="2300" spc="-15" dirty="0">
                <a:solidFill>
                  <a:srgbClr val="575756"/>
                </a:solidFill>
                <a:latin typeface="Helvetica"/>
                <a:cs typeface="Helvetica"/>
              </a:rPr>
              <a:t> </a:t>
            </a:r>
            <a:r>
              <a:rPr sz="2300" dirty="0">
                <a:solidFill>
                  <a:srgbClr val="575756"/>
                </a:solidFill>
                <a:latin typeface="Helvetica"/>
                <a:cs typeface="Helvetica"/>
              </a:rPr>
              <a:t>Care,</a:t>
            </a:r>
            <a:r>
              <a:rPr sz="2300" spc="-15" dirty="0">
                <a:solidFill>
                  <a:srgbClr val="575756"/>
                </a:solidFill>
                <a:latin typeface="Helvetica"/>
                <a:cs typeface="Helvetica"/>
              </a:rPr>
              <a:t> </a:t>
            </a:r>
            <a:r>
              <a:rPr sz="2300" dirty="0">
                <a:solidFill>
                  <a:srgbClr val="575756"/>
                </a:solidFill>
                <a:latin typeface="Helvetica"/>
                <a:cs typeface="Helvetica"/>
              </a:rPr>
              <a:t>we</a:t>
            </a:r>
            <a:r>
              <a:rPr sz="2300" spc="-15" dirty="0">
                <a:solidFill>
                  <a:srgbClr val="575756"/>
                </a:solidFill>
                <a:latin typeface="Helvetica"/>
                <a:cs typeface="Helvetica"/>
              </a:rPr>
              <a:t> </a:t>
            </a:r>
            <a:r>
              <a:rPr sz="2300" dirty="0">
                <a:solidFill>
                  <a:srgbClr val="575756"/>
                </a:solidFill>
                <a:latin typeface="Helvetica"/>
                <a:cs typeface="Helvetica"/>
              </a:rPr>
              <a:t>need</a:t>
            </a:r>
            <a:r>
              <a:rPr sz="2300" spc="-15" dirty="0">
                <a:solidFill>
                  <a:srgbClr val="575756"/>
                </a:solidFill>
                <a:latin typeface="Helvetica"/>
                <a:cs typeface="Helvetica"/>
              </a:rPr>
              <a:t> </a:t>
            </a:r>
            <a:r>
              <a:rPr sz="2300" dirty="0">
                <a:solidFill>
                  <a:srgbClr val="575756"/>
                </a:solidFill>
                <a:latin typeface="Helvetica"/>
                <a:cs typeface="Helvetica"/>
              </a:rPr>
              <a:t>compassionate</a:t>
            </a:r>
            <a:r>
              <a:rPr sz="2300" spc="-15" dirty="0">
                <a:solidFill>
                  <a:srgbClr val="575756"/>
                </a:solidFill>
                <a:latin typeface="Helvetica"/>
                <a:cs typeface="Helvetica"/>
              </a:rPr>
              <a:t> </a:t>
            </a:r>
            <a:r>
              <a:rPr sz="2300" dirty="0">
                <a:solidFill>
                  <a:srgbClr val="575756"/>
                </a:solidFill>
                <a:latin typeface="Helvetica"/>
                <a:cs typeface="Helvetica"/>
              </a:rPr>
              <a:t>leaders</a:t>
            </a:r>
            <a:r>
              <a:rPr sz="2300" spc="-15" dirty="0">
                <a:solidFill>
                  <a:srgbClr val="575756"/>
                </a:solidFill>
                <a:latin typeface="Helvetica"/>
                <a:cs typeface="Helvetica"/>
              </a:rPr>
              <a:t> </a:t>
            </a:r>
            <a:r>
              <a:rPr sz="2300" dirty="0">
                <a:solidFill>
                  <a:srgbClr val="575756"/>
                </a:solidFill>
                <a:latin typeface="Helvetica"/>
                <a:cs typeface="Helvetica"/>
              </a:rPr>
              <a:t>and</a:t>
            </a:r>
            <a:r>
              <a:rPr sz="2300" spc="-10" dirty="0">
                <a:solidFill>
                  <a:srgbClr val="575756"/>
                </a:solidFill>
                <a:latin typeface="Helvetica"/>
                <a:cs typeface="Helvetica"/>
              </a:rPr>
              <a:t> teams </a:t>
            </a:r>
            <a:r>
              <a:rPr sz="2300" dirty="0">
                <a:solidFill>
                  <a:srgbClr val="575756"/>
                </a:solidFill>
                <a:latin typeface="Helvetica"/>
                <a:cs typeface="Helvetica"/>
              </a:rPr>
              <a:t>to</a:t>
            </a:r>
            <a:r>
              <a:rPr sz="2300" spc="-15" dirty="0">
                <a:solidFill>
                  <a:srgbClr val="575756"/>
                </a:solidFill>
                <a:latin typeface="Helvetica"/>
                <a:cs typeface="Helvetica"/>
              </a:rPr>
              <a:t> </a:t>
            </a:r>
            <a:r>
              <a:rPr sz="2300" dirty="0">
                <a:solidFill>
                  <a:srgbClr val="575756"/>
                </a:solidFill>
                <a:latin typeface="Helvetica"/>
                <a:cs typeface="Helvetica"/>
              </a:rPr>
              <a:t>grow</a:t>
            </a:r>
            <a:r>
              <a:rPr sz="2300" spc="-10" dirty="0">
                <a:solidFill>
                  <a:srgbClr val="575756"/>
                </a:solidFill>
                <a:latin typeface="Helvetica"/>
                <a:cs typeface="Helvetica"/>
              </a:rPr>
              <a:t> </a:t>
            </a:r>
            <a:r>
              <a:rPr sz="2300" dirty="0">
                <a:solidFill>
                  <a:srgbClr val="575756"/>
                </a:solidFill>
                <a:latin typeface="Helvetica"/>
                <a:cs typeface="Helvetica"/>
              </a:rPr>
              <a:t>opportunities</a:t>
            </a:r>
            <a:r>
              <a:rPr sz="2300" spc="-10" dirty="0">
                <a:solidFill>
                  <a:srgbClr val="575756"/>
                </a:solidFill>
                <a:latin typeface="Helvetica"/>
                <a:cs typeface="Helvetica"/>
              </a:rPr>
              <a:t> </a:t>
            </a:r>
            <a:r>
              <a:rPr sz="2300" dirty="0">
                <a:solidFill>
                  <a:srgbClr val="575756"/>
                </a:solidFill>
                <a:latin typeface="Helvetica"/>
                <a:cs typeface="Helvetica"/>
              </a:rPr>
              <a:t>for</a:t>
            </a:r>
            <a:r>
              <a:rPr sz="2300" spc="-10" dirty="0">
                <a:solidFill>
                  <a:srgbClr val="575756"/>
                </a:solidFill>
                <a:latin typeface="Helvetica"/>
                <a:cs typeface="Helvetica"/>
              </a:rPr>
              <a:t> </a:t>
            </a:r>
            <a:r>
              <a:rPr sz="2300" dirty="0">
                <a:solidFill>
                  <a:srgbClr val="575756"/>
                </a:solidFill>
                <a:latin typeface="Helvetica"/>
                <a:cs typeface="Helvetica"/>
              </a:rPr>
              <a:t>existing</a:t>
            </a:r>
            <a:r>
              <a:rPr sz="2300" spc="-15" dirty="0">
                <a:solidFill>
                  <a:srgbClr val="575756"/>
                </a:solidFill>
                <a:latin typeface="Helvetica"/>
                <a:cs typeface="Helvetica"/>
              </a:rPr>
              <a:t> </a:t>
            </a:r>
            <a:r>
              <a:rPr sz="2300" dirty="0">
                <a:solidFill>
                  <a:srgbClr val="575756"/>
                </a:solidFill>
                <a:latin typeface="Helvetica"/>
                <a:cs typeface="Helvetica"/>
              </a:rPr>
              <a:t>and</a:t>
            </a:r>
            <a:r>
              <a:rPr sz="2300" spc="-10" dirty="0">
                <a:solidFill>
                  <a:srgbClr val="575756"/>
                </a:solidFill>
                <a:latin typeface="Helvetica"/>
                <a:cs typeface="Helvetica"/>
              </a:rPr>
              <a:t> </a:t>
            </a:r>
            <a:r>
              <a:rPr sz="2300" dirty="0">
                <a:solidFill>
                  <a:srgbClr val="575756"/>
                </a:solidFill>
                <a:latin typeface="Helvetica"/>
                <a:cs typeface="Helvetica"/>
              </a:rPr>
              <a:t>future</a:t>
            </a:r>
            <a:r>
              <a:rPr sz="2300" spc="-10" dirty="0">
                <a:solidFill>
                  <a:srgbClr val="575756"/>
                </a:solidFill>
                <a:latin typeface="Helvetica"/>
                <a:cs typeface="Helvetica"/>
              </a:rPr>
              <a:t> </a:t>
            </a:r>
            <a:r>
              <a:rPr sz="2300" dirty="0">
                <a:solidFill>
                  <a:srgbClr val="575756"/>
                </a:solidFill>
                <a:latin typeface="Helvetica"/>
                <a:cs typeface="Helvetica"/>
              </a:rPr>
              <a:t>workforce,</a:t>
            </a:r>
            <a:r>
              <a:rPr sz="2300" spc="-10" dirty="0">
                <a:solidFill>
                  <a:srgbClr val="575756"/>
                </a:solidFill>
                <a:latin typeface="Helvetica"/>
                <a:cs typeface="Helvetica"/>
              </a:rPr>
              <a:t> harness </a:t>
            </a:r>
            <a:r>
              <a:rPr sz="2300" dirty="0">
                <a:solidFill>
                  <a:srgbClr val="575756"/>
                </a:solidFill>
                <a:latin typeface="Helvetica"/>
                <a:cs typeface="Helvetica"/>
              </a:rPr>
              <a:t>the</a:t>
            </a:r>
            <a:r>
              <a:rPr sz="2300" spc="-15" dirty="0">
                <a:solidFill>
                  <a:srgbClr val="575756"/>
                </a:solidFill>
                <a:latin typeface="Helvetica"/>
                <a:cs typeface="Helvetica"/>
              </a:rPr>
              <a:t> </a:t>
            </a:r>
            <a:r>
              <a:rPr sz="2300" dirty="0">
                <a:solidFill>
                  <a:srgbClr val="575756"/>
                </a:solidFill>
                <a:latin typeface="Helvetica"/>
                <a:cs typeface="Helvetica"/>
              </a:rPr>
              <a:t>potential</a:t>
            </a:r>
            <a:r>
              <a:rPr sz="2300" spc="-15" dirty="0">
                <a:solidFill>
                  <a:srgbClr val="575756"/>
                </a:solidFill>
                <a:latin typeface="Helvetica"/>
                <a:cs typeface="Helvetica"/>
              </a:rPr>
              <a:t> </a:t>
            </a:r>
            <a:r>
              <a:rPr sz="2300" dirty="0">
                <a:solidFill>
                  <a:srgbClr val="575756"/>
                </a:solidFill>
                <a:latin typeface="Helvetica"/>
                <a:cs typeface="Helvetica"/>
              </a:rPr>
              <a:t>of</a:t>
            </a:r>
            <a:r>
              <a:rPr sz="2300" spc="-10" dirty="0">
                <a:solidFill>
                  <a:srgbClr val="575756"/>
                </a:solidFill>
                <a:latin typeface="Helvetica"/>
                <a:cs typeface="Helvetica"/>
              </a:rPr>
              <a:t> </a:t>
            </a:r>
            <a:r>
              <a:rPr sz="2300" dirty="0">
                <a:solidFill>
                  <a:srgbClr val="575756"/>
                </a:solidFill>
                <a:latin typeface="Helvetica"/>
                <a:cs typeface="Helvetica"/>
              </a:rPr>
              <a:t>all</a:t>
            </a:r>
            <a:r>
              <a:rPr sz="2300" spc="-15" dirty="0">
                <a:solidFill>
                  <a:srgbClr val="575756"/>
                </a:solidFill>
                <a:latin typeface="Helvetica"/>
                <a:cs typeface="Helvetica"/>
              </a:rPr>
              <a:t> </a:t>
            </a:r>
            <a:r>
              <a:rPr sz="2300" dirty="0">
                <a:solidFill>
                  <a:srgbClr val="575756"/>
                </a:solidFill>
                <a:latin typeface="Helvetica"/>
                <a:cs typeface="Helvetica"/>
              </a:rPr>
              <a:t>levels</a:t>
            </a:r>
            <a:r>
              <a:rPr sz="2300" spc="-15" dirty="0">
                <a:solidFill>
                  <a:srgbClr val="575756"/>
                </a:solidFill>
                <a:latin typeface="Helvetica"/>
                <a:cs typeface="Helvetica"/>
              </a:rPr>
              <a:t> </a:t>
            </a:r>
            <a:r>
              <a:rPr sz="2300" dirty="0">
                <a:solidFill>
                  <a:srgbClr val="575756"/>
                </a:solidFill>
                <a:latin typeface="Helvetica"/>
                <a:cs typeface="Helvetica"/>
              </a:rPr>
              <a:t>of</a:t>
            </a:r>
            <a:r>
              <a:rPr sz="2300" spc="-10" dirty="0">
                <a:solidFill>
                  <a:srgbClr val="575756"/>
                </a:solidFill>
                <a:latin typeface="Helvetica"/>
                <a:cs typeface="Helvetica"/>
              </a:rPr>
              <a:t> </a:t>
            </a:r>
            <a:r>
              <a:rPr sz="2300" dirty="0">
                <a:solidFill>
                  <a:srgbClr val="575756"/>
                </a:solidFill>
                <a:latin typeface="Helvetica"/>
                <a:cs typeface="Helvetica"/>
              </a:rPr>
              <a:t>scale,</a:t>
            </a:r>
            <a:r>
              <a:rPr sz="2300" spc="-15" dirty="0">
                <a:solidFill>
                  <a:srgbClr val="575756"/>
                </a:solidFill>
                <a:latin typeface="Helvetica"/>
                <a:cs typeface="Helvetica"/>
              </a:rPr>
              <a:t> </a:t>
            </a:r>
            <a:r>
              <a:rPr sz="2300" dirty="0">
                <a:solidFill>
                  <a:srgbClr val="575756"/>
                </a:solidFill>
                <a:latin typeface="Helvetica"/>
                <a:cs typeface="Helvetica"/>
              </a:rPr>
              <a:t>be</a:t>
            </a:r>
            <a:r>
              <a:rPr sz="2300" spc="-15" dirty="0">
                <a:solidFill>
                  <a:srgbClr val="575756"/>
                </a:solidFill>
                <a:latin typeface="Helvetica"/>
                <a:cs typeface="Helvetica"/>
              </a:rPr>
              <a:t> </a:t>
            </a:r>
            <a:r>
              <a:rPr sz="2300" dirty="0">
                <a:solidFill>
                  <a:srgbClr val="575756"/>
                </a:solidFill>
                <a:latin typeface="Helvetica"/>
                <a:cs typeface="Helvetica"/>
              </a:rPr>
              <a:t>innovative</a:t>
            </a:r>
            <a:r>
              <a:rPr sz="2300" spc="-10" dirty="0">
                <a:solidFill>
                  <a:srgbClr val="575756"/>
                </a:solidFill>
                <a:latin typeface="Helvetica"/>
                <a:cs typeface="Helvetica"/>
              </a:rPr>
              <a:t> </a:t>
            </a:r>
            <a:r>
              <a:rPr sz="2300" dirty="0">
                <a:solidFill>
                  <a:srgbClr val="575756"/>
                </a:solidFill>
                <a:latin typeface="Helvetica"/>
                <a:cs typeface="Helvetica"/>
              </a:rPr>
              <a:t>in</a:t>
            </a:r>
            <a:r>
              <a:rPr sz="2300" spc="-15" dirty="0">
                <a:solidFill>
                  <a:srgbClr val="575756"/>
                </a:solidFill>
                <a:latin typeface="Helvetica"/>
                <a:cs typeface="Helvetica"/>
              </a:rPr>
              <a:t> </a:t>
            </a:r>
            <a:r>
              <a:rPr sz="2300" dirty="0">
                <a:solidFill>
                  <a:srgbClr val="575756"/>
                </a:solidFill>
                <a:latin typeface="Helvetica"/>
                <a:cs typeface="Helvetica"/>
              </a:rPr>
              <a:t>shaping</a:t>
            </a:r>
            <a:r>
              <a:rPr sz="2300" spc="-10" dirty="0">
                <a:solidFill>
                  <a:srgbClr val="575756"/>
                </a:solidFill>
                <a:latin typeface="Helvetica"/>
                <a:cs typeface="Helvetica"/>
              </a:rPr>
              <a:t> </a:t>
            </a:r>
            <a:r>
              <a:rPr sz="2300" spc="-25" dirty="0">
                <a:solidFill>
                  <a:srgbClr val="575756"/>
                </a:solidFill>
                <a:latin typeface="Helvetica"/>
                <a:cs typeface="Helvetica"/>
              </a:rPr>
              <a:t>new </a:t>
            </a:r>
            <a:r>
              <a:rPr sz="2300" dirty="0">
                <a:solidFill>
                  <a:srgbClr val="575756"/>
                </a:solidFill>
                <a:latin typeface="Helvetica"/>
                <a:cs typeface="Helvetica"/>
              </a:rPr>
              <a:t>employment</a:t>
            </a:r>
            <a:r>
              <a:rPr sz="2300" spc="-20" dirty="0">
                <a:solidFill>
                  <a:srgbClr val="575756"/>
                </a:solidFill>
                <a:latin typeface="Helvetica"/>
                <a:cs typeface="Helvetica"/>
              </a:rPr>
              <a:t> </a:t>
            </a:r>
            <a:r>
              <a:rPr sz="2300" dirty="0">
                <a:solidFill>
                  <a:srgbClr val="575756"/>
                </a:solidFill>
                <a:latin typeface="Helvetica"/>
                <a:cs typeface="Helvetica"/>
              </a:rPr>
              <a:t>and</a:t>
            </a:r>
            <a:r>
              <a:rPr sz="2300" spc="-5" dirty="0">
                <a:solidFill>
                  <a:srgbClr val="575756"/>
                </a:solidFill>
                <a:latin typeface="Helvetica"/>
                <a:cs typeface="Helvetica"/>
              </a:rPr>
              <a:t> </a:t>
            </a:r>
            <a:r>
              <a:rPr sz="2300" dirty="0">
                <a:solidFill>
                  <a:srgbClr val="575756"/>
                </a:solidFill>
                <a:latin typeface="Helvetica"/>
                <a:cs typeface="Helvetica"/>
              </a:rPr>
              <a:t>development</a:t>
            </a:r>
            <a:r>
              <a:rPr sz="2300" spc="-5" dirty="0">
                <a:solidFill>
                  <a:srgbClr val="575756"/>
                </a:solidFill>
                <a:latin typeface="Helvetica"/>
                <a:cs typeface="Helvetica"/>
              </a:rPr>
              <a:t> </a:t>
            </a:r>
            <a:r>
              <a:rPr sz="2300" dirty="0">
                <a:solidFill>
                  <a:srgbClr val="575756"/>
                </a:solidFill>
                <a:latin typeface="Helvetica"/>
                <a:cs typeface="Helvetica"/>
              </a:rPr>
              <a:t>models</a:t>
            </a:r>
            <a:r>
              <a:rPr sz="2300" spc="-5" dirty="0">
                <a:solidFill>
                  <a:srgbClr val="575756"/>
                </a:solidFill>
                <a:latin typeface="Helvetica"/>
                <a:cs typeface="Helvetica"/>
              </a:rPr>
              <a:t> </a:t>
            </a:r>
            <a:r>
              <a:rPr sz="2300" dirty="0">
                <a:solidFill>
                  <a:srgbClr val="575756"/>
                </a:solidFill>
                <a:latin typeface="Helvetica"/>
                <a:cs typeface="Helvetica"/>
              </a:rPr>
              <a:t>and</a:t>
            </a:r>
            <a:r>
              <a:rPr sz="2300" spc="-5" dirty="0">
                <a:solidFill>
                  <a:srgbClr val="575756"/>
                </a:solidFill>
                <a:latin typeface="Helvetica"/>
                <a:cs typeface="Helvetica"/>
              </a:rPr>
              <a:t> </a:t>
            </a:r>
            <a:r>
              <a:rPr sz="2300" dirty="0">
                <a:solidFill>
                  <a:srgbClr val="575756"/>
                </a:solidFill>
                <a:latin typeface="Helvetica"/>
                <a:cs typeface="Helvetica"/>
              </a:rPr>
              <a:t>share</a:t>
            </a:r>
            <a:r>
              <a:rPr sz="2300" spc="-5" dirty="0">
                <a:solidFill>
                  <a:srgbClr val="575756"/>
                </a:solidFill>
                <a:latin typeface="Helvetica"/>
                <a:cs typeface="Helvetica"/>
              </a:rPr>
              <a:t> </a:t>
            </a:r>
            <a:r>
              <a:rPr sz="2300" dirty="0">
                <a:solidFill>
                  <a:srgbClr val="575756"/>
                </a:solidFill>
                <a:latin typeface="Helvetica"/>
                <a:cs typeface="Helvetica"/>
              </a:rPr>
              <a:t>successes</a:t>
            </a:r>
            <a:r>
              <a:rPr sz="2300" spc="-5" dirty="0">
                <a:solidFill>
                  <a:srgbClr val="575756"/>
                </a:solidFill>
                <a:latin typeface="Helvetica"/>
                <a:cs typeface="Helvetica"/>
              </a:rPr>
              <a:t> </a:t>
            </a:r>
            <a:r>
              <a:rPr sz="2300" spc="-25" dirty="0">
                <a:solidFill>
                  <a:srgbClr val="575756"/>
                </a:solidFill>
                <a:latin typeface="Helvetica"/>
                <a:cs typeface="Helvetica"/>
              </a:rPr>
              <a:t>so </a:t>
            </a:r>
            <a:r>
              <a:rPr sz="2300" dirty="0">
                <a:solidFill>
                  <a:srgbClr val="575756"/>
                </a:solidFill>
                <a:latin typeface="Helvetica"/>
                <a:cs typeface="Helvetica"/>
              </a:rPr>
              <a:t>they</a:t>
            </a:r>
            <a:r>
              <a:rPr sz="2300" spc="-10" dirty="0">
                <a:solidFill>
                  <a:srgbClr val="575756"/>
                </a:solidFill>
                <a:latin typeface="Helvetica"/>
                <a:cs typeface="Helvetica"/>
              </a:rPr>
              <a:t> </a:t>
            </a:r>
            <a:r>
              <a:rPr sz="2300" dirty="0">
                <a:solidFill>
                  <a:srgbClr val="575756"/>
                </a:solidFill>
                <a:latin typeface="Helvetica"/>
                <a:cs typeface="Helvetica"/>
              </a:rPr>
              <a:t>might</a:t>
            </a:r>
            <a:r>
              <a:rPr sz="2300" spc="-10" dirty="0">
                <a:solidFill>
                  <a:srgbClr val="575756"/>
                </a:solidFill>
                <a:latin typeface="Helvetica"/>
                <a:cs typeface="Helvetica"/>
              </a:rPr>
              <a:t> </a:t>
            </a:r>
            <a:r>
              <a:rPr sz="2300" dirty="0">
                <a:solidFill>
                  <a:srgbClr val="575756"/>
                </a:solidFill>
                <a:latin typeface="Helvetica"/>
                <a:cs typeface="Helvetica"/>
              </a:rPr>
              <a:t>be</a:t>
            </a:r>
            <a:r>
              <a:rPr sz="2300" spc="-10" dirty="0">
                <a:solidFill>
                  <a:srgbClr val="575756"/>
                </a:solidFill>
                <a:latin typeface="Helvetica"/>
                <a:cs typeface="Helvetica"/>
              </a:rPr>
              <a:t> </a:t>
            </a:r>
            <a:r>
              <a:rPr sz="2300" dirty="0">
                <a:solidFill>
                  <a:srgbClr val="575756"/>
                </a:solidFill>
                <a:latin typeface="Helvetica"/>
                <a:cs typeface="Helvetica"/>
              </a:rPr>
              <a:t>replicated</a:t>
            </a:r>
            <a:r>
              <a:rPr sz="2300" spc="-10" dirty="0">
                <a:solidFill>
                  <a:srgbClr val="575756"/>
                </a:solidFill>
                <a:latin typeface="Helvetica"/>
                <a:cs typeface="Helvetica"/>
              </a:rPr>
              <a:t> </a:t>
            </a:r>
            <a:r>
              <a:rPr sz="2300" dirty="0">
                <a:solidFill>
                  <a:srgbClr val="575756"/>
                </a:solidFill>
                <a:latin typeface="Helvetica"/>
                <a:cs typeface="Helvetica"/>
              </a:rPr>
              <a:t>across</a:t>
            </a:r>
            <a:r>
              <a:rPr sz="2300" spc="-10" dirty="0">
                <a:solidFill>
                  <a:srgbClr val="575756"/>
                </a:solidFill>
                <a:latin typeface="Helvetica"/>
                <a:cs typeface="Helvetica"/>
              </a:rPr>
              <a:t> </a:t>
            </a:r>
            <a:r>
              <a:rPr sz="2300" dirty="0">
                <a:solidFill>
                  <a:srgbClr val="575756"/>
                </a:solidFill>
                <a:latin typeface="Helvetica"/>
                <a:cs typeface="Helvetica"/>
              </a:rPr>
              <a:t>the</a:t>
            </a:r>
            <a:r>
              <a:rPr sz="2300" spc="-10" dirty="0">
                <a:solidFill>
                  <a:srgbClr val="575756"/>
                </a:solidFill>
                <a:latin typeface="Helvetica"/>
                <a:cs typeface="Helvetica"/>
              </a:rPr>
              <a:t> system.</a:t>
            </a:r>
            <a:endParaRPr sz="2300">
              <a:latin typeface="Helvetica"/>
              <a:cs typeface="Helvetica"/>
            </a:endParaRPr>
          </a:p>
        </p:txBody>
      </p:sp>
      <p:sp>
        <p:nvSpPr>
          <p:cNvPr id="6" name="object 6"/>
          <p:cNvSpPr txBox="1"/>
          <p:nvPr/>
        </p:nvSpPr>
        <p:spPr>
          <a:xfrm>
            <a:off x="10248893" y="5769119"/>
            <a:ext cx="8494395" cy="1786889"/>
          </a:xfrm>
          <a:prstGeom prst="rect">
            <a:avLst/>
          </a:prstGeom>
        </p:spPr>
        <p:txBody>
          <a:bodyPr vert="horz" wrap="square" lIns="0" tIns="13335" rIns="0" bIns="0" rtlCol="0">
            <a:spAutoFit/>
          </a:bodyPr>
          <a:lstStyle/>
          <a:p>
            <a:pPr marL="12700">
              <a:lnSpc>
                <a:spcPct val="100000"/>
              </a:lnSpc>
              <a:spcBef>
                <a:spcPts val="105"/>
              </a:spcBef>
            </a:pPr>
            <a:r>
              <a:rPr sz="2300" dirty="0">
                <a:solidFill>
                  <a:srgbClr val="575756"/>
                </a:solidFill>
                <a:latin typeface="Helvetica"/>
                <a:cs typeface="Helvetica"/>
              </a:rPr>
              <a:t>This</a:t>
            </a:r>
            <a:r>
              <a:rPr sz="2300" spc="-5" dirty="0">
                <a:solidFill>
                  <a:srgbClr val="575756"/>
                </a:solidFill>
                <a:latin typeface="Helvetica"/>
                <a:cs typeface="Helvetica"/>
              </a:rPr>
              <a:t> </a:t>
            </a:r>
            <a:r>
              <a:rPr sz="2300" dirty="0">
                <a:solidFill>
                  <a:srgbClr val="575756"/>
                </a:solidFill>
                <a:latin typeface="Helvetica"/>
                <a:cs typeface="Helvetica"/>
              </a:rPr>
              <a:t>strategy</a:t>
            </a:r>
            <a:r>
              <a:rPr sz="2300" spc="-5" dirty="0">
                <a:solidFill>
                  <a:srgbClr val="575756"/>
                </a:solidFill>
                <a:latin typeface="Helvetica"/>
                <a:cs typeface="Helvetica"/>
              </a:rPr>
              <a:t> </a:t>
            </a:r>
            <a:r>
              <a:rPr sz="2300" dirty="0">
                <a:solidFill>
                  <a:srgbClr val="575756"/>
                </a:solidFill>
                <a:latin typeface="Helvetica"/>
                <a:cs typeface="Helvetica"/>
              </a:rPr>
              <a:t>is</a:t>
            </a:r>
            <a:r>
              <a:rPr sz="2300" spc="-5" dirty="0">
                <a:solidFill>
                  <a:srgbClr val="575756"/>
                </a:solidFill>
                <a:latin typeface="Helvetica"/>
                <a:cs typeface="Helvetica"/>
              </a:rPr>
              <a:t> </a:t>
            </a:r>
            <a:r>
              <a:rPr sz="2300" dirty="0">
                <a:solidFill>
                  <a:srgbClr val="575756"/>
                </a:solidFill>
                <a:latin typeface="Helvetica"/>
                <a:cs typeface="Helvetica"/>
              </a:rPr>
              <a:t>particularly significant</a:t>
            </a:r>
            <a:r>
              <a:rPr sz="2300" spc="-5" dirty="0">
                <a:solidFill>
                  <a:srgbClr val="575756"/>
                </a:solidFill>
                <a:latin typeface="Helvetica"/>
                <a:cs typeface="Helvetica"/>
              </a:rPr>
              <a:t> </a:t>
            </a:r>
            <a:r>
              <a:rPr sz="2300" dirty="0">
                <a:solidFill>
                  <a:srgbClr val="575756"/>
                </a:solidFill>
                <a:latin typeface="Helvetica"/>
                <a:cs typeface="Helvetica"/>
              </a:rPr>
              <a:t>because</a:t>
            </a:r>
            <a:r>
              <a:rPr sz="2300" spc="-5" dirty="0">
                <a:solidFill>
                  <a:srgbClr val="575756"/>
                </a:solidFill>
                <a:latin typeface="Helvetica"/>
                <a:cs typeface="Helvetica"/>
              </a:rPr>
              <a:t> </a:t>
            </a:r>
            <a:r>
              <a:rPr sz="2300" dirty="0">
                <a:solidFill>
                  <a:srgbClr val="575756"/>
                </a:solidFill>
                <a:latin typeface="Helvetica"/>
                <a:cs typeface="Helvetica"/>
              </a:rPr>
              <a:t>it</a:t>
            </a:r>
            <a:r>
              <a:rPr sz="2300" spc="-5" dirty="0">
                <a:solidFill>
                  <a:srgbClr val="575756"/>
                </a:solidFill>
                <a:latin typeface="Helvetica"/>
                <a:cs typeface="Helvetica"/>
              </a:rPr>
              <a:t> </a:t>
            </a:r>
            <a:r>
              <a:rPr sz="2300" dirty="0">
                <a:solidFill>
                  <a:srgbClr val="575756"/>
                </a:solidFill>
                <a:latin typeface="Helvetica"/>
                <a:cs typeface="Helvetica"/>
              </a:rPr>
              <a:t>has </a:t>
            </a:r>
            <a:r>
              <a:rPr sz="2300" spc="-20" dirty="0">
                <a:solidFill>
                  <a:srgbClr val="575756"/>
                </a:solidFill>
                <a:latin typeface="Helvetica"/>
                <a:cs typeface="Helvetica"/>
              </a:rPr>
              <a:t>been</a:t>
            </a:r>
            <a:endParaRPr sz="2300">
              <a:latin typeface="Helvetica"/>
              <a:cs typeface="Helvetica"/>
            </a:endParaRPr>
          </a:p>
          <a:p>
            <a:pPr marL="12700" marR="5080">
              <a:lnSpc>
                <a:spcPct val="100499"/>
              </a:lnSpc>
              <a:spcBef>
                <a:spcPts val="5"/>
              </a:spcBef>
            </a:pPr>
            <a:r>
              <a:rPr sz="2300" spc="-10" dirty="0">
                <a:solidFill>
                  <a:srgbClr val="575756"/>
                </a:solidFill>
                <a:latin typeface="Helvetica"/>
                <a:cs typeface="Helvetica"/>
              </a:rPr>
              <a:t>co-</a:t>
            </a:r>
            <a:r>
              <a:rPr sz="2300" dirty="0">
                <a:solidFill>
                  <a:srgbClr val="575756"/>
                </a:solidFill>
                <a:latin typeface="Helvetica"/>
                <a:cs typeface="Helvetica"/>
              </a:rPr>
              <a:t>produced</a:t>
            </a:r>
            <a:r>
              <a:rPr sz="2300" spc="-30" dirty="0">
                <a:solidFill>
                  <a:srgbClr val="575756"/>
                </a:solidFill>
                <a:latin typeface="Helvetica"/>
                <a:cs typeface="Helvetica"/>
              </a:rPr>
              <a:t> </a:t>
            </a:r>
            <a:r>
              <a:rPr sz="2300" dirty="0">
                <a:solidFill>
                  <a:srgbClr val="575756"/>
                </a:solidFill>
                <a:latin typeface="Helvetica"/>
                <a:cs typeface="Helvetica"/>
              </a:rPr>
              <a:t>in</a:t>
            </a:r>
            <a:r>
              <a:rPr sz="2300" spc="-25" dirty="0">
                <a:solidFill>
                  <a:srgbClr val="575756"/>
                </a:solidFill>
                <a:latin typeface="Helvetica"/>
                <a:cs typeface="Helvetica"/>
              </a:rPr>
              <a:t> </a:t>
            </a:r>
            <a:r>
              <a:rPr sz="2300" dirty="0">
                <a:solidFill>
                  <a:srgbClr val="575756"/>
                </a:solidFill>
                <a:latin typeface="Helvetica"/>
                <a:cs typeface="Helvetica"/>
              </a:rPr>
              <a:t>close</a:t>
            </a:r>
            <a:r>
              <a:rPr sz="2300" spc="-25" dirty="0">
                <a:solidFill>
                  <a:srgbClr val="575756"/>
                </a:solidFill>
                <a:latin typeface="Helvetica"/>
                <a:cs typeface="Helvetica"/>
              </a:rPr>
              <a:t> </a:t>
            </a:r>
            <a:r>
              <a:rPr sz="2300" dirty="0">
                <a:solidFill>
                  <a:srgbClr val="575756"/>
                </a:solidFill>
                <a:latin typeface="Helvetica"/>
                <a:cs typeface="Helvetica"/>
              </a:rPr>
              <a:t>collaboration</a:t>
            </a:r>
            <a:r>
              <a:rPr sz="2300" spc="-30" dirty="0">
                <a:solidFill>
                  <a:srgbClr val="575756"/>
                </a:solidFill>
                <a:latin typeface="Helvetica"/>
                <a:cs typeface="Helvetica"/>
              </a:rPr>
              <a:t> </a:t>
            </a:r>
            <a:r>
              <a:rPr sz="2300" dirty="0">
                <a:solidFill>
                  <a:srgbClr val="575756"/>
                </a:solidFill>
                <a:latin typeface="Helvetica"/>
                <a:cs typeface="Helvetica"/>
              </a:rPr>
              <a:t>with</a:t>
            </a:r>
            <a:r>
              <a:rPr sz="2300" spc="-25" dirty="0">
                <a:solidFill>
                  <a:srgbClr val="575756"/>
                </a:solidFill>
                <a:latin typeface="Helvetica"/>
                <a:cs typeface="Helvetica"/>
              </a:rPr>
              <a:t> </a:t>
            </a:r>
            <a:r>
              <a:rPr sz="2300" dirty="0">
                <a:solidFill>
                  <a:srgbClr val="575756"/>
                </a:solidFill>
                <a:latin typeface="Helvetica"/>
                <a:cs typeface="Helvetica"/>
              </a:rPr>
              <a:t>general</a:t>
            </a:r>
            <a:r>
              <a:rPr sz="2300" spc="-25" dirty="0">
                <a:solidFill>
                  <a:srgbClr val="575756"/>
                </a:solidFill>
                <a:latin typeface="Helvetica"/>
                <a:cs typeface="Helvetica"/>
              </a:rPr>
              <a:t> </a:t>
            </a:r>
            <a:r>
              <a:rPr sz="2300" dirty="0">
                <a:solidFill>
                  <a:srgbClr val="575756"/>
                </a:solidFill>
                <a:latin typeface="Helvetica"/>
                <a:cs typeface="Helvetica"/>
              </a:rPr>
              <a:t>practice</a:t>
            </a:r>
            <a:r>
              <a:rPr sz="2300" spc="-25" dirty="0">
                <a:solidFill>
                  <a:srgbClr val="575756"/>
                </a:solidFill>
                <a:latin typeface="Helvetica"/>
                <a:cs typeface="Helvetica"/>
              </a:rPr>
              <a:t> </a:t>
            </a:r>
            <a:r>
              <a:rPr sz="2300" spc="-10" dirty="0">
                <a:solidFill>
                  <a:srgbClr val="575756"/>
                </a:solidFill>
                <a:latin typeface="Helvetica"/>
                <a:cs typeface="Helvetica"/>
              </a:rPr>
              <a:t>across </a:t>
            </a:r>
            <a:r>
              <a:rPr sz="2300" dirty="0">
                <a:solidFill>
                  <a:srgbClr val="575756"/>
                </a:solidFill>
                <a:latin typeface="Helvetica"/>
                <a:cs typeface="Helvetica"/>
              </a:rPr>
              <a:t>Coventry</a:t>
            </a:r>
            <a:r>
              <a:rPr sz="2300" spc="-30" dirty="0">
                <a:solidFill>
                  <a:srgbClr val="575756"/>
                </a:solidFill>
                <a:latin typeface="Helvetica"/>
                <a:cs typeface="Helvetica"/>
              </a:rPr>
              <a:t> </a:t>
            </a:r>
            <a:r>
              <a:rPr sz="2300" dirty="0">
                <a:solidFill>
                  <a:srgbClr val="575756"/>
                </a:solidFill>
                <a:latin typeface="Helvetica"/>
                <a:cs typeface="Helvetica"/>
              </a:rPr>
              <a:t>and</a:t>
            </a:r>
            <a:r>
              <a:rPr sz="2300" spc="-20" dirty="0">
                <a:solidFill>
                  <a:srgbClr val="575756"/>
                </a:solidFill>
                <a:latin typeface="Helvetica"/>
                <a:cs typeface="Helvetica"/>
              </a:rPr>
              <a:t> </a:t>
            </a:r>
            <a:r>
              <a:rPr sz="2300" dirty="0">
                <a:solidFill>
                  <a:srgbClr val="575756"/>
                </a:solidFill>
                <a:latin typeface="Helvetica"/>
                <a:cs typeface="Helvetica"/>
              </a:rPr>
              <a:t>Warwickshire,</a:t>
            </a:r>
            <a:r>
              <a:rPr sz="2300" spc="-20" dirty="0">
                <a:solidFill>
                  <a:srgbClr val="575756"/>
                </a:solidFill>
                <a:latin typeface="Helvetica"/>
                <a:cs typeface="Helvetica"/>
              </a:rPr>
              <a:t> </a:t>
            </a:r>
            <a:r>
              <a:rPr sz="2300" dirty="0">
                <a:solidFill>
                  <a:srgbClr val="575756"/>
                </a:solidFill>
                <a:latin typeface="Helvetica"/>
                <a:cs typeface="Helvetica"/>
              </a:rPr>
              <a:t>the</a:t>
            </a:r>
            <a:r>
              <a:rPr sz="2300" spc="-20" dirty="0">
                <a:solidFill>
                  <a:srgbClr val="575756"/>
                </a:solidFill>
                <a:latin typeface="Helvetica"/>
                <a:cs typeface="Helvetica"/>
              </a:rPr>
              <a:t> </a:t>
            </a:r>
            <a:r>
              <a:rPr sz="2300" dirty="0">
                <a:solidFill>
                  <a:srgbClr val="575756"/>
                </a:solidFill>
                <a:latin typeface="Helvetica"/>
                <a:cs typeface="Helvetica"/>
              </a:rPr>
              <a:t>Coventry</a:t>
            </a:r>
            <a:r>
              <a:rPr sz="2300" spc="-20" dirty="0">
                <a:solidFill>
                  <a:srgbClr val="575756"/>
                </a:solidFill>
                <a:latin typeface="Helvetica"/>
                <a:cs typeface="Helvetica"/>
              </a:rPr>
              <a:t> </a:t>
            </a:r>
            <a:r>
              <a:rPr sz="2300" dirty="0">
                <a:solidFill>
                  <a:srgbClr val="575756"/>
                </a:solidFill>
                <a:latin typeface="Helvetica"/>
                <a:cs typeface="Helvetica"/>
              </a:rPr>
              <a:t>and</a:t>
            </a:r>
            <a:r>
              <a:rPr sz="2300" spc="-15" dirty="0">
                <a:solidFill>
                  <a:srgbClr val="575756"/>
                </a:solidFill>
                <a:latin typeface="Helvetica"/>
                <a:cs typeface="Helvetica"/>
              </a:rPr>
              <a:t> </a:t>
            </a:r>
            <a:r>
              <a:rPr sz="2300" spc="-10" dirty="0">
                <a:solidFill>
                  <a:srgbClr val="575756"/>
                </a:solidFill>
                <a:latin typeface="Helvetica"/>
                <a:cs typeface="Helvetica"/>
              </a:rPr>
              <a:t>Warwickshire </a:t>
            </a:r>
            <a:r>
              <a:rPr sz="2300" dirty="0">
                <a:solidFill>
                  <a:srgbClr val="575756"/>
                </a:solidFill>
                <a:latin typeface="Helvetica"/>
                <a:cs typeface="Helvetica"/>
              </a:rPr>
              <a:t>Training</a:t>
            </a:r>
            <a:r>
              <a:rPr sz="2300" spc="-30" dirty="0">
                <a:solidFill>
                  <a:srgbClr val="575756"/>
                </a:solidFill>
                <a:latin typeface="Helvetica"/>
                <a:cs typeface="Helvetica"/>
              </a:rPr>
              <a:t> </a:t>
            </a:r>
            <a:r>
              <a:rPr sz="2300" dirty="0">
                <a:solidFill>
                  <a:srgbClr val="575756"/>
                </a:solidFill>
                <a:latin typeface="Helvetica"/>
                <a:cs typeface="Helvetica"/>
              </a:rPr>
              <a:t>Hub</a:t>
            </a:r>
            <a:r>
              <a:rPr sz="2300" spc="-20" dirty="0">
                <a:solidFill>
                  <a:srgbClr val="575756"/>
                </a:solidFill>
                <a:latin typeface="Helvetica"/>
                <a:cs typeface="Helvetica"/>
              </a:rPr>
              <a:t> </a:t>
            </a:r>
            <a:r>
              <a:rPr sz="2300" dirty="0">
                <a:solidFill>
                  <a:srgbClr val="575756"/>
                </a:solidFill>
                <a:latin typeface="Helvetica"/>
                <a:cs typeface="Helvetica"/>
              </a:rPr>
              <a:t>and</a:t>
            </a:r>
            <a:r>
              <a:rPr sz="2300" spc="-20" dirty="0">
                <a:solidFill>
                  <a:srgbClr val="575756"/>
                </a:solidFill>
                <a:latin typeface="Helvetica"/>
                <a:cs typeface="Helvetica"/>
              </a:rPr>
              <a:t> </a:t>
            </a:r>
            <a:r>
              <a:rPr sz="2300" dirty="0">
                <a:solidFill>
                  <a:srgbClr val="575756"/>
                </a:solidFill>
                <a:latin typeface="Helvetica"/>
                <a:cs typeface="Helvetica"/>
              </a:rPr>
              <a:t>the</a:t>
            </a:r>
            <a:r>
              <a:rPr sz="2300" spc="-20" dirty="0">
                <a:solidFill>
                  <a:srgbClr val="575756"/>
                </a:solidFill>
                <a:latin typeface="Helvetica"/>
                <a:cs typeface="Helvetica"/>
              </a:rPr>
              <a:t> </a:t>
            </a:r>
            <a:r>
              <a:rPr sz="2300" dirty="0">
                <a:solidFill>
                  <a:srgbClr val="575756"/>
                </a:solidFill>
                <a:latin typeface="Helvetica"/>
                <a:cs typeface="Helvetica"/>
              </a:rPr>
              <a:t>ICB.</a:t>
            </a:r>
            <a:r>
              <a:rPr sz="2300" spc="-55" dirty="0">
                <a:solidFill>
                  <a:srgbClr val="575756"/>
                </a:solidFill>
                <a:latin typeface="Helvetica"/>
                <a:cs typeface="Helvetica"/>
              </a:rPr>
              <a:t> </a:t>
            </a:r>
            <a:r>
              <a:rPr sz="2300" dirty="0">
                <a:solidFill>
                  <a:srgbClr val="575756"/>
                </a:solidFill>
                <a:latin typeface="Helvetica"/>
                <a:cs typeface="Helvetica"/>
              </a:rPr>
              <a:t>The</a:t>
            </a:r>
            <a:r>
              <a:rPr sz="2300" spc="-20" dirty="0">
                <a:solidFill>
                  <a:srgbClr val="575756"/>
                </a:solidFill>
                <a:latin typeface="Helvetica"/>
                <a:cs typeface="Helvetica"/>
              </a:rPr>
              <a:t> </a:t>
            </a:r>
            <a:r>
              <a:rPr sz="2300" dirty="0">
                <a:solidFill>
                  <a:srgbClr val="575756"/>
                </a:solidFill>
                <a:latin typeface="Helvetica"/>
                <a:cs typeface="Helvetica"/>
              </a:rPr>
              <a:t>content</a:t>
            </a:r>
            <a:r>
              <a:rPr sz="2300" spc="-20" dirty="0">
                <a:solidFill>
                  <a:srgbClr val="575756"/>
                </a:solidFill>
                <a:latin typeface="Helvetica"/>
                <a:cs typeface="Helvetica"/>
              </a:rPr>
              <a:t> </a:t>
            </a:r>
            <a:r>
              <a:rPr sz="2300" dirty="0">
                <a:solidFill>
                  <a:srgbClr val="575756"/>
                </a:solidFill>
                <a:latin typeface="Helvetica"/>
                <a:cs typeface="Helvetica"/>
              </a:rPr>
              <a:t>was</a:t>
            </a:r>
            <a:r>
              <a:rPr sz="2300" spc="-20" dirty="0">
                <a:solidFill>
                  <a:srgbClr val="575756"/>
                </a:solidFill>
                <a:latin typeface="Helvetica"/>
                <a:cs typeface="Helvetica"/>
              </a:rPr>
              <a:t> </a:t>
            </a:r>
            <a:r>
              <a:rPr sz="2300" dirty="0">
                <a:solidFill>
                  <a:srgbClr val="575756"/>
                </a:solidFill>
                <a:latin typeface="Helvetica"/>
                <a:cs typeface="Helvetica"/>
              </a:rPr>
              <a:t>developed</a:t>
            </a:r>
            <a:r>
              <a:rPr sz="2300" spc="-20" dirty="0">
                <a:solidFill>
                  <a:srgbClr val="575756"/>
                </a:solidFill>
                <a:latin typeface="Helvetica"/>
                <a:cs typeface="Helvetica"/>
              </a:rPr>
              <a:t> </a:t>
            </a:r>
            <a:r>
              <a:rPr sz="2300" dirty="0">
                <a:solidFill>
                  <a:srgbClr val="575756"/>
                </a:solidFill>
                <a:latin typeface="Helvetica"/>
                <a:cs typeface="Helvetica"/>
              </a:rPr>
              <a:t>by</a:t>
            </a:r>
            <a:r>
              <a:rPr sz="2300" spc="-15" dirty="0">
                <a:solidFill>
                  <a:srgbClr val="575756"/>
                </a:solidFill>
                <a:latin typeface="Helvetica"/>
                <a:cs typeface="Helvetica"/>
              </a:rPr>
              <a:t> </a:t>
            </a:r>
            <a:r>
              <a:rPr sz="2300" spc="-10" dirty="0">
                <a:solidFill>
                  <a:srgbClr val="575756"/>
                </a:solidFill>
                <a:latin typeface="Helvetica"/>
                <a:cs typeface="Helvetica"/>
              </a:rPr>
              <a:t>those </a:t>
            </a:r>
            <a:r>
              <a:rPr sz="2300" dirty="0">
                <a:solidFill>
                  <a:srgbClr val="575756"/>
                </a:solidFill>
                <a:latin typeface="Helvetica"/>
                <a:cs typeface="Helvetica"/>
              </a:rPr>
              <a:t>partners</a:t>
            </a:r>
            <a:r>
              <a:rPr sz="2300" spc="-5" dirty="0">
                <a:solidFill>
                  <a:srgbClr val="575756"/>
                </a:solidFill>
                <a:latin typeface="Helvetica"/>
                <a:cs typeface="Helvetica"/>
              </a:rPr>
              <a:t> </a:t>
            </a:r>
            <a:r>
              <a:rPr sz="2300" dirty="0">
                <a:solidFill>
                  <a:srgbClr val="575756"/>
                </a:solidFill>
                <a:latin typeface="Helvetica"/>
                <a:cs typeface="Helvetica"/>
              </a:rPr>
              <a:t>and</a:t>
            </a:r>
            <a:r>
              <a:rPr sz="2300" spc="-5" dirty="0">
                <a:solidFill>
                  <a:srgbClr val="575756"/>
                </a:solidFill>
                <a:latin typeface="Helvetica"/>
                <a:cs typeface="Helvetica"/>
              </a:rPr>
              <a:t> </a:t>
            </a:r>
            <a:r>
              <a:rPr sz="2300" dirty="0">
                <a:solidFill>
                  <a:srgbClr val="575756"/>
                </a:solidFill>
                <a:latin typeface="Helvetica"/>
                <a:cs typeface="Helvetica"/>
              </a:rPr>
              <a:t>reflects</a:t>
            </a:r>
            <a:r>
              <a:rPr sz="2300" spc="-5" dirty="0">
                <a:solidFill>
                  <a:srgbClr val="575756"/>
                </a:solidFill>
                <a:latin typeface="Helvetica"/>
                <a:cs typeface="Helvetica"/>
              </a:rPr>
              <a:t> </a:t>
            </a:r>
            <a:r>
              <a:rPr sz="2300" dirty="0">
                <a:solidFill>
                  <a:srgbClr val="575756"/>
                </a:solidFill>
                <a:latin typeface="Helvetica"/>
                <a:cs typeface="Helvetica"/>
              </a:rPr>
              <a:t>the</a:t>
            </a:r>
            <a:r>
              <a:rPr sz="2300" spc="-5" dirty="0">
                <a:solidFill>
                  <a:srgbClr val="575756"/>
                </a:solidFill>
                <a:latin typeface="Helvetica"/>
                <a:cs typeface="Helvetica"/>
              </a:rPr>
              <a:t> </a:t>
            </a:r>
            <a:r>
              <a:rPr sz="2300" dirty="0">
                <a:solidFill>
                  <a:srgbClr val="575756"/>
                </a:solidFill>
                <a:latin typeface="Helvetica"/>
                <a:cs typeface="Helvetica"/>
              </a:rPr>
              <a:t>priorities</a:t>
            </a:r>
            <a:r>
              <a:rPr sz="2300" spc="-5" dirty="0">
                <a:solidFill>
                  <a:srgbClr val="575756"/>
                </a:solidFill>
                <a:latin typeface="Helvetica"/>
                <a:cs typeface="Helvetica"/>
              </a:rPr>
              <a:t> </a:t>
            </a:r>
            <a:r>
              <a:rPr sz="2300" dirty="0">
                <a:solidFill>
                  <a:srgbClr val="575756"/>
                </a:solidFill>
                <a:latin typeface="Helvetica"/>
                <a:cs typeface="Helvetica"/>
              </a:rPr>
              <a:t>of</a:t>
            </a:r>
            <a:r>
              <a:rPr sz="2300" spc="-5" dirty="0">
                <a:solidFill>
                  <a:srgbClr val="575756"/>
                </a:solidFill>
                <a:latin typeface="Helvetica"/>
                <a:cs typeface="Helvetica"/>
              </a:rPr>
              <a:t> </a:t>
            </a:r>
            <a:r>
              <a:rPr sz="2300" dirty="0">
                <a:solidFill>
                  <a:srgbClr val="575756"/>
                </a:solidFill>
                <a:latin typeface="Helvetica"/>
                <a:cs typeface="Helvetica"/>
              </a:rPr>
              <a:t>the</a:t>
            </a:r>
            <a:r>
              <a:rPr sz="2300" spc="-5" dirty="0">
                <a:solidFill>
                  <a:srgbClr val="575756"/>
                </a:solidFill>
                <a:latin typeface="Helvetica"/>
                <a:cs typeface="Helvetica"/>
              </a:rPr>
              <a:t> </a:t>
            </a:r>
            <a:r>
              <a:rPr sz="2300" dirty="0">
                <a:solidFill>
                  <a:srgbClr val="575756"/>
                </a:solidFill>
                <a:latin typeface="Helvetica"/>
                <a:cs typeface="Helvetica"/>
              </a:rPr>
              <a:t>Primary</a:t>
            </a:r>
            <a:r>
              <a:rPr sz="2300" spc="-5" dirty="0">
                <a:solidFill>
                  <a:srgbClr val="575756"/>
                </a:solidFill>
                <a:latin typeface="Helvetica"/>
                <a:cs typeface="Helvetica"/>
              </a:rPr>
              <a:t> </a:t>
            </a:r>
            <a:r>
              <a:rPr sz="2300" dirty="0">
                <a:solidFill>
                  <a:srgbClr val="575756"/>
                </a:solidFill>
                <a:latin typeface="Helvetica"/>
                <a:cs typeface="Helvetica"/>
              </a:rPr>
              <a:t>Care</a:t>
            </a:r>
            <a:r>
              <a:rPr sz="2300" spc="-5" dirty="0">
                <a:solidFill>
                  <a:srgbClr val="575756"/>
                </a:solidFill>
                <a:latin typeface="Helvetica"/>
                <a:cs typeface="Helvetica"/>
              </a:rPr>
              <a:t> </a:t>
            </a:r>
            <a:r>
              <a:rPr sz="2300" spc="-10" dirty="0">
                <a:solidFill>
                  <a:srgbClr val="575756"/>
                </a:solidFill>
                <a:latin typeface="Helvetica"/>
                <a:cs typeface="Helvetica"/>
              </a:rPr>
              <a:t>Workforce.</a:t>
            </a:r>
            <a:endParaRPr sz="2300">
              <a:latin typeface="Helvetica"/>
              <a:cs typeface="Helvetica"/>
            </a:endParaRPr>
          </a:p>
        </p:txBody>
      </p:sp>
      <p:sp>
        <p:nvSpPr>
          <p:cNvPr id="7" name="object 7"/>
          <p:cNvSpPr txBox="1"/>
          <p:nvPr/>
        </p:nvSpPr>
        <p:spPr>
          <a:xfrm>
            <a:off x="10102301" y="7740494"/>
            <a:ext cx="8857615" cy="1978025"/>
          </a:xfrm>
          <a:prstGeom prst="rect">
            <a:avLst/>
          </a:prstGeom>
        </p:spPr>
        <p:txBody>
          <a:bodyPr vert="horz" wrap="square" lIns="0" tIns="12065" rIns="0" bIns="0" rtlCol="0">
            <a:spAutoFit/>
          </a:bodyPr>
          <a:lstStyle/>
          <a:p>
            <a:pPr marL="158750" marR="5080">
              <a:lnSpc>
                <a:spcPct val="100499"/>
              </a:lnSpc>
              <a:spcBef>
                <a:spcPts val="95"/>
              </a:spcBef>
            </a:pPr>
            <a:r>
              <a:rPr sz="2300" dirty="0">
                <a:solidFill>
                  <a:srgbClr val="575756"/>
                </a:solidFill>
                <a:latin typeface="Helvetica"/>
                <a:cs typeface="Helvetica"/>
              </a:rPr>
              <a:t>The</a:t>
            </a:r>
            <a:r>
              <a:rPr sz="2300" spc="-20" dirty="0">
                <a:solidFill>
                  <a:srgbClr val="575756"/>
                </a:solidFill>
                <a:latin typeface="Helvetica"/>
                <a:cs typeface="Helvetica"/>
              </a:rPr>
              <a:t> </a:t>
            </a:r>
            <a:r>
              <a:rPr sz="2300" dirty="0">
                <a:solidFill>
                  <a:srgbClr val="575756"/>
                </a:solidFill>
                <a:latin typeface="Helvetica"/>
                <a:cs typeface="Helvetica"/>
              </a:rPr>
              <a:t>Plan</a:t>
            </a:r>
            <a:r>
              <a:rPr sz="2300" spc="-10" dirty="0">
                <a:solidFill>
                  <a:srgbClr val="575756"/>
                </a:solidFill>
                <a:latin typeface="Helvetica"/>
                <a:cs typeface="Helvetica"/>
              </a:rPr>
              <a:t> </a:t>
            </a:r>
            <a:r>
              <a:rPr sz="2300" dirty="0">
                <a:solidFill>
                  <a:srgbClr val="575756"/>
                </a:solidFill>
                <a:latin typeface="Helvetica"/>
                <a:cs typeface="Helvetica"/>
              </a:rPr>
              <a:t>is</a:t>
            </a:r>
            <a:r>
              <a:rPr sz="2300" spc="-5" dirty="0">
                <a:solidFill>
                  <a:srgbClr val="575756"/>
                </a:solidFill>
                <a:latin typeface="Helvetica"/>
                <a:cs typeface="Helvetica"/>
              </a:rPr>
              <a:t> </a:t>
            </a:r>
            <a:r>
              <a:rPr sz="2300" dirty="0">
                <a:solidFill>
                  <a:srgbClr val="575756"/>
                </a:solidFill>
                <a:latin typeface="Helvetica"/>
                <a:cs typeface="Helvetica"/>
              </a:rPr>
              <a:t>a</a:t>
            </a:r>
            <a:r>
              <a:rPr sz="2300" spc="-10" dirty="0">
                <a:solidFill>
                  <a:srgbClr val="575756"/>
                </a:solidFill>
                <a:latin typeface="Helvetica"/>
                <a:cs typeface="Helvetica"/>
              </a:rPr>
              <a:t> </a:t>
            </a:r>
            <a:r>
              <a:rPr sz="2300" dirty="0">
                <a:solidFill>
                  <a:srgbClr val="575756"/>
                </a:solidFill>
                <a:latin typeface="Helvetica"/>
                <a:cs typeface="Helvetica"/>
              </a:rPr>
              <a:t>key</a:t>
            </a:r>
            <a:r>
              <a:rPr sz="2300" spc="-5" dirty="0">
                <a:solidFill>
                  <a:srgbClr val="575756"/>
                </a:solidFill>
                <a:latin typeface="Helvetica"/>
                <a:cs typeface="Helvetica"/>
              </a:rPr>
              <a:t> </a:t>
            </a:r>
            <a:r>
              <a:rPr sz="2300" dirty="0">
                <a:solidFill>
                  <a:srgbClr val="575756"/>
                </a:solidFill>
                <a:latin typeface="Helvetica"/>
                <a:cs typeface="Helvetica"/>
              </a:rPr>
              <a:t>enabler</a:t>
            </a:r>
            <a:r>
              <a:rPr sz="2300" spc="-10" dirty="0">
                <a:solidFill>
                  <a:srgbClr val="575756"/>
                </a:solidFill>
                <a:latin typeface="Helvetica"/>
                <a:cs typeface="Helvetica"/>
              </a:rPr>
              <a:t> </a:t>
            </a:r>
            <a:r>
              <a:rPr sz="2300" dirty="0">
                <a:solidFill>
                  <a:srgbClr val="575756"/>
                </a:solidFill>
                <a:latin typeface="Helvetica"/>
                <a:cs typeface="Helvetica"/>
              </a:rPr>
              <a:t>in</a:t>
            </a:r>
            <a:r>
              <a:rPr sz="2300" spc="-10" dirty="0">
                <a:solidFill>
                  <a:srgbClr val="575756"/>
                </a:solidFill>
                <a:latin typeface="Helvetica"/>
                <a:cs typeface="Helvetica"/>
              </a:rPr>
              <a:t> </a:t>
            </a:r>
            <a:r>
              <a:rPr sz="2300" dirty="0">
                <a:solidFill>
                  <a:srgbClr val="575756"/>
                </a:solidFill>
                <a:latin typeface="Helvetica"/>
                <a:cs typeface="Helvetica"/>
              </a:rPr>
              <a:t>supporting</a:t>
            </a:r>
            <a:r>
              <a:rPr sz="2300" spc="-5" dirty="0">
                <a:solidFill>
                  <a:srgbClr val="575756"/>
                </a:solidFill>
                <a:latin typeface="Helvetica"/>
                <a:cs typeface="Helvetica"/>
              </a:rPr>
              <a:t> </a:t>
            </a:r>
            <a:r>
              <a:rPr sz="2300" dirty="0">
                <a:solidFill>
                  <a:srgbClr val="575756"/>
                </a:solidFill>
                <a:latin typeface="Helvetica"/>
                <a:cs typeface="Helvetica"/>
              </a:rPr>
              <a:t>the</a:t>
            </a:r>
            <a:r>
              <a:rPr sz="2300" spc="-10" dirty="0">
                <a:solidFill>
                  <a:srgbClr val="575756"/>
                </a:solidFill>
                <a:latin typeface="Helvetica"/>
                <a:cs typeface="Helvetica"/>
              </a:rPr>
              <a:t> </a:t>
            </a:r>
            <a:r>
              <a:rPr sz="2300" dirty="0">
                <a:solidFill>
                  <a:srgbClr val="575756"/>
                </a:solidFill>
                <a:latin typeface="Helvetica"/>
                <a:cs typeface="Helvetica"/>
              </a:rPr>
              <a:t>delivery</a:t>
            </a:r>
            <a:r>
              <a:rPr sz="2300" spc="-5" dirty="0">
                <a:solidFill>
                  <a:srgbClr val="575756"/>
                </a:solidFill>
                <a:latin typeface="Helvetica"/>
                <a:cs typeface="Helvetica"/>
              </a:rPr>
              <a:t> </a:t>
            </a:r>
            <a:r>
              <a:rPr sz="2300" dirty="0">
                <a:solidFill>
                  <a:srgbClr val="575756"/>
                </a:solidFill>
                <a:latin typeface="Helvetica"/>
                <a:cs typeface="Helvetica"/>
              </a:rPr>
              <a:t>of</a:t>
            </a:r>
            <a:r>
              <a:rPr sz="2300" spc="-10" dirty="0">
                <a:solidFill>
                  <a:srgbClr val="575756"/>
                </a:solidFill>
                <a:latin typeface="Helvetica"/>
                <a:cs typeface="Helvetica"/>
              </a:rPr>
              <a:t> </a:t>
            </a:r>
            <a:r>
              <a:rPr sz="2300" dirty="0">
                <a:solidFill>
                  <a:srgbClr val="575756"/>
                </a:solidFill>
                <a:latin typeface="Helvetica"/>
                <a:cs typeface="Helvetica"/>
              </a:rPr>
              <a:t>the</a:t>
            </a:r>
            <a:r>
              <a:rPr sz="2300" spc="-5" dirty="0">
                <a:solidFill>
                  <a:srgbClr val="575756"/>
                </a:solidFill>
                <a:latin typeface="Helvetica"/>
                <a:cs typeface="Helvetica"/>
              </a:rPr>
              <a:t> </a:t>
            </a:r>
            <a:r>
              <a:rPr sz="2300" spc="-10" dirty="0">
                <a:solidFill>
                  <a:srgbClr val="575756"/>
                </a:solidFill>
                <a:latin typeface="Helvetica"/>
                <a:cs typeface="Helvetica"/>
              </a:rPr>
              <a:t>Primary </a:t>
            </a:r>
            <a:r>
              <a:rPr sz="2300" dirty="0">
                <a:solidFill>
                  <a:srgbClr val="575756"/>
                </a:solidFill>
                <a:latin typeface="Helvetica"/>
                <a:cs typeface="Helvetica"/>
              </a:rPr>
              <a:t>Care</a:t>
            </a:r>
            <a:r>
              <a:rPr sz="2300" spc="-15" dirty="0">
                <a:solidFill>
                  <a:srgbClr val="575756"/>
                </a:solidFill>
                <a:latin typeface="Helvetica"/>
                <a:cs typeface="Helvetica"/>
              </a:rPr>
              <a:t> </a:t>
            </a:r>
            <a:r>
              <a:rPr sz="2300" dirty="0">
                <a:solidFill>
                  <a:srgbClr val="575756"/>
                </a:solidFill>
                <a:latin typeface="Helvetica"/>
                <a:cs typeface="Helvetica"/>
              </a:rPr>
              <a:t>Strategy</a:t>
            </a:r>
            <a:r>
              <a:rPr sz="2300" spc="-10" dirty="0">
                <a:solidFill>
                  <a:srgbClr val="575756"/>
                </a:solidFill>
                <a:latin typeface="Helvetica"/>
                <a:cs typeface="Helvetica"/>
              </a:rPr>
              <a:t> </a:t>
            </a:r>
            <a:r>
              <a:rPr sz="2300" dirty="0">
                <a:solidFill>
                  <a:srgbClr val="575756"/>
                </a:solidFill>
                <a:latin typeface="Helvetica"/>
                <a:cs typeface="Helvetica"/>
              </a:rPr>
              <a:t>and</a:t>
            </a:r>
            <a:r>
              <a:rPr sz="2300" spc="-10" dirty="0">
                <a:solidFill>
                  <a:srgbClr val="575756"/>
                </a:solidFill>
                <a:latin typeface="Helvetica"/>
                <a:cs typeface="Helvetica"/>
              </a:rPr>
              <a:t> </a:t>
            </a:r>
            <a:r>
              <a:rPr sz="2300" dirty="0">
                <a:solidFill>
                  <a:srgbClr val="575756"/>
                </a:solidFill>
                <a:latin typeface="Helvetica"/>
                <a:cs typeface="Helvetica"/>
              </a:rPr>
              <a:t>we</a:t>
            </a:r>
            <a:r>
              <a:rPr sz="2300" spc="-10" dirty="0">
                <a:solidFill>
                  <a:srgbClr val="575756"/>
                </a:solidFill>
                <a:latin typeface="Helvetica"/>
                <a:cs typeface="Helvetica"/>
              </a:rPr>
              <a:t> </a:t>
            </a:r>
            <a:r>
              <a:rPr sz="2300" dirty="0">
                <a:solidFill>
                  <a:srgbClr val="575756"/>
                </a:solidFill>
                <a:latin typeface="Helvetica"/>
                <a:cs typeface="Helvetica"/>
              </a:rPr>
              <a:t>look</a:t>
            </a:r>
            <a:r>
              <a:rPr sz="2300" spc="-10" dirty="0">
                <a:solidFill>
                  <a:srgbClr val="575756"/>
                </a:solidFill>
                <a:latin typeface="Helvetica"/>
                <a:cs typeface="Helvetica"/>
              </a:rPr>
              <a:t> </a:t>
            </a:r>
            <a:r>
              <a:rPr sz="2300" dirty="0">
                <a:solidFill>
                  <a:srgbClr val="575756"/>
                </a:solidFill>
                <a:latin typeface="Helvetica"/>
                <a:cs typeface="Helvetica"/>
              </a:rPr>
              <a:t>forward</a:t>
            </a:r>
            <a:r>
              <a:rPr sz="2300" spc="-15" dirty="0">
                <a:solidFill>
                  <a:srgbClr val="575756"/>
                </a:solidFill>
                <a:latin typeface="Helvetica"/>
                <a:cs typeface="Helvetica"/>
              </a:rPr>
              <a:t> </a:t>
            </a:r>
            <a:r>
              <a:rPr sz="2300" dirty="0">
                <a:solidFill>
                  <a:srgbClr val="575756"/>
                </a:solidFill>
                <a:latin typeface="Helvetica"/>
                <a:cs typeface="Helvetica"/>
              </a:rPr>
              <a:t>to</a:t>
            </a:r>
            <a:r>
              <a:rPr sz="2300" spc="-10" dirty="0">
                <a:solidFill>
                  <a:srgbClr val="575756"/>
                </a:solidFill>
                <a:latin typeface="Helvetica"/>
                <a:cs typeface="Helvetica"/>
              </a:rPr>
              <a:t> </a:t>
            </a:r>
            <a:r>
              <a:rPr sz="2300" dirty="0">
                <a:solidFill>
                  <a:srgbClr val="575756"/>
                </a:solidFill>
                <a:latin typeface="Helvetica"/>
                <a:cs typeface="Helvetica"/>
              </a:rPr>
              <a:t>working</a:t>
            </a:r>
            <a:r>
              <a:rPr sz="2300" spc="-10" dirty="0">
                <a:solidFill>
                  <a:srgbClr val="575756"/>
                </a:solidFill>
                <a:latin typeface="Helvetica"/>
                <a:cs typeface="Helvetica"/>
              </a:rPr>
              <a:t> </a:t>
            </a:r>
            <a:r>
              <a:rPr sz="2300" dirty="0">
                <a:solidFill>
                  <a:srgbClr val="575756"/>
                </a:solidFill>
                <a:latin typeface="Helvetica"/>
                <a:cs typeface="Helvetica"/>
              </a:rPr>
              <a:t>together</a:t>
            </a:r>
            <a:r>
              <a:rPr sz="2300" spc="-10" dirty="0">
                <a:solidFill>
                  <a:srgbClr val="575756"/>
                </a:solidFill>
                <a:latin typeface="Helvetica"/>
                <a:cs typeface="Helvetica"/>
              </a:rPr>
              <a:t> </a:t>
            </a:r>
            <a:r>
              <a:rPr sz="2300" dirty="0">
                <a:solidFill>
                  <a:srgbClr val="575756"/>
                </a:solidFill>
                <a:latin typeface="Helvetica"/>
                <a:cs typeface="Helvetica"/>
              </a:rPr>
              <a:t>to</a:t>
            </a:r>
            <a:r>
              <a:rPr sz="2300" spc="-10" dirty="0">
                <a:solidFill>
                  <a:srgbClr val="575756"/>
                </a:solidFill>
                <a:latin typeface="Helvetica"/>
                <a:cs typeface="Helvetica"/>
              </a:rPr>
              <a:t> </a:t>
            </a:r>
            <a:r>
              <a:rPr sz="2300" dirty="0">
                <a:solidFill>
                  <a:srgbClr val="575756"/>
                </a:solidFill>
                <a:latin typeface="Helvetica"/>
                <a:cs typeface="Helvetica"/>
              </a:rPr>
              <a:t>bring</a:t>
            </a:r>
            <a:r>
              <a:rPr sz="2300" spc="-10" dirty="0">
                <a:solidFill>
                  <a:srgbClr val="575756"/>
                </a:solidFill>
                <a:latin typeface="Helvetica"/>
                <a:cs typeface="Helvetica"/>
              </a:rPr>
              <a:t> </a:t>
            </a:r>
            <a:r>
              <a:rPr sz="2300" spc="-20" dirty="0">
                <a:solidFill>
                  <a:srgbClr val="575756"/>
                </a:solidFill>
                <a:latin typeface="Helvetica"/>
                <a:cs typeface="Helvetica"/>
              </a:rPr>
              <a:t>this </a:t>
            </a:r>
            <a:r>
              <a:rPr sz="2300" dirty="0">
                <a:solidFill>
                  <a:srgbClr val="575756"/>
                </a:solidFill>
                <a:latin typeface="Helvetica"/>
                <a:cs typeface="Helvetica"/>
              </a:rPr>
              <a:t>plan</a:t>
            </a:r>
            <a:r>
              <a:rPr sz="2300" spc="-25" dirty="0">
                <a:solidFill>
                  <a:srgbClr val="575756"/>
                </a:solidFill>
                <a:latin typeface="Helvetica"/>
                <a:cs typeface="Helvetica"/>
              </a:rPr>
              <a:t> </a:t>
            </a:r>
            <a:r>
              <a:rPr sz="2300" dirty="0">
                <a:solidFill>
                  <a:srgbClr val="575756"/>
                </a:solidFill>
                <a:latin typeface="Helvetica"/>
                <a:cs typeface="Helvetica"/>
              </a:rPr>
              <a:t>to</a:t>
            </a:r>
            <a:r>
              <a:rPr sz="2300" spc="-20" dirty="0">
                <a:solidFill>
                  <a:srgbClr val="575756"/>
                </a:solidFill>
                <a:latin typeface="Helvetica"/>
                <a:cs typeface="Helvetica"/>
              </a:rPr>
              <a:t> </a:t>
            </a:r>
            <a:r>
              <a:rPr sz="2300" spc="-10" dirty="0">
                <a:solidFill>
                  <a:srgbClr val="575756"/>
                </a:solidFill>
                <a:latin typeface="Helvetica"/>
                <a:cs typeface="Helvetica"/>
              </a:rPr>
              <a:t>reality,</a:t>
            </a:r>
            <a:r>
              <a:rPr sz="2300" spc="-25" dirty="0">
                <a:solidFill>
                  <a:srgbClr val="575756"/>
                </a:solidFill>
                <a:latin typeface="Helvetica"/>
                <a:cs typeface="Helvetica"/>
              </a:rPr>
              <a:t> </a:t>
            </a:r>
            <a:r>
              <a:rPr sz="2300" dirty="0">
                <a:solidFill>
                  <a:srgbClr val="575756"/>
                </a:solidFill>
                <a:latin typeface="Helvetica"/>
                <a:cs typeface="Helvetica"/>
              </a:rPr>
              <a:t>creating</a:t>
            </a:r>
            <a:r>
              <a:rPr sz="2300" spc="-20" dirty="0">
                <a:solidFill>
                  <a:srgbClr val="575756"/>
                </a:solidFill>
                <a:latin typeface="Helvetica"/>
                <a:cs typeface="Helvetica"/>
              </a:rPr>
              <a:t> </a:t>
            </a:r>
            <a:r>
              <a:rPr sz="2300" dirty="0">
                <a:solidFill>
                  <a:srgbClr val="575756"/>
                </a:solidFill>
                <a:latin typeface="Helvetica"/>
                <a:cs typeface="Helvetica"/>
              </a:rPr>
              <a:t>a</a:t>
            </a:r>
            <a:r>
              <a:rPr sz="2300" spc="-25" dirty="0">
                <a:solidFill>
                  <a:srgbClr val="575756"/>
                </a:solidFill>
                <a:latin typeface="Helvetica"/>
                <a:cs typeface="Helvetica"/>
              </a:rPr>
              <a:t> </a:t>
            </a:r>
            <a:r>
              <a:rPr sz="2300" dirty="0">
                <a:solidFill>
                  <a:srgbClr val="575756"/>
                </a:solidFill>
                <a:latin typeface="Helvetica"/>
                <a:cs typeface="Helvetica"/>
              </a:rPr>
              <a:t>strong,</a:t>
            </a:r>
            <a:r>
              <a:rPr sz="2300" spc="-20" dirty="0">
                <a:solidFill>
                  <a:srgbClr val="575756"/>
                </a:solidFill>
                <a:latin typeface="Helvetica"/>
                <a:cs typeface="Helvetica"/>
              </a:rPr>
              <a:t> </a:t>
            </a:r>
            <a:r>
              <a:rPr sz="2300" dirty="0">
                <a:solidFill>
                  <a:srgbClr val="575756"/>
                </a:solidFill>
                <a:latin typeface="Helvetica"/>
                <a:cs typeface="Helvetica"/>
              </a:rPr>
              <a:t>resilient</a:t>
            </a:r>
            <a:r>
              <a:rPr sz="2300" spc="-25" dirty="0">
                <a:solidFill>
                  <a:srgbClr val="575756"/>
                </a:solidFill>
                <a:latin typeface="Helvetica"/>
                <a:cs typeface="Helvetica"/>
              </a:rPr>
              <a:t> </a:t>
            </a:r>
            <a:r>
              <a:rPr sz="2300" dirty="0">
                <a:solidFill>
                  <a:srgbClr val="575756"/>
                </a:solidFill>
                <a:latin typeface="Helvetica"/>
                <a:cs typeface="Helvetica"/>
              </a:rPr>
              <a:t>and</a:t>
            </a:r>
            <a:r>
              <a:rPr sz="2300" spc="-20" dirty="0">
                <a:solidFill>
                  <a:srgbClr val="575756"/>
                </a:solidFill>
                <a:latin typeface="Helvetica"/>
                <a:cs typeface="Helvetica"/>
              </a:rPr>
              <a:t> </a:t>
            </a:r>
            <a:r>
              <a:rPr sz="2300" dirty="0">
                <a:solidFill>
                  <a:srgbClr val="575756"/>
                </a:solidFill>
                <a:latin typeface="Helvetica"/>
                <a:cs typeface="Helvetica"/>
              </a:rPr>
              <a:t>innovative</a:t>
            </a:r>
            <a:r>
              <a:rPr sz="2300" spc="-20" dirty="0">
                <a:solidFill>
                  <a:srgbClr val="575756"/>
                </a:solidFill>
                <a:latin typeface="Helvetica"/>
                <a:cs typeface="Helvetica"/>
              </a:rPr>
              <a:t> </a:t>
            </a:r>
            <a:r>
              <a:rPr sz="2300" spc="-10" dirty="0">
                <a:solidFill>
                  <a:srgbClr val="575756"/>
                </a:solidFill>
                <a:latin typeface="Helvetica"/>
                <a:cs typeface="Helvetica"/>
              </a:rPr>
              <a:t>workforce </a:t>
            </a:r>
            <a:r>
              <a:rPr sz="2300" dirty="0">
                <a:solidFill>
                  <a:srgbClr val="575756"/>
                </a:solidFill>
                <a:latin typeface="Helvetica"/>
                <a:cs typeface="Helvetica"/>
              </a:rPr>
              <a:t>fit</a:t>
            </a:r>
            <a:r>
              <a:rPr sz="2300" spc="-5" dirty="0">
                <a:solidFill>
                  <a:srgbClr val="575756"/>
                </a:solidFill>
                <a:latin typeface="Helvetica"/>
                <a:cs typeface="Helvetica"/>
              </a:rPr>
              <a:t> </a:t>
            </a:r>
            <a:r>
              <a:rPr sz="2300" dirty="0">
                <a:solidFill>
                  <a:srgbClr val="575756"/>
                </a:solidFill>
                <a:latin typeface="Helvetica"/>
                <a:cs typeface="Helvetica"/>
              </a:rPr>
              <a:t>for</a:t>
            </a:r>
            <a:r>
              <a:rPr sz="2300" spc="-5" dirty="0">
                <a:solidFill>
                  <a:srgbClr val="575756"/>
                </a:solidFill>
                <a:latin typeface="Helvetica"/>
                <a:cs typeface="Helvetica"/>
              </a:rPr>
              <a:t> </a:t>
            </a:r>
            <a:r>
              <a:rPr sz="2300" dirty="0">
                <a:solidFill>
                  <a:srgbClr val="575756"/>
                </a:solidFill>
                <a:latin typeface="Helvetica"/>
                <a:cs typeface="Helvetica"/>
              </a:rPr>
              <a:t>the </a:t>
            </a:r>
            <a:r>
              <a:rPr sz="2300" spc="-10" dirty="0">
                <a:solidFill>
                  <a:srgbClr val="575756"/>
                </a:solidFill>
                <a:latin typeface="Helvetica"/>
                <a:cs typeface="Helvetica"/>
              </a:rPr>
              <a:t>future.</a:t>
            </a:r>
            <a:endParaRPr sz="2300">
              <a:latin typeface="Helvetica"/>
              <a:cs typeface="Helvetica"/>
            </a:endParaRPr>
          </a:p>
          <a:p>
            <a:pPr marL="12700">
              <a:lnSpc>
                <a:spcPct val="100000"/>
              </a:lnSpc>
              <a:spcBef>
                <a:spcPts val="1515"/>
              </a:spcBef>
            </a:pPr>
            <a:r>
              <a:rPr sz="2300" b="1" dirty="0">
                <a:solidFill>
                  <a:srgbClr val="50B796"/>
                </a:solidFill>
                <a:latin typeface="Helvetica"/>
                <a:cs typeface="Helvetica"/>
              </a:rPr>
              <a:t>Felicity</a:t>
            </a:r>
            <a:r>
              <a:rPr sz="2300" b="1" spc="-30" dirty="0">
                <a:solidFill>
                  <a:srgbClr val="50B796"/>
                </a:solidFill>
                <a:latin typeface="Helvetica"/>
                <a:cs typeface="Helvetica"/>
              </a:rPr>
              <a:t> </a:t>
            </a:r>
            <a:r>
              <a:rPr sz="2300" b="1" dirty="0">
                <a:solidFill>
                  <a:srgbClr val="50B796"/>
                </a:solidFill>
                <a:latin typeface="Helvetica"/>
                <a:cs typeface="Helvetica"/>
              </a:rPr>
              <a:t>Davies</a:t>
            </a:r>
            <a:r>
              <a:rPr sz="2300" b="1" spc="-15" dirty="0">
                <a:solidFill>
                  <a:srgbClr val="50B796"/>
                </a:solidFill>
                <a:latin typeface="Helvetica"/>
                <a:cs typeface="Helvetica"/>
              </a:rPr>
              <a:t> </a:t>
            </a:r>
            <a:r>
              <a:rPr sz="2300" b="1" dirty="0">
                <a:solidFill>
                  <a:srgbClr val="50B796"/>
                </a:solidFill>
                <a:latin typeface="Helvetica"/>
                <a:cs typeface="Helvetica"/>
              </a:rPr>
              <a:t>–</a:t>
            </a:r>
            <a:r>
              <a:rPr sz="2300" b="1" spc="-20" dirty="0">
                <a:solidFill>
                  <a:srgbClr val="50B796"/>
                </a:solidFill>
                <a:latin typeface="Helvetica"/>
                <a:cs typeface="Helvetica"/>
              </a:rPr>
              <a:t> </a:t>
            </a:r>
            <a:r>
              <a:rPr sz="2300" b="1" dirty="0">
                <a:solidFill>
                  <a:srgbClr val="50B796"/>
                </a:solidFill>
                <a:latin typeface="Helvetica"/>
                <a:cs typeface="Helvetica"/>
              </a:rPr>
              <a:t>Chief</a:t>
            </a:r>
            <a:r>
              <a:rPr sz="2300" b="1" spc="-15" dirty="0">
                <a:solidFill>
                  <a:srgbClr val="50B796"/>
                </a:solidFill>
                <a:latin typeface="Helvetica"/>
                <a:cs typeface="Helvetica"/>
              </a:rPr>
              <a:t> </a:t>
            </a:r>
            <a:r>
              <a:rPr sz="2300" b="1" dirty="0">
                <a:solidFill>
                  <a:srgbClr val="50B796"/>
                </a:solidFill>
                <a:latin typeface="Helvetica"/>
                <a:cs typeface="Helvetica"/>
              </a:rPr>
              <a:t>People</a:t>
            </a:r>
            <a:r>
              <a:rPr sz="2300" b="1" spc="-15" dirty="0">
                <a:solidFill>
                  <a:srgbClr val="50B796"/>
                </a:solidFill>
                <a:latin typeface="Helvetica"/>
                <a:cs typeface="Helvetica"/>
              </a:rPr>
              <a:t> </a:t>
            </a:r>
            <a:r>
              <a:rPr sz="2300" b="1" spc="-10" dirty="0">
                <a:solidFill>
                  <a:srgbClr val="50B796"/>
                </a:solidFill>
                <a:latin typeface="Helvetica"/>
                <a:cs typeface="Helvetica"/>
              </a:rPr>
              <a:t>Officer</a:t>
            </a:r>
            <a:endParaRPr sz="2300">
              <a:latin typeface="Helvetica"/>
              <a:cs typeface="Helvetica"/>
            </a:endParaRPr>
          </a:p>
        </p:txBody>
      </p:sp>
      <p:sp>
        <p:nvSpPr>
          <p:cNvPr id="8" name="object 8"/>
          <p:cNvSpPr txBox="1"/>
          <p:nvPr/>
        </p:nvSpPr>
        <p:spPr>
          <a:xfrm>
            <a:off x="1034388" y="10136687"/>
            <a:ext cx="5720715" cy="591185"/>
          </a:xfrm>
          <a:prstGeom prst="rect">
            <a:avLst/>
          </a:prstGeom>
        </p:spPr>
        <p:txBody>
          <a:bodyPr vert="horz" wrap="square" lIns="0" tIns="25400" rIns="0" bIns="0" rtlCol="0">
            <a:spAutoFit/>
          </a:bodyPr>
          <a:lstStyle/>
          <a:p>
            <a:pPr marL="12700">
              <a:lnSpc>
                <a:spcPct val="100000"/>
              </a:lnSpc>
              <a:spcBef>
                <a:spcPts val="200"/>
              </a:spcBef>
            </a:pPr>
            <a:r>
              <a:rPr sz="1150" b="1" dirty="0">
                <a:solidFill>
                  <a:srgbClr val="575756"/>
                </a:solidFill>
                <a:latin typeface="Helvetica"/>
                <a:cs typeface="Helvetica"/>
              </a:rPr>
              <a:t>Dr</a:t>
            </a:r>
            <a:r>
              <a:rPr sz="1150" b="1" spc="-10" dirty="0">
                <a:solidFill>
                  <a:srgbClr val="575756"/>
                </a:solidFill>
                <a:latin typeface="Helvetica"/>
                <a:cs typeface="Helvetica"/>
              </a:rPr>
              <a:t> </a:t>
            </a:r>
            <a:r>
              <a:rPr sz="1150" b="1" dirty="0">
                <a:solidFill>
                  <a:srgbClr val="575756"/>
                </a:solidFill>
                <a:latin typeface="Helvetica"/>
                <a:cs typeface="Helvetica"/>
              </a:rPr>
              <a:t>Cat</a:t>
            </a:r>
            <a:r>
              <a:rPr sz="1150" b="1" spc="-5" dirty="0">
                <a:solidFill>
                  <a:srgbClr val="575756"/>
                </a:solidFill>
                <a:latin typeface="Helvetica"/>
                <a:cs typeface="Helvetica"/>
              </a:rPr>
              <a:t> </a:t>
            </a:r>
            <a:r>
              <a:rPr sz="1150" b="1" dirty="0">
                <a:solidFill>
                  <a:srgbClr val="575756"/>
                </a:solidFill>
                <a:latin typeface="Helvetica"/>
                <a:cs typeface="Helvetica"/>
              </a:rPr>
              <a:t>Roberts</a:t>
            </a:r>
            <a:r>
              <a:rPr sz="1150" b="1" spc="-5" dirty="0">
                <a:solidFill>
                  <a:srgbClr val="575756"/>
                </a:solidFill>
                <a:latin typeface="Helvetica"/>
                <a:cs typeface="Helvetica"/>
              </a:rPr>
              <a:t> </a:t>
            </a:r>
            <a:r>
              <a:rPr sz="1150" dirty="0">
                <a:solidFill>
                  <a:srgbClr val="575756"/>
                </a:solidFill>
                <a:latin typeface="Helvetica"/>
                <a:cs typeface="Helvetica"/>
              </a:rPr>
              <a:t>-</a:t>
            </a:r>
            <a:r>
              <a:rPr sz="1150" spc="-5" dirty="0">
                <a:solidFill>
                  <a:srgbClr val="575756"/>
                </a:solidFill>
                <a:latin typeface="Helvetica"/>
                <a:cs typeface="Helvetica"/>
              </a:rPr>
              <a:t> </a:t>
            </a:r>
            <a:r>
              <a:rPr sz="1150" dirty="0">
                <a:solidFill>
                  <a:srgbClr val="575756"/>
                </a:solidFill>
                <a:latin typeface="Helvetica"/>
                <a:cs typeface="Helvetica"/>
              </a:rPr>
              <a:t>GP</a:t>
            </a:r>
            <a:r>
              <a:rPr sz="1150" spc="-25" dirty="0">
                <a:solidFill>
                  <a:srgbClr val="575756"/>
                </a:solidFill>
                <a:latin typeface="Helvetica"/>
                <a:cs typeface="Helvetica"/>
              </a:rPr>
              <a:t> </a:t>
            </a:r>
            <a:r>
              <a:rPr sz="1150" dirty="0">
                <a:solidFill>
                  <a:srgbClr val="575756"/>
                </a:solidFill>
                <a:latin typeface="Helvetica"/>
                <a:cs typeface="Helvetica"/>
              </a:rPr>
              <a:t>Workforce</a:t>
            </a:r>
            <a:r>
              <a:rPr sz="1150" spc="-5" dirty="0">
                <a:solidFill>
                  <a:srgbClr val="575756"/>
                </a:solidFill>
                <a:latin typeface="Helvetica"/>
                <a:cs typeface="Helvetica"/>
              </a:rPr>
              <a:t> </a:t>
            </a:r>
            <a:r>
              <a:rPr sz="1150" dirty="0">
                <a:solidFill>
                  <a:srgbClr val="575756"/>
                </a:solidFill>
                <a:latin typeface="Helvetica"/>
                <a:cs typeface="Helvetica"/>
              </a:rPr>
              <a:t>Lead,</a:t>
            </a:r>
            <a:r>
              <a:rPr sz="1150" spc="-5" dirty="0">
                <a:solidFill>
                  <a:srgbClr val="575756"/>
                </a:solidFill>
                <a:latin typeface="Helvetica"/>
                <a:cs typeface="Helvetica"/>
              </a:rPr>
              <a:t> </a:t>
            </a:r>
            <a:r>
              <a:rPr sz="1150" dirty="0">
                <a:solidFill>
                  <a:srgbClr val="575756"/>
                </a:solidFill>
                <a:latin typeface="Helvetica"/>
                <a:cs typeface="Helvetica"/>
              </a:rPr>
              <a:t>NHS</a:t>
            </a:r>
            <a:r>
              <a:rPr sz="1150" spc="-5" dirty="0">
                <a:solidFill>
                  <a:srgbClr val="575756"/>
                </a:solidFill>
                <a:latin typeface="Helvetica"/>
                <a:cs typeface="Helvetica"/>
              </a:rPr>
              <a:t> </a:t>
            </a:r>
            <a:r>
              <a:rPr sz="1150" dirty="0">
                <a:solidFill>
                  <a:srgbClr val="575756"/>
                </a:solidFill>
                <a:latin typeface="Helvetica"/>
                <a:cs typeface="Helvetica"/>
              </a:rPr>
              <a:t>Coventry</a:t>
            </a:r>
            <a:r>
              <a:rPr sz="1150" spc="-5" dirty="0">
                <a:solidFill>
                  <a:srgbClr val="575756"/>
                </a:solidFill>
                <a:latin typeface="Helvetica"/>
                <a:cs typeface="Helvetica"/>
              </a:rPr>
              <a:t> </a:t>
            </a:r>
            <a:r>
              <a:rPr sz="1150" dirty="0">
                <a:solidFill>
                  <a:srgbClr val="575756"/>
                </a:solidFill>
                <a:latin typeface="Helvetica"/>
                <a:cs typeface="Helvetica"/>
              </a:rPr>
              <a:t>and</a:t>
            </a:r>
            <a:r>
              <a:rPr sz="1150" spc="-5" dirty="0">
                <a:solidFill>
                  <a:srgbClr val="575756"/>
                </a:solidFill>
                <a:latin typeface="Helvetica"/>
                <a:cs typeface="Helvetica"/>
              </a:rPr>
              <a:t> </a:t>
            </a:r>
            <a:r>
              <a:rPr sz="1150" spc="-10" dirty="0">
                <a:solidFill>
                  <a:srgbClr val="575756"/>
                </a:solidFill>
                <a:latin typeface="Helvetica"/>
                <a:cs typeface="Helvetica"/>
              </a:rPr>
              <a:t>Warwickshire</a:t>
            </a:r>
            <a:r>
              <a:rPr sz="1150" spc="-5" dirty="0">
                <a:solidFill>
                  <a:srgbClr val="575756"/>
                </a:solidFill>
                <a:latin typeface="Helvetica"/>
                <a:cs typeface="Helvetica"/>
              </a:rPr>
              <a:t> </a:t>
            </a:r>
            <a:r>
              <a:rPr sz="1150" spc="-25" dirty="0">
                <a:solidFill>
                  <a:srgbClr val="575756"/>
                </a:solidFill>
                <a:latin typeface="Helvetica"/>
                <a:cs typeface="Helvetica"/>
              </a:rPr>
              <a:t>ICB</a:t>
            </a:r>
            <a:endParaRPr sz="1150">
              <a:latin typeface="Helvetica"/>
              <a:cs typeface="Helvetica"/>
            </a:endParaRPr>
          </a:p>
          <a:p>
            <a:pPr marL="12700">
              <a:lnSpc>
                <a:spcPct val="100000"/>
              </a:lnSpc>
              <a:spcBef>
                <a:spcPts val="105"/>
              </a:spcBef>
            </a:pPr>
            <a:r>
              <a:rPr sz="1150" b="1" dirty="0">
                <a:solidFill>
                  <a:srgbClr val="575756"/>
                </a:solidFill>
                <a:latin typeface="Helvetica"/>
                <a:cs typeface="Helvetica"/>
              </a:rPr>
              <a:t>Dr</a:t>
            </a:r>
            <a:r>
              <a:rPr sz="1150" b="1" spc="-40" dirty="0">
                <a:solidFill>
                  <a:srgbClr val="575756"/>
                </a:solidFill>
                <a:latin typeface="Helvetica"/>
                <a:cs typeface="Helvetica"/>
              </a:rPr>
              <a:t> </a:t>
            </a:r>
            <a:r>
              <a:rPr sz="1150" b="1" dirty="0">
                <a:solidFill>
                  <a:srgbClr val="575756"/>
                </a:solidFill>
                <a:latin typeface="Helvetica"/>
                <a:cs typeface="Helvetica"/>
              </a:rPr>
              <a:t>Caroline</a:t>
            </a:r>
            <a:r>
              <a:rPr sz="1150" b="1" spc="-30" dirty="0">
                <a:solidFill>
                  <a:srgbClr val="575756"/>
                </a:solidFill>
                <a:latin typeface="Helvetica"/>
                <a:cs typeface="Helvetica"/>
              </a:rPr>
              <a:t> </a:t>
            </a:r>
            <a:r>
              <a:rPr sz="1150" b="1" dirty="0">
                <a:solidFill>
                  <a:srgbClr val="575756"/>
                </a:solidFill>
                <a:latin typeface="Helvetica"/>
                <a:cs typeface="Helvetica"/>
              </a:rPr>
              <a:t>Ward</a:t>
            </a:r>
            <a:r>
              <a:rPr sz="1150" b="1" spc="-25" dirty="0">
                <a:solidFill>
                  <a:srgbClr val="575756"/>
                </a:solidFill>
                <a:latin typeface="Helvetica"/>
                <a:cs typeface="Helvetica"/>
              </a:rPr>
              <a:t> </a:t>
            </a:r>
            <a:r>
              <a:rPr sz="1150" dirty="0">
                <a:solidFill>
                  <a:srgbClr val="575756"/>
                </a:solidFill>
                <a:latin typeface="Helvetica"/>
                <a:cs typeface="Helvetica"/>
              </a:rPr>
              <a:t>-</a:t>
            </a:r>
            <a:r>
              <a:rPr sz="1150" spc="-85" dirty="0">
                <a:solidFill>
                  <a:srgbClr val="575756"/>
                </a:solidFill>
                <a:latin typeface="Helvetica"/>
                <a:cs typeface="Helvetica"/>
              </a:rPr>
              <a:t> </a:t>
            </a:r>
            <a:r>
              <a:rPr sz="1150" dirty="0">
                <a:solidFill>
                  <a:srgbClr val="575756"/>
                </a:solidFill>
                <a:latin typeface="Helvetica"/>
                <a:cs typeface="Helvetica"/>
              </a:rPr>
              <a:t>Aspiring</a:t>
            </a:r>
            <a:r>
              <a:rPr sz="1150" spc="-25" dirty="0">
                <a:solidFill>
                  <a:srgbClr val="575756"/>
                </a:solidFill>
                <a:latin typeface="Helvetica"/>
                <a:cs typeface="Helvetica"/>
              </a:rPr>
              <a:t> </a:t>
            </a:r>
            <a:r>
              <a:rPr sz="1150" dirty="0">
                <a:solidFill>
                  <a:srgbClr val="575756"/>
                </a:solidFill>
                <a:latin typeface="Helvetica"/>
                <a:cs typeface="Helvetica"/>
              </a:rPr>
              <a:t>Leadership</a:t>
            </a:r>
            <a:r>
              <a:rPr sz="1150" spc="-30" dirty="0">
                <a:solidFill>
                  <a:srgbClr val="575756"/>
                </a:solidFill>
                <a:latin typeface="Helvetica"/>
                <a:cs typeface="Helvetica"/>
              </a:rPr>
              <a:t> </a:t>
            </a:r>
            <a:r>
              <a:rPr sz="1150" spc="-10" dirty="0">
                <a:solidFill>
                  <a:srgbClr val="575756"/>
                </a:solidFill>
                <a:latin typeface="Helvetica"/>
                <a:cs typeface="Helvetica"/>
              </a:rPr>
              <a:t>Fellow</a:t>
            </a:r>
            <a:endParaRPr sz="1150">
              <a:latin typeface="Helvetica"/>
              <a:cs typeface="Helvetica"/>
            </a:endParaRPr>
          </a:p>
          <a:p>
            <a:pPr marL="12700">
              <a:lnSpc>
                <a:spcPct val="100000"/>
              </a:lnSpc>
              <a:spcBef>
                <a:spcPts val="105"/>
              </a:spcBef>
            </a:pPr>
            <a:r>
              <a:rPr sz="1150" b="1" dirty="0">
                <a:solidFill>
                  <a:srgbClr val="575756"/>
                </a:solidFill>
                <a:latin typeface="Helvetica"/>
                <a:cs typeface="Helvetica"/>
              </a:rPr>
              <a:t>Nikkie </a:t>
            </a:r>
            <a:r>
              <a:rPr sz="1150" b="1" spc="-10" dirty="0">
                <a:solidFill>
                  <a:srgbClr val="575756"/>
                </a:solidFill>
                <a:latin typeface="Helvetica"/>
                <a:cs typeface="Helvetica"/>
              </a:rPr>
              <a:t>Temperley-</a:t>
            </a:r>
            <a:r>
              <a:rPr sz="1150" b="1" dirty="0">
                <a:solidFill>
                  <a:srgbClr val="575756"/>
                </a:solidFill>
                <a:latin typeface="Helvetica"/>
                <a:cs typeface="Helvetica"/>
              </a:rPr>
              <a:t>Smith </a:t>
            </a:r>
            <a:r>
              <a:rPr sz="1150" dirty="0">
                <a:solidFill>
                  <a:srgbClr val="575756"/>
                </a:solidFill>
                <a:latin typeface="Helvetica"/>
                <a:cs typeface="Helvetica"/>
              </a:rPr>
              <a:t>- Head of Primary</a:t>
            </a:r>
            <a:r>
              <a:rPr sz="1150" spc="5" dirty="0">
                <a:solidFill>
                  <a:srgbClr val="575756"/>
                </a:solidFill>
                <a:latin typeface="Helvetica"/>
                <a:cs typeface="Helvetica"/>
              </a:rPr>
              <a:t> </a:t>
            </a:r>
            <a:r>
              <a:rPr sz="1150" dirty="0">
                <a:solidFill>
                  <a:srgbClr val="575756"/>
                </a:solidFill>
                <a:latin typeface="Helvetica"/>
                <a:cs typeface="Helvetica"/>
              </a:rPr>
              <a:t>Care, NHS Coventry and </a:t>
            </a:r>
            <a:r>
              <a:rPr sz="1150" spc="-10" dirty="0">
                <a:solidFill>
                  <a:srgbClr val="575756"/>
                </a:solidFill>
                <a:latin typeface="Helvetica"/>
                <a:cs typeface="Helvetica"/>
              </a:rPr>
              <a:t>Warwickshire</a:t>
            </a:r>
            <a:r>
              <a:rPr sz="1150" spc="5" dirty="0">
                <a:solidFill>
                  <a:srgbClr val="575756"/>
                </a:solidFill>
                <a:latin typeface="Helvetica"/>
                <a:cs typeface="Helvetica"/>
              </a:rPr>
              <a:t> </a:t>
            </a:r>
            <a:r>
              <a:rPr sz="1150" spc="-25" dirty="0">
                <a:solidFill>
                  <a:srgbClr val="575756"/>
                </a:solidFill>
                <a:latin typeface="Helvetica"/>
                <a:cs typeface="Helvetica"/>
              </a:rPr>
              <a:t>ICB</a:t>
            </a:r>
            <a:endParaRPr sz="1150">
              <a:latin typeface="Helvetica"/>
              <a:cs typeface="Helvetica"/>
            </a:endParaRPr>
          </a:p>
        </p:txBody>
      </p:sp>
      <p:sp>
        <p:nvSpPr>
          <p:cNvPr id="9" name="object 9"/>
          <p:cNvSpPr txBox="1"/>
          <p:nvPr/>
        </p:nvSpPr>
        <p:spPr>
          <a:xfrm>
            <a:off x="7079419" y="10136833"/>
            <a:ext cx="5633085" cy="591185"/>
          </a:xfrm>
          <a:prstGeom prst="rect">
            <a:avLst/>
          </a:prstGeom>
        </p:spPr>
        <p:txBody>
          <a:bodyPr vert="horz" wrap="square" lIns="0" tIns="25400" rIns="0" bIns="0" rtlCol="0">
            <a:spAutoFit/>
          </a:bodyPr>
          <a:lstStyle/>
          <a:p>
            <a:pPr marL="12700">
              <a:lnSpc>
                <a:spcPct val="100000"/>
              </a:lnSpc>
              <a:spcBef>
                <a:spcPts val="200"/>
              </a:spcBef>
            </a:pPr>
            <a:r>
              <a:rPr sz="1150" b="1" dirty="0">
                <a:solidFill>
                  <a:srgbClr val="575756"/>
                </a:solidFill>
                <a:latin typeface="Helvetica"/>
                <a:cs typeface="Helvetica"/>
              </a:rPr>
              <a:t>Tim</a:t>
            </a:r>
            <a:r>
              <a:rPr sz="1150" b="1" spc="-5" dirty="0">
                <a:solidFill>
                  <a:srgbClr val="575756"/>
                </a:solidFill>
                <a:latin typeface="Helvetica"/>
                <a:cs typeface="Helvetica"/>
              </a:rPr>
              <a:t> </a:t>
            </a:r>
            <a:r>
              <a:rPr sz="1150" b="1" dirty="0">
                <a:solidFill>
                  <a:srgbClr val="575756"/>
                </a:solidFill>
                <a:latin typeface="Helvetica"/>
                <a:cs typeface="Helvetica"/>
              </a:rPr>
              <a:t>Sacks</a:t>
            </a:r>
            <a:r>
              <a:rPr sz="1150" b="1" spc="-5" dirty="0">
                <a:solidFill>
                  <a:srgbClr val="575756"/>
                </a:solidFill>
                <a:latin typeface="Helvetica"/>
                <a:cs typeface="Helvetica"/>
              </a:rPr>
              <a:t> </a:t>
            </a:r>
            <a:r>
              <a:rPr sz="1150" dirty="0">
                <a:solidFill>
                  <a:srgbClr val="575756"/>
                </a:solidFill>
                <a:latin typeface="Helvetica"/>
                <a:cs typeface="Helvetica"/>
              </a:rPr>
              <a:t>- Director</a:t>
            </a:r>
            <a:r>
              <a:rPr sz="1150" spc="-5" dirty="0">
                <a:solidFill>
                  <a:srgbClr val="575756"/>
                </a:solidFill>
                <a:latin typeface="Helvetica"/>
                <a:cs typeface="Helvetica"/>
              </a:rPr>
              <a:t> </a:t>
            </a:r>
            <a:r>
              <a:rPr sz="1150" dirty="0">
                <a:solidFill>
                  <a:srgbClr val="575756"/>
                </a:solidFill>
                <a:latin typeface="Helvetica"/>
                <a:cs typeface="Helvetica"/>
              </a:rPr>
              <a:t>of Primary</a:t>
            </a:r>
            <a:r>
              <a:rPr sz="1150" spc="-5" dirty="0">
                <a:solidFill>
                  <a:srgbClr val="575756"/>
                </a:solidFill>
                <a:latin typeface="Helvetica"/>
                <a:cs typeface="Helvetica"/>
              </a:rPr>
              <a:t> </a:t>
            </a:r>
            <a:r>
              <a:rPr sz="1150" dirty="0">
                <a:solidFill>
                  <a:srgbClr val="575756"/>
                </a:solidFill>
                <a:latin typeface="Helvetica"/>
                <a:cs typeface="Helvetica"/>
              </a:rPr>
              <a:t>Care, NHS</a:t>
            </a:r>
            <a:r>
              <a:rPr sz="1150" spc="-5" dirty="0">
                <a:solidFill>
                  <a:srgbClr val="575756"/>
                </a:solidFill>
                <a:latin typeface="Helvetica"/>
                <a:cs typeface="Helvetica"/>
              </a:rPr>
              <a:t> </a:t>
            </a:r>
            <a:r>
              <a:rPr sz="1150" dirty="0">
                <a:solidFill>
                  <a:srgbClr val="575756"/>
                </a:solidFill>
                <a:latin typeface="Helvetica"/>
                <a:cs typeface="Helvetica"/>
              </a:rPr>
              <a:t>Coventry and</a:t>
            </a:r>
            <a:r>
              <a:rPr sz="1150" spc="-5" dirty="0">
                <a:solidFill>
                  <a:srgbClr val="575756"/>
                </a:solidFill>
                <a:latin typeface="Helvetica"/>
                <a:cs typeface="Helvetica"/>
              </a:rPr>
              <a:t> </a:t>
            </a:r>
            <a:r>
              <a:rPr sz="1150" spc="-10" dirty="0">
                <a:solidFill>
                  <a:srgbClr val="575756"/>
                </a:solidFill>
                <a:latin typeface="Helvetica"/>
                <a:cs typeface="Helvetica"/>
              </a:rPr>
              <a:t>Warwickshire</a:t>
            </a:r>
            <a:r>
              <a:rPr sz="1150" dirty="0">
                <a:solidFill>
                  <a:srgbClr val="575756"/>
                </a:solidFill>
                <a:latin typeface="Helvetica"/>
                <a:cs typeface="Helvetica"/>
              </a:rPr>
              <a:t> </a:t>
            </a:r>
            <a:r>
              <a:rPr sz="1150" spc="-25" dirty="0">
                <a:solidFill>
                  <a:srgbClr val="575756"/>
                </a:solidFill>
                <a:latin typeface="Helvetica"/>
                <a:cs typeface="Helvetica"/>
              </a:rPr>
              <a:t>ICB</a:t>
            </a:r>
            <a:endParaRPr sz="1150">
              <a:latin typeface="Helvetica"/>
              <a:cs typeface="Helvetica"/>
            </a:endParaRPr>
          </a:p>
          <a:p>
            <a:pPr marL="12700">
              <a:lnSpc>
                <a:spcPct val="100000"/>
              </a:lnSpc>
              <a:spcBef>
                <a:spcPts val="105"/>
              </a:spcBef>
            </a:pPr>
            <a:r>
              <a:rPr sz="1150" b="1" dirty="0">
                <a:solidFill>
                  <a:srgbClr val="575756"/>
                </a:solidFill>
                <a:latin typeface="Helvetica"/>
                <a:cs typeface="Helvetica"/>
              </a:rPr>
              <a:t>Simon Doble </a:t>
            </a:r>
            <a:r>
              <a:rPr sz="1150" dirty="0">
                <a:solidFill>
                  <a:srgbClr val="575756"/>
                </a:solidFill>
                <a:latin typeface="Helvetica"/>
                <a:cs typeface="Helvetica"/>
              </a:rPr>
              <a:t>- Deputy</a:t>
            </a:r>
            <a:r>
              <a:rPr sz="1150" spc="5" dirty="0">
                <a:solidFill>
                  <a:srgbClr val="575756"/>
                </a:solidFill>
                <a:latin typeface="Helvetica"/>
                <a:cs typeface="Helvetica"/>
              </a:rPr>
              <a:t> </a:t>
            </a:r>
            <a:r>
              <a:rPr sz="1150" dirty="0">
                <a:solidFill>
                  <a:srgbClr val="575756"/>
                </a:solidFill>
                <a:latin typeface="Helvetica"/>
                <a:cs typeface="Helvetica"/>
              </a:rPr>
              <a:t>Director of Primary Care,</a:t>
            </a:r>
            <a:r>
              <a:rPr sz="1150" spc="5" dirty="0">
                <a:solidFill>
                  <a:srgbClr val="575756"/>
                </a:solidFill>
                <a:latin typeface="Helvetica"/>
                <a:cs typeface="Helvetica"/>
              </a:rPr>
              <a:t> </a:t>
            </a:r>
            <a:r>
              <a:rPr sz="1150" dirty="0">
                <a:solidFill>
                  <a:srgbClr val="575756"/>
                </a:solidFill>
                <a:latin typeface="Helvetica"/>
                <a:cs typeface="Helvetica"/>
              </a:rPr>
              <a:t>NHS Coventry and </a:t>
            </a:r>
            <a:r>
              <a:rPr sz="1150" spc="-10" dirty="0">
                <a:solidFill>
                  <a:srgbClr val="575756"/>
                </a:solidFill>
                <a:latin typeface="Helvetica"/>
                <a:cs typeface="Helvetica"/>
              </a:rPr>
              <a:t>Warwickshire</a:t>
            </a:r>
            <a:r>
              <a:rPr sz="1150" spc="5" dirty="0">
                <a:solidFill>
                  <a:srgbClr val="575756"/>
                </a:solidFill>
                <a:latin typeface="Helvetica"/>
                <a:cs typeface="Helvetica"/>
              </a:rPr>
              <a:t> </a:t>
            </a:r>
            <a:r>
              <a:rPr sz="1150" spc="-25" dirty="0">
                <a:solidFill>
                  <a:srgbClr val="575756"/>
                </a:solidFill>
                <a:latin typeface="Helvetica"/>
                <a:cs typeface="Helvetica"/>
              </a:rPr>
              <a:t>ICB</a:t>
            </a:r>
            <a:endParaRPr sz="1150">
              <a:latin typeface="Helvetica"/>
              <a:cs typeface="Helvetica"/>
            </a:endParaRPr>
          </a:p>
          <a:p>
            <a:pPr marL="12700">
              <a:lnSpc>
                <a:spcPct val="100000"/>
              </a:lnSpc>
              <a:spcBef>
                <a:spcPts val="105"/>
              </a:spcBef>
            </a:pPr>
            <a:r>
              <a:rPr sz="1150" b="1" dirty="0">
                <a:solidFill>
                  <a:srgbClr val="575756"/>
                </a:solidFill>
                <a:latin typeface="Helvetica"/>
                <a:cs typeface="Helvetica"/>
              </a:rPr>
              <a:t>Sue</a:t>
            </a:r>
            <a:r>
              <a:rPr sz="1150" b="1" spc="-20" dirty="0">
                <a:solidFill>
                  <a:srgbClr val="575756"/>
                </a:solidFill>
                <a:latin typeface="Helvetica"/>
                <a:cs typeface="Helvetica"/>
              </a:rPr>
              <a:t> </a:t>
            </a:r>
            <a:r>
              <a:rPr sz="1150" b="1" dirty="0">
                <a:solidFill>
                  <a:srgbClr val="575756"/>
                </a:solidFill>
                <a:latin typeface="Helvetica"/>
                <a:cs typeface="Helvetica"/>
              </a:rPr>
              <a:t>Phillips</a:t>
            </a:r>
            <a:r>
              <a:rPr sz="1150" b="1" spc="-20" dirty="0">
                <a:solidFill>
                  <a:srgbClr val="575756"/>
                </a:solidFill>
                <a:latin typeface="Helvetica"/>
                <a:cs typeface="Helvetica"/>
              </a:rPr>
              <a:t> </a:t>
            </a:r>
            <a:r>
              <a:rPr sz="1150" dirty="0">
                <a:solidFill>
                  <a:srgbClr val="575756"/>
                </a:solidFill>
                <a:latin typeface="Helvetica"/>
                <a:cs typeface="Helvetica"/>
              </a:rPr>
              <a:t>-</a:t>
            </a:r>
            <a:r>
              <a:rPr sz="1150" spc="-15" dirty="0">
                <a:solidFill>
                  <a:srgbClr val="575756"/>
                </a:solidFill>
                <a:latin typeface="Helvetica"/>
                <a:cs typeface="Helvetica"/>
              </a:rPr>
              <a:t> </a:t>
            </a:r>
            <a:r>
              <a:rPr sz="1150" dirty="0">
                <a:solidFill>
                  <a:srgbClr val="575756"/>
                </a:solidFill>
                <a:latin typeface="Helvetica"/>
                <a:cs typeface="Helvetica"/>
              </a:rPr>
              <a:t>Chief</a:t>
            </a:r>
            <a:r>
              <a:rPr sz="1150" spc="-20" dirty="0">
                <a:solidFill>
                  <a:srgbClr val="575756"/>
                </a:solidFill>
                <a:latin typeface="Helvetica"/>
                <a:cs typeface="Helvetica"/>
              </a:rPr>
              <a:t> </a:t>
            </a:r>
            <a:r>
              <a:rPr sz="1150" dirty="0">
                <a:solidFill>
                  <a:srgbClr val="575756"/>
                </a:solidFill>
                <a:latin typeface="Helvetica"/>
                <a:cs typeface="Helvetica"/>
              </a:rPr>
              <a:t>Operating</a:t>
            </a:r>
            <a:r>
              <a:rPr sz="1150" spc="-15" dirty="0">
                <a:solidFill>
                  <a:srgbClr val="575756"/>
                </a:solidFill>
                <a:latin typeface="Helvetica"/>
                <a:cs typeface="Helvetica"/>
              </a:rPr>
              <a:t> </a:t>
            </a:r>
            <a:r>
              <a:rPr sz="1150" spc="-10" dirty="0">
                <a:solidFill>
                  <a:srgbClr val="575756"/>
                </a:solidFill>
                <a:latin typeface="Helvetica"/>
                <a:cs typeface="Helvetica"/>
              </a:rPr>
              <a:t>Officer,</a:t>
            </a:r>
            <a:r>
              <a:rPr sz="1150" spc="-20" dirty="0">
                <a:solidFill>
                  <a:srgbClr val="575756"/>
                </a:solidFill>
                <a:latin typeface="Helvetica"/>
                <a:cs typeface="Helvetica"/>
              </a:rPr>
              <a:t> </a:t>
            </a:r>
            <a:r>
              <a:rPr sz="1150" dirty="0">
                <a:solidFill>
                  <a:srgbClr val="575756"/>
                </a:solidFill>
                <a:latin typeface="Helvetica"/>
                <a:cs typeface="Helvetica"/>
              </a:rPr>
              <a:t>Coventry</a:t>
            </a:r>
            <a:r>
              <a:rPr sz="1150" spc="-15" dirty="0">
                <a:solidFill>
                  <a:srgbClr val="575756"/>
                </a:solidFill>
                <a:latin typeface="Helvetica"/>
                <a:cs typeface="Helvetica"/>
              </a:rPr>
              <a:t> </a:t>
            </a:r>
            <a:r>
              <a:rPr sz="1150" dirty="0">
                <a:solidFill>
                  <a:srgbClr val="575756"/>
                </a:solidFill>
                <a:latin typeface="Helvetica"/>
                <a:cs typeface="Helvetica"/>
              </a:rPr>
              <a:t>and</a:t>
            </a:r>
            <a:r>
              <a:rPr sz="1150" spc="-20" dirty="0">
                <a:solidFill>
                  <a:srgbClr val="575756"/>
                </a:solidFill>
                <a:latin typeface="Helvetica"/>
                <a:cs typeface="Helvetica"/>
              </a:rPr>
              <a:t> </a:t>
            </a:r>
            <a:r>
              <a:rPr sz="1150" spc="-10" dirty="0">
                <a:solidFill>
                  <a:srgbClr val="575756"/>
                </a:solidFill>
                <a:latin typeface="Helvetica"/>
                <a:cs typeface="Helvetica"/>
              </a:rPr>
              <a:t>Warwickshire</a:t>
            </a:r>
            <a:r>
              <a:rPr sz="1150" spc="-35" dirty="0">
                <a:solidFill>
                  <a:srgbClr val="575756"/>
                </a:solidFill>
                <a:latin typeface="Helvetica"/>
                <a:cs typeface="Helvetica"/>
              </a:rPr>
              <a:t> </a:t>
            </a:r>
            <a:r>
              <a:rPr sz="1150" dirty="0">
                <a:solidFill>
                  <a:srgbClr val="575756"/>
                </a:solidFill>
                <a:latin typeface="Helvetica"/>
                <a:cs typeface="Helvetica"/>
              </a:rPr>
              <a:t>Training</a:t>
            </a:r>
            <a:r>
              <a:rPr sz="1150" spc="-15" dirty="0">
                <a:solidFill>
                  <a:srgbClr val="575756"/>
                </a:solidFill>
                <a:latin typeface="Helvetica"/>
                <a:cs typeface="Helvetica"/>
              </a:rPr>
              <a:t> </a:t>
            </a:r>
            <a:r>
              <a:rPr sz="1150" spc="-25" dirty="0">
                <a:solidFill>
                  <a:srgbClr val="575756"/>
                </a:solidFill>
                <a:latin typeface="Helvetica"/>
                <a:cs typeface="Helvetica"/>
              </a:rPr>
              <a:t>Hub</a:t>
            </a:r>
            <a:endParaRPr sz="1150">
              <a:latin typeface="Helvetica"/>
              <a:cs typeface="Helvetica"/>
            </a:endParaRPr>
          </a:p>
        </p:txBody>
      </p:sp>
      <p:sp>
        <p:nvSpPr>
          <p:cNvPr id="10" name="object 10"/>
          <p:cNvSpPr txBox="1"/>
          <p:nvPr/>
        </p:nvSpPr>
        <p:spPr>
          <a:xfrm>
            <a:off x="1034388" y="6638412"/>
            <a:ext cx="8645525" cy="3500754"/>
          </a:xfrm>
          <a:prstGeom prst="rect">
            <a:avLst/>
          </a:prstGeom>
        </p:spPr>
        <p:txBody>
          <a:bodyPr vert="horz" wrap="square" lIns="0" tIns="4445" rIns="0" bIns="0" rtlCol="0">
            <a:spAutoFit/>
          </a:bodyPr>
          <a:lstStyle/>
          <a:p>
            <a:pPr marL="12700" marR="508000" algn="just">
              <a:lnSpc>
                <a:spcPct val="102600"/>
              </a:lnSpc>
              <a:spcBef>
                <a:spcPts val="35"/>
              </a:spcBef>
            </a:pPr>
            <a:r>
              <a:rPr sz="2300" dirty="0">
                <a:solidFill>
                  <a:srgbClr val="575756"/>
                </a:solidFill>
                <a:latin typeface="Helvetica"/>
                <a:cs typeface="Helvetica"/>
              </a:rPr>
              <a:t>The</a:t>
            </a:r>
            <a:r>
              <a:rPr sz="2300" spc="-15" dirty="0">
                <a:solidFill>
                  <a:srgbClr val="575756"/>
                </a:solidFill>
                <a:latin typeface="Helvetica"/>
                <a:cs typeface="Helvetica"/>
              </a:rPr>
              <a:t> </a:t>
            </a:r>
            <a:r>
              <a:rPr sz="2300" dirty="0">
                <a:solidFill>
                  <a:srgbClr val="575756"/>
                </a:solidFill>
                <a:latin typeface="Helvetica"/>
                <a:cs typeface="Helvetica"/>
              </a:rPr>
              <a:t>national</a:t>
            </a:r>
            <a:r>
              <a:rPr sz="2300" spc="-10" dirty="0">
                <a:solidFill>
                  <a:srgbClr val="575756"/>
                </a:solidFill>
                <a:latin typeface="Helvetica"/>
                <a:cs typeface="Helvetica"/>
              </a:rPr>
              <a:t> </a:t>
            </a:r>
            <a:r>
              <a:rPr sz="2300" dirty="0">
                <a:solidFill>
                  <a:srgbClr val="575756"/>
                </a:solidFill>
                <a:latin typeface="Helvetica"/>
                <a:cs typeface="Helvetica"/>
              </a:rPr>
              <a:t>drive</a:t>
            </a:r>
            <a:r>
              <a:rPr sz="2300" spc="-15" dirty="0">
                <a:solidFill>
                  <a:srgbClr val="575756"/>
                </a:solidFill>
                <a:latin typeface="Helvetica"/>
                <a:cs typeface="Helvetica"/>
              </a:rPr>
              <a:t> </a:t>
            </a:r>
            <a:r>
              <a:rPr sz="2300" dirty="0">
                <a:solidFill>
                  <a:srgbClr val="575756"/>
                </a:solidFill>
                <a:latin typeface="Helvetica"/>
                <a:cs typeface="Helvetica"/>
              </a:rPr>
              <a:t>is</a:t>
            </a:r>
            <a:r>
              <a:rPr sz="2300" spc="-10" dirty="0">
                <a:solidFill>
                  <a:srgbClr val="575756"/>
                </a:solidFill>
                <a:latin typeface="Helvetica"/>
                <a:cs typeface="Helvetica"/>
              </a:rPr>
              <a:t> </a:t>
            </a:r>
            <a:r>
              <a:rPr sz="2300" dirty="0">
                <a:solidFill>
                  <a:srgbClr val="575756"/>
                </a:solidFill>
                <a:latin typeface="Helvetica"/>
                <a:cs typeface="Helvetica"/>
              </a:rPr>
              <a:t>to</a:t>
            </a:r>
            <a:r>
              <a:rPr sz="2300" spc="-15" dirty="0">
                <a:solidFill>
                  <a:srgbClr val="575756"/>
                </a:solidFill>
                <a:latin typeface="Helvetica"/>
                <a:cs typeface="Helvetica"/>
              </a:rPr>
              <a:t> </a:t>
            </a:r>
            <a:r>
              <a:rPr sz="2300" dirty="0">
                <a:solidFill>
                  <a:srgbClr val="575756"/>
                </a:solidFill>
                <a:latin typeface="Helvetica"/>
                <a:cs typeface="Helvetica"/>
              </a:rPr>
              <a:t>shift</a:t>
            </a:r>
            <a:r>
              <a:rPr sz="2300" spc="-10" dirty="0">
                <a:solidFill>
                  <a:srgbClr val="575756"/>
                </a:solidFill>
                <a:latin typeface="Helvetica"/>
                <a:cs typeface="Helvetica"/>
              </a:rPr>
              <a:t> </a:t>
            </a:r>
            <a:r>
              <a:rPr sz="2300" dirty="0">
                <a:solidFill>
                  <a:srgbClr val="575756"/>
                </a:solidFill>
                <a:latin typeface="Helvetica"/>
                <a:cs typeface="Helvetica"/>
              </a:rPr>
              <a:t>the</a:t>
            </a:r>
            <a:r>
              <a:rPr sz="2300" spc="-15" dirty="0">
                <a:solidFill>
                  <a:srgbClr val="575756"/>
                </a:solidFill>
                <a:latin typeface="Helvetica"/>
                <a:cs typeface="Helvetica"/>
              </a:rPr>
              <a:t> </a:t>
            </a:r>
            <a:r>
              <a:rPr sz="2300" dirty="0">
                <a:solidFill>
                  <a:srgbClr val="575756"/>
                </a:solidFill>
                <a:latin typeface="Helvetica"/>
                <a:cs typeface="Helvetica"/>
              </a:rPr>
              <a:t>delivery</a:t>
            </a:r>
            <a:r>
              <a:rPr sz="2300" spc="-10" dirty="0">
                <a:solidFill>
                  <a:srgbClr val="575756"/>
                </a:solidFill>
                <a:latin typeface="Helvetica"/>
                <a:cs typeface="Helvetica"/>
              </a:rPr>
              <a:t> </a:t>
            </a:r>
            <a:r>
              <a:rPr sz="2300" dirty="0">
                <a:solidFill>
                  <a:srgbClr val="575756"/>
                </a:solidFill>
                <a:latin typeface="Helvetica"/>
                <a:cs typeface="Helvetica"/>
              </a:rPr>
              <a:t>of</a:t>
            </a:r>
            <a:r>
              <a:rPr sz="2300" spc="-15" dirty="0">
                <a:solidFill>
                  <a:srgbClr val="575756"/>
                </a:solidFill>
                <a:latin typeface="Helvetica"/>
                <a:cs typeface="Helvetica"/>
              </a:rPr>
              <a:t> </a:t>
            </a:r>
            <a:r>
              <a:rPr sz="2300" dirty="0">
                <a:solidFill>
                  <a:srgbClr val="575756"/>
                </a:solidFill>
                <a:latin typeface="Helvetica"/>
                <a:cs typeface="Helvetica"/>
              </a:rPr>
              <a:t>healthcare</a:t>
            </a:r>
            <a:r>
              <a:rPr sz="2300" spc="-10" dirty="0">
                <a:solidFill>
                  <a:srgbClr val="575756"/>
                </a:solidFill>
                <a:latin typeface="Helvetica"/>
                <a:cs typeface="Helvetica"/>
              </a:rPr>
              <a:t> towards </a:t>
            </a:r>
            <a:r>
              <a:rPr sz="2300" dirty="0">
                <a:solidFill>
                  <a:srgbClr val="575756"/>
                </a:solidFill>
                <a:latin typeface="Helvetica"/>
                <a:cs typeface="Helvetica"/>
              </a:rPr>
              <a:t>providing</a:t>
            </a:r>
            <a:r>
              <a:rPr sz="2300" spc="-15" dirty="0">
                <a:solidFill>
                  <a:srgbClr val="575756"/>
                </a:solidFill>
                <a:latin typeface="Helvetica"/>
                <a:cs typeface="Helvetica"/>
              </a:rPr>
              <a:t> </a:t>
            </a:r>
            <a:r>
              <a:rPr sz="2300" dirty="0">
                <a:solidFill>
                  <a:srgbClr val="575756"/>
                </a:solidFill>
                <a:latin typeface="Helvetica"/>
                <a:cs typeface="Helvetica"/>
              </a:rPr>
              <a:t>the</a:t>
            </a:r>
            <a:r>
              <a:rPr sz="2300" spc="-15" dirty="0">
                <a:solidFill>
                  <a:srgbClr val="575756"/>
                </a:solidFill>
                <a:latin typeface="Helvetica"/>
                <a:cs typeface="Helvetica"/>
              </a:rPr>
              <a:t> </a:t>
            </a:r>
            <a:r>
              <a:rPr sz="2300" dirty="0">
                <a:solidFill>
                  <a:srgbClr val="575756"/>
                </a:solidFill>
                <a:latin typeface="Helvetica"/>
                <a:cs typeface="Helvetica"/>
              </a:rPr>
              <a:t>best</a:t>
            </a:r>
            <a:r>
              <a:rPr sz="2300" spc="-15" dirty="0">
                <a:solidFill>
                  <a:srgbClr val="575756"/>
                </a:solidFill>
                <a:latin typeface="Helvetica"/>
                <a:cs typeface="Helvetica"/>
              </a:rPr>
              <a:t> </a:t>
            </a:r>
            <a:r>
              <a:rPr sz="2300" dirty="0">
                <a:solidFill>
                  <a:srgbClr val="575756"/>
                </a:solidFill>
                <a:latin typeface="Helvetica"/>
                <a:cs typeface="Helvetica"/>
              </a:rPr>
              <a:t>possible</a:t>
            </a:r>
            <a:r>
              <a:rPr sz="2300" spc="-15" dirty="0">
                <a:solidFill>
                  <a:srgbClr val="575756"/>
                </a:solidFill>
                <a:latin typeface="Helvetica"/>
                <a:cs typeface="Helvetica"/>
              </a:rPr>
              <a:t> </a:t>
            </a:r>
            <a:r>
              <a:rPr sz="2300" dirty="0">
                <a:solidFill>
                  <a:srgbClr val="575756"/>
                </a:solidFill>
                <a:latin typeface="Helvetica"/>
                <a:cs typeface="Helvetica"/>
              </a:rPr>
              <a:t>care</a:t>
            </a:r>
            <a:r>
              <a:rPr sz="2300" spc="-10" dirty="0">
                <a:solidFill>
                  <a:srgbClr val="575756"/>
                </a:solidFill>
                <a:latin typeface="Helvetica"/>
                <a:cs typeface="Helvetica"/>
              </a:rPr>
              <a:t> </a:t>
            </a:r>
            <a:r>
              <a:rPr sz="2300" dirty="0">
                <a:solidFill>
                  <a:srgbClr val="575756"/>
                </a:solidFill>
                <a:latin typeface="Helvetica"/>
                <a:cs typeface="Helvetica"/>
              </a:rPr>
              <a:t>as</a:t>
            </a:r>
            <a:r>
              <a:rPr sz="2300" spc="-15" dirty="0">
                <a:solidFill>
                  <a:srgbClr val="575756"/>
                </a:solidFill>
                <a:latin typeface="Helvetica"/>
                <a:cs typeface="Helvetica"/>
              </a:rPr>
              <a:t> </a:t>
            </a:r>
            <a:r>
              <a:rPr sz="2300" dirty="0">
                <a:solidFill>
                  <a:srgbClr val="575756"/>
                </a:solidFill>
                <a:latin typeface="Helvetica"/>
                <a:cs typeface="Helvetica"/>
              </a:rPr>
              <a:t>close</a:t>
            </a:r>
            <a:r>
              <a:rPr sz="2300" spc="-15" dirty="0">
                <a:solidFill>
                  <a:srgbClr val="575756"/>
                </a:solidFill>
                <a:latin typeface="Helvetica"/>
                <a:cs typeface="Helvetica"/>
              </a:rPr>
              <a:t> </a:t>
            </a:r>
            <a:r>
              <a:rPr sz="2300" dirty="0">
                <a:solidFill>
                  <a:srgbClr val="575756"/>
                </a:solidFill>
                <a:latin typeface="Helvetica"/>
                <a:cs typeface="Helvetica"/>
              </a:rPr>
              <a:t>to</a:t>
            </a:r>
            <a:r>
              <a:rPr sz="2300" spc="-15" dirty="0">
                <a:solidFill>
                  <a:srgbClr val="575756"/>
                </a:solidFill>
                <a:latin typeface="Helvetica"/>
                <a:cs typeface="Helvetica"/>
              </a:rPr>
              <a:t> </a:t>
            </a:r>
            <a:r>
              <a:rPr sz="2300" dirty="0">
                <a:solidFill>
                  <a:srgbClr val="575756"/>
                </a:solidFill>
                <a:latin typeface="Helvetica"/>
                <a:cs typeface="Helvetica"/>
              </a:rPr>
              <a:t>home</a:t>
            </a:r>
            <a:r>
              <a:rPr sz="2300" spc="-15" dirty="0">
                <a:solidFill>
                  <a:srgbClr val="575756"/>
                </a:solidFill>
                <a:latin typeface="Helvetica"/>
                <a:cs typeface="Helvetica"/>
              </a:rPr>
              <a:t> </a:t>
            </a:r>
            <a:r>
              <a:rPr sz="2300" dirty="0">
                <a:solidFill>
                  <a:srgbClr val="575756"/>
                </a:solidFill>
                <a:latin typeface="Helvetica"/>
                <a:cs typeface="Helvetica"/>
              </a:rPr>
              <a:t>as</a:t>
            </a:r>
            <a:r>
              <a:rPr sz="2300" spc="-10" dirty="0">
                <a:solidFill>
                  <a:srgbClr val="575756"/>
                </a:solidFill>
                <a:latin typeface="Helvetica"/>
                <a:cs typeface="Helvetica"/>
              </a:rPr>
              <a:t> possible. </a:t>
            </a:r>
            <a:r>
              <a:rPr sz="2300" spc="-105" dirty="0">
                <a:solidFill>
                  <a:srgbClr val="575756"/>
                </a:solidFill>
                <a:latin typeface="Helvetica"/>
                <a:cs typeface="Helvetica"/>
              </a:rPr>
              <a:t>To</a:t>
            </a:r>
            <a:r>
              <a:rPr sz="2300" spc="-15" dirty="0">
                <a:solidFill>
                  <a:srgbClr val="575756"/>
                </a:solidFill>
                <a:latin typeface="Helvetica"/>
                <a:cs typeface="Helvetica"/>
              </a:rPr>
              <a:t> </a:t>
            </a:r>
            <a:r>
              <a:rPr sz="2300" dirty="0">
                <a:solidFill>
                  <a:srgbClr val="575756"/>
                </a:solidFill>
                <a:latin typeface="Helvetica"/>
                <a:cs typeface="Helvetica"/>
              </a:rPr>
              <a:t>deliver</a:t>
            </a:r>
            <a:r>
              <a:rPr sz="2300" spc="-10" dirty="0">
                <a:solidFill>
                  <a:srgbClr val="575756"/>
                </a:solidFill>
                <a:latin typeface="Helvetica"/>
                <a:cs typeface="Helvetica"/>
              </a:rPr>
              <a:t> </a:t>
            </a:r>
            <a:r>
              <a:rPr sz="2300" dirty="0">
                <a:solidFill>
                  <a:srgbClr val="575756"/>
                </a:solidFill>
                <a:latin typeface="Helvetica"/>
                <a:cs typeface="Helvetica"/>
              </a:rPr>
              <a:t>on</a:t>
            </a:r>
            <a:r>
              <a:rPr sz="2300" spc="-10" dirty="0">
                <a:solidFill>
                  <a:srgbClr val="575756"/>
                </a:solidFill>
                <a:latin typeface="Helvetica"/>
                <a:cs typeface="Helvetica"/>
              </a:rPr>
              <a:t> </a:t>
            </a:r>
            <a:r>
              <a:rPr sz="2300" dirty="0">
                <a:solidFill>
                  <a:srgbClr val="575756"/>
                </a:solidFill>
                <a:latin typeface="Helvetica"/>
                <a:cs typeface="Helvetica"/>
              </a:rPr>
              <a:t>this</a:t>
            </a:r>
            <a:r>
              <a:rPr sz="2300" spc="-10" dirty="0">
                <a:solidFill>
                  <a:srgbClr val="575756"/>
                </a:solidFill>
                <a:latin typeface="Helvetica"/>
                <a:cs typeface="Helvetica"/>
              </a:rPr>
              <a:t> </a:t>
            </a:r>
            <a:r>
              <a:rPr sz="2300" dirty="0">
                <a:solidFill>
                  <a:srgbClr val="575756"/>
                </a:solidFill>
                <a:latin typeface="Helvetica"/>
                <a:cs typeface="Helvetica"/>
              </a:rPr>
              <a:t>ask</a:t>
            </a:r>
            <a:r>
              <a:rPr sz="2300" spc="-10" dirty="0">
                <a:solidFill>
                  <a:srgbClr val="575756"/>
                </a:solidFill>
                <a:latin typeface="Helvetica"/>
                <a:cs typeface="Helvetica"/>
              </a:rPr>
              <a:t> </a:t>
            </a:r>
            <a:r>
              <a:rPr sz="2300" dirty="0">
                <a:solidFill>
                  <a:srgbClr val="575756"/>
                </a:solidFill>
                <a:latin typeface="Helvetica"/>
                <a:cs typeface="Helvetica"/>
              </a:rPr>
              <a:t>we</a:t>
            </a:r>
            <a:r>
              <a:rPr sz="2300" spc="-10" dirty="0">
                <a:solidFill>
                  <a:srgbClr val="575756"/>
                </a:solidFill>
                <a:latin typeface="Helvetica"/>
                <a:cs typeface="Helvetica"/>
              </a:rPr>
              <a:t> </a:t>
            </a:r>
            <a:r>
              <a:rPr sz="2300" dirty="0">
                <a:solidFill>
                  <a:srgbClr val="575756"/>
                </a:solidFill>
                <a:latin typeface="Helvetica"/>
                <a:cs typeface="Helvetica"/>
              </a:rPr>
              <a:t>need</a:t>
            </a:r>
            <a:r>
              <a:rPr sz="2300" spc="-10" dirty="0">
                <a:solidFill>
                  <a:srgbClr val="575756"/>
                </a:solidFill>
                <a:latin typeface="Helvetica"/>
                <a:cs typeface="Helvetica"/>
              </a:rPr>
              <a:t> </a:t>
            </a:r>
            <a:r>
              <a:rPr sz="2300" dirty="0">
                <a:solidFill>
                  <a:srgbClr val="575756"/>
                </a:solidFill>
                <a:latin typeface="Helvetica"/>
                <a:cs typeface="Helvetica"/>
              </a:rPr>
              <a:t>to</a:t>
            </a:r>
            <a:r>
              <a:rPr sz="2300" spc="-10" dirty="0">
                <a:solidFill>
                  <a:srgbClr val="575756"/>
                </a:solidFill>
                <a:latin typeface="Helvetica"/>
                <a:cs typeface="Helvetica"/>
              </a:rPr>
              <a:t> </a:t>
            </a:r>
            <a:r>
              <a:rPr sz="2300" dirty="0">
                <a:solidFill>
                  <a:srgbClr val="575756"/>
                </a:solidFill>
                <a:latin typeface="Helvetica"/>
                <a:cs typeface="Helvetica"/>
              </a:rPr>
              <a:t>ensure</a:t>
            </a:r>
            <a:r>
              <a:rPr sz="2300" spc="-10" dirty="0">
                <a:solidFill>
                  <a:srgbClr val="575756"/>
                </a:solidFill>
                <a:latin typeface="Helvetica"/>
                <a:cs typeface="Helvetica"/>
              </a:rPr>
              <a:t> </a:t>
            </a:r>
            <a:r>
              <a:rPr sz="2300" dirty="0">
                <a:solidFill>
                  <a:srgbClr val="575756"/>
                </a:solidFill>
                <a:latin typeface="Helvetica"/>
                <a:cs typeface="Helvetica"/>
              </a:rPr>
              <a:t>we</a:t>
            </a:r>
            <a:r>
              <a:rPr sz="2300" spc="-10" dirty="0">
                <a:solidFill>
                  <a:srgbClr val="575756"/>
                </a:solidFill>
                <a:latin typeface="Helvetica"/>
                <a:cs typeface="Helvetica"/>
              </a:rPr>
              <a:t> </a:t>
            </a:r>
            <a:r>
              <a:rPr sz="2300" dirty="0">
                <a:solidFill>
                  <a:srgbClr val="575756"/>
                </a:solidFill>
                <a:latin typeface="Helvetica"/>
                <a:cs typeface="Helvetica"/>
              </a:rPr>
              <a:t>have</a:t>
            </a:r>
            <a:r>
              <a:rPr sz="2300" spc="-10" dirty="0">
                <a:solidFill>
                  <a:srgbClr val="575756"/>
                </a:solidFill>
                <a:latin typeface="Helvetica"/>
                <a:cs typeface="Helvetica"/>
              </a:rPr>
              <a:t> </a:t>
            </a:r>
            <a:r>
              <a:rPr sz="2300" dirty="0">
                <a:solidFill>
                  <a:srgbClr val="575756"/>
                </a:solidFill>
                <a:latin typeface="Helvetica"/>
                <a:cs typeface="Helvetica"/>
              </a:rPr>
              <a:t>a</a:t>
            </a:r>
            <a:r>
              <a:rPr sz="2300" spc="-10" dirty="0">
                <a:solidFill>
                  <a:srgbClr val="575756"/>
                </a:solidFill>
                <a:latin typeface="Helvetica"/>
                <a:cs typeface="Helvetica"/>
              </a:rPr>
              <a:t> supported,</a:t>
            </a:r>
            <a:endParaRPr sz="2300">
              <a:latin typeface="Helvetica"/>
              <a:cs typeface="Helvetica"/>
            </a:endParaRPr>
          </a:p>
          <a:p>
            <a:pPr marL="12700" marR="5080">
              <a:lnSpc>
                <a:spcPct val="102600"/>
              </a:lnSpc>
            </a:pPr>
            <a:r>
              <a:rPr sz="2300" dirty="0">
                <a:solidFill>
                  <a:srgbClr val="575756"/>
                </a:solidFill>
                <a:latin typeface="Helvetica"/>
                <a:cs typeface="Helvetica"/>
              </a:rPr>
              <a:t>skilled,</a:t>
            </a:r>
            <a:r>
              <a:rPr sz="2300" spc="-15" dirty="0">
                <a:solidFill>
                  <a:srgbClr val="575756"/>
                </a:solidFill>
                <a:latin typeface="Helvetica"/>
                <a:cs typeface="Helvetica"/>
              </a:rPr>
              <a:t> </a:t>
            </a:r>
            <a:r>
              <a:rPr sz="2300" dirty="0">
                <a:solidFill>
                  <a:srgbClr val="575756"/>
                </a:solidFill>
                <a:latin typeface="Helvetica"/>
                <a:cs typeface="Helvetica"/>
              </a:rPr>
              <a:t>dynamic</a:t>
            </a:r>
            <a:r>
              <a:rPr sz="2300" spc="-15" dirty="0">
                <a:solidFill>
                  <a:srgbClr val="575756"/>
                </a:solidFill>
                <a:latin typeface="Helvetica"/>
                <a:cs typeface="Helvetica"/>
              </a:rPr>
              <a:t> </a:t>
            </a:r>
            <a:r>
              <a:rPr sz="2300" dirty="0">
                <a:solidFill>
                  <a:srgbClr val="575756"/>
                </a:solidFill>
                <a:latin typeface="Helvetica"/>
                <a:cs typeface="Helvetica"/>
              </a:rPr>
              <a:t>and</a:t>
            </a:r>
            <a:r>
              <a:rPr sz="2300" spc="-10" dirty="0">
                <a:solidFill>
                  <a:srgbClr val="575756"/>
                </a:solidFill>
                <a:latin typeface="Helvetica"/>
                <a:cs typeface="Helvetica"/>
              </a:rPr>
              <a:t> </a:t>
            </a:r>
            <a:r>
              <a:rPr sz="2300" dirty="0">
                <a:solidFill>
                  <a:srgbClr val="575756"/>
                </a:solidFill>
                <a:latin typeface="Helvetica"/>
                <a:cs typeface="Helvetica"/>
              </a:rPr>
              <a:t>fulfilled</a:t>
            </a:r>
            <a:r>
              <a:rPr sz="2300" spc="-15" dirty="0">
                <a:solidFill>
                  <a:srgbClr val="575756"/>
                </a:solidFill>
                <a:latin typeface="Helvetica"/>
                <a:cs typeface="Helvetica"/>
              </a:rPr>
              <a:t> </a:t>
            </a:r>
            <a:r>
              <a:rPr sz="2300" dirty="0">
                <a:solidFill>
                  <a:srgbClr val="575756"/>
                </a:solidFill>
                <a:latin typeface="Helvetica"/>
                <a:cs typeface="Helvetica"/>
              </a:rPr>
              <a:t>Primary</a:t>
            </a:r>
            <a:r>
              <a:rPr sz="2300" spc="-10" dirty="0">
                <a:solidFill>
                  <a:srgbClr val="575756"/>
                </a:solidFill>
                <a:latin typeface="Helvetica"/>
                <a:cs typeface="Helvetica"/>
              </a:rPr>
              <a:t> </a:t>
            </a:r>
            <a:r>
              <a:rPr sz="2300" dirty="0">
                <a:solidFill>
                  <a:srgbClr val="575756"/>
                </a:solidFill>
                <a:latin typeface="Helvetica"/>
                <a:cs typeface="Helvetica"/>
              </a:rPr>
              <a:t>Care</a:t>
            </a:r>
            <a:r>
              <a:rPr sz="2300" spc="-15" dirty="0">
                <a:solidFill>
                  <a:srgbClr val="575756"/>
                </a:solidFill>
                <a:latin typeface="Helvetica"/>
                <a:cs typeface="Helvetica"/>
              </a:rPr>
              <a:t> </a:t>
            </a:r>
            <a:r>
              <a:rPr sz="2300" dirty="0">
                <a:solidFill>
                  <a:srgbClr val="575756"/>
                </a:solidFill>
                <a:latin typeface="Helvetica"/>
                <a:cs typeface="Helvetica"/>
              </a:rPr>
              <a:t>workforce</a:t>
            </a:r>
            <a:r>
              <a:rPr sz="2300" spc="-10" dirty="0">
                <a:solidFill>
                  <a:srgbClr val="575756"/>
                </a:solidFill>
                <a:latin typeface="Helvetica"/>
                <a:cs typeface="Helvetica"/>
              </a:rPr>
              <a:t> </a:t>
            </a:r>
            <a:r>
              <a:rPr sz="2300" dirty="0">
                <a:solidFill>
                  <a:srgbClr val="575756"/>
                </a:solidFill>
                <a:latin typeface="Helvetica"/>
                <a:cs typeface="Helvetica"/>
              </a:rPr>
              <a:t>for</a:t>
            </a:r>
            <a:r>
              <a:rPr sz="2300" spc="-15" dirty="0">
                <a:solidFill>
                  <a:srgbClr val="575756"/>
                </a:solidFill>
                <a:latin typeface="Helvetica"/>
                <a:cs typeface="Helvetica"/>
              </a:rPr>
              <a:t> </a:t>
            </a:r>
            <a:r>
              <a:rPr sz="2300" dirty="0">
                <a:solidFill>
                  <a:srgbClr val="575756"/>
                </a:solidFill>
                <a:latin typeface="Helvetica"/>
                <a:cs typeface="Helvetica"/>
              </a:rPr>
              <a:t>the</a:t>
            </a:r>
            <a:r>
              <a:rPr sz="2300" spc="-10" dirty="0">
                <a:solidFill>
                  <a:srgbClr val="575756"/>
                </a:solidFill>
                <a:latin typeface="Helvetica"/>
                <a:cs typeface="Helvetica"/>
              </a:rPr>
              <a:t> future. </a:t>
            </a:r>
            <a:r>
              <a:rPr sz="2300" dirty="0">
                <a:solidFill>
                  <a:srgbClr val="575756"/>
                </a:solidFill>
                <a:latin typeface="Helvetica"/>
                <a:cs typeface="Helvetica"/>
              </a:rPr>
              <a:t>As</a:t>
            </a:r>
            <a:r>
              <a:rPr sz="2300" spc="-20" dirty="0">
                <a:solidFill>
                  <a:srgbClr val="575756"/>
                </a:solidFill>
                <a:latin typeface="Helvetica"/>
                <a:cs typeface="Helvetica"/>
              </a:rPr>
              <a:t> </a:t>
            </a:r>
            <a:r>
              <a:rPr sz="2300" dirty="0">
                <a:solidFill>
                  <a:srgbClr val="575756"/>
                </a:solidFill>
                <a:latin typeface="Helvetica"/>
                <a:cs typeface="Helvetica"/>
              </a:rPr>
              <a:t>a</a:t>
            </a:r>
            <a:r>
              <a:rPr sz="2300" spc="-10" dirty="0">
                <a:solidFill>
                  <a:srgbClr val="575756"/>
                </a:solidFill>
                <a:latin typeface="Helvetica"/>
                <a:cs typeface="Helvetica"/>
              </a:rPr>
              <a:t> </a:t>
            </a:r>
            <a:r>
              <a:rPr sz="2300" dirty="0">
                <a:solidFill>
                  <a:srgbClr val="575756"/>
                </a:solidFill>
                <a:latin typeface="Helvetica"/>
                <a:cs typeface="Helvetica"/>
              </a:rPr>
              <a:t>sector</a:t>
            </a:r>
            <a:r>
              <a:rPr sz="2300" spc="-5" dirty="0">
                <a:solidFill>
                  <a:srgbClr val="575756"/>
                </a:solidFill>
                <a:latin typeface="Helvetica"/>
                <a:cs typeface="Helvetica"/>
              </a:rPr>
              <a:t> </a:t>
            </a:r>
            <a:r>
              <a:rPr sz="2300" dirty="0">
                <a:solidFill>
                  <a:srgbClr val="575756"/>
                </a:solidFill>
                <a:latin typeface="Helvetica"/>
                <a:cs typeface="Helvetica"/>
              </a:rPr>
              <a:t>primary</a:t>
            </a:r>
            <a:r>
              <a:rPr sz="2300" spc="-10" dirty="0">
                <a:solidFill>
                  <a:srgbClr val="575756"/>
                </a:solidFill>
                <a:latin typeface="Helvetica"/>
                <a:cs typeface="Helvetica"/>
              </a:rPr>
              <a:t> </a:t>
            </a:r>
            <a:r>
              <a:rPr sz="2300" dirty="0">
                <a:solidFill>
                  <a:srgbClr val="575756"/>
                </a:solidFill>
                <a:latin typeface="Helvetica"/>
                <a:cs typeface="Helvetica"/>
              </a:rPr>
              <a:t>care</a:t>
            </a:r>
            <a:r>
              <a:rPr sz="2300" spc="-5" dirty="0">
                <a:solidFill>
                  <a:srgbClr val="575756"/>
                </a:solidFill>
                <a:latin typeface="Helvetica"/>
                <a:cs typeface="Helvetica"/>
              </a:rPr>
              <a:t> </a:t>
            </a:r>
            <a:r>
              <a:rPr sz="2300" dirty="0">
                <a:solidFill>
                  <a:srgbClr val="575756"/>
                </a:solidFill>
                <a:latin typeface="Helvetica"/>
                <a:cs typeface="Helvetica"/>
              </a:rPr>
              <a:t>continues</a:t>
            </a:r>
            <a:r>
              <a:rPr sz="2300" spc="-10" dirty="0">
                <a:solidFill>
                  <a:srgbClr val="575756"/>
                </a:solidFill>
                <a:latin typeface="Helvetica"/>
                <a:cs typeface="Helvetica"/>
              </a:rPr>
              <a:t> </a:t>
            </a:r>
            <a:r>
              <a:rPr sz="2300" dirty="0">
                <a:solidFill>
                  <a:srgbClr val="575756"/>
                </a:solidFill>
                <a:latin typeface="Helvetica"/>
                <a:cs typeface="Helvetica"/>
              </a:rPr>
              <a:t>to</a:t>
            </a:r>
            <a:r>
              <a:rPr sz="2300" spc="-5" dirty="0">
                <a:solidFill>
                  <a:srgbClr val="575756"/>
                </a:solidFill>
                <a:latin typeface="Helvetica"/>
                <a:cs typeface="Helvetica"/>
              </a:rPr>
              <a:t> </a:t>
            </a:r>
            <a:r>
              <a:rPr sz="2300" dirty="0">
                <a:solidFill>
                  <a:srgbClr val="575756"/>
                </a:solidFill>
                <a:latin typeface="Helvetica"/>
                <a:cs typeface="Helvetica"/>
              </a:rPr>
              <a:t>demonstrate</a:t>
            </a:r>
            <a:r>
              <a:rPr sz="2300" spc="-10" dirty="0">
                <a:solidFill>
                  <a:srgbClr val="575756"/>
                </a:solidFill>
                <a:latin typeface="Helvetica"/>
                <a:cs typeface="Helvetica"/>
              </a:rPr>
              <a:t> </a:t>
            </a:r>
            <a:r>
              <a:rPr sz="2300" dirty="0">
                <a:solidFill>
                  <a:srgbClr val="575756"/>
                </a:solidFill>
                <a:latin typeface="Helvetica"/>
                <a:cs typeface="Helvetica"/>
              </a:rPr>
              <a:t>flexibility</a:t>
            </a:r>
            <a:r>
              <a:rPr sz="2300" spc="-5" dirty="0">
                <a:solidFill>
                  <a:srgbClr val="575756"/>
                </a:solidFill>
                <a:latin typeface="Helvetica"/>
                <a:cs typeface="Helvetica"/>
              </a:rPr>
              <a:t> </a:t>
            </a:r>
            <a:r>
              <a:rPr sz="2300" spc="-25" dirty="0">
                <a:solidFill>
                  <a:srgbClr val="575756"/>
                </a:solidFill>
                <a:latin typeface="Helvetica"/>
                <a:cs typeface="Helvetica"/>
              </a:rPr>
              <a:t>and </a:t>
            </a:r>
            <a:r>
              <a:rPr sz="2300" dirty="0">
                <a:solidFill>
                  <a:srgbClr val="575756"/>
                </a:solidFill>
                <a:latin typeface="Helvetica"/>
                <a:cs typeface="Helvetica"/>
              </a:rPr>
              <a:t>resilience</a:t>
            </a:r>
            <a:r>
              <a:rPr sz="2300" spc="-10" dirty="0">
                <a:solidFill>
                  <a:srgbClr val="575756"/>
                </a:solidFill>
                <a:latin typeface="Helvetica"/>
                <a:cs typeface="Helvetica"/>
              </a:rPr>
              <a:t> </a:t>
            </a:r>
            <a:r>
              <a:rPr sz="2300" dirty="0">
                <a:solidFill>
                  <a:srgbClr val="575756"/>
                </a:solidFill>
                <a:latin typeface="Helvetica"/>
                <a:cs typeface="Helvetica"/>
              </a:rPr>
              <a:t>that</a:t>
            </a:r>
            <a:r>
              <a:rPr sz="2300" spc="-5" dirty="0">
                <a:solidFill>
                  <a:srgbClr val="575756"/>
                </a:solidFill>
                <a:latin typeface="Helvetica"/>
                <a:cs typeface="Helvetica"/>
              </a:rPr>
              <a:t> </a:t>
            </a:r>
            <a:r>
              <a:rPr sz="2300" dirty="0">
                <a:solidFill>
                  <a:srgbClr val="575756"/>
                </a:solidFill>
                <a:latin typeface="Helvetica"/>
                <a:cs typeface="Helvetica"/>
              </a:rPr>
              <a:t>allows</a:t>
            </a:r>
            <a:r>
              <a:rPr sz="2300" spc="-10" dirty="0">
                <a:solidFill>
                  <a:srgbClr val="575756"/>
                </a:solidFill>
                <a:latin typeface="Helvetica"/>
                <a:cs typeface="Helvetica"/>
              </a:rPr>
              <a:t> </a:t>
            </a:r>
            <a:r>
              <a:rPr sz="2300" dirty="0">
                <a:solidFill>
                  <a:srgbClr val="575756"/>
                </a:solidFill>
                <a:latin typeface="Helvetica"/>
                <a:cs typeface="Helvetica"/>
              </a:rPr>
              <a:t>them</a:t>
            </a:r>
            <a:r>
              <a:rPr sz="2300" spc="-5" dirty="0">
                <a:solidFill>
                  <a:srgbClr val="575756"/>
                </a:solidFill>
                <a:latin typeface="Helvetica"/>
                <a:cs typeface="Helvetica"/>
              </a:rPr>
              <a:t> </a:t>
            </a:r>
            <a:r>
              <a:rPr sz="2300" dirty="0">
                <a:solidFill>
                  <a:srgbClr val="575756"/>
                </a:solidFill>
                <a:latin typeface="Helvetica"/>
                <a:cs typeface="Helvetica"/>
              </a:rPr>
              <a:t>to</a:t>
            </a:r>
            <a:r>
              <a:rPr sz="2300" spc="-5" dirty="0">
                <a:solidFill>
                  <a:srgbClr val="575756"/>
                </a:solidFill>
                <a:latin typeface="Helvetica"/>
                <a:cs typeface="Helvetica"/>
              </a:rPr>
              <a:t> </a:t>
            </a:r>
            <a:r>
              <a:rPr sz="2300" dirty="0">
                <a:solidFill>
                  <a:srgbClr val="575756"/>
                </a:solidFill>
                <a:latin typeface="Helvetica"/>
                <a:cs typeface="Helvetica"/>
              </a:rPr>
              <a:t>adapt</a:t>
            </a:r>
            <a:r>
              <a:rPr sz="2300" spc="-10" dirty="0">
                <a:solidFill>
                  <a:srgbClr val="575756"/>
                </a:solidFill>
                <a:latin typeface="Helvetica"/>
                <a:cs typeface="Helvetica"/>
              </a:rPr>
              <a:t> </a:t>
            </a:r>
            <a:r>
              <a:rPr sz="2300" dirty="0">
                <a:solidFill>
                  <a:srgbClr val="575756"/>
                </a:solidFill>
                <a:latin typeface="Helvetica"/>
                <a:cs typeface="Helvetica"/>
              </a:rPr>
              <a:t>to</a:t>
            </a:r>
            <a:r>
              <a:rPr sz="2300" spc="-5" dirty="0">
                <a:solidFill>
                  <a:srgbClr val="575756"/>
                </a:solidFill>
                <a:latin typeface="Helvetica"/>
                <a:cs typeface="Helvetica"/>
              </a:rPr>
              <a:t> </a:t>
            </a:r>
            <a:r>
              <a:rPr sz="2300" dirty="0">
                <a:solidFill>
                  <a:srgbClr val="575756"/>
                </a:solidFill>
                <a:latin typeface="Helvetica"/>
                <a:cs typeface="Helvetica"/>
              </a:rPr>
              <a:t>significant</a:t>
            </a:r>
            <a:r>
              <a:rPr sz="2300" spc="-5" dirty="0">
                <a:solidFill>
                  <a:srgbClr val="575756"/>
                </a:solidFill>
                <a:latin typeface="Helvetica"/>
                <a:cs typeface="Helvetica"/>
              </a:rPr>
              <a:t> </a:t>
            </a:r>
            <a:r>
              <a:rPr sz="2300" spc="-10" dirty="0">
                <a:solidFill>
                  <a:srgbClr val="575756"/>
                </a:solidFill>
                <a:latin typeface="Helvetica"/>
                <a:cs typeface="Helvetica"/>
              </a:rPr>
              <a:t>challenges.</a:t>
            </a:r>
            <a:endParaRPr sz="2300">
              <a:latin typeface="Helvetica"/>
              <a:cs typeface="Helvetica"/>
            </a:endParaRPr>
          </a:p>
          <a:p>
            <a:pPr marL="12700">
              <a:lnSpc>
                <a:spcPct val="100000"/>
              </a:lnSpc>
              <a:spcBef>
                <a:spcPts val="75"/>
              </a:spcBef>
            </a:pPr>
            <a:r>
              <a:rPr sz="2300" dirty="0">
                <a:solidFill>
                  <a:srgbClr val="575756"/>
                </a:solidFill>
                <a:latin typeface="Helvetica"/>
                <a:cs typeface="Helvetica"/>
              </a:rPr>
              <a:t>This</a:t>
            </a:r>
            <a:r>
              <a:rPr sz="2300" spc="-20" dirty="0">
                <a:solidFill>
                  <a:srgbClr val="575756"/>
                </a:solidFill>
                <a:latin typeface="Helvetica"/>
                <a:cs typeface="Helvetica"/>
              </a:rPr>
              <a:t> </a:t>
            </a:r>
            <a:r>
              <a:rPr sz="2300" dirty="0">
                <a:solidFill>
                  <a:srgbClr val="575756"/>
                </a:solidFill>
                <a:latin typeface="Helvetica"/>
                <a:cs typeface="Helvetica"/>
              </a:rPr>
              <a:t>Plan</a:t>
            </a:r>
            <a:r>
              <a:rPr sz="2300" spc="-5" dirty="0">
                <a:solidFill>
                  <a:srgbClr val="575756"/>
                </a:solidFill>
                <a:latin typeface="Helvetica"/>
                <a:cs typeface="Helvetica"/>
              </a:rPr>
              <a:t> </a:t>
            </a:r>
            <a:r>
              <a:rPr sz="2300" dirty="0">
                <a:solidFill>
                  <a:srgbClr val="575756"/>
                </a:solidFill>
                <a:latin typeface="Helvetica"/>
                <a:cs typeface="Helvetica"/>
              </a:rPr>
              <a:t>explores</a:t>
            </a:r>
            <a:r>
              <a:rPr sz="2300" spc="-5" dirty="0">
                <a:solidFill>
                  <a:srgbClr val="575756"/>
                </a:solidFill>
                <a:latin typeface="Helvetica"/>
                <a:cs typeface="Helvetica"/>
              </a:rPr>
              <a:t> </a:t>
            </a:r>
            <a:r>
              <a:rPr sz="2300" dirty="0">
                <a:solidFill>
                  <a:srgbClr val="575756"/>
                </a:solidFill>
                <a:latin typeface="Helvetica"/>
                <a:cs typeface="Helvetica"/>
              </a:rPr>
              <a:t>the</a:t>
            </a:r>
            <a:r>
              <a:rPr sz="2300" spc="-5" dirty="0">
                <a:solidFill>
                  <a:srgbClr val="575756"/>
                </a:solidFill>
                <a:latin typeface="Helvetica"/>
                <a:cs typeface="Helvetica"/>
              </a:rPr>
              <a:t> </a:t>
            </a:r>
            <a:r>
              <a:rPr sz="2300" dirty="0">
                <a:solidFill>
                  <a:srgbClr val="575756"/>
                </a:solidFill>
                <a:latin typeface="Helvetica"/>
                <a:cs typeface="Helvetica"/>
              </a:rPr>
              <a:t>challenges</a:t>
            </a:r>
            <a:r>
              <a:rPr sz="2300" spc="-5" dirty="0">
                <a:solidFill>
                  <a:srgbClr val="575756"/>
                </a:solidFill>
                <a:latin typeface="Helvetica"/>
                <a:cs typeface="Helvetica"/>
              </a:rPr>
              <a:t> </a:t>
            </a:r>
            <a:r>
              <a:rPr sz="2300" dirty="0">
                <a:solidFill>
                  <a:srgbClr val="575756"/>
                </a:solidFill>
                <a:latin typeface="Helvetica"/>
                <a:cs typeface="Helvetica"/>
              </a:rPr>
              <a:t>in</a:t>
            </a:r>
            <a:r>
              <a:rPr sz="2300" spc="-5" dirty="0">
                <a:solidFill>
                  <a:srgbClr val="575756"/>
                </a:solidFill>
                <a:latin typeface="Helvetica"/>
                <a:cs typeface="Helvetica"/>
              </a:rPr>
              <a:t> </a:t>
            </a:r>
            <a:r>
              <a:rPr sz="2300" dirty="0">
                <a:solidFill>
                  <a:srgbClr val="575756"/>
                </a:solidFill>
                <a:latin typeface="Helvetica"/>
                <a:cs typeface="Helvetica"/>
              </a:rPr>
              <a:t>the</a:t>
            </a:r>
            <a:r>
              <a:rPr sz="2300" spc="-5" dirty="0">
                <a:solidFill>
                  <a:srgbClr val="575756"/>
                </a:solidFill>
                <a:latin typeface="Helvetica"/>
                <a:cs typeface="Helvetica"/>
              </a:rPr>
              <a:t> </a:t>
            </a:r>
            <a:r>
              <a:rPr sz="2300" dirty="0">
                <a:solidFill>
                  <a:srgbClr val="575756"/>
                </a:solidFill>
                <a:latin typeface="Helvetica"/>
                <a:cs typeface="Helvetica"/>
              </a:rPr>
              <a:t>context</a:t>
            </a:r>
            <a:r>
              <a:rPr sz="2300" spc="-5" dirty="0">
                <a:solidFill>
                  <a:srgbClr val="575756"/>
                </a:solidFill>
                <a:latin typeface="Helvetica"/>
                <a:cs typeface="Helvetica"/>
              </a:rPr>
              <a:t> </a:t>
            </a:r>
            <a:r>
              <a:rPr sz="2300" dirty="0">
                <a:solidFill>
                  <a:srgbClr val="575756"/>
                </a:solidFill>
                <a:latin typeface="Helvetica"/>
                <a:cs typeface="Helvetica"/>
              </a:rPr>
              <a:t>of</a:t>
            </a:r>
            <a:r>
              <a:rPr sz="2300" spc="-5" dirty="0">
                <a:solidFill>
                  <a:srgbClr val="575756"/>
                </a:solidFill>
                <a:latin typeface="Helvetica"/>
                <a:cs typeface="Helvetica"/>
              </a:rPr>
              <a:t> </a:t>
            </a:r>
            <a:r>
              <a:rPr sz="2300" dirty="0">
                <a:solidFill>
                  <a:srgbClr val="575756"/>
                </a:solidFill>
                <a:latin typeface="Helvetica"/>
                <a:cs typeface="Helvetica"/>
              </a:rPr>
              <a:t>both</a:t>
            </a:r>
            <a:r>
              <a:rPr sz="2300" spc="-5" dirty="0">
                <a:solidFill>
                  <a:srgbClr val="575756"/>
                </a:solidFill>
                <a:latin typeface="Helvetica"/>
                <a:cs typeface="Helvetica"/>
              </a:rPr>
              <a:t> </a:t>
            </a:r>
            <a:r>
              <a:rPr sz="2300" spc="-10" dirty="0">
                <a:solidFill>
                  <a:srgbClr val="575756"/>
                </a:solidFill>
                <a:latin typeface="Helvetica"/>
                <a:cs typeface="Helvetica"/>
              </a:rPr>
              <a:t>national</a:t>
            </a:r>
            <a:endParaRPr sz="2300">
              <a:latin typeface="Helvetica"/>
              <a:cs typeface="Helvetica"/>
            </a:endParaRPr>
          </a:p>
          <a:p>
            <a:pPr marL="12700">
              <a:lnSpc>
                <a:spcPct val="100000"/>
              </a:lnSpc>
              <a:spcBef>
                <a:spcPts val="1520"/>
              </a:spcBef>
            </a:pPr>
            <a:r>
              <a:rPr sz="2300" b="1" dirty="0">
                <a:solidFill>
                  <a:srgbClr val="50B796"/>
                </a:solidFill>
                <a:latin typeface="Helvetica"/>
                <a:cs typeface="Helvetica"/>
              </a:rPr>
              <a:t>Alison Cartwright – Chief Integration </a:t>
            </a:r>
            <a:r>
              <a:rPr sz="2300" b="1" spc="-10" dirty="0">
                <a:solidFill>
                  <a:srgbClr val="50B796"/>
                </a:solidFill>
                <a:latin typeface="Helvetica"/>
                <a:cs typeface="Helvetica"/>
              </a:rPr>
              <a:t>Officer</a:t>
            </a:r>
            <a:endParaRPr sz="2300">
              <a:latin typeface="Helvetica"/>
              <a:cs typeface="Helvetica"/>
            </a:endParaRPr>
          </a:p>
          <a:p>
            <a:pPr marL="12700">
              <a:lnSpc>
                <a:spcPct val="100000"/>
              </a:lnSpc>
              <a:spcBef>
                <a:spcPts val="1570"/>
              </a:spcBef>
            </a:pPr>
            <a:r>
              <a:rPr sz="1450" b="1" dirty="0">
                <a:solidFill>
                  <a:srgbClr val="575756"/>
                </a:solidFill>
                <a:latin typeface="Helvetica"/>
                <a:cs typeface="Helvetica"/>
              </a:rPr>
              <a:t>Primary</a:t>
            </a:r>
            <a:r>
              <a:rPr sz="1450" b="1" spc="65" dirty="0">
                <a:solidFill>
                  <a:srgbClr val="575756"/>
                </a:solidFill>
                <a:latin typeface="Helvetica"/>
                <a:cs typeface="Helvetica"/>
              </a:rPr>
              <a:t> </a:t>
            </a:r>
            <a:r>
              <a:rPr sz="1450" b="1" dirty="0">
                <a:solidFill>
                  <a:srgbClr val="575756"/>
                </a:solidFill>
                <a:latin typeface="Helvetica"/>
                <a:cs typeface="Helvetica"/>
              </a:rPr>
              <a:t>Care</a:t>
            </a:r>
            <a:r>
              <a:rPr sz="1450" b="1" spc="65" dirty="0">
                <a:solidFill>
                  <a:srgbClr val="575756"/>
                </a:solidFill>
                <a:latin typeface="Helvetica"/>
                <a:cs typeface="Helvetica"/>
              </a:rPr>
              <a:t> </a:t>
            </a:r>
            <a:r>
              <a:rPr sz="1450" b="1" dirty="0">
                <a:solidFill>
                  <a:srgbClr val="575756"/>
                </a:solidFill>
                <a:latin typeface="Helvetica"/>
                <a:cs typeface="Helvetica"/>
              </a:rPr>
              <a:t>People</a:t>
            </a:r>
            <a:r>
              <a:rPr sz="1450" b="1" spc="70" dirty="0">
                <a:solidFill>
                  <a:srgbClr val="575756"/>
                </a:solidFill>
                <a:latin typeface="Helvetica"/>
                <a:cs typeface="Helvetica"/>
              </a:rPr>
              <a:t> </a:t>
            </a:r>
            <a:r>
              <a:rPr sz="1450" b="1" dirty="0">
                <a:solidFill>
                  <a:srgbClr val="575756"/>
                </a:solidFill>
                <a:latin typeface="Helvetica"/>
                <a:cs typeface="Helvetica"/>
              </a:rPr>
              <a:t>Plan</a:t>
            </a:r>
            <a:r>
              <a:rPr sz="1450" b="1" spc="70" dirty="0">
                <a:solidFill>
                  <a:srgbClr val="575756"/>
                </a:solidFill>
                <a:latin typeface="Helvetica"/>
                <a:cs typeface="Helvetica"/>
              </a:rPr>
              <a:t> </a:t>
            </a:r>
            <a:r>
              <a:rPr sz="1450" b="1" dirty="0">
                <a:solidFill>
                  <a:srgbClr val="575756"/>
                </a:solidFill>
                <a:latin typeface="Helvetica"/>
                <a:cs typeface="Helvetica"/>
              </a:rPr>
              <a:t>Working</a:t>
            </a:r>
            <a:r>
              <a:rPr sz="1450" b="1" spc="75" dirty="0">
                <a:solidFill>
                  <a:srgbClr val="575756"/>
                </a:solidFill>
                <a:latin typeface="Helvetica"/>
                <a:cs typeface="Helvetica"/>
              </a:rPr>
              <a:t> </a:t>
            </a:r>
            <a:r>
              <a:rPr sz="1450" b="1" spc="-10" dirty="0">
                <a:solidFill>
                  <a:srgbClr val="575756"/>
                </a:solidFill>
                <a:latin typeface="Helvetica"/>
                <a:cs typeface="Helvetica"/>
              </a:rPr>
              <a:t>Group</a:t>
            </a:r>
            <a:endParaRPr sz="1450">
              <a:latin typeface="Helvetica"/>
              <a:cs typeface="Helvetica"/>
            </a:endParaRPr>
          </a:p>
        </p:txBody>
      </p:sp>
      <p:sp>
        <p:nvSpPr>
          <p:cNvPr id="11" name="object 11"/>
          <p:cNvSpPr txBox="1"/>
          <p:nvPr/>
        </p:nvSpPr>
        <p:spPr>
          <a:xfrm>
            <a:off x="13124595" y="10136980"/>
            <a:ext cx="5765165" cy="402590"/>
          </a:xfrm>
          <a:prstGeom prst="rect">
            <a:avLst/>
          </a:prstGeom>
        </p:spPr>
        <p:txBody>
          <a:bodyPr vert="horz" wrap="square" lIns="0" tIns="12065" rIns="0" bIns="0" rtlCol="0">
            <a:spAutoFit/>
          </a:bodyPr>
          <a:lstStyle/>
          <a:p>
            <a:pPr marL="12700" marR="5080">
              <a:lnSpc>
                <a:spcPct val="107600"/>
              </a:lnSpc>
              <a:spcBef>
                <a:spcPts val="95"/>
              </a:spcBef>
            </a:pPr>
            <a:r>
              <a:rPr sz="1150" b="1" dirty="0">
                <a:solidFill>
                  <a:srgbClr val="575756"/>
                </a:solidFill>
                <a:latin typeface="Helvetica"/>
                <a:cs typeface="Helvetica"/>
              </a:rPr>
              <a:t>Martin</a:t>
            </a:r>
            <a:r>
              <a:rPr sz="1150" b="1" spc="-5" dirty="0">
                <a:solidFill>
                  <a:srgbClr val="575756"/>
                </a:solidFill>
                <a:latin typeface="Helvetica"/>
                <a:cs typeface="Helvetica"/>
              </a:rPr>
              <a:t> </a:t>
            </a:r>
            <a:r>
              <a:rPr sz="1150" b="1" dirty="0">
                <a:solidFill>
                  <a:srgbClr val="575756"/>
                </a:solidFill>
                <a:latin typeface="Helvetica"/>
                <a:cs typeface="Helvetica"/>
              </a:rPr>
              <a:t>Berisford</a:t>
            </a:r>
            <a:r>
              <a:rPr sz="1150" b="1" spc="-5" dirty="0">
                <a:solidFill>
                  <a:srgbClr val="575756"/>
                </a:solidFill>
                <a:latin typeface="Helvetica"/>
                <a:cs typeface="Helvetica"/>
              </a:rPr>
              <a:t> </a:t>
            </a:r>
            <a:r>
              <a:rPr sz="1150" dirty="0">
                <a:solidFill>
                  <a:srgbClr val="575756"/>
                </a:solidFill>
                <a:latin typeface="Helvetica"/>
                <a:cs typeface="Helvetica"/>
              </a:rPr>
              <a:t>- Communications</a:t>
            </a:r>
            <a:r>
              <a:rPr sz="1150" spc="-5" dirty="0">
                <a:solidFill>
                  <a:srgbClr val="575756"/>
                </a:solidFill>
                <a:latin typeface="Helvetica"/>
                <a:cs typeface="Helvetica"/>
              </a:rPr>
              <a:t> </a:t>
            </a:r>
            <a:r>
              <a:rPr sz="1150" dirty="0">
                <a:solidFill>
                  <a:srgbClr val="575756"/>
                </a:solidFill>
                <a:latin typeface="Helvetica"/>
                <a:cs typeface="Helvetica"/>
              </a:rPr>
              <a:t>and Engagement</a:t>
            </a:r>
            <a:r>
              <a:rPr sz="1150" spc="-5" dirty="0">
                <a:solidFill>
                  <a:srgbClr val="575756"/>
                </a:solidFill>
                <a:latin typeface="Helvetica"/>
                <a:cs typeface="Helvetica"/>
              </a:rPr>
              <a:t> </a:t>
            </a:r>
            <a:r>
              <a:rPr sz="1150" dirty="0">
                <a:solidFill>
                  <a:srgbClr val="575756"/>
                </a:solidFill>
                <a:latin typeface="Helvetica"/>
                <a:cs typeface="Helvetica"/>
              </a:rPr>
              <a:t>Lead, Coventry</a:t>
            </a:r>
            <a:r>
              <a:rPr sz="1150" spc="-5" dirty="0">
                <a:solidFill>
                  <a:srgbClr val="575756"/>
                </a:solidFill>
                <a:latin typeface="Helvetica"/>
                <a:cs typeface="Helvetica"/>
              </a:rPr>
              <a:t> </a:t>
            </a:r>
            <a:r>
              <a:rPr sz="1150" dirty="0">
                <a:solidFill>
                  <a:srgbClr val="575756"/>
                </a:solidFill>
                <a:latin typeface="Helvetica"/>
                <a:cs typeface="Helvetica"/>
              </a:rPr>
              <a:t>and </a:t>
            </a:r>
            <a:r>
              <a:rPr sz="1150" spc="-10" dirty="0">
                <a:solidFill>
                  <a:srgbClr val="575756"/>
                </a:solidFill>
                <a:latin typeface="Helvetica"/>
                <a:cs typeface="Helvetica"/>
              </a:rPr>
              <a:t>Warwickshire </a:t>
            </a:r>
            <a:r>
              <a:rPr sz="1150" dirty="0">
                <a:solidFill>
                  <a:srgbClr val="575756"/>
                </a:solidFill>
                <a:latin typeface="Helvetica"/>
                <a:cs typeface="Helvetica"/>
              </a:rPr>
              <a:t>Training</a:t>
            </a:r>
            <a:r>
              <a:rPr sz="1150" spc="-75" dirty="0">
                <a:solidFill>
                  <a:srgbClr val="575756"/>
                </a:solidFill>
                <a:latin typeface="Helvetica"/>
                <a:cs typeface="Helvetica"/>
              </a:rPr>
              <a:t> </a:t>
            </a:r>
            <a:r>
              <a:rPr sz="1150" spc="-25" dirty="0">
                <a:solidFill>
                  <a:srgbClr val="575756"/>
                </a:solidFill>
                <a:latin typeface="Helvetica"/>
                <a:cs typeface="Helvetica"/>
              </a:rPr>
              <a:t>Hub</a:t>
            </a:r>
            <a:endParaRPr sz="1150">
              <a:latin typeface="Helvetica"/>
              <a:cs typeface="Helvetic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652000" cy="11308715"/>
            <a:chOff x="0" y="0"/>
            <a:chExt cx="9652000" cy="11308715"/>
          </a:xfrm>
        </p:grpSpPr>
        <p:pic>
          <p:nvPicPr>
            <p:cNvPr id="3" name="object 3"/>
            <p:cNvPicPr/>
            <p:nvPr/>
          </p:nvPicPr>
          <p:blipFill>
            <a:blip r:embed="rId2" cstate="print"/>
            <a:stretch>
              <a:fillRect/>
            </a:stretch>
          </p:blipFill>
          <p:spPr>
            <a:xfrm>
              <a:off x="0" y="0"/>
              <a:ext cx="9474120" cy="11308556"/>
            </a:xfrm>
            <a:prstGeom prst="rect">
              <a:avLst/>
            </a:prstGeom>
          </p:spPr>
        </p:pic>
        <p:sp>
          <p:nvSpPr>
            <p:cNvPr id="4" name="object 4"/>
            <p:cNvSpPr/>
            <p:nvPr/>
          </p:nvSpPr>
          <p:spPr>
            <a:xfrm>
              <a:off x="6133991" y="1361215"/>
              <a:ext cx="3518535" cy="3778250"/>
            </a:xfrm>
            <a:custGeom>
              <a:avLst/>
              <a:gdLst/>
              <a:ahLst/>
              <a:cxnLst/>
              <a:rect l="l" t="t" r="r" b="b"/>
              <a:pathLst>
                <a:path w="3518534" h="3778250">
                  <a:moveTo>
                    <a:pt x="1760773" y="0"/>
                  </a:moveTo>
                  <a:lnTo>
                    <a:pt x="1712307" y="651"/>
                  </a:lnTo>
                  <a:lnTo>
                    <a:pt x="1664165" y="2594"/>
                  </a:lnTo>
                  <a:lnTo>
                    <a:pt x="1616363" y="5813"/>
                  </a:lnTo>
                  <a:lnTo>
                    <a:pt x="1568919" y="10290"/>
                  </a:lnTo>
                  <a:lnTo>
                    <a:pt x="1521848" y="16008"/>
                  </a:lnTo>
                  <a:lnTo>
                    <a:pt x="1475168" y="22952"/>
                  </a:lnTo>
                  <a:lnTo>
                    <a:pt x="1428896" y="31104"/>
                  </a:lnTo>
                  <a:lnTo>
                    <a:pt x="1383048" y="40447"/>
                  </a:lnTo>
                  <a:lnTo>
                    <a:pt x="1337641" y="50965"/>
                  </a:lnTo>
                  <a:lnTo>
                    <a:pt x="1292692" y="62642"/>
                  </a:lnTo>
                  <a:lnTo>
                    <a:pt x="1248218" y="75460"/>
                  </a:lnTo>
                  <a:lnTo>
                    <a:pt x="1204235" y="89402"/>
                  </a:lnTo>
                  <a:lnTo>
                    <a:pt x="1160761" y="104452"/>
                  </a:lnTo>
                  <a:lnTo>
                    <a:pt x="1117811" y="120594"/>
                  </a:lnTo>
                  <a:lnTo>
                    <a:pt x="1075403" y="137810"/>
                  </a:lnTo>
                  <a:lnTo>
                    <a:pt x="1033554" y="156085"/>
                  </a:lnTo>
                  <a:lnTo>
                    <a:pt x="992281" y="175400"/>
                  </a:lnTo>
                  <a:lnTo>
                    <a:pt x="951599" y="195739"/>
                  </a:lnTo>
                  <a:lnTo>
                    <a:pt x="911527" y="217087"/>
                  </a:lnTo>
                  <a:lnTo>
                    <a:pt x="872080" y="239425"/>
                  </a:lnTo>
                  <a:lnTo>
                    <a:pt x="833276" y="262737"/>
                  </a:lnTo>
                  <a:lnTo>
                    <a:pt x="795131" y="287007"/>
                  </a:lnTo>
                  <a:lnTo>
                    <a:pt x="757662" y="312218"/>
                  </a:lnTo>
                  <a:lnTo>
                    <a:pt x="720886" y="338353"/>
                  </a:lnTo>
                  <a:lnTo>
                    <a:pt x="684820" y="365396"/>
                  </a:lnTo>
                  <a:lnTo>
                    <a:pt x="649480" y="393329"/>
                  </a:lnTo>
                  <a:lnTo>
                    <a:pt x="614883" y="422136"/>
                  </a:lnTo>
                  <a:lnTo>
                    <a:pt x="581047" y="451800"/>
                  </a:lnTo>
                  <a:lnTo>
                    <a:pt x="547987" y="482305"/>
                  </a:lnTo>
                  <a:lnTo>
                    <a:pt x="515721" y="513633"/>
                  </a:lnTo>
                  <a:lnTo>
                    <a:pt x="484265" y="545769"/>
                  </a:lnTo>
                  <a:lnTo>
                    <a:pt x="453636" y="578695"/>
                  </a:lnTo>
                  <a:lnTo>
                    <a:pt x="423851" y="612394"/>
                  </a:lnTo>
                  <a:lnTo>
                    <a:pt x="394927" y="646851"/>
                  </a:lnTo>
                  <a:lnTo>
                    <a:pt x="366881" y="682048"/>
                  </a:lnTo>
                  <a:lnTo>
                    <a:pt x="339729" y="717968"/>
                  </a:lnTo>
                  <a:lnTo>
                    <a:pt x="313487" y="754596"/>
                  </a:lnTo>
                  <a:lnTo>
                    <a:pt x="288174" y="791913"/>
                  </a:lnTo>
                  <a:lnTo>
                    <a:pt x="263805" y="829904"/>
                  </a:lnTo>
                  <a:lnTo>
                    <a:pt x="240398" y="868551"/>
                  </a:lnTo>
                  <a:lnTo>
                    <a:pt x="217969" y="907838"/>
                  </a:lnTo>
                  <a:lnTo>
                    <a:pt x="196535" y="947749"/>
                  </a:lnTo>
                  <a:lnTo>
                    <a:pt x="176113" y="988266"/>
                  </a:lnTo>
                  <a:lnTo>
                    <a:pt x="156719" y="1029372"/>
                  </a:lnTo>
                  <a:lnTo>
                    <a:pt x="138371" y="1071052"/>
                  </a:lnTo>
                  <a:lnTo>
                    <a:pt x="121085" y="1113289"/>
                  </a:lnTo>
                  <a:lnTo>
                    <a:pt x="104877" y="1156064"/>
                  </a:lnTo>
                  <a:lnTo>
                    <a:pt x="89766" y="1199363"/>
                  </a:lnTo>
                  <a:lnTo>
                    <a:pt x="75766" y="1243168"/>
                  </a:lnTo>
                  <a:lnTo>
                    <a:pt x="62897" y="1287463"/>
                  </a:lnTo>
                  <a:lnTo>
                    <a:pt x="51173" y="1332230"/>
                  </a:lnTo>
                  <a:lnTo>
                    <a:pt x="40612" y="1377453"/>
                  </a:lnTo>
                  <a:lnTo>
                    <a:pt x="31230" y="1423116"/>
                  </a:lnTo>
                  <a:lnTo>
                    <a:pt x="23045" y="1469201"/>
                  </a:lnTo>
                  <a:lnTo>
                    <a:pt x="16073" y="1515693"/>
                  </a:lnTo>
                  <a:lnTo>
                    <a:pt x="10332" y="1562573"/>
                  </a:lnTo>
                  <a:lnTo>
                    <a:pt x="5836" y="1609826"/>
                  </a:lnTo>
                  <a:lnTo>
                    <a:pt x="2605" y="1657435"/>
                  </a:lnTo>
                  <a:lnTo>
                    <a:pt x="654" y="1705383"/>
                  </a:lnTo>
                  <a:lnTo>
                    <a:pt x="0" y="1753653"/>
                  </a:lnTo>
                  <a:lnTo>
                    <a:pt x="653" y="1801915"/>
                  </a:lnTo>
                  <a:lnTo>
                    <a:pt x="2604" y="1849855"/>
                  </a:lnTo>
                  <a:lnTo>
                    <a:pt x="5835" y="1897457"/>
                  </a:lnTo>
                  <a:lnTo>
                    <a:pt x="10328" y="1944702"/>
                  </a:lnTo>
                  <a:lnTo>
                    <a:pt x="16068" y="1991575"/>
                  </a:lnTo>
                  <a:lnTo>
                    <a:pt x="23038" y="2038059"/>
                  </a:lnTo>
                  <a:lnTo>
                    <a:pt x="31220" y="2084138"/>
                  </a:lnTo>
                  <a:lnTo>
                    <a:pt x="40599" y="2129794"/>
                  </a:lnTo>
                  <a:lnTo>
                    <a:pt x="51157" y="2175010"/>
                  </a:lnTo>
                  <a:lnTo>
                    <a:pt x="62877" y="2219771"/>
                  </a:lnTo>
                  <a:lnTo>
                    <a:pt x="75743" y="2264059"/>
                  </a:lnTo>
                  <a:lnTo>
                    <a:pt x="89738" y="2307858"/>
                  </a:lnTo>
                  <a:lnTo>
                    <a:pt x="104845" y="2351151"/>
                  </a:lnTo>
                  <a:lnTo>
                    <a:pt x="121047" y="2393921"/>
                  </a:lnTo>
                  <a:lnTo>
                    <a:pt x="138328" y="2436152"/>
                  </a:lnTo>
                  <a:lnTo>
                    <a:pt x="156671" y="2477827"/>
                  </a:lnTo>
                  <a:lnTo>
                    <a:pt x="176059" y="2518928"/>
                  </a:lnTo>
                  <a:lnTo>
                    <a:pt x="196475" y="2559440"/>
                  </a:lnTo>
                  <a:lnTo>
                    <a:pt x="217903" y="2599346"/>
                  </a:lnTo>
                  <a:lnTo>
                    <a:pt x="240325" y="2638629"/>
                  </a:lnTo>
                  <a:lnTo>
                    <a:pt x="263726" y="2677273"/>
                  </a:lnTo>
                  <a:lnTo>
                    <a:pt x="288087" y="2715259"/>
                  </a:lnTo>
                  <a:lnTo>
                    <a:pt x="313393" y="2752573"/>
                  </a:lnTo>
                  <a:lnTo>
                    <a:pt x="339627" y="2789197"/>
                  </a:lnTo>
                  <a:lnTo>
                    <a:pt x="366771" y="2825115"/>
                  </a:lnTo>
                  <a:lnTo>
                    <a:pt x="394810" y="2860309"/>
                  </a:lnTo>
                  <a:lnTo>
                    <a:pt x="423725" y="2894763"/>
                  </a:lnTo>
                  <a:lnTo>
                    <a:pt x="453502" y="2928461"/>
                  </a:lnTo>
                  <a:lnTo>
                    <a:pt x="484122" y="2961385"/>
                  </a:lnTo>
                  <a:lnTo>
                    <a:pt x="515569" y="2993520"/>
                  </a:lnTo>
                  <a:lnTo>
                    <a:pt x="547826" y="3024847"/>
                  </a:lnTo>
                  <a:lnTo>
                    <a:pt x="580877" y="3055351"/>
                  </a:lnTo>
                  <a:lnTo>
                    <a:pt x="614704" y="3085015"/>
                  </a:lnTo>
                  <a:lnTo>
                    <a:pt x="649291" y="3113822"/>
                  </a:lnTo>
                  <a:lnTo>
                    <a:pt x="684621" y="3141756"/>
                  </a:lnTo>
                  <a:lnTo>
                    <a:pt x="720678" y="3168799"/>
                  </a:lnTo>
                  <a:lnTo>
                    <a:pt x="757444" y="3194935"/>
                  </a:lnTo>
                  <a:lnTo>
                    <a:pt x="794903" y="3220147"/>
                  </a:lnTo>
                  <a:lnTo>
                    <a:pt x="833038" y="3244419"/>
                  </a:lnTo>
                  <a:lnTo>
                    <a:pt x="871832" y="3267734"/>
                  </a:lnTo>
                  <a:lnTo>
                    <a:pt x="911268" y="3290075"/>
                  </a:lnTo>
                  <a:lnTo>
                    <a:pt x="951330" y="3311426"/>
                  </a:lnTo>
                  <a:lnTo>
                    <a:pt x="992001" y="3331769"/>
                  </a:lnTo>
                  <a:lnTo>
                    <a:pt x="1033265" y="3351089"/>
                  </a:lnTo>
                  <a:lnTo>
                    <a:pt x="1075103" y="3369367"/>
                  </a:lnTo>
                  <a:lnTo>
                    <a:pt x="1117500" y="3386589"/>
                  </a:lnTo>
                  <a:lnTo>
                    <a:pt x="1160439" y="3402736"/>
                  </a:lnTo>
                  <a:lnTo>
                    <a:pt x="1203903" y="3417792"/>
                  </a:lnTo>
                  <a:lnTo>
                    <a:pt x="1247875" y="3431741"/>
                  </a:lnTo>
                  <a:lnTo>
                    <a:pt x="1292338" y="3444566"/>
                  </a:lnTo>
                  <a:lnTo>
                    <a:pt x="1337276" y="3456250"/>
                  </a:lnTo>
                  <a:lnTo>
                    <a:pt x="1382672" y="3466776"/>
                  </a:lnTo>
                  <a:lnTo>
                    <a:pt x="1428510" y="3476128"/>
                  </a:lnTo>
                  <a:lnTo>
                    <a:pt x="1474771" y="3484289"/>
                  </a:lnTo>
                  <a:lnTo>
                    <a:pt x="1521440" y="3491242"/>
                  </a:lnTo>
                  <a:lnTo>
                    <a:pt x="1568500" y="3496970"/>
                  </a:lnTo>
                  <a:lnTo>
                    <a:pt x="1615934" y="3501458"/>
                  </a:lnTo>
                  <a:lnTo>
                    <a:pt x="1663725" y="3504687"/>
                  </a:lnTo>
                  <a:lnTo>
                    <a:pt x="1711857" y="3506643"/>
                  </a:lnTo>
                  <a:lnTo>
                    <a:pt x="1760312" y="3507306"/>
                  </a:lnTo>
                  <a:lnTo>
                    <a:pt x="1760312" y="3777895"/>
                  </a:lnTo>
                  <a:lnTo>
                    <a:pt x="1816940" y="3763588"/>
                  </a:lnTo>
                  <a:lnTo>
                    <a:pt x="1872629" y="3748538"/>
                  </a:lnTo>
                  <a:lnTo>
                    <a:pt x="1927378" y="3732751"/>
                  </a:lnTo>
                  <a:lnTo>
                    <a:pt x="1981189" y="3716236"/>
                  </a:lnTo>
                  <a:lnTo>
                    <a:pt x="2034061" y="3698997"/>
                  </a:lnTo>
                  <a:lnTo>
                    <a:pt x="2085997" y="3681044"/>
                  </a:lnTo>
                  <a:lnTo>
                    <a:pt x="2136996" y="3662383"/>
                  </a:lnTo>
                  <a:lnTo>
                    <a:pt x="2187059" y="3643021"/>
                  </a:lnTo>
                  <a:lnTo>
                    <a:pt x="2236187" y="3622965"/>
                  </a:lnTo>
                  <a:lnTo>
                    <a:pt x="2284380" y="3602222"/>
                  </a:lnTo>
                  <a:lnTo>
                    <a:pt x="2331639" y="3580800"/>
                  </a:lnTo>
                  <a:lnTo>
                    <a:pt x="2377964" y="3558706"/>
                  </a:lnTo>
                  <a:lnTo>
                    <a:pt x="2423357" y="3535946"/>
                  </a:lnTo>
                  <a:lnTo>
                    <a:pt x="2467817" y="3512528"/>
                  </a:lnTo>
                  <a:lnTo>
                    <a:pt x="2511346" y="3488458"/>
                  </a:lnTo>
                  <a:lnTo>
                    <a:pt x="2553944" y="3463745"/>
                  </a:lnTo>
                  <a:lnTo>
                    <a:pt x="2595612" y="3438395"/>
                  </a:lnTo>
                  <a:lnTo>
                    <a:pt x="2636349" y="3412414"/>
                  </a:lnTo>
                  <a:lnTo>
                    <a:pt x="2676158" y="3385812"/>
                  </a:lnTo>
                  <a:lnTo>
                    <a:pt x="2715038" y="3358593"/>
                  </a:lnTo>
                  <a:lnTo>
                    <a:pt x="2752991" y="3330766"/>
                  </a:lnTo>
                  <a:lnTo>
                    <a:pt x="2790016" y="3302338"/>
                  </a:lnTo>
                  <a:lnTo>
                    <a:pt x="2826115" y="3273315"/>
                  </a:lnTo>
                  <a:lnTo>
                    <a:pt x="2861288" y="3243706"/>
                  </a:lnTo>
                  <a:lnTo>
                    <a:pt x="2895535" y="3213516"/>
                  </a:lnTo>
                  <a:lnTo>
                    <a:pt x="2928858" y="3182753"/>
                  </a:lnTo>
                  <a:lnTo>
                    <a:pt x="2961256" y="3151424"/>
                  </a:lnTo>
                  <a:lnTo>
                    <a:pt x="2992732" y="3119537"/>
                  </a:lnTo>
                  <a:lnTo>
                    <a:pt x="3023284" y="3087098"/>
                  </a:lnTo>
                  <a:lnTo>
                    <a:pt x="3052914" y="3054114"/>
                  </a:lnTo>
                  <a:lnTo>
                    <a:pt x="3081623" y="3020593"/>
                  </a:lnTo>
                  <a:lnTo>
                    <a:pt x="3109411" y="2986542"/>
                  </a:lnTo>
                  <a:lnTo>
                    <a:pt x="3136278" y="2951968"/>
                  </a:lnTo>
                  <a:lnTo>
                    <a:pt x="3162226" y="2916877"/>
                  </a:lnTo>
                  <a:lnTo>
                    <a:pt x="3187254" y="2881277"/>
                  </a:lnTo>
                  <a:lnTo>
                    <a:pt x="3211365" y="2845176"/>
                  </a:lnTo>
                  <a:lnTo>
                    <a:pt x="3234557" y="2808579"/>
                  </a:lnTo>
                  <a:lnTo>
                    <a:pt x="3256832" y="2771495"/>
                  </a:lnTo>
                  <a:lnTo>
                    <a:pt x="3278191" y="2733931"/>
                  </a:lnTo>
                  <a:lnTo>
                    <a:pt x="3298634" y="2695893"/>
                  </a:lnTo>
                  <a:lnTo>
                    <a:pt x="3318161" y="2657388"/>
                  </a:lnTo>
                  <a:lnTo>
                    <a:pt x="3336774" y="2618425"/>
                  </a:lnTo>
                  <a:lnTo>
                    <a:pt x="3354473" y="2579009"/>
                  </a:lnTo>
                  <a:lnTo>
                    <a:pt x="3371258" y="2539148"/>
                  </a:lnTo>
                  <a:lnTo>
                    <a:pt x="3387131" y="2498849"/>
                  </a:lnTo>
                  <a:lnTo>
                    <a:pt x="3402091" y="2458120"/>
                  </a:lnTo>
                  <a:lnTo>
                    <a:pt x="3416140" y="2416966"/>
                  </a:lnTo>
                  <a:lnTo>
                    <a:pt x="3429278" y="2375396"/>
                  </a:lnTo>
                  <a:lnTo>
                    <a:pt x="3441506" y="2333417"/>
                  </a:lnTo>
                  <a:lnTo>
                    <a:pt x="3452823" y="2291035"/>
                  </a:lnTo>
                  <a:lnTo>
                    <a:pt x="3463232" y="2248258"/>
                  </a:lnTo>
                  <a:lnTo>
                    <a:pt x="3472733" y="2205093"/>
                  </a:lnTo>
                  <a:lnTo>
                    <a:pt x="3481326" y="2161546"/>
                  </a:lnTo>
                  <a:lnTo>
                    <a:pt x="3489011" y="2117626"/>
                  </a:lnTo>
                  <a:lnTo>
                    <a:pt x="3495790" y="2073339"/>
                  </a:lnTo>
                  <a:lnTo>
                    <a:pt x="3501663" y="2028692"/>
                  </a:lnTo>
                  <a:lnTo>
                    <a:pt x="3506631" y="1983692"/>
                  </a:lnTo>
                  <a:lnTo>
                    <a:pt x="3510694" y="1938347"/>
                  </a:lnTo>
                  <a:lnTo>
                    <a:pt x="3513854" y="1892663"/>
                  </a:lnTo>
                  <a:lnTo>
                    <a:pt x="3516109" y="1846648"/>
                  </a:lnTo>
                  <a:lnTo>
                    <a:pt x="3517462" y="1800309"/>
                  </a:lnTo>
                  <a:lnTo>
                    <a:pt x="3517913" y="1753653"/>
                  </a:lnTo>
                  <a:lnTo>
                    <a:pt x="3517261" y="1705443"/>
                  </a:lnTo>
                  <a:lnTo>
                    <a:pt x="3515314" y="1657555"/>
                  </a:lnTo>
                  <a:lnTo>
                    <a:pt x="3512091" y="1610005"/>
                  </a:lnTo>
                  <a:lnTo>
                    <a:pt x="3507607" y="1562810"/>
                  </a:lnTo>
                  <a:lnTo>
                    <a:pt x="3501879" y="1515986"/>
                  </a:lnTo>
                  <a:lnTo>
                    <a:pt x="3494924" y="1469551"/>
                  </a:lnTo>
                  <a:lnTo>
                    <a:pt x="3486759" y="1423520"/>
                  </a:lnTo>
                  <a:lnTo>
                    <a:pt x="3477401" y="1377911"/>
                  </a:lnTo>
                  <a:lnTo>
                    <a:pt x="3466865" y="1332740"/>
                  </a:lnTo>
                  <a:lnTo>
                    <a:pt x="3455170" y="1288024"/>
                  </a:lnTo>
                  <a:lnTo>
                    <a:pt x="3442331" y="1243780"/>
                  </a:lnTo>
                  <a:lnTo>
                    <a:pt x="3428365" y="1200023"/>
                  </a:lnTo>
                  <a:lnTo>
                    <a:pt x="3413290" y="1156771"/>
                  </a:lnTo>
                  <a:lnTo>
                    <a:pt x="3397121" y="1114041"/>
                  </a:lnTo>
                  <a:lnTo>
                    <a:pt x="3379876" y="1071848"/>
                  </a:lnTo>
                  <a:lnTo>
                    <a:pt x="3361571" y="1030210"/>
                  </a:lnTo>
                  <a:lnTo>
                    <a:pt x="3342222" y="989144"/>
                  </a:lnTo>
                  <a:lnTo>
                    <a:pt x="3321848" y="948665"/>
                  </a:lnTo>
                  <a:lnTo>
                    <a:pt x="3300464" y="908792"/>
                  </a:lnTo>
                  <a:lnTo>
                    <a:pt x="3278087" y="869539"/>
                  </a:lnTo>
                  <a:lnTo>
                    <a:pt x="3254733" y="830924"/>
                  </a:lnTo>
                  <a:lnTo>
                    <a:pt x="3230421" y="792964"/>
                  </a:lnTo>
                  <a:lnTo>
                    <a:pt x="3205165" y="755676"/>
                  </a:lnTo>
                  <a:lnTo>
                    <a:pt x="3178984" y="719075"/>
                  </a:lnTo>
                  <a:lnTo>
                    <a:pt x="3151893" y="683178"/>
                  </a:lnTo>
                  <a:lnTo>
                    <a:pt x="3123909" y="648003"/>
                  </a:lnTo>
                  <a:lnTo>
                    <a:pt x="3095050" y="613566"/>
                  </a:lnTo>
                  <a:lnTo>
                    <a:pt x="3065332" y="579883"/>
                  </a:lnTo>
                  <a:lnTo>
                    <a:pt x="3034771" y="546972"/>
                  </a:lnTo>
                  <a:lnTo>
                    <a:pt x="3003384" y="514848"/>
                  </a:lnTo>
                  <a:lnTo>
                    <a:pt x="2971189" y="483528"/>
                  </a:lnTo>
                  <a:lnTo>
                    <a:pt x="2938201" y="453030"/>
                  </a:lnTo>
                  <a:lnTo>
                    <a:pt x="2904438" y="423369"/>
                  </a:lnTo>
                  <a:lnTo>
                    <a:pt x="2869916" y="394563"/>
                  </a:lnTo>
                  <a:lnTo>
                    <a:pt x="2834652" y="366628"/>
                  </a:lnTo>
                  <a:lnTo>
                    <a:pt x="2798662" y="339581"/>
                  </a:lnTo>
                  <a:lnTo>
                    <a:pt x="2761964" y="313437"/>
                  </a:lnTo>
                  <a:lnTo>
                    <a:pt x="2724574" y="288215"/>
                  </a:lnTo>
                  <a:lnTo>
                    <a:pt x="2686508" y="263931"/>
                  </a:lnTo>
                  <a:lnTo>
                    <a:pt x="2647784" y="240601"/>
                  </a:lnTo>
                  <a:lnTo>
                    <a:pt x="2608419" y="218241"/>
                  </a:lnTo>
                  <a:lnTo>
                    <a:pt x="2568428" y="196870"/>
                  </a:lnTo>
                  <a:lnTo>
                    <a:pt x="2527829" y="176502"/>
                  </a:lnTo>
                  <a:lnTo>
                    <a:pt x="2486638" y="157156"/>
                  </a:lnTo>
                  <a:lnTo>
                    <a:pt x="2444873" y="138847"/>
                  </a:lnTo>
                  <a:lnTo>
                    <a:pt x="2402549" y="121592"/>
                  </a:lnTo>
                  <a:lnTo>
                    <a:pt x="2359684" y="105408"/>
                  </a:lnTo>
                  <a:lnTo>
                    <a:pt x="2316294" y="90312"/>
                  </a:lnTo>
                  <a:lnTo>
                    <a:pt x="2272396" y="76320"/>
                  </a:lnTo>
                  <a:lnTo>
                    <a:pt x="2228007" y="63448"/>
                  </a:lnTo>
                  <a:lnTo>
                    <a:pt x="2183143" y="51714"/>
                  </a:lnTo>
                  <a:lnTo>
                    <a:pt x="2137822" y="41135"/>
                  </a:lnTo>
                  <a:lnTo>
                    <a:pt x="2092059" y="31725"/>
                  </a:lnTo>
                  <a:lnTo>
                    <a:pt x="2045872" y="23504"/>
                  </a:lnTo>
                  <a:lnTo>
                    <a:pt x="1999277" y="16486"/>
                  </a:lnTo>
                  <a:lnTo>
                    <a:pt x="1952291" y="10689"/>
                  </a:lnTo>
                  <a:lnTo>
                    <a:pt x="1904931" y="6130"/>
                  </a:lnTo>
                  <a:lnTo>
                    <a:pt x="1857214" y="2824"/>
                  </a:lnTo>
                  <a:lnTo>
                    <a:pt x="1809155" y="789"/>
                  </a:lnTo>
                  <a:lnTo>
                    <a:pt x="1760773" y="0"/>
                  </a:lnTo>
                  <a:close/>
                </a:path>
              </a:pathLst>
            </a:custGeom>
            <a:solidFill>
              <a:srgbClr val="47B3E3"/>
            </a:solidFill>
          </p:spPr>
          <p:txBody>
            <a:bodyPr wrap="square" lIns="0" tIns="0" rIns="0" bIns="0" rtlCol="0"/>
            <a:lstStyle/>
            <a:p>
              <a:endParaRPr/>
            </a:p>
          </p:txBody>
        </p:sp>
        <p:sp>
          <p:nvSpPr>
            <p:cNvPr id="5" name="object 5"/>
            <p:cNvSpPr/>
            <p:nvPr/>
          </p:nvSpPr>
          <p:spPr>
            <a:xfrm>
              <a:off x="6816592" y="1929109"/>
              <a:ext cx="2153285" cy="2082800"/>
            </a:xfrm>
            <a:custGeom>
              <a:avLst/>
              <a:gdLst/>
              <a:ahLst/>
              <a:cxnLst/>
              <a:rect l="l" t="t" r="r" b="b"/>
              <a:pathLst>
                <a:path w="2153284" h="2082800">
                  <a:moveTo>
                    <a:pt x="1261661" y="12700"/>
                  </a:moveTo>
                  <a:lnTo>
                    <a:pt x="879190" y="12700"/>
                  </a:lnTo>
                  <a:lnTo>
                    <a:pt x="737337" y="50800"/>
                  </a:lnTo>
                  <a:lnTo>
                    <a:pt x="691483" y="76200"/>
                  </a:lnTo>
                  <a:lnTo>
                    <a:pt x="602269" y="101600"/>
                  </a:lnTo>
                  <a:lnTo>
                    <a:pt x="559025" y="127000"/>
                  </a:lnTo>
                  <a:lnTo>
                    <a:pt x="516766" y="152400"/>
                  </a:lnTo>
                  <a:lnTo>
                    <a:pt x="475550" y="177800"/>
                  </a:lnTo>
                  <a:lnTo>
                    <a:pt x="435436" y="203200"/>
                  </a:lnTo>
                  <a:lnTo>
                    <a:pt x="396482" y="241300"/>
                  </a:lnTo>
                  <a:lnTo>
                    <a:pt x="358745" y="266700"/>
                  </a:lnTo>
                  <a:lnTo>
                    <a:pt x="322283" y="304800"/>
                  </a:lnTo>
                  <a:lnTo>
                    <a:pt x="286594" y="330200"/>
                  </a:lnTo>
                  <a:lnTo>
                    <a:pt x="252867" y="368300"/>
                  </a:lnTo>
                  <a:lnTo>
                    <a:pt x="221126" y="406400"/>
                  </a:lnTo>
                  <a:lnTo>
                    <a:pt x="191399" y="444500"/>
                  </a:lnTo>
                  <a:lnTo>
                    <a:pt x="163711" y="495300"/>
                  </a:lnTo>
                  <a:lnTo>
                    <a:pt x="138088" y="533400"/>
                  </a:lnTo>
                  <a:lnTo>
                    <a:pt x="114557" y="571500"/>
                  </a:lnTo>
                  <a:lnTo>
                    <a:pt x="93143" y="622300"/>
                  </a:lnTo>
                  <a:lnTo>
                    <a:pt x="73872" y="660400"/>
                  </a:lnTo>
                  <a:lnTo>
                    <a:pt x="56771" y="711200"/>
                  </a:lnTo>
                  <a:lnTo>
                    <a:pt x="41866" y="749300"/>
                  </a:lnTo>
                  <a:lnTo>
                    <a:pt x="29182" y="800100"/>
                  </a:lnTo>
                  <a:lnTo>
                    <a:pt x="18746" y="850900"/>
                  </a:lnTo>
                  <a:lnTo>
                    <a:pt x="10583" y="901700"/>
                  </a:lnTo>
                  <a:lnTo>
                    <a:pt x="4721" y="952500"/>
                  </a:lnTo>
                  <a:lnTo>
                    <a:pt x="1184" y="990600"/>
                  </a:lnTo>
                  <a:lnTo>
                    <a:pt x="0" y="1041402"/>
                  </a:lnTo>
                  <a:lnTo>
                    <a:pt x="0" y="1828800"/>
                  </a:lnTo>
                  <a:lnTo>
                    <a:pt x="4344" y="1879600"/>
                  </a:lnTo>
                  <a:lnTo>
                    <a:pt x="16865" y="1917700"/>
                  </a:lnTo>
                  <a:lnTo>
                    <a:pt x="36797" y="1955800"/>
                  </a:lnTo>
                  <a:lnTo>
                    <a:pt x="63373" y="1993900"/>
                  </a:lnTo>
                  <a:lnTo>
                    <a:pt x="95827" y="2032000"/>
                  </a:lnTo>
                  <a:lnTo>
                    <a:pt x="133392" y="2057400"/>
                  </a:lnTo>
                  <a:lnTo>
                    <a:pt x="175302" y="2070100"/>
                  </a:lnTo>
                  <a:lnTo>
                    <a:pt x="220791" y="2082800"/>
                  </a:lnTo>
                  <a:lnTo>
                    <a:pt x="496781" y="2082800"/>
                  </a:lnTo>
                  <a:lnTo>
                    <a:pt x="542271" y="2070100"/>
                  </a:lnTo>
                  <a:lnTo>
                    <a:pt x="584181" y="2057400"/>
                  </a:lnTo>
                  <a:lnTo>
                    <a:pt x="621746" y="2032000"/>
                  </a:lnTo>
                  <a:lnTo>
                    <a:pt x="654199" y="1993900"/>
                  </a:lnTo>
                  <a:lnTo>
                    <a:pt x="680774" y="1955800"/>
                  </a:lnTo>
                  <a:lnTo>
                    <a:pt x="700705" y="1917700"/>
                  </a:lnTo>
                  <a:lnTo>
                    <a:pt x="269091" y="1917700"/>
                  </a:lnTo>
                  <a:lnTo>
                    <a:pt x="234186" y="1905000"/>
                  </a:lnTo>
                  <a:lnTo>
                    <a:pt x="205675" y="1892300"/>
                  </a:lnTo>
                  <a:lnTo>
                    <a:pt x="186449" y="1866900"/>
                  </a:lnTo>
                  <a:lnTo>
                    <a:pt x="179397" y="1828800"/>
                  </a:lnTo>
                  <a:lnTo>
                    <a:pt x="179397" y="1651000"/>
                  </a:lnTo>
                  <a:lnTo>
                    <a:pt x="717569" y="1651000"/>
                  </a:lnTo>
                  <a:lnTo>
                    <a:pt x="717569" y="1485900"/>
                  </a:lnTo>
                  <a:lnTo>
                    <a:pt x="179303" y="1485900"/>
                  </a:lnTo>
                  <a:lnTo>
                    <a:pt x="179303" y="1041402"/>
                  </a:lnTo>
                  <a:lnTo>
                    <a:pt x="179760" y="1028700"/>
                  </a:lnTo>
                  <a:lnTo>
                    <a:pt x="180850" y="990600"/>
                  </a:lnTo>
                  <a:lnTo>
                    <a:pt x="185184" y="939800"/>
                  </a:lnTo>
                  <a:lnTo>
                    <a:pt x="192360" y="901700"/>
                  </a:lnTo>
                  <a:lnTo>
                    <a:pt x="202340" y="850900"/>
                  </a:lnTo>
                  <a:lnTo>
                    <a:pt x="215085" y="800100"/>
                  </a:lnTo>
                  <a:lnTo>
                    <a:pt x="230559" y="749300"/>
                  </a:lnTo>
                  <a:lnTo>
                    <a:pt x="248721" y="711200"/>
                  </a:lnTo>
                  <a:lnTo>
                    <a:pt x="269534" y="660400"/>
                  </a:lnTo>
                  <a:lnTo>
                    <a:pt x="292961" y="622300"/>
                  </a:lnTo>
                  <a:lnTo>
                    <a:pt x="318961" y="584200"/>
                  </a:lnTo>
                  <a:lnTo>
                    <a:pt x="347498" y="533400"/>
                  </a:lnTo>
                  <a:lnTo>
                    <a:pt x="378533" y="495300"/>
                  </a:lnTo>
                  <a:lnTo>
                    <a:pt x="412028" y="457200"/>
                  </a:lnTo>
                  <a:lnTo>
                    <a:pt x="447944" y="419100"/>
                  </a:lnTo>
                  <a:lnTo>
                    <a:pt x="485874" y="393700"/>
                  </a:lnTo>
                  <a:lnTo>
                    <a:pt x="525382" y="355600"/>
                  </a:lnTo>
                  <a:lnTo>
                    <a:pt x="566388" y="330200"/>
                  </a:lnTo>
                  <a:lnTo>
                    <a:pt x="608810" y="304800"/>
                  </a:lnTo>
                  <a:lnTo>
                    <a:pt x="652569" y="279400"/>
                  </a:lnTo>
                  <a:lnTo>
                    <a:pt x="697583" y="254000"/>
                  </a:lnTo>
                  <a:lnTo>
                    <a:pt x="743771" y="241300"/>
                  </a:lnTo>
                  <a:lnTo>
                    <a:pt x="791054" y="215900"/>
                  </a:lnTo>
                  <a:lnTo>
                    <a:pt x="888580" y="190500"/>
                  </a:lnTo>
                  <a:lnTo>
                    <a:pt x="938662" y="190500"/>
                  </a:lnTo>
                  <a:lnTo>
                    <a:pt x="989514" y="177800"/>
                  </a:lnTo>
                  <a:lnTo>
                    <a:pt x="1658924" y="177800"/>
                  </a:lnTo>
                  <a:lnTo>
                    <a:pt x="1640118" y="165100"/>
                  </a:lnTo>
                  <a:lnTo>
                    <a:pt x="1601490" y="139700"/>
                  </a:lnTo>
                  <a:lnTo>
                    <a:pt x="1561895" y="127000"/>
                  </a:lnTo>
                  <a:lnTo>
                    <a:pt x="1521381" y="101600"/>
                  </a:lnTo>
                  <a:lnTo>
                    <a:pt x="1479995" y="88900"/>
                  </a:lnTo>
                  <a:lnTo>
                    <a:pt x="1437785" y="63500"/>
                  </a:lnTo>
                  <a:lnTo>
                    <a:pt x="1261661" y="12700"/>
                  </a:lnTo>
                  <a:close/>
                </a:path>
                <a:path w="2153284" h="2082800">
                  <a:moveTo>
                    <a:pt x="1473830" y="698500"/>
                  </a:moveTo>
                  <a:lnTo>
                    <a:pt x="1141499" y="698500"/>
                  </a:lnTo>
                  <a:lnTo>
                    <a:pt x="1189425" y="711200"/>
                  </a:lnTo>
                  <a:lnTo>
                    <a:pt x="1235087" y="736600"/>
                  </a:lnTo>
                  <a:lnTo>
                    <a:pt x="1277989" y="762000"/>
                  </a:lnTo>
                  <a:lnTo>
                    <a:pt x="1317635" y="787400"/>
                  </a:lnTo>
                  <a:lnTo>
                    <a:pt x="1352283" y="825500"/>
                  </a:lnTo>
                  <a:lnTo>
                    <a:pt x="1381308" y="863600"/>
                  </a:lnTo>
                  <a:lnTo>
                    <a:pt x="1404407" y="901700"/>
                  </a:lnTo>
                  <a:lnTo>
                    <a:pt x="1421279" y="952500"/>
                  </a:lnTo>
                  <a:lnTo>
                    <a:pt x="1431624" y="1003300"/>
                  </a:lnTo>
                  <a:lnTo>
                    <a:pt x="1435139" y="1041402"/>
                  </a:lnTo>
                  <a:lnTo>
                    <a:pt x="1435139" y="1828800"/>
                  </a:lnTo>
                  <a:lnTo>
                    <a:pt x="1439483" y="1879600"/>
                  </a:lnTo>
                  <a:lnTo>
                    <a:pt x="1452003" y="1917700"/>
                  </a:lnTo>
                  <a:lnTo>
                    <a:pt x="1471934" y="1955800"/>
                  </a:lnTo>
                  <a:lnTo>
                    <a:pt x="1498509" y="1993900"/>
                  </a:lnTo>
                  <a:lnTo>
                    <a:pt x="1530962" y="2032000"/>
                  </a:lnTo>
                  <a:lnTo>
                    <a:pt x="1568527" y="2057400"/>
                  </a:lnTo>
                  <a:lnTo>
                    <a:pt x="1610438" y="2070100"/>
                  </a:lnTo>
                  <a:lnTo>
                    <a:pt x="1655927" y="2082800"/>
                  </a:lnTo>
                  <a:lnTo>
                    <a:pt x="1931918" y="2082800"/>
                  </a:lnTo>
                  <a:lnTo>
                    <a:pt x="1977406" y="2070100"/>
                  </a:lnTo>
                  <a:lnTo>
                    <a:pt x="2019316" y="2057400"/>
                  </a:lnTo>
                  <a:lnTo>
                    <a:pt x="2056881" y="2032000"/>
                  </a:lnTo>
                  <a:lnTo>
                    <a:pt x="2089335" y="1993900"/>
                  </a:lnTo>
                  <a:lnTo>
                    <a:pt x="2115911" y="1955800"/>
                  </a:lnTo>
                  <a:lnTo>
                    <a:pt x="2135843" y="1917700"/>
                  </a:lnTo>
                  <a:lnTo>
                    <a:pt x="1704230" y="1917700"/>
                  </a:lnTo>
                  <a:lnTo>
                    <a:pt x="1669364" y="1905000"/>
                  </a:lnTo>
                  <a:lnTo>
                    <a:pt x="1640845" y="1892300"/>
                  </a:lnTo>
                  <a:lnTo>
                    <a:pt x="1621592" y="1866900"/>
                  </a:lnTo>
                  <a:lnTo>
                    <a:pt x="1614526" y="1828800"/>
                  </a:lnTo>
                  <a:lnTo>
                    <a:pt x="1614526" y="1651000"/>
                  </a:lnTo>
                  <a:lnTo>
                    <a:pt x="2152709" y="1651000"/>
                  </a:lnTo>
                  <a:lnTo>
                    <a:pt x="2152709" y="1485900"/>
                  </a:lnTo>
                  <a:lnTo>
                    <a:pt x="1614526" y="1485900"/>
                  </a:lnTo>
                  <a:lnTo>
                    <a:pt x="1614526" y="1041402"/>
                  </a:lnTo>
                  <a:lnTo>
                    <a:pt x="1612170" y="990600"/>
                  </a:lnTo>
                  <a:lnTo>
                    <a:pt x="1605193" y="952500"/>
                  </a:lnTo>
                  <a:lnTo>
                    <a:pt x="1593728" y="901700"/>
                  </a:lnTo>
                  <a:lnTo>
                    <a:pt x="1577912" y="850900"/>
                  </a:lnTo>
                  <a:lnTo>
                    <a:pt x="1557879" y="812800"/>
                  </a:lnTo>
                  <a:lnTo>
                    <a:pt x="1533764" y="774700"/>
                  </a:lnTo>
                  <a:lnTo>
                    <a:pt x="1505703" y="736600"/>
                  </a:lnTo>
                  <a:lnTo>
                    <a:pt x="1473830" y="698500"/>
                  </a:lnTo>
                  <a:close/>
                </a:path>
                <a:path w="2153284" h="2082800">
                  <a:moveTo>
                    <a:pt x="717569" y="1651000"/>
                  </a:moveTo>
                  <a:lnTo>
                    <a:pt x="538182" y="1651000"/>
                  </a:lnTo>
                  <a:lnTo>
                    <a:pt x="538182" y="1828800"/>
                  </a:lnTo>
                  <a:lnTo>
                    <a:pt x="531129" y="1866900"/>
                  </a:lnTo>
                  <a:lnTo>
                    <a:pt x="511899" y="1892300"/>
                  </a:lnTo>
                  <a:lnTo>
                    <a:pt x="483384" y="1905000"/>
                  </a:lnTo>
                  <a:lnTo>
                    <a:pt x="448478" y="1917700"/>
                  </a:lnTo>
                  <a:lnTo>
                    <a:pt x="700705" y="1917700"/>
                  </a:lnTo>
                  <a:lnTo>
                    <a:pt x="713226" y="1879600"/>
                  </a:lnTo>
                  <a:lnTo>
                    <a:pt x="717569" y="1828800"/>
                  </a:lnTo>
                  <a:lnTo>
                    <a:pt x="717569" y="1651000"/>
                  </a:lnTo>
                  <a:close/>
                </a:path>
                <a:path w="2153284" h="2082800">
                  <a:moveTo>
                    <a:pt x="2152709" y="1651000"/>
                  </a:moveTo>
                  <a:lnTo>
                    <a:pt x="1973311" y="1651000"/>
                  </a:lnTo>
                  <a:lnTo>
                    <a:pt x="1973311" y="1828800"/>
                  </a:lnTo>
                  <a:lnTo>
                    <a:pt x="1966247" y="1866900"/>
                  </a:lnTo>
                  <a:lnTo>
                    <a:pt x="1946998" y="1892300"/>
                  </a:lnTo>
                  <a:lnTo>
                    <a:pt x="1918482" y="1905000"/>
                  </a:lnTo>
                  <a:lnTo>
                    <a:pt x="1883618" y="1917700"/>
                  </a:lnTo>
                  <a:lnTo>
                    <a:pt x="2135843" y="1917700"/>
                  </a:lnTo>
                  <a:lnTo>
                    <a:pt x="2148365" y="1879600"/>
                  </a:lnTo>
                  <a:lnTo>
                    <a:pt x="2152709" y="1828800"/>
                  </a:lnTo>
                  <a:lnTo>
                    <a:pt x="2152709" y="1651000"/>
                  </a:lnTo>
                  <a:close/>
                </a:path>
                <a:path w="2153284" h="2082800">
                  <a:moveTo>
                    <a:pt x="1124404" y="520700"/>
                  </a:moveTo>
                  <a:lnTo>
                    <a:pt x="1023707" y="520700"/>
                  </a:lnTo>
                  <a:lnTo>
                    <a:pt x="976295" y="533400"/>
                  </a:lnTo>
                  <a:lnTo>
                    <a:pt x="885900" y="558800"/>
                  </a:lnTo>
                  <a:lnTo>
                    <a:pt x="843295" y="571500"/>
                  </a:lnTo>
                  <a:lnTo>
                    <a:pt x="802668" y="596900"/>
                  </a:lnTo>
                  <a:lnTo>
                    <a:pt x="764209" y="622300"/>
                  </a:lnTo>
                  <a:lnTo>
                    <a:pt x="728105" y="647700"/>
                  </a:lnTo>
                  <a:lnTo>
                    <a:pt x="694545" y="685800"/>
                  </a:lnTo>
                  <a:lnTo>
                    <a:pt x="663718" y="723900"/>
                  </a:lnTo>
                  <a:lnTo>
                    <a:pt x="635813" y="749300"/>
                  </a:lnTo>
                  <a:lnTo>
                    <a:pt x="611016" y="800100"/>
                  </a:lnTo>
                  <a:lnTo>
                    <a:pt x="589518" y="838200"/>
                  </a:lnTo>
                  <a:lnTo>
                    <a:pt x="571505" y="876300"/>
                  </a:lnTo>
                  <a:lnTo>
                    <a:pt x="557168" y="927100"/>
                  </a:lnTo>
                  <a:lnTo>
                    <a:pt x="546693" y="965200"/>
                  </a:lnTo>
                  <a:lnTo>
                    <a:pt x="540271" y="1016000"/>
                  </a:lnTo>
                  <a:lnTo>
                    <a:pt x="538088" y="1066800"/>
                  </a:lnTo>
                  <a:lnTo>
                    <a:pt x="538088" y="1485900"/>
                  </a:lnTo>
                  <a:lnTo>
                    <a:pt x="717569" y="1485900"/>
                  </a:lnTo>
                  <a:lnTo>
                    <a:pt x="717569" y="1066800"/>
                  </a:lnTo>
                  <a:lnTo>
                    <a:pt x="721012" y="1016000"/>
                  </a:lnTo>
                  <a:lnTo>
                    <a:pt x="731033" y="965200"/>
                  </a:lnTo>
                  <a:lnTo>
                    <a:pt x="747169" y="914400"/>
                  </a:lnTo>
                  <a:lnTo>
                    <a:pt x="768956" y="876300"/>
                  </a:lnTo>
                  <a:lnTo>
                    <a:pt x="795933" y="838200"/>
                  </a:lnTo>
                  <a:lnTo>
                    <a:pt x="827635" y="800100"/>
                  </a:lnTo>
                  <a:lnTo>
                    <a:pt x="863601" y="774700"/>
                  </a:lnTo>
                  <a:lnTo>
                    <a:pt x="903367" y="736600"/>
                  </a:lnTo>
                  <a:lnTo>
                    <a:pt x="946470" y="723900"/>
                  </a:lnTo>
                  <a:lnTo>
                    <a:pt x="992448" y="711200"/>
                  </a:lnTo>
                  <a:lnTo>
                    <a:pt x="1040837" y="698500"/>
                  </a:lnTo>
                  <a:lnTo>
                    <a:pt x="1473830" y="698500"/>
                  </a:lnTo>
                  <a:lnTo>
                    <a:pt x="1438280" y="660400"/>
                  </a:lnTo>
                  <a:lnTo>
                    <a:pt x="1399582" y="622300"/>
                  </a:lnTo>
                  <a:lnTo>
                    <a:pt x="1358323" y="596900"/>
                  </a:lnTo>
                  <a:lnTo>
                    <a:pt x="1314810" y="571500"/>
                  </a:lnTo>
                  <a:lnTo>
                    <a:pt x="1222262" y="546100"/>
                  </a:lnTo>
                  <a:lnTo>
                    <a:pt x="1124404" y="520700"/>
                  </a:lnTo>
                  <a:close/>
                </a:path>
                <a:path w="2153284" h="2082800">
                  <a:moveTo>
                    <a:pt x="1658924" y="177800"/>
                  </a:moveTo>
                  <a:lnTo>
                    <a:pt x="1188969" y="177800"/>
                  </a:lnTo>
                  <a:lnTo>
                    <a:pt x="1281773" y="203200"/>
                  </a:lnTo>
                  <a:lnTo>
                    <a:pt x="1414259" y="241300"/>
                  </a:lnTo>
                  <a:lnTo>
                    <a:pt x="1456359" y="266700"/>
                  </a:lnTo>
                  <a:lnTo>
                    <a:pt x="1497314" y="279400"/>
                  </a:lnTo>
                  <a:lnTo>
                    <a:pt x="1537058" y="304800"/>
                  </a:lnTo>
                  <a:lnTo>
                    <a:pt x="1575523" y="330200"/>
                  </a:lnTo>
                  <a:lnTo>
                    <a:pt x="1612641" y="355600"/>
                  </a:lnTo>
                  <a:lnTo>
                    <a:pt x="1648344" y="381000"/>
                  </a:lnTo>
                  <a:lnTo>
                    <a:pt x="1682564" y="419100"/>
                  </a:lnTo>
                  <a:lnTo>
                    <a:pt x="1715235" y="444500"/>
                  </a:lnTo>
                  <a:lnTo>
                    <a:pt x="1746289" y="482600"/>
                  </a:lnTo>
                  <a:lnTo>
                    <a:pt x="1775657" y="520700"/>
                  </a:lnTo>
                  <a:lnTo>
                    <a:pt x="1803272" y="546100"/>
                  </a:lnTo>
                  <a:lnTo>
                    <a:pt x="1829067" y="584200"/>
                  </a:lnTo>
                  <a:lnTo>
                    <a:pt x="1852974" y="622300"/>
                  </a:lnTo>
                  <a:lnTo>
                    <a:pt x="1874924" y="673100"/>
                  </a:lnTo>
                  <a:lnTo>
                    <a:pt x="1894852" y="711200"/>
                  </a:lnTo>
                  <a:lnTo>
                    <a:pt x="1912688" y="749300"/>
                  </a:lnTo>
                  <a:lnTo>
                    <a:pt x="1928366" y="800100"/>
                  </a:lnTo>
                  <a:lnTo>
                    <a:pt x="1941817" y="838200"/>
                  </a:lnTo>
                  <a:lnTo>
                    <a:pt x="1952975" y="889000"/>
                  </a:lnTo>
                  <a:lnTo>
                    <a:pt x="1961770" y="927100"/>
                  </a:lnTo>
                  <a:lnTo>
                    <a:pt x="1968137" y="977900"/>
                  </a:lnTo>
                  <a:lnTo>
                    <a:pt x="1972006" y="1028700"/>
                  </a:lnTo>
                  <a:lnTo>
                    <a:pt x="1973311" y="1079500"/>
                  </a:lnTo>
                  <a:lnTo>
                    <a:pt x="1973311" y="1485900"/>
                  </a:lnTo>
                  <a:lnTo>
                    <a:pt x="2152709" y="1485900"/>
                  </a:lnTo>
                  <a:lnTo>
                    <a:pt x="2152709" y="1079500"/>
                  </a:lnTo>
                  <a:lnTo>
                    <a:pt x="2151636" y="1028700"/>
                  </a:lnTo>
                  <a:lnTo>
                    <a:pt x="2148448" y="977900"/>
                  </a:lnTo>
                  <a:lnTo>
                    <a:pt x="2143194" y="939800"/>
                  </a:lnTo>
                  <a:lnTo>
                    <a:pt x="2135921" y="889000"/>
                  </a:lnTo>
                  <a:lnTo>
                    <a:pt x="2126677" y="850900"/>
                  </a:lnTo>
                  <a:lnTo>
                    <a:pt x="2115510" y="800100"/>
                  </a:lnTo>
                  <a:lnTo>
                    <a:pt x="2102468" y="762000"/>
                  </a:lnTo>
                  <a:lnTo>
                    <a:pt x="2087598" y="711200"/>
                  </a:lnTo>
                  <a:lnTo>
                    <a:pt x="2070948" y="673100"/>
                  </a:lnTo>
                  <a:lnTo>
                    <a:pt x="2052566" y="635000"/>
                  </a:lnTo>
                  <a:lnTo>
                    <a:pt x="2032499" y="596900"/>
                  </a:lnTo>
                  <a:lnTo>
                    <a:pt x="2010797" y="546100"/>
                  </a:lnTo>
                  <a:lnTo>
                    <a:pt x="1987505" y="508000"/>
                  </a:lnTo>
                  <a:lnTo>
                    <a:pt x="1962673" y="469900"/>
                  </a:lnTo>
                  <a:lnTo>
                    <a:pt x="1936348" y="444500"/>
                  </a:lnTo>
                  <a:lnTo>
                    <a:pt x="1908577" y="406400"/>
                  </a:lnTo>
                  <a:lnTo>
                    <a:pt x="1879409" y="368300"/>
                  </a:lnTo>
                  <a:lnTo>
                    <a:pt x="1848891" y="342900"/>
                  </a:lnTo>
                  <a:lnTo>
                    <a:pt x="1817072" y="304800"/>
                  </a:lnTo>
                  <a:lnTo>
                    <a:pt x="1783998" y="279400"/>
                  </a:lnTo>
                  <a:lnTo>
                    <a:pt x="1749718" y="241300"/>
                  </a:lnTo>
                  <a:lnTo>
                    <a:pt x="1714279" y="215900"/>
                  </a:lnTo>
                  <a:lnTo>
                    <a:pt x="1677730" y="190500"/>
                  </a:lnTo>
                  <a:lnTo>
                    <a:pt x="1658924" y="177800"/>
                  </a:lnTo>
                  <a:close/>
                </a:path>
                <a:path w="2153284" h="2082800">
                  <a:moveTo>
                    <a:pt x="1169897" y="0"/>
                  </a:moveTo>
                  <a:lnTo>
                    <a:pt x="976755" y="0"/>
                  </a:lnTo>
                  <a:lnTo>
                    <a:pt x="927711" y="12700"/>
                  </a:lnTo>
                  <a:lnTo>
                    <a:pt x="1216048" y="12700"/>
                  </a:lnTo>
                  <a:lnTo>
                    <a:pt x="1169897" y="0"/>
                  </a:lnTo>
                  <a:close/>
                </a:path>
              </a:pathLst>
            </a:custGeom>
            <a:solidFill>
              <a:srgbClr val="FFFFFF"/>
            </a:solidFill>
          </p:spPr>
          <p:txBody>
            <a:bodyPr wrap="square" lIns="0" tIns="0" rIns="0" bIns="0" rtlCol="0"/>
            <a:lstStyle/>
            <a:p>
              <a:endParaRPr/>
            </a:p>
          </p:txBody>
        </p:sp>
      </p:grpSp>
      <p:sp>
        <p:nvSpPr>
          <p:cNvPr id="6" name="object 6"/>
          <p:cNvSpPr txBox="1"/>
          <p:nvPr/>
        </p:nvSpPr>
        <p:spPr>
          <a:xfrm>
            <a:off x="10636190" y="2607931"/>
            <a:ext cx="8239759" cy="7196455"/>
          </a:xfrm>
          <a:prstGeom prst="rect">
            <a:avLst/>
          </a:prstGeom>
        </p:spPr>
        <p:txBody>
          <a:bodyPr vert="horz" wrap="square" lIns="0" tIns="13335" rIns="0" bIns="0" rtlCol="0">
            <a:spAutoFit/>
          </a:bodyPr>
          <a:lstStyle/>
          <a:p>
            <a:pPr marL="12700">
              <a:lnSpc>
                <a:spcPct val="100000"/>
              </a:lnSpc>
              <a:spcBef>
                <a:spcPts val="105"/>
              </a:spcBef>
            </a:pPr>
            <a:r>
              <a:rPr sz="2300" b="1" dirty="0">
                <a:solidFill>
                  <a:srgbClr val="47B3E3"/>
                </a:solidFill>
                <a:latin typeface="Helvetica"/>
                <a:cs typeface="Helvetica"/>
              </a:rPr>
              <a:t>Drive</a:t>
            </a:r>
            <a:r>
              <a:rPr sz="2300" b="1" spc="-30" dirty="0">
                <a:solidFill>
                  <a:srgbClr val="47B3E3"/>
                </a:solidFill>
                <a:latin typeface="Helvetica"/>
                <a:cs typeface="Helvetica"/>
              </a:rPr>
              <a:t> </a:t>
            </a:r>
            <a:r>
              <a:rPr sz="2300" dirty="0">
                <a:solidFill>
                  <a:srgbClr val="575756"/>
                </a:solidFill>
                <a:latin typeface="Helvetica"/>
                <a:cs typeface="Helvetica"/>
              </a:rPr>
              <a:t>a</a:t>
            </a:r>
            <a:r>
              <a:rPr sz="2300" spc="-20" dirty="0">
                <a:solidFill>
                  <a:srgbClr val="575756"/>
                </a:solidFill>
                <a:latin typeface="Helvetica"/>
                <a:cs typeface="Helvetica"/>
              </a:rPr>
              <a:t> </a:t>
            </a:r>
            <a:r>
              <a:rPr sz="2300" dirty="0">
                <a:solidFill>
                  <a:srgbClr val="575756"/>
                </a:solidFill>
                <a:latin typeface="Helvetica"/>
                <a:cs typeface="Helvetica"/>
              </a:rPr>
              <a:t>positive</a:t>
            </a:r>
            <a:r>
              <a:rPr sz="2300" spc="-15" dirty="0">
                <a:solidFill>
                  <a:srgbClr val="575756"/>
                </a:solidFill>
                <a:latin typeface="Helvetica"/>
                <a:cs typeface="Helvetica"/>
              </a:rPr>
              <a:t> </a:t>
            </a:r>
            <a:r>
              <a:rPr sz="2300" dirty="0">
                <a:solidFill>
                  <a:srgbClr val="575756"/>
                </a:solidFill>
                <a:latin typeface="Helvetica"/>
                <a:cs typeface="Helvetica"/>
              </a:rPr>
              <a:t>narrative</a:t>
            </a:r>
            <a:r>
              <a:rPr sz="2300" spc="-20" dirty="0">
                <a:solidFill>
                  <a:srgbClr val="575756"/>
                </a:solidFill>
                <a:latin typeface="Helvetica"/>
                <a:cs typeface="Helvetica"/>
              </a:rPr>
              <a:t> </a:t>
            </a:r>
            <a:r>
              <a:rPr sz="2300" dirty="0">
                <a:solidFill>
                  <a:srgbClr val="575756"/>
                </a:solidFill>
                <a:latin typeface="Helvetica"/>
                <a:cs typeface="Helvetica"/>
              </a:rPr>
              <a:t>around</a:t>
            </a:r>
            <a:r>
              <a:rPr sz="2300" spc="-15" dirty="0">
                <a:solidFill>
                  <a:srgbClr val="575756"/>
                </a:solidFill>
                <a:latin typeface="Helvetica"/>
                <a:cs typeface="Helvetica"/>
              </a:rPr>
              <a:t> </a:t>
            </a:r>
            <a:r>
              <a:rPr sz="2300" dirty="0">
                <a:solidFill>
                  <a:srgbClr val="575756"/>
                </a:solidFill>
                <a:latin typeface="Helvetica"/>
                <a:cs typeface="Helvetica"/>
              </a:rPr>
              <a:t>the</a:t>
            </a:r>
            <a:r>
              <a:rPr sz="2300" spc="-20" dirty="0">
                <a:solidFill>
                  <a:srgbClr val="575756"/>
                </a:solidFill>
                <a:latin typeface="Helvetica"/>
                <a:cs typeface="Helvetica"/>
              </a:rPr>
              <a:t> </a:t>
            </a:r>
            <a:r>
              <a:rPr sz="2300" dirty="0">
                <a:solidFill>
                  <a:srgbClr val="575756"/>
                </a:solidFill>
                <a:latin typeface="Helvetica"/>
                <a:cs typeface="Helvetica"/>
              </a:rPr>
              <a:t>benefits</a:t>
            </a:r>
            <a:r>
              <a:rPr sz="2300" spc="-15" dirty="0">
                <a:solidFill>
                  <a:srgbClr val="575756"/>
                </a:solidFill>
                <a:latin typeface="Helvetica"/>
                <a:cs typeface="Helvetica"/>
              </a:rPr>
              <a:t> </a:t>
            </a:r>
            <a:r>
              <a:rPr sz="2300" dirty="0">
                <a:solidFill>
                  <a:srgbClr val="575756"/>
                </a:solidFill>
                <a:latin typeface="Helvetica"/>
                <a:cs typeface="Helvetica"/>
              </a:rPr>
              <a:t>of</a:t>
            </a:r>
            <a:r>
              <a:rPr sz="2300" spc="-20" dirty="0">
                <a:solidFill>
                  <a:srgbClr val="575756"/>
                </a:solidFill>
                <a:latin typeface="Helvetica"/>
                <a:cs typeface="Helvetica"/>
              </a:rPr>
              <a:t> </a:t>
            </a:r>
            <a:r>
              <a:rPr sz="2300" dirty="0">
                <a:solidFill>
                  <a:srgbClr val="575756"/>
                </a:solidFill>
                <a:latin typeface="Helvetica"/>
                <a:cs typeface="Helvetica"/>
              </a:rPr>
              <a:t>working</a:t>
            </a:r>
            <a:r>
              <a:rPr sz="2300" spc="-15" dirty="0">
                <a:solidFill>
                  <a:srgbClr val="575756"/>
                </a:solidFill>
                <a:latin typeface="Helvetica"/>
                <a:cs typeface="Helvetica"/>
              </a:rPr>
              <a:t> </a:t>
            </a:r>
            <a:r>
              <a:rPr sz="2300" spc="-25" dirty="0">
                <a:solidFill>
                  <a:srgbClr val="575756"/>
                </a:solidFill>
                <a:latin typeface="Helvetica"/>
                <a:cs typeface="Helvetica"/>
              </a:rPr>
              <a:t>in</a:t>
            </a:r>
            <a:endParaRPr sz="2300">
              <a:latin typeface="Helvetica"/>
              <a:cs typeface="Helvetica"/>
            </a:endParaRPr>
          </a:p>
          <a:p>
            <a:pPr marL="12700">
              <a:lnSpc>
                <a:spcPct val="100000"/>
              </a:lnSpc>
              <a:spcBef>
                <a:spcPts val="10"/>
              </a:spcBef>
            </a:pPr>
            <a:r>
              <a:rPr sz="2300" dirty="0">
                <a:solidFill>
                  <a:srgbClr val="575756"/>
                </a:solidFill>
                <a:latin typeface="Helvetica"/>
                <a:cs typeface="Helvetica"/>
              </a:rPr>
              <a:t>Primary </a:t>
            </a:r>
            <a:r>
              <a:rPr sz="2300" spc="-20" dirty="0">
                <a:solidFill>
                  <a:srgbClr val="575756"/>
                </a:solidFill>
                <a:latin typeface="Helvetica"/>
                <a:cs typeface="Helvetica"/>
              </a:rPr>
              <a:t>Care</a:t>
            </a:r>
            <a:endParaRPr sz="2300">
              <a:latin typeface="Helvetica"/>
              <a:cs typeface="Helvetica"/>
            </a:endParaRPr>
          </a:p>
          <a:p>
            <a:pPr marL="389255" marR="687070" indent="-377190">
              <a:lnSpc>
                <a:spcPct val="100400"/>
              </a:lnSpc>
              <a:spcBef>
                <a:spcPts val="415"/>
              </a:spcBef>
              <a:buClr>
                <a:srgbClr val="47B3E3"/>
              </a:buClr>
              <a:buFont typeface="Helvetica"/>
              <a:buChar char="•"/>
              <a:tabLst>
                <a:tab pos="389255" algn="l"/>
              </a:tabLst>
            </a:pPr>
            <a:r>
              <a:rPr sz="2300" dirty="0">
                <a:solidFill>
                  <a:srgbClr val="575756"/>
                </a:solidFill>
                <a:latin typeface="Helvetica"/>
                <a:cs typeface="Helvetica"/>
              </a:rPr>
              <a:t>e.g.</a:t>
            </a:r>
            <a:r>
              <a:rPr sz="2300" spc="-15" dirty="0">
                <a:solidFill>
                  <a:srgbClr val="575756"/>
                </a:solidFill>
                <a:latin typeface="Helvetica"/>
                <a:cs typeface="Helvetica"/>
              </a:rPr>
              <a:t> </a:t>
            </a:r>
            <a:r>
              <a:rPr sz="2300" dirty="0">
                <a:solidFill>
                  <a:srgbClr val="575756"/>
                </a:solidFill>
                <a:latin typeface="Helvetica"/>
                <a:cs typeface="Helvetica"/>
              </a:rPr>
              <a:t>capture</a:t>
            </a:r>
            <a:r>
              <a:rPr sz="2300" spc="-10" dirty="0">
                <a:solidFill>
                  <a:srgbClr val="575756"/>
                </a:solidFill>
                <a:latin typeface="Helvetica"/>
                <a:cs typeface="Helvetica"/>
              </a:rPr>
              <a:t> </a:t>
            </a:r>
            <a:r>
              <a:rPr sz="2300" dirty="0">
                <a:solidFill>
                  <a:srgbClr val="575756"/>
                </a:solidFill>
                <a:latin typeface="Helvetica"/>
                <a:cs typeface="Helvetica"/>
              </a:rPr>
              <a:t>the</a:t>
            </a:r>
            <a:r>
              <a:rPr sz="2300" spc="-10" dirty="0">
                <a:solidFill>
                  <a:srgbClr val="575756"/>
                </a:solidFill>
                <a:latin typeface="Helvetica"/>
                <a:cs typeface="Helvetica"/>
              </a:rPr>
              <a:t> </a:t>
            </a:r>
            <a:r>
              <a:rPr sz="2300" dirty="0">
                <a:solidFill>
                  <a:srgbClr val="575756"/>
                </a:solidFill>
                <a:latin typeface="Helvetica"/>
                <a:cs typeface="Helvetica"/>
              </a:rPr>
              <a:t>voices</a:t>
            </a:r>
            <a:r>
              <a:rPr sz="2300" spc="-15" dirty="0">
                <a:solidFill>
                  <a:srgbClr val="575756"/>
                </a:solidFill>
                <a:latin typeface="Helvetica"/>
                <a:cs typeface="Helvetica"/>
              </a:rPr>
              <a:t> </a:t>
            </a:r>
            <a:r>
              <a:rPr sz="2300" dirty="0">
                <a:solidFill>
                  <a:srgbClr val="575756"/>
                </a:solidFill>
                <a:latin typeface="Helvetica"/>
                <a:cs typeface="Helvetica"/>
              </a:rPr>
              <a:t>of</a:t>
            </a:r>
            <a:r>
              <a:rPr sz="2300" spc="-10" dirty="0">
                <a:solidFill>
                  <a:srgbClr val="575756"/>
                </a:solidFill>
                <a:latin typeface="Helvetica"/>
                <a:cs typeface="Helvetica"/>
              </a:rPr>
              <a:t> </a:t>
            </a:r>
            <a:r>
              <a:rPr sz="2300" dirty="0">
                <a:solidFill>
                  <a:srgbClr val="575756"/>
                </a:solidFill>
                <a:latin typeface="Helvetica"/>
                <a:cs typeface="Helvetica"/>
              </a:rPr>
              <a:t>our</a:t>
            </a:r>
            <a:r>
              <a:rPr sz="2300" spc="-10" dirty="0">
                <a:solidFill>
                  <a:srgbClr val="575756"/>
                </a:solidFill>
                <a:latin typeface="Helvetica"/>
                <a:cs typeface="Helvetica"/>
              </a:rPr>
              <a:t> </a:t>
            </a:r>
            <a:r>
              <a:rPr sz="2300" dirty="0">
                <a:solidFill>
                  <a:srgbClr val="575756"/>
                </a:solidFill>
                <a:latin typeface="Helvetica"/>
                <a:cs typeface="Helvetica"/>
              </a:rPr>
              <a:t>people</a:t>
            </a:r>
            <a:r>
              <a:rPr sz="2300" spc="-15" dirty="0">
                <a:solidFill>
                  <a:srgbClr val="575756"/>
                </a:solidFill>
                <a:latin typeface="Helvetica"/>
                <a:cs typeface="Helvetica"/>
              </a:rPr>
              <a:t> </a:t>
            </a:r>
            <a:r>
              <a:rPr sz="2300" dirty="0">
                <a:solidFill>
                  <a:srgbClr val="575756"/>
                </a:solidFill>
                <a:latin typeface="Helvetica"/>
                <a:cs typeface="Helvetica"/>
              </a:rPr>
              <a:t>and</a:t>
            </a:r>
            <a:r>
              <a:rPr sz="2300" spc="-10" dirty="0">
                <a:solidFill>
                  <a:srgbClr val="575756"/>
                </a:solidFill>
                <a:latin typeface="Helvetica"/>
                <a:cs typeface="Helvetica"/>
              </a:rPr>
              <a:t> </a:t>
            </a:r>
            <a:r>
              <a:rPr sz="2300" dirty="0">
                <a:solidFill>
                  <a:srgbClr val="575756"/>
                </a:solidFill>
                <a:latin typeface="Helvetica"/>
                <a:cs typeface="Helvetica"/>
              </a:rPr>
              <a:t>produce</a:t>
            </a:r>
            <a:r>
              <a:rPr sz="2300" spc="-10" dirty="0">
                <a:solidFill>
                  <a:srgbClr val="575756"/>
                </a:solidFill>
                <a:latin typeface="Helvetica"/>
                <a:cs typeface="Helvetica"/>
              </a:rPr>
              <a:t> </a:t>
            </a:r>
            <a:r>
              <a:rPr sz="2300" spc="-20" dirty="0">
                <a:solidFill>
                  <a:srgbClr val="575756"/>
                </a:solidFill>
                <a:latin typeface="Helvetica"/>
                <a:cs typeface="Helvetica"/>
              </a:rPr>
              <a:t>case </a:t>
            </a:r>
            <a:r>
              <a:rPr sz="2300" dirty="0">
                <a:solidFill>
                  <a:srgbClr val="575756"/>
                </a:solidFill>
                <a:latin typeface="Helvetica"/>
                <a:cs typeface="Helvetica"/>
              </a:rPr>
              <a:t>studies</a:t>
            </a:r>
            <a:r>
              <a:rPr sz="2300" spc="-5" dirty="0">
                <a:solidFill>
                  <a:srgbClr val="575756"/>
                </a:solidFill>
                <a:latin typeface="Helvetica"/>
                <a:cs typeface="Helvetica"/>
              </a:rPr>
              <a:t> </a:t>
            </a:r>
            <a:r>
              <a:rPr sz="2300" dirty="0">
                <a:solidFill>
                  <a:srgbClr val="575756"/>
                </a:solidFill>
                <a:latin typeface="Helvetica"/>
                <a:cs typeface="Helvetica"/>
              </a:rPr>
              <a:t>for newsletters</a:t>
            </a:r>
            <a:r>
              <a:rPr sz="2300" spc="-5" dirty="0">
                <a:solidFill>
                  <a:srgbClr val="575756"/>
                </a:solidFill>
                <a:latin typeface="Helvetica"/>
                <a:cs typeface="Helvetica"/>
              </a:rPr>
              <a:t> </a:t>
            </a:r>
            <a:r>
              <a:rPr sz="2300" dirty="0">
                <a:solidFill>
                  <a:srgbClr val="575756"/>
                </a:solidFill>
                <a:latin typeface="Helvetica"/>
                <a:cs typeface="Helvetica"/>
              </a:rPr>
              <a:t>and </a:t>
            </a:r>
            <a:r>
              <a:rPr sz="2300" spc="-10" dirty="0">
                <a:solidFill>
                  <a:srgbClr val="575756"/>
                </a:solidFill>
                <a:latin typeface="Helvetica"/>
                <a:cs typeface="Helvetica"/>
              </a:rPr>
              <a:t>websites.</a:t>
            </a:r>
            <a:endParaRPr sz="2300">
              <a:latin typeface="Helvetica"/>
              <a:cs typeface="Helvetica"/>
            </a:endParaRPr>
          </a:p>
          <a:p>
            <a:pPr marL="12700">
              <a:lnSpc>
                <a:spcPct val="100000"/>
              </a:lnSpc>
              <a:spcBef>
                <a:spcPts val="1660"/>
              </a:spcBef>
            </a:pPr>
            <a:r>
              <a:rPr sz="2300" b="1" dirty="0">
                <a:solidFill>
                  <a:srgbClr val="47B3E3"/>
                </a:solidFill>
                <a:latin typeface="Helvetica"/>
                <a:cs typeface="Helvetica"/>
              </a:rPr>
              <a:t>Grow</a:t>
            </a:r>
            <a:r>
              <a:rPr sz="2300" b="1" spc="-5" dirty="0">
                <a:solidFill>
                  <a:srgbClr val="47B3E3"/>
                </a:solidFill>
                <a:latin typeface="Helvetica"/>
                <a:cs typeface="Helvetica"/>
              </a:rPr>
              <a:t> </a:t>
            </a:r>
            <a:r>
              <a:rPr sz="2300" dirty="0">
                <a:solidFill>
                  <a:srgbClr val="575756"/>
                </a:solidFill>
                <a:latin typeface="Helvetica"/>
                <a:cs typeface="Helvetica"/>
              </a:rPr>
              <a:t>the</a:t>
            </a:r>
            <a:r>
              <a:rPr sz="2300" spc="-5" dirty="0">
                <a:solidFill>
                  <a:srgbClr val="575756"/>
                </a:solidFill>
                <a:latin typeface="Helvetica"/>
                <a:cs typeface="Helvetica"/>
              </a:rPr>
              <a:t> </a:t>
            </a:r>
            <a:r>
              <a:rPr sz="2300" dirty="0">
                <a:solidFill>
                  <a:srgbClr val="575756"/>
                </a:solidFill>
                <a:latin typeface="Helvetica"/>
                <a:cs typeface="Helvetica"/>
              </a:rPr>
              <a:t>number of</a:t>
            </a:r>
            <a:r>
              <a:rPr sz="2300" spc="-5" dirty="0">
                <a:solidFill>
                  <a:srgbClr val="575756"/>
                </a:solidFill>
                <a:latin typeface="Helvetica"/>
                <a:cs typeface="Helvetica"/>
              </a:rPr>
              <a:t> </a:t>
            </a:r>
            <a:r>
              <a:rPr sz="2300" dirty="0">
                <a:solidFill>
                  <a:srgbClr val="575756"/>
                </a:solidFill>
                <a:latin typeface="Helvetica"/>
                <a:cs typeface="Helvetica"/>
              </a:rPr>
              <a:t>apprentices, placements</a:t>
            </a:r>
            <a:r>
              <a:rPr sz="2300" spc="-5" dirty="0">
                <a:solidFill>
                  <a:srgbClr val="575756"/>
                </a:solidFill>
                <a:latin typeface="Helvetica"/>
                <a:cs typeface="Helvetica"/>
              </a:rPr>
              <a:t> </a:t>
            </a:r>
            <a:r>
              <a:rPr sz="2300" dirty="0">
                <a:solidFill>
                  <a:srgbClr val="575756"/>
                </a:solidFill>
                <a:latin typeface="Helvetica"/>
                <a:cs typeface="Helvetica"/>
              </a:rPr>
              <a:t>and </a:t>
            </a:r>
            <a:r>
              <a:rPr sz="2300" spc="-20" dirty="0">
                <a:solidFill>
                  <a:srgbClr val="575756"/>
                </a:solidFill>
                <a:latin typeface="Helvetica"/>
                <a:cs typeface="Helvetica"/>
              </a:rPr>
              <a:t>work</a:t>
            </a:r>
            <a:endParaRPr sz="2300">
              <a:latin typeface="Helvetica"/>
              <a:cs typeface="Helvetica"/>
            </a:endParaRPr>
          </a:p>
          <a:p>
            <a:pPr marL="12700">
              <a:lnSpc>
                <a:spcPct val="100000"/>
              </a:lnSpc>
              <a:spcBef>
                <a:spcPts val="10"/>
              </a:spcBef>
            </a:pPr>
            <a:r>
              <a:rPr sz="2300" dirty="0">
                <a:solidFill>
                  <a:srgbClr val="575756"/>
                </a:solidFill>
                <a:latin typeface="Helvetica"/>
                <a:cs typeface="Helvetica"/>
              </a:rPr>
              <a:t>experience</a:t>
            </a:r>
            <a:r>
              <a:rPr sz="2300" spc="-45" dirty="0">
                <a:solidFill>
                  <a:srgbClr val="575756"/>
                </a:solidFill>
                <a:latin typeface="Helvetica"/>
                <a:cs typeface="Helvetica"/>
              </a:rPr>
              <a:t> </a:t>
            </a:r>
            <a:r>
              <a:rPr sz="2300" spc="-10" dirty="0">
                <a:solidFill>
                  <a:srgbClr val="575756"/>
                </a:solidFill>
                <a:latin typeface="Helvetica"/>
                <a:cs typeface="Helvetica"/>
              </a:rPr>
              <a:t>opportunities</a:t>
            </a:r>
            <a:endParaRPr sz="2300">
              <a:latin typeface="Helvetica"/>
              <a:cs typeface="Helvetica"/>
            </a:endParaRPr>
          </a:p>
          <a:p>
            <a:pPr marL="389255" marR="280035" indent="-377190">
              <a:lnSpc>
                <a:spcPct val="100400"/>
              </a:lnSpc>
              <a:spcBef>
                <a:spcPts val="409"/>
              </a:spcBef>
              <a:buClr>
                <a:srgbClr val="47B3E3"/>
              </a:buClr>
              <a:buFont typeface="Helvetica"/>
              <a:buChar char="•"/>
              <a:tabLst>
                <a:tab pos="389255" algn="l"/>
              </a:tabLst>
            </a:pPr>
            <a:r>
              <a:rPr sz="2300" dirty="0">
                <a:solidFill>
                  <a:srgbClr val="575756"/>
                </a:solidFill>
                <a:latin typeface="Helvetica"/>
                <a:cs typeface="Helvetica"/>
              </a:rPr>
              <a:t>e.g.</a:t>
            </a:r>
            <a:r>
              <a:rPr sz="2300" spc="-20" dirty="0">
                <a:solidFill>
                  <a:srgbClr val="575756"/>
                </a:solidFill>
                <a:latin typeface="Helvetica"/>
                <a:cs typeface="Helvetica"/>
              </a:rPr>
              <a:t> </a:t>
            </a:r>
            <a:r>
              <a:rPr sz="2300" dirty="0">
                <a:solidFill>
                  <a:srgbClr val="575756"/>
                </a:solidFill>
                <a:latin typeface="Helvetica"/>
                <a:cs typeface="Helvetica"/>
              </a:rPr>
              <a:t>work</a:t>
            </a:r>
            <a:r>
              <a:rPr sz="2300" spc="-5" dirty="0">
                <a:solidFill>
                  <a:srgbClr val="575756"/>
                </a:solidFill>
                <a:latin typeface="Helvetica"/>
                <a:cs typeface="Helvetica"/>
              </a:rPr>
              <a:t> </a:t>
            </a:r>
            <a:r>
              <a:rPr sz="2300" dirty="0">
                <a:solidFill>
                  <a:srgbClr val="575756"/>
                </a:solidFill>
                <a:latin typeface="Helvetica"/>
                <a:cs typeface="Helvetica"/>
              </a:rPr>
              <a:t>with</a:t>
            </a:r>
            <a:r>
              <a:rPr sz="2300" spc="-5" dirty="0">
                <a:solidFill>
                  <a:srgbClr val="575756"/>
                </a:solidFill>
                <a:latin typeface="Helvetica"/>
                <a:cs typeface="Helvetica"/>
              </a:rPr>
              <a:t> </a:t>
            </a:r>
            <a:r>
              <a:rPr sz="2300" dirty="0">
                <a:solidFill>
                  <a:srgbClr val="575756"/>
                </a:solidFill>
                <a:latin typeface="Helvetica"/>
                <a:cs typeface="Helvetica"/>
              </a:rPr>
              <a:t>general</a:t>
            </a:r>
            <a:r>
              <a:rPr sz="2300" spc="-10" dirty="0">
                <a:solidFill>
                  <a:srgbClr val="575756"/>
                </a:solidFill>
                <a:latin typeface="Helvetica"/>
                <a:cs typeface="Helvetica"/>
              </a:rPr>
              <a:t> </a:t>
            </a:r>
            <a:r>
              <a:rPr sz="2300" dirty="0">
                <a:solidFill>
                  <a:srgbClr val="575756"/>
                </a:solidFill>
                <a:latin typeface="Helvetica"/>
                <a:cs typeface="Helvetica"/>
              </a:rPr>
              <a:t>practice,</a:t>
            </a:r>
            <a:r>
              <a:rPr sz="2300" spc="-5" dirty="0">
                <a:solidFill>
                  <a:srgbClr val="575756"/>
                </a:solidFill>
                <a:latin typeface="Helvetica"/>
                <a:cs typeface="Helvetica"/>
              </a:rPr>
              <a:t> </a:t>
            </a:r>
            <a:r>
              <a:rPr sz="2300" dirty="0">
                <a:solidFill>
                  <a:srgbClr val="575756"/>
                </a:solidFill>
                <a:latin typeface="Helvetica"/>
                <a:cs typeface="Helvetica"/>
              </a:rPr>
              <a:t>PCNs</a:t>
            </a:r>
            <a:r>
              <a:rPr sz="2300" spc="-5" dirty="0">
                <a:solidFill>
                  <a:srgbClr val="575756"/>
                </a:solidFill>
                <a:latin typeface="Helvetica"/>
                <a:cs typeface="Helvetica"/>
              </a:rPr>
              <a:t> </a:t>
            </a:r>
            <a:r>
              <a:rPr sz="2300" dirty="0">
                <a:solidFill>
                  <a:srgbClr val="575756"/>
                </a:solidFill>
                <a:latin typeface="Helvetica"/>
                <a:cs typeface="Helvetica"/>
              </a:rPr>
              <a:t>and</a:t>
            </a:r>
            <a:r>
              <a:rPr sz="2300" spc="-10" dirty="0">
                <a:solidFill>
                  <a:srgbClr val="575756"/>
                </a:solidFill>
                <a:latin typeface="Helvetica"/>
                <a:cs typeface="Helvetica"/>
              </a:rPr>
              <a:t> </a:t>
            </a:r>
            <a:r>
              <a:rPr sz="2300" dirty="0">
                <a:solidFill>
                  <a:srgbClr val="575756"/>
                </a:solidFill>
                <a:latin typeface="Helvetica"/>
                <a:cs typeface="Helvetica"/>
              </a:rPr>
              <a:t>all</a:t>
            </a:r>
            <a:r>
              <a:rPr sz="2300" spc="-5" dirty="0">
                <a:solidFill>
                  <a:srgbClr val="575756"/>
                </a:solidFill>
                <a:latin typeface="Helvetica"/>
                <a:cs typeface="Helvetica"/>
              </a:rPr>
              <a:t> </a:t>
            </a:r>
            <a:r>
              <a:rPr sz="2300" dirty="0">
                <a:solidFill>
                  <a:srgbClr val="575756"/>
                </a:solidFill>
                <a:latin typeface="Helvetica"/>
                <a:cs typeface="Helvetica"/>
              </a:rPr>
              <a:t>levels</a:t>
            </a:r>
            <a:r>
              <a:rPr sz="2300" spc="-5" dirty="0">
                <a:solidFill>
                  <a:srgbClr val="575756"/>
                </a:solidFill>
                <a:latin typeface="Helvetica"/>
                <a:cs typeface="Helvetica"/>
              </a:rPr>
              <a:t> </a:t>
            </a:r>
            <a:r>
              <a:rPr sz="2300" dirty="0">
                <a:solidFill>
                  <a:srgbClr val="575756"/>
                </a:solidFill>
                <a:latin typeface="Helvetica"/>
                <a:cs typeface="Helvetica"/>
              </a:rPr>
              <a:t>of</a:t>
            </a:r>
            <a:r>
              <a:rPr sz="2300" spc="-5" dirty="0">
                <a:solidFill>
                  <a:srgbClr val="575756"/>
                </a:solidFill>
                <a:latin typeface="Helvetica"/>
                <a:cs typeface="Helvetica"/>
              </a:rPr>
              <a:t> </a:t>
            </a:r>
            <a:r>
              <a:rPr sz="2300" spc="-25" dirty="0">
                <a:solidFill>
                  <a:srgbClr val="575756"/>
                </a:solidFill>
                <a:latin typeface="Helvetica"/>
                <a:cs typeface="Helvetica"/>
              </a:rPr>
              <a:t>at- </a:t>
            </a:r>
            <a:r>
              <a:rPr sz="2300" dirty="0">
                <a:solidFill>
                  <a:srgbClr val="575756"/>
                </a:solidFill>
                <a:latin typeface="Helvetica"/>
                <a:cs typeface="Helvetica"/>
              </a:rPr>
              <a:t>scale</a:t>
            </a:r>
            <a:r>
              <a:rPr sz="2300" spc="-25" dirty="0">
                <a:solidFill>
                  <a:srgbClr val="575756"/>
                </a:solidFill>
                <a:latin typeface="Helvetica"/>
                <a:cs typeface="Helvetica"/>
              </a:rPr>
              <a:t> </a:t>
            </a:r>
            <a:r>
              <a:rPr sz="2300" dirty="0">
                <a:solidFill>
                  <a:srgbClr val="575756"/>
                </a:solidFill>
                <a:latin typeface="Helvetica"/>
                <a:cs typeface="Helvetica"/>
              </a:rPr>
              <a:t>provision</a:t>
            </a:r>
            <a:r>
              <a:rPr sz="2300" spc="-10" dirty="0">
                <a:solidFill>
                  <a:srgbClr val="575756"/>
                </a:solidFill>
                <a:latin typeface="Helvetica"/>
                <a:cs typeface="Helvetica"/>
              </a:rPr>
              <a:t> </a:t>
            </a:r>
            <a:r>
              <a:rPr sz="2300" dirty="0">
                <a:solidFill>
                  <a:srgbClr val="575756"/>
                </a:solidFill>
                <a:latin typeface="Helvetica"/>
                <a:cs typeface="Helvetica"/>
              </a:rPr>
              <a:t>to</a:t>
            </a:r>
            <a:r>
              <a:rPr sz="2300" spc="-15" dirty="0">
                <a:solidFill>
                  <a:srgbClr val="575756"/>
                </a:solidFill>
                <a:latin typeface="Helvetica"/>
                <a:cs typeface="Helvetica"/>
              </a:rPr>
              <a:t> </a:t>
            </a:r>
            <a:r>
              <a:rPr sz="2300" dirty="0">
                <a:solidFill>
                  <a:srgbClr val="575756"/>
                </a:solidFill>
                <a:latin typeface="Helvetica"/>
                <a:cs typeface="Helvetica"/>
              </a:rPr>
              <a:t>provide</a:t>
            </a:r>
            <a:r>
              <a:rPr sz="2300" spc="-10" dirty="0">
                <a:solidFill>
                  <a:srgbClr val="575756"/>
                </a:solidFill>
                <a:latin typeface="Helvetica"/>
                <a:cs typeface="Helvetica"/>
              </a:rPr>
              <a:t> </a:t>
            </a:r>
            <a:r>
              <a:rPr sz="2300" dirty="0">
                <a:solidFill>
                  <a:srgbClr val="575756"/>
                </a:solidFill>
                <a:latin typeface="Helvetica"/>
                <a:cs typeface="Helvetica"/>
              </a:rPr>
              <a:t>opportunities</a:t>
            </a:r>
            <a:r>
              <a:rPr sz="2300" spc="-15" dirty="0">
                <a:solidFill>
                  <a:srgbClr val="575756"/>
                </a:solidFill>
                <a:latin typeface="Helvetica"/>
                <a:cs typeface="Helvetica"/>
              </a:rPr>
              <a:t> </a:t>
            </a:r>
            <a:r>
              <a:rPr sz="2300" dirty="0">
                <a:solidFill>
                  <a:srgbClr val="575756"/>
                </a:solidFill>
                <a:latin typeface="Helvetica"/>
                <a:cs typeface="Helvetica"/>
              </a:rPr>
              <a:t>for</a:t>
            </a:r>
            <a:r>
              <a:rPr sz="2300" spc="-10" dirty="0">
                <a:solidFill>
                  <a:srgbClr val="575756"/>
                </a:solidFill>
                <a:latin typeface="Helvetica"/>
                <a:cs typeface="Helvetica"/>
              </a:rPr>
              <a:t> non-clinical</a:t>
            </a:r>
            <a:r>
              <a:rPr sz="2300" spc="575" dirty="0">
                <a:solidFill>
                  <a:srgbClr val="575756"/>
                </a:solidFill>
                <a:latin typeface="Helvetica"/>
                <a:cs typeface="Helvetica"/>
              </a:rPr>
              <a:t> </a:t>
            </a:r>
            <a:r>
              <a:rPr sz="2300" dirty="0">
                <a:solidFill>
                  <a:srgbClr val="575756"/>
                </a:solidFill>
                <a:latin typeface="Helvetica"/>
                <a:cs typeface="Helvetica"/>
              </a:rPr>
              <a:t>and</a:t>
            </a:r>
            <a:r>
              <a:rPr sz="2300" spc="-15" dirty="0">
                <a:solidFill>
                  <a:srgbClr val="575756"/>
                </a:solidFill>
                <a:latin typeface="Helvetica"/>
                <a:cs typeface="Helvetica"/>
              </a:rPr>
              <a:t> </a:t>
            </a:r>
            <a:r>
              <a:rPr sz="2300" dirty="0">
                <a:solidFill>
                  <a:srgbClr val="575756"/>
                </a:solidFill>
                <a:latin typeface="Helvetica"/>
                <a:cs typeface="Helvetica"/>
              </a:rPr>
              <a:t>clinical</a:t>
            </a:r>
            <a:r>
              <a:rPr sz="2300" spc="-10" dirty="0">
                <a:solidFill>
                  <a:srgbClr val="575756"/>
                </a:solidFill>
                <a:latin typeface="Helvetica"/>
                <a:cs typeface="Helvetica"/>
              </a:rPr>
              <a:t> </a:t>
            </a:r>
            <a:r>
              <a:rPr sz="2300" dirty="0">
                <a:solidFill>
                  <a:srgbClr val="575756"/>
                </a:solidFill>
                <a:latin typeface="Helvetica"/>
                <a:cs typeface="Helvetica"/>
              </a:rPr>
              <a:t>placements</a:t>
            </a:r>
            <a:r>
              <a:rPr sz="2300" spc="-10" dirty="0">
                <a:solidFill>
                  <a:srgbClr val="575756"/>
                </a:solidFill>
                <a:latin typeface="Helvetica"/>
                <a:cs typeface="Helvetica"/>
              </a:rPr>
              <a:t> </a:t>
            </a:r>
            <a:r>
              <a:rPr sz="2300" dirty="0">
                <a:solidFill>
                  <a:srgbClr val="575756"/>
                </a:solidFill>
                <a:latin typeface="Helvetica"/>
                <a:cs typeface="Helvetica"/>
              </a:rPr>
              <a:t>such</a:t>
            </a:r>
            <a:r>
              <a:rPr sz="2300" spc="-15" dirty="0">
                <a:solidFill>
                  <a:srgbClr val="575756"/>
                </a:solidFill>
                <a:latin typeface="Helvetica"/>
                <a:cs typeface="Helvetica"/>
              </a:rPr>
              <a:t> </a:t>
            </a:r>
            <a:r>
              <a:rPr sz="2300" dirty="0">
                <a:solidFill>
                  <a:srgbClr val="575756"/>
                </a:solidFill>
                <a:latin typeface="Helvetica"/>
                <a:cs typeface="Helvetica"/>
              </a:rPr>
              <a:t>as</a:t>
            </a:r>
            <a:r>
              <a:rPr sz="2300" spc="-10" dirty="0">
                <a:solidFill>
                  <a:srgbClr val="575756"/>
                </a:solidFill>
                <a:latin typeface="Helvetica"/>
                <a:cs typeface="Helvetica"/>
              </a:rPr>
              <a:t> </a:t>
            </a:r>
            <a:r>
              <a:rPr sz="2300" dirty="0">
                <a:solidFill>
                  <a:srgbClr val="575756"/>
                </a:solidFill>
                <a:latin typeface="Helvetica"/>
                <a:cs typeface="Helvetica"/>
              </a:rPr>
              <a:t>student</a:t>
            </a:r>
            <a:r>
              <a:rPr sz="2300" spc="-10" dirty="0">
                <a:solidFill>
                  <a:srgbClr val="575756"/>
                </a:solidFill>
                <a:latin typeface="Helvetica"/>
                <a:cs typeface="Helvetica"/>
              </a:rPr>
              <a:t> </a:t>
            </a:r>
            <a:r>
              <a:rPr sz="2300" dirty="0">
                <a:solidFill>
                  <a:srgbClr val="575756"/>
                </a:solidFill>
                <a:latin typeface="Helvetica"/>
                <a:cs typeface="Helvetica"/>
              </a:rPr>
              <a:t>nurse</a:t>
            </a:r>
            <a:r>
              <a:rPr sz="2300" spc="-10" dirty="0">
                <a:solidFill>
                  <a:srgbClr val="575756"/>
                </a:solidFill>
                <a:latin typeface="Helvetica"/>
                <a:cs typeface="Helvetica"/>
              </a:rPr>
              <a:t> placements </a:t>
            </a:r>
            <a:r>
              <a:rPr sz="2300" dirty="0">
                <a:solidFill>
                  <a:srgbClr val="575756"/>
                </a:solidFill>
                <a:latin typeface="Helvetica"/>
                <a:cs typeface="Helvetica"/>
              </a:rPr>
              <a:t>via</a:t>
            </a:r>
            <a:r>
              <a:rPr sz="2300" spc="-5" dirty="0">
                <a:solidFill>
                  <a:srgbClr val="575756"/>
                </a:solidFill>
                <a:latin typeface="Helvetica"/>
                <a:cs typeface="Helvetica"/>
              </a:rPr>
              <a:t> </a:t>
            </a:r>
            <a:r>
              <a:rPr sz="2300" dirty="0">
                <a:solidFill>
                  <a:srgbClr val="575756"/>
                </a:solidFill>
                <a:latin typeface="Helvetica"/>
                <a:cs typeface="Helvetica"/>
              </a:rPr>
              <a:t>Coventry</a:t>
            </a:r>
            <a:r>
              <a:rPr sz="2300" spc="-5" dirty="0">
                <a:solidFill>
                  <a:srgbClr val="575756"/>
                </a:solidFill>
                <a:latin typeface="Helvetica"/>
                <a:cs typeface="Helvetica"/>
              </a:rPr>
              <a:t> </a:t>
            </a:r>
            <a:r>
              <a:rPr sz="2300" dirty="0">
                <a:solidFill>
                  <a:srgbClr val="575756"/>
                </a:solidFill>
                <a:latin typeface="Helvetica"/>
                <a:cs typeface="Helvetica"/>
              </a:rPr>
              <a:t>University and</a:t>
            </a:r>
            <a:r>
              <a:rPr sz="2300" spc="-5" dirty="0">
                <a:solidFill>
                  <a:srgbClr val="575756"/>
                </a:solidFill>
                <a:latin typeface="Helvetica"/>
                <a:cs typeface="Helvetica"/>
              </a:rPr>
              <a:t> </a:t>
            </a:r>
            <a:r>
              <a:rPr sz="2300" dirty="0">
                <a:solidFill>
                  <a:srgbClr val="575756"/>
                </a:solidFill>
                <a:latin typeface="Helvetica"/>
                <a:cs typeface="Helvetica"/>
              </a:rPr>
              <a:t>paramedic</a:t>
            </a:r>
            <a:r>
              <a:rPr sz="2300" spc="-5" dirty="0">
                <a:solidFill>
                  <a:srgbClr val="575756"/>
                </a:solidFill>
                <a:latin typeface="Helvetica"/>
                <a:cs typeface="Helvetica"/>
              </a:rPr>
              <a:t> </a:t>
            </a:r>
            <a:r>
              <a:rPr sz="2300" dirty="0">
                <a:solidFill>
                  <a:srgbClr val="575756"/>
                </a:solidFill>
                <a:latin typeface="Helvetica"/>
                <a:cs typeface="Helvetica"/>
              </a:rPr>
              <a:t>placements </a:t>
            </a:r>
            <a:r>
              <a:rPr sz="2300" spc="-20" dirty="0">
                <a:solidFill>
                  <a:srgbClr val="575756"/>
                </a:solidFill>
                <a:latin typeface="Helvetica"/>
                <a:cs typeface="Helvetica"/>
              </a:rPr>
              <a:t>with </a:t>
            </a:r>
            <a:r>
              <a:rPr sz="2300" dirty="0">
                <a:solidFill>
                  <a:srgbClr val="575756"/>
                </a:solidFill>
                <a:latin typeface="Helvetica"/>
                <a:cs typeface="Helvetica"/>
              </a:rPr>
              <a:t>Worcester</a:t>
            </a:r>
            <a:r>
              <a:rPr sz="2300" spc="-45" dirty="0">
                <a:solidFill>
                  <a:srgbClr val="575756"/>
                </a:solidFill>
                <a:latin typeface="Helvetica"/>
                <a:cs typeface="Helvetica"/>
              </a:rPr>
              <a:t> </a:t>
            </a:r>
            <a:r>
              <a:rPr sz="2300" spc="-10" dirty="0">
                <a:solidFill>
                  <a:srgbClr val="575756"/>
                </a:solidFill>
                <a:latin typeface="Helvetica"/>
                <a:cs typeface="Helvetica"/>
              </a:rPr>
              <a:t>University.</a:t>
            </a:r>
            <a:endParaRPr sz="2300">
              <a:latin typeface="Helvetica"/>
              <a:cs typeface="Helvetica"/>
            </a:endParaRPr>
          </a:p>
          <a:p>
            <a:pPr marL="12700">
              <a:lnSpc>
                <a:spcPct val="100000"/>
              </a:lnSpc>
              <a:spcBef>
                <a:spcPts val="1660"/>
              </a:spcBef>
            </a:pPr>
            <a:r>
              <a:rPr sz="2300" b="1" dirty="0">
                <a:solidFill>
                  <a:srgbClr val="47B3E3"/>
                </a:solidFill>
                <a:latin typeface="Helvetica"/>
                <a:cs typeface="Helvetica"/>
              </a:rPr>
              <a:t>Encourage</a:t>
            </a:r>
            <a:r>
              <a:rPr sz="2300" b="1" spc="-30" dirty="0">
                <a:solidFill>
                  <a:srgbClr val="47B3E3"/>
                </a:solidFill>
                <a:latin typeface="Helvetica"/>
                <a:cs typeface="Helvetica"/>
              </a:rPr>
              <a:t> </a:t>
            </a:r>
            <a:r>
              <a:rPr sz="2300" dirty="0">
                <a:solidFill>
                  <a:srgbClr val="575756"/>
                </a:solidFill>
                <a:latin typeface="Helvetica"/>
                <a:cs typeface="Helvetica"/>
              </a:rPr>
              <a:t>and</a:t>
            </a:r>
            <a:r>
              <a:rPr sz="2300" spc="-30" dirty="0">
                <a:solidFill>
                  <a:srgbClr val="575756"/>
                </a:solidFill>
                <a:latin typeface="Helvetica"/>
                <a:cs typeface="Helvetica"/>
              </a:rPr>
              <a:t> </a:t>
            </a:r>
            <a:r>
              <a:rPr sz="2300" dirty="0">
                <a:solidFill>
                  <a:srgbClr val="575756"/>
                </a:solidFill>
                <a:latin typeface="Helvetica"/>
                <a:cs typeface="Helvetica"/>
              </a:rPr>
              <a:t>promote</a:t>
            </a:r>
            <a:r>
              <a:rPr sz="2300" spc="-25" dirty="0">
                <a:solidFill>
                  <a:srgbClr val="575756"/>
                </a:solidFill>
                <a:latin typeface="Helvetica"/>
                <a:cs typeface="Helvetica"/>
              </a:rPr>
              <a:t> </a:t>
            </a:r>
            <a:r>
              <a:rPr sz="2300" dirty="0">
                <a:solidFill>
                  <a:srgbClr val="575756"/>
                </a:solidFill>
                <a:latin typeface="Helvetica"/>
                <a:cs typeface="Helvetica"/>
              </a:rPr>
              <a:t>flexible</a:t>
            </a:r>
            <a:r>
              <a:rPr sz="2300" spc="-30" dirty="0">
                <a:solidFill>
                  <a:srgbClr val="575756"/>
                </a:solidFill>
                <a:latin typeface="Helvetica"/>
                <a:cs typeface="Helvetica"/>
              </a:rPr>
              <a:t> </a:t>
            </a:r>
            <a:r>
              <a:rPr sz="2300" dirty="0">
                <a:solidFill>
                  <a:srgbClr val="575756"/>
                </a:solidFill>
                <a:latin typeface="Helvetica"/>
                <a:cs typeface="Helvetica"/>
              </a:rPr>
              <a:t>and</a:t>
            </a:r>
            <a:r>
              <a:rPr sz="2300" spc="-30" dirty="0">
                <a:solidFill>
                  <a:srgbClr val="575756"/>
                </a:solidFill>
                <a:latin typeface="Helvetica"/>
                <a:cs typeface="Helvetica"/>
              </a:rPr>
              <a:t> </a:t>
            </a:r>
            <a:r>
              <a:rPr sz="2300" dirty="0">
                <a:solidFill>
                  <a:srgbClr val="575756"/>
                </a:solidFill>
                <a:latin typeface="Helvetica"/>
                <a:cs typeface="Helvetica"/>
              </a:rPr>
              <a:t>innovative</a:t>
            </a:r>
            <a:r>
              <a:rPr sz="2300" spc="-25" dirty="0">
                <a:solidFill>
                  <a:srgbClr val="575756"/>
                </a:solidFill>
                <a:latin typeface="Helvetica"/>
                <a:cs typeface="Helvetica"/>
              </a:rPr>
              <a:t> </a:t>
            </a:r>
            <a:r>
              <a:rPr sz="2300" spc="-10" dirty="0">
                <a:solidFill>
                  <a:srgbClr val="575756"/>
                </a:solidFill>
                <a:latin typeface="Helvetica"/>
                <a:cs typeface="Helvetica"/>
              </a:rPr>
              <a:t>employment</a:t>
            </a:r>
            <a:endParaRPr sz="2300">
              <a:latin typeface="Helvetica"/>
              <a:cs typeface="Helvetica"/>
            </a:endParaRPr>
          </a:p>
          <a:p>
            <a:pPr marL="12700">
              <a:lnSpc>
                <a:spcPct val="100000"/>
              </a:lnSpc>
              <a:spcBef>
                <a:spcPts val="10"/>
              </a:spcBef>
            </a:pPr>
            <a:r>
              <a:rPr sz="2300" dirty="0">
                <a:solidFill>
                  <a:srgbClr val="575756"/>
                </a:solidFill>
                <a:latin typeface="Helvetica"/>
                <a:cs typeface="Helvetica"/>
              </a:rPr>
              <a:t>models,</a:t>
            </a:r>
            <a:r>
              <a:rPr sz="2300" spc="-10" dirty="0">
                <a:solidFill>
                  <a:srgbClr val="575756"/>
                </a:solidFill>
                <a:latin typeface="Helvetica"/>
                <a:cs typeface="Helvetica"/>
              </a:rPr>
              <a:t> </a:t>
            </a:r>
            <a:r>
              <a:rPr sz="2300" dirty="0">
                <a:solidFill>
                  <a:srgbClr val="575756"/>
                </a:solidFill>
                <a:latin typeface="Helvetica"/>
                <a:cs typeface="Helvetica"/>
              </a:rPr>
              <a:t>working</a:t>
            </a:r>
            <a:r>
              <a:rPr sz="2300" spc="-5" dirty="0">
                <a:solidFill>
                  <a:srgbClr val="575756"/>
                </a:solidFill>
                <a:latin typeface="Helvetica"/>
                <a:cs typeface="Helvetica"/>
              </a:rPr>
              <a:t> </a:t>
            </a:r>
            <a:r>
              <a:rPr sz="2300" dirty="0">
                <a:solidFill>
                  <a:srgbClr val="575756"/>
                </a:solidFill>
                <a:latin typeface="Helvetica"/>
                <a:cs typeface="Helvetica"/>
              </a:rPr>
              <a:t>patterns</a:t>
            </a:r>
            <a:r>
              <a:rPr sz="2300" spc="-5" dirty="0">
                <a:solidFill>
                  <a:srgbClr val="575756"/>
                </a:solidFill>
                <a:latin typeface="Helvetica"/>
                <a:cs typeface="Helvetica"/>
              </a:rPr>
              <a:t> </a:t>
            </a:r>
            <a:r>
              <a:rPr sz="2300" dirty="0">
                <a:solidFill>
                  <a:srgbClr val="575756"/>
                </a:solidFill>
                <a:latin typeface="Helvetica"/>
                <a:cs typeface="Helvetica"/>
              </a:rPr>
              <a:t>and</a:t>
            </a:r>
            <a:r>
              <a:rPr sz="2300" spc="-5" dirty="0">
                <a:solidFill>
                  <a:srgbClr val="575756"/>
                </a:solidFill>
                <a:latin typeface="Helvetica"/>
                <a:cs typeface="Helvetica"/>
              </a:rPr>
              <a:t> </a:t>
            </a:r>
            <a:r>
              <a:rPr sz="2300" dirty="0">
                <a:solidFill>
                  <a:srgbClr val="575756"/>
                </a:solidFill>
                <a:latin typeface="Helvetica"/>
                <a:cs typeface="Helvetica"/>
              </a:rPr>
              <a:t>opportunities</a:t>
            </a:r>
            <a:r>
              <a:rPr sz="2300" spc="-5" dirty="0">
                <a:solidFill>
                  <a:srgbClr val="575756"/>
                </a:solidFill>
                <a:latin typeface="Helvetica"/>
                <a:cs typeface="Helvetica"/>
              </a:rPr>
              <a:t> </a:t>
            </a:r>
            <a:r>
              <a:rPr sz="2300" dirty="0">
                <a:solidFill>
                  <a:srgbClr val="575756"/>
                </a:solidFill>
                <a:latin typeface="Helvetica"/>
                <a:cs typeface="Helvetica"/>
              </a:rPr>
              <a:t>at</a:t>
            </a:r>
            <a:r>
              <a:rPr sz="2300" spc="-5" dirty="0">
                <a:solidFill>
                  <a:srgbClr val="575756"/>
                </a:solidFill>
                <a:latin typeface="Helvetica"/>
                <a:cs typeface="Helvetica"/>
              </a:rPr>
              <a:t> </a:t>
            </a:r>
            <a:r>
              <a:rPr sz="2300" dirty="0">
                <a:solidFill>
                  <a:srgbClr val="575756"/>
                </a:solidFill>
                <a:latin typeface="Helvetica"/>
                <a:cs typeface="Helvetica"/>
              </a:rPr>
              <a:t>all</a:t>
            </a:r>
            <a:r>
              <a:rPr sz="2300" spc="-5" dirty="0">
                <a:solidFill>
                  <a:srgbClr val="575756"/>
                </a:solidFill>
                <a:latin typeface="Helvetica"/>
                <a:cs typeface="Helvetica"/>
              </a:rPr>
              <a:t> </a:t>
            </a:r>
            <a:r>
              <a:rPr sz="2300" dirty="0">
                <a:solidFill>
                  <a:srgbClr val="575756"/>
                </a:solidFill>
                <a:latin typeface="Helvetica"/>
                <a:cs typeface="Helvetica"/>
              </a:rPr>
              <a:t>levels</a:t>
            </a:r>
            <a:r>
              <a:rPr sz="2300" spc="-5" dirty="0">
                <a:solidFill>
                  <a:srgbClr val="575756"/>
                </a:solidFill>
                <a:latin typeface="Helvetica"/>
                <a:cs typeface="Helvetica"/>
              </a:rPr>
              <a:t> </a:t>
            </a:r>
            <a:r>
              <a:rPr sz="2300" dirty="0">
                <a:solidFill>
                  <a:srgbClr val="575756"/>
                </a:solidFill>
                <a:latin typeface="Helvetica"/>
                <a:cs typeface="Helvetica"/>
              </a:rPr>
              <a:t>of</a:t>
            </a:r>
            <a:r>
              <a:rPr sz="2300" spc="-5" dirty="0">
                <a:solidFill>
                  <a:srgbClr val="575756"/>
                </a:solidFill>
                <a:latin typeface="Helvetica"/>
                <a:cs typeface="Helvetica"/>
              </a:rPr>
              <a:t> </a:t>
            </a:r>
            <a:r>
              <a:rPr sz="2300" spc="-10" dirty="0">
                <a:solidFill>
                  <a:srgbClr val="575756"/>
                </a:solidFill>
                <a:latin typeface="Helvetica"/>
                <a:cs typeface="Helvetica"/>
              </a:rPr>
              <a:t>scale</a:t>
            </a:r>
            <a:endParaRPr sz="2300">
              <a:latin typeface="Helvetica"/>
              <a:cs typeface="Helvetica"/>
            </a:endParaRPr>
          </a:p>
          <a:p>
            <a:pPr marL="389255" marR="1029969" indent="-377190">
              <a:lnSpc>
                <a:spcPct val="100400"/>
              </a:lnSpc>
              <a:spcBef>
                <a:spcPts val="409"/>
              </a:spcBef>
              <a:buClr>
                <a:srgbClr val="47B3E3"/>
              </a:buClr>
              <a:buFont typeface="Helvetica"/>
              <a:buChar char="•"/>
              <a:tabLst>
                <a:tab pos="389255" algn="l"/>
              </a:tabLst>
            </a:pPr>
            <a:r>
              <a:rPr sz="2300" dirty="0">
                <a:solidFill>
                  <a:srgbClr val="575756"/>
                </a:solidFill>
                <a:latin typeface="Helvetica"/>
                <a:cs typeface="Helvetica"/>
              </a:rPr>
              <a:t>e.g.</a:t>
            </a:r>
            <a:r>
              <a:rPr sz="2300" spc="-30" dirty="0">
                <a:solidFill>
                  <a:srgbClr val="575756"/>
                </a:solidFill>
                <a:latin typeface="Helvetica"/>
                <a:cs typeface="Helvetica"/>
              </a:rPr>
              <a:t> </a:t>
            </a:r>
            <a:r>
              <a:rPr sz="2300" dirty="0">
                <a:solidFill>
                  <a:srgbClr val="575756"/>
                </a:solidFill>
                <a:latin typeface="Helvetica"/>
                <a:cs typeface="Helvetica"/>
              </a:rPr>
              <a:t>term</a:t>
            </a:r>
            <a:r>
              <a:rPr sz="2300" spc="-20" dirty="0">
                <a:solidFill>
                  <a:srgbClr val="575756"/>
                </a:solidFill>
                <a:latin typeface="Helvetica"/>
                <a:cs typeface="Helvetica"/>
              </a:rPr>
              <a:t> </a:t>
            </a:r>
            <a:r>
              <a:rPr sz="2300" dirty="0">
                <a:solidFill>
                  <a:srgbClr val="575756"/>
                </a:solidFill>
                <a:latin typeface="Helvetica"/>
                <a:cs typeface="Helvetica"/>
              </a:rPr>
              <a:t>time</a:t>
            </a:r>
            <a:r>
              <a:rPr sz="2300" spc="-20" dirty="0">
                <a:solidFill>
                  <a:srgbClr val="575756"/>
                </a:solidFill>
                <a:latin typeface="Helvetica"/>
                <a:cs typeface="Helvetica"/>
              </a:rPr>
              <a:t> </a:t>
            </a:r>
            <a:r>
              <a:rPr sz="2300" dirty="0">
                <a:solidFill>
                  <a:srgbClr val="575756"/>
                </a:solidFill>
                <a:latin typeface="Helvetica"/>
                <a:cs typeface="Helvetica"/>
              </a:rPr>
              <a:t>working,</a:t>
            </a:r>
            <a:r>
              <a:rPr sz="2300" spc="-20" dirty="0">
                <a:solidFill>
                  <a:srgbClr val="575756"/>
                </a:solidFill>
                <a:latin typeface="Helvetica"/>
                <a:cs typeface="Helvetica"/>
              </a:rPr>
              <a:t> </a:t>
            </a:r>
            <a:r>
              <a:rPr sz="2300" dirty="0">
                <a:solidFill>
                  <a:srgbClr val="575756"/>
                </a:solidFill>
                <a:latin typeface="Helvetica"/>
                <a:cs typeface="Helvetica"/>
              </a:rPr>
              <a:t>hybrid/rotational</a:t>
            </a:r>
            <a:r>
              <a:rPr sz="2300" spc="-15" dirty="0">
                <a:solidFill>
                  <a:srgbClr val="575756"/>
                </a:solidFill>
                <a:latin typeface="Helvetica"/>
                <a:cs typeface="Helvetica"/>
              </a:rPr>
              <a:t> </a:t>
            </a:r>
            <a:r>
              <a:rPr sz="2300" spc="-10" dirty="0">
                <a:solidFill>
                  <a:srgbClr val="575756"/>
                </a:solidFill>
                <a:latin typeface="Helvetica"/>
                <a:cs typeface="Helvetica"/>
              </a:rPr>
              <a:t>employment opportunities.</a:t>
            </a:r>
            <a:endParaRPr sz="2300">
              <a:latin typeface="Helvetica"/>
              <a:cs typeface="Helvetica"/>
            </a:endParaRPr>
          </a:p>
          <a:p>
            <a:pPr marL="12700">
              <a:lnSpc>
                <a:spcPct val="100000"/>
              </a:lnSpc>
              <a:spcBef>
                <a:spcPts val="1660"/>
              </a:spcBef>
            </a:pPr>
            <a:r>
              <a:rPr sz="2300" b="1" dirty="0">
                <a:solidFill>
                  <a:srgbClr val="47B3E3"/>
                </a:solidFill>
                <a:latin typeface="Helvetica"/>
                <a:cs typeface="Helvetica"/>
              </a:rPr>
              <a:t>Create</a:t>
            </a:r>
            <a:r>
              <a:rPr sz="2300" b="1" spc="-20" dirty="0">
                <a:solidFill>
                  <a:srgbClr val="47B3E3"/>
                </a:solidFill>
                <a:latin typeface="Helvetica"/>
                <a:cs typeface="Helvetica"/>
              </a:rPr>
              <a:t> </a:t>
            </a:r>
            <a:r>
              <a:rPr sz="2300" dirty="0">
                <a:solidFill>
                  <a:srgbClr val="575756"/>
                </a:solidFill>
                <a:latin typeface="Helvetica"/>
                <a:cs typeface="Helvetica"/>
              </a:rPr>
              <a:t>and</a:t>
            </a:r>
            <a:r>
              <a:rPr sz="2300" spc="-15" dirty="0">
                <a:solidFill>
                  <a:srgbClr val="575756"/>
                </a:solidFill>
                <a:latin typeface="Helvetica"/>
                <a:cs typeface="Helvetica"/>
              </a:rPr>
              <a:t> </a:t>
            </a:r>
            <a:r>
              <a:rPr sz="2300" dirty="0">
                <a:solidFill>
                  <a:srgbClr val="575756"/>
                </a:solidFill>
                <a:latin typeface="Helvetica"/>
                <a:cs typeface="Helvetica"/>
              </a:rPr>
              <a:t>promote</a:t>
            </a:r>
            <a:r>
              <a:rPr sz="2300" spc="-15" dirty="0">
                <a:solidFill>
                  <a:srgbClr val="575756"/>
                </a:solidFill>
                <a:latin typeface="Helvetica"/>
                <a:cs typeface="Helvetica"/>
              </a:rPr>
              <a:t> </a:t>
            </a:r>
            <a:r>
              <a:rPr sz="2300" dirty="0">
                <a:solidFill>
                  <a:srgbClr val="575756"/>
                </a:solidFill>
                <a:latin typeface="Helvetica"/>
                <a:cs typeface="Helvetica"/>
              </a:rPr>
              <a:t>the</a:t>
            </a:r>
            <a:r>
              <a:rPr sz="2300" spc="-15" dirty="0">
                <a:solidFill>
                  <a:srgbClr val="575756"/>
                </a:solidFill>
                <a:latin typeface="Helvetica"/>
                <a:cs typeface="Helvetica"/>
              </a:rPr>
              <a:t> </a:t>
            </a:r>
            <a:r>
              <a:rPr sz="2300" dirty="0">
                <a:solidFill>
                  <a:srgbClr val="575756"/>
                </a:solidFill>
                <a:latin typeface="Helvetica"/>
                <a:cs typeface="Helvetica"/>
              </a:rPr>
              <a:t>routes</a:t>
            </a:r>
            <a:r>
              <a:rPr sz="2300" spc="-10" dirty="0">
                <a:solidFill>
                  <a:srgbClr val="575756"/>
                </a:solidFill>
                <a:latin typeface="Helvetica"/>
                <a:cs typeface="Helvetica"/>
              </a:rPr>
              <a:t> </a:t>
            </a:r>
            <a:r>
              <a:rPr sz="2300" dirty="0">
                <a:solidFill>
                  <a:srgbClr val="575756"/>
                </a:solidFill>
                <a:latin typeface="Helvetica"/>
                <a:cs typeface="Helvetica"/>
              </a:rPr>
              <a:t>into</a:t>
            </a:r>
            <a:r>
              <a:rPr sz="2300" spc="-15" dirty="0">
                <a:solidFill>
                  <a:srgbClr val="575756"/>
                </a:solidFill>
                <a:latin typeface="Helvetica"/>
                <a:cs typeface="Helvetica"/>
              </a:rPr>
              <a:t> </a:t>
            </a:r>
            <a:r>
              <a:rPr sz="2300" dirty="0">
                <a:solidFill>
                  <a:srgbClr val="575756"/>
                </a:solidFill>
                <a:latin typeface="Helvetica"/>
                <a:cs typeface="Helvetica"/>
              </a:rPr>
              <a:t>working</a:t>
            </a:r>
            <a:r>
              <a:rPr sz="2300" spc="-15" dirty="0">
                <a:solidFill>
                  <a:srgbClr val="575756"/>
                </a:solidFill>
                <a:latin typeface="Helvetica"/>
                <a:cs typeface="Helvetica"/>
              </a:rPr>
              <a:t> </a:t>
            </a:r>
            <a:r>
              <a:rPr sz="2300" dirty="0">
                <a:solidFill>
                  <a:srgbClr val="575756"/>
                </a:solidFill>
                <a:latin typeface="Helvetica"/>
                <a:cs typeface="Helvetica"/>
              </a:rPr>
              <a:t>in</a:t>
            </a:r>
            <a:r>
              <a:rPr sz="2300" spc="-15" dirty="0">
                <a:solidFill>
                  <a:srgbClr val="575756"/>
                </a:solidFill>
                <a:latin typeface="Helvetica"/>
                <a:cs typeface="Helvetica"/>
              </a:rPr>
              <a:t> </a:t>
            </a:r>
            <a:r>
              <a:rPr sz="2300" dirty="0">
                <a:solidFill>
                  <a:srgbClr val="575756"/>
                </a:solidFill>
                <a:latin typeface="Helvetica"/>
                <a:cs typeface="Helvetica"/>
              </a:rPr>
              <a:t>Primary</a:t>
            </a:r>
            <a:r>
              <a:rPr sz="2300" spc="-10" dirty="0">
                <a:solidFill>
                  <a:srgbClr val="575756"/>
                </a:solidFill>
                <a:latin typeface="Helvetica"/>
                <a:cs typeface="Helvetica"/>
              </a:rPr>
              <a:t> </a:t>
            </a:r>
            <a:r>
              <a:rPr sz="2300" spc="-20" dirty="0">
                <a:solidFill>
                  <a:srgbClr val="575756"/>
                </a:solidFill>
                <a:latin typeface="Helvetica"/>
                <a:cs typeface="Helvetica"/>
              </a:rPr>
              <a:t>Care</a:t>
            </a:r>
            <a:endParaRPr sz="2300">
              <a:latin typeface="Helvetica"/>
              <a:cs typeface="Helvetica"/>
            </a:endParaRPr>
          </a:p>
          <a:p>
            <a:pPr marL="389255" marR="735965" indent="-377190">
              <a:lnSpc>
                <a:spcPct val="100400"/>
              </a:lnSpc>
              <a:spcBef>
                <a:spcPts val="414"/>
              </a:spcBef>
              <a:buClr>
                <a:srgbClr val="47B3E3"/>
              </a:buClr>
              <a:buFont typeface="Helvetica"/>
              <a:buChar char="•"/>
              <a:tabLst>
                <a:tab pos="389255" algn="l"/>
              </a:tabLst>
            </a:pPr>
            <a:r>
              <a:rPr sz="2300" dirty="0">
                <a:solidFill>
                  <a:srgbClr val="575756"/>
                </a:solidFill>
                <a:latin typeface="Helvetica"/>
                <a:cs typeface="Helvetica"/>
              </a:rPr>
              <a:t>e.g.</a:t>
            </a:r>
            <a:r>
              <a:rPr sz="2300" spc="-10" dirty="0">
                <a:solidFill>
                  <a:srgbClr val="575756"/>
                </a:solidFill>
                <a:latin typeface="Helvetica"/>
                <a:cs typeface="Helvetica"/>
              </a:rPr>
              <a:t> </a:t>
            </a:r>
            <a:r>
              <a:rPr sz="2300" dirty="0">
                <a:solidFill>
                  <a:srgbClr val="575756"/>
                </a:solidFill>
                <a:latin typeface="Helvetica"/>
                <a:cs typeface="Helvetica"/>
              </a:rPr>
              <a:t>collaborations</a:t>
            </a:r>
            <a:r>
              <a:rPr sz="2300" spc="-5" dirty="0">
                <a:solidFill>
                  <a:srgbClr val="575756"/>
                </a:solidFill>
                <a:latin typeface="Helvetica"/>
                <a:cs typeface="Helvetica"/>
              </a:rPr>
              <a:t> </a:t>
            </a:r>
            <a:r>
              <a:rPr sz="2300" dirty="0">
                <a:solidFill>
                  <a:srgbClr val="575756"/>
                </a:solidFill>
                <a:latin typeface="Helvetica"/>
                <a:cs typeface="Helvetica"/>
              </a:rPr>
              <a:t>with</a:t>
            </a:r>
            <a:r>
              <a:rPr sz="2300" spc="-5" dirty="0">
                <a:solidFill>
                  <a:srgbClr val="575756"/>
                </a:solidFill>
                <a:latin typeface="Helvetica"/>
                <a:cs typeface="Helvetica"/>
              </a:rPr>
              <a:t> </a:t>
            </a:r>
            <a:r>
              <a:rPr sz="2300" dirty="0">
                <a:solidFill>
                  <a:srgbClr val="575756"/>
                </a:solidFill>
                <a:latin typeface="Helvetica"/>
                <a:cs typeface="Helvetica"/>
              </a:rPr>
              <a:t>local</a:t>
            </a:r>
            <a:r>
              <a:rPr sz="2300" spc="-5" dirty="0">
                <a:solidFill>
                  <a:srgbClr val="575756"/>
                </a:solidFill>
                <a:latin typeface="Helvetica"/>
                <a:cs typeface="Helvetica"/>
              </a:rPr>
              <a:t> </a:t>
            </a:r>
            <a:r>
              <a:rPr sz="2300" dirty="0">
                <a:solidFill>
                  <a:srgbClr val="575756"/>
                </a:solidFill>
                <a:latin typeface="Helvetica"/>
                <a:cs typeface="Helvetica"/>
              </a:rPr>
              <a:t>schools,</a:t>
            </a:r>
            <a:r>
              <a:rPr sz="2300" spc="-5" dirty="0">
                <a:solidFill>
                  <a:srgbClr val="575756"/>
                </a:solidFill>
                <a:latin typeface="Helvetica"/>
                <a:cs typeface="Helvetica"/>
              </a:rPr>
              <a:t> </a:t>
            </a:r>
            <a:r>
              <a:rPr sz="2300" dirty="0">
                <a:solidFill>
                  <a:srgbClr val="575756"/>
                </a:solidFill>
                <a:latin typeface="Helvetica"/>
                <a:cs typeface="Helvetica"/>
              </a:rPr>
              <a:t>further</a:t>
            </a:r>
            <a:r>
              <a:rPr sz="2300" spc="-5" dirty="0">
                <a:solidFill>
                  <a:srgbClr val="575756"/>
                </a:solidFill>
                <a:latin typeface="Helvetica"/>
                <a:cs typeface="Helvetica"/>
              </a:rPr>
              <a:t> </a:t>
            </a:r>
            <a:r>
              <a:rPr sz="2300" spc="-10" dirty="0">
                <a:solidFill>
                  <a:srgbClr val="575756"/>
                </a:solidFill>
                <a:latin typeface="Helvetica"/>
                <a:cs typeface="Helvetica"/>
              </a:rPr>
              <a:t>education </a:t>
            </a:r>
            <a:r>
              <a:rPr sz="2300" dirty="0">
                <a:solidFill>
                  <a:srgbClr val="575756"/>
                </a:solidFill>
                <a:latin typeface="Helvetica"/>
                <a:cs typeface="Helvetica"/>
              </a:rPr>
              <a:t>institutions</a:t>
            </a:r>
            <a:r>
              <a:rPr sz="2300" spc="-15" dirty="0">
                <a:solidFill>
                  <a:srgbClr val="575756"/>
                </a:solidFill>
                <a:latin typeface="Helvetica"/>
                <a:cs typeface="Helvetica"/>
              </a:rPr>
              <a:t> </a:t>
            </a:r>
            <a:r>
              <a:rPr sz="2300" dirty="0">
                <a:solidFill>
                  <a:srgbClr val="575756"/>
                </a:solidFill>
                <a:latin typeface="Helvetica"/>
                <a:cs typeface="Helvetica"/>
              </a:rPr>
              <a:t>and</a:t>
            </a:r>
            <a:r>
              <a:rPr sz="2300" spc="-10" dirty="0">
                <a:solidFill>
                  <a:srgbClr val="575756"/>
                </a:solidFill>
                <a:latin typeface="Helvetica"/>
                <a:cs typeface="Helvetica"/>
              </a:rPr>
              <a:t> </a:t>
            </a:r>
            <a:r>
              <a:rPr sz="2300" dirty="0">
                <a:solidFill>
                  <a:srgbClr val="575756"/>
                </a:solidFill>
                <a:latin typeface="Helvetica"/>
                <a:cs typeface="Helvetica"/>
              </a:rPr>
              <a:t>higher</a:t>
            </a:r>
            <a:r>
              <a:rPr sz="2300" spc="-15" dirty="0">
                <a:solidFill>
                  <a:srgbClr val="575756"/>
                </a:solidFill>
                <a:latin typeface="Helvetica"/>
                <a:cs typeface="Helvetica"/>
              </a:rPr>
              <a:t> </a:t>
            </a:r>
            <a:r>
              <a:rPr sz="2300" dirty="0">
                <a:solidFill>
                  <a:srgbClr val="575756"/>
                </a:solidFill>
                <a:latin typeface="Helvetica"/>
                <a:cs typeface="Helvetica"/>
              </a:rPr>
              <a:t>education</a:t>
            </a:r>
            <a:r>
              <a:rPr sz="2300" spc="-10" dirty="0">
                <a:solidFill>
                  <a:srgbClr val="575756"/>
                </a:solidFill>
                <a:latin typeface="Helvetica"/>
                <a:cs typeface="Helvetica"/>
              </a:rPr>
              <a:t> institutions.</a:t>
            </a:r>
            <a:endParaRPr sz="2300">
              <a:latin typeface="Helvetica"/>
              <a:cs typeface="Helvetica"/>
            </a:endParaRPr>
          </a:p>
        </p:txBody>
      </p:sp>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38100">
              <a:lnSpc>
                <a:spcPts val="1535"/>
              </a:lnSpc>
            </a:pPr>
            <a:fld id="{81D60167-4931-47E6-BA6A-407CBD079E47}" type="slidenum">
              <a:rPr spc="-25" dirty="0"/>
              <a:t>20</a:t>
            </a:fld>
            <a:endParaRPr spc="-25" dirty="0"/>
          </a:p>
        </p:txBody>
      </p:sp>
      <p:sp>
        <p:nvSpPr>
          <p:cNvPr id="7" name="object 7"/>
          <p:cNvSpPr txBox="1">
            <a:spLocks noGrp="1"/>
          </p:cNvSpPr>
          <p:nvPr>
            <p:ph type="title"/>
          </p:nvPr>
        </p:nvSpPr>
        <p:spPr>
          <a:xfrm>
            <a:off x="10636190" y="1244534"/>
            <a:ext cx="4007485" cy="1053465"/>
          </a:xfrm>
          <a:prstGeom prst="rect">
            <a:avLst/>
          </a:prstGeom>
        </p:spPr>
        <p:txBody>
          <a:bodyPr vert="horz" wrap="square" lIns="0" tIns="12065" rIns="0" bIns="0" rtlCol="0">
            <a:spAutoFit/>
          </a:bodyPr>
          <a:lstStyle/>
          <a:p>
            <a:pPr marL="12700">
              <a:lnSpc>
                <a:spcPct val="100000"/>
              </a:lnSpc>
              <a:spcBef>
                <a:spcPts val="95"/>
              </a:spcBef>
            </a:pPr>
            <a:r>
              <a:rPr spc="-509" dirty="0">
                <a:solidFill>
                  <a:srgbClr val="47B3E3"/>
                </a:solidFill>
              </a:rPr>
              <a:t>A</a:t>
            </a:r>
            <a:r>
              <a:rPr dirty="0">
                <a:solidFill>
                  <a:srgbClr val="47B3E3"/>
                </a:solidFill>
              </a:rPr>
              <a:t>TTRACT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474200" cy="11308715"/>
            <a:chOff x="0" y="0"/>
            <a:chExt cx="9474200" cy="11308715"/>
          </a:xfrm>
        </p:grpSpPr>
        <p:pic>
          <p:nvPicPr>
            <p:cNvPr id="3" name="object 3"/>
            <p:cNvPicPr/>
            <p:nvPr/>
          </p:nvPicPr>
          <p:blipFill>
            <a:blip r:embed="rId2" cstate="print"/>
            <a:stretch>
              <a:fillRect/>
            </a:stretch>
          </p:blipFill>
          <p:spPr>
            <a:xfrm>
              <a:off x="0" y="0"/>
              <a:ext cx="9474120" cy="11308556"/>
            </a:xfrm>
            <a:prstGeom prst="rect">
              <a:avLst/>
            </a:prstGeom>
          </p:spPr>
        </p:pic>
        <p:sp>
          <p:nvSpPr>
            <p:cNvPr id="4" name="object 4"/>
            <p:cNvSpPr/>
            <p:nvPr/>
          </p:nvSpPr>
          <p:spPr>
            <a:xfrm>
              <a:off x="5476497" y="1047089"/>
              <a:ext cx="3997960" cy="4293235"/>
            </a:xfrm>
            <a:custGeom>
              <a:avLst/>
              <a:gdLst/>
              <a:ahLst/>
              <a:cxnLst/>
              <a:rect l="l" t="t" r="r" b="b"/>
              <a:pathLst>
                <a:path w="3997959" h="4293235">
                  <a:moveTo>
                    <a:pt x="2000881" y="0"/>
                  </a:moveTo>
                  <a:lnTo>
                    <a:pt x="1952266" y="576"/>
                  </a:lnTo>
                  <a:lnTo>
                    <a:pt x="1903937" y="2298"/>
                  </a:lnTo>
                  <a:lnTo>
                    <a:pt x="1855904" y="5150"/>
                  </a:lnTo>
                  <a:lnTo>
                    <a:pt x="1808183" y="9122"/>
                  </a:lnTo>
                  <a:lnTo>
                    <a:pt x="1760785" y="14199"/>
                  </a:lnTo>
                  <a:lnTo>
                    <a:pt x="1713725" y="20368"/>
                  </a:lnTo>
                  <a:lnTo>
                    <a:pt x="1667014" y="27617"/>
                  </a:lnTo>
                  <a:lnTo>
                    <a:pt x="1620667" y="35933"/>
                  </a:lnTo>
                  <a:lnTo>
                    <a:pt x="1574696" y="45301"/>
                  </a:lnTo>
                  <a:lnTo>
                    <a:pt x="1529115" y="55710"/>
                  </a:lnTo>
                  <a:lnTo>
                    <a:pt x="1483936" y="67146"/>
                  </a:lnTo>
                  <a:lnTo>
                    <a:pt x="1439172" y="79596"/>
                  </a:lnTo>
                  <a:lnTo>
                    <a:pt x="1394838" y="93047"/>
                  </a:lnTo>
                  <a:lnTo>
                    <a:pt x="1350945" y="107487"/>
                  </a:lnTo>
                  <a:lnTo>
                    <a:pt x="1307507" y="122901"/>
                  </a:lnTo>
                  <a:lnTo>
                    <a:pt x="1264537" y="139278"/>
                  </a:lnTo>
                  <a:lnTo>
                    <a:pt x="1222048" y="156603"/>
                  </a:lnTo>
                  <a:lnTo>
                    <a:pt x="1180053" y="174864"/>
                  </a:lnTo>
                  <a:lnTo>
                    <a:pt x="1138566" y="194048"/>
                  </a:lnTo>
                  <a:lnTo>
                    <a:pt x="1097599" y="214142"/>
                  </a:lnTo>
                  <a:lnTo>
                    <a:pt x="1057166" y="235133"/>
                  </a:lnTo>
                  <a:lnTo>
                    <a:pt x="1017279" y="257007"/>
                  </a:lnTo>
                  <a:lnTo>
                    <a:pt x="977952" y="279752"/>
                  </a:lnTo>
                  <a:lnTo>
                    <a:pt x="939198" y="303354"/>
                  </a:lnTo>
                  <a:lnTo>
                    <a:pt x="901030" y="327801"/>
                  </a:lnTo>
                  <a:lnTo>
                    <a:pt x="863461" y="353080"/>
                  </a:lnTo>
                  <a:lnTo>
                    <a:pt x="826504" y="379177"/>
                  </a:lnTo>
                  <a:lnTo>
                    <a:pt x="790172" y="406079"/>
                  </a:lnTo>
                  <a:lnTo>
                    <a:pt x="754478" y="433774"/>
                  </a:lnTo>
                  <a:lnTo>
                    <a:pt x="719436" y="462248"/>
                  </a:lnTo>
                  <a:lnTo>
                    <a:pt x="685059" y="491488"/>
                  </a:lnTo>
                  <a:lnTo>
                    <a:pt x="651359" y="521481"/>
                  </a:lnTo>
                  <a:lnTo>
                    <a:pt x="618350" y="552215"/>
                  </a:lnTo>
                  <a:lnTo>
                    <a:pt x="586044" y="583675"/>
                  </a:lnTo>
                  <a:lnTo>
                    <a:pt x="554456" y="615850"/>
                  </a:lnTo>
                  <a:lnTo>
                    <a:pt x="523598" y="648726"/>
                  </a:lnTo>
                  <a:lnTo>
                    <a:pt x="493483" y="682290"/>
                  </a:lnTo>
                  <a:lnTo>
                    <a:pt x="464124" y="716528"/>
                  </a:lnTo>
                  <a:lnTo>
                    <a:pt x="435534" y="751429"/>
                  </a:lnTo>
                  <a:lnTo>
                    <a:pt x="407727" y="786978"/>
                  </a:lnTo>
                  <a:lnTo>
                    <a:pt x="380716" y="823163"/>
                  </a:lnTo>
                  <a:lnTo>
                    <a:pt x="354513" y="859971"/>
                  </a:lnTo>
                  <a:lnTo>
                    <a:pt x="329132" y="897388"/>
                  </a:lnTo>
                  <a:lnTo>
                    <a:pt x="304586" y="935402"/>
                  </a:lnTo>
                  <a:lnTo>
                    <a:pt x="280887" y="974000"/>
                  </a:lnTo>
                  <a:lnTo>
                    <a:pt x="258050" y="1013168"/>
                  </a:lnTo>
                  <a:lnTo>
                    <a:pt x="236087" y="1052893"/>
                  </a:lnTo>
                  <a:lnTo>
                    <a:pt x="215011" y="1093163"/>
                  </a:lnTo>
                  <a:lnTo>
                    <a:pt x="194836" y="1133965"/>
                  </a:lnTo>
                  <a:lnTo>
                    <a:pt x="175574" y="1175284"/>
                  </a:lnTo>
                  <a:lnTo>
                    <a:pt x="157239" y="1217109"/>
                  </a:lnTo>
                  <a:lnTo>
                    <a:pt x="139843" y="1259427"/>
                  </a:lnTo>
                  <a:lnTo>
                    <a:pt x="123400" y="1302223"/>
                  </a:lnTo>
                  <a:lnTo>
                    <a:pt x="107923" y="1345485"/>
                  </a:lnTo>
                  <a:lnTo>
                    <a:pt x="93425" y="1389201"/>
                  </a:lnTo>
                  <a:lnTo>
                    <a:pt x="79919" y="1433357"/>
                  </a:lnTo>
                  <a:lnTo>
                    <a:pt x="67419" y="1477939"/>
                  </a:lnTo>
                  <a:lnTo>
                    <a:pt x="55936" y="1522936"/>
                  </a:lnTo>
                  <a:lnTo>
                    <a:pt x="45485" y="1568333"/>
                  </a:lnTo>
                  <a:lnTo>
                    <a:pt x="36078" y="1614119"/>
                  </a:lnTo>
                  <a:lnTo>
                    <a:pt x="27729" y="1660279"/>
                  </a:lnTo>
                  <a:lnTo>
                    <a:pt x="20451" y="1706801"/>
                  </a:lnTo>
                  <a:lnTo>
                    <a:pt x="14257" y="1753671"/>
                  </a:lnTo>
                  <a:lnTo>
                    <a:pt x="9159" y="1800877"/>
                  </a:lnTo>
                  <a:lnTo>
                    <a:pt x="5171" y="1848406"/>
                  </a:lnTo>
                  <a:lnTo>
                    <a:pt x="2307" y="1896244"/>
                  </a:lnTo>
                  <a:lnTo>
                    <a:pt x="579" y="1944379"/>
                  </a:lnTo>
                  <a:lnTo>
                    <a:pt x="0" y="1992797"/>
                  </a:lnTo>
                  <a:lnTo>
                    <a:pt x="578" y="2041207"/>
                  </a:lnTo>
                  <a:lnTo>
                    <a:pt x="2306" y="2089333"/>
                  </a:lnTo>
                  <a:lnTo>
                    <a:pt x="5170" y="2137163"/>
                  </a:lnTo>
                  <a:lnTo>
                    <a:pt x="9156" y="2184684"/>
                  </a:lnTo>
                  <a:lnTo>
                    <a:pt x="14252" y="2231882"/>
                  </a:lnTo>
                  <a:lnTo>
                    <a:pt x="20445" y="2278744"/>
                  </a:lnTo>
                  <a:lnTo>
                    <a:pt x="27721" y="2325258"/>
                  </a:lnTo>
                  <a:lnTo>
                    <a:pt x="36067" y="2371410"/>
                  </a:lnTo>
                  <a:lnTo>
                    <a:pt x="45471" y="2417188"/>
                  </a:lnTo>
                  <a:lnTo>
                    <a:pt x="55919" y="2462578"/>
                  </a:lnTo>
                  <a:lnTo>
                    <a:pt x="67398" y="2507568"/>
                  </a:lnTo>
                  <a:lnTo>
                    <a:pt x="79895" y="2552143"/>
                  </a:lnTo>
                  <a:lnTo>
                    <a:pt x="93397" y="2596292"/>
                  </a:lnTo>
                  <a:lnTo>
                    <a:pt x="107890" y="2640001"/>
                  </a:lnTo>
                  <a:lnTo>
                    <a:pt x="123362" y="2683257"/>
                  </a:lnTo>
                  <a:lnTo>
                    <a:pt x="139800" y="2726047"/>
                  </a:lnTo>
                  <a:lnTo>
                    <a:pt x="157191" y="2768359"/>
                  </a:lnTo>
                  <a:lnTo>
                    <a:pt x="175521" y="2810178"/>
                  </a:lnTo>
                  <a:lnTo>
                    <a:pt x="194777" y="2851492"/>
                  </a:lnTo>
                  <a:lnTo>
                    <a:pt x="214946" y="2892288"/>
                  </a:lnTo>
                  <a:lnTo>
                    <a:pt x="236016" y="2932553"/>
                  </a:lnTo>
                  <a:lnTo>
                    <a:pt x="257972" y="2972274"/>
                  </a:lnTo>
                  <a:lnTo>
                    <a:pt x="280803" y="3011437"/>
                  </a:lnTo>
                  <a:lnTo>
                    <a:pt x="304494" y="3050030"/>
                  </a:lnTo>
                  <a:lnTo>
                    <a:pt x="329033" y="3088040"/>
                  </a:lnTo>
                  <a:lnTo>
                    <a:pt x="354407" y="3125454"/>
                  </a:lnTo>
                  <a:lnTo>
                    <a:pt x="380602" y="3162258"/>
                  </a:lnTo>
                  <a:lnTo>
                    <a:pt x="407606" y="3198440"/>
                  </a:lnTo>
                  <a:lnTo>
                    <a:pt x="435405" y="3233986"/>
                  </a:lnTo>
                  <a:lnTo>
                    <a:pt x="463987" y="3268884"/>
                  </a:lnTo>
                  <a:lnTo>
                    <a:pt x="493337" y="3303120"/>
                  </a:lnTo>
                  <a:lnTo>
                    <a:pt x="523444" y="3336681"/>
                  </a:lnTo>
                  <a:lnTo>
                    <a:pt x="554294" y="3369555"/>
                  </a:lnTo>
                  <a:lnTo>
                    <a:pt x="585873" y="3401728"/>
                  </a:lnTo>
                  <a:lnTo>
                    <a:pt x="618169" y="3433188"/>
                  </a:lnTo>
                  <a:lnTo>
                    <a:pt x="651169" y="3463920"/>
                  </a:lnTo>
                  <a:lnTo>
                    <a:pt x="684860" y="3493913"/>
                  </a:lnTo>
                  <a:lnTo>
                    <a:pt x="719228" y="3523153"/>
                  </a:lnTo>
                  <a:lnTo>
                    <a:pt x="754261" y="3551627"/>
                  </a:lnTo>
                  <a:lnTo>
                    <a:pt x="789944" y="3579322"/>
                  </a:lnTo>
                  <a:lnTo>
                    <a:pt x="826266" y="3606225"/>
                  </a:lnTo>
                  <a:lnTo>
                    <a:pt x="863214" y="3632324"/>
                  </a:lnTo>
                  <a:lnTo>
                    <a:pt x="900773" y="3657603"/>
                  </a:lnTo>
                  <a:lnTo>
                    <a:pt x="938931" y="3682052"/>
                  </a:lnTo>
                  <a:lnTo>
                    <a:pt x="977675" y="3705657"/>
                  </a:lnTo>
                  <a:lnTo>
                    <a:pt x="1016992" y="3728404"/>
                  </a:lnTo>
                  <a:lnTo>
                    <a:pt x="1056868" y="3750282"/>
                  </a:lnTo>
                  <a:lnTo>
                    <a:pt x="1097291" y="3771276"/>
                  </a:lnTo>
                  <a:lnTo>
                    <a:pt x="1138247" y="3791373"/>
                  </a:lnTo>
                  <a:lnTo>
                    <a:pt x="1179724" y="3810561"/>
                  </a:lnTo>
                  <a:lnTo>
                    <a:pt x="1221708" y="3828827"/>
                  </a:lnTo>
                  <a:lnTo>
                    <a:pt x="1264186" y="3846157"/>
                  </a:lnTo>
                  <a:lnTo>
                    <a:pt x="1307145" y="3862539"/>
                  </a:lnTo>
                  <a:lnTo>
                    <a:pt x="1350572" y="3877959"/>
                  </a:lnTo>
                  <a:lnTo>
                    <a:pt x="1394455" y="3892405"/>
                  </a:lnTo>
                  <a:lnTo>
                    <a:pt x="1438778" y="3905863"/>
                  </a:lnTo>
                  <a:lnTo>
                    <a:pt x="1483531" y="3918320"/>
                  </a:lnTo>
                  <a:lnTo>
                    <a:pt x="1528699" y="3929764"/>
                  </a:lnTo>
                  <a:lnTo>
                    <a:pt x="1574270" y="3940180"/>
                  </a:lnTo>
                  <a:lnTo>
                    <a:pt x="1620230" y="3949557"/>
                  </a:lnTo>
                  <a:lnTo>
                    <a:pt x="1666566" y="3957881"/>
                  </a:lnTo>
                  <a:lnTo>
                    <a:pt x="1713266" y="3965140"/>
                  </a:lnTo>
                  <a:lnTo>
                    <a:pt x="1760315" y="3971319"/>
                  </a:lnTo>
                  <a:lnTo>
                    <a:pt x="1807702" y="3976406"/>
                  </a:lnTo>
                  <a:lnTo>
                    <a:pt x="1855413" y="3980388"/>
                  </a:lnTo>
                  <a:lnTo>
                    <a:pt x="1903434" y="3983253"/>
                  </a:lnTo>
                  <a:lnTo>
                    <a:pt x="1951754" y="3984986"/>
                  </a:lnTo>
                  <a:lnTo>
                    <a:pt x="2000357" y="3985574"/>
                  </a:lnTo>
                  <a:lnTo>
                    <a:pt x="2000357" y="4293063"/>
                  </a:lnTo>
                  <a:lnTo>
                    <a:pt x="2057407" y="4278706"/>
                  </a:lnTo>
                  <a:lnTo>
                    <a:pt x="2113619" y="4263686"/>
                  </a:lnTo>
                  <a:lnTo>
                    <a:pt x="2168994" y="4248007"/>
                  </a:lnTo>
                  <a:lnTo>
                    <a:pt x="2223532" y="4231677"/>
                  </a:lnTo>
                  <a:lnTo>
                    <a:pt x="2277234" y="4214700"/>
                  </a:lnTo>
                  <a:lnTo>
                    <a:pt x="2330100" y="4197081"/>
                  </a:lnTo>
                  <a:lnTo>
                    <a:pt x="2382130" y="4178827"/>
                  </a:lnTo>
                  <a:lnTo>
                    <a:pt x="2433326" y="4159944"/>
                  </a:lnTo>
                  <a:lnTo>
                    <a:pt x="2483687" y="4140436"/>
                  </a:lnTo>
                  <a:lnTo>
                    <a:pt x="2533215" y="4120309"/>
                  </a:lnTo>
                  <a:lnTo>
                    <a:pt x="2581909" y="4099569"/>
                  </a:lnTo>
                  <a:lnTo>
                    <a:pt x="2629770" y="4078222"/>
                  </a:lnTo>
                  <a:lnTo>
                    <a:pt x="2676799" y="4056273"/>
                  </a:lnTo>
                  <a:lnTo>
                    <a:pt x="2722996" y="4033728"/>
                  </a:lnTo>
                  <a:lnTo>
                    <a:pt x="2768361" y="4010592"/>
                  </a:lnTo>
                  <a:lnTo>
                    <a:pt x="2812896" y="3986871"/>
                  </a:lnTo>
                  <a:lnTo>
                    <a:pt x="2856600" y="3962571"/>
                  </a:lnTo>
                  <a:lnTo>
                    <a:pt x="2899475" y="3937697"/>
                  </a:lnTo>
                  <a:lnTo>
                    <a:pt x="2941520" y="3912255"/>
                  </a:lnTo>
                  <a:lnTo>
                    <a:pt x="2982736" y="3886250"/>
                  </a:lnTo>
                  <a:lnTo>
                    <a:pt x="3023124" y="3859689"/>
                  </a:lnTo>
                  <a:lnTo>
                    <a:pt x="3062683" y="3832576"/>
                  </a:lnTo>
                  <a:lnTo>
                    <a:pt x="3101416" y="3804917"/>
                  </a:lnTo>
                  <a:lnTo>
                    <a:pt x="3139321" y="3776719"/>
                  </a:lnTo>
                  <a:lnTo>
                    <a:pt x="3176400" y="3747986"/>
                  </a:lnTo>
                  <a:lnTo>
                    <a:pt x="3212653" y="3718723"/>
                  </a:lnTo>
                  <a:lnTo>
                    <a:pt x="3248081" y="3688938"/>
                  </a:lnTo>
                  <a:lnTo>
                    <a:pt x="3282684" y="3658635"/>
                  </a:lnTo>
                  <a:lnTo>
                    <a:pt x="3316462" y="3627820"/>
                  </a:lnTo>
                  <a:lnTo>
                    <a:pt x="3349416" y="3596499"/>
                  </a:lnTo>
                  <a:lnTo>
                    <a:pt x="3381547" y="3564677"/>
                  </a:lnTo>
                  <a:lnTo>
                    <a:pt x="3412855" y="3532359"/>
                  </a:lnTo>
                  <a:lnTo>
                    <a:pt x="3443340" y="3499552"/>
                  </a:lnTo>
                  <a:lnTo>
                    <a:pt x="3473004" y="3466261"/>
                  </a:lnTo>
                  <a:lnTo>
                    <a:pt x="3501846" y="3432492"/>
                  </a:lnTo>
                  <a:lnTo>
                    <a:pt x="3529867" y="3398250"/>
                  </a:lnTo>
                  <a:lnTo>
                    <a:pt x="3557067" y="3363540"/>
                  </a:lnTo>
                  <a:lnTo>
                    <a:pt x="3583448" y="3328370"/>
                  </a:lnTo>
                  <a:lnTo>
                    <a:pt x="3609009" y="3292743"/>
                  </a:lnTo>
                  <a:lnTo>
                    <a:pt x="3633751" y="3256666"/>
                  </a:lnTo>
                  <a:lnTo>
                    <a:pt x="3657674" y="3220144"/>
                  </a:lnTo>
                  <a:lnTo>
                    <a:pt x="3680779" y="3183183"/>
                  </a:lnTo>
                  <a:lnTo>
                    <a:pt x="3703067" y="3145789"/>
                  </a:lnTo>
                  <a:lnTo>
                    <a:pt x="3724538" y="3107967"/>
                  </a:lnTo>
                  <a:lnTo>
                    <a:pt x="3745193" y="3069723"/>
                  </a:lnTo>
                  <a:lnTo>
                    <a:pt x="3765031" y="3031062"/>
                  </a:lnTo>
                  <a:lnTo>
                    <a:pt x="3784054" y="2991990"/>
                  </a:lnTo>
                  <a:lnTo>
                    <a:pt x="3802261" y="2952512"/>
                  </a:lnTo>
                  <a:lnTo>
                    <a:pt x="3819655" y="2912635"/>
                  </a:lnTo>
                  <a:lnTo>
                    <a:pt x="3836234" y="2872364"/>
                  </a:lnTo>
                  <a:lnTo>
                    <a:pt x="3851999" y="2831704"/>
                  </a:lnTo>
                  <a:lnTo>
                    <a:pt x="3866952" y="2790661"/>
                  </a:lnTo>
                  <a:lnTo>
                    <a:pt x="3881092" y="2749240"/>
                  </a:lnTo>
                  <a:lnTo>
                    <a:pt x="3894420" y="2707448"/>
                  </a:lnTo>
                  <a:lnTo>
                    <a:pt x="3906936" y="2665290"/>
                  </a:lnTo>
                  <a:lnTo>
                    <a:pt x="3918641" y="2622771"/>
                  </a:lnTo>
                  <a:lnTo>
                    <a:pt x="3929536" y="2579898"/>
                  </a:lnTo>
                  <a:lnTo>
                    <a:pt x="3939620" y="2536675"/>
                  </a:lnTo>
                  <a:lnTo>
                    <a:pt x="3948895" y="2493108"/>
                  </a:lnTo>
                  <a:lnTo>
                    <a:pt x="3957361" y="2449204"/>
                  </a:lnTo>
                  <a:lnTo>
                    <a:pt x="3965018" y="2404966"/>
                  </a:lnTo>
                  <a:lnTo>
                    <a:pt x="3971867" y="2360402"/>
                  </a:lnTo>
                  <a:lnTo>
                    <a:pt x="3977908" y="2315517"/>
                  </a:lnTo>
                  <a:lnTo>
                    <a:pt x="3983143" y="2270316"/>
                  </a:lnTo>
                  <a:lnTo>
                    <a:pt x="3987570" y="2224805"/>
                  </a:lnTo>
                  <a:lnTo>
                    <a:pt x="3991192" y="2178990"/>
                  </a:lnTo>
                  <a:lnTo>
                    <a:pt x="3994008" y="2132876"/>
                  </a:lnTo>
                  <a:lnTo>
                    <a:pt x="3996018" y="2086469"/>
                  </a:lnTo>
                  <a:lnTo>
                    <a:pt x="3997225" y="2039774"/>
                  </a:lnTo>
                  <a:lnTo>
                    <a:pt x="3997626" y="1992797"/>
                  </a:lnTo>
                  <a:lnTo>
                    <a:pt x="3997049" y="1944440"/>
                  </a:lnTo>
                  <a:lnTo>
                    <a:pt x="3995325" y="1896365"/>
                  </a:lnTo>
                  <a:lnTo>
                    <a:pt x="3992467" y="1848586"/>
                  </a:lnTo>
                  <a:lnTo>
                    <a:pt x="3988490" y="1801116"/>
                  </a:lnTo>
                  <a:lnTo>
                    <a:pt x="3983405" y="1753967"/>
                  </a:lnTo>
                  <a:lnTo>
                    <a:pt x="3977225" y="1707153"/>
                  </a:lnTo>
                  <a:lnTo>
                    <a:pt x="3969965" y="1660687"/>
                  </a:lnTo>
                  <a:lnTo>
                    <a:pt x="3961636" y="1614582"/>
                  </a:lnTo>
                  <a:lnTo>
                    <a:pt x="3952252" y="1568851"/>
                  </a:lnTo>
                  <a:lnTo>
                    <a:pt x="3941826" y="1523506"/>
                  </a:lnTo>
                  <a:lnTo>
                    <a:pt x="3930372" y="1478561"/>
                  </a:lnTo>
                  <a:lnTo>
                    <a:pt x="3917901" y="1434029"/>
                  </a:lnTo>
                  <a:lnTo>
                    <a:pt x="3904427" y="1389922"/>
                  </a:lnTo>
                  <a:lnTo>
                    <a:pt x="3889964" y="1346255"/>
                  </a:lnTo>
                  <a:lnTo>
                    <a:pt x="3874524" y="1303039"/>
                  </a:lnTo>
                  <a:lnTo>
                    <a:pt x="3858120" y="1260288"/>
                  </a:lnTo>
                  <a:lnTo>
                    <a:pt x="3840765" y="1218014"/>
                  </a:lnTo>
                  <a:lnTo>
                    <a:pt x="3822473" y="1176232"/>
                  </a:lnTo>
                  <a:lnTo>
                    <a:pt x="3803257" y="1134953"/>
                  </a:lnTo>
                  <a:lnTo>
                    <a:pt x="3783128" y="1094190"/>
                  </a:lnTo>
                  <a:lnTo>
                    <a:pt x="3762102" y="1053958"/>
                  </a:lnTo>
                  <a:lnTo>
                    <a:pt x="3740190" y="1014268"/>
                  </a:lnTo>
                  <a:lnTo>
                    <a:pt x="3717405" y="975134"/>
                  </a:lnTo>
                  <a:lnTo>
                    <a:pt x="3693761" y="936569"/>
                  </a:lnTo>
                  <a:lnTo>
                    <a:pt x="3669271" y="898586"/>
                  </a:lnTo>
                  <a:lnTo>
                    <a:pt x="3643948" y="861197"/>
                  </a:lnTo>
                  <a:lnTo>
                    <a:pt x="3617805" y="824416"/>
                  </a:lnTo>
                  <a:lnTo>
                    <a:pt x="3590855" y="788255"/>
                  </a:lnTo>
                  <a:lnTo>
                    <a:pt x="3563110" y="752729"/>
                  </a:lnTo>
                  <a:lnTo>
                    <a:pt x="3534585" y="717849"/>
                  </a:lnTo>
                  <a:lnTo>
                    <a:pt x="3505292" y="683629"/>
                  </a:lnTo>
                  <a:lnTo>
                    <a:pt x="3475244" y="650081"/>
                  </a:lnTo>
                  <a:lnTo>
                    <a:pt x="3444454" y="617219"/>
                  </a:lnTo>
                  <a:lnTo>
                    <a:pt x="3412935" y="585056"/>
                  </a:lnTo>
                  <a:lnTo>
                    <a:pt x="3380700" y="553605"/>
                  </a:lnTo>
                  <a:lnTo>
                    <a:pt x="3347763" y="522878"/>
                  </a:lnTo>
                  <a:lnTo>
                    <a:pt x="3314137" y="492889"/>
                  </a:lnTo>
                  <a:lnTo>
                    <a:pt x="3279833" y="463651"/>
                  </a:lnTo>
                  <a:lnTo>
                    <a:pt x="3244867" y="435177"/>
                  </a:lnTo>
                  <a:lnTo>
                    <a:pt x="3209249" y="407479"/>
                  </a:lnTo>
                  <a:lnTo>
                    <a:pt x="3172995" y="380571"/>
                  </a:lnTo>
                  <a:lnTo>
                    <a:pt x="3136116" y="354465"/>
                  </a:lnTo>
                  <a:lnTo>
                    <a:pt x="3098626" y="329176"/>
                  </a:lnTo>
                  <a:lnTo>
                    <a:pt x="3060537" y="304715"/>
                  </a:lnTo>
                  <a:lnTo>
                    <a:pt x="3021863" y="281095"/>
                  </a:lnTo>
                  <a:lnTo>
                    <a:pt x="2982618" y="258331"/>
                  </a:lnTo>
                  <a:lnTo>
                    <a:pt x="2942813" y="236434"/>
                  </a:lnTo>
                  <a:lnTo>
                    <a:pt x="2902462" y="215417"/>
                  </a:lnTo>
                  <a:lnTo>
                    <a:pt x="2861578" y="195295"/>
                  </a:lnTo>
                  <a:lnTo>
                    <a:pt x="2820174" y="176079"/>
                  </a:lnTo>
                  <a:lnTo>
                    <a:pt x="2778264" y="157782"/>
                  </a:lnTo>
                  <a:lnTo>
                    <a:pt x="2735859" y="140419"/>
                  </a:lnTo>
                  <a:lnTo>
                    <a:pt x="2692974" y="124001"/>
                  </a:lnTo>
                  <a:lnTo>
                    <a:pt x="2649621" y="108542"/>
                  </a:lnTo>
                  <a:lnTo>
                    <a:pt x="2605814" y="94054"/>
                  </a:lnTo>
                  <a:lnTo>
                    <a:pt x="2561564" y="80551"/>
                  </a:lnTo>
                  <a:lnTo>
                    <a:pt x="2516887" y="68046"/>
                  </a:lnTo>
                  <a:lnTo>
                    <a:pt x="2471794" y="56552"/>
                  </a:lnTo>
                  <a:lnTo>
                    <a:pt x="2426298" y="46081"/>
                  </a:lnTo>
                  <a:lnTo>
                    <a:pt x="2380413" y="36646"/>
                  </a:lnTo>
                  <a:lnTo>
                    <a:pt x="2334152" y="28262"/>
                  </a:lnTo>
                  <a:lnTo>
                    <a:pt x="2287527" y="20940"/>
                  </a:lnTo>
                  <a:lnTo>
                    <a:pt x="2240552" y="14694"/>
                  </a:lnTo>
                  <a:lnTo>
                    <a:pt x="2193240" y="9536"/>
                  </a:lnTo>
                  <a:lnTo>
                    <a:pt x="2145604" y="5480"/>
                  </a:lnTo>
                  <a:lnTo>
                    <a:pt x="2097656" y="2539"/>
                  </a:lnTo>
                  <a:lnTo>
                    <a:pt x="2049411" y="725"/>
                  </a:lnTo>
                  <a:lnTo>
                    <a:pt x="2000881" y="0"/>
                  </a:lnTo>
                  <a:close/>
                </a:path>
              </a:pathLst>
            </a:custGeom>
            <a:solidFill>
              <a:srgbClr val="94C247"/>
            </a:solidFill>
          </p:spPr>
          <p:txBody>
            <a:bodyPr wrap="square" lIns="0" tIns="0" rIns="0" bIns="0" rtlCol="0"/>
            <a:lstStyle/>
            <a:p>
              <a:endParaRPr/>
            </a:p>
          </p:txBody>
        </p:sp>
        <p:sp>
          <p:nvSpPr>
            <p:cNvPr id="5" name="object 5"/>
            <p:cNvSpPr/>
            <p:nvPr/>
          </p:nvSpPr>
          <p:spPr>
            <a:xfrm>
              <a:off x="6422909" y="1685122"/>
              <a:ext cx="2535555" cy="2572385"/>
            </a:xfrm>
            <a:custGeom>
              <a:avLst/>
              <a:gdLst/>
              <a:ahLst/>
              <a:cxnLst/>
              <a:rect l="l" t="t" r="r" b="b"/>
              <a:pathLst>
                <a:path w="2535554" h="2572385">
                  <a:moveTo>
                    <a:pt x="898034" y="0"/>
                  </a:moveTo>
                  <a:lnTo>
                    <a:pt x="850550" y="4315"/>
                  </a:lnTo>
                  <a:lnTo>
                    <a:pt x="805860" y="16756"/>
                  </a:lnTo>
                  <a:lnTo>
                    <a:pt x="764712" y="36569"/>
                  </a:lnTo>
                  <a:lnTo>
                    <a:pt x="727849" y="62996"/>
                  </a:lnTo>
                  <a:lnTo>
                    <a:pt x="696017" y="95282"/>
                  </a:lnTo>
                  <a:lnTo>
                    <a:pt x="669961" y="132671"/>
                  </a:lnTo>
                  <a:lnTo>
                    <a:pt x="650428" y="174407"/>
                  </a:lnTo>
                  <a:lnTo>
                    <a:pt x="638161" y="219734"/>
                  </a:lnTo>
                  <a:lnTo>
                    <a:pt x="633906" y="267897"/>
                  </a:lnTo>
                  <a:lnTo>
                    <a:pt x="638161" y="316059"/>
                  </a:lnTo>
                  <a:lnTo>
                    <a:pt x="650428" y="361386"/>
                  </a:lnTo>
                  <a:lnTo>
                    <a:pt x="669961" y="403120"/>
                  </a:lnTo>
                  <a:lnTo>
                    <a:pt x="696017" y="440508"/>
                  </a:lnTo>
                  <a:lnTo>
                    <a:pt x="727849" y="472792"/>
                  </a:lnTo>
                  <a:lnTo>
                    <a:pt x="764712" y="499218"/>
                  </a:lnTo>
                  <a:lnTo>
                    <a:pt x="805860" y="519029"/>
                  </a:lnTo>
                  <a:lnTo>
                    <a:pt x="850550" y="531469"/>
                  </a:lnTo>
                  <a:lnTo>
                    <a:pt x="898034" y="535784"/>
                  </a:lnTo>
                  <a:lnTo>
                    <a:pt x="945522" y="531469"/>
                  </a:lnTo>
                  <a:lnTo>
                    <a:pt x="990214" y="519029"/>
                  </a:lnTo>
                  <a:lnTo>
                    <a:pt x="1031364" y="499218"/>
                  </a:lnTo>
                  <a:lnTo>
                    <a:pt x="1068229" y="472792"/>
                  </a:lnTo>
                  <a:lnTo>
                    <a:pt x="1100061" y="440508"/>
                  </a:lnTo>
                  <a:lnTo>
                    <a:pt x="1126117" y="403120"/>
                  </a:lnTo>
                  <a:lnTo>
                    <a:pt x="1145651" y="361386"/>
                  </a:lnTo>
                  <a:lnTo>
                    <a:pt x="1157918" y="316059"/>
                  </a:lnTo>
                  <a:lnTo>
                    <a:pt x="1162173" y="267897"/>
                  </a:lnTo>
                  <a:lnTo>
                    <a:pt x="1157918" y="219734"/>
                  </a:lnTo>
                  <a:lnTo>
                    <a:pt x="1145651" y="174407"/>
                  </a:lnTo>
                  <a:lnTo>
                    <a:pt x="1126117" y="132671"/>
                  </a:lnTo>
                  <a:lnTo>
                    <a:pt x="1100061" y="95282"/>
                  </a:lnTo>
                  <a:lnTo>
                    <a:pt x="1068229" y="62996"/>
                  </a:lnTo>
                  <a:lnTo>
                    <a:pt x="1031364" y="36569"/>
                  </a:lnTo>
                  <a:lnTo>
                    <a:pt x="990214" y="16756"/>
                  </a:lnTo>
                  <a:lnTo>
                    <a:pt x="945522" y="4315"/>
                  </a:lnTo>
                  <a:lnTo>
                    <a:pt x="898034" y="0"/>
                  </a:lnTo>
                  <a:close/>
                </a:path>
                <a:path w="2535554" h="2572385">
                  <a:moveTo>
                    <a:pt x="1358366" y="1178728"/>
                  </a:moveTo>
                  <a:lnTo>
                    <a:pt x="422604" y="1178728"/>
                  </a:lnTo>
                  <a:lnTo>
                    <a:pt x="376613" y="1181247"/>
                  </a:lnTo>
                  <a:lnTo>
                    <a:pt x="332043" y="1188630"/>
                  </a:lnTo>
                  <a:lnTo>
                    <a:pt x="289152" y="1200613"/>
                  </a:lnTo>
                  <a:lnTo>
                    <a:pt x="248201" y="1216932"/>
                  </a:lnTo>
                  <a:lnTo>
                    <a:pt x="209449" y="1237324"/>
                  </a:lnTo>
                  <a:lnTo>
                    <a:pt x="173156" y="1261527"/>
                  </a:lnTo>
                  <a:lnTo>
                    <a:pt x="139581" y="1289276"/>
                  </a:lnTo>
                  <a:lnTo>
                    <a:pt x="108984" y="1320309"/>
                  </a:lnTo>
                  <a:lnTo>
                    <a:pt x="81624" y="1354361"/>
                  </a:lnTo>
                  <a:lnTo>
                    <a:pt x="57762" y="1391171"/>
                  </a:lnTo>
                  <a:lnTo>
                    <a:pt x="37655" y="1430474"/>
                  </a:lnTo>
                  <a:lnTo>
                    <a:pt x="21565" y="1472007"/>
                  </a:lnTo>
                  <a:lnTo>
                    <a:pt x="9803" y="1515315"/>
                  </a:lnTo>
                  <a:lnTo>
                    <a:pt x="2472" y="1560710"/>
                  </a:lnTo>
                  <a:lnTo>
                    <a:pt x="0" y="1607144"/>
                  </a:lnTo>
                  <a:lnTo>
                    <a:pt x="11" y="2143568"/>
                  </a:lnTo>
                  <a:lnTo>
                    <a:pt x="2472" y="2189784"/>
                  </a:lnTo>
                  <a:lnTo>
                    <a:pt x="9696" y="2234647"/>
                  </a:lnTo>
                  <a:lnTo>
                    <a:pt x="21565" y="2278491"/>
                  </a:lnTo>
                  <a:lnTo>
                    <a:pt x="37655" y="2320025"/>
                  </a:lnTo>
                  <a:lnTo>
                    <a:pt x="57762" y="2359329"/>
                  </a:lnTo>
                  <a:lnTo>
                    <a:pt x="81624" y="2396139"/>
                  </a:lnTo>
                  <a:lnTo>
                    <a:pt x="108984" y="2430192"/>
                  </a:lnTo>
                  <a:lnTo>
                    <a:pt x="139581" y="2461226"/>
                  </a:lnTo>
                  <a:lnTo>
                    <a:pt x="173156" y="2488975"/>
                  </a:lnTo>
                  <a:lnTo>
                    <a:pt x="209449" y="2513178"/>
                  </a:lnTo>
                  <a:lnTo>
                    <a:pt x="248201" y="2533571"/>
                  </a:lnTo>
                  <a:lnTo>
                    <a:pt x="289152" y="2549890"/>
                  </a:lnTo>
                  <a:lnTo>
                    <a:pt x="332043" y="2561873"/>
                  </a:lnTo>
                  <a:lnTo>
                    <a:pt x="376613" y="2569255"/>
                  </a:lnTo>
                  <a:lnTo>
                    <a:pt x="422604" y="2571775"/>
                  </a:lnTo>
                  <a:lnTo>
                    <a:pt x="947164" y="2571775"/>
                  </a:lnTo>
                  <a:lnTo>
                    <a:pt x="997195" y="2570570"/>
                  </a:lnTo>
                  <a:lnTo>
                    <a:pt x="1046901" y="2566978"/>
                  </a:lnTo>
                  <a:lnTo>
                    <a:pt x="1096207" y="2561035"/>
                  </a:lnTo>
                  <a:lnTo>
                    <a:pt x="1145037" y="2552773"/>
                  </a:lnTo>
                  <a:lnTo>
                    <a:pt x="1193314" y="2542228"/>
                  </a:lnTo>
                  <a:lnTo>
                    <a:pt x="1240964" y="2529434"/>
                  </a:lnTo>
                  <a:lnTo>
                    <a:pt x="1287908" y="2514425"/>
                  </a:lnTo>
                  <a:lnTo>
                    <a:pt x="1334073" y="2497236"/>
                  </a:lnTo>
                  <a:lnTo>
                    <a:pt x="1379381" y="2477902"/>
                  </a:lnTo>
                  <a:lnTo>
                    <a:pt x="1423757" y="2456456"/>
                  </a:lnTo>
                  <a:lnTo>
                    <a:pt x="1467124" y="2432933"/>
                  </a:lnTo>
                  <a:lnTo>
                    <a:pt x="1509408" y="2407368"/>
                  </a:lnTo>
                  <a:lnTo>
                    <a:pt x="1550531" y="2379794"/>
                  </a:lnTo>
                  <a:lnTo>
                    <a:pt x="1580982" y="2357237"/>
                  </a:lnTo>
                  <a:lnTo>
                    <a:pt x="422604" y="2357237"/>
                  </a:lnTo>
                  <a:lnTo>
                    <a:pt x="374203" y="2351568"/>
                  </a:lnTo>
                  <a:lnTo>
                    <a:pt x="329745" y="2335426"/>
                  </a:lnTo>
                  <a:lnTo>
                    <a:pt x="290507" y="2310104"/>
                  </a:lnTo>
                  <a:lnTo>
                    <a:pt x="257766" y="2276899"/>
                  </a:lnTo>
                  <a:lnTo>
                    <a:pt x="232798" y="2237105"/>
                  </a:lnTo>
                  <a:lnTo>
                    <a:pt x="216880" y="2192016"/>
                  </a:lnTo>
                  <a:lnTo>
                    <a:pt x="211364" y="2143568"/>
                  </a:lnTo>
                  <a:lnTo>
                    <a:pt x="211291" y="1607144"/>
                  </a:lnTo>
                  <a:lnTo>
                    <a:pt x="216820" y="1558584"/>
                  </a:lnTo>
                  <a:lnTo>
                    <a:pt x="216880" y="1558056"/>
                  </a:lnTo>
                  <a:lnTo>
                    <a:pt x="232798" y="1512967"/>
                  </a:lnTo>
                  <a:lnTo>
                    <a:pt x="257766" y="1473170"/>
                  </a:lnTo>
                  <a:lnTo>
                    <a:pt x="290507" y="1439963"/>
                  </a:lnTo>
                  <a:lnTo>
                    <a:pt x="329745" y="1414639"/>
                  </a:lnTo>
                  <a:lnTo>
                    <a:pt x="374203" y="1398495"/>
                  </a:lnTo>
                  <a:lnTo>
                    <a:pt x="422604" y="1392826"/>
                  </a:lnTo>
                  <a:lnTo>
                    <a:pt x="1882185" y="1392826"/>
                  </a:lnTo>
                  <a:lnTo>
                    <a:pt x="1928217" y="1341508"/>
                  </a:lnTo>
                  <a:lnTo>
                    <a:pt x="1642472" y="1341508"/>
                  </a:lnTo>
                  <a:lnTo>
                    <a:pt x="1614757" y="1301787"/>
                  </a:lnTo>
                  <a:lnTo>
                    <a:pt x="1581803" y="1266592"/>
                  </a:lnTo>
                  <a:lnTo>
                    <a:pt x="1544179" y="1236501"/>
                  </a:lnTo>
                  <a:lnTo>
                    <a:pt x="1502455" y="1212092"/>
                  </a:lnTo>
                  <a:lnTo>
                    <a:pt x="1457198" y="1193941"/>
                  </a:lnTo>
                  <a:lnTo>
                    <a:pt x="1408979" y="1182628"/>
                  </a:lnTo>
                  <a:lnTo>
                    <a:pt x="1358366" y="1178728"/>
                  </a:lnTo>
                  <a:close/>
                </a:path>
                <a:path w="2535554" h="2572385">
                  <a:moveTo>
                    <a:pt x="2525066" y="1099537"/>
                  </a:moveTo>
                  <a:lnTo>
                    <a:pt x="2289594" y="1099537"/>
                  </a:lnTo>
                  <a:lnTo>
                    <a:pt x="2314437" y="1133894"/>
                  </a:lnTo>
                  <a:lnTo>
                    <a:pt x="2324145" y="1174027"/>
                  </a:lnTo>
                  <a:lnTo>
                    <a:pt x="2318481" y="1214984"/>
                  </a:lnTo>
                  <a:lnTo>
                    <a:pt x="2297206" y="1251815"/>
                  </a:lnTo>
                  <a:lnTo>
                    <a:pt x="1578338" y="2070282"/>
                  </a:lnTo>
                  <a:lnTo>
                    <a:pt x="1542926" y="2108142"/>
                  </a:lnTo>
                  <a:lnTo>
                    <a:pt x="1505512" y="2143568"/>
                  </a:lnTo>
                  <a:lnTo>
                    <a:pt x="1466223" y="2176500"/>
                  </a:lnTo>
                  <a:lnTo>
                    <a:pt x="1425190" y="2206879"/>
                  </a:lnTo>
                  <a:lnTo>
                    <a:pt x="1382539" y="2234647"/>
                  </a:lnTo>
                  <a:lnTo>
                    <a:pt x="1338401" y="2259743"/>
                  </a:lnTo>
                  <a:lnTo>
                    <a:pt x="1292903" y="2282109"/>
                  </a:lnTo>
                  <a:lnTo>
                    <a:pt x="1246175" y="2301685"/>
                  </a:lnTo>
                  <a:lnTo>
                    <a:pt x="1198344" y="2318412"/>
                  </a:lnTo>
                  <a:lnTo>
                    <a:pt x="1149540" y="2332231"/>
                  </a:lnTo>
                  <a:lnTo>
                    <a:pt x="1099892" y="2343082"/>
                  </a:lnTo>
                  <a:lnTo>
                    <a:pt x="1049527" y="2350906"/>
                  </a:lnTo>
                  <a:lnTo>
                    <a:pt x="998575" y="2355644"/>
                  </a:lnTo>
                  <a:lnTo>
                    <a:pt x="947164" y="2357237"/>
                  </a:lnTo>
                  <a:lnTo>
                    <a:pt x="1580982" y="2357237"/>
                  </a:lnTo>
                  <a:lnTo>
                    <a:pt x="1628992" y="2318761"/>
                  </a:lnTo>
                  <a:lnTo>
                    <a:pt x="1666178" y="2285370"/>
                  </a:lnTo>
                  <a:lnTo>
                    <a:pt x="1701900" y="2250108"/>
                  </a:lnTo>
                  <a:lnTo>
                    <a:pt x="1736082" y="2213011"/>
                  </a:lnTo>
                  <a:lnTo>
                    <a:pt x="2454755" y="1394869"/>
                  </a:lnTo>
                  <a:lnTo>
                    <a:pt x="2483243" y="1357265"/>
                  </a:lnTo>
                  <a:lnTo>
                    <a:pt x="2505441" y="1316904"/>
                  </a:lnTo>
                  <a:lnTo>
                    <a:pt x="2521467" y="1274387"/>
                  </a:lnTo>
                  <a:lnTo>
                    <a:pt x="2531357" y="1230420"/>
                  </a:lnTo>
                  <a:lnTo>
                    <a:pt x="2535146" y="1185712"/>
                  </a:lnTo>
                  <a:lnTo>
                    <a:pt x="2532872" y="1140969"/>
                  </a:lnTo>
                  <a:lnTo>
                    <a:pt x="2525159" y="1100029"/>
                  </a:lnTo>
                  <a:lnTo>
                    <a:pt x="2525066" y="1099537"/>
                  </a:lnTo>
                  <a:close/>
                </a:path>
                <a:path w="2535554" h="2572385">
                  <a:moveTo>
                    <a:pt x="1882185" y="1392826"/>
                  </a:moveTo>
                  <a:lnTo>
                    <a:pt x="1358366" y="1392826"/>
                  </a:lnTo>
                  <a:lnTo>
                    <a:pt x="1405316" y="1402471"/>
                  </a:lnTo>
                  <a:lnTo>
                    <a:pt x="1443707" y="1428752"/>
                  </a:lnTo>
                  <a:lnTo>
                    <a:pt x="1469618" y="1467692"/>
                  </a:lnTo>
                  <a:lnTo>
                    <a:pt x="1479127" y="1515315"/>
                  </a:lnTo>
                  <a:lnTo>
                    <a:pt x="1471366" y="1558056"/>
                  </a:lnTo>
                  <a:lnTo>
                    <a:pt x="1471270" y="1558584"/>
                  </a:lnTo>
                  <a:lnTo>
                    <a:pt x="1449548" y="1595384"/>
                  </a:lnTo>
                  <a:lnTo>
                    <a:pt x="1416731" y="1622420"/>
                  </a:lnTo>
                  <a:lnTo>
                    <a:pt x="1375590" y="1636400"/>
                  </a:lnTo>
                  <a:lnTo>
                    <a:pt x="830319" y="1715371"/>
                  </a:lnTo>
                  <a:lnTo>
                    <a:pt x="790760" y="1729608"/>
                  </a:lnTo>
                  <a:lnTo>
                    <a:pt x="760702" y="1757176"/>
                  </a:lnTo>
                  <a:lnTo>
                    <a:pt x="743027" y="1794169"/>
                  </a:lnTo>
                  <a:lnTo>
                    <a:pt x="740615" y="1836677"/>
                  </a:lnTo>
                  <a:lnTo>
                    <a:pt x="754593" y="1876734"/>
                  </a:lnTo>
                  <a:lnTo>
                    <a:pt x="781677" y="1907116"/>
                  </a:lnTo>
                  <a:lnTo>
                    <a:pt x="818129" y="1925020"/>
                  </a:lnTo>
                  <a:lnTo>
                    <a:pt x="860213" y="1927648"/>
                  </a:lnTo>
                  <a:lnTo>
                    <a:pt x="1405495" y="1848676"/>
                  </a:lnTo>
                  <a:lnTo>
                    <a:pt x="1457163" y="1836810"/>
                  </a:lnTo>
                  <a:lnTo>
                    <a:pt x="1505327" y="1817141"/>
                  </a:lnTo>
                  <a:lnTo>
                    <a:pt x="1549346" y="1790425"/>
                  </a:lnTo>
                  <a:lnTo>
                    <a:pt x="1588576" y="1757413"/>
                  </a:lnTo>
                  <a:lnTo>
                    <a:pt x="1622374" y="1718861"/>
                  </a:lnTo>
                  <a:lnTo>
                    <a:pt x="1650096" y="1675522"/>
                  </a:lnTo>
                  <a:lnTo>
                    <a:pt x="1671100" y="1628149"/>
                  </a:lnTo>
                  <a:lnTo>
                    <a:pt x="1882185" y="1392826"/>
                  </a:lnTo>
                  <a:close/>
                </a:path>
                <a:path w="2535554" h="2572385">
                  <a:moveTo>
                    <a:pt x="2202644" y="857691"/>
                  </a:moveTo>
                  <a:lnTo>
                    <a:pt x="2152605" y="864066"/>
                  </a:lnTo>
                  <a:lnTo>
                    <a:pt x="2104871" y="878089"/>
                  </a:lnTo>
                  <a:lnTo>
                    <a:pt x="2060129" y="899437"/>
                  </a:lnTo>
                  <a:lnTo>
                    <a:pt x="2019063" y="927784"/>
                  </a:lnTo>
                  <a:lnTo>
                    <a:pt x="1982357" y="962808"/>
                  </a:lnTo>
                  <a:lnTo>
                    <a:pt x="1642472" y="1341508"/>
                  </a:lnTo>
                  <a:lnTo>
                    <a:pt x="1928217" y="1341508"/>
                  </a:lnTo>
                  <a:lnTo>
                    <a:pt x="2138730" y="1106824"/>
                  </a:lnTo>
                  <a:lnTo>
                    <a:pt x="2154339" y="1092519"/>
                  </a:lnTo>
                  <a:lnTo>
                    <a:pt x="2172177" y="1081728"/>
                  </a:lnTo>
                  <a:lnTo>
                    <a:pt x="2191781" y="1074672"/>
                  </a:lnTo>
                  <a:lnTo>
                    <a:pt x="2212685" y="1071569"/>
                  </a:lnTo>
                  <a:lnTo>
                    <a:pt x="2516089" y="1071569"/>
                  </a:lnTo>
                  <a:lnTo>
                    <a:pt x="2510276" y="1054208"/>
                  </a:lnTo>
                  <a:lnTo>
                    <a:pt x="2490027" y="1013605"/>
                  </a:lnTo>
                  <a:lnTo>
                    <a:pt x="2463860" y="975796"/>
                  </a:lnTo>
                  <a:lnTo>
                    <a:pt x="2431810" y="941489"/>
                  </a:lnTo>
                  <a:lnTo>
                    <a:pt x="2391849" y="910122"/>
                  </a:lnTo>
                  <a:lnTo>
                    <a:pt x="2348100" y="885930"/>
                  </a:lnTo>
                  <a:lnTo>
                    <a:pt x="2301416" y="869041"/>
                  </a:lnTo>
                  <a:lnTo>
                    <a:pt x="2252647" y="859585"/>
                  </a:lnTo>
                  <a:lnTo>
                    <a:pt x="2202644" y="857691"/>
                  </a:lnTo>
                  <a:close/>
                </a:path>
                <a:path w="2535554" h="2572385">
                  <a:moveTo>
                    <a:pt x="2289753" y="1099757"/>
                  </a:moveTo>
                  <a:lnTo>
                    <a:pt x="2289594" y="1099757"/>
                  </a:lnTo>
                  <a:lnTo>
                    <a:pt x="2289950" y="1100029"/>
                  </a:lnTo>
                  <a:lnTo>
                    <a:pt x="2289753" y="1099757"/>
                  </a:lnTo>
                  <a:close/>
                </a:path>
                <a:path w="2535554" h="2572385">
                  <a:moveTo>
                    <a:pt x="2516089" y="1071569"/>
                  </a:moveTo>
                  <a:lnTo>
                    <a:pt x="2212685" y="1071569"/>
                  </a:lnTo>
                  <a:lnTo>
                    <a:pt x="2233734" y="1072373"/>
                  </a:lnTo>
                  <a:lnTo>
                    <a:pt x="2253912" y="1077586"/>
                  </a:lnTo>
                  <a:lnTo>
                    <a:pt x="2272703" y="1086837"/>
                  </a:lnTo>
                  <a:lnTo>
                    <a:pt x="2289594" y="1099757"/>
                  </a:lnTo>
                  <a:lnTo>
                    <a:pt x="2289594" y="1099537"/>
                  </a:lnTo>
                  <a:lnTo>
                    <a:pt x="2525066" y="1099537"/>
                  </a:lnTo>
                  <a:lnTo>
                    <a:pt x="2524569" y="1096899"/>
                  </a:lnTo>
                  <a:lnTo>
                    <a:pt x="2516089" y="1071569"/>
                  </a:lnTo>
                  <a:close/>
                </a:path>
                <a:path w="2535554" h="2572385">
                  <a:moveTo>
                    <a:pt x="898034" y="642943"/>
                  </a:moveTo>
                  <a:lnTo>
                    <a:pt x="848107" y="644988"/>
                  </a:lnTo>
                  <a:lnTo>
                    <a:pt x="798911" y="651072"/>
                  </a:lnTo>
                  <a:lnTo>
                    <a:pt x="750621" y="661120"/>
                  </a:lnTo>
                  <a:lnTo>
                    <a:pt x="703412" y="675054"/>
                  </a:lnTo>
                  <a:lnTo>
                    <a:pt x="657457" y="692800"/>
                  </a:lnTo>
                  <a:lnTo>
                    <a:pt x="612931" y="714282"/>
                  </a:lnTo>
                  <a:lnTo>
                    <a:pt x="570008" y="739424"/>
                  </a:lnTo>
                  <a:lnTo>
                    <a:pt x="528863" y="768149"/>
                  </a:lnTo>
                  <a:lnTo>
                    <a:pt x="489670" y="800382"/>
                  </a:lnTo>
                  <a:lnTo>
                    <a:pt x="452603" y="836047"/>
                  </a:lnTo>
                  <a:lnTo>
                    <a:pt x="429815" y="871804"/>
                  </a:lnTo>
                  <a:lnTo>
                    <a:pt x="422575" y="912205"/>
                  </a:lnTo>
                  <a:lnTo>
                    <a:pt x="430825" y="952405"/>
                  </a:lnTo>
                  <a:lnTo>
                    <a:pt x="454509" y="987561"/>
                  </a:lnTo>
                  <a:lnTo>
                    <a:pt x="489719" y="1010647"/>
                  </a:lnTo>
                  <a:lnTo>
                    <a:pt x="529556" y="1018022"/>
                  </a:lnTo>
                  <a:lnTo>
                    <a:pt x="569217" y="1009685"/>
                  </a:lnTo>
                  <a:lnTo>
                    <a:pt x="603897" y="985634"/>
                  </a:lnTo>
                  <a:lnTo>
                    <a:pt x="639647" y="952692"/>
                  </a:lnTo>
                  <a:lnTo>
                    <a:pt x="678295" y="924818"/>
                  </a:lnTo>
                  <a:lnTo>
                    <a:pt x="719356" y="902012"/>
                  </a:lnTo>
                  <a:lnTo>
                    <a:pt x="762348" y="884274"/>
                  </a:lnTo>
                  <a:lnTo>
                    <a:pt x="806788" y="871604"/>
                  </a:lnTo>
                  <a:lnTo>
                    <a:pt x="851809" y="864066"/>
                  </a:lnTo>
                  <a:lnTo>
                    <a:pt x="851030" y="864066"/>
                  </a:lnTo>
                  <a:lnTo>
                    <a:pt x="898079" y="861468"/>
                  </a:lnTo>
                  <a:lnTo>
                    <a:pt x="1359668" y="861468"/>
                  </a:lnTo>
                  <a:lnTo>
                    <a:pt x="1343476" y="836047"/>
                  </a:lnTo>
                  <a:lnTo>
                    <a:pt x="1306409" y="800382"/>
                  </a:lnTo>
                  <a:lnTo>
                    <a:pt x="1267216" y="768149"/>
                  </a:lnTo>
                  <a:lnTo>
                    <a:pt x="1226071" y="739424"/>
                  </a:lnTo>
                  <a:lnTo>
                    <a:pt x="1183148" y="714282"/>
                  </a:lnTo>
                  <a:lnTo>
                    <a:pt x="1138621" y="692800"/>
                  </a:lnTo>
                  <a:lnTo>
                    <a:pt x="1092665" y="675054"/>
                  </a:lnTo>
                  <a:lnTo>
                    <a:pt x="1045454" y="661120"/>
                  </a:lnTo>
                  <a:lnTo>
                    <a:pt x="997163" y="651072"/>
                  </a:lnTo>
                  <a:lnTo>
                    <a:pt x="947965" y="644988"/>
                  </a:lnTo>
                  <a:lnTo>
                    <a:pt x="898034" y="642943"/>
                  </a:lnTo>
                  <a:close/>
                </a:path>
                <a:path w="2535554" h="2572385">
                  <a:moveTo>
                    <a:pt x="1359668" y="861468"/>
                  </a:moveTo>
                  <a:lnTo>
                    <a:pt x="898079" y="861468"/>
                  </a:lnTo>
                  <a:lnTo>
                    <a:pt x="945126" y="864066"/>
                  </a:lnTo>
                  <a:lnTo>
                    <a:pt x="944347" y="864066"/>
                  </a:lnTo>
                  <a:lnTo>
                    <a:pt x="989363" y="871604"/>
                  </a:lnTo>
                  <a:lnTo>
                    <a:pt x="1033795" y="884274"/>
                  </a:lnTo>
                  <a:lnTo>
                    <a:pt x="1076776" y="902012"/>
                  </a:lnTo>
                  <a:lnTo>
                    <a:pt x="1117823" y="924818"/>
                  </a:lnTo>
                  <a:lnTo>
                    <a:pt x="1156453" y="952692"/>
                  </a:lnTo>
                  <a:lnTo>
                    <a:pt x="1192182" y="985634"/>
                  </a:lnTo>
                  <a:lnTo>
                    <a:pt x="1208872" y="999778"/>
                  </a:lnTo>
                  <a:lnTo>
                    <a:pt x="1227467" y="1009894"/>
                  </a:lnTo>
                  <a:lnTo>
                    <a:pt x="1247721" y="1016092"/>
                  </a:lnTo>
                  <a:lnTo>
                    <a:pt x="1248541" y="1016092"/>
                  </a:lnTo>
                  <a:lnTo>
                    <a:pt x="1268049" y="1018022"/>
                  </a:lnTo>
                  <a:lnTo>
                    <a:pt x="1267592" y="1018022"/>
                  </a:lnTo>
                  <a:lnTo>
                    <a:pt x="1287699" y="1016092"/>
                  </a:lnTo>
                  <a:lnTo>
                    <a:pt x="1306998" y="1010374"/>
                  </a:lnTo>
                  <a:lnTo>
                    <a:pt x="1325147" y="1000860"/>
                  </a:lnTo>
                  <a:lnTo>
                    <a:pt x="1341571" y="987561"/>
                  </a:lnTo>
                  <a:lnTo>
                    <a:pt x="1365231" y="952405"/>
                  </a:lnTo>
                  <a:lnTo>
                    <a:pt x="1373461" y="912205"/>
                  </a:lnTo>
                  <a:lnTo>
                    <a:pt x="1373102" y="910122"/>
                  </a:lnTo>
                  <a:lnTo>
                    <a:pt x="1366232" y="871804"/>
                  </a:lnTo>
                  <a:lnTo>
                    <a:pt x="1366125" y="871604"/>
                  </a:lnTo>
                  <a:lnTo>
                    <a:pt x="1359668" y="861468"/>
                  </a:lnTo>
                  <a:close/>
                </a:path>
              </a:pathLst>
            </a:custGeom>
            <a:solidFill>
              <a:srgbClr val="FFFFFF"/>
            </a:solidFill>
          </p:spPr>
          <p:txBody>
            <a:bodyPr wrap="square" lIns="0" tIns="0" rIns="0" bIns="0" rtlCol="0"/>
            <a:lstStyle/>
            <a:p>
              <a:endParaRPr/>
            </a:p>
          </p:txBody>
        </p:sp>
      </p:grpSp>
      <p:sp>
        <p:nvSpPr>
          <p:cNvPr id="6" name="object 6"/>
          <p:cNvSpPr txBox="1"/>
          <p:nvPr/>
        </p:nvSpPr>
        <p:spPr>
          <a:xfrm>
            <a:off x="10636190" y="3502054"/>
            <a:ext cx="8124190" cy="5437505"/>
          </a:xfrm>
          <a:prstGeom prst="rect">
            <a:avLst/>
          </a:prstGeom>
        </p:spPr>
        <p:txBody>
          <a:bodyPr vert="horz" wrap="square" lIns="0" tIns="13335" rIns="0" bIns="0" rtlCol="0">
            <a:spAutoFit/>
          </a:bodyPr>
          <a:lstStyle/>
          <a:p>
            <a:pPr marL="12700">
              <a:lnSpc>
                <a:spcPct val="100000"/>
              </a:lnSpc>
              <a:spcBef>
                <a:spcPts val="105"/>
              </a:spcBef>
            </a:pPr>
            <a:r>
              <a:rPr sz="2300" b="1" dirty="0">
                <a:solidFill>
                  <a:srgbClr val="94C247"/>
                </a:solidFill>
                <a:latin typeface="Helvetica"/>
                <a:cs typeface="Helvetica"/>
              </a:rPr>
              <a:t>Share</a:t>
            </a:r>
            <a:r>
              <a:rPr sz="2300" b="1" spc="-30" dirty="0">
                <a:solidFill>
                  <a:srgbClr val="94C247"/>
                </a:solidFill>
                <a:latin typeface="Helvetica"/>
                <a:cs typeface="Helvetica"/>
              </a:rPr>
              <a:t> </a:t>
            </a:r>
            <a:r>
              <a:rPr sz="2300" dirty="0">
                <a:solidFill>
                  <a:srgbClr val="575756"/>
                </a:solidFill>
                <a:latin typeface="Helvetica"/>
                <a:cs typeface="Helvetica"/>
              </a:rPr>
              <a:t>information</a:t>
            </a:r>
            <a:r>
              <a:rPr sz="2300" spc="-25" dirty="0">
                <a:solidFill>
                  <a:srgbClr val="575756"/>
                </a:solidFill>
                <a:latin typeface="Helvetica"/>
                <a:cs typeface="Helvetica"/>
              </a:rPr>
              <a:t> </a:t>
            </a:r>
            <a:r>
              <a:rPr sz="2300" dirty="0">
                <a:solidFill>
                  <a:srgbClr val="575756"/>
                </a:solidFill>
                <a:latin typeface="Helvetica"/>
                <a:cs typeface="Helvetica"/>
              </a:rPr>
              <a:t>regarding</a:t>
            </a:r>
            <a:r>
              <a:rPr sz="2300" spc="-25" dirty="0">
                <a:solidFill>
                  <a:srgbClr val="575756"/>
                </a:solidFill>
                <a:latin typeface="Helvetica"/>
                <a:cs typeface="Helvetica"/>
              </a:rPr>
              <a:t> </a:t>
            </a:r>
            <a:r>
              <a:rPr sz="2300" dirty="0">
                <a:solidFill>
                  <a:srgbClr val="575756"/>
                </a:solidFill>
                <a:latin typeface="Helvetica"/>
                <a:cs typeface="Helvetica"/>
              </a:rPr>
              <a:t>different</a:t>
            </a:r>
            <a:r>
              <a:rPr sz="2300" spc="-25" dirty="0">
                <a:solidFill>
                  <a:srgbClr val="575756"/>
                </a:solidFill>
                <a:latin typeface="Helvetica"/>
                <a:cs typeface="Helvetica"/>
              </a:rPr>
              <a:t> </a:t>
            </a:r>
            <a:r>
              <a:rPr sz="2300" dirty="0">
                <a:solidFill>
                  <a:srgbClr val="575756"/>
                </a:solidFill>
                <a:latin typeface="Helvetica"/>
                <a:cs typeface="Helvetica"/>
              </a:rPr>
              <a:t>ways</a:t>
            </a:r>
            <a:r>
              <a:rPr sz="2300" spc="-25" dirty="0">
                <a:solidFill>
                  <a:srgbClr val="575756"/>
                </a:solidFill>
                <a:latin typeface="Helvetica"/>
                <a:cs typeface="Helvetica"/>
              </a:rPr>
              <a:t> </a:t>
            </a:r>
            <a:r>
              <a:rPr sz="2300" dirty="0">
                <a:solidFill>
                  <a:srgbClr val="575756"/>
                </a:solidFill>
                <a:latin typeface="Helvetica"/>
                <a:cs typeface="Helvetica"/>
              </a:rPr>
              <a:t>of</a:t>
            </a:r>
            <a:r>
              <a:rPr sz="2300" spc="-25" dirty="0">
                <a:solidFill>
                  <a:srgbClr val="575756"/>
                </a:solidFill>
                <a:latin typeface="Helvetica"/>
                <a:cs typeface="Helvetica"/>
              </a:rPr>
              <a:t> </a:t>
            </a:r>
            <a:r>
              <a:rPr sz="2300" dirty="0">
                <a:solidFill>
                  <a:srgbClr val="575756"/>
                </a:solidFill>
                <a:latin typeface="Helvetica"/>
                <a:cs typeface="Helvetica"/>
              </a:rPr>
              <a:t>working</a:t>
            </a:r>
            <a:r>
              <a:rPr sz="2300" spc="-25" dirty="0">
                <a:solidFill>
                  <a:srgbClr val="575756"/>
                </a:solidFill>
                <a:latin typeface="Helvetica"/>
                <a:cs typeface="Helvetica"/>
              </a:rPr>
              <a:t> and</a:t>
            </a:r>
            <a:endParaRPr sz="2300">
              <a:latin typeface="Helvetica"/>
              <a:cs typeface="Helvetica"/>
            </a:endParaRPr>
          </a:p>
          <a:p>
            <a:pPr marL="12700">
              <a:lnSpc>
                <a:spcPct val="100000"/>
              </a:lnSpc>
              <a:spcBef>
                <a:spcPts val="10"/>
              </a:spcBef>
            </a:pPr>
            <a:r>
              <a:rPr sz="2300" dirty="0">
                <a:solidFill>
                  <a:srgbClr val="575756"/>
                </a:solidFill>
                <a:latin typeface="Helvetica"/>
                <a:cs typeface="Helvetica"/>
              </a:rPr>
              <a:t>employment</a:t>
            </a:r>
            <a:r>
              <a:rPr sz="2300" spc="-10" dirty="0">
                <a:solidFill>
                  <a:srgbClr val="575756"/>
                </a:solidFill>
                <a:latin typeface="Helvetica"/>
                <a:cs typeface="Helvetica"/>
              </a:rPr>
              <a:t> </a:t>
            </a:r>
            <a:r>
              <a:rPr sz="2300" dirty="0">
                <a:solidFill>
                  <a:srgbClr val="575756"/>
                </a:solidFill>
                <a:latin typeface="Helvetica"/>
                <a:cs typeface="Helvetica"/>
              </a:rPr>
              <a:t>models</a:t>
            </a:r>
            <a:r>
              <a:rPr sz="2300" spc="-10" dirty="0">
                <a:solidFill>
                  <a:srgbClr val="575756"/>
                </a:solidFill>
                <a:latin typeface="Helvetica"/>
                <a:cs typeface="Helvetica"/>
              </a:rPr>
              <a:t> </a:t>
            </a:r>
            <a:r>
              <a:rPr sz="2300" dirty="0">
                <a:solidFill>
                  <a:srgbClr val="575756"/>
                </a:solidFill>
                <a:latin typeface="Helvetica"/>
                <a:cs typeface="Helvetica"/>
              </a:rPr>
              <a:t>to</a:t>
            </a:r>
            <a:r>
              <a:rPr sz="2300" spc="-10" dirty="0">
                <a:solidFill>
                  <a:srgbClr val="575756"/>
                </a:solidFill>
                <a:latin typeface="Helvetica"/>
                <a:cs typeface="Helvetica"/>
              </a:rPr>
              <a:t> </a:t>
            </a:r>
            <a:r>
              <a:rPr sz="2300" dirty="0">
                <a:solidFill>
                  <a:srgbClr val="575756"/>
                </a:solidFill>
                <a:latin typeface="Helvetica"/>
                <a:cs typeface="Helvetica"/>
              </a:rPr>
              <a:t>encourage</a:t>
            </a:r>
            <a:r>
              <a:rPr sz="2300" spc="-10" dirty="0">
                <a:solidFill>
                  <a:srgbClr val="575756"/>
                </a:solidFill>
                <a:latin typeface="Helvetica"/>
                <a:cs typeface="Helvetica"/>
              </a:rPr>
              <a:t> </a:t>
            </a:r>
            <a:r>
              <a:rPr sz="2300" dirty="0">
                <a:solidFill>
                  <a:srgbClr val="575756"/>
                </a:solidFill>
                <a:latin typeface="Helvetica"/>
                <a:cs typeface="Helvetica"/>
              </a:rPr>
              <a:t>a</a:t>
            </a:r>
            <a:r>
              <a:rPr sz="2300" spc="-10" dirty="0">
                <a:solidFill>
                  <a:srgbClr val="575756"/>
                </a:solidFill>
                <a:latin typeface="Helvetica"/>
                <a:cs typeface="Helvetica"/>
              </a:rPr>
              <a:t> </a:t>
            </a:r>
            <a:r>
              <a:rPr sz="2300" dirty="0">
                <a:solidFill>
                  <a:srgbClr val="575756"/>
                </a:solidFill>
                <a:latin typeface="Helvetica"/>
                <a:cs typeface="Helvetica"/>
              </a:rPr>
              <a:t>new</a:t>
            </a:r>
            <a:r>
              <a:rPr sz="2300" spc="-5" dirty="0">
                <a:solidFill>
                  <a:srgbClr val="575756"/>
                </a:solidFill>
                <a:latin typeface="Helvetica"/>
                <a:cs typeface="Helvetica"/>
              </a:rPr>
              <a:t> </a:t>
            </a:r>
            <a:r>
              <a:rPr sz="2300" spc="-10" dirty="0">
                <a:solidFill>
                  <a:srgbClr val="575756"/>
                </a:solidFill>
                <a:latin typeface="Helvetica"/>
                <a:cs typeface="Helvetica"/>
              </a:rPr>
              <a:t>‘norm’</a:t>
            </a:r>
            <a:endParaRPr sz="2300">
              <a:latin typeface="Helvetica"/>
              <a:cs typeface="Helvetica"/>
            </a:endParaRPr>
          </a:p>
          <a:p>
            <a:pPr marL="389255" indent="-376555">
              <a:lnSpc>
                <a:spcPct val="100000"/>
              </a:lnSpc>
              <a:spcBef>
                <a:spcPts val="425"/>
              </a:spcBef>
              <a:buClr>
                <a:srgbClr val="94C247"/>
              </a:buClr>
              <a:buFont typeface="Helvetica"/>
              <a:buChar char="•"/>
              <a:tabLst>
                <a:tab pos="389255" algn="l"/>
              </a:tabLst>
            </a:pPr>
            <a:r>
              <a:rPr sz="2300" dirty="0">
                <a:solidFill>
                  <a:srgbClr val="575756"/>
                </a:solidFill>
                <a:latin typeface="Helvetica"/>
                <a:cs typeface="Helvetica"/>
              </a:rPr>
              <a:t>e.g.</a:t>
            </a:r>
            <a:r>
              <a:rPr sz="2300" spc="-15" dirty="0">
                <a:solidFill>
                  <a:srgbClr val="575756"/>
                </a:solidFill>
                <a:latin typeface="Helvetica"/>
                <a:cs typeface="Helvetica"/>
              </a:rPr>
              <a:t> </a:t>
            </a:r>
            <a:r>
              <a:rPr sz="2300" dirty="0">
                <a:solidFill>
                  <a:srgbClr val="575756"/>
                </a:solidFill>
                <a:latin typeface="Helvetica"/>
                <a:cs typeface="Helvetica"/>
              </a:rPr>
              <a:t>showcasing</a:t>
            </a:r>
            <a:r>
              <a:rPr sz="2300" spc="-15" dirty="0">
                <a:solidFill>
                  <a:srgbClr val="575756"/>
                </a:solidFill>
                <a:latin typeface="Helvetica"/>
                <a:cs typeface="Helvetica"/>
              </a:rPr>
              <a:t> </a:t>
            </a:r>
            <a:r>
              <a:rPr sz="2300" dirty="0">
                <a:solidFill>
                  <a:srgbClr val="575756"/>
                </a:solidFill>
                <a:latin typeface="Helvetica"/>
                <a:cs typeface="Helvetica"/>
              </a:rPr>
              <a:t>good</a:t>
            </a:r>
            <a:r>
              <a:rPr sz="2300" spc="-15" dirty="0">
                <a:solidFill>
                  <a:srgbClr val="575756"/>
                </a:solidFill>
                <a:latin typeface="Helvetica"/>
                <a:cs typeface="Helvetica"/>
              </a:rPr>
              <a:t> </a:t>
            </a:r>
            <a:r>
              <a:rPr sz="2300" dirty="0">
                <a:solidFill>
                  <a:srgbClr val="575756"/>
                </a:solidFill>
                <a:latin typeface="Helvetica"/>
                <a:cs typeface="Helvetica"/>
              </a:rPr>
              <a:t>practice</a:t>
            </a:r>
            <a:r>
              <a:rPr sz="2300" spc="-15" dirty="0">
                <a:solidFill>
                  <a:srgbClr val="575756"/>
                </a:solidFill>
                <a:latin typeface="Helvetica"/>
                <a:cs typeface="Helvetica"/>
              </a:rPr>
              <a:t> </a:t>
            </a:r>
            <a:r>
              <a:rPr sz="2300" dirty="0">
                <a:solidFill>
                  <a:srgbClr val="575756"/>
                </a:solidFill>
                <a:latin typeface="Helvetica"/>
                <a:cs typeface="Helvetica"/>
              </a:rPr>
              <a:t>and</a:t>
            </a:r>
            <a:r>
              <a:rPr sz="2300" spc="-15" dirty="0">
                <a:solidFill>
                  <a:srgbClr val="575756"/>
                </a:solidFill>
                <a:latin typeface="Helvetica"/>
                <a:cs typeface="Helvetica"/>
              </a:rPr>
              <a:t> </a:t>
            </a:r>
            <a:r>
              <a:rPr sz="2300" dirty="0">
                <a:solidFill>
                  <a:srgbClr val="575756"/>
                </a:solidFill>
                <a:latin typeface="Helvetica"/>
                <a:cs typeface="Helvetica"/>
              </a:rPr>
              <a:t>examples</a:t>
            </a:r>
            <a:r>
              <a:rPr sz="2300" spc="-15" dirty="0">
                <a:solidFill>
                  <a:srgbClr val="575756"/>
                </a:solidFill>
                <a:latin typeface="Helvetica"/>
                <a:cs typeface="Helvetica"/>
              </a:rPr>
              <a:t> </a:t>
            </a:r>
            <a:r>
              <a:rPr sz="2300" dirty="0">
                <a:solidFill>
                  <a:srgbClr val="575756"/>
                </a:solidFill>
                <a:latin typeface="Helvetica"/>
                <a:cs typeface="Helvetica"/>
              </a:rPr>
              <a:t>of</a:t>
            </a:r>
            <a:r>
              <a:rPr sz="2300" spc="-15" dirty="0">
                <a:solidFill>
                  <a:srgbClr val="575756"/>
                </a:solidFill>
                <a:latin typeface="Helvetica"/>
                <a:cs typeface="Helvetica"/>
              </a:rPr>
              <a:t> </a:t>
            </a:r>
            <a:r>
              <a:rPr sz="2300" spc="-10" dirty="0">
                <a:solidFill>
                  <a:srgbClr val="575756"/>
                </a:solidFill>
                <a:latin typeface="Helvetica"/>
                <a:cs typeface="Helvetica"/>
              </a:rPr>
              <a:t>innovative</a:t>
            </a:r>
            <a:endParaRPr sz="2300">
              <a:latin typeface="Helvetica"/>
              <a:cs typeface="Helvetica"/>
            </a:endParaRPr>
          </a:p>
          <a:p>
            <a:pPr marL="389255">
              <a:lnSpc>
                <a:spcPct val="100000"/>
              </a:lnSpc>
              <a:spcBef>
                <a:spcPts val="10"/>
              </a:spcBef>
            </a:pPr>
            <a:r>
              <a:rPr sz="2300" dirty="0">
                <a:solidFill>
                  <a:srgbClr val="575756"/>
                </a:solidFill>
                <a:latin typeface="Helvetica"/>
                <a:cs typeface="Helvetica"/>
              </a:rPr>
              <a:t>retention</a:t>
            </a:r>
            <a:r>
              <a:rPr sz="2300" spc="-40" dirty="0">
                <a:solidFill>
                  <a:srgbClr val="575756"/>
                </a:solidFill>
                <a:latin typeface="Helvetica"/>
                <a:cs typeface="Helvetica"/>
              </a:rPr>
              <a:t> </a:t>
            </a:r>
            <a:r>
              <a:rPr sz="2300" spc="-10" dirty="0">
                <a:solidFill>
                  <a:srgbClr val="575756"/>
                </a:solidFill>
                <a:latin typeface="Helvetica"/>
                <a:cs typeface="Helvetica"/>
              </a:rPr>
              <a:t>models.</a:t>
            </a:r>
            <a:endParaRPr sz="2300">
              <a:latin typeface="Helvetica"/>
              <a:cs typeface="Helvetica"/>
            </a:endParaRPr>
          </a:p>
          <a:p>
            <a:pPr marL="12700">
              <a:lnSpc>
                <a:spcPct val="100000"/>
              </a:lnSpc>
              <a:spcBef>
                <a:spcPts val="1660"/>
              </a:spcBef>
            </a:pPr>
            <a:r>
              <a:rPr sz="2300" b="1" dirty="0">
                <a:solidFill>
                  <a:srgbClr val="94C247"/>
                </a:solidFill>
                <a:latin typeface="Helvetica"/>
                <a:cs typeface="Helvetica"/>
              </a:rPr>
              <a:t>Seize</a:t>
            </a:r>
            <a:r>
              <a:rPr sz="2300" b="1" spc="-10" dirty="0">
                <a:solidFill>
                  <a:srgbClr val="94C247"/>
                </a:solidFill>
                <a:latin typeface="Helvetica"/>
                <a:cs typeface="Helvetica"/>
              </a:rPr>
              <a:t> </a:t>
            </a:r>
            <a:r>
              <a:rPr sz="2300" dirty="0">
                <a:solidFill>
                  <a:srgbClr val="575756"/>
                </a:solidFill>
                <a:latin typeface="Helvetica"/>
                <a:cs typeface="Helvetica"/>
              </a:rPr>
              <a:t>initiatives</a:t>
            </a:r>
            <a:r>
              <a:rPr sz="2300" spc="-10" dirty="0">
                <a:solidFill>
                  <a:srgbClr val="575756"/>
                </a:solidFill>
                <a:latin typeface="Helvetica"/>
                <a:cs typeface="Helvetica"/>
              </a:rPr>
              <a:t> </a:t>
            </a:r>
            <a:r>
              <a:rPr sz="2300" dirty="0">
                <a:solidFill>
                  <a:srgbClr val="575756"/>
                </a:solidFill>
                <a:latin typeface="Helvetica"/>
                <a:cs typeface="Helvetica"/>
              </a:rPr>
              <a:t>as</a:t>
            </a:r>
            <a:r>
              <a:rPr sz="2300" spc="-10" dirty="0">
                <a:solidFill>
                  <a:srgbClr val="575756"/>
                </a:solidFill>
                <a:latin typeface="Helvetica"/>
                <a:cs typeface="Helvetica"/>
              </a:rPr>
              <a:t> </a:t>
            </a:r>
            <a:r>
              <a:rPr sz="2300" dirty="0">
                <a:solidFill>
                  <a:srgbClr val="575756"/>
                </a:solidFill>
                <a:latin typeface="Helvetica"/>
                <a:cs typeface="Helvetica"/>
              </a:rPr>
              <a:t>they</a:t>
            </a:r>
            <a:r>
              <a:rPr sz="2300" spc="-10" dirty="0">
                <a:solidFill>
                  <a:srgbClr val="575756"/>
                </a:solidFill>
                <a:latin typeface="Helvetica"/>
                <a:cs typeface="Helvetica"/>
              </a:rPr>
              <a:t> </a:t>
            </a:r>
            <a:r>
              <a:rPr sz="2300" dirty="0">
                <a:solidFill>
                  <a:srgbClr val="575756"/>
                </a:solidFill>
                <a:latin typeface="Helvetica"/>
                <a:cs typeface="Helvetica"/>
              </a:rPr>
              <a:t>arise</a:t>
            </a:r>
            <a:r>
              <a:rPr sz="2300" spc="-5" dirty="0">
                <a:solidFill>
                  <a:srgbClr val="575756"/>
                </a:solidFill>
                <a:latin typeface="Helvetica"/>
                <a:cs typeface="Helvetica"/>
              </a:rPr>
              <a:t> </a:t>
            </a:r>
            <a:r>
              <a:rPr sz="2300" dirty="0">
                <a:solidFill>
                  <a:srgbClr val="575756"/>
                </a:solidFill>
                <a:latin typeface="Helvetica"/>
                <a:cs typeface="Helvetica"/>
              </a:rPr>
              <a:t>to</a:t>
            </a:r>
            <a:r>
              <a:rPr sz="2300" spc="-10" dirty="0">
                <a:solidFill>
                  <a:srgbClr val="575756"/>
                </a:solidFill>
                <a:latin typeface="Helvetica"/>
                <a:cs typeface="Helvetica"/>
              </a:rPr>
              <a:t> </a:t>
            </a:r>
            <a:r>
              <a:rPr sz="2300" dirty="0">
                <a:solidFill>
                  <a:srgbClr val="575756"/>
                </a:solidFill>
                <a:latin typeface="Helvetica"/>
                <a:cs typeface="Helvetica"/>
              </a:rPr>
              <a:t>maximise</a:t>
            </a:r>
            <a:r>
              <a:rPr sz="2300" spc="-10" dirty="0">
                <a:solidFill>
                  <a:srgbClr val="575756"/>
                </a:solidFill>
                <a:latin typeface="Helvetica"/>
                <a:cs typeface="Helvetica"/>
              </a:rPr>
              <a:t> </a:t>
            </a:r>
            <a:r>
              <a:rPr sz="2300" dirty="0">
                <a:solidFill>
                  <a:srgbClr val="575756"/>
                </a:solidFill>
                <a:latin typeface="Helvetica"/>
                <a:cs typeface="Helvetica"/>
              </a:rPr>
              <a:t>opportunities</a:t>
            </a:r>
            <a:r>
              <a:rPr sz="2300" spc="-10" dirty="0">
                <a:solidFill>
                  <a:srgbClr val="575756"/>
                </a:solidFill>
                <a:latin typeface="Helvetica"/>
                <a:cs typeface="Helvetica"/>
              </a:rPr>
              <a:t> </a:t>
            </a:r>
            <a:r>
              <a:rPr sz="2300" dirty="0">
                <a:solidFill>
                  <a:srgbClr val="575756"/>
                </a:solidFill>
                <a:latin typeface="Helvetica"/>
                <a:cs typeface="Helvetica"/>
              </a:rPr>
              <a:t>for</a:t>
            </a:r>
            <a:r>
              <a:rPr sz="2300" spc="-5" dirty="0">
                <a:solidFill>
                  <a:srgbClr val="575756"/>
                </a:solidFill>
                <a:latin typeface="Helvetica"/>
                <a:cs typeface="Helvetica"/>
              </a:rPr>
              <a:t> </a:t>
            </a:r>
            <a:r>
              <a:rPr sz="2300" spc="-25" dirty="0">
                <a:solidFill>
                  <a:srgbClr val="575756"/>
                </a:solidFill>
                <a:latin typeface="Helvetica"/>
                <a:cs typeface="Helvetica"/>
              </a:rPr>
              <a:t>the</a:t>
            </a:r>
            <a:endParaRPr sz="2300">
              <a:latin typeface="Helvetica"/>
              <a:cs typeface="Helvetica"/>
            </a:endParaRPr>
          </a:p>
          <a:p>
            <a:pPr marL="12700">
              <a:lnSpc>
                <a:spcPct val="100000"/>
              </a:lnSpc>
              <a:spcBef>
                <a:spcPts val="10"/>
              </a:spcBef>
            </a:pPr>
            <a:r>
              <a:rPr sz="2300" dirty="0">
                <a:solidFill>
                  <a:srgbClr val="575756"/>
                </a:solidFill>
                <a:latin typeface="Helvetica"/>
                <a:cs typeface="Helvetica"/>
              </a:rPr>
              <a:t>whole</a:t>
            </a:r>
            <a:r>
              <a:rPr sz="2300" spc="-20" dirty="0">
                <a:solidFill>
                  <a:srgbClr val="575756"/>
                </a:solidFill>
                <a:latin typeface="Helvetica"/>
                <a:cs typeface="Helvetica"/>
              </a:rPr>
              <a:t> </a:t>
            </a:r>
            <a:r>
              <a:rPr sz="2300" spc="-10" dirty="0">
                <a:solidFill>
                  <a:srgbClr val="575756"/>
                </a:solidFill>
                <a:latin typeface="Helvetica"/>
                <a:cs typeface="Helvetica"/>
              </a:rPr>
              <a:t>workforce</a:t>
            </a:r>
            <a:endParaRPr sz="2300">
              <a:latin typeface="Helvetica"/>
              <a:cs typeface="Helvetica"/>
            </a:endParaRPr>
          </a:p>
          <a:p>
            <a:pPr marL="389255" indent="-376555">
              <a:lnSpc>
                <a:spcPct val="100000"/>
              </a:lnSpc>
              <a:spcBef>
                <a:spcPts val="425"/>
              </a:spcBef>
              <a:buClr>
                <a:srgbClr val="94C247"/>
              </a:buClr>
              <a:buFont typeface="Helvetica"/>
              <a:buChar char="•"/>
              <a:tabLst>
                <a:tab pos="389255" algn="l"/>
              </a:tabLst>
            </a:pPr>
            <a:r>
              <a:rPr sz="2300" dirty="0">
                <a:solidFill>
                  <a:srgbClr val="575756"/>
                </a:solidFill>
                <a:latin typeface="Helvetica"/>
                <a:cs typeface="Helvetica"/>
              </a:rPr>
              <a:t>e.g. system </a:t>
            </a:r>
            <a:r>
              <a:rPr sz="2300" spc="-10" dirty="0">
                <a:solidFill>
                  <a:srgbClr val="575756"/>
                </a:solidFill>
                <a:latin typeface="Helvetica"/>
                <a:cs typeface="Helvetica"/>
              </a:rPr>
              <a:t>schemes.</a:t>
            </a:r>
            <a:endParaRPr sz="2300">
              <a:latin typeface="Helvetica"/>
              <a:cs typeface="Helvetica"/>
            </a:endParaRPr>
          </a:p>
          <a:p>
            <a:pPr marL="12700" marR="395605">
              <a:lnSpc>
                <a:spcPct val="100400"/>
              </a:lnSpc>
              <a:spcBef>
                <a:spcPts val="1645"/>
              </a:spcBef>
            </a:pPr>
            <a:r>
              <a:rPr sz="2300" b="1" dirty="0">
                <a:solidFill>
                  <a:srgbClr val="94C247"/>
                </a:solidFill>
                <a:latin typeface="Helvetica"/>
                <a:cs typeface="Helvetica"/>
              </a:rPr>
              <a:t>Address</a:t>
            </a:r>
            <a:r>
              <a:rPr sz="2300" b="1" spc="-15" dirty="0">
                <a:solidFill>
                  <a:srgbClr val="94C247"/>
                </a:solidFill>
                <a:latin typeface="Helvetica"/>
                <a:cs typeface="Helvetica"/>
              </a:rPr>
              <a:t> </a:t>
            </a:r>
            <a:r>
              <a:rPr sz="2300" dirty="0">
                <a:solidFill>
                  <a:srgbClr val="575756"/>
                </a:solidFill>
                <a:latin typeface="Helvetica"/>
                <a:cs typeface="Helvetica"/>
              </a:rPr>
              <a:t>challenges</a:t>
            </a:r>
            <a:r>
              <a:rPr sz="2300" spc="-10" dirty="0">
                <a:solidFill>
                  <a:srgbClr val="575756"/>
                </a:solidFill>
                <a:latin typeface="Helvetica"/>
                <a:cs typeface="Helvetica"/>
              </a:rPr>
              <a:t> </a:t>
            </a:r>
            <a:r>
              <a:rPr sz="2300" dirty="0">
                <a:solidFill>
                  <a:srgbClr val="575756"/>
                </a:solidFill>
                <a:latin typeface="Helvetica"/>
                <a:cs typeface="Helvetica"/>
              </a:rPr>
              <a:t>as</a:t>
            </a:r>
            <a:r>
              <a:rPr sz="2300" spc="-10" dirty="0">
                <a:solidFill>
                  <a:srgbClr val="575756"/>
                </a:solidFill>
                <a:latin typeface="Helvetica"/>
                <a:cs typeface="Helvetica"/>
              </a:rPr>
              <a:t> </a:t>
            </a:r>
            <a:r>
              <a:rPr sz="2300" dirty="0">
                <a:solidFill>
                  <a:srgbClr val="575756"/>
                </a:solidFill>
                <a:latin typeface="Helvetica"/>
                <a:cs typeface="Helvetica"/>
              </a:rPr>
              <a:t>they</a:t>
            </a:r>
            <a:r>
              <a:rPr sz="2300" spc="-10" dirty="0">
                <a:solidFill>
                  <a:srgbClr val="575756"/>
                </a:solidFill>
                <a:latin typeface="Helvetica"/>
                <a:cs typeface="Helvetica"/>
              </a:rPr>
              <a:t> </a:t>
            </a:r>
            <a:r>
              <a:rPr sz="2300" dirty="0">
                <a:solidFill>
                  <a:srgbClr val="575756"/>
                </a:solidFill>
                <a:latin typeface="Helvetica"/>
                <a:cs typeface="Helvetica"/>
              </a:rPr>
              <a:t>arise</a:t>
            </a:r>
            <a:r>
              <a:rPr sz="2300" spc="-15" dirty="0">
                <a:solidFill>
                  <a:srgbClr val="575756"/>
                </a:solidFill>
                <a:latin typeface="Helvetica"/>
                <a:cs typeface="Helvetica"/>
              </a:rPr>
              <a:t> </a:t>
            </a:r>
            <a:r>
              <a:rPr sz="2300" dirty="0">
                <a:solidFill>
                  <a:srgbClr val="575756"/>
                </a:solidFill>
                <a:latin typeface="Helvetica"/>
                <a:cs typeface="Helvetica"/>
              </a:rPr>
              <a:t>in</a:t>
            </a:r>
            <a:r>
              <a:rPr sz="2300" spc="-10" dirty="0">
                <a:solidFill>
                  <a:srgbClr val="575756"/>
                </a:solidFill>
                <a:latin typeface="Helvetica"/>
                <a:cs typeface="Helvetica"/>
              </a:rPr>
              <a:t> </a:t>
            </a:r>
            <a:r>
              <a:rPr sz="2300" dirty="0">
                <a:solidFill>
                  <a:srgbClr val="575756"/>
                </a:solidFill>
                <a:latin typeface="Helvetica"/>
                <a:cs typeface="Helvetica"/>
              </a:rPr>
              <a:t>a</a:t>
            </a:r>
            <a:r>
              <a:rPr sz="2300" spc="-10" dirty="0">
                <a:solidFill>
                  <a:srgbClr val="575756"/>
                </a:solidFill>
                <a:latin typeface="Helvetica"/>
                <a:cs typeface="Helvetica"/>
              </a:rPr>
              <a:t> </a:t>
            </a:r>
            <a:r>
              <a:rPr sz="2300" dirty="0">
                <a:solidFill>
                  <a:srgbClr val="575756"/>
                </a:solidFill>
                <a:latin typeface="Helvetica"/>
                <a:cs typeface="Helvetica"/>
              </a:rPr>
              <a:t>creative</a:t>
            </a:r>
            <a:r>
              <a:rPr sz="2300" spc="-10" dirty="0">
                <a:solidFill>
                  <a:srgbClr val="575756"/>
                </a:solidFill>
                <a:latin typeface="Helvetica"/>
                <a:cs typeface="Helvetica"/>
              </a:rPr>
              <a:t> </a:t>
            </a:r>
            <a:r>
              <a:rPr sz="2300" dirty="0">
                <a:solidFill>
                  <a:srgbClr val="575756"/>
                </a:solidFill>
                <a:latin typeface="Helvetica"/>
                <a:cs typeface="Helvetica"/>
              </a:rPr>
              <a:t>and</a:t>
            </a:r>
            <a:r>
              <a:rPr sz="2300" spc="-10" dirty="0">
                <a:solidFill>
                  <a:srgbClr val="575756"/>
                </a:solidFill>
                <a:latin typeface="Helvetica"/>
                <a:cs typeface="Helvetica"/>
              </a:rPr>
              <a:t> positive manner</a:t>
            </a:r>
            <a:endParaRPr sz="2300">
              <a:latin typeface="Helvetica"/>
              <a:cs typeface="Helvetica"/>
            </a:endParaRPr>
          </a:p>
          <a:p>
            <a:pPr marL="389255" marR="544195" indent="-377190">
              <a:lnSpc>
                <a:spcPct val="100400"/>
              </a:lnSpc>
              <a:spcBef>
                <a:spcPts val="414"/>
              </a:spcBef>
              <a:buClr>
                <a:srgbClr val="94C247"/>
              </a:buClr>
              <a:buFont typeface="Helvetica"/>
              <a:buChar char="•"/>
              <a:tabLst>
                <a:tab pos="389255" algn="l"/>
              </a:tabLst>
            </a:pPr>
            <a:r>
              <a:rPr sz="2300" dirty="0">
                <a:solidFill>
                  <a:srgbClr val="575756"/>
                </a:solidFill>
                <a:latin typeface="Helvetica"/>
                <a:cs typeface="Helvetica"/>
              </a:rPr>
              <a:t>e.g.</a:t>
            </a:r>
            <a:r>
              <a:rPr sz="2300" spc="-15" dirty="0">
                <a:solidFill>
                  <a:srgbClr val="575756"/>
                </a:solidFill>
                <a:latin typeface="Helvetica"/>
                <a:cs typeface="Helvetica"/>
              </a:rPr>
              <a:t> </a:t>
            </a:r>
            <a:r>
              <a:rPr sz="2300" dirty="0">
                <a:solidFill>
                  <a:srgbClr val="575756"/>
                </a:solidFill>
                <a:latin typeface="Helvetica"/>
                <a:cs typeface="Helvetica"/>
              </a:rPr>
              <a:t>create</a:t>
            </a:r>
            <a:r>
              <a:rPr sz="2300" spc="-10" dirty="0">
                <a:solidFill>
                  <a:srgbClr val="575756"/>
                </a:solidFill>
                <a:latin typeface="Helvetica"/>
                <a:cs typeface="Helvetica"/>
              </a:rPr>
              <a:t> </a:t>
            </a:r>
            <a:r>
              <a:rPr sz="2300" dirty="0">
                <a:solidFill>
                  <a:srgbClr val="575756"/>
                </a:solidFill>
                <a:latin typeface="Helvetica"/>
                <a:cs typeface="Helvetica"/>
              </a:rPr>
              <a:t>new</a:t>
            </a:r>
            <a:r>
              <a:rPr sz="2300" spc="-10" dirty="0">
                <a:solidFill>
                  <a:srgbClr val="575756"/>
                </a:solidFill>
                <a:latin typeface="Helvetica"/>
                <a:cs typeface="Helvetica"/>
              </a:rPr>
              <a:t> </a:t>
            </a:r>
            <a:r>
              <a:rPr sz="2300" dirty="0">
                <a:solidFill>
                  <a:srgbClr val="575756"/>
                </a:solidFill>
                <a:latin typeface="Helvetica"/>
                <a:cs typeface="Helvetica"/>
              </a:rPr>
              <a:t>innovative</a:t>
            </a:r>
            <a:r>
              <a:rPr sz="2300" spc="-15" dirty="0">
                <a:solidFill>
                  <a:srgbClr val="575756"/>
                </a:solidFill>
                <a:latin typeface="Helvetica"/>
                <a:cs typeface="Helvetica"/>
              </a:rPr>
              <a:t> </a:t>
            </a:r>
            <a:r>
              <a:rPr sz="2300" dirty="0">
                <a:solidFill>
                  <a:srgbClr val="575756"/>
                </a:solidFill>
                <a:latin typeface="Helvetica"/>
                <a:cs typeface="Helvetica"/>
              </a:rPr>
              <a:t>placements</a:t>
            </a:r>
            <a:r>
              <a:rPr sz="2300" spc="-10" dirty="0">
                <a:solidFill>
                  <a:srgbClr val="575756"/>
                </a:solidFill>
                <a:latin typeface="Helvetica"/>
                <a:cs typeface="Helvetica"/>
              </a:rPr>
              <a:t> </a:t>
            </a:r>
            <a:r>
              <a:rPr sz="2300" dirty="0">
                <a:solidFill>
                  <a:srgbClr val="575756"/>
                </a:solidFill>
                <a:latin typeface="Helvetica"/>
                <a:cs typeface="Helvetica"/>
              </a:rPr>
              <a:t>for</a:t>
            </a:r>
            <a:r>
              <a:rPr sz="2300" spc="-10" dirty="0">
                <a:solidFill>
                  <a:srgbClr val="575756"/>
                </a:solidFill>
                <a:latin typeface="Helvetica"/>
                <a:cs typeface="Helvetica"/>
              </a:rPr>
              <a:t> </a:t>
            </a:r>
            <a:r>
              <a:rPr sz="2300" dirty="0">
                <a:solidFill>
                  <a:srgbClr val="575756"/>
                </a:solidFill>
                <a:latin typeface="Helvetica"/>
                <a:cs typeface="Helvetica"/>
              </a:rPr>
              <a:t>GP</a:t>
            </a:r>
            <a:r>
              <a:rPr sz="2300" spc="-45" dirty="0">
                <a:solidFill>
                  <a:srgbClr val="575756"/>
                </a:solidFill>
                <a:latin typeface="Helvetica"/>
                <a:cs typeface="Helvetica"/>
              </a:rPr>
              <a:t> </a:t>
            </a:r>
            <a:r>
              <a:rPr sz="2300" spc="-10" dirty="0">
                <a:solidFill>
                  <a:srgbClr val="575756"/>
                </a:solidFill>
                <a:latin typeface="Helvetica"/>
                <a:cs typeface="Helvetica"/>
              </a:rPr>
              <a:t>Specialty Registrars.</a:t>
            </a:r>
            <a:endParaRPr sz="2300">
              <a:latin typeface="Helvetica"/>
              <a:cs typeface="Helvetica"/>
            </a:endParaRPr>
          </a:p>
          <a:p>
            <a:pPr marL="12700">
              <a:lnSpc>
                <a:spcPct val="100000"/>
              </a:lnSpc>
              <a:spcBef>
                <a:spcPts val="1655"/>
              </a:spcBef>
            </a:pPr>
            <a:r>
              <a:rPr sz="2300" b="1" dirty="0">
                <a:solidFill>
                  <a:srgbClr val="94C247"/>
                </a:solidFill>
                <a:latin typeface="Helvetica"/>
                <a:cs typeface="Helvetica"/>
              </a:rPr>
              <a:t>Showcase</a:t>
            </a:r>
            <a:r>
              <a:rPr sz="2300" b="1" spc="-10" dirty="0">
                <a:solidFill>
                  <a:srgbClr val="94C247"/>
                </a:solidFill>
                <a:latin typeface="Helvetica"/>
                <a:cs typeface="Helvetica"/>
              </a:rPr>
              <a:t> </a:t>
            </a:r>
            <a:r>
              <a:rPr sz="2300" dirty="0">
                <a:solidFill>
                  <a:srgbClr val="575756"/>
                </a:solidFill>
                <a:latin typeface="Helvetica"/>
                <a:cs typeface="Helvetica"/>
              </a:rPr>
              <a:t>success</a:t>
            </a:r>
            <a:r>
              <a:rPr sz="2300" spc="-10" dirty="0">
                <a:solidFill>
                  <a:srgbClr val="575756"/>
                </a:solidFill>
                <a:latin typeface="Helvetica"/>
                <a:cs typeface="Helvetica"/>
              </a:rPr>
              <a:t> </a:t>
            </a:r>
            <a:r>
              <a:rPr sz="2300" dirty="0">
                <a:solidFill>
                  <a:srgbClr val="575756"/>
                </a:solidFill>
                <a:latin typeface="Helvetica"/>
                <a:cs typeface="Helvetica"/>
              </a:rPr>
              <a:t>–</a:t>
            </a:r>
            <a:r>
              <a:rPr sz="2300" spc="-5" dirty="0">
                <a:solidFill>
                  <a:srgbClr val="575756"/>
                </a:solidFill>
                <a:latin typeface="Helvetica"/>
                <a:cs typeface="Helvetica"/>
              </a:rPr>
              <a:t> </a:t>
            </a:r>
            <a:r>
              <a:rPr sz="2300" dirty="0">
                <a:solidFill>
                  <a:srgbClr val="575756"/>
                </a:solidFill>
                <a:latin typeface="Helvetica"/>
                <a:cs typeface="Helvetica"/>
              </a:rPr>
              <a:t>each</a:t>
            </a:r>
            <a:r>
              <a:rPr sz="2300" spc="-10" dirty="0">
                <a:solidFill>
                  <a:srgbClr val="575756"/>
                </a:solidFill>
                <a:latin typeface="Helvetica"/>
                <a:cs typeface="Helvetica"/>
              </a:rPr>
              <a:t> </a:t>
            </a:r>
            <a:r>
              <a:rPr sz="2300" dirty="0">
                <a:solidFill>
                  <a:srgbClr val="575756"/>
                </a:solidFill>
                <a:latin typeface="Helvetica"/>
                <a:cs typeface="Helvetica"/>
              </a:rPr>
              <a:t>time,</a:t>
            </a:r>
            <a:r>
              <a:rPr sz="2300" spc="-10" dirty="0">
                <a:solidFill>
                  <a:srgbClr val="575756"/>
                </a:solidFill>
                <a:latin typeface="Helvetica"/>
                <a:cs typeface="Helvetica"/>
              </a:rPr>
              <a:t> </a:t>
            </a:r>
            <a:r>
              <a:rPr sz="2300" dirty="0">
                <a:solidFill>
                  <a:srgbClr val="575756"/>
                </a:solidFill>
                <a:latin typeface="Helvetica"/>
                <a:cs typeface="Helvetica"/>
              </a:rPr>
              <a:t>every</a:t>
            </a:r>
            <a:r>
              <a:rPr sz="2300" spc="-5" dirty="0">
                <a:solidFill>
                  <a:srgbClr val="575756"/>
                </a:solidFill>
                <a:latin typeface="Helvetica"/>
                <a:cs typeface="Helvetica"/>
              </a:rPr>
              <a:t> </a:t>
            </a:r>
            <a:r>
              <a:rPr sz="2300" spc="-20" dirty="0">
                <a:solidFill>
                  <a:srgbClr val="575756"/>
                </a:solidFill>
                <a:latin typeface="Helvetica"/>
                <a:cs typeface="Helvetica"/>
              </a:rPr>
              <a:t>time</a:t>
            </a:r>
            <a:endParaRPr sz="2300">
              <a:latin typeface="Helvetica"/>
              <a:cs typeface="Helvetica"/>
            </a:endParaRPr>
          </a:p>
          <a:p>
            <a:pPr marL="389255" indent="-376555">
              <a:lnSpc>
                <a:spcPct val="100000"/>
              </a:lnSpc>
              <a:spcBef>
                <a:spcPts val="425"/>
              </a:spcBef>
              <a:buClr>
                <a:srgbClr val="94C247"/>
              </a:buClr>
              <a:buFont typeface="Helvetica"/>
              <a:buChar char="•"/>
              <a:tabLst>
                <a:tab pos="389255" algn="l"/>
              </a:tabLst>
            </a:pPr>
            <a:r>
              <a:rPr sz="2300" dirty="0">
                <a:solidFill>
                  <a:srgbClr val="575756"/>
                </a:solidFill>
                <a:latin typeface="Helvetica"/>
                <a:cs typeface="Helvetica"/>
              </a:rPr>
              <a:t>e.g.</a:t>
            </a:r>
            <a:r>
              <a:rPr sz="2300" spc="-10" dirty="0">
                <a:solidFill>
                  <a:srgbClr val="575756"/>
                </a:solidFill>
                <a:latin typeface="Helvetica"/>
                <a:cs typeface="Helvetica"/>
              </a:rPr>
              <a:t> </a:t>
            </a:r>
            <a:r>
              <a:rPr sz="2300" dirty="0">
                <a:solidFill>
                  <a:srgbClr val="575756"/>
                </a:solidFill>
                <a:latin typeface="Helvetica"/>
                <a:cs typeface="Helvetica"/>
              </a:rPr>
              <a:t>shout</a:t>
            </a:r>
            <a:r>
              <a:rPr sz="2300" spc="-10" dirty="0">
                <a:solidFill>
                  <a:srgbClr val="575756"/>
                </a:solidFill>
                <a:latin typeface="Helvetica"/>
                <a:cs typeface="Helvetica"/>
              </a:rPr>
              <a:t> </a:t>
            </a:r>
            <a:r>
              <a:rPr sz="2300" dirty="0">
                <a:solidFill>
                  <a:srgbClr val="575756"/>
                </a:solidFill>
                <a:latin typeface="Helvetica"/>
                <a:cs typeface="Helvetica"/>
              </a:rPr>
              <a:t>about</a:t>
            </a:r>
            <a:r>
              <a:rPr sz="2300" spc="-10" dirty="0">
                <a:solidFill>
                  <a:srgbClr val="575756"/>
                </a:solidFill>
                <a:latin typeface="Helvetica"/>
                <a:cs typeface="Helvetica"/>
              </a:rPr>
              <a:t> </a:t>
            </a:r>
            <a:r>
              <a:rPr sz="2300" dirty="0">
                <a:solidFill>
                  <a:srgbClr val="575756"/>
                </a:solidFill>
                <a:latin typeface="Helvetica"/>
                <a:cs typeface="Helvetica"/>
              </a:rPr>
              <a:t>all</a:t>
            </a:r>
            <a:r>
              <a:rPr sz="2300" spc="-10" dirty="0">
                <a:solidFill>
                  <a:srgbClr val="575756"/>
                </a:solidFill>
                <a:latin typeface="Helvetica"/>
                <a:cs typeface="Helvetica"/>
              </a:rPr>
              <a:t> </a:t>
            </a:r>
            <a:r>
              <a:rPr sz="2300" dirty="0">
                <a:solidFill>
                  <a:srgbClr val="575756"/>
                </a:solidFill>
                <a:latin typeface="Helvetica"/>
                <a:cs typeface="Helvetica"/>
              </a:rPr>
              <a:t>the</a:t>
            </a:r>
            <a:r>
              <a:rPr sz="2300" spc="-5" dirty="0">
                <a:solidFill>
                  <a:srgbClr val="575756"/>
                </a:solidFill>
                <a:latin typeface="Helvetica"/>
                <a:cs typeface="Helvetica"/>
              </a:rPr>
              <a:t> </a:t>
            </a:r>
            <a:r>
              <a:rPr sz="2300" dirty="0">
                <a:solidFill>
                  <a:srgbClr val="575756"/>
                </a:solidFill>
                <a:latin typeface="Helvetica"/>
                <a:cs typeface="Helvetica"/>
              </a:rPr>
              <a:t>positive</a:t>
            </a:r>
            <a:r>
              <a:rPr sz="2300" spc="-10" dirty="0">
                <a:solidFill>
                  <a:srgbClr val="575756"/>
                </a:solidFill>
                <a:latin typeface="Helvetica"/>
                <a:cs typeface="Helvetica"/>
              </a:rPr>
              <a:t> </a:t>
            </a:r>
            <a:r>
              <a:rPr sz="2300" dirty="0">
                <a:solidFill>
                  <a:srgbClr val="575756"/>
                </a:solidFill>
                <a:latin typeface="Helvetica"/>
                <a:cs typeface="Helvetica"/>
              </a:rPr>
              <a:t>things</a:t>
            </a:r>
            <a:r>
              <a:rPr sz="2300" spc="-10" dirty="0">
                <a:solidFill>
                  <a:srgbClr val="575756"/>
                </a:solidFill>
                <a:latin typeface="Helvetica"/>
                <a:cs typeface="Helvetica"/>
              </a:rPr>
              <a:t> </a:t>
            </a:r>
            <a:r>
              <a:rPr sz="2300" dirty="0">
                <a:solidFill>
                  <a:srgbClr val="575756"/>
                </a:solidFill>
                <a:latin typeface="Helvetica"/>
                <a:cs typeface="Helvetica"/>
              </a:rPr>
              <a:t>that</a:t>
            </a:r>
            <a:r>
              <a:rPr sz="2300" spc="-10" dirty="0">
                <a:solidFill>
                  <a:srgbClr val="575756"/>
                </a:solidFill>
                <a:latin typeface="Helvetica"/>
                <a:cs typeface="Helvetica"/>
              </a:rPr>
              <a:t> </a:t>
            </a:r>
            <a:r>
              <a:rPr sz="2300" dirty="0">
                <a:solidFill>
                  <a:srgbClr val="575756"/>
                </a:solidFill>
                <a:latin typeface="Helvetica"/>
                <a:cs typeface="Helvetica"/>
              </a:rPr>
              <a:t>happen</a:t>
            </a:r>
            <a:r>
              <a:rPr sz="2300" spc="-5" dirty="0">
                <a:solidFill>
                  <a:srgbClr val="575756"/>
                </a:solidFill>
                <a:latin typeface="Helvetica"/>
                <a:cs typeface="Helvetica"/>
              </a:rPr>
              <a:t> </a:t>
            </a:r>
            <a:r>
              <a:rPr sz="2300" spc="-10" dirty="0">
                <a:solidFill>
                  <a:srgbClr val="575756"/>
                </a:solidFill>
                <a:latin typeface="Helvetica"/>
                <a:cs typeface="Helvetica"/>
              </a:rPr>
              <a:t>locally.</a:t>
            </a:r>
            <a:endParaRPr sz="2300">
              <a:latin typeface="Helvetica"/>
              <a:cs typeface="Helvetica"/>
            </a:endParaRPr>
          </a:p>
        </p:txBody>
      </p:sp>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38100">
              <a:lnSpc>
                <a:spcPts val="1535"/>
              </a:lnSpc>
            </a:pPr>
            <a:fld id="{81D60167-4931-47E6-BA6A-407CBD079E47}" type="slidenum">
              <a:rPr spc="-25" dirty="0"/>
              <a:t>21</a:t>
            </a:fld>
            <a:endParaRPr spc="-25" dirty="0"/>
          </a:p>
        </p:txBody>
      </p:sp>
      <p:sp>
        <p:nvSpPr>
          <p:cNvPr id="7" name="object 7"/>
          <p:cNvSpPr txBox="1">
            <a:spLocks noGrp="1"/>
          </p:cNvSpPr>
          <p:nvPr>
            <p:ph type="title"/>
          </p:nvPr>
        </p:nvSpPr>
        <p:spPr>
          <a:xfrm>
            <a:off x="10636190" y="2109520"/>
            <a:ext cx="3150870" cy="1053465"/>
          </a:xfrm>
          <a:prstGeom prst="rect">
            <a:avLst/>
          </a:prstGeom>
        </p:spPr>
        <p:txBody>
          <a:bodyPr vert="horz" wrap="square" lIns="0" tIns="12065" rIns="0" bIns="0" rtlCol="0">
            <a:spAutoFit/>
          </a:bodyPr>
          <a:lstStyle/>
          <a:p>
            <a:pPr marL="12700">
              <a:lnSpc>
                <a:spcPct val="100000"/>
              </a:lnSpc>
              <a:spcBef>
                <a:spcPts val="95"/>
              </a:spcBef>
            </a:pPr>
            <a:r>
              <a:rPr spc="5" dirty="0">
                <a:solidFill>
                  <a:srgbClr val="94C247"/>
                </a:solidFill>
              </a:rPr>
              <a:t>RE</a:t>
            </a:r>
            <a:r>
              <a:rPr spc="-505" dirty="0">
                <a:solidFill>
                  <a:srgbClr val="94C247"/>
                </a:solidFill>
              </a:rPr>
              <a:t>T</a:t>
            </a:r>
            <a:r>
              <a:rPr spc="-5" dirty="0">
                <a:solidFill>
                  <a:srgbClr val="94C247"/>
                </a:solidFill>
              </a:rPr>
              <a:t>AIN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589135" cy="11308715"/>
            <a:chOff x="0" y="0"/>
            <a:chExt cx="9589135" cy="11308715"/>
          </a:xfrm>
        </p:grpSpPr>
        <p:pic>
          <p:nvPicPr>
            <p:cNvPr id="3" name="object 3"/>
            <p:cNvPicPr/>
            <p:nvPr/>
          </p:nvPicPr>
          <p:blipFill>
            <a:blip r:embed="rId2" cstate="print"/>
            <a:stretch>
              <a:fillRect/>
            </a:stretch>
          </p:blipFill>
          <p:spPr>
            <a:xfrm>
              <a:off x="0" y="0"/>
              <a:ext cx="9474120" cy="11308556"/>
            </a:xfrm>
            <a:prstGeom prst="rect">
              <a:avLst/>
            </a:prstGeom>
          </p:spPr>
        </p:pic>
        <p:sp>
          <p:nvSpPr>
            <p:cNvPr id="4" name="object 4"/>
            <p:cNvSpPr/>
            <p:nvPr/>
          </p:nvSpPr>
          <p:spPr>
            <a:xfrm>
              <a:off x="5591449" y="1047089"/>
              <a:ext cx="3997960" cy="4293235"/>
            </a:xfrm>
            <a:custGeom>
              <a:avLst/>
              <a:gdLst/>
              <a:ahLst/>
              <a:cxnLst/>
              <a:rect l="l" t="t" r="r" b="b"/>
              <a:pathLst>
                <a:path w="3997959" h="4293235">
                  <a:moveTo>
                    <a:pt x="2000881" y="0"/>
                  </a:moveTo>
                  <a:lnTo>
                    <a:pt x="1952266" y="576"/>
                  </a:lnTo>
                  <a:lnTo>
                    <a:pt x="1903937" y="2298"/>
                  </a:lnTo>
                  <a:lnTo>
                    <a:pt x="1855904" y="5150"/>
                  </a:lnTo>
                  <a:lnTo>
                    <a:pt x="1808183" y="9122"/>
                  </a:lnTo>
                  <a:lnTo>
                    <a:pt x="1760785" y="14199"/>
                  </a:lnTo>
                  <a:lnTo>
                    <a:pt x="1713725" y="20368"/>
                  </a:lnTo>
                  <a:lnTo>
                    <a:pt x="1667014" y="27617"/>
                  </a:lnTo>
                  <a:lnTo>
                    <a:pt x="1620667" y="35933"/>
                  </a:lnTo>
                  <a:lnTo>
                    <a:pt x="1574696" y="45301"/>
                  </a:lnTo>
                  <a:lnTo>
                    <a:pt x="1529115" y="55710"/>
                  </a:lnTo>
                  <a:lnTo>
                    <a:pt x="1483936" y="67146"/>
                  </a:lnTo>
                  <a:lnTo>
                    <a:pt x="1439172" y="79596"/>
                  </a:lnTo>
                  <a:lnTo>
                    <a:pt x="1394838" y="93047"/>
                  </a:lnTo>
                  <a:lnTo>
                    <a:pt x="1350945" y="107487"/>
                  </a:lnTo>
                  <a:lnTo>
                    <a:pt x="1307507" y="122901"/>
                  </a:lnTo>
                  <a:lnTo>
                    <a:pt x="1264537" y="139278"/>
                  </a:lnTo>
                  <a:lnTo>
                    <a:pt x="1222048" y="156603"/>
                  </a:lnTo>
                  <a:lnTo>
                    <a:pt x="1180053" y="174864"/>
                  </a:lnTo>
                  <a:lnTo>
                    <a:pt x="1138566" y="194048"/>
                  </a:lnTo>
                  <a:lnTo>
                    <a:pt x="1097599" y="214142"/>
                  </a:lnTo>
                  <a:lnTo>
                    <a:pt x="1057166" y="235133"/>
                  </a:lnTo>
                  <a:lnTo>
                    <a:pt x="1017279" y="257007"/>
                  </a:lnTo>
                  <a:lnTo>
                    <a:pt x="977952" y="279752"/>
                  </a:lnTo>
                  <a:lnTo>
                    <a:pt x="939198" y="303354"/>
                  </a:lnTo>
                  <a:lnTo>
                    <a:pt x="901030" y="327801"/>
                  </a:lnTo>
                  <a:lnTo>
                    <a:pt x="863461" y="353080"/>
                  </a:lnTo>
                  <a:lnTo>
                    <a:pt x="826504" y="379177"/>
                  </a:lnTo>
                  <a:lnTo>
                    <a:pt x="790172" y="406079"/>
                  </a:lnTo>
                  <a:lnTo>
                    <a:pt x="754478" y="433774"/>
                  </a:lnTo>
                  <a:lnTo>
                    <a:pt x="719436" y="462248"/>
                  </a:lnTo>
                  <a:lnTo>
                    <a:pt x="685059" y="491488"/>
                  </a:lnTo>
                  <a:lnTo>
                    <a:pt x="651359" y="521481"/>
                  </a:lnTo>
                  <a:lnTo>
                    <a:pt x="618350" y="552215"/>
                  </a:lnTo>
                  <a:lnTo>
                    <a:pt x="586044" y="583675"/>
                  </a:lnTo>
                  <a:lnTo>
                    <a:pt x="554456" y="615850"/>
                  </a:lnTo>
                  <a:lnTo>
                    <a:pt x="523598" y="648726"/>
                  </a:lnTo>
                  <a:lnTo>
                    <a:pt x="493483" y="682290"/>
                  </a:lnTo>
                  <a:lnTo>
                    <a:pt x="464124" y="716528"/>
                  </a:lnTo>
                  <a:lnTo>
                    <a:pt x="435534" y="751429"/>
                  </a:lnTo>
                  <a:lnTo>
                    <a:pt x="407727" y="786978"/>
                  </a:lnTo>
                  <a:lnTo>
                    <a:pt x="380716" y="823163"/>
                  </a:lnTo>
                  <a:lnTo>
                    <a:pt x="354513" y="859971"/>
                  </a:lnTo>
                  <a:lnTo>
                    <a:pt x="329132" y="897388"/>
                  </a:lnTo>
                  <a:lnTo>
                    <a:pt x="304586" y="935402"/>
                  </a:lnTo>
                  <a:lnTo>
                    <a:pt x="280887" y="974000"/>
                  </a:lnTo>
                  <a:lnTo>
                    <a:pt x="258050" y="1013168"/>
                  </a:lnTo>
                  <a:lnTo>
                    <a:pt x="236087" y="1052893"/>
                  </a:lnTo>
                  <a:lnTo>
                    <a:pt x="215011" y="1093163"/>
                  </a:lnTo>
                  <a:lnTo>
                    <a:pt x="194836" y="1133965"/>
                  </a:lnTo>
                  <a:lnTo>
                    <a:pt x="175574" y="1175284"/>
                  </a:lnTo>
                  <a:lnTo>
                    <a:pt x="157239" y="1217109"/>
                  </a:lnTo>
                  <a:lnTo>
                    <a:pt x="139843" y="1259427"/>
                  </a:lnTo>
                  <a:lnTo>
                    <a:pt x="123400" y="1302223"/>
                  </a:lnTo>
                  <a:lnTo>
                    <a:pt x="107923" y="1345485"/>
                  </a:lnTo>
                  <a:lnTo>
                    <a:pt x="93425" y="1389201"/>
                  </a:lnTo>
                  <a:lnTo>
                    <a:pt x="79919" y="1433357"/>
                  </a:lnTo>
                  <a:lnTo>
                    <a:pt x="67419" y="1477939"/>
                  </a:lnTo>
                  <a:lnTo>
                    <a:pt x="55936" y="1522936"/>
                  </a:lnTo>
                  <a:lnTo>
                    <a:pt x="45485" y="1568333"/>
                  </a:lnTo>
                  <a:lnTo>
                    <a:pt x="36078" y="1614119"/>
                  </a:lnTo>
                  <a:lnTo>
                    <a:pt x="27729" y="1660279"/>
                  </a:lnTo>
                  <a:lnTo>
                    <a:pt x="20451" y="1706801"/>
                  </a:lnTo>
                  <a:lnTo>
                    <a:pt x="14257" y="1753671"/>
                  </a:lnTo>
                  <a:lnTo>
                    <a:pt x="9159" y="1800877"/>
                  </a:lnTo>
                  <a:lnTo>
                    <a:pt x="5171" y="1848406"/>
                  </a:lnTo>
                  <a:lnTo>
                    <a:pt x="2307" y="1896244"/>
                  </a:lnTo>
                  <a:lnTo>
                    <a:pt x="579" y="1944379"/>
                  </a:lnTo>
                  <a:lnTo>
                    <a:pt x="0" y="1992797"/>
                  </a:lnTo>
                  <a:lnTo>
                    <a:pt x="578" y="2041207"/>
                  </a:lnTo>
                  <a:lnTo>
                    <a:pt x="2306" y="2089333"/>
                  </a:lnTo>
                  <a:lnTo>
                    <a:pt x="5170" y="2137163"/>
                  </a:lnTo>
                  <a:lnTo>
                    <a:pt x="9156" y="2184684"/>
                  </a:lnTo>
                  <a:lnTo>
                    <a:pt x="14252" y="2231882"/>
                  </a:lnTo>
                  <a:lnTo>
                    <a:pt x="20445" y="2278744"/>
                  </a:lnTo>
                  <a:lnTo>
                    <a:pt x="27721" y="2325258"/>
                  </a:lnTo>
                  <a:lnTo>
                    <a:pt x="36067" y="2371410"/>
                  </a:lnTo>
                  <a:lnTo>
                    <a:pt x="45471" y="2417188"/>
                  </a:lnTo>
                  <a:lnTo>
                    <a:pt x="55919" y="2462578"/>
                  </a:lnTo>
                  <a:lnTo>
                    <a:pt x="67398" y="2507568"/>
                  </a:lnTo>
                  <a:lnTo>
                    <a:pt x="79895" y="2552143"/>
                  </a:lnTo>
                  <a:lnTo>
                    <a:pt x="93397" y="2596292"/>
                  </a:lnTo>
                  <a:lnTo>
                    <a:pt x="107890" y="2640001"/>
                  </a:lnTo>
                  <a:lnTo>
                    <a:pt x="123362" y="2683257"/>
                  </a:lnTo>
                  <a:lnTo>
                    <a:pt x="139800" y="2726047"/>
                  </a:lnTo>
                  <a:lnTo>
                    <a:pt x="157191" y="2768359"/>
                  </a:lnTo>
                  <a:lnTo>
                    <a:pt x="175521" y="2810178"/>
                  </a:lnTo>
                  <a:lnTo>
                    <a:pt x="194777" y="2851492"/>
                  </a:lnTo>
                  <a:lnTo>
                    <a:pt x="214946" y="2892288"/>
                  </a:lnTo>
                  <a:lnTo>
                    <a:pt x="236016" y="2932553"/>
                  </a:lnTo>
                  <a:lnTo>
                    <a:pt x="257972" y="2972274"/>
                  </a:lnTo>
                  <a:lnTo>
                    <a:pt x="280803" y="3011437"/>
                  </a:lnTo>
                  <a:lnTo>
                    <a:pt x="304494" y="3050030"/>
                  </a:lnTo>
                  <a:lnTo>
                    <a:pt x="329033" y="3088040"/>
                  </a:lnTo>
                  <a:lnTo>
                    <a:pt x="354407" y="3125454"/>
                  </a:lnTo>
                  <a:lnTo>
                    <a:pt x="380602" y="3162258"/>
                  </a:lnTo>
                  <a:lnTo>
                    <a:pt x="407606" y="3198440"/>
                  </a:lnTo>
                  <a:lnTo>
                    <a:pt x="435405" y="3233986"/>
                  </a:lnTo>
                  <a:lnTo>
                    <a:pt x="463987" y="3268884"/>
                  </a:lnTo>
                  <a:lnTo>
                    <a:pt x="493337" y="3303120"/>
                  </a:lnTo>
                  <a:lnTo>
                    <a:pt x="523444" y="3336681"/>
                  </a:lnTo>
                  <a:lnTo>
                    <a:pt x="554294" y="3369555"/>
                  </a:lnTo>
                  <a:lnTo>
                    <a:pt x="585873" y="3401728"/>
                  </a:lnTo>
                  <a:lnTo>
                    <a:pt x="618169" y="3433188"/>
                  </a:lnTo>
                  <a:lnTo>
                    <a:pt x="651169" y="3463920"/>
                  </a:lnTo>
                  <a:lnTo>
                    <a:pt x="684860" y="3493913"/>
                  </a:lnTo>
                  <a:lnTo>
                    <a:pt x="719228" y="3523153"/>
                  </a:lnTo>
                  <a:lnTo>
                    <a:pt x="754261" y="3551627"/>
                  </a:lnTo>
                  <a:lnTo>
                    <a:pt x="789944" y="3579322"/>
                  </a:lnTo>
                  <a:lnTo>
                    <a:pt x="826266" y="3606225"/>
                  </a:lnTo>
                  <a:lnTo>
                    <a:pt x="863214" y="3632324"/>
                  </a:lnTo>
                  <a:lnTo>
                    <a:pt x="900773" y="3657603"/>
                  </a:lnTo>
                  <a:lnTo>
                    <a:pt x="938931" y="3682052"/>
                  </a:lnTo>
                  <a:lnTo>
                    <a:pt x="977675" y="3705657"/>
                  </a:lnTo>
                  <a:lnTo>
                    <a:pt x="1016992" y="3728404"/>
                  </a:lnTo>
                  <a:lnTo>
                    <a:pt x="1056868" y="3750282"/>
                  </a:lnTo>
                  <a:lnTo>
                    <a:pt x="1097291" y="3771276"/>
                  </a:lnTo>
                  <a:lnTo>
                    <a:pt x="1138247" y="3791373"/>
                  </a:lnTo>
                  <a:lnTo>
                    <a:pt x="1179724" y="3810561"/>
                  </a:lnTo>
                  <a:lnTo>
                    <a:pt x="1221708" y="3828827"/>
                  </a:lnTo>
                  <a:lnTo>
                    <a:pt x="1264186" y="3846157"/>
                  </a:lnTo>
                  <a:lnTo>
                    <a:pt x="1307145" y="3862539"/>
                  </a:lnTo>
                  <a:lnTo>
                    <a:pt x="1350572" y="3877959"/>
                  </a:lnTo>
                  <a:lnTo>
                    <a:pt x="1394455" y="3892405"/>
                  </a:lnTo>
                  <a:lnTo>
                    <a:pt x="1438778" y="3905863"/>
                  </a:lnTo>
                  <a:lnTo>
                    <a:pt x="1483531" y="3918320"/>
                  </a:lnTo>
                  <a:lnTo>
                    <a:pt x="1528699" y="3929764"/>
                  </a:lnTo>
                  <a:lnTo>
                    <a:pt x="1574270" y="3940180"/>
                  </a:lnTo>
                  <a:lnTo>
                    <a:pt x="1620230" y="3949557"/>
                  </a:lnTo>
                  <a:lnTo>
                    <a:pt x="1666566" y="3957881"/>
                  </a:lnTo>
                  <a:lnTo>
                    <a:pt x="1713266" y="3965140"/>
                  </a:lnTo>
                  <a:lnTo>
                    <a:pt x="1760315" y="3971319"/>
                  </a:lnTo>
                  <a:lnTo>
                    <a:pt x="1807702" y="3976406"/>
                  </a:lnTo>
                  <a:lnTo>
                    <a:pt x="1855413" y="3980388"/>
                  </a:lnTo>
                  <a:lnTo>
                    <a:pt x="1903434" y="3983253"/>
                  </a:lnTo>
                  <a:lnTo>
                    <a:pt x="1951754" y="3984986"/>
                  </a:lnTo>
                  <a:lnTo>
                    <a:pt x="2000357" y="3985574"/>
                  </a:lnTo>
                  <a:lnTo>
                    <a:pt x="2000357" y="4293063"/>
                  </a:lnTo>
                  <a:lnTo>
                    <a:pt x="2057407" y="4278706"/>
                  </a:lnTo>
                  <a:lnTo>
                    <a:pt x="2113619" y="4263686"/>
                  </a:lnTo>
                  <a:lnTo>
                    <a:pt x="2168994" y="4248007"/>
                  </a:lnTo>
                  <a:lnTo>
                    <a:pt x="2223532" y="4231677"/>
                  </a:lnTo>
                  <a:lnTo>
                    <a:pt x="2277234" y="4214700"/>
                  </a:lnTo>
                  <a:lnTo>
                    <a:pt x="2330100" y="4197081"/>
                  </a:lnTo>
                  <a:lnTo>
                    <a:pt x="2382130" y="4178827"/>
                  </a:lnTo>
                  <a:lnTo>
                    <a:pt x="2433326" y="4159944"/>
                  </a:lnTo>
                  <a:lnTo>
                    <a:pt x="2483687" y="4140436"/>
                  </a:lnTo>
                  <a:lnTo>
                    <a:pt x="2533215" y="4120309"/>
                  </a:lnTo>
                  <a:lnTo>
                    <a:pt x="2581909" y="4099569"/>
                  </a:lnTo>
                  <a:lnTo>
                    <a:pt x="2629770" y="4078222"/>
                  </a:lnTo>
                  <a:lnTo>
                    <a:pt x="2676799" y="4056273"/>
                  </a:lnTo>
                  <a:lnTo>
                    <a:pt x="2722996" y="4033728"/>
                  </a:lnTo>
                  <a:lnTo>
                    <a:pt x="2768361" y="4010592"/>
                  </a:lnTo>
                  <a:lnTo>
                    <a:pt x="2812896" y="3986871"/>
                  </a:lnTo>
                  <a:lnTo>
                    <a:pt x="2856600" y="3962571"/>
                  </a:lnTo>
                  <a:lnTo>
                    <a:pt x="2899475" y="3937697"/>
                  </a:lnTo>
                  <a:lnTo>
                    <a:pt x="2941520" y="3912255"/>
                  </a:lnTo>
                  <a:lnTo>
                    <a:pt x="2982736" y="3886250"/>
                  </a:lnTo>
                  <a:lnTo>
                    <a:pt x="3023124" y="3859689"/>
                  </a:lnTo>
                  <a:lnTo>
                    <a:pt x="3062683" y="3832576"/>
                  </a:lnTo>
                  <a:lnTo>
                    <a:pt x="3101416" y="3804917"/>
                  </a:lnTo>
                  <a:lnTo>
                    <a:pt x="3139321" y="3776719"/>
                  </a:lnTo>
                  <a:lnTo>
                    <a:pt x="3176400" y="3747986"/>
                  </a:lnTo>
                  <a:lnTo>
                    <a:pt x="3212653" y="3718723"/>
                  </a:lnTo>
                  <a:lnTo>
                    <a:pt x="3248081" y="3688938"/>
                  </a:lnTo>
                  <a:lnTo>
                    <a:pt x="3282684" y="3658635"/>
                  </a:lnTo>
                  <a:lnTo>
                    <a:pt x="3316462" y="3627820"/>
                  </a:lnTo>
                  <a:lnTo>
                    <a:pt x="3349416" y="3596499"/>
                  </a:lnTo>
                  <a:lnTo>
                    <a:pt x="3381547" y="3564677"/>
                  </a:lnTo>
                  <a:lnTo>
                    <a:pt x="3412855" y="3532359"/>
                  </a:lnTo>
                  <a:lnTo>
                    <a:pt x="3443340" y="3499552"/>
                  </a:lnTo>
                  <a:lnTo>
                    <a:pt x="3473004" y="3466261"/>
                  </a:lnTo>
                  <a:lnTo>
                    <a:pt x="3501846" y="3432492"/>
                  </a:lnTo>
                  <a:lnTo>
                    <a:pt x="3529867" y="3398250"/>
                  </a:lnTo>
                  <a:lnTo>
                    <a:pt x="3557067" y="3363540"/>
                  </a:lnTo>
                  <a:lnTo>
                    <a:pt x="3583448" y="3328370"/>
                  </a:lnTo>
                  <a:lnTo>
                    <a:pt x="3609009" y="3292743"/>
                  </a:lnTo>
                  <a:lnTo>
                    <a:pt x="3633751" y="3256666"/>
                  </a:lnTo>
                  <a:lnTo>
                    <a:pt x="3657674" y="3220144"/>
                  </a:lnTo>
                  <a:lnTo>
                    <a:pt x="3680779" y="3183183"/>
                  </a:lnTo>
                  <a:lnTo>
                    <a:pt x="3703067" y="3145789"/>
                  </a:lnTo>
                  <a:lnTo>
                    <a:pt x="3724538" y="3107967"/>
                  </a:lnTo>
                  <a:lnTo>
                    <a:pt x="3745193" y="3069723"/>
                  </a:lnTo>
                  <a:lnTo>
                    <a:pt x="3765031" y="3031062"/>
                  </a:lnTo>
                  <a:lnTo>
                    <a:pt x="3784054" y="2991990"/>
                  </a:lnTo>
                  <a:lnTo>
                    <a:pt x="3802261" y="2952512"/>
                  </a:lnTo>
                  <a:lnTo>
                    <a:pt x="3819655" y="2912635"/>
                  </a:lnTo>
                  <a:lnTo>
                    <a:pt x="3836234" y="2872364"/>
                  </a:lnTo>
                  <a:lnTo>
                    <a:pt x="3851999" y="2831704"/>
                  </a:lnTo>
                  <a:lnTo>
                    <a:pt x="3866952" y="2790661"/>
                  </a:lnTo>
                  <a:lnTo>
                    <a:pt x="3881092" y="2749240"/>
                  </a:lnTo>
                  <a:lnTo>
                    <a:pt x="3894420" y="2707448"/>
                  </a:lnTo>
                  <a:lnTo>
                    <a:pt x="3906936" y="2665290"/>
                  </a:lnTo>
                  <a:lnTo>
                    <a:pt x="3918641" y="2622771"/>
                  </a:lnTo>
                  <a:lnTo>
                    <a:pt x="3929536" y="2579898"/>
                  </a:lnTo>
                  <a:lnTo>
                    <a:pt x="3939620" y="2536675"/>
                  </a:lnTo>
                  <a:lnTo>
                    <a:pt x="3948895" y="2493108"/>
                  </a:lnTo>
                  <a:lnTo>
                    <a:pt x="3957361" y="2449204"/>
                  </a:lnTo>
                  <a:lnTo>
                    <a:pt x="3965018" y="2404966"/>
                  </a:lnTo>
                  <a:lnTo>
                    <a:pt x="3971867" y="2360402"/>
                  </a:lnTo>
                  <a:lnTo>
                    <a:pt x="3977908" y="2315517"/>
                  </a:lnTo>
                  <a:lnTo>
                    <a:pt x="3983143" y="2270316"/>
                  </a:lnTo>
                  <a:lnTo>
                    <a:pt x="3987570" y="2224805"/>
                  </a:lnTo>
                  <a:lnTo>
                    <a:pt x="3991192" y="2178990"/>
                  </a:lnTo>
                  <a:lnTo>
                    <a:pt x="3994008" y="2132876"/>
                  </a:lnTo>
                  <a:lnTo>
                    <a:pt x="3996018" y="2086469"/>
                  </a:lnTo>
                  <a:lnTo>
                    <a:pt x="3997225" y="2039774"/>
                  </a:lnTo>
                  <a:lnTo>
                    <a:pt x="3997626" y="1992797"/>
                  </a:lnTo>
                  <a:lnTo>
                    <a:pt x="3997049" y="1944440"/>
                  </a:lnTo>
                  <a:lnTo>
                    <a:pt x="3995325" y="1896365"/>
                  </a:lnTo>
                  <a:lnTo>
                    <a:pt x="3992467" y="1848586"/>
                  </a:lnTo>
                  <a:lnTo>
                    <a:pt x="3988490" y="1801116"/>
                  </a:lnTo>
                  <a:lnTo>
                    <a:pt x="3983405" y="1753967"/>
                  </a:lnTo>
                  <a:lnTo>
                    <a:pt x="3977225" y="1707153"/>
                  </a:lnTo>
                  <a:lnTo>
                    <a:pt x="3969965" y="1660687"/>
                  </a:lnTo>
                  <a:lnTo>
                    <a:pt x="3961636" y="1614582"/>
                  </a:lnTo>
                  <a:lnTo>
                    <a:pt x="3952252" y="1568851"/>
                  </a:lnTo>
                  <a:lnTo>
                    <a:pt x="3941826" y="1523506"/>
                  </a:lnTo>
                  <a:lnTo>
                    <a:pt x="3930372" y="1478561"/>
                  </a:lnTo>
                  <a:lnTo>
                    <a:pt x="3917901" y="1434029"/>
                  </a:lnTo>
                  <a:lnTo>
                    <a:pt x="3904427" y="1389922"/>
                  </a:lnTo>
                  <a:lnTo>
                    <a:pt x="3889964" y="1346255"/>
                  </a:lnTo>
                  <a:lnTo>
                    <a:pt x="3874524" y="1303039"/>
                  </a:lnTo>
                  <a:lnTo>
                    <a:pt x="3858120" y="1260288"/>
                  </a:lnTo>
                  <a:lnTo>
                    <a:pt x="3840765" y="1218014"/>
                  </a:lnTo>
                  <a:lnTo>
                    <a:pt x="3822473" y="1176232"/>
                  </a:lnTo>
                  <a:lnTo>
                    <a:pt x="3803257" y="1134953"/>
                  </a:lnTo>
                  <a:lnTo>
                    <a:pt x="3783128" y="1094190"/>
                  </a:lnTo>
                  <a:lnTo>
                    <a:pt x="3762102" y="1053958"/>
                  </a:lnTo>
                  <a:lnTo>
                    <a:pt x="3740190" y="1014268"/>
                  </a:lnTo>
                  <a:lnTo>
                    <a:pt x="3717405" y="975134"/>
                  </a:lnTo>
                  <a:lnTo>
                    <a:pt x="3693761" y="936569"/>
                  </a:lnTo>
                  <a:lnTo>
                    <a:pt x="3669271" y="898586"/>
                  </a:lnTo>
                  <a:lnTo>
                    <a:pt x="3643948" y="861197"/>
                  </a:lnTo>
                  <a:lnTo>
                    <a:pt x="3617805" y="824416"/>
                  </a:lnTo>
                  <a:lnTo>
                    <a:pt x="3590855" y="788255"/>
                  </a:lnTo>
                  <a:lnTo>
                    <a:pt x="3563110" y="752729"/>
                  </a:lnTo>
                  <a:lnTo>
                    <a:pt x="3534585" y="717849"/>
                  </a:lnTo>
                  <a:lnTo>
                    <a:pt x="3505292" y="683629"/>
                  </a:lnTo>
                  <a:lnTo>
                    <a:pt x="3475244" y="650081"/>
                  </a:lnTo>
                  <a:lnTo>
                    <a:pt x="3444454" y="617219"/>
                  </a:lnTo>
                  <a:lnTo>
                    <a:pt x="3412935" y="585056"/>
                  </a:lnTo>
                  <a:lnTo>
                    <a:pt x="3380700" y="553605"/>
                  </a:lnTo>
                  <a:lnTo>
                    <a:pt x="3347763" y="522878"/>
                  </a:lnTo>
                  <a:lnTo>
                    <a:pt x="3314137" y="492889"/>
                  </a:lnTo>
                  <a:lnTo>
                    <a:pt x="3279833" y="463651"/>
                  </a:lnTo>
                  <a:lnTo>
                    <a:pt x="3244867" y="435177"/>
                  </a:lnTo>
                  <a:lnTo>
                    <a:pt x="3209249" y="407479"/>
                  </a:lnTo>
                  <a:lnTo>
                    <a:pt x="3172995" y="380571"/>
                  </a:lnTo>
                  <a:lnTo>
                    <a:pt x="3136116" y="354465"/>
                  </a:lnTo>
                  <a:lnTo>
                    <a:pt x="3098626" y="329176"/>
                  </a:lnTo>
                  <a:lnTo>
                    <a:pt x="3060537" y="304715"/>
                  </a:lnTo>
                  <a:lnTo>
                    <a:pt x="3021863" y="281095"/>
                  </a:lnTo>
                  <a:lnTo>
                    <a:pt x="2982618" y="258331"/>
                  </a:lnTo>
                  <a:lnTo>
                    <a:pt x="2942813" y="236434"/>
                  </a:lnTo>
                  <a:lnTo>
                    <a:pt x="2902462" y="215417"/>
                  </a:lnTo>
                  <a:lnTo>
                    <a:pt x="2861578" y="195295"/>
                  </a:lnTo>
                  <a:lnTo>
                    <a:pt x="2820174" y="176079"/>
                  </a:lnTo>
                  <a:lnTo>
                    <a:pt x="2778264" y="157782"/>
                  </a:lnTo>
                  <a:lnTo>
                    <a:pt x="2735859" y="140419"/>
                  </a:lnTo>
                  <a:lnTo>
                    <a:pt x="2692974" y="124001"/>
                  </a:lnTo>
                  <a:lnTo>
                    <a:pt x="2649621" y="108542"/>
                  </a:lnTo>
                  <a:lnTo>
                    <a:pt x="2605814" y="94054"/>
                  </a:lnTo>
                  <a:lnTo>
                    <a:pt x="2561564" y="80551"/>
                  </a:lnTo>
                  <a:lnTo>
                    <a:pt x="2516887" y="68046"/>
                  </a:lnTo>
                  <a:lnTo>
                    <a:pt x="2471794" y="56552"/>
                  </a:lnTo>
                  <a:lnTo>
                    <a:pt x="2426298" y="46081"/>
                  </a:lnTo>
                  <a:lnTo>
                    <a:pt x="2380413" y="36646"/>
                  </a:lnTo>
                  <a:lnTo>
                    <a:pt x="2334152" y="28262"/>
                  </a:lnTo>
                  <a:lnTo>
                    <a:pt x="2287527" y="20940"/>
                  </a:lnTo>
                  <a:lnTo>
                    <a:pt x="2240552" y="14694"/>
                  </a:lnTo>
                  <a:lnTo>
                    <a:pt x="2193240" y="9536"/>
                  </a:lnTo>
                  <a:lnTo>
                    <a:pt x="2145604" y="5480"/>
                  </a:lnTo>
                  <a:lnTo>
                    <a:pt x="2097656" y="2539"/>
                  </a:lnTo>
                  <a:lnTo>
                    <a:pt x="2049411" y="725"/>
                  </a:lnTo>
                  <a:lnTo>
                    <a:pt x="2000881" y="0"/>
                  </a:lnTo>
                  <a:close/>
                </a:path>
              </a:pathLst>
            </a:custGeom>
            <a:solidFill>
              <a:srgbClr val="50B796"/>
            </a:solidFill>
          </p:spPr>
          <p:txBody>
            <a:bodyPr wrap="square" lIns="0" tIns="0" rIns="0" bIns="0" rtlCol="0"/>
            <a:lstStyle/>
            <a:p>
              <a:endParaRPr/>
            </a:p>
          </p:txBody>
        </p:sp>
        <p:sp>
          <p:nvSpPr>
            <p:cNvPr id="5" name="object 5"/>
            <p:cNvSpPr/>
            <p:nvPr/>
          </p:nvSpPr>
          <p:spPr>
            <a:xfrm>
              <a:off x="6366517" y="1951842"/>
              <a:ext cx="2535555" cy="2461260"/>
            </a:xfrm>
            <a:custGeom>
              <a:avLst/>
              <a:gdLst/>
              <a:ahLst/>
              <a:cxnLst/>
              <a:rect l="l" t="t" r="r" b="b"/>
              <a:pathLst>
                <a:path w="2535554" h="2461260">
                  <a:moveTo>
                    <a:pt x="1848383" y="0"/>
                  </a:moveTo>
                  <a:lnTo>
                    <a:pt x="1783381" y="2103"/>
                  </a:lnTo>
                  <a:lnTo>
                    <a:pt x="1722251" y="8156"/>
                  </a:lnTo>
                  <a:lnTo>
                    <a:pt x="1664863" y="17773"/>
                  </a:lnTo>
                  <a:lnTo>
                    <a:pt x="1611090" y="30569"/>
                  </a:lnTo>
                  <a:lnTo>
                    <a:pt x="1560802" y="46157"/>
                  </a:lnTo>
                  <a:lnTo>
                    <a:pt x="1513872" y="64152"/>
                  </a:lnTo>
                  <a:lnTo>
                    <a:pt x="1470169" y="84170"/>
                  </a:lnTo>
                  <a:lnTo>
                    <a:pt x="1429567" y="105823"/>
                  </a:lnTo>
                  <a:lnTo>
                    <a:pt x="1391935" y="128727"/>
                  </a:lnTo>
                  <a:lnTo>
                    <a:pt x="1357145" y="152495"/>
                  </a:lnTo>
                  <a:lnTo>
                    <a:pt x="1325069" y="176743"/>
                  </a:lnTo>
                  <a:lnTo>
                    <a:pt x="1295578" y="201084"/>
                  </a:lnTo>
                  <a:lnTo>
                    <a:pt x="1243836" y="248505"/>
                  </a:lnTo>
                  <a:lnTo>
                    <a:pt x="836623" y="648137"/>
                  </a:lnTo>
                  <a:lnTo>
                    <a:pt x="805518" y="686011"/>
                  </a:lnTo>
                  <a:lnTo>
                    <a:pt x="780196" y="727282"/>
                  </a:lnTo>
                  <a:lnTo>
                    <a:pt x="760732" y="771187"/>
                  </a:lnTo>
                  <a:lnTo>
                    <a:pt x="747196" y="816962"/>
                  </a:lnTo>
                  <a:lnTo>
                    <a:pt x="739663" y="863842"/>
                  </a:lnTo>
                  <a:lnTo>
                    <a:pt x="738205" y="911065"/>
                  </a:lnTo>
                  <a:lnTo>
                    <a:pt x="742895" y="957865"/>
                  </a:lnTo>
                  <a:lnTo>
                    <a:pt x="753806" y="1003478"/>
                  </a:lnTo>
                  <a:lnTo>
                    <a:pt x="771011" y="1047142"/>
                  </a:lnTo>
                  <a:lnTo>
                    <a:pt x="794583" y="1088092"/>
                  </a:lnTo>
                  <a:lnTo>
                    <a:pt x="824437" y="1125913"/>
                  </a:lnTo>
                  <a:lnTo>
                    <a:pt x="858664" y="1158385"/>
                  </a:lnTo>
                  <a:lnTo>
                    <a:pt x="896652" y="1185148"/>
                  </a:lnTo>
                  <a:lnTo>
                    <a:pt x="937790" y="1205842"/>
                  </a:lnTo>
                  <a:lnTo>
                    <a:pt x="981469" y="1220108"/>
                  </a:lnTo>
                  <a:lnTo>
                    <a:pt x="1027078" y="1227585"/>
                  </a:lnTo>
                  <a:lnTo>
                    <a:pt x="1073421" y="1227951"/>
                  </a:lnTo>
                  <a:lnTo>
                    <a:pt x="1118636" y="1221423"/>
                  </a:lnTo>
                  <a:lnTo>
                    <a:pt x="1162066" y="1208293"/>
                  </a:lnTo>
                  <a:lnTo>
                    <a:pt x="1203059" y="1188851"/>
                  </a:lnTo>
                  <a:lnTo>
                    <a:pt x="1240959" y="1163392"/>
                  </a:lnTo>
                  <a:lnTo>
                    <a:pt x="1275113" y="1132206"/>
                  </a:lnTo>
                  <a:lnTo>
                    <a:pt x="1430385" y="975059"/>
                  </a:lnTo>
                  <a:lnTo>
                    <a:pt x="1945668" y="1453201"/>
                  </a:lnTo>
                  <a:lnTo>
                    <a:pt x="1970191" y="1484783"/>
                  </a:lnTo>
                  <a:lnTo>
                    <a:pt x="1983495" y="1521305"/>
                  </a:lnTo>
                  <a:lnTo>
                    <a:pt x="1984778" y="1558623"/>
                  </a:lnTo>
                  <a:lnTo>
                    <a:pt x="1973238" y="1592590"/>
                  </a:lnTo>
                  <a:lnTo>
                    <a:pt x="1943253" y="1625517"/>
                  </a:lnTo>
                  <a:lnTo>
                    <a:pt x="1903523" y="1641520"/>
                  </a:lnTo>
                  <a:lnTo>
                    <a:pt x="1882241" y="1642494"/>
                  </a:lnTo>
                  <a:lnTo>
                    <a:pt x="1861545" y="1638587"/>
                  </a:lnTo>
                  <a:lnTo>
                    <a:pt x="1842215" y="1630116"/>
                  </a:lnTo>
                  <a:lnTo>
                    <a:pt x="1825033" y="1617395"/>
                  </a:lnTo>
                  <a:lnTo>
                    <a:pt x="1429757" y="1245459"/>
                  </a:lnTo>
                  <a:lnTo>
                    <a:pt x="1393634" y="1223168"/>
                  </a:lnTo>
                  <a:lnTo>
                    <a:pt x="1353592" y="1217411"/>
                  </a:lnTo>
                  <a:lnTo>
                    <a:pt x="1314422" y="1227885"/>
                  </a:lnTo>
                  <a:lnTo>
                    <a:pt x="1280913" y="1254286"/>
                  </a:lnTo>
                  <a:lnTo>
                    <a:pt x="1259661" y="1292348"/>
                  </a:lnTo>
                  <a:lnTo>
                    <a:pt x="1254035" y="1334642"/>
                  </a:lnTo>
                  <a:lnTo>
                    <a:pt x="1263777" y="1376100"/>
                  </a:lnTo>
                  <a:lnTo>
                    <a:pt x="1288630" y="1411653"/>
                  </a:lnTo>
                  <a:lnTo>
                    <a:pt x="1664682" y="1771631"/>
                  </a:lnTo>
                  <a:lnTo>
                    <a:pt x="1689205" y="1803213"/>
                  </a:lnTo>
                  <a:lnTo>
                    <a:pt x="1702509" y="1839735"/>
                  </a:lnTo>
                  <a:lnTo>
                    <a:pt x="1703792" y="1877053"/>
                  </a:lnTo>
                  <a:lnTo>
                    <a:pt x="1692252" y="1911020"/>
                  </a:lnTo>
                  <a:lnTo>
                    <a:pt x="1662267" y="1943946"/>
                  </a:lnTo>
                  <a:lnTo>
                    <a:pt x="1622536" y="1959940"/>
                  </a:lnTo>
                  <a:lnTo>
                    <a:pt x="1601422" y="1960950"/>
                  </a:lnTo>
                  <a:lnTo>
                    <a:pt x="1580954" y="1957291"/>
                  </a:lnTo>
                  <a:lnTo>
                    <a:pt x="1562209" y="1949485"/>
                  </a:lnTo>
                  <a:lnTo>
                    <a:pt x="1546267" y="1938056"/>
                  </a:lnTo>
                  <a:lnTo>
                    <a:pt x="1153106" y="1545575"/>
                  </a:lnTo>
                  <a:lnTo>
                    <a:pt x="1117555" y="1522158"/>
                  </a:lnTo>
                  <a:lnTo>
                    <a:pt x="1077638" y="1515163"/>
                  </a:lnTo>
                  <a:lnTo>
                    <a:pt x="1038140" y="1524463"/>
                  </a:lnTo>
                  <a:lnTo>
                    <a:pt x="1003843" y="1549931"/>
                  </a:lnTo>
                  <a:lnTo>
                    <a:pt x="981635" y="1587514"/>
                  </a:lnTo>
                  <a:lnTo>
                    <a:pt x="974976" y="1629716"/>
                  </a:lnTo>
                  <a:lnTo>
                    <a:pt x="983728" y="1671479"/>
                  </a:lnTo>
                  <a:lnTo>
                    <a:pt x="1007749" y="1707749"/>
                  </a:lnTo>
                  <a:lnTo>
                    <a:pt x="1346513" y="2048293"/>
                  </a:lnTo>
                  <a:lnTo>
                    <a:pt x="1371038" y="2079808"/>
                  </a:lnTo>
                  <a:lnTo>
                    <a:pt x="1384345" y="2116296"/>
                  </a:lnTo>
                  <a:lnTo>
                    <a:pt x="1385628" y="2153601"/>
                  </a:lnTo>
                  <a:lnTo>
                    <a:pt x="1374083" y="2187566"/>
                  </a:lnTo>
                  <a:lnTo>
                    <a:pt x="1344099" y="2220531"/>
                  </a:lnTo>
                  <a:lnTo>
                    <a:pt x="1304368" y="2236486"/>
                  </a:lnTo>
                  <a:lnTo>
                    <a:pt x="1283048" y="2237307"/>
                  </a:lnTo>
                  <a:lnTo>
                    <a:pt x="1262392" y="2233417"/>
                  </a:lnTo>
                  <a:lnTo>
                    <a:pt x="1226203" y="2212592"/>
                  </a:lnTo>
                  <a:lnTo>
                    <a:pt x="899365" y="1902758"/>
                  </a:lnTo>
                  <a:lnTo>
                    <a:pt x="850869" y="1855748"/>
                  </a:lnTo>
                  <a:lnTo>
                    <a:pt x="804030" y="1808976"/>
                  </a:lnTo>
                  <a:lnTo>
                    <a:pt x="758860" y="1762463"/>
                  </a:lnTo>
                  <a:lnTo>
                    <a:pt x="715373" y="1716232"/>
                  </a:lnTo>
                  <a:lnTo>
                    <a:pt x="673583" y="1670305"/>
                  </a:lnTo>
                  <a:lnTo>
                    <a:pt x="633504" y="1624705"/>
                  </a:lnTo>
                  <a:lnTo>
                    <a:pt x="595149" y="1579454"/>
                  </a:lnTo>
                  <a:lnTo>
                    <a:pt x="558532" y="1534575"/>
                  </a:lnTo>
                  <a:lnTo>
                    <a:pt x="523667" y="1490088"/>
                  </a:lnTo>
                  <a:lnTo>
                    <a:pt x="490566" y="1446018"/>
                  </a:lnTo>
                  <a:lnTo>
                    <a:pt x="459245" y="1402386"/>
                  </a:lnTo>
                  <a:lnTo>
                    <a:pt x="429716" y="1359214"/>
                  </a:lnTo>
                  <a:lnTo>
                    <a:pt x="401993" y="1316525"/>
                  </a:lnTo>
                  <a:lnTo>
                    <a:pt x="376090" y="1274341"/>
                  </a:lnTo>
                  <a:lnTo>
                    <a:pt x="352021" y="1232684"/>
                  </a:lnTo>
                  <a:lnTo>
                    <a:pt x="329799" y="1191578"/>
                  </a:lnTo>
                  <a:lnTo>
                    <a:pt x="309437" y="1151043"/>
                  </a:lnTo>
                  <a:lnTo>
                    <a:pt x="290950" y="1111102"/>
                  </a:lnTo>
                  <a:lnTo>
                    <a:pt x="274351" y="1071778"/>
                  </a:lnTo>
                  <a:lnTo>
                    <a:pt x="259653" y="1033093"/>
                  </a:lnTo>
                  <a:lnTo>
                    <a:pt x="246871" y="995069"/>
                  </a:lnTo>
                  <a:lnTo>
                    <a:pt x="236018" y="957728"/>
                  </a:lnTo>
                  <a:lnTo>
                    <a:pt x="220154" y="885187"/>
                  </a:lnTo>
                  <a:lnTo>
                    <a:pt x="212169" y="815648"/>
                  </a:lnTo>
                  <a:lnTo>
                    <a:pt x="211166" y="782059"/>
                  </a:lnTo>
                  <a:lnTo>
                    <a:pt x="213151" y="732083"/>
                  </a:lnTo>
                  <a:lnTo>
                    <a:pt x="218985" y="683189"/>
                  </a:lnTo>
                  <a:lnTo>
                    <a:pt x="228485" y="635595"/>
                  </a:lnTo>
                  <a:lnTo>
                    <a:pt x="241468" y="589513"/>
                  </a:lnTo>
                  <a:lnTo>
                    <a:pt x="257751" y="545160"/>
                  </a:lnTo>
                  <a:lnTo>
                    <a:pt x="277151" y="502750"/>
                  </a:lnTo>
                  <a:lnTo>
                    <a:pt x="299486" y="462498"/>
                  </a:lnTo>
                  <a:lnTo>
                    <a:pt x="324572" y="424618"/>
                  </a:lnTo>
                  <a:lnTo>
                    <a:pt x="352226" y="389327"/>
                  </a:lnTo>
                  <a:lnTo>
                    <a:pt x="382265" y="356838"/>
                  </a:lnTo>
                  <a:lnTo>
                    <a:pt x="414508" y="327366"/>
                  </a:lnTo>
                  <a:lnTo>
                    <a:pt x="448770" y="301127"/>
                  </a:lnTo>
                  <a:lnTo>
                    <a:pt x="484868" y="278335"/>
                  </a:lnTo>
                  <a:lnTo>
                    <a:pt x="522621" y="259205"/>
                  </a:lnTo>
                  <a:lnTo>
                    <a:pt x="561845" y="243953"/>
                  </a:lnTo>
                  <a:lnTo>
                    <a:pt x="602357" y="232792"/>
                  </a:lnTo>
                  <a:lnTo>
                    <a:pt x="643973" y="225938"/>
                  </a:lnTo>
                  <a:lnTo>
                    <a:pt x="686513" y="223605"/>
                  </a:lnTo>
                  <a:lnTo>
                    <a:pt x="729966" y="225948"/>
                  </a:lnTo>
                  <a:lnTo>
                    <a:pt x="772767" y="232960"/>
                  </a:lnTo>
                  <a:lnTo>
                    <a:pt x="814773" y="244619"/>
                  </a:lnTo>
                  <a:lnTo>
                    <a:pt x="855848" y="260903"/>
                  </a:lnTo>
                  <a:lnTo>
                    <a:pt x="896835" y="270051"/>
                  </a:lnTo>
                  <a:lnTo>
                    <a:pt x="936633" y="262192"/>
                  </a:lnTo>
                  <a:lnTo>
                    <a:pt x="970765" y="239170"/>
                  </a:lnTo>
                  <a:lnTo>
                    <a:pt x="994755" y="202831"/>
                  </a:lnTo>
                  <a:lnTo>
                    <a:pt x="1003506" y="159493"/>
                  </a:lnTo>
                  <a:lnTo>
                    <a:pt x="996087" y="117413"/>
                  </a:lnTo>
                  <a:lnTo>
                    <a:pt x="974270" y="81324"/>
                  </a:lnTo>
                  <a:lnTo>
                    <a:pt x="939824" y="55956"/>
                  </a:lnTo>
                  <a:lnTo>
                    <a:pt x="890879" y="35911"/>
                  </a:lnTo>
                  <a:lnTo>
                    <a:pt x="840963" y="20282"/>
                  </a:lnTo>
                  <a:lnTo>
                    <a:pt x="790199" y="9093"/>
                  </a:lnTo>
                  <a:lnTo>
                    <a:pt x="738709" y="2363"/>
                  </a:lnTo>
                  <a:lnTo>
                    <a:pt x="686617" y="115"/>
                  </a:lnTo>
                  <a:lnTo>
                    <a:pt x="641541" y="1781"/>
                  </a:lnTo>
                  <a:lnTo>
                    <a:pt x="597233" y="6710"/>
                  </a:lnTo>
                  <a:lnTo>
                    <a:pt x="553785" y="14798"/>
                  </a:lnTo>
                  <a:lnTo>
                    <a:pt x="511288" y="25942"/>
                  </a:lnTo>
                  <a:lnTo>
                    <a:pt x="469832" y="40037"/>
                  </a:lnTo>
                  <a:lnTo>
                    <a:pt x="429510" y="56980"/>
                  </a:lnTo>
                  <a:lnTo>
                    <a:pt x="390413" y="76667"/>
                  </a:lnTo>
                  <a:lnTo>
                    <a:pt x="352631" y="98994"/>
                  </a:lnTo>
                  <a:lnTo>
                    <a:pt x="316256" y="123857"/>
                  </a:lnTo>
                  <a:lnTo>
                    <a:pt x="281379" y="151154"/>
                  </a:lnTo>
                  <a:lnTo>
                    <a:pt x="248091" y="180779"/>
                  </a:lnTo>
                  <a:lnTo>
                    <a:pt x="216484" y="212629"/>
                  </a:lnTo>
                  <a:lnTo>
                    <a:pt x="186648" y="246601"/>
                  </a:lnTo>
                  <a:lnTo>
                    <a:pt x="158675" y="282590"/>
                  </a:lnTo>
                  <a:lnTo>
                    <a:pt x="132656" y="320493"/>
                  </a:lnTo>
                  <a:lnTo>
                    <a:pt x="108683" y="360206"/>
                  </a:lnTo>
                  <a:lnTo>
                    <a:pt x="86845" y="401625"/>
                  </a:lnTo>
                  <a:lnTo>
                    <a:pt x="67236" y="444646"/>
                  </a:lnTo>
                  <a:lnTo>
                    <a:pt x="49945" y="489166"/>
                  </a:lnTo>
                  <a:lnTo>
                    <a:pt x="35064" y="535081"/>
                  </a:lnTo>
                  <a:lnTo>
                    <a:pt x="22684" y="582287"/>
                  </a:lnTo>
                  <a:lnTo>
                    <a:pt x="12896" y="630680"/>
                  </a:lnTo>
                  <a:lnTo>
                    <a:pt x="5792" y="680156"/>
                  </a:lnTo>
                  <a:lnTo>
                    <a:pt x="1463" y="730612"/>
                  </a:lnTo>
                  <a:lnTo>
                    <a:pt x="0" y="781944"/>
                  </a:lnTo>
                  <a:lnTo>
                    <a:pt x="1270" y="826997"/>
                  </a:lnTo>
                  <a:lnTo>
                    <a:pt x="5017" y="872177"/>
                  </a:lnTo>
                  <a:lnTo>
                    <a:pt x="11144" y="917448"/>
                  </a:lnTo>
                  <a:lnTo>
                    <a:pt x="19555" y="962772"/>
                  </a:lnTo>
                  <a:lnTo>
                    <a:pt x="30153" y="1008111"/>
                  </a:lnTo>
                  <a:lnTo>
                    <a:pt x="42843" y="1053427"/>
                  </a:lnTo>
                  <a:lnTo>
                    <a:pt x="57528" y="1098682"/>
                  </a:lnTo>
                  <a:lnTo>
                    <a:pt x="74111" y="1143840"/>
                  </a:lnTo>
                  <a:lnTo>
                    <a:pt x="92497" y="1188861"/>
                  </a:lnTo>
                  <a:lnTo>
                    <a:pt x="112589" y="1233709"/>
                  </a:lnTo>
                  <a:lnTo>
                    <a:pt x="134290" y="1278346"/>
                  </a:lnTo>
                  <a:lnTo>
                    <a:pt x="157505" y="1322733"/>
                  </a:lnTo>
                  <a:lnTo>
                    <a:pt x="182137" y="1366834"/>
                  </a:lnTo>
                  <a:lnTo>
                    <a:pt x="208089" y="1410611"/>
                  </a:lnTo>
                  <a:lnTo>
                    <a:pt x="235266" y="1454025"/>
                  </a:lnTo>
                  <a:lnTo>
                    <a:pt x="263571" y="1497039"/>
                  </a:lnTo>
                  <a:lnTo>
                    <a:pt x="292908" y="1539616"/>
                  </a:lnTo>
                  <a:lnTo>
                    <a:pt x="323181" y="1581717"/>
                  </a:lnTo>
                  <a:lnTo>
                    <a:pt x="354292" y="1623305"/>
                  </a:lnTo>
                  <a:lnTo>
                    <a:pt x="386147" y="1664343"/>
                  </a:lnTo>
                  <a:lnTo>
                    <a:pt x="418648" y="1704792"/>
                  </a:lnTo>
                  <a:lnTo>
                    <a:pt x="451699" y="1744614"/>
                  </a:lnTo>
                  <a:lnTo>
                    <a:pt x="485204" y="1783773"/>
                  </a:lnTo>
                  <a:lnTo>
                    <a:pt x="519067" y="1822231"/>
                  </a:lnTo>
                  <a:lnTo>
                    <a:pt x="553191" y="1859948"/>
                  </a:lnTo>
                  <a:lnTo>
                    <a:pt x="587480" y="1896889"/>
                  </a:lnTo>
                  <a:lnTo>
                    <a:pt x="621838" y="1933015"/>
                  </a:lnTo>
                  <a:lnTo>
                    <a:pt x="656168" y="1968289"/>
                  </a:lnTo>
                  <a:lnTo>
                    <a:pt x="690374" y="2002672"/>
                  </a:lnTo>
                  <a:lnTo>
                    <a:pt x="724360" y="2036127"/>
                  </a:lnTo>
                  <a:lnTo>
                    <a:pt x="758029" y="2068617"/>
                  </a:lnTo>
                  <a:lnTo>
                    <a:pt x="1085914" y="2379561"/>
                  </a:lnTo>
                  <a:lnTo>
                    <a:pt x="1121783" y="2408307"/>
                  </a:lnTo>
                  <a:lnTo>
                    <a:pt x="1160759" y="2431009"/>
                  </a:lnTo>
                  <a:lnTo>
                    <a:pt x="1202198" y="2447471"/>
                  </a:lnTo>
                  <a:lnTo>
                    <a:pt x="1245459" y="2457493"/>
                  </a:lnTo>
                  <a:lnTo>
                    <a:pt x="1289897" y="2460877"/>
                  </a:lnTo>
                  <a:lnTo>
                    <a:pt x="1344761" y="2456610"/>
                  </a:lnTo>
                  <a:lnTo>
                    <a:pt x="1393062" y="2444545"/>
                  </a:lnTo>
                  <a:lnTo>
                    <a:pt x="1435287" y="2425789"/>
                  </a:lnTo>
                  <a:lnTo>
                    <a:pt x="1471920" y="2401446"/>
                  </a:lnTo>
                  <a:lnTo>
                    <a:pt x="1503449" y="2372624"/>
                  </a:lnTo>
                  <a:lnTo>
                    <a:pt x="1530359" y="2340426"/>
                  </a:lnTo>
                  <a:lnTo>
                    <a:pt x="1553135" y="2305961"/>
                  </a:lnTo>
                  <a:lnTo>
                    <a:pt x="1580218" y="2246915"/>
                  </a:lnTo>
                  <a:lnTo>
                    <a:pt x="1594862" y="2184101"/>
                  </a:lnTo>
                  <a:lnTo>
                    <a:pt x="1609439" y="2184449"/>
                  </a:lnTo>
                  <a:lnTo>
                    <a:pt x="1653279" y="2180980"/>
                  </a:lnTo>
                  <a:lnTo>
                    <a:pt x="1697267" y="2170624"/>
                  </a:lnTo>
                  <a:lnTo>
                    <a:pt x="1738961" y="2153780"/>
                  </a:lnTo>
                  <a:lnTo>
                    <a:pt x="1777791" y="2130848"/>
                  </a:lnTo>
                  <a:lnTo>
                    <a:pt x="1813188" y="2102229"/>
                  </a:lnTo>
                  <a:lnTo>
                    <a:pt x="1844584" y="2068323"/>
                  </a:lnTo>
                  <a:lnTo>
                    <a:pt x="1871408" y="2029529"/>
                  </a:lnTo>
                  <a:lnTo>
                    <a:pt x="1890838" y="1990674"/>
                  </a:lnTo>
                  <a:lnTo>
                    <a:pt x="1904671" y="1949880"/>
                  </a:lnTo>
                  <a:lnTo>
                    <a:pt x="1913016" y="1907724"/>
                  </a:lnTo>
                  <a:lnTo>
                    <a:pt x="1915983" y="1864780"/>
                  </a:lnTo>
                  <a:lnTo>
                    <a:pt x="1922109" y="1864225"/>
                  </a:lnTo>
                  <a:lnTo>
                    <a:pt x="1978254" y="1852190"/>
                  </a:lnTo>
                  <a:lnTo>
                    <a:pt x="2019947" y="1835345"/>
                  </a:lnTo>
                  <a:lnTo>
                    <a:pt x="2058777" y="1812414"/>
                  </a:lnTo>
                  <a:lnTo>
                    <a:pt x="2094174" y="1783797"/>
                  </a:lnTo>
                  <a:lnTo>
                    <a:pt x="2125570" y="1749892"/>
                  </a:lnTo>
                  <a:lnTo>
                    <a:pt x="2152395" y="1711099"/>
                  </a:lnTo>
                  <a:lnTo>
                    <a:pt x="2172908" y="1669634"/>
                  </a:lnTo>
                  <a:lnTo>
                    <a:pt x="2187055" y="1625947"/>
                  </a:lnTo>
                  <a:lnTo>
                    <a:pt x="2194952" y="1580779"/>
                  </a:lnTo>
                  <a:lnTo>
                    <a:pt x="2196718" y="1534870"/>
                  </a:lnTo>
                  <a:lnTo>
                    <a:pt x="2192469" y="1488961"/>
                  </a:lnTo>
                  <a:lnTo>
                    <a:pt x="2182323" y="1443792"/>
                  </a:lnTo>
                  <a:lnTo>
                    <a:pt x="2166397" y="1400104"/>
                  </a:lnTo>
                  <a:lnTo>
                    <a:pt x="2144807" y="1358638"/>
                  </a:lnTo>
                  <a:lnTo>
                    <a:pt x="2117672" y="1320134"/>
                  </a:lnTo>
                  <a:lnTo>
                    <a:pt x="2085109" y="1285332"/>
                  </a:lnTo>
                  <a:lnTo>
                    <a:pt x="1583658" y="820027"/>
                  </a:lnTo>
                  <a:lnTo>
                    <a:pt x="1714439" y="687675"/>
                  </a:lnTo>
                  <a:lnTo>
                    <a:pt x="1738405" y="651264"/>
                  </a:lnTo>
                  <a:lnTo>
                    <a:pt x="1747010" y="609419"/>
                  </a:lnTo>
                  <a:lnTo>
                    <a:pt x="1740147" y="567220"/>
                  </a:lnTo>
                  <a:lnTo>
                    <a:pt x="1717706" y="529743"/>
                  </a:lnTo>
                  <a:lnTo>
                    <a:pt x="1683187" y="504418"/>
                  </a:lnTo>
                  <a:lnTo>
                    <a:pt x="1643545" y="495346"/>
                  </a:lnTo>
                  <a:lnTo>
                    <a:pt x="1603642" y="502608"/>
                  </a:lnTo>
                  <a:lnTo>
                    <a:pt x="1568339" y="526287"/>
                  </a:lnTo>
                  <a:lnTo>
                    <a:pt x="1127536" y="972483"/>
                  </a:lnTo>
                  <a:lnTo>
                    <a:pt x="1109689" y="987820"/>
                  </a:lnTo>
                  <a:lnTo>
                    <a:pt x="1067375" y="1004374"/>
                  </a:lnTo>
                  <a:lnTo>
                    <a:pt x="1021520" y="1000278"/>
                  </a:lnTo>
                  <a:lnTo>
                    <a:pt x="981995" y="976373"/>
                  </a:lnTo>
                  <a:lnTo>
                    <a:pt x="951469" y="922032"/>
                  </a:lnTo>
                  <a:lnTo>
                    <a:pt x="950005" y="882229"/>
                  </a:lnTo>
                  <a:lnTo>
                    <a:pt x="960960" y="842992"/>
                  </a:lnTo>
                  <a:lnTo>
                    <a:pt x="983456" y="809085"/>
                  </a:lnTo>
                  <a:lnTo>
                    <a:pt x="1387392" y="412699"/>
                  </a:lnTo>
                  <a:lnTo>
                    <a:pt x="1415956" y="385987"/>
                  </a:lnTo>
                  <a:lnTo>
                    <a:pt x="1447497" y="359182"/>
                  </a:lnTo>
                  <a:lnTo>
                    <a:pt x="1482361" y="332968"/>
                  </a:lnTo>
                  <a:lnTo>
                    <a:pt x="1520896" y="308028"/>
                  </a:lnTo>
                  <a:lnTo>
                    <a:pt x="1563448" y="285048"/>
                  </a:lnTo>
                  <a:lnTo>
                    <a:pt x="1610363" y="264712"/>
                  </a:lnTo>
                  <a:lnTo>
                    <a:pt x="1661989" y="247704"/>
                  </a:lnTo>
                  <a:lnTo>
                    <a:pt x="1718671" y="234708"/>
                  </a:lnTo>
                  <a:lnTo>
                    <a:pt x="1780757" y="226409"/>
                  </a:lnTo>
                  <a:lnTo>
                    <a:pt x="1848592" y="223490"/>
                  </a:lnTo>
                  <a:lnTo>
                    <a:pt x="1891132" y="225823"/>
                  </a:lnTo>
                  <a:lnTo>
                    <a:pt x="1932749" y="232677"/>
                  </a:lnTo>
                  <a:lnTo>
                    <a:pt x="1973260" y="243837"/>
                  </a:lnTo>
                  <a:lnTo>
                    <a:pt x="2012484" y="259090"/>
                  </a:lnTo>
                  <a:lnTo>
                    <a:pt x="2050237" y="278220"/>
                  </a:lnTo>
                  <a:lnTo>
                    <a:pt x="2086335" y="301012"/>
                  </a:lnTo>
                  <a:lnTo>
                    <a:pt x="2120597" y="327251"/>
                  </a:lnTo>
                  <a:lnTo>
                    <a:pt x="2152840" y="356722"/>
                  </a:lnTo>
                  <a:lnTo>
                    <a:pt x="2182879" y="389211"/>
                  </a:lnTo>
                  <a:lnTo>
                    <a:pt x="2210534" y="424503"/>
                  </a:lnTo>
                  <a:lnTo>
                    <a:pt x="2235619" y="462382"/>
                  </a:lnTo>
                  <a:lnTo>
                    <a:pt x="2257954" y="502635"/>
                  </a:lnTo>
                  <a:lnTo>
                    <a:pt x="2277354" y="545045"/>
                  </a:lnTo>
                  <a:lnTo>
                    <a:pt x="2293637" y="589398"/>
                  </a:lnTo>
                  <a:lnTo>
                    <a:pt x="2306620" y="635479"/>
                  </a:lnTo>
                  <a:lnTo>
                    <a:pt x="2316120" y="683074"/>
                  </a:lnTo>
                  <a:lnTo>
                    <a:pt x="2321954" y="731967"/>
                  </a:lnTo>
                  <a:lnTo>
                    <a:pt x="2323939" y="781944"/>
                  </a:lnTo>
                  <a:lnTo>
                    <a:pt x="2322156" y="827001"/>
                  </a:lnTo>
                  <a:lnTo>
                    <a:pt x="2316819" y="873549"/>
                  </a:lnTo>
                  <a:lnTo>
                    <a:pt x="2307949" y="921519"/>
                  </a:lnTo>
                  <a:lnTo>
                    <a:pt x="2295567" y="970837"/>
                  </a:lnTo>
                  <a:lnTo>
                    <a:pt x="2279694" y="1021432"/>
                  </a:lnTo>
                  <a:lnTo>
                    <a:pt x="2260350" y="1073234"/>
                  </a:lnTo>
                  <a:lnTo>
                    <a:pt x="2251834" y="1116676"/>
                  </a:lnTo>
                  <a:lnTo>
                    <a:pt x="2259480" y="1158735"/>
                  </a:lnTo>
                  <a:lnTo>
                    <a:pt x="2281506" y="1194679"/>
                  </a:lnTo>
                  <a:lnTo>
                    <a:pt x="2316128" y="1219774"/>
                  </a:lnTo>
                  <a:lnTo>
                    <a:pt x="2357530" y="1228821"/>
                  </a:lnTo>
                  <a:lnTo>
                    <a:pt x="2387647" y="1224161"/>
                  </a:lnTo>
                  <a:lnTo>
                    <a:pt x="2438091" y="1189334"/>
                  </a:lnTo>
                  <a:lnTo>
                    <a:pt x="2473523" y="1111331"/>
                  </a:lnTo>
                  <a:lnTo>
                    <a:pt x="2489844" y="1062383"/>
                  </a:lnTo>
                  <a:lnTo>
                    <a:pt x="2503674" y="1013998"/>
                  </a:lnTo>
                  <a:lnTo>
                    <a:pt x="2515007" y="966217"/>
                  </a:lnTo>
                  <a:lnTo>
                    <a:pt x="2523834" y="919081"/>
                  </a:lnTo>
                  <a:lnTo>
                    <a:pt x="2530149" y="872630"/>
                  </a:lnTo>
                  <a:lnTo>
                    <a:pt x="2533944" y="826904"/>
                  </a:lnTo>
                  <a:lnTo>
                    <a:pt x="2535210" y="781944"/>
                  </a:lnTo>
                  <a:lnTo>
                    <a:pt x="2535001" y="781829"/>
                  </a:lnTo>
                  <a:lnTo>
                    <a:pt x="2533537" y="730498"/>
                  </a:lnTo>
                  <a:lnTo>
                    <a:pt x="2529208" y="680043"/>
                  </a:lnTo>
                  <a:lnTo>
                    <a:pt x="2522104" y="630567"/>
                  </a:lnTo>
                  <a:lnTo>
                    <a:pt x="2512317" y="582175"/>
                  </a:lnTo>
                  <a:lnTo>
                    <a:pt x="2499937" y="534970"/>
                  </a:lnTo>
                  <a:lnTo>
                    <a:pt x="2485056" y="489055"/>
                  </a:lnTo>
                  <a:lnTo>
                    <a:pt x="2467765" y="444535"/>
                  </a:lnTo>
                  <a:lnTo>
                    <a:pt x="2448155" y="401514"/>
                  </a:lnTo>
                  <a:lnTo>
                    <a:pt x="2426318" y="360095"/>
                  </a:lnTo>
                  <a:lnTo>
                    <a:pt x="2402344" y="320382"/>
                  </a:lnTo>
                  <a:lnTo>
                    <a:pt x="2376325" y="282479"/>
                  </a:lnTo>
                  <a:lnTo>
                    <a:pt x="2348352" y="246490"/>
                  </a:lnTo>
                  <a:lnTo>
                    <a:pt x="2318516" y="212518"/>
                  </a:lnTo>
                  <a:lnTo>
                    <a:pt x="2286909" y="180667"/>
                  </a:lnTo>
                  <a:lnTo>
                    <a:pt x="2253621" y="151042"/>
                  </a:lnTo>
                  <a:lnTo>
                    <a:pt x="2218744" y="123745"/>
                  </a:lnTo>
                  <a:lnTo>
                    <a:pt x="2182369" y="98881"/>
                  </a:lnTo>
                  <a:lnTo>
                    <a:pt x="2144588" y="76553"/>
                  </a:lnTo>
                  <a:lnTo>
                    <a:pt x="2105490" y="56866"/>
                  </a:lnTo>
                  <a:lnTo>
                    <a:pt x="2065168" y="39922"/>
                  </a:lnTo>
                  <a:lnTo>
                    <a:pt x="2023713" y="25827"/>
                  </a:lnTo>
                  <a:lnTo>
                    <a:pt x="1981215" y="14683"/>
                  </a:lnTo>
                  <a:lnTo>
                    <a:pt x="1937767" y="6595"/>
                  </a:lnTo>
                  <a:lnTo>
                    <a:pt x="1893459" y="1666"/>
                  </a:lnTo>
                  <a:lnTo>
                    <a:pt x="1848383" y="0"/>
                  </a:lnTo>
                  <a:close/>
                </a:path>
              </a:pathLst>
            </a:custGeom>
            <a:solidFill>
              <a:srgbClr val="FFFFFF"/>
            </a:solidFill>
          </p:spPr>
          <p:txBody>
            <a:bodyPr wrap="square" lIns="0" tIns="0" rIns="0" bIns="0" rtlCol="0"/>
            <a:lstStyle/>
            <a:p>
              <a:endParaRPr/>
            </a:p>
          </p:txBody>
        </p:sp>
      </p:grpSp>
      <p:sp>
        <p:nvSpPr>
          <p:cNvPr id="6" name="object 6"/>
          <p:cNvSpPr txBox="1"/>
          <p:nvPr/>
        </p:nvSpPr>
        <p:spPr>
          <a:xfrm>
            <a:off x="10636190" y="2352294"/>
            <a:ext cx="8255000" cy="7809865"/>
          </a:xfrm>
          <a:prstGeom prst="rect">
            <a:avLst/>
          </a:prstGeom>
        </p:spPr>
        <p:txBody>
          <a:bodyPr vert="horz" wrap="square" lIns="0" tIns="12065" rIns="0" bIns="0" rtlCol="0">
            <a:spAutoFit/>
          </a:bodyPr>
          <a:lstStyle/>
          <a:p>
            <a:pPr marL="12700" marR="304165">
              <a:lnSpc>
                <a:spcPct val="100400"/>
              </a:lnSpc>
              <a:spcBef>
                <a:spcPts val="95"/>
              </a:spcBef>
            </a:pPr>
            <a:r>
              <a:rPr sz="2300" b="1" dirty="0">
                <a:solidFill>
                  <a:srgbClr val="50B796"/>
                </a:solidFill>
                <a:latin typeface="Helvetica"/>
                <a:cs typeface="Helvetica"/>
              </a:rPr>
              <a:t>Provide</a:t>
            </a:r>
            <a:r>
              <a:rPr sz="2300" b="1" spc="-15" dirty="0">
                <a:solidFill>
                  <a:srgbClr val="50B796"/>
                </a:solidFill>
                <a:latin typeface="Helvetica"/>
                <a:cs typeface="Helvetica"/>
              </a:rPr>
              <a:t> </a:t>
            </a:r>
            <a:r>
              <a:rPr sz="2300" dirty="0">
                <a:solidFill>
                  <a:srgbClr val="575756"/>
                </a:solidFill>
                <a:latin typeface="Helvetica"/>
                <a:cs typeface="Helvetica"/>
              </a:rPr>
              <a:t>easy</a:t>
            </a:r>
            <a:r>
              <a:rPr sz="2300" spc="-10" dirty="0">
                <a:solidFill>
                  <a:srgbClr val="575756"/>
                </a:solidFill>
                <a:latin typeface="Helvetica"/>
                <a:cs typeface="Helvetica"/>
              </a:rPr>
              <a:t> </a:t>
            </a:r>
            <a:r>
              <a:rPr sz="2300" dirty="0">
                <a:solidFill>
                  <a:srgbClr val="575756"/>
                </a:solidFill>
                <a:latin typeface="Helvetica"/>
                <a:cs typeface="Helvetica"/>
              </a:rPr>
              <a:t>access</a:t>
            </a:r>
            <a:r>
              <a:rPr sz="2300" spc="-10" dirty="0">
                <a:solidFill>
                  <a:srgbClr val="575756"/>
                </a:solidFill>
                <a:latin typeface="Helvetica"/>
                <a:cs typeface="Helvetica"/>
              </a:rPr>
              <a:t> </a:t>
            </a:r>
            <a:r>
              <a:rPr sz="2300" dirty="0">
                <a:solidFill>
                  <a:srgbClr val="575756"/>
                </a:solidFill>
                <a:latin typeface="Helvetica"/>
                <a:cs typeface="Helvetica"/>
              </a:rPr>
              <a:t>to</a:t>
            </a:r>
            <a:r>
              <a:rPr sz="2300" spc="-10" dirty="0">
                <a:solidFill>
                  <a:srgbClr val="575756"/>
                </a:solidFill>
                <a:latin typeface="Helvetica"/>
                <a:cs typeface="Helvetica"/>
              </a:rPr>
              <a:t> </a:t>
            </a:r>
            <a:r>
              <a:rPr sz="2300" dirty="0">
                <a:solidFill>
                  <a:srgbClr val="575756"/>
                </a:solidFill>
                <a:latin typeface="Helvetica"/>
                <a:cs typeface="Helvetica"/>
              </a:rPr>
              <a:t>a</a:t>
            </a:r>
            <a:r>
              <a:rPr sz="2300" spc="-15" dirty="0">
                <a:solidFill>
                  <a:srgbClr val="575756"/>
                </a:solidFill>
                <a:latin typeface="Helvetica"/>
                <a:cs typeface="Helvetica"/>
              </a:rPr>
              <a:t> </a:t>
            </a:r>
            <a:r>
              <a:rPr sz="2300" dirty="0">
                <a:solidFill>
                  <a:srgbClr val="575756"/>
                </a:solidFill>
                <a:latin typeface="Helvetica"/>
                <a:cs typeface="Helvetica"/>
              </a:rPr>
              <a:t>variety</a:t>
            </a:r>
            <a:r>
              <a:rPr sz="2300" spc="-10" dirty="0">
                <a:solidFill>
                  <a:srgbClr val="575756"/>
                </a:solidFill>
                <a:latin typeface="Helvetica"/>
                <a:cs typeface="Helvetica"/>
              </a:rPr>
              <a:t> </a:t>
            </a:r>
            <a:r>
              <a:rPr sz="2300" dirty="0">
                <a:solidFill>
                  <a:srgbClr val="575756"/>
                </a:solidFill>
                <a:latin typeface="Helvetica"/>
                <a:cs typeface="Helvetica"/>
              </a:rPr>
              <a:t>of</a:t>
            </a:r>
            <a:r>
              <a:rPr sz="2300" spc="-10" dirty="0">
                <a:solidFill>
                  <a:srgbClr val="575756"/>
                </a:solidFill>
                <a:latin typeface="Helvetica"/>
                <a:cs typeface="Helvetica"/>
              </a:rPr>
              <a:t> </a:t>
            </a:r>
            <a:r>
              <a:rPr sz="2300" dirty="0">
                <a:solidFill>
                  <a:srgbClr val="575756"/>
                </a:solidFill>
                <a:latin typeface="Helvetica"/>
                <a:cs typeface="Helvetica"/>
              </a:rPr>
              <a:t>resources</a:t>
            </a:r>
            <a:r>
              <a:rPr sz="2300" spc="-10" dirty="0">
                <a:solidFill>
                  <a:srgbClr val="575756"/>
                </a:solidFill>
                <a:latin typeface="Helvetica"/>
                <a:cs typeface="Helvetica"/>
              </a:rPr>
              <a:t> </a:t>
            </a:r>
            <a:r>
              <a:rPr sz="2300" dirty="0">
                <a:solidFill>
                  <a:srgbClr val="575756"/>
                </a:solidFill>
                <a:latin typeface="Helvetica"/>
                <a:cs typeface="Helvetica"/>
              </a:rPr>
              <a:t>offering</a:t>
            </a:r>
            <a:r>
              <a:rPr sz="2300" spc="-10" dirty="0">
                <a:solidFill>
                  <a:srgbClr val="575756"/>
                </a:solidFill>
                <a:latin typeface="Helvetica"/>
                <a:cs typeface="Helvetica"/>
              </a:rPr>
              <a:t> formal </a:t>
            </a:r>
            <a:r>
              <a:rPr sz="2300" dirty="0">
                <a:solidFill>
                  <a:srgbClr val="575756"/>
                </a:solidFill>
                <a:latin typeface="Helvetica"/>
                <a:cs typeface="Helvetica"/>
              </a:rPr>
              <a:t>and</a:t>
            </a:r>
            <a:r>
              <a:rPr sz="2300" spc="-10" dirty="0">
                <a:solidFill>
                  <a:srgbClr val="575756"/>
                </a:solidFill>
                <a:latin typeface="Helvetica"/>
                <a:cs typeface="Helvetica"/>
              </a:rPr>
              <a:t> </a:t>
            </a:r>
            <a:r>
              <a:rPr sz="2300" dirty="0">
                <a:solidFill>
                  <a:srgbClr val="575756"/>
                </a:solidFill>
                <a:latin typeface="Helvetica"/>
                <a:cs typeface="Helvetica"/>
              </a:rPr>
              <a:t>informal</a:t>
            </a:r>
            <a:r>
              <a:rPr sz="2300" spc="-10" dirty="0">
                <a:solidFill>
                  <a:srgbClr val="575756"/>
                </a:solidFill>
                <a:latin typeface="Helvetica"/>
                <a:cs typeface="Helvetica"/>
              </a:rPr>
              <a:t> </a:t>
            </a:r>
            <a:r>
              <a:rPr sz="2300" dirty="0">
                <a:solidFill>
                  <a:srgbClr val="575756"/>
                </a:solidFill>
                <a:latin typeface="Helvetica"/>
                <a:cs typeface="Helvetica"/>
              </a:rPr>
              <a:t>support</a:t>
            </a:r>
            <a:r>
              <a:rPr sz="2300" spc="-10" dirty="0">
                <a:solidFill>
                  <a:srgbClr val="575756"/>
                </a:solidFill>
                <a:latin typeface="Helvetica"/>
                <a:cs typeface="Helvetica"/>
              </a:rPr>
              <a:t> </a:t>
            </a:r>
            <a:r>
              <a:rPr sz="2300" dirty="0">
                <a:solidFill>
                  <a:srgbClr val="575756"/>
                </a:solidFill>
                <a:latin typeface="Helvetica"/>
                <a:cs typeface="Helvetica"/>
              </a:rPr>
              <a:t>for</a:t>
            </a:r>
            <a:r>
              <a:rPr sz="2300" spc="-10" dirty="0">
                <a:solidFill>
                  <a:srgbClr val="575756"/>
                </a:solidFill>
                <a:latin typeface="Helvetica"/>
                <a:cs typeface="Helvetica"/>
              </a:rPr>
              <a:t> </a:t>
            </a:r>
            <a:r>
              <a:rPr sz="2300" dirty="0">
                <a:solidFill>
                  <a:srgbClr val="575756"/>
                </a:solidFill>
                <a:latin typeface="Helvetica"/>
                <a:cs typeface="Helvetica"/>
              </a:rPr>
              <a:t>our</a:t>
            </a:r>
            <a:r>
              <a:rPr sz="2300" spc="-5" dirty="0">
                <a:solidFill>
                  <a:srgbClr val="575756"/>
                </a:solidFill>
                <a:latin typeface="Helvetica"/>
                <a:cs typeface="Helvetica"/>
              </a:rPr>
              <a:t> </a:t>
            </a:r>
            <a:r>
              <a:rPr sz="2300" spc="-10" dirty="0">
                <a:solidFill>
                  <a:srgbClr val="575756"/>
                </a:solidFill>
                <a:latin typeface="Helvetica"/>
                <a:cs typeface="Helvetica"/>
              </a:rPr>
              <a:t>people</a:t>
            </a:r>
            <a:endParaRPr sz="2300">
              <a:latin typeface="Helvetica"/>
              <a:cs typeface="Helvetica"/>
            </a:endParaRPr>
          </a:p>
          <a:p>
            <a:pPr marL="389255" indent="-376555">
              <a:lnSpc>
                <a:spcPct val="100000"/>
              </a:lnSpc>
              <a:spcBef>
                <a:spcPts val="425"/>
              </a:spcBef>
              <a:buClr>
                <a:srgbClr val="50B796"/>
              </a:buClr>
              <a:buFont typeface="Helvetica"/>
              <a:buChar char="•"/>
              <a:tabLst>
                <a:tab pos="389255" algn="l"/>
              </a:tabLst>
            </a:pPr>
            <a:r>
              <a:rPr sz="2300" dirty="0">
                <a:solidFill>
                  <a:srgbClr val="575756"/>
                </a:solidFill>
                <a:latin typeface="Helvetica"/>
                <a:cs typeface="Helvetica"/>
              </a:rPr>
              <a:t>e.g.</a:t>
            </a:r>
            <a:r>
              <a:rPr sz="2300" spc="-10" dirty="0">
                <a:solidFill>
                  <a:srgbClr val="575756"/>
                </a:solidFill>
                <a:latin typeface="Helvetica"/>
                <a:cs typeface="Helvetica"/>
              </a:rPr>
              <a:t> </a:t>
            </a:r>
            <a:r>
              <a:rPr sz="2300" dirty="0">
                <a:solidFill>
                  <a:srgbClr val="575756"/>
                </a:solidFill>
                <a:latin typeface="Helvetica"/>
                <a:cs typeface="Helvetica"/>
              </a:rPr>
              <a:t>mentoring</a:t>
            </a:r>
            <a:r>
              <a:rPr sz="2300" spc="-10" dirty="0">
                <a:solidFill>
                  <a:srgbClr val="575756"/>
                </a:solidFill>
                <a:latin typeface="Helvetica"/>
                <a:cs typeface="Helvetica"/>
              </a:rPr>
              <a:t> </a:t>
            </a:r>
            <a:r>
              <a:rPr sz="2300" dirty="0">
                <a:solidFill>
                  <a:srgbClr val="575756"/>
                </a:solidFill>
                <a:latin typeface="Helvetica"/>
                <a:cs typeface="Helvetica"/>
              </a:rPr>
              <a:t>and</a:t>
            </a:r>
            <a:r>
              <a:rPr sz="2300" spc="-10" dirty="0">
                <a:solidFill>
                  <a:srgbClr val="575756"/>
                </a:solidFill>
                <a:latin typeface="Helvetica"/>
                <a:cs typeface="Helvetica"/>
              </a:rPr>
              <a:t> </a:t>
            </a:r>
            <a:r>
              <a:rPr sz="2300" dirty="0">
                <a:solidFill>
                  <a:srgbClr val="575756"/>
                </a:solidFill>
                <a:latin typeface="Helvetica"/>
                <a:cs typeface="Helvetica"/>
              </a:rPr>
              <a:t>Freedom</a:t>
            </a:r>
            <a:r>
              <a:rPr sz="2300" spc="-5" dirty="0">
                <a:solidFill>
                  <a:srgbClr val="575756"/>
                </a:solidFill>
                <a:latin typeface="Helvetica"/>
                <a:cs typeface="Helvetica"/>
              </a:rPr>
              <a:t> </a:t>
            </a:r>
            <a:r>
              <a:rPr sz="2300" dirty="0">
                <a:solidFill>
                  <a:srgbClr val="575756"/>
                </a:solidFill>
                <a:latin typeface="Helvetica"/>
                <a:cs typeface="Helvetica"/>
              </a:rPr>
              <a:t>to</a:t>
            </a:r>
            <a:r>
              <a:rPr sz="2300" spc="-10" dirty="0">
                <a:solidFill>
                  <a:srgbClr val="575756"/>
                </a:solidFill>
                <a:latin typeface="Helvetica"/>
                <a:cs typeface="Helvetica"/>
              </a:rPr>
              <a:t> </a:t>
            </a:r>
            <a:r>
              <a:rPr sz="2300" dirty="0">
                <a:solidFill>
                  <a:srgbClr val="575756"/>
                </a:solidFill>
                <a:latin typeface="Helvetica"/>
                <a:cs typeface="Helvetica"/>
              </a:rPr>
              <a:t>Speak</a:t>
            </a:r>
            <a:r>
              <a:rPr sz="2300" spc="-10" dirty="0">
                <a:solidFill>
                  <a:srgbClr val="575756"/>
                </a:solidFill>
                <a:latin typeface="Helvetica"/>
                <a:cs typeface="Helvetica"/>
              </a:rPr>
              <a:t> </a:t>
            </a:r>
            <a:r>
              <a:rPr sz="2300" dirty="0">
                <a:solidFill>
                  <a:srgbClr val="575756"/>
                </a:solidFill>
                <a:latin typeface="Helvetica"/>
                <a:cs typeface="Helvetica"/>
              </a:rPr>
              <a:t>up</a:t>
            </a:r>
            <a:r>
              <a:rPr sz="2300" spc="-5" dirty="0">
                <a:solidFill>
                  <a:srgbClr val="575756"/>
                </a:solidFill>
                <a:latin typeface="Helvetica"/>
                <a:cs typeface="Helvetica"/>
              </a:rPr>
              <a:t> </a:t>
            </a:r>
            <a:r>
              <a:rPr sz="2300" spc="-10" dirty="0">
                <a:solidFill>
                  <a:srgbClr val="575756"/>
                </a:solidFill>
                <a:latin typeface="Helvetica"/>
                <a:cs typeface="Helvetica"/>
              </a:rPr>
              <a:t>Guardians.</a:t>
            </a:r>
            <a:endParaRPr sz="2300">
              <a:latin typeface="Helvetica"/>
              <a:cs typeface="Helvetica"/>
            </a:endParaRPr>
          </a:p>
          <a:p>
            <a:pPr marL="12700">
              <a:lnSpc>
                <a:spcPct val="100000"/>
              </a:lnSpc>
              <a:spcBef>
                <a:spcPts val="1660"/>
              </a:spcBef>
            </a:pPr>
            <a:r>
              <a:rPr sz="2300" b="1" dirty="0">
                <a:solidFill>
                  <a:srgbClr val="50B796"/>
                </a:solidFill>
                <a:latin typeface="Helvetica"/>
                <a:cs typeface="Helvetica"/>
              </a:rPr>
              <a:t>Train</a:t>
            </a:r>
            <a:r>
              <a:rPr sz="2300" b="1" spc="-20" dirty="0">
                <a:solidFill>
                  <a:srgbClr val="50B796"/>
                </a:solidFill>
                <a:latin typeface="Helvetica"/>
                <a:cs typeface="Helvetica"/>
              </a:rPr>
              <a:t> </a:t>
            </a:r>
            <a:r>
              <a:rPr sz="2300" dirty="0">
                <a:solidFill>
                  <a:srgbClr val="575756"/>
                </a:solidFill>
                <a:latin typeface="Helvetica"/>
                <a:cs typeface="Helvetica"/>
              </a:rPr>
              <a:t>our</a:t>
            </a:r>
            <a:r>
              <a:rPr sz="2300" spc="-20" dirty="0">
                <a:solidFill>
                  <a:srgbClr val="575756"/>
                </a:solidFill>
                <a:latin typeface="Helvetica"/>
                <a:cs typeface="Helvetica"/>
              </a:rPr>
              <a:t> </a:t>
            </a:r>
            <a:r>
              <a:rPr sz="2300" dirty="0">
                <a:solidFill>
                  <a:srgbClr val="575756"/>
                </a:solidFill>
                <a:latin typeface="Helvetica"/>
                <a:cs typeface="Helvetica"/>
              </a:rPr>
              <a:t>leaders</a:t>
            </a:r>
            <a:r>
              <a:rPr sz="2300" spc="-15" dirty="0">
                <a:solidFill>
                  <a:srgbClr val="575756"/>
                </a:solidFill>
                <a:latin typeface="Helvetica"/>
                <a:cs typeface="Helvetica"/>
              </a:rPr>
              <a:t> </a:t>
            </a:r>
            <a:r>
              <a:rPr sz="2300" dirty="0">
                <a:solidFill>
                  <a:srgbClr val="575756"/>
                </a:solidFill>
                <a:latin typeface="Helvetica"/>
                <a:cs typeface="Helvetica"/>
              </a:rPr>
              <a:t>to</a:t>
            </a:r>
            <a:r>
              <a:rPr sz="2300" spc="-20" dirty="0">
                <a:solidFill>
                  <a:srgbClr val="575756"/>
                </a:solidFill>
                <a:latin typeface="Helvetica"/>
                <a:cs typeface="Helvetica"/>
              </a:rPr>
              <a:t> </a:t>
            </a:r>
            <a:r>
              <a:rPr sz="2300" dirty="0">
                <a:solidFill>
                  <a:srgbClr val="575756"/>
                </a:solidFill>
                <a:latin typeface="Helvetica"/>
                <a:cs typeface="Helvetica"/>
              </a:rPr>
              <a:t>be</a:t>
            </a:r>
            <a:r>
              <a:rPr sz="2300" spc="-20" dirty="0">
                <a:solidFill>
                  <a:srgbClr val="575756"/>
                </a:solidFill>
                <a:latin typeface="Helvetica"/>
                <a:cs typeface="Helvetica"/>
              </a:rPr>
              <a:t> </a:t>
            </a:r>
            <a:r>
              <a:rPr sz="2300" dirty="0">
                <a:solidFill>
                  <a:srgbClr val="575756"/>
                </a:solidFill>
                <a:latin typeface="Helvetica"/>
                <a:cs typeface="Helvetica"/>
              </a:rPr>
              <a:t>confident</a:t>
            </a:r>
            <a:r>
              <a:rPr sz="2300" spc="-15" dirty="0">
                <a:solidFill>
                  <a:srgbClr val="575756"/>
                </a:solidFill>
                <a:latin typeface="Helvetica"/>
                <a:cs typeface="Helvetica"/>
              </a:rPr>
              <a:t> </a:t>
            </a:r>
            <a:r>
              <a:rPr sz="2300" dirty="0">
                <a:solidFill>
                  <a:srgbClr val="575756"/>
                </a:solidFill>
                <a:latin typeface="Helvetica"/>
                <a:cs typeface="Helvetica"/>
              </a:rPr>
              <a:t>to</a:t>
            </a:r>
            <a:r>
              <a:rPr sz="2300" spc="-20" dirty="0">
                <a:solidFill>
                  <a:srgbClr val="575756"/>
                </a:solidFill>
                <a:latin typeface="Helvetica"/>
                <a:cs typeface="Helvetica"/>
              </a:rPr>
              <a:t> </a:t>
            </a:r>
            <a:r>
              <a:rPr sz="2300" dirty="0">
                <a:solidFill>
                  <a:srgbClr val="575756"/>
                </a:solidFill>
                <a:latin typeface="Helvetica"/>
                <a:cs typeface="Helvetica"/>
              </a:rPr>
              <a:t>support</a:t>
            </a:r>
            <a:r>
              <a:rPr sz="2300" spc="-20" dirty="0">
                <a:solidFill>
                  <a:srgbClr val="575756"/>
                </a:solidFill>
                <a:latin typeface="Helvetica"/>
                <a:cs typeface="Helvetica"/>
              </a:rPr>
              <a:t> </a:t>
            </a:r>
            <a:r>
              <a:rPr sz="2300" dirty="0">
                <a:solidFill>
                  <a:srgbClr val="575756"/>
                </a:solidFill>
                <a:latin typeface="Helvetica"/>
                <a:cs typeface="Helvetica"/>
              </a:rPr>
              <a:t>the</a:t>
            </a:r>
            <a:r>
              <a:rPr sz="2300" spc="-15" dirty="0">
                <a:solidFill>
                  <a:srgbClr val="575756"/>
                </a:solidFill>
                <a:latin typeface="Helvetica"/>
                <a:cs typeface="Helvetica"/>
              </a:rPr>
              <a:t> </a:t>
            </a:r>
            <a:r>
              <a:rPr sz="2300" spc="-10" dirty="0">
                <a:solidFill>
                  <a:srgbClr val="575756"/>
                </a:solidFill>
                <a:latin typeface="Helvetica"/>
                <a:cs typeface="Helvetica"/>
              </a:rPr>
              <a:t>workforce,</a:t>
            </a:r>
            <a:endParaRPr sz="2300">
              <a:latin typeface="Helvetica"/>
              <a:cs typeface="Helvetica"/>
            </a:endParaRPr>
          </a:p>
          <a:p>
            <a:pPr marL="12700">
              <a:lnSpc>
                <a:spcPct val="100000"/>
              </a:lnSpc>
              <a:spcBef>
                <a:spcPts val="10"/>
              </a:spcBef>
            </a:pPr>
            <a:r>
              <a:rPr sz="2300" dirty="0">
                <a:solidFill>
                  <a:srgbClr val="575756"/>
                </a:solidFill>
                <a:latin typeface="Helvetica"/>
                <a:cs typeface="Helvetica"/>
              </a:rPr>
              <a:t>equipping</a:t>
            </a:r>
            <a:r>
              <a:rPr sz="2300" spc="-25" dirty="0">
                <a:solidFill>
                  <a:srgbClr val="575756"/>
                </a:solidFill>
                <a:latin typeface="Helvetica"/>
                <a:cs typeface="Helvetica"/>
              </a:rPr>
              <a:t> </a:t>
            </a:r>
            <a:r>
              <a:rPr sz="2300" dirty="0">
                <a:solidFill>
                  <a:srgbClr val="575756"/>
                </a:solidFill>
                <a:latin typeface="Helvetica"/>
                <a:cs typeface="Helvetica"/>
              </a:rPr>
              <a:t>line</a:t>
            </a:r>
            <a:r>
              <a:rPr sz="2300" spc="-25" dirty="0">
                <a:solidFill>
                  <a:srgbClr val="575756"/>
                </a:solidFill>
                <a:latin typeface="Helvetica"/>
                <a:cs typeface="Helvetica"/>
              </a:rPr>
              <a:t> </a:t>
            </a:r>
            <a:r>
              <a:rPr sz="2300" dirty="0">
                <a:solidFill>
                  <a:srgbClr val="575756"/>
                </a:solidFill>
                <a:latin typeface="Helvetica"/>
                <a:cs typeface="Helvetica"/>
              </a:rPr>
              <a:t>managers</a:t>
            </a:r>
            <a:r>
              <a:rPr sz="2300" spc="-25" dirty="0">
                <a:solidFill>
                  <a:srgbClr val="575756"/>
                </a:solidFill>
                <a:latin typeface="Helvetica"/>
                <a:cs typeface="Helvetica"/>
              </a:rPr>
              <a:t> </a:t>
            </a:r>
            <a:r>
              <a:rPr sz="2300" dirty="0">
                <a:solidFill>
                  <a:srgbClr val="575756"/>
                </a:solidFill>
                <a:latin typeface="Helvetica"/>
                <a:cs typeface="Helvetica"/>
              </a:rPr>
              <a:t>in</a:t>
            </a:r>
            <a:r>
              <a:rPr sz="2300" spc="-25" dirty="0">
                <a:solidFill>
                  <a:srgbClr val="575756"/>
                </a:solidFill>
                <a:latin typeface="Helvetica"/>
                <a:cs typeface="Helvetica"/>
              </a:rPr>
              <a:t> </a:t>
            </a:r>
            <a:r>
              <a:rPr sz="2300" dirty="0">
                <a:solidFill>
                  <a:srgbClr val="575756"/>
                </a:solidFill>
                <a:latin typeface="Helvetica"/>
                <a:cs typeface="Helvetica"/>
              </a:rPr>
              <a:t>compassionate</a:t>
            </a:r>
            <a:r>
              <a:rPr sz="2300" spc="-20" dirty="0">
                <a:solidFill>
                  <a:srgbClr val="575756"/>
                </a:solidFill>
                <a:latin typeface="Helvetica"/>
                <a:cs typeface="Helvetica"/>
              </a:rPr>
              <a:t> </a:t>
            </a:r>
            <a:r>
              <a:rPr sz="2300" spc="-10" dirty="0">
                <a:solidFill>
                  <a:srgbClr val="575756"/>
                </a:solidFill>
                <a:latin typeface="Helvetica"/>
                <a:cs typeface="Helvetica"/>
              </a:rPr>
              <a:t>leadership</a:t>
            </a:r>
            <a:endParaRPr sz="2300">
              <a:latin typeface="Helvetica"/>
              <a:cs typeface="Helvetica"/>
            </a:endParaRPr>
          </a:p>
          <a:p>
            <a:pPr marL="389255" marR="621030" indent="-377190">
              <a:lnSpc>
                <a:spcPct val="100400"/>
              </a:lnSpc>
              <a:spcBef>
                <a:spcPts val="409"/>
              </a:spcBef>
              <a:buClr>
                <a:srgbClr val="50B796"/>
              </a:buClr>
              <a:buFont typeface="Helvetica"/>
              <a:buChar char="•"/>
              <a:tabLst>
                <a:tab pos="389255" algn="l"/>
              </a:tabLst>
            </a:pPr>
            <a:r>
              <a:rPr sz="2300" dirty="0">
                <a:solidFill>
                  <a:srgbClr val="575756"/>
                </a:solidFill>
                <a:latin typeface="Helvetica"/>
                <a:cs typeface="Helvetica"/>
              </a:rPr>
              <a:t>e.g.</a:t>
            </a:r>
            <a:r>
              <a:rPr sz="2300" spc="-10" dirty="0">
                <a:solidFill>
                  <a:srgbClr val="575756"/>
                </a:solidFill>
                <a:latin typeface="Helvetica"/>
                <a:cs typeface="Helvetica"/>
              </a:rPr>
              <a:t> </a:t>
            </a:r>
            <a:r>
              <a:rPr sz="2300" dirty="0">
                <a:solidFill>
                  <a:srgbClr val="575756"/>
                </a:solidFill>
                <a:latin typeface="Helvetica"/>
                <a:cs typeface="Helvetica"/>
              </a:rPr>
              <a:t>ensure</a:t>
            </a:r>
            <a:r>
              <a:rPr sz="2300" spc="-5" dirty="0">
                <a:solidFill>
                  <a:srgbClr val="575756"/>
                </a:solidFill>
                <a:latin typeface="Helvetica"/>
                <a:cs typeface="Helvetica"/>
              </a:rPr>
              <a:t> </a:t>
            </a:r>
            <a:r>
              <a:rPr sz="2300" dirty="0">
                <a:solidFill>
                  <a:srgbClr val="575756"/>
                </a:solidFill>
                <a:latin typeface="Helvetica"/>
                <a:cs typeface="Helvetica"/>
              </a:rPr>
              <a:t>our</a:t>
            </a:r>
            <a:r>
              <a:rPr sz="2300" spc="-10" dirty="0">
                <a:solidFill>
                  <a:srgbClr val="575756"/>
                </a:solidFill>
                <a:latin typeface="Helvetica"/>
                <a:cs typeface="Helvetica"/>
              </a:rPr>
              <a:t> </a:t>
            </a:r>
            <a:r>
              <a:rPr sz="2300" dirty="0">
                <a:solidFill>
                  <a:srgbClr val="575756"/>
                </a:solidFill>
                <a:latin typeface="Helvetica"/>
                <a:cs typeface="Helvetica"/>
              </a:rPr>
              <a:t>managers</a:t>
            </a:r>
            <a:r>
              <a:rPr sz="2300" spc="-5" dirty="0">
                <a:solidFill>
                  <a:srgbClr val="575756"/>
                </a:solidFill>
                <a:latin typeface="Helvetica"/>
                <a:cs typeface="Helvetica"/>
              </a:rPr>
              <a:t> </a:t>
            </a:r>
            <a:r>
              <a:rPr sz="2300" dirty="0">
                <a:solidFill>
                  <a:srgbClr val="575756"/>
                </a:solidFill>
                <a:latin typeface="Helvetica"/>
                <a:cs typeface="Helvetica"/>
              </a:rPr>
              <a:t>and</a:t>
            </a:r>
            <a:r>
              <a:rPr sz="2300" spc="-10" dirty="0">
                <a:solidFill>
                  <a:srgbClr val="575756"/>
                </a:solidFill>
                <a:latin typeface="Helvetica"/>
                <a:cs typeface="Helvetica"/>
              </a:rPr>
              <a:t> </a:t>
            </a:r>
            <a:r>
              <a:rPr sz="2300" dirty="0">
                <a:solidFill>
                  <a:srgbClr val="575756"/>
                </a:solidFill>
                <a:latin typeface="Helvetica"/>
                <a:cs typeface="Helvetica"/>
              </a:rPr>
              <a:t>leaders</a:t>
            </a:r>
            <a:r>
              <a:rPr sz="2300" spc="-5" dirty="0">
                <a:solidFill>
                  <a:srgbClr val="575756"/>
                </a:solidFill>
                <a:latin typeface="Helvetica"/>
                <a:cs typeface="Helvetica"/>
              </a:rPr>
              <a:t> </a:t>
            </a:r>
            <a:r>
              <a:rPr sz="2300" dirty="0">
                <a:solidFill>
                  <a:srgbClr val="575756"/>
                </a:solidFill>
                <a:latin typeface="Helvetica"/>
                <a:cs typeface="Helvetica"/>
              </a:rPr>
              <a:t>have</a:t>
            </a:r>
            <a:r>
              <a:rPr sz="2300" spc="-5" dirty="0">
                <a:solidFill>
                  <a:srgbClr val="575756"/>
                </a:solidFill>
                <a:latin typeface="Helvetica"/>
                <a:cs typeface="Helvetica"/>
              </a:rPr>
              <a:t> </a:t>
            </a:r>
            <a:r>
              <a:rPr sz="2300" spc="-10" dirty="0">
                <a:solidFill>
                  <a:srgbClr val="575756"/>
                </a:solidFill>
                <a:latin typeface="Helvetica"/>
                <a:cs typeface="Helvetica"/>
              </a:rPr>
              <a:t>undertaken </a:t>
            </a:r>
            <a:r>
              <a:rPr sz="2300" dirty="0">
                <a:solidFill>
                  <a:srgbClr val="575756"/>
                </a:solidFill>
                <a:latin typeface="Helvetica"/>
                <a:cs typeface="Helvetica"/>
              </a:rPr>
              <a:t>mental</a:t>
            </a:r>
            <a:r>
              <a:rPr sz="2300" spc="-25" dirty="0">
                <a:solidFill>
                  <a:srgbClr val="575756"/>
                </a:solidFill>
                <a:latin typeface="Helvetica"/>
                <a:cs typeface="Helvetica"/>
              </a:rPr>
              <a:t> </a:t>
            </a:r>
            <a:r>
              <a:rPr sz="2300" dirty="0">
                <a:solidFill>
                  <a:srgbClr val="575756"/>
                </a:solidFill>
                <a:latin typeface="Helvetica"/>
                <a:cs typeface="Helvetica"/>
              </a:rPr>
              <a:t>health</a:t>
            </a:r>
            <a:r>
              <a:rPr sz="2300" spc="-25" dirty="0">
                <a:solidFill>
                  <a:srgbClr val="575756"/>
                </a:solidFill>
                <a:latin typeface="Helvetica"/>
                <a:cs typeface="Helvetica"/>
              </a:rPr>
              <a:t> </a:t>
            </a:r>
            <a:r>
              <a:rPr sz="2300" spc="-10" dirty="0">
                <a:solidFill>
                  <a:srgbClr val="575756"/>
                </a:solidFill>
                <a:latin typeface="Helvetica"/>
                <a:cs typeface="Helvetica"/>
              </a:rPr>
              <a:t>training.</a:t>
            </a:r>
            <a:endParaRPr sz="2300">
              <a:latin typeface="Helvetica"/>
              <a:cs typeface="Helvetica"/>
            </a:endParaRPr>
          </a:p>
          <a:p>
            <a:pPr marL="12700">
              <a:lnSpc>
                <a:spcPct val="100000"/>
              </a:lnSpc>
              <a:spcBef>
                <a:spcPts val="1660"/>
              </a:spcBef>
            </a:pPr>
            <a:r>
              <a:rPr sz="2300" b="1" dirty="0">
                <a:solidFill>
                  <a:srgbClr val="50B796"/>
                </a:solidFill>
                <a:latin typeface="Helvetica"/>
                <a:cs typeface="Helvetica"/>
              </a:rPr>
              <a:t>Create</a:t>
            </a:r>
            <a:r>
              <a:rPr sz="2300" b="1" spc="-5" dirty="0">
                <a:solidFill>
                  <a:srgbClr val="50B796"/>
                </a:solidFill>
                <a:latin typeface="Helvetica"/>
                <a:cs typeface="Helvetica"/>
              </a:rPr>
              <a:t> </a:t>
            </a:r>
            <a:r>
              <a:rPr sz="2300" dirty="0">
                <a:solidFill>
                  <a:srgbClr val="575756"/>
                </a:solidFill>
                <a:latin typeface="Helvetica"/>
                <a:cs typeface="Helvetica"/>
              </a:rPr>
              <a:t>a</a:t>
            </a:r>
            <a:r>
              <a:rPr sz="2300" spc="-10" dirty="0">
                <a:solidFill>
                  <a:srgbClr val="575756"/>
                </a:solidFill>
                <a:latin typeface="Helvetica"/>
                <a:cs typeface="Helvetica"/>
              </a:rPr>
              <a:t> </a:t>
            </a:r>
            <a:r>
              <a:rPr sz="2300" dirty="0">
                <a:solidFill>
                  <a:srgbClr val="575756"/>
                </a:solidFill>
                <a:latin typeface="Helvetica"/>
                <a:cs typeface="Helvetica"/>
              </a:rPr>
              <a:t>culture</a:t>
            </a:r>
            <a:r>
              <a:rPr sz="2300" spc="-10" dirty="0">
                <a:solidFill>
                  <a:srgbClr val="575756"/>
                </a:solidFill>
                <a:latin typeface="Helvetica"/>
                <a:cs typeface="Helvetica"/>
              </a:rPr>
              <a:t> </a:t>
            </a:r>
            <a:r>
              <a:rPr sz="2300" dirty="0">
                <a:solidFill>
                  <a:srgbClr val="575756"/>
                </a:solidFill>
                <a:latin typeface="Helvetica"/>
                <a:cs typeface="Helvetica"/>
              </a:rPr>
              <a:t>where</a:t>
            </a:r>
            <a:r>
              <a:rPr sz="2300" spc="-10" dirty="0">
                <a:solidFill>
                  <a:srgbClr val="575756"/>
                </a:solidFill>
                <a:latin typeface="Helvetica"/>
                <a:cs typeface="Helvetica"/>
              </a:rPr>
              <a:t> </a:t>
            </a:r>
            <a:r>
              <a:rPr sz="2300" dirty="0">
                <a:solidFill>
                  <a:srgbClr val="575756"/>
                </a:solidFill>
                <a:latin typeface="Helvetica"/>
                <a:cs typeface="Helvetica"/>
              </a:rPr>
              <a:t>we</a:t>
            </a:r>
            <a:r>
              <a:rPr sz="2300" spc="-10" dirty="0">
                <a:solidFill>
                  <a:srgbClr val="575756"/>
                </a:solidFill>
                <a:latin typeface="Helvetica"/>
                <a:cs typeface="Helvetica"/>
              </a:rPr>
              <a:t> </a:t>
            </a:r>
            <a:r>
              <a:rPr sz="2300" dirty="0">
                <a:solidFill>
                  <a:srgbClr val="575756"/>
                </a:solidFill>
                <a:latin typeface="Helvetica"/>
                <a:cs typeface="Helvetica"/>
              </a:rPr>
              <a:t>are</a:t>
            </a:r>
            <a:r>
              <a:rPr sz="2300" spc="-10" dirty="0">
                <a:solidFill>
                  <a:srgbClr val="575756"/>
                </a:solidFill>
                <a:latin typeface="Helvetica"/>
                <a:cs typeface="Helvetica"/>
              </a:rPr>
              <a:t> </a:t>
            </a:r>
            <a:r>
              <a:rPr sz="2300" dirty="0">
                <a:solidFill>
                  <a:srgbClr val="575756"/>
                </a:solidFill>
                <a:latin typeface="Helvetica"/>
                <a:cs typeface="Helvetica"/>
              </a:rPr>
              <a:t>confident</a:t>
            </a:r>
            <a:r>
              <a:rPr sz="2300" spc="-10" dirty="0">
                <a:solidFill>
                  <a:srgbClr val="575756"/>
                </a:solidFill>
                <a:latin typeface="Helvetica"/>
                <a:cs typeface="Helvetica"/>
              </a:rPr>
              <a:t> </a:t>
            </a:r>
            <a:r>
              <a:rPr sz="2300" dirty="0">
                <a:solidFill>
                  <a:srgbClr val="575756"/>
                </a:solidFill>
                <a:latin typeface="Helvetica"/>
                <a:cs typeface="Helvetica"/>
              </a:rPr>
              <a:t>primary</a:t>
            </a:r>
            <a:r>
              <a:rPr sz="2300" spc="-10" dirty="0">
                <a:solidFill>
                  <a:srgbClr val="575756"/>
                </a:solidFill>
                <a:latin typeface="Helvetica"/>
                <a:cs typeface="Helvetica"/>
              </a:rPr>
              <a:t> </a:t>
            </a:r>
            <a:r>
              <a:rPr sz="2300" dirty="0">
                <a:solidFill>
                  <a:srgbClr val="575756"/>
                </a:solidFill>
                <a:latin typeface="Helvetica"/>
                <a:cs typeface="Helvetica"/>
              </a:rPr>
              <a:t>care</a:t>
            </a:r>
            <a:r>
              <a:rPr sz="2300" spc="-10" dirty="0">
                <a:solidFill>
                  <a:srgbClr val="575756"/>
                </a:solidFill>
                <a:latin typeface="Helvetica"/>
                <a:cs typeface="Helvetica"/>
              </a:rPr>
              <a:t> </a:t>
            </a:r>
            <a:r>
              <a:rPr sz="2300" dirty="0">
                <a:solidFill>
                  <a:srgbClr val="575756"/>
                </a:solidFill>
                <a:latin typeface="Helvetica"/>
                <a:cs typeface="Helvetica"/>
              </a:rPr>
              <a:t>is</a:t>
            </a:r>
            <a:r>
              <a:rPr sz="2300" spc="-10" dirty="0">
                <a:solidFill>
                  <a:srgbClr val="575756"/>
                </a:solidFill>
                <a:latin typeface="Helvetica"/>
                <a:cs typeface="Helvetica"/>
              </a:rPr>
              <a:t> </a:t>
            </a:r>
            <a:r>
              <a:rPr sz="2300" dirty="0">
                <a:solidFill>
                  <a:srgbClr val="575756"/>
                </a:solidFill>
                <a:latin typeface="Helvetica"/>
                <a:cs typeface="Helvetica"/>
              </a:rPr>
              <a:t>a</a:t>
            </a:r>
            <a:r>
              <a:rPr sz="2300" spc="-5" dirty="0">
                <a:solidFill>
                  <a:srgbClr val="575756"/>
                </a:solidFill>
                <a:latin typeface="Helvetica"/>
                <a:cs typeface="Helvetica"/>
              </a:rPr>
              <a:t> </a:t>
            </a:r>
            <a:r>
              <a:rPr sz="2300" spc="-10" dirty="0">
                <a:solidFill>
                  <a:srgbClr val="575756"/>
                </a:solidFill>
                <a:latin typeface="Helvetica"/>
                <a:cs typeface="Helvetica"/>
              </a:rPr>
              <a:t>great</a:t>
            </a:r>
            <a:endParaRPr sz="2300">
              <a:latin typeface="Helvetica"/>
              <a:cs typeface="Helvetica"/>
            </a:endParaRPr>
          </a:p>
          <a:p>
            <a:pPr marL="12700">
              <a:lnSpc>
                <a:spcPct val="100000"/>
              </a:lnSpc>
              <a:spcBef>
                <a:spcPts val="10"/>
              </a:spcBef>
            </a:pPr>
            <a:r>
              <a:rPr sz="2300" dirty="0">
                <a:solidFill>
                  <a:srgbClr val="575756"/>
                </a:solidFill>
                <a:latin typeface="Helvetica"/>
                <a:cs typeface="Helvetica"/>
              </a:rPr>
              <a:t>place</a:t>
            </a:r>
            <a:r>
              <a:rPr sz="2300" spc="-15" dirty="0">
                <a:solidFill>
                  <a:srgbClr val="575756"/>
                </a:solidFill>
                <a:latin typeface="Helvetica"/>
                <a:cs typeface="Helvetica"/>
              </a:rPr>
              <a:t> </a:t>
            </a:r>
            <a:r>
              <a:rPr sz="2300" dirty="0">
                <a:solidFill>
                  <a:srgbClr val="575756"/>
                </a:solidFill>
                <a:latin typeface="Helvetica"/>
                <a:cs typeface="Helvetica"/>
              </a:rPr>
              <a:t>to</a:t>
            </a:r>
            <a:r>
              <a:rPr sz="2300" spc="-10" dirty="0">
                <a:solidFill>
                  <a:srgbClr val="575756"/>
                </a:solidFill>
                <a:latin typeface="Helvetica"/>
                <a:cs typeface="Helvetica"/>
              </a:rPr>
              <a:t> </a:t>
            </a:r>
            <a:r>
              <a:rPr sz="2300" spc="-20" dirty="0">
                <a:solidFill>
                  <a:srgbClr val="575756"/>
                </a:solidFill>
                <a:latin typeface="Helvetica"/>
                <a:cs typeface="Helvetica"/>
              </a:rPr>
              <a:t>work</a:t>
            </a:r>
            <a:endParaRPr sz="2300">
              <a:latin typeface="Helvetica"/>
              <a:cs typeface="Helvetica"/>
            </a:endParaRPr>
          </a:p>
          <a:p>
            <a:pPr marL="389255" marR="575945" indent="-377190">
              <a:lnSpc>
                <a:spcPct val="100400"/>
              </a:lnSpc>
              <a:spcBef>
                <a:spcPts val="409"/>
              </a:spcBef>
              <a:buClr>
                <a:srgbClr val="50B796"/>
              </a:buClr>
              <a:buFont typeface="Helvetica"/>
              <a:buChar char="•"/>
              <a:tabLst>
                <a:tab pos="389255" algn="l"/>
              </a:tabLst>
            </a:pPr>
            <a:r>
              <a:rPr sz="2300" dirty="0">
                <a:solidFill>
                  <a:srgbClr val="575756"/>
                </a:solidFill>
                <a:latin typeface="Helvetica"/>
                <a:cs typeface="Helvetica"/>
              </a:rPr>
              <a:t>e.g.</a:t>
            </a:r>
            <a:r>
              <a:rPr sz="2300" spc="-20" dirty="0">
                <a:solidFill>
                  <a:srgbClr val="575756"/>
                </a:solidFill>
                <a:latin typeface="Helvetica"/>
                <a:cs typeface="Helvetica"/>
              </a:rPr>
              <a:t> </a:t>
            </a:r>
            <a:r>
              <a:rPr sz="2300" dirty="0">
                <a:solidFill>
                  <a:srgbClr val="575756"/>
                </a:solidFill>
                <a:latin typeface="Helvetica"/>
                <a:cs typeface="Helvetica"/>
              </a:rPr>
              <a:t>health</a:t>
            </a:r>
            <a:r>
              <a:rPr sz="2300" spc="-15" dirty="0">
                <a:solidFill>
                  <a:srgbClr val="575756"/>
                </a:solidFill>
                <a:latin typeface="Helvetica"/>
                <a:cs typeface="Helvetica"/>
              </a:rPr>
              <a:t> </a:t>
            </a:r>
            <a:r>
              <a:rPr sz="2300" dirty="0">
                <a:solidFill>
                  <a:srgbClr val="575756"/>
                </a:solidFill>
                <a:latin typeface="Helvetica"/>
                <a:cs typeface="Helvetica"/>
              </a:rPr>
              <a:t>and</a:t>
            </a:r>
            <a:r>
              <a:rPr sz="2300" spc="-15" dirty="0">
                <a:solidFill>
                  <a:srgbClr val="575756"/>
                </a:solidFill>
                <a:latin typeface="Helvetica"/>
                <a:cs typeface="Helvetica"/>
              </a:rPr>
              <a:t> </a:t>
            </a:r>
            <a:r>
              <a:rPr sz="2300" dirty="0">
                <a:solidFill>
                  <a:srgbClr val="575756"/>
                </a:solidFill>
                <a:latin typeface="Helvetica"/>
                <a:cs typeface="Helvetica"/>
              </a:rPr>
              <a:t>wellbeing</a:t>
            </a:r>
            <a:r>
              <a:rPr sz="2300" spc="-20" dirty="0">
                <a:solidFill>
                  <a:srgbClr val="575756"/>
                </a:solidFill>
                <a:latin typeface="Helvetica"/>
                <a:cs typeface="Helvetica"/>
              </a:rPr>
              <a:t> </a:t>
            </a:r>
            <a:r>
              <a:rPr sz="2300" dirty="0">
                <a:solidFill>
                  <a:srgbClr val="575756"/>
                </a:solidFill>
                <a:latin typeface="Helvetica"/>
                <a:cs typeface="Helvetica"/>
              </a:rPr>
              <a:t>champions,</a:t>
            </a:r>
            <a:r>
              <a:rPr sz="2300" spc="-15" dirty="0">
                <a:solidFill>
                  <a:srgbClr val="575756"/>
                </a:solidFill>
                <a:latin typeface="Helvetica"/>
                <a:cs typeface="Helvetica"/>
              </a:rPr>
              <a:t> </a:t>
            </a:r>
            <a:r>
              <a:rPr sz="2300" dirty="0">
                <a:solidFill>
                  <a:srgbClr val="575756"/>
                </a:solidFill>
                <a:latin typeface="Helvetica"/>
                <a:cs typeface="Helvetica"/>
              </a:rPr>
              <a:t>staff</a:t>
            </a:r>
            <a:r>
              <a:rPr sz="2300" spc="-15" dirty="0">
                <a:solidFill>
                  <a:srgbClr val="575756"/>
                </a:solidFill>
                <a:latin typeface="Helvetica"/>
                <a:cs typeface="Helvetica"/>
              </a:rPr>
              <a:t> </a:t>
            </a:r>
            <a:r>
              <a:rPr sz="2300" dirty="0">
                <a:solidFill>
                  <a:srgbClr val="575756"/>
                </a:solidFill>
                <a:latin typeface="Helvetica"/>
                <a:cs typeface="Helvetica"/>
              </a:rPr>
              <a:t>networks</a:t>
            </a:r>
            <a:r>
              <a:rPr sz="2300" spc="-15" dirty="0">
                <a:solidFill>
                  <a:srgbClr val="575756"/>
                </a:solidFill>
                <a:latin typeface="Helvetica"/>
                <a:cs typeface="Helvetica"/>
              </a:rPr>
              <a:t> </a:t>
            </a:r>
            <a:r>
              <a:rPr sz="2300" spc="-25" dirty="0">
                <a:solidFill>
                  <a:srgbClr val="575756"/>
                </a:solidFill>
                <a:latin typeface="Helvetica"/>
                <a:cs typeface="Helvetica"/>
              </a:rPr>
              <a:t>and </a:t>
            </a:r>
            <a:r>
              <a:rPr sz="2300" spc="-10" dirty="0">
                <a:solidFill>
                  <a:srgbClr val="575756"/>
                </a:solidFill>
                <a:latin typeface="Helvetica"/>
                <a:cs typeface="Helvetica"/>
              </a:rPr>
              <a:t>surveys.</a:t>
            </a:r>
            <a:endParaRPr sz="2300">
              <a:latin typeface="Helvetica"/>
              <a:cs typeface="Helvetica"/>
            </a:endParaRPr>
          </a:p>
          <a:p>
            <a:pPr marL="12700" marR="86360">
              <a:lnSpc>
                <a:spcPct val="100400"/>
              </a:lnSpc>
              <a:spcBef>
                <a:spcPts val="1650"/>
              </a:spcBef>
            </a:pPr>
            <a:r>
              <a:rPr sz="2300" b="1" dirty="0">
                <a:solidFill>
                  <a:srgbClr val="50B796"/>
                </a:solidFill>
                <a:latin typeface="Helvetica"/>
                <a:cs typeface="Helvetica"/>
              </a:rPr>
              <a:t>Recognise</a:t>
            </a:r>
            <a:r>
              <a:rPr sz="2300" b="1" spc="-30" dirty="0">
                <a:solidFill>
                  <a:srgbClr val="50B796"/>
                </a:solidFill>
                <a:latin typeface="Helvetica"/>
                <a:cs typeface="Helvetica"/>
              </a:rPr>
              <a:t> </a:t>
            </a:r>
            <a:r>
              <a:rPr sz="2300" dirty="0">
                <a:solidFill>
                  <a:srgbClr val="575756"/>
                </a:solidFill>
                <a:latin typeface="Helvetica"/>
                <a:cs typeface="Helvetica"/>
              </a:rPr>
              <a:t>and</a:t>
            </a:r>
            <a:r>
              <a:rPr sz="2300" spc="-15" dirty="0">
                <a:solidFill>
                  <a:srgbClr val="575756"/>
                </a:solidFill>
                <a:latin typeface="Helvetica"/>
                <a:cs typeface="Helvetica"/>
              </a:rPr>
              <a:t> </a:t>
            </a:r>
            <a:r>
              <a:rPr sz="2300" dirty="0">
                <a:solidFill>
                  <a:srgbClr val="575756"/>
                </a:solidFill>
                <a:latin typeface="Helvetica"/>
                <a:cs typeface="Helvetica"/>
              </a:rPr>
              <a:t>support</a:t>
            </a:r>
            <a:r>
              <a:rPr sz="2300" spc="-20" dirty="0">
                <a:solidFill>
                  <a:srgbClr val="575756"/>
                </a:solidFill>
                <a:latin typeface="Helvetica"/>
                <a:cs typeface="Helvetica"/>
              </a:rPr>
              <a:t> </a:t>
            </a:r>
            <a:r>
              <a:rPr sz="2300" dirty="0">
                <a:solidFill>
                  <a:srgbClr val="575756"/>
                </a:solidFill>
                <a:latin typeface="Helvetica"/>
                <a:cs typeface="Helvetica"/>
              </a:rPr>
              <a:t>our</a:t>
            </a:r>
            <a:r>
              <a:rPr sz="2300" spc="-15" dirty="0">
                <a:solidFill>
                  <a:srgbClr val="575756"/>
                </a:solidFill>
                <a:latin typeface="Helvetica"/>
                <a:cs typeface="Helvetica"/>
              </a:rPr>
              <a:t> </a:t>
            </a:r>
            <a:r>
              <a:rPr sz="2300" dirty="0">
                <a:solidFill>
                  <a:srgbClr val="575756"/>
                </a:solidFill>
                <a:latin typeface="Helvetica"/>
                <a:cs typeface="Helvetica"/>
              </a:rPr>
              <a:t>diverse</a:t>
            </a:r>
            <a:r>
              <a:rPr sz="2300" spc="-20" dirty="0">
                <a:solidFill>
                  <a:srgbClr val="575756"/>
                </a:solidFill>
                <a:latin typeface="Helvetica"/>
                <a:cs typeface="Helvetica"/>
              </a:rPr>
              <a:t> </a:t>
            </a:r>
            <a:r>
              <a:rPr sz="2300" dirty="0">
                <a:solidFill>
                  <a:srgbClr val="575756"/>
                </a:solidFill>
                <a:latin typeface="Helvetica"/>
                <a:cs typeface="Helvetica"/>
              </a:rPr>
              <a:t>workforce,</a:t>
            </a:r>
            <a:r>
              <a:rPr sz="2300" spc="-15" dirty="0">
                <a:solidFill>
                  <a:srgbClr val="575756"/>
                </a:solidFill>
                <a:latin typeface="Helvetica"/>
                <a:cs typeface="Helvetica"/>
              </a:rPr>
              <a:t> </a:t>
            </a:r>
            <a:r>
              <a:rPr sz="2300" dirty="0">
                <a:solidFill>
                  <a:srgbClr val="575756"/>
                </a:solidFill>
                <a:latin typeface="Helvetica"/>
                <a:cs typeface="Helvetica"/>
              </a:rPr>
              <a:t>providing</a:t>
            </a:r>
            <a:r>
              <a:rPr sz="2300" spc="-15" dirty="0">
                <a:solidFill>
                  <a:srgbClr val="575756"/>
                </a:solidFill>
                <a:latin typeface="Helvetica"/>
                <a:cs typeface="Helvetica"/>
              </a:rPr>
              <a:t> </a:t>
            </a:r>
            <a:r>
              <a:rPr sz="2300" spc="-10" dirty="0">
                <a:solidFill>
                  <a:srgbClr val="575756"/>
                </a:solidFill>
                <a:latin typeface="Helvetica"/>
                <a:cs typeface="Helvetica"/>
              </a:rPr>
              <a:t>equal </a:t>
            </a:r>
            <a:r>
              <a:rPr sz="2300" dirty="0">
                <a:solidFill>
                  <a:srgbClr val="575756"/>
                </a:solidFill>
                <a:latin typeface="Helvetica"/>
                <a:cs typeface="Helvetica"/>
              </a:rPr>
              <a:t>opportunity for </a:t>
            </a:r>
            <a:r>
              <a:rPr sz="2300" spc="-25" dirty="0">
                <a:solidFill>
                  <a:srgbClr val="575756"/>
                </a:solidFill>
                <a:latin typeface="Helvetica"/>
                <a:cs typeface="Helvetica"/>
              </a:rPr>
              <a:t>all</a:t>
            </a:r>
            <a:endParaRPr sz="2300">
              <a:latin typeface="Helvetica"/>
              <a:cs typeface="Helvetica"/>
            </a:endParaRPr>
          </a:p>
          <a:p>
            <a:pPr marL="389255" marR="393065" indent="-377190">
              <a:lnSpc>
                <a:spcPct val="100400"/>
              </a:lnSpc>
              <a:spcBef>
                <a:spcPts val="409"/>
              </a:spcBef>
              <a:buClr>
                <a:srgbClr val="50B796"/>
              </a:buClr>
              <a:buFont typeface="Helvetica"/>
              <a:buChar char="•"/>
              <a:tabLst>
                <a:tab pos="389255" algn="l"/>
              </a:tabLst>
            </a:pPr>
            <a:r>
              <a:rPr sz="2300" dirty="0">
                <a:solidFill>
                  <a:srgbClr val="575756"/>
                </a:solidFill>
                <a:latin typeface="Helvetica"/>
                <a:cs typeface="Helvetica"/>
              </a:rPr>
              <a:t>e.g.</a:t>
            </a:r>
            <a:r>
              <a:rPr sz="2300" spc="-15" dirty="0">
                <a:solidFill>
                  <a:srgbClr val="575756"/>
                </a:solidFill>
                <a:latin typeface="Helvetica"/>
                <a:cs typeface="Helvetica"/>
              </a:rPr>
              <a:t> </a:t>
            </a:r>
            <a:r>
              <a:rPr sz="2300" dirty="0">
                <a:solidFill>
                  <a:srgbClr val="575756"/>
                </a:solidFill>
                <a:latin typeface="Helvetica"/>
                <a:cs typeface="Helvetica"/>
              </a:rPr>
              <a:t>ensure</a:t>
            </a:r>
            <a:r>
              <a:rPr sz="2300" spc="-10" dirty="0">
                <a:solidFill>
                  <a:srgbClr val="575756"/>
                </a:solidFill>
                <a:latin typeface="Helvetica"/>
                <a:cs typeface="Helvetica"/>
              </a:rPr>
              <a:t> </a:t>
            </a:r>
            <a:r>
              <a:rPr sz="2300" dirty="0">
                <a:solidFill>
                  <a:srgbClr val="575756"/>
                </a:solidFill>
                <a:latin typeface="Helvetica"/>
                <a:cs typeface="Helvetica"/>
              </a:rPr>
              <a:t>we</a:t>
            </a:r>
            <a:r>
              <a:rPr sz="2300" spc="-10" dirty="0">
                <a:solidFill>
                  <a:srgbClr val="575756"/>
                </a:solidFill>
                <a:latin typeface="Helvetica"/>
                <a:cs typeface="Helvetica"/>
              </a:rPr>
              <a:t> </a:t>
            </a:r>
            <a:r>
              <a:rPr sz="2300" dirty="0">
                <a:solidFill>
                  <a:srgbClr val="575756"/>
                </a:solidFill>
                <a:latin typeface="Helvetica"/>
                <a:cs typeface="Helvetica"/>
              </a:rPr>
              <a:t>capture</a:t>
            </a:r>
            <a:r>
              <a:rPr sz="2300" spc="-10" dirty="0">
                <a:solidFill>
                  <a:srgbClr val="575756"/>
                </a:solidFill>
                <a:latin typeface="Helvetica"/>
                <a:cs typeface="Helvetica"/>
              </a:rPr>
              <a:t> </a:t>
            </a:r>
            <a:r>
              <a:rPr sz="2300" dirty="0">
                <a:solidFill>
                  <a:srgbClr val="575756"/>
                </a:solidFill>
                <a:latin typeface="Helvetica"/>
                <a:cs typeface="Helvetica"/>
              </a:rPr>
              <a:t>feedback</a:t>
            </a:r>
            <a:r>
              <a:rPr sz="2300" spc="-10" dirty="0">
                <a:solidFill>
                  <a:srgbClr val="575756"/>
                </a:solidFill>
                <a:latin typeface="Helvetica"/>
                <a:cs typeface="Helvetica"/>
              </a:rPr>
              <a:t> </a:t>
            </a:r>
            <a:r>
              <a:rPr sz="2300" dirty="0">
                <a:solidFill>
                  <a:srgbClr val="575756"/>
                </a:solidFill>
                <a:latin typeface="Helvetica"/>
                <a:cs typeface="Helvetica"/>
              </a:rPr>
              <a:t>and</a:t>
            </a:r>
            <a:r>
              <a:rPr sz="2300" spc="-10" dirty="0">
                <a:solidFill>
                  <a:srgbClr val="575756"/>
                </a:solidFill>
                <a:latin typeface="Helvetica"/>
                <a:cs typeface="Helvetica"/>
              </a:rPr>
              <a:t> </a:t>
            </a:r>
            <a:r>
              <a:rPr sz="2300" dirty="0">
                <a:solidFill>
                  <a:srgbClr val="575756"/>
                </a:solidFill>
                <a:latin typeface="Helvetica"/>
                <a:cs typeface="Helvetica"/>
              </a:rPr>
              <a:t>data</a:t>
            </a:r>
            <a:r>
              <a:rPr sz="2300" spc="-10" dirty="0">
                <a:solidFill>
                  <a:srgbClr val="575756"/>
                </a:solidFill>
                <a:latin typeface="Helvetica"/>
                <a:cs typeface="Helvetica"/>
              </a:rPr>
              <a:t> </a:t>
            </a:r>
            <a:r>
              <a:rPr sz="2300" dirty="0">
                <a:solidFill>
                  <a:srgbClr val="575756"/>
                </a:solidFill>
                <a:latin typeface="Helvetica"/>
                <a:cs typeface="Helvetica"/>
              </a:rPr>
              <a:t>and</a:t>
            </a:r>
            <a:r>
              <a:rPr sz="2300" spc="-10" dirty="0">
                <a:solidFill>
                  <a:srgbClr val="575756"/>
                </a:solidFill>
                <a:latin typeface="Helvetica"/>
                <a:cs typeface="Helvetica"/>
              </a:rPr>
              <a:t> </a:t>
            </a:r>
            <a:r>
              <a:rPr sz="2300" dirty="0">
                <a:solidFill>
                  <a:srgbClr val="575756"/>
                </a:solidFill>
                <a:latin typeface="Helvetica"/>
                <a:cs typeface="Helvetica"/>
              </a:rPr>
              <a:t>use</a:t>
            </a:r>
            <a:r>
              <a:rPr sz="2300" spc="-10" dirty="0">
                <a:solidFill>
                  <a:srgbClr val="575756"/>
                </a:solidFill>
                <a:latin typeface="Helvetica"/>
                <a:cs typeface="Helvetica"/>
              </a:rPr>
              <a:t> </a:t>
            </a:r>
            <a:r>
              <a:rPr sz="2300" dirty="0">
                <a:solidFill>
                  <a:srgbClr val="575756"/>
                </a:solidFill>
                <a:latin typeface="Helvetica"/>
                <a:cs typeface="Helvetica"/>
              </a:rPr>
              <a:t>this</a:t>
            </a:r>
            <a:r>
              <a:rPr sz="2300" spc="-10" dirty="0">
                <a:solidFill>
                  <a:srgbClr val="575756"/>
                </a:solidFill>
                <a:latin typeface="Helvetica"/>
                <a:cs typeface="Helvetica"/>
              </a:rPr>
              <a:t> </a:t>
            </a:r>
            <a:r>
              <a:rPr sz="2300" spc="-25" dirty="0">
                <a:solidFill>
                  <a:srgbClr val="575756"/>
                </a:solidFill>
                <a:latin typeface="Helvetica"/>
                <a:cs typeface="Helvetica"/>
              </a:rPr>
              <a:t>to </a:t>
            </a:r>
            <a:r>
              <a:rPr sz="2300" dirty="0">
                <a:solidFill>
                  <a:srgbClr val="575756"/>
                </a:solidFill>
                <a:latin typeface="Helvetica"/>
                <a:cs typeface="Helvetica"/>
              </a:rPr>
              <a:t>ensure</a:t>
            </a:r>
            <a:r>
              <a:rPr sz="2300" spc="-15" dirty="0">
                <a:solidFill>
                  <a:srgbClr val="575756"/>
                </a:solidFill>
                <a:latin typeface="Helvetica"/>
                <a:cs typeface="Helvetica"/>
              </a:rPr>
              <a:t> </a:t>
            </a:r>
            <a:r>
              <a:rPr sz="2300" dirty="0">
                <a:solidFill>
                  <a:srgbClr val="575756"/>
                </a:solidFill>
                <a:latin typeface="Helvetica"/>
                <a:cs typeface="Helvetica"/>
              </a:rPr>
              <a:t>all</a:t>
            </a:r>
            <a:r>
              <a:rPr sz="2300" spc="-10" dirty="0">
                <a:solidFill>
                  <a:srgbClr val="575756"/>
                </a:solidFill>
                <a:latin typeface="Helvetica"/>
                <a:cs typeface="Helvetica"/>
              </a:rPr>
              <a:t> </a:t>
            </a:r>
            <a:r>
              <a:rPr sz="2300" dirty="0">
                <a:solidFill>
                  <a:srgbClr val="575756"/>
                </a:solidFill>
                <a:latin typeface="Helvetica"/>
                <a:cs typeface="Helvetica"/>
              </a:rPr>
              <a:t>of</a:t>
            </a:r>
            <a:r>
              <a:rPr sz="2300" spc="-10" dirty="0">
                <a:solidFill>
                  <a:srgbClr val="575756"/>
                </a:solidFill>
                <a:latin typeface="Helvetica"/>
                <a:cs typeface="Helvetica"/>
              </a:rPr>
              <a:t> </a:t>
            </a:r>
            <a:r>
              <a:rPr sz="2300" dirty="0">
                <a:solidFill>
                  <a:srgbClr val="575756"/>
                </a:solidFill>
                <a:latin typeface="Helvetica"/>
                <a:cs typeface="Helvetica"/>
              </a:rPr>
              <a:t>our</a:t>
            </a:r>
            <a:r>
              <a:rPr sz="2300" spc="-15" dirty="0">
                <a:solidFill>
                  <a:srgbClr val="575756"/>
                </a:solidFill>
                <a:latin typeface="Helvetica"/>
                <a:cs typeface="Helvetica"/>
              </a:rPr>
              <a:t> </a:t>
            </a:r>
            <a:r>
              <a:rPr sz="2300" dirty="0">
                <a:solidFill>
                  <a:srgbClr val="575756"/>
                </a:solidFill>
                <a:latin typeface="Helvetica"/>
                <a:cs typeface="Helvetica"/>
              </a:rPr>
              <a:t>people</a:t>
            </a:r>
            <a:r>
              <a:rPr sz="2300" spc="-10" dirty="0">
                <a:solidFill>
                  <a:srgbClr val="575756"/>
                </a:solidFill>
                <a:latin typeface="Helvetica"/>
                <a:cs typeface="Helvetica"/>
              </a:rPr>
              <a:t> </a:t>
            </a:r>
            <a:r>
              <a:rPr sz="2300" dirty="0">
                <a:solidFill>
                  <a:srgbClr val="575756"/>
                </a:solidFill>
                <a:latin typeface="Helvetica"/>
                <a:cs typeface="Helvetica"/>
              </a:rPr>
              <a:t>are</a:t>
            </a:r>
            <a:r>
              <a:rPr sz="2300" spc="-10" dirty="0">
                <a:solidFill>
                  <a:srgbClr val="575756"/>
                </a:solidFill>
                <a:latin typeface="Helvetica"/>
                <a:cs typeface="Helvetica"/>
              </a:rPr>
              <a:t> included.</a:t>
            </a:r>
            <a:endParaRPr sz="2300">
              <a:latin typeface="Helvetica"/>
              <a:cs typeface="Helvetica"/>
            </a:endParaRPr>
          </a:p>
          <a:p>
            <a:pPr marL="12700">
              <a:lnSpc>
                <a:spcPct val="100000"/>
              </a:lnSpc>
              <a:spcBef>
                <a:spcPts val="1660"/>
              </a:spcBef>
            </a:pPr>
            <a:r>
              <a:rPr sz="2300" b="1" dirty="0">
                <a:solidFill>
                  <a:srgbClr val="50B796"/>
                </a:solidFill>
                <a:latin typeface="Helvetica"/>
                <a:cs typeface="Helvetica"/>
              </a:rPr>
              <a:t>Welcome</a:t>
            </a:r>
            <a:r>
              <a:rPr sz="2300" b="1" spc="-30" dirty="0">
                <a:solidFill>
                  <a:srgbClr val="50B796"/>
                </a:solidFill>
                <a:latin typeface="Helvetica"/>
                <a:cs typeface="Helvetica"/>
              </a:rPr>
              <a:t> </a:t>
            </a:r>
            <a:r>
              <a:rPr sz="2300" dirty="0">
                <a:solidFill>
                  <a:srgbClr val="575756"/>
                </a:solidFill>
                <a:latin typeface="Helvetica"/>
                <a:cs typeface="Helvetica"/>
              </a:rPr>
              <a:t>positive</a:t>
            </a:r>
            <a:r>
              <a:rPr sz="2300" spc="-25" dirty="0">
                <a:solidFill>
                  <a:srgbClr val="575756"/>
                </a:solidFill>
                <a:latin typeface="Helvetica"/>
                <a:cs typeface="Helvetica"/>
              </a:rPr>
              <a:t> </a:t>
            </a:r>
            <a:r>
              <a:rPr sz="2300" dirty="0">
                <a:solidFill>
                  <a:srgbClr val="575756"/>
                </a:solidFill>
                <a:latin typeface="Helvetica"/>
                <a:cs typeface="Helvetica"/>
              </a:rPr>
              <a:t>transformation</a:t>
            </a:r>
            <a:r>
              <a:rPr sz="2300" spc="-25" dirty="0">
                <a:solidFill>
                  <a:srgbClr val="575756"/>
                </a:solidFill>
                <a:latin typeface="Helvetica"/>
                <a:cs typeface="Helvetica"/>
              </a:rPr>
              <a:t> </a:t>
            </a:r>
            <a:r>
              <a:rPr sz="2300" dirty="0">
                <a:solidFill>
                  <a:srgbClr val="575756"/>
                </a:solidFill>
                <a:latin typeface="Helvetica"/>
                <a:cs typeface="Helvetica"/>
              </a:rPr>
              <a:t>and</a:t>
            </a:r>
            <a:r>
              <a:rPr sz="2300" spc="-25" dirty="0">
                <a:solidFill>
                  <a:srgbClr val="575756"/>
                </a:solidFill>
                <a:latin typeface="Helvetica"/>
                <a:cs typeface="Helvetica"/>
              </a:rPr>
              <a:t> </a:t>
            </a:r>
            <a:r>
              <a:rPr sz="2300" dirty="0">
                <a:solidFill>
                  <a:srgbClr val="575756"/>
                </a:solidFill>
                <a:latin typeface="Helvetica"/>
                <a:cs typeface="Helvetica"/>
              </a:rPr>
              <a:t>change</a:t>
            </a:r>
            <a:r>
              <a:rPr sz="2300" spc="-25" dirty="0">
                <a:solidFill>
                  <a:srgbClr val="575756"/>
                </a:solidFill>
                <a:latin typeface="Helvetica"/>
                <a:cs typeface="Helvetica"/>
              </a:rPr>
              <a:t> </a:t>
            </a:r>
            <a:r>
              <a:rPr sz="2300" dirty="0">
                <a:solidFill>
                  <a:srgbClr val="575756"/>
                </a:solidFill>
                <a:latin typeface="Helvetica"/>
                <a:cs typeface="Helvetica"/>
              </a:rPr>
              <a:t>as</a:t>
            </a:r>
            <a:r>
              <a:rPr sz="2300" spc="-25" dirty="0">
                <a:solidFill>
                  <a:srgbClr val="575756"/>
                </a:solidFill>
                <a:latin typeface="Helvetica"/>
                <a:cs typeface="Helvetica"/>
              </a:rPr>
              <a:t> </a:t>
            </a:r>
            <a:r>
              <a:rPr sz="2300" dirty="0">
                <a:solidFill>
                  <a:srgbClr val="575756"/>
                </a:solidFill>
                <a:latin typeface="Helvetica"/>
                <a:cs typeface="Helvetica"/>
              </a:rPr>
              <a:t>a</a:t>
            </a:r>
            <a:r>
              <a:rPr sz="2300" spc="-25" dirty="0">
                <a:solidFill>
                  <a:srgbClr val="575756"/>
                </a:solidFill>
                <a:latin typeface="Helvetica"/>
                <a:cs typeface="Helvetica"/>
              </a:rPr>
              <a:t> </a:t>
            </a:r>
            <a:r>
              <a:rPr sz="2300" dirty="0">
                <a:solidFill>
                  <a:srgbClr val="575756"/>
                </a:solidFill>
                <a:latin typeface="Helvetica"/>
                <a:cs typeface="Helvetica"/>
              </a:rPr>
              <a:t>conduit</a:t>
            </a:r>
            <a:r>
              <a:rPr sz="2300" spc="-25" dirty="0">
                <a:solidFill>
                  <a:srgbClr val="575756"/>
                </a:solidFill>
                <a:latin typeface="Helvetica"/>
                <a:cs typeface="Helvetica"/>
              </a:rPr>
              <a:t> to</a:t>
            </a:r>
            <a:endParaRPr sz="2300">
              <a:latin typeface="Helvetica"/>
              <a:cs typeface="Helvetica"/>
            </a:endParaRPr>
          </a:p>
          <a:p>
            <a:pPr marL="12700">
              <a:lnSpc>
                <a:spcPct val="100000"/>
              </a:lnSpc>
              <a:spcBef>
                <a:spcPts val="10"/>
              </a:spcBef>
            </a:pPr>
            <a:r>
              <a:rPr sz="2300" dirty="0">
                <a:solidFill>
                  <a:srgbClr val="575756"/>
                </a:solidFill>
                <a:latin typeface="Helvetica"/>
                <a:cs typeface="Helvetica"/>
              </a:rPr>
              <a:t>creating</a:t>
            </a:r>
            <a:r>
              <a:rPr sz="2300" spc="-15" dirty="0">
                <a:solidFill>
                  <a:srgbClr val="575756"/>
                </a:solidFill>
                <a:latin typeface="Helvetica"/>
                <a:cs typeface="Helvetica"/>
              </a:rPr>
              <a:t> </a:t>
            </a:r>
            <a:r>
              <a:rPr sz="2300" dirty="0">
                <a:solidFill>
                  <a:srgbClr val="575756"/>
                </a:solidFill>
                <a:latin typeface="Helvetica"/>
                <a:cs typeface="Helvetica"/>
              </a:rPr>
              <a:t>opportunities</a:t>
            </a:r>
            <a:r>
              <a:rPr sz="2300" spc="-15" dirty="0">
                <a:solidFill>
                  <a:srgbClr val="575756"/>
                </a:solidFill>
                <a:latin typeface="Helvetica"/>
                <a:cs typeface="Helvetica"/>
              </a:rPr>
              <a:t> </a:t>
            </a:r>
            <a:r>
              <a:rPr sz="2300" dirty="0">
                <a:solidFill>
                  <a:srgbClr val="575756"/>
                </a:solidFill>
                <a:latin typeface="Helvetica"/>
                <a:cs typeface="Helvetica"/>
              </a:rPr>
              <a:t>for</a:t>
            </a:r>
            <a:r>
              <a:rPr sz="2300" spc="-10" dirty="0">
                <a:solidFill>
                  <a:srgbClr val="575756"/>
                </a:solidFill>
                <a:latin typeface="Helvetica"/>
                <a:cs typeface="Helvetica"/>
              </a:rPr>
              <a:t> </a:t>
            </a:r>
            <a:r>
              <a:rPr sz="2300" dirty="0">
                <a:solidFill>
                  <a:srgbClr val="575756"/>
                </a:solidFill>
                <a:latin typeface="Helvetica"/>
                <a:cs typeface="Helvetica"/>
              </a:rPr>
              <a:t>our</a:t>
            </a:r>
            <a:r>
              <a:rPr sz="2300" spc="-15" dirty="0">
                <a:solidFill>
                  <a:srgbClr val="575756"/>
                </a:solidFill>
                <a:latin typeface="Helvetica"/>
                <a:cs typeface="Helvetica"/>
              </a:rPr>
              <a:t> </a:t>
            </a:r>
            <a:r>
              <a:rPr sz="2300" dirty="0">
                <a:solidFill>
                  <a:srgbClr val="575756"/>
                </a:solidFill>
                <a:latin typeface="Helvetica"/>
                <a:cs typeface="Helvetica"/>
              </a:rPr>
              <a:t>workforce</a:t>
            </a:r>
            <a:r>
              <a:rPr sz="2300" spc="-15" dirty="0">
                <a:solidFill>
                  <a:srgbClr val="575756"/>
                </a:solidFill>
                <a:latin typeface="Helvetica"/>
                <a:cs typeface="Helvetica"/>
              </a:rPr>
              <a:t> </a:t>
            </a:r>
            <a:r>
              <a:rPr sz="2300" dirty="0">
                <a:solidFill>
                  <a:srgbClr val="575756"/>
                </a:solidFill>
                <a:latin typeface="Helvetica"/>
                <a:cs typeface="Helvetica"/>
              </a:rPr>
              <a:t>to</a:t>
            </a:r>
            <a:r>
              <a:rPr sz="2300" spc="-10" dirty="0">
                <a:solidFill>
                  <a:srgbClr val="575756"/>
                </a:solidFill>
                <a:latin typeface="Helvetica"/>
                <a:cs typeface="Helvetica"/>
              </a:rPr>
              <a:t> flourish</a:t>
            </a:r>
            <a:endParaRPr sz="2300">
              <a:latin typeface="Helvetica"/>
              <a:cs typeface="Helvetica"/>
            </a:endParaRPr>
          </a:p>
          <a:p>
            <a:pPr marL="389255" marR="1339850" indent="-377190">
              <a:lnSpc>
                <a:spcPct val="100400"/>
              </a:lnSpc>
              <a:spcBef>
                <a:spcPts val="414"/>
              </a:spcBef>
              <a:buClr>
                <a:srgbClr val="50B796"/>
              </a:buClr>
              <a:buFont typeface="Helvetica"/>
              <a:buChar char="•"/>
              <a:tabLst>
                <a:tab pos="389255" algn="l"/>
              </a:tabLst>
            </a:pPr>
            <a:r>
              <a:rPr sz="2300" dirty="0">
                <a:solidFill>
                  <a:srgbClr val="575756"/>
                </a:solidFill>
                <a:latin typeface="Helvetica"/>
                <a:cs typeface="Helvetica"/>
              </a:rPr>
              <a:t>e.g.</a:t>
            </a:r>
            <a:r>
              <a:rPr sz="2300" spc="-15" dirty="0">
                <a:solidFill>
                  <a:srgbClr val="575756"/>
                </a:solidFill>
                <a:latin typeface="Helvetica"/>
                <a:cs typeface="Helvetica"/>
              </a:rPr>
              <a:t> </a:t>
            </a:r>
            <a:r>
              <a:rPr sz="2300" dirty="0">
                <a:solidFill>
                  <a:srgbClr val="575756"/>
                </a:solidFill>
                <a:latin typeface="Helvetica"/>
                <a:cs typeface="Helvetica"/>
              </a:rPr>
              <a:t>optimising</a:t>
            </a:r>
            <a:r>
              <a:rPr sz="2300" spc="-15" dirty="0">
                <a:solidFill>
                  <a:srgbClr val="575756"/>
                </a:solidFill>
                <a:latin typeface="Helvetica"/>
                <a:cs typeface="Helvetica"/>
              </a:rPr>
              <a:t> </a:t>
            </a:r>
            <a:r>
              <a:rPr sz="2300" dirty="0">
                <a:solidFill>
                  <a:srgbClr val="575756"/>
                </a:solidFill>
                <a:latin typeface="Helvetica"/>
                <a:cs typeface="Helvetica"/>
              </a:rPr>
              <a:t>all</a:t>
            </a:r>
            <a:r>
              <a:rPr sz="2300" spc="-10" dirty="0">
                <a:solidFill>
                  <a:srgbClr val="575756"/>
                </a:solidFill>
                <a:latin typeface="Helvetica"/>
                <a:cs typeface="Helvetica"/>
              </a:rPr>
              <a:t> </a:t>
            </a:r>
            <a:r>
              <a:rPr sz="2300" dirty="0">
                <a:solidFill>
                  <a:srgbClr val="575756"/>
                </a:solidFill>
                <a:latin typeface="Helvetica"/>
                <a:cs typeface="Helvetica"/>
              </a:rPr>
              <a:t>levels</a:t>
            </a:r>
            <a:r>
              <a:rPr sz="2300" spc="-15" dirty="0">
                <a:solidFill>
                  <a:srgbClr val="575756"/>
                </a:solidFill>
                <a:latin typeface="Helvetica"/>
                <a:cs typeface="Helvetica"/>
              </a:rPr>
              <a:t> </a:t>
            </a:r>
            <a:r>
              <a:rPr sz="2300" dirty="0">
                <a:solidFill>
                  <a:srgbClr val="575756"/>
                </a:solidFill>
                <a:latin typeface="Helvetica"/>
                <a:cs typeface="Helvetica"/>
              </a:rPr>
              <a:t>of</a:t>
            </a:r>
            <a:r>
              <a:rPr sz="2300" spc="-15" dirty="0">
                <a:solidFill>
                  <a:srgbClr val="575756"/>
                </a:solidFill>
                <a:latin typeface="Helvetica"/>
                <a:cs typeface="Helvetica"/>
              </a:rPr>
              <a:t> </a:t>
            </a:r>
            <a:r>
              <a:rPr sz="2300" dirty="0">
                <a:solidFill>
                  <a:srgbClr val="575756"/>
                </a:solidFill>
                <a:latin typeface="Helvetica"/>
                <a:cs typeface="Helvetica"/>
              </a:rPr>
              <a:t>scale</a:t>
            </a:r>
            <a:r>
              <a:rPr sz="2300" spc="-10" dirty="0">
                <a:solidFill>
                  <a:srgbClr val="575756"/>
                </a:solidFill>
                <a:latin typeface="Helvetica"/>
                <a:cs typeface="Helvetica"/>
              </a:rPr>
              <a:t> </a:t>
            </a:r>
            <a:r>
              <a:rPr sz="2300" dirty="0">
                <a:solidFill>
                  <a:srgbClr val="575756"/>
                </a:solidFill>
                <a:latin typeface="Helvetica"/>
                <a:cs typeface="Helvetica"/>
              </a:rPr>
              <a:t>to</a:t>
            </a:r>
            <a:r>
              <a:rPr sz="2300" spc="-15" dirty="0">
                <a:solidFill>
                  <a:srgbClr val="575756"/>
                </a:solidFill>
                <a:latin typeface="Helvetica"/>
                <a:cs typeface="Helvetica"/>
              </a:rPr>
              <a:t> </a:t>
            </a:r>
            <a:r>
              <a:rPr sz="2300" dirty="0">
                <a:solidFill>
                  <a:srgbClr val="575756"/>
                </a:solidFill>
                <a:latin typeface="Helvetica"/>
                <a:cs typeface="Helvetica"/>
              </a:rPr>
              <a:t>ensure</a:t>
            </a:r>
            <a:r>
              <a:rPr sz="2300" spc="-10" dirty="0">
                <a:solidFill>
                  <a:srgbClr val="575756"/>
                </a:solidFill>
                <a:latin typeface="Helvetica"/>
                <a:cs typeface="Helvetica"/>
              </a:rPr>
              <a:t> diverse </a:t>
            </a:r>
            <a:r>
              <a:rPr sz="2300" dirty="0">
                <a:solidFill>
                  <a:srgbClr val="575756"/>
                </a:solidFill>
                <a:latin typeface="Helvetica"/>
                <a:cs typeface="Helvetica"/>
              </a:rPr>
              <a:t>employment </a:t>
            </a:r>
            <a:r>
              <a:rPr sz="2300" spc="-10" dirty="0">
                <a:solidFill>
                  <a:srgbClr val="575756"/>
                </a:solidFill>
                <a:latin typeface="Helvetica"/>
                <a:cs typeface="Helvetica"/>
              </a:rPr>
              <a:t>opportunities.</a:t>
            </a:r>
            <a:endParaRPr sz="2300">
              <a:latin typeface="Helvetica"/>
              <a:cs typeface="Helvetica"/>
            </a:endParaRPr>
          </a:p>
        </p:txBody>
      </p:sp>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38100">
              <a:lnSpc>
                <a:spcPts val="1535"/>
              </a:lnSpc>
            </a:pPr>
            <a:fld id="{81D60167-4931-47E6-BA6A-407CBD079E47}" type="slidenum">
              <a:rPr spc="-25" dirty="0"/>
              <a:t>22</a:t>
            </a:fld>
            <a:endParaRPr spc="-25" dirty="0"/>
          </a:p>
        </p:txBody>
      </p:sp>
      <p:sp>
        <p:nvSpPr>
          <p:cNvPr id="7" name="object 7"/>
          <p:cNvSpPr txBox="1">
            <a:spLocks noGrp="1"/>
          </p:cNvSpPr>
          <p:nvPr>
            <p:ph type="title"/>
          </p:nvPr>
        </p:nvSpPr>
        <p:spPr>
          <a:xfrm>
            <a:off x="10637563" y="991287"/>
            <a:ext cx="4167504" cy="1053465"/>
          </a:xfrm>
          <a:prstGeom prst="rect">
            <a:avLst/>
          </a:prstGeom>
        </p:spPr>
        <p:txBody>
          <a:bodyPr vert="horz" wrap="square" lIns="0" tIns="12065" rIns="0" bIns="0" rtlCol="0">
            <a:spAutoFit/>
          </a:bodyPr>
          <a:lstStyle/>
          <a:p>
            <a:pPr marL="12700">
              <a:lnSpc>
                <a:spcPct val="100000"/>
              </a:lnSpc>
              <a:spcBef>
                <a:spcPts val="95"/>
              </a:spcBef>
            </a:pPr>
            <a:r>
              <a:rPr spc="-10" dirty="0"/>
              <a:t>SUPPORT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474200" cy="11308715"/>
            <a:chOff x="0" y="0"/>
            <a:chExt cx="9474200" cy="11308715"/>
          </a:xfrm>
        </p:grpSpPr>
        <p:pic>
          <p:nvPicPr>
            <p:cNvPr id="3" name="object 3"/>
            <p:cNvPicPr/>
            <p:nvPr/>
          </p:nvPicPr>
          <p:blipFill>
            <a:blip r:embed="rId2" cstate="print"/>
            <a:stretch>
              <a:fillRect/>
            </a:stretch>
          </p:blipFill>
          <p:spPr>
            <a:xfrm>
              <a:off x="0" y="0"/>
              <a:ext cx="9474120" cy="11308556"/>
            </a:xfrm>
            <a:prstGeom prst="rect">
              <a:avLst/>
            </a:prstGeom>
          </p:spPr>
        </p:pic>
        <p:sp>
          <p:nvSpPr>
            <p:cNvPr id="4" name="object 4"/>
            <p:cNvSpPr/>
            <p:nvPr/>
          </p:nvSpPr>
          <p:spPr>
            <a:xfrm>
              <a:off x="5414571" y="816730"/>
              <a:ext cx="3997960" cy="4293235"/>
            </a:xfrm>
            <a:custGeom>
              <a:avLst/>
              <a:gdLst/>
              <a:ahLst/>
              <a:cxnLst/>
              <a:rect l="l" t="t" r="r" b="b"/>
              <a:pathLst>
                <a:path w="3997959" h="4293235">
                  <a:moveTo>
                    <a:pt x="2000881" y="0"/>
                  </a:moveTo>
                  <a:lnTo>
                    <a:pt x="1952266" y="576"/>
                  </a:lnTo>
                  <a:lnTo>
                    <a:pt x="1903937" y="2298"/>
                  </a:lnTo>
                  <a:lnTo>
                    <a:pt x="1855904" y="5150"/>
                  </a:lnTo>
                  <a:lnTo>
                    <a:pt x="1808183" y="9122"/>
                  </a:lnTo>
                  <a:lnTo>
                    <a:pt x="1760785" y="14199"/>
                  </a:lnTo>
                  <a:lnTo>
                    <a:pt x="1713725" y="20368"/>
                  </a:lnTo>
                  <a:lnTo>
                    <a:pt x="1667014" y="27617"/>
                  </a:lnTo>
                  <a:lnTo>
                    <a:pt x="1620667" y="35933"/>
                  </a:lnTo>
                  <a:lnTo>
                    <a:pt x="1574696" y="45301"/>
                  </a:lnTo>
                  <a:lnTo>
                    <a:pt x="1529115" y="55710"/>
                  </a:lnTo>
                  <a:lnTo>
                    <a:pt x="1483936" y="67146"/>
                  </a:lnTo>
                  <a:lnTo>
                    <a:pt x="1439172" y="79596"/>
                  </a:lnTo>
                  <a:lnTo>
                    <a:pt x="1394838" y="93047"/>
                  </a:lnTo>
                  <a:lnTo>
                    <a:pt x="1350945" y="107487"/>
                  </a:lnTo>
                  <a:lnTo>
                    <a:pt x="1307507" y="122901"/>
                  </a:lnTo>
                  <a:lnTo>
                    <a:pt x="1264537" y="139278"/>
                  </a:lnTo>
                  <a:lnTo>
                    <a:pt x="1222048" y="156603"/>
                  </a:lnTo>
                  <a:lnTo>
                    <a:pt x="1180053" y="174864"/>
                  </a:lnTo>
                  <a:lnTo>
                    <a:pt x="1138566" y="194048"/>
                  </a:lnTo>
                  <a:lnTo>
                    <a:pt x="1097599" y="214142"/>
                  </a:lnTo>
                  <a:lnTo>
                    <a:pt x="1057166" y="235133"/>
                  </a:lnTo>
                  <a:lnTo>
                    <a:pt x="1017279" y="257007"/>
                  </a:lnTo>
                  <a:lnTo>
                    <a:pt x="977952" y="279752"/>
                  </a:lnTo>
                  <a:lnTo>
                    <a:pt x="939198" y="303354"/>
                  </a:lnTo>
                  <a:lnTo>
                    <a:pt x="901030" y="327801"/>
                  </a:lnTo>
                  <a:lnTo>
                    <a:pt x="863461" y="353080"/>
                  </a:lnTo>
                  <a:lnTo>
                    <a:pt x="826504" y="379177"/>
                  </a:lnTo>
                  <a:lnTo>
                    <a:pt x="790172" y="406079"/>
                  </a:lnTo>
                  <a:lnTo>
                    <a:pt x="754478" y="433774"/>
                  </a:lnTo>
                  <a:lnTo>
                    <a:pt x="719436" y="462248"/>
                  </a:lnTo>
                  <a:lnTo>
                    <a:pt x="685059" y="491488"/>
                  </a:lnTo>
                  <a:lnTo>
                    <a:pt x="651359" y="521481"/>
                  </a:lnTo>
                  <a:lnTo>
                    <a:pt x="618350" y="552215"/>
                  </a:lnTo>
                  <a:lnTo>
                    <a:pt x="586044" y="583675"/>
                  </a:lnTo>
                  <a:lnTo>
                    <a:pt x="554456" y="615850"/>
                  </a:lnTo>
                  <a:lnTo>
                    <a:pt x="523598" y="648726"/>
                  </a:lnTo>
                  <a:lnTo>
                    <a:pt x="493483" y="682290"/>
                  </a:lnTo>
                  <a:lnTo>
                    <a:pt x="464124" y="716528"/>
                  </a:lnTo>
                  <a:lnTo>
                    <a:pt x="435534" y="751429"/>
                  </a:lnTo>
                  <a:lnTo>
                    <a:pt x="407727" y="786978"/>
                  </a:lnTo>
                  <a:lnTo>
                    <a:pt x="380716" y="823163"/>
                  </a:lnTo>
                  <a:lnTo>
                    <a:pt x="354513" y="859971"/>
                  </a:lnTo>
                  <a:lnTo>
                    <a:pt x="329132" y="897388"/>
                  </a:lnTo>
                  <a:lnTo>
                    <a:pt x="304586" y="935402"/>
                  </a:lnTo>
                  <a:lnTo>
                    <a:pt x="280887" y="974000"/>
                  </a:lnTo>
                  <a:lnTo>
                    <a:pt x="258050" y="1013168"/>
                  </a:lnTo>
                  <a:lnTo>
                    <a:pt x="236087" y="1052893"/>
                  </a:lnTo>
                  <a:lnTo>
                    <a:pt x="215011" y="1093163"/>
                  </a:lnTo>
                  <a:lnTo>
                    <a:pt x="194836" y="1133965"/>
                  </a:lnTo>
                  <a:lnTo>
                    <a:pt x="175574" y="1175284"/>
                  </a:lnTo>
                  <a:lnTo>
                    <a:pt x="157239" y="1217109"/>
                  </a:lnTo>
                  <a:lnTo>
                    <a:pt x="139843" y="1259427"/>
                  </a:lnTo>
                  <a:lnTo>
                    <a:pt x="123400" y="1302223"/>
                  </a:lnTo>
                  <a:lnTo>
                    <a:pt x="107923" y="1345485"/>
                  </a:lnTo>
                  <a:lnTo>
                    <a:pt x="93425" y="1389201"/>
                  </a:lnTo>
                  <a:lnTo>
                    <a:pt x="79919" y="1433357"/>
                  </a:lnTo>
                  <a:lnTo>
                    <a:pt x="67419" y="1477939"/>
                  </a:lnTo>
                  <a:lnTo>
                    <a:pt x="55936" y="1522936"/>
                  </a:lnTo>
                  <a:lnTo>
                    <a:pt x="45485" y="1568333"/>
                  </a:lnTo>
                  <a:lnTo>
                    <a:pt x="36078" y="1614119"/>
                  </a:lnTo>
                  <a:lnTo>
                    <a:pt x="27729" y="1660279"/>
                  </a:lnTo>
                  <a:lnTo>
                    <a:pt x="20451" y="1706801"/>
                  </a:lnTo>
                  <a:lnTo>
                    <a:pt x="14257" y="1753671"/>
                  </a:lnTo>
                  <a:lnTo>
                    <a:pt x="9159" y="1800877"/>
                  </a:lnTo>
                  <a:lnTo>
                    <a:pt x="5171" y="1848406"/>
                  </a:lnTo>
                  <a:lnTo>
                    <a:pt x="2307" y="1896244"/>
                  </a:lnTo>
                  <a:lnTo>
                    <a:pt x="579" y="1944379"/>
                  </a:lnTo>
                  <a:lnTo>
                    <a:pt x="0" y="1992797"/>
                  </a:lnTo>
                  <a:lnTo>
                    <a:pt x="578" y="2041207"/>
                  </a:lnTo>
                  <a:lnTo>
                    <a:pt x="2306" y="2089333"/>
                  </a:lnTo>
                  <a:lnTo>
                    <a:pt x="5170" y="2137163"/>
                  </a:lnTo>
                  <a:lnTo>
                    <a:pt x="9156" y="2184684"/>
                  </a:lnTo>
                  <a:lnTo>
                    <a:pt x="14252" y="2231882"/>
                  </a:lnTo>
                  <a:lnTo>
                    <a:pt x="20445" y="2278744"/>
                  </a:lnTo>
                  <a:lnTo>
                    <a:pt x="27721" y="2325258"/>
                  </a:lnTo>
                  <a:lnTo>
                    <a:pt x="36067" y="2371410"/>
                  </a:lnTo>
                  <a:lnTo>
                    <a:pt x="45471" y="2417188"/>
                  </a:lnTo>
                  <a:lnTo>
                    <a:pt x="55919" y="2462578"/>
                  </a:lnTo>
                  <a:lnTo>
                    <a:pt x="67398" y="2507568"/>
                  </a:lnTo>
                  <a:lnTo>
                    <a:pt x="79895" y="2552143"/>
                  </a:lnTo>
                  <a:lnTo>
                    <a:pt x="93397" y="2596292"/>
                  </a:lnTo>
                  <a:lnTo>
                    <a:pt x="107890" y="2640001"/>
                  </a:lnTo>
                  <a:lnTo>
                    <a:pt x="123362" y="2683257"/>
                  </a:lnTo>
                  <a:lnTo>
                    <a:pt x="139800" y="2726047"/>
                  </a:lnTo>
                  <a:lnTo>
                    <a:pt x="157191" y="2768359"/>
                  </a:lnTo>
                  <a:lnTo>
                    <a:pt x="175521" y="2810178"/>
                  </a:lnTo>
                  <a:lnTo>
                    <a:pt x="194777" y="2851492"/>
                  </a:lnTo>
                  <a:lnTo>
                    <a:pt x="214946" y="2892288"/>
                  </a:lnTo>
                  <a:lnTo>
                    <a:pt x="236016" y="2932553"/>
                  </a:lnTo>
                  <a:lnTo>
                    <a:pt x="257972" y="2972274"/>
                  </a:lnTo>
                  <a:lnTo>
                    <a:pt x="280803" y="3011437"/>
                  </a:lnTo>
                  <a:lnTo>
                    <a:pt x="304494" y="3050030"/>
                  </a:lnTo>
                  <a:lnTo>
                    <a:pt x="329033" y="3088040"/>
                  </a:lnTo>
                  <a:lnTo>
                    <a:pt x="354407" y="3125454"/>
                  </a:lnTo>
                  <a:lnTo>
                    <a:pt x="380602" y="3162258"/>
                  </a:lnTo>
                  <a:lnTo>
                    <a:pt x="407606" y="3198440"/>
                  </a:lnTo>
                  <a:lnTo>
                    <a:pt x="435405" y="3233986"/>
                  </a:lnTo>
                  <a:lnTo>
                    <a:pt x="463987" y="3268884"/>
                  </a:lnTo>
                  <a:lnTo>
                    <a:pt x="493337" y="3303120"/>
                  </a:lnTo>
                  <a:lnTo>
                    <a:pt x="523444" y="3336681"/>
                  </a:lnTo>
                  <a:lnTo>
                    <a:pt x="554294" y="3369555"/>
                  </a:lnTo>
                  <a:lnTo>
                    <a:pt x="585873" y="3401728"/>
                  </a:lnTo>
                  <a:lnTo>
                    <a:pt x="618169" y="3433188"/>
                  </a:lnTo>
                  <a:lnTo>
                    <a:pt x="651169" y="3463920"/>
                  </a:lnTo>
                  <a:lnTo>
                    <a:pt x="684860" y="3493913"/>
                  </a:lnTo>
                  <a:lnTo>
                    <a:pt x="719228" y="3523153"/>
                  </a:lnTo>
                  <a:lnTo>
                    <a:pt x="754261" y="3551627"/>
                  </a:lnTo>
                  <a:lnTo>
                    <a:pt x="789944" y="3579322"/>
                  </a:lnTo>
                  <a:lnTo>
                    <a:pt x="826266" y="3606225"/>
                  </a:lnTo>
                  <a:lnTo>
                    <a:pt x="863214" y="3632324"/>
                  </a:lnTo>
                  <a:lnTo>
                    <a:pt x="900773" y="3657603"/>
                  </a:lnTo>
                  <a:lnTo>
                    <a:pt x="938931" y="3682052"/>
                  </a:lnTo>
                  <a:lnTo>
                    <a:pt x="977675" y="3705657"/>
                  </a:lnTo>
                  <a:lnTo>
                    <a:pt x="1016992" y="3728404"/>
                  </a:lnTo>
                  <a:lnTo>
                    <a:pt x="1056868" y="3750282"/>
                  </a:lnTo>
                  <a:lnTo>
                    <a:pt x="1097291" y="3771276"/>
                  </a:lnTo>
                  <a:lnTo>
                    <a:pt x="1138247" y="3791373"/>
                  </a:lnTo>
                  <a:lnTo>
                    <a:pt x="1179724" y="3810561"/>
                  </a:lnTo>
                  <a:lnTo>
                    <a:pt x="1221708" y="3828827"/>
                  </a:lnTo>
                  <a:lnTo>
                    <a:pt x="1264186" y="3846157"/>
                  </a:lnTo>
                  <a:lnTo>
                    <a:pt x="1307145" y="3862539"/>
                  </a:lnTo>
                  <a:lnTo>
                    <a:pt x="1350572" y="3877959"/>
                  </a:lnTo>
                  <a:lnTo>
                    <a:pt x="1394455" y="3892405"/>
                  </a:lnTo>
                  <a:lnTo>
                    <a:pt x="1438778" y="3905863"/>
                  </a:lnTo>
                  <a:lnTo>
                    <a:pt x="1483531" y="3918320"/>
                  </a:lnTo>
                  <a:lnTo>
                    <a:pt x="1528699" y="3929764"/>
                  </a:lnTo>
                  <a:lnTo>
                    <a:pt x="1574270" y="3940180"/>
                  </a:lnTo>
                  <a:lnTo>
                    <a:pt x="1620230" y="3949557"/>
                  </a:lnTo>
                  <a:lnTo>
                    <a:pt x="1666566" y="3957881"/>
                  </a:lnTo>
                  <a:lnTo>
                    <a:pt x="1713266" y="3965140"/>
                  </a:lnTo>
                  <a:lnTo>
                    <a:pt x="1760315" y="3971319"/>
                  </a:lnTo>
                  <a:lnTo>
                    <a:pt x="1807702" y="3976406"/>
                  </a:lnTo>
                  <a:lnTo>
                    <a:pt x="1855413" y="3980388"/>
                  </a:lnTo>
                  <a:lnTo>
                    <a:pt x="1903434" y="3983253"/>
                  </a:lnTo>
                  <a:lnTo>
                    <a:pt x="1951754" y="3984986"/>
                  </a:lnTo>
                  <a:lnTo>
                    <a:pt x="2000357" y="3985574"/>
                  </a:lnTo>
                  <a:lnTo>
                    <a:pt x="2000357" y="4293063"/>
                  </a:lnTo>
                  <a:lnTo>
                    <a:pt x="2057407" y="4278706"/>
                  </a:lnTo>
                  <a:lnTo>
                    <a:pt x="2113619" y="4263686"/>
                  </a:lnTo>
                  <a:lnTo>
                    <a:pt x="2168994" y="4248007"/>
                  </a:lnTo>
                  <a:lnTo>
                    <a:pt x="2223532" y="4231677"/>
                  </a:lnTo>
                  <a:lnTo>
                    <a:pt x="2277234" y="4214700"/>
                  </a:lnTo>
                  <a:lnTo>
                    <a:pt x="2330100" y="4197081"/>
                  </a:lnTo>
                  <a:lnTo>
                    <a:pt x="2382130" y="4178827"/>
                  </a:lnTo>
                  <a:lnTo>
                    <a:pt x="2433326" y="4159944"/>
                  </a:lnTo>
                  <a:lnTo>
                    <a:pt x="2483687" y="4140436"/>
                  </a:lnTo>
                  <a:lnTo>
                    <a:pt x="2533215" y="4120309"/>
                  </a:lnTo>
                  <a:lnTo>
                    <a:pt x="2581909" y="4099569"/>
                  </a:lnTo>
                  <a:lnTo>
                    <a:pt x="2629770" y="4078222"/>
                  </a:lnTo>
                  <a:lnTo>
                    <a:pt x="2676799" y="4056273"/>
                  </a:lnTo>
                  <a:lnTo>
                    <a:pt x="2722996" y="4033728"/>
                  </a:lnTo>
                  <a:lnTo>
                    <a:pt x="2768361" y="4010592"/>
                  </a:lnTo>
                  <a:lnTo>
                    <a:pt x="2812896" y="3986871"/>
                  </a:lnTo>
                  <a:lnTo>
                    <a:pt x="2856600" y="3962571"/>
                  </a:lnTo>
                  <a:lnTo>
                    <a:pt x="2899475" y="3937697"/>
                  </a:lnTo>
                  <a:lnTo>
                    <a:pt x="2941520" y="3912255"/>
                  </a:lnTo>
                  <a:lnTo>
                    <a:pt x="2982736" y="3886250"/>
                  </a:lnTo>
                  <a:lnTo>
                    <a:pt x="3023124" y="3859689"/>
                  </a:lnTo>
                  <a:lnTo>
                    <a:pt x="3062683" y="3832576"/>
                  </a:lnTo>
                  <a:lnTo>
                    <a:pt x="3101416" y="3804917"/>
                  </a:lnTo>
                  <a:lnTo>
                    <a:pt x="3139321" y="3776719"/>
                  </a:lnTo>
                  <a:lnTo>
                    <a:pt x="3176400" y="3747986"/>
                  </a:lnTo>
                  <a:lnTo>
                    <a:pt x="3212653" y="3718723"/>
                  </a:lnTo>
                  <a:lnTo>
                    <a:pt x="3248081" y="3688938"/>
                  </a:lnTo>
                  <a:lnTo>
                    <a:pt x="3282684" y="3658635"/>
                  </a:lnTo>
                  <a:lnTo>
                    <a:pt x="3316462" y="3627820"/>
                  </a:lnTo>
                  <a:lnTo>
                    <a:pt x="3349416" y="3596499"/>
                  </a:lnTo>
                  <a:lnTo>
                    <a:pt x="3381547" y="3564677"/>
                  </a:lnTo>
                  <a:lnTo>
                    <a:pt x="3412855" y="3532359"/>
                  </a:lnTo>
                  <a:lnTo>
                    <a:pt x="3443340" y="3499552"/>
                  </a:lnTo>
                  <a:lnTo>
                    <a:pt x="3473004" y="3466261"/>
                  </a:lnTo>
                  <a:lnTo>
                    <a:pt x="3501846" y="3432492"/>
                  </a:lnTo>
                  <a:lnTo>
                    <a:pt x="3529867" y="3398250"/>
                  </a:lnTo>
                  <a:lnTo>
                    <a:pt x="3557067" y="3363540"/>
                  </a:lnTo>
                  <a:lnTo>
                    <a:pt x="3583448" y="3328370"/>
                  </a:lnTo>
                  <a:lnTo>
                    <a:pt x="3609009" y="3292743"/>
                  </a:lnTo>
                  <a:lnTo>
                    <a:pt x="3633751" y="3256666"/>
                  </a:lnTo>
                  <a:lnTo>
                    <a:pt x="3657674" y="3220144"/>
                  </a:lnTo>
                  <a:lnTo>
                    <a:pt x="3680779" y="3183183"/>
                  </a:lnTo>
                  <a:lnTo>
                    <a:pt x="3703067" y="3145789"/>
                  </a:lnTo>
                  <a:lnTo>
                    <a:pt x="3724538" y="3107967"/>
                  </a:lnTo>
                  <a:lnTo>
                    <a:pt x="3745193" y="3069723"/>
                  </a:lnTo>
                  <a:lnTo>
                    <a:pt x="3765031" y="3031062"/>
                  </a:lnTo>
                  <a:lnTo>
                    <a:pt x="3784054" y="2991990"/>
                  </a:lnTo>
                  <a:lnTo>
                    <a:pt x="3802261" y="2952512"/>
                  </a:lnTo>
                  <a:lnTo>
                    <a:pt x="3819655" y="2912635"/>
                  </a:lnTo>
                  <a:lnTo>
                    <a:pt x="3836234" y="2872364"/>
                  </a:lnTo>
                  <a:lnTo>
                    <a:pt x="3851999" y="2831704"/>
                  </a:lnTo>
                  <a:lnTo>
                    <a:pt x="3866952" y="2790661"/>
                  </a:lnTo>
                  <a:lnTo>
                    <a:pt x="3881092" y="2749240"/>
                  </a:lnTo>
                  <a:lnTo>
                    <a:pt x="3894420" y="2707448"/>
                  </a:lnTo>
                  <a:lnTo>
                    <a:pt x="3906936" y="2665290"/>
                  </a:lnTo>
                  <a:lnTo>
                    <a:pt x="3918641" y="2622771"/>
                  </a:lnTo>
                  <a:lnTo>
                    <a:pt x="3929536" y="2579898"/>
                  </a:lnTo>
                  <a:lnTo>
                    <a:pt x="3939620" y="2536675"/>
                  </a:lnTo>
                  <a:lnTo>
                    <a:pt x="3948895" y="2493108"/>
                  </a:lnTo>
                  <a:lnTo>
                    <a:pt x="3957361" y="2449204"/>
                  </a:lnTo>
                  <a:lnTo>
                    <a:pt x="3965018" y="2404966"/>
                  </a:lnTo>
                  <a:lnTo>
                    <a:pt x="3971867" y="2360402"/>
                  </a:lnTo>
                  <a:lnTo>
                    <a:pt x="3977908" y="2315517"/>
                  </a:lnTo>
                  <a:lnTo>
                    <a:pt x="3983143" y="2270316"/>
                  </a:lnTo>
                  <a:lnTo>
                    <a:pt x="3987570" y="2224805"/>
                  </a:lnTo>
                  <a:lnTo>
                    <a:pt x="3991192" y="2178990"/>
                  </a:lnTo>
                  <a:lnTo>
                    <a:pt x="3994008" y="2132876"/>
                  </a:lnTo>
                  <a:lnTo>
                    <a:pt x="3996018" y="2086469"/>
                  </a:lnTo>
                  <a:lnTo>
                    <a:pt x="3997225" y="2039774"/>
                  </a:lnTo>
                  <a:lnTo>
                    <a:pt x="3997626" y="1992797"/>
                  </a:lnTo>
                  <a:lnTo>
                    <a:pt x="3997049" y="1944440"/>
                  </a:lnTo>
                  <a:lnTo>
                    <a:pt x="3995325" y="1896365"/>
                  </a:lnTo>
                  <a:lnTo>
                    <a:pt x="3992467" y="1848586"/>
                  </a:lnTo>
                  <a:lnTo>
                    <a:pt x="3988490" y="1801116"/>
                  </a:lnTo>
                  <a:lnTo>
                    <a:pt x="3983405" y="1753967"/>
                  </a:lnTo>
                  <a:lnTo>
                    <a:pt x="3977225" y="1707153"/>
                  </a:lnTo>
                  <a:lnTo>
                    <a:pt x="3969965" y="1660687"/>
                  </a:lnTo>
                  <a:lnTo>
                    <a:pt x="3961636" y="1614582"/>
                  </a:lnTo>
                  <a:lnTo>
                    <a:pt x="3952252" y="1568851"/>
                  </a:lnTo>
                  <a:lnTo>
                    <a:pt x="3941826" y="1523506"/>
                  </a:lnTo>
                  <a:lnTo>
                    <a:pt x="3930372" y="1478561"/>
                  </a:lnTo>
                  <a:lnTo>
                    <a:pt x="3917901" y="1434029"/>
                  </a:lnTo>
                  <a:lnTo>
                    <a:pt x="3904427" y="1389922"/>
                  </a:lnTo>
                  <a:lnTo>
                    <a:pt x="3889964" y="1346255"/>
                  </a:lnTo>
                  <a:lnTo>
                    <a:pt x="3874524" y="1303039"/>
                  </a:lnTo>
                  <a:lnTo>
                    <a:pt x="3858120" y="1260288"/>
                  </a:lnTo>
                  <a:lnTo>
                    <a:pt x="3840765" y="1218014"/>
                  </a:lnTo>
                  <a:lnTo>
                    <a:pt x="3822473" y="1176232"/>
                  </a:lnTo>
                  <a:lnTo>
                    <a:pt x="3803257" y="1134953"/>
                  </a:lnTo>
                  <a:lnTo>
                    <a:pt x="3783128" y="1094190"/>
                  </a:lnTo>
                  <a:lnTo>
                    <a:pt x="3762102" y="1053958"/>
                  </a:lnTo>
                  <a:lnTo>
                    <a:pt x="3740190" y="1014268"/>
                  </a:lnTo>
                  <a:lnTo>
                    <a:pt x="3717405" y="975134"/>
                  </a:lnTo>
                  <a:lnTo>
                    <a:pt x="3693761" y="936569"/>
                  </a:lnTo>
                  <a:lnTo>
                    <a:pt x="3669271" y="898586"/>
                  </a:lnTo>
                  <a:lnTo>
                    <a:pt x="3643948" y="861197"/>
                  </a:lnTo>
                  <a:lnTo>
                    <a:pt x="3617805" y="824416"/>
                  </a:lnTo>
                  <a:lnTo>
                    <a:pt x="3590855" y="788255"/>
                  </a:lnTo>
                  <a:lnTo>
                    <a:pt x="3563110" y="752729"/>
                  </a:lnTo>
                  <a:lnTo>
                    <a:pt x="3534585" y="717849"/>
                  </a:lnTo>
                  <a:lnTo>
                    <a:pt x="3505292" y="683629"/>
                  </a:lnTo>
                  <a:lnTo>
                    <a:pt x="3475244" y="650081"/>
                  </a:lnTo>
                  <a:lnTo>
                    <a:pt x="3444454" y="617219"/>
                  </a:lnTo>
                  <a:lnTo>
                    <a:pt x="3412935" y="585056"/>
                  </a:lnTo>
                  <a:lnTo>
                    <a:pt x="3380700" y="553605"/>
                  </a:lnTo>
                  <a:lnTo>
                    <a:pt x="3347763" y="522878"/>
                  </a:lnTo>
                  <a:lnTo>
                    <a:pt x="3314137" y="492889"/>
                  </a:lnTo>
                  <a:lnTo>
                    <a:pt x="3279833" y="463651"/>
                  </a:lnTo>
                  <a:lnTo>
                    <a:pt x="3244867" y="435177"/>
                  </a:lnTo>
                  <a:lnTo>
                    <a:pt x="3209249" y="407479"/>
                  </a:lnTo>
                  <a:lnTo>
                    <a:pt x="3172995" y="380571"/>
                  </a:lnTo>
                  <a:lnTo>
                    <a:pt x="3136116" y="354465"/>
                  </a:lnTo>
                  <a:lnTo>
                    <a:pt x="3098626" y="329176"/>
                  </a:lnTo>
                  <a:lnTo>
                    <a:pt x="3060537" y="304715"/>
                  </a:lnTo>
                  <a:lnTo>
                    <a:pt x="3021863" y="281095"/>
                  </a:lnTo>
                  <a:lnTo>
                    <a:pt x="2982618" y="258331"/>
                  </a:lnTo>
                  <a:lnTo>
                    <a:pt x="2942813" y="236434"/>
                  </a:lnTo>
                  <a:lnTo>
                    <a:pt x="2902462" y="215417"/>
                  </a:lnTo>
                  <a:lnTo>
                    <a:pt x="2861578" y="195295"/>
                  </a:lnTo>
                  <a:lnTo>
                    <a:pt x="2820174" y="176079"/>
                  </a:lnTo>
                  <a:lnTo>
                    <a:pt x="2778264" y="157782"/>
                  </a:lnTo>
                  <a:lnTo>
                    <a:pt x="2735859" y="140419"/>
                  </a:lnTo>
                  <a:lnTo>
                    <a:pt x="2692974" y="124001"/>
                  </a:lnTo>
                  <a:lnTo>
                    <a:pt x="2649621" y="108542"/>
                  </a:lnTo>
                  <a:lnTo>
                    <a:pt x="2605814" y="94054"/>
                  </a:lnTo>
                  <a:lnTo>
                    <a:pt x="2561564" y="80551"/>
                  </a:lnTo>
                  <a:lnTo>
                    <a:pt x="2516887" y="68046"/>
                  </a:lnTo>
                  <a:lnTo>
                    <a:pt x="2471794" y="56552"/>
                  </a:lnTo>
                  <a:lnTo>
                    <a:pt x="2426298" y="46081"/>
                  </a:lnTo>
                  <a:lnTo>
                    <a:pt x="2380413" y="36646"/>
                  </a:lnTo>
                  <a:lnTo>
                    <a:pt x="2334152" y="28262"/>
                  </a:lnTo>
                  <a:lnTo>
                    <a:pt x="2287527" y="20940"/>
                  </a:lnTo>
                  <a:lnTo>
                    <a:pt x="2240552" y="14694"/>
                  </a:lnTo>
                  <a:lnTo>
                    <a:pt x="2193240" y="9536"/>
                  </a:lnTo>
                  <a:lnTo>
                    <a:pt x="2145604" y="5480"/>
                  </a:lnTo>
                  <a:lnTo>
                    <a:pt x="2097656" y="2539"/>
                  </a:lnTo>
                  <a:lnTo>
                    <a:pt x="2049411" y="725"/>
                  </a:lnTo>
                  <a:lnTo>
                    <a:pt x="2000881" y="0"/>
                  </a:lnTo>
                  <a:close/>
                </a:path>
              </a:pathLst>
            </a:custGeom>
            <a:solidFill>
              <a:srgbClr val="1273B8"/>
            </a:solidFill>
          </p:spPr>
          <p:txBody>
            <a:bodyPr wrap="square" lIns="0" tIns="0" rIns="0" bIns="0" rtlCol="0"/>
            <a:lstStyle/>
            <a:p>
              <a:endParaRPr/>
            </a:p>
          </p:txBody>
        </p:sp>
        <p:sp>
          <p:nvSpPr>
            <p:cNvPr id="5" name="object 5"/>
            <p:cNvSpPr/>
            <p:nvPr/>
          </p:nvSpPr>
          <p:spPr>
            <a:xfrm>
              <a:off x="6340982" y="1591371"/>
              <a:ext cx="2380615" cy="2309495"/>
            </a:xfrm>
            <a:custGeom>
              <a:avLst/>
              <a:gdLst/>
              <a:ahLst/>
              <a:cxnLst/>
              <a:rect l="l" t="t" r="r" b="b"/>
              <a:pathLst>
                <a:path w="2380615" h="2309495">
                  <a:moveTo>
                    <a:pt x="1277100" y="1058302"/>
                  </a:moveTo>
                  <a:lnTo>
                    <a:pt x="297666" y="1058302"/>
                  </a:lnTo>
                  <a:lnTo>
                    <a:pt x="249452" y="1062087"/>
                  </a:lnTo>
                  <a:lnTo>
                    <a:pt x="203690" y="1073043"/>
                  </a:lnTo>
                  <a:lnTo>
                    <a:pt x="160997" y="1090570"/>
                  </a:lnTo>
                  <a:lnTo>
                    <a:pt x="121992" y="1114069"/>
                  </a:lnTo>
                  <a:lnTo>
                    <a:pt x="87291" y="1142941"/>
                  </a:lnTo>
                  <a:lnTo>
                    <a:pt x="57514" y="1176588"/>
                  </a:lnTo>
                  <a:lnTo>
                    <a:pt x="33279" y="1214409"/>
                  </a:lnTo>
                  <a:lnTo>
                    <a:pt x="15202" y="1255806"/>
                  </a:lnTo>
                  <a:lnTo>
                    <a:pt x="3903" y="1300180"/>
                  </a:lnTo>
                  <a:lnTo>
                    <a:pt x="0" y="1346932"/>
                  </a:lnTo>
                  <a:lnTo>
                    <a:pt x="0" y="2020388"/>
                  </a:lnTo>
                  <a:lnTo>
                    <a:pt x="3903" y="2067138"/>
                  </a:lnTo>
                  <a:lnTo>
                    <a:pt x="15202" y="2111510"/>
                  </a:lnTo>
                  <a:lnTo>
                    <a:pt x="33279" y="2152907"/>
                  </a:lnTo>
                  <a:lnTo>
                    <a:pt x="57514" y="2190728"/>
                  </a:lnTo>
                  <a:lnTo>
                    <a:pt x="87291" y="2224375"/>
                  </a:lnTo>
                  <a:lnTo>
                    <a:pt x="121992" y="2253249"/>
                  </a:lnTo>
                  <a:lnTo>
                    <a:pt x="160997" y="2276749"/>
                  </a:lnTo>
                  <a:lnTo>
                    <a:pt x="203690" y="2294277"/>
                  </a:lnTo>
                  <a:lnTo>
                    <a:pt x="249452" y="2305233"/>
                  </a:lnTo>
                  <a:lnTo>
                    <a:pt x="297666" y="2309018"/>
                  </a:lnTo>
                  <a:lnTo>
                    <a:pt x="1334367" y="2309018"/>
                  </a:lnTo>
                  <a:lnTo>
                    <a:pt x="1511193" y="2116595"/>
                  </a:lnTo>
                  <a:lnTo>
                    <a:pt x="297666" y="2116595"/>
                  </a:lnTo>
                  <a:lnTo>
                    <a:pt x="259059" y="2109031"/>
                  </a:lnTo>
                  <a:lnTo>
                    <a:pt x="227519" y="2088407"/>
                  </a:lnTo>
                  <a:lnTo>
                    <a:pt x="206246" y="2057826"/>
                  </a:lnTo>
                  <a:lnTo>
                    <a:pt x="198444" y="2020388"/>
                  </a:lnTo>
                  <a:lnTo>
                    <a:pt x="198444" y="1346932"/>
                  </a:lnTo>
                  <a:lnTo>
                    <a:pt x="206246" y="1309493"/>
                  </a:lnTo>
                  <a:lnTo>
                    <a:pt x="227519" y="1278908"/>
                  </a:lnTo>
                  <a:lnTo>
                    <a:pt x="259059" y="1258281"/>
                  </a:lnTo>
                  <a:lnTo>
                    <a:pt x="297666" y="1250715"/>
                  </a:lnTo>
                  <a:lnTo>
                    <a:pt x="1767527" y="1250715"/>
                  </a:lnTo>
                  <a:lnTo>
                    <a:pt x="1811040" y="1204350"/>
                  </a:lnTo>
                  <a:lnTo>
                    <a:pt x="1542633" y="1204350"/>
                  </a:lnTo>
                  <a:lnTo>
                    <a:pt x="1516566" y="1168719"/>
                  </a:lnTo>
                  <a:lnTo>
                    <a:pt x="1485583" y="1137133"/>
                  </a:lnTo>
                  <a:lnTo>
                    <a:pt x="1450224" y="1110116"/>
                  </a:lnTo>
                  <a:lnTo>
                    <a:pt x="1411029" y="1088191"/>
                  </a:lnTo>
                  <a:lnTo>
                    <a:pt x="1368538" y="1071883"/>
                  </a:lnTo>
                  <a:lnTo>
                    <a:pt x="1323289" y="1061714"/>
                  </a:lnTo>
                  <a:lnTo>
                    <a:pt x="1277100" y="1058302"/>
                  </a:lnTo>
                  <a:close/>
                </a:path>
                <a:path w="2380615" h="2309495">
                  <a:moveTo>
                    <a:pt x="2363439" y="962190"/>
                  </a:moveTo>
                  <a:lnTo>
                    <a:pt x="2078051" y="962190"/>
                  </a:lnTo>
                  <a:lnTo>
                    <a:pt x="2097807" y="962868"/>
                  </a:lnTo>
                  <a:lnTo>
                    <a:pt x="2116733" y="967551"/>
                  </a:lnTo>
                  <a:lnTo>
                    <a:pt x="2134376" y="975878"/>
                  </a:lnTo>
                  <a:lnTo>
                    <a:pt x="2150280" y="987488"/>
                  </a:lnTo>
                  <a:lnTo>
                    <a:pt x="2173614" y="1018334"/>
                  </a:lnTo>
                  <a:lnTo>
                    <a:pt x="2182731" y="1054367"/>
                  </a:lnTo>
                  <a:lnTo>
                    <a:pt x="2177494" y="1090570"/>
                  </a:lnTo>
                  <a:lnTo>
                    <a:pt x="2177411" y="1091139"/>
                  </a:lnTo>
                  <a:lnTo>
                    <a:pt x="2157632" y="1123873"/>
                  </a:lnTo>
                  <a:lnTo>
                    <a:pt x="1245459" y="2116595"/>
                  </a:lnTo>
                  <a:lnTo>
                    <a:pt x="1511193" y="2116595"/>
                  </a:lnTo>
                  <a:lnTo>
                    <a:pt x="2305469" y="1252255"/>
                  </a:lnTo>
                  <a:lnTo>
                    <a:pt x="2334493" y="1215047"/>
                  </a:lnTo>
                  <a:lnTo>
                    <a:pt x="2356466" y="1174815"/>
                  </a:lnTo>
                  <a:lnTo>
                    <a:pt x="2371434" y="1132402"/>
                  </a:lnTo>
                  <a:lnTo>
                    <a:pt x="2379440" y="1088652"/>
                  </a:lnTo>
                  <a:lnTo>
                    <a:pt x="2380530" y="1044407"/>
                  </a:lnTo>
                  <a:lnTo>
                    <a:pt x="2374751" y="1000513"/>
                  </a:lnTo>
                  <a:lnTo>
                    <a:pt x="2363439" y="962190"/>
                  </a:lnTo>
                  <a:close/>
                </a:path>
                <a:path w="2380615" h="2309495">
                  <a:moveTo>
                    <a:pt x="1767527" y="1250715"/>
                  </a:moveTo>
                  <a:lnTo>
                    <a:pt x="1275720" y="1250715"/>
                  </a:lnTo>
                  <a:lnTo>
                    <a:pt x="1319814" y="1259375"/>
                  </a:lnTo>
                  <a:lnTo>
                    <a:pt x="1355872" y="1282972"/>
                  </a:lnTo>
                  <a:lnTo>
                    <a:pt x="1380209" y="1317935"/>
                  </a:lnTo>
                  <a:lnTo>
                    <a:pt x="1389140" y="1360691"/>
                  </a:lnTo>
                  <a:lnTo>
                    <a:pt x="1381746" y="1399499"/>
                  </a:lnTo>
                  <a:lnTo>
                    <a:pt x="1361318" y="1432542"/>
                  </a:lnTo>
                  <a:lnTo>
                    <a:pt x="1330491" y="1456837"/>
                  </a:lnTo>
                  <a:lnTo>
                    <a:pt x="1291897" y="1469400"/>
                  </a:lnTo>
                  <a:lnTo>
                    <a:pt x="779798" y="1540309"/>
                  </a:lnTo>
                  <a:lnTo>
                    <a:pt x="807881" y="1730805"/>
                  </a:lnTo>
                  <a:lnTo>
                    <a:pt x="1319980" y="1659897"/>
                  </a:lnTo>
                  <a:lnTo>
                    <a:pt x="1368502" y="1649240"/>
                  </a:lnTo>
                  <a:lnTo>
                    <a:pt x="1413735" y="1631578"/>
                  </a:lnTo>
                  <a:lnTo>
                    <a:pt x="1455077" y="1607586"/>
                  </a:lnTo>
                  <a:lnTo>
                    <a:pt x="1491921" y="1577937"/>
                  </a:lnTo>
                  <a:lnTo>
                    <a:pt x="1523664" y="1543306"/>
                  </a:lnTo>
                  <a:lnTo>
                    <a:pt x="1549701" y="1504368"/>
                  </a:lnTo>
                  <a:lnTo>
                    <a:pt x="1569428" y="1461798"/>
                  </a:lnTo>
                  <a:lnTo>
                    <a:pt x="1767527" y="1250715"/>
                  </a:lnTo>
                  <a:close/>
                </a:path>
                <a:path w="2380615" h="2309495">
                  <a:moveTo>
                    <a:pt x="2068722" y="769966"/>
                  </a:moveTo>
                  <a:lnTo>
                    <a:pt x="2021725" y="775698"/>
                  </a:lnTo>
                  <a:lnTo>
                    <a:pt x="1976896" y="788308"/>
                  </a:lnTo>
                  <a:lnTo>
                    <a:pt x="1934877" y="807488"/>
                  </a:lnTo>
                  <a:lnTo>
                    <a:pt x="1896310" y="832934"/>
                  </a:lnTo>
                  <a:lnTo>
                    <a:pt x="1861838" y="864340"/>
                  </a:lnTo>
                  <a:lnTo>
                    <a:pt x="1542633" y="1204350"/>
                  </a:lnTo>
                  <a:lnTo>
                    <a:pt x="1811040" y="1204350"/>
                  </a:lnTo>
                  <a:lnTo>
                    <a:pt x="2008598" y="993844"/>
                  </a:lnTo>
                  <a:lnTo>
                    <a:pt x="2023312" y="980994"/>
                  </a:lnTo>
                  <a:lnTo>
                    <a:pt x="2040085" y="971302"/>
                  </a:lnTo>
                  <a:lnTo>
                    <a:pt x="2058478" y="964968"/>
                  </a:lnTo>
                  <a:lnTo>
                    <a:pt x="2078051" y="962190"/>
                  </a:lnTo>
                  <a:lnTo>
                    <a:pt x="2363439" y="962190"/>
                  </a:lnTo>
                  <a:lnTo>
                    <a:pt x="2362146" y="957810"/>
                  </a:lnTo>
                  <a:lnTo>
                    <a:pt x="2342762" y="917144"/>
                  </a:lnTo>
                  <a:lnTo>
                    <a:pt x="2316643" y="879357"/>
                  </a:lnTo>
                  <a:lnTo>
                    <a:pt x="2283232" y="844666"/>
                  </a:lnTo>
                  <a:lnTo>
                    <a:pt x="2246481" y="817037"/>
                  </a:lnTo>
                  <a:lnTo>
                    <a:pt x="2205457" y="795317"/>
                  </a:lnTo>
                  <a:lnTo>
                    <a:pt x="2161642" y="780154"/>
                  </a:lnTo>
                  <a:lnTo>
                    <a:pt x="2115806" y="771665"/>
                  </a:lnTo>
                  <a:lnTo>
                    <a:pt x="2068722" y="769966"/>
                  </a:lnTo>
                  <a:close/>
                </a:path>
                <a:path w="2380615" h="2309495">
                  <a:moveTo>
                    <a:pt x="1076873" y="798153"/>
                  </a:moveTo>
                  <a:lnTo>
                    <a:pt x="510801" y="798153"/>
                  </a:lnTo>
                  <a:lnTo>
                    <a:pt x="550555" y="832341"/>
                  </a:lnTo>
                  <a:lnTo>
                    <a:pt x="594847" y="860965"/>
                  </a:lnTo>
                  <a:lnTo>
                    <a:pt x="643083" y="883727"/>
                  </a:lnTo>
                  <a:lnTo>
                    <a:pt x="694669" y="900328"/>
                  </a:lnTo>
                  <a:lnTo>
                    <a:pt x="694669" y="1058302"/>
                  </a:lnTo>
                  <a:lnTo>
                    <a:pt x="893114" y="1058302"/>
                  </a:lnTo>
                  <a:lnTo>
                    <a:pt x="893114" y="900328"/>
                  </a:lnTo>
                  <a:lnTo>
                    <a:pt x="892820" y="900328"/>
                  </a:lnTo>
                  <a:lnTo>
                    <a:pt x="944531" y="883727"/>
                  </a:lnTo>
                  <a:lnTo>
                    <a:pt x="992812" y="860965"/>
                  </a:lnTo>
                  <a:lnTo>
                    <a:pt x="1037103" y="832341"/>
                  </a:lnTo>
                  <a:lnTo>
                    <a:pt x="1076873" y="798153"/>
                  </a:lnTo>
                  <a:close/>
                </a:path>
                <a:path w="2380615" h="2309495">
                  <a:moveTo>
                    <a:pt x="370501" y="181743"/>
                  </a:moveTo>
                  <a:lnTo>
                    <a:pt x="271478" y="348376"/>
                  </a:lnTo>
                  <a:lnTo>
                    <a:pt x="412867" y="427358"/>
                  </a:lnTo>
                  <a:lnTo>
                    <a:pt x="406450" y="452031"/>
                  </a:lnTo>
                  <a:lnTo>
                    <a:pt x="401431" y="477173"/>
                  </a:lnTo>
                  <a:lnTo>
                    <a:pt x="398161" y="502858"/>
                  </a:lnTo>
                  <a:lnTo>
                    <a:pt x="396993" y="529156"/>
                  </a:lnTo>
                  <a:lnTo>
                    <a:pt x="398161" y="555449"/>
                  </a:lnTo>
                  <a:lnTo>
                    <a:pt x="401431" y="581130"/>
                  </a:lnTo>
                  <a:lnTo>
                    <a:pt x="406450" y="606271"/>
                  </a:lnTo>
                  <a:lnTo>
                    <a:pt x="412867" y="630944"/>
                  </a:lnTo>
                  <a:lnTo>
                    <a:pt x="271478" y="709926"/>
                  </a:lnTo>
                  <a:lnTo>
                    <a:pt x="370501" y="876559"/>
                  </a:lnTo>
                  <a:lnTo>
                    <a:pt x="510801" y="798153"/>
                  </a:lnTo>
                  <a:lnTo>
                    <a:pt x="1263819" y="798153"/>
                  </a:lnTo>
                  <a:lnTo>
                    <a:pt x="1309330" y="721569"/>
                  </a:lnTo>
                  <a:lnTo>
                    <a:pt x="793787" y="721569"/>
                  </a:lnTo>
                  <a:lnTo>
                    <a:pt x="748335" y="716479"/>
                  </a:lnTo>
                  <a:lnTo>
                    <a:pt x="706584" y="701985"/>
                  </a:lnTo>
                  <a:lnTo>
                    <a:pt x="669736" y="679249"/>
                  </a:lnTo>
                  <a:lnTo>
                    <a:pt x="638988" y="649436"/>
                  </a:lnTo>
                  <a:lnTo>
                    <a:pt x="615540" y="613707"/>
                  </a:lnTo>
                  <a:lnTo>
                    <a:pt x="600592" y="573226"/>
                  </a:lnTo>
                  <a:lnTo>
                    <a:pt x="595343" y="529156"/>
                  </a:lnTo>
                  <a:lnTo>
                    <a:pt x="600592" y="485082"/>
                  </a:lnTo>
                  <a:lnTo>
                    <a:pt x="615540" y="444599"/>
                  </a:lnTo>
                  <a:lnTo>
                    <a:pt x="638988" y="408868"/>
                  </a:lnTo>
                  <a:lnTo>
                    <a:pt x="669736" y="379053"/>
                  </a:lnTo>
                  <a:lnTo>
                    <a:pt x="706584" y="356317"/>
                  </a:lnTo>
                  <a:lnTo>
                    <a:pt x="748335" y="341823"/>
                  </a:lnTo>
                  <a:lnTo>
                    <a:pt x="793787" y="336733"/>
                  </a:lnTo>
                  <a:lnTo>
                    <a:pt x="1309442" y="336733"/>
                  </a:lnTo>
                  <a:lnTo>
                    <a:pt x="1263931" y="260149"/>
                  </a:lnTo>
                  <a:lnTo>
                    <a:pt x="510801" y="260149"/>
                  </a:lnTo>
                  <a:lnTo>
                    <a:pt x="370501" y="181743"/>
                  </a:lnTo>
                  <a:close/>
                </a:path>
                <a:path w="2380615" h="2309495">
                  <a:moveTo>
                    <a:pt x="1263819" y="798153"/>
                  </a:moveTo>
                  <a:lnTo>
                    <a:pt x="1077151" y="798153"/>
                  </a:lnTo>
                  <a:lnTo>
                    <a:pt x="1217450" y="876559"/>
                  </a:lnTo>
                  <a:lnTo>
                    <a:pt x="1217226" y="876559"/>
                  </a:lnTo>
                  <a:lnTo>
                    <a:pt x="1263819" y="798153"/>
                  </a:lnTo>
                  <a:close/>
                </a:path>
                <a:path w="2380615" h="2309495">
                  <a:moveTo>
                    <a:pt x="2283232" y="844666"/>
                  </a:moveTo>
                  <a:lnTo>
                    <a:pt x="2283839" y="845297"/>
                  </a:lnTo>
                  <a:lnTo>
                    <a:pt x="2284070" y="845297"/>
                  </a:lnTo>
                  <a:lnTo>
                    <a:pt x="2283232" y="844666"/>
                  </a:lnTo>
                  <a:close/>
                </a:path>
                <a:path w="2380615" h="2309495">
                  <a:moveTo>
                    <a:pt x="1309442" y="336733"/>
                  </a:moveTo>
                  <a:lnTo>
                    <a:pt x="793787" y="336733"/>
                  </a:lnTo>
                  <a:lnTo>
                    <a:pt x="839243" y="341823"/>
                  </a:lnTo>
                  <a:lnTo>
                    <a:pt x="880996" y="356317"/>
                  </a:lnTo>
                  <a:lnTo>
                    <a:pt x="917847" y="379053"/>
                  </a:lnTo>
                  <a:lnTo>
                    <a:pt x="948596" y="408868"/>
                  </a:lnTo>
                  <a:lnTo>
                    <a:pt x="972044" y="444599"/>
                  </a:lnTo>
                  <a:lnTo>
                    <a:pt x="986992" y="485082"/>
                  </a:lnTo>
                  <a:lnTo>
                    <a:pt x="992242" y="529156"/>
                  </a:lnTo>
                  <a:lnTo>
                    <a:pt x="986992" y="573226"/>
                  </a:lnTo>
                  <a:lnTo>
                    <a:pt x="972044" y="613707"/>
                  </a:lnTo>
                  <a:lnTo>
                    <a:pt x="948596" y="649436"/>
                  </a:lnTo>
                  <a:lnTo>
                    <a:pt x="917847" y="679249"/>
                  </a:lnTo>
                  <a:lnTo>
                    <a:pt x="880996" y="701985"/>
                  </a:lnTo>
                  <a:lnTo>
                    <a:pt x="839243" y="716479"/>
                  </a:lnTo>
                  <a:lnTo>
                    <a:pt x="793787" y="721569"/>
                  </a:lnTo>
                  <a:lnTo>
                    <a:pt x="1309330" y="721569"/>
                  </a:lnTo>
                  <a:lnTo>
                    <a:pt x="1316249" y="709926"/>
                  </a:lnTo>
                  <a:lnTo>
                    <a:pt x="1316474" y="709926"/>
                  </a:lnTo>
                  <a:lnTo>
                    <a:pt x="1175085" y="630944"/>
                  </a:lnTo>
                  <a:lnTo>
                    <a:pt x="1174892" y="630944"/>
                  </a:lnTo>
                  <a:lnTo>
                    <a:pt x="1181304" y="606271"/>
                  </a:lnTo>
                  <a:lnTo>
                    <a:pt x="1186329" y="581130"/>
                  </a:lnTo>
                  <a:lnTo>
                    <a:pt x="1189608" y="555449"/>
                  </a:lnTo>
                  <a:lnTo>
                    <a:pt x="1190786" y="529156"/>
                  </a:lnTo>
                  <a:lnTo>
                    <a:pt x="1189625" y="502858"/>
                  </a:lnTo>
                  <a:lnTo>
                    <a:pt x="1186360" y="477173"/>
                  </a:lnTo>
                  <a:lnTo>
                    <a:pt x="1181347" y="452031"/>
                  </a:lnTo>
                  <a:lnTo>
                    <a:pt x="1174941" y="427358"/>
                  </a:lnTo>
                  <a:lnTo>
                    <a:pt x="1174748" y="427358"/>
                  </a:lnTo>
                  <a:lnTo>
                    <a:pt x="1316136" y="348376"/>
                  </a:lnTo>
                  <a:lnTo>
                    <a:pt x="1316361" y="348376"/>
                  </a:lnTo>
                  <a:lnTo>
                    <a:pt x="1309442" y="336733"/>
                  </a:lnTo>
                  <a:close/>
                </a:path>
                <a:path w="2380615" h="2309495">
                  <a:moveTo>
                    <a:pt x="893114" y="0"/>
                  </a:moveTo>
                  <a:lnTo>
                    <a:pt x="694669" y="0"/>
                  </a:lnTo>
                  <a:lnTo>
                    <a:pt x="694669" y="157974"/>
                  </a:lnTo>
                  <a:lnTo>
                    <a:pt x="643083" y="174535"/>
                  </a:lnTo>
                  <a:lnTo>
                    <a:pt x="594847" y="197301"/>
                  </a:lnTo>
                  <a:lnTo>
                    <a:pt x="550555" y="225947"/>
                  </a:lnTo>
                  <a:lnTo>
                    <a:pt x="510801" y="260149"/>
                  </a:lnTo>
                  <a:lnTo>
                    <a:pt x="1077092" y="260149"/>
                  </a:lnTo>
                  <a:lnTo>
                    <a:pt x="1037323" y="225947"/>
                  </a:lnTo>
                  <a:lnTo>
                    <a:pt x="993028" y="197301"/>
                  </a:lnTo>
                  <a:lnTo>
                    <a:pt x="944816" y="174535"/>
                  </a:lnTo>
                  <a:lnTo>
                    <a:pt x="893407" y="157974"/>
                  </a:lnTo>
                  <a:lnTo>
                    <a:pt x="893114" y="157974"/>
                  </a:lnTo>
                  <a:lnTo>
                    <a:pt x="893114" y="0"/>
                  </a:lnTo>
                  <a:close/>
                </a:path>
                <a:path w="2380615" h="2309495">
                  <a:moveTo>
                    <a:pt x="1217338" y="181743"/>
                  </a:moveTo>
                  <a:lnTo>
                    <a:pt x="1217113" y="181743"/>
                  </a:lnTo>
                  <a:lnTo>
                    <a:pt x="1076814" y="260149"/>
                  </a:lnTo>
                  <a:lnTo>
                    <a:pt x="1263931" y="260149"/>
                  </a:lnTo>
                  <a:lnTo>
                    <a:pt x="1217338" y="181743"/>
                  </a:lnTo>
                  <a:close/>
                </a:path>
              </a:pathLst>
            </a:custGeom>
            <a:solidFill>
              <a:srgbClr val="FFFFFF"/>
            </a:solidFill>
          </p:spPr>
          <p:txBody>
            <a:bodyPr wrap="square" lIns="0" tIns="0" rIns="0" bIns="0" rtlCol="0"/>
            <a:lstStyle/>
            <a:p>
              <a:endParaRPr/>
            </a:p>
          </p:txBody>
        </p:sp>
      </p:grpSp>
      <p:sp>
        <p:nvSpPr>
          <p:cNvPr id="6" name="object 6"/>
          <p:cNvSpPr txBox="1">
            <a:spLocks noGrp="1"/>
          </p:cNvSpPr>
          <p:nvPr>
            <p:ph type="title"/>
          </p:nvPr>
        </p:nvSpPr>
        <p:spPr>
          <a:xfrm>
            <a:off x="10661303" y="1912778"/>
            <a:ext cx="4119245" cy="1053465"/>
          </a:xfrm>
          <a:prstGeom prst="rect">
            <a:avLst/>
          </a:prstGeom>
        </p:spPr>
        <p:txBody>
          <a:bodyPr vert="horz" wrap="square" lIns="0" tIns="12065" rIns="0" bIns="0" rtlCol="0">
            <a:spAutoFit/>
          </a:bodyPr>
          <a:lstStyle/>
          <a:p>
            <a:pPr marL="12700">
              <a:lnSpc>
                <a:spcPct val="100000"/>
              </a:lnSpc>
              <a:spcBef>
                <a:spcPts val="95"/>
              </a:spcBef>
            </a:pPr>
            <a:r>
              <a:rPr spc="-10" dirty="0">
                <a:solidFill>
                  <a:srgbClr val="1273B8"/>
                </a:solidFill>
              </a:rPr>
              <a:t>DEVELOP</a:t>
            </a:r>
          </a:p>
        </p:txBody>
      </p:sp>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38100">
              <a:lnSpc>
                <a:spcPts val="1535"/>
              </a:lnSpc>
            </a:pPr>
            <a:fld id="{81D60167-4931-47E6-BA6A-407CBD079E47}" type="slidenum">
              <a:rPr spc="-25" dirty="0"/>
              <a:t>23</a:t>
            </a:fld>
            <a:endParaRPr spc="-25" dirty="0"/>
          </a:p>
        </p:txBody>
      </p:sp>
      <p:sp>
        <p:nvSpPr>
          <p:cNvPr id="7" name="object 7"/>
          <p:cNvSpPr txBox="1"/>
          <p:nvPr/>
        </p:nvSpPr>
        <p:spPr>
          <a:xfrm>
            <a:off x="10636190" y="3189910"/>
            <a:ext cx="8401685" cy="6050915"/>
          </a:xfrm>
          <a:prstGeom prst="rect">
            <a:avLst/>
          </a:prstGeom>
        </p:spPr>
        <p:txBody>
          <a:bodyPr vert="horz" wrap="square" lIns="0" tIns="12065" rIns="0" bIns="0" rtlCol="0">
            <a:spAutoFit/>
          </a:bodyPr>
          <a:lstStyle/>
          <a:p>
            <a:pPr marL="12700" marR="916305">
              <a:lnSpc>
                <a:spcPct val="100400"/>
              </a:lnSpc>
              <a:spcBef>
                <a:spcPts val="95"/>
              </a:spcBef>
            </a:pPr>
            <a:r>
              <a:rPr sz="2300" b="1" dirty="0">
                <a:solidFill>
                  <a:srgbClr val="1273B8"/>
                </a:solidFill>
                <a:latin typeface="Helvetica"/>
                <a:cs typeface="Helvetica"/>
              </a:rPr>
              <a:t>Train</a:t>
            </a:r>
            <a:r>
              <a:rPr sz="2300" b="1" spc="-30" dirty="0">
                <a:solidFill>
                  <a:srgbClr val="1273B8"/>
                </a:solidFill>
                <a:latin typeface="Helvetica"/>
                <a:cs typeface="Helvetica"/>
              </a:rPr>
              <a:t> </a:t>
            </a:r>
            <a:r>
              <a:rPr sz="2300" dirty="0">
                <a:solidFill>
                  <a:srgbClr val="575756"/>
                </a:solidFill>
                <a:latin typeface="Helvetica"/>
                <a:cs typeface="Helvetica"/>
              </a:rPr>
              <a:t>our</a:t>
            </a:r>
            <a:r>
              <a:rPr sz="2300" spc="-25" dirty="0">
                <a:solidFill>
                  <a:srgbClr val="575756"/>
                </a:solidFill>
                <a:latin typeface="Helvetica"/>
                <a:cs typeface="Helvetica"/>
              </a:rPr>
              <a:t> </a:t>
            </a:r>
            <a:r>
              <a:rPr sz="2300" dirty="0">
                <a:solidFill>
                  <a:srgbClr val="575756"/>
                </a:solidFill>
                <a:latin typeface="Helvetica"/>
                <a:cs typeface="Helvetica"/>
              </a:rPr>
              <a:t>leaders</a:t>
            </a:r>
            <a:r>
              <a:rPr sz="2300" spc="-25" dirty="0">
                <a:solidFill>
                  <a:srgbClr val="575756"/>
                </a:solidFill>
                <a:latin typeface="Helvetica"/>
                <a:cs typeface="Helvetica"/>
              </a:rPr>
              <a:t> </a:t>
            </a:r>
            <a:r>
              <a:rPr sz="2300" dirty="0">
                <a:solidFill>
                  <a:srgbClr val="575756"/>
                </a:solidFill>
                <a:latin typeface="Helvetica"/>
                <a:cs typeface="Helvetica"/>
              </a:rPr>
              <a:t>and</a:t>
            </a:r>
            <a:r>
              <a:rPr sz="2300" spc="-25" dirty="0">
                <a:solidFill>
                  <a:srgbClr val="575756"/>
                </a:solidFill>
                <a:latin typeface="Helvetica"/>
                <a:cs typeface="Helvetica"/>
              </a:rPr>
              <a:t> </a:t>
            </a:r>
            <a:r>
              <a:rPr sz="2300" dirty="0">
                <a:solidFill>
                  <a:srgbClr val="575756"/>
                </a:solidFill>
                <a:latin typeface="Helvetica"/>
                <a:cs typeface="Helvetica"/>
              </a:rPr>
              <a:t>ensure</a:t>
            </a:r>
            <a:r>
              <a:rPr sz="2300" spc="-25" dirty="0">
                <a:solidFill>
                  <a:srgbClr val="575756"/>
                </a:solidFill>
                <a:latin typeface="Helvetica"/>
                <a:cs typeface="Helvetica"/>
              </a:rPr>
              <a:t> </a:t>
            </a:r>
            <a:r>
              <a:rPr sz="2300" dirty="0">
                <a:solidFill>
                  <a:srgbClr val="575756"/>
                </a:solidFill>
                <a:latin typeface="Helvetica"/>
                <a:cs typeface="Helvetica"/>
              </a:rPr>
              <a:t>we</a:t>
            </a:r>
            <a:r>
              <a:rPr sz="2300" spc="-25" dirty="0">
                <a:solidFill>
                  <a:srgbClr val="575756"/>
                </a:solidFill>
                <a:latin typeface="Helvetica"/>
                <a:cs typeface="Helvetica"/>
              </a:rPr>
              <a:t> </a:t>
            </a:r>
            <a:r>
              <a:rPr sz="2300" dirty="0">
                <a:solidFill>
                  <a:srgbClr val="575756"/>
                </a:solidFill>
                <a:latin typeface="Helvetica"/>
                <a:cs typeface="Helvetica"/>
              </a:rPr>
              <a:t>have</a:t>
            </a:r>
            <a:r>
              <a:rPr sz="2300" spc="-25" dirty="0">
                <a:solidFill>
                  <a:srgbClr val="575756"/>
                </a:solidFill>
                <a:latin typeface="Helvetica"/>
                <a:cs typeface="Helvetica"/>
              </a:rPr>
              <a:t> </a:t>
            </a:r>
            <a:r>
              <a:rPr sz="2300" dirty="0">
                <a:solidFill>
                  <a:srgbClr val="575756"/>
                </a:solidFill>
                <a:latin typeface="Helvetica"/>
                <a:cs typeface="Helvetica"/>
              </a:rPr>
              <a:t>a</a:t>
            </a:r>
            <a:r>
              <a:rPr sz="2300" spc="-25" dirty="0">
                <a:solidFill>
                  <a:srgbClr val="575756"/>
                </a:solidFill>
                <a:latin typeface="Helvetica"/>
                <a:cs typeface="Helvetica"/>
              </a:rPr>
              <a:t> </a:t>
            </a:r>
            <a:r>
              <a:rPr sz="2300" dirty="0">
                <a:solidFill>
                  <a:srgbClr val="575756"/>
                </a:solidFill>
                <a:latin typeface="Helvetica"/>
                <a:cs typeface="Helvetica"/>
              </a:rPr>
              <a:t>future</a:t>
            </a:r>
            <a:r>
              <a:rPr sz="2300" spc="-25" dirty="0">
                <a:solidFill>
                  <a:srgbClr val="575756"/>
                </a:solidFill>
                <a:latin typeface="Helvetica"/>
                <a:cs typeface="Helvetica"/>
              </a:rPr>
              <a:t> </a:t>
            </a:r>
            <a:r>
              <a:rPr sz="2300" dirty="0">
                <a:solidFill>
                  <a:srgbClr val="575756"/>
                </a:solidFill>
                <a:latin typeface="Helvetica"/>
                <a:cs typeface="Helvetica"/>
              </a:rPr>
              <a:t>pipeline</a:t>
            </a:r>
            <a:r>
              <a:rPr sz="2300" spc="-25" dirty="0">
                <a:solidFill>
                  <a:srgbClr val="575756"/>
                </a:solidFill>
                <a:latin typeface="Helvetica"/>
                <a:cs typeface="Helvetica"/>
              </a:rPr>
              <a:t> of </a:t>
            </a:r>
            <a:r>
              <a:rPr sz="2300" spc="-10" dirty="0">
                <a:solidFill>
                  <a:srgbClr val="575756"/>
                </a:solidFill>
                <a:latin typeface="Helvetica"/>
                <a:cs typeface="Helvetica"/>
              </a:rPr>
              <a:t>leaders</a:t>
            </a:r>
            <a:endParaRPr sz="2300">
              <a:latin typeface="Helvetica"/>
              <a:cs typeface="Helvetica"/>
            </a:endParaRPr>
          </a:p>
          <a:p>
            <a:pPr marL="389255" marR="180975" indent="-377190">
              <a:lnSpc>
                <a:spcPct val="100400"/>
              </a:lnSpc>
              <a:spcBef>
                <a:spcPts val="414"/>
              </a:spcBef>
              <a:buClr>
                <a:srgbClr val="1273B8"/>
              </a:buClr>
              <a:buFont typeface="Helvetica"/>
              <a:buChar char="•"/>
              <a:tabLst>
                <a:tab pos="389255" algn="l"/>
              </a:tabLst>
            </a:pPr>
            <a:r>
              <a:rPr sz="2300" dirty="0">
                <a:solidFill>
                  <a:srgbClr val="575756"/>
                </a:solidFill>
                <a:latin typeface="Helvetica"/>
                <a:cs typeface="Helvetica"/>
              </a:rPr>
              <a:t>e.g.</a:t>
            </a:r>
            <a:r>
              <a:rPr sz="2300" spc="-15" dirty="0">
                <a:solidFill>
                  <a:srgbClr val="575756"/>
                </a:solidFill>
                <a:latin typeface="Helvetica"/>
                <a:cs typeface="Helvetica"/>
              </a:rPr>
              <a:t> </a:t>
            </a:r>
            <a:r>
              <a:rPr sz="2300" dirty="0">
                <a:solidFill>
                  <a:srgbClr val="575756"/>
                </a:solidFill>
                <a:latin typeface="Helvetica"/>
                <a:cs typeface="Helvetica"/>
              </a:rPr>
              <a:t>PCN</a:t>
            </a:r>
            <a:r>
              <a:rPr sz="2300" spc="-15" dirty="0">
                <a:solidFill>
                  <a:srgbClr val="575756"/>
                </a:solidFill>
                <a:latin typeface="Helvetica"/>
                <a:cs typeface="Helvetica"/>
              </a:rPr>
              <a:t> </a:t>
            </a:r>
            <a:r>
              <a:rPr sz="2300" dirty="0">
                <a:solidFill>
                  <a:srgbClr val="575756"/>
                </a:solidFill>
                <a:latin typeface="Helvetica"/>
                <a:cs typeface="Helvetica"/>
              </a:rPr>
              <a:t>CD</a:t>
            </a:r>
            <a:r>
              <a:rPr sz="2300" spc="-10" dirty="0">
                <a:solidFill>
                  <a:srgbClr val="575756"/>
                </a:solidFill>
                <a:latin typeface="Helvetica"/>
                <a:cs typeface="Helvetica"/>
              </a:rPr>
              <a:t> </a:t>
            </a:r>
            <a:r>
              <a:rPr sz="2300" dirty="0">
                <a:solidFill>
                  <a:srgbClr val="575756"/>
                </a:solidFill>
                <a:latin typeface="Helvetica"/>
                <a:cs typeface="Helvetica"/>
              </a:rPr>
              <a:t>and</a:t>
            </a:r>
            <a:r>
              <a:rPr sz="2300" spc="-135" dirty="0">
                <a:solidFill>
                  <a:srgbClr val="575756"/>
                </a:solidFill>
                <a:latin typeface="Helvetica"/>
                <a:cs typeface="Helvetica"/>
              </a:rPr>
              <a:t> </a:t>
            </a:r>
            <a:r>
              <a:rPr sz="2300" dirty="0">
                <a:solidFill>
                  <a:srgbClr val="575756"/>
                </a:solidFill>
                <a:latin typeface="Helvetica"/>
                <a:cs typeface="Helvetica"/>
              </a:rPr>
              <a:t>Aspiring</a:t>
            </a:r>
            <a:r>
              <a:rPr sz="2300" spc="-15" dirty="0">
                <a:solidFill>
                  <a:srgbClr val="575756"/>
                </a:solidFill>
                <a:latin typeface="Helvetica"/>
                <a:cs typeface="Helvetica"/>
              </a:rPr>
              <a:t> </a:t>
            </a:r>
            <a:r>
              <a:rPr sz="2300" dirty="0">
                <a:solidFill>
                  <a:srgbClr val="575756"/>
                </a:solidFill>
                <a:latin typeface="Helvetica"/>
                <a:cs typeface="Helvetica"/>
              </a:rPr>
              <a:t>CD</a:t>
            </a:r>
            <a:r>
              <a:rPr sz="2300" spc="-15" dirty="0">
                <a:solidFill>
                  <a:srgbClr val="575756"/>
                </a:solidFill>
                <a:latin typeface="Helvetica"/>
                <a:cs typeface="Helvetica"/>
              </a:rPr>
              <a:t> </a:t>
            </a:r>
            <a:r>
              <a:rPr sz="2300" dirty="0">
                <a:solidFill>
                  <a:srgbClr val="575756"/>
                </a:solidFill>
                <a:latin typeface="Helvetica"/>
                <a:cs typeface="Helvetica"/>
              </a:rPr>
              <a:t>programme;</a:t>
            </a:r>
            <a:r>
              <a:rPr sz="2300" spc="-135" dirty="0">
                <a:solidFill>
                  <a:srgbClr val="575756"/>
                </a:solidFill>
                <a:latin typeface="Helvetica"/>
                <a:cs typeface="Helvetica"/>
              </a:rPr>
              <a:t> </a:t>
            </a:r>
            <a:r>
              <a:rPr sz="2300" dirty="0">
                <a:solidFill>
                  <a:srgbClr val="575756"/>
                </a:solidFill>
                <a:latin typeface="Helvetica"/>
                <a:cs typeface="Helvetica"/>
              </a:rPr>
              <a:t>Aspiring</a:t>
            </a:r>
            <a:r>
              <a:rPr sz="2300" spc="-10" dirty="0">
                <a:solidFill>
                  <a:srgbClr val="575756"/>
                </a:solidFill>
                <a:latin typeface="Helvetica"/>
                <a:cs typeface="Helvetica"/>
              </a:rPr>
              <a:t> Leaders </a:t>
            </a:r>
            <a:r>
              <a:rPr sz="2300" dirty="0">
                <a:solidFill>
                  <a:srgbClr val="575756"/>
                </a:solidFill>
                <a:latin typeface="Helvetica"/>
                <a:cs typeface="Helvetica"/>
              </a:rPr>
              <a:t>Fellowships;</a:t>
            </a:r>
            <a:r>
              <a:rPr sz="2300" spc="-15" dirty="0">
                <a:solidFill>
                  <a:srgbClr val="575756"/>
                </a:solidFill>
                <a:latin typeface="Helvetica"/>
                <a:cs typeface="Helvetica"/>
              </a:rPr>
              <a:t> </a:t>
            </a:r>
            <a:r>
              <a:rPr sz="2300" dirty="0">
                <a:solidFill>
                  <a:srgbClr val="575756"/>
                </a:solidFill>
                <a:latin typeface="Helvetica"/>
                <a:cs typeface="Helvetica"/>
              </a:rPr>
              <a:t>Future</a:t>
            </a:r>
            <a:r>
              <a:rPr sz="2300" spc="-10" dirty="0">
                <a:solidFill>
                  <a:srgbClr val="575756"/>
                </a:solidFill>
                <a:latin typeface="Helvetica"/>
                <a:cs typeface="Helvetica"/>
              </a:rPr>
              <a:t> Leaders</a:t>
            </a:r>
            <a:endParaRPr sz="2300">
              <a:latin typeface="Helvetica"/>
              <a:cs typeface="Helvetica"/>
            </a:endParaRPr>
          </a:p>
          <a:p>
            <a:pPr marL="12700" marR="5080">
              <a:lnSpc>
                <a:spcPct val="100400"/>
              </a:lnSpc>
              <a:spcBef>
                <a:spcPts val="2470"/>
              </a:spcBef>
            </a:pPr>
            <a:r>
              <a:rPr sz="2300" b="1" dirty="0">
                <a:solidFill>
                  <a:srgbClr val="1273B8"/>
                </a:solidFill>
                <a:latin typeface="Helvetica"/>
                <a:cs typeface="Helvetica"/>
              </a:rPr>
              <a:t>Prepare</a:t>
            </a:r>
            <a:r>
              <a:rPr sz="2300" b="1" spc="-5" dirty="0">
                <a:solidFill>
                  <a:srgbClr val="1273B8"/>
                </a:solidFill>
                <a:latin typeface="Helvetica"/>
                <a:cs typeface="Helvetica"/>
              </a:rPr>
              <a:t> </a:t>
            </a:r>
            <a:r>
              <a:rPr sz="2300" dirty="0">
                <a:solidFill>
                  <a:srgbClr val="575756"/>
                </a:solidFill>
                <a:latin typeface="Helvetica"/>
                <a:cs typeface="Helvetica"/>
              </a:rPr>
              <a:t>our</a:t>
            </a:r>
            <a:r>
              <a:rPr sz="2300" spc="-10" dirty="0">
                <a:solidFill>
                  <a:srgbClr val="575756"/>
                </a:solidFill>
                <a:latin typeface="Helvetica"/>
                <a:cs typeface="Helvetica"/>
              </a:rPr>
              <a:t> </a:t>
            </a:r>
            <a:r>
              <a:rPr sz="2300" dirty="0">
                <a:solidFill>
                  <a:srgbClr val="575756"/>
                </a:solidFill>
                <a:latin typeface="Helvetica"/>
                <a:cs typeface="Helvetica"/>
              </a:rPr>
              <a:t>people</a:t>
            </a:r>
            <a:r>
              <a:rPr sz="2300" spc="-10" dirty="0">
                <a:solidFill>
                  <a:srgbClr val="575756"/>
                </a:solidFill>
                <a:latin typeface="Helvetica"/>
                <a:cs typeface="Helvetica"/>
              </a:rPr>
              <a:t> </a:t>
            </a:r>
            <a:r>
              <a:rPr sz="2300" dirty="0">
                <a:solidFill>
                  <a:srgbClr val="575756"/>
                </a:solidFill>
                <a:latin typeface="Helvetica"/>
                <a:cs typeface="Helvetica"/>
              </a:rPr>
              <a:t>to</a:t>
            </a:r>
            <a:r>
              <a:rPr sz="2300" spc="-10" dirty="0">
                <a:solidFill>
                  <a:srgbClr val="575756"/>
                </a:solidFill>
                <a:latin typeface="Helvetica"/>
                <a:cs typeface="Helvetica"/>
              </a:rPr>
              <a:t> </a:t>
            </a:r>
            <a:r>
              <a:rPr sz="2300" dirty="0">
                <a:solidFill>
                  <a:srgbClr val="575756"/>
                </a:solidFill>
                <a:latin typeface="Helvetica"/>
                <a:cs typeface="Helvetica"/>
              </a:rPr>
              <a:t>reform/transform</a:t>
            </a:r>
            <a:r>
              <a:rPr sz="2300" spc="-10" dirty="0">
                <a:solidFill>
                  <a:srgbClr val="575756"/>
                </a:solidFill>
                <a:latin typeface="Helvetica"/>
                <a:cs typeface="Helvetica"/>
              </a:rPr>
              <a:t> </a:t>
            </a:r>
            <a:r>
              <a:rPr sz="2300" dirty="0">
                <a:solidFill>
                  <a:srgbClr val="575756"/>
                </a:solidFill>
                <a:latin typeface="Helvetica"/>
                <a:cs typeface="Helvetica"/>
              </a:rPr>
              <a:t>as</a:t>
            </a:r>
            <a:r>
              <a:rPr sz="2300" spc="-10" dirty="0">
                <a:solidFill>
                  <a:srgbClr val="575756"/>
                </a:solidFill>
                <a:latin typeface="Helvetica"/>
                <a:cs typeface="Helvetica"/>
              </a:rPr>
              <a:t> </a:t>
            </a:r>
            <a:r>
              <a:rPr sz="2300" dirty="0">
                <a:solidFill>
                  <a:srgbClr val="575756"/>
                </a:solidFill>
                <a:latin typeface="Helvetica"/>
                <a:cs typeface="Helvetica"/>
              </a:rPr>
              <a:t>primary</a:t>
            </a:r>
            <a:r>
              <a:rPr sz="2300" spc="-10" dirty="0">
                <a:solidFill>
                  <a:srgbClr val="575756"/>
                </a:solidFill>
                <a:latin typeface="Helvetica"/>
                <a:cs typeface="Helvetica"/>
              </a:rPr>
              <a:t> </a:t>
            </a:r>
            <a:r>
              <a:rPr sz="2300" dirty="0">
                <a:solidFill>
                  <a:srgbClr val="575756"/>
                </a:solidFill>
                <a:latin typeface="Helvetica"/>
                <a:cs typeface="Helvetica"/>
              </a:rPr>
              <a:t>care</a:t>
            </a:r>
            <a:r>
              <a:rPr sz="2300" spc="-5" dirty="0">
                <a:solidFill>
                  <a:srgbClr val="575756"/>
                </a:solidFill>
                <a:latin typeface="Helvetica"/>
                <a:cs typeface="Helvetica"/>
              </a:rPr>
              <a:t> </a:t>
            </a:r>
            <a:r>
              <a:rPr sz="2300" spc="-10" dirty="0">
                <a:solidFill>
                  <a:srgbClr val="575756"/>
                </a:solidFill>
                <a:latin typeface="Helvetica"/>
                <a:cs typeface="Helvetica"/>
              </a:rPr>
              <a:t>adopts </a:t>
            </a:r>
            <a:r>
              <a:rPr sz="2300" dirty="0">
                <a:solidFill>
                  <a:srgbClr val="575756"/>
                </a:solidFill>
                <a:latin typeface="Helvetica"/>
                <a:cs typeface="Helvetica"/>
              </a:rPr>
              <a:t>new</a:t>
            </a:r>
            <a:r>
              <a:rPr sz="2300" spc="-20" dirty="0">
                <a:solidFill>
                  <a:srgbClr val="575756"/>
                </a:solidFill>
                <a:latin typeface="Helvetica"/>
                <a:cs typeface="Helvetica"/>
              </a:rPr>
              <a:t> </a:t>
            </a:r>
            <a:r>
              <a:rPr sz="2300" dirty="0">
                <a:solidFill>
                  <a:srgbClr val="575756"/>
                </a:solidFill>
                <a:latin typeface="Helvetica"/>
                <a:cs typeface="Helvetica"/>
              </a:rPr>
              <a:t>ways</a:t>
            </a:r>
            <a:r>
              <a:rPr sz="2300" spc="-15" dirty="0">
                <a:solidFill>
                  <a:srgbClr val="575756"/>
                </a:solidFill>
                <a:latin typeface="Helvetica"/>
                <a:cs typeface="Helvetica"/>
              </a:rPr>
              <a:t> </a:t>
            </a:r>
            <a:r>
              <a:rPr sz="2300" dirty="0">
                <a:solidFill>
                  <a:srgbClr val="575756"/>
                </a:solidFill>
                <a:latin typeface="Helvetica"/>
                <a:cs typeface="Helvetica"/>
              </a:rPr>
              <a:t>of</a:t>
            </a:r>
            <a:r>
              <a:rPr sz="2300" spc="-20" dirty="0">
                <a:solidFill>
                  <a:srgbClr val="575756"/>
                </a:solidFill>
                <a:latin typeface="Helvetica"/>
                <a:cs typeface="Helvetica"/>
              </a:rPr>
              <a:t> </a:t>
            </a:r>
            <a:r>
              <a:rPr sz="2300" dirty="0">
                <a:solidFill>
                  <a:srgbClr val="575756"/>
                </a:solidFill>
                <a:latin typeface="Helvetica"/>
                <a:cs typeface="Helvetica"/>
              </a:rPr>
              <a:t>working,</a:t>
            </a:r>
            <a:r>
              <a:rPr sz="2300" spc="-15" dirty="0">
                <a:solidFill>
                  <a:srgbClr val="575756"/>
                </a:solidFill>
                <a:latin typeface="Helvetica"/>
                <a:cs typeface="Helvetica"/>
              </a:rPr>
              <a:t> </a:t>
            </a:r>
            <a:r>
              <a:rPr sz="2300" dirty="0">
                <a:solidFill>
                  <a:srgbClr val="575756"/>
                </a:solidFill>
                <a:latin typeface="Helvetica"/>
                <a:cs typeface="Helvetica"/>
              </a:rPr>
              <a:t>enabling</a:t>
            </a:r>
            <a:r>
              <a:rPr sz="2300" spc="-20" dirty="0">
                <a:solidFill>
                  <a:srgbClr val="575756"/>
                </a:solidFill>
                <a:latin typeface="Helvetica"/>
                <a:cs typeface="Helvetica"/>
              </a:rPr>
              <a:t> </a:t>
            </a:r>
            <a:r>
              <a:rPr sz="2300" dirty="0">
                <a:solidFill>
                  <a:srgbClr val="575756"/>
                </a:solidFill>
                <a:latin typeface="Helvetica"/>
                <a:cs typeface="Helvetica"/>
              </a:rPr>
              <a:t>further</a:t>
            </a:r>
            <a:r>
              <a:rPr sz="2300" spc="-15" dirty="0">
                <a:solidFill>
                  <a:srgbClr val="575756"/>
                </a:solidFill>
                <a:latin typeface="Helvetica"/>
                <a:cs typeface="Helvetica"/>
              </a:rPr>
              <a:t> </a:t>
            </a:r>
            <a:r>
              <a:rPr sz="2300" dirty="0">
                <a:solidFill>
                  <a:srgbClr val="575756"/>
                </a:solidFill>
                <a:latin typeface="Helvetica"/>
                <a:cs typeface="Helvetica"/>
              </a:rPr>
              <a:t>successful</a:t>
            </a:r>
            <a:r>
              <a:rPr sz="2300" spc="-20" dirty="0">
                <a:solidFill>
                  <a:srgbClr val="575756"/>
                </a:solidFill>
                <a:latin typeface="Helvetica"/>
                <a:cs typeface="Helvetica"/>
              </a:rPr>
              <a:t> </a:t>
            </a:r>
            <a:r>
              <a:rPr sz="2300" dirty="0">
                <a:solidFill>
                  <a:srgbClr val="575756"/>
                </a:solidFill>
                <a:latin typeface="Helvetica"/>
                <a:cs typeface="Helvetica"/>
              </a:rPr>
              <a:t>integration</a:t>
            </a:r>
            <a:r>
              <a:rPr sz="2300" spc="-15" dirty="0">
                <a:solidFill>
                  <a:srgbClr val="575756"/>
                </a:solidFill>
                <a:latin typeface="Helvetica"/>
                <a:cs typeface="Helvetica"/>
              </a:rPr>
              <a:t> </a:t>
            </a:r>
            <a:r>
              <a:rPr sz="2300" spc="-25" dirty="0">
                <a:solidFill>
                  <a:srgbClr val="575756"/>
                </a:solidFill>
                <a:latin typeface="Helvetica"/>
                <a:cs typeface="Helvetica"/>
              </a:rPr>
              <a:t>and </a:t>
            </a:r>
            <a:r>
              <a:rPr sz="2300" dirty="0">
                <a:solidFill>
                  <a:srgbClr val="575756"/>
                </a:solidFill>
                <a:latin typeface="Helvetica"/>
                <a:cs typeface="Helvetica"/>
              </a:rPr>
              <a:t>joint</a:t>
            </a:r>
            <a:r>
              <a:rPr sz="2300" spc="-25" dirty="0">
                <a:solidFill>
                  <a:srgbClr val="575756"/>
                </a:solidFill>
                <a:latin typeface="Helvetica"/>
                <a:cs typeface="Helvetica"/>
              </a:rPr>
              <a:t> </a:t>
            </a:r>
            <a:r>
              <a:rPr sz="2300" dirty="0">
                <a:solidFill>
                  <a:srgbClr val="575756"/>
                </a:solidFill>
                <a:latin typeface="Helvetica"/>
                <a:cs typeface="Helvetica"/>
              </a:rPr>
              <a:t>working</a:t>
            </a:r>
            <a:r>
              <a:rPr sz="2300" spc="-10" dirty="0">
                <a:solidFill>
                  <a:srgbClr val="575756"/>
                </a:solidFill>
                <a:latin typeface="Helvetica"/>
                <a:cs typeface="Helvetica"/>
              </a:rPr>
              <a:t> </a:t>
            </a:r>
            <a:r>
              <a:rPr sz="2300" dirty="0">
                <a:solidFill>
                  <a:srgbClr val="575756"/>
                </a:solidFill>
                <a:latin typeface="Helvetica"/>
                <a:cs typeface="Helvetica"/>
              </a:rPr>
              <a:t>for</a:t>
            </a:r>
            <a:r>
              <a:rPr sz="2300" spc="-15" dirty="0">
                <a:solidFill>
                  <a:srgbClr val="575756"/>
                </a:solidFill>
                <a:latin typeface="Helvetica"/>
                <a:cs typeface="Helvetica"/>
              </a:rPr>
              <a:t> </a:t>
            </a:r>
            <a:r>
              <a:rPr sz="2300" dirty="0">
                <a:solidFill>
                  <a:srgbClr val="575756"/>
                </a:solidFill>
                <a:latin typeface="Helvetica"/>
                <a:cs typeface="Helvetica"/>
              </a:rPr>
              <a:t>services</a:t>
            </a:r>
            <a:r>
              <a:rPr sz="2300" spc="-10" dirty="0">
                <a:solidFill>
                  <a:srgbClr val="575756"/>
                </a:solidFill>
                <a:latin typeface="Helvetica"/>
                <a:cs typeface="Helvetica"/>
              </a:rPr>
              <a:t> </a:t>
            </a:r>
            <a:r>
              <a:rPr sz="2300" dirty="0">
                <a:solidFill>
                  <a:srgbClr val="575756"/>
                </a:solidFill>
                <a:latin typeface="Helvetica"/>
                <a:cs typeface="Helvetica"/>
              </a:rPr>
              <a:t>and</a:t>
            </a:r>
            <a:r>
              <a:rPr sz="2300" spc="-15" dirty="0">
                <a:solidFill>
                  <a:srgbClr val="575756"/>
                </a:solidFill>
                <a:latin typeface="Helvetica"/>
                <a:cs typeface="Helvetica"/>
              </a:rPr>
              <a:t> </a:t>
            </a:r>
            <a:r>
              <a:rPr sz="2300" dirty="0">
                <a:solidFill>
                  <a:srgbClr val="575756"/>
                </a:solidFill>
                <a:latin typeface="Helvetica"/>
                <a:cs typeface="Helvetica"/>
              </a:rPr>
              <a:t>clinical</a:t>
            </a:r>
            <a:r>
              <a:rPr sz="2300" spc="-10" dirty="0">
                <a:solidFill>
                  <a:srgbClr val="575756"/>
                </a:solidFill>
                <a:latin typeface="Helvetica"/>
                <a:cs typeface="Helvetica"/>
              </a:rPr>
              <a:t> pathways</a:t>
            </a:r>
            <a:endParaRPr sz="2300">
              <a:latin typeface="Helvetica"/>
              <a:cs typeface="Helvetica"/>
            </a:endParaRPr>
          </a:p>
          <a:p>
            <a:pPr marL="389255" indent="-376555">
              <a:lnSpc>
                <a:spcPct val="100000"/>
              </a:lnSpc>
              <a:spcBef>
                <a:spcPts val="425"/>
              </a:spcBef>
              <a:buClr>
                <a:srgbClr val="1273B8"/>
              </a:buClr>
              <a:buFont typeface="Helvetica"/>
              <a:buChar char="•"/>
              <a:tabLst>
                <a:tab pos="389255" algn="l"/>
              </a:tabLst>
            </a:pPr>
            <a:r>
              <a:rPr sz="2300" dirty="0">
                <a:solidFill>
                  <a:srgbClr val="575756"/>
                </a:solidFill>
                <a:latin typeface="Helvetica"/>
                <a:cs typeface="Helvetica"/>
              </a:rPr>
              <a:t>e.g.</a:t>
            </a:r>
            <a:r>
              <a:rPr sz="2300" spc="-10" dirty="0">
                <a:solidFill>
                  <a:srgbClr val="575756"/>
                </a:solidFill>
                <a:latin typeface="Helvetica"/>
                <a:cs typeface="Helvetica"/>
              </a:rPr>
              <a:t> </a:t>
            </a:r>
            <a:r>
              <a:rPr sz="2300" dirty="0">
                <a:solidFill>
                  <a:srgbClr val="575756"/>
                </a:solidFill>
                <a:latin typeface="Helvetica"/>
                <a:cs typeface="Helvetica"/>
              </a:rPr>
              <a:t>skilling</a:t>
            </a:r>
            <a:r>
              <a:rPr sz="2300" spc="-10" dirty="0">
                <a:solidFill>
                  <a:srgbClr val="575756"/>
                </a:solidFill>
                <a:latin typeface="Helvetica"/>
                <a:cs typeface="Helvetica"/>
              </a:rPr>
              <a:t> </a:t>
            </a:r>
            <a:r>
              <a:rPr sz="2300" dirty="0">
                <a:solidFill>
                  <a:srgbClr val="575756"/>
                </a:solidFill>
                <a:latin typeface="Helvetica"/>
                <a:cs typeface="Helvetica"/>
              </a:rPr>
              <a:t>our</a:t>
            </a:r>
            <a:r>
              <a:rPr sz="2300" spc="-10" dirty="0">
                <a:solidFill>
                  <a:srgbClr val="575756"/>
                </a:solidFill>
                <a:latin typeface="Helvetica"/>
                <a:cs typeface="Helvetica"/>
              </a:rPr>
              <a:t> </a:t>
            </a:r>
            <a:r>
              <a:rPr sz="2300" dirty="0">
                <a:solidFill>
                  <a:srgbClr val="575756"/>
                </a:solidFill>
                <a:latin typeface="Helvetica"/>
                <a:cs typeface="Helvetica"/>
              </a:rPr>
              <a:t>people</a:t>
            </a:r>
            <a:r>
              <a:rPr sz="2300" spc="-10" dirty="0">
                <a:solidFill>
                  <a:srgbClr val="575756"/>
                </a:solidFill>
                <a:latin typeface="Helvetica"/>
                <a:cs typeface="Helvetica"/>
              </a:rPr>
              <a:t> </a:t>
            </a:r>
            <a:r>
              <a:rPr sz="2300" dirty="0">
                <a:solidFill>
                  <a:srgbClr val="575756"/>
                </a:solidFill>
                <a:latin typeface="Helvetica"/>
                <a:cs typeface="Helvetica"/>
              </a:rPr>
              <a:t>to</a:t>
            </a:r>
            <a:r>
              <a:rPr sz="2300" spc="-10" dirty="0">
                <a:solidFill>
                  <a:srgbClr val="575756"/>
                </a:solidFill>
                <a:latin typeface="Helvetica"/>
                <a:cs typeface="Helvetica"/>
              </a:rPr>
              <a:t> </a:t>
            </a:r>
            <a:r>
              <a:rPr sz="2300" dirty="0">
                <a:solidFill>
                  <a:srgbClr val="575756"/>
                </a:solidFill>
                <a:latin typeface="Helvetica"/>
                <a:cs typeface="Helvetica"/>
              </a:rPr>
              <a:t>deliver</a:t>
            </a:r>
            <a:r>
              <a:rPr sz="2300" spc="-10" dirty="0">
                <a:solidFill>
                  <a:srgbClr val="575756"/>
                </a:solidFill>
                <a:latin typeface="Helvetica"/>
                <a:cs typeface="Helvetica"/>
              </a:rPr>
              <a:t> </a:t>
            </a:r>
            <a:r>
              <a:rPr sz="2300" dirty="0">
                <a:solidFill>
                  <a:srgbClr val="575756"/>
                </a:solidFill>
                <a:latin typeface="Helvetica"/>
                <a:cs typeface="Helvetica"/>
              </a:rPr>
              <a:t>the</a:t>
            </a:r>
            <a:r>
              <a:rPr sz="2300" spc="-10" dirty="0">
                <a:solidFill>
                  <a:srgbClr val="575756"/>
                </a:solidFill>
                <a:latin typeface="Helvetica"/>
                <a:cs typeface="Helvetica"/>
              </a:rPr>
              <a:t> </a:t>
            </a:r>
            <a:r>
              <a:rPr sz="2300" dirty="0">
                <a:solidFill>
                  <a:srgbClr val="575756"/>
                </a:solidFill>
                <a:latin typeface="Helvetica"/>
                <a:cs typeface="Helvetica"/>
              </a:rPr>
              <a:t>Primary</a:t>
            </a:r>
            <a:r>
              <a:rPr sz="2300" spc="-10" dirty="0">
                <a:solidFill>
                  <a:srgbClr val="575756"/>
                </a:solidFill>
                <a:latin typeface="Helvetica"/>
                <a:cs typeface="Helvetica"/>
              </a:rPr>
              <a:t> </a:t>
            </a:r>
            <a:r>
              <a:rPr sz="2300" dirty="0">
                <a:solidFill>
                  <a:srgbClr val="575756"/>
                </a:solidFill>
                <a:latin typeface="Helvetica"/>
                <a:cs typeface="Helvetica"/>
              </a:rPr>
              <a:t>Care</a:t>
            </a:r>
            <a:r>
              <a:rPr sz="2300" spc="-10" dirty="0">
                <a:solidFill>
                  <a:srgbClr val="575756"/>
                </a:solidFill>
                <a:latin typeface="Helvetica"/>
                <a:cs typeface="Helvetica"/>
              </a:rPr>
              <a:t> Strategy</a:t>
            </a:r>
            <a:endParaRPr sz="2300">
              <a:latin typeface="Helvetica"/>
              <a:cs typeface="Helvetica"/>
            </a:endParaRPr>
          </a:p>
          <a:p>
            <a:pPr marL="12700">
              <a:lnSpc>
                <a:spcPct val="100000"/>
              </a:lnSpc>
              <a:spcBef>
                <a:spcPts val="2480"/>
              </a:spcBef>
            </a:pPr>
            <a:r>
              <a:rPr sz="2300" b="1" dirty="0">
                <a:solidFill>
                  <a:srgbClr val="1273B8"/>
                </a:solidFill>
                <a:latin typeface="Helvetica"/>
                <a:cs typeface="Helvetica"/>
              </a:rPr>
              <a:t>Communicate</a:t>
            </a:r>
            <a:r>
              <a:rPr sz="2300" b="1" spc="-35" dirty="0">
                <a:solidFill>
                  <a:srgbClr val="1273B8"/>
                </a:solidFill>
                <a:latin typeface="Helvetica"/>
                <a:cs typeface="Helvetica"/>
              </a:rPr>
              <a:t> </a:t>
            </a:r>
            <a:r>
              <a:rPr sz="2300" dirty="0">
                <a:solidFill>
                  <a:srgbClr val="575756"/>
                </a:solidFill>
                <a:latin typeface="Helvetica"/>
                <a:cs typeface="Helvetica"/>
              </a:rPr>
              <a:t>the</a:t>
            </a:r>
            <a:r>
              <a:rPr sz="2300" spc="-20" dirty="0">
                <a:solidFill>
                  <a:srgbClr val="575756"/>
                </a:solidFill>
                <a:latin typeface="Helvetica"/>
                <a:cs typeface="Helvetica"/>
              </a:rPr>
              <a:t> </a:t>
            </a:r>
            <a:r>
              <a:rPr sz="2300" dirty="0">
                <a:solidFill>
                  <a:srgbClr val="575756"/>
                </a:solidFill>
                <a:latin typeface="Helvetica"/>
                <a:cs typeface="Helvetica"/>
              </a:rPr>
              <a:t>Coventry</a:t>
            </a:r>
            <a:r>
              <a:rPr sz="2300" spc="-20" dirty="0">
                <a:solidFill>
                  <a:srgbClr val="575756"/>
                </a:solidFill>
                <a:latin typeface="Helvetica"/>
                <a:cs typeface="Helvetica"/>
              </a:rPr>
              <a:t> </a:t>
            </a:r>
            <a:r>
              <a:rPr sz="2300" dirty="0">
                <a:solidFill>
                  <a:srgbClr val="575756"/>
                </a:solidFill>
                <a:latin typeface="Helvetica"/>
                <a:cs typeface="Helvetica"/>
              </a:rPr>
              <a:t>and</a:t>
            </a:r>
            <a:r>
              <a:rPr sz="2300" spc="-25" dirty="0">
                <a:solidFill>
                  <a:srgbClr val="575756"/>
                </a:solidFill>
                <a:latin typeface="Helvetica"/>
                <a:cs typeface="Helvetica"/>
              </a:rPr>
              <a:t> </a:t>
            </a:r>
            <a:r>
              <a:rPr sz="2300" dirty="0">
                <a:solidFill>
                  <a:srgbClr val="575756"/>
                </a:solidFill>
                <a:latin typeface="Helvetica"/>
                <a:cs typeface="Helvetica"/>
              </a:rPr>
              <a:t>Warwickshire</a:t>
            </a:r>
            <a:r>
              <a:rPr sz="2300" spc="-20" dirty="0">
                <a:solidFill>
                  <a:srgbClr val="575756"/>
                </a:solidFill>
                <a:latin typeface="Helvetica"/>
                <a:cs typeface="Helvetica"/>
              </a:rPr>
              <a:t> </a:t>
            </a:r>
            <a:r>
              <a:rPr sz="2300" dirty="0">
                <a:solidFill>
                  <a:srgbClr val="575756"/>
                </a:solidFill>
                <a:latin typeface="Helvetica"/>
                <a:cs typeface="Helvetica"/>
              </a:rPr>
              <a:t>‘offer’</a:t>
            </a:r>
            <a:r>
              <a:rPr sz="2300" spc="-105" dirty="0">
                <a:solidFill>
                  <a:srgbClr val="575756"/>
                </a:solidFill>
                <a:latin typeface="Helvetica"/>
                <a:cs typeface="Helvetica"/>
              </a:rPr>
              <a:t> </a:t>
            </a:r>
            <a:r>
              <a:rPr sz="2300" dirty="0">
                <a:solidFill>
                  <a:srgbClr val="575756"/>
                </a:solidFill>
                <a:latin typeface="Helvetica"/>
                <a:cs typeface="Helvetica"/>
              </a:rPr>
              <a:t>–</a:t>
            </a:r>
            <a:r>
              <a:rPr sz="2300" spc="-20" dirty="0">
                <a:solidFill>
                  <a:srgbClr val="575756"/>
                </a:solidFill>
                <a:latin typeface="Helvetica"/>
                <a:cs typeface="Helvetica"/>
              </a:rPr>
              <a:t> </a:t>
            </a:r>
            <a:r>
              <a:rPr sz="2300" dirty="0">
                <a:solidFill>
                  <a:srgbClr val="575756"/>
                </a:solidFill>
                <a:latin typeface="Helvetica"/>
                <a:cs typeface="Helvetica"/>
              </a:rPr>
              <a:t>and</a:t>
            </a:r>
            <a:r>
              <a:rPr sz="2300" spc="-20" dirty="0">
                <a:solidFill>
                  <a:srgbClr val="575756"/>
                </a:solidFill>
                <a:latin typeface="Helvetica"/>
                <a:cs typeface="Helvetica"/>
              </a:rPr>
              <a:t> </a:t>
            </a:r>
            <a:r>
              <a:rPr sz="2300" spc="-25" dirty="0">
                <a:solidFill>
                  <a:srgbClr val="575756"/>
                </a:solidFill>
                <a:latin typeface="Helvetica"/>
                <a:cs typeface="Helvetica"/>
              </a:rPr>
              <a:t>why</a:t>
            </a:r>
            <a:endParaRPr sz="2300">
              <a:latin typeface="Helvetica"/>
              <a:cs typeface="Helvetica"/>
            </a:endParaRPr>
          </a:p>
          <a:p>
            <a:pPr marL="12700">
              <a:lnSpc>
                <a:spcPct val="100000"/>
              </a:lnSpc>
              <a:spcBef>
                <a:spcPts val="10"/>
              </a:spcBef>
            </a:pPr>
            <a:r>
              <a:rPr sz="2300" dirty="0">
                <a:solidFill>
                  <a:srgbClr val="575756"/>
                </a:solidFill>
                <a:latin typeface="Helvetica"/>
                <a:cs typeface="Helvetica"/>
              </a:rPr>
              <a:t>it</a:t>
            </a:r>
            <a:r>
              <a:rPr sz="2300" spc="-10" dirty="0">
                <a:solidFill>
                  <a:srgbClr val="575756"/>
                </a:solidFill>
                <a:latin typeface="Helvetica"/>
                <a:cs typeface="Helvetica"/>
              </a:rPr>
              <a:t> </a:t>
            </a:r>
            <a:r>
              <a:rPr sz="2300" dirty="0">
                <a:solidFill>
                  <a:srgbClr val="575756"/>
                </a:solidFill>
                <a:latin typeface="Helvetica"/>
                <a:cs typeface="Helvetica"/>
              </a:rPr>
              <a:t>is</a:t>
            </a:r>
            <a:r>
              <a:rPr sz="2300" spc="-5" dirty="0">
                <a:solidFill>
                  <a:srgbClr val="575756"/>
                </a:solidFill>
                <a:latin typeface="Helvetica"/>
                <a:cs typeface="Helvetica"/>
              </a:rPr>
              <a:t> </a:t>
            </a:r>
            <a:r>
              <a:rPr sz="2300" dirty="0">
                <a:solidFill>
                  <a:srgbClr val="575756"/>
                </a:solidFill>
                <a:latin typeface="Helvetica"/>
                <a:cs typeface="Helvetica"/>
              </a:rPr>
              <a:t>a</a:t>
            </a:r>
            <a:r>
              <a:rPr sz="2300" spc="-5" dirty="0">
                <a:solidFill>
                  <a:srgbClr val="575756"/>
                </a:solidFill>
                <a:latin typeface="Helvetica"/>
                <a:cs typeface="Helvetica"/>
              </a:rPr>
              <a:t> </a:t>
            </a:r>
            <a:r>
              <a:rPr sz="2300" dirty="0">
                <a:solidFill>
                  <a:srgbClr val="575756"/>
                </a:solidFill>
                <a:latin typeface="Helvetica"/>
                <a:cs typeface="Helvetica"/>
              </a:rPr>
              <a:t>great</a:t>
            </a:r>
            <a:r>
              <a:rPr sz="2300" spc="-5" dirty="0">
                <a:solidFill>
                  <a:srgbClr val="575756"/>
                </a:solidFill>
                <a:latin typeface="Helvetica"/>
                <a:cs typeface="Helvetica"/>
              </a:rPr>
              <a:t> </a:t>
            </a:r>
            <a:r>
              <a:rPr sz="2300" dirty="0">
                <a:solidFill>
                  <a:srgbClr val="575756"/>
                </a:solidFill>
                <a:latin typeface="Helvetica"/>
                <a:cs typeface="Helvetica"/>
              </a:rPr>
              <a:t>place</a:t>
            </a:r>
            <a:r>
              <a:rPr sz="2300" spc="-5" dirty="0">
                <a:solidFill>
                  <a:srgbClr val="575756"/>
                </a:solidFill>
                <a:latin typeface="Helvetica"/>
                <a:cs typeface="Helvetica"/>
              </a:rPr>
              <a:t> </a:t>
            </a:r>
            <a:r>
              <a:rPr sz="2300" dirty="0">
                <a:solidFill>
                  <a:srgbClr val="575756"/>
                </a:solidFill>
                <a:latin typeface="Helvetica"/>
                <a:cs typeface="Helvetica"/>
              </a:rPr>
              <a:t>to</a:t>
            </a:r>
            <a:r>
              <a:rPr sz="2300" spc="-5" dirty="0">
                <a:solidFill>
                  <a:srgbClr val="575756"/>
                </a:solidFill>
                <a:latin typeface="Helvetica"/>
                <a:cs typeface="Helvetica"/>
              </a:rPr>
              <a:t> </a:t>
            </a:r>
            <a:r>
              <a:rPr sz="2300" dirty="0">
                <a:solidFill>
                  <a:srgbClr val="575756"/>
                </a:solidFill>
                <a:latin typeface="Helvetica"/>
                <a:cs typeface="Helvetica"/>
              </a:rPr>
              <a:t>live</a:t>
            </a:r>
            <a:r>
              <a:rPr sz="2300" spc="-5" dirty="0">
                <a:solidFill>
                  <a:srgbClr val="575756"/>
                </a:solidFill>
                <a:latin typeface="Helvetica"/>
                <a:cs typeface="Helvetica"/>
              </a:rPr>
              <a:t> </a:t>
            </a:r>
            <a:r>
              <a:rPr sz="2300" dirty="0">
                <a:solidFill>
                  <a:srgbClr val="575756"/>
                </a:solidFill>
                <a:latin typeface="Helvetica"/>
                <a:cs typeface="Helvetica"/>
              </a:rPr>
              <a:t>and</a:t>
            </a:r>
            <a:r>
              <a:rPr sz="2300" spc="-5" dirty="0">
                <a:solidFill>
                  <a:srgbClr val="575756"/>
                </a:solidFill>
                <a:latin typeface="Helvetica"/>
                <a:cs typeface="Helvetica"/>
              </a:rPr>
              <a:t> </a:t>
            </a:r>
            <a:r>
              <a:rPr sz="2300" dirty="0">
                <a:solidFill>
                  <a:srgbClr val="575756"/>
                </a:solidFill>
                <a:latin typeface="Helvetica"/>
                <a:cs typeface="Helvetica"/>
              </a:rPr>
              <a:t>work</a:t>
            </a:r>
            <a:r>
              <a:rPr sz="2300" spc="-5" dirty="0">
                <a:solidFill>
                  <a:srgbClr val="575756"/>
                </a:solidFill>
                <a:latin typeface="Helvetica"/>
                <a:cs typeface="Helvetica"/>
              </a:rPr>
              <a:t> </a:t>
            </a:r>
            <a:r>
              <a:rPr sz="2300" spc="-20" dirty="0">
                <a:solidFill>
                  <a:srgbClr val="575756"/>
                </a:solidFill>
                <a:latin typeface="Helvetica"/>
                <a:cs typeface="Helvetica"/>
              </a:rPr>
              <a:t>here</a:t>
            </a:r>
            <a:endParaRPr sz="2300">
              <a:latin typeface="Helvetica"/>
              <a:cs typeface="Helvetica"/>
            </a:endParaRPr>
          </a:p>
          <a:p>
            <a:pPr marL="12700" marR="248920">
              <a:lnSpc>
                <a:spcPct val="100400"/>
              </a:lnSpc>
              <a:spcBef>
                <a:spcPts val="2475"/>
              </a:spcBef>
            </a:pPr>
            <a:r>
              <a:rPr sz="2300" b="1" dirty="0">
                <a:solidFill>
                  <a:srgbClr val="1273B8"/>
                </a:solidFill>
                <a:latin typeface="Helvetica"/>
                <a:cs typeface="Helvetica"/>
              </a:rPr>
              <a:t>Provide</a:t>
            </a:r>
            <a:r>
              <a:rPr sz="2300" b="1" spc="-25" dirty="0">
                <a:solidFill>
                  <a:srgbClr val="1273B8"/>
                </a:solidFill>
                <a:latin typeface="Helvetica"/>
                <a:cs typeface="Helvetica"/>
              </a:rPr>
              <a:t> </a:t>
            </a:r>
            <a:r>
              <a:rPr sz="2300" dirty="0">
                <a:solidFill>
                  <a:srgbClr val="575756"/>
                </a:solidFill>
                <a:latin typeface="Helvetica"/>
                <a:cs typeface="Helvetica"/>
              </a:rPr>
              <a:t>our</a:t>
            </a:r>
            <a:r>
              <a:rPr sz="2300" spc="-15" dirty="0">
                <a:solidFill>
                  <a:srgbClr val="575756"/>
                </a:solidFill>
                <a:latin typeface="Helvetica"/>
                <a:cs typeface="Helvetica"/>
              </a:rPr>
              <a:t> </a:t>
            </a:r>
            <a:r>
              <a:rPr sz="2300" dirty="0">
                <a:solidFill>
                  <a:srgbClr val="575756"/>
                </a:solidFill>
                <a:latin typeface="Helvetica"/>
                <a:cs typeface="Helvetica"/>
              </a:rPr>
              <a:t>people</a:t>
            </a:r>
            <a:r>
              <a:rPr sz="2300" spc="-15" dirty="0">
                <a:solidFill>
                  <a:srgbClr val="575756"/>
                </a:solidFill>
                <a:latin typeface="Helvetica"/>
                <a:cs typeface="Helvetica"/>
              </a:rPr>
              <a:t> </a:t>
            </a:r>
            <a:r>
              <a:rPr sz="2300" dirty="0">
                <a:solidFill>
                  <a:srgbClr val="575756"/>
                </a:solidFill>
                <a:latin typeface="Helvetica"/>
                <a:cs typeface="Helvetica"/>
              </a:rPr>
              <a:t>with</a:t>
            </a:r>
            <a:r>
              <a:rPr sz="2300" spc="-15" dirty="0">
                <a:solidFill>
                  <a:srgbClr val="575756"/>
                </a:solidFill>
                <a:latin typeface="Helvetica"/>
                <a:cs typeface="Helvetica"/>
              </a:rPr>
              <a:t> </a:t>
            </a:r>
            <a:r>
              <a:rPr sz="2300" dirty="0">
                <a:solidFill>
                  <a:srgbClr val="575756"/>
                </a:solidFill>
                <a:latin typeface="Helvetica"/>
                <a:cs typeface="Helvetica"/>
              </a:rPr>
              <a:t>the</a:t>
            </a:r>
            <a:r>
              <a:rPr sz="2300" spc="-15" dirty="0">
                <a:solidFill>
                  <a:srgbClr val="575756"/>
                </a:solidFill>
                <a:latin typeface="Helvetica"/>
                <a:cs typeface="Helvetica"/>
              </a:rPr>
              <a:t> </a:t>
            </a:r>
            <a:r>
              <a:rPr sz="2300" dirty="0">
                <a:solidFill>
                  <a:srgbClr val="575756"/>
                </a:solidFill>
                <a:latin typeface="Helvetica"/>
                <a:cs typeface="Helvetica"/>
              </a:rPr>
              <a:t>skills</a:t>
            </a:r>
            <a:r>
              <a:rPr sz="2300" spc="-15" dirty="0">
                <a:solidFill>
                  <a:srgbClr val="575756"/>
                </a:solidFill>
                <a:latin typeface="Helvetica"/>
                <a:cs typeface="Helvetica"/>
              </a:rPr>
              <a:t> </a:t>
            </a:r>
            <a:r>
              <a:rPr sz="2300" dirty="0">
                <a:solidFill>
                  <a:srgbClr val="575756"/>
                </a:solidFill>
                <a:latin typeface="Helvetica"/>
                <a:cs typeface="Helvetica"/>
              </a:rPr>
              <a:t>to</a:t>
            </a:r>
            <a:r>
              <a:rPr sz="2300" spc="-15" dirty="0">
                <a:solidFill>
                  <a:srgbClr val="575756"/>
                </a:solidFill>
                <a:latin typeface="Helvetica"/>
                <a:cs typeface="Helvetica"/>
              </a:rPr>
              <a:t> </a:t>
            </a:r>
            <a:r>
              <a:rPr sz="2300" dirty="0">
                <a:solidFill>
                  <a:srgbClr val="575756"/>
                </a:solidFill>
                <a:latin typeface="Helvetica"/>
                <a:cs typeface="Helvetica"/>
              </a:rPr>
              <a:t>maximise</a:t>
            </a:r>
            <a:r>
              <a:rPr sz="2300" spc="-15" dirty="0">
                <a:solidFill>
                  <a:srgbClr val="575756"/>
                </a:solidFill>
                <a:latin typeface="Helvetica"/>
                <a:cs typeface="Helvetica"/>
              </a:rPr>
              <a:t> </a:t>
            </a:r>
            <a:r>
              <a:rPr sz="2300" dirty="0">
                <a:solidFill>
                  <a:srgbClr val="575756"/>
                </a:solidFill>
                <a:latin typeface="Helvetica"/>
                <a:cs typeface="Helvetica"/>
              </a:rPr>
              <a:t>the</a:t>
            </a:r>
            <a:r>
              <a:rPr sz="2300" spc="-10" dirty="0">
                <a:solidFill>
                  <a:srgbClr val="575756"/>
                </a:solidFill>
                <a:latin typeface="Helvetica"/>
                <a:cs typeface="Helvetica"/>
              </a:rPr>
              <a:t> opportunity </a:t>
            </a:r>
            <a:r>
              <a:rPr sz="2300" dirty="0">
                <a:solidFill>
                  <a:srgbClr val="575756"/>
                </a:solidFill>
                <a:latin typeface="Helvetica"/>
                <a:cs typeface="Helvetica"/>
              </a:rPr>
              <a:t>that</a:t>
            </a:r>
            <a:r>
              <a:rPr sz="2300" spc="-10" dirty="0">
                <a:solidFill>
                  <a:srgbClr val="575756"/>
                </a:solidFill>
                <a:latin typeface="Helvetica"/>
                <a:cs typeface="Helvetica"/>
              </a:rPr>
              <a:t> </a:t>
            </a:r>
            <a:r>
              <a:rPr sz="2300" dirty="0">
                <a:solidFill>
                  <a:srgbClr val="575756"/>
                </a:solidFill>
                <a:latin typeface="Helvetica"/>
                <a:cs typeface="Helvetica"/>
              </a:rPr>
              <a:t>will</a:t>
            </a:r>
            <a:r>
              <a:rPr sz="2300" spc="-10" dirty="0">
                <a:solidFill>
                  <a:srgbClr val="575756"/>
                </a:solidFill>
                <a:latin typeface="Helvetica"/>
                <a:cs typeface="Helvetica"/>
              </a:rPr>
              <a:t> </a:t>
            </a:r>
            <a:r>
              <a:rPr sz="2300" dirty="0">
                <a:solidFill>
                  <a:srgbClr val="575756"/>
                </a:solidFill>
                <a:latin typeface="Helvetica"/>
                <a:cs typeface="Helvetica"/>
              </a:rPr>
              <a:t>be</a:t>
            </a:r>
            <a:r>
              <a:rPr sz="2300" spc="-10" dirty="0">
                <a:solidFill>
                  <a:srgbClr val="575756"/>
                </a:solidFill>
                <a:latin typeface="Helvetica"/>
                <a:cs typeface="Helvetica"/>
              </a:rPr>
              <a:t> </a:t>
            </a:r>
            <a:r>
              <a:rPr sz="2300" dirty="0">
                <a:solidFill>
                  <a:srgbClr val="575756"/>
                </a:solidFill>
                <a:latin typeface="Helvetica"/>
                <a:cs typeface="Helvetica"/>
              </a:rPr>
              <a:t>provided</a:t>
            </a:r>
            <a:r>
              <a:rPr sz="2300" spc="-10" dirty="0">
                <a:solidFill>
                  <a:srgbClr val="575756"/>
                </a:solidFill>
                <a:latin typeface="Helvetica"/>
                <a:cs typeface="Helvetica"/>
              </a:rPr>
              <a:t> </a:t>
            </a:r>
            <a:r>
              <a:rPr sz="2300" dirty="0">
                <a:solidFill>
                  <a:srgbClr val="575756"/>
                </a:solidFill>
                <a:latin typeface="Helvetica"/>
                <a:cs typeface="Helvetica"/>
              </a:rPr>
              <a:t>with</a:t>
            </a:r>
            <a:r>
              <a:rPr sz="2300" spc="-5" dirty="0">
                <a:solidFill>
                  <a:srgbClr val="575756"/>
                </a:solidFill>
                <a:latin typeface="Helvetica"/>
                <a:cs typeface="Helvetica"/>
              </a:rPr>
              <a:t> </a:t>
            </a:r>
            <a:r>
              <a:rPr sz="2300" dirty="0">
                <a:solidFill>
                  <a:srgbClr val="575756"/>
                </a:solidFill>
                <a:latin typeface="Helvetica"/>
                <a:cs typeface="Helvetica"/>
              </a:rPr>
              <a:t>new</a:t>
            </a:r>
            <a:r>
              <a:rPr sz="2300" spc="-10" dirty="0">
                <a:solidFill>
                  <a:srgbClr val="575756"/>
                </a:solidFill>
                <a:latin typeface="Helvetica"/>
                <a:cs typeface="Helvetica"/>
              </a:rPr>
              <a:t> </a:t>
            </a:r>
            <a:r>
              <a:rPr sz="2300" dirty="0">
                <a:solidFill>
                  <a:srgbClr val="575756"/>
                </a:solidFill>
                <a:latin typeface="Helvetica"/>
                <a:cs typeface="Helvetica"/>
              </a:rPr>
              <a:t>employment</a:t>
            </a:r>
            <a:r>
              <a:rPr sz="2300" spc="-10" dirty="0">
                <a:solidFill>
                  <a:srgbClr val="575756"/>
                </a:solidFill>
                <a:latin typeface="Helvetica"/>
                <a:cs typeface="Helvetica"/>
              </a:rPr>
              <a:t> </a:t>
            </a:r>
            <a:r>
              <a:rPr sz="2300" dirty="0">
                <a:solidFill>
                  <a:srgbClr val="575756"/>
                </a:solidFill>
                <a:latin typeface="Helvetica"/>
                <a:cs typeface="Helvetica"/>
              </a:rPr>
              <a:t>models</a:t>
            </a:r>
            <a:r>
              <a:rPr sz="2300" spc="-10" dirty="0">
                <a:solidFill>
                  <a:srgbClr val="575756"/>
                </a:solidFill>
                <a:latin typeface="Helvetica"/>
                <a:cs typeface="Helvetica"/>
              </a:rPr>
              <a:t> </a:t>
            </a:r>
            <a:r>
              <a:rPr sz="2300" dirty="0">
                <a:solidFill>
                  <a:srgbClr val="575756"/>
                </a:solidFill>
                <a:latin typeface="Helvetica"/>
                <a:cs typeface="Helvetica"/>
              </a:rPr>
              <a:t>and</a:t>
            </a:r>
            <a:r>
              <a:rPr sz="2300" spc="-10" dirty="0">
                <a:solidFill>
                  <a:srgbClr val="575756"/>
                </a:solidFill>
                <a:latin typeface="Helvetica"/>
                <a:cs typeface="Helvetica"/>
              </a:rPr>
              <a:t> </a:t>
            </a:r>
            <a:r>
              <a:rPr sz="2300" dirty="0">
                <a:solidFill>
                  <a:srgbClr val="575756"/>
                </a:solidFill>
                <a:latin typeface="Helvetica"/>
                <a:cs typeface="Helvetica"/>
              </a:rPr>
              <a:t>roles</a:t>
            </a:r>
            <a:r>
              <a:rPr sz="2300" spc="-5" dirty="0">
                <a:solidFill>
                  <a:srgbClr val="575756"/>
                </a:solidFill>
                <a:latin typeface="Helvetica"/>
                <a:cs typeface="Helvetica"/>
              </a:rPr>
              <a:t> </a:t>
            </a:r>
            <a:r>
              <a:rPr sz="2300" spc="-25" dirty="0">
                <a:solidFill>
                  <a:srgbClr val="575756"/>
                </a:solidFill>
                <a:latin typeface="Helvetica"/>
                <a:cs typeface="Helvetica"/>
              </a:rPr>
              <a:t>to </a:t>
            </a:r>
            <a:r>
              <a:rPr sz="2300" dirty="0">
                <a:solidFill>
                  <a:srgbClr val="575756"/>
                </a:solidFill>
                <a:latin typeface="Helvetica"/>
                <a:cs typeface="Helvetica"/>
              </a:rPr>
              <a:t>meet</a:t>
            </a:r>
            <a:r>
              <a:rPr sz="2300" spc="-10" dirty="0">
                <a:solidFill>
                  <a:srgbClr val="575756"/>
                </a:solidFill>
                <a:latin typeface="Helvetica"/>
                <a:cs typeface="Helvetica"/>
              </a:rPr>
              <a:t> </a:t>
            </a:r>
            <a:r>
              <a:rPr sz="2300" dirty="0">
                <a:solidFill>
                  <a:srgbClr val="575756"/>
                </a:solidFill>
                <a:latin typeface="Helvetica"/>
                <a:cs typeface="Helvetica"/>
              </a:rPr>
              <a:t>the</a:t>
            </a:r>
            <a:r>
              <a:rPr sz="2300" spc="-5" dirty="0">
                <a:solidFill>
                  <a:srgbClr val="575756"/>
                </a:solidFill>
                <a:latin typeface="Helvetica"/>
                <a:cs typeface="Helvetica"/>
              </a:rPr>
              <a:t> </a:t>
            </a:r>
            <a:r>
              <a:rPr sz="2300" dirty="0">
                <a:solidFill>
                  <a:srgbClr val="575756"/>
                </a:solidFill>
                <a:latin typeface="Helvetica"/>
                <a:cs typeface="Helvetica"/>
              </a:rPr>
              <a:t>needs</a:t>
            </a:r>
            <a:r>
              <a:rPr sz="2300" spc="-5" dirty="0">
                <a:solidFill>
                  <a:srgbClr val="575756"/>
                </a:solidFill>
                <a:latin typeface="Helvetica"/>
                <a:cs typeface="Helvetica"/>
              </a:rPr>
              <a:t> </a:t>
            </a:r>
            <a:r>
              <a:rPr sz="2300" dirty="0">
                <a:solidFill>
                  <a:srgbClr val="575756"/>
                </a:solidFill>
                <a:latin typeface="Helvetica"/>
                <a:cs typeface="Helvetica"/>
              </a:rPr>
              <a:t>of</a:t>
            </a:r>
            <a:r>
              <a:rPr sz="2300" spc="-10" dirty="0">
                <a:solidFill>
                  <a:srgbClr val="575756"/>
                </a:solidFill>
                <a:latin typeface="Helvetica"/>
                <a:cs typeface="Helvetica"/>
              </a:rPr>
              <a:t> </a:t>
            </a:r>
            <a:r>
              <a:rPr sz="2300" dirty="0">
                <a:solidFill>
                  <a:srgbClr val="575756"/>
                </a:solidFill>
                <a:latin typeface="Helvetica"/>
                <a:cs typeface="Helvetica"/>
              </a:rPr>
              <a:t>the</a:t>
            </a:r>
            <a:r>
              <a:rPr sz="2300" spc="-5" dirty="0">
                <a:solidFill>
                  <a:srgbClr val="575756"/>
                </a:solidFill>
                <a:latin typeface="Helvetica"/>
                <a:cs typeface="Helvetica"/>
              </a:rPr>
              <a:t> </a:t>
            </a:r>
            <a:r>
              <a:rPr sz="2300" dirty="0">
                <a:solidFill>
                  <a:srgbClr val="575756"/>
                </a:solidFill>
                <a:latin typeface="Helvetica"/>
                <a:cs typeface="Helvetica"/>
              </a:rPr>
              <a:t>local</a:t>
            </a:r>
            <a:r>
              <a:rPr sz="2300" spc="-5" dirty="0">
                <a:solidFill>
                  <a:srgbClr val="575756"/>
                </a:solidFill>
                <a:latin typeface="Helvetica"/>
                <a:cs typeface="Helvetica"/>
              </a:rPr>
              <a:t> </a:t>
            </a:r>
            <a:r>
              <a:rPr sz="2300" spc="-10" dirty="0">
                <a:solidFill>
                  <a:srgbClr val="575756"/>
                </a:solidFill>
                <a:latin typeface="Helvetica"/>
                <a:cs typeface="Helvetica"/>
              </a:rPr>
              <a:t>population</a:t>
            </a:r>
            <a:endParaRPr sz="2300">
              <a:latin typeface="Helvetica"/>
              <a:cs typeface="Helvetica"/>
            </a:endParaRPr>
          </a:p>
          <a:p>
            <a:pPr marL="389255" indent="-376555">
              <a:lnSpc>
                <a:spcPct val="100000"/>
              </a:lnSpc>
              <a:spcBef>
                <a:spcPts val="420"/>
              </a:spcBef>
              <a:buClr>
                <a:srgbClr val="1273B8"/>
              </a:buClr>
              <a:buFont typeface="Helvetica"/>
              <a:buChar char="•"/>
              <a:tabLst>
                <a:tab pos="389255" algn="l"/>
              </a:tabLst>
            </a:pPr>
            <a:r>
              <a:rPr sz="2300" dirty="0">
                <a:solidFill>
                  <a:srgbClr val="575756"/>
                </a:solidFill>
                <a:latin typeface="Helvetica"/>
                <a:cs typeface="Helvetica"/>
              </a:rPr>
              <a:t>e.g. frailty </a:t>
            </a:r>
            <a:r>
              <a:rPr sz="2300" spc="-10" dirty="0">
                <a:solidFill>
                  <a:srgbClr val="575756"/>
                </a:solidFill>
                <a:latin typeface="Helvetica"/>
                <a:cs typeface="Helvetica"/>
              </a:rPr>
              <a:t>nurses</a:t>
            </a:r>
            <a:endParaRPr sz="2300">
              <a:latin typeface="Helvetica"/>
              <a:cs typeface="Helvetic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36912" y="1234806"/>
            <a:ext cx="18795239" cy="8994715"/>
          </a:xfrm>
          <a:prstGeom prst="rect">
            <a:avLst/>
          </a:prstGeom>
        </p:spPr>
      </p:pic>
      <p:sp>
        <p:nvSpPr>
          <p:cNvPr id="3" name="object 3"/>
          <p:cNvSpPr txBox="1">
            <a:spLocks noGrp="1"/>
          </p:cNvSpPr>
          <p:nvPr>
            <p:ph type="ftr" sz="quarter" idx="5"/>
          </p:nvPr>
        </p:nvSpPr>
        <p:spPr>
          <a:prstGeom prst="rect">
            <a:avLst/>
          </a:prstGeom>
        </p:spPr>
        <p:txBody>
          <a:bodyPr vert="horz" wrap="square" lIns="0" tIns="0" rIns="0" bIns="0" rtlCol="0">
            <a:spAutoFit/>
          </a:bodyPr>
          <a:lstStyle/>
          <a:p>
            <a:pPr marL="12700">
              <a:lnSpc>
                <a:spcPts val="1535"/>
              </a:lnSpc>
            </a:pPr>
            <a:r>
              <a:rPr dirty="0"/>
              <a:t>Primary</a:t>
            </a:r>
            <a:r>
              <a:rPr spc="30" dirty="0"/>
              <a:t> </a:t>
            </a:r>
            <a:r>
              <a:rPr dirty="0"/>
              <a:t>Care</a:t>
            </a:r>
            <a:r>
              <a:rPr spc="35" dirty="0"/>
              <a:t> </a:t>
            </a:r>
            <a:r>
              <a:rPr dirty="0"/>
              <a:t>People</a:t>
            </a:r>
            <a:r>
              <a:rPr spc="35" dirty="0"/>
              <a:t> </a:t>
            </a:r>
            <a:r>
              <a:rPr spc="-20" dirty="0"/>
              <a:t>Plan</a:t>
            </a:r>
          </a:p>
        </p:txBody>
      </p:sp>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8100">
              <a:lnSpc>
                <a:spcPts val="1535"/>
              </a:lnSpc>
            </a:pPr>
            <a:fld id="{81D60167-4931-47E6-BA6A-407CBD079E47}" type="slidenum">
              <a:rPr spc="-25" dirty="0"/>
              <a:t>24</a:t>
            </a:fld>
            <a:endParaRPr spc="-25"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991564" y="10589071"/>
            <a:ext cx="2204085" cy="252095"/>
          </a:xfrm>
          <a:prstGeom prst="rect">
            <a:avLst/>
          </a:prstGeom>
        </p:spPr>
        <p:txBody>
          <a:bodyPr vert="horz" wrap="square" lIns="0" tIns="17145" rIns="0" bIns="0" rtlCol="0">
            <a:spAutoFit/>
          </a:bodyPr>
          <a:lstStyle/>
          <a:p>
            <a:pPr marL="12700">
              <a:lnSpc>
                <a:spcPct val="100000"/>
              </a:lnSpc>
              <a:spcBef>
                <a:spcPts val="135"/>
              </a:spcBef>
            </a:pPr>
            <a:r>
              <a:rPr sz="1450" dirty="0">
                <a:latin typeface="Helvetica"/>
                <a:cs typeface="Helvetica"/>
              </a:rPr>
              <a:t>Primary</a:t>
            </a:r>
            <a:r>
              <a:rPr sz="1450" spc="30" dirty="0">
                <a:latin typeface="Helvetica"/>
                <a:cs typeface="Helvetica"/>
              </a:rPr>
              <a:t> </a:t>
            </a:r>
            <a:r>
              <a:rPr sz="1450" dirty="0">
                <a:latin typeface="Helvetica"/>
                <a:cs typeface="Helvetica"/>
              </a:rPr>
              <a:t>Care</a:t>
            </a:r>
            <a:r>
              <a:rPr sz="1450" spc="35" dirty="0">
                <a:latin typeface="Helvetica"/>
                <a:cs typeface="Helvetica"/>
              </a:rPr>
              <a:t> </a:t>
            </a:r>
            <a:r>
              <a:rPr sz="1450" dirty="0">
                <a:latin typeface="Helvetica"/>
                <a:cs typeface="Helvetica"/>
              </a:rPr>
              <a:t>People</a:t>
            </a:r>
            <a:r>
              <a:rPr sz="1450" spc="35" dirty="0">
                <a:latin typeface="Helvetica"/>
                <a:cs typeface="Helvetica"/>
              </a:rPr>
              <a:t> </a:t>
            </a:r>
            <a:r>
              <a:rPr sz="1450" spc="-20" dirty="0">
                <a:latin typeface="Helvetica"/>
                <a:cs typeface="Helvetica"/>
              </a:rPr>
              <a:t>Plan</a:t>
            </a:r>
            <a:endParaRPr sz="1450">
              <a:latin typeface="Helvetica"/>
              <a:cs typeface="Helvetica"/>
            </a:endParaRPr>
          </a:p>
        </p:txBody>
      </p:sp>
      <p:sp>
        <p:nvSpPr>
          <p:cNvPr id="3" name="object 3"/>
          <p:cNvSpPr/>
          <p:nvPr/>
        </p:nvSpPr>
        <p:spPr>
          <a:xfrm>
            <a:off x="1047088" y="4926227"/>
            <a:ext cx="5235575" cy="5021580"/>
          </a:xfrm>
          <a:custGeom>
            <a:avLst/>
            <a:gdLst/>
            <a:ahLst/>
            <a:cxnLst/>
            <a:rect l="l" t="t" r="r" b="b"/>
            <a:pathLst>
              <a:path w="5235575" h="5021580">
                <a:moveTo>
                  <a:pt x="0" y="5021114"/>
                </a:moveTo>
                <a:lnTo>
                  <a:pt x="5235442" y="5021114"/>
                </a:lnTo>
                <a:lnTo>
                  <a:pt x="5235442" y="0"/>
                </a:lnTo>
                <a:lnTo>
                  <a:pt x="0" y="0"/>
                </a:lnTo>
                <a:lnTo>
                  <a:pt x="0" y="5021114"/>
                </a:lnTo>
                <a:close/>
              </a:path>
            </a:pathLst>
          </a:custGeom>
          <a:solidFill>
            <a:srgbClr val="47B3E3">
              <a:alpha val="19999"/>
            </a:srgbClr>
          </a:solidFill>
        </p:spPr>
        <p:txBody>
          <a:bodyPr wrap="square" lIns="0" tIns="0" rIns="0" bIns="0" rtlCol="0"/>
          <a:lstStyle/>
          <a:p>
            <a:endParaRPr/>
          </a:p>
        </p:txBody>
      </p:sp>
      <p:sp>
        <p:nvSpPr>
          <p:cNvPr id="4" name="object 4"/>
          <p:cNvSpPr txBox="1"/>
          <p:nvPr/>
        </p:nvSpPr>
        <p:spPr>
          <a:xfrm>
            <a:off x="1047088" y="4256090"/>
            <a:ext cx="5235575" cy="670560"/>
          </a:xfrm>
          <a:prstGeom prst="rect">
            <a:avLst/>
          </a:prstGeom>
          <a:solidFill>
            <a:srgbClr val="47B3E3"/>
          </a:solidFill>
        </p:spPr>
        <p:txBody>
          <a:bodyPr vert="horz" wrap="square" lIns="0" tIns="163830" rIns="0" bIns="0" rtlCol="0">
            <a:spAutoFit/>
          </a:bodyPr>
          <a:lstStyle/>
          <a:p>
            <a:pPr marL="236220">
              <a:lnSpc>
                <a:spcPct val="100000"/>
              </a:lnSpc>
              <a:spcBef>
                <a:spcPts val="1290"/>
              </a:spcBef>
            </a:pPr>
            <a:r>
              <a:rPr sz="2300" b="1" spc="-20" dirty="0">
                <a:solidFill>
                  <a:srgbClr val="FFFFFF"/>
                </a:solidFill>
                <a:latin typeface="Helvetica"/>
                <a:cs typeface="Helvetica"/>
              </a:rPr>
              <a:t>DONE</a:t>
            </a:r>
            <a:endParaRPr sz="2300">
              <a:latin typeface="Helvetica"/>
              <a:cs typeface="Helvetica"/>
            </a:endParaRPr>
          </a:p>
        </p:txBody>
      </p:sp>
      <p:sp>
        <p:nvSpPr>
          <p:cNvPr id="5" name="object 5"/>
          <p:cNvSpPr txBox="1"/>
          <p:nvPr/>
        </p:nvSpPr>
        <p:spPr>
          <a:xfrm>
            <a:off x="1283475" y="5071836"/>
            <a:ext cx="4694555" cy="4485640"/>
          </a:xfrm>
          <a:prstGeom prst="rect">
            <a:avLst/>
          </a:prstGeom>
        </p:spPr>
        <p:txBody>
          <a:bodyPr vert="horz" wrap="square" lIns="0" tIns="12065" rIns="0" bIns="0" rtlCol="0">
            <a:spAutoFit/>
          </a:bodyPr>
          <a:lstStyle/>
          <a:p>
            <a:pPr marR="123825">
              <a:lnSpc>
                <a:spcPct val="100400"/>
              </a:lnSpc>
              <a:spcBef>
                <a:spcPts val="95"/>
              </a:spcBef>
            </a:pPr>
            <a:r>
              <a:rPr sz="2300" dirty="0">
                <a:solidFill>
                  <a:srgbClr val="575756"/>
                </a:solidFill>
                <a:latin typeface="Helvetica"/>
                <a:cs typeface="Helvetica"/>
              </a:rPr>
              <a:t>Promoting</a:t>
            </a:r>
            <a:r>
              <a:rPr sz="2300" spc="-30" dirty="0">
                <a:solidFill>
                  <a:srgbClr val="575756"/>
                </a:solidFill>
                <a:latin typeface="Helvetica"/>
                <a:cs typeface="Helvetica"/>
              </a:rPr>
              <a:t> </a:t>
            </a:r>
            <a:r>
              <a:rPr sz="2300" dirty="0">
                <a:solidFill>
                  <a:srgbClr val="575756"/>
                </a:solidFill>
                <a:latin typeface="Helvetica"/>
                <a:cs typeface="Helvetica"/>
              </a:rPr>
              <a:t>the</a:t>
            </a:r>
            <a:r>
              <a:rPr sz="2300" spc="-25" dirty="0">
                <a:solidFill>
                  <a:srgbClr val="575756"/>
                </a:solidFill>
                <a:latin typeface="Helvetica"/>
                <a:cs typeface="Helvetica"/>
              </a:rPr>
              <a:t> </a:t>
            </a:r>
            <a:r>
              <a:rPr sz="2300" dirty="0">
                <a:solidFill>
                  <a:srgbClr val="575756"/>
                </a:solidFill>
                <a:latin typeface="Helvetica"/>
                <a:cs typeface="Helvetica"/>
              </a:rPr>
              <a:t>unique</a:t>
            </a:r>
            <a:r>
              <a:rPr sz="2300" spc="-25" dirty="0">
                <a:solidFill>
                  <a:srgbClr val="575756"/>
                </a:solidFill>
                <a:latin typeface="Helvetica"/>
                <a:cs typeface="Helvetica"/>
              </a:rPr>
              <a:t> </a:t>
            </a:r>
            <a:r>
              <a:rPr sz="2300" dirty="0">
                <a:solidFill>
                  <a:srgbClr val="575756"/>
                </a:solidFill>
                <a:latin typeface="Helvetica"/>
                <a:cs typeface="Helvetica"/>
              </a:rPr>
              <a:t>selling</a:t>
            </a:r>
            <a:r>
              <a:rPr sz="2300" spc="-25" dirty="0">
                <a:solidFill>
                  <a:srgbClr val="575756"/>
                </a:solidFill>
                <a:latin typeface="Helvetica"/>
                <a:cs typeface="Helvetica"/>
              </a:rPr>
              <a:t> </a:t>
            </a:r>
            <a:r>
              <a:rPr sz="2300" spc="-10" dirty="0">
                <a:solidFill>
                  <a:srgbClr val="575756"/>
                </a:solidFill>
                <a:latin typeface="Helvetica"/>
                <a:cs typeface="Helvetica"/>
              </a:rPr>
              <a:t>points </a:t>
            </a:r>
            <a:r>
              <a:rPr sz="2300" dirty="0">
                <a:solidFill>
                  <a:srgbClr val="575756"/>
                </a:solidFill>
                <a:latin typeface="Helvetica"/>
                <a:cs typeface="Helvetica"/>
              </a:rPr>
              <a:t>of</a:t>
            </a:r>
            <a:r>
              <a:rPr sz="2300" spc="-20" dirty="0">
                <a:solidFill>
                  <a:srgbClr val="575756"/>
                </a:solidFill>
                <a:latin typeface="Helvetica"/>
                <a:cs typeface="Helvetica"/>
              </a:rPr>
              <a:t> </a:t>
            </a:r>
            <a:r>
              <a:rPr sz="2300" dirty="0">
                <a:solidFill>
                  <a:srgbClr val="575756"/>
                </a:solidFill>
                <a:latin typeface="Helvetica"/>
                <a:cs typeface="Helvetica"/>
              </a:rPr>
              <a:t>working</a:t>
            </a:r>
            <a:r>
              <a:rPr sz="2300" spc="-15" dirty="0">
                <a:solidFill>
                  <a:srgbClr val="575756"/>
                </a:solidFill>
                <a:latin typeface="Helvetica"/>
                <a:cs typeface="Helvetica"/>
              </a:rPr>
              <a:t> </a:t>
            </a:r>
            <a:r>
              <a:rPr sz="2300" dirty="0">
                <a:solidFill>
                  <a:srgbClr val="575756"/>
                </a:solidFill>
                <a:latin typeface="Helvetica"/>
                <a:cs typeface="Helvetica"/>
              </a:rPr>
              <a:t>in</a:t>
            </a:r>
            <a:r>
              <a:rPr sz="2300" spc="-15" dirty="0">
                <a:solidFill>
                  <a:srgbClr val="575756"/>
                </a:solidFill>
                <a:latin typeface="Helvetica"/>
                <a:cs typeface="Helvetica"/>
              </a:rPr>
              <a:t> </a:t>
            </a:r>
            <a:r>
              <a:rPr sz="2300" dirty="0">
                <a:solidFill>
                  <a:srgbClr val="575756"/>
                </a:solidFill>
                <a:latin typeface="Helvetica"/>
                <a:cs typeface="Helvetica"/>
              </a:rPr>
              <a:t>general</a:t>
            </a:r>
            <a:r>
              <a:rPr sz="2300" spc="-15" dirty="0">
                <a:solidFill>
                  <a:srgbClr val="575756"/>
                </a:solidFill>
                <a:latin typeface="Helvetica"/>
                <a:cs typeface="Helvetica"/>
              </a:rPr>
              <a:t> </a:t>
            </a:r>
            <a:r>
              <a:rPr sz="2300" spc="-10" dirty="0">
                <a:solidFill>
                  <a:srgbClr val="575756"/>
                </a:solidFill>
                <a:latin typeface="Helvetica"/>
                <a:cs typeface="Helvetica"/>
              </a:rPr>
              <a:t>practice</a:t>
            </a:r>
            <a:endParaRPr sz="2300">
              <a:latin typeface="Helvetica"/>
              <a:cs typeface="Helvetica"/>
            </a:endParaRPr>
          </a:p>
          <a:p>
            <a:pPr marR="5080">
              <a:lnSpc>
                <a:spcPct val="100400"/>
              </a:lnSpc>
              <a:spcBef>
                <a:spcPts val="2475"/>
              </a:spcBef>
            </a:pPr>
            <a:r>
              <a:rPr sz="2300" dirty="0">
                <a:solidFill>
                  <a:srgbClr val="575756"/>
                </a:solidFill>
                <a:latin typeface="Helvetica"/>
                <a:cs typeface="Helvetica"/>
              </a:rPr>
              <a:t>Pioneered</a:t>
            </a:r>
            <a:r>
              <a:rPr sz="2300" spc="-60" dirty="0">
                <a:solidFill>
                  <a:srgbClr val="575756"/>
                </a:solidFill>
                <a:latin typeface="Helvetica"/>
                <a:cs typeface="Helvetica"/>
              </a:rPr>
              <a:t> </a:t>
            </a:r>
            <a:r>
              <a:rPr sz="2300" dirty="0">
                <a:solidFill>
                  <a:srgbClr val="575756"/>
                </a:solidFill>
                <a:latin typeface="Helvetica"/>
                <a:cs typeface="Helvetica"/>
              </a:rPr>
              <a:t>innovative</a:t>
            </a:r>
            <a:r>
              <a:rPr sz="2300" spc="-60" dirty="0">
                <a:solidFill>
                  <a:srgbClr val="575756"/>
                </a:solidFill>
                <a:latin typeface="Helvetica"/>
                <a:cs typeface="Helvetica"/>
              </a:rPr>
              <a:t> </a:t>
            </a:r>
            <a:r>
              <a:rPr sz="2300" dirty="0">
                <a:solidFill>
                  <a:srgbClr val="575756"/>
                </a:solidFill>
                <a:latin typeface="Helvetica"/>
                <a:cs typeface="Helvetica"/>
              </a:rPr>
              <a:t>schemes</a:t>
            </a:r>
            <a:r>
              <a:rPr sz="2300" spc="-55" dirty="0">
                <a:solidFill>
                  <a:srgbClr val="575756"/>
                </a:solidFill>
                <a:latin typeface="Helvetica"/>
                <a:cs typeface="Helvetica"/>
              </a:rPr>
              <a:t> </a:t>
            </a:r>
            <a:r>
              <a:rPr sz="2300" spc="-20" dirty="0">
                <a:solidFill>
                  <a:srgbClr val="575756"/>
                </a:solidFill>
                <a:latin typeface="Helvetica"/>
                <a:cs typeface="Helvetica"/>
              </a:rPr>
              <a:t>such </a:t>
            </a:r>
            <a:r>
              <a:rPr sz="2300" dirty="0">
                <a:solidFill>
                  <a:srgbClr val="575756"/>
                </a:solidFill>
                <a:latin typeface="Helvetica"/>
                <a:cs typeface="Helvetica"/>
              </a:rPr>
              <a:t>as</a:t>
            </a:r>
            <a:r>
              <a:rPr sz="2300" spc="-135" dirty="0">
                <a:solidFill>
                  <a:srgbClr val="575756"/>
                </a:solidFill>
                <a:latin typeface="Helvetica"/>
                <a:cs typeface="Helvetica"/>
              </a:rPr>
              <a:t> </a:t>
            </a:r>
            <a:r>
              <a:rPr sz="2300" dirty="0">
                <a:solidFill>
                  <a:srgbClr val="575756"/>
                </a:solidFill>
                <a:latin typeface="Helvetica"/>
                <a:cs typeface="Helvetica"/>
              </a:rPr>
              <a:t>Aspiring</a:t>
            </a:r>
            <a:r>
              <a:rPr sz="2300" spc="-15" dirty="0">
                <a:solidFill>
                  <a:srgbClr val="575756"/>
                </a:solidFill>
                <a:latin typeface="Helvetica"/>
                <a:cs typeface="Helvetica"/>
              </a:rPr>
              <a:t> </a:t>
            </a:r>
            <a:r>
              <a:rPr sz="2300" dirty="0">
                <a:solidFill>
                  <a:srgbClr val="575756"/>
                </a:solidFill>
                <a:latin typeface="Helvetica"/>
                <a:cs typeface="Helvetica"/>
              </a:rPr>
              <a:t>Leader</a:t>
            </a:r>
            <a:r>
              <a:rPr sz="2300" spc="-10" dirty="0">
                <a:solidFill>
                  <a:srgbClr val="575756"/>
                </a:solidFill>
                <a:latin typeface="Helvetica"/>
                <a:cs typeface="Helvetica"/>
              </a:rPr>
              <a:t> Fellowships</a:t>
            </a:r>
            <a:endParaRPr sz="2300">
              <a:latin typeface="Helvetica"/>
              <a:cs typeface="Helvetica"/>
            </a:endParaRPr>
          </a:p>
          <a:p>
            <a:pPr marR="373380">
              <a:lnSpc>
                <a:spcPct val="100400"/>
              </a:lnSpc>
              <a:spcBef>
                <a:spcPts val="2470"/>
              </a:spcBef>
            </a:pPr>
            <a:r>
              <a:rPr sz="2300" dirty="0">
                <a:solidFill>
                  <a:srgbClr val="575756"/>
                </a:solidFill>
                <a:latin typeface="Helvetica"/>
                <a:cs typeface="Helvetica"/>
              </a:rPr>
              <a:t>Ensured</a:t>
            </a:r>
            <a:r>
              <a:rPr sz="2300" spc="-35" dirty="0">
                <a:solidFill>
                  <a:srgbClr val="575756"/>
                </a:solidFill>
                <a:latin typeface="Helvetica"/>
                <a:cs typeface="Helvetica"/>
              </a:rPr>
              <a:t> </a:t>
            </a:r>
            <a:r>
              <a:rPr sz="2300" dirty="0">
                <a:solidFill>
                  <a:srgbClr val="575756"/>
                </a:solidFill>
                <a:latin typeface="Helvetica"/>
                <a:cs typeface="Helvetica"/>
              </a:rPr>
              <a:t>workforce</a:t>
            </a:r>
            <a:r>
              <a:rPr sz="2300" spc="-30" dirty="0">
                <a:solidFill>
                  <a:srgbClr val="575756"/>
                </a:solidFill>
                <a:latin typeface="Helvetica"/>
                <a:cs typeface="Helvetica"/>
              </a:rPr>
              <a:t> </a:t>
            </a:r>
            <a:r>
              <a:rPr sz="2300" dirty="0">
                <a:solidFill>
                  <a:srgbClr val="575756"/>
                </a:solidFill>
                <a:latin typeface="Helvetica"/>
                <a:cs typeface="Helvetica"/>
              </a:rPr>
              <a:t>offers</a:t>
            </a:r>
            <a:r>
              <a:rPr sz="2300" spc="-30" dirty="0">
                <a:solidFill>
                  <a:srgbClr val="575756"/>
                </a:solidFill>
                <a:latin typeface="Helvetica"/>
                <a:cs typeface="Helvetica"/>
              </a:rPr>
              <a:t> </a:t>
            </a:r>
            <a:r>
              <a:rPr sz="2300" dirty="0">
                <a:solidFill>
                  <a:srgbClr val="575756"/>
                </a:solidFill>
                <a:latin typeface="Helvetica"/>
                <a:cs typeface="Helvetica"/>
              </a:rPr>
              <a:t>open</a:t>
            </a:r>
            <a:r>
              <a:rPr sz="2300" spc="-30" dirty="0">
                <a:solidFill>
                  <a:srgbClr val="575756"/>
                </a:solidFill>
                <a:latin typeface="Helvetica"/>
                <a:cs typeface="Helvetica"/>
              </a:rPr>
              <a:t> </a:t>
            </a:r>
            <a:r>
              <a:rPr sz="2300" spc="-25" dirty="0">
                <a:solidFill>
                  <a:srgbClr val="575756"/>
                </a:solidFill>
                <a:latin typeface="Helvetica"/>
                <a:cs typeface="Helvetica"/>
              </a:rPr>
              <a:t>to </a:t>
            </a:r>
            <a:r>
              <a:rPr sz="2300" dirty="0">
                <a:solidFill>
                  <a:srgbClr val="575756"/>
                </a:solidFill>
                <a:latin typeface="Helvetica"/>
                <a:cs typeface="Helvetica"/>
              </a:rPr>
              <a:t>all</a:t>
            </a:r>
            <a:r>
              <a:rPr sz="2300" spc="-25" dirty="0">
                <a:solidFill>
                  <a:srgbClr val="575756"/>
                </a:solidFill>
                <a:latin typeface="Helvetica"/>
                <a:cs typeface="Helvetica"/>
              </a:rPr>
              <a:t> </a:t>
            </a:r>
            <a:r>
              <a:rPr sz="2300" dirty="0">
                <a:solidFill>
                  <a:srgbClr val="575756"/>
                </a:solidFill>
                <a:latin typeface="Helvetica"/>
                <a:cs typeface="Helvetica"/>
              </a:rPr>
              <a:t>including</a:t>
            </a:r>
            <a:r>
              <a:rPr sz="2300" spc="-25" dirty="0">
                <a:solidFill>
                  <a:srgbClr val="575756"/>
                </a:solidFill>
                <a:latin typeface="Helvetica"/>
                <a:cs typeface="Helvetica"/>
              </a:rPr>
              <a:t> </a:t>
            </a:r>
            <a:r>
              <a:rPr sz="2300" spc="-10" dirty="0">
                <a:solidFill>
                  <a:srgbClr val="575756"/>
                </a:solidFill>
                <a:latin typeface="Helvetica"/>
                <a:cs typeface="Helvetica"/>
              </a:rPr>
              <a:t>locums</a:t>
            </a:r>
            <a:endParaRPr sz="2300">
              <a:latin typeface="Helvetica"/>
              <a:cs typeface="Helvetica"/>
            </a:endParaRPr>
          </a:p>
          <a:p>
            <a:pPr marR="807720">
              <a:lnSpc>
                <a:spcPct val="100400"/>
              </a:lnSpc>
              <a:spcBef>
                <a:spcPts val="2470"/>
              </a:spcBef>
            </a:pPr>
            <a:r>
              <a:rPr sz="2300" dirty="0">
                <a:solidFill>
                  <a:srgbClr val="575756"/>
                </a:solidFill>
                <a:latin typeface="Helvetica"/>
                <a:cs typeface="Helvetica"/>
              </a:rPr>
              <a:t>Build</a:t>
            </a:r>
            <a:r>
              <a:rPr sz="2300" spc="-10" dirty="0">
                <a:solidFill>
                  <a:srgbClr val="575756"/>
                </a:solidFill>
                <a:latin typeface="Helvetica"/>
                <a:cs typeface="Helvetica"/>
              </a:rPr>
              <a:t> </a:t>
            </a:r>
            <a:r>
              <a:rPr sz="2300" dirty="0">
                <a:solidFill>
                  <a:srgbClr val="575756"/>
                </a:solidFill>
                <a:latin typeface="Helvetica"/>
                <a:cs typeface="Helvetica"/>
              </a:rPr>
              <a:t>on</a:t>
            </a:r>
            <a:r>
              <a:rPr sz="2300" spc="-10" dirty="0">
                <a:solidFill>
                  <a:srgbClr val="575756"/>
                </a:solidFill>
                <a:latin typeface="Helvetica"/>
                <a:cs typeface="Helvetica"/>
              </a:rPr>
              <a:t> </a:t>
            </a:r>
            <a:r>
              <a:rPr sz="2300" dirty="0">
                <a:solidFill>
                  <a:srgbClr val="575756"/>
                </a:solidFill>
                <a:latin typeface="Helvetica"/>
                <a:cs typeface="Helvetica"/>
              </a:rPr>
              <a:t>opportunities</a:t>
            </a:r>
            <a:r>
              <a:rPr sz="2300" spc="-5" dirty="0">
                <a:solidFill>
                  <a:srgbClr val="575756"/>
                </a:solidFill>
                <a:latin typeface="Helvetica"/>
                <a:cs typeface="Helvetica"/>
              </a:rPr>
              <a:t> </a:t>
            </a:r>
            <a:r>
              <a:rPr sz="2300" spc="-10" dirty="0">
                <a:solidFill>
                  <a:srgbClr val="575756"/>
                </a:solidFill>
                <a:latin typeface="Helvetica"/>
                <a:cs typeface="Helvetica"/>
              </a:rPr>
              <a:t>created </a:t>
            </a:r>
            <a:r>
              <a:rPr sz="2300" dirty="0">
                <a:solidFill>
                  <a:srgbClr val="575756"/>
                </a:solidFill>
                <a:latin typeface="Helvetica"/>
                <a:cs typeface="Helvetica"/>
              </a:rPr>
              <a:t>by</a:t>
            </a:r>
            <a:r>
              <a:rPr sz="2300" spc="-5" dirty="0">
                <a:solidFill>
                  <a:srgbClr val="575756"/>
                </a:solidFill>
                <a:latin typeface="Helvetica"/>
                <a:cs typeface="Helvetica"/>
              </a:rPr>
              <a:t> </a:t>
            </a:r>
            <a:r>
              <a:rPr sz="2300" dirty="0">
                <a:solidFill>
                  <a:srgbClr val="575756"/>
                </a:solidFill>
                <a:latin typeface="Helvetica"/>
                <a:cs typeface="Helvetica"/>
              </a:rPr>
              <a:t>the</a:t>
            </a:r>
            <a:r>
              <a:rPr sz="2300" spc="-5" dirty="0">
                <a:solidFill>
                  <a:srgbClr val="575756"/>
                </a:solidFill>
                <a:latin typeface="Helvetica"/>
                <a:cs typeface="Helvetica"/>
              </a:rPr>
              <a:t> </a:t>
            </a:r>
            <a:r>
              <a:rPr sz="2300" dirty="0">
                <a:solidFill>
                  <a:srgbClr val="575756"/>
                </a:solidFill>
                <a:latin typeface="Helvetica"/>
                <a:cs typeface="Helvetica"/>
              </a:rPr>
              <a:t>PCN</a:t>
            </a:r>
            <a:r>
              <a:rPr sz="2300" spc="-5" dirty="0">
                <a:solidFill>
                  <a:srgbClr val="575756"/>
                </a:solidFill>
                <a:latin typeface="Helvetica"/>
                <a:cs typeface="Helvetica"/>
              </a:rPr>
              <a:t> </a:t>
            </a:r>
            <a:r>
              <a:rPr sz="2300" dirty="0">
                <a:solidFill>
                  <a:srgbClr val="575756"/>
                </a:solidFill>
                <a:latin typeface="Helvetica"/>
                <a:cs typeface="Helvetica"/>
              </a:rPr>
              <a:t>DES</a:t>
            </a:r>
            <a:r>
              <a:rPr sz="2300" spc="-5" dirty="0">
                <a:solidFill>
                  <a:srgbClr val="575756"/>
                </a:solidFill>
                <a:latin typeface="Helvetica"/>
                <a:cs typeface="Helvetica"/>
              </a:rPr>
              <a:t> </a:t>
            </a:r>
            <a:r>
              <a:rPr sz="2300" spc="-10" dirty="0">
                <a:solidFill>
                  <a:srgbClr val="575756"/>
                </a:solidFill>
                <a:latin typeface="Helvetica"/>
                <a:cs typeface="Helvetica"/>
              </a:rPr>
              <a:t>around</a:t>
            </a:r>
            <a:endParaRPr sz="2300">
              <a:latin typeface="Helvetica"/>
              <a:cs typeface="Helvetica"/>
            </a:endParaRPr>
          </a:p>
          <a:p>
            <a:pPr marR="222885">
              <a:lnSpc>
                <a:spcPct val="100400"/>
              </a:lnSpc>
            </a:pPr>
            <a:r>
              <a:rPr sz="2300" dirty="0">
                <a:solidFill>
                  <a:srgbClr val="575756"/>
                </a:solidFill>
                <a:latin typeface="Helvetica"/>
                <a:cs typeface="Helvetica"/>
              </a:rPr>
              <a:t>multidisciplinary</a:t>
            </a:r>
            <a:r>
              <a:rPr sz="2300" spc="-20" dirty="0">
                <a:solidFill>
                  <a:srgbClr val="575756"/>
                </a:solidFill>
                <a:latin typeface="Helvetica"/>
                <a:cs typeface="Helvetica"/>
              </a:rPr>
              <a:t> </a:t>
            </a:r>
            <a:r>
              <a:rPr sz="2300" dirty="0">
                <a:solidFill>
                  <a:srgbClr val="575756"/>
                </a:solidFill>
                <a:latin typeface="Helvetica"/>
                <a:cs typeface="Helvetica"/>
              </a:rPr>
              <a:t>workforce</a:t>
            </a:r>
            <a:r>
              <a:rPr sz="2300" spc="-20" dirty="0">
                <a:solidFill>
                  <a:srgbClr val="575756"/>
                </a:solidFill>
                <a:latin typeface="Helvetica"/>
                <a:cs typeface="Helvetica"/>
              </a:rPr>
              <a:t> </a:t>
            </a:r>
            <a:r>
              <a:rPr sz="2300" dirty="0">
                <a:solidFill>
                  <a:srgbClr val="575756"/>
                </a:solidFill>
                <a:latin typeface="Helvetica"/>
                <a:cs typeface="Helvetica"/>
              </a:rPr>
              <a:t>skill</a:t>
            </a:r>
            <a:r>
              <a:rPr sz="2300" spc="-20" dirty="0">
                <a:solidFill>
                  <a:srgbClr val="575756"/>
                </a:solidFill>
                <a:latin typeface="Helvetica"/>
                <a:cs typeface="Helvetica"/>
              </a:rPr>
              <a:t> </a:t>
            </a:r>
            <a:r>
              <a:rPr sz="2300" spc="-25" dirty="0">
                <a:solidFill>
                  <a:srgbClr val="575756"/>
                </a:solidFill>
                <a:latin typeface="Helvetica"/>
                <a:cs typeface="Helvetica"/>
              </a:rPr>
              <a:t>set </a:t>
            </a:r>
            <a:r>
              <a:rPr sz="2300" dirty="0">
                <a:solidFill>
                  <a:srgbClr val="575756"/>
                </a:solidFill>
                <a:latin typeface="Helvetica"/>
                <a:cs typeface="Helvetica"/>
              </a:rPr>
              <a:t>in</a:t>
            </a:r>
            <a:r>
              <a:rPr sz="2300" spc="-5" dirty="0">
                <a:solidFill>
                  <a:srgbClr val="575756"/>
                </a:solidFill>
                <a:latin typeface="Helvetica"/>
                <a:cs typeface="Helvetica"/>
              </a:rPr>
              <a:t> </a:t>
            </a:r>
            <a:r>
              <a:rPr sz="2300" dirty="0">
                <a:solidFill>
                  <a:srgbClr val="575756"/>
                </a:solidFill>
                <a:latin typeface="Helvetica"/>
                <a:cs typeface="Helvetica"/>
              </a:rPr>
              <a:t>Primary </a:t>
            </a:r>
            <a:r>
              <a:rPr sz="2300" spc="-20" dirty="0">
                <a:solidFill>
                  <a:srgbClr val="575756"/>
                </a:solidFill>
                <a:latin typeface="Helvetica"/>
                <a:cs typeface="Helvetica"/>
              </a:rPr>
              <a:t>Care</a:t>
            </a:r>
            <a:endParaRPr sz="2300">
              <a:latin typeface="Helvetica"/>
              <a:cs typeface="Helvetica"/>
            </a:endParaRPr>
          </a:p>
        </p:txBody>
      </p:sp>
      <p:sp>
        <p:nvSpPr>
          <p:cNvPr id="6" name="object 6"/>
          <p:cNvSpPr txBox="1">
            <a:spLocks noGrp="1"/>
          </p:cNvSpPr>
          <p:nvPr>
            <p:ph type="title"/>
          </p:nvPr>
        </p:nvSpPr>
        <p:spPr>
          <a:xfrm>
            <a:off x="2827391" y="1274786"/>
            <a:ext cx="3047365" cy="805815"/>
          </a:xfrm>
          <a:prstGeom prst="rect">
            <a:avLst/>
          </a:prstGeom>
        </p:spPr>
        <p:txBody>
          <a:bodyPr vert="horz" wrap="square" lIns="0" tIns="14604" rIns="0" bIns="0" rtlCol="0">
            <a:spAutoFit/>
          </a:bodyPr>
          <a:lstStyle/>
          <a:p>
            <a:pPr marL="12700">
              <a:lnSpc>
                <a:spcPct val="100000"/>
              </a:lnSpc>
              <a:spcBef>
                <a:spcPts val="114"/>
              </a:spcBef>
            </a:pPr>
            <a:r>
              <a:rPr sz="5100" spc="-40" dirty="0">
                <a:solidFill>
                  <a:srgbClr val="00A8D6"/>
                </a:solidFill>
              </a:rPr>
              <a:t>ATTRACT</a:t>
            </a:r>
            <a:endParaRPr sz="5100"/>
          </a:p>
        </p:txBody>
      </p:sp>
      <p:grpSp>
        <p:nvGrpSpPr>
          <p:cNvPr id="7" name="object 7"/>
          <p:cNvGrpSpPr/>
          <p:nvPr/>
        </p:nvGrpSpPr>
        <p:grpSpPr>
          <a:xfrm>
            <a:off x="1047089" y="1047087"/>
            <a:ext cx="1365250" cy="1466215"/>
            <a:chOff x="1047089" y="1047087"/>
            <a:chExt cx="1365250" cy="1466215"/>
          </a:xfrm>
        </p:grpSpPr>
        <p:sp>
          <p:nvSpPr>
            <p:cNvPr id="8" name="object 8"/>
            <p:cNvSpPr/>
            <p:nvPr/>
          </p:nvSpPr>
          <p:spPr>
            <a:xfrm>
              <a:off x="1047089" y="1047087"/>
              <a:ext cx="1365250" cy="1466215"/>
            </a:xfrm>
            <a:custGeom>
              <a:avLst/>
              <a:gdLst/>
              <a:ahLst/>
              <a:cxnLst/>
              <a:rect l="l" t="t" r="r" b="b"/>
              <a:pathLst>
                <a:path w="1365250" h="1466214">
                  <a:moveTo>
                    <a:pt x="683225" y="0"/>
                  </a:moveTo>
                  <a:lnTo>
                    <a:pt x="634431" y="1708"/>
                  </a:lnTo>
                  <a:lnTo>
                    <a:pt x="586563" y="6757"/>
                  </a:lnTo>
                  <a:lnTo>
                    <a:pt x="539737" y="15031"/>
                  </a:lnTo>
                  <a:lnTo>
                    <a:pt x="494069" y="26414"/>
                  </a:lnTo>
                  <a:lnTo>
                    <a:pt x="449673" y="40793"/>
                  </a:lnTo>
                  <a:lnTo>
                    <a:pt x="406665" y="58051"/>
                  </a:lnTo>
                  <a:lnTo>
                    <a:pt x="365162" y="78074"/>
                  </a:lnTo>
                  <a:lnTo>
                    <a:pt x="325278" y="100747"/>
                  </a:lnTo>
                  <a:lnTo>
                    <a:pt x="287130" y="125953"/>
                  </a:lnTo>
                  <a:lnTo>
                    <a:pt x="250833" y="153579"/>
                  </a:lnTo>
                  <a:lnTo>
                    <a:pt x="216502" y="183508"/>
                  </a:lnTo>
                  <a:lnTo>
                    <a:pt x="184253" y="215627"/>
                  </a:lnTo>
                  <a:lnTo>
                    <a:pt x="154202" y="249819"/>
                  </a:lnTo>
                  <a:lnTo>
                    <a:pt x="126464" y="285969"/>
                  </a:lnTo>
                  <a:lnTo>
                    <a:pt x="101155" y="323963"/>
                  </a:lnTo>
                  <a:lnTo>
                    <a:pt x="78391" y="363686"/>
                  </a:lnTo>
                  <a:lnTo>
                    <a:pt x="58287" y="405021"/>
                  </a:lnTo>
                  <a:lnTo>
                    <a:pt x="40959" y="447854"/>
                  </a:lnTo>
                  <a:lnTo>
                    <a:pt x="26522" y="492070"/>
                  </a:lnTo>
                  <a:lnTo>
                    <a:pt x="15092" y="537554"/>
                  </a:lnTo>
                  <a:lnTo>
                    <a:pt x="6784" y="584191"/>
                  </a:lnTo>
                  <a:lnTo>
                    <a:pt x="1715" y="631864"/>
                  </a:lnTo>
                  <a:lnTo>
                    <a:pt x="0" y="680460"/>
                  </a:lnTo>
                  <a:lnTo>
                    <a:pt x="1714" y="729048"/>
                  </a:lnTo>
                  <a:lnTo>
                    <a:pt x="6782" y="776715"/>
                  </a:lnTo>
                  <a:lnTo>
                    <a:pt x="15087" y="823344"/>
                  </a:lnTo>
                  <a:lnTo>
                    <a:pt x="26514" y="868821"/>
                  </a:lnTo>
                  <a:lnTo>
                    <a:pt x="40946" y="913031"/>
                  </a:lnTo>
                  <a:lnTo>
                    <a:pt x="58270" y="955859"/>
                  </a:lnTo>
                  <a:lnTo>
                    <a:pt x="78368" y="997190"/>
                  </a:lnTo>
                  <a:lnTo>
                    <a:pt x="101126" y="1036908"/>
                  </a:lnTo>
                  <a:lnTo>
                    <a:pt x="126427" y="1074899"/>
                  </a:lnTo>
                  <a:lnTo>
                    <a:pt x="154157" y="1111047"/>
                  </a:lnTo>
                  <a:lnTo>
                    <a:pt x="184200" y="1145237"/>
                  </a:lnTo>
                  <a:lnTo>
                    <a:pt x="216440" y="1177355"/>
                  </a:lnTo>
                  <a:lnTo>
                    <a:pt x="250761" y="1207285"/>
                  </a:lnTo>
                  <a:lnTo>
                    <a:pt x="287049" y="1234912"/>
                  </a:lnTo>
                  <a:lnTo>
                    <a:pt x="325187" y="1260121"/>
                  </a:lnTo>
                  <a:lnTo>
                    <a:pt x="365061" y="1282796"/>
                  </a:lnTo>
                  <a:lnTo>
                    <a:pt x="406553" y="1302824"/>
                  </a:lnTo>
                  <a:lnTo>
                    <a:pt x="449550" y="1320088"/>
                  </a:lnTo>
                  <a:lnTo>
                    <a:pt x="493935" y="1334474"/>
                  </a:lnTo>
                  <a:lnTo>
                    <a:pt x="539593" y="1345867"/>
                  </a:lnTo>
                  <a:lnTo>
                    <a:pt x="586407" y="1354150"/>
                  </a:lnTo>
                  <a:lnTo>
                    <a:pt x="634264" y="1359210"/>
                  </a:lnTo>
                  <a:lnTo>
                    <a:pt x="683047" y="1360932"/>
                  </a:lnTo>
                  <a:lnTo>
                    <a:pt x="683047" y="1465923"/>
                  </a:lnTo>
                  <a:lnTo>
                    <a:pt x="739065" y="1450994"/>
                  </a:lnTo>
                  <a:lnTo>
                    <a:pt x="792652" y="1434168"/>
                  </a:lnTo>
                  <a:lnTo>
                    <a:pt x="843813" y="1415493"/>
                  </a:lnTo>
                  <a:lnTo>
                    <a:pt x="892551" y="1395017"/>
                  </a:lnTo>
                  <a:lnTo>
                    <a:pt x="938871" y="1372788"/>
                  </a:lnTo>
                  <a:lnTo>
                    <a:pt x="982776" y="1348852"/>
                  </a:lnTo>
                  <a:lnTo>
                    <a:pt x="1024272" y="1323258"/>
                  </a:lnTo>
                  <a:lnTo>
                    <a:pt x="1063362" y="1296052"/>
                  </a:lnTo>
                  <a:lnTo>
                    <a:pt x="1100050" y="1267283"/>
                  </a:lnTo>
                  <a:lnTo>
                    <a:pt x="1134341" y="1236999"/>
                  </a:lnTo>
                  <a:lnTo>
                    <a:pt x="1166238" y="1205245"/>
                  </a:lnTo>
                  <a:lnTo>
                    <a:pt x="1195747" y="1172071"/>
                  </a:lnTo>
                  <a:lnTo>
                    <a:pt x="1222871" y="1137524"/>
                  </a:lnTo>
                  <a:lnTo>
                    <a:pt x="1247614" y="1101650"/>
                  </a:lnTo>
                  <a:lnTo>
                    <a:pt x="1269981" y="1064499"/>
                  </a:lnTo>
                  <a:lnTo>
                    <a:pt x="1289976" y="1026117"/>
                  </a:lnTo>
                  <a:lnTo>
                    <a:pt x="1307602" y="986551"/>
                  </a:lnTo>
                  <a:lnTo>
                    <a:pt x="1322865" y="945851"/>
                  </a:lnTo>
                  <a:lnTo>
                    <a:pt x="1335768" y="904062"/>
                  </a:lnTo>
                  <a:lnTo>
                    <a:pt x="1346316" y="861232"/>
                  </a:lnTo>
                  <a:lnTo>
                    <a:pt x="1354513" y="817410"/>
                  </a:lnTo>
                  <a:lnTo>
                    <a:pt x="1360362" y="772642"/>
                  </a:lnTo>
                  <a:lnTo>
                    <a:pt x="1363869" y="726976"/>
                  </a:lnTo>
                  <a:lnTo>
                    <a:pt x="1365036" y="680460"/>
                  </a:lnTo>
                  <a:lnTo>
                    <a:pt x="1363325" y="631925"/>
                  </a:lnTo>
                  <a:lnTo>
                    <a:pt x="1358269" y="584309"/>
                  </a:lnTo>
                  <a:lnTo>
                    <a:pt x="1349981" y="537728"/>
                  </a:lnTo>
                  <a:lnTo>
                    <a:pt x="1338579" y="492296"/>
                  </a:lnTo>
                  <a:lnTo>
                    <a:pt x="1324177" y="448129"/>
                  </a:lnTo>
                  <a:lnTo>
                    <a:pt x="1306889" y="405340"/>
                  </a:lnTo>
                  <a:lnTo>
                    <a:pt x="1286833" y="364044"/>
                  </a:lnTo>
                  <a:lnTo>
                    <a:pt x="1264121" y="324357"/>
                  </a:lnTo>
                  <a:lnTo>
                    <a:pt x="1238870" y="286392"/>
                  </a:lnTo>
                  <a:lnTo>
                    <a:pt x="1211195" y="250265"/>
                  </a:lnTo>
                  <a:lnTo>
                    <a:pt x="1181211" y="216090"/>
                  </a:lnTo>
                  <a:lnTo>
                    <a:pt x="1149033" y="183983"/>
                  </a:lnTo>
                  <a:lnTo>
                    <a:pt x="1114777" y="154056"/>
                  </a:lnTo>
                  <a:lnTo>
                    <a:pt x="1078557" y="126427"/>
                  </a:lnTo>
                  <a:lnTo>
                    <a:pt x="1040489" y="101208"/>
                  </a:lnTo>
                  <a:lnTo>
                    <a:pt x="1000687" y="78515"/>
                  </a:lnTo>
                  <a:lnTo>
                    <a:pt x="959268" y="58462"/>
                  </a:lnTo>
                  <a:lnTo>
                    <a:pt x="916346" y="41165"/>
                  </a:lnTo>
                  <a:lnTo>
                    <a:pt x="872036" y="26737"/>
                  </a:lnTo>
                  <a:lnTo>
                    <a:pt x="826454" y="15295"/>
                  </a:lnTo>
                  <a:lnTo>
                    <a:pt x="779715" y="6951"/>
                  </a:lnTo>
                  <a:lnTo>
                    <a:pt x="731933" y="1821"/>
                  </a:lnTo>
                  <a:lnTo>
                    <a:pt x="683225" y="0"/>
                  </a:lnTo>
                  <a:close/>
                </a:path>
              </a:pathLst>
            </a:custGeom>
            <a:solidFill>
              <a:srgbClr val="47B3E3"/>
            </a:solidFill>
          </p:spPr>
          <p:txBody>
            <a:bodyPr wrap="square" lIns="0" tIns="0" rIns="0" bIns="0" rtlCol="0"/>
            <a:lstStyle/>
            <a:p>
              <a:endParaRPr/>
            </a:p>
          </p:txBody>
        </p:sp>
        <p:sp>
          <p:nvSpPr>
            <p:cNvPr id="9" name="object 9"/>
            <p:cNvSpPr/>
            <p:nvPr/>
          </p:nvSpPr>
          <p:spPr>
            <a:xfrm>
              <a:off x="1311953" y="1265568"/>
              <a:ext cx="835660" cy="810260"/>
            </a:xfrm>
            <a:custGeom>
              <a:avLst/>
              <a:gdLst/>
              <a:ahLst/>
              <a:cxnLst/>
              <a:rect l="l" t="t" r="r" b="b"/>
              <a:pathLst>
                <a:path w="835660" h="810260">
                  <a:moveTo>
                    <a:pt x="417589" y="0"/>
                  </a:moveTo>
                  <a:lnTo>
                    <a:pt x="370829" y="2491"/>
                  </a:lnTo>
                  <a:lnTo>
                    <a:pt x="325189" y="9883"/>
                  </a:lnTo>
                  <a:lnTo>
                    <a:pt x="280991" y="22051"/>
                  </a:lnTo>
                  <a:lnTo>
                    <a:pt x="238557" y="38871"/>
                  </a:lnTo>
                  <a:lnTo>
                    <a:pt x="198208" y="60218"/>
                  </a:lnTo>
                  <a:lnTo>
                    <a:pt x="160266" y="85968"/>
                  </a:lnTo>
                  <a:lnTo>
                    <a:pt x="125053" y="115996"/>
                  </a:lnTo>
                  <a:lnTo>
                    <a:pt x="92746" y="150430"/>
                  </a:lnTo>
                  <a:lnTo>
                    <a:pt x="65011" y="187698"/>
                  </a:lnTo>
                  <a:lnTo>
                    <a:pt x="41994" y="227470"/>
                  </a:lnTo>
                  <a:lnTo>
                    <a:pt x="23839" y="269416"/>
                  </a:lnTo>
                  <a:lnTo>
                    <a:pt x="10692" y="313205"/>
                  </a:lnTo>
                  <a:lnTo>
                    <a:pt x="2697" y="358507"/>
                  </a:lnTo>
                  <a:lnTo>
                    <a:pt x="0" y="405066"/>
                  </a:lnTo>
                  <a:lnTo>
                    <a:pt x="0" y="708805"/>
                  </a:lnTo>
                  <a:lnTo>
                    <a:pt x="8219" y="748180"/>
                  </a:lnTo>
                  <a:lnTo>
                    <a:pt x="30619" y="780368"/>
                  </a:lnTo>
                  <a:lnTo>
                    <a:pt x="63813" y="802089"/>
                  </a:lnTo>
                  <a:lnTo>
                    <a:pt x="104415" y="810059"/>
                  </a:lnTo>
                  <a:lnTo>
                    <a:pt x="174026" y="810059"/>
                  </a:lnTo>
                  <a:lnTo>
                    <a:pt x="214627" y="802089"/>
                  </a:lnTo>
                  <a:lnTo>
                    <a:pt x="247822" y="780368"/>
                  </a:lnTo>
                  <a:lnTo>
                    <a:pt x="270222" y="748180"/>
                  </a:lnTo>
                  <a:lnTo>
                    <a:pt x="104415" y="742563"/>
                  </a:lnTo>
                  <a:lnTo>
                    <a:pt x="90871" y="739904"/>
                  </a:lnTo>
                  <a:lnTo>
                    <a:pt x="79807" y="732658"/>
                  </a:lnTo>
                  <a:lnTo>
                    <a:pt x="72346" y="721925"/>
                  </a:lnTo>
                  <a:lnTo>
                    <a:pt x="69610" y="708805"/>
                  </a:lnTo>
                  <a:lnTo>
                    <a:pt x="69610" y="641310"/>
                  </a:lnTo>
                  <a:lnTo>
                    <a:pt x="278441" y="641310"/>
                  </a:lnTo>
                  <a:lnTo>
                    <a:pt x="278441" y="573814"/>
                  </a:lnTo>
                  <a:lnTo>
                    <a:pt x="69579" y="573814"/>
                  </a:lnTo>
                  <a:lnTo>
                    <a:pt x="69579" y="405066"/>
                  </a:lnTo>
                  <a:lnTo>
                    <a:pt x="73995" y="351019"/>
                  </a:lnTo>
                  <a:lnTo>
                    <a:pt x="86933" y="299195"/>
                  </a:lnTo>
                  <a:lnTo>
                    <a:pt x="108100" y="250273"/>
                  </a:lnTo>
                  <a:lnTo>
                    <a:pt x="137169" y="205007"/>
                  </a:lnTo>
                  <a:lnTo>
                    <a:pt x="173816" y="164152"/>
                  </a:lnTo>
                  <a:lnTo>
                    <a:pt x="209104" y="134624"/>
                  </a:lnTo>
                  <a:lnTo>
                    <a:pt x="247499" y="110177"/>
                  </a:lnTo>
                  <a:lnTo>
                    <a:pt x="288605" y="91028"/>
                  </a:lnTo>
                  <a:lnTo>
                    <a:pt x="332021" y="77398"/>
                  </a:lnTo>
                  <a:lnTo>
                    <a:pt x="377351" y="69504"/>
                  </a:lnTo>
                  <a:lnTo>
                    <a:pt x="424196" y="67568"/>
                  </a:lnTo>
                  <a:lnTo>
                    <a:pt x="641664" y="67568"/>
                  </a:lnTo>
                  <a:lnTo>
                    <a:pt x="639572" y="66059"/>
                  </a:lnTo>
                  <a:lnTo>
                    <a:pt x="599365" y="43190"/>
                  </a:lnTo>
                  <a:lnTo>
                    <a:pt x="556720" y="24807"/>
                  </a:lnTo>
                  <a:lnTo>
                    <a:pt x="511981" y="11253"/>
                  </a:lnTo>
                  <a:lnTo>
                    <a:pt x="465490" y="2870"/>
                  </a:lnTo>
                  <a:lnTo>
                    <a:pt x="417589" y="0"/>
                  </a:lnTo>
                  <a:close/>
                </a:path>
                <a:path w="835660" h="810260">
                  <a:moveTo>
                    <a:pt x="572329" y="270703"/>
                  </a:moveTo>
                  <a:lnTo>
                    <a:pt x="403872" y="270703"/>
                  </a:lnTo>
                  <a:lnTo>
                    <a:pt x="433367" y="270931"/>
                  </a:lnTo>
                  <a:lnTo>
                    <a:pt x="461531" y="276868"/>
                  </a:lnTo>
                  <a:lnTo>
                    <a:pt x="511282" y="305163"/>
                  </a:lnTo>
                  <a:lnTo>
                    <a:pt x="544950" y="350469"/>
                  </a:lnTo>
                  <a:lnTo>
                    <a:pt x="556873" y="405066"/>
                  </a:lnTo>
                  <a:lnTo>
                    <a:pt x="556873" y="708805"/>
                  </a:lnTo>
                  <a:lnTo>
                    <a:pt x="565092" y="748180"/>
                  </a:lnTo>
                  <a:lnTo>
                    <a:pt x="587492" y="780368"/>
                  </a:lnTo>
                  <a:lnTo>
                    <a:pt x="620686" y="802089"/>
                  </a:lnTo>
                  <a:lnTo>
                    <a:pt x="661288" y="810059"/>
                  </a:lnTo>
                  <a:lnTo>
                    <a:pt x="730899" y="810059"/>
                  </a:lnTo>
                  <a:lnTo>
                    <a:pt x="771494" y="802089"/>
                  </a:lnTo>
                  <a:lnTo>
                    <a:pt x="804686" y="780368"/>
                  </a:lnTo>
                  <a:lnTo>
                    <a:pt x="827085" y="748180"/>
                  </a:lnTo>
                  <a:lnTo>
                    <a:pt x="828257" y="742563"/>
                  </a:lnTo>
                  <a:lnTo>
                    <a:pt x="661288" y="742563"/>
                  </a:lnTo>
                  <a:lnTo>
                    <a:pt x="647757" y="739904"/>
                  </a:lnTo>
                  <a:lnTo>
                    <a:pt x="636692" y="732658"/>
                  </a:lnTo>
                  <a:lnTo>
                    <a:pt x="629224" y="721925"/>
                  </a:lnTo>
                  <a:lnTo>
                    <a:pt x="626483" y="708805"/>
                  </a:lnTo>
                  <a:lnTo>
                    <a:pt x="626483" y="641310"/>
                  </a:lnTo>
                  <a:lnTo>
                    <a:pt x="835304" y="641310"/>
                  </a:lnTo>
                  <a:lnTo>
                    <a:pt x="835304" y="573814"/>
                  </a:lnTo>
                  <a:lnTo>
                    <a:pt x="626483" y="573814"/>
                  </a:lnTo>
                  <a:lnTo>
                    <a:pt x="626483" y="405066"/>
                  </a:lnTo>
                  <a:lnTo>
                    <a:pt x="621910" y="363016"/>
                  </a:lnTo>
                  <a:lnTo>
                    <a:pt x="608588" y="323152"/>
                  </a:lnTo>
                  <a:lnTo>
                    <a:pt x="587115" y="286782"/>
                  </a:lnTo>
                  <a:lnTo>
                    <a:pt x="572329" y="270703"/>
                  </a:lnTo>
                  <a:close/>
                </a:path>
                <a:path w="835660" h="810260">
                  <a:moveTo>
                    <a:pt x="278441" y="641310"/>
                  </a:moveTo>
                  <a:lnTo>
                    <a:pt x="208831" y="641310"/>
                  </a:lnTo>
                  <a:lnTo>
                    <a:pt x="208831" y="708805"/>
                  </a:lnTo>
                  <a:lnTo>
                    <a:pt x="206095" y="721925"/>
                  </a:lnTo>
                  <a:lnTo>
                    <a:pt x="198634" y="732658"/>
                  </a:lnTo>
                  <a:lnTo>
                    <a:pt x="187570" y="739904"/>
                  </a:lnTo>
                  <a:lnTo>
                    <a:pt x="174026" y="742563"/>
                  </a:lnTo>
                  <a:lnTo>
                    <a:pt x="271394" y="742563"/>
                  </a:lnTo>
                  <a:lnTo>
                    <a:pt x="278441" y="708805"/>
                  </a:lnTo>
                  <a:lnTo>
                    <a:pt x="278441" y="641310"/>
                  </a:lnTo>
                  <a:close/>
                </a:path>
                <a:path w="835660" h="810260">
                  <a:moveTo>
                    <a:pt x="835304" y="641310"/>
                  </a:moveTo>
                  <a:lnTo>
                    <a:pt x="765704" y="641310"/>
                  </a:lnTo>
                  <a:lnTo>
                    <a:pt x="765704" y="708805"/>
                  </a:lnTo>
                  <a:lnTo>
                    <a:pt x="762962" y="721925"/>
                  </a:lnTo>
                  <a:lnTo>
                    <a:pt x="755491" y="732658"/>
                  </a:lnTo>
                  <a:lnTo>
                    <a:pt x="744425" y="739904"/>
                  </a:lnTo>
                  <a:lnTo>
                    <a:pt x="730899" y="742563"/>
                  </a:lnTo>
                  <a:lnTo>
                    <a:pt x="828257" y="742563"/>
                  </a:lnTo>
                  <a:lnTo>
                    <a:pt x="835304" y="708805"/>
                  </a:lnTo>
                  <a:lnTo>
                    <a:pt x="835304" y="641310"/>
                  </a:lnTo>
                  <a:close/>
                </a:path>
                <a:path w="835660" h="810260">
                  <a:moveTo>
                    <a:pt x="397223" y="203512"/>
                  </a:moveTo>
                  <a:lnTo>
                    <a:pt x="353515" y="212525"/>
                  </a:lnTo>
                  <a:lnTo>
                    <a:pt x="313658" y="230411"/>
                  </a:lnTo>
                  <a:lnTo>
                    <a:pt x="278699" y="256008"/>
                  </a:lnTo>
                  <a:lnTo>
                    <a:pt x="249684" y="288158"/>
                  </a:lnTo>
                  <a:lnTo>
                    <a:pt x="227663" y="325700"/>
                  </a:lnTo>
                  <a:lnTo>
                    <a:pt x="213682" y="367475"/>
                  </a:lnTo>
                  <a:lnTo>
                    <a:pt x="208789" y="412322"/>
                  </a:lnTo>
                  <a:lnTo>
                    <a:pt x="208789" y="573814"/>
                  </a:lnTo>
                  <a:lnTo>
                    <a:pt x="278441" y="573814"/>
                  </a:lnTo>
                  <a:lnTo>
                    <a:pt x="278441" y="412322"/>
                  </a:lnTo>
                  <a:lnTo>
                    <a:pt x="288148" y="360352"/>
                  </a:lnTo>
                  <a:lnTo>
                    <a:pt x="314778" y="316614"/>
                  </a:lnTo>
                  <a:lnTo>
                    <a:pt x="354597" y="285326"/>
                  </a:lnTo>
                  <a:lnTo>
                    <a:pt x="403872" y="270703"/>
                  </a:lnTo>
                  <a:lnTo>
                    <a:pt x="572329" y="270703"/>
                  </a:lnTo>
                  <a:lnTo>
                    <a:pt x="558087" y="255217"/>
                  </a:lnTo>
                  <a:lnTo>
                    <a:pt x="522920" y="230243"/>
                  </a:lnTo>
                  <a:lnTo>
                    <a:pt x="483478" y="213022"/>
                  </a:lnTo>
                  <a:lnTo>
                    <a:pt x="441125" y="203972"/>
                  </a:lnTo>
                  <a:lnTo>
                    <a:pt x="397223" y="203512"/>
                  </a:lnTo>
                  <a:close/>
                </a:path>
                <a:path w="835660" h="810260">
                  <a:moveTo>
                    <a:pt x="641664" y="67568"/>
                  </a:moveTo>
                  <a:lnTo>
                    <a:pt x="424196" y="67568"/>
                  </a:lnTo>
                  <a:lnTo>
                    <a:pt x="470471" y="71532"/>
                  </a:lnTo>
                  <a:lnTo>
                    <a:pt x="514874" y="81475"/>
                  </a:lnTo>
                  <a:lnTo>
                    <a:pt x="556995" y="96975"/>
                  </a:lnTo>
                  <a:lnTo>
                    <a:pt x="596423" y="117614"/>
                  </a:lnTo>
                  <a:lnTo>
                    <a:pt x="632749" y="142972"/>
                  </a:lnTo>
                  <a:lnTo>
                    <a:pt x="665562" y="172628"/>
                  </a:lnTo>
                  <a:lnTo>
                    <a:pt x="694452" y="206162"/>
                  </a:lnTo>
                  <a:lnTo>
                    <a:pt x="719009" y="243156"/>
                  </a:lnTo>
                  <a:lnTo>
                    <a:pt x="738823" y="283188"/>
                  </a:lnTo>
                  <a:lnTo>
                    <a:pt x="753436" y="325700"/>
                  </a:lnTo>
                  <a:lnTo>
                    <a:pt x="762580" y="370688"/>
                  </a:lnTo>
                  <a:lnTo>
                    <a:pt x="765704" y="417317"/>
                  </a:lnTo>
                  <a:lnTo>
                    <a:pt x="765704" y="573814"/>
                  </a:lnTo>
                  <a:lnTo>
                    <a:pt x="835304" y="573814"/>
                  </a:lnTo>
                  <a:lnTo>
                    <a:pt x="835304" y="417317"/>
                  </a:lnTo>
                  <a:lnTo>
                    <a:pt x="832504" y="370688"/>
                  </a:lnTo>
                  <a:lnTo>
                    <a:pt x="832431" y="369466"/>
                  </a:lnTo>
                  <a:lnTo>
                    <a:pt x="824064" y="323152"/>
                  </a:lnTo>
                  <a:lnTo>
                    <a:pt x="810475" y="278328"/>
                  </a:lnTo>
                  <a:lnTo>
                    <a:pt x="792077" y="235725"/>
                  </a:lnTo>
                  <a:lnTo>
                    <a:pt x="769188" y="195556"/>
                  </a:lnTo>
                  <a:lnTo>
                    <a:pt x="742151" y="158162"/>
                  </a:lnTo>
                  <a:lnTo>
                    <a:pt x="711308" y="123887"/>
                  </a:lnTo>
                  <a:lnTo>
                    <a:pt x="677001" y="93072"/>
                  </a:lnTo>
                  <a:lnTo>
                    <a:pt x="641664" y="67568"/>
                  </a:lnTo>
                  <a:close/>
                </a:path>
              </a:pathLst>
            </a:custGeom>
            <a:solidFill>
              <a:srgbClr val="FFFFFF"/>
            </a:solidFill>
          </p:spPr>
          <p:txBody>
            <a:bodyPr wrap="square" lIns="0" tIns="0" rIns="0" bIns="0" rtlCol="0"/>
            <a:lstStyle/>
            <a:p>
              <a:endParaRPr/>
            </a:p>
          </p:txBody>
        </p:sp>
      </p:grpSp>
      <p:sp>
        <p:nvSpPr>
          <p:cNvPr id="10" name="object 10"/>
          <p:cNvSpPr txBox="1"/>
          <p:nvPr/>
        </p:nvSpPr>
        <p:spPr>
          <a:xfrm>
            <a:off x="1034388" y="2725436"/>
            <a:ext cx="7812405" cy="1307465"/>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47B3E3"/>
                </a:solidFill>
                <a:latin typeface="Helvetica"/>
                <a:cs typeface="Helvetica"/>
              </a:rPr>
              <a:t>AIMS:</a:t>
            </a:r>
            <a:r>
              <a:rPr sz="2800" b="1" spc="-60" dirty="0">
                <a:solidFill>
                  <a:srgbClr val="47B3E3"/>
                </a:solidFill>
                <a:latin typeface="Helvetica"/>
                <a:cs typeface="Helvetica"/>
              </a:rPr>
              <a:t> </a:t>
            </a:r>
            <a:r>
              <a:rPr sz="2800" b="1" dirty="0">
                <a:solidFill>
                  <a:srgbClr val="47B3E3"/>
                </a:solidFill>
                <a:latin typeface="Helvetica"/>
                <a:cs typeface="Helvetica"/>
              </a:rPr>
              <a:t>Understand</a:t>
            </a:r>
            <a:r>
              <a:rPr sz="2800" b="1" spc="-60" dirty="0">
                <a:solidFill>
                  <a:srgbClr val="47B3E3"/>
                </a:solidFill>
                <a:latin typeface="Helvetica"/>
                <a:cs typeface="Helvetica"/>
              </a:rPr>
              <a:t> </a:t>
            </a:r>
            <a:r>
              <a:rPr sz="2800" b="1" dirty="0">
                <a:solidFill>
                  <a:srgbClr val="47B3E3"/>
                </a:solidFill>
                <a:latin typeface="Helvetica"/>
                <a:cs typeface="Helvetica"/>
              </a:rPr>
              <a:t>the</a:t>
            </a:r>
            <a:r>
              <a:rPr sz="2800" b="1" spc="-55" dirty="0">
                <a:solidFill>
                  <a:srgbClr val="47B3E3"/>
                </a:solidFill>
                <a:latin typeface="Helvetica"/>
                <a:cs typeface="Helvetica"/>
              </a:rPr>
              <a:t> </a:t>
            </a:r>
            <a:r>
              <a:rPr sz="2800" b="1" dirty="0">
                <a:solidFill>
                  <a:srgbClr val="47B3E3"/>
                </a:solidFill>
                <a:latin typeface="Helvetica"/>
                <a:cs typeface="Helvetica"/>
              </a:rPr>
              <a:t>needs</a:t>
            </a:r>
            <a:r>
              <a:rPr sz="2800" b="1" spc="-60" dirty="0">
                <a:solidFill>
                  <a:srgbClr val="47B3E3"/>
                </a:solidFill>
                <a:latin typeface="Helvetica"/>
                <a:cs typeface="Helvetica"/>
              </a:rPr>
              <a:t> </a:t>
            </a:r>
            <a:r>
              <a:rPr sz="2800" b="1" dirty="0">
                <a:solidFill>
                  <a:srgbClr val="47B3E3"/>
                </a:solidFill>
                <a:latin typeface="Helvetica"/>
                <a:cs typeface="Helvetica"/>
              </a:rPr>
              <a:t>of</a:t>
            </a:r>
            <a:r>
              <a:rPr sz="2800" b="1" spc="-55" dirty="0">
                <a:solidFill>
                  <a:srgbClr val="47B3E3"/>
                </a:solidFill>
                <a:latin typeface="Helvetica"/>
                <a:cs typeface="Helvetica"/>
              </a:rPr>
              <a:t> </a:t>
            </a:r>
            <a:r>
              <a:rPr sz="2800" b="1" dirty="0">
                <a:solidFill>
                  <a:srgbClr val="47B3E3"/>
                </a:solidFill>
                <a:latin typeface="Helvetica"/>
                <a:cs typeface="Helvetica"/>
              </a:rPr>
              <a:t>our</a:t>
            </a:r>
            <a:r>
              <a:rPr sz="2800" b="1" spc="-60" dirty="0">
                <a:solidFill>
                  <a:srgbClr val="47B3E3"/>
                </a:solidFill>
                <a:latin typeface="Helvetica"/>
                <a:cs typeface="Helvetica"/>
              </a:rPr>
              <a:t> </a:t>
            </a:r>
            <a:r>
              <a:rPr sz="2800" b="1" spc="-10" dirty="0">
                <a:solidFill>
                  <a:srgbClr val="47B3E3"/>
                </a:solidFill>
                <a:latin typeface="Helvetica"/>
                <a:cs typeface="Helvetica"/>
              </a:rPr>
              <a:t>future </a:t>
            </a:r>
            <a:r>
              <a:rPr sz="2800" b="1" dirty="0">
                <a:solidFill>
                  <a:srgbClr val="47B3E3"/>
                </a:solidFill>
                <a:latin typeface="Helvetica"/>
                <a:cs typeface="Helvetica"/>
              </a:rPr>
              <a:t>workforce.</a:t>
            </a:r>
            <a:r>
              <a:rPr sz="2800" b="1" spc="-90" dirty="0">
                <a:solidFill>
                  <a:srgbClr val="47B3E3"/>
                </a:solidFill>
                <a:latin typeface="Helvetica"/>
                <a:cs typeface="Helvetica"/>
              </a:rPr>
              <a:t> </a:t>
            </a:r>
            <a:r>
              <a:rPr sz="2800" b="1" dirty="0">
                <a:solidFill>
                  <a:srgbClr val="47B3E3"/>
                </a:solidFill>
                <a:latin typeface="Helvetica"/>
                <a:cs typeface="Helvetica"/>
              </a:rPr>
              <a:t>Create</a:t>
            </a:r>
            <a:r>
              <a:rPr sz="2800" b="1" spc="-85" dirty="0">
                <a:solidFill>
                  <a:srgbClr val="47B3E3"/>
                </a:solidFill>
                <a:latin typeface="Helvetica"/>
                <a:cs typeface="Helvetica"/>
              </a:rPr>
              <a:t> </a:t>
            </a:r>
            <a:r>
              <a:rPr sz="2800" b="1" dirty="0">
                <a:solidFill>
                  <a:srgbClr val="47B3E3"/>
                </a:solidFill>
                <a:latin typeface="Helvetica"/>
                <a:cs typeface="Helvetica"/>
              </a:rPr>
              <a:t>conditions</a:t>
            </a:r>
            <a:r>
              <a:rPr sz="2800" b="1" spc="-85" dirty="0">
                <a:solidFill>
                  <a:srgbClr val="47B3E3"/>
                </a:solidFill>
                <a:latin typeface="Helvetica"/>
                <a:cs typeface="Helvetica"/>
              </a:rPr>
              <a:t> </a:t>
            </a:r>
            <a:r>
              <a:rPr sz="2800" b="1" dirty="0">
                <a:solidFill>
                  <a:srgbClr val="47B3E3"/>
                </a:solidFill>
                <a:latin typeface="Helvetica"/>
                <a:cs typeface="Helvetica"/>
              </a:rPr>
              <a:t>for</a:t>
            </a:r>
            <a:r>
              <a:rPr sz="2800" b="1" spc="-90" dirty="0">
                <a:solidFill>
                  <a:srgbClr val="47B3E3"/>
                </a:solidFill>
                <a:latin typeface="Helvetica"/>
                <a:cs typeface="Helvetica"/>
              </a:rPr>
              <a:t> </a:t>
            </a:r>
            <a:r>
              <a:rPr sz="2800" b="1" spc="-10" dirty="0">
                <a:solidFill>
                  <a:srgbClr val="47B3E3"/>
                </a:solidFill>
                <a:latin typeface="Helvetica"/>
                <a:cs typeface="Helvetica"/>
              </a:rPr>
              <a:t>quality placements</a:t>
            </a:r>
            <a:r>
              <a:rPr sz="2800" b="1" spc="-114" dirty="0">
                <a:solidFill>
                  <a:srgbClr val="47B3E3"/>
                </a:solidFill>
                <a:latin typeface="Helvetica"/>
                <a:cs typeface="Helvetica"/>
              </a:rPr>
              <a:t> </a:t>
            </a:r>
            <a:r>
              <a:rPr sz="2800" b="1" dirty="0">
                <a:solidFill>
                  <a:srgbClr val="47B3E3"/>
                </a:solidFill>
                <a:latin typeface="Helvetica"/>
                <a:cs typeface="Helvetica"/>
              </a:rPr>
              <a:t>which</a:t>
            </a:r>
            <a:r>
              <a:rPr sz="2800" b="1" spc="-110" dirty="0">
                <a:solidFill>
                  <a:srgbClr val="47B3E3"/>
                </a:solidFill>
                <a:latin typeface="Helvetica"/>
                <a:cs typeface="Helvetica"/>
              </a:rPr>
              <a:t> </a:t>
            </a:r>
            <a:r>
              <a:rPr sz="2800" b="1" dirty="0">
                <a:solidFill>
                  <a:srgbClr val="47B3E3"/>
                </a:solidFill>
                <a:latin typeface="Helvetica"/>
                <a:cs typeface="Helvetica"/>
              </a:rPr>
              <a:t>showcase</a:t>
            </a:r>
            <a:r>
              <a:rPr sz="2800" b="1" spc="-114" dirty="0">
                <a:solidFill>
                  <a:srgbClr val="47B3E3"/>
                </a:solidFill>
                <a:latin typeface="Helvetica"/>
                <a:cs typeface="Helvetica"/>
              </a:rPr>
              <a:t> </a:t>
            </a:r>
            <a:r>
              <a:rPr sz="2800" b="1" dirty="0">
                <a:solidFill>
                  <a:srgbClr val="47B3E3"/>
                </a:solidFill>
                <a:latin typeface="Helvetica"/>
                <a:cs typeface="Helvetica"/>
              </a:rPr>
              <a:t>general</a:t>
            </a:r>
            <a:r>
              <a:rPr sz="2800" b="1" spc="-110" dirty="0">
                <a:solidFill>
                  <a:srgbClr val="47B3E3"/>
                </a:solidFill>
                <a:latin typeface="Helvetica"/>
                <a:cs typeface="Helvetica"/>
              </a:rPr>
              <a:t> </a:t>
            </a:r>
            <a:r>
              <a:rPr sz="2800" b="1" spc="-10" dirty="0">
                <a:solidFill>
                  <a:srgbClr val="47B3E3"/>
                </a:solidFill>
                <a:latin typeface="Helvetica"/>
                <a:cs typeface="Helvetica"/>
              </a:rPr>
              <a:t>practice.</a:t>
            </a:r>
            <a:endParaRPr sz="2800">
              <a:latin typeface="Helvetica"/>
              <a:cs typeface="Helvetica"/>
            </a:endParaRPr>
          </a:p>
        </p:txBody>
      </p:sp>
      <p:sp>
        <p:nvSpPr>
          <p:cNvPr id="11" name="object 11"/>
          <p:cNvSpPr/>
          <p:nvPr/>
        </p:nvSpPr>
        <p:spPr>
          <a:xfrm>
            <a:off x="6596657" y="4926227"/>
            <a:ext cx="4115435" cy="5021580"/>
          </a:xfrm>
          <a:custGeom>
            <a:avLst/>
            <a:gdLst/>
            <a:ahLst/>
            <a:cxnLst/>
            <a:rect l="l" t="t" r="r" b="b"/>
            <a:pathLst>
              <a:path w="4115434" h="5021580">
                <a:moveTo>
                  <a:pt x="4115057" y="0"/>
                </a:moveTo>
                <a:lnTo>
                  <a:pt x="0" y="0"/>
                </a:lnTo>
                <a:lnTo>
                  <a:pt x="0" y="5021114"/>
                </a:lnTo>
                <a:lnTo>
                  <a:pt x="4115057" y="5021114"/>
                </a:lnTo>
                <a:lnTo>
                  <a:pt x="4115057" y="0"/>
                </a:lnTo>
                <a:close/>
              </a:path>
            </a:pathLst>
          </a:custGeom>
          <a:solidFill>
            <a:srgbClr val="47B3E3">
              <a:alpha val="19999"/>
            </a:srgbClr>
          </a:solidFill>
        </p:spPr>
        <p:txBody>
          <a:bodyPr wrap="square" lIns="0" tIns="0" rIns="0" bIns="0" rtlCol="0"/>
          <a:lstStyle/>
          <a:p>
            <a:endParaRPr/>
          </a:p>
        </p:txBody>
      </p:sp>
      <p:sp>
        <p:nvSpPr>
          <p:cNvPr id="12" name="object 12"/>
          <p:cNvSpPr txBox="1"/>
          <p:nvPr/>
        </p:nvSpPr>
        <p:spPr>
          <a:xfrm>
            <a:off x="6596657" y="4256090"/>
            <a:ext cx="4115435" cy="670560"/>
          </a:xfrm>
          <a:prstGeom prst="rect">
            <a:avLst/>
          </a:prstGeom>
          <a:solidFill>
            <a:srgbClr val="47B3E3"/>
          </a:solidFill>
        </p:spPr>
        <p:txBody>
          <a:bodyPr vert="horz" wrap="square" lIns="0" tIns="143510" rIns="0" bIns="0" rtlCol="0">
            <a:spAutoFit/>
          </a:bodyPr>
          <a:lstStyle/>
          <a:p>
            <a:pPr marL="236220">
              <a:lnSpc>
                <a:spcPct val="100000"/>
              </a:lnSpc>
              <a:spcBef>
                <a:spcPts val="1130"/>
              </a:spcBef>
            </a:pPr>
            <a:r>
              <a:rPr sz="2300" b="1" spc="-10" dirty="0">
                <a:solidFill>
                  <a:srgbClr val="FFFFFF"/>
                </a:solidFill>
                <a:latin typeface="Helvetica"/>
                <a:cs typeface="Helvetica"/>
              </a:rPr>
              <a:t>DOING</a:t>
            </a:r>
            <a:endParaRPr sz="2300">
              <a:latin typeface="Helvetica"/>
              <a:cs typeface="Helvetica"/>
            </a:endParaRPr>
          </a:p>
        </p:txBody>
      </p:sp>
      <p:sp>
        <p:nvSpPr>
          <p:cNvPr id="13" name="object 13"/>
          <p:cNvSpPr txBox="1"/>
          <p:nvPr/>
        </p:nvSpPr>
        <p:spPr>
          <a:xfrm>
            <a:off x="6833044" y="5051620"/>
            <a:ext cx="2538730" cy="377825"/>
          </a:xfrm>
          <a:prstGeom prst="rect">
            <a:avLst/>
          </a:prstGeom>
        </p:spPr>
        <p:txBody>
          <a:bodyPr vert="horz" wrap="square" lIns="0" tIns="13335" rIns="0" bIns="0" rtlCol="0">
            <a:spAutoFit/>
          </a:bodyPr>
          <a:lstStyle/>
          <a:p>
            <a:pPr>
              <a:lnSpc>
                <a:spcPct val="100000"/>
              </a:lnSpc>
              <a:spcBef>
                <a:spcPts val="105"/>
              </a:spcBef>
            </a:pPr>
            <a:r>
              <a:rPr sz="2300" dirty="0">
                <a:solidFill>
                  <a:srgbClr val="575756"/>
                </a:solidFill>
                <a:latin typeface="Helvetica"/>
                <a:cs typeface="Helvetica"/>
              </a:rPr>
              <a:t>Share</a:t>
            </a:r>
            <a:r>
              <a:rPr sz="2300" spc="-10" dirty="0">
                <a:solidFill>
                  <a:srgbClr val="575756"/>
                </a:solidFill>
                <a:latin typeface="Helvetica"/>
                <a:cs typeface="Helvetica"/>
              </a:rPr>
              <a:t> </a:t>
            </a:r>
            <a:r>
              <a:rPr sz="2300" dirty="0">
                <a:solidFill>
                  <a:srgbClr val="575756"/>
                </a:solidFill>
                <a:latin typeface="Helvetica"/>
                <a:cs typeface="Helvetica"/>
              </a:rPr>
              <a:t>best</a:t>
            </a:r>
            <a:r>
              <a:rPr sz="2300" spc="-10" dirty="0">
                <a:solidFill>
                  <a:srgbClr val="575756"/>
                </a:solidFill>
                <a:latin typeface="Helvetica"/>
                <a:cs typeface="Helvetica"/>
              </a:rPr>
              <a:t> practice</a:t>
            </a:r>
            <a:endParaRPr sz="2300">
              <a:latin typeface="Helvetica"/>
              <a:cs typeface="Helvetica"/>
            </a:endParaRPr>
          </a:p>
        </p:txBody>
      </p:sp>
      <p:sp>
        <p:nvSpPr>
          <p:cNvPr id="14" name="object 14"/>
          <p:cNvSpPr txBox="1"/>
          <p:nvPr/>
        </p:nvSpPr>
        <p:spPr>
          <a:xfrm>
            <a:off x="6833044" y="5717442"/>
            <a:ext cx="3238500" cy="377825"/>
          </a:xfrm>
          <a:prstGeom prst="rect">
            <a:avLst/>
          </a:prstGeom>
        </p:spPr>
        <p:txBody>
          <a:bodyPr vert="horz" wrap="square" lIns="0" tIns="13335" rIns="0" bIns="0" rtlCol="0">
            <a:spAutoFit/>
          </a:bodyPr>
          <a:lstStyle/>
          <a:p>
            <a:pPr>
              <a:lnSpc>
                <a:spcPct val="100000"/>
              </a:lnSpc>
              <a:spcBef>
                <a:spcPts val="105"/>
              </a:spcBef>
            </a:pPr>
            <a:r>
              <a:rPr sz="2300" dirty="0">
                <a:solidFill>
                  <a:srgbClr val="575756"/>
                </a:solidFill>
                <a:latin typeface="Helvetica"/>
                <a:cs typeface="Helvetica"/>
              </a:rPr>
              <a:t>Drive</a:t>
            </a:r>
            <a:r>
              <a:rPr sz="2300" spc="-20" dirty="0">
                <a:solidFill>
                  <a:srgbClr val="575756"/>
                </a:solidFill>
                <a:latin typeface="Helvetica"/>
                <a:cs typeface="Helvetica"/>
              </a:rPr>
              <a:t> </a:t>
            </a:r>
            <a:r>
              <a:rPr sz="2300" dirty="0">
                <a:solidFill>
                  <a:srgbClr val="575756"/>
                </a:solidFill>
                <a:latin typeface="Helvetica"/>
                <a:cs typeface="Helvetica"/>
              </a:rPr>
              <a:t>a</a:t>
            </a:r>
            <a:r>
              <a:rPr sz="2300" spc="-20" dirty="0">
                <a:solidFill>
                  <a:srgbClr val="575756"/>
                </a:solidFill>
                <a:latin typeface="Helvetica"/>
                <a:cs typeface="Helvetica"/>
              </a:rPr>
              <a:t> </a:t>
            </a:r>
            <a:r>
              <a:rPr sz="2300" dirty="0">
                <a:solidFill>
                  <a:srgbClr val="575756"/>
                </a:solidFill>
                <a:latin typeface="Helvetica"/>
                <a:cs typeface="Helvetica"/>
              </a:rPr>
              <a:t>positive</a:t>
            </a:r>
            <a:r>
              <a:rPr sz="2300" spc="-15" dirty="0">
                <a:solidFill>
                  <a:srgbClr val="575756"/>
                </a:solidFill>
                <a:latin typeface="Helvetica"/>
                <a:cs typeface="Helvetica"/>
              </a:rPr>
              <a:t> </a:t>
            </a:r>
            <a:r>
              <a:rPr sz="2300" spc="-10" dirty="0">
                <a:solidFill>
                  <a:srgbClr val="575756"/>
                </a:solidFill>
                <a:latin typeface="Helvetica"/>
                <a:cs typeface="Helvetica"/>
              </a:rPr>
              <a:t>narrative</a:t>
            </a:r>
            <a:endParaRPr sz="2300">
              <a:latin typeface="Helvetica"/>
              <a:cs typeface="Helvetica"/>
            </a:endParaRPr>
          </a:p>
        </p:txBody>
      </p:sp>
      <p:sp>
        <p:nvSpPr>
          <p:cNvPr id="15" name="object 15"/>
          <p:cNvSpPr txBox="1"/>
          <p:nvPr/>
        </p:nvSpPr>
        <p:spPr>
          <a:xfrm>
            <a:off x="6833044" y="6383265"/>
            <a:ext cx="3222625" cy="1081405"/>
          </a:xfrm>
          <a:prstGeom prst="rect">
            <a:avLst/>
          </a:prstGeom>
        </p:spPr>
        <p:txBody>
          <a:bodyPr vert="horz" wrap="square" lIns="0" tIns="12065" rIns="0" bIns="0" rtlCol="0">
            <a:spAutoFit/>
          </a:bodyPr>
          <a:lstStyle/>
          <a:p>
            <a:pPr marR="5080">
              <a:lnSpc>
                <a:spcPct val="100400"/>
              </a:lnSpc>
              <a:spcBef>
                <a:spcPts val="95"/>
              </a:spcBef>
            </a:pPr>
            <a:r>
              <a:rPr sz="2300" dirty="0">
                <a:solidFill>
                  <a:srgbClr val="575756"/>
                </a:solidFill>
                <a:latin typeface="Helvetica"/>
                <a:cs typeface="Helvetica"/>
              </a:rPr>
              <a:t>Employing</a:t>
            </a:r>
            <a:r>
              <a:rPr sz="2300" spc="-25" dirty="0">
                <a:solidFill>
                  <a:srgbClr val="575756"/>
                </a:solidFill>
                <a:latin typeface="Helvetica"/>
                <a:cs typeface="Helvetica"/>
              </a:rPr>
              <a:t> </a:t>
            </a:r>
            <a:r>
              <a:rPr sz="2300" dirty="0">
                <a:solidFill>
                  <a:srgbClr val="575756"/>
                </a:solidFill>
                <a:latin typeface="Helvetica"/>
                <a:cs typeface="Helvetica"/>
              </a:rPr>
              <a:t>the</a:t>
            </a:r>
            <a:r>
              <a:rPr sz="2300" spc="-25" dirty="0">
                <a:solidFill>
                  <a:srgbClr val="575756"/>
                </a:solidFill>
                <a:latin typeface="Helvetica"/>
                <a:cs typeface="Helvetica"/>
              </a:rPr>
              <a:t> </a:t>
            </a:r>
            <a:r>
              <a:rPr sz="2300" spc="-10" dirty="0">
                <a:solidFill>
                  <a:srgbClr val="575756"/>
                </a:solidFill>
                <a:latin typeface="Helvetica"/>
                <a:cs typeface="Helvetica"/>
              </a:rPr>
              <a:t>workforce </a:t>
            </a:r>
            <a:r>
              <a:rPr sz="2300" dirty="0">
                <a:solidFill>
                  <a:srgbClr val="575756"/>
                </a:solidFill>
                <a:latin typeface="Helvetica"/>
                <a:cs typeface="Helvetica"/>
              </a:rPr>
              <a:t>using</a:t>
            </a:r>
            <a:r>
              <a:rPr sz="2300" spc="-20" dirty="0">
                <a:solidFill>
                  <a:srgbClr val="575756"/>
                </a:solidFill>
                <a:latin typeface="Helvetica"/>
                <a:cs typeface="Helvetica"/>
              </a:rPr>
              <a:t> </a:t>
            </a:r>
            <a:r>
              <a:rPr sz="2300" spc="-10" dirty="0">
                <a:solidFill>
                  <a:srgbClr val="575756"/>
                </a:solidFill>
                <a:latin typeface="Helvetica"/>
                <a:cs typeface="Helvetica"/>
              </a:rPr>
              <a:t>innovative </a:t>
            </a:r>
            <a:r>
              <a:rPr sz="2300" dirty="0">
                <a:solidFill>
                  <a:srgbClr val="575756"/>
                </a:solidFill>
                <a:latin typeface="Helvetica"/>
                <a:cs typeface="Helvetica"/>
              </a:rPr>
              <a:t>employment </a:t>
            </a:r>
            <a:r>
              <a:rPr sz="2300" spc="-10" dirty="0">
                <a:solidFill>
                  <a:srgbClr val="575756"/>
                </a:solidFill>
                <a:latin typeface="Helvetica"/>
                <a:cs typeface="Helvetica"/>
              </a:rPr>
              <a:t>models</a:t>
            </a:r>
            <a:endParaRPr sz="2300">
              <a:latin typeface="Helvetica"/>
              <a:cs typeface="Helvetica"/>
            </a:endParaRPr>
          </a:p>
        </p:txBody>
      </p:sp>
      <p:sp>
        <p:nvSpPr>
          <p:cNvPr id="16" name="object 16"/>
          <p:cNvSpPr txBox="1"/>
          <p:nvPr/>
        </p:nvSpPr>
        <p:spPr>
          <a:xfrm>
            <a:off x="6833044" y="7752731"/>
            <a:ext cx="3591560" cy="1433195"/>
          </a:xfrm>
          <a:prstGeom prst="rect">
            <a:avLst/>
          </a:prstGeom>
        </p:spPr>
        <p:txBody>
          <a:bodyPr vert="horz" wrap="square" lIns="0" tIns="12065" rIns="0" bIns="0" rtlCol="0">
            <a:spAutoFit/>
          </a:bodyPr>
          <a:lstStyle/>
          <a:p>
            <a:pPr marR="111760">
              <a:lnSpc>
                <a:spcPct val="100400"/>
              </a:lnSpc>
              <a:spcBef>
                <a:spcPts val="95"/>
              </a:spcBef>
            </a:pPr>
            <a:r>
              <a:rPr sz="2300" dirty="0">
                <a:solidFill>
                  <a:srgbClr val="575756"/>
                </a:solidFill>
                <a:latin typeface="Helvetica"/>
                <a:cs typeface="Helvetica"/>
              </a:rPr>
              <a:t>Create</a:t>
            </a:r>
            <a:r>
              <a:rPr sz="2300" spc="-15" dirty="0">
                <a:solidFill>
                  <a:srgbClr val="575756"/>
                </a:solidFill>
                <a:latin typeface="Helvetica"/>
                <a:cs typeface="Helvetica"/>
              </a:rPr>
              <a:t> </a:t>
            </a:r>
            <a:r>
              <a:rPr sz="2300" dirty="0">
                <a:solidFill>
                  <a:srgbClr val="575756"/>
                </a:solidFill>
                <a:latin typeface="Helvetica"/>
                <a:cs typeface="Helvetica"/>
              </a:rPr>
              <a:t>placement</a:t>
            </a:r>
            <a:r>
              <a:rPr sz="2300" spc="-10" dirty="0">
                <a:solidFill>
                  <a:srgbClr val="575756"/>
                </a:solidFill>
                <a:latin typeface="Helvetica"/>
                <a:cs typeface="Helvetica"/>
              </a:rPr>
              <a:t> capacity </a:t>
            </a:r>
            <a:r>
              <a:rPr sz="2300" dirty="0">
                <a:solidFill>
                  <a:srgbClr val="575756"/>
                </a:solidFill>
                <a:latin typeface="Helvetica"/>
                <a:cs typeface="Helvetica"/>
              </a:rPr>
              <a:t>to</a:t>
            </a:r>
            <a:r>
              <a:rPr sz="2300" spc="-15" dirty="0">
                <a:solidFill>
                  <a:srgbClr val="575756"/>
                </a:solidFill>
                <a:latin typeface="Helvetica"/>
                <a:cs typeface="Helvetica"/>
              </a:rPr>
              <a:t> </a:t>
            </a:r>
            <a:r>
              <a:rPr sz="2300" dirty="0">
                <a:solidFill>
                  <a:srgbClr val="575756"/>
                </a:solidFill>
                <a:latin typeface="Helvetica"/>
                <a:cs typeface="Helvetica"/>
              </a:rPr>
              <a:t>drive</a:t>
            </a:r>
            <a:r>
              <a:rPr sz="2300" spc="-10" dirty="0">
                <a:solidFill>
                  <a:srgbClr val="575756"/>
                </a:solidFill>
                <a:latin typeface="Helvetica"/>
                <a:cs typeface="Helvetica"/>
              </a:rPr>
              <a:t> </a:t>
            </a:r>
            <a:r>
              <a:rPr sz="2300" dirty="0">
                <a:solidFill>
                  <a:srgbClr val="575756"/>
                </a:solidFill>
                <a:latin typeface="Helvetica"/>
                <a:cs typeface="Helvetica"/>
              </a:rPr>
              <a:t>a</a:t>
            </a:r>
            <a:r>
              <a:rPr sz="2300" spc="-15" dirty="0">
                <a:solidFill>
                  <a:srgbClr val="575756"/>
                </a:solidFill>
                <a:latin typeface="Helvetica"/>
                <a:cs typeface="Helvetica"/>
              </a:rPr>
              <a:t> </a:t>
            </a:r>
            <a:r>
              <a:rPr sz="2300" dirty="0">
                <a:solidFill>
                  <a:srgbClr val="575756"/>
                </a:solidFill>
                <a:latin typeface="Helvetica"/>
                <a:cs typeface="Helvetica"/>
              </a:rPr>
              <a:t>pipeline</a:t>
            </a:r>
            <a:r>
              <a:rPr sz="2300" spc="-10" dirty="0">
                <a:solidFill>
                  <a:srgbClr val="575756"/>
                </a:solidFill>
                <a:latin typeface="Helvetica"/>
                <a:cs typeface="Helvetica"/>
              </a:rPr>
              <a:t> </a:t>
            </a:r>
            <a:r>
              <a:rPr sz="2300" dirty="0">
                <a:solidFill>
                  <a:srgbClr val="575756"/>
                </a:solidFill>
                <a:latin typeface="Helvetica"/>
                <a:cs typeface="Helvetica"/>
              </a:rPr>
              <a:t>of</a:t>
            </a:r>
            <a:r>
              <a:rPr sz="2300" spc="-10" dirty="0">
                <a:solidFill>
                  <a:srgbClr val="575756"/>
                </a:solidFill>
                <a:latin typeface="Helvetica"/>
                <a:cs typeface="Helvetica"/>
              </a:rPr>
              <a:t> </a:t>
            </a:r>
            <a:r>
              <a:rPr sz="2300" spc="-25" dirty="0">
                <a:solidFill>
                  <a:srgbClr val="575756"/>
                </a:solidFill>
                <a:latin typeface="Helvetica"/>
                <a:cs typeface="Helvetica"/>
              </a:rPr>
              <a:t>our </a:t>
            </a:r>
            <a:r>
              <a:rPr sz="2300" dirty="0">
                <a:solidFill>
                  <a:srgbClr val="575756"/>
                </a:solidFill>
                <a:latin typeface="Helvetica"/>
                <a:cs typeface="Helvetica"/>
              </a:rPr>
              <a:t>future</a:t>
            </a:r>
            <a:r>
              <a:rPr sz="2300" spc="-35" dirty="0">
                <a:solidFill>
                  <a:srgbClr val="575756"/>
                </a:solidFill>
                <a:latin typeface="Helvetica"/>
                <a:cs typeface="Helvetica"/>
              </a:rPr>
              <a:t> </a:t>
            </a:r>
            <a:r>
              <a:rPr sz="2300" dirty="0">
                <a:solidFill>
                  <a:srgbClr val="575756"/>
                </a:solidFill>
                <a:latin typeface="Helvetica"/>
                <a:cs typeface="Helvetica"/>
              </a:rPr>
              <a:t>workforce</a:t>
            </a:r>
            <a:r>
              <a:rPr sz="2300" spc="-30" dirty="0">
                <a:solidFill>
                  <a:srgbClr val="575756"/>
                </a:solidFill>
                <a:latin typeface="Helvetica"/>
                <a:cs typeface="Helvetica"/>
              </a:rPr>
              <a:t> </a:t>
            </a:r>
            <a:r>
              <a:rPr sz="2300" spc="-20" dirty="0">
                <a:solidFill>
                  <a:srgbClr val="575756"/>
                </a:solidFill>
                <a:latin typeface="Helvetica"/>
                <a:cs typeface="Helvetica"/>
              </a:rPr>
              <a:t>e.g.</a:t>
            </a:r>
            <a:endParaRPr sz="2300">
              <a:latin typeface="Helvetica"/>
              <a:cs typeface="Helvetica"/>
            </a:endParaRPr>
          </a:p>
          <a:p>
            <a:pPr>
              <a:lnSpc>
                <a:spcPct val="100000"/>
              </a:lnSpc>
              <a:spcBef>
                <a:spcPts val="10"/>
              </a:spcBef>
            </a:pPr>
            <a:r>
              <a:rPr sz="2300" dirty="0">
                <a:solidFill>
                  <a:srgbClr val="575756"/>
                </a:solidFill>
                <a:latin typeface="Helvetica"/>
                <a:cs typeface="Helvetica"/>
              </a:rPr>
              <a:t>Student</a:t>
            </a:r>
            <a:r>
              <a:rPr sz="2300" spc="-10" dirty="0">
                <a:solidFill>
                  <a:srgbClr val="575756"/>
                </a:solidFill>
                <a:latin typeface="Helvetica"/>
                <a:cs typeface="Helvetica"/>
              </a:rPr>
              <a:t> Nursing</a:t>
            </a:r>
            <a:r>
              <a:rPr sz="2300" spc="-135" dirty="0">
                <a:solidFill>
                  <a:srgbClr val="575756"/>
                </a:solidFill>
                <a:latin typeface="Helvetica"/>
                <a:cs typeface="Helvetica"/>
              </a:rPr>
              <a:t> </a:t>
            </a:r>
            <a:r>
              <a:rPr sz="2300" spc="-10" dirty="0">
                <a:solidFill>
                  <a:srgbClr val="575756"/>
                </a:solidFill>
                <a:latin typeface="Helvetica"/>
                <a:cs typeface="Helvetica"/>
              </a:rPr>
              <a:t>Associates</a:t>
            </a:r>
            <a:endParaRPr sz="2300">
              <a:latin typeface="Helvetica"/>
              <a:cs typeface="Helvetica"/>
            </a:endParaRPr>
          </a:p>
        </p:txBody>
      </p:sp>
      <p:sp>
        <p:nvSpPr>
          <p:cNvPr id="17" name="object 17"/>
          <p:cNvSpPr txBox="1"/>
          <p:nvPr/>
        </p:nvSpPr>
        <p:spPr>
          <a:xfrm>
            <a:off x="13193484" y="1274786"/>
            <a:ext cx="2397125" cy="805815"/>
          </a:xfrm>
          <a:prstGeom prst="rect">
            <a:avLst/>
          </a:prstGeom>
        </p:spPr>
        <p:txBody>
          <a:bodyPr vert="horz" wrap="square" lIns="0" tIns="14604" rIns="0" bIns="0" rtlCol="0">
            <a:spAutoFit/>
          </a:bodyPr>
          <a:lstStyle/>
          <a:p>
            <a:pPr marL="12700">
              <a:lnSpc>
                <a:spcPct val="100000"/>
              </a:lnSpc>
              <a:spcBef>
                <a:spcPts val="114"/>
              </a:spcBef>
            </a:pPr>
            <a:r>
              <a:rPr sz="5100" b="1" spc="-50" dirty="0">
                <a:solidFill>
                  <a:srgbClr val="94C247"/>
                </a:solidFill>
                <a:latin typeface="Helvetica"/>
                <a:cs typeface="Helvetica"/>
              </a:rPr>
              <a:t>RETAIN</a:t>
            </a:r>
            <a:endParaRPr sz="5100">
              <a:latin typeface="Helvetica"/>
              <a:cs typeface="Helvetica"/>
            </a:endParaRPr>
          </a:p>
        </p:txBody>
      </p:sp>
      <p:grpSp>
        <p:nvGrpSpPr>
          <p:cNvPr id="18" name="object 18"/>
          <p:cNvGrpSpPr/>
          <p:nvPr/>
        </p:nvGrpSpPr>
        <p:grpSpPr>
          <a:xfrm>
            <a:off x="11413183" y="1047087"/>
            <a:ext cx="1365250" cy="1466215"/>
            <a:chOff x="11413183" y="1047087"/>
            <a:chExt cx="1365250" cy="1466215"/>
          </a:xfrm>
        </p:grpSpPr>
        <p:sp>
          <p:nvSpPr>
            <p:cNvPr id="19" name="object 19"/>
            <p:cNvSpPr/>
            <p:nvPr/>
          </p:nvSpPr>
          <p:spPr>
            <a:xfrm>
              <a:off x="11413183" y="1047087"/>
              <a:ext cx="1365250" cy="1466215"/>
            </a:xfrm>
            <a:custGeom>
              <a:avLst/>
              <a:gdLst/>
              <a:ahLst/>
              <a:cxnLst/>
              <a:rect l="l" t="t" r="r" b="b"/>
              <a:pathLst>
                <a:path w="1365250" h="1466214">
                  <a:moveTo>
                    <a:pt x="683225" y="0"/>
                  </a:moveTo>
                  <a:lnTo>
                    <a:pt x="634431" y="1708"/>
                  </a:lnTo>
                  <a:lnTo>
                    <a:pt x="586563" y="6757"/>
                  </a:lnTo>
                  <a:lnTo>
                    <a:pt x="539737" y="15031"/>
                  </a:lnTo>
                  <a:lnTo>
                    <a:pt x="494069" y="26414"/>
                  </a:lnTo>
                  <a:lnTo>
                    <a:pt x="449673" y="40793"/>
                  </a:lnTo>
                  <a:lnTo>
                    <a:pt x="406665" y="58051"/>
                  </a:lnTo>
                  <a:lnTo>
                    <a:pt x="365162" y="78074"/>
                  </a:lnTo>
                  <a:lnTo>
                    <a:pt x="325278" y="100747"/>
                  </a:lnTo>
                  <a:lnTo>
                    <a:pt x="287130" y="125953"/>
                  </a:lnTo>
                  <a:lnTo>
                    <a:pt x="250833" y="153579"/>
                  </a:lnTo>
                  <a:lnTo>
                    <a:pt x="216502" y="183508"/>
                  </a:lnTo>
                  <a:lnTo>
                    <a:pt x="184253" y="215627"/>
                  </a:lnTo>
                  <a:lnTo>
                    <a:pt x="154202" y="249819"/>
                  </a:lnTo>
                  <a:lnTo>
                    <a:pt x="126464" y="285969"/>
                  </a:lnTo>
                  <a:lnTo>
                    <a:pt x="101155" y="323963"/>
                  </a:lnTo>
                  <a:lnTo>
                    <a:pt x="78391" y="363686"/>
                  </a:lnTo>
                  <a:lnTo>
                    <a:pt x="58287" y="405021"/>
                  </a:lnTo>
                  <a:lnTo>
                    <a:pt x="40959" y="447854"/>
                  </a:lnTo>
                  <a:lnTo>
                    <a:pt x="26522" y="492070"/>
                  </a:lnTo>
                  <a:lnTo>
                    <a:pt x="15092" y="537554"/>
                  </a:lnTo>
                  <a:lnTo>
                    <a:pt x="6784" y="584191"/>
                  </a:lnTo>
                  <a:lnTo>
                    <a:pt x="1715" y="631864"/>
                  </a:lnTo>
                  <a:lnTo>
                    <a:pt x="0" y="680460"/>
                  </a:lnTo>
                  <a:lnTo>
                    <a:pt x="1714" y="729048"/>
                  </a:lnTo>
                  <a:lnTo>
                    <a:pt x="6782" y="776715"/>
                  </a:lnTo>
                  <a:lnTo>
                    <a:pt x="15087" y="823344"/>
                  </a:lnTo>
                  <a:lnTo>
                    <a:pt x="26514" y="868821"/>
                  </a:lnTo>
                  <a:lnTo>
                    <a:pt x="40946" y="913031"/>
                  </a:lnTo>
                  <a:lnTo>
                    <a:pt x="58270" y="955859"/>
                  </a:lnTo>
                  <a:lnTo>
                    <a:pt x="78368" y="997190"/>
                  </a:lnTo>
                  <a:lnTo>
                    <a:pt x="101126" y="1036908"/>
                  </a:lnTo>
                  <a:lnTo>
                    <a:pt x="126427" y="1074899"/>
                  </a:lnTo>
                  <a:lnTo>
                    <a:pt x="154157" y="1111047"/>
                  </a:lnTo>
                  <a:lnTo>
                    <a:pt x="184200" y="1145237"/>
                  </a:lnTo>
                  <a:lnTo>
                    <a:pt x="216440" y="1177355"/>
                  </a:lnTo>
                  <a:lnTo>
                    <a:pt x="250761" y="1207285"/>
                  </a:lnTo>
                  <a:lnTo>
                    <a:pt x="287049" y="1234912"/>
                  </a:lnTo>
                  <a:lnTo>
                    <a:pt x="325187" y="1260121"/>
                  </a:lnTo>
                  <a:lnTo>
                    <a:pt x="365061" y="1282796"/>
                  </a:lnTo>
                  <a:lnTo>
                    <a:pt x="406553" y="1302824"/>
                  </a:lnTo>
                  <a:lnTo>
                    <a:pt x="449550" y="1320088"/>
                  </a:lnTo>
                  <a:lnTo>
                    <a:pt x="493935" y="1334474"/>
                  </a:lnTo>
                  <a:lnTo>
                    <a:pt x="539593" y="1345867"/>
                  </a:lnTo>
                  <a:lnTo>
                    <a:pt x="586407" y="1354150"/>
                  </a:lnTo>
                  <a:lnTo>
                    <a:pt x="634264" y="1359210"/>
                  </a:lnTo>
                  <a:lnTo>
                    <a:pt x="683047" y="1360932"/>
                  </a:lnTo>
                  <a:lnTo>
                    <a:pt x="683047" y="1465923"/>
                  </a:lnTo>
                  <a:lnTo>
                    <a:pt x="739065" y="1450994"/>
                  </a:lnTo>
                  <a:lnTo>
                    <a:pt x="792652" y="1434168"/>
                  </a:lnTo>
                  <a:lnTo>
                    <a:pt x="843813" y="1415493"/>
                  </a:lnTo>
                  <a:lnTo>
                    <a:pt x="892551" y="1395017"/>
                  </a:lnTo>
                  <a:lnTo>
                    <a:pt x="938871" y="1372788"/>
                  </a:lnTo>
                  <a:lnTo>
                    <a:pt x="982776" y="1348852"/>
                  </a:lnTo>
                  <a:lnTo>
                    <a:pt x="1024272" y="1323258"/>
                  </a:lnTo>
                  <a:lnTo>
                    <a:pt x="1063362" y="1296052"/>
                  </a:lnTo>
                  <a:lnTo>
                    <a:pt x="1100050" y="1267283"/>
                  </a:lnTo>
                  <a:lnTo>
                    <a:pt x="1134341" y="1236999"/>
                  </a:lnTo>
                  <a:lnTo>
                    <a:pt x="1166238" y="1205245"/>
                  </a:lnTo>
                  <a:lnTo>
                    <a:pt x="1195747" y="1172071"/>
                  </a:lnTo>
                  <a:lnTo>
                    <a:pt x="1222871" y="1137524"/>
                  </a:lnTo>
                  <a:lnTo>
                    <a:pt x="1247614" y="1101650"/>
                  </a:lnTo>
                  <a:lnTo>
                    <a:pt x="1269981" y="1064499"/>
                  </a:lnTo>
                  <a:lnTo>
                    <a:pt x="1289976" y="1026117"/>
                  </a:lnTo>
                  <a:lnTo>
                    <a:pt x="1307602" y="986551"/>
                  </a:lnTo>
                  <a:lnTo>
                    <a:pt x="1322865" y="945851"/>
                  </a:lnTo>
                  <a:lnTo>
                    <a:pt x="1335768" y="904062"/>
                  </a:lnTo>
                  <a:lnTo>
                    <a:pt x="1346316" y="861232"/>
                  </a:lnTo>
                  <a:lnTo>
                    <a:pt x="1354513" y="817410"/>
                  </a:lnTo>
                  <a:lnTo>
                    <a:pt x="1360362" y="772642"/>
                  </a:lnTo>
                  <a:lnTo>
                    <a:pt x="1363869" y="726976"/>
                  </a:lnTo>
                  <a:lnTo>
                    <a:pt x="1365036" y="680460"/>
                  </a:lnTo>
                  <a:lnTo>
                    <a:pt x="1363325" y="631925"/>
                  </a:lnTo>
                  <a:lnTo>
                    <a:pt x="1358269" y="584309"/>
                  </a:lnTo>
                  <a:lnTo>
                    <a:pt x="1349981" y="537728"/>
                  </a:lnTo>
                  <a:lnTo>
                    <a:pt x="1338579" y="492296"/>
                  </a:lnTo>
                  <a:lnTo>
                    <a:pt x="1324177" y="448129"/>
                  </a:lnTo>
                  <a:lnTo>
                    <a:pt x="1306889" y="405340"/>
                  </a:lnTo>
                  <a:lnTo>
                    <a:pt x="1286833" y="364044"/>
                  </a:lnTo>
                  <a:lnTo>
                    <a:pt x="1264121" y="324357"/>
                  </a:lnTo>
                  <a:lnTo>
                    <a:pt x="1238870" y="286392"/>
                  </a:lnTo>
                  <a:lnTo>
                    <a:pt x="1211195" y="250265"/>
                  </a:lnTo>
                  <a:lnTo>
                    <a:pt x="1181211" y="216090"/>
                  </a:lnTo>
                  <a:lnTo>
                    <a:pt x="1149033" y="183983"/>
                  </a:lnTo>
                  <a:lnTo>
                    <a:pt x="1114777" y="154056"/>
                  </a:lnTo>
                  <a:lnTo>
                    <a:pt x="1078557" y="126427"/>
                  </a:lnTo>
                  <a:lnTo>
                    <a:pt x="1040489" y="101208"/>
                  </a:lnTo>
                  <a:lnTo>
                    <a:pt x="1000687" y="78515"/>
                  </a:lnTo>
                  <a:lnTo>
                    <a:pt x="959268" y="58462"/>
                  </a:lnTo>
                  <a:lnTo>
                    <a:pt x="916346" y="41165"/>
                  </a:lnTo>
                  <a:lnTo>
                    <a:pt x="872036" y="26737"/>
                  </a:lnTo>
                  <a:lnTo>
                    <a:pt x="826454" y="15295"/>
                  </a:lnTo>
                  <a:lnTo>
                    <a:pt x="779715" y="6951"/>
                  </a:lnTo>
                  <a:lnTo>
                    <a:pt x="731933" y="1821"/>
                  </a:lnTo>
                  <a:lnTo>
                    <a:pt x="683225" y="0"/>
                  </a:lnTo>
                  <a:close/>
                </a:path>
              </a:pathLst>
            </a:custGeom>
            <a:solidFill>
              <a:srgbClr val="94C247"/>
            </a:solidFill>
          </p:spPr>
          <p:txBody>
            <a:bodyPr wrap="square" lIns="0" tIns="0" rIns="0" bIns="0" rtlCol="0"/>
            <a:lstStyle/>
            <a:p>
              <a:endParaRPr/>
            </a:p>
          </p:txBody>
        </p:sp>
        <p:sp>
          <p:nvSpPr>
            <p:cNvPr id="20" name="object 20"/>
            <p:cNvSpPr/>
            <p:nvPr/>
          </p:nvSpPr>
          <p:spPr>
            <a:xfrm>
              <a:off x="11737633" y="1262930"/>
              <a:ext cx="837565" cy="849630"/>
            </a:xfrm>
            <a:custGeom>
              <a:avLst/>
              <a:gdLst/>
              <a:ahLst/>
              <a:cxnLst/>
              <a:rect l="l" t="t" r="r" b="b"/>
              <a:pathLst>
                <a:path w="837565" h="849630">
                  <a:moveTo>
                    <a:pt x="296650" y="0"/>
                  </a:moveTo>
                  <a:lnTo>
                    <a:pt x="262683" y="6951"/>
                  </a:lnTo>
                  <a:lnTo>
                    <a:pt x="234949" y="25911"/>
                  </a:lnTo>
                  <a:lnTo>
                    <a:pt x="216252" y="54038"/>
                  </a:lnTo>
                  <a:lnTo>
                    <a:pt x="209396" y="88489"/>
                  </a:lnTo>
                  <a:lnTo>
                    <a:pt x="216252" y="122940"/>
                  </a:lnTo>
                  <a:lnTo>
                    <a:pt x="234949" y="151067"/>
                  </a:lnTo>
                  <a:lnTo>
                    <a:pt x="262683" y="170027"/>
                  </a:lnTo>
                  <a:lnTo>
                    <a:pt x="296650" y="176978"/>
                  </a:lnTo>
                  <a:lnTo>
                    <a:pt x="330615" y="170027"/>
                  </a:lnTo>
                  <a:lnTo>
                    <a:pt x="358346" y="151067"/>
                  </a:lnTo>
                  <a:lnTo>
                    <a:pt x="377040" y="122940"/>
                  </a:lnTo>
                  <a:lnTo>
                    <a:pt x="383894" y="88489"/>
                  </a:lnTo>
                  <a:lnTo>
                    <a:pt x="377040" y="54038"/>
                  </a:lnTo>
                  <a:lnTo>
                    <a:pt x="358346" y="25911"/>
                  </a:lnTo>
                  <a:lnTo>
                    <a:pt x="330615" y="6951"/>
                  </a:lnTo>
                  <a:lnTo>
                    <a:pt x="296650" y="0"/>
                  </a:lnTo>
                  <a:close/>
                </a:path>
                <a:path w="837565" h="849630">
                  <a:moveTo>
                    <a:pt x="448708" y="389359"/>
                  </a:moveTo>
                  <a:lnTo>
                    <a:pt x="139597" y="389359"/>
                  </a:lnTo>
                  <a:lnTo>
                    <a:pt x="95514" y="396589"/>
                  </a:lnTo>
                  <a:lnTo>
                    <a:pt x="57198" y="416711"/>
                  </a:lnTo>
                  <a:lnTo>
                    <a:pt x="26964" y="447377"/>
                  </a:lnTo>
                  <a:lnTo>
                    <a:pt x="7126" y="486238"/>
                  </a:lnTo>
                  <a:lnTo>
                    <a:pt x="0" y="530947"/>
                  </a:lnTo>
                  <a:lnTo>
                    <a:pt x="0" y="707936"/>
                  </a:lnTo>
                  <a:lnTo>
                    <a:pt x="7126" y="752644"/>
                  </a:lnTo>
                  <a:lnTo>
                    <a:pt x="26964" y="791506"/>
                  </a:lnTo>
                  <a:lnTo>
                    <a:pt x="57198" y="822172"/>
                  </a:lnTo>
                  <a:lnTo>
                    <a:pt x="95514" y="842294"/>
                  </a:lnTo>
                  <a:lnTo>
                    <a:pt x="139597" y="849523"/>
                  </a:lnTo>
                  <a:lnTo>
                    <a:pt x="312870" y="849523"/>
                  </a:lnTo>
                  <a:lnTo>
                    <a:pt x="362103" y="845975"/>
                  </a:lnTo>
                  <a:lnTo>
                    <a:pt x="409921" y="835536"/>
                  </a:lnTo>
                  <a:lnTo>
                    <a:pt x="455644" y="818513"/>
                  </a:lnTo>
                  <a:lnTo>
                    <a:pt x="498595" y="795213"/>
                  </a:lnTo>
                  <a:lnTo>
                    <a:pt x="520940" y="778656"/>
                  </a:lnTo>
                  <a:lnTo>
                    <a:pt x="139597" y="778656"/>
                  </a:lnTo>
                  <a:lnTo>
                    <a:pt x="112448" y="773086"/>
                  </a:lnTo>
                  <a:lnTo>
                    <a:pt x="90260" y="757902"/>
                  </a:lnTo>
                  <a:lnTo>
                    <a:pt x="75290" y="735397"/>
                  </a:lnTo>
                  <a:lnTo>
                    <a:pt x="69813" y="707936"/>
                  </a:lnTo>
                  <a:lnTo>
                    <a:pt x="69798" y="530947"/>
                  </a:lnTo>
                  <a:lnTo>
                    <a:pt x="75290" y="503344"/>
                  </a:lnTo>
                  <a:lnTo>
                    <a:pt x="90260" y="480838"/>
                  </a:lnTo>
                  <a:lnTo>
                    <a:pt x="112448" y="465652"/>
                  </a:lnTo>
                  <a:lnTo>
                    <a:pt x="139597" y="460080"/>
                  </a:lnTo>
                  <a:lnTo>
                    <a:pt x="621737" y="460080"/>
                  </a:lnTo>
                  <a:lnTo>
                    <a:pt x="636944" y="443127"/>
                  </a:lnTo>
                  <a:lnTo>
                    <a:pt x="542548" y="443127"/>
                  </a:lnTo>
                  <a:lnTo>
                    <a:pt x="525383" y="421138"/>
                  </a:lnTo>
                  <a:lnTo>
                    <a:pt x="503348" y="404165"/>
                  </a:lnTo>
                  <a:lnTo>
                    <a:pt x="477454" y="393231"/>
                  </a:lnTo>
                  <a:lnTo>
                    <a:pt x="448708" y="389359"/>
                  </a:lnTo>
                  <a:close/>
                </a:path>
                <a:path w="837565" h="849630">
                  <a:moveTo>
                    <a:pt x="829949" y="353968"/>
                  </a:moveTo>
                  <a:lnTo>
                    <a:pt x="730909" y="353968"/>
                  </a:lnTo>
                  <a:lnTo>
                    <a:pt x="737860" y="354228"/>
                  </a:lnTo>
                  <a:lnTo>
                    <a:pt x="744525" y="355948"/>
                  </a:lnTo>
                  <a:lnTo>
                    <a:pt x="767726" y="387808"/>
                  </a:lnTo>
                  <a:lnTo>
                    <a:pt x="765855" y="401339"/>
                  </a:lnTo>
                  <a:lnTo>
                    <a:pt x="521366" y="683863"/>
                  </a:lnTo>
                  <a:lnTo>
                    <a:pt x="486973" y="716842"/>
                  </a:lnTo>
                  <a:lnTo>
                    <a:pt x="447996" y="743240"/>
                  </a:lnTo>
                  <a:lnTo>
                    <a:pt x="405366" y="762629"/>
                  </a:lnTo>
                  <a:lnTo>
                    <a:pt x="360013" y="774578"/>
                  </a:lnTo>
                  <a:lnTo>
                    <a:pt x="312870" y="778656"/>
                  </a:lnTo>
                  <a:lnTo>
                    <a:pt x="520940" y="778656"/>
                  </a:lnTo>
                  <a:lnTo>
                    <a:pt x="573469" y="731014"/>
                  </a:lnTo>
                  <a:lnTo>
                    <a:pt x="810900" y="460718"/>
                  </a:lnTo>
                  <a:lnTo>
                    <a:pt x="831776" y="424524"/>
                  </a:lnTo>
                  <a:lnTo>
                    <a:pt x="837303" y="384267"/>
                  </a:lnTo>
                  <a:lnTo>
                    <a:pt x="830012" y="354228"/>
                  </a:lnTo>
                  <a:lnTo>
                    <a:pt x="829949" y="353968"/>
                  </a:lnTo>
                  <a:close/>
                </a:path>
                <a:path w="837565" h="849630">
                  <a:moveTo>
                    <a:pt x="621737" y="460080"/>
                  </a:moveTo>
                  <a:lnTo>
                    <a:pt x="448708" y="460080"/>
                  </a:lnTo>
                  <a:lnTo>
                    <a:pt x="464217" y="463267"/>
                  </a:lnTo>
                  <a:lnTo>
                    <a:pt x="476896" y="471950"/>
                  </a:lnTo>
                  <a:lnTo>
                    <a:pt x="485452" y="484813"/>
                  </a:lnTo>
                  <a:lnTo>
                    <a:pt x="488592" y="500539"/>
                  </a:lnTo>
                  <a:lnTo>
                    <a:pt x="485996" y="514833"/>
                  </a:lnTo>
                  <a:lnTo>
                    <a:pt x="478820" y="526990"/>
                  </a:lnTo>
                  <a:lnTo>
                    <a:pt x="467980" y="535921"/>
                  </a:lnTo>
                  <a:lnTo>
                    <a:pt x="454394" y="540538"/>
                  </a:lnTo>
                  <a:lnTo>
                    <a:pt x="274274" y="566631"/>
                  </a:lnTo>
                  <a:lnTo>
                    <a:pt x="261208" y="571330"/>
                  </a:lnTo>
                  <a:lnTo>
                    <a:pt x="251278" y="580435"/>
                  </a:lnTo>
                  <a:lnTo>
                    <a:pt x="245439" y="592653"/>
                  </a:lnTo>
                  <a:lnTo>
                    <a:pt x="244641" y="606693"/>
                  </a:lnTo>
                  <a:lnTo>
                    <a:pt x="249259" y="619930"/>
                  </a:lnTo>
                  <a:lnTo>
                    <a:pt x="258206" y="629969"/>
                  </a:lnTo>
                  <a:lnTo>
                    <a:pt x="270247" y="635882"/>
                  </a:lnTo>
                  <a:lnTo>
                    <a:pt x="284148" y="636745"/>
                  </a:lnTo>
                  <a:lnTo>
                    <a:pt x="464268" y="610662"/>
                  </a:lnTo>
                  <a:lnTo>
                    <a:pt x="493391" y="602096"/>
                  </a:lnTo>
                  <a:lnTo>
                    <a:pt x="518478" y="586211"/>
                  </a:lnTo>
                  <a:lnTo>
                    <a:pt x="538395" y="564339"/>
                  </a:lnTo>
                  <a:lnTo>
                    <a:pt x="552004" y="537816"/>
                  </a:lnTo>
                  <a:lnTo>
                    <a:pt x="621737" y="460080"/>
                  </a:lnTo>
                  <a:close/>
                </a:path>
                <a:path w="837565" h="849630">
                  <a:moveTo>
                    <a:pt x="727590" y="283310"/>
                  </a:moveTo>
                  <a:lnTo>
                    <a:pt x="687765" y="293281"/>
                  </a:lnTo>
                  <a:lnTo>
                    <a:pt x="654828" y="318032"/>
                  </a:lnTo>
                  <a:lnTo>
                    <a:pt x="542548" y="443127"/>
                  </a:lnTo>
                  <a:lnTo>
                    <a:pt x="636944" y="443127"/>
                  </a:lnTo>
                  <a:lnTo>
                    <a:pt x="706481" y="365611"/>
                  </a:lnTo>
                  <a:lnTo>
                    <a:pt x="711636" y="360884"/>
                  </a:lnTo>
                  <a:lnTo>
                    <a:pt x="717529" y="357320"/>
                  </a:lnTo>
                  <a:lnTo>
                    <a:pt x="724004" y="354990"/>
                  </a:lnTo>
                  <a:lnTo>
                    <a:pt x="730909" y="353968"/>
                  </a:lnTo>
                  <a:lnTo>
                    <a:pt x="829949" y="353968"/>
                  </a:lnTo>
                  <a:lnTo>
                    <a:pt x="827725" y="344804"/>
                  </a:lnTo>
                  <a:lnTo>
                    <a:pt x="803294" y="310995"/>
                  </a:lnTo>
                  <a:lnTo>
                    <a:pt x="786586" y="298410"/>
                  </a:lnTo>
                  <a:lnTo>
                    <a:pt x="768034" y="289547"/>
                  </a:lnTo>
                  <a:lnTo>
                    <a:pt x="748186" y="284486"/>
                  </a:lnTo>
                  <a:lnTo>
                    <a:pt x="727590" y="283310"/>
                  </a:lnTo>
                  <a:close/>
                </a:path>
                <a:path w="837565" h="849630">
                  <a:moveTo>
                    <a:pt x="296650" y="212380"/>
                  </a:moveTo>
                  <a:lnTo>
                    <a:pt x="255887" y="216562"/>
                  </a:lnTo>
                  <a:lnTo>
                    <a:pt x="217175" y="228846"/>
                  </a:lnTo>
                  <a:lnTo>
                    <a:pt x="181413" y="248842"/>
                  </a:lnTo>
                  <a:lnTo>
                    <a:pt x="149503" y="276159"/>
                  </a:lnTo>
                  <a:lnTo>
                    <a:pt x="139588" y="301318"/>
                  </a:lnTo>
                  <a:lnTo>
                    <a:pt x="142313" y="314596"/>
                  </a:lnTo>
                  <a:lnTo>
                    <a:pt x="150131" y="326209"/>
                  </a:lnTo>
                  <a:lnTo>
                    <a:pt x="161766" y="333839"/>
                  </a:lnTo>
                  <a:lnTo>
                    <a:pt x="174927" y="336277"/>
                  </a:lnTo>
                  <a:lnTo>
                    <a:pt x="187729" y="333588"/>
                  </a:lnTo>
                  <a:lnTo>
                    <a:pt x="187937" y="333588"/>
                  </a:lnTo>
                  <a:lnTo>
                    <a:pt x="199480" y="325581"/>
                  </a:lnTo>
                  <a:lnTo>
                    <a:pt x="234854" y="299330"/>
                  </a:lnTo>
                  <a:lnTo>
                    <a:pt x="275476" y="286205"/>
                  </a:lnTo>
                  <a:lnTo>
                    <a:pt x="450183" y="286205"/>
                  </a:lnTo>
                  <a:lnTo>
                    <a:pt x="443787" y="276159"/>
                  </a:lnTo>
                  <a:lnTo>
                    <a:pt x="411877" y="248842"/>
                  </a:lnTo>
                  <a:lnTo>
                    <a:pt x="376116" y="228846"/>
                  </a:lnTo>
                  <a:lnTo>
                    <a:pt x="337407" y="216562"/>
                  </a:lnTo>
                  <a:lnTo>
                    <a:pt x="296650" y="212380"/>
                  </a:lnTo>
                  <a:close/>
                </a:path>
                <a:path w="837565" h="849630">
                  <a:moveTo>
                    <a:pt x="450183" y="286205"/>
                  </a:moveTo>
                  <a:lnTo>
                    <a:pt x="317844" y="286205"/>
                  </a:lnTo>
                  <a:lnTo>
                    <a:pt x="358456" y="299330"/>
                  </a:lnTo>
                  <a:lnTo>
                    <a:pt x="393809" y="325581"/>
                  </a:lnTo>
                  <a:lnTo>
                    <a:pt x="399323" y="330249"/>
                  </a:lnTo>
                  <a:lnTo>
                    <a:pt x="405465" y="333588"/>
                  </a:lnTo>
                  <a:lnTo>
                    <a:pt x="412154" y="335632"/>
                  </a:lnTo>
                  <a:lnTo>
                    <a:pt x="412423" y="335632"/>
                  </a:lnTo>
                  <a:lnTo>
                    <a:pt x="418952" y="336277"/>
                  </a:lnTo>
                  <a:lnTo>
                    <a:pt x="418629" y="336277"/>
                  </a:lnTo>
                  <a:lnTo>
                    <a:pt x="425358" y="335632"/>
                  </a:lnTo>
                  <a:lnTo>
                    <a:pt x="431415" y="333839"/>
                  </a:lnTo>
                  <a:lnTo>
                    <a:pt x="431554" y="333839"/>
                  </a:lnTo>
                  <a:lnTo>
                    <a:pt x="437730" y="330603"/>
                  </a:lnTo>
                  <a:lnTo>
                    <a:pt x="443159" y="326209"/>
                  </a:lnTo>
                  <a:lnTo>
                    <a:pt x="450974" y="314596"/>
                  </a:lnTo>
                  <a:lnTo>
                    <a:pt x="453691" y="301318"/>
                  </a:lnTo>
                  <a:lnTo>
                    <a:pt x="451302" y="287972"/>
                  </a:lnTo>
                  <a:lnTo>
                    <a:pt x="450272" y="286344"/>
                  </a:lnTo>
                  <a:lnTo>
                    <a:pt x="450183" y="286205"/>
                  </a:lnTo>
                  <a:close/>
                </a:path>
              </a:pathLst>
            </a:custGeom>
            <a:solidFill>
              <a:srgbClr val="FFFFFF"/>
            </a:solidFill>
          </p:spPr>
          <p:txBody>
            <a:bodyPr wrap="square" lIns="0" tIns="0" rIns="0" bIns="0" rtlCol="0"/>
            <a:lstStyle/>
            <a:p>
              <a:endParaRPr/>
            </a:p>
          </p:txBody>
        </p:sp>
      </p:grpSp>
      <p:sp>
        <p:nvSpPr>
          <p:cNvPr id="21" name="object 21"/>
          <p:cNvSpPr/>
          <p:nvPr/>
        </p:nvSpPr>
        <p:spPr>
          <a:xfrm>
            <a:off x="11413181" y="4925169"/>
            <a:ext cx="7644130" cy="1868170"/>
          </a:xfrm>
          <a:custGeom>
            <a:avLst/>
            <a:gdLst/>
            <a:ahLst/>
            <a:cxnLst/>
            <a:rect l="l" t="t" r="r" b="b"/>
            <a:pathLst>
              <a:path w="7644130" h="1868170">
                <a:moveTo>
                  <a:pt x="7643830" y="0"/>
                </a:moveTo>
                <a:lnTo>
                  <a:pt x="0" y="0"/>
                </a:lnTo>
                <a:lnTo>
                  <a:pt x="0" y="1868026"/>
                </a:lnTo>
                <a:lnTo>
                  <a:pt x="7643830" y="1868026"/>
                </a:lnTo>
                <a:lnTo>
                  <a:pt x="7643830" y="0"/>
                </a:lnTo>
                <a:close/>
              </a:path>
            </a:pathLst>
          </a:custGeom>
          <a:solidFill>
            <a:srgbClr val="94C247">
              <a:alpha val="19999"/>
            </a:srgbClr>
          </a:solidFill>
        </p:spPr>
        <p:txBody>
          <a:bodyPr wrap="square" lIns="0" tIns="0" rIns="0" bIns="0" rtlCol="0"/>
          <a:lstStyle/>
          <a:p>
            <a:endParaRPr/>
          </a:p>
        </p:txBody>
      </p:sp>
      <p:sp>
        <p:nvSpPr>
          <p:cNvPr id="22" name="object 22"/>
          <p:cNvSpPr txBox="1"/>
          <p:nvPr/>
        </p:nvSpPr>
        <p:spPr>
          <a:xfrm>
            <a:off x="11413181" y="4256090"/>
            <a:ext cx="7644130" cy="669290"/>
          </a:xfrm>
          <a:prstGeom prst="rect">
            <a:avLst/>
          </a:prstGeom>
          <a:solidFill>
            <a:srgbClr val="94C247"/>
          </a:solidFill>
        </p:spPr>
        <p:txBody>
          <a:bodyPr vert="horz" wrap="square" lIns="0" tIns="142240" rIns="0" bIns="0" rtlCol="0">
            <a:spAutoFit/>
          </a:bodyPr>
          <a:lstStyle/>
          <a:p>
            <a:pPr marL="236220">
              <a:lnSpc>
                <a:spcPct val="100000"/>
              </a:lnSpc>
              <a:spcBef>
                <a:spcPts val="1120"/>
              </a:spcBef>
            </a:pPr>
            <a:r>
              <a:rPr sz="2300" b="1" spc="-20" dirty="0">
                <a:solidFill>
                  <a:srgbClr val="FFFFFF"/>
                </a:solidFill>
                <a:latin typeface="Helvetica"/>
                <a:cs typeface="Helvetica"/>
              </a:rPr>
              <a:t>DONE</a:t>
            </a:r>
            <a:endParaRPr sz="2300">
              <a:latin typeface="Helvetica"/>
              <a:cs typeface="Helvetica"/>
            </a:endParaRPr>
          </a:p>
        </p:txBody>
      </p:sp>
      <p:sp>
        <p:nvSpPr>
          <p:cNvPr id="23" name="object 23"/>
          <p:cNvSpPr txBox="1"/>
          <p:nvPr/>
        </p:nvSpPr>
        <p:spPr>
          <a:xfrm>
            <a:off x="11649568" y="5050590"/>
            <a:ext cx="5123815" cy="1043305"/>
          </a:xfrm>
          <a:prstGeom prst="rect">
            <a:avLst/>
          </a:prstGeom>
        </p:spPr>
        <p:txBody>
          <a:bodyPr vert="horz" wrap="square" lIns="0" tIns="13335" rIns="0" bIns="0" rtlCol="0">
            <a:spAutoFit/>
          </a:bodyPr>
          <a:lstStyle/>
          <a:p>
            <a:pPr>
              <a:lnSpc>
                <a:spcPct val="100000"/>
              </a:lnSpc>
              <a:spcBef>
                <a:spcPts val="105"/>
              </a:spcBef>
            </a:pPr>
            <a:r>
              <a:rPr sz="2300" dirty="0">
                <a:solidFill>
                  <a:srgbClr val="575756"/>
                </a:solidFill>
                <a:latin typeface="Helvetica"/>
                <a:cs typeface="Helvetica"/>
              </a:rPr>
              <a:t>Pilot Exit </a:t>
            </a:r>
            <a:r>
              <a:rPr sz="2300" spc="-10" dirty="0">
                <a:solidFill>
                  <a:srgbClr val="575756"/>
                </a:solidFill>
                <a:latin typeface="Helvetica"/>
                <a:cs typeface="Helvetica"/>
              </a:rPr>
              <a:t>Interviews</a:t>
            </a:r>
            <a:endParaRPr sz="2300">
              <a:latin typeface="Helvetica"/>
              <a:cs typeface="Helvetica"/>
            </a:endParaRPr>
          </a:p>
          <a:p>
            <a:pPr>
              <a:lnSpc>
                <a:spcPct val="100000"/>
              </a:lnSpc>
              <a:spcBef>
                <a:spcPts val="2485"/>
              </a:spcBef>
            </a:pPr>
            <a:r>
              <a:rPr sz="2300" dirty="0">
                <a:solidFill>
                  <a:srgbClr val="575756"/>
                </a:solidFill>
                <a:latin typeface="Helvetica"/>
                <a:cs typeface="Helvetica"/>
              </a:rPr>
              <a:t>Launch</a:t>
            </a:r>
            <a:r>
              <a:rPr sz="2300" spc="-20" dirty="0">
                <a:solidFill>
                  <a:srgbClr val="575756"/>
                </a:solidFill>
                <a:latin typeface="Helvetica"/>
                <a:cs typeface="Helvetica"/>
              </a:rPr>
              <a:t> </a:t>
            </a:r>
            <a:r>
              <a:rPr sz="2300" dirty="0">
                <a:solidFill>
                  <a:srgbClr val="575756"/>
                </a:solidFill>
                <a:latin typeface="Helvetica"/>
                <a:cs typeface="Helvetica"/>
              </a:rPr>
              <a:t>mentoring</a:t>
            </a:r>
            <a:r>
              <a:rPr sz="2300" spc="-15" dirty="0">
                <a:solidFill>
                  <a:srgbClr val="575756"/>
                </a:solidFill>
                <a:latin typeface="Helvetica"/>
                <a:cs typeface="Helvetica"/>
              </a:rPr>
              <a:t> </a:t>
            </a:r>
            <a:r>
              <a:rPr sz="2300" dirty="0">
                <a:solidFill>
                  <a:srgbClr val="575756"/>
                </a:solidFill>
                <a:latin typeface="Helvetica"/>
                <a:cs typeface="Helvetica"/>
              </a:rPr>
              <a:t>for</a:t>
            </a:r>
            <a:r>
              <a:rPr sz="2300" spc="-15" dirty="0">
                <a:solidFill>
                  <a:srgbClr val="575756"/>
                </a:solidFill>
                <a:latin typeface="Helvetica"/>
                <a:cs typeface="Helvetica"/>
              </a:rPr>
              <a:t> </a:t>
            </a:r>
            <a:r>
              <a:rPr sz="2300" dirty="0">
                <a:solidFill>
                  <a:srgbClr val="575756"/>
                </a:solidFill>
                <a:latin typeface="Helvetica"/>
                <a:cs typeface="Helvetica"/>
              </a:rPr>
              <a:t>the</a:t>
            </a:r>
            <a:r>
              <a:rPr sz="2300" spc="-15" dirty="0">
                <a:solidFill>
                  <a:srgbClr val="575756"/>
                </a:solidFill>
                <a:latin typeface="Helvetica"/>
                <a:cs typeface="Helvetica"/>
              </a:rPr>
              <a:t> </a:t>
            </a:r>
            <a:r>
              <a:rPr sz="2300" dirty="0">
                <a:solidFill>
                  <a:srgbClr val="575756"/>
                </a:solidFill>
                <a:latin typeface="Helvetica"/>
                <a:cs typeface="Helvetica"/>
              </a:rPr>
              <a:t>GP</a:t>
            </a:r>
            <a:r>
              <a:rPr sz="2300" spc="-50" dirty="0">
                <a:solidFill>
                  <a:srgbClr val="575756"/>
                </a:solidFill>
                <a:latin typeface="Helvetica"/>
                <a:cs typeface="Helvetica"/>
              </a:rPr>
              <a:t> </a:t>
            </a:r>
            <a:r>
              <a:rPr sz="2300" spc="-10" dirty="0">
                <a:solidFill>
                  <a:srgbClr val="575756"/>
                </a:solidFill>
                <a:latin typeface="Helvetica"/>
                <a:cs typeface="Helvetica"/>
              </a:rPr>
              <a:t>workforce</a:t>
            </a:r>
            <a:endParaRPr sz="2300">
              <a:latin typeface="Helvetica"/>
              <a:cs typeface="Helvetica"/>
            </a:endParaRPr>
          </a:p>
        </p:txBody>
      </p:sp>
      <p:sp>
        <p:nvSpPr>
          <p:cNvPr id="24" name="object 24"/>
          <p:cNvSpPr txBox="1"/>
          <p:nvPr/>
        </p:nvSpPr>
        <p:spPr>
          <a:xfrm>
            <a:off x="11400483" y="2725436"/>
            <a:ext cx="6731000" cy="1307465"/>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94C247"/>
                </a:solidFill>
                <a:latin typeface="Helvetica"/>
                <a:cs typeface="Helvetica"/>
              </a:rPr>
              <a:t>AIMS:</a:t>
            </a:r>
            <a:r>
              <a:rPr sz="2800" b="1" spc="-70" dirty="0">
                <a:solidFill>
                  <a:srgbClr val="94C247"/>
                </a:solidFill>
                <a:latin typeface="Helvetica"/>
                <a:cs typeface="Helvetica"/>
              </a:rPr>
              <a:t> </a:t>
            </a:r>
            <a:r>
              <a:rPr sz="2800" b="1" dirty="0">
                <a:solidFill>
                  <a:srgbClr val="94C247"/>
                </a:solidFill>
                <a:latin typeface="Helvetica"/>
                <a:cs typeface="Helvetica"/>
              </a:rPr>
              <a:t>Understand</a:t>
            </a:r>
            <a:r>
              <a:rPr sz="2800" b="1" spc="-65" dirty="0">
                <a:solidFill>
                  <a:srgbClr val="94C247"/>
                </a:solidFill>
                <a:latin typeface="Helvetica"/>
                <a:cs typeface="Helvetica"/>
              </a:rPr>
              <a:t> </a:t>
            </a:r>
            <a:r>
              <a:rPr sz="2800" b="1" dirty="0">
                <a:solidFill>
                  <a:srgbClr val="94C247"/>
                </a:solidFill>
                <a:latin typeface="Helvetica"/>
                <a:cs typeface="Helvetica"/>
              </a:rPr>
              <a:t>the</a:t>
            </a:r>
            <a:r>
              <a:rPr sz="2800" b="1" spc="-70" dirty="0">
                <a:solidFill>
                  <a:srgbClr val="94C247"/>
                </a:solidFill>
                <a:latin typeface="Helvetica"/>
                <a:cs typeface="Helvetica"/>
              </a:rPr>
              <a:t> </a:t>
            </a:r>
            <a:r>
              <a:rPr sz="2800" b="1" dirty="0">
                <a:solidFill>
                  <a:srgbClr val="94C247"/>
                </a:solidFill>
                <a:latin typeface="Helvetica"/>
                <a:cs typeface="Helvetica"/>
              </a:rPr>
              <a:t>needs</a:t>
            </a:r>
            <a:r>
              <a:rPr sz="2800" b="1" spc="-65" dirty="0">
                <a:solidFill>
                  <a:srgbClr val="94C247"/>
                </a:solidFill>
                <a:latin typeface="Helvetica"/>
                <a:cs typeface="Helvetica"/>
              </a:rPr>
              <a:t> </a:t>
            </a:r>
            <a:r>
              <a:rPr sz="2800" b="1" dirty="0">
                <a:solidFill>
                  <a:srgbClr val="94C247"/>
                </a:solidFill>
                <a:latin typeface="Helvetica"/>
                <a:cs typeface="Helvetica"/>
              </a:rPr>
              <a:t>of</a:t>
            </a:r>
            <a:r>
              <a:rPr sz="2800" b="1" spc="-70" dirty="0">
                <a:solidFill>
                  <a:srgbClr val="94C247"/>
                </a:solidFill>
                <a:latin typeface="Helvetica"/>
                <a:cs typeface="Helvetica"/>
              </a:rPr>
              <a:t> </a:t>
            </a:r>
            <a:r>
              <a:rPr sz="2800" b="1" spc="-25" dirty="0">
                <a:solidFill>
                  <a:srgbClr val="94C247"/>
                </a:solidFill>
                <a:latin typeface="Helvetica"/>
                <a:cs typeface="Helvetica"/>
              </a:rPr>
              <a:t>the </a:t>
            </a:r>
            <a:r>
              <a:rPr sz="2800" b="1" dirty="0">
                <a:solidFill>
                  <a:srgbClr val="94C247"/>
                </a:solidFill>
                <a:latin typeface="Helvetica"/>
                <a:cs typeface="Helvetica"/>
              </a:rPr>
              <a:t>workforce</a:t>
            </a:r>
            <a:r>
              <a:rPr sz="2800" b="1" spc="-70" dirty="0">
                <a:solidFill>
                  <a:srgbClr val="94C247"/>
                </a:solidFill>
                <a:latin typeface="Helvetica"/>
                <a:cs typeface="Helvetica"/>
              </a:rPr>
              <a:t> </a:t>
            </a:r>
            <a:r>
              <a:rPr sz="2800" b="1" dirty="0">
                <a:solidFill>
                  <a:srgbClr val="94C247"/>
                </a:solidFill>
                <a:latin typeface="Helvetica"/>
                <a:cs typeface="Helvetica"/>
              </a:rPr>
              <a:t>and</a:t>
            </a:r>
            <a:r>
              <a:rPr sz="2800" b="1" spc="-65" dirty="0">
                <a:solidFill>
                  <a:srgbClr val="94C247"/>
                </a:solidFill>
                <a:latin typeface="Helvetica"/>
                <a:cs typeface="Helvetica"/>
              </a:rPr>
              <a:t> </a:t>
            </a:r>
            <a:r>
              <a:rPr sz="2800" b="1" dirty="0">
                <a:solidFill>
                  <a:srgbClr val="94C247"/>
                </a:solidFill>
                <a:latin typeface="Helvetica"/>
                <a:cs typeface="Helvetica"/>
              </a:rPr>
              <a:t>provide</a:t>
            </a:r>
            <a:r>
              <a:rPr sz="2800" b="1" spc="-65" dirty="0">
                <a:solidFill>
                  <a:srgbClr val="94C247"/>
                </a:solidFill>
                <a:latin typeface="Helvetica"/>
                <a:cs typeface="Helvetica"/>
              </a:rPr>
              <a:t> </a:t>
            </a:r>
            <a:r>
              <a:rPr sz="2800" b="1" dirty="0">
                <a:solidFill>
                  <a:srgbClr val="94C247"/>
                </a:solidFill>
                <a:latin typeface="Helvetica"/>
                <a:cs typeface="Helvetica"/>
              </a:rPr>
              <a:t>a</a:t>
            </a:r>
            <a:r>
              <a:rPr sz="2800" b="1" spc="-65" dirty="0">
                <a:solidFill>
                  <a:srgbClr val="94C247"/>
                </a:solidFill>
                <a:latin typeface="Helvetica"/>
                <a:cs typeface="Helvetica"/>
              </a:rPr>
              <a:t> </a:t>
            </a:r>
            <a:r>
              <a:rPr sz="2800" b="1" dirty="0">
                <a:solidFill>
                  <a:srgbClr val="94C247"/>
                </a:solidFill>
                <a:latin typeface="Helvetica"/>
                <a:cs typeface="Helvetica"/>
              </a:rPr>
              <a:t>range</a:t>
            </a:r>
            <a:r>
              <a:rPr sz="2800" b="1" spc="-65" dirty="0">
                <a:solidFill>
                  <a:srgbClr val="94C247"/>
                </a:solidFill>
                <a:latin typeface="Helvetica"/>
                <a:cs typeface="Helvetica"/>
              </a:rPr>
              <a:t> </a:t>
            </a:r>
            <a:r>
              <a:rPr sz="2800" b="1" dirty="0">
                <a:solidFill>
                  <a:srgbClr val="94C247"/>
                </a:solidFill>
                <a:latin typeface="Helvetica"/>
                <a:cs typeface="Helvetica"/>
              </a:rPr>
              <a:t>of</a:t>
            </a:r>
            <a:r>
              <a:rPr sz="2800" b="1" spc="-65" dirty="0">
                <a:solidFill>
                  <a:srgbClr val="94C247"/>
                </a:solidFill>
                <a:latin typeface="Helvetica"/>
                <a:cs typeface="Helvetica"/>
              </a:rPr>
              <a:t> </a:t>
            </a:r>
            <a:r>
              <a:rPr sz="2800" b="1" spc="-10" dirty="0">
                <a:solidFill>
                  <a:srgbClr val="94C247"/>
                </a:solidFill>
                <a:latin typeface="Helvetica"/>
                <a:cs typeface="Helvetica"/>
              </a:rPr>
              <a:t>offers </a:t>
            </a:r>
            <a:r>
              <a:rPr sz="2800" b="1" dirty="0">
                <a:solidFill>
                  <a:srgbClr val="94C247"/>
                </a:solidFill>
                <a:latin typeface="Helvetica"/>
                <a:cs typeface="Helvetica"/>
              </a:rPr>
              <a:t>to</a:t>
            </a:r>
            <a:r>
              <a:rPr sz="2800" b="1" spc="-70" dirty="0">
                <a:solidFill>
                  <a:srgbClr val="94C247"/>
                </a:solidFill>
                <a:latin typeface="Helvetica"/>
                <a:cs typeface="Helvetica"/>
              </a:rPr>
              <a:t> </a:t>
            </a:r>
            <a:r>
              <a:rPr sz="2800" b="1" dirty="0">
                <a:solidFill>
                  <a:srgbClr val="94C247"/>
                </a:solidFill>
                <a:latin typeface="Helvetica"/>
                <a:cs typeface="Helvetica"/>
              </a:rPr>
              <a:t>support</a:t>
            </a:r>
            <a:r>
              <a:rPr sz="2800" b="1" spc="-65" dirty="0">
                <a:solidFill>
                  <a:srgbClr val="94C247"/>
                </a:solidFill>
                <a:latin typeface="Helvetica"/>
                <a:cs typeface="Helvetica"/>
              </a:rPr>
              <a:t> </a:t>
            </a:r>
            <a:r>
              <a:rPr sz="2800" b="1" spc="-10" dirty="0">
                <a:solidFill>
                  <a:srgbClr val="94C247"/>
                </a:solidFill>
                <a:latin typeface="Helvetica"/>
                <a:cs typeface="Helvetica"/>
              </a:rPr>
              <a:t>retention.</a:t>
            </a:r>
            <a:endParaRPr sz="2800">
              <a:latin typeface="Helvetica"/>
              <a:cs typeface="Helvetica"/>
            </a:endParaRPr>
          </a:p>
        </p:txBody>
      </p:sp>
      <p:sp>
        <p:nvSpPr>
          <p:cNvPr id="25" name="object 25"/>
          <p:cNvSpPr/>
          <p:nvPr/>
        </p:nvSpPr>
        <p:spPr>
          <a:xfrm>
            <a:off x="11413181" y="7836065"/>
            <a:ext cx="7644130" cy="2111375"/>
          </a:xfrm>
          <a:custGeom>
            <a:avLst/>
            <a:gdLst/>
            <a:ahLst/>
            <a:cxnLst/>
            <a:rect l="l" t="t" r="r" b="b"/>
            <a:pathLst>
              <a:path w="7644130" h="2111375">
                <a:moveTo>
                  <a:pt x="7643830" y="0"/>
                </a:moveTo>
                <a:lnTo>
                  <a:pt x="0" y="0"/>
                </a:lnTo>
                <a:lnTo>
                  <a:pt x="0" y="2111276"/>
                </a:lnTo>
                <a:lnTo>
                  <a:pt x="7643830" y="2111276"/>
                </a:lnTo>
                <a:lnTo>
                  <a:pt x="7643830" y="0"/>
                </a:lnTo>
                <a:close/>
              </a:path>
            </a:pathLst>
          </a:custGeom>
          <a:solidFill>
            <a:srgbClr val="94C247">
              <a:alpha val="19999"/>
            </a:srgbClr>
          </a:solidFill>
        </p:spPr>
        <p:txBody>
          <a:bodyPr wrap="square" lIns="0" tIns="0" rIns="0" bIns="0" rtlCol="0"/>
          <a:lstStyle/>
          <a:p>
            <a:endParaRPr/>
          </a:p>
        </p:txBody>
      </p:sp>
      <p:sp>
        <p:nvSpPr>
          <p:cNvPr id="26" name="object 26"/>
          <p:cNvSpPr txBox="1"/>
          <p:nvPr/>
        </p:nvSpPr>
        <p:spPr>
          <a:xfrm>
            <a:off x="11413181" y="7165928"/>
            <a:ext cx="7644130" cy="670560"/>
          </a:xfrm>
          <a:prstGeom prst="rect">
            <a:avLst/>
          </a:prstGeom>
          <a:solidFill>
            <a:srgbClr val="94C247"/>
          </a:solidFill>
        </p:spPr>
        <p:txBody>
          <a:bodyPr vert="horz" wrap="square" lIns="0" tIns="143510" rIns="0" bIns="0" rtlCol="0">
            <a:spAutoFit/>
          </a:bodyPr>
          <a:lstStyle/>
          <a:p>
            <a:pPr marL="236220">
              <a:lnSpc>
                <a:spcPct val="100000"/>
              </a:lnSpc>
              <a:spcBef>
                <a:spcPts val="1130"/>
              </a:spcBef>
            </a:pPr>
            <a:r>
              <a:rPr sz="2300" b="1" spc="-10" dirty="0">
                <a:solidFill>
                  <a:srgbClr val="FFFFFF"/>
                </a:solidFill>
                <a:latin typeface="Helvetica"/>
                <a:cs typeface="Helvetica"/>
              </a:rPr>
              <a:t>DOING</a:t>
            </a:r>
            <a:endParaRPr sz="2300">
              <a:latin typeface="Helvetica"/>
              <a:cs typeface="Helvetica"/>
            </a:endParaRPr>
          </a:p>
        </p:txBody>
      </p:sp>
      <p:sp>
        <p:nvSpPr>
          <p:cNvPr id="27" name="object 27"/>
          <p:cNvSpPr txBox="1"/>
          <p:nvPr/>
        </p:nvSpPr>
        <p:spPr>
          <a:xfrm>
            <a:off x="11649568" y="7961442"/>
            <a:ext cx="6494780" cy="1395095"/>
          </a:xfrm>
          <a:prstGeom prst="rect">
            <a:avLst/>
          </a:prstGeom>
        </p:spPr>
        <p:txBody>
          <a:bodyPr vert="horz" wrap="square" lIns="0" tIns="13335" rIns="0" bIns="0" rtlCol="0">
            <a:spAutoFit/>
          </a:bodyPr>
          <a:lstStyle/>
          <a:p>
            <a:pPr>
              <a:lnSpc>
                <a:spcPct val="100000"/>
              </a:lnSpc>
              <a:spcBef>
                <a:spcPts val="105"/>
              </a:spcBef>
            </a:pPr>
            <a:r>
              <a:rPr sz="2300" dirty="0">
                <a:solidFill>
                  <a:srgbClr val="575756"/>
                </a:solidFill>
                <a:latin typeface="Helvetica"/>
                <a:cs typeface="Helvetica"/>
              </a:rPr>
              <a:t>Expand</a:t>
            </a:r>
            <a:r>
              <a:rPr sz="2300" spc="-15" dirty="0">
                <a:solidFill>
                  <a:srgbClr val="575756"/>
                </a:solidFill>
                <a:latin typeface="Helvetica"/>
                <a:cs typeface="Helvetica"/>
              </a:rPr>
              <a:t> </a:t>
            </a:r>
            <a:r>
              <a:rPr sz="2300" dirty="0">
                <a:solidFill>
                  <a:srgbClr val="575756"/>
                </a:solidFill>
                <a:latin typeface="Helvetica"/>
                <a:cs typeface="Helvetica"/>
              </a:rPr>
              <a:t>Exit</a:t>
            </a:r>
            <a:r>
              <a:rPr sz="2300" spc="-10" dirty="0">
                <a:solidFill>
                  <a:srgbClr val="575756"/>
                </a:solidFill>
                <a:latin typeface="Helvetica"/>
                <a:cs typeface="Helvetica"/>
              </a:rPr>
              <a:t> </a:t>
            </a:r>
            <a:r>
              <a:rPr sz="2300" dirty="0">
                <a:solidFill>
                  <a:srgbClr val="575756"/>
                </a:solidFill>
                <a:latin typeface="Helvetica"/>
                <a:cs typeface="Helvetica"/>
              </a:rPr>
              <a:t>Interviews</a:t>
            </a:r>
            <a:r>
              <a:rPr sz="2300" spc="-10" dirty="0">
                <a:solidFill>
                  <a:srgbClr val="575756"/>
                </a:solidFill>
                <a:latin typeface="Helvetica"/>
                <a:cs typeface="Helvetica"/>
              </a:rPr>
              <a:t> </a:t>
            </a:r>
            <a:r>
              <a:rPr sz="2300" dirty="0">
                <a:solidFill>
                  <a:srgbClr val="575756"/>
                </a:solidFill>
                <a:latin typeface="Helvetica"/>
                <a:cs typeface="Helvetica"/>
              </a:rPr>
              <a:t>into</a:t>
            </a:r>
            <a:r>
              <a:rPr sz="2300" spc="-15" dirty="0">
                <a:solidFill>
                  <a:srgbClr val="575756"/>
                </a:solidFill>
                <a:latin typeface="Helvetica"/>
                <a:cs typeface="Helvetica"/>
              </a:rPr>
              <a:t> </a:t>
            </a:r>
            <a:r>
              <a:rPr sz="2300" dirty="0">
                <a:solidFill>
                  <a:srgbClr val="575756"/>
                </a:solidFill>
                <a:latin typeface="Helvetica"/>
                <a:cs typeface="Helvetica"/>
              </a:rPr>
              <a:t>a</a:t>
            </a:r>
            <a:r>
              <a:rPr sz="2300" spc="-10" dirty="0">
                <a:solidFill>
                  <a:srgbClr val="575756"/>
                </a:solidFill>
                <a:latin typeface="Helvetica"/>
                <a:cs typeface="Helvetica"/>
              </a:rPr>
              <a:t> </a:t>
            </a:r>
            <a:r>
              <a:rPr sz="2300" dirty="0">
                <a:solidFill>
                  <a:srgbClr val="575756"/>
                </a:solidFill>
                <a:latin typeface="Helvetica"/>
                <a:cs typeface="Helvetica"/>
              </a:rPr>
              <a:t>permanent</a:t>
            </a:r>
            <a:r>
              <a:rPr sz="2300" spc="-10" dirty="0">
                <a:solidFill>
                  <a:srgbClr val="575756"/>
                </a:solidFill>
                <a:latin typeface="Helvetica"/>
                <a:cs typeface="Helvetica"/>
              </a:rPr>
              <a:t> </a:t>
            </a:r>
            <a:r>
              <a:rPr sz="2300" dirty="0">
                <a:solidFill>
                  <a:srgbClr val="575756"/>
                </a:solidFill>
                <a:latin typeface="Helvetica"/>
                <a:cs typeface="Helvetica"/>
              </a:rPr>
              <a:t>offer</a:t>
            </a:r>
            <a:r>
              <a:rPr sz="2300" spc="-10" dirty="0">
                <a:solidFill>
                  <a:srgbClr val="575756"/>
                </a:solidFill>
                <a:latin typeface="Helvetica"/>
                <a:cs typeface="Helvetica"/>
              </a:rPr>
              <a:t> </a:t>
            </a:r>
            <a:r>
              <a:rPr sz="2300" spc="-25" dirty="0">
                <a:solidFill>
                  <a:srgbClr val="575756"/>
                </a:solidFill>
                <a:latin typeface="Helvetica"/>
                <a:cs typeface="Helvetica"/>
              </a:rPr>
              <a:t>and</a:t>
            </a:r>
            <a:endParaRPr sz="2300">
              <a:latin typeface="Helvetica"/>
              <a:cs typeface="Helvetica"/>
            </a:endParaRPr>
          </a:p>
          <a:p>
            <a:pPr>
              <a:lnSpc>
                <a:spcPct val="100000"/>
              </a:lnSpc>
              <a:spcBef>
                <a:spcPts val="10"/>
              </a:spcBef>
            </a:pPr>
            <a:r>
              <a:rPr sz="2300" dirty="0">
                <a:solidFill>
                  <a:srgbClr val="575756"/>
                </a:solidFill>
                <a:latin typeface="Helvetica"/>
                <a:cs typeface="Helvetica"/>
              </a:rPr>
              <a:t>utilise</a:t>
            </a:r>
            <a:r>
              <a:rPr sz="2300" spc="-30" dirty="0">
                <a:solidFill>
                  <a:srgbClr val="575756"/>
                </a:solidFill>
                <a:latin typeface="Helvetica"/>
                <a:cs typeface="Helvetica"/>
              </a:rPr>
              <a:t> </a:t>
            </a:r>
            <a:r>
              <a:rPr sz="2300" spc="-10" dirty="0">
                <a:solidFill>
                  <a:srgbClr val="575756"/>
                </a:solidFill>
                <a:latin typeface="Helvetica"/>
                <a:cs typeface="Helvetica"/>
              </a:rPr>
              <a:t>feedback</a:t>
            </a:r>
            <a:endParaRPr sz="2300">
              <a:latin typeface="Helvetica"/>
              <a:cs typeface="Helvetica"/>
            </a:endParaRPr>
          </a:p>
          <a:p>
            <a:pPr>
              <a:lnSpc>
                <a:spcPct val="100000"/>
              </a:lnSpc>
              <a:spcBef>
                <a:spcPts val="2485"/>
              </a:spcBef>
            </a:pPr>
            <a:r>
              <a:rPr sz="2300" dirty="0">
                <a:solidFill>
                  <a:srgbClr val="575756"/>
                </a:solidFill>
                <a:latin typeface="Helvetica"/>
                <a:cs typeface="Helvetica"/>
              </a:rPr>
              <a:t>Expand</a:t>
            </a:r>
            <a:r>
              <a:rPr sz="2300" spc="-30" dirty="0">
                <a:solidFill>
                  <a:srgbClr val="575756"/>
                </a:solidFill>
                <a:latin typeface="Helvetica"/>
                <a:cs typeface="Helvetica"/>
              </a:rPr>
              <a:t> </a:t>
            </a:r>
            <a:r>
              <a:rPr sz="2300" dirty="0">
                <a:solidFill>
                  <a:srgbClr val="575756"/>
                </a:solidFill>
                <a:latin typeface="Helvetica"/>
                <a:cs typeface="Helvetica"/>
              </a:rPr>
              <a:t>the</a:t>
            </a:r>
            <a:r>
              <a:rPr sz="2300" spc="-20" dirty="0">
                <a:solidFill>
                  <a:srgbClr val="575756"/>
                </a:solidFill>
                <a:latin typeface="Helvetica"/>
                <a:cs typeface="Helvetica"/>
              </a:rPr>
              <a:t> </a:t>
            </a:r>
            <a:r>
              <a:rPr sz="2300" dirty="0">
                <a:solidFill>
                  <a:srgbClr val="575756"/>
                </a:solidFill>
                <a:latin typeface="Helvetica"/>
                <a:cs typeface="Helvetica"/>
              </a:rPr>
              <a:t>mentoring</a:t>
            </a:r>
            <a:r>
              <a:rPr sz="2300" spc="-20" dirty="0">
                <a:solidFill>
                  <a:srgbClr val="575756"/>
                </a:solidFill>
                <a:latin typeface="Helvetica"/>
                <a:cs typeface="Helvetica"/>
              </a:rPr>
              <a:t> </a:t>
            </a:r>
            <a:r>
              <a:rPr sz="2300" dirty="0">
                <a:solidFill>
                  <a:srgbClr val="575756"/>
                </a:solidFill>
                <a:latin typeface="Helvetica"/>
                <a:cs typeface="Helvetica"/>
              </a:rPr>
              <a:t>offer</a:t>
            </a:r>
            <a:r>
              <a:rPr sz="2300" spc="-15" dirty="0">
                <a:solidFill>
                  <a:srgbClr val="575756"/>
                </a:solidFill>
                <a:latin typeface="Helvetica"/>
                <a:cs typeface="Helvetica"/>
              </a:rPr>
              <a:t> </a:t>
            </a:r>
            <a:r>
              <a:rPr sz="2300" dirty="0">
                <a:solidFill>
                  <a:srgbClr val="575756"/>
                </a:solidFill>
                <a:latin typeface="Helvetica"/>
                <a:cs typeface="Helvetica"/>
              </a:rPr>
              <a:t>to</a:t>
            </a:r>
            <a:r>
              <a:rPr sz="2300" spc="-20" dirty="0">
                <a:solidFill>
                  <a:srgbClr val="575756"/>
                </a:solidFill>
                <a:latin typeface="Helvetica"/>
                <a:cs typeface="Helvetica"/>
              </a:rPr>
              <a:t> </a:t>
            </a:r>
            <a:r>
              <a:rPr sz="2300" dirty="0">
                <a:solidFill>
                  <a:srgbClr val="575756"/>
                </a:solidFill>
                <a:latin typeface="Helvetica"/>
                <a:cs typeface="Helvetica"/>
              </a:rPr>
              <a:t>the</a:t>
            </a:r>
            <a:r>
              <a:rPr sz="2300" spc="-20" dirty="0">
                <a:solidFill>
                  <a:srgbClr val="575756"/>
                </a:solidFill>
                <a:latin typeface="Helvetica"/>
                <a:cs typeface="Helvetica"/>
              </a:rPr>
              <a:t> </a:t>
            </a:r>
            <a:r>
              <a:rPr sz="2300" dirty="0">
                <a:solidFill>
                  <a:srgbClr val="575756"/>
                </a:solidFill>
                <a:latin typeface="Helvetica"/>
                <a:cs typeface="Helvetica"/>
              </a:rPr>
              <a:t>wider</a:t>
            </a:r>
            <a:r>
              <a:rPr sz="2300" spc="-15" dirty="0">
                <a:solidFill>
                  <a:srgbClr val="575756"/>
                </a:solidFill>
                <a:latin typeface="Helvetica"/>
                <a:cs typeface="Helvetica"/>
              </a:rPr>
              <a:t> </a:t>
            </a:r>
            <a:r>
              <a:rPr sz="2300" spc="-10" dirty="0">
                <a:solidFill>
                  <a:srgbClr val="575756"/>
                </a:solidFill>
                <a:latin typeface="Helvetica"/>
                <a:cs typeface="Helvetica"/>
              </a:rPr>
              <a:t>workforce</a:t>
            </a:r>
            <a:endParaRPr sz="2300">
              <a:latin typeface="Helvetica"/>
              <a:cs typeface="Helvetica"/>
            </a:endParaRPr>
          </a:p>
        </p:txBody>
      </p:sp>
      <p:grpSp>
        <p:nvGrpSpPr>
          <p:cNvPr id="28" name="object 28"/>
          <p:cNvGrpSpPr/>
          <p:nvPr/>
        </p:nvGrpSpPr>
        <p:grpSpPr>
          <a:xfrm>
            <a:off x="11041508" y="1151593"/>
            <a:ext cx="41910" cy="8796020"/>
            <a:chOff x="11041508" y="1151593"/>
            <a:chExt cx="41910" cy="8796020"/>
          </a:xfrm>
        </p:grpSpPr>
        <p:sp>
          <p:nvSpPr>
            <p:cNvPr id="29" name="object 29"/>
            <p:cNvSpPr/>
            <p:nvPr/>
          </p:nvSpPr>
          <p:spPr>
            <a:xfrm>
              <a:off x="11062449" y="1151593"/>
              <a:ext cx="0" cy="8733155"/>
            </a:xfrm>
            <a:custGeom>
              <a:avLst/>
              <a:gdLst/>
              <a:ahLst/>
              <a:cxnLst/>
              <a:rect l="l" t="t" r="r" b="b"/>
              <a:pathLst>
                <a:path h="8733155">
                  <a:moveTo>
                    <a:pt x="0" y="0"/>
                  </a:moveTo>
                  <a:lnTo>
                    <a:pt x="0" y="8733022"/>
                  </a:lnTo>
                </a:path>
              </a:pathLst>
            </a:custGeom>
            <a:ln w="41883">
              <a:solidFill>
                <a:srgbClr val="C6C6C6"/>
              </a:solidFill>
              <a:prstDash val="dot"/>
            </a:ln>
          </p:spPr>
          <p:txBody>
            <a:bodyPr wrap="square" lIns="0" tIns="0" rIns="0" bIns="0" rtlCol="0"/>
            <a:lstStyle/>
            <a:p>
              <a:endParaRPr/>
            </a:p>
          </p:txBody>
        </p:sp>
        <p:sp>
          <p:nvSpPr>
            <p:cNvPr id="30" name="object 30"/>
            <p:cNvSpPr/>
            <p:nvPr/>
          </p:nvSpPr>
          <p:spPr>
            <a:xfrm>
              <a:off x="11041508" y="9905457"/>
              <a:ext cx="41910" cy="41910"/>
            </a:xfrm>
            <a:custGeom>
              <a:avLst/>
              <a:gdLst/>
              <a:ahLst/>
              <a:cxnLst/>
              <a:rect l="l" t="t" r="r" b="b"/>
              <a:pathLst>
                <a:path w="41909" h="41909">
                  <a:moveTo>
                    <a:pt x="0" y="20941"/>
                  </a:moveTo>
                  <a:lnTo>
                    <a:pt x="6133" y="6133"/>
                  </a:lnTo>
                  <a:lnTo>
                    <a:pt x="20941" y="0"/>
                  </a:lnTo>
                  <a:lnTo>
                    <a:pt x="35749" y="6133"/>
                  </a:lnTo>
                  <a:lnTo>
                    <a:pt x="41883" y="20941"/>
                  </a:lnTo>
                  <a:lnTo>
                    <a:pt x="35749" y="35749"/>
                  </a:lnTo>
                  <a:lnTo>
                    <a:pt x="20941" y="41883"/>
                  </a:lnTo>
                  <a:lnTo>
                    <a:pt x="6133" y="35749"/>
                  </a:lnTo>
                  <a:lnTo>
                    <a:pt x="0" y="20941"/>
                  </a:lnTo>
                  <a:close/>
                </a:path>
              </a:pathLst>
            </a:custGeom>
            <a:solidFill>
              <a:srgbClr val="C6C6C6"/>
            </a:solidFill>
          </p:spPr>
          <p:txBody>
            <a:bodyPr wrap="square" lIns="0" tIns="0" rIns="0" bIns="0" rtlCol="0"/>
            <a:lstStyle/>
            <a:p>
              <a:endParaRPr/>
            </a:p>
          </p:txBody>
        </p:sp>
      </p:grpSp>
      <p:sp>
        <p:nvSpPr>
          <p:cNvPr id="31" name="object 31"/>
          <p:cNvSpPr/>
          <p:nvPr/>
        </p:nvSpPr>
        <p:spPr>
          <a:xfrm>
            <a:off x="11041508" y="1047088"/>
            <a:ext cx="41910" cy="41910"/>
          </a:xfrm>
          <a:custGeom>
            <a:avLst/>
            <a:gdLst/>
            <a:ahLst/>
            <a:cxnLst/>
            <a:rect l="l" t="t" r="r" b="b"/>
            <a:pathLst>
              <a:path w="41909" h="41909">
                <a:moveTo>
                  <a:pt x="0" y="20941"/>
                </a:moveTo>
                <a:lnTo>
                  <a:pt x="6133" y="6133"/>
                </a:lnTo>
                <a:lnTo>
                  <a:pt x="20941" y="0"/>
                </a:lnTo>
                <a:lnTo>
                  <a:pt x="35749" y="6133"/>
                </a:lnTo>
                <a:lnTo>
                  <a:pt x="41883" y="20941"/>
                </a:lnTo>
                <a:lnTo>
                  <a:pt x="35749" y="35749"/>
                </a:lnTo>
                <a:lnTo>
                  <a:pt x="20941" y="41883"/>
                </a:lnTo>
                <a:lnTo>
                  <a:pt x="6133" y="35749"/>
                </a:lnTo>
                <a:lnTo>
                  <a:pt x="0" y="20941"/>
                </a:lnTo>
                <a:close/>
              </a:path>
            </a:pathLst>
          </a:custGeom>
          <a:solidFill>
            <a:srgbClr val="C6C6C6"/>
          </a:solidFill>
        </p:spPr>
        <p:txBody>
          <a:bodyPr wrap="square" lIns="0" tIns="0" rIns="0" bIns="0" rtlCol="0"/>
          <a:lstStyle/>
          <a:p>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8877494" y="10589071"/>
            <a:ext cx="235585" cy="252095"/>
          </a:xfrm>
          <a:prstGeom prst="rect">
            <a:avLst/>
          </a:prstGeom>
        </p:spPr>
        <p:txBody>
          <a:bodyPr vert="horz" wrap="square" lIns="0" tIns="17145" rIns="0" bIns="0" rtlCol="0">
            <a:spAutoFit/>
          </a:bodyPr>
          <a:lstStyle/>
          <a:p>
            <a:pPr marL="12700">
              <a:lnSpc>
                <a:spcPct val="100000"/>
              </a:lnSpc>
              <a:spcBef>
                <a:spcPts val="135"/>
              </a:spcBef>
            </a:pPr>
            <a:r>
              <a:rPr sz="1450" spc="-25" dirty="0">
                <a:latin typeface="Helvetica"/>
                <a:cs typeface="Helvetica"/>
              </a:rPr>
              <a:t>26</a:t>
            </a:r>
            <a:endParaRPr sz="1450">
              <a:latin typeface="Helvetica"/>
              <a:cs typeface="Helvetica"/>
            </a:endParaRPr>
          </a:p>
        </p:txBody>
      </p:sp>
      <p:sp>
        <p:nvSpPr>
          <p:cNvPr id="3" name="object 3"/>
          <p:cNvSpPr txBox="1"/>
          <p:nvPr/>
        </p:nvSpPr>
        <p:spPr>
          <a:xfrm>
            <a:off x="2827390" y="1285758"/>
            <a:ext cx="2956560" cy="753110"/>
          </a:xfrm>
          <a:prstGeom prst="rect">
            <a:avLst/>
          </a:prstGeom>
        </p:spPr>
        <p:txBody>
          <a:bodyPr vert="horz" wrap="square" lIns="0" tIns="15240" rIns="0" bIns="0" rtlCol="0">
            <a:spAutoFit/>
          </a:bodyPr>
          <a:lstStyle/>
          <a:p>
            <a:pPr marL="12700">
              <a:lnSpc>
                <a:spcPct val="100000"/>
              </a:lnSpc>
              <a:spcBef>
                <a:spcPts val="120"/>
              </a:spcBef>
            </a:pPr>
            <a:r>
              <a:rPr sz="4750" b="1" spc="-10" dirty="0">
                <a:solidFill>
                  <a:srgbClr val="50B796"/>
                </a:solidFill>
                <a:latin typeface="Helvetica"/>
                <a:cs typeface="Helvetica"/>
              </a:rPr>
              <a:t>SUPPORT</a:t>
            </a:r>
            <a:endParaRPr sz="4750">
              <a:latin typeface="Helvetica"/>
              <a:cs typeface="Helvetica"/>
            </a:endParaRPr>
          </a:p>
        </p:txBody>
      </p:sp>
      <p:grpSp>
        <p:nvGrpSpPr>
          <p:cNvPr id="4" name="object 4"/>
          <p:cNvGrpSpPr/>
          <p:nvPr/>
        </p:nvGrpSpPr>
        <p:grpSpPr>
          <a:xfrm>
            <a:off x="1047089" y="1047088"/>
            <a:ext cx="1365250" cy="1466215"/>
            <a:chOff x="1047089" y="1047088"/>
            <a:chExt cx="1365250" cy="1466215"/>
          </a:xfrm>
        </p:grpSpPr>
        <p:sp>
          <p:nvSpPr>
            <p:cNvPr id="5" name="object 5"/>
            <p:cNvSpPr/>
            <p:nvPr/>
          </p:nvSpPr>
          <p:spPr>
            <a:xfrm>
              <a:off x="1047089" y="1047088"/>
              <a:ext cx="1365250" cy="1466215"/>
            </a:xfrm>
            <a:custGeom>
              <a:avLst/>
              <a:gdLst/>
              <a:ahLst/>
              <a:cxnLst/>
              <a:rect l="l" t="t" r="r" b="b"/>
              <a:pathLst>
                <a:path w="1365250" h="1466214">
                  <a:moveTo>
                    <a:pt x="683225" y="0"/>
                  </a:moveTo>
                  <a:lnTo>
                    <a:pt x="634431" y="1708"/>
                  </a:lnTo>
                  <a:lnTo>
                    <a:pt x="586563" y="6757"/>
                  </a:lnTo>
                  <a:lnTo>
                    <a:pt x="539737" y="15031"/>
                  </a:lnTo>
                  <a:lnTo>
                    <a:pt x="494069" y="26414"/>
                  </a:lnTo>
                  <a:lnTo>
                    <a:pt x="449673" y="40793"/>
                  </a:lnTo>
                  <a:lnTo>
                    <a:pt x="406665" y="58051"/>
                  </a:lnTo>
                  <a:lnTo>
                    <a:pt x="365162" y="78074"/>
                  </a:lnTo>
                  <a:lnTo>
                    <a:pt x="325278" y="100747"/>
                  </a:lnTo>
                  <a:lnTo>
                    <a:pt x="287130" y="125953"/>
                  </a:lnTo>
                  <a:lnTo>
                    <a:pt x="250833" y="153579"/>
                  </a:lnTo>
                  <a:lnTo>
                    <a:pt x="216502" y="183508"/>
                  </a:lnTo>
                  <a:lnTo>
                    <a:pt x="184253" y="215627"/>
                  </a:lnTo>
                  <a:lnTo>
                    <a:pt x="154202" y="249819"/>
                  </a:lnTo>
                  <a:lnTo>
                    <a:pt x="126464" y="285969"/>
                  </a:lnTo>
                  <a:lnTo>
                    <a:pt x="101155" y="323963"/>
                  </a:lnTo>
                  <a:lnTo>
                    <a:pt x="78391" y="363686"/>
                  </a:lnTo>
                  <a:lnTo>
                    <a:pt x="58287" y="405021"/>
                  </a:lnTo>
                  <a:lnTo>
                    <a:pt x="40959" y="447854"/>
                  </a:lnTo>
                  <a:lnTo>
                    <a:pt x="26522" y="492070"/>
                  </a:lnTo>
                  <a:lnTo>
                    <a:pt x="15092" y="537554"/>
                  </a:lnTo>
                  <a:lnTo>
                    <a:pt x="6784" y="584191"/>
                  </a:lnTo>
                  <a:lnTo>
                    <a:pt x="1715" y="631864"/>
                  </a:lnTo>
                  <a:lnTo>
                    <a:pt x="0" y="680460"/>
                  </a:lnTo>
                  <a:lnTo>
                    <a:pt x="1714" y="729048"/>
                  </a:lnTo>
                  <a:lnTo>
                    <a:pt x="6782" y="776715"/>
                  </a:lnTo>
                  <a:lnTo>
                    <a:pt x="15087" y="823344"/>
                  </a:lnTo>
                  <a:lnTo>
                    <a:pt x="26514" y="868821"/>
                  </a:lnTo>
                  <a:lnTo>
                    <a:pt x="40946" y="913031"/>
                  </a:lnTo>
                  <a:lnTo>
                    <a:pt x="58270" y="955859"/>
                  </a:lnTo>
                  <a:lnTo>
                    <a:pt x="78368" y="997190"/>
                  </a:lnTo>
                  <a:lnTo>
                    <a:pt x="101126" y="1036908"/>
                  </a:lnTo>
                  <a:lnTo>
                    <a:pt x="126427" y="1074899"/>
                  </a:lnTo>
                  <a:lnTo>
                    <a:pt x="154157" y="1111047"/>
                  </a:lnTo>
                  <a:lnTo>
                    <a:pt x="184200" y="1145237"/>
                  </a:lnTo>
                  <a:lnTo>
                    <a:pt x="216440" y="1177355"/>
                  </a:lnTo>
                  <a:lnTo>
                    <a:pt x="250761" y="1207285"/>
                  </a:lnTo>
                  <a:lnTo>
                    <a:pt x="287049" y="1234912"/>
                  </a:lnTo>
                  <a:lnTo>
                    <a:pt x="325187" y="1260121"/>
                  </a:lnTo>
                  <a:lnTo>
                    <a:pt x="365061" y="1282796"/>
                  </a:lnTo>
                  <a:lnTo>
                    <a:pt x="406553" y="1302824"/>
                  </a:lnTo>
                  <a:lnTo>
                    <a:pt x="449550" y="1320088"/>
                  </a:lnTo>
                  <a:lnTo>
                    <a:pt x="493935" y="1334474"/>
                  </a:lnTo>
                  <a:lnTo>
                    <a:pt x="539593" y="1345867"/>
                  </a:lnTo>
                  <a:lnTo>
                    <a:pt x="586407" y="1354150"/>
                  </a:lnTo>
                  <a:lnTo>
                    <a:pt x="634264" y="1359210"/>
                  </a:lnTo>
                  <a:lnTo>
                    <a:pt x="683047" y="1360932"/>
                  </a:lnTo>
                  <a:lnTo>
                    <a:pt x="683047" y="1465923"/>
                  </a:lnTo>
                  <a:lnTo>
                    <a:pt x="739065" y="1450994"/>
                  </a:lnTo>
                  <a:lnTo>
                    <a:pt x="792652" y="1434168"/>
                  </a:lnTo>
                  <a:lnTo>
                    <a:pt x="843813" y="1415493"/>
                  </a:lnTo>
                  <a:lnTo>
                    <a:pt x="892551" y="1395017"/>
                  </a:lnTo>
                  <a:lnTo>
                    <a:pt x="938871" y="1372788"/>
                  </a:lnTo>
                  <a:lnTo>
                    <a:pt x="982776" y="1348852"/>
                  </a:lnTo>
                  <a:lnTo>
                    <a:pt x="1024272" y="1323258"/>
                  </a:lnTo>
                  <a:lnTo>
                    <a:pt x="1063362" y="1296052"/>
                  </a:lnTo>
                  <a:lnTo>
                    <a:pt x="1100050" y="1267283"/>
                  </a:lnTo>
                  <a:lnTo>
                    <a:pt x="1134341" y="1236999"/>
                  </a:lnTo>
                  <a:lnTo>
                    <a:pt x="1166238" y="1205245"/>
                  </a:lnTo>
                  <a:lnTo>
                    <a:pt x="1195747" y="1172071"/>
                  </a:lnTo>
                  <a:lnTo>
                    <a:pt x="1222871" y="1137524"/>
                  </a:lnTo>
                  <a:lnTo>
                    <a:pt x="1247614" y="1101650"/>
                  </a:lnTo>
                  <a:lnTo>
                    <a:pt x="1269981" y="1064499"/>
                  </a:lnTo>
                  <a:lnTo>
                    <a:pt x="1289976" y="1026117"/>
                  </a:lnTo>
                  <a:lnTo>
                    <a:pt x="1307602" y="986551"/>
                  </a:lnTo>
                  <a:lnTo>
                    <a:pt x="1322865" y="945851"/>
                  </a:lnTo>
                  <a:lnTo>
                    <a:pt x="1335768" y="904062"/>
                  </a:lnTo>
                  <a:lnTo>
                    <a:pt x="1346316" y="861232"/>
                  </a:lnTo>
                  <a:lnTo>
                    <a:pt x="1354513" y="817410"/>
                  </a:lnTo>
                  <a:lnTo>
                    <a:pt x="1360362" y="772642"/>
                  </a:lnTo>
                  <a:lnTo>
                    <a:pt x="1363869" y="726976"/>
                  </a:lnTo>
                  <a:lnTo>
                    <a:pt x="1365036" y="680460"/>
                  </a:lnTo>
                  <a:lnTo>
                    <a:pt x="1363325" y="631925"/>
                  </a:lnTo>
                  <a:lnTo>
                    <a:pt x="1358269" y="584309"/>
                  </a:lnTo>
                  <a:lnTo>
                    <a:pt x="1349981" y="537728"/>
                  </a:lnTo>
                  <a:lnTo>
                    <a:pt x="1338579" y="492296"/>
                  </a:lnTo>
                  <a:lnTo>
                    <a:pt x="1324177" y="448129"/>
                  </a:lnTo>
                  <a:lnTo>
                    <a:pt x="1306889" y="405340"/>
                  </a:lnTo>
                  <a:lnTo>
                    <a:pt x="1286833" y="364044"/>
                  </a:lnTo>
                  <a:lnTo>
                    <a:pt x="1264121" y="324357"/>
                  </a:lnTo>
                  <a:lnTo>
                    <a:pt x="1238870" y="286392"/>
                  </a:lnTo>
                  <a:lnTo>
                    <a:pt x="1211195" y="250265"/>
                  </a:lnTo>
                  <a:lnTo>
                    <a:pt x="1181211" y="216090"/>
                  </a:lnTo>
                  <a:lnTo>
                    <a:pt x="1149033" y="183983"/>
                  </a:lnTo>
                  <a:lnTo>
                    <a:pt x="1114777" y="154056"/>
                  </a:lnTo>
                  <a:lnTo>
                    <a:pt x="1078557" y="126427"/>
                  </a:lnTo>
                  <a:lnTo>
                    <a:pt x="1040489" y="101208"/>
                  </a:lnTo>
                  <a:lnTo>
                    <a:pt x="1000687" y="78515"/>
                  </a:lnTo>
                  <a:lnTo>
                    <a:pt x="959268" y="58462"/>
                  </a:lnTo>
                  <a:lnTo>
                    <a:pt x="916346" y="41165"/>
                  </a:lnTo>
                  <a:lnTo>
                    <a:pt x="872036" y="26737"/>
                  </a:lnTo>
                  <a:lnTo>
                    <a:pt x="826454" y="15295"/>
                  </a:lnTo>
                  <a:lnTo>
                    <a:pt x="779715" y="6951"/>
                  </a:lnTo>
                  <a:lnTo>
                    <a:pt x="731933" y="1821"/>
                  </a:lnTo>
                  <a:lnTo>
                    <a:pt x="683225" y="0"/>
                  </a:lnTo>
                  <a:close/>
                </a:path>
              </a:pathLst>
            </a:custGeom>
            <a:solidFill>
              <a:srgbClr val="50B796"/>
            </a:solidFill>
          </p:spPr>
          <p:txBody>
            <a:bodyPr wrap="square" lIns="0" tIns="0" rIns="0" bIns="0" rtlCol="0"/>
            <a:lstStyle/>
            <a:p>
              <a:endParaRPr/>
            </a:p>
          </p:txBody>
        </p:sp>
        <p:sp>
          <p:nvSpPr>
            <p:cNvPr id="6" name="object 6"/>
            <p:cNvSpPr/>
            <p:nvPr/>
          </p:nvSpPr>
          <p:spPr>
            <a:xfrm>
              <a:off x="1305967" y="1326179"/>
              <a:ext cx="868680" cy="843280"/>
            </a:xfrm>
            <a:custGeom>
              <a:avLst/>
              <a:gdLst/>
              <a:ahLst/>
              <a:cxnLst/>
              <a:rect l="l" t="t" r="r" b="b"/>
              <a:pathLst>
                <a:path w="868680" h="843280">
                  <a:moveTo>
                    <a:pt x="633090" y="0"/>
                  </a:moveTo>
                  <a:lnTo>
                    <a:pt x="574067" y="5338"/>
                  </a:lnTo>
                  <a:lnTo>
                    <a:pt x="524816" y="19418"/>
                  </a:lnTo>
                  <a:lnTo>
                    <a:pt x="484371" y="39342"/>
                  </a:lnTo>
                  <a:lnTo>
                    <a:pt x="451765" y="62208"/>
                  </a:lnTo>
                  <a:lnTo>
                    <a:pt x="286556" y="221993"/>
                  </a:lnTo>
                  <a:lnTo>
                    <a:pt x="263645" y="256525"/>
                  </a:lnTo>
                  <a:lnTo>
                    <a:pt x="253346" y="295875"/>
                  </a:lnTo>
                  <a:lnTo>
                    <a:pt x="256051" y="335956"/>
                  </a:lnTo>
                  <a:lnTo>
                    <a:pt x="272148" y="372679"/>
                  </a:lnTo>
                  <a:lnTo>
                    <a:pt x="307112" y="405926"/>
                  </a:lnTo>
                  <a:lnTo>
                    <a:pt x="351790" y="420458"/>
                  </a:lnTo>
                  <a:lnTo>
                    <a:pt x="375466" y="419756"/>
                  </a:lnTo>
                  <a:lnTo>
                    <a:pt x="398023" y="413853"/>
                  </a:lnTo>
                  <a:lnTo>
                    <a:pt x="418700" y="403086"/>
                  </a:lnTo>
                  <a:lnTo>
                    <a:pt x="436740" y="387789"/>
                  </a:lnTo>
                  <a:lnTo>
                    <a:pt x="489922" y="333968"/>
                  </a:lnTo>
                  <a:lnTo>
                    <a:pt x="666419" y="497744"/>
                  </a:lnTo>
                  <a:lnTo>
                    <a:pt x="674815" y="508558"/>
                  </a:lnTo>
                  <a:lnTo>
                    <a:pt x="679370" y="521066"/>
                  </a:lnTo>
                  <a:lnTo>
                    <a:pt x="679808" y="533847"/>
                  </a:lnTo>
                  <a:lnTo>
                    <a:pt x="675853" y="545480"/>
                  </a:lnTo>
                  <a:lnTo>
                    <a:pt x="644689" y="562570"/>
                  </a:lnTo>
                  <a:lnTo>
                    <a:pt x="637602" y="561232"/>
                  </a:lnTo>
                  <a:lnTo>
                    <a:pt x="630984" y="558330"/>
                  </a:lnTo>
                  <a:lnTo>
                    <a:pt x="625101" y="553972"/>
                  </a:lnTo>
                  <a:lnTo>
                    <a:pt x="489712" y="426583"/>
                  </a:lnTo>
                  <a:lnTo>
                    <a:pt x="477336" y="418949"/>
                  </a:lnTo>
                  <a:lnTo>
                    <a:pt x="438730" y="429609"/>
                  </a:lnTo>
                  <a:lnTo>
                    <a:pt x="429518" y="457130"/>
                  </a:lnTo>
                  <a:lnTo>
                    <a:pt x="432854" y="471327"/>
                  </a:lnTo>
                  <a:lnTo>
                    <a:pt x="441368" y="483503"/>
                  </a:lnTo>
                  <a:lnTo>
                    <a:pt x="570171" y="606808"/>
                  </a:lnTo>
                  <a:lnTo>
                    <a:pt x="578573" y="617623"/>
                  </a:lnTo>
                  <a:lnTo>
                    <a:pt x="583131" y="630131"/>
                  </a:lnTo>
                  <a:lnTo>
                    <a:pt x="583570" y="642912"/>
                  </a:lnTo>
                  <a:lnTo>
                    <a:pt x="579615" y="654545"/>
                  </a:lnTo>
                  <a:lnTo>
                    <a:pt x="548506" y="671647"/>
                  </a:lnTo>
                  <a:lnTo>
                    <a:pt x="541493" y="670393"/>
                  </a:lnTo>
                  <a:lnTo>
                    <a:pt x="535074" y="667717"/>
                  </a:lnTo>
                  <a:lnTo>
                    <a:pt x="529617" y="663801"/>
                  </a:lnTo>
                  <a:lnTo>
                    <a:pt x="394951" y="529376"/>
                  </a:lnTo>
                  <a:lnTo>
                    <a:pt x="382774" y="521357"/>
                  </a:lnTo>
                  <a:lnTo>
                    <a:pt x="343832" y="530863"/>
                  </a:lnTo>
                  <a:lnTo>
                    <a:pt x="333942" y="558192"/>
                  </a:lnTo>
                  <a:lnTo>
                    <a:pt x="336938" y="572498"/>
                  </a:lnTo>
                  <a:lnTo>
                    <a:pt x="345162" y="584924"/>
                  </a:lnTo>
                  <a:lnTo>
                    <a:pt x="461200" y="701559"/>
                  </a:lnTo>
                  <a:lnTo>
                    <a:pt x="469596" y="712356"/>
                  </a:lnTo>
                  <a:lnTo>
                    <a:pt x="474153" y="724854"/>
                  </a:lnTo>
                  <a:lnTo>
                    <a:pt x="474594" y="737632"/>
                  </a:lnTo>
                  <a:lnTo>
                    <a:pt x="470645" y="749265"/>
                  </a:lnTo>
                  <a:lnTo>
                    <a:pt x="439459" y="766303"/>
                  </a:lnTo>
                  <a:lnTo>
                    <a:pt x="432384" y="764972"/>
                  </a:lnTo>
                  <a:lnTo>
                    <a:pt x="308042" y="651718"/>
                  </a:lnTo>
                  <a:lnTo>
                    <a:pt x="259919" y="603663"/>
                  </a:lnTo>
                  <a:lnTo>
                    <a:pt x="216983" y="556479"/>
                  </a:lnTo>
                  <a:lnTo>
                    <a:pt x="179362" y="510371"/>
                  </a:lnTo>
                  <a:lnTo>
                    <a:pt x="147182" y="465545"/>
                  </a:lnTo>
                  <a:lnTo>
                    <a:pt x="120570" y="422207"/>
                  </a:lnTo>
                  <a:lnTo>
                    <a:pt x="99651" y="380565"/>
                  </a:lnTo>
                  <a:lnTo>
                    <a:pt x="84552" y="340823"/>
                  </a:lnTo>
                  <a:lnTo>
                    <a:pt x="75401" y="303188"/>
                  </a:lnTo>
                  <a:lnTo>
                    <a:pt x="72322" y="267866"/>
                  </a:lnTo>
                  <a:lnTo>
                    <a:pt x="78254" y="217699"/>
                  </a:lnTo>
                  <a:lnTo>
                    <a:pt x="94924" y="172197"/>
                  </a:lnTo>
                  <a:lnTo>
                    <a:pt x="120640" y="133348"/>
                  </a:lnTo>
                  <a:lnTo>
                    <a:pt x="153709" y="103137"/>
                  </a:lnTo>
                  <a:lnTo>
                    <a:pt x="192441" y="83553"/>
                  </a:lnTo>
                  <a:lnTo>
                    <a:pt x="235144" y="76584"/>
                  </a:lnTo>
                  <a:lnTo>
                    <a:pt x="250024" y="77385"/>
                  </a:lnTo>
                  <a:lnTo>
                    <a:pt x="264681" y="79786"/>
                  </a:lnTo>
                  <a:lnTo>
                    <a:pt x="279069" y="83780"/>
                  </a:lnTo>
                  <a:lnTo>
                    <a:pt x="293142" y="89358"/>
                  </a:lnTo>
                  <a:lnTo>
                    <a:pt x="307178" y="92493"/>
                  </a:lnTo>
                  <a:lnTo>
                    <a:pt x="340712" y="69474"/>
                  </a:lnTo>
                  <a:lnTo>
                    <a:pt x="333700" y="27852"/>
                  </a:lnTo>
                  <a:lnTo>
                    <a:pt x="279381" y="4838"/>
                  </a:lnTo>
                  <a:lnTo>
                    <a:pt x="235176" y="41"/>
                  </a:lnTo>
                  <a:lnTo>
                    <a:pt x="192958" y="4363"/>
                  </a:lnTo>
                  <a:lnTo>
                    <a:pt x="153201" y="16821"/>
                  </a:lnTo>
                  <a:lnTo>
                    <a:pt x="116572" y="36653"/>
                  </a:lnTo>
                  <a:lnTo>
                    <a:pt x="83742" y="63097"/>
                  </a:lnTo>
                  <a:lnTo>
                    <a:pt x="55380" y="95390"/>
                  </a:lnTo>
                  <a:lnTo>
                    <a:pt x="32155" y="132772"/>
                  </a:lnTo>
                  <a:lnTo>
                    <a:pt x="14737" y="174479"/>
                  </a:lnTo>
                  <a:lnTo>
                    <a:pt x="3796" y="219751"/>
                  </a:lnTo>
                  <a:lnTo>
                    <a:pt x="0" y="267824"/>
                  </a:lnTo>
                  <a:lnTo>
                    <a:pt x="3376" y="311414"/>
                  </a:lnTo>
                  <a:lnTo>
                    <a:pt x="13013" y="355166"/>
                  </a:lnTo>
                  <a:lnTo>
                    <a:pt x="28172" y="398792"/>
                  </a:lnTo>
                  <a:lnTo>
                    <a:pt x="48115" y="442001"/>
                  </a:lnTo>
                  <a:lnTo>
                    <a:pt x="72104" y="484506"/>
                  </a:lnTo>
                  <a:lnTo>
                    <a:pt x="99399" y="526015"/>
                  </a:lnTo>
                  <a:lnTo>
                    <a:pt x="129263" y="566241"/>
                  </a:lnTo>
                  <a:lnTo>
                    <a:pt x="160957" y="604894"/>
                  </a:lnTo>
                  <a:lnTo>
                    <a:pt x="193743" y="641685"/>
                  </a:lnTo>
                  <a:lnTo>
                    <a:pt x="226882" y="676324"/>
                  </a:lnTo>
                  <a:lnTo>
                    <a:pt x="259636" y="708522"/>
                  </a:lnTo>
                  <a:lnTo>
                    <a:pt x="371936" y="815022"/>
                  </a:lnTo>
                  <a:lnTo>
                    <a:pt x="404579" y="835737"/>
                  </a:lnTo>
                  <a:lnTo>
                    <a:pt x="441808" y="842874"/>
                  </a:lnTo>
                  <a:lnTo>
                    <a:pt x="473208" y="838544"/>
                  </a:lnTo>
                  <a:lnTo>
                    <a:pt x="517396" y="809987"/>
                  </a:lnTo>
                  <a:lnTo>
                    <a:pt x="541245" y="769598"/>
                  </a:lnTo>
                  <a:lnTo>
                    <a:pt x="546255" y="748081"/>
                  </a:lnTo>
                  <a:lnTo>
                    <a:pt x="552915" y="748427"/>
                  </a:lnTo>
                  <a:lnTo>
                    <a:pt x="608917" y="729837"/>
                  </a:lnTo>
                  <a:lnTo>
                    <a:pt x="640975" y="695141"/>
                  </a:lnTo>
                  <a:lnTo>
                    <a:pt x="655233" y="653417"/>
                  </a:lnTo>
                  <a:lnTo>
                    <a:pt x="656252" y="638713"/>
                  </a:lnTo>
                  <a:lnTo>
                    <a:pt x="662503" y="637938"/>
                  </a:lnTo>
                  <a:lnTo>
                    <a:pt x="705156" y="620770"/>
                  </a:lnTo>
                  <a:lnTo>
                    <a:pt x="737223" y="586065"/>
                  </a:lnTo>
                  <a:lnTo>
                    <a:pt x="750712" y="549213"/>
                  </a:lnTo>
                  <a:lnTo>
                    <a:pt x="750948" y="509983"/>
                  </a:lnTo>
                  <a:lnTo>
                    <a:pt x="738560" y="472336"/>
                  </a:lnTo>
                  <a:lnTo>
                    <a:pt x="714177" y="440237"/>
                  </a:lnTo>
                  <a:lnTo>
                    <a:pt x="542423" y="280871"/>
                  </a:lnTo>
                  <a:lnTo>
                    <a:pt x="587217" y="235532"/>
                  </a:lnTo>
                  <a:lnTo>
                    <a:pt x="595423" y="223064"/>
                  </a:lnTo>
                  <a:lnTo>
                    <a:pt x="598371" y="208733"/>
                  </a:lnTo>
                  <a:lnTo>
                    <a:pt x="596023" y="194277"/>
                  </a:lnTo>
                  <a:lnTo>
                    <a:pt x="588338" y="181439"/>
                  </a:lnTo>
                  <a:lnTo>
                    <a:pt x="576509" y="172768"/>
                  </a:lnTo>
                  <a:lnTo>
                    <a:pt x="562930" y="169661"/>
                  </a:lnTo>
                  <a:lnTo>
                    <a:pt x="549264" y="172146"/>
                  </a:lnTo>
                  <a:lnTo>
                    <a:pt x="537177" y="180256"/>
                  </a:lnTo>
                  <a:lnTo>
                    <a:pt x="386197" y="333089"/>
                  </a:lnTo>
                  <a:lnTo>
                    <a:pt x="380084" y="338338"/>
                  </a:lnTo>
                  <a:lnTo>
                    <a:pt x="336344" y="334419"/>
                  </a:lnTo>
                  <a:lnTo>
                    <a:pt x="325390" y="302172"/>
                  </a:lnTo>
                  <a:lnTo>
                    <a:pt x="329143" y="288734"/>
                  </a:lnTo>
                  <a:lnTo>
                    <a:pt x="475200" y="141356"/>
                  </a:lnTo>
                  <a:lnTo>
                    <a:pt x="535499" y="97629"/>
                  </a:lnTo>
                  <a:lnTo>
                    <a:pt x="578732" y="82424"/>
                  </a:lnTo>
                  <a:lnTo>
                    <a:pt x="633163" y="76542"/>
                  </a:lnTo>
                  <a:lnTo>
                    <a:pt x="675865" y="83511"/>
                  </a:lnTo>
                  <a:lnTo>
                    <a:pt x="714596" y="103095"/>
                  </a:lnTo>
                  <a:lnTo>
                    <a:pt x="747663" y="133306"/>
                  </a:lnTo>
                  <a:lnTo>
                    <a:pt x="773376" y="172156"/>
                  </a:lnTo>
                  <a:lnTo>
                    <a:pt x="790044" y="217657"/>
                  </a:lnTo>
                  <a:lnTo>
                    <a:pt x="795975" y="267824"/>
                  </a:lnTo>
                  <a:lnTo>
                    <a:pt x="794603" y="291163"/>
                  </a:lnTo>
                  <a:lnTo>
                    <a:pt x="790500" y="315626"/>
                  </a:lnTo>
                  <a:lnTo>
                    <a:pt x="783690" y="341129"/>
                  </a:lnTo>
                  <a:lnTo>
                    <a:pt x="774196" y="367590"/>
                  </a:lnTo>
                  <a:lnTo>
                    <a:pt x="771279" y="382471"/>
                  </a:lnTo>
                  <a:lnTo>
                    <a:pt x="793305" y="417788"/>
                  </a:lnTo>
                  <a:lnTo>
                    <a:pt x="802739" y="420887"/>
                  </a:lnTo>
                  <a:lnTo>
                    <a:pt x="807483" y="420887"/>
                  </a:lnTo>
                  <a:lnTo>
                    <a:pt x="840770" y="397589"/>
                  </a:lnTo>
                  <a:lnTo>
                    <a:pt x="861418" y="330940"/>
                  </a:lnTo>
                  <a:lnTo>
                    <a:pt x="868266" y="267782"/>
                  </a:lnTo>
                  <a:lnTo>
                    <a:pt x="864470" y="219709"/>
                  </a:lnTo>
                  <a:lnTo>
                    <a:pt x="853529" y="174437"/>
                  </a:lnTo>
                  <a:lnTo>
                    <a:pt x="836111" y="132730"/>
                  </a:lnTo>
                  <a:lnTo>
                    <a:pt x="812886" y="95348"/>
                  </a:lnTo>
                  <a:lnTo>
                    <a:pt x="784524" y="63055"/>
                  </a:lnTo>
                  <a:lnTo>
                    <a:pt x="751694" y="36611"/>
                  </a:lnTo>
                  <a:lnTo>
                    <a:pt x="715065" y="16779"/>
                  </a:lnTo>
                  <a:lnTo>
                    <a:pt x="675307" y="4321"/>
                  </a:lnTo>
                  <a:lnTo>
                    <a:pt x="633090" y="0"/>
                  </a:lnTo>
                  <a:close/>
                </a:path>
              </a:pathLst>
            </a:custGeom>
            <a:solidFill>
              <a:srgbClr val="FFFFFF"/>
            </a:solidFill>
          </p:spPr>
          <p:txBody>
            <a:bodyPr wrap="square" lIns="0" tIns="0" rIns="0" bIns="0" rtlCol="0"/>
            <a:lstStyle/>
            <a:p>
              <a:endParaRPr/>
            </a:p>
          </p:txBody>
        </p:sp>
      </p:grpSp>
      <p:sp>
        <p:nvSpPr>
          <p:cNvPr id="7" name="object 7"/>
          <p:cNvSpPr txBox="1"/>
          <p:nvPr/>
        </p:nvSpPr>
        <p:spPr>
          <a:xfrm>
            <a:off x="1034388" y="2725436"/>
            <a:ext cx="11269345" cy="1307465"/>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50B796"/>
                </a:solidFill>
                <a:latin typeface="Helvetica"/>
                <a:cs typeface="Helvetica"/>
              </a:rPr>
              <a:t>AIMS:</a:t>
            </a:r>
            <a:r>
              <a:rPr sz="2800" b="1" spc="-55" dirty="0">
                <a:solidFill>
                  <a:srgbClr val="50B796"/>
                </a:solidFill>
                <a:latin typeface="Helvetica"/>
                <a:cs typeface="Helvetica"/>
              </a:rPr>
              <a:t> </a:t>
            </a:r>
            <a:r>
              <a:rPr sz="2800" b="1" dirty="0">
                <a:solidFill>
                  <a:srgbClr val="50B796"/>
                </a:solidFill>
                <a:latin typeface="Helvetica"/>
                <a:cs typeface="Helvetica"/>
              </a:rPr>
              <a:t>Deliver</a:t>
            </a:r>
            <a:r>
              <a:rPr sz="2800" b="1" spc="-50" dirty="0">
                <a:solidFill>
                  <a:srgbClr val="50B796"/>
                </a:solidFill>
                <a:latin typeface="Helvetica"/>
                <a:cs typeface="Helvetica"/>
              </a:rPr>
              <a:t> </a:t>
            </a:r>
            <a:r>
              <a:rPr sz="2800" b="1" dirty="0">
                <a:solidFill>
                  <a:srgbClr val="50B796"/>
                </a:solidFill>
                <a:latin typeface="Helvetica"/>
                <a:cs typeface="Helvetica"/>
              </a:rPr>
              <a:t>a</a:t>
            </a:r>
            <a:r>
              <a:rPr sz="2800" b="1" spc="-55" dirty="0">
                <a:solidFill>
                  <a:srgbClr val="50B796"/>
                </a:solidFill>
                <a:latin typeface="Helvetica"/>
                <a:cs typeface="Helvetica"/>
              </a:rPr>
              <a:t> </a:t>
            </a:r>
            <a:r>
              <a:rPr sz="2800" b="1" spc="-10" dirty="0">
                <a:solidFill>
                  <a:srgbClr val="50B796"/>
                </a:solidFill>
                <a:latin typeface="Helvetica"/>
                <a:cs typeface="Helvetica"/>
              </a:rPr>
              <a:t>comprehensive</a:t>
            </a:r>
            <a:r>
              <a:rPr sz="2800" b="1" spc="-50" dirty="0">
                <a:solidFill>
                  <a:srgbClr val="50B796"/>
                </a:solidFill>
                <a:latin typeface="Helvetica"/>
                <a:cs typeface="Helvetica"/>
              </a:rPr>
              <a:t> </a:t>
            </a:r>
            <a:r>
              <a:rPr sz="2800" b="1" dirty="0">
                <a:solidFill>
                  <a:srgbClr val="50B796"/>
                </a:solidFill>
                <a:latin typeface="Helvetica"/>
                <a:cs typeface="Helvetica"/>
              </a:rPr>
              <a:t>Health</a:t>
            </a:r>
            <a:r>
              <a:rPr sz="2800" b="1" spc="-55" dirty="0">
                <a:solidFill>
                  <a:srgbClr val="50B796"/>
                </a:solidFill>
                <a:latin typeface="Helvetica"/>
                <a:cs typeface="Helvetica"/>
              </a:rPr>
              <a:t> </a:t>
            </a:r>
            <a:r>
              <a:rPr sz="2800" b="1" dirty="0">
                <a:solidFill>
                  <a:srgbClr val="50B796"/>
                </a:solidFill>
                <a:latin typeface="Helvetica"/>
                <a:cs typeface="Helvetica"/>
              </a:rPr>
              <a:t>and</a:t>
            </a:r>
            <a:r>
              <a:rPr sz="2800" b="1" spc="-50" dirty="0">
                <a:solidFill>
                  <a:srgbClr val="50B796"/>
                </a:solidFill>
                <a:latin typeface="Helvetica"/>
                <a:cs typeface="Helvetica"/>
              </a:rPr>
              <a:t> </a:t>
            </a:r>
            <a:r>
              <a:rPr sz="2800" b="1" dirty="0">
                <a:solidFill>
                  <a:srgbClr val="50B796"/>
                </a:solidFill>
                <a:latin typeface="Helvetica"/>
                <a:cs typeface="Helvetica"/>
              </a:rPr>
              <a:t>Wellbeing</a:t>
            </a:r>
            <a:r>
              <a:rPr sz="2800" b="1" spc="-55" dirty="0">
                <a:solidFill>
                  <a:srgbClr val="50B796"/>
                </a:solidFill>
                <a:latin typeface="Helvetica"/>
                <a:cs typeface="Helvetica"/>
              </a:rPr>
              <a:t> </a:t>
            </a:r>
            <a:r>
              <a:rPr sz="2800" b="1" spc="-10" dirty="0">
                <a:solidFill>
                  <a:srgbClr val="50B796"/>
                </a:solidFill>
                <a:latin typeface="Helvetica"/>
                <a:cs typeface="Helvetica"/>
              </a:rPr>
              <a:t>package. </a:t>
            </a:r>
            <a:r>
              <a:rPr sz="2800" b="1" dirty="0">
                <a:solidFill>
                  <a:srgbClr val="50B796"/>
                </a:solidFill>
                <a:latin typeface="Helvetica"/>
                <a:cs typeface="Helvetica"/>
              </a:rPr>
              <a:t>Ensure</a:t>
            </a:r>
            <a:r>
              <a:rPr sz="2800" b="1" spc="-80" dirty="0">
                <a:solidFill>
                  <a:srgbClr val="50B796"/>
                </a:solidFill>
                <a:latin typeface="Helvetica"/>
                <a:cs typeface="Helvetica"/>
              </a:rPr>
              <a:t> </a:t>
            </a:r>
            <a:r>
              <a:rPr sz="2800" b="1" spc="-25" dirty="0">
                <a:solidFill>
                  <a:srgbClr val="50B796"/>
                </a:solidFill>
                <a:latin typeface="Helvetica"/>
                <a:cs typeface="Helvetica"/>
              </a:rPr>
              <a:t>equality,</a:t>
            </a:r>
            <a:r>
              <a:rPr sz="2800" b="1" spc="-80" dirty="0">
                <a:solidFill>
                  <a:srgbClr val="50B796"/>
                </a:solidFill>
                <a:latin typeface="Helvetica"/>
                <a:cs typeface="Helvetica"/>
              </a:rPr>
              <a:t> </a:t>
            </a:r>
            <a:r>
              <a:rPr sz="2800" b="1" spc="-25" dirty="0">
                <a:solidFill>
                  <a:srgbClr val="50B796"/>
                </a:solidFill>
                <a:latin typeface="Helvetica"/>
                <a:cs typeface="Helvetica"/>
              </a:rPr>
              <a:t>diversity,</a:t>
            </a:r>
            <a:r>
              <a:rPr sz="2800" b="1" spc="-80" dirty="0">
                <a:solidFill>
                  <a:srgbClr val="50B796"/>
                </a:solidFill>
                <a:latin typeface="Helvetica"/>
                <a:cs typeface="Helvetica"/>
              </a:rPr>
              <a:t> </a:t>
            </a:r>
            <a:r>
              <a:rPr sz="2800" b="1" dirty="0">
                <a:solidFill>
                  <a:srgbClr val="50B796"/>
                </a:solidFill>
                <a:latin typeface="Helvetica"/>
                <a:cs typeface="Helvetica"/>
              </a:rPr>
              <a:t>inclusivity</a:t>
            </a:r>
            <a:r>
              <a:rPr sz="2800" b="1" spc="-80" dirty="0">
                <a:solidFill>
                  <a:srgbClr val="50B796"/>
                </a:solidFill>
                <a:latin typeface="Helvetica"/>
                <a:cs typeface="Helvetica"/>
              </a:rPr>
              <a:t> </a:t>
            </a:r>
            <a:r>
              <a:rPr sz="2800" b="1" dirty="0">
                <a:solidFill>
                  <a:srgbClr val="50B796"/>
                </a:solidFill>
                <a:latin typeface="Helvetica"/>
                <a:cs typeface="Helvetica"/>
              </a:rPr>
              <a:t>and</a:t>
            </a:r>
            <a:r>
              <a:rPr sz="2800" b="1" spc="-80" dirty="0">
                <a:solidFill>
                  <a:srgbClr val="50B796"/>
                </a:solidFill>
                <a:latin typeface="Helvetica"/>
                <a:cs typeface="Helvetica"/>
              </a:rPr>
              <a:t> </a:t>
            </a:r>
            <a:r>
              <a:rPr sz="2800" b="1" dirty="0">
                <a:solidFill>
                  <a:srgbClr val="50B796"/>
                </a:solidFill>
                <a:latin typeface="Helvetica"/>
                <a:cs typeface="Helvetica"/>
              </a:rPr>
              <a:t>belonging</a:t>
            </a:r>
            <a:r>
              <a:rPr sz="2800" b="1" spc="-80" dirty="0">
                <a:solidFill>
                  <a:srgbClr val="50B796"/>
                </a:solidFill>
                <a:latin typeface="Helvetica"/>
                <a:cs typeface="Helvetica"/>
              </a:rPr>
              <a:t> </a:t>
            </a:r>
            <a:r>
              <a:rPr sz="2800" b="1" dirty="0">
                <a:solidFill>
                  <a:srgbClr val="50B796"/>
                </a:solidFill>
                <a:latin typeface="Helvetica"/>
                <a:cs typeface="Helvetica"/>
              </a:rPr>
              <a:t>are</a:t>
            </a:r>
            <a:r>
              <a:rPr sz="2800" b="1" spc="-80" dirty="0">
                <a:solidFill>
                  <a:srgbClr val="50B796"/>
                </a:solidFill>
                <a:latin typeface="Helvetica"/>
                <a:cs typeface="Helvetica"/>
              </a:rPr>
              <a:t> </a:t>
            </a:r>
            <a:r>
              <a:rPr sz="2800" b="1" spc="-10" dirty="0">
                <a:solidFill>
                  <a:srgbClr val="50B796"/>
                </a:solidFill>
                <a:latin typeface="Helvetica"/>
                <a:cs typeface="Helvetica"/>
              </a:rPr>
              <a:t>embedded </a:t>
            </a:r>
            <a:r>
              <a:rPr sz="2800" b="1" dirty="0">
                <a:solidFill>
                  <a:srgbClr val="50B796"/>
                </a:solidFill>
                <a:latin typeface="Helvetica"/>
                <a:cs typeface="Helvetica"/>
              </a:rPr>
              <a:t>in</a:t>
            </a:r>
            <a:r>
              <a:rPr sz="2800" b="1" spc="-30" dirty="0">
                <a:solidFill>
                  <a:srgbClr val="50B796"/>
                </a:solidFill>
                <a:latin typeface="Helvetica"/>
                <a:cs typeface="Helvetica"/>
              </a:rPr>
              <a:t> </a:t>
            </a:r>
            <a:r>
              <a:rPr sz="2800" b="1" dirty="0">
                <a:solidFill>
                  <a:srgbClr val="50B796"/>
                </a:solidFill>
                <a:latin typeface="Helvetica"/>
                <a:cs typeface="Helvetica"/>
              </a:rPr>
              <a:t>our</a:t>
            </a:r>
            <a:r>
              <a:rPr sz="2800" b="1" spc="-30" dirty="0">
                <a:solidFill>
                  <a:srgbClr val="50B796"/>
                </a:solidFill>
                <a:latin typeface="Helvetica"/>
                <a:cs typeface="Helvetica"/>
              </a:rPr>
              <a:t> </a:t>
            </a:r>
            <a:r>
              <a:rPr sz="2800" b="1" dirty="0">
                <a:solidFill>
                  <a:srgbClr val="50B796"/>
                </a:solidFill>
                <a:latin typeface="Helvetica"/>
                <a:cs typeface="Helvetica"/>
              </a:rPr>
              <a:t>ways</a:t>
            </a:r>
            <a:r>
              <a:rPr sz="2800" b="1" spc="-30" dirty="0">
                <a:solidFill>
                  <a:srgbClr val="50B796"/>
                </a:solidFill>
                <a:latin typeface="Helvetica"/>
                <a:cs typeface="Helvetica"/>
              </a:rPr>
              <a:t> </a:t>
            </a:r>
            <a:r>
              <a:rPr sz="2800" b="1" dirty="0">
                <a:solidFill>
                  <a:srgbClr val="50B796"/>
                </a:solidFill>
                <a:latin typeface="Helvetica"/>
                <a:cs typeface="Helvetica"/>
              </a:rPr>
              <a:t>of</a:t>
            </a:r>
            <a:r>
              <a:rPr sz="2800" b="1" spc="-30" dirty="0">
                <a:solidFill>
                  <a:srgbClr val="50B796"/>
                </a:solidFill>
                <a:latin typeface="Helvetica"/>
                <a:cs typeface="Helvetica"/>
              </a:rPr>
              <a:t> </a:t>
            </a:r>
            <a:r>
              <a:rPr sz="2800" b="1" dirty="0">
                <a:solidFill>
                  <a:srgbClr val="50B796"/>
                </a:solidFill>
                <a:latin typeface="Helvetica"/>
                <a:cs typeface="Helvetica"/>
              </a:rPr>
              <a:t>working</a:t>
            </a:r>
            <a:r>
              <a:rPr sz="2800" b="1" spc="-30" dirty="0">
                <a:solidFill>
                  <a:srgbClr val="50B796"/>
                </a:solidFill>
                <a:latin typeface="Helvetica"/>
                <a:cs typeface="Helvetica"/>
              </a:rPr>
              <a:t> </a:t>
            </a:r>
            <a:r>
              <a:rPr sz="2800" b="1" dirty="0">
                <a:solidFill>
                  <a:srgbClr val="50B796"/>
                </a:solidFill>
                <a:latin typeface="Helvetica"/>
                <a:cs typeface="Helvetica"/>
              </a:rPr>
              <a:t>and</a:t>
            </a:r>
            <a:r>
              <a:rPr sz="2800" b="1" spc="-25" dirty="0">
                <a:solidFill>
                  <a:srgbClr val="50B796"/>
                </a:solidFill>
                <a:latin typeface="Helvetica"/>
                <a:cs typeface="Helvetica"/>
              </a:rPr>
              <a:t> </a:t>
            </a:r>
            <a:r>
              <a:rPr sz="2800" b="1" dirty="0">
                <a:solidFill>
                  <a:srgbClr val="50B796"/>
                </a:solidFill>
                <a:latin typeface="Helvetica"/>
                <a:cs typeface="Helvetica"/>
              </a:rPr>
              <a:t>the</a:t>
            </a:r>
            <a:r>
              <a:rPr sz="2800" b="1" spc="-30" dirty="0">
                <a:solidFill>
                  <a:srgbClr val="50B796"/>
                </a:solidFill>
                <a:latin typeface="Helvetica"/>
                <a:cs typeface="Helvetica"/>
              </a:rPr>
              <a:t> </a:t>
            </a:r>
            <a:r>
              <a:rPr sz="2800" b="1" dirty="0">
                <a:solidFill>
                  <a:srgbClr val="50B796"/>
                </a:solidFill>
                <a:latin typeface="Helvetica"/>
                <a:cs typeface="Helvetica"/>
              </a:rPr>
              <a:t>programs</a:t>
            </a:r>
            <a:r>
              <a:rPr sz="2800" b="1" spc="-30" dirty="0">
                <a:solidFill>
                  <a:srgbClr val="50B796"/>
                </a:solidFill>
                <a:latin typeface="Helvetica"/>
                <a:cs typeface="Helvetica"/>
              </a:rPr>
              <a:t> </a:t>
            </a:r>
            <a:r>
              <a:rPr sz="2800" b="1" dirty="0">
                <a:solidFill>
                  <a:srgbClr val="50B796"/>
                </a:solidFill>
                <a:latin typeface="Helvetica"/>
                <a:cs typeface="Helvetica"/>
              </a:rPr>
              <a:t>we</a:t>
            </a:r>
            <a:r>
              <a:rPr sz="2800" b="1" spc="-30" dirty="0">
                <a:solidFill>
                  <a:srgbClr val="50B796"/>
                </a:solidFill>
                <a:latin typeface="Helvetica"/>
                <a:cs typeface="Helvetica"/>
              </a:rPr>
              <a:t> </a:t>
            </a:r>
            <a:r>
              <a:rPr sz="2800" b="1" spc="-10" dirty="0">
                <a:solidFill>
                  <a:srgbClr val="50B796"/>
                </a:solidFill>
                <a:latin typeface="Helvetica"/>
                <a:cs typeface="Helvetica"/>
              </a:rPr>
              <a:t>offer.</a:t>
            </a:r>
            <a:endParaRPr sz="2800">
              <a:latin typeface="Helvetica"/>
              <a:cs typeface="Helvetica"/>
            </a:endParaRPr>
          </a:p>
        </p:txBody>
      </p:sp>
      <p:sp>
        <p:nvSpPr>
          <p:cNvPr id="8" name="object 8"/>
          <p:cNvSpPr/>
          <p:nvPr/>
        </p:nvSpPr>
        <p:spPr>
          <a:xfrm>
            <a:off x="1047088" y="5150607"/>
            <a:ext cx="5581015" cy="4796790"/>
          </a:xfrm>
          <a:custGeom>
            <a:avLst/>
            <a:gdLst/>
            <a:ahLst/>
            <a:cxnLst/>
            <a:rect l="l" t="t" r="r" b="b"/>
            <a:pathLst>
              <a:path w="5581015" h="4796790">
                <a:moveTo>
                  <a:pt x="5580981" y="0"/>
                </a:moveTo>
                <a:lnTo>
                  <a:pt x="0" y="0"/>
                </a:lnTo>
                <a:lnTo>
                  <a:pt x="0" y="4796733"/>
                </a:lnTo>
                <a:lnTo>
                  <a:pt x="5580981" y="4796733"/>
                </a:lnTo>
                <a:lnTo>
                  <a:pt x="5580981" y="0"/>
                </a:lnTo>
                <a:close/>
              </a:path>
            </a:pathLst>
          </a:custGeom>
          <a:solidFill>
            <a:srgbClr val="50B796">
              <a:alpha val="19999"/>
            </a:srgbClr>
          </a:solidFill>
        </p:spPr>
        <p:txBody>
          <a:bodyPr wrap="square" lIns="0" tIns="0" rIns="0" bIns="0" rtlCol="0"/>
          <a:lstStyle/>
          <a:p>
            <a:endParaRPr/>
          </a:p>
        </p:txBody>
      </p:sp>
      <p:sp>
        <p:nvSpPr>
          <p:cNvPr id="9" name="object 9"/>
          <p:cNvSpPr txBox="1"/>
          <p:nvPr/>
        </p:nvSpPr>
        <p:spPr>
          <a:xfrm>
            <a:off x="1047088" y="4481538"/>
            <a:ext cx="5581015" cy="669290"/>
          </a:xfrm>
          <a:prstGeom prst="rect">
            <a:avLst/>
          </a:prstGeom>
          <a:solidFill>
            <a:srgbClr val="50B796"/>
          </a:solidFill>
        </p:spPr>
        <p:txBody>
          <a:bodyPr vert="horz" wrap="square" lIns="0" tIns="157480" rIns="0" bIns="0" rtlCol="0">
            <a:spAutoFit/>
          </a:bodyPr>
          <a:lstStyle/>
          <a:p>
            <a:pPr marL="344170">
              <a:lnSpc>
                <a:spcPct val="100000"/>
              </a:lnSpc>
              <a:spcBef>
                <a:spcPts val="1240"/>
              </a:spcBef>
            </a:pPr>
            <a:r>
              <a:rPr sz="2300" b="1" spc="-20" dirty="0">
                <a:solidFill>
                  <a:srgbClr val="FFFFFF"/>
                </a:solidFill>
                <a:latin typeface="Helvetica"/>
                <a:cs typeface="Helvetica"/>
              </a:rPr>
              <a:t>DONE</a:t>
            </a:r>
            <a:endParaRPr sz="2300">
              <a:latin typeface="Helvetica"/>
              <a:cs typeface="Helvetica"/>
            </a:endParaRPr>
          </a:p>
        </p:txBody>
      </p:sp>
      <p:sp>
        <p:nvSpPr>
          <p:cNvPr id="10" name="object 10"/>
          <p:cNvSpPr txBox="1"/>
          <p:nvPr/>
        </p:nvSpPr>
        <p:spPr>
          <a:xfrm>
            <a:off x="1391308" y="5291173"/>
            <a:ext cx="4570730" cy="1784985"/>
          </a:xfrm>
          <a:prstGeom prst="rect">
            <a:avLst/>
          </a:prstGeom>
        </p:spPr>
        <p:txBody>
          <a:bodyPr vert="horz" wrap="square" lIns="0" tIns="13335" rIns="0" bIns="0" rtlCol="0">
            <a:spAutoFit/>
          </a:bodyPr>
          <a:lstStyle/>
          <a:p>
            <a:pPr>
              <a:lnSpc>
                <a:spcPct val="100000"/>
              </a:lnSpc>
              <a:spcBef>
                <a:spcPts val="105"/>
              </a:spcBef>
            </a:pPr>
            <a:r>
              <a:rPr sz="2300" dirty="0">
                <a:solidFill>
                  <a:srgbClr val="575756"/>
                </a:solidFill>
                <a:latin typeface="Helvetica"/>
                <a:cs typeface="Helvetica"/>
              </a:rPr>
              <a:t>Invested</a:t>
            </a:r>
            <a:r>
              <a:rPr sz="2300" spc="-25" dirty="0">
                <a:solidFill>
                  <a:srgbClr val="575756"/>
                </a:solidFill>
                <a:latin typeface="Helvetica"/>
                <a:cs typeface="Helvetica"/>
              </a:rPr>
              <a:t> </a:t>
            </a:r>
            <a:r>
              <a:rPr sz="2300" dirty="0">
                <a:solidFill>
                  <a:srgbClr val="575756"/>
                </a:solidFill>
                <a:latin typeface="Helvetica"/>
                <a:cs typeface="Helvetica"/>
              </a:rPr>
              <a:t>in</a:t>
            </a:r>
            <a:r>
              <a:rPr sz="2300" spc="-25" dirty="0">
                <a:solidFill>
                  <a:srgbClr val="575756"/>
                </a:solidFill>
                <a:latin typeface="Helvetica"/>
                <a:cs typeface="Helvetica"/>
              </a:rPr>
              <a:t> </a:t>
            </a:r>
            <a:r>
              <a:rPr sz="2300" dirty="0">
                <a:solidFill>
                  <a:srgbClr val="575756"/>
                </a:solidFill>
                <a:latin typeface="Helvetica"/>
                <a:cs typeface="Helvetica"/>
              </a:rPr>
              <a:t>‘champions’</a:t>
            </a:r>
            <a:r>
              <a:rPr sz="2300" spc="-100" dirty="0">
                <a:solidFill>
                  <a:srgbClr val="575756"/>
                </a:solidFill>
                <a:latin typeface="Helvetica"/>
                <a:cs typeface="Helvetica"/>
              </a:rPr>
              <a:t> </a:t>
            </a:r>
            <a:r>
              <a:rPr sz="2300" dirty="0">
                <a:solidFill>
                  <a:srgbClr val="575756"/>
                </a:solidFill>
                <a:latin typeface="Helvetica"/>
                <a:cs typeface="Helvetica"/>
              </a:rPr>
              <a:t>for</a:t>
            </a:r>
            <a:r>
              <a:rPr sz="2300" spc="-20" dirty="0">
                <a:solidFill>
                  <a:srgbClr val="575756"/>
                </a:solidFill>
                <a:latin typeface="Helvetica"/>
                <a:cs typeface="Helvetica"/>
              </a:rPr>
              <a:t> </a:t>
            </a:r>
            <a:r>
              <a:rPr sz="2300" spc="-25" dirty="0">
                <a:solidFill>
                  <a:srgbClr val="575756"/>
                </a:solidFill>
                <a:latin typeface="Helvetica"/>
                <a:cs typeface="Helvetica"/>
              </a:rPr>
              <a:t>all</a:t>
            </a:r>
            <a:endParaRPr sz="2300">
              <a:latin typeface="Helvetica"/>
              <a:cs typeface="Helvetica"/>
            </a:endParaRPr>
          </a:p>
          <a:p>
            <a:pPr marR="5080">
              <a:lnSpc>
                <a:spcPct val="100400"/>
              </a:lnSpc>
            </a:pPr>
            <a:r>
              <a:rPr sz="2300" dirty="0">
                <a:solidFill>
                  <a:srgbClr val="575756"/>
                </a:solidFill>
                <a:latin typeface="Helvetica"/>
                <a:cs typeface="Helvetica"/>
              </a:rPr>
              <a:t>the</a:t>
            </a:r>
            <a:r>
              <a:rPr sz="2300" spc="-15" dirty="0">
                <a:solidFill>
                  <a:srgbClr val="575756"/>
                </a:solidFill>
                <a:latin typeface="Helvetica"/>
                <a:cs typeface="Helvetica"/>
              </a:rPr>
              <a:t> </a:t>
            </a:r>
            <a:r>
              <a:rPr sz="2300" dirty="0">
                <a:solidFill>
                  <a:srgbClr val="575756"/>
                </a:solidFill>
                <a:latin typeface="Helvetica"/>
                <a:cs typeface="Helvetica"/>
              </a:rPr>
              <a:t>roles</a:t>
            </a:r>
            <a:r>
              <a:rPr sz="2300" spc="-10" dirty="0">
                <a:solidFill>
                  <a:srgbClr val="575756"/>
                </a:solidFill>
                <a:latin typeface="Helvetica"/>
                <a:cs typeface="Helvetica"/>
              </a:rPr>
              <a:t> </a:t>
            </a:r>
            <a:r>
              <a:rPr sz="2300" dirty="0">
                <a:solidFill>
                  <a:srgbClr val="575756"/>
                </a:solidFill>
                <a:latin typeface="Helvetica"/>
                <a:cs typeface="Helvetica"/>
              </a:rPr>
              <a:t>in</a:t>
            </a:r>
            <a:r>
              <a:rPr sz="2300" spc="-10" dirty="0">
                <a:solidFill>
                  <a:srgbClr val="575756"/>
                </a:solidFill>
                <a:latin typeface="Helvetica"/>
                <a:cs typeface="Helvetica"/>
              </a:rPr>
              <a:t> </a:t>
            </a:r>
            <a:r>
              <a:rPr sz="2300" dirty="0">
                <a:solidFill>
                  <a:srgbClr val="575756"/>
                </a:solidFill>
                <a:latin typeface="Helvetica"/>
                <a:cs typeface="Helvetica"/>
              </a:rPr>
              <a:t>general</a:t>
            </a:r>
            <a:r>
              <a:rPr sz="2300" spc="-10" dirty="0">
                <a:solidFill>
                  <a:srgbClr val="575756"/>
                </a:solidFill>
                <a:latin typeface="Helvetica"/>
                <a:cs typeface="Helvetica"/>
              </a:rPr>
              <a:t> practice/PCN </a:t>
            </a:r>
            <a:r>
              <a:rPr sz="2300" dirty="0">
                <a:solidFill>
                  <a:srgbClr val="575756"/>
                </a:solidFill>
                <a:latin typeface="Helvetica"/>
                <a:cs typeface="Helvetica"/>
              </a:rPr>
              <a:t>workforce</a:t>
            </a:r>
            <a:r>
              <a:rPr sz="2300" spc="-25" dirty="0">
                <a:solidFill>
                  <a:srgbClr val="575756"/>
                </a:solidFill>
                <a:latin typeface="Helvetica"/>
                <a:cs typeface="Helvetica"/>
              </a:rPr>
              <a:t> </a:t>
            </a:r>
            <a:r>
              <a:rPr sz="2300" dirty="0">
                <a:solidFill>
                  <a:srgbClr val="575756"/>
                </a:solidFill>
                <a:latin typeface="Helvetica"/>
                <a:cs typeface="Helvetica"/>
              </a:rPr>
              <a:t>e.g.</a:t>
            </a:r>
            <a:r>
              <a:rPr sz="2300" spc="-25" dirty="0">
                <a:solidFill>
                  <a:srgbClr val="575756"/>
                </a:solidFill>
                <a:latin typeface="Helvetica"/>
                <a:cs typeface="Helvetica"/>
              </a:rPr>
              <a:t> </a:t>
            </a:r>
            <a:r>
              <a:rPr sz="2300" spc="-80" dirty="0">
                <a:solidFill>
                  <a:srgbClr val="575756"/>
                </a:solidFill>
                <a:latin typeface="Helvetica"/>
                <a:cs typeface="Helvetica"/>
              </a:rPr>
              <a:t>GP,</a:t>
            </a:r>
            <a:r>
              <a:rPr sz="2300" spc="-25" dirty="0">
                <a:solidFill>
                  <a:srgbClr val="575756"/>
                </a:solidFill>
                <a:latin typeface="Helvetica"/>
                <a:cs typeface="Helvetica"/>
              </a:rPr>
              <a:t> </a:t>
            </a:r>
            <a:r>
              <a:rPr sz="2300" dirty="0">
                <a:solidFill>
                  <a:srgbClr val="575756"/>
                </a:solidFill>
                <a:latin typeface="Helvetica"/>
                <a:cs typeface="Helvetica"/>
              </a:rPr>
              <a:t>nurse</a:t>
            </a:r>
            <a:r>
              <a:rPr sz="2300" spc="-25" dirty="0">
                <a:solidFill>
                  <a:srgbClr val="575756"/>
                </a:solidFill>
                <a:latin typeface="Helvetica"/>
                <a:cs typeface="Helvetica"/>
              </a:rPr>
              <a:t> </a:t>
            </a:r>
            <a:r>
              <a:rPr sz="2300" dirty="0">
                <a:solidFill>
                  <a:srgbClr val="575756"/>
                </a:solidFill>
                <a:latin typeface="Helvetica"/>
                <a:cs typeface="Helvetica"/>
              </a:rPr>
              <a:t>leads</a:t>
            </a:r>
            <a:r>
              <a:rPr sz="2300" spc="-20" dirty="0">
                <a:solidFill>
                  <a:srgbClr val="575756"/>
                </a:solidFill>
                <a:latin typeface="Helvetica"/>
                <a:cs typeface="Helvetica"/>
              </a:rPr>
              <a:t> </a:t>
            </a:r>
            <a:r>
              <a:rPr sz="2300" spc="-25" dirty="0">
                <a:solidFill>
                  <a:srgbClr val="575756"/>
                </a:solidFill>
                <a:latin typeface="Helvetica"/>
                <a:cs typeface="Helvetica"/>
              </a:rPr>
              <a:t>and </a:t>
            </a:r>
            <a:r>
              <a:rPr sz="2300" dirty="0">
                <a:solidFill>
                  <a:srgbClr val="575756"/>
                </a:solidFill>
                <a:latin typeface="Helvetica"/>
                <a:cs typeface="Helvetica"/>
              </a:rPr>
              <a:t>Ambassadors</a:t>
            </a:r>
            <a:r>
              <a:rPr sz="2300" spc="-5" dirty="0">
                <a:solidFill>
                  <a:srgbClr val="575756"/>
                </a:solidFill>
                <a:latin typeface="Helvetica"/>
                <a:cs typeface="Helvetica"/>
              </a:rPr>
              <a:t> </a:t>
            </a:r>
            <a:r>
              <a:rPr sz="2300" dirty="0">
                <a:solidFill>
                  <a:srgbClr val="575756"/>
                </a:solidFill>
                <a:latin typeface="Helvetica"/>
                <a:cs typeface="Helvetica"/>
              </a:rPr>
              <a:t>for</a:t>
            </a:r>
            <a:r>
              <a:rPr sz="2300" spc="-5" dirty="0">
                <a:solidFill>
                  <a:srgbClr val="575756"/>
                </a:solidFill>
                <a:latin typeface="Helvetica"/>
                <a:cs typeface="Helvetica"/>
              </a:rPr>
              <a:t> </a:t>
            </a:r>
            <a:r>
              <a:rPr sz="2300" dirty="0">
                <a:solidFill>
                  <a:srgbClr val="575756"/>
                </a:solidFill>
                <a:latin typeface="Helvetica"/>
                <a:cs typeface="Helvetica"/>
              </a:rPr>
              <a:t>the </a:t>
            </a:r>
            <a:r>
              <a:rPr sz="2300" spc="-10" dirty="0">
                <a:solidFill>
                  <a:srgbClr val="575756"/>
                </a:solidFill>
                <a:latin typeface="Helvetica"/>
                <a:cs typeface="Helvetica"/>
              </a:rPr>
              <a:t>personalised </a:t>
            </a:r>
            <a:r>
              <a:rPr sz="2300" dirty="0">
                <a:solidFill>
                  <a:srgbClr val="575756"/>
                </a:solidFill>
                <a:latin typeface="Helvetica"/>
                <a:cs typeface="Helvetica"/>
              </a:rPr>
              <a:t>care</a:t>
            </a:r>
            <a:r>
              <a:rPr sz="2300" spc="-15" dirty="0">
                <a:solidFill>
                  <a:srgbClr val="575756"/>
                </a:solidFill>
                <a:latin typeface="Helvetica"/>
                <a:cs typeface="Helvetica"/>
              </a:rPr>
              <a:t> </a:t>
            </a:r>
            <a:r>
              <a:rPr sz="2300" spc="-10" dirty="0">
                <a:solidFill>
                  <a:srgbClr val="575756"/>
                </a:solidFill>
                <a:latin typeface="Helvetica"/>
                <a:cs typeface="Helvetica"/>
              </a:rPr>
              <a:t>roles</a:t>
            </a:r>
            <a:endParaRPr sz="2300">
              <a:latin typeface="Helvetica"/>
              <a:cs typeface="Helvetica"/>
            </a:endParaRPr>
          </a:p>
        </p:txBody>
      </p:sp>
      <p:sp>
        <p:nvSpPr>
          <p:cNvPr id="11" name="object 11"/>
          <p:cNvSpPr txBox="1"/>
          <p:nvPr/>
        </p:nvSpPr>
        <p:spPr>
          <a:xfrm>
            <a:off x="1391308" y="7259615"/>
            <a:ext cx="4777740" cy="377825"/>
          </a:xfrm>
          <a:prstGeom prst="rect">
            <a:avLst/>
          </a:prstGeom>
        </p:spPr>
        <p:txBody>
          <a:bodyPr vert="horz" wrap="square" lIns="0" tIns="13335" rIns="0" bIns="0" rtlCol="0">
            <a:spAutoFit/>
          </a:bodyPr>
          <a:lstStyle/>
          <a:p>
            <a:pPr>
              <a:lnSpc>
                <a:spcPct val="100000"/>
              </a:lnSpc>
              <a:spcBef>
                <a:spcPts val="105"/>
              </a:spcBef>
            </a:pPr>
            <a:r>
              <a:rPr sz="2300" dirty="0">
                <a:solidFill>
                  <a:srgbClr val="575756"/>
                </a:solidFill>
                <a:latin typeface="Helvetica"/>
                <a:cs typeface="Helvetica"/>
              </a:rPr>
              <a:t>Provide</a:t>
            </a:r>
            <a:r>
              <a:rPr sz="2300" spc="-40" dirty="0">
                <a:solidFill>
                  <a:srgbClr val="575756"/>
                </a:solidFill>
                <a:latin typeface="Helvetica"/>
                <a:cs typeface="Helvetica"/>
              </a:rPr>
              <a:t> </a:t>
            </a:r>
            <a:r>
              <a:rPr sz="2300" dirty="0">
                <a:solidFill>
                  <a:srgbClr val="575756"/>
                </a:solidFill>
                <a:latin typeface="Helvetica"/>
                <a:cs typeface="Helvetica"/>
              </a:rPr>
              <a:t>a</a:t>
            </a:r>
            <a:r>
              <a:rPr sz="2300" spc="-30" dirty="0">
                <a:solidFill>
                  <a:srgbClr val="575756"/>
                </a:solidFill>
                <a:latin typeface="Helvetica"/>
                <a:cs typeface="Helvetica"/>
              </a:rPr>
              <a:t> </a:t>
            </a:r>
            <a:r>
              <a:rPr sz="2300" dirty="0">
                <a:solidFill>
                  <a:srgbClr val="575756"/>
                </a:solidFill>
                <a:latin typeface="Helvetica"/>
                <a:cs typeface="Helvetica"/>
              </a:rPr>
              <a:t>Health</a:t>
            </a:r>
            <a:r>
              <a:rPr sz="2300" spc="-25" dirty="0">
                <a:solidFill>
                  <a:srgbClr val="575756"/>
                </a:solidFill>
                <a:latin typeface="Helvetica"/>
                <a:cs typeface="Helvetica"/>
              </a:rPr>
              <a:t> </a:t>
            </a:r>
            <a:r>
              <a:rPr sz="2300" dirty="0">
                <a:solidFill>
                  <a:srgbClr val="575756"/>
                </a:solidFill>
                <a:latin typeface="Helvetica"/>
                <a:cs typeface="Helvetica"/>
              </a:rPr>
              <a:t>and</a:t>
            </a:r>
            <a:r>
              <a:rPr sz="2300" spc="-30" dirty="0">
                <a:solidFill>
                  <a:srgbClr val="575756"/>
                </a:solidFill>
                <a:latin typeface="Helvetica"/>
                <a:cs typeface="Helvetica"/>
              </a:rPr>
              <a:t> </a:t>
            </a:r>
            <a:r>
              <a:rPr sz="2300" dirty="0">
                <a:solidFill>
                  <a:srgbClr val="575756"/>
                </a:solidFill>
                <a:latin typeface="Helvetica"/>
                <a:cs typeface="Helvetica"/>
              </a:rPr>
              <a:t>Wellbeing</a:t>
            </a:r>
            <a:r>
              <a:rPr sz="2300" spc="-25" dirty="0">
                <a:solidFill>
                  <a:srgbClr val="575756"/>
                </a:solidFill>
                <a:latin typeface="Helvetica"/>
                <a:cs typeface="Helvetica"/>
              </a:rPr>
              <a:t> </a:t>
            </a:r>
            <a:r>
              <a:rPr sz="2300" spc="-10" dirty="0">
                <a:solidFill>
                  <a:srgbClr val="575756"/>
                </a:solidFill>
                <a:latin typeface="Helvetica"/>
                <a:cs typeface="Helvetica"/>
              </a:rPr>
              <a:t>offer</a:t>
            </a:r>
            <a:endParaRPr sz="2300">
              <a:latin typeface="Helvetica"/>
              <a:cs typeface="Helvetica"/>
            </a:endParaRPr>
          </a:p>
        </p:txBody>
      </p:sp>
      <p:sp>
        <p:nvSpPr>
          <p:cNvPr id="12" name="object 12"/>
          <p:cNvSpPr txBox="1"/>
          <p:nvPr/>
        </p:nvSpPr>
        <p:spPr>
          <a:xfrm>
            <a:off x="1391308" y="7820771"/>
            <a:ext cx="4297680" cy="729615"/>
          </a:xfrm>
          <a:prstGeom prst="rect">
            <a:avLst/>
          </a:prstGeom>
        </p:spPr>
        <p:txBody>
          <a:bodyPr vert="horz" wrap="square" lIns="0" tIns="12065" rIns="0" bIns="0" rtlCol="0">
            <a:spAutoFit/>
          </a:bodyPr>
          <a:lstStyle/>
          <a:p>
            <a:pPr marR="5080">
              <a:lnSpc>
                <a:spcPct val="100400"/>
              </a:lnSpc>
              <a:spcBef>
                <a:spcPts val="95"/>
              </a:spcBef>
            </a:pPr>
            <a:r>
              <a:rPr sz="2300" dirty="0">
                <a:solidFill>
                  <a:srgbClr val="575756"/>
                </a:solidFill>
                <a:latin typeface="Helvetica"/>
                <a:cs typeface="Helvetica"/>
              </a:rPr>
              <a:t>Created</a:t>
            </a:r>
            <a:r>
              <a:rPr sz="2300" spc="-25" dirty="0">
                <a:solidFill>
                  <a:srgbClr val="575756"/>
                </a:solidFill>
                <a:latin typeface="Helvetica"/>
                <a:cs typeface="Helvetica"/>
              </a:rPr>
              <a:t> </a:t>
            </a:r>
            <a:r>
              <a:rPr sz="2300" dirty="0">
                <a:solidFill>
                  <a:srgbClr val="575756"/>
                </a:solidFill>
                <a:latin typeface="Helvetica"/>
                <a:cs typeface="Helvetica"/>
              </a:rPr>
              <a:t>and</a:t>
            </a:r>
            <a:r>
              <a:rPr sz="2300" spc="-25" dirty="0">
                <a:solidFill>
                  <a:srgbClr val="575756"/>
                </a:solidFill>
                <a:latin typeface="Helvetica"/>
                <a:cs typeface="Helvetica"/>
              </a:rPr>
              <a:t> </a:t>
            </a:r>
            <a:r>
              <a:rPr sz="2300" dirty="0">
                <a:solidFill>
                  <a:srgbClr val="575756"/>
                </a:solidFill>
                <a:latin typeface="Helvetica"/>
                <a:cs typeface="Helvetica"/>
              </a:rPr>
              <a:t>promoted</a:t>
            </a:r>
            <a:r>
              <a:rPr sz="2300" spc="-25" dirty="0">
                <a:solidFill>
                  <a:srgbClr val="575756"/>
                </a:solidFill>
                <a:latin typeface="Helvetica"/>
                <a:cs typeface="Helvetica"/>
              </a:rPr>
              <a:t> </a:t>
            </a:r>
            <a:r>
              <a:rPr sz="2300" spc="-10" dirty="0">
                <a:solidFill>
                  <a:srgbClr val="575756"/>
                </a:solidFill>
                <a:latin typeface="Helvetica"/>
                <a:cs typeface="Helvetica"/>
              </a:rPr>
              <a:t>workforce website</a:t>
            </a:r>
            <a:endParaRPr sz="2300">
              <a:latin typeface="Helvetica"/>
              <a:cs typeface="Helvetica"/>
            </a:endParaRPr>
          </a:p>
        </p:txBody>
      </p:sp>
      <p:sp>
        <p:nvSpPr>
          <p:cNvPr id="13" name="object 13"/>
          <p:cNvSpPr txBox="1"/>
          <p:nvPr/>
        </p:nvSpPr>
        <p:spPr>
          <a:xfrm>
            <a:off x="1391308" y="8733749"/>
            <a:ext cx="4394835" cy="729615"/>
          </a:xfrm>
          <a:prstGeom prst="rect">
            <a:avLst/>
          </a:prstGeom>
        </p:spPr>
        <p:txBody>
          <a:bodyPr vert="horz" wrap="square" lIns="0" tIns="12065" rIns="0" bIns="0" rtlCol="0">
            <a:spAutoFit/>
          </a:bodyPr>
          <a:lstStyle/>
          <a:p>
            <a:pPr marR="5080">
              <a:lnSpc>
                <a:spcPct val="100400"/>
              </a:lnSpc>
              <a:spcBef>
                <a:spcPts val="95"/>
              </a:spcBef>
            </a:pPr>
            <a:r>
              <a:rPr sz="2300" dirty="0">
                <a:solidFill>
                  <a:srgbClr val="575756"/>
                </a:solidFill>
                <a:latin typeface="Helvetica"/>
                <a:cs typeface="Helvetica"/>
              </a:rPr>
              <a:t>Commenced</a:t>
            </a:r>
            <a:r>
              <a:rPr sz="2300" spc="-20" dirty="0">
                <a:solidFill>
                  <a:srgbClr val="575756"/>
                </a:solidFill>
                <a:latin typeface="Helvetica"/>
                <a:cs typeface="Helvetica"/>
              </a:rPr>
              <a:t> </a:t>
            </a:r>
            <a:r>
              <a:rPr sz="2300" dirty="0">
                <a:solidFill>
                  <a:srgbClr val="575756"/>
                </a:solidFill>
                <a:latin typeface="Helvetica"/>
                <a:cs typeface="Helvetica"/>
              </a:rPr>
              <a:t>peer</a:t>
            </a:r>
            <a:r>
              <a:rPr sz="2300" spc="-20" dirty="0">
                <a:solidFill>
                  <a:srgbClr val="575756"/>
                </a:solidFill>
                <a:latin typeface="Helvetica"/>
                <a:cs typeface="Helvetica"/>
              </a:rPr>
              <a:t> </a:t>
            </a:r>
            <a:r>
              <a:rPr sz="2300" spc="-10" dirty="0">
                <a:solidFill>
                  <a:srgbClr val="575756"/>
                </a:solidFill>
                <a:latin typeface="Helvetica"/>
                <a:cs typeface="Helvetica"/>
              </a:rPr>
              <a:t>network </a:t>
            </a:r>
            <a:r>
              <a:rPr sz="2300" dirty="0">
                <a:solidFill>
                  <a:srgbClr val="575756"/>
                </a:solidFill>
                <a:latin typeface="Helvetica"/>
                <a:cs typeface="Helvetica"/>
              </a:rPr>
              <a:t>programmes</a:t>
            </a:r>
            <a:r>
              <a:rPr sz="2300" spc="-15" dirty="0">
                <a:solidFill>
                  <a:srgbClr val="575756"/>
                </a:solidFill>
                <a:latin typeface="Helvetica"/>
                <a:cs typeface="Helvetica"/>
              </a:rPr>
              <a:t> </a:t>
            </a:r>
            <a:r>
              <a:rPr sz="2300" dirty="0">
                <a:solidFill>
                  <a:srgbClr val="575756"/>
                </a:solidFill>
                <a:latin typeface="Helvetica"/>
                <a:cs typeface="Helvetica"/>
              </a:rPr>
              <a:t>for</a:t>
            </a:r>
            <a:r>
              <a:rPr sz="2300" spc="-10" dirty="0">
                <a:solidFill>
                  <a:srgbClr val="575756"/>
                </a:solidFill>
                <a:latin typeface="Helvetica"/>
                <a:cs typeface="Helvetica"/>
              </a:rPr>
              <a:t> </a:t>
            </a:r>
            <a:r>
              <a:rPr sz="2300" dirty="0">
                <a:solidFill>
                  <a:srgbClr val="575756"/>
                </a:solidFill>
                <a:latin typeface="Helvetica"/>
                <a:cs typeface="Helvetica"/>
              </a:rPr>
              <a:t>clinical</a:t>
            </a:r>
            <a:r>
              <a:rPr sz="2300" spc="-10" dirty="0">
                <a:solidFill>
                  <a:srgbClr val="575756"/>
                </a:solidFill>
                <a:latin typeface="Helvetica"/>
                <a:cs typeface="Helvetica"/>
              </a:rPr>
              <a:t> workforce</a:t>
            </a:r>
            <a:endParaRPr sz="2300">
              <a:latin typeface="Helvetica"/>
              <a:cs typeface="Helvetica"/>
            </a:endParaRPr>
          </a:p>
        </p:txBody>
      </p:sp>
      <p:sp>
        <p:nvSpPr>
          <p:cNvPr id="14" name="object 14"/>
          <p:cNvSpPr/>
          <p:nvPr/>
        </p:nvSpPr>
        <p:spPr>
          <a:xfrm>
            <a:off x="7036434" y="5150607"/>
            <a:ext cx="5654675" cy="4796790"/>
          </a:xfrm>
          <a:custGeom>
            <a:avLst/>
            <a:gdLst/>
            <a:ahLst/>
            <a:cxnLst/>
            <a:rect l="l" t="t" r="r" b="b"/>
            <a:pathLst>
              <a:path w="5654675" h="4796790">
                <a:moveTo>
                  <a:pt x="5654278" y="0"/>
                </a:moveTo>
                <a:lnTo>
                  <a:pt x="0" y="0"/>
                </a:lnTo>
                <a:lnTo>
                  <a:pt x="0" y="4796733"/>
                </a:lnTo>
                <a:lnTo>
                  <a:pt x="5654278" y="4796733"/>
                </a:lnTo>
                <a:lnTo>
                  <a:pt x="5654278" y="0"/>
                </a:lnTo>
                <a:close/>
              </a:path>
            </a:pathLst>
          </a:custGeom>
          <a:solidFill>
            <a:srgbClr val="50B796">
              <a:alpha val="19999"/>
            </a:srgbClr>
          </a:solidFill>
        </p:spPr>
        <p:txBody>
          <a:bodyPr wrap="square" lIns="0" tIns="0" rIns="0" bIns="0" rtlCol="0"/>
          <a:lstStyle/>
          <a:p>
            <a:endParaRPr/>
          </a:p>
        </p:txBody>
      </p:sp>
      <p:sp>
        <p:nvSpPr>
          <p:cNvPr id="15" name="object 15"/>
          <p:cNvSpPr txBox="1"/>
          <p:nvPr/>
        </p:nvSpPr>
        <p:spPr>
          <a:xfrm>
            <a:off x="7036434" y="4481538"/>
            <a:ext cx="5654675" cy="669290"/>
          </a:xfrm>
          <a:prstGeom prst="rect">
            <a:avLst/>
          </a:prstGeom>
          <a:solidFill>
            <a:srgbClr val="50B796"/>
          </a:solidFill>
        </p:spPr>
        <p:txBody>
          <a:bodyPr vert="horz" wrap="square" lIns="0" tIns="157480" rIns="0" bIns="0" rtlCol="0">
            <a:spAutoFit/>
          </a:bodyPr>
          <a:lstStyle/>
          <a:p>
            <a:pPr marL="339725">
              <a:lnSpc>
                <a:spcPct val="100000"/>
              </a:lnSpc>
              <a:spcBef>
                <a:spcPts val="1240"/>
              </a:spcBef>
            </a:pPr>
            <a:r>
              <a:rPr sz="2300" b="1" spc="-10" dirty="0">
                <a:solidFill>
                  <a:srgbClr val="FFFFFF"/>
                </a:solidFill>
                <a:latin typeface="Helvetica"/>
                <a:cs typeface="Helvetica"/>
              </a:rPr>
              <a:t>DOING</a:t>
            </a:r>
            <a:endParaRPr sz="2300">
              <a:latin typeface="Helvetica"/>
              <a:cs typeface="Helvetica"/>
            </a:endParaRPr>
          </a:p>
        </p:txBody>
      </p:sp>
      <p:sp>
        <p:nvSpPr>
          <p:cNvPr id="16" name="object 16"/>
          <p:cNvSpPr txBox="1"/>
          <p:nvPr/>
        </p:nvSpPr>
        <p:spPr>
          <a:xfrm>
            <a:off x="7376285" y="5291173"/>
            <a:ext cx="4701540" cy="729615"/>
          </a:xfrm>
          <a:prstGeom prst="rect">
            <a:avLst/>
          </a:prstGeom>
        </p:spPr>
        <p:txBody>
          <a:bodyPr vert="horz" wrap="square" lIns="0" tIns="12065" rIns="0" bIns="0" rtlCol="0">
            <a:spAutoFit/>
          </a:bodyPr>
          <a:lstStyle/>
          <a:p>
            <a:pPr marR="5080">
              <a:lnSpc>
                <a:spcPct val="100400"/>
              </a:lnSpc>
              <a:spcBef>
                <a:spcPts val="95"/>
              </a:spcBef>
            </a:pPr>
            <a:r>
              <a:rPr sz="2300" dirty="0">
                <a:solidFill>
                  <a:srgbClr val="575756"/>
                </a:solidFill>
                <a:latin typeface="Helvetica"/>
                <a:cs typeface="Helvetica"/>
              </a:rPr>
              <a:t>Strengthen</a:t>
            </a:r>
            <a:r>
              <a:rPr sz="2300" spc="-25" dirty="0">
                <a:solidFill>
                  <a:srgbClr val="575756"/>
                </a:solidFill>
                <a:latin typeface="Helvetica"/>
                <a:cs typeface="Helvetica"/>
              </a:rPr>
              <a:t> </a:t>
            </a:r>
            <a:r>
              <a:rPr sz="2300" dirty="0">
                <a:solidFill>
                  <a:srgbClr val="575756"/>
                </a:solidFill>
                <a:latin typeface="Helvetica"/>
                <a:cs typeface="Helvetica"/>
              </a:rPr>
              <a:t>the</a:t>
            </a:r>
            <a:r>
              <a:rPr sz="2300" spc="-20" dirty="0">
                <a:solidFill>
                  <a:srgbClr val="575756"/>
                </a:solidFill>
                <a:latin typeface="Helvetica"/>
                <a:cs typeface="Helvetica"/>
              </a:rPr>
              <a:t> </a:t>
            </a:r>
            <a:r>
              <a:rPr sz="2300" dirty="0">
                <a:solidFill>
                  <a:srgbClr val="575756"/>
                </a:solidFill>
                <a:latin typeface="Helvetica"/>
                <a:cs typeface="Helvetica"/>
              </a:rPr>
              <a:t>health</a:t>
            </a:r>
            <a:r>
              <a:rPr sz="2300" spc="-25" dirty="0">
                <a:solidFill>
                  <a:srgbClr val="575756"/>
                </a:solidFill>
                <a:latin typeface="Helvetica"/>
                <a:cs typeface="Helvetica"/>
              </a:rPr>
              <a:t> </a:t>
            </a:r>
            <a:r>
              <a:rPr sz="2300" dirty="0">
                <a:solidFill>
                  <a:srgbClr val="575756"/>
                </a:solidFill>
                <a:latin typeface="Helvetica"/>
                <a:cs typeface="Helvetica"/>
              </a:rPr>
              <a:t>and</a:t>
            </a:r>
            <a:r>
              <a:rPr sz="2300" spc="-20" dirty="0">
                <a:solidFill>
                  <a:srgbClr val="575756"/>
                </a:solidFill>
                <a:latin typeface="Helvetica"/>
                <a:cs typeface="Helvetica"/>
              </a:rPr>
              <a:t> </a:t>
            </a:r>
            <a:r>
              <a:rPr sz="2300" spc="-10" dirty="0">
                <a:solidFill>
                  <a:srgbClr val="575756"/>
                </a:solidFill>
                <a:latin typeface="Helvetica"/>
                <a:cs typeface="Helvetica"/>
              </a:rPr>
              <a:t>wellbeing </a:t>
            </a:r>
            <a:r>
              <a:rPr sz="2300" dirty="0">
                <a:solidFill>
                  <a:srgbClr val="575756"/>
                </a:solidFill>
                <a:latin typeface="Helvetica"/>
                <a:cs typeface="Helvetica"/>
              </a:rPr>
              <a:t>offer</a:t>
            </a:r>
            <a:r>
              <a:rPr sz="2300" spc="-20" dirty="0">
                <a:solidFill>
                  <a:srgbClr val="575756"/>
                </a:solidFill>
                <a:latin typeface="Helvetica"/>
                <a:cs typeface="Helvetica"/>
              </a:rPr>
              <a:t> </a:t>
            </a:r>
            <a:r>
              <a:rPr sz="2300" dirty="0">
                <a:solidFill>
                  <a:srgbClr val="575756"/>
                </a:solidFill>
                <a:latin typeface="Helvetica"/>
                <a:cs typeface="Helvetica"/>
              </a:rPr>
              <a:t>based</a:t>
            </a:r>
            <a:r>
              <a:rPr sz="2300" spc="-15" dirty="0">
                <a:solidFill>
                  <a:srgbClr val="575756"/>
                </a:solidFill>
                <a:latin typeface="Helvetica"/>
                <a:cs typeface="Helvetica"/>
              </a:rPr>
              <a:t> </a:t>
            </a:r>
            <a:r>
              <a:rPr sz="2300" dirty="0">
                <a:solidFill>
                  <a:srgbClr val="575756"/>
                </a:solidFill>
                <a:latin typeface="Helvetica"/>
                <a:cs typeface="Helvetica"/>
              </a:rPr>
              <a:t>on</a:t>
            </a:r>
            <a:r>
              <a:rPr sz="2300" spc="-15" dirty="0">
                <a:solidFill>
                  <a:srgbClr val="575756"/>
                </a:solidFill>
                <a:latin typeface="Helvetica"/>
                <a:cs typeface="Helvetica"/>
              </a:rPr>
              <a:t> </a:t>
            </a:r>
            <a:r>
              <a:rPr sz="2300" dirty="0">
                <a:solidFill>
                  <a:srgbClr val="575756"/>
                </a:solidFill>
                <a:latin typeface="Helvetica"/>
                <a:cs typeface="Helvetica"/>
              </a:rPr>
              <a:t>activity</a:t>
            </a:r>
            <a:r>
              <a:rPr sz="2300" spc="-15" dirty="0">
                <a:solidFill>
                  <a:srgbClr val="575756"/>
                </a:solidFill>
                <a:latin typeface="Helvetica"/>
                <a:cs typeface="Helvetica"/>
              </a:rPr>
              <a:t> </a:t>
            </a:r>
            <a:r>
              <a:rPr sz="2300" dirty="0">
                <a:solidFill>
                  <a:srgbClr val="575756"/>
                </a:solidFill>
                <a:latin typeface="Helvetica"/>
                <a:cs typeface="Helvetica"/>
              </a:rPr>
              <a:t>and</a:t>
            </a:r>
            <a:r>
              <a:rPr sz="2300" spc="-15" dirty="0">
                <a:solidFill>
                  <a:srgbClr val="575756"/>
                </a:solidFill>
                <a:latin typeface="Helvetica"/>
                <a:cs typeface="Helvetica"/>
              </a:rPr>
              <a:t> </a:t>
            </a:r>
            <a:r>
              <a:rPr sz="2300" spc="-10" dirty="0">
                <a:solidFill>
                  <a:srgbClr val="575756"/>
                </a:solidFill>
                <a:latin typeface="Helvetica"/>
                <a:cs typeface="Helvetica"/>
              </a:rPr>
              <a:t>feedback</a:t>
            </a:r>
            <a:endParaRPr sz="2300">
              <a:latin typeface="Helvetica"/>
              <a:cs typeface="Helvetica"/>
            </a:endParaRPr>
          </a:p>
        </p:txBody>
      </p:sp>
      <p:sp>
        <p:nvSpPr>
          <p:cNvPr id="17" name="object 17"/>
          <p:cNvSpPr txBox="1"/>
          <p:nvPr/>
        </p:nvSpPr>
        <p:spPr>
          <a:xfrm>
            <a:off x="7376285" y="6308817"/>
            <a:ext cx="4608195" cy="1081405"/>
          </a:xfrm>
          <a:prstGeom prst="rect">
            <a:avLst/>
          </a:prstGeom>
        </p:spPr>
        <p:txBody>
          <a:bodyPr vert="horz" wrap="square" lIns="0" tIns="12065" rIns="0" bIns="0" rtlCol="0">
            <a:spAutoFit/>
          </a:bodyPr>
          <a:lstStyle/>
          <a:p>
            <a:pPr marR="5080">
              <a:lnSpc>
                <a:spcPct val="100400"/>
              </a:lnSpc>
              <a:spcBef>
                <a:spcPts val="95"/>
              </a:spcBef>
            </a:pPr>
            <a:r>
              <a:rPr sz="2300" dirty="0">
                <a:solidFill>
                  <a:srgbClr val="575756"/>
                </a:solidFill>
                <a:latin typeface="Helvetica"/>
                <a:cs typeface="Helvetica"/>
              </a:rPr>
              <a:t>Continue</a:t>
            </a:r>
            <a:r>
              <a:rPr sz="2300" spc="-25" dirty="0">
                <a:solidFill>
                  <a:srgbClr val="575756"/>
                </a:solidFill>
                <a:latin typeface="Helvetica"/>
                <a:cs typeface="Helvetica"/>
              </a:rPr>
              <a:t> </a:t>
            </a:r>
            <a:r>
              <a:rPr sz="2300" dirty="0">
                <a:solidFill>
                  <a:srgbClr val="575756"/>
                </a:solidFill>
                <a:latin typeface="Helvetica"/>
                <a:cs typeface="Helvetica"/>
              </a:rPr>
              <a:t>to</a:t>
            </a:r>
            <a:r>
              <a:rPr sz="2300" spc="-20" dirty="0">
                <a:solidFill>
                  <a:srgbClr val="575756"/>
                </a:solidFill>
                <a:latin typeface="Helvetica"/>
                <a:cs typeface="Helvetica"/>
              </a:rPr>
              <a:t> </a:t>
            </a:r>
            <a:r>
              <a:rPr sz="2300" dirty="0">
                <a:solidFill>
                  <a:srgbClr val="575756"/>
                </a:solidFill>
                <a:latin typeface="Helvetica"/>
                <a:cs typeface="Helvetica"/>
              </a:rPr>
              <a:t>review</a:t>
            </a:r>
            <a:r>
              <a:rPr sz="2300" spc="-20" dirty="0">
                <a:solidFill>
                  <a:srgbClr val="575756"/>
                </a:solidFill>
                <a:latin typeface="Helvetica"/>
                <a:cs typeface="Helvetica"/>
              </a:rPr>
              <a:t> </a:t>
            </a:r>
            <a:r>
              <a:rPr sz="2300" dirty="0">
                <a:solidFill>
                  <a:srgbClr val="575756"/>
                </a:solidFill>
                <a:latin typeface="Helvetica"/>
                <a:cs typeface="Helvetica"/>
              </a:rPr>
              <a:t>and</a:t>
            </a:r>
            <a:r>
              <a:rPr sz="2300" spc="-20" dirty="0">
                <a:solidFill>
                  <a:srgbClr val="575756"/>
                </a:solidFill>
                <a:latin typeface="Helvetica"/>
                <a:cs typeface="Helvetica"/>
              </a:rPr>
              <a:t> </a:t>
            </a:r>
            <a:r>
              <a:rPr sz="2300" dirty="0">
                <a:solidFill>
                  <a:srgbClr val="575756"/>
                </a:solidFill>
                <a:latin typeface="Helvetica"/>
                <a:cs typeface="Helvetica"/>
              </a:rPr>
              <a:t>develop</a:t>
            </a:r>
            <a:r>
              <a:rPr sz="2300" spc="-20" dirty="0">
                <a:solidFill>
                  <a:srgbClr val="575756"/>
                </a:solidFill>
                <a:latin typeface="Helvetica"/>
                <a:cs typeface="Helvetica"/>
              </a:rPr>
              <a:t> </a:t>
            </a:r>
            <a:r>
              <a:rPr sz="2300" spc="-25" dirty="0">
                <a:solidFill>
                  <a:srgbClr val="575756"/>
                </a:solidFill>
                <a:latin typeface="Helvetica"/>
                <a:cs typeface="Helvetica"/>
              </a:rPr>
              <a:t>the </a:t>
            </a:r>
            <a:r>
              <a:rPr sz="2300" dirty="0">
                <a:solidFill>
                  <a:srgbClr val="575756"/>
                </a:solidFill>
                <a:latin typeface="Helvetica"/>
                <a:cs typeface="Helvetica"/>
              </a:rPr>
              <a:t>support</a:t>
            </a:r>
            <a:r>
              <a:rPr sz="2300" spc="-15" dirty="0">
                <a:solidFill>
                  <a:srgbClr val="575756"/>
                </a:solidFill>
                <a:latin typeface="Helvetica"/>
                <a:cs typeface="Helvetica"/>
              </a:rPr>
              <a:t> </a:t>
            </a:r>
            <a:r>
              <a:rPr sz="2300" dirty="0">
                <a:solidFill>
                  <a:srgbClr val="575756"/>
                </a:solidFill>
                <a:latin typeface="Helvetica"/>
                <a:cs typeface="Helvetica"/>
              </a:rPr>
              <a:t>offer</a:t>
            </a:r>
            <a:r>
              <a:rPr sz="2300" spc="-15" dirty="0">
                <a:solidFill>
                  <a:srgbClr val="575756"/>
                </a:solidFill>
                <a:latin typeface="Helvetica"/>
                <a:cs typeface="Helvetica"/>
              </a:rPr>
              <a:t> </a:t>
            </a:r>
            <a:r>
              <a:rPr sz="2300" dirty="0">
                <a:solidFill>
                  <a:srgbClr val="575756"/>
                </a:solidFill>
                <a:latin typeface="Helvetica"/>
                <a:cs typeface="Helvetica"/>
              </a:rPr>
              <a:t>based</a:t>
            </a:r>
            <a:r>
              <a:rPr sz="2300" spc="-15" dirty="0">
                <a:solidFill>
                  <a:srgbClr val="575756"/>
                </a:solidFill>
                <a:latin typeface="Helvetica"/>
                <a:cs typeface="Helvetica"/>
              </a:rPr>
              <a:t> </a:t>
            </a:r>
            <a:r>
              <a:rPr sz="2300" dirty="0">
                <a:solidFill>
                  <a:srgbClr val="575756"/>
                </a:solidFill>
                <a:latin typeface="Helvetica"/>
                <a:cs typeface="Helvetica"/>
              </a:rPr>
              <a:t>on</a:t>
            </a:r>
            <a:r>
              <a:rPr sz="2300" spc="-15" dirty="0">
                <a:solidFill>
                  <a:srgbClr val="575756"/>
                </a:solidFill>
                <a:latin typeface="Helvetica"/>
                <a:cs typeface="Helvetica"/>
              </a:rPr>
              <a:t> </a:t>
            </a:r>
            <a:r>
              <a:rPr sz="2300" dirty="0">
                <a:solidFill>
                  <a:srgbClr val="575756"/>
                </a:solidFill>
                <a:latin typeface="Helvetica"/>
                <a:cs typeface="Helvetica"/>
              </a:rPr>
              <a:t>the</a:t>
            </a:r>
            <a:r>
              <a:rPr sz="2300" spc="-15" dirty="0">
                <a:solidFill>
                  <a:srgbClr val="575756"/>
                </a:solidFill>
                <a:latin typeface="Helvetica"/>
                <a:cs typeface="Helvetica"/>
              </a:rPr>
              <a:t> </a:t>
            </a:r>
            <a:r>
              <a:rPr sz="2300" spc="-10" dirty="0">
                <a:solidFill>
                  <a:srgbClr val="575756"/>
                </a:solidFill>
                <a:latin typeface="Helvetica"/>
                <a:cs typeface="Helvetica"/>
              </a:rPr>
              <a:t>ever- </a:t>
            </a:r>
            <a:r>
              <a:rPr sz="2300" dirty="0">
                <a:solidFill>
                  <a:srgbClr val="575756"/>
                </a:solidFill>
                <a:latin typeface="Helvetica"/>
                <a:cs typeface="Helvetica"/>
              </a:rPr>
              <a:t>changing</a:t>
            </a:r>
            <a:r>
              <a:rPr sz="2300" spc="-35" dirty="0">
                <a:solidFill>
                  <a:srgbClr val="575756"/>
                </a:solidFill>
                <a:latin typeface="Helvetica"/>
                <a:cs typeface="Helvetica"/>
              </a:rPr>
              <a:t> </a:t>
            </a:r>
            <a:r>
              <a:rPr sz="2300" spc="-10" dirty="0">
                <a:solidFill>
                  <a:srgbClr val="575756"/>
                </a:solidFill>
                <a:latin typeface="Helvetica"/>
                <a:cs typeface="Helvetica"/>
              </a:rPr>
              <a:t>workforce</a:t>
            </a:r>
            <a:endParaRPr sz="2300">
              <a:latin typeface="Helvetica"/>
              <a:cs typeface="Helvetica"/>
            </a:endParaRPr>
          </a:p>
        </p:txBody>
      </p:sp>
      <p:sp>
        <p:nvSpPr>
          <p:cNvPr id="18" name="object 18"/>
          <p:cNvSpPr txBox="1"/>
          <p:nvPr/>
        </p:nvSpPr>
        <p:spPr>
          <a:xfrm>
            <a:off x="7376285" y="7678284"/>
            <a:ext cx="4787900" cy="729615"/>
          </a:xfrm>
          <a:prstGeom prst="rect">
            <a:avLst/>
          </a:prstGeom>
        </p:spPr>
        <p:txBody>
          <a:bodyPr vert="horz" wrap="square" lIns="0" tIns="12065" rIns="0" bIns="0" rtlCol="0">
            <a:spAutoFit/>
          </a:bodyPr>
          <a:lstStyle/>
          <a:p>
            <a:pPr marR="5080">
              <a:lnSpc>
                <a:spcPct val="100400"/>
              </a:lnSpc>
              <a:spcBef>
                <a:spcPts val="95"/>
              </a:spcBef>
            </a:pPr>
            <a:r>
              <a:rPr sz="2300" dirty="0">
                <a:solidFill>
                  <a:srgbClr val="575756"/>
                </a:solidFill>
                <a:latin typeface="Helvetica"/>
                <a:cs typeface="Helvetica"/>
              </a:rPr>
              <a:t>Continue</a:t>
            </a:r>
            <a:r>
              <a:rPr sz="2300" spc="-30" dirty="0">
                <a:solidFill>
                  <a:srgbClr val="575756"/>
                </a:solidFill>
                <a:latin typeface="Helvetica"/>
                <a:cs typeface="Helvetica"/>
              </a:rPr>
              <a:t> </a:t>
            </a:r>
            <a:r>
              <a:rPr sz="2300" dirty="0">
                <a:solidFill>
                  <a:srgbClr val="575756"/>
                </a:solidFill>
                <a:latin typeface="Helvetica"/>
                <a:cs typeface="Helvetica"/>
              </a:rPr>
              <a:t>to</a:t>
            </a:r>
            <a:r>
              <a:rPr sz="2300" spc="-25" dirty="0">
                <a:solidFill>
                  <a:srgbClr val="575756"/>
                </a:solidFill>
                <a:latin typeface="Helvetica"/>
                <a:cs typeface="Helvetica"/>
              </a:rPr>
              <a:t> </a:t>
            </a:r>
            <a:r>
              <a:rPr sz="2300" dirty="0">
                <a:solidFill>
                  <a:srgbClr val="575756"/>
                </a:solidFill>
                <a:latin typeface="Helvetica"/>
                <a:cs typeface="Helvetica"/>
              </a:rPr>
              <a:t>improve</a:t>
            </a:r>
            <a:r>
              <a:rPr sz="2300" spc="-30" dirty="0">
                <a:solidFill>
                  <a:srgbClr val="575756"/>
                </a:solidFill>
                <a:latin typeface="Helvetica"/>
                <a:cs typeface="Helvetica"/>
              </a:rPr>
              <a:t> </a:t>
            </a:r>
            <a:r>
              <a:rPr sz="2300" dirty="0">
                <a:solidFill>
                  <a:srgbClr val="575756"/>
                </a:solidFill>
                <a:latin typeface="Helvetica"/>
                <a:cs typeface="Helvetica"/>
              </a:rPr>
              <a:t>workforce</a:t>
            </a:r>
            <a:r>
              <a:rPr sz="2300" spc="-25" dirty="0">
                <a:solidFill>
                  <a:srgbClr val="575756"/>
                </a:solidFill>
                <a:latin typeface="Helvetica"/>
                <a:cs typeface="Helvetica"/>
              </a:rPr>
              <a:t> </a:t>
            </a:r>
            <a:r>
              <a:rPr sz="2300" spc="-20" dirty="0">
                <a:solidFill>
                  <a:srgbClr val="575756"/>
                </a:solidFill>
                <a:latin typeface="Helvetica"/>
                <a:cs typeface="Helvetica"/>
              </a:rPr>
              <a:t>data </a:t>
            </a:r>
            <a:r>
              <a:rPr sz="2300" dirty="0">
                <a:solidFill>
                  <a:srgbClr val="575756"/>
                </a:solidFill>
                <a:latin typeface="Helvetica"/>
                <a:cs typeface="Helvetica"/>
              </a:rPr>
              <a:t>quality</a:t>
            </a:r>
            <a:r>
              <a:rPr sz="2300" spc="-15" dirty="0">
                <a:solidFill>
                  <a:srgbClr val="575756"/>
                </a:solidFill>
                <a:latin typeface="Helvetica"/>
                <a:cs typeface="Helvetica"/>
              </a:rPr>
              <a:t> </a:t>
            </a:r>
            <a:r>
              <a:rPr sz="2300" dirty="0">
                <a:solidFill>
                  <a:srgbClr val="575756"/>
                </a:solidFill>
                <a:latin typeface="Helvetica"/>
                <a:cs typeface="Helvetica"/>
              </a:rPr>
              <a:t>to</a:t>
            </a:r>
            <a:r>
              <a:rPr sz="2300" spc="-10" dirty="0">
                <a:solidFill>
                  <a:srgbClr val="575756"/>
                </a:solidFill>
                <a:latin typeface="Helvetica"/>
                <a:cs typeface="Helvetica"/>
              </a:rPr>
              <a:t> </a:t>
            </a:r>
            <a:r>
              <a:rPr sz="2300" dirty="0">
                <a:solidFill>
                  <a:srgbClr val="575756"/>
                </a:solidFill>
                <a:latin typeface="Helvetica"/>
                <a:cs typeface="Helvetica"/>
              </a:rPr>
              <a:t>support</a:t>
            </a:r>
            <a:r>
              <a:rPr sz="2300" spc="-10" dirty="0">
                <a:solidFill>
                  <a:srgbClr val="575756"/>
                </a:solidFill>
                <a:latin typeface="Helvetica"/>
                <a:cs typeface="Helvetica"/>
              </a:rPr>
              <a:t> </a:t>
            </a:r>
            <a:r>
              <a:rPr sz="2300" dirty="0">
                <a:solidFill>
                  <a:srgbClr val="575756"/>
                </a:solidFill>
                <a:latin typeface="Helvetica"/>
                <a:cs typeface="Helvetica"/>
              </a:rPr>
              <a:t>workforce</a:t>
            </a:r>
            <a:r>
              <a:rPr sz="2300" spc="-10" dirty="0">
                <a:solidFill>
                  <a:srgbClr val="575756"/>
                </a:solidFill>
                <a:latin typeface="Helvetica"/>
                <a:cs typeface="Helvetica"/>
              </a:rPr>
              <a:t> planning</a:t>
            </a:r>
            <a:endParaRPr sz="2300">
              <a:latin typeface="Helvetica"/>
              <a:cs typeface="Helvetica"/>
            </a:endParaRPr>
          </a:p>
        </p:txBody>
      </p:sp>
      <p:sp>
        <p:nvSpPr>
          <p:cNvPr id="19" name="object 19"/>
          <p:cNvSpPr txBox="1"/>
          <p:nvPr/>
        </p:nvSpPr>
        <p:spPr>
          <a:xfrm>
            <a:off x="7376285" y="8695928"/>
            <a:ext cx="4559935" cy="729615"/>
          </a:xfrm>
          <a:prstGeom prst="rect">
            <a:avLst/>
          </a:prstGeom>
        </p:spPr>
        <p:txBody>
          <a:bodyPr vert="horz" wrap="square" lIns="0" tIns="12065" rIns="0" bIns="0" rtlCol="0">
            <a:spAutoFit/>
          </a:bodyPr>
          <a:lstStyle/>
          <a:p>
            <a:pPr marR="5080">
              <a:lnSpc>
                <a:spcPct val="100400"/>
              </a:lnSpc>
              <a:spcBef>
                <a:spcPts val="95"/>
              </a:spcBef>
            </a:pPr>
            <a:r>
              <a:rPr sz="2300" dirty="0">
                <a:solidFill>
                  <a:srgbClr val="575756"/>
                </a:solidFill>
                <a:latin typeface="Helvetica"/>
                <a:cs typeface="Helvetica"/>
              </a:rPr>
              <a:t>Recognise</a:t>
            </a:r>
            <a:r>
              <a:rPr sz="2300" spc="-15" dirty="0">
                <a:solidFill>
                  <a:srgbClr val="575756"/>
                </a:solidFill>
                <a:latin typeface="Helvetica"/>
                <a:cs typeface="Helvetica"/>
              </a:rPr>
              <a:t> </a:t>
            </a:r>
            <a:r>
              <a:rPr sz="2300" dirty="0">
                <a:solidFill>
                  <a:srgbClr val="575756"/>
                </a:solidFill>
                <a:latin typeface="Helvetica"/>
                <a:cs typeface="Helvetica"/>
              </a:rPr>
              <a:t>and</a:t>
            </a:r>
            <a:r>
              <a:rPr sz="2300" spc="-10" dirty="0">
                <a:solidFill>
                  <a:srgbClr val="575756"/>
                </a:solidFill>
                <a:latin typeface="Helvetica"/>
                <a:cs typeface="Helvetica"/>
              </a:rPr>
              <a:t> </a:t>
            </a:r>
            <a:r>
              <a:rPr sz="2300" dirty="0">
                <a:solidFill>
                  <a:srgbClr val="575756"/>
                </a:solidFill>
                <a:latin typeface="Helvetica"/>
                <a:cs typeface="Helvetica"/>
              </a:rPr>
              <a:t>support</a:t>
            </a:r>
            <a:r>
              <a:rPr sz="2300" spc="-15" dirty="0">
                <a:solidFill>
                  <a:srgbClr val="575756"/>
                </a:solidFill>
                <a:latin typeface="Helvetica"/>
                <a:cs typeface="Helvetica"/>
              </a:rPr>
              <a:t> </a:t>
            </a:r>
            <a:r>
              <a:rPr sz="2300" dirty="0">
                <a:solidFill>
                  <a:srgbClr val="575756"/>
                </a:solidFill>
                <a:latin typeface="Helvetica"/>
                <a:cs typeface="Helvetica"/>
              </a:rPr>
              <a:t>our</a:t>
            </a:r>
            <a:r>
              <a:rPr sz="2300" spc="-10" dirty="0">
                <a:solidFill>
                  <a:srgbClr val="575756"/>
                </a:solidFill>
                <a:latin typeface="Helvetica"/>
                <a:cs typeface="Helvetica"/>
              </a:rPr>
              <a:t> diverse workforce</a:t>
            </a:r>
            <a:endParaRPr sz="2300">
              <a:latin typeface="Helvetica"/>
              <a:cs typeface="Helvetica"/>
            </a:endParaRPr>
          </a:p>
        </p:txBody>
      </p:sp>
      <p:sp>
        <p:nvSpPr>
          <p:cNvPr id="20" name="object 20"/>
          <p:cNvSpPr txBox="1">
            <a:spLocks noGrp="1"/>
          </p:cNvSpPr>
          <p:nvPr>
            <p:ph type="title"/>
          </p:nvPr>
        </p:nvSpPr>
        <p:spPr>
          <a:xfrm>
            <a:off x="15183791" y="1274786"/>
            <a:ext cx="3131820" cy="805815"/>
          </a:xfrm>
          <a:prstGeom prst="rect">
            <a:avLst/>
          </a:prstGeom>
        </p:spPr>
        <p:txBody>
          <a:bodyPr vert="horz" wrap="square" lIns="0" tIns="14604" rIns="0" bIns="0" rtlCol="0">
            <a:spAutoFit/>
          </a:bodyPr>
          <a:lstStyle/>
          <a:p>
            <a:pPr marL="12700">
              <a:lnSpc>
                <a:spcPct val="100000"/>
              </a:lnSpc>
              <a:spcBef>
                <a:spcPts val="114"/>
              </a:spcBef>
            </a:pPr>
            <a:r>
              <a:rPr sz="5100" spc="-10" dirty="0">
                <a:solidFill>
                  <a:srgbClr val="1273B8"/>
                </a:solidFill>
              </a:rPr>
              <a:t>DEVELOP</a:t>
            </a:r>
            <a:endParaRPr sz="5100"/>
          </a:p>
        </p:txBody>
      </p:sp>
      <p:grpSp>
        <p:nvGrpSpPr>
          <p:cNvPr id="21" name="object 21"/>
          <p:cNvGrpSpPr/>
          <p:nvPr/>
        </p:nvGrpSpPr>
        <p:grpSpPr>
          <a:xfrm>
            <a:off x="13403488" y="1047087"/>
            <a:ext cx="1365250" cy="1466215"/>
            <a:chOff x="13403488" y="1047087"/>
            <a:chExt cx="1365250" cy="1466215"/>
          </a:xfrm>
        </p:grpSpPr>
        <p:sp>
          <p:nvSpPr>
            <p:cNvPr id="22" name="object 22"/>
            <p:cNvSpPr/>
            <p:nvPr/>
          </p:nvSpPr>
          <p:spPr>
            <a:xfrm>
              <a:off x="13403488" y="1047087"/>
              <a:ext cx="1365250" cy="1466215"/>
            </a:xfrm>
            <a:custGeom>
              <a:avLst/>
              <a:gdLst/>
              <a:ahLst/>
              <a:cxnLst/>
              <a:rect l="l" t="t" r="r" b="b"/>
              <a:pathLst>
                <a:path w="1365250" h="1466214">
                  <a:moveTo>
                    <a:pt x="683225" y="0"/>
                  </a:moveTo>
                  <a:lnTo>
                    <a:pt x="634432" y="1708"/>
                  </a:lnTo>
                  <a:lnTo>
                    <a:pt x="586566" y="6757"/>
                  </a:lnTo>
                  <a:lnTo>
                    <a:pt x="539741" y="15031"/>
                  </a:lnTo>
                  <a:lnTo>
                    <a:pt x="494072" y="26414"/>
                  </a:lnTo>
                  <a:lnTo>
                    <a:pt x="449677" y="40793"/>
                  </a:lnTo>
                  <a:lnTo>
                    <a:pt x="406670" y="58051"/>
                  </a:lnTo>
                  <a:lnTo>
                    <a:pt x="365167" y="78074"/>
                  </a:lnTo>
                  <a:lnTo>
                    <a:pt x="325283" y="100747"/>
                  </a:lnTo>
                  <a:lnTo>
                    <a:pt x="287135" y="125953"/>
                  </a:lnTo>
                  <a:lnTo>
                    <a:pt x="250837" y="153579"/>
                  </a:lnTo>
                  <a:lnTo>
                    <a:pt x="216506" y="183508"/>
                  </a:lnTo>
                  <a:lnTo>
                    <a:pt x="184257" y="215627"/>
                  </a:lnTo>
                  <a:lnTo>
                    <a:pt x="154205" y="249819"/>
                  </a:lnTo>
                  <a:lnTo>
                    <a:pt x="126467" y="285969"/>
                  </a:lnTo>
                  <a:lnTo>
                    <a:pt x="101158" y="323963"/>
                  </a:lnTo>
                  <a:lnTo>
                    <a:pt x="78393" y="363686"/>
                  </a:lnTo>
                  <a:lnTo>
                    <a:pt x="58289" y="405021"/>
                  </a:lnTo>
                  <a:lnTo>
                    <a:pt x="40960" y="447854"/>
                  </a:lnTo>
                  <a:lnTo>
                    <a:pt x="26522" y="492070"/>
                  </a:lnTo>
                  <a:lnTo>
                    <a:pt x="15092" y="537554"/>
                  </a:lnTo>
                  <a:lnTo>
                    <a:pt x="6784" y="584191"/>
                  </a:lnTo>
                  <a:lnTo>
                    <a:pt x="1715" y="631864"/>
                  </a:lnTo>
                  <a:lnTo>
                    <a:pt x="0" y="680460"/>
                  </a:lnTo>
                  <a:lnTo>
                    <a:pt x="1714" y="729048"/>
                  </a:lnTo>
                  <a:lnTo>
                    <a:pt x="6782" y="776715"/>
                  </a:lnTo>
                  <a:lnTo>
                    <a:pt x="15087" y="823344"/>
                  </a:lnTo>
                  <a:lnTo>
                    <a:pt x="26514" y="868821"/>
                  </a:lnTo>
                  <a:lnTo>
                    <a:pt x="40946" y="913031"/>
                  </a:lnTo>
                  <a:lnTo>
                    <a:pt x="58270" y="955859"/>
                  </a:lnTo>
                  <a:lnTo>
                    <a:pt x="78368" y="997190"/>
                  </a:lnTo>
                  <a:lnTo>
                    <a:pt x="101126" y="1036908"/>
                  </a:lnTo>
                  <a:lnTo>
                    <a:pt x="126427" y="1074899"/>
                  </a:lnTo>
                  <a:lnTo>
                    <a:pt x="154157" y="1111047"/>
                  </a:lnTo>
                  <a:lnTo>
                    <a:pt x="184200" y="1145237"/>
                  </a:lnTo>
                  <a:lnTo>
                    <a:pt x="216440" y="1177355"/>
                  </a:lnTo>
                  <a:lnTo>
                    <a:pt x="250761" y="1207285"/>
                  </a:lnTo>
                  <a:lnTo>
                    <a:pt x="287049" y="1234912"/>
                  </a:lnTo>
                  <a:lnTo>
                    <a:pt x="325187" y="1260121"/>
                  </a:lnTo>
                  <a:lnTo>
                    <a:pt x="365061" y="1282796"/>
                  </a:lnTo>
                  <a:lnTo>
                    <a:pt x="406553" y="1302824"/>
                  </a:lnTo>
                  <a:lnTo>
                    <a:pt x="449550" y="1320088"/>
                  </a:lnTo>
                  <a:lnTo>
                    <a:pt x="493935" y="1334474"/>
                  </a:lnTo>
                  <a:lnTo>
                    <a:pt x="539593" y="1345867"/>
                  </a:lnTo>
                  <a:lnTo>
                    <a:pt x="586407" y="1354150"/>
                  </a:lnTo>
                  <a:lnTo>
                    <a:pt x="634264" y="1359210"/>
                  </a:lnTo>
                  <a:lnTo>
                    <a:pt x="683047" y="1360932"/>
                  </a:lnTo>
                  <a:lnTo>
                    <a:pt x="683047" y="1465923"/>
                  </a:lnTo>
                  <a:lnTo>
                    <a:pt x="739065" y="1450994"/>
                  </a:lnTo>
                  <a:lnTo>
                    <a:pt x="792652" y="1434168"/>
                  </a:lnTo>
                  <a:lnTo>
                    <a:pt x="843813" y="1415493"/>
                  </a:lnTo>
                  <a:lnTo>
                    <a:pt x="892551" y="1395017"/>
                  </a:lnTo>
                  <a:lnTo>
                    <a:pt x="938871" y="1372788"/>
                  </a:lnTo>
                  <a:lnTo>
                    <a:pt x="982776" y="1348852"/>
                  </a:lnTo>
                  <a:lnTo>
                    <a:pt x="1024272" y="1323258"/>
                  </a:lnTo>
                  <a:lnTo>
                    <a:pt x="1063362" y="1296052"/>
                  </a:lnTo>
                  <a:lnTo>
                    <a:pt x="1100050" y="1267283"/>
                  </a:lnTo>
                  <a:lnTo>
                    <a:pt x="1134341" y="1236999"/>
                  </a:lnTo>
                  <a:lnTo>
                    <a:pt x="1166238" y="1205245"/>
                  </a:lnTo>
                  <a:lnTo>
                    <a:pt x="1195747" y="1172071"/>
                  </a:lnTo>
                  <a:lnTo>
                    <a:pt x="1222871" y="1137524"/>
                  </a:lnTo>
                  <a:lnTo>
                    <a:pt x="1247614" y="1101650"/>
                  </a:lnTo>
                  <a:lnTo>
                    <a:pt x="1269981" y="1064499"/>
                  </a:lnTo>
                  <a:lnTo>
                    <a:pt x="1289976" y="1026117"/>
                  </a:lnTo>
                  <a:lnTo>
                    <a:pt x="1307602" y="986551"/>
                  </a:lnTo>
                  <a:lnTo>
                    <a:pt x="1322865" y="945851"/>
                  </a:lnTo>
                  <a:lnTo>
                    <a:pt x="1335768" y="904062"/>
                  </a:lnTo>
                  <a:lnTo>
                    <a:pt x="1346316" y="861232"/>
                  </a:lnTo>
                  <a:lnTo>
                    <a:pt x="1354513" y="817410"/>
                  </a:lnTo>
                  <a:lnTo>
                    <a:pt x="1360362" y="772642"/>
                  </a:lnTo>
                  <a:lnTo>
                    <a:pt x="1363869" y="726976"/>
                  </a:lnTo>
                  <a:lnTo>
                    <a:pt x="1365036" y="680460"/>
                  </a:lnTo>
                  <a:lnTo>
                    <a:pt x="1363325" y="631925"/>
                  </a:lnTo>
                  <a:lnTo>
                    <a:pt x="1358269" y="584309"/>
                  </a:lnTo>
                  <a:lnTo>
                    <a:pt x="1349981" y="537728"/>
                  </a:lnTo>
                  <a:lnTo>
                    <a:pt x="1338579" y="492296"/>
                  </a:lnTo>
                  <a:lnTo>
                    <a:pt x="1324177" y="448129"/>
                  </a:lnTo>
                  <a:lnTo>
                    <a:pt x="1306889" y="405340"/>
                  </a:lnTo>
                  <a:lnTo>
                    <a:pt x="1286833" y="364044"/>
                  </a:lnTo>
                  <a:lnTo>
                    <a:pt x="1264121" y="324357"/>
                  </a:lnTo>
                  <a:lnTo>
                    <a:pt x="1238870" y="286392"/>
                  </a:lnTo>
                  <a:lnTo>
                    <a:pt x="1211195" y="250265"/>
                  </a:lnTo>
                  <a:lnTo>
                    <a:pt x="1181211" y="216090"/>
                  </a:lnTo>
                  <a:lnTo>
                    <a:pt x="1149033" y="183983"/>
                  </a:lnTo>
                  <a:lnTo>
                    <a:pt x="1114777" y="154056"/>
                  </a:lnTo>
                  <a:lnTo>
                    <a:pt x="1078557" y="126427"/>
                  </a:lnTo>
                  <a:lnTo>
                    <a:pt x="1040489" y="101208"/>
                  </a:lnTo>
                  <a:lnTo>
                    <a:pt x="1000687" y="78515"/>
                  </a:lnTo>
                  <a:lnTo>
                    <a:pt x="959268" y="58462"/>
                  </a:lnTo>
                  <a:lnTo>
                    <a:pt x="916346" y="41165"/>
                  </a:lnTo>
                  <a:lnTo>
                    <a:pt x="872036" y="26737"/>
                  </a:lnTo>
                  <a:lnTo>
                    <a:pt x="826454" y="15295"/>
                  </a:lnTo>
                  <a:lnTo>
                    <a:pt x="779715" y="6951"/>
                  </a:lnTo>
                  <a:lnTo>
                    <a:pt x="731933" y="1821"/>
                  </a:lnTo>
                  <a:lnTo>
                    <a:pt x="683225" y="0"/>
                  </a:lnTo>
                  <a:close/>
                </a:path>
              </a:pathLst>
            </a:custGeom>
            <a:solidFill>
              <a:srgbClr val="1273B8"/>
            </a:solidFill>
          </p:spPr>
          <p:txBody>
            <a:bodyPr wrap="square" lIns="0" tIns="0" rIns="0" bIns="0" rtlCol="0"/>
            <a:lstStyle/>
            <a:p>
              <a:endParaRPr/>
            </a:p>
          </p:txBody>
        </p:sp>
        <p:sp>
          <p:nvSpPr>
            <p:cNvPr id="23" name="object 23"/>
            <p:cNvSpPr/>
            <p:nvPr/>
          </p:nvSpPr>
          <p:spPr>
            <a:xfrm>
              <a:off x="13750771" y="1305964"/>
              <a:ext cx="797560" cy="804545"/>
            </a:xfrm>
            <a:custGeom>
              <a:avLst/>
              <a:gdLst/>
              <a:ahLst/>
              <a:cxnLst/>
              <a:rect l="l" t="t" r="r" b="b"/>
              <a:pathLst>
                <a:path w="797559" h="804544">
                  <a:moveTo>
                    <a:pt x="427624" y="368575"/>
                  </a:moveTo>
                  <a:lnTo>
                    <a:pt x="99714" y="368575"/>
                  </a:lnTo>
                  <a:lnTo>
                    <a:pt x="60942" y="376487"/>
                  </a:lnTo>
                  <a:lnTo>
                    <a:pt x="29242" y="398052"/>
                  </a:lnTo>
                  <a:lnTo>
                    <a:pt x="7849" y="430008"/>
                  </a:lnTo>
                  <a:lnTo>
                    <a:pt x="0" y="469095"/>
                  </a:lnTo>
                  <a:lnTo>
                    <a:pt x="0" y="703633"/>
                  </a:lnTo>
                  <a:lnTo>
                    <a:pt x="7849" y="742720"/>
                  </a:lnTo>
                  <a:lnTo>
                    <a:pt x="29242" y="774676"/>
                  </a:lnTo>
                  <a:lnTo>
                    <a:pt x="60942" y="796240"/>
                  </a:lnTo>
                  <a:lnTo>
                    <a:pt x="99714" y="804153"/>
                  </a:lnTo>
                  <a:lnTo>
                    <a:pt x="447002" y="804153"/>
                  </a:lnTo>
                  <a:lnTo>
                    <a:pt x="506238" y="737139"/>
                  </a:lnTo>
                  <a:lnTo>
                    <a:pt x="99714" y="737139"/>
                  </a:lnTo>
                  <a:lnTo>
                    <a:pt x="86782" y="734506"/>
                  </a:lnTo>
                  <a:lnTo>
                    <a:pt x="76217" y="727324"/>
                  </a:lnTo>
                  <a:lnTo>
                    <a:pt x="69092" y="716674"/>
                  </a:lnTo>
                  <a:lnTo>
                    <a:pt x="66479" y="703633"/>
                  </a:lnTo>
                  <a:lnTo>
                    <a:pt x="66479" y="469095"/>
                  </a:lnTo>
                  <a:lnTo>
                    <a:pt x="69092" y="456054"/>
                  </a:lnTo>
                  <a:lnTo>
                    <a:pt x="76217" y="445403"/>
                  </a:lnTo>
                  <a:lnTo>
                    <a:pt x="86782" y="438222"/>
                  </a:lnTo>
                  <a:lnTo>
                    <a:pt x="99714" y="435588"/>
                  </a:lnTo>
                  <a:lnTo>
                    <a:pt x="592108" y="435588"/>
                  </a:lnTo>
                  <a:lnTo>
                    <a:pt x="606693" y="419432"/>
                  </a:lnTo>
                  <a:lnTo>
                    <a:pt x="516769" y="419432"/>
                  </a:lnTo>
                  <a:lnTo>
                    <a:pt x="500398" y="398635"/>
                  </a:lnTo>
                  <a:lnTo>
                    <a:pt x="479399" y="382569"/>
                  </a:lnTo>
                  <a:lnTo>
                    <a:pt x="454740" y="372213"/>
                  </a:lnTo>
                  <a:lnTo>
                    <a:pt x="427624" y="368575"/>
                  </a:lnTo>
                  <a:close/>
                </a:path>
                <a:path w="797559" h="804544">
                  <a:moveTo>
                    <a:pt x="790474" y="335099"/>
                  </a:moveTo>
                  <a:lnTo>
                    <a:pt x="696135" y="335099"/>
                  </a:lnTo>
                  <a:lnTo>
                    <a:pt x="702754" y="335336"/>
                  </a:lnTo>
                  <a:lnTo>
                    <a:pt x="709094" y="336967"/>
                  </a:lnTo>
                  <a:lnTo>
                    <a:pt x="715005" y="339869"/>
                  </a:lnTo>
                  <a:lnTo>
                    <a:pt x="720334" y="343916"/>
                  </a:lnTo>
                  <a:lnTo>
                    <a:pt x="728149" y="354656"/>
                  </a:lnTo>
                  <a:lnTo>
                    <a:pt x="731204" y="367203"/>
                  </a:lnTo>
                  <a:lnTo>
                    <a:pt x="729423" y="380009"/>
                  </a:lnTo>
                  <a:lnTo>
                    <a:pt x="722673" y="391545"/>
                  </a:lnTo>
                  <a:lnTo>
                    <a:pt x="417222" y="737139"/>
                  </a:lnTo>
                  <a:lnTo>
                    <a:pt x="506238" y="737139"/>
                  </a:lnTo>
                  <a:lnTo>
                    <a:pt x="772322" y="436122"/>
                  </a:lnTo>
                  <a:lnTo>
                    <a:pt x="792206" y="401845"/>
                  </a:lnTo>
                  <a:lnTo>
                    <a:pt x="797469" y="363736"/>
                  </a:lnTo>
                  <a:lnTo>
                    <a:pt x="790532" y="335336"/>
                  </a:lnTo>
                  <a:lnTo>
                    <a:pt x="790474" y="335099"/>
                  </a:lnTo>
                  <a:close/>
                </a:path>
                <a:path w="797559" h="804544">
                  <a:moveTo>
                    <a:pt x="592108" y="435588"/>
                  </a:moveTo>
                  <a:lnTo>
                    <a:pt x="427358" y="435588"/>
                  </a:lnTo>
                  <a:lnTo>
                    <a:pt x="442130" y="438603"/>
                  </a:lnTo>
                  <a:lnTo>
                    <a:pt x="454211" y="446818"/>
                  </a:lnTo>
                  <a:lnTo>
                    <a:pt x="462365" y="458992"/>
                  </a:lnTo>
                  <a:lnTo>
                    <a:pt x="465357" y="473880"/>
                  </a:lnTo>
                  <a:lnTo>
                    <a:pt x="462879" y="487397"/>
                  </a:lnTo>
                  <a:lnTo>
                    <a:pt x="456034" y="498906"/>
                  </a:lnTo>
                  <a:lnTo>
                    <a:pt x="445704" y="507367"/>
                  </a:lnTo>
                  <a:lnTo>
                    <a:pt x="432772" y="511743"/>
                  </a:lnTo>
                  <a:lnTo>
                    <a:pt x="261227" y="536444"/>
                  </a:lnTo>
                  <a:lnTo>
                    <a:pt x="270630" y="602777"/>
                  </a:lnTo>
                  <a:lnTo>
                    <a:pt x="442185" y="578087"/>
                  </a:lnTo>
                  <a:lnTo>
                    <a:pt x="493813" y="554938"/>
                  </a:lnTo>
                  <a:lnTo>
                    <a:pt x="525753" y="509094"/>
                  </a:lnTo>
                  <a:lnTo>
                    <a:pt x="592108" y="435588"/>
                  </a:lnTo>
                  <a:close/>
                </a:path>
                <a:path w="797559" h="804544">
                  <a:moveTo>
                    <a:pt x="693015" y="268159"/>
                  </a:moveTo>
                  <a:lnTo>
                    <a:pt x="655079" y="277604"/>
                  </a:lnTo>
                  <a:lnTo>
                    <a:pt x="623708" y="301027"/>
                  </a:lnTo>
                  <a:lnTo>
                    <a:pt x="516769" y="419432"/>
                  </a:lnTo>
                  <a:lnTo>
                    <a:pt x="606693" y="419432"/>
                  </a:lnTo>
                  <a:lnTo>
                    <a:pt x="672869" y="346125"/>
                  </a:lnTo>
                  <a:lnTo>
                    <a:pt x="677796" y="341650"/>
                  </a:lnTo>
                  <a:lnTo>
                    <a:pt x="683415" y="338276"/>
                  </a:lnTo>
                  <a:lnTo>
                    <a:pt x="689577" y="336070"/>
                  </a:lnTo>
                  <a:lnTo>
                    <a:pt x="696135" y="335099"/>
                  </a:lnTo>
                  <a:lnTo>
                    <a:pt x="790474" y="335099"/>
                  </a:lnTo>
                  <a:lnTo>
                    <a:pt x="788346" y="326387"/>
                  </a:lnTo>
                  <a:lnTo>
                    <a:pt x="765124" y="294383"/>
                  </a:lnTo>
                  <a:lnTo>
                    <a:pt x="749224" y="282445"/>
                  </a:lnTo>
                  <a:lnTo>
                    <a:pt x="731578" y="274057"/>
                  </a:lnTo>
                  <a:lnTo>
                    <a:pt x="712674" y="269269"/>
                  </a:lnTo>
                  <a:lnTo>
                    <a:pt x="693015" y="268159"/>
                  </a:lnTo>
                  <a:close/>
                </a:path>
                <a:path w="797559" h="804544">
                  <a:moveTo>
                    <a:pt x="360749" y="277970"/>
                  </a:moveTo>
                  <a:lnTo>
                    <a:pt x="171115" y="277970"/>
                  </a:lnTo>
                  <a:lnTo>
                    <a:pt x="184430" y="289876"/>
                  </a:lnTo>
                  <a:lnTo>
                    <a:pt x="199267" y="299845"/>
                  </a:lnTo>
                  <a:lnTo>
                    <a:pt x="215426" y="307774"/>
                  </a:lnTo>
                  <a:lnTo>
                    <a:pt x="232704" y="313561"/>
                  </a:lnTo>
                  <a:lnTo>
                    <a:pt x="232704" y="368575"/>
                  </a:lnTo>
                  <a:lnTo>
                    <a:pt x="299184" y="368575"/>
                  </a:lnTo>
                  <a:lnTo>
                    <a:pt x="299184" y="313561"/>
                  </a:lnTo>
                  <a:lnTo>
                    <a:pt x="316400" y="307774"/>
                  </a:lnTo>
                  <a:lnTo>
                    <a:pt x="332584" y="299845"/>
                  </a:lnTo>
                  <a:lnTo>
                    <a:pt x="347424" y="289876"/>
                  </a:lnTo>
                  <a:lnTo>
                    <a:pt x="360749" y="277970"/>
                  </a:lnTo>
                  <a:close/>
                </a:path>
                <a:path w="797559" h="804544">
                  <a:moveTo>
                    <a:pt x="124111" y="63296"/>
                  </a:moveTo>
                  <a:lnTo>
                    <a:pt x="90939" y="121326"/>
                  </a:lnTo>
                  <a:lnTo>
                    <a:pt x="138309" y="148843"/>
                  </a:lnTo>
                  <a:lnTo>
                    <a:pt x="136157" y="157431"/>
                  </a:lnTo>
                  <a:lnTo>
                    <a:pt x="134476" y="166184"/>
                  </a:lnTo>
                  <a:lnTo>
                    <a:pt x="133381" y="175128"/>
                  </a:lnTo>
                  <a:lnTo>
                    <a:pt x="132990" y="184287"/>
                  </a:lnTo>
                  <a:lnTo>
                    <a:pt x="133381" y="193446"/>
                  </a:lnTo>
                  <a:lnTo>
                    <a:pt x="134476" y="202391"/>
                  </a:lnTo>
                  <a:lnTo>
                    <a:pt x="136157" y="211148"/>
                  </a:lnTo>
                  <a:lnTo>
                    <a:pt x="138309" y="219742"/>
                  </a:lnTo>
                  <a:lnTo>
                    <a:pt x="90939" y="247249"/>
                  </a:lnTo>
                  <a:lnTo>
                    <a:pt x="124111" y="305278"/>
                  </a:lnTo>
                  <a:lnTo>
                    <a:pt x="171115" y="277970"/>
                  </a:lnTo>
                  <a:lnTo>
                    <a:pt x="423370" y="277970"/>
                  </a:lnTo>
                  <a:lnTo>
                    <a:pt x="438615" y="251301"/>
                  </a:lnTo>
                  <a:lnTo>
                    <a:pt x="265918" y="251301"/>
                  </a:lnTo>
                  <a:lnTo>
                    <a:pt x="240061" y="246028"/>
                  </a:lnTo>
                  <a:lnTo>
                    <a:pt x="218927" y="231655"/>
                  </a:lnTo>
                  <a:lnTo>
                    <a:pt x="204669" y="210351"/>
                  </a:lnTo>
                  <a:lnTo>
                    <a:pt x="199438" y="184287"/>
                  </a:lnTo>
                  <a:lnTo>
                    <a:pt x="204669" y="158227"/>
                  </a:lnTo>
                  <a:lnTo>
                    <a:pt x="218927" y="136923"/>
                  </a:lnTo>
                  <a:lnTo>
                    <a:pt x="240061" y="122548"/>
                  </a:lnTo>
                  <a:lnTo>
                    <a:pt x="265918" y="117273"/>
                  </a:lnTo>
                  <a:lnTo>
                    <a:pt x="438651" y="117273"/>
                  </a:lnTo>
                  <a:lnTo>
                    <a:pt x="423406" y="90604"/>
                  </a:lnTo>
                  <a:lnTo>
                    <a:pt x="171115" y="90604"/>
                  </a:lnTo>
                  <a:lnTo>
                    <a:pt x="124111" y="63296"/>
                  </a:lnTo>
                  <a:close/>
                </a:path>
                <a:path w="797559" h="804544">
                  <a:moveTo>
                    <a:pt x="423370" y="277970"/>
                  </a:moveTo>
                  <a:lnTo>
                    <a:pt x="360838" y="277970"/>
                  </a:lnTo>
                  <a:lnTo>
                    <a:pt x="407832" y="305278"/>
                  </a:lnTo>
                  <a:lnTo>
                    <a:pt x="410190" y="301027"/>
                  </a:lnTo>
                  <a:lnTo>
                    <a:pt x="423370" y="277970"/>
                  </a:lnTo>
                  <a:close/>
                </a:path>
                <a:path w="797559" h="804544">
                  <a:moveTo>
                    <a:pt x="438651" y="117273"/>
                  </a:moveTo>
                  <a:lnTo>
                    <a:pt x="265918" y="117273"/>
                  </a:lnTo>
                  <a:lnTo>
                    <a:pt x="291771" y="122548"/>
                  </a:lnTo>
                  <a:lnTo>
                    <a:pt x="312905" y="136923"/>
                  </a:lnTo>
                  <a:lnTo>
                    <a:pt x="327165" y="158227"/>
                  </a:lnTo>
                  <a:lnTo>
                    <a:pt x="332398" y="184287"/>
                  </a:lnTo>
                  <a:lnTo>
                    <a:pt x="327165" y="210351"/>
                  </a:lnTo>
                  <a:lnTo>
                    <a:pt x="312905" y="231655"/>
                  </a:lnTo>
                  <a:lnTo>
                    <a:pt x="291771" y="246028"/>
                  </a:lnTo>
                  <a:lnTo>
                    <a:pt x="265918" y="251301"/>
                  </a:lnTo>
                  <a:lnTo>
                    <a:pt x="438615" y="251301"/>
                  </a:lnTo>
                  <a:lnTo>
                    <a:pt x="440931" y="247249"/>
                  </a:lnTo>
                  <a:lnTo>
                    <a:pt x="438902" y="246028"/>
                  </a:lnTo>
                  <a:lnTo>
                    <a:pt x="393644" y="219742"/>
                  </a:lnTo>
                  <a:lnTo>
                    <a:pt x="395729" y="211148"/>
                  </a:lnTo>
                  <a:lnTo>
                    <a:pt x="397413" y="202391"/>
                  </a:lnTo>
                  <a:lnTo>
                    <a:pt x="398513" y="193446"/>
                  </a:lnTo>
                  <a:lnTo>
                    <a:pt x="398907" y="184287"/>
                  </a:lnTo>
                  <a:lnTo>
                    <a:pt x="398518" y="175128"/>
                  </a:lnTo>
                  <a:lnTo>
                    <a:pt x="397423" y="166184"/>
                  </a:lnTo>
                  <a:lnTo>
                    <a:pt x="395744" y="157431"/>
                  </a:lnTo>
                  <a:lnTo>
                    <a:pt x="393600" y="148843"/>
                  </a:lnTo>
                  <a:lnTo>
                    <a:pt x="440895" y="121326"/>
                  </a:lnTo>
                  <a:lnTo>
                    <a:pt x="438651" y="117273"/>
                  </a:lnTo>
                  <a:close/>
                </a:path>
                <a:path w="797559" h="804544">
                  <a:moveTo>
                    <a:pt x="299184" y="0"/>
                  </a:moveTo>
                  <a:lnTo>
                    <a:pt x="232704" y="0"/>
                  </a:lnTo>
                  <a:lnTo>
                    <a:pt x="232704" y="55024"/>
                  </a:lnTo>
                  <a:lnTo>
                    <a:pt x="215426" y="60791"/>
                  </a:lnTo>
                  <a:lnTo>
                    <a:pt x="199267" y="68719"/>
                  </a:lnTo>
                  <a:lnTo>
                    <a:pt x="184430" y="78694"/>
                  </a:lnTo>
                  <a:lnTo>
                    <a:pt x="171115" y="90604"/>
                  </a:lnTo>
                  <a:lnTo>
                    <a:pt x="360819" y="90604"/>
                  </a:lnTo>
                  <a:lnTo>
                    <a:pt x="347495" y="78694"/>
                  </a:lnTo>
                  <a:lnTo>
                    <a:pt x="332656" y="68719"/>
                  </a:lnTo>
                  <a:lnTo>
                    <a:pt x="316504" y="60791"/>
                  </a:lnTo>
                  <a:lnTo>
                    <a:pt x="299278" y="55024"/>
                  </a:lnTo>
                  <a:lnTo>
                    <a:pt x="299184" y="0"/>
                  </a:lnTo>
                  <a:close/>
                </a:path>
                <a:path w="797559" h="804544">
                  <a:moveTo>
                    <a:pt x="407796" y="63296"/>
                  </a:moveTo>
                  <a:lnTo>
                    <a:pt x="360730" y="90604"/>
                  </a:lnTo>
                  <a:lnTo>
                    <a:pt x="423406" y="90604"/>
                  </a:lnTo>
                  <a:lnTo>
                    <a:pt x="407796" y="63296"/>
                  </a:lnTo>
                  <a:close/>
                </a:path>
              </a:pathLst>
            </a:custGeom>
            <a:solidFill>
              <a:srgbClr val="FFFFFF"/>
            </a:solidFill>
          </p:spPr>
          <p:txBody>
            <a:bodyPr wrap="square" lIns="0" tIns="0" rIns="0" bIns="0" rtlCol="0"/>
            <a:lstStyle/>
            <a:p>
              <a:endParaRPr/>
            </a:p>
          </p:txBody>
        </p:sp>
      </p:grpSp>
      <p:sp>
        <p:nvSpPr>
          <p:cNvPr id="24" name="object 24"/>
          <p:cNvSpPr txBox="1"/>
          <p:nvPr/>
        </p:nvSpPr>
        <p:spPr>
          <a:xfrm>
            <a:off x="13390787" y="2725436"/>
            <a:ext cx="5447030" cy="2161540"/>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1273B8"/>
                </a:solidFill>
                <a:latin typeface="Helvetica"/>
                <a:cs typeface="Helvetica"/>
              </a:rPr>
              <a:t>AIMS:</a:t>
            </a:r>
            <a:r>
              <a:rPr sz="2800" b="1" spc="-75" dirty="0">
                <a:solidFill>
                  <a:srgbClr val="1273B8"/>
                </a:solidFill>
                <a:latin typeface="Helvetica"/>
                <a:cs typeface="Helvetica"/>
              </a:rPr>
              <a:t> </a:t>
            </a:r>
            <a:r>
              <a:rPr sz="2800" b="1" dirty="0">
                <a:solidFill>
                  <a:srgbClr val="1273B8"/>
                </a:solidFill>
                <a:latin typeface="Helvetica"/>
                <a:cs typeface="Helvetica"/>
              </a:rPr>
              <a:t>Deliver</a:t>
            </a:r>
            <a:r>
              <a:rPr sz="2800" b="1" spc="-70" dirty="0">
                <a:solidFill>
                  <a:srgbClr val="1273B8"/>
                </a:solidFill>
                <a:latin typeface="Helvetica"/>
                <a:cs typeface="Helvetica"/>
              </a:rPr>
              <a:t> </a:t>
            </a:r>
            <a:r>
              <a:rPr sz="2800" b="1" dirty="0">
                <a:solidFill>
                  <a:srgbClr val="1273B8"/>
                </a:solidFill>
                <a:latin typeface="Helvetica"/>
                <a:cs typeface="Helvetica"/>
              </a:rPr>
              <a:t>thousands</a:t>
            </a:r>
            <a:r>
              <a:rPr sz="2800" b="1" spc="-70" dirty="0">
                <a:solidFill>
                  <a:srgbClr val="1273B8"/>
                </a:solidFill>
                <a:latin typeface="Helvetica"/>
                <a:cs typeface="Helvetica"/>
              </a:rPr>
              <a:t> </a:t>
            </a:r>
            <a:r>
              <a:rPr sz="2800" b="1" spc="-25" dirty="0">
                <a:solidFill>
                  <a:srgbClr val="1273B8"/>
                </a:solidFill>
                <a:latin typeface="Helvetica"/>
                <a:cs typeface="Helvetica"/>
              </a:rPr>
              <a:t>of </a:t>
            </a:r>
            <a:r>
              <a:rPr sz="2800" b="1" dirty="0">
                <a:solidFill>
                  <a:srgbClr val="1273B8"/>
                </a:solidFill>
                <a:latin typeface="Helvetica"/>
                <a:cs typeface="Helvetica"/>
              </a:rPr>
              <a:t>training,</a:t>
            </a:r>
            <a:r>
              <a:rPr sz="2800" b="1" spc="-65" dirty="0">
                <a:solidFill>
                  <a:srgbClr val="1273B8"/>
                </a:solidFill>
                <a:latin typeface="Helvetica"/>
                <a:cs typeface="Helvetica"/>
              </a:rPr>
              <a:t> </a:t>
            </a:r>
            <a:r>
              <a:rPr sz="2800" b="1" dirty="0">
                <a:solidFill>
                  <a:srgbClr val="1273B8"/>
                </a:solidFill>
                <a:latin typeface="Helvetica"/>
                <a:cs typeface="Helvetica"/>
              </a:rPr>
              <a:t>education</a:t>
            </a:r>
            <a:r>
              <a:rPr sz="2800" b="1" spc="-60" dirty="0">
                <a:solidFill>
                  <a:srgbClr val="1273B8"/>
                </a:solidFill>
                <a:latin typeface="Helvetica"/>
                <a:cs typeface="Helvetica"/>
              </a:rPr>
              <a:t> </a:t>
            </a:r>
            <a:r>
              <a:rPr sz="2800" b="1" dirty="0">
                <a:solidFill>
                  <a:srgbClr val="1273B8"/>
                </a:solidFill>
                <a:latin typeface="Helvetica"/>
                <a:cs typeface="Helvetica"/>
              </a:rPr>
              <a:t>and</a:t>
            </a:r>
            <a:r>
              <a:rPr sz="2800" b="1" spc="-60" dirty="0">
                <a:solidFill>
                  <a:srgbClr val="1273B8"/>
                </a:solidFill>
                <a:latin typeface="Helvetica"/>
                <a:cs typeface="Helvetica"/>
              </a:rPr>
              <a:t> </a:t>
            </a:r>
            <a:r>
              <a:rPr sz="2800" b="1" spc="-25" dirty="0">
                <a:solidFill>
                  <a:srgbClr val="1273B8"/>
                </a:solidFill>
                <a:latin typeface="Helvetica"/>
                <a:cs typeface="Helvetica"/>
              </a:rPr>
              <a:t>CPD </a:t>
            </a:r>
            <a:r>
              <a:rPr sz="2800" b="1" spc="-10" dirty="0">
                <a:solidFill>
                  <a:srgbClr val="1273B8"/>
                </a:solidFill>
                <a:latin typeface="Helvetica"/>
                <a:cs typeface="Helvetica"/>
              </a:rPr>
              <a:t>opportunities.</a:t>
            </a:r>
            <a:r>
              <a:rPr sz="2800" b="1" spc="-90" dirty="0">
                <a:solidFill>
                  <a:srgbClr val="1273B8"/>
                </a:solidFill>
                <a:latin typeface="Helvetica"/>
                <a:cs typeface="Helvetica"/>
              </a:rPr>
              <a:t> </a:t>
            </a:r>
            <a:r>
              <a:rPr sz="2800" b="1" dirty="0">
                <a:solidFill>
                  <a:srgbClr val="1273B8"/>
                </a:solidFill>
                <a:latin typeface="Helvetica"/>
                <a:cs typeface="Helvetica"/>
              </a:rPr>
              <a:t>Develop</a:t>
            </a:r>
            <a:r>
              <a:rPr sz="2800" b="1" spc="-75" dirty="0">
                <a:solidFill>
                  <a:srgbClr val="1273B8"/>
                </a:solidFill>
                <a:latin typeface="Helvetica"/>
                <a:cs typeface="Helvetica"/>
              </a:rPr>
              <a:t> </a:t>
            </a:r>
            <a:r>
              <a:rPr sz="2800" b="1" spc="-25" dirty="0">
                <a:solidFill>
                  <a:srgbClr val="1273B8"/>
                </a:solidFill>
                <a:latin typeface="Helvetica"/>
                <a:cs typeface="Helvetica"/>
              </a:rPr>
              <a:t>our </a:t>
            </a:r>
            <a:r>
              <a:rPr sz="2800" b="1" dirty="0">
                <a:solidFill>
                  <a:srgbClr val="1273B8"/>
                </a:solidFill>
                <a:latin typeface="Helvetica"/>
                <a:cs typeface="Helvetica"/>
              </a:rPr>
              <a:t>workforce</a:t>
            </a:r>
            <a:r>
              <a:rPr sz="2800" b="1" spc="-80" dirty="0">
                <a:solidFill>
                  <a:srgbClr val="1273B8"/>
                </a:solidFill>
                <a:latin typeface="Helvetica"/>
                <a:cs typeface="Helvetica"/>
              </a:rPr>
              <a:t> </a:t>
            </a:r>
            <a:r>
              <a:rPr sz="2800" b="1" dirty="0">
                <a:solidFill>
                  <a:srgbClr val="1273B8"/>
                </a:solidFill>
                <a:latin typeface="Helvetica"/>
                <a:cs typeface="Helvetica"/>
              </a:rPr>
              <a:t>for</a:t>
            </a:r>
            <a:r>
              <a:rPr sz="2800" b="1" spc="-80" dirty="0">
                <a:solidFill>
                  <a:srgbClr val="1273B8"/>
                </a:solidFill>
                <a:latin typeface="Helvetica"/>
                <a:cs typeface="Helvetica"/>
              </a:rPr>
              <a:t> </a:t>
            </a:r>
            <a:r>
              <a:rPr sz="2800" b="1" dirty="0">
                <a:solidFill>
                  <a:srgbClr val="1273B8"/>
                </a:solidFill>
                <a:latin typeface="Helvetica"/>
                <a:cs typeface="Helvetica"/>
              </a:rPr>
              <a:t>the</a:t>
            </a:r>
            <a:r>
              <a:rPr sz="2800" b="1" spc="-80" dirty="0">
                <a:solidFill>
                  <a:srgbClr val="1273B8"/>
                </a:solidFill>
                <a:latin typeface="Helvetica"/>
                <a:cs typeface="Helvetica"/>
              </a:rPr>
              <a:t> </a:t>
            </a:r>
            <a:r>
              <a:rPr sz="2800" b="1" dirty="0">
                <a:solidFill>
                  <a:srgbClr val="1273B8"/>
                </a:solidFill>
                <a:latin typeface="Helvetica"/>
                <a:cs typeface="Helvetica"/>
              </a:rPr>
              <a:t>benefit</a:t>
            </a:r>
            <a:r>
              <a:rPr sz="2800" b="1" spc="-75" dirty="0">
                <a:solidFill>
                  <a:srgbClr val="1273B8"/>
                </a:solidFill>
                <a:latin typeface="Helvetica"/>
                <a:cs typeface="Helvetica"/>
              </a:rPr>
              <a:t> </a:t>
            </a:r>
            <a:r>
              <a:rPr sz="2800" b="1" dirty="0">
                <a:solidFill>
                  <a:srgbClr val="1273B8"/>
                </a:solidFill>
                <a:latin typeface="Helvetica"/>
                <a:cs typeface="Helvetica"/>
              </a:rPr>
              <a:t>of</a:t>
            </a:r>
            <a:r>
              <a:rPr sz="2800" b="1" spc="-80" dirty="0">
                <a:solidFill>
                  <a:srgbClr val="1273B8"/>
                </a:solidFill>
                <a:latin typeface="Helvetica"/>
                <a:cs typeface="Helvetica"/>
              </a:rPr>
              <a:t> </a:t>
            </a:r>
            <a:r>
              <a:rPr sz="2800" b="1" spc="-25" dirty="0">
                <a:solidFill>
                  <a:srgbClr val="1273B8"/>
                </a:solidFill>
                <a:latin typeface="Helvetica"/>
                <a:cs typeface="Helvetica"/>
              </a:rPr>
              <a:t>our </a:t>
            </a:r>
            <a:r>
              <a:rPr sz="2800" b="1" dirty="0">
                <a:solidFill>
                  <a:srgbClr val="1273B8"/>
                </a:solidFill>
                <a:latin typeface="Helvetica"/>
                <a:cs typeface="Helvetica"/>
              </a:rPr>
              <a:t>people,</a:t>
            </a:r>
            <a:r>
              <a:rPr sz="2800" b="1" spc="-80" dirty="0">
                <a:solidFill>
                  <a:srgbClr val="1273B8"/>
                </a:solidFill>
                <a:latin typeface="Helvetica"/>
                <a:cs typeface="Helvetica"/>
              </a:rPr>
              <a:t> </a:t>
            </a:r>
            <a:r>
              <a:rPr sz="2800" b="1" dirty="0">
                <a:solidFill>
                  <a:srgbClr val="1273B8"/>
                </a:solidFill>
                <a:latin typeface="Helvetica"/>
                <a:cs typeface="Helvetica"/>
              </a:rPr>
              <a:t>employers</a:t>
            </a:r>
            <a:r>
              <a:rPr sz="2800" b="1" spc="-75" dirty="0">
                <a:solidFill>
                  <a:srgbClr val="1273B8"/>
                </a:solidFill>
                <a:latin typeface="Helvetica"/>
                <a:cs typeface="Helvetica"/>
              </a:rPr>
              <a:t> </a:t>
            </a:r>
            <a:r>
              <a:rPr sz="2800" b="1" dirty="0">
                <a:solidFill>
                  <a:srgbClr val="1273B8"/>
                </a:solidFill>
                <a:latin typeface="Helvetica"/>
                <a:cs typeface="Helvetica"/>
              </a:rPr>
              <a:t>and</a:t>
            </a:r>
            <a:r>
              <a:rPr sz="2800" b="1" spc="-80" dirty="0">
                <a:solidFill>
                  <a:srgbClr val="1273B8"/>
                </a:solidFill>
                <a:latin typeface="Helvetica"/>
                <a:cs typeface="Helvetica"/>
              </a:rPr>
              <a:t> </a:t>
            </a:r>
            <a:r>
              <a:rPr sz="2800" b="1" spc="-10" dirty="0">
                <a:solidFill>
                  <a:srgbClr val="1273B8"/>
                </a:solidFill>
                <a:latin typeface="Helvetica"/>
                <a:cs typeface="Helvetica"/>
              </a:rPr>
              <a:t>patients.</a:t>
            </a:r>
            <a:endParaRPr sz="2800">
              <a:latin typeface="Helvetica"/>
              <a:cs typeface="Helvetica"/>
            </a:endParaRPr>
          </a:p>
        </p:txBody>
      </p:sp>
      <p:sp>
        <p:nvSpPr>
          <p:cNvPr id="25" name="object 25"/>
          <p:cNvSpPr txBox="1"/>
          <p:nvPr/>
        </p:nvSpPr>
        <p:spPr>
          <a:xfrm>
            <a:off x="13350378" y="5110367"/>
            <a:ext cx="5706745" cy="669290"/>
          </a:xfrm>
          <a:prstGeom prst="rect">
            <a:avLst/>
          </a:prstGeom>
          <a:solidFill>
            <a:srgbClr val="1273B8"/>
          </a:solidFill>
        </p:spPr>
        <p:txBody>
          <a:bodyPr vert="horz" wrap="square" lIns="0" tIns="157480" rIns="0" bIns="0" rtlCol="0">
            <a:spAutoFit/>
          </a:bodyPr>
          <a:lstStyle/>
          <a:p>
            <a:pPr marL="344170">
              <a:lnSpc>
                <a:spcPct val="100000"/>
              </a:lnSpc>
              <a:spcBef>
                <a:spcPts val="1240"/>
              </a:spcBef>
            </a:pPr>
            <a:r>
              <a:rPr sz="2300" b="1" spc="-20" dirty="0">
                <a:solidFill>
                  <a:srgbClr val="FFFFFF"/>
                </a:solidFill>
                <a:latin typeface="Helvetica"/>
                <a:cs typeface="Helvetica"/>
              </a:rPr>
              <a:t>DONE</a:t>
            </a:r>
            <a:endParaRPr sz="2300">
              <a:latin typeface="Helvetica"/>
              <a:cs typeface="Helvetica"/>
            </a:endParaRPr>
          </a:p>
        </p:txBody>
      </p:sp>
      <p:sp>
        <p:nvSpPr>
          <p:cNvPr id="26" name="object 26"/>
          <p:cNvSpPr txBox="1"/>
          <p:nvPr/>
        </p:nvSpPr>
        <p:spPr>
          <a:xfrm>
            <a:off x="13350378" y="5779436"/>
            <a:ext cx="5706745" cy="1253490"/>
          </a:xfrm>
          <a:prstGeom prst="rect">
            <a:avLst/>
          </a:prstGeom>
          <a:solidFill>
            <a:srgbClr val="1273B8">
              <a:alpha val="19999"/>
            </a:srgbClr>
          </a:solidFill>
        </p:spPr>
        <p:txBody>
          <a:bodyPr vert="horz" wrap="square" lIns="0" tIns="153035" rIns="0" bIns="0" rtlCol="0">
            <a:spAutoFit/>
          </a:bodyPr>
          <a:lstStyle/>
          <a:p>
            <a:pPr marL="344170" marR="450215">
              <a:lnSpc>
                <a:spcPct val="100400"/>
              </a:lnSpc>
              <a:spcBef>
                <a:spcPts val="1205"/>
              </a:spcBef>
            </a:pPr>
            <a:r>
              <a:rPr sz="2300" dirty="0">
                <a:solidFill>
                  <a:srgbClr val="575756"/>
                </a:solidFill>
                <a:latin typeface="Helvetica"/>
                <a:cs typeface="Helvetica"/>
              </a:rPr>
              <a:t>Delivered</a:t>
            </a:r>
            <a:r>
              <a:rPr sz="2300" spc="-35" dirty="0">
                <a:solidFill>
                  <a:srgbClr val="575756"/>
                </a:solidFill>
                <a:latin typeface="Helvetica"/>
                <a:cs typeface="Helvetica"/>
              </a:rPr>
              <a:t> </a:t>
            </a:r>
            <a:r>
              <a:rPr sz="2300" dirty="0">
                <a:solidFill>
                  <a:srgbClr val="575756"/>
                </a:solidFill>
                <a:latin typeface="Helvetica"/>
                <a:cs typeface="Helvetica"/>
              </a:rPr>
              <a:t>a</a:t>
            </a:r>
            <a:r>
              <a:rPr sz="2300" spc="-35" dirty="0">
                <a:solidFill>
                  <a:srgbClr val="575756"/>
                </a:solidFill>
                <a:latin typeface="Helvetica"/>
                <a:cs typeface="Helvetica"/>
              </a:rPr>
              <a:t> </a:t>
            </a:r>
            <a:r>
              <a:rPr sz="2300" dirty="0">
                <a:solidFill>
                  <a:srgbClr val="575756"/>
                </a:solidFill>
                <a:latin typeface="Helvetica"/>
                <a:cs typeface="Helvetica"/>
              </a:rPr>
              <a:t>comprehensive</a:t>
            </a:r>
            <a:r>
              <a:rPr sz="2300" spc="-30" dirty="0">
                <a:solidFill>
                  <a:srgbClr val="575756"/>
                </a:solidFill>
                <a:latin typeface="Helvetica"/>
                <a:cs typeface="Helvetica"/>
              </a:rPr>
              <a:t> </a:t>
            </a:r>
            <a:r>
              <a:rPr sz="2300" spc="-10" dirty="0">
                <a:solidFill>
                  <a:srgbClr val="575756"/>
                </a:solidFill>
                <a:latin typeface="Helvetica"/>
                <a:cs typeface="Helvetica"/>
              </a:rPr>
              <a:t>education </a:t>
            </a:r>
            <a:r>
              <a:rPr sz="2300" dirty="0">
                <a:solidFill>
                  <a:srgbClr val="575756"/>
                </a:solidFill>
                <a:latin typeface="Helvetica"/>
                <a:cs typeface="Helvetica"/>
              </a:rPr>
              <a:t>and</a:t>
            </a:r>
            <a:r>
              <a:rPr sz="2300" spc="-25" dirty="0">
                <a:solidFill>
                  <a:srgbClr val="575756"/>
                </a:solidFill>
                <a:latin typeface="Helvetica"/>
                <a:cs typeface="Helvetica"/>
              </a:rPr>
              <a:t> </a:t>
            </a:r>
            <a:r>
              <a:rPr sz="2300" dirty="0">
                <a:solidFill>
                  <a:srgbClr val="575756"/>
                </a:solidFill>
                <a:latin typeface="Helvetica"/>
                <a:cs typeface="Helvetica"/>
              </a:rPr>
              <a:t>training</a:t>
            </a:r>
            <a:r>
              <a:rPr sz="2300" spc="-20" dirty="0">
                <a:solidFill>
                  <a:srgbClr val="575756"/>
                </a:solidFill>
                <a:latin typeface="Helvetica"/>
                <a:cs typeface="Helvetica"/>
              </a:rPr>
              <a:t> </a:t>
            </a:r>
            <a:r>
              <a:rPr sz="2300" spc="-10" dirty="0">
                <a:solidFill>
                  <a:srgbClr val="575756"/>
                </a:solidFill>
                <a:latin typeface="Helvetica"/>
                <a:cs typeface="Helvetica"/>
              </a:rPr>
              <a:t>package</a:t>
            </a:r>
            <a:endParaRPr sz="2300">
              <a:latin typeface="Helvetica"/>
              <a:cs typeface="Helvetica"/>
            </a:endParaRPr>
          </a:p>
        </p:txBody>
      </p:sp>
      <p:sp>
        <p:nvSpPr>
          <p:cNvPr id="27" name="object 27"/>
          <p:cNvSpPr txBox="1"/>
          <p:nvPr/>
        </p:nvSpPr>
        <p:spPr>
          <a:xfrm>
            <a:off x="13350378" y="7454652"/>
            <a:ext cx="5706745" cy="669290"/>
          </a:xfrm>
          <a:prstGeom prst="rect">
            <a:avLst/>
          </a:prstGeom>
          <a:solidFill>
            <a:srgbClr val="1273B8"/>
          </a:solidFill>
        </p:spPr>
        <p:txBody>
          <a:bodyPr vert="horz" wrap="square" lIns="0" tIns="162560" rIns="0" bIns="0" rtlCol="0">
            <a:spAutoFit/>
          </a:bodyPr>
          <a:lstStyle/>
          <a:p>
            <a:pPr marL="344170">
              <a:lnSpc>
                <a:spcPct val="100000"/>
              </a:lnSpc>
              <a:spcBef>
                <a:spcPts val="1280"/>
              </a:spcBef>
            </a:pPr>
            <a:r>
              <a:rPr sz="2300" b="1" spc="-10" dirty="0">
                <a:solidFill>
                  <a:srgbClr val="FFFFFF"/>
                </a:solidFill>
                <a:latin typeface="Helvetica"/>
                <a:cs typeface="Helvetica"/>
              </a:rPr>
              <a:t>DOING</a:t>
            </a:r>
            <a:endParaRPr sz="2300">
              <a:latin typeface="Helvetica"/>
              <a:cs typeface="Helvetica"/>
            </a:endParaRPr>
          </a:p>
        </p:txBody>
      </p:sp>
      <p:sp>
        <p:nvSpPr>
          <p:cNvPr id="28" name="object 28"/>
          <p:cNvSpPr txBox="1"/>
          <p:nvPr/>
        </p:nvSpPr>
        <p:spPr>
          <a:xfrm>
            <a:off x="13350378" y="8123732"/>
            <a:ext cx="5706745" cy="1823720"/>
          </a:xfrm>
          <a:prstGeom prst="rect">
            <a:avLst/>
          </a:prstGeom>
          <a:solidFill>
            <a:srgbClr val="1273B8">
              <a:alpha val="19999"/>
            </a:srgbClr>
          </a:solidFill>
        </p:spPr>
        <p:txBody>
          <a:bodyPr vert="horz" wrap="square" lIns="0" tIns="158115" rIns="0" bIns="0" rtlCol="0">
            <a:spAutoFit/>
          </a:bodyPr>
          <a:lstStyle/>
          <a:p>
            <a:pPr marL="344170" marR="317500">
              <a:lnSpc>
                <a:spcPct val="100400"/>
              </a:lnSpc>
              <a:spcBef>
                <a:spcPts val="1245"/>
              </a:spcBef>
            </a:pPr>
            <a:r>
              <a:rPr sz="2300" dirty="0">
                <a:solidFill>
                  <a:srgbClr val="575756"/>
                </a:solidFill>
                <a:latin typeface="Helvetica"/>
                <a:cs typeface="Helvetica"/>
              </a:rPr>
              <a:t>Support</a:t>
            </a:r>
            <a:r>
              <a:rPr sz="2300" spc="-5" dirty="0">
                <a:solidFill>
                  <a:srgbClr val="575756"/>
                </a:solidFill>
                <a:latin typeface="Helvetica"/>
                <a:cs typeface="Helvetica"/>
              </a:rPr>
              <a:t> </a:t>
            </a:r>
            <a:r>
              <a:rPr sz="2300" dirty="0">
                <a:solidFill>
                  <a:srgbClr val="575756"/>
                </a:solidFill>
                <a:latin typeface="Helvetica"/>
                <a:cs typeface="Helvetica"/>
              </a:rPr>
              <a:t>the development</a:t>
            </a:r>
            <a:r>
              <a:rPr sz="2300" spc="-5" dirty="0">
                <a:solidFill>
                  <a:srgbClr val="575756"/>
                </a:solidFill>
                <a:latin typeface="Helvetica"/>
                <a:cs typeface="Helvetica"/>
              </a:rPr>
              <a:t> </a:t>
            </a:r>
            <a:r>
              <a:rPr sz="2300" dirty="0">
                <a:solidFill>
                  <a:srgbClr val="575756"/>
                </a:solidFill>
                <a:latin typeface="Helvetica"/>
                <a:cs typeface="Helvetica"/>
              </a:rPr>
              <a:t>of our </a:t>
            </a:r>
            <a:r>
              <a:rPr sz="2300" spc="-10" dirty="0">
                <a:solidFill>
                  <a:srgbClr val="575756"/>
                </a:solidFill>
                <a:latin typeface="Helvetica"/>
                <a:cs typeface="Helvetica"/>
              </a:rPr>
              <a:t>Future </a:t>
            </a:r>
            <a:r>
              <a:rPr sz="2300" dirty="0">
                <a:solidFill>
                  <a:srgbClr val="575756"/>
                </a:solidFill>
                <a:latin typeface="Helvetica"/>
                <a:cs typeface="Helvetica"/>
              </a:rPr>
              <a:t>Leaders</a:t>
            </a:r>
            <a:r>
              <a:rPr sz="2300" spc="-15" dirty="0">
                <a:solidFill>
                  <a:srgbClr val="575756"/>
                </a:solidFill>
                <a:latin typeface="Helvetica"/>
                <a:cs typeface="Helvetica"/>
              </a:rPr>
              <a:t> </a:t>
            </a:r>
            <a:r>
              <a:rPr sz="2300" dirty="0">
                <a:solidFill>
                  <a:srgbClr val="575756"/>
                </a:solidFill>
                <a:latin typeface="Helvetica"/>
                <a:cs typeface="Helvetica"/>
              </a:rPr>
              <a:t>(aligning</a:t>
            </a:r>
            <a:r>
              <a:rPr sz="2300" spc="-10" dirty="0">
                <a:solidFill>
                  <a:srgbClr val="575756"/>
                </a:solidFill>
                <a:latin typeface="Helvetica"/>
                <a:cs typeface="Helvetica"/>
              </a:rPr>
              <a:t> </a:t>
            </a:r>
            <a:r>
              <a:rPr sz="2300" dirty="0">
                <a:solidFill>
                  <a:srgbClr val="575756"/>
                </a:solidFill>
                <a:latin typeface="Helvetica"/>
                <a:cs typeface="Helvetica"/>
              </a:rPr>
              <a:t>to</a:t>
            </a:r>
            <a:r>
              <a:rPr sz="2300" spc="-10" dirty="0">
                <a:solidFill>
                  <a:srgbClr val="575756"/>
                </a:solidFill>
                <a:latin typeface="Helvetica"/>
                <a:cs typeface="Helvetica"/>
              </a:rPr>
              <a:t> </a:t>
            </a:r>
            <a:r>
              <a:rPr sz="2300" dirty="0">
                <a:solidFill>
                  <a:srgbClr val="575756"/>
                </a:solidFill>
                <a:latin typeface="Helvetica"/>
                <a:cs typeface="Helvetica"/>
              </a:rPr>
              <a:t>the</a:t>
            </a:r>
            <a:r>
              <a:rPr sz="2300" spc="-10" dirty="0">
                <a:solidFill>
                  <a:srgbClr val="575756"/>
                </a:solidFill>
                <a:latin typeface="Helvetica"/>
                <a:cs typeface="Helvetica"/>
              </a:rPr>
              <a:t> </a:t>
            </a:r>
            <a:r>
              <a:rPr sz="2300" dirty="0">
                <a:solidFill>
                  <a:srgbClr val="575756"/>
                </a:solidFill>
                <a:latin typeface="Helvetica"/>
                <a:cs typeface="Helvetica"/>
              </a:rPr>
              <a:t>ICS</a:t>
            </a:r>
            <a:r>
              <a:rPr sz="2300" spc="-10" dirty="0">
                <a:solidFill>
                  <a:srgbClr val="575756"/>
                </a:solidFill>
                <a:latin typeface="Helvetica"/>
                <a:cs typeface="Helvetica"/>
              </a:rPr>
              <a:t> </a:t>
            </a:r>
            <a:r>
              <a:rPr sz="2300" spc="-20" dirty="0">
                <a:solidFill>
                  <a:srgbClr val="575756"/>
                </a:solidFill>
                <a:latin typeface="Helvetica"/>
                <a:cs typeface="Helvetica"/>
              </a:rPr>
              <a:t>CCPL </a:t>
            </a:r>
            <a:r>
              <a:rPr sz="2300" spc="-10" dirty="0">
                <a:solidFill>
                  <a:srgbClr val="575756"/>
                </a:solidFill>
                <a:latin typeface="Helvetica"/>
                <a:cs typeface="Helvetica"/>
              </a:rPr>
              <a:t>programme)</a:t>
            </a:r>
            <a:endParaRPr sz="2300">
              <a:latin typeface="Helvetica"/>
              <a:cs typeface="Helvetica"/>
            </a:endParaRPr>
          </a:p>
        </p:txBody>
      </p:sp>
      <p:grpSp>
        <p:nvGrpSpPr>
          <p:cNvPr id="29" name="object 29"/>
          <p:cNvGrpSpPr/>
          <p:nvPr/>
        </p:nvGrpSpPr>
        <p:grpSpPr>
          <a:xfrm>
            <a:off x="12999604" y="1151593"/>
            <a:ext cx="41910" cy="8796020"/>
            <a:chOff x="12999604" y="1151593"/>
            <a:chExt cx="41910" cy="8796020"/>
          </a:xfrm>
        </p:grpSpPr>
        <p:sp>
          <p:nvSpPr>
            <p:cNvPr id="30" name="object 30"/>
            <p:cNvSpPr/>
            <p:nvPr/>
          </p:nvSpPr>
          <p:spPr>
            <a:xfrm>
              <a:off x="13020545" y="1151593"/>
              <a:ext cx="0" cy="8733155"/>
            </a:xfrm>
            <a:custGeom>
              <a:avLst/>
              <a:gdLst/>
              <a:ahLst/>
              <a:cxnLst/>
              <a:rect l="l" t="t" r="r" b="b"/>
              <a:pathLst>
                <a:path h="8733155">
                  <a:moveTo>
                    <a:pt x="0" y="0"/>
                  </a:moveTo>
                  <a:lnTo>
                    <a:pt x="0" y="8733022"/>
                  </a:lnTo>
                </a:path>
              </a:pathLst>
            </a:custGeom>
            <a:ln w="41883">
              <a:solidFill>
                <a:srgbClr val="C6C6C6"/>
              </a:solidFill>
              <a:prstDash val="dot"/>
            </a:ln>
          </p:spPr>
          <p:txBody>
            <a:bodyPr wrap="square" lIns="0" tIns="0" rIns="0" bIns="0" rtlCol="0"/>
            <a:lstStyle/>
            <a:p>
              <a:endParaRPr/>
            </a:p>
          </p:txBody>
        </p:sp>
        <p:sp>
          <p:nvSpPr>
            <p:cNvPr id="31" name="object 31"/>
            <p:cNvSpPr/>
            <p:nvPr/>
          </p:nvSpPr>
          <p:spPr>
            <a:xfrm>
              <a:off x="12999604" y="9905457"/>
              <a:ext cx="41910" cy="41910"/>
            </a:xfrm>
            <a:custGeom>
              <a:avLst/>
              <a:gdLst/>
              <a:ahLst/>
              <a:cxnLst/>
              <a:rect l="l" t="t" r="r" b="b"/>
              <a:pathLst>
                <a:path w="41909" h="41909">
                  <a:moveTo>
                    <a:pt x="0" y="20941"/>
                  </a:moveTo>
                  <a:lnTo>
                    <a:pt x="6133" y="6133"/>
                  </a:lnTo>
                  <a:lnTo>
                    <a:pt x="20941" y="0"/>
                  </a:lnTo>
                  <a:lnTo>
                    <a:pt x="35749" y="6133"/>
                  </a:lnTo>
                  <a:lnTo>
                    <a:pt x="41883" y="20941"/>
                  </a:lnTo>
                  <a:lnTo>
                    <a:pt x="35749" y="35749"/>
                  </a:lnTo>
                  <a:lnTo>
                    <a:pt x="20941" y="41883"/>
                  </a:lnTo>
                  <a:lnTo>
                    <a:pt x="6133" y="35749"/>
                  </a:lnTo>
                  <a:lnTo>
                    <a:pt x="0" y="20941"/>
                  </a:lnTo>
                  <a:close/>
                </a:path>
              </a:pathLst>
            </a:custGeom>
            <a:solidFill>
              <a:srgbClr val="C6C6C6"/>
            </a:solidFill>
          </p:spPr>
          <p:txBody>
            <a:bodyPr wrap="square" lIns="0" tIns="0" rIns="0" bIns="0" rtlCol="0"/>
            <a:lstStyle/>
            <a:p>
              <a:endParaRPr/>
            </a:p>
          </p:txBody>
        </p:sp>
      </p:grpSp>
      <p:sp>
        <p:nvSpPr>
          <p:cNvPr id="32" name="object 32"/>
          <p:cNvSpPr/>
          <p:nvPr/>
        </p:nvSpPr>
        <p:spPr>
          <a:xfrm>
            <a:off x="12999604" y="1047088"/>
            <a:ext cx="41910" cy="41910"/>
          </a:xfrm>
          <a:custGeom>
            <a:avLst/>
            <a:gdLst/>
            <a:ahLst/>
            <a:cxnLst/>
            <a:rect l="l" t="t" r="r" b="b"/>
            <a:pathLst>
              <a:path w="41909" h="41909">
                <a:moveTo>
                  <a:pt x="0" y="20941"/>
                </a:moveTo>
                <a:lnTo>
                  <a:pt x="6133" y="6133"/>
                </a:lnTo>
                <a:lnTo>
                  <a:pt x="20941" y="0"/>
                </a:lnTo>
                <a:lnTo>
                  <a:pt x="35749" y="6133"/>
                </a:lnTo>
                <a:lnTo>
                  <a:pt x="41883" y="20941"/>
                </a:lnTo>
                <a:lnTo>
                  <a:pt x="35749" y="35749"/>
                </a:lnTo>
                <a:lnTo>
                  <a:pt x="20941" y="41883"/>
                </a:lnTo>
                <a:lnTo>
                  <a:pt x="6133" y="35749"/>
                </a:lnTo>
                <a:lnTo>
                  <a:pt x="0" y="20941"/>
                </a:lnTo>
                <a:close/>
              </a:path>
            </a:pathLst>
          </a:custGeom>
          <a:solidFill>
            <a:srgbClr val="C6C6C6"/>
          </a:solidFill>
        </p:spPr>
        <p:txBody>
          <a:bodyPr wrap="square" lIns="0" tIns="0" rIns="0" bIns="0" rtlCol="0"/>
          <a:lstStyle/>
          <a:p>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513" y="0"/>
            <a:ext cx="20099073" cy="11309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9" name="Picture 18" descr="A brick building with a green field and white text&#10;&#10;AI-generated content may be incorrect.">
            <a:extLst>
              <a:ext uri="{FF2B5EF4-FFF2-40B4-BE49-F238E27FC236}">
                <a16:creationId xmlns:a16="http://schemas.microsoft.com/office/drawing/2014/main" id="{5A51028E-7AB4-2CB0-85D6-1178EAD3FAAE}"/>
              </a:ext>
            </a:extLst>
          </p:cNvPr>
          <p:cNvPicPr>
            <a:picLocks noChangeAspect="1"/>
          </p:cNvPicPr>
          <p:nvPr/>
        </p:nvPicPr>
        <p:blipFill>
          <a:blip r:embed="rId2">
            <a:extLst>
              <a:ext uri="{28A0092B-C50C-407E-A947-70E740481C1C}">
                <a14:useLocalDpi xmlns:a14="http://schemas.microsoft.com/office/drawing/2010/main" val="0"/>
              </a:ext>
            </a:extLst>
          </a:blip>
          <a:srcRect b="11"/>
          <a:stretch/>
        </p:blipFill>
        <p:spPr>
          <a:xfrm>
            <a:off x="20" y="2114"/>
            <a:ext cx="20104080" cy="11307236"/>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dirty="0"/>
              <a:t>Predicting</a:t>
            </a:r>
            <a:r>
              <a:rPr spc="-290" dirty="0"/>
              <a:t> </a:t>
            </a:r>
            <a:r>
              <a:rPr dirty="0"/>
              <a:t>Future</a:t>
            </a:r>
            <a:r>
              <a:rPr spc="-285" dirty="0"/>
              <a:t> </a:t>
            </a:r>
            <a:r>
              <a:rPr spc="-10" dirty="0"/>
              <a:t>Workforce</a:t>
            </a:r>
          </a:p>
        </p:txBody>
      </p:sp>
      <p:sp>
        <p:nvSpPr>
          <p:cNvPr id="3" name="object 3"/>
          <p:cNvSpPr txBox="1"/>
          <p:nvPr/>
        </p:nvSpPr>
        <p:spPr>
          <a:xfrm>
            <a:off x="1034388" y="7672930"/>
            <a:ext cx="8270875" cy="377825"/>
          </a:xfrm>
          <a:prstGeom prst="rect">
            <a:avLst/>
          </a:prstGeom>
        </p:spPr>
        <p:txBody>
          <a:bodyPr vert="horz" wrap="square" lIns="0" tIns="13335" rIns="0" bIns="0" rtlCol="0">
            <a:spAutoFit/>
          </a:bodyPr>
          <a:lstStyle/>
          <a:p>
            <a:pPr marL="12700">
              <a:lnSpc>
                <a:spcPct val="100000"/>
              </a:lnSpc>
              <a:spcBef>
                <a:spcPts val="105"/>
              </a:spcBef>
            </a:pPr>
            <a:r>
              <a:rPr sz="2300" dirty="0">
                <a:solidFill>
                  <a:srgbClr val="575756"/>
                </a:solidFill>
                <a:latin typeface="Helvetica"/>
                <a:cs typeface="Helvetica"/>
              </a:rPr>
              <a:t>Identifying</a:t>
            </a:r>
            <a:r>
              <a:rPr sz="2300" spc="-30" dirty="0">
                <a:solidFill>
                  <a:srgbClr val="575756"/>
                </a:solidFill>
                <a:latin typeface="Helvetica"/>
                <a:cs typeface="Helvetica"/>
              </a:rPr>
              <a:t> </a:t>
            </a:r>
            <a:r>
              <a:rPr sz="2300" dirty="0">
                <a:solidFill>
                  <a:srgbClr val="575756"/>
                </a:solidFill>
                <a:latin typeface="Helvetica"/>
                <a:cs typeface="Helvetica"/>
              </a:rPr>
              <a:t>the</a:t>
            </a:r>
            <a:r>
              <a:rPr sz="2300" spc="-15" dirty="0">
                <a:solidFill>
                  <a:srgbClr val="575756"/>
                </a:solidFill>
                <a:latin typeface="Helvetica"/>
                <a:cs typeface="Helvetica"/>
              </a:rPr>
              <a:t> </a:t>
            </a:r>
            <a:r>
              <a:rPr sz="2300" dirty="0">
                <a:solidFill>
                  <a:srgbClr val="575756"/>
                </a:solidFill>
                <a:latin typeface="Helvetica"/>
                <a:cs typeface="Helvetica"/>
              </a:rPr>
              <a:t>future</a:t>
            </a:r>
            <a:r>
              <a:rPr sz="2300" spc="-15" dirty="0">
                <a:solidFill>
                  <a:srgbClr val="575756"/>
                </a:solidFill>
                <a:latin typeface="Helvetica"/>
                <a:cs typeface="Helvetica"/>
              </a:rPr>
              <a:t> </a:t>
            </a:r>
            <a:r>
              <a:rPr sz="2300" dirty="0">
                <a:solidFill>
                  <a:srgbClr val="575756"/>
                </a:solidFill>
                <a:latin typeface="Helvetica"/>
                <a:cs typeface="Helvetica"/>
              </a:rPr>
              <a:t>workforce</a:t>
            </a:r>
            <a:r>
              <a:rPr sz="2300" spc="-15" dirty="0">
                <a:solidFill>
                  <a:srgbClr val="575756"/>
                </a:solidFill>
                <a:latin typeface="Helvetica"/>
                <a:cs typeface="Helvetica"/>
              </a:rPr>
              <a:t> </a:t>
            </a:r>
            <a:r>
              <a:rPr sz="2300" dirty="0">
                <a:solidFill>
                  <a:srgbClr val="575756"/>
                </a:solidFill>
                <a:latin typeface="Helvetica"/>
                <a:cs typeface="Helvetica"/>
              </a:rPr>
              <a:t>requirement</a:t>
            </a:r>
            <a:r>
              <a:rPr sz="2300" spc="-15" dirty="0">
                <a:solidFill>
                  <a:srgbClr val="575756"/>
                </a:solidFill>
                <a:latin typeface="Helvetica"/>
                <a:cs typeface="Helvetica"/>
              </a:rPr>
              <a:t> </a:t>
            </a:r>
            <a:r>
              <a:rPr sz="2300" dirty="0">
                <a:solidFill>
                  <a:srgbClr val="575756"/>
                </a:solidFill>
                <a:latin typeface="Helvetica"/>
                <a:cs typeface="Helvetica"/>
              </a:rPr>
              <a:t>is</a:t>
            </a:r>
            <a:r>
              <a:rPr sz="2300" spc="-15" dirty="0">
                <a:solidFill>
                  <a:srgbClr val="575756"/>
                </a:solidFill>
                <a:latin typeface="Helvetica"/>
                <a:cs typeface="Helvetica"/>
              </a:rPr>
              <a:t> </a:t>
            </a:r>
            <a:r>
              <a:rPr sz="2300" dirty="0">
                <a:solidFill>
                  <a:srgbClr val="575756"/>
                </a:solidFill>
                <a:latin typeface="Helvetica"/>
                <a:cs typeface="Helvetica"/>
              </a:rPr>
              <a:t>harder</a:t>
            </a:r>
            <a:r>
              <a:rPr sz="2300" spc="-15" dirty="0">
                <a:solidFill>
                  <a:srgbClr val="575756"/>
                </a:solidFill>
                <a:latin typeface="Helvetica"/>
                <a:cs typeface="Helvetica"/>
              </a:rPr>
              <a:t> </a:t>
            </a:r>
            <a:r>
              <a:rPr sz="2300" dirty="0">
                <a:solidFill>
                  <a:srgbClr val="575756"/>
                </a:solidFill>
                <a:latin typeface="Helvetica"/>
                <a:cs typeface="Helvetica"/>
              </a:rPr>
              <a:t>over</a:t>
            </a:r>
            <a:r>
              <a:rPr sz="2300" spc="-15" dirty="0">
                <a:solidFill>
                  <a:srgbClr val="575756"/>
                </a:solidFill>
                <a:latin typeface="Helvetica"/>
                <a:cs typeface="Helvetica"/>
              </a:rPr>
              <a:t> </a:t>
            </a:r>
            <a:r>
              <a:rPr sz="2300" spc="-10" dirty="0">
                <a:solidFill>
                  <a:srgbClr val="575756"/>
                </a:solidFill>
                <a:latin typeface="Helvetica"/>
                <a:cs typeface="Helvetica"/>
              </a:rPr>
              <a:t>time:</a:t>
            </a:r>
            <a:endParaRPr sz="2300">
              <a:latin typeface="Helvetica"/>
              <a:cs typeface="Helvetica"/>
            </a:endParaRPr>
          </a:p>
        </p:txBody>
      </p:sp>
      <p:sp>
        <p:nvSpPr>
          <p:cNvPr id="4" name="object 4"/>
          <p:cNvSpPr txBox="1"/>
          <p:nvPr/>
        </p:nvSpPr>
        <p:spPr>
          <a:xfrm>
            <a:off x="1034388" y="8234085"/>
            <a:ext cx="8592820" cy="1784985"/>
          </a:xfrm>
          <a:prstGeom prst="rect">
            <a:avLst/>
          </a:prstGeom>
        </p:spPr>
        <p:txBody>
          <a:bodyPr vert="horz" wrap="square" lIns="0" tIns="12065" rIns="0" bIns="0" rtlCol="0">
            <a:spAutoFit/>
          </a:bodyPr>
          <a:lstStyle/>
          <a:p>
            <a:pPr marL="12700" marR="5080">
              <a:lnSpc>
                <a:spcPct val="100400"/>
              </a:lnSpc>
              <a:spcBef>
                <a:spcPts val="95"/>
              </a:spcBef>
            </a:pPr>
            <a:r>
              <a:rPr sz="2300" dirty="0">
                <a:solidFill>
                  <a:srgbClr val="575756"/>
                </a:solidFill>
                <a:latin typeface="Helvetica"/>
                <a:cs typeface="Helvetica"/>
              </a:rPr>
              <a:t>The</a:t>
            </a:r>
            <a:r>
              <a:rPr sz="2300" spc="-15" dirty="0">
                <a:solidFill>
                  <a:srgbClr val="575756"/>
                </a:solidFill>
                <a:latin typeface="Helvetica"/>
                <a:cs typeface="Helvetica"/>
              </a:rPr>
              <a:t> </a:t>
            </a:r>
            <a:r>
              <a:rPr sz="2300" dirty="0">
                <a:solidFill>
                  <a:srgbClr val="575756"/>
                </a:solidFill>
                <a:latin typeface="Helvetica"/>
                <a:cs typeface="Helvetica"/>
              </a:rPr>
              <a:t>‘Cone</a:t>
            </a:r>
            <a:r>
              <a:rPr sz="2300" spc="-15" dirty="0">
                <a:solidFill>
                  <a:srgbClr val="575756"/>
                </a:solidFill>
                <a:latin typeface="Helvetica"/>
                <a:cs typeface="Helvetica"/>
              </a:rPr>
              <a:t> </a:t>
            </a:r>
            <a:r>
              <a:rPr sz="2300" dirty="0">
                <a:solidFill>
                  <a:srgbClr val="575756"/>
                </a:solidFill>
                <a:latin typeface="Helvetica"/>
                <a:cs typeface="Helvetica"/>
              </a:rPr>
              <a:t>of</a:t>
            </a:r>
            <a:r>
              <a:rPr sz="2300" spc="-15" dirty="0">
                <a:solidFill>
                  <a:srgbClr val="575756"/>
                </a:solidFill>
                <a:latin typeface="Helvetica"/>
                <a:cs typeface="Helvetica"/>
              </a:rPr>
              <a:t> </a:t>
            </a:r>
            <a:r>
              <a:rPr sz="2300" dirty="0">
                <a:solidFill>
                  <a:srgbClr val="575756"/>
                </a:solidFill>
                <a:latin typeface="Helvetica"/>
                <a:cs typeface="Helvetica"/>
              </a:rPr>
              <a:t>Uncertainty’</a:t>
            </a:r>
            <a:r>
              <a:rPr sz="2300" spc="-100" dirty="0">
                <a:solidFill>
                  <a:srgbClr val="575756"/>
                </a:solidFill>
                <a:latin typeface="Helvetica"/>
                <a:cs typeface="Helvetica"/>
              </a:rPr>
              <a:t> </a:t>
            </a:r>
            <a:r>
              <a:rPr sz="2300" dirty="0">
                <a:solidFill>
                  <a:srgbClr val="575756"/>
                </a:solidFill>
                <a:latin typeface="Helvetica"/>
                <a:cs typeface="Helvetica"/>
              </a:rPr>
              <a:t>means</a:t>
            </a:r>
            <a:r>
              <a:rPr sz="2300" spc="-15" dirty="0">
                <a:solidFill>
                  <a:srgbClr val="575756"/>
                </a:solidFill>
                <a:latin typeface="Helvetica"/>
                <a:cs typeface="Helvetica"/>
              </a:rPr>
              <a:t> </a:t>
            </a:r>
            <a:r>
              <a:rPr sz="2300" dirty="0">
                <a:solidFill>
                  <a:srgbClr val="575756"/>
                </a:solidFill>
                <a:latin typeface="Helvetica"/>
                <a:cs typeface="Helvetica"/>
              </a:rPr>
              <a:t>our</a:t>
            </a:r>
            <a:r>
              <a:rPr sz="2300" spc="-10" dirty="0">
                <a:solidFill>
                  <a:srgbClr val="575756"/>
                </a:solidFill>
                <a:latin typeface="Helvetica"/>
                <a:cs typeface="Helvetica"/>
              </a:rPr>
              <a:t> </a:t>
            </a:r>
            <a:r>
              <a:rPr sz="2300" dirty="0">
                <a:solidFill>
                  <a:srgbClr val="575756"/>
                </a:solidFill>
                <a:latin typeface="Helvetica"/>
                <a:cs typeface="Helvetica"/>
              </a:rPr>
              <a:t>best</a:t>
            </a:r>
            <a:r>
              <a:rPr sz="2300" spc="-15" dirty="0">
                <a:solidFill>
                  <a:srgbClr val="575756"/>
                </a:solidFill>
                <a:latin typeface="Helvetica"/>
                <a:cs typeface="Helvetica"/>
              </a:rPr>
              <a:t> </a:t>
            </a:r>
            <a:r>
              <a:rPr sz="2300" dirty="0">
                <a:solidFill>
                  <a:srgbClr val="575756"/>
                </a:solidFill>
                <a:latin typeface="Helvetica"/>
                <a:cs typeface="Helvetica"/>
              </a:rPr>
              <a:t>line</a:t>
            </a:r>
            <a:r>
              <a:rPr sz="2300" spc="-15" dirty="0">
                <a:solidFill>
                  <a:srgbClr val="575756"/>
                </a:solidFill>
                <a:latin typeface="Helvetica"/>
                <a:cs typeface="Helvetica"/>
              </a:rPr>
              <a:t> </a:t>
            </a:r>
            <a:r>
              <a:rPr sz="2300" dirty="0">
                <a:solidFill>
                  <a:srgbClr val="575756"/>
                </a:solidFill>
                <a:latin typeface="Helvetica"/>
                <a:cs typeface="Helvetica"/>
              </a:rPr>
              <a:t>of</a:t>
            </a:r>
            <a:r>
              <a:rPr sz="2300" spc="-15" dirty="0">
                <a:solidFill>
                  <a:srgbClr val="575756"/>
                </a:solidFill>
                <a:latin typeface="Helvetica"/>
                <a:cs typeface="Helvetica"/>
              </a:rPr>
              <a:t> </a:t>
            </a:r>
            <a:r>
              <a:rPr sz="2300" dirty="0">
                <a:solidFill>
                  <a:srgbClr val="575756"/>
                </a:solidFill>
                <a:latin typeface="Helvetica"/>
                <a:cs typeface="Helvetica"/>
              </a:rPr>
              <a:t>sight</a:t>
            </a:r>
            <a:r>
              <a:rPr sz="2300" spc="-15" dirty="0">
                <a:solidFill>
                  <a:srgbClr val="575756"/>
                </a:solidFill>
                <a:latin typeface="Helvetica"/>
                <a:cs typeface="Helvetica"/>
              </a:rPr>
              <a:t> </a:t>
            </a:r>
            <a:r>
              <a:rPr sz="2300" dirty="0">
                <a:solidFill>
                  <a:srgbClr val="575756"/>
                </a:solidFill>
                <a:latin typeface="Helvetica"/>
                <a:cs typeface="Helvetica"/>
              </a:rPr>
              <a:t>is</a:t>
            </a:r>
            <a:r>
              <a:rPr sz="2300" spc="-15" dirty="0">
                <a:solidFill>
                  <a:srgbClr val="575756"/>
                </a:solidFill>
                <a:latin typeface="Helvetica"/>
                <a:cs typeface="Helvetica"/>
              </a:rPr>
              <a:t> </a:t>
            </a:r>
            <a:r>
              <a:rPr sz="2300" dirty="0">
                <a:solidFill>
                  <a:srgbClr val="575756"/>
                </a:solidFill>
                <a:latin typeface="Helvetica"/>
                <a:cs typeface="Helvetica"/>
              </a:rPr>
              <a:t>the</a:t>
            </a:r>
            <a:r>
              <a:rPr sz="2300" spc="-10" dirty="0">
                <a:solidFill>
                  <a:srgbClr val="575756"/>
                </a:solidFill>
                <a:latin typeface="Helvetica"/>
                <a:cs typeface="Helvetica"/>
              </a:rPr>
              <a:t> future </a:t>
            </a:r>
            <a:r>
              <a:rPr sz="2300" dirty="0">
                <a:solidFill>
                  <a:srgbClr val="575756"/>
                </a:solidFill>
                <a:latin typeface="Helvetica"/>
                <a:cs typeface="Helvetica"/>
              </a:rPr>
              <a:t>needs</a:t>
            </a:r>
            <a:r>
              <a:rPr sz="2300" spc="-5" dirty="0">
                <a:solidFill>
                  <a:srgbClr val="575756"/>
                </a:solidFill>
                <a:latin typeface="Helvetica"/>
                <a:cs typeface="Helvetica"/>
              </a:rPr>
              <a:t> </a:t>
            </a:r>
            <a:r>
              <a:rPr sz="2300" dirty="0">
                <a:solidFill>
                  <a:srgbClr val="575756"/>
                </a:solidFill>
                <a:latin typeface="Helvetica"/>
                <a:cs typeface="Helvetica"/>
              </a:rPr>
              <a:t>of</a:t>
            </a:r>
            <a:r>
              <a:rPr sz="2300" spc="-5" dirty="0">
                <a:solidFill>
                  <a:srgbClr val="575756"/>
                </a:solidFill>
                <a:latin typeface="Helvetica"/>
                <a:cs typeface="Helvetica"/>
              </a:rPr>
              <a:t> </a:t>
            </a:r>
            <a:r>
              <a:rPr sz="2300" dirty="0">
                <a:solidFill>
                  <a:srgbClr val="575756"/>
                </a:solidFill>
                <a:latin typeface="Helvetica"/>
                <a:cs typeface="Helvetica"/>
              </a:rPr>
              <a:t>people</a:t>
            </a:r>
            <a:r>
              <a:rPr sz="2300" spc="-5" dirty="0">
                <a:solidFill>
                  <a:srgbClr val="575756"/>
                </a:solidFill>
                <a:latin typeface="Helvetica"/>
                <a:cs typeface="Helvetica"/>
              </a:rPr>
              <a:t> </a:t>
            </a:r>
            <a:r>
              <a:rPr sz="2300" dirty="0">
                <a:solidFill>
                  <a:srgbClr val="575756"/>
                </a:solidFill>
                <a:latin typeface="Helvetica"/>
                <a:cs typeface="Helvetica"/>
              </a:rPr>
              <a:t>(patients</a:t>
            </a:r>
            <a:r>
              <a:rPr sz="2300" spc="-5" dirty="0">
                <a:solidFill>
                  <a:srgbClr val="575756"/>
                </a:solidFill>
                <a:latin typeface="Helvetica"/>
                <a:cs typeface="Helvetica"/>
              </a:rPr>
              <a:t> </a:t>
            </a:r>
            <a:r>
              <a:rPr sz="2300" dirty="0">
                <a:solidFill>
                  <a:srgbClr val="575756"/>
                </a:solidFill>
                <a:latin typeface="Helvetica"/>
                <a:cs typeface="Helvetica"/>
              </a:rPr>
              <a:t>and</a:t>
            </a:r>
            <a:r>
              <a:rPr sz="2300" spc="-5" dirty="0">
                <a:solidFill>
                  <a:srgbClr val="575756"/>
                </a:solidFill>
                <a:latin typeface="Helvetica"/>
                <a:cs typeface="Helvetica"/>
              </a:rPr>
              <a:t> </a:t>
            </a:r>
            <a:r>
              <a:rPr sz="2300" dirty="0">
                <a:solidFill>
                  <a:srgbClr val="575756"/>
                </a:solidFill>
                <a:latin typeface="Helvetica"/>
                <a:cs typeface="Helvetica"/>
              </a:rPr>
              <a:t>our</a:t>
            </a:r>
            <a:r>
              <a:rPr sz="2300" spc="-5" dirty="0">
                <a:solidFill>
                  <a:srgbClr val="575756"/>
                </a:solidFill>
                <a:latin typeface="Helvetica"/>
                <a:cs typeface="Helvetica"/>
              </a:rPr>
              <a:t> </a:t>
            </a:r>
            <a:r>
              <a:rPr sz="2300" dirty="0">
                <a:solidFill>
                  <a:srgbClr val="575756"/>
                </a:solidFill>
                <a:latin typeface="Helvetica"/>
                <a:cs typeface="Helvetica"/>
              </a:rPr>
              <a:t>workforce)</a:t>
            </a:r>
            <a:r>
              <a:rPr sz="2300" spc="-5" dirty="0">
                <a:solidFill>
                  <a:srgbClr val="575756"/>
                </a:solidFill>
                <a:latin typeface="Helvetica"/>
                <a:cs typeface="Helvetica"/>
              </a:rPr>
              <a:t> </a:t>
            </a:r>
            <a:r>
              <a:rPr sz="2300" dirty="0">
                <a:solidFill>
                  <a:srgbClr val="575756"/>
                </a:solidFill>
                <a:latin typeface="Helvetica"/>
                <a:cs typeface="Helvetica"/>
              </a:rPr>
              <a:t>and</a:t>
            </a:r>
            <a:r>
              <a:rPr sz="2300" spc="-5" dirty="0">
                <a:solidFill>
                  <a:srgbClr val="575756"/>
                </a:solidFill>
                <a:latin typeface="Helvetica"/>
                <a:cs typeface="Helvetica"/>
              </a:rPr>
              <a:t> </a:t>
            </a:r>
            <a:r>
              <a:rPr sz="2300" dirty="0">
                <a:solidFill>
                  <a:srgbClr val="575756"/>
                </a:solidFill>
                <a:latin typeface="Helvetica"/>
                <a:cs typeface="Helvetica"/>
              </a:rPr>
              <a:t>our</a:t>
            </a:r>
            <a:r>
              <a:rPr sz="2300" spc="-5" dirty="0">
                <a:solidFill>
                  <a:srgbClr val="575756"/>
                </a:solidFill>
                <a:latin typeface="Helvetica"/>
                <a:cs typeface="Helvetica"/>
              </a:rPr>
              <a:t> </a:t>
            </a:r>
            <a:r>
              <a:rPr sz="2300" spc="-10" dirty="0">
                <a:solidFill>
                  <a:srgbClr val="575756"/>
                </a:solidFill>
                <a:latin typeface="Helvetica"/>
                <a:cs typeface="Helvetica"/>
              </a:rPr>
              <a:t>ambitions</a:t>
            </a:r>
            <a:r>
              <a:rPr sz="2300" spc="575" dirty="0">
                <a:solidFill>
                  <a:srgbClr val="575756"/>
                </a:solidFill>
                <a:latin typeface="Helvetica"/>
                <a:cs typeface="Helvetica"/>
              </a:rPr>
              <a:t> </a:t>
            </a:r>
            <a:r>
              <a:rPr sz="2300" dirty="0">
                <a:solidFill>
                  <a:srgbClr val="575756"/>
                </a:solidFill>
                <a:latin typeface="Helvetica"/>
                <a:cs typeface="Helvetica"/>
              </a:rPr>
              <a:t>for</a:t>
            </a:r>
            <a:r>
              <a:rPr sz="2300" spc="-25" dirty="0">
                <a:solidFill>
                  <a:srgbClr val="575756"/>
                </a:solidFill>
                <a:latin typeface="Helvetica"/>
                <a:cs typeface="Helvetica"/>
              </a:rPr>
              <a:t> </a:t>
            </a:r>
            <a:r>
              <a:rPr sz="2300" dirty="0">
                <a:solidFill>
                  <a:srgbClr val="575756"/>
                </a:solidFill>
                <a:latin typeface="Helvetica"/>
                <a:cs typeface="Helvetica"/>
              </a:rPr>
              <a:t>how</a:t>
            </a:r>
            <a:r>
              <a:rPr sz="2300" spc="-15" dirty="0">
                <a:solidFill>
                  <a:srgbClr val="575756"/>
                </a:solidFill>
                <a:latin typeface="Helvetica"/>
                <a:cs typeface="Helvetica"/>
              </a:rPr>
              <a:t> </a:t>
            </a:r>
            <a:r>
              <a:rPr sz="2300" dirty="0">
                <a:solidFill>
                  <a:srgbClr val="575756"/>
                </a:solidFill>
                <a:latin typeface="Helvetica"/>
                <a:cs typeface="Helvetica"/>
              </a:rPr>
              <a:t>we</a:t>
            </a:r>
            <a:r>
              <a:rPr sz="2300" spc="-15" dirty="0">
                <a:solidFill>
                  <a:srgbClr val="575756"/>
                </a:solidFill>
                <a:latin typeface="Helvetica"/>
                <a:cs typeface="Helvetica"/>
              </a:rPr>
              <a:t> </a:t>
            </a:r>
            <a:r>
              <a:rPr sz="2300" dirty="0">
                <a:solidFill>
                  <a:srgbClr val="575756"/>
                </a:solidFill>
                <a:latin typeface="Helvetica"/>
                <a:cs typeface="Helvetica"/>
              </a:rPr>
              <a:t>will</a:t>
            </a:r>
            <a:r>
              <a:rPr sz="2300" spc="-15" dirty="0">
                <a:solidFill>
                  <a:srgbClr val="575756"/>
                </a:solidFill>
                <a:latin typeface="Helvetica"/>
                <a:cs typeface="Helvetica"/>
              </a:rPr>
              <a:t> </a:t>
            </a:r>
            <a:r>
              <a:rPr sz="2300" dirty="0">
                <a:solidFill>
                  <a:srgbClr val="575756"/>
                </a:solidFill>
                <a:latin typeface="Helvetica"/>
                <a:cs typeface="Helvetica"/>
              </a:rPr>
              <a:t>deliver</a:t>
            </a:r>
            <a:r>
              <a:rPr sz="2300" spc="-15" dirty="0">
                <a:solidFill>
                  <a:srgbClr val="575756"/>
                </a:solidFill>
                <a:latin typeface="Helvetica"/>
                <a:cs typeface="Helvetica"/>
              </a:rPr>
              <a:t> </a:t>
            </a:r>
            <a:r>
              <a:rPr sz="2300" dirty="0">
                <a:solidFill>
                  <a:srgbClr val="575756"/>
                </a:solidFill>
                <a:latin typeface="Helvetica"/>
                <a:cs typeface="Helvetica"/>
              </a:rPr>
              <a:t>care</a:t>
            </a:r>
            <a:r>
              <a:rPr sz="2300" spc="-15" dirty="0">
                <a:solidFill>
                  <a:srgbClr val="575756"/>
                </a:solidFill>
                <a:latin typeface="Helvetica"/>
                <a:cs typeface="Helvetica"/>
              </a:rPr>
              <a:t> </a:t>
            </a:r>
            <a:r>
              <a:rPr sz="2300" dirty="0">
                <a:solidFill>
                  <a:srgbClr val="575756"/>
                </a:solidFill>
                <a:latin typeface="Helvetica"/>
                <a:cs typeface="Helvetica"/>
              </a:rPr>
              <a:t>–</a:t>
            </a:r>
            <a:r>
              <a:rPr sz="2300" spc="-10" dirty="0">
                <a:solidFill>
                  <a:srgbClr val="575756"/>
                </a:solidFill>
                <a:latin typeface="Helvetica"/>
                <a:cs typeface="Helvetica"/>
              </a:rPr>
              <a:t> </a:t>
            </a:r>
            <a:r>
              <a:rPr sz="2300" b="1" dirty="0">
                <a:solidFill>
                  <a:srgbClr val="575756"/>
                </a:solidFill>
                <a:latin typeface="Helvetica"/>
                <a:cs typeface="Helvetica"/>
              </a:rPr>
              <a:t>our</a:t>
            </a:r>
            <a:r>
              <a:rPr sz="2300" b="1" spc="-15" dirty="0">
                <a:solidFill>
                  <a:srgbClr val="575756"/>
                </a:solidFill>
                <a:latin typeface="Helvetica"/>
                <a:cs typeface="Helvetica"/>
              </a:rPr>
              <a:t> </a:t>
            </a:r>
            <a:r>
              <a:rPr sz="2300" b="1" dirty="0">
                <a:solidFill>
                  <a:srgbClr val="575756"/>
                </a:solidFill>
                <a:latin typeface="Helvetica"/>
                <a:cs typeface="Helvetica"/>
              </a:rPr>
              <a:t>Primary</a:t>
            </a:r>
            <a:r>
              <a:rPr sz="2300" b="1" spc="-15" dirty="0">
                <a:solidFill>
                  <a:srgbClr val="575756"/>
                </a:solidFill>
                <a:latin typeface="Helvetica"/>
                <a:cs typeface="Helvetica"/>
              </a:rPr>
              <a:t> </a:t>
            </a:r>
            <a:r>
              <a:rPr sz="2300" b="1" dirty="0">
                <a:solidFill>
                  <a:srgbClr val="575756"/>
                </a:solidFill>
                <a:latin typeface="Helvetica"/>
                <a:cs typeface="Helvetica"/>
              </a:rPr>
              <a:t>Care</a:t>
            </a:r>
            <a:r>
              <a:rPr sz="2300" b="1" spc="-15" dirty="0">
                <a:solidFill>
                  <a:srgbClr val="575756"/>
                </a:solidFill>
                <a:latin typeface="Helvetica"/>
                <a:cs typeface="Helvetica"/>
              </a:rPr>
              <a:t> </a:t>
            </a:r>
            <a:r>
              <a:rPr sz="2300" b="1" dirty="0">
                <a:solidFill>
                  <a:srgbClr val="575756"/>
                </a:solidFill>
                <a:latin typeface="Helvetica"/>
                <a:cs typeface="Helvetica"/>
              </a:rPr>
              <a:t>Strategy</a:t>
            </a:r>
            <a:r>
              <a:rPr sz="2300" dirty="0">
                <a:solidFill>
                  <a:srgbClr val="575756"/>
                </a:solidFill>
                <a:latin typeface="Helvetica"/>
                <a:cs typeface="Helvetica"/>
              </a:rPr>
              <a:t>.</a:t>
            </a:r>
            <a:r>
              <a:rPr sz="2300" spc="-15" dirty="0">
                <a:solidFill>
                  <a:srgbClr val="575756"/>
                </a:solidFill>
                <a:latin typeface="Helvetica"/>
                <a:cs typeface="Helvetica"/>
              </a:rPr>
              <a:t> </a:t>
            </a:r>
            <a:r>
              <a:rPr sz="2300" dirty="0">
                <a:solidFill>
                  <a:srgbClr val="575756"/>
                </a:solidFill>
                <a:latin typeface="Helvetica"/>
                <a:cs typeface="Helvetica"/>
              </a:rPr>
              <a:t>We</a:t>
            </a:r>
            <a:r>
              <a:rPr sz="2300" spc="-10" dirty="0">
                <a:solidFill>
                  <a:srgbClr val="575756"/>
                </a:solidFill>
                <a:latin typeface="Helvetica"/>
                <a:cs typeface="Helvetica"/>
              </a:rPr>
              <a:t> </a:t>
            </a:r>
            <a:r>
              <a:rPr sz="2300" spc="-20" dirty="0">
                <a:solidFill>
                  <a:srgbClr val="575756"/>
                </a:solidFill>
                <a:latin typeface="Helvetica"/>
                <a:cs typeface="Helvetica"/>
              </a:rPr>
              <a:t>will </a:t>
            </a:r>
            <a:r>
              <a:rPr sz="2300" dirty="0">
                <a:solidFill>
                  <a:srgbClr val="575756"/>
                </a:solidFill>
                <a:latin typeface="Helvetica"/>
                <a:cs typeface="Helvetica"/>
              </a:rPr>
              <a:t>need</a:t>
            </a:r>
            <a:r>
              <a:rPr sz="2300" spc="-10" dirty="0">
                <a:solidFill>
                  <a:srgbClr val="575756"/>
                </a:solidFill>
                <a:latin typeface="Helvetica"/>
                <a:cs typeface="Helvetica"/>
              </a:rPr>
              <a:t> </a:t>
            </a:r>
            <a:r>
              <a:rPr sz="2300" dirty="0">
                <a:solidFill>
                  <a:srgbClr val="575756"/>
                </a:solidFill>
                <a:latin typeface="Helvetica"/>
                <a:cs typeface="Helvetica"/>
              </a:rPr>
              <a:t>to</a:t>
            </a:r>
            <a:r>
              <a:rPr sz="2300" spc="-5" dirty="0">
                <a:solidFill>
                  <a:srgbClr val="575756"/>
                </a:solidFill>
                <a:latin typeface="Helvetica"/>
                <a:cs typeface="Helvetica"/>
              </a:rPr>
              <a:t> </a:t>
            </a:r>
            <a:r>
              <a:rPr sz="2300" dirty="0">
                <a:solidFill>
                  <a:srgbClr val="575756"/>
                </a:solidFill>
                <a:latin typeface="Helvetica"/>
                <a:cs typeface="Helvetica"/>
              </a:rPr>
              <a:t>shift</a:t>
            </a:r>
            <a:r>
              <a:rPr sz="2300" spc="-5" dirty="0">
                <a:solidFill>
                  <a:srgbClr val="575756"/>
                </a:solidFill>
                <a:latin typeface="Helvetica"/>
                <a:cs typeface="Helvetica"/>
              </a:rPr>
              <a:t> </a:t>
            </a:r>
            <a:r>
              <a:rPr sz="2300" dirty="0">
                <a:solidFill>
                  <a:srgbClr val="575756"/>
                </a:solidFill>
                <a:latin typeface="Helvetica"/>
                <a:cs typeface="Helvetica"/>
              </a:rPr>
              <a:t>our</a:t>
            </a:r>
            <a:r>
              <a:rPr sz="2300" spc="-5" dirty="0">
                <a:solidFill>
                  <a:srgbClr val="575756"/>
                </a:solidFill>
                <a:latin typeface="Helvetica"/>
                <a:cs typeface="Helvetica"/>
              </a:rPr>
              <a:t> </a:t>
            </a:r>
            <a:r>
              <a:rPr sz="2300" dirty="0">
                <a:solidFill>
                  <a:srgbClr val="575756"/>
                </a:solidFill>
                <a:latin typeface="Helvetica"/>
                <a:cs typeface="Helvetica"/>
              </a:rPr>
              <a:t>focus</a:t>
            </a:r>
            <a:r>
              <a:rPr sz="2300" spc="-5" dirty="0">
                <a:solidFill>
                  <a:srgbClr val="575756"/>
                </a:solidFill>
                <a:latin typeface="Helvetica"/>
                <a:cs typeface="Helvetica"/>
              </a:rPr>
              <a:t> </a:t>
            </a:r>
            <a:r>
              <a:rPr sz="2300" dirty="0">
                <a:solidFill>
                  <a:srgbClr val="575756"/>
                </a:solidFill>
                <a:latin typeface="Helvetica"/>
                <a:cs typeface="Helvetica"/>
              </a:rPr>
              <a:t>on</a:t>
            </a:r>
            <a:r>
              <a:rPr sz="2300" spc="-5" dirty="0">
                <a:solidFill>
                  <a:srgbClr val="575756"/>
                </a:solidFill>
                <a:latin typeface="Helvetica"/>
                <a:cs typeface="Helvetica"/>
              </a:rPr>
              <a:t> </a:t>
            </a:r>
            <a:r>
              <a:rPr sz="2300" dirty="0">
                <a:solidFill>
                  <a:srgbClr val="575756"/>
                </a:solidFill>
                <a:latin typeface="Helvetica"/>
                <a:cs typeface="Helvetica"/>
              </a:rPr>
              <a:t>the</a:t>
            </a:r>
            <a:r>
              <a:rPr sz="2300" spc="-5" dirty="0">
                <a:solidFill>
                  <a:srgbClr val="575756"/>
                </a:solidFill>
                <a:latin typeface="Helvetica"/>
                <a:cs typeface="Helvetica"/>
              </a:rPr>
              <a:t> </a:t>
            </a:r>
            <a:r>
              <a:rPr sz="2300" dirty="0">
                <a:solidFill>
                  <a:srgbClr val="575756"/>
                </a:solidFill>
                <a:latin typeface="Helvetica"/>
                <a:cs typeface="Helvetica"/>
              </a:rPr>
              <a:t>skills</a:t>
            </a:r>
            <a:r>
              <a:rPr sz="2300" spc="-5" dirty="0">
                <a:solidFill>
                  <a:srgbClr val="575756"/>
                </a:solidFill>
                <a:latin typeface="Helvetica"/>
                <a:cs typeface="Helvetica"/>
              </a:rPr>
              <a:t> </a:t>
            </a:r>
            <a:r>
              <a:rPr sz="2300" dirty="0">
                <a:solidFill>
                  <a:srgbClr val="575756"/>
                </a:solidFill>
                <a:latin typeface="Helvetica"/>
                <a:cs typeface="Helvetica"/>
              </a:rPr>
              <a:t>and</a:t>
            </a:r>
            <a:r>
              <a:rPr sz="2300" spc="-5" dirty="0">
                <a:solidFill>
                  <a:srgbClr val="575756"/>
                </a:solidFill>
                <a:latin typeface="Helvetica"/>
                <a:cs typeface="Helvetica"/>
              </a:rPr>
              <a:t> </a:t>
            </a:r>
            <a:r>
              <a:rPr sz="2300" dirty="0">
                <a:solidFill>
                  <a:srgbClr val="575756"/>
                </a:solidFill>
                <a:latin typeface="Helvetica"/>
                <a:cs typeface="Helvetica"/>
              </a:rPr>
              <a:t>shape</a:t>
            </a:r>
            <a:r>
              <a:rPr sz="2300" spc="-5" dirty="0">
                <a:solidFill>
                  <a:srgbClr val="575756"/>
                </a:solidFill>
                <a:latin typeface="Helvetica"/>
                <a:cs typeface="Helvetica"/>
              </a:rPr>
              <a:t> </a:t>
            </a:r>
            <a:r>
              <a:rPr sz="2300" dirty="0">
                <a:solidFill>
                  <a:srgbClr val="575756"/>
                </a:solidFill>
                <a:latin typeface="Helvetica"/>
                <a:cs typeface="Helvetica"/>
              </a:rPr>
              <a:t>of</a:t>
            </a:r>
            <a:r>
              <a:rPr sz="2300" spc="-5" dirty="0">
                <a:solidFill>
                  <a:srgbClr val="575756"/>
                </a:solidFill>
                <a:latin typeface="Helvetica"/>
                <a:cs typeface="Helvetica"/>
              </a:rPr>
              <a:t> </a:t>
            </a:r>
            <a:r>
              <a:rPr sz="2300" dirty="0">
                <a:solidFill>
                  <a:srgbClr val="575756"/>
                </a:solidFill>
                <a:latin typeface="Helvetica"/>
                <a:cs typeface="Helvetica"/>
              </a:rPr>
              <a:t>our</a:t>
            </a:r>
            <a:r>
              <a:rPr sz="2300" spc="-5" dirty="0">
                <a:solidFill>
                  <a:srgbClr val="575756"/>
                </a:solidFill>
                <a:latin typeface="Helvetica"/>
                <a:cs typeface="Helvetica"/>
              </a:rPr>
              <a:t> </a:t>
            </a:r>
            <a:r>
              <a:rPr sz="2300" spc="-10" dirty="0">
                <a:solidFill>
                  <a:srgbClr val="575756"/>
                </a:solidFill>
                <a:latin typeface="Helvetica"/>
                <a:cs typeface="Helvetica"/>
              </a:rPr>
              <a:t>workforce </a:t>
            </a:r>
            <a:r>
              <a:rPr sz="2300" dirty="0">
                <a:solidFill>
                  <a:srgbClr val="575756"/>
                </a:solidFill>
                <a:latin typeface="Helvetica"/>
                <a:cs typeface="Helvetica"/>
              </a:rPr>
              <a:t>rather</a:t>
            </a:r>
            <a:r>
              <a:rPr sz="2300" spc="-20" dirty="0">
                <a:solidFill>
                  <a:srgbClr val="575756"/>
                </a:solidFill>
                <a:latin typeface="Helvetica"/>
                <a:cs typeface="Helvetica"/>
              </a:rPr>
              <a:t> </a:t>
            </a:r>
            <a:r>
              <a:rPr sz="2300" dirty="0">
                <a:solidFill>
                  <a:srgbClr val="575756"/>
                </a:solidFill>
                <a:latin typeface="Helvetica"/>
                <a:cs typeface="Helvetica"/>
              </a:rPr>
              <a:t>than</a:t>
            </a:r>
            <a:r>
              <a:rPr sz="2300" spc="-5" dirty="0">
                <a:solidFill>
                  <a:srgbClr val="575756"/>
                </a:solidFill>
                <a:latin typeface="Helvetica"/>
                <a:cs typeface="Helvetica"/>
              </a:rPr>
              <a:t> </a:t>
            </a:r>
            <a:r>
              <a:rPr sz="2300" dirty="0">
                <a:solidFill>
                  <a:srgbClr val="575756"/>
                </a:solidFill>
                <a:latin typeface="Helvetica"/>
                <a:cs typeface="Helvetica"/>
              </a:rPr>
              <a:t>trajectories</a:t>
            </a:r>
            <a:r>
              <a:rPr sz="2300" spc="-5" dirty="0">
                <a:solidFill>
                  <a:srgbClr val="575756"/>
                </a:solidFill>
                <a:latin typeface="Helvetica"/>
                <a:cs typeface="Helvetica"/>
              </a:rPr>
              <a:t> </a:t>
            </a:r>
            <a:r>
              <a:rPr sz="2300" dirty="0">
                <a:solidFill>
                  <a:srgbClr val="575756"/>
                </a:solidFill>
                <a:latin typeface="Helvetica"/>
                <a:cs typeface="Helvetica"/>
              </a:rPr>
              <a:t>and</a:t>
            </a:r>
            <a:r>
              <a:rPr sz="2300" spc="-5" dirty="0">
                <a:solidFill>
                  <a:srgbClr val="575756"/>
                </a:solidFill>
                <a:latin typeface="Helvetica"/>
                <a:cs typeface="Helvetica"/>
              </a:rPr>
              <a:t> </a:t>
            </a:r>
            <a:r>
              <a:rPr sz="2300" spc="-10" dirty="0">
                <a:solidFill>
                  <a:srgbClr val="575756"/>
                </a:solidFill>
                <a:latin typeface="Helvetica"/>
                <a:cs typeface="Helvetica"/>
              </a:rPr>
              <a:t>number.</a:t>
            </a:r>
            <a:endParaRPr sz="2300">
              <a:latin typeface="Helvetica"/>
              <a:cs typeface="Helvetica"/>
            </a:endParaRPr>
          </a:p>
        </p:txBody>
      </p:sp>
      <p:sp>
        <p:nvSpPr>
          <p:cNvPr id="5" name="object 5"/>
          <p:cNvSpPr/>
          <p:nvPr/>
        </p:nvSpPr>
        <p:spPr>
          <a:xfrm>
            <a:off x="10381929" y="4824078"/>
            <a:ext cx="1009015" cy="1009015"/>
          </a:xfrm>
          <a:custGeom>
            <a:avLst/>
            <a:gdLst/>
            <a:ahLst/>
            <a:cxnLst/>
            <a:rect l="l" t="t" r="r" b="b"/>
            <a:pathLst>
              <a:path w="1009015" h="1009014">
                <a:moveTo>
                  <a:pt x="189156" y="0"/>
                </a:moveTo>
                <a:lnTo>
                  <a:pt x="148246" y="8256"/>
                </a:lnTo>
                <a:lnTo>
                  <a:pt x="114844" y="30773"/>
                </a:lnTo>
                <a:lnTo>
                  <a:pt x="92327" y="64176"/>
                </a:lnTo>
                <a:lnTo>
                  <a:pt x="84070" y="105085"/>
                </a:lnTo>
                <a:lnTo>
                  <a:pt x="92327" y="145995"/>
                </a:lnTo>
                <a:lnTo>
                  <a:pt x="114844" y="179397"/>
                </a:lnTo>
                <a:lnTo>
                  <a:pt x="148246" y="201915"/>
                </a:lnTo>
                <a:lnTo>
                  <a:pt x="189156" y="210171"/>
                </a:lnTo>
                <a:lnTo>
                  <a:pt x="230066" y="201915"/>
                </a:lnTo>
                <a:lnTo>
                  <a:pt x="263468" y="179397"/>
                </a:lnTo>
                <a:lnTo>
                  <a:pt x="285986" y="145995"/>
                </a:lnTo>
                <a:lnTo>
                  <a:pt x="294242" y="105085"/>
                </a:lnTo>
                <a:lnTo>
                  <a:pt x="285986" y="64176"/>
                </a:lnTo>
                <a:lnTo>
                  <a:pt x="263468" y="30773"/>
                </a:lnTo>
                <a:lnTo>
                  <a:pt x="230066" y="8256"/>
                </a:lnTo>
                <a:lnTo>
                  <a:pt x="189156" y="0"/>
                </a:lnTo>
                <a:close/>
              </a:path>
              <a:path w="1009015" h="1009014">
                <a:moveTo>
                  <a:pt x="588495" y="252212"/>
                </a:moveTo>
                <a:lnTo>
                  <a:pt x="168141" y="252212"/>
                </a:lnTo>
                <a:lnTo>
                  <a:pt x="123488" y="258227"/>
                </a:lnTo>
                <a:lnTo>
                  <a:pt x="83335" y="275197"/>
                </a:lnTo>
                <a:lnTo>
                  <a:pt x="49296" y="301509"/>
                </a:lnTo>
                <a:lnTo>
                  <a:pt x="22985" y="335548"/>
                </a:lnTo>
                <a:lnTo>
                  <a:pt x="6015" y="375700"/>
                </a:lnTo>
                <a:lnTo>
                  <a:pt x="0" y="420353"/>
                </a:lnTo>
                <a:lnTo>
                  <a:pt x="0" y="546454"/>
                </a:lnTo>
                <a:lnTo>
                  <a:pt x="25682" y="585195"/>
                </a:lnTo>
                <a:lnTo>
                  <a:pt x="42040" y="588495"/>
                </a:lnTo>
                <a:lnTo>
                  <a:pt x="58396" y="585195"/>
                </a:lnTo>
                <a:lnTo>
                  <a:pt x="71756" y="576191"/>
                </a:lnTo>
                <a:lnTo>
                  <a:pt x="80766" y="562830"/>
                </a:lnTo>
                <a:lnTo>
                  <a:pt x="84070" y="546454"/>
                </a:lnTo>
                <a:lnTo>
                  <a:pt x="84070" y="420353"/>
                </a:lnTo>
                <a:lnTo>
                  <a:pt x="90686" y="387657"/>
                </a:lnTo>
                <a:lnTo>
                  <a:pt x="108719" y="360931"/>
                </a:lnTo>
                <a:lnTo>
                  <a:pt x="135445" y="342898"/>
                </a:lnTo>
                <a:lnTo>
                  <a:pt x="168141" y="336282"/>
                </a:lnTo>
                <a:lnTo>
                  <a:pt x="588495" y="336282"/>
                </a:lnTo>
                <a:lnTo>
                  <a:pt x="604851" y="332982"/>
                </a:lnTo>
                <a:lnTo>
                  <a:pt x="618211" y="323979"/>
                </a:lnTo>
                <a:lnTo>
                  <a:pt x="627221" y="310617"/>
                </a:lnTo>
                <a:lnTo>
                  <a:pt x="630525" y="294242"/>
                </a:lnTo>
                <a:lnTo>
                  <a:pt x="627221" y="277868"/>
                </a:lnTo>
                <a:lnTo>
                  <a:pt x="618211" y="264510"/>
                </a:lnTo>
                <a:lnTo>
                  <a:pt x="604851" y="255510"/>
                </a:lnTo>
                <a:lnTo>
                  <a:pt x="588495" y="252212"/>
                </a:lnTo>
                <a:close/>
              </a:path>
              <a:path w="1009015" h="1009014">
                <a:moveTo>
                  <a:pt x="336282" y="336282"/>
                </a:moveTo>
                <a:lnTo>
                  <a:pt x="252212" y="336282"/>
                </a:lnTo>
                <a:lnTo>
                  <a:pt x="252212" y="546454"/>
                </a:lnTo>
                <a:lnTo>
                  <a:pt x="255475" y="562627"/>
                </a:lnTo>
                <a:lnTo>
                  <a:pt x="255516" y="562830"/>
                </a:lnTo>
                <a:lnTo>
                  <a:pt x="264525" y="576191"/>
                </a:lnTo>
                <a:lnTo>
                  <a:pt x="277886" y="585195"/>
                </a:lnTo>
                <a:lnTo>
                  <a:pt x="294242" y="588495"/>
                </a:lnTo>
                <a:lnTo>
                  <a:pt x="310600" y="585195"/>
                </a:lnTo>
                <a:lnTo>
                  <a:pt x="323963" y="576191"/>
                </a:lnTo>
                <a:lnTo>
                  <a:pt x="332977" y="562830"/>
                </a:lnTo>
                <a:lnTo>
                  <a:pt x="336282" y="546454"/>
                </a:lnTo>
                <a:lnTo>
                  <a:pt x="336282" y="336282"/>
                </a:lnTo>
                <a:close/>
              </a:path>
              <a:path w="1009015" h="1009014">
                <a:moveTo>
                  <a:pt x="819681" y="0"/>
                </a:moveTo>
                <a:lnTo>
                  <a:pt x="420353" y="0"/>
                </a:lnTo>
                <a:lnTo>
                  <a:pt x="403995" y="3298"/>
                </a:lnTo>
                <a:lnTo>
                  <a:pt x="390632" y="12298"/>
                </a:lnTo>
                <a:lnTo>
                  <a:pt x="381618" y="25656"/>
                </a:lnTo>
                <a:lnTo>
                  <a:pt x="378313" y="42030"/>
                </a:lnTo>
                <a:lnTo>
                  <a:pt x="381618" y="58405"/>
                </a:lnTo>
                <a:lnTo>
                  <a:pt x="390632" y="71767"/>
                </a:lnTo>
                <a:lnTo>
                  <a:pt x="403995" y="80770"/>
                </a:lnTo>
                <a:lnTo>
                  <a:pt x="420353" y="84070"/>
                </a:lnTo>
                <a:lnTo>
                  <a:pt x="819681" y="84070"/>
                </a:lnTo>
                <a:lnTo>
                  <a:pt x="860540" y="92338"/>
                </a:lnTo>
                <a:lnTo>
                  <a:pt x="893951" y="114876"/>
                </a:lnTo>
                <a:lnTo>
                  <a:pt x="916502" y="148282"/>
                </a:lnTo>
                <a:lnTo>
                  <a:pt x="924778" y="189156"/>
                </a:lnTo>
                <a:lnTo>
                  <a:pt x="924778" y="399328"/>
                </a:lnTo>
                <a:lnTo>
                  <a:pt x="916502" y="440204"/>
                </a:lnTo>
                <a:lnTo>
                  <a:pt x="893951" y="473613"/>
                </a:lnTo>
                <a:lnTo>
                  <a:pt x="860540" y="496154"/>
                </a:lnTo>
                <a:lnTo>
                  <a:pt x="819681" y="504424"/>
                </a:lnTo>
                <a:lnTo>
                  <a:pt x="462383" y="504424"/>
                </a:lnTo>
                <a:lnTo>
                  <a:pt x="446027" y="507722"/>
                </a:lnTo>
                <a:lnTo>
                  <a:pt x="432667" y="516722"/>
                </a:lnTo>
                <a:lnTo>
                  <a:pt x="423657" y="530080"/>
                </a:lnTo>
                <a:lnTo>
                  <a:pt x="420353" y="546454"/>
                </a:lnTo>
                <a:lnTo>
                  <a:pt x="423617" y="562627"/>
                </a:lnTo>
                <a:lnTo>
                  <a:pt x="423657" y="562830"/>
                </a:lnTo>
                <a:lnTo>
                  <a:pt x="432667" y="576191"/>
                </a:lnTo>
                <a:lnTo>
                  <a:pt x="446027" y="585195"/>
                </a:lnTo>
                <a:lnTo>
                  <a:pt x="462383" y="588495"/>
                </a:lnTo>
                <a:lnTo>
                  <a:pt x="819681" y="588495"/>
                </a:lnTo>
                <a:lnTo>
                  <a:pt x="869906" y="581725"/>
                </a:lnTo>
                <a:lnTo>
                  <a:pt x="915076" y="562627"/>
                </a:lnTo>
                <a:lnTo>
                  <a:pt x="953374" y="533020"/>
                </a:lnTo>
                <a:lnTo>
                  <a:pt x="982981" y="494722"/>
                </a:lnTo>
                <a:lnTo>
                  <a:pt x="1002078" y="449552"/>
                </a:lnTo>
                <a:lnTo>
                  <a:pt x="1008848" y="399328"/>
                </a:lnTo>
                <a:lnTo>
                  <a:pt x="1008848" y="189156"/>
                </a:lnTo>
                <a:lnTo>
                  <a:pt x="1002078" y="138933"/>
                </a:lnTo>
                <a:lnTo>
                  <a:pt x="982981" y="93764"/>
                </a:lnTo>
                <a:lnTo>
                  <a:pt x="953374" y="55469"/>
                </a:lnTo>
                <a:lnTo>
                  <a:pt x="915076" y="25865"/>
                </a:lnTo>
                <a:lnTo>
                  <a:pt x="869906" y="6769"/>
                </a:lnTo>
                <a:lnTo>
                  <a:pt x="819681" y="0"/>
                </a:lnTo>
                <a:close/>
              </a:path>
              <a:path w="1009015" h="1009014">
                <a:moveTo>
                  <a:pt x="756636" y="420353"/>
                </a:moveTo>
                <a:lnTo>
                  <a:pt x="672565" y="420353"/>
                </a:lnTo>
                <a:lnTo>
                  <a:pt x="656208" y="423652"/>
                </a:lnTo>
                <a:lnTo>
                  <a:pt x="642844" y="432651"/>
                </a:lnTo>
                <a:lnTo>
                  <a:pt x="633831" y="446009"/>
                </a:lnTo>
                <a:lnTo>
                  <a:pt x="630525" y="462383"/>
                </a:lnTo>
                <a:lnTo>
                  <a:pt x="630525" y="504424"/>
                </a:lnTo>
                <a:lnTo>
                  <a:pt x="798666" y="504424"/>
                </a:lnTo>
                <a:lnTo>
                  <a:pt x="798666" y="462383"/>
                </a:lnTo>
                <a:lnTo>
                  <a:pt x="795362" y="446009"/>
                </a:lnTo>
                <a:lnTo>
                  <a:pt x="786353" y="432651"/>
                </a:lnTo>
                <a:lnTo>
                  <a:pt x="772992" y="423652"/>
                </a:lnTo>
                <a:lnTo>
                  <a:pt x="756636" y="420353"/>
                </a:lnTo>
                <a:close/>
              </a:path>
              <a:path w="1009015" h="1009014">
                <a:moveTo>
                  <a:pt x="861718" y="882775"/>
                </a:moveTo>
                <a:lnTo>
                  <a:pt x="861327" y="882775"/>
                </a:lnTo>
                <a:lnTo>
                  <a:pt x="822491" y="886466"/>
                </a:lnTo>
                <a:lnTo>
                  <a:pt x="822790" y="886466"/>
                </a:lnTo>
                <a:lnTo>
                  <a:pt x="786533" y="897203"/>
                </a:lnTo>
                <a:lnTo>
                  <a:pt x="753905" y="914505"/>
                </a:lnTo>
                <a:lnTo>
                  <a:pt x="726129" y="937887"/>
                </a:lnTo>
                <a:lnTo>
                  <a:pt x="717261" y="952022"/>
                </a:lnTo>
                <a:lnTo>
                  <a:pt x="714598" y="967922"/>
                </a:lnTo>
                <a:lnTo>
                  <a:pt x="718102" y="983662"/>
                </a:lnTo>
                <a:lnTo>
                  <a:pt x="726643" y="995812"/>
                </a:lnTo>
                <a:lnTo>
                  <a:pt x="727740" y="997320"/>
                </a:lnTo>
                <a:lnTo>
                  <a:pt x="741799" y="1006184"/>
                </a:lnTo>
                <a:lnTo>
                  <a:pt x="757813" y="1008880"/>
                </a:lnTo>
                <a:lnTo>
                  <a:pt x="757594" y="1008880"/>
                </a:lnTo>
                <a:lnTo>
                  <a:pt x="773429" y="1005377"/>
                </a:lnTo>
                <a:lnTo>
                  <a:pt x="787106" y="995812"/>
                </a:lnTo>
                <a:lnTo>
                  <a:pt x="820119" y="975404"/>
                </a:lnTo>
                <a:lnTo>
                  <a:pt x="861727" y="968601"/>
                </a:lnTo>
                <a:lnTo>
                  <a:pt x="1008731" y="968601"/>
                </a:lnTo>
                <a:lnTo>
                  <a:pt x="1008881" y="967922"/>
                </a:lnTo>
                <a:lnTo>
                  <a:pt x="969537" y="914505"/>
                </a:lnTo>
                <a:lnTo>
                  <a:pt x="900572" y="886466"/>
                </a:lnTo>
                <a:lnTo>
                  <a:pt x="861718" y="882775"/>
                </a:lnTo>
                <a:close/>
              </a:path>
              <a:path w="1009015" h="1009014">
                <a:moveTo>
                  <a:pt x="1008731" y="968601"/>
                </a:moveTo>
                <a:lnTo>
                  <a:pt x="861727" y="968601"/>
                </a:lnTo>
                <a:lnTo>
                  <a:pt x="903343" y="975404"/>
                </a:lnTo>
                <a:lnTo>
                  <a:pt x="936379" y="995812"/>
                </a:lnTo>
                <a:lnTo>
                  <a:pt x="943046" y="1001507"/>
                </a:lnTo>
                <a:lnTo>
                  <a:pt x="950523" y="1005593"/>
                </a:lnTo>
                <a:lnTo>
                  <a:pt x="958891" y="1008162"/>
                </a:lnTo>
                <a:lnTo>
                  <a:pt x="959614" y="1008162"/>
                </a:lnTo>
                <a:lnTo>
                  <a:pt x="966850" y="1008880"/>
                </a:lnTo>
                <a:lnTo>
                  <a:pt x="1005395" y="983662"/>
                </a:lnTo>
                <a:lnTo>
                  <a:pt x="1008731" y="968601"/>
                </a:lnTo>
                <a:close/>
              </a:path>
              <a:path w="1009015" h="1009014">
                <a:moveTo>
                  <a:pt x="504420" y="882775"/>
                </a:moveTo>
                <a:lnTo>
                  <a:pt x="504029" y="882775"/>
                </a:lnTo>
                <a:lnTo>
                  <a:pt x="465193" y="886466"/>
                </a:lnTo>
                <a:lnTo>
                  <a:pt x="465492" y="886466"/>
                </a:lnTo>
                <a:lnTo>
                  <a:pt x="429235" y="897203"/>
                </a:lnTo>
                <a:lnTo>
                  <a:pt x="396607" y="914505"/>
                </a:lnTo>
                <a:lnTo>
                  <a:pt x="368831" y="937887"/>
                </a:lnTo>
                <a:lnTo>
                  <a:pt x="359963" y="952022"/>
                </a:lnTo>
                <a:lnTo>
                  <a:pt x="357300" y="967922"/>
                </a:lnTo>
                <a:lnTo>
                  <a:pt x="360804" y="983662"/>
                </a:lnTo>
                <a:lnTo>
                  <a:pt x="369345" y="995812"/>
                </a:lnTo>
                <a:lnTo>
                  <a:pt x="370442" y="997320"/>
                </a:lnTo>
                <a:lnTo>
                  <a:pt x="384506" y="1006184"/>
                </a:lnTo>
                <a:lnTo>
                  <a:pt x="400531" y="1008880"/>
                </a:lnTo>
                <a:lnTo>
                  <a:pt x="400311" y="1008880"/>
                </a:lnTo>
                <a:lnTo>
                  <a:pt x="416149" y="1005377"/>
                </a:lnTo>
                <a:lnTo>
                  <a:pt x="429808" y="995812"/>
                </a:lnTo>
                <a:lnTo>
                  <a:pt x="462821" y="975404"/>
                </a:lnTo>
                <a:lnTo>
                  <a:pt x="504429" y="968601"/>
                </a:lnTo>
                <a:lnTo>
                  <a:pt x="651433" y="968601"/>
                </a:lnTo>
                <a:lnTo>
                  <a:pt x="651583" y="967922"/>
                </a:lnTo>
                <a:lnTo>
                  <a:pt x="612239" y="914505"/>
                </a:lnTo>
                <a:lnTo>
                  <a:pt x="543274" y="886466"/>
                </a:lnTo>
                <a:lnTo>
                  <a:pt x="504420" y="882775"/>
                </a:lnTo>
                <a:close/>
              </a:path>
              <a:path w="1009015" h="1009014">
                <a:moveTo>
                  <a:pt x="651433" y="968601"/>
                </a:moveTo>
                <a:lnTo>
                  <a:pt x="504429" y="968601"/>
                </a:lnTo>
                <a:lnTo>
                  <a:pt x="546045" y="975404"/>
                </a:lnTo>
                <a:lnTo>
                  <a:pt x="579081" y="995812"/>
                </a:lnTo>
                <a:lnTo>
                  <a:pt x="585748" y="1001507"/>
                </a:lnTo>
                <a:lnTo>
                  <a:pt x="593225" y="1005593"/>
                </a:lnTo>
                <a:lnTo>
                  <a:pt x="601593" y="1008162"/>
                </a:lnTo>
                <a:lnTo>
                  <a:pt x="602316" y="1008162"/>
                </a:lnTo>
                <a:lnTo>
                  <a:pt x="609552" y="1008880"/>
                </a:lnTo>
                <a:lnTo>
                  <a:pt x="648097" y="983662"/>
                </a:lnTo>
                <a:lnTo>
                  <a:pt x="651433" y="968601"/>
                </a:lnTo>
                <a:close/>
              </a:path>
              <a:path w="1009015" h="1009014">
                <a:moveTo>
                  <a:pt x="147122" y="882775"/>
                </a:moveTo>
                <a:lnTo>
                  <a:pt x="146731" y="882775"/>
                </a:lnTo>
                <a:lnTo>
                  <a:pt x="107894" y="886466"/>
                </a:lnTo>
                <a:lnTo>
                  <a:pt x="108193" y="886466"/>
                </a:lnTo>
                <a:lnTo>
                  <a:pt x="71933" y="897203"/>
                </a:lnTo>
                <a:lnTo>
                  <a:pt x="39305" y="914505"/>
                </a:lnTo>
                <a:lnTo>
                  <a:pt x="11533" y="937887"/>
                </a:lnTo>
                <a:lnTo>
                  <a:pt x="2665" y="952022"/>
                </a:lnTo>
                <a:lnTo>
                  <a:pt x="2" y="967922"/>
                </a:lnTo>
                <a:lnTo>
                  <a:pt x="3506" y="983662"/>
                </a:lnTo>
                <a:lnTo>
                  <a:pt x="12047" y="995812"/>
                </a:lnTo>
                <a:lnTo>
                  <a:pt x="13144" y="997320"/>
                </a:lnTo>
                <a:lnTo>
                  <a:pt x="27208" y="1006184"/>
                </a:lnTo>
                <a:lnTo>
                  <a:pt x="43233" y="1008880"/>
                </a:lnTo>
                <a:lnTo>
                  <a:pt x="43013" y="1008880"/>
                </a:lnTo>
                <a:lnTo>
                  <a:pt x="58851" y="1005377"/>
                </a:lnTo>
                <a:lnTo>
                  <a:pt x="72510" y="995812"/>
                </a:lnTo>
                <a:lnTo>
                  <a:pt x="105523" y="975404"/>
                </a:lnTo>
                <a:lnTo>
                  <a:pt x="147130" y="968601"/>
                </a:lnTo>
                <a:lnTo>
                  <a:pt x="294133" y="968601"/>
                </a:lnTo>
                <a:lnTo>
                  <a:pt x="294284" y="967922"/>
                </a:lnTo>
                <a:lnTo>
                  <a:pt x="254936" y="914505"/>
                </a:lnTo>
                <a:lnTo>
                  <a:pt x="185975" y="886466"/>
                </a:lnTo>
                <a:lnTo>
                  <a:pt x="147122" y="882775"/>
                </a:lnTo>
                <a:close/>
              </a:path>
              <a:path w="1009015" h="1009014">
                <a:moveTo>
                  <a:pt x="294133" y="968601"/>
                </a:moveTo>
                <a:lnTo>
                  <a:pt x="147130" y="968601"/>
                </a:lnTo>
                <a:lnTo>
                  <a:pt x="188743" y="975404"/>
                </a:lnTo>
                <a:lnTo>
                  <a:pt x="221773" y="995812"/>
                </a:lnTo>
                <a:lnTo>
                  <a:pt x="228445" y="1001507"/>
                </a:lnTo>
                <a:lnTo>
                  <a:pt x="235926" y="1005593"/>
                </a:lnTo>
                <a:lnTo>
                  <a:pt x="244295" y="1008162"/>
                </a:lnTo>
                <a:lnTo>
                  <a:pt x="245018" y="1008162"/>
                </a:lnTo>
                <a:lnTo>
                  <a:pt x="252254" y="1008880"/>
                </a:lnTo>
                <a:lnTo>
                  <a:pt x="290799" y="983662"/>
                </a:lnTo>
                <a:lnTo>
                  <a:pt x="294133" y="968601"/>
                </a:lnTo>
                <a:close/>
              </a:path>
              <a:path w="1009015" h="1009014">
                <a:moveTo>
                  <a:pt x="147126" y="672555"/>
                </a:moveTo>
                <a:lnTo>
                  <a:pt x="114394" y="679159"/>
                </a:lnTo>
                <a:lnTo>
                  <a:pt x="87672" y="697172"/>
                </a:lnTo>
                <a:lnTo>
                  <a:pt x="69659" y="723894"/>
                </a:lnTo>
                <a:lnTo>
                  <a:pt x="63055" y="756626"/>
                </a:lnTo>
                <a:lnTo>
                  <a:pt x="69659" y="789357"/>
                </a:lnTo>
                <a:lnTo>
                  <a:pt x="87672" y="816079"/>
                </a:lnTo>
                <a:lnTo>
                  <a:pt x="114394" y="834092"/>
                </a:lnTo>
                <a:lnTo>
                  <a:pt x="147126" y="840696"/>
                </a:lnTo>
                <a:lnTo>
                  <a:pt x="179858" y="834092"/>
                </a:lnTo>
                <a:lnTo>
                  <a:pt x="206580" y="816079"/>
                </a:lnTo>
                <a:lnTo>
                  <a:pt x="224592" y="789357"/>
                </a:lnTo>
                <a:lnTo>
                  <a:pt x="231197" y="756626"/>
                </a:lnTo>
                <a:lnTo>
                  <a:pt x="224592" y="723894"/>
                </a:lnTo>
                <a:lnTo>
                  <a:pt x="206580" y="697172"/>
                </a:lnTo>
                <a:lnTo>
                  <a:pt x="179858" y="679159"/>
                </a:lnTo>
                <a:lnTo>
                  <a:pt x="147126" y="672555"/>
                </a:lnTo>
                <a:close/>
              </a:path>
              <a:path w="1009015" h="1009014">
                <a:moveTo>
                  <a:pt x="504424" y="672555"/>
                </a:moveTo>
                <a:lnTo>
                  <a:pt x="471692" y="679159"/>
                </a:lnTo>
                <a:lnTo>
                  <a:pt x="444970" y="697172"/>
                </a:lnTo>
                <a:lnTo>
                  <a:pt x="426957" y="723894"/>
                </a:lnTo>
                <a:lnTo>
                  <a:pt x="420353" y="756626"/>
                </a:lnTo>
                <a:lnTo>
                  <a:pt x="426957" y="789357"/>
                </a:lnTo>
                <a:lnTo>
                  <a:pt x="444970" y="816079"/>
                </a:lnTo>
                <a:lnTo>
                  <a:pt x="471692" y="834092"/>
                </a:lnTo>
                <a:lnTo>
                  <a:pt x="504424" y="840696"/>
                </a:lnTo>
                <a:lnTo>
                  <a:pt x="537156" y="834092"/>
                </a:lnTo>
                <a:lnTo>
                  <a:pt x="563878" y="816079"/>
                </a:lnTo>
                <a:lnTo>
                  <a:pt x="581890" y="789357"/>
                </a:lnTo>
                <a:lnTo>
                  <a:pt x="588495" y="756626"/>
                </a:lnTo>
                <a:lnTo>
                  <a:pt x="581890" y="723894"/>
                </a:lnTo>
                <a:lnTo>
                  <a:pt x="563878" y="697172"/>
                </a:lnTo>
                <a:lnTo>
                  <a:pt x="537156" y="679159"/>
                </a:lnTo>
                <a:lnTo>
                  <a:pt x="504424" y="672555"/>
                </a:lnTo>
                <a:close/>
              </a:path>
              <a:path w="1009015" h="1009014">
                <a:moveTo>
                  <a:pt x="861722" y="672555"/>
                </a:moveTo>
                <a:lnTo>
                  <a:pt x="828990" y="679159"/>
                </a:lnTo>
                <a:lnTo>
                  <a:pt x="802268" y="697172"/>
                </a:lnTo>
                <a:lnTo>
                  <a:pt x="784255" y="723894"/>
                </a:lnTo>
                <a:lnTo>
                  <a:pt x="777651" y="756626"/>
                </a:lnTo>
                <a:lnTo>
                  <a:pt x="784255" y="789357"/>
                </a:lnTo>
                <a:lnTo>
                  <a:pt x="802268" y="816079"/>
                </a:lnTo>
                <a:lnTo>
                  <a:pt x="828990" y="834092"/>
                </a:lnTo>
                <a:lnTo>
                  <a:pt x="861722" y="840696"/>
                </a:lnTo>
                <a:lnTo>
                  <a:pt x="894454" y="834092"/>
                </a:lnTo>
                <a:lnTo>
                  <a:pt x="921176" y="816079"/>
                </a:lnTo>
                <a:lnTo>
                  <a:pt x="939189" y="789357"/>
                </a:lnTo>
                <a:lnTo>
                  <a:pt x="945793" y="756626"/>
                </a:lnTo>
                <a:lnTo>
                  <a:pt x="939189" y="723894"/>
                </a:lnTo>
                <a:lnTo>
                  <a:pt x="921176" y="697172"/>
                </a:lnTo>
                <a:lnTo>
                  <a:pt x="894454" y="679159"/>
                </a:lnTo>
                <a:lnTo>
                  <a:pt x="861722" y="672555"/>
                </a:lnTo>
                <a:close/>
              </a:path>
            </a:pathLst>
          </a:custGeom>
          <a:solidFill>
            <a:srgbClr val="50B796"/>
          </a:solidFill>
        </p:spPr>
        <p:txBody>
          <a:bodyPr wrap="square" lIns="0" tIns="0" rIns="0" bIns="0" rtlCol="0"/>
          <a:lstStyle/>
          <a:p>
            <a:endParaRPr/>
          </a:p>
        </p:txBody>
      </p:sp>
      <p:sp>
        <p:nvSpPr>
          <p:cNvPr id="6" name="object 6"/>
          <p:cNvSpPr txBox="1"/>
          <p:nvPr/>
        </p:nvSpPr>
        <p:spPr>
          <a:xfrm>
            <a:off x="11630924" y="2741070"/>
            <a:ext cx="7178040" cy="3296920"/>
          </a:xfrm>
          <a:prstGeom prst="rect">
            <a:avLst/>
          </a:prstGeom>
        </p:spPr>
        <p:txBody>
          <a:bodyPr vert="horz" wrap="square" lIns="0" tIns="12065" rIns="0" bIns="0" rtlCol="0">
            <a:spAutoFit/>
          </a:bodyPr>
          <a:lstStyle/>
          <a:p>
            <a:pPr marL="12700" marR="5080">
              <a:lnSpc>
                <a:spcPct val="100400"/>
              </a:lnSpc>
              <a:spcBef>
                <a:spcPts val="95"/>
              </a:spcBef>
            </a:pPr>
            <a:r>
              <a:rPr sz="2300" dirty="0">
                <a:solidFill>
                  <a:srgbClr val="575756"/>
                </a:solidFill>
                <a:latin typeface="Helvetica"/>
                <a:cs typeface="Helvetica"/>
              </a:rPr>
              <a:t>Our</a:t>
            </a:r>
            <a:r>
              <a:rPr sz="2300" spc="-25" dirty="0">
                <a:solidFill>
                  <a:srgbClr val="575756"/>
                </a:solidFill>
                <a:latin typeface="Helvetica"/>
                <a:cs typeface="Helvetica"/>
              </a:rPr>
              <a:t> </a:t>
            </a:r>
            <a:r>
              <a:rPr sz="2300" dirty="0">
                <a:solidFill>
                  <a:srgbClr val="575756"/>
                </a:solidFill>
                <a:latin typeface="Helvetica"/>
                <a:cs typeface="Helvetica"/>
              </a:rPr>
              <a:t>workforce</a:t>
            </a:r>
            <a:r>
              <a:rPr sz="2300" spc="-20" dirty="0">
                <a:solidFill>
                  <a:srgbClr val="575756"/>
                </a:solidFill>
                <a:latin typeface="Helvetica"/>
                <a:cs typeface="Helvetica"/>
              </a:rPr>
              <a:t> </a:t>
            </a:r>
            <a:r>
              <a:rPr sz="2300" dirty="0">
                <a:solidFill>
                  <a:srgbClr val="575756"/>
                </a:solidFill>
                <a:latin typeface="Helvetica"/>
                <a:cs typeface="Helvetica"/>
              </a:rPr>
              <a:t>pipeline</a:t>
            </a:r>
            <a:r>
              <a:rPr sz="2300" spc="-20" dirty="0">
                <a:solidFill>
                  <a:srgbClr val="575756"/>
                </a:solidFill>
                <a:latin typeface="Helvetica"/>
                <a:cs typeface="Helvetica"/>
              </a:rPr>
              <a:t> </a:t>
            </a:r>
            <a:r>
              <a:rPr sz="2300" dirty="0">
                <a:solidFill>
                  <a:srgbClr val="575756"/>
                </a:solidFill>
                <a:latin typeface="Helvetica"/>
                <a:cs typeface="Helvetica"/>
              </a:rPr>
              <a:t>in</a:t>
            </a:r>
            <a:r>
              <a:rPr sz="2300" spc="-20" dirty="0">
                <a:solidFill>
                  <a:srgbClr val="575756"/>
                </a:solidFill>
                <a:latin typeface="Helvetica"/>
                <a:cs typeface="Helvetica"/>
              </a:rPr>
              <a:t> </a:t>
            </a:r>
            <a:r>
              <a:rPr sz="2300" dirty="0">
                <a:solidFill>
                  <a:srgbClr val="575756"/>
                </a:solidFill>
                <a:latin typeface="Helvetica"/>
                <a:cs typeface="Helvetica"/>
              </a:rPr>
              <a:t>general</a:t>
            </a:r>
            <a:r>
              <a:rPr sz="2300" spc="-25" dirty="0">
                <a:solidFill>
                  <a:srgbClr val="575756"/>
                </a:solidFill>
                <a:latin typeface="Helvetica"/>
                <a:cs typeface="Helvetica"/>
              </a:rPr>
              <a:t> </a:t>
            </a:r>
            <a:r>
              <a:rPr sz="2300" dirty="0">
                <a:solidFill>
                  <a:srgbClr val="575756"/>
                </a:solidFill>
                <a:latin typeface="Helvetica"/>
                <a:cs typeface="Helvetica"/>
              </a:rPr>
              <a:t>practice</a:t>
            </a:r>
            <a:r>
              <a:rPr sz="2300" spc="-20" dirty="0">
                <a:solidFill>
                  <a:srgbClr val="575756"/>
                </a:solidFill>
                <a:latin typeface="Helvetica"/>
                <a:cs typeface="Helvetica"/>
              </a:rPr>
              <a:t> </a:t>
            </a:r>
            <a:r>
              <a:rPr sz="2300" dirty="0">
                <a:solidFill>
                  <a:srgbClr val="575756"/>
                </a:solidFill>
                <a:latin typeface="Helvetica"/>
                <a:cs typeface="Helvetica"/>
              </a:rPr>
              <a:t>is</a:t>
            </a:r>
            <a:r>
              <a:rPr sz="2300" spc="-20" dirty="0">
                <a:solidFill>
                  <a:srgbClr val="575756"/>
                </a:solidFill>
                <a:latin typeface="Helvetica"/>
                <a:cs typeface="Helvetica"/>
              </a:rPr>
              <a:t> </a:t>
            </a:r>
            <a:r>
              <a:rPr sz="2300" dirty="0">
                <a:solidFill>
                  <a:srgbClr val="575756"/>
                </a:solidFill>
                <a:latin typeface="Helvetica"/>
                <a:cs typeface="Helvetica"/>
              </a:rPr>
              <a:t>varied</a:t>
            </a:r>
            <a:r>
              <a:rPr sz="2300" spc="-20" dirty="0">
                <a:solidFill>
                  <a:srgbClr val="575756"/>
                </a:solidFill>
                <a:latin typeface="Helvetica"/>
                <a:cs typeface="Helvetica"/>
              </a:rPr>
              <a:t> </a:t>
            </a:r>
            <a:r>
              <a:rPr sz="2300" spc="-25" dirty="0">
                <a:solidFill>
                  <a:srgbClr val="575756"/>
                </a:solidFill>
                <a:latin typeface="Helvetica"/>
                <a:cs typeface="Helvetica"/>
              </a:rPr>
              <a:t>and </a:t>
            </a:r>
            <a:r>
              <a:rPr sz="2300" dirty="0">
                <a:solidFill>
                  <a:srgbClr val="575756"/>
                </a:solidFill>
                <a:latin typeface="Helvetica"/>
                <a:cs typeface="Helvetica"/>
              </a:rPr>
              <a:t>complex,</a:t>
            </a:r>
            <a:r>
              <a:rPr sz="2300" spc="-10" dirty="0">
                <a:solidFill>
                  <a:srgbClr val="575756"/>
                </a:solidFill>
                <a:latin typeface="Helvetica"/>
                <a:cs typeface="Helvetica"/>
              </a:rPr>
              <a:t> </a:t>
            </a:r>
            <a:r>
              <a:rPr sz="2300" dirty="0">
                <a:solidFill>
                  <a:srgbClr val="575756"/>
                </a:solidFill>
                <a:latin typeface="Helvetica"/>
                <a:cs typeface="Helvetica"/>
              </a:rPr>
              <a:t>influenced</a:t>
            </a:r>
            <a:r>
              <a:rPr sz="2300" spc="-10" dirty="0">
                <a:solidFill>
                  <a:srgbClr val="575756"/>
                </a:solidFill>
                <a:latin typeface="Helvetica"/>
                <a:cs typeface="Helvetica"/>
              </a:rPr>
              <a:t> </a:t>
            </a:r>
            <a:r>
              <a:rPr sz="2300" dirty="0">
                <a:solidFill>
                  <a:srgbClr val="575756"/>
                </a:solidFill>
                <a:latin typeface="Helvetica"/>
                <a:cs typeface="Helvetica"/>
              </a:rPr>
              <a:t>by</a:t>
            </a:r>
            <a:r>
              <a:rPr sz="2300" spc="-10" dirty="0">
                <a:solidFill>
                  <a:srgbClr val="575756"/>
                </a:solidFill>
                <a:latin typeface="Helvetica"/>
                <a:cs typeface="Helvetica"/>
              </a:rPr>
              <a:t> </a:t>
            </a:r>
            <a:r>
              <a:rPr sz="2300" dirty="0">
                <a:solidFill>
                  <a:srgbClr val="575756"/>
                </a:solidFill>
                <a:latin typeface="Helvetica"/>
                <a:cs typeface="Helvetica"/>
              </a:rPr>
              <a:t>dynamic</a:t>
            </a:r>
            <a:r>
              <a:rPr sz="2300" spc="-5" dirty="0">
                <a:solidFill>
                  <a:srgbClr val="575756"/>
                </a:solidFill>
                <a:latin typeface="Helvetica"/>
                <a:cs typeface="Helvetica"/>
              </a:rPr>
              <a:t> </a:t>
            </a:r>
            <a:r>
              <a:rPr sz="2300" dirty="0">
                <a:solidFill>
                  <a:srgbClr val="575756"/>
                </a:solidFill>
                <a:latin typeface="Helvetica"/>
                <a:cs typeface="Helvetica"/>
              </a:rPr>
              <a:t>factors</a:t>
            </a:r>
            <a:r>
              <a:rPr sz="2300" spc="-10" dirty="0">
                <a:solidFill>
                  <a:srgbClr val="575756"/>
                </a:solidFill>
                <a:latin typeface="Helvetica"/>
                <a:cs typeface="Helvetica"/>
              </a:rPr>
              <a:t> </a:t>
            </a:r>
            <a:r>
              <a:rPr sz="2300" dirty="0">
                <a:solidFill>
                  <a:srgbClr val="575756"/>
                </a:solidFill>
                <a:latin typeface="Helvetica"/>
                <a:cs typeface="Helvetica"/>
              </a:rPr>
              <a:t>that</a:t>
            </a:r>
            <a:r>
              <a:rPr sz="2300" spc="-10" dirty="0">
                <a:solidFill>
                  <a:srgbClr val="575756"/>
                </a:solidFill>
                <a:latin typeface="Helvetica"/>
                <a:cs typeface="Helvetica"/>
              </a:rPr>
              <a:t> </a:t>
            </a:r>
            <a:r>
              <a:rPr sz="2300" dirty="0">
                <a:solidFill>
                  <a:srgbClr val="575756"/>
                </a:solidFill>
                <a:latin typeface="Helvetica"/>
                <a:cs typeface="Helvetica"/>
              </a:rPr>
              <a:t>make</a:t>
            </a:r>
            <a:r>
              <a:rPr sz="2300" spc="-5" dirty="0">
                <a:solidFill>
                  <a:srgbClr val="575756"/>
                </a:solidFill>
                <a:latin typeface="Helvetica"/>
                <a:cs typeface="Helvetica"/>
              </a:rPr>
              <a:t> </a:t>
            </a:r>
            <a:r>
              <a:rPr sz="2300" spc="-25" dirty="0">
                <a:solidFill>
                  <a:srgbClr val="575756"/>
                </a:solidFill>
                <a:latin typeface="Helvetica"/>
                <a:cs typeface="Helvetica"/>
              </a:rPr>
              <a:t>it </a:t>
            </a:r>
            <a:r>
              <a:rPr sz="2300" dirty="0">
                <a:solidFill>
                  <a:srgbClr val="575756"/>
                </a:solidFill>
                <a:latin typeface="Helvetica"/>
                <a:cs typeface="Helvetica"/>
              </a:rPr>
              <a:t>challenging</a:t>
            </a:r>
            <a:r>
              <a:rPr sz="2300" spc="-25" dirty="0">
                <a:solidFill>
                  <a:srgbClr val="575756"/>
                </a:solidFill>
                <a:latin typeface="Helvetica"/>
                <a:cs typeface="Helvetica"/>
              </a:rPr>
              <a:t> </a:t>
            </a:r>
            <a:r>
              <a:rPr sz="2300" dirty="0">
                <a:solidFill>
                  <a:srgbClr val="575756"/>
                </a:solidFill>
                <a:latin typeface="Helvetica"/>
                <a:cs typeface="Helvetica"/>
              </a:rPr>
              <a:t>to</a:t>
            </a:r>
            <a:r>
              <a:rPr sz="2300" spc="-20" dirty="0">
                <a:solidFill>
                  <a:srgbClr val="575756"/>
                </a:solidFill>
                <a:latin typeface="Helvetica"/>
                <a:cs typeface="Helvetica"/>
              </a:rPr>
              <a:t> </a:t>
            </a:r>
            <a:r>
              <a:rPr sz="2300" dirty="0">
                <a:solidFill>
                  <a:srgbClr val="575756"/>
                </a:solidFill>
                <a:latin typeface="Helvetica"/>
                <a:cs typeface="Helvetica"/>
              </a:rPr>
              <a:t>predict</a:t>
            </a:r>
            <a:r>
              <a:rPr sz="2300" spc="-20" dirty="0">
                <a:solidFill>
                  <a:srgbClr val="575756"/>
                </a:solidFill>
                <a:latin typeface="Helvetica"/>
                <a:cs typeface="Helvetica"/>
              </a:rPr>
              <a:t> </a:t>
            </a:r>
            <a:r>
              <a:rPr sz="2300" dirty="0">
                <a:solidFill>
                  <a:srgbClr val="575756"/>
                </a:solidFill>
                <a:latin typeface="Helvetica"/>
                <a:cs typeface="Helvetica"/>
              </a:rPr>
              <a:t>and</a:t>
            </a:r>
            <a:r>
              <a:rPr sz="2300" spc="-20" dirty="0">
                <a:solidFill>
                  <a:srgbClr val="575756"/>
                </a:solidFill>
                <a:latin typeface="Helvetica"/>
                <a:cs typeface="Helvetica"/>
              </a:rPr>
              <a:t> </a:t>
            </a:r>
            <a:r>
              <a:rPr sz="2300" dirty="0">
                <a:solidFill>
                  <a:srgbClr val="575756"/>
                </a:solidFill>
                <a:latin typeface="Helvetica"/>
                <a:cs typeface="Helvetica"/>
              </a:rPr>
              <a:t>create</a:t>
            </a:r>
            <a:r>
              <a:rPr sz="2300" spc="-20" dirty="0">
                <a:solidFill>
                  <a:srgbClr val="575756"/>
                </a:solidFill>
                <a:latin typeface="Helvetica"/>
                <a:cs typeface="Helvetica"/>
              </a:rPr>
              <a:t> </a:t>
            </a:r>
            <a:r>
              <a:rPr sz="2300" dirty="0">
                <a:solidFill>
                  <a:srgbClr val="575756"/>
                </a:solidFill>
                <a:latin typeface="Helvetica"/>
                <a:cs typeface="Helvetica"/>
              </a:rPr>
              <a:t>accurate</a:t>
            </a:r>
            <a:r>
              <a:rPr sz="2300" spc="-20" dirty="0">
                <a:solidFill>
                  <a:srgbClr val="575756"/>
                </a:solidFill>
                <a:latin typeface="Helvetica"/>
                <a:cs typeface="Helvetica"/>
              </a:rPr>
              <a:t> </a:t>
            </a:r>
            <a:r>
              <a:rPr sz="2300" spc="-10" dirty="0">
                <a:solidFill>
                  <a:srgbClr val="575756"/>
                </a:solidFill>
                <a:latin typeface="Helvetica"/>
                <a:cs typeface="Helvetica"/>
              </a:rPr>
              <a:t>trajectories.</a:t>
            </a:r>
            <a:endParaRPr sz="2300">
              <a:latin typeface="Helvetica"/>
              <a:cs typeface="Helvetica"/>
            </a:endParaRPr>
          </a:p>
          <a:p>
            <a:pPr>
              <a:lnSpc>
                <a:spcPct val="100000"/>
              </a:lnSpc>
            </a:pPr>
            <a:endParaRPr sz="2300">
              <a:latin typeface="Helvetica"/>
              <a:cs typeface="Helvetica"/>
            </a:endParaRPr>
          </a:p>
          <a:p>
            <a:pPr>
              <a:lnSpc>
                <a:spcPct val="100000"/>
              </a:lnSpc>
              <a:spcBef>
                <a:spcPts val="840"/>
              </a:spcBef>
            </a:pPr>
            <a:endParaRPr sz="2300">
              <a:latin typeface="Helvetica"/>
              <a:cs typeface="Helvetica"/>
            </a:endParaRPr>
          </a:p>
          <a:p>
            <a:pPr marL="12700" marR="377825">
              <a:lnSpc>
                <a:spcPct val="100400"/>
              </a:lnSpc>
            </a:pPr>
            <a:r>
              <a:rPr sz="2300" spc="-10" dirty="0">
                <a:solidFill>
                  <a:srgbClr val="575756"/>
                </a:solidFill>
                <a:latin typeface="Helvetica"/>
                <a:cs typeface="Helvetica"/>
              </a:rPr>
              <a:t>Variables</a:t>
            </a:r>
            <a:r>
              <a:rPr sz="2300" spc="-45" dirty="0">
                <a:solidFill>
                  <a:srgbClr val="575756"/>
                </a:solidFill>
                <a:latin typeface="Helvetica"/>
                <a:cs typeface="Helvetica"/>
              </a:rPr>
              <a:t> </a:t>
            </a:r>
            <a:r>
              <a:rPr sz="2300" dirty="0">
                <a:solidFill>
                  <a:srgbClr val="575756"/>
                </a:solidFill>
                <a:latin typeface="Helvetica"/>
                <a:cs typeface="Helvetica"/>
              </a:rPr>
              <a:t>such</a:t>
            </a:r>
            <a:r>
              <a:rPr sz="2300" spc="-40" dirty="0">
                <a:solidFill>
                  <a:srgbClr val="575756"/>
                </a:solidFill>
                <a:latin typeface="Helvetica"/>
                <a:cs typeface="Helvetica"/>
              </a:rPr>
              <a:t> </a:t>
            </a:r>
            <a:r>
              <a:rPr sz="2300" dirty="0">
                <a:solidFill>
                  <a:srgbClr val="575756"/>
                </a:solidFill>
                <a:latin typeface="Helvetica"/>
                <a:cs typeface="Helvetica"/>
              </a:rPr>
              <a:t>as</a:t>
            </a:r>
            <a:r>
              <a:rPr sz="2300" spc="-45" dirty="0">
                <a:solidFill>
                  <a:srgbClr val="575756"/>
                </a:solidFill>
                <a:latin typeface="Helvetica"/>
                <a:cs typeface="Helvetica"/>
              </a:rPr>
              <a:t> </a:t>
            </a:r>
            <a:r>
              <a:rPr sz="2300" dirty="0">
                <a:solidFill>
                  <a:srgbClr val="575756"/>
                </a:solidFill>
                <a:latin typeface="Helvetica"/>
                <a:cs typeface="Helvetica"/>
              </a:rPr>
              <a:t>training</a:t>
            </a:r>
            <a:r>
              <a:rPr sz="2300" spc="-40" dirty="0">
                <a:solidFill>
                  <a:srgbClr val="575756"/>
                </a:solidFill>
                <a:latin typeface="Helvetica"/>
                <a:cs typeface="Helvetica"/>
              </a:rPr>
              <a:t> </a:t>
            </a:r>
            <a:r>
              <a:rPr sz="2300" spc="-10" dirty="0">
                <a:solidFill>
                  <a:srgbClr val="575756"/>
                </a:solidFill>
                <a:latin typeface="Helvetica"/>
                <a:cs typeface="Helvetica"/>
              </a:rPr>
              <a:t>capacity,</a:t>
            </a:r>
            <a:r>
              <a:rPr sz="2300" spc="-45" dirty="0">
                <a:solidFill>
                  <a:srgbClr val="575756"/>
                </a:solidFill>
                <a:latin typeface="Helvetica"/>
                <a:cs typeface="Helvetica"/>
              </a:rPr>
              <a:t> </a:t>
            </a:r>
            <a:r>
              <a:rPr sz="2300" dirty="0">
                <a:solidFill>
                  <a:srgbClr val="575756"/>
                </a:solidFill>
                <a:latin typeface="Helvetica"/>
                <a:cs typeface="Helvetica"/>
              </a:rPr>
              <a:t>retention</a:t>
            </a:r>
            <a:r>
              <a:rPr sz="2300" spc="-40" dirty="0">
                <a:solidFill>
                  <a:srgbClr val="575756"/>
                </a:solidFill>
                <a:latin typeface="Helvetica"/>
                <a:cs typeface="Helvetica"/>
              </a:rPr>
              <a:t> </a:t>
            </a:r>
            <a:r>
              <a:rPr sz="2300" spc="-10" dirty="0">
                <a:solidFill>
                  <a:srgbClr val="575756"/>
                </a:solidFill>
                <a:latin typeface="Helvetica"/>
                <a:cs typeface="Helvetica"/>
              </a:rPr>
              <a:t>rates, </a:t>
            </a:r>
            <a:r>
              <a:rPr sz="2300" dirty="0">
                <a:solidFill>
                  <a:srgbClr val="575756"/>
                </a:solidFill>
                <a:latin typeface="Helvetica"/>
                <a:cs typeface="Helvetica"/>
              </a:rPr>
              <a:t>career</a:t>
            </a:r>
            <a:r>
              <a:rPr sz="2300" spc="-10" dirty="0">
                <a:solidFill>
                  <a:srgbClr val="575756"/>
                </a:solidFill>
                <a:latin typeface="Helvetica"/>
                <a:cs typeface="Helvetica"/>
              </a:rPr>
              <a:t> </a:t>
            </a:r>
            <a:r>
              <a:rPr sz="2300" dirty="0">
                <a:solidFill>
                  <a:srgbClr val="575756"/>
                </a:solidFill>
                <a:latin typeface="Helvetica"/>
                <a:cs typeface="Helvetica"/>
              </a:rPr>
              <a:t>transitions,</a:t>
            </a:r>
            <a:r>
              <a:rPr sz="2300" spc="-10" dirty="0">
                <a:solidFill>
                  <a:srgbClr val="575756"/>
                </a:solidFill>
                <a:latin typeface="Helvetica"/>
                <a:cs typeface="Helvetica"/>
              </a:rPr>
              <a:t> </a:t>
            </a:r>
            <a:r>
              <a:rPr sz="2300" dirty="0">
                <a:solidFill>
                  <a:srgbClr val="575756"/>
                </a:solidFill>
                <a:latin typeface="Helvetica"/>
                <a:cs typeface="Helvetica"/>
              </a:rPr>
              <a:t>and</a:t>
            </a:r>
            <a:r>
              <a:rPr sz="2300" spc="-10" dirty="0">
                <a:solidFill>
                  <a:srgbClr val="575756"/>
                </a:solidFill>
                <a:latin typeface="Helvetica"/>
                <a:cs typeface="Helvetica"/>
              </a:rPr>
              <a:t> </a:t>
            </a:r>
            <a:r>
              <a:rPr sz="2300" dirty="0">
                <a:solidFill>
                  <a:srgbClr val="575756"/>
                </a:solidFill>
                <a:latin typeface="Helvetica"/>
                <a:cs typeface="Helvetica"/>
              </a:rPr>
              <a:t>external</a:t>
            </a:r>
            <a:r>
              <a:rPr sz="2300" spc="-10" dirty="0">
                <a:solidFill>
                  <a:srgbClr val="575756"/>
                </a:solidFill>
                <a:latin typeface="Helvetica"/>
                <a:cs typeface="Helvetica"/>
              </a:rPr>
              <a:t> </a:t>
            </a:r>
            <a:r>
              <a:rPr sz="2300" dirty="0">
                <a:solidFill>
                  <a:srgbClr val="575756"/>
                </a:solidFill>
                <a:latin typeface="Helvetica"/>
                <a:cs typeface="Helvetica"/>
              </a:rPr>
              <a:t>influences</a:t>
            </a:r>
            <a:r>
              <a:rPr sz="2300" spc="-10" dirty="0">
                <a:solidFill>
                  <a:srgbClr val="575756"/>
                </a:solidFill>
                <a:latin typeface="Helvetica"/>
                <a:cs typeface="Helvetica"/>
              </a:rPr>
              <a:t> </a:t>
            </a:r>
            <a:r>
              <a:rPr sz="2300" dirty="0">
                <a:solidFill>
                  <a:srgbClr val="575756"/>
                </a:solidFill>
                <a:latin typeface="Helvetica"/>
                <a:cs typeface="Helvetica"/>
              </a:rPr>
              <a:t>like</a:t>
            </a:r>
            <a:r>
              <a:rPr sz="2300" spc="-10" dirty="0">
                <a:solidFill>
                  <a:srgbClr val="575756"/>
                </a:solidFill>
                <a:latin typeface="Helvetica"/>
                <a:cs typeface="Helvetica"/>
              </a:rPr>
              <a:t> policy </a:t>
            </a:r>
            <a:r>
              <a:rPr sz="2300" dirty="0">
                <a:solidFill>
                  <a:srgbClr val="575756"/>
                </a:solidFill>
                <a:latin typeface="Helvetica"/>
                <a:cs typeface="Helvetica"/>
              </a:rPr>
              <a:t>changes</a:t>
            </a:r>
            <a:r>
              <a:rPr sz="2300" spc="-5" dirty="0">
                <a:solidFill>
                  <a:srgbClr val="575756"/>
                </a:solidFill>
                <a:latin typeface="Helvetica"/>
                <a:cs typeface="Helvetica"/>
              </a:rPr>
              <a:t> </a:t>
            </a:r>
            <a:r>
              <a:rPr sz="2300" dirty="0">
                <a:solidFill>
                  <a:srgbClr val="575756"/>
                </a:solidFill>
                <a:latin typeface="Helvetica"/>
                <a:cs typeface="Helvetica"/>
              </a:rPr>
              <a:t>and</a:t>
            </a:r>
            <a:r>
              <a:rPr sz="2300" spc="-5" dirty="0">
                <a:solidFill>
                  <a:srgbClr val="575756"/>
                </a:solidFill>
                <a:latin typeface="Helvetica"/>
                <a:cs typeface="Helvetica"/>
              </a:rPr>
              <a:t> </a:t>
            </a:r>
            <a:r>
              <a:rPr sz="2300" dirty="0">
                <a:solidFill>
                  <a:srgbClr val="575756"/>
                </a:solidFill>
                <a:latin typeface="Helvetica"/>
                <a:cs typeface="Helvetica"/>
              </a:rPr>
              <a:t>economic</a:t>
            </a:r>
            <a:r>
              <a:rPr sz="2300" spc="-5" dirty="0">
                <a:solidFill>
                  <a:srgbClr val="575756"/>
                </a:solidFill>
                <a:latin typeface="Helvetica"/>
                <a:cs typeface="Helvetica"/>
              </a:rPr>
              <a:t> </a:t>
            </a:r>
            <a:r>
              <a:rPr sz="2300" dirty="0">
                <a:solidFill>
                  <a:srgbClr val="575756"/>
                </a:solidFill>
                <a:latin typeface="Helvetica"/>
                <a:cs typeface="Helvetica"/>
              </a:rPr>
              <a:t>conditions</a:t>
            </a:r>
            <a:r>
              <a:rPr sz="2300" spc="-5" dirty="0">
                <a:solidFill>
                  <a:srgbClr val="575756"/>
                </a:solidFill>
                <a:latin typeface="Helvetica"/>
                <a:cs typeface="Helvetica"/>
              </a:rPr>
              <a:t> </a:t>
            </a:r>
            <a:r>
              <a:rPr sz="2300" dirty="0">
                <a:solidFill>
                  <a:srgbClr val="575756"/>
                </a:solidFill>
                <a:latin typeface="Helvetica"/>
                <a:cs typeface="Helvetica"/>
              </a:rPr>
              <a:t>all</a:t>
            </a:r>
            <a:r>
              <a:rPr sz="2300" spc="-5" dirty="0">
                <a:solidFill>
                  <a:srgbClr val="575756"/>
                </a:solidFill>
                <a:latin typeface="Helvetica"/>
                <a:cs typeface="Helvetica"/>
              </a:rPr>
              <a:t> </a:t>
            </a:r>
            <a:r>
              <a:rPr sz="2300" dirty="0">
                <a:solidFill>
                  <a:srgbClr val="575756"/>
                </a:solidFill>
                <a:latin typeface="Helvetica"/>
                <a:cs typeface="Helvetica"/>
              </a:rPr>
              <a:t>play</a:t>
            </a:r>
            <a:r>
              <a:rPr sz="2300" spc="-5" dirty="0">
                <a:solidFill>
                  <a:srgbClr val="575756"/>
                </a:solidFill>
                <a:latin typeface="Helvetica"/>
                <a:cs typeface="Helvetica"/>
              </a:rPr>
              <a:t> </a:t>
            </a:r>
            <a:r>
              <a:rPr sz="2300" dirty="0">
                <a:solidFill>
                  <a:srgbClr val="575756"/>
                </a:solidFill>
                <a:latin typeface="Helvetica"/>
                <a:cs typeface="Helvetica"/>
              </a:rPr>
              <a:t>a</a:t>
            </a:r>
            <a:r>
              <a:rPr sz="2300" spc="-5" dirty="0">
                <a:solidFill>
                  <a:srgbClr val="575756"/>
                </a:solidFill>
                <a:latin typeface="Helvetica"/>
                <a:cs typeface="Helvetica"/>
              </a:rPr>
              <a:t> </a:t>
            </a:r>
            <a:r>
              <a:rPr sz="2300" dirty="0">
                <a:solidFill>
                  <a:srgbClr val="575756"/>
                </a:solidFill>
                <a:latin typeface="Helvetica"/>
                <a:cs typeface="Helvetica"/>
              </a:rPr>
              <a:t>role </a:t>
            </a:r>
            <a:r>
              <a:rPr sz="2300" spc="-25" dirty="0">
                <a:solidFill>
                  <a:srgbClr val="575756"/>
                </a:solidFill>
                <a:latin typeface="Helvetica"/>
                <a:cs typeface="Helvetica"/>
              </a:rPr>
              <a:t>in </a:t>
            </a:r>
            <a:r>
              <a:rPr sz="2300" dirty="0">
                <a:solidFill>
                  <a:srgbClr val="575756"/>
                </a:solidFill>
                <a:latin typeface="Helvetica"/>
                <a:cs typeface="Helvetica"/>
              </a:rPr>
              <a:t>shaping</a:t>
            </a:r>
            <a:r>
              <a:rPr sz="2300" spc="-20" dirty="0">
                <a:solidFill>
                  <a:srgbClr val="575756"/>
                </a:solidFill>
                <a:latin typeface="Helvetica"/>
                <a:cs typeface="Helvetica"/>
              </a:rPr>
              <a:t> </a:t>
            </a:r>
            <a:r>
              <a:rPr sz="2300" dirty="0">
                <a:solidFill>
                  <a:srgbClr val="575756"/>
                </a:solidFill>
                <a:latin typeface="Helvetica"/>
                <a:cs typeface="Helvetica"/>
              </a:rPr>
              <a:t>the</a:t>
            </a:r>
            <a:r>
              <a:rPr sz="2300" spc="-20" dirty="0">
                <a:solidFill>
                  <a:srgbClr val="575756"/>
                </a:solidFill>
                <a:latin typeface="Helvetica"/>
                <a:cs typeface="Helvetica"/>
              </a:rPr>
              <a:t> </a:t>
            </a:r>
            <a:r>
              <a:rPr sz="2300" spc="-10" dirty="0">
                <a:solidFill>
                  <a:srgbClr val="575756"/>
                </a:solidFill>
                <a:latin typeface="Helvetica"/>
                <a:cs typeface="Helvetica"/>
              </a:rPr>
              <a:t>pipeline.</a:t>
            </a:r>
            <a:endParaRPr sz="2300">
              <a:latin typeface="Helvetica"/>
              <a:cs typeface="Helvetica"/>
            </a:endParaRPr>
          </a:p>
        </p:txBody>
      </p:sp>
      <p:sp>
        <p:nvSpPr>
          <p:cNvPr id="7" name="object 7"/>
          <p:cNvSpPr/>
          <p:nvPr/>
        </p:nvSpPr>
        <p:spPr>
          <a:xfrm>
            <a:off x="10336476" y="2827152"/>
            <a:ext cx="923925" cy="923925"/>
          </a:xfrm>
          <a:custGeom>
            <a:avLst/>
            <a:gdLst/>
            <a:ahLst/>
            <a:cxnLst/>
            <a:rect l="l" t="t" r="r" b="b"/>
            <a:pathLst>
              <a:path w="923925" h="923925">
                <a:moveTo>
                  <a:pt x="115399" y="797888"/>
                </a:moveTo>
                <a:lnTo>
                  <a:pt x="96576" y="803483"/>
                </a:lnTo>
                <a:lnTo>
                  <a:pt x="77484" y="808894"/>
                </a:lnTo>
                <a:lnTo>
                  <a:pt x="58117" y="814110"/>
                </a:lnTo>
                <a:lnTo>
                  <a:pt x="38470" y="819122"/>
                </a:lnTo>
                <a:lnTo>
                  <a:pt x="38470" y="923517"/>
                </a:lnTo>
                <a:lnTo>
                  <a:pt x="115399" y="923517"/>
                </a:lnTo>
                <a:lnTo>
                  <a:pt x="115399" y="797888"/>
                </a:lnTo>
                <a:close/>
              </a:path>
              <a:path w="923925" h="923925">
                <a:moveTo>
                  <a:pt x="307728" y="724267"/>
                </a:moveTo>
                <a:lnTo>
                  <a:pt x="289032" y="732889"/>
                </a:lnTo>
                <a:lnTo>
                  <a:pt x="269955" y="741288"/>
                </a:lnTo>
                <a:lnTo>
                  <a:pt x="250312" y="749575"/>
                </a:lnTo>
                <a:lnTo>
                  <a:pt x="230799" y="757501"/>
                </a:lnTo>
                <a:lnTo>
                  <a:pt x="230799" y="923517"/>
                </a:lnTo>
                <a:lnTo>
                  <a:pt x="307728" y="923517"/>
                </a:lnTo>
                <a:lnTo>
                  <a:pt x="307728" y="724267"/>
                </a:lnTo>
                <a:close/>
              </a:path>
              <a:path w="923925" h="923925">
                <a:moveTo>
                  <a:pt x="500058" y="612176"/>
                </a:moveTo>
                <a:lnTo>
                  <a:pt x="481579" y="625001"/>
                </a:lnTo>
                <a:lnTo>
                  <a:pt x="462574" y="637631"/>
                </a:lnTo>
                <a:lnTo>
                  <a:pt x="443079" y="650071"/>
                </a:lnTo>
                <a:lnTo>
                  <a:pt x="423128" y="662331"/>
                </a:lnTo>
                <a:lnTo>
                  <a:pt x="423128" y="923517"/>
                </a:lnTo>
                <a:lnTo>
                  <a:pt x="500058" y="923517"/>
                </a:lnTo>
                <a:lnTo>
                  <a:pt x="500058" y="612176"/>
                </a:lnTo>
                <a:close/>
              </a:path>
              <a:path w="923925" h="923925">
                <a:moveTo>
                  <a:pt x="692387" y="441542"/>
                </a:moveTo>
                <a:lnTo>
                  <a:pt x="674405" y="460982"/>
                </a:lnTo>
                <a:lnTo>
                  <a:pt x="655622" y="480393"/>
                </a:lnTo>
                <a:lnTo>
                  <a:pt x="635990" y="499748"/>
                </a:lnTo>
                <a:lnTo>
                  <a:pt x="615457" y="519016"/>
                </a:lnTo>
                <a:lnTo>
                  <a:pt x="615457" y="923517"/>
                </a:lnTo>
                <a:lnTo>
                  <a:pt x="692387" y="923517"/>
                </a:lnTo>
                <a:lnTo>
                  <a:pt x="692387" y="441542"/>
                </a:lnTo>
                <a:close/>
              </a:path>
              <a:path w="923925" h="923925">
                <a:moveTo>
                  <a:pt x="884716" y="308070"/>
                </a:moveTo>
                <a:lnTo>
                  <a:pt x="807786" y="308070"/>
                </a:lnTo>
                <a:lnTo>
                  <a:pt x="807786" y="923517"/>
                </a:lnTo>
                <a:lnTo>
                  <a:pt x="884716" y="923517"/>
                </a:lnTo>
                <a:lnTo>
                  <a:pt x="884716" y="308070"/>
                </a:lnTo>
                <a:close/>
              </a:path>
              <a:path w="923925" h="923925">
                <a:moveTo>
                  <a:pt x="876166" y="95815"/>
                </a:moveTo>
                <a:lnTo>
                  <a:pt x="741851" y="95815"/>
                </a:lnTo>
                <a:lnTo>
                  <a:pt x="731713" y="117799"/>
                </a:lnTo>
                <a:lnTo>
                  <a:pt x="719284" y="142214"/>
                </a:lnTo>
                <a:lnTo>
                  <a:pt x="687189" y="197190"/>
                </a:lnTo>
                <a:lnTo>
                  <a:pt x="644838" y="258448"/>
                </a:lnTo>
                <a:lnTo>
                  <a:pt x="619589" y="290715"/>
                </a:lnTo>
                <a:lnTo>
                  <a:pt x="591503" y="323691"/>
                </a:lnTo>
                <a:lnTo>
                  <a:pt x="560488" y="357089"/>
                </a:lnTo>
                <a:lnTo>
                  <a:pt x="526453" y="390622"/>
                </a:lnTo>
                <a:lnTo>
                  <a:pt x="489308" y="424004"/>
                </a:lnTo>
                <a:lnTo>
                  <a:pt x="448962" y="456947"/>
                </a:lnTo>
                <a:lnTo>
                  <a:pt x="405323" y="489165"/>
                </a:lnTo>
                <a:lnTo>
                  <a:pt x="358300" y="520369"/>
                </a:lnTo>
                <a:lnTo>
                  <a:pt x="307801" y="550274"/>
                </a:lnTo>
                <a:lnTo>
                  <a:pt x="253737" y="578592"/>
                </a:lnTo>
                <a:lnTo>
                  <a:pt x="196016" y="605037"/>
                </a:lnTo>
                <a:lnTo>
                  <a:pt x="134547" y="629321"/>
                </a:lnTo>
                <a:lnTo>
                  <a:pt x="69238" y="651157"/>
                </a:lnTo>
                <a:lnTo>
                  <a:pt x="0" y="670258"/>
                </a:lnTo>
                <a:lnTo>
                  <a:pt x="0" y="749575"/>
                </a:lnTo>
                <a:lnTo>
                  <a:pt x="67821" y="732034"/>
                </a:lnTo>
                <a:lnTo>
                  <a:pt x="132167" y="712075"/>
                </a:lnTo>
                <a:lnTo>
                  <a:pt x="193115" y="689909"/>
                </a:lnTo>
                <a:lnTo>
                  <a:pt x="250742" y="665751"/>
                </a:lnTo>
                <a:lnTo>
                  <a:pt x="305125" y="639814"/>
                </a:lnTo>
                <a:lnTo>
                  <a:pt x="356341" y="612309"/>
                </a:lnTo>
                <a:lnTo>
                  <a:pt x="404468" y="583451"/>
                </a:lnTo>
                <a:lnTo>
                  <a:pt x="449582" y="553452"/>
                </a:lnTo>
                <a:lnTo>
                  <a:pt x="491761" y="522525"/>
                </a:lnTo>
                <a:lnTo>
                  <a:pt x="531082" y="490884"/>
                </a:lnTo>
                <a:lnTo>
                  <a:pt x="567622" y="458741"/>
                </a:lnTo>
                <a:lnTo>
                  <a:pt x="601459" y="426309"/>
                </a:lnTo>
                <a:lnTo>
                  <a:pt x="632668" y="393802"/>
                </a:lnTo>
                <a:lnTo>
                  <a:pt x="661329" y="361431"/>
                </a:lnTo>
                <a:lnTo>
                  <a:pt x="687517" y="329412"/>
                </a:lnTo>
                <a:lnTo>
                  <a:pt x="711310" y="297955"/>
                </a:lnTo>
                <a:lnTo>
                  <a:pt x="752019" y="237585"/>
                </a:lnTo>
                <a:lnTo>
                  <a:pt x="784073" y="182023"/>
                </a:lnTo>
                <a:lnTo>
                  <a:pt x="808090" y="132976"/>
                </a:lnTo>
                <a:lnTo>
                  <a:pt x="890662" y="132976"/>
                </a:lnTo>
                <a:lnTo>
                  <a:pt x="876166" y="95815"/>
                </a:lnTo>
                <a:close/>
              </a:path>
              <a:path w="923925" h="923925">
                <a:moveTo>
                  <a:pt x="230799" y="341"/>
                </a:moveTo>
                <a:lnTo>
                  <a:pt x="184337" y="5038"/>
                </a:lnTo>
                <a:lnTo>
                  <a:pt x="141038" y="18504"/>
                </a:lnTo>
                <a:lnTo>
                  <a:pt x="101837" y="39806"/>
                </a:lnTo>
                <a:lnTo>
                  <a:pt x="67668" y="68009"/>
                </a:lnTo>
                <a:lnTo>
                  <a:pt x="39465" y="102179"/>
                </a:lnTo>
                <a:lnTo>
                  <a:pt x="18163" y="141380"/>
                </a:lnTo>
                <a:lnTo>
                  <a:pt x="4696" y="184679"/>
                </a:lnTo>
                <a:lnTo>
                  <a:pt x="0" y="231140"/>
                </a:lnTo>
                <a:lnTo>
                  <a:pt x="4696" y="277599"/>
                </a:lnTo>
                <a:lnTo>
                  <a:pt x="18163" y="320895"/>
                </a:lnTo>
                <a:lnTo>
                  <a:pt x="39465" y="360094"/>
                </a:lnTo>
                <a:lnTo>
                  <a:pt x="67668" y="394262"/>
                </a:lnTo>
                <a:lnTo>
                  <a:pt x="101837" y="422465"/>
                </a:lnTo>
                <a:lnTo>
                  <a:pt x="141038" y="443766"/>
                </a:lnTo>
                <a:lnTo>
                  <a:pt x="184337" y="457233"/>
                </a:lnTo>
                <a:lnTo>
                  <a:pt x="230799" y="461929"/>
                </a:lnTo>
                <a:lnTo>
                  <a:pt x="277260" y="457233"/>
                </a:lnTo>
                <a:lnTo>
                  <a:pt x="320557" y="443766"/>
                </a:lnTo>
                <a:lnTo>
                  <a:pt x="359757" y="422465"/>
                </a:lnTo>
                <a:lnTo>
                  <a:pt x="393925" y="394262"/>
                </a:lnTo>
                <a:lnTo>
                  <a:pt x="422126" y="360094"/>
                </a:lnTo>
                <a:lnTo>
                  <a:pt x="437479" y="331839"/>
                </a:lnTo>
                <a:lnTo>
                  <a:pt x="115399" y="331839"/>
                </a:lnTo>
                <a:lnTo>
                  <a:pt x="99425" y="310135"/>
                </a:lnTo>
                <a:lnTo>
                  <a:pt x="87313" y="285856"/>
                </a:lnTo>
                <a:lnTo>
                  <a:pt x="79629" y="259393"/>
                </a:lnTo>
                <a:lnTo>
                  <a:pt x="76940" y="231140"/>
                </a:lnTo>
                <a:lnTo>
                  <a:pt x="84795" y="182553"/>
                </a:lnTo>
                <a:lnTo>
                  <a:pt x="106659" y="140320"/>
                </a:lnTo>
                <a:lnTo>
                  <a:pt x="139983" y="106994"/>
                </a:lnTo>
                <a:lnTo>
                  <a:pt x="182213" y="85127"/>
                </a:lnTo>
                <a:lnTo>
                  <a:pt x="230799" y="77271"/>
                </a:lnTo>
                <a:lnTo>
                  <a:pt x="401568" y="77271"/>
                </a:lnTo>
                <a:lnTo>
                  <a:pt x="393925" y="68009"/>
                </a:lnTo>
                <a:lnTo>
                  <a:pt x="359757" y="39806"/>
                </a:lnTo>
                <a:lnTo>
                  <a:pt x="320557" y="18504"/>
                </a:lnTo>
                <a:lnTo>
                  <a:pt x="277260" y="5038"/>
                </a:lnTo>
                <a:lnTo>
                  <a:pt x="230799" y="341"/>
                </a:lnTo>
                <a:close/>
              </a:path>
              <a:path w="923925" h="923925">
                <a:moveTo>
                  <a:pt x="288493" y="269600"/>
                </a:moveTo>
                <a:lnTo>
                  <a:pt x="173104" y="269600"/>
                </a:lnTo>
                <a:lnTo>
                  <a:pt x="150650" y="274137"/>
                </a:lnTo>
                <a:lnTo>
                  <a:pt x="132307" y="286506"/>
                </a:lnTo>
                <a:lnTo>
                  <a:pt x="119936" y="304846"/>
                </a:lnTo>
                <a:lnTo>
                  <a:pt x="115399" y="327295"/>
                </a:lnTo>
                <a:lnTo>
                  <a:pt x="115399" y="331839"/>
                </a:lnTo>
                <a:lnTo>
                  <a:pt x="346198" y="331839"/>
                </a:lnTo>
                <a:lnTo>
                  <a:pt x="346198" y="327295"/>
                </a:lnTo>
                <a:lnTo>
                  <a:pt x="341661" y="304846"/>
                </a:lnTo>
                <a:lnTo>
                  <a:pt x="329291" y="286506"/>
                </a:lnTo>
                <a:lnTo>
                  <a:pt x="310947" y="274137"/>
                </a:lnTo>
                <a:lnTo>
                  <a:pt x="288493" y="269600"/>
                </a:lnTo>
                <a:close/>
              </a:path>
              <a:path w="923925" h="923925">
                <a:moveTo>
                  <a:pt x="401568" y="77271"/>
                </a:moveTo>
                <a:lnTo>
                  <a:pt x="230799" y="77271"/>
                </a:lnTo>
                <a:lnTo>
                  <a:pt x="279385" y="85127"/>
                </a:lnTo>
                <a:lnTo>
                  <a:pt x="321615" y="106994"/>
                </a:lnTo>
                <a:lnTo>
                  <a:pt x="354938" y="140320"/>
                </a:lnTo>
                <a:lnTo>
                  <a:pt x="376803" y="182553"/>
                </a:lnTo>
                <a:lnTo>
                  <a:pt x="384658" y="231140"/>
                </a:lnTo>
                <a:lnTo>
                  <a:pt x="382065" y="258448"/>
                </a:lnTo>
                <a:lnTo>
                  <a:pt x="381975" y="259393"/>
                </a:lnTo>
                <a:lnTo>
                  <a:pt x="374298" y="285856"/>
                </a:lnTo>
                <a:lnTo>
                  <a:pt x="362187" y="310135"/>
                </a:lnTo>
                <a:lnTo>
                  <a:pt x="346198" y="331839"/>
                </a:lnTo>
                <a:lnTo>
                  <a:pt x="437479" y="331839"/>
                </a:lnTo>
                <a:lnTo>
                  <a:pt x="443426" y="320895"/>
                </a:lnTo>
                <a:lnTo>
                  <a:pt x="456891" y="277599"/>
                </a:lnTo>
                <a:lnTo>
                  <a:pt x="461588" y="231140"/>
                </a:lnTo>
                <a:lnTo>
                  <a:pt x="456891" y="184679"/>
                </a:lnTo>
                <a:lnTo>
                  <a:pt x="443426" y="141380"/>
                </a:lnTo>
                <a:lnTo>
                  <a:pt x="422126" y="102179"/>
                </a:lnTo>
                <a:lnTo>
                  <a:pt x="401568" y="77271"/>
                </a:lnTo>
                <a:close/>
              </a:path>
              <a:path w="923925" h="923925">
                <a:moveTo>
                  <a:pt x="890662" y="132976"/>
                </a:moveTo>
                <a:lnTo>
                  <a:pt x="808090" y="132976"/>
                </a:lnTo>
                <a:lnTo>
                  <a:pt x="851827" y="245098"/>
                </a:lnTo>
                <a:lnTo>
                  <a:pt x="923490" y="217130"/>
                </a:lnTo>
                <a:lnTo>
                  <a:pt x="890662" y="132976"/>
                </a:lnTo>
                <a:close/>
              </a:path>
              <a:path w="923925" h="923925">
                <a:moveTo>
                  <a:pt x="230799" y="115741"/>
                </a:moveTo>
                <a:lnTo>
                  <a:pt x="208346" y="120276"/>
                </a:lnTo>
                <a:lnTo>
                  <a:pt x="190007" y="132643"/>
                </a:lnTo>
                <a:lnTo>
                  <a:pt x="177640" y="150983"/>
                </a:lnTo>
                <a:lnTo>
                  <a:pt x="173104" y="173435"/>
                </a:lnTo>
                <a:lnTo>
                  <a:pt x="177640" y="195889"/>
                </a:lnTo>
                <a:lnTo>
                  <a:pt x="190007" y="214233"/>
                </a:lnTo>
                <a:lnTo>
                  <a:pt x="208346" y="226603"/>
                </a:lnTo>
                <a:lnTo>
                  <a:pt x="230799" y="231140"/>
                </a:lnTo>
                <a:lnTo>
                  <a:pt x="253251" y="226603"/>
                </a:lnTo>
                <a:lnTo>
                  <a:pt x="271591" y="214233"/>
                </a:lnTo>
                <a:lnTo>
                  <a:pt x="283958" y="195889"/>
                </a:lnTo>
                <a:lnTo>
                  <a:pt x="288493" y="173435"/>
                </a:lnTo>
                <a:lnTo>
                  <a:pt x="283958" y="150983"/>
                </a:lnTo>
                <a:lnTo>
                  <a:pt x="271591" y="132643"/>
                </a:lnTo>
                <a:lnTo>
                  <a:pt x="253251" y="120276"/>
                </a:lnTo>
                <a:lnTo>
                  <a:pt x="230799" y="115741"/>
                </a:lnTo>
                <a:close/>
              </a:path>
              <a:path w="923925" h="923925">
                <a:moveTo>
                  <a:pt x="790783" y="0"/>
                </a:moveTo>
                <a:lnTo>
                  <a:pt x="776749" y="1109"/>
                </a:lnTo>
                <a:lnTo>
                  <a:pt x="762950" y="5038"/>
                </a:lnTo>
                <a:lnTo>
                  <a:pt x="591992" y="71700"/>
                </a:lnTo>
                <a:lnTo>
                  <a:pt x="619960" y="143352"/>
                </a:lnTo>
                <a:lnTo>
                  <a:pt x="741851" y="95815"/>
                </a:lnTo>
                <a:lnTo>
                  <a:pt x="876166" y="95815"/>
                </a:lnTo>
                <a:lnTo>
                  <a:pt x="856748" y="46036"/>
                </a:lnTo>
                <a:lnTo>
                  <a:pt x="830867" y="13082"/>
                </a:lnTo>
                <a:lnTo>
                  <a:pt x="804787" y="1668"/>
                </a:lnTo>
                <a:lnTo>
                  <a:pt x="790783" y="0"/>
                </a:lnTo>
                <a:close/>
              </a:path>
            </a:pathLst>
          </a:custGeom>
          <a:solidFill>
            <a:srgbClr val="50B796"/>
          </a:solidFill>
        </p:spPr>
        <p:txBody>
          <a:bodyPr wrap="square" lIns="0" tIns="0" rIns="0" bIns="0" rtlCol="0"/>
          <a:lstStyle/>
          <a:p>
            <a:endParaRPr/>
          </a:p>
        </p:txBody>
      </p:sp>
      <p:sp>
        <p:nvSpPr>
          <p:cNvPr id="8" name="object 8"/>
          <p:cNvSpPr txBox="1"/>
          <p:nvPr/>
        </p:nvSpPr>
        <p:spPr>
          <a:xfrm>
            <a:off x="11630924" y="6885459"/>
            <a:ext cx="6739255" cy="1081405"/>
          </a:xfrm>
          <a:prstGeom prst="rect">
            <a:avLst/>
          </a:prstGeom>
        </p:spPr>
        <p:txBody>
          <a:bodyPr vert="horz" wrap="square" lIns="0" tIns="12065" rIns="0" bIns="0" rtlCol="0">
            <a:spAutoFit/>
          </a:bodyPr>
          <a:lstStyle/>
          <a:p>
            <a:pPr marL="12700" marR="5080">
              <a:lnSpc>
                <a:spcPct val="100400"/>
              </a:lnSpc>
              <a:spcBef>
                <a:spcPts val="95"/>
              </a:spcBef>
            </a:pPr>
            <a:r>
              <a:rPr sz="2300" spc="-10" dirty="0">
                <a:solidFill>
                  <a:srgbClr val="575756"/>
                </a:solidFill>
                <a:latin typeface="Helvetica"/>
                <a:cs typeface="Helvetica"/>
              </a:rPr>
              <a:t>Additionally,</a:t>
            </a:r>
            <a:r>
              <a:rPr sz="2300" spc="-30" dirty="0">
                <a:solidFill>
                  <a:srgbClr val="575756"/>
                </a:solidFill>
                <a:latin typeface="Helvetica"/>
                <a:cs typeface="Helvetica"/>
              </a:rPr>
              <a:t> </a:t>
            </a:r>
            <a:r>
              <a:rPr sz="2300" dirty="0">
                <a:solidFill>
                  <a:srgbClr val="575756"/>
                </a:solidFill>
                <a:latin typeface="Helvetica"/>
                <a:cs typeface="Helvetica"/>
              </a:rPr>
              <a:t>the</a:t>
            </a:r>
            <a:r>
              <a:rPr sz="2300" spc="-15" dirty="0">
                <a:solidFill>
                  <a:srgbClr val="575756"/>
                </a:solidFill>
                <a:latin typeface="Helvetica"/>
                <a:cs typeface="Helvetica"/>
              </a:rPr>
              <a:t> </a:t>
            </a:r>
            <a:r>
              <a:rPr sz="2300" dirty="0">
                <a:solidFill>
                  <a:srgbClr val="575756"/>
                </a:solidFill>
                <a:latin typeface="Helvetica"/>
                <a:cs typeface="Helvetica"/>
              </a:rPr>
              <a:t>evolving</a:t>
            </a:r>
            <a:r>
              <a:rPr sz="2300" spc="-20" dirty="0">
                <a:solidFill>
                  <a:srgbClr val="575756"/>
                </a:solidFill>
                <a:latin typeface="Helvetica"/>
                <a:cs typeface="Helvetica"/>
              </a:rPr>
              <a:t> </a:t>
            </a:r>
            <a:r>
              <a:rPr sz="2300" dirty="0">
                <a:solidFill>
                  <a:srgbClr val="575756"/>
                </a:solidFill>
                <a:latin typeface="Helvetica"/>
                <a:cs typeface="Helvetica"/>
              </a:rPr>
              <a:t>demands</a:t>
            </a:r>
            <a:r>
              <a:rPr sz="2300" spc="-15" dirty="0">
                <a:solidFill>
                  <a:srgbClr val="575756"/>
                </a:solidFill>
                <a:latin typeface="Helvetica"/>
                <a:cs typeface="Helvetica"/>
              </a:rPr>
              <a:t> </a:t>
            </a:r>
            <a:r>
              <a:rPr sz="2300" dirty="0">
                <a:solidFill>
                  <a:srgbClr val="575756"/>
                </a:solidFill>
                <a:latin typeface="Helvetica"/>
                <a:cs typeface="Helvetica"/>
              </a:rPr>
              <a:t>of</a:t>
            </a:r>
            <a:r>
              <a:rPr sz="2300" spc="-15" dirty="0">
                <a:solidFill>
                  <a:srgbClr val="575756"/>
                </a:solidFill>
                <a:latin typeface="Helvetica"/>
                <a:cs typeface="Helvetica"/>
              </a:rPr>
              <a:t> </a:t>
            </a:r>
            <a:r>
              <a:rPr sz="2300" spc="-10" dirty="0">
                <a:solidFill>
                  <a:srgbClr val="575756"/>
                </a:solidFill>
                <a:latin typeface="Helvetica"/>
                <a:cs typeface="Helvetica"/>
              </a:rPr>
              <a:t>healthcare, </a:t>
            </a:r>
            <a:r>
              <a:rPr sz="2300" dirty="0">
                <a:solidFill>
                  <a:srgbClr val="575756"/>
                </a:solidFill>
                <a:latin typeface="Helvetica"/>
                <a:cs typeface="Helvetica"/>
              </a:rPr>
              <a:t>technological</a:t>
            </a:r>
            <a:r>
              <a:rPr sz="2300" spc="-30" dirty="0">
                <a:solidFill>
                  <a:srgbClr val="575756"/>
                </a:solidFill>
                <a:latin typeface="Helvetica"/>
                <a:cs typeface="Helvetica"/>
              </a:rPr>
              <a:t> </a:t>
            </a:r>
            <a:r>
              <a:rPr sz="2300" dirty="0">
                <a:solidFill>
                  <a:srgbClr val="575756"/>
                </a:solidFill>
                <a:latin typeface="Helvetica"/>
                <a:cs typeface="Helvetica"/>
              </a:rPr>
              <a:t>advancements,</a:t>
            </a:r>
            <a:r>
              <a:rPr sz="2300" spc="-25" dirty="0">
                <a:solidFill>
                  <a:srgbClr val="575756"/>
                </a:solidFill>
                <a:latin typeface="Helvetica"/>
                <a:cs typeface="Helvetica"/>
              </a:rPr>
              <a:t> </a:t>
            </a:r>
            <a:r>
              <a:rPr sz="2300" dirty="0">
                <a:solidFill>
                  <a:srgbClr val="575756"/>
                </a:solidFill>
                <a:latin typeface="Helvetica"/>
                <a:cs typeface="Helvetica"/>
              </a:rPr>
              <a:t>and</a:t>
            </a:r>
            <a:r>
              <a:rPr sz="2300" spc="-25" dirty="0">
                <a:solidFill>
                  <a:srgbClr val="575756"/>
                </a:solidFill>
                <a:latin typeface="Helvetica"/>
                <a:cs typeface="Helvetica"/>
              </a:rPr>
              <a:t> </a:t>
            </a:r>
            <a:r>
              <a:rPr sz="2300" dirty="0">
                <a:solidFill>
                  <a:srgbClr val="575756"/>
                </a:solidFill>
                <a:latin typeface="Helvetica"/>
                <a:cs typeface="Helvetica"/>
              </a:rPr>
              <a:t>shifting</a:t>
            </a:r>
            <a:r>
              <a:rPr sz="2300" spc="-25" dirty="0">
                <a:solidFill>
                  <a:srgbClr val="575756"/>
                </a:solidFill>
                <a:latin typeface="Helvetica"/>
                <a:cs typeface="Helvetica"/>
              </a:rPr>
              <a:t> </a:t>
            </a:r>
            <a:r>
              <a:rPr sz="2300" spc="-10" dirty="0">
                <a:solidFill>
                  <a:srgbClr val="575756"/>
                </a:solidFill>
                <a:latin typeface="Helvetica"/>
                <a:cs typeface="Helvetica"/>
              </a:rPr>
              <a:t>workforce </a:t>
            </a:r>
            <a:r>
              <a:rPr sz="2300" dirty="0">
                <a:solidFill>
                  <a:srgbClr val="575756"/>
                </a:solidFill>
                <a:latin typeface="Helvetica"/>
                <a:cs typeface="Helvetica"/>
              </a:rPr>
              <a:t>preferences</a:t>
            </a:r>
            <a:r>
              <a:rPr sz="2300" spc="-15" dirty="0">
                <a:solidFill>
                  <a:srgbClr val="575756"/>
                </a:solidFill>
                <a:latin typeface="Helvetica"/>
                <a:cs typeface="Helvetica"/>
              </a:rPr>
              <a:t> </a:t>
            </a:r>
            <a:r>
              <a:rPr sz="2300" dirty="0">
                <a:solidFill>
                  <a:srgbClr val="575756"/>
                </a:solidFill>
                <a:latin typeface="Helvetica"/>
                <a:cs typeface="Helvetica"/>
              </a:rPr>
              <a:t>further</a:t>
            </a:r>
            <a:r>
              <a:rPr sz="2300" spc="-15" dirty="0">
                <a:solidFill>
                  <a:srgbClr val="575756"/>
                </a:solidFill>
                <a:latin typeface="Helvetica"/>
                <a:cs typeface="Helvetica"/>
              </a:rPr>
              <a:t> </a:t>
            </a:r>
            <a:r>
              <a:rPr sz="2300" dirty="0">
                <a:solidFill>
                  <a:srgbClr val="575756"/>
                </a:solidFill>
                <a:latin typeface="Helvetica"/>
                <a:cs typeface="Helvetica"/>
              </a:rPr>
              <a:t>complicate</a:t>
            </a:r>
            <a:r>
              <a:rPr sz="2300" spc="-15" dirty="0">
                <a:solidFill>
                  <a:srgbClr val="575756"/>
                </a:solidFill>
                <a:latin typeface="Helvetica"/>
                <a:cs typeface="Helvetica"/>
              </a:rPr>
              <a:t> </a:t>
            </a:r>
            <a:r>
              <a:rPr sz="2300" spc="-10" dirty="0">
                <a:solidFill>
                  <a:srgbClr val="575756"/>
                </a:solidFill>
                <a:latin typeface="Helvetica"/>
                <a:cs typeface="Helvetica"/>
              </a:rPr>
              <a:t>forecasting.</a:t>
            </a:r>
            <a:endParaRPr sz="2300">
              <a:latin typeface="Helvetica"/>
              <a:cs typeface="Helvetica"/>
            </a:endParaRPr>
          </a:p>
        </p:txBody>
      </p:sp>
      <p:sp>
        <p:nvSpPr>
          <p:cNvPr id="9" name="object 9"/>
          <p:cNvSpPr/>
          <p:nvPr/>
        </p:nvSpPr>
        <p:spPr>
          <a:xfrm>
            <a:off x="10448694" y="6906369"/>
            <a:ext cx="878205" cy="1054100"/>
          </a:xfrm>
          <a:custGeom>
            <a:avLst/>
            <a:gdLst/>
            <a:ahLst/>
            <a:cxnLst/>
            <a:rect l="l" t="t" r="r" b="b"/>
            <a:pathLst>
              <a:path w="878204" h="1054100">
                <a:moveTo>
                  <a:pt x="439023" y="0"/>
                </a:moveTo>
                <a:lnTo>
                  <a:pt x="391728" y="4250"/>
                </a:lnTo>
                <a:lnTo>
                  <a:pt x="347192" y="16503"/>
                </a:lnTo>
                <a:lnTo>
                  <a:pt x="306164" y="36010"/>
                </a:lnTo>
                <a:lnTo>
                  <a:pt x="269393" y="62020"/>
                </a:lnTo>
                <a:lnTo>
                  <a:pt x="237627" y="93785"/>
                </a:lnTo>
                <a:lnTo>
                  <a:pt x="211617" y="130557"/>
                </a:lnTo>
                <a:lnTo>
                  <a:pt x="192111" y="171585"/>
                </a:lnTo>
                <a:lnTo>
                  <a:pt x="179858" y="216121"/>
                </a:lnTo>
                <a:lnTo>
                  <a:pt x="175607" y="263416"/>
                </a:lnTo>
                <a:lnTo>
                  <a:pt x="179798" y="310050"/>
                </a:lnTo>
                <a:lnTo>
                  <a:pt x="179858" y="310710"/>
                </a:lnTo>
                <a:lnTo>
                  <a:pt x="192111" y="355246"/>
                </a:lnTo>
                <a:lnTo>
                  <a:pt x="211617" y="396274"/>
                </a:lnTo>
                <a:lnTo>
                  <a:pt x="237627" y="433046"/>
                </a:lnTo>
                <a:lnTo>
                  <a:pt x="269393" y="464811"/>
                </a:lnTo>
                <a:lnTo>
                  <a:pt x="306164" y="490821"/>
                </a:lnTo>
                <a:lnTo>
                  <a:pt x="347192" y="510328"/>
                </a:lnTo>
                <a:lnTo>
                  <a:pt x="391728" y="522581"/>
                </a:lnTo>
                <a:lnTo>
                  <a:pt x="439023" y="526832"/>
                </a:lnTo>
                <a:lnTo>
                  <a:pt x="486317" y="522581"/>
                </a:lnTo>
                <a:lnTo>
                  <a:pt x="530853" y="510328"/>
                </a:lnTo>
                <a:lnTo>
                  <a:pt x="571882" y="490821"/>
                </a:lnTo>
                <a:lnTo>
                  <a:pt x="608653" y="464811"/>
                </a:lnTo>
                <a:lnTo>
                  <a:pt x="634441" y="439023"/>
                </a:lnTo>
                <a:lnTo>
                  <a:pt x="439023" y="439023"/>
                </a:lnTo>
                <a:lnTo>
                  <a:pt x="392388" y="432740"/>
                </a:lnTo>
                <a:lnTo>
                  <a:pt x="350453" y="415016"/>
                </a:lnTo>
                <a:lnTo>
                  <a:pt x="314902" y="387536"/>
                </a:lnTo>
                <a:lnTo>
                  <a:pt x="287422" y="351986"/>
                </a:lnTo>
                <a:lnTo>
                  <a:pt x="269698" y="310050"/>
                </a:lnTo>
                <a:lnTo>
                  <a:pt x="263416" y="263416"/>
                </a:lnTo>
                <a:lnTo>
                  <a:pt x="269698" y="216777"/>
                </a:lnTo>
                <a:lnTo>
                  <a:pt x="287422" y="174841"/>
                </a:lnTo>
                <a:lnTo>
                  <a:pt x="314902" y="139291"/>
                </a:lnTo>
                <a:lnTo>
                  <a:pt x="350453" y="111813"/>
                </a:lnTo>
                <a:lnTo>
                  <a:pt x="392388" y="94090"/>
                </a:lnTo>
                <a:lnTo>
                  <a:pt x="439023" y="87808"/>
                </a:lnTo>
                <a:lnTo>
                  <a:pt x="634441" y="87808"/>
                </a:lnTo>
                <a:lnTo>
                  <a:pt x="608653" y="62020"/>
                </a:lnTo>
                <a:lnTo>
                  <a:pt x="571882" y="36010"/>
                </a:lnTo>
                <a:lnTo>
                  <a:pt x="530853" y="16503"/>
                </a:lnTo>
                <a:lnTo>
                  <a:pt x="486317" y="4250"/>
                </a:lnTo>
                <a:lnTo>
                  <a:pt x="439023" y="0"/>
                </a:lnTo>
                <a:close/>
              </a:path>
              <a:path w="878204" h="1054100">
                <a:moveTo>
                  <a:pt x="634441" y="87808"/>
                </a:moveTo>
                <a:lnTo>
                  <a:pt x="439023" y="87808"/>
                </a:lnTo>
                <a:lnTo>
                  <a:pt x="485658" y="94090"/>
                </a:lnTo>
                <a:lnTo>
                  <a:pt x="527593" y="111813"/>
                </a:lnTo>
                <a:lnTo>
                  <a:pt x="563143" y="139291"/>
                </a:lnTo>
                <a:lnTo>
                  <a:pt x="590623" y="174841"/>
                </a:lnTo>
                <a:lnTo>
                  <a:pt x="608347" y="216777"/>
                </a:lnTo>
                <a:lnTo>
                  <a:pt x="614630" y="263416"/>
                </a:lnTo>
                <a:lnTo>
                  <a:pt x="608347" y="310050"/>
                </a:lnTo>
                <a:lnTo>
                  <a:pt x="590623" y="351986"/>
                </a:lnTo>
                <a:lnTo>
                  <a:pt x="563143" y="387536"/>
                </a:lnTo>
                <a:lnTo>
                  <a:pt x="527593" y="415016"/>
                </a:lnTo>
                <a:lnTo>
                  <a:pt x="485658" y="432740"/>
                </a:lnTo>
                <a:lnTo>
                  <a:pt x="439023" y="439023"/>
                </a:lnTo>
                <a:lnTo>
                  <a:pt x="634441" y="439023"/>
                </a:lnTo>
                <a:lnTo>
                  <a:pt x="666429" y="396274"/>
                </a:lnTo>
                <a:lnTo>
                  <a:pt x="685935" y="355246"/>
                </a:lnTo>
                <a:lnTo>
                  <a:pt x="698188" y="310710"/>
                </a:lnTo>
                <a:lnTo>
                  <a:pt x="702439" y="263416"/>
                </a:lnTo>
                <a:lnTo>
                  <a:pt x="698247" y="216777"/>
                </a:lnTo>
                <a:lnTo>
                  <a:pt x="698188" y="216121"/>
                </a:lnTo>
                <a:lnTo>
                  <a:pt x="685935" y="171585"/>
                </a:lnTo>
                <a:lnTo>
                  <a:pt x="666429" y="130557"/>
                </a:lnTo>
                <a:lnTo>
                  <a:pt x="640418" y="93785"/>
                </a:lnTo>
                <a:lnTo>
                  <a:pt x="634441" y="87808"/>
                </a:lnTo>
                <a:close/>
              </a:path>
              <a:path w="878204" h="1054100">
                <a:moveTo>
                  <a:pt x="482927" y="614682"/>
                </a:moveTo>
                <a:lnTo>
                  <a:pt x="395118" y="614682"/>
                </a:lnTo>
                <a:lnTo>
                  <a:pt x="349100" y="617345"/>
                </a:lnTo>
                <a:lnTo>
                  <a:pt x="304625" y="625135"/>
                </a:lnTo>
                <a:lnTo>
                  <a:pt x="261992" y="637753"/>
                </a:lnTo>
                <a:lnTo>
                  <a:pt x="221499" y="654900"/>
                </a:lnTo>
                <a:lnTo>
                  <a:pt x="183446" y="676279"/>
                </a:lnTo>
                <a:lnTo>
                  <a:pt x="148130" y="701589"/>
                </a:lnTo>
                <a:lnTo>
                  <a:pt x="115851" y="730534"/>
                </a:lnTo>
                <a:lnTo>
                  <a:pt x="86906" y="762813"/>
                </a:lnTo>
                <a:lnTo>
                  <a:pt x="61596" y="798129"/>
                </a:lnTo>
                <a:lnTo>
                  <a:pt x="40217" y="836182"/>
                </a:lnTo>
                <a:lnTo>
                  <a:pt x="23070" y="876675"/>
                </a:lnTo>
                <a:lnTo>
                  <a:pt x="10452" y="919308"/>
                </a:lnTo>
                <a:lnTo>
                  <a:pt x="2662" y="963783"/>
                </a:lnTo>
                <a:lnTo>
                  <a:pt x="0" y="1009801"/>
                </a:lnTo>
                <a:lnTo>
                  <a:pt x="3445" y="1026905"/>
                </a:lnTo>
                <a:lnTo>
                  <a:pt x="12845" y="1040859"/>
                </a:lnTo>
                <a:lnTo>
                  <a:pt x="26795" y="1050260"/>
                </a:lnTo>
                <a:lnTo>
                  <a:pt x="43893" y="1053706"/>
                </a:lnTo>
                <a:lnTo>
                  <a:pt x="60997" y="1050260"/>
                </a:lnTo>
                <a:lnTo>
                  <a:pt x="74951" y="1040859"/>
                </a:lnTo>
                <a:lnTo>
                  <a:pt x="84352" y="1026905"/>
                </a:lnTo>
                <a:lnTo>
                  <a:pt x="87798" y="1009801"/>
                </a:lnTo>
                <a:lnTo>
                  <a:pt x="92030" y="958823"/>
                </a:lnTo>
                <a:lnTo>
                  <a:pt x="104266" y="910519"/>
                </a:lnTo>
                <a:lnTo>
                  <a:pt x="123820" y="865575"/>
                </a:lnTo>
                <a:lnTo>
                  <a:pt x="150004" y="824677"/>
                </a:lnTo>
                <a:lnTo>
                  <a:pt x="182130" y="788509"/>
                </a:lnTo>
                <a:lnTo>
                  <a:pt x="219511" y="757757"/>
                </a:lnTo>
                <a:lnTo>
                  <a:pt x="307320" y="757757"/>
                </a:lnTo>
                <a:lnTo>
                  <a:pt x="307320" y="715266"/>
                </a:lnTo>
                <a:lnTo>
                  <a:pt x="328489" y="709741"/>
                </a:lnTo>
                <a:lnTo>
                  <a:pt x="350214" y="705723"/>
                </a:lnTo>
                <a:lnTo>
                  <a:pt x="372441" y="703269"/>
                </a:lnTo>
                <a:lnTo>
                  <a:pt x="395118" y="702439"/>
                </a:lnTo>
                <a:lnTo>
                  <a:pt x="730863" y="702439"/>
                </a:lnTo>
                <a:lnTo>
                  <a:pt x="729916" y="701589"/>
                </a:lnTo>
                <a:lnTo>
                  <a:pt x="694600" y="676279"/>
                </a:lnTo>
                <a:lnTo>
                  <a:pt x="656546" y="654900"/>
                </a:lnTo>
                <a:lnTo>
                  <a:pt x="616054" y="637753"/>
                </a:lnTo>
                <a:lnTo>
                  <a:pt x="573421" y="625135"/>
                </a:lnTo>
                <a:lnTo>
                  <a:pt x="528946" y="617345"/>
                </a:lnTo>
                <a:lnTo>
                  <a:pt x="482927" y="614682"/>
                </a:lnTo>
                <a:close/>
              </a:path>
              <a:path w="878204" h="1054100">
                <a:moveTo>
                  <a:pt x="499819" y="1050260"/>
                </a:moveTo>
                <a:lnTo>
                  <a:pt x="466031" y="1050260"/>
                </a:lnTo>
                <a:lnTo>
                  <a:pt x="483135" y="1053706"/>
                </a:lnTo>
                <a:lnTo>
                  <a:pt x="482719" y="1053706"/>
                </a:lnTo>
                <a:lnTo>
                  <a:pt x="499819" y="1050260"/>
                </a:lnTo>
                <a:close/>
              </a:path>
              <a:path w="878204" h="1054100">
                <a:moveTo>
                  <a:pt x="675431" y="1050260"/>
                </a:moveTo>
                <a:lnTo>
                  <a:pt x="641643" y="1050260"/>
                </a:lnTo>
                <a:lnTo>
                  <a:pt x="658742" y="1053706"/>
                </a:lnTo>
                <a:lnTo>
                  <a:pt x="658327" y="1053706"/>
                </a:lnTo>
                <a:lnTo>
                  <a:pt x="675431" y="1050260"/>
                </a:lnTo>
                <a:close/>
              </a:path>
              <a:path w="878204" h="1054100">
                <a:moveTo>
                  <a:pt x="851042" y="1050260"/>
                </a:moveTo>
                <a:lnTo>
                  <a:pt x="817256" y="1050260"/>
                </a:lnTo>
                <a:lnTo>
                  <a:pt x="834360" y="1053706"/>
                </a:lnTo>
                <a:lnTo>
                  <a:pt x="833944" y="1053706"/>
                </a:lnTo>
                <a:lnTo>
                  <a:pt x="851042" y="1050260"/>
                </a:lnTo>
                <a:close/>
              </a:path>
              <a:path w="878204" h="1054100">
                <a:moveTo>
                  <a:pt x="730863" y="702439"/>
                </a:moveTo>
                <a:lnTo>
                  <a:pt x="482927" y="702439"/>
                </a:lnTo>
                <a:lnTo>
                  <a:pt x="494046" y="702643"/>
                </a:lnTo>
                <a:lnTo>
                  <a:pt x="505497" y="703269"/>
                </a:lnTo>
                <a:lnTo>
                  <a:pt x="505330" y="703269"/>
                </a:lnTo>
                <a:lnTo>
                  <a:pt x="516008" y="704237"/>
                </a:lnTo>
                <a:lnTo>
                  <a:pt x="527797" y="705723"/>
                </a:lnTo>
                <a:lnTo>
                  <a:pt x="526832" y="705723"/>
                </a:lnTo>
                <a:lnTo>
                  <a:pt x="526832" y="841702"/>
                </a:lnTo>
                <a:lnTo>
                  <a:pt x="491550" y="860702"/>
                </a:lnTo>
                <a:lnTo>
                  <a:pt x="463762" y="889112"/>
                </a:lnTo>
                <a:lnTo>
                  <a:pt x="445556" y="924856"/>
                </a:lnTo>
                <a:lnTo>
                  <a:pt x="439023" y="965855"/>
                </a:lnTo>
                <a:lnTo>
                  <a:pt x="439031" y="1009801"/>
                </a:lnTo>
                <a:lnTo>
                  <a:pt x="442496" y="1026905"/>
                </a:lnTo>
                <a:lnTo>
                  <a:pt x="451931" y="1040859"/>
                </a:lnTo>
                <a:lnTo>
                  <a:pt x="465885" y="1050260"/>
                </a:lnTo>
                <a:lnTo>
                  <a:pt x="499965" y="1050260"/>
                </a:lnTo>
                <a:lnTo>
                  <a:pt x="513919" y="1040859"/>
                </a:lnTo>
                <a:lnTo>
                  <a:pt x="523357" y="1026905"/>
                </a:lnTo>
                <a:lnTo>
                  <a:pt x="526823" y="1009801"/>
                </a:lnTo>
                <a:lnTo>
                  <a:pt x="526832" y="965855"/>
                </a:lnTo>
                <a:lnTo>
                  <a:pt x="530283" y="948775"/>
                </a:lnTo>
                <a:lnTo>
                  <a:pt x="539694" y="934822"/>
                </a:lnTo>
                <a:lnTo>
                  <a:pt x="553650" y="925412"/>
                </a:lnTo>
                <a:lnTo>
                  <a:pt x="570529" y="922003"/>
                </a:lnTo>
                <a:lnTo>
                  <a:pt x="694452" y="922003"/>
                </a:lnTo>
                <a:lnTo>
                  <a:pt x="677700" y="889112"/>
                </a:lnTo>
                <a:lnTo>
                  <a:pt x="649911" y="860702"/>
                </a:lnTo>
                <a:lnTo>
                  <a:pt x="614630" y="841702"/>
                </a:lnTo>
                <a:lnTo>
                  <a:pt x="614630" y="732124"/>
                </a:lnTo>
                <a:lnTo>
                  <a:pt x="763621" y="732124"/>
                </a:lnTo>
                <a:lnTo>
                  <a:pt x="762195" y="730534"/>
                </a:lnTo>
                <a:lnTo>
                  <a:pt x="730863" y="702439"/>
                </a:lnTo>
                <a:close/>
              </a:path>
              <a:path w="878204" h="1054100">
                <a:moveTo>
                  <a:pt x="694452" y="922003"/>
                </a:moveTo>
                <a:lnTo>
                  <a:pt x="570943" y="922003"/>
                </a:lnTo>
                <a:lnTo>
                  <a:pt x="587816" y="925412"/>
                </a:lnTo>
                <a:lnTo>
                  <a:pt x="601769" y="934822"/>
                </a:lnTo>
                <a:lnTo>
                  <a:pt x="611179" y="948775"/>
                </a:lnTo>
                <a:lnTo>
                  <a:pt x="614630" y="965855"/>
                </a:lnTo>
                <a:lnTo>
                  <a:pt x="614638" y="1009801"/>
                </a:lnTo>
                <a:lnTo>
                  <a:pt x="618105" y="1026905"/>
                </a:lnTo>
                <a:lnTo>
                  <a:pt x="627543" y="1040859"/>
                </a:lnTo>
                <a:lnTo>
                  <a:pt x="641497" y="1050260"/>
                </a:lnTo>
                <a:lnTo>
                  <a:pt x="675576" y="1050260"/>
                </a:lnTo>
                <a:lnTo>
                  <a:pt x="689530" y="1040859"/>
                </a:lnTo>
                <a:lnTo>
                  <a:pt x="698965" y="1026905"/>
                </a:lnTo>
                <a:lnTo>
                  <a:pt x="702430" y="1009801"/>
                </a:lnTo>
                <a:lnTo>
                  <a:pt x="702439" y="965855"/>
                </a:lnTo>
                <a:lnTo>
                  <a:pt x="695994" y="925412"/>
                </a:lnTo>
                <a:lnTo>
                  <a:pt x="695906" y="924856"/>
                </a:lnTo>
                <a:lnTo>
                  <a:pt x="694452" y="922003"/>
                </a:lnTo>
                <a:close/>
              </a:path>
              <a:path w="878204" h="1054100">
                <a:moveTo>
                  <a:pt x="763621" y="732124"/>
                </a:moveTo>
                <a:lnTo>
                  <a:pt x="614630" y="732124"/>
                </a:lnTo>
                <a:lnTo>
                  <a:pt x="657024" y="756649"/>
                </a:lnTo>
                <a:lnTo>
                  <a:pt x="694816" y="787388"/>
                </a:lnTo>
                <a:lnTo>
                  <a:pt x="727306" y="823639"/>
                </a:lnTo>
                <a:lnTo>
                  <a:pt x="753793" y="864702"/>
                </a:lnTo>
                <a:lnTo>
                  <a:pt x="773579" y="909877"/>
                </a:lnTo>
                <a:lnTo>
                  <a:pt x="785964" y="958463"/>
                </a:lnTo>
                <a:lnTo>
                  <a:pt x="790256" y="1009801"/>
                </a:lnTo>
                <a:lnTo>
                  <a:pt x="793721" y="1026905"/>
                </a:lnTo>
                <a:lnTo>
                  <a:pt x="803156" y="1040859"/>
                </a:lnTo>
                <a:lnTo>
                  <a:pt x="817110" y="1050260"/>
                </a:lnTo>
                <a:lnTo>
                  <a:pt x="851188" y="1050260"/>
                </a:lnTo>
                <a:lnTo>
                  <a:pt x="865139" y="1040859"/>
                </a:lnTo>
                <a:lnTo>
                  <a:pt x="874573" y="1026905"/>
                </a:lnTo>
                <a:lnTo>
                  <a:pt x="878038" y="1009801"/>
                </a:lnTo>
                <a:lnTo>
                  <a:pt x="875503" y="965855"/>
                </a:lnTo>
                <a:lnTo>
                  <a:pt x="867593" y="919308"/>
                </a:lnTo>
                <a:lnTo>
                  <a:pt x="854976" y="876675"/>
                </a:lnTo>
                <a:lnTo>
                  <a:pt x="837828" y="836182"/>
                </a:lnTo>
                <a:lnTo>
                  <a:pt x="816450" y="798129"/>
                </a:lnTo>
                <a:lnTo>
                  <a:pt x="791139" y="762813"/>
                </a:lnTo>
                <a:lnTo>
                  <a:pt x="763621" y="732124"/>
                </a:lnTo>
                <a:close/>
              </a:path>
              <a:path w="878204" h="1054100">
                <a:moveTo>
                  <a:pt x="307320" y="757757"/>
                </a:moveTo>
                <a:lnTo>
                  <a:pt x="219511" y="757757"/>
                </a:lnTo>
                <a:lnTo>
                  <a:pt x="219511" y="845963"/>
                </a:lnTo>
                <a:lnTo>
                  <a:pt x="201572" y="859685"/>
                </a:lnTo>
                <a:lnTo>
                  <a:pt x="187711" y="877496"/>
                </a:lnTo>
                <a:lnTo>
                  <a:pt x="178774" y="898551"/>
                </a:lnTo>
                <a:lnTo>
                  <a:pt x="175607" y="922003"/>
                </a:lnTo>
                <a:lnTo>
                  <a:pt x="182505" y="956187"/>
                </a:lnTo>
                <a:lnTo>
                  <a:pt x="201319" y="984094"/>
                </a:lnTo>
                <a:lnTo>
                  <a:pt x="229230" y="1002905"/>
                </a:lnTo>
                <a:lnTo>
                  <a:pt x="263416" y="1009801"/>
                </a:lnTo>
                <a:lnTo>
                  <a:pt x="297600" y="1002905"/>
                </a:lnTo>
                <a:lnTo>
                  <a:pt x="325507" y="984094"/>
                </a:lnTo>
                <a:lnTo>
                  <a:pt x="344317" y="956187"/>
                </a:lnTo>
                <a:lnTo>
                  <a:pt x="351214" y="922003"/>
                </a:lnTo>
                <a:lnTo>
                  <a:pt x="348047" y="898551"/>
                </a:lnTo>
                <a:lnTo>
                  <a:pt x="339111" y="877496"/>
                </a:lnTo>
                <a:lnTo>
                  <a:pt x="325253" y="859685"/>
                </a:lnTo>
                <a:lnTo>
                  <a:pt x="307320" y="845963"/>
                </a:lnTo>
                <a:lnTo>
                  <a:pt x="307320" y="757757"/>
                </a:lnTo>
                <a:close/>
              </a:path>
            </a:pathLst>
          </a:custGeom>
          <a:solidFill>
            <a:srgbClr val="50B796"/>
          </a:solidFill>
        </p:spPr>
        <p:txBody>
          <a:bodyPr wrap="square" lIns="0" tIns="0" rIns="0" bIns="0" rtlCol="0"/>
          <a:lstStyle/>
          <a:p>
            <a:endParaRPr/>
          </a:p>
        </p:txBody>
      </p:sp>
      <p:sp>
        <p:nvSpPr>
          <p:cNvPr id="10" name="object 10"/>
          <p:cNvSpPr txBox="1"/>
          <p:nvPr/>
        </p:nvSpPr>
        <p:spPr>
          <a:xfrm>
            <a:off x="11630924" y="8876032"/>
            <a:ext cx="6979920" cy="1081405"/>
          </a:xfrm>
          <a:prstGeom prst="rect">
            <a:avLst/>
          </a:prstGeom>
        </p:spPr>
        <p:txBody>
          <a:bodyPr vert="horz" wrap="square" lIns="0" tIns="12065" rIns="0" bIns="0" rtlCol="0">
            <a:spAutoFit/>
          </a:bodyPr>
          <a:lstStyle/>
          <a:p>
            <a:pPr marL="12700" marR="5080">
              <a:lnSpc>
                <a:spcPct val="100400"/>
              </a:lnSpc>
              <a:spcBef>
                <a:spcPts val="95"/>
              </a:spcBef>
            </a:pPr>
            <a:r>
              <a:rPr sz="2300" dirty="0">
                <a:solidFill>
                  <a:srgbClr val="575756"/>
                </a:solidFill>
                <a:latin typeface="Helvetica"/>
                <a:cs typeface="Helvetica"/>
              </a:rPr>
              <a:t>This</a:t>
            </a:r>
            <a:r>
              <a:rPr sz="2300" spc="-10" dirty="0">
                <a:solidFill>
                  <a:srgbClr val="575756"/>
                </a:solidFill>
                <a:latin typeface="Helvetica"/>
                <a:cs typeface="Helvetica"/>
              </a:rPr>
              <a:t> </a:t>
            </a:r>
            <a:r>
              <a:rPr sz="2300" dirty="0">
                <a:solidFill>
                  <a:srgbClr val="575756"/>
                </a:solidFill>
                <a:latin typeface="Helvetica"/>
                <a:cs typeface="Helvetica"/>
              </a:rPr>
              <a:t>complexity</a:t>
            </a:r>
            <a:r>
              <a:rPr sz="2300" spc="-5" dirty="0">
                <a:solidFill>
                  <a:srgbClr val="575756"/>
                </a:solidFill>
                <a:latin typeface="Helvetica"/>
                <a:cs typeface="Helvetica"/>
              </a:rPr>
              <a:t> </a:t>
            </a:r>
            <a:r>
              <a:rPr sz="2300" dirty="0">
                <a:solidFill>
                  <a:srgbClr val="575756"/>
                </a:solidFill>
                <a:latin typeface="Helvetica"/>
                <a:cs typeface="Helvetica"/>
              </a:rPr>
              <a:t>necessitates</a:t>
            </a:r>
            <a:r>
              <a:rPr sz="2300" spc="-10" dirty="0">
                <a:solidFill>
                  <a:srgbClr val="575756"/>
                </a:solidFill>
                <a:latin typeface="Helvetica"/>
                <a:cs typeface="Helvetica"/>
              </a:rPr>
              <a:t> </a:t>
            </a:r>
            <a:r>
              <a:rPr sz="2300" dirty="0">
                <a:solidFill>
                  <a:srgbClr val="575756"/>
                </a:solidFill>
                <a:latin typeface="Helvetica"/>
                <a:cs typeface="Helvetica"/>
              </a:rPr>
              <a:t>a</a:t>
            </a:r>
            <a:r>
              <a:rPr sz="2300" spc="-5" dirty="0">
                <a:solidFill>
                  <a:srgbClr val="575756"/>
                </a:solidFill>
                <a:latin typeface="Helvetica"/>
                <a:cs typeface="Helvetica"/>
              </a:rPr>
              <a:t> </a:t>
            </a:r>
            <a:r>
              <a:rPr sz="2300" dirty="0">
                <a:solidFill>
                  <a:srgbClr val="575756"/>
                </a:solidFill>
                <a:latin typeface="Helvetica"/>
                <a:cs typeface="Helvetica"/>
              </a:rPr>
              <a:t>flexible</a:t>
            </a:r>
            <a:r>
              <a:rPr sz="2300" spc="-10" dirty="0">
                <a:solidFill>
                  <a:srgbClr val="575756"/>
                </a:solidFill>
                <a:latin typeface="Helvetica"/>
                <a:cs typeface="Helvetica"/>
              </a:rPr>
              <a:t> </a:t>
            </a:r>
            <a:r>
              <a:rPr sz="2300" dirty="0">
                <a:solidFill>
                  <a:srgbClr val="575756"/>
                </a:solidFill>
                <a:latin typeface="Helvetica"/>
                <a:cs typeface="Helvetica"/>
              </a:rPr>
              <a:t>and</a:t>
            </a:r>
            <a:r>
              <a:rPr sz="2300" spc="-5" dirty="0">
                <a:solidFill>
                  <a:srgbClr val="575756"/>
                </a:solidFill>
                <a:latin typeface="Helvetica"/>
                <a:cs typeface="Helvetica"/>
              </a:rPr>
              <a:t> </a:t>
            </a:r>
            <a:r>
              <a:rPr sz="2300" spc="-10" dirty="0">
                <a:solidFill>
                  <a:srgbClr val="575756"/>
                </a:solidFill>
                <a:latin typeface="Helvetica"/>
                <a:cs typeface="Helvetica"/>
              </a:rPr>
              <a:t>adaptive </a:t>
            </a:r>
            <a:r>
              <a:rPr sz="2300" dirty="0">
                <a:solidFill>
                  <a:srgbClr val="575756"/>
                </a:solidFill>
                <a:latin typeface="Helvetica"/>
                <a:cs typeface="Helvetica"/>
              </a:rPr>
              <a:t>approach</a:t>
            </a:r>
            <a:r>
              <a:rPr sz="2300" spc="-30" dirty="0">
                <a:solidFill>
                  <a:srgbClr val="575756"/>
                </a:solidFill>
                <a:latin typeface="Helvetica"/>
                <a:cs typeface="Helvetica"/>
              </a:rPr>
              <a:t> </a:t>
            </a:r>
            <a:r>
              <a:rPr sz="2300" dirty="0">
                <a:solidFill>
                  <a:srgbClr val="575756"/>
                </a:solidFill>
                <a:latin typeface="Helvetica"/>
                <a:cs typeface="Helvetica"/>
              </a:rPr>
              <a:t>to</a:t>
            </a:r>
            <a:r>
              <a:rPr sz="2300" spc="-20" dirty="0">
                <a:solidFill>
                  <a:srgbClr val="575756"/>
                </a:solidFill>
                <a:latin typeface="Helvetica"/>
                <a:cs typeface="Helvetica"/>
              </a:rPr>
              <a:t> </a:t>
            </a:r>
            <a:r>
              <a:rPr sz="2300" dirty="0">
                <a:solidFill>
                  <a:srgbClr val="575756"/>
                </a:solidFill>
                <a:latin typeface="Helvetica"/>
                <a:cs typeface="Helvetica"/>
              </a:rPr>
              <a:t>ensure</a:t>
            </a:r>
            <a:r>
              <a:rPr sz="2300" spc="-20" dirty="0">
                <a:solidFill>
                  <a:srgbClr val="575756"/>
                </a:solidFill>
                <a:latin typeface="Helvetica"/>
                <a:cs typeface="Helvetica"/>
              </a:rPr>
              <a:t> </a:t>
            </a:r>
            <a:r>
              <a:rPr sz="2300" dirty="0">
                <a:solidFill>
                  <a:srgbClr val="575756"/>
                </a:solidFill>
                <a:latin typeface="Helvetica"/>
                <a:cs typeface="Helvetica"/>
              </a:rPr>
              <a:t>that</a:t>
            </a:r>
            <a:r>
              <a:rPr sz="2300" spc="-15" dirty="0">
                <a:solidFill>
                  <a:srgbClr val="575756"/>
                </a:solidFill>
                <a:latin typeface="Helvetica"/>
                <a:cs typeface="Helvetica"/>
              </a:rPr>
              <a:t> </a:t>
            </a:r>
            <a:r>
              <a:rPr sz="2300" dirty="0">
                <a:solidFill>
                  <a:srgbClr val="575756"/>
                </a:solidFill>
                <a:latin typeface="Helvetica"/>
                <a:cs typeface="Helvetica"/>
              </a:rPr>
              <a:t>we</a:t>
            </a:r>
            <a:r>
              <a:rPr sz="2300" spc="-20" dirty="0">
                <a:solidFill>
                  <a:srgbClr val="575756"/>
                </a:solidFill>
                <a:latin typeface="Helvetica"/>
                <a:cs typeface="Helvetica"/>
              </a:rPr>
              <a:t> </a:t>
            </a:r>
            <a:r>
              <a:rPr sz="2300" dirty="0">
                <a:solidFill>
                  <a:srgbClr val="575756"/>
                </a:solidFill>
                <a:latin typeface="Helvetica"/>
                <a:cs typeface="Helvetica"/>
              </a:rPr>
              <a:t>can</a:t>
            </a:r>
            <a:r>
              <a:rPr sz="2300" spc="-20" dirty="0">
                <a:solidFill>
                  <a:srgbClr val="575756"/>
                </a:solidFill>
                <a:latin typeface="Helvetica"/>
                <a:cs typeface="Helvetica"/>
              </a:rPr>
              <a:t> </a:t>
            </a:r>
            <a:r>
              <a:rPr sz="2300" dirty="0">
                <a:solidFill>
                  <a:srgbClr val="575756"/>
                </a:solidFill>
                <a:latin typeface="Helvetica"/>
                <a:cs typeface="Helvetica"/>
              </a:rPr>
              <a:t>respond</a:t>
            </a:r>
            <a:r>
              <a:rPr sz="2300" spc="-20" dirty="0">
                <a:solidFill>
                  <a:srgbClr val="575756"/>
                </a:solidFill>
                <a:latin typeface="Helvetica"/>
                <a:cs typeface="Helvetica"/>
              </a:rPr>
              <a:t> </a:t>
            </a:r>
            <a:r>
              <a:rPr sz="2300" dirty="0">
                <a:solidFill>
                  <a:srgbClr val="575756"/>
                </a:solidFill>
                <a:latin typeface="Helvetica"/>
                <a:cs typeface="Helvetica"/>
              </a:rPr>
              <a:t>effectively</a:t>
            </a:r>
            <a:r>
              <a:rPr sz="2300" spc="-15" dirty="0">
                <a:solidFill>
                  <a:srgbClr val="575756"/>
                </a:solidFill>
                <a:latin typeface="Helvetica"/>
                <a:cs typeface="Helvetica"/>
              </a:rPr>
              <a:t> </a:t>
            </a:r>
            <a:r>
              <a:rPr sz="2300" spc="-25" dirty="0">
                <a:solidFill>
                  <a:srgbClr val="575756"/>
                </a:solidFill>
                <a:latin typeface="Helvetica"/>
                <a:cs typeface="Helvetica"/>
              </a:rPr>
              <a:t>to </a:t>
            </a:r>
            <a:r>
              <a:rPr sz="2300" dirty="0">
                <a:solidFill>
                  <a:srgbClr val="575756"/>
                </a:solidFill>
                <a:latin typeface="Helvetica"/>
                <a:cs typeface="Helvetica"/>
              </a:rPr>
              <a:t>workforce</a:t>
            </a:r>
            <a:r>
              <a:rPr sz="2300" spc="-10" dirty="0">
                <a:solidFill>
                  <a:srgbClr val="575756"/>
                </a:solidFill>
                <a:latin typeface="Helvetica"/>
                <a:cs typeface="Helvetica"/>
              </a:rPr>
              <a:t> </a:t>
            </a:r>
            <a:r>
              <a:rPr sz="2300" dirty="0">
                <a:solidFill>
                  <a:srgbClr val="575756"/>
                </a:solidFill>
                <a:latin typeface="Helvetica"/>
                <a:cs typeface="Helvetica"/>
              </a:rPr>
              <a:t>needs</a:t>
            </a:r>
            <a:r>
              <a:rPr sz="2300" spc="-10" dirty="0">
                <a:solidFill>
                  <a:srgbClr val="575756"/>
                </a:solidFill>
                <a:latin typeface="Helvetica"/>
                <a:cs typeface="Helvetica"/>
              </a:rPr>
              <a:t> </a:t>
            </a:r>
            <a:r>
              <a:rPr sz="2300" dirty="0">
                <a:solidFill>
                  <a:srgbClr val="575756"/>
                </a:solidFill>
                <a:latin typeface="Helvetica"/>
                <a:cs typeface="Helvetica"/>
              </a:rPr>
              <a:t>as</a:t>
            </a:r>
            <a:r>
              <a:rPr sz="2300" spc="-10" dirty="0">
                <a:solidFill>
                  <a:srgbClr val="575756"/>
                </a:solidFill>
                <a:latin typeface="Helvetica"/>
                <a:cs typeface="Helvetica"/>
              </a:rPr>
              <a:t> </a:t>
            </a:r>
            <a:r>
              <a:rPr sz="2300" dirty="0">
                <a:solidFill>
                  <a:srgbClr val="575756"/>
                </a:solidFill>
                <a:latin typeface="Helvetica"/>
                <a:cs typeface="Helvetica"/>
              </a:rPr>
              <a:t>they</a:t>
            </a:r>
            <a:r>
              <a:rPr sz="2300" spc="-10" dirty="0">
                <a:solidFill>
                  <a:srgbClr val="575756"/>
                </a:solidFill>
                <a:latin typeface="Helvetica"/>
                <a:cs typeface="Helvetica"/>
              </a:rPr>
              <a:t> arise.</a:t>
            </a:r>
            <a:endParaRPr sz="2300">
              <a:latin typeface="Helvetica"/>
              <a:cs typeface="Helvetica"/>
            </a:endParaRPr>
          </a:p>
        </p:txBody>
      </p:sp>
      <p:sp>
        <p:nvSpPr>
          <p:cNvPr id="11" name="object 11"/>
          <p:cNvSpPr/>
          <p:nvPr/>
        </p:nvSpPr>
        <p:spPr>
          <a:xfrm>
            <a:off x="10449662" y="8900255"/>
            <a:ext cx="940435" cy="1047115"/>
          </a:xfrm>
          <a:custGeom>
            <a:avLst/>
            <a:gdLst/>
            <a:ahLst/>
            <a:cxnLst/>
            <a:rect l="l" t="t" r="r" b="b"/>
            <a:pathLst>
              <a:path w="940434" h="1047115">
                <a:moveTo>
                  <a:pt x="644601" y="523544"/>
                </a:moveTo>
                <a:lnTo>
                  <a:pt x="638378" y="477151"/>
                </a:lnTo>
                <a:lnTo>
                  <a:pt x="621131" y="436283"/>
                </a:lnTo>
                <a:lnTo>
                  <a:pt x="593496" y="400151"/>
                </a:lnTo>
                <a:lnTo>
                  <a:pt x="558177" y="372859"/>
                </a:lnTo>
                <a:lnTo>
                  <a:pt x="557339" y="372516"/>
                </a:lnTo>
                <a:lnTo>
                  <a:pt x="557339" y="523544"/>
                </a:lnTo>
                <a:lnTo>
                  <a:pt x="550481" y="557517"/>
                </a:lnTo>
                <a:lnTo>
                  <a:pt x="531787" y="585241"/>
                </a:lnTo>
                <a:lnTo>
                  <a:pt x="504050" y="603948"/>
                </a:lnTo>
                <a:lnTo>
                  <a:pt x="470090" y="610806"/>
                </a:lnTo>
                <a:lnTo>
                  <a:pt x="436130" y="603948"/>
                </a:lnTo>
                <a:lnTo>
                  <a:pt x="408393" y="585241"/>
                </a:lnTo>
                <a:lnTo>
                  <a:pt x="389686" y="557517"/>
                </a:lnTo>
                <a:lnTo>
                  <a:pt x="382828" y="523544"/>
                </a:lnTo>
                <a:lnTo>
                  <a:pt x="389686" y="489585"/>
                </a:lnTo>
                <a:lnTo>
                  <a:pt x="408393" y="461848"/>
                </a:lnTo>
                <a:lnTo>
                  <a:pt x="436130" y="443141"/>
                </a:lnTo>
                <a:lnTo>
                  <a:pt x="470090" y="436283"/>
                </a:lnTo>
                <a:lnTo>
                  <a:pt x="504050" y="443141"/>
                </a:lnTo>
                <a:lnTo>
                  <a:pt x="531787" y="461848"/>
                </a:lnTo>
                <a:lnTo>
                  <a:pt x="550481" y="489585"/>
                </a:lnTo>
                <a:lnTo>
                  <a:pt x="557339" y="523544"/>
                </a:lnTo>
                <a:lnTo>
                  <a:pt x="557339" y="372516"/>
                </a:lnTo>
                <a:lnTo>
                  <a:pt x="516483" y="355269"/>
                </a:lnTo>
                <a:lnTo>
                  <a:pt x="470090" y="349034"/>
                </a:lnTo>
                <a:lnTo>
                  <a:pt x="423697" y="355269"/>
                </a:lnTo>
                <a:lnTo>
                  <a:pt x="382003" y="372859"/>
                </a:lnTo>
                <a:lnTo>
                  <a:pt x="346684" y="400151"/>
                </a:lnTo>
                <a:lnTo>
                  <a:pt x="319392" y="435470"/>
                </a:lnTo>
                <a:lnTo>
                  <a:pt x="301802" y="477151"/>
                </a:lnTo>
                <a:lnTo>
                  <a:pt x="295567" y="523544"/>
                </a:lnTo>
                <a:lnTo>
                  <a:pt x="301802" y="569937"/>
                </a:lnTo>
                <a:lnTo>
                  <a:pt x="319392" y="611619"/>
                </a:lnTo>
                <a:lnTo>
                  <a:pt x="346684" y="646938"/>
                </a:lnTo>
                <a:lnTo>
                  <a:pt x="382003" y="674230"/>
                </a:lnTo>
                <a:lnTo>
                  <a:pt x="423697" y="691819"/>
                </a:lnTo>
                <a:lnTo>
                  <a:pt x="470090" y="698055"/>
                </a:lnTo>
                <a:lnTo>
                  <a:pt x="516483" y="691819"/>
                </a:lnTo>
                <a:lnTo>
                  <a:pt x="558177" y="674230"/>
                </a:lnTo>
                <a:lnTo>
                  <a:pt x="593496" y="646938"/>
                </a:lnTo>
                <a:lnTo>
                  <a:pt x="620776" y="611619"/>
                </a:lnTo>
                <a:lnTo>
                  <a:pt x="638378" y="569937"/>
                </a:lnTo>
                <a:lnTo>
                  <a:pt x="644601" y="523544"/>
                </a:lnTo>
                <a:close/>
              </a:path>
              <a:path w="940434" h="1047115">
                <a:moveTo>
                  <a:pt x="940168" y="735977"/>
                </a:moveTo>
                <a:lnTo>
                  <a:pt x="936675" y="686028"/>
                </a:lnTo>
                <a:lnTo>
                  <a:pt x="914692" y="640918"/>
                </a:lnTo>
                <a:lnTo>
                  <a:pt x="875830" y="606590"/>
                </a:lnTo>
                <a:lnTo>
                  <a:pt x="856373" y="595363"/>
                </a:lnTo>
                <a:lnTo>
                  <a:pt x="856195" y="595363"/>
                </a:lnTo>
                <a:lnTo>
                  <a:pt x="861098" y="559587"/>
                </a:lnTo>
                <a:lnTo>
                  <a:pt x="862749" y="523595"/>
                </a:lnTo>
                <a:lnTo>
                  <a:pt x="861110" y="487591"/>
                </a:lnTo>
                <a:lnTo>
                  <a:pt x="856221" y="451815"/>
                </a:lnTo>
                <a:lnTo>
                  <a:pt x="856056" y="451815"/>
                </a:lnTo>
                <a:lnTo>
                  <a:pt x="875411" y="440651"/>
                </a:lnTo>
                <a:lnTo>
                  <a:pt x="914476" y="406260"/>
                </a:lnTo>
                <a:lnTo>
                  <a:pt x="936574" y="361149"/>
                </a:lnTo>
                <a:lnTo>
                  <a:pt x="940117" y="311073"/>
                </a:lnTo>
                <a:lnTo>
                  <a:pt x="939723" y="309765"/>
                </a:lnTo>
                <a:lnTo>
                  <a:pt x="931049" y="283984"/>
                </a:lnTo>
                <a:lnTo>
                  <a:pt x="923594" y="261772"/>
                </a:lnTo>
                <a:lnTo>
                  <a:pt x="921372" y="259194"/>
                </a:lnTo>
                <a:lnTo>
                  <a:pt x="891133" y="224904"/>
                </a:lnTo>
                <a:lnTo>
                  <a:pt x="889254" y="222758"/>
                </a:lnTo>
                <a:lnTo>
                  <a:pt x="887869" y="222034"/>
                </a:lnTo>
                <a:lnTo>
                  <a:pt x="853605" y="205308"/>
                </a:lnTo>
                <a:lnTo>
                  <a:pt x="853605" y="321564"/>
                </a:lnTo>
                <a:lnTo>
                  <a:pt x="852551" y="338264"/>
                </a:lnTo>
                <a:lnTo>
                  <a:pt x="845324" y="353339"/>
                </a:lnTo>
                <a:lnTo>
                  <a:pt x="836587" y="361149"/>
                </a:lnTo>
                <a:lnTo>
                  <a:pt x="832205" y="364998"/>
                </a:lnTo>
                <a:lnTo>
                  <a:pt x="784606" y="392493"/>
                </a:lnTo>
                <a:lnTo>
                  <a:pt x="773493" y="401688"/>
                </a:lnTo>
                <a:lnTo>
                  <a:pt x="766241" y="413486"/>
                </a:lnTo>
                <a:lnTo>
                  <a:pt x="766127" y="413677"/>
                </a:lnTo>
                <a:lnTo>
                  <a:pt x="762990" y="427202"/>
                </a:lnTo>
                <a:lnTo>
                  <a:pt x="762952" y="427380"/>
                </a:lnTo>
                <a:lnTo>
                  <a:pt x="764298" y="440651"/>
                </a:lnTo>
                <a:lnTo>
                  <a:pt x="764413" y="441744"/>
                </a:lnTo>
                <a:lnTo>
                  <a:pt x="772693" y="482193"/>
                </a:lnTo>
                <a:lnTo>
                  <a:pt x="772718" y="482320"/>
                </a:lnTo>
                <a:lnTo>
                  <a:pt x="775474" y="523367"/>
                </a:lnTo>
                <a:lnTo>
                  <a:pt x="775487" y="523595"/>
                </a:lnTo>
                <a:lnTo>
                  <a:pt x="772731" y="564553"/>
                </a:lnTo>
                <a:lnTo>
                  <a:pt x="772718" y="564692"/>
                </a:lnTo>
                <a:lnTo>
                  <a:pt x="764438" y="605167"/>
                </a:lnTo>
                <a:lnTo>
                  <a:pt x="764413" y="605307"/>
                </a:lnTo>
                <a:lnTo>
                  <a:pt x="762927" y="619594"/>
                </a:lnTo>
                <a:lnTo>
                  <a:pt x="762914" y="619721"/>
                </a:lnTo>
                <a:lnTo>
                  <a:pt x="766051" y="633349"/>
                </a:lnTo>
                <a:lnTo>
                  <a:pt x="766076" y="633476"/>
                </a:lnTo>
                <a:lnTo>
                  <a:pt x="773404" y="645388"/>
                </a:lnTo>
                <a:lnTo>
                  <a:pt x="773480" y="645515"/>
                </a:lnTo>
                <a:lnTo>
                  <a:pt x="784656" y="654748"/>
                </a:lnTo>
                <a:lnTo>
                  <a:pt x="831938" y="682053"/>
                </a:lnTo>
                <a:lnTo>
                  <a:pt x="844943" y="693508"/>
                </a:lnTo>
                <a:lnTo>
                  <a:pt x="852284" y="708545"/>
                </a:lnTo>
                <a:lnTo>
                  <a:pt x="853427" y="724776"/>
                </a:lnTo>
                <a:lnTo>
                  <a:pt x="853363" y="725525"/>
                </a:lnTo>
                <a:lnTo>
                  <a:pt x="847928" y="741667"/>
                </a:lnTo>
                <a:lnTo>
                  <a:pt x="836472" y="754672"/>
                </a:lnTo>
                <a:lnTo>
                  <a:pt x="821334" y="762063"/>
                </a:lnTo>
                <a:lnTo>
                  <a:pt x="820712" y="762063"/>
                </a:lnTo>
                <a:lnTo>
                  <a:pt x="804748" y="763181"/>
                </a:lnTo>
                <a:lnTo>
                  <a:pt x="788327" y="757656"/>
                </a:lnTo>
                <a:lnTo>
                  <a:pt x="740943" y="730262"/>
                </a:lnTo>
                <a:lnTo>
                  <a:pt x="727544" y="725246"/>
                </a:lnTo>
                <a:lnTo>
                  <a:pt x="729957" y="725246"/>
                </a:lnTo>
                <a:lnTo>
                  <a:pt x="713206" y="724776"/>
                </a:lnTo>
                <a:lnTo>
                  <a:pt x="699681" y="728929"/>
                </a:lnTo>
                <a:lnTo>
                  <a:pt x="687933" y="737463"/>
                </a:lnTo>
                <a:lnTo>
                  <a:pt x="656996" y="765022"/>
                </a:lnTo>
                <a:lnTo>
                  <a:pt x="622769" y="788022"/>
                </a:lnTo>
                <a:lnTo>
                  <a:pt x="585749" y="806208"/>
                </a:lnTo>
                <a:lnTo>
                  <a:pt x="546354" y="819302"/>
                </a:lnTo>
                <a:lnTo>
                  <a:pt x="534847" y="824420"/>
                </a:lnTo>
                <a:lnTo>
                  <a:pt x="513676" y="861580"/>
                </a:lnTo>
                <a:lnTo>
                  <a:pt x="513676" y="916203"/>
                </a:lnTo>
                <a:lnTo>
                  <a:pt x="510247" y="933183"/>
                </a:lnTo>
                <a:lnTo>
                  <a:pt x="500900" y="947051"/>
                </a:lnTo>
                <a:lnTo>
                  <a:pt x="487032" y="956398"/>
                </a:lnTo>
                <a:lnTo>
                  <a:pt x="470052" y="959827"/>
                </a:lnTo>
                <a:lnTo>
                  <a:pt x="453059" y="956398"/>
                </a:lnTo>
                <a:lnTo>
                  <a:pt x="439191" y="947051"/>
                </a:lnTo>
                <a:lnTo>
                  <a:pt x="429844" y="933183"/>
                </a:lnTo>
                <a:lnTo>
                  <a:pt x="426415" y="916203"/>
                </a:lnTo>
                <a:lnTo>
                  <a:pt x="426415" y="861580"/>
                </a:lnTo>
                <a:lnTo>
                  <a:pt x="424014" y="847267"/>
                </a:lnTo>
                <a:lnTo>
                  <a:pt x="393649" y="819302"/>
                </a:lnTo>
                <a:lnTo>
                  <a:pt x="354342" y="806208"/>
                </a:lnTo>
                <a:lnTo>
                  <a:pt x="317411" y="788022"/>
                </a:lnTo>
                <a:lnTo>
                  <a:pt x="283248" y="765022"/>
                </a:lnTo>
                <a:lnTo>
                  <a:pt x="281165" y="763181"/>
                </a:lnTo>
                <a:lnTo>
                  <a:pt x="252209" y="737323"/>
                </a:lnTo>
                <a:lnTo>
                  <a:pt x="240461" y="728802"/>
                </a:lnTo>
                <a:lnTo>
                  <a:pt x="227342" y="724776"/>
                </a:lnTo>
                <a:lnTo>
                  <a:pt x="222351" y="724776"/>
                </a:lnTo>
                <a:lnTo>
                  <a:pt x="205638" y="725246"/>
                </a:lnTo>
                <a:lnTo>
                  <a:pt x="212267" y="725246"/>
                </a:lnTo>
                <a:lnTo>
                  <a:pt x="202412" y="728929"/>
                </a:lnTo>
                <a:lnTo>
                  <a:pt x="198983" y="730262"/>
                </a:lnTo>
                <a:lnTo>
                  <a:pt x="151904" y="757478"/>
                </a:lnTo>
                <a:lnTo>
                  <a:pt x="135509" y="763117"/>
                </a:lnTo>
                <a:lnTo>
                  <a:pt x="118821" y="762063"/>
                </a:lnTo>
                <a:lnTo>
                  <a:pt x="103746" y="754824"/>
                </a:lnTo>
                <a:lnTo>
                  <a:pt x="92202" y="741908"/>
                </a:lnTo>
                <a:lnTo>
                  <a:pt x="86575" y="725525"/>
                </a:lnTo>
                <a:lnTo>
                  <a:pt x="87630" y="708837"/>
                </a:lnTo>
                <a:lnTo>
                  <a:pt x="94869" y="693750"/>
                </a:lnTo>
                <a:lnTo>
                  <a:pt x="107772" y="682205"/>
                </a:lnTo>
                <a:lnTo>
                  <a:pt x="155562" y="654608"/>
                </a:lnTo>
                <a:lnTo>
                  <a:pt x="166738" y="645388"/>
                </a:lnTo>
                <a:lnTo>
                  <a:pt x="174066" y="633476"/>
                </a:lnTo>
                <a:lnTo>
                  <a:pt x="174142" y="633349"/>
                </a:lnTo>
                <a:lnTo>
                  <a:pt x="177279" y="619721"/>
                </a:lnTo>
                <a:lnTo>
                  <a:pt x="177317" y="619594"/>
                </a:lnTo>
                <a:lnTo>
                  <a:pt x="175831" y="605307"/>
                </a:lnTo>
                <a:lnTo>
                  <a:pt x="175818" y="605167"/>
                </a:lnTo>
                <a:lnTo>
                  <a:pt x="167538" y="564692"/>
                </a:lnTo>
                <a:lnTo>
                  <a:pt x="167513" y="564553"/>
                </a:lnTo>
                <a:lnTo>
                  <a:pt x="164757" y="523595"/>
                </a:lnTo>
                <a:lnTo>
                  <a:pt x="164731" y="523367"/>
                </a:lnTo>
                <a:lnTo>
                  <a:pt x="167500" y="482320"/>
                </a:lnTo>
                <a:lnTo>
                  <a:pt x="167513" y="482193"/>
                </a:lnTo>
                <a:lnTo>
                  <a:pt x="175780" y="441744"/>
                </a:lnTo>
                <a:lnTo>
                  <a:pt x="175818" y="441566"/>
                </a:lnTo>
                <a:lnTo>
                  <a:pt x="177241" y="427380"/>
                </a:lnTo>
                <a:lnTo>
                  <a:pt x="155524" y="392315"/>
                </a:lnTo>
                <a:lnTo>
                  <a:pt x="108229" y="364998"/>
                </a:lnTo>
                <a:lnTo>
                  <a:pt x="95224" y="353542"/>
                </a:lnTo>
                <a:lnTo>
                  <a:pt x="87884" y="338505"/>
                </a:lnTo>
                <a:lnTo>
                  <a:pt x="86766" y="322440"/>
                </a:lnTo>
                <a:lnTo>
                  <a:pt x="86804" y="321564"/>
                </a:lnTo>
                <a:lnTo>
                  <a:pt x="92240" y="305384"/>
                </a:lnTo>
                <a:lnTo>
                  <a:pt x="103708" y="292379"/>
                </a:lnTo>
                <a:lnTo>
                  <a:pt x="118745" y="285038"/>
                </a:lnTo>
                <a:lnTo>
                  <a:pt x="133858" y="283984"/>
                </a:lnTo>
                <a:lnTo>
                  <a:pt x="135763" y="283984"/>
                </a:lnTo>
                <a:lnTo>
                  <a:pt x="151866" y="289394"/>
                </a:lnTo>
                <a:lnTo>
                  <a:pt x="199237" y="316788"/>
                </a:lnTo>
                <a:lnTo>
                  <a:pt x="212801" y="321894"/>
                </a:lnTo>
                <a:lnTo>
                  <a:pt x="252209" y="309765"/>
                </a:lnTo>
                <a:lnTo>
                  <a:pt x="281152" y="283984"/>
                </a:lnTo>
                <a:lnTo>
                  <a:pt x="283133" y="282206"/>
                </a:lnTo>
                <a:lnTo>
                  <a:pt x="317360" y="259194"/>
                </a:lnTo>
                <a:lnTo>
                  <a:pt x="354380" y="241020"/>
                </a:lnTo>
                <a:lnTo>
                  <a:pt x="393700" y="227965"/>
                </a:lnTo>
                <a:lnTo>
                  <a:pt x="400164" y="225082"/>
                </a:lnTo>
                <a:lnTo>
                  <a:pt x="406996" y="222034"/>
                </a:lnTo>
                <a:lnTo>
                  <a:pt x="417372" y="212356"/>
                </a:lnTo>
                <a:lnTo>
                  <a:pt x="424103" y="199872"/>
                </a:lnTo>
                <a:lnTo>
                  <a:pt x="426453" y="185508"/>
                </a:lnTo>
                <a:lnTo>
                  <a:pt x="426453" y="130886"/>
                </a:lnTo>
                <a:lnTo>
                  <a:pt x="429895" y="113906"/>
                </a:lnTo>
                <a:lnTo>
                  <a:pt x="439242" y="100037"/>
                </a:lnTo>
                <a:lnTo>
                  <a:pt x="453110" y="90690"/>
                </a:lnTo>
                <a:lnTo>
                  <a:pt x="470090" y="87261"/>
                </a:lnTo>
                <a:lnTo>
                  <a:pt x="487070" y="90690"/>
                </a:lnTo>
                <a:lnTo>
                  <a:pt x="500938" y="100037"/>
                </a:lnTo>
                <a:lnTo>
                  <a:pt x="510298" y="113906"/>
                </a:lnTo>
                <a:lnTo>
                  <a:pt x="513727" y="130886"/>
                </a:lnTo>
                <a:lnTo>
                  <a:pt x="513727" y="185508"/>
                </a:lnTo>
                <a:lnTo>
                  <a:pt x="515683" y="197218"/>
                </a:lnTo>
                <a:lnTo>
                  <a:pt x="546481" y="227787"/>
                </a:lnTo>
                <a:lnTo>
                  <a:pt x="585812" y="240880"/>
                </a:lnTo>
                <a:lnTo>
                  <a:pt x="622960" y="259194"/>
                </a:lnTo>
                <a:lnTo>
                  <a:pt x="657098" y="282206"/>
                </a:lnTo>
                <a:lnTo>
                  <a:pt x="687971" y="309765"/>
                </a:lnTo>
                <a:lnTo>
                  <a:pt x="699719" y="318300"/>
                </a:lnTo>
                <a:lnTo>
                  <a:pt x="713244" y="322440"/>
                </a:lnTo>
                <a:lnTo>
                  <a:pt x="727392" y="322046"/>
                </a:lnTo>
                <a:lnTo>
                  <a:pt x="740981" y="316966"/>
                </a:lnTo>
                <a:lnTo>
                  <a:pt x="788276" y="289610"/>
                </a:lnTo>
                <a:lnTo>
                  <a:pt x="804659" y="283984"/>
                </a:lnTo>
                <a:lnTo>
                  <a:pt x="821359" y="285038"/>
                </a:lnTo>
                <a:lnTo>
                  <a:pt x="836663" y="292379"/>
                </a:lnTo>
                <a:lnTo>
                  <a:pt x="836536" y="292379"/>
                </a:lnTo>
                <a:lnTo>
                  <a:pt x="847979" y="305181"/>
                </a:lnTo>
                <a:lnTo>
                  <a:pt x="853605" y="321564"/>
                </a:lnTo>
                <a:lnTo>
                  <a:pt x="853605" y="205308"/>
                </a:lnTo>
                <a:lnTo>
                  <a:pt x="844232" y="200723"/>
                </a:lnTo>
                <a:lnTo>
                  <a:pt x="845261" y="200723"/>
                </a:lnTo>
                <a:lnTo>
                  <a:pt x="795185" y="197218"/>
                </a:lnTo>
                <a:lnTo>
                  <a:pt x="793737" y="197218"/>
                </a:lnTo>
                <a:lnTo>
                  <a:pt x="744550" y="213779"/>
                </a:lnTo>
                <a:lnTo>
                  <a:pt x="725271" y="224904"/>
                </a:lnTo>
                <a:lnTo>
                  <a:pt x="696785" y="202742"/>
                </a:lnTo>
                <a:lnTo>
                  <a:pt x="666572" y="183438"/>
                </a:lnTo>
                <a:lnTo>
                  <a:pt x="634517" y="166865"/>
                </a:lnTo>
                <a:lnTo>
                  <a:pt x="600976" y="153276"/>
                </a:lnTo>
                <a:lnTo>
                  <a:pt x="600976" y="130886"/>
                </a:lnTo>
                <a:lnTo>
                  <a:pt x="592175" y="87261"/>
                </a:lnTo>
                <a:lnTo>
                  <a:pt x="562635" y="38341"/>
                </a:lnTo>
                <a:lnTo>
                  <a:pt x="521030" y="10287"/>
                </a:lnTo>
                <a:lnTo>
                  <a:pt x="470090" y="0"/>
                </a:lnTo>
                <a:lnTo>
                  <a:pt x="419138" y="10287"/>
                </a:lnTo>
                <a:lnTo>
                  <a:pt x="377545" y="38341"/>
                </a:lnTo>
                <a:lnTo>
                  <a:pt x="349491" y="79946"/>
                </a:lnTo>
                <a:lnTo>
                  <a:pt x="339204" y="130886"/>
                </a:lnTo>
                <a:lnTo>
                  <a:pt x="339204" y="153276"/>
                </a:lnTo>
                <a:lnTo>
                  <a:pt x="305752" y="166865"/>
                </a:lnTo>
                <a:lnTo>
                  <a:pt x="273761" y="183438"/>
                </a:lnTo>
                <a:lnTo>
                  <a:pt x="243420" y="202882"/>
                </a:lnTo>
                <a:lnTo>
                  <a:pt x="214947" y="225082"/>
                </a:lnTo>
                <a:lnTo>
                  <a:pt x="195453" y="213779"/>
                </a:lnTo>
                <a:lnTo>
                  <a:pt x="146151" y="197218"/>
                </a:lnTo>
                <a:lnTo>
                  <a:pt x="96062" y="200723"/>
                </a:lnTo>
                <a:lnTo>
                  <a:pt x="50952" y="222758"/>
                </a:lnTo>
                <a:lnTo>
                  <a:pt x="16560" y="261772"/>
                </a:lnTo>
                <a:lnTo>
                  <a:pt x="0" y="311073"/>
                </a:lnTo>
                <a:lnTo>
                  <a:pt x="3517" y="361149"/>
                </a:lnTo>
                <a:lnTo>
                  <a:pt x="25552" y="406260"/>
                </a:lnTo>
                <a:lnTo>
                  <a:pt x="64566" y="440651"/>
                </a:lnTo>
                <a:lnTo>
                  <a:pt x="83934" y="451815"/>
                </a:lnTo>
                <a:lnTo>
                  <a:pt x="79032" y="487591"/>
                </a:lnTo>
                <a:lnTo>
                  <a:pt x="77406" y="523367"/>
                </a:lnTo>
                <a:lnTo>
                  <a:pt x="77393" y="523595"/>
                </a:lnTo>
                <a:lnTo>
                  <a:pt x="79032" y="559587"/>
                </a:lnTo>
                <a:lnTo>
                  <a:pt x="83934" y="595363"/>
                </a:lnTo>
                <a:lnTo>
                  <a:pt x="66675" y="605307"/>
                </a:lnTo>
                <a:lnTo>
                  <a:pt x="64490" y="606590"/>
                </a:lnTo>
                <a:lnTo>
                  <a:pt x="25552" y="640918"/>
                </a:lnTo>
                <a:lnTo>
                  <a:pt x="3581" y="685901"/>
                </a:lnTo>
                <a:lnTo>
                  <a:pt x="3517" y="686028"/>
                </a:lnTo>
                <a:lnTo>
                  <a:pt x="12" y="735977"/>
                </a:lnTo>
                <a:lnTo>
                  <a:pt x="0" y="736117"/>
                </a:lnTo>
                <a:lnTo>
                  <a:pt x="16522" y="785279"/>
                </a:lnTo>
                <a:lnTo>
                  <a:pt x="16560" y="785406"/>
                </a:lnTo>
                <a:lnTo>
                  <a:pt x="50838" y="824280"/>
                </a:lnTo>
                <a:lnTo>
                  <a:pt x="50952" y="824420"/>
                </a:lnTo>
                <a:lnTo>
                  <a:pt x="96062" y="846455"/>
                </a:lnTo>
                <a:lnTo>
                  <a:pt x="146151" y="849960"/>
                </a:lnTo>
                <a:lnTo>
                  <a:pt x="195453" y="833399"/>
                </a:lnTo>
                <a:lnTo>
                  <a:pt x="214858" y="822185"/>
                </a:lnTo>
                <a:lnTo>
                  <a:pt x="243370" y="844346"/>
                </a:lnTo>
                <a:lnTo>
                  <a:pt x="273723" y="863752"/>
                </a:lnTo>
                <a:lnTo>
                  <a:pt x="305739" y="880275"/>
                </a:lnTo>
                <a:lnTo>
                  <a:pt x="339204" y="893826"/>
                </a:lnTo>
                <a:lnTo>
                  <a:pt x="339204" y="916203"/>
                </a:lnTo>
                <a:lnTo>
                  <a:pt x="349491" y="967155"/>
                </a:lnTo>
                <a:lnTo>
                  <a:pt x="377545" y="1008748"/>
                </a:lnTo>
                <a:lnTo>
                  <a:pt x="419138" y="1036802"/>
                </a:lnTo>
                <a:lnTo>
                  <a:pt x="470090" y="1047089"/>
                </a:lnTo>
                <a:lnTo>
                  <a:pt x="521030" y="1036802"/>
                </a:lnTo>
                <a:lnTo>
                  <a:pt x="562635" y="1008748"/>
                </a:lnTo>
                <a:lnTo>
                  <a:pt x="590689" y="967155"/>
                </a:lnTo>
                <a:lnTo>
                  <a:pt x="592162" y="959827"/>
                </a:lnTo>
                <a:lnTo>
                  <a:pt x="600976" y="916203"/>
                </a:lnTo>
                <a:lnTo>
                  <a:pt x="600976" y="893826"/>
                </a:lnTo>
                <a:lnTo>
                  <a:pt x="634314" y="880275"/>
                </a:lnTo>
                <a:lnTo>
                  <a:pt x="666242" y="863752"/>
                </a:lnTo>
                <a:lnTo>
                  <a:pt x="696760" y="844207"/>
                </a:lnTo>
                <a:lnTo>
                  <a:pt x="725233" y="822020"/>
                </a:lnTo>
                <a:lnTo>
                  <a:pt x="744943" y="833399"/>
                </a:lnTo>
                <a:lnTo>
                  <a:pt x="745109" y="833399"/>
                </a:lnTo>
                <a:lnTo>
                  <a:pt x="794029" y="849820"/>
                </a:lnTo>
                <a:lnTo>
                  <a:pt x="844118" y="846315"/>
                </a:lnTo>
                <a:lnTo>
                  <a:pt x="889228" y="824280"/>
                </a:lnTo>
                <a:lnTo>
                  <a:pt x="891222" y="822020"/>
                </a:lnTo>
                <a:lnTo>
                  <a:pt x="923493" y="785406"/>
                </a:lnTo>
                <a:lnTo>
                  <a:pt x="923620" y="785279"/>
                </a:lnTo>
                <a:lnTo>
                  <a:pt x="931037" y="763181"/>
                </a:lnTo>
                <a:lnTo>
                  <a:pt x="940130" y="736117"/>
                </a:lnTo>
                <a:lnTo>
                  <a:pt x="940168" y="735977"/>
                </a:lnTo>
                <a:close/>
              </a:path>
            </a:pathLst>
          </a:custGeom>
          <a:solidFill>
            <a:srgbClr val="50B796"/>
          </a:solidFill>
        </p:spPr>
        <p:txBody>
          <a:bodyPr wrap="square" lIns="0" tIns="0" rIns="0" bIns="0" rtlCol="0"/>
          <a:lstStyle/>
          <a:p>
            <a:endParaRPr/>
          </a:p>
        </p:txBody>
      </p:sp>
      <p:grpSp>
        <p:nvGrpSpPr>
          <p:cNvPr id="12" name="object 12"/>
          <p:cNvGrpSpPr/>
          <p:nvPr/>
        </p:nvGrpSpPr>
        <p:grpSpPr>
          <a:xfrm>
            <a:off x="10440869" y="4214940"/>
            <a:ext cx="8616315" cy="41910"/>
            <a:chOff x="10440869" y="4214940"/>
            <a:chExt cx="8616315" cy="41910"/>
          </a:xfrm>
        </p:grpSpPr>
        <p:sp>
          <p:nvSpPr>
            <p:cNvPr id="13" name="object 13"/>
            <p:cNvSpPr/>
            <p:nvPr/>
          </p:nvSpPr>
          <p:spPr>
            <a:xfrm>
              <a:off x="10440869" y="4235882"/>
              <a:ext cx="8554085" cy="0"/>
            </a:xfrm>
            <a:custGeom>
              <a:avLst/>
              <a:gdLst/>
              <a:ahLst/>
              <a:cxnLst/>
              <a:rect l="l" t="t" r="r" b="b"/>
              <a:pathLst>
                <a:path w="8554085">
                  <a:moveTo>
                    <a:pt x="0" y="0"/>
                  </a:moveTo>
                  <a:lnTo>
                    <a:pt x="8553477" y="0"/>
                  </a:lnTo>
                </a:path>
              </a:pathLst>
            </a:custGeom>
            <a:ln w="41883">
              <a:solidFill>
                <a:srgbClr val="D6EBE1"/>
              </a:solidFill>
              <a:prstDash val="dot"/>
            </a:ln>
          </p:spPr>
          <p:txBody>
            <a:bodyPr wrap="square" lIns="0" tIns="0" rIns="0" bIns="0" rtlCol="0"/>
            <a:lstStyle/>
            <a:p>
              <a:endParaRPr/>
            </a:p>
          </p:txBody>
        </p:sp>
        <p:sp>
          <p:nvSpPr>
            <p:cNvPr id="14" name="object 14"/>
            <p:cNvSpPr/>
            <p:nvPr/>
          </p:nvSpPr>
          <p:spPr>
            <a:xfrm>
              <a:off x="19015126" y="4214940"/>
              <a:ext cx="41910" cy="41910"/>
            </a:xfrm>
            <a:custGeom>
              <a:avLst/>
              <a:gdLst/>
              <a:ahLst/>
              <a:cxnLst/>
              <a:rect l="l" t="t" r="r" b="b"/>
              <a:pathLst>
                <a:path w="41909" h="41910">
                  <a:moveTo>
                    <a:pt x="0" y="20941"/>
                  </a:moveTo>
                  <a:lnTo>
                    <a:pt x="6133" y="6133"/>
                  </a:lnTo>
                  <a:lnTo>
                    <a:pt x="20941" y="0"/>
                  </a:lnTo>
                  <a:lnTo>
                    <a:pt x="35749" y="6133"/>
                  </a:lnTo>
                  <a:lnTo>
                    <a:pt x="41883" y="20941"/>
                  </a:lnTo>
                  <a:lnTo>
                    <a:pt x="35749" y="35749"/>
                  </a:lnTo>
                  <a:lnTo>
                    <a:pt x="20941" y="41883"/>
                  </a:lnTo>
                  <a:lnTo>
                    <a:pt x="6133" y="35749"/>
                  </a:lnTo>
                  <a:lnTo>
                    <a:pt x="0" y="20941"/>
                  </a:lnTo>
                  <a:close/>
                </a:path>
              </a:pathLst>
            </a:custGeom>
            <a:solidFill>
              <a:srgbClr val="D6EBE1"/>
            </a:solidFill>
          </p:spPr>
          <p:txBody>
            <a:bodyPr wrap="square" lIns="0" tIns="0" rIns="0" bIns="0" rtlCol="0"/>
            <a:lstStyle/>
            <a:p>
              <a:endParaRPr/>
            </a:p>
          </p:txBody>
        </p:sp>
      </p:grpSp>
      <p:sp>
        <p:nvSpPr>
          <p:cNvPr id="15" name="object 15"/>
          <p:cNvSpPr/>
          <p:nvPr/>
        </p:nvSpPr>
        <p:spPr>
          <a:xfrm>
            <a:off x="10336479" y="4214940"/>
            <a:ext cx="41910" cy="41910"/>
          </a:xfrm>
          <a:custGeom>
            <a:avLst/>
            <a:gdLst/>
            <a:ahLst/>
            <a:cxnLst/>
            <a:rect l="l" t="t" r="r" b="b"/>
            <a:pathLst>
              <a:path w="41909" h="41910">
                <a:moveTo>
                  <a:pt x="0" y="20941"/>
                </a:moveTo>
                <a:lnTo>
                  <a:pt x="6133" y="6133"/>
                </a:lnTo>
                <a:lnTo>
                  <a:pt x="20941" y="0"/>
                </a:lnTo>
                <a:lnTo>
                  <a:pt x="35749" y="6133"/>
                </a:lnTo>
                <a:lnTo>
                  <a:pt x="41883" y="20941"/>
                </a:lnTo>
                <a:lnTo>
                  <a:pt x="35749" y="35749"/>
                </a:lnTo>
                <a:lnTo>
                  <a:pt x="20941" y="41883"/>
                </a:lnTo>
                <a:lnTo>
                  <a:pt x="6133" y="35749"/>
                </a:lnTo>
                <a:lnTo>
                  <a:pt x="0" y="20941"/>
                </a:lnTo>
                <a:close/>
              </a:path>
            </a:pathLst>
          </a:custGeom>
          <a:solidFill>
            <a:srgbClr val="D6EBE1"/>
          </a:solidFill>
        </p:spPr>
        <p:txBody>
          <a:bodyPr wrap="square" lIns="0" tIns="0" rIns="0" bIns="0" rtlCol="0"/>
          <a:lstStyle/>
          <a:p>
            <a:endParaRPr/>
          </a:p>
        </p:txBody>
      </p:sp>
      <p:grpSp>
        <p:nvGrpSpPr>
          <p:cNvPr id="16" name="object 16"/>
          <p:cNvGrpSpPr/>
          <p:nvPr/>
        </p:nvGrpSpPr>
        <p:grpSpPr>
          <a:xfrm>
            <a:off x="10440869" y="6468103"/>
            <a:ext cx="8616315" cy="41910"/>
            <a:chOff x="10440869" y="6468103"/>
            <a:chExt cx="8616315" cy="41910"/>
          </a:xfrm>
        </p:grpSpPr>
        <p:sp>
          <p:nvSpPr>
            <p:cNvPr id="17" name="object 17"/>
            <p:cNvSpPr/>
            <p:nvPr/>
          </p:nvSpPr>
          <p:spPr>
            <a:xfrm>
              <a:off x="10440869" y="6489045"/>
              <a:ext cx="8554085" cy="0"/>
            </a:xfrm>
            <a:custGeom>
              <a:avLst/>
              <a:gdLst/>
              <a:ahLst/>
              <a:cxnLst/>
              <a:rect l="l" t="t" r="r" b="b"/>
              <a:pathLst>
                <a:path w="8554085">
                  <a:moveTo>
                    <a:pt x="0" y="0"/>
                  </a:moveTo>
                  <a:lnTo>
                    <a:pt x="8553477" y="0"/>
                  </a:lnTo>
                </a:path>
              </a:pathLst>
            </a:custGeom>
            <a:ln w="41883">
              <a:solidFill>
                <a:srgbClr val="D6EBE1"/>
              </a:solidFill>
              <a:prstDash val="dot"/>
            </a:ln>
          </p:spPr>
          <p:txBody>
            <a:bodyPr wrap="square" lIns="0" tIns="0" rIns="0" bIns="0" rtlCol="0"/>
            <a:lstStyle/>
            <a:p>
              <a:endParaRPr/>
            </a:p>
          </p:txBody>
        </p:sp>
        <p:sp>
          <p:nvSpPr>
            <p:cNvPr id="18" name="object 18"/>
            <p:cNvSpPr/>
            <p:nvPr/>
          </p:nvSpPr>
          <p:spPr>
            <a:xfrm>
              <a:off x="19015126" y="6468103"/>
              <a:ext cx="41910" cy="41910"/>
            </a:xfrm>
            <a:custGeom>
              <a:avLst/>
              <a:gdLst/>
              <a:ahLst/>
              <a:cxnLst/>
              <a:rect l="l" t="t" r="r" b="b"/>
              <a:pathLst>
                <a:path w="41909" h="41909">
                  <a:moveTo>
                    <a:pt x="0" y="20941"/>
                  </a:moveTo>
                  <a:lnTo>
                    <a:pt x="6133" y="6133"/>
                  </a:lnTo>
                  <a:lnTo>
                    <a:pt x="20941" y="0"/>
                  </a:lnTo>
                  <a:lnTo>
                    <a:pt x="35749" y="6133"/>
                  </a:lnTo>
                  <a:lnTo>
                    <a:pt x="41883" y="20941"/>
                  </a:lnTo>
                  <a:lnTo>
                    <a:pt x="35749" y="35749"/>
                  </a:lnTo>
                  <a:lnTo>
                    <a:pt x="20941" y="41883"/>
                  </a:lnTo>
                  <a:lnTo>
                    <a:pt x="6133" y="35749"/>
                  </a:lnTo>
                  <a:lnTo>
                    <a:pt x="0" y="20941"/>
                  </a:lnTo>
                  <a:close/>
                </a:path>
              </a:pathLst>
            </a:custGeom>
            <a:solidFill>
              <a:srgbClr val="D6EBE1"/>
            </a:solidFill>
          </p:spPr>
          <p:txBody>
            <a:bodyPr wrap="square" lIns="0" tIns="0" rIns="0" bIns="0" rtlCol="0"/>
            <a:lstStyle/>
            <a:p>
              <a:endParaRPr/>
            </a:p>
          </p:txBody>
        </p:sp>
      </p:grpSp>
      <p:sp>
        <p:nvSpPr>
          <p:cNvPr id="19" name="object 19"/>
          <p:cNvSpPr/>
          <p:nvPr/>
        </p:nvSpPr>
        <p:spPr>
          <a:xfrm>
            <a:off x="10336479" y="6468103"/>
            <a:ext cx="41910" cy="41910"/>
          </a:xfrm>
          <a:custGeom>
            <a:avLst/>
            <a:gdLst/>
            <a:ahLst/>
            <a:cxnLst/>
            <a:rect l="l" t="t" r="r" b="b"/>
            <a:pathLst>
              <a:path w="41909" h="41909">
                <a:moveTo>
                  <a:pt x="0" y="20941"/>
                </a:moveTo>
                <a:lnTo>
                  <a:pt x="6133" y="6133"/>
                </a:lnTo>
                <a:lnTo>
                  <a:pt x="20941" y="0"/>
                </a:lnTo>
                <a:lnTo>
                  <a:pt x="35749" y="6133"/>
                </a:lnTo>
                <a:lnTo>
                  <a:pt x="41883" y="20941"/>
                </a:lnTo>
                <a:lnTo>
                  <a:pt x="35749" y="35749"/>
                </a:lnTo>
                <a:lnTo>
                  <a:pt x="20941" y="41883"/>
                </a:lnTo>
                <a:lnTo>
                  <a:pt x="6133" y="35749"/>
                </a:lnTo>
                <a:lnTo>
                  <a:pt x="0" y="20941"/>
                </a:lnTo>
                <a:close/>
              </a:path>
            </a:pathLst>
          </a:custGeom>
          <a:solidFill>
            <a:srgbClr val="D6EBE1"/>
          </a:solidFill>
        </p:spPr>
        <p:txBody>
          <a:bodyPr wrap="square" lIns="0" tIns="0" rIns="0" bIns="0" rtlCol="0"/>
          <a:lstStyle/>
          <a:p>
            <a:endParaRPr/>
          </a:p>
        </p:txBody>
      </p:sp>
      <p:grpSp>
        <p:nvGrpSpPr>
          <p:cNvPr id="20" name="object 20"/>
          <p:cNvGrpSpPr/>
          <p:nvPr/>
        </p:nvGrpSpPr>
        <p:grpSpPr>
          <a:xfrm>
            <a:off x="10440869" y="8409225"/>
            <a:ext cx="8616315" cy="41910"/>
            <a:chOff x="10440869" y="8409225"/>
            <a:chExt cx="8616315" cy="41910"/>
          </a:xfrm>
        </p:grpSpPr>
        <p:sp>
          <p:nvSpPr>
            <p:cNvPr id="21" name="object 21"/>
            <p:cNvSpPr/>
            <p:nvPr/>
          </p:nvSpPr>
          <p:spPr>
            <a:xfrm>
              <a:off x="10440869" y="8430167"/>
              <a:ext cx="8554085" cy="0"/>
            </a:xfrm>
            <a:custGeom>
              <a:avLst/>
              <a:gdLst/>
              <a:ahLst/>
              <a:cxnLst/>
              <a:rect l="l" t="t" r="r" b="b"/>
              <a:pathLst>
                <a:path w="8554085">
                  <a:moveTo>
                    <a:pt x="0" y="0"/>
                  </a:moveTo>
                  <a:lnTo>
                    <a:pt x="8553477" y="0"/>
                  </a:lnTo>
                </a:path>
              </a:pathLst>
            </a:custGeom>
            <a:ln w="41883">
              <a:solidFill>
                <a:srgbClr val="D6EBE1"/>
              </a:solidFill>
              <a:prstDash val="dot"/>
            </a:ln>
          </p:spPr>
          <p:txBody>
            <a:bodyPr wrap="square" lIns="0" tIns="0" rIns="0" bIns="0" rtlCol="0"/>
            <a:lstStyle/>
            <a:p>
              <a:endParaRPr/>
            </a:p>
          </p:txBody>
        </p:sp>
        <p:sp>
          <p:nvSpPr>
            <p:cNvPr id="22" name="object 22"/>
            <p:cNvSpPr/>
            <p:nvPr/>
          </p:nvSpPr>
          <p:spPr>
            <a:xfrm>
              <a:off x="19015126" y="8409225"/>
              <a:ext cx="41910" cy="41910"/>
            </a:xfrm>
            <a:custGeom>
              <a:avLst/>
              <a:gdLst/>
              <a:ahLst/>
              <a:cxnLst/>
              <a:rect l="l" t="t" r="r" b="b"/>
              <a:pathLst>
                <a:path w="41909" h="41909">
                  <a:moveTo>
                    <a:pt x="0" y="20941"/>
                  </a:moveTo>
                  <a:lnTo>
                    <a:pt x="6133" y="6133"/>
                  </a:lnTo>
                  <a:lnTo>
                    <a:pt x="20941" y="0"/>
                  </a:lnTo>
                  <a:lnTo>
                    <a:pt x="35749" y="6133"/>
                  </a:lnTo>
                  <a:lnTo>
                    <a:pt x="41883" y="20941"/>
                  </a:lnTo>
                  <a:lnTo>
                    <a:pt x="35749" y="35749"/>
                  </a:lnTo>
                  <a:lnTo>
                    <a:pt x="20941" y="41883"/>
                  </a:lnTo>
                  <a:lnTo>
                    <a:pt x="6133" y="35749"/>
                  </a:lnTo>
                  <a:lnTo>
                    <a:pt x="0" y="20941"/>
                  </a:lnTo>
                  <a:close/>
                </a:path>
              </a:pathLst>
            </a:custGeom>
            <a:solidFill>
              <a:srgbClr val="D6EBE1"/>
            </a:solidFill>
          </p:spPr>
          <p:txBody>
            <a:bodyPr wrap="square" lIns="0" tIns="0" rIns="0" bIns="0" rtlCol="0"/>
            <a:lstStyle/>
            <a:p>
              <a:endParaRPr/>
            </a:p>
          </p:txBody>
        </p:sp>
      </p:grpSp>
      <p:sp>
        <p:nvSpPr>
          <p:cNvPr id="23" name="object 23"/>
          <p:cNvSpPr/>
          <p:nvPr/>
        </p:nvSpPr>
        <p:spPr>
          <a:xfrm>
            <a:off x="10336479" y="8409225"/>
            <a:ext cx="41910" cy="41910"/>
          </a:xfrm>
          <a:custGeom>
            <a:avLst/>
            <a:gdLst/>
            <a:ahLst/>
            <a:cxnLst/>
            <a:rect l="l" t="t" r="r" b="b"/>
            <a:pathLst>
              <a:path w="41909" h="41909">
                <a:moveTo>
                  <a:pt x="0" y="20941"/>
                </a:moveTo>
                <a:lnTo>
                  <a:pt x="6133" y="6133"/>
                </a:lnTo>
                <a:lnTo>
                  <a:pt x="20941" y="0"/>
                </a:lnTo>
                <a:lnTo>
                  <a:pt x="35749" y="6133"/>
                </a:lnTo>
                <a:lnTo>
                  <a:pt x="41883" y="20941"/>
                </a:lnTo>
                <a:lnTo>
                  <a:pt x="35749" y="35749"/>
                </a:lnTo>
                <a:lnTo>
                  <a:pt x="20941" y="41883"/>
                </a:lnTo>
                <a:lnTo>
                  <a:pt x="6133" y="35749"/>
                </a:lnTo>
                <a:lnTo>
                  <a:pt x="0" y="20941"/>
                </a:lnTo>
                <a:close/>
              </a:path>
            </a:pathLst>
          </a:custGeom>
          <a:solidFill>
            <a:srgbClr val="D6EBE1"/>
          </a:solidFill>
        </p:spPr>
        <p:txBody>
          <a:bodyPr wrap="square" lIns="0" tIns="0" rIns="0" bIns="0" rtlCol="0"/>
          <a:lstStyle/>
          <a:p>
            <a:endParaRPr/>
          </a:p>
        </p:txBody>
      </p:sp>
      <p:grpSp>
        <p:nvGrpSpPr>
          <p:cNvPr id="24" name="object 24"/>
          <p:cNvGrpSpPr/>
          <p:nvPr/>
        </p:nvGrpSpPr>
        <p:grpSpPr>
          <a:xfrm>
            <a:off x="1047093" y="2548575"/>
            <a:ext cx="8171815" cy="4909820"/>
            <a:chOff x="1047093" y="2548575"/>
            <a:chExt cx="8171815" cy="4909820"/>
          </a:xfrm>
        </p:grpSpPr>
        <p:pic>
          <p:nvPicPr>
            <p:cNvPr id="25" name="object 25"/>
            <p:cNvPicPr/>
            <p:nvPr/>
          </p:nvPicPr>
          <p:blipFill>
            <a:blip r:embed="rId2" cstate="print"/>
            <a:stretch>
              <a:fillRect/>
            </a:stretch>
          </p:blipFill>
          <p:spPr>
            <a:xfrm>
              <a:off x="1547703" y="3495489"/>
              <a:ext cx="6230061" cy="3962400"/>
            </a:xfrm>
            <a:prstGeom prst="rect">
              <a:avLst/>
            </a:prstGeom>
          </p:spPr>
        </p:pic>
        <p:sp>
          <p:nvSpPr>
            <p:cNvPr id="26" name="object 26"/>
            <p:cNvSpPr/>
            <p:nvPr/>
          </p:nvSpPr>
          <p:spPr>
            <a:xfrm>
              <a:off x="1221435" y="2824752"/>
              <a:ext cx="6953884" cy="3526154"/>
            </a:xfrm>
            <a:custGeom>
              <a:avLst/>
              <a:gdLst/>
              <a:ahLst/>
              <a:cxnLst/>
              <a:rect l="l" t="t" r="r" b="b"/>
              <a:pathLst>
                <a:path w="6953884" h="3526154">
                  <a:moveTo>
                    <a:pt x="6953326" y="60083"/>
                  </a:moveTo>
                  <a:lnTo>
                    <a:pt x="6863080" y="0"/>
                  </a:lnTo>
                  <a:lnTo>
                    <a:pt x="6863080" y="52324"/>
                  </a:lnTo>
                  <a:lnTo>
                    <a:pt x="54851" y="52324"/>
                  </a:lnTo>
                  <a:lnTo>
                    <a:pt x="54851" y="55194"/>
                  </a:lnTo>
                  <a:lnTo>
                    <a:pt x="52324" y="55194"/>
                  </a:lnTo>
                  <a:lnTo>
                    <a:pt x="52324" y="3435616"/>
                  </a:lnTo>
                  <a:lnTo>
                    <a:pt x="0" y="3435616"/>
                  </a:lnTo>
                  <a:lnTo>
                    <a:pt x="60071" y="3525863"/>
                  </a:lnTo>
                  <a:lnTo>
                    <a:pt x="120154" y="3435616"/>
                  </a:lnTo>
                  <a:lnTo>
                    <a:pt x="67830" y="3435616"/>
                  </a:lnTo>
                  <a:lnTo>
                    <a:pt x="67830" y="67830"/>
                  </a:lnTo>
                  <a:lnTo>
                    <a:pt x="6863080" y="67830"/>
                  </a:lnTo>
                  <a:lnTo>
                    <a:pt x="6863080" y="120154"/>
                  </a:lnTo>
                  <a:lnTo>
                    <a:pt x="6953326" y="60083"/>
                  </a:lnTo>
                  <a:close/>
                </a:path>
              </a:pathLst>
            </a:custGeom>
            <a:solidFill>
              <a:srgbClr val="5E5D5E"/>
            </a:solidFill>
          </p:spPr>
          <p:txBody>
            <a:bodyPr wrap="square" lIns="0" tIns="0" rIns="0" bIns="0" rtlCol="0"/>
            <a:lstStyle/>
            <a:p>
              <a:endParaRPr/>
            </a:p>
          </p:txBody>
        </p:sp>
        <p:pic>
          <p:nvPicPr>
            <p:cNvPr id="27" name="object 27"/>
            <p:cNvPicPr/>
            <p:nvPr/>
          </p:nvPicPr>
          <p:blipFill>
            <a:blip r:embed="rId3" cstate="print"/>
            <a:stretch>
              <a:fillRect/>
            </a:stretch>
          </p:blipFill>
          <p:spPr>
            <a:xfrm>
              <a:off x="1047093" y="4035916"/>
              <a:ext cx="145723" cy="1418382"/>
            </a:xfrm>
            <a:prstGeom prst="rect">
              <a:avLst/>
            </a:prstGeom>
          </p:spPr>
        </p:pic>
        <p:sp>
          <p:nvSpPr>
            <p:cNvPr id="28" name="object 28"/>
            <p:cNvSpPr/>
            <p:nvPr/>
          </p:nvSpPr>
          <p:spPr>
            <a:xfrm>
              <a:off x="2999697" y="3250469"/>
              <a:ext cx="63500" cy="92710"/>
            </a:xfrm>
            <a:custGeom>
              <a:avLst/>
              <a:gdLst/>
              <a:ahLst/>
              <a:cxnLst/>
              <a:rect l="l" t="t" r="r" b="b"/>
              <a:pathLst>
                <a:path w="63500" h="92710">
                  <a:moveTo>
                    <a:pt x="58029" y="0"/>
                  </a:moveTo>
                  <a:lnTo>
                    <a:pt x="10324" y="0"/>
                  </a:lnTo>
                  <a:lnTo>
                    <a:pt x="3329" y="49433"/>
                  </a:lnTo>
                  <a:lnTo>
                    <a:pt x="13329" y="50008"/>
                  </a:lnTo>
                  <a:lnTo>
                    <a:pt x="15339" y="47276"/>
                  </a:lnTo>
                  <a:lnTo>
                    <a:pt x="17769" y="45139"/>
                  </a:lnTo>
                  <a:lnTo>
                    <a:pt x="23454" y="42061"/>
                  </a:lnTo>
                  <a:lnTo>
                    <a:pt x="26868" y="41286"/>
                  </a:lnTo>
                  <a:lnTo>
                    <a:pt x="36313" y="41286"/>
                  </a:lnTo>
                  <a:lnTo>
                    <a:pt x="41003" y="43045"/>
                  </a:lnTo>
                  <a:lnTo>
                    <a:pt x="48825" y="50061"/>
                  </a:lnTo>
                  <a:lnTo>
                    <a:pt x="50783" y="55014"/>
                  </a:lnTo>
                  <a:lnTo>
                    <a:pt x="50783" y="66730"/>
                  </a:lnTo>
                  <a:lnTo>
                    <a:pt x="49129" y="71558"/>
                  </a:lnTo>
                  <a:lnTo>
                    <a:pt x="42553" y="80280"/>
                  </a:lnTo>
                  <a:lnTo>
                    <a:pt x="37485" y="82458"/>
                  </a:lnTo>
                  <a:lnTo>
                    <a:pt x="27056" y="82458"/>
                  </a:lnTo>
                  <a:lnTo>
                    <a:pt x="23894" y="81819"/>
                  </a:lnTo>
                  <a:lnTo>
                    <a:pt x="15811" y="78018"/>
                  </a:lnTo>
                  <a:lnTo>
                    <a:pt x="12753" y="73463"/>
                  </a:lnTo>
                  <a:lnTo>
                    <a:pt x="11989" y="66877"/>
                  </a:lnTo>
                  <a:lnTo>
                    <a:pt x="0" y="66877"/>
                  </a:lnTo>
                  <a:lnTo>
                    <a:pt x="680" y="75599"/>
                  </a:lnTo>
                  <a:lnTo>
                    <a:pt x="3895" y="82070"/>
                  </a:lnTo>
                  <a:lnTo>
                    <a:pt x="15392" y="90489"/>
                  </a:lnTo>
                  <a:lnTo>
                    <a:pt x="22009" y="92594"/>
                  </a:lnTo>
                  <a:lnTo>
                    <a:pt x="29486" y="92594"/>
                  </a:lnTo>
                  <a:lnTo>
                    <a:pt x="63223" y="68374"/>
                  </a:lnTo>
                  <a:lnTo>
                    <a:pt x="63223" y="51359"/>
                  </a:lnTo>
                  <a:lnTo>
                    <a:pt x="60291" y="44480"/>
                  </a:lnTo>
                  <a:lnTo>
                    <a:pt x="48584" y="33622"/>
                  </a:lnTo>
                  <a:lnTo>
                    <a:pt x="41443" y="30910"/>
                  </a:lnTo>
                  <a:lnTo>
                    <a:pt x="28533" y="30910"/>
                  </a:lnTo>
                  <a:lnTo>
                    <a:pt x="24585" y="31611"/>
                  </a:lnTo>
                  <a:lnTo>
                    <a:pt x="19235" y="33831"/>
                  </a:lnTo>
                  <a:lnTo>
                    <a:pt x="17203" y="35046"/>
                  </a:lnTo>
                  <a:lnTo>
                    <a:pt x="15067" y="36679"/>
                  </a:lnTo>
                  <a:lnTo>
                    <a:pt x="18973" y="11161"/>
                  </a:lnTo>
                  <a:lnTo>
                    <a:pt x="58029" y="11161"/>
                  </a:lnTo>
                  <a:lnTo>
                    <a:pt x="58029" y="0"/>
                  </a:lnTo>
                  <a:close/>
                </a:path>
              </a:pathLst>
            </a:custGeom>
            <a:solidFill>
              <a:srgbClr val="5E5D5E"/>
            </a:solidFill>
          </p:spPr>
          <p:txBody>
            <a:bodyPr wrap="square" lIns="0" tIns="0" rIns="0" bIns="0" rtlCol="0"/>
            <a:lstStyle/>
            <a:p>
              <a:endParaRPr/>
            </a:p>
          </p:txBody>
        </p:sp>
        <p:pic>
          <p:nvPicPr>
            <p:cNvPr id="29" name="object 29"/>
            <p:cNvPicPr/>
            <p:nvPr/>
          </p:nvPicPr>
          <p:blipFill>
            <a:blip r:embed="rId4" cstate="print"/>
            <a:stretch>
              <a:fillRect/>
            </a:stretch>
          </p:blipFill>
          <p:spPr>
            <a:xfrm>
              <a:off x="3106367" y="3270279"/>
              <a:ext cx="169645" cy="98623"/>
            </a:xfrm>
            <a:prstGeom prst="rect">
              <a:avLst/>
            </a:prstGeom>
          </p:spPr>
        </p:pic>
        <p:sp>
          <p:nvSpPr>
            <p:cNvPr id="30" name="object 30"/>
            <p:cNvSpPr/>
            <p:nvPr/>
          </p:nvSpPr>
          <p:spPr>
            <a:xfrm>
              <a:off x="4600410" y="3248932"/>
              <a:ext cx="128270" cy="94615"/>
            </a:xfrm>
            <a:custGeom>
              <a:avLst/>
              <a:gdLst/>
              <a:ahLst/>
              <a:cxnLst/>
              <a:rect l="l" t="t" r="r" b="b"/>
              <a:pathLst>
                <a:path w="128270" h="94614">
                  <a:moveTo>
                    <a:pt x="33921" y="381"/>
                  </a:moveTo>
                  <a:lnTo>
                    <a:pt x="24815" y="381"/>
                  </a:lnTo>
                  <a:lnTo>
                    <a:pt x="23190" y="7480"/>
                  </a:lnTo>
                  <a:lnTo>
                    <a:pt x="20726" y="11988"/>
                  </a:lnTo>
                  <a:lnTo>
                    <a:pt x="14160" y="15786"/>
                  </a:lnTo>
                  <a:lnTo>
                    <a:pt x="8331" y="17145"/>
                  </a:lnTo>
                  <a:lnTo>
                    <a:pt x="0" y="17957"/>
                  </a:lnTo>
                  <a:lnTo>
                    <a:pt x="0" y="26797"/>
                  </a:lnTo>
                  <a:lnTo>
                    <a:pt x="21615" y="26797"/>
                  </a:lnTo>
                  <a:lnTo>
                    <a:pt x="21615" y="91821"/>
                  </a:lnTo>
                  <a:lnTo>
                    <a:pt x="33921" y="91821"/>
                  </a:lnTo>
                  <a:lnTo>
                    <a:pt x="33921" y="381"/>
                  </a:lnTo>
                  <a:close/>
                </a:path>
                <a:path w="128270" h="94614">
                  <a:moveTo>
                    <a:pt x="127927" y="45783"/>
                  </a:moveTo>
                  <a:lnTo>
                    <a:pt x="127698" y="40220"/>
                  </a:lnTo>
                  <a:lnTo>
                    <a:pt x="127635" y="38760"/>
                  </a:lnTo>
                  <a:lnTo>
                    <a:pt x="127546" y="36436"/>
                  </a:lnTo>
                  <a:lnTo>
                    <a:pt x="115481" y="6921"/>
                  </a:lnTo>
                  <a:lnTo>
                    <a:pt x="115481" y="45783"/>
                  </a:lnTo>
                  <a:lnTo>
                    <a:pt x="115430" y="48221"/>
                  </a:lnTo>
                  <a:lnTo>
                    <a:pt x="115201" y="54737"/>
                  </a:lnTo>
                  <a:lnTo>
                    <a:pt x="115163" y="56210"/>
                  </a:lnTo>
                  <a:lnTo>
                    <a:pt x="114160" y="64477"/>
                  </a:lnTo>
                  <a:lnTo>
                    <a:pt x="112496" y="71031"/>
                  </a:lnTo>
                  <a:lnTo>
                    <a:pt x="110159" y="75857"/>
                  </a:lnTo>
                  <a:lnTo>
                    <a:pt x="106603" y="81165"/>
                  </a:lnTo>
                  <a:lnTo>
                    <a:pt x="101828" y="83820"/>
                  </a:lnTo>
                  <a:lnTo>
                    <a:pt x="88379" y="83820"/>
                  </a:lnTo>
                  <a:lnTo>
                    <a:pt x="83108" y="79476"/>
                  </a:lnTo>
                  <a:lnTo>
                    <a:pt x="78016" y="65112"/>
                  </a:lnTo>
                  <a:lnTo>
                    <a:pt x="77012" y="57581"/>
                  </a:lnTo>
                  <a:lnTo>
                    <a:pt x="77089" y="45783"/>
                  </a:lnTo>
                  <a:lnTo>
                    <a:pt x="77279" y="40220"/>
                  </a:lnTo>
                  <a:lnTo>
                    <a:pt x="77393" y="38760"/>
                  </a:lnTo>
                  <a:lnTo>
                    <a:pt x="78181" y="31978"/>
                  </a:lnTo>
                  <a:lnTo>
                    <a:pt x="78193" y="31826"/>
                  </a:lnTo>
                  <a:lnTo>
                    <a:pt x="89852" y="10388"/>
                  </a:lnTo>
                  <a:lnTo>
                    <a:pt x="104076" y="10388"/>
                  </a:lnTo>
                  <a:lnTo>
                    <a:pt x="115481" y="45783"/>
                  </a:lnTo>
                  <a:lnTo>
                    <a:pt x="115481" y="6921"/>
                  </a:lnTo>
                  <a:lnTo>
                    <a:pt x="111353" y="3670"/>
                  </a:lnTo>
                  <a:lnTo>
                    <a:pt x="104292" y="927"/>
                  </a:lnTo>
                  <a:lnTo>
                    <a:pt x="95999" y="0"/>
                  </a:lnTo>
                  <a:lnTo>
                    <a:pt x="86855" y="1308"/>
                  </a:lnTo>
                  <a:lnTo>
                    <a:pt x="65582" y="33235"/>
                  </a:lnTo>
                  <a:lnTo>
                    <a:pt x="64985" y="38760"/>
                  </a:lnTo>
                  <a:lnTo>
                    <a:pt x="64909" y="39458"/>
                  </a:lnTo>
                  <a:lnTo>
                    <a:pt x="64820" y="40220"/>
                  </a:lnTo>
                  <a:lnTo>
                    <a:pt x="64643" y="45783"/>
                  </a:lnTo>
                  <a:lnTo>
                    <a:pt x="64592" y="48221"/>
                  </a:lnTo>
                  <a:lnTo>
                    <a:pt x="64871" y="54737"/>
                  </a:lnTo>
                  <a:lnTo>
                    <a:pt x="64947" y="56210"/>
                  </a:lnTo>
                  <a:lnTo>
                    <a:pt x="65024" y="57581"/>
                  </a:lnTo>
                  <a:lnTo>
                    <a:pt x="66040" y="64477"/>
                  </a:lnTo>
                  <a:lnTo>
                    <a:pt x="66141" y="65112"/>
                  </a:lnTo>
                  <a:lnTo>
                    <a:pt x="66255" y="65925"/>
                  </a:lnTo>
                  <a:lnTo>
                    <a:pt x="95935" y="94322"/>
                  </a:lnTo>
                  <a:lnTo>
                    <a:pt x="104457" y="93230"/>
                  </a:lnTo>
                  <a:lnTo>
                    <a:pt x="127584" y="54737"/>
                  </a:lnTo>
                  <a:lnTo>
                    <a:pt x="127838" y="48221"/>
                  </a:lnTo>
                  <a:lnTo>
                    <a:pt x="127927" y="45783"/>
                  </a:lnTo>
                  <a:close/>
                </a:path>
              </a:pathLst>
            </a:custGeom>
            <a:solidFill>
              <a:srgbClr val="5E5D5E"/>
            </a:solidFill>
          </p:spPr>
          <p:txBody>
            <a:bodyPr wrap="square" lIns="0" tIns="0" rIns="0" bIns="0" rtlCol="0"/>
            <a:lstStyle/>
            <a:p>
              <a:endParaRPr/>
            </a:p>
          </p:txBody>
        </p:sp>
        <p:pic>
          <p:nvPicPr>
            <p:cNvPr id="31" name="object 31"/>
            <p:cNvPicPr/>
            <p:nvPr/>
          </p:nvPicPr>
          <p:blipFill>
            <a:blip r:embed="rId5" cstate="print"/>
            <a:stretch>
              <a:fillRect/>
            </a:stretch>
          </p:blipFill>
          <p:spPr>
            <a:xfrm>
              <a:off x="4771791" y="3270279"/>
              <a:ext cx="169644" cy="98623"/>
            </a:xfrm>
            <a:prstGeom prst="rect">
              <a:avLst/>
            </a:prstGeom>
          </p:spPr>
        </p:pic>
        <p:sp>
          <p:nvSpPr>
            <p:cNvPr id="32" name="object 32"/>
            <p:cNvSpPr/>
            <p:nvPr/>
          </p:nvSpPr>
          <p:spPr>
            <a:xfrm>
              <a:off x="6167285" y="3249313"/>
              <a:ext cx="128270" cy="93980"/>
            </a:xfrm>
            <a:custGeom>
              <a:avLst/>
              <a:gdLst/>
              <a:ahLst/>
              <a:cxnLst/>
              <a:rect l="l" t="t" r="r" b="b"/>
              <a:pathLst>
                <a:path w="128270" h="93979">
                  <a:moveTo>
                    <a:pt x="33921" y="0"/>
                  </a:moveTo>
                  <a:lnTo>
                    <a:pt x="24815" y="0"/>
                  </a:lnTo>
                  <a:lnTo>
                    <a:pt x="23190" y="7099"/>
                  </a:lnTo>
                  <a:lnTo>
                    <a:pt x="20726" y="11607"/>
                  </a:lnTo>
                  <a:lnTo>
                    <a:pt x="14147" y="15405"/>
                  </a:lnTo>
                  <a:lnTo>
                    <a:pt x="8331" y="16764"/>
                  </a:lnTo>
                  <a:lnTo>
                    <a:pt x="0" y="17576"/>
                  </a:lnTo>
                  <a:lnTo>
                    <a:pt x="0" y="26416"/>
                  </a:lnTo>
                  <a:lnTo>
                    <a:pt x="21602" y="26416"/>
                  </a:lnTo>
                  <a:lnTo>
                    <a:pt x="21602" y="91440"/>
                  </a:lnTo>
                  <a:lnTo>
                    <a:pt x="33921" y="91440"/>
                  </a:lnTo>
                  <a:lnTo>
                    <a:pt x="33921" y="0"/>
                  </a:lnTo>
                  <a:close/>
                </a:path>
                <a:path w="128270" h="93979">
                  <a:moveTo>
                    <a:pt x="127927" y="52527"/>
                  </a:moveTo>
                  <a:lnTo>
                    <a:pt x="124993" y="45643"/>
                  </a:lnTo>
                  <a:lnTo>
                    <a:pt x="113271" y="34785"/>
                  </a:lnTo>
                  <a:lnTo>
                    <a:pt x="106146" y="32067"/>
                  </a:lnTo>
                  <a:lnTo>
                    <a:pt x="93230" y="32067"/>
                  </a:lnTo>
                  <a:lnTo>
                    <a:pt x="89293" y="32778"/>
                  </a:lnTo>
                  <a:lnTo>
                    <a:pt x="83934" y="34988"/>
                  </a:lnTo>
                  <a:lnTo>
                    <a:pt x="81902" y="36207"/>
                  </a:lnTo>
                  <a:lnTo>
                    <a:pt x="79768" y="37846"/>
                  </a:lnTo>
                  <a:lnTo>
                    <a:pt x="83680" y="12319"/>
                  </a:lnTo>
                  <a:lnTo>
                    <a:pt x="122732" y="12319"/>
                  </a:lnTo>
                  <a:lnTo>
                    <a:pt x="122732" y="1155"/>
                  </a:lnTo>
                  <a:lnTo>
                    <a:pt x="75031" y="1155"/>
                  </a:lnTo>
                  <a:lnTo>
                    <a:pt x="68033" y="50596"/>
                  </a:lnTo>
                  <a:lnTo>
                    <a:pt x="78028" y="51168"/>
                  </a:lnTo>
                  <a:lnTo>
                    <a:pt x="80048" y="48437"/>
                  </a:lnTo>
                  <a:lnTo>
                    <a:pt x="82473" y="46304"/>
                  </a:lnTo>
                  <a:lnTo>
                    <a:pt x="88163" y="43218"/>
                  </a:lnTo>
                  <a:lnTo>
                    <a:pt x="91567" y="42443"/>
                  </a:lnTo>
                  <a:lnTo>
                    <a:pt x="101015" y="42443"/>
                  </a:lnTo>
                  <a:lnTo>
                    <a:pt x="105702" y="44208"/>
                  </a:lnTo>
                  <a:lnTo>
                    <a:pt x="113525" y="51219"/>
                  </a:lnTo>
                  <a:lnTo>
                    <a:pt x="115481" y="56172"/>
                  </a:lnTo>
                  <a:lnTo>
                    <a:pt x="115481" y="67894"/>
                  </a:lnTo>
                  <a:lnTo>
                    <a:pt x="113830" y="72720"/>
                  </a:lnTo>
                  <a:lnTo>
                    <a:pt x="107251" y="81445"/>
                  </a:lnTo>
                  <a:lnTo>
                    <a:pt x="102184" y="83616"/>
                  </a:lnTo>
                  <a:lnTo>
                    <a:pt x="91757" y="83616"/>
                  </a:lnTo>
                  <a:lnTo>
                    <a:pt x="88595" y="82981"/>
                  </a:lnTo>
                  <a:lnTo>
                    <a:pt x="80518" y="79184"/>
                  </a:lnTo>
                  <a:lnTo>
                    <a:pt x="77457" y="74625"/>
                  </a:lnTo>
                  <a:lnTo>
                    <a:pt x="76695" y="68033"/>
                  </a:lnTo>
                  <a:lnTo>
                    <a:pt x="64706" y="68033"/>
                  </a:lnTo>
                  <a:lnTo>
                    <a:pt x="65379" y="76758"/>
                  </a:lnTo>
                  <a:lnTo>
                    <a:pt x="68592" y="83235"/>
                  </a:lnTo>
                  <a:lnTo>
                    <a:pt x="80098" y="91655"/>
                  </a:lnTo>
                  <a:lnTo>
                    <a:pt x="86715" y="93751"/>
                  </a:lnTo>
                  <a:lnTo>
                    <a:pt x="94183" y="93751"/>
                  </a:lnTo>
                  <a:lnTo>
                    <a:pt x="127927" y="69532"/>
                  </a:lnTo>
                  <a:lnTo>
                    <a:pt x="127927" y="52527"/>
                  </a:lnTo>
                  <a:close/>
                </a:path>
              </a:pathLst>
            </a:custGeom>
            <a:solidFill>
              <a:srgbClr val="5E5D5E"/>
            </a:solidFill>
          </p:spPr>
          <p:txBody>
            <a:bodyPr wrap="square" lIns="0" tIns="0" rIns="0" bIns="0" rtlCol="0"/>
            <a:lstStyle/>
            <a:p>
              <a:endParaRPr/>
            </a:p>
          </p:txBody>
        </p:sp>
        <p:pic>
          <p:nvPicPr>
            <p:cNvPr id="33" name="object 33"/>
            <p:cNvPicPr/>
            <p:nvPr/>
          </p:nvPicPr>
          <p:blipFill>
            <a:blip r:embed="rId6" cstate="print"/>
            <a:stretch>
              <a:fillRect/>
            </a:stretch>
          </p:blipFill>
          <p:spPr>
            <a:xfrm>
              <a:off x="6338665" y="3270279"/>
              <a:ext cx="169643" cy="98623"/>
            </a:xfrm>
            <a:prstGeom prst="rect">
              <a:avLst/>
            </a:prstGeom>
          </p:spPr>
        </p:pic>
        <p:pic>
          <p:nvPicPr>
            <p:cNvPr id="34" name="object 34"/>
            <p:cNvPicPr/>
            <p:nvPr/>
          </p:nvPicPr>
          <p:blipFill>
            <a:blip r:embed="rId7" cstate="print"/>
            <a:stretch>
              <a:fillRect/>
            </a:stretch>
          </p:blipFill>
          <p:spPr>
            <a:xfrm>
              <a:off x="7756323" y="3248608"/>
              <a:ext cx="136393" cy="94644"/>
            </a:xfrm>
            <a:prstGeom prst="rect">
              <a:avLst/>
            </a:prstGeom>
          </p:spPr>
        </p:pic>
        <p:pic>
          <p:nvPicPr>
            <p:cNvPr id="35" name="object 35"/>
            <p:cNvPicPr/>
            <p:nvPr/>
          </p:nvPicPr>
          <p:blipFill>
            <a:blip r:embed="rId8" cstate="print"/>
            <a:stretch>
              <a:fillRect/>
            </a:stretch>
          </p:blipFill>
          <p:spPr>
            <a:xfrm>
              <a:off x="7936162" y="3270279"/>
              <a:ext cx="169644" cy="98623"/>
            </a:xfrm>
            <a:prstGeom prst="rect">
              <a:avLst/>
            </a:prstGeom>
          </p:spPr>
        </p:pic>
        <p:sp>
          <p:nvSpPr>
            <p:cNvPr id="36" name="object 36"/>
            <p:cNvSpPr/>
            <p:nvPr/>
          </p:nvSpPr>
          <p:spPr>
            <a:xfrm>
              <a:off x="1535620" y="3240563"/>
              <a:ext cx="92710" cy="128270"/>
            </a:xfrm>
            <a:custGeom>
              <a:avLst/>
              <a:gdLst/>
              <a:ahLst/>
              <a:cxnLst/>
              <a:rect l="l" t="t" r="r" b="b"/>
              <a:pathLst>
                <a:path w="92710" h="128270">
                  <a:moveTo>
                    <a:pt x="91452" y="24815"/>
                  </a:moveTo>
                  <a:lnTo>
                    <a:pt x="73875" y="0"/>
                  </a:lnTo>
                  <a:lnTo>
                    <a:pt x="65024" y="0"/>
                  </a:lnTo>
                  <a:lnTo>
                    <a:pt x="65024" y="21602"/>
                  </a:lnTo>
                  <a:lnTo>
                    <a:pt x="0" y="21602"/>
                  </a:lnTo>
                  <a:lnTo>
                    <a:pt x="0" y="33921"/>
                  </a:lnTo>
                  <a:lnTo>
                    <a:pt x="91452" y="33921"/>
                  </a:lnTo>
                  <a:lnTo>
                    <a:pt x="91452" y="24815"/>
                  </a:lnTo>
                  <a:close/>
                </a:path>
                <a:path w="92710" h="128270">
                  <a:moveTo>
                    <a:pt x="92151" y="97726"/>
                  </a:moveTo>
                  <a:lnTo>
                    <a:pt x="67246" y="66941"/>
                  </a:lnTo>
                  <a:lnTo>
                    <a:pt x="59245" y="66814"/>
                  </a:lnTo>
                  <a:lnTo>
                    <a:pt x="59245" y="78549"/>
                  </a:lnTo>
                  <a:lnTo>
                    <a:pt x="64960" y="78714"/>
                  </a:lnTo>
                  <a:lnTo>
                    <a:pt x="69418" y="79616"/>
                  </a:lnTo>
                  <a:lnTo>
                    <a:pt x="78625" y="84277"/>
                  </a:lnTo>
                  <a:lnTo>
                    <a:pt x="81635" y="89750"/>
                  </a:lnTo>
                  <a:lnTo>
                    <a:pt x="81635" y="102997"/>
                  </a:lnTo>
                  <a:lnTo>
                    <a:pt x="80060" y="107276"/>
                  </a:lnTo>
                  <a:lnTo>
                    <a:pt x="73761" y="113690"/>
                  </a:lnTo>
                  <a:lnTo>
                    <a:pt x="69507" y="115290"/>
                  </a:lnTo>
                  <a:lnTo>
                    <a:pt x="59575" y="115290"/>
                  </a:lnTo>
                  <a:lnTo>
                    <a:pt x="55499" y="113538"/>
                  </a:lnTo>
                  <a:lnTo>
                    <a:pt x="49682" y="107810"/>
                  </a:lnTo>
                  <a:lnTo>
                    <a:pt x="46951" y="103949"/>
                  </a:lnTo>
                  <a:lnTo>
                    <a:pt x="31838" y="77863"/>
                  </a:lnTo>
                  <a:lnTo>
                    <a:pt x="26504" y="72326"/>
                  </a:lnTo>
                  <a:lnTo>
                    <a:pt x="20650" y="69469"/>
                  </a:lnTo>
                  <a:lnTo>
                    <a:pt x="14795" y="66624"/>
                  </a:lnTo>
                  <a:lnTo>
                    <a:pt x="7912" y="64998"/>
                  </a:lnTo>
                  <a:lnTo>
                    <a:pt x="0" y="64579"/>
                  </a:lnTo>
                  <a:lnTo>
                    <a:pt x="0" y="127609"/>
                  </a:lnTo>
                  <a:lnTo>
                    <a:pt x="10909" y="127609"/>
                  </a:lnTo>
                  <a:lnTo>
                    <a:pt x="10909" y="77470"/>
                  </a:lnTo>
                  <a:lnTo>
                    <a:pt x="15443" y="78574"/>
                  </a:lnTo>
                  <a:lnTo>
                    <a:pt x="19570" y="81267"/>
                  </a:lnTo>
                  <a:lnTo>
                    <a:pt x="25374" y="87934"/>
                  </a:lnTo>
                  <a:lnTo>
                    <a:pt x="27571" y="91224"/>
                  </a:lnTo>
                  <a:lnTo>
                    <a:pt x="39077" y="111937"/>
                  </a:lnTo>
                  <a:lnTo>
                    <a:pt x="42748" y="117309"/>
                  </a:lnTo>
                  <a:lnTo>
                    <a:pt x="51015" y="125463"/>
                  </a:lnTo>
                  <a:lnTo>
                    <a:pt x="57289" y="128054"/>
                  </a:lnTo>
                  <a:lnTo>
                    <a:pt x="71615" y="128054"/>
                  </a:lnTo>
                  <a:lnTo>
                    <a:pt x="77927" y="125628"/>
                  </a:lnTo>
                  <a:lnTo>
                    <a:pt x="89306" y="115925"/>
                  </a:lnTo>
                  <a:lnTo>
                    <a:pt x="92151" y="108242"/>
                  </a:lnTo>
                  <a:lnTo>
                    <a:pt x="92151" y="97726"/>
                  </a:lnTo>
                  <a:close/>
                </a:path>
              </a:pathLst>
            </a:custGeom>
            <a:solidFill>
              <a:srgbClr val="5E5D5E"/>
            </a:solidFill>
          </p:spPr>
          <p:txBody>
            <a:bodyPr wrap="square" lIns="0" tIns="0" rIns="0" bIns="0" rtlCol="0"/>
            <a:lstStyle/>
            <a:p>
              <a:endParaRPr/>
            </a:p>
          </p:txBody>
        </p:sp>
        <p:pic>
          <p:nvPicPr>
            <p:cNvPr id="37" name="object 37"/>
            <p:cNvPicPr/>
            <p:nvPr/>
          </p:nvPicPr>
          <p:blipFill>
            <a:blip r:embed="rId9" cstate="print"/>
            <a:stretch>
              <a:fillRect/>
            </a:stretch>
          </p:blipFill>
          <p:spPr>
            <a:xfrm>
              <a:off x="1533007" y="3419014"/>
              <a:ext cx="97144" cy="418150"/>
            </a:xfrm>
            <a:prstGeom prst="rect">
              <a:avLst/>
            </a:prstGeom>
          </p:spPr>
        </p:pic>
        <p:pic>
          <p:nvPicPr>
            <p:cNvPr id="38" name="object 38"/>
            <p:cNvPicPr/>
            <p:nvPr/>
          </p:nvPicPr>
          <p:blipFill>
            <a:blip r:embed="rId10" cstate="print"/>
            <a:stretch>
              <a:fillRect/>
            </a:stretch>
          </p:blipFill>
          <p:spPr>
            <a:xfrm>
              <a:off x="1906510" y="3232093"/>
              <a:ext cx="92144" cy="137611"/>
            </a:xfrm>
            <a:prstGeom prst="rect">
              <a:avLst/>
            </a:prstGeom>
          </p:spPr>
        </p:pic>
        <p:pic>
          <p:nvPicPr>
            <p:cNvPr id="39" name="object 39"/>
            <p:cNvPicPr/>
            <p:nvPr/>
          </p:nvPicPr>
          <p:blipFill>
            <a:blip r:embed="rId11" cstate="print"/>
            <a:stretch>
              <a:fillRect/>
            </a:stretch>
          </p:blipFill>
          <p:spPr>
            <a:xfrm>
              <a:off x="1903887" y="3419014"/>
              <a:ext cx="97144" cy="418150"/>
            </a:xfrm>
            <a:prstGeom prst="rect">
              <a:avLst/>
            </a:prstGeom>
          </p:spPr>
        </p:pic>
        <p:pic>
          <p:nvPicPr>
            <p:cNvPr id="40" name="object 40"/>
            <p:cNvPicPr/>
            <p:nvPr/>
          </p:nvPicPr>
          <p:blipFill>
            <a:blip r:embed="rId12" cstate="print"/>
            <a:stretch>
              <a:fillRect/>
            </a:stretch>
          </p:blipFill>
          <p:spPr>
            <a:xfrm>
              <a:off x="2258715" y="3231130"/>
              <a:ext cx="94707" cy="137796"/>
            </a:xfrm>
            <a:prstGeom prst="rect">
              <a:avLst/>
            </a:prstGeom>
          </p:spPr>
        </p:pic>
        <p:pic>
          <p:nvPicPr>
            <p:cNvPr id="41" name="object 41"/>
            <p:cNvPicPr/>
            <p:nvPr/>
          </p:nvPicPr>
          <p:blipFill>
            <a:blip r:embed="rId13" cstate="print"/>
            <a:stretch>
              <a:fillRect/>
            </a:stretch>
          </p:blipFill>
          <p:spPr>
            <a:xfrm>
              <a:off x="2258589" y="3419014"/>
              <a:ext cx="97144" cy="418150"/>
            </a:xfrm>
            <a:prstGeom prst="rect">
              <a:avLst/>
            </a:prstGeom>
          </p:spPr>
        </p:pic>
        <p:pic>
          <p:nvPicPr>
            <p:cNvPr id="42" name="object 42"/>
            <p:cNvPicPr/>
            <p:nvPr/>
          </p:nvPicPr>
          <p:blipFill>
            <a:blip r:embed="rId14" cstate="print"/>
            <a:stretch>
              <a:fillRect/>
            </a:stretch>
          </p:blipFill>
          <p:spPr>
            <a:xfrm>
              <a:off x="2613343" y="3231319"/>
              <a:ext cx="94668" cy="137036"/>
            </a:xfrm>
            <a:prstGeom prst="rect">
              <a:avLst/>
            </a:prstGeom>
          </p:spPr>
        </p:pic>
        <p:pic>
          <p:nvPicPr>
            <p:cNvPr id="43" name="object 43"/>
            <p:cNvPicPr/>
            <p:nvPr/>
          </p:nvPicPr>
          <p:blipFill>
            <a:blip r:embed="rId11" cstate="print"/>
            <a:stretch>
              <a:fillRect/>
            </a:stretch>
          </p:blipFill>
          <p:spPr>
            <a:xfrm>
              <a:off x="2613308" y="3419014"/>
              <a:ext cx="97144" cy="418150"/>
            </a:xfrm>
            <a:prstGeom prst="rect">
              <a:avLst/>
            </a:prstGeom>
          </p:spPr>
        </p:pic>
        <p:pic>
          <p:nvPicPr>
            <p:cNvPr id="44" name="object 44"/>
            <p:cNvPicPr/>
            <p:nvPr/>
          </p:nvPicPr>
          <p:blipFill>
            <a:blip r:embed="rId15" cstate="print"/>
            <a:stretch>
              <a:fillRect/>
            </a:stretch>
          </p:blipFill>
          <p:spPr>
            <a:xfrm>
              <a:off x="5166381" y="5220165"/>
              <a:ext cx="456526" cy="113876"/>
            </a:xfrm>
            <a:prstGeom prst="rect">
              <a:avLst/>
            </a:prstGeom>
          </p:spPr>
        </p:pic>
        <p:pic>
          <p:nvPicPr>
            <p:cNvPr id="45" name="object 45"/>
            <p:cNvPicPr/>
            <p:nvPr/>
          </p:nvPicPr>
          <p:blipFill>
            <a:blip r:embed="rId16" cstate="print"/>
            <a:stretch>
              <a:fillRect/>
            </a:stretch>
          </p:blipFill>
          <p:spPr>
            <a:xfrm>
              <a:off x="5688425" y="5220774"/>
              <a:ext cx="311554" cy="112208"/>
            </a:xfrm>
            <a:prstGeom prst="rect">
              <a:avLst/>
            </a:prstGeom>
          </p:spPr>
        </p:pic>
        <p:pic>
          <p:nvPicPr>
            <p:cNvPr id="46" name="object 46"/>
            <p:cNvPicPr/>
            <p:nvPr/>
          </p:nvPicPr>
          <p:blipFill>
            <a:blip r:embed="rId17" cstate="print"/>
            <a:stretch>
              <a:fillRect/>
            </a:stretch>
          </p:blipFill>
          <p:spPr>
            <a:xfrm>
              <a:off x="6020470" y="5246902"/>
              <a:ext cx="131570" cy="86981"/>
            </a:xfrm>
            <a:prstGeom prst="rect">
              <a:avLst/>
            </a:prstGeom>
          </p:spPr>
        </p:pic>
        <p:pic>
          <p:nvPicPr>
            <p:cNvPr id="47" name="object 47"/>
            <p:cNvPicPr/>
            <p:nvPr/>
          </p:nvPicPr>
          <p:blipFill>
            <a:blip r:embed="rId18" cstate="print"/>
            <a:stretch>
              <a:fillRect/>
            </a:stretch>
          </p:blipFill>
          <p:spPr>
            <a:xfrm>
              <a:off x="6211611" y="5220175"/>
              <a:ext cx="311923" cy="113558"/>
            </a:xfrm>
            <a:prstGeom prst="rect">
              <a:avLst/>
            </a:prstGeom>
          </p:spPr>
        </p:pic>
        <p:pic>
          <p:nvPicPr>
            <p:cNvPr id="48" name="object 48"/>
            <p:cNvPicPr/>
            <p:nvPr/>
          </p:nvPicPr>
          <p:blipFill>
            <a:blip r:embed="rId19" cstate="print"/>
            <a:stretch>
              <a:fillRect/>
            </a:stretch>
          </p:blipFill>
          <p:spPr>
            <a:xfrm>
              <a:off x="8103548" y="6390056"/>
              <a:ext cx="446745" cy="114546"/>
            </a:xfrm>
            <a:prstGeom prst="rect">
              <a:avLst/>
            </a:prstGeom>
          </p:spPr>
        </p:pic>
        <p:sp>
          <p:nvSpPr>
            <p:cNvPr id="49" name="object 49"/>
            <p:cNvSpPr/>
            <p:nvPr/>
          </p:nvSpPr>
          <p:spPr>
            <a:xfrm>
              <a:off x="8577542" y="6422904"/>
              <a:ext cx="489584" cy="264160"/>
            </a:xfrm>
            <a:custGeom>
              <a:avLst/>
              <a:gdLst/>
              <a:ahLst/>
              <a:cxnLst/>
              <a:rect l="l" t="t" r="r" b="b"/>
              <a:pathLst>
                <a:path w="489584" h="264159">
                  <a:moveTo>
                    <a:pt x="22834" y="56400"/>
                  </a:moveTo>
                  <a:lnTo>
                    <a:pt x="0" y="56400"/>
                  </a:lnTo>
                  <a:lnTo>
                    <a:pt x="0" y="78841"/>
                  </a:lnTo>
                  <a:lnTo>
                    <a:pt x="22834" y="78841"/>
                  </a:lnTo>
                  <a:lnTo>
                    <a:pt x="22834" y="56400"/>
                  </a:lnTo>
                  <a:close/>
                </a:path>
                <a:path w="489584" h="264159">
                  <a:moveTo>
                    <a:pt x="22834" y="0"/>
                  </a:moveTo>
                  <a:lnTo>
                    <a:pt x="0" y="0"/>
                  </a:lnTo>
                  <a:lnTo>
                    <a:pt x="0" y="22428"/>
                  </a:lnTo>
                  <a:lnTo>
                    <a:pt x="22834" y="22428"/>
                  </a:lnTo>
                  <a:lnTo>
                    <a:pt x="22834" y="0"/>
                  </a:lnTo>
                  <a:close/>
                </a:path>
                <a:path w="489584" h="264159">
                  <a:moveTo>
                    <a:pt x="489445" y="183642"/>
                  </a:moveTo>
                  <a:lnTo>
                    <a:pt x="475665" y="183642"/>
                  </a:lnTo>
                  <a:lnTo>
                    <a:pt x="475665" y="263918"/>
                  </a:lnTo>
                  <a:lnTo>
                    <a:pt x="489445" y="263918"/>
                  </a:lnTo>
                  <a:lnTo>
                    <a:pt x="489445" y="183642"/>
                  </a:lnTo>
                  <a:close/>
                </a:path>
                <a:path w="489584" h="264159">
                  <a:moveTo>
                    <a:pt x="489445" y="153301"/>
                  </a:moveTo>
                  <a:lnTo>
                    <a:pt x="475665" y="153301"/>
                  </a:lnTo>
                  <a:lnTo>
                    <a:pt x="475665" y="168656"/>
                  </a:lnTo>
                  <a:lnTo>
                    <a:pt x="489445" y="168656"/>
                  </a:lnTo>
                  <a:lnTo>
                    <a:pt x="489445" y="153301"/>
                  </a:lnTo>
                  <a:close/>
                </a:path>
              </a:pathLst>
            </a:custGeom>
            <a:solidFill>
              <a:srgbClr val="5E5D5E"/>
            </a:solidFill>
          </p:spPr>
          <p:txBody>
            <a:bodyPr wrap="square" lIns="0" tIns="0" rIns="0" bIns="0" rtlCol="0"/>
            <a:lstStyle/>
            <a:p>
              <a:endParaRPr/>
            </a:p>
          </p:txBody>
        </p:sp>
        <p:pic>
          <p:nvPicPr>
            <p:cNvPr id="50" name="object 50"/>
            <p:cNvPicPr/>
            <p:nvPr/>
          </p:nvPicPr>
          <p:blipFill>
            <a:blip r:embed="rId20" cstate="print"/>
            <a:stretch>
              <a:fillRect/>
            </a:stretch>
          </p:blipFill>
          <p:spPr>
            <a:xfrm>
              <a:off x="8104456" y="6573415"/>
              <a:ext cx="938177" cy="301359"/>
            </a:xfrm>
            <a:prstGeom prst="rect">
              <a:avLst/>
            </a:prstGeom>
          </p:spPr>
        </p:pic>
        <p:sp>
          <p:nvSpPr>
            <p:cNvPr id="51" name="object 51"/>
            <p:cNvSpPr/>
            <p:nvPr/>
          </p:nvSpPr>
          <p:spPr>
            <a:xfrm>
              <a:off x="1552663" y="2890995"/>
              <a:ext cx="7666355" cy="3799204"/>
            </a:xfrm>
            <a:custGeom>
              <a:avLst/>
              <a:gdLst/>
              <a:ahLst/>
              <a:cxnLst/>
              <a:rect l="l" t="t" r="r" b="b"/>
              <a:pathLst>
                <a:path w="7666355" h="3799204">
                  <a:moveTo>
                    <a:pt x="15506" y="0"/>
                  </a:moveTo>
                  <a:lnTo>
                    <a:pt x="0" y="0"/>
                  </a:lnTo>
                  <a:lnTo>
                    <a:pt x="0" y="159359"/>
                  </a:lnTo>
                  <a:lnTo>
                    <a:pt x="15506" y="159359"/>
                  </a:lnTo>
                  <a:lnTo>
                    <a:pt x="15506" y="0"/>
                  </a:lnTo>
                  <a:close/>
                </a:path>
                <a:path w="7666355" h="3799204">
                  <a:moveTo>
                    <a:pt x="386397" y="0"/>
                  </a:moveTo>
                  <a:lnTo>
                    <a:pt x="370878" y="0"/>
                  </a:lnTo>
                  <a:lnTo>
                    <a:pt x="370878" y="159359"/>
                  </a:lnTo>
                  <a:lnTo>
                    <a:pt x="386397" y="159359"/>
                  </a:lnTo>
                  <a:lnTo>
                    <a:pt x="386397" y="0"/>
                  </a:lnTo>
                  <a:close/>
                </a:path>
                <a:path w="7666355" h="3799204">
                  <a:moveTo>
                    <a:pt x="741108" y="0"/>
                  </a:moveTo>
                  <a:lnTo>
                    <a:pt x="725601" y="0"/>
                  </a:lnTo>
                  <a:lnTo>
                    <a:pt x="725601" y="159359"/>
                  </a:lnTo>
                  <a:lnTo>
                    <a:pt x="741108" y="159359"/>
                  </a:lnTo>
                  <a:lnTo>
                    <a:pt x="741108" y="0"/>
                  </a:lnTo>
                  <a:close/>
                </a:path>
                <a:path w="7666355" h="3799204">
                  <a:moveTo>
                    <a:pt x="1095819" y="0"/>
                  </a:moveTo>
                  <a:lnTo>
                    <a:pt x="1080312" y="0"/>
                  </a:lnTo>
                  <a:lnTo>
                    <a:pt x="1080312" y="159359"/>
                  </a:lnTo>
                  <a:lnTo>
                    <a:pt x="1095819" y="159359"/>
                  </a:lnTo>
                  <a:lnTo>
                    <a:pt x="1095819" y="0"/>
                  </a:lnTo>
                  <a:close/>
                </a:path>
                <a:path w="7666355" h="3799204">
                  <a:moveTo>
                    <a:pt x="1450530" y="0"/>
                  </a:moveTo>
                  <a:lnTo>
                    <a:pt x="1435023" y="0"/>
                  </a:lnTo>
                  <a:lnTo>
                    <a:pt x="1435023" y="159359"/>
                  </a:lnTo>
                  <a:lnTo>
                    <a:pt x="1450530" y="159359"/>
                  </a:lnTo>
                  <a:lnTo>
                    <a:pt x="1450530" y="0"/>
                  </a:lnTo>
                  <a:close/>
                </a:path>
                <a:path w="7666355" h="3799204">
                  <a:moveTo>
                    <a:pt x="3042932" y="0"/>
                  </a:moveTo>
                  <a:lnTo>
                    <a:pt x="3027426" y="0"/>
                  </a:lnTo>
                  <a:lnTo>
                    <a:pt x="3027426" y="159359"/>
                  </a:lnTo>
                  <a:lnTo>
                    <a:pt x="3042932" y="159359"/>
                  </a:lnTo>
                  <a:lnTo>
                    <a:pt x="3042932" y="0"/>
                  </a:lnTo>
                  <a:close/>
                </a:path>
                <a:path w="7666355" h="3799204">
                  <a:moveTo>
                    <a:pt x="4609808" y="0"/>
                  </a:moveTo>
                  <a:lnTo>
                    <a:pt x="4594301" y="0"/>
                  </a:lnTo>
                  <a:lnTo>
                    <a:pt x="4594301" y="159359"/>
                  </a:lnTo>
                  <a:lnTo>
                    <a:pt x="4609808" y="159359"/>
                  </a:lnTo>
                  <a:lnTo>
                    <a:pt x="4609808" y="0"/>
                  </a:lnTo>
                  <a:close/>
                </a:path>
                <a:path w="7666355" h="3799204">
                  <a:moveTo>
                    <a:pt x="6207315" y="0"/>
                  </a:moveTo>
                  <a:lnTo>
                    <a:pt x="6191809" y="0"/>
                  </a:lnTo>
                  <a:lnTo>
                    <a:pt x="6191809" y="159359"/>
                  </a:lnTo>
                  <a:lnTo>
                    <a:pt x="6207315" y="159359"/>
                  </a:lnTo>
                  <a:lnTo>
                    <a:pt x="6207315" y="0"/>
                  </a:lnTo>
                  <a:close/>
                </a:path>
                <a:path w="7666355" h="3799204">
                  <a:moveTo>
                    <a:pt x="7548740" y="3685209"/>
                  </a:moveTo>
                  <a:lnTo>
                    <a:pt x="7535177" y="3685209"/>
                  </a:lnTo>
                  <a:lnTo>
                    <a:pt x="7535177" y="3795826"/>
                  </a:lnTo>
                  <a:lnTo>
                    <a:pt x="7548740" y="3795826"/>
                  </a:lnTo>
                  <a:lnTo>
                    <a:pt x="7548740" y="3685209"/>
                  </a:lnTo>
                  <a:close/>
                </a:path>
                <a:path w="7666355" h="3799204">
                  <a:moveTo>
                    <a:pt x="7583005" y="3685209"/>
                  </a:moveTo>
                  <a:lnTo>
                    <a:pt x="7569441" y="3685209"/>
                  </a:lnTo>
                  <a:lnTo>
                    <a:pt x="7569441" y="3795826"/>
                  </a:lnTo>
                  <a:lnTo>
                    <a:pt x="7583005" y="3795826"/>
                  </a:lnTo>
                  <a:lnTo>
                    <a:pt x="7583005" y="3685209"/>
                  </a:lnTo>
                  <a:close/>
                </a:path>
                <a:path w="7666355" h="3799204">
                  <a:moveTo>
                    <a:pt x="7665771" y="3765067"/>
                  </a:moveTo>
                  <a:lnTo>
                    <a:pt x="7663129" y="3759619"/>
                  </a:lnTo>
                  <a:lnTo>
                    <a:pt x="7654480" y="3753942"/>
                  </a:lnTo>
                  <a:lnTo>
                    <a:pt x="7647838" y="3751656"/>
                  </a:lnTo>
                  <a:lnTo>
                    <a:pt x="7624788" y="3746157"/>
                  </a:lnTo>
                  <a:lnTo>
                    <a:pt x="7621778" y="3745052"/>
                  </a:lnTo>
                  <a:lnTo>
                    <a:pt x="7616177" y="3741712"/>
                  </a:lnTo>
                  <a:lnTo>
                    <a:pt x="7614412" y="3738905"/>
                  </a:lnTo>
                  <a:lnTo>
                    <a:pt x="7614412" y="3732199"/>
                  </a:lnTo>
                  <a:lnTo>
                    <a:pt x="7615758" y="3729621"/>
                  </a:lnTo>
                  <a:lnTo>
                    <a:pt x="7621143" y="3725722"/>
                  </a:lnTo>
                  <a:lnTo>
                    <a:pt x="7625131" y="3724745"/>
                  </a:lnTo>
                  <a:lnTo>
                    <a:pt x="7638224" y="3724745"/>
                  </a:lnTo>
                  <a:lnTo>
                    <a:pt x="7650251" y="3738372"/>
                  </a:lnTo>
                  <a:lnTo>
                    <a:pt x="7663066" y="3738372"/>
                  </a:lnTo>
                  <a:lnTo>
                    <a:pt x="7631455" y="3713073"/>
                  </a:lnTo>
                  <a:lnTo>
                    <a:pt x="7622045" y="3713073"/>
                  </a:lnTo>
                  <a:lnTo>
                    <a:pt x="7614564" y="3715435"/>
                  </a:lnTo>
                  <a:lnTo>
                    <a:pt x="7603414" y="3724872"/>
                  </a:lnTo>
                  <a:lnTo>
                    <a:pt x="7600632" y="3731044"/>
                  </a:lnTo>
                  <a:lnTo>
                    <a:pt x="7600632" y="3745153"/>
                  </a:lnTo>
                  <a:lnTo>
                    <a:pt x="7603591" y="3750233"/>
                  </a:lnTo>
                  <a:lnTo>
                    <a:pt x="7612824" y="3755999"/>
                  </a:lnTo>
                  <a:lnTo>
                    <a:pt x="7617968" y="3757904"/>
                  </a:lnTo>
                  <a:lnTo>
                    <a:pt x="7641780" y="3763784"/>
                  </a:lnTo>
                  <a:lnTo>
                    <a:pt x="7645705" y="3765067"/>
                  </a:lnTo>
                  <a:lnTo>
                    <a:pt x="7650810" y="3767963"/>
                  </a:lnTo>
                  <a:lnTo>
                    <a:pt x="7652372" y="3770604"/>
                  </a:lnTo>
                  <a:lnTo>
                    <a:pt x="7652372" y="3778643"/>
                  </a:lnTo>
                  <a:lnTo>
                    <a:pt x="7650416" y="3782022"/>
                  </a:lnTo>
                  <a:lnTo>
                    <a:pt x="7642619" y="3786390"/>
                  </a:lnTo>
                  <a:lnTo>
                    <a:pt x="7638123" y="3787470"/>
                  </a:lnTo>
                  <a:lnTo>
                    <a:pt x="7624381" y="3787470"/>
                  </a:lnTo>
                  <a:lnTo>
                    <a:pt x="7618336" y="3785285"/>
                  </a:lnTo>
                  <a:lnTo>
                    <a:pt x="7612951" y="3778516"/>
                  </a:lnTo>
                  <a:lnTo>
                    <a:pt x="7611808" y="3775049"/>
                  </a:lnTo>
                  <a:lnTo>
                    <a:pt x="7611402" y="3770528"/>
                  </a:lnTo>
                  <a:lnTo>
                    <a:pt x="7598359" y="3770528"/>
                  </a:lnTo>
                  <a:lnTo>
                    <a:pt x="7632293" y="3798925"/>
                  </a:lnTo>
                  <a:lnTo>
                    <a:pt x="7640218" y="3798430"/>
                  </a:lnTo>
                  <a:lnTo>
                    <a:pt x="7665771" y="3779659"/>
                  </a:lnTo>
                  <a:lnTo>
                    <a:pt x="7665771" y="3765067"/>
                  </a:lnTo>
                  <a:close/>
                </a:path>
              </a:pathLst>
            </a:custGeom>
            <a:solidFill>
              <a:srgbClr val="5E5D5E"/>
            </a:solidFill>
          </p:spPr>
          <p:txBody>
            <a:bodyPr wrap="square" lIns="0" tIns="0" rIns="0" bIns="0" rtlCol="0"/>
            <a:lstStyle/>
            <a:p>
              <a:endParaRPr/>
            </a:p>
          </p:txBody>
        </p:sp>
        <p:pic>
          <p:nvPicPr>
            <p:cNvPr id="52" name="object 52"/>
            <p:cNvPicPr/>
            <p:nvPr/>
          </p:nvPicPr>
          <p:blipFill>
            <a:blip r:embed="rId21" cstate="print"/>
            <a:stretch>
              <a:fillRect/>
            </a:stretch>
          </p:blipFill>
          <p:spPr>
            <a:xfrm>
              <a:off x="1788214" y="6411828"/>
              <a:ext cx="1762701" cy="330650"/>
            </a:xfrm>
            <a:prstGeom prst="rect">
              <a:avLst/>
            </a:prstGeom>
          </p:spPr>
        </p:pic>
        <p:sp>
          <p:nvSpPr>
            <p:cNvPr id="53" name="object 53"/>
            <p:cNvSpPr/>
            <p:nvPr/>
          </p:nvSpPr>
          <p:spPr>
            <a:xfrm>
              <a:off x="3832761" y="5387090"/>
              <a:ext cx="2307590" cy="162560"/>
            </a:xfrm>
            <a:custGeom>
              <a:avLst/>
              <a:gdLst/>
              <a:ahLst/>
              <a:cxnLst/>
              <a:rect l="l" t="t" r="r" b="b"/>
              <a:pathLst>
                <a:path w="2307590" h="162560">
                  <a:moveTo>
                    <a:pt x="1076438" y="119472"/>
                  </a:moveTo>
                  <a:lnTo>
                    <a:pt x="1038824" y="121136"/>
                  </a:lnTo>
                  <a:lnTo>
                    <a:pt x="1002144" y="122316"/>
                  </a:lnTo>
                  <a:lnTo>
                    <a:pt x="966144" y="123019"/>
                  </a:lnTo>
                  <a:lnTo>
                    <a:pt x="930568" y="123252"/>
                  </a:lnTo>
                  <a:lnTo>
                    <a:pt x="922422" y="123252"/>
                  </a:lnTo>
                  <a:lnTo>
                    <a:pt x="922359" y="162026"/>
                  </a:lnTo>
                  <a:lnTo>
                    <a:pt x="930537" y="162026"/>
                  </a:lnTo>
                  <a:lnTo>
                    <a:pt x="966616" y="161791"/>
                  </a:lnTo>
                  <a:lnTo>
                    <a:pt x="1003109" y="161081"/>
                  </a:lnTo>
                  <a:lnTo>
                    <a:pt x="1040275" y="159888"/>
                  </a:lnTo>
                  <a:lnTo>
                    <a:pt x="1078375" y="158204"/>
                  </a:lnTo>
                  <a:lnTo>
                    <a:pt x="1076627" y="123252"/>
                  </a:lnTo>
                  <a:lnTo>
                    <a:pt x="1076521" y="121136"/>
                  </a:lnTo>
                  <a:lnTo>
                    <a:pt x="1076438" y="119472"/>
                  </a:lnTo>
                  <a:close/>
                </a:path>
                <a:path w="2307590" h="162560">
                  <a:moveTo>
                    <a:pt x="613887" y="113703"/>
                  </a:moveTo>
                  <a:lnTo>
                    <a:pt x="611279" y="152393"/>
                  </a:lnTo>
                  <a:lnTo>
                    <a:pt x="687030" y="156700"/>
                  </a:lnTo>
                  <a:lnTo>
                    <a:pt x="766824" y="159743"/>
                  </a:lnTo>
                  <a:lnTo>
                    <a:pt x="767966" y="120980"/>
                  </a:lnTo>
                  <a:lnTo>
                    <a:pt x="688900" y="117974"/>
                  </a:lnTo>
                  <a:lnTo>
                    <a:pt x="613887" y="113703"/>
                  </a:lnTo>
                  <a:close/>
                </a:path>
                <a:path w="2307590" h="162560">
                  <a:moveTo>
                    <a:pt x="1384177" y="93148"/>
                  </a:moveTo>
                  <a:lnTo>
                    <a:pt x="1230287" y="108604"/>
                  </a:lnTo>
                  <a:lnTo>
                    <a:pt x="1233721" y="147231"/>
                  </a:lnTo>
                  <a:lnTo>
                    <a:pt x="1388387" y="131702"/>
                  </a:lnTo>
                  <a:lnTo>
                    <a:pt x="1384177" y="93148"/>
                  </a:lnTo>
                  <a:close/>
                </a:path>
                <a:path w="2307590" h="162560">
                  <a:moveTo>
                    <a:pt x="308838" y="76154"/>
                  </a:moveTo>
                  <a:lnTo>
                    <a:pt x="301519" y="114226"/>
                  </a:lnTo>
                  <a:lnTo>
                    <a:pt x="377002" y="127284"/>
                  </a:lnTo>
                  <a:lnTo>
                    <a:pt x="415914" y="132944"/>
                  </a:lnTo>
                  <a:lnTo>
                    <a:pt x="455965" y="138079"/>
                  </a:lnTo>
                  <a:lnTo>
                    <a:pt x="460593" y="99588"/>
                  </a:lnTo>
                  <a:lnTo>
                    <a:pt x="421214" y="94538"/>
                  </a:lnTo>
                  <a:lnTo>
                    <a:pt x="382972" y="88975"/>
                  </a:lnTo>
                  <a:lnTo>
                    <a:pt x="345602" y="82859"/>
                  </a:lnTo>
                  <a:lnTo>
                    <a:pt x="308838" y="76154"/>
                  </a:lnTo>
                  <a:close/>
                </a:path>
                <a:path w="2307590" h="162560">
                  <a:moveTo>
                    <a:pt x="1692524" y="59087"/>
                  </a:moveTo>
                  <a:lnTo>
                    <a:pt x="1538183" y="75840"/>
                  </a:lnTo>
                  <a:lnTo>
                    <a:pt x="1542528" y="114373"/>
                  </a:lnTo>
                  <a:lnTo>
                    <a:pt x="1696482" y="97651"/>
                  </a:lnTo>
                  <a:lnTo>
                    <a:pt x="1692524" y="59087"/>
                  </a:lnTo>
                  <a:close/>
                </a:path>
                <a:path w="2307590" h="162560">
                  <a:moveTo>
                    <a:pt x="2002483" y="33904"/>
                  </a:moveTo>
                  <a:lnTo>
                    <a:pt x="1955668" y="36742"/>
                  </a:lnTo>
                  <a:lnTo>
                    <a:pt x="1847305" y="44700"/>
                  </a:lnTo>
                  <a:lnTo>
                    <a:pt x="1850488" y="83348"/>
                  </a:lnTo>
                  <a:lnTo>
                    <a:pt x="1958160" y="75432"/>
                  </a:lnTo>
                  <a:lnTo>
                    <a:pt x="2004661" y="72626"/>
                  </a:lnTo>
                  <a:lnTo>
                    <a:pt x="2003090" y="44700"/>
                  </a:lnTo>
                  <a:lnTo>
                    <a:pt x="2002967" y="42502"/>
                  </a:lnTo>
                  <a:lnTo>
                    <a:pt x="2002851" y="40438"/>
                  </a:lnTo>
                  <a:lnTo>
                    <a:pt x="2002742" y="38515"/>
                  </a:lnTo>
                  <a:lnTo>
                    <a:pt x="2002643" y="36742"/>
                  </a:lnTo>
                  <a:lnTo>
                    <a:pt x="2002561" y="35284"/>
                  </a:lnTo>
                  <a:lnTo>
                    <a:pt x="2002483" y="33904"/>
                  </a:lnTo>
                  <a:close/>
                </a:path>
                <a:path w="2307590" h="162560">
                  <a:moveTo>
                    <a:pt x="10072" y="0"/>
                  </a:moveTo>
                  <a:lnTo>
                    <a:pt x="0" y="37443"/>
                  </a:lnTo>
                  <a:lnTo>
                    <a:pt x="149272" y="78992"/>
                  </a:lnTo>
                  <a:lnTo>
                    <a:pt x="159293" y="41538"/>
                  </a:lnTo>
                  <a:lnTo>
                    <a:pt x="10072" y="0"/>
                  </a:lnTo>
                  <a:close/>
                </a:path>
                <a:path w="2307590" h="162560">
                  <a:moveTo>
                    <a:pt x="2307542" y="25316"/>
                  </a:moveTo>
                  <a:lnTo>
                    <a:pt x="2270301" y="25316"/>
                  </a:lnTo>
                  <a:lnTo>
                    <a:pt x="2232827" y="25713"/>
                  </a:lnTo>
                  <a:lnTo>
                    <a:pt x="2157955" y="27339"/>
                  </a:lnTo>
                  <a:lnTo>
                    <a:pt x="2158966" y="64039"/>
                  </a:lnTo>
                  <a:lnTo>
                    <a:pt x="2159023" y="66102"/>
                  </a:lnTo>
                  <a:lnTo>
                    <a:pt x="2233095" y="64556"/>
                  </a:lnTo>
                  <a:lnTo>
                    <a:pt x="2307542" y="64039"/>
                  </a:lnTo>
                  <a:lnTo>
                    <a:pt x="2307542" y="25316"/>
                  </a:lnTo>
                  <a:close/>
                </a:path>
              </a:pathLst>
            </a:custGeom>
            <a:solidFill>
              <a:srgbClr val="BD0E79"/>
            </a:solidFill>
          </p:spPr>
          <p:txBody>
            <a:bodyPr wrap="square" lIns="0" tIns="0" rIns="0" bIns="0" rtlCol="0"/>
            <a:lstStyle/>
            <a:p>
              <a:endParaRPr/>
            </a:p>
          </p:txBody>
        </p:sp>
        <p:pic>
          <p:nvPicPr>
            <p:cNvPr id="54" name="object 54"/>
            <p:cNvPicPr/>
            <p:nvPr/>
          </p:nvPicPr>
          <p:blipFill>
            <a:blip r:embed="rId22" cstate="print"/>
            <a:stretch>
              <a:fillRect/>
            </a:stretch>
          </p:blipFill>
          <p:spPr>
            <a:xfrm>
              <a:off x="6197036" y="5417590"/>
              <a:ext cx="78207" cy="39949"/>
            </a:xfrm>
            <a:prstGeom prst="rect">
              <a:avLst/>
            </a:prstGeom>
          </p:spPr>
        </p:pic>
        <p:pic>
          <p:nvPicPr>
            <p:cNvPr id="55" name="object 55"/>
            <p:cNvPicPr/>
            <p:nvPr/>
          </p:nvPicPr>
          <p:blipFill>
            <a:blip r:embed="rId23" cstate="print"/>
            <a:stretch>
              <a:fillRect/>
            </a:stretch>
          </p:blipFill>
          <p:spPr>
            <a:xfrm>
              <a:off x="6350989" y="5422400"/>
              <a:ext cx="80144" cy="44312"/>
            </a:xfrm>
            <a:prstGeom prst="rect">
              <a:avLst/>
            </a:prstGeom>
          </p:spPr>
        </p:pic>
        <p:pic>
          <p:nvPicPr>
            <p:cNvPr id="56" name="object 56"/>
            <p:cNvPicPr/>
            <p:nvPr/>
          </p:nvPicPr>
          <p:blipFill>
            <a:blip r:embed="rId24" cstate="print"/>
            <a:stretch>
              <a:fillRect/>
            </a:stretch>
          </p:blipFill>
          <p:spPr>
            <a:xfrm>
              <a:off x="6504660" y="5435656"/>
              <a:ext cx="81756" cy="47705"/>
            </a:xfrm>
            <a:prstGeom prst="rect">
              <a:avLst/>
            </a:prstGeom>
          </p:spPr>
        </p:pic>
        <p:pic>
          <p:nvPicPr>
            <p:cNvPr id="57" name="object 57"/>
            <p:cNvPicPr/>
            <p:nvPr/>
          </p:nvPicPr>
          <p:blipFill>
            <a:blip r:embed="rId25" cstate="print"/>
            <a:stretch>
              <a:fillRect/>
            </a:stretch>
          </p:blipFill>
          <p:spPr>
            <a:xfrm>
              <a:off x="6657922" y="5455708"/>
              <a:ext cx="82730" cy="50448"/>
            </a:xfrm>
            <a:prstGeom prst="rect">
              <a:avLst/>
            </a:prstGeom>
          </p:spPr>
        </p:pic>
        <p:pic>
          <p:nvPicPr>
            <p:cNvPr id="58" name="object 58"/>
            <p:cNvPicPr/>
            <p:nvPr/>
          </p:nvPicPr>
          <p:blipFill>
            <a:blip r:embed="rId26" cstate="print"/>
            <a:stretch>
              <a:fillRect/>
            </a:stretch>
          </p:blipFill>
          <p:spPr>
            <a:xfrm>
              <a:off x="6812337" y="5481435"/>
              <a:ext cx="81599" cy="52741"/>
            </a:xfrm>
            <a:prstGeom prst="rect">
              <a:avLst/>
            </a:prstGeom>
          </p:spPr>
        </p:pic>
        <p:pic>
          <p:nvPicPr>
            <p:cNvPr id="59" name="object 59"/>
            <p:cNvPicPr/>
            <p:nvPr/>
          </p:nvPicPr>
          <p:blipFill>
            <a:blip r:embed="rId27" cstate="print"/>
            <a:stretch>
              <a:fillRect/>
            </a:stretch>
          </p:blipFill>
          <p:spPr>
            <a:xfrm>
              <a:off x="6962028" y="5512041"/>
              <a:ext cx="84217" cy="54752"/>
            </a:xfrm>
            <a:prstGeom prst="rect">
              <a:avLst/>
            </a:prstGeom>
          </p:spPr>
        </p:pic>
        <p:pic>
          <p:nvPicPr>
            <p:cNvPr id="60" name="object 60"/>
            <p:cNvPicPr/>
            <p:nvPr/>
          </p:nvPicPr>
          <p:blipFill>
            <a:blip r:embed="rId28" cstate="print"/>
            <a:stretch>
              <a:fillRect/>
            </a:stretch>
          </p:blipFill>
          <p:spPr>
            <a:xfrm>
              <a:off x="7112830" y="5547014"/>
              <a:ext cx="84751" cy="56532"/>
            </a:xfrm>
            <a:prstGeom prst="rect">
              <a:avLst/>
            </a:prstGeom>
          </p:spPr>
        </p:pic>
        <p:pic>
          <p:nvPicPr>
            <p:cNvPr id="61" name="object 61"/>
            <p:cNvPicPr/>
            <p:nvPr/>
          </p:nvPicPr>
          <p:blipFill>
            <a:blip r:embed="rId29" cstate="print"/>
            <a:stretch>
              <a:fillRect/>
            </a:stretch>
          </p:blipFill>
          <p:spPr>
            <a:xfrm>
              <a:off x="7262679" y="5585997"/>
              <a:ext cx="85233" cy="58260"/>
            </a:xfrm>
            <a:prstGeom prst="rect">
              <a:avLst/>
            </a:prstGeom>
          </p:spPr>
        </p:pic>
        <p:pic>
          <p:nvPicPr>
            <p:cNvPr id="62" name="object 62"/>
            <p:cNvPicPr/>
            <p:nvPr/>
          </p:nvPicPr>
          <p:blipFill>
            <a:blip r:embed="rId30" cstate="print"/>
            <a:stretch>
              <a:fillRect/>
            </a:stretch>
          </p:blipFill>
          <p:spPr>
            <a:xfrm>
              <a:off x="7411449" y="5629022"/>
              <a:ext cx="85808" cy="60165"/>
            </a:xfrm>
            <a:prstGeom prst="rect">
              <a:avLst/>
            </a:prstGeom>
          </p:spPr>
        </p:pic>
        <p:pic>
          <p:nvPicPr>
            <p:cNvPr id="63" name="object 63"/>
            <p:cNvPicPr/>
            <p:nvPr/>
          </p:nvPicPr>
          <p:blipFill>
            <a:blip r:embed="rId31" cstate="print"/>
            <a:stretch>
              <a:fillRect/>
            </a:stretch>
          </p:blipFill>
          <p:spPr>
            <a:xfrm>
              <a:off x="2980942" y="5294653"/>
              <a:ext cx="136634" cy="351455"/>
            </a:xfrm>
            <a:prstGeom prst="rect">
              <a:avLst/>
            </a:prstGeom>
          </p:spPr>
        </p:pic>
        <p:sp>
          <p:nvSpPr>
            <p:cNvPr id="64" name="object 64"/>
            <p:cNvSpPr/>
            <p:nvPr/>
          </p:nvSpPr>
          <p:spPr>
            <a:xfrm>
              <a:off x="6864336" y="3986766"/>
              <a:ext cx="787400" cy="1572895"/>
            </a:xfrm>
            <a:custGeom>
              <a:avLst/>
              <a:gdLst/>
              <a:ahLst/>
              <a:cxnLst/>
              <a:rect l="l" t="t" r="r" b="b"/>
              <a:pathLst>
                <a:path w="787400" h="1572895">
                  <a:moveTo>
                    <a:pt x="272" y="1543115"/>
                  </a:moveTo>
                  <a:lnTo>
                    <a:pt x="348" y="1550475"/>
                  </a:lnTo>
                  <a:lnTo>
                    <a:pt x="435" y="1557825"/>
                  </a:lnTo>
                  <a:lnTo>
                    <a:pt x="532" y="1565165"/>
                  </a:lnTo>
                  <a:lnTo>
                    <a:pt x="638" y="1572496"/>
                  </a:lnTo>
                  <a:lnTo>
                    <a:pt x="16146" y="1572266"/>
                  </a:lnTo>
                  <a:lnTo>
                    <a:pt x="16046" y="1565165"/>
                  </a:lnTo>
                  <a:lnTo>
                    <a:pt x="15949" y="1557825"/>
                  </a:lnTo>
                  <a:lnTo>
                    <a:pt x="15859" y="1550475"/>
                  </a:lnTo>
                  <a:lnTo>
                    <a:pt x="15811" y="1546183"/>
                  </a:lnTo>
                  <a:lnTo>
                    <a:pt x="272" y="1543115"/>
                  </a:lnTo>
                  <a:close/>
                </a:path>
                <a:path w="787400" h="1572895">
                  <a:moveTo>
                    <a:pt x="787148" y="1467693"/>
                  </a:moveTo>
                  <a:lnTo>
                    <a:pt x="771641" y="1467693"/>
                  </a:lnTo>
                  <a:lnTo>
                    <a:pt x="771536" y="1524602"/>
                  </a:lnTo>
                  <a:lnTo>
                    <a:pt x="787044" y="1524602"/>
                  </a:lnTo>
                  <a:lnTo>
                    <a:pt x="787148" y="1467693"/>
                  </a:lnTo>
                  <a:close/>
                </a:path>
                <a:path w="787400" h="1572895">
                  <a:moveTo>
                    <a:pt x="15570" y="1456123"/>
                  </a:moveTo>
                  <a:lnTo>
                    <a:pt x="62" y="1456123"/>
                  </a:lnTo>
                  <a:lnTo>
                    <a:pt x="0" y="1494886"/>
                  </a:lnTo>
                  <a:lnTo>
                    <a:pt x="15507" y="1494886"/>
                  </a:lnTo>
                  <a:lnTo>
                    <a:pt x="15570" y="1456123"/>
                  </a:lnTo>
                  <a:close/>
                </a:path>
                <a:path w="787400" h="1572895">
                  <a:moveTo>
                    <a:pt x="786384" y="1390051"/>
                  </a:moveTo>
                  <a:lnTo>
                    <a:pt x="770866" y="1390313"/>
                  </a:lnTo>
                  <a:lnTo>
                    <a:pt x="771159" y="1409639"/>
                  </a:lnTo>
                  <a:lnTo>
                    <a:pt x="771279" y="1419147"/>
                  </a:lnTo>
                  <a:lnTo>
                    <a:pt x="771390" y="1429035"/>
                  </a:lnTo>
                  <a:lnTo>
                    <a:pt x="786897" y="1428877"/>
                  </a:lnTo>
                  <a:lnTo>
                    <a:pt x="786793" y="1419147"/>
                  </a:lnTo>
                  <a:lnTo>
                    <a:pt x="786535" y="1399734"/>
                  </a:lnTo>
                  <a:lnTo>
                    <a:pt x="786388" y="1390313"/>
                  </a:lnTo>
                  <a:lnTo>
                    <a:pt x="786384" y="1390051"/>
                  </a:lnTo>
                  <a:close/>
                </a:path>
                <a:path w="787400" h="1572895">
                  <a:moveTo>
                    <a:pt x="994" y="1378387"/>
                  </a:moveTo>
                  <a:lnTo>
                    <a:pt x="660" y="1397770"/>
                  </a:lnTo>
                  <a:lnTo>
                    <a:pt x="519" y="1407487"/>
                  </a:lnTo>
                  <a:lnTo>
                    <a:pt x="397" y="1417223"/>
                  </a:lnTo>
                  <a:lnTo>
                    <a:pt x="15905" y="1417401"/>
                  </a:lnTo>
                  <a:lnTo>
                    <a:pt x="16168" y="1398005"/>
                  </a:lnTo>
                  <a:lnTo>
                    <a:pt x="16502" y="1378680"/>
                  </a:lnTo>
                  <a:lnTo>
                    <a:pt x="994" y="1378387"/>
                  </a:lnTo>
                  <a:close/>
                </a:path>
                <a:path w="787400" h="1572895">
                  <a:moveTo>
                    <a:pt x="784562" y="1312399"/>
                  </a:moveTo>
                  <a:lnTo>
                    <a:pt x="769055" y="1312881"/>
                  </a:lnTo>
                  <a:lnTo>
                    <a:pt x="769598" y="1331781"/>
                  </a:lnTo>
                  <a:lnTo>
                    <a:pt x="770092" y="1351225"/>
                  </a:lnTo>
                  <a:lnTo>
                    <a:pt x="770102" y="1351592"/>
                  </a:lnTo>
                  <a:lnTo>
                    <a:pt x="785609" y="1351225"/>
                  </a:lnTo>
                  <a:lnTo>
                    <a:pt x="785131" y="1332201"/>
                  </a:lnTo>
                  <a:lnTo>
                    <a:pt x="784576" y="1312881"/>
                  </a:lnTo>
                  <a:lnTo>
                    <a:pt x="784562" y="1312399"/>
                  </a:lnTo>
                  <a:close/>
                </a:path>
                <a:path w="787400" h="1572895">
                  <a:moveTo>
                    <a:pt x="2973" y="1300745"/>
                  </a:moveTo>
                  <a:lnTo>
                    <a:pt x="2380" y="1320112"/>
                  </a:lnTo>
                  <a:lnTo>
                    <a:pt x="1842" y="1339550"/>
                  </a:lnTo>
                  <a:lnTo>
                    <a:pt x="17350" y="1339959"/>
                  </a:lnTo>
                  <a:lnTo>
                    <a:pt x="18171" y="1310889"/>
                  </a:lnTo>
                  <a:lnTo>
                    <a:pt x="18470" y="1301237"/>
                  </a:lnTo>
                  <a:lnTo>
                    <a:pt x="2973" y="1300745"/>
                  </a:lnTo>
                  <a:close/>
                </a:path>
                <a:path w="787400" h="1572895">
                  <a:moveTo>
                    <a:pt x="781651" y="1234789"/>
                  </a:moveTo>
                  <a:lnTo>
                    <a:pt x="766154" y="1235480"/>
                  </a:lnTo>
                  <a:lnTo>
                    <a:pt x="766958" y="1254148"/>
                  </a:lnTo>
                  <a:lnTo>
                    <a:pt x="767723" y="1273594"/>
                  </a:lnTo>
                  <a:lnTo>
                    <a:pt x="767746" y="1274170"/>
                  </a:lnTo>
                  <a:lnTo>
                    <a:pt x="783232" y="1273594"/>
                  </a:lnTo>
                  <a:lnTo>
                    <a:pt x="782502" y="1254786"/>
                  </a:lnTo>
                  <a:lnTo>
                    <a:pt x="781681" y="1235480"/>
                  </a:lnTo>
                  <a:lnTo>
                    <a:pt x="781651" y="1234789"/>
                  </a:lnTo>
                  <a:close/>
                </a:path>
                <a:path w="787400" h="1572895">
                  <a:moveTo>
                    <a:pt x="6041" y="1223135"/>
                  </a:moveTo>
                  <a:lnTo>
                    <a:pt x="5181" y="1242485"/>
                  </a:lnTo>
                  <a:lnTo>
                    <a:pt x="4376" y="1261930"/>
                  </a:lnTo>
                  <a:lnTo>
                    <a:pt x="19863" y="1262537"/>
                  </a:lnTo>
                  <a:lnTo>
                    <a:pt x="20673" y="1243149"/>
                  </a:lnTo>
                  <a:lnTo>
                    <a:pt x="21538" y="1223847"/>
                  </a:lnTo>
                  <a:lnTo>
                    <a:pt x="6041" y="1223135"/>
                  </a:lnTo>
                  <a:close/>
                </a:path>
                <a:path w="787400" h="1572895">
                  <a:moveTo>
                    <a:pt x="777641" y="1157221"/>
                  </a:moveTo>
                  <a:lnTo>
                    <a:pt x="762165" y="1158132"/>
                  </a:lnTo>
                  <a:lnTo>
                    <a:pt x="763264" y="1177419"/>
                  </a:lnTo>
                  <a:lnTo>
                    <a:pt x="764258" y="1195994"/>
                  </a:lnTo>
                  <a:lnTo>
                    <a:pt x="764301" y="1196801"/>
                  </a:lnTo>
                  <a:lnTo>
                    <a:pt x="779808" y="1195994"/>
                  </a:lnTo>
                  <a:lnTo>
                    <a:pt x="778199" y="1166876"/>
                  </a:lnTo>
                  <a:lnTo>
                    <a:pt x="777693" y="1158132"/>
                  </a:lnTo>
                  <a:lnTo>
                    <a:pt x="777641" y="1157221"/>
                  </a:lnTo>
                  <a:close/>
                </a:path>
                <a:path w="787400" h="1572895">
                  <a:moveTo>
                    <a:pt x="10230" y="1145567"/>
                  </a:moveTo>
                  <a:lnTo>
                    <a:pt x="9083" y="1164908"/>
                  </a:lnTo>
                  <a:lnTo>
                    <a:pt x="7999" y="1184351"/>
                  </a:lnTo>
                  <a:lnTo>
                    <a:pt x="23486" y="1185178"/>
                  </a:lnTo>
                  <a:lnTo>
                    <a:pt x="24562" y="1165803"/>
                  </a:lnTo>
                  <a:lnTo>
                    <a:pt x="25716" y="1146530"/>
                  </a:lnTo>
                  <a:lnTo>
                    <a:pt x="10230" y="1145567"/>
                  </a:lnTo>
                  <a:close/>
                </a:path>
                <a:path w="787400" h="1572895">
                  <a:moveTo>
                    <a:pt x="772468" y="1079715"/>
                  </a:moveTo>
                  <a:lnTo>
                    <a:pt x="757013" y="1080867"/>
                  </a:lnTo>
                  <a:lnTo>
                    <a:pt x="758318" y="1099031"/>
                  </a:lnTo>
                  <a:lnTo>
                    <a:pt x="759655" y="1118458"/>
                  </a:lnTo>
                  <a:lnTo>
                    <a:pt x="759725" y="1119484"/>
                  </a:lnTo>
                  <a:lnTo>
                    <a:pt x="775201" y="1118458"/>
                  </a:lnTo>
                  <a:lnTo>
                    <a:pt x="773945" y="1100124"/>
                  </a:lnTo>
                  <a:lnTo>
                    <a:pt x="772552" y="1080867"/>
                  </a:lnTo>
                  <a:lnTo>
                    <a:pt x="772468" y="1079715"/>
                  </a:lnTo>
                  <a:close/>
                </a:path>
                <a:path w="787400" h="1572895">
                  <a:moveTo>
                    <a:pt x="15570" y="1068061"/>
                  </a:moveTo>
                  <a:lnTo>
                    <a:pt x="14134" y="1087381"/>
                  </a:lnTo>
                  <a:lnTo>
                    <a:pt x="12753" y="1106803"/>
                  </a:lnTo>
                  <a:lnTo>
                    <a:pt x="28229" y="1107872"/>
                  </a:lnTo>
                  <a:lnTo>
                    <a:pt x="29597" y="1088508"/>
                  </a:lnTo>
                  <a:lnTo>
                    <a:pt x="31035" y="1069255"/>
                  </a:lnTo>
                  <a:lnTo>
                    <a:pt x="15570" y="1068061"/>
                  </a:lnTo>
                  <a:close/>
                </a:path>
                <a:path w="787400" h="1572895">
                  <a:moveTo>
                    <a:pt x="766123" y="1002283"/>
                  </a:moveTo>
                  <a:lnTo>
                    <a:pt x="750678" y="1003676"/>
                  </a:lnTo>
                  <a:lnTo>
                    <a:pt x="752251" y="1021578"/>
                  </a:lnTo>
                  <a:lnTo>
                    <a:pt x="753881" y="1040984"/>
                  </a:lnTo>
                  <a:lnTo>
                    <a:pt x="753987" y="1042250"/>
                  </a:lnTo>
                  <a:lnTo>
                    <a:pt x="769453" y="1040984"/>
                  </a:lnTo>
                  <a:lnTo>
                    <a:pt x="767931" y="1022904"/>
                  </a:lnTo>
                  <a:lnTo>
                    <a:pt x="766245" y="1003676"/>
                  </a:lnTo>
                  <a:lnTo>
                    <a:pt x="766123" y="1002283"/>
                  </a:lnTo>
                  <a:close/>
                </a:path>
                <a:path w="787400" h="1572895">
                  <a:moveTo>
                    <a:pt x="22104" y="990660"/>
                  </a:moveTo>
                  <a:lnTo>
                    <a:pt x="20358" y="1009946"/>
                  </a:lnTo>
                  <a:lnTo>
                    <a:pt x="18690" y="1029350"/>
                  </a:lnTo>
                  <a:lnTo>
                    <a:pt x="34135" y="1030649"/>
                  </a:lnTo>
                  <a:lnTo>
                    <a:pt x="35807" y="1011317"/>
                  </a:lnTo>
                  <a:lnTo>
                    <a:pt x="37559" y="992095"/>
                  </a:lnTo>
                  <a:lnTo>
                    <a:pt x="22104" y="990660"/>
                  </a:lnTo>
                  <a:close/>
                </a:path>
                <a:path w="787400" h="1572895">
                  <a:moveTo>
                    <a:pt x="758510" y="924966"/>
                  </a:moveTo>
                  <a:lnTo>
                    <a:pt x="743087" y="926610"/>
                  </a:lnTo>
                  <a:lnTo>
                    <a:pt x="745105" y="945803"/>
                  </a:lnTo>
                  <a:lnTo>
                    <a:pt x="747045" y="965122"/>
                  </a:lnTo>
                  <a:lnTo>
                    <a:pt x="762468" y="963604"/>
                  </a:lnTo>
                  <a:lnTo>
                    <a:pt x="760529" y="944218"/>
                  </a:lnTo>
                  <a:lnTo>
                    <a:pt x="758510" y="924966"/>
                  </a:lnTo>
                  <a:close/>
                </a:path>
                <a:path w="787400" h="1572895">
                  <a:moveTo>
                    <a:pt x="29904" y="913364"/>
                  </a:moveTo>
                  <a:lnTo>
                    <a:pt x="27834" y="932609"/>
                  </a:lnTo>
                  <a:lnTo>
                    <a:pt x="25842" y="952002"/>
                  </a:lnTo>
                  <a:lnTo>
                    <a:pt x="41276" y="953552"/>
                  </a:lnTo>
                  <a:lnTo>
                    <a:pt x="43261" y="934226"/>
                  </a:lnTo>
                  <a:lnTo>
                    <a:pt x="44278" y="924619"/>
                  </a:lnTo>
                  <a:lnTo>
                    <a:pt x="45317" y="915050"/>
                  </a:lnTo>
                  <a:lnTo>
                    <a:pt x="29904" y="913364"/>
                  </a:lnTo>
                  <a:close/>
                </a:path>
                <a:path w="787400" h="1572895">
                  <a:moveTo>
                    <a:pt x="749589" y="847775"/>
                  </a:moveTo>
                  <a:lnTo>
                    <a:pt x="734197" y="849701"/>
                  </a:lnTo>
                  <a:lnTo>
                    <a:pt x="736545" y="868841"/>
                  </a:lnTo>
                  <a:lnTo>
                    <a:pt x="738815" y="888130"/>
                  </a:lnTo>
                  <a:lnTo>
                    <a:pt x="754217" y="886360"/>
                  </a:lnTo>
                  <a:lnTo>
                    <a:pt x="753091" y="876657"/>
                  </a:lnTo>
                  <a:lnTo>
                    <a:pt x="750775" y="857366"/>
                  </a:lnTo>
                  <a:lnTo>
                    <a:pt x="749589" y="847775"/>
                  </a:lnTo>
                  <a:close/>
                </a:path>
                <a:path w="787400" h="1572895">
                  <a:moveTo>
                    <a:pt x="39045" y="836194"/>
                  </a:moveTo>
                  <a:lnTo>
                    <a:pt x="36635" y="855401"/>
                  </a:lnTo>
                  <a:lnTo>
                    <a:pt x="34302" y="874758"/>
                  </a:lnTo>
                  <a:lnTo>
                    <a:pt x="49705" y="876580"/>
                  </a:lnTo>
                  <a:lnTo>
                    <a:pt x="52031" y="857301"/>
                  </a:lnTo>
                  <a:lnTo>
                    <a:pt x="54427" y="838162"/>
                  </a:lnTo>
                  <a:lnTo>
                    <a:pt x="39045" y="836194"/>
                  </a:lnTo>
                  <a:close/>
                </a:path>
                <a:path w="787400" h="1572895">
                  <a:moveTo>
                    <a:pt x="739254" y="770761"/>
                  </a:moveTo>
                  <a:lnTo>
                    <a:pt x="723894" y="772960"/>
                  </a:lnTo>
                  <a:lnTo>
                    <a:pt x="726603" y="792050"/>
                  </a:lnTo>
                  <a:lnTo>
                    <a:pt x="729234" y="811305"/>
                  </a:lnTo>
                  <a:lnTo>
                    <a:pt x="744595" y="809242"/>
                  </a:lnTo>
                  <a:lnTo>
                    <a:pt x="741960" y="789915"/>
                  </a:lnTo>
                  <a:lnTo>
                    <a:pt x="740617" y="780317"/>
                  </a:lnTo>
                  <a:lnTo>
                    <a:pt x="739254" y="770761"/>
                  </a:lnTo>
                  <a:close/>
                </a:path>
                <a:path w="787400" h="1572895">
                  <a:moveTo>
                    <a:pt x="49600" y="759202"/>
                  </a:moveTo>
                  <a:lnTo>
                    <a:pt x="48204" y="768757"/>
                  </a:lnTo>
                  <a:lnTo>
                    <a:pt x="45471" y="787993"/>
                  </a:lnTo>
                  <a:lnTo>
                    <a:pt x="44134" y="797672"/>
                  </a:lnTo>
                  <a:lnTo>
                    <a:pt x="59495" y="799787"/>
                  </a:lnTo>
                  <a:lnTo>
                    <a:pt x="62186" y="780535"/>
                  </a:lnTo>
                  <a:lnTo>
                    <a:pt x="64940" y="761463"/>
                  </a:lnTo>
                  <a:lnTo>
                    <a:pt x="49600" y="759202"/>
                  </a:lnTo>
                  <a:close/>
                </a:path>
                <a:path w="787400" h="1572895">
                  <a:moveTo>
                    <a:pt x="727380" y="693936"/>
                  </a:moveTo>
                  <a:lnTo>
                    <a:pt x="712083" y="696470"/>
                  </a:lnTo>
                  <a:lnTo>
                    <a:pt x="715175" y="715486"/>
                  </a:lnTo>
                  <a:lnTo>
                    <a:pt x="718198" y="734689"/>
                  </a:lnTo>
                  <a:lnTo>
                    <a:pt x="733527" y="732312"/>
                  </a:lnTo>
                  <a:lnTo>
                    <a:pt x="730489" y="713030"/>
                  </a:lnTo>
                  <a:lnTo>
                    <a:pt x="728946" y="703461"/>
                  </a:lnTo>
                  <a:lnTo>
                    <a:pt x="727380" y="693936"/>
                  </a:lnTo>
                  <a:close/>
                </a:path>
                <a:path w="787400" h="1572895">
                  <a:moveTo>
                    <a:pt x="61715" y="682419"/>
                  </a:moveTo>
                  <a:lnTo>
                    <a:pt x="60123" y="691932"/>
                  </a:lnTo>
                  <a:lnTo>
                    <a:pt x="56993" y="711113"/>
                  </a:lnTo>
                  <a:lnTo>
                    <a:pt x="55453" y="720773"/>
                  </a:lnTo>
                  <a:lnTo>
                    <a:pt x="70783" y="723192"/>
                  </a:lnTo>
                  <a:lnTo>
                    <a:pt x="72308" y="713572"/>
                  </a:lnTo>
                  <a:lnTo>
                    <a:pt x="73855" y="704000"/>
                  </a:lnTo>
                  <a:lnTo>
                    <a:pt x="75422" y="694478"/>
                  </a:lnTo>
                  <a:lnTo>
                    <a:pt x="77013" y="685005"/>
                  </a:lnTo>
                  <a:lnTo>
                    <a:pt x="61715" y="682419"/>
                  </a:lnTo>
                  <a:close/>
                </a:path>
                <a:path w="787400" h="1572895">
                  <a:moveTo>
                    <a:pt x="713831" y="617384"/>
                  </a:moveTo>
                  <a:lnTo>
                    <a:pt x="698596" y="620263"/>
                  </a:lnTo>
                  <a:lnTo>
                    <a:pt x="700367" y="629697"/>
                  </a:lnTo>
                  <a:lnTo>
                    <a:pt x="702117" y="639184"/>
                  </a:lnTo>
                  <a:lnTo>
                    <a:pt x="703847" y="648726"/>
                  </a:lnTo>
                  <a:lnTo>
                    <a:pt x="705559" y="658325"/>
                  </a:lnTo>
                  <a:lnTo>
                    <a:pt x="720826" y="655624"/>
                  </a:lnTo>
                  <a:lnTo>
                    <a:pt x="719110" y="645982"/>
                  </a:lnTo>
                  <a:lnTo>
                    <a:pt x="717372" y="636394"/>
                  </a:lnTo>
                  <a:lnTo>
                    <a:pt x="715612" y="626860"/>
                  </a:lnTo>
                  <a:lnTo>
                    <a:pt x="713831" y="617384"/>
                  </a:lnTo>
                  <a:close/>
                </a:path>
                <a:path w="787400" h="1572895">
                  <a:moveTo>
                    <a:pt x="89679" y="614452"/>
                  </a:moveTo>
                  <a:lnTo>
                    <a:pt x="80154" y="614452"/>
                  </a:lnTo>
                  <a:lnTo>
                    <a:pt x="84772" y="629247"/>
                  </a:lnTo>
                  <a:lnTo>
                    <a:pt x="70280" y="633771"/>
                  </a:lnTo>
                  <a:lnTo>
                    <a:pt x="68395" y="644126"/>
                  </a:lnTo>
                  <a:lnTo>
                    <a:pt x="83662" y="646880"/>
                  </a:lnTo>
                  <a:lnTo>
                    <a:pt x="85406" y="637288"/>
                  </a:lnTo>
                  <a:lnTo>
                    <a:pt x="87167" y="627751"/>
                  </a:lnTo>
                  <a:lnTo>
                    <a:pt x="89679" y="614452"/>
                  </a:lnTo>
                  <a:close/>
                </a:path>
                <a:path w="787400" h="1572895">
                  <a:moveTo>
                    <a:pt x="75536" y="605897"/>
                  </a:moveTo>
                  <a:lnTo>
                    <a:pt x="73495" y="616525"/>
                  </a:lnTo>
                  <a:lnTo>
                    <a:pt x="80154" y="614452"/>
                  </a:lnTo>
                  <a:lnTo>
                    <a:pt x="89679" y="614452"/>
                  </a:lnTo>
                  <a:lnTo>
                    <a:pt x="90751" y="608850"/>
                  </a:lnTo>
                  <a:lnTo>
                    <a:pt x="75536" y="605897"/>
                  </a:lnTo>
                  <a:close/>
                </a:path>
                <a:path w="787400" h="1572895">
                  <a:moveTo>
                    <a:pt x="698418" y="541156"/>
                  </a:moveTo>
                  <a:lnTo>
                    <a:pt x="683256" y="544433"/>
                  </a:lnTo>
                  <a:lnTo>
                    <a:pt x="685263" y="553804"/>
                  </a:lnTo>
                  <a:lnTo>
                    <a:pt x="687250" y="563240"/>
                  </a:lnTo>
                  <a:lnTo>
                    <a:pt x="689218" y="572741"/>
                  </a:lnTo>
                  <a:lnTo>
                    <a:pt x="691172" y="582306"/>
                  </a:lnTo>
                  <a:lnTo>
                    <a:pt x="706376" y="579228"/>
                  </a:lnTo>
                  <a:lnTo>
                    <a:pt x="704412" y="569610"/>
                  </a:lnTo>
                  <a:lnTo>
                    <a:pt x="702432" y="560058"/>
                  </a:lnTo>
                  <a:lnTo>
                    <a:pt x="700434" y="550574"/>
                  </a:lnTo>
                  <a:lnTo>
                    <a:pt x="698418" y="541156"/>
                  </a:lnTo>
                  <a:close/>
                </a:path>
                <a:path w="787400" h="1572895">
                  <a:moveTo>
                    <a:pt x="91243" y="529743"/>
                  </a:moveTo>
                  <a:lnTo>
                    <a:pt x="89187" y="539151"/>
                  </a:lnTo>
                  <a:lnTo>
                    <a:pt x="87150" y="548624"/>
                  </a:lnTo>
                  <a:lnTo>
                    <a:pt x="85131" y="558164"/>
                  </a:lnTo>
                  <a:lnTo>
                    <a:pt x="83128" y="567773"/>
                  </a:lnTo>
                  <a:lnTo>
                    <a:pt x="98321" y="570904"/>
                  </a:lnTo>
                  <a:lnTo>
                    <a:pt x="100308" y="561352"/>
                  </a:lnTo>
                  <a:lnTo>
                    <a:pt x="102314" y="551862"/>
                  </a:lnTo>
                  <a:lnTo>
                    <a:pt x="104342" y="542435"/>
                  </a:lnTo>
                  <a:lnTo>
                    <a:pt x="106394" y="533072"/>
                  </a:lnTo>
                  <a:lnTo>
                    <a:pt x="91243" y="529743"/>
                  </a:lnTo>
                  <a:close/>
                </a:path>
                <a:path w="787400" h="1572895">
                  <a:moveTo>
                    <a:pt x="680869" y="465357"/>
                  </a:moveTo>
                  <a:lnTo>
                    <a:pt x="665812" y="469095"/>
                  </a:lnTo>
                  <a:lnTo>
                    <a:pt x="668101" y="478379"/>
                  </a:lnTo>
                  <a:lnTo>
                    <a:pt x="670365" y="487741"/>
                  </a:lnTo>
                  <a:lnTo>
                    <a:pt x="672604" y="497178"/>
                  </a:lnTo>
                  <a:lnTo>
                    <a:pt x="674817" y="506686"/>
                  </a:lnTo>
                  <a:lnTo>
                    <a:pt x="689937" y="503199"/>
                  </a:lnTo>
                  <a:lnTo>
                    <a:pt x="687698" y="493626"/>
                  </a:lnTo>
                  <a:lnTo>
                    <a:pt x="685442" y="484129"/>
                  </a:lnTo>
                  <a:lnTo>
                    <a:pt x="683166" y="474707"/>
                  </a:lnTo>
                  <a:lnTo>
                    <a:pt x="680869" y="465357"/>
                  </a:lnTo>
                  <a:close/>
                </a:path>
                <a:path w="787400" h="1572895">
                  <a:moveTo>
                    <a:pt x="109138" y="454017"/>
                  </a:moveTo>
                  <a:lnTo>
                    <a:pt x="106799" y="463348"/>
                  </a:lnTo>
                  <a:lnTo>
                    <a:pt x="104479" y="472760"/>
                  </a:lnTo>
                  <a:lnTo>
                    <a:pt x="102177" y="482250"/>
                  </a:lnTo>
                  <a:lnTo>
                    <a:pt x="99892" y="491817"/>
                  </a:lnTo>
                  <a:lnTo>
                    <a:pt x="115001" y="495377"/>
                  </a:lnTo>
                  <a:lnTo>
                    <a:pt x="117260" y="485873"/>
                  </a:lnTo>
                  <a:lnTo>
                    <a:pt x="119544" y="476446"/>
                  </a:lnTo>
                  <a:lnTo>
                    <a:pt x="121850" y="467097"/>
                  </a:lnTo>
                  <a:lnTo>
                    <a:pt x="124174" y="457828"/>
                  </a:lnTo>
                  <a:lnTo>
                    <a:pt x="109138" y="454017"/>
                  </a:lnTo>
                  <a:close/>
                </a:path>
                <a:path w="787400" h="1572895">
                  <a:moveTo>
                    <a:pt x="660828" y="390134"/>
                  </a:moveTo>
                  <a:lnTo>
                    <a:pt x="645917" y="394406"/>
                  </a:lnTo>
                  <a:lnTo>
                    <a:pt x="648521" y="403585"/>
                  </a:lnTo>
                  <a:lnTo>
                    <a:pt x="651103" y="412852"/>
                  </a:lnTo>
                  <a:lnTo>
                    <a:pt x="653665" y="422208"/>
                  </a:lnTo>
                  <a:lnTo>
                    <a:pt x="656210" y="431651"/>
                  </a:lnTo>
                  <a:lnTo>
                    <a:pt x="671183" y="427662"/>
                  </a:lnTo>
                  <a:lnTo>
                    <a:pt x="668627" y="418144"/>
                  </a:lnTo>
                  <a:lnTo>
                    <a:pt x="666049" y="408717"/>
                  </a:lnTo>
                  <a:lnTo>
                    <a:pt x="663448" y="399382"/>
                  </a:lnTo>
                  <a:lnTo>
                    <a:pt x="660828" y="390134"/>
                  </a:lnTo>
                  <a:close/>
                </a:path>
                <a:path w="787400" h="1572895">
                  <a:moveTo>
                    <a:pt x="129598" y="378909"/>
                  </a:moveTo>
                  <a:lnTo>
                    <a:pt x="126923" y="388132"/>
                  </a:lnTo>
                  <a:lnTo>
                    <a:pt x="124271" y="397453"/>
                  </a:lnTo>
                  <a:lnTo>
                    <a:pt x="121637" y="406869"/>
                  </a:lnTo>
                  <a:lnTo>
                    <a:pt x="119022" y="416374"/>
                  </a:lnTo>
                  <a:lnTo>
                    <a:pt x="133985" y="420447"/>
                  </a:lnTo>
                  <a:lnTo>
                    <a:pt x="136580" y="411012"/>
                  </a:lnTo>
                  <a:lnTo>
                    <a:pt x="139197" y="401667"/>
                  </a:lnTo>
                  <a:lnTo>
                    <a:pt x="141833" y="392413"/>
                  </a:lnTo>
                  <a:lnTo>
                    <a:pt x="144487" y="383255"/>
                  </a:lnTo>
                  <a:lnTo>
                    <a:pt x="129598" y="378909"/>
                  </a:lnTo>
                  <a:close/>
                </a:path>
                <a:path w="787400" h="1572895">
                  <a:moveTo>
                    <a:pt x="637792" y="315707"/>
                  </a:moveTo>
                  <a:lnTo>
                    <a:pt x="623080" y="320628"/>
                  </a:lnTo>
                  <a:lnTo>
                    <a:pt x="626074" y="329652"/>
                  </a:lnTo>
                  <a:lnTo>
                    <a:pt x="629043" y="338785"/>
                  </a:lnTo>
                  <a:lnTo>
                    <a:pt x="631988" y="348028"/>
                  </a:lnTo>
                  <a:lnTo>
                    <a:pt x="634912" y="357381"/>
                  </a:lnTo>
                  <a:lnTo>
                    <a:pt x="649718" y="352806"/>
                  </a:lnTo>
                  <a:lnTo>
                    <a:pt x="646774" y="343360"/>
                  </a:lnTo>
                  <a:lnTo>
                    <a:pt x="643802" y="334029"/>
                  </a:lnTo>
                  <a:lnTo>
                    <a:pt x="640807" y="324811"/>
                  </a:lnTo>
                  <a:lnTo>
                    <a:pt x="637792" y="315707"/>
                  </a:lnTo>
                  <a:close/>
                </a:path>
                <a:path w="787400" h="1572895">
                  <a:moveTo>
                    <a:pt x="153147" y="304629"/>
                  </a:moveTo>
                  <a:lnTo>
                    <a:pt x="150057" y="313705"/>
                  </a:lnTo>
                  <a:lnTo>
                    <a:pt x="146991" y="322899"/>
                  </a:lnTo>
                  <a:lnTo>
                    <a:pt x="143951" y="332210"/>
                  </a:lnTo>
                  <a:lnTo>
                    <a:pt x="140938" y="341633"/>
                  </a:lnTo>
                  <a:lnTo>
                    <a:pt x="155723" y="346314"/>
                  </a:lnTo>
                  <a:lnTo>
                    <a:pt x="158710" y="336983"/>
                  </a:lnTo>
                  <a:lnTo>
                    <a:pt x="161721" y="327760"/>
                  </a:lnTo>
                  <a:lnTo>
                    <a:pt x="164753" y="318650"/>
                  </a:lnTo>
                  <a:lnTo>
                    <a:pt x="167806" y="309655"/>
                  </a:lnTo>
                  <a:lnTo>
                    <a:pt x="153147" y="304629"/>
                  </a:lnTo>
                  <a:close/>
                </a:path>
                <a:path w="787400" h="1572895">
                  <a:moveTo>
                    <a:pt x="610986" y="242453"/>
                  </a:moveTo>
                  <a:lnTo>
                    <a:pt x="596578" y="248212"/>
                  </a:lnTo>
                  <a:lnTo>
                    <a:pt x="600048" y="256969"/>
                  </a:lnTo>
                  <a:lnTo>
                    <a:pt x="603507" y="265910"/>
                  </a:lnTo>
                  <a:lnTo>
                    <a:pt x="606947" y="275005"/>
                  </a:lnTo>
                  <a:lnTo>
                    <a:pt x="610358" y="284221"/>
                  </a:lnTo>
                  <a:lnTo>
                    <a:pt x="624923" y="278892"/>
                  </a:lnTo>
                  <a:lnTo>
                    <a:pt x="621472" y="269565"/>
                  </a:lnTo>
                  <a:lnTo>
                    <a:pt x="617990" y="260362"/>
                  </a:lnTo>
                  <a:lnTo>
                    <a:pt x="614490" y="251314"/>
                  </a:lnTo>
                  <a:lnTo>
                    <a:pt x="610986" y="242453"/>
                  </a:lnTo>
                  <a:close/>
                </a:path>
                <a:path w="787400" h="1572895">
                  <a:moveTo>
                    <a:pt x="180622" y="231584"/>
                  </a:moveTo>
                  <a:lnTo>
                    <a:pt x="177030" y="240372"/>
                  </a:lnTo>
                  <a:lnTo>
                    <a:pt x="173439" y="249377"/>
                  </a:lnTo>
                  <a:lnTo>
                    <a:pt x="169864" y="258566"/>
                  </a:lnTo>
                  <a:lnTo>
                    <a:pt x="166319" y="267908"/>
                  </a:lnTo>
                  <a:lnTo>
                    <a:pt x="180842" y="273363"/>
                  </a:lnTo>
                  <a:lnTo>
                    <a:pt x="184340" y="264139"/>
                  </a:lnTo>
                  <a:lnTo>
                    <a:pt x="187867" y="255068"/>
                  </a:lnTo>
                  <a:lnTo>
                    <a:pt x="191407" y="246181"/>
                  </a:lnTo>
                  <a:lnTo>
                    <a:pt x="194946" y="237511"/>
                  </a:lnTo>
                  <a:lnTo>
                    <a:pt x="180622" y="231584"/>
                  </a:lnTo>
                  <a:close/>
                </a:path>
                <a:path w="787400" h="1572895">
                  <a:moveTo>
                    <a:pt x="579155" y="171041"/>
                  </a:moveTo>
                  <a:lnTo>
                    <a:pt x="565281" y="177963"/>
                  </a:lnTo>
                  <a:lnTo>
                    <a:pt x="569395" y="186341"/>
                  </a:lnTo>
                  <a:lnTo>
                    <a:pt x="573500" y="194950"/>
                  </a:lnTo>
                  <a:lnTo>
                    <a:pt x="577582" y="203762"/>
                  </a:lnTo>
                  <a:lnTo>
                    <a:pt x="581626" y="212747"/>
                  </a:lnTo>
                  <a:lnTo>
                    <a:pt x="595803" y="206454"/>
                  </a:lnTo>
                  <a:lnTo>
                    <a:pt x="591682" y="197312"/>
                  </a:lnTo>
                  <a:lnTo>
                    <a:pt x="587526" y="188343"/>
                  </a:lnTo>
                  <a:lnTo>
                    <a:pt x="583346" y="179577"/>
                  </a:lnTo>
                  <a:lnTo>
                    <a:pt x="579155" y="171041"/>
                  </a:lnTo>
                  <a:close/>
                </a:path>
                <a:path w="787400" h="1572895">
                  <a:moveTo>
                    <a:pt x="213323" y="160571"/>
                  </a:moveTo>
                  <a:lnTo>
                    <a:pt x="208981" y="169111"/>
                  </a:lnTo>
                  <a:lnTo>
                    <a:pt x="204667" y="177844"/>
                  </a:lnTo>
                  <a:lnTo>
                    <a:pt x="200399" y="186735"/>
                  </a:lnTo>
                  <a:lnTo>
                    <a:pt x="196192" y="195753"/>
                  </a:lnTo>
                  <a:lnTo>
                    <a:pt x="210297" y="202224"/>
                  </a:lnTo>
                  <a:lnTo>
                    <a:pt x="214423" y="193366"/>
                  </a:lnTo>
                  <a:lnTo>
                    <a:pt x="218611" y="184639"/>
                  </a:lnTo>
                  <a:lnTo>
                    <a:pt x="222845" y="176071"/>
                  </a:lnTo>
                  <a:lnTo>
                    <a:pt x="227113" y="167691"/>
                  </a:lnTo>
                  <a:lnTo>
                    <a:pt x="213323" y="160571"/>
                  </a:lnTo>
                  <a:close/>
                </a:path>
                <a:path w="787400" h="1572895">
                  <a:moveTo>
                    <a:pt x="540119" y="102970"/>
                  </a:moveTo>
                  <a:lnTo>
                    <a:pt x="527230" y="111598"/>
                  </a:lnTo>
                  <a:lnTo>
                    <a:pt x="532165" y="119139"/>
                  </a:lnTo>
                  <a:lnTo>
                    <a:pt x="537296" y="127298"/>
                  </a:lnTo>
                  <a:lnTo>
                    <a:pt x="542300" y="135583"/>
                  </a:lnTo>
                  <a:lnTo>
                    <a:pt x="547260" y="144121"/>
                  </a:lnTo>
                  <a:lnTo>
                    <a:pt x="560736" y="136446"/>
                  </a:lnTo>
                  <a:lnTo>
                    <a:pt x="555639" y="127665"/>
                  </a:lnTo>
                  <a:lnTo>
                    <a:pt x="550584" y="119293"/>
                  </a:lnTo>
                  <a:lnTo>
                    <a:pt x="545311" y="110897"/>
                  </a:lnTo>
                  <a:lnTo>
                    <a:pt x="540119" y="102970"/>
                  </a:lnTo>
                  <a:close/>
                </a:path>
                <a:path w="787400" h="1572895">
                  <a:moveTo>
                    <a:pt x="253751" y="93243"/>
                  </a:moveTo>
                  <a:lnTo>
                    <a:pt x="248369" y="101022"/>
                  </a:lnTo>
                  <a:lnTo>
                    <a:pt x="242996" y="109139"/>
                  </a:lnTo>
                  <a:lnTo>
                    <a:pt x="237630" y="117601"/>
                  </a:lnTo>
                  <a:lnTo>
                    <a:pt x="232359" y="126268"/>
                  </a:lnTo>
                  <a:lnTo>
                    <a:pt x="245678" y="134205"/>
                  </a:lnTo>
                  <a:lnTo>
                    <a:pt x="250817" y="125765"/>
                  </a:lnTo>
                  <a:lnTo>
                    <a:pt x="255997" y="117601"/>
                  </a:lnTo>
                  <a:lnTo>
                    <a:pt x="261201" y="109738"/>
                  </a:lnTo>
                  <a:lnTo>
                    <a:pt x="266410" y="102206"/>
                  </a:lnTo>
                  <a:lnTo>
                    <a:pt x="253751" y="93243"/>
                  </a:lnTo>
                  <a:close/>
                </a:path>
                <a:path w="787400" h="1572895">
                  <a:moveTo>
                    <a:pt x="489534" y="42187"/>
                  </a:moveTo>
                  <a:lnTo>
                    <a:pt x="479011" y="53589"/>
                  </a:lnTo>
                  <a:lnTo>
                    <a:pt x="485467" y="59782"/>
                  </a:lnTo>
                  <a:lnTo>
                    <a:pt x="491910" y="66437"/>
                  </a:lnTo>
                  <a:lnTo>
                    <a:pt x="498320" y="73533"/>
                  </a:lnTo>
                  <a:lnTo>
                    <a:pt x="504675" y="81044"/>
                  </a:lnTo>
                  <a:lnTo>
                    <a:pt x="516675" y="71222"/>
                  </a:lnTo>
                  <a:lnTo>
                    <a:pt x="509968" y="63295"/>
                  </a:lnTo>
                  <a:lnTo>
                    <a:pt x="503195" y="55798"/>
                  </a:lnTo>
                  <a:lnTo>
                    <a:pt x="496377" y="48754"/>
                  </a:lnTo>
                  <a:lnTo>
                    <a:pt x="489534" y="42187"/>
                  </a:lnTo>
                  <a:close/>
                </a:path>
                <a:path w="787400" h="1572895">
                  <a:moveTo>
                    <a:pt x="306618" y="34313"/>
                  </a:moveTo>
                  <a:lnTo>
                    <a:pt x="299463" y="40519"/>
                  </a:lnTo>
                  <a:lnTo>
                    <a:pt x="292320" y="47247"/>
                  </a:lnTo>
                  <a:lnTo>
                    <a:pt x="285218" y="54474"/>
                  </a:lnTo>
                  <a:lnTo>
                    <a:pt x="278180" y="62176"/>
                  </a:lnTo>
                  <a:lnTo>
                    <a:pt x="289813" y="72437"/>
                  </a:lnTo>
                  <a:lnTo>
                    <a:pt x="296442" y="65177"/>
                  </a:lnTo>
                  <a:lnTo>
                    <a:pt x="303120" y="58377"/>
                  </a:lnTo>
                  <a:lnTo>
                    <a:pt x="309819" y="52061"/>
                  </a:lnTo>
                  <a:lnTo>
                    <a:pt x="316513" y="46249"/>
                  </a:lnTo>
                  <a:lnTo>
                    <a:pt x="306618" y="34313"/>
                  </a:lnTo>
                  <a:close/>
                </a:path>
                <a:path w="787400" h="1572895">
                  <a:moveTo>
                    <a:pt x="359109" y="20847"/>
                  </a:moveTo>
                  <a:lnTo>
                    <a:pt x="346481" y="24795"/>
                  </a:lnTo>
                  <a:lnTo>
                    <a:pt x="347088" y="26020"/>
                  </a:lnTo>
                  <a:lnTo>
                    <a:pt x="351078" y="24051"/>
                  </a:lnTo>
                  <a:lnTo>
                    <a:pt x="355078" y="22323"/>
                  </a:lnTo>
                  <a:lnTo>
                    <a:pt x="359109" y="20847"/>
                  </a:lnTo>
                  <a:close/>
                </a:path>
                <a:path w="787400" h="1572895">
                  <a:moveTo>
                    <a:pt x="420112" y="2240"/>
                  </a:moveTo>
                  <a:lnTo>
                    <a:pt x="416458" y="17308"/>
                  </a:lnTo>
                  <a:lnTo>
                    <a:pt x="424754" y="19691"/>
                  </a:lnTo>
                  <a:lnTo>
                    <a:pt x="433066" y="22813"/>
                  </a:lnTo>
                  <a:lnTo>
                    <a:pt x="441365" y="26661"/>
                  </a:lnTo>
                  <a:lnTo>
                    <a:pt x="449619" y="31224"/>
                  </a:lnTo>
                  <a:lnTo>
                    <a:pt x="457588" y="17926"/>
                  </a:lnTo>
                  <a:lnTo>
                    <a:pt x="448303" y="12798"/>
                  </a:lnTo>
                  <a:lnTo>
                    <a:pt x="438940" y="8465"/>
                  </a:lnTo>
                  <a:lnTo>
                    <a:pt x="429533" y="4941"/>
                  </a:lnTo>
                  <a:lnTo>
                    <a:pt x="420112" y="2240"/>
                  </a:lnTo>
                  <a:close/>
                </a:path>
                <a:path w="787400" h="1572895">
                  <a:moveTo>
                    <a:pt x="379098" y="0"/>
                  </a:moveTo>
                  <a:lnTo>
                    <a:pt x="372860" y="998"/>
                  </a:lnTo>
                  <a:lnTo>
                    <a:pt x="366623" y="2357"/>
                  </a:lnTo>
                  <a:lnTo>
                    <a:pt x="363856" y="3119"/>
                  </a:lnTo>
                  <a:lnTo>
                    <a:pt x="362891" y="3460"/>
                  </a:lnTo>
                  <a:lnTo>
                    <a:pt x="367475" y="18156"/>
                  </a:lnTo>
                  <a:lnTo>
                    <a:pt x="372030" y="16900"/>
                  </a:lnTo>
                  <a:lnTo>
                    <a:pt x="376585" y="15968"/>
                  </a:lnTo>
                  <a:lnTo>
                    <a:pt x="381129" y="15371"/>
                  </a:lnTo>
                  <a:lnTo>
                    <a:pt x="379098" y="0"/>
                  </a:lnTo>
                  <a:close/>
                </a:path>
                <a:path w="787400" h="1572895">
                  <a:moveTo>
                    <a:pt x="362890" y="3460"/>
                  </a:moveTo>
                  <a:lnTo>
                    <a:pt x="362760" y="3460"/>
                  </a:lnTo>
                  <a:lnTo>
                    <a:pt x="360432" y="4187"/>
                  </a:lnTo>
                  <a:lnTo>
                    <a:pt x="362890" y="3460"/>
                  </a:lnTo>
                  <a:close/>
                </a:path>
                <a:path w="787400" h="1572895">
                  <a:moveTo>
                    <a:pt x="363856" y="3119"/>
                  </a:moveTo>
                  <a:lnTo>
                    <a:pt x="362614" y="3460"/>
                  </a:lnTo>
                  <a:lnTo>
                    <a:pt x="362760" y="3460"/>
                  </a:lnTo>
                  <a:lnTo>
                    <a:pt x="363856" y="3119"/>
                  </a:lnTo>
                  <a:close/>
                </a:path>
              </a:pathLst>
            </a:custGeom>
            <a:solidFill>
              <a:srgbClr val="A09E95"/>
            </a:solidFill>
          </p:spPr>
          <p:txBody>
            <a:bodyPr wrap="square" lIns="0" tIns="0" rIns="0" bIns="0" rtlCol="0"/>
            <a:lstStyle/>
            <a:p>
              <a:endParaRPr/>
            </a:p>
          </p:txBody>
        </p:sp>
        <p:pic>
          <p:nvPicPr>
            <p:cNvPr id="65" name="object 65"/>
            <p:cNvPicPr/>
            <p:nvPr/>
          </p:nvPicPr>
          <p:blipFill>
            <a:blip r:embed="rId32" cstate="print"/>
            <a:stretch>
              <a:fillRect/>
            </a:stretch>
          </p:blipFill>
          <p:spPr>
            <a:xfrm>
              <a:off x="6864523" y="5520439"/>
              <a:ext cx="15633" cy="12512"/>
            </a:xfrm>
            <a:prstGeom prst="rect">
              <a:avLst/>
            </a:prstGeom>
          </p:spPr>
        </p:pic>
        <p:sp>
          <p:nvSpPr>
            <p:cNvPr id="66" name="object 66"/>
            <p:cNvSpPr/>
            <p:nvPr/>
          </p:nvSpPr>
          <p:spPr>
            <a:xfrm>
              <a:off x="3044812" y="3990206"/>
              <a:ext cx="4606290" cy="2969260"/>
            </a:xfrm>
            <a:custGeom>
              <a:avLst/>
              <a:gdLst/>
              <a:ahLst/>
              <a:cxnLst/>
              <a:rect l="l" t="t" r="r" b="b"/>
              <a:pathLst>
                <a:path w="4606290" h="2969259">
                  <a:moveTo>
                    <a:pt x="41630" y="1654898"/>
                  </a:moveTo>
                  <a:lnTo>
                    <a:pt x="4622" y="1643354"/>
                  </a:lnTo>
                  <a:lnTo>
                    <a:pt x="0" y="1658162"/>
                  </a:lnTo>
                  <a:lnTo>
                    <a:pt x="37007" y="1669707"/>
                  </a:lnTo>
                  <a:lnTo>
                    <a:pt x="41630" y="1654898"/>
                  </a:lnTo>
                  <a:close/>
                </a:path>
                <a:path w="4606290" h="2969259">
                  <a:moveTo>
                    <a:pt x="41770" y="1308620"/>
                  </a:moveTo>
                  <a:lnTo>
                    <a:pt x="37160" y="1293825"/>
                  </a:lnTo>
                  <a:lnTo>
                    <a:pt x="152" y="1305369"/>
                  </a:lnTo>
                  <a:lnTo>
                    <a:pt x="4699" y="1319949"/>
                  </a:lnTo>
                  <a:lnTo>
                    <a:pt x="4775" y="1320177"/>
                  </a:lnTo>
                  <a:lnTo>
                    <a:pt x="41770" y="1308620"/>
                  </a:lnTo>
                  <a:close/>
                </a:path>
                <a:path w="4606290" h="2969259">
                  <a:moveTo>
                    <a:pt x="115658" y="1678012"/>
                  </a:moveTo>
                  <a:lnTo>
                    <a:pt x="78651" y="1666455"/>
                  </a:lnTo>
                  <a:lnTo>
                    <a:pt x="74028" y="1681251"/>
                  </a:lnTo>
                  <a:lnTo>
                    <a:pt x="111036" y="1692821"/>
                  </a:lnTo>
                  <a:lnTo>
                    <a:pt x="115658" y="1678012"/>
                  </a:lnTo>
                  <a:close/>
                </a:path>
                <a:path w="4606290" h="2969259">
                  <a:moveTo>
                    <a:pt x="115798" y="1285519"/>
                  </a:moveTo>
                  <a:lnTo>
                    <a:pt x="111175" y="1270711"/>
                  </a:lnTo>
                  <a:lnTo>
                    <a:pt x="74168" y="1282255"/>
                  </a:lnTo>
                  <a:lnTo>
                    <a:pt x="78790" y="1297063"/>
                  </a:lnTo>
                  <a:lnTo>
                    <a:pt x="115798" y="1285519"/>
                  </a:lnTo>
                  <a:close/>
                </a:path>
                <a:path w="4606290" h="2969259">
                  <a:moveTo>
                    <a:pt x="189674" y="1701114"/>
                  </a:moveTo>
                  <a:lnTo>
                    <a:pt x="152666" y="1689557"/>
                  </a:lnTo>
                  <a:lnTo>
                    <a:pt x="148056" y="1704365"/>
                  </a:lnTo>
                  <a:lnTo>
                    <a:pt x="185051" y="1715909"/>
                  </a:lnTo>
                  <a:lnTo>
                    <a:pt x="189674" y="1701114"/>
                  </a:lnTo>
                  <a:close/>
                </a:path>
                <a:path w="4606290" h="2969259">
                  <a:moveTo>
                    <a:pt x="189826" y="1262405"/>
                  </a:moveTo>
                  <a:lnTo>
                    <a:pt x="185204" y="1247609"/>
                  </a:lnTo>
                  <a:lnTo>
                    <a:pt x="148196" y="1259166"/>
                  </a:lnTo>
                  <a:lnTo>
                    <a:pt x="152819" y="1273962"/>
                  </a:lnTo>
                  <a:lnTo>
                    <a:pt x="189826" y="1262405"/>
                  </a:lnTo>
                  <a:close/>
                </a:path>
                <a:path w="4606290" h="2969259">
                  <a:moveTo>
                    <a:pt x="263690" y="1724202"/>
                  </a:moveTo>
                  <a:lnTo>
                    <a:pt x="226695" y="1712658"/>
                  </a:lnTo>
                  <a:lnTo>
                    <a:pt x="222072" y="1727466"/>
                  </a:lnTo>
                  <a:lnTo>
                    <a:pt x="259080" y="1739011"/>
                  </a:lnTo>
                  <a:lnTo>
                    <a:pt x="263690" y="1724202"/>
                  </a:lnTo>
                  <a:close/>
                </a:path>
                <a:path w="4606290" h="2969259">
                  <a:moveTo>
                    <a:pt x="263842" y="1239304"/>
                  </a:moveTo>
                  <a:lnTo>
                    <a:pt x="259219" y="1224508"/>
                  </a:lnTo>
                  <a:lnTo>
                    <a:pt x="222211" y="1236052"/>
                  </a:lnTo>
                  <a:lnTo>
                    <a:pt x="226834" y="1250861"/>
                  </a:lnTo>
                  <a:lnTo>
                    <a:pt x="263842" y="1239304"/>
                  </a:lnTo>
                  <a:close/>
                </a:path>
                <a:path w="4606290" h="2969259">
                  <a:moveTo>
                    <a:pt x="337718" y="1747316"/>
                  </a:moveTo>
                  <a:lnTo>
                    <a:pt x="300723" y="1735772"/>
                  </a:lnTo>
                  <a:lnTo>
                    <a:pt x="296100" y="1750568"/>
                  </a:lnTo>
                  <a:lnTo>
                    <a:pt x="333108" y="1762125"/>
                  </a:lnTo>
                  <a:lnTo>
                    <a:pt x="337718" y="1747316"/>
                  </a:lnTo>
                  <a:close/>
                </a:path>
                <a:path w="4606290" h="2969259">
                  <a:moveTo>
                    <a:pt x="337870" y="1216215"/>
                  </a:moveTo>
                  <a:lnTo>
                    <a:pt x="333235" y="1201407"/>
                  </a:lnTo>
                  <a:lnTo>
                    <a:pt x="296240" y="1212951"/>
                  </a:lnTo>
                  <a:lnTo>
                    <a:pt x="300863" y="1227759"/>
                  </a:lnTo>
                  <a:lnTo>
                    <a:pt x="337870" y="1216215"/>
                  </a:lnTo>
                  <a:close/>
                </a:path>
                <a:path w="4606290" h="2969259">
                  <a:moveTo>
                    <a:pt x="411746" y="1770418"/>
                  </a:moveTo>
                  <a:lnTo>
                    <a:pt x="374726" y="1758873"/>
                  </a:lnTo>
                  <a:lnTo>
                    <a:pt x="370103" y="1773669"/>
                  </a:lnTo>
                  <a:lnTo>
                    <a:pt x="407123" y="1785226"/>
                  </a:lnTo>
                  <a:lnTo>
                    <a:pt x="411746" y="1770418"/>
                  </a:lnTo>
                  <a:close/>
                </a:path>
                <a:path w="4606290" h="2969259">
                  <a:moveTo>
                    <a:pt x="411886" y="1193101"/>
                  </a:moveTo>
                  <a:lnTo>
                    <a:pt x="407276" y="1178293"/>
                  </a:lnTo>
                  <a:lnTo>
                    <a:pt x="370255" y="1189850"/>
                  </a:lnTo>
                  <a:lnTo>
                    <a:pt x="374878" y="1204645"/>
                  </a:lnTo>
                  <a:lnTo>
                    <a:pt x="411886" y="1193101"/>
                  </a:lnTo>
                  <a:close/>
                </a:path>
                <a:path w="4606290" h="2969259">
                  <a:moveTo>
                    <a:pt x="485775" y="1793532"/>
                  </a:moveTo>
                  <a:lnTo>
                    <a:pt x="448754" y="1781975"/>
                  </a:lnTo>
                  <a:lnTo>
                    <a:pt x="444131" y="1796770"/>
                  </a:lnTo>
                  <a:lnTo>
                    <a:pt x="481139" y="1808327"/>
                  </a:lnTo>
                  <a:lnTo>
                    <a:pt x="485775" y="1793532"/>
                  </a:lnTo>
                  <a:close/>
                </a:path>
                <a:path w="4606290" h="2969259">
                  <a:moveTo>
                    <a:pt x="485902" y="1170000"/>
                  </a:moveTo>
                  <a:lnTo>
                    <a:pt x="481304" y="1155192"/>
                  </a:lnTo>
                  <a:lnTo>
                    <a:pt x="444284" y="1166749"/>
                  </a:lnTo>
                  <a:lnTo>
                    <a:pt x="448906" y="1181557"/>
                  </a:lnTo>
                  <a:lnTo>
                    <a:pt x="485902" y="1170000"/>
                  </a:lnTo>
                  <a:close/>
                </a:path>
                <a:path w="4606290" h="2969259">
                  <a:moveTo>
                    <a:pt x="559790" y="1816633"/>
                  </a:moveTo>
                  <a:lnTo>
                    <a:pt x="522770" y="1805076"/>
                  </a:lnTo>
                  <a:lnTo>
                    <a:pt x="518160" y="1819884"/>
                  </a:lnTo>
                  <a:lnTo>
                    <a:pt x="555167" y="1831428"/>
                  </a:lnTo>
                  <a:lnTo>
                    <a:pt x="559790" y="1816633"/>
                  </a:lnTo>
                  <a:close/>
                </a:path>
                <a:path w="4606290" h="2969259">
                  <a:moveTo>
                    <a:pt x="559930" y="1146886"/>
                  </a:moveTo>
                  <a:lnTo>
                    <a:pt x="555320" y="1132103"/>
                  </a:lnTo>
                  <a:lnTo>
                    <a:pt x="518299" y="1143647"/>
                  </a:lnTo>
                  <a:lnTo>
                    <a:pt x="522922" y="1158455"/>
                  </a:lnTo>
                  <a:lnTo>
                    <a:pt x="559930" y="1146886"/>
                  </a:lnTo>
                  <a:close/>
                </a:path>
                <a:path w="4606290" h="2969259">
                  <a:moveTo>
                    <a:pt x="633818" y="1839734"/>
                  </a:moveTo>
                  <a:lnTo>
                    <a:pt x="596798" y="1828190"/>
                  </a:lnTo>
                  <a:lnTo>
                    <a:pt x="592175" y="1842985"/>
                  </a:lnTo>
                  <a:lnTo>
                    <a:pt x="629196" y="1854542"/>
                  </a:lnTo>
                  <a:lnTo>
                    <a:pt x="633818" y="1839734"/>
                  </a:lnTo>
                  <a:close/>
                </a:path>
                <a:path w="4606290" h="2969259">
                  <a:moveTo>
                    <a:pt x="633958" y="1123797"/>
                  </a:moveTo>
                  <a:lnTo>
                    <a:pt x="629335" y="1108989"/>
                  </a:lnTo>
                  <a:lnTo>
                    <a:pt x="592328" y="1120533"/>
                  </a:lnTo>
                  <a:lnTo>
                    <a:pt x="596938" y="1135341"/>
                  </a:lnTo>
                  <a:lnTo>
                    <a:pt x="633958" y="1123797"/>
                  </a:lnTo>
                  <a:close/>
                </a:path>
                <a:path w="4606290" h="2969259">
                  <a:moveTo>
                    <a:pt x="707834" y="1862848"/>
                  </a:moveTo>
                  <a:lnTo>
                    <a:pt x="670826" y="1851279"/>
                  </a:lnTo>
                  <a:lnTo>
                    <a:pt x="666203" y="1866087"/>
                  </a:lnTo>
                  <a:lnTo>
                    <a:pt x="703224" y="1877644"/>
                  </a:lnTo>
                  <a:lnTo>
                    <a:pt x="707834" y="1862848"/>
                  </a:lnTo>
                  <a:close/>
                </a:path>
                <a:path w="4606290" h="2969259">
                  <a:moveTo>
                    <a:pt x="707986" y="1100683"/>
                  </a:moveTo>
                  <a:lnTo>
                    <a:pt x="703364" y="1085875"/>
                  </a:lnTo>
                  <a:lnTo>
                    <a:pt x="666343" y="1097432"/>
                  </a:lnTo>
                  <a:lnTo>
                    <a:pt x="670966" y="1112227"/>
                  </a:lnTo>
                  <a:lnTo>
                    <a:pt x="707986" y="1100683"/>
                  </a:lnTo>
                  <a:close/>
                </a:path>
                <a:path w="4606290" h="2969259">
                  <a:moveTo>
                    <a:pt x="781850" y="1885937"/>
                  </a:moveTo>
                  <a:lnTo>
                    <a:pt x="744842" y="1874393"/>
                  </a:lnTo>
                  <a:lnTo>
                    <a:pt x="740219" y="1889201"/>
                  </a:lnTo>
                  <a:lnTo>
                    <a:pt x="777240" y="1900745"/>
                  </a:lnTo>
                  <a:lnTo>
                    <a:pt x="781850" y="1885937"/>
                  </a:lnTo>
                  <a:close/>
                </a:path>
                <a:path w="4606290" h="2969259">
                  <a:moveTo>
                    <a:pt x="782002" y="1077582"/>
                  </a:moveTo>
                  <a:lnTo>
                    <a:pt x="777379" y="1062774"/>
                  </a:lnTo>
                  <a:lnTo>
                    <a:pt x="740359" y="1074331"/>
                  </a:lnTo>
                  <a:lnTo>
                    <a:pt x="744982" y="1089139"/>
                  </a:lnTo>
                  <a:lnTo>
                    <a:pt x="782002" y="1077582"/>
                  </a:lnTo>
                  <a:close/>
                </a:path>
                <a:path w="4606290" h="2969259">
                  <a:moveTo>
                    <a:pt x="855878" y="1909051"/>
                  </a:moveTo>
                  <a:lnTo>
                    <a:pt x="818870" y="1897507"/>
                  </a:lnTo>
                  <a:lnTo>
                    <a:pt x="814247" y="1912302"/>
                  </a:lnTo>
                  <a:lnTo>
                    <a:pt x="851268" y="1923859"/>
                  </a:lnTo>
                  <a:lnTo>
                    <a:pt x="855878" y="1909051"/>
                  </a:lnTo>
                  <a:close/>
                </a:path>
                <a:path w="4606290" h="2969259">
                  <a:moveTo>
                    <a:pt x="856030" y="1054481"/>
                  </a:moveTo>
                  <a:lnTo>
                    <a:pt x="851408" y="1039672"/>
                  </a:lnTo>
                  <a:lnTo>
                    <a:pt x="814387" y="1051217"/>
                  </a:lnTo>
                  <a:lnTo>
                    <a:pt x="819010" y="1066025"/>
                  </a:lnTo>
                  <a:lnTo>
                    <a:pt x="856030" y="1054481"/>
                  </a:lnTo>
                  <a:close/>
                </a:path>
                <a:path w="4606290" h="2969259">
                  <a:moveTo>
                    <a:pt x="929894" y="1932152"/>
                  </a:moveTo>
                  <a:lnTo>
                    <a:pt x="892886" y="1920595"/>
                  </a:lnTo>
                  <a:lnTo>
                    <a:pt x="888276" y="1935403"/>
                  </a:lnTo>
                  <a:lnTo>
                    <a:pt x="925271" y="1946960"/>
                  </a:lnTo>
                  <a:lnTo>
                    <a:pt x="929894" y="1932152"/>
                  </a:lnTo>
                  <a:close/>
                </a:path>
                <a:path w="4606290" h="2969259">
                  <a:moveTo>
                    <a:pt x="930046" y="1031367"/>
                  </a:moveTo>
                  <a:lnTo>
                    <a:pt x="925436" y="1016571"/>
                  </a:lnTo>
                  <a:lnTo>
                    <a:pt x="888415" y="1028115"/>
                  </a:lnTo>
                  <a:lnTo>
                    <a:pt x="893038" y="1042924"/>
                  </a:lnTo>
                  <a:lnTo>
                    <a:pt x="930046" y="1031367"/>
                  </a:lnTo>
                  <a:close/>
                </a:path>
                <a:path w="4606290" h="2969259">
                  <a:moveTo>
                    <a:pt x="1003922" y="1955253"/>
                  </a:moveTo>
                  <a:lnTo>
                    <a:pt x="966914" y="1943696"/>
                  </a:lnTo>
                  <a:lnTo>
                    <a:pt x="962291" y="1958505"/>
                  </a:lnTo>
                  <a:lnTo>
                    <a:pt x="999299" y="1970049"/>
                  </a:lnTo>
                  <a:lnTo>
                    <a:pt x="1003922" y="1955253"/>
                  </a:lnTo>
                  <a:close/>
                </a:path>
                <a:path w="4606290" h="2969259">
                  <a:moveTo>
                    <a:pt x="1004074" y="1008265"/>
                  </a:moveTo>
                  <a:lnTo>
                    <a:pt x="999439" y="993457"/>
                  </a:lnTo>
                  <a:lnTo>
                    <a:pt x="962431" y="1005014"/>
                  </a:lnTo>
                  <a:lnTo>
                    <a:pt x="967054" y="1019822"/>
                  </a:lnTo>
                  <a:lnTo>
                    <a:pt x="1004074" y="1008265"/>
                  </a:lnTo>
                  <a:close/>
                </a:path>
                <a:path w="4606290" h="2969259">
                  <a:moveTo>
                    <a:pt x="1077937" y="1978355"/>
                  </a:moveTo>
                  <a:lnTo>
                    <a:pt x="1040942" y="1966810"/>
                  </a:lnTo>
                  <a:lnTo>
                    <a:pt x="1036307" y="1981619"/>
                  </a:lnTo>
                  <a:lnTo>
                    <a:pt x="1073327" y="1993163"/>
                  </a:lnTo>
                  <a:lnTo>
                    <a:pt x="1077937" y="1978355"/>
                  </a:lnTo>
                  <a:close/>
                </a:path>
                <a:path w="4606290" h="2969259">
                  <a:moveTo>
                    <a:pt x="1078090" y="985164"/>
                  </a:moveTo>
                  <a:lnTo>
                    <a:pt x="1073467" y="970368"/>
                  </a:lnTo>
                  <a:lnTo>
                    <a:pt x="1036459" y="981913"/>
                  </a:lnTo>
                  <a:lnTo>
                    <a:pt x="1041069" y="996721"/>
                  </a:lnTo>
                  <a:lnTo>
                    <a:pt x="1078090" y="985164"/>
                  </a:lnTo>
                  <a:close/>
                </a:path>
                <a:path w="4606290" h="2969259">
                  <a:moveTo>
                    <a:pt x="1151953" y="2001456"/>
                  </a:moveTo>
                  <a:lnTo>
                    <a:pt x="1114958" y="1989912"/>
                  </a:lnTo>
                  <a:lnTo>
                    <a:pt x="1110335" y="2004707"/>
                  </a:lnTo>
                  <a:lnTo>
                    <a:pt x="1147343" y="2016264"/>
                  </a:lnTo>
                  <a:lnTo>
                    <a:pt x="1151953" y="2001456"/>
                  </a:lnTo>
                  <a:close/>
                </a:path>
                <a:path w="4606290" h="2969259">
                  <a:moveTo>
                    <a:pt x="1152105" y="962063"/>
                  </a:moveTo>
                  <a:lnTo>
                    <a:pt x="1147483" y="947254"/>
                  </a:lnTo>
                  <a:lnTo>
                    <a:pt x="1110488" y="958799"/>
                  </a:lnTo>
                  <a:lnTo>
                    <a:pt x="1115098" y="973607"/>
                  </a:lnTo>
                  <a:lnTo>
                    <a:pt x="1152105" y="962063"/>
                  </a:lnTo>
                  <a:close/>
                </a:path>
                <a:path w="4606290" h="2969259">
                  <a:moveTo>
                    <a:pt x="1225994" y="2024570"/>
                  </a:moveTo>
                  <a:lnTo>
                    <a:pt x="1188986" y="2013013"/>
                  </a:lnTo>
                  <a:lnTo>
                    <a:pt x="1184363" y="2027821"/>
                  </a:lnTo>
                  <a:lnTo>
                    <a:pt x="1221371" y="2039366"/>
                  </a:lnTo>
                  <a:lnTo>
                    <a:pt x="1225994" y="2024570"/>
                  </a:lnTo>
                  <a:close/>
                </a:path>
                <a:path w="4606290" h="2969259">
                  <a:moveTo>
                    <a:pt x="1226134" y="938961"/>
                  </a:moveTo>
                  <a:lnTo>
                    <a:pt x="1221511" y="924153"/>
                  </a:lnTo>
                  <a:lnTo>
                    <a:pt x="1184503" y="935710"/>
                  </a:lnTo>
                  <a:lnTo>
                    <a:pt x="1189126" y="950506"/>
                  </a:lnTo>
                  <a:lnTo>
                    <a:pt x="1226134" y="938961"/>
                  </a:lnTo>
                  <a:close/>
                </a:path>
                <a:path w="4606290" h="2969259">
                  <a:moveTo>
                    <a:pt x="1300010" y="2047659"/>
                  </a:moveTo>
                  <a:lnTo>
                    <a:pt x="1263002" y="2036114"/>
                  </a:lnTo>
                  <a:lnTo>
                    <a:pt x="1258379" y="2050923"/>
                  </a:lnTo>
                  <a:lnTo>
                    <a:pt x="1295387" y="2062467"/>
                  </a:lnTo>
                  <a:lnTo>
                    <a:pt x="1300010" y="2047659"/>
                  </a:lnTo>
                  <a:close/>
                </a:path>
                <a:path w="4606290" h="2969259">
                  <a:moveTo>
                    <a:pt x="1300149" y="915847"/>
                  </a:moveTo>
                  <a:lnTo>
                    <a:pt x="1295539" y="901052"/>
                  </a:lnTo>
                  <a:lnTo>
                    <a:pt x="1258519" y="912609"/>
                  </a:lnTo>
                  <a:lnTo>
                    <a:pt x="1263154" y="927404"/>
                  </a:lnTo>
                  <a:lnTo>
                    <a:pt x="1300149" y="915847"/>
                  </a:lnTo>
                  <a:close/>
                </a:path>
                <a:path w="4606290" h="2969259">
                  <a:moveTo>
                    <a:pt x="1374038" y="2070773"/>
                  </a:moveTo>
                  <a:lnTo>
                    <a:pt x="1337017" y="2059216"/>
                  </a:lnTo>
                  <a:lnTo>
                    <a:pt x="1332407" y="2074024"/>
                  </a:lnTo>
                  <a:lnTo>
                    <a:pt x="1369402" y="2085568"/>
                  </a:lnTo>
                  <a:lnTo>
                    <a:pt x="1374038" y="2070773"/>
                  </a:lnTo>
                  <a:close/>
                </a:path>
                <a:path w="4606290" h="2969259">
                  <a:moveTo>
                    <a:pt x="1374178" y="892759"/>
                  </a:moveTo>
                  <a:lnTo>
                    <a:pt x="1369555" y="877951"/>
                  </a:lnTo>
                  <a:lnTo>
                    <a:pt x="1332547" y="889495"/>
                  </a:lnTo>
                  <a:lnTo>
                    <a:pt x="1337170" y="904303"/>
                  </a:lnTo>
                  <a:lnTo>
                    <a:pt x="1374178" y="892759"/>
                  </a:lnTo>
                  <a:close/>
                </a:path>
                <a:path w="4606290" h="2969259">
                  <a:moveTo>
                    <a:pt x="1448054" y="2093874"/>
                  </a:moveTo>
                  <a:lnTo>
                    <a:pt x="1411046" y="2082317"/>
                  </a:lnTo>
                  <a:lnTo>
                    <a:pt x="1406423" y="2097125"/>
                  </a:lnTo>
                  <a:lnTo>
                    <a:pt x="1443431" y="2108682"/>
                  </a:lnTo>
                  <a:lnTo>
                    <a:pt x="1448054" y="2093874"/>
                  </a:lnTo>
                  <a:close/>
                </a:path>
                <a:path w="4606290" h="2969259">
                  <a:moveTo>
                    <a:pt x="1448206" y="869657"/>
                  </a:moveTo>
                  <a:lnTo>
                    <a:pt x="1443583" y="854849"/>
                  </a:lnTo>
                  <a:lnTo>
                    <a:pt x="1406563" y="866394"/>
                  </a:lnTo>
                  <a:lnTo>
                    <a:pt x="1411185" y="881202"/>
                  </a:lnTo>
                  <a:lnTo>
                    <a:pt x="1448206" y="869657"/>
                  </a:lnTo>
                  <a:close/>
                </a:path>
                <a:path w="4606290" h="2969259">
                  <a:moveTo>
                    <a:pt x="1522069" y="2116988"/>
                  </a:moveTo>
                  <a:lnTo>
                    <a:pt x="1485061" y="2105418"/>
                  </a:lnTo>
                  <a:lnTo>
                    <a:pt x="1480439" y="2120227"/>
                  </a:lnTo>
                  <a:lnTo>
                    <a:pt x="1517472" y="2131784"/>
                  </a:lnTo>
                  <a:lnTo>
                    <a:pt x="1522069" y="2116988"/>
                  </a:lnTo>
                  <a:close/>
                </a:path>
                <a:path w="4606290" h="2969259">
                  <a:moveTo>
                    <a:pt x="1522222" y="846543"/>
                  </a:moveTo>
                  <a:lnTo>
                    <a:pt x="1517599" y="831735"/>
                  </a:lnTo>
                  <a:lnTo>
                    <a:pt x="1480591" y="843292"/>
                  </a:lnTo>
                  <a:lnTo>
                    <a:pt x="1485201" y="858100"/>
                  </a:lnTo>
                  <a:lnTo>
                    <a:pt x="1522222" y="846543"/>
                  </a:lnTo>
                  <a:close/>
                </a:path>
                <a:path w="4606290" h="2969259">
                  <a:moveTo>
                    <a:pt x="1596097" y="2140077"/>
                  </a:moveTo>
                  <a:lnTo>
                    <a:pt x="1559090" y="2128532"/>
                  </a:lnTo>
                  <a:lnTo>
                    <a:pt x="1554467" y="2143341"/>
                  </a:lnTo>
                  <a:lnTo>
                    <a:pt x="1591487" y="2154885"/>
                  </a:lnTo>
                  <a:lnTo>
                    <a:pt x="1596097" y="2140077"/>
                  </a:lnTo>
                  <a:close/>
                </a:path>
                <a:path w="4606290" h="2969259">
                  <a:moveTo>
                    <a:pt x="1596250" y="823442"/>
                  </a:moveTo>
                  <a:lnTo>
                    <a:pt x="1591627" y="808647"/>
                  </a:lnTo>
                  <a:lnTo>
                    <a:pt x="1554607" y="820191"/>
                  </a:lnTo>
                  <a:lnTo>
                    <a:pt x="1559229" y="834999"/>
                  </a:lnTo>
                  <a:lnTo>
                    <a:pt x="1596250" y="823442"/>
                  </a:lnTo>
                  <a:close/>
                </a:path>
                <a:path w="4606290" h="2969259">
                  <a:moveTo>
                    <a:pt x="1670126" y="2163191"/>
                  </a:moveTo>
                  <a:lnTo>
                    <a:pt x="1633105" y="2151646"/>
                  </a:lnTo>
                  <a:lnTo>
                    <a:pt x="1628495" y="2166442"/>
                  </a:lnTo>
                  <a:lnTo>
                    <a:pt x="1665503" y="2177999"/>
                  </a:lnTo>
                  <a:lnTo>
                    <a:pt x="1670126" y="2163191"/>
                  </a:lnTo>
                  <a:close/>
                </a:path>
                <a:path w="4606290" h="2969259">
                  <a:moveTo>
                    <a:pt x="1670265" y="800341"/>
                  </a:moveTo>
                  <a:lnTo>
                    <a:pt x="1665655" y="785533"/>
                  </a:lnTo>
                  <a:lnTo>
                    <a:pt x="1628635" y="797077"/>
                  </a:lnTo>
                  <a:lnTo>
                    <a:pt x="1633258" y="811885"/>
                  </a:lnTo>
                  <a:lnTo>
                    <a:pt x="1670265" y="800341"/>
                  </a:lnTo>
                  <a:close/>
                </a:path>
                <a:path w="4606290" h="2969259">
                  <a:moveTo>
                    <a:pt x="1744141" y="2186305"/>
                  </a:moveTo>
                  <a:lnTo>
                    <a:pt x="1707134" y="2174735"/>
                  </a:lnTo>
                  <a:lnTo>
                    <a:pt x="1702511" y="2189543"/>
                  </a:lnTo>
                  <a:lnTo>
                    <a:pt x="1739519" y="2201100"/>
                  </a:lnTo>
                  <a:lnTo>
                    <a:pt x="1744141" y="2186305"/>
                  </a:lnTo>
                  <a:close/>
                </a:path>
                <a:path w="4606290" h="2969259">
                  <a:moveTo>
                    <a:pt x="1744281" y="777227"/>
                  </a:moveTo>
                  <a:lnTo>
                    <a:pt x="1739671" y="762419"/>
                  </a:lnTo>
                  <a:lnTo>
                    <a:pt x="1702650" y="773976"/>
                  </a:lnTo>
                  <a:lnTo>
                    <a:pt x="1707273" y="788784"/>
                  </a:lnTo>
                  <a:lnTo>
                    <a:pt x="1744281" y="777227"/>
                  </a:lnTo>
                  <a:close/>
                </a:path>
                <a:path w="4606290" h="2969259">
                  <a:moveTo>
                    <a:pt x="1818157" y="2209393"/>
                  </a:moveTo>
                  <a:lnTo>
                    <a:pt x="1781149" y="2197849"/>
                  </a:lnTo>
                  <a:lnTo>
                    <a:pt x="1776539" y="2212657"/>
                  </a:lnTo>
                  <a:lnTo>
                    <a:pt x="1813547" y="2224201"/>
                  </a:lnTo>
                  <a:lnTo>
                    <a:pt x="1818157" y="2209393"/>
                  </a:lnTo>
                  <a:close/>
                </a:path>
                <a:path w="4606290" h="2969259">
                  <a:moveTo>
                    <a:pt x="1818309" y="754126"/>
                  </a:moveTo>
                  <a:lnTo>
                    <a:pt x="1813687" y="739317"/>
                  </a:lnTo>
                  <a:lnTo>
                    <a:pt x="1776679" y="750874"/>
                  </a:lnTo>
                  <a:lnTo>
                    <a:pt x="1781289" y="765683"/>
                  </a:lnTo>
                  <a:lnTo>
                    <a:pt x="1818309" y="754126"/>
                  </a:lnTo>
                  <a:close/>
                </a:path>
                <a:path w="4606290" h="2969259">
                  <a:moveTo>
                    <a:pt x="1892173" y="2232507"/>
                  </a:moveTo>
                  <a:lnTo>
                    <a:pt x="1855177" y="2220950"/>
                  </a:lnTo>
                  <a:lnTo>
                    <a:pt x="1850555" y="2235758"/>
                  </a:lnTo>
                  <a:lnTo>
                    <a:pt x="1887575" y="2247315"/>
                  </a:lnTo>
                  <a:lnTo>
                    <a:pt x="1892173" y="2232507"/>
                  </a:lnTo>
                  <a:close/>
                </a:path>
                <a:path w="4606290" h="2969259">
                  <a:moveTo>
                    <a:pt x="1892338" y="731024"/>
                  </a:moveTo>
                  <a:lnTo>
                    <a:pt x="1887702" y="716216"/>
                  </a:lnTo>
                  <a:lnTo>
                    <a:pt x="1850707" y="727773"/>
                  </a:lnTo>
                  <a:lnTo>
                    <a:pt x="1855317" y="742569"/>
                  </a:lnTo>
                  <a:lnTo>
                    <a:pt x="1892338" y="731024"/>
                  </a:lnTo>
                  <a:close/>
                </a:path>
                <a:path w="4606290" h="2969259">
                  <a:moveTo>
                    <a:pt x="1966201" y="2255609"/>
                  </a:moveTo>
                  <a:lnTo>
                    <a:pt x="1929206" y="2244052"/>
                  </a:lnTo>
                  <a:lnTo>
                    <a:pt x="1924583" y="2258860"/>
                  </a:lnTo>
                  <a:lnTo>
                    <a:pt x="1961591" y="2270417"/>
                  </a:lnTo>
                  <a:lnTo>
                    <a:pt x="1966201" y="2255609"/>
                  </a:lnTo>
                  <a:close/>
                </a:path>
                <a:path w="4606290" h="2969259">
                  <a:moveTo>
                    <a:pt x="1966353" y="707923"/>
                  </a:moveTo>
                  <a:lnTo>
                    <a:pt x="1961730" y="693115"/>
                  </a:lnTo>
                  <a:lnTo>
                    <a:pt x="1924723" y="704659"/>
                  </a:lnTo>
                  <a:lnTo>
                    <a:pt x="1929333" y="719467"/>
                  </a:lnTo>
                  <a:lnTo>
                    <a:pt x="1966353" y="707923"/>
                  </a:lnTo>
                  <a:close/>
                </a:path>
                <a:path w="4606290" h="2969259">
                  <a:moveTo>
                    <a:pt x="2040229" y="2278710"/>
                  </a:moveTo>
                  <a:lnTo>
                    <a:pt x="2003221" y="2267153"/>
                  </a:lnTo>
                  <a:lnTo>
                    <a:pt x="1998599" y="2281961"/>
                  </a:lnTo>
                  <a:lnTo>
                    <a:pt x="2035606" y="2293518"/>
                  </a:lnTo>
                  <a:lnTo>
                    <a:pt x="2040229" y="2278710"/>
                  </a:lnTo>
                  <a:close/>
                </a:path>
                <a:path w="4606290" h="2969259">
                  <a:moveTo>
                    <a:pt x="2040369" y="684809"/>
                  </a:moveTo>
                  <a:lnTo>
                    <a:pt x="2035759" y="670001"/>
                  </a:lnTo>
                  <a:lnTo>
                    <a:pt x="1998751" y="681558"/>
                  </a:lnTo>
                  <a:lnTo>
                    <a:pt x="2003374" y="696366"/>
                  </a:lnTo>
                  <a:lnTo>
                    <a:pt x="2040369" y="684809"/>
                  </a:lnTo>
                  <a:close/>
                </a:path>
                <a:path w="4606290" h="2969259">
                  <a:moveTo>
                    <a:pt x="2114258" y="2301811"/>
                  </a:moveTo>
                  <a:lnTo>
                    <a:pt x="2077237" y="2290267"/>
                  </a:lnTo>
                  <a:lnTo>
                    <a:pt x="2072627" y="2305075"/>
                  </a:lnTo>
                  <a:lnTo>
                    <a:pt x="2109622" y="2316619"/>
                  </a:lnTo>
                  <a:lnTo>
                    <a:pt x="2114258" y="2301811"/>
                  </a:lnTo>
                  <a:close/>
                </a:path>
                <a:path w="4606290" h="2969259">
                  <a:moveTo>
                    <a:pt x="2114397" y="661708"/>
                  </a:moveTo>
                  <a:lnTo>
                    <a:pt x="2109787" y="646912"/>
                  </a:lnTo>
                  <a:lnTo>
                    <a:pt x="2072767" y="658456"/>
                  </a:lnTo>
                  <a:lnTo>
                    <a:pt x="2077389" y="673265"/>
                  </a:lnTo>
                  <a:lnTo>
                    <a:pt x="2114397" y="661708"/>
                  </a:lnTo>
                  <a:close/>
                </a:path>
                <a:path w="4606290" h="2969259">
                  <a:moveTo>
                    <a:pt x="2188273" y="2324912"/>
                  </a:moveTo>
                  <a:lnTo>
                    <a:pt x="2151265" y="2313368"/>
                  </a:lnTo>
                  <a:lnTo>
                    <a:pt x="2146655" y="2328164"/>
                  </a:lnTo>
                  <a:lnTo>
                    <a:pt x="2183650" y="2339721"/>
                  </a:lnTo>
                  <a:lnTo>
                    <a:pt x="2188273" y="2324912"/>
                  </a:lnTo>
                  <a:close/>
                </a:path>
                <a:path w="4606290" h="2969259">
                  <a:moveTo>
                    <a:pt x="2188426" y="638606"/>
                  </a:moveTo>
                  <a:lnTo>
                    <a:pt x="2183803" y="623798"/>
                  </a:lnTo>
                  <a:lnTo>
                    <a:pt x="2146782" y="635342"/>
                  </a:lnTo>
                  <a:lnTo>
                    <a:pt x="2151418" y="650151"/>
                  </a:lnTo>
                  <a:lnTo>
                    <a:pt x="2188426" y="638606"/>
                  </a:lnTo>
                  <a:close/>
                </a:path>
                <a:path w="4606290" h="2969259">
                  <a:moveTo>
                    <a:pt x="2262301" y="2348026"/>
                  </a:moveTo>
                  <a:lnTo>
                    <a:pt x="2225294" y="2336469"/>
                  </a:lnTo>
                  <a:lnTo>
                    <a:pt x="2220671" y="2351265"/>
                  </a:lnTo>
                  <a:lnTo>
                    <a:pt x="2257679" y="2362822"/>
                  </a:lnTo>
                  <a:lnTo>
                    <a:pt x="2262301" y="2348026"/>
                  </a:lnTo>
                  <a:close/>
                </a:path>
                <a:path w="4606290" h="2969259">
                  <a:moveTo>
                    <a:pt x="2262441" y="615505"/>
                  </a:moveTo>
                  <a:lnTo>
                    <a:pt x="2257818" y="600697"/>
                  </a:lnTo>
                  <a:lnTo>
                    <a:pt x="2220811" y="612254"/>
                  </a:lnTo>
                  <a:lnTo>
                    <a:pt x="2225433" y="627049"/>
                  </a:lnTo>
                  <a:lnTo>
                    <a:pt x="2262441" y="615505"/>
                  </a:lnTo>
                  <a:close/>
                </a:path>
                <a:path w="4606290" h="2969259">
                  <a:moveTo>
                    <a:pt x="2336317" y="2371115"/>
                  </a:moveTo>
                  <a:lnTo>
                    <a:pt x="2299309" y="2359571"/>
                  </a:lnTo>
                  <a:lnTo>
                    <a:pt x="2294686" y="2374379"/>
                  </a:lnTo>
                  <a:lnTo>
                    <a:pt x="2331694" y="2385923"/>
                  </a:lnTo>
                  <a:lnTo>
                    <a:pt x="2336317" y="2371115"/>
                  </a:lnTo>
                  <a:close/>
                </a:path>
                <a:path w="4606290" h="2969259">
                  <a:moveTo>
                    <a:pt x="2336457" y="592391"/>
                  </a:moveTo>
                  <a:lnTo>
                    <a:pt x="2331847" y="577596"/>
                  </a:lnTo>
                  <a:lnTo>
                    <a:pt x="2294852" y="589140"/>
                  </a:lnTo>
                  <a:lnTo>
                    <a:pt x="2299449" y="603961"/>
                  </a:lnTo>
                  <a:lnTo>
                    <a:pt x="2336457" y="592391"/>
                  </a:lnTo>
                  <a:close/>
                </a:path>
                <a:path w="4606290" h="2969259">
                  <a:moveTo>
                    <a:pt x="2410345" y="2394229"/>
                  </a:moveTo>
                  <a:lnTo>
                    <a:pt x="2373325" y="2382685"/>
                  </a:lnTo>
                  <a:lnTo>
                    <a:pt x="2368702" y="2397480"/>
                  </a:lnTo>
                  <a:lnTo>
                    <a:pt x="2405723" y="2409037"/>
                  </a:lnTo>
                  <a:lnTo>
                    <a:pt x="2410345" y="2394229"/>
                  </a:lnTo>
                  <a:close/>
                </a:path>
                <a:path w="4606290" h="2969259">
                  <a:moveTo>
                    <a:pt x="2410485" y="569302"/>
                  </a:moveTo>
                  <a:lnTo>
                    <a:pt x="2405862" y="554494"/>
                  </a:lnTo>
                  <a:lnTo>
                    <a:pt x="2368854" y="566039"/>
                  </a:lnTo>
                  <a:lnTo>
                    <a:pt x="2373477" y="580847"/>
                  </a:lnTo>
                  <a:lnTo>
                    <a:pt x="2410485" y="569302"/>
                  </a:lnTo>
                  <a:close/>
                </a:path>
                <a:path w="4606290" h="2969259">
                  <a:moveTo>
                    <a:pt x="2484374" y="2417343"/>
                  </a:moveTo>
                  <a:lnTo>
                    <a:pt x="2447353" y="2405773"/>
                  </a:lnTo>
                  <a:lnTo>
                    <a:pt x="2442730" y="2420582"/>
                  </a:lnTo>
                  <a:lnTo>
                    <a:pt x="2479751" y="2432139"/>
                  </a:lnTo>
                  <a:lnTo>
                    <a:pt x="2484374" y="2417343"/>
                  </a:lnTo>
                  <a:close/>
                </a:path>
                <a:path w="4606290" h="2969259">
                  <a:moveTo>
                    <a:pt x="2484513" y="546188"/>
                  </a:moveTo>
                  <a:lnTo>
                    <a:pt x="2479891" y="531380"/>
                  </a:lnTo>
                  <a:lnTo>
                    <a:pt x="2442870" y="542937"/>
                  </a:lnTo>
                  <a:lnTo>
                    <a:pt x="2447493" y="557745"/>
                  </a:lnTo>
                  <a:lnTo>
                    <a:pt x="2484513" y="546188"/>
                  </a:lnTo>
                  <a:close/>
                </a:path>
                <a:path w="4606290" h="2969259">
                  <a:moveTo>
                    <a:pt x="2558389" y="2440444"/>
                  </a:moveTo>
                  <a:lnTo>
                    <a:pt x="2521369" y="2428887"/>
                  </a:lnTo>
                  <a:lnTo>
                    <a:pt x="2516759" y="2443696"/>
                  </a:lnTo>
                  <a:lnTo>
                    <a:pt x="2553766" y="2455240"/>
                  </a:lnTo>
                  <a:lnTo>
                    <a:pt x="2558389" y="2440444"/>
                  </a:lnTo>
                  <a:close/>
                </a:path>
                <a:path w="4606290" h="2969259">
                  <a:moveTo>
                    <a:pt x="2558529" y="523087"/>
                  </a:moveTo>
                  <a:lnTo>
                    <a:pt x="2553919" y="508279"/>
                  </a:lnTo>
                  <a:lnTo>
                    <a:pt x="2516898" y="519836"/>
                  </a:lnTo>
                  <a:lnTo>
                    <a:pt x="2521521" y="534644"/>
                  </a:lnTo>
                  <a:lnTo>
                    <a:pt x="2558529" y="523087"/>
                  </a:lnTo>
                  <a:close/>
                </a:path>
                <a:path w="4606290" h="2969259">
                  <a:moveTo>
                    <a:pt x="2632405" y="2463546"/>
                  </a:moveTo>
                  <a:lnTo>
                    <a:pt x="2595397" y="2452001"/>
                  </a:lnTo>
                  <a:lnTo>
                    <a:pt x="2590774" y="2466797"/>
                  </a:lnTo>
                  <a:lnTo>
                    <a:pt x="2627782" y="2478354"/>
                  </a:lnTo>
                  <a:lnTo>
                    <a:pt x="2632405" y="2463546"/>
                  </a:lnTo>
                  <a:close/>
                </a:path>
                <a:path w="4606290" h="2969259">
                  <a:moveTo>
                    <a:pt x="2632557" y="499986"/>
                  </a:moveTo>
                  <a:lnTo>
                    <a:pt x="2627934" y="485178"/>
                  </a:lnTo>
                  <a:lnTo>
                    <a:pt x="2590927" y="496735"/>
                  </a:lnTo>
                  <a:lnTo>
                    <a:pt x="2595537" y="511530"/>
                  </a:lnTo>
                  <a:lnTo>
                    <a:pt x="2632557" y="499986"/>
                  </a:lnTo>
                  <a:close/>
                </a:path>
                <a:path w="4606290" h="2969259">
                  <a:moveTo>
                    <a:pt x="2706433" y="2486647"/>
                  </a:moveTo>
                  <a:lnTo>
                    <a:pt x="2669425" y="2475103"/>
                  </a:lnTo>
                  <a:lnTo>
                    <a:pt x="2664803" y="2489898"/>
                  </a:lnTo>
                  <a:lnTo>
                    <a:pt x="2701823" y="2501455"/>
                  </a:lnTo>
                  <a:lnTo>
                    <a:pt x="2706433" y="2486647"/>
                  </a:lnTo>
                  <a:close/>
                </a:path>
                <a:path w="4606290" h="2969259">
                  <a:moveTo>
                    <a:pt x="2706586" y="476872"/>
                  </a:moveTo>
                  <a:lnTo>
                    <a:pt x="2701950" y="462076"/>
                  </a:lnTo>
                  <a:lnTo>
                    <a:pt x="2664955" y="473621"/>
                  </a:lnTo>
                  <a:lnTo>
                    <a:pt x="2669552" y="488429"/>
                  </a:lnTo>
                  <a:lnTo>
                    <a:pt x="2706586" y="476872"/>
                  </a:lnTo>
                  <a:close/>
                </a:path>
                <a:path w="4606290" h="2969259">
                  <a:moveTo>
                    <a:pt x="2780449" y="2509761"/>
                  </a:moveTo>
                  <a:lnTo>
                    <a:pt x="2743441" y="2498204"/>
                  </a:lnTo>
                  <a:lnTo>
                    <a:pt x="2738818" y="2513012"/>
                  </a:lnTo>
                  <a:lnTo>
                    <a:pt x="2775826" y="2524556"/>
                  </a:lnTo>
                  <a:lnTo>
                    <a:pt x="2780449" y="2509761"/>
                  </a:lnTo>
                  <a:close/>
                </a:path>
                <a:path w="4606290" h="2969259">
                  <a:moveTo>
                    <a:pt x="2780601" y="453771"/>
                  </a:moveTo>
                  <a:lnTo>
                    <a:pt x="2775978" y="438962"/>
                  </a:lnTo>
                  <a:lnTo>
                    <a:pt x="2738971" y="450519"/>
                  </a:lnTo>
                  <a:lnTo>
                    <a:pt x="2743581" y="465315"/>
                  </a:lnTo>
                  <a:lnTo>
                    <a:pt x="2780601" y="453771"/>
                  </a:lnTo>
                  <a:close/>
                </a:path>
                <a:path w="4606290" h="2969259">
                  <a:moveTo>
                    <a:pt x="2854477" y="2532850"/>
                  </a:moveTo>
                  <a:lnTo>
                    <a:pt x="2817469" y="2521305"/>
                  </a:lnTo>
                  <a:lnTo>
                    <a:pt x="2812846" y="2536113"/>
                  </a:lnTo>
                  <a:lnTo>
                    <a:pt x="2849854" y="2547658"/>
                  </a:lnTo>
                  <a:lnTo>
                    <a:pt x="2854477" y="2532850"/>
                  </a:lnTo>
                  <a:close/>
                </a:path>
                <a:path w="4606290" h="2969259">
                  <a:moveTo>
                    <a:pt x="2854617" y="430657"/>
                  </a:moveTo>
                  <a:lnTo>
                    <a:pt x="2849994" y="415861"/>
                  </a:lnTo>
                  <a:lnTo>
                    <a:pt x="2812986" y="427418"/>
                  </a:lnTo>
                  <a:lnTo>
                    <a:pt x="2817609" y="442226"/>
                  </a:lnTo>
                  <a:lnTo>
                    <a:pt x="2854617" y="430657"/>
                  </a:lnTo>
                  <a:close/>
                </a:path>
                <a:path w="4606290" h="2969259">
                  <a:moveTo>
                    <a:pt x="2928493" y="2555964"/>
                  </a:moveTo>
                  <a:lnTo>
                    <a:pt x="2891485" y="2544419"/>
                  </a:lnTo>
                  <a:lnTo>
                    <a:pt x="2886875" y="2559215"/>
                  </a:lnTo>
                  <a:lnTo>
                    <a:pt x="2923870" y="2570772"/>
                  </a:lnTo>
                  <a:lnTo>
                    <a:pt x="2928493" y="2555964"/>
                  </a:lnTo>
                  <a:close/>
                </a:path>
                <a:path w="4606290" h="2969259">
                  <a:moveTo>
                    <a:pt x="2928632" y="407568"/>
                  </a:moveTo>
                  <a:lnTo>
                    <a:pt x="2924022" y="392760"/>
                  </a:lnTo>
                  <a:lnTo>
                    <a:pt x="2887014" y="404304"/>
                  </a:lnTo>
                  <a:lnTo>
                    <a:pt x="2891637" y="419112"/>
                  </a:lnTo>
                  <a:lnTo>
                    <a:pt x="2928632" y="407568"/>
                  </a:lnTo>
                  <a:close/>
                </a:path>
                <a:path w="4606290" h="2969259">
                  <a:moveTo>
                    <a:pt x="3002521" y="2579065"/>
                  </a:moveTo>
                  <a:lnTo>
                    <a:pt x="2965500" y="2567508"/>
                  </a:lnTo>
                  <a:lnTo>
                    <a:pt x="2960890" y="2582316"/>
                  </a:lnTo>
                  <a:lnTo>
                    <a:pt x="2997898" y="2593873"/>
                  </a:lnTo>
                  <a:lnTo>
                    <a:pt x="3002521" y="2579065"/>
                  </a:lnTo>
                  <a:close/>
                </a:path>
                <a:path w="4606290" h="2969259">
                  <a:moveTo>
                    <a:pt x="3002661" y="384454"/>
                  </a:moveTo>
                  <a:lnTo>
                    <a:pt x="2998038" y="369658"/>
                  </a:lnTo>
                  <a:lnTo>
                    <a:pt x="2961030" y="381203"/>
                  </a:lnTo>
                  <a:lnTo>
                    <a:pt x="2965653" y="396011"/>
                  </a:lnTo>
                  <a:lnTo>
                    <a:pt x="3002661" y="384454"/>
                  </a:lnTo>
                  <a:close/>
                </a:path>
                <a:path w="4606290" h="2969259">
                  <a:moveTo>
                    <a:pt x="3076537" y="2602166"/>
                  </a:moveTo>
                  <a:lnTo>
                    <a:pt x="3039529" y="2590609"/>
                  </a:lnTo>
                  <a:lnTo>
                    <a:pt x="3034919" y="2605417"/>
                  </a:lnTo>
                  <a:lnTo>
                    <a:pt x="3071926" y="2616962"/>
                  </a:lnTo>
                  <a:lnTo>
                    <a:pt x="3076537" y="2602166"/>
                  </a:lnTo>
                  <a:close/>
                </a:path>
                <a:path w="4606290" h="2969259">
                  <a:moveTo>
                    <a:pt x="3076689" y="361353"/>
                  </a:moveTo>
                  <a:lnTo>
                    <a:pt x="3072066" y="346544"/>
                  </a:lnTo>
                  <a:lnTo>
                    <a:pt x="3035058" y="358101"/>
                  </a:lnTo>
                  <a:lnTo>
                    <a:pt x="3039681" y="372910"/>
                  </a:lnTo>
                  <a:lnTo>
                    <a:pt x="3076689" y="361353"/>
                  </a:lnTo>
                  <a:close/>
                </a:path>
                <a:path w="4606290" h="2969259">
                  <a:moveTo>
                    <a:pt x="3150552" y="2625267"/>
                  </a:moveTo>
                  <a:lnTo>
                    <a:pt x="3113557" y="2613723"/>
                  </a:lnTo>
                  <a:lnTo>
                    <a:pt x="3108934" y="2628531"/>
                  </a:lnTo>
                  <a:lnTo>
                    <a:pt x="3145942" y="2640076"/>
                  </a:lnTo>
                  <a:lnTo>
                    <a:pt x="3150552" y="2625267"/>
                  </a:lnTo>
                  <a:close/>
                </a:path>
                <a:path w="4606290" h="2969259">
                  <a:moveTo>
                    <a:pt x="3150705" y="338251"/>
                  </a:moveTo>
                  <a:lnTo>
                    <a:pt x="3146082" y="323456"/>
                  </a:lnTo>
                  <a:lnTo>
                    <a:pt x="3109074" y="335000"/>
                  </a:lnTo>
                  <a:lnTo>
                    <a:pt x="3113697" y="349808"/>
                  </a:lnTo>
                  <a:lnTo>
                    <a:pt x="3150705" y="338251"/>
                  </a:lnTo>
                  <a:close/>
                </a:path>
                <a:path w="4606290" h="2969259">
                  <a:moveTo>
                    <a:pt x="3224593" y="2648369"/>
                  </a:moveTo>
                  <a:lnTo>
                    <a:pt x="3187585" y="2636824"/>
                  </a:lnTo>
                  <a:lnTo>
                    <a:pt x="3182950" y="2651620"/>
                  </a:lnTo>
                  <a:lnTo>
                    <a:pt x="3219970" y="2663177"/>
                  </a:lnTo>
                  <a:lnTo>
                    <a:pt x="3224593" y="2648369"/>
                  </a:lnTo>
                  <a:close/>
                </a:path>
                <a:path w="4606290" h="2969259">
                  <a:moveTo>
                    <a:pt x="3224720" y="315150"/>
                  </a:moveTo>
                  <a:lnTo>
                    <a:pt x="3220110" y="300342"/>
                  </a:lnTo>
                  <a:lnTo>
                    <a:pt x="3183102" y="311899"/>
                  </a:lnTo>
                  <a:lnTo>
                    <a:pt x="3187725" y="326694"/>
                  </a:lnTo>
                  <a:lnTo>
                    <a:pt x="3224720" y="315150"/>
                  </a:lnTo>
                  <a:close/>
                </a:path>
                <a:path w="4606290" h="2969259">
                  <a:moveTo>
                    <a:pt x="3298609" y="2671483"/>
                  </a:moveTo>
                  <a:lnTo>
                    <a:pt x="3261588" y="2659913"/>
                  </a:lnTo>
                  <a:lnTo>
                    <a:pt x="3256978" y="2674721"/>
                  </a:lnTo>
                  <a:lnTo>
                    <a:pt x="3293986" y="2686278"/>
                  </a:lnTo>
                  <a:lnTo>
                    <a:pt x="3298609" y="2671483"/>
                  </a:lnTo>
                  <a:close/>
                </a:path>
                <a:path w="4606290" h="2969259">
                  <a:moveTo>
                    <a:pt x="3298748" y="292049"/>
                  </a:moveTo>
                  <a:lnTo>
                    <a:pt x="3294138" y="277241"/>
                  </a:lnTo>
                  <a:lnTo>
                    <a:pt x="3257131" y="288798"/>
                  </a:lnTo>
                  <a:lnTo>
                    <a:pt x="3261741" y="303593"/>
                  </a:lnTo>
                  <a:lnTo>
                    <a:pt x="3298748" y="292049"/>
                  </a:lnTo>
                  <a:close/>
                </a:path>
                <a:path w="4606290" h="2969259">
                  <a:moveTo>
                    <a:pt x="3372624" y="2694571"/>
                  </a:moveTo>
                  <a:lnTo>
                    <a:pt x="3335617" y="2683027"/>
                  </a:lnTo>
                  <a:lnTo>
                    <a:pt x="3330994" y="2697835"/>
                  </a:lnTo>
                  <a:lnTo>
                    <a:pt x="3368014" y="2709380"/>
                  </a:lnTo>
                  <a:lnTo>
                    <a:pt x="3372624" y="2694571"/>
                  </a:lnTo>
                  <a:close/>
                </a:path>
                <a:path w="4606290" h="2969259">
                  <a:moveTo>
                    <a:pt x="3372777" y="268935"/>
                  </a:moveTo>
                  <a:lnTo>
                    <a:pt x="3368154" y="254139"/>
                  </a:lnTo>
                  <a:lnTo>
                    <a:pt x="3331133" y="265696"/>
                  </a:lnTo>
                  <a:lnTo>
                    <a:pt x="3335756" y="280492"/>
                  </a:lnTo>
                  <a:lnTo>
                    <a:pt x="3372777" y="268935"/>
                  </a:lnTo>
                  <a:close/>
                </a:path>
                <a:path w="4606290" h="2969259">
                  <a:moveTo>
                    <a:pt x="3446653" y="2717685"/>
                  </a:moveTo>
                  <a:lnTo>
                    <a:pt x="3409645" y="2706141"/>
                  </a:lnTo>
                  <a:lnTo>
                    <a:pt x="3405022" y="2720937"/>
                  </a:lnTo>
                  <a:lnTo>
                    <a:pt x="3442030" y="2732494"/>
                  </a:lnTo>
                  <a:lnTo>
                    <a:pt x="3446653" y="2717685"/>
                  </a:lnTo>
                  <a:close/>
                </a:path>
                <a:path w="4606290" h="2969259">
                  <a:moveTo>
                    <a:pt x="3446805" y="245833"/>
                  </a:moveTo>
                  <a:lnTo>
                    <a:pt x="3442170" y="231038"/>
                  </a:lnTo>
                  <a:lnTo>
                    <a:pt x="3405162" y="242582"/>
                  </a:lnTo>
                  <a:lnTo>
                    <a:pt x="3409785" y="257390"/>
                  </a:lnTo>
                  <a:lnTo>
                    <a:pt x="3446805" y="245833"/>
                  </a:lnTo>
                  <a:close/>
                </a:path>
                <a:path w="4606290" h="2969259">
                  <a:moveTo>
                    <a:pt x="3520668" y="2740787"/>
                  </a:moveTo>
                  <a:lnTo>
                    <a:pt x="3483660" y="2729230"/>
                  </a:lnTo>
                  <a:lnTo>
                    <a:pt x="3479038" y="2744038"/>
                  </a:lnTo>
                  <a:lnTo>
                    <a:pt x="3516058" y="2755595"/>
                  </a:lnTo>
                  <a:lnTo>
                    <a:pt x="3520668" y="2740787"/>
                  </a:lnTo>
                  <a:close/>
                </a:path>
                <a:path w="4606290" h="2969259">
                  <a:moveTo>
                    <a:pt x="3520821" y="222732"/>
                  </a:moveTo>
                  <a:lnTo>
                    <a:pt x="3516198" y="207924"/>
                  </a:lnTo>
                  <a:lnTo>
                    <a:pt x="3479190" y="219481"/>
                  </a:lnTo>
                  <a:lnTo>
                    <a:pt x="3483800" y="234276"/>
                  </a:lnTo>
                  <a:lnTo>
                    <a:pt x="3520821" y="222732"/>
                  </a:lnTo>
                  <a:close/>
                </a:path>
                <a:path w="4606290" h="2969259">
                  <a:moveTo>
                    <a:pt x="3594697" y="2763888"/>
                  </a:moveTo>
                  <a:lnTo>
                    <a:pt x="3557689" y="2752344"/>
                  </a:lnTo>
                  <a:lnTo>
                    <a:pt x="3553053" y="2767152"/>
                  </a:lnTo>
                  <a:lnTo>
                    <a:pt x="3590086" y="2778696"/>
                  </a:lnTo>
                  <a:lnTo>
                    <a:pt x="3594697" y="2763888"/>
                  </a:lnTo>
                  <a:close/>
                </a:path>
                <a:path w="4606290" h="2969259">
                  <a:moveTo>
                    <a:pt x="3594836" y="199618"/>
                  </a:moveTo>
                  <a:lnTo>
                    <a:pt x="3590226" y="184823"/>
                  </a:lnTo>
                  <a:lnTo>
                    <a:pt x="3553206" y="196380"/>
                  </a:lnTo>
                  <a:lnTo>
                    <a:pt x="3557828" y="211188"/>
                  </a:lnTo>
                  <a:lnTo>
                    <a:pt x="3594836" y="199618"/>
                  </a:lnTo>
                  <a:close/>
                </a:path>
                <a:path w="4606290" h="2969259">
                  <a:moveTo>
                    <a:pt x="3668725" y="2787002"/>
                  </a:moveTo>
                  <a:lnTo>
                    <a:pt x="3631704" y="2775445"/>
                  </a:lnTo>
                  <a:lnTo>
                    <a:pt x="3627082" y="2790253"/>
                  </a:lnTo>
                  <a:lnTo>
                    <a:pt x="3664102" y="2801810"/>
                  </a:lnTo>
                  <a:lnTo>
                    <a:pt x="3668725" y="2787002"/>
                  </a:lnTo>
                  <a:close/>
                </a:path>
                <a:path w="4606290" h="2969259">
                  <a:moveTo>
                    <a:pt x="3668865" y="176530"/>
                  </a:moveTo>
                  <a:lnTo>
                    <a:pt x="3664254" y="161721"/>
                  </a:lnTo>
                  <a:lnTo>
                    <a:pt x="3627234" y="173266"/>
                  </a:lnTo>
                  <a:lnTo>
                    <a:pt x="3631844" y="188074"/>
                  </a:lnTo>
                  <a:lnTo>
                    <a:pt x="3668865" y="176530"/>
                  </a:lnTo>
                  <a:close/>
                </a:path>
                <a:path w="4606290" h="2969259">
                  <a:moveTo>
                    <a:pt x="3742740" y="2810103"/>
                  </a:moveTo>
                  <a:lnTo>
                    <a:pt x="3705720" y="2798559"/>
                  </a:lnTo>
                  <a:lnTo>
                    <a:pt x="3701123" y="2813354"/>
                  </a:lnTo>
                  <a:lnTo>
                    <a:pt x="3738118" y="2824911"/>
                  </a:lnTo>
                  <a:lnTo>
                    <a:pt x="3742740" y="2810103"/>
                  </a:lnTo>
                  <a:close/>
                </a:path>
                <a:path w="4606290" h="2969259">
                  <a:moveTo>
                    <a:pt x="3742880" y="153416"/>
                  </a:moveTo>
                  <a:lnTo>
                    <a:pt x="3738270" y="138607"/>
                  </a:lnTo>
                  <a:lnTo>
                    <a:pt x="3701250" y="150152"/>
                  </a:lnTo>
                  <a:lnTo>
                    <a:pt x="3705872" y="164960"/>
                  </a:lnTo>
                  <a:lnTo>
                    <a:pt x="3742880" y="153416"/>
                  </a:lnTo>
                  <a:close/>
                </a:path>
                <a:path w="4606290" h="2969259">
                  <a:moveTo>
                    <a:pt x="3816756" y="2833217"/>
                  </a:moveTo>
                  <a:lnTo>
                    <a:pt x="3779748" y="2821648"/>
                  </a:lnTo>
                  <a:lnTo>
                    <a:pt x="3775138" y="2836456"/>
                  </a:lnTo>
                  <a:lnTo>
                    <a:pt x="3812146" y="2848013"/>
                  </a:lnTo>
                  <a:lnTo>
                    <a:pt x="3816756" y="2833217"/>
                  </a:lnTo>
                  <a:close/>
                </a:path>
                <a:path w="4606290" h="2969259">
                  <a:moveTo>
                    <a:pt x="3816908" y="130314"/>
                  </a:moveTo>
                  <a:lnTo>
                    <a:pt x="3812286" y="115506"/>
                  </a:lnTo>
                  <a:lnTo>
                    <a:pt x="3775278" y="127063"/>
                  </a:lnTo>
                  <a:lnTo>
                    <a:pt x="3779901" y="141871"/>
                  </a:lnTo>
                  <a:lnTo>
                    <a:pt x="3816908" y="130314"/>
                  </a:lnTo>
                  <a:close/>
                </a:path>
                <a:path w="4606290" h="2969259">
                  <a:moveTo>
                    <a:pt x="3837368" y="1646262"/>
                  </a:moveTo>
                  <a:lnTo>
                    <a:pt x="3836847" y="1627339"/>
                  </a:lnTo>
                  <a:lnTo>
                    <a:pt x="3836390" y="1607896"/>
                  </a:lnTo>
                  <a:lnTo>
                    <a:pt x="3836378" y="1607553"/>
                  </a:lnTo>
                  <a:lnTo>
                    <a:pt x="3820858" y="1607896"/>
                  </a:lnTo>
                  <a:lnTo>
                    <a:pt x="3821315" y="1626946"/>
                  </a:lnTo>
                  <a:lnTo>
                    <a:pt x="3821849" y="1646262"/>
                  </a:lnTo>
                  <a:lnTo>
                    <a:pt x="3821861" y="1646707"/>
                  </a:lnTo>
                  <a:lnTo>
                    <a:pt x="3837368" y="1646262"/>
                  </a:lnTo>
                  <a:close/>
                </a:path>
                <a:path w="4606290" h="2969259">
                  <a:moveTo>
                    <a:pt x="3840137" y="1723669"/>
                  </a:moveTo>
                  <a:lnTo>
                    <a:pt x="3839362" y="1704962"/>
                  </a:lnTo>
                  <a:lnTo>
                    <a:pt x="3838638" y="1685518"/>
                  </a:lnTo>
                  <a:lnTo>
                    <a:pt x="3838613" y="1684972"/>
                  </a:lnTo>
                  <a:lnTo>
                    <a:pt x="3823119" y="1685518"/>
                  </a:lnTo>
                  <a:lnTo>
                    <a:pt x="3823830" y="1704365"/>
                  </a:lnTo>
                  <a:lnTo>
                    <a:pt x="3824617" y="1723669"/>
                  </a:lnTo>
                  <a:lnTo>
                    <a:pt x="3824643" y="1724329"/>
                  </a:lnTo>
                  <a:lnTo>
                    <a:pt x="3840137" y="1723669"/>
                  </a:lnTo>
                  <a:close/>
                </a:path>
                <a:path w="4606290" h="2969259">
                  <a:moveTo>
                    <a:pt x="3844010" y="1801025"/>
                  </a:moveTo>
                  <a:lnTo>
                    <a:pt x="3842982" y="1782559"/>
                  </a:lnTo>
                  <a:lnTo>
                    <a:pt x="3841966" y="1763128"/>
                  </a:lnTo>
                  <a:lnTo>
                    <a:pt x="3841927" y="1762353"/>
                  </a:lnTo>
                  <a:lnTo>
                    <a:pt x="3826433" y="1763128"/>
                  </a:lnTo>
                  <a:lnTo>
                    <a:pt x="3827411" y="1781733"/>
                  </a:lnTo>
                  <a:lnTo>
                    <a:pt x="3828478" y="1801025"/>
                  </a:lnTo>
                  <a:lnTo>
                    <a:pt x="3828529" y="1801901"/>
                  </a:lnTo>
                  <a:lnTo>
                    <a:pt x="3844010" y="1801025"/>
                  </a:lnTo>
                  <a:close/>
                </a:path>
                <a:path w="4606290" h="2969259">
                  <a:moveTo>
                    <a:pt x="3849014" y="1878304"/>
                  </a:moveTo>
                  <a:lnTo>
                    <a:pt x="3847731" y="1860105"/>
                  </a:lnTo>
                  <a:lnTo>
                    <a:pt x="3846423" y="1840674"/>
                  </a:lnTo>
                  <a:lnTo>
                    <a:pt x="3846360" y="1839671"/>
                  </a:lnTo>
                  <a:lnTo>
                    <a:pt x="3830891" y="1840674"/>
                  </a:lnTo>
                  <a:lnTo>
                    <a:pt x="3832110" y="1859038"/>
                  </a:lnTo>
                  <a:lnTo>
                    <a:pt x="3833482" y="1878304"/>
                  </a:lnTo>
                  <a:lnTo>
                    <a:pt x="3833558" y="1879422"/>
                  </a:lnTo>
                  <a:lnTo>
                    <a:pt x="3849014" y="1878304"/>
                  </a:lnTo>
                  <a:close/>
                </a:path>
                <a:path w="4606290" h="2969259">
                  <a:moveTo>
                    <a:pt x="3855212" y="1955495"/>
                  </a:moveTo>
                  <a:lnTo>
                    <a:pt x="3853675" y="1937562"/>
                  </a:lnTo>
                  <a:lnTo>
                    <a:pt x="3852075" y="1918157"/>
                  </a:lnTo>
                  <a:lnTo>
                    <a:pt x="3851973" y="1916925"/>
                  </a:lnTo>
                  <a:lnTo>
                    <a:pt x="3836505" y="1918157"/>
                  </a:lnTo>
                  <a:lnTo>
                    <a:pt x="3838003" y="1936267"/>
                  </a:lnTo>
                  <a:lnTo>
                    <a:pt x="3839641" y="1955495"/>
                  </a:lnTo>
                  <a:lnTo>
                    <a:pt x="3839768" y="1956866"/>
                  </a:lnTo>
                  <a:lnTo>
                    <a:pt x="3855212" y="1955495"/>
                  </a:lnTo>
                  <a:close/>
                </a:path>
                <a:path w="4606290" h="2969259">
                  <a:moveTo>
                    <a:pt x="3862641" y="2032571"/>
                  </a:moveTo>
                  <a:lnTo>
                    <a:pt x="3860673" y="2013381"/>
                  </a:lnTo>
                  <a:lnTo>
                    <a:pt x="3858780" y="1994052"/>
                  </a:lnTo>
                  <a:lnTo>
                    <a:pt x="3843337" y="1995538"/>
                  </a:lnTo>
                  <a:lnTo>
                    <a:pt x="3845242" y="2014931"/>
                  </a:lnTo>
                  <a:lnTo>
                    <a:pt x="3847236" y="2034197"/>
                  </a:lnTo>
                  <a:lnTo>
                    <a:pt x="3862641" y="2032571"/>
                  </a:lnTo>
                  <a:close/>
                </a:path>
                <a:path w="4606290" h="2969259">
                  <a:moveTo>
                    <a:pt x="3871379" y="2109520"/>
                  </a:moveTo>
                  <a:lnTo>
                    <a:pt x="3869080" y="2090369"/>
                  </a:lnTo>
                  <a:lnTo>
                    <a:pt x="3866845" y="2071065"/>
                  </a:lnTo>
                  <a:lnTo>
                    <a:pt x="3851440" y="2072830"/>
                  </a:lnTo>
                  <a:lnTo>
                    <a:pt x="3853675" y="2092185"/>
                  </a:lnTo>
                  <a:lnTo>
                    <a:pt x="3855999" y="2111400"/>
                  </a:lnTo>
                  <a:lnTo>
                    <a:pt x="3871379" y="2109520"/>
                  </a:lnTo>
                  <a:close/>
                </a:path>
                <a:path w="4606290" h="2969259">
                  <a:moveTo>
                    <a:pt x="3881513" y="2186267"/>
                  </a:moveTo>
                  <a:lnTo>
                    <a:pt x="3880167" y="2176742"/>
                  </a:lnTo>
                  <a:lnTo>
                    <a:pt x="3877551" y="2157565"/>
                  </a:lnTo>
                  <a:lnTo>
                    <a:pt x="3876268" y="2147913"/>
                  </a:lnTo>
                  <a:lnTo>
                    <a:pt x="3860889" y="2149945"/>
                  </a:lnTo>
                  <a:lnTo>
                    <a:pt x="3863492" y="2169274"/>
                  </a:lnTo>
                  <a:lnTo>
                    <a:pt x="3864813" y="2178888"/>
                  </a:lnTo>
                  <a:lnTo>
                    <a:pt x="3866159" y="2188451"/>
                  </a:lnTo>
                  <a:lnTo>
                    <a:pt x="3881513" y="2186267"/>
                  </a:lnTo>
                  <a:close/>
                </a:path>
                <a:path w="4606290" h="2969259">
                  <a:moveTo>
                    <a:pt x="3890784" y="2856306"/>
                  </a:moveTo>
                  <a:lnTo>
                    <a:pt x="3853777" y="2844762"/>
                  </a:lnTo>
                  <a:lnTo>
                    <a:pt x="3849154" y="2859570"/>
                  </a:lnTo>
                  <a:lnTo>
                    <a:pt x="3886162" y="2871114"/>
                  </a:lnTo>
                  <a:lnTo>
                    <a:pt x="3890784" y="2856306"/>
                  </a:lnTo>
                  <a:close/>
                </a:path>
                <a:path w="4606290" h="2969259">
                  <a:moveTo>
                    <a:pt x="3890924" y="107200"/>
                  </a:moveTo>
                  <a:lnTo>
                    <a:pt x="3886301" y="92405"/>
                  </a:lnTo>
                  <a:lnTo>
                    <a:pt x="3849306" y="103962"/>
                  </a:lnTo>
                  <a:lnTo>
                    <a:pt x="3853916" y="118770"/>
                  </a:lnTo>
                  <a:lnTo>
                    <a:pt x="3890924" y="107200"/>
                  </a:lnTo>
                  <a:close/>
                </a:path>
                <a:path w="4606290" h="2969259">
                  <a:moveTo>
                    <a:pt x="3893147" y="2262797"/>
                  </a:moveTo>
                  <a:lnTo>
                    <a:pt x="3891610" y="2253310"/>
                  </a:lnTo>
                  <a:lnTo>
                    <a:pt x="3888613" y="2234196"/>
                  </a:lnTo>
                  <a:lnTo>
                    <a:pt x="3887139" y="2224557"/>
                  </a:lnTo>
                  <a:lnTo>
                    <a:pt x="3871811" y="2226894"/>
                  </a:lnTo>
                  <a:lnTo>
                    <a:pt x="3873284" y="2236559"/>
                  </a:lnTo>
                  <a:lnTo>
                    <a:pt x="3874782" y="2246185"/>
                  </a:lnTo>
                  <a:lnTo>
                    <a:pt x="3877843" y="2265299"/>
                  </a:lnTo>
                  <a:lnTo>
                    <a:pt x="3893147" y="2262797"/>
                  </a:lnTo>
                  <a:close/>
                </a:path>
                <a:path w="4606290" h="2969259">
                  <a:moveTo>
                    <a:pt x="3906393" y="2338781"/>
                  </a:moveTo>
                  <a:lnTo>
                    <a:pt x="3904653" y="2329408"/>
                  </a:lnTo>
                  <a:lnTo>
                    <a:pt x="3902938" y="2319972"/>
                  </a:lnTo>
                  <a:lnTo>
                    <a:pt x="3901249" y="2310498"/>
                  </a:lnTo>
                  <a:lnTo>
                    <a:pt x="3899585" y="2300960"/>
                  </a:lnTo>
                  <a:lnTo>
                    <a:pt x="3884295" y="2303615"/>
                  </a:lnTo>
                  <a:lnTo>
                    <a:pt x="3886962" y="2318651"/>
                  </a:lnTo>
                  <a:lnTo>
                    <a:pt x="3889654" y="2333548"/>
                  </a:lnTo>
                  <a:lnTo>
                    <a:pt x="3906393" y="2338781"/>
                  </a:lnTo>
                  <a:close/>
                </a:path>
                <a:path w="4606290" h="2969259">
                  <a:moveTo>
                    <a:pt x="3921556" y="2414917"/>
                  </a:moveTo>
                  <a:lnTo>
                    <a:pt x="3919575" y="2405545"/>
                  </a:lnTo>
                  <a:lnTo>
                    <a:pt x="3917607" y="2396096"/>
                  </a:lnTo>
                  <a:lnTo>
                    <a:pt x="3915676" y="2386596"/>
                  </a:lnTo>
                  <a:lnTo>
                    <a:pt x="3913746" y="2377033"/>
                  </a:lnTo>
                  <a:lnTo>
                    <a:pt x="3898544" y="2380056"/>
                  </a:lnTo>
                  <a:lnTo>
                    <a:pt x="3900474" y="2389670"/>
                  </a:lnTo>
                  <a:lnTo>
                    <a:pt x="3902418" y="2399220"/>
                  </a:lnTo>
                  <a:lnTo>
                    <a:pt x="3904386" y="2408720"/>
                  </a:lnTo>
                  <a:lnTo>
                    <a:pt x="3906367" y="2418143"/>
                  </a:lnTo>
                  <a:lnTo>
                    <a:pt x="3921556" y="2414917"/>
                  </a:lnTo>
                  <a:close/>
                </a:path>
                <a:path w="4606290" h="2969259">
                  <a:moveTo>
                    <a:pt x="3938740" y="2490330"/>
                  </a:moveTo>
                  <a:lnTo>
                    <a:pt x="3936479" y="2481034"/>
                  </a:lnTo>
                  <a:lnTo>
                    <a:pt x="3934256" y="2471661"/>
                  </a:lnTo>
                  <a:lnTo>
                    <a:pt x="3932047" y="2462212"/>
                  </a:lnTo>
                  <a:lnTo>
                    <a:pt x="3929850" y="2452687"/>
                  </a:lnTo>
                  <a:lnTo>
                    <a:pt x="3914749" y="2456129"/>
                  </a:lnTo>
                  <a:lnTo>
                    <a:pt x="3916946" y="2465717"/>
                  </a:lnTo>
                  <a:lnTo>
                    <a:pt x="3919156" y="2475217"/>
                  </a:lnTo>
                  <a:lnTo>
                    <a:pt x="3921404" y="2484640"/>
                  </a:lnTo>
                  <a:lnTo>
                    <a:pt x="3923665" y="2494000"/>
                  </a:lnTo>
                  <a:lnTo>
                    <a:pt x="3938740" y="2490330"/>
                  </a:lnTo>
                  <a:close/>
                </a:path>
                <a:path w="4606290" h="2969259">
                  <a:moveTo>
                    <a:pt x="3948988" y="72847"/>
                  </a:moveTo>
                  <a:lnTo>
                    <a:pt x="3923322" y="80848"/>
                  </a:lnTo>
                  <a:lnTo>
                    <a:pt x="3927932" y="95656"/>
                  </a:lnTo>
                  <a:lnTo>
                    <a:pt x="3942410" y="91147"/>
                  </a:lnTo>
                  <a:lnTo>
                    <a:pt x="3944582" y="84963"/>
                  </a:lnTo>
                  <a:lnTo>
                    <a:pt x="3946791" y="78867"/>
                  </a:lnTo>
                  <a:lnTo>
                    <a:pt x="3948988" y="72847"/>
                  </a:lnTo>
                  <a:close/>
                </a:path>
                <a:path w="4606290" h="2969259">
                  <a:moveTo>
                    <a:pt x="3958323" y="2565095"/>
                  </a:moveTo>
                  <a:lnTo>
                    <a:pt x="3955758" y="2555900"/>
                  </a:lnTo>
                  <a:lnTo>
                    <a:pt x="3953218" y="2546629"/>
                  </a:lnTo>
                  <a:lnTo>
                    <a:pt x="3950690" y="2537256"/>
                  </a:lnTo>
                  <a:lnTo>
                    <a:pt x="3948201" y="2527795"/>
                  </a:lnTo>
                  <a:lnTo>
                    <a:pt x="3933190" y="2531732"/>
                  </a:lnTo>
                  <a:lnTo>
                    <a:pt x="3935704" y="2541257"/>
                  </a:lnTo>
                  <a:lnTo>
                    <a:pt x="3938244" y="2550693"/>
                  </a:lnTo>
                  <a:lnTo>
                    <a:pt x="3940810" y="2560040"/>
                  </a:lnTo>
                  <a:lnTo>
                    <a:pt x="3943400" y="2569299"/>
                  </a:lnTo>
                  <a:lnTo>
                    <a:pt x="3958323" y="2565095"/>
                  </a:lnTo>
                  <a:close/>
                </a:path>
                <a:path w="4606290" h="2969259">
                  <a:moveTo>
                    <a:pt x="3964800" y="2879407"/>
                  </a:moveTo>
                  <a:lnTo>
                    <a:pt x="3927805" y="2867863"/>
                  </a:lnTo>
                  <a:lnTo>
                    <a:pt x="3923169" y="2882671"/>
                  </a:lnTo>
                  <a:lnTo>
                    <a:pt x="3960190" y="2894228"/>
                  </a:lnTo>
                  <a:lnTo>
                    <a:pt x="3964800" y="2879407"/>
                  </a:lnTo>
                  <a:close/>
                </a:path>
                <a:path w="4606290" h="2969259">
                  <a:moveTo>
                    <a:pt x="3964952" y="84112"/>
                  </a:moveTo>
                  <a:lnTo>
                    <a:pt x="3963314" y="78867"/>
                  </a:lnTo>
                  <a:lnTo>
                    <a:pt x="3960939" y="85369"/>
                  </a:lnTo>
                  <a:lnTo>
                    <a:pt x="3964952" y="84112"/>
                  </a:lnTo>
                  <a:close/>
                </a:path>
                <a:path w="4606290" h="2969259">
                  <a:moveTo>
                    <a:pt x="3980789" y="2638983"/>
                  </a:moveTo>
                  <a:lnTo>
                    <a:pt x="3977843" y="2629941"/>
                  </a:lnTo>
                  <a:lnTo>
                    <a:pt x="3974922" y="2620797"/>
                  </a:lnTo>
                  <a:lnTo>
                    <a:pt x="3972026" y="2611539"/>
                  </a:lnTo>
                  <a:lnTo>
                    <a:pt x="3969169" y="2602166"/>
                  </a:lnTo>
                  <a:lnTo>
                    <a:pt x="3954310" y="2606675"/>
                  </a:lnTo>
                  <a:lnTo>
                    <a:pt x="3957218" y="2616123"/>
                  </a:lnTo>
                  <a:lnTo>
                    <a:pt x="3960139" y="2625471"/>
                  </a:lnTo>
                  <a:lnTo>
                    <a:pt x="3963085" y="2634704"/>
                  </a:lnTo>
                  <a:lnTo>
                    <a:pt x="3966057" y="2643835"/>
                  </a:lnTo>
                  <a:lnTo>
                    <a:pt x="3980789" y="2638983"/>
                  </a:lnTo>
                  <a:close/>
                </a:path>
                <a:path w="4606290" h="2969259">
                  <a:moveTo>
                    <a:pt x="4006799" y="2711589"/>
                  </a:moveTo>
                  <a:lnTo>
                    <a:pt x="4003370" y="2702737"/>
                  </a:lnTo>
                  <a:lnTo>
                    <a:pt x="3999966" y="2693746"/>
                  </a:lnTo>
                  <a:lnTo>
                    <a:pt x="3996613" y="2684653"/>
                  </a:lnTo>
                  <a:lnTo>
                    <a:pt x="3993299" y="2675496"/>
                  </a:lnTo>
                  <a:lnTo>
                    <a:pt x="3978694" y="2680716"/>
                  </a:lnTo>
                  <a:lnTo>
                    <a:pt x="3982047" y="2689987"/>
                  </a:lnTo>
                  <a:lnTo>
                    <a:pt x="3985450" y="2699194"/>
                  </a:lnTo>
                  <a:lnTo>
                    <a:pt x="3988892" y="2708287"/>
                  </a:lnTo>
                  <a:lnTo>
                    <a:pt x="3992372" y="2717254"/>
                  </a:lnTo>
                  <a:lnTo>
                    <a:pt x="4006799" y="2711589"/>
                  </a:lnTo>
                  <a:close/>
                </a:path>
                <a:path w="4606290" h="2969259">
                  <a:moveTo>
                    <a:pt x="4037469" y="2782163"/>
                  </a:moveTo>
                  <a:lnTo>
                    <a:pt x="4033443" y="2773705"/>
                  </a:lnTo>
                  <a:lnTo>
                    <a:pt x="4029418" y="2765031"/>
                  </a:lnTo>
                  <a:lnTo>
                    <a:pt x="4025417" y="2756192"/>
                  </a:lnTo>
                  <a:lnTo>
                    <a:pt x="4021480" y="2747200"/>
                  </a:lnTo>
                  <a:lnTo>
                    <a:pt x="4007243" y="2753372"/>
                  </a:lnTo>
                  <a:lnTo>
                    <a:pt x="4011257" y="2762504"/>
                  </a:lnTo>
                  <a:lnTo>
                    <a:pt x="4015321" y="2771495"/>
                  </a:lnTo>
                  <a:lnTo>
                    <a:pt x="4019410" y="2780309"/>
                  </a:lnTo>
                  <a:lnTo>
                    <a:pt x="4023525" y="2788920"/>
                  </a:lnTo>
                  <a:lnTo>
                    <a:pt x="4037469" y="2782163"/>
                  </a:lnTo>
                  <a:close/>
                </a:path>
                <a:path w="4606290" h="2969259">
                  <a:moveTo>
                    <a:pt x="4038828" y="2902521"/>
                  </a:moveTo>
                  <a:lnTo>
                    <a:pt x="4001820" y="2890964"/>
                  </a:lnTo>
                  <a:lnTo>
                    <a:pt x="3997198" y="2905772"/>
                  </a:lnTo>
                  <a:lnTo>
                    <a:pt x="4034218" y="2917329"/>
                  </a:lnTo>
                  <a:lnTo>
                    <a:pt x="4038828" y="2902521"/>
                  </a:lnTo>
                  <a:close/>
                </a:path>
                <a:path w="4606290" h="2969259">
                  <a:moveTo>
                    <a:pt x="4038968" y="61010"/>
                  </a:moveTo>
                  <a:lnTo>
                    <a:pt x="4034358" y="46202"/>
                  </a:lnTo>
                  <a:lnTo>
                    <a:pt x="3997350" y="57746"/>
                  </a:lnTo>
                  <a:lnTo>
                    <a:pt x="4001973" y="72555"/>
                  </a:lnTo>
                  <a:lnTo>
                    <a:pt x="4038968" y="61010"/>
                  </a:lnTo>
                  <a:close/>
                </a:path>
                <a:path w="4606290" h="2969259">
                  <a:moveTo>
                    <a:pt x="4074617" y="2849118"/>
                  </a:moveTo>
                  <a:lnTo>
                    <a:pt x="4069689" y="2841307"/>
                  </a:lnTo>
                  <a:lnTo>
                    <a:pt x="4064787" y="2833205"/>
                  </a:lnTo>
                  <a:lnTo>
                    <a:pt x="4059910" y="2824848"/>
                  </a:lnTo>
                  <a:lnTo>
                    <a:pt x="4055084" y="2816250"/>
                  </a:lnTo>
                  <a:lnTo>
                    <a:pt x="4041508" y="2823743"/>
                  </a:lnTo>
                  <a:lnTo>
                    <a:pt x="4046461" y="2832557"/>
                  </a:lnTo>
                  <a:lnTo>
                    <a:pt x="4051465" y="2841142"/>
                  </a:lnTo>
                  <a:lnTo>
                    <a:pt x="4056519" y="2849473"/>
                  </a:lnTo>
                  <a:lnTo>
                    <a:pt x="4061574" y="2857512"/>
                  </a:lnTo>
                  <a:lnTo>
                    <a:pt x="4074617" y="2849118"/>
                  </a:lnTo>
                  <a:close/>
                </a:path>
                <a:path w="4606290" h="2969259">
                  <a:moveTo>
                    <a:pt x="4112857" y="2925622"/>
                  </a:moveTo>
                  <a:lnTo>
                    <a:pt x="4075849" y="2914065"/>
                  </a:lnTo>
                  <a:lnTo>
                    <a:pt x="4071226" y="2928874"/>
                  </a:lnTo>
                  <a:lnTo>
                    <a:pt x="4108234" y="2940418"/>
                  </a:lnTo>
                  <a:lnTo>
                    <a:pt x="4112857" y="2925622"/>
                  </a:lnTo>
                  <a:close/>
                </a:path>
                <a:path w="4606290" h="2969259">
                  <a:moveTo>
                    <a:pt x="4112996" y="37896"/>
                  </a:moveTo>
                  <a:lnTo>
                    <a:pt x="4108373" y="23088"/>
                  </a:lnTo>
                  <a:lnTo>
                    <a:pt x="4071366" y="34645"/>
                  </a:lnTo>
                  <a:lnTo>
                    <a:pt x="4075988" y="49453"/>
                  </a:lnTo>
                  <a:lnTo>
                    <a:pt x="4112996" y="37896"/>
                  </a:lnTo>
                  <a:close/>
                </a:path>
                <a:path w="4606290" h="2969259">
                  <a:moveTo>
                    <a:pt x="4121404" y="2908528"/>
                  </a:moveTo>
                  <a:lnTo>
                    <a:pt x="4115168" y="2902102"/>
                  </a:lnTo>
                  <a:lnTo>
                    <a:pt x="4108932" y="2895219"/>
                  </a:lnTo>
                  <a:lnTo>
                    <a:pt x="4102709" y="2887916"/>
                  </a:lnTo>
                  <a:lnTo>
                    <a:pt x="4096524" y="2880220"/>
                  </a:lnTo>
                  <a:lnTo>
                    <a:pt x="4084294" y="2889732"/>
                  </a:lnTo>
                  <a:lnTo>
                    <a:pt x="4090771" y="2897835"/>
                  </a:lnTo>
                  <a:lnTo>
                    <a:pt x="4097312" y="2905506"/>
                  </a:lnTo>
                  <a:lnTo>
                    <a:pt x="4103890" y="2912745"/>
                  </a:lnTo>
                  <a:lnTo>
                    <a:pt x="4110469" y="2919526"/>
                  </a:lnTo>
                  <a:lnTo>
                    <a:pt x="4121404" y="2908528"/>
                  </a:lnTo>
                  <a:close/>
                </a:path>
                <a:path w="4606290" h="2969259">
                  <a:moveTo>
                    <a:pt x="4186872" y="2948724"/>
                  </a:moveTo>
                  <a:lnTo>
                    <a:pt x="4168419" y="2942971"/>
                  </a:lnTo>
                  <a:lnTo>
                    <a:pt x="4162221" y="2940012"/>
                  </a:lnTo>
                  <a:lnTo>
                    <a:pt x="4157281" y="2937179"/>
                  </a:lnTo>
                  <a:lnTo>
                    <a:pt x="4156024" y="2936456"/>
                  </a:lnTo>
                  <a:lnTo>
                    <a:pt x="4149915" y="2932315"/>
                  </a:lnTo>
                  <a:lnTo>
                    <a:pt x="4141216" y="2945155"/>
                  </a:lnTo>
                  <a:lnTo>
                    <a:pt x="4142917" y="2946311"/>
                  </a:lnTo>
                  <a:lnTo>
                    <a:pt x="4144619" y="2947416"/>
                  </a:lnTo>
                  <a:lnTo>
                    <a:pt x="4146334" y="2948482"/>
                  </a:lnTo>
                  <a:lnTo>
                    <a:pt x="4145242" y="2951988"/>
                  </a:lnTo>
                  <a:lnTo>
                    <a:pt x="4162806" y="2957474"/>
                  </a:lnTo>
                  <a:lnTo>
                    <a:pt x="4167644" y="2959735"/>
                  </a:lnTo>
                  <a:lnTo>
                    <a:pt x="4172559" y="2961665"/>
                  </a:lnTo>
                  <a:lnTo>
                    <a:pt x="4177449" y="2963265"/>
                  </a:lnTo>
                  <a:lnTo>
                    <a:pt x="4177817" y="2962160"/>
                  </a:lnTo>
                  <a:lnTo>
                    <a:pt x="4182249" y="2963532"/>
                  </a:lnTo>
                  <a:lnTo>
                    <a:pt x="4186872" y="2948724"/>
                  </a:lnTo>
                  <a:close/>
                </a:path>
                <a:path w="4606290" h="2969259">
                  <a:moveTo>
                    <a:pt x="4187025" y="14795"/>
                  </a:moveTo>
                  <a:lnTo>
                    <a:pt x="4182389" y="0"/>
                  </a:lnTo>
                  <a:lnTo>
                    <a:pt x="4145394" y="11544"/>
                  </a:lnTo>
                  <a:lnTo>
                    <a:pt x="4150004" y="26352"/>
                  </a:lnTo>
                  <a:lnTo>
                    <a:pt x="4187025" y="14795"/>
                  </a:lnTo>
                  <a:close/>
                </a:path>
                <a:path w="4606290" h="2969259">
                  <a:moveTo>
                    <a:pt x="4257789" y="2959925"/>
                  </a:moveTo>
                  <a:lnTo>
                    <a:pt x="4251884" y="2945600"/>
                  </a:lnTo>
                  <a:lnTo>
                    <a:pt x="4243273" y="2948736"/>
                  </a:lnTo>
                  <a:lnTo>
                    <a:pt x="4234612" y="2951111"/>
                  </a:lnTo>
                  <a:lnTo>
                    <a:pt x="4225950" y="2952686"/>
                  </a:lnTo>
                  <a:lnTo>
                    <a:pt x="4217301" y="2953474"/>
                  </a:lnTo>
                  <a:lnTo>
                    <a:pt x="4217746" y="2963545"/>
                  </a:lnTo>
                  <a:lnTo>
                    <a:pt x="4217860" y="2966250"/>
                  </a:lnTo>
                  <a:lnTo>
                    <a:pt x="4217987" y="2968955"/>
                  </a:lnTo>
                  <a:lnTo>
                    <a:pt x="4227982" y="2968066"/>
                  </a:lnTo>
                  <a:lnTo>
                    <a:pt x="4237964" y="2966250"/>
                  </a:lnTo>
                  <a:lnTo>
                    <a:pt x="4247921" y="2963545"/>
                  </a:lnTo>
                  <a:lnTo>
                    <a:pt x="4257789" y="2959925"/>
                  </a:lnTo>
                  <a:close/>
                </a:path>
                <a:path w="4606290" h="2969259">
                  <a:moveTo>
                    <a:pt x="4322229" y="2912821"/>
                  </a:moveTo>
                  <a:lnTo>
                    <a:pt x="4310939" y="2902204"/>
                  </a:lnTo>
                  <a:lnTo>
                    <a:pt x="4304093" y="2909227"/>
                  </a:lnTo>
                  <a:lnTo>
                    <a:pt x="4297197" y="2915755"/>
                  </a:lnTo>
                  <a:lnTo>
                    <a:pt x="4290276" y="2921774"/>
                  </a:lnTo>
                  <a:lnTo>
                    <a:pt x="4283380" y="2927299"/>
                  </a:lnTo>
                  <a:lnTo>
                    <a:pt x="4292689" y="2939643"/>
                  </a:lnTo>
                  <a:lnTo>
                    <a:pt x="4300131" y="2933750"/>
                  </a:lnTo>
                  <a:lnTo>
                    <a:pt x="4307548" y="2927299"/>
                  </a:lnTo>
                  <a:lnTo>
                    <a:pt x="4314926" y="2920314"/>
                  </a:lnTo>
                  <a:lnTo>
                    <a:pt x="4322229" y="2912821"/>
                  </a:lnTo>
                  <a:close/>
                </a:path>
                <a:path w="4606290" h="2969259">
                  <a:moveTo>
                    <a:pt x="4369549" y="2849727"/>
                  </a:moveTo>
                  <a:lnTo>
                    <a:pt x="4356354" y="2841574"/>
                  </a:lnTo>
                  <a:lnTo>
                    <a:pt x="4351210" y="2849727"/>
                  </a:lnTo>
                  <a:lnTo>
                    <a:pt x="4345762" y="2857982"/>
                  </a:lnTo>
                  <a:lnTo>
                    <a:pt x="4340415" y="2865729"/>
                  </a:lnTo>
                  <a:lnTo>
                    <a:pt x="4335056" y="2873133"/>
                  </a:lnTo>
                  <a:lnTo>
                    <a:pt x="4347515" y="2882366"/>
                  </a:lnTo>
                  <a:lnTo>
                    <a:pt x="4353064" y="2874695"/>
                  </a:lnTo>
                  <a:lnTo>
                    <a:pt x="4358589" y="2866682"/>
                  </a:lnTo>
                  <a:lnTo>
                    <a:pt x="4364088" y="2858351"/>
                  </a:lnTo>
                  <a:lnTo>
                    <a:pt x="4369422" y="2849918"/>
                  </a:lnTo>
                  <a:lnTo>
                    <a:pt x="4369549" y="2849727"/>
                  </a:lnTo>
                  <a:close/>
                </a:path>
                <a:path w="4606290" h="2969259">
                  <a:moveTo>
                    <a:pt x="4406620" y="2780665"/>
                  </a:moveTo>
                  <a:lnTo>
                    <a:pt x="4392600" y="2774061"/>
                  </a:lnTo>
                  <a:lnTo>
                    <a:pt x="4388345" y="2782938"/>
                  </a:lnTo>
                  <a:lnTo>
                    <a:pt x="4384052" y="2791637"/>
                  </a:lnTo>
                  <a:lnTo>
                    <a:pt x="4379722" y="2800121"/>
                  </a:lnTo>
                  <a:lnTo>
                    <a:pt x="4375391" y="2808363"/>
                  </a:lnTo>
                  <a:lnTo>
                    <a:pt x="4389069" y="2815679"/>
                  </a:lnTo>
                  <a:lnTo>
                    <a:pt x="4393489" y="2807258"/>
                  </a:lnTo>
                  <a:lnTo>
                    <a:pt x="4397908" y="2798610"/>
                  </a:lnTo>
                  <a:lnTo>
                    <a:pt x="4402290" y="2789732"/>
                  </a:lnTo>
                  <a:lnTo>
                    <a:pt x="4406620" y="2780665"/>
                  </a:lnTo>
                  <a:close/>
                </a:path>
                <a:path w="4606290" h="2969259">
                  <a:moveTo>
                    <a:pt x="4437126" y="2708757"/>
                  </a:moveTo>
                  <a:lnTo>
                    <a:pt x="4422648" y="2703207"/>
                  </a:lnTo>
                  <a:lnTo>
                    <a:pt x="4419079" y="2712389"/>
                  </a:lnTo>
                  <a:lnTo>
                    <a:pt x="4415485" y="2721432"/>
                  </a:lnTo>
                  <a:lnTo>
                    <a:pt x="4411878" y="2730284"/>
                  </a:lnTo>
                  <a:lnTo>
                    <a:pt x="4408271" y="2738932"/>
                  </a:lnTo>
                  <a:lnTo>
                    <a:pt x="4422559" y="2744990"/>
                  </a:lnTo>
                  <a:lnTo>
                    <a:pt x="4426216" y="2736215"/>
                  </a:lnTo>
                  <a:lnTo>
                    <a:pt x="4429874" y="2727236"/>
                  </a:lnTo>
                  <a:lnTo>
                    <a:pt x="4433519" y="2718066"/>
                  </a:lnTo>
                  <a:lnTo>
                    <a:pt x="4437126" y="2708757"/>
                  </a:lnTo>
                  <a:close/>
                </a:path>
                <a:path w="4606290" h="2969259">
                  <a:moveTo>
                    <a:pt x="4462958" y="2635173"/>
                  </a:moveTo>
                  <a:lnTo>
                    <a:pt x="4448200" y="2630424"/>
                  </a:lnTo>
                  <a:lnTo>
                    <a:pt x="4445165" y="2639745"/>
                  </a:lnTo>
                  <a:lnTo>
                    <a:pt x="4442104" y="2648940"/>
                  </a:lnTo>
                  <a:lnTo>
                    <a:pt x="4439018" y="2658033"/>
                  </a:lnTo>
                  <a:lnTo>
                    <a:pt x="4435907" y="2667000"/>
                  </a:lnTo>
                  <a:lnTo>
                    <a:pt x="4450537" y="2672143"/>
                  </a:lnTo>
                  <a:lnTo>
                    <a:pt x="4453687" y="2663075"/>
                  </a:lnTo>
                  <a:lnTo>
                    <a:pt x="4456798" y="2653893"/>
                  </a:lnTo>
                  <a:lnTo>
                    <a:pt x="4459897" y="2644597"/>
                  </a:lnTo>
                  <a:lnTo>
                    <a:pt x="4462958" y="2635173"/>
                  </a:lnTo>
                  <a:close/>
                </a:path>
                <a:path w="4606290" h="2969259">
                  <a:moveTo>
                    <a:pt x="4485246" y="2560536"/>
                  </a:moveTo>
                  <a:lnTo>
                    <a:pt x="4470298" y="2556421"/>
                  </a:lnTo>
                  <a:lnTo>
                    <a:pt x="4467669" y="2565831"/>
                  </a:lnTo>
                  <a:lnTo>
                    <a:pt x="4465028" y="2575166"/>
                  </a:lnTo>
                  <a:lnTo>
                    <a:pt x="4462348" y="2584399"/>
                  </a:lnTo>
                  <a:lnTo>
                    <a:pt x="4459643" y="2593543"/>
                  </a:lnTo>
                  <a:lnTo>
                    <a:pt x="4474502" y="2597975"/>
                  </a:lnTo>
                  <a:lnTo>
                    <a:pt x="4477220" y="2588768"/>
                  </a:lnTo>
                  <a:lnTo>
                    <a:pt x="4479925" y="2579459"/>
                  </a:lnTo>
                  <a:lnTo>
                    <a:pt x="4482592" y="2570048"/>
                  </a:lnTo>
                  <a:lnTo>
                    <a:pt x="4485246" y="2560536"/>
                  </a:lnTo>
                  <a:close/>
                </a:path>
                <a:path w="4606290" h="2969259">
                  <a:moveTo>
                    <a:pt x="4504677" y="2485174"/>
                  </a:moveTo>
                  <a:lnTo>
                    <a:pt x="4489589" y="2481542"/>
                  </a:lnTo>
                  <a:lnTo>
                    <a:pt x="4487291" y="2491054"/>
                  </a:lnTo>
                  <a:lnTo>
                    <a:pt x="4484979" y="2500465"/>
                  </a:lnTo>
                  <a:lnTo>
                    <a:pt x="4482630" y="2509812"/>
                  </a:lnTo>
                  <a:lnTo>
                    <a:pt x="4480268" y="2519070"/>
                  </a:lnTo>
                  <a:lnTo>
                    <a:pt x="4495279" y="2522944"/>
                  </a:lnTo>
                  <a:lnTo>
                    <a:pt x="4497667" y="2513622"/>
                  </a:lnTo>
                  <a:lnTo>
                    <a:pt x="4500016" y="2504211"/>
                  </a:lnTo>
                  <a:lnTo>
                    <a:pt x="4502353" y="2494724"/>
                  </a:lnTo>
                  <a:lnTo>
                    <a:pt x="4504677" y="2485174"/>
                  </a:lnTo>
                  <a:close/>
                </a:path>
                <a:path w="4606290" h="2969259">
                  <a:moveTo>
                    <a:pt x="4521708" y="2409266"/>
                  </a:moveTo>
                  <a:lnTo>
                    <a:pt x="4506519" y="2406091"/>
                  </a:lnTo>
                  <a:lnTo>
                    <a:pt x="4504499" y="2415641"/>
                  </a:lnTo>
                  <a:lnTo>
                    <a:pt x="4502467" y="2425128"/>
                  </a:lnTo>
                  <a:lnTo>
                    <a:pt x="4500410" y="2434539"/>
                  </a:lnTo>
                  <a:lnTo>
                    <a:pt x="4498327" y="2443886"/>
                  </a:lnTo>
                  <a:lnTo>
                    <a:pt x="4513465" y="2447277"/>
                  </a:lnTo>
                  <a:lnTo>
                    <a:pt x="4515548" y="2437879"/>
                  </a:lnTo>
                  <a:lnTo>
                    <a:pt x="4517618" y="2428405"/>
                  </a:lnTo>
                  <a:lnTo>
                    <a:pt x="4519676" y="2418867"/>
                  </a:lnTo>
                  <a:lnTo>
                    <a:pt x="4521708" y="2409266"/>
                  </a:lnTo>
                  <a:close/>
                </a:path>
                <a:path w="4606290" h="2969259">
                  <a:moveTo>
                    <a:pt x="4536668" y="2332952"/>
                  </a:moveTo>
                  <a:lnTo>
                    <a:pt x="4521403" y="2330170"/>
                  </a:lnTo>
                  <a:lnTo>
                    <a:pt x="4519638" y="2339759"/>
                  </a:lnTo>
                  <a:lnTo>
                    <a:pt x="4517847" y="2349284"/>
                  </a:lnTo>
                  <a:lnTo>
                    <a:pt x="4516031" y="2358758"/>
                  </a:lnTo>
                  <a:lnTo>
                    <a:pt x="4514202" y="2368181"/>
                  </a:lnTo>
                  <a:lnTo>
                    <a:pt x="4529429" y="2371153"/>
                  </a:lnTo>
                  <a:lnTo>
                    <a:pt x="4531271" y="2361692"/>
                  </a:lnTo>
                  <a:lnTo>
                    <a:pt x="4533087" y="2352167"/>
                  </a:lnTo>
                  <a:lnTo>
                    <a:pt x="4534878" y="2342591"/>
                  </a:lnTo>
                  <a:lnTo>
                    <a:pt x="4536668" y="2332952"/>
                  </a:lnTo>
                  <a:close/>
                </a:path>
                <a:path w="4606290" h="2969259">
                  <a:moveTo>
                    <a:pt x="4549800" y="2256332"/>
                  </a:moveTo>
                  <a:lnTo>
                    <a:pt x="4534484" y="2253881"/>
                  </a:lnTo>
                  <a:lnTo>
                    <a:pt x="4531360" y="2273071"/>
                  </a:lnTo>
                  <a:lnTo>
                    <a:pt x="4529772" y="2282583"/>
                  </a:lnTo>
                  <a:lnTo>
                    <a:pt x="4528159" y="2292070"/>
                  </a:lnTo>
                  <a:lnTo>
                    <a:pt x="4543437" y="2294686"/>
                  </a:lnTo>
                  <a:lnTo>
                    <a:pt x="4545050" y="2285174"/>
                  </a:lnTo>
                  <a:lnTo>
                    <a:pt x="4548238" y="2265997"/>
                  </a:lnTo>
                  <a:lnTo>
                    <a:pt x="4549800" y="2256332"/>
                  </a:lnTo>
                  <a:close/>
                </a:path>
                <a:path w="4606290" h="2969259">
                  <a:moveTo>
                    <a:pt x="4561306" y="2179459"/>
                  </a:moveTo>
                  <a:lnTo>
                    <a:pt x="4545939" y="2177326"/>
                  </a:lnTo>
                  <a:lnTo>
                    <a:pt x="4543209" y="2196566"/>
                  </a:lnTo>
                  <a:lnTo>
                    <a:pt x="4541825" y="2206117"/>
                  </a:lnTo>
                  <a:lnTo>
                    <a:pt x="4540415" y="2215629"/>
                  </a:lnTo>
                  <a:lnTo>
                    <a:pt x="4555756" y="2217928"/>
                  </a:lnTo>
                  <a:lnTo>
                    <a:pt x="4558563" y="2198789"/>
                  </a:lnTo>
                  <a:lnTo>
                    <a:pt x="4561306" y="2179459"/>
                  </a:lnTo>
                  <a:close/>
                </a:path>
                <a:path w="4606290" h="2969259">
                  <a:moveTo>
                    <a:pt x="4571314" y="2102396"/>
                  </a:moveTo>
                  <a:lnTo>
                    <a:pt x="4555909" y="2100541"/>
                  </a:lnTo>
                  <a:lnTo>
                    <a:pt x="4554740" y="2110206"/>
                  </a:lnTo>
                  <a:lnTo>
                    <a:pt x="4552327" y="2129409"/>
                  </a:lnTo>
                  <a:lnTo>
                    <a:pt x="4551108" y="2138946"/>
                  </a:lnTo>
                  <a:lnTo>
                    <a:pt x="4566488" y="2140953"/>
                  </a:lnTo>
                  <a:lnTo>
                    <a:pt x="4568926" y="2121751"/>
                  </a:lnTo>
                  <a:lnTo>
                    <a:pt x="4571314" y="2102396"/>
                  </a:lnTo>
                  <a:close/>
                </a:path>
                <a:path w="4606290" h="2969259">
                  <a:moveTo>
                    <a:pt x="4579925" y="2025180"/>
                  </a:moveTo>
                  <a:lnTo>
                    <a:pt x="4564494" y="2023592"/>
                  </a:lnTo>
                  <a:lnTo>
                    <a:pt x="4562462" y="2042909"/>
                  </a:lnTo>
                  <a:lnTo>
                    <a:pt x="4560367" y="2062099"/>
                  </a:lnTo>
                  <a:lnTo>
                    <a:pt x="4575797" y="2063800"/>
                  </a:lnTo>
                  <a:lnTo>
                    <a:pt x="4577893" y="2044560"/>
                  </a:lnTo>
                  <a:lnTo>
                    <a:pt x="4579925" y="2025180"/>
                  </a:lnTo>
                  <a:close/>
                </a:path>
                <a:path w="4606290" h="2969259">
                  <a:moveTo>
                    <a:pt x="4587214" y="1947837"/>
                  </a:moveTo>
                  <a:lnTo>
                    <a:pt x="4571771" y="1946490"/>
                  </a:lnTo>
                  <a:lnTo>
                    <a:pt x="4570057" y="1965845"/>
                  </a:lnTo>
                  <a:lnTo>
                    <a:pt x="4568291" y="1985073"/>
                  </a:lnTo>
                  <a:lnTo>
                    <a:pt x="4583722" y="1986521"/>
                  </a:lnTo>
                  <a:lnTo>
                    <a:pt x="4585500" y="1967242"/>
                  </a:lnTo>
                  <a:lnTo>
                    <a:pt x="4587214" y="1947837"/>
                  </a:lnTo>
                  <a:close/>
                </a:path>
                <a:path w="4606290" h="2969259">
                  <a:moveTo>
                    <a:pt x="4593285" y="1870379"/>
                  </a:moveTo>
                  <a:lnTo>
                    <a:pt x="4577829" y="1869300"/>
                  </a:lnTo>
                  <a:lnTo>
                    <a:pt x="4576419" y="1888655"/>
                  </a:lnTo>
                  <a:lnTo>
                    <a:pt x="4574933" y="1907908"/>
                  </a:lnTo>
                  <a:lnTo>
                    <a:pt x="4590415" y="1909127"/>
                  </a:lnTo>
                  <a:lnTo>
                    <a:pt x="4591888" y="1889810"/>
                  </a:lnTo>
                  <a:lnTo>
                    <a:pt x="4593285" y="1870379"/>
                  </a:lnTo>
                  <a:close/>
                </a:path>
                <a:path w="4606290" h="2969259">
                  <a:moveTo>
                    <a:pt x="4598187" y="1792859"/>
                  </a:moveTo>
                  <a:lnTo>
                    <a:pt x="4582719" y="1791995"/>
                  </a:lnTo>
                  <a:lnTo>
                    <a:pt x="4581601" y="1811375"/>
                  </a:lnTo>
                  <a:lnTo>
                    <a:pt x="4580407" y="1830641"/>
                  </a:lnTo>
                  <a:lnTo>
                    <a:pt x="4595888" y="1831632"/>
                  </a:lnTo>
                  <a:lnTo>
                    <a:pt x="4597070" y="1812290"/>
                  </a:lnTo>
                  <a:lnTo>
                    <a:pt x="4598187" y="1792859"/>
                  </a:lnTo>
                  <a:close/>
                </a:path>
                <a:path w="4606290" h="2969259">
                  <a:moveTo>
                    <a:pt x="4601934" y="1715274"/>
                  </a:moveTo>
                  <a:lnTo>
                    <a:pt x="4586440" y="1714639"/>
                  </a:lnTo>
                  <a:lnTo>
                    <a:pt x="4585614" y="1734032"/>
                  </a:lnTo>
                  <a:lnTo>
                    <a:pt x="4584712" y="1753323"/>
                  </a:lnTo>
                  <a:lnTo>
                    <a:pt x="4600206" y="1754073"/>
                  </a:lnTo>
                  <a:lnTo>
                    <a:pt x="4601095" y="1734718"/>
                  </a:lnTo>
                  <a:lnTo>
                    <a:pt x="4601934" y="1715274"/>
                  </a:lnTo>
                  <a:close/>
                </a:path>
                <a:path w="4606290" h="2969259">
                  <a:moveTo>
                    <a:pt x="4604613" y="1637652"/>
                  </a:moveTo>
                  <a:lnTo>
                    <a:pt x="4589094" y="1637233"/>
                  </a:lnTo>
                  <a:lnTo>
                    <a:pt x="4588535" y="1656626"/>
                  </a:lnTo>
                  <a:lnTo>
                    <a:pt x="4587913" y="1675955"/>
                  </a:lnTo>
                  <a:lnTo>
                    <a:pt x="4603420" y="1676476"/>
                  </a:lnTo>
                  <a:lnTo>
                    <a:pt x="4604042" y="1657108"/>
                  </a:lnTo>
                  <a:lnTo>
                    <a:pt x="4604613" y="1637652"/>
                  </a:lnTo>
                  <a:close/>
                </a:path>
                <a:path w="4606290" h="2969259">
                  <a:moveTo>
                    <a:pt x="4606175" y="1560004"/>
                  </a:moveTo>
                  <a:lnTo>
                    <a:pt x="4590669" y="1559801"/>
                  </a:lnTo>
                  <a:lnTo>
                    <a:pt x="4590377" y="1579194"/>
                  </a:lnTo>
                  <a:lnTo>
                    <a:pt x="4590021" y="1598523"/>
                  </a:lnTo>
                  <a:lnTo>
                    <a:pt x="4605515" y="1598828"/>
                  </a:lnTo>
                  <a:lnTo>
                    <a:pt x="4605883" y="1579448"/>
                  </a:lnTo>
                  <a:lnTo>
                    <a:pt x="4606175" y="1560004"/>
                  </a:lnTo>
                  <a:close/>
                </a:path>
              </a:pathLst>
            </a:custGeom>
            <a:solidFill>
              <a:srgbClr val="A09E95"/>
            </a:solidFill>
          </p:spPr>
          <p:txBody>
            <a:bodyPr wrap="square" lIns="0" tIns="0" rIns="0" bIns="0" rtlCol="0"/>
            <a:lstStyle/>
            <a:p>
              <a:endParaRPr/>
            </a:p>
          </p:txBody>
        </p:sp>
        <p:sp>
          <p:nvSpPr>
            <p:cNvPr id="67" name="object 67"/>
            <p:cNvSpPr/>
            <p:nvPr/>
          </p:nvSpPr>
          <p:spPr>
            <a:xfrm>
              <a:off x="2273561" y="5268165"/>
              <a:ext cx="156845" cy="304165"/>
            </a:xfrm>
            <a:custGeom>
              <a:avLst/>
              <a:gdLst/>
              <a:ahLst/>
              <a:cxnLst/>
              <a:rect l="l" t="t" r="r" b="b"/>
              <a:pathLst>
                <a:path w="156844" h="304164">
                  <a:moveTo>
                    <a:pt x="135482" y="279499"/>
                  </a:moveTo>
                  <a:lnTo>
                    <a:pt x="134215" y="287834"/>
                  </a:lnTo>
                  <a:lnTo>
                    <a:pt x="132728" y="295938"/>
                  </a:lnTo>
                  <a:lnTo>
                    <a:pt x="131043" y="303718"/>
                  </a:lnTo>
                  <a:lnTo>
                    <a:pt x="142121" y="301446"/>
                  </a:lnTo>
                  <a:lnTo>
                    <a:pt x="147597" y="300252"/>
                  </a:lnTo>
                  <a:lnTo>
                    <a:pt x="148780" y="294263"/>
                  </a:lnTo>
                  <a:lnTo>
                    <a:pt x="149859" y="288106"/>
                  </a:lnTo>
                  <a:lnTo>
                    <a:pt x="150812" y="281844"/>
                  </a:lnTo>
                  <a:lnTo>
                    <a:pt x="135482" y="279499"/>
                  </a:lnTo>
                  <a:close/>
                </a:path>
                <a:path w="156844" h="304164">
                  <a:moveTo>
                    <a:pt x="15486" y="221940"/>
                  </a:moveTo>
                  <a:lnTo>
                    <a:pt x="0" y="222474"/>
                  </a:lnTo>
                  <a:lnTo>
                    <a:pt x="391" y="231612"/>
                  </a:lnTo>
                  <a:lnTo>
                    <a:pt x="426" y="232430"/>
                  </a:lnTo>
                  <a:lnTo>
                    <a:pt x="961" y="241208"/>
                  </a:lnTo>
                  <a:lnTo>
                    <a:pt x="1028" y="242313"/>
                  </a:lnTo>
                  <a:lnTo>
                    <a:pt x="1697" y="250696"/>
                  </a:lnTo>
                  <a:lnTo>
                    <a:pt x="1808" y="252087"/>
                  </a:lnTo>
                  <a:lnTo>
                    <a:pt x="2764" y="261719"/>
                  </a:lnTo>
                  <a:lnTo>
                    <a:pt x="18177" y="260044"/>
                  </a:lnTo>
                  <a:lnTo>
                    <a:pt x="17254" y="250696"/>
                  </a:lnTo>
                  <a:lnTo>
                    <a:pt x="16586" y="242313"/>
                  </a:lnTo>
                  <a:lnTo>
                    <a:pt x="16498" y="241208"/>
                  </a:lnTo>
                  <a:lnTo>
                    <a:pt x="15958" y="232430"/>
                  </a:lnTo>
                  <a:lnTo>
                    <a:pt x="15908" y="231612"/>
                  </a:lnTo>
                  <a:lnTo>
                    <a:pt x="15509" y="222474"/>
                  </a:lnTo>
                  <a:lnTo>
                    <a:pt x="15486" y="221940"/>
                  </a:lnTo>
                  <a:close/>
                </a:path>
                <a:path w="156844" h="304164">
                  <a:moveTo>
                    <a:pt x="155220" y="165188"/>
                  </a:moveTo>
                  <a:lnTo>
                    <a:pt x="139733" y="166256"/>
                  </a:lnTo>
                  <a:lnTo>
                    <a:pt x="140242" y="174601"/>
                  </a:lnTo>
                  <a:lnTo>
                    <a:pt x="140291" y="175402"/>
                  </a:lnTo>
                  <a:lnTo>
                    <a:pt x="140667" y="184125"/>
                  </a:lnTo>
                  <a:lnTo>
                    <a:pt x="140924" y="193728"/>
                  </a:lnTo>
                  <a:lnTo>
                    <a:pt x="140920" y="213259"/>
                  </a:lnTo>
                  <a:lnTo>
                    <a:pt x="140676" y="222582"/>
                  </a:lnTo>
                  <a:lnTo>
                    <a:pt x="140260" y="232124"/>
                  </a:lnTo>
                  <a:lnTo>
                    <a:pt x="139681" y="241584"/>
                  </a:lnTo>
                  <a:lnTo>
                    <a:pt x="155147" y="242683"/>
                  </a:lnTo>
                  <a:lnTo>
                    <a:pt x="155747" y="232947"/>
                  </a:lnTo>
                  <a:lnTo>
                    <a:pt x="156179" y="223128"/>
                  </a:lnTo>
                  <a:lnTo>
                    <a:pt x="156441" y="213259"/>
                  </a:lnTo>
                  <a:lnTo>
                    <a:pt x="156436" y="193728"/>
                  </a:lnTo>
                  <a:lnTo>
                    <a:pt x="156202" y="184659"/>
                  </a:lnTo>
                  <a:lnTo>
                    <a:pt x="155818" y="175402"/>
                  </a:lnTo>
                  <a:lnTo>
                    <a:pt x="155284" y="166256"/>
                  </a:lnTo>
                  <a:lnTo>
                    <a:pt x="155220" y="165188"/>
                  </a:lnTo>
                  <a:close/>
                </a:path>
                <a:path w="156844" h="304164">
                  <a:moveTo>
                    <a:pt x="2879" y="143890"/>
                  </a:moveTo>
                  <a:lnTo>
                    <a:pt x="1904" y="153540"/>
                  </a:lnTo>
                  <a:lnTo>
                    <a:pt x="1102" y="163322"/>
                  </a:lnTo>
                  <a:lnTo>
                    <a:pt x="476" y="173201"/>
                  </a:lnTo>
                  <a:lnTo>
                    <a:pt x="31" y="183146"/>
                  </a:lnTo>
                  <a:lnTo>
                    <a:pt x="15528" y="183711"/>
                  </a:lnTo>
                  <a:lnTo>
                    <a:pt x="15961" y="174051"/>
                  </a:lnTo>
                  <a:lnTo>
                    <a:pt x="16568" y="164459"/>
                  </a:lnTo>
                  <a:lnTo>
                    <a:pt x="17346" y="154967"/>
                  </a:lnTo>
                  <a:lnTo>
                    <a:pt x="18292" y="145608"/>
                  </a:lnTo>
                  <a:lnTo>
                    <a:pt x="2879" y="143890"/>
                  </a:lnTo>
                  <a:close/>
                </a:path>
                <a:path w="156844" h="304164">
                  <a:moveTo>
                    <a:pt x="143273" y="87243"/>
                  </a:moveTo>
                  <a:lnTo>
                    <a:pt x="128236" y="91065"/>
                  </a:lnTo>
                  <a:lnTo>
                    <a:pt x="130363" y="99947"/>
                  </a:lnTo>
                  <a:lnTo>
                    <a:pt x="132311" y="109139"/>
                  </a:lnTo>
                  <a:lnTo>
                    <a:pt x="134072" y="118607"/>
                  </a:lnTo>
                  <a:lnTo>
                    <a:pt x="135639" y="128320"/>
                  </a:lnTo>
                  <a:lnTo>
                    <a:pt x="150990" y="126027"/>
                  </a:lnTo>
                  <a:lnTo>
                    <a:pt x="149351" y="115930"/>
                  </a:lnTo>
                  <a:lnTo>
                    <a:pt x="147516" y="106077"/>
                  </a:lnTo>
                  <a:lnTo>
                    <a:pt x="145489" y="96504"/>
                  </a:lnTo>
                  <a:lnTo>
                    <a:pt x="143273" y="87243"/>
                  </a:lnTo>
                  <a:close/>
                </a:path>
                <a:path w="156844" h="304164">
                  <a:moveTo>
                    <a:pt x="18952" y="66500"/>
                  </a:moveTo>
                  <a:lnTo>
                    <a:pt x="16136" y="75502"/>
                  </a:lnTo>
                  <a:lnTo>
                    <a:pt x="13519" y="84926"/>
                  </a:lnTo>
                  <a:lnTo>
                    <a:pt x="11108" y="94739"/>
                  </a:lnTo>
                  <a:lnTo>
                    <a:pt x="8910" y="104907"/>
                  </a:lnTo>
                  <a:lnTo>
                    <a:pt x="24114" y="107975"/>
                  </a:lnTo>
                  <a:lnTo>
                    <a:pt x="26211" y="98268"/>
                  </a:lnTo>
                  <a:lnTo>
                    <a:pt x="28509" y="88913"/>
                  </a:lnTo>
                  <a:lnTo>
                    <a:pt x="30999" y="79942"/>
                  </a:lnTo>
                  <a:lnTo>
                    <a:pt x="33674" y="71390"/>
                  </a:lnTo>
                  <a:lnTo>
                    <a:pt x="18952" y="66500"/>
                  </a:lnTo>
                  <a:close/>
                </a:path>
                <a:path w="156844" h="304164">
                  <a:moveTo>
                    <a:pt x="109462" y="14041"/>
                  </a:moveTo>
                  <a:lnTo>
                    <a:pt x="98049" y="24533"/>
                  </a:lnTo>
                  <a:lnTo>
                    <a:pt x="102940" y="30538"/>
                  </a:lnTo>
                  <a:lnTo>
                    <a:pt x="107660" y="37699"/>
                  </a:lnTo>
                  <a:lnTo>
                    <a:pt x="112189" y="45988"/>
                  </a:lnTo>
                  <a:lnTo>
                    <a:pt x="116509" y="55380"/>
                  </a:lnTo>
                  <a:lnTo>
                    <a:pt x="130791" y="49328"/>
                  </a:lnTo>
                  <a:lnTo>
                    <a:pt x="125899" y="38737"/>
                  </a:lnTo>
                  <a:lnTo>
                    <a:pt x="120704" y="29305"/>
                  </a:lnTo>
                  <a:lnTo>
                    <a:pt x="115220" y="21062"/>
                  </a:lnTo>
                  <a:lnTo>
                    <a:pt x="109462" y="14041"/>
                  </a:lnTo>
                  <a:close/>
                </a:path>
                <a:path w="156844" h="304164">
                  <a:moveTo>
                    <a:pt x="66940" y="0"/>
                  </a:moveTo>
                  <a:lnTo>
                    <a:pt x="58461" y="4075"/>
                  </a:lnTo>
                  <a:lnTo>
                    <a:pt x="50351" y="10377"/>
                  </a:lnTo>
                  <a:lnTo>
                    <a:pt x="42638" y="18881"/>
                  </a:lnTo>
                  <a:lnTo>
                    <a:pt x="35349" y="29559"/>
                  </a:lnTo>
                  <a:lnTo>
                    <a:pt x="48637" y="37548"/>
                  </a:lnTo>
                  <a:lnTo>
                    <a:pt x="54287" y="29174"/>
                  </a:lnTo>
                  <a:lnTo>
                    <a:pt x="60112" y="22516"/>
                  </a:lnTo>
                  <a:lnTo>
                    <a:pt x="66028" y="17654"/>
                  </a:lnTo>
                  <a:lnTo>
                    <a:pt x="71955" y="14669"/>
                  </a:lnTo>
                  <a:lnTo>
                    <a:pt x="66940" y="0"/>
                  </a:lnTo>
                  <a:close/>
                </a:path>
              </a:pathLst>
            </a:custGeom>
            <a:solidFill>
              <a:srgbClr val="7E7A76"/>
            </a:solidFill>
          </p:spPr>
          <p:txBody>
            <a:bodyPr wrap="square" lIns="0" tIns="0" rIns="0" bIns="0" rtlCol="0"/>
            <a:lstStyle/>
            <a:p>
              <a:endParaRPr/>
            </a:p>
          </p:txBody>
        </p:sp>
        <p:sp>
          <p:nvSpPr>
            <p:cNvPr id="68" name="object 68"/>
            <p:cNvSpPr/>
            <p:nvPr/>
          </p:nvSpPr>
          <p:spPr>
            <a:xfrm>
              <a:off x="2401525" y="5568415"/>
              <a:ext cx="19685" cy="20955"/>
            </a:xfrm>
            <a:custGeom>
              <a:avLst/>
              <a:gdLst/>
              <a:ahLst/>
              <a:cxnLst/>
              <a:rect l="l" t="t" r="r" b="b"/>
              <a:pathLst>
                <a:path w="19685" h="20954">
                  <a:moveTo>
                    <a:pt x="19632" y="0"/>
                  </a:moveTo>
                  <a:lnTo>
                    <a:pt x="14156" y="1193"/>
                  </a:lnTo>
                  <a:lnTo>
                    <a:pt x="8628" y="2355"/>
                  </a:lnTo>
                  <a:lnTo>
                    <a:pt x="3078" y="3476"/>
                  </a:lnTo>
                  <a:lnTo>
                    <a:pt x="2115" y="7926"/>
                  </a:lnTo>
                  <a:lnTo>
                    <a:pt x="1088" y="12261"/>
                  </a:lnTo>
                  <a:lnTo>
                    <a:pt x="0" y="16491"/>
                  </a:lnTo>
                  <a:lnTo>
                    <a:pt x="15025" y="20355"/>
                  </a:lnTo>
                  <a:lnTo>
                    <a:pt x="16701" y="13821"/>
                  </a:lnTo>
                  <a:lnTo>
                    <a:pt x="18250" y="7015"/>
                  </a:lnTo>
                  <a:lnTo>
                    <a:pt x="19632" y="0"/>
                  </a:lnTo>
                  <a:close/>
                </a:path>
              </a:pathLst>
            </a:custGeom>
            <a:solidFill>
              <a:srgbClr val="785569"/>
            </a:solidFill>
          </p:spPr>
          <p:txBody>
            <a:bodyPr wrap="square" lIns="0" tIns="0" rIns="0" bIns="0" rtlCol="0"/>
            <a:lstStyle/>
            <a:p>
              <a:endParaRPr/>
            </a:p>
          </p:txBody>
        </p:sp>
        <p:pic>
          <p:nvPicPr>
            <p:cNvPr id="69" name="object 69"/>
            <p:cNvPicPr/>
            <p:nvPr/>
          </p:nvPicPr>
          <p:blipFill>
            <a:blip r:embed="rId33" cstate="print"/>
            <a:stretch>
              <a:fillRect/>
            </a:stretch>
          </p:blipFill>
          <p:spPr>
            <a:xfrm>
              <a:off x="2282244" y="5565867"/>
              <a:ext cx="121641" cy="108585"/>
            </a:xfrm>
            <a:prstGeom prst="rect">
              <a:avLst/>
            </a:prstGeom>
          </p:spPr>
        </p:pic>
        <p:sp>
          <p:nvSpPr>
            <p:cNvPr id="70" name="object 70"/>
            <p:cNvSpPr/>
            <p:nvPr/>
          </p:nvSpPr>
          <p:spPr>
            <a:xfrm>
              <a:off x="6984610" y="3739372"/>
              <a:ext cx="544195" cy="354965"/>
            </a:xfrm>
            <a:custGeom>
              <a:avLst/>
              <a:gdLst/>
              <a:ahLst/>
              <a:cxnLst/>
              <a:rect l="l" t="t" r="r" b="b"/>
              <a:pathLst>
                <a:path w="544195" h="354964">
                  <a:moveTo>
                    <a:pt x="21151" y="336188"/>
                  </a:moveTo>
                  <a:lnTo>
                    <a:pt x="2617" y="341968"/>
                  </a:lnTo>
                  <a:lnTo>
                    <a:pt x="0" y="349434"/>
                  </a:lnTo>
                  <a:lnTo>
                    <a:pt x="14648" y="354533"/>
                  </a:lnTo>
                  <a:lnTo>
                    <a:pt x="16795" y="348345"/>
                  </a:lnTo>
                  <a:lnTo>
                    <a:pt x="21151" y="336188"/>
                  </a:lnTo>
                  <a:close/>
                </a:path>
                <a:path w="544195" h="354964">
                  <a:moveTo>
                    <a:pt x="27056" y="320136"/>
                  </a:moveTo>
                  <a:lnTo>
                    <a:pt x="20533" y="320136"/>
                  </a:lnTo>
                  <a:lnTo>
                    <a:pt x="23517" y="329686"/>
                  </a:lnTo>
                  <a:lnTo>
                    <a:pt x="27056" y="320136"/>
                  </a:lnTo>
                  <a:close/>
                </a:path>
                <a:path w="544195" h="354964">
                  <a:moveTo>
                    <a:pt x="13235" y="312786"/>
                  </a:moveTo>
                  <a:lnTo>
                    <a:pt x="10498" y="320136"/>
                  </a:lnTo>
                  <a:lnTo>
                    <a:pt x="9203" y="323676"/>
                  </a:lnTo>
                  <a:lnTo>
                    <a:pt x="20533" y="320136"/>
                  </a:lnTo>
                  <a:lnTo>
                    <a:pt x="27056" y="320136"/>
                  </a:lnTo>
                  <a:lnTo>
                    <a:pt x="27758" y="318241"/>
                  </a:lnTo>
                  <a:lnTo>
                    <a:pt x="13235" y="312786"/>
                  </a:lnTo>
                  <a:close/>
                </a:path>
                <a:path w="544195" h="354964">
                  <a:moveTo>
                    <a:pt x="529606" y="283111"/>
                  </a:moveTo>
                  <a:lnTo>
                    <a:pt x="515209" y="288881"/>
                  </a:lnTo>
                  <a:lnTo>
                    <a:pt x="518708" y="297704"/>
                  </a:lnTo>
                  <a:lnTo>
                    <a:pt x="522184" y="306646"/>
                  </a:lnTo>
                  <a:lnTo>
                    <a:pt x="525638" y="315708"/>
                  </a:lnTo>
                  <a:lnTo>
                    <a:pt x="529072" y="324890"/>
                  </a:lnTo>
                  <a:lnTo>
                    <a:pt x="543606" y="319498"/>
                  </a:lnTo>
                  <a:lnTo>
                    <a:pt x="540139" y="310219"/>
                  </a:lnTo>
                  <a:lnTo>
                    <a:pt x="536649" y="301061"/>
                  </a:lnTo>
                  <a:lnTo>
                    <a:pt x="533138" y="292024"/>
                  </a:lnTo>
                  <a:lnTo>
                    <a:pt x="529606" y="283111"/>
                  </a:lnTo>
                  <a:close/>
                </a:path>
                <a:path w="544195" h="354964">
                  <a:moveTo>
                    <a:pt x="42710" y="240547"/>
                  </a:moveTo>
                  <a:lnTo>
                    <a:pt x="38879" y="249251"/>
                  </a:lnTo>
                  <a:lnTo>
                    <a:pt x="35043" y="258159"/>
                  </a:lnTo>
                  <a:lnTo>
                    <a:pt x="31219" y="267240"/>
                  </a:lnTo>
                  <a:lnTo>
                    <a:pt x="27423" y="276462"/>
                  </a:lnTo>
                  <a:lnTo>
                    <a:pt x="41789" y="282316"/>
                  </a:lnTo>
                  <a:lnTo>
                    <a:pt x="45535" y="273205"/>
                  </a:lnTo>
                  <a:lnTo>
                    <a:pt x="49304" y="264239"/>
                  </a:lnTo>
                  <a:lnTo>
                    <a:pt x="53086" y="255447"/>
                  </a:lnTo>
                  <a:lnTo>
                    <a:pt x="56867" y="246861"/>
                  </a:lnTo>
                  <a:lnTo>
                    <a:pt x="42710" y="240547"/>
                  </a:lnTo>
                  <a:close/>
                </a:path>
                <a:path w="544195" h="354964">
                  <a:moveTo>
                    <a:pt x="498267" y="211606"/>
                  </a:moveTo>
                  <a:lnTo>
                    <a:pt x="484288" y="218338"/>
                  </a:lnTo>
                  <a:lnTo>
                    <a:pt x="488344" y="226860"/>
                  </a:lnTo>
                  <a:lnTo>
                    <a:pt x="492381" y="235553"/>
                  </a:lnTo>
                  <a:lnTo>
                    <a:pt x="496385" y="244386"/>
                  </a:lnTo>
                  <a:lnTo>
                    <a:pt x="500340" y="253332"/>
                  </a:lnTo>
                  <a:lnTo>
                    <a:pt x="514549" y="247123"/>
                  </a:lnTo>
                  <a:lnTo>
                    <a:pt x="510533" y="238044"/>
                  </a:lnTo>
                  <a:lnTo>
                    <a:pt x="506471" y="229078"/>
                  </a:lnTo>
                  <a:lnTo>
                    <a:pt x="502378" y="220255"/>
                  </a:lnTo>
                  <a:lnTo>
                    <a:pt x="498267" y="211606"/>
                  </a:lnTo>
                  <a:close/>
                </a:path>
                <a:path w="544195" h="354964">
                  <a:moveTo>
                    <a:pt x="77243" y="170413"/>
                  </a:moveTo>
                  <a:lnTo>
                    <a:pt x="72736" y="178742"/>
                  </a:lnTo>
                  <a:lnTo>
                    <a:pt x="68223" y="187329"/>
                  </a:lnTo>
                  <a:lnTo>
                    <a:pt x="63717" y="196143"/>
                  </a:lnTo>
                  <a:lnTo>
                    <a:pt x="59233" y="205156"/>
                  </a:lnTo>
                  <a:lnTo>
                    <a:pt x="73149" y="211983"/>
                  </a:lnTo>
                  <a:lnTo>
                    <a:pt x="77556" y="203133"/>
                  </a:lnTo>
                  <a:lnTo>
                    <a:pt x="81984" y="194479"/>
                  </a:lnTo>
                  <a:lnTo>
                    <a:pt x="86416" y="186051"/>
                  </a:lnTo>
                  <a:lnTo>
                    <a:pt x="90834" y="177879"/>
                  </a:lnTo>
                  <a:lnTo>
                    <a:pt x="77243" y="170413"/>
                  </a:lnTo>
                  <a:close/>
                </a:path>
                <a:path w="544195" h="354964">
                  <a:moveTo>
                    <a:pt x="461127" y="142707"/>
                  </a:moveTo>
                  <a:lnTo>
                    <a:pt x="447698" y="150881"/>
                  </a:lnTo>
                  <a:lnTo>
                    <a:pt x="447948" y="150881"/>
                  </a:lnTo>
                  <a:lnTo>
                    <a:pt x="452663" y="158762"/>
                  </a:lnTo>
                  <a:lnTo>
                    <a:pt x="457435" y="166996"/>
                  </a:lnTo>
                  <a:lnTo>
                    <a:pt x="462180" y="175444"/>
                  </a:lnTo>
                  <a:lnTo>
                    <a:pt x="466886" y="184078"/>
                  </a:lnTo>
                  <a:lnTo>
                    <a:pt x="480550" y="176738"/>
                  </a:lnTo>
                  <a:lnTo>
                    <a:pt x="475747" y="167928"/>
                  </a:lnTo>
                  <a:lnTo>
                    <a:pt x="470897" y="159298"/>
                  </a:lnTo>
                  <a:lnTo>
                    <a:pt x="466019" y="150881"/>
                  </a:lnTo>
                  <a:lnTo>
                    <a:pt x="461127" y="142707"/>
                  </a:lnTo>
                  <a:close/>
                </a:path>
                <a:path w="544195" h="354964">
                  <a:moveTo>
                    <a:pt x="118907" y="103975"/>
                  </a:moveTo>
                  <a:lnTo>
                    <a:pt x="113399" y="111700"/>
                  </a:lnTo>
                  <a:lnTo>
                    <a:pt x="107898" y="119729"/>
                  </a:lnTo>
                  <a:lnTo>
                    <a:pt x="102423" y="128033"/>
                  </a:lnTo>
                  <a:lnTo>
                    <a:pt x="96991" y="136582"/>
                  </a:lnTo>
                  <a:lnTo>
                    <a:pt x="110153" y="144791"/>
                  </a:lnTo>
                  <a:lnTo>
                    <a:pt x="115363" y="136582"/>
                  </a:lnTo>
                  <a:lnTo>
                    <a:pt x="120755" y="128397"/>
                  </a:lnTo>
                  <a:lnTo>
                    <a:pt x="126100" y="120597"/>
                  </a:lnTo>
                  <a:lnTo>
                    <a:pt x="131451" y="113096"/>
                  </a:lnTo>
                  <a:lnTo>
                    <a:pt x="118907" y="103975"/>
                  </a:lnTo>
                  <a:close/>
                </a:path>
                <a:path w="544195" h="354964">
                  <a:moveTo>
                    <a:pt x="415558" y="78615"/>
                  </a:moveTo>
                  <a:lnTo>
                    <a:pt x="403736" y="88646"/>
                  </a:lnTo>
                  <a:lnTo>
                    <a:pt x="409563" y="95684"/>
                  </a:lnTo>
                  <a:lnTo>
                    <a:pt x="415391" y="103068"/>
                  </a:lnTo>
                  <a:lnTo>
                    <a:pt x="421198" y="110773"/>
                  </a:lnTo>
                  <a:lnTo>
                    <a:pt x="426960" y="118771"/>
                  </a:lnTo>
                  <a:lnTo>
                    <a:pt x="439641" y="109829"/>
                  </a:lnTo>
                  <a:lnTo>
                    <a:pt x="433667" y="101550"/>
                  </a:lnTo>
                  <a:lnTo>
                    <a:pt x="427650" y="93570"/>
                  </a:lnTo>
                  <a:lnTo>
                    <a:pt x="421607" y="85916"/>
                  </a:lnTo>
                  <a:lnTo>
                    <a:pt x="415558" y="78615"/>
                  </a:lnTo>
                  <a:close/>
                </a:path>
                <a:path w="544195" h="354964">
                  <a:moveTo>
                    <a:pt x="171481" y="45098"/>
                  </a:moveTo>
                  <a:lnTo>
                    <a:pt x="164443" y="51476"/>
                  </a:lnTo>
                  <a:lnTo>
                    <a:pt x="157417" y="58296"/>
                  </a:lnTo>
                  <a:lnTo>
                    <a:pt x="150429" y="65533"/>
                  </a:lnTo>
                  <a:lnTo>
                    <a:pt x="143503" y="73160"/>
                  </a:lnTo>
                  <a:lnTo>
                    <a:pt x="155136" y="83421"/>
                  </a:lnTo>
                  <a:lnTo>
                    <a:pt x="161727" y="76165"/>
                  </a:lnTo>
                  <a:lnTo>
                    <a:pt x="168366" y="69287"/>
                  </a:lnTo>
                  <a:lnTo>
                    <a:pt x="175029" y="62811"/>
                  </a:lnTo>
                  <a:lnTo>
                    <a:pt x="181690" y="56762"/>
                  </a:lnTo>
                  <a:lnTo>
                    <a:pt x="171481" y="45098"/>
                  </a:lnTo>
                  <a:close/>
                </a:path>
                <a:path w="544195" h="354964">
                  <a:moveTo>
                    <a:pt x="356847" y="25318"/>
                  </a:moveTo>
                  <a:lnTo>
                    <a:pt x="348429" y="38344"/>
                  </a:lnTo>
                  <a:lnTo>
                    <a:pt x="355764" y="43347"/>
                  </a:lnTo>
                  <a:lnTo>
                    <a:pt x="363111" y="48858"/>
                  </a:lnTo>
                  <a:lnTo>
                    <a:pt x="370439" y="54858"/>
                  </a:lnTo>
                  <a:lnTo>
                    <a:pt x="377716" y="61327"/>
                  </a:lnTo>
                  <a:lnTo>
                    <a:pt x="388249" y="49935"/>
                  </a:lnTo>
                  <a:lnTo>
                    <a:pt x="380466" y="43026"/>
                  </a:lnTo>
                  <a:lnTo>
                    <a:pt x="372619" y="36606"/>
                  </a:lnTo>
                  <a:lnTo>
                    <a:pt x="364737" y="30696"/>
                  </a:lnTo>
                  <a:lnTo>
                    <a:pt x="356847" y="25318"/>
                  </a:lnTo>
                  <a:close/>
                </a:path>
                <a:path w="544195" h="354964">
                  <a:moveTo>
                    <a:pt x="240505" y="5245"/>
                  </a:moveTo>
                  <a:lnTo>
                    <a:pt x="233275" y="7557"/>
                  </a:lnTo>
                  <a:lnTo>
                    <a:pt x="226044" y="10295"/>
                  </a:lnTo>
                  <a:lnTo>
                    <a:pt x="218826" y="13453"/>
                  </a:lnTo>
                  <a:lnTo>
                    <a:pt x="211637" y="17025"/>
                  </a:lnTo>
                  <a:lnTo>
                    <a:pt x="215511" y="29423"/>
                  </a:lnTo>
                  <a:lnTo>
                    <a:pt x="209501" y="31307"/>
                  </a:lnTo>
                  <a:lnTo>
                    <a:pt x="211595" y="34826"/>
                  </a:lnTo>
                  <a:lnTo>
                    <a:pt x="219872" y="30226"/>
                  </a:lnTo>
                  <a:lnTo>
                    <a:pt x="228190" y="26236"/>
                  </a:lnTo>
                  <a:lnTo>
                    <a:pt x="236523" y="22868"/>
                  </a:lnTo>
                  <a:lnTo>
                    <a:pt x="244840" y="20135"/>
                  </a:lnTo>
                  <a:lnTo>
                    <a:pt x="240505" y="5245"/>
                  </a:lnTo>
                  <a:close/>
                </a:path>
                <a:path w="544195" h="354964">
                  <a:moveTo>
                    <a:pt x="280975" y="0"/>
                  </a:moveTo>
                  <a:lnTo>
                    <a:pt x="280525" y="15496"/>
                  </a:lnTo>
                  <a:lnTo>
                    <a:pt x="289321" y="16106"/>
                  </a:lnTo>
                  <a:lnTo>
                    <a:pt x="298141" y="17414"/>
                  </a:lnTo>
                  <a:lnTo>
                    <a:pt x="306951" y="19415"/>
                  </a:lnTo>
                  <a:lnTo>
                    <a:pt x="315718" y="22104"/>
                  </a:lnTo>
                  <a:lnTo>
                    <a:pt x="320796" y="7455"/>
                  </a:lnTo>
                  <a:lnTo>
                    <a:pt x="310903" y="4423"/>
                  </a:lnTo>
                  <a:lnTo>
                    <a:pt x="300945" y="2164"/>
                  </a:lnTo>
                  <a:lnTo>
                    <a:pt x="290956" y="687"/>
                  </a:lnTo>
                  <a:lnTo>
                    <a:pt x="280975" y="0"/>
                  </a:lnTo>
                  <a:close/>
                </a:path>
              </a:pathLst>
            </a:custGeom>
            <a:solidFill>
              <a:srgbClr val="7E7A76"/>
            </a:solidFill>
          </p:spPr>
          <p:txBody>
            <a:bodyPr wrap="square" lIns="0" tIns="0" rIns="0" bIns="0" rtlCol="0"/>
            <a:lstStyle/>
            <a:p>
              <a:endParaRPr/>
            </a:p>
          </p:txBody>
        </p:sp>
        <p:sp>
          <p:nvSpPr>
            <p:cNvPr id="71" name="object 71"/>
            <p:cNvSpPr/>
            <p:nvPr/>
          </p:nvSpPr>
          <p:spPr>
            <a:xfrm>
              <a:off x="6987221" y="4059504"/>
              <a:ext cx="20955" cy="22225"/>
            </a:xfrm>
            <a:custGeom>
              <a:avLst/>
              <a:gdLst/>
              <a:ahLst/>
              <a:cxnLst/>
              <a:rect l="l" t="t" r="r" b="b"/>
              <a:pathLst>
                <a:path w="20954" h="22225">
                  <a:moveTo>
                    <a:pt x="17926" y="0"/>
                  </a:moveTo>
                  <a:lnTo>
                    <a:pt x="6586" y="3539"/>
                  </a:lnTo>
                  <a:lnTo>
                    <a:pt x="2188" y="15664"/>
                  </a:lnTo>
                  <a:lnTo>
                    <a:pt x="0" y="21842"/>
                  </a:lnTo>
                  <a:lnTo>
                    <a:pt x="18543" y="16051"/>
                  </a:lnTo>
                  <a:lnTo>
                    <a:pt x="20910" y="9549"/>
                  </a:lnTo>
                  <a:lnTo>
                    <a:pt x="17926" y="0"/>
                  </a:lnTo>
                  <a:close/>
                </a:path>
              </a:pathLst>
            </a:custGeom>
            <a:solidFill>
              <a:srgbClr val="6E6B6A"/>
            </a:solidFill>
          </p:spPr>
          <p:txBody>
            <a:bodyPr wrap="square" lIns="0" tIns="0" rIns="0" bIns="0" rtlCol="0"/>
            <a:lstStyle/>
            <a:p>
              <a:endParaRPr/>
            </a:p>
          </p:txBody>
        </p:sp>
        <p:sp>
          <p:nvSpPr>
            <p:cNvPr id="72" name="object 72"/>
            <p:cNvSpPr/>
            <p:nvPr/>
          </p:nvSpPr>
          <p:spPr>
            <a:xfrm>
              <a:off x="6803886" y="4095586"/>
              <a:ext cx="916305" cy="1452245"/>
            </a:xfrm>
            <a:custGeom>
              <a:avLst/>
              <a:gdLst/>
              <a:ahLst/>
              <a:cxnLst/>
              <a:rect l="l" t="t" r="r" b="b"/>
              <a:pathLst>
                <a:path w="916304" h="1452245">
                  <a:moveTo>
                    <a:pt x="8442" y="1413401"/>
                  </a:moveTo>
                  <a:lnTo>
                    <a:pt x="104" y="1413401"/>
                  </a:lnTo>
                  <a:lnTo>
                    <a:pt x="226" y="1432285"/>
                  </a:lnTo>
                  <a:lnTo>
                    <a:pt x="316" y="1442539"/>
                  </a:lnTo>
                  <a:lnTo>
                    <a:pt x="418" y="1452228"/>
                  </a:lnTo>
                  <a:lnTo>
                    <a:pt x="15936" y="1452050"/>
                  </a:lnTo>
                  <a:lnTo>
                    <a:pt x="15834" y="1442539"/>
                  </a:lnTo>
                  <a:lnTo>
                    <a:pt x="15736" y="1432285"/>
                  </a:lnTo>
                  <a:lnTo>
                    <a:pt x="15685" y="1425684"/>
                  </a:lnTo>
                  <a:lnTo>
                    <a:pt x="6491" y="1423977"/>
                  </a:lnTo>
                  <a:lnTo>
                    <a:pt x="8442" y="1413401"/>
                  </a:lnTo>
                  <a:close/>
                </a:path>
                <a:path w="916304" h="1452245">
                  <a:moveTo>
                    <a:pt x="915794" y="1376952"/>
                  </a:moveTo>
                  <a:lnTo>
                    <a:pt x="900286" y="1376952"/>
                  </a:lnTo>
                  <a:lnTo>
                    <a:pt x="900171" y="1415789"/>
                  </a:lnTo>
                  <a:lnTo>
                    <a:pt x="915678" y="1415789"/>
                  </a:lnTo>
                  <a:lnTo>
                    <a:pt x="915794" y="1376952"/>
                  </a:lnTo>
                  <a:close/>
                </a:path>
                <a:path w="916304" h="1452245">
                  <a:moveTo>
                    <a:pt x="15643" y="1335854"/>
                  </a:moveTo>
                  <a:lnTo>
                    <a:pt x="135" y="1335854"/>
                  </a:lnTo>
                  <a:lnTo>
                    <a:pt x="15" y="1364862"/>
                  </a:lnTo>
                  <a:lnTo>
                    <a:pt x="0" y="1374596"/>
                  </a:lnTo>
                  <a:lnTo>
                    <a:pt x="15517" y="1374596"/>
                  </a:lnTo>
                  <a:lnTo>
                    <a:pt x="15643" y="1335854"/>
                  </a:lnTo>
                  <a:close/>
                </a:path>
                <a:path w="916304" h="1452245">
                  <a:moveTo>
                    <a:pt x="915406" y="1304085"/>
                  </a:moveTo>
                  <a:lnTo>
                    <a:pt x="899888" y="1304253"/>
                  </a:lnTo>
                  <a:lnTo>
                    <a:pt x="899984" y="1313774"/>
                  </a:lnTo>
                  <a:lnTo>
                    <a:pt x="900072" y="1323595"/>
                  </a:lnTo>
                  <a:lnTo>
                    <a:pt x="900192" y="1342985"/>
                  </a:lnTo>
                  <a:lnTo>
                    <a:pt x="915710" y="1342985"/>
                  </a:lnTo>
                  <a:lnTo>
                    <a:pt x="915651" y="1333187"/>
                  </a:lnTo>
                  <a:lnTo>
                    <a:pt x="915582" y="1323595"/>
                  </a:lnTo>
                  <a:lnTo>
                    <a:pt x="915501" y="1313774"/>
                  </a:lnTo>
                  <a:lnTo>
                    <a:pt x="915406" y="1304085"/>
                  </a:lnTo>
                  <a:close/>
                </a:path>
                <a:path w="916304" h="1452245">
                  <a:moveTo>
                    <a:pt x="1057" y="1258118"/>
                  </a:moveTo>
                  <a:lnTo>
                    <a:pt x="734" y="1277500"/>
                  </a:lnTo>
                  <a:lnTo>
                    <a:pt x="599" y="1287214"/>
                  </a:lnTo>
                  <a:lnTo>
                    <a:pt x="481" y="1296944"/>
                  </a:lnTo>
                  <a:lnTo>
                    <a:pt x="15989" y="1297122"/>
                  </a:lnTo>
                  <a:lnTo>
                    <a:pt x="16249" y="1277730"/>
                  </a:lnTo>
                  <a:lnTo>
                    <a:pt x="16564" y="1258401"/>
                  </a:lnTo>
                  <a:lnTo>
                    <a:pt x="1057" y="1258118"/>
                  </a:lnTo>
                  <a:close/>
                </a:path>
                <a:path w="916304" h="1452245">
                  <a:moveTo>
                    <a:pt x="914108" y="1226454"/>
                  </a:moveTo>
                  <a:lnTo>
                    <a:pt x="898600" y="1226810"/>
                  </a:lnTo>
                  <a:lnTo>
                    <a:pt x="899184" y="1255827"/>
                  </a:lnTo>
                  <a:lnTo>
                    <a:pt x="899350" y="1265270"/>
                  </a:lnTo>
                  <a:lnTo>
                    <a:pt x="899354" y="1265532"/>
                  </a:lnTo>
                  <a:lnTo>
                    <a:pt x="914862" y="1265270"/>
                  </a:lnTo>
                  <a:lnTo>
                    <a:pt x="914314" y="1236136"/>
                  </a:lnTo>
                  <a:lnTo>
                    <a:pt x="914115" y="1226810"/>
                  </a:lnTo>
                  <a:lnTo>
                    <a:pt x="914108" y="1226454"/>
                  </a:lnTo>
                  <a:close/>
                </a:path>
                <a:path w="916304" h="1452245">
                  <a:moveTo>
                    <a:pt x="2879" y="1180498"/>
                  </a:moveTo>
                  <a:lnTo>
                    <a:pt x="2335" y="1199869"/>
                  </a:lnTo>
                  <a:lnTo>
                    <a:pt x="1853" y="1219303"/>
                  </a:lnTo>
                  <a:lnTo>
                    <a:pt x="17360" y="1219680"/>
                  </a:lnTo>
                  <a:lnTo>
                    <a:pt x="17842" y="1200284"/>
                  </a:lnTo>
                  <a:lnTo>
                    <a:pt x="18386" y="1180958"/>
                  </a:lnTo>
                  <a:lnTo>
                    <a:pt x="2879" y="1180498"/>
                  </a:lnTo>
                  <a:close/>
                </a:path>
                <a:path w="916304" h="1452245">
                  <a:moveTo>
                    <a:pt x="911898" y="1148834"/>
                  </a:moveTo>
                  <a:lnTo>
                    <a:pt x="896402" y="1149368"/>
                  </a:lnTo>
                  <a:lnTo>
                    <a:pt x="897019" y="1168205"/>
                  </a:lnTo>
                  <a:lnTo>
                    <a:pt x="897593" y="1187639"/>
                  </a:lnTo>
                  <a:lnTo>
                    <a:pt x="897606" y="1188079"/>
                  </a:lnTo>
                  <a:lnTo>
                    <a:pt x="913124" y="1187639"/>
                  </a:lnTo>
                  <a:lnTo>
                    <a:pt x="912553" y="1168688"/>
                  </a:lnTo>
                  <a:lnTo>
                    <a:pt x="911916" y="1149368"/>
                  </a:lnTo>
                  <a:lnTo>
                    <a:pt x="911898" y="1148834"/>
                  </a:lnTo>
                  <a:close/>
                </a:path>
                <a:path w="916304" h="1452245">
                  <a:moveTo>
                    <a:pt x="5643" y="1102887"/>
                  </a:moveTo>
                  <a:lnTo>
                    <a:pt x="4510" y="1131964"/>
                  </a:lnTo>
                  <a:lnTo>
                    <a:pt x="4156" y="1141692"/>
                  </a:lnTo>
                  <a:lnTo>
                    <a:pt x="19643" y="1142237"/>
                  </a:lnTo>
                  <a:lnTo>
                    <a:pt x="20364" y="1122850"/>
                  </a:lnTo>
                  <a:lnTo>
                    <a:pt x="21140" y="1103526"/>
                  </a:lnTo>
                  <a:lnTo>
                    <a:pt x="5643" y="1102887"/>
                  </a:lnTo>
                  <a:close/>
                </a:path>
                <a:path w="916304" h="1452245">
                  <a:moveTo>
                    <a:pt x="908768" y="1071244"/>
                  </a:moveTo>
                  <a:lnTo>
                    <a:pt x="893271" y="1071967"/>
                  </a:lnTo>
                  <a:lnTo>
                    <a:pt x="894115" y="1090602"/>
                  </a:lnTo>
                  <a:lnTo>
                    <a:pt x="894931" y="1110039"/>
                  </a:lnTo>
                  <a:lnTo>
                    <a:pt x="894957" y="1110657"/>
                  </a:lnTo>
                  <a:lnTo>
                    <a:pt x="910453" y="1110039"/>
                  </a:lnTo>
                  <a:lnTo>
                    <a:pt x="909666" y="1091276"/>
                  </a:lnTo>
                  <a:lnTo>
                    <a:pt x="908800" y="1071967"/>
                  </a:lnTo>
                  <a:lnTo>
                    <a:pt x="908768" y="1071244"/>
                  </a:lnTo>
                  <a:close/>
                </a:path>
                <a:path w="916304" h="1452245">
                  <a:moveTo>
                    <a:pt x="9340" y="1025319"/>
                  </a:moveTo>
                  <a:lnTo>
                    <a:pt x="8328" y="1044676"/>
                  </a:lnTo>
                  <a:lnTo>
                    <a:pt x="7371" y="1064103"/>
                  </a:lnTo>
                  <a:lnTo>
                    <a:pt x="22868" y="1064847"/>
                  </a:lnTo>
                  <a:lnTo>
                    <a:pt x="23825" y="1045462"/>
                  </a:lnTo>
                  <a:lnTo>
                    <a:pt x="24836" y="1026157"/>
                  </a:lnTo>
                  <a:lnTo>
                    <a:pt x="9340" y="1025319"/>
                  </a:lnTo>
                  <a:close/>
                </a:path>
                <a:path w="916304" h="1452245">
                  <a:moveTo>
                    <a:pt x="904663" y="993697"/>
                  </a:moveTo>
                  <a:lnTo>
                    <a:pt x="889187" y="994608"/>
                  </a:lnTo>
                  <a:lnTo>
                    <a:pt x="890293" y="1013908"/>
                  </a:lnTo>
                  <a:lnTo>
                    <a:pt x="891299" y="1032460"/>
                  </a:lnTo>
                  <a:lnTo>
                    <a:pt x="891344" y="1033287"/>
                  </a:lnTo>
                  <a:lnTo>
                    <a:pt x="906841" y="1032460"/>
                  </a:lnTo>
                  <a:lnTo>
                    <a:pt x="905227" y="1003358"/>
                  </a:lnTo>
                  <a:lnTo>
                    <a:pt x="904716" y="994608"/>
                  </a:lnTo>
                  <a:lnTo>
                    <a:pt x="904663" y="993697"/>
                  </a:lnTo>
                  <a:close/>
                </a:path>
                <a:path w="916304" h="1452245">
                  <a:moveTo>
                    <a:pt x="14010" y="947803"/>
                  </a:moveTo>
                  <a:lnTo>
                    <a:pt x="12757" y="967136"/>
                  </a:lnTo>
                  <a:lnTo>
                    <a:pt x="11559" y="986556"/>
                  </a:lnTo>
                  <a:lnTo>
                    <a:pt x="27035" y="987488"/>
                  </a:lnTo>
                  <a:lnTo>
                    <a:pt x="28238" y="968119"/>
                  </a:lnTo>
                  <a:lnTo>
                    <a:pt x="29496" y="948829"/>
                  </a:lnTo>
                  <a:lnTo>
                    <a:pt x="14010" y="947803"/>
                  </a:lnTo>
                  <a:close/>
                </a:path>
                <a:path w="916304" h="1452245">
                  <a:moveTo>
                    <a:pt x="899595" y="916202"/>
                  </a:moveTo>
                  <a:lnTo>
                    <a:pt x="884119" y="917312"/>
                  </a:lnTo>
                  <a:lnTo>
                    <a:pt x="885402" y="935526"/>
                  </a:lnTo>
                  <a:lnTo>
                    <a:pt x="886711" y="954944"/>
                  </a:lnTo>
                  <a:lnTo>
                    <a:pt x="886779" y="955960"/>
                  </a:lnTo>
                  <a:lnTo>
                    <a:pt x="902255" y="954944"/>
                  </a:lnTo>
                  <a:lnTo>
                    <a:pt x="901024" y="936589"/>
                  </a:lnTo>
                  <a:lnTo>
                    <a:pt x="899673" y="917312"/>
                  </a:lnTo>
                  <a:lnTo>
                    <a:pt x="899595" y="916202"/>
                  </a:lnTo>
                  <a:close/>
                </a:path>
                <a:path w="916304" h="1452245">
                  <a:moveTo>
                    <a:pt x="19685" y="870350"/>
                  </a:moveTo>
                  <a:lnTo>
                    <a:pt x="18181" y="889660"/>
                  </a:lnTo>
                  <a:lnTo>
                    <a:pt x="16732" y="909071"/>
                  </a:lnTo>
                  <a:lnTo>
                    <a:pt x="32197" y="910202"/>
                  </a:lnTo>
                  <a:lnTo>
                    <a:pt x="33644" y="890843"/>
                  </a:lnTo>
                  <a:lnTo>
                    <a:pt x="35161" y="871586"/>
                  </a:lnTo>
                  <a:lnTo>
                    <a:pt x="19685" y="870350"/>
                  </a:lnTo>
                  <a:close/>
                </a:path>
                <a:path w="916304" h="1452245">
                  <a:moveTo>
                    <a:pt x="893491" y="838770"/>
                  </a:moveTo>
                  <a:lnTo>
                    <a:pt x="878046" y="840089"/>
                  </a:lnTo>
                  <a:lnTo>
                    <a:pt x="879552" y="858073"/>
                  </a:lnTo>
                  <a:lnTo>
                    <a:pt x="881111" y="877470"/>
                  </a:lnTo>
                  <a:lnTo>
                    <a:pt x="881208" y="878685"/>
                  </a:lnTo>
                  <a:lnTo>
                    <a:pt x="896674" y="877470"/>
                  </a:lnTo>
                  <a:lnTo>
                    <a:pt x="895216" y="859340"/>
                  </a:lnTo>
                  <a:lnTo>
                    <a:pt x="893602" y="840089"/>
                  </a:lnTo>
                  <a:lnTo>
                    <a:pt x="893491" y="838770"/>
                  </a:lnTo>
                  <a:close/>
                </a:path>
                <a:path w="916304" h="1452245">
                  <a:moveTo>
                    <a:pt x="26407" y="792970"/>
                  </a:moveTo>
                  <a:lnTo>
                    <a:pt x="24628" y="812255"/>
                  </a:lnTo>
                  <a:lnTo>
                    <a:pt x="22920" y="831650"/>
                  </a:lnTo>
                  <a:lnTo>
                    <a:pt x="38365" y="832990"/>
                  </a:lnTo>
                  <a:lnTo>
                    <a:pt x="40076" y="813657"/>
                  </a:lnTo>
                  <a:lnTo>
                    <a:pt x="41841" y="794426"/>
                  </a:lnTo>
                  <a:lnTo>
                    <a:pt x="26407" y="792970"/>
                  </a:lnTo>
                  <a:close/>
                </a:path>
                <a:path w="916304" h="1452245">
                  <a:moveTo>
                    <a:pt x="886339" y="761432"/>
                  </a:moveTo>
                  <a:lnTo>
                    <a:pt x="870915" y="762971"/>
                  </a:lnTo>
                  <a:lnTo>
                    <a:pt x="872791" y="782188"/>
                  </a:lnTo>
                  <a:lnTo>
                    <a:pt x="874612" y="801514"/>
                  </a:lnTo>
                  <a:lnTo>
                    <a:pt x="890056" y="800080"/>
                  </a:lnTo>
                  <a:lnTo>
                    <a:pt x="888225" y="780709"/>
                  </a:lnTo>
                  <a:lnTo>
                    <a:pt x="886339" y="761432"/>
                  </a:lnTo>
                  <a:close/>
                </a:path>
                <a:path w="916304" h="1452245">
                  <a:moveTo>
                    <a:pt x="34208" y="715685"/>
                  </a:moveTo>
                  <a:lnTo>
                    <a:pt x="32152" y="734940"/>
                  </a:lnTo>
                  <a:lnTo>
                    <a:pt x="30166" y="754322"/>
                  </a:lnTo>
                  <a:lnTo>
                    <a:pt x="45600" y="755872"/>
                  </a:lnTo>
                  <a:lnTo>
                    <a:pt x="47579" y="736562"/>
                  </a:lnTo>
                  <a:lnTo>
                    <a:pt x="49621" y="717370"/>
                  </a:lnTo>
                  <a:lnTo>
                    <a:pt x="34208" y="715685"/>
                  </a:lnTo>
                  <a:close/>
                </a:path>
                <a:path w="916304" h="1452245">
                  <a:moveTo>
                    <a:pt x="878098" y="684199"/>
                  </a:moveTo>
                  <a:lnTo>
                    <a:pt x="862696" y="685958"/>
                  </a:lnTo>
                  <a:lnTo>
                    <a:pt x="864853" y="705143"/>
                  </a:lnTo>
                  <a:lnTo>
                    <a:pt x="866947" y="724438"/>
                  </a:lnTo>
                  <a:lnTo>
                    <a:pt x="882360" y="722805"/>
                  </a:lnTo>
                  <a:lnTo>
                    <a:pt x="880269" y="703439"/>
                  </a:lnTo>
                  <a:lnTo>
                    <a:pt x="878098" y="684199"/>
                  </a:lnTo>
                  <a:close/>
                </a:path>
                <a:path w="916304" h="1452245">
                  <a:moveTo>
                    <a:pt x="43129" y="638525"/>
                  </a:moveTo>
                  <a:lnTo>
                    <a:pt x="40790" y="657748"/>
                  </a:lnTo>
                  <a:lnTo>
                    <a:pt x="38522" y="677089"/>
                  </a:lnTo>
                  <a:lnTo>
                    <a:pt x="53925" y="678879"/>
                  </a:lnTo>
                  <a:lnTo>
                    <a:pt x="56190" y="659583"/>
                  </a:lnTo>
                  <a:lnTo>
                    <a:pt x="58511" y="640420"/>
                  </a:lnTo>
                  <a:lnTo>
                    <a:pt x="43129" y="638525"/>
                  </a:lnTo>
                  <a:close/>
                </a:path>
                <a:path w="916304" h="1452245">
                  <a:moveTo>
                    <a:pt x="868675" y="607080"/>
                  </a:moveTo>
                  <a:lnTo>
                    <a:pt x="853303" y="609091"/>
                  </a:lnTo>
                  <a:lnTo>
                    <a:pt x="855757" y="628228"/>
                  </a:lnTo>
                  <a:lnTo>
                    <a:pt x="858141" y="647498"/>
                  </a:lnTo>
                  <a:lnTo>
                    <a:pt x="873533" y="645624"/>
                  </a:lnTo>
                  <a:lnTo>
                    <a:pt x="871139" y="626289"/>
                  </a:lnTo>
                  <a:lnTo>
                    <a:pt x="868675" y="607080"/>
                  </a:lnTo>
                  <a:close/>
                </a:path>
                <a:path w="916304" h="1452245">
                  <a:moveTo>
                    <a:pt x="53275" y="561501"/>
                  </a:moveTo>
                  <a:lnTo>
                    <a:pt x="50631" y="580679"/>
                  </a:lnTo>
                  <a:lnTo>
                    <a:pt x="48050" y="599992"/>
                  </a:lnTo>
                  <a:lnTo>
                    <a:pt x="63422" y="602023"/>
                  </a:lnTo>
                  <a:lnTo>
                    <a:pt x="65998" y="582766"/>
                  </a:lnTo>
                  <a:lnTo>
                    <a:pt x="68636" y="563658"/>
                  </a:lnTo>
                  <a:lnTo>
                    <a:pt x="53275" y="561501"/>
                  </a:lnTo>
                  <a:close/>
                </a:path>
                <a:path w="916304" h="1452245">
                  <a:moveTo>
                    <a:pt x="858036" y="530130"/>
                  </a:moveTo>
                  <a:lnTo>
                    <a:pt x="842686" y="532371"/>
                  </a:lnTo>
                  <a:lnTo>
                    <a:pt x="845446" y="551468"/>
                  </a:lnTo>
                  <a:lnTo>
                    <a:pt x="848152" y="570715"/>
                  </a:lnTo>
                  <a:lnTo>
                    <a:pt x="863512" y="568579"/>
                  </a:lnTo>
                  <a:lnTo>
                    <a:pt x="860802" y="549284"/>
                  </a:lnTo>
                  <a:lnTo>
                    <a:pt x="858036" y="530130"/>
                  </a:lnTo>
                  <a:close/>
                </a:path>
                <a:path w="916304" h="1452245">
                  <a:moveTo>
                    <a:pt x="64699" y="484644"/>
                  </a:moveTo>
                  <a:lnTo>
                    <a:pt x="61731" y="503766"/>
                  </a:lnTo>
                  <a:lnTo>
                    <a:pt x="58825" y="523052"/>
                  </a:lnTo>
                  <a:lnTo>
                    <a:pt x="74165" y="525334"/>
                  </a:lnTo>
                  <a:lnTo>
                    <a:pt x="77060" y="506116"/>
                  </a:lnTo>
                  <a:lnTo>
                    <a:pt x="80018" y="487063"/>
                  </a:lnTo>
                  <a:lnTo>
                    <a:pt x="64699" y="484644"/>
                  </a:lnTo>
                  <a:close/>
                </a:path>
                <a:path w="916304" h="1452245">
                  <a:moveTo>
                    <a:pt x="846058" y="453347"/>
                  </a:moveTo>
                  <a:lnTo>
                    <a:pt x="830760" y="455881"/>
                  </a:lnTo>
                  <a:lnTo>
                    <a:pt x="833850" y="474908"/>
                  </a:lnTo>
                  <a:lnTo>
                    <a:pt x="836885" y="494100"/>
                  </a:lnTo>
                  <a:lnTo>
                    <a:pt x="852214" y="491712"/>
                  </a:lnTo>
                  <a:lnTo>
                    <a:pt x="849167" y="472447"/>
                  </a:lnTo>
                  <a:lnTo>
                    <a:pt x="846058" y="453347"/>
                  </a:lnTo>
                  <a:close/>
                </a:path>
                <a:path w="916304" h="1452245">
                  <a:moveTo>
                    <a:pt x="77505" y="407998"/>
                  </a:moveTo>
                  <a:lnTo>
                    <a:pt x="75828" y="417506"/>
                  </a:lnTo>
                  <a:lnTo>
                    <a:pt x="72532" y="436652"/>
                  </a:lnTo>
                  <a:lnTo>
                    <a:pt x="70908" y="446290"/>
                  </a:lnTo>
                  <a:lnTo>
                    <a:pt x="86206" y="448855"/>
                  </a:lnTo>
                  <a:lnTo>
                    <a:pt x="89458" y="429692"/>
                  </a:lnTo>
                  <a:lnTo>
                    <a:pt x="92772" y="410710"/>
                  </a:lnTo>
                  <a:lnTo>
                    <a:pt x="77505" y="407998"/>
                  </a:lnTo>
                  <a:close/>
                </a:path>
                <a:path w="916304" h="1452245">
                  <a:moveTo>
                    <a:pt x="832644" y="376794"/>
                  </a:moveTo>
                  <a:lnTo>
                    <a:pt x="817388" y="379632"/>
                  </a:lnTo>
                  <a:lnTo>
                    <a:pt x="820858" y="398583"/>
                  </a:lnTo>
                  <a:lnTo>
                    <a:pt x="822567" y="408126"/>
                  </a:lnTo>
                  <a:lnTo>
                    <a:pt x="824257" y="417715"/>
                  </a:lnTo>
                  <a:lnTo>
                    <a:pt x="839534" y="415044"/>
                  </a:lnTo>
                  <a:lnTo>
                    <a:pt x="836121" y="395829"/>
                  </a:lnTo>
                  <a:lnTo>
                    <a:pt x="832644" y="376794"/>
                  </a:lnTo>
                  <a:close/>
                </a:path>
                <a:path w="916304" h="1452245">
                  <a:moveTo>
                    <a:pt x="91840" y="331591"/>
                  </a:moveTo>
                  <a:lnTo>
                    <a:pt x="89971" y="341063"/>
                  </a:lnTo>
                  <a:lnTo>
                    <a:pt x="88120" y="350582"/>
                  </a:lnTo>
                  <a:lnTo>
                    <a:pt x="86288" y="360150"/>
                  </a:lnTo>
                  <a:lnTo>
                    <a:pt x="84479" y="369768"/>
                  </a:lnTo>
                  <a:lnTo>
                    <a:pt x="99714" y="372627"/>
                  </a:lnTo>
                  <a:lnTo>
                    <a:pt x="103348" y="353525"/>
                  </a:lnTo>
                  <a:lnTo>
                    <a:pt x="105190" y="344049"/>
                  </a:lnTo>
                  <a:lnTo>
                    <a:pt x="107054" y="334628"/>
                  </a:lnTo>
                  <a:lnTo>
                    <a:pt x="91840" y="331591"/>
                  </a:lnTo>
                  <a:close/>
                </a:path>
                <a:path w="916304" h="1452245">
                  <a:moveTo>
                    <a:pt x="817650" y="300524"/>
                  </a:moveTo>
                  <a:lnTo>
                    <a:pt x="802467" y="303687"/>
                  </a:lnTo>
                  <a:lnTo>
                    <a:pt x="804411" y="313085"/>
                  </a:lnTo>
                  <a:lnTo>
                    <a:pt x="806335" y="322539"/>
                  </a:lnTo>
                  <a:lnTo>
                    <a:pt x="810132" y="341612"/>
                  </a:lnTo>
                  <a:lnTo>
                    <a:pt x="825357" y="338617"/>
                  </a:lnTo>
                  <a:lnTo>
                    <a:pt x="821531" y="319465"/>
                  </a:lnTo>
                  <a:lnTo>
                    <a:pt x="817650" y="300524"/>
                  </a:lnTo>
                  <a:close/>
                </a:path>
                <a:path w="916304" h="1452245">
                  <a:moveTo>
                    <a:pt x="107829" y="255521"/>
                  </a:moveTo>
                  <a:lnTo>
                    <a:pt x="105754" y="264934"/>
                  </a:lnTo>
                  <a:lnTo>
                    <a:pt x="103693" y="274406"/>
                  </a:lnTo>
                  <a:lnTo>
                    <a:pt x="101647" y="283935"/>
                  </a:lnTo>
                  <a:lnTo>
                    <a:pt x="99620" y="293519"/>
                  </a:lnTo>
                  <a:lnTo>
                    <a:pt x="114792" y="296713"/>
                  </a:lnTo>
                  <a:lnTo>
                    <a:pt x="116810" y="287171"/>
                  </a:lnTo>
                  <a:lnTo>
                    <a:pt x="118847" y="277689"/>
                  </a:lnTo>
                  <a:lnTo>
                    <a:pt x="120903" y="268263"/>
                  </a:lnTo>
                  <a:lnTo>
                    <a:pt x="122980" y="258892"/>
                  </a:lnTo>
                  <a:lnTo>
                    <a:pt x="107829" y="255521"/>
                  </a:lnTo>
                  <a:close/>
                </a:path>
                <a:path w="916304" h="1452245">
                  <a:moveTo>
                    <a:pt x="800897" y="224590"/>
                  </a:moveTo>
                  <a:lnTo>
                    <a:pt x="785798" y="228118"/>
                  </a:lnTo>
                  <a:lnTo>
                    <a:pt x="787965" y="237462"/>
                  </a:lnTo>
                  <a:lnTo>
                    <a:pt x="790116" y="246864"/>
                  </a:lnTo>
                  <a:lnTo>
                    <a:pt x="792248" y="256325"/>
                  </a:lnTo>
                  <a:lnTo>
                    <a:pt x="794363" y="265845"/>
                  </a:lnTo>
                  <a:lnTo>
                    <a:pt x="809514" y="262505"/>
                  </a:lnTo>
                  <a:lnTo>
                    <a:pt x="807386" y="252936"/>
                  </a:lnTo>
                  <a:lnTo>
                    <a:pt x="805241" y="243425"/>
                  </a:lnTo>
                  <a:lnTo>
                    <a:pt x="803078" y="233976"/>
                  </a:lnTo>
                  <a:lnTo>
                    <a:pt x="800897" y="224590"/>
                  </a:lnTo>
                  <a:close/>
                </a:path>
                <a:path w="916304" h="1452245">
                  <a:moveTo>
                    <a:pt x="125713" y="179837"/>
                  </a:moveTo>
                  <a:lnTo>
                    <a:pt x="123393" y="189189"/>
                  </a:lnTo>
                  <a:lnTo>
                    <a:pt x="121086" y="198602"/>
                  </a:lnTo>
                  <a:lnTo>
                    <a:pt x="118797" y="208080"/>
                  </a:lnTo>
                  <a:lnTo>
                    <a:pt x="116530" y="217626"/>
                  </a:lnTo>
                  <a:lnTo>
                    <a:pt x="131619" y="221186"/>
                  </a:lnTo>
                  <a:lnTo>
                    <a:pt x="133880" y="211692"/>
                  </a:lnTo>
                  <a:lnTo>
                    <a:pt x="136158" y="202263"/>
                  </a:lnTo>
                  <a:lnTo>
                    <a:pt x="138451" y="192900"/>
                  </a:lnTo>
                  <a:lnTo>
                    <a:pt x="140760" y="183606"/>
                  </a:lnTo>
                  <a:lnTo>
                    <a:pt x="125713" y="179837"/>
                  </a:lnTo>
                  <a:close/>
                </a:path>
                <a:path w="916304" h="1452245">
                  <a:moveTo>
                    <a:pt x="782185" y="149094"/>
                  </a:moveTo>
                  <a:lnTo>
                    <a:pt x="767191" y="153042"/>
                  </a:lnTo>
                  <a:lnTo>
                    <a:pt x="769609" y="162305"/>
                  </a:lnTo>
                  <a:lnTo>
                    <a:pt x="772011" y="171637"/>
                  </a:lnTo>
                  <a:lnTo>
                    <a:pt x="774396" y="181038"/>
                  </a:lnTo>
                  <a:lnTo>
                    <a:pt x="776761" y="190507"/>
                  </a:lnTo>
                  <a:lnTo>
                    <a:pt x="791808" y="186779"/>
                  </a:lnTo>
                  <a:lnTo>
                    <a:pt x="789433" y="177255"/>
                  </a:lnTo>
                  <a:lnTo>
                    <a:pt x="787036" y="167799"/>
                  </a:lnTo>
                  <a:lnTo>
                    <a:pt x="784619" y="158412"/>
                  </a:lnTo>
                  <a:lnTo>
                    <a:pt x="782185" y="149094"/>
                  </a:lnTo>
                  <a:close/>
                </a:path>
                <a:path w="916304" h="1452245">
                  <a:moveTo>
                    <a:pt x="145775" y="104656"/>
                  </a:moveTo>
                  <a:lnTo>
                    <a:pt x="143168" y="113917"/>
                  </a:lnTo>
                  <a:lnTo>
                    <a:pt x="140579" y="123258"/>
                  </a:lnTo>
                  <a:lnTo>
                    <a:pt x="138009" y="132677"/>
                  </a:lnTo>
                  <a:lnTo>
                    <a:pt x="135461" y="142173"/>
                  </a:lnTo>
                  <a:lnTo>
                    <a:pt x="150445" y="146163"/>
                  </a:lnTo>
                  <a:lnTo>
                    <a:pt x="152980" y="136734"/>
                  </a:lnTo>
                  <a:lnTo>
                    <a:pt x="155531" y="127375"/>
                  </a:lnTo>
                  <a:lnTo>
                    <a:pt x="158102" y="118091"/>
                  </a:lnTo>
                  <a:lnTo>
                    <a:pt x="160696" y="108886"/>
                  </a:lnTo>
                  <a:lnTo>
                    <a:pt x="145775" y="104656"/>
                  </a:lnTo>
                  <a:close/>
                </a:path>
                <a:path w="916304" h="1452245">
                  <a:moveTo>
                    <a:pt x="761160" y="74165"/>
                  </a:moveTo>
                  <a:lnTo>
                    <a:pt x="746291" y="78604"/>
                  </a:lnTo>
                  <a:lnTo>
                    <a:pt x="749009" y="87763"/>
                  </a:lnTo>
                  <a:lnTo>
                    <a:pt x="751711" y="97004"/>
                  </a:lnTo>
                  <a:lnTo>
                    <a:pt x="754391" y="106328"/>
                  </a:lnTo>
                  <a:lnTo>
                    <a:pt x="757045" y="115734"/>
                  </a:lnTo>
                  <a:lnTo>
                    <a:pt x="771976" y="111556"/>
                  </a:lnTo>
                  <a:lnTo>
                    <a:pt x="769304" y="102081"/>
                  </a:lnTo>
                  <a:lnTo>
                    <a:pt x="766611" y="92692"/>
                  </a:lnTo>
                  <a:lnTo>
                    <a:pt x="763897" y="83387"/>
                  </a:lnTo>
                  <a:lnTo>
                    <a:pt x="761160" y="74165"/>
                  </a:lnTo>
                  <a:close/>
                </a:path>
                <a:path w="916304" h="1452245">
                  <a:moveTo>
                    <a:pt x="168340" y="30156"/>
                  </a:moveTo>
                  <a:lnTo>
                    <a:pt x="165399" y="39304"/>
                  </a:lnTo>
                  <a:lnTo>
                    <a:pt x="162480" y="48546"/>
                  </a:lnTo>
                  <a:lnTo>
                    <a:pt x="159583" y="57881"/>
                  </a:lnTo>
                  <a:lnTo>
                    <a:pt x="156707" y="67306"/>
                  </a:lnTo>
                  <a:lnTo>
                    <a:pt x="171544" y="71809"/>
                  </a:lnTo>
                  <a:lnTo>
                    <a:pt x="174403" y="62454"/>
                  </a:lnTo>
                  <a:lnTo>
                    <a:pt x="177278" y="53190"/>
                  </a:lnTo>
                  <a:lnTo>
                    <a:pt x="180171" y="44019"/>
                  </a:lnTo>
                  <a:lnTo>
                    <a:pt x="183083" y="34941"/>
                  </a:lnTo>
                  <a:lnTo>
                    <a:pt x="168340" y="30156"/>
                  </a:lnTo>
                  <a:close/>
                </a:path>
                <a:path w="916304" h="1452245">
                  <a:moveTo>
                    <a:pt x="737422" y="0"/>
                  </a:moveTo>
                  <a:lnTo>
                    <a:pt x="722742" y="5036"/>
                  </a:lnTo>
                  <a:lnTo>
                    <a:pt x="725810" y="14053"/>
                  </a:lnTo>
                  <a:lnTo>
                    <a:pt x="728858" y="23169"/>
                  </a:lnTo>
                  <a:lnTo>
                    <a:pt x="731884" y="32383"/>
                  </a:lnTo>
                  <a:lnTo>
                    <a:pt x="734888" y="41695"/>
                  </a:lnTo>
                  <a:lnTo>
                    <a:pt x="749663" y="36972"/>
                  </a:lnTo>
                  <a:lnTo>
                    <a:pt x="746635" y="27582"/>
                  </a:lnTo>
                  <a:lnTo>
                    <a:pt x="743586" y="18290"/>
                  </a:lnTo>
                  <a:lnTo>
                    <a:pt x="740514" y="9095"/>
                  </a:lnTo>
                  <a:lnTo>
                    <a:pt x="737422" y="0"/>
                  </a:lnTo>
                  <a:close/>
                </a:path>
              </a:pathLst>
            </a:custGeom>
            <a:solidFill>
              <a:srgbClr val="7E7A76"/>
            </a:solidFill>
          </p:spPr>
          <p:txBody>
            <a:bodyPr wrap="square" lIns="0" tIns="0" rIns="0" bIns="0" rtlCol="0"/>
            <a:lstStyle/>
            <a:p>
              <a:endParaRPr/>
            </a:p>
          </p:txBody>
        </p:sp>
        <p:pic>
          <p:nvPicPr>
            <p:cNvPr id="73" name="object 73"/>
            <p:cNvPicPr/>
            <p:nvPr/>
          </p:nvPicPr>
          <p:blipFill>
            <a:blip r:embed="rId34" cstate="print"/>
            <a:stretch>
              <a:fillRect/>
            </a:stretch>
          </p:blipFill>
          <p:spPr>
            <a:xfrm>
              <a:off x="6810379" y="5508942"/>
              <a:ext cx="9193" cy="12324"/>
            </a:xfrm>
            <a:prstGeom prst="rect">
              <a:avLst/>
            </a:prstGeom>
          </p:spPr>
        </p:pic>
        <p:sp>
          <p:nvSpPr>
            <p:cNvPr id="74" name="object 74"/>
            <p:cNvSpPr/>
            <p:nvPr/>
          </p:nvSpPr>
          <p:spPr>
            <a:xfrm>
              <a:off x="2347048" y="3753998"/>
              <a:ext cx="5372735" cy="3451860"/>
            </a:xfrm>
            <a:custGeom>
              <a:avLst/>
              <a:gdLst/>
              <a:ahLst/>
              <a:cxnLst/>
              <a:rect l="l" t="t" r="r" b="b"/>
              <a:pathLst>
                <a:path w="5372734" h="3451859">
                  <a:moveTo>
                    <a:pt x="41630" y="1516570"/>
                  </a:moveTo>
                  <a:lnTo>
                    <a:pt x="37007" y="1501762"/>
                  </a:lnTo>
                  <a:lnTo>
                    <a:pt x="0" y="1513319"/>
                  </a:lnTo>
                  <a:lnTo>
                    <a:pt x="4622" y="1528114"/>
                  </a:lnTo>
                  <a:lnTo>
                    <a:pt x="41630" y="1516570"/>
                  </a:lnTo>
                  <a:close/>
                </a:path>
                <a:path w="5372734" h="3451859">
                  <a:moveTo>
                    <a:pt x="72301" y="1928799"/>
                  </a:moveTo>
                  <a:lnTo>
                    <a:pt x="35306" y="1917242"/>
                  </a:lnTo>
                  <a:lnTo>
                    <a:pt x="30670" y="1932051"/>
                  </a:lnTo>
                  <a:lnTo>
                    <a:pt x="67691" y="1943595"/>
                  </a:lnTo>
                  <a:lnTo>
                    <a:pt x="72301" y="1928799"/>
                  </a:lnTo>
                  <a:close/>
                </a:path>
                <a:path w="5372734" h="3451859">
                  <a:moveTo>
                    <a:pt x="115658" y="1493456"/>
                  </a:moveTo>
                  <a:lnTo>
                    <a:pt x="111023" y="1478661"/>
                  </a:lnTo>
                  <a:lnTo>
                    <a:pt x="74015" y="1490218"/>
                  </a:lnTo>
                  <a:lnTo>
                    <a:pt x="78638" y="1505026"/>
                  </a:lnTo>
                  <a:lnTo>
                    <a:pt x="115658" y="1493456"/>
                  </a:lnTo>
                  <a:close/>
                </a:path>
                <a:path w="5372734" h="3451859">
                  <a:moveTo>
                    <a:pt x="146329" y="1951901"/>
                  </a:moveTo>
                  <a:lnTo>
                    <a:pt x="109321" y="1940356"/>
                  </a:lnTo>
                  <a:lnTo>
                    <a:pt x="104698" y="1955165"/>
                  </a:lnTo>
                  <a:lnTo>
                    <a:pt x="141706" y="1966709"/>
                  </a:lnTo>
                  <a:lnTo>
                    <a:pt x="146329" y="1951901"/>
                  </a:lnTo>
                  <a:close/>
                </a:path>
                <a:path w="5372734" h="3451859">
                  <a:moveTo>
                    <a:pt x="189674" y="1470367"/>
                  </a:moveTo>
                  <a:lnTo>
                    <a:pt x="185051" y="1455559"/>
                  </a:lnTo>
                  <a:lnTo>
                    <a:pt x="148043" y="1467104"/>
                  </a:lnTo>
                  <a:lnTo>
                    <a:pt x="152666" y="1481912"/>
                  </a:lnTo>
                  <a:lnTo>
                    <a:pt x="189674" y="1470367"/>
                  </a:lnTo>
                  <a:close/>
                </a:path>
                <a:path w="5372734" h="3451859">
                  <a:moveTo>
                    <a:pt x="220357" y="1975015"/>
                  </a:moveTo>
                  <a:lnTo>
                    <a:pt x="183337" y="1963458"/>
                  </a:lnTo>
                  <a:lnTo>
                    <a:pt x="178727" y="1978253"/>
                  </a:lnTo>
                  <a:lnTo>
                    <a:pt x="215722" y="1989823"/>
                  </a:lnTo>
                  <a:lnTo>
                    <a:pt x="220357" y="1975015"/>
                  </a:lnTo>
                  <a:close/>
                </a:path>
                <a:path w="5372734" h="3451859">
                  <a:moveTo>
                    <a:pt x="263702" y="1447253"/>
                  </a:moveTo>
                  <a:lnTo>
                    <a:pt x="259080" y="1432445"/>
                  </a:lnTo>
                  <a:lnTo>
                    <a:pt x="222072" y="1444002"/>
                  </a:lnTo>
                  <a:lnTo>
                    <a:pt x="226682" y="1458798"/>
                  </a:lnTo>
                  <a:lnTo>
                    <a:pt x="263702" y="1447253"/>
                  </a:lnTo>
                  <a:close/>
                </a:path>
                <a:path w="5372734" h="3451859">
                  <a:moveTo>
                    <a:pt x="294373" y="1998116"/>
                  </a:moveTo>
                  <a:lnTo>
                    <a:pt x="257352" y="1986559"/>
                  </a:lnTo>
                  <a:lnTo>
                    <a:pt x="252742" y="2001367"/>
                  </a:lnTo>
                  <a:lnTo>
                    <a:pt x="289750" y="2012924"/>
                  </a:lnTo>
                  <a:lnTo>
                    <a:pt x="294373" y="1998116"/>
                  </a:lnTo>
                  <a:close/>
                </a:path>
                <a:path w="5372734" h="3451859">
                  <a:moveTo>
                    <a:pt x="337718" y="1424152"/>
                  </a:moveTo>
                  <a:lnTo>
                    <a:pt x="333095" y="1409344"/>
                  </a:lnTo>
                  <a:lnTo>
                    <a:pt x="296087" y="1420901"/>
                  </a:lnTo>
                  <a:lnTo>
                    <a:pt x="300710" y="1435709"/>
                  </a:lnTo>
                  <a:lnTo>
                    <a:pt x="337718" y="1424152"/>
                  </a:lnTo>
                  <a:close/>
                </a:path>
                <a:path w="5372734" h="3451859">
                  <a:moveTo>
                    <a:pt x="368388" y="2021217"/>
                  </a:moveTo>
                  <a:lnTo>
                    <a:pt x="331381" y="2009673"/>
                  </a:lnTo>
                  <a:lnTo>
                    <a:pt x="326758" y="2024468"/>
                  </a:lnTo>
                  <a:lnTo>
                    <a:pt x="363778" y="2036025"/>
                  </a:lnTo>
                  <a:lnTo>
                    <a:pt x="368388" y="2021217"/>
                  </a:lnTo>
                  <a:close/>
                </a:path>
                <a:path w="5372734" h="3451859">
                  <a:moveTo>
                    <a:pt x="411734" y="1401038"/>
                  </a:moveTo>
                  <a:lnTo>
                    <a:pt x="407123" y="1386243"/>
                  </a:lnTo>
                  <a:lnTo>
                    <a:pt x="370116" y="1397800"/>
                  </a:lnTo>
                  <a:lnTo>
                    <a:pt x="374738" y="1412595"/>
                  </a:lnTo>
                  <a:lnTo>
                    <a:pt x="411734" y="1401038"/>
                  </a:lnTo>
                  <a:close/>
                </a:path>
                <a:path w="5372734" h="3451859">
                  <a:moveTo>
                    <a:pt x="442417" y="2044319"/>
                  </a:moveTo>
                  <a:lnTo>
                    <a:pt x="405409" y="2032774"/>
                  </a:lnTo>
                  <a:lnTo>
                    <a:pt x="400786" y="2047582"/>
                  </a:lnTo>
                  <a:lnTo>
                    <a:pt x="437807" y="2059127"/>
                  </a:lnTo>
                  <a:lnTo>
                    <a:pt x="442417" y="2044319"/>
                  </a:lnTo>
                  <a:close/>
                </a:path>
                <a:path w="5372734" h="3451859">
                  <a:moveTo>
                    <a:pt x="485762" y="1377950"/>
                  </a:moveTo>
                  <a:lnTo>
                    <a:pt x="481152" y="1363141"/>
                  </a:lnTo>
                  <a:lnTo>
                    <a:pt x="444144" y="1374686"/>
                  </a:lnTo>
                  <a:lnTo>
                    <a:pt x="448754" y="1389494"/>
                  </a:lnTo>
                  <a:lnTo>
                    <a:pt x="485762" y="1377950"/>
                  </a:lnTo>
                  <a:close/>
                </a:path>
                <a:path w="5372734" h="3451859">
                  <a:moveTo>
                    <a:pt x="516445" y="2067433"/>
                  </a:moveTo>
                  <a:lnTo>
                    <a:pt x="479425" y="2055876"/>
                  </a:lnTo>
                  <a:lnTo>
                    <a:pt x="474802" y="2070671"/>
                  </a:lnTo>
                  <a:lnTo>
                    <a:pt x="511822" y="2082241"/>
                  </a:lnTo>
                  <a:lnTo>
                    <a:pt x="516445" y="2067433"/>
                  </a:lnTo>
                  <a:close/>
                </a:path>
                <a:path w="5372734" h="3451859">
                  <a:moveTo>
                    <a:pt x="559790" y="1354848"/>
                  </a:moveTo>
                  <a:lnTo>
                    <a:pt x="555167" y="1340040"/>
                  </a:lnTo>
                  <a:lnTo>
                    <a:pt x="518160" y="1351584"/>
                  </a:lnTo>
                  <a:lnTo>
                    <a:pt x="522770" y="1366393"/>
                  </a:lnTo>
                  <a:lnTo>
                    <a:pt x="559790" y="1354848"/>
                  </a:lnTo>
                  <a:close/>
                </a:path>
                <a:path w="5372734" h="3451859">
                  <a:moveTo>
                    <a:pt x="590461" y="2090534"/>
                  </a:moveTo>
                  <a:lnTo>
                    <a:pt x="553453" y="2078977"/>
                  </a:lnTo>
                  <a:lnTo>
                    <a:pt x="548830" y="2093785"/>
                  </a:lnTo>
                  <a:lnTo>
                    <a:pt x="585838" y="2105329"/>
                  </a:lnTo>
                  <a:lnTo>
                    <a:pt x="590461" y="2090534"/>
                  </a:lnTo>
                  <a:close/>
                </a:path>
                <a:path w="5372734" h="3451859">
                  <a:moveTo>
                    <a:pt x="633818" y="1331734"/>
                  </a:moveTo>
                  <a:lnTo>
                    <a:pt x="629183" y="1316926"/>
                  </a:lnTo>
                  <a:lnTo>
                    <a:pt x="592175" y="1328483"/>
                  </a:lnTo>
                  <a:lnTo>
                    <a:pt x="596785" y="1343291"/>
                  </a:lnTo>
                  <a:lnTo>
                    <a:pt x="633818" y="1331734"/>
                  </a:lnTo>
                  <a:close/>
                </a:path>
                <a:path w="5372734" h="3451859">
                  <a:moveTo>
                    <a:pt x="664476" y="2113635"/>
                  </a:moveTo>
                  <a:lnTo>
                    <a:pt x="627468" y="2102078"/>
                  </a:lnTo>
                  <a:lnTo>
                    <a:pt x="622858" y="2116886"/>
                  </a:lnTo>
                  <a:lnTo>
                    <a:pt x="659853" y="2128431"/>
                  </a:lnTo>
                  <a:lnTo>
                    <a:pt x="664476" y="2113635"/>
                  </a:lnTo>
                  <a:close/>
                </a:path>
                <a:path w="5372734" h="3451859">
                  <a:moveTo>
                    <a:pt x="707834" y="1308633"/>
                  </a:moveTo>
                  <a:lnTo>
                    <a:pt x="703211" y="1293837"/>
                  </a:lnTo>
                  <a:lnTo>
                    <a:pt x="666203" y="1305382"/>
                  </a:lnTo>
                  <a:lnTo>
                    <a:pt x="670814" y="1320190"/>
                  </a:lnTo>
                  <a:lnTo>
                    <a:pt x="707834" y="1308633"/>
                  </a:lnTo>
                  <a:close/>
                </a:path>
                <a:path w="5372734" h="3451859">
                  <a:moveTo>
                    <a:pt x="738492" y="2136737"/>
                  </a:moveTo>
                  <a:lnTo>
                    <a:pt x="701497" y="2125192"/>
                  </a:lnTo>
                  <a:lnTo>
                    <a:pt x="696874" y="2139988"/>
                  </a:lnTo>
                  <a:lnTo>
                    <a:pt x="733882" y="2151545"/>
                  </a:lnTo>
                  <a:lnTo>
                    <a:pt x="738492" y="2136737"/>
                  </a:lnTo>
                  <a:close/>
                </a:path>
                <a:path w="5372734" h="3451859">
                  <a:moveTo>
                    <a:pt x="781850" y="1285532"/>
                  </a:moveTo>
                  <a:lnTo>
                    <a:pt x="777240" y="1270723"/>
                  </a:lnTo>
                  <a:lnTo>
                    <a:pt x="740219" y="1282268"/>
                  </a:lnTo>
                  <a:lnTo>
                    <a:pt x="744842" y="1297076"/>
                  </a:lnTo>
                  <a:lnTo>
                    <a:pt x="781850" y="1285532"/>
                  </a:lnTo>
                  <a:close/>
                </a:path>
                <a:path w="5372734" h="3451859">
                  <a:moveTo>
                    <a:pt x="812520" y="2159851"/>
                  </a:moveTo>
                  <a:lnTo>
                    <a:pt x="775525" y="2148281"/>
                  </a:lnTo>
                  <a:lnTo>
                    <a:pt x="770902" y="2163089"/>
                  </a:lnTo>
                  <a:lnTo>
                    <a:pt x="807910" y="2174646"/>
                  </a:lnTo>
                  <a:lnTo>
                    <a:pt x="812520" y="2159851"/>
                  </a:lnTo>
                  <a:close/>
                </a:path>
                <a:path w="5372734" h="3451859">
                  <a:moveTo>
                    <a:pt x="855878" y="1262418"/>
                  </a:moveTo>
                  <a:lnTo>
                    <a:pt x="851255" y="1247609"/>
                  </a:lnTo>
                  <a:lnTo>
                    <a:pt x="814247" y="1259179"/>
                  </a:lnTo>
                  <a:lnTo>
                    <a:pt x="818857" y="1273975"/>
                  </a:lnTo>
                  <a:lnTo>
                    <a:pt x="855878" y="1262418"/>
                  </a:lnTo>
                  <a:close/>
                </a:path>
                <a:path w="5372734" h="3451859">
                  <a:moveTo>
                    <a:pt x="886548" y="2182939"/>
                  </a:moveTo>
                  <a:lnTo>
                    <a:pt x="849541" y="2171382"/>
                  </a:lnTo>
                  <a:lnTo>
                    <a:pt x="844918" y="2186190"/>
                  </a:lnTo>
                  <a:lnTo>
                    <a:pt x="881926" y="2197747"/>
                  </a:lnTo>
                  <a:lnTo>
                    <a:pt x="886548" y="2182939"/>
                  </a:lnTo>
                  <a:close/>
                </a:path>
                <a:path w="5372734" h="3451859">
                  <a:moveTo>
                    <a:pt x="929906" y="1239316"/>
                  </a:moveTo>
                  <a:lnTo>
                    <a:pt x="925283" y="1224521"/>
                  </a:lnTo>
                  <a:lnTo>
                    <a:pt x="888263" y="1236065"/>
                  </a:lnTo>
                  <a:lnTo>
                    <a:pt x="892886" y="1250873"/>
                  </a:lnTo>
                  <a:lnTo>
                    <a:pt x="929906" y="1239316"/>
                  </a:lnTo>
                  <a:close/>
                </a:path>
                <a:path w="5372734" h="3451859">
                  <a:moveTo>
                    <a:pt x="960577" y="2206053"/>
                  </a:moveTo>
                  <a:lnTo>
                    <a:pt x="923556" y="2194496"/>
                  </a:lnTo>
                  <a:lnTo>
                    <a:pt x="918946" y="2209304"/>
                  </a:lnTo>
                  <a:lnTo>
                    <a:pt x="955941" y="2220861"/>
                  </a:lnTo>
                  <a:lnTo>
                    <a:pt x="960577" y="2206053"/>
                  </a:lnTo>
                  <a:close/>
                </a:path>
                <a:path w="5372734" h="3451859">
                  <a:moveTo>
                    <a:pt x="1003922" y="1216215"/>
                  </a:moveTo>
                  <a:lnTo>
                    <a:pt x="999286" y="1201407"/>
                  </a:lnTo>
                  <a:lnTo>
                    <a:pt x="962291" y="1212951"/>
                  </a:lnTo>
                  <a:lnTo>
                    <a:pt x="966914" y="1227759"/>
                  </a:lnTo>
                  <a:lnTo>
                    <a:pt x="1003922" y="1216215"/>
                  </a:lnTo>
                  <a:close/>
                </a:path>
                <a:path w="5372734" h="3451859">
                  <a:moveTo>
                    <a:pt x="1034592" y="2229154"/>
                  </a:moveTo>
                  <a:lnTo>
                    <a:pt x="997585" y="2217597"/>
                  </a:lnTo>
                  <a:lnTo>
                    <a:pt x="992974" y="2232393"/>
                  </a:lnTo>
                  <a:lnTo>
                    <a:pt x="1029970" y="2243963"/>
                  </a:lnTo>
                  <a:lnTo>
                    <a:pt x="1034592" y="2229154"/>
                  </a:lnTo>
                  <a:close/>
                </a:path>
                <a:path w="5372734" h="3451859">
                  <a:moveTo>
                    <a:pt x="1077937" y="1193114"/>
                  </a:moveTo>
                  <a:lnTo>
                    <a:pt x="1073315" y="1178306"/>
                  </a:lnTo>
                  <a:lnTo>
                    <a:pt x="1036320" y="1189863"/>
                  </a:lnTo>
                  <a:lnTo>
                    <a:pt x="1040930" y="1204658"/>
                  </a:lnTo>
                  <a:lnTo>
                    <a:pt x="1077937" y="1193114"/>
                  </a:lnTo>
                  <a:close/>
                </a:path>
                <a:path w="5372734" h="3451859">
                  <a:moveTo>
                    <a:pt x="1108621" y="2252256"/>
                  </a:moveTo>
                  <a:lnTo>
                    <a:pt x="1071600" y="2240699"/>
                  </a:lnTo>
                  <a:lnTo>
                    <a:pt x="1066990" y="2255507"/>
                  </a:lnTo>
                  <a:lnTo>
                    <a:pt x="1103998" y="2267051"/>
                  </a:lnTo>
                  <a:lnTo>
                    <a:pt x="1108621" y="2252256"/>
                  </a:lnTo>
                  <a:close/>
                </a:path>
                <a:path w="5372734" h="3451859">
                  <a:moveTo>
                    <a:pt x="1151953" y="1170000"/>
                  </a:moveTo>
                  <a:lnTo>
                    <a:pt x="1147343" y="1155204"/>
                  </a:lnTo>
                  <a:lnTo>
                    <a:pt x="1110335" y="1166761"/>
                  </a:lnTo>
                  <a:lnTo>
                    <a:pt x="1114958" y="1181569"/>
                  </a:lnTo>
                  <a:lnTo>
                    <a:pt x="1151953" y="1170000"/>
                  </a:lnTo>
                  <a:close/>
                </a:path>
                <a:path w="5372734" h="3451859">
                  <a:moveTo>
                    <a:pt x="1182636" y="2275357"/>
                  </a:moveTo>
                  <a:lnTo>
                    <a:pt x="1145628" y="2263813"/>
                  </a:lnTo>
                  <a:lnTo>
                    <a:pt x="1141006" y="2278621"/>
                  </a:lnTo>
                  <a:lnTo>
                    <a:pt x="1178013" y="2290165"/>
                  </a:lnTo>
                  <a:lnTo>
                    <a:pt x="1182636" y="2275357"/>
                  </a:lnTo>
                  <a:close/>
                </a:path>
                <a:path w="5372734" h="3451859">
                  <a:moveTo>
                    <a:pt x="1225981" y="1146911"/>
                  </a:moveTo>
                  <a:lnTo>
                    <a:pt x="1221371" y="1132103"/>
                  </a:lnTo>
                  <a:lnTo>
                    <a:pt x="1184351" y="1143647"/>
                  </a:lnTo>
                  <a:lnTo>
                    <a:pt x="1188986" y="1158455"/>
                  </a:lnTo>
                  <a:lnTo>
                    <a:pt x="1225981" y="1146911"/>
                  </a:lnTo>
                  <a:close/>
                </a:path>
                <a:path w="5372734" h="3451859">
                  <a:moveTo>
                    <a:pt x="1256652" y="2298471"/>
                  </a:moveTo>
                  <a:lnTo>
                    <a:pt x="1219644" y="2286914"/>
                  </a:lnTo>
                  <a:lnTo>
                    <a:pt x="1215021" y="2301710"/>
                  </a:lnTo>
                  <a:lnTo>
                    <a:pt x="1252042" y="2313267"/>
                  </a:lnTo>
                  <a:lnTo>
                    <a:pt x="1256652" y="2298471"/>
                  </a:lnTo>
                  <a:close/>
                </a:path>
                <a:path w="5372734" h="3451859">
                  <a:moveTo>
                    <a:pt x="1300010" y="1123797"/>
                  </a:moveTo>
                  <a:lnTo>
                    <a:pt x="1295387" y="1108989"/>
                  </a:lnTo>
                  <a:lnTo>
                    <a:pt x="1258366" y="1120546"/>
                  </a:lnTo>
                  <a:lnTo>
                    <a:pt x="1263002" y="1135341"/>
                  </a:lnTo>
                  <a:lnTo>
                    <a:pt x="1300010" y="1123797"/>
                  </a:lnTo>
                  <a:close/>
                </a:path>
                <a:path w="5372734" h="3451859">
                  <a:moveTo>
                    <a:pt x="1330680" y="2321572"/>
                  </a:moveTo>
                  <a:lnTo>
                    <a:pt x="1293672" y="2310015"/>
                  </a:lnTo>
                  <a:lnTo>
                    <a:pt x="1289050" y="2324824"/>
                  </a:lnTo>
                  <a:lnTo>
                    <a:pt x="1326070" y="2336368"/>
                  </a:lnTo>
                  <a:lnTo>
                    <a:pt x="1330680" y="2321572"/>
                  </a:lnTo>
                  <a:close/>
                </a:path>
                <a:path w="5372734" h="3451859">
                  <a:moveTo>
                    <a:pt x="1374025" y="1100696"/>
                  </a:moveTo>
                  <a:lnTo>
                    <a:pt x="1369402" y="1085888"/>
                  </a:lnTo>
                  <a:lnTo>
                    <a:pt x="1332395" y="1097445"/>
                  </a:lnTo>
                  <a:lnTo>
                    <a:pt x="1337017" y="1112253"/>
                  </a:lnTo>
                  <a:lnTo>
                    <a:pt x="1374025" y="1100696"/>
                  </a:lnTo>
                  <a:close/>
                </a:path>
                <a:path w="5372734" h="3451859">
                  <a:moveTo>
                    <a:pt x="1404708" y="2344674"/>
                  </a:moveTo>
                  <a:lnTo>
                    <a:pt x="1367688" y="2333117"/>
                  </a:lnTo>
                  <a:lnTo>
                    <a:pt x="1363078" y="2347925"/>
                  </a:lnTo>
                  <a:lnTo>
                    <a:pt x="1400086" y="2359482"/>
                  </a:lnTo>
                  <a:lnTo>
                    <a:pt x="1404708" y="2344674"/>
                  </a:lnTo>
                  <a:close/>
                </a:path>
                <a:path w="5372734" h="3451859">
                  <a:moveTo>
                    <a:pt x="1448054" y="1077595"/>
                  </a:moveTo>
                  <a:lnTo>
                    <a:pt x="1443431" y="1062786"/>
                  </a:lnTo>
                  <a:lnTo>
                    <a:pt x="1406436" y="1074343"/>
                  </a:lnTo>
                  <a:lnTo>
                    <a:pt x="1411033" y="1089152"/>
                  </a:lnTo>
                  <a:lnTo>
                    <a:pt x="1448054" y="1077595"/>
                  </a:lnTo>
                  <a:close/>
                </a:path>
                <a:path w="5372734" h="3451859">
                  <a:moveTo>
                    <a:pt x="1478724" y="2367775"/>
                  </a:moveTo>
                  <a:lnTo>
                    <a:pt x="1441716" y="2356231"/>
                  </a:lnTo>
                  <a:lnTo>
                    <a:pt x="1437093" y="2371039"/>
                  </a:lnTo>
                  <a:lnTo>
                    <a:pt x="1474101" y="2382583"/>
                  </a:lnTo>
                  <a:lnTo>
                    <a:pt x="1478724" y="2367775"/>
                  </a:lnTo>
                  <a:close/>
                </a:path>
                <a:path w="5372734" h="3451859">
                  <a:moveTo>
                    <a:pt x="1522069" y="1054493"/>
                  </a:moveTo>
                  <a:lnTo>
                    <a:pt x="1517459" y="1039685"/>
                  </a:lnTo>
                  <a:lnTo>
                    <a:pt x="1480439" y="1051229"/>
                  </a:lnTo>
                  <a:lnTo>
                    <a:pt x="1485061" y="1066038"/>
                  </a:lnTo>
                  <a:lnTo>
                    <a:pt x="1522069" y="1054493"/>
                  </a:lnTo>
                  <a:close/>
                </a:path>
                <a:path w="5372734" h="3451859">
                  <a:moveTo>
                    <a:pt x="1552752" y="2390889"/>
                  </a:moveTo>
                  <a:lnTo>
                    <a:pt x="1515745" y="2379332"/>
                  </a:lnTo>
                  <a:lnTo>
                    <a:pt x="1511109" y="2394127"/>
                  </a:lnTo>
                  <a:lnTo>
                    <a:pt x="1548130" y="2405697"/>
                  </a:lnTo>
                  <a:lnTo>
                    <a:pt x="1552752" y="2390889"/>
                  </a:lnTo>
                  <a:close/>
                </a:path>
                <a:path w="5372734" h="3451859">
                  <a:moveTo>
                    <a:pt x="1596097" y="1031392"/>
                  </a:moveTo>
                  <a:lnTo>
                    <a:pt x="1591475" y="1016584"/>
                  </a:lnTo>
                  <a:lnTo>
                    <a:pt x="1554467" y="1028128"/>
                  </a:lnTo>
                  <a:lnTo>
                    <a:pt x="1559090" y="1042936"/>
                  </a:lnTo>
                  <a:lnTo>
                    <a:pt x="1596097" y="1031392"/>
                  </a:lnTo>
                  <a:close/>
                </a:path>
                <a:path w="5372734" h="3451859">
                  <a:moveTo>
                    <a:pt x="1626755" y="2413990"/>
                  </a:moveTo>
                  <a:lnTo>
                    <a:pt x="1589760" y="2402433"/>
                  </a:lnTo>
                  <a:lnTo>
                    <a:pt x="1585137" y="2417241"/>
                  </a:lnTo>
                  <a:lnTo>
                    <a:pt x="1622145" y="2428786"/>
                  </a:lnTo>
                  <a:lnTo>
                    <a:pt x="1626755" y="2413990"/>
                  </a:lnTo>
                  <a:close/>
                </a:path>
                <a:path w="5372734" h="3451859">
                  <a:moveTo>
                    <a:pt x="1670113" y="1008278"/>
                  </a:moveTo>
                  <a:lnTo>
                    <a:pt x="1665503" y="993470"/>
                  </a:lnTo>
                  <a:lnTo>
                    <a:pt x="1628482" y="1005027"/>
                  </a:lnTo>
                  <a:lnTo>
                    <a:pt x="1633105" y="1019835"/>
                  </a:lnTo>
                  <a:lnTo>
                    <a:pt x="1670113" y="1008278"/>
                  </a:lnTo>
                  <a:close/>
                </a:path>
                <a:path w="5372734" h="3451859">
                  <a:moveTo>
                    <a:pt x="1700784" y="2437079"/>
                  </a:moveTo>
                  <a:lnTo>
                    <a:pt x="1663788" y="2425535"/>
                  </a:lnTo>
                  <a:lnTo>
                    <a:pt x="1659166" y="2440343"/>
                  </a:lnTo>
                  <a:lnTo>
                    <a:pt x="1696173" y="2451887"/>
                  </a:lnTo>
                  <a:lnTo>
                    <a:pt x="1700784" y="2437079"/>
                  </a:lnTo>
                  <a:close/>
                </a:path>
                <a:path w="5372734" h="3451859">
                  <a:moveTo>
                    <a:pt x="1744141" y="985177"/>
                  </a:moveTo>
                  <a:lnTo>
                    <a:pt x="1739531" y="970381"/>
                  </a:lnTo>
                  <a:lnTo>
                    <a:pt x="1702511" y="981925"/>
                  </a:lnTo>
                  <a:lnTo>
                    <a:pt x="1707121" y="996734"/>
                  </a:lnTo>
                  <a:lnTo>
                    <a:pt x="1744141" y="985177"/>
                  </a:lnTo>
                  <a:close/>
                </a:path>
                <a:path w="5372734" h="3451859">
                  <a:moveTo>
                    <a:pt x="1774812" y="2460193"/>
                  </a:moveTo>
                  <a:lnTo>
                    <a:pt x="1737804" y="2448649"/>
                  </a:lnTo>
                  <a:lnTo>
                    <a:pt x="1733181" y="2463444"/>
                  </a:lnTo>
                  <a:lnTo>
                    <a:pt x="1770189" y="2475001"/>
                  </a:lnTo>
                  <a:lnTo>
                    <a:pt x="1774812" y="2460193"/>
                  </a:lnTo>
                  <a:close/>
                </a:path>
                <a:path w="5372734" h="3451859">
                  <a:moveTo>
                    <a:pt x="1818170" y="962075"/>
                  </a:moveTo>
                  <a:lnTo>
                    <a:pt x="1813547" y="947267"/>
                  </a:lnTo>
                  <a:lnTo>
                    <a:pt x="1776539" y="958811"/>
                  </a:lnTo>
                  <a:lnTo>
                    <a:pt x="1781149" y="973620"/>
                  </a:lnTo>
                  <a:lnTo>
                    <a:pt x="1818170" y="962075"/>
                  </a:lnTo>
                  <a:close/>
                </a:path>
                <a:path w="5372734" h="3451859">
                  <a:moveTo>
                    <a:pt x="1848840" y="2483294"/>
                  </a:moveTo>
                  <a:lnTo>
                    <a:pt x="1811820" y="2471737"/>
                  </a:lnTo>
                  <a:lnTo>
                    <a:pt x="1807210" y="2486545"/>
                  </a:lnTo>
                  <a:lnTo>
                    <a:pt x="1844205" y="2498102"/>
                  </a:lnTo>
                  <a:lnTo>
                    <a:pt x="1848840" y="2483294"/>
                  </a:lnTo>
                  <a:close/>
                </a:path>
                <a:path w="5372734" h="3451859">
                  <a:moveTo>
                    <a:pt x="1892185" y="938961"/>
                  </a:moveTo>
                  <a:lnTo>
                    <a:pt x="1887562" y="924166"/>
                  </a:lnTo>
                  <a:lnTo>
                    <a:pt x="1850555" y="935723"/>
                  </a:lnTo>
                  <a:lnTo>
                    <a:pt x="1855165" y="950518"/>
                  </a:lnTo>
                  <a:lnTo>
                    <a:pt x="1892185" y="938961"/>
                  </a:lnTo>
                  <a:close/>
                </a:path>
                <a:path w="5372734" h="3451859">
                  <a:moveTo>
                    <a:pt x="1922856" y="2506395"/>
                  </a:moveTo>
                  <a:lnTo>
                    <a:pt x="1885848" y="2494851"/>
                  </a:lnTo>
                  <a:lnTo>
                    <a:pt x="1881238" y="2509659"/>
                  </a:lnTo>
                  <a:lnTo>
                    <a:pt x="1918246" y="2521204"/>
                  </a:lnTo>
                  <a:lnTo>
                    <a:pt x="1922856" y="2506395"/>
                  </a:lnTo>
                  <a:close/>
                </a:path>
                <a:path w="5372734" h="3451859">
                  <a:moveTo>
                    <a:pt x="1966201" y="915860"/>
                  </a:moveTo>
                  <a:lnTo>
                    <a:pt x="1961591" y="901065"/>
                  </a:lnTo>
                  <a:lnTo>
                    <a:pt x="1924570" y="912609"/>
                  </a:lnTo>
                  <a:lnTo>
                    <a:pt x="1929206" y="927417"/>
                  </a:lnTo>
                  <a:lnTo>
                    <a:pt x="1966201" y="915860"/>
                  </a:lnTo>
                  <a:close/>
                </a:path>
                <a:path w="5372734" h="3451859">
                  <a:moveTo>
                    <a:pt x="1996871" y="2529509"/>
                  </a:moveTo>
                  <a:lnTo>
                    <a:pt x="1959876" y="2517952"/>
                  </a:lnTo>
                  <a:lnTo>
                    <a:pt x="1955253" y="2532761"/>
                  </a:lnTo>
                  <a:lnTo>
                    <a:pt x="1992261" y="2544305"/>
                  </a:lnTo>
                  <a:lnTo>
                    <a:pt x="1996871" y="2529509"/>
                  </a:lnTo>
                  <a:close/>
                </a:path>
                <a:path w="5372734" h="3451859">
                  <a:moveTo>
                    <a:pt x="2040216" y="892759"/>
                  </a:moveTo>
                  <a:lnTo>
                    <a:pt x="2035606" y="877951"/>
                  </a:lnTo>
                  <a:lnTo>
                    <a:pt x="1998599" y="889508"/>
                  </a:lnTo>
                  <a:lnTo>
                    <a:pt x="2003221" y="904303"/>
                  </a:lnTo>
                  <a:lnTo>
                    <a:pt x="2040216" y="892759"/>
                  </a:lnTo>
                  <a:close/>
                </a:path>
                <a:path w="5372734" h="3451859">
                  <a:moveTo>
                    <a:pt x="2070900" y="2552611"/>
                  </a:moveTo>
                  <a:lnTo>
                    <a:pt x="2033905" y="2541054"/>
                  </a:lnTo>
                  <a:lnTo>
                    <a:pt x="2029269" y="2555862"/>
                  </a:lnTo>
                  <a:lnTo>
                    <a:pt x="2066290" y="2567419"/>
                  </a:lnTo>
                  <a:lnTo>
                    <a:pt x="2070900" y="2552611"/>
                  </a:lnTo>
                  <a:close/>
                </a:path>
                <a:path w="5372734" h="3451859">
                  <a:moveTo>
                    <a:pt x="2114258" y="869657"/>
                  </a:moveTo>
                  <a:lnTo>
                    <a:pt x="2109635" y="854849"/>
                  </a:lnTo>
                  <a:lnTo>
                    <a:pt x="2072614" y="866406"/>
                  </a:lnTo>
                  <a:lnTo>
                    <a:pt x="2077237" y="881202"/>
                  </a:lnTo>
                  <a:lnTo>
                    <a:pt x="2114258" y="869657"/>
                  </a:lnTo>
                  <a:close/>
                </a:path>
                <a:path w="5372734" h="3451859">
                  <a:moveTo>
                    <a:pt x="2144928" y="2575712"/>
                  </a:moveTo>
                  <a:lnTo>
                    <a:pt x="2107908" y="2564168"/>
                  </a:lnTo>
                  <a:lnTo>
                    <a:pt x="2103297" y="2578963"/>
                  </a:lnTo>
                  <a:lnTo>
                    <a:pt x="2140305" y="2590520"/>
                  </a:lnTo>
                  <a:lnTo>
                    <a:pt x="2144928" y="2575712"/>
                  </a:lnTo>
                  <a:close/>
                </a:path>
                <a:path w="5372734" h="3451859">
                  <a:moveTo>
                    <a:pt x="2188273" y="846543"/>
                  </a:moveTo>
                  <a:lnTo>
                    <a:pt x="2183650" y="831748"/>
                  </a:lnTo>
                  <a:lnTo>
                    <a:pt x="2146643" y="843292"/>
                  </a:lnTo>
                  <a:lnTo>
                    <a:pt x="2151265" y="858100"/>
                  </a:lnTo>
                  <a:lnTo>
                    <a:pt x="2188273" y="846543"/>
                  </a:lnTo>
                  <a:close/>
                </a:path>
                <a:path w="5372734" h="3451859">
                  <a:moveTo>
                    <a:pt x="2218944" y="2598813"/>
                  </a:moveTo>
                  <a:lnTo>
                    <a:pt x="2181936" y="2587269"/>
                  </a:lnTo>
                  <a:lnTo>
                    <a:pt x="2177313" y="2602077"/>
                  </a:lnTo>
                  <a:lnTo>
                    <a:pt x="2214334" y="2613622"/>
                  </a:lnTo>
                  <a:lnTo>
                    <a:pt x="2218944" y="2598813"/>
                  </a:lnTo>
                  <a:close/>
                </a:path>
                <a:path w="5372734" h="3451859">
                  <a:moveTo>
                    <a:pt x="2262301" y="823455"/>
                  </a:moveTo>
                  <a:lnTo>
                    <a:pt x="2257666" y="808647"/>
                  </a:lnTo>
                  <a:lnTo>
                    <a:pt x="2220671" y="820191"/>
                  </a:lnTo>
                  <a:lnTo>
                    <a:pt x="2225281" y="834999"/>
                  </a:lnTo>
                  <a:lnTo>
                    <a:pt x="2262301" y="823455"/>
                  </a:lnTo>
                  <a:close/>
                </a:path>
                <a:path w="5372734" h="3451859">
                  <a:moveTo>
                    <a:pt x="2292972" y="2621927"/>
                  </a:moveTo>
                  <a:lnTo>
                    <a:pt x="2255951" y="2610370"/>
                  </a:lnTo>
                  <a:lnTo>
                    <a:pt x="2251341" y="2625179"/>
                  </a:lnTo>
                  <a:lnTo>
                    <a:pt x="2288349" y="2636736"/>
                  </a:lnTo>
                  <a:lnTo>
                    <a:pt x="2292972" y="2621927"/>
                  </a:lnTo>
                  <a:close/>
                </a:path>
                <a:path w="5372734" h="3451859">
                  <a:moveTo>
                    <a:pt x="2336317" y="800341"/>
                  </a:moveTo>
                  <a:lnTo>
                    <a:pt x="2331694" y="785533"/>
                  </a:lnTo>
                  <a:lnTo>
                    <a:pt x="2294699" y="797090"/>
                  </a:lnTo>
                  <a:lnTo>
                    <a:pt x="2299309" y="811898"/>
                  </a:lnTo>
                  <a:lnTo>
                    <a:pt x="2336317" y="800341"/>
                  </a:lnTo>
                  <a:close/>
                </a:path>
                <a:path w="5372734" h="3451859">
                  <a:moveTo>
                    <a:pt x="2366988" y="2645029"/>
                  </a:moveTo>
                  <a:lnTo>
                    <a:pt x="2329980" y="2633472"/>
                  </a:lnTo>
                  <a:lnTo>
                    <a:pt x="2325357" y="2648280"/>
                  </a:lnTo>
                  <a:lnTo>
                    <a:pt x="2362377" y="2659824"/>
                  </a:lnTo>
                  <a:lnTo>
                    <a:pt x="2366988" y="2645029"/>
                  </a:lnTo>
                  <a:close/>
                </a:path>
                <a:path w="5372734" h="3451859">
                  <a:moveTo>
                    <a:pt x="2410333" y="777240"/>
                  </a:moveTo>
                  <a:lnTo>
                    <a:pt x="2405723" y="762431"/>
                  </a:lnTo>
                  <a:lnTo>
                    <a:pt x="2368715" y="773988"/>
                  </a:lnTo>
                  <a:lnTo>
                    <a:pt x="2373338" y="788797"/>
                  </a:lnTo>
                  <a:lnTo>
                    <a:pt x="2410333" y="777240"/>
                  </a:lnTo>
                  <a:close/>
                </a:path>
                <a:path w="5372734" h="3451859">
                  <a:moveTo>
                    <a:pt x="2441016" y="2668130"/>
                  </a:moveTo>
                  <a:lnTo>
                    <a:pt x="2404008" y="2656586"/>
                  </a:lnTo>
                  <a:lnTo>
                    <a:pt x="2399373" y="2671381"/>
                  </a:lnTo>
                  <a:lnTo>
                    <a:pt x="2436406" y="2682938"/>
                  </a:lnTo>
                  <a:lnTo>
                    <a:pt x="2441016" y="2668130"/>
                  </a:lnTo>
                  <a:close/>
                </a:path>
                <a:path w="5372734" h="3451859">
                  <a:moveTo>
                    <a:pt x="2484361" y="754138"/>
                  </a:moveTo>
                  <a:lnTo>
                    <a:pt x="2479738" y="739343"/>
                  </a:lnTo>
                  <a:lnTo>
                    <a:pt x="2442730" y="750887"/>
                  </a:lnTo>
                  <a:lnTo>
                    <a:pt x="2447340" y="765695"/>
                  </a:lnTo>
                  <a:lnTo>
                    <a:pt x="2484361" y="754138"/>
                  </a:lnTo>
                  <a:close/>
                </a:path>
                <a:path w="5372734" h="3451859">
                  <a:moveTo>
                    <a:pt x="2515044" y="2691231"/>
                  </a:moveTo>
                  <a:lnTo>
                    <a:pt x="2478024" y="2679687"/>
                  </a:lnTo>
                  <a:lnTo>
                    <a:pt x="2473401" y="2694495"/>
                  </a:lnTo>
                  <a:lnTo>
                    <a:pt x="2510421" y="2706039"/>
                  </a:lnTo>
                  <a:lnTo>
                    <a:pt x="2515044" y="2691231"/>
                  </a:lnTo>
                  <a:close/>
                </a:path>
                <a:path w="5372734" h="3451859">
                  <a:moveTo>
                    <a:pt x="2558389" y="731037"/>
                  </a:moveTo>
                  <a:lnTo>
                    <a:pt x="2553766" y="716229"/>
                  </a:lnTo>
                  <a:lnTo>
                    <a:pt x="2516759" y="727773"/>
                  </a:lnTo>
                  <a:lnTo>
                    <a:pt x="2521369" y="742581"/>
                  </a:lnTo>
                  <a:lnTo>
                    <a:pt x="2558389" y="731037"/>
                  </a:lnTo>
                  <a:close/>
                </a:path>
                <a:path w="5372734" h="3451859">
                  <a:moveTo>
                    <a:pt x="2589060" y="2714333"/>
                  </a:moveTo>
                  <a:lnTo>
                    <a:pt x="2552039" y="2702776"/>
                  </a:lnTo>
                  <a:lnTo>
                    <a:pt x="2547429" y="2717584"/>
                  </a:lnTo>
                  <a:lnTo>
                    <a:pt x="2584437" y="2729141"/>
                  </a:lnTo>
                  <a:lnTo>
                    <a:pt x="2589060" y="2714333"/>
                  </a:lnTo>
                  <a:close/>
                </a:path>
                <a:path w="5372734" h="3451859">
                  <a:moveTo>
                    <a:pt x="2632405" y="707923"/>
                  </a:moveTo>
                  <a:lnTo>
                    <a:pt x="2627782" y="693115"/>
                  </a:lnTo>
                  <a:lnTo>
                    <a:pt x="2590774" y="704684"/>
                  </a:lnTo>
                  <a:lnTo>
                    <a:pt x="2595384" y="719480"/>
                  </a:lnTo>
                  <a:lnTo>
                    <a:pt x="2632405" y="707923"/>
                  </a:lnTo>
                  <a:close/>
                </a:path>
                <a:path w="5372734" h="3451859">
                  <a:moveTo>
                    <a:pt x="2663075" y="2737447"/>
                  </a:moveTo>
                  <a:lnTo>
                    <a:pt x="2626068" y="2725890"/>
                  </a:lnTo>
                  <a:lnTo>
                    <a:pt x="2621457" y="2740698"/>
                  </a:lnTo>
                  <a:lnTo>
                    <a:pt x="2658453" y="2752242"/>
                  </a:lnTo>
                  <a:lnTo>
                    <a:pt x="2663075" y="2737447"/>
                  </a:lnTo>
                  <a:close/>
                </a:path>
                <a:path w="5372734" h="3451859">
                  <a:moveTo>
                    <a:pt x="2706433" y="684822"/>
                  </a:moveTo>
                  <a:lnTo>
                    <a:pt x="2701810" y="670013"/>
                  </a:lnTo>
                  <a:lnTo>
                    <a:pt x="2664803" y="681570"/>
                  </a:lnTo>
                  <a:lnTo>
                    <a:pt x="2669413" y="696379"/>
                  </a:lnTo>
                  <a:lnTo>
                    <a:pt x="2706433" y="684822"/>
                  </a:lnTo>
                  <a:close/>
                </a:path>
                <a:path w="5372734" h="3451859">
                  <a:moveTo>
                    <a:pt x="2737104" y="2760548"/>
                  </a:moveTo>
                  <a:lnTo>
                    <a:pt x="2700096" y="2748991"/>
                  </a:lnTo>
                  <a:lnTo>
                    <a:pt x="2695473" y="2763799"/>
                  </a:lnTo>
                  <a:lnTo>
                    <a:pt x="2732481" y="2775356"/>
                  </a:lnTo>
                  <a:lnTo>
                    <a:pt x="2737104" y="2760548"/>
                  </a:lnTo>
                  <a:close/>
                </a:path>
                <a:path w="5372734" h="3451859">
                  <a:moveTo>
                    <a:pt x="2780449" y="661720"/>
                  </a:moveTo>
                  <a:lnTo>
                    <a:pt x="2775839" y="646912"/>
                  </a:lnTo>
                  <a:lnTo>
                    <a:pt x="2738818" y="658469"/>
                  </a:lnTo>
                  <a:lnTo>
                    <a:pt x="2743441" y="673265"/>
                  </a:lnTo>
                  <a:lnTo>
                    <a:pt x="2780449" y="661720"/>
                  </a:lnTo>
                  <a:close/>
                </a:path>
                <a:path w="5372734" h="3451859">
                  <a:moveTo>
                    <a:pt x="2811119" y="2783649"/>
                  </a:moveTo>
                  <a:lnTo>
                    <a:pt x="2774111" y="2772105"/>
                  </a:lnTo>
                  <a:lnTo>
                    <a:pt x="2769489" y="2786900"/>
                  </a:lnTo>
                  <a:lnTo>
                    <a:pt x="2806509" y="2798457"/>
                  </a:lnTo>
                  <a:lnTo>
                    <a:pt x="2811119" y="2783649"/>
                  </a:lnTo>
                  <a:close/>
                </a:path>
                <a:path w="5372734" h="3451859">
                  <a:moveTo>
                    <a:pt x="2854464" y="638606"/>
                  </a:moveTo>
                  <a:lnTo>
                    <a:pt x="2849854" y="623811"/>
                  </a:lnTo>
                  <a:lnTo>
                    <a:pt x="2812834" y="635355"/>
                  </a:lnTo>
                  <a:lnTo>
                    <a:pt x="2817469" y="650163"/>
                  </a:lnTo>
                  <a:lnTo>
                    <a:pt x="2854464" y="638606"/>
                  </a:lnTo>
                  <a:close/>
                </a:path>
                <a:path w="5372734" h="3451859">
                  <a:moveTo>
                    <a:pt x="2885148" y="2806763"/>
                  </a:moveTo>
                  <a:lnTo>
                    <a:pt x="2848140" y="2795206"/>
                  </a:lnTo>
                  <a:lnTo>
                    <a:pt x="2843517" y="2810002"/>
                  </a:lnTo>
                  <a:lnTo>
                    <a:pt x="2880525" y="2821559"/>
                  </a:lnTo>
                  <a:lnTo>
                    <a:pt x="2885148" y="2806763"/>
                  </a:lnTo>
                  <a:close/>
                </a:path>
                <a:path w="5372734" h="3451859">
                  <a:moveTo>
                    <a:pt x="2928493" y="615505"/>
                  </a:moveTo>
                  <a:lnTo>
                    <a:pt x="2923870" y="600697"/>
                  </a:lnTo>
                  <a:lnTo>
                    <a:pt x="2886862" y="612254"/>
                  </a:lnTo>
                  <a:lnTo>
                    <a:pt x="2891485" y="627062"/>
                  </a:lnTo>
                  <a:lnTo>
                    <a:pt x="2928493" y="615505"/>
                  </a:lnTo>
                  <a:close/>
                </a:path>
                <a:path w="5372734" h="3451859">
                  <a:moveTo>
                    <a:pt x="2959176" y="2829864"/>
                  </a:moveTo>
                  <a:lnTo>
                    <a:pt x="2922168" y="2818307"/>
                  </a:lnTo>
                  <a:lnTo>
                    <a:pt x="2917545" y="2833116"/>
                  </a:lnTo>
                  <a:lnTo>
                    <a:pt x="2954553" y="2844660"/>
                  </a:lnTo>
                  <a:lnTo>
                    <a:pt x="2959176" y="2829864"/>
                  </a:lnTo>
                  <a:close/>
                </a:path>
                <a:path w="5372734" h="3451859">
                  <a:moveTo>
                    <a:pt x="3002508" y="592404"/>
                  </a:moveTo>
                  <a:lnTo>
                    <a:pt x="2997885" y="577608"/>
                  </a:lnTo>
                  <a:lnTo>
                    <a:pt x="2960890" y="589153"/>
                  </a:lnTo>
                  <a:lnTo>
                    <a:pt x="2965500" y="603961"/>
                  </a:lnTo>
                  <a:lnTo>
                    <a:pt x="3002508" y="592404"/>
                  </a:lnTo>
                  <a:close/>
                </a:path>
                <a:path w="5372734" h="3451859">
                  <a:moveTo>
                    <a:pt x="3033191" y="2852966"/>
                  </a:moveTo>
                  <a:lnTo>
                    <a:pt x="2996184" y="2841421"/>
                  </a:lnTo>
                  <a:lnTo>
                    <a:pt x="2991561" y="2856217"/>
                  </a:lnTo>
                  <a:lnTo>
                    <a:pt x="3028569" y="2867774"/>
                  </a:lnTo>
                  <a:lnTo>
                    <a:pt x="3033191" y="2852966"/>
                  </a:lnTo>
                  <a:close/>
                </a:path>
                <a:path w="5372734" h="3451859">
                  <a:moveTo>
                    <a:pt x="3076537" y="569302"/>
                  </a:moveTo>
                  <a:lnTo>
                    <a:pt x="3071914" y="554494"/>
                  </a:lnTo>
                  <a:lnTo>
                    <a:pt x="3034919" y="566039"/>
                  </a:lnTo>
                  <a:lnTo>
                    <a:pt x="3039529" y="580847"/>
                  </a:lnTo>
                  <a:lnTo>
                    <a:pt x="3076537" y="569302"/>
                  </a:lnTo>
                  <a:close/>
                </a:path>
                <a:path w="5372734" h="3451859">
                  <a:moveTo>
                    <a:pt x="3107207" y="2876080"/>
                  </a:moveTo>
                  <a:lnTo>
                    <a:pt x="3070199" y="2864510"/>
                  </a:lnTo>
                  <a:lnTo>
                    <a:pt x="3065576" y="2879318"/>
                  </a:lnTo>
                  <a:lnTo>
                    <a:pt x="3102597" y="2890875"/>
                  </a:lnTo>
                  <a:lnTo>
                    <a:pt x="3107207" y="2876080"/>
                  </a:lnTo>
                  <a:close/>
                </a:path>
                <a:path w="5372734" h="3451859">
                  <a:moveTo>
                    <a:pt x="3150565" y="546201"/>
                  </a:moveTo>
                  <a:lnTo>
                    <a:pt x="3145942" y="531393"/>
                  </a:lnTo>
                  <a:lnTo>
                    <a:pt x="3108934" y="542950"/>
                  </a:lnTo>
                  <a:lnTo>
                    <a:pt x="3113557" y="557745"/>
                  </a:lnTo>
                  <a:lnTo>
                    <a:pt x="3150565" y="546201"/>
                  </a:lnTo>
                  <a:close/>
                </a:path>
                <a:path w="5372734" h="3451859">
                  <a:moveTo>
                    <a:pt x="3181235" y="2899168"/>
                  </a:moveTo>
                  <a:lnTo>
                    <a:pt x="3144228" y="2887624"/>
                  </a:lnTo>
                  <a:lnTo>
                    <a:pt x="3139592" y="2902432"/>
                  </a:lnTo>
                  <a:lnTo>
                    <a:pt x="3176625" y="2913977"/>
                  </a:lnTo>
                  <a:lnTo>
                    <a:pt x="3181235" y="2899168"/>
                  </a:lnTo>
                  <a:close/>
                </a:path>
                <a:path w="5372734" h="3451859">
                  <a:moveTo>
                    <a:pt x="3224580" y="523087"/>
                  </a:moveTo>
                  <a:lnTo>
                    <a:pt x="3219958" y="508292"/>
                  </a:lnTo>
                  <a:lnTo>
                    <a:pt x="3182950" y="519849"/>
                  </a:lnTo>
                  <a:lnTo>
                    <a:pt x="3187573" y="534657"/>
                  </a:lnTo>
                  <a:lnTo>
                    <a:pt x="3224580" y="523087"/>
                  </a:lnTo>
                  <a:close/>
                </a:path>
                <a:path w="5372734" h="3451859">
                  <a:moveTo>
                    <a:pt x="3255264" y="2922270"/>
                  </a:moveTo>
                  <a:lnTo>
                    <a:pt x="3218243" y="2910725"/>
                  </a:lnTo>
                  <a:lnTo>
                    <a:pt x="3213620" y="2925534"/>
                  </a:lnTo>
                  <a:lnTo>
                    <a:pt x="3250641" y="2937078"/>
                  </a:lnTo>
                  <a:lnTo>
                    <a:pt x="3255264" y="2922270"/>
                  </a:lnTo>
                  <a:close/>
                </a:path>
                <a:path w="5372734" h="3451859">
                  <a:moveTo>
                    <a:pt x="3298609" y="499999"/>
                  </a:moveTo>
                  <a:lnTo>
                    <a:pt x="3293986" y="485190"/>
                  </a:lnTo>
                  <a:lnTo>
                    <a:pt x="3256978" y="496735"/>
                  </a:lnTo>
                  <a:lnTo>
                    <a:pt x="3261601" y="511543"/>
                  </a:lnTo>
                  <a:lnTo>
                    <a:pt x="3298609" y="499999"/>
                  </a:lnTo>
                  <a:close/>
                </a:path>
                <a:path w="5372734" h="3451859">
                  <a:moveTo>
                    <a:pt x="3329292" y="2945384"/>
                  </a:moveTo>
                  <a:lnTo>
                    <a:pt x="3292271" y="2933827"/>
                  </a:lnTo>
                  <a:lnTo>
                    <a:pt x="3287649" y="2948635"/>
                  </a:lnTo>
                  <a:lnTo>
                    <a:pt x="3324656" y="2960192"/>
                  </a:lnTo>
                  <a:lnTo>
                    <a:pt x="3329292" y="2945384"/>
                  </a:lnTo>
                  <a:close/>
                </a:path>
                <a:path w="5372734" h="3451859">
                  <a:moveTo>
                    <a:pt x="3372637" y="476897"/>
                  </a:moveTo>
                  <a:lnTo>
                    <a:pt x="3368002" y="462076"/>
                  </a:lnTo>
                  <a:lnTo>
                    <a:pt x="3330994" y="473633"/>
                  </a:lnTo>
                  <a:lnTo>
                    <a:pt x="3335629" y="488442"/>
                  </a:lnTo>
                  <a:lnTo>
                    <a:pt x="3372637" y="476897"/>
                  </a:lnTo>
                  <a:close/>
                </a:path>
                <a:path w="5372734" h="3451859">
                  <a:moveTo>
                    <a:pt x="3403308" y="2968485"/>
                  </a:moveTo>
                  <a:lnTo>
                    <a:pt x="3366287" y="2956928"/>
                  </a:lnTo>
                  <a:lnTo>
                    <a:pt x="3361677" y="2971736"/>
                  </a:lnTo>
                  <a:lnTo>
                    <a:pt x="3398685" y="2983280"/>
                  </a:lnTo>
                  <a:lnTo>
                    <a:pt x="3403308" y="2968485"/>
                  </a:lnTo>
                  <a:close/>
                </a:path>
                <a:path w="5372734" h="3451859">
                  <a:moveTo>
                    <a:pt x="3446653" y="453783"/>
                  </a:moveTo>
                  <a:lnTo>
                    <a:pt x="3442030" y="438975"/>
                  </a:lnTo>
                  <a:lnTo>
                    <a:pt x="3405022" y="450532"/>
                  </a:lnTo>
                  <a:lnTo>
                    <a:pt x="3409632" y="465340"/>
                  </a:lnTo>
                  <a:lnTo>
                    <a:pt x="3446653" y="453783"/>
                  </a:lnTo>
                  <a:close/>
                </a:path>
                <a:path w="5372734" h="3451859">
                  <a:moveTo>
                    <a:pt x="3477323" y="2991586"/>
                  </a:moveTo>
                  <a:lnTo>
                    <a:pt x="3440303" y="2980029"/>
                  </a:lnTo>
                  <a:lnTo>
                    <a:pt x="3435693" y="2994837"/>
                  </a:lnTo>
                  <a:lnTo>
                    <a:pt x="3472700" y="3006394"/>
                  </a:lnTo>
                  <a:lnTo>
                    <a:pt x="3477323" y="2991586"/>
                  </a:lnTo>
                  <a:close/>
                </a:path>
                <a:path w="5372734" h="3451859">
                  <a:moveTo>
                    <a:pt x="3520668" y="430682"/>
                  </a:moveTo>
                  <a:lnTo>
                    <a:pt x="3516058" y="415886"/>
                  </a:lnTo>
                  <a:lnTo>
                    <a:pt x="3479038" y="427431"/>
                  </a:lnTo>
                  <a:lnTo>
                    <a:pt x="3483660" y="442239"/>
                  </a:lnTo>
                  <a:lnTo>
                    <a:pt x="3520668" y="430682"/>
                  </a:lnTo>
                  <a:close/>
                </a:path>
                <a:path w="5372734" h="3451859">
                  <a:moveTo>
                    <a:pt x="3551339" y="3014688"/>
                  </a:moveTo>
                  <a:lnTo>
                    <a:pt x="3514331" y="3003143"/>
                  </a:lnTo>
                  <a:lnTo>
                    <a:pt x="3509721" y="3017939"/>
                  </a:lnTo>
                  <a:lnTo>
                    <a:pt x="3546729" y="3029496"/>
                  </a:lnTo>
                  <a:lnTo>
                    <a:pt x="3551339" y="3014688"/>
                  </a:lnTo>
                  <a:close/>
                </a:path>
                <a:path w="5372734" h="3451859">
                  <a:moveTo>
                    <a:pt x="3594697" y="407581"/>
                  </a:moveTo>
                  <a:lnTo>
                    <a:pt x="3590086" y="392772"/>
                  </a:lnTo>
                  <a:lnTo>
                    <a:pt x="3553053" y="404329"/>
                  </a:lnTo>
                  <a:lnTo>
                    <a:pt x="3557689" y="419125"/>
                  </a:lnTo>
                  <a:lnTo>
                    <a:pt x="3594697" y="407581"/>
                  </a:lnTo>
                  <a:close/>
                </a:path>
                <a:path w="5372734" h="3451859">
                  <a:moveTo>
                    <a:pt x="3625367" y="3037789"/>
                  </a:moveTo>
                  <a:lnTo>
                    <a:pt x="3588359" y="3026232"/>
                  </a:lnTo>
                  <a:lnTo>
                    <a:pt x="3583736" y="3041040"/>
                  </a:lnTo>
                  <a:lnTo>
                    <a:pt x="3620744" y="3052597"/>
                  </a:lnTo>
                  <a:lnTo>
                    <a:pt x="3625367" y="3037789"/>
                  </a:lnTo>
                  <a:close/>
                </a:path>
                <a:path w="5372734" h="3451859">
                  <a:moveTo>
                    <a:pt x="3668712" y="384467"/>
                  </a:moveTo>
                  <a:lnTo>
                    <a:pt x="3664102" y="369671"/>
                  </a:lnTo>
                  <a:lnTo>
                    <a:pt x="3627082" y="381228"/>
                  </a:lnTo>
                  <a:lnTo>
                    <a:pt x="3631704" y="396024"/>
                  </a:lnTo>
                  <a:lnTo>
                    <a:pt x="3668712" y="384467"/>
                  </a:lnTo>
                  <a:close/>
                </a:path>
                <a:path w="5372734" h="3451859">
                  <a:moveTo>
                    <a:pt x="3699395" y="3060903"/>
                  </a:moveTo>
                  <a:lnTo>
                    <a:pt x="3662388" y="3049346"/>
                  </a:lnTo>
                  <a:lnTo>
                    <a:pt x="3657752" y="3064141"/>
                  </a:lnTo>
                  <a:lnTo>
                    <a:pt x="3694760" y="3075698"/>
                  </a:lnTo>
                  <a:lnTo>
                    <a:pt x="3699395" y="3060903"/>
                  </a:lnTo>
                  <a:close/>
                </a:path>
                <a:path w="5372734" h="3451859">
                  <a:moveTo>
                    <a:pt x="3742740" y="361365"/>
                  </a:moveTo>
                  <a:lnTo>
                    <a:pt x="3738118" y="346557"/>
                  </a:lnTo>
                  <a:lnTo>
                    <a:pt x="3701110" y="358114"/>
                  </a:lnTo>
                  <a:lnTo>
                    <a:pt x="3705733" y="372922"/>
                  </a:lnTo>
                  <a:lnTo>
                    <a:pt x="3742740" y="361365"/>
                  </a:lnTo>
                  <a:close/>
                </a:path>
                <a:path w="5372734" h="3451859">
                  <a:moveTo>
                    <a:pt x="3773411" y="3084004"/>
                  </a:moveTo>
                  <a:lnTo>
                    <a:pt x="3736403" y="3072447"/>
                  </a:lnTo>
                  <a:lnTo>
                    <a:pt x="3731780" y="3087255"/>
                  </a:lnTo>
                  <a:lnTo>
                    <a:pt x="3768788" y="3098800"/>
                  </a:lnTo>
                  <a:lnTo>
                    <a:pt x="3773411" y="3084004"/>
                  </a:lnTo>
                  <a:close/>
                </a:path>
                <a:path w="5372734" h="3451859">
                  <a:moveTo>
                    <a:pt x="3816769" y="338264"/>
                  </a:moveTo>
                  <a:lnTo>
                    <a:pt x="3812146" y="323456"/>
                  </a:lnTo>
                  <a:lnTo>
                    <a:pt x="3775125" y="335013"/>
                  </a:lnTo>
                  <a:lnTo>
                    <a:pt x="3779748" y="349821"/>
                  </a:lnTo>
                  <a:lnTo>
                    <a:pt x="3816769" y="338264"/>
                  </a:lnTo>
                  <a:close/>
                </a:path>
                <a:path w="5372734" h="3451859">
                  <a:moveTo>
                    <a:pt x="3847427" y="3107105"/>
                  </a:moveTo>
                  <a:lnTo>
                    <a:pt x="3810419" y="3095561"/>
                  </a:lnTo>
                  <a:lnTo>
                    <a:pt x="3805809" y="3110357"/>
                  </a:lnTo>
                  <a:lnTo>
                    <a:pt x="3842816" y="3121914"/>
                  </a:lnTo>
                  <a:lnTo>
                    <a:pt x="3847427" y="3107105"/>
                  </a:lnTo>
                  <a:close/>
                </a:path>
                <a:path w="5372734" h="3451859">
                  <a:moveTo>
                    <a:pt x="3890772" y="315163"/>
                  </a:moveTo>
                  <a:lnTo>
                    <a:pt x="3886162" y="300355"/>
                  </a:lnTo>
                  <a:lnTo>
                    <a:pt x="3849154" y="311899"/>
                  </a:lnTo>
                  <a:lnTo>
                    <a:pt x="3853764" y="326707"/>
                  </a:lnTo>
                  <a:lnTo>
                    <a:pt x="3890772" y="315163"/>
                  </a:lnTo>
                  <a:close/>
                </a:path>
                <a:path w="5372734" h="3451859">
                  <a:moveTo>
                    <a:pt x="3921455" y="3130219"/>
                  </a:moveTo>
                  <a:lnTo>
                    <a:pt x="3884447" y="3118650"/>
                  </a:lnTo>
                  <a:lnTo>
                    <a:pt x="3879824" y="3133458"/>
                  </a:lnTo>
                  <a:lnTo>
                    <a:pt x="3916845" y="3145015"/>
                  </a:lnTo>
                  <a:lnTo>
                    <a:pt x="3921455" y="3130219"/>
                  </a:lnTo>
                  <a:close/>
                </a:path>
                <a:path w="5372734" h="3451859">
                  <a:moveTo>
                    <a:pt x="3964800" y="292049"/>
                  </a:moveTo>
                  <a:lnTo>
                    <a:pt x="3960190" y="277241"/>
                  </a:lnTo>
                  <a:lnTo>
                    <a:pt x="3923182" y="288810"/>
                  </a:lnTo>
                  <a:lnTo>
                    <a:pt x="3927792" y="303606"/>
                  </a:lnTo>
                  <a:lnTo>
                    <a:pt x="3964800" y="292049"/>
                  </a:lnTo>
                  <a:close/>
                </a:path>
                <a:path w="5372734" h="3451859">
                  <a:moveTo>
                    <a:pt x="3995470" y="3153308"/>
                  </a:moveTo>
                  <a:lnTo>
                    <a:pt x="3958463" y="3141764"/>
                  </a:lnTo>
                  <a:lnTo>
                    <a:pt x="3953840" y="3156572"/>
                  </a:lnTo>
                  <a:lnTo>
                    <a:pt x="3990860" y="3168116"/>
                  </a:lnTo>
                  <a:lnTo>
                    <a:pt x="3995470" y="3153308"/>
                  </a:lnTo>
                  <a:close/>
                </a:path>
                <a:path w="5372734" h="3451859">
                  <a:moveTo>
                    <a:pt x="4038816" y="268947"/>
                  </a:moveTo>
                  <a:lnTo>
                    <a:pt x="4034205" y="254152"/>
                  </a:lnTo>
                  <a:lnTo>
                    <a:pt x="3997198" y="265696"/>
                  </a:lnTo>
                  <a:lnTo>
                    <a:pt x="4001820" y="280504"/>
                  </a:lnTo>
                  <a:lnTo>
                    <a:pt x="4038816" y="268947"/>
                  </a:lnTo>
                  <a:close/>
                </a:path>
                <a:path w="5372734" h="3451859">
                  <a:moveTo>
                    <a:pt x="4069499" y="3176422"/>
                  </a:moveTo>
                  <a:lnTo>
                    <a:pt x="4032491" y="3164878"/>
                  </a:lnTo>
                  <a:lnTo>
                    <a:pt x="4027855" y="3179673"/>
                  </a:lnTo>
                  <a:lnTo>
                    <a:pt x="4064889" y="3191230"/>
                  </a:lnTo>
                  <a:lnTo>
                    <a:pt x="4069499" y="3176422"/>
                  </a:lnTo>
                  <a:close/>
                </a:path>
                <a:path w="5372734" h="3451859">
                  <a:moveTo>
                    <a:pt x="4112857" y="245846"/>
                  </a:moveTo>
                  <a:lnTo>
                    <a:pt x="4108221" y="231038"/>
                  </a:lnTo>
                  <a:lnTo>
                    <a:pt x="4071213" y="242582"/>
                  </a:lnTo>
                  <a:lnTo>
                    <a:pt x="4075836" y="257390"/>
                  </a:lnTo>
                  <a:lnTo>
                    <a:pt x="4112857" y="245846"/>
                  </a:lnTo>
                  <a:close/>
                </a:path>
                <a:path w="5372734" h="3451859">
                  <a:moveTo>
                    <a:pt x="4143527" y="3199536"/>
                  </a:moveTo>
                  <a:lnTo>
                    <a:pt x="4106507" y="3187966"/>
                  </a:lnTo>
                  <a:lnTo>
                    <a:pt x="4101896" y="3202775"/>
                  </a:lnTo>
                  <a:lnTo>
                    <a:pt x="4138904" y="3214332"/>
                  </a:lnTo>
                  <a:lnTo>
                    <a:pt x="4143527" y="3199536"/>
                  </a:lnTo>
                  <a:close/>
                </a:path>
                <a:path w="5372734" h="3451859">
                  <a:moveTo>
                    <a:pt x="4186872" y="222745"/>
                  </a:moveTo>
                  <a:lnTo>
                    <a:pt x="4182249" y="207937"/>
                  </a:lnTo>
                  <a:lnTo>
                    <a:pt x="4145242" y="219494"/>
                  </a:lnTo>
                  <a:lnTo>
                    <a:pt x="4149864" y="234289"/>
                  </a:lnTo>
                  <a:lnTo>
                    <a:pt x="4186872" y="222745"/>
                  </a:lnTo>
                  <a:close/>
                </a:path>
                <a:path w="5372734" h="3451859">
                  <a:moveTo>
                    <a:pt x="4217555" y="3222625"/>
                  </a:moveTo>
                  <a:lnTo>
                    <a:pt x="4180522" y="3211080"/>
                  </a:lnTo>
                  <a:lnTo>
                    <a:pt x="4175912" y="3225889"/>
                  </a:lnTo>
                  <a:lnTo>
                    <a:pt x="4212920" y="3237433"/>
                  </a:lnTo>
                  <a:lnTo>
                    <a:pt x="4217555" y="3222625"/>
                  </a:lnTo>
                  <a:close/>
                </a:path>
                <a:path w="5372734" h="3451859">
                  <a:moveTo>
                    <a:pt x="4260888" y="199631"/>
                  </a:moveTo>
                  <a:lnTo>
                    <a:pt x="4256278" y="184835"/>
                  </a:lnTo>
                  <a:lnTo>
                    <a:pt x="4219270" y="196392"/>
                  </a:lnTo>
                  <a:lnTo>
                    <a:pt x="4223880" y="211201"/>
                  </a:lnTo>
                  <a:lnTo>
                    <a:pt x="4260888" y="199631"/>
                  </a:lnTo>
                  <a:close/>
                </a:path>
                <a:path w="5372734" h="3451859">
                  <a:moveTo>
                    <a:pt x="4291571" y="3245726"/>
                  </a:moveTo>
                  <a:lnTo>
                    <a:pt x="4254551" y="3234182"/>
                  </a:lnTo>
                  <a:lnTo>
                    <a:pt x="4249940" y="3248990"/>
                  </a:lnTo>
                  <a:lnTo>
                    <a:pt x="4286948" y="3260534"/>
                  </a:lnTo>
                  <a:lnTo>
                    <a:pt x="4291571" y="3245726"/>
                  </a:lnTo>
                  <a:close/>
                </a:path>
                <a:path w="5372734" h="3451859">
                  <a:moveTo>
                    <a:pt x="4334916" y="176542"/>
                  </a:moveTo>
                  <a:lnTo>
                    <a:pt x="4330293" y="161734"/>
                  </a:lnTo>
                  <a:lnTo>
                    <a:pt x="4293286" y="173278"/>
                  </a:lnTo>
                  <a:lnTo>
                    <a:pt x="4297896" y="188087"/>
                  </a:lnTo>
                  <a:lnTo>
                    <a:pt x="4334916" y="176542"/>
                  </a:lnTo>
                  <a:close/>
                </a:path>
                <a:path w="5372734" h="3451859">
                  <a:moveTo>
                    <a:pt x="4365587" y="3268840"/>
                  </a:moveTo>
                  <a:lnTo>
                    <a:pt x="4328579" y="3257283"/>
                  </a:lnTo>
                  <a:lnTo>
                    <a:pt x="4323956" y="3272091"/>
                  </a:lnTo>
                  <a:lnTo>
                    <a:pt x="4360977" y="3283648"/>
                  </a:lnTo>
                  <a:lnTo>
                    <a:pt x="4365587" y="3268840"/>
                  </a:lnTo>
                  <a:close/>
                </a:path>
                <a:path w="5372734" h="3451859">
                  <a:moveTo>
                    <a:pt x="4408932" y="153428"/>
                  </a:moveTo>
                  <a:lnTo>
                    <a:pt x="4404322" y="138633"/>
                  </a:lnTo>
                  <a:lnTo>
                    <a:pt x="4367301" y="150177"/>
                  </a:lnTo>
                  <a:lnTo>
                    <a:pt x="4371924" y="164985"/>
                  </a:lnTo>
                  <a:lnTo>
                    <a:pt x="4408932" y="153428"/>
                  </a:lnTo>
                  <a:close/>
                </a:path>
                <a:path w="5372734" h="3451859">
                  <a:moveTo>
                    <a:pt x="4439602" y="3291941"/>
                  </a:moveTo>
                  <a:lnTo>
                    <a:pt x="4402594" y="3280384"/>
                  </a:lnTo>
                  <a:lnTo>
                    <a:pt x="4397972" y="3295192"/>
                  </a:lnTo>
                  <a:lnTo>
                    <a:pt x="4434992" y="3306737"/>
                  </a:lnTo>
                  <a:lnTo>
                    <a:pt x="4439602" y="3291941"/>
                  </a:lnTo>
                  <a:close/>
                </a:path>
                <a:path w="5372734" h="3451859">
                  <a:moveTo>
                    <a:pt x="4474070" y="1871091"/>
                  </a:moveTo>
                  <a:lnTo>
                    <a:pt x="4473664" y="1852066"/>
                  </a:lnTo>
                  <a:lnTo>
                    <a:pt x="4473308" y="1832635"/>
                  </a:lnTo>
                  <a:lnTo>
                    <a:pt x="4473295" y="1832368"/>
                  </a:lnTo>
                  <a:lnTo>
                    <a:pt x="4457801" y="1832635"/>
                  </a:lnTo>
                  <a:lnTo>
                    <a:pt x="4458157" y="1851761"/>
                  </a:lnTo>
                  <a:lnTo>
                    <a:pt x="4458563" y="1871091"/>
                  </a:lnTo>
                  <a:lnTo>
                    <a:pt x="4458563" y="1871446"/>
                  </a:lnTo>
                  <a:lnTo>
                    <a:pt x="4474070" y="1871091"/>
                  </a:lnTo>
                  <a:close/>
                </a:path>
                <a:path w="5372734" h="3451859">
                  <a:moveTo>
                    <a:pt x="4476318" y="1948535"/>
                  </a:moveTo>
                  <a:lnTo>
                    <a:pt x="4475683" y="1929701"/>
                  </a:lnTo>
                  <a:lnTo>
                    <a:pt x="4475099" y="1910257"/>
                  </a:lnTo>
                  <a:lnTo>
                    <a:pt x="4475086" y="1909813"/>
                  </a:lnTo>
                  <a:lnTo>
                    <a:pt x="4459579" y="1910257"/>
                  </a:lnTo>
                  <a:lnTo>
                    <a:pt x="4460164" y="1929206"/>
                  </a:lnTo>
                  <a:lnTo>
                    <a:pt x="4460799" y="1948535"/>
                  </a:lnTo>
                  <a:lnTo>
                    <a:pt x="4460824" y="1949069"/>
                  </a:lnTo>
                  <a:lnTo>
                    <a:pt x="4476318" y="1948535"/>
                  </a:lnTo>
                  <a:close/>
                </a:path>
                <a:path w="5372734" h="3451859">
                  <a:moveTo>
                    <a:pt x="4479480" y="2025929"/>
                  </a:moveTo>
                  <a:lnTo>
                    <a:pt x="4478629" y="2007298"/>
                  </a:lnTo>
                  <a:lnTo>
                    <a:pt x="4477804" y="1987867"/>
                  </a:lnTo>
                  <a:lnTo>
                    <a:pt x="4477778" y="1987232"/>
                  </a:lnTo>
                  <a:lnTo>
                    <a:pt x="4462284" y="1987867"/>
                  </a:lnTo>
                  <a:lnTo>
                    <a:pt x="4463072" y="2006612"/>
                  </a:lnTo>
                  <a:lnTo>
                    <a:pt x="4463948" y="2025929"/>
                  </a:lnTo>
                  <a:lnTo>
                    <a:pt x="4463986" y="2026666"/>
                  </a:lnTo>
                  <a:lnTo>
                    <a:pt x="4479480" y="2025929"/>
                  </a:lnTo>
                  <a:close/>
                </a:path>
                <a:path w="5372734" h="3451859">
                  <a:moveTo>
                    <a:pt x="4482960" y="130327"/>
                  </a:moveTo>
                  <a:lnTo>
                    <a:pt x="4478337" y="115519"/>
                  </a:lnTo>
                  <a:lnTo>
                    <a:pt x="4441317" y="127076"/>
                  </a:lnTo>
                  <a:lnTo>
                    <a:pt x="4445952" y="141884"/>
                  </a:lnTo>
                  <a:lnTo>
                    <a:pt x="4482960" y="130327"/>
                  </a:lnTo>
                  <a:close/>
                </a:path>
                <a:path w="5372734" h="3451859">
                  <a:moveTo>
                    <a:pt x="4483595" y="2103285"/>
                  </a:moveTo>
                  <a:lnTo>
                    <a:pt x="4482477" y="2083993"/>
                  </a:lnTo>
                  <a:lnTo>
                    <a:pt x="4481461" y="2065451"/>
                  </a:lnTo>
                  <a:lnTo>
                    <a:pt x="4481411" y="2064613"/>
                  </a:lnTo>
                  <a:lnTo>
                    <a:pt x="4465917" y="2065451"/>
                  </a:lnTo>
                  <a:lnTo>
                    <a:pt x="4467542" y="2094547"/>
                  </a:lnTo>
                  <a:lnTo>
                    <a:pt x="4468050" y="2103285"/>
                  </a:lnTo>
                  <a:lnTo>
                    <a:pt x="4468101" y="2104212"/>
                  </a:lnTo>
                  <a:lnTo>
                    <a:pt x="4483595" y="2103285"/>
                  </a:lnTo>
                  <a:close/>
                </a:path>
                <a:path w="5372734" h="3451859">
                  <a:moveTo>
                    <a:pt x="4488675" y="2180577"/>
                  </a:moveTo>
                  <a:lnTo>
                    <a:pt x="4487392" y="2162378"/>
                  </a:lnTo>
                  <a:lnTo>
                    <a:pt x="4486084" y="2142960"/>
                  </a:lnTo>
                  <a:lnTo>
                    <a:pt x="4486008" y="2141944"/>
                  </a:lnTo>
                  <a:lnTo>
                    <a:pt x="4470539" y="2142960"/>
                  </a:lnTo>
                  <a:lnTo>
                    <a:pt x="4471771" y="2161311"/>
                  </a:lnTo>
                  <a:lnTo>
                    <a:pt x="4473130" y="2180577"/>
                  </a:lnTo>
                  <a:lnTo>
                    <a:pt x="4473219" y="2181707"/>
                  </a:lnTo>
                  <a:lnTo>
                    <a:pt x="4488675" y="2180577"/>
                  </a:lnTo>
                  <a:close/>
                </a:path>
                <a:path w="5372734" h="3451859">
                  <a:moveTo>
                    <a:pt x="4494796" y="2257806"/>
                  </a:moveTo>
                  <a:lnTo>
                    <a:pt x="4493285" y="2239835"/>
                  </a:lnTo>
                  <a:lnTo>
                    <a:pt x="4491710" y="2220430"/>
                  </a:lnTo>
                  <a:lnTo>
                    <a:pt x="4491609" y="2219198"/>
                  </a:lnTo>
                  <a:lnTo>
                    <a:pt x="4476153" y="2220430"/>
                  </a:lnTo>
                  <a:lnTo>
                    <a:pt x="4477613" y="2238540"/>
                  </a:lnTo>
                  <a:lnTo>
                    <a:pt x="4479226" y="2257806"/>
                  </a:lnTo>
                  <a:lnTo>
                    <a:pt x="4479341" y="2259126"/>
                  </a:lnTo>
                  <a:lnTo>
                    <a:pt x="4494796" y="2257806"/>
                  </a:lnTo>
                  <a:close/>
                </a:path>
                <a:path w="5372734" h="3451859">
                  <a:moveTo>
                    <a:pt x="4501959" y="2334920"/>
                  </a:moveTo>
                  <a:lnTo>
                    <a:pt x="4500067" y="2315692"/>
                  </a:lnTo>
                  <a:lnTo>
                    <a:pt x="4498238" y="2296376"/>
                  </a:lnTo>
                  <a:lnTo>
                    <a:pt x="4482795" y="2297811"/>
                  </a:lnTo>
                  <a:lnTo>
                    <a:pt x="4484636" y="2317191"/>
                  </a:lnTo>
                  <a:lnTo>
                    <a:pt x="4486529" y="2336457"/>
                  </a:lnTo>
                  <a:lnTo>
                    <a:pt x="4501959" y="2334920"/>
                  </a:lnTo>
                  <a:close/>
                </a:path>
                <a:path w="5372734" h="3451859">
                  <a:moveTo>
                    <a:pt x="4510214" y="2411933"/>
                  </a:moveTo>
                  <a:lnTo>
                    <a:pt x="4508055" y="2392743"/>
                  </a:lnTo>
                  <a:lnTo>
                    <a:pt x="4505947" y="2373452"/>
                  </a:lnTo>
                  <a:lnTo>
                    <a:pt x="4490529" y="2375090"/>
                  </a:lnTo>
                  <a:lnTo>
                    <a:pt x="4492637" y="2394458"/>
                  </a:lnTo>
                  <a:lnTo>
                    <a:pt x="4494809" y="2413698"/>
                  </a:lnTo>
                  <a:lnTo>
                    <a:pt x="4510214" y="2411933"/>
                  </a:lnTo>
                  <a:close/>
                </a:path>
                <a:path w="5372734" h="3451859">
                  <a:moveTo>
                    <a:pt x="4513631" y="3315043"/>
                  </a:moveTo>
                  <a:lnTo>
                    <a:pt x="4476623" y="3303486"/>
                  </a:lnTo>
                  <a:lnTo>
                    <a:pt x="4472000" y="3318294"/>
                  </a:lnTo>
                  <a:lnTo>
                    <a:pt x="4509008" y="3329838"/>
                  </a:lnTo>
                  <a:lnTo>
                    <a:pt x="4513631" y="3315043"/>
                  </a:lnTo>
                  <a:close/>
                </a:path>
                <a:path w="5372734" h="3451859">
                  <a:moveTo>
                    <a:pt x="4519625" y="2488793"/>
                  </a:moveTo>
                  <a:lnTo>
                    <a:pt x="4517161" y="2469654"/>
                  </a:lnTo>
                  <a:lnTo>
                    <a:pt x="4514761" y="2450388"/>
                  </a:lnTo>
                  <a:lnTo>
                    <a:pt x="4499368" y="2452268"/>
                  </a:lnTo>
                  <a:lnTo>
                    <a:pt x="4501781" y="2471610"/>
                  </a:lnTo>
                  <a:lnTo>
                    <a:pt x="4504258" y="2490800"/>
                  </a:lnTo>
                  <a:lnTo>
                    <a:pt x="4519625" y="2488793"/>
                  </a:lnTo>
                  <a:close/>
                </a:path>
                <a:path w="5372734" h="3451859">
                  <a:moveTo>
                    <a:pt x="4524451" y="2566352"/>
                  </a:moveTo>
                  <a:lnTo>
                    <a:pt x="4514266" y="2563177"/>
                  </a:lnTo>
                  <a:lnTo>
                    <a:pt x="4514951" y="2567749"/>
                  </a:lnTo>
                  <a:lnTo>
                    <a:pt x="4524451" y="2566352"/>
                  </a:lnTo>
                  <a:close/>
                </a:path>
                <a:path w="5372734" h="3451859">
                  <a:moveTo>
                    <a:pt x="4528223" y="2551290"/>
                  </a:moveTo>
                  <a:lnTo>
                    <a:pt x="4525924" y="2535237"/>
                  </a:lnTo>
                  <a:lnTo>
                    <a:pt x="4524807" y="2527173"/>
                  </a:lnTo>
                  <a:lnTo>
                    <a:pt x="4509440" y="2529294"/>
                  </a:lnTo>
                  <a:lnTo>
                    <a:pt x="4511014" y="2540558"/>
                  </a:lnTo>
                  <a:lnTo>
                    <a:pt x="4511827" y="2546159"/>
                  </a:lnTo>
                  <a:lnTo>
                    <a:pt x="4528223" y="2551290"/>
                  </a:lnTo>
                  <a:close/>
                </a:path>
                <a:path w="5372734" h="3451859">
                  <a:moveTo>
                    <a:pt x="4542282" y="2641993"/>
                  </a:moveTo>
                  <a:lnTo>
                    <a:pt x="4539170" y="2622956"/>
                  </a:lnTo>
                  <a:lnTo>
                    <a:pt x="4536110" y="2603779"/>
                  </a:lnTo>
                  <a:lnTo>
                    <a:pt x="4520793" y="2606167"/>
                  </a:lnTo>
                  <a:lnTo>
                    <a:pt x="4523854" y="2625433"/>
                  </a:lnTo>
                  <a:lnTo>
                    <a:pt x="4525403" y="2634996"/>
                  </a:lnTo>
                  <a:lnTo>
                    <a:pt x="4526978" y="2644533"/>
                  </a:lnTo>
                  <a:lnTo>
                    <a:pt x="4542282" y="2641993"/>
                  </a:lnTo>
                  <a:close/>
                </a:path>
                <a:path w="5372734" h="3451859">
                  <a:moveTo>
                    <a:pt x="4555680" y="2718231"/>
                  </a:moveTo>
                  <a:lnTo>
                    <a:pt x="4553928" y="2708783"/>
                  </a:lnTo>
                  <a:lnTo>
                    <a:pt x="4552200" y="2699283"/>
                  </a:lnTo>
                  <a:lnTo>
                    <a:pt x="4550486" y="2689733"/>
                  </a:lnTo>
                  <a:lnTo>
                    <a:pt x="4548797" y="2680144"/>
                  </a:lnTo>
                  <a:lnTo>
                    <a:pt x="4533506" y="2682824"/>
                  </a:lnTo>
                  <a:lnTo>
                    <a:pt x="4536935" y="2702039"/>
                  </a:lnTo>
                  <a:lnTo>
                    <a:pt x="4540428" y="2721064"/>
                  </a:lnTo>
                  <a:lnTo>
                    <a:pt x="4555680" y="2718231"/>
                  </a:lnTo>
                  <a:close/>
                </a:path>
                <a:path w="5372734" h="3451859">
                  <a:moveTo>
                    <a:pt x="4556988" y="107226"/>
                  </a:moveTo>
                  <a:lnTo>
                    <a:pt x="4552366" y="92417"/>
                  </a:lnTo>
                  <a:lnTo>
                    <a:pt x="4515358" y="103974"/>
                  </a:lnTo>
                  <a:lnTo>
                    <a:pt x="4519968" y="118783"/>
                  </a:lnTo>
                  <a:lnTo>
                    <a:pt x="4556988" y="107226"/>
                  </a:lnTo>
                  <a:close/>
                </a:path>
                <a:path w="5372734" h="3451859">
                  <a:moveTo>
                    <a:pt x="4570654" y="2794165"/>
                  </a:moveTo>
                  <a:lnTo>
                    <a:pt x="4568710" y="2784767"/>
                  </a:lnTo>
                  <a:lnTo>
                    <a:pt x="4566780" y="2775305"/>
                  </a:lnTo>
                  <a:lnTo>
                    <a:pt x="4562970" y="2756243"/>
                  </a:lnTo>
                  <a:lnTo>
                    <a:pt x="4547755" y="2759240"/>
                  </a:lnTo>
                  <a:lnTo>
                    <a:pt x="4551591" y="2778391"/>
                  </a:lnTo>
                  <a:lnTo>
                    <a:pt x="4553521" y="2787891"/>
                  </a:lnTo>
                  <a:lnTo>
                    <a:pt x="4555490" y="2797340"/>
                  </a:lnTo>
                  <a:lnTo>
                    <a:pt x="4570654" y="2794165"/>
                  </a:lnTo>
                  <a:close/>
                </a:path>
                <a:path w="5372734" h="3451859">
                  <a:moveTo>
                    <a:pt x="4587367" y="2869717"/>
                  </a:moveTo>
                  <a:lnTo>
                    <a:pt x="4585195" y="2860370"/>
                  </a:lnTo>
                  <a:lnTo>
                    <a:pt x="4583036" y="2850972"/>
                  </a:lnTo>
                  <a:lnTo>
                    <a:pt x="4580902" y="2841498"/>
                  </a:lnTo>
                  <a:lnTo>
                    <a:pt x="4578769" y="2831973"/>
                  </a:lnTo>
                  <a:lnTo>
                    <a:pt x="4563630" y="2835351"/>
                  </a:lnTo>
                  <a:lnTo>
                    <a:pt x="4565764" y="2844914"/>
                  </a:lnTo>
                  <a:lnTo>
                    <a:pt x="4567910" y="2854414"/>
                  </a:lnTo>
                  <a:lnTo>
                    <a:pt x="4570082" y="2863862"/>
                  </a:lnTo>
                  <a:lnTo>
                    <a:pt x="4572266" y="2873248"/>
                  </a:lnTo>
                  <a:lnTo>
                    <a:pt x="4587367" y="2869717"/>
                  </a:lnTo>
                  <a:close/>
                </a:path>
                <a:path w="5372734" h="3451859">
                  <a:moveTo>
                    <a:pt x="4587659" y="3338144"/>
                  </a:moveTo>
                  <a:lnTo>
                    <a:pt x="4550638" y="3326600"/>
                  </a:lnTo>
                  <a:lnTo>
                    <a:pt x="4546028" y="3341395"/>
                  </a:lnTo>
                  <a:lnTo>
                    <a:pt x="4583036" y="3352952"/>
                  </a:lnTo>
                  <a:lnTo>
                    <a:pt x="4587659" y="3338144"/>
                  </a:lnTo>
                  <a:close/>
                </a:path>
                <a:path w="5372734" h="3451859">
                  <a:moveTo>
                    <a:pt x="4606061" y="2944774"/>
                  </a:moveTo>
                  <a:lnTo>
                    <a:pt x="4603623" y="2935516"/>
                  </a:lnTo>
                  <a:lnTo>
                    <a:pt x="4601210" y="2926181"/>
                  </a:lnTo>
                  <a:lnTo>
                    <a:pt x="4598822" y="2916783"/>
                  </a:lnTo>
                  <a:lnTo>
                    <a:pt x="4596447" y="2907309"/>
                  </a:lnTo>
                  <a:lnTo>
                    <a:pt x="4581398" y="2911068"/>
                  </a:lnTo>
                  <a:lnTo>
                    <a:pt x="4583798" y="2920581"/>
                  </a:lnTo>
                  <a:lnTo>
                    <a:pt x="4586198" y="2930042"/>
                  </a:lnTo>
                  <a:lnTo>
                    <a:pt x="4588624" y="2939427"/>
                  </a:lnTo>
                  <a:lnTo>
                    <a:pt x="4591062" y="2948736"/>
                  </a:lnTo>
                  <a:lnTo>
                    <a:pt x="4606061" y="2944774"/>
                  </a:lnTo>
                  <a:close/>
                </a:path>
                <a:path w="5372734" h="3451859">
                  <a:moveTo>
                    <a:pt x="4627016" y="3019183"/>
                  </a:moveTo>
                  <a:lnTo>
                    <a:pt x="4624298" y="3010039"/>
                  </a:lnTo>
                  <a:lnTo>
                    <a:pt x="4621581" y="3000794"/>
                  </a:lnTo>
                  <a:lnTo>
                    <a:pt x="4618901" y="2991472"/>
                  </a:lnTo>
                  <a:lnTo>
                    <a:pt x="4616234" y="2982061"/>
                  </a:lnTo>
                  <a:lnTo>
                    <a:pt x="4601299" y="2986265"/>
                  </a:lnTo>
                  <a:lnTo>
                    <a:pt x="4603978" y="2995739"/>
                  </a:lnTo>
                  <a:lnTo>
                    <a:pt x="4606683" y="3005124"/>
                  </a:lnTo>
                  <a:lnTo>
                    <a:pt x="4609414" y="3014421"/>
                  </a:lnTo>
                  <a:lnTo>
                    <a:pt x="4612157" y="3023641"/>
                  </a:lnTo>
                  <a:lnTo>
                    <a:pt x="4627016" y="3019183"/>
                  </a:lnTo>
                  <a:close/>
                </a:path>
                <a:path w="5372734" h="3451859">
                  <a:moveTo>
                    <a:pt x="4631004" y="84124"/>
                  </a:moveTo>
                  <a:lnTo>
                    <a:pt x="4626381" y="69316"/>
                  </a:lnTo>
                  <a:lnTo>
                    <a:pt x="4589373" y="80860"/>
                  </a:lnTo>
                  <a:lnTo>
                    <a:pt x="4593983" y="95669"/>
                  </a:lnTo>
                  <a:lnTo>
                    <a:pt x="4631004" y="84124"/>
                  </a:lnTo>
                  <a:close/>
                </a:path>
                <a:path w="5372734" h="3451859">
                  <a:moveTo>
                    <a:pt x="4650664" y="3092729"/>
                  </a:moveTo>
                  <a:lnTo>
                    <a:pt x="4647590" y="3083712"/>
                  </a:lnTo>
                  <a:lnTo>
                    <a:pt x="4644529" y="3074606"/>
                  </a:lnTo>
                  <a:lnTo>
                    <a:pt x="4641494" y="3065386"/>
                  </a:lnTo>
                  <a:lnTo>
                    <a:pt x="4638472" y="3056077"/>
                  </a:lnTo>
                  <a:lnTo>
                    <a:pt x="4623701" y="3060827"/>
                  </a:lnTo>
                  <a:lnTo>
                    <a:pt x="4626749" y="3070212"/>
                  </a:lnTo>
                  <a:lnTo>
                    <a:pt x="4629810" y="3079508"/>
                  </a:lnTo>
                  <a:lnTo>
                    <a:pt x="4632896" y="3088690"/>
                  </a:lnTo>
                  <a:lnTo>
                    <a:pt x="4636008" y="3097784"/>
                  </a:lnTo>
                  <a:lnTo>
                    <a:pt x="4650664" y="3092729"/>
                  </a:lnTo>
                  <a:close/>
                </a:path>
                <a:path w="5372734" h="3451859">
                  <a:moveTo>
                    <a:pt x="4661674" y="3361258"/>
                  </a:moveTo>
                  <a:lnTo>
                    <a:pt x="4624667" y="3349688"/>
                  </a:lnTo>
                  <a:lnTo>
                    <a:pt x="4620044" y="3364496"/>
                  </a:lnTo>
                  <a:lnTo>
                    <a:pt x="4657052" y="3376066"/>
                  </a:lnTo>
                  <a:lnTo>
                    <a:pt x="4661674" y="3361258"/>
                  </a:lnTo>
                  <a:close/>
                </a:path>
                <a:path w="5372734" h="3451859">
                  <a:moveTo>
                    <a:pt x="4677588" y="3165043"/>
                  </a:moveTo>
                  <a:lnTo>
                    <a:pt x="4674082" y="3156254"/>
                  </a:lnTo>
                  <a:lnTo>
                    <a:pt x="4670590" y="3147314"/>
                  </a:lnTo>
                  <a:lnTo>
                    <a:pt x="4667110" y="3138246"/>
                  </a:lnTo>
                  <a:lnTo>
                    <a:pt x="4663668" y="3129064"/>
                  </a:lnTo>
                  <a:lnTo>
                    <a:pt x="4649127" y="3134474"/>
                  </a:lnTo>
                  <a:lnTo>
                    <a:pt x="4652607" y="3143745"/>
                  </a:lnTo>
                  <a:lnTo>
                    <a:pt x="4656125" y="3152914"/>
                  </a:lnTo>
                  <a:lnTo>
                    <a:pt x="4659655" y="3161957"/>
                  </a:lnTo>
                  <a:lnTo>
                    <a:pt x="4663198" y="3170847"/>
                  </a:lnTo>
                  <a:lnTo>
                    <a:pt x="4677588" y="3165043"/>
                  </a:lnTo>
                  <a:close/>
                </a:path>
                <a:path w="5372734" h="3451859">
                  <a:moveTo>
                    <a:pt x="4705032" y="61010"/>
                  </a:moveTo>
                  <a:lnTo>
                    <a:pt x="4700409" y="46202"/>
                  </a:lnTo>
                  <a:lnTo>
                    <a:pt x="4663402" y="57759"/>
                  </a:lnTo>
                  <a:lnTo>
                    <a:pt x="4668012" y="72567"/>
                  </a:lnTo>
                  <a:lnTo>
                    <a:pt x="4705032" y="61010"/>
                  </a:lnTo>
                  <a:close/>
                </a:path>
                <a:path w="5372734" h="3451859">
                  <a:moveTo>
                    <a:pt x="4708664" y="3235528"/>
                  </a:moveTo>
                  <a:lnTo>
                    <a:pt x="4704626" y="3227095"/>
                  </a:lnTo>
                  <a:lnTo>
                    <a:pt x="4700575" y="3218434"/>
                  </a:lnTo>
                  <a:lnTo>
                    <a:pt x="4696549" y="3209582"/>
                  </a:lnTo>
                  <a:lnTo>
                    <a:pt x="4692523" y="3200565"/>
                  </a:lnTo>
                  <a:lnTo>
                    <a:pt x="4678337" y="3206826"/>
                  </a:lnTo>
                  <a:lnTo>
                    <a:pt x="4682414" y="3215970"/>
                  </a:lnTo>
                  <a:lnTo>
                    <a:pt x="4686516" y="3224949"/>
                  </a:lnTo>
                  <a:lnTo>
                    <a:pt x="4690618" y="3233724"/>
                  </a:lnTo>
                  <a:lnTo>
                    <a:pt x="4694707" y="3242284"/>
                  </a:lnTo>
                  <a:lnTo>
                    <a:pt x="4708664" y="3235528"/>
                  </a:lnTo>
                  <a:close/>
                </a:path>
                <a:path w="5372734" h="3451859">
                  <a:moveTo>
                    <a:pt x="4735690" y="3384346"/>
                  </a:moveTo>
                  <a:lnTo>
                    <a:pt x="4698695" y="3372802"/>
                  </a:lnTo>
                  <a:lnTo>
                    <a:pt x="4694072" y="3387610"/>
                  </a:lnTo>
                  <a:lnTo>
                    <a:pt x="4731080" y="3399155"/>
                  </a:lnTo>
                  <a:lnTo>
                    <a:pt x="4735690" y="3384346"/>
                  </a:lnTo>
                  <a:close/>
                </a:path>
                <a:path w="5372734" h="3451859">
                  <a:moveTo>
                    <a:pt x="4745266" y="3302978"/>
                  </a:moveTo>
                  <a:lnTo>
                    <a:pt x="4740453" y="3295002"/>
                  </a:lnTo>
                  <a:lnTo>
                    <a:pt x="4735665" y="3286772"/>
                  </a:lnTo>
                  <a:lnTo>
                    <a:pt x="4730889" y="3278340"/>
                  </a:lnTo>
                  <a:lnTo>
                    <a:pt x="4726165" y="3269729"/>
                  </a:lnTo>
                  <a:lnTo>
                    <a:pt x="4712513" y="3277120"/>
                  </a:lnTo>
                  <a:lnTo>
                    <a:pt x="4717339" y="3285909"/>
                  </a:lnTo>
                  <a:lnTo>
                    <a:pt x="4722215" y="3294519"/>
                  </a:lnTo>
                  <a:lnTo>
                    <a:pt x="4727156" y="3302978"/>
                  </a:lnTo>
                  <a:lnTo>
                    <a:pt x="4732045" y="3311080"/>
                  </a:lnTo>
                  <a:lnTo>
                    <a:pt x="4745266" y="3302978"/>
                  </a:lnTo>
                  <a:close/>
                </a:path>
                <a:path w="5372734" h="3451859">
                  <a:moveTo>
                    <a:pt x="4779048" y="37896"/>
                  </a:moveTo>
                  <a:lnTo>
                    <a:pt x="4774438" y="23114"/>
                  </a:lnTo>
                  <a:lnTo>
                    <a:pt x="4737417" y="34658"/>
                  </a:lnTo>
                  <a:lnTo>
                    <a:pt x="4742040" y="49466"/>
                  </a:lnTo>
                  <a:lnTo>
                    <a:pt x="4779048" y="37896"/>
                  </a:lnTo>
                  <a:close/>
                </a:path>
                <a:path w="5372734" h="3451859">
                  <a:moveTo>
                    <a:pt x="4789690" y="3364852"/>
                  </a:moveTo>
                  <a:lnTo>
                    <a:pt x="4783798" y="3357816"/>
                  </a:lnTo>
                  <a:lnTo>
                    <a:pt x="4777930" y="3350463"/>
                  </a:lnTo>
                  <a:lnTo>
                    <a:pt x="4772088" y="3342805"/>
                  </a:lnTo>
                  <a:lnTo>
                    <a:pt x="4766322" y="3334867"/>
                  </a:lnTo>
                  <a:lnTo>
                    <a:pt x="4753686" y="3343872"/>
                  </a:lnTo>
                  <a:lnTo>
                    <a:pt x="4759668" y="3352088"/>
                  </a:lnTo>
                  <a:lnTo>
                    <a:pt x="4765713" y="3360026"/>
                  </a:lnTo>
                  <a:lnTo>
                    <a:pt x="4771809" y="3367659"/>
                  </a:lnTo>
                  <a:lnTo>
                    <a:pt x="4777930" y="3374961"/>
                  </a:lnTo>
                  <a:lnTo>
                    <a:pt x="4789690" y="3364852"/>
                  </a:lnTo>
                  <a:close/>
                </a:path>
                <a:path w="5372734" h="3451859">
                  <a:moveTo>
                    <a:pt x="4809718" y="3407460"/>
                  </a:moveTo>
                  <a:lnTo>
                    <a:pt x="4772711" y="3395916"/>
                  </a:lnTo>
                  <a:lnTo>
                    <a:pt x="4768088" y="3410724"/>
                  </a:lnTo>
                  <a:lnTo>
                    <a:pt x="4805108" y="3422269"/>
                  </a:lnTo>
                  <a:lnTo>
                    <a:pt x="4809718" y="3407460"/>
                  </a:lnTo>
                  <a:close/>
                </a:path>
                <a:path w="5372734" h="3451859">
                  <a:moveTo>
                    <a:pt x="4845418" y="3414611"/>
                  </a:moveTo>
                  <a:lnTo>
                    <a:pt x="4838014" y="3409696"/>
                  </a:lnTo>
                  <a:lnTo>
                    <a:pt x="4830623" y="3404273"/>
                  </a:lnTo>
                  <a:lnTo>
                    <a:pt x="4823244" y="3398355"/>
                  </a:lnTo>
                  <a:lnTo>
                    <a:pt x="4815903" y="3391954"/>
                  </a:lnTo>
                  <a:lnTo>
                    <a:pt x="4805489" y="3403447"/>
                  </a:lnTo>
                  <a:lnTo>
                    <a:pt x="4813325" y="3410280"/>
                  </a:lnTo>
                  <a:lnTo>
                    <a:pt x="4821237" y="3416617"/>
                  </a:lnTo>
                  <a:lnTo>
                    <a:pt x="4829187" y="3422446"/>
                  </a:lnTo>
                  <a:lnTo>
                    <a:pt x="4837150" y="3427730"/>
                  </a:lnTo>
                  <a:lnTo>
                    <a:pt x="4845418" y="3414611"/>
                  </a:lnTo>
                  <a:close/>
                </a:path>
                <a:path w="5372734" h="3451859">
                  <a:moveTo>
                    <a:pt x="4853063" y="14808"/>
                  </a:moveTo>
                  <a:lnTo>
                    <a:pt x="4848441" y="0"/>
                  </a:lnTo>
                  <a:lnTo>
                    <a:pt x="4811433" y="11544"/>
                  </a:lnTo>
                  <a:lnTo>
                    <a:pt x="4816056" y="26352"/>
                  </a:lnTo>
                  <a:lnTo>
                    <a:pt x="4853063" y="14808"/>
                  </a:lnTo>
                  <a:close/>
                </a:path>
                <a:path w="5372734" h="3451859">
                  <a:moveTo>
                    <a:pt x="4913604" y="3436264"/>
                  </a:moveTo>
                  <a:lnTo>
                    <a:pt x="4906048" y="3435921"/>
                  </a:lnTo>
                  <a:lnTo>
                    <a:pt x="4898479" y="3435083"/>
                  </a:lnTo>
                  <a:lnTo>
                    <a:pt x="4890897" y="3433724"/>
                  </a:lnTo>
                  <a:lnTo>
                    <a:pt x="4883340" y="3431870"/>
                  </a:lnTo>
                  <a:lnTo>
                    <a:pt x="4883747" y="3430574"/>
                  </a:lnTo>
                  <a:lnTo>
                    <a:pt x="4846739" y="3419017"/>
                  </a:lnTo>
                  <a:lnTo>
                    <a:pt x="4842116" y="3433813"/>
                  </a:lnTo>
                  <a:lnTo>
                    <a:pt x="4873930" y="3443757"/>
                  </a:lnTo>
                  <a:lnTo>
                    <a:pt x="4873510" y="3445052"/>
                  </a:lnTo>
                  <a:lnTo>
                    <a:pt x="4883442" y="3447910"/>
                  </a:lnTo>
                  <a:lnTo>
                    <a:pt x="4893437" y="3449993"/>
                  </a:lnTo>
                  <a:lnTo>
                    <a:pt x="4903444" y="3451275"/>
                  </a:lnTo>
                  <a:lnTo>
                    <a:pt x="4913452" y="3451771"/>
                  </a:lnTo>
                  <a:lnTo>
                    <a:pt x="4913515" y="3445370"/>
                  </a:lnTo>
                  <a:lnTo>
                    <a:pt x="4913604" y="3436264"/>
                  </a:lnTo>
                  <a:close/>
                </a:path>
                <a:path w="5372734" h="3451859">
                  <a:moveTo>
                    <a:pt x="4990325" y="3428962"/>
                  </a:moveTo>
                  <a:lnTo>
                    <a:pt x="4982222" y="3415728"/>
                  </a:lnTo>
                  <a:lnTo>
                    <a:pt x="4973993" y="3420453"/>
                  </a:lnTo>
                  <a:lnTo>
                    <a:pt x="4965725" y="3424580"/>
                  </a:lnTo>
                  <a:lnTo>
                    <a:pt x="4957445" y="3428085"/>
                  </a:lnTo>
                  <a:lnTo>
                    <a:pt x="4949164" y="3430955"/>
                  </a:lnTo>
                  <a:lnTo>
                    <a:pt x="4953762" y="3445764"/>
                  </a:lnTo>
                  <a:lnTo>
                    <a:pt x="4962931" y="3442576"/>
                  </a:lnTo>
                  <a:lnTo>
                    <a:pt x="4972113" y="3438715"/>
                  </a:lnTo>
                  <a:lnTo>
                    <a:pt x="4981257" y="3434169"/>
                  </a:lnTo>
                  <a:lnTo>
                    <a:pt x="4990325" y="3428962"/>
                  </a:lnTo>
                  <a:close/>
                </a:path>
                <a:path w="5372734" h="3451859">
                  <a:moveTo>
                    <a:pt x="5049977" y="3376752"/>
                  </a:moveTo>
                  <a:lnTo>
                    <a:pt x="5038293" y="3366566"/>
                  </a:lnTo>
                  <a:lnTo>
                    <a:pt x="5031752" y="3373869"/>
                  </a:lnTo>
                  <a:lnTo>
                    <a:pt x="5025148" y="3380803"/>
                  </a:lnTo>
                  <a:lnTo>
                    <a:pt x="5018532" y="3387331"/>
                  </a:lnTo>
                  <a:lnTo>
                    <a:pt x="5011915" y="3393440"/>
                  </a:lnTo>
                  <a:lnTo>
                    <a:pt x="5022240" y="3405022"/>
                  </a:lnTo>
                  <a:lnTo>
                    <a:pt x="5029212" y="3398570"/>
                  </a:lnTo>
                  <a:lnTo>
                    <a:pt x="5036185" y="3391700"/>
                  </a:lnTo>
                  <a:lnTo>
                    <a:pt x="5043119" y="3384410"/>
                  </a:lnTo>
                  <a:lnTo>
                    <a:pt x="5049977" y="3376752"/>
                  </a:lnTo>
                  <a:close/>
                </a:path>
                <a:path w="5372734" h="3451859">
                  <a:moveTo>
                    <a:pt x="5096167" y="3313099"/>
                  </a:moveTo>
                  <a:lnTo>
                    <a:pt x="5082972" y="3304946"/>
                  </a:lnTo>
                  <a:lnTo>
                    <a:pt x="5077841" y="3313099"/>
                  </a:lnTo>
                  <a:lnTo>
                    <a:pt x="5072456" y="3321354"/>
                  </a:lnTo>
                  <a:lnTo>
                    <a:pt x="5067135" y="3329190"/>
                  </a:lnTo>
                  <a:lnTo>
                    <a:pt x="5061813" y="3336734"/>
                  </a:lnTo>
                  <a:lnTo>
                    <a:pt x="5074399" y="3345789"/>
                  </a:lnTo>
                  <a:lnTo>
                    <a:pt x="5079885" y="3338030"/>
                  </a:lnTo>
                  <a:lnTo>
                    <a:pt x="5085346" y="3329965"/>
                  </a:lnTo>
                  <a:lnTo>
                    <a:pt x="5090782" y="3321647"/>
                  </a:lnTo>
                  <a:lnTo>
                    <a:pt x="5096065" y="3313265"/>
                  </a:lnTo>
                  <a:lnTo>
                    <a:pt x="5096167" y="3313099"/>
                  </a:lnTo>
                  <a:close/>
                </a:path>
                <a:path w="5372734" h="3451859">
                  <a:moveTo>
                    <a:pt x="5133708" y="3244431"/>
                  </a:moveTo>
                  <a:lnTo>
                    <a:pt x="5119776" y="3237623"/>
                  </a:lnTo>
                  <a:lnTo>
                    <a:pt x="5115420" y="3246450"/>
                  </a:lnTo>
                  <a:lnTo>
                    <a:pt x="5111026" y="3255111"/>
                  </a:lnTo>
                  <a:lnTo>
                    <a:pt x="5106606" y="3263557"/>
                  </a:lnTo>
                  <a:lnTo>
                    <a:pt x="5102199" y="3271774"/>
                  </a:lnTo>
                  <a:lnTo>
                    <a:pt x="5115814" y="3279203"/>
                  </a:lnTo>
                  <a:lnTo>
                    <a:pt x="5120310" y="3270821"/>
                  </a:lnTo>
                  <a:lnTo>
                    <a:pt x="5124805" y="3262211"/>
                  </a:lnTo>
                  <a:lnTo>
                    <a:pt x="5129276" y="3253409"/>
                  </a:lnTo>
                  <a:lnTo>
                    <a:pt x="5133708" y="3244431"/>
                  </a:lnTo>
                  <a:close/>
                </a:path>
                <a:path w="5372734" h="3451859">
                  <a:moveTo>
                    <a:pt x="5165382" y="3173044"/>
                  </a:moveTo>
                  <a:lnTo>
                    <a:pt x="5151005" y="3167240"/>
                  </a:lnTo>
                  <a:lnTo>
                    <a:pt x="5147272" y="3176346"/>
                  </a:lnTo>
                  <a:lnTo>
                    <a:pt x="5143512" y="3185325"/>
                  </a:lnTo>
                  <a:lnTo>
                    <a:pt x="5139753" y="3194126"/>
                  </a:lnTo>
                  <a:lnTo>
                    <a:pt x="5135994" y="3202724"/>
                  </a:lnTo>
                  <a:lnTo>
                    <a:pt x="5150155" y="3208998"/>
                  </a:lnTo>
                  <a:lnTo>
                    <a:pt x="5153977" y="3200298"/>
                  </a:lnTo>
                  <a:lnTo>
                    <a:pt x="5157787" y="3191383"/>
                  </a:lnTo>
                  <a:lnTo>
                    <a:pt x="5161597" y="3182289"/>
                  </a:lnTo>
                  <a:lnTo>
                    <a:pt x="5165382" y="3173044"/>
                  </a:lnTo>
                  <a:close/>
                </a:path>
                <a:path w="5372734" h="3451859">
                  <a:moveTo>
                    <a:pt x="5192674" y="3100044"/>
                  </a:moveTo>
                  <a:lnTo>
                    <a:pt x="5178031" y="3094952"/>
                  </a:lnTo>
                  <a:lnTo>
                    <a:pt x="5174793" y="3104210"/>
                  </a:lnTo>
                  <a:lnTo>
                    <a:pt x="5171541" y="3113341"/>
                  </a:lnTo>
                  <a:lnTo>
                    <a:pt x="5168265" y="3122371"/>
                  </a:lnTo>
                  <a:lnTo>
                    <a:pt x="5164963" y="3131286"/>
                  </a:lnTo>
                  <a:lnTo>
                    <a:pt x="5179492" y="3136696"/>
                  </a:lnTo>
                  <a:lnTo>
                    <a:pt x="5182819" y="3127705"/>
                  </a:lnTo>
                  <a:lnTo>
                    <a:pt x="5186134" y="3118586"/>
                  </a:lnTo>
                  <a:lnTo>
                    <a:pt x="5189423" y="3109366"/>
                  </a:lnTo>
                  <a:lnTo>
                    <a:pt x="5192674" y="3100044"/>
                  </a:lnTo>
                  <a:close/>
                </a:path>
                <a:path w="5372734" h="3451859">
                  <a:moveTo>
                    <a:pt x="5216601" y="3025927"/>
                  </a:moveTo>
                  <a:lnTo>
                    <a:pt x="5201767" y="3021457"/>
                  </a:lnTo>
                  <a:lnTo>
                    <a:pt x="5198923" y="3030804"/>
                  </a:lnTo>
                  <a:lnTo>
                    <a:pt x="5196052" y="3040075"/>
                  </a:lnTo>
                  <a:lnTo>
                    <a:pt x="5193169" y="3049257"/>
                  </a:lnTo>
                  <a:lnTo>
                    <a:pt x="5190261" y="3058337"/>
                  </a:lnTo>
                  <a:lnTo>
                    <a:pt x="5205031" y="3063087"/>
                  </a:lnTo>
                  <a:lnTo>
                    <a:pt x="5207952" y="3053931"/>
                  </a:lnTo>
                  <a:lnTo>
                    <a:pt x="5210861" y="3044685"/>
                  </a:lnTo>
                  <a:lnTo>
                    <a:pt x="5213743" y="3035350"/>
                  </a:lnTo>
                  <a:lnTo>
                    <a:pt x="5216601" y="3025927"/>
                  </a:lnTo>
                  <a:close/>
                </a:path>
                <a:path w="5372734" h="3451859">
                  <a:moveTo>
                    <a:pt x="5237785" y="2951035"/>
                  </a:moveTo>
                  <a:lnTo>
                    <a:pt x="5222799" y="2947060"/>
                  </a:lnTo>
                  <a:lnTo>
                    <a:pt x="5220271" y="2956496"/>
                  </a:lnTo>
                  <a:lnTo>
                    <a:pt x="5217731" y="2965856"/>
                  </a:lnTo>
                  <a:lnTo>
                    <a:pt x="5215166" y="2975140"/>
                  </a:lnTo>
                  <a:lnTo>
                    <a:pt x="5212588" y="2984347"/>
                  </a:lnTo>
                  <a:lnTo>
                    <a:pt x="5227523" y="2988564"/>
                  </a:lnTo>
                  <a:lnTo>
                    <a:pt x="5230114" y="2979293"/>
                  </a:lnTo>
                  <a:lnTo>
                    <a:pt x="5232692" y="2969958"/>
                  </a:lnTo>
                  <a:lnTo>
                    <a:pt x="5235245" y="2960535"/>
                  </a:lnTo>
                  <a:lnTo>
                    <a:pt x="5237785" y="2951035"/>
                  </a:lnTo>
                  <a:close/>
                </a:path>
                <a:path w="5372734" h="3451859">
                  <a:moveTo>
                    <a:pt x="5256644" y="2875572"/>
                  </a:moveTo>
                  <a:lnTo>
                    <a:pt x="5241544" y="2872016"/>
                  </a:lnTo>
                  <a:lnTo>
                    <a:pt x="5239296" y="2881515"/>
                  </a:lnTo>
                  <a:lnTo>
                    <a:pt x="5237023" y="2890951"/>
                  </a:lnTo>
                  <a:lnTo>
                    <a:pt x="5234737" y="2900311"/>
                  </a:lnTo>
                  <a:lnTo>
                    <a:pt x="5232438" y="2909608"/>
                  </a:lnTo>
                  <a:lnTo>
                    <a:pt x="5247487" y="2913367"/>
                  </a:lnTo>
                  <a:lnTo>
                    <a:pt x="5249799" y="2904020"/>
                  </a:lnTo>
                  <a:lnTo>
                    <a:pt x="5252097" y="2894596"/>
                  </a:lnTo>
                  <a:lnTo>
                    <a:pt x="5254383" y="2885122"/>
                  </a:lnTo>
                  <a:lnTo>
                    <a:pt x="5256644" y="2875572"/>
                  </a:lnTo>
                  <a:close/>
                </a:path>
                <a:path w="5372734" h="3451859">
                  <a:moveTo>
                    <a:pt x="5273497" y="2799664"/>
                  </a:moveTo>
                  <a:lnTo>
                    <a:pt x="5258333" y="2796476"/>
                  </a:lnTo>
                  <a:lnTo>
                    <a:pt x="5256314" y="2806027"/>
                  </a:lnTo>
                  <a:lnTo>
                    <a:pt x="5254282" y="2815513"/>
                  </a:lnTo>
                  <a:lnTo>
                    <a:pt x="5252237" y="2824937"/>
                  </a:lnTo>
                  <a:lnTo>
                    <a:pt x="5250167" y="2834309"/>
                  </a:lnTo>
                  <a:lnTo>
                    <a:pt x="5265318" y="2837662"/>
                  </a:lnTo>
                  <a:lnTo>
                    <a:pt x="5267388" y="2828252"/>
                  </a:lnTo>
                  <a:lnTo>
                    <a:pt x="5269433" y="2818777"/>
                  </a:lnTo>
                  <a:lnTo>
                    <a:pt x="5271478" y="2809252"/>
                  </a:lnTo>
                  <a:lnTo>
                    <a:pt x="5273497" y="2799664"/>
                  </a:lnTo>
                  <a:close/>
                </a:path>
                <a:path w="5372734" h="3451859">
                  <a:moveTo>
                    <a:pt x="5288610" y="2723413"/>
                  </a:moveTo>
                  <a:lnTo>
                    <a:pt x="5273345" y="2720556"/>
                  </a:lnTo>
                  <a:lnTo>
                    <a:pt x="5271554" y="2730131"/>
                  </a:lnTo>
                  <a:lnTo>
                    <a:pt x="5269738" y="2739669"/>
                  </a:lnTo>
                  <a:lnTo>
                    <a:pt x="5267896" y="2749143"/>
                  </a:lnTo>
                  <a:lnTo>
                    <a:pt x="5266055" y="2758567"/>
                  </a:lnTo>
                  <a:lnTo>
                    <a:pt x="5281257" y="2761577"/>
                  </a:lnTo>
                  <a:lnTo>
                    <a:pt x="5283124" y="2752115"/>
                  </a:lnTo>
                  <a:lnTo>
                    <a:pt x="5284965" y="2742590"/>
                  </a:lnTo>
                  <a:lnTo>
                    <a:pt x="5286794" y="2733027"/>
                  </a:lnTo>
                  <a:lnTo>
                    <a:pt x="5288610" y="2723413"/>
                  </a:lnTo>
                  <a:close/>
                </a:path>
                <a:path w="5372734" h="3451859">
                  <a:moveTo>
                    <a:pt x="5302085" y="2646883"/>
                  </a:moveTo>
                  <a:lnTo>
                    <a:pt x="5286794" y="2644330"/>
                  </a:lnTo>
                  <a:lnTo>
                    <a:pt x="5283555" y="2663494"/>
                  </a:lnTo>
                  <a:lnTo>
                    <a:pt x="5280253" y="2682468"/>
                  </a:lnTo>
                  <a:lnTo>
                    <a:pt x="5295531" y="2685173"/>
                  </a:lnTo>
                  <a:lnTo>
                    <a:pt x="5297195" y="2675661"/>
                  </a:lnTo>
                  <a:lnTo>
                    <a:pt x="5298846" y="2666111"/>
                  </a:lnTo>
                  <a:lnTo>
                    <a:pt x="5300484" y="2656522"/>
                  </a:lnTo>
                  <a:lnTo>
                    <a:pt x="5302085" y="2646883"/>
                  </a:lnTo>
                  <a:close/>
                </a:path>
                <a:path w="5372734" h="3451859">
                  <a:moveTo>
                    <a:pt x="5314162" y="2570111"/>
                  </a:moveTo>
                  <a:lnTo>
                    <a:pt x="5298821" y="2567851"/>
                  </a:lnTo>
                  <a:lnTo>
                    <a:pt x="5295938" y="2587053"/>
                  </a:lnTo>
                  <a:lnTo>
                    <a:pt x="5294477" y="2596604"/>
                  </a:lnTo>
                  <a:lnTo>
                    <a:pt x="5292979" y="2606103"/>
                  </a:lnTo>
                  <a:lnTo>
                    <a:pt x="5308295" y="2608516"/>
                  </a:lnTo>
                  <a:lnTo>
                    <a:pt x="5311267" y="2589403"/>
                  </a:lnTo>
                  <a:lnTo>
                    <a:pt x="5314162" y="2570111"/>
                  </a:lnTo>
                  <a:close/>
                </a:path>
                <a:path w="5372734" h="3451859">
                  <a:moveTo>
                    <a:pt x="5324881" y="2493162"/>
                  </a:moveTo>
                  <a:lnTo>
                    <a:pt x="5309514" y="2491143"/>
                  </a:lnTo>
                  <a:lnTo>
                    <a:pt x="5306949" y="2510396"/>
                  </a:lnTo>
                  <a:lnTo>
                    <a:pt x="5304333" y="2529509"/>
                  </a:lnTo>
                  <a:lnTo>
                    <a:pt x="5319687" y="2531656"/>
                  </a:lnTo>
                  <a:lnTo>
                    <a:pt x="5322316" y="2512479"/>
                  </a:lnTo>
                  <a:lnTo>
                    <a:pt x="5324881" y="2493162"/>
                  </a:lnTo>
                  <a:close/>
                </a:path>
                <a:path w="5372734" h="3451859">
                  <a:moveTo>
                    <a:pt x="5334368" y="2416060"/>
                  </a:moveTo>
                  <a:lnTo>
                    <a:pt x="5318976" y="2414282"/>
                  </a:lnTo>
                  <a:lnTo>
                    <a:pt x="5316715" y="2433574"/>
                  </a:lnTo>
                  <a:lnTo>
                    <a:pt x="5314391" y="2452738"/>
                  </a:lnTo>
                  <a:lnTo>
                    <a:pt x="5329771" y="2454630"/>
                  </a:lnTo>
                  <a:lnTo>
                    <a:pt x="5332107" y="2435402"/>
                  </a:lnTo>
                  <a:lnTo>
                    <a:pt x="5334368" y="2416060"/>
                  </a:lnTo>
                  <a:close/>
                </a:path>
                <a:path w="5372734" h="3451859">
                  <a:moveTo>
                    <a:pt x="5342699" y="2338832"/>
                  </a:moveTo>
                  <a:lnTo>
                    <a:pt x="5327269" y="2337282"/>
                  </a:lnTo>
                  <a:lnTo>
                    <a:pt x="5325300" y="2356599"/>
                  </a:lnTo>
                  <a:lnTo>
                    <a:pt x="5323268" y="2375789"/>
                  </a:lnTo>
                  <a:lnTo>
                    <a:pt x="5338673" y="2377452"/>
                  </a:lnTo>
                  <a:lnTo>
                    <a:pt x="5340718" y="2358199"/>
                  </a:lnTo>
                  <a:lnTo>
                    <a:pt x="5342699" y="2338832"/>
                  </a:lnTo>
                  <a:close/>
                </a:path>
                <a:path w="5372734" h="3451859">
                  <a:moveTo>
                    <a:pt x="5349926" y="2261489"/>
                  </a:moveTo>
                  <a:lnTo>
                    <a:pt x="5334470" y="2260168"/>
                  </a:lnTo>
                  <a:lnTo>
                    <a:pt x="5332768" y="2279510"/>
                  </a:lnTo>
                  <a:lnTo>
                    <a:pt x="5331003" y="2298738"/>
                  </a:lnTo>
                  <a:lnTo>
                    <a:pt x="5346458" y="2300173"/>
                  </a:lnTo>
                  <a:lnTo>
                    <a:pt x="5348211" y="2280882"/>
                  </a:lnTo>
                  <a:lnTo>
                    <a:pt x="5349926" y="2261489"/>
                  </a:lnTo>
                  <a:close/>
                </a:path>
                <a:path w="5372734" h="3451859">
                  <a:moveTo>
                    <a:pt x="5356072" y="2184069"/>
                  </a:moveTo>
                  <a:lnTo>
                    <a:pt x="5340604" y="2182952"/>
                  </a:lnTo>
                  <a:lnTo>
                    <a:pt x="5339156" y="2202307"/>
                  </a:lnTo>
                  <a:lnTo>
                    <a:pt x="5337657" y="2221560"/>
                  </a:lnTo>
                  <a:lnTo>
                    <a:pt x="5353126" y="2222792"/>
                  </a:lnTo>
                  <a:lnTo>
                    <a:pt x="5354625" y="2203475"/>
                  </a:lnTo>
                  <a:lnTo>
                    <a:pt x="5356072" y="2184069"/>
                  </a:lnTo>
                  <a:close/>
                </a:path>
                <a:path w="5372734" h="3451859">
                  <a:moveTo>
                    <a:pt x="5361203" y="2106587"/>
                  </a:moveTo>
                  <a:lnTo>
                    <a:pt x="5345735" y="2105660"/>
                  </a:lnTo>
                  <a:lnTo>
                    <a:pt x="5344553" y="2125027"/>
                  </a:lnTo>
                  <a:lnTo>
                    <a:pt x="5343296" y="2144306"/>
                  </a:lnTo>
                  <a:lnTo>
                    <a:pt x="5358777" y="2145334"/>
                  </a:lnTo>
                  <a:lnTo>
                    <a:pt x="5360022" y="2126005"/>
                  </a:lnTo>
                  <a:lnTo>
                    <a:pt x="5361203" y="2106587"/>
                  </a:lnTo>
                  <a:close/>
                </a:path>
                <a:path w="5372734" h="3451859">
                  <a:moveTo>
                    <a:pt x="5365381" y="2029040"/>
                  </a:moveTo>
                  <a:lnTo>
                    <a:pt x="5349875" y="2028304"/>
                  </a:lnTo>
                  <a:lnTo>
                    <a:pt x="5348922" y="2047684"/>
                  </a:lnTo>
                  <a:lnTo>
                    <a:pt x="5347919" y="2067001"/>
                  </a:lnTo>
                  <a:lnTo>
                    <a:pt x="5363413" y="2067826"/>
                  </a:lnTo>
                  <a:lnTo>
                    <a:pt x="5364429" y="2048471"/>
                  </a:lnTo>
                  <a:lnTo>
                    <a:pt x="5365381" y="2029040"/>
                  </a:lnTo>
                  <a:close/>
                </a:path>
                <a:path w="5372734" h="3451859">
                  <a:moveTo>
                    <a:pt x="5368569" y="1951443"/>
                  </a:moveTo>
                  <a:lnTo>
                    <a:pt x="5353075" y="1950910"/>
                  </a:lnTo>
                  <a:lnTo>
                    <a:pt x="5352364" y="1970290"/>
                  </a:lnTo>
                  <a:lnTo>
                    <a:pt x="5351602" y="1989607"/>
                  </a:lnTo>
                  <a:lnTo>
                    <a:pt x="5367083" y="1990255"/>
                  </a:lnTo>
                  <a:lnTo>
                    <a:pt x="5367858" y="1970887"/>
                  </a:lnTo>
                  <a:lnTo>
                    <a:pt x="5368569" y="1951443"/>
                  </a:lnTo>
                  <a:close/>
                </a:path>
                <a:path w="5372734" h="3451859">
                  <a:moveTo>
                    <a:pt x="5370830" y="1873834"/>
                  </a:moveTo>
                  <a:lnTo>
                    <a:pt x="5355310" y="1873478"/>
                  </a:lnTo>
                  <a:lnTo>
                    <a:pt x="5354840" y="1892871"/>
                  </a:lnTo>
                  <a:lnTo>
                    <a:pt x="5354307" y="1912188"/>
                  </a:lnTo>
                  <a:lnTo>
                    <a:pt x="5369814" y="1912645"/>
                  </a:lnTo>
                  <a:lnTo>
                    <a:pt x="5370601" y="1883562"/>
                  </a:lnTo>
                  <a:lnTo>
                    <a:pt x="5370830" y="1873834"/>
                  </a:lnTo>
                  <a:close/>
                </a:path>
                <a:path w="5372734" h="3451859">
                  <a:moveTo>
                    <a:pt x="5372189" y="1796199"/>
                  </a:moveTo>
                  <a:lnTo>
                    <a:pt x="5356669" y="1796008"/>
                  </a:lnTo>
                  <a:lnTo>
                    <a:pt x="5356657" y="1796199"/>
                  </a:lnTo>
                  <a:lnTo>
                    <a:pt x="5356542" y="1805927"/>
                  </a:lnTo>
                  <a:lnTo>
                    <a:pt x="5356415" y="1815414"/>
                  </a:lnTo>
                  <a:lnTo>
                    <a:pt x="5356110" y="1834756"/>
                  </a:lnTo>
                  <a:lnTo>
                    <a:pt x="5371617" y="1835010"/>
                  </a:lnTo>
                  <a:lnTo>
                    <a:pt x="5372062" y="1805927"/>
                  </a:lnTo>
                  <a:lnTo>
                    <a:pt x="5372189" y="1796199"/>
                  </a:lnTo>
                  <a:close/>
                </a:path>
              </a:pathLst>
            </a:custGeom>
            <a:solidFill>
              <a:srgbClr val="7E7A76"/>
            </a:solidFill>
          </p:spPr>
          <p:txBody>
            <a:bodyPr wrap="square" lIns="0" tIns="0" rIns="0" bIns="0" rtlCol="0"/>
            <a:lstStyle/>
            <a:p>
              <a:endParaRPr/>
            </a:p>
          </p:txBody>
        </p:sp>
        <p:pic>
          <p:nvPicPr>
            <p:cNvPr id="75" name="object 75"/>
            <p:cNvPicPr/>
            <p:nvPr/>
          </p:nvPicPr>
          <p:blipFill>
            <a:blip r:embed="rId35" cstate="print"/>
            <a:stretch>
              <a:fillRect/>
            </a:stretch>
          </p:blipFill>
          <p:spPr>
            <a:xfrm>
              <a:off x="4494251" y="5361014"/>
              <a:ext cx="96279" cy="223314"/>
            </a:xfrm>
            <a:prstGeom prst="rect">
              <a:avLst/>
            </a:prstGeom>
          </p:spPr>
        </p:pic>
        <p:sp>
          <p:nvSpPr>
            <p:cNvPr id="76" name="object 76"/>
            <p:cNvSpPr/>
            <p:nvPr/>
          </p:nvSpPr>
          <p:spPr>
            <a:xfrm>
              <a:off x="6907466" y="4478813"/>
              <a:ext cx="706120" cy="1985645"/>
            </a:xfrm>
            <a:custGeom>
              <a:avLst/>
              <a:gdLst/>
              <a:ahLst/>
              <a:cxnLst/>
              <a:rect l="l" t="t" r="r" b="b"/>
              <a:pathLst>
                <a:path w="706120" h="1985645">
                  <a:moveTo>
                    <a:pt x="30365" y="124485"/>
                  </a:moveTo>
                  <a:lnTo>
                    <a:pt x="0" y="133959"/>
                  </a:lnTo>
                  <a:lnTo>
                    <a:pt x="4622" y="148767"/>
                  </a:lnTo>
                  <a:lnTo>
                    <a:pt x="27152" y="141732"/>
                  </a:lnTo>
                  <a:lnTo>
                    <a:pt x="29273" y="130200"/>
                  </a:lnTo>
                  <a:lnTo>
                    <a:pt x="30365" y="124485"/>
                  </a:lnTo>
                  <a:close/>
                </a:path>
                <a:path w="706120" h="1985645">
                  <a:moveTo>
                    <a:pt x="115658" y="114109"/>
                  </a:moveTo>
                  <a:lnTo>
                    <a:pt x="111036" y="99301"/>
                  </a:lnTo>
                  <a:lnTo>
                    <a:pt x="74028" y="110845"/>
                  </a:lnTo>
                  <a:lnTo>
                    <a:pt x="78638" y="125653"/>
                  </a:lnTo>
                  <a:lnTo>
                    <a:pt x="115658" y="114109"/>
                  </a:lnTo>
                  <a:close/>
                </a:path>
                <a:path w="706120" h="1985645">
                  <a:moveTo>
                    <a:pt x="189687" y="90995"/>
                  </a:moveTo>
                  <a:lnTo>
                    <a:pt x="185064" y="76187"/>
                  </a:lnTo>
                  <a:lnTo>
                    <a:pt x="148043" y="87757"/>
                  </a:lnTo>
                  <a:lnTo>
                    <a:pt x="152666" y="102552"/>
                  </a:lnTo>
                  <a:lnTo>
                    <a:pt x="189687" y="90995"/>
                  </a:lnTo>
                  <a:close/>
                </a:path>
                <a:path w="706120" h="1985645">
                  <a:moveTo>
                    <a:pt x="191363" y="1025321"/>
                  </a:moveTo>
                  <a:lnTo>
                    <a:pt x="191249" y="986510"/>
                  </a:lnTo>
                  <a:lnTo>
                    <a:pt x="175742" y="986510"/>
                  </a:lnTo>
                  <a:lnTo>
                    <a:pt x="175856" y="1025321"/>
                  </a:lnTo>
                  <a:lnTo>
                    <a:pt x="191363" y="1025321"/>
                  </a:lnTo>
                  <a:close/>
                </a:path>
                <a:path w="706120" h="1985645">
                  <a:moveTo>
                    <a:pt x="192176" y="909104"/>
                  </a:moveTo>
                  <a:lnTo>
                    <a:pt x="176682" y="908761"/>
                  </a:lnTo>
                  <a:lnTo>
                    <a:pt x="176479" y="918438"/>
                  </a:lnTo>
                  <a:lnTo>
                    <a:pt x="176288" y="928141"/>
                  </a:lnTo>
                  <a:lnTo>
                    <a:pt x="176009" y="947610"/>
                  </a:lnTo>
                  <a:lnTo>
                    <a:pt x="191516" y="947801"/>
                  </a:lnTo>
                  <a:lnTo>
                    <a:pt x="191795" y="928408"/>
                  </a:lnTo>
                  <a:lnTo>
                    <a:pt x="192176" y="909104"/>
                  </a:lnTo>
                  <a:close/>
                </a:path>
                <a:path w="706120" h="1985645">
                  <a:moveTo>
                    <a:pt x="192786" y="1102588"/>
                  </a:moveTo>
                  <a:lnTo>
                    <a:pt x="192290" y="1083665"/>
                  </a:lnTo>
                  <a:lnTo>
                    <a:pt x="192074" y="1073607"/>
                  </a:lnTo>
                  <a:lnTo>
                    <a:pt x="191884" y="1064171"/>
                  </a:lnTo>
                  <a:lnTo>
                    <a:pt x="191884" y="1063891"/>
                  </a:lnTo>
                  <a:lnTo>
                    <a:pt x="176364" y="1064171"/>
                  </a:lnTo>
                  <a:lnTo>
                    <a:pt x="176771" y="1083297"/>
                  </a:lnTo>
                  <a:lnTo>
                    <a:pt x="177266" y="1102588"/>
                  </a:lnTo>
                  <a:lnTo>
                    <a:pt x="177279" y="1103033"/>
                  </a:lnTo>
                  <a:lnTo>
                    <a:pt x="192786" y="1102588"/>
                  </a:lnTo>
                  <a:close/>
                </a:path>
                <a:path w="706120" h="1985645">
                  <a:moveTo>
                    <a:pt x="194691" y="831735"/>
                  </a:moveTo>
                  <a:lnTo>
                    <a:pt x="179209" y="831062"/>
                  </a:lnTo>
                  <a:lnTo>
                    <a:pt x="178422" y="850430"/>
                  </a:lnTo>
                  <a:lnTo>
                    <a:pt x="177723" y="869911"/>
                  </a:lnTo>
                  <a:lnTo>
                    <a:pt x="193217" y="870407"/>
                  </a:lnTo>
                  <a:lnTo>
                    <a:pt x="193916" y="851014"/>
                  </a:lnTo>
                  <a:lnTo>
                    <a:pt x="194691" y="831735"/>
                  </a:lnTo>
                  <a:close/>
                </a:path>
                <a:path w="706120" h="1985645">
                  <a:moveTo>
                    <a:pt x="195834" y="1179931"/>
                  </a:moveTo>
                  <a:lnTo>
                    <a:pt x="194957" y="1161351"/>
                  </a:lnTo>
                  <a:lnTo>
                    <a:pt x="194132" y="1141869"/>
                  </a:lnTo>
                  <a:lnTo>
                    <a:pt x="194106" y="1141272"/>
                  </a:lnTo>
                  <a:lnTo>
                    <a:pt x="178612" y="1141869"/>
                  </a:lnTo>
                  <a:lnTo>
                    <a:pt x="179006" y="1151623"/>
                  </a:lnTo>
                  <a:lnTo>
                    <a:pt x="179870" y="1171054"/>
                  </a:lnTo>
                  <a:lnTo>
                    <a:pt x="180301" y="1179931"/>
                  </a:lnTo>
                  <a:lnTo>
                    <a:pt x="180340" y="1180719"/>
                  </a:lnTo>
                  <a:lnTo>
                    <a:pt x="195834" y="1179931"/>
                  </a:lnTo>
                  <a:close/>
                </a:path>
                <a:path w="706120" h="1985645">
                  <a:moveTo>
                    <a:pt x="198869" y="754443"/>
                  </a:moveTo>
                  <a:lnTo>
                    <a:pt x="183388" y="753452"/>
                  </a:lnTo>
                  <a:lnTo>
                    <a:pt x="182194" y="772769"/>
                  </a:lnTo>
                  <a:lnTo>
                    <a:pt x="181089" y="792251"/>
                  </a:lnTo>
                  <a:lnTo>
                    <a:pt x="196570" y="793089"/>
                  </a:lnTo>
                  <a:lnTo>
                    <a:pt x="197104" y="783374"/>
                  </a:lnTo>
                  <a:lnTo>
                    <a:pt x="197675" y="773696"/>
                  </a:lnTo>
                  <a:lnTo>
                    <a:pt x="198869" y="754443"/>
                  </a:lnTo>
                  <a:close/>
                </a:path>
                <a:path w="706120" h="1985645">
                  <a:moveTo>
                    <a:pt x="200545" y="1257185"/>
                  </a:moveTo>
                  <a:lnTo>
                    <a:pt x="199275" y="1238986"/>
                  </a:lnTo>
                  <a:lnTo>
                    <a:pt x="198640" y="1229271"/>
                  </a:lnTo>
                  <a:lnTo>
                    <a:pt x="198031" y="1219517"/>
                  </a:lnTo>
                  <a:lnTo>
                    <a:pt x="197967" y="1218565"/>
                  </a:lnTo>
                  <a:lnTo>
                    <a:pt x="182486" y="1219517"/>
                  </a:lnTo>
                  <a:lnTo>
                    <a:pt x="183667" y="1237957"/>
                  </a:lnTo>
                  <a:lnTo>
                    <a:pt x="184315" y="1247597"/>
                  </a:lnTo>
                  <a:lnTo>
                    <a:pt x="185000" y="1257185"/>
                  </a:lnTo>
                  <a:lnTo>
                    <a:pt x="185077" y="1258290"/>
                  </a:lnTo>
                  <a:lnTo>
                    <a:pt x="200545" y="1257185"/>
                  </a:lnTo>
                  <a:close/>
                </a:path>
                <a:path w="706120" h="1985645">
                  <a:moveTo>
                    <a:pt x="204800" y="677291"/>
                  </a:moveTo>
                  <a:lnTo>
                    <a:pt x="189344" y="675919"/>
                  </a:lnTo>
                  <a:lnTo>
                    <a:pt x="187706" y="695210"/>
                  </a:lnTo>
                  <a:lnTo>
                    <a:pt x="186918" y="704913"/>
                  </a:lnTo>
                  <a:lnTo>
                    <a:pt x="186156" y="714667"/>
                  </a:lnTo>
                  <a:lnTo>
                    <a:pt x="201612" y="715860"/>
                  </a:lnTo>
                  <a:lnTo>
                    <a:pt x="203161" y="696493"/>
                  </a:lnTo>
                  <a:lnTo>
                    <a:pt x="203974" y="686866"/>
                  </a:lnTo>
                  <a:lnTo>
                    <a:pt x="204800" y="677291"/>
                  </a:lnTo>
                  <a:close/>
                </a:path>
                <a:path w="706120" h="1985645">
                  <a:moveTo>
                    <a:pt x="207022" y="1334287"/>
                  </a:moveTo>
                  <a:lnTo>
                    <a:pt x="206121" y="1324724"/>
                  </a:lnTo>
                  <a:lnTo>
                    <a:pt x="205244" y="1315123"/>
                  </a:lnTo>
                  <a:lnTo>
                    <a:pt x="203657" y="1297063"/>
                  </a:lnTo>
                  <a:lnTo>
                    <a:pt x="203542" y="1295755"/>
                  </a:lnTo>
                  <a:lnTo>
                    <a:pt x="188087" y="1297063"/>
                  </a:lnTo>
                  <a:lnTo>
                    <a:pt x="189674" y="1315123"/>
                  </a:lnTo>
                  <a:lnTo>
                    <a:pt x="190677" y="1326172"/>
                  </a:lnTo>
                  <a:lnTo>
                    <a:pt x="191592" y="1335786"/>
                  </a:lnTo>
                  <a:lnTo>
                    <a:pt x="207022" y="1334287"/>
                  </a:lnTo>
                  <a:close/>
                </a:path>
                <a:path w="706120" h="1985645">
                  <a:moveTo>
                    <a:pt x="212598" y="600316"/>
                  </a:moveTo>
                  <a:lnTo>
                    <a:pt x="193027" y="637209"/>
                  </a:lnTo>
                  <a:lnTo>
                    <a:pt x="208457" y="638771"/>
                  </a:lnTo>
                  <a:lnTo>
                    <a:pt x="209448" y="629081"/>
                  </a:lnTo>
                  <a:lnTo>
                    <a:pt x="210464" y="619442"/>
                  </a:lnTo>
                  <a:lnTo>
                    <a:pt x="211518" y="609854"/>
                  </a:lnTo>
                  <a:lnTo>
                    <a:pt x="212598" y="600316"/>
                  </a:lnTo>
                  <a:close/>
                </a:path>
                <a:path w="706120" h="1985645">
                  <a:moveTo>
                    <a:pt x="215417" y="1411211"/>
                  </a:moveTo>
                  <a:lnTo>
                    <a:pt x="214274" y="1401686"/>
                  </a:lnTo>
                  <a:lnTo>
                    <a:pt x="213156" y="1392097"/>
                  </a:lnTo>
                  <a:lnTo>
                    <a:pt x="212051" y="1382471"/>
                  </a:lnTo>
                  <a:lnTo>
                    <a:pt x="210985" y="1372781"/>
                  </a:lnTo>
                  <a:lnTo>
                    <a:pt x="195554" y="1374470"/>
                  </a:lnTo>
                  <a:lnTo>
                    <a:pt x="196646" y="1384211"/>
                  </a:lnTo>
                  <a:lnTo>
                    <a:pt x="197751" y="1393888"/>
                  </a:lnTo>
                  <a:lnTo>
                    <a:pt x="198882" y="1403515"/>
                  </a:lnTo>
                  <a:lnTo>
                    <a:pt x="200025" y="1413090"/>
                  </a:lnTo>
                  <a:lnTo>
                    <a:pt x="215417" y="1411211"/>
                  </a:lnTo>
                  <a:close/>
                </a:path>
                <a:path w="706120" h="1985645">
                  <a:moveTo>
                    <a:pt x="222389" y="523582"/>
                  </a:moveTo>
                  <a:lnTo>
                    <a:pt x="201828" y="559943"/>
                  </a:lnTo>
                  <a:lnTo>
                    <a:pt x="217220" y="561911"/>
                  </a:lnTo>
                  <a:lnTo>
                    <a:pt x="218465" y="552234"/>
                  </a:lnTo>
                  <a:lnTo>
                    <a:pt x="219748" y="542620"/>
                  </a:lnTo>
                  <a:lnTo>
                    <a:pt x="221056" y="533069"/>
                  </a:lnTo>
                  <a:lnTo>
                    <a:pt x="222389" y="523582"/>
                  </a:lnTo>
                  <a:close/>
                </a:path>
                <a:path w="706120" h="1985645">
                  <a:moveTo>
                    <a:pt x="225920" y="1487843"/>
                  </a:moveTo>
                  <a:lnTo>
                    <a:pt x="224497" y="1478381"/>
                  </a:lnTo>
                  <a:lnTo>
                    <a:pt x="223100" y="1468831"/>
                  </a:lnTo>
                  <a:lnTo>
                    <a:pt x="221729" y="1459230"/>
                  </a:lnTo>
                  <a:lnTo>
                    <a:pt x="220395" y="1449565"/>
                  </a:lnTo>
                  <a:lnTo>
                    <a:pt x="205028" y="1451660"/>
                  </a:lnTo>
                  <a:lnTo>
                    <a:pt x="206375" y="1461389"/>
                  </a:lnTo>
                  <a:lnTo>
                    <a:pt x="207746" y="1471053"/>
                  </a:lnTo>
                  <a:lnTo>
                    <a:pt x="209156" y="1480642"/>
                  </a:lnTo>
                  <a:lnTo>
                    <a:pt x="210578" y="1490167"/>
                  </a:lnTo>
                  <a:lnTo>
                    <a:pt x="225920" y="1487843"/>
                  </a:lnTo>
                  <a:close/>
                </a:path>
                <a:path w="706120" h="1985645">
                  <a:moveTo>
                    <a:pt x="234454" y="447205"/>
                  </a:moveTo>
                  <a:lnTo>
                    <a:pt x="212801" y="482930"/>
                  </a:lnTo>
                  <a:lnTo>
                    <a:pt x="228117" y="485330"/>
                  </a:lnTo>
                  <a:lnTo>
                    <a:pt x="229666" y="475691"/>
                  </a:lnTo>
                  <a:lnTo>
                    <a:pt x="231228" y="466115"/>
                  </a:lnTo>
                  <a:lnTo>
                    <a:pt x="232829" y="456615"/>
                  </a:lnTo>
                  <a:lnTo>
                    <a:pt x="234454" y="447205"/>
                  </a:lnTo>
                  <a:close/>
                </a:path>
                <a:path w="706120" h="1985645">
                  <a:moveTo>
                    <a:pt x="238747" y="1564081"/>
                  </a:moveTo>
                  <a:lnTo>
                    <a:pt x="237032" y="1554695"/>
                  </a:lnTo>
                  <a:lnTo>
                    <a:pt x="235331" y="1545221"/>
                  </a:lnTo>
                  <a:lnTo>
                    <a:pt x="233654" y="1535658"/>
                  </a:lnTo>
                  <a:lnTo>
                    <a:pt x="232003" y="1526019"/>
                  </a:lnTo>
                  <a:lnTo>
                    <a:pt x="216725" y="1528597"/>
                  </a:lnTo>
                  <a:lnTo>
                    <a:pt x="218376" y="1538300"/>
                  </a:lnTo>
                  <a:lnTo>
                    <a:pt x="220052" y="1547926"/>
                  </a:lnTo>
                  <a:lnTo>
                    <a:pt x="221767" y="1557464"/>
                  </a:lnTo>
                  <a:lnTo>
                    <a:pt x="223507" y="1566926"/>
                  </a:lnTo>
                  <a:lnTo>
                    <a:pt x="238747" y="1564081"/>
                  </a:lnTo>
                  <a:close/>
                </a:path>
                <a:path w="706120" h="1985645">
                  <a:moveTo>
                    <a:pt x="249123" y="371322"/>
                  </a:moveTo>
                  <a:lnTo>
                    <a:pt x="226212" y="406247"/>
                  </a:lnTo>
                  <a:lnTo>
                    <a:pt x="241427" y="409181"/>
                  </a:lnTo>
                  <a:lnTo>
                    <a:pt x="243319" y="399580"/>
                  </a:lnTo>
                  <a:lnTo>
                    <a:pt x="245224" y="390067"/>
                  </a:lnTo>
                  <a:lnTo>
                    <a:pt x="247167" y="380657"/>
                  </a:lnTo>
                  <a:lnTo>
                    <a:pt x="249123" y="371322"/>
                  </a:lnTo>
                  <a:close/>
                </a:path>
                <a:path w="706120" h="1985645">
                  <a:moveTo>
                    <a:pt x="254342" y="1639773"/>
                  </a:moveTo>
                  <a:lnTo>
                    <a:pt x="252247" y="1630476"/>
                  </a:lnTo>
                  <a:lnTo>
                    <a:pt x="250190" y="1621091"/>
                  </a:lnTo>
                  <a:lnTo>
                    <a:pt x="248170" y="1611591"/>
                  </a:lnTo>
                  <a:lnTo>
                    <a:pt x="246164" y="1602003"/>
                  </a:lnTo>
                  <a:lnTo>
                    <a:pt x="230974" y="1605140"/>
                  </a:lnTo>
                  <a:lnTo>
                    <a:pt x="232994" y="1614805"/>
                  </a:lnTo>
                  <a:lnTo>
                    <a:pt x="235038" y="1624368"/>
                  </a:lnTo>
                  <a:lnTo>
                    <a:pt x="237121" y="1633842"/>
                  </a:lnTo>
                  <a:lnTo>
                    <a:pt x="239217" y="1643214"/>
                  </a:lnTo>
                  <a:lnTo>
                    <a:pt x="254342" y="1639773"/>
                  </a:lnTo>
                  <a:close/>
                </a:path>
                <a:path w="706120" h="1985645">
                  <a:moveTo>
                    <a:pt x="263702" y="67894"/>
                  </a:moveTo>
                  <a:lnTo>
                    <a:pt x="259092" y="53086"/>
                  </a:lnTo>
                  <a:lnTo>
                    <a:pt x="222072" y="64643"/>
                  </a:lnTo>
                  <a:lnTo>
                    <a:pt x="226695" y="79451"/>
                  </a:lnTo>
                  <a:lnTo>
                    <a:pt x="263702" y="67894"/>
                  </a:lnTo>
                  <a:close/>
                </a:path>
                <a:path w="706120" h="1985645">
                  <a:moveTo>
                    <a:pt x="266928" y="296189"/>
                  </a:moveTo>
                  <a:lnTo>
                    <a:pt x="242493" y="330073"/>
                  </a:lnTo>
                  <a:lnTo>
                    <a:pt x="257594" y="333641"/>
                  </a:lnTo>
                  <a:lnTo>
                    <a:pt x="259880" y="324104"/>
                  </a:lnTo>
                  <a:lnTo>
                    <a:pt x="262191" y="314680"/>
                  </a:lnTo>
                  <a:lnTo>
                    <a:pt x="264541" y="305371"/>
                  </a:lnTo>
                  <a:lnTo>
                    <a:pt x="266928" y="296189"/>
                  </a:lnTo>
                  <a:close/>
                </a:path>
                <a:path w="706120" h="1985645">
                  <a:moveTo>
                    <a:pt x="273265" y="1714601"/>
                  </a:moveTo>
                  <a:lnTo>
                    <a:pt x="270713" y="1705406"/>
                  </a:lnTo>
                  <a:lnTo>
                    <a:pt x="268211" y="1696110"/>
                  </a:lnTo>
                  <a:lnTo>
                    <a:pt x="265747" y="1686737"/>
                  </a:lnTo>
                  <a:lnTo>
                    <a:pt x="263334" y="1677314"/>
                  </a:lnTo>
                  <a:lnTo>
                    <a:pt x="248297" y="1681099"/>
                  </a:lnTo>
                  <a:lnTo>
                    <a:pt x="250736" y="1690624"/>
                  </a:lnTo>
                  <a:lnTo>
                    <a:pt x="253225" y="1700110"/>
                  </a:lnTo>
                  <a:lnTo>
                    <a:pt x="255752" y="1709508"/>
                  </a:lnTo>
                  <a:lnTo>
                    <a:pt x="258330" y="1718779"/>
                  </a:lnTo>
                  <a:lnTo>
                    <a:pt x="273265" y="1714601"/>
                  </a:lnTo>
                  <a:close/>
                </a:path>
                <a:path w="706120" h="1985645">
                  <a:moveTo>
                    <a:pt x="288671" y="222237"/>
                  </a:moveTo>
                  <a:lnTo>
                    <a:pt x="262369" y="254660"/>
                  </a:lnTo>
                  <a:lnTo>
                    <a:pt x="277241" y="259029"/>
                  </a:lnTo>
                  <a:lnTo>
                    <a:pt x="280047" y="249580"/>
                  </a:lnTo>
                  <a:lnTo>
                    <a:pt x="282892" y="240284"/>
                  </a:lnTo>
                  <a:lnTo>
                    <a:pt x="285775" y="231152"/>
                  </a:lnTo>
                  <a:lnTo>
                    <a:pt x="288671" y="222237"/>
                  </a:lnTo>
                  <a:close/>
                </a:path>
                <a:path w="706120" h="1985645">
                  <a:moveTo>
                    <a:pt x="296494" y="1788033"/>
                  </a:moveTo>
                  <a:lnTo>
                    <a:pt x="293420" y="1779257"/>
                  </a:lnTo>
                  <a:lnTo>
                    <a:pt x="290334" y="1770214"/>
                  </a:lnTo>
                  <a:lnTo>
                    <a:pt x="287286" y="1760969"/>
                  </a:lnTo>
                  <a:lnTo>
                    <a:pt x="284264" y="1751520"/>
                  </a:lnTo>
                  <a:lnTo>
                    <a:pt x="269468" y="1756194"/>
                  </a:lnTo>
                  <a:lnTo>
                    <a:pt x="272542" y="1765769"/>
                  </a:lnTo>
                  <a:lnTo>
                    <a:pt x="275640" y="1775155"/>
                  </a:lnTo>
                  <a:lnTo>
                    <a:pt x="278765" y="1784324"/>
                  </a:lnTo>
                  <a:lnTo>
                    <a:pt x="281901" y="1793240"/>
                  </a:lnTo>
                  <a:lnTo>
                    <a:pt x="296494" y="1788033"/>
                  </a:lnTo>
                  <a:close/>
                </a:path>
                <a:path w="706120" h="1985645">
                  <a:moveTo>
                    <a:pt x="315836" y="150355"/>
                  </a:moveTo>
                  <a:lnTo>
                    <a:pt x="286943" y="180479"/>
                  </a:lnTo>
                  <a:lnTo>
                    <a:pt x="301447" y="185953"/>
                  </a:lnTo>
                  <a:lnTo>
                    <a:pt x="304990" y="176720"/>
                  </a:lnTo>
                  <a:lnTo>
                    <a:pt x="308571" y="167690"/>
                  </a:lnTo>
                  <a:lnTo>
                    <a:pt x="312191" y="158889"/>
                  </a:lnTo>
                  <a:lnTo>
                    <a:pt x="315836" y="150355"/>
                  </a:lnTo>
                  <a:close/>
                </a:path>
                <a:path w="706120" h="1985645">
                  <a:moveTo>
                    <a:pt x="325831" y="1858899"/>
                  </a:moveTo>
                  <a:lnTo>
                    <a:pt x="321868" y="1850555"/>
                  </a:lnTo>
                  <a:lnTo>
                    <a:pt x="317944" y="1841919"/>
                  </a:lnTo>
                  <a:lnTo>
                    <a:pt x="314058" y="1833029"/>
                  </a:lnTo>
                  <a:lnTo>
                    <a:pt x="310235" y="1823910"/>
                  </a:lnTo>
                  <a:lnTo>
                    <a:pt x="295897" y="1829790"/>
                  </a:lnTo>
                  <a:lnTo>
                    <a:pt x="299808" y="1839137"/>
                  </a:lnTo>
                  <a:lnTo>
                    <a:pt x="303784" y="1848243"/>
                  </a:lnTo>
                  <a:lnTo>
                    <a:pt x="307797" y="1857095"/>
                  </a:lnTo>
                  <a:lnTo>
                    <a:pt x="311861" y="1865642"/>
                  </a:lnTo>
                  <a:lnTo>
                    <a:pt x="325831" y="1858899"/>
                  </a:lnTo>
                  <a:close/>
                </a:path>
                <a:path w="706120" h="1985645">
                  <a:moveTo>
                    <a:pt x="337731" y="44792"/>
                  </a:moveTo>
                  <a:lnTo>
                    <a:pt x="333108" y="29984"/>
                  </a:lnTo>
                  <a:lnTo>
                    <a:pt x="296087" y="41541"/>
                  </a:lnTo>
                  <a:lnTo>
                    <a:pt x="300710" y="56337"/>
                  </a:lnTo>
                  <a:lnTo>
                    <a:pt x="337731" y="44792"/>
                  </a:lnTo>
                  <a:close/>
                </a:path>
                <a:path w="706120" h="1985645">
                  <a:moveTo>
                    <a:pt x="351231" y="82892"/>
                  </a:moveTo>
                  <a:lnTo>
                    <a:pt x="338201" y="74472"/>
                  </a:lnTo>
                  <a:lnTo>
                    <a:pt x="333197" y="82435"/>
                  </a:lnTo>
                  <a:lnTo>
                    <a:pt x="328218" y="90805"/>
                  </a:lnTo>
                  <a:lnTo>
                    <a:pt x="323303" y="99568"/>
                  </a:lnTo>
                  <a:lnTo>
                    <a:pt x="318452" y="108661"/>
                  </a:lnTo>
                  <a:lnTo>
                    <a:pt x="332219" y="115811"/>
                  </a:lnTo>
                  <a:lnTo>
                    <a:pt x="336892" y="107035"/>
                  </a:lnTo>
                  <a:lnTo>
                    <a:pt x="341630" y="98615"/>
                  </a:lnTo>
                  <a:lnTo>
                    <a:pt x="346417" y="90551"/>
                  </a:lnTo>
                  <a:lnTo>
                    <a:pt x="351231" y="82892"/>
                  </a:lnTo>
                  <a:close/>
                </a:path>
                <a:path w="706120" h="1985645">
                  <a:moveTo>
                    <a:pt x="364858" y="1923834"/>
                  </a:moveTo>
                  <a:lnTo>
                    <a:pt x="359537" y="1916722"/>
                  </a:lnTo>
                  <a:lnTo>
                    <a:pt x="354228" y="1909114"/>
                  </a:lnTo>
                  <a:lnTo>
                    <a:pt x="348970" y="1901037"/>
                  </a:lnTo>
                  <a:lnTo>
                    <a:pt x="343763" y="1892528"/>
                  </a:lnTo>
                  <a:lnTo>
                    <a:pt x="330428" y="1900428"/>
                  </a:lnTo>
                  <a:lnTo>
                    <a:pt x="335876" y="1909356"/>
                  </a:lnTo>
                  <a:lnTo>
                    <a:pt x="341414" y="1917827"/>
                  </a:lnTo>
                  <a:lnTo>
                    <a:pt x="346989" y="1925840"/>
                  </a:lnTo>
                  <a:lnTo>
                    <a:pt x="352615" y="1933346"/>
                  </a:lnTo>
                  <a:lnTo>
                    <a:pt x="364858" y="1923834"/>
                  </a:lnTo>
                  <a:close/>
                </a:path>
                <a:path w="706120" h="1985645">
                  <a:moveTo>
                    <a:pt x="411759" y="21678"/>
                  </a:moveTo>
                  <a:lnTo>
                    <a:pt x="407123" y="6883"/>
                  </a:lnTo>
                  <a:lnTo>
                    <a:pt x="370116" y="18427"/>
                  </a:lnTo>
                  <a:lnTo>
                    <a:pt x="373862" y="30505"/>
                  </a:lnTo>
                  <a:lnTo>
                    <a:pt x="369925" y="34201"/>
                  </a:lnTo>
                  <a:lnTo>
                    <a:pt x="366014" y="38239"/>
                  </a:lnTo>
                  <a:lnTo>
                    <a:pt x="362165" y="42595"/>
                  </a:lnTo>
                  <a:lnTo>
                    <a:pt x="373761" y="52882"/>
                  </a:lnTo>
                  <a:lnTo>
                    <a:pt x="380517" y="45669"/>
                  </a:lnTo>
                  <a:lnTo>
                    <a:pt x="387324" y="39192"/>
                  </a:lnTo>
                  <a:lnTo>
                    <a:pt x="394169" y="33489"/>
                  </a:lnTo>
                  <a:lnTo>
                    <a:pt x="394512" y="33248"/>
                  </a:lnTo>
                  <a:lnTo>
                    <a:pt x="401002" y="28575"/>
                  </a:lnTo>
                  <a:lnTo>
                    <a:pt x="399084" y="25641"/>
                  </a:lnTo>
                  <a:lnTo>
                    <a:pt x="374738" y="33248"/>
                  </a:lnTo>
                  <a:lnTo>
                    <a:pt x="399084" y="25641"/>
                  </a:lnTo>
                  <a:lnTo>
                    <a:pt x="411759" y="21678"/>
                  </a:lnTo>
                  <a:close/>
                </a:path>
                <a:path w="706120" h="1985645">
                  <a:moveTo>
                    <a:pt x="411873" y="1965083"/>
                  </a:moveTo>
                  <a:lnTo>
                    <a:pt x="390207" y="1950783"/>
                  </a:lnTo>
                  <a:lnTo>
                    <a:pt x="380212" y="1962645"/>
                  </a:lnTo>
                  <a:lnTo>
                    <a:pt x="381558" y="1963775"/>
                  </a:lnTo>
                  <a:lnTo>
                    <a:pt x="384289" y="1965947"/>
                  </a:lnTo>
                  <a:lnTo>
                    <a:pt x="386981" y="1957311"/>
                  </a:lnTo>
                  <a:lnTo>
                    <a:pt x="411873" y="1965083"/>
                  </a:lnTo>
                  <a:close/>
                </a:path>
                <a:path w="706120" h="1985645">
                  <a:moveTo>
                    <a:pt x="416102" y="1982635"/>
                  </a:moveTo>
                  <a:lnTo>
                    <a:pt x="406234" y="1979561"/>
                  </a:lnTo>
                  <a:lnTo>
                    <a:pt x="409435" y="1981047"/>
                  </a:lnTo>
                  <a:lnTo>
                    <a:pt x="412648" y="1982330"/>
                  </a:lnTo>
                  <a:lnTo>
                    <a:pt x="415861" y="1983384"/>
                  </a:lnTo>
                  <a:lnTo>
                    <a:pt x="416102" y="1982635"/>
                  </a:lnTo>
                  <a:close/>
                </a:path>
                <a:path w="706120" h="1985645">
                  <a:moveTo>
                    <a:pt x="472948" y="6883"/>
                  </a:moveTo>
                  <a:lnTo>
                    <a:pt x="464959" y="3886"/>
                  </a:lnTo>
                  <a:lnTo>
                    <a:pt x="456907" y="1727"/>
                  </a:lnTo>
                  <a:lnTo>
                    <a:pt x="448818" y="431"/>
                  </a:lnTo>
                  <a:lnTo>
                    <a:pt x="440715" y="0"/>
                  </a:lnTo>
                  <a:lnTo>
                    <a:pt x="437553" y="0"/>
                  </a:lnTo>
                  <a:lnTo>
                    <a:pt x="434428" y="190"/>
                  </a:lnTo>
                  <a:lnTo>
                    <a:pt x="431355" y="558"/>
                  </a:lnTo>
                  <a:lnTo>
                    <a:pt x="433184" y="15494"/>
                  </a:lnTo>
                  <a:lnTo>
                    <a:pt x="433235" y="15951"/>
                  </a:lnTo>
                  <a:lnTo>
                    <a:pt x="435698" y="15659"/>
                  </a:lnTo>
                  <a:lnTo>
                    <a:pt x="438188" y="15494"/>
                  </a:lnTo>
                  <a:lnTo>
                    <a:pt x="440626" y="15494"/>
                  </a:lnTo>
                  <a:lnTo>
                    <a:pt x="449199" y="15951"/>
                  </a:lnTo>
                  <a:lnTo>
                    <a:pt x="447878" y="15951"/>
                  </a:lnTo>
                  <a:lnTo>
                    <a:pt x="453758" y="16916"/>
                  </a:lnTo>
                  <a:lnTo>
                    <a:pt x="460286" y="18669"/>
                  </a:lnTo>
                  <a:lnTo>
                    <a:pt x="466775" y="21132"/>
                  </a:lnTo>
                  <a:lnTo>
                    <a:pt x="469011" y="15951"/>
                  </a:lnTo>
                  <a:lnTo>
                    <a:pt x="469138" y="15659"/>
                  </a:lnTo>
                  <a:lnTo>
                    <a:pt x="469214" y="15494"/>
                  </a:lnTo>
                  <a:lnTo>
                    <a:pt x="472948" y="6883"/>
                  </a:lnTo>
                  <a:close/>
                </a:path>
                <a:path w="706120" h="1985645">
                  <a:moveTo>
                    <a:pt x="495223" y="1967407"/>
                  </a:moveTo>
                  <a:lnTo>
                    <a:pt x="485902" y="1955012"/>
                  </a:lnTo>
                  <a:lnTo>
                    <a:pt x="478066" y="1960384"/>
                  </a:lnTo>
                  <a:lnTo>
                    <a:pt x="470204" y="1964753"/>
                  </a:lnTo>
                  <a:lnTo>
                    <a:pt x="462343" y="1968093"/>
                  </a:lnTo>
                  <a:lnTo>
                    <a:pt x="454482" y="1970405"/>
                  </a:lnTo>
                  <a:lnTo>
                    <a:pt x="457923" y="1985505"/>
                  </a:lnTo>
                  <a:lnTo>
                    <a:pt x="467360" y="1982762"/>
                  </a:lnTo>
                  <a:lnTo>
                    <a:pt x="476732" y="1978825"/>
                  </a:lnTo>
                  <a:lnTo>
                    <a:pt x="486041" y="1973694"/>
                  </a:lnTo>
                  <a:lnTo>
                    <a:pt x="495223" y="1967407"/>
                  </a:lnTo>
                  <a:close/>
                </a:path>
                <a:path w="706120" h="1985645">
                  <a:moveTo>
                    <a:pt x="533323" y="60096"/>
                  </a:moveTo>
                  <a:lnTo>
                    <a:pt x="526821" y="51600"/>
                  </a:lnTo>
                  <a:lnTo>
                    <a:pt x="520230" y="43713"/>
                  </a:lnTo>
                  <a:lnTo>
                    <a:pt x="513600" y="36461"/>
                  </a:lnTo>
                  <a:lnTo>
                    <a:pt x="506920" y="29895"/>
                  </a:lnTo>
                  <a:lnTo>
                    <a:pt x="496341" y="41249"/>
                  </a:lnTo>
                  <a:lnTo>
                    <a:pt x="502500" y="47307"/>
                  </a:lnTo>
                  <a:lnTo>
                    <a:pt x="508647" y="54013"/>
                  </a:lnTo>
                  <a:lnTo>
                    <a:pt x="514756" y="61341"/>
                  </a:lnTo>
                  <a:lnTo>
                    <a:pt x="520801" y="69265"/>
                  </a:lnTo>
                  <a:lnTo>
                    <a:pt x="533323" y="60096"/>
                  </a:lnTo>
                  <a:close/>
                </a:path>
                <a:path w="706120" h="1985645">
                  <a:moveTo>
                    <a:pt x="547166" y="1906752"/>
                  </a:moveTo>
                  <a:lnTo>
                    <a:pt x="533984" y="1898586"/>
                  </a:lnTo>
                  <a:lnTo>
                    <a:pt x="528599" y="1906993"/>
                  </a:lnTo>
                  <a:lnTo>
                    <a:pt x="523163" y="1914931"/>
                  </a:lnTo>
                  <a:lnTo>
                    <a:pt x="517690" y="1922373"/>
                  </a:lnTo>
                  <a:lnTo>
                    <a:pt x="512191" y="1929295"/>
                  </a:lnTo>
                  <a:lnTo>
                    <a:pt x="524141" y="1939175"/>
                  </a:lnTo>
                  <a:lnTo>
                    <a:pt x="529958" y="1931847"/>
                  </a:lnTo>
                  <a:lnTo>
                    <a:pt x="535749" y="1923973"/>
                  </a:lnTo>
                  <a:lnTo>
                    <a:pt x="541502" y="1915604"/>
                  </a:lnTo>
                  <a:lnTo>
                    <a:pt x="547166" y="1906752"/>
                  </a:lnTo>
                  <a:close/>
                </a:path>
                <a:path w="706120" h="1985645">
                  <a:moveTo>
                    <a:pt x="572719" y="128473"/>
                  </a:moveTo>
                  <a:lnTo>
                    <a:pt x="568286" y="119227"/>
                  </a:lnTo>
                  <a:lnTo>
                    <a:pt x="563803" y="110286"/>
                  </a:lnTo>
                  <a:lnTo>
                    <a:pt x="559269" y="101688"/>
                  </a:lnTo>
                  <a:lnTo>
                    <a:pt x="554710" y="93459"/>
                  </a:lnTo>
                  <a:lnTo>
                    <a:pt x="541223" y="101117"/>
                  </a:lnTo>
                  <a:lnTo>
                    <a:pt x="545630" y="109080"/>
                  </a:lnTo>
                  <a:lnTo>
                    <a:pt x="550024" y="117411"/>
                  </a:lnTo>
                  <a:lnTo>
                    <a:pt x="554380" y="126085"/>
                  </a:lnTo>
                  <a:lnTo>
                    <a:pt x="558685" y="135051"/>
                  </a:lnTo>
                  <a:lnTo>
                    <a:pt x="572719" y="128473"/>
                  </a:lnTo>
                  <a:close/>
                </a:path>
                <a:path w="706120" h="1985645">
                  <a:moveTo>
                    <a:pt x="582688" y="1836572"/>
                  </a:moveTo>
                  <a:lnTo>
                    <a:pt x="568401" y="1830514"/>
                  </a:lnTo>
                  <a:lnTo>
                    <a:pt x="564476" y="1839633"/>
                  </a:lnTo>
                  <a:lnTo>
                    <a:pt x="560489" y="1848485"/>
                  </a:lnTo>
                  <a:lnTo>
                    <a:pt x="556475" y="1857057"/>
                  </a:lnTo>
                  <a:lnTo>
                    <a:pt x="552424" y="1865299"/>
                  </a:lnTo>
                  <a:lnTo>
                    <a:pt x="566293" y="1872259"/>
                  </a:lnTo>
                  <a:lnTo>
                    <a:pt x="570445" y="1863775"/>
                  </a:lnTo>
                  <a:lnTo>
                    <a:pt x="574573" y="1854987"/>
                  </a:lnTo>
                  <a:lnTo>
                    <a:pt x="578662" y="1845906"/>
                  </a:lnTo>
                  <a:lnTo>
                    <a:pt x="582688" y="1836572"/>
                  </a:lnTo>
                  <a:close/>
                </a:path>
                <a:path w="706120" h="1985645">
                  <a:moveTo>
                    <a:pt x="601954" y="201142"/>
                  </a:moveTo>
                  <a:lnTo>
                    <a:pt x="598601" y="191693"/>
                  </a:lnTo>
                  <a:lnTo>
                    <a:pt x="595198" y="182410"/>
                  </a:lnTo>
                  <a:lnTo>
                    <a:pt x="591756" y="173329"/>
                  </a:lnTo>
                  <a:lnTo>
                    <a:pt x="588276" y="164490"/>
                  </a:lnTo>
                  <a:lnTo>
                    <a:pt x="573874" y="170243"/>
                  </a:lnTo>
                  <a:lnTo>
                    <a:pt x="577278" y="178930"/>
                  </a:lnTo>
                  <a:lnTo>
                    <a:pt x="580669" y="187845"/>
                  </a:lnTo>
                  <a:lnTo>
                    <a:pt x="584009" y="196964"/>
                  </a:lnTo>
                  <a:lnTo>
                    <a:pt x="587311" y="206248"/>
                  </a:lnTo>
                  <a:lnTo>
                    <a:pt x="601954" y="201142"/>
                  </a:lnTo>
                  <a:close/>
                </a:path>
                <a:path w="706120" h="1985645">
                  <a:moveTo>
                    <a:pt x="609739" y="1763153"/>
                  </a:moveTo>
                  <a:lnTo>
                    <a:pt x="594956" y="1758391"/>
                  </a:lnTo>
                  <a:lnTo>
                    <a:pt x="591896" y="1767751"/>
                  </a:lnTo>
                  <a:lnTo>
                    <a:pt x="588784" y="1776945"/>
                  </a:lnTo>
                  <a:lnTo>
                    <a:pt x="585635" y="1785975"/>
                  </a:lnTo>
                  <a:lnTo>
                    <a:pt x="582472" y="1794776"/>
                  </a:lnTo>
                  <a:lnTo>
                    <a:pt x="597027" y="1800123"/>
                  </a:lnTo>
                  <a:lnTo>
                    <a:pt x="600252" y="1791169"/>
                  </a:lnTo>
                  <a:lnTo>
                    <a:pt x="603453" y="1782000"/>
                  </a:lnTo>
                  <a:lnTo>
                    <a:pt x="606615" y="1772653"/>
                  </a:lnTo>
                  <a:lnTo>
                    <a:pt x="609739" y="1763153"/>
                  </a:lnTo>
                  <a:close/>
                </a:path>
                <a:path w="706120" h="1985645">
                  <a:moveTo>
                    <a:pt x="625030" y="275755"/>
                  </a:moveTo>
                  <a:lnTo>
                    <a:pt x="622388" y="266230"/>
                  </a:lnTo>
                  <a:lnTo>
                    <a:pt x="619683" y="256794"/>
                  </a:lnTo>
                  <a:lnTo>
                    <a:pt x="616927" y="247459"/>
                  </a:lnTo>
                  <a:lnTo>
                    <a:pt x="614121" y="238277"/>
                  </a:lnTo>
                  <a:lnTo>
                    <a:pt x="599300" y="242836"/>
                  </a:lnTo>
                  <a:lnTo>
                    <a:pt x="602068" y="251917"/>
                  </a:lnTo>
                  <a:lnTo>
                    <a:pt x="604786" y="261137"/>
                  </a:lnTo>
                  <a:lnTo>
                    <a:pt x="607466" y="270446"/>
                  </a:lnTo>
                  <a:lnTo>
                    <a:pt x="610095" y="279844"/>
                  </a:lnTo>
                  <a:lnTo>
                    <a:pt x="625030" y="275755"/>
                  </a:lnTo>
                  <a:close/>
                </a:path>
                <a:path w="706120" h="1985645">
                  <a:moveTo>
                    <a:pt x="631329" y="1688172"/>
                  </a:moveTo>
                  <a:lnTo>
                    <a:pt x="616305" y="1684299"/>
                  </a:lnTo>
                  <a:lnTo>
                    <a:pt x="613829" y="1693786"/>
                  </a:lnTo>
                  <a:lnTo>
                    <a:pt x="611314" y="1703171"/>
                  </a:lnTo>
                  <a:lnTo>
                    <a:pt x="608761" y="1712429"/>
                  </a:lnTo>
                  <a:lnTo>
                    <a:pt x="606183" y="1721523"/>
                  </a:lnTo>
                  <a:lnTo>
                    <a:pt x="621093" y="1725803"/>
                  </a:lnTo>
                  <a:lnTo>
                    <a:pt x="623697" y="1716608"/>
                  </a:lnTo>
                  <a:lnTo>
                    <a:pt x="626275" y="1707248"/>
                  </a:lnTo>
                  <a:lnTo>
                    <a:pt x="628815" y="1697748"/>
                  </a:lnTo>
                  <a:lnTo>
                    <a:pt x="631329" y="1688172"/>
                  </a:lnTo>
                  <a:close/>
                </a:path>
                <a:path w="706120" h="1985645">
                  <a:moveTo>
                    <a:pt x="643801" y="351396"/>
                  </a:moveTo>
                  <a:lnTo>
                    <a:pt x="641629" y="341744"/>
                  </a:lnTo>
                  <a:lnTo>
                    <a:pt x="639419" y="332206"/>
                  </a:lnTo>
                  <a:lnTo>
                    <a:pt x="637159" y="322783"/>
                  </a:lnTo>
                  <a:lnTo>
                    <a:pt x="634885" y="313461"/>
                  </a:lnTo>
                  <a:lnTo>
                    <a:pt x="619836" y="317195"/>
                  </a:lnTo>
                  <a:lnTo>
                    <a:pt x="622096" y="326428"/>
                  </a:lnTo>
                  <a:lnTo>
                    <a:pt x="624319" y="335762"/>
                  </a:lnTo>
                  <a:lnTo>
                    <a:pt x="626516" y="345224"/>
                  </a:lnTo>
                  <a:lnTo>
                    <a:pt x="628675" y="354787"/>
                  </a:lnTo>
                  <a:lnTo>
                    <a:pt x="643801" y="351396"/>
                  </a:lnTo>
                  <a:close/>
                </a:path>
                <a:path w="706120" h="1985645">
                  <a:moveTo>
                    <a:pt x="648957" y="1612277"/>
                  </a:moveTo>
                  <a:lnTo>
                    <a:pt x="633780" y="1609090"/>
                  </a:lnTo>
                  <a:lnTo>
                    <a:pt x="631736" y="1618665"/>
                  </a:lnTo>
                  <a:lnTo>
                    <a:pt x="629678" y="1628152"/>
                  </a:lnTo>
                  <a:lnTo>
                    <a:pt x="627583" y="1637525"/>
                  </a:lnTo>
                  <a:lnTo>
                    <a:pt x="625462" y="1646809"/>
                  </a:lnTo>
                  <a:lnTo>
                    <a:pt x="640575" y="1650301"/>
                  </a:lnTo>
                  <a:lnTo>
                    <a:pt x="642708" y="1640954"/>
                  </a:lnTo>
                  <a:lnTo>
                    <a:pt x="644829" y="1631492"/>
                  </a:lnTo>
                  <a:lnTo>
                    <a:pt x="646912" y="1621929"/>
                  </a:lnTo>
                  <a:lnTo>
                    <a:pt x="648957" y="1612277"/>
                  </a:lnTo>
                  <a:close/>
                </a:path>
                <a:path w="706120" h="1985645">
                  <a:moveTo>
                    <a:pt x="659244" y="427736"/>
                  </a:moveTo>
                  <a:lnTo>
                    <a:pt x="657453" y="418045"/>
                  </a:lnTo>
                  <a:lnTo>
                    <a:pt x="655624" y="408444"/>
                  </a:lnTo>
                  <a:lnTo>
                    <a:pt x="653783" y="398932"/>
                  </a:lnTo>
                  <a:lnTo>
                    <a:pt x="651903" y="389509"/>
                  </a:lnTo>
                  <a:lnTo>
                    <a:pt x="636701" y="392557"/>
                  </a:lnTo>
                  <a:lnTo>
                    <a:pt x="638556" y="401929"/>
                  </a:lnTo>
                  <a:lnTo>
                    <a:pt x="640397" y="411378"/>
                  </a:lnTo>
                  <a:lnTo>
                    <a:pt x="642200" y="420903"/>
                  </a:lnTo>
                  <a:lnTo>
                    <a:pt x="643978" y="430517"/>
                  </a:lnTo>
                  <a:lnTo>
                    <a:pt x="659244" y="427736"/>
                  </a:lnTo>
                  <a:close/>
                </a:path>
                <a:path w="706120" h="1985645">
                  <a:moveTo>
                    <a:pt x="663473" y="1535772"/>
                  </a:moveTo>
                  <a:lnTo>
                    <a:pt x="648195" y="1533156"/>
                  </a:lnTo>
                  <a:lnTo>
                    <a:pt x="646518" y="1542783"/>
                  </a:lnTo>
                  <a:lnTo>
                    <a:pt x="644817" y="1552333"/>
                  </a:lnTo>
                  <a:lnTo>
                    <a:pt x="643089" y="1561795"/>
                  </a:lnTo>
                  <a:lnTo>
                    <a:pt x="641324" y="1571180"/>
                  </a:lnTo>
                  <a:lnTo>
                    <a:pt x="656564" y="1574088"/>
                  </a:lnTo>
                  <a:lnTo>
                    <a:pt x="658329" y="1564627"/>
                  </a:lnTo>
                  <a:lnTo>
                    <a:pt x="660069" y="1555089"/>
                  </a:lnTo>
                  <a:lnTo>
                    <a:pt x="661784" y="1545475"/>
                  </a:lnTo>
                  <a:lnTo>
                    <a:pt x="663473" y="1535772"/>
                  </a:lnTo>
                  <a:close/>
                </a:path>
                <a:path w="706120" h="1985645">
                  <a:moveTo>
                    <a:pt x="671931" y="504520"/>
                  </a:moveTo>
                  <a:lnTo>
                    <a:pt x="670458" y="494804"/>
                  </a:lnTo>
                  <a:lnTo>
                    <a:pt x="668972" y="485152"/>
                  </a:lnTo>
                  <a:lnTo>
                    <a:pt x="667448" y="475589"/>
                  </a:lnTo>
                  <a:lnTo>
                    <a:pt x="665899" y="466077"/>
                  </a:lnTo>
                  <a:lnTo>
                    <a:pt x="650608" y="468604"/>
                  </a:lnTo>
                  <a:lnTo>
                    <a:pt x="652132" y="478040"/>
                  </a:lnTo>
                  <a:lnTo>
                    <a:pt x="653643" y="487565"/>
                  </a:lnTo>
                  <a:lnTo>
                    <a:pt x="655129" y="497154"/>
                  </a:lnTo>
                  <a:lnTo>
                    <a:pt x="656577" y="506806"/>
                  </a:lnTo>
                  <a:lnTo>
                    <a:pt x="671931" y="504520"/>
                  </a:lnTo>
                  <a:close/>
                </a:path>
                <a:path w="706120" h="1985645">
                  <a:moveTo>
                    <a:pt x="675386" y="1458874"/>
                  </a:moveTo>
                  <a:lnTo>
                    <a:pt x="660031" y="1456728"/>
                  </a:lnTo>
                  <a:lnTo>
                    <a:pt x="658672" y="1466392"/>
                  </a:lnTo>
                  <a:lnTo>
                    <a:pt x="657275" y="1475994"/>
                  </a:lnTo>
                  <a:lnTo>
                    <a:pt x="655853" y="1485531"/>
                  </a:lnTo>
                  <a:lnTo>
                    <a:pt x="654418" y="1495005"/>
                  </a:lnTo>
                  <a:lnTo>
                    <a:pt x="669747" y="1497368"/>
                  </a:lnTo>
                  <a:lnTo>
                    <a:pt x="671195" y="1487843"/>
                  </a:lnTo>
                  <a:lnTo>
                    <a:pt x="672617" y="1478254"/>
                  </a:lnTo>
                  <a:lnTo>
                    <a:pt x="674014" y="1468602"/>
                  </a:lnTo>
                  <a:lnTo>
                    <a:pt x="675386" y="1458874"/>
                  </a:lnTo>
                  <a:close/>
                </a:path>
                <a:path w="706120" h="1985645">
                  <a:moveTo>
                    <a:pt x="682269" y="581621"/>
                  </a:moveTo>
                  <a:lnTo>
                    <a:pt x="681075" y="571893"/>
                  </a:lnTo>
                  <a:lnTo>
                    <a:pt x="679869" y="562216"/>
                  </a:lnTo>
                  <a:lnTo>
                    <a:pt x="678637" y="552602"/>
                  </a:lnTo>
                  <a:lnTo>
                    <a:pt x="677367" y="543039"/>
                  </a:lnTo>
                  <a:lnTo>
                    <a:pt x="662000" y="545096"/>
                  </a:lnTo>
                  <a:lnTo>
                    <a:pt x="663244" y="554609"/>
                  </a:lnTo>
                  <a:lnTo>
                    <a:pt x="664476" y="564172"/>
                  </a:lnTo>
                  <a:lnTo>
                    <a:pt x="665683" y="573786"/>
                  </a:lnTo>
                  <a:lnTo>
                    <a:pt x="666851" y="583463"/>
                  </a:lnTo>
                  <a:lnTo>
                    <a:pt x="682269" y="581621"/>
                  </a:lnTo>
                  <a:close/>
                </a:path>
                <a:path w="706120" h="1985645">
                  <a:moveTo>
                    <a:pt x="685063" y="1381696"/>
                  </a:moveTo>
                  <a:lnTo>
                    <a:pt x="669632" y="1379982"/>
                  </a:lnTo>
                  <a:lnTo>
                    <a:pt x="668553" y="1389659"/>
                  </a:lnTo>
                  <a:lnTo>
                    <a:pt x="667423" y="1399298"/>
                  </a:lnTo>
                  <a:lnTo>
                    <a:pt x="666280" y="1408874"/>
                  </a:lnTo>
                  <a:lnTo>
                    <a:pt x="665099" y="1418386"/>
                  </a:lnTo>
                  <a:lnTo>
                    <a:pt x="680491" y="1420317"/>
                  </a:lnTo>
                  <a:lnTo>
                    <a:pt x="681672" y="1410741"/>
                  </a:lnTo>
                  <a:lnTo>
                    <a:pt x="682828" y="1401114"/>
                  </a:lnTo>
                  <a:lnTo>
                    <a:pt x="683958" y="1391424"/>
                  </a:lnTo>
                  <a:lnTo>
                    <a:pt x="685063" y="1381696"/>
                  </a:lnTo>
                  <a:close/>
                </a:path>
                <a:path w="706120" h="1985645">
                  <a:moveTo>
                    <a:pt x="690511" y="658939"/>
                  </a:moveTo>
                  <a:lnTo>
                    <a:pt x="689584" y="649198"/>
                  </a:lnTo>
                  <a:lnTo>
                    <a:pt x="688632" y="639508"/>
                  </a:lnTo>
                  <a:lnTo>
                    <a:pt x="687654" y="629856"/>
                  </a:lnTo>
                  <a:lnTo>
                    <a:pt x="686638" y="620268"/>
                  </a:lnTo>
                  <a:lnTo>
                    <a:pt x="671220" y="621906"/>
                  </a:lnTo>
                  <a:lnTo>
                    <a:pt x="672223" y="631456"/>
                  </a:lnTo>
                  <a:lnTo>
                    <a:pt x="673201" y="641057"/>
                  </a:lnTo>
                  <a:lnTo>
                    <a:pt x="674154" y="650709"/>
                  </a:lnTo>
                  <a:lnTo>
                    <a:pt x="675081" y="660412"/>
                  </a:lnTo>
                  <a:lnTo>
                    <a:pt x="690511" y="658939"/>
                  </a:lnTo>
                  <a:close/>
                </a:path>
                <a:path w="706120" h="1985645">
                  <a:moveTo>
                    <a:pt x="692696" y="1304315"/>
                  </a:moveTo>
                  <a:lnTo>
                    <a:pt x="677252" y="1302969"/>
                  </a:lnTo>
                  <a:lnTo>
                    <a:pt x="676402" y="1312672"/>
                  </a:lnTo>
                  <a:lnTo>
                    <a:pt x="675525" y="1322324"/>
                  </a:lnTo>
                  <a:lnTo>
                    <a:pt x="674624" y="1331937"/>
                  </a:lnTo>
                  <a:lnTo>
                    <a:pt x="673696" y="1341501"/>
                  </a:lnTo>
                  <a:lnTo>
                    <a:pt x="689127" y="1343025"/>
                  </a:lnTo>
                  <a:lnTo>
                    <a:pt x="690054" y="1333411"/>
                  </a:lnTo>
                  <a:lnTo>
                    <a:pt x="690956" y="1323759"/>
                  </a:lnTo>
                  <a:lnTo>
                    <a:pt x="691845" y="1314056"/>
                  </a:lnTo>
                  <a:lnTo>
                    <a:pt x="692696" y="1304315"/>
                  </a:lnTo>
                  <a:close/>
                </a:path>
                <a:path w="706120" h="1985645">
                  <a:moveTo>
                    <a:pt x="696849" y="736447"/>
                  </a:moveTo>
                  <a:lnTo>
                    <a:pt x="696150" y="726694"/>
                  </a:lnTo>
                  <a:lnTo>
                    <a:pt x="695515" y="718159"/>
                  </a:lnTo>
                  <a:lnTo>
                    <a:pt x="694016" y="698957"/>
                  </a:lnTo>
                  <a:lnTo>
                    <a:pt x="693915" y="697687"/>
                  </a:lnTo>
                  <a:lnTo>
                    <a:pt x="678459" y="698957"/>
                  </a:lnTo>
                  <a:lnTo>
                    <a:pt x="679221" y="708533"/>
                  </a:lnTo>
                  <a:lnTo>
                    <a:pt x="679881" y="716978"/>
                  </a:lnTo>
                  <a:lnTo>
                    <a:pt x="681316" y="736447"/>
                  </a:lnTo>
                  <a:lnTo>
                    <a:pt x="681393" y="737539"/>
                  </a:lnTo>
                  <a:lnTo>
                    <a:pt x="696849" y="736447"/>
                  </a:lnTo>
                  <a:close/>
                </a:path>
                <a:path w="706120" h="1985645">
                  <a:moveTo>
                    <a:pt x="698474" y="1226781"/>
                  </a:moveTo>
                  <a:lnTo>
                    <a:pt x="683006" y="1225804"/>
                  </a:lnTo>
                  <a:lnTo>
                    <a:pt x="681723" y="1245171"/>
                  </a:lnTo>
                  <a:lnTo>
                    <a:pt x="681050" y="1254810"/>
                  </a:lnTo>
                  <a:lnTo>
                    <a:pt x="680339" y="1264399"/>
                  </a:lnTo>
                  <a:lnTo>
                    <a:pt x="695807" y="1265567"/>
                  </a:lnTo>
                  <a:lnTo>
                    <a:pt x="697191" y="1246251"/>
                  </a:lnTo>
                  <a:lnTo>
                    <a:pt x="697852" y="1236535"/>
                  </a:lnTo>
                  <a:lnTo>
                    <a:pt x="698474" y="1226781"/>
                  </a:lnTo>
                  <a:close/>
                </a:path>
                <a:path w="706120" h="1985645">
                  <a:moveTo>
                    <a:pt x="701433" y="814057"/>
                  </a:moveTo>
                  <a:lnTo>
                    <a:pt x="700989" y="805078"/>
                  </a:lnTo>
                  <a:lnTo>
                    <a:pt x="700481" y="795401"/>
                  </a:lnTo>
                  <a:lnTo>
                    <a:pt x="699401" y="776147"/>
                  </a:lnTo>
                  <a:lnTo>
                    <a:pt x="699350" y="775233"/>
                  </a:lnTo>
                  <a:lnTo>
                    <a:pt x="683882" y="776147"/>
                  </a:lnTo>
                  <a:lnTo>
                    <a:pt x="684428" y="785761"/>
                  </a:lnTo>
                  <a:lnTo>
                    <a:pt x="685419" y="804303"/>
                  </a:lnTo>
                  <a:lnTo>
                    <a:pt x="685901" y="814057"/>
                  </a:lnTo>
                  <a:lnTo>
                    <a:pt x="685927" y="814793"/>
                  </a:lnTo>
                  <a:lnTo>
                    <a:pt x="701433" y="814057"/>
                  </a:lnTo>
                  <a:close/>
                </a:path>
                <a:path w="706120" h="1985645">
                  <a:moveTo>
                    <a:pt x="702513" y="1149146"/>
                  </a:moveTo>
                  <a:lnTo>
                    <a:pt x="687031" y="1148511"/>
                  </a:lnTo>
                  <a:lnTo>
                    <a:pt x="686168" y="1167904"/>
                  </a:lnTo>
                  <a:lnTo>
                    <a:pt x="685228" y="1187183"/>
                  </a:lnTo>
                  <a:lnTo>
                    <a:pt x="700722" y="1187958"/>
                  </a:lnTo>
                  <a:lnTo>
                    <a:pt x="701662" y="1168615"/>
                  </a:lnTo>
                  <a:lnTo>
                    <a:pt x="702106" y="1158900"/>
                  </a:lnTo>
                  <a:lnTo>
                    <a:pt x="702513" y="1149146"/>
                  </a:lnTo>
                  <a:close/>
                </a:path>
                <a:path w="706120" h="1985645">
                  <a:moveTo>
                    <a:pt x="704316" y="891730"/>
                  </a:moveTo>
                  <a:lnTo>
                    <a:pt x="704062" y="882421"/>
                  </a:lnTo>
                  <a:lnTo>
                    <a:pt x="703770" y="872744"/>
                  </a:lnTo>
                  <a:lnTo>
                    <a:pt x="703097" y="853465"/>
                  </a:lnTo>
                  <a:lnTo>
                    <a:pt x="703072" y="852881"/>
                  </a:lnTo>
                  <a:lnTo>
                    <a:pt x="687590" y="853465"/>
                  </a:lnTo>
                  <a:lnTo>
                    <a:pt x="687933" y="863092"/>
                  </a:lnTo>
                  <a:lnTo>
                    <a:pt x="688238" y="872248"/>
                  </a:lnTo>
                  <a:lnTo>
                    <a:pt x="688530" y="881976"/>
                  </a:lnTo>
                  <a:lnTo>
                    <a:pt x="688797" y="891730"/>
                  </a:lnTo>
                  <a:lnTo>
                    <a:pt x="688809" y="892136"/>
                  </a:lnTo>
                  <a:lnTo>
                    <a:pt x="704316" y="891730"/>
                  </a:lnTo>
                  <a:close/>
                </a:path>
                <a:path w="706120" h="1985645">
                  <a:moveTo>
                    <a:pt x="704888" y="1071448"/>
                  </a:moveTo>
                  <a:lnTo>
                    <a:pt x="689381" y="1071130"/>
                  </a:lnTo>
                  <a:lnTo>
                    <a:pt x="689178" y="1080846"/>
                  </a:lnTo>
                  <a:lnTo>
                    <a:pt x="688936" y="1090536"/>
                  </a:lnTo>
                  <a:lnTo>
                    <a:pt x="688390" y="1109814"/>
                  </a:lnTo>
                  <a:lnTo>
                    <a:pt x="703897" y="1110297"/>
                  </a:lnTo>
                  <a:lnTo>
                    <a:pt x="704443" y="1090930"/>
                  </a:lnTo>
                  <a:lnTo>
                    <a:pt x="704684" y="1081201"/>
                  </a:lnTo>
                  <a:lnTo>
                    <a:pt x="704888" y="1071448"/>
                  </a:lnTo>
                  <a:close/>
                </a:path>
                <a:path w="706120" h="1985645">
                  <a:moveTo>
                    <a:pt x="705612" y="969543"/>
                  </a:moveTo>
                  <a:lnTo>
                    <a:pt x="705535" y="959688"/>
                  </a:lnTo>
                  <a:lnTo>
                    <a:pt x="705434" y="949960"/>
                  </a:lnTo>
                  <a:lnTo>
                    <a:pt x="705319" y="940257"/>
                  </a:lnTo>
                  <a:lnTo>
                    <a:pt x="705167" y="930833"/>
                  </a:lnTo>
                  <a:lnTo>
                    <a:pt x="705167" y="930592"/>
                  </a:lnTo>
                  <a:lnTo>
                    <a:pt x="689660" y="930833"/>
                  </a:lnTo>
                  <a:lnTo>
                    <a:pt x="689800" y="940257"/>
                  </a:lnTo>
                  <a:lnTo>
                    <a:pt x="689927" y="949960"/>
                  </a:lnTo>
                  <a:lnTo>
                    <a:pt x="690029" y="959688"/>
                  </a:lnTo>
                  <a:lnTo>
                    <a:pt x="690105" y="969543"/>
                  </a:lnTo>
                  <a:lnTo>
                    <a:pt x="705612" y="969543"/>
                  </a:lnTo>
                  <a:close/>
                </a:path>
                <a:path w="706120" h="1985645">
                  <a:moveTo>
                    <a:pt x="705675" y="993724"/>
                  </a:moveTo>
                  <a:lnTo>
                    <a:pt x="690168" y="993724"/>
                  </a:lnTo>
                  <a:lnTo>
                    <a:pt x="690067" y="1022908"/>
                  </a:lnTo>
                  <a:lnTo>
                    <a:pt x="689978" y="1032446"/>
                  </a:lnTo>
                  <a:lnTo>
                    <a:pt x="705485" y="1032598"/>
                  </a:lnTo>
                  <a:lnTo>
                    <a:pt x="705573" y="1022908"/>
                  </a:lnTo>
                  <a:lnTo>
                    <a:pt x="705675" y="993724"/>
                  </a:lnTo>
                  <a:close/>
                </a:path>
              </a:pathLst>
            </a:custGeom>
            <a:solidFill>
              <a:srgbClr val="BDBEAF"/>
            </a:solidFill>
          </p:spPr>
          <p:txBody>
            <a:bodyPr wrap="square" lIns="0" tIns="0" rIns="0" bIns="0" rtlCol="0"/>
            <a:lstStyle/>
            <a:p>
              <a:endParaRPr/>
            </a:p>
          </p:txBody>
        </p:sp>
        <p:sp>
          <p:nvSpPr>
            <p:cNvPr id="77" name="object 77"/>
            <p:cNvSpPr/>
            <p:nvPr/>
          </p:nvSpPr>
          <p:spPr>
            <a:xfrm>
              <a:off x="6934618" y="4601213"/>
              <a:ext cx="14604" cy="19685"/>
            </a:xfrm>
            <a:custGeom>
              <a:avLst/>
              <a:gdLst/>
              <a:ahLst/>
              <a:cxnLst/>
              <a:rect l="l" t="t" r="r" b="b"/>
              <a:pathLst>
                <a:path w="14604" h="19685">
                  <a:moveTo>
                    <a:pt x="9874" y="0"/>
                  </a:moveTo>
                  <a:lnTo>
                    <a:pt x="3214" y="2073"/>
                  </a:lnTo>
                  <a:lnTo>
                    <a:pt x="0" y="19329"/>
                  </a:lnTo>
                  <a:lnTo>
                    <a:pt x="14491" y="14795"/>
                  </a:lnTo>
                  <a:lnTo>
                    <a:pt x="9874" y="0"/>
                  </a:lnTo>
                  <a:close/>
                </a:path>
              </a:pathLst>
            </a:custGeom>
            <a:solidFill>
              <a:srgbClr val="8A8883"/>
            </a:solidFill>
          </p:spPr>
          <p:txBody>
            <a:bodyPr wrap="square" lIns="0" tIns="0" rIns="0" bIns="0" rtlCol="0"/>
            <a:lstStyle/>
            <a:p>
              <a:endParaRPr/>
            </a:p>
          </p:txBody>
        </p:sp>
        <p:sp>
          <p:nvSpPr>
            <p:cNvPr id="78" name="object 78"/>
            <p:cNvSpPr/>
            <p:nvPr/>
          </p:nvSpPr>
          <p:spPr>
            <a:xfrm>
              <a:off x="4538764" y="4624317"/>
              <a:ext cx="2348865" cy="1699895"/>
            </a:xfrm>
            <a:custGeom>
              <a:avLst/>
              <a:gdLst/>
              <a:ahLst/>
              <a:cxnLst/>
              <a:rect l="l" t="t" r="r" b="b"/>
              <a:pathLst>
                <a:path w="2348865" h="1699895">
                  <a:moveTo>
                    <a:pt x="41630" y="731037"/>
                  </a:moveTo>
                  <a:lnTo>
                    <a:pt x="37007" y="716229"/>
                  </a:lnTo>
                  <a:lnTo>
                    <a:pt x="0" y="727786"/>
                  </a:lnTo>
                  <a:lnTo>
                    <a:pt x="4622" y="742581"/>
                  </a:lnTo>
                  <a:lnTo>
                    <a:pt x="41630" y="731037"/>
                  </a:lnTo>
                  <a:close/>
                </a:path>
                <a:path w="2348865" h="1699895">
                  <a:moveTo>
                    <a:pt x="115646" y="707936"/>
                  </a:moveTo>
                  <a:lnTo>
                    <a:pt x="111023" y="693127"/>
                  </a:lnTo>
                  <a:lnTo>
                    <a:pt x="74028" y="704672"/>
                  </a:lnTo>
                  <a:lnTo>
                    <a:pt x="78638" y="719480"/>
                  </a:lnTo>
                  <a:lnTo>
                    <a:pt x="115646" y="707936"/>
                  </a:lnTo>
                  <a:close/>
                </a:path>
                <a:path w="2348865" h="1699895">
                  <a:moveTo>
                    <a:pt x="127901" y="991603"/>
                  </a:moveTo>
                  <a:lnTo>
                    <a:pt x="90881" y="980059"/>
                  </a:lnTo>
                  <a:lnTo>
                    <a:pt x="86271" y="994854"/>
                  </a:lnTo>
                  <a:lnTo>
                    <a:pt x="123266" y="1006411"/>
                  </a:lnTo>
                  <a:lnTo>
                    <a:pt x="127901" y="991603"/>
                  </a:lnTo>
                  <a:close/>
                </a:path>
                <a:path w="2348865" h="1699895">
                  <a:moveTo>
                    <a:pt x="189674" y="684822"/>
                  </a:moveTo>
                  <a:lnTo>
                    <a:pt x="185051" y="670013"/>
                  </a:lnTo>
                  <a:lnTo>
                    <a:pt x="148056" y="681570"/>
                  </a:lnTo>
                  <a:lnTo>
                    <a:pt x="152666" y="696379"/>
                  </a:lnTo>
                  <a:lnTo>
                    <a:pt x="189674" y="684822"/>
                  </a:lnTo>
                  <a:close/>
                </a:path>
                <a:path w="2348865" h="1699895">
                  <a:moveTo>
                    <a:pt x="201917" y="1014717"/>
                  </a:moveTo>
                  <a:lnTo>
                    <a:pt x="164896" y="1003160"/>
                  </a:lnTo>
                  <a:lnTo>
                    <a:pt x="160286" y="1017968"/>
                  </a:lnTo>
                  <a:lnTo>
                    <a:pt x="197294" y="1029512"/>
                  </a:lnTo>
                  <a:lnTo>
                    <a:pt x="201917" y="1014717"/>
                  </a:lnTo>
                  <a:close/>
                </a:path>
                <a:path w="2348865" h="1699895">
                  <a:moveTo>
                    <a:pt x="263702" y="661720"/>
                  </a:moveTo>
                  <a:lnTo>
                    <a:pt x="259080" y="646925"/>
                  </a:lnTo>
                  <a:lnTo>
                    <a:pt x="222072" y="658469"/>
                  </a:lnTo>
                  <a:lnTo>
                    <a:pt x="226695" y="673277"/>
                  </a:lnTo>
                  <a:lnTo>
                    <a:pt x="263702" y="661720"/>
                  </a:lnTo>
                  <a:close/>
                </a:path>
                <a:path w="2348865" h="1699895">
                  <a:moveTo>
                    <a:pt x="275945" y="1037818"/>
                  </a:moveTo>
                  <a:lnTo>
                    <a:pt x="238925" y="1026261"/>
                  </a:lnTo>
                  <a:lnTo>
                    <a:pt x="234302" y="1041069"/>
                  </a:lnTo>
                  <a:lnTo>
                    <a:pt x="271322" y="1052626"/>
                  </a:lnTo>
                  <a:lnTo>
                    <a:pt x="275945" y="1037818"/>
                  </a:lnTo>
                  <a:close/>
                </a:path>
                <a:path w="2348865" h="1699895">
                  <a:moveTo>
                    <a:pt x="337718" y="638619"/>
                  </a:moveTo>
                  <a:lnTo>
                    <a:pt x="333095" y="623811"/>
                  </a:lnTo>
                  <a:lnTo>
                    <a:pt x="296087" y="635355"/>
                  </a:lnTo>
                  <a:lnTo>
                    <a:pt x="300710" y="650163"/>
                  </a:lnTo>
                  <a:lnTo>
                    <a:pt x="337718" y="638619"/>
                  </a:lnTo>
                  <a:close/>
                </a:path>
                <a:path w="2348865" h="1699895">
                  <a:moveTo>
                    <a:pt x="349961" y="1060919"/>
                  </a:moveTo>
                  <a:lnTo>
                    <a:pt x="312953" y="1049375"/>
                  </a:lnTo>
                  <a:lnTo>
                    <a:pt x="308330" y="1064171"/>
                  </a:lnTo>
                  <a:lnTo>
                    <a:pt x="345351" y="1075728"/>
                  </a:lnTo>
                  <a:lnTo>
                    <a:pt x="349961" y="1060919"/>
                  </a:lnTo>
                  <a:close/>
                </a:path>
                <a:path w="2348865" h="1699895">
                  <a:moveTo>
                    <a:pt x="411746" y="615505"/>
                  </a:moveTo>
                  <a:lnTo>
                    <a:pt x="407123" y="600697"/>
                  </a:lnTo>
                  <a:lnTo>
                    <a:pt x="370116" y="612267"/>
                  </a:lnTo>
                  <a:lnTo>
                    <a:pt x="374726" y="627062"/>
                  </a:lnTo>
                  <a:lnTo>
                    <a:pt x="411746" y="615505"/>
                  </a:lnTo>
                  <a:close/>
                </a:path>
                <a:path w="2348865" h="1699895">
                  <a:moveTo>
                    <a:pt x="423976" y="1084033"/>
                  </a:moveTo>
                  <a:lnTo>
                    <a:pt x="386981" y="1072476"/>
                  </a:lnTo>
                  <a:lnTo>
                    <a:pt x="382346" y="1087272"/>
                  </a:lnTo>
                  <a:lnTo>
                    <a:pt x="419366" y="1098829"/>
                  </a:lnTo>
                  <a:lnTo>
                    <a:pt x="423976" y="1084033"/>
                  </a:lnTo>
                  <a:close/>
                </a:path>
                <a:path w="2348865" h="1699895">
                  <a:moveTo>
                    <a:pt x="485775" y="592404"/>
                  </a:moveTo>
                  <a:lnTo>
                    <a:pt x="481152" y="577608"/>
                  </a:lnTo>
                  <a:lnTo>
                    <a:pt x="444131" y="589153"/>
                  </a:lnTo>
                  <a:lnTo>
                    <a:pt x="448754" y="603961"/>
                  </a:lnTo>
                  <a:lnTo>
                    <a:pt x="485775" y="592404"/>
                  </a:lnTo>
                  <a:close/>
                </a:path>
                <a:path w="2348865" h="1699895">
                  <a:moveTo>
                    <a:pt x="498005" y="1107122"/>
                  </a:moveTo>
                  <a:lnTo>
                    <a:pt x="460997" y="1095578"/>
                  </a:lnTo>
                  <a:lnTo>
                    <a:pt x="456374" y="1110373"/>
                  </a:lnTo>
                  <a:lnTo>
                    <a:pt x="493382" y="1121930"/>
                  </a:lnTo>
                  <a:lnTo>
                    <a:pt x="498005" y="1107122"/>
                  </a:lnTo>
                  <a:close/>
                </a:path>
                <a:path w="2348865" h="1699895">
                  <a:moveTo>
                    <a:pt x="559790" y="569315"/>
                  </a:moveTo>
                  <a:lnTo>
                    <a:pt x="555167" y="554507"/>
                  </a:lnTo>
                  <a:lnTo>
                    <a:pt x="518160" y="566051"/>
                  </a:lnTo>
                  <a:lnTo>
                    <a:pt x="522770" y="580859"/>
                  </a:lnTo>
                  <a:lnTo>
                    <a:pt x="559790" y="569315"/>
                  </a:lnTo>
                  <a:close/>
                </a:path>
                <a:path w="2348865" h="1699895">
                  <a:moveTo>
                    <a:pt x="572020" y="1130223"/>
                  </a:moveTo>
                  <a:lnTo>
                    <a:pt x="535012" y="1118679"/>
                  </a:lnTo>
                  <a:lnTo>
                    <a:pt x="530402" y="1133487"/>
                  </a:lnTo>
                  <a:lnTo>
                    <a:pt x="567410" y="1145032"/>
                  </a:lnTo>
                  <a:lnTo>
                    <a:pt x="572020" y="1130223"/>
                  </a:lnTo>
                  <a:close/>
                </a:path>
                <a:path w="2348865" h="1699895">
                  <a:moveTo>
                    <a:pt x="633806" y="546201"/>
                  </a:moveTo>
                  <a:lnTo>
                    <a:pt x="629183" y="531393"/>
                  </a:lnTo>
                  <a:lnTo>
                    <a:pt x="592175" y="542950"/>
                  </a:lnTo>
                  <a:lnTo>
                    <a:pt x="596798" y="557745"/>
                  </a:lnTo>
                  <a:lnTo>
                    <a:pt x="633806" y="546201"/>
                  </a:lnTo>
                  <a:close/>
                </a:path>
                <a:path w="2348865" h="1699895">
                  <a:moveTo>
                    <a:pt x="646049" y="1153337"/>
                  </a:moveTo>
                  <a:lnTo>
                    <a:pt x="609041" y="1141780"/>
                  </a:lnTo>
                  <a:lnTo>
                    <a:pt x="604418" y="1156589"/>
                  </a:lnTo>
                  <a:lnTo>
                    <a:pt x="641426" y="1168146"/>
                  </a:lnTo>
                  <a:lnTo>
                    <a:pt x="646049" y="1153337"/>
                  </a:lnTo>
                  <a:close/>
                </a:path>
                <a:path w="2348865" h="1699895">
                  <a:moveTo>
                    <a:pt x="707821" y="523100"/>
                  </a:moveTo>
                  <a:lnTo>
                    <a:pt x="703224" y="508292"/>
                  </a:lnTo>
                  <a:lnTo>
                    <a:pt x="666191" y="519849"/>
                  </a:lnTo>
                  <a:lnTo>
                    <a:pt x="670826" y="534657"/>
                  </a:lnTo>
                  <a:lnTo>
                    <a:pt x="707821" y="523100"/>
                  </a:lnTo>
                  <a:close/>
                </a:path>
                <a:path w="2348865" h="1699895">
                  <a:moveTo>
                    <a:pt x="720064" y="1176439"/>
                  </a:moveTo>
                  <a:lnTo>
                    <a:pt x="683069" y="1164882"/>
                  </a:lnTo>
                  <a:lnTo>
                    <a:pt x="678446" y="1179690"/>
                  </a:lnTo>
                  <a:lnTo>
                    <a:pt x="715454" y="1191247"/>
                  </a:lnTo>
                  <a:lnTo>
                    <a:pt x="720064" y="1176439"/>
                  </a:lnTo>
                  <a:close/>
                </a:path>
                <a:path w="2348865" h="1699895">
                  <a:moveTo>
                    <a:pt x="781850" y="499999"/>
                  </a:moveTo>
                  <a:lnTo>
                    <a:pt x="777240" y="485190"/>
                  </a:lnTo>
                  <a:lnTo>
                    <a:pt x="740219" y="496747"/>
                  </a:lnTo>
                  <a:lnTo>
                    <a:pt x="744842" y="511543"/>
                  </a:lnTo>
                  <a:lnTo>
                    <a:pt x="781850" y="499999"/>
                  </a:lnTo>
                  <a:close/>
                </a:path>
                <a:path w="2348865" h="1699895">
                  <a:moveTo>
                    <a:pt x="794092" y="1199540"/>
                  </a:moveTo>
                  <a:lnTo>
                    <a:pt x="757085" y="1187996"/>
                  </a:lnTo>
                  <a:lnTo>
                    <a:pt x="752462" y="1202804"/>
                  </a:lnTo>
                  <a:lnTo>
                    <a:pt x="789470" y="1214348"/>
                  </a:lnTo>
                  <a:lnTo>
                    <a:pt x="794092" y="1199540"/>
                  </a:lnTo>
                  <a:close/>
                </a:path>
                <a:path w="2348865" h="1699895">
                  <a:moveTo>
                    <a:pt x="855878" y="476897"/>
                  </a:moveTo>
                  <a:lnTo>
                    <a:pt x="851255" y="462089"/>
                  </a:lnTo>
                  <a:lnTo>
                    <a:pt x="814247" y="473633"/>
                  </a:lnTo>
                  <a:lnTo>
                    <a:pt x="818857" y="488442"/>
                  </a:lnTo>
                  <a:lnTo>
                    <a:pt x="855878" y="476897"/>
                  </a:lnTo>
                  <a:close/>
                </a:path>
                <a:path w="2348865" h="1699895">
                  <a:moveTo>
                    <a:pt x="868121" y="1222654"/>
                  </a:moveTo>
                  <a:lnTo>
                    <a:pt x="831100" y="1211097"/>
                  </a:lnTo>
                  <a:lnTo>
                    <a:pt x="826490" y="1225892"/>
                  </a:lnTo>
                  <a:lnTo>
                    <a:pt x="863498" y="1237462"/>
                  </a:lnTo>
                  <a:lnTo>
                    <a:pt x="868121" y="1222654"/>
                  </a:lnTo>
                  <a:close/>
                </a:path>
                <a:path w="2348865" h="1699895">
                  <a:moveTo>
                    <a:pt x="929894" y="453783"/>
                  </a:moveTo>
                  <a:lnTo>
                    <a:pt x="925271" y="438975"/>
                  </a:lnTo>
                  <a:lnTo>
                    <a:pt x="888276" y="450532"/>
                  </a:lnTo>
                  <a:lnTo>
                    <a:pt x="892886" y="465340"/>
                  </a:lnTo>
                  <a:lnTo>
                    <a:pt x="929894" y="453783"/>
                  </a:lnTo>
                  <a:close/>
                </a:path>
                <a:path w="2348865" h="1699895">
                  <a:moveTo>
                    <a:pt x="942149" y="1245755"/>
                  </a:moveTo>
                  <a:lnTo>
                    <a:pt x="905116" y="1234198"/>
                  </a:lnTo>
                  <a:lnTo>
                    <a:pt x="900506" y="1249006"/>
                  </a:lnTo>
                  <a:lnTo>
                    <a:pt x="937514" y="1260563"/>
                  </a:lnTo>
                  <a:lnTo>
                    <a:pt x="942149" y="1245755"/>
                  </a:lnTo>
                  <a:close/>
                </a:path>
                <a:path w="2348865" h="1699895">
                  <a:moveTo>
                    <a:pt x="1003922" y="430682"/>
                  </a:moveTo>
                  <a:lnTo>
                    <a:pt x="999299" y="415874"/>
                  </a:lnTo>
                  <a:lnTo>
                    <a:pt x="962291" y="427431"/>
                  </a:lnTo>
                  <a:lnTo>
                    <a:pt x="966901" y="442239"/>
                  </a:lnTo>
                  <a:lnTo>
                    <a:pt x="1003922" y="430682"/>
                  </a:lnTo>
                  <a:close/>
                </a:path>
                <a:path w="2348865" h="1699895">
                  <a:moveTo>
                    <a:pt x="1016165" y="1268857"/>
                  </a:moveTo>
                  <a:lnTo>
                    <a:pt x="979144" y="1257300"/>
                  </a:lnTo>
                  <a:lnTo>
                    <a:pt x="974534" y="1272108"/>
                  </a:lnTo>
                  <a:lnTo>
                    <a:pt x="1011529" y="1283652"/>
                  </a:lnTo>
                  <a:lnTo>
                    <a:pt x="1016165" y="1268857"/>
                  </a:lnTo>
                  <a:close/>
                </a:path>
                <a:path w="2348865" h="1699895">
                  <a:moveTo>
                    <a:pt x="1077937" y="407581"/>
                  </a:moveTo>
                  <a:lnTo>
                    <a:pt x="1073315" y="392772"/>
                  </a:lnTo>
                  <a:lnTo>
                    <a:pt x="1036320" y="404317"/>
                  </a:lnTo>
                  <a:lnTo>
                    <a:pt x="1040930" y="419125"/>
                  </a:lnTo>
                  <a:lnTo>
                    <a:pt x="1077937" y="407581"/>
                  </a:lnTo>
                  <a:close/>
                </a:path>
                <a:path w="2348865" h="1699895">
                  <a:moveTo>
                    <a:pt x="1090180" y="1291958"/>
                  </a:moveTo>
                  <a:lnTo>
                    <a:pt x="1053172" y="1280414"/>
                  </a:lnTo>
                  <a:lnTo>
                    <a:pt x="1048550" y="1295222"/>
                  </a:lnTo>
                  <a:lnTo>
                    <a:pt x="1085570" y="1306766"/>
                  </a:lnTo>
                  <a:lnTo>
                    <a:pt x="1090180" y="1291958"/>
                  </a:lnTo>
                  <a:close/>
                </a:path>
                <a:path w="2348865" h="1699895">
                  <a:moveTo>
                    <a:pt x="1151953" y="384467"/>
                  </a:moveTo>
                  <a:lnTo>
                    <a:pt x="1147343" y="369658"/>
                  </a:lnTo>
                  <a:lnTo>
                    <a:pt x="1110335" y="381215"/>
                  </a:lnTo>
                  <a:lnTo>
                    <a:pt x="1114958" y="396011"/>
                  </a:lnTo>
                  <a:lnTo>
                    <a:pt x="1151953" y="384467"/>
                  </a:lnTo>
                  <a:close/>
                </a:path>
                <a:path w="2348865" h="1699895">
                  <a:moveTo>
                    <a:pt x="1164196" y="1315059"/>
                  </a:moveTo>
                  <a:lnTo>
                    <a:pt x="1127188" y="1303515"/>
                  </a:lnTo>
                  <a:lnTo>
                    <a:pt x="1122565" y="1318310"/>
                  </a:lnTo>
                  <a:lnTo>
                    <a:pt x="1159598" y="1329867"/>
                  </a:lnTo>
                  <a:lnTo>
                    <a:pt x="1164196" y="1315059"/>
                  </a:lnTo>
                  <a:close/>
                </a:path>
                <a:path w="2348865" h="1699895">
                  <a:moveTo>
                    <a:pt x="1225981" y="361365"/>
                  </a:moveTo>
                  <a:lnTo>
                    <a:pt x="1221359" y="346557"/>
                  </a:lnTo>
                  <a:lnTo>
                    <a:pt x="1184351" y="358114"/>
                  </a:lnTo>
                  <a:lnTo>
                    <a:pt x="1188974" y="372922"/>
                  </a:lnTo>
                  <a:lnTo>
                    <a:pt x="1225981" y="361365"/>
                  </a:lnTo>
                  <a:close/>
                </a:path>
                <a:path w="2348865" h="1699895">
                  <a:moveTo>
                    <a:pt x="1238224" y="1338173"/>
                  </a:moveTo>
                  <a:lnTo>
                    <a:pt x="1201216" y="1326616"/>
                  </a:lnTo>
                  <a:lnTo>
                    <a:pt x="1196594" y="1341412"/>
                  </a:lnTo>
                  <a:lnTo>
                    <a:pt x="1233614" y="1352969"/>
                  </a:lnTo>
                  <a:lnTo>
                    <a:pt x="1238224" y="1338173"/>
                  </a:lnTo>
                  <a:close/>
                </a:path>
                <a:path w="2348865" h="1699895">
                  <a:moveTo>
                    <a:pt x="1300010" y="338264"/>
                  </a:moveTo>
                  <a:lnTo>
                    <a:pt x="1295387" y="323456"/>
                  </a:lnTo>
                  <a:lnTo>
                    <a:pt x="1258379" y="335000"/>
                  </a:lnTo>
                  <a:lnTo>
                    <a:pt x="1263002" y="349808"/>
                  </a:lnTo>
                  <a:lnTo>
                    <a:pt x="1300010" y="338264"/>
                  </a:lnTo>
                  <a:close/>
                </a:path>
                <a:path w="2348865" h="1699895">
                  <a:moveTo>
                    <a:pt x="1312252" y="1361274"/>
                  </a:moveTo>
                  <a:lnTo>
                    <a:pt x="1275232" y="1349717"/>
                  </a:lnTo>
                  <a:lnTo>
                    <a:pt x="1270622" y="1364526"/>
                  </a:lnTo>
                  <a:lnTo>
                    <a:pt x="1307630" y="1376070"/>
                  </a:lnTo>
                  <a:lnTo>
                    <a:pt x="1312252" y="1361274"/>
                  </a:lnTo>
                  <a:close/>
                </a:path>
                <a:path w="2348865" h="1699895">
                  <a:moveTo>
                    <a:pt x="1374025" y="315163"/>
                  </a:moveTo>
                  <a:lnTo>
                    <a:pt x="1369402" y="300355"/>
                  </a:lnTo>
                  <a:lnTo>
                    <a:pt x="1332407" y="311899"/>
                  </a:lnTo>
                  <a:lnTo>
                    <a:pt x="1337017" y="326707"/>
                  </a:lnTo>
                  <a:lnTo>
                    <a:pt x="1374025" y="315163"/>
                  </a:lnTo>
                  <a:close/>
                </a:path>
                <a:path w="2348865" h="1699895">
                  <a:moveTo>
                    <a:pt x="1386268" y="1384376"/>
                  </a:moveTo>
                  <a:lnTo>
                    <a:pt x="1349260" y="1372831"/>
                  </a:lnTo>
                  <a:lnTo>
                    <a:pt x="1344637" y="1387627"/>
                  </a:lnTo>
                  <a:lnTo>
                    <a:pt x="1381645" y="1399184"/>
                  </a:lnTo>
                  <a:lnTo>
                    <a:pt x="1386268" y="1384376"/>
                  </a:lnTo>
                  <a:close/>
                </a:path>
                <a:path w="2348865" h="1699895">
                  <a:moveTo>
                    <a:pt x="1448054" y="292049"/>
                  </a:moveTo>
                  <a:lnTo>
                    <a:pt x="1443431" y="277241"/>
                  </a:lnTo>
                  <a:lnTo>
                    <a:pt x="1406423" y="288810"/>
                  </a:lnTo>
                  <a:lnTo>
                    <a:pt x="1411046" y="303606"/>
                  </a:lnTo>
                  <a:lnTo>
                    <a:pt x="1448054" y="292049"/>
                  </a:lnTo>
                  <a:close/>
                </a:path>
                <a:path w="2348865" h="1699895">
                  <a:moveTo>
                    <a:pt x="1460284" y="1407490"/>
                  </a:moveTo>
                  <a:lnTo>
                    <a:pt x="1423276" y="1395920"/>
                  </a:lnTo>
                  <a:lnTo>
                    <a:pt x="1418666" y="1410728"/>
                  </a:lnTo>
                  <a:lnTo>
                    <a:pt x="1455674" y="1422285"/>
                  </a:lnTo>
                  <a:lnTo>
                    <a:pt x="1460284" y="1407490"/>
                  </a:lnTo>
                  <a:close/>
                </a:path>
                <a:path w="2348865" h="1699895">
                  <a:moveTo>
                    <a:pt x="1522069" y="268947"/>
                  </a:moveTo>
                  <a:lnTo>
                    <a:pt x="1517459" y="254152"/>
                  </a:lnTo>
                  <a:lnTo>
                    <a:pt x="1480439" y="265696"/>
                  </a:lnTo>
                  <a:lnTo>
                    <a:pt x="1485061" y="280504"/>
                  </a:lnTo>
                  <a:lnTo>
                    <a:pt x="1522069" y="268947"/>
                  </a:lnTo>
                  <a:close/>
                </a:path>
                <a:path w="2348865" h="1699895">
                  <a:moveTo>
                    <a:pt x="1534312" y="1430578"/>
                  </a:moveTo>
                  <a:lnTo>
                    <a:pt x="1497304" y="1419034"/>
                  </a:lnTo>
                  <a:lnTo>
                    <a:pt x="1492681" y="1433842"/>
                  </a:lnTo>
                  <a:lnTo>
                    <a:pt x="1529702" y="1445387"/>
                  </a:lnTo>
                  <a:lnTo>
                    <a:pt x="1534312" y="1430578"/>
                  </a:lnTo>
                  <a:close/>
                </a:path>
                <a:path w="2348865" h="1699895">
                  <a:moveTo>
                    <a:pt x="1596097" y="245846"/>
                  </a:moveTo>
                  <a:lnTo>
                    <a:pt x="1591475" y="231051"/>
                  </a:lnTo>
                  <a:lnTo>
                    <a:pt x="1554454" y="242595"/>
                  </a:lnTo>
                  <a:lnTo>
                    <a:pt x="1559090" y="257403"/>
                  </a:lnTo>
                  <a:lnTo>
                    <a:pt x="1596097" y="245846"/>
                  </a:lnTo>
                  <a:close/>
                </a:path>
                <a:path w="2348865" h="1699895">
                  <a:moveTo>
                    <a:pt x="1608340" y="1453692"/>
                  </a:moveTo>
                  <a:lnTo>
                    <a:pt x="1571332" y="1442148"/>
                  </a:lnTo>
                  <a:lnTo>
                    <a:pt x="1566710" y="1456944"/>
                  </a:lnTo>
                  <a:lnTo>
                    <a:pt x="1603717" y="1468501"/>
                  </a:lnTo>
                  <a:lnTo>
                    <a:pt x="1608340" y="1453692"/>
                  </a:lnTo>
                  <a:close/>
                </a:path>
                <a:path w="2348865" h="1699895">
                  <a:moveTo>
                    <a:pt x="1670126" y="222745"/>
                  </a:moveTo>
                  <a:lnTo>
                    <a:pt x="1665503" y="207937"/>
                  </a:lnTo>
                  <a:lnTo>
                    <a:pt x="1628482" y="219494"/>
                  </a:lnTo>
                  <a:lnTo>
                    <a:pt x="1633105" y="234289"/>
                  </a:lnTo>
                  <a:lnTo>
                    <a:pt x="1670126" y="222745"/>
                  </a:lnTo>
                  <a:close/>
                </a:path>
                <a:path w="2348865" h="1699895">
                  <a:moveTo>
                    <a:pt x="1682369" y="1476794"/>
                  </a:moveTo>
                  <a:lnTo>
                    <a:pt x="1645348" y="1465237"/>
                  </a:lnTo>
                  <a:lnTo>
                    <a:pt x="1640725" y="1480045"/>
                  </a:lnTo>
                  <a:lnTo>
                    <a:pt x="1677733" y="1491602"/>
                  </a:lnTo>
                  <a:lnTo>
                    <a:pt x="1682369" y="1476794"/>
                  </a:lnTo>
                  <a:close/>
                </a:path>
                <a:path w="2348865" h="1699895">
                  <a:moveTo>
                    <a:pt x="1744141" y="199644"/>
                  </a:moveTo>
                  <a:lnTo>
                    <a:pt x="1739519" y="184835"/>
                  </a:lnTo>
                  <a:lnTo>
                    <a:pt x="1702511" y="196392"/>
                  </a:lnTo>
                  <a:lnTo>
                    <a:pt x="1707121" y="211201"/>
                  </a:lnTo>
                  <a:lnTo>
                    <a:pt x="1744141" y="199644"/>
                  </a:lnTo>
                  <a:close/>
                </a:path>
                <a:path w="2348865" h="1699895">
                  <a:moveTo>
                    <a:pt x="1756384" y="1499895"/>
                  </a:moveTo>
                  <a:lnTo>
                    <a:pt x="1719364" y="1488338"/>
                  </a:lnTo>
                  <a:lnTo>
                    <a:pt x="1714766" y="1503146"/>
                  </a:lnTo>
                  <a:lnTo>
                    <a:pt x="1751761" y="1514703"/>
                  </a:lnTo>
                  <a:lnTo>
                    <a:pt x="1756384" y="1499895"/>
                  </a:lnTo>
                  <a:close/>
                </a:path>
                <a:path w="2348865" h="1699895">
                  <a:moveTo>
                    <a:pt x="1818170" y="176542"/>
                  </a:moveTo>
                  <a:lnTo>
                    <a:pt x="1813534" y="161734"/>
                  </a:lnTo>
                  <a:lnTo>
                    <a:pt x="1776539" y="173291"/>
                  </a:lnTo>
                  <a:lnTo>
                    <a:pt x="1781149" y="188099"/>
                  </a:lnTo>
                  <a:lnTo>
                    <a:pt x="1818170" y="176542"/>
                  </a:lnTo>
                  <a:close/>
                </a:path>
                <a:path w="2348865" h="1699895">
                  <a:moveTo>
                    <a:pt x="1830412" y="1522996"/>
                  </a:moveTo>
                  <a:lnTo>
                    <a:pt x="1793392" y="1511452"/>
                  </a:lnTo>
                  <a:lnTo>
                    <a:pt x="1788782" y="1526260"/>
                  </a:lnTo>
                  <a:lnTo>
                    <a:pt x="1825777" y="1537804"/>
                  </a:lnTo>
                  <a:lnTo>
                    <a:pt x="1830412" y="1522996"/>
                  </a:lnTo>
                  <a:close/>
                </a:path>
                <a:path w="2348865" h="1699895">
                  <a:moveTo>
                    <a:pt x="1892185" y="153441"/>
                  </a:moveTo>
                  <a:lnTo>
                    <a:pt x="1887562" y="138633"/>
                  </a:lnTo>
                  <a:lnTo>
                    <a:pt x="1850555" y="150177"/>
                  </a:lnTo>
                  <a:lnTo>
                    <a:pt x="1855177" y="164985"/>
                  </a:lnTo>
                  <a:lnTo>
                    <a:pt x="1892185" y="153441"/>
                  </a:lnTo>
                  <a:close/>
                </a:path>
                <a:path w="2348865" h="1699895">
                  <a:moveTo>
                    <a:pt x="1904428" y="1546098"/>
                  </a:moveTo>
                  <a:lnTo>
                    <a:pt x="1867408" y="1534553"/>
                  </a:lnTo>
                  <a:lnTo>
                    <a:pt x="1862797" y="1549349"/>
                  </a:lnTo>
                  <a:lnTo>
                    <a:pt x="1899805" y="1560918"/>
                  </a:lnTo>
                  <a:lnTo>
                    <a:pt x="1904428" y="1546098"/>
                  </a:lnTo>
                  <a:close/>
                </a:path>
                <a:path w="2348865" h="1699895">
                  <a:moveTo>
                    <a:pt x="1966201" y="130327"/>
                  </a:moveTo>
                  <a:lnTo>
                    <a:pt x="1961578" y="115519"/>
                  </a:lnTo>
                  <a:lnTo>
                    <a:pt x="1924583" y="127088"/>
                  </a:lnTo>
                  <a:lnTo>
                    <a:pt x="1929193" y="141884"/>
                  </a:lnTo>
                  <a:lnTo>
                    <a:pt x="1966201" y="130327"/>
                  </a:lnTo>
                  <a:close/>
                </a:path>
                <a:path w="2348865" h="1699895">
                  <a:moveTo>
                    <a:pt x="1978444" y="1569212"/>
                  </a:moveTo>
                  <a:lnTo>
                    <a:pt x="1941436" y="1557655"/>
                  </a:lnTo>
                  <a:lnTo>
                    <a:pt x="1936813" y="1572463"/>
                  </a:lnTo>
                  <a:lnTo>
                    <a:pt x="1973834" y="1584007"/>
                  </a:lnTo>
                  <a:lnTo>
                    <a:pt x="1978444" y="1569212"/>
                  </a:lnTo>
                  <a:close/>
                </a:path>
                <a:path w="2348865" h="1699895">
                  <a:moveTo>
                    <a:pt x="2040229" y="107226"/>
                  </a:moveTo>
                  <a:lnTo>
                    <a:pt x="2035606" y="92430"/>
                  </a:lnTo>
                  <a:lnTo>
                    <a:pt x="1998599" y="103974"/>
                  </a:lnTo>
                  <a:lnTo>
                    <a:pt x="2003221" y="118783"/>
                  </a:lnTo>
                  <a:lnTo>
                    <a:pt x="2040229" y="107226"/>
                  </a:lnTo>
                  <a:close/>
                </a:path>
                <a:path w="2348865" h="1699895">
                  <a:moveTo>
                    <a:pt x="2052472" y="1592300"/>
                  </a:moveTo>
                  <a:lnTo>
                    <a:pt x="2015451" y="1580756"/>
                  </a:lnTo>
                  <a:lnTo>
                    <a:pt x="2010829" y="1595564"/>
                  </a:lnTo>
                  <a:lnTo>
                    <a:pt x="2047849" y="1607108"/>
                  </a:lnTo>
                  <a:lnTo>
                    <a:pt x="2052472" y="1592300"/>
                  </a:lnTo>
                  <a:close/>
                </a:path>
                <a:path w="2348865" h="1699895">
                  <a:moveTo>
                    <a:pt x="2114258" y="84124"/>
                  </a:moveTo>
                  <a:lnTo>
                    <a:pt x="2109622" y="69316"/>
                  </a:lnTo>
                  <a:lnTo>
                    <a:pt x="2072627" y="80860"/>
                  </a:lnTo>
                  <a:lnTo>
                    <a:pt x="2077237" y="95669"/>
                  </a:lnTo>
                  <a:lnTo>
                    <a:pt x="2114258" y="84124"/>
                  </a:lnTo>
                  <a:close/>
                </a:path>
                <a:path w="2348865" h="1699895">
                  <a:moveTo>
                    <a:pt x="2126500" y="1615414"/>
                  </a:moveTo>
                  <a:lnTo>
                    <a:pt x="2089480" y="1603870"/>
                  </a:lnTo>
                  <a:lnTo>
                    <a:pt x="2084870" y="1618665"/>
                  </a:lnTo>
                  <a:lnTo>
                    <a:pt x="2121878" y="1630222"/>
                  </a:lnTo>
                  <a:lnTo>
                    <a:pt x="2126500" y="1615414"/>
                  </a:lnTo>
                  <a:close/>
                </a:path>
                <a:path w="2348865" h="1699895">
                  <a:moveTo>
                    <a:pt x="2188273" y="61010"/>
                  </a:moveTo>
                  <a:lnTo>
                    <a:pt x="2183650" y="46202"/>
                  </a:lnTo>
                  <a:lnTo>
                    <a:pt x="2146643" y="57772"/>
                  </a:lnTo>
                  <a:lnTo>
                    <a:pt x="2151265" y="72567"/>
                  </a:lnTo>
                  <a:lnTo>
                    <a:pt x="2188273" y="61010"/>
                  </a:lnTo>
                  <a:close/>
                </a:path>
                <a:path w="2348865" h="1699895">
                  <a:moveTo>
                    <a:pt x="2200516" y="1638515"/>
                  </a:moveTo>
                  <a:lnTo>
                    <a:pt x="2163495" y="1626971"/>
                  </a:lnTo>
                  <a:lnTo>
                    <a:pt x="2158885" y="1641767"/>
                  </a:lnTo>
                  <a:lnTo>
                    <a:pt x="2195893" y="1653324"/>
                  </a:lnTo>
                  <a:lnTo>
                    <a:pt x="2200516" y="1638515"/>
                  </a:lnTo>
                  <a:close/>
                </a:path>
                <a:path w="2348865" h="1699895">
                  <a:moveTo>
                    <a:pt x="2262289" y="37909"/>
                  </a:moveTo>
                  <a:lnTo>
                    <a:pt x="2257679" y="23101"/>
                  </a:lnTo>
                  <a:lnTo>
                    <a:pt x="2220671" y="34658"/>
                  </a:lnTo>
                  <a:lnTo>
                    <a:pt x="2225281" y="49466"/>
                  </a:lnTo>
                  <a:lnTo>
                    <a:pt x="2262289" y="37909"/>
                  </a:lnTo>
                  <a:close/>
                </a:path>
                <a:path w="2348865" h="1699895">
                  <a:moveTo>
                    <a:pt x="2274532" y="1661629"/>
                  </a:moveTo>
                  <a:lnTo>
                    <a:pt x="2237524" y="1650060"/>
                  </a:lnTo>
                  <a:lnTo>
                    <a:pt x="2232901" y="1664868"/>
                  </a:lnTo>
                  <a:lnTo>
                    <a:pt x="2269921" y="1676425"/>
                  </a:lnTo>
                  <a:lnTo>
                    <a:pt x="2274532" y="1661629"/>
                  </a:lnTo>
                  <a:close/>
                </a:path>
                <a:path w="2348865" h="1699895">
                  <a:moveTo>
                    <a:pt x="2322563" y="1692859"/>
                  </a:moveTo>
                  <a:lnTo>
                    <a:pt x="2320099" y="1675841"/>
                  </a:lnTo>
                  <a:lnTo>
                    <a:pt x="2311552" y="1673174"/>
                  </a:lnTo>
                  <a:lnTo>
                    <a:pt x="2306929" y="1687982"/>
                  </a:lnTo>
                  <a:lnTo>
                    <a:pt x="2322563" y="1692859"/>
                  </a:lnTo>
                  <a:close/>
                </a:path>
                <a:path w="2348865" h="1699895">
                  <a:moveTo>
                    <a:pt x="2336317" y="14808"/>
                  </a:moveTo>
                  <a:lnTo>
                    <a:pt x="2331707" y="0"/>
                  </a:lnTo>
                  <a:lnTo>
                    <a:pt x="2294686" y="11557"/>
                  </a:lnTo>
                  <a:lnTo>
                    <a:pt x="2299309" y="26352"/>
                  </a:lnTo>
                  <a:lnTo>
                    <a:pt x="2336317" y="14808"/>
                  </a:lnTo>
                  <a:close/>
                </a:path>
                <a:path w="2348865" h="1699895">
                  <a:moveTo>
                    <a:pt x="2348547" y="1684718"/>
                  </a:moveTo>
                  <a:lnTo>
                    <a:pt x="2336495" y="1680959"/>
                  </a:lnTo>
                  <a:lnTo>
                    <a:pt x="2338578" y="1695183"/>
                  </a:lnTo>
                  <a:lnTo>
                    <a:pt x="2332736" y="1696046"/>
                  </a:lnTo>
                  <a:lnTo>
                    <a:pt x="2343937" y="1699526"/>
                  </a:lnTo>
                  <a:lnTo>
                    <a:pt x="2348547" y="1684718"/>
                  </a:lnTo>
                  <a:close/>
                </a:path>
              </a:pathLst>
            </a:custGeom>
            <a:solidFill>
              <a:srgbClr val="BDBEAF"/>
            </a:solidFill>
          </p:spPr>
          <p:txBody>
            <a:bodyPr wrap="square" lIns="0" tIns="0" rIns="0" bIns="0" rtlCol="0"/>
            <a:lstStyle/>
            <a:p>
              <a:endParaRPr/>
            </a:p>
          </p:txBody>
        </p:sp>
        <p:sp>
          <p:nvSpPr>
            <p:cNvPr id="79" name="object 79"/>
            <p:cNvSpPr/>
            <p:nvPr/>
          </p:nvSpPr>
          <p:spPr>
            <a:xfrm>
              <a:off x="6858875" y="6300156"/>
              <a:ext cx="19050" cy="20320"/>
            </a:xfrm>
            <a:custGeom>
              <a:avLst/>
              <a:gdLst/>
              <a:ahLst/>
              <a:cxnLst/>
              <a:rect l="l" t="t" r="r" b="b"/>
              <a:pathLst>
                <a:path w="19050" h="20320">
                  <a:moveTo>
                    <a:pt x="0" y="0"/>
                  </a:moveTo>
                  <a:lnTo>
                    <a:pt x="2460" y="17015"/>
                  </a:lnTo>
                  <a:lnTo>
                    <a:pt x="12638" y="20187"/>
                  </a:lnTo>
                  <a:lnTo>
                    <a:pt x="18470" y="19329"/>
                  </a:lnTo>
                  <a:lnTo>
                    <a:pt x="16397" y="5120"/>
                  </a:lnTo>
                  <a:lnTo>
                    <a:pt x="0" y="0"/>
                  </a:lnTo>
                  <a:close/>
                </a:path>
              </a:pathLst>
            </a:custGeom>
            <a:solidFill>
              <a:srgbClr val="75706F"/>
            </a:solidFill>
          </p:spPr>
          <p:txBody>
            <a:bodyPr wrap="square" lIns="0" tIns="0" rIns="0" bIns="0" rtlCol="0"/>
            <a:lstStyle/>
            <a:p>
              <a:endParaRPr/>
            </a:p>
          </p:txBody>
        </p:sp>
        <p:sp>
          <p:nvSpPr>
            <p:cNvPr id="80" name="object 80"/>
            <p:cNvSpPr/>
            <p:nvPr/>
          </p:nvSpPr>
          <p:spPr>
            <a:xfrm>
              <a:off x="6919723" y="6320591"/>
              <a:ext cx="41910" cy="26670"/>
            </a:xfrm>
            <a:custGeom>
              <a:avLst/>
              <a:gdLst/>
              <a:ahLst/>
              <a:cxnLst/>
              <a:rect l="l" t="t" r="r" b="b"/>
              <a:pathLst>
                <a:path w="41909" h="26670">
                  <a:moveTo>
                    <a:pt x="4617" y="0"/>
                  </a:moveTo>
                  <a:lnTo>
                    <a:pt x="0" y="14795"/>
                  </a:lnTo>
                  <a:lnTo>
                    <a:pt x="37004" y="26355"/>
                  </a:lnTo>
                  <a:lnTo>
                    <a:pt x="41621" y="11549"/>
                  </a:lnTo>
                  <a:lnTo>
                    <a:pt x="31485" y="8387"/>
                  </a:lnTo>
                  <a:lnTo>
                    <a:pt x="31538" y="8648"/>
                  </a:lnTo>
                  <a:lnTo>
                    <a:pt x="16282" y="11486"/>
                  </a:lnTo>
                  <a:lnTo>
                    <a:pt x="14753" y="3162"/>
                  </a:lnTo>
                  <a:lnTo>
                    <a:pt x="4617" y="0"/>
                  </a:lnTo>
                  <a:close/>
                </a:path>
              </a:pathLst>
            </a:custGeom>
            <a:solidFill>
              <a:srgbClr val="BDBEAF"/>
            </a:solidFill>
          </p:spPr>
          <p:txBody>
            <a:bodyPr wrap="square" lIns="0" tIns="0" rIns="0" bIns="0" rtlCol="0"/>
            <a:lstStyle/>
            <a:p>
              <a:endParaRPr/>
            </a:p>
          </p:txBody>
        </p:sp>
        <p:sp>
          <p:nvSpPr>
            <p:cNvPr id="81" name="object 81"/>
            <p:cNvSpPr/>
            <p:nvPr/>
          </p:nvSpPr>
          <p:spPr>
            <a:xfrm>
              <a:off x="6934474" y="6323755"/>
              <a:ext cx="17145" cy="8890"/>
            </a:xfrm>
            <a:custGeom>
              <a:avLst/>
              <a:gdLst/>
              <a:ahLst/>
              <a:cxnLst/>
              <a:rect l="l" t="t" r="r" b="b"/>
              <a:pathLst>
                <a:path w="17145" h="8889">
                  <a:moveTo>
                    <a:pt x="0" y="0"/>
                  </a:moveTo>
                  <a:lnTo>
                    <a:pt x="1528" y="8324"/>
                  </a:lnTo>
                  <a:lnTo>
                    <a:pt x="16784" y="5476"/>
                  </a:lnTo>
                  <a:lnTo>
                    <a:pt x="16742" y="5224"/>
                  </a:lnTo>
                  <a:lnTo>
                    <a:pt x="0" y="0"/>
                  </a:lnTo>
                  <a:close/>
                </a:path>
              </a:pathLst>
            </a:custGeom>
            <a:solidFill>
              <a:srgbClr val="8A8883"/>
            </a:solidFill>
          </p:spPr>
          <p:txBody>
            <a:bodyPr wrap="square" lIns="0" tIns="0" rIns="0" bIns="0" rtlCol="0"/>
            <a:lstStyle/>
            <a:p>
              <a:endParaRPr/>
            </a:p>
          </p:txBody>
        </p:sp>
        <p:sp>
          <p:nvSpPr>
            <p:cNvPr id="82" name="object 82"/>
            <p:cNvSpPr/>
            <p:nvPr/>
          </p:nvSpPr>
          <p:spPr>
            <a:xfrm>
              <a:off x="4551011" y="5581270"/>
              <a:ext cx="2780665" cy="881380"/>
            </a:xfrm>
            <a:custGeom>
              <a:avLst/>
              <a:gdLst/>
              <a:ahLst/>
              <a:cxnLst/>
              <a:rect l="l" t="t" r="r" b="b"/>
              <a:pathLst>
                <a:path w="2780665" h="881379">
                  <a:moveTo>
                    <a:pt x="2743445" y="854843"/>
                  </a:moveTo>
                  <a:lnTo>
                    <a:pt x="2738827" y="869648"/>
                  </a:lnTo>
                  <a:lnTo>
                    <a:pt x="2775831" y="881198"/>
                  </a:lnTo>
                  <a:lnTo>
                    <a:pt x="2780449" y="866392"/>
                  </a:lnTo>
                  <a:lnTo>
                    <a:pt x="2743445" y="854843"/>
                  </a:lnTo>
                  <a:close/>
                </a:path>
                <a:path w="2780665" h="881379">
                  <a:moveTo>
                    <a:pt x="2669416" y="831733"/>
                  </a:moveTo>
                  <a:lnTo>
                    <a:pt x="2664798" y="846539"/>
                  </a:lnTo>
                  <a:lnTo>
                    <a:pt x="2701802" y="858089"/>
                  </a:lnTo>
                  <a:lnTo>
                    <a:pt x="2706430" y="843283"/>
                  </a:lnTo>
                  <a:lnTo>
                    <a:pt x="2669416" y="831733"/>
                  </a:lnTo>
                  <a:close/>
                </a:path>
                <a:path w="2780665" h="881379">
                  <a:moveTo>
                    <a:pt x="2595397" y="808624"/>
                  </a:moveTo>
                  <a:lnTo>
                    <a:pt x="2590779" y="823430"/>
                  </a:lnTo>
                  <a:lnTo>
                    <a:pt x="2627783" y="834990"/>
                  </a:lnTo>
                  <a:lnTo>
                    <a:pt x="2632411" y="820184"/>
                  </a:lnTo>
                  <a:lnTo>
                    <a:pt x="2595397" y="808624"/>
                  </a:lnTo>
                  <a:close/>
                </a:path>
                <a:path w="2780665" h="881379">
                  <a:moveTo>
                    <a:pt x="2521378" y="785525"/>
                  </a:moveTo>
                  <a:lnTo>
                    <a:pt x="2516761" y="800331"/>
                  </a:lnTo>
                  <a:lnTo>
                    <a:pt x="2553765" y="811881"/>
                  </a:lnTo>
                  <a:lnTo>
                    <a:pt x="2558382" y="797075"/>
                  </a:lnTo>
                  <a:lnTo>
                    <a:pt x="2521378" y="785525"/>
                  </a:lnTo>
                  <a:close/>
                </a:path>
                <a:path w="2780665" h="881379">
                  <a:moveTo>
                    <a:pt x="2447349" y="762427"/>
                  </a:moveTo>
                  <a:lnTo>
                    <a:pt x="2442731" y="777232"/>
                  </a:lnTo>
                  <a:lnTo>
                    <a:pt x="2479736" y="788782"/>
                  </a:lnTo>
                  <a:lnTo>
                    <a:pt x="2484364" y="773976"/>
                  </a:lnTo>
                  <a:lnTo>
                    <a:pt x="2447349" y="762427"/>
                  </a:lnTo>
                  <a:close/>
                </a:path>
                <a:path w="2780665" h="881379">
                  <a:moveTo>
                    <a:pt x="4617" y="0"/>
                  </a:moveTo>
                  <a:lnTo>
                    <a:pt x="0" y="14795"/>
                  </a:lnTo>
                  <a:lnTo>
                    <a:pt x="37014" y="26355"/>
                  </a:lnTo>
                  <a:lnTo>
                    <a:pt x="41632" y="11549"/>
                  </a:lnTo>
                  <a:lnTo>
                    <a:pt x="4617" y="0"/>
                  </a:lnTo>
                  <a:close/>
                </a:path>
              </a:pathLst>
            </a:custGeom>
            <a:solidFill>
              <a:srgbClr val="BDBEAF"/>
            </a:solidFill>
          </p:spPr>
          <p:txBody>
            <a:bodyPr wrap="square" lIns="0" tIns="0" rIns="0" bIns="0" rtlCol="0"/>
            <a:lstStyle/>
            <a:p>
              <a:endParaRPr/>
            </a:p>
          </p:txBody>
        </p:sp>
        <p:sp>
          <p:nvSpPr>
            <p:cNvPr id="83" name="object 83"/>
            <p:cNvSpPr/>
            <p:nvPr/>
          </p:nvSpPr>
          <p:spPr>
            <a:xfrm>
              <a:off x="1551355" y="3493750"/>
              <a:ext cx="6230620" cy="3962400"/>
            </a:xfrm>
            <a:custGeom>
              <a:avLst/>
              <a:gdLst/>
              <a:ahLst/>
              <a:cxnLst/>
              <a:rect l="l" t="t" r="r" b="b"/>
              <a:pathLst>
                <a:path w="6230620" h="3962400">
                  <a:moveTo>
                    <a:pt x="6230061" y="1981200"/>
                  </a:moveTo>
                  <a:lnTo>
                    <a:pt x="6229858" y="1930400"/>
                  </a:lnTo>
                  <a:lnTo>
                    <a:pt x="6229235" y="1866900"/>
                  </a:lnTo>
                  <a:lnTo>
                    <a:pt x="6228219" y="1816100"/>
                  </a:lnTo>
                  <a:lnTo>
                    <a:pt x="6226797" y="1765300"/>
                  </a:lnTo>
                  <a:lnTo>
                    <a:pt x="6224981" y="1701800"/>
                  </a:lnTo>
                  <a:lnTo>
                    <a:pt x="6222771" y="1651000"/>
                  </a:lnTo>
                  <a:lnTo>
                    <a:pt x="6220155" y="1600200"/>
                  </a:lnTo>
                  <a:lnTo>
                    <a:pt x="6217145" y="1536700"/>
                  </a:lnTo>
                  <a:lnTo>
                    <a:pt x="6213754" y="1485900"/>
                  </a:lnTo>
                  <a:lnTo>
                    <a:pt x="6209982" y="1435100"/>
                  </a:lnTo>
                  <a:lnTo>
                    <a:pt x="6206807" y="1396390"/>
                  </a:lnTo>
                  <a:lnTo>
                    <a:pt x="6206807" y="1981200"/>
                  </a:lnTo>
                  <a:lnTo>
                    <a:pt x="6206591" y="2044700"/>
                  </a:lnTo>
                  <a:lnTo>
                    <a:pt x="6205982" y="2095500"/>
                  </a:lnTo>
                  <a:lnTo>
                    <a:pt x="6204978" y="2159000"/>
                  </a:lnTo>
                  <a:lnTo>
                    <a:pt x="6203556" y="2209800"/>
                  </a:lnTo>
                  <a:lnTo>
                    <a:pt x="6201753" y="2260600"/>
                  </a:lnTo>
                  <a:lnTo>
                    <a:pt x="6199543" y="2324100"/>
                  </a:lnTo>
                  <a:lnTo>
                    <a:pt x="6196952" y="2374900"/>
                  </a:lnTo>
                  <a:lnTo>
                    <a:pt x="6193955" y="2425700"/>
                  </a:lnTo>
                  <a:lnTo>
                    <a:pt x="6190577" y="2476500"/>
                  </a:lnTo>
                  <a:lnTo>
                    <a:pt x="6186817" y="2527300"/>
                  </a:lnTo>
                  <a:lnTo>
                    <a:pt x="6182677" y="2590800"/>
                  </a:lnTo>
                  <a:lnTo>
                    <a:pt x="6178156" y="2641600"/>
                  </a:lnTo>
                  <a:lnTo>
                    <a:pt x="6173267" y="2692400"/>
                  </a:lnTo>
                  <a:lnTo>
                    <a:pt x="6167996" y="2743200"/>
                  </a:lnTo>
                  <a:lnTo>
                    <a:pt x="6162357" y="2794000"/>
                  </a:lnTo>
                  <a:lnTo>
                    <a:pt x="6156350" y="2844800"/>
                  </a:lnTo>
                  <a:lnTo>
                    <a:pt x="6149975" y="2882900"/>
                  </a:lnTo>
                  <a:lnTo>
                    <a:pt x="6143231" y="2933700"/>
                  </a:lnTo>
                  <a:lnTo>
                    <a:pt x="6136132" y="2984500"/>
                  </a:lnTo>
                  <a:lnTo>
                    <a:pt x="6128677" y="3035300"/>
                  </a:lnTo>
                  <a:lnTo>
                    <a:pt x="6120866" y="3073400"/>
                  </a:lnTo>
                  <a:lnTo>
                    <a:pt x="6112713" y="3124200"/>
                  </a:lnTo>
                  <a:lnTo>
                    <a:pt x="6104191" y="3162300"/>
                  </a:lnTo>
                  <a:lnTo>
                    <a:pt x="6095339" y="3213100"/>
                  </a:lnTo>
                  <a:lnTo>
                    <a:pt x="6086132" y="3251200"/>
                  </a:lnTo>
                  <a:lnTo>
                    <a:pt x="6076594" y="3289300"/>
                  </a:lnTo>
                  <a:lnTo>
                    <a:pt x="6066714" y="3340100"/>
                  </a:lnTo>
                  <a:lnTo>
                    <a:pt x="6056490" y="3378200"/>
                  </a:lnTo>
                  <a:lnTo>
                    <a:pt x="6037186" y="3441700"/>
                  </a:lnTo>
                  <a:lnTo>
                    <a:pt x="6017018" y="3517900"/>
                  </a:lnTo>
                  <a:lnTo>
                    <a:pt x="5996063" y="3568700"/>
                  </a:lnTo>
                  <a:lnTo>
                    <a:pt x="5974372" y="3632200"/>
                  </a:lnTo>
                  <a:lnTo>
                    <a:pt x="5952007" y="3683000"/>
                  </a:lnTo>
                  <a:lnTo>
                    <a:pt x="5929020" y="3733800"/>
                  </a:lnTo>
                  <a:lnTo>
                    <a:pt x="5905474" y="3771900"/>
                  </a:lnTo>
                  <a:lnTo>
                    <a:pt x="5881421" y="3810000"/>
                  </a:lnTo>
                  <a:lnTo>
                    <a:pt x="5856935" y="3848100"/>
                  </a:lnTo>
                  <a:lnTo>
                    <a:pt x="5806859" y="3898900"/>
                  </a:lnTo>
                  <a:lnTo>
                    <a:pt x="5755716" y="3937000"/>
                  </a:lnTo>
                  <a:lnTo>
                    <a:pt x="5729897" y="3937000"/>
                  </a:lnTo>
                  <a:lnTo>
                    <a:pt x="5703976" y="3949700"/>
                  </a:lnTo>
                  <a:lnTo>
                    <a:pt x="5678068" y="3937000"/>
                  </a:lnTo>
                  <a:lnTo>
                    <a:pt x="5668048" y="3937000"/>
                  </a:lnTo>
                  <a:lnTo>
                    <a:pt x="5669381" y="3932745"/>
                  </a:lnTo>
                  <a:lnTo>
                    <a:pt x="5619369" y="3917150"/>
                  </a:lnTo>
                  <a:lnTo>
                    <a:pt x="5575897" y="3873500"/>
                  </a:lnTo>
                  <a:lnTo>
                    <a:pt x="5526532" y="3810000"/>
                  </a:lnTo>
                  <a:lnTo>
                    <a:pt x="5502478" y="3771900"/>
                  </a:lnTo>
                  <a:lnTo>
                    <a:pt x="5478932" y="3733800"/>
                  </a:lnTo>
                  <a:lnTo>
                    <a:pt x="5455945" y="3683000"/>
                  </a:lnTo>
                  <a:lnTo>
                    <a:pt x="5433580" y="3632200"/>
                  </a:lnTo>
                  <a:lnTo>
                    <a:pt x="5411889" y="3568700"/>
                  </a:lnTo>
                  <a:lnTo>
                    <a:pt x="5390934" y="3517900"/>
                  </a:lnTo>
                  <a:lnTo>
                    <a:pt x="5370766" y="3441700"/>
                  </a:lnTo>
                  <a:lnTo>
                    <a:pt x="5351450" y="3378200"/>
                  </a:lnTo>
                  <a:lnTo>
                    <a:pt x="5341239" y="3340100"/>
                  </a:lnTo>
                  <a:lnTo>
                    <a:pt x="5331358" y="3289300"/>
                  </a:lnTo>
                  <a:lnTo>
                    <a:pt x="5321820" y="3251200"/>
                  </a:lnTo>
                  <a:lnTo>
                    <a:pt x="5312613" y="3213100"/>
                  </a:lnTo>
                  <a:lnTo>
                    <a:pt x="5303761" y="3162300"/>
                  </a:lnTo>
                  <a:lnTo>
                    <a:pt x="5295239" y="3124200"/>
                  </a:lnTo>
                  <a:lnTo>
                    <a:pt x="5287086" y="3073400"/>
                  </a:lnTo>
                  <a:lnTo>
                    <a:pt x="5279275" y="3035300"/>
                  </a:lnTo>
                  <a:lnTo>
                    <a:pt x="5271821" y="2984500"/>
                  </a:lnTo>
                  <a:lnTo>
                    <a:pt x="5264721" y="2933700"/>
                  </a:lnTo>
                  <a:lnTo>
                    <a:pt x="5257990" y="2882900"/>
                  </a:lnTo>
                  <a:lnTo>
                    <a:pt x="5251615" y="2844800"/>
                  </a:lnTo>
                  <a:lnTo>
                    <a:pt x="5245608" y="2794000"/>
                  </a:lnTo>
                  <a:lnTo>
                    <a:pt x="5239956" y="2743200"/>
                  </a:lnTo>
                  <a:lnTo>
                    <a:pt x="5234686" y="2692400"/>
                  </a:lnTo>
                  <a:lnTo>
                    <a:pt x="5229796" y="2641600"/>
                  </a:lnTo>
                  <a:lnTo>
                    <a:pt x="5225275" y="2590800"/>
                  </a:lnTo>
                  <a:lnTo>
                    <a:pt x="5221135" y="2527300"/>
                  </a:lnTo>
                  <a:lnTo>
                    <a:pt x="5217376" y="2476500"/>
                  </a:lnTo>
                  <a:lnTo>
                    <a:pt x="5213997" y="2425700"/>
                  </a:lnTo>
                  <a:lnTo>
                    <a:pt x="5211013" y="2374900"/>
                  </a:lnTo>
                  <a:lnTo>
                    <a:pt x="5208409" y="2324100"/>
                  </a:lnTo>
                  <a:lnTo>
                    <a:pt x="5206212" y="2260600"/>
                  </a:lnTo>
                  <a:lnTo>
                    <a:pt x="5204396" y="2209800"/>
                  </a:lnTo>
                  <a:lnTo>
                    <a:pt x="5202987" y="2159000"/>
                  </a:lnTo>
                  <a:lnTo>
                    <a:pt x="5201971" y="2095500"/>
                  </a:lnTo>
                  <a:lnTo>
                    <a:pt x="5201361" y="2044700"/>
                  </a:lnTo>
                  <a:lnTo>
                    <a:pt x="5201158" y="1981200"/>
                  </a:lnTo>
                  <a:lnTo>
                    <a:pt x="5201361" y="1930400"/>
                  </a:lnTo>
                  <a:lnTo>
                    <a:pt x="5201971" y="1866900"/>
                  </a:lnTo>
                  <a:lnTo>
                    <a:pt x="5202987" y="1816100"/>
                  </a:lnTo>
                  <a:lnTo>
                    <a:pt x="5204396" y="1765300"/>
                  </a:lnTo>
                  <a:lnTo>
                    <a:pt x="5206212" y="1701800"/>
                  </a:lnTo>
                  <a:lnTo>
                    <a:pt x="5208409" y="1651000"/>
                  </a:lnTo>
                  <a:lnTo>
                    <a:pt x="5211013" y="1600200"/>
                  </a:lnTo>
                  <a:lnTo>
                    <a:pt x="5213997" y="1549400"/>
                  </a:lnTo>
                  <a:lnTo>
                    <a:pt x="5217376" y="1485900"/>
                  </a:lnTo>
                  <a:lnTo>
                    <a:pt x="5221135" y="1435100"/>
                  </a:lnTo>
                  <a:lnTo>
                    <a:pt x="5225275" y="1384300"/>
                  </a:lnTo>
                  <a:lnTo>
                    <a:pt x="5229796" y="1333500"/>
                  </a:lnTo>
                  <a:lnTo>
                    <a:pt x="5234686" y="1282700"/>
                  </a:lnTo>
                  <a:lnTo>
                    <a:pt x="5239956" y="1231900"/>
                  </a:lnTo>
                  <a:lnTo>
                    <a:pt x="5245608" y="1181100"/>
                  </a:lnTo>
                  <a:lnTo>
                    <a:pt x="5251615" y="1130300"/>
                  </a:lnTo>
                  <a:lnTo>
                    <a:pt x="5257990" y="1079500"/>
                  </a:lnTo>
                  <a:lnTo>
                    <a:pt x="5264721" y="1028700"/>
                  </a:lnTo>
                  <a:lnTo>
                    <a:pt x="5271821" y="990600"/>
                  </a:lnTo>
                  <a:lnTo>
                    <a:pt x="5279275" y="939800"/>
                  </a:lnTo>
                  <a:lnTo>
                    <a:pt x="5287086" y="889000"/>
                  </a:lnTo>
                  <a:lnTo>
                    <a:pt x="5295239" y="850900"/>
                  </a:lnTo>
                  <a:lnTo>
                    <a:pt x="5303761" y="800100"/>
                  </a:lnTo>
                  <a:lnTo>
                    <a:pt x="5312613" y="762000"/>
                  </a:lnTo>
                  <a:lnTo>
                    <a:pt x="5321820" y="711200"/>
                  </a:lnTo>
                  <a:lnTo>
                    <a:pt x="5331358" y="673100"/>
                  </a:lnTo>
                  <a:lnTo>
                    <a:pt x="5341239" y="635000"/>
                  </a:lnTo>
                  <a:lnTo>
                    <a:pt x="5351450" y="596900"/>
                  </a:lnTo>
                  <a:lnTo>
                    <a:pt x="5370766" y="520700"/>
                  </a:lnTo>
                  <a:lnTo>
                    <a:pt x="5390934" y="457200"/>
                  </a:lnTo>
                  <a:lnTo>
                    <a:pt x="5411889" y="393700"/>
                  </a:lnTo>
                  <a:lnTo>
                    <a:pt x="5433580" y="342900"/>
                  </a:lnTo>
                  <a:lnTo>
                    <a:pt x="5455945" y="279400"/>
                  </a:lnTo>
                  <a:lnTo>
                    <a:pt x="5478932" y="241300"/>
                  </a:lnTo>
                  <a:lnTo>
                    <a:pt x="5502478" y="190500"/>
                  </a:lnTo>
                  <a:lnTo>
                    <a:pt x="5526532" y="152400"/>
                  </a:lnTo>
                  <a:lnTo>
                    <a:pt x="5551017" y="127000"/>
                  </a:lnTo>
                  <a:lnTo>
                    <a:pt x="5575897" y="88900"/>
                  </a:lnTo>
                  <a:lnTo>
                    <a:pt x="5601093" y="63500"/>
                  </a:lnTo>
                  <a:lnTo>
                    <a:pt x="5678068" y="25400"/>
                  </a:lnTo>
                  <a:lnTo>
                    <a:pt x="5729897" y="25400"/>
                  </a:lnTo>
                  <a:lnTo>
                    <a:pt x="5806859" y="63500"/>
                  </a:lnTo>
                  <a:lnTo>
                    <a:pt x="5832056" y="88900"/>
                  </a:lnTo>
                  <a:lnTo>
                    <a:pt x="5856935" y="127000"/>
                  </a:lnTo>
                  <a:lnTo>
                    <a:pt x="5881421" y="152400"/>
                  </a:lnTo>
                  <a:lnTo>
                    <a:pt x="5905474" y="190500"/>
                  </a:lnTo>
                  <a:lnTo>
                    <a:pt x="5929020" y="241300"/>
                  </a:lnTo>
                  <a:lnTo>
                    <a:pt x="5952007" y="279400"/>
                  </a:lnTo>
                  <a:lnTo>
                    <a:pt x="5974372" y="342900"/>
                  </a:lnTo>
                  <a:lnTo>
                    <a:pt x="5996063" y="393700"/>
                  </a:lnTo>
                  <a:lnTo>
                    <a:pt x="6017018" y="457200"/>
                  </a:lnTo>
                  <a:lnTo>
                    <a:pt x="6037186" y="520700"/>
                  </a:lnTo>
                  <a:lnTo>
                    <a:pt x="6056490" y="596900"/>
                  </a:lnTo>
                  <a:lnTo>
                    <a:pt x="6066714" y="635000"/>
                  </a:lnTo>
                  <a:lnTo>
                    <a:pt x="6076594" y="673100"/>
                  </a:lnTo>
                  <a:lnTo>
                    <a:pt x="6086132" y="711200"/>
                  </a:lnTo>
                  <a:lnTo>
                    <a:pt x="6095339" y="762000"/>
                  </a:lnTo>
                  <a:lnTo>
                    <a:pt x="6104191" y="800100"/>
                  </a:lnTo>
                  <a:lnTo>
                    <a:pt x="6112713" y="850900"/>
                  </a:lnTo>
                  <a:lnTo>
                    <a:pt x="6120866" y="889000"/>
                  </a:lnTo>
                  <a:lnTo>
                    <a:pt x="6128677" y="939800"/>
                  </a:lnTo>
                  <a:lnTo>
                    <a:pt x="6136132" y="990600"/>
                  </a:lnTo>
                  <a:lnTo>
                    <a:pt x="6143231" y="1028700"/>
                  </a:lnTo>
                  <a:lnTo>
                    <a:pt x="6149975" y="1079500"/>
                  </a:lnTo>
                  <a:lnTo>
                    <a:pt x="6156350" y="1130300"/>
                  </a:lnTo>
                  <a:lnTo>
                    <a:pt x="6162357" y="1181100"/>
                  </a:lnTo>
                  <a:lnTo>
                    <a:pt x="6167996" y="1231900"/>
                  </a:lnTo>
                  <a:lnTo>
                    <a:pt x="6173267" y="1282700"/>
                  </a:lnTo>
                  <a:lnTo>
                    <a:pt x="6178156" y="1333500"/>
                  </a:lnTo>
                  <a:lnTo>
                    <a:pt x="6182677" y="1384300"/>
                  </a:lnTo>
                  <a:lnTo>
                    <a:pt x="6186817" y="1435100"/>
                  </a:lnTo>
                  <a:lnTo>
                    <a:pt x="6190577" y="1485900"/>
                  </a:lnTo>
                  <a:lnTo>
                    <a:pt x="6193955" y="1549400"/>
                  </a:lnTo>
                  <a:lnTo>
                    <a:pt x="6196952" y="1600200"/>
                  </a:lnTo>
                  <a:lnTo>
                    <a:pt x="6199543" y="1651000"/>
                  </a:lnTo>
                  <a:lnTo>
                    <a:pt x="6201753" y="1701800"/>
                  </a:lnTo>
                  <a:lnTo>
                    <a:pt x="6203556" y="1765300"/>
                  </a:lnTo>
                  <a:lnTo>
                    <a:pt x="6204978" y="1816100"/>
                  </a:lnTo>
                  <a:lnTo>
                    <a:pt x="6205982" y="1866900"/>
                  </a:lnTo>
                  <a:lnTo>
                    <a:pt x="6206591" y="1930400"/>
                  </a:lnTo>
                  <a:lnTo>
                    <a:pt x="6206807" y="1981200"/>
                  </a:lnTo>
                  <a:lnTo>
                    <a:pt x="6206807" y="1396390"/>
                  </a:lnTo>
                  <a:lnTo>
                    <a:pt x="6201270" y="1333500"/>
                  </a:lnTo>
                  <a:lnTo>
                    <a:pt x="6196355" y="1282700"/>
                  </a:lnTo>
                  <a:lnTo>
                    <a:pt x="6191059" y="1231900"/>
                  </a:lnTo>
                  <a:lnTo>
                    <a:pt x="6185395" y="1181100"/>
                  </a:lnTo>
                  <a:lnTo>
                    <a:pt x="6179350" y="1130300"/>
                  </a:lnTo>
                  <a:lnTo>
                    <a:pt x="6172949" y="1079500"/>
                  </a:lnTo>
                  <a:lnTo>
                    <a:pt x="6166167" y="1028700"/>
                  </a:lnTo>
                  <a:lnTo>
                    <a:pt x="6159043" y="977900"/>
                  </a:lnTo>
                  <a:lnTo>
                    <a:pt x="6151550" y="939800"/>
                  </a:lnTo>
                  <a:lnTo>
                    <a:pt x="6143701" y="889000"/>
                  </a:lnTo>
                  <a:lnTo>
                    <a:pt x="6135497" y="838200"/>
                  </a:lnTo>
                  <a:lnTo>
                    <a:pt x="6126937" y="800100"/>
                  </a:lnTo>
                  <a:lnTo>
                    <a:pt x="6118034" y="749300"/>
                  </a:lnTo>
                  <a:lnTo>
                    <a:pt x="6108789" y="711200"/>
                  </a:lnTo>
                  <a:lnTo>
                    <a:pt x="6099200" y="673100"/>
                  </a:lnTo>
                  <a:lnTo>
                    <a:pt x="6089269" y="622300"/>
                  </a:lnTo>
                  <a:lnTo>
                    <a:pt x="6078994" y="584200"/>
                  </a:lnTo>
                  <a:lnTo>
                    <a:pt x="6058814" y="520700"/>
                  </a:lnTo>
                  <a:lnTo>
                    <a:pt x="6037758" y="444500"/>
                  </a:lnTo>
                  <a:lnTo>
                    <a:pt x="6015863" y="381000"/>
                  </a:lnTo>
                  <a:lnTo>
                    <a:pt x="5993193" y="317500"/>
                  </a:lnTo>
                  <a:lnTo>
                    <a:pt x="5969762" y="266700"/>
                  </a:lnTo>
                  <a:lnTo>
                    <a:pt x="5945632" y="215900"/>
                  </a:lnTo>
                  <a:lnTo>
                    <a:pt x="5920841" y="177800"/>
                  </a:lnTo>
                  <a:lnTo>
                    <a:pt x="5895429" y="139700"/>
                  </a:lnTo>
                  <a:lnTo>
                    <a:pt x="5869444" y="101600"/>
                  </a:lnTo>
                  <a:lnTo>
                    <a:pt x="5842940" y="63500"/>
                  </a:lnTo>
                  <a:lnTo>
                    <a:pt x="5815939" y="50800"/>
                  </a:lnTo>
                  <a:lnTo>
                    <a:pt x="5788507" y="25400"/>
                  </a:lnTo>
                  <a:lnTo>
                    <a:pt x="5732475" y="0"/>
                  </a:lnTo>
                  <a:lnTo>
                    <a:pt x="5675477" y="0"/>
                  </a:lnTo>
                  <a:lnTo>
                    <a:pt x="5665546" y="4508"/>
                  </a:lnTo>
                  <a:lnTo>
                    <a:pt x="5664327" y="571"/>
                  </a:lnTo>
                  <a:lnTo>
                    <a:pt x="5597360" y="21475"/>
                  </a:lnTo>
                  <a:lnTo>
                    <a:pt x="5597360" y="45859"/>
                  </a:lnTo>
                  <a:lnTo>
                    <a:pt x="5592013" y="50800"/>
                  </a:lnTo>
                  <a:lnTo>
                    <a:pt x="5538508" y="101600"/>
                  </a:lnTo>
                  <a:lnTo>
                    <a:pt x="5512524" y="139700"/>
                  </a:lnTo>
                  <a:lnTo>
                    <a:pt x="5487111" y="177800"/>
                  </a:lnTo>
                  <a:lnTo>
                    <a:pt x="5462321" y="215900"/>
                  </a:lnTo>
                  <a:lnTo>
                    <a:pt x="5438191" y="266700"/>
                  </a:lnTo>
                  <a:lnTo>
                    <a:pt x="5414759" y="317500"/>
                  </a:lnTo>
                  <a:lnTo>
                    <a:pt x="5392077" y="381000"/>
                  </a:lnTo>
                  <a:lnTo>
                    <a:pt x="5370195" y="444500"/>
                  </a:lnTo>
                  <a:lnTo>
                    <a:pt x="5349138" y="520700"/>
                  </a:lnTo>
                  <a:lnTo>
                    <a:pt x="5328958" y="584200"/>
                  </a:lnTo>
                  <a:lnTo>
                    <a:pt x="5318684" y="622300"/>
                  </a:lnTo>
                  <a:lnTo>
                    <a:pt x="5308752" y="673100"/>
                  </a:lnTo>
                  <a:lnTo>
                    <a:pt x="5299164" y="711200"/>
                  </a:lnTo>
                  <a:lnTo>
                    <a:pt x="5289905" y="749300"/>
                  </a:lnTo>
                  <a:lnTo>
                    <a:pt x="5281003" y="800100"/>
                  </a:lnTo>
                  <a:lnTo>
                    <a:pt x="5272456" y="838200"/>
                  </a:lnTo>
                  <a:lnTo>
                    <a:pt x="5264251" y="889000"/>
                  </a:lnTo>
                  <a:lnTo>
                    <a:pt x="5256403" y="939800"/>
                  </a:lnTo>
                  <a:lnTo>
                    <a:pt x="5248910" y="977900"/>
                  </a:lnTo>
                  <a:lnTo>
                    <a:pt x="5241772" y="1028700"/>
                  </a:lnTo>
                  <a:lnTo>
                    <a:pt x="5235003" y="1079500"/>
                  </a:lnTo>
                  <a:lnTo>
                    <a:pt x="5228602" y="1130300"/>
                  </a:lnTo>
                  <a:lnTo>
                    <a:pt x="5222557" y="1181100"/>
                  </a:lnTo>
                  <a:lnTo>
                    <a:pt x="5216893" y="1231900"/>
                  </a:lnTo>
                  <a:lnTo>
                    <a:pt x="5211597" y="1282700"/>
                  </a:lnTo>
                  <a:lnTo>
                    <a:pt x="5206670" y="1333500"/>
                  </a:lnTo>
                  <a:lnTo>
                    <a:pt x="5202123" y="1384300"/>
                  </a:lnTo>
                  <a:lnTo>
                    <a:pt x="5197970" y="1435100"/>
                  </a:lnTo>
                  <a:lnTo>
                    <a:pt x="5194185" y="1485900"/>
                  </a:lnTo>
                  <a:lnTo>
                    <a:pt x="5190795" y="1536700"/>
                  </a:lnTo>
                  <a:lnTo>
                    <a:pt x="5187797" y="1600200"/>
                  </a:lnTo>
                  <a:lnTo>
                    <a:pt x="5185181" y="1651000"/>
                  </a:lnTo>
                  <a:lnTo>
                    <a:pt x="5182971" y="1701800"/>
                  </a:lnTo>
                  <a:lnTo>
                    <a:pt x="5181143" y="1765300"/>
                  </a:lnTo>
                  <a:lnTo>
                    <a:pt x="5179720" y="1816100"/>
                  </a:lnTo>
                  <a:lnTo>
                    <a:pt x="5178704" y="1866900"/>
                  </a:lnTo>
                  <a:lnTo>
                    <a:pt x="5178095" y="1930400"/>
                  </a:lnTo>
                  <a:lnTo>
                    <a:pt x="5177891" y="1981200"/>
                  </a:lnTo>
                  <a:lnTo>
                    <a:pt x="5178095" y="2044700"/>
                  </a:lnTo>
                  <a:lnTo>
                    <a:pt x="5178704" y="2095500"/>
                  </a:lnTo>
                  <a:lnTo>
                    <a:pt x="5179720" y="2159000"/>
                  </a:lnTo>
                  <a:lnTo>
                    <a:pt x="5181143" y="2209800"/>
                  </a:lnTo>
                  <a:lnTo>
                    <a:pt x="5182971" y="2260600"/>
                  </a:lnTo>
                  <a:lnTo>
                    <a:pt x="5185181" y="2324100"/>
                  </a:lnTo>
                  <a:lnTo>
                    <a:pt x="5187797" y="2374900"/>
                  </a:lnTo>
                  <a:lnTo>
                    <a:pt x="5190795" y="2425700"/>
                  </a:lnTo>
                  <a:lnTo>
                    <a:pt x="5194185" y="2476500"/>
                  </a:lnTo>
                  <a:lnTo>
                    <a:pt x="5197970" y="2540000"/>
                  </a:lnTo>
                  <a:lnTo>
                    <a:pt x="5202123" y="2590800"/>
                  </a:lnTo>
                  <a:lnTo>
                    <a:pt x="5206670" y="2641600"/>
                  </a:lnTo>
                  <a:lnTo>
                    <a:pt x="5211597" y="2692400"/>
                  </a:lnTo>
                  <a:lnTo>
                    <a:pt x="5216893" y="2743200"/>
                  </a:lnTo>
                  <a:lnTo>
                    <a:pt x="5222557" y="2794000"/>
                  </a:lnTo>
                  <a:lnTo>
                    <a:pt x="5228602" y="2844800"/>
                  </a:lnTo>
                  <a:lnTo>
                    <a:pt x="5235003" y="2895600"/>
                  </a:lnTo>
                  <a:lnTo>
                    <a:pt x="5241772" y="2933700"/>
                  </a:lnTo>
                  <a:lnTo>
                    <a:pt x="5248910" y="2984500"/>
                  </a:lnTo>
                  <a:lnTo>
                    <a:pt x="5256403" y="3035300"/>
                  </a:lnTo>
                  <a:lnTo>
                    <a:pt x="5264251" y="3086100"/>
                  </a:lnTo>
                  <a:lnTo>
                    <a:pt x="5272456" y="3124200"/>
                  </a:lnTo>
                  <a:lnTo>
                    <a:pt x="5281003" y="3175000"/>
                  </a:lnTo>
                  <a:lnTo>
                    <a:pt x="5289905" y="3213100"/>
                  </a:lnTo>
                  <a:lnTo>
                    <a:pt x="5299164" y="3263900"/>
                  </a:lnTo>
                  <a:lnTo>
                    <a:pt x="5308752" y="3302000"/>
                  </a:lnTo>
                  <a:lnTo>
                    <a:pt x="5318684" y="3340100"/>
                  </a:lnTo>
                  <a:lnTo>
                    <a:pt x="5328958" y="3378200"/>
                  </a:lnTo>
                  <a:lnTo>
                    <a:pt x="5349138" y="3454400"/>
                  </a:lnTo>
                  <a:lnTo>
                    <a:pt x="5370195" y="3530600"/>
                  </a:lnTo>
                  <a:lnTo>
                    <a:pt x="5392077" y="3594100"/>
                  </a:lnTo>
                  <a:lnTo>
                    <a:pt x="5414759" y="3644900"/>
                  </a:lnTo>
                  <a:lnTo>
                    <a:pt x="5438191" y="3708400"/>
                  </a:lnTo>
                  <a:lnTo>
                    <a:pt x="5462321" y="3746500"/>
                  </a:lnTo>
                  <a:lnTo>
                    <a:pt x="5487111" y="3797300"/>
                  </a:lnTo>
                  <a:lnTo>
                    <a:pt x="5512524" y="3835400"/>
                  </a:lnTo>
                  <a:lnTo>
                    <a:pt x="5538508" y="3873500"/>
                  </a:lnTo>
                  <a:lnTo>
                    <a:pt x="5565013" y="3898900"/>
                  </a:lnTo>
                  <a:lnTo>
                    <a:pt x="5567032" y="3900805"/>
                  </a:lnTo>
                  <a:lnTo>
                    <a:pt x="123329" y="2201697"/>
                  </a:lnTo>
                  <a:lnTo>
                    <a:pt x="131978" y="2191753"/>
                  </a:lnTo>
                  <a:lnTo>
                    <a:pt x="143027" y="2179053"/>
                  </a:lnTo>
                  <a:lnTo>
                    <a:pt x="161099" y="2139480"/>
                  </a:lnTo>
                  <a:lnTo>
                    <a:pt x="174180" y="2090331"/>
                  </a:lnTo>
                  <a:lnTo>
                    <a:pt x="182130" y="2035200"/>
                  </a:lnTo>
                  <a:lnTo>
                    <a:pt x="184810" y="1977656"/>
                  </a:lnTo>
                  <a:lnTo>
                    <a:pt x="182130" y="1920125"/>
                  </a:lnTo>
                  <a:lnTo>
                    <a:pt x="174180" y="1864982"/>
                  </a:lnTo>
                  <a:lnTo>
                    <a:pt x="161544" y="1817497"/>
                  </a:lnTo>
                  <a:lnTo>
                    <a:pt x="161544" y="1977656"/>
                  </a:lnTo>
                  <a:lnTo>
                    <a:pt x="157492" y="2048370"/>
                  </a:lnTo>
                  <a:lnTo>
                    <a:pt x="146621" y="2107527"/>
                  </a:lnTo>
                  <a:lnTo>
                    <a:pt x="130860" y="2152726"/>
                  </a:lnTo>
                  <a:lnTo>
                    <a:pt x="112141" y="2181593"/>
                  </a:lnTo>
                  <a:lnTo>
                    <a:pt x="92405" y="2191753"/>
                  </a:lnTo>
                  <a:lnTo>
                    <a:pt x="72656" y="2181593"/>
                  </a:lnTo>
                  <a:lnTo>
                    <a:pt x="53936" y="2152726"/>
                  </a:lnTo>
                  <a:lnTo>
                    <a:pt x="38176" y="2107527"/>
                  </a:lnTo>
                  <a:lnTo>
                    <a:pt x="27305" y="2048370"/>
                  </a:lnTo>
                  <a:lnTo>
                    <a:pt x="23266" y="1977656"/>
                  </a:lnTo>
                  <a:lnTo>
                    <a:pt x="27305" y="1906943"/>
                  </a:lnTo>
                  <a:lnTo>
                    <a:pt x="38176" y="1847786"/>
                  </a:lnTo>
                  <a:lnTo>
                    <a:pt x="53936" y="1802587"/>
                  </a:lnTo>
                  <a:lnTo>
                    <a:pt x="72656" y="1773720"/>
                  </a:lnTo>
                  <a:lnTo>
                    <a:pt x="92405" y="1763560"/>
                  </a:lnTo>
                  <a:lnTo>
                    <a:pt x="112141" y="1773720"/>
                  </a:lnTo>
                  <a:lnTo>
                    <a:pt x="130860" y="1802587"/>
                  </a:lnTo>
                  <a:lnTo>
                    <a:pt x="146621" y="1847786"/>
                  </a:lnTo>
                  <a:lnTo>
                    <a:pt x="157492" y="1906943"/>
                  </a:lnTo>
                  <a:lnTo>
                    <a:pt x="161544" y="1977656"/>
                  </a:lnTo>
                  <a:lnTo>
                    <a:pt x="161544" y="1817497"/>
                  </a:lnTo>
                  <a:lnTo>
                    <a:pt x="161099" y="1815820"/>
                  </a:lnTo>
                  <a:lnTo>
                    <a:pt x="143027" y="1776260"/>
                  </a:lnTo>
                  <a:lnTo>
                    <a:pt x="131978" y="1763560"/>
                  </a:lnTo>
                  <a:lnTo>
                    <a:pt x="123875" y="1754263"/>
                  </a:lnTo>
                  <a:lnTo>
                    <a:pt x="5597360" y="45859"/>
                  </a:lnTo>
                  <a:lnTo>
                    <a:pt x="5597360" y="21475"/>
                  </a:lnTo>
                  <a:lnTo>
                    <a:pt x="86321" y="1741601"/>
                  </a:lnTo>
                  <a:lnTo>
                    <a:pt x="86537" y="1742325"/>
                  </a:lnTo>
                  <a:lnTo>
                    <a:pt x="64719" y="1749882"/>
                  </a:lnTo>
                  <a:lnTo>
                    <a:pt x="23698" y="1815820"/>
                  </a:lnTo>
                  <a:lnTo>
                    <a:pt x="10617" y="1864982"/>
                  </a:lnTo>
                  <a:lnTo>
                    <a:pt x="2667" y="1920125"/>
                  </a:lnTo>
                  <a:lnTo>
                    <a:pt x="0" y="1977656"/>
                  </a:lnTo>
                  <a:lnTo>
                    <a:pt x="2667" y="2035200"/>
                  </a:lnTo>
                  <a:lnTo>
                    <a:pt x="10617" y="2090331"/>
                  </a:lnTo>
                  <a:lnTo>
                    <a:pt x="23698" y="2139480"/>
                  </a:lnTo>
                  <a:lnTo>
                    <a:pt x="41770" y="2179053"/>
                  </a:lnTo>
                  <a:lnTo>
                    <a:pt x="84899" y="2212429"/>
                  </a:lnTo>
                  <a:lnTo>
                    <a:pt x="84442" y="2213914"/>
                  </a:lnTo>
                  <a:lnTo>
                    <a:pt x="5606148" y="3937393"/>
                  </a:lnTo>
                  <a:lnTo>
                    <a:pt x="5619458" y="3949700"/>
                  </a:lnTo>
                  <a:lnTo>
                    <a:pt x="5647283" y="3962400"/>
                  </a:lnTo>
                  <a:lnTo>
                    <a:pt x="5760669" y="3962400"/>
                  </a:lnTo>
                  <a:lnTo>
                    <a:pt x="5788507" y="3949700"/>
                  </a:lnTo>
                  <a:lnTo>
                    <a:pt x="5842940" y="3898900"/>
                  </a:lnTo>
                  <a:lnTo>
                    <a:pt x="5895429" y="3835400"/>
                  </a:lnTo>
                  <a:lnTo>
                    <a:pt x="5920841" y="3797300"/>
                  </a:lnTo>
                  <a:lnTo>
                    <a:pt x="5945632" y="3746500"/>
                  </a:lnTo>
                  <a:lnTo>
                    <a:pt x="5969762" y="3708400"/>
                  </a:lnTo>
                  <a:lnTo>
                    <a:pt x="5993193" y="3644900"/>
                  </a:lnTo>
                  <a:lnTo>
                    <a:pt x="6015863" y="3594100"/>
                  </a:lnTo>
                  <a:lnTo>
                    <a:pt x="6037758" y="3530600"/>
                  </a:lnTo>
                  <a:lnTo>
                    <a:pt x="6058814" y="3454400"/>
                  </a:lnTo>
                  <a:lnTo>
                    <a:pt x="6078994" y="3378200"/>
                  </a:lnTo>
                  <a:lnTo>
                    <a:pt x="6089269" y="3340100"/>
                  </a:lnTo>
                  <a:lnTo>
                    <a:pt x="6099200" y="3302000"/>
                  </a:lnTo>
                  <a:lnTo>
                    <a:pt x="6108789" y="3263900"/>
                  </a:lnTo>
                  <a:lnTo>
                    <a:pt x="6118034" y="3213100"/>
                  </a:lnTo>
                  <a:lnTo>
                    <a:pt x="6126937" y="3175000"/>
                  </a:lnTo>
                  <a:lnTo>
                    <a:pt x="6135497" y="3124200"/>
                  </a:lnTo>
                  <a:lnTo>
                    <a:pt x="6143701" y="3086100"/>
                  </a:lnTo>
                  <a:lnTo>
                    <a:pt x="6151550" y="3035300"/>
                  </a:lnTo>
                  <a:lnTo>
                    <a:pt x="6159043" y="2984500"/>
                  </a:lnTo>
                  <a:lnTo>
                    <a:pt x="6166167" y="2933700"/>
                  </a:lnTo>
                  <a:lnTo>
                    <a:pt x="6172949" y="2895600"/>
                  </a:lnTo>
                  <a:lnTo>
                    <a:pt x="6179350" y="2844800"/>
                  </a:lnTo>
                  <a:lnTo>
                    <a:pt x="6185395" y="2794000"/>
                  </a:lnTo>
                  <a:lnTo>
                    <a:pt x="6191059" y="2743200"/>
                  </a:lnTo>
                  <a:lnTo>
                    <a:pt x="6196355" y="2692400"/>
                  </a:lnTo>
                  <a:lnTo>
                    <a:pt x="6201270" y="2641600"/>
                  </a:lnTo>
                  <a:lnTo>
                    <a:pt x="6205817" y="2590800"/>
                  </a:lnTo>
                  <a:lnTo>
                    <a:pt x="6209982" y="2540000"/>
                  </a:lnTo>
                  <a:lnTo>
                    <a:pt x="6213754" y="2476500"/>
                  </a:lnTo>
                  <a:lnTo>
                    <a:pt x="6217145" y="2425700"/>
                  </a:lnTo>
                  <a:lnTo>
                    <a:pt x="6220155" y="2374900"/>
                  </a:lnTo>
                  <a:lnTo>
                    <a:pt x="6222771" y="2324100"/>
                  </a:lnTo>
                  <a:lnTo>
                    <a:pt x="6224981" y="2260600"/>
                  </a:lnTo>
                  <a:lnTo>
                    <a:pt x="6226797" y="2209800"/>
                  </a:lnTo>
                  <a:lnTo>
                    <a:pt x="6228219" y="2159000"/>
                  </a:lnTo>
                  <a:lnTo>
                    <a:pt x="6229235" y="2095500"/>
                  </a:lnTo>
                  <a:lnTo>
                    <a:pt x="6229858" y="2044700"/>
                  </a:lnTo>
                  <a:lnTo>
                    <a:pt x="6230061" y="1981200"/>
                  </a:lnTo>
                  <a:close/>
                </a:path>
              </a:pathLst>
            </a:custGeom>
            <a:solidFill>
              <a:srgbClr val="5E5D5E"/>
            </a:solidFill>
          </p:spPr>
          <p:txBody>
            <a:bodyPr wrap="square" lIns="0" tIns="0" rIns="0" bIns="0" rtlCol="0"/>
            <a:lstStyle/>
            <a:p>
              <a:endParaRPr/>
            </a:p>
          </p:txBody>
        </p:sp>
        <p:sp>
          <p:nvSpPr>
            <p:cNvPr id="84" name="object 84"/>
            <p:cNvSpPr/>
            <p:nvPr/>
          </p:nvSpPr>
          <p:spPr>
            <a:xfrm>
              <a:off x="1078738" y="6520300"/>
              <a:ext cx="443865" cy="443865"/>
            </a:xfrm>
            <a:custGeom>
              <a:avLst/>
              <a:gdLst/>
              <a:ahLst/>
              <a:cxnLst/>
              <a:rect l="l" t="t" r="r" b="b"/>
              <a:pathLst>
                <a:path w="443865" h="443865">
                  <a:moveTo>
                    <a:pt x="373608" y="221792"/>
                  </a:moveTo>
                  <a:lnTo>
                    <a:pt x="365848" y="173863"/>
                  </a:lnTo>
                  <a:lnTo>
                    <a:pt x="344284" y="132207"/>
                  </a:lnTo>
                  <a:lnTo>
                    <a:pt x="342582" y="130505"/>
                  </a:lnTo>
                  <a:lnTo>
                    <a:pt x="342582" y="221792"/>
                  </a:lnTo>
                  <a:lnTo>
                    <a:pt x="333070" y="268757"/>
                  </a:lnTo>
                  <a:lnTo>
                    <a:pt x="307162" y="307149"/>
                  </a:lnTo>
                  <a:lnTo>
                    <a:pt x="268770" y="333057"/>
                  </a:lnTo>
                  <a:lnTo>
                    <a:pt x="221805" y="342569"/>
                  </a:lnTo>
                  <a:lnTo>
                    <a:pt x="174840" y="333057"/>
                  </a:lnTo>
                  <a:lnTo>
                    <a:pt x="136448" y="307149"/>
                  </a:lnTo>
                  <a:lnTo>
                    <a:pt x="110540" y="268757"/>
                  </a:lnTo>
                  <a:lnTo>
                    <a:pt x="101028" y="221792"/>
                  </a:lnTo>
                  <a:lnTo>
                    <a:pt x="110540" y="174828"/>
                  </a:lnTo>
                  <a:lnTo>
                    <a:pt x="136448" y="136423"/>
                  </a:lnTo>
                  <a:lnTo>
                    <a:pt x="174840" y="110528"/>
                  </a:lnTo>
                  <a:lnTo>
                    <a:pt x="221805" y="101015"/>
                  </a:lnTo>
                  <a:lnTo>
                    <a:pt x="268770" y="110528"/>
                  </a:lnTo>
                  <a:lnTo>
                    <a:pt x="307162" y="136423"/>
                  </a:lnTo>
                  <a:lnTo>
                    <a:pt x="333070" y="174828"/>
                  </a:lnTo>
                  <a:lnTo>
                    <a:pt x="342582" y="221792"/>
                  </a:lnTo>
                  <a:lnTo>
                    <a:pt x="342582" y="130505"/>
                  </a:lnTo>
                  <a:lnTo>
                    <a:pt x="313093" y="101015"/>
                  </a:lnTo>
                  <a:lnTo>
                    <a:pt x="311404" y="99326"/>
                  </a:lnTo>
                  <a:lnTo>
                    <a:pt x="269735" y="77749"/>
                  </a:lnTo>
                  <a:lnTo>
                    <a:pt x="221805" y="70002"/>
                  </a:lnTo>
                  <a:lnTo>
                    <a:pt x="173875" y="77749"/>
                  </a:lnTo>
                  <a:lnTo>
                    <a:pt x="132219" y="99326"/>
                  </a:lnTo>
                  <a:lnTo>
                    <a:pt x="99339" y="132207"/>
                  </a:lnTo>
                  <a:lnTo>
                    <a:pt x="77762" y="173863"/>
                  </a:lnTo>
                  <a:lnTo>
                    <a:pt x="70015" y="221792"/>
                  </a:lnTo>
                  <a:lnTo>
                    <a:pt x="77762" y="269722"/>
                  </a:lnTo>
                  <a:lnTo>
                    <a:pt x="99339" y="311378"/>
                  </a:lnTo>
                  <a:lnTo>
                    <a:pt x="132219" y="344258"/>
                  </a:lnTo>
                  <a:lnTo>
                    <a:pt x="173875" y="365836"/>
                  </a:lnTo>
                  <a:lnTo>
                    <a:pt x="221805" y="373583"/>
                  </a:lnTo>
                  <a:lnTo>
                    <a:pt x="269735" y="365836"/>
                  </a:lnTo>
                  <a:lnTo>
                    <a:pt x="311404" y="344258"/>
                  </a:lnTo>
                  <a:lnTo>
                    <a:pt x="313093" y="342569"/>
                  </a:lnTo>
                  <a:lnTo>
                    <a:pt x="344284" y="311378"/>
                  </a:lnTo>
                  <a:lnTo>
                    <a:pt x="365848" y="269722"/>
                  </a:lnTo>
                  <a:lnTo>
                    <a:pt x="373608" y="221792"/>
                  </a:lnTo>
                  <a:close/>
                </a:path>
                <a:path w="443865" h="443865">
                  <a:moveTo>
                    <a:pt x="443611" y="221792"/>
                  </a:moveTo>
                  <a:lnTo>
                    <a:pt x="439191" y="178104"/>
                  </a:lnTo>
                  <a:lnTo>
                    <a:pt x="439102" y="177139"/>
                  </a:lnTo>
                  <a:lnTo>
                    <a:pt x="426161" y="135534"/>
                  </a:lnTo>
                  <a:lnTo>
                    <a:pt x="412597" y="110578"/>
                  </a:lnTo>
                  <a:lnTo>
                    <a:pt x="412597" y="221792"/>
                  </a:lnTo>
                  <a:lnTo>
                    <a:pt x="407555" y="265480"/>
                  </a:lnTo>
                  <a:lnTo>
                    <a:pt x="393179" y="305612"/>
                  </a:lnTo>
                  <a:lnTo>
                    <a:pt x="370636" y="341045"/>
                  </a:lnTo>
                  <a:lnTo>
                    <a:pt x="341071" y="370611"/>
                  </a:lnTo>
                  <a:lnTo>
                    <a:pt x="305638" y="393153"/>
                  </a:lnTo>
                  <a:lnTo>
                    <a:pt x="265506" y="407530"/>
                  </a:lnTo>
                  <a:lnTo>
                    <a:pt x="221805" y="412572"/>
                  </a:lnTo>
                  <a:lnTo>
                    <a:pt x="178117" y="407530"/>
                  </a:lnTo>
                  <a:lnTo>
                    <a:pt x="137985" y="393153"/>
                  </a:lnTo>
                  <a:lnTo>
                    <a:pt x="102552" y="370611"/>
                  </a:lnTo>
                  <a:lnTo>
                    <a:pt x="72986" y="341045"/>
                  </a:lnTo>
                  <a:lnTo>
                    <a:pt x="50444" y="305612"/>
                  </a:lnTo>
                  <a:lnTo>
                    <a:pt x="36068" y="265480"/>
                  </a:lnTo>
                  <a:lnTo>
                    <a:pt x="31026" y="221792"/>
                  </a:lnTo>
                  <a:lnTo>
                    <a:pt x="36068" y="178104"/>
                  </a:lnTo>
                  <a:lnTo>
                    <a:pt x="50444" y="137960"/>
                  </a:lnTo>
                  <a:lnTo>
                    <a:pt x="72986" y="102539"/>
                  </a:lnTo>
                  <a:lnTo>
                    <a:pt x="102552" y="72974"/>
                  </a:lnTo>
                  <a:lnTo>
                    <a:pt x="137985" y="50431"/>
                  </a:lnTo>
                  <a:lnTo>
                    <a:pt x="178117" y="36055"/>
                  </a:lnTo>
                  <a:lnTo>
                    <a:pt x="221805" y="31013"/>
                  </a:lnTo>
                  <a:lnTo>
                    <a:pt x="265506" y="36055"/>
                  </a:lnTo>
                  <a:lnTo>
                    <a:pt x="305638" y="50431"/>
                  </a:lnTo>
                  <a:lnTo>
                    <a:pt x="341071" y="72974"/>
                  </a:lnTo>
                  <a:lnTo>
                    <a:pt x="370636" y="102539"/>
                  </a:lnTo>
                  <a:lnTo>
                    <a:pt x="393179" y="137960"/>
                  </a:lnTo>
                  <a:lnTo>
                    <a:pt x="407555" y="178104"/>
                  </a:lnTo>
                  <a:lnTo>
                    <a:pt x="412597" y="221792"/>
                  </a:lnTo>
                  <a:lnTo>
                    <a:pt x="412597" y="110578"/>
                  </a:lnTo>
                  <a:lnTo>
                    <a:pt x="405688" y="97866"/>
                  </a:lnTo>
                  <a:lnTo>
                    <a:pt x="378574" y="65024"/>
                  </a:lnTo>
                  <a:lnTo>
                    <a:pt x="345744" y="37922"/>
                  </a:lnTo>
                  <a:lnTo>
                    <a:pt x="333019" y="31013"/>
                  </a:lnTo>
                  <a:lnTo>
                    <a:pt x="308063" y="17449"/>
                  </a:lnTo>
                  <a:lnTo>
                    <a:pt x="266458" y="4508"/>
                  </a:lnTo>
                  <a:lnTo>
                    <a:pt x="221805" y="0"/>
                  </a:lnTo>
                  <a:lnTo>
                    <a:pt x="177165" y="4508"/>
                  </a:lnTo>
                  <a:lnTo>
                    <a:pt x="135547" y="17449"/>
                  </a:lnTo>
                  <a:lnTo>
                    <a:pt x="97878" y="37922"/>
                  </a:lnTo>
                  <a:lnTo>
                    <a:pt x="65036" y="65024"/>
                  </a:lnTo>
                  <a:lnTo>
                    <a:pt x="37934" y="97866"/>
                  </a:lnTo>
                  <a:lnTo>
                    <a:pt x="17462" y="135534"/>
                  </a:lnTo>
                  <a:lnTo>
                    <a:pt x="4521" y="177139"/>
                  </a:lnTo>
                  <a:lnTo>
                    <a:pt x="0" y="221792"/>
                  </a:lnTo>
                  <a:lnTo>
                    <a:pt x="4419" y="265480"/>
                  </a:lnTo>
                  <a:lnTo>
                    <a:pt x="17462" y="308038"/>
                  </a:lnTo>
                  <a:lnTo>
                    <a:pt x="37934" y="345719"/>
                  </a:lnTo>
                  <a:lnTo>
                    <a:pt x="65036" y="378548"/>
                  </a:lnTo>
                  <a:lnTo>
                    <a:pt x="97878" y="405663"/>
                  </a:lnTo>
                  <a:lnTo>
                    <a:pt x="135547" y="426135"/>
                  </a:lnTo>
                  <a:lnTo>
                    <a:pt x="177165" y="439077"/>
                  </a:lnTo>
                  <a:lnTo>
                    <a:pt x="221805" y="443598"/>
                  </a:lnTo>
                  <a:lnTo>
                    <a:pt x="266458" y="439077"/>
                  </a:lnTo>
                  <a:lnTo>
                    <a:pt x="308063" y="426135"/>
                  </a:lnTo>
                  <a:lnTo>
                    <a:pt x="333006" y="412572"/>
                  </a:lnTo>
                  <a:lnTo>
                    <a:pt x="345744" y="405663"/>
                  </a:lnTo>
                  <a:lnTo>
                    <a:pt x="378574" y="378548"/>
                  </a:lnTo>
                  <a:lnTo>
                    <a:pt x="405688" y="345719"/>
                  </a:lnTo>
                  <a:lnTo>
                    <a:pt x="426161" y="308038"/>
                  </a:lnTo>
                  <a:lnTo>
                    <a:pt x="439102" y="266433"/>
                  </a:lnTo>
                  <a:lnTo>
                    <a:pt x="443611" y="221792"/>
                  </a:lnTo>
                  <a:close/>
                </a:path>
              </a:pathLst>
            </a:custGeom>
            <a:solidFill>
              <a:srgbClr val="65B334"/>
            </a:solidFill>
          </p:spPr>
          <p:txBody>
            <a:bodyPr wrap="square" lIns="0" tIns="0" rIns="0" bIns="0" rtlCol="0"/>
            <a:lstStyle/>
            <a:p>
              <a:endParaRPr/>
            </a:p>
          </p:txBody>
        </p:sp>
        <p:pic>
          <p:nvPicPr>
            <p:cNvPr id="85" name="object 85"/>
            <p:cNvPicPr/>
            <p:nvPr/>
          </p:nvPicPr>
          <p:blipFill>
            <a:blip r:embed="rId36" cstate="print"/>
            <a:stretch>
              <a:fillRect/>
            </a:stretch>
          </p:blipFill>
          <p:spPr>
            <a:xfrm>
              <a:off x="1218766" y="6660303"/>
              <a:ext cx="163565" cy="163565"/>
            </a:xfrm>
            <a:prstGeom prst="rect">
              <a:avLst/>
            </a:prstGeom>
          </p:spPr>
        </p:pic>
        <p:sp>
          <p:nvSpPr>
            <p:cNvPr id="86" name="object 86"/>
            <p:cNvSpPr/>
            <p:nvPr/>
          </p:nvSpPr>
          <p:spPr>
            <a:xfrm>
              <a:off x="1290472" y="6522992"/>
              <a:ext cx="31115" cy="440690"/>
            </a:xfrm>
            <a:custGeom>
              <a:avLst/>
              <a:gdLst/>
              <a:ahLst/>
              <a:cxnLst/>
              <a:rect l="l" t="t" r="r" b="b"/>
              <a:pathLst>
                <a:path w="31115" h="440690">
                  <a:moveTo>
                    <a:pt x="31013" y="392049"/>
                  </a:moveTo>
                  <a:lnTo>
                    <a:pt x="24066" y="385102"/>
                  </a:lnTo>
                  <a:lnTo>
                    <a:pt x="6934" y="385102"/>
                  </a:lnTo>
                  <a:lnTo>
                    <a:pt x="0" y="392049"/>
                  </a:lnTo>
                  <a:lnTo>
                    <a:pt x="0" y="433387"/>
                  </a:lnTo>
                  <a:lnTo>
                    <a:pt x="6934" y="440321"/>
                  </a:lnTo>
                  <a:lnTo>
                    <a:pt x="15506" y="440321"/>
                  </a:lnTo>
                  <a:lnTo>
                    <a:pt x="24066" y="440321"/>
                  </a:lnTo>
                  <a:lnTo>
                    <a:pt x="31013" y="433387"/>
                  </a:lnTo>
                  <a:lnTo>
                    <a:pt x="31013" y="392049"/>
                  </a:lnTo>
                  <a:close/>
                </a:path>
                <a:path w="31115" h="440690">
                  <a:moveTo>
                    <a:pt x="31013" y="6946"/>
                  </a:moveTo>
                  <a:lnTo>
                    <a:pt x="24066" y="0"/>
                  </a:lnTo>
                  <a:lnTo>
                    <a:pt x="6934" y="0"/>
                  </a:lnTo>
                  <a:lnTo>
                    <a:pt x="0" y="6946"/>
                  </a:lnTo>
                  <a:lnTo>
                    <a:pt x="0" y="46418"/>
                  </a:lnTo>
                  <a:lnTo>
                    <a:pt x="6934" y="53352"/>
                  </a:lnTo>
                  <a:lnTo>
                    <a:pt x="15506" y="53352"/>
                  </a:lnTo>
                  <a:lnTo>
                    <a:pt x="24066" y="53352"/>
                  </a:lnTo>
                  <a:lnTo>
                    <a:pt x="31013" y="46418"/>
                  </a:lnTo>
                  <a:lnTo>
                    <a:pt x="31013" y="6946"/>
                  </a:lnTo>
                  <a:close/>
                </a:path>
              </a:pathLst>
            </a:custGeom>
            <a:solidFill>
              <a:srgbClr val="65B334"/>
            </a:solidFill>
          </p:spPr>
          <p:txBody>
            <a:bodyPr wrap="square" lIns="0" tIns="0" rIns="0" bIns="0" rtlCol="0"/>
            <a:lstStyle/>
            <a:p>
              <a:endParaRPr/>
            </a:p>
          </p:txBody>
        </p:sp>
        <p:pic>
          <p:nvPicPr>
            <p:cNvPr id="87" name="object 87"/>
            <p:cNvPicPr/>
            <p:nvPr/>
          </p:nvPicPr>
          <p:blipFill>
            <a:blip r:embed="rId37" cstate="print"/>
            <a:stretch>
              <a:fillRect/>
            </a:stretch>
          </p:blipFill>
          <p:spPr>
            <a:xfrm>
              <a:off x="1470185" y="6430182"/>
              <a:ext cx="149689" cy="149697"/>
            </a:xfrm>
            <a:prstGeom prst="rect">
              <a:avLst/>
            </a:prstGeom>
          </p:spPr>
        </p:pic>
        <p:sp>
          <p:nvSpPr>
            <p:cNvPr id="88" name="object 88"/>
            <p:cNvSpPr/>
            <p:nvPr/>
          </p:nvSpPr>
          <p:spPr>
            <a:xfrm>
              <a:off x="1080389" y="6493097"/>
              <a:ext cx="476884" cy="273685"/>
            </a:xfrm>
            <a:custGeom>
              <a:avLst/>
              <a:gdLst/>
              <a:ahLst/>
              <a:cxnLst/>
              <a:rect l="l" t="t" r="r" b="b"/>
              <a:pathLst>
                <a:path w="476884" h="273684">
                  <a:moveTo>
                    <a:pt x="55219" y="241490"/>
                  </a:moveTo>
                  <a:lnTo>
                    <a:pt x="48272" y="234556"/>
                  </a:lnTo>
                  <a:lnTo>
                    <a:pt x="6946" y="234556"/>
                  </a:lnTo>
                  <a:lnTo>
                    <a:pt x="0" y="241490"/>
                  </a:lnTo>
                  <a:lnTo>
                    <a:pt x="0" y="258622"/>
                  </a:lnTo>
                  <a:lnTo>
                    <a:pt x="6946" y="265569"/>
                  </a:lnTo>
                  <a:lnTo>
                    <a:pt x="39712" y="265569"/>
                  </a:lnTo>
                  <a:lnTo>
                    <a:pt x="48272" y="265569"/>
                  </a:lnTo>
                  <a:lnTo>
                    <a:pt x="55219" y="258622"/>
                  </a:lnTo>
                  <a:lnTo>
                    <a:pt x="55219" y="241490"/>
                  </a:lnTo>
                  <a:close/>
                </a:path>
                <a:path w="476884" h="273684">
                  <a:moveTo>
                    <a:pt x="440321" y="241490"/>
                  </a:moveTo>
                  <a:lnTo>
                    <a:pt x="433374" y="234556"/>
                  </a:lnTo>
                  <a:lnTo>
                    <a:pt x="393903" y="234556"/>
                  </a:lnTo>
                  <a:lnTo>
                    <a:pt x="386956" y="241490"/>
                  </a:lnTo>
                  <a:lnTo>
                    <a:pt x="386956" y="258622"/>
                  </a:lnTo>
                  <a:lnTo>
                    <a:pt x="393903" y="265569"/>
                  </a:lnTo>
                  <a:lnTo>
                    <a:pt x="424802" y="265569"/>
                  </a:lnTo>
                  <a:lnTo>
                    <a:pt x="433374" y="265569"/>
                  </a:lnTo>
                  <a:lnTo>
                    <a:pt x="440321" y="258622"/>
                  </a:lnTo>
                  <a:lnTo>
                    <a:pt x="440321" y="241490"/>
                  </a:lnTo>
                  <a:close/>
                </a:path>
                <a:path w="476884" h="273684">
                  <a:moveTo>
                    <a:pt x="476580" y="12115"/>
                  </a:moveTo>
                  <a:lnTo>
                    <a:pt x="464464" y="0"/>
                  </a:lnTo>
                  <a:lnTo>
                    <a:pt x="454647" y="0"/>
                  </a:lnTo>
                  <a:lnTo>
                    <a:pt x="201777" y="252869"/>
                  </a:lnTo>
                  <a:lnTo>
                    <a:pt x="201777" y="262686"/>
                  </a:lnTo>
                  <a:lnTo>
                    <a:pt x="210870" y="271767"/>
                  </a:lnTo>
                  <a:lnTo>
                    <a:pt x="214833" y="273278"/>
                  </a:lnTo>
                  <a:lnTo>
                    <a:pt x="218795" y="273278"/>
                  </a:lnTo>
                  <a:lnTo>
                    <a:pt x="222770" y="273278"/>
                  </a:lnTo>
                  <a:lnTo>
                    <a:pt x="226733" y="271767"/>
                  </a:lnTo>
                  <a:lnTo>
                    <a:pt x="476580" y="21932"/>
                  </a:lnTo>
                  <a:lnTo>
                    <a:pt x="476580" y="12115"/>
                  </a:lnTo>
                  <a:close/>
                </a:path>
              </a:pathLst>
            </a:custGeom>
            <a:solidFill>
              <a:srgbClr val="65B334"/>
            </a:solidFill>
          </p:spPr>
          <p:txBody>
            <a:bodyPr wrap="square" lIns="0" tIns="0" rIns="0" bIns="0" rtlCol="0"/>
            <a:lstStyle/>
            <a:p>
              <a:endParaRPr/>
            </a:p>
          </p:txBody>
        </p:sp>
        <p:pic>
          <p:nvPicPr>
            <p:cNvPr id="89" name="object 89"/>
            <p:cNvPicPr/>
            <p:nvPr/>
          </p:nvPicPr>
          <p:blipFill>
            <a:blip r:embed="rId38" cstate="print"/>
            <a:stretch>
              <a:fillRect/>
            </a:stretch>
          </p:blipFill>
          <p:spPr>
            <a:xfrm>
              <a:off x="1145244" y="6917513"/>
              <a:ext cx="70448" cy="126121"/>
            </a:xfrm>
            <a:prstGeom prst="rect">
              <a:avLst/>
            </a:prstGeom>
          </p:spPr>
        </p:pic>
        <p:pic>
          <p:nvPicPr>
            <p:cNvPr id="90" name="object 90"/>
            <p:cNvPicPr/>
            <p:nvPr/>
          </p:nvPicPr>
          <p:blipFill>
            <a:blip r:embed="rId39" cstate="print"/>
            <a:stretch>
              <a:fillRect/>
            </a:stretch>
          </p:blipFill>
          <p:spPr>
            <a:xfrm>
              <a:off x="1385405" y="6917492"/>
              <a:ext cx="70448" cy="126142"/>
            </a:xfrm>
            <a:prstGeom prst="rect">
              <a:avLst/>
            </a:prstGeom>
          </p:spPr>
        </p:pic>
        <p:sp>
          <p:nvSpPr>
            <p:cNvPr id="91" name="object 91"/>
            <p:cNvSpPr/>
            <p:nvPr/>
          </p:nvSpPr>
          <p:spPr>
            <a:xfrm>
              <a:off x="1638002" y="5701642"/>
              <a:ext cx="105410" cy="811530"/>
            </a:xfrm>
            <a:custGeom>
              <a:avLst/>
              <a:gdLst/>
              <a:ahLst/>
              <a:cxnLst/>
              <a:rect l="l" t="t" r="r" b="b"/>
              <a:pathLst>
                <a:path w="105410" h="811529">
                  <a:moveTo>
                    <a:pt x="101044" y="770699"/>
                  </a:moveTo>
                  <a:lnTo>
                    <a:pt x="85630" y="772416"/>
                  </a:lnTo>
                  <a:lnTo>
                    <a:pt x="89913" y="810949"/>
                  </a:lnTo>
                  <a:lnTo>
                    <a:pt x="105326" y="809242"/>
                  </a:lnTo>
                  <a:lnTo>
                    <a:pt x="101044" y="770699"/>
                  </a:lnTo>
                  <a:close/>
                </a:path>
                <a:path w="105410" h="811529">
                  <a:moveTo>
                    <a:pt x="92489" y="693633"/>
                  </a:moveTo>
                  <a:lnTo>
                    <a:pt x="77065" y="695340"/>
                  </a:lnTo>
                  <a:lnTo>
                    <a:pt x="81348" y="733872"/>
                  </a:lnTo>
                  <a:lnTo>
                    <a:pt x="96771" y="732166"/>
                  </a:lnTo>
                  <a:lnTo>
                    <a:pt x="92489" y="693633"/>
                  </a:lnTo>
                  <a:close/>
                </a:path>
                <a:path w="105410" h="811529">
                  <a:moveTo>
                    <a:pt x="83924" y="616557"/>
                  </a:moveTo>
                  <a:lnTo>
                    <a:pt x="68500" y="618274"/>
                  </a:lnTo>
                  <a:lnTo>
                    <a:pt x="72783" y="656807"/>
                  </a:lnTo>
                  <a:lnTo>
                    <a:pt x="88206" y="655100"/>
                  </a:lnTo>
                  <a:lnTo>
                    <a:pt x="83924" y="616557"/>
                  </a:lnTo>
                  <a:close/>
                </a:path>
                <a:path w="105410" h="811529">
                  <a:moveTo>
                    <a:pt x="75358" y="539491"/>
                  </a:moveTo>
                  <a:lnTo>
                    <a:pt x="59945" y="541208"/>
                  </a:lnTo>
                  <a:lnTo>
                    <a:pt x="64217" y="579741"/>
                  </a:lnTo>
                  <a:lnTo>
                    <a:pt x="79641" y="578024"/>
                  </a:lnTo>
                  <a:lnTo>
                    <a:pt x="75358" y="539491"/>
                  </a:lnTo>
                  <a:close/>
                </a:path>
                <a:path w="105410" h="811529">
                  <a:moveTo>
                    <a:pt x="66793" y="462425"/>
                  </a:moveTo>
                  <a:lnTo>
                    <a:pt x="51380" y="464132"/>
                  </a:lnTo>
                  <a:lnTo>
                    <a:pt x="55652" y="502665"/>
                  </a:lnTo>
                  <a:lnTo>
                    <a:pt x="71076" y="500958"/>
                  </a:lnTo>
                  <a:lnTo>
                    <a:pt x="66793" y="462425"/>
                  </a:lnTo>
                  <a:close/>
                </a:path>
                <a:path w="105410" h="811529">
                  <a:moveTo>
                    <a:pt x="58228" y="385349"/>
                  </a:moveTo>
                  <a:lnTo>
                    <a:pt x="42815" y="387066"/>
                  </a:lnTo>
                  <a:lnTo>
                    <a:pt x="47098" y="425599"/>
                  </a:lnTo>
                  <a:lnTo>
                    <a:pt x="62511" y="423892"/>
                  </a:lnTo>
                  <a:lnTo>
                    <a:pt x="58228" y="385349"/>
                  </a:lnTo>
                  <a:close/>
                </a:path>
                <a:path w="105410" h="811529">
                  <a:moveTo>
                    <a:pt x="49663" y="308283"/>
                  </a:moveTo>
                  <a:lnTo>
                    <a:pt x="34250" y="309990"/>
                  </a:lnTo>
                  <a:lnTo>
                    <a:pt x="38532" y="348523"/>
                  </a:lnTo>
                  <a:lnTo>
                    <a:pt x="53946" y="346816"/>
                  </a:lnTo>
                  <a:lnTo>
                    <a:pt x="49663" y="308283"/>
                  </a:lnTo>
                  <a:close/>
                </a:path>
                <a:path w="105410" h="811529">
                  <a:moveTo>
                    <a:pt x="41108" y="231207"/>
                  </a:moveTo>
                  <a:lnTo>
                    <a:pt x="25685" y="232924"/>
                  </a:lnTo>
                  <a:lnTo>
                    <a:pt x="29967" y="271457"/>
                  </a:lnTo>
                  <a:lnTo>
                    <a:pt x="45391" y="269750"/>
                  </a:lnTo>
                  <a:lnTo>
                    <a:pt x="41108" y="231207"/>
                  </a:lnTo>
                  <a:close/>
                </a:path>
                <a:path w="105410" h="811529">
                  <a:moveTo>
                    <a:pt x="32543" y="154141"/>
                  </a:moveTo>
                  <a:lnTo>
                    <a:pt x="17119" y="155848"/>
                  </a:lnTo>
                  <a:lnTo>
                    <a:pt x="21402" y="194391"/>
                  </a:lnTo>
                  <a:lnTo>
                    <a:pt x="36826" y="192674"/>
                  </a:lnTo>
                  <a:lnTo>
                    <a:pt x="32543" y="154141"/>
                  </a:lnTo>
                  <a:close/>
                </a:path>
                <a:path w="105410" h="811529">
                  <a:moveTo>
                    <a:pt x="23978" y="77076"/>
                  </a:moveTo>
                  <a:lnTo>
                    <a:pt x="8565" y="78782"/>
                  </a:lnTo>
                  <a:lnTo>
                    <a:pt x="12837" y="117315"/>
                  </a:lnTo>
                  <a:lnTo>
                    <a:pt x="28260" y="115609"/>
                  </a:lnTo>
                  <a:lnTo>
                    <a:pt x="23978" y="77076"/>
                  </a:lnTo>
                  <a:close/>
                </a:path>
                <a:path w="105410" h="811529">
                  <a:moveTo>
                    <a:pt x="15413" y="0"/>
                  </a:moveTo>
                  <a:lnTo>
                    <a:pt x="0" y="1717"/>
                  </a:lnTo>
                  <a:lnTo>
                    <a:pt x="4272" y="40250"/>
                  </a:lnTo>
                  <a:lnTo>
                    <a:pt x="19695" y="38532"/>
                  </a:lnTo>
                  <a:lnTo>
                    <a:pt x="15413" y="0"/>
                  </a:lnTo>
                  <a:close/>
                </a:path>
              </a:pathLst>
            </a:custGeom>
            <a:solidFill>
              <a:srgbClr val="5E5D5E"/>
            </a:solidFill>
          </p:spPr>
          <p:txBody>
            <a:bodyPr wrap="square" lIns="0" tIns="0" rIns="0" bIns="0" rtlCol="0"/>
            <a:lstStyle/>
            <a:p>
              <a:endParaRPr/>
            </a:p>
          </p:txBody>
        </p:sp>
        <p:sp>
          <p:nvSpPr>
            <p:cNvPr id="92" name="object 92"/>
            <p:cNvSpPr/>
            <p:nvPr/>
          </p:nvSpPr>
          <p:spPr>
            <a:xfrm>
              <a:off x="8341981" y="2607889"/>
              <a:ext cx="526415" cy="526415"/>
            </a:xfrm>
            <a:custGeom>
              <a:avLst/>
              <a:gdLst/>
              <a:ahLst/>
              <a:cxnLst/>
              <a:rect l="l" t="t" r="r" b="b"/>
              <a:pathLst>
                <a:path w="526415" h="526414">
                  <a:moveTo>
                    <a:pt x="487367" y="0"/>
                  </a:moveTo>
                  <a:lnTo>
                    <a:pt x="38679" y="0"/>
                  </a:lnTo>
                  <a:lnTo>
                    <a:pt x="23624" y="3039"/>
                  </a:lnTo>
                  <a:lnTo>
                    <a:pt x="11329" y="11329"/>
                  </a:lnTo>
                  <a:lnTo>
                    <a:pt x="3039" y="23624"/>
                  </a:lnTo>
                  <a:lnTo>
                    <a:pt x="0" y="38679"/>
                  </a:lnTo>
                  <a:lnTo>
                    <a:pt x="0" y="487367"/>
                  </a:lnTo>
                  <a:lnTo>
                    <a:pt x="3039" y="502422"/>
                  </a:lnTo>
                  <a:lnTo>
                    <a:pt x="11329" y="514717"/>
                  </a:lnTo>
                  <a:lnTo>
                    <a:pt x="23624" y="523006"/>
                  </a:lnTo>
                  <a:lnTo>
                    <a:pt x="38679" y="526046"/>
                  </a:lnTo>
                  <a:lnTo>
                    <a:pt x="487367" y="526046"/>
                  </a:lnTo>
                  <a:lnTo>
                    <a:pt x="502422" y="523006"/>
                  </a:lnTo>
                  <a:lnTo>
                    <a:pt x="514717" y="514717"/>
                  </a:lnTo>
                  <a:lnTo>
                    <a:pt x="523006" y="502422"/>
                  </a:lnTo>
                  <a:lnTo>
                    <a:pt x="526046" y="487367"/>
                  </a:lnTo>
                  <a:lnTo>
                    <a:pt x="526046" y="38679"/>
                  </a:lnTo>
                  <a:lnTo>
                    <a:pt x="523006" y="23624"/>
                  </a:lnTo>
                  <a:lnTo>
                    <a:pt x="514717" y="11329"/>
                  </a:lnTo>
                  <a:lnTo>
                    <a:pt x="502422" y="3039"/>
                  </a:lnTo>
                  <a:lnTo>
                    <a:pt x="487367" y="0"/>
                  </a:lnTo>
                  <a:close/>
                </a:path>
              </a:pathLst>
            </a:custGeom>
            <a:solidFill>
              <a:srgbClr val="13A7D8"/>
            </a:solidFill>
          </p:spPr>
          <p:txBody>
            <a:bodyPr wrap="square" lIns="0" tIns="0" rIns="0" bIns="0" rtlCol="0"/>
            <a:lstStyle/>
            <a:p>
              <a:endParaRPr/>
            </a:p>
          </p:txBody>
        </p:sp>
        <p:sp>
          <p:nvSpPr>
            <p:cNvPr id="93" name="object 93"/>
            <p:cNvSpPr/>
            <p:nvPr/>
          </p:nvSpPr>
          <p:spPr>
            <a:xfrm>
              <a:off x="8380443" y="2652433"/>
              <a:ext cx="449580" cy="437515"/>
            </a:xfrm>
            <a:custGeom>
              <a:avLst/>
              <a:gdLst/>
              <a:ahLst/>
              <a:cxnLst/>
              <a:rect l="l" t="t" r="r" b="b"/>
              <a:pathLst>
                <a:path w="449579" h="437514">
                  <a:moveTo>
                    <a:pt x="429735" y="0"/>
                  </a:moveTo>
                  <a:lnTo>
                    <a:pt x="19392" y="0"/>
                  </a:lnTo>
                  <a:lnTo>
                    <a:pt x="11843" y="1523"/>
                  </a:lnTo>
                  <a:lnTo>
                    <a:pt x="5679" y="5677"/>
                  </a:lnTo>
                  <a:lnTo>
                    <a:pt x="1523" y="11838"/>
                  </a:lnTo>
                  <a:lnTo>
                    <a:pt x="0" y="19381"/>
                  </a:lnTo>
                  <a:lnTo>
                    <a:pt x="0" y="417578"/>
                  </a:lnTo>
                  <a:lnTo>
                    <a:pt x="1523" y="425121"/>
                  </a:lnTo>
                  <a:lnTo>
                    <a:pt x="5679" y="431282"/>
                  </a:lnTo>
                  <a:lnTo>
                    <a:pt x="11843" y="435437"/>
                  </a:lnTo>
                  <a:lnTo>
                    <a:pt x="19392" y="436960"/>
                  </a:lnTo>
                  <a:lnTo>
                    <a:pt x="429735" y="436960"/>
                  </a:lnTo>
                  <a:lnTo>
                    <a:pt x="437278" y="435437"/>
                  </a:lnTo>
                  <a:lnTo>
                    <a:pt x="443439" y="431282"/>
                  </a:lnTo>
                  <a:lnTo>
                    <a:pt x="447593" y="425121"/>
                  </a:lnTo>
                  <a:lnTo>
                    <a:pt x="449117" y="417578"/>
                  </a:lnTo>
                  <a:lnTo>
                    <a:pt x="449117" y="19381"/>
                  </a:lnTo>
                  <a:lnTo>
                    <a:pt x="447593" y="11838"/>
                  </a:lnTo>
                  <a:lnTo>
                    <a:pt x="443439" y="5677"/>
                  </a:lnTo>
                  <a:lnTo>
                    <a:pt x="437278" y="1523"/>
                  </a:lnTo>
                  <a:lnTo>
                    <a:pt x="429735" y="0"/>
                  </a:lnTo>
                  <a:close/>
                </a:path>
              </a:pathLst>
            </a:custGeom>
            <a:solidFill>
              <a:srgbClr val="FFFFFF"/>
            </a:solidFill>
          </p:spPr>
          <p:txBody>
            <a:bodyPr wrap="square" lIns="0" tIns="0" rIns="0" bIns="0" rtlCol="0"/>
            <a:lstStyle/>
            <a:p>
              <a:endParaRPr/>
            </a:p>
          </p:txBody>
        </p:sp>
        <p:sp>
          <p:nvSpPr>
            <p:cNvPr id="94" name="object 94"/>
            <p:cNvSpPr/>
            <p:nvPr/>
          </p:nvSpPr>
          <p:spPr>
            <a:xfrm>
              <a:off x="8424176" y="2548578"/>
              <a:ext cx="371475" cy="487045"/>
            </a:xfrm>
            <a:custGeom>
              <a:avLst/>
              <a:gdLst/>
              <a:ahLst/>
              <a:cxnLst/>
              <a:rect l="l" t="t" r="r" b="b"/>
              <a:pathLst>
                <a:path w="371475" h="487044">
                  <a:moveTo>
                    <a:pt x="64427" y="446951"/>
                  </a:moveTo>
                  <a:lnTo>
                    <a:pt x="57480" y="440004"/>
                  </a:lnTo>
                  <a:lnTo>
                    <a:pt x="6946" y="440004"/>
                  </a:lnTo>
                  <a:lnTo>
                    <a:pt x="0" y="446951"/>
                  </a:lnTo>
                  <a:lnTo>
                    <a:pt x="0" y="479475"/>
                  </a:lnTo>
                  <a:lnTo>
                    <a:pt x="6946" y="486422"/>
                  </a:lnTo>
                  <a:lnTo>
                    <a:pt x="48920" y="486422"/>
                  </a:lnTo>
                  <a:lnTo>
                    <a:pt x="57480" y="486422"/>
                  </a:lnTo>
                  <a:lnTo>
                    <a:pt x="64427" y="479475"/>
                  </a:lnTo>
                  <a:lnTo>
                    <a:pt x="64427" y="446951"/>
                  </a:lnTo>
                  <a:close/>
                </a:path>
                <a:path w="371475" h="487044">
                  <a:moveTo>
                    <a:pt x="64427" y="373341"/>
                  </a:moveTo>
                  <a:lnTo>
                    <a:pt x="57480" y="366395"/>
                  </a:lnTo>
                  <a:lnTo>
                    <a:pt x="6946" y="366395"/>
                  </a:lnTo>
                  <a:lnTo>
                    <a:pt x="0" y="373341"/>
                  </a:lnTo>
                  <a:lnTo>
                    <a:pt x="0" y="405879"/>
                  </a:lnTo>
                  <a:lnTo>
                    <a:pt x="6946" y="412813"/>
                  </a:lnTo>
                  <a:lnTo>
                    <a:pt x="48920" y="412813"/>
                  </a:lnTo>
                  <a:lnTo>
                    <a:pt x="57480" y="412813"/>
                  </a:lnTo>
                  <a:lnTo>
                    <a:pt x="64427" y="405879"/>
                  </a:lnTo>
                  <a:lnTo>
                    <a:pt x="64427" y="373341"/>
                  </a:lnTo>
                  <a:close/>
                </a:path>
                <a:path w="371475" h="487044">
                  <a:moveTo>
                    <a:pt x="64427" y="299732"/>
                  </a:moveTo>
                  <a:lnTo>
                    <a:pt x="57480" y="292798"/>
                  </a:lnTo>
                  <a:lnTo>
                    <a:pt x="6946" y="292798"/>
                  </a:lnTo>
                  <a:lnTo>
                    <a:pt x="0" y="299732"/>
                  </a:lnTo>
                  <a:lnTo>
                    <a:pt x="0" y="332270"/>
                  </a:lnTo>
                  <a:lnTo>
                    <a:pt x="6946" y="339217"/>
                  </a:lnTo>
                  <a:lnTo>
                    <a:pt x="48920" y="339217"/>
                  </a:lnTo>
                  <a:lnTo>
                    <a:pt x="57480" y="339217"/>
                  </a:lnTo>
                  <a:lnTo>
                    <a:pt x="64427" y="332270"/>
                  </a:lnTo>
                  <a:lnTo>
                    <a:pt x="64427" y="299732"/>
                  </a:lnTo>
                  <a:close/>
                </a:path>
                <a:path w="371475" h="487044">
                  <a:moveTo>
                    <a:pt x="64427" y="226136"/>
                  </a:moveTo>
                  <a:lnTo>
                    <a:pt x="57480" y="219189"/>
                  </a:lnTo>
                  <a:lnTo>
                    <a:pt x="6946" y="219189"/>
                  </a:lnTo>
                  <a:lnTo>
                    <a:pt x="0" y="226136"/>
                  </a:lnTo>
                  <a:lnTo>
                    <a:pt x="0" y="258673"/>
                  </a:lnTo>
                  <a:lnTo>
                    <a:pt x="6946" y="265607"/>
                  </a:lnTo>
                  <a:lnTo>
                    <a:pt x="48920" y="265607"/>
                  </a:lnTo>
                  <a:lnTo>
                    <a:pt x="57480" y="265607"/>
                  </a:lnTo>
                  <a:lnTo>
                    <a:pt x="64427" y="258673"/>
                  </a:lnTo>
                  <a:lnTo>
                    <a:pt x="64427" y="226136"/>
                  </a:lnTo>
                  <a:close/>
                </a:path>
                <a:path w="371475" h="487044">
                  <a:moveTo>
                    <a:pt x="106959" y="28409"/>
                  </a:moveTo>
                  <a:lnTo>
                    <a:pt x="104736" y="17360"/>
                  </a:lnTo>
                  <a:lnTo>
                    <a:pt x="98640" y="8331"/>
                  </a:lnTo>
                  <a:lnTo>
                    <a:pt x="89611" y="2235"/>
                  </a:lnTo>
                  <a:lnTo>
                    <a:pt x="78562" y="0"/>
                  </a:lnTo>
                  <a:lnTo>
                    <a:pt x="67500" y="2235"/>
                  </a:lnTo>
                  <a:lnTo>
                    <a:pt x="58470" y="8331"/>
                  </a:lnTo>
                  <a:lnTo>
                    <a:pt x="52374" y="17360"/>
                  </a:lnTo>
                  <a:lnTo>
                    <a:pt x="50152" y="28409"/>
                  </a:lnTo>
                  <a:lnTo>
                    <a:pt x="50152" y="140068"/>
                  </a:lnTo>
                  <a:lnTo>
                    <a:pt x="52374" y="151130"/>
                  </a:lnTo>
                  <a:lnTo>
                    <a:pt x="58470" y="160159"/>
                  </a:lnTo>
                  <a:lnTo>
                    <a:pt x="67500" y="166243"/>
                  </a:lnTo>
                  <a:lnTo>
                    <a:pt x="78562" y="168478"/>
                  </a:lnTo>
                  <a:lnTo>
                    <a:pt x="89611" y="166243"/>
                  </a:lnTo>
                  <a:lnTo>
                    <a:pt x="98640" y="160159"/>
                  </a:lnTo>
                  <a:lnTo>
                    <a:pt x="104736" y="151130"/>
                  </a:lnTo>
                  <a:lnTo>
                    <a:pt x="106959" y="140068"/>
                  </a:lnTo>
                  <a:lnTo>
                    <a:pt x="106959" y="28409"/>
                  </a:lnTo>
                  <a:close/>
                </a:path>
                <a:path w="371475" h="487044">
                  <a:moveTo>
                    <a:pt x="166725" y="446951"/>
                  </a:moveTo>
                  <a:lnTo>
                    <a:pt x="159778" y="440004"/>
                  </a:lnTo>
                  <a:lnTo>
                    <a:pt x="109245" y="440004"/>
                  </a:lnTo>
                  <a:lnTo>
                    <a:pt x="102298" y="446951"/>
                  </a:lnTo>
                  <a:lnTo>
                    <a:pt x="102298" y="479475"/>
                  </a:lnTo>
                  <a:lnTo>
                    <a:pt x="109245" y="486422"/>
                  </a:lnTo>
                  <a:lnTo>
                    <a:pt x="151218" y="486422"/>
                  </a:lnTo>
                  <a:lnTo>
                    <a:pt x="159778" y="486422"/>
                  </a:lnTo>
                  <a:lnTo>
                    <a:pt x="166725" y="479475"/>
                  </a:lnTo>
                  <a:lnTo>
                    <a:pt x="166725" y="446951"/>
                  </a:lnTo>
                  <a:close/>
                </a:path>
                <a:path w="371475" h="487044">
                  <a:moveTo>
                    <a:pt x="166725" y="373341"/>
                  </a:moveTo>
                  <a:lnTo>
                    <a:pt x="159778" y="366395"/>
                  </a:lnTo>
                  <a:lnTo>
                    <a:pt x="109245" y="366395"/>
                  </a:lnTo>
                  <a:lnTo>
                    <a:pt x="102298" y="373341"/>
                  </a:lnTo>
                  <a:lnTo>
                    <a:pt x="102298" y="405879"/>
                  </a:lnTo>
                  <a:lnTo>
                    <a:pt x="109245" y="412813"/>
                  </a:lnTo>
                  <a:lnTo>
                    <a:pt x="151218" y="412813"/>
                  </a:lnTo>
                  <a:lnTo>
                    <a:pt x="159778" y="412813"/>
                  </a:lnTo>
                  <a:lnTo>
                    <a:pt x="166725" y="405879"/>
                  </a:lnTo>
                  <a:lnTo>
                    <a:pt x="166725" y="373341"/>
                  </a:lnTo>
                  <a:close/>
                </a:path>
                <a:path w="371475" h="487044">
                  <a:moveTo>
                    <a:pt x="166725" y="299732"/>
                  </a:moveTo>
                  <a:lnTo>
                    <a:pt x="159778" y="292798"/>
                  </a:lnTo>
                  <a:lnTo>
                    <a:pt x="109245" y="292798"/>
                  </a:lnTo>
                  <a:lnTo>
                    <a:pt x="102298" y="299732"/>
                  </a:lnTo>
                  <a:lnTo>
                    <a:pt x="102298" y="332270"/>
                  </a:lnTo>
                  <a:lnTo>
                    <a:pt x="109245" y="339217"/>
                  </a:lnTo>
                  <a:lnTo>
                    <a:pt x="151218" y="339217"/>
                  </a:lnTo>
                  <a:lnTo>
                    <a:pt x="159778" y="339217"/>
                  </a:lnTo>
                  <a:lnTo>
                    <a:pt x="166725" y="332270"/>
                  </a:lnTo>
                  <a:lnTo>
                    <a:pt x="166725" y="299732"/>
                  </a:lnTo>
                  <a:close/>
                </a:path>
                <a:path w="371475" h="487044">
                  <a:moveTo>
                    <a:pt x="166725" y="226136"/>
                  </a:moveTo>
                  <a:lnTo>
                    <a:pt x="159778" y="219189"/>
                  </a:lnTo>
                  <a:lnTo>
                    <a:pt x="109245" y="219189"/>
                  </a:lnTo>
                  <a:lnTo>
                    <a:pt x="102298" y="226136"/>
                  </a:lnTo>
                  <a:lnTo>
                    <a:pt x="102298" y="258673"/>
                  </a:lnTo>
                  <a:lnTo>
                    <a:pt x="109245" y="265607"/>
                  </a:lnTo>
                  <a:lnTo>
                    <a:pt x="151218" y="265607"/>
                  </a:lnTo>
                  <a:lnTo>
                    <a:pt x="159778" y="265607"/>
                  </a:lnTo>
                  <a:lnTo>
                    <a:pt x="166725" y="258673"/>
                  </a:lnTo>
                  <a:lnTo>
                    <a:pt x="166725" y="226136"/>
                  </a:lnTo>
                  <a:close/>
                </a:path>
                <a:path w="371475" h="487044">
                  <a:moveTo>
                    <a:pt x="269024" y="446951"/>
                  </a:moveTo>
                  <a:lnTo>
                    <a:pt x="262077" y="440004"/>
                  </a:lnTo>
                  <a:lnTo>
                    <a:pt x="211543" y="440004"/>
                  </a:lnTo>
                  <a:lnTo>
                    <a:pt x="204597" y="446951"/>
                  </a:lnTo>
                  <a:lnTo>
                    <a:pt x="204597" y="479475"/>
                  </a:lnTo>
                  <a:lnTo>
                    <a:pt x="211543" y="486422"/>
                  </a:lnTo>
                  <a:lnTo>
                    <a:pt x="253517" y="486422"/>
                  </a:lnTo>
                  <a:lnTo>
                    <a:pt x="262077" y="486422"/>
                  </a:lnTo>
                  <a:lnTo>
                    <a:pt x="269024" y="479475"/>
                  </a:lnTo>
                  <a:lnTo>
                    <a:pt x="269024" y="446951"/>
                  </a:lnTo>
                  <a:close/>
                </a:path>
                <a:path w="371475" h="487044">
                  <a:moveTo>
                    <a:pt x="269024" y="373341"/>
                  </a:moveTo>
                  <a:lnTo>
                    <a:pt x="262077" y="366395"/>
                  </a:lnTo>
                  <a:lnTo>
                    <a:pt x="211543" y="366395"/>
                  </a:lnTo>
                  <a:lnTo>
                    <a:pt x="204597" y="373341"/>
                  </a:lnTo>
                  <a:lnTo>
                    <a:pt x="204597" y="405879"/>
                  </a:lnTo>
                  <a:lnTo>
                    <a:pt x="211543" y="412813"/>
                  </a:lnTo>
                  <a:lnTo>
                    <a:pt x="253517" y="412813"/>
                  </a:lnTo>
                  <a:lnTo>
                    <a:pt x="262077" y="412813"/>
                  </a:lnTo>
                  <a:lnTo>
                    <a:pt x="269024" y="405879"/>
                  </a:lnTo>
                  <a:lnTo>
                    <a:pt x="269024" y="373341"/>
                  </a:lnTo>
                  <a:close/>
                </a:path>
                <a:path w="371475" h="487044">
                  <a:moveTo>
                    <a:pt x="269024" y="299732"/>
                  </a:moveTo>
                  <a:lnTo>
                    <a:pt x="262077" y="292798"/>
                  </a:lnTo>
                  <a:lnTo>
                    <a:pt x="211543" y="292798"/>
                  </a:lnTo>
                  <a:lnTo>
                    <a:pt x="204597" y="299732"/>
                  </a:lnTo>
                  <a:lnTo>
                    <a:pt x="204597" y="332270"/>
                  </a:lnTo>
                  <a:lnTo>
                    <a:pt x="211543" y="339217"/>
                  </a:lnTo>
                  <a:lnTo>
                    <a:pt x="253517" y="339217"/>
                  </a:lnTo>
                  <a:lnTo>
                    <a:pt x="262077" y="339217"/>
                  </a:lnTo>
                  <a:lnTo>
                    <a:pt x="269024" y="332270"/>
                  </a:lnTo>
                  <a:lnTo>
                    <a:pt x="269024" y="299732"/>
                  </a:lnTo>
                  <a:close/>
                </a:path>
                <a:path w="371475" h="487044">
                  <a:moveTo>
                    <a:pt x="269024" y="226136"/>
                  </a:moveTo>
                  <a:lnTo>
                    <a:pt x="262077" y="219189"/>
                  </a:lnTo>
                  <a:lnTo>
                    <a:pt x="211543" y="219189"/>
                  </a:lnTo>
                  <a:lnTo>
                    <a:pt x="204597" y="226136"/>
                  </a:lnTo>
                  <a:lnTo>
                    <a:pt x="204597" y="258673"/>
                  </a:lnTo>
                  <a:lnTo>
                    <a:pt x="211543" y="265607"/>
                  </a:lnTo>
                  <a:lnTo>
                    <a:pt x="253517" y="265607"/>
                  </a:lnTo>
                  <a:lnTo>
                    <a:pt x="262077" y="265607"/>
                  </a:lnTo>
                  <a:lnTo>
                    <a:pt x="269024" y="258673"/>
                  </a:lnTo>
                  <a:lnTo>
                    <a:pt x="269024" y="226136"/>
                  </a:lnTo>
                  <a:close/>
                </a:path>
                <a:path w="371475" h="487044">
                  <a:moveTo>
                    <a:pt x="311492" y="28409"/>
                  </a:moveTo>
                  <a:lnTo>
                    <a:pt x="309257" y="17360"/>
                  </a:lnTo>
                  <a:lnTo>
                    <a:pt x="303174" y="8331"/>
                  </a:lnTo>
                  <a:lnTo>
                    <a:pt x="294144" y="2235"/>
                  </a:lnTo>
                  <a:lnTo>
                    <a:pt x="283083" y="0"/>
                  </a:lnTo>
                  <a:lnTo>
                    <a:pt x="272034" y="2235"/>
                  </a:lnTo>
                  <a:lnTo>
                    <a:pt x="263004" y="8331"/>
                  </a:lnTo>
                  <a:lnTo>
                    <a:pt x="256908" y="17360"/>
                  </a:lnTo>
                  <a:lnTo>
                    <a:pt x="254685" y="28409"/>
                  </a:lnTo>
                  <a:lnTo>
                    <a:pt x="254685" y="140068"/>
                  </a:lnTo>
                  <a:lnTo>
                    <a:pt x="256908" y="151130"/>
                  </a:lnTo>
                  <a:lnTo>
                    <a:pt x="263004" y="160159"/>
                  </a:lnTo>
                  <a:lnTo>
                    <a:pt x="272034" y="166243"/>
                  </a:lnTo>
                  <a:lnTo>
                    <a:pt x="283083" y="168478"/>
                  </a:lnTo>
                  <a:lnTo>
                    <a:pt x="294144" y="166243"/>
                  </a:lnTo>
                  <a:lnTo>
                    <a:pt x="303174" y="160159"/>
                  </a:lnTo>
                  <a:lnTo>
                    <a:pt x="309257" y="151130"/>
                  </a:lnTo>
                  <a:lnTo>
                    <a:pt x="311492" y="140068"/>
                  </a:lnTo>
                  <a:lnTo>
                    <a:pt x="311492" y="28409"/>
                  </a:lnTo>
                  <a:close/>
                </a:path>
                <a:path w="371475" h="487044">
                  <a:moveTo>
                    <a:pt x="371322" y="446951"/>
                  </a:moveTo>
                  <a:lnTo>
                    <a:pt x="364375" y="440004"/>
                  </a:lnTo>
                  <a:lnTo>
                    <a:pt x="313842" y="440004"/>
                  </a:lnTo>
                  <a:lnTo>
                    <a:pt x="306895" y="446951"/>
                  </a:lnTo>
                  <a:lnTo>
                    <a:pt x="306895" y="479475"/>
                  </a:lnTo>
                  <a:lnTo>
                    <a:pt x="313842" y="486422"/>
                  </a:lnTo>
                  <a:lnTo>
                    <a:pt x="355815" y="486422"/>
                  </a:lnTo>
                  <a:lnTo>
                    <a:pt x="364375" y="486422"/>
                  </a:lnTo>
                  <a:lnTo>
                    <a:pt x="371322" y="479475"/>
                  </a:lnTo>
                  <a:lnTo>
                    <a:pt x="371322" y="446951"/>
                  </a:lnTo>
                  <a:close/>
                </a:path>
                <a:path w="371475" h="487044">
                  <a:moveTo>
                    <a:pt x="371322" y="373341"/>
                  </a:moveTo>
                  <a:lnTo>
                    <a:pt x="364375" y="366395"/>
                  </a:lnTo>
                  <a:lnTo>
                    <a:pt x="313842" y="366395"/>
                  </a:lnTo>
                  <a:lnTo>
                    <a:pt x="306895" y="373341"/>
                  </a:lnTo>
                  <a:lnTo>
                    <a:pt x="306895" y="405879"/>
                  </a:lnTo>
                  <a:lnTo>
                    <a:pt x="313842" y="412813"/>
                  </a:lnTo>
                  <a:lnTo>
                    <a:pt x="355815" y="412813"/>
                  </a:lnTo>
                  <a:lnTo>
                    <a:pt x="364375" y="412813"/>
                  </a:lnTo>
                  <a:lnTo>
                    <a:pt x="371322" y="405879"/>
                  </a:lnTo>
                  <a:lnTo>
                    <a:pt x="371322" y="373341"/>
                  </a:lnTo>
                  <a:close/>
                </a:path>
                <a:path w="371475" h="487044">
                  <a:moveTo>
                    <a:pt x="371322" y="299732"/>
                  </a:moveTo>
                  <a:lnTo>
                    <a:pt x="364375" y="292798"/>
                  </a:lnTo>
                  <a:lnTo>
                    <a:pt x="313842" y="292798"/>
                  </a:lnTo>
                  <a:lnTo>
                    <a:pt x="306895" y="299732"/>
                  </a:lnTo>
                  <a:lnTo>
                    <a:pt x="306895" y="332270"/>
                  </a:lnTo>
                  <a:lnTo>
                    <a:pt x="313842" y="339217"/>
                  </a:lnTo>
                  <a:lnTo>
                    <a:pt x="355815" y="339217"/>
                  </a:lnTo>
                  <a:lnTo>
                    <a:pt x="364375" y="339217"/>
                  </a:lnTo>
                  <a:lnTo>
                    <a:pt x="371322" y="332270"/>
                  </a:lnTo>
                  <a:lnTo>
                    <a:pt x="371322" y="299732"/>
                  </a:lnTo>
                  <a:close/>
                </a:path>
                <a:path w="371475" h="487044">
                  <a:moveTo>
                    <a:pt x="371322" y="226136"/>
                  </a:moveTo>
                  <a:lnTo>
                    <a:pt x="364375" y="219189"/>
                  </a:lnTo>
                  <a:lnTo>
                    <a:pt x="313842" y="219189"/>
                  </a:lnTo>
                  <a:lnTo>
                    <a:pt x="306895" y="226136"/>
                  </a:lnTo>
                  <a:lnTo>
                    <a:pt x="306895" y="258673"/>
                  </a:lnTo>
                  <a:lnTo>
                    <a:pt x="313842" y="265607"/>
                  </a:lnTo>
                  <a:lnTo>
                    <a:pt x="355815" y="265607"/>
                  </a:lnTo>
                  <a:lnTo>
                    <a:pt x="364375" y="265607"/>
                  </a:lnTo>
                  <a:lnTo>
                    <a:pt x="371322" y="258673"/>
                  </a:lnTo>
                  <a:lnTo>
                    <a:pt x="371322" y="226136"/>
                  </a:lnTo>
                  <a:close/>
                </a:path>
              </a:pathLst>
            </a:custGeom>
            <a:solidFill>
              <a:srgbClr val="13A7D8"/>
            </a:solidFill>
          </p:spPr>
          <p:txBody>
            <a:bodyPr wrap="square" lIns="0" tIns="0" rIns="0" bIns="0" rtlCol="0"/>
            <a:lstStyle/>
            <a:p>
              <a:endParaRPr/>
            </a:p>
          </p:txBody>
        </p:sp>
        <p:sp>
          <p:nvSpPr>
            <p:cNvPr id="95" name="object 95"/>
            <p:cNvSpPr/>
            <p:nvPr/>
          </p:nvSpPr>
          <p:spPr>
            <a:xfrm>
              <a:off x="8129346" y="4085761"/>
              <a:ext cx="1080770" cy="2096135"/>
            </a:xfrm>
            <a:custGeom>
              <a:avLst/>
              <a:gdLst/>
              <a:ahLst/>
              <a:cxnLst/>
              <a:rect l="l" t="t" r="r" b="b"/>
              <a:pathLst>
                <a:path w="1080770" h="2096135">
                  <a:moveTo>
                    <a:pt x="330403" y="174523"/>
                  </a:moveTo>
                  <a:lnTo>
                    <a:pt x="268579" y="127228"/>
                  </a:lnTo>
                  <a:lnTo>
                    <a:pt x="258533" y="124650"/>
                  </a:lnTo>
                  <a:lnTo>
                    <a:pt x="248615" y="126111"/>
                  </a:lnTo>
                  <a:lnTo>
                    <a:pt x="239966" y="131203"/>
                  </a:lnTo>
                  <a:lnTo>
                    <a:pt x="233743" y="139509"/>
                  </a:lnTo>
                  <a:lnTo>
                    <a:pt x="231190" y="149580"/>
                  </a:lnTo>
                  <a:lnTo>
                    <a:pt x="232651" y="159486"/>
                  </a:lnTo>
                  <a:lnTo>
                    <a:pt x="237731" y="168122"/>
                  </a:lnTo>
                  <a:lnTo>
                    <a:pt x="246024" y="174358"/>
                  </a:lnTo>
                  <a:lnTo>
                    <a:pt x="293014" y="196862"/>
                  </a:lnTo>
                  <a:lnTo>
                    <a:pt x="296646" y="198640"/>
                  </a:lnTo>
                  <a:lnTo>
                    <a:pt x="300494" y="199453"/>
                  </a:lnTo>
                  <a:lnTo>
                    <a:pt x="304279" y="199453"/>
                  </a:lnTo>
                  <a:lnTo>
                    <a:pt x="311454" y="198450"/>
                  </a:lnTo>
                  <a:lnTo>
                    <a:pt x="318046" y="195541"/>
                  </a:lnTo>
                  <a:lnTo>
                    <a:pt x="323659" y="190881"/>
                  </a:lnTo>
                  <a:lnTo>
                    <a:pt x="327850" y="184607"/>
                  </a:lnTo>
                  <a:lnTo>
                    <a:pt x="330403" y="174523"/>
                  </a:lnTo>
                  <a:close/>
                </a:path>
                <a:path w="1080770" h="2096135">
                  <a:moveTo>
                    <a:pt x="420814" y="74510"/>
                  </a:moveTo>
                  <a:lnTo>
                    <a:pt x="385038" y="12204"/>
                  </a:lnTo>
                  <a:lnTo>
                    <a:pt x="358876" y="25"/>
                  </a:lnTo>
                  <a:lnTo>
                    <a:pt x="349110" y="3581"/>
                  </a:lnTo>
                  <a:lnTo>
                    <a:pt x="341503" y="10642"/>
                  </a:lnTo>
                  <a:lnTo>
                    <a:pt x="337350" y="19748"/>
                  </a:lnTo>
                  <a:lnTo>
                    <a:pt x="336905" y="29768"/>
                  </a:lnTo>
                  <a:lnTo>
                    <a:pt x="340499" y="39522"/>
                  </a:lnTo>
                  <a:lnTo>
                    <a:pt x="372681" y="92049"/>
                  </a:lnTo>
                  <a:lnTo>
                    <a:pt x="394995" y="104546"/>
                  </a:lnTo>
                  <a:lnTo>
                    <a:pt x="399630" y="104546"/>
                  </a:lnTo>
                  <a:lnTo>
                    <a:pt x="420814" y="74510"/>
                  </a:lnTo>
                  <a:close/>
                </a:path>
                <a:path w="1080770" h="2096135">
                  <a:moveTo>
                    <a:pt x="749960" y="29794"/>
                  </a:moveTo>
                  <a:lnTo>
                    <a:pt x="749541" y="19786"/>
                  </a:lnTo>
                  <a:lnTo>
                    <a:pt x="745401" y="10680"/>
                  </a:lnTo>
                  <a:lnTo>
                    <a:pt x="737793" y="3606"/>
                  </a:lnTo>
                  <a:lnTo>
                    <a:pt x="728040" y="0"/>
                  </a:lnTo>
                  <a:lnTo>
                    <a:pt x="718032" y="419"/>
                  </a:lnTo>
                  <a:lnTo>
                    <a:pt x="708914" y="4559"/>
                  </a:lnTo>
                  <a:lnTo>
                    <a:pt x="701865" y="12179"/>
                  </a:lnTo>
                  <a:lnTo>
                    <a:pt x="669582" y="64744"/>
                  </a:lnTo>
                  <a:lnTo>
                    <a:pt x="665988" y="74485"/>
                  </a:lnTo>
                  <a:lnTo>
                    <a:pt x="666407" y="84493"/>
                  </a:lnTo>
                  <a:lnTo>
                    <a:pt x="670547" y="93611"/>
                  </a:lnTo>
                  <a:lnTo>
                    <a:pt x="678154" y="100672"/>
                  </a:lnTo>
                  <a:lnTo>
                    <a:pt x="682409" y="103289"/>
                  </a:lnTo>
                  <a:lnTo>
                    <a:pt x="687120" y="104546"/>
                  </a:lnTo>
                  <a:lnTo>
                    <a:pt x="691794" y="104546"/>
                  </a:lnTo>
                  <a:lnTo>
                    <a:pt x="746366" y="39535"/>
                  </a:lnTo>
                  <a:lnTo>
                    <a:pt x="749960" y="29794"/>
                  </a:lnTo>
                  <a:close/>
                </a:path>
                <a:path w="1080770" h="2096135">
                  <a:moveTo>
                    <a:pt x="753605" y="313728"/>
                  </a:moveTo>
                  <a:lnTo>
                    <a:pt x="749515" y="272148"/>
                  </a:lnTo>
                  <a:lnTo>
                    <a:pt x="737476" y="232841"/>
                  </a:lnTo>
                  <a:lnTo>
                    <a:pt x="717892" y="196697"/>
                  </a:lnTo>
                  <a:lnTo>
                    <a:pt x="701357" y="176885"/>
                  </a:lnTo>
                  <a:lnTo>
                    <a:pt x="701357" y="313728"/>
                  </a:lnTo>
                  <a:lnTo>
                    <a:pt x="697788" y="346875"/>
                  </a:lnTo>
                  <a:lnTo>
                    <a:pt x="687412" y="378193"/>
                  </a:lnTo>
                  <a:lnTo>
                    <a:pt x="670687" y="406666"/>
                  </a:lnTo>
                  <a:lnTo>
                    <a:pt x="648462" y="430860"/>
                  </a:lnTo>
                  <a:lnTo>
                    <a:pt x="638530" y="440321"/>
                  </a:lnTo>
                  <a:lnTo>
                    <a:pt x="629958" y="449922"/>
                  </a:lnTo>
                  <a:lnTo>
                    <a:pt x="622439" y="459867"/>
                  </a:lnTo>
                  <a:lnTo>
                    <a:pt x="622338" y="460006"/>
                  </a:lnTo>
                  <a:lnTo>
                    <a:pt x="615657" y="470522"/>
                  </a:lnTo>
                  <a:lnTo>
                    <a:pt x="597852" y="470522"/>
                  </a:lnTo>
                  <a:lnTo>
                    <a:pt x="597852" y="522795"/>
                  </a:lnTo>
                  <a:lnTo>
                    <a:pt x="597204" y="528180"/>
                  </a:lnTo>
                  <a:lnTo>
                    <a:pt x="596785" y="533654"/>
                  </a:lnTo>
                  <a:lnTo>
                    <a:pt x="596785" y="548932"/>
                  </a:lnTo>
                  <a:lnTo>
                    <a:pt x="594728" y="559104"/>
                  </a:lnTo>
                  <a:lnTo>
                    <a:pt x="589127" y="567410"/>
                  </a:lnTo>
                  <a:lnTo>
                    <a:pt x="580821" y="573011"/>
                  </a:lnTo>
                  <a:lnTo>
                    <a:pt x="570649" y="575068"/>
                  </a:lnTo>
                  <a:lnTo>
                    <a:pt x="518363" y="575068"/>
                  </a:lnTo>
                  <a:lnTo>
                    <a:pt x="508330" y="573011"/>
                  </a:lnTo>
                  <a:lnTo>
                    <a:pt x="499884" y="567194"/>
                  </a:lnTo>
                  <a:lnTo>
                    <a:pt x="494284" y="558342"/>
                  </a:lnTo>
                  <a:lnTo>
                    <a:pt x="492239" y="547141"/>
                  </a:lnTo>
                  <a:lnTo>
                    <a:pt x="492239" y="538873"/>
                  </a:lnTo>
                  <a:lnTo>
                    <a:pt x="491426" y="530771"/>
                  </a:lnTo>
                  <a:lnTo>
                    <a:pt x="490220" y="522795"/>
                  </a:lnTo>
                  <a:lnTo>
                    <a:pt x="597852" y="522795"/>
                  </a:lnTo>
                  <a:lnTo>
                    <a:pt x="597852" y="470522"/>
                  </a:lnTo>
                  <a:lnTo>
                    <a:pt x="570649" y="470522"/>
                  </a:lnTo>
                  <a:lnTo>
                    <a:pt x="570649" y="361162"/>
                  </a:lnTo>
                  <a:lnTo>
                    <a:pt x="591616" y="349885"/>
                  </a:lnTo>
                  <a:lnTo>
                    <a:pt x="608164" y="333070"/>
                  </a:lnTo>
                  <a:lnTo>
                    <a:pt x="618083" y="313728"/>
                  </a:lnTo>
                  <a:lnTo>
                    <a:pt x="619023" y="311899"/>
                  </a:lnTo>
                  <a:lnTo>
                    <a:pt x="622922" y="287566"/>
                  </a:lnTo>
                  <a:lnTo>
                    <a:pt x="620877" y="277393"/>
                  </a:lnTo>
                  <a:lnTo>
                    <a:pt x="615276" y="269087"/>
                  </a:lnTo>
                  <a:lnTo>
                    <a:pt x="606971" y="263486"/>
                  </a:lnTo>
                  <a:lnTo>
                    <a:pt x="596785" y="261429"/>
                  </a:lnTo>
                  <a:lnTo>
                    <a:pt x="586600" y="263486"/>
                  </a:lnTo>
                  <a:lnTo>
                    <a:pt x="578281" y="269087"/>
                  </a:lnTo>
                  <a:lnTo>
                    <a:pt x="572693" y="277393"/>
                  </a:lnTo>
                  <a:lnTo>
                    <a:pt x="568591" y="297738"/>
                  </a:lnTo>
                  <a:lnTo>
                    <a:pt x="562991" y="306044"/>
                  </a:lnTo>
                  <a:lnTo>
                    <a:pt x="554672" y="311645"/>
                  </a:lnTo>
                  <a:lnTo>
                    <a:pt x="544499" y="313702"/>
                  </a:lnTo>
                  <a:lnTo>
                    <a:pt x="534352" y="311645"/>
                  </a:lnTo>
                  <a:lnTo>
                    <a:pt x="526046" y="306044"/>
                  </a:lnTo>
                  <a:lnTo>
                    <a:pt x="520433" y="297738"/>
                  </a:lnTo>
                  <a:lnTo>
                    <a:pt x="516318" y="277393"/>
                  </a:lnTo>
                  <a:lnTo>
                    <a:pt x="510717" y="269087"/>
                  </a:lnTo>
                  <a:lnTo>
                    <a:pt x="502412" y="263486"/>
                  </a:lnTo>
                  <a:lnTo>
                    <a:pt x="492239" y="261429"/>
                  </a:lnTo>
                  <a:lnTo>
                    <a:pt x="482041" y="263486"/>
                  </a:lnTo>
                  <a:lnTo>
                    <a:pt x="473735" y="269087"/>
                  </a:lnTo>
                  <a:lnTo>
                    <a:pt x="468147" y="277393"/>
                  </a:lnTo>
                  <a:lnTo>
                    <a:pt x="466102" y="287566"/>
                  </a:lnTo>
                  <a:lnTo>
                    <a:pt x="469963" y="311645"/>
                  </a:lnTo>
                  <a:lnTo>
                    <a:pt x="470001" y="311899"/>
                  </a:lnTo>
                  <a:lnTo>
                    <a:pt x="480860" y="333070"/>
                  </a:lnTo>
                  <a:lnTo>
                    <a:pt x="497395" y="349885"/>
                  </a:lnTo>
                  <a:lnTo>
                    <a:pt x="518363" y="361162"/>
                  </a:lnTo>
                  <a:lnTo>
                    <a:pt x="518363" y="470522"/>
                  </a:lnTo>
                  <a:lnTo>
                    <a:pt x="472732" y="470522"/>
                  </a:lnTo>
                  <a:lnTo>
                    <a:pt x="466318" y="460006"/>
                  </a:lnTo>
                  <a:lnTo>
                    <a:pt x="466229" y="459867"/>
                  </a:lnTo>
                  <a:lnTo>
                    <a:pt x="458952" y="449922"/>
                  </a:lnTo>
                  <a:lnTo>
                    <a:pt x="450697" y="440486"/>
                  </a:lnTo>
                  <a:lnTo>
                    <a:pt x="441680" y="431888"/>
                  </a:lnTo>
                  <a:lnTo>
                    <a:pt x="417842" y="406031"/>
                  </a:lnTo>
                  <a:lnTo>
                    <a:pt x="400596" y="376021"/>
                  </a:lnTo>
                  <a:lnTo>
                    <a:pt x="390423" y="342950"/>
                  </a:lnTo>
                  <a:lnTo>
                    <a:pt x="387781" y="307898"/>
                  </a:lnTo>
                  <a:lnTo>
                    <a:pt x="396951" y="261429"/>
                  </a:lnTo>
                  <a:lnTo>
                    <a:pt x="419658" y="219748"/>
                  </a:lnTo>
                  <a:lnTo>
                    <a:pt x="453034" y="187032"/>
                  </a:lnTo>
                  <a:lnTo>
                    <a:pt x="494614" y="165252"/>
                  </a:lnTo>
                  <a:lnTo>
                    <a:pt x="541845" y="156895"/>
                  </a:lnTo>
                  <a:lnTo>
                    <a:pt x="544499" y="156895"/>
                  </a:lnTo>
                  <a:lnTo>
                    <a:pt x="603961" y="168503"/>
                  </a:lnTo>
                  <a:lnTo>
                    <a:pt x="654494" y="201930"/>
                  </a:lnTo>
                  <a:lnTo>
                    <a:pt x="689254" y="253085"/>
                  </a:lnTo>
                  <a:lnTo>
                    <a:pt x="701357" y="313728"/>
                  </a:lnTo>
                  <a:lnTo>
                    <a:pt x="701357" y="176885"/>
                  </a:lnTo>
                  <a:lnTo>
                    <a:pt x="691134" y="164630"/>
                  </a:lnTo>
                  <a:lnTo>
                    <a:pt x="681558" y="156895"/>
                  </a:lnTo>
                  <a:lnTo>
                    <a:pt x="658622" y="138366"/>
                  </a:lnTo>
                  <a:lnTo>
                    <a:pt x="622134" y="119291"/>
                  </a:lnTo>
                  <a:lnTo>
                    <a:pt x="582599" y="107886"/>
                  </a:lnTo>
                  <a:lnTo>
                    <a:pt x="540956" y="104622"/>
                  </a:lnTo>
                  <a:lnTo>
                    <a:pt x="495350" y="110617"/>
                  </a:lnTo>
                  <a:lnTo>
                    <a:pt x="453097" y="126238"/>
                  </a:lnTo>
                  <a:lnTo>
                    <a:pt x="415429" y="150253"/>
                  </a:lnTo>
                  <a:lnTo>
                    <a:pt x="383603" y="181457"/>
                  </a:lnTo>
                  <a:lnTo>
                    <a:pt x="358863" y="218643"/>
                  </a:lnTo>
                  <a:lnTo>
                    <a:pt x="342430" y="260565"/>
                  </a:lnTo>
                  <a:lnTo>
                    <a:pt x="335572" y="306044"/>
                  </a:lnTo>
                  <a:lnTo>
                    <a:pt x="339077" y="352767"/>
                  </a:lnTo>
                  <a:lnTo>
                    <a:pt x="352640" y="396875"/>
                  </a:lnTo>
                  <a:lnTo>
                    <a:pt x="375640" y="436880"/>
                  </a:lnTo>
                  <a:lnTo>
                    <a:pt x="407441" y="471360"/>
                  </a:lnTo>
                  <a:lnTo>
                    <a:pt x="421246" y="486549"/>
                  </a:lnTo>
                  <a:lnTo>
                    <a:pt x="431457" y="504875"/>
                  </a:lnTo>
                  <a:lnTo>
                    <a:pt x="437794" y="525830"/>
                  </a:lnTo>
                  <a:lnTo>
                    <a:pt x="439966" y="548932"/>
                  </a:lnTo>
                  <a:lnTo>
                    <a:pt x="446138" y="579424"/>
                  </a:lnTo>
                  <a:lnTo>
                    <a:pt x="462953" y="604354"/>
                  </a:lnTo>
                  <a:lnTo>
                    <a:pt x="487883" y="621169"/>
                  </a:lnTo>
                  <a:lnTo>
                    <a:pt x="518363" y="627341"/>
                  </a:lnTo>
                  <a:lnTo>
                    <a:pt x="570649" y="627341"/>
                  </a:lnTo>
                  <a:lnTo>
                    <a:pt x="601141" y="621169"/>
                  </a:lnTo>
                  <a:lnTo>
                    <a:pt x="626059" y="604354"/>
                  </a:lnTo>
                  <a:lnTo>
                    <a:pt x="642886" y="579424"/>
                  </a:lnTo>
                  <a:lnTo>
                    <a:pt x="643763" y="575068"/>
                  </a:lnTo>
                  <a:lnTo>
                    <a:pt x="649058" y="548932"/>
                  </a:lnTo>
                  <a:lnTo>
                    <a:pt x="657707" y="502475"/>
                  </a:lnTo>
                  <a:lnTo>
                    <a:pt x="682548" y="470522"/>
                  </a:lnTo>
                  <a:lnTo>
                    <a:pt x="712724" y="437692"/>
                  </a:lnTo>
                  <a:lnTo>
                    <a:pt x="735025" y="399719"/>
                  </a:lnTo>
                  <a:lnTo>
                    <a:pt x="748855" y="357924"/>
                  </a:lnTo>
                  <a:lnTo>
                    <a:pt x="753605" y="313728"/>
                  </a:lnTo>
                  <a:close/>
                </a:path>
                <a:path w="1080770" h="2096135">
                  <a:moveTo>
                    <a:pt x="858215" y="148691"/>
                  </a:moveTo>
                  <a:lnTo>
                    <a:pt x="855891" y="138569"/>
                  </a:lnTo>
                  <a:lnTo>
                    <a:pt x="849858" y="130149"/>
                  </a:lnTo>
                  <a:lnTo>
                    <a:pt x="841349" y="124866"/>
                  </a:lnTo>
                  <a:lnTo>
                    <a:pt x="831481" y="123177"/>
                  </a:lnTo>
                  <a:lnTo>
                    <a:pt x="821334" y="125501"/>
                  </a:lnTo>
                  <a:lnTo>
                    <a:pt x="770813" y="148297"/>
                  </a:lnTo>
                  <a:lnTo>
                    <a:pt x="762368" y="154343"/>
                  </a:lnTo>
                  <a:lnTo>
                    <a:pt x="757097" y="162864"/>
                  </a:lnTo>
                  <a:lnTo>
                    <a:pt x="755408" y="172745"/>
                  </a:lnTo>
                  <a:lnTo>
                    <a:pt x="757732" y="182854"/>
                  </a:lnTo>
                  <a:lnTo>
                    <a:pt x="761898" y="189344"/>
                  </a:lnTo>
                  <a:lnTo>
                    <a:pt x="767549" y="194183"/>
                  </a:lnTo>
                  <a:lnTo>
                    <a:pt x="774255" y="197205"/>
                  </a:lnTo>
                  <a:lnTo>
                    <a:pt x="781570" y="198247"/>
                  </a:lnTo>
                  <a:lnTo>
                    <a:pt x="785152" y="198247"/>
                  </a:lnTo>
                  <a:lnTo>
                    <a:pt x="842822" y="173139"/>
                  </a:lnTo>
                  <a:lnTo>
                    <a:pt x="858215" y="148691"/>
                  </a:lnTo>
                  <a:close/>
                </a:path>
                <a:path w="1080770" h="2096135">
                  <a:moveTo>
                    <a:pt x="864374" y="1123099"/>
                  </a:moveTo>
                  <a:lnTo>
                    <a:pt x="860856" y="1075258"/>
                  </a:lnTo>
                  <a:lnTo>
                    <a:pt x="850633" y="1029576"/>
                  </a:lnTo>
                  <a:lnTo>
                    <a:pt x="834212" y="986561"/>
                  </a:lnTo>
                  <a:lnTo>
                    <a:pt x="812088" y="946721"/>
                  </a:lnTo>
                  <a:lnTo>
                    <a:pt x="784783" y="910551"/>
                  </a:lnTo>
                  <a:lnTo>
                    <a:pt x="781240" y="907008"/>
                  </a:lnTo>
                  <a:lnTo>
                    <a:pt x="756323" y="882091"/>
                  </a:lnTo>
                  <a:lnTo>
                    <a:pt x="756323" y="1123099"/>
                  </a:lnTo>
                  <a:lnTo>
                    <a:pt x="750608" y="1172591"/>
                  </a:lnTo>
                  <a:lnTo>
                    <a:pt x="734339" y="1218057"/>
                  </a:lnTo>
                  <a:lnTo>
                    <a:pt x="708799" y="1258176"/>
                  </a:lnTo>
                  <a:lnTo>
                    <a:pt x="675322" y="1291666"/>
                  </a:lnTo>
                  <a:lnTo>
                    <a:pt x="635203" y="1317193"/>
                  </a:lnTo>
                  <a:lnTo>
                    <a:pt x="589737" y="1333474"/>
                  </a:lnTo>
                  <a:lnTo>
                    <a:pt x="540245" y="1339189"/>
                  </a:lnTo>
                  <a:lnTo>
                    <a:pt x="490740" y="1333474"/>
                  </a:lnTo>
                  <a:lnTo>
                    <a:pt x="445287" y="1317193"/>
                  </a:lnTo>
                  <a:lnTo>
                    <a:pt x="405155" y="1291666"/>
                  </a:lnTo>
                  <a:lnTo>
                    <a:pt x="371678" y="1258176"/>
                  </a:lnTo>
                  <a:lnTo>
                    <a:pt x="346138" y="1218057"/>
                  </a:lnTo>
                  <a:lnTo>
                    <a:pt x="329869" y="1172591"/>
                  </a:lnTo>
                  <a:lnTo>
                    <a:pt x="324154" y="1123099"/>
                  </a:lnTo>
                  <a:lnTo>
                    <a:pt x="329869" y="1073607"/>
                  </a:lnTo>
                  <a:lnTo>
                    <a:pt x="346138" y="1028141"/>
                  </a:lnTo>
                  <a:lnTo>
                    <a:pt x="371678" y="988009"/>
                  </a:lnTo>
                  <a:lnTo>
                    <a:pt x="405155" y="954532"/>
                  </a:lnTo>
                  <a:lnTo>
                    <a:pt x="445287" y="928992"/>
                  </a:lnTo>
                  <a:lnTo>
                    <a:pt x="490740" y="912723"/>
                  </a:lnTo>
                  <a:lnTo>
                    <a:pt x="540245" y="907008"/>
                  </a:lnTo>
                  <a:lnTo>
                    <a:pt x="589737" y="912723"/>
                  </a:lnTo>
                  <a:lnTo>
                    <a:pt x="635203" y="928992"/>
                  </a:lnTo>
                  <a:lnTo>
                    <a:pt x="675322" y="954532"/>
                  </a:lnTo>
                  <a:lnTo>
                    <a:pt x="708799" y="988009"/>
                  </a:lnTo>
                  <a:lnTo>
                    <a:pt x="734339" y="1028141"/>
                  </a:lnTo>
                  <a:lnTo>
                    <a:pt x="750608" y="1073607"/>
                  </a:lnTo>
                  <a:lnTo>
                    <a:pt x="756323" y="1123099"/>
                  </a:lnTo>
                  <a:lnTo>
                    <a:pt x="756323" y="882091"/>
                  </a:lnTo>
                  <a:lnTo>
                    <a:pt x="716622" y="851255"/>
                  </a:lnTo>
                  <a:lnTo>
                    <a:pt x="676783" y="829132"/>
                  </a:lnTo>
                  <a:lnTo>
                    <a:pt x="633755" y="812711"/>
                  </a:lnTo>
                  <a:lnTo>
                    <a:pt x="588086" y="802487"/>
                  </a:lnTo>
                  <a:lnTo>
                    <a:pt x="540245" y="798969"/>
                  </a:lnTo>
                  <a:lnTo>
                    <a:pt x="492404" y="802487"/>
                  </a:lnTo>
                  <a:lnTo>
                    <a:pt x="446722" y="812711"/>
                  </a:lnTo>
                  <a:lnTo>
                    <a:pt x="403707" y="829132"/>
                  </a:lnTo>
                  <a:lnTo>
                    <a:pt x="363855" y="851255"/>
                  </a:lnTo>
                  <a:lnTo>
                    <a:pt x="327685" y="878560"/>
                  </a:lnTo>
                  <a:lnTo>
                    <a:pt x="295694" y="910551"/>
                  </a:lnTo>
                  <a:lnTo>
                    <a:pt x="268389" y="946721"/>
                  </a:lnTo>
                  <a:lnTo>
                    <a:pt x="246265" y="986561"/>
                  </a:lnTo>
                  <a:lnTo>
                    <a:pt x="229844" y="1029576"/>
                  </a:lnTo>
                  <a:lnTo>
                    <a:pt x="219621" y="1075258"/>
                  </a:lnTo>
                  <a:lnTo>
                    <a:pt x="216103" y="1123099"/>
                  </a:lnTo>
                  <a:lnTo>
                    <a:pt x="219621" y="1170940"/>
                  </a:lnTo>
                  <a:lnTo>
                    <a:pt x="229844" y="1216621"/>
                  </a:lnTo>
                  <a:lnTo>
                    <a:pt x="246265" y="1259636"/>
                  </a:lnTo>
                  <a:lnTo>
                    <a:pt x="268389" y="1299489"/>
                  </a:lnTo>
                  <a:lnTo>
                    <a:pt x="295694" y="1335659"/>
                  </a:lnTo>
                  <a:lnTo>
                    <a:pt x="327685" y="1367650"/>
                  </a:lnTo>
                  <a:lnTo>
                    <a:pt x="363855" y="1394955"/>
                  </a:lnTo>
                  <a:lnTo>
                    <a:pt x="403707" y="1417066"/>
                  </a:lnTo>
                  <a:lnTo>
                    <a:pt x="446722" y="1433487"/>
                  </a:lnTo>
                  <a:lnTo>
                    <a:pt x="492404" y="1443723"/>
                  </a:lnTo>
                  <a:lnTo>
                    <a:pt x="540245" y="1447241"/>
                  </a:lnTo>
                  <a:lnTo>
                    <a:pt x="588086" y="1443723"/>
                  </a:lnTo>
                  <a:lnTo>
                    <a:pt x="633755" y="1433487"/>
                  </a:lnTo>
                  <a:lnTo>
                    <a:pt x="676783" y="1417066"/>
                  </a:lnTo>
                  <a:lnTo>
                    <a:pt x="716622" y="1394955"/>
                  </a:lnTo>
                  <a:lnTo>
                    <a:pt x="752792" y="1367650"/>
                  </a:lnTo>
                  <a:lnTo>
                    <a:pt x="781253" y="1339189"/>
                  </a:lnTo>
                  <a:lnTo>
                    <a:pt x="784783" y="1335659"/>
                  </a:lnTo>
                  <a:lnTo>
                    <a:pt x="812088" y="1299489"/>
                  </a:lnTo>
                  <a:lnTo>
                    <a:pt x="834212" y="1259636"/>
                  </a:lnTo>
                  <a:lnTo>
                    <a:pt x="850633" y="1216621"/>
                  </a:lnTo>
                  <a:lnTo>
                    <a:pt x="860856" y="1170940"/>
                  </a:lnTo>
                  <a:lnTo>
                    <a:pt x="864374" y="1123099"/>
                  </a:lnTo>
                  <a:close/>
                </a:path>
                <a:path w="1080770" h="2096135">
                  <a:moveTo>
                    <a:pt x="1080465" y="2041550"/>
                  </a:moveTo>
                  <a:lnTo>
                    <a:pt x="1078242" y="1994789"/>
                  </a:lnTo>
                  <a:lnTo>
                    <a:pt x="1071689" y="1949272"/>
                  </a:lnTo>
                  <a:lnTo>
                    <a:pt x="1061021" y="1905203"/>
                  </a:lnTo>
                  <a:lnTo>
                    <a:pt x="1046441" y="1862785"/>
                  </a:lnTo>
                  <a:lnTo>
                    <a:pt x="1028153" y="1822234"/>
                  </a:lnTo>
                  <a:lnTo>
                    <a:pt x="1006360" y="1783740"/>
                  </a:lnTo>
                  <a:lnTo>
                    <a:pt x="981278" y="1747520"/>
                  </a:lnTo>
                  <a:lnTo>
                    <a:pt x="953096" y="1713776"/>
                  </a:lnTo>
                  <a:lnTo>
                    <a:pt x="939165" y="1699844"/>
                  </a:lnTo>
                  <a:lnTo>
                    <a:pt x="922032" y="1682711"/>
                  </a:lnTo>
                  <a:lnTo>
                    <a:pt x="898817" y="1663331"/>
                  </a:lnTo>
                  <a:lnTo>
                    <a:pt x="888288" y="1654530"/>
                  </a:lnTo>
                  <a:lnTo>
                    <a:pt x="852068" y="1629448"/>
                  </a:lnTo>
                  <a:lnTo>
                    <a:pt x="813574" y="1607654"/>
                  </a:lnTo>
                  <a:lnTo>
                    <a:pt x="773023" y="1589366"/>
                  </a:lnTo>
                  <a:lnTo>
                    <a:pt x="730605" y="1574787"/>
                  </a:lnTo>
                  <a:lnTo>
                    <a:pt x="686536" y="1564119"/>
                  </a:lnTo>
                  <a:lnTo>
                    <a:pt x="641019" y="1557566"/>
                  </a:lnTo>
                  <a:lnTo>
                    <a:pt x="594258" y="1555343"/>
                  </a:lnTo>
                  <a:lnTo>
                    <a:pt x="486219" y="1555343"/>
                  </a:lnTo>
                  <a:lnTo>
                    <a:pt x="439458" y="1557566"/>
                  </a:lnTo>
                  <a:lnTo>
                    <a:pt x="393941" y="1564119"/>
                  </a:lnTo>
                  <a:lnTo>
                    <a:pt x="349872" y="1574787"/>
                  </a:lnTo>
                  <a:lnTo>
                    <a:pt x="307454" y="1589366"/>
                  </a:lnTo>
                  <a:lnTo>
                    <a:pt x="266903" y="1607654"/>
                  </a:lnTo>
                  <a:lnTo>
                    <a:pt x="228409" y="1629448"/>
                  </a:lnTo>
                  <a:lnTo>
                    <a:pt x="192189" y="1654530"/>
                  </a:lnTo>
                  <a:lnTo>
                    <a:pt x="158445" y="1682711"/>
                  </a:lnTo>
                  <a:lnTo>
                    <a:pt x="127381" y="1713776"/>
                  </a:lnTo>
                  <a:lnTo>
                    <a:pt x="99212" y="1747520"/>
                  </a:lnTo>
                  <a:lnTo>
                    <a:pt x="74117" y="1783740"/>
                  </a:lnTo>
                  <a:lnTo>
                    <a:pt x="52324" y="1822234"/>
                  </a:lnTo>
                  <a:lnTo>
                    <a:pt x="34036" y="1862785"/>
                  </a:lnTo>
                  <a:lnTo>
                    <a:pt x="19456" y="1905203"/>
                  </a:lnTo>
                  <a:lnTo>
                    <a:pt x="8788" y="1949272"/>
                  </a:lnTo>
                  <a:lnTo>
                    <a:pt x="2235" y="1994789"/>
                  </a:lnTo>
                  <a:lnTo>
                    <a:pt x="0" y="2041550"/>
                  </a:lnTo>
                  <a:lnTo>
                    <a:pt x="4241" y="2062581"/>
                  </a:lnTo>
                  <a:lnTo>
                    <a:pt x="15811" y="2079752"/>
                  </a:lnTo>
                  <a:lnTo>
                    <a:pt x="32994" y="2091321"/>
                  </a:lnTo>
                  <a:lnTo>
                    <a:pt x="54038" y="2095563"/>
                  </a:lnTo>
                  <a:lnTo>
                    <a:pt x="75082" y="2091321"/>
                  </a:lnTo>
                  <a:lnTo>
                    <a:pt x="92252" y="2079752"/>
                  </a:lnTo>
                  <a:lnTo>
                    <a:pt x="103809" y="2062581"/>
                  </a:lnTo>
                  <a:lnTo>
                    <a:pt x="108051" y="2041550"/>
                  </a:lnTo>
                  <a:lnTo>
                    <a:pt x="111899" y="1987588"/>
                  </a:lnTo>
                  <a:lnTo>
                    <a:pt x="123063" y="1935962"/>
                  </a:lnTo>
                  <a:lnTo>
                    <a:pt x="141020" y="1887207"/>
                  </a:lnTo>
                  <a:lnTo>
                    <a:pt x="165239" y="1841842"/>
                  </a:lnTo>
                  <a:lnTo>
                    <a:pt x="195186" y="1800390"/>
                  </a:lnTo>
                  <a:lnTo>
                    <a:pt x="230327" y="1763407"/>
                  </a:lnTo>
                  <a:lnTo>
                    <a:pt x="270116" y="1731391"/>
                  </a:lnTo>
                  <a:lnTo>
                    <a:pt x="270116" y="1839925"/>
                  </a:lnTo>
                  <a:lnTo>
                    <a:pt x="248056" y="1856816"/>
                  </a:lnTo>
                  <a:lnTo>
                    <a:pt x="231000" y="1878723"/>
                  </a:lnTo>
                  <a:lnTo>
                    <a:pt x="220002" y="1904631"/>
                  </a:lnTo>
                  <a:lnTo>
                    <a:pt x="216103" y="1933498"/>
                  </a:lnTo>
                  <a:lnTo>
                    <a:pt x="224586" y="1975561"/>
                  </a:lnTo>
                  <a:lnTo>
                    <a:pt x="247738" y="2009902"/>
                  </a:lnTo>
                  <a:lnTo>
                    <a:pt x="282079" y="2033054"/>
                  </a:lnTo>
                  <a:lnTo>
                    <a:pt x="324154" y="2041550"/>
                  </a:lnTo>
                  <a:lnTo>
                    <a:pt x="366217" y="2033054"/>
                  </a:lnTo>
                  <a:lnTo>
                    <a:pt x="400558" y="2009902"/>
                  </a:lnTo>
                  <a:lnTo>
                    <a:pt x="423710" y="1975561"/>
                  </a:lnTo>
                  <a:lnTo>
                    <a:pt x="432193" y="1933498"/>
                  </a:lnTo>
                  <a:lnTo>
                    <a:pt x="428371" y="1905203"/>
                  </a:lnTo>
                  <a:lnTo>
                    <a:pt x="428294" y="1904631"/>
                  </a:lnTo>
                  <a:lnTo>
                    <a:pt x="417296" y="1878723"/>
                  </a:lnTo>
                  <a:lnTo>
                    <a:pt x="400240" y="1856816"/>
                  </a:lnTo>
                  <a:lnTo>
                    <a:pt x="378167" y="1839925"/>
                  </a:lnTo>
                  <a:lnTo>
                    <a:pt x="378167" y="1731391"/>
                  </a:lnTo>
                  <a:lnTo>
                    <a:pt x="378167" y="1679105"/>
                  </a:lnTo>
                  <a:lnTo>
                    <a:pt x="404228" y="1672310"/>
                  </a:lnTo>
                  <a:lnTo>
                    <a:pt x="430961" y="1667370"/>
                  </a:lnTo>
                  <a:lnTo>
                    <a:pt x="458317" y="1664347"/>
                  </a:lnTo>
                  <a:lnTo>
                    <a:pt x="486219" y="1663331"/>
                  </a:lnTo>
                  <a:lnTo>
                    <a:pt x="594258" y="1663331"/>
                  </a:lnTo>
                  <a:lnTo>
                    <a:pt x="607949" y="1663573"/>
                  </a:lnTo>
                  <a:lnTo>
                    <a:pt x="621842" y="1664347"/>
                  </a:lnTo>
                  <a:lnTo>
                    <a:pt x="634974" y="1665541"/>
                  </a:lnTo>
                  <a:lnTo>
                    <a:pt x="648284" y="1667217"/>
                  </a:lnTo>
                  <a:lnTo>
                    <a:pt x="648284" y="1834692"/>
                  </a:lnTo>
                  <a:lnTo>
                    <a:pt x="604875" y="1858073"/>
                  </a:lnTo>
                  <a:lnTo>
                    <a:pt x="570687" y="1893036"/>
                  </a:lnTo>
                  <a:lnTo>
                    <a:pt x="548284" y="1937016"/>
                  </a:lnTo>
                  <a:lnTo>
                    <a:pt x="542137" y="1975561"/>
                  </a:lnTo>
                  <a:lnTo>
                    <a:pt x="540245" y="1987588"/>
                  </a:lnTo>
                  <a:lnTo>
                    <a:pt x="540245" y="2041550"/>
                  </a:lnTo>
                  <a:lnTo>
                    <a:pt x="544512" y="2062581"/>
                  </a:lnTo>
                  <a:lnTo>
                    <a:pt x="556120" y="2079752"/>
                  </a:lnTo>
                  <a:lnTo>
                    <a:pt x="573290" y="2091321"/>
                  </a:lnTo>
                  <a:lnTo>
                    <a:pt x="573481" y="2091321"/>
                  </a:lnTo>
                  <a:lnTo>
                    <a:pt x="594258" y="2095512"/>
                  </a:lnTo>
                  <a:lnTo>
                    <a:pt x="615048" y="2091321"/>
                  </a:lnTo>
                  <a:lnTo>
                    <a:pt x="615226" y="2091321"/>
                  </a:lnTo>
                  <a:lnTo>
                    <a:pt x="632396" y="2079752"/>
                  </a:lnTo>
                  <a:lnTo>
                    <a:pt x="644017" y="2062581"/>
                  </a:lnTo>
                  <a:lnTo>
                    <a:pt x="648284" y="2041550"/>
                  </a:lnTo>
                  <a:lnTo>
                    <a:pt x="648284" y="1987588"/>
                  </a:lnTo>
                  <a:lnTo>
                    <a:pt x="652538" y="1966455"/>
                  </a:lnTo>
                  <a:lnTo>
                    <a:pt x="664121" y="1949272"/>
                  </a:lnTo>
                  <a:lnTo>
                    <a:pt x="681291" y="1937689"/>
                  </a:lnTo>
                  <a:lnTo>
                    <a:pt x="702043" y="1933498"/>
                  </a:lnTo>
                  <a:lnTo>
                    <a:pt x="702564" y="1933498"/>
                  </a:lnTo>
                  <a:lnTo>
                    <a:pt x="740498" y="1949272"/>
                  </a:lnTo>
                  <a:lnTo>
                    <a:pt x="756323" y="1987588"/>
                  </a:lnTo>
                  <a:lnTo>
                    <a:pt x="756335" y="2041550"/>
                  </a:lnTo>
                  <a:lnTo>
                    <a:pt x="760603" y="2062581"/>
                  </a:lnTo>
                  <a:lnTo>
                    <a:pt x="772223" y="2079752"/>
                  </a:lnTo>
                  <a:lnTo>
                    <a:pt x="789393" y="2091321"/>
                  </a:lnTo>
                  <a:lnTo>
                    <a:pt x="789571" y="2091321"/>
                  </a:lnTo>
                  <a:lnTo>
                    <a:pt x="810348" y="2095512"/>
                  </a:lnTo>
                  <a:lnTo>
                    <a:pt x="831138" y="2091321"/>
                  </a:lnTo>
                  <a:lnTo>
                    <a:pt x="831329" y="2091321"/>
                  </a:lnTo>
                  <a:lnTo>
                    <a:pt x="848487" y="2079752"/>
                  </a:lnTo>
                  <a:lnTo>
                    <a:pt x="860107" y="2062581"/>
                  </a:lnTo>
                  <a:lnTo>
                    <a:pt x="864362" y="2041550"/>
                  </a:lnTo>
                  <a:lnTo>
                    <a:pt x="864374" y="1987588"/>
                  </a:lnTo>
                  <a:lnTo>
                    <a:pt x="862482" y="1975561"/>
                  </a:lnTo>
                  <a:lnTo>
                    <a:pt x="856449" y="1937689"/>
                  </a:lnTo>
                  <a:lnTo>
                    <a:pt x="833932" y="1893036"/>
                  </a:lnTo>
                  <a:lnTo>
                    <a:pt x="799744" y="1858073"/>
                  </a:lnTo>
                  <a:lnTo>
                    <a:pt x="756323" y="1834692"/>
                  </a:lnTo>
                  <a:lnTo>
                    <a:pt x="756323" y="1699844"/>
                  </a:lnTo>
                  <a:lnTo>
                    <a:pt x="797356" y="1722628"/>
                  </a:lnTo>
                  <a:lnTo>
                    <a:pt x="835088" y="1750161"/>
                  </a:lnTo>
                  <a:lnTo>
                    <a:pt x="869086" y="1782013"/>
                  </a:lnTo>
                  <a:lnTo>
                    <a:pt x="898982" y="1817801"/>
                  </a:lnTo>
                  <a:lnTo>
                    <a:pt x="924344" y="1857108"/>
                  </a:lnTo>
                  <a:lnTo>
                    <a:pt x="944765" y="1899539"/>
                  </a:lnTo>
                  <a:lnTo>
                    <a:pt x="959866" y="1944687"/>
                  </a:lnTo>
                  <a:lnTo>
                    <a:pt x="969213" y="1992134"/>
                  </a:lnTo>
                  <a:lnTo>
                    <a:pt x="972439" y="2041550"/>
                  </a:lnTo>
                  <a:lnTo>
                    <a:pt x="976706" y="2062581"/>
                  </a:lnTo>
                  <a:lnTo>
                    <a:pt x="988314" y="2079752"/>
                  </a:lnTo>
                  <a:lnTo>
                    <a:pt x="1005484" y="2091321"/>
                  </a:lnTo>
                  <a:lnTo>
                    <a:pt x="1005662" y="2091321"/>
                  </a:lnTo>
                  <a:lnTo>
                    <a:pt x="1026439" y="2095512"/>
                  </a:lnTo>
                  <a:lnTo>
                    <a:pt x="1047229" y="2091321"/>
                  </a:lnTo>
                  <a:lnTo>
                    <a:pt x="1047407" y="2091321"/>
                  </a:lnTo>
                  <a:lnTo>
                    <a:pt x="1064590" y="2079752"/>
                  </a:lnTo>
                  <a:lnTo>
                    <a:pt x="1076198" y="2062581"/>
                  </a:lnTo>
                  <a:lnTo>
                    <a:pt x="1080465" y="2041550"/>
                  </a:lnTo>
                  <a:close/>
                </a:path>
              </a:pathLst>
            </a:custGeom>
            <a:solidFill>
              <a:srgbClr val="65B334"/>
            </a:solidFill>
          </p:spPr>
          <p:txBody>
            <a:bodyPr wrap="square" lIns="0" tIns="0" rIns="0" bIns="0" rtlCol="0"/>
            <a:lstStyle/>
            <a:p>
              <a:endParaRPr/>
            </a:p>
          </p:txBody>
        </p:sp>
      </p:grpSp>
      <p:sp>
        <p:nvSpPr>
          <p:cNvPr id="96" name="object 96"/>
          <p:cNvSpPr txBox="1">
            <a:spLocks noGrp="1"/>
          </p:cNvSpPr>
          <p:nvPr>
            <p:ph type="ftr" sz="quarter" idx="5"/>
          </p:nvPr>
        </p:nvSpPr>
        <p:spPr>
          <a:prstGeom prst="rect">
            <a:avLst/>
          </a:prstGeom>
        </p:spPr>
        <p:txBody>
          <a:bodyPr vert="horz" wrap="square" lIns="0" tIns="0" rIns="0" bIns="0" rtlCol="0">
            <a:spAutoFit/>
          </a:bodyPr>
          <a:lstStyle/>
          <a:p>
            <a:pPr marL="12700">
              <a:lnSpc>
                <a:spcPts val="1535"/>
              </a:lnSpc>
            </a:pPr>
            <a:r>
              <a:rPr dirty="0"/>
              <a:t>Primary</a:t>
            </a:r>
            <a:r>
              <a:rPr spc="30" dirty="0"/>
              <a:t> </a:t>
            </a:r>
            <a:r>
              <a:rPr dirty="0"/>
              <a:t>Care</a:t>
            </a:r>
            <a:r>
              <a:rPr spc="35" dirty="0"/>
              <a:t> </a:t>
            </a:r>
            <a:r>
              <a:rPr dirty="0"/>
              <a:t>People</a:t>
            </a:r>
            <a:r>
              <a:rPr spc="35" dirty="0"/>
              <a:t> </a:t>
            </a:r>
            <a:r>
              <a:rPr spc="-20" dirty="0"/>
              <a:t>Plan</a:t>
            </a:r>
          </a:p>
        </p:txBody>
      </p:sp>
      <p:sp>
        <p:nvSpPr>
          <p:cNvPr id="97" name="object 97"/>
          <p:cNvSpPr txBox="1">
            <a:spLocks noGrp="1"/>
          </p:cNvSpPr>
          <p:nvPr>
            <p:ph type="sldNum" sz="quarter" idx="7"/>
          </p:nvPr>
        </p:nvSpPr>
        <p:spPr>
          <a:prstGeom prst="rect">
            <a:avLst/>
          </a:prstGeom>
        </p:spPr>
        <p:txBody>
          <a:bodyPr vert="horz" wrap="square" lIns="0" tIns="0" rIns="0" bIns="0" rtlCol="0">
            <a:spAutoFit/>
          </a:bodyPr>
          <a:lstStyle/>
          <a:p>
            <a:pPr marL="38100">
              <a:lnSpc>
                <a:spcPts val="1535"/>
              </a:lnSpc>
            </a:pPr>
            <a:fld id="{81D60167-4931-47E6-BA6A-407CBD079E47}" type="slidenum">
              <a:rPr spc="-25" dirty="0"/>
              <a:t>28</a:t>
            </a:fld>
            <a:endParaRPr spc="-25"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33020">
              <a:lnSpc>
                <a:spcPct val="100000"/>
              </a:lnSpc>
              <a:spcBef>
                <a:spcPts val="95"/>
              </a:spcBef>
            </a:pPr>
            <a:r>
              <a:rPr dirty="0"/>
              <a:t>Primary</a:t>
            </a:r>
            <a:r>
              <a:rPr spc="-245" dirty="0"/>
              <a:t> </a:t>
            </a:r>
            <a:r>
              <a:rPr dirty="0"/>
              <a:t>Care</a:t>
            </a:r>
            <a:r>
              <a:rPr spc="-245" dirty="0"/>
              <a:t> </a:t>
            </a:r>
            <a:r>
              <a:rPr dirty="0"/>
              <a:t>Strategy</a:t>
            </a:r>
            <a:r>
              <a:rPr spc="-225" dirty="0"/>
              <a:t> </a:t>
            </a:r>
            <a:r>
              <a:rPr dirty="0"/>
              <a:t>-</a:t>
            </a:r>
            <a:r>
              <a:rPr spc="-229" dirty="0"/>
              <a:t> </a:t>
            </a:r>
            <a:r>
              <a:rPr spc="-10" dirty="0"/>
              <a:t>Workforce</a:t>
            </a:r>
            <a:r>
              <a:rPr spc="-225" dirty="0"/>
              <a:t> </a:t>
            </a:r>
            <a:r>
              <a:rPr spc="-10" dirty="0"/>
              <a:t>Priorities</a:t>
            </a:r>
          </a:p>
        </p:txBody>
      </p:sp>
      <p:sp>
        <p:nvSpPr>
          <p:cNvPr id="3" name="object 3"/>
          <p:cNvSpPr txBox="1"/>
          <p:nvPr/>
        </p:nvSpPr>
        <p:spPr>
          <a:xfrm>
            <a:off x="1034095" y="2725436"/>
            <a:ext cx="12036425" cy="6807200"/>
          </a:xfrm>
          <a:prstGeom prst="rect">
            <a:avLst/>
          </a:prstGeom>
        </p:spPr>
        <p:txBody>
          <a:bodyPr vert="horz" wrap="square" lIns="0" tIns="12700" rIns="0" bIns="0" rtlCol="0">
            <a:spAutoFit/>
          </a:bodyPr>
          <a:lstStyle/>
          <a:p>
            <a:pPr marL="12700">
              <a:lnSpc>
                <a:spcPct val="100000"/>
              </a:lnSpc>
              <a:spcBef>
                <a:spcPts val="100"/>
              </a:spcBef>
            </a:pPr>
            <a:r>
              <a:rPr sz="2800" spc="-160" dirty="0">
                <a:solidFill>
                  <a:srgbClr val="575756"/>
                </a:solidFill>
                <a:latin typeface="Helvetica"/>
                <a:cs typeface="Helvetica"/>
              </a:rPr>
              <a:t>To</a:t>
            </a:r>
            <a:r>
              <a:rPr sz="2800" spc="-35" dirty="0">
                <a:solidFill>
                  <a:srgbClr val="575756"/>
                </a:solidFill>
                <a:latin typeface="Helvetica"/>
                <a:cs typeface="Helvetica"/>
              </a:rPr>
              <a:t> </a:t>
            </a:r>
            <a:r>
              <a:rPr sz="2800" dirty="0">
                <a:solidFill>
                  <a:srgbClr val="575756"/>
                </a:solidFill>
                <a:latin typeface="Helvetica"/>
                <a:cs typeface="Helvetica"/>
              </a:rPr>
              <a:t>meet</a:t>
            </a:r>
            <a:r>
              <a:rPr sz="2800" spc="-85" dirty="0">
                <a:solidFill>
                  <a:srgbClr val="575756"/>
                </a:solidFill>
                <a:latin typeface="Helvetica"/>
                <a:cs typeface="Helvetica"/>
              </a:rPr>
              <a:t> </a:t>
            </a:r>
            <a:r>
              <a:rPr sz="2800" dirty="0">
                <a:solidFill>
                  <a:srgbClr val="575756"/>
                </a:solidFill>
                <a:latin typeface="Helvetica"/>
                <a:cs typeface="Helvetica"/>
              </a:rPr>
              <a:t>to</a:t>
            </a:r>
            <a:r>
              <a:rPr sz="2800" spc="-60" dirty="0">
                <a:solidFill>
                  <a:srgbClr val="575756"/>
                </a:solidFill>
                <a:latin typeface="Helvetica"/>
                <a:cs typeface="Helvetica"/>
              </a:rPr>
              <a:t> </a:t>
            </a:r>
            <a:r>
              <a:rPr sz="2800" dirty="0">
                <a:solidFill>
                  <a:srgbClr val="575756"/>
                </a:solidFill>
                <a:latin typeface="Helvetica"/>
                <a:cs typeface="Helvetica"/>
              </a:rPr>
              <a:t>the</a:t>
            </a:r>
            <a:r>
              <a:rPr sz="2800" spc="-60" dirty="0">
                <a:solidFill>
                  <a:srgbClr val="575756"/>
                </a:solidFill>
                <a:latin typeface="Helvetica"/>
                <a:cs typeface="Helvetica"/>
              </a:rPr>
              <a:t> </a:t>
            </a:r>
            <a:r>
              <a:rPr sz="2800" dirty="0">
                <a:solidFill>
                  <a:srgbClr val="575756"/>
                </a:solidFill>
                <a:latin typeface="Helvetica"/>
                <a:cs typeface="Helvetica"/>
              </a:rPr>
              <a:t>ask</a:t>
            </a:r>
            <a:r>
              <a:rPr sz="2800" spc="-60" dirty="0">
                <a:solidFill>
                  <a:srgbClr val="575756"/>
                </a:solidFill>
                <a:latin typeface="Helvetica"/>
                <a:cs typeface="Helvetica"/>
              </a:rPr>
              <a:t> </a:t>
            </a:r>
            <a:r>
              <a:rPr sz="2800" dirty="0">
                <a:solidFill>
                  <a:srgbClr val="575756"/>
                </a:solidFill>
                <a:latin typeface="Helvetica"/>
                <a:cs typeface="Helvetica"/>
              </a:rPr>
              <a:t>of</a:t>
            </a:r>
            <a:r>
              <a:rPr sz="2800" spc="-60" dirty="0">
                <a:solidFill>
                  <a:srgbClr val="575756"/>
                </a:solidFill>
                <a:latin typeface="Helvetica"/>
                <a:cs typeface="Helvetica"/>
              </a:rPr>
              <a:t> </a:t>
            </a:r>
            <a:r>
              <a:rPr sz="2800" dirty="0">
                <a:solidFill>
                  <a:srgbClr val="575756"/>
                </a:solidFill>
                <a:latin typeface="Helvetica"/>
                <a:cs typeface="Helvetica"/>
              </a:rPr>
              <a:t>the</a:t>
            </a:r>
            <a:r>
              <a:rPr sz="2800" spc="-55" dirty="0">
                <a:solidFill>
                  <a:srgbClr val="575756"/>
                </a:solidFill>
                <a:latin typeface="Helvetica"/>
                <a:cs typeface="Helvetica"/>
              </a:rPr>
              <a:t> </a:t>
            </a:r>
            <a:r>
              <a:rPr sz="2800" dirty="0">
                <a:solidFill>
                  <a:srgbClr val="575756"/>
                </a:solidFill>
                <a:latin typeface="Helvetica"/>
                <a:cs typeface="Helvetica"/>
              </a:rPr>
              <a:t>Coventry</a:t>
            </a:r>
            <a:r>
              <a:rPr sz="2800" spc="-60" dirty="0">
                <a:solidFill>
                  <a:srgbClr val="575756"/>
                </a:solidFill>
                <a:latin typeface="Helvetica"/>
                <a:cs typeface="Helvetica"/>
              </a:rPr>
              <a:t> </a:t>
            </a:r>
            <a:r>
              <a:rPr sz="2800" dirty="0">
                <a:solidFill>
                  <a:srgbClr val="575756"/>
                </a:solidFill>
                <a:latin typeface="Helvetica"/>
                <a:cs typeface="Helvetica"/>
              </a:rPr>
              <a:t>and</a:t>
            </a:r>
            <a:r>
              <a:rPr sz="2800" spc="-60" dirty="0">
                <a:solidFill>
                  <a:srgbClr val="575756"/>
                </a:solidFill>
                <a:latin typeface="Helvetica"/>
                <a:cs typeface="Helvetica"/>
              </a:rPr>
              <a:t> </a:t>
            </a:r>
            <a:r>
              <a:rPr sz="2800" spc="-10" dirty="0">
                <a:solidFill>
                  <a:srgbClr val="575756"/>
                </a:solidFill>
                <a:latin typeface="Helvetica"/>
                <a:cs typeface="Helvetica"/>
              </a:rPr>
              <a:t>Warwickshire</a:t>
            </a:r>
            <a:r>
              <a:rPr sz="2800" spc="-60" dirty="0">
                <a:solidFill>
                  <a:srgbClr val="575756"/>
                </a:solidFill>
                <a:latin typeface="Helvetica"/>
                <a:cs typeface="Helvetica"/>
              </a:rPr>
              <a:t> </a:t>
            </a:r>
            <a:r>
              <a:rPr sz="2800" dirty="0">
                <a:solidFill>
                  <a:srgbClr val="575756"/>
                </a:solidFill>
                <a:latin typeface="Helvetica"/>
                <a:cs typeface="Helvetica"/>
              </a:rPr>
              <a:t>Primary</a:t>
            </a:r>
            <a:r>
              <a:rPr sz="2800" spc="-60" dirty="0">
                <a:solidFill>
                  <a:srgbClr val="575756"/>
                </a:solidFill>
                <a:latin typeface="Helvetica"/>
                <a:cs typeface="Helvetica"/>
              </a:rPr>
              <a:t> </a:t>
            </a:r>
            <a:r>
              <a:rPr sz="2800" dirty="0">
                <a:solidFill>
                  <a:srgbClr val="575756"/>
                </a:solidFill>
                <a:latin typeface="Helvetica"/>
                <a:cs typeface="Helvetica"/>
              </a:rPr>
              <a:t>Care</a:t>
            </a:r>
            <a:r>
              <a:rPr sz="2800" spc="-60" dirty="0">
                <a:solidFill>
                  <a:srgbClr val="575756"/>
                </a:solidFill>
                <a:latin typeface="Helvetica"/>
                <a:cs typeface="Helvetica"/>
              </a:rPr>
              <a:t> </a:t>
            </a:r>
            <a:r>
              <a:rPr sz="2800" spc="-10" dirty="0">
                <a:solidFill>
                  <a:srgbClr val="575756"/>
                </a:solidFill>
                <a:latin typeface="Helvetica"/>
                <a:cs typeface="Helvetica"/>
              </a:rPr>
              <a:t>Strategy,</a:t>
            </a:r>
            <a:endParaRPr sz="2800">
              <a:latin typeface="Helvetica"/>
              <a:cs typeface="Helvetica"/>
            </a:endParaRPr>
          </a:p>
          <a:p>
            <a:pPr marL="12700">
              <a:lnSpc>
                <a:spcPct val="100000"/>
              </a:lnSpc>
              <a:spcBef>
                <a:spcPts val="5"/>
              </a:spcBef>
            </a:pPr>
            <a:r>
              <a:rPr sz="2800" dirty="0">
                <a:solidFill>
                  <a:srgbClr val="575756"/>
                </a:solidFill>
                <a:latin typeface="Helvetica"/>
                <a:cs typeface="Helvetica"/>
              </a:rPr>
              <a:t>we</a:t>
            </a:r>
            <a:r>
              <a:rPr sz="2800" spc="-65" dirty="0">
                <a:solidFill>
                  <a:srgbClr val="575756"/>
                </a:solidFill>
                <a:latin typeface="Helvetica"/>
                <a:cs typeface="Helvetica"/>
              </a:rPr>
              <a:t> </a:t>
            </a:r>
            <a:r>
              <a:rPr sz="2800" dirty="0">
                <a:solidFill>
                  <a:srgbClr val="575756"/>
                </a:solidFill>
                <a:latin typeface="Helvetica"/>
                <a:cs typeface="Helvetica"/>
              </a:rPr>
              <a:t>have</a:t>
            </a:r>
            <a:r>
              <a:rPr sz="2800" spc="-65" dirty="0">
                <a:solidFill>
                  <a:srgbClr val="575756"/>
                </a:solidFill>
                <a:latin typeface="Helvetica"/>
                <a:cs typeface="Helvetica"/>
              </a:rPr>
              <a:t> </a:t>
            </a:r>
            <a:r>
              <a:rPr sz="2800" dirty="0">
                <a:solidFill>
                  <a:srgbClr val="575756"/>
                </a:solidFill>
                <a:latin typeface="Helvetica"/>
                <a:cs typeface="Helvetica"/>
              </a:rPr>
              <a:t>identified</a:t>
            </a:r>
            <a:r>
              <a:rPr sz="2800" spc="-65" dirty="0">
                <a:solidFill>
                  <a:srgbClr val="575756"/>
                </a:solidFill>
                <a:latin typeface="Helvetica"/>
                <a:cs typeface="Helvetica"/>
              </a:rPr>
              <a:t> </a:t>
            </a:r>
            <a:r>
              <a:rPr sz="2800" dirty="0">
                <a:solidFill>
                  <a:srgbClr val="575756"/>
                </a:solidFill>
                <a:latin typeface="Helvetica"/>
                <a:cs typeface="Helvetica"/>
              </a:rPr>
              <a:t>five</a:t>
            </a:r>
            <a:r>
              <a:rPr sz="2800" spc="-65" dirty="0">
                <a:solidFill>
                  <a:srgbClr val="575756"/>
                </a:solidFill>
                <a:latin typeface="Helvetica"/>
                <a:cs typeface="Helvetica"/>
              </a:rPr>
              <a:t> </a:t>
            </a:r>
            <a:r>
              <a:rPr sz="2800" dirty="0">
                <a:solidFill>
                  <a:srgbClr val="575756"/>
                </a:solidFill>
                <a:latin typeface="Helvetica"/>
                <a:cs typeface="Helvetica"/>
              </a:rPr>
              <a:t>key</a:t>
            </a:r>
            <a:r>
              <a:rPr sz="2800" spc="-65" dirty="0">
                <a:solidFill>
                  <a:srgbClr val="575756"/>
                </a:solidFill>
                <a:latin typeface="Helvetica"/>
                <a:cs typeface="Helvetica"/>
              </a:rPr>
              <a:t> </a:t>
            </a:r>
            <a:r>
              <a:rPr sz="2800" dirty="0">
                <a:solidFill>
                  <a:srgbClr val="575756"/>
                </a:solidFill>
                <a:latin typeface="Helvetica"/>
                <a:cs typeface="Helvetica"/>
              </a:rPr>
              <a:t>priorities</a:t>
            </a:r>
            <a:r>
              <a:rPr sz="2800" spc="-65" dirty="0">
                <a:solidFill>
                  <a:srgbClr val="575756"/>
                </a:solidFill>
                <a:latin typeface="Helvetica"/>
                <a:cs typeface="Helvetica"/>
              </a:rPr>
              <a:t> </a:t>
            </a:r>
            <a:r>
              <a:rPr sz="2800" dirty="0">
                <a:solidFill>
                  <a:srgbClr val="575756"/>
                </a:solidFill>
                <a:latin typeface="Helvetica"/>
                <a:cs typeface="Helvetica"/>
              </a:rPr>
              <a:t>for</a:t>
            </a:r>
            <a:r>
              <a:rPr sz="2800" spc="-65" dirty="0">
                <a:solidFill>
                  <a:srgbClr val="575756"/>
                </a:solidFill>
                <a:latin typeface="Helvetica"/>
                <a:cs typeface="Helvetica"/>
              </a:rPr>
              <a:t> </a:t>
            </a:r>
            <a:r>
              <a:rPr sz="2800" dirty="0">
                <a:solidFill>
                  <a:srgbClr val="575756"/>
                </a:solidFill>
                <a:latin typeface="Helvetica"/>
                <a:cs typeface="Helvetica"/>
              </a:rPr>
              <a:t>our</a:t>
            </a:r>
            <a:r>
              <a:rPr sz="2800" spc="-65" dirty="0">
                <a:solidFill>
                  <a:srgbClr val="575756"/>
                </a:solidFill>
                <a:latin typeface="Helvetica"/>
                <a:cs typeface="Helvetica"/>
              </a:rPr>
              <a:t> </a:t>
            </a:r>
            <a:r>
              <a:rPr sz="2800" dirty="0">
                <a:solidFill>
                  <a:srgbClr val="575756"/>
                </a:solidFill>
                <a:latin typeface="Helvetica"/>
                <a:cs typeface="Helvetica"/>
              </a:rPr>
              <a:t>People</a:t>
            </a:r>
            <a:r>
              <a:rPr sz="2800" spc="-65" dirty="0">
                <a:solidFill>
                  <a:srgbClr val="575756"/>
                </a:solidFill>
                <a:latin typeface="Helvetica"/>
                <a:cs typeface="Helvetica"/>
              </a:rPr>
              <a:t> </a:t>
            </a:r>
            <a:r>
              <a:rPr sz="2800" spc="-10" dirty="0">
                <a:solidFill>
                  <a:srgbClr val="575756"/>
                </a:solidFill>
                <a:latin typeface="Helvetica"/>
                <a:cs typeface="Helvetica"/>
              </a:rPr>
              <a:t>Plan.</a:t>
            </a:r>
            <a:endParaRPr sz="2800">
              <a:latin typeface="Helvetica"/>
              <a:cs typeface="Helvetica"/>
            </a:endParaRPr>
          </a:p>
          <a:p>
            <a:pPr>
              <a:lnSpc>
                <a:spcPct val="100000"/>
              </a:lnSpc>
              <a:spcBef>
                <a:spcPts val="175"/>
              </a:spcBef>
            </a:pPr>
            <a:endParaRPr sz="2800">
              <a:latin typeface="Helvetica"/>
              <a:cs typeface="Helvetica"/>
            </a:endParaRPr>
          </a:p>
          <a:p>
            <a:pPr marL="337185" marR="2665730" indent="-325120">
              <a:lnSpc>
                <a:spcPct val="100400"/>
              </a:lnSpc>
              <a:buAutoNum type="arabicPeriod"/>
              <a:tabLst>
                <a:tab pos="338455" algn="l"/>
              </a:tabLst>
            </a:pPr>
            <a:r>
              <a:rPr sz="2300" b="1" dirty="0">
                <a:solidFill>
                  <a:srgbClr val="50B796"/>
                </a:solidFill>
                <a:latin typeface="Helvetica"/>
                <a:cs typeface="Helvetica"/>
              </a:rPr>
              <a:t>Supporting</a:t>
            </a:r>
            <a:r>
              <a:rPr sz="2300" b="1" spc="-25" dirty="0">
                <a:solidFill>
                  <a:srgbClr val="50B796"/>
                </a:solidFill>
                <a:latin typeface="Helvetica"/>
                <a:cs typeface="Helvetica"/>
              </a:rPr>
              <a:t> </a:t>
            </a:r>
            <a:r>
              <a:rPr sz="2300" b="1" dirty="0">
                <a:solidFill>
                  <a:srgbClr val="50B796"/>
                </a:solidFill>
                <a:latin typeface="Helvetica"/>
                <a:cs typeface="Helvetica"/>
              </a:rPr>
              <a:t>our</a:t>
            </a:r>
            <a:r>
              <a:rPr sz="2300" b="1" spc="-15" dirty="0">
                <a:solidFill>
                  <a:srgbClr val="50B796"/>
                </a:solidFill>
                <a:latin typeface="Helvetica"/>
                <a:cs typeface="Helvetica"/>
              </a:rPr>
              <a:t> </a:t>
            </a:r>
            <a:r>
              <a:rPr sz="2300" b="1" dirty="0">
                <a:solidFill>
                  <a:srgbClr val="50B796"/>
                </a:solidFill>
                <a:latin typeface="Helvetica"/>
                <a:cs typeface="Helvetica"/>
              </a:rPr>
              <a:t>people</a:t>
            </a:r>
            <a:r>
              <a:rPr sz="2300" b="1" spc="-15" dirty="0">
                <a:solidFill>
                  <a:srgbClr val="50B796"/>
                </a:solidFill>
                <a:latin typeface="Helvetica"/>
                <a:cs typeface="Helvetica"/>
              </a:rPr>
              <a:t> </a:t>
            </a:r>
            <a:r>
              <a:rPr sz="2300" b="1" dirty="0">
                <a:solidFill>
                  <a:srgbClr val="50B796"/>
                </a:solidFill>
                <a:latin typeface="Helvetica"/>
                <a:cs typeface="Helvetica"/>
              </a:rPr>
              <a:t>to</a:t>
            </a:r>
            <a:r>
              <a:rPr sz="2300" b="1" spc="-15" dirty="0">
                <a:solidFill>
                  <a:srgbClr val="50B796"/>
                </a:solidFill>
                <a:latin typeface="Helvetica"/>
                <a:cs typeface="Helvetica"/>
              </a:rPr>
              <a:t> </a:t>
            </a:r>
            <a:r>
              <a:rPr sz="2300" b="1" dirty="0">
                <a:solidFill>
                  <a:srgbClr val="50B796"/>
                </a:solidFill>
                <a:latin typeface="Helvetica"/>
                <a:cs typeface="Helvetica"/>
              </a:rPr>
              <a:t>create</a:t>
            </a:r>
            <a:r>
              <a:rPr sz="2300" b="1" spc="-15" dirty="0">
                <a:solidFill>
                  <a:srgbClr val="50B796"/>
                </a:solidFill>
                <a:latin typeface="Helvetica"/>
                <a:cs typeface="Helvetica"/>
              </a:rPr>
              <a:t> </a:t>
            </a:r>
            <a:r>
              <a:rPr sz="2300" b="1" dirty="0">
                <a:solidFill>
                  <a:srgbClr val="50B796"/>
                </a:solidFill>
                <a:latin typeface="Helvetica"/>
                <a:cs typeface="Helvetica"/>
              </a:rPr>
              <a:t>the</a:t>
            </a:r>
            <a:r>
              <a:rPr sz="2300" b="1" spc="-15" dirty="0">
                <a:solidFill>
                  <a:srgbClr val="50B796"/>
                </a:solidFill>
                <a:latin typeface="Helvetica"/>
                <a:cs typeface="Helvetica"/>
              </a:rPr>
              <a:t> </a:t>
            </a:r>
            <a:r>
              <a:rPr sz="2300" b="1" dirty="0">
                <a:solidFill>
                  <a:srgbClr val="50B796"/>
                </a:solidFill>
                <a:latin typeface="Helvetica"/>
                <a:cs typeface="Helvetica"/>
              </a:rPr>
              <a:t>right</a:t>
            </a:r>
            <a:r>
              <a:rPr sz="2300" b="1" spc="-15" dirty="0">
                <a:solidFill>
                  <a:srgbClr val="50B796"/>
                </a:solidFill>
                <a:latin typeface="Helvetica"/>
                <a:cs typeface="Helvetica"/>
              </a:rPr>
              <a:t> </a:t>
            </a:r>
            <a:r>
              <a:rPr sz="2300" b="1" dirty="0">
                <a:solidFill>
                  <a:srgbClr val="50B796"/>
                </a:solidFill>
                <a:latin typeface="Helvetica"/>
                <a:cs typeface="Helvetica"/>
              </a:rPr>
              <a:t>conditions</a:t>
            </a:r>
            <a:r>
              <a:rPr sz="2300" b="1" spc="-15" dirty="0">
                <a:solidFill>
                  <a:srgbClr val="50B796"/>
                </a:solidFill>
                <a:latin typeface="Helvetica"/>
                <a:cs typeface="Helvetica"/>
              </a:rPr>
              <a:t> </a:t>
            </a:r>
            <a:r>
              <a:rPr sz="2300" b="1" dirty="0">
                <a:solidFill>
                  <a:srgbClr val="50B796"/>
                </a:solidFill>
                <a:latin typeface="Helvetica"/>
                <a:cs typeface="Helvetica"/>
              </a:rPr>
              <a:t>for</a:t>
            </a:r>
            <a:r>
              <a:rPr sz="2300" b="1" spc="-15" dirty="0">
                <a:solidFill>
                  <a:srgbClr val="50B796"/>
                </a:solidFill>
                <a:latin typeface="Helvetica"/>
                <a:cs typeface="Helvetica"/>
              </a:rPr>
              <a:t> </a:t>
            </a:r>
            <a:r>
              <a:rPr sz="2300" b="1" dirty="0">
                <a:solidFill>
                  <a:srgbClr val="50B796"/>
                </a:solidFill>
                <a:latin typeface="Helvetica"/>
                <a:cs typeface="Helvetica"/>
              </a:rPr>
              <a:t>change</a:t>
            </a:r>
            <a:r>
              <a:rPr sz="2300" b="1" spc="-10" dirty="0">
                <a:solidFill>
                  <a:srgbClr val="50B796"/>
                </a:solidFill>
                <a:latin typeface="Helvetica"/>
                <a:cs typeface="Helvetica"/>
              </a:rPr>
              <a:t> </a:t>
            </a:r>
            <a:r>
              <a:rPr sz="2300" spc="-50" dirty="0">
                <a:solidFill>
                  <a:srgbClr val="575756"/>
                </a:solidFill>
                <a:latin typeface="Helvetica"/>
                <a:cs typeface="Helvetica"/>
              </a:rPr>
              <a:t>- 	</a:t>
            </a:r>
            <a:r>
              <a:rPr sz="2300" dirty="0">
                <a:solidFill>
                  <a:srgbClr val="575756"/>
                </a:solidFill>
                <a:latin typeface="Helvetica"/>
                <a:cs typeface="Helvetica"/>
              </a:rPr>
              <a:t>supported</a:t>
            </a:r>
            <a:r>
              <a:rPr sz="2300" spc="-35" dirty="0">
                <a:solidFill>
                  <a:srgbClr val="575756"/>
                </a:solidFill>
                <a:latin typeface="Helvetica"/>
                <a:cs typeface="Helvetica"/>
              </a:rPr>
              <a:t> </a:t>
            </a:r>
            <a:r>
              <a:rPr sz="2300" dirty="0">
                <a:solidFill>
                  <a:srgbClr val="575756"/>
                </a:solidFill>
                <a:latin typeface="Helvetica"/>
                <a:cs typeface="Helvetica"/>
              </a:rPr>
              <a:t>by</a:t>
            </a:r>
            <a:r>
              <a:rPr sz="2300" spc="-30" dirty="0">
                <a:solidFill>
                  <a:srgbClr val="575756"/>
                </a:solidFill>
                <a:latin typeface="Helvetica"/>
                <a:cs typeface="Helvetica"/>
              </a:rPr>
              <a:t> </a:t>
            </a:r>
            <a:r>
              <a:rPr sz="2300" dirty="0">
                <a:solidFill>
                  <a:srgbClr val="575756"/>
                </a:solidFill>
                <a:latin typeface="Helvetica"/>
                <a:cs typeface="Helvetica"/>
              </a:rPr>
              <a:t>innovative</a:t>
            </a:r>
            <a:r>
              <a:rPr sz="2300" spc="-30" dirty="0">
                <a:solidFill>
                  <a:srgbClr val="575756"/>
                </a:solidFill>
                <a:latin typeface="Helvetica"/>
                <a:cs typeface="Helvetica"/>
              </a:rPr>
              <a:t> </a:t>
            </a:r>
            <a:r>
              <a:rPr sz="2300" dirty="0">
                <a:solidFill>
                  <a:srgbClr val="575756"/>
                </a:solidFill>
                <a:latin typeface="Helvetica"/>
                <a:cs typeface="Helvetica"/>
              </a:rPr>
              <a:t>commissioning</a:t>
            </a:r>
            <a:r>
              <a:rPr sz="2300" spc="-30" dirty="0">
                <a:solidFill>
                  <a:srgbClr val="575756"/>
                </a:solidFill>
                <a:latin typeface="Helvetica"/>
                <a:cs typeface="Helvetica"/>
              </a:rPr>
              <a:t> </a:t>
            </a:r>
            <a:r>
              <a:rPr sz="2300" dirty="0">
                <a:solidFill>
                  <a:srgbClr val="575756"/>
                </a:solidFill>
                <a:latin typeface="Helvetica"/>
                <a:cs typeface="Helvetica"/>
              </a:rPr>
              <a:t>and</a:t>
            </a:r>
            <a:r>
              <a:rPr sz="2300" spc="-30" dirty="0">
                <a:solidFill>
                  <a:srgbClr val="575756"/>
                </a:solidFill>
                <a:latin typeface="Helvetica"/>
                <a:cs typeface="Helvetica"/>
              </a:rPr>
              <a:t> </a:t>
            </a:r>
            <a:r>
              <a:rPr sz="2300" spc="-10" dirty="0">
                <a:solidFill>
                  <a:srgbClr val="575756"/>
                </a:solidFill>
                <a:latin typeface="Helvetica"/>
                <a:cs typeface="Helvetica"/>
              </a:rPr>
              <a:t>contracting</a:t>
            </a:r>
            <a:endParaRPr sz="2300">
              <a:latin typeface="Helvetica"/>
              <a:cs typeface="Helvetica"/>
            </a:endParaRPr>
          </a:p>
          <a:p>
            <a:pPr marL="337820" indent="-325120">
              <a:lnSpc>
                <a:spcPct val="100000"/>
              </a:lnSpc>
              <a:spcBef>
                <a:spcPts val="2480"/>
              </a:spcBef>
              <a:buAutoNum type="arabicPeriod"/>
              <a:tabLst>
                <a:tab pos="337820" algn="l"/>
              </a:tabLst>
            </a:pPr>
            <a:r>
              <a:rPr sz="2300" b="1" dirty="0">
                <a:solidFill>
                  <a:srgbClr val="47B3E3"/>
                </a:solidFill>
                <a:latin typeface="Helvetica"/>
                <a:cs typeface="Helvetica"/>
              </a:rPr>
              <a:t>Develop</a:t>
            </a:r>
            <a:r>
              <a:rPr sz="2300" b="1" spc="-15" dirty="0">
                <a:solidFill>
                  <a:srgbClr val="47B3E3"/>
                </a:solidFill>
                <a:latin typeface="Helvetica"/>
                <a:cs typeface="Helvetica"/>
              </a:rPr>
              <a:t> </a:t>
            </a:r>
            <a:r>
              <a:rPr sz="2300" b="1" dirty="0">
                <a:solidFill>
                  <a:srgbClr val="47B3E3"/>
                </a:solidFill>
                <a:latin typeface="Helvetica"/>
                <a:cs typeface="Helvetica"/>
              </a:rPr>
              <a:t>primary</a:t>
            </a:r>
            <a:r>
              <a:rPr sz="2300" b="1" spc="-15" dirty="0">
                <a:solidFill>
                  <a:srgbClr val="47B3E3"/>
                </a:solidFill>
                <a:latin typeface="Helvetica"/>
                <a:cs typeface="Helvetica"/>
              </a:rPr>
              <a:t> </a:t>
            </a:r>
            <a:r>
              <a:rPr sz="2300" b="1" dirty="0">
                <a:solidFill>
                  <a:srgbClr val="47B3E3"/>
                </a:solidFill>
                <a:latin typeface="Helvetica"/>
                <a:cs typeface="Helvetica"/>
              </a:rPr>
              <a:t>care</a:t>
            </a:r>
            <a:r>
              <a:rPr sz="2300" b="1" spc="-15" dirty="0">
                <a:solidFill>
                  <a:srgbClr val="47B3E3"/>
                </a:solidFill>
                <a:latin typeface="Helvetica"/>
                <a:cs typeface="Helvetica"/>
              </a:rPr>
              <a:t> </a:t>
            </a:r>
            <a:r>
              <a:rPr sz="2300" b="1" dirty="0">
                <a:solidFill>
                  <a:srgbClr val="47B3E3"/>
                </a:solidFill>
                <a:latin typeface="Helvetica"/>
                <a:cs typeface="Helvetica"/>
              </a:rPr>
              <a:t>leaders</a:t>
            </a:r>
            <a:r>
              <a:rPr sz="2300" b="1" spc="-10" dirty="0">
                <a:solidFill>
                  <a:srgbClr val="47B3E3"/>
                </a:solidFill>
                <a:latin typeface="Helvetica"/>
                <a:cs typeface="Helvetica"/>
              </a:rPr>
              <a:t> </a:t>
            </a:r>
            <a:r>
              <a:rPr sz="2300" dirty="0">
                <a:solidFill>
                  <a:srgbClr val="575756"/>
                </a:solidFill>
                <a:latin typeface="Helvetica"/>
                <a:cs typeface="Helvetica"/>
              </a:rPr>
              <a:t>–</a:t>
            </a:r>
            <a:r>
              <a:rPr sz="2300" spc="-15" dirty="0">
                <a:solidFill>
                  <a:srgbClr val="575756"/>
                </a:solidFill>
                <a:latin typeface="Helvetica"/>
                <a:cs typeface="Helvetica"/>
              </a:rPr>
              <a:t> </a:t>
            </a:r>
            <a:r>
              <a:rPr sz="2300" dirty="0">
                <a:solidFill>
                  <a:srgbClr val="575756"/>
                </a:solidFill>
                <a:latin typeface="Helvetica"/>
                <a:cs typeface="Helvetica"/>
              </a:rPr>
              <a:t>who</a:t>
            </a:r>
            <a:r>
              <a:rPr sz="2300" spc="-15" dirty="0">
                <a:solidFill>
                  <a:srgbClr val="575756"/>
                </a:solidFill>
                <a:latin typeface="Helvetica"/>
                <a:cs typeface="Helvetica"/>
              </a:rPr>
              <a:t> </a:t>
            </a:r>
            <a:r>
              <a:rPr sz="2300" dirty="0">
                <a:solidFill>
                  <a:srgbClr val="575756"/>
                </a:solidFill>
                <a:latin typeface="Helvetica"/>
                <a:cs typeface="Helvetica"/>
              </a:rPr>
              <a:t>have</a:t>
            </a:r>
            <a:r>
              <a:rPr sz="2300" spc="-15" dirty="0">
                <a:solidFill>
                  <a:srgbClr val="575756"/>
                </a:solidFill>
                <a:latin typeface="Helvetica"/>
                <a:cs typeface="Helvetica"/>
              </a:rPr>
              <a:t> </a:t>
            </a:r>
            <a:r>
              <a:rPr sz="2300" dirty="0">
                <a:solidFill>
                  <a:srgbClr val="575756"/>
                </a:solidFill>
                <a:latin typeface="Helvetica"/>
                <a:cs typeface="Helvetica"/>
              </a:rPr>
              <a:t>the</a:t>
            </a:r>
            <a:r>
              <a:rPr sz="2300" spc="-10" dirty="0">
                <a:solidFill>
                  <a:srgbClr val="575756"/>
                </a:solidFill>
                <a:latin typeface="Helvetica"/>
                <a:cs typeface="Helvetica"/>
              </a:rPr>
              <a:t> skills/confidence/experience</a:t>
            </a:r>
            <a:endParaRPr sz="2300">
              <a:latin typeface="Helvetica"/>
              <a:cs typeface="Helvetica"/>
            </a:endParaRPr>
          </a:p>
          <a:p>
            <a:pPr marL="338455">
              <a:lnSpc>
                <a:spcPct val="100000"/>
              </a:lnSpc>
              <a:spcBef>
                <a:spcPts val="10"/>
              </a:spcBef>
            </a:pPr>
            <a:r>
              <a:rPr sz="2300" dirty="0">
                <a:solidFill>
                  <a:srgbClr val="575756"/>
                </a:solidFill>
                <a:latin typeface="Helvetica"/>
                <a:cs typeface="Helvetica"/>
              </a:rPr>
              <a:t>to</a:t>
            </a:r>
            <a:r>
              <a:rPr sz="2300" spc="-10" dirty="0">
                <a:solidFill>
                  <a:srgbClr val="575756"/>
                </a:solidFill>
                <a:latin typeface="Helvetica"/>
                <a:cs typeface="Helvetica"/>
              </a:rPr>
              <a:t> </a:t>
            </a:r>
            <a:r>
              <a:rPr sz="2300" dirty="0">
                <a:solidFill>
                  <a:srgbClr val="575756"/>
                </a:solidFill>
                <a:latin typeface="Helvetica"/>
                <a:cs typeface="Helvetica"/>
              </a:rPr>
              <a:t>operate</a:t>
            </a:r>
            <a:r>
              <a:rPr sz="2300" spc="-5" dirty="0">
                <a:solidFill>
                  <a:srgbClr val="575756"/>
                </a:solidFill>
                <a:latin typeface="Helvetica"/>
                <a:cs typeface="Helvetica"/>
              </a:rPr>
              <a:t> </a:t>
            </a:r>
            <a:r>
              <a:rPr sz="2300" dirty="0">
                <a:solidFill>
                  <a:srgbClr val="575756"/>
                </a:solidFill>
                <a:latin typeface="Helvetica"/>
                <a:cs typeface="Helvetica"/>
              </a:rPr>
              <a:t>at</a:t>
            </a:r>
            <a:r>
              <a:rPr sz="2300" spc="-10" dirty="0">
                <a:solidFill>
                  <a:srgbClr val="575756"/>
                </a:solidFill>
                <a:latin typeface="Helvetica"/>
                <a:cs typeface="Helvetica"/>
              </a:rPr>
              <a:t> </a:t>
            </a:r>
            <a:r>
              <a:rPr sz="2300" dirty="0">
                <a:solidFill>
                  <a:srgbClr val="575756"/>
                </a:solidFill>
                <a:latin typeface="Helvetica"/>
                <a:cs typeface="Helvetica"/>
              </a:rPr>
              <a:t>a</a:t>
            </a:r>
            <a:r>
              <a:rPr sz="2300" spc="-5" dirty="0">
                <a:solidFill>
                  <a:srgbClr val="575756"/>
                </a:solidFill>
                <a:latin typeface="Helvetica"/>
                <a:cs typeface="Helvetica"/>
              </a:rPr>
              <a:t> </a:t>
            </a:r>
            <a:r>
              <a:rPr sz="2300" dirty="0">
                <a:solidFill>
                  <a:srgbClr val="575756"/>
                </a:solidFill>
                <a:latin typeface="Helvetica"/>
                <a:cs typeface="Helvetica"/>
              </a:rPr>
              <a:t>systems</a:t>
            </a:r>
            <a:r>
              <a:rPr sz="2300" spc="-5" dirty="0">
                <a:solidFill>
                  <a:srgbClr val="575756"/>
                </a:solidFill>
                <a:latin typeface="Helvetica"/>
                <a:cs typeface="Helvetica"/>
              </a:rPr>
              <a:t> </a:t>
            </a:r>
            <a:r>
              <a:rPr sz="2300" spc="-10" dirty="0">
                <a:solidFill>
                  <a:srgbClr val="575756"/>
                </a:solidFill>
                <a:latin typeface="Helvetica"/>
                <a:cs typeface="Helvetica"/>
              </a:rPr>
              <a:t>level</a:t>
            </a:r>
            <a:endParaRPr sz="2300">
              <a:latin typeface="Helvetica"/>
              <a:cs typeface="Helvetica"/>
            </a:endParaRPr>
          </a:p>
          <a:p>
            <a:pPr marL="337185" marR="2471420" indent="-325120">
              <a:lnSpc>
                <a:spcPct val="100400"/>
              </a:lnSpc>
              <a:spcBef>
                <a:spcPts val="2475"/>
              </a:spcBef>
              <a:buAutoNum type="arabicPeriod" startAt="3"/>
              <a:tabLst>
                <a:tab pos="338455" algn="l"/>
              </a:tabLst>
            </a:pPr>
            <a:r>
              <a:rPr sz="2300" b="1" dirty="0">
                <a:solidFill>
                  <a:srgbClr val="1273B8"/>
                </a:solidFill>
                <a:latin typeface="Helvetica"/>
                <a:cs typeface="Helvetica"/>
              </a:rPr>
              <a:t>Workforce</a:t>
            </a:r>
            <a:r>
              <a:rPr sz="2300" b="1" spc="-30" dirty="0">
                <a:solidFill>
                  <a:srgbClr val="1273B8"/>
                </a:solidFill>
                <a:latin typeface="Helvetica"/>
                <a:cs typeface="Helvetica"/>
              </a:rPr>
              <a:t> </a:t>
            </a:r>
            <a:r>
              <a:rPr sz="2300" b="1" dirty="0">
                <a:solidFill>
                  <a:srgbClr val="1273B8"/>
                </a:solidFill>
                <a:latin typeface="Helvetica"/>
                <a:cs typeface="Helvetica"/>
              </a:rPr>
              <a:t>transformation</a:t>
            </a:r>
            <a:r>
              <a:rPr sz="2300" b="1" spc="-15" dirty="0">
                <a:solidFill>
                  <a:srgbClr val="1273B8"/>
                </a:solidFill>
                <a:latin typeface="Helvetica"/>
                <a:cs typeface="Helvetica"/>
              </a:rPr>
              <a:t> </a:t>
            </a:r>
            <a:r>
              <a:rPr sz="2300" b="1" dirty="0">
                <a:solidFill>
                  <a:srgbClr val="1273B8"/>
                </a:solidFill>
                <a:latin typeface="Helvetica"/>
                <a:cs typeface="Helvetica"/>
              </a:rPr>
              <a:t>skills</a:t>
            </a:r>
            <a:r>
              <a:rPr sz="2300" b="1" spc="-15" dirty="0">
                <a:solidFill>
                  <a:srgbClr val="1273B8"/>
                </a:solidFill>
                <a:latin typeface="Helvetica"/>
                <a:cs typeface="Helvetica"/>
              </a:rPr>
              <a:t> </a:t>
            </a:r>
            <a:r>
              <a:rPr sz="2300" dirty="0">
                <a:solidFill>
                  <a:srgbClr val="575756"/>
                </a:solidFill>
                <a:latin typeface="Helvetica"/>
                <a:cs typeface="Helvetica"/>
              </a:rPr>
              <a:t>-</a:t>
            </a:r>
            <a:r>
              <a:rPr sz="2300" spc="-15" dirty="0">
                <a:solidFill>
                  <a:srgbClr val="575756"/>
                </a:solidFill>
                <a:latin typeface="Helvetica"/>
                <a:cs typeface="Helvetica"/>
              </a:rPr>
              <a:t> </a:t>
            </a:r>
            <a:r>
              <a:rPr sz="2300" dirty="0">
                <a:solidFill>
                  <a:srgbClr val="575756"/>
                </a:solidFill>
                <a:latin typeface="Helvetica"/>
                <a:cs typeface="Helvetica"/>
              </a:rPr>
              <a:t>to</a:t>
            </a:r>
            <a:r>
              <a:rPr sz="2300" spc="-15" dirty="0">
                <a:solidFill>
                  <a:srgbClr val="575756"/>
                </a:solidFill>
                <a:latin typeface="Helvetica"/>
                <a:cs typeface="Helvetica"/>
              </a:rPr>
              <a:t> </a:t>
            </a:r>
            <a:r>
              <a:rPr sz="2300" dirty="0">
                <a:solidFill>
                  <a:srgbClr val="575756"/>
                </a:solidFill>
                <a:latin typeface="Helvetica"/>
                <a:cs typeface="Helvetica"/>
              </a:rPr>
              <a:t>recognise</a:t>
            </a:r>
            <a:r>
              <a:rPr sz="2300" spc="-15" dirty="0">
                <a:solidFill>
                  <a:srgbClr val="575756"/>
                </a:solidFill>
                <a:latin typeface="Helvetica"/>
                <a:cs typeface="Helvetica"/>
              </a:rPr>
              <a:t> </a:t>
            </a:r>
            <a:r>
              <a:rPr sz="2300" dirty="0">
                <a:solidFill>
                  <a:srgbClr val="575756"/>
                </a:solidFill>
                <a:latin typeface="Helvetica"/>
                <a:cs typeface="Helvetica"/>
              </a:rPr>
              <a:t>what</a:t>
            </a:r>
            <a:r>
              <a:rPr sz="2300" spc="-15" dirty="0">
                <a:solidFill>
                  <a:srgbClr val="575756"/>
                </a:solidFill>
                <a:latin typeface="Helvetica"/>
                <a:cs typeface="Helvetica"/>
              </a:rPr>
              <a:t> </a:t>
            </a:r>
            <a:r>
              <a:rPr sz="2300" dirty="0">
                <a:solidFill>
                  <a:srgbClr val="575756"/>
                </a:solidFill>
                <a:latin typeface="Helvetica"/>
                <a:cs typeface="Helvetica"/>
              </a:rPr>
              <a:t>we</a:t>
            </a:r>
            <a:r>
              <a:rPr sz="2300" spc="-15" dirty="0">
                <a:solidFill>
                  <a:srgbClr val="575756"/>
                </a:solidFill>
                <a:latin typeface="Helvetica"/>
                <a:cs typeface="Helvetica"/>
              </a:rPr>
              <a:t> </a:t>
            </a:r>
            <a:r>
              <a:rPr sz="2300" dirty="0">
                <a:solidFill>
                  <a:srgbClr val="575756"/>
                </a:solidFill>
                <a:latin typeface="Helvetica"/>
                <a:cs typeface="Helvetica"/>
              </a:rPr>
              <a:t>have,</a:t>
            </a:r>
            <a:r>
              <a:rPr sz="2300" spc="-15" dirty="0">
                <a:solidFill>
                  <a:srgbClr val="575756"/>
                </a:solidFill>
                <a:latin typeface="Helvetica"/>
                <a:cs typeface="Helvetica"/>
              </a:rPr>
              <a:t> </a:t>
            </a:r>
            <a:r>
              <a:rPr sz="2300" dirty="0">
                <a:solidFill>
                  <a:srgbClr val="575756"/>
                </a:solidFill>
                <a:latin typeface="Helvetica"/>
                <a:cs typeface="Helvetica"/>
              </a:rPr>
              <a:t>what</a:t>
            </a:r>
            <a:r>
              <a:rPr sz="2300" spc="-15" dirty="0">
                <a:solidFill>
                  <a:srgbClr val="575756"/>
                </a:solidFill>
                <a:latin typeface="Helvetica"/>
                <a:cs typeface="Helvetica"/>
              </a:rPr>
              <a:t> </a:t>
            </a:r>
            <a:r>
              <a:rPr sz="2300" spc="-25" dirty="0">
                <a:solidFill>
                  <a:srgbClr val="575756"/>
                </a:solidFill>
                <a:latin typeface="Helvetica"/>
                <a:cs typeface="Helvetica"/>
              </a:rPr>
              <a:t>is 	</a:t>
            </a:r>
            <a:r>
              <a:rPr sz="2300" dirty="0">
                <a:solidFill>
                  <a:srgbClr val="575756"/>
                </a:solidFill>
                <a:latin typeface="Helvetica"/>
                <a:cs typeface="Helvetica"/>
              </a:rPr>
              <a:t>needed</a:t>
            </a:r>
            <a:r>
              <a:rPr sz="2300" spc="-25" dirty="0">
                <a:solidFill>
                  <a:srgbClr val="575756"/>
                </a:solidFill>
                <a:latin typeface="Helvetica"/>
                <a:cs typeface="Helvetica"/>
              </a:rPr>
              <a:t> </a:t>
            </a:r>
            <a:r>
              <a:rPr sz="2300" dirty="0">
                <a:solidFill>
                  <a:srgbClr val="575756"/>
                </a:solidFill>
                <a:latin typeface="Helvetica"/>
                <a:cs typeface="Helvetica"/>
              </a:rPr>
              <a:t>(planning)</a:t>
            </a:r>
            <a:r>
              <a:rPr sz="2300" spc="-15" dirty="0">
                <a:solidFill>
                  <a:srgbClr val="575756"/>
                </a:solidFill>
                <a:latin typeface="Helvetica"/>
                <a:cs typeface="Helvetica"/>
              </a:rPr>
              <a:t> </a:t>
            </a:r>
            <a:r>
              <a:rPr sz="2300" dirty="0">
                <a:solidFill>
                  <a:srgbClr val="575756"/>
                </a:solidFill>
                <a:latin typeface="Helvetica"/>
                <a:cs typeface="Helvetica"/>
              </a:rPr>
              <a:t>and</a:t>
            </a:r>
            <a:r>
              <a:rPr sz="2300" spc="-15" dirty="0">
                <a:solidFill>
                  <a:srgbClr val="575756"/>
                </a:solidFill>
                <a:latin typeface="Helvetica"/>
                <a:cs typeface="Helvetica"/>
              </a:rPr>
              <a:t> </a:t>
            </a:r>
            <a:r>
              <a:rPr sz="2300" dirty="0">
                <a:solidFill>
                  <a:srgbClr val="575756"/>
                </a:solidFill>
                <a:latin typeface="Helvetica"/>
                <a:cs typeface="Helvetica"/>
              </a:rPr>
              <a:t>how</a:t>
            </a:r>
            <a:r>
              <a:rPr sz="2300" spc="-15" dirty="0">
                <a:solidFill>
                  <a:srgbClr val="575756"/>
                </a:solidFill>
                <a:latin typeface="Helvetica"/>
                <a:cs typeface="Helvetica"/>
              </a:rPr>
              <a:t> </a:t>
            </a:r>
            <a:r>
              <a:rPr sz="2300" dirty="0">
                <a:solidFill>
                  <a:srgbClr val="575756"/>
                </a:solidFill>
                <a:latin typeface="Helvetica"/>
                <a:cs typeface="Helvetica"/>
              </a:rPr>
              <a:t>transformation</a:t>
            </a:r>
            <a:r>
              <a:rPr sz="2300" spc="-10" dirty="0">
                <a:solidFill>
                  <a:srgbClr val="575756"/>
                </a:solidFill>
                <a:latin typeface="Helvetica"/>
                <a:cs typeface="Helvetica"/>
              </a:rPr>
              <a:t> </a:t>
            </a:r>
            <a:r>
              <a:rPr sz="2300" dirty="0">
                <a:solidFill>
                  <a:srgbClr val="575756"/>
                </a:solidFill>
                <a:latin typeface="Helvetica"/>
                <a:cs typeface="Helvetica"/>
              </a:rPr>
              <a:t>can</a:t>
            </a:r>
            <a:r>
              <a:rPr sz="2300" spc="-15" dirty="0">
                <a:solidFill>
                  <a:srgbClr val="575756"/>
                </a:solidFill>
                <a:latin typeface="Helvetica"/>
                <a:cs typeface="Helvetica"/>
              </a:rPr>
              <a:t> </a:t>
            </a:r>
            <a:r>
              <a:rPr sz="2300" dirty="0">
                <a:solidFill>
                  <a:srgbClr val="575756"/>
                </a:solidFill>
                <a:latin typeface="Helvetica"/>
                <a:cs typeface="Helvetica"/>
              </a:rPr>
              <a:t>be</a:t>
            </a:r>
            <a:r>
              <a:rPr sz="2300" spc="-15" dirty="0">
                <a:solidFill>
                  <a:srgbClr val="575756"/>
                </a:solidFill>
                <a:latin typeface="Helvetica"/>
                <a:cs typeface="Helvetica"/>
              </a:rPr>
              <a:t> </a:t>
            </a:r>
            <a:r>
              <a:rPr sz="2300" dirty="0">
                <a:solidFill>
                  <a:srgbClr val="575756"/>
                </a:solidFill>
                <a:latin typeface="Helvetica"/>
                <a:cs typeface="Helvetica"/>
              </a:rPr>
              <a:t>managed,</a:t>
            </a:r>
            <a:r>
              <a:rPr sz="2300" spc="-15" dirty="0">
                <a:solidFill>
                  <a:srgbClr val="575756"/>
                </a:solidFill>
                <a:latin typeface="Helvetica"/>
                <a:cs typeface="Helvetica"/>
              </a:rPr>
              <a:t> </a:t>
            </a:r>
            <a:r>
              <a:rPr sz="2300" dirty="0">
                <a:solidFill>
                  <a:srgbClr val="575756"/>
                </a:solidFill>
                <a:latin typeface="Helvetica"/>
                <a:cs typeface="Helvetica"/>
              </a:rPr>
              <a:t>plus</a:t>
            </a:r>
            <a:r>
              <a:rPr sz="2300" spc="-10" dirty="0">
                <a:solidFill>
                  <a:srgbClr val="575756"/>
                </a:solidFill>
                <a:latin typeface="Helvetica"/>
                <a:cs typeface="Helvetica"/>
              </a:rPr>
              <a:t> </a:t>
            </a:r>
            <a:r>
              <a:rPr sz="2300" spc="-25" dirty="0">
                <a:solidFill>
                  <a:srgbClr val="575756"/>
                </a:solidFill>
                <a:latin typeface="Helvetica"/>
                <a:cs typeface="Helvetica"/>
              </a:rPr>
              <a:t>the 	</a:t>
            </a:r>
            <a:r>
              <a:rPr sz="2300" dirty="0">
                <a:solidFill>
                  <a:srgbClr val="575756"/>
                </a:solidFill>
                <a:latin typeface="Helvetica"/>
                <a:cs typeface="Helvetica"/>
              </a:rPr>
              <a:t>move</a:t>
            </a:r>
            <a:r>
              <a:rPr sz="2300" spc="-30" dirty="0">
                <a:solidFill>
                  <a:srgbClr val="575756"/>
                </a:solidFill>
                <a:latin typeface="Helvetica"/>
                <a:cs typeface="Helvetica"/>
              </a:rPr>
              <a:t> </a:t>
            </a:r>
            <a:r>
              <a:rPr sz="2300" dirty="0">
                <a:solidFill>
                  <a:srgbClr val="575756"/>
                </a:solidFill>
                <a:latin typeface="Helvetica"/>
                <a:cs typeface="Helvetica"/>
              </a:rPr>
              <a:t>to</a:t>
            </a:r>
            <a:r>
              <a:rPr sz="2300" spc="-15" dirty="0">
                <a:solidFill>
                  <a:srgbClr val="575756"/>
                </a:solidFill>
                <a:latin typeface="Helvetica"/>
                <a:cs typeface="Helvetica"/>
              </a:rPr>
              <a:t> </a:t>
            </a:r>
            <a:r>
              <a:rPr sz="2300" dirty="0">
                <a:solidFill>
                  <a:srgbClr val="575756"/>
                </a:solidFill>
                <a:latin typeface="Helvetica"/>
                <a:cs typeface="Helvetica"/>
              </a:rPr>
              <a:t>MDT</a:t>
            </a:r>
            <a:r>
              <a:rPr sz="2300" spc="-55" dirty="0">
                <a:solidFill>
                  <a:srgbClr val="575756"/>
                </a:solidFill>
                <a:latin typeface="Helvetica"/>
                <a:cs typeface="Helvetica"/>
              </a:rPr>
              <a:t> </a:t>
            </a:r>
            <a:r>
              <a:rPr sz="2300" dirty="0">
                <a:solidFill>
                  <a:srgbClr val="575756"/>
                </a:solidFill>
                <a:latin typeface="Helvetica"/>
                <a:cs typeface="Helvetica"/>
              </a:rPr>
              <a:t>working</a:t>
            </a:r>
            <a:r>
              <a:rPr sz="2300" spc="-20" dirty="0">
                <a:solidFill>
                  <a:srgbClr val="575756"/>
                </a:solidFill>
                <a:latin typeface="Helvetica"/>
                <a:cs typeface="Helvetica"/>
              </a:rPr>
              <a:t> </a:t>
            </a:r>
            <a:r>
              <a:rPr sz="2300" dirty="0">
                <a:solidFill>
                  <a:srgbClr val="575756"/>
                </a:solidFill>
                <a:latin typeface="Helvetica"/>
                <a:cs typeface="Helvetica"/>
              </a:rPr>
              <a:t>(new</a:t>
            </a:r>
            <a:r>
              <a:rPr sz="2300" spc="-15" dirty="0">
                <a:solidFill>
                  <a:srgbClr val="575756"/>
                </a:solidFill>
                <a:latin typeface="Helvetica"/>
                <a:cs typeface="Helvetica"/>
              </a:rPr>
              <a:t> </a:t>
            </a:r>
            <a:r>
              <a:rPr sz="2300" dirty="0">
                <a:solidFill>
                  <a:srgbClr val="575756"/>
                </a:solidFill>
                <a:latin typeface="Helvetica"/>
                <a:cs typeface="Helvetica"/>
              </a:rPr>
              <a:t>roles/new</a:t>
            </a:r>
            <a:r>
              <a:rPr sz="2300" spc="-15" dirty="0">
                <a:solidFill>
                  <a:srgbClr val="575756"/>
                </a:solidFill>
                <a:latin typeface="Helvetica"/>
                <a:cs typeface="Helvetica"/>
              </a:rPr>
              <a:t> </a:t>
            </a:r>
            <a:r>
              <a:rPr sz="2300" dirty="0">
                <a:solidFill>
                  <a:srgbClr val="575756"/>
                </a:solidFill>
                <a:latin typeface="Helvetica"/>
                <a:cs typeface="Helvetica"/>
              </a:rPr>
              <a:t>skills/new</a:t>
            </a:r>
            <a:r>
              <a:rPr sz="2300" spc="-20" dirty="0">
                <a:solidFill>
                  <a:srgbClr val="575756"/>
                </a:solidFill>
                <a:latin typeface="Helvetica"/>
                <a:cs typeface="Helvetica"/>
              </a:rPr>
              <a:t> </a:t>
            </a:r>
            <a:r>
              <a:rPr sz="2300" dirty="0">
                <a:solidFill>
                  <a:srgbClr val="575756"/>
                </a:solidFill>
                <a:latin typeface="Helvetica"/>
                <a:cs typeface="Helvetica"/>
              </a:rPr>
              <a:t>ways</a:t>
            </a:r>
            <a:r>
              <a:rPr sz="2300" spc="-15" dirty="0">
                <a:solidFill>
                  <a:srgbClr val="575756"/>
                </a:solidFill>
                <a:latin typeface="Helvetica"/>
                <a:cs typeface="Helvetica"/>
              </a:rPr>
              <a:t> </a:t>
            </a:r>
            <a:r>
              <a:rPr sz="2300" dirty="0">
                <a:solidFill>
                  <a:srgbClr val="575756"/>
                </a:solidFill>
                <a:latin typeface="Helvetica"/>
                <a:cs typeface="Helvetica"/>
              </a:rPr>
              <a:t>of</a:t>
            </a:r>
            <a:r>
              <a:rPr sz="2300" spc="-15" dirty="0">
                <a:solidFill>
                  <a:srgbClr val="575756"/>
                </a:solidFill>
                <a:latin typeface="Helvetica"/>
                <a:cs typeface="Helvetica"/>
              </a:rPr>
              <a:t> </a:t>
            </a:r>
            <a:r>
              <a:rPr sz="2300" spc="-10" dirty="0">
                <a:solidFill>
                  <a:srgbClr val="575756"/>
                </a:solidFill>
                <a:latin typeface="Helvetica"/>
                <a:cs typeface="Helvetica"/>
              </a:rPr>
              <a:t>working)</a:t>
            </a:r>
            <a:endParaRPr sz="2300">
              <a:latin typeface="Helvetica"/>
              <a:cs typeface="Helvetica"/>
            </a:endParaRPr>
          </a:p>
          <a:p>
            <a:pPr marL="326390" marR="2880995" indent="-314325" algn="just">
              <a:lnSpc>
                <a:spcPct val="100400"/>
              </a:lnSpc>
              <a:spcBef>
                <a:spcPts val="2470"/>
              </a:spcBef>
              <a:buAutoNum type="arabicPeriod" startAt="3"/>
              <a:tabLst>
                <a:tab pos="327660" algn="l"/>
              </a:tabLst>
            </a:pPr>
            <a:r>
              <a:rPr sz="2300" b="1" dirty="0">
                <a:solidFill>
                  <a:srgbClr val="94C247"/>
                </a:solidFill>
                <a:latin typeface="Helvetica"/>
                <a:cs typeface="Helvetica"/>
              </a:rPr>
              <a:t>A</a:t>
            </a:r>
            <a:r>
              <a:rPr sz="2300" b="1" spc="-100" dirty="0">
                <a:solidFill>
                  <a:srgbClr val="94C247"/>
                </a:solidFill>
                <a:latin typeface="Helvetica"/>
                <a:cs typeface="Helvetica"/>
              </a:rPr>
              <a:t> </a:t>
            </a:r>
            <a:r>
              <a:rPr sz="2300" b="1" dirty="0">
                <a:solidFill>
                  <a:srgbClr val="94C247"/>
                </a:solidFill>
                <a:latin typeface="Helvetica"/>
                <a:cs typeface="Helvetica"/>
              </a:rPr>
              <a:t>clear</a:t>
            </a:r>
            <a:r>
              <a:rPr sz="2300" b="1" spc="-10" dirty="0">
                <a:solidFill>
                  <a:srgbClr val="94C247"/>
                </a:solidFill>
                <a:latin typeface="Helvetica"/>
                <a:cs typeface="Helvetica"/>
              </a:rPr>
              <a:t> </a:t>
            </a:r>
            <a:r>
              <a:rPr sz="2300" b="1" dirty="0">
                <a:solidFill>
                  <a:srgbClr val="94C247"/>
                </a:solidFill>
                <a:latin typeface="Helvetica"/>
                <a:cs typeface="Helvetica"/>
              </a:rPr>
              <a:t>workforce</a:t>
            </a:r>
            <a:r>
              <a:rPr sz="2300" b="1" spc="-15" dirty="0">
                <a:solidFill>
                  <a:srgbClr val="94C247"/>
                </a:solidFill>
                <a:latin typeface="Helvetica"/>
                <a:cs typeface="Helvetica"/>
              </a:rPr>
              <a:t> </a:t>
            </a:r>
            <a:r>
              <a:rPr sz="2300" b="1" dirty="0">
                <a:solidFill>
                  <a:srgbClr val="94C247"/>
                </a:solidFill>
                <a:latin typeface="Helvetica"/>
                <a:cs typeface="Helvetica"/>
              </a:rPr>
              <a:t>support</a:t>
            </a:r>
            <a:r>
              <a:rPr sz="2300" b="1" spc="-10" dirty="0">
                <a:solidFill>
                  <a:srgbClr val="94C247"/>
                </a:solidFill>
                <a:latin typeface="Helvetica"/>
                <a:cs typeface="Helvetica"/>
              </a:rPr>
              <a:t> </a:t>
            </a:r>
            <a:r>
              <a:rPr sz="2300" b="1" dirty="0">
                <a:solidFill>
                  <a:srgbClr val="94C247"/>
                </a:solidFill>
                <a:latin typeface="Helvetica"/>
                <a:cs typeface="Helvetica"/>
              </a:rPr>
              <a:t>and</a:t>
            </a:r>
            <a:r>
              <a:rPr sz="2300" b="1" spc="-15" dirty="0">
                <a:solidFill>
                  <a:srgbClr val="94C247"/>
                </a:solidFill>
                <a:latin typeface="Helvetica"/>
                <a:cs typeface="Helvetica"/>
              </a:rPr>
              <a:t> </a:t>
            </a:r>
            <a:r>
              <a:rPr sz="2300" b="1" dirty="0">
                <a:solidFill>
                  <a:srgbClr val="94C247"/>
                </a:solidFill>
                <a:latin typeface="Helvetica"/>
                <a:cs typeface="Helvetica"/>
              </a:rPr>
              <a:t>development</a:t>
            </a:r>
            <a:r>
              <a:rPr sz="2300" b="1" spc="-10" dirty="0">
                <a:solidFill>
                  <a:srgbClr val="94C247"/>
                </a:solidFill>
                <a:latin typeface="Helvetica"/>
                <a:cs typeface="Helvetica"/>
              </a:rPr>
              <a:t> </a:t>
            </a:r>
            <a:r>
              <a:rPr sz="2300" b="1" dirty="0">
                <a:solidFill>
                  <a:srgbClr val="94C247"/>
                </a:solidFill>
                <a:latin typeface="Helvetica"/>
                <a:cs typeface="Helvetica"/>
              </a:rPr>
              <a:t>offer</a:t>
            </a:r>
            <a:r>
              <a:rPr sz="2300" b="1" spc="-10" dirty="0">
                <a:solidFill>
                  <a:srgbClr val="94C247"/>
                </a:solidFill>
                <a:latin typeface="Helvetica"/>
                <a:cs typeface="Helvetica"/>
              </a:rPr>
              <a:t> </a:t>
            </a:r>
            <a:r>
              <a:rPr sz="2300" dirty="0">
                <a:solidFill>
                  <a:srgbClr val="575756"/>
                </a:solidFill>
                <a:latin typeface="Helvetica"/>
                <a:cs typeface="Helvetica"/>
              </a:rPr>
              <a:t>–</a:t>
            </a:r>
            <a:r>
              <a:rPr sz="2300" spc="-10" dirty="0">
                <a:solidFill>
                  <a:srgbClr val="575756"/>
                </a:solidFill>
                <a:latin typeface="Helvetica"/>
                <a:cs typeface="Helvetica"/>
              </a:rPr>
              <a:t> </a:t>
            </a:r>
            <a:r>
              <a:rPr sz="2300" dirty="0">
                <a:solidFill>
                  <a:srgbClr val="575756"/>
                </a:solidFill>
                <a:latin typeface="Helvetica"/>
                <a:cs typeface="Helvetica"/>
              </a:rPr>
              <a:t>ranging</a:t>
            </a:r>
            <a:r>
              <a:rPr sz="2300" spc="-10" dirty="0">
                <a:solidFill>
                  <a:srgbClr val="575756"/>
                </a:solidFill>
                <a:latin typeface="Helvetica"/>
                <a:cs typeface="Helvetica"/>
              </a:rPr>
              <a:t> </a:t>
            </a:r>
            <a:r>
              <a:rPr sz="2300" spc="-20" dirty="0">
                <a:solidFill>
                  <a:srgbClr val="575756"/>
                </a:solidFill>
                <a:latin typeface="Helvetica"/>
                <a:cs typeface="Helvetica"/>
              </a:rPr>
              <a:t>from 	</a:t>
            </a:r>
            <a:r>
              <a:rPr sz="2300" dirty="0">
                <a:solidFill>
                  <a:srgbClr val="575756"/>
                </a:solidFill>
                <a:latin typeface="Helvetica"/>
                <a:cs typeface="Helvetica"/>
              </a:rPr>
              <a:t>Health</a:t>
            </a:r>
            <a:r>
              <a:rPr sz="2300" spc="-30" dirty="0">
                <a:solidFill>
                  <a:srgbClr val="575756"/>
                </a:solidFill>
                <a:latin typeface="Helvetica"/>
                <a:cs typeface="Helvetica"/>
              </a:rPr>
              <a:t> </a:t>
            </a:r>
            <a:r>
              <a:rPr sz="2300" dirty="0">
                <a:solidFill>
                  <a:srgbClr val="575756"/>
                </a:solidFill>
                <a:latin typeface="Helvetica"/>
                <a:cs typeface="Helvetica"/>
              </a:rPr>
              <a:t>and</a:t>
            </a:r>
            <a:r>
              <a:rPr sz="2300" spc="-25" dirty="0">
                <a:solidFill>
                  <a:srgbClr val="575756"/>
                </a:solidFill>
                <a:latin typeface="Helvetica"/>
                <a:cs typeface="Helvetica"/>
              </a:rPr>
              <a:t> </a:t>
            </a:r>
            <a:r>
              <a:rPr sz="2300" dirty="0">
                <a:solidFill>
                  <a:srgbClr val="575756"/>
                </a:solidFill>
                <a:latin typeface="Helvetica"/>
                <a:cs typeface="Helvetica"/>
              </a:rPr>
              <a:t>Wellbeing</a:t>
            </a:r>
            <a:r>
              <a:rPr sz="2300" spc="-25" dirty="0">
                <a:solidFill>
                  <a:srgbClr val="575756"/>
                </a:solidFill>
                <a:latin typeface="Helvetica"/>
                <a:cs typeface="Helvetica"/>
              </a:rPr>
              <a:t> </a:t>
            </a:r>
            <a:r>
              <a:rPr sz="2300" dirty="0">
                <a:solidFill>
                  <a:srgbClr val="575756"/>
                </a:solidFill>
                <a:latin typeface="Helvetica"/>
                <a:cs typeface="Helvetica"/>
              </a:rPr>
              <a:t>offers</a:t>
            </a:r>
            <a:r>
              <a:rPr sz="2300" spc="-25" dirty="0">
                <a:solidFill>
                  <a:srgbClr val="575756"/>
                </a:solidFill>
                <a:latin typeface="Helvetica"/>
                <a:cs typeface="Helvetica"/>
              </a:rPr>
              <a:t> </a:t>
            </a:r>
            <a:r>
              <a:rPr sz="2300" dirty="0">
                <a:solidFill>
                  <a:srgbClr val="575756"/>
                </a:solidFill>
                <a:latin typeface="Helvetica"/>
                <a:cs typeface="Helvetica"/>
              </a:rPr>
              <a:t>and</a:t>
            </a:r>
            <a:r>
              <a:rPr sz="2300" spc="-30" dirty="0">
                <a:solidFill>
                  <a:srgbClr val="575756"/>
                </a:solidFill>
                <a:latin typeface="Helvetica"/>
                <a:cs typeface="Helvetica"/>
              </a:rPr>
              <a:t> </a:t>
            </a:r>
            <a:r>
              <a:rPr sz="2300" dirty="0">
                <a:solidFill>
                  <a:srgbClr val="575756"/>
                </a:solidFill>
                <a:latin typeface="Helvetica"/>
                <a:cs typeface="Helvetica"/>
              </a:rPr>
              <a:t>support</a:t>
            </a:r>
            <a:r>
              <a:rPr sz="2300" spc="-25" dirty="0">
                <a:solidFill>
                  <a:srgbClr val="575756"/>
                </a:solidFill>
                <a:latin typeface="Helvetica"/>
                <a:cs typeface="Helvetica"/>
              </a:rPr>
              <a:t> </a:t>
            </a:r>
            <a:r>
              <a:rPr sz="2300" dirty="0">
                <a:solidFill>
                  <a:srgbClr val="575756"/>
                </a:solidFill>
                <a:latin typeface="Helvetica"/>
                <a:cs typeface="Helvetica"/>
              </a:rPr>
              <a:t>through</a:t>
            </a:r>
            <a:r>
              <a:rPr sz="2300" spc="-25" dirty="0">
                <a:solidFill>
                  <a:srgbClr val="575756"/>
                </a:solidFill>
                <a:latin typeface="Helvetica"/>
                <a:cs typeface="Helvetica"/>
              </a:rPr>
              <a:t> </a:t>
            </a:r>
            <a:r>
              <a:rPr sz="2300" dirty="0">
                <a:solidFill>
                  <a:srgbClr val="575756"/>
                </a:solidFill>
                <a:latin typeface="Helvetica"/>
                <a:cs typeface="Helvetica"/>
              </a:rPr>
              <a:t>to</a:t>
            </a:r>
            <a:r>
              <a:rPr sz="2300" spc="-25" dirty="0">
                <a:solidFill>
                  <a:srgbClr val="575756"/>
                </a:solidFill>
                <a:latin typeface="Helvetica"/>
                <a:cs typeface="Helvetica"/>
              </a:rPr>
              <a:t> </a:t>
            </a:r>
            <a:r>
              <a:rPr sz="2300" dirty="0">
                <a:solidFill>
                  <a:srgbClr val="575756"/>
                </a:solidFill>
                <a:latin typeface="Helvetica"/>
                <a:cs typeface="Helvetica"/>
              </a:rPr>
              <a:t>portfolio</a:t>
            </a:r>
            <a:r>
              <a:rPr sz="2300" spc="-25" dirty="0">
                <a:solidFill>
                  <a:srgbClr val="575756"/>
                </a:solidFill>
                <a:latin typeface="Helvetica"/>
                <a:cs typeface="Helvetica"/>
              </a:rPr>
              <a:t> </a:t>
            </a:r>
            <a:r>
              <a:rPr sz="2300" spc="-10" dirty="0">
                <a:solidFill>
                  <a:srgbClr val="575756"/>
                </a:solidFill>
                <a:latin typeface="Helvetica"/>
                <a:cs typeface="Helvetica"/>
              </a:rPr>
              <a:t>careers 	</a:t>
            </a:r>
            <a:r>
              <a:rPr sz="2300" dirty="0">
                <a:solidFill>
                  <a:srgbClr val="575756"/>
                </a:solidFill>
                <a:latin typeface="Helvetica"/>
                <a:cs typeface="Helvetica"/>
              </a:rPr>
              <a:t>and</a:t>
            </a:r>
            <a:r>
              <a:rPr sz="2300" spc="-10" dirty="0">
                <a:solidFill>
                  <a:srgbClr val="575756"/>
                </a:solidFill>
                <a:latin typeface="Helvetica"/>
                <a:cs typeface="Helvetica"/>
              </a:rPr>
              <a:t> </a:t>
            </a:r>
            <a:r>
              <a:rPr sz="2300" dirty="0">
                <a:solidFill>
                  <a:srgbClr val="575756"/>
                </a:solidFill>
                <a:latin typeface="Helvetica"/>
                <a:cs typeface="Helvetica"/>
              </a:rPr>
              <a:t>system</a:t>
            </a:r>
            <a:r>
              <a:rPr sz="2300" spc="-10" dirty="0">
                <a:solidFill>
                  <a:srgbClr val="575756"/>
                </a:solidFill>
                <a:latin typeface="Helvetica"/>
                <a:cs typeface="Helvetica"/>
              </a:rPr>
              <a:t> </a:t>
            </a:r>
            <a:r>
              <a:rPr sz="2300" dirty="0">
                <a:solidFill>
                  <a:srgbClr val="575756"/>
                </a:solidFill>
                <a:latin typeface="Helvetica"/>
                <a:cs typeface="Helvetica"/>
              </a:rPr>
              <a:t>level</a:t>
            </a:r>
            <a:r>
              <a:rPr sz="2300" spc="-10" dirty="0">
                <a:solidFill>
                  <a:srgbClr val="575756"/>
                </a:solidFill>
                <a:latin typeface="Helvetica"/>
                <a:cs typeface="Helvetica"/>
              </a:rPr>
              <a:t> working</a:t>
            </a:r>
            <a:endParaRPr sz="2300">
              <a:latin typeface="Helvetica"/>
              <a:cs typeface="Helvetica"/>
            </a:endParaRPr>
          </a:p>
          <a:p>
            <a:pPr marL="326390" marR="2542540" indent="-314325">
              <a:lnSpc>
                <a:spcPct val="100400"/>
              </a:lnSpc>
              <a:spcBef>
                <a:spcPts val="2470"/>
              </a:spcBef>
              <a:buAutoNum type="arabicPeriod" startAt="3"/>
              <a:tabLst>
                <a:tab pos="327660" algn="l"/>
              </a:tabLst>
            </a:pPr>
            <a:r>
              <a:rPr sz="2300" b="1" dirty="0">
                <a:solidFill>
                  <a:srgbClr val="006647"/>
                </a:solidFill>
                <a:latin typeface="Helvetica"/>
                <a:cs typeface="Helvetica"/>
              </a:rPr>
              <a:t>Ascertain</a:t>
            </a:r>
            <a:r>
              <a:rPr sz="2300" b="1" spc="-15" dirty="0">
                <a:solidFill>
                  <a:srgbClr val="006647"/>
                </a:solidFill>
                <a:latin typeface="Helvetica"/>
                <a:cs typeface="Helvetica"/>
              </a:rPr>
              <a:t> </a:t>
            </a:r>
            <a:r>
              <a:rPr sz="2300" b="1" dirty="0">
                <a:solidFill>
                  <a:srgbClr val="006647"/>
                </a:solidFill>
                <a:latin typeface="Helvetica"/>
                <a:cs typeface="Helvetica"/>
              </a:rPr>
              <a:t>what</a:t>
            </a:r>
            <a:r>
              <a:rPr sz="2300" b="1" spc="-10" dirty="0">
                <a:solidFill>
                  <a:srgbClr val="006647"/>
                </a:solidFill>
                <a:latin typeface="Helvetica"/>
                <a:cs typeface="Helvetica"/>
              </a:rPr>
              <a:t> </a:t>
            </a:r>
            <a:r>
              <a:rPr sz="2300" b="1" dirty="0">
                <a:solidFill>
                  <a:srgbClr val="006647"/>
                </a:solidFill>
                <a:latin typeface="Helvetica"/>
                <a:cs typeface="Helvetica"/>
              </a:rPr>
              <a:t>skills</a:t>
            </a:r>
            <a:r>
              <a:rPr sz="2300" b="1" spc="-10" dirty="0">
                <a:solidFill>
                  <a:srgbClr val="006647"/>
                </a:solidFill>
                <a:latin typeface="Helvetica"/>
                <a:cs typeface="Helvetica"/>
              </a:rPr>
              <a:t> </a:t>
            </a:r>
            <a:r>
              <a:rPr sz="2300" b="1" dirty="0">
                <a:solidFill>
                  <a:srgbClr val="006647"/>
                </a:solidFill>
                <a:latin typeface="Helvetica"/>
                <a:cs typeface="Helvetica"/>
              </a:rPr>
              <a:t>are</a:t>
            </a:r>
            <a:r>
              <a:rPr sz="2300" b="1" spc="-10" dirty="0">
                <a:solidFill>
                  <a:srgbClr val="006647"/>
                </a:solidFill>
                <a:latin typeface="Helvetica"/>
                <a:cs typeface="Helvetica"/>
              </a:rPr>
              <a:t> </a:t>
            </a:r>
            <a:r>
              <a:rPr sz="2300" b="1" dirty="0">
                <a:solidFill>
                  <a:srgbClr val="006647"/>
                </a:solidFill>
                <a:latin typeface="Helvetica"/>
                <a:cs typeface="Helvetica"/>
              </a:rPr>
              <a:t>needed</a:t>
            </a:r>
            <a:r>
              <a:rPr sz="2300" b="1" spc="-10" dirty="0">
                <a:solidFill>
                  <a:srgbClr val="006647"/>
                </a:solidFill>
                <a:latin typeface="Helvetica"/>
                <a:cs typeface="Helvetica"/>
              </a:rPr>
              <a:t> </a:t>
            </a:r>
            <a:r>
              <a:rPr sz="2300" b="1" dirty="0">
                <a:solidFill>
                  <a:srgbClr val="006647"/>
                </a:solidFill>
                <a:latin typeface="Helvetica"/>
                <a:cs typeface="Helvetica"/>
              </a:rPr>
              <a:t>for</a:t>
            </a:r>
            <a:r>
              <a:rPr sz="2300" b="1" spc="-10" dirty="0">
                <a:solidFill>
                  <a:srgbClr val="006647"/>
                </a:solidFill>
                <a:latin typeface="Helvetica"/>
                <a:cs typeface="Helvetica"/>
              </a:rPr>
              <a:t> </a:t>
            </a:r>
            <a:r>
              <a:rPr sz="2300" b="1" dirty="0">
                <a:solidFill>
                  <a:srgbClr val="006647"/>
                </a:solidFill>
                <a:latin typeface="Helvetica"/>
                <a:cs typeface="Helvetica"/>
              </a:rPr>
              <a:t>the</a:t>
            </a:r>
            <a:r>
              <a:rPr sz="2300" b="1" spc="-15" dirty="0">
                <a:solidFill>
                  <a:srgbClr val="006647"/>
                </a:solidFill>
                <a:latin typeface="Helvetica"/>
                <a:cs typeface="Helvetica"/>
              </a:rPr>
              <a:t> </a:t>
            </a:r>
            <a:r>
              <a:rPr sz="2300" b="1" dirty="0">
                <a:solidFill>
                  <a:srgbClr val="006647"/>
                </a:solidFill>
                <a:latin typeface="Helvetica"/>
                <a:cs typeface="Helvetica"/>
              </a:rPr>
              <a:t>future</a:t>
            </a:r>
            <a:r>
              <a:rPr sz="2300" b="1" spc="-10" dirty="0">
                <a:solidFill>
                  <a:srgbClr val="006647"/>
                </a:solidFill>
                <a:latin typeface="Helvetica"/>
                <a:cs typeface="Helvetica"/>
              </a:rPr>
              <a:t> </a:t>
            </a:r>
            <a:r>
              <a:rPr sz="2300" dirty="0">
                <a:solidFill>
                  <a:srgbClr val="575756"/>
                </a:solidFill>
                <a:latin typeface="Helvetica"/>
                <a:cs typeface="Helvetica"/>
              </a:rPr>
              <a:t>and</a:t>
            </a:r>
            <a:r>
              <a:rPr sz="2300" spc="-10" dirty="0">
                <a:solidFill>
                  <a:srgbClr val="575756"/>
                </a:solidFill>
                <a:latin typeface="Helvetica"/>
                <a:cs typeface="Helvetica"/>
              </a:rPr>
              <a:t> </a:t>
            </a:r>
            <a:r>
              <a:rPr sz="2300" dirty="0">
                <a:solidFill>
                  <a:srgbClr val="575756"/>
                </a:solidFill>
                <a:latin typeface="Helvetica"/>
                <a:cs typeface="Helvetica"/>
              </a:rPr>
              <a:t>having</a:t>
            </a:r>
            <a:r>
              <a:rPr sz="2300" spc="-10" dirty="0">
                <a:solidFill>
                  <a:srgbClr val="575756"/>
                </a:solidFill>
                <a:latin typeface="Helvetica"/>
                <a:cs typeface="Helvetica"/>
              </a:rPr>
              <a:t> </a:t>
            </a:r>
            <a:r>
              <a:rPr sz="2300" dirty="0">
                <a:solidFill>
                  <a:srgbClr val="575756"/>
                </a:solidFill>
                <a:latin typeface="Helvetica"/>
                <a:cs typeface="Helvetica"/>
              </a:rPr>
              <a:t>a</a:t>
            </a:r>
            <a:r>
              <a:rPr sz="2300" spc="-10" dirty="0">
                <a:solidFill>
                  <a:srgbClr val="575756"/>
                </a:solidFill>
                <a:latin typeface="Helvetica"/>
                <a:cs typeface="Helvetica"/>
              </a:rPr>
              <a:t> </a:t>
            </a:r>
            <a:r>
              <a:rPr sz="2300" dirty="0">
                <a:solidFill>
                  <a:srgbClr val="575756"/>
                </a:solidFill>
                <a:latin typeface="Helvetica"/>
                <a:cs typeface="Helvetica"/>
              </a:rPr>
              <a:t>plan</a:t>
            </a:r>
            <a:r>
              <a:rPr sz="2300" spc="-10" dirty="0">
                <a:solidFill>
                  <a:srgbClr val="575756"/>
                </a:solidFill>
                <a:latin typeface="Helvetica"/>
                <a:cs typeface="Helvetica"/>
              </a:rPr>
              <a:t> </a:t>
            </a:r>
            <a:r>
              <a:rPr sz="2300" spc="-25" dirty="0">
                <a:solidFill>
                  <a:srgbClr val="575756"/>
                </a:solidFill>
                <a:latin typeface="Helvetica"/>
                <a:cs typeface="Helvetica"/>
              </a:rPr>
              <a:t>to 	</a:t>
            </a:r>
            <a:r>
              <a:rPr sz="2300" dirty="0">
                <a:solidFill>
                  <a:srgbClr val="575756"/>
                </a:solidFill>
                <a:latin typeface="Helvetica"/>
                <a:cs typeface="Helvetica"/>
              </a:rPr>
              <a:t>close</a:t>
            </a:r>
            <a:r>
              <a:rPr sz="2300" spc="-15" dirty="0">
                <a:solidFill>
                  <a:srgbClr val="575756"/>
                </a:solidFill>
                <a:latin typeface="Helvetica"/>
                <a:cs typeface="Helvetica"/>
              </a:rPr>
              <a:t> </a:t>
            </a:r>
            <a:r>
              <a:rPr sz="2300" dirty="0">
                <a:solidFill>
                  <a:srgbClr val="575756"/>
                </a:solidFill>
                <a:latin typeface="Helvetica"/>
                <a:cs typeface="Helvetica"/>
              </a:rPr>
              <a:t>the</a:t>
            </a:r>
            <a:r>
              <a:rPr sz="2300" spc="-10" dirty="0">
                <a:solidFill>
                  <a:srgbClr val="575756"/>
                </a:solidFill>
                <a:latin typeface="Helvetica"/>
                <a:cs typeface="Helvetica"/>
              </a:rPr>
              <a:t> </a:t>
            </a:r>
            <a:r>
              <a:rPr sz="2300" dirty="0">
                <a:solidFill>
                  <a:srgbClr val="575756"/>
                </a:solidFill>
                <a:latin typeface="Helvetica"/>
                <a:cs typeface="Helvetica"/>
              </a:rPr>
              <a:t>gap,</a:t>
            </a:r>
            <a:r>
              <a:rPr sz="2300" spc="-15" dirty="0">
                <a:solidFill>
                  <a:srgbClr val="575756"/>
                </a:solidFill>
                <a:latin typeface="Helvetica"/>
                <a:cs typeface="Helvetica"/>
              </a:rPr>
              <a:t> </a:t>
            </a:r>
            <a:r>
              <a:rPr sz="2300" dirty="0">
                <a:solidFill>
                  <a:srgbClr val="575756"/>
                </a:solidFill>
                <a:latin typeface="Helvetica"/>
                <a:cs typeface="Helvetica"/>
              </a:rPr>
              <a:t>especially</a:t>
            </a:r>
            <a:r>
              <a:rPr sz="2300" spc="-10" dirty="0">
                <a:solidFill>
                  <a:srgbClr val="575756"/>
                </a:solidFill>
                <a:latin typeface="Helvetica"/>
                <a:cs typeface="Helvetica"/>
              </a:rPr>
              <a:t> </a:t>
            </a:r>
            <a:r>
              <a:rPr sz="2300" dirty="0">
                <a:solidFill>
                  <a:srgbClr val="575756"/>
                </a:solidFill>
                <a:latin typeface="Helvetica"/>
                <a:cs typeface="Helvetica"/>
              </a:rPr>
              <a:t>IT</a:t>
            </a:r>
            <a:r>
              <a:rPr sz="2300" spc="-55" dirty="0">
                <a:solidFill>
                  <a:srgbClr val="575756"/>
                </a:solidFill>
                <a:latin typeface="Helvetica"/>
                <a:cs typeface="Helvetica"/>
              </a:rPr>
              <a:t> </a:t>
            </a:r>
            <a:r>
              <a:rPr sz="2300" dirty="0">
                <a:solidFill>
                  <a:srgbClr val="575756"/>
                </a:solidFill>
                <a:latin typeface="Helvetica"/>
                <a:cs typeface="Helvetica"/>
              </a:rPr>
              <a:t>and</a:t>
            </a:r>
            <a:r>
              <a:rPr sz="2300" spc="-10" dirty="0">
                <a:solidFill>
                  <a:srgbClr val="575756"/>
                </a:solidFill>
                <a:latin typeface="Helvetica"/>
                <a:cs typeface="Helvetica"/>
              </a:rPr>
              <a:t> </a:t>
            </a:r>
            <a:r>
              <a:rPr sz="2300" dirty="0">
                <a:solidFill>
                  <a:srgbClr val="575756"/>
                </a:solidFill>
                <a:latin typeface="Helvetica"/>
                <a:cs typeface="Helvetica"/>
              </a:rPr>
              <a:t>digital/MDT</a:t>
            </a:r>
            <a:r>
              <a:rPr sz="2300" spc="-55" dirty="0">
                <a:solidFill>
                  <a:srgbClr val="575756"/>
                </a:solidFill>
                <a:latin typeface="Helvetica"/>
                <a:cs typeface="Helvetica"/>
              </a:rPr>
              <a:t> </a:t>
            </a:r>
            <a:r>
              <a:rPr sz="2300" dirty="0">
                <a:solidFill>
                  <a:srgbClr val="575756"/>
                </a:solidFill>
                <a:latin typeface="Helvetica"/>
                <a:cs typeface="Helvetica"/>
              </a:rPr>
              <a:t>and</a:t>
            </a:r>
            <a:r>
              <a:rPr sz="2300" spc="-10" dirty="0">
                <a:solidFill>
                  <a:srgbClr val="575756"/>
                </a:solidFill>
                <a:latin typeface="Helvetica"/>
                <a:cs typeface="Helvetica"/>
              </a:rPr>
              <a:t> </a:t>
            </a:r>
            <a:r>
              <a:rPr sz="2300" dirty="0">
                <a:solidFill>
                  <a:srgbClr val="575756"/>
                </a:solidFill>
                <a:latin typeface="Helvetica"/>
                <a:cs typeface="Helvetica"/>
              </a:rPr>
              <a:t>collaborative</a:t>
            </a:r>
            <a:r>
              <a:rPr sz="2300" spc="-10" dirty="0">
                <a:solidFill>
                  <a:srgbClr val="575756"/>
                </a:solidFill>
                <a:latin typeface="Helvetica"/>
                <a:cs typeface="Helvetica"/>
              </a:rPr>
              <a:t> working</a:t>
            </a:r>
            <a:endParaRPr sz="2300">
              <a:latin typeface="Helvetica"/>
              <a:cs typeface="Helvetica"/>
            </a:endParaRPr>
          </a:p>
        </p:txBody>
      </p:sp>
      <p:grpSp>
        <p:nvGrpSpPr>
          <p:cNvPr id="4" name="object 4"/>
          <p:cNvGrpSpPr/>
          <p:nvPr/>
        </p:nvGrpSpPr>
        <p:grpSpPr>
          <a:xfrm>
            <a:off x="11642116" y="2638687"/>
            <a:ext cx="8462010" cy="8670290"/>
            <a:chOff x="11642116" y="2638687"/>
            <a:chExt cx="8462010" cy="8670290"/>
          </a:xfrm>
        </p:grpSpPr>
        <p:pic>
          <p:nvPicPr>
            <p:cNvPr id="5" name="object 5"/>
            <p:cNvPicPr/>
            <p:nvPr/>
          </p:nvPicPr>
          <p:blipFill>
            <a:blip r:embed="rId2" cstate="print"/>
            <a:stretch>
              <a:fillRect/>
            </a:stretch>
          </p:blipFill>
          <p:spPr>
            <a:xfrm>
              <a:off x="11642116" y="2647156"/>
              <a:ext cx="8461983" cy="8661400"/>
            </a:xfrm>
            <a:prstGeom prst="rect">
              <a:avLst/>
            </a:prstGeom>
          </p:spPr>
        </p:pic>
        <p:sp>
          <p:nvSpPr>
            <p:cNvPr id="6" name="object 6"/>
            <p:cNvSpPr/>
            <p:nvPr/>
          </p:nvSpPr>
          <p:spPr>
            <a:xfrm>
              <a:off x="13444617" y="2638687"/>
              <a:ext cx="2091689" cy="2255520"/>
            </a:xfrm>
            <a:custGeom>
              <a:avLst/>
              <a:gdLst/>
              <a:ahLst/>
              <a:cxnLst/>
              <a:rect l="l" t="t" r="r" b="b"/>
              <a:pathLst>
                <a:path w="2091690" h="2255520">
                  <a:moveTo>
                    <a:pt x="1044711" y="0"/>
                  </a:moveTo>
                  <a:lnTo>
                    <a:pt x="996875" y="1171"/>
                  </a:lnTo>
                  <a:lnTo>
                    <a:pt x="949592" y="4458"/>
                  </a:lnTo>
                  <a:lnTo>
                    <a:pt x="902908" y="9816"/>
                  </a:lnTo>
                  <a:lnTo>
                    <a:pt x="856871" y="17198"/>
                  </a:lnTo>
                  <a:lnTo>
                    <a:pt x="811525" y="26558"/>
                  </a:lnTo>
                  <a:lnTo>
                    <a:pt x="766917" y="37850"/>
                  </a:lnTo>
                  <a:lnTo>
                    <a:pt x="723092" y="51029"/>
                  </a:lnTo>
                  <a:lnTo>
                    <a:pt x="680098" y="66048"/>
                  </a:lnTo>
                  <a:lnTo>
                    <a:pt x="637979" y="82861"/>
                  </a:lnTo>
                  <a:lnTo>
                    <a:pt x="596782" y="101422"/>
                  </a:lnTo>
                  <a:lnTo>
                    <a:pt x="556553" y="121685"/>
                  </a:lnTo>
                  <a:lnTo>
                    <a:pt x="517337" y="143604"/>
                  </a:lnTo>
                  <a:lnTo>
                    <a:pt x="479182" y="167133"/>
                  </a:lnTo>
                  <a:lnTo>
                    <a:pt x="442132" y="192226"/>
                  </a:lnTo>
                  <a:lnTo>
                    <a:pt x="406235" y="218838"/>
                  </a:lnTo>
                  <a:lnTo>
                    <a:pt x="371535" y="246921"/>
                  </a:lnTo>
                  <a:lnTo>
                    <a:pt x="338080" y="276431"/>
                  </a:lnTo>
                  <a:lnTo>
                    <a:pt x="305914" y="307320"/>
                  </a:lnTo>
                  <a:lnTo>
                    <a:pt x="275085" y="339543"/>
                  </a:lnTo>
                  <a:lnTo>
                    <a:pt x="245637" y="373055"/>
                  </a:lnTo>
                  <a:lnTo>
                    <a:pt x="217618" y="407808"/>
                  </a:lnTo>
                  <a:lnTo>
                    <a:pt x="191073" y="443757"/>
                  </a:lnTo>
                  <a:lnTo>
                    <a:pt x="166048" y="480856"/>
                  </a:lnTo>
                  <a:lnTo>
                    <a:pt x="142589" y="519059"/>
                  </a:lnTo>
                  <a:lnTo>
                    <a:pt x="120743" y="558320"/>
                  </a:lnTo>
                  <a:lnTo>
                    <a:pt x="100554" y="598593"/>
                  </a:lnTo>
                  <a:lnTo>
                    <a:pt x="82070" y="639831"/>
                  </a:lnTo>
                  <a:lnTo>
                    <a:pt x="65337" y="681989"/>
                  </a:lnTo>
                  <a:lnTo>
                    <a:pt x="50399" y="725022"/>
                  </a:lnTo>
                  <a:lnTo>
                    <a:pt x="37304" y="768881"/>
                  </a:lnTo>
                  <a:lnTo>
                    <a:pt x="26097" y="813523"/>
                  </a:lnTo>
                  <a:lnTo>
                    <a:pt x="16825" y="858901"/>
                  </a:lnTo>
                  <a:lnTo>
                    <a:pt x="9533" y="904968"/>
                  </a:lnTo>
                  <a:lnTo>
                    <a:pt x="4267" y="951678"/>
                  </a:lnTo>
                  <a:lnTo>
                    <a:pt x="1074" y="998987"/>
                  </a:lnTo>
                  <a:lnTo>
                    <a:pt x="0" y="1046847"/>
                  </a:lnTo>
                  <a:lnTo>
                    <a:pt x="752" y="1093412"/>
                  </a:lnTo>
                  <a:lnTo>
                    <a:pt x="3012" y="1139437"/>
                  </a:lnTo>
                  <a:lnTo>
                    <a:pt x="6780" y="1184902"/>
                  </a:lnTo>
                  <a:lnTo>
                    <a:pt x="12058" y="1229788"/>
                  </a:lnTo>
                  <a:lnTo>
                    <a:pt x="18849" y="1274075"/>
                  </a:lnTo>
                  <a:lnTo>
                    <a:pt x="27153" y="1317742"/>
                  </a:lnTo>
                  <a:lnTo>
                    <a:pt x="36972" y="1360770"/>
                  </a:lnTo>
                  <a:lnTo>
                    <a:pt x="48309" y="1403138"/>
                  </a:lnTo>
                  <a:lnTo>
                    <a:pt x="61165" y="1444827"/>
                  </a:lnTo>
                  <a:lnTo>
                    <a:pt x="75542" y="1485816"/>
                  </a:lnTo>
                  <a:lnTo>
                    <a:pt x="91442" y="1526087"/>
                  </a:lnTo>
                  <a:lnTo>
                    <a:pt x="108865" y="1565618"/>
                  </a:lnTo>
                  <a:lnTo>
                    <a:pt x="127815" y="1604390"/>
                  </a:lnTo>
                  <a:lnTo>
                    <a:pt x="148292" y="1642383"/>
                  </a:lnTo>
                  <a:lnTo>
                    <a:pt x="170299" y="1679577"/>
                  </a:lnTo>
                  <a:lnTo>
                    <a:pt x="193838" y="1715951"/>
                  </a:lnTo>
                  <a:lnTo>
                    <a:pt x="218909" y="1751487"/>
                  </a:lnTo>
                  <a:lnTo>
                    <a:pt x="245516" y="1786164"/>
                  </a:lnTo>
                  <a:lnTo>
                    <a:pt x="273658" y="1819961"/>
                  </a:lnTo>
                  <a:lnTo>
                    <a:pt x="303340" y="1852860"/>
                  </a:lnTo>
                  <a:lnTo>
                    <a:pt x="334561" y="1884840"/>
                  </a:lnTo>
                  <a:lnTo>
                    <a:pt x="367324" y="1915881"/>
                  </a:lnTo>
                  <a:lnTo>
                    <a:pt x="401631" y="1945963"/>
                  </a:lnTo>
                  <a:lnTo>
                    <a:pt x="437483" y="1975067"/>
                  </a:lnTo>
                  <a:lnTo>
                    <a:pt x="474882" y="2003172"/>
                  </a:lnTo>
                  <a:lnTo>
                    <a:pt x="513830" y="2030258"/>
                  </a:lnTo>
                  <a:lnTo>
                    <a:pt x="554328" y="2056305"/>
                  </a:lnTo>
                  <a:lnTo>
                    <a:pt x="596379" y="2081294"/>
                  </a:lnTo>
                  <a:lnTo>
                    <a:pt x="639984" y="2105204"/>
                  </a:lnTo>
                  <a:lnTo>
                    <a:pt x="685145" y="2128016"/>
                  </a:lnTo>
                  <a:lnTo>
                    <a:pt x="731864" y="2149709"/>
                  </a:lnTo>
                  <a:lnTo>
                    <a:pt x="780142" y="2170263"/>
                  </a:lnTo>
                  <a:lnTo>
                    <a:pt x="829981" y="2189659"/>
                  </a:lnTo>
                  <a:lnTo>
                    <a:pt x="881383" y="2207877"/>
                  </a:lnTo>
                  <a:lnTo>
                    <a:pt x="934349" y="2224897"/>
                  </a:lnTo>
                  <a:lnTo>
                    <a:pt x="988882" y="2240698"/>
                  </a:lnTo>
                  <a:lnTo>
                    <a:pt x="1044983" y="2255261"/>
                  </a:lnTo>
                  <a:lnTo>
                    <a:pt x="1044983" y="2093726"/>
                  </a:lnTo>
                  <a:lnTo>
                    <a:pt x="1092893" y="2092637"/>
                  </a:lnTo>
                  <a:lnTo>
                    <a:pt x="1140249" y="2089426"/>
                  </a:lnTo>
                  <a:lnTo>
                    <a:pt x="1187006" y="2084137"/>
                  </a:lnTo>
                  <a:lnTo>
                    <a:pt x="1233118" y="2076818"/>
                  </a:lnTo>
                  <a:lnTo>
                    <a:pt x="1278538" y="2067515"/>
                  </a:lnTo>
                  <a:lnTo>
                    <a:pt x="1323220" y="2056274"/>
                  </a:lnTo>
                  <a:lnTo>
                    <a:pt x="1367118" y="2043141"/>
                  </a:lnTo>
                  <a:lnTo>
                    <a:pt x="1410187" y="2028162"/>
                  </a:lnTo>
                  <a:lnTo>
                    <a:pt x="1452379" y="2011383"/>
                  </a:lnTo>
                  <a:lnTo>
                    <a:pt x="1493648" y="1992851"/>
                  </a:lnTo>
                  <a:lnTo>
                    <a:pt x="1533949" y="1972612"/>
                  </a:lnTo>
                  <a:lnTo>
                    <a:pt x="1573235" y="1950712"/>
                  </a:lnTo>
                  <a:lnTo>
                    <a:pt x="1611460" y="1927197"/>
                  </a:lnTo>
                  <a:lnTo>
                    <a:pt x="1648578" y="1902113"/>
                  </a:lnTo>
                  <a:lnTo>
                    <a:pt x="1684542" y="1875507"/>
                  </a:lnTo>
                  <a:lnTo>
                    <a:pt x="1719307" y="1847424"/>
                  </a:lnTo>
                  <a:lnTo>
                    <a:pt x="1752826" y="1817911"/>
                  </a:lnTo>
                  <a:lnTo>
                    <a:pt x="1785054" y="1787014"/>
                  </a:lnTo>
                  <a:lnTo>
                    <a:pt x="1815943" y="1754780"/>
                  </a:lnTo>
                  <a:lnTo>
                    <a:pt x="1845448" y="1721254"/>
                  </a:lnTo>
                  <a:lnTo>
                    <a:pt x="1873523" y="1686482"/>
                  </a:lnTo>
                  <a:lnTo>
                    <a:pt x="1900121" y="1650511"/>
                  </a:lnTo>
                  <a:lnTo>
                    <a:pt x="1925196" y="1613386"/>
                  </a:lnTo>
                  <a:lnTo>
                    <a:pt x="1948702" y="1575155"/>
                  </a:lnTo>
                  <a:lnTo>
                    <a:pt x="1970593" y="1535863"/>
                  </a:lnTo>
                  <a:lnTo>
                    <a:pt x="1990823" y="1495557"/>
                  </a:lnTo>
                  <a:lnTo>
                    <a:pt x="2009346" y="1454282"/>
                  </a:lnTo>
                  <a:lnTo>
                    <a:pt x="2026114" y="1412085"/>
                  </a:lnTo>
                  <a:lnTo>
                    <a:pt x="2041083" y="1369011"/>
                  </a:lnTo>
                  <a:lnTo>
                    <a:pt x="2054206" y="1325108"/>
                  </a:lnTo>
                  <a:lnTo>
                    <a:pt x="2065436" y="1280421"/>
                  </a:lnTo>
                  <a:lnTo>
                    <a:pt x="2074729" y="1234997"/>
                  </a:lnTo>
                  <a:lnTo>
                    <a:pt x="2082036" y="1188881"/>
                  </a:lnTo>
                  <a:lnTo>
                    <a:pt x="2087313" y="1142120"/>
                  </a:lnTo>
                  <a:lnTo>
                    <a:pt x="2090513" y="1094760"/>
                  </a:lnTo>
                  <a:lnTo>
                    <a:pt x="2091590" y="1046847"/>
                  </a:lnTo>
                  <a:lnTo>
                    <a:pt x="2090513" y="998927"/>
                  </a:lnTo>
                  <a:lnTo>
                    <a:pt x="2087312" y="951561"/>
                  </a:lnTo>
                  <a:lnTo>
                    <a:pt x="2082033" y="904793"/>
                  </a:lnTo>
                  <a:lnTo>
                    <a:pt x="2074723" y="858671"/>
                  </a:lnTo>
                  <a:lnTo>
                    <a:pt x="2065428" y="813240"/>
                  </a:lnTo>
                  <a:lnTo>
                    <a:pt x="2054194" y="768548"/>
                  </a:lnTo>
                  <a:lnTo>
                    <a:pt x="2041068" y="724639"/>
                  </a:lnTo>
                  <a:lnTo>
                    <a:pt x="2026094" y="681560"/>
                  </a:lnTo>
                  <a:lnTo>
                    <a:pt x="2009321" y="639358"/>
                  </a:lnTo>
                  <a:lnTo>
                    <a:pt x="1990793" y="598079"/>
                  </a:lnTo>
                  <a:lnTo>
                    <a:pt x="1970557" y="557768"/>
                  </a:lnTo>
                  <a:lnTo>
                    <a:pt x="1948660" y="518472"/>
                  </a:lnTo>
                  <a:lnTo>
                    <a:pt x="1925147" y="480237"/>
                  </a:lnTo>
                  <a:lnTo>
                    <a:pt x="1900064" y="443110"/>
                  </a:lnTo>
                  <a:lnTo>
                    <a:pt x="1873458" y="407136"/>
                  </a:lnTo>
                  <a:lnTo>
                    <a:pt x="1845376" y="372363"/>
                  </a:lnTo>
                  <a:lnTo>
                    <a:pt x="1815863" y="338835"/>
                  </a:lnTo>
                  <a:lnTo>
                    <a:pt x="1784965" y="306599"/>
                  </a:lnTo>
                  <a:lnTo>
                    <a:pt x="1752729" y="275701"/>
                  </a:lnTo>
                  <a:lnTo>
                    <a:pt x="1719200" y="246189"/>
                  </a:lnTo>
                  <a:lnTo>
                    <a:pt x="1684426" y="218106"/>
                  </a:lnTo>
                  <a:lnTo>
                    <a:pt x="1648452" y="191501"/>
                  </a:lnTo>
                  <a:lnTo>
                    <a:pt x="1611324" y="166419"/>
                  </a:lnTo>
                  <a:lnTo>
                    <a:pt x="1573089" y="142907"/>
                  </a:lnTo>
                  <a:lnTo>
                    <a:pt x="1533793" y="121009"/>
                  </a:lnTo>
                  <a:lnTo>
                    <a:pt x="1493482" y="100774"/>
                  </a:lnTo>
                  <a:lnTo>
                    <a:pt x="1452202" y="82247"/>
                  </a:lnTo>
                  <a:lnTo>
                    <a:pt x="1409999" y="65473"/>
                  </a:lnTo>
                  <a:lnTo>
                    <a:pt x="1366921" y="50500"/>
                  </a:lnTo>
                  <a:lnTo>
                    <a:pt x="1323012" y="37374"/>
                  </a:lnTo>
                  <a:lnTo>
                    <a:pt x="1278319" y="26140"/>
                  </a:lnTo>
                  <a:lnTo>
                    <a:pt x="1232888" y="16845"/>
                  </a:lnTo>
                  <a:lnTo>
                    <a:pt x="1186765" y="9535"/>
                  </a:lnTo>
                  <a:lnTo>
                    <a:pt x="1139998" y="4257"/>
                  </a:lnTo>
                  <a:lnTo>
                    <a:pt x="1092631" y="1056"/>
                  </a:lnTo>
                  <a:lnTo>
                    <a:pt x="1044711" y="0"/>
                  </a:lnTo>
                  <a:close/>
                </a:path>
              </a:pathLst>
            </a:custGeom>
            <a:solidFill>
              <a:srgbClr val="50B796"/>
            </a:solidFill>
          </p:spPr>
          <p:txBody>
            <a:bodyPr wrap="square" lIns="0" tIns="0" rIns="0" bIns="0" rtlCol="0"/>
            <a:lstStyle/>
            <a:p>
              <a:endParaRPr/>
            </a:p>
          </p:txBody>
        </p:sp>
      </p:grpSp>
      <p:sp>
        <p:nvSpPr>
          <p:cNvPr id="7" name="object 7"/>
          <p:cNvSpPr txBox="1">
            <a:spLocks noGrp="1"/>
          </p:cNvSpPr>
          <p:nvPr>
            <p:ph type="ftr" sz="quarter" idx="5"/>
          </p:nvPr>
        </p:nvSpPr>
        <p:spPr>
          <a:prstGeom prst="rect">
            <a:avLst/>
          </a:prstGeom>
        </p:spPr>
        <p:txBody>
          <a:bodyPr vert="horz" wrap="square" lIns="0" tIns="0" rIns="0" bIns="0" rtlCol="0">
            <a:spAutoFit/>
          </a:bodyPr>
          <a:lstStyle/>
          <a:p>
            <a:pPr marL="12700">
              <a:lnSpc>
                <a:spcPts val="1535"/>
              </a:lnSpc>
            </a:pPr>
            <a:r>
              <a:rPr dirty="0"/>
              <a:t>Primary</a:t>
            </a:r>
            <a:r>
              <a:rPr spc="30" dirty="0"/>
              <a:t> </a:t>
            </a:r>
            <a:r>
              <a:rPr dirty="0"/>
              <a:t>Care</a:t>
            </a:r>
            <a:r>
              <a:rPr spc="35" dirty="0"/>
              <a:t> </a:t>
            </a:r>
            <a:r>
              <a:rPr dirty="0"/>
              <a:t>People</a:t>
            </a:r>
            <a:r>
              <a:rPr spc="35" dirty="0"/>
              <a:t> </a:t>
            </a:r>
            <a:r>
              <a:rPr spc="-20" dirty="0"/>
              <a:t>Plan</a:t>
            </a:r>
          </a:p>
        </p:txBody>
      </p:sp>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38100">
              <a:lnSpc>
                <a:spcPts val="1535"/>
              </a:lnSpc>
            </a:pPr>
            <a:fld id="{81D60167-4931-47E6-BA6A-407CBD079E47}" type="slidenum">
              <a:rPr spc="-25" dirty="0"/>
              <a:t>29</a:t>
            </a:fld>
            <a:endParaRPr spc="-25"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5875"/>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50B796"/>
          </a:solidFill>
        </p:spPr>
        <p:txBody>
          <a:bodyPr wrap="square" lIns="0" tIns="0" rIns="0" bIns="0" rtlCol="0"/>
          <a:lstStyle/>
          <a:p>
            <a:endParaRPr/>
          </a:p>
        </p:txBody>
      </p:sp>
      <p:sp>
        <p:nvSpPr>
          <p:cNvPr id="3" name="object 3"/>
          <p:cNvSpPr txBox="1">
            <a:spLocks noGrp="1"/>
          </p:cNvSpPr>
          <p:nvPr>
            <p:ph type="title"/>
          </p:nvPr>
        </p:nvSpPr>
        <p:spPr>
          <a:xfrm>
            <a:off x="1034388" y="820232"/>
            <a:ext cx="3736340" cy="1053465"/>
          </a:xfrm>
          <a:prstGeom prst="rect">
            <a:avLst/>
          </a:prstGeom>
        </p:spPr>
        <p:txBody>
          <a:bodyPr vert="horz" wrap="square" lIns="0" tIns="12065" rIns="0" bIns="0" rtlCol="0">
            <a:spAutoFit/>
          </a:bodyPr>
          <a:lstStyle/>
          <a:p>
            <a:pPr marL="12700">
              <a:lnSpc>
                <a:spcPct val="100000"/>
              </a:lnSpc>
              <a:spcBef>
                <a:spcPts val="95"/>
              </a:spcBef>
            </a:pPr>
            <a:r>
              <a:rPr spc="-10" dirty="0">
                <a:solidFill>
                  <a:srgbClr val="FFFFFF"/>
                </a:solidFill>
              </a:rPr>
              <a:t>Contents</a:t>
            </a:r>
          </a:p>
        </p:txBody>
      </p:sp>
      <p:sp>
        <p:nvSpPr>
          <p:cNvPr id="4" name="object 4"/>
          <p:cNvSpPr txBox="1"/>
          <p:nvPr/>
        </p:nvSpPr>
        <p:spPr>
          <a:xfrm>
            <a:off x="1034388" y="2725436"/>
            <a:ext cx="9865360" cy="7341870"/>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FFFFFF"/>
                </a:solidFill>
                <a:latin typeface="Helvetica"/>
                <a:cs typeface="Helvetica"/>
              </a:rPr>
              <a:t>OUR</a:t>
            </a:r>
            <a:r>
              <a:rPr sz="2800" spc="-15" dirty="0">
                <a:solidFill>
                  <a:srgbClr val="FFFFFF"/>
                </a:solidFill>
                <a:latin typeface="Helvetica"/>
                <a:cs typeface="Helvetica"/>
              </a:rPr>
              <a:t> </a:t>
            </a:r>
            <a:r>
              <a:rPr sz="2800" dirty="0">
                <a:solidFill>
                  <a:srgbClr val="FFFFFF"/>
                </a:solidFill>
                <a:latin typeface="Helvetica"/>
                <a:cs typeface="Helvetica"/>
              </a:rPr>
              <a:t>VISION,</a:t>
            </a:r>
            <a:r>
              <a:rPr sz="2800" spc="-15" dirty="0">
                <a:solidFill>
                  <a:srgbClr val="FFFFFF"/>
                </a:solidFill>
                <a:latin typeface="Helvetica"/>
                <a:cs typeface="Helvetica"/>
              </a:rPr>
              <a:t> </a:t>
            </a:r>
            <a:r>
              <a:rPr sz="2800" dirty="0">
                <a:solidFill>
                  <a:srgbClr val="FFFFFF"/>
                </a:solidFill>
                <a:latin typeface="Helvetica"/>
                <a:cs typeface="Helvetica"/>
              </a:rPr>
              <a:t>MISSION</a:t>
            </a:r>
            <a:r>
              <a:rPr sz="2800" spc="-170" dirty="0">
                <a:solidFill>
                  <a:srgbClr val="FFFFFF"/>
                </a:solidFill>
                <a:latin typeface="Helvetica"/>
                <a:cs typeface="Helvetica"/>
              </a:rPr>
              <a:t> </a:t>
            </a:r>
            <a:r>
              <a:rPr sz="2800" dirty="0">
                <a:solidFill>
                  <a:srgbClr val="FFFFFF"/>
                </a:solidFill>
                <a:latin typeface="Helvetica"/>
                <a:cs typeface="Helvetica"/>
              </a:rPr>
              <a:t>AND</a:t>
            </a:r>
            <a:r>
              <a:rPr sz="2800" spc="-10" dirty="0">
                <a:solidFill>
                  <a:srgbClr val="FFFFFF"/>
                </a:solidFill>
                <a:latin typeface="Helvetica"/>
                <a:cs typeface="Helvetica"/>
              </a:rPr>
              <a:t> COMMITMENT</a:t>
            </a:r>
            <a:endParaRPr sz="2800" dirty="0">
              <a:latin typeface="Helvetica"/>
              <a:cs typeface="Helvetica"/>
            </a:endParaRPr>
          </a:p>
          <a:p>
            <a:pPr marL="12700">
              <a:lnSpc>
                <a:spcPct val="100000"/>
              </a:lnSpc>
              <a:spcBef>
                <a:spcPts val="2065"/>
              </a:spcBef>
            </a:pPr>
            <a:r>
              <a:rPr sz="2800" spc="-30" dirty="0">
                <a:solidFill>
                  <a:srgbClr val="FFFFFF"/>
                </a:solidFill>
                <a:latin typeface="Helvetica"/>
                <a:cs typeface="Helvetica"/>
              </a:rPr>
              <a:t>NATIONAL</a:t>
            </a:r>
            <a:r>
              <a:rPr sz="2800" spc="-140" dirty="0">
                <a:solidFill>
                  <a:srgbClr val="FFFFFF"/>
                </a:solidFill>
                <a:latin typeface="Helvetica"/>
                <a:cs typeface="Helvetica"/>
              </a:rPr>
              <a:t> </a:t>
            </a:r>
            <a:r>
              <a:rPr sz="2800" spc="-10" dirty="0">
                <a:solidFill>
                  <a:srgbClr val="FFFFFF"/>
                </a:solidFill>
                <a:latin typeface="Helvetica"/>
                <a:cs typeface="Helvetica"/>
              </a:rPr>
              <a:t>CONTEXT</a:t>
            </a:r>
            <a:endParaRPr sz="2800" dirty="0">
              <a:latin typeface="Helvetica"/>
              <a:cs typeface="Helvetica"/>
            </a:endParaRPr>
          </a:p>
          <a:p>
            <a:pPr marL="12700" marR="5080">
              <a:lnSpc>
                <a:spcPct val="161400"/>
              </a:lnSpc>
            </a:pPr>
            <a:r>
              <a:rPr sz="2800" spc="-10" dirty="0">
                <a:solidFill>
                  <a:srgbClr val="FFFFFF"/>
                </a:solidFill>
                <a:latin typeface="Helvetica"/>
                <a:cs typeface="Helvetica"/>
              </a:rPr>
              <a:t>COVENTRY</a:t>
            </a:r>
            <a:r>
              <a:rPr sz="2800" spc="-204" dirty="0">
                <a:solidFill>
                  <a:srgbClr val="FFFFFF"/>
                </a:solidFill>
                <a:latin typeface="Helvetica"/>
                <a:cs typeface="Helvetica"/>
              </a:rPr>
              <a:t> </a:t>
            </a:r>
            <a:r>
              <a:rPr sz="2800" dirty="0">
                <a:solidFill>
                  <a:srgbClr val="FFFFFF"/>
                </a:solidFill>
                <a:latin typeface="Helvetica"/>
                <a:cs typeface="Helvetica"/>
              </a:rPr>
              <a:t>AND</a:t>
            </a:r>
            <a:r>
              <a:rPr sz="2800" spc="-125" dirty="0">
                <a:solidFill>
                  <a:srgbClr val="FFFFFF"/>
                </a:solidFill>
                <a:latin typeface="Helvetica"/>
                <a:cs typeface="Helvetica"/>
              </a:rPr>
              <a:t> </a:t>
            </a:r>
            <a:r>
              <a:rPr sz="2800" dirty="0">
                <a:solidFill>
                  <a:srgbClr val="FFFFFF"/>
                </a:solidFill>
                <a:latin typeface="Helvetica"/>
                <a:cs typeface="Helvetica"/>
              </a:rPr>
              <a:t>WARWICKSHIRE</a:t>
            </a:r>
            <a:r>
              <a:rPr sz="2800" spc="-70" dirty="0">
                <a:solidFill>
                  <a:srgbClr val="FFFFFF"/>
                </a:solidFill>
                <a:latin typeface="Helvetica"/>
                <a:cs typeface="Helvetica"/>
              </a:rPr>
              <a:t> </a:t>
            </a:r>
            <a:r>
              <a:rPr sz="2800" spc="-10" dirty="0">
                <a:solidFill>
                  <a:srgbClr val="FFFFFF"/>
                </a:solidFill>
                <a:latin typeface="Helvetica"/>
                <a:cs typeface="Helvetica"/>
              </a:rPr>
              <a:t>CONTEXT </a:t>
            </a:r>
            <a:r>
              <a:rPr sz="2800" dirty="0">
                <a:solidFill>
                  <a:srgbClr val="FFFFFF"/>
                </a:solidFill>
                <a:latin typeface="Helvetica"/>
                <a:cs typeface="Helvetica"/>
              </a:rPr>
              <a:t>DEVELOPING</a:t>
            </a:r>
            <a:r>
              <a:rPr sz="2800" spc="-15" dirty="0">
                <a:solidFill>
                  <a:srgbClr val="FFFFFF"/>
                </a:solidFill>
                <a:latin typeface="Helvetica"/>
                <a:cs typeface="Helvetica"/>
              </a:rPr>
              <a:t> </a:t>
            </a:r>
            <a:r>
              <a:rPr sz="2800" dirty="0">
                <a:solidFill>
                  <a:srgbClr val="FFFFFF"/>
                </a:solidFill>
                <a:latin typeface="Helvetica"/>
                <a:cs typeface="Helvetica"/>
              </a:rPr>
              <a:t>OUR</a:t>
            </a:r>
            <a:r>
              <a:rPr sz="2800" spc="-5" dirty="0">
                <a:solidFill>
                  <a:srgbClr val="FFFFFF"/>
                </a:solidFill>
                <a:latin typeface="Helvetica"/>
                <a:cs typeface="Helvetica"/>
              </a:rPr>
              <a:t> </a:t>
            </a:r>
            <a:r>
              <a:rPr sz="2800" dirty="0">
                <a:solidFill>
                  <a:srgbClr val="FFFFFF"/>
                </a:solidFill>
                <a:latin typeface="Helvetica"/>
                <a:cs typeface="Helvetica"/>
              </a:rPr>
              <a:t>PRIORITIES</a:t>
            </a:r>
            <a:r>
              <a:rPr sz="2800" spc="-160" dirty="0">
                <a:solidFill>
                  <a:srgbClr val="FFFFFF"/>
                </a:solidFill>
                <a:latin typeface="Helvetica"/>
                <a:cs typeface="Helvetica"/>
              </a:rPr>
              <a:t> </a:t>
            </a:r>
            <a:r>
              <a:rPr sz="2800" dirty="0">
                <a:solidFill>
                  <a:srgbClr val="FFFFFF"/>
                </a:solidFill>
                <a:latin typeface="Helvetica"/>
                <a:cs typeface="Helvetica"/>
              </a:rPr>
              <a:t>AND</a:t>
            </a:r>
            <a:r>
              <a:rPr sz="2800" spc="-5" dirty="0">
                <a:solidFill>
                  <a:srgbClr val="FFFFFF"/>
                </a:solidFill>
                <a:latin typeface="Helvetica"/>
                <a:cs typeface="Helvetica"/>
              </a:rPr>
              <a:t> </a:t>
            </a:r>
            <a:r>
              <a:rPr sz="2800" dirty="0">
                <a:solidFill>
                  <a:srgbClr val="FFFFFF"/>
                </a:solidFill>
                <a:latin typeface="Helvetica"/>
                <a:cs typeface="Helvetica"/>
              </a:rPr>
              <a:t>CURRENT</a:t>
            </a:r>
            <a:r>
              <a:rPr sz="2800" spc="-45" dirty="0">
                <a:solidFill>
                  <a:srgbClr val="FFFFFF"/>
                </a:solidFill>
                <a:latin typeface="Helvetica"/>
                <a:cs typeface="Helvetica"/>
              </a:rPr>
              <a:t> </a:t>
            </a:r>
            <a:r>
              <a:rPr sz="2800" spc="-10" dirty="0">
                <a:solidFill>
                  <a:srgbClr val="FFFFFF"/>
                </a:solidFill>
                <a:latin typeface="Helvetica"/>
                <a:cs typeface="Helvetica"/>
              </a:rPr>
              <a:t>DELIVERY </a:t>
            </a:r>
            <a:r>
              <a:rPr sz="2800" dirty="0">
                <a:solidFill>
                  <a:srgbClr val="FFFFFF"/>
                </a:solidFill>
                <a:latin typeface="Helvetica"/>
                <a:cs typeface="Helvetica"/>
              </a:rPr>
              <a:t>FUTURE</a:t>
            </a:r>
            <a:r>
              <a:rPr sz="2800" spc="-15" dirty="0">
                <a:solidFill>
                  <a:srgbClr val="FFFFFF"/>
                </a:solidFill>
                <a:latin typeface="Helvetica"/>
                <a:cs typeface="Helvetica"/>
              </a:rPr>
              <a:t> </a:t>
            </a:r>
            <a:r>
              <a:rPr sz="2800" spc="-10" dirty="0">
                <a:solidFill>
                  <a:srgbClr val="FFFFFF"/>
                </a:solidFill>
                <a:latin typeface="Helvetica"/>
                <a:cs typeface="Helvetica"/>
              </a:rPr>
              <a:t>DELIVERY</a:t>
            </a:r>
            <a:r>
              <a:rPr sz="2800" spc="-204" dirty="0">
                <a:solidFill>
                  <a:srgbClr val="FFFFFF"/>
                </a:solidFill>
                <a:latin typeface="Helvetica"/>
                <a:cs typeface="Helvetica"/>
              </a:rPr>
              <a:t> </a:t>
            </a:r>
            <a:r>
              <a:rPr sz="2800" dirty="0">
                <a:solidFill>
                  <a:srgbClr val="FFFFFF"/>
                </a:solidFill>
                <a:latin typeface="Helvetica"/>
                <a:cs typeface="Helvetica"/>
              </a:rPr>
              <a:t>AND</a:t>
            </a:r>
            <a:r>
              <a:rPr sz="2800" spc="-55" dirty="0">
                <a:solidFill>
                  <a:srgbClr val="FFFFFF"/>
                </a:solidFill>
                <a:latin typeface="Helvetica"/>
                <a:cs typeface="Helvetica"/>
              </a:rPr>
              <a:t> </a:t>
            </a:r>
            <a:r>
              <a:rPr sz="2800" dirty="0">
                <a:solidFill>
                  <a:srgbClr val="FFFFFF"/>
                </a:solidFill>
                <a:latin typeface="Helvetica"/>
                <a:cs typeface="Helvetica"/>
              </a:rPr>
              <a:t>THE</a:t>
            </a:r>
            <a:r>
              <a:rPr sz="2800" spc="-155" dirty="0">
                <a:solidFill>
                  <a:srgbClr val="FFFFFF"/>
                </a:solidFill>
                <a:latin typeface="Helvetica"/>
                <a:cs typeface="Helvetica"/>
              </a:rPr>
              <a:t> </a:t>
            </a:r>
            <a:r>
              <a:rPr sz="2800" spc="-25" dirty="0">
                <a:solidFill>
                  <a:srgbClr val="FFFFFF"/>
                </a:solidFill>
                <a:latin typeface="Helvetica"/>
                <a:cs typeface="Helvetica"/>
              </a:rPr>
              <a:t>ASK</a:t>
            </a:r>
            <a:endParaRPr sz="2800" dirty="0">
              <a:latin typeface="Helvetica"/>
              <a:cs typeface="Helvetica"/>
            </a:endParaRPr>
          </a:p>
          <a:p>
            <a:pPr marL="12700" marR="5510530">
              <a:lnSpc>
                <a:spcPct val="161400"/>
              </a:lnSpc>
              <a:spcBef>
                <a:spcPts val="5"/>
              </a:spcBef>
            </a:pPr>
            <a:r>
              <a:rPr sz="2800" dirty="0">
                <a:solidFill>
                  <a:srgbClr val="FFFFFF"/>
                </a:solidFill>
                <a:latin typeface="Helvetica"/>
                <a:cs typeface="Helvetica"/>
              </a:rPr>
              <a:t>ENABLERS</a:t>
            </a:r>
            <a:r>
              <a:rPr sz="2800" spc="-85" dirty="0">
                <a:solidFill>
                  <a:srgbClr val="FFFFFF"/>
                </a:solidFill>
                <a:latin typeface="Helvetica"/>
                <a:cs typeface="Helvetica"/>
              </a:rPr>
              <a:t> </a:t>
            </a:r>
            <a:r>
              <a:rPr sz="2800" dirty="0">
                <a:solidFill>
                  <a:srgbClr val="FFFFFF"/>
                </a:solidFill>
                <a:latin typeface="Helvetica"/>
                <a:cs typeface="Helvetica"/>
              </a:rPr>
              <a:t>TO</a:t>
            </a:r>
            <a:r>
              <a:rPr sz="2800" spc="-35" dirty="0">
                <a:solidFill>
                  <a:srgbClr val="FFFFFF"/>
                </a:solidFill>
                <a:latin typeface="Helvetica"/>
                <a:cs typeface="Helvetica"/>
              </a:rPr>
              <a:t> </a:t>
            </a:r>
            <a:r>
              <a:rPr sz="2800" spc="-10" dirty="0">
                <a:solidFill>
                  <a:srgbClr val="FFFFFF"/>
                </a:solidFill>
                <a:latin typeface="Helvetica"/>
                <a:cs typeface="Helvetica"/>
              </a:rPr>
              <a:t>DELIVERY </a:t>
            </a:r>
            <a:r>
              <a:rPr sz="2800" dirty="0">
                <a:solidFill>
                  <a:srgbClr val="FFFFFF"/>
                </a:solidFill>
                <a:latin typeface="Helvetica"/>
                <a:cs typeface="Helvetica"/>
              </a:rPr>
              <a:t>MEASURING </a:t>
            </a:r>
            <a:r>
              <a:rPr sz="2800" spc="-10" dirty="0">
                <a:solidFill>
                  <a:srgbClr val="FFFFFF"/>
                </a:solidFill>
                <a:latin typeface="Helvetica"/>
                <a:cs typeface="Helvetica"/>
              </a:rPr>
              <a:t>SUCCESS CONCLUSION</a:t>
            </a:r>
            <a:endParaRPr sz="2800" dirty="0">
              <a:latin typeface="Helvetica"/>
              <a:cs typeface="Helvetica"/>
            </a:endParaRPr>
          </a:p>
          <a:p>
            <a:pPr marL="12700" marR="2602230">
              <a:lnSpc>
                <a:spcPct val="161400"/>
              </a:lnSpc>
            </a:pPr>
            <a:r>
              <a:rPr sz="2800" dirty="0">
                <a:solidFill>
                  <a:srgbClr val="FFFFFF"/>
                </a:solidFill>
                <a:latin typeface="Helvetica"/>
                <a:cs typeface="Helvetica"/>
              </a:rPr>
              <a:t>PRIMARY</a:t>
            </a:r>
            <a:r>
              <a:rPr sz="2800" spc="-70" dirty="0">
                <a:solidFill>
                  <a:srgbClr val="FFFFFF"/>
                </a:solidFill>
                <a:latin typeface="Helvetica"/>
                <a:cs typeface="Helvetica"/>
              </a:rPr>
              <a:t> </a:t>
            </a:r>
            <a:r>
              <a:rPr sz="2800" dirty="0">
                <a:solidFill>
                  <a:srgbClr val="FFFFFF"/>
                </a:solidFill>
                <a:latin typeface="Helvetica"/>
                <a:cs typeface="Helvetica"/>
              </a:rPr>
              <a:t>CARE</a:t>
            </a:r>
            <a:r>
              <a:rPr sz="2800" spc="-15" dirty="0">
                <a:solidFill>
                  <a:srgbClr val="FFFFFF"/>
                </a:solidFill>
                <a:latin typeface="Helvetica"/>
                <a:cs typeface="Helvetica"/>
              </a:rPr>
              <a:t> </a:t>
            </a:r>
            <a:r>
              <a:rPr sz="2800" dirty="0">
                <a:solidFill>
                  <a:srgbClr val="FFFFFF"/>
                </a:solidFill>
                <a:latin typeface="Helvetica"/>
                <a:cs typeface="Helvetica"/>
              </a:rPr>
              <a:t>PEOPLE</a:t>
            </a:r>
            <a:r>
              <a:rPr sz="2800" spc="-20" dirty="0">
                <a:solidFill>
                  <a:srgbClr val="FFFFFF"/>
                </a:solidFill>
                <a:latin typeface="Helvetica"/>
                <a:cs typeface="Helvetica"/>
              </a:rPr>
              <a:t> </a:t>
            </a:r>
            <a:r>
              <a:rPr sz="2800" dirty="0">
                <a:solidFill>
                  <a:srgbClr val="FFFFFF"/>
                </a:solidFill>
                <a:latin typeface="Helvetica"/>
                <a:cs typeface="Helvetica"/>
              </a:rPr>
              <a:t>PLAN</a:t>
            </a:r>
            <a:r>
              <a:rPr sz="2800" spc="-15" dirty="0">
                <a:solidFill>
                  <a:srgbClr val="FFFFFF"/>
                </a:solidFill>
                <a:latin typeface="Helvetica"/>
                <a:cs typeface="Helvetica"/>
              </a:rPr>
              <a:t> </a:t>
            </a:r>
            <a:r>
              <a:rPr sz="2800" dirty="0">
                <a:solidFill>
                  <a:srgbClr val="FFFFFF"/>
                </a:solidFill>
                <a:latin typeface="Helvetica"/>
                <a:cs typeface="Helvetica"/>
              </a:rPr>
              <a:t>ON</a:t>
            </a:r>
            <a:r>
              <a:rPr sz="2800" spc="-170" dirty="0">
                <a:solidFill>
                  <a:srgbClr val="FFFFFF"/>
                </a:solidFill>
                <a:latin typeface="Helvetica"/>
                <a:cs typeface="Helvetica"/>
              </a:rPr>
              <a:t> </a:t>
            </a:r>
            <a:r>
              <a:rPr sz="2800" dirty="0">
                <a:solidFill>
                  <a:srgbClr val="FFFFFF"/>
                </a:solidFill>
                <a:latin typeface="Helvetica"/>
                <a:cs typeface="Helvetica"/>
              </a:rPr>
              <a:t>A</a:t>
            </a:r>
            <a:r>
              <a:rPr sz="2800" spc="-165" dirty="0">
                <a:solidFill>
                  <a:srgbClr val="FFFFFF"/>
                </a:solidFill>
                <a:latin typeface="Helvetica"/>
                <a:cs typeface="Helvetica"/>
              </a:rPr>
              <a:t> </a:t>
            </a:r>
            <a:r>
              <a:rPr sz="2800" spc="-20" dirty="0">
                <a:solidFill>
                  <a:srgbClr val="FFFFFF"/>
                </a:solidFill>
                <a:latin typeface="Helvetica"/>
                <a:cs typeface="Helvetica"/>
              </a:rPr>
              <a:t>PAGE </a:t>
            </a:r>
            <a:r>
              <a:rPr sz="2800" spc="-10" dirty="0">
                <a:solidFill>
                  <a:srgbClr val="FFFFFF"/>
                </a:solidFill>
                <a:latin typeface="Helvetica"/>
                <a:cs typeface="Helvetica"/>
              </a:rPr>
              <a:t>APPENDIX</a:t>
            </a:r>
            <a:endParaRPr sz="2800" dirty="0">
              <a:latin typeface="Helvetica"/>
              <a:cs typeface="Helvetica"/>
            </a:endParaRPr>
          </a:p>
          <a:p>
            <a:pPr marL="12700">
              <a:lnSpc>
                <a:spcPct val="100000"/>
              </a:lnSpc>
              <a:spcBef>
                <a:spcPts val="2065"/>
              </a:spcBef>
            </a:pPr>
            <a:r>
              <a:rPr sz="2800" spc="-10" dirty="0">
                <a:solidFill>
                  <a:srgbClr val="FFFFFF"/>
                </a:solidFill>
                <a:latin typeface="Helvetica"/>
                <a:cs typeface="Helvetica"/>
              </a:rPr>
              <a:t>GLOSSARY</a:t>
            </a:r>
            <a:endParaRPr sz="2800" dirty="0">
              <a:latin typeface="Helvetica"/>
              <a:cs typeface="Helvetica"/>
            </a:endParaRPr>
          </a:p>
        </p:txBody>
      </p:sp>
      <p:sp>
        <p:nvSpPr>
          <p:cNvPr id="5" name="object 5"/>
          <p:cNvSpPr/>
          <p:nvPr/>
        </p:nvSpPr>
        <p:spPr>
          <a:xfrm>
            <a:off x="1031382" y="3266916"/>
            <a:ext cx="31750" cy="31750"/>
          </a:xfrm>
          <a:custGeom>
            <a:avLst/>
            <a:gdLst/>
            <a:ahLst/>
            <a:cxnLst/>
            <a:rect l="l" t="t" r="r" b="b"/>
            <a:pathLst>
              <a:path w="31750" h="31750">
                <a:moveTo>
                  <a:pt x="0" y="15706"/>
                </a:moveTo>
                <a:lnTo>
                  <a:pt x="4600" y="4600"/>
                </a:lnTo>
                <a:lnTo>
                  <a:pt x="15706" y="0"/>
                </a:lnTo>
                <a:lnTo>
                  <a:pt x="26812" y="4600"/>
                </a:lnTo>
                <a:lnTo>
                  <a:pt x="31412" y="15706"/>
                </a:lnTo>
                <a:lnTo>
                  <a:pt x="26812" y="26812"/>
                </a:lnTo>
                <a:lnTo>
                  <a:pt x="15706" y="31412"/>
                </a:lnTo>
                <a:lnTo>
                  <a:pt x="4600" y="26812"/>
                </a:lnTo>
                <a:lnTo>
                  <a:pt x="0" y="15706"/>
                </a:lnTo>
                <a:close/>
              </a:path>
            </a:pathLst>
          </a:custGeom>
          <a:solidFill>
            <a:srgbClr val="A3CE90"/>
          </a:solidFill>
        </p:spPr>
        <p:txBody>
          <a:bodyPr wrap="square" lIns="0" tIns="0" rIns="0" bIns="0" rtlCol="0"/>
          <a:lstStyle/>
          <a:p>
            <a:endParaRPr/>
          </a:p>
        </p:txBody>
      </p:sp>
      <p:sp>
        <p:nvSpPr>
          <p:cNvPr id="6" name="object 6"/>
          <p:cNvSpPr/>
          <p:nvPr/>
        </p:nvSpPr>
        <p:spPr>
          <a:xfrm>
            <a:off x="1052362" y="3961484"/>
            <a:ext cx="31750" cy="31750"/>
          </a:xfrm>
          <a:custGeom>
            <a:avLst/>
            <a:gdLst/>
            <a:ahLst/>
            <a:cxnLst/>
            <a:rect l="l" t="t" r="r" b="b"/>
            <a:pathLst>
              <a:path w="31750" h="31750">
                <a:moveTo>
                  <a:pt x="0" y="15706"/>
                </a:moveTo>
                <a:lnTo>
                  <a:pt x="4600" y="4600"/>
                </a:lnTo>
                <a:lnTo>
                  <a:pt x="15706" y="0"/>
                </a:lnTo>
                <a:lnTo>
                  <a:pt x="26812" y="4600"/>
                </a:lnTo>
                <a:lnTo>
                  <a:pt x="31412" y="15706"/>
                </a:lnTo>
                <a:lnTo>
                  <a:pt x="26812" y="26812"/>
                </a:lnTo>
                <a:lnTo>
                  <a:pt x="15706" y="31412"/>
                </a:lnTo>
                <a:lnTo>
                  <a:pt x="4600" y="26812"/>
                </a:lnTo>
                <a:lnTo>
                  <a:pt x="0" y="15706"/>
                </a:lnTo>
                <a:close/>
              </a:path>
            </a:pathLst>
          </a:custGeom>
          <a:solidFill>
            <a:srgbClr val="A3CE90"/>
          </a:solidFill>
        </p:spPr>
        <p:txBody>
          <a:bodyPr wrap="square" lIns="0" tIns="0" rIns="0" bIns="0" rtlCol="0"/>
          <a:lstStyle/>
          <a:p>
            <a:endParaRPr/>
          </a:p>
        </p:txBody>
      </p:sp>
      <p:sp>
        <p:nvSpPr>
          <p:cNvPr id="7" name="object 7"/>
          <p:cNvSpPr/>
          <p:nvPr/>
        </p:nvSpPr>
        <p:spPr>
          <a:xfrm>
            <a:off x="1052362" y="4656054"/>
            <a:ext cx="31750" cy="31750"/>
          </a:xfrm>
          <a:custGeom>
            <a:avLst/>
            <a:gdLst/>
            <a:ahLst/>
            <a:cxnLst/>
            <a:rect l="l" t="t" r="r" b="b"/>
            <a:pathLst>
              <a:path w="31750" h="31750">
                <a:moveTo>
                  <a:pt x="0" y="15706"/>
                </a:moveTo>
                <a:lnTo>
                  <a:pt x="4600" y="4600"/>
                </a:lnTo>
                <a:lnTo>
                  <a:pt x="15706" y="0"/>
                </a:lnTo>
                <a:lnTo>
                  <a:pt x="26812" y="4600"/>
                </a:lnTo>
                <a:lnTo>
                  <a:pt x="31412" y="15706"/>
                </a:lnTo>
                <a:lnTo>
                  <a:pt x="26812" y="26812"/>
                </a:lnTo>
                <a:lnTo>
                  <a:pt x="15706" y="31412"/>
                </a:lnTo>
                <a:lnTo>
                  <a:pt x="4600" y="26812"/>
                </a:lnTo>
                <a:lnTo>
                  <a:pt x="0" y="15706"/>
                </a:lnTo>
                <a:close/>
              </a:path>
            </a:pathLst>
          </a:custGeom>
          <a:solidFill>
            <a:srgbClr val="A3CE90"/>
          </a:solidFill>
        </p:spPr>
        <p:txBody>
          <a:bodyPr wrap="square" lIns="0" tIns="0" rIns="0" bIns="0" rtlCol="0"/>
          <a:lstStyle/>
          <a:p>
            <a:endParaRPr/>
          </a:p>
        </p:txBody>
      </p:sp>
      <p:sp>
        <p:nvSpPr>
          <p:cNvPr id="8" name="object 8"/>
          <p:cNvSpPr/>
          <p:nvPr/>
        </p:nvSpPr>
        <p:spPr>
          <a:xfrm>
            <a:off x="1052362" y="5350622"/>
            <a:ext cx="31750" cy="31750"/>
          </a:xfrm>
          <a:custGeom>
            <a:avLst/>
            <a:gdLst/>
            <a:ahLst/>
            <a:cxnLst/>
            <a:rect l="l" t="t" r="r" b="b"/>
            <a:pathLst>
              <a:path w="31750" h="31750">
                <a:moveTo>
                  <a:pt x="0" y="15706"/>
                </a:moveTo>
                <a:lnTo>
                  <a:pt x="4600" y="4600"/>
                </a:lnTo>
                <a:lnTo>
                  <a:pt x="15706" y="0"/>
                </a:lnTo>
                <a:lnTo>
                  <a:pt x="26812" y="4600"/>
                </a:lnTo>
                <a:lnTo>
                  <a:pt x="31412" y="15706"/>
                </a:lnTo>
                <a:lnTo>
                  <a:pt x="26812" y="26812"/>
                </a:lnTo>
                <a:lnTo>
                  <a:pt x="15706" y="31412"/>
                </a:lnTo>
                <a:lnTo>
                  <a:pt x="4600" y="26812"/>
                </a:lnTo>
                <a:lnTo>
                  <a:pt x="0" y="15706"/>
                </a:lnTo>
                <a:close/>
              </a:path>
            </a:pathLst>
          </a:custGeom>
          <a:solidFill>
            <a:srgbClr val="A3CE90"/>
          </a:solidFill>
        </p:spPr>
        <p:txBody>
          <a:bodyPr wrap="square" lIns="0" tIns="0" rIns="0" bIns="0" rtlCol="0"/>
          <a:lstStyle/>
          <a:p>
            <a:endParaRPr/>
          </a:p>
        </p:txBody>
      </p:sp>
      <p:grpSp>
        <p:nvGrpSpPr>
          <p:cNvPr id="9" name="object 9"/>
          <p:cNvGrpSpPr/>
          <p:nvPr/>
        </p:nvGrpSpPr>
        <p:grpSpPr>
          <a:xfrm>
            <a:off x="1130795" y="5273675"/>
            <a:ext cx="9989820" cy="31750"/>
            <a:chOff x="1130795" y="5350622"/>
            <a:chExt cx="9989820" cy="31750"/>
          </a:xfrm>
        </p:grpSpPr>
        <p:sp>
          <p:nvSpPr>
            <p:cNvPr id="10" name="object 10"/>
            <p:cNvSpPr/>
            <p:nvPr/>
          </p:nvSpPr>
          <p:spPr>
            <a:xfrm>
              <a:off x="1130795" y="5366328"/>
              <a:ext cx="9942830" cy="0"/>
            </a:xfrm>
            <a:custGeom>
              <a:avLst/>
              <a:gdLst/>
              <a:ahLst/>
              <a:cxnLst/>
              <a:rect l="l" t="t" r="r" b="b"/>
              <a:pathLst>
                <a:path w="9942830">
                  <a:moveTo>
                    <a:pt x="0" y="0"/>
                  </a:moveTo>
                  <a:lnTo>
                    <a:pt x="9942210" y="0"/>
                  </a:lnTo>
                </a:path>
              </a:pathLst>
            </a:custGeom>
            <a:ln w="31412">
              <a:solidFill>
                <a:srgbClr val="A3CE90"/>
              </a:solidFill>
              <a:prstDash val="dot"/>
            </a:ln>
          </p:spPr>
          <p:txBody>
            <a:bodyPr wrap="square" lIns="0" tIns="0" rIns="0" bIns="0" rtlCol="0"/>
            <a:lstStyle/>
            <a:p>
              <a:endParaRPr/>
            </a:p>
          </p:txBody>
        </p:sp>
        <p:sp>
          <p:nvSpPr>
            <p:cNvPr id="11" name="object 11"/>
            <p:cNvSpPr/>
            <p:nvPr/>
          </p:nvSpPr>
          <p:spPr>
            <a:xfrm>
              <a:off x="11088664" y="5350622"/>
              <a:ext cx="31750" cy="31750"/>
            </a:xfrm>
            <a:custGeom>
              <a:avLst/>
              <a:gdLst/>
              <a:ahLst/>
              <a:cxnLst/>
              <a:rect l="l" t="t" r="r" b="b"/>
              <a:pathLst>
                <a:path w="31750" h="31750">
                  <a:moveTo>
                    <a:pt x="0" y="15706"/>
                  </a:moveTo>
                  <a:lnTo>
                    <a:pt x="4600" y="4600"/>
                  </a:lnTo>
                  <a:lnTo>
                    <a:pt x="15706" y="0"/>
                  </a:lnTo>
                  <a:lnTo>
                    <a:pt x="26812" y="4600"/>
                  </a:lnTo>
                  <a:lnTo>
                    <a:pt x="31412" y="15706"/>
                  </a:lnTo>
                  <a:lnTo>
                    <a:pt x="26812" y="26812"/>
                  </a:lnTo>
                  <a:lnTo>
                    <a:pt x="15706" y="31412"/>
                  </a:lnTo>
                  <a:lnTo>
                    <a:pt x="4600" y="26812"/>
                  </a:lnTo>
                  <a:lnTo>
                    <a:pt x="0" y="15706"/>
                  </a:lnTo>
                  <a:close/>
                </a:path>
              </a:pathLst>
            </a:custGeom>
            <a:solidFill>
              <a:srgbClr val="A3CE90"/>
            </a:solidFill>
          </p:spPr>
          <p:txBody>
            <a:bodyPr wrap="square" lIns="0" tIns="0" rIns="0" bIns="0" rtlCol="0"/>
            <a:lstStyle/>
            <a:p>
              <a:endParaRPr/>
            </a:p>
          </p:txBody>
        </p:sp>
      </p:grpSp>
      <p:sp>
        <p:nvSpPr>
          <p:cNvPr id="12" name="object 12"/>
          <p:cNvSpPr/>
          <p:nvPr/>
        </p:nvSpPr>
        <p:spPr>
          <a:xfrm>
            <a:off x="1052362" y="8128896"/>
            <a:ext cx="31750" cy="31750"/>
          </a:xfrm>
          <a:custGeom>
            <a:avLst/>
            <a:gdLst/>
            <a:ahLst/>
            <a:cxnLst/>
            <a:rect l="l" t="t" r="r" b="b"/>
            <a:pathLst>
              <a:path w="31750" h="31750">
                <a:moveTo>
                  <a:pt x="0" y="15706"/>
                </a:moveTo>
                <a:lnTo>
                  <a:pt x="4600" y="4600"/>
                </a:lnTo>
                <a:lnTo>
                  <a:pt x="15706" y="0"/>
                </a:lnTo>
                <a:lnTo>
                  <a:pt x="26812" y="4600"/>
                </a:lnTo>
                <a:lnTo>
                  <a:pt x="31412" y="15706"/>
                </a:lnTo>
                <a:lnTo>
                  <a:pt x="26812" y="26812"/>
                </a:lnTo>
                <a:lnTo>
                  <a:pt x="15706" y="31412"/>
                </a:lnTo>
                <a:lnTo>
                  <a:pt x="4600" y="26812"/>
                </a:lnTo>
                <a:lnTo>
                  <a:pt x="0" y="15706"/>
                </a:lnTo>
                <a:close/>
              </a:path>
            </a:pathLst>
          </a:custGeom>
          <a:solidFill>
            <a:srgbClr val="A3CE90"/>
          </a:solidFill>
        </p:spPr>
        <p:txBody>
          <a:bodyPr wrap="square" lIns="0" tIns="0" rIns="0" bIns="0" rtlCol="0"/>
          <a:lstStyle/>
          <a:p>
            <a:endParaRPr/>
          </a:p>
        </p:txBody>
      </p:sp>
      <p:grpSp>
        <p:nvGrpSpPr>
          <p:cNvPr id="13" name="object 13"/>
          <p:cNvGrpSpPr/>
          <p:nvPr/>
        </p:nvGrpSpPr>
        <p:grpSpPr>
          <a:xfrm>
            <a:off x="1130794" y="8128896"/>
            <a:ext cx="9864090" cy="31750"/>
            <a:chOff x="1130794" y="8128896"/>
            <a:chExt cx="9864090" cy="31750"/>
          </a:xfrm>
        </p:grpSpPr>
        <p:sp>
          <p:nvSpPr>
            <p:cNvPr id="14" name="object 14"/>
            <p:cNvSpPr/>
            <p:nvPr/>
          </p:nvSpPr>
          <p:spPr>
            <a:xfrm>
              <a:off x="1130794" y="8144603"/>
              <a:ext cx="9817100" cy="0"/>
            </a:xfrm>
            <a:custGeom>
              <a:avLst/>
              <a:gdLst/>
              <a:ahLst/>
              <a:cxnLst/>
              <a:rect l="l" t="t" r="r" b="b"/>
              <a:pathLst>
                <a:path w="9817100">
                  <a:moveTo>
                    <a:pt x="0" y="0"/>
                  </a:moveTo>
                  <a:lnTo>
                    <a:pt x="9816570" y="0"/>
                  </a:lnTo>
                </a:path>
              </a:pathLst>
            </a:custGeom>
            <a:ln w="31412">
              <a:solidFill>
                <a:srgbClr val="A3CE90"/>
              </a:solidFill>
              <a:prstDash val="dot"/>
            </a:ln>
          </p:spPr>
          <p:txBody>
            <a:bodyPr wrap="square" lIns="0" tIns="0" rIns="0" bIns="0" rtlCol="0"/>
            <a:lstStyle/>
            <a:p>
              <a:endParaRPr/>
            </a:p>
          </p:txBody>
        </p:sp>
        <p:sp>
          <p:nvSpPr>
            <p:cNvPr id="15" name="object 15"/>
            <p:cNvSpPr/>
            <p:nvPr/>
          </p:nvSpPr>
          <p:spPr>
            <a:xfrm>
              <a:off x="10963014" y="8128896"/>
              <a:ext cx="31750" cy="31750"/>
            </a:xfrm>
            <a:custGeom>
              <a:avLst/>
              <a:gdLst/>
              <a:ahLst/>
              <a:cxnLst/>
              <a:rect l="l" t="t" r="r" b="b"/>
              <a:pathLst>
                <a:path w="31750" h="31750">
                  <a:moveTo>
                    <a:pt x="0" y="15706"/>
                  </a:moveTo>
                  <a:lnTo>
                    <a:pt x="4600" y="4600"/>
                  </a:lnTo>
                  <a:lnTo>
                    <a:pt x="15706" y="0"/>
                  </a:lnTo>
                  <a:lnTo>
                    <a:pt x="26812" y="4600"/>
                  </a:lnTo>
                  <a:lnTo>
                    <a:pt x="31412" y="15706"/>
                  </a:lnTo>
                  <a:lnTo>
                    <a:pt x="26812" y="26812"/>
                  </a:lnTo>
                  <a:lnTo>
                    <a:pt x="15706" y="31412"/>
                  </a:lnTo>
                  <a:lnTo>
                    <a:pt x="4600" y="26812"/>
                  </a:lnTo>
                  <a:lnTo>
                    <a:pt x="0" y="15706"/>
                  </a:lnTo>
                  <a:close/>
                </a:path>
              </a:pathLst>
            </a:custGeom>
            <a:solidFill>
              <a:srgbClr val="A3CE90"/>
            </a:solidFill>
          </p:spPr>
          <p:txBody>
            <a:bodyPr wrap="square" lIns="0" tIns="0" rIns="0" bIns="0" rtlCol="0"/>
            <a:lstStyle/>
            <a:p>
              <a:endParaRPr/>
            </a:p>
          </p:txBody>
        </p:sp>
      </p:grpSp>
      <p:sp>
        <p:nvSpPr>
          <p:cNvPr id="16" name="object 16"/>
          <p:cNvSpPr/>
          <p:nvPr/>
        </p:nvSpPr>
        <p:spPr>
          <a:xfrm>
            <a:off x="1052362" y="6045190"/>
            <a:ext cx="31750" cy="31750"/>
          </a:xfrm>
          <a:custGeom>
            <a:avLst/>
            <a:gdLst/>
            <a:ahLst/>
            <a:cxnLst/>
            <a:rect l="l" t="t" r="r" b="b"/>
            <a:pathLst>
              <a:path w="31750" h="31750">
                <a:moveTo>
                  <a:pt x="0" y="15706"/>
                </a:moveTo>
                <a:lnTo>
                  <a:pt x="4600" y="4600"/>
                </a:lnTo>
                <a:lnTo>
                  <a:pt x="15706" y="0"/>
                </a:lnTo>
                <a:lnTo>
                  <a:pt x="26812" y="4600"/>
                </a:lnTo>
                <a:lnTo>
                  <a:pt x="31412" y="15706"/>
                </a:lnTo>
                <a:lnTo>
                  <a:pt x="26812" y="26812"/>
                </a:lnTo>
                <a:lnTo>
                  <a:pt x="15706" y="31412"/>
                </a:lnTo>
                <a:lnTo>
                  <a:pt x="4600" y="26812"/>
                </a:lnTo>
                <a:lnTo>
                  <a:pt x="0" y="15706"/>
                </a:lnTo>
                <a:close/>
              </a:path>
            </a:pathLst>
          </a:custGeom>
          <a:solidFill>
            <a:srgbClr val="A3CE90"/>
          </a:solidFill>
        </p:spPr>
        <p:txBody>
          <a:bodyPr wrap="square" lIns="0" tIns="0" rIns="0" bIns="0" rtlCol="0"/>
          <a:lstStyle/>
          <a:p>
            <a:endParaRPr/>
          </a:p>
        </p:txBody>
      </p:sp>
      <p:grpSp>
        <p:nvGrpSpPr>
          <p:cNvPr id="17" name="object 17"/>
          <p:cNvGrpSpPr/>
          <p:nvPr/>
        </p:nvGrpSpPr>
        <p:grpSpPr>
          <a:xfrm>
            <a:off x="1130994" y="5959475"/>
            <a:ext cx="9769475" cy="31750"/>
            <a:chOff x="1130994" y="6045190"/>
            <a:chExt cx="9769475" cy="31750"/>
          </a:xfrm>
        </p:grpSpPr>
        <p:sp>
          <p:nvSpPr>
            <p:cNvPr id="18" name="object 18"/>
            <p:cNvSpPr/>
            <p:nvPr/>
          </p:nvSpPr>
          <p:spPr>
            <a:xfrm>
              <a:off x="1130994" y="6060897"/>
              <a:ext cx="9722485" cy="0"/>
            </a:xfrm>
            <a:custGeom>
              <a:avLst/>
              <a:gdLst/>
              <a:ahLst/>
              <a:cxnLst/>
              <a:rect l="l" t="t" r="r" b="b"/>
              <a:pathLst>
                <a:path w="9722485">
                  <a:moveTo>
                    <a:pt x="0" y="0"/>
                  </a:moveTo>
                  <a:lnTo>
                    <a:pt x="9722028" y="0"/>
                  </a:lnTo>
                </a:path>
              </a:pathLst>
            </a:custGeom>
            <a:ln w="31412">
              <a:solidFill>
                <a:srgbClr val="A3CE90"/>
              </a:solidFill>
              <a:prstDash val="dot"/>
            </a:ln>
          </p:spPr>
          <p:txBody>
            <a:bodyPr wrap="square" lIns="0" tIns="0" rIns="0" bIns="0" rtlCol="0"/>
            <a:lstStyle/>
            <a:p>
              <a:endParaRPr/>
            </a:p>
          </p:txBody>
        </p:sp>
        <p:sp>
          <p:nvSpPr>
            <p:cNvPr id="19" name="object 19"/>
            <p:cNvSpPr/>
            <p:nvPr/>
          </p:nvSpPr>
          <p:spPr>
            <a:xfrm>
              <a:off x="10868775" y="6045190"/>
              <a:ext cx="31750" cy="31750"/>
            </a:xfrm>
            <a:custGeom>
              <a:avLst/>
              <a:gdLst/>
              <a:ahLst/>
              <a:cxnLst/>
              <a:rect l="l" t="t" r="r" b="b"/>
              <a:pathLst>
                <a:path w="31750" h="31750">
                  <a:moveTo>
                    <a:pt x="0" y="15706"/>
                  </a:moveTo>
                  <a:lnTo>
                    <a:pt x="4600" y="4600"/>
                  </a:lnTo>
                  <a:lnTo>
                    <a:pt x="15706" y="0"/>
                  </a:lnTo>
                  <a:lnTo>
                    <a:pt x="26812" y="4600"/>
                  </a:lnTo>
                  <a:lnTo>
                    <a:pt x="31412" y="15706"/>
                  </a:lnTo>
                  <a:lnTo>
                    <a:pt x="26812" y="26812"/>
                  </a:lnTo>
                  <a:lnTo>
                    <a:pt x="15706" y="31412"/>
                  </a:lnTo>
                  <a:lnTo>
                    <a:pt x="4600" y="26812"/>
                  </a:lnTo>
                  <a:lnTo>
                    <a:pt x="0" y="15706"/>
                  </a:lnTo>
                  <a:close/>
                </a:path>
              </a:pathLst>
            </a:custGeom>
            <a:solidFill>
              <a:srgbClr val="A3CE90"/>
            </a:solidFill>
          </p:spPr>
          <p:txBody>
            <a:bodyPr wrap="square" lIns="0" tIns="0" rIns="0" bIns="0" rtlCol="0"/>
            <a:lstStyle/>
            <a:p>
              <a:endParaRPr/>
            </a:p>
          </p:txBody>
        </p:sp>
      </p:grpSp>
      <p:sp>
        <p:nvSpPr>
          <p:cNvPr id="20" name="object 20"/>
          <p:cNvSpPr/>
          <p:nvPr/>
        </p:nvSpPr>
        <p:spPr>
          <a:xfrm>
            <a:off x="1052362" y="6739759"/>
            <a:ext cx="31750" cy="31750"/>
          </a:xfrm>
          <a:custGeom>
            <a:avLst/>
            <a:gdLst/>
            <a:ahLst/>
            <a:cxnLst/>
            <a:rect l="l" t="t" r="r" b="b"/>
            <a:pathLst>
              <a:path w="31750" h="31750">
                <a:moveTo>
                  <a:pt x="0" y="15706"/>
                </a:moveTo>
                <a:lnTo>
                  <a:pt x="4600" y="4600"/>
                </a:lnTo>
                <a:lnTo>
                  <a:pt x="15706" y="0"/>
                </a:lnTo>
                <a:lnTo>
                  <a:pt x="26812" y="4600"/>
                </a:lnTo>
                <a:lnTo>
                  <a:pt x="31412" y="15706"/>
                </a:lnTo>
                <a:lnTo>
                  <a:pt x="26812" y="26812"/>
                </a:lnTo>
                <a:lnTo>
                  <a:pt x="15706" y="31412"/>
                </a:lnTo>
                <a:lnTo>
                  <a:pt x="4600" y="26812"/>
                </a:lnTo>
                <a:lnTo>
                  <a:pt x="0" y="15706"/>
                </a:lnTo>
                <a:close/>
              </a:path>
            </a:pathLst>
          </a:custGeom>
          <a:solidFill>
            <a:srgbClr val="A3CE90"/>
          </a:solidFill>
        </p:spPr>
        <p:txBody>
          <a:bodyPr wrap="square" lIns="0" tIns="0" rIns="0" bIns="0" rtlCol="0"/>
          <a:lstStyle/>
          <a:p>
            <a:endParaRPr/>
          </a:p>
        </p:txBody>
      </p:sp>
      <p:grpSp>
        <p:nvGrpSpPr>
          <p:cNvPr id="21" name="object 21"/>
          <p:cNvGrpSpPr/>
          <p:nvPr/>
        </p:nvGrpSpPr>
        <p:grpSpPr>
          <a:xfrm>
            <a:off x="1131062" y="6645275"/>
            <a:ext cx="9716770" cy="31750"/>
            <a:chOff x="1131062" y="6739759"/>
            <a:chExt cx="9716770" cy="31750"/>
          </a:xfrm>
        </p:grpSpPr>
        <p:sp>
          <p:nvSpPr>
            <p:cNvPr id="22" name="object 22"/>
            <p:cNvSpPr/>
            <p:nvPr/>
          </p:nvSpPr>
          <p:spPr>
            <a:xfrm>
              <a:off x="1131062" y="6755466"/>
              <a:ext cx="9669780" cy="0"/>
            </a:xfrm>
            <a:custGeom>
              <a:avLst/>
              <a:gdLst/>
              <a:ahLst/>
              <a:cxnLst/>
              <a:rect l="l" t="t" r="r" b="b"/>
              <a:pathLst>
                <a:path w="9669780">
                  <a:moveTo>
                    <a:pt x="0" y="0"/>
                  </a:moveTo>
                  <a:lnTo>
                    <a:pt x="9669569" y="0"/>
                  </a:lnTo>
                </a:path>
              </a:pathLst>
            </a:custGeom>
            <a:ln w="31412">
              <a:solidFill>
                <a:srgbClr val="A3CE90"/>
              </a:solidFill>
              <a:prstDash val="dot"/>
            </a:ln>
          </p:spPr>
          <p:txBody>
            <a:bodyPr wrap="square" lIns="0" tIns="0" rIns="0" bIns="0" rtlCol="0"/>
            <a:lstStyle/>
            <a:p>
              <a:endParaRPr/>
            </a:p>
          </p:txBody>
        </p:sp>
        <p:sp>
          <p:nvSpPr>
            <p:cNvPr id="23" name="object 23"/>
            <p:cNvSpPr/>
            <p:nvPr/>
          </p:nvSpPr>
          <p:spPr>
            <a:xfrm>
              <a:off x="10816421" y="6739759"/>
              <a:ext cx="31750" cy="31750"/>
            </a:xfrm>
            <a:custGeom>
              <a:avLst/>
              <a:gdLst/>
              <a:ahLst/>
              <a:cxnLst/>
              <a:rect l="l" t="t" r="r" b="b"/>
              <a:pathLst>
                <a:path w="31750" h="31750">
                  <a:moveTo>
                    <a:pt x="0" y="15706"/>
                  </a:moveTo>
                  <a:lnTo>
                    <a:pt x="4600" y="4600"/>
                  </a:lnTo>
                  <a:lnTo>
                    <a:pt x="15706" y="0"/>
                  </a:lnTo>
                  <a:lnTo>
                    <a:pt x="26812" y="4600"/>
                  </a:lnTo>
                  <a:lnTo>
                    <a:pt x="31412" y="15706"/>
                  </a:lnTo>
                  <a:lnTo>
                    <a:pt x="26812" y="26812"/>
                  </a:lnTo>
                  <a:lnTo>
                    <a:pt x="15706" y="31412"/>
                  </a:lnTo>
                  <a:lnTo>
                    <a:pt x="4600" y="26812"/>
                  </a:lnTo>
                  <a:lnTo>
                    <a:pt x="0" y="15706"/>
                  </a:lnTo>
                  <a:close/>
                </a:path>
              </a:pathLst>
            </a:custGeom>
            <a:solidFill>
              <a:srgbClr val="A3CE90"/>
            </a:solidFill>
          </p:spPr>
          <p:txBody>
            <a:bodyPr wrap="square" lIns="0" tIns="0" rIns="0" bIns="0" rtlCol="0"/>
            <a:lstStyle/>
            <a:p>
              <a:endParaRPr/>
            </a:p>
          </p:txBody>
        </p:sp>
      </p:grpSp>
      <p:sp>
        <p:nvSpPr>
          <p:cNvPr id="24" name="object 24"/>
          <p:cNvSpPr/>
          <p:nvPr/>
        </p:nvSpPr>
        <p:spPr>
          <a:xfrm>
            <a:off x="1052362" y="7434328"/>
            <a:ext cx="31750" cy="31750"/>
          </a:xfrm>
          <a:custGeom>
            <a:avLst/>
            <a:gdLst/>
            <a:ahLst/>
            <a:cxnLst/>
            <a:rect l="l" t="t" r="r" b="b"/>
            <a:pathLst>
              <a:path w="31750" h="31750">
                <a:moveTo>
                  <a:pt x="0" y="15706"/>
                </a:moveTo>
                <a:lnTo>
                  <a:pt x="4600" y="4600"/>
                </a:lnTo>
                <a:lnTo>
                  <a:pt x="15706" y="0"/>
                </a:lnTo>
                <a:lnTo>
                  <a:pt x="26812" y="4600"/>
                </a:lnTo>
                <a:lnTo>
                  <a:pt x="31412" y="15706"/>
                </a:lnTo>
                <a:lnTo>
                  <a:pt x="26812" y="26812"/>
                </a:lnTo>
                <a:lnTo>
                  <a:pt x="15706" y="31412"/>
                </a:lnTo>
                <a:lnTo>
                  <a:pt x="4600" y="26812"/>
                </a:lnTo>
                <a:lnTo>
                  <a:pt x="0" y="15706"/>
                </a:lnTo>
                <a:close/>
              </a:path>
            </a:pathLst>
          </a:custGeom>
          <a:solidFill>
            <a:srgbClr val="A3CE90"/>
          </a:solidFill>
        </p:spPr>
        <p:txBody>
          <a:bodyPr wrap="square" lIns="0" tIns="0" rIns="0" bIns="0" rtlCol="0"/>
          <a:lstStyle/>
          <a:p>
            <a:endParaRPr/>
          </a:p>
        </p:txBody>
      </p:sp>
      <p:grpSp>
        <p:nvGrpSpPr>
          <p:cNvPr id="25" name="object 25"/>
          <p:cNvGrpSpPr/>
          <p:nvPr/>
        </p:nvGrpSpPr>
        <p:grpSpPr>
          <a:xfrm>
            <a:off x="1130994" y="7434328"/>
            <a:ext cx="9769475" cy="31750"/>
            <a:chOff x="1130994" y="7434328"/>
            <a:chExt cx="9769475" cy="31750"/>
          </a:xfrm>
        </p:grpSpPr>
        <p:sp>
          <p:nvSpPr>
            <p:cNvPr id="26" name="object 26"/>
            <p:cNvSpPr/>
            <p:nvPr/>
          </p:nvSpPr>
          <p:spPr>
            <a:xfrm>
              <a:off x="1130994" y="7450034"/>
              <a:ext cx="9722485" cy="0"/>
            </a:xfrm>
            <a:custGeom>
              <a:avLst/>
              <a:gdLst/>
              <a:ahLst/>
              <a:cxnLst/>
              <a:rect l="l" t="t" r="r" b="b"/>
              <a:pathLst>
                <a:path w="9722485">
                  <a:moveTo>
                    <a:pt x="0" y="0"/>
                  </a:moveTo>
                  <a:lnTo>
                    <a:pt x="9722028" y="0"/>
                  </a:lnTo>
                </a:path>
              </a:pathLst>
            </a:custGeom>
            <a:ln w="31412">
              <a:solidFill>
                <a:srgbClr val="A3CE90"/>
              </a:solidFill>
              <a:prstDash val="dot"/>
            </a:ln>
          </p:spPr>
          <p:txBody>
            <a:bodyPr wrap="square" lIns="0" tIns="0" rIns="0" bIns="0" rtlCol="0"/>
            <a:lstStyle/>
            <a:p>
              <a:endParaRPr/>
            </a:p>
          </p:txBody>
        </p:sp>
        <p:sp>
          <p:nvSpPr>
            <p:cNvPr id="27" name="object 27"/>
            <p:cNvSpPr/>
            <p:nvPr/>
          </p:nvSpPr>
          <p:spPr>
            <a:xfrm>
              <a:off x="10868775" y="7434328"/>
              <a:ext cx="31750" cy="31750"/>
            </a:xfrm>
            <a:custGeom>
              <a:avLst/>
              <a:gdLst/>
              <a:ahLst/>
              <a:cxnLst/>
              <a:rect l="l" t="t" r="r" b="b"/>
              <a:pathLst>
                <a:path w="31750" h="31750">
                  <a:moveTo>
                    <a:pt x="0" y="15706"/>
                  </a:moveTo>
                  <a:lnTo>
                    <a:pt x="4600" y="4600"/>
                  </a:lnTo>
                  <a:lnTo>
                    <a:pt x="15706" y="0"/>
                  </a:lnTo>
                  <a:lnTo>
                    <a:pt x="26812" y="4600"/>
                  </a:lnTo>
                  <a:lnTo>
                    <a:pt x="31412" y="15706"/>
                  </a:lnTo>
                  <a:lnTo>
                    <a:pt x="26812" y="26812"/>
                  </a:lnTo>
                  <a:lnTo>
                    <a:pt x="15706" y="31412"/>
                  </a:lnTo>
                  <a:lnTo>
                    <a:pt x="4600" y="26812"/>
                  </a:lnTo>
                  <a:lnTo>
                    <a:pt x="0" y="15706"/>
                  </a:lnTo>
                  <a:close/>
                </a:path>
              </a:pathLst>
            </a:custGeom>
            <a:solidFill>
              <a:srgbClr val="A3CE90"/>
            </a:solidFill>
          </p:spPr>
          <p:txBody>
            <a:bodyPr wrap="square" lIns="0" tIns="0" rIns="0" bIns="0" rtlCol="0"/>
            <a:lstStyle/>
            <a:p>
              <a:endParaRPr/>
            </a:p>
          </p:txBody>
        </p:sp>
      </p:grpSp>
      <p:grpSp>
        <p:nvGrpSpPr>
          <p:cNvPr id="29" name="object 29"/>
          <p:cNvGrpSpPr/>
          <p:nvPr/>
        </p:nvGrpSpPr>
        <p:grpSpPr>
          <a:xfrm>
            <a:off x="1130798" y="9432925"/>
            <a:ext cx="10177780" cy="31750"/>
            <a:chOff x="1130798" y="9518034"/>
            <a:chExt cx="10177780" cy="31750"/>
          </a:xfrm>
        </p:grpSpPr>
        <p:sp>
          <p:nvSpPr>
            <p:cNvPr id="30" name="object 30"/>
            <p:cNvSpPr/>
            <p:nvPr/>
          </p:nvSpPr>
          <p:spPr>
            <a:xfrm>
              <a:off x="1130798" y="9533740"/>
              <a:ext cx="10130790" cy="0"/>
            </a:xfrm>
            <a:custGeom>
              <a:avLst/>
              <a:gdLst/>
              <a:ahLst/>
              <a:cxnLst/>
              <a:rect l="l" t="t" r="r" b="b"/>
              <a:pathLst>
                <a:path w="10130790">
                  <a:moveTo>
                    <a:pt x="0" y="0"/>
                  </a:moveTo>
                  <a:lnTo>
                    <a:pt x="10130686" y="0"/>
                  </a:lnTo>
                </a:path>
              </a:pathLst>
            </a:custGeom>
            <a:ln w="31412">
              <a:solidFill>
                <a:srgbClr val="A3CE90"/>
              </a:solidFill>
              <a:prstDash val="dot"/>
            </a:ln>
          </p:spPr>
          <p:txBody>
            <a:bodyPr wrap="square" lIns="0" tIns="0" rIns="0" bIns="0" rtlCol="0"/>
            <a:lstStyle/>
            <a:p>
              <a:endParaRPr/>
            </a:p>
          </p:txBody>
        </p:sp>
        <p:sp>
          <p:nvSpPr>
            <p:cNvPr id="31" name="object 31"/>
            <p:cNvSpPr/>
            <p:nvPr/>
          </p:nvSpPr>
          <p:spPr>
            <a:xfrm>
              <a:off x="11277140" y="9518034"/>
              <a:ext cx="31750" cy="31750"/>
            </a:xfrm>
            <a:custGeom>
              <a:avLst/>
              <a:gdLst/>
              <a:ahLst/>
              <a:cxnLst/>
              <a:rect l="l" t="t" r="r" b="b"/>
              <a:pathLst>
                <a:path w="31750" h="31750">
                  <a:moveTo>
                    <a:pt x="0" y="15706"/>
                  </a:moveTo>
                  <a:lnTo>
                    <a:pt x="4600" y="4600"/>
                  </a:lnTo>
                  <a:lnTo>
                    <a:pt x="15706" y="0"/>
                  </a:lnTo>
                  <a:lnTo>
                    <a:pt x="26812" y="4600"/>
                  </a:lnTo>
                  <a:lnTo>
                    <a:pt x="31412" y="15706"/>
                  </a:lnTo>
                  <a:lnTo>
                    <a:pt x="26812" y="26812"/>
                  </a:lnTo>
                  <a:lnTo>
                    <a:pt x="15706" y="31412"/>
                  </a:lnTo>
                  <a:lnTo>
                    <a:pt x="4600" y="26812"/>
                  </a:lnTo>
                  <a:lnTo>
                    <a:pt x="0" y="15706"/>
                  </a:lnTo>
                  <a:close/>
                </a:path>
              </a:pathLst>
            </a:custGeom>
            <a:solidFill>
              <a:srgbClr val="A3CE90"/>
            </a:solidFill>
          </p:spPr>
          <p:txBody>
            <a:bodyPr wrap="square" lIns="0" tIns="0" rIns="0" bIns="0" rtlCol="0"/>
            <a:lstStyle/>
            <a:p>
              <a:endParaRPr/>
            </a:p>
          </p:txBody>
        </p:sp>
      </p:grpSp>
      <p:sp>
        <p:nvSpPr>
          <p:cNvPr id="32" name="object 32"/>
          <p:cNvSpPr/>
          <p:nvPr/>
        </p:nvSpPr>
        <p:spPr>
          <a:xfrm>
            <a:off x="1052362" y="8823464"/>
            <a:ext cx="31750" cy="31750"/>
          </a:xfrm>
          <a:custGeom>
            <a:avLst/>
            <a:gdLst/>
            <a:ahLst/>
            <a:cxnLst/>
            <a:rect l="l" t="t" r="r" b="b"/>
            <a:pathLst>
              <a:path w="31750" h="31750">
                <a:moveTo>
                  <a:pt x="0" y="15706"/>
                </a:moveTo>
                <a:lnTo>
                  <a:pt x="4600" y="4600"/>
                </a:lnTo>
                <a:lnTo>
                  <a:pt x="15706" y="0"/>
                </a:lnTo>
                <a:lnTo>
                  <a:pt x="26812" y="4600"/>
                </a:lnTo>
                <a:lnTo>
                  <a:pt x="31412" y="15706"/>
                </a:lnTo>
                <a:lnTo>
                  <a:pt x="26812" y="26812"/>
                </a:lnTo>
                <a:lnTo>
                  <a:pt x="15706" y="31412"/>
                </a:lnTo>
                <a:lnTo>
                  <a:pt x="4600" y="26812"/>
                </a:lnTo>
                <a:lnTo>
                  <a:pt x="0" y="15706"/>
                </a:lnTo>
                <a:close/>
              </a:path>
            </a:pathLst>
          </a:custGeom>
          <a:solidFill>
            <a:srgbClr val="A3CE90"/>
          </a:solidFill>
        </p:spPr>
        <p:txBody>
          <a:bodyPr wrap="square" lIns="0" tIns="0" rIns="0" bIns="0" rtlCol="0"/>
          <a:lstStyle/>
          <a:p>
            <a:endParaRPr/>
          </a:p>
        </p:txBody>
      </p:sp>
      <p:grpSp>
        <p:nvGrpSpPr>
          <p:cNvPr id="33" name="object 33"/>
          <p:cNvGrpSpPr/>
          <p:nvPr/>
        </p:nvGrpSpPr>
        <p:grpSpPr>
          <a:xfrm>
            <a:off x="1130926" y="8778875"/>
            <a:ext cx="9947275" cy="31750"/>
            <a:chOff x="1130926" y="8823464"/>
            <a:chExt cx="9947275" cy="31750"/>
          </a:xfrm>
        </p:grpSpPr>
        <p:sp>
          <p:nvSpPr>
            <p:cNvPr id="34" name="object 34"/>
            <p:cNvSpPr/>
            <p:nvPr/>
          </p:nvSpPr>
          <p:spPr>
            <a:xfrm>
              <a:off x="1130926" y="8839170"/>
              <a:ext cx="9900285" cy="0"/>
            </a:xfrm>
            <a:custGeom>
              <a:avLst/>
              <a:gdLst/>
              <a:ahLst/>
              <a:cxnLst/>
              <a:rect l="l" t="t" r="r" b="b"/>
              <a:pathLst>
                <a:path w="9900285">
                  <a:moveTo>
                    <a:pt x="0" y="0"/>
                  </a:moveTo>
                  <a:lnTo>
                    <a:pt x="9900138" y="0"/>
                  </a:lnTo>
                </a:path>
              </a:pathLst>
            </a:custGeom>
            <a:ln w="31412">
              <a:solidFill>
                <a:srgbClr val="A3CE90"/>
              </a:solidFill>
              <a:prstDash val="dot"/>
            </a:ln>
          </p:spPr>
          <p:txBody>
            <a:bodyPr wrap="square" lIns="0" tIns="0" rIns="0" bIns="0" rtlCol="0"/>
            <a:lstStyle/>
            <a:p>
              <a:endParaRPr/>
            </a:p>
          </p:txBody>
        </p:sp>
        <p:sp>
          <p:nvSpPr>
            <p:cNvPr id="35" name="object 35"/>
            <p:cNvSpPr/>
            <p:nvPr/>
          </p:nvSpPr>
          <p:spPr>
            <a:xfrm>
              <a:off x="11046781" y="8823464"/>
              <a:ext cx="31750" cy="31750"/>
            </a:xfrm>
            <a:custGeom>
              <a:avLst/>
              <a:gdLst/>
              <a:ahLst/>
              <a:cxnLst/>
              <a:rect l="l" t="t" r="r" b="b"/>
              <a:pathLst>
                <a:path w="31750" h="31750">
                  <a:moveTo>
                    <a:pt x="0" y="15706"/>
                  </a:moveTo>
                  <a:lnTo>
                    <a:pt x="4600" y="4600"/>
                  </a:lnTo>
                  <a:lnTo>
                    <a:pt x="15706" y="0"/>
                  </a:lnTo>
                  <a:lnTo>
                    <a:pt x="26812" y="4600"/>
                  </a:lnTo>
                  <a:lnTo>
                    <a:pt x="31412" y="15706"/>
                  </a:lnTo>
                  <a:lnTo>
                    <a:pt x="26812" y="26812"/>
                  </a:lnTo>
                  <a:lnTo>
                    <a:pt x="15706" y="31412"/>
                  </a:lnTo>
                  <a:lnTo>
                    <a:pt x="4600" y="26812"/>
                  </a:lnTo>
                  <a:lnTo>
                    <a:pt x="0" y="15706"/>
                  </a:lnTo>
                  <a:close/>
                </a:path>
              </a:pathLst>
            </a:custGeom>
            <a:solidFill>
              <a:srgbClr val="A3CE90"/>
            </a:solidFill>
          </p:spPr>
          <p:txBody>
            <a:bodyPr wrap="square" lIns="0" tIns="0" rIns="0" bIns="0" rtlCol="0"/>
            <a:lstStyle/>
            <a:p>
              <a:endParaRPr/>
            </a:p>
          </p:txBody>
        </p:sp>
      </p:grpSp>
      <p:grpSp>
        <p:nvGrpSpPr>
          <p:cNvPr id="36" name="object 36"/>
          <p:cNvGrpSpPr/>
          <p:nvPr/>
        </p:nvGrpSpPr>
        <p:grpSpPr>
          <a:xfrm>
            <a:off x="1110009" y="526256"/>
            <a:ext cx="18994090" cy="10782300"/>
            <a:chOff x="1110009" y="526256"/>
            <a:chExt cx="18994090" cy="10782300"/>
          </a:xfrm>
        </p:grpSpPr>
        <p:sp>
          <p:nvSpPr>
            <p:cNvPr id="37" name="object 37"/>
            <p:cNvSpPr/>
            <p:nvPr/>
          </p:nvSpPr>
          <p:spPr>
            <a:xfrm>
              <a:off x="1110009" y="3282622"/>
              <a:ext cx="10224770" cy="0"/>
            </a:xfrm>
            <a:custGeom>
              <a:avLst/>
              <a:gdLst/>
              <a:ahLst/>
              <a:cxnLst/>
              <a:rect l="l" t="t" r="r" b="b"/>
              <a:pathLst>
                <a:path w="10224770">
                  <a:moveTo>
                    <a:pt x="0" y="0"/>
                  </a:moveTo>
                  <a:lnTo>
                    <a:pt x="10224641" y="0"/>
                  </a:lnTo>
                </a:path>
              </a:pathLst>
            </a:custGeom>
            <a:ln w="31412">
              <a:solidFill>
                <a:srgbClr val="A3CE90"/>
              </a:solidFill>
              <a:prstDash val="dot"/>
            </a:ln>
          </p:spPr>
          <p:txBody>
            <a:bodyPr wrap="square" lIns="0" tIns="0" rIns="0" bIns="0" rtlCol="0"/>
            <a:lstStyle/>
            <a:p>
              <a:endParaRPr/>
            </a:p>
          </p:txBody>
        </p:sp>
        <p:sp>
          <p:nvSpPr>
            <p:cNvPr id="38" name="object 38"/>
            <p:cNvSpPr/>
            <p:nvPr/>
          </p:nvSpPr>
          <p:spPr>
            <a:xfrm>
              <a:off x="11350398" y="3266916"/>
              <a:ext cx="31750" cy="31750"/>
            </a:xfrm>
            <a:custGeom>
              <a:avLst/>
              <a:gdLst/>
              <a:ahLst/>
              <a:cxnLst/>
              <a:rect l="l" t="t" r="r" b="b"/>
              <a:pathLst>
                <a:path w="31750" h="31750">
                  <a:moveTo>
                    <a:pt x="0" y="15706"/>
                  </a:moveTo>
                  <a:lnTo>
                    <a:pt x="4600" y="4600"/>
                  </a:lnTo>
                  <a:lnTo>
                    <a:pt x="15706" y="0"/>
                  </a:lnTo>
                  <a:lnTo>
                    <a:pt x="26812" y="4600"/>
                  </a:lnTo>
                  <a:lnTo>
                    <a:pt x="31412" y="15706"/>
                  </a:lnTo>
                  <a:lnTo>
                    <a:pt x="26812" y="26812"/>
                  </a:lnTo>
                  <a:lnTo>
                    <a:pt x="15706" y="31412"/>
                  </a:lnTo>
                  <a:lnTo>
                    <a:pt x="4600" y="26812"/>
                  </a:lnTo>
                  <a:lnTo>
                    <a:pt x="0" y="15706"/>
                  </a:lnTo>
                  <a:close/>
                </a:path>
              </a:pathLst>
            </a:custGeom>
            <a:solidFill>
              <a:srgbClr val="A3CE90"/>
            </a:solidFill>
          </p:spPr>
          <p:txBody>
            <a:bodyPr wrap="square" lIns="0" tIns="0" rIns="0" bIns="0" rtlCol="0"/>
            <a:lstStyle/>
            <a:p>
              <a:endParaRPr/>
            </a:p>
          </p:txBody>
        </p:sp>
        <p:sp>
          <p:nvSpPr>
            <p:cNvPr id="39" name="object 39"/>
            <p:cNvSpPr/>
            <p:nvPr/>
          </p:nvSpPr>
          <p:spPr>
            <a:xfrm>
              <a:off x="1130990" y="3978275"/>
              <a:ext cx="10224770" cy="0"/>
            </a:xfrm>
            <a:custGeom>
              <a:avLst/>
              <a:gdLst/>
              <a:ahLst/>
              <a:cxnLst/>
              <a:rect l="l" t="t" r="r" b="b"/>
              <a:pathLst>
                <a:path w="10224770">
                  <a:moveTo>
                    <a:pt x="0" y="0"/>
                  </a:moveTo>
                  <a:lnTo>
                    <a:pt x="10224641" y="0"/>
                  </a:lnTo>
                </a:path>
              </a:pathLst>
            </a:custGeom>
            <a:ln w="31412">
              <a:solidFill>
                <a:srgbClr val="A3CE90"/>
              </a:solidFill>
              <a:prstDash val="dot"/>
            </a:ln>
          </p:spPr>
          <p:txBody>
            <a:bodyPr wrap="square" lIns="0" tIns="0" rIns="0" bIns="0" rtlCol="0"/>
            <a:lstStyle/>
            <a:p>
              <a:endParaRPr/>
            </a:p>
          </p:txBody>
        </p:sp>
        <p:sp>
          <p:nvSpPr>
            <p:cNvPr id="40" name="object 40"/>
            <p:cNvSpPr/>
            <p:nvPr/>
          </p:nvSpPr>
          <p:spPr>
            <a:xfrm>
              <a:off x="11371378" y="3961484"/>
              <a:ext cx="31750" cy="31750"/>
            </a:xfrm>
            <a:custGeom>
              <a:avLst/>
              <a:gdLst/>
              <a:ahLst/>
              <a:cxnLst/>
              <a:rect l="l" t="t" r="r" b="b"/>
              <a:pathLst>
                <a:path w="31750" h="31750">
                  <a:moveTo>
                    <a:pt x="0" y="15706"/>
                  </a:moveTo>
                  <a:lnTo>
                    <a:pt x="4600" y="4600"/>
                  </a:lnTo>
                  <a:lnTo>
                    <a:pt x="15706" y="0"/>
                  </a:lnTo>
                  <a:lnTo>
                    <a:pt x="26812" y="4600"/>
                  </a:lnTo>
                  <a:lnTo>
                    <a:pt x="31412" y="15706"/>
                  </a:lnTo>
                  <a:lnTo>
                    <a:pt x="26812" y="26812"/>
                  </a:lnTo>
                  <a:lnTo>
                    <a:pt x="15706" y="31412"/>
                  </a:lnTo>
                  <a:lnTo>
                    <a:pt x="4600" y="26812"/>
                  </a:lnTo>
                  <a:lnTo>
                    <a:pt x="0" y="15706"/>
                  </a:lnTo>
                  <a:close/>
                </a:path>
              </a:pathLst>
            </a:custGeom>
            <a:solidFill>
              <a:srgbClr val="A3CE90"/>
            </a:solidFill>
          </p:spPr>
          <p:txBody>
            <a:bodyPr wrap="square" lIns="0" tIns="0" rIns="0" bIns="0" rtlCol="0"/>
            <a:lstStyle/>
            <a:p>
              <a:endParaRPr/>
            </a:p>
          </p:txBody>
        </p:sp>
        <p:sp>
          <p:nvSpPr>
            <p:cNvPr id="41" name="object 41"/>
            <p:cNvSpPr/>
            <p:nvPr/>
          </p:nvSpPr>
          <p:spPr>
            <a:xfrm>
              <a:off x="1130990" y="4587875"/>
              <a:ext cx="10224770" cy="0"/>
            </a:xfrm>
            <a:custGeom>
              <a:avLst/>
              <a:gdLst/>
              <a:ahLst/>
              <a:cxnLst/>
              <a:rect l="l" t="t" r="r" b="b"/>
              <a:pathLst>
                <a:path w="10224770">
                  <a:moveTo>
                    <a:pt x="0" y="0"/>
                  </a:moveTo>
                  <a:lnTo>
                    <a:pt x="10224641" y="0"/>
                  </a:lnTo>
                </a:path>
              </a:pathLst>
            </a:custGeom>
            <a:ln w="31412">
              <a:solidFill>
                <a:srgbClr val="A3CE90"/>
              </a:solidFill>
              <a:prstDash val="dot"/>
            </a:ln>
          </p:spPr>
          <p:txBody>
            <a:bodyPr wrap="square" lIns="0" tIns="0" rIns="0" bIns="0" rtlCol="0"/>
            <a:lstStyle/>
            <a:p>
              <a:endParaRPr/>
            </a:p>
          </p:txBody>
        </p:sp>
        <p:sp>
          <p:nvSpPr>
            <p:cNvPr id="42" name="object 42"/>
            <p:cNvSpPr/>
            <p:nvPr/>
          </p:nvSpPr>
          <p:spPr>
            <a:xfrm>
              <a:off x="11371378" y="4656054"/>
              <a:ext cx="31750" cy="31750"/>
            </a:xfrm>
            <a:custGeom>
              <a:avLst/>
              <a:gdLst/>
              <a:ahLst/>
              <a:cxnLst/>
              <a:rect l="l" t="t" r="r" b="b"/>
              <a:pathLst>
                <a:path w="31750" h="31750">
                  <a:moveTo>
                    <a:pt x="0" y="15706"/>
                  </a:moveTo>
                  <a:lnTo>
                    <a:pt x="4600" y="4600"/>
                  </a:lnTo>
                  <a:lnTo>
                    <a:pt x="15706" y="0"/>
                  </a:lnTo>
                  <a:lnTo>
                    <a:pt x="26812" y="4600"/>
                  </a:lnTo>
                  <a:lnTo>
                    <a:pt x="31412" y="15706"/>
                  </a:lnTo>
                  <a:lnTo>
                    <a:pt x="26812" y="26812"/>
                  </a:lnTo>
                  <a:lnTo>
                    <a:pt x="15706" y="31412"/>
                  </a:lnTo>
                  <a:lnTo>
                    <a:pt x="4600" y="26812"/>
                  </a:lnTo>
                  <a:lnTo>
                    <a:pt x="0" y="15706"/>
                  </a:lnTo>
                  <a:close/>
                </a:path>
              </a:pathLst>
            </a:custGeom>
            <a:solidFill>
              <a:srgbClr val="A3CE90"/>
            </a:solidFill>
          </p:spPr>
          <p:txBody>
            <a:bodyPr wrap="square" lIns="0" tIns="0" rIns="0" bIns="0" rtlCol="0"/>
            <a:lstStyle/>
            <a:p>
              <a:endParaRPr/>
            </a:p>
          </p:txBody>
        </p:sp>
        <p:pic>
          <p:nvPicPr>
            <p:cNvPr id="43" name="object 43"/>
            <p:cNvPicPr/>
            <p:nvPr/>
          </p:nvPicPr>
          <p:blipFill>
            <a:blip r:embed="rId2" cstate="print"/>
            <a:stretch>
              <a:fillRect/>
            </a:stretch>
          </p:blipFill>
          <p:spPr>
            <a:xfrm>
              <a:off x="11381805" y="526256"/>
              <a:ext cx="8722294" cy="10782300"/>
            </a:xfrm>
            <a:prstGeom prst="rect">
              <a:avLst/>
            </a:prstGeom>
          </p:spPr>
        </p:pic>
        <p:sp>
          <p:nvSpPr>
            <p:cNvPr id="44" name="object 44"/>
            <p:cNvSpPr/>
            <p:nvPr/>
          </p:nvSpPr>
          <p:spPr>
            <a:xfrm>
              <a:off x="12097696" y="551982"/>
              <a:ext cx="3056890" cy="3300729"/>
            </a:xfrm>
            <a:custGeom>
              <a:avLst/>
              <a:gdLst/>
              <a:ahLst/>
              <a:cxnLst/>
              <a:rect l="l" t="t" r="r" b="b"/>
              <a:pathLst>
                <a:path w="3056890" h="3300729">
                  <a:moveTo>
                    <a:pt x="1529901" y="0"/>
                  </a:moveTo>
                  <a:lnTo>
                    <a:pt x="1578382" y="895"/>
                  </a:lnTo>
                  <a:lnTo>
                    <a:pt x="1626486" y="3243"/>
                  </a:lnTo>
                  <a:lnTo>
                    <a:pt x="1674189" y="7063"/>
                  </a:lnTo>
                  <a:lnTo>
                    <a:pt x="1721470" y="12333"/>
                  </a:lnTo>
                  <a:lnTo>
                    <a:pt x="1768306" y="19029"/>
                  </a:lnTo>
                  <a:lnTo>
                    <a:pt x="1814675" y="27131"/>
                  </a:lnTo>
                  <a:lnTo>
                    <a:pt x="1860555" y="36616"/>
                  </a:lnTo>
                  <a:lnTo>
                    <a:pt x="1905923" y="47460"/>
                  </a:lnTo>
                  <a:lnTo>
                    <a:pt x="1950756" y="59643"/>
                  </a:lnTo>
                  <a:lnTo>
                    <a:pt x="1995034" y="73141"/>
                  </a:lnTo>
                  <a:lnTo>
                    <a:pt x="2038732" y="87932"/>
                  </a:lnTo>
                  <a:lnTo>
                    <a:pt x="2081830" y="103994"/>
                  </a:lnTo>
                  <a:lnTo>
                    <a:pt x="2124304" y="121305"/>
                  </a:lnTo>
                  <a:lnTo>
                    <a:pt x="2166132" y="139842"/>
                  </a:lnTo>
                  <a:lnTo>
                    <a:pt x="2207292" y="159582"/>
                  </a:lnTo>
                  <a:lnTo>
                    <a:pt x="2247762" y="180504"/>
                  </a:lnTo>
                  <a:lnTo>
                    <a:pt x="2287520" y="202586"/>
                  </a:lnTo>
                  <a:lnTo>
                    <a:pt x="2326542" y="225804"/>
                  </a:lnTo>
                  <a:lnTo>
                    <a:pt x="2364807" y="250136"/>
                  </a:lnTo>
                  <a:lnTo>
                    <a:pt x="2402293" y="275561"/>
                  </a:lnTo>
                  <a:lnTo>
                    <a:pt x="2438977" y="302055"/>
                  </a:lnTo>
                  <a:lnTo>
                    <a:pt x="2474836" y="329597"/>
                  </a:lnTo>
                  <a:lnTo>
                    <a:pt x="2509849" y="358164"/>
                  </a:lnTo>
                  <a:lnTo>
                    <a:pt x="2543993" y="387733"/>
                  </a:lnTo>
                  <a:lnTo>
                    <a:pt x="2577246" y="418283"/>
                  </a:lnTo>
                  <a:lnTo>
                    <a:pt x="2609585" y="449791"/>
                  </a:lnTo>
                  <a:lnTo>
                    <a:pt x="2640988" y="482234"/>
                  </a:lnTo>
                  <a:lnTo>
                    <a:pt x="2671434" y="515591"/>
                  </a:lnTo>
                  <a:lnTo>
                    <a:pt x="2700899" y="549839"/>
                  </a:lnTo>
                  <a:lnTo>
                    <a:pt x="2729361" y="584956"/>
                  </a:lnTo>
                  <a:lnTo>
                    <a:pt x="2756798" y="620918"/>
                  </a:lnTo>
                  <a:lnTo>
                    <a:pt x="2783187" y="657705"/>
                  </a:lnTo>
                  <a:lnTo>
                    <a:pt x="2808507" y="695294"/>
                  </a:lnTo>
                  <a:lnTo>
                    <a:pt x="2832735" y="733661"/>
                  </a:lnTo>
                  <a:lnTo>
                    <a:pt x="2855848" y="772786"/>
                  </a:lnTo>
                  <a:lnTo>
                    <a:pt x="2877825" y="812645"/>
                  </a:lnTo>
                  <a:lnTo>
                    <a:pt x="2898642" y="853216"/>
                  </a:lnTo>
                  <a:lnTo>
                    <a:pt x="2918279" y="894477"/>
                  </a:lnTo>
                  <a:lnTo>
                    <a:pt x="2936711" y="936406"/>
                  </a:lnTo>
                  <a:lnTo>
                    <a:pt x="2953918" y="978980"/>
                  </a:lnTo>
                  <a:lnTo>
                    <a:pt x="2969877" y="1022177"/>
                  </a:lnTo>
                  <a:lnTo>
                    <a:pt x="2984564" y="1065974"/>
                  </a:lnTo>
                  <a:lnTo>
                    <a:pt x="2997959" y="1110349"/>
                  </a:lnTo>
                  <a:lnTo>
                    <a:pt x="3010039" y="1155281"/>
                  </a:lnTo>
                  <a:lnTo>
                    <a:pt x="3020781" y="1200745"/>
                  </a:lnTo>
                  <a:lnTo>
                    <a:pt x="3030164" y="1246721"/>
                  </a:lnTo>
                  <a:lnTo>
                    <a:pt x="3038164" y="1293185"/>
                  </a:lnTo>
                  <a:lnTo>
                    <a:pt x="3044759" y="1340116"/>
                  </a:lnTo>
                  <a:lnTo>
                    <a:pt x="3049928" y="1387491"/>
                  </a:lnTo>
                  <a:lnTo>
                    <a:pt x="3053647" y="1435288"/>
                  </a:lnTo>
                  <a:lnTo>
                    <a:pt x="3055896" y="1483484"/>
                  </a:lnTo>
                  <a:lnTo>
                    <a:pt x="3056650" y="1532058"/>
                  </a:lnTo>
                  <a:lnTo>
                    <a:pt x="3056133" y="1578834"/>
                  </a:lnTo>
                  <a:lnTo>
                    <a:pt x="3054584" y="1625243"/>
                  </a:lnTo>
                  <a:lnTo>
                    <a:pt x="3052000" y="1671277"/>
                  </a:lnTo>
                  <a:lnTo>
                    <a:pt x="3048380" y="1716926"/>
                  </a:lnTo>
                  <a:lnTo>
                    <a:pt x="3043725" y="1762180"/>
                  </a:lnTo>
                  <a:lnTo>
                    <a:pt x="3038034" y="1807029"/>
                  </a:lnTo>
                  <a:lnTo>
                    <a:pt x="3031304" y="1851466"/>
                  </a:lnTo>
                  <a:lnTo>
                    <a:pt x="3023537" y="1895480"/>
                  </a:lnTo>
                  <a:lnTo>
                    <a:pt x="3014730" y="1939061"/>
                  </a:lnTo>
                  <a:lnTo>
                    <a:pt x="3004883" y="1982201"/>
                  </a:lnTo>
                  <a:lnTo>
                    <a:pt x="2993995" y="2024890"/>
                  </a:lnTo>
                  <a:lnTo>
                    <a:pt x="2982066" y="2067119"/>
                  </a:lnTo>
                  <a:lnTo>
                    <a:pt x="2969094" y="2108877"/>
                  </a:lnTo>
                  <a:lnTo>
                    <a:pt x="2955079" y="2150157"/>
                  </a:lnTo>
                  <a:lnTo>
                    <a:pt x="2940020" y="2190948"/>
                  </a:lnTo>
                  <a:lnTo>
                    <a:pt x="2923916" y="2231241"/>
                  </a:lnTo>
                  <a:lnTo>
                    <a:pt x="2906766" y="2271026"/>
                  </a:lnTo>
                  <a:lnTo>
                    <a:pt x="2888569" y="2310295"/>
                  </a:lnTo>
                  <a:lnTo>
                    <a:pt x="2869325" y="2349038"/>
                  </a:lnTo>
                  <a:lnTo>
                    <a:pt x="2849033" y="2387245"/>
                  </a:lnTo>
                  <a:lnTo>
                    <a:pt x="2827692" y="2424907"/>
                  </a:lnTo>
                  <a:lnTo>
                    <a:pt x="2805301" y="2462015"/>
                  </a:lnTo>
                  <a:lnTo>
                    <a:pt x="2781859" y="2498559"/>
                  </a:lnTo>
                  <a:lnTo>
                    <a:pt x="2757365" y="2534529"/>
                  </a:lnTo>
                  <a:lnTo>
                    <a:pt x="2731819" y="2569918"/>
                  </a:lnTo>
                  <a:lnTo>
                    <a:pt x="2705220" y="2604714"/>
                  </a:lnTo>
                  <a:lnTo>
                    <a:pt x="2677567" y="2638909"/>
                  </a:lnTo>
                  <a:lnTo>
                    <a:pt x="2648859" y="2672493"/>
                  </a:lnTo>
                  <a:lnTo>
                    <a:pt x="2619096" y="2705457"/>
                  </a:lnTo>
                  <a:lnTo>
                    <a:pt x="2588276" y="2737791"/>
                  </a:lnTo>
                  <a:lnTo>
                    <a:pt x="2556398" y="2769487"/>
                  </a:lnTo>
                  <a:lnTo>
                    <a:pt x="2523463" y="2800534"/>
                  </a:lnTo>
                  <a:lnTo>
                    <a:pt x="2489468" y="2830923"/>
                  </a:lnTo>
                  <a:lnTo>
                    <a:pt x="2454414" y="2860645"/>
                  </a:lnTo>
                  <a:lnTo>
                    <a:pt x="2418299" y="2889691"/>
                  </a:lnTo>
                  <a:lnTo>
                    <a:pt x="2381123" y="2918051"/>
                  </a:lnTo>
                  <a:lnTo>
                    <a:pt x="2342884" y="2945715"/>
                  </a:lnTo>
                  <a:lnTo>
                    <a:pt x="2303582" y="2972675"/>
                  </a:lnTo>
                  <a:lnTo>
                    <a:pt x="2263217" y="2998920"/>
                  </a:lnTo>
                  <a:lnTo>
                    <a:pt x="2221786" y="3024442"/>
                  </a:lnTo>
                  <a:lnTo>
                    <a:pt x="2179290" y="3049231"/>
                  </a:lnTo>
                  <a:lnTo>
                    <a:pt x="2135728" y="3073278"/>
                  </a:lnTo>
                  <a:lnTo>
                    <a:pt x="2091099" y="3096573"/>
                  </a:lnTo>
                  <a:lnTo>
                    <a:pt x="2045401" y="3119107"/>
                  </a:lnTo>
                  <a:lnTo>
                    <a:pt x="1998635" y="3140870"/>
                  </a:lnTo>
                  <a:lnTo>
                    <a:pt x="1950799" y="3161854"/>
                  </a:lnTo>
                  <a:lnTo>
                    <a:pt x="1901892" y="3182048"/>
                  </a:lnTo>
                  <a:lnTo>
                    <a:pt x="1851914" y="3201443"/>
                  </a:lnTo>
                  <a:lnTo>
                    <a:pt x="1800864" y="3220031"/>
                  </a:lnTo>
                  <a:lnTo>
                    <a:pt x="1748741" y="3237801"/>
                  </a:lnTo>
                  <a:lnTo>
                    <a:pt x="1695544" y="3254743"/>
                  </a:lnTo>
                  <a:lnTo>
                    <a:pt x="1641273" y="3270850"/>
                  </a:lnTo>
                  <a:lnTo>
                    <a:pt x="1585926" y="3286111"/>
                  </a:lnTo>
                  <a:lnTo>
                    <a:pt x="1529503" y="3300517"/>
                  </a:lnTo>
                  <a:lnTo>
                    <a:pt x="1529503" y="3064116"/>
                  </a:lnTo>
                  <a:lnTo>
                    <a:pt x="1480948" y="3063346"/>
                  </a:lnTo>
                  <a:lnTo>
                    <a:pt x="1432770" y="3061077"/>
                  </a:lnTo>
                  <a:lnTo>
                    <a:pt x="1384993" y="3057332"/>
                  </a:lnTo>
                  <a:lnTo>
                    <a:pt x="1337637" y="3052133"/>
                  </a:lnTo>
                  <a:lnTo>
                    <a:pt x="1290727" y="3045502"/>
                  </a:lnTo>
                  <a:lnTo>
                    <a:pt x="1244283" y="3037462"/>
                  </a:lnTo>
                  <a:lnTo>
                    <a:pt x="1198329" y="3028036"/>
                  </a:lnTo>
                  <a:lnTo>
                    <a:pt x="1152886" y="3017244"/>
                  </a:lnTo>
                  <a:lnTo>
                    <a:pt x="1107978" y="3005111"/>
                  </a:lnTo>
                  <a:lnTo>
                    <a:pt x="1063626" y="2991658"/>
                  </a:lnTo>
                  <a:lnTo>
                    <a:pt x="1019854" y="2976908"/>
                  </a:lnTo>
                  <a:lnTo>
                    <a:pt x="976682" y="2960884"/>
                  </a:lnTo>
                  <a:lnTo>
                    <a:pt x="934135" y="2943607"/>
                  </a:lnTo>
                  <a:lnTo>
                    <a:pt x="892233" y="2925100"/>
                  </a:lnTo>
                  <a:lnTo>
                    <a:pt x="851001" y="2905386"/>
                  </a:lnTo>
                  <a:lnTo>
                    <a:pt x="810459" y="2884487"/>
                  </a:lnTo>
                  <a:lnTo>
                    <a:pt x="770630" y="2862425"/>
                  </a:lnTo>
                  <a:lnTo>
                    <a:pt x="731537" y="2839223"/>
                  </a:lnTo>
                  <a:lnTo>
                    <a:pt x="693202" y="2814903"/>
                  </a:lnTo>
                  <a:lnTo>
                    <a:pt x="655648" y="2789488"/>
                  </a:lnTo>
                  <a:lnTo>
                    <a:pt x="618896" y="2763000"/>
                  </a:lnTo>
                  <a:lnTo>
                    <a:pt x="582970" y="2735462"/>
                  </a:lnTo>
                  <a:lnTo>
                    <a:pt x="547892" y="2706896"/>
                  </a:lnTo>
                  <a:lnTo>
                    <a:pt x="513683" y="2677324"/>
                  </a:lnTo>
                  <a:lnTo>
                    <a:pt x="480367" y="2646768"/>
                  </a:lnTo>
                  <a:lnTo>
                    <a:pt x="447966" y="2615252"/>
                  </a:lnTo>
                  <a:lnTo>
                    <a:pt x="416502" y="2582798"/>
                  </a:lnTo>
                  <a:lnTo>
                    <a:pt x="385998" y="2549428"/>
                  </a:lnTo>
                  <a:lnTo>
                    <a:pt x="356476" y="2515164"/>
                  </a:lnTo>
                  <a:lnTo>
                    <a:pt x="327958" y="2480029"/>
                  </a:lnTo>
                  <a:lnTo>
                    <a:pt x="300467" y="2444045"/>
                  </a:lnTo>
                  <a:lnTo>
                    <a:pt x="274025" y="2407235"/>
                  </a:lnTo>
                  <a:lnTo>
                    <a:pt x="248655" y="2369622"/>
                  </a:lnTo>
                  <a:lnTo>
                    <a:pt x="224378" y="2331227"/>
                  </a:lnTo>
                  <a:lnTo>
                    <a:pt x="201218" y="2292072"/>
                  </a:lnTo>
                  <a:lnTo>
                    <a:pt x="179197" y="2252182"/>
                  </a:lnTo>
                  <a:lnTo>
                    <a:pt x="158337" y="2211577"/>
                  </a:lnTo>
                  <a:lnTo>
                    <a:pt x="138661" y="2170281"/>
                  </a:lnTo>
                  <a:lnTo>
                    <a:pt x="120190" y="2128315"/>
                  </a:lnTo>
                  <a:lnTo>
                    <a:pt x="102948" y="2085702"/>
                  </a:lnTo>
                  <a:lnTo>
                    <a:pt x="86956" y="2042465"/>
                  </a:lnTo>
                  <a:lnTo>
                    <a:pt x="72238" y="1998626"/>
                  </a:lnTo>
                  <a:lnTo>
                    <a:pt x="58815" y="1954208"/>
                  </a:lnTo>
                  <a:lnTo>
                    <a:pt x="46710" y="1909232"/>
                  </a:lnTo>
                  <a:lnTo>
                    <a:pt x="35945" y="1863721"/>
                  </a:lnTo>
                  <a:lnTo>
                    <a:pt x="26543" y="1817698"/>
                  </a:lnTo>
                  <a:lnTo>
                    <a:pt x="18526" y="1771185"/>
                  </a:lnTo>
                  <a:lnTo>
                    <a:pt x="11916" y="1724205"/>
                  </a:lnTo>
                  <a:lnTo>
                    <a:pt x="6736" y="1676780"/>
                  </a:lnTo>
                  <a:lnTo>
                    <a:pt x="3008" y="1628932"/>
                  </a:lnTo>
                  <a:lnTo>
                    <a:pt x="755" y="1580684"/>
                  </a:lnTo>
                  <a:lnTo>
                    <a:pt x="0" y="1532058"/>
                  </a:lnTo>
                  <a:lnTo>
                    <a:pt x="756" y="1483424"/>
                  </a:lnTo>
                  <a:lnTo>
                    <a:pt x="3009" y="1435168"/>
                  </a:lnTo>
                  <a:lnTo>
                    <a:pt x="6738" y="1387312"/>
                  </a:lnTo>
                  <a:lnTo>
                    <a:pt x="11920" y="1339880"/>
                  </a:lnTo>
                  <a:lnTo>
                    <a:pt x="18531" y="1292892"/>
                  </a:lnTo>
                  <a:lnTo>
                    <a:pt x="26551" y="1246372"/>
                  </a:lnTo>
                  <a:lnTo>
                    <a:pt x="35956" y="1200342"/>
                  </a:lnTo>
                  <a:lnTo>
                    <a:pt x="46724" y="1154825"/>
                  </a:lnTo>
                  <a:lnTo>
                    <a:pt x="58833" y="1109843"/>
                  </a:lnTo>
                  <a:lnTo>
                    <a:pt x="72260" y="1065418"/>
                  </a:lnTo>
                  <a:lnTo>
                    <a:pt x="86983" y="1021573"/>
                  </a:lnTo>
                  <a:lnTo>
                    <a:pt x="102980" y="978330"/>
                  </a:lnTo>
                  <a:lnTo>
                    <a:pt x="120227" y="935712"/>
                  </a:lnTo>
                  <a:lnTo>
                    <a:pt x="138703" y="893741"/>
                  </a:lnTo>
                  <a:lnTo>
                    <a:pt x="158386" y="852439"/>
                  </a:lnTo>
                  <a:lnTo>
                    <a:pt x="179252" y="811830"/>
                  </a:lnTo>
                  <a:lnTo>
                    <a:pt x="201280" y="771935"/>
                  </a:lnTo>
                  <a:lnTo>
                    <a:pt x="224447" y="732776"/>
                  </a:lnTo>
                  <a:lnTo>
                    <a:pt x="248730" y="694378"/>
                  </a:lnTo>
                  <a:lnTo>
                    <a:pt x="274108" y="656760"/>
                  </a:lnTo>
                  <a:lnTo>
                    <a:pt x="300557" y="619947"/>
                  </a:lnTo>
                  <a:lnTo>
                    <a:pt x="328056" y="583961"/>
                  </a:lnTo>
                  <a:lnTo>
                    <a:pt x="356582" y="548823"/>
                  </a:lnTo>
                  <a:lnTo>
                    <a:pt x="386113" y="514557"/>
                  </a:lnTo>
                  <a:lnTo>
                    <a:pt x="416626" y="481185"/>
                  </a:lnTo>
                  <a:lnTo>
                    <a:pt x="448098" y="448729"/>
                  </a:lnTo>
                  <a:lnTo>
                    <a:pt x="480509" y="417212"/>
                  </a:lnTo>
                  <a:lnTo>
                    <a:pt x="513834" y="386656"/>
                  </a:lnTo>
                  <a:lnTo>
                    <a:pt x="548052" y="357084"/>
                  </a:lnTo>
                  <a:lnTo>
                    <a:pt x="583140" y="328518"/>
                  </a:lnTo>
                  <a:lnTo>
                    <a:pt x="619075" y="300980"/>
                  </a:lnTo>
                  <a:lnTo>
                    <a:pt x="655837" y="274493"/>
                  </a:lnTo>
                  <a:lnTo>
                    <a:pt x="693401" y="249080"/>
                  </a:lnTo>
                  <a:lnTo>
                    <a:pt x="731746" y="224762"/>
                  </a:lnTo>
                  <a:lnTo>
                    <a:pt x="770849" y="201563"/>
                  </a:lnTo>
                  <a:lnTo>
                    <a:pt x="810688" y="179504"/>
                  </a:lnTo>
                  <a:lnTo>
                    <a:pt x="851240" y="158609"/>
                  </a:lnTo>
                  <a:lnTo>
                    <a:pt x="892484" y="138899"/>
                  </a:lnTo>
                  <a:lnTo>
                    <a:pt x="934395" y="120396"/>
                  </a:lnTo>
                  <a:lnTo>
                    <a:pt x="976954" y="103125"/>
                  </a:lnTo>
                  <a:lnTo>
                    <a:pt x="1020136" y="87106"/>
                  </a:lnTo>
                  <a:lnTo>
                    <a:pt x="1063919" y="72362"/>
                  </a:lnTo>
                  <a:lnTo>
                    <a:pt x="1108281" y="58916"/>
                  </a:lnTo>
                  <a:lnTo>
                    <a:pt x="1153200" y="46790"/>
                  </a:lnTo>
                  <a:lnTo>
                    <a:pt x="1198653" y="36007"/>
                  </a:lnTo>
                  <a:lnTo>
                    <a:pt x="1244618" y="26588"/>
                  </a:lnTo>
                  <a:lnTo>
                    <a:pt x="1291072" y="18557"/>
                  </a:lnTo>
                  <a:lnTo>
                    <a:pt x="1337994" y="11936"/>
                  </a:lnTo>
                  <a:lnTo>
                    <a:pt x="1385360" y="6748"/>
                  </a:lnTo>
                  <a:lnTo>
                    <a:pt x="1433148" y="3014"/>
                  </a:lnTo>
                  <a:lnTo>
                    <a:pt x="1481335" y="757"/>
                  </a:lnTo>
                  <a:lnTo>
                    <a:pt x="1529901" y="0"/>
                  </a:lnTo>
                </a:path>
              </a:pathLst>
            </a:custGeom>
            <a:ln w="56877">
              <a:solidFill>
                <a:srgbClr val="A3CE90"/>
              </a:solidFill>
            </a:ln>
          </p:spPr>
          <p:txBody>
            <a:bodyPr wrap="square" lIns="0" tIns="0" rIns="0" bIns="0" rtlCol="0"/>
            <a:lstStyle/>
            <a:p>
              <a:endParaRPr/>
            </a:p>
          </p:txBody>
        </p:sp>
      </p:grpSp>
      <p:sp>
        <p:nvSpPr>
          <p:cNvPr id="45" name="object 45"/>
          <p:cNvSpPr txBox="1">
            <a:spLocks noGrp="1"/>
          </p:cNvSpPr>
          <p:nvPr>
            <p:ph type="ftr" sz="quarter" idx="5"/>
          </p:nvPr>
        </p:nvSpPr>
        <p:spPr>
          <a:xfrm>
            <a:off x="991564" y="10632416"/>
            <a:ext cx="2204085" cy="195503"/>
          </a:xfrm>
          <a:prstGeom prst="rect">
            <a:avLst/>
          </a:prstGeom>
        </p:spPr>
        <p:txBody>
          <a:bodyPr vert="horz" wrap="square" lIns="0" tIns="0" rIns="0" bIns="0" rtlCol="0">
            <a:spAutoFit/>
          </a:bodyPr>
          <a:lstStyle/>
          <a:p>
            <a:pPr marL="12700">
              <a:lnSpc>
                <a:spcPts val="1535"/>
              </a:lnSpc>
            </a:pPr>
            <a:r>
              <a:rPr dirty="0">
                <a:solidFill>
                  <a:schemeClr val="bg1"/>
                </a:solidFill>
              </a:rPr>
              <a:t>Primary</a:t>
            </a:r>
            <a:r>
              <a:rPr spc="30" dirty="0">
                <a:solidFill>
                  <a:schemeClr val="bg1"/>
                </a:solidFill>
              </a:rPr>
              <a:t> </a:t>
            </a:r>
            <a:r>
              <a:rPr dirty="0">
                <a:solidFill>
                  <a:schemeClr val="bg1"/>
                </a:solidFill>
              </a:rPr>
              <a:t>Care</a:t>
            </a:r>
            <a:r>
              <a:rPr spc="35" dirty="0">
                <a:solidFill>
                  <a:schemeClr val="bg1"/>
                </a:solidFill>
              </a:rPr>
              <a:t> </a:t>
            </a:r>
            <a:r>
              <a:rPr lang="en-GB" dirty="0">
                <a:solidFill>
                  <a:schemeClr val="bg1"/>
                </a:solidFill>
              </a:rPr>
              <a:t>P</a:t>
            </a:r>
            <a:r>
              <a:rPr dirty="0" err="1">
                <a:solidFill>
                  <a:schemeClr val="bg1"/>
                </a:solidFill>
              </a:rPr>
              <a:t>eople</a:t>
            </a:r>
            <a:r>
              <a:rPr spc="35" dirty="0">
                <a:solidFill>
                  <a:schemeClr val="bg1"/>
                </a:solidFill>
              </a:rPr>
              <a:t> </a:t>
            </a:r>
            <a:r>
              <a:rPr spc="-20" dirty="0">
                <a:solidFill>
                  <a:schemeClr val="bg1"/>
                </a:solidFill>
              </a:rPr>
              <a:t>Plan</a:t>
            </a:r>
          </a:p>
        </p:txBody>
      </p:sp>
      <p:sp>
        <p:nvSpPr>
          <p:cNvPr id="46" name="object 46"/>
          <p:cNvSpPr txBox="1">
            <a:spLocks noGrp="1"/>
          </p:cNvSpPr>
          <p:nvPr>
            <p:ph type="sldNum" sz="quarter" idx="7"/>
          </p:nvPr>
        </p:nvSpPr>
        <p:spPr>
          <a:prstGeom prst="rect">
            <a:avLst/>
          </a:prstGeom>
        </p:spPr>
        <p:txBody>
          <a:bodyPr vert="horz" wrap="square" lIns="0" tIns="0" rIns="0" bIns="0" rtlCol="0">
            <a:spAutoFit/>
          </a:bodyPr>
          <a:lstStyle/>
          <a:p>
            <a:pPr marL="38100">
              <a:lnSpc>
                <a:spcPts val="1535"/>
              </a:lnSpc>
            </a:pPr>
            <a:fld id="{81D60167-4931-47E6-BA6A-407CBD079E47}" type="slidenum">
              <a:rPr spc="-25" dirty="0">
                <a:solidFill>
                  <a:srgbClr val="FFFFFF"/>
                </a:solidFill>
              </a:rPr>
              <a:t>3</a:t>
            </a:fld>
            <a:endParaRPr spc="-25" dirty="0">
              <a:solidFill>
                <a:srgbClr val="FFFFFF"/>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92505" y="1134359"/>
            <a:ext cx="12968605" cy="1995805"/>
          </a:xfrm>
          <a:prstGeom prst="rect">
            <a:avLst/>
          </a:prstGeom>
        </p:spPr>
        <p:txBody>
          <a:bodyPr vert="horz" wrap="square" lIns="0" tIns="111125" rIns="0" bIns="0" rtlCol="0">
            <a:spAutoFit/>
          </a:bodyPr>
          <a:lstStyle/>
          <a:p>
            <a:pPr marL="12700" marR="5080">
              <a:lnSpc>
                <a:spcPts val="7420"/>
              </a:lnSpc>
              <a:spcBef>
                <a:spcPts val="875"/>
              </a:spcBef>
            </a:pPr>
            <a:r>
              <a:rPr spc="-10" dirty="0"/>
              <a:t>Workforce</a:t>
            </a:r>
            <a:r>
              <a:rPr spc="-340" dirty="0"/>
              <a:t> </a:t>
            </a:r>
            <a:r>
              <a:rPr dirty="0"/>
              <a:t>Priority</a:t>
            </a:r>
            <a:r>
              <a:rPr spc="-340" dirty="0"/>
              <a:t> </a:t>
            </a:r>
            <a:r>
              <a:rPr spc="-20" dirty="0"/>
              <a:t>One: </a:t>
            </a:r>
            <a:r>
              <a:rPr dirty="0"/>
              <a:t>Creating</a:t>
            </a:r>
            <a:r>
              <a:rPr spc="-265" dirty="0"/>
              <a:t> </a:t>
            </a:r>
            <a:r>
              <a:rPr dirty="0"/>
              <a:t>Conditions</a:t>
            </a:r>
            <a:r>
              <a:rPr spc="-260" dirty="0"/>
              <a:t> </a:t>
            </a:r>
            <a:r>
              <a:rPr dirty="0"/>
              <a:t>for</a:t>
            </a:r>
            <a:r>
              <a:rPr spc="-265" dirty="0"/>
              <a:t> </a:t>
            </a:r>
            <a:r>
              <a:rPr spc="-10" dirty="0"/>
              <a:t>Change</a:t>
            </a:r>
          </a:p>
        </p:txBody>
      </p:sp>
      <p:sp>
        <p:nvSpPr>
          <p:cNvPr id="3" name="object 3"/>
          <p:cNvSpPr txBox="1"/>
          <p:nvPr/>
        </p:nvSpPr>
        <p:spPr>
          <a:xfrm>
            <a:off x="10512769" y="9078257"/>
            <a:ext cx="8544560" cy="377190"/>
          </a:xfrm>
          <a:prstGeom prst="rect">
            <a:avLst/>
          </a:prstGeom>
          <a:solidFill>
            <a:srgbClr val="283583"/>
          </a:solidFill>
        </p:spPr>
        <p:txBody>
          <a:bodyPr vert="horz" wrap="square" lIns="0" tIns="0" rIns="0" bIns="0" rtlCol="0">
            <a:spAutoFit/>
          </a:bodyPr>
          <a:lstStyle/>
          <a:p>
            <a:pPr marL="167005">
              <a:lnSpc>
                <a:spcPts val="2680"/>
              </a:lnSpc>
            </a:pPr>
            <a:r>
              <a:rPr sz="2300" b="1" spc="-10" dirty="0">
                <a:solidFill>
                  <a:srgbClr val="FFFFFF"/>
                </a:solidFill>
                <a:latin typeface="Helvetica"/>
                <a:cs typeface="Helvetica"/>
              </a:rPr>
              <a:t>Risks</a:t>
            </a:r>
            <a:endParaRPr sz="2300">
              <a:latin typeface="Helvetica"/>
              <a:cs typeface="Helvetica"/>
            </a:endParaRPr>
          </a:p>
        </p:txBody>
      </p:sp>
      <p:sp>
        <p:nvSpPr>
          <p:cNvPr id="4" name="object 4"/>
          <p:cNvSpPr txBox="1"/>
          <p:nvPr/>
        </p:nvSpPr>
        <p:spPr>
          <a:xfrm>
            <a:off x="10512769" y="9455209"/>
            <a:ext cx="8544560" cy="1466215"/>
          </a:xfrm>
          <a:prstGeom prst="rect">
            <a:avLst/>
          </a:prstGeom>
          <a:solidFill>
            <a:srgbClr val="283583">
              <a:alpha val="9999"/>
            </a:srgbClr>
          </a:solidFill>
        </p:spPr>
        <p:txBody>
          <a:bodyPr vert="horz" wrap="square" lIns="0" tIns="51435" rIns="0" bIns="0" rtlCol="0">
            <a:spAutoFit/>
          </a:bodyPr>
          <a:lstStyle/>
          <a:p>
            <a:pPr marL="323850" indent="-156845">
              <a:lnSpc>
                <a:spcPct val="100000"/>
              </a:lnSpc>
              <a:spcBef>
                <a:spcPts val="405"/>
              </a:spcBef>
              <a:buClr>
                <a:srgbClr val="283583"/>
              </a:buClr>
              <a:buChar char="•"/>
              <a:tabLst>
                <a:tab pos="323850" algn="l"/>
              </a:tabLst>
            </a:pPr>
            <a:r>
              <a:rPr sz="1650" dirty="0">
                <a:solidFill>
                  <a:srgbClr val="575756"/>
                </a:solidFill>
                <a:latin typeface="Helvetica"/>
                <a:cs typeface="Helvetica"/>
              </a:rPr>
              <a:t>Misalignment</a:t>
            </a:r>
            <a:r>
              <a:rPr sz="1650" spc="-30" dirty="0">
                <a:solidFill>
                  <a:srgbClr val="575756"/>
                </a:solidFill>
                <a:latin typeface="Helvetica"/>
                <a:cs typeface="Helvetica"/>
              </a:rPr>
              <a:t> </a:t>
            </a:r>
            <a:r>
              <a:rPr sz="1650" dirty="0">
                <a:solidFill>
                  <a:srgbClr val="575756"/>
                </a:solidFill>
                <a:latin typeface="Helvetica"/>
                <a:cs typeface="Helvetica"/>
              </a:rPr>
              <a:t>between</a:t>
            </a:r>
            <a:r>
              <a:rPr sz="1650" spc="-20" dirty="0">
                <a:solidFill>
                  <a:srgbClr val="575756"/>
                </a:solidFill>
                <a:latin typeface="Helvetica"/>
                <a:cs typeface="Helvetica"/>
              </a:rPr>
              <a:t> </a:t>
            </a:r>
            <a:r>
              <a:rPr sz="1650" dirty="0">
                <a:solidFill>
                  <a:srgbClr val="575756"/>
                </a:solidFill>
                <a:latin typeface="Helvetica"/>
                <a:cs typeface="Helvetica"/>
              </a:rPr>
              <a:t>commissioning</a:t>
            </a:r>
            <a:r>
              <a:rPr sz="1650" spc="-20" dirty="0">
                <a:solidFill>
                  <a:srgbClr val="575756"/>
                </a:solidFill>
                <a:latin typeface="Helvetica"/>
                <a:cs typeface="Helvetica"/>
              </a:rPr>
              <a:t> </a:t>
            </a:r>
            <a:r>
              <a:rPr sz="1650" dirty="0">
                <a:solidFill>
                  <a:srgbClr val="575756"/>
                </a:solidFill>
                <a:latin typeface="Helvetica"/>
                <a:cs typeface="Helvetica"/>
              </a:rPr>
              <a:t>ambitions</a:t>
            </a:r>
            <a:r>
              <a:rPr sz="1650" spc="-20" dirty="0">
                <a:solidFill>
                  <a:srgbClr val="575756"/>
                </a:solidFill>
                <a:latin typeface="Helvetica"/>
                <a:cs typeface="Helvetica"/>
              </a:rPr>
              <a:t> </a:t>
            </a:r>
            <a:r>
              <a:rPr sz="1650" dirty="0">
                <a:solidFill>
                  <a:srgbClr val="575756"/>
                </a:solidFill>
                <a:latin typeface="Helvetica"/>
                <a:cs typeface="Helvetica"/>
              </a:rPr>
              <a:t>and</a:t>
            </a:r>
            <a:r>
              <a:rPr sz="1650" spc="-20" dirty="0">
                <a:solidFill>
                  <a:srgbClr val="575756"/>
                </a:solidFill>
                <a:latin typeface="Helvetica"/>
                <a:cs typeface="Helvetica"/>
              </a:rPr>
              <a:t> </a:t>
            </a:r>
            <a:r>
              <a:rPr sz="1650" dirty="0">
                <a:solidFill>
                  <a:srgbClr val="575756"/>
                </a:solidFill>
                <a:latin typeface="Helvetica"/>
                <a:cs typeface="Helvetica"/>
              </a:rPr>
              <a:t>provider</a:t>
            </a:r>
            <a:r>
              <a:rPr sz="1650" spc="-15" dirty="0">
                <a:solidFill>
                  <a:srgbClr val="575756"/>
                </a:solidFill>
                <a:latin typeface="Helvetica"/>
                <a:cs typeface="Helvetica"/>
              </a:rPr>
              <a:t> </a:t>
            </a:r>
            <a:r>
              <a:rPr sz="1650" spc="-10" dirty="0">
                <a:solidFill>
                  <a:srgbClr val="575756"/>
                </a:solidFill>
                <a:latin typeface="Helvetica"/>
                <a:cs typeface="Helvetica"/>
              </a:rPr>
              <a:t>capability/resources</a:t>
            </a:r>
            <a:endParaRPr sz="1650">
              <a:latin typeface="Helvetica"/>
              <a:cs typeface="Helvetica"/>
            </a:endParaRPr>
          </a:p>
          <a:p>
            <a:pPr marL="323850" indent="-156845">
              <a:lnSpc>
                <a:spcPct val="100000"/>
              </a:lnSpc>
              <a:spcBef>
                <a:spcPts val="819"/>
              </a:spcBef>
              <a:buClr>
                <a:srgbClr val="505398"/>
              </a:buClr>
              <a:buChar char="•"/>
              <a:tabLst>
                <a:tab pos="323850" algn="l"/>
              </a:tabLst>
            </a:pPr>
            <a:r>
              <a:rPr sz="1650" dirty="0">
                <a:solidFill>
                  <a:srgbClr val="575756"/>
                </a:solidFill>
                <a:latin typeface="Helvetica"/>
                <a:cs typeface="Helvetica"/>
              </a:rPr>
              <a:t>Lack</a:t>
            </a:r>
            <a:r>
              <a:rPr sz="1650" spc="-25" dirty="0">
                <a:solidFill>
                  <a:srgbClr val="575756"/>
                </a:solidFill>
                <a:latin typeface="Helvetica"/>
                <a:cs typeface="Helvetica"/>
              </a:rPr>
              <a:t> </a:t>
            </a:r>
            <a:r>
              <a:rPr sz="1650" dirty="0">
                <a:solidFill>
                  <a:srgbClr val="575756"/>
                </a:solidFill>
                <a:latin typeface="Helvetica"/>
                <a:cs typeface="Helvetica"/>
              </a:rPr>
              <a:t>of</a:t>
            </a:r>
            <a:r>
              <a:rPr sz="1650" spc="-10" dirty="0">
                <a:solidFill>
                  <a:srgbClr val="575756"/>
                </a:solidFill>
                <a:latin typeface="Helvetica"/>
                <a:cs typeface="Helvetica"/>
              </a:rPr>
              <a:t> </a:t>
            </a:r>
            <a:r>
              <a:rPr sz="1650" dirty="0">
                <a:solidFill>
                  <a:srgbClr val="575756"/>
                </a:solidFill>
                <a:latin typeface="Helvetica"/>
                <a:cs typeface="Helvetica"/>
              </a:rPr>
              <a:t>accountability</a:t>
            </a:r>
            <a:r>
              <a:rPr sz="1650" spc="-10" dirty="0">
                <a:solidFill>
                  <a:srgbClr val="575756"/>
                </a:solidFill>
                <a:latin typeface="Helvetica"/>
                <a:cs typeface="Helvetica"/>
              </a:rPr>
              <a:t> </a:t>
            </a:r>
            <a:r>
              <a:rPr sz="1650" dirty="0">
                <a:solidFill>
                  <a:srgbClr val="575756"/>
                </a:solidFill>
                <a:latin typeface="Helvetica"/>
                <a:cs typeface="Helvetica"/>
              </a:rPr>
              <a:t>and</a:t>
            </a:r>
            <a:r>
              <a:rPr sz="1650" spc="-15" dirty="0">
                <a:solidFill>
                  <a:srgbClr val="575756"/>
                </a:solidFill>
                <a:latin typeface="Helvetica"/>
                <a:cs typeface="Helvetica"/>
              </a:rPr>
              <a:t> </a:t>
            </a:r>
            <a:r>
              <a:rPr sz="1650" dirty="0">
                <a:solidFill>
                  <a:srgbClr val="575756"/>
                </a:solidFill>
                <a:latin typeface="Helvetica"/>
                <a:cs typeface="Helvetica"/>
              </a:rPr>
              <a:t>transparency</a:t>
            </a:r>
            <a:r>
              <a:rPr sz="1650" spc="-10" dirty="0">
                <a:solidFill>
                  <a:srgbClr val="575756"/>
                </a:solidFill>
                <a:latin typeface="Helvetica"/>
                <a:cs typeface="Helvetica"/>
              </a:rPr>
              <a:t> </a:t>
            </a:r>
            <a:r>
              <a:rPr sz="1650" dirty="0">
                <a:solidFill>
                  <a:srgbClr val="575756"/>
                </a:solidFill>
                <a:latin typeface="Helvetica"/>
                <a:cs typeface="Helvetica"/>
              </a:rPr>
              <a:t>leading</a:t>
            </a:r>
            <a:r>
              <a:rPr sz="1650" spc="-15" dirty="0">
                <a:solidFill>
                  <a:srgbClr val="575756"/>
                </a:solidFill>
                <a:latin typeface="Helvetica"/>
                <a:cs typeface="Helvetica"/>
              </a:rPr>
              <a:t> </a:t>
            </a:r>
            <a:r>
              <a:rPr sz="1650" dirty="0">
                <a:solidFill>
                  <a:srgbClr val="575756"/>
                </a:solidFill>
                <a:latin typeface="Helvetica"/>
                <a:cs typeface="Helvetica"/>
              </a:rPr>
              <a:t>to</a:t>
            </a:r>
            <a:r>
              <a:rPr sz="1650" spc="-15" dirty="0">
                <a:solidFill>
                  <a:srgbClr val="575756"/>
                </a:solidFill>
                <a:latin typeface="Helvetica"/>
                <a:cs typeface="Helvetica"/>
              </a:rPr>
              <a:t> </a:t>
            </a:r>
            <a:r>
              <a:rPr sz="1650" dirty="0">
                <a:solidFill>
                  <a:srgbClr val="575756"/>
                </a:solidFill>
                <a:latin typeface="Helvetica"/>
                <a:cs typeface="Helvetica"/>
              </a:rPr>
              <a:t>breakdown</a:t>
            </a:r>
            <a:r>
              <a:rPr sz="1650" spc="-10" dirty="0">
                <a:solidFill>
                  <a:srgbClr val="575756"/>
                </a:solidFill>
                <a:latin typeface="Helvetica"/>
                <a:cs typeface="Helvetica"/>
              </a:rPr>
              <a:t> </a:t>
            </a:r>
            <a:r>
              <a:rPr sz="1650" dirty="0">
                <a:solidFill>
                  <a:srgbClr val="575756"/>
                </a:solidFill>
                <a:latin typeface="Helvetica"/>
                <a:cs typeface="Helvetica"/>
              </a:rPr>
              <a:t>in</a:t>
            </a:r>
            <a:r>
              <a:rPr sz="1650" spc="-15" dirty="0">
                <a:solidFill>
                  <a:srgbClr val="575756"/>
                </a:solidFill>
                <a:latin typeface="Helvetica"/>
                <a:cs typeface="Helvetica"/>
              </a:rPr>
              <a:t> </a:t>
            </a:r>
            <a:r>
              <a:rPr sz="1650" spc="-10" dirty="0">
                <a:solidFill>
                  <a:srgbClr val="575756"/>
                </a:solidFill>
                <a:latin typeface="Helvetica"/>
                <a:cs typeface="Helvetica"/>
              </a:rPr>
              <a:t>trust</a:t>
            </a:r>
            <a:endParaRPr sz="1650">
              <a:latin typeface="Helvetica"/>
              <a:cs typeface="Helvetica"/>
            </a:endParaRPr>
          </a:p>
          <a:p>
            <a:pPr marL="323850" indent="-156845">
              <a:lnSpc>
                <a:spcPct val="100000"/>
              </a:lnSpc>
              <a:spcBef>
                <a:spcPts val="825"/>
              </a:spcBef>
              <a:buClr>
                <a:srgbClr val="505398"/>
              </a:buClr>
              <a:buChar char="•"/>
              <a:tabLst>
                <a:tab pos="323850" algn="l"/>
              </a:tabLst>
            </a:pPr>
            <a:r>
              <a:rPr sz="1650" dirty="0">
                <a:solidFill>
                  <a:srgbClr val="575756"/>
                </a:solidFill>
                <a:latin typeface="Helvetica"/>
                <a:cs typeface="Helvetica"/>
              </a:rPr>
              <a:t>Lack</a:t>
            </a:r>
            <a:r>
              <a:rPr sz="1650" spc="-20" dirty="0">
                <a:solidFill>
                  <a:srgbClr val="575756"/>
                </a:solidFill>
                <a:latin typeface="Helvetica"/>
                <a:cs typeface="Helvetica"/>
              </a:rPr>
              <a:t> </a:t>
            </a:r>
            <a:r>
              <a:rPr sz="1650" dirty="0">
                <a:solidFill>
                  <a:srgbClr val="575756"/>
                </a:solidFill>
                <a:latin typeface="Helvetica"/>
                <a:cs typeface="Helvetica"/>
              </a:rPr>
              <a:t>of</a:t>
            </a:r>
            <a:r>
              <a:rPr sz="1650" spc="-20" dirty="0">
                <a:solidFill>
                  <a:srgbClr val="575756"/>
                </a:solidFill>
                <a:latin typeface="Helvetica"/>
                <a:cs typeface="Helvetica"/>
              </a:rPr>
              <a:t> </a:t>
            </a:r>
            <a:r>
              <a:rPr sz="1650" dirty="0">
                <a:solidFill>
                  <a:srgbClr val="575756"/>
                </a:solidFill>
                <a:latin typeface="Helvetica"/>
                <a:cs typeface="Helvetica"/>
              </a:rPr>
              <a:t>ongoing</a:t>
            </a:r>
            <a:r>
              <a:rPr sz="1650" spc="-25" dirty="0">
                <a:solidFill>
                  <a:srgbClr val="575756"/>
                </a:solidFill>
                <a:latin typeface="Helvetica"/>
                <a:cs typeface="Helvetica"/>
              </a:rPr>
              <a:t> </a:t>
            </a:r>
            <a:r>
              <a:rPr sz="1650" dirty="0">
                <a:solidFill>
                  <a:srgbClr val="575756"/>
                </a:solidFill>
                <a:latin typeface="Helvetica"/>
                <a:cs typeface="Helvetica"/>
              </a:rPr>
              <a:t>system</a:t>
            </a:r>
            <a:r>
              <a:rPr sz="1650" spc="-20" dirty="0">
                <a:solidFill>
                  <a:srgbClr val="575756"/>
                </a:solidFill>
                <a:latin typeface="Helvetica"/>
                <a:cs typeface="Helvetica"/>
              </a:rPr>
              <a:t> </a:t>
            </a:r>
            <a:r>
              <a:rPr sz="1650" dirty="0">
                <a:solidFill>
                  <a:srgbClr val="575756"/>
                </a:solidFill>
                <a:latin typeface="Helvetica"/>
                <a:cs typeface="Helvetica"/>
              </a:rPr>
              <a:t>commitment</a:t>
            </a:r>
            <a:r>
              <a:rPr sz="1650" spc="-20" dirty="0">
                <a:solidFill>
                  <a:srgbClr val="575756"/>
                </a:solidFill>
                <a:latin typeface="Helvetica"/>
                <a:cs typeface="Helvetica"/>
              </a:rPr>
              <a:t> </a:t>
            </a:r>
            <a:r>
              <a:rPr sz="1650" dirty="0">
                <a:solidFill>
                  <a:srgbClr val="575756"/>
                </a:solidFill>
                <a:latin typeface="Helvetica"/>
                <a:cs typeface="Helvetica"/>
              </a:rPr>
              <a:t>to</a:t>
            </a:r>
            <a:r>
              <a:rPr sz="1650" spc="-25" dirty="0">
                <a:solidFill>
                  <a:srgbClr val="575756"/>
                </a:solidFill>
                <a:latin typeface="Helvetica"/>
                <a:cs typeface="Helvetica"/>
              </a:rPr>
              <a:t> </a:t>
            </a:r>
            <a:r>
              <a:rPr sz="1650" dirty="0">
                <a:solidFill>
                  <a:srgbClr val="575756"/>
                </a:solidFill>
                <a:latin typeface="Helvetica"/>
                <a:cs typeface="Helvetica"/>
              </a:rPr>
              <a:t>adequate</a:t>
            </a:r>
            <a:r>
              <a:rPr sz="1650" spc="-25" dirty="0">
                <a:solidFill>
                  <a:srgbClr val="575756"/>
                </a:solidFill>
                <a:latin typeface="Helvetica"/>
                <a:cs typeface="Helvetica"/>
              </a:rPr>
              <a:t> </a:t>
            </a:r>
            <a:r>
              <a:rPr sz="1650" dirty="0">
                <a:solidFill>
                  <a:srgbClr val="575756"/>
                </a:solidFill>
                <a:latin typeface="Helvetica"/>
                <a:cs typeface="Helvetica"/>
              </a:rPr>
              <a:t>resource</a:t>
            </a:r>
            <a:r>
              <a:rPr sz="1650" spc="-25" dirty="0">
                <a:solidFill>
                  <a:srgbClr val="575756"/>
                </a:solidFill>
                <a:latin typeface="Helvetica"/>
                <a:cs typeface="Helvetica"/>
              </a:rPr>
              <a:t> </a:t>
            </a:r>
            <a:r>
              <a:rPr sz="1650" spc="-10" dirty="0">
                <a:solidFill>
                  <a:srgbClr val="575756"/>
                </a:solidFill>
                <a:latin typeface="Helvetica"/>
                <a:cs typeface="Helvetica"/>
              </a:rPr>
              <a:t>allocation</a:t>
            </a:r>
            <a:endParaRPr sz="1650">
              <a:latin typeface="Helvetica"/>
              <a:cs typeface="Helvetica"/>
            </a:endParaRPr>
          </a:p>
          <a:p>
            <a:pPr marL="323850" indent="-156845">
              <a:lnSpc>
                <a:spcPct val="100000"/>
              </a:lnSpc>
              <a:spcBef>
                <a:spcPts val="825"/>
              </a:spcBef>
              <a:buClr>
                <a:srgbClr val="505398"/>
              </a:buClr>
              <a:buChar char="•"/>
              <a:tabLst>
                <a:tab pos="323850" algn="l"/>
              </a:tabLst>
            </a:pPr>
            <a:r>
              <a:rPr sz="1650" dirty="0">
                <a:solidFill>
                  <a:srgbClr val="575756"/>
                </a:solidFill>
                <a:latin typeface="Helvetica"/>
                <a:cs typeface="Helvetica"/>
              </a:rPr>
              <a:t>Resistance</a:t>
            </a:r>
            <a:r>
              <a:rPr sz="1650" spc="-45" dirty="0">
                <a:solidFill>
                  <a:srgbClr val="575756"/>
                </a:solidFill>
                <a:latin typeface="Helvetica"/>
                <a:cs typeface="Helvetica"/>
              </a:rPr>
              <a:t> </a:t>
            </a:r>
            <a:r>
              <a:rPr sz="1650" dirty="0">
                <a:solidFill>
                  <a:srgbClr val="575756"/>
                </a:solidFill>
                <a:latin typeface="Helvetica"/>
                <a:cs typeface="Helvetica"/>
              </a:rPr>
              <a:t>to</a:t>
            </a:r>
            <a:r>
              <a:rPr sz="1650" spc="-30" dirty="0">
                <a:solidFill>
                  <a:srgbClr val="575756"/>
                </a:solidFill>
                <a:latin typeface="Helvetica"/>
                <a:cs typeface="Helvetica"/>
              </a:rPr>
              <a:t> </a:t>
            </a:r>
            <a:r>
              <a:rPr sz="1650" dirty="0">
                <a:solidFill>
                  <a:srgbClr val="575756"/>
                </a:solidFill>
                <a:latin typeface="Helvetica"/>
                <a:cs typeface="Helvetica"/>
              </a:rPr>
              <a:t>change</a:t>
            </a:r>
            <a:r>
              <a:rPr sz="1650" spc="-30" dirty="0">
                <a:solidFill>
                  <a:srgbClr val="575756"/>
                </a:solidFill>
                <a:latin typeface="Helvetica"/>
                <a:cs typeface="Helvetica"/>
              </a:rPr>
              <a:t> </a:t>
            </a:r>
            <a:r>
              <a:rPr sz="1650" dirty="0">
                <a:solidFill>
                  <a:srgbClr val="575756"/>
                </a:solidFill>
                <a:latin typeface="Helvetica"/>
                <a:cs typeface="Helvetica"/>
              </a:rPr>
              <a:t>due</a:t>
            </a:r>
            <a:r>
              <a:rPr sz="1650" spc="-30" dirty="0">
                <a:solidFill>
                  <a:srgbClr val="575756"/>
                </a:solidFill>
                <a:latin typeface="Helvetica"/>
                <a:cs typeface="Helvetica"/>
              </a:rPr>
              <a:t> </a:t>
            </a:r>
            <a:r>
              <a:rPr sz="1650" dirty="0">
                <a:solidFill>
                  <a:srgbClr val="575756"/>
                </a:solidFill>
                <a:latin typeface="Helvetica"/>
                <a:cs typeface="Helvetica"/>
              </a:rPr>
              <a:t>to</a:t>
            </a:r>
            <a:r>
              <a:rPr sz="1650" spc="-30" dirty="0">
                <a:solidFill>
                  <a:srgbClr val="575756"/>
                </a:solidFill>
                <a:latin typeface="Helvetica"/>
                <a:cs typeface="Helvetica"/>
              </a:rPr>
              <a:t> </a:t>
            </a:r>
            <a:r>
              <a:rPr sz="1650" dirty="0">
                <a:solidFill>
                  <a:srgbClr val="575756"/>
                </a:solidFill>
                <a:latin typeface="Helvetica"/>
                <a:cs typeface="Helvetica"/>
              </a:rPr>
              <a:t>overburdened</a:t>
            </a:r>
            <a:r>
              <a:rPr sz="1650" spc="-30" dirty="0">
                <a:solidFill>
                  <a:srgbClr val="575756"/>
                </a:solidFill>
                <a:latin typeface="Helvetica"/>
                <a:cs typeface="Helvetica"/>
              </a:rPr>
              <a:t> </a:t>
            </a:r>
            <a:r>
              <a:rPr sz="1650" dirty="0">
                <a:solidFill>
                  <a:srgbClr val="575756"/>
                </a:solidFill>
                <a:latin typeface="Helvetica"/>
                <a:cs typeface="Helvetica"/>
              </a:rPr>
              <a:t>workforce</a:t>
            </a:r>
            <a:r>
              <a:rPr sz="1650" spc="-30" dirty="0">
                <a:solidFill>
                  <a:srgbClr val="575756"/>
                </a:solidFill>
                <a:latin typeface="Helvetica"/>
                <a:cs typeface="Helvetica"/>
              </a:rPr>
              <a:t> </a:t>
            </a:r>
            <a:r>
              <a:rPr sz="1650" dirty="0">
                <a:solidFill>
                  <a:srgbClr val="575756"/>
                </a:solidFill>
                <a:latin typeface="Helvetica"/>
                <a:cs typeface="Helvetica"/>
              </a:rPr>
              <a:t>and</a:t>
            </a:r>
            <a:r>
              <a:rPr sz="1650" spc="-30" dirty="0">
                <a:solidFill>
                  <a:srgbClr val="575756"/>
                </a:solidFill>
                <a:latin typeface="Helvetica"/>
                <a:cs typeface="Helvetica"/>
              </a:rPr>
              <a:t> </a:t>
            </a:r>
            <a:r>
              <a:rPr sz="1650" dirty="0">
                <a:solidFill>
                  <a:srgbClr val="575756"/>
                </a:solidFill>
                <a:latin typeface="Helvetica"/>
                <a:cs typeface="Helvetica"/>
              </a:rPr>
              <a:t>national</a:t>
            </a:r>
            <a:r>
              <a:rPr sz="1650" spc="-30" dirty="0">
                <a:solidFill>
                  <a:srgbClr val="575756"/>
                </a:solidFill>
                <a:latin typeface="Helvetica"/>
                <a:cs typeface="Helvetica"/>
              </a:rPr>
              <a:t> </a:t>
            </a:r>
            <a:r>
              <a:rPr sz="1650" spc="-10" dirty="0">
                <a:solidFill>
                  <a:srgbClr val="575756"/>
                </a:solidFill>
                <a:latin typeface="Helvetica"/>
                <a:cs typeface="Helvetica"/>
              </a:rPr>
              <a:t>policy</a:t>
            </a:r>
            <a:endParaRPr sz="1650">
              <a:latin typeface="Helvetica"/>
              <a:cs typeface="Helvetica"/>
            </a:endParaRPr>
          </a:p>
        </p:txBody>
      </p:sp>
      <p:sp>
        <p:nvSpPr>
          <p:cNvPr id="5" name="object 5"/>
          <p:cNvSpPr txBox="1"/>
          <p:nvPr/>
        </p:nvSpPr>
        <p:spPr>
          <a:xfrm>
            <a:off x="1047088" y="4007281"/>
            <a:ext cx="2219960" cy="3246120"/>
          </a:xfrm>
          <a:prstGeom prst="rect">
            <a:avLst/>
          </a:prstGeom>
          <a:solidFill>
            <a:srgbClr val="A3CE90">
              <a:alpha val="19999"/>
            </a:srgbClr>
          </a:solidFill>
        </p:spPr>
        <p:txBody>
          <a:bodyPr vert="horz" wrap="square" lIns="0" tIns="120015" rIns="0" bIns="0" rtlCol="0">
            <a:spAutoFit/>
          </a:bodyPr>
          <a:lstStyle/>
          <a:p>
            <a:pPr marL="146050" marR="214629">
              <a:lnSpc>
                <a:spcPct val="100000"/>
              </a:lnSpc>
              <a:spcBef>
                <a:spcPts val="945"/>
              </a:spcBef>
            </a:pPr>
            <a:r>
              <a:rPr sz="1650" dirty="0">
                <a:solidFill>
                  <a:srgbClr val="575756"/>
                </a:solidFill>
                <a:latin typeface="Helvetica"/>
                <a:cs typeface="Helvetica"/>
              </a:rPr>
              <a:t>Establish</a:t>
            </a:r>
            <a:r>
              <a:rPr sz="1650" spc="-45" dirty="0">
                <a:solidFill>
                  <a:srgbClr val="575756"/>
                </a:solidFill>
                <a:latin typeface="Helvetica"/>
                <a:cs typeface="Helvetica"/>
              </a:rPr>
              <a:t> </a:t>
            </a:r>
            <a:r>
              <a:rPr sz="1650" spc="-10" dirty="0">
                <a:solidFill>
                  <a:srgbClr val="575756"/>
                </a:solidFill>
                <a:latin typeface="Helvetica"/>
                <a:cs typeface="Helvetica"/>
              </a:rPr>
              <a:t>conditions </a:t>
            </a:r>
            <a:r>
              <a:rPr sz="1650" dirty="0">
                <a:solidFill>
                  <a:srgbClr val="575756"/>
                </a:solidFill>
                <a:latin typeface="Helvetica"/>
                <a:cs typeface="Helvetica"/>
              </a:rPr>
              <a:t>to</a:t>
            </a:r>
            <a:r>
              <a:rPr sz="1650" spc="-30" dirty="0">
                <a:solidFill>
                  <a:srgbClr val="575756"/>
                </a:solidFill>
                <a:latin typeface="Helvetica"/>
                <a:cs typeface="Helvetica"/>
              </a:rPr>
              <a:t> </a:t>
            </a:r>
            <a:r>
              <a:rPr sz="1650" dirty="0">
                <a:solidFill>
                  <a:srgbClr val="575756"/>
                </a:solidFill>
                <a:latin typeface="Helvetica"/>
                <a:cs typeface="Helvetica"/>
              </a:rPr>
              <a:t>foster</a:t>
            </a:r>
            <a:r>
              <a:rPr sz="1650" spc="-25" dirty="0">
                <a:solidFill>
                  <a:srgbClr val="575756"/>
                </a:solidFill>
                <a:latin typeface="Helvetica"/>
                <a:cs typeface="Helvetica"/>
              </a:rPr>
              <a:t> and</a:t>
            </a:r>
            <a:r>
              <a:rPr sz="1650" spc="500" dirty="0">
                <a:solidFill>
                  <a:srgbClr val="575756"/>
                </a:solidFill>
                <a:latin typeface="Helvetica"/>
                <a:cs typeface="Helvetica"/>
              </a:rPr>
              <a:t> </a:t>
            </a:r>
            <a:r>
              <a:rPr sz="1650" dirty="0">
                <a:solidFill>
                  <a:srgbClr val="575756"/>
                </a:solidFill>
                <a:latin typeface="Helvetica"/>
                <a:cs typeface="Helvetica"/>
              </a:rPr>
              <a:t>sustain</a:t>
            </a:r>
            <a:r>
              <a:rPr sz="1650" spc="-35" dirty="0">
                <a:solidFill>
                  <a:srgbClr val="575756"/>
                </a:solidFill>
                <a:latin typeface="Helvetica"/>
                <a:cs typeface="Helvetica"/>
              </a:rPr>
              <a:t> </a:t>
            </a:r>
            <a:r>
              <a:rPr sz="1650" spc="-10" dirty="0">
                <a:solidFill>
                  <a:srgbClr val="575756"/>
                </a:solidFill>
                <a:latin typeface="Helvetica"/>
                <a:cs typeface="Helvetica"/>
              </a:rPr>
              <a:t>meaningful </a:t>
            </a:r>
            <a:r>
              <a:rPr sz="1650" dirty="0">
                <a:solidFill>
                  <a:srgbClr val="575756"/>
                </a:solidFill>
                <a:latin typeface="Helvetica"/>
                <a:cs typeface="Helvetica"/>
              </a:rPr>
              <a:t>change</a:t>
            </a:r>
            <a:r>
              <a:rPr sz="1650" spc="-20" dirty="0">
                <a:solidFill>
                  <a:srgbClr val="575756"/>
                </a:solidFill>
                <a:latin typeface="Helvetica"/>
                <a:cs typeface="Helvetica"/>
              </a:rPr>
              <a:t> </a:t>
            </a:r>
            <a:r>
              <a:rPr sz="1650" dirty="0">
                <a:solidFill>
                  <a:srgbClr val="575756"/>
                </a:solidFill>
                <a:latin typeface="Helvetica"/>
                <a:cs typeface="Helvetica"/>
              </a:rPr>
              <a:t>in</a:t>
            </a:r>
            <a:r>
              <a:rPr sz="1650" spc="-20" dirty="0">
                <a:solidFill>
                  <a:srgbClr val="575756"/>
                </a:solidFill>
                <a:latin typeface="Helvetica"/>
                <a:cs typeface="Helvetica"/>
              </a:rPr>
              <a:t> </a:t>
            </a:r>
            <a:r>
              <a:rPr sz="1650" spc="-10" dirty="0">
                <a:solidFill>
                  <a:srgbClr val="575756"/>
                </a:solidFill>
                <a:latin typeface="Helvetica"/>
                <a:cs typeface="Helvetica"/>
              </a:rPr>
              <a:t>primary </a:t>
            </a:r>
            <a:r>
              <a:rPr sz="1650" dirty="0">
                <a:solidFill>
                  <a:srgbClr val="575756"/>
                </a:solidFill>
                <a:latin typeface="Helvetica"/>
                <a:cs typeface="Helvetica"/>
              </a:rPr>
              <a:t>care, </a:t>
            </a:r>
            <a:r>
              <a:rPr sz="1650" spc="-10" dirty="0">
                <a:solidFill>
                  <a:srgbClr val="575756"/>
                </a:solidFill>
                <a:latin typeface="Helvetica"/>
                <a:cs typeface="Helvetica"/>
              </a:rPr>
              <a:t>focussing</a:t>
            </a:r>
            <a:endParaRPr sz="1650">
              <a:latin typeface="Helvetica"/>
              <a:cs typeface="Helvetica"/>
            </a:endParaRPr>
          </a:p>
          <a:p>
            <a:pPr marL="146050" marR="389890">
              <a:lnSpc>
                <a:spcPts val="1980"/>
              </a:lnSpc>
              <a:spcBef>
                <a:spcPts val="60"/>
              </a:spcBef>
            </a:pPr>
            <a:r>
              <a:rPr sz="1650" dirty="0">
                <a:solidFill>
                  <a:srgbClr val="575756"/>
                </a:solidFill>
                <a:latin typeface="Helvetica"/>
                <a:cs typeface="Helvetica"/>
              </a:rPr>
              <a:t>on</a:t>
            </a:r>
            <a:r>
              <a:rPr sz="1650" spc="-10" dirty="0">
                <a:solidFill>
                  <a:srgbClr val="575756"/>
                </a:solidFill>
                <a:latin typeface="Helvetica"/>
                <a:cs typeface="Helvetica"/>
              </a:rPr>
              <a:t> commissioning behaviours</a:t>
            </a:r>
            <a:endParaRPr sz="1650">
              <a:latin typeface="Helvetica"/>
              <a:cs typeface="Helvetica"/>
            </a:endParaRPr>
          </a:p>
          <a:p>
            <a:pPr marL="146050">
              <a:lnSpc>
                <a:spcPts val="1910"/>
              </a:lnSpc>
            </a:pPr>
            <a:r>
              <a:rPr sz="1650" dirty="0">
                <a:solidFill>
                  <a:srgbClr val="575756"/>
                </a:solidFill>
                <a:latin typeface="Helvetica"/>
                <a:cs typeface="Helvetica"/>
              </a:rPr>
              <a:t>and</a:t>
            </a:r>
            <a:r>
              <a:rPr sz="1650" spc="-25" dirty="0">
                <a:solidFill>
                  <a:srgbClr val="575756"/>
                </a:solidFill>
                <a:latin typeface="Helvetica"/>
                <a:cs typeface="Helvetica"/>
              </a:rPr>
              <a:t> </a:t>
            </a:r>
            <a:r>
              <a:rPr sz="1650" spc="-10" dirty="0">
                <a:solidFill>
                  <a:srgbClr val="575756"/>
                </a:solidFill>
                <a:latin typeface="Helvetica"/>
                <a:cs typeface="Helvetica"/>
              </a:rPr>
              <a:t>provider</a:t>
            </a:r>
            <a:endParaRPr sz="1650">
              <a:latin typeface="Helvetica"/>
              <a:cs typeface="Helvetica"/>
            </a:endParaRPr>
          </a:p>
          <a:p>
            <a:pPr marL="146050" marR="470534">
              <a:lnSpc>
                <a:spcPct val="100000"/>
              </a:lnSpc>
            </a:pPr>
            <a:r>
              <a:rPr sz="1650" dirty="0">
                <a:solidFill>
                  <a:srgbClr val="575756"/>
                </a:solidFill>
                <a:latin typeface="Helvetica"/>
                <a:cs typeface="Helvetica"/>
              </a:rPr>
              <a:t>responsibilities </a:t>
            </a:r>
            <a:r>
              <a:rPr sz="1650" spc="-25" dirty="0">
                <a:solidFill>
                  <a:srgbClr val="575756"/>
                </a:solidFill>
                <a:latin typeface="Helvetica"/>
                <a:cs typeface="Helvetica"/>
              </a:rPr>
              <a:t>in </a:t>
            </a:r>
            <a:r>
              <a:rPr sz="1650" dirty="0">
                <a:solidFill>
                  <a:srgbClr val="575756"/>
                </a:solidFill>
                <a:latin typeface="Helvetica"/>
                <a:cs typeface="Helvetica"/>
              </a:rPr>
              <a:t>order</a:t>
            </a:r>
            <a:r>
              <a:rPr sz="1650" spc="-5" dirty="0">
                <a:solidFill>
                  <a:srgbClr val="575756"/>
                </a:solidFill>
                <a:latin typeface="Helvetica"/>
                <a:cs typeface="Helvetica"/>
              </a:rPr>
              <a:t> </a:t>
            </a:r>
            <a:r>
              <a:rPr sz="1650" dirty="0">
                <a:solidFill>
                  <a:srgbClr val="575756"/>
                </a:solidFill>
                <a:latin typeface="Helvetica"/>
                <a:cs typeface="Helvetica"/>
              </a:rPr>
              <a:t>to</a:t>
            </a:r>
            <a:r>
              <a:rPr sz="1650" spc="-5" dirty="0">
                <a:solidFill>
                  <a:srgbClr val="575756"/>
                </a:solidFill>
                <a:latin typeface="Helvetica"/>
                <a:cs typeface="Helvetica"/>
              </a:rPr>
              <a:t> </a:t>
            </a:r>
            <a:r>
              <a:rPr sz="1650" spc="-10" dirty="0">
                <a:solidFill>
                  <a:srgbClr val="575756"/>
                </a:solidFill>
                <a:latin typeface="Helvetica"/>
                <a:cs typeface="Helvetica"/>
              </a:rPr>
              <a:t>support workforce</a:t>
            </a:r>
            <a:endParaRPr sz="1650">
              <a:latin typeface="Helvetica"/>
              <a:cs typeface="Helvetica"/>
            </a:endParaRPr>
          </a:p>
        </p:txBody>
      </p:sp>
      <p:sp>
        <p:nvSpPr>
          <p:cNvPr id="6" name="object 6"/>
          <p:cNvSpPr txBox="1"/>
          <p:nvPr/>
        </p:nvSpPr>
        <p:spPr>
          <a:xfrm>
            <a:off x="3882469" y="3474104"/>
            <a:ext cx="2322830" cy="377825"/>
          </a:xfrm>
          <a:prstGeom prst="rect">
            <a:avLst/>
          </a:prstGeom>
        </p:spPr>
        <p:txBody>
          <a:bodyPr vert="horz" wrap="square" lIns="0" tIns="13335" rIns="0" bIns="0" rtlCol="0">
            <a:spAutoFit/>
          </a:bodyPr>
          <a:lstStyle/>
          <a:p>
            <a:pPr marL="12700">
              <a:lnSpc>
                <a:spcPct val="100000"/>
              </a:lnSpc>
              <a:spcBef>
                <a:spcPts val="105"/>
              </a:spcBef>
            </a:pPr>
            <a:r>
              <a:rPr sz="2300" b="1" dirty="0">
                <a:solidFill>
                  <a:srgbClr val="575756"/>
                </a:solidFill>
                <a:latin typeface="Helvetica"/>
                <a:cs typeface="Helvetica"/>
              </a:rPr>
              <a:t>SYSTEM </a:t>
            </a:r>
            <a:r>
              <a:rPr sz="2300" b="1" spc="-10" dirty="0">
                <a:solidFill>
                  <a:srgbClr val="575756"/>
                </a:solidFill>
                <a:latin typeface="Helvetica"/>
                <a:cs typeface="Helvetica"/>
              </a:rPr>
              <a:t>NEEDS</a:t>
            </a:r>
            <a:endParaRPr sz="2300">
              <a:latin typeface="Helvetica"/>
              <a:cs typeface="Helvetica"/>
            </a:endParaRPr>
          </a:p>
        </p:txBody>
      </p:sp>
      <p:sp>
        <p:nvSpPr>
          <p:cNvPr id="7" name="object 7"/>
          <p:cNvSpPr txBox="1"/>
          <p:nvPr/>
        </p:nvSpPr>
        <p:spPr>
          <a:xfrm>
            <a:off x="1034388" y="3453163"/>
            <a:ext cx="10359390" cy="377825"/>
          </a:xfrm>
          <a:prstGeom prst="rect">
            <a:avLst/>
          </a:prstGeom>
        </p:spPr>
        <p:txBody>
          <a:bodyPr vert="horz" wrap="square" lIns="0" tIns="13335" rIns="0" bIns="0" rtlCol="0">
            <a:spAutoFit/>
          </a:bodyPr>
          <a:lstStyle/>
          <a:p>
            <a:pPr marL="12700">
              <a:lnSpc>
                <a:spcPct val="100000"/>
              </a:lnSpc>
              <a:spcBef>
                <a:spcPts val="105"/>
              </a:spcBef>
              <a:tabLst>
                <a:tab pos="7299959" algn="l"/>
              </a:tabLst>
            </a:pPr>
            <a:r>
              <a:rPr sz="2300" b="1" spc="-20" dirty="0">
                <a:solidFill>
                  <a:srgbClr val="575756"/>
                </a:solidFill>
                <a:latin typeface="Helvetica"/>
                <a:cs typeface="Helvetica"/>
              </a:rPr>
              <a:t>AIMS</a:t>
            </a:r>
            <a:r>
              <a:rPr sz="2300" b="1" dirty="0">
                <a:solidFill>
                  <a:srgbClr val="575756"/>
                </a:solidFill>
                <a:latin typeface="Helvetica"/>
                <a:cs typeface="Helvetica"/>
              </a:rPr>
              <a:t>	WORKFORCE </a:t>
            </a:r>
            <a:r>
              <a:rPr sz="2300" b="1" spc="-10" dirty="0">
                <a:solidFill>
                  <a:srgbClr val="575756"/>
                </a:solidFill>
                <a:latin typeface="Helvetica"/>
                <a:cs typeface="Helvetica"/>
              </a:rPr>
              <a:t>NEEDS</a:t>
            </a:r>
            <a:endParaRPr sz="2300">
              <a:latin typeface="Helvetica"/>
              <a:cs typeface="Helvetica"/>
            </a:endParaRPr>
          </a:p>
        </p:txBody>
      </p:sp>
      <p:sp>
        <p:nvSpPr>
          <p:cNvPr id="8" name="object 8"/>
          <p:cNvSpPr txBox="1"/>
          <p:nvPr/>
        </p:nvSpPr>
        <p:spPr>
          <a:xfrm>
            <a:off x="3895169" y="4007281"/>
            <a:ext cx="3811904" cy="1005205"/>
          </a:xfrm>
          <a:prstGeom prst="rect">
            <a:avLst/>
          </a:prstGeom>
          <a:solidFill>
            <a:srgbClr val="A3CE90">
              <a:alpha val="19999"/>
            </a:srgbClr>
          </a:solidFill>
        </p:spPr>
        <p:txBody>
          <a:bodyPr vert="horz" wrap="square" lIns="0" tIns="120015" rIns="0" bIns="0" rtlCol="0">
            <a:spAutoFit/>
          </a:bodyPr>
          <a:lstStyle/>
          <a:p>
            <a:pPr marL="184150" marR="382270">
              <a:lnSpc>
                <a:spcPct val="100000"/>
              </a:lnSpc>
              <a:spcBef>
                <a:spcPts val="945"/>
              </a:spcBef>
            </a:pPr>
            <a:r>
              <a:rPr sz="1650" dirty="0">
                <a:solidFill>
                  <a:srgbClr val="575756"/>
                </a:solidFill>
                <a:latin typeface="Helvetica"/>
                <a:cs typeface="Helvetica"/>
              </a:rPr>
              <a:t>Clear</a:t>
            </a:r>
            <a:r>
              <a:rPr sz="1650" spc="-5" dirty="0">
                <a:solidFill>
                  <a:srgbClr val="575756"/>
                </a:solidFill>
                <a:latin typeface="Helvetica"/>
                <a:cs typeface="Helvetica"/>
              </a:rPr>
              <a:t> </a:t>
            </a:r>
            <a:r>
              <a:rPr sz="1650" dirty="0">
                <a:solidFill>
                  <a:srgbClr val="575756"/>
                </a:solidFill>
                <a:latin typeface="Helvetica"/>
                <a:cs typeface="Helvetica"/>
              </a:rPr>
              <a:t>and</a:t>
            </a:r>
            <a:r>
              <a:rPr sz="1650" spc="-10" dirty="0">
                <a:solidFill>
                  <a:srgbClr val="575756"/>
                </a:solidFill>
                <a:latin typeface="Helvetica"/>
                <a:cs typeface="Helvetica"/>
              </a:rPr>
              <a:t> supportive </a:t>
            </a:r>
            <a:r>
              <a:rPr sz="1650" dirty="0">
                <a:solidFill>
                  <a:srgbClr val="575756"/>
                </a:solidFill>
                <a:latin typeface="Helvetica"/>
                <a:cs typeface="Helvetica"/>
              </a:rPr>
              <a:t>commissioning</a:t>
            </a:r>
            <a:r>
              <a:rPr sz="1650" spc="-35" dirty="0">
                <a:solidFill>
                  <a:srgbClr val="575756"/>
                </a:solidFill>
                <a:latin typeface="Helvetica"/>
                <a:cs typeface="Helvetica"/>
              </a:rPr>
              <a:t> </a:t>
            </a:r>
            <a:r>
              <a:rPr sz="1650" dirty="0">
                <a:solidFill>
                  <a:srgbClr val="575756"/>
                </a:solidFill>
                <a:latin typeface="Helvetica"/>
                <a:cs typeface="Helvetica"/>
              </a:rPr>
              <a:t>framework</a:t>
            </a:r>
            <a:r>
              <a:rPr sz="1650" spc="-30" dirty="0">
                <a:solidFill>
                  <a:srgbClr val="575756"/>
                </a:solidFill>
                <a:latin typeface="Helvetica"/>
                <a:cs typeface="Helvetica"/>
              </a:rPr>
              <a:t> </a:t>
            </a:r>
            <a:r>
              <a:rPr sz="1650" spc="-25" dirty="0">
                <a:solidFill>
                  <a:srgbClr val="575756"/>
                </a:solidFill>
                <a:latin typeface="Helvetica"/>
                <a:cs typeface="Helvetica"/>
              </a:rPr>
              <a:t>to </a:t>
            </a:r>
            <a:r>
              <a:rPr sz="1650" dirty="0">
                <a:solidFill>
                  <a:srgbClr val="575756"/>
                </a:solidFill>
                <a:latin typeface="Helvetica"/>
                <a:cs typeface="Helvetica"/>
              </a:rPr>
              <a:t>enable</a:t>
            </a:r>
            <a:r>
              <a:rPr sz="1650" spc="-45" dirty="0">
                <a:solidFill>
                  <a:srgbClr val="575756"/>
                </a:solidFill>
                <a:latin typeface="Helvetica"/>
                <a:cs typeface="Helvetica"/>
              </a:rPr>
              <a:t> </a:t>
            </a:r>
            <a:r>
              <a:rPr sz="1650" dirty="0">
                <a:solidFill>
                  <a:srgbClr val="575756"/>
                </a:solidFill>
                <a:latin typeface="Helvetica"/>
                <a:cs typeface="Helvetica"/>
              </a:rPr>
              <a:t>primary</a:t>
            </a:r>
            <a:r>
              <a:rPr sz="1650" spc="-45" dirty="0">
                <a:solidFill>
                  <a:srgbClr val="575756"/>
                </a:solidFill>
                <a:latin typeface="Helvetica"/>
                <a:cs typeface="Helvetica"/>
              </a:rPr>
              <a:t> </a:t>
            </a:r>
            <a:r>
              <a:rPr sz="1650" dirty="0">
                <a:solidFill>
                  <a:srgbClr val="575756"/>
                </a:solidFill>
                <a:latin typeface="Helvetica"/>
                <a:cs typeface="Helvetica"/>
              </a:rPr>
              <a:t>care</a:t>
            </a:r>
            <a:r>
              <a:rPr sz="1650" spc="-40" dirty="0">
                <a:solidFill>
                  <a:srgbClr val="575756"/>
                </a:solidFill>
                <a:latin typeface="Helvetica"/>
                <a:cs typeface="Helvetica"/>
              </a:rPr>
              <a:t> </a:t>
            </a:r>
            <a:r>
              <a:rPr sz="1650" spc="-10" dirty="0">
                <a:solidFill>
                  <a:srgbClr val="575756"/>
                </a:solidFill>
                <a:latin typeface="Helvetica"/>
                <a:cs typeface="Helvetica"/>
              </a:rPr>
              <a:t>transformation</a:t>
            </a:r>
            <a:endParaRPr sz="1650">
              <a:latin typeface="Helvetica"/>
              <a:cs typeface="Helvetica"/>
            </a:endParaRPr>
          </a:p>
        </p:txBody>
      </p:sp>
      <p:sp>
        <p:nvSpPr>
          <p:cNvPr id="9" name="object 9"/>
          <p:cNvSpPr txBox="1"/>
          <p:nvPr/>
        </p:nvSpPr>
        <p:spPr>
          <a:xfrm>
            <a:off x="3895169" y="5155392"/>
            <a:ext cx="3811904" cy="1005205"/>
          </a:xfrm>
          <a:prstGeom prst="rect">
            <a:avLst/>
          </a:prstGeom>
          <a:solidFill>
            <a:srgbClr val="A3CE90">
              <a:alpha val="19999"/>
            </a:srgbClr>
          </a:solidFill>
        </p:spPr>
        <p:txBody>
          <a:bodyPr vert="horz" wrap="square" lIns="0" tIns="120015" rIns="0" bIns="0" rtlCol="0">
            <a:spAutoFit/>
          </a:bodyPr>
          <a:lstStyle/>
          <a:p>
            <a:pPr marL="168275" marR="270510">
              <a:lnSpc>
                <a:spcPct val="100000"/>
              </a:lnSpc>
              <a:spcBef>
                <a:spcPts val="945"/>
              </a:spcBef>
            </a:pPr>
            <a:r>
              <a:rPr sz="1650" dirty="0">
                <a:solidFill>
                  <a:srgbClr val="575756"/>
                </a:solidFill>
                <a:latin typeface="Helvetica"/>
                <a:cs typeface="Helvetica"/>
              </a:rPr>
              <a:t>Training</a:t>
            </a:r>
            <a:r>
              <a:rPr sz="1650" spc="-65" dirty="0">
                <a:solidFill>
                  <a:srgbClr val="575756"/>
                </a:solidFill>
                <a:latin typeface="Helvetica"/>
                <a:cs typeface="Helvetica"/>
              </a:rPr>
              <a:t> </a:t>
            </a:r>
            <a:r>
              <a:rPr sz="1650" dirty="0">
                <a:solidFill>
                  <a:srgbClr val="575756"/>
                </a:solidFill>
                <a:latin typeface="Helvetica"/>
                <a:cs typeface="Helvetica"/>
              </a:rPr>
              <a:t>and</a:t>
            </a:r>
            <a:r>
              <a:rPr sz="1650" spc="-65" dirty="0">
                <a:solidFill>
                  <a:srgbClr val="575756"/>
                </a:solidFill>
                <a:latin typeface="Helvetica"/>
                <a:cs typeface="Helvetica"/>
              </a:rPr>
              <a:t> </a:t>
            </a:r>
            <a:r>
              <a:rPr sz="1650" spc="-10" dirty="0">
                <a:solidFill>
                  <a:srgbClr val="575756"/>
                </a:solidFill>
                <a:latin typeface="Helvetica"/>
                <a:cs typeface="Helvetica"/>
              </a:rPr>
              <a:t>professional </a:t>
            </a:r>
            <a:r>
              <a:rPr sz="1650" dirty="0">
                <a:solidFill>
                  <a:srgbClr val="575756"/>
                </a:solidFill>
                <a:latin typeface="Helvetica"/>
                <a:cs typeface="Helvetica"/>
              </a:rPr>
              <a:t>development</a:t>
            </a:r>
            <a:r>
              <a:rPr sz="1650" spc="-10" dirty="0">
                <a:solidFill>
                  <a:srgbClr val="575756"/>
                </a:solidFill>
                <a:latin typeface="Helvetica"/>
                <a:cs typeface="Helvetica"/>
              </a:rPr>
              <a:t> </a:t>
            </a:r>
            <a:r>
              <a:rPr sz="1650" dirty="0">
                <a:solidFill>
                  <a:srgbClr val="575756"/>
                </a:solidFill>
                <a:latin typeface="Helvetica"/>
                <a:cs typeface="Helvetica"/>
              </a:rPr>
              <a:t>for</a:t>
            </a:r>
            <a:r>
              <a:rPr sz="1650" spc="-5" dirty="0">
                <a:solidFill>
                  <a:srgbClr val="575756"/>
                </a:solidFill>
                <a:latin typeface="Helvetica"/>
                <a:cs typeface="Helvetica"/>
              </a:rPr>
              <a:t> </a:t>
            </a:r>
            <a:r>
              <a:rPr sz="1650" dirty="0">
                <a:solidFill>
                  <a:srgbClr val="575756"/>
                </a:solidFill>
                <a:latin typeface="Helvetica"/>
                <a:cs typeface="Helvetica"/>
              </a:rPr>
              <a:t>commissioners</a:t>
            </a:r>
            <a:r>
              <a:rPr sz="1650" spc="-5" dirty="0">
                <a:solidFill>
                  <a:srgbClr val="575756"/>
                </a:solidFill>
                <a:latin typeface="Helvetica"/>
                <a:cs typeface="Helvetica"/>
              </a:rPr>
              <a:t> </a:t>
            </a:r>
            <a:r>
              <a:rPr sz="1650" spc="-25" dirty="0">
                <a:solidFill>
                  <a:srgbClr val="575756"/>
                </a:solidFill>
                <a:latin typeface="Helvetica"/>
                <a:cs typeface="Helvetica"/>
              </a:rPr>
              <a:t>and </a:t>
            </a:r>
            <a:r>
              <a:rPr sz="1650" dirty="0">
                <a:solidFill>
                  <a:srgbClr val="575756"/>
                </a:solidFill>
                <a:latin typeface="Helvetica"/>
                <a:cs typeface="Helvetica"/>
              </a:rPr>
              <a:t>providers</a:t>
            </a:r>
            <a:r>
              <a:rPr sz="1650" spc="-15" dirty="0">
                <a:solidFill>
                  <a:srgbClr val="575756"/>
                </a:solidFill>
                <a:latin typeface="Helvetica"/>
                <a:cs typeface="Helvetica"/>
              </a:rPr>
              <a:t> </a:t>
            </a:r>
            <a:r>
              <a:rPr sz="1650" dirty="0">
                <a:solidFill>
                  <a:srgbClr val="575756"/>
                </a:solidFill>
                <a:latin typeface="Helvetica"/>
                <a:cs typeface="Helvetica"/>
              </a:rPr>
              <a:t>to</a:t>
            </a:r>
            <a:r>
              <a:rPr sz="1650" spc="-15" dirty="0">
                <a:solidFill>
                  <a:srgbClr val="575756"/>
                </a:solidFill>
                <a:latin typeface="Helvetica"/>
                <a:cs typeface="Helvetica"/>
              </a:rPr>
              <a:t> </a:t>
            </a:r>
            <a:r>
              <a:rPr sz="1650" dirty="0">
                <a:solidFill>
                  <a:srgbClr val="575756"/>
                </a:solidFill>
                <a:latin typeface="Helvetica"/>
                <a:cs typeface="Helvetica"/>
              </a:rPr>
              <a:t>improve</a:t>
            </a:r>
            <a:r>
              <a:rPr sz="1650" spc="-15" dirty="0">
                <a:solidFill>
                  <a:srgbClr val="575756"/>
                </a:solidFill>
                <a:latin typeface="Helvetica"/>
                <a:cs typeface="Helvetica"/>
              </a:rPr>
              <a:t> </a:t>
            </a:r>
            <a:r>
              <a:rPr sz="1650" spc="-10" dirty="0">
                <a:solidFill>
                  <a:srgbClr val="575756"/>
                </a:solidFill>
                <a:latin typeface="Helvetica"/>
                <a:cs typeface="Helvetica"/>
              </a:rPr>
              <a:t>understanding</a:t>
            </a:r>
            <a:endParaRPr sz="1650">
              <a:latin typeface="Helvetica"/>
              <a:cs typeface="Helvetica"/>
            </a:endParaRPr>
          </a:p>
        </p:txBody>
      </p:sp>
      <p:sp>
        <p:nvSpPr>
          <p:cNvPr id="10" name="object 10"/>
          <p:cNvSpPr txBox="1"/>
          <p:nvPr/>
        </p:nvSpPr>
        <p:spPr>
          <a:xfrm>
            <a:off x="3895169" y="6303472"/>
            <a:ext cx="3811904" cy="1005205"/>
          </a:xfrm>
          <a:prstGeom prst="rect">
            <a:avLst/>
          </a:prstGeom>
          <a:solidFill>
            <a:srgbClr val="A3CE90">
              <a:alpha val="19999"/>
            </a:srgbClr>
          </a:solidFill>
        </p:spPr>
        <p:txBody>
          <a:bodyPr vert="horz" wrap="square" lIns="0" tIns="4445" rIns="0" bIns="0" rtlCol="0">
            <a:spAutoFit/>
          </a:bodyPr>
          <a:lstStyle/>
          <a:p>
            <a:pPr>
              <a:lnSpc>
                <a:spcPct val="100000"/>
              </a:lnSpc>
              <a:spcBef>
                <a:spcPts val="35"/>
              </a:spcBef>
            </a:pPr>
            <a:endParaRPr sz="1650">
              <a:latin typeface="Times New Roman"/>
              <a:cs typeface="Times New Roman"/>
            </a:endParaRPr>
          </a:p>
          <a:p>
            <a:pPr marL="173990" marR="730885">
              <a:lnSpc>
                <a:spcPct val="100000"/>
              </a:lnSpc>
            </a:pPr>
            <a:r>
              <a:rPr sz="1650" dirty="0">
                <a:solidFill>
                  <a:srgbClr val="575756"/>
                </a:solidFill>
                <a:latin typeface="Helvetica"/>
                <a:cs typeface="Helvetica"/>
              </a:rPr>
              <a:t>Sustainable</a:t>
            </a:r>
            <a:r>
              <a:rPr sz="1650" spc="-65" dirty="0">
                <a:solidFill>
                  <a:srgbClr val="575756"/>
                </a:solidFill>
                <a:latin typeface="Helvetica"/>
                <a:cs typeface="Helvetica"/>
              </a:rPr>
              <a:t> </a:t>
            </a:r>
            <a:r>
              <a:rPr sz="1650" dirty="0">
                <a:solidFill>
                  <a:srgbClr val="575756"/>
                </a:solidFill>
                <a:latin typeface="Helvetica"/>
                <a:cs typeface="Helvetica"/>
              </a:rPr>
              <a:t>transformation</a:t>
            </a:r>
            <a:r>
              <a:rPr sz="1650" spc="-60" dirty="0">
                <a:solidFill>
                  <a:srgbClr val="575756"/>
                </a:solidFill>
                <a:latin typeface="Helvetica"/>
                <a:cs typeface="Helvetica"/>
              </a:rPr>
              <a:t> </a:t>
            </a:r>
            <a:r>
              <a:rPr sz="1650" spc="-25" dirty="0">
                <a:solidFill>
                  <a:srgbClr val="575756"/>
                </a:solidFill>
                <a:latin typeface="Helvetica"/>
                <a:cs typeface="Helvetica"/>
              </a:rPr>
              <a:t>and </a:t>
            </a:r>
            <a:r>
              <a:rPr sz="1650" dirty="0">
                <a:solidFill>
                  <a:srgbClr val="575756"/>
                </a:solidFill>
                <a:latin typeface="Helvetica"/>
                <a:cs typeface="Helvetica"/>
              </a:rPr>
              <a:t>moving</a:t>
            </a:r>
            <a:r>
              <a:rPr sz="1650" spc="-20" dirty="0">
                <a:solidFill>
                  <a:srgbClr val="575756"/>
                </a:solidFill>
                <a:latin typeface="Helvetica"/>
                <a:cs typeface="Helvetica"/>
              </a:rPr>
              <a:t> </a:t>
            </a:r>
            <a:r>
              <a:rPr sz="1650" dirty="0">
                <a:solidFill>
                  <a:srgbClr val="575756"/>
                </a:solidFill>
                <a:latin typeface="Helvetica"/>
                <a:cs typeface="Helvetica"/>
              </a:rPr>
              <a:t>care</a:t>
            </a:r>
            <a:r>
              <a:rPr sz="1650" spc="-15" dirty="0">
                <a:solidFill>
                  <a:srgbClr val="575756"/>
                </a:solidFill>
                <a:latin typeface="Helvetica"/>
                <a:cs typeface="Helvetica"/>
              </a:rPr>
              <a:t> </a:t>
            </a:r>
            <a:r>
              <a:rPr sz="1650" dirty="0">
                <a:solidFill>
                  <a:srgbClr val="575756"/>
                </a:solidFill>
                <a:latin typeface="Helvetica"/>
                <a:cs typeface="Helvetica"/>
              </a:rPr>
              <a:t>closer</a:t>
            </a:r>
            <a:r>
              <a:rPr sz="1650" spc="-10" dirty="0">
                <a:solidFill>
                  <a:srgbClr val="575756"/>
                </a:solidFill>
                <a:latin typeface="Helvetica"/>
                <a:cs typeface="Helvetica"/>
              </a:rPr>
              <a:t> </a:t>
            </a:r>
            <a:r>
              <a:rPr sz="1650" dirty="0">
                <a:solidFill>
                  <a:srgbClr val="575756"/>
                </a:solidFill>
                <a:latin typeface="Helvetica"/>
                <a:cs typeface="Helvetica"/>
              </a:rPr>
              <a:t>to</a:t>
            </a:r>
            <a:r>
              <a:rPr sz="1650" spc="-15" dirty="0">
                <a:solidFill>
                  <a:srgbClr val="575756"/>
                </a:solidFill>
                <a:latin typeface="Helvetica"/>
                <a:cs typeface="Helvetica"/>
              </a:rPr>
              <a:t> </a:t>
            </a:r>
            <a:r>
              <a:rPr sz="1650" spc="-20" dirty="0">
                <a:solidFill>
                  <a:srgbClr val="575756"/>
                </a:solidFill>
                <a:latin typeface="Helvetica"/>
                <a:cs typeface="Helvetica"/>
              </a:rPr>
              <a:t>home</a:t>
            </a:r>
            <a:endParaRPr sz="1650">
              <a:latin typeface="Helvetica"/>
              <a:cs typeface="Helvetica"/>
            </a:endParaRPr>
          </a:p>
        </p:txBody>
      </p:sp>
      <p:sp>
        <p:nvSpPr>
          <p:cNvPr id="11" name="object 11"/>
          <p:cNvSpPr txBox="1"/>
          <p:nvPr/>
        </p:nvSpPr>
        <p:spPr>
          <a:xfrm>
            <a:off x="12772376" y="3453163"/>
            <a:ext cx="3827145" cy="377825"/>
          </a:xfrm>
          <a:prstGeom prst="rect">
            <a:avLst/>
          </a:prstGeom>
        </p:spPr>
        <p:txBody>
          <a:bodyPr vert="horz" wrap="square" lIns="0" tIns="13335" rIns="0" bIns="0" rtlCol="0">
            <a:spAutoFit/>
          </a:bodyPr>
          <a:lstStyle/>
          <a:p>
            <a:pPr marL="12700">
              <a:lnSpc>
                <a:spcPct val="100000"/>
              </a:lnSpc>
              <a:spcBef>
                <a:spcPts val="105"/>
              </a:spcBef>
            </a:pPr>
            <a:r>
              <a:rPr sz="2300" b="1" dirty="0">
                <a:solidFill>
                  <a:srgbClr val="575756"/>
                </a:solidFill>
                <a:latin typeface="Helvetica"/>
                <a:cs typeface="Helvetica"/>
              </a:rPr>
              <a:t>CHANGE IDEAS /</a:t>
            </a:r>
            <a:r>
              <a:rPr sz="2300" b="1" spc="-85" dirty="0">
                <a:solidFill>
                  <a:srgbClr val="575756"/>
                </a:solidFill>
                <a:latin typeface="Helvetica"/>
                <a:cs typeface="Helvetica"/>
              </a:rPr>
              <a:t> </a:t>
            </a:r>
            <a:r>
              <a:rPr sz="2300" b="1" spc="-10" dirty="0">
                <a:solidFill>
                  <a:srgbClr val="575756"/>
                </a:solidFill>
                <a:latin typeface="Helvetica"/>
                <a:cs typeface="Helvetica"/>
              </a:rPr>
              <a:t>ACTIONS</a:t>
            </a:r>
            <a:endParaRPr sz="2300">
              <a:latin typeface="Helvetica"/>
              <a:cs typeface="Helvetica"/>
            </a:endParaRPr>
          </a:p>
        </p:txBody>
      </p:sp>
      <p:sp>
        <p:nvSpPr>
          <p:cNvPr id="12" name="object 12"/>
          <p:cNvSpPr txBox="1"/>
          <p:nvPr/>
        </p:nvSpPr>
        <p:spPr>
          <a:xfrm>
            <a:off x="8334824" y="4007281"/>
            <a:ext cx="3811904" cy="1005205"/>
          </a:xfrm>
          <a:prstGeom prst="rect">
            <a:avLst/>
          </a:prstGeom>
          <a:solidFill>
            <a:srgbClr val="A3CE90">
              <a:alpha val="19999"/>
            </a:srgbClr>
          </a:solidFill>
        </p:spPr>
        <p:txBody>
          <a:bodyPr vert="horz" wrap="square" lIns="0" tIns="120015" rIns="0" bIns="0" rtlCol="0">
            <a:spAutoFit/>
          </a:bodyPr>
          <a:lstStyle/>
          <a:p>
            <a:pPr marL="184150" marR="767080">
              <a:lnSpc>
                <a:spcPct val="100000"/>
              </a:lnSpc>
              <a:spcBef>
                <a:spcPts val="945"/>
              </a:spcBef>
            </a:pPr>
            <a:r>
              <a:rPr sz="1650" dirty="0">
                <a:solidFill>
                  <a:srgbClr val="575756"/>
                </a:solidFill>
                <a:latin typeface="Helvetica"/>
                <a:cs typeface="Helvetica"/>
              </a:rPr>
              <a:t>Clarity</a:t>
            </a:r>
            <a:r>
              <a:rPr sz="1650" spc="-15" dirty="0">
                <a:solidFill>
                  <a:srgbClr val="575756"/>
                </a:solidFill>
                <a:latin typeface="Helvetica"/>
                <a:cs typeface="Helvetica"/>
              </a:rPr>
              <a:t> </a:t>
            </a:r>
            <a:r>
              <a:rPr sz="1650" dirty="0">
                <a:solidFill>
                  <a:srgbClr val="575756"/>
                </a:solidFill>
                <a:latin typeface="Helvetica"/>
                <a:cs typeface="Helvetica"/>
              </a:rPr>
              <a:t>around</a:t>
            </a:r>
            <a:r>
              <a:rPr sz="1650" spc="-15" dirty="0">
                <a:solidFill>
                  <a:srgbClr val="575756"/>
                </a:solidFill>
                <a:latin typeface="Helvetica"/>
                <a:cs typeface="Helvetica"/>
              </a:rPr>
              <a:t> </a:t>
            </a:r>
            <a:r>
              <a:rPr sz="1650" spc="-10" dirty="0">
                <a:solidFill>
                  <a:srgbClr val="575756"/>
                </a:solidFill>
                <a:latin typeface="Helvetica"/>
                <a:cs typeface="Helvetica"/>
              </a:rPr>
              <a:t>governance</a:t>
            </a:r>
            <a:r>
              <a:rPr sz="1650" spc="500" dirty="0">
                <a:solidFill>
                  <a:srgbClr val="575756"/>
                </a:solidFill>
                <a:latin typeface="Helvetica"/>
                <a:cs typeface="Helvetica"/>
              </a:rPr>
              <a:t> </a:t>
            </a:r>
            <a:r>
              <a:rPr sz="1650" dirty="0">
                <a:solidFill>
                  <a:srgbClr val="575756"/>
                </a:solidFill>
                <a:latin typeface="Helvetica"/>
                <a:cs typeface="Helvetica"/>
              </a:rPr>
              <a:t>and</a:t>
            </a:r>
            <a:r>
              <a:rPr sz="1650" spc="-15" dirty="0">
                <a:solidFill>
                  <a:srgbClr val="575756"/>
                </a:solidFill>
                <a:latin typeface="Helvetica"/>
                <a:cs typeface="Helvetica"/>
              </a:rPr>
              <a:t> </a:t>
            </a:r>
            <a:r>
              <a:rPr sz="1650" dirty="0">
                <a:solidFill>
                  <a:srgbClr val="575756"/>
                </a:solidFill>
                <a:latin typeface="Helvetica"/>
                <a:cs typeface="Helvetica"/>
              </a:rPr>
              <a:t>accountability</a:t>
            </a:r>
            <a:r>
              <a:rPr sz="1650" spc="-10" dirty="0">
                <a:solidFill>
                  <a:srgbClr val="575756"/>
                </a:solidFill>
                <a:latin typeface="Helvetica"/>
                <a:cs typeface="Helvetica"/>
              </a:rPr>
              <a:t> </a:t>
            </a:r>
            <a:r>
              <a:rPr sz="1650" dirty="0">
                <a:solidFill>
                  <a:srgbClr val="575756"/>
                </a:solidFill>
                <a:latin typeface="Helvetica"/>
                <a:cs typeface="Helvetica"/>
              </a:rPr>
              <a:t>for</a:t>
            </a:r>
            <a:r>
              <a:rPr sz="1650" spc="-10" dirty="0">
                <a:solidFill>
                  <a:srgbClr val="575756"/>
                </a:solidFill>
                <a:latin typeface="Helvetica"/>
                <a:cs typeface="Helvetica"/>
              </a:rPr>
              <a:t> resource </a:t>
            </a:r>
            <a:r>
              <a:rPr sz="1650" dirty="0">
                <a:solidFill>
                  <a:srgbClr val="575756"/>
                </a:solidFill>
                <a:latin typeface="Helvetica"/>
                <a:cs typeface="Helvetica"/>
              </a:rPr>
              <a:t>allocation</a:t>
            </a:r>
            <a:r>
              <a:rPr sz="1650" spc="-35" dirty="0">
                <a:solidFill>
                  <a:srgbClr val="575756"/>
                </a:solidFill>
                <a:latin typeface="Helvetica"/>
                <a:cs typeface="Helvetica"/>
              </a:rPr>
              <a:t> </a:t>
            </a:r>
            <a:r>
              <a:rPr sz="1650" dirty="0">
                <a:solidFill>
                  <a:srgbClr val="575756"/>
                </a:solidFill>
                <a:latin typeface="Helvetica"/>
                <a:cs typeface="Helvetica"/>
              </a:rPr>
              <a:t>and</a:t>
            </a:r>
            <a:r>
              <a:rPr sz="1650" spc="-30" dirty="0">
                <a:solidFill>
                  <a:srgbClr val="575756"/>
                </a:solidFill>
                <a:latin typeface="Helvetica"/>
                <a:cs typeface="Helvetica"/>
              </a:rPr>
              <a:t> </a:t>
            </a:r>
            <a:r>
              <a:rPr sz="1650" spc="-10" dirty="0">
                <a:solidFill>
                  <a:srgbClr val="575756"/>
                </a:solidFill>
                <a:latin typeface="Helvetica"/>
                <a:cs typeface="Helvetica"/>
              </a:rPr>
              <a:t>priorities</a:t>
            </a:r>
            <a:endParaRPr sz="1650">
              <a:latin typeface="Helvetica"/>
              <a:cs typeface="Helvetica"/>
            </a:endParaRPr>
          </a:p>
        </p:txBody>
      </p:sp>
      <p:sp>
        <p:nvSpPr>
          <p:cNvPr id="13" name="object 13"/>
          <p:cNvSpPr txBox="1"/>
          <p:nvPr/>
        </p:nvSpPr>
        <p:spPr>
          <a:xfrm>
            <a:off x="8334824" y="5172617"/>
            <a:ext cx="3811904" cy="1005205"/>
          </a:xfrm>
          <a:prstGeom prst="rect">
            <a:avLst/>
          </a:prstGeom>
          <a:solidFill>
            <a:srgbClr val="A3CE90">
              <a:alpha val="19999"/>
            </a:srgbClr>
          </a:solidFill>
        </p:spPr>
        <p:txBody>
          <a:bodyPr vert="horz" wrap="square" lIns="0" tIns="120015" rIns="0" bIns="0" rtlCol="0">
            <a:spAutoFit/>
          </a:bodyPr>
          <a:lstStyle/>
          <a:p>
            <a:pPr marL="168275" marR="282575">
              <a:lnSpc>
                <a:spcPct val="100000"/>
              </a:lnSpc>
              <a:spcBef>
                <a:spcPts val="945"/>
              </a:spcBef>
            </a:pPr>
            <a:r>
              <a:rPr sz="1650" dirty="0">
                <a:solidFill>
                  <a:srgbClr val="575756"/>
                </a:solidFill>
                <a:latin typeface="Helvetica"/>
                <a:cs typeface="Helvetica"/>
              </a:rPr>
              <a:t>Sustainable</a:t>
            </a:r>
            <a:r>
              <a:rPr sz="1650" spc="-50" dirty="0">
                <a:solidFill>
                  <a:srgbClr val="575756"/>
                </a:solidFill>
                <a:latin typeface="Helvetica"/>
                <a:cs typeface="Helvetica"/>
              </a:rPr>
              <a:t> </a:t>
            </a:r>
            <a:r>
              <a:rPr sz="1650" dirty="0">
                <a:solidFill>
                  <a:srgbClr val="575756"/>
                </a:solidFill>
                <a:latin typeface="Helvetica"/>
                <a:cs typeface="Helvetica"/>
              </a:rPr>
              <a:t>resource</a:t>
            </a:r>
            <a:r>
              <a:rPr sz="1650" spc="-45" dirty="0">
                <a:solidFill>
                  <a:srgbClr val="575756"/>
                </a:solidFill>
                <a:latin typeface="Helvetica"/>
                <a:cs typeface="Helvetica"/>
              </a:rPr>
              <a:t> </a:t>
            </a:r>
            <a:r>
              <a:rPr sz="1650" spc="-10" dirty="0">
                <a:solidFill>
                  <a:srgbClr val="575756"/>
                </a:solidFill>
                <a:latin typeface="Helvetica"/>
                <a:cs typeface="Helvetica"/>
              </a:rPr>
              <a:t>management </a:t>
            </a:r>
            <a:r>
              <a:rPr sz="1650" dirty="0">
                <a:solidFill>
                  <a:srgbClr val="575756"/>
                </a:solidFill>
                <a:latin typeface="Helvetica"/>
                <a:cs typeface="Helvetica"/>
              </a:rPr>
              <a:t>and</a:t>
            </a:r>
            <a:r>
              <a:rPr sz="1650" spc="-20" dirty="0">
                <a:solidFill>
                  <a:srgbClr val="575756"/>
                </a:solidFill>
                <a:latin typeface="Helvetica"/>
                <a:cs typeface="Helvetica"/>
              </a:rPr>
              <a:t> </a:t>
            </a:r>
            <a:r>
              <a:rPr sz="1650" dirty="0">
                <a:solidFill>
                  <a:srgbClr val="575756"/>
                </a:solidFill>
                <a:latin typeface="Helvetica"/>
                <a:cs typeface="Helvetica"/>
              </a:rPr>
              <a:t>contracts</a:t>
            </a:r>
            <a:r>
              <a:rPr sz="1650" spc="-15" dirty="0">
                <a:solidFill>
                  <a:srgbClr val="575756"/>
                </a:solidFill>
                <a:latin typeface="Helvetica"/>
                <a:cs typeface="Helvetica"/>
              </a:rPr>
              <a:t> </a:t>
            </a:r>
            <a:r>
              <a:rPr sz="1650" dirty="0">
                <a:solidFill>
                  <a:srgbClr val="575756"/>
                </a:solidFill>
                <a:latin typeface="Helvetica"/>
                <a:cs typeface="Helvetica"/>
              </a:rPr>
              <a:t>allow</a:t>
            </a:r>
            <a:r>
              <a:rPr sz="1650" spc="-15" dirty="0">
                <a:solidFill>
                  <a:srgbClr val="575756"/>
                </a:solidFill>
                <a:latin typeface="Helvetica"/>
                <a:cs typeface="Helvetica"/>
              </a:rPr>
              <a:t> </a:t>
            </a:r>
            <a:r>
              <a:rPr sz="1650" dirty="0">
                <a:solidFill>
                  <a:srgbClr val="575756"/>
                </a:solidFill>
                <a:latin typeface="Helvetica"/>
                <a:cs typeface="Helvetica"/>
              </a:rPr>
              <a:t>time</a:t>
            </a:r>
            <a:r>
              <a:rPr sz="1650" spc="-20" dirty="0">
                <a:solidFill>
                  <a:srgbClr val="575756"/>
                </a:solidFill>
                <a:latin typeface="Helvetica"/>
                <a:cs typeface="Helvetica"/>
              </a:rPr>
              <a:t> </a:t>
            </a:r>
            <a:r>
              <a:rPr sz="1650" dirty="0">
                <a:solidFill>
                  <a:srgbClr val="575756"/>
                </a:solidFill>
                <a:latin typeface="Helvetica"/>
                <a:cs typeface="Helvetica"/>
              </a:rPr>
              <a:t>for</a:t>
            </a:r>
            <a:r>
              <a:rPr sz="1650" spc="-10" dirty="0">
                <a:solidFill>
                  <a:srgbClr val="575756"/>
                </a:solidFill>
                <a:latin typeface="Helvetica"/>
                <a:cs typeface="Helvetica"/>
              </a:rPr>
              <a:t> change/ </a:t>
            </a:r>
            <a:r>
              <a:rPr sz="1650" dirty="0">
                <a:solidFill>
                  <a:srgbClr val="575756"/>
                </a:solidFill>
                <a:latin typeface="Helvetica"/>
                <a:cs typeface="Helvetica"/>
              </a:rPr>
              <a:t>transformation</a:t>
            </a:r>
            <a:r>
              <a:rPr sz="1650" spc="-40" dirty="0">
                <a:solidFill>
                  <a:srgbClr val="575756"/>
                </a:solidFill>
                <a:latin typeface="Helvetica"/>
                <a:cs typeface="Helvetica"/>
              </a:rPr>
              <a:t> </a:t>
            </a:r>
            <a:r>
              <a:rPr sz="1650" dirty="0">
                <a:solidFill>
                  <a:srgbClr val="575756"/>
                </a:solidFill>
                <a:latin typeface="Helvetica"/>
                <a:cs typeface="Helvetica"/>
              </a:rPr>
              <a:t>to</a:t>
            </a:r>
            <a:r>
              <a:rPr sz="1650" spc="-40" dirty="0">
                <a:solidFill>
                  <a:srgbClr val="575756"/>
                </a:solidFill>
                <a:latin typeface="Helvetica"/>
                <a:cs typeface="Helvetica"/>
              </a:rPr>
              <a:t> </a:t>
            </a:r>
            <a:r>
              <a:rPr sz="1650" spc="-10" dirty="0">
                <a:solidFill>
                  <a:srgbClr val="575756"/>
                </a:solidFill>
                <a:latin typeface="Helvetica"/>
                <a:cs typeface="Helvetica"/>
              </a:rPr>
              <a:t>embed</a:t>
            </a:r>
            <a:endParaRPr sz="1650">
              <a:latin typeface="Helvetica"/>
              <a:cs typeface="Helvetica"/>
            </a:endParaRPr>
          </a:p>
        </p:txBody>
      </p:sp>
      <p:sp>
        <p:nvSpPr>
          <p:cNvPr id="14" name="object 14"/>
          <p:cNvSpPr txBox="1"/>
          <p:nvPr/>
        </p:nvSpPr>
        <p:spPr>
          <a:xfrm>
            <a:off x="8334824" y="6337953"/>
            <a:ext cx="3811904" cy="1005205"/>
          </a:xfrm>
          <a:prstGeom prst="rect">
            <a:avLst/>
          </a:prstGeom>
          <a:solidFill>
            <a:srgbClr val="A3CE90">
              <a:alpha val="19999"/>
            </a:srgbClr>
          </a:solidFill>
        </p:spPr>
        <p:txBody>
          <a:bodyPr vert="horz" wrap="square" lIns="0" tIns="4445" rIns="0" bIns="0" rtlCol="0">
            <a:spAutoFit/>
          </a:bodyPr>
          <a:lstStyle/>
          <a:p>
            <a:pPr>
              <a:lnSpc>
                <a:spcPct val="100000"/>
              </a:lnSpc>
              <a:spcBef>
                <a:spcPts val="35"/>
              </a:spcBef>
            </a:pPr>
            <a:endParaRPr sz="1650">
              <a:latin typeface="Times New Roman"/>
              <a:cs typeface="Times New Roman"/>
            </a:endParaRPr>
          </a:p>
          <a:p>
            <a:pPr marL="173990" marR="166370">
              <a:lnSpc>
                <a:spcPct val="100000"/>
              </a:lnSpc>
            </a:pPr>
            <a:r>
              <a:rPr sz="1650" dirty="0">
                <a:solidFill>
                  <a:srgbClr val="575756"/>
                </a:solidFill>
                <a:latin typeface="Helvetica"/>
                <a:cs typeface="Helvetica"/>
              </a:rPr>
              <a:t>Leadership</a:t>
            </a:r>
            <a:r>
              <a:rPr sz="1650" spc="-50" dirty="0">
                <a:solidFill>
                  <a:srgbClr val="575756"/>
                </a:solidFill>
                <a:latin typeface="Helvetica"/>
                <a:cs typeface="Helvetica"/>
              </a:rPr>
              <a:t> </a:t>
            </a:r>
            <a:r>
              <a:rPr sz="1650" dirty="0">
                <a:solidFill>
                  <a:srgbClr val="575756"/>
                </a:solidFill>
                <a:latin typeface="Helvetica"/>
                <a:cs typeface="Helvetica"/>
              </a:rPr>
              <a:t>and</a:t>
            </a:r>
            <a:r>
              <a:rPr sz="1650" spc="-45" dirty="0">
                <a:solidFill>
                  <a:srgbClr val="575756"/>
                </a:solidFill>
                <a:latin typeface="Helvetica"/>
                <a:cs typeface="Helvetica"/>
              </a:rPr>
              <a:t> </a:t>
            </a:r>
            <a:r>
              <a:rPr sz="1650" dirty="0">
                <a:solidFill>
                  <a:srgbClr val="575756"/>
                </a:solidFill>
                <a:latin typeface="Helvetica"/>
                <a:cs typeface="Helvetica"/>
              </a:rPr>
              <a:t>change</a:t>
            </a:r>
            <a:r>
              <a:rPr sz="1650" spc="-45" dirty="0">
                <a:solidFill>
                  <a:srgbClr val="575756"/>
                </a:solidFill>
                <a:latin typeface="Helvetica"/>
                <a:cs typeface="Helvetica"/>
              </a:rPr>
              <a:t> </a:t>
            </a:r>
            <a:r>
              <a:rPr sz="1650" spc="-10" dirty="0">
                <a:solidFill>
                  <a:srgbClr val="575756"/>
                </a:solidFill>
                <a:latin typeface="Helvetica"/>
                <a:cs typeface="Helvetica"/>
              </a:rPr>
              <a:t>management </a:t>
            </a:r>
            <a:r>
              <a:rPr sz="1650" dirty="0">
                <a:solidFill>
                  <a:srgbClr val="575756"/>
                </a:solidFill>
                <a:latin typeface="Helvetica"/>
                <a:cs typeface="Helvetica"/>
              </a:rPr>
              <a:t>capabilities</a:t>
            </a:r>
            <a:r>
              <a:rPr sz="1650" spc="-5" dirty="0">
                <a:solidFill>
                  <a:srgbClr val="575756"/>
                </a:solidFill>
                <a:latin typeface="Helvetica"/>
                <a:cs typeface="Helvetica"/>
              </a:rPr>
              <a:t> </a:t>
            </a:r>
            <a:r>
              <a:rPr sz="1650" dirty="0">
                <a:solidFill>
                  <a:srgbClr val="575756"/>
                </a:solidFill>
                <a:latin typeface="Helvetica"/>
                <a:cs typeface="Helvetica"/>
              </a:rPr>
              <a:t>to</a:t>
            </a:r>
            <a:r>
              <a:rPr sz="1650" spc="-5" dirty="0">
                <a:solidFill>
                  <a:srgbClr val="575756"/>
                </a:solidFill>
                <a:latin typeface="Helvetica"/>
                <a:cs typeface="Helvetica"/>
              </a:rPr>
              <a:t> </a:t>
            </a:r>
            <a:r>
              <a:rPr sz="1650" dirty="0">
                <a:solidFill>
                  <a:srgbClr val="575756"/>
                </a:solidFill>
                <a:latin typeface="Helvetica"/>
                <a:cs typeface="Helvetica"/>
              </a:rPr>
              <a:t>deliver </a:t>
            </a:r>
            <a:r>
              <a:rPr sz="1650" spc="-10" dirty="0">
                <a:solidFill>
                  <a:srgbClr val="575756"/>
                </a:solidFill>
                <a:latin typeface="Helvetica"/>
                <a:cs typeface="Helvetica"/>
              </a:rPr>
              <a:t>transformation</a:t>
            </a:r>
            <a:endParaRPr sz="1650">
              <a:latin typeface="Helvetica"/>
              <a:cs typeface="Helvetica"/>
            </a:endParaRPr>
          </a:p>
        </p:txBody>
      </p:sp>
      <p:sp>
        <p:nvSpPr>
          <p:cNvPr id="15" name="object 15"/>
          <p:cNvSpPr txBox="1"/>
          <p:nvPr/>
        </p:nvSpPr>
        <p:spPr>
          <a:xfrm>
            <a:off x="12784951" y="7915989"/>
            <a:ext cx="5822315" cy="733425"/>
          </a:xfrm>
          <a:prstGeom prst="rect">
            <a:avLst/>
          </a:prstGeom>
          <a:solidFill>
            <a:srgbClr val="A3CE90">
              <a:alpha val="19999"/>
            </a:srgbClr>
          </a:solidFill>
        </p:spPr>
        <p:txBody>
          <a:bodyPr vert="horz" wrap="square" lIns="0" tIns="98425" rIns="0" bIns="0" rtlCol="0">
            <a:spAutoFit/>
          </a:bodyPr>
          <a:lstStyle/>
          <a:p>
            <a:pPr marL="257810" marR="841375">
              <a:lnSpc>
                <a:spcPct val="100000"/>
              </a:lnSpc>
              <a:spcBef>
                <a:spcPts val="775"/>
              </a:spcBef>
            </a:pPr>
            <a:r>
              <a:rPr sz="1650" dirty="0">
                <a:solidFill>
                  <a:srgbClr val="575756"/>
                </a:solidFill>
                <a:latin typeface="Helvetica"/>
                <a:cs typeface="Helvetica"/>
              </a:rPr>
              <a:t>Engage</a:t>
            </a:r>
            <a:r>
              <a:rPr sz="1650" spc="-15" dirty="0">
                <a:solidFill>
                  <a:srgbClr val="575756"/>
                </a:solidFill>
                <a:latin typeface="Helvetica"/>
                <a:cs typeface="Helvetica"/>
              </a:rPr>
              <a:t> </a:t>
            </a:r>
            <a:r>
              <a:rPr sz="1650" dirty="0">
                <a:solidFill>
                  <a:srgbClr val="575756"/>
                </a:solidFill>
                <a:latin typeface="Helvetica"/>
                <a:cs typeface="Helvetica"/>
              </a:rPr>
              <a:t>and</a:t>
            </a:r>
            <a:r>
              <a:rPr sz="1650" spc="-10" dirty="0">
                <a:solidFill>
                  <a:srgbClr val="575756"/>
                </a:solidFill>
                <a:latin typeface="Helvetica"/>
                <a:cs typeface="Helvetica"/>
              </a:rPr>
              <a:t> </a:t>
            </a:r>
            <a:r>
              <a:rPr sz="1650" dirty="0">
                <a:solidFill>
                  <a:srgbClr val="575756"/>
                </a:solidFill>
                <a:latin typeface="Helvetica"/>
                <a:cs typeface="Helvetica"/>
              </a:rPr>
              <a:t>empower</a:t>
            </a:r>
            <a:r>
              <a:rPr sz="1650" spc="-5" dirty="0">
                <a:solidFill>
                  <a:srgbClr val="575756"/>
                </a:solidFill>
                <a:latin typeface="Helvetica"/>
                <a:cs typeface="Helvetica"/>
              </a:rPr>
              <a:t> </a:t>
            </a:r>
            <a:r>
              <a:rPr sz="1650" dirty="0">
                <a:solidFill>
                  <a:srgbClr val="575756"/>
                </a:solidFill>
                <a:latin typeface="Helvetica"/>
                <a:cs typeface="Helvetica"/>
              </a:rPr>
              <a:t>stakeholders</a:t>
            </a:r>
            <a:r>
              <a:rPr sz="1650" spc="-5" dirty="0">
                <a:solidFill>
                  <a:srgbClr val="575756"/>
                </a:solidFill>
                <a:latin typeface="Helvetica"/>
                <a:cs typeface="Helvetica"/>
              </a:rPr>
              <a:t> </a:t>
            </a:r>
            <a:r>
              <a:rPr sz="1650" dirty="0">
                <a:solidFill>
                  <a:srgbClr val="575756"/>
                </a:solidFill>
                <a:latin typeface="Helvetica"/>
                <a:cs typeface="Helvetica"/>
              </a:rPr>
              <a:t>so</a:t>
            </a:r>
            <a:r>
              <a:rPr sz="1650" spc="-10" dirty="0">
                <a:solidFill>
                  <a:srgbClr val="575756"/>
                </a:solidFill>
                <a:latin typeface="Helvetica"/>
                <a:cs typeface="Helvetica"/>
              </a:rPr>
              <a:t> </a:t>
            </a:r>
            <a:r>
              <a:rPr sz="1650" dirty="0">
                <a:solidFill>
                  <a:srgbClr val="575756"/>
                </a:solidFill>
                <a:latin typeface="Helvetica"/>
                <a:cs typeface="Helvetica"/>
              </a:rPr>
              <a:t>our</a:t>
            </a:r>
            <a:r>
              <a:rPr sz="1650" spc="-5" dirty="0">
                <a:solidFill>
                  <a:srgbClr val="575756"/>
                </a:solidFill>
                <a:latin typeface="Helvetica"/>
                <a:cs typeface="Helvetica"/>
              </a:rPr>
              <a:t> </a:t>
            </a:r>
            <a:r>
              <a:rPr sz="1650" dirty="0">
                <a:solidFill>
                  <a:srgbClr val="575756"/>
                </a:solidFill>
                <a:latin typeface="Helvetica"/>
                <a:cs typeface="Helvetica"/>
              </a:rPr>
              <a:t>focus</a:t>
            </a:r>
            <a:r>
              <a:rPr sz="1650" spc="-5" dirty="0">
                <a:solidFill>
                  <a:srgbClr val="575756"/>
                </a:solidFill>
                <a:latin typeface="Helvetica"/>
                <a:cs typeface="Helvetica"/>
              </a:rPr>
              <a:t> </a:t>
            </a:r>
            <a:r>
              <a:rPr sz="1650" spc="-25" dirty="0">
                <a:solidFill>
                  <a:srgbClr val="575756"/>
                </a:solidFill>
                <a:latin typeface="Helvetica"/>
                <a:cs typeface="Helvetica"/>
              </a:rPr>
              <a:t>in </a:t>
            </a:r>
            <a:r>
              <a:rPr sz="1650" dirty="0">
                <a:solidFill>
                  <a:srgbClr val="575756"/>
                </a:solidFill>
                <a:latin typeface="Helvetica"/>
                <a:cs typeface="Helvetica"/>
              </a:rPr>
              <a:t>based</a:t>
            </a:r>
            <a:r>
              <a:rPr sz="1650" spc="-15" dirty="0">
                <a:solidFill>
                  <a:srgbClr val="575756"/>
                </a:solidFill>
                <a:latin typeface="Helvetica"/>
                <a:cs typeface="Helvetica"/>
              </a:rPr>
              <a:t> </a:t>
            </a:r>
            <a:r>
              <a:rPr sz="1650" dirty="0">
                <a:solidFill>
                  <a:srgbClr val="575756"/>
                </a:solidFill>
                <a:latin typeface="Helvetica"/>
                <a:cs typeface="Helvetica"/>
              </a:rPr>
              <a:t>on</a:t>
            </a:r>
            <a:r>
              <a:rPr sz="1650" spc="-15" dirty="0">
                <a:solidFill>
                  <a:srgbClr val="575756"/>
                </a:solidFill>
                <a:latin typeface="Helvetica"/>
                <a:cs typeface="Helvetica"/>
              </a:rPr>
              <a:t> </a:t>
            </a:r>
            <a:r>
              <a:rPr sz="1650" dirty="0">
                <a:solidFill>
                  <a:srgbClr val="575756"/>
                </a:solidFill>
                <a:latin typeface="Helvetica"/>
                <a:cs typeface="Helvetica"/>
              </a:rPr>
              <a:t>their</a:t>
            </a:r>
            <a:r>
              <a:rPr sz="1650" spc="-5" dirty="0">
                <a:solidFill>
                  <a:srgbClr val="575756"/>
                </a:solidFill>
                <a:latin typeface="Helvetica"/>
                <a:cs typeface="Helvetica"/>
              </a:rPr>
              <a:t> </a:t>
            </a:r>
            <a:r>
              <a:rPr sz="1650" spc="-10" dirty="0">
                <a:solidFill>
                  <a:srgbClr val="575756"/>
                </a:solidFill>
                <a:latin typeface="Helvetica"/>
                <a:cs typeface="Helvetica"/>
              </a:rPr>
              <a:t>reality</a:t>
            </a:r>
            <a:endParaRPr sz="1650">
              <a:latin typeface="Helvetica"/>
              <a:cs typeface="Helvetica"/>
            </a:endParaRPr>
          </a:p>
        </p:txBody>
      </p:sp>
      <p:sp>
        <p:nvSpPr>
          <p:cNvPr id="16" name="object 16"/>
          <p:cNvSpPr txBox="1"/>
          <p:nvPr/>
        </p:nvSpPr>
        <p:spPr>
          <a:xfrm>
            <a:off x="12784951" y="6988540"/>
            <a:ext cx="5822315" cy="733425"/>
          </a:xfrm>
          <a:prstGeom prst="rect">
            <a:avLst/>
          </a:prstGeom>
          <a:solidFill>
            <a:srgbClr val="A3CE90">
              <a:alpha val="19999"/>
            </a:srgbClr>
          </a:solidFill>
        </p:spPr>
        <p:txBody>
          <a:bodyPr vert="horz" wrap="square" lIns="0" tIns="99060" rIns="0" bIns="0" rtlCol="0">
            <a:spAutoFit/>
          </a:bodyPr>
          <a:lstStyle/>
          <a:p>
            <a:pPr marL="257810" marR="433070">
              <a:lnSpc>
                <a:spcPct val="100000"/>
              </a:lnSpc>
              <a:spcBef>
                <a:spcPts val="780"/>
              </a:spcBef>
            </a:pPr>
            <a:r>
              <a:rPr sz="1650" dirty="0">
                <a:solidFill>
                  <a:srgbClr val="575756"/>
                </a:solidFill>
                <a:latin typeface="Helvetica"/>
                <a:cs typeface="Helvetica"/>
              </a:rPr>
              <a:t>Foster</a:t>
            </a:r>
            <a:r>
              <a:rPr sz="1650" spc="-30" dirty="0">
                <a:solidFill>
                  <a:srgbClr val="575756"/>
                </a:solidFill>
                <a:latin typeface="Helvetica"/>
                <a:cs typeface="Helvetica"/>
              </a:rPr>
              <a:t> </a:t>
            </a:r>
            <a:r>
              <a:rPr sz="1650" dirty="0">
                <a:solidFill>
                  <a:srgbClr val="575756"/>
                </a:solidFill>
                <a:latin typeface="Helvetica"/>
                <a:cs typeface="Helvetica"/>
              </a:rPr>
              <a:t>a</a:t>
            </a:r>
            <a:r>
              <a:rPr sz="1650" spc="-25" dirty="0">
                <a:solidFill>
                  <a:srgbClr val="575756"/>
                </a:solidFill>
                <a:latin typeface="Helvetica"/>
                <a:cs typeface="Helvetica"/>
              </a:rPr>
              <a:t> </a:t>
            </a:r>
            <a:r>
              <a:rPr sz="1650" dirty="0">
                <a:solidFill>
                  <a:srgbClr val="575756"/>
                </a:solidFill>
                <a:latin typeface="Helvetica"/>
                <a:cs typeface="Helvetica"/>
              </a:rPr>
              <a:t>culture</a:t>
            </a:r>
            <a:r>
              <a:rPr sz="1650" spc="-30" dirty="0">
                <a:solidFill>
                  <a:srgbClr val="575756"/>
                </a:solidFill>
                <a:latin typeface="Helvetica"/>
                <a:cs typeface="Helvetica"/>
              </a:rPr>
              <a:t> </a:t>
            </a:r>
            <a:r>
              <a:rPr sz="1650" dirty="0">
                <a:solidFill>
                  <a:srgbClr val="575756"/>
                </a:solidFill>
                <a:latin typeface="Helvetica"/>
                <a:cs typeface="Helvetica"/>
              </a:rPr>
              <a:t>of</a:t>
            </a:r>
            <a:r>
              <a:rPr sz="1650" spc="-25" dirty="0">
                <a:solidFill>
                  <a:srgbClr val="575756"/>
                </a:solidFill>
                <a:latin typeface="Helvetica"/>
                <a:cs typeface="Helvetica"/>
              </a:rPr>
              <a:t> </a:t>
            </a:r>
            <a:r>
              <a:rPr sz="1650" dirty="0">
                <a:solidFill>
                  <a:srgbClr val="575756"/>
                </a:solidFill>
                <a:latin typeface="Helvetica"/>
                <a:cs typeface="Helvetica"/>
              </a:rPr>
              <a:t>continuous</a:t>
            </a:r>
            <a:r>
              <a:rPr sz="1650" spc="-30" dirty="0">
                <a:solidFill>
                  <a:srgbClr val="575756"/>
                </a:solidFill>
                <a:latin typeface="Helvetica"/>
                <a:cs typeface="Helvetica"/>
              </a:rPr>
              <a:t> </a:t>
            </a:r>
            <a:r>
              <a:rPr sz="1650" dirty="0">
                <a:solidFill>
                  <a:srgbClr val="575756"/>
                </a:solidFill>
                <a:latin typeface="Helvetica"/>
                <a:cs typeface="Helvetica"/>
              </a:rPr>
              <a:t>improvement</a:t>
            </a:r>
            <a:r>
              <a:rPr sz="1650" spc="-25" dirty="0">
                <a:solidFill>
                  <a:srgbClr val="575756"/>
                </a:solidFill>
                <a:latin typeface="Helvetica"/>
                <a:cs typeface="Helvetica"/>
              </a:rPr>
              <a:t> </a:t>
            </a:r>
            <a:r>
              <a:rPr sz="1650" dirty="0">
                <a:solidFill>
                  <a:srgbClr val="575756"/>
                </a:solidFill>
                <a:latin typeface="Helvetica"/>
                <a:cs typeface="Helvetica"/>
              </a:rPr>
              <a:t>and</a:t>
            </a:r>
            <a:r>
              <a:rPr sz="1650" spc="-30" dirty="0">
                <a:solidFill>
                  <a:srgbClr val="575756"/>
                </a:solidFill>
                <a:latin typeface="Helvetica"/>
                <a:cs typeface="Helvetica"/>
              </a:rPr>
              <a:t> </a:t>
            </a:r>
            <a:r>
              <a:rPr sz="1650" spc="-10" dirty="0">
                <a:solidFill>
                  <a:srgbClr val="575756"/>
                </a:solidFill>
                <a:latin typeface="Helvetica"/>
                <a:cs typeface="Helvetica"/>
              </a:rPr>
              <a:t>shared </a:t>
            </a:r>
            <a:r>
              <a:rPr sz="1650" dirty="0">
                <a:solidFill>
                  <a:srgbClr val="575756"/>
                </a:solidFill>
                <a:latin typeface="Helvetica"/>
                <a:cs typeface="Helvetica"/>
              </a:rPr>
              <a:t>responsibility</a:t>
            </a:r>
            <a:r>
              <a:rPr sz="1650" spc="-15" dirty="0">
                <a:solidFill>
                  <a:srgbClr val="575756"/>
                </a:solidFill>
                <a:latin typeface="Helvetica"/>
                <a:cs typeface="Helvetica"/>
              </a:rPr>
              <a:t> </a:t>
            </a:r>
            <a:r>
              <a:rPr sz="1650" dirty="0">
                <a:solidFill>
                  <a:srgbClr val="575756"/>
                </a:solidFill>
                <a:latin typeface="Helvetica"/>
                <a:cs typeface="Helvetica"/>
              </a:rPr>
              <a:t>for</a:t>
            </a:r>
            <a:r>
              <a:rPr sz="1650" spc="-15" dirty="0">
                <a:solidFill>
                  <a:srgbClr val="575756"/>
                </a:solidFill>
                <a:latin typeface="Helvetica"/>
                <a:cs typeface="Helvetica"/>
              </a:rPr>
              <a:t> </a:t>
            </a:r>
            <a:r>
              <a:rPr sz="1650" dirty="0">
                <a:solidFill>
                  <a:srgbClr val="575756"/>
                </a:solidFill>
                <a:latin typeface="Helvetica"/>
                <a:cs typeface="Helvetica"/>
              </a:rPr>
              <a:t>patient</a:t>
            </a:r>
            <a:r>
              <a:rPr sz="1650" spc="-15" dirty="0">
                <a:solidFill>
                  <a:srgbClr val="575756"/>
                </a:solidFill>
                <a:latin typeface="Helvetica"/>
                <a:cs typeface="Helvetica"/>
              </a:rPr>
              <a:t> </a:t>
            </a:r>
            <a:r>
              <a:rPr sz="1650" dirty="0">
                <a:solidFill>
                  <a:srgbClr val="575756"/>
                </a:solidFill>
                <a:latin typeface="Helvetica"/>
                <a:cs typeface="Helvetica"/>
              </a:rPr>
              <a:t>and</a:t>
            </a:r>
            <a:r>
              <a:rPr sz="1650" spc="-20" dirty="0">
                <a:solidFill>
                  <a:srgbClr val="575756"/>
                </a:solidFill>
                <a:latin typeface="Helvetica"/>
                <a:cs typeface="Helvetica"/>
              </a:rPr>
              <a:t> </a:t>
            </a:r>
            <a:r>
              <a:rPr sz="1650" dirty="0">
                <a:solidFill>
                  <a:srgbClr val="575756"/>
                </a:solidFill>
                <a:latin typeface="Helvetica"/>
                <a:cs typeface="Helvetica"/>
              </a:rPr>
              <a:t>workforce</a:t>
            </a:r>
            <a:r>
              <a:rPr sz="1650" spc="-15" dirty="0">
                <a:solidFill>
                  <a:srgbClr val="575756"/>
                </a:solidFill>
                <a:latin typeface="Helvetica"/>
                <a:cs typeface="Helvetica"/>
              </a:rPr>
              <a:t> </a:t>
            </a:r>
            <a:r>
              <a:rPr sz="1650" spc="-10" dirty="0">
                <a:solidFill>
                  <a:srgbClr val="575756"/>
                </a:solidFill>
                <a:latin typeface="Helvetica"/>
                <a:cs typeface="Helvetica"/>
              </a:rPr>
              <a:t>outcomes</a:t>
            </a:r>
            <a:endParaRPr sz="1650">
              <a:latin typeface="Helvetica"/>
              <a:cs typeface="Helvetica"/>
            </a:endParaRPr>
          </a:p>
        </p:txBody>
      </p:sp>
      <p:sp>
        <p:nvSpPr>
          <p:cNvPr id="17" name="object 17"/>
          <p:cNvSpPr txBox="1"/>
          <p:nvPr/>
        </p:nvSpPr>
        <p:spPr>
          <a:xfrm>
            <a:off x="12784951" y="4007281"/>
            <a:ext cx="5822315" cy="429895"/>
          </a:xfrm>
          <a:prstGeom prst="rect">
            <a:avLst/>
          </a:prstGeom>
          <a:solidFill>
            <a:srgbClr val="A3CE90">
              <a:alpha val="19999"/>
            </a:srgbClr>
          </a:solidFill>
        </p:spPr>
        <p:txBody>
          <a:bodyPr vert="horz" wrap="square" lIns="0" tIns="99060" rIns="0" bIns="0" rtlCol="0">
            <a:spAutoFit/>
          </a:bodyPr>
          <a:lstStyle/>
          <a:p>
            <a:pPr marL="257810">
              <a:lnSpc>
                <a:spcPct val="100000"/>
              </a:lnSpc>
              <a:spcBef>
                <a:spcPts val="780"/>
              </a:spcBef>
            </a:pPr>
            <a:r>
              <a:rPr sz="1650" dirty="0">
                <a:solidFill>
                  <a:srgbClr val="575756"/>
                </a:solidFill>
                <a:latin typeface="Helvetica"/>
                <a:cs typeface="Helvetica"/>
              </a:rPr>
              <a:t>Creation</a:t>
            </a:r>
            <a:r>
              <a:rPr sz="1650" spc="-25" dirty="0">
                <a:solidFill>
                  <a:srgbClr val="575756"/>
                </a:solidFill>
                <a:latin typeface="Helvetica"/>
                <a:cs typeface="Helvetica"/>
              </a:rPr>
              <a:t> </a:t>
            </a:r>
            <a:r>
              <a:rPr sz="1650" dirty="0">
                <a:solidFill>
                  <a:srgbClr val="575756"/>
                </a:solidFill>
                <a:latin typeface="Helvetica"/>
                <a:cs typeface="Helvetica"/>
              </a:rPr>
              <a:t>of</a:t>
            </a:r>
            <a:r>
              <a:rPr sz="1650" spc="-15" dirty="0">
                <a:solidFill>
                  <a:srgbClr val="575756"/>
                </a:solidFill>
                <a:latin typeface="Helvetica"/>
                <a:cs typeface="Helvetica"/>
              </a:rPr>
              <a:t> </a:t>
            </a:r>
            <a:r>
              <a:rPr sz="1650" dirty="0">
                <a:solidFill>
                  <a:srgbClr val="575756"/>
                </a:solidFill>
                <a:latin typeface="Helvetica"/>
                <a:cs typeface="Helvetica"/>
              </a:rPr>
              <a:t>a</a:t>
            </a:r>
            <a:r>
              <a:rPr sz="1650" spc="-25" dirty="0">
                <a:solidFill>
                  <a:srgbClr val="575756"/>
                </a:solidFill>
                <a:latin typeface="Helvetica"/>
                <a:cs typeface="Helvetica"/>
              </a:rPr>
              <a:t> </a:t>
            </a:r>
            <a:r>
              <a:rPr sz="1650" dirty="0">
                <a:solidFill>
                  <a:srgbClr val="575756"/>
                </a:solidFill>
                <a:latin typeface="Helvetica"/>
                <a:cs typeface="Helvetica"/>
              </a:rPr>
              <a:t>shared</a:t>
            </a:r>
            <a:r>
              <a:rPr sz="1650" spc="-20" dirty="0">
                <a:solidFill>
                  <a:srgbClr val="575756"/>
                </a:solidFill>
                <a:latin typeface="Helvetica"/>
                <a:cs typeface="Helvetica"/>
              </a:rPr>
              <a:t> </a:t>
            </a:r>
            <a:r>
              <a:rPr sz="1650" dirty="0">
                <a:solidFill>
                  <a:srgbClr val="575756"/>
                </a:solidFill>
                <a:latin typeface="Helvetica"/>
                <a:cs typeface="Helvetica"/>
              </a:rPr>
              <a:t>vision</a:t>
            </a:r>
            <a:r>
              <a:rPr sz="1650" spc="-25" dirty="0">
                <a:solidFill>
                  <a:srgbClr val="575756"/>
                </a:solidFill>
                <a:latin typeface="Helvetica"/>
                <a:cs typeface="Helvetica"/>
              </a:rPr>
              <a:t> </a:t>
            </a:r>
            <a:r>
              <a:rPr sz="1650" dirty="0">
                <a:solidFill>
                  <a:srgbClr val="575756"/>
                </a:solidFill>
                <a:latin typeface="Helvetica"/>
                <a:cs typeface="Helvetica"/>
              </a:rPr>
              <a:t>for</a:t>
            </a:r>
            <a:r>
              <a:rPr sz="1650" spc="-15" dirty="0">
                <a:solidFill>
                  <a:srgbClr val="575756"/>
                </a:solidFill>
                <a:latin typeface="Helvetica"/>
                <a:cs typeface="Helvetica"/>
              </a:rPr>
              <a:t> </a:t>
            </a:r>
            <a:r>
              <a:rPr sz="1650" dirty="0">
                <a:solidFill>
                  <a:srgbClr val="575756"/>
                </a:solidFill>
                <a:latin typeface="Helvetica"/>
                <a:cs typeface="Helvetica"/>
              </a:rPr>
              <a:t>change</a:t>
            </a:r>
            <a:r>
              <a:rPr sz="1650" spc="-25" dirty="0">
                <a:solidFill>
                  <a:srgbClr val="575756"/>
                </a:solidFill>
                <a:latin typeface="Helvetica"/>
                <a:cs typeface="Helvetica"/>
              </a:rPr>
              <a:t> </a:t>
            </a:r>
            <a:r>
              <a:rPr sz="1650" dirty="0">
                <a:solidFill>
                  <a:srgbClr val="575756"/>
                </a:solidFill>
                <a:latin typeface="Helvetica"/>
                <a:cs typeface="Helvetica"/>
              </a:rPr>
              <a:t>and</a:t>
            </a:r>
            <a:r>
              <a:rPr sz="1650" spc="-20" dirty="0">
                <a:solidFill>
                  <a:srgbClr val="575756"/>
                </a:solidFill>
                <a:latin typeface="Helvetica"/>
                <a:cs typeface="Helvetica"/>
              </a:rPr>
              <a:t> </a:t>
            </a:r>
            <a:r>
              <a:rPr sz="1650" spc="-10" dirty="0">
                <a:solidFill>
                  <a:srgbClr val="575756"/>
                </a:solidFill>
                <a:latin typeface="Helvetica"/>
                <a:cs typeface="Helvetica"/>
              </a:rPr>
              <a:t>transformation</a:t>
            </a:r>
            <a:endParaRPr sz="1650">
              <a:latin typeface="Helvetica"/>
              <a:cs typeface="Helvetica"/>
            </a:endParaRPr>
          </a:p>
        </p:txBody>
      </p:sp>
      <p:sp>
        <p:nvSpPr>
          <p:cNvPr id="18" name="object 18"/>
          <p:cNvSpPr txBox="1"/>
          <p:nvPr/>
        </p:nvSpPr>
        <p:spPr>
          <a:xfrm>
            <a:off x="12784951" y="5809823"/>
            <a:ext cx="5822315" cy="984885"/>
          </a:xfrm>
          <a:prstGeom prst="rect">
            <a:avLst/>
          </a:prstGeom>
          <a:solidFill>
            <a:srgbClr val="A3CE90">
              <a:alpha val="19999"/>
            </a:srgbClr>
          </a:solidFill>
        </p:spPr>
        <p:txBody>
          <a:bodyPr vert="horz" wrap="square" lIns="0" tIns="98425" rIns="0" bIns="0" rtlCol="0">
            <a:spAutoFit/>
          </a:bodyPr>
          <a:lstStyle/>
          <a:p>
            <a:pPr marL="257810" marR="889000">
              <a:lnSpc>
                <a:spcPct val="100000"/>
              </a:lnSpc>
              <a:spcBef>
                <a:spcPts val="775"/>
              </a:spcBef>
            </a:pPr>
            <a:r>
              <a:rPr sz="1650" dirty="0">
                <a:solidFill>
                  <a:srgbClr val="575756"/>
                </a:solidFill>
                <a:latin typeface="Helvetica"/>
                <a:cs typeface="Helvetica"/>
              </a:rPr>
              <a:t>Development</a:t>
            </a:r>
            <a:r>
              <a:rPr sz="1650" spc="-20" dirty="0">
                <a:solidFill>
                  <a:srgbClr val="575756"/>
                </a:solidFill>
                <a:latin typeface="Helvetica"/>
                <a:cs typeface="Helvetica"/>
              </a:rPr>
              <a:t> </a:t>
            </a:r>
            <a:r>
              <a:rPr sz="1650" dirty="0">
                <a:solidFill>
                  <a:srgbClr val="575756"/>
                </a:solidFill>
                <a:latin typeface="Helvetica"/>
                <a:cs typeface="Helvetica"/>
              </a:rPr>
              <a:t>of</a:t>
            </a:r>
            <a:r>
              <a:rPr sz="1650" spc="-20" dirty="0">
                <a:solidFill>
                  <a:srgbClr val="575756"/>
                </a:solidFill>
                <a:latin typeface="Helvetica"/>
                <a:cs typeface="Helvetica"/>
              </a:rPr>
              <a:t> </a:t>
            </a:r>
            <a:r>
              <a:rPr sz="1650" dirty="0">
                <a:solidFill>
                  <a:srgbClr val="575756"/>
                </a:solidFill>
                <a:latin typeface="Helvetica"/>
                <a:cs typeface="Helvetica"/>
              </a:rPr>
              <a:t>governance</a:t>
            </a:r>
            <a:r>
              <a:rPr sz="1650" spc="-20" dirty="0">
                <a:solidFill>
                  <a:srgbClr val="575756"/>
                </a:solidFill>
                <a:latin typeface="Helvetica"/>
                <a:cs typeface="Helvetica"/>
              </a:rPr>
              <a:t> </a:t>
            </a:r>
            <a:r>
              <a:rPr sz="1650" dirty="0">
                <a:solidFill>
                  <a:srgbClr val="575756"/>
                </a:solidFill>
                <a:latin typeface="Helvetica"/>
                <a:cs typeface="Helvetica"/>
              </a:rPr>
              <a:t>structure</a:t>
            </a:r>
            <a:r>
              <a:rPr sz="1650" spc="-25" dirty="0">
                <a:solidFill>
                  <a:srgbClr val="575756"/>
                </a:solidFill>
                <a:latin typeface="Helvetica"/>
                <a:cs typeface="Helvetica"/>
              </a:rPr>
              <a:t> </a:t>
            </a:r>
            <a:r>
              <a:rPr sz="1650" dirty="0">
                <a:solidFill>
                  <a:srgbClr val="575756"/>
                </a:solidFill>
                <a:latin typeface="Helvetica"/>
                <a:cs typeface="Helvetica"/>
              </a:rPr>
              <a:t>to</a:t>
            </a:r>
            <a:r>
              <a:rPr sz="1650" spc="-20" dirty="0">
                <a:solidFill>
                  <a:srgbClr val="575756"/>
                </a:solidFill>
                <a:latin typeface="Helvetica"/>
                <a:cs typeface="Helvetica"/>
              </a:rPr>
              <a:t> </a:t>
            </a:r>
            <a:r>
              <a:rPr sz="1650" spc="-10" dirty="0">
                <a:solidFill>
                  <a:srgbClr val="575756"/>
                </a:solidFill>
                <a:latin typeface="Helvetica"/>
                <a:cs typeface="Helvetica"/>
              </a:rPr>
              <a:t>support </a:t>
            </a:r>
            <a:r>
              <a:rPr sz="1650" dirty="0">
                <a:solidFill>
                  <a:srgbClr val="575756"/>
                </a:solidFill>
                <a:latin typeface="Helvetica"/>
                <a:cs typeface="Helvetica"/>
              </a:rPr>
              <a:t>collaborative</a:t>
            </a:r>
            <a:r>
              <a:rPr sz="1650" spc="-35" dirty="0">
                <a:solidFill>
                  <a:srgbClr val="575756"/>
                </a:solidFill>
                <a:latin typeface="Helvetica"/>
                <a:cs typeface="Helvetica"/>
              </a:rPr>
              <a:t> </a:t>
            </a:r>
            <a:r>
              <a:rPr sz="1650" dirty="0">
                <a:solidFill>
                  <a:srgbClr val="575756"/>
                </a:solidFill>
                <a:latin typeface="Helvetica"/>
                <a:cs typeface="Helvetica"/>
              </a:rPr>
              <a:t>decision</a:t>
            </a:r>
            <a:r>
              <a:rPr sz="1650" spc="-30" dirty="0">
                <a:solidFill>
                  <a:srgbClr val="575756"/>
                </a:solidFill>
                <a:latin typeface="Helvetica"/>
                <a:cs typeface="Helvetica"/>
              </a:rPr>
              <a:t> </a:t>
            </a:r>
            <a:r>
              <a:rPr sz="1650" dirty="0">
                <a:solidFill>
                  <a:srgbClr val="575756"/>
                </a:solidFill>
                <a:latin typeface="Helvetica"/>
                <a:cs typeface="Helvetica"/>
              </a:rPr>
              <a:t>making,</a:t>
            </a:r>
            <a:r>
              <a:rPr sz="1650" spc="-25" dirty="0">
                <a:solidFill>
                  <a:srgbClr val="575756"/>
                </a:solidFill>
                <a:latin typeface="Helvetica"/>
                <a:cs typeface="Helvetica"/>
              </a:rPr>
              <a:t> </a:t>
            </a:r>
            <a:r>
              <a:rPr sz="1650" dirty="0">
                <a:solidFill>
                  <a:srgbClr val="575756"/>
                </a:solidFill>
                <a:latin typeface="Helvetica"/>
                <a:cs typeface="Helvetica"/>
              </a:rPr>
              <a:t>ensuring</a:t>
            </a:r>
            <a:r>
              <a:rPr sz="1650" spc="-30" dirty="0">
                <a:solidFill>
                  <a:srgbClr val="575756"/>
                </a:solidFill>
                <a:latin typeface="Helvetica"/>
                <a:cs typeface="Helvetica"/>
              </a:rPr>
              <a:t> </a:t>
            </a:r>
            <a:r>
              <a:rPr sz="1650" dirty="0">
                <a:solidFill>
                  <a:srgbClr val="575756"/>
                </a:solidFill>
                <a:latin typeface="Helvetica"/>
                <a:cs typeface="Helvetica"/>
              </a:rPr>
              <a:t>clarity</a:t>
            </a:r>
            <a:r>
              <a:rPr sz="1650" spc="-25" dirty="0">
                <a:solidFill>
                  <a:srgbClr val="575756"/>
                </a:solidFill>
                <a:latin typeface="Helvetica"/>
                <a:cs typeface="Helvetica"/>
              </a:rPr>
              <a:t> and </a:t>
            </a:r>
            <a:r>
              <a:rPr sz="1650" dirty="0">
                <a:solidFill>
                  <a:srgbClr val="575756"/>
                </a:solidFill>
                <a:latin typeface="Helvetica"/>
                <a:cs typeface="Helvetica"/>
              </a:rPr>
              <a:t>transparency</a:t>
            </a:r>
            <a:r>
              <a:rPr sz="1650" spc="-15" dirty="0">
                <a:solidFill>
                  <a:srgbClr val="575756"/>
                </a:solidFill>
                <a:latin typeface="Helvetica"/>
                <a:cs typeface="Helvetica"/>
              </a:rPr>
              <a:t> </a:t>
            </a:r>
            <a:r>
              <a:rPr sz="1650" dirty="0">
                <a:solidFill>
                  <a:srgbClr val="575756"/>
                </a:solidFill>
                <a:latin typeface="Helvetica"/>
                <a:cs typeface="Helvetica"/>
              </a:rPr>
              <a:t>and</a:t>
            </a:r>
            <a:r>
              <a:rPr sz="1650" spc="-10" dirty="0">
                <a:solidFill>
                  <a:srgbClr val="575756"/>
                </a:solidFill>
                <a:latin typeface="Helvetica"/>
                <a:cs typeface="Helvetica"/>
              </a:rPr>
              <a:t> </a:t>
            </a:r>
            <a:r>
              <a:rPr sz="1650" dirty="0">
                <a:solidFill>
                  <a:srgbClr val="575756"/>
                </a:solidFill>
                <a:latin typeface="Helvetica"/>
                <a:cs typeface="Helvetica"/>
              </a:rPr>
              <a:t>clear</a:t>
            </a:r>
            <a:r>
              <a:rPr sz="1650" spc="-15" dirty="0">
                <a:solidFill>
                  <a:srgbClr val="575756"/>
                </a:solidFill>
                <a:latin typeface="Helvetica"/>
                <a:cs typeface="Helvetica"/>
              </a:rPr>
              <a:t> </a:t>
            </a:r>
            <a:r>
              <a:rPr sz="1650" dirty="0">
                <a:solidFill>
                  <a:srgbClr val="575756"/>
                </a:solidFill>
                <a:latin typeface="Helvetica"/>
                <a:cs typeface="Helvetica"/>
              </a:rPr>
              <a:t>outcome</a:t>
            </a:r>
            <a:r>
              <a:rPr sz="1650" spc="-10" dirty="0">
                <a:solidFill>
                  <a:srgbClr val="575756"/>
                </a:solidFill>
                <a:latin typeface="Helvetica"/>
                <a:cs typeface="Helvetica"/>
              </a:rPr>
              <a:t> measures</a:t>
            </a:r>
            <a:endParaRPr sz="1650">
              <a:latin typeface="Helvetica"/>
              <a:cs typeface="Helvetica"/>
            </a:endParaRPr>
          </a:p>
        </p:txBody>
      </p:sp>
      <p:sp>
        <p:nvSpPr>
          <p:cNvPr id="19" name="object 19"/>
          <p:cNvSpPr txBox="1"/>
          <p:nvPr/>
        </p:nvSpPr>
        <p:spPr>
          <a:xfrm>
            <a:off x="12784951" y="4631073"/>
            <a:ext cx="5822315" cy="984885"/>
          </a:xfrm>
          <a:prstGeom prst="rect">
            <a:avLst/>
          </a:prstGeom>
          <a:solidFill>
            <a:srgbClr val="A3CE90">
              <a:alpha val="19999"/>
            </a:srgbClr>
          </a:solidFill>
        </p:spPr>
        <p:txBody>
          <a:bodyPr vert="horz" wrap="square" lIns="0" tIns="98425" rIns="0" bIns="0" rtlCol="0">
            <a:spAutoFit/>
          </a:bodyPr>
          <a:lstStyle/>
          <a:p>
            <a:pPr marL="257810" marR="573405">
              <a:lnSpc>
                <a:spcPct val="100000"/>
              </a:lnSpc>
              <a:spcBef>
                <a:spcPts val="775"/>
              </a:spcBef>
            </a:pPr>
            <a:r>
              <a:rPr sz="1650" dirty="0">
                <a:solidFill>
                  <a:srgbClr val="575756"/>
                </a:solidFill>
                <a:latin typeface="Helvetica"/>
                <a:cs typeface="Helvetica"/>
              </a:rPr>
              <a:t>Joint</a:t>
            </a:r>
            <a:r>
              <a:rPr sz="1650" spc="-15" dirty="0">
                <a:solidFill>
                  <a:srgbClr val="575756"/>
                </a:solidFill>
                <a:latin typeface="Helvetica"/>
                <a:cs typeface="Helvetica"/>
              </a:rPr>
              <a:t> </a:t>
            </a:r>
            <a:r>
              <a:rPr sz="1650" dirty="0">
                <a:solidFill>
                  <a:srgbClr val="575756"/>
                </a:solidFill>
                <a:latin typeface="Helvetica"/>
                <a:cs typeface="Helvetica"/>
              </a:rPr>
              <a:t>professional</a:t>
            </a:r>
            <a:r>
              <a:rPr sz="1650" spc="-20" dirty="0">
                <a:solidFill>
                  <a:srgbClr val="575756"/>
                </a:solidFill>
                <a:latin typeface="Helvetica"/>
                <a:cs typeface="Helvetica"/>
              </a:rPr>
              <a:t> </a:t>
            </a:r>
            <a:r>
              <a:rPr sz="1650" dirty="0">
                <a:solidFill>
                  <a:srgbClr val="575756"/>
                </a:solidFill>
                <a:latin typeface="Helvetica"/>
                <a:cs typeface="Helvetica"/>
              </a:rPr>
              <a:t>development</a:t>
            </a:r>
            <a:r>
              <a:rPr sz="1650" spc="-15" dirty="0">
                <a:solidFill>
                  <a:srgbClr val="575756"/>
                </a:solidFill>
                <a:latin typeface="Helvetica"/>
                <a:cs typeface="Helvetica"/>
              </a:rPr>
              <a:t> </a:t>
            </a:r>
            <a:r>
              <a:rPr sz="1650" dirty="0">
                <a:solidFill>
                  <a:srgbClr val="575756"/>
                </a:solidFill>
                <a:latin typeface="Helvetica"/>
                <a:cs typeface="Helvetica"/>
              </a:rPr>
              <a:t>sessions</a:t>
            </a:r>
            <a:r>
              <a:rPr sz="1650" spc="-10" dirty="0">
                <a:solidFill>
                  <a:srgbClr val="575756"/>
                </a:solidFill>
                <a:latin typeface="Helvetica"/>
                <a:cs typeface="Helvetica"/>
              </a:rPr>
              <a:t> </a:t>
            </a:r>
            <a:r>
              <a:rPr sz="1650" spc="-25" dirty="0">
                <a:solidFill>
                  <a:srgbClr val="575756"/>
                </a:solidFill>
                <a:latin typeface="Helvetica"/>
                <a:cs typeface="Helvetica"/>
              </a:rPr>
              <a:t>for </a:t>
            </a:r>
            <a:r>
              <a:rPr sz="1650" dirty="0">
                <a:solidFill>
                  <a:srgbClr val="575756"/>
                </a:solidFill>
                <a:latin typeface="Helvetica"/>
                <a:cs typeface="Helvetica"/>
              </a:rPr>
              <a:t>commissioners</a:t>
            </a:r>
            <a:r>
              <a:rPr sz="1650" spc="-5" dirty="0">
                <a:solidFill>
                  <a:srgbClr val="575756"/>
                </a:solidFill>
                <a:latin typeface="Helvetica"/>
                <a:cs typeface="Helvetica"/>
              </a:rPr>
              <a:t> </a:t>
            </a:r>
            <a:r>
              <a:rPr sz="1650" dirty="0">
                <a:solidFill>
                  <a:srgbClr val="575756"/>
                </a:solidFill>
                <a:latin typeface="Helvetica"/>
                <a:cs typeface="Helvetica"/>
              </a:rPr>
              <a:t>and</a:t>
            </a:r>
            <a:r>
              <a:rPr sz="1650" spc="-10" dirty="0">
                <a:solidFill>
                  <a:srgbClr val="575756"/>
                </a:solidFill>
                <a:latin typeface="Helvetica"/>
                <a:cs typeface="Helvetica"/>
              </a:rPr>
              <a:t> </a:t>
            </a:r>
            <a:r>
              <a:rPr sz="1650" dirty="0">
                <a:solidFill>
                  <a:srgbClr val="575756"/>
                </a:solidFill>
                <a:latin typeface="Helvetica"/>
                <a:cs typeface="Helvetica"/>
              </a:rPr>
              <a:t>provider</a:t>
            </a:r>
            <a:r>
              <a:rPr sz="1650" spc="-10" dirty="0">
                <a:solidFill>
                  <a:srgbClr val="575756"/>
                </a:solidFill>
                <a:latin typeface="Helvetica"/>
                <a:cs typeface="Helvetica"/>
              </a:rPr>
              <a:t> </a:t>
            </a:r>
            <a:r>
              <a:rPr sz="1650" dirty="0">
                <a:solidFill>
                  <a:srgbClr val="575756"/>
                </a:solidFill>
                <a:latin typeface="Helvetica"/>
                <a:cs typeface="Helvetica"/>
              </a:rPr>
              <a:t>to</a:t>
            </a:r>
            <a:r>
              <a:rPr sz="1650" spc="-5" dirty="0">
                <a:solidFill>
                  <a:srgbClr val="575756"/>
                </a:solidFill>
                <a:latin typeface="Helvetica"/>
                <a:cs typeface="Helvetica"/>
              </a:rPr>
              <a:t> </a:t>
            </a:r>
            <a:r>
              <a:rPr sz="1650" dirty="0">
                <a:solidFill>
                  <a:srgbClr val="575756"/>
                </a:solidFill>
                <a:latin typeface="Helvetica"/>
                <a:cs typeface="Helvetica"/>
              </a:rPr>
              <a:t>gain</a:t>
            </a:r>
            <a:r>
              <a:rPr sz="1650" spc="-10" dirty="0">
                <a:solidFill>
                  <a:srgbClr val="575756"/>
                </a:solidFill>
                <a:latin typeface="Helvetica"/>
                <a:cs typeface="Helvetica"/>
              </a:rPr>
              <a:t> </a:t>
            </a:r>
            <a:r>
              <a:rPr sz="1650" dirty="0">
                <a:solidFill>
                  <a:srgbClr val="575756"/>
                </a:solidFill>
                <a:latin typeface="Helvetica"/>
                <a:cs typeface="Helvetica"/>
              </a:rPr>
              <a:t>a</a:t>
            </a:r>
            <a:r>
              <a:rPr sz="1650" spc="-10" dirty="0">
                <a:solidFill>
                  <a:srgbClr val="575756"/>
                </a:solidFill>
                <a:latin typeface="Helvetica"/>
                <a:cs typeface="Helvetica"/>
              </a:rPr>
              <a:t> shared </a:t>
            </a:r>
            <a:r>
              <a:rPr sz="1650" dirty="0">
                <a:solidFill>
                  <a:srgbClr val="575756"/>
                </a:solidFill>
                <a:latin typeface="Helvetica"/>
                <a:cs typeface="Helvetica"/>
              </a:rPr>
              <a:t>understanding</a:t>
            </a:r>
            <a:r>
              <a:rPr sz="1650" spc="-30" dirty="0">
                <a:solidFill>
                  <a:srgbClr val="575756"/>
                </a:solidFill>
                <a:latin typeface="Helvetica"/>
                <a:cs typeface="Helvetica"/>
              </a:rPr>
              <a:t> </a:t>
            </a:r>
            <a:r>
              <a:rPr sz="1650" dirty="0">
                <a:solidFill>
                  <a:srgbClr val="575756"/>
                </a:solidFill>
                <a:latin typeface="Helvetica"/>
                <a:cs typeface="Helvetica"/>
              </a:rPr>
              <a:t>of</a:t>
            </a:r>
            <a:r>
              <a:rPr sz="1650" spc="-15" dirty="0">
                <a:solidFill>
                  <a:srgbClr val="575756"/>
                </a:solidFill>
                <a:latin typeface="Helvetica"/>
                <a:cs typeface="Helvetica"/>
              </a:rPr>
              <a:t> </a:t>
            </a:r>
            <a:r>
              <a:rPr sz="1650" dirty="0">
                <a:solidFill>
                  <a:srgbClr val="575756"/>
                </a:solidFill>
                <a:latin typeface="Helvetica"/>
                <a:cs typeface="Helvetica"/>
              </a:rPr>
              <a:t>organisations,</a:t>
            </a:r>
            <a:r>
              <a:rPr sz="1650" spc="-15" dirty="0">
                <a:solidFill>
                  <a:srgbClr val="575756"/>
                </a:solidFill>
                <a:latin typeface="Helvetica"/>
                <a:cs typeface="Helvetica"/>
              </a:rPr>
              <a:t> </a:t>
            </a:r>
            <a:r>
              <a:rPr sz="1650" dirty="0">
                <a:solidFill>
                  <a:srgbClr val="575756"/>
                </a:solidFill>
                <a:latin typeface="Helvetica"/>
                <a:cs typeface="Helvetica"/>
              </a:rPr>
              <a:t>sectors</a:t>
            </a:r>
            <a:r>
              <a:rPr sz="1650" spc="-15" dirty="0">
                <a:solidFill>
                  <a:srgbClr val="575756"/>
                </a:solidFill>
                <a:latin typeface="Helvetica"/>
                <a:cs typeface="Helvetica"/>
              </a:rPr>
              <a:t> </a:t>
            </a:r>
            <a:r>
              <a:rPr sz="1650" dirty="0">
                <a:solidFill>
                  <a:srgbClr val="575756"/>
                </a:solidFill>
                <a:latin typeface="Helvetica"/>
                <a:cs typeface="Helvetica"/>
              </a:rPr>
              <a:t>and</a:t>
            </a:r>
            <a:r>
              <a:rPr sz="1650" spc="-15" dirty="0">
                <a:solidFill>
                  <a:srgbClr val="575756"/>
                </a:solidFill>
                <a:latin typeface="Helvetica"/>
                <a:cs typeface="Helvetica"/>
              </a:rPr>
              <a:t> </a:t>
            </a:r>
            <a:r>
              <a:rPr sz="1650" spc="-10" dirty="0">
                <a:solidFill>
                  <a:srgbClr val="575756"/>
                </a:solidFill>
                <a:latin typeface="Helvetica"/>
                <a:cs typeface="Helvetica"/>
              </a:rPr>
              <a:t>providers</a:t>
            </a:r>
            <a:endParaRPr sz="1650">
              <a:latin typeface="Helvetica"/>
              <a:cs typeface="Helvetica"/>
            </a:endParaRPr>
          </a:p>
        </p:txBody>
      </p:sp>
      <p:grpSp>
        <p:nvGrpSpPr>
          <p:cNvPr id="20" name="object 20"/>
          <p:cNvGrpSpPr/>
          <p:nvPr/>
        </p:nvGrpSpPr>
        <p:grpSpPr>
          <a:xfrm>
            <a:off x="3266916" y="4504648"/>
            <a:ext cx="628650" cy="2306955"/>
            <a:chOff x="3266916" y="4504648"/>
            <a:chExt cx="628650" cy="2306955"/>
          </a:xfrm>
        </p:grpSpPr>
        <p:sp>
          <p:nvSpPr>
            <p:cNvPr id="21" name="object 21"/>
            <p:cNvSpPr/>
            <p:nvPr/>
          </p:nvSpPr>
          <p:spPr>
            <a:xfrm>
              <a:off x="3581042" y="4509883"/>
              <a:ext cx="314325" cy="0"/>
            </a:xfrm>
            <a:custGeom>
              <a:avLst/>
              <a:gdLst/>
              <a:ahLst/>
              <a:cxnLst/>
              <a:rect l="l" t="t" r="r" b="b"/>
              <a:pathLst>
                <a:path w="314325">
                  <a:moveTo>
                    <a:pt x="314126" y="0"/>
                  </a:moveTo>
                  <a:lnTo>
                    <a:pt x="0" y="0"/>
                  </a:lnTo>
                </a:path>
              </a:pathLst>
            </a:custGeom>
            <a:ln w="10470">
              <a:solidFill>
                <a:srgbClr val="50B796"/>
              </a:solidFill>
            </a:ln>
          </p:spPr>
          <p:txBody>
            <a:bodyPr wrap="square" lIns="0" tIns="0" rIns="0" bIns="0" rtlCol="0"/>
            <a:lstStyle/>
            <a:p>
              <a:endParaRPr/>
            </a:p>
          </p:txBody>
        </p:sp>
        <p:sp>
          <p:nvSpPr>
            <p:cNvPr id="22" name="object 22"/>
            <p:cNvSpPr/>
            <p:nvPr/>
          </p:nvSpPr>
          <p:spPr>
            <a:xfrm>
              <a:off x="3266916" y="5658000"/>
              <a:ext cx="628650" cy="0"/>
            </a:xfrm>
            <a:custGeom>
              <a:avLst/>
              <a:gdLst/>
              <a:ahLst/>
              <a:cxnLst/>
              <a:rect l="l" t="t" r="r" b="b"/>
              <a:pathLst>
                <a:path w="628650">
                  <a:moveTo>
                    <a:pt x="628253" y="0"/>
                  </a:moveTo>
                  <a:lnTo>
                    <a:pt x="0" y="0"/>
                  </a:lnTo>
                </a:path>
              </a:pathLst>
            </a:custGeom>
            <a:ln w="10470">
              <a:solidFill>
                <a:srgbClr val="50B796"/>
              </a:solidFill>
            </a:ln>
          </p:spPr>
          <p:txBody>
            <a:bodyPr wrap="square" lIns="0" tIns="0" rIns="0" bIns="0" rtlCol="0"/>
            <a:lstStyle/>
            <a:p>
              <a:endParaRPr/>
            </a:p>
          </p:txBody>
        </p:sp>
        <p:sp>
          <p:nvSpPr>
            <p:cNvPr id="23" name="object 23"/>
            <p:cNvSpPr/>
            <p:nvPr/>
          </p:nvSpPr>
          <p:spPr>
            <a:xfrm>
              <a:off x="3581042" y="6806075"/>
              <a:ext cx="314325" cy="0"/>
            </a:xfrm>
            <a:custGeom>
              <a:avLst/>
              <a:gdLst/>
              <a:ahLst/>
              <a:cxnLst/>
              <a:rect l="l" t="t" r="r" b="b"/>
              <a:pathLst>
                <a:path w="314325">
                  <a:moveTo>
                    <a:pt x="314126" y="0"/>
                  </a:moveTo>
                  <a:lnTo>
                    <a:pt x="0" y="0"/>
                  </a:lnTo>
                </a:path>
              </a:pathLst>
            </a:custGeom>
            <a:ln w="10470">
              <a:solidFill>
                <a:srgbClr val="50B796"/>
              </a:solidFill>
            </a:ln>
          </p:spPr>
          <p:txBody>
            <a:bodyPr wrap="square" lIns="0" tIns="0" rIns="0" bIns="0" rtlCol="0"/>
            <a:lstStyle/>
            <a:p>
              <a:endParaRPr/>
            </a:p>
          </p:txBody>
        </p:sp>
        <p:sp>
          <p:nvSpPr>
            <p:cNvPr id="24" name="object 24"/>
            <p:cNvSpPr/>
            <p:nvPr/>
          </p:nvSpPr>
          <p:spPr>
            <a:xfrm>
              <a:off x="3586278" y="4512951"/>
              <a:ext cx="0" cy="2293620"/>
            </a:xfrm>
            <a:custGeom>
              <a:avLst/>
              <a:gdLst/>
              <a:ahLst/>
              <a:cxnLst/>
              <a:rect l="l" t="t" r="r" b="b"/>
              <a:pathLst>
                <a:path h="2293620">
                  <a:moveTo>
                    <a:pt x="0" y="2293123"/>
                  </a:moveTo>
                  <a:lnTo>
                    <a:pt x="0" y="0"/>
                  </a:lnTo>
                </a:path>
              </a:pathLst>
            </a:custGeom>
            <a:ln w="10470">
              <a:solidFill>
                <a:srgbClr val="50B796"/>
              </a:solidFill>
            </a:ln>
          </p:spPr>
          <p:txBody>
            <a:bodyPr wrap="square" lIns="0" tIns="0" rIns="0" bIns="0" rtlCol="0"/>
            <a:lstStyle/>
            <a:p>
              <a:endParaRPr/>
            </a:p>
          </p:txBody>
        </p:sp>
      </p:grpSp>
      <p:grpSp>
        <p:nvGrpSpPr>
          <p:cNvPr id="25" name="object 25"/>
          <p:cNvGrpSpPr/>
          <p:nvPr/>
        </p:nvGrpSpPr>
        <p:grpSpPr>
          <a:xfrm>
            <a:off x="7706571" y="4504648"/>
            <a:ext cx="628650" cy="2306955"/>
            <a:chOff x="7706571" y="4504648"/>
            <a:chExt cx="628650" cy="2306955"/>
          </a:xfrm>
        </p:grpSpPr>
        <p:sp>
          <p:nvSpPr>
            <p:cNvPr id="26" name="object 26"/>
            <p:cNvSpPr/>
            <p:nvPr/>
          </p:nvSpPr>
          <p:spPr>
            <a:xfrm>
              <a:off x="7706571" y="5658000"/>
              <a:ext cx="628650" cy="0"/>
            </a:xfrm>
            <a:custGeom>
              <a:avLst/>
              <a:gdLst/>
              <a:ahLst/>
              <a:cxnLst/>
              <a:rect l="l" t="t" r="r" b="b"/>
              <a:pathLst>
                <a:path w="628650">
                  <a:moveTo>
                    <a:pt x="628253" y="0"/>
                  </a:moveTo>
                  <a:lnTo>
                    <a:pt x="0" y="0"/>
                  </a:lnTo>
                </a:path>
              </a:pathLst>
            </a:custGeom>
            <a:ln w="10470">
              <a:solidFill>
                <a:srgbClr val="50B796"/>
              </a:solidFill>
            </a:ln>
          </p:spPr>
          <p:txBody>
            <a:bodyPr wrap="square" lIns="0" tIns="0" rIns="0" bIns="0" rtlCol="0"/>
            <a:lstStyle/>
            <a:p>
              <a:endParaRPr/>
            </a:p>
          </p:txBody>
        </p:sp>
        <p:sp>
          <p:nvSpPr>
            <p:cNvPr id="27" name="object 27"/>
            <p:cNvSpPr/>
            <p:nvPr/>
          </p:nvSpPr>
          <p:spPr>
            <a:xfrm>
              <a:off x="8025933" y="4512951"/>
              <a:ext cx="0" cy="2293620"/>
            </a:xfrm>
            <a:custGeom>
              <a:avLst/>
              <a:gdLst/>
              <a:ahLst/>
              <a:cxnLst/>
              <a:rect l="l" t="t" r="r" b="b"/>
              <a:pathLst>
                <a:path h="2293620">
                  <a:moveTo>
                    <a:pt x="0" y="2293123"/>
                  </a:moveTo>
                  <a:lnTo>
                    <a:pt x="0" y="0"/>
                  </a:lnTo>
                </a:path>
              </a:pathLst>
            </a:custGeom>
            <a:ln w="10470">
              <a:solidFill>
                <a:srgbClr val="50B796"/>
              </a:solidFill>
            </a:ln>
          </p:spPr>
          <p:txBody>
            <a:bodyPr wrap="square" lIns="0" tIns="0" rIns="0" bIns="0" rtlCol="0"/>
            <a:lstStyle/>
            <a:p>
              <a:endParaRPr/>
            </a:p>
          </p:txBody>
        </p:sp>
        <p:sp>
          <p:nvSpPr>
            <p:cNvPr id="28" name="object 28"/>
            <p:cNvSpPr/>
            <p:nvPr/>
          </p:nvSpPr>
          <p:spPr>
            <a:xfrm>
              <a:off x="7706571" y="6806075"/>
              <a:ext cx="628650" cy="0"/>
            </a:xfrm>
            <a:custGeom>
              <a:avLst/>
              <a:gdLst/>
              <a:ahLst/>
              <a:cxnLst/>
              <a:rect l="l" t="t" r="r" b="b"/>
              <a:pathLst>
                <a:path w="628650">
                  <a:moveTo>
                    <a:pt x="628253" y="0"/>
                  </a:moveTo>
                  <a:lnTo>
                    <a:pt x="0" y="0"/>
                  </a:lnTo>
                </a:path>
              </a:pathLst>
            </a:custGeom>
            <a:ln w="10470">
              <a:solidFill>
                <a:srgbClr val="50B796"/>
              </a:solidFill>
            </a:ln>
          </p:spPr>
          <p:txBody>
            <a:bodyPr wrap="square" lIns="0" tIns="0" rIns="0" bIns="0" rtlCol="0"/>
            <a:lstStyle/>
            <a:p>
              <a:endParaRPr/>
            </a:p>
          </p:txBody>
        </p:sp>
        <p:sp>
          <p:nvSpPr>
            <p:cNvPr id="29" name="object 29"/>
            <p:cNvSpPr/>
            <p:nvPr/>
          </p:nvSpPr>
          <p:spPr>
            <a:xfrm>
              <a:off x="7706571" y="4509883"/>
              <a:ext cx="628650" cy="0"/>
            </a:xfrm>
            <a:custGeom>
              <a:avLst/>
              <a:gdLst/>
              <a:ahLst/>
              <a:cxnLst/>
              <a:rect l="l" t="t" r="r" b="b"/>
              <a:pathLst>
                <a:path w="628650">
                  <a:moveTo>
                    <a:pt x="628253" y="0"/>
                  </a:moveTo>
                  <a:lnTo>
                    <a:pt x="0" y="0"/>
                  </a:lnTo>
                </a:path>
              </a:pathLst>
            </a:custGeom>
            <a:ln w="10470">
              <a:solidFill>
                <a:srgbClr val="50B796"/>
              </a:solidFill>
            </a:ln>
          </p:spPr>
          <p:txBody>
            <a:bodyPr wrap="square" lIns="0" tIns="0" rIns="0" bIns="0" rtlCol="0"/>
            <a:lstStyle/>
            <a:p>
              <a:endParaRPr/>
            </a:p>
          </p:txBody>
        </p:sp>
      </p:grpSp>
      <p:grpSp>
        <p:nvGrpSpPr>
          <p:cNvPr id="30" name="object 30"/>
          <p:cNvGrpSpPr/>
          <p:nvPr/>
        </p:nvGrpSpPr>
        <p:grpSpPr>
          <a:xfrm>
            <a:off x="12144907" y="4216698"/>
            <a:ext cx="641985" cy="4071620"/>
            <a:chOff x="12144907" y="4216698"/>
            <a:chExt cx="641985" cy="4071620"/>
          </a:xfrm>
        </p:grpSpPr>
        <p:sp>
          <p:nvSpPr>
            <p:cNvPr id="31" name="object 31"/>
            <p:cNvSpPr/>
            <p:nvPr/>
          </p:nvSpPr>
          <p:spPr>
            <a:xfrm>
              <a:off x="12144907" y="5658000"/>
              <a:ext cx="326390" cy="0"/>
            </a:xfrm>
            <a:custGeom>
              <a:avLst/>
              <a:gdLst/>
              <a:ahLst/>
              <a:cxnLst/>
              <a:rect l="l" t="t" r="r" b="b"/>
              <a:pathLst>
                <a:path w="326390">
                  <a:moveTo>
                    <a:pt x="325916" y="0"/>
                  </a:moveTo>
                  <a:lnTo>
                    <a:pt x="0" y="0"/>
                  </a:lnTo>
                </a:path>
              </a:pathLst>
            </a:custGeom>
            <a:ln w="10470">
              <a:solidFill>
                <a:srgbClr val="50B796"/>
              </a:solidFill>
            </a:ln>
          </p:spPr>
          <p:txBody>
            <a:bodyPr wrap="square" lIns="0" tIns="0" rIns="0" bIns="0" rtlCol="0"/>
            <a:lstStyle/>
            <a:p>
              <a:endParaRPr/>
            </a:p>
          </p:txBody>
        </p:sp>
        <p:sp>
          <p:nvSpPr>
            <p:cNvPr id="32" name="object 32"/>
            <p:cNvSpPr/>
            <p:nvPr/>
          </p:nvSpPr>
          <p:spPr>
            <a:xfrm>
              <a:off x="12464279" y="4219766"/>
              <a:ext cx="0" cy="4062729"/>
            </a:xfrm>
            <a:custGeom>
              <a:avLst/>
              <a:gdLst/>
              <a:ahLst/>
              <a:cxnLst/>
              <a:rect l="l" t="t" r="r" b="b"/>
              <a:pathLst>
                <a:path h="4062729">
                  <a:moveTo>
                    <a:pt x="0" y="4062703"/>
                  </a:moveTo>
                  <a:lnTo>
                    <a:pt x="0" y="0"/>
                  </a:lnTo>
                </a:path>
              </a:pathLst>
            </a:custGeom>
            <a:ln w="10470">
              <a:solidFill>
                <a:srgbClr val="50B796"/>
              </a:solidFill>
            </a:ln>
          </p:spPr>
          <p:txBody>
            <a:bodyPr wrap="square" lIns="0" tIns="0" rIns="0" bIns="0" rtlCol="0"/>
            <a:lstStyle/>
            <a:p>
              <a:endParaRPr/>
            </a:p>
          </p:txBody>
        </p:sp>
        <p:sp>
          <p:nvSpPr>
            <p:cNvPr id="33" name="object 33"/>
            <p:cNvSpPr/>
            <p:nvPr/>
          </p:nvSpPr>
          <p:spPr>
            <a:xfrm>
              <a:off x="12144907" y="6806075"/>
              <a:ext cx="326390" cy="0"/>
            </a:xfrm>
            <a:custGeom>
              <a:avLst/>
              <a:gdLst/>
              <a:ahLst/>
              <a:cxnLst/>
              <a:rect l="l" t="t" r="r" b="b"/>
              <a:pathLst>
                <a:path w="326390">
                  <a:moveTo>
                    <a:pt x="325916" y="0"/>
                  </a:moveTo>
                  <a:lnTo>
                    <a:pt x="0" y="0"/>
                  </a:lnTo>
                </a:path>
              </a:pathLst>
            </a:custGeom>
            <a:ln w="10470">
              <a:solidFill>
                <a:srgbClr val="50B796"/>
              </a:solidFill>
            </a:ln>
          </p:spPr>
          <p:txBody>
            <a:bodyPr wrap="square" lIns="0" tIns="0" rIns="0" bIns="0" rtlCol="0"/>
            <a:lstStyle/>
            <a:p>
              <a:endParaRPr/>
            </a:p>
          </p:txBody>
        </p:sp>
        <p:sp>
          <p:nvSpPr>
            <p:cNvPr id="34" name="object 34"/>
            <p:cNvSpPr/>
            <p:nvPr/>
          </p:nvSpPr>
          <p:spPr>
            <a:xfrm>
              <a:off x="12144907" y="4509883"/>
              <a:ext cx="326390" cy="0"/>
            </a:xfrm>
            <a:custGeom>
              <a:avLst/>
              <a:gdLst/>
              <a:ahLst/>
              <a:cxnLst/>
              <a:rect l="l" t="t" r="r" b="b"/>
              <a:pathLst>
                <a:path w="326390">
                  <a:moveTo>
                    <a:pt x="325916" y="0"/>
                  </a:moveTo>
                  <a:lnTo>
                    <a:pt x="0" y="0"/>
                  </a:lnTo>
                </a:path>
              </a:pathLst>
            </a:custGeom>
            <a:ln w="10470">
              <a:solidFill>
                <a:srgbClr val="50B796"/>
              </a:solidFill>
            </a:ln>
          </p:spPr>
          <p:txBody>
            <a:bodyPr wrap="square" lIns="0" tIns="0" rIns="0" bIns="0" rtlCol="0"/>
            <a:lstStyle/>
            <a:p>
              <a:endParaRPr/>
            </a:p>
          </p:txBody>
        </p:sp>
        <p:sp>
          <p:nvSpPr>
            <p:cNvPr id="35" name="object 35"/>
            <p:cNvSpPr/>
            <p:nvPr/>
          </p:nvSpPr>
          <p:spPr>
            <a:xfrm>
              <a:off x="12460353" y="5123208"/>
              <a:ext cx="326390" cy="0"/>
            </a:xfrm>
            <a:custGeom>
              <a:avLst/>
              <a:gdLst/>
              <a:ahLst/>
              <a:cxnLst/>
              <a:rect l="l" t="t" r="r" b="b"/>
              <a:pathLst>
                <a:path w="326390">
                  <a:moveTo>
                    <a:pt x="325916" y="0"/>
                  </a:moveTo>
                  <a:lnTo>
                    <a:pt x="0" y="0"/>
                  </a:lnTo>
                </a:path>
              </a:pathLst>
            </a:custGeom>
            <a:ln w="10470">
              <a:solidFill>
                <a:srgbClr val="50B796"/>
              </a:solidFill>
            </a:ln>
          </p:spPr>
          <p:txBody>
            <a:bodyPr wrap="square" lIns="0" tIns="0" rIns="0" bIns="0" rtlCol="0"/>
            <a:lstStyle/>
            <a:p>
              <a:endParaRPr/>
            </a:p>
          </p:txBody>
        </p:sp>
        <p:sp>
          <p:nvSpPr>
            <p:cNvPr id="36" name="object 36"/>
            <p:cNvSpPr/>
            <p:nvPr/>
          </p:nvSpPr>
          <p:spPr>
            <a:xfrm>
              <a:off x="12460353" y="6301959"/>
              <a:ext cx="326390" cy="0"/>
            </a:xfrm>
            <a:custGeom>
              <a:avLst/>
              <a:gdLst/>
              <a:ahLst/>
              <a:cxnLst/>
              <a:rect l="l" t="t" r="r" b="b"/>
              <a:pathLst>
                <a:path w="326390">
                  <a:moveTo>
                    <a:pt x="325916" y="0"/>
                  </a:moveTo>
                  <a:lnTo>
                    <a:pt x="0" y="0"/>
                  </a:lnTo>
                </a:path>
              </a:pathLst>
            </a:custGeom>
            <a:ln w="10470">
              <a:solidFill>
                <a:srgbClr val="50B796"/>
              </a:solidFill>
            </a:ln>
          </p:spPr>
          <p:txBody>
            <a:bodyPr wrap="square" lIns="0" tIns="0" rIns="0" bIns="0" rtlCol="0"/>
            <a:lstStyle/>
            <a:p>
              <a:endParaRPr/>
            </a:p>
          </p:txBody>
        </p:sp>
        <p:sp>
          <p:nvSpPr>
            <p:cNvPr id="37" name="object 37"/>
            <p:cNvSpPr/>
            <p:nvPr/>
          </p:nvSpPr>
          <p:spPr>
            <a:xfrm>
              <a:off x="12460353" y="4221934"/>
              <a:ext cx="326390" cy="0"/>
            </a:xfrm>
            <a:custGeom>
              <a:avLst/>
              <a:gdLst/>
              <a:ahLst/>
              <a:cxnLst/>
              <a:rect l="l" t="t" r="r" b="b"/>
              <a:pathLst>
                <a:path w="326390">
                  <a:moveTo>
                    <a:pt x="325916" y="0"/>
                  </a:moveTo>
                  <a:lnTo>
                    <a:pt x="0" y="0"/>
                  </a:lnTo>
                </a:path>
              </a:pathLst>
            </a:custGeom>
            <a:ln w="10470">
              <a:solidFill>
                <a:srgbClr val="50B796"/>
              </a:solidFill>
            </a:ln>
          </p:spPr>
          <p:txBody>
            <a:bodyPr wrap="square" lIns="0" tIns="0" rIns="0" bIns="0" rtlCol="0"/>
            <a:lstStyle/>
            <a:p>
              <a:endParaRPr/>
            </a:p>
          </p:txBody>
        </p:sp>
        <p:sp>
          <p:nvSpPr>
            <p:cNvPr id="38" name="object 38"/>
            <p:cNvSpPr/>
            <p:nvPr/>
          </p:nvSpPr>
          <p:spPr>
            <a:xfrm>
              <a:off x="12460353" y="7355020"/>
              <a:ext cx="326390" cy="0"/>
            </a:xfrm>
            <a:custGeom>
              <a:avLst/>
              <a:gdLst/>
              <a:ahLst/>
              <a:cxnLst/>
              <a:rect l="l" t="t" r="r" b="b"/>
              <a:pathLst>
                <a:path w="326390">
                  <a:moveTo>
                    <a:pt x="325916" y="0"/>
                  </a:moveTo>
                  <a:lnTo>
                    <a:pt x="0" y="0"/>
                  </a:lnTo>
                </a:path>
              </a:pathLst>
            </a:custGeom>
            <a:ln w="10470">
              <a:solidFill>
                <a:srgbClr val="50B796"/>
              </a:solidFill>
            </a:ln>
          </p:spPr>
          <p:txBody>
            <a:bodyPr wrap="square" lIns="0" tIns="0" rIns="0" bIns="0" rtlCol="0"/>
            <a:lstStyle/>
            <a:p>
              <a:endParaRPr/>
            </a:p>
          </p:txBody>
        </p:sp>
        <p:sp>
          <p:nvSpPr>
            <p:cNvPr id="39" name="object 39"/>
            <p:cNvSpPr/>
            <p:nvPr/>
          </p:nvSpPr>
          <p:spPr>
            <a:xfrm>
              <a:off x="12460353" y="8282470"/>
              <a:ext cx="326390" cy="0"/>
            </a:xfrm>
            <a:custGeom>
              <a:avLst/>
              <a:gdLst/>
              <a:ahLst/>
              <a:cxnLst/>
              <a:rect l="l" t="t" r="r" b="b"/>
              <a:pathLst>
                <a:path w="326390">
                  <a:moveTo>
                    <a:pt x="325916" y="0"/>
                  </a:moveTo>
                  <a:lnTo>
                    <a:pt x="0" y="0"/>
                  </a:lnTo>
                </a:path>
              </a:pathLst>
            </a:custGeom>
            <a:ln w="10470">
              <a:solidFill>
                <a:srgbClr val="50B796"/>
              </a:solidFill>
            </a:ln>
          </p:spPr>
          <p:txBody>
            <a:bodyPr wrap="square" lIns="0" tIns="0" rIns="0" bIns="0" rtlCol="0"/>
            <a:lstStyle/>
            <a:p>
              <a:endParaRPr/>
            </a:p>
          </p:txBody>
        </p:sp>
      </p:grpSp>
      <p:sp>
        <p:nvSpPr>
          <p:cNvPr id="40" name="object 40"/>
          <p:cNvSpPr txBox="1"/>
          <p:nvPr/>
        </p:nvSpPr>
        <p:spPr>
          <a:xfrm>
            <a:off x="1047088" y="9078257"/>
            <a:ext cx="9067800" cy="377190"/>
          </a:xfrm>
          <a:prstGeom prst="rect">
            <a:avLst/>
          </a:prstGeom>
          <a:solidFill>
            <a:srgbClr val="50B796"/>
          </a:solidFill>
        </p:spPr>
        <p:txBody>
          <a:bodyPr vert="horz" wrap="square" lIns="0" tIns="0" rIns="0" bIns="0" rtlCol="0">
            <a:spAutoFit/>
          </a:bodyPr>
          <a:lstStyle/>
          <a:p>
            <a:pPr marL="83185">
              <a:lnSpc>
                <a:spcPts val="2680"/>
              </a:lnSpc>
            </a:pPr>
            <a:r>
              <a:rPr sz="2300" b="1" dirty="0">
                <a:solidFill>
                  <a:srgbClr val="FFFFFF"/>
                </a:solidFill>
                <a:latin typeface="Helvetica"/>
                <a:cs typeface="Helvetica"/>
              </a:rPr>
              <a:t>Outcome</a:t>
            </a:r>
            <a:r>
              <a:rPr sz="2300" b="1" spc="-30" dirty="0">
                <a:solidFill>
                  <a:srgbClr val="FFFFFF"/>
                </a:solidFill>
                <a:latin typeface="Helvetica"/>
                <a:cs typeface="Helvetica"/>
              </a:rPr>
              <a:t> </a:t>
            </a:r>
            <a:r>
              <a:rPr sz="2300" b="1" spc="-10" dirty="0">
                <a:solidFill>
                  <a:srgbClr val="FFFFFF"/>
                </a:solidFill>
                <a:latin typeface="Helvetica"/>
                <a:cs typeface="Helvetica"/>
              </a:rPr>
              <a:t>measures</a:t>
            </a:r>
            <a:endParaRPr sz="2300">
              <a:latin typeface="Helvetica"/>
              <a:cs typeface="Helvetica"/>
            </a:endParaRPr>
          </a:p>
        </p:txBody>
      </p:sp>
      <p:sp>
        <p:nvSpPr>
          <p:cNvPr id="41" name="object 41"/>
          <p:cNvSpPr txBox="1"/>
          <p:nvPr/>
        </p:nvSpPr>
        <p:spPr>
          <a:xfrm>
            <a:off x="1047088" y="9455209"/>
            <a:ext cx="9067800" cy="1466215"/>
          </a:xfrm>
          <a:prstGeom prst="rect">
            <a:avLst/>
          </a:prstGeom>
          <a:solidFill>
            <a:srgbClr val="50B796">
              <a:alpha val="19999"/>
            </a:srgbClr>
          </a:solidFill>
        </p:spPr>
        <p:txBody>
          <a:bodyPr vert="horz" wrap="square" lIns="0" tIns="51435" rIns="0" bIns="0" rtlCol="0">
            <a:spAutoFit/>
          </a:bodyPr>
          <a:lstStyle/>
          <a:p>
            <a:pPr marL="240029" indent="-156845">
              <a:lnSpc>
                <a:spcPct val="100000"/>
              </a:lnSpc>
              <a:spcBef>
                <a:spcPts val="405"/>
              </a:spcBef>
              <a:buClr>
                <a:srgbClr val="50B796"/>
              </a:buClr>
              <a:buChar char="•"/>
              <a:tabLst>
                <a:tab pos="240029" algn="l"/>
              </a:tabLst>
            </a:pPr>
            <a:r>
              <a:rPr sz="1650" dirty="0">
                <a:solidFill>
                  <a:srgbClr val="575756"/>
                </a:solidFill>
                <a:latin typeface="Helvetica"/>
                <a:cs typeface="Helvetica"/>
              </a:rPr>
              <a:t>Primary</a:t>
            </a:r>
            <a:r>
              <a:rPr sz="1650" spc="-25" dirty="0">
                <a:solidFill>
                  <a:srgbClr val="575756"/>
                </a:solidFill>
                <a:latin typeface="Helvetica"/>
                <a:cs typeface="Helvetica"/>
              </a:rPr>
              <a:t> </a:t>
            </a:r>
            <a:r>
              <a:rPr sz="1650" dirty="0">
                <a:solidFill>
                  <a:srgbClr val="575756"/>
                </a:solidFill>
                <a:latin typeface="Helvetica"/>
                <a:cs typeface="Helvetica"/>
              </a:rPr>
              <a:t>care</a:t>
            </a:r>
            <a:r>
              <a:rPr sz="1650" spc="-30" dirty="0">
                <a:solidFill>
                  <a:srgbClr val="575756"/>
                </a:solidFill>
                <a:latin typeface="Helvetica"/>
                <a:cs typeface="Helvetica"/>
              </a:rPr>
              <a:t> </a:t>
            </a:r>
            <a:r>
              <a:rPr sz="1650" dirty="0">
                <a:solidFill>
                  <a:srgbClr val="575756"/>
                </a:solidFill>
                <a:latin typeface="Helvetica"/>
                <a:cs typeface="Helvetica"/>
              </a:rPr>
              <a:t>representation</a:t>
            </a:r>
            <a:r>
              <a:rPr sz="1650" spc="-25" dirty="0">
                <a:solidFill>
                  <a:srgbClr val="575756"/>
                </a:solidFill>
                <a:latin typeface="Helvetica"/>
                <a:cs typeface="Helvetica"/>
              </a:rPr>
              <a:t> </a:t>
            </a:r>
            <a:r>
              <a:rPr sz="1650" dirty="0">
                <a:solidFill>
                  <a:srgbClr val="575756"/>
                </a:solidFill>
                <a:latin typeface="Helvetica"/>
                <a:cs typeface="Helvetica"/>
              </a:rPr>
              <a:t>and</a:t>
            </a:r>
            <a:r>
              <a:rPr sz="1650" spc="-25" dirty="0">
                <a:solidFill>
                  <a:srgbClr val="575756"/>
                </a:solidFill>
                <a:latin typeface="Helvetica"/>
                <a:cs typeface="Helvetica"/>
              </a:rPr>
              <a:t> </a:t>
            </a:r>
            <a:r>
              <a:rPr sz="1650" spc="-20" dirty="0">
                <a:solidFill>
                  <a:srgbClr val="575756"/>
                </a:solidFill>
                <a:latin typeface="Helvetica"/>
                <a:cs typeface="Helvetica"/>
              </a:rPr>
              <a:t>voice</a:t>
            </a:r>
            <a:endParaRPr sz="1650">
              <a:latin typeface="Helvetica"/>
              <a:cs typeface="Helvetica"/>
            </a:endParaRPr>
          </a:p>
          <a:p>
            <a:pPr marL="240029" indent="-156845">
              <a:lnSpc>
                <a:spcPct val="100000"/>
              </a:lnSpc>
              <a:spcBef>
                <a:spcPts val="819"/>
              </a:spcBef>
              <a:buClr>
                <a:srgbClr val="81C6AC"/>
              </a:buClr>
              <a:buChar char="•"/>
              <a:tabLst>
                <a:tab pos="240029" algn="l"/>
              </a:tabLst>
            </a:pPr>
            <a:r>
              <a:rPr sz="1650" dirty="0">
                <a:solidFill>
                  <a:srgbClr val="575756"/>
                </a:solidFill>
                <a:latin typeface="Helvetica"/>
                <a:cs typeface="Helvetica"/>
              </a:rPr>
              <a:t>Successful</a:t>
            </a:r>
            <a:r>
              <a:rPr sz="1650" spc="-35" dirty="0">
                <a:solidFill>
                  <a:srgbClr val="575756"/>
                </a:solidFill>
                <a:latin typeface="Helvetica"/>
                <a:cs typeface="Helvetica"/>
              </a:rPr>
              <a:t> </a:t>
            </a:r>
            <a:r>
              <a:rPr sz="1650" dirty="0">
                <a:solidFill>
                  <a:srgbClr val="575756"/>
                </a:solidFill>
                <a:latin typeface="Helvetica"/>
                <a:cs typeface="Helvetica"/>
              </a:rPr>
              <a:t>long</a:t>
            </a:r>
            <a:r>
              <a:rPr sz="1650" spc="-30" dirty="0">
                <a:solidFill>
                  <a:srgbClr val="575756"/>
                </a:solidFill>
                <a:latin typeface="Helvetica"/>
                <a:cs typeface="Helvetica"/>
              </a:rPr>
              <a:t> </a:t>
            </a:r>
            <a:r>
              <a:rPr sz="1650" dirty="0">
                <a:solidFill>
                  <a:srgbClr val="575756"/>
                </a:solidFill>
                <a:latin typeface="Helvetica"/>
                <a:cs typeface="Helvetica"/>
              </a:rPr>
              <a:t>term</a:t>
            </a:r>
            <a:r>
              <a:rPr sz="1650" spc="-30" dirty="0">
                <a:solidFill>
                  <a:srgbClr val="575756"/>
                </a:solidFill>
                <a:latin typeface="Helvetica"/>
                <a:cs typeface="Helvetica"/>
              </a:rPr>
              <a:t> </a:t>
            </a:r>
            <a:r>
              <a:rPr sz="1650" dirty="0">
                <a:solidFill>
                  <a:srgbClr val="575756"/>
                </a:solidFill>
                <a:latin typeface="Helvetica"/>
                <a:cs typeface="Helvetica"/>
              </a:rPr>
              <a:t>resource</a:t>
            </a:r>
            <a:r>
              <a:rPr sz="1650" spc="-35" dirty="0">
                <a:solidFill>
                  <a:srgbClr val="575756"/>
                </a:solidFill>
                <a:latin typeface="Helvetica"/>
                <a:cs typeface="Helvetica"/>
              </a:rPr>
              <a:t> </a:t>
            </a:r>
            <a:r>
              <a:rPr sz="1650" dirty="0">
                <a:solidFill>
                  <a:srgbClr val="575756"/>
                </a:solidFill>
                <a:latin typeface="Helvetica"/>
                <a:cs typeface="Helvetica"/>
              </a:rPr>
              <a:t>allocation</a:t>
            </a:r>
            <a:r>
              <a:rPr sz="1650" spc="-30" dirty="0">
                <a:solidFill>
                  <a:srgbClr val="575756"/>
                </a:solidFill>
                <a:latin typeface="Helvetica"/>
                <a:cs typeface="Helvetica"/>
              </a:rPr>
              <a:t> </a:t>
            </a:r>
            <a:r>
              <a:rPr sz="1650" dirty="0">
                <a:solidFill>
                  <a:srgbClr val="575756"/>
                </a:solidFill>
                <a:latin typeface="Helvetica"/>
                <a:cs typeface="Helvetica"/>
              </a:rPr>
              <a:t>to</a:t>
            </a:r>
            <a:r>
              <a:rPr sz="1650" spc="-30" dirty="0">
                <a:solidFill>
                  <a:srgbClr val="575756"/>
                </a:solidFill>
                <a:latin typeface="Helvetica"/>
                <a:cs typeface="Helvetica"/>
              </a:rPr>
              <a:t> </a:t>
            </a:r>
            <a:r>
              <a:rPr sz="1650" dirty="0">
                <a:solidFill>
                  <a:srgbClr val="575756"/>
                </a:solidFill>
                <a:latin typeface="Helvetica"/>
                <a:cs typeface="Helvetica"/>
              </a:rPr>
              <a:t>primary</a:t>
            </a:r>
            <a:r>
              <a:rPr sz="1650" spc="-35" dirty="0">
                <a:solidFill>
                  <a:srgbClr val="575756"/>
                </a:solidFill>
                <a:latin typeface="Helvetica"/>
                <a:cs typeface="Helvetica"/>
              </a:rPr>
              <a:t> </a:t>
            </a:r>
            <a:r>
              <a:rPr sz="1650" dirty="0">
                <a:solidFill>
                  <a:srgbClr val="575756"/>
                </a:solidFill>
                <a:latin typeface="Helvetica"/>
                <a:cs typeface="Helvetica"/>
              </a:rPr>
              <a:t>care</a:t>
            </a:r>
            <a:r>
              <a:rPr sz="1650" spc="-30" dirty="0">
                <a:solidFill>
                  <a:srgbClr val="575756"/>
                </a:solidFill>
                <a:latin typeface="Helvetica"/>
                <a:cs typeface="Helvetica"/>
              </a:rPr>
              <a:t> </a:t>
            </a:r>
            <a:r>
              <a:rPr sz="1650" dirty="0">
                <a:solidFill>
                  <a:srgbClr val="575756"/>
                </a:solidFill>
                <a:latin typeface="Helvetica"/>
                <a:cs typeface="Helvetica"/>
              </a:rPr>
              <a:t>and</a:t>
            </a:r>
            <a:r>
              <a:rPr sz="1650" spc="-30" dirty="0">
                <a:solidFill>
                  <a:srgbClr val="575756"/>
                </a:solidFill>
                <a:latin typeface="Helvetica"/>
                <a:cs typeface="Helvetica"/>
              </a:rPr>
              <a:t> </a:t>
            </a:r>
            <a:r>
              <a:rPr sz="1650" dirty="0">
                <a:solidFill>
                  <a:srgbClr val="575756"/>
                </a:solidFill>
                <a:latin typeface="Helvetica"/>
                <a:cs typeface="Helvetica"/>
              </a:rPr>
              <a:t>proportionate</a:t>
            </a:r>
            <a:r>
              <a:rPr sz="1650" spc="-35" dirty="0">
                <a:solidFill>
                  <a:srgbClr val="575756"/>
                </a:solidFill>
                <a:latin typeface="Helvetica"/>
                <a:cs typeface="Helvetica"/>
              </a:rPr>
              <a:t> </a:t>
            </a:r>
            <a:r>
              <a:rPr sz="1650" dirty="0">
                <a:solidFill>
                  <a:srgbClr val="575756"/>
                </a:solidFill>
                <a:latin typeface="Helvetica"/>
                <a:cs typeface="Helvetica"/>
              </a:rPr>
              <a:t>outcome</a:t>
            </a:r>
            <a:r>
              <a:rPr sz="1650" spc="-30" dirty="0">
                <a:solidFill>
                  <a:srgbClr val="575756"/>
                </a:solidFill>
                <a:latin typeface="Helvetica"/>
                <a:cs typeface="Helvetica"/>
              </a:rPr>
              <a:t> </a:t>
            </a:r>
            <a:r>
              <a:rPr sz="1650" spc="-10" dirty="0">
                <a:solidFill>
                  <a:srgbClr val="575756"/>
                </a:solidFill>
                <a:latin typeface="Helvetica"/>
                <a:cs typeface="Helvetica"/>
              </a:rPr>
              <a:t>measures</a:t>
            </a:r>
            <a:endParaRPr sz="1650">
              <a:latin typeface="Helvetica"/>
              <a:cs typeface="Helvetica"/>
            </a:endParaRPr>
          </a:p>
          <a:p>
            <a:pPr marL="240029" indent="-156845">
              <a:lnSpc>
                <a:spcPct val="100000"/>
              </a:lnSpc>
              <a:spcBef>
                <a:spcPts val="825"/>
              </a:spcBef>
              <a:buClr>
                <a:srgbClr val="81C6AC"/>
              </a:buClr>
              <a:buChar char="•"/>
              <a:tabLst>
                <a:tab pos="240029" algn="l"/>
              </a:tabLst>
            </a:pPr>
            <a:r>
              <a:rPr sz="1650" dirty="0">
                <a:solidFill>
                  <a:srgbClr val="575756"/>
                </a:solidFill>
                <a:latin typeface="Helvetica"/>
                <a:cs typeface="Helvetica"/>
              </a:rPr>
              <a:t>Increased</a:t>
            </a:r>
            <a:r>
              <a:rPr sz="1650" spc="-35" dirty="0">
                <a:solidFill>
                  <a:srgbClr val="575756"/>
                </a:solidFill>
                <a:latin typeface="Helvetica"/>
                <a:cs typeface="Helvetica"/>
              </a:rPr>
              <a:t> </a:t>
            </a:r>
            <a:r>
              <a:rPr sz="1650" dirty="0">
                <a:solidFill>
                  <a:srgbClr val="575756"/>
                </a:solidFill>
                <a:latin typeface="Helvetica"/>
                <a:cs typeface="Helvetica"/>
              </a:rPr>
              <a:t>provider</a:t>
            </a:r>
            <a:r>
              <a:rPr sz="1650" spc="-20" dirty="0">
                <a:solidFill>
                  <a:srgbClr val="575756"/>
                </a:solidFill>
                <a:latin typeface="Helvetica"/>
                <a:cs typeface="Helvetica"/>
              </a:rPr>
              <a:t> </a:t>
            </a:r>
            <a:r>
              <a:rPr sz="1650" dirty="0">
                <a:solidFill>
                  <a:srgbClr val="575756"/>
                </a:solidFill>
                <a:latin typeface="Helvetica"/>
                <a:cs typeface="Helvetica"/>
              </a:rPr>
              <a:t>engagement</a:t>
            </a:r>
            <a:r>
              <a:rPr sz="1650" spc="-20" dirty="0">
                <a:solidFill>
                  <a:srgbClr val="575756"/>
                </a:solidFill>
                <a:latin typeface="Helvetica"/>
                <a:cs typeface="Helvetica"/>
              </a:rPr>
              <a:t> </a:t>
            </a:r>
            <a:r>
              <a:rPr sz="1650" dirty="0">
                <a:solidFill>
                  <a:srgbClr val="575756"/>
                </a:solidFill>
                <a:latin typeface="Helvetica"/>
                <a:cs typeface="Helvetica"/>
              </a:rPr>
              <a:t>and</a:t>
            </a:r>
            <a:r>
              <a:rPr sz="1650" spc="-25" dirty="0">
                <a:solidFill>
                  <a:srgbClr val="575756"/>
                </a:solidFill>
                <a:latin typeface="Helvetica"/>
                <a:cs typeface="Helvetica"/>
              </a:rPr>
              <a:t> </a:t>
            </a:r>
            <a:r>
              <a:rPr sz="1650" dirty="0">
                <a:solidFill>
                  <a:srgbClr val="575756"/>
                </a:solidFill>
                <a:latin typeface="Helvetica"/>
                <a:cs typeface="Helvetica"/>
              </a:rPr>
              <a:t>satisfaction</a:t>
            </a:r>
            <a:r>
              <a:rPr sz="1650" spc="-25" dirty="0">
                <a:solidFill>
                  <a:srgbClr val="575756"/>
                </a:solidFill>
                <a:latin typeface="Helvetica"/>
                <a:cs typeface="Helvetica"/>
              </a:rPr>
              <a:t> </a:t>
            </a:r>
            <a:r>
              <a:rPr sz="1650" dirty="0">
                <a:solidFill>
                  <a:srgbClr val="575756"/>
                </a:solidFill>
                <a:latin typeface="Helvetica"/>
                <a:cs typeface="Helvetica"/>
              </a:rPr>
              <a:t>and</a:t>
            </a:r>
            <a:r>
              <a:rPr sz="1650" spc="-20" dirty="0">
                <a:solidFill>
                  <a:srgbClr val="575756"/>
                </a:solidFill>
                <a:latin typeface="Helvetica"/>
                <a:cs typeface="Helvetica"/>
              </a:rPr>
              <a:t> </a:t>
            </a:r>
            <a:r>
              <a:rPr sz="1650" spc="-10" dirty="0">
                <a:solidFill>
                  <a:srgbClr val="575756"/>
                </a:solidFill>
                <a:latin typeface="Helvetica"/>
                <a:cs typeface="Helvetica"/>
              </a:rPr>
              <a:t>ownership</a:t>
            </a:r>
            <a:endParaRPr sz="1650">
              <a:latin typeface="Helvetica"/>
              <a:cs typeface="Helvetica"/>
            </a:endParaRPr>
          </a:p>
          <a:p>
            <a:pPr marL="240029" indent="-156845">
              <a:lnSpc>
                <a:spcPct val="100000"/>
              </a:lnSpc>
              <a:spcBef>
                <a:spcPts val="825"/>
              </a:spcBef>
              <a:buClr>
                <a:srgbClr val="81C6AC"/>
              </a:buClr>
              <a:buChar char="•"/>
              <a:tabLst>
                <a:tab pos="240029" algn="l"/>
              </a:tabLst>
            </a:pPr>
            <a:r>
              <a:rPr sz="1650" dirty="0">
                <a:solidFill>
                  <a:srgbClr val="575756"/>
                </a:solidFill>
                <a:latin typeface="Helvetica"/>
                <a:cs typeface="Helvetica"/>
              </a:rPr>
              <a:t>Improvement</a:t>
            </a:r>
            <a:r>
              <a:rPr sz="1650" spc="-5" dirty="0">
                <a:solidFill>
                  <a:srgbClr val="575756"/>
                </a:solidFill>
                <a:latin typeface="Helvetica"/>
                <a:cs typeface="Helvetica"/>
              </a:rPr>
              <a:t> </a:t>
            </a:r>
            <a:r>
              <a:rPr sz="1650" dirty="0">
                <a:solidFill>
                  <a:srgbClr val="575756"/>
                </a:solidFill>
                <a:latin typeface="Helvetica"/>
                <a:cs typeface="Helvetica"/>
              </a:rPr>
              <a:t>in</a:t>
            </a:r>
            <a:r>
              <a:rPr sz="1650" spc="-10" dirty="0">
                <a:solidFill>
                  <a:srgbClr val="575756"/>
                </a:solidFill>
                <a:latin typeface="Helvetica"/>
                <a:cs typeface="Helvetica"/>
              </a:rPr>
              <a:t> </a:t>
            </a:r>
            <a:r>
              <a:rPr sz="1650" dirty="0">
                <a:solidFill>
                  <a:srgbClr val="575756"/>
                </a:solidFill>
                <a:latin typeface="Helvetica"/>
                <a:cs typeface="Helvetica"/>
              </a:rPr>
              <a:t>outcomes</a:t>
            </a:r>
            <a:r>
              <a:rPr sz="1650" spc="-5" dirty="0">
                <a:solidFill>
                  <a:srgbClr val="575756"/>
                </a:solidFill>
                <a:latin typeface="Helvetica"/>
                <a:cs typeface="Helvetica"/>
              </a:rPr>
              <a:t> </a:t>
            </a:r>
            <a:r>
              <a:rPr sz="1650" dirty="0">
                <a:solidFill>
                  <a:srgbClr val="575756"/>
                </a:solidFill>
                <a:latin typeface="Helvetica"/>
                <a:cs typeface="Helvetica"/>
              </a:rPr>
              <a:t>and</a:t>
            </a:r>
            <a:r>
              <a:rPr sz="1650" spc="-5" dirty="0">
                <a:solidFill>
                  <a:srgbClr val="575756"/>
                </a:solidFill>
                <a:latin typeface="Helvetica"/>
                <a:cs typeface="Helvetica"/>
              </a:rPr>
              <a:t> </a:t>
            </a:r>
            <a:r>
              <a:rPr sz="1650" dirty="0">
                <a:solidFill>
                  <a:srgbClr val="575756"/>
                </a:solidFill>
                <a:latin typeface="Helvetica"/>
                <a:cs typeface="Helvetica"/>
              </a:rPr>
              <a:t>cost-</a:t>
            </a:r>
            <a:r>
              <a:rPr sz="1650" spc="-10" dirty="0">
                <a:solidFill>
                  <a:srgbClr val="575756"/>
                </a:solidFill>
                <a:latin typeface="Helvetica"/>
                <a:cs typeface="Helvetica"/>
              </a:rPr>
              <a:t>efficiency</a:t>
            </a:r>
            <a:endParaRPr sz="1650">
              <a:latin typeface="Helvetica"/>
              <a:cs typeface="Helvetic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34388" y="1134359"/>
            <a:ext cx="10167620" cy="1995805"/>
          </a:xfrm>
          <a:prstGeom prst="rect">
            <a:avLst/>
          </a:prstGeom>
        </p:spPr>
        <p:txBody>
          <a:bodyPr vert="horz" wrap="square" lIns="0" tIns="110489" rIns="0" bIns="0" rtlCol="0">
            <a:spAutoFit/>
          </a:bodyPr>
          <a:lstStyle/>
          <a:p>
            <a:pPr marL="12700" marR="5080">
              <a:lnSpc>
                <a:spcPts val="7420"/>
              </a:lnSpc>
              <a:spcBef>
                <a:spcPts val="869"/>
              </a:spcBef>
            </a:pPr>
            <a:r>
              <a:rPr spc="-10" dirty="0"/>
              <a:t>Workforce</a:t>
            </a:r>
            <a:r>
              <a:rPr spc="-340" dirty="0"/>
              <a:t> </a:t>
            </a:r>
            <a:r>
              <a:rPr dirty="0"/>
              <a:t>Priority</a:t>
            </a:r>
            <a:r>
              <a:rPr spc="-340" dirty="0"/>
              <a:t> </a:t>
            </a:r>
            <a:r>
              <a:rPr spc="-395" dirty="0"/>
              <a:t>T</a:t>
            </a:r>
            <a:r>
              <a:rPr spc="105" dirty="0"/>
              <a:t>wo:</a:t>
            </a:r>
            <a:r>
              <a:rPr spc="-20" dirty="0"/>
              <a:t> </a:t>
            </a:r>
            <a:r>
              <a:rPr dirty="0"/>
              <a:t>Primary</a:t>
            </a:r>
            <a:r>
              <a:rPr spc="-250" dirty="0"/>
              <a:t> </a:t>
            </a:r>
            <a:r>
              <a:rPr dirty="0"/>
              <a:t>Care</a:t>
            </a:r>
            <a:r>
              <a:rPr spc="-245" dirty="0"/>
              <a:t> </a:t>
            </a:r>
            <a:r>
              <a:rPr spc="-10" dirty="0"/>
              <a:t>Leadership</a:t>
            </a:r>
          </a:p>
        </p:txBody>
      </p:sp>
      <p:sp>
        <p:nvSpPr>
          <p:cNvPr id="3" name="object 3"/>
          <p:cNvSpPr txBox="1"/>
          <p:nvPr/>
        </p:nvSpPr>
        <p:spPr>
          <a:xfrm>
            <a:off x="1047088" y="4143402"/>
            <a:ext cx="2219960" cy="2678430"/>
          </a:xfrm>
          <a:prstGeom prst="rect">
            <a:avLst/>
          </a:prstGeom>
          <a:solidFill>
            <a:srgbClr val="A3CE90">
              <a:alpha val="19999"/>
            </a:srgbClr>
          </a:solidFill>
        </p:spPr>
        <p:txBody>
          <a:bodyPr vert="horz" wrap="square" lIns="0" tIns="120015" rIns="0" bIns="0" rtlCol="0">
            <a:spAutoFit/>
          </a:bodyPr>
          <a:lstStyle/>
          <a:p>
            <a:pPr marL="146050" marR="179705">
              <a:lnSpc>
                <a:spcPct val="100000"/>
              </a:lnSpc>
              <a:spcBef>
                <a:spcPts val="945"/>
              </a:spcBef>
            </a:pPr>
            <a:r>
              <a:rPr sz="1650" dirty="0">
                <a:solidFill>
                  <a:srgbClr val="575756"/>
                </a:solidFill>
                <a:latin typeface="Helvetica"/>
                <a:cs typeface="Helvetica"/>
              </a:rPr>
              <a:t>Develop</a:t>
            </a:r>
            <a:r>
              <a:rPr sz="1650" spc="-20" dirty="0">
                <a:solidFill>
                  <a:srgbClr val="575756"/>
                </a:solidFill>
                <a:latin typeface="Helvetica"/>
                <a:cs typeface="Helvetica"/>
              </a:rPr>
              <a:t> </a:t>
            </a:r>
            <a:r>
              <a:rPr sz="1650" dirty="0">
                <a:solidFill>
                  <a:srgbClr val="575756"/>
                </a:solidFill>
                <a:latin typeface="Helvetica"/>
                <a:cs typeface="Helvetica"/>
              </a:rPr>
              <a:t>our</a:t>
            </a:r>
            <a:r>
              <a:rPr sz="1650" spc="-15" dirty="0">
                <a:solidFill>
                  <a:srgbClr val="575756"/>
                </a:solidFill>
                <a:latin typeface="Helvetica"/>
                <a:cs typeface="Helvetica"/>
              </a:rPr>
              <a:t> </a:t>
            </a:r>
            <a:r>
              <a:rPr sz="1650" spc="-10" dirty="0">
                <a:solidFill>
                  <a:srgbClr val="575756"/>
                </a:solidFill>
                <a:latin typeface="Helvetica"/>
                <a:cs typeface="Helvetica"/>
              </a:rPr>
              <a:t>primary </a:t>
            </a:r>
            <a:r>
              <a:rPr sz="1650" dirty="0">
                <a:solidFill>
                  <a:srgbClr val="575756"/>
                </a:solidFill>
                <a:latin typeface="Helvetica"/>
                <a:cs typeface="Helvetica"/>
              </a:rPr>
              <a:t>care</a:t>
            </a:r>
            <a:r>
              <a:rPr sz="1650" spc="-15" dirty="0">
                <a:solidFill>
                  <a:srgbClr val="575756"/>
                </a:solidFill>
                <a:latin typeface="Helvetica"/>
                <a:cs typeface="Helvetica"/>
              </a:rPr>
              <a:t> </a:t>
            </a:r>
            <a:r>
              <a:rPr sz="1650" dirty="0">
                <a:solidFill>
                  <a:srgbClr val="575756"/>
                </a:solidFill>
                <a:latin typeface="Helvetica"/>
                <a:cs typeface="Helvetica"/>
              </a:rPr>
              <a:t>leaders</a:t>
            </a:r>
            <a:r>
              <a:rPr sz="1650" spc="-5" dirty="0">
                <a:solidFill>
                  <a:srgbClr val="575756"/>
                </a:solidFill>
                <a:latin typeface="Helvetica"/>
                <a:cs typeface="Helvetica"/>
              </a:rPr>
              <a:t> </a:t>
            </a:r>
            <a:r>
              <a:rPr sz="1650" spc="-25" dirty="0">
                <a:solidFill>
                  <a:srgbClr val="575756"/>
                </a:solidFill>
                <a:latin typeface="Helvetica"/>
                <a:cs typeface="Helvetica"/>
              </a:rPr>
              <a:t>for </a:t>
            </a:r>
            <a:r>
              <a:rPr sz="1650" dirty="0">
                <a:solidFill>
                  <a:srgbClr val="575756"/>
                </a:solidFill>
                <a:latin typeface="Helvetica"/>
                <a:cs typeface="Helvetica"/>
              </a:rPr>
              <a:t>today</a:t>
            </a:r>
            <a:r>
              <a:rPr sz="1650" spc="-5" dirty="0">
                <a:solidFill>
                  <a:srgbClr val="575756"/>
                </a:solidFill>
                <a:latin typeface="Helvetica"/>
                <a:cs typeface="Helvetica"/>
              </a:rPr>
              <a:t> </a:t>
            </a:r>
            <a:r>
              <a:rPr sz="1650" dirty="0">
                <a:solidFill>
                  <a:srgbClr val="575756"/>
                </a:solidFill>
                <a:latin typeface="Helvetica"/>
                <a:cs typeface="Helvetica"/>
              </a:rPr>
              <a:t>and</a:t>
            </a:r>
            <a:r>
              <a:rPr sz="1650" spc="-10" dirty="0">
                <a:solidFill>
                  <a:srgbClr val="575756"/>
                </a:solidFill>
                <a:latin typeface="Helvetica"/>
                <a:cs typeface="Helvetica"/>
              </a:rPr>
              <a:t> </a:t>
            </a:r>
            <a:r>
              <a:rPr sz="1650" spc="-25" dirty="0">
                <a:solidFill>
                  <a:srgbClr val="575756"/>
                </a:solidFill>
                <a:latin typeface="Helvetica"/>
                <a:cs typeface="Helvetica"/>
              </a:rPr>
              <a:t>the</a:t>
            </a:r>
            <a:r>
              <a:rPr sz="1650" spc="500" dirty="0">
                <a:solidFill>
                  <a:srgbClr val="575756"/>
                </a:solidFill>
                <a:latin typeface="Helvetica"/>
                <a:cs typeface="Helvetica"/>
              </a:rPr>
              <a:t> </a:t>
            </a:r>
            <a:r>
              <a:rPr sz="1650" dirty="0">
                <a:solidFill>
                  <a:srgbClr val="575756"/>
                </a:solidFill>
                <a:latin typeface="Helvetica"/>
                <a:cs typeface="Helvetica"/>
              </a:rPr>
              <a:t>future,</a:t>
            </a:r>
            <a:r>
              <a:rPr sz="1650" spc="-45" dirty="0">
                <a:solidFill>
                  <a:srgbClr val="575756"/>
                </a:solidFill>
                <a:latin typeface="Helvetica"/>
                <a:cs typeface="Helvetica"/>
              </a:rPr>
              <a:t> </a:t>
            </a:r>
            <a:r>
              <a:rPr sz="1650" dirty="0">
                <a:solidFill>
                  <a:srgbClr val="575756"/>
                </a:solidFill>
                <a:latin typeface="Helvetica"/>
                <a:cs typeface="Helvetica"/>
              </a:rPr>
              <a:t>giving</a:t>
            </a:r>
            <a:r>
              <a:rPr sz="1650" spc="-40" dirty="0">
                <a:solidFill>
                  <a:srgbClr val="575756"/>
                </a:solidFill>
                <a:latin typeface="Helvetica"/>
                <a:cs typeface="Helvetica"/>
              </a:rPr>
              <a:t> </a:t>
            </a:r>
            <a:r>
              <a:rPr sz="1650" spc="-20" dirty="0">
                <a:solidFill>
                  <a:srgbClr val="575756"/>
                </a:solidFill>
                <a:latin typeface="Helvetica"/>
                <a:cs typeface="Helvetica"/>
              </a:rPr>
              <a:t>them </a:t>
            </a:r>
            <a:r>
              <a:rPr sz="1650" dirty="0">
                <a:solidFill>
                  <a:srgbClr val="575756"/>
                </a:solidFill>
                <a:latin typeface="Helvetica"/>
                <a:cs typeface="Helvetica"/>
              </a:rPr>
              <a:t>the</a:t>
            </a:r>
            <a:r>
              <a:rPr sz="1650" spc="-10" dirty="0">
                <a:solidFill>
                  <a:srgbClr val="575756"/>
                </a:solidFill>
                <a:latin typeface="Helvetica"/>
                <a:cs typeface="Helvetica"/>
              </a:rPr>
              <a:t> </a:t>
            </a:r>
            <a:r>
              <a:rPr sz="1650" dirty="0">
                <a:solidFill>
                  <a:srgbClr val="575756"/>
                </a:solidFill>
                <a:latin typeface="Helvetica"/>
                <a:cs typeface="Helvetica"/>
              </a:rPr>
              <a:t>skills</a:t>
            </a:r>
            <a:r>
              <a:rPr sz="1650" spc="-5" dirty="0">
                <a:solidFill>
                  <a:srgbClr val="575756"/>
                </a:solidFill>
                <a:latin typeface="Helvetica"/>
                <a:cs typeface="Helvetica"/>
              </a:rPr>
              <a:t> </a:t>
            </a:r>
            <a:r>
              <a:rPr sz="1650" spc="-25" dirty="0">
                <a:solidFill>
                  <a:srgbClr val="575756"/>
                </a:solidFill>
                <a:latin typeface="Helvetica"/>
                <a:cs typeface="Helvetica"/>
              </a:rPr>
              <a:t>and </a:t>
            </a:r>
            <a:r>
              <a:rPr sz="1650" dirty="0">
                <a:solidFill>
                  <a:srgbClr val="575756"/>
                </a:solidFill>
                <a:latin typeface="Helvetica"/>
                <a:cs typeface="Helvetica"/>
              </a:rPr>
              <a:t>confidence</a:t>
            </a:r>
            <a:r>
              <a:rPr sz="1650" spc="-30" dirty="0">
                <a:solidFill>
                  <a:srgbClr val="575756"/>
                </a:solidFill>
                <a:latin typeface="Helvetica"/>
                <a:cs typeface="Helvetica"/>
              </a:rPr>
              <a:t> </a:t>
            </a:r>
            <a:r>
              <a:rPr sz="1650" dirty="0">
                <a:solidFill>
                  <a:srgbClr val="575756"/>
                </a:solidFill>
                <a:latin typeface="Helvetica"/>
                <a:cs typeface="Helvetica"/>
              </a:rPr>
              <a:t>to</a:t>
            </a:r>
            <a:r>
              <a:rPr sz="1650" spc="-30" dirty="0">
                <a:solidFill>
                  <a:srgbClr val="575756"/>
                </a:solidFill>
                <a:latin typeface="Helvetica"/>
                <a:cs typeface="Helvetica"/>
              </a:rPr>
              <a:t> </a:t>
            </a:r>
            <a:r>
              <a:rPr sz="1650" spc="-10" dirty="0">
                <a:solidFill>
                  <a:srgbClr val="575756"/>
                </a:solidFill>
                <a:latin typeface="Helvetica"/>
                <a:cs typeface="Helvetica"/>
              </a:rPr>
              <a:t>drive </a:t>
            </a:r>
            <a:r>
              <a:rPr sz="1650" dirty="0">
                <a:solidFill>
                  <a:srgbClr val="575756"/>
                </a:solidFill>
                <a:latin typeface="Helvetica"/>
                <a:cs typeface="Helvetica"/>
              </a:rPr>
              <a:t>change</a:t>
            </a:r>
            <a:r>
              <a:rPr sz="1650" spc="-20" dirty="0">
                <a:solidFill>
                  <a:srgbClr val="575756"/>
                </a:solidFill>
                <a:latin typeface="Helvetica"/>
                <a:cs typeface="Helvetica"/>
              </a:rPr>
              <a:t> </a:t>
            </a:r>
            <a:r>
              <a:rPr sz="1650" dirty="0">
                <a:solidFill>
                  <a:srgbClr val="575756"/>
                </a:solidFill>
                <a:latin typeface="Helvetica"/>
                <a:cs typeface="Helvetica"/>
              </a:rPr>
              <a:t>in</a:t>
            </a:r>
            <a:r>
              <a:rPr sz="1650" spc="-20" dirty="0">
                <a:solidFill>
                  <a:srgbClr val="575756"/>
                </a:solidFill>
                <a:latin typeface="Helvetica"/>
                <a:cs typeface="Helvetica"/>
              </a:rPr>
              <a:t> </a:t>
            </a:r>
            <a:r>
              <a:rPr sz="1650" spc="-10" dirty="0">
                <a:solidFill>
                  <a:srgbClr val="575756"/>
                </a:solidFill>
                <a:latin typeface="Helvetica"/>
                <a:cs typeface="Helvetica"/>
              </a:rPr>
              <a:t>primary </a:t>
            </a:r>
            <a:r>
              <a:rPr sz="1650" dirty="0">
                <a:solidFill>
                  <a:srgbClr val="575756"/>
                </a:solidFill>
                <a:latin typeface="Helvetica"/>
                <a:cs typeface="Helvetica"/>
              </a:rPr>
              <a:t>care</a:t>
            </a:r>
            <a:r>
              <a:rPr sz="1650" spc="-20" dirty="0">
                <a:solidFill>
                  <a:srgbClr val="575756"/>
                </a:solidFill>
                <a:latin typeface="Helvetica"/>
                <a:cs typeface="Helvetica"/>
              </a:rPr>
              <a:t> </a:t>
            </a:r>
            <a:r>
              <a:rPr sz="1650" dirty="0">
                <a:solidFill>
                  <a:srgbClr val="575756"/>
                </a:solidFill>
                <a:latin typeface="Helvetica"/>
                <a:cs typeface="Helvetica"/>
              </a:rPr>
              <a:t>and</a:t>
            </a:r>
            <a:r>
              <a:rPr sz="1650" spc="-15" dirty="0">
                <a:solidFill>
                  <a:srgbClr val="575756"/>
                </a:solidFill>
                <a:latin typeface="Helvetica"/>
                <a:cs typeface="Helvetica"/>
              </a:rPr>
              <a:t> </a:t>
            </a:r>
            <a:r>
              <a:rPr sz="1650" spc="-25" dirty="0">
                <a:solidFill>
                  <a:srgbClr val="575756"/>
                </a:solidFill>
                <a:latin typeface="Helvetica"/>
                <a:cs typeface="Helvetica"/>
              </a:rPr>
              <a:t>the </a:t>
            </a:r>
            <a:r>
              <a:rPr sz="1650" spc="-10" dirty="0">
                <a:solidFill>
                  <a:srgbClr val="575756"/>
                </a:solidFill>
                <a:latin typeface="Helvetica"/>
                <a:cs typeface="Helvetica"/>
              </a:rPr>
              <a:t>system.</a:t>
            </a:r>
            <a:endParaRPr sz="1650">
              <a:latin typeface="Helvetica"/>
              <a:cs typeface="Helvetica"/>
            </a:endParaRPr>
          </a:p>
        </p:txBody>
      </p:sp>
      <p:sp>
        <p:nvSpPr>
          <p:cNvPr id="4" name="object 4"/>
          <p:cNvSpPr txBox="1"/>
          <p:nvPr/>
        </p:nvSpPr>
        <p:spPr>
          <a:xfrm>
            <a:off x="3882469" y="3610226"/>
            <a:ext cx="2322830" cy="377825"/>
          </a:xfrm>
          <a:prstGeom prst="rect">
            <a:avLst/>
          </a:prstGeom>
        </p:spPr>
        <p:txBody>
          <a:bodyPr vert="horz" wrap="square" lIns="0" tIns="13335" rIns="0" bIns="0" rtlCol="0">
            <a:spAutoFit/>
          </a:bodyPr>
          <a:lstStyle/>
          <a:p>
            <a:pPr marL="12700">
              <a:lnSpc>
                <a:spcPct val="100000"/>
              </a:lnSpc>
              <a:spcBef>
                <a:spcPts val="105"/>
              </a:spcBef>
            </a:pPr>
            <a:r>
              <a:rPr sz="2300" b="1" dirty="0">
                <a:solidFill>
                  <a:srgbClr val="575756"/>
                </a:solidFill>
                <a:latin typeface="Helvetica"/>
                <a:cs typeface="Helvetica"/>
              </a:rPr>
              <a:t>SYSTEM </a:t>
            </a:r>
            <a:r>
              <a:rPr sz="2300" b="1" spc="-10" dirty="0">
                <a:solidFill>
                  <a:srgbClr val="575756"/>
                </a:solidFill>
                <a:latin typeface="Helvetica"/>
                <a:cs typeface="Helvetica"/>
              </a:rPr>
              <a:t>NEEDS</a:t>
            </a:r>
            <a:endParaRPr sz="2300">
              <a:latin typeface="Helvetica"/>
              <a:cs typeface="Helvetica"/>
            </a:endParaRPr>
          </a:p>
        </p:txBody>
      </p:sp>
      <p:sp>
        <p:nvSpPr>
          <p:cNvPr id="5" name="object 5"/>
          <p:cNvSpPr txBox="1"/>
          <p:nvPr/>
        </p:nvSpPr>
        <p:spPr>
          <a:xfrm>
            <a:off x="1034388" y="3589284"/>
            <a:ext cx="10359390" cy="377825"/>
          </a:xfrm>
          <a:prstGeom prst="rect">
            <a:avLst/>
          </a:prstGeom>
        </p:spPr>
        <p:txBody>
          <a:bodyPr vert="horz" wrap="square" lIns="0" tIns="13335" rIns="0" bIns="0" rtlCol="0">
            <a:spAutoFit/>
          </a:bodyPr>
          <a:lstStyle/>
          <a:p>
            <a:pPr marL="12700">
              <a:lnSpc>
                <a:spcPct val="100000"/>
              </a:lnSpc>
              <a:spcBef>
                <a:spcPts val="105"/>
              </a:spcBef>
              <a:tabLst>
                <a:tab pos="7299959" algn="l"/>
              </a:tabLst>
            </a:pPr>
            <a:r>
              <a:rPr sz="2300" b="1" spc="-20" dirty="0">
                <a:solidFill>
                  <a:srgbClr val="575756"/>
                </a:solidFill>
                <a:latin typeface="Helvetica"/>
                <a:cs typeface="Helvetica"/>
              </a:rPr>
              <a:t>AIMS</a:t>
            </a:r>
            <a:r>
              <a:rPr sz="2300" b="1" dirty="0">
                <a:solidFill>
                  <a:srgbClr val="575756"/>
                </a:solidFill>
                <a:latin typeface="Helvetica"/>
                <a:cs typeface="Helvetica"/>
              </a:rPr>
              <a:t>	WORKFORCE </a:t>
            </a:r>
            <a:r>
              <a:rPr sz="2300" b="1" spc="-10" dirty="0">
                <a:solidFill>
                  <a:srgbClr val="575756"/>
                </a:solidFill>
                <a:latin typeface="Helvetica"/>
                <a:cs typeface="Helvetica"/>
              </a:rPr>
              <a:t>NEEDS</a:t>
            </a:r>
            <a:endParaRPr sz="2300">
              <a:latin typeface="Helvetica"/>
              <a:cs typeface="Helvetica"/>
            </a:endParaRPr>
          </a:p>
        </p:txBody>
      </p:sp>
      <p:sp>
        <p:nvSpPr>
          <p:cNvPr id="6" name="object 6"/>
          <p:cNvSpPr txBox="1"/>
          <p:nvPr/>
        </p:nvSpPr>
        <p:spPr>
          <a:xfrm>
            <a:off x="3895169" y="4143402"/>
            <a:ext cx="3811904" cy="799465"/>
          </a:xfrm>
          <a:prstGeom prst="rect">
            <a:avLst/>
          </a:prstGeom>
          <a:solidFill>
            <a:srgbClr val="A3CE90">
              <a:alpha val="19999"/>
            </a:srgbClr>
          </a:solidFill>
        </p:spPr>
        <p:txBody>
          <a:bodyPr vert="horz" wrap="square" lIns="0" tIns="5080" rIns="0" bIns="0" rtlCol="0">
            <a:spAutoFit/>
          </a:bodyPr>
          <a:lstStyle/>
          <a:p>
            <a:pPr>
              <a:lnSpc>
                <a:spcPct val="100000"/>
              </a:lnSpc>
              <a:spcBef>
                <a:spcPts val="40"/>
              </a:spcBef>
            </a:pPr>
            <a:endParaRPr sz="1650">
              <a:latin typeface="Times New Roman"/>
              <a:cs typeface="Times New Roman"/>
            </a:endParaRPr>
          </a:p>
          <a:p>
            <a:pPr marL="184150">
              <a:lnSpc>
                <a:spcPct val="100000"/>
              </a:lnSpc>
            </a:pPr>
            <a:r>
              <a:rPr sz="1650" dirty="0">
                <a:solidFill>
                  <a:srgbClr val="575756"/>
                </a:solidFill>
                <a:latin typeface="Helvetica"/>
                <a:cs typeface="Helvetica"/>
              </a:rPr>
              <a:t>Ensure</a:t>
            </a:r>
            <a:r>
              <a:rPr sz="1650" spc="-30" dirty="0">
                <a:solidFill>
                  <a:srgbClr val="575756"/>
                </a:solidFill>
                <a:latin typeface="Helvetica"/>
                <a:cs typeface="Helvetica"/>
              </a:rPr>
              <a:t> </a:t>
            </a:r>
            <a:r>
              <a:rPr sz="1650" dirty="0">
                <a:solidFill>
                  <a:srgbClr val="575756"/>
                </a:solidFill>
                <a:latin typeface="Helvetica"/>
                <a:cs typeface="Helvetica"/>
              </a:rPr>
              <a:t>strong</a:t>
            </a:r>
            <a:r>
              <a:rPr sz="1650" spc="-20" dirty="0">
                <a:solidFill>
                  <a:srgbClr val="575756"/>
                </a:solidFill>
                <a:latin typeface="Helvetica"/>
                <a:cs typeface="Helvetica"/>
              </a:rPr>
              <a:t> </a:t>
            </a:r>
            <a:r>
              <a:rPr sz="1650" dirty="0">
                <a:solidFill>
                  <a:srgbClr val="575756"/>
                </a:solidFill>
                <a:latin typeface="Helvetica"/>
                <a:cs typeface="Helvetica"/>
              </a:rPr>
              <a:t>voice</a:t>
            </a:r>
            <a:r>
              <a:rPr sz="1650" spc="-20" dirty="0">
                <a:solidFill>
                  <a:srgbClr val="575756"/>
                </a:solidFill>
                <a:latin typeface="Helvetica"/>
                <a:cs typeface="Helvetica"/>
              </a:rPr>
              <a:t> </a:t>
            </a:r>
            <a:r>
              <a:rPr sz="1650" dirty="0">
                <a:solidFill>
                  <a:srgbClr val="575756"/>
                </a:solidFill>
                <a:latin typeface="Helvetica"/>
                <a:cs typeface="Helvetica"/>
              </a:rPr>
              <a:t>of</a:t>
            </a:r>
            <a:r>
              <a:rPr sz="1650" spc="-15" dirty="0">
                <a:solidFill>
                  <a:srgbClr val="575756"/>
                </a:solidFill>
                <a:latin typeface="Helvetica"/>
                <a:cs typeface="Helvetica"/>
              </a:rPr>
              <a:t> </a:t>
            </a:r>
            <a:r>
              <a:rPr sz="1650" dirty="0">
                <a:solidFill>
                  <a:srgbClr val="575756"/>
                </a:solidFill>
                <a:latin typeface="Helvetica"/>
                <a:cs typeface="Helvetica"/>
              </a:rPr>
              <a:t>primary</a:t>
            </a:r>
            <a:r>
              <a:rPr sz="1650" spc="-10" dirty="0">
                <a:solidFill>
                  <a:srgbClr val="575756"/>
                </a:solidFill>
                <a:latin typeface="Helvetica"/>
                <a:cs typeface="Helvetica"/>
              </a:rPr>
              <a:t> </a:t>
            </a:r>
            <a:r>
              <a:rPr sz="1650" spc="-20" dirty="0">
                <a:solidFill>
                  <a:srgbClr val="575756"/>
                </a:solidFill>
                <a:latin typeface="Helvetica"/>
                <a:cs typeface="Helvetica"/>
              </a:rPr>
              <a:t>care</a:t>
            </a:r>
            <a:endParaRPr sz="1650">
              <a:latin typeface="Helvetica"/>
              <a:cs typeface="Helvetica"/>
            </a:endParaRPr>
          </a:p>
        </p:txBody>
      </p:sp>
      <p:sp>
        <p:nvSpPr>
          <p:cNvPr id="7" name="object 7"/>
          <p:cNvSpPr txBox="1"/>
          <p:nvPr/>
        </p:nvSpPr>
        <p:spPr>
          <a:xfrm>
            <a:off x="3895169" y="5083489"/>
            <a:ext cx="3811904" cy="798830"/>
          </a:xfrm>
          <a:prstGeom prst="rect">
            <a:avLst/>
          </a:prstGeom>
          <a:solidFill>
            <a:srgbClr val="A3CE90">
              <a:alpha val="19999"/>
            </a:srgbClr>
          </a:solidFill>
        </p:spPr>
        <p:txBody>
          <a:bodyPr vert="horz" wrap="square" lIns="0" tIns="120015" rIns="0" bIns="0" rtlCol="0">
            <a:spAutoFit/>
          </a:bodyPr>
          <a:lstStyle/>
          <a:p>
            <a:pPr marL="168275" marR="1005205">
              <a:lnSpc>
                <a:spcPct val="100000"/>
              </a:lnSpc>
              <a:spcBef>
                <a:spcPts val="945"/>
              </a:spcBef>
            </a:pPr>
            <a:r>
              <a:rPr sz="1650" dirty="0">
                <a:solidFill>
                  <a:srgbClr val="575756"/>
                </a:solidFill>
                <a:latin typeface="Helvetica"/>
                <a:cs typeface="Helvetica"/>
              </a:rPr>
              <a:t>Driving</a:t>
            </a:r>
            <a:r>
              <a:rPr sz="1650" spc="-35" dirty="0">
                <a:solidFill>
                  <a:srgbClr val="575756"/>
                </a:solidFill>
                <a:latin typeface="Helvetica"/>
                <a:cs typeface="Helvetica"/>
              </a:rPr>
              <a:t> </a:t>
            </a:r>
            <a:r>
              <a:rPr sz="1650" dirty="0">
                <a:solidFill>
                  <a:srgbClr val="575756"/>
                </a:solidFill>
                <a:latin typeface="Helvetica"/>
                <a:cs typeface="Helvetica"/>
              </a:rPr>
              <a:t>system</a:t>
            </a:r>
            <a:r>
              <a:rPr sz="1650" spc="-25" dirty="0">
                <a:solidFill>
                  <a:srgbClr val="575756"/>
                </a:solidFill>
                <a:latin typeface="Helvetica"/>
                <a:cs typeface="Helvetica"/>
              </a:rPr>
              <a:t> </a:t>
            </a:r>
            <a:r>
              <a:rPr sz="1650" dirty="0">
                <a:solidFill>
                  <a:srgbClr val="575756"/>
                </a:solidFill>
                <a:latin typeface="Helvetica"/>
                <a:cs typeface="Helvetica"/>
              </a:rPr>
              <a:t>priorities</a:t>
            </a:r>
            <a:r>
              <a:rPr sz="1650" spc="-30" dirty="0">
                <a:solidFill>
                  <a:srgbClr val="575756"/>
                </a:solidFill>
                <a:latin typeface="Helvetica"/>
                <a:cs typeface="Helvetica"/>
              </a:rPr>
              <a:t> </a:t>
            </a:r>
            <a:r>
              <a:rPr sz="1650" spc="-25" dirty="0">
                <a:solidFill>
                  <a:srgbClr val="575756"/>
                </a:solidFill>
                <a:latin typeface="Helvetica"/>
                <a:cs typeface="Helvetica"/>
              </a:rPr>
              <a:t>and </a:t>
            </a:r>
            <a:r>
              <a:rPr sz="1650" dirty="0">
                <a:solidFill>
                  <a:srgbClr val="575756"/>
                </a:solidFill>
                <a:latin typeface="Helvetica"/>
                <a:cs typeface="Helvetica"/>
              </a:rPr>
              <a:t>resource</a:t>
            </a:r>
            <a:r>
              <a:rPr sz="1650" spc="-40" dirty="0">
                <a:solidFill>
                  <a:srgbClr val="575756"/>
                </a:solidFill>
                <a:latin typeface="Helvetica"/>
                <a:cs typeface="Helvetica"/>
              </a:rPr>
              <a:t> </a:t>
            </a:r>
            <a:r>
              <a:rPr sz="1650" spc="-10" dirty="0">
                <a:solidFill>
                  <a:srgbClr val="575756"/>
                </a:solidFill>
                <a:latin typeface="Helvetica"/>
                <a:cs typeface="Helvetica"/>
              </a:rPr>
              <a:t>allocation</a:t>
            </a:r>
            <a:endParaRPr sz="1650">
              <a:latin typeface="Helvetica"/>
              <a:cs typeface="Helvetica"/>
            </a:endParaRPr>
          </a:p>
        </p:txBody>
      </p:sp>
      <p:sp>
        <p:nvSpPr>
          <p:cNvPr id="8" name="object 8"/>
          <p:cNvSpPr txBox="1"/>
          <p:nvPr/>
        </p:nvSpPr>
        <p:spPr>
          <a:xfrm>
            <a:off x="3903200" y="6023167"/>
            <a:ext cx="3811904" cy="798830"/>
          </a:xfrm>
          <a:prstGeom prst="rect">
            <a:avLst/>
          </a:prstGeom>
          <a:solidFill>
            <a:srgbClr val="A3CE90">
              <a:alpha val="19999"/>
            </a:srgbClr>
          </a:solidFill>
        </p:spPr>
        <p:txBody>
          <a:bodyPr vert="horz" wrap="square" lIns="0" tIns="122555" rIns="0" bIns="0" rtlCol="0">
            <a:spAutoFit/>
          </a:bodyPr>
          <a:lstStyle/>
          <a:p>
            <a:pPr marL="166370" marR="281305">
              <a:lnSpc>
                <a:spcPct val="100000"/>
              </a:lnSpc>
              <a:spcBef>
                <a:spcPts val="965"/>
              </a:spcBef>
            </a:pPr>
            <a:r>
              <a:rPr sz="1650" spc="-10" dirty="0">
                <a:solidFill>
                  <a:srgbClr val="575756"/>
                </a:solidFill>
                <a:latin typeface="Helvetica"/>
                <a:cs typeface="Helvetica"/>
              </a:rPr>
              <a:t>Transformation</a:t>
            </a:r>
            <a:r>
              <a:rPr sz="1650" spc="-15" dirty="0">
                <a:solidFill>
                  <a:srgbClr val="575756"/>
                </a:solidFill>
                <a:latin typeface="Helvetica"/>
                <a:cs typeface="Helvetica"/>
              </a:rPr>
              <a:t> </a:t>
            </a:r>
            <a:r>
              <a:rPr sz="1650" dirty="0">
                <a:solidFill>
                  <a:srgbClr val="575756"/>
                </a:solidFill>
                <a:latin typeface="Helvetica"/>
                <a:cs typeface="Helvetica"/>
              </a:rPr>
              <a:t>–</a:t>
            </a:r>
            <a:r>
              <a:rPr sz="1650" spc="-15" dirty="0">
                <a:solidFill>
                  <a:srgbClr val="575756"/>
                </a:solidFill>
                <a:latin typeface="Helvetica"/>
                <a:cs typeface="Helvetica"/>
              </a:rPr>
              <a:t> </a:t>
            </a:r>
            <a:r>
              <a:rPr sz="1650" dirty="0">
                <a:solidFill>
                  <a:srgbClr val="575756"/>
                </a:solidFill>
                <a:latin typeface="Helvetica"/>
                <a:cs typeface="Helvetica"/>
              </a:rPr>
              <a:t>supported</a:t>
            </a:r>
            <a:r>
              <a:rPr sz="1650" spc="-15" dirty="0">
                <a:solidFill>
                  <a:srgbClr val="575756"/>
                </a:solidFill>
                <a:latin typeface="Helvetica"/>
                <a:cs typeface="Helvetica"/>
              </a:rPr>
              <a:t> </a:t>
            </a:r>
            <a:r>
              <a:rPr sz="1650" dirty="0">
                <a:solidFill>
                  <a:srgbClr val="575756"/>
                </a:solidFill>
                <a:latin typeface="Helvetica"/>
                <a:cs typeface="Helvetica"/>
              </a:rPr>
              <a:t>by</a:t>
            </a:r>
            <a:r>
              <a:rPr sz="1650" spc="-10" dirty="0">
                <a:solidFill>
                  <a:srgbClr val="575756"/>
                </a:solidFill>
                <a:latin typeface="Helvetica"/>
                <a:cs typeface="Helvetica"/>
              </a:rPr>
              <a:t> clear </a:t>
            </a:r>
            <a:r>
              <a:rPr sz="1650" dirty="0">
                <a:solidFill>
                  <a:srgbClr val="575756"/>
                </a:solidFill>
                <a:latin typeface="Helvetica"/>
                <a:cs typeface="Helvetica"/>
              </a:rPr>
              <a:t>governance</a:t>
            </a:r>
            <a:r>
              <a:rPr sz="1650" spc="-35" dirty="0">
                <a:solidFill>
                  <a:srgbClr val="575756"/>
                </a:solidFill>
                <a:latin typeface="Helvetica"/>
                <a:cs typeface="Helvetica"/>
              </a:rPr>
              <a:t> </a:t>
            </a:r>
            <a:r>
              <a:rPr sz="1650" dirty="0">
                <a:solidFill>
                  <a:srgbClr val="575756"/>
                </a:solidFill>
                <a:latin typeface="Helvetica"/>
                <a:cs typeface="Helvetica"/>
              </a:rPr>
              <a:t>and</a:t>
            </a:r>
            <a:r>
              <a:rPr sz="1650" spc="-30" dirty="0">
                <a:solidFill>
                  <a:srgbClr val="575756"/>
                </a:solidFill>
                <a:latin typeface="Helvetica"/>
                <a:cs typeface="Helvetica"/>
              </a:rPr>
              <a:t> </a:t>
            </a:r>
            <a:r>
              <a:rPr sz="1650" spc="-10" dirty="0">
                <a:solidFill>
                  <a:srgbClr val="575756"/>
                </a:solidFill>
                <a:latin typeface="Helvetica"/>
                <a:cs typeface="Helvetica"/>
              </a:rPr>
              <a:t>commissioning</a:t>
            </a:r>
            <a:endParaRPr sz="1650">
              <a:latin typeface="Helvetica"/>
              <a:cs typeface="Helvetica"/>
            </a:endParaRPr>
          </a:p>
        </p:txBody>
      </p:sp>
      <p:sp>
        <p:nvSpPr>
          <p:cNvPr id="9" name="object 9"/>
          <p:cNvSpPr txBox="1"/>
          <p:nvPr/>
        </p:nvSpPr>
        <p:spPr>
          <a:xfrm>
            <a:off x="12772376" y="3589284"/>
            <a:ext cx="3827145" cy="377825"/>
          </a:xfrm>
          <a:prstGeom prst="rect">
            <a:avLst/>
          </a:prstGeom>
        </p:spPr>
        <p:txBody>
          <a:bodyPr vert="horz" wrap="square" lIns="0" tIns="13335" rIns="0" bIns="0" rtlCol="0">
            <a:spAutoFit/>
          </a:bodyPr>
          <a:lstStyle/>
          <a:p>
            <a:pPr marL="12700">
              <a:lnSpc>
                <a:spcPct val="100000"/>
              </a:lnSpc>
              <a:spcBef>
                <a:spcPts val="105"/>
              </a:spcBef>
            </a:pPr>
            <a:r>
              <a:rPr sz="2300" b="1" dirty="0">
                <a:solidFill>
                  <a:srgbClr val="575756"/>
                </a:solidFill>
                <a:latin typeface="Helvetica"/>
                <a:cs typeface="Helvetica"/>
              </a:rPr>
              <a:t>CHANGE IDEAS /</a:t>
            </a:r>
            <a:r>
              <a:rPr sz="2300" b="1" spc="-85" dirty="0">
                <a:solidFill>
                  <a:srgbClr val="575756"/>
                </a:solidFill>
                <a:latin typeface="Helvetica"/>
                <a:cs typeface="Helvetica"/>
              </a:rPr>
              <a:t> </a:t>
            </a:r>
            <a:r>
              <a:rPr sz="2300" b="1" spc="-10" dirty="0">
                <a:solidFill>
                  <a:srgbClr val="575756"/>
                </a:solidFill>
                <a:latin typeface="Helvetica"/>
                <a:cs typeface="Helvetica"/>
              </a:rPr>
              <a:t>ACTIONS</a:t>
            </a:r>
            <a:endParaRPr sz="2300">
              <a:latin typeface="Helvetica"/>
              <a:cs typeface="Helvetica"/>
            </a:endParaRPr>
          </a:p>
        </p:txBody>
      </p:sp>
      <p:sp>
        <p:nvSpPr>
          <p:cNvPr id="10" name="object 10"/>
          <p:cNvSpPr txBox="1"/>
          <p:nvPr/>
        </p:nvSpPr>
        <p:spPr>
          <a:xfrm>
            <a:off x="8334824" y="4143402"/>
            <a:ext cx="3811904" cy="799465"/>
          </a:xfrm>
          <a:prstGeom prst="rect">
            <a:avLst/>
          </a:prstGeom>
          <a:solidFill>
            <a:srgbClr val="A3CE90">
              <a:alpha val="19999"/>
            </a:srgbClr>
          </a:solidFill>
        </p:spPr>
        <p:txBody>
          <a:bodyPr vert="horz" wrap="square" lIns="0" tIns="120015" rIns="0" bIns="0" rtlCol="0">
            <a:spAutoFit/>
          </a:bodyPr>
          <a:lstStyle/>
          <a:p>
            <a:pPr marL="184150" marR="1419225">
              <a:lnSpc>
                <a:spcPct val="100000"/>
              </a:lnSpc>
              <a:spcBef>
                <a:spcPts val="945"/>
              </a:spcBef>
            </a:pPr>
            <a:r>
              <a:rPr sz="1650" dirty="0">
                <a:solidFill>
                  <a:srgbClr val="575756"/>
                </a:solidFill>
                <a:latin typeface="Helvetica"/>
                <a:cs typeface="Helvetica"/>
              </a:rPr>
              <a:t>Career</a:t>
            </a:r>
            <a:r>
              <a:rPr sz="1650" spc="-30" dirty="0">
                <a:solidFill>
                  <a:srgbClr val="575756"/>
                </a:solidFill>
                <a:latin typeface="Helvetica"/>
                <a:cs typeface="Helvetica"/>
              </a:rPr>
              <a:t> </a:t>
            </a:r>
            <a:r>
              <a:rPr sz="1650" dirty="0">
                <a:solidFill>
                  <a:srgbClr val="575756"/>
                </a:solidFill>
                <a:latin typeface="Helvetica"/>
                <a:cs typeface="Helvetica"/>
              </a:rPr>
              <a:t>progression</a:t>
            </a:r>
            <a:r>
              <a:rPr sz="1650" spc="-25" dirty="0">
                <a:solidFill>
                  <a:srgbClr val="575756"/>
                </a:solidFill>
                <a:latin typeface="Helvetica"/>
                <a:cs typeface="Helvetica"/>
              </a:rPr>
              <a:t> and </a:t>
            </a:r>
            <a:r>
              <a:rPr sz="1650" dirty="0">
                <a:solidFill>
                  <a:srgbClr val="575756"/>
                </a:solidFill>
                <a:latin typeface="Helvetica"/>
                <a:cs typeface="Helvetica"/>
              </a:rPr>
              <a:t>development </a:t>
            </a:r>
            <a:r>
              <a:rPr sz="1650" spc="-10" dirty="0">
                <a:solidFill>
                  <a:srgbClr val="575756"/>
                </a:solidFill>
                <a:latin typeface="Helvetica"/>
                <a:cs typeface="Helvetica"/>
              </a:rPr>
              <a:t>pathways</a:t>
            </a:r>
            <a:endParaRPr sz="1650">
              <a:latin typeface="Helvetica"/>
              <a:cs typeface="Helvetica"/>
            </a:endParaRPr>
          </a:p>
        </p:txBody>
      </p:sp>
      <p:sp>
        <p:nvSpPr>
          <p:cNvPr id="11" name="object 11"/>
          <p:cNvSpPr txBox="1"/>
          <p:nvPr/>
        </p:nvSpPr>
        <p:spPr>
          <a:xfrm>
            <a:off x="8334824" y="5092127"/>
            <a:ext cx="3811904" cy="781685"/>
          </a:xfrm>
          <a:prstGeom prst="rect">
            <a:avLst/>
          </a:prstGeom>
          <a:solidFill>
            <a:srgbClr val="A3CE90">
              <a:alpha val="19999"/>
            </a:srgbClr>
          </a:solidFill>
        </p:spPr>
        <p:txBody>
          <a:bodyPr vert="horz" wrap="square" lIns="0" tIns="119380" rIns="0" bIns="0" rtlCol="0">
            <a:spAutoFit/>
          </a:bodyPr>
          <a:lstStyle/>
          <a:p>
            <a:pPr marL="168275" marR="178435">
              <a:lnSpc>
                <a:spcPct val="100000"/>
              </a:lnSpc>
              <a:spcBef>
                <a:spcPts val="940"/>
              </a:spcBef>
            </a:pPr>
            <a:r>
              <a:rPr sz="1650" dirty="0">
                <a:solidFill>
                  <a:srgbClr val="575756"/>
                </a:solidFill>
                <a:latin typeface="Helvetica"/>
                <a:cs typeface="Helvetica"/>
              </a:rPr>
              <a:t>Succession</a:t>
            </a:r>
            <a:r>
              <a:rPr sz="1650" spc="-30" dirty="0">
                <a:solidFill>
                  <a:srgbClr val="575756"/>
                </a:solidFill>
                <a:latin typeface="Helvetica"/>
                <a:cs typeface="Helvetica"/>
              </a:rPr>
              <a:t> </a:t>
            </a:r>
            <a:r>
              <a:rPr sz="1650" dirty="0">
                <a:solidFill>
                  <a:srgbClr val="575756"/>
                </a:solidFill>
                <a:latin typeface="Helvetica"/>
                <a:cs typeface="Helvetica"/>
              </a:rPr>
              <a:t>planning</a:t>
            </a:r>
            <a:r>
              <a:rPr sz="1650" spc="-25" dirty="0">
                <a:solidFill>
                  <a:srgbClr val="575756"/>
                </a:solidFill>
                <a:latin typeface="Helvetica"/>
                <a:cs typeface="Helvetica"/>
              </a:rPr>
              <a:t> </a:t>
            </a:r>
            <a:r>
              <a:rPr sz="1650" dirty="0">
                <a:solidFill>
                  <a:srgbClr val="575756"/>
                </a:solidFill>
                <a:latin typeface="Helvetica"/>
                <a:cs typeface="Helvetica"/>
              </a:rPr>
              <a:t>and</a:t>
            </a:r>
            <a:r>
              <a:rPr sz="1650" spc="-30" dirty="0">
                <a:solidFill>
                  <a:srgbClr val="575756"/>
                </a:solidFill>
                <a:latin typeface="Helvetica"/>
                <a:cs typeface="Helvetica"/>
              </a:rPr>
              <a:t> </a:t>
            </a:r>
            <a:r>
              <a:rPr sz="1650" dirty="0">
                <a:solidFill>
                  <a:srgbClr val="575756"/>
                </a:solidFill>
                <a:latin typeface="Helvetica"/>
                <a:cs typeface="Helvetica"/>
              </a:rPr>
              <a:t>ability</a:t>
            </a:r>
            <a:r>
              <a:rPr sz="1650" spc="-20" dirty="0">
                <a:solidFill>
                  <a:srgbClr val="575756"/>
                </a:solidFill>
                <a:latin typeface="Helvetica"/>
                <a:cs typeface="Helvetica"/>
              </a:rPr>
              <a:t> </a:t>
            </a:r>
            <a:r>
              <a:rPr sz="1650" spc="-25" dirty="0">
                <a:solidFill>
                  <a:srgbClr val="575756"/>
                </a:solidFill>
                <a:latin typeface="Helvetica"/>
                <a:cs typeface="Helvetica"/>
              </a:rPr>
              <a:t>to </a:t>
            </a:r>
            <a:r>
              <a:rPr sz="1650" dirty="0">
                <a:solidFill>
                  <a:srgbClr val="575756"/>
                </a:solidFill>
                <a:latin typeface="Helvetica"/>
                <a:cs typeface="Helvetica"/>
              </a:rPr>
              <a:t>nurture</a:t>
            </a:r>
            <a:r>
              <a:rPr sz="1650" spc="-25" dirty="0">
                <a:solidFill>
                  <a:srgbClr val="575756"/>
                </a:solidFill>
                <a:latin typeface="Helvetica"/>
                <a:cs typeface="Helvetica"/>
              </a:rPr>
              <a:t> </a:t>
            </a:r>
            <a:r>
              <a:rPr sz="1650" dirty="0">
                <a:solidFill>
                  <a:srgbClr val="575756"/>
                </a:solidFill>
                <a:latin typeface="Helvetica"/>
                <a:cs typeface="Helvetica"/>
              </a:rPr>
              <a:t>and</a:t>
            </a:r>
            <a:r>
              <a:rPr sz="1650" spc="-20" dirty="0">
                <a:solidFill>
                  <a:srgbClr val="575756"/>
                </a:solidFill>
                <a:latin typeface="Helvetica"/>
                <a:cs typeface="Helvetica"/>
              </a:rPr>
              <a:t> </a:t>
            </a:r>
            <a:r>
              <a:rPr sz="1650" dirty="0">
                <a:solidFill>
                  <a:srgbClr val="575756"/>
                </a:solidFill>
                <a:latin typeface="Helvetica"/>
                <a:cs typeface="Helvetica"/>
              </a:rPr>
              <a:t>train</a:t>
            </a:r>
            <a:r>
              <a:rPr sz="1650" spc="-25" dirty="0">
                <a:solidFill>
                  <a:srgbClr val="575756"/>
                </a:solidFill>
                <a:latin typeface="Helvetica"/>
                <a:cs typeface="Helvetica"/>
              </a:rPr>
              <a:t> </a:t>
            </a:r>
            <a:r>
              <a:rPr sz="1650" dirty="0">
                <a:solidFill>
                  <a:srgbClr val="575756"/>
                </a:solidFill>
                <a:latin typeface="Helvetica"/>
                <a:cs typeface="Helvetica"/>
              </a:rPr>
              <a:t>our</a:t>
            </a:r>
            <a:r>
              <a:rPr sz="1650" spc="-15" dirty="0">
                <a:solidFill>
                  <a:srgbClr val="575756"/>
                </a:solidFill>
                <a:latin typeface="Helvetica"/>
                <a:cs typeface="Helvetica"/>
              </a:rPr>
              <a:t> </a:t>
            </a:r>
            <a:r>
              <a:rPr sz="1650" dirty="0">
                <a:solidFill>
                  <a:srgbClr val="575756"/>
                </a:solidFill>
                <a:latin typeface="Helvetica"/>
                <a:cs typeface="Helvetica"/>
              </a:rPr>
              <a:t>future</a:t>
            </a:r>
            <a:r>
              <a:rPr sz="1650" spc="-20" dirty="0">
                <a:solidFill>
                  <a:srgbClr val="575756"/>
                </a:solidFill>
                <a:latin typeface="Helvetica"/>
                <a:cs typeface="Helvetica"/>
              </a:rPr>
              <a:t> </a:t>
            </a:r>
            <a:r>
              <a:rPr sz="1650" spc="-10" dirty="0">
                <a:solidFill>
                  <a:srgbClr val="575756"/>
                </a:solidFill>
                <a:latin typeface="Helvetica"/>
                <a:cs typeface="Helvetica"/>
              </a:rPr>
              <a:t>workforce</a:t>
            </a:r>
            <a:endParaRPr sz="1650">
              <a:latin typeface="Helvetica"/>
              <a:cs typeface="Helvetica"/>
            </a:endParaRPr>
          </a:p>
        </p:txBody>
      </p:sp>
      <p:sp>
        <p:nvSpPr>
          <p:cNvPr id="12" name="object 12"/>
          <p:cNvSpPr txBox="1"/>
          <p:nvPr/>
        </p:nvSpPr>
        <p:spPr>
          <a:xfrm>
            <a:off x="8334824" y="6023167"/>
            <a:ext cx="3811904" cy="798830"/>
          </a:xfrm>
          <a:prstGeom prst="rect">
            <a:avLst/>
          </a:prstGeom>
          <a:solidFill>
            <a:srgbClr val="A3CE90">
              <a:alpha val="19999"/>
            </a:srgbClr>
          </a:solidFill>
        </p:spPr>
        <p:txBody>
          <a:bodyPr vert="horz" wrap="square" lIns="0" tIns="238125" rIns="0" bIns="0" rtlCol="0">
            <a:spAutoFit/>
          </a:bodyPr>
          <a:lstStyle/>
          <a:p>
            <a:pPr marL="173990">
              <a:lnSpc>
                <a:spcPct val="100000"/>
              </a:lnSpc>
              <a:spcBef>
                <a:spcPts val="1875"/>
              </a:spcBef>
            </a:pPr>
            <a:r>
              <a:rPr sz="1650" dirty="0">
                <a:solidFill>
                  <a:srgbClr val="575756"/>
                </a:solidFill>
                <a:latin typeface="Helvetica"/>
                <a:cs typeface="Helvetica"/>
              </a:rPr>
              <a:t>Empowerment</a:t>
            </a:r>
            <a:r>
              <a:rPr sz="1650" spc="-5" dirty="0">
                <a:solidFill>
                  <a:srgbClr val="575756"/>
                </a:solidFill>
                <a:latin typeface="Helvetica"/>
                <a:cs typeface="Helvetica"/>
              </a:rPr>
              <a:t> </a:t>
            </a:r>
            <a:r>
              <a:rPr sz="1650" dirty="0">
                <a:solidFill>
                  <a:srgbClr val="575756"/>
                </a:solidFill>
                <a:latin typeface="Helvetica"/>
                <a:cs typeface="Helvetica"/>
              </a:rPr>
              <a:t>and</a:t>
            </a:r>
            <a:r>
              <a:rPr sz="1650" spc="-10" dirty="0">
                <a:solidFill>
                  <a:srgbClr val="575756"/>
                </a:solidFill>
                <a:latin typeface="Helvetica"/>
                <a:cs typeface="Helvetica"/>
              </a:rPr>
              <a:t> recognition</a:t>
            </a:r>
            <a:endParaRPr sz="1650">
              <a:latin typeface="Helvetica"/>
              <a:cs typeface="Helvetica"/>
            </a:endParaRPr>
          </a:p>
        </p:txBody>
      </p:sp>
      <p:sp>
        <p:nvSpPr>
          <p:cNvPr id="13" name="object 13"/>
          <p:cNvSpPr txBox="1"/>
          <p:nvPr/>
        </p:nvSpPr>
        <p:spPr>
          <a:xfrm>
            <a:off x="12786270" y="6345147"/>
            <a:ext cx="5822315" cy="476884"/>
          </a:xfrm>
          <a:prstGeom prst="rect">
            <a:avLst/>
          </a:prstGeom>
          <a:solidFill>
            <a:srgbClr val="A3CE90">
              <a:alpha val="19999"/>
            </a:srgbClr>
          </a:solidFill>
        </p:spPr>
        <p:txBody>
          <a:bodyPr vert="horz" wrap="square" lIns="0" tIns="91440" rIns="0" bIns="0" rtlCol="0">
            <a:spAutoFit/>
          </a:bodyPr>
          <a:lstStyle/>
          <a:p>
            <a:pPr marL="256540">
              <a:lnSpc>
                <a:spcPct val="100000"/>
              </a:lnSpc>
              <a:spcBef>
                <a:spcPts val="720"/>
              </a:spcBef>
            </a:pPr>
            <a:r>
              <a:rPr sz="1650" dirty="0">
                <a:solidFill>
                  <a:srgbClr val="575756"/>
                </a:solidFill>
                <a:latin typeface="Helvetica"/>
                <a:cs typeface="Helvetica"/>
              </a:rPr>
              <a:t>Create</a:t>
            </a:r>
            <a:r>
              <a:rPr sz="1650" spc="-35" dirty="0">
                <a:solidFill>
                  <a:srgbClr val="575756"/>
                </a:solidFill>
                <a:latin typeface="Helvetica"/>
                <a:cs typeface="Helvetica"/>
              </a:rPr>
              <a:t> </a:t>
            </a:r>
            <a:r>
              <a:rPr sz="1650" dirty="0">
                <a:solidFill>
                  <a:srgbClr val="575756"/>
                </a:solidFill>
                <a:latin typeface="Helvetica"/>
                <a:cs typeface="Helvetica"/>
              </a:rPr>
              <a:t>conditions</a:t>
            </a:r>
            <a:r>
              <a:rPr sz="1650" spc="-20" dirty="0">
                <a:solidFill>
                  <a:srgbClr val="575756"/>
                </a:solidFill>
                <a:latin typeface="Helvetica"/>
                <a:cs typeface="Helvetica"/>
              </a:rPr>
              <a:t> </a:t>
            </a:r>
            <a:r>
              <a:rPr sz="1650" dirty="0">
                <a:solidFill>
                  <a:srgbClr val="575756"/>
                </a:solidFill>
                <a:latin typeface="Helvetica"/>
                <a:cs typeface="Helvetica"/>
              </a:rPr>
              <a:t>to</a:t>
            </a:r>
            <a:r>
              <a:rPr sz="1650" spc="-25" dirty="0">
                <a:solidFill>
                  <a:srgbClr val="575756"/>
                </a:solidFill>
                <a:latin typeface="Helvetica"/>
                <a:cs typeface="Helvetica"/>
              </a:rPr>
              <a:t> </a:t>
            </a:r>
            <a:r>
              <a:rPr sz="1650" dirty="0">
                <a:solidFill>
                  <a:srgbClr val="575756"/>
                </a:solidFill>
                <a:latin typeface="Helvetica"/>
                <a:cs typeface="Helvetica"/>
              </a:rPr>
              <a:t>facilitate</a:t>
            </a:r>
            <a:r>
              <a:rPr sz="1650" spc="-20" dirty="0">
                <a:solidFill>
                  <a:srgbClr val="575756"/>
                </a:solidFill>
                <a:latin typeface="Helvetica"/>
                <a:cs typeface="Helvetica"/>
              </a:rPr>
              <a:t> </a:t>
            </a:r>
            <a:r>
              <a:rPr sz="1650" spc="-10" dirty="0">
                <a:solidFill>
                  <a:srgbClr val="575756"/>
                </a:solidFill>
                <a:latin typeface="Helvetica"/>
                <a:cs typeface="Helvetica"/>
              </a:rPr>
              <a:t>experience</a:t>
            </a:r>
            <a:endParaRPr sz="1650">
              <a:latin typeface="Helvetica"/>
              <a:cs typeface="Helvetica"/>
            </a:endParaRPr>
          </a:p>
        </p:txBody>
      </p:sp>
      <p:sp>
        <p:nvSpPr>
          <p:cNvPr id="14" name="object 14"/>
          <p:cNvSpPr txBox="1"/>
          <p:nvPr/>
        </p:nvSpPr>
        <p:spPr>
          <a:xfrm>
            <a:off x="12784951" y="4143402"/>
            <a:ext cx="5822315" cy="715645"/>
          </a:xfrm>
          <a:prstGeom prst="rect">
            <a:avLst/>
          </a:prstGeom>
          <a:solidFill>
            <a:srgbClr val="A3CE90">
              <a:alpha val="19999"/>
            </a:srgbClr>
          </a:solidFill>
        </p:spPr>
        <p:txBody>
          <a:bodyPr vert="horz" wrap="square" lIns="0" tIns="69215" rIns="0" bIns="0" rtlCol="0">
            <a:spAutoFit/>
          </a:bodyPr>
          <a:lstStyle/>
          <a:p>
            <a:pPr marL="257810" marR="596900">
              <a:lnSpc>
                <a:spcPct val="100000"/>
              </a:lnSpc>
              <a:spcBef>
                <a:spcPts val="545"/>
              </a:spcBef>
            </a:pPr>
            <a:r>
              <a:rPr sz="1650" dirty="0">
                <a:solidFill>
                  <a:srgbClr val="575756"/>
                </a:solidFill>
                <a:latin typeface="Helvetica"/>
                <a:cs typeface="Helvetica"/>
              </a:rPr>
              <a:t>Investment</a:t>
            </a:r>
            <a:r>
              <a:rPr sz="1650" spc="-10" dirty="0">
                <a:solidFill>
                  <a:srgbClr val="575756"/>
                </a:solidFill>
                <a:latin typeface="Helvetica"/>
                <a:cs typeface="Helvetica"/>
              </a:rPr>
              <a:t> </a:t>
            </a:r>
            <a:r>
              <a:rPr sz="1650" dirty="0">
                <a:solidFill>
                  <a:srgbClr val="575756"/>
                </a:solidFill>
                <a:latin typeface="Helvetica"/>
                <a:cs typeface="Helvetica"/>
              </a:rPr>
              <a:t>in</a:t>
            </a:r>
            <a:r>
              <a:rPr sz="1650" spc="-10" dirty="0">
                <a:solidFill>
                  <a:srgbClr val="575756"/>
                </a:solidFill>
                <a:latin typeface="Helvetica"/>
                <a:cs typeface="Helvetica"/>
              </a:rPr>
              <a:t> </a:t>
            </a:r>
            <a:r>
              <a:rPr sz="1650" dirty="0">
                <a:solidFill>
                  <a:srgbClr val="575756"/>
                </a:solidFill>
                <a:latin typeface="Helvetica"/>
                <a:cs typeface="Helvetica"/>
              </a:rPr>
              <a:t>our</a:t>
            </a:r>
            <a:r>
              <a:rPr sz="1650" spc="-5" dirty="0">
                <a:solidFill>
                  <a:srgbClr val="575756"/>
                </a:solidFill>
                <a:latin typeface="Helvetica"/>
                <a:cs typeface="Helvetica"/>
              </a:rPr>
              <a:t> </a:t>
            </a:r>
            <a:r>
              <a:rPr sz="1650" dirty="0">
                <a:solidFill>
                  <a:srgbClr val="575756"/>
                </a:solidFill>
                <a:latin typeface="Helvetica"/>
                <a:cs typeface="Helvetica"/>
              </a:rPr>
              <a:t>leaders</a:t>
            </a:r>
            <a:r>
              <a:rPr sz="1650" spc="-10" dirty="0">
                <a:solidFill>
                  <a:srgbClr val="575756"/>
                </a:solidFill>
                <a:latin typeface="Helvetica"/>
                <a:cs typeface="Helvetica"/>
              </a:rPr>
              <a:t> </a:t>
            </a:r>
            <a:r>
              <a:rPr sz="1650" dirty="0">
                <a:solidFill>
                  <a:srgbClr val="575756"/>
                </a:solidFill>
                <a:latin typeface="Helvetica"/>
                <a:cs typeface="Helvetica"/>
              </a:rPr>
              <a:t>of</a:t>
            </a:r>
            <a:r>
              <a:rPr sz="1650" spc="-5" dirty="0">
                <a:solidFill>
                  <a:srgbClr val="575756"/>
                </a:solidFill>
                <a:latin typeface="Helvetica"/>
                <a:cs typeface="Helvetica"/>
              </a:rPr>
              <a:t> </a:t>
            </a:r>
            <a:r>
              <a:rPr sz="1650" dirty="0">
                <a:solidFill>
                  <a:srgbClr val="575756"/>
                </a:solidFill>
                <a:latin typeface="Helvetica"/>
                <a:cs typeface="Helvetica"/>
              </a:rPr>
              <a:t>the</a:t>
            </a:r>
            <a:r>
              <a:rPr sz="1650" spc="-10" dirty="0">
                <a:solidFill>
                  <a:srgbClr val="575756"/>
                </a:solidFill>
                <a:latin typeface="Helvetica"/>
                <a:cs typeface="Helvetica"/>
              </a:rPr>
              <a:t> </a:t>
            </a:r>
            <a:r>
              <a:rPr sz="1650" dirty="0">
                <a:solidFill>
                  <a:srgbClr val="575756"/>
                </a:solidFill>
                <a:latin typeface="Helvetica"/>
                <a:cs typeface="Helvetica"/>
              </a:rPr>
              <a:t>future</a:t>
            </a:r>
            <a:r>
              <a:rPr sz="1650" spc="-10" dirty="0">
                <a:solidFill>
                  <a:srgbClr val="575756"/>
                </a:solidFill>
                <a:latin typeface="Helvetica"/>
                <a:cs typeface="Helvetica"/>
              </a:rPr>
              <a:t> </a:t>
            </a:r>
            <a:r>
              <a:rPr sz="1650" dirty="0">
                <a:solidFill>
                  <a:srgbClr val="575756"/>
                </a:solidFill>
                <a:latin typeface="Helvetica"/>
                <a:cs typeface="Helvetica"/>
              </a:rPr>
              <a:t>and</a:t>
            </a:r>
            <a:r>
              <a:rPr sz="1650" spc="-10" dirty="0">
                <a:solidFill>
                  <a:srgbClr val="575756"/>
                </a:solidFill>
                <a:latin typeface="Helvetica"/>
                <a:cs typeface="Helvetica"/>
              </a:rPr>
              <a:t> leadership </a:t>
            </a:r>
            <a:r>
              <a:rPr sz="1650" dirty="0">
                <a:solidFill>
                  <a:srgbClr val="575756"/>
                </a:solidFill>
                <a:latin typeface="Helvetica"/>
                <a:cs typeface="Helvetica"/>
              </a:rPr>
              <a:t>development </a:t>
            </a:r>
            <a:r>
              <a:rPr sz="1650" spc="-10" dirty="0">
                <a:solidFill>
                  <a:srgbClr val="575756"/>
                </a:solidFill>
                <a:latin typeface="Helvetica"/>
                <a:cs typeface="Helvetica"/>
              </a:rPr>
              <a:t>pathways</a:t>
            </a:r>
            <a:endParaRPr sz="1650">
              <a:latin typeface="Helvetica"/>
              <a:cs typeface="Helvetica"/>
            </a:endParaRPr>
          </a:p>
        </p:txBody>
      </p:sp>
      <p:sp>
        <p:nvSpPr>
          <p:cNvPr id="15" name="object 15"/>
          <p:cNvSpPr txBox="1"/>
          <p:nvPr/>
        </p:nvSpPr>
        <p:spPr>
          <a:xfrm>
            <a:off x="12786270" y="5690800"/>
            <a:ext cx="5822315" cy="476884"/>
          </a:xfrm>
          <a:prstGeom prst="rect">
            <a:avLst/>
          </a:prstGeom>
          <a:solidFill>
            <a:srgbClr val="A3CE90">
              <a:alpha val="19999"/>
            </a:srgbClr>
          </a:solidFill>
        </p:spPr>
        <p:txBody>
          <a:bodyPr vert="horz" wrap="square" lIns="0" tIns="91440" rIns="0" bIns="0" rtlCol="0">
            <a:spAutoFit/>
          </a:bodyPr>
          <a:lstStyle/>
          <a:p>
            <a:pPr marL="256540">
              <a:lnSpc>
                <a:spcPct val="100000"/>
              </a:lnSpc>
              <a:spcBef>
                <a:spcPts val="720"/>
              </a:spcBef>
            </a:pPr>
            <a:r>
              <a:rPr sz="1650" dirty="0">
                <a:solidFill>
                  <a:srgbClr val="575756"/>
                </a:solidFill>
                <a:latin typeface="Helvetica"/>
                <a:cs typeface="Helvetica"/>
              </a:rPr>
              <a:t>Rotational</a:t>
            </a:r>
            <a:r>
              <a:rPr sz="1650" spc="-30" dirty="0">
                <a:solidFill>
                  <a:srgbClr val="575756"/>
                </a:solidFill>
                <a:latin typeface="Helvetica"/>
                <a:cs typeface="Helvetica"/>
              </a:rPr>
              <a:t> </a:t>
            </a:r>
            <a:r>
              <a:rPr sz="1650" dirty="0">
                <a:solidFill>
                  <a:srgbClr val="575756"/>
                </a:solidFill>
                <a:latin typeface="Helvetica"/>
                <a:cs typeface="Helvetica"/>
              </a:rPr>
              <a:t>and</a:t>
            </a:r>
            <a:r>
              <a:rPr sz="1650" spc="-25" dirty="0">
                <a:solidFill>
                  <a:srgbClr val="575756"/>
                </a:solidFill>
                <a:latin typeface="Helvetica"/>
                <a:cs typeface="Helvetica"/>
              </a:rPr>
              <a:t> </a:t>
            </a:r>
            <a:r>
              <a:rPr sz="1650" dirty="0">
                <a:solidFill>
                  <a:srgbClr val="575756"/>
                </a:solidFill>
                <a:latin typeface="Helvetica"/>
                <a:cs typeface="Helvetica"/>
              </a:rPr>
              <a:t>flexible</a:t>
            </a:r>
            <a:r>
              <a:rPr sz="1650" spc="-30" dirty="0">
                <a:solidFill>
                  <a:srgbClr val="575756"/>
                </a:solidFill>
                <a:latin typeface="Helvetica"/>
                <a:cs typeface="Helvetica"/>
              </a:rPr>
              <a:t> </a:t>
            </a:r>
            <a:r>
              <a:rPr sz="1650" dirty="0">
                <a:solidFill>
                  <a:srgbClr val="575756"/>
                </a:solidFill>
                <a:latin typeface="Helvetica"/>
                <a:cs typeface="Helvetica"/>
              </a:rPr>
              <a:t>employment</a:t>
            </a:r>
            <a:r>
              <a:rPr sz="1650" spc="-20" dirty="0">
                <a:solidFill>
                  <a:srgbClr val="575756"/>
                </a:solidFill>
                <a:latin typeface="Helvetica"/>
                <a:cs typeface="Helvetica"/>
              </a:rPr>
              <a:t> </a:t>
            </a:r>
            <a:r>
              <a:rPr sz="1650" spc="-10" dirty="0">
                <a:solidFill>
                  <a:srgbClr val="575756"/>
                </a:solidFill>
                <a:latin typeface="Helvetica"/>
                <a:cs typeface="Helvetica"/>
              </a:rPr>
              <a:t>opportunities</a:t>
            </a:r>
            <a:endParaRPr sz="1650">
              <a:latin typeface="Helvetica"/>
              <a:cs typeface="Helvetica"/>
            </a:endParaRPr>
          </a:p>
        </p:txBody>
      </p:sp>
      <p:sp>
        <p:nvSpPr>
          <p:cNvPr id="16" name="object 16"/>
          <p:cNvSpPr txBox="1"/>
          <p:nvPr/>
        </p:nvSpPr>
        <p:spPr>
          <a:xfrm>
            <a:off x="12784951" y="5036411"/>
            <a:ext cx="5822315" cy="476884"/>
          </a:xfrm>
          <a:prstGeom prst="rect">
            <a:avLst/>
          </a:prstGeom>
          <a:solidFill>
            <a:srgbClr val="A3CE90">
              <a:alpha val="19999"/>
            </a:srgbClr>
          </a:solidFill>
        </p:spPr>
        <p:txBody>
          <a:bodyPr vert="horz" wrap="square" lIns="0" tIns="91440" rIns="0" bIns="0" rtlCol="0">
            <a:spAutoFit/>
          </a:bodyPr>
          <a:lstStyle/>
          <a:p>
            <a:pPr marL="257810">
              <a:lnSpc>
                <a:spcPct val="100000"/>
              </a:lnSpc>
              <a:spcBef>
                <a:spcPts val="720"/>
              </a:spcBef>
            </a:pPr>
            <a:r>
              <a:rPr sz="1650" dirty="0">
                <a:solidFill>
                  <a:srgbClr val="575756"/>
                </a:solidFill>
                <a:latin typeface="Helvetica"/>
                <a:cs typeface="Helvetica"/>
              </a:rPr>
              <a:t>Portfolio</a:t>
            </a:r>
            <a:r>
              <a:rPr sz="1650" spc="-40" dirty="0">
                <a:solidFill>
                  <a:srgbClr val="575756"/>
                </a:solidFill>
                <a:latin typeface="Helvetica"/>
                <a:cs typeface="Helvetica"/>
              </a:rPr>
              <a:t> </a:t>
            </a:r>
            <a:r>
              <a:rPr sz="1650" dirty="0">
                <a:solidFill>
                  <a:srgbClr val="575756"/>
                </a:solidFill>
                <a:latin typeface="Helvetica"/>
                <a:cs typeface="Helvetica"/>
              </a:rPr>
              <a:t>working</a:t>
            </a:r>
            <a:r>
              <a:rPr sz="1650" spc="-40" dirty="0">
                <a:solidFill>
                  <a:srgbClr val="575756"/>
                </a:solidFill>
                <a:latin typeface="Helvetica"/>
                <a:cs typeface="Helvetica"/>
              </a:rPr>
              <a:t> </a:t>
            </a:r>
            <a:r>
              <a:rPr sz="1650" spc="-10" dirty="0">
                <a:solidFill>
                  <a:srgbClr val="575756"/>
                </a:solidFill>
                <a:latin typeface="Helvetica"/>
                <a:cs typeface="Helvetica"/>
              </a:rPr>
              <a:t>opportunities</a:t>
            </a:r>
            <a:endParaRPr sz="1650">
              <a:latin typeface="Helvetica"/>
              <a:cs typeface="Helvetica"/>
            </a:endParaRPr>
          </a:p>
        </p:txBody>
      </p:sp>
      <p:grpSp>
        <p:nvGrpSpPr>
          <p:cNvPr id="17" name="object 17"/>
          <p:cNvGrpSpPr/>
          <p:nvPr/>
        </p:nvGrpSpPr>
        <p:grpSpPr>
          <a:xfrm>
            <a:off x="3266916" y="4640769"/>
            <a:ext cx="628650" cy="1786889"/>
            <a:chOff x="3266916" y="4640769"/>
            <a:chExt cx="628650" cy="1786889"/>
          </a:xfrm>
        </p:grpSpPr>
        <p:sp>
          <p:nvSpPr>
            <p:cNvPr id="18" name="object 18"/>
            <p:cNvSpPr/>
            <p:nvPr/>
          </p:nvSpPr>
          <p:spPr>
            <a:xfrm>
              <a:off x="3581042" y="4646005"/>
              <a:ext cx="314325" cy="0"/>
            </a:xfrm>
            <a:custGeom>
              <a:avLst/>
              <a:gdLst/>
              <a:ahLst/>
              <a:cxnLst/>
              <a:rect l="l" t="t" r="r" b="b"/>
              <a:pathLst>
                <a:path w="314325">
                  <a:moveTo>
                    <a:pt x="314126" y="0"/>
                  </a:moveTo>
                  <a:lnTo>
                    <a:pt x="0" y="0"/>
                  </a:lnTo>
                </a:path>
              </a:pathLst>
            </a:custGeom>
            <a:ln w="10470">
              <a:solidFill>
                <a:srgbClr val="50B796"/>
              </a:solidFill>
            </a:ln>
          </p:spPr>
          <p:txBody>
            <a:bodyPr wrap="square" lIns="0" tIns="0" rIns="0" bIns="0" rtlCol="0"/>
            <a:lstStyle/>
            <a:p>
              <a:endParaRPr/>
            </a:p>
          </p:txBody>
        </p:sp>
        <p:sp>
          <p:nvSpPr>
            <p:cNvPr id="19" name="object 19"/>
            <p:cNvSpPr/>
            <p:nvPr/>
          </p:nvSpPr>
          <p:spPr>
            <a:xfrm>
              <a:off x="3266916" y="5472224"/>
              <a:ext cx="628650" cy="0"/>
            </a:xfrm>
            <a:custGeom>
              <a:avLst/>
              <a:gdLst/>
              <a:ahLst/>
              <a:cxnLst/>
              <a:rect l="l" t="t" r="r" b="b"/>
              <a:pathLst>
                <a:path w="628650">
                  <a:moveTo>
                    <a:pt x="628253" y="0"/>
                  </a:moveTo>
                  <a:lnTo>
                    <a:pt x="0" y="0"/>
                  </a:lnTo>
                </a:path>
              </a:pathLst>
            </a:custGeom>
            <a:ln w="10470">
              <a:solidFill>
                <a:srgbClr val="50B796"/>
              </a:solidFill>
            </a:ln>
          </p:spPr>
          <p:txBody>
            <a:bodyPr wrap="square" lIns="0" tIns="0" rIns="0" bIns="0" rtlCol="0"/>
            <a:lstStyle/>
            <a:p>
              <a:endParaRPr/>
            </a:p>
          </p:txBody>
        </p:sp>
        <p:sp>
          <p:nvSpPr>
            <p:cNvPr id="20" name="object 20"/>
            <p:cNvSpPr/>
            <p:nvPr/>
          </p:nvSpPr>
          <p:spPr>
            <a:xfrm>
              <a:off x="3581042" y="6422375"/>
              <a:ext cx="314325" cy="0"/>
            </a:xfrm>
            <a:custGeom>
              <a:avLst/>
              <a:gdLst/>
              <a:ahLst/>
              <a:cxnLst/>
              <a:rect l="l" t="t" r="r" b="b"/>
              <a:pathLst>
                <a:path w="314325">
                  <a:moveTo>
                    <a:pt x="314126" y="0"/>
                  </a:moveTo>
                  <a:lnTo>
                    <a:pt x="0" y="0"/>
                  </a:lnTo>
                </a:path>
              </a:pathLst>
            </a:custGeom>
            <a:ln w="10470">
              <a:solidFill>
                <a:srgbClr val="50B796"/>
              </a:solidFill>
            </a:ln>
          </p:spPr>
          <p:txBody>
            <a:bodyPr wrap="square" lIns="0" tIns="0" rIns="0" bIns="0" rtlCol="0"/>
            <a:lstStyle/>
            <a:p>
              <a:endParaRPr/>
            </a:p>
          </p:txBody>
        </p:sp>
        <p:sp>
          <p:nvSpPr>
            <p:cNvPr id="21" name="object 21"/>
            <p:cNvSpPr/>
            <p:nvPr/>
          </p:nvSpPr>
          <p:spPr>
            <a:xfrm>
              <a:off x="3586278" y="4649076"/>
              <a:ext cx="0" cy="1778635"/>
            </a:xfrm>
            <a:custGeom>
              <a:avLst/>
              <a:gdLst/>
              <a:ahLst/>
              <a:cxnLst/>
              <a:rect l="l" t="t" r="r" b="b"/>
              <a:pathLst>
                <a:path h="1778635">
                  <a:moveTo>
                    <a:pt x="0" y="1778521"/>
                  </a:moveTo>
                  <a:lnTo>
                    <a:pt x="0" y="0"/>
                  </a:lnTo>
                </a:path>
              </a:pathLst>
            </a:custGeom>
            <a:ln w="10470">
              <a:solidFill>
                <a:srgbClr val="50B796"/>
              </a:solidFill>
            </a:ln>
          </p:spPr>
          <p:txBody>
            <a:bodyPr wrap="square" lIns="0" tIns="0" rIns="0" bIns="0" rtlCol="0"/>
            <a:lstStyle/>
            <a:p>
              <a:endParaRPr/>
            </a:p>
          </p:txBody>
        </p:sp>
      </p:grpSp>
      <p:grpSp>
        <p:nvGrpSpPr>
          <p:cNvPr id="22" name="object 22"/>
          <p:cNvGrpSpPr/>
          <p:nvPr/>
        </p:nvGrpSpPr>
        <p:grpSpPr>
          <a:xfrm>
            <a:off x="7706571" y="4537615"/>
            <a:ext cx="628650" cy="1890395"/>
            <a:chOff x="7706571" y="4537615"/>
            <a:chExt cx="628650" cy="1890395"/>
          </a:xfrm>
        </p:grpSpPr>
        <p:sp>
          <p:nvSpPr>
            <p:cNvPr id="23" name="object 23"/>
            <p:cNvSpPr/>
            <p:nvPr/>
          </p:nvSpPr>
          <p:spPr>
            <a:xfrm>
              <a:off x="7706571" y="5482694"/>
              <a:ext cx="628650" cy="0"/>
            </a:xfrm>
            <a:custGeom>
              <a:avLst/>
              <a:gdLst/>
              <a:ahLst/>
              <a:cxnLst/>
              <a:rect l="l" t="t" r="r" b="b"/>
              <a:pathLst>
                <a:path w="628650">
                  <a:moveTo>
                    <a:pt x="628253" y="0"/>
                  </a:moveTo>
                  <a:lnTo>
                    <a:pt x="0" y="0"/>
                  </a:lnTo>
                </a:path>
              </a:pathLst>
            </a:custGeom>
            <a:ln w="10470">
              <a:solidFill>
                <a:srgbClr val="50B796"/>
              </a:solidFill>
            </a:ln>
          </p:spPr>
          <p:txBody>
            <a:bodyPr wrap="square" lIns="0" tIns="0" rIns="0" bIns="0" rtlCol="0"/>
            <a:lstStyle/>
            <a:p>
              <a:endParaRPr/>
            </a:p>
          </p:txBody>
        </p:sp>
        <p:sp>
          <p:nvSpPr>
            <p:cNvPr id="24" name="object 24"/>
            <p:cNvSpPr/>
            <p:nvPr/>
          </p:nvSpPr>
          <p:spPr>
            <a:xfrm>
              <a:off x="8025933" y="4548073"/>
              <a:ext cx="0" cy="1874520"/>
            </a:xfrm>
            <a:custGeom>
              <a:avLst/>
              <a:gdLst/>
              <a:ahLst/>
              <a:cxnLst/>
              <a:rect l="l" t="t" r="r" b="b"/>
              <a:pathLst>
                <a:path h="1874520">
                  <a:moveTo>
                    <a:pt x="0" y="1874288"/>
                  </a:moveTo>
                  <a:lnTo>
                    <a:pt x="0" y="0"/>
                  </a:lnTo>
                </a:path>
              </a:pathLst>
            </a:custGeom>
            <a:ln w="10470">
              <a:solidFill>
                <a:srgbClr val="50B796"/>
              </a:solidFill>
            </a:ln>
          </p:spPr>
          <p:txBody>
            <a:bodyPr wrap="square" lIns="0" tIns="0" rIns="0" bIns="0" rtlCol="0"/>
            <a:lstStyle/>
            <a:p>
              <a:endParaRPr/>
            </a:p>
          </p:txBody>
        </p:sp>
        <p:sp>
          <p:nvSpPr>
            <p:cNvPr id="25" name="object 25"/>
            <p:cNvSpPr/>
            <p:nvPr/>
          </p:nvSpPr>
          <p:spPr>
            <a:xfrm>
              <a:off x="7706571" y="6422375"/>
              <a:ext cx="628650" cy="0"/>
            </a:xfrm>
            <a:custGeom>
              <a:avLst/>
              <a:gdLst/>
              <a:ahLst/>
              <a:cxnLst/>
              <a:rect l="l" t="t" r="r" b="b"/>
              <a:pathLst>
                <a:path w="628650">
                  <a:moveTo>
                    <a:pt x="628253" y="0"/>
                  </a:moveTo>
                  <a:lnTo>
                    <a:pt x="0" y="0"/>
                  </a:lnTo>
                </a:path>
              </a:pathLst>
            </a:custGeom>
            <a:ln w="10470">
              <a:solidFill>
                <a:srgbClr val="50B796"/>
              </a:solidFill>
            </a:ln>
          </p:spPr>
          <p:txBody>
            <a:bodyPr wrap="square" lIns="0" tIns="0" rIns="0" bIns="0" rtlCol="0"/>
            <a:lstStyle/>
            <a:p>
              <a:endParaRPr/>
            </a:p>
          </p:txBody>
        </p:sp>
        <p:sp>
          <p:nvSpPr>
            <p:cNvPr id="26" name="object 26"/>
            <p:cNvSpPr/>
            <p:nvPr/>
          </p:nvSpPr>
          <p:spPr>
            <a:xfrm>
              <a:off x="7706571" y="4542851"/>
              <a:ext cx="628650" cy="0"/>
            </a:xfrm>
            <a:custGeom>
              <a:avLst/>
              <a:gdLst/>
              <a:ahLst/>
              <a:cxnLst/>
              <a:rect l="l" t="t" r="r" b="b"/>
              <a:pathLst>
                <a:path w="628650">
                  <a:moveTo>
                    <a:pt x="628253" y="0"/>
                  </a:moveTo>
                  <a:lnTo>
                    <a:pt x="0" y="0"/>
                  </a:lnTo>
                </a:path>
              </a:pathLst>
            </a:custGeom>
            <a:ln w="10470">
              <a:solidFill>
                <a:srgbClr val="50B796"/>
              </a:solidFill>
            </a:ln>
          </p:spPr>
          <p:txBody>
            <a:bodyPr wrap="square" lIns="0" tIns="0" rIns="0" bIns="0" rtlCol="0"/>
            <a:lstStyle/>
            <a:p>
              <a:endParaRPr/>
            </a:p>
          </p:txBody>
        </p:sp>
      </p:grpSp>
      <p:grpSp>
        <p:nvGrpSpPr>
          <p:cNvPr id="27" name="object 27"/>
          <p:cNvGrpSpPr/>
          <p:nvPr/>
        </p:nvGrpSpPr>
        <p:grpSpPr>
          <a:xfrm>
            <a:off x="12144907" y="4495716"/>
            <a:ext cx="641985" cy="2092960"/>
            <a:chOff x="12144907" y="4495716"/>
            <a:chExt cx="641985" cy="2092960"/>
          </a:xfrm>
        </p:grpSpPr>
        <p:sp>
          <p:nvSpPr>
            <p:cNvPr id="28" name="object 28"/>
            <p:cNvSpPr/>
            <p:nvPr/>
          </p:nvSpPr>
          <p:spPr>
            <a:xfrm>
              <a:off x="12144907" y="5482694"/>
              <a:ext cx="326390" cy="0"/>
            </a:xfrm>
            <a:custGeom>
              <a:avLst/>
              <a:gdLst/>
              <a:ahLst/>
              <a:cxnLst/>
              <a:rect l="l" t="t" r="r" b="b"/>
              <a:pathLst>
                <a:path w="326390">
                  <a:moveTo>
                    <a:pt x="325916" y="0"/>
                  </a:moveTo>
                  <a:lnTo>
                    <a:pt x="0" y="0"/>
                  </a:lnTo>
                </a:path>
              </a:pathLst>
            </a:custGeom>
            <a:ln w="10470">
              <a:solidFill>
                <a:srgbClr val="50B796"/>
              </a:solidFill>
            </a:ln>
          </p:spPr>
          <p:txBody>
            <a:bodyPr wrap="square" lIns="0" tIns="0" rIns="0" bIns="0" rtlCol="0"/>
            <a:lstStyle/>
            <a:p>
              <a:endParaRPr/>
            </a:p>
          </p:txBody>
        </p:sp>
        <p:sp>
          <p:nvSpPr>
            <p:cNvPr id="29" name="object 29"/>
            <p:cNvSpPr/>
            <p:nvPr/>
          </p:nvSpPr>
          <p:spPr>
            <a:xfrm>
              <a:off x="12464279" y="4495716"/>
              <a:ext cx="0" cy="2080260"/>
            </a:xfrm>
            <a:custGeom>
              <a:avLst/>
              <a:gdLst/>
              <a:ahLst/>
              <a:cxnLst/>
              <a:rect l="l" t="t" r="r" b="b"/>
              <a:pathLst>
                <a:path h="2080259">
                  <a:moveTo>
                    <a:pt x="0" y="2079999"/>
                  </a:moveTo>
                  <a:lnTo>
                    <a:pt x="0" y="0"/>
                  </a:lnTo>
                </a:path>
              </a:pathLst>
            </a:custGeom>
            <a:ln w="10470">
              <a:solidFill>
                <a:srgbClr val="50B796"/>
              </a:solidFill>
            </a:ln>
          </p:spPr>
          <p:txBody>
            <a:bodyPr wrap="square" lIns="0" tIns="0" rIns="0" bIns="0" rtlCol="0"/>
            <a:lstStyle/>
            <a:p>
              <a:endParaRPr/>
            </a:p>
          </p:txBody>
        </p:sp>
        <p:sp>
          <p:nvSpPr>
            <p:cNvPr id="30" name="object 30"/>
            <p:cNvSpPr/>
            <p:nvPr/>
          </p:nvSpPr>
          <p:spPr>
            <a:xfrm>
              <a:off x="12460353" y="5259330"/>
              <a:ext cx="326390" cy="0"/>
            </a:xfrm>
            <a:custGeom>
              <a:avLst/>
              <a:gdLst/>
              <a:ahLst/>
              <a:cxnLst/>
              <a:rect l="l" t="t" r="r" b="b"/>
              <a:pathLst>
                <a:path w="326390">
                  <a:moveTo>
                    <a:pt x="325916" y="0"/>
                  </a:moveTo>
                  <a:lnTo>
                    <a:pt x="0" y="0"/>
                  </a:lnTo>
                </a:path>
              </a:pathLst>
            </a:custGeom>
            <a:ln w="10470">
              <a:solidFill>
                <a:srgbClr val="50B796"/>
              </a:solidFill>
            </a:ln>
          </p:spPr>
          <p:txBody>
            <a:bodyPr wrap="square" lIns="0" tIns="0" rIns="0" bIns="0" rtlCol="0"/>
            <a:lstStyle/>
            <a:p>
              <a:endParaRPr/>
            </a:p>
          </p:txBody>
        </p:sp>
        <p:sp>
          <p:nvSpPr>
            <p:cNvPr id="31" name="object 31"/>
            <p:cNvSpPr/>
            <p:nvPr/>
          </p:nvSpPr>
          <p:spPr>
            <a:xfrm>
              <a:off x="12460353" y="5929016"/>
              <a:ext cx="326390" cy="0"/>
            </a:xfrm>
            <a:custGeom>
              <a:avLst/>
              <a:gdLst/>
              <a:ahLst/>
              <a:cxnLst/>
              <a:rect l="l" t="t" r="r" b="b"/>
              <a:pathLst>
                <a:path w="326390">
                  <a:moveTo>
                    <a:pt x="325916" y="0"/>
                  </a:moveTo>
                  <a:lnTo>
                    <a:pt x="0" y="0"/>
                  </a:lnTo>
                </a:path>
              </a:pathLst>
            </a:custGeom>
            <a:ln w="10470">
              <a:solidFill>
                <a:srgbClr val="50B796"/>
              </a:solidFill>
            </a:ln>
          </p:spPr>
          <p:txBody>
            <a:bodyPr wrap="square" lIns="0" tIns="0" rIns="0" bIns="0" rtlCol="0"/>
            <a:lstStyle/>
            <a:p>
              <a:endParaRPr/>
            </a:p>
          </p:txBody>
        </p:sp>
        <p:sp>
          <p:nvSpPr>
            <p:cNvPr id="32" name="object 32"/>
            <p:cNvSpPr/>
            <p:nvPr/>
          </p:nvSpPr>
          <p:spPr>
            <a:xfrm>
              <a:off x="12158017" y="4500967"/>
              <a:ext cx="628650" cy="0"/>
            </a:xfrm>
            <a:custGeom>
              <a:avLst/>
              <a:gdLst/>
              <a:ahLst/>
              <a:cxnLst/>
              <a:rect l="l" t="t" r="r" b="b"/>
              <a:pathLst>
                <a:path w="628650">
                  <a:moveTo>
                    <a:pt x="628253" y="0"/>
                  </a:moveTo>
                  <a:lnTo>
                    <a:pt x="0" y="0"/>
                  </a:lnTo>
                </a:path>
              </a:pathLst>
            </a:custGeom>
            <a:ln w="10470">
              <a:solidFill>
                <a:srgbClr val="50B796"/>
              </a:solidFill>
            </a:ln>
          </p:spPr>
          <p:txBody>
            <a:bodyPr wrap="square" lIns="0" tIns="0" rIns="0" bIns="0" rtlCol="0"/>
            <a:lstStyle/>
            <a:p>
              <a:endParaRPr/>
            </a:p>
          </p:txBody>
        </p:sp>
        <p:sp>
          <p:nvSpPr>
            <p:cNvPr id="33" name="object 33"/>
            <p:cNvSpPr/>
            <p:nvPr/>
          </p:nvSpPr>
          <p:spPr>
            <a:xfrm>
              <a:off x="12460353" y="6583365"/>
              <a:ext cx="326390" cy="0"/>
            </a:xfrm>
            <a:custGeom>
              <a:avLst/>
              <a:gdLst/>
              <a:ahLst/>
              <a:cxnLst/>
              <a:rect l="l" t="t" r="r" b="b"/>
              <a:pathLst>
                <a:path w="326390">
                  <a:moveTo>
                    <a:pt x="325916" y="0"/>
                  </a:moveTo>
                  <a:lnTo>
                    <a:pt x="0" y="0"/>
                  </a:lnTo>
                </a:path>
              </a:pathLst>
            </a:custGeom>
            <a:ln w="10470">
              <a:solidFill>
                <a:srgbClr val="50B796"/>
              </a:solidFill>
            </a:ln>
          </p:spPr>
          <p:txBody>
            <a:bodyPr wrap="square" lIns="0" tIns="0" rIns="0" bIns="0" rtlCol="0"/>
            <a:lstStyle/>
            <a:p>
              <a:endParaRPr/>
            </a:p>
          </p:txBody>
        </p:sp>
        <p:sp>
          <p:nvSpPr>
            <p:cNvPr id="34" name="object 34"/>
            <p:cNvSpPr/>
            <p:nvPr/>
          </p:nvSpPr>
          <p:spPr>
            <a:xfrm>
              <a:off x="12144907" y="6422375"/>
              <a:ext cx="326390" cy="0"/>
            </a:xfrm>
            <a:custGeom>
              <a:avLst/>
              <a:gdLst/>
              <a:ahLst/>
              <a:cxnLst/>
              <a:rect l="l" t="t" r="r" b="b"/>
              <a:pathLst>
                <a:path w="326390">
                  <a:moveTo>
                    <a:pt x="325916" y="0"/>
                  </a:moveTo>
                  <a:lnTo>
                    <a:pt x="0" y="0"/>
                  </a:lnTo>
                </a:path>
              </a:pathLst>
            </a:custGeom>
            <a:ln w="10470">
              <a:solidFill>
                <a:srgbClr val="50B796"/>
              </a:solidFill>
            </a:ln>
          </p:spPr>
          <p:txBody>
            <a:bodyPr wrap="square" lIns="0" tIns="0" rIns="0" bIns="0" rtlCol="0"/>
            <a:lstStyle/>
            <a:p>
              <a:endParaRPr/>
            </a:p>
          </p:txBody>
        </p:sp>
      </p:grpSp>
      <p:sp>
        <p:nvSpPr>
          <p:cNvPr id="35" name="object 35"/>
          <p:cNvSpPr txBox="1"/>
          <p:nvPr/>
        </p:nvSpPr>
        <p:spPr>
          <a:xfrm>
            <a:off x="10512769" y="7754549"/>
            <a:ext cx="8544560" cy="377190"/>
          </a:xfrm>
          <a:prstGeom prst="rect">
            <a:avLst/>
          </a:prstGeom>
          <a:solidFill>
            <a:srgbClr val="283583"/>
          </a:solidFill>
        </p:spPr>
        <p:txBody>
          <a:bodyPr vert="horz" wrap="square" lIns="0" tIns="0" rIns="0" bIns="0" rtlCol="0">
            <a:spAutoFit/>
          </a:bodyPr>
          <a:lstStyle/>
          <a:p>
            <a:pPr marL="167005">
              <a:lnSpc>
                <a:spcPts val="2680"/>
              </a:lnSpc>
            </a:pPr>
            <a:r>
              <a:rPr sz="2300" b="1" spc="-10" dirty="0">
                <a:solidFill>
                  <a:srgbClr val="FFFFFF"/>
                </a:solidFill>
                <a:latin typeface="Helvetica"/>
                <a:cs typeface="Helvetica"/>
              </a:rPr>
              <a:t>Risks</a:t>
            </a:r>
            <a:endParaRPr sz="2300">
              <a:latin typeface="Helvetica"/>
              <a:cs typeface="Helvetica"/>
            </a:endParaRPr>
          </a:p>
        </p:txBody>
      </p:sp>
      <p:sp>
        <p:nvSpPr>
          <p:cNvPr id="39" name="object 39"/>
          <p:cNvSpPr txBox="1">
            <a:spLocks noGrp="1"/>
          </p:cNvSpPr>
          <p:nvPr>
            <p:ph type="ftr" sz="quarter" idx="5"/>
          </p:nvPr>
        </p:nvSpPr>
        <p:spPr>
          <a:prstGeom prst="rect">
            <a:avLst/>
          </a:prstGeom>
        </p:spPr>
        <p:txBody>
          <a:bodyPr vert="horz" wrap="square" lIns="0" tIns="0" rIns="0" bIns="0" rtlCol="0">
            <a:spAutoFit/>
          </a:bodyPr>
          <a:lstStyle/>
          <a:p>
            <a:pPr marL="12700">
              <a:lnSpc>
                <a:spcPts val="1535"/>
              </a:lnSpc>
            </a:pPr>
            <a:r>
              <a:rPr dirty="0"/>
              <a:t>Primary</a:t>
            </a:r>
            <a:r>
              <a:rPr spc="30" dirty="0"/>
              <a:t> </a:t>
            </a:r>
            <a:r>
              <a:rPr dirty="0"/>
              <a:t>Care</a:t>
            </a:r>
            <a:r>
              <a:rPr spc="35" dirty="0"/>
              <a:t> </a:t>
            </a:r>
            <a:r>
              <a:rPr dirty="0"/>
              <a:t>People</a:t>
            </a:r>
            <a:r>
              <a:rPr spc="35" dirty="0"/>
              <a:t> </a:t>
            </a:r>
            <a:r>
              <a:rPr spc="-20" dirty="0"/>
              <a:t>Plan</a:t>
            </a:r>
          </a:p>
        </p:txBody>
      </p:sp>
      <p:sp>
        <p:nvSpPr>
          <p:cNvPr id="40" name="object 40"/>
          <p:cNvSpPr txBox="1">
            <a:spLocks noGrp="1"/>
          </p:cNvSpPr>
          <p:nvPr>
            <p:ph type="sldNum" sz="quarter" idx="7"/>
          </p:nvPr>
        </p:nvSpPr>
        <p:spPr>
          <a:prstGeom prst="rect">
            <a:avLst/>
          </a:prstGeom>
        </p:spPr>
        <p:txBody>
          <a:bodyPr vert="horz" wrap="square" lIns="0" tIns="0" rIns="0" bIns="0" rtlCol="0">
            <a:spAutoFit/>
          </a:bodyPr>
          <a:lstStyle/>
          <a:p>
            <a:pPr marL="38100">
              <a:lnSpc>
                <a:spcPts val="1535"/>
              </a:lnSpc>
            </a:pPr>
            <a:fld id="{81D60167-4931-47E6-BA6A-407CBD079E47}" type="slidenum">
              <a:rPr spc="-25" dirty="0"/>
              <a:t>31</a:t>
            </a:fld>
            <a:endParaRPr spc="-25" dirty="0"/>
          </a:p>
        </p:txBody>
      </p:sp>
      <p:sp>
        <p:nvSpPr>
          <p:cNvPr id="36" name="object 36"/>
          <p:cNvSpPr txBox="1"/>
          <p:nvPr/>
        </p:nvSpPr>
        <p:spPr>
          <a:xfrm>
            <a:off x="10512769" y="8131501"/>
            <a:ext cx="8544560" cy="1811655"/>
          </a:xfrm>
          <a:prstGeom prst="rect">
            <a:avLst/>
          </a:prstGeom>
          <a:solidFill>
            <a:srgbClr val="283583">
              <a:alpha val="9999"/>
            </a:srgbClr>
          </a:solidFill>
        </p:spPr>
        <p:txBody>
          <a:bodyPr vert="horz" wrap="square" lIns="0" tIns="51435" rIns="0" bIns="0" rtlCol="0">
            <a:spAutoFit/>
          </a:bodyPr>
          <a:lstStyle/>
          <a:p>
            <a:pPr marL="323850" indent="-156845">
              <a:lnSpc>
                <a:spcPct val="100000"/>
              </a:lnSpc>
              <a:spcBef>
                <a:spcPts val="405"/>
              </a:spcBef>
              <a:buClr>
                <a:srgbClr val="505398"/>
              </a:buClr>
              <a:buChar char="•"/>
              <a:tabLst>
                <a:tab pos="323850" algn="l"/>
              </a:tabLst>
            </a:pPr>
            <a:r>
              <a:rPr sz="1650" dirty="0">
                <a:solidFill>
                  <a:srgbClr val="575756"/>
                </a:solidFill>
                <a:latin typeface="Helvetica"/>
                <a:cs typeface="Helvetica"/>
              </a:rPr>
              <a:t>Lack</a:t>
            </a:r>
            <a:r>
              <a:rPr sz="1650" spc="-20" dirty="0">
                <a:solidFill>
                  <a:srgbClr val="575756"/>
                </a:solidFill>
                <a:latin typeface="Helvetica"/>
                <a:cs typeface="Helvetica"/>
              </a:rPr>
              <a:t> </a:t>
            </a:r>
            <a:r>
              <a:rPr sz="1650" dirty="0">
                <a:solidFill>
                  <a:srgbClr val="575756"/>
                </a:solidFill>
                <a:latin typeface="Helvetica"/>
                <a:cs typeface="Helvetica"/>
              </a:rPr>
              <a:t>of</a:t>
            </a:r>
            <a:r>
              <a:rPr sz="1650" spc="-15" dirty="0">
                <a:solidFill>
                  <a:srgbClr val="575756"/>
                </a:solidFill>
                <a:latin typeface="Helvetica"/>
                <a:cs typeface="Helvetica"/>
              </a:rPr>
              <a:t> </a:t>
            </a:r>
            <a:r>
              <a:rPr sz="1650" dirty="0">
                <a:solidFill>
                  <a:srgbClr val="575756"/>
                </a:solidFill>
                <a:latin typeface="Helvetica"/>
                <a:cs typeface="Helvetica"/>
              </a:rPr>
              <a:t>engagement</a:t>
            </a:r>
            <a:r>
              <a:rPr sz="1650" spc="-20" dirty="0">
                <a:solidFill>
                  <a:srgbClr val="575756"/>
                </a:solidFill>
                <a:latin typeface="Helvetica"/>
                <a:cs typeface="Helvetica"/>
              </a:rPr>
              <a:t> </a:t>
            </a:r>
            <a:r>
              <a:rPr sz="1650" dirty="0">
                <a:solidFill>
                  <a:srgbClr val="575756"/>
                </a:solidFill>
                <a:latin typeface="Helvetica"/>
                <a:cs typeface="Helvetica"/>
              </a:rPr>
              <a:t>from</a:t>
            </a:r>
            <a:r>
              <a:rPr sz="1650" spc="-15" dirty="0">
                <a:solidFill>
                  <a:srgbClr val="575756"/>
                </a:solidFill>
                <a:latin typeface="Helvetica"/>
                <a:cs typeface="Helvetica"/>
              </a:rPr>
              <a:t> </a:t>
            </a:r>
            <a:r>
              <a:rPr sz="1650" dirty="0">
                <a:solidFill>
                  <a:srgbClr val="575756"/>
                </a:solidFill>
                <a:latin typeface="Helvetica"/>
                <a:cs typeface="Helvetica"/>
              </a:rPr>
              <a:t>system</a:t>
            </a:r>
            <a:r>
              <a:rPr sz="1650" spc="-20" dirty="0">
                <a:solidFill>
                  <a:srgbClr val="575756"/>
                </a:solidFill>
                <a:latin typeface="Helvetica"/>
                <a:cs typeface="Helvetica"/>
              </a:rPr>
              <a:t> </a:t>
            </a:r>
            <a:r>
              <a:rPr sz="1650" spc="-10" dirty="0">
                <a:solidFill>
                  <a:srgbClr val="575756"/>
                </a:solidFill>
                <a:latin typeface="Helvetica"/>
                <a:cs typeface="Helvetica"/>
              </a:rPr>
              <a:t>partners</a:t>
            </a:r>
            <a:endParaRPr sz="1650">
              <a:latin typeface="Helvetica"/>
              <a:cs typeface="Helvetica"/>
            </a:endParaRPr>
          </a:p>
          <a:p>
            <a:pPr marL="323850" indent="-156845">
              <a:lnSpc>
                <a:spcPct val="100000"/>
              </a:lnSpc>
              <a:spcBef>
                <a:spcPts val="819"/>
              </a:spcBef>
              <a:buClr>
                <a:srgbClr val="505398"/>
              </a:buClr>
              <a:buChar char="•"/>
              <a:tabLst>
                <a:tab pos="323850" algn="l"/>
              </a:tabLst>
            </a:pPr>
            <a:r>
              <a:rPr sz="1650" dirty="0">
                <a:solidFill>
                  <a:srgbClr val="575756"/>
                </a:solidFill>
                <a:latin typeface="Helvetica"/>
                <a:cs typeface="Helvetica"/>
              </a:rPr>
              <a:t>Lack</a:t>
            </a:r>
            <a:r>
              <a:rPr sz="1650" spc="-15" dirty="0">
                <a:solidFill>
                  <a:srgbClr val="575756"/>
                </a:solidFill>
                <a:latin typeface="Helvetica"/>
                <a:cs typeface="Helvetica"/>
              </a:rPr>
              <a:t> </a:t>
            </a:r>
            <a:r>
              <a:rPr sz="1650" dirty="0">
                <a:solidFill>
                  <a:srgbClr val="575756"/>
                </a:solidFill>
                <a:latin typeface="Helvetica"/>
                <a:cs typeface="Helvetica"/>
              </a:rPr>
              <a:t>of</a:t>
            </a:r>
            <a:r>
              <a:rPr sz="1650" spc="-15" dirty="0">
                <a:solidFill>
                  <a:srgbClr val="575756"/>
                </a:solidFill>
                <a:latin typeface="Helvetica"/>
                <a:cs typeface="Helvetica"/>
              </a:rPr>
              <a:t> </a:t>
            </a:r>
            <a:r>
              <a:rPr sz="1650" dirty="0">
                <a:solidFill>
                  <a:srgbClr val="575756"/>
                </a:solidFill>
                <a:latin typeface="Helvetica"/>
                <a:cs typeface="Helvetica"/>
              </a:rPr>
              <a:t>resourced</a:t>
            </a:r>
            <a:r>
              <a:rPr sz="1650" spc="-15" dirty="0">
                <a:solidFill>
                  <a:srgbClr val="575756"/>
                </a:solidFill>
                <a:latin typeface="Helvetica"/>
                <a:cs typeface="Helvetica"/>
              </a:rPr>
              <a:t> </a:t>
            </a:r>
            <a:r>
              <a:rPr sz="1650" spc="-10" dirty="0">
                <a:solidFill>
                  <a:srgbClr val="575756"/>
                </a:solidFill>
                <a:latin typeface="Helvetica"/>
                <a:cs typeface="Helvetica"/>
              </a:rPr>
              <a:t>time/investment</a:t>
            </a:r>
            <a:endParaRPr sz="1650">
              <a:latin typeface="Helvetica"/>
              <a:cs typeface="Helvetica"/>
            </a:endParaRPr>
          </a:p>
          <a:p>
            <a:pPr marL="323850" indent="-156845">
              <a:lnSpc>
                <a:spcPct val="100000"/>
              </a:lnSpc>
              <a:spcBef>
                <a:spcPts val="825"/>
              </a:spcBef>
              <a:buClr>
                <a:srgbClr val="505398"/>
              </a:buClr>
              <a:buChar char="•"/>
              <a:tabLst>
                <a:tab pos="323850" algn="l"/>
              </a:tabLst>
            </a:pPr>
            <a:r>
              <a:rPr sz="1650" dirty="0">
                <a:solidFill>
                  <a:srgbClr val="575756"/>
                </a:solidFill>
                <a:latin typeface="Helvetica"/>
                <a:cs typeface="Helvetica"/>
              </a:rPr>
              <a:t>Lack</a:t>
            </a:r>
            <a:r>
              <a:rPr sz="1650" spc="-20" dirty="0">
                <a:solidFill>
                  <a:srgbClr val="575756"/>
                </a:solidFill>
                <a:latin typeface="Helvetica"/>
                <a:cs typeface="Helvetica"/>
              </a:rPr>
              <a:t> </a:t>
            </a:r>
            <a:r>
              <a:rPr sz="1650" dirty="0">
                <a:solidFill>
                  <a:srgbClr val="575756"/>
                </a:solidFill>
                <a:latin typeface="Helvetica"/>
                <a:cs typeface="Helvetica"/>
              </a:rPr>
              <a:t>of</a:t>
            </a:r>
            <a:r>
              <a:rPr sz="1650" spc="-10" dirty="0">
                <a:solidFill>
                  <a:srgbClr val="575756"/>
                </a:solidFill>
                <a:latin typeface="Helvetica"/>
                <a:cs typeface="Helvetica"/>
              </a:rPr>
              <a:t> </a:t>
            </a:r>
            <a:r>
              <a:rPr sz="1650" dirty="0">
                <a:solidFill>
                  <a:srgbClr val="575756"/>
                </a:solidFill>
                <a:latin typeface="Helvetica"/>
                <a:cs typeface="Helvetica"/>
              </a:rPr>
              <a:t>ongoing</a:t>
            </a:r>
            <a:r>
              <a:rPr sz="1650" spc="-15" dirty="0">
                <a:solidFill>
                  <a:srgbClr val="575756"/>
                </a:solidFill>
                <a:latin typeface="Helvetica"/>
                <a:cs typeface="Helvetica"/>
              </a:rPr>
              <a:t> </a:t>
            </a:r>
            <a:r>
              <a:rPr sz="1650" dirty="0">
                <a:solidFill>
                  <a:srgbClr val="575756"/>
                </a:solidFill>
                <a:latin typeface="Helvetica"/>
                <a:cs typeface="Helvetica"/>
              </a:rPr>
              <a:t>commitment</a:t>
            </a:r>
            <a:r>
              <a:rPr sz="1650" spc="-10" dirty="0">
                <a:solidFill>
                  <a:srgbClr val="575756"/>
                </a:solidFill>
                <a:latin typeface="Helvetica"/>
                <a:cs typeface="Helvetica"/>
              </a:rPr>
              <a:t> </a:t>
            </a:r>
            <a:r>
              <a:rPr sz="1650" dirty="0">
                <a:solidFill>
                  <a:srgbClr val="575756"/>
                </a:solidFill>
                <a:latin typeface="Helvetica"/>
                <a:cs typeface="Helvetica"/>
              </a:rPr>
              <a:t>to</a:t>
            </a:r>
            <a:r>
              <a:rPr sz="1650" spc="-15" dirty="0">
                <a:solidFill>
                  <a:srgbClr val="575756"/>
                </a:solidFill>
                <a:latin typeface="Helvetica"/>
                <a:cs typeface="Helvetica"/>
              </a:rPr>
              <a:t> </a:t>
            </a:r>
            <a:r>
              <a:rPr sz="1650" dirty="0">
                <a:solidFill>
                  <a:srgbClr val="575756"/>
                </a:solidFill>
                <a:latin typeface="Helvetica"/>
                <a:cs typeface="Helvetica"/>
              </a:rPr>
              <a:t>funding</a:t>
            </a:r>
            <a:r>
              <a:rPr sz="1650" spc="-15" dirty="0">
                <a:solidFill>
                  <a:srgbClr val="575756"/>
                </a:solidFill>
                <a:latin typeface="Helvetica"/>
                <a:cs typeface="Helvetica"/>
              </a:rPr>
              <a:t> </a:t>
            </a:r>
            <a:r>
              <a:rPr sz="1650" dirty="0">
                <a:solidFill>
                  <a:srgbClr val="575756"/>
                </a:solidFill>
                <a:latin typeface="Helvetica"/>
                <a:cs typeface="Helvetica"/>
              </a:rPr>
              <a:t>and</a:t>
            </a:r>
            <a:r>
              <a:rPr sz="1650" spc="-15" dirty="0">
                <a:solidFill>
                  <a:srgbClr val="575756"/>
                </a:solidFill>
                <a:latin typeface="Helvetica"/>
                <a:cs typeface="Helvetica"/>
              </a:rPr>
              <a:t> </a:t>
            </a:r>
            <a:r>
              <a:rPr sz="1650" dirty="0">
                <a:solidFill>
                  <a:srgbClr val="575756"/>
                </a:solidFill>
                <a:latin typeface="Helvetica"/>
                <a:cs typeface="Helvetica"/>
              </a:rPr>
              <a:t>access</a:t>
            </a:r>
            <a:r>
              <a:rPr sz="1650" spc="-5" dirty="0">
                <a:solidFill>
                  <a:srgbClr val="575756"/>
                </a:solidFill>
                <a:latin typeface="Helvetica"/>
                <a:cs typeface="Helvetica"/>
              </a:rPr>
              <a:t> </a:t>
            </a:r>
            <a:r>
              <a:rPr sz="1650" spc="-10" dirty="0">
                <a:solidFill>
                  <a:srgbClr val="575756"/>
                </a:solidFill>
                <a:latin typeface="Helvetica"/>
                <a:cs typeface="Helvetica"/>
              </a:rPr>
              <a:t>opportunities</a:t>
            </a:r>
            <a:endParaRPr sz="1650">
              <a:latin typeface="Helvetica"/>
              <a:cs typeface="Helvetica"/>
            </a:endParaRPr>
          </a:p>
          <a:p>
            <a:pPr marL="323850" indent="-156845">
              <a:lnSpc>
                <a:spcPct val="100000"/>
              </a:lnSpc>
              <a:spcBef>
                <a:spcPts val="825"/>
              </a:spcBef>
              <a:buClr>
                <a:srgbClr val="505398"/>
              </a:buClr>
              <a:buChar char="•"/>
              <a:tabLst>
                <a:tab pos="323850" algn="l"/>
              </a:tabLst>
            </a:pPr>
            <a:r>
              <a:rPr sz="1650" dirty="0">
                <a:solidFill>
                  <a:srgbClr val="575756"/>
                </a:solidFill>
                <a:latin typeface="Helvetica"/>
                <a:cs typeface="Helvetica"/>
              </a:rPr>
              <a:t>Fear/stigma</a:t>
            </a:r>
            <a:r>
              <a:rPr sz="1650" spc="-45" dirty="0">
                <a:solidFill>
                  <a:srgbClr val="575756"/>
                </a:solidFill>
                <a:latin typeface="Helvetica"/>
                <a:cs typeface="Helvetica"/>
              </a:rPr>
              <a:t> </a:t>
            </a:r>
            <a:r>
              <a:rPr sz="1650" dirty="0">
                <a:solidFill>
                  <a:srgbClr val="575756"/>
                </a:solidFill>
                <a:latin typeface="Helvetica"/>
                <a:cs typeface="Helvetica"/>
              </a:rPr>
              <a:t>of</a:t>
            </a:r>
            <a:r>
              <a:rPr sz="1650" spc="-35" dirty="0">
                <a:solidFill>
                  <a:srgbClr val="575756"/>
                </a:solidFill>
                <a:latin typeface="Helvetica"/>
                <a:cs typeface="Helvetica"/>
              </a:rPr>
              <a:t> </a:t>
            </a:r>
            <a:r>
              <a:rPr sz="1650" dirty="0">
                <a:solidFill>
                  <a:srgbClr val="575756"/>
                </a:solidFill>
                <a:latin typeface="Helvetica"/>
                <a:cs typeface="Helvetica"/>
              </a:rPr>
              <a:t>undertaking</a:t>
            </a:r>
            <a:r>
              <a:rPr sz="1650" spc="-40" dirty="0">
                <a:solidFill>
                  <a:srgbClr val="575756"/>
                </a:solidFill>
                <a:latin typeface="Helvetica"/>
                <a:cs typeface="Helvetica"/>
              </a:rPr>
              <a:t> </a:t>
            </a:r>
            <a:r>
              <a:rPr sz="1650" dirty="0">
                <a:solidFill>
                  <a:srgbClr val="575756"/>
                </a:solidFill>
                <a:latin typeface="Helvetica"/>
                <a:cs typeface="Helvetica"/>
              </a:rPr>
              <a:t>leadership</a:t>
            </a:r>
            <a:r>
              <a:rPr sz="1650" spc="-40" dirty="0">
                <a:solidFill>
                  <a:srgbClr val="575756"/>
                </a:solidFill>
                <a:latin typeface="Helvetica"/>
                <a:cs typeface="Helvetica"/>
              </a:rPr>
              <a:t> </a:t>
            </a:r>
            <a:r>
              <a:rPr sz="1650" spc="-10" dirty="0">
                <a:solidFill>
                  <a:srgbClr val="575756"/>
                </a:solidFill>
                <a:latin typeface="Helvetica"/>
                <a:cs typeface="Helvetica"/>
              </a:rPr>
              <a:t>roles</a:t>
            </a:r>
            <a:endParaRPr sz="1650">
              <a:latin typeface="Helvetica"/>
              <a:cs typeface="Helvetica"/>
            </a:endParaRPr>
          </a:p>
        </p:txBody>
      </p:sp>
      <p:sp>
        <p:nvSpPr>
          <p:cNvPr id="37" name="object 37"/>
          <p:cNvSpPr txBox="1"/>
          <p:nvPr/>
        </p:nvSpPr>
        <p:spPr>
          <a:xfrm>
            <a:off x="1047088" y="7754549"/>
            <a:ext cx="9067800" cy="377190"/>
          </a:xfrm>
          <a:prstGeom prst="rect">
            <a:avLst/>
          </a:prstGeom>
          <a:solidFill>
            <a:srgbClr val="50B796"/>
          </a:solidFill>
        </p:spPr>
        <p:txBody>
          <a:bodyPr vert="horz" wrap="square" lIns="0" tIns="0" rIns="0" bIns="0" rtlCol="0">
            <a:spAutoFit/>
          </a:bodyPr>
          <a:lstStyle/>
          <a:p>
            <a:pPr marL="83185">
              <a:lnSpc>
                <a:spcPts val="2680"/>
              </a:lnSpc>
            </a:pPr>
            <a:r>
              <a:rPr sz="2300" b="1" dirty="0">
                <a:solidFill>
                  <a:srgbClr val="FFFFFF"/>
                </a:solidFill>
                <a:latin typeface="Helvetica"/>
                <a:cs typeface="Helvetica"/>
              </a:rPr>
              <a:t>Outcome</a:t>
            </a:r>
            <a:r>
              <a:rPr sz="2300" b="1" spc="-30" dirty="0">
                <a:solidFill>
                  <a:srgbClr val="FFFFFF"/>
                </a:solidFill>
                <a:latin typeface="Helvetica"/>
                <a:cs typeface="Helvetica"/>
              </a:rPr>
              <a:t> </a:t>
            </a:r>
            <a:r>
              <a:rPr sz="2300" b="1" spc="-10" dirty="0">
                <a:solidFill>
                  <a:srgbClr val="FFFFFF"/>
                </a:solidFill>
                <a:latin typeface="Helvetica"/>
                <a:cs typeface="Helvetica"/>
              </a:rPr>
              <a:t>measures</a:t>
            </a:r>
            <a:endParaRPr sz="2300">
              <a:latin typeface="Helvetica"/>
              <a:cs typeface="Helvetica"/>
            </a:endParaRPr>
          </a:p>
        </p:txBody>
      </p:sp>
      <p:sp>
        <p:nvSpPr>
          <p:cNvPr id="38" name="object 38"/>
          <p:cNvSpPr txBox="1"/>
          <p:nvPr/>
        </p:nvSpPr>
        <p:spPr>
          <a:xfrm>
            <a:off x="1047088" y="8131501"/>
            <a:ext cx="9067800" cy="1811655"/>
          </a:xfrm>
          <a:prstGeom prst="rect">
            <a:avLst/>
          </a:prstGeom>
          <a:solidFill>
            <a:srgbClr val="50B796">
              <a:alpha val="19999"/>
            </a:srgbClr>
          </a:solidFill>
        </p:spPr>
        <p:txBody>
          <a:bodyPr vert="horz" wrap="square" lIns="0" tIns="51435" rIns="0" bIns="0" rtlCol="0">
            <a:spAutoFit/>
          </a:bodyPr>
          <a:lstStyle/>
          <a:p>
            <a:pPr marL="240029" indent="-156845">
              <a:lnSpc>
                <a:spcPct val="100000"/>
              </a:lnSpc>
              <a:spcBef>
                <a:spcPts val="405"/>
              </a:spcBef>
              <a:buClr>
                <a:srgbClr val="50B796"/>
              </a:buClr>
              <a:buChar char="•"/>
              <a:tabLst>
                <a:tab pos="240029" algn="l"/>
              </a:tabLst>
            </a:pPr>
            <a:r>
              <a:rPr sz="1650" dirty="0">
                <a:solidFill>
                  <a:srgbClr val="575756"/>
                </a:solidFill>
                <a:latin typeface="Helvetica"/>
                <a:cs typeface="Helvetica"/>
              </a:rPr>
              <a:t>Participation</a:t>
            </a:r>
            <a:r>
              <a:rPr sz="1650" spc="-40" dirty="0">
                <a:solidFill>
                  <a:srgbClr val="575756"/>
                </a:solidFill>
                <a:latin typeface="Helvetica"/>
                <a:cs typeface="Helvetica"/>
              </a:rPr>
              <a:t> </a:t>
            </a:r>
            <a:r>
              <a:rPr sz="1650" dirty="0">
                <a:solidFill>
                  <a:srgbClr val="575756"/>
                </a:solidFill>
                <a:latin typeface="Helvetica"/>
                <a:cs typeface="Helvetica"/>
              </a:rPr>
              <a:t>and</a:t>
            </a:r>
            <a:r>
              <a:rPr sz="1650" spc="-40" dirty="0">
                <a:solidFill>
                  <a:srgbClr val="575756"/>
                </a:solidFill>
                <a:latin typeface="Helvetica"/>
                <a:cs typeface="Helvetica"/>
              </a:rPr>
              <a:t> </a:t>
            </a:r>
            <a:r>
              <a:rPr sz="1650" spc="-10" dirty="0">
                <a:solidFill>
                  <a:srgbClr val="575756"/>
                </a:solidFill>
                <a:latin typeface="Helvetica"/>
                <a:cs typeface="Helvetica"/>
              </a:rPr>
              <a:t>engagement</a:t>
            </a:r>
            <a:endParaRPr sz="1650">
              <a:latin typeface="Helvetica"/>
              <a:cs typeface="Helvetica"/>
            </a:endParaRPr>
          </a:p>
          <a:p>
            <a:pPr marL="240029" indent="-156845">
              <a:lnSpc>
                <a:spcPct val="100000"/>
              </a:lnSpc>
              <a:spcBef>
                <a:spcPts val="819"/>
              </a:spcBef>
              <a:buClr>
                <a:srgbClr val="81C6AC"/>
              </a:buClr>
              <a:buChar char="•"/>
              <a:tabLst>
                <a:tab pos="240029" algn="l"/>
              </a:tabLst>
            </a:pPr>
            <a:r>
              <a:rPr sz="1650" dirty="0">
                <a:solidFill>
                  <a:srgbClr val="575756"/>
                </a:solidFill>
                <a:latin typeface="Helvetica"/>
                <a:cs typeface="Helvetica"/>
              </a:rPr>
              <a:t>Diversity of our leaders (profession, roles, background, </a:t>
            </a:r>
            <a:r>
              <a:rPr sz="1650" spc="-10" dirty="0">
                <a:solidFill>
                  <a:srgbClr val="575756"/>
                </a:solidFill>
                <a:latin typeface="Helvetica"/>
                <a:cs typeface="Helvetica"/>
              </a:rPr>
              <a:t>ethnicity)</a:t>
            </a:r>
            <a:endParaRPr sz="1650">
              <a:latin typeface="Helvetica"/>
              <a:cs typeface="Helvetica"/>
            </a:endParaRPr>
          </a:p>
          <a:p>
            <a:pPr marL="240029" indent="-156845">
              <a:lnSpc>
                <a:spcPct val="100000"/>
              </a:lnSpc>
              <a:spcBef>
                <a:spcPts val="825"/>
              </a:spcBef>
              <a:buClr>
                <a:srgbClr val="81C6AC"/>
              </a:buClr>
              <a:buChar char="•"/>
              <a:tabLst>
                <a:tab pos="240029" algn="l"/>
              </a:tabLst>
            </a:pPr>
            <a:r>
              <a:rPr sz="1650" dirty="0">
                <a:solidFill>
                  <a:srgbClr val="575756"/>
                </a:solidFill>
                <a:latin typeface="Helvetica"/>
                <a:cs typeface="Helvetica"/>
              </a:rPr>
              <a:t>Evidence</a:t>
            </a:r>
            <a:r>
              <a:rPr sz="1650" spc="-30" dirty="0">
                <a:solidFill>
                  <a:srgbClr val="575756"/>
                </a:solidFill>
                <a:latin typeface="Helvetica"/>
                <a:cs typeface="Helvetica"/>
              </a:rPr>
              <a:t> </a:t>
            </a:r>
            <a:r>
              <a:rPr sz="1650" dirty="0">
                <a:solidFill>
                  <a:srgbClr val="575756"/>
                </a:solidFill>
                <a:latin typeface="Helvetica"/>
                <a:cs typeface="Helvetica"/>
              </a:rPr>
              <a:t>of</a:t>
            </a:r>
            <a:r>
              <a:rPr sz="1650" spc="-25" dirty="0">
                <a:solidFill>
                  <a:srgbClr val="575756"/>
                </a:solidFill>
                <a:latin typeface="Helvetica"/>
                <a:cs typeface="Helvetica"/>
              </a:rPr>
              <a:t> </a:t>
            </a:r>
            <a:r>
              <a:rPr sz="1650" dirty="0">
                <a:solidFill>
                  <a:srgbClr val="575756"/>
                </a:solidFill>
                <a:latin typeface="Helvetica"/>
                <a:cs typeface="Helvetica"/>
              </a:rPr>
              <a:t>leadership</a:t>
            </a:r>
            <a:r>
              <a:rPr sz="1650" spc="-30" dirty="0">
                <a:solidFill>
                  <a:srgbClr val="575756"/>
                </a:solidFill>
                <a:latin typeface="Helvetica"/>
                <a:cs typeface="Helvetica"/>
              </a:rPr>
              <a:t> </a:t>
            </a:r>
            <a:r>
              <a:rPr sz="1650" dirty="0">
                <a:solidFill>
                  <a:srgbClr val="575756"/>
                </a:solidFill>
                <a:latin typeface="Helvetica"/>
                <a:cs typeface="Helvetica"/>
              </a:rPr>
              <a:t>role</a:t>
            </a:r>
            <a:r>
              <a:rPr sz="1650" spc="-25" dirty="0">
                <a:solidFill>
                  <a:srgbClr val="575756"/>
                </a:solidFill>
                <a:latin typeface="Helvetica"/>
                <a:cs typeface="Helvetica"/>
              </a:rPr>
              <a:t> </a:t>
            </a:r>
            <a:r>
              <a:rPr sz="1650" spc="-10" dirty="0">
                <a:solidFill>
                  <a:srgbClr val="575756"/>
                </a:solidFill>
                <a:latin typeface="Helvetica"/>
                <a:cs typeface="Helvetica"/>
              </a:rPr>
              <a:t>attainment</a:t>
            </a:r>
            <a:endParaRPr sz="1650">
              <a:latin typeface="Helvetica"/>
              <a:cs typeface="Helvetica"/>
            </a:endParaRPr>
          </a:p>
          <a:p>
            <a:pPr marL="240029" indent="-156845">
              <a:lnSpc>
                <a:spcPct val="100000"/>
              </a:lnSpc>
              <a:spcBef>
                <a:spcPts val="825"/>
              </a:spcBef>
              <a:buClr>
                <a:srgbClr val="81C6AC"/>
              </a:buClr>
              <a:buChar char="•"/>
              <a:tabLst>
                <a:tab pos="240029" algn="l"/>
              </a:tabLst>
            </a:pPr>
            <a:r>
              <a:rPr sz="1650" dirty="0">
                <a:solidFill>
                  <a:srgbClr val="575756"/>
                </a:solidFill>
                <a:latin typeface="Helvetica"/>
                <a:cs typeface="Helvetica"/>
              </a:rPr>
              <a:t>Evidence</a:t>
            </a:r>
            <a:r>
              <a:rPr sz="1650" spc="-30" dirty="0">
                <a:solidFill>
                  <a:srgbClr val="575756"/>
                </a:solidFill>
                <a:latin typeface="Helvetica"/>
                <a:cs typeface="Helvetica"/>
              </a:rPr>
              <a:t> </a:t>
            </a:r>
            <a:r>
              <a:rPr sz="1650" dirty="0">
                <a:solidFill>
                  <a:srgbClr val="575756"/>
                </a:solidFill>
                <a:latin typeface="Helvetica"/>
                <a:cs typeface="Helvetica"/>
              </a:rPr>
              <a:t>of</a:t>
            </a:r>
            <a:r>
              <a:rPr sz="1650" spc="-30" dirty="0">
                <a:solidFill>
                  <a:srgbClr val="575756"/>
                </a:solidFill>
                <a:latin typeface="Helvetica"/>
                <a:cs typeface="Helvetica"/>
              </a:rPr>
              <a:t> </a:t>
            </a:r>
            <a:r>
              <a:rPr sz="1650" dirty="0">
                <a:solidFill>
                  <a:srgbClr val="575756"/>
                </a:solidFill>
                <a:latin typeface="Helvetica"/>
                <a:cs typeface="Helvetica"/>
              </a:rPr>
              <a:t>nurturing</a:t>
            </a:r>
            <a:r>
              <a:rPr sz="1650" spc="-30" dirty="0">
                <a:solidFill>
                  <a:srgbClr val="575756"/>
                </a:solidFill>
                <a:latin typeface="Helvetica"/>
                <a:cs typeface="Helvetica"/>
              </a:rPr>
              <a:t> </a:t>
            </a:r>
            <a:r>
              <a:rPr sz="1650" dirty="0">
                <a:solidFill>
                  <a:srgbClr val="575756"/>
                </a:solidFill>
                <a:latin typeface="Helvetica"/>
                <a:cs typeface="Helvetica"/>
              </a:rPr>
              <a:t>future</a:t>
            </a:r>
            <a:r>
              <a:rPr sz="1650" spc="-25" dirty="0">
                <a:solidFill>
                  <a:srgbClr val="575756"/>
                </a:solidFill>
                <a:latin typeface="Helvetica"/>
                <a:cs typeface="Helvetica"/>
              </a:rPr>
              <a:t> </a:t>
            </a:r>
            <a:r>
              <a:rPr sz="1650" spc="-10" dirty="0">
                <a:solidFill>
                  <a:srgbClr val="575756"/>
                </a:solidFill>
                <a:latin typeface="Helvetica"/>
                <a:cs typeface="Helvetica"/>
              </a:rPr>
              <a:t>leaders</a:t>
            </a:r>
            <a:endParaRPr sz="1650">
              <a:latin typeface="Helvetica"/>
              <a:cs typeface="Helvetica"/>
            </a:endParaRPr>
          </a:p>
          <a:p>
            <a:pPr marL="240029" indent="-156845">
              <a:lnSpc>
                <a:spcPct val="100000"/>
              </a:lnSpc>
              <a:spcBef>
                <a:spcPts val="819"/>
              </a:spcBef>
              <a:buClr>
                <a:srgbClr val="81C6AC"/>
              </a:buClr>
              <a:buChar char="•"/>
              <a:tabLst>
                <a:tab pos="240029" algn="l"/>
              </a:tabLst>
            </a:pPr>
            <a:r>
              <a:rPr sz="1650" dirty="0">
                <a:solidFill>
                  <a:srgbClr val="575756"/>
                </a:solidFill>
                <a:latin typeface="Helvetica"/>
                <a:cs typeface="Helvetica"/>
              </a:rPr>
              <a:t>Primary</a:t>
            </a:r>
            <a:r>
              <a:rPr sz="1650" spc="-25" dirty="0">
                <a:solidFill>
                  <a:srgbClr val="575756"/>
                </a:solidFill>
                <a:latin typeface="Helvetica"/>
                <a:cs typeface="Helvetica"/>
              </a:rPr>
              <a:t> </a:t>
            </a:r>
            <a:r>
              <a:rPr sz="1650" dirty="0">
                <a:solidFill>
                  <a:srgbClr val="575756"/>
                </a:solidFill>
                <a:latin typeface="Helvetica"/>
                <a:cs typeface="Helvetica"/>
              </a:rPr>
              <a:t>care</a:t>
            </a:r>
            <a:r>
              <a:rPr sz="1650" spc="-25" dirty="0">
                <a:solidFill>
                  <a:srgbClr val="575756"/>
                </a:solidFill>
                <a:latin typeface="Helvetica"/>
                <a:cs typeface="Helvetica"/>
              </a:rPr>
              <a:t> </a:t>
            </a:r>
            <a:r>
              <a:rPr sz="1650" dirty="0">
                <a:solidFill>
                  <a:srgbClr val="575756"/>
                </a:solidFill>
                <a:latin typeface="Helvetica"/>
                <a:cs typeface="Helvetica"/>
              </a:rPr>
              <a:t>leaders</a:t>
            </a:r>
            <a:r>
              <a:rPr sz="1650" spc="-25" dirty="0">
                <a:solidFill>
                  <a:srgbClr val="575756"/>
                </a:solidFill>
                <a:latin typeface="Helvetica"/>
                <a:cs typeface="Helvetica"/>
              </a:rPr>
              <a:t> </a:t>
            </a:r>
            <a:r>
              <a:rPr sz="1650" dirty="0">
                <a:solidFill>
                  <a:srgbClr val="575756"/>
                </a:solidFill>
                <a:latin typeface="Helvetica"/>
                <a:cs typeface="Helvetica"/>
              </a:rPr>
              <a:t>delivering</a:t>
            </a:r>
            <a:r>
              <a:rPr sz="1650" spc="-25" dirty="0">
                <a:solidFill>
                  <a:srgbClr val="575756"/>
                </a:solidFill>
                <a:latin typeface="Helvetica"/>
                <a:cs typeface="Helvetica"/>
              </a:rPr>
              <a:t> </a:t>
            </a:r>
            <a:r>
              <a:rPr sz="1650" dirty="0">
                <a:solidFill>
                  <a:srgbClr val="575756"/>
                </a:solidFill>
                <a:latin typeface="Helvetica"/>
                <a:cs typeface="Helvetica"/>
              </a:rPr>
              <a:t>system</a:t>
            </a:r>
            <a:r>
              <a:rPr sz="1650" spc="-25" dirty="0">
                <a:solidFill>
                  <a:srgbClr val="575756"/>
                </a:solidFill>
                <a:latin typeface="Helvetica"/>
                <a:cs typeface="Helvetica"/>
              </a:rPr>
              <a:t> </a:t>
            </a:r>
            <a:r>
              <a:rPr sz="1650" spc="-10" dirty="0">
                <a:solidFill>
                  <a:srgbClr val="575756"/>
                </a:solidFill>
                <a:latin typeface="Helvetica"/>
                <a:cs typeface="Helvetica"/>
              </a:rPr>
              <a:t>change</a:t>
            </a:r>
            <a:endParaRPr sz="1650">
              <a:latin typeface="Helvetica"/>
              <a:cs typeface="Helvetic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34388" y="1134359"/>
            <a:ext cx="10681335" cy="1995805"/>
          </a:xfrm>
          <a:prstGeom prst="rect">
            <a:avLst/>
          </a:prstGeom>
        </p:spPr>
        <p:txBody>
          <a:bodyPr vert="horz" wrap="square" lIns="0" tIns="110489" rIns="0" bIns="0" rtlCol="0">
            <a:spAutoFit/>
          </a:bodyPr>
          <a:lstStyle/>
          <a:p>
            <a:pPr marL="12700" marR="5080">
              <a:lnSpc>
                <a:spcPts val="7420"/>
              </a:lnSpc>
              <a:spcBef>
                <a:spcPts val="869"/>
              </a:spcBef>
            </a:pPr>
            <a:r>
              <a:rPr spc="-10" dirty="0"/>
              <a:t>Workforce</a:t>
            </a:r>
            <a:r>
              <a:rPr spc="-340" dirty="0"/>
              <a:t> </a:t>
            </a:r>
            <a:r>
              <a:rPr dirty="0"/>
              <a:t>Priority</a:t>
            </a:r>
            <a:r>
              <a:rPr spc="-340" dirty="0"/>
              <a:t> </a:t>
            </a:r>
            <a:r>
              <a:rPr spc="-10" dirty="0"/>
              <a:t>Three: </a:t>
            </a:r>
            <a:r>
              <a:rPr spc="-45" dirty="0"/>
              <a:t>Workforce</a:t>
            </a:r>
            <a:r>
              <a:rPr spc="-405" dirty="0"/>
              <a:t> </a:t>
            </a:r>
            <a:r>
              <a:rPr spc="-10" dirty="0"/>
              <a:t>Transformation</a:t>
            </a:r>
          </a:p>
        </p:txBody>
      </p:sp>
      <p:sp>
        <p:nvSpPr>
          <p:cNvPr id="3" name="object 3"/>
          <p:cNvSpPr txBox="1"/>
          <p:nvPr/>
        </p:nvSpPr>
        <p:spPr>
          <a:xfrm>
            <a:off x="10512769" y="8110559"/>
            <a:ext cx="8544560" cy="377190"/>
          </a:xfrm>
          <a:prstGeom prst="rect">
            <a:avLst/>
          </a:prstGeom>
          <a:solidFill>
            <a:srgbClr val="283583"/>
          </a:solidFill>
        </p:spPr>
        <p:txBody>
          <a:bodyPr vert="horz" wrap="square" lIns="0" tIns="0" rIns="0" bIns="0" rtlCol="0">
            <a:spAutoFit/>
          </a:bodyPr>
          <a:lstStyle/>
          <a:p>
            <a:pPr marL="167005">
              <a:lnSpc>
                <a:spcPts val="2680"/>
              </a:lnSpc>
            </a:pPr>
            <a:r>
              <a:rPr sz="2300" b="1" spc="-10" dirty="0">
                <a:solidFill>
                  <a:srgbClr val="FFFFFF"/>
                </a:solidFill>
                <a:latin typeface="Helvetica"/>
                <a:cs typeface="Helvetica"/>
              </a:rPr>
              <a:t>Risks</a:t>
            </a:r>
            <a:endParaRPr sz="2300">
              <a:latin typeface="Helvetica"/>
              <a:cs typeface="Helvetica"/>
            </a:endParaRPr>
          </a:p>
        </p:txBody>
      </p:sp>
      <p:sp>
        <p:nvSpPr>
          <p:cNvPr id="4" name="object 4"/>
          <p:cNvSpPr txBox="1"/>
          <p:nvPr/>
        </p:nvSpPr>
        <p:spPr>
          <a:xfrm>
            <a:off x="10512769" y="8487511"/>
            <a:ext cx="8544560" cy="1459865"/>
          </a:xfrm>
          <a:prstGeom prst="rect">
            <a:avLst/>
          </a:prstGeom>
          <a:solidFill>
            <a:srgbClr val="283583">
              <a:alpha val="9999"/>
            </a:srgbClr>
          </a:solidFill>
        </p:spPr>
        <p:txBody>
          <a:bodyPr vert="horz" wrap="square" lIns="0" tIns="51435" rIns="0" bIns="0" rtlCol="0">
            <a:spAutoFit/>
          </a:bodyPr>
          <a:lstStyle/>
          <a:p>
            <a:pPr marL="323850" indent="-156845">
              <a:lnSpc>
                <a:spcPct val="100000"/>
              </a:lnSpc>
              <a:spcBef>
                <a:spcPts val="405"/>
              </a:spcBef>
              <a:buClr>
                <a:srgbClr val="505398"/>
              </a:buClr>
              <a:buChar char="•"/>
              <a:tabLst>
                <a:tab pos="323850" algn="l"/>
              </a:tabLst>
            </a:pPr>
            <a:r>
              <a:rPr sz="1650" dirty="0">
                <a:solidFill>
                  <a:srgbClr val="575756"/>
                </a:solidFill>
                <a:latin typeface="Helvetica"/>
                <a:cs typeface="Helvetica"/>
              </a:rPr>
              <a:t>Resistance</a:t>
            </a:r>
            <a:r>
              <a:rPr sz="1650" spc="-30" dirty="0">
                <a:solidFill>
                  <a:srgbClr val="575756"/>
                </a:solidFill>
                <a:latin typeface="Helvetica"/>
                <a:cs typeface="Helvetica"/>
              </a:rPr>
              <a:t> </a:t>
            </a:r>
            <a:r>
              <a:rPr sz="1650" dirty="0">
                <a:solidFill>
                  <a:srgbClr val="575756"/>
                </a:solidFill>
                <a:latin typeface="Helvetica"/>
                <a:cs typeface="Helvetica"/>
              </a:rPr>
              <a:t>to</a:t>
            </a:r>
            <a:r>
              <a:rPr sz="1650" spc="-30" dirty="0">
                <a:solidFill>
                  <a:srgbClr val="575756"/>
                </a:solidFill>
                <a:latin typeface="Helvetica"/>
                <a:cs typeface="Helvetica"/>
              </a:rPr>
              <a:t> </a:t>
            </a:r>
            <a:r>
              <a:rPr sz="1650" spc="-10" dirty="0">
                <a:solidFill>
                  <a:srgbClr val="575756"/>
                </a:solidFill>
                <a:latin typeface="Helvetica"/>
                <a:cs typeface="Helvetica"/>
              </a:rPr>
              <a:t>change</a:t>
            </a:r>
            <a:endParaRPr sz="1650">
              <a:latin typeface="Helvetica"/>
              <a:cs typeface="Helvetica"/>
            </a:endParaRPr>
          </a:p>
          <a:p>
            <a:pPr marL="323850" indent="-156845">
              <a:lnSpc>
                <a:spcPct val="100000"/>
              </a:lnSpc>
              <a:spcBef>
                <a:spcPts val="819"/>
              </a:spcBef>
              <a:buClr>
                <a:srgbClr val="505398"/>
              </a:buClr>
              <a:buChar char="•"/>
              <a:tabLst>
                <a:tab pos="323850" algn="l"/>
              </a:tabLst>
            </a:pPr>
            <a:r>
              <a:rPr sz="1650" dirty="0">
                <a:solidFill>
                  <a:srgbClr val="575756"/>
                </a:solidFill>
                <a:latin typeface="Helvetica"/>
                <a:cs typeface="Helvetica"/>
              </a:rPr>
              <a:t>Inadequate</a:t>
            </a:r>
            <a:r>
              <a:rPr sz="1650" spc="-50" dirty="0">
                <a:solidFill>
                  <a:srgbClr val="575756"/>
                </a:solidFill>
                <a:latin typeface="Helvetica"/>
                <a:cs typeface="Helvetica"/>
              </a:rPr>
              <a:t> </a:t>
            </a:r>
            <a:r>
              <a:rPr sz="1650" spc="-10" dirty="0">
                <a:solidFill>
                  <a:srgbClr val="575756"/>
                </a:solidFill>
                <a:latin typeface="Helvetica"/>
                <a:cs typeface="Helvetica"/>
              </a:rPr>
              <a:t>resources</a:t>
            </a:r>
            <a:endParaRPr sz="1650">
              <a:latin typeface="Helvetica"/>
              <a:cs typeface="Helvetica"/>
            </a:endParaRPr>
          </a:p>
          <a:p>
            <a:pPr marL="323850" indent="-156845">
              <a:lnSpc>
                <a:spcPct val="100000"/>
              </a:lnSpc>
              <a:spcBef>
                <a:spcPts val="825"/>
              </a:spcBef>
              <a:buClr>
                <a:srgbClr val="505398"/>
              </a:buClr>
              <a:buChar char="•"/>
              <a:tabLst>
                <a:tab pos="323850" algn="l"/>
              </a:tabLst>
            </a:pPr>
            <a:r>
              <a:rPr sz="1650" dirty="0">
                <a:solidFill>
                  <a:srgbClr val="575756"/>
                </a:solidFill>
                <a:latin typeface="Helvetica"/>
                <a:cs typeface="Helvetica"/>
              </a:rPr>
              <a:t>Inequitable</a:t>
            </a:r>
            <a:r>
              <a:rPr sz="1650" spc="-35" dirty="0">
                <a:solidFill>
                  <a:srgbClr val="575756"/>
                </a:solidFill>
                <a:latin typeface="Helvetica"/>
                <a:cs typeface="Helvetica"/>
              </a:rPr>
              <a:t> </a:t>
            </a:r>
            <a:r>
              <a:rPr sz="1650" dirty="0">
                <a:solidFill>
                  <a:srgbClr val="575756"/>
                </a:solidFill>
                <a:latin typeface="Helvetica"/>
                <a:cs typeface="Helvetica"/>
              </a:rPr>
              <a:t>access</a:t>
            </a:r>
            <a:r>
              <a:rPr sz="1650" spc="-20" dirty="0">
                <a:solidFill>
                  <a:srgbClr val="575756"/>
                </a:solidFill>
                <a:latin typeface="Helvetica"/>
                <a:cs typeface="Helvetica"/>
              </a:rPr>
              <a:t> </a:t>
            </a:r>
            <a:r>
              <a:rPr sz="1650" dirty="0">
                <a:solidFill>
                  <a:srgbClr val="575756"/>
                </a:solidFill>
                <a:latin typeface="Helvetica"/>
                <a:cs typeface="Helvetica"/>
              </a:rPr>
              <a:t>to</a:t>
            </a:r>
            <a:r>
              <a:rPr sz="1650" spc="-20" dirty="0">
                <a:solidFill>
                  <a:srgbClr val="575756"/>
                </a:solidFill>
                <a:latin typeface="Helvetica"/>
                <a:cs typeface="Helvetica"/>
              </a:rPr>
              <a:t> </a:t>
            </a:r>
            <a:r>
              <a:rPr sz="1650" spc="-10" dirty="0">
                <a:solidFill>
                  <a:srgbClr val="575756"/>
                </a:solidFill>
                <a:latin typeface="Helvetica"/>
                <a:cs typeface="Helvetica"/>
              </a:rPr>
              <a:t>opportunities</a:t>
            </a:r>
            <a:endParaRPr sz="1650">
              <a:latin typeface="Helvetica"/>
              <a:cs typeface="Helvetica"/>
            </a:endParaRPr>
          </a:p>
          <a:p>
            <a:pPr marL="323850" indent="-156845">
              <a:lnSpc>
                <a:spcPct val="100000"/>
              </a:lnSpc>
              <a:spcBef>
                <a:spcPts val="825"/>
              </a:spcBef>
              <a:buClr>
                <a:srgbClr val="505398"/>
              </a:buClr>
              <a:buChar char="•"/>
              <a:tabLst>
                <a:tab pos="323850" algn="l"/>
              </a:tabLst>
            </a:pPr>
            <a:r>
              <a:rPr sz="1650" dirty="0">
                <a:solidFill>
                  <a:srgbClr val="575756"/>
                </a:solidFill>
                <a:latin typeface="Helvetica"/>
                <a:cs typeface="Helvetica"/>
              </a:rPr>
              <a:t>Misalignment</a:t>
            </a:r>
            <a:r>
              <a:rPr sz="1650" spc="-10" dirty="0">
                <a:solidFill>
                  <a:srgbClr val="575756"/>
                </a:solidFill>
                <a:latin typeface="Helvetica"/>
                <a:cs typeface="Helvetica"/>
              </a:rPr>
              <a:t> </a:t>
            </a:r>
            <a:r>
              <a:rPr sz="1650" dirty="0">
                <a:solidFill>
                  <a:srgbClr val="575756"/>
                </a:solidFill>
                <a:latin typeface="Helvetica"/>
                <a:cs typeface="Helvetica"/>
              </a:rPr>
              <a:t>of</a:t>
            </a:r>
            <a:r>
              <a:rPr sz="1650" spc="-5" dirty="0">
                <a:solidFill>
                  <a:srgbClr val="575756"/>
                </a:solidFill>
                <a:latin typeface="Helvetica"/>
                <a:cs typeface="Helvetica"/>
              </a:rPr>
              <a:t> </a:t>
            </a:r>
            <a:r>
              <a:rPr sz="1650" dirty="0">
                <a:solidFill>
                  <a:srgbClr val="575756"/>
                </a:solidFill>
                <a:latin typeface="Helvetica"/>
                <a:cs typeface="Helvetica"/>
              </a:rPr>
              <a:t>skills</a:t>
            </a:r>
            <a:r>
              <a:rPr sz="1650" spc="-10" dirty="0">
                <a:solidFill>
                  <a:srgbClr val="575756"/>
                </a:solidFill>
                <a:latin typeface="Helvetica"/>
                <a:cs typeface="Helvetica"/>
              </a:rPr>
              <a:t> </a:t>
            </a:r>
            <a:r>
              <a:rPr sz="1650" dirty="0">
                <a:solidFill>
                  <a:srgbClr val="575756"/>
                </a:solidFill>
                <a:latin typeface="Helvetica"/>
                <a:cs typeface="Helvetica"/>
              </a:rPr>
              <a:t>and</a:t>
            </a:r>
            <a:r>
              <a:rPr sz="1650" spc="-10" dirty="0">
                <a:solidFill>
                  <a:srgbClr val="575756"/>
                </a:solidFill>
                <a:latin typeface="Helvetica"/>
                <a:cs typeface="Helvetica"/>
              </a:rPr>
              <a:t> </a:t>
            </a:r>
            <a:r>
              <a:rPr sz="1650" dirty="0">
                <a:solidFill>
                  <a:srgbClr val="575756"/>
                </a:solidFill>
                <a:latin typeface="Helvetica"/>
                <a:cs typeface="Helvetica"/>
              </a:rPr>
              <a:t>evolving</a:t>
            </a:r>
            <a:r>
              <a:rPr sz="1650" spc="-10" dirty="0">
                <a:solidFill>
                  <a:srgbClr val="575756"/>
                </a:solidFill>
                <a:latin typeface="Helvetica"/>
                <a:cs typeface="Helvetica"/>
              </a:rPr>
              <a:t> </a:t>
            </a:r>
            <a:r>
              <a:rPr sz="1650" dirty="0">
                <a:solidFill>
                  <a:srgbClr val="575756"/>
                </a:solidFill>
                <a:latin typeface="Helvetica"/>
                <a:cs typeface="Helvetica"/>
              </a:rPr>
              <a:t>needs</a:t>
            </a:r>
            <a:r>
              <a:rPr sz="1650" spc="-5" dirty="0">
                <a:solidFill>
                  <a:srgbClr val="575756"/>
                </a:solidFill>
                <a:latin typeface="Helvetica"/>
                <a:cs typeface="Helvetica"/>
              </a:rPr>
              <a:t> </a:t>
            </a:r>
            <a:r>
              <a:rPr sz="1650" dirty="0">
                <a:solidFill>
                  <a:srgbClr val="575756"/>
                </a:solidFill>
                <a:latin typeface="Helvetica"/>
                <a:cs typeface="Helvetica"/>
              </a:rPr>
              <a:t>of</a:t>
            </a:r>
            <a:r>
              <a:rPr sz="1650" spc="-10" dirty="0">
                <a:solidFill>
                  <a:srgbClr val="575756"/>
                </a:solidFill>
                <a:latin typeface="Helvetica"/>
                <a:cs typeface="Helvetica"/>
              </a:rPr>
              <a:t> </a:t>
            </a:r>
            <a:r>
              <a:rPr sz="1650" dirty="0">
                <a:solidFill>
                  <a:srgbClr val="575756"/>
                </a:solidFill>
                <a:latin typeface="Helvetica"/>
                <a:cs typeface="Helvetica"/>
              </a:rPr>
              <a:t>primary</a:t>
            </a:r>
            <a:r>
              <a:rPr sz="1650" spc="-5" dirty="0">
                <a:solidFill>
                  <a:srgbClr val="575756"/>
                </a:solidFill>
                <a:latin typeface="Helvetica"/>
                <a:cs typeface="Helvetica"/>
              </a:rPr>
              <a:t> </a:t>
            </a:r>
            <a:r>
              <a:rPr sz="1650" dirty="0">
                <a:solidFill>
                  <a:srgbClr val="575756"/>
                </a:solidFill>
                <a:latin typeface="Helvetica"/>
                <a:cs typeface="Helvetica"/>
              </a:rPr>
              <a:t>care</a:t>
            </a:r>
            <a:r>
              <a:rPr sz="1650" spc="-10" dirty="0">
                <a:solidFill>
                  <a:srgbClr val="575756"/>
                </a:solidFill>
                <a:latin typeface="Helvetica"/>
                <a:cs typeface="Helvetica"/>
              </a:rPr>
              <a:t> delivery</a:t>
            </a:r>
            <a:endParaRPr sz="1650">
              <a:latin typeface="Helvetica"/>
              <a:cs typeface="Helvetica"/>
            </a:endParaRPr>
          </a:p>
        </p:txBody>
      </p:sp>
      <p:sp>
        <p:nvSpPr>
          <p:cNvPr id="5" name="object 5"/>
          <p:cNvSpPr txBox="1"/>
          <p:nvPr/>
        </p:nvSpPr>
        <p:spPr>
          <a:xfrm>
            <a:off x="1047088" y="8110559"/>
            <a:ext cx="9067800" cy="377190"/>
          </a:xfrm>
          <a:prstGeom prst="rect">
            <a:avLst/>
          </a:prstGeom>
          <a:solidFill>
            <a:srgbClr val="50B796"/>
          </a:solidFill>
        </p:spPr>
        <p:txBody>
          <a:bodyPr vert="horz" wrap="square" lIns="0" tIns="0" rIns="0" bIns="0" rtlCol="0">
            <a:spAutoFit/>
          </a:bodyPr>
          <a:lstStyle/>
          <a:p>
            <a:pPr marL="83185">
              <a:lnSpc>
                <a:spcPts val="2680"/>
              </a:lnSpc>
            </a:pPr>
            <a:r>
              <a:rPr sz="2300" b="1" dirty="0">
                <a:solidFill>
                  <a:srgbClr val="FFFFFF"/>
                </a:solidFill>
                <a:latin typeface="Helvetica"/>
                <a:cs typeface="Helvetica"/>
              </a:rPr>
              <a:t>Outcome</a:t>
            </a:r>
            <a:r>
              <a:rPr sz="2300" b="1" spc="-30" dirty="0">
                <a:solidFill>
                  <a:srgbClr val="FFFFFF"/>
                </a:solidFill>
                <a:latin typeface="Helvetica"/>
                <a:cs typeface="Helvetica"/>
              </a:rPr>
              <a:t> </a:t>
            </a:r>
            <a:r>
              <a:rPr sz="2300" b="1" spc="-10" dirty="0">
                <a:solidFill>
                  <a:srgbClr val="FFFFFF"/>
                </a:solidFill>
                <a:latin typeface="Helvetica"/>
                <a:cs typeface="Helvetica"/>
              </a:rPr>
              <a:t>measures</a:t>
            </a:r>
            <a:endParaRPr sz="2300">
              <a:latin typeface="Helvetica"/>
              <a:cs typeface="Helvetica"/>
            </a:endParaRPr>
          </a:p>
        </p:txBody>
      </p:sp>
      <p:sp>
        <p:nvSpPr>
          <p:cNvPr id="6" name="object 6"/>
          <p:cNvSpPr txBox="1"/>
          <p:nvPr/>
        </p:nvSpPr>
        <p:spPr>
          <a:xfrm>
            <a:off x="1047088" y="8487511"/>
            <a:ext cx="9067800" cy="1459865"/>
          </a:xfrm>
          <a:prstGeom prst="rect">
            <a:avLst/>
          </a:prstGeom>
          <a:solidFill>
            <a:srgbClr val="50B796">
              <a:alpha val="19999"/>
            </a:srgbClr>
          </a:solidFill>
        </p:spPr>
        <p:txBody>
          <a:bodyPr vert="horz" wrap="square" lIns="0" tIns="51435" rIns="0" bIns="0" rtlCol="0">
            <a:spAutoFit/>
          </a:bodyPr>
          <a:lstStyle/>
          <a:p>
            <a:pPr marL="240029" indent="-156845">
              <a:lnSpc>
                <a:spcPct val="100000"/>
              </a:lnSpc>
              <a:spcBef>
                <a:spcPts val="405"/>
              </a:spcBef>
              <a:buClr>
                <a:srgbClr val="50B796"/>
              </a:buClr>
              <a:buChar char="•"/>
              <a:tabLst>
                <a:tab pos="240029" algn="l"/>
              </a:tabLst>
            </a:pPr>
            <a:r>
              <a:rPr sz="1650" dirty="0">
                <a:solidFill>
                  <a:srgbClr val="575756"/>
                </a:solidFill>
                <a:latin typeface="Helvetica"/>
                <a:cs typeface="Helvetica"/>
              </a:rPr>
              <a:t>Workforce</a:t>
            </a:r>
            <a:r>
              <a:rPr sz="1650" spc="-35" dirty="0">
                <a:solidFill>
                  <a:srgbClr val="575756"/>
                </a:solidFill>
                <a:latin typeface="Helvetica"/>
                <a:cs typeface="Helvetica"/>
              </a:rPr>
              <a:t> </a:t>
            </a:r>
            <a:r>
              <a:rPr sz="1650" dirty="0">
                <a:solidFill>
                  <a:srgbClr val="575756"/>
                </a:solidFill>
                <a:latin typeface="Helvetica"/>
                <a:cs typeface="Helvetica"/>
              </a:rPr>
              <a:t>reports</a:t>
            </a:r>
            <a:r>
              <a:rPr sz="1650" spc="-30" dirty="0">
                <a:solidFill>
                  <a:srgbClr val="575756"/>
                </a:solidFill>
                <a:latin typeface="Helvetica"/>
                <a:cs typeface="Helvetica"/>
              </a:rPr>
              <a:t> </a:t>
            </a:r>
            <a:r>
              <a:rPr sz="1650" dirty="0">
                <a:solidFill>
                  <a:srgbClr val="575756"/>
                </a:solidFill>
                <a:latin typeface="Helvetica"/>
                <a:cs typeface="Helvetica"/>
              </a:rPr>
              <a:t>increased</a:t>
            </a:r>
            <a:r>
              <a:rPr sz="1650" spc="-35" dirty="0">
                <a:solidFill>
                  <a:srgbClr val="575756"/>
                </a:solidFill>
                <a:latin typeface="Helvetica"/>
                <a:cs typeface="Helvetica"/>
              </a:rPr>
              <a:t> </a:t>
            </a:r>
            <a:r>
              <a:rPr sz="1650" dirty="0">
                <a:solidFill>
                  <a:srgbClr val="575756"/>
                </a:solidFill>
                <a:latin typeface="Helvetica"/>
                <a:cs typeface="Helvetica"/>
              </a:rPr>
              <a:t>satisfaction</a:t>
            </a:r>
            <a:r>
              <a:rPr sz="1650" spc="-30" dirty="0">
                <a:solidFill>
                  <a:srgbClr val="575756"/>
                </a:solidFill>
                <a:latin typeface="Helvetica"/>
                <a:cs typeface="Helvetica"/>
              </a:rPr>
              <a:t> </a:t>
            </a:r>
            <a:r>
              <a:rPr sz="1650" dirty="0">
                <a:solidFill>
                  <a:srgbClr val="575756"/>
                </a:solidFill>
                <a:latin typeface="Helvetica"/>
                <a:cs typeface="Helvetica"/>
              </a:rPr>
              <a:t>and</a:t>
            </a:r>
            <a:r>
              <a:rPr sz="1650" spc="-35" dirty="0">
                <a:solidFill>
                  <a:srgbClr val="575756"/>
                </a:solidFill>
                <a:latin typeface="Helvetica"/>
                <a:cs typeface="Helvetica"/>
              </a:rPr>
              <a:t> </a:t>
            </a:r>
            <a:r>
              <a:rPr sz="1650" dirty="0">
                <a:solidFill>
                  <a:srgbClr val="575756"/>
                </a:solidFill>
                <a:latin typeface="Helvetica"/>
                <a:cs typeface="Helvetica"/>
              </a:rPr>
              <a:t>engagement</a:t>
            </a:r>
            <a:r>
              <a:rPr sz="1650" spc="-30" dirty="0">
                <a:solidFill>
                  <a:srgbClr val="575756"/>
                </a:solidFill>
                <a:latin typeface="Helvetica"/>
                <a:cs typeface="Helvetica"/>
              </a:rPr>
              <a:t> </a:t>
            </a:r>
            <a:r>
              <a:rPr sz="1650" dirty="0">
                <a:solidFill>
                  <a:srgbClr val="575756"/>
                </a:solidFill>
                <a:latin typeface="Helvetica"/>
                <a:cs typeface="Helvetica"/>
              </a:rPr>
              <a:t>with</a:t>
            </a:r>
            <a:r>
              <a:rPr sz="1650" spc="-35" dirty="0">
                <a:solidFill>
                  <a:srgbClr val="575756"/>
                </a:solidFill>
                <a:latin typeface="Helvetica"/>
                <a:cs typeface="Helvetica"/>
              </a:rPr>
              <a:t> </a:t>
            </a:r>
            <a:r>
              <a:rPr sz="1650" spc="-10" dirty="0">
                <a:solidFill>
                  <a:srgbClr val="575756"/>
                </a:solidFill>
                <a:latin typeface="Helvetica"/>
                <a:cs typeface="Helvetica"/>
              </a:rPr>
              <a:t>roles</a:t>
            </a:r>
            <a:endParaRPr sz="1650">
              <a:latin typeface="Helvetica"/>
              <a:cs typeface="Helvetica"/>
            </a:endParaRPr>
          </a:p>
          <a:p>
            <a:pPr marL="240029" indent="-156845">
              <a:lnSpc>
                <a:spcPct val="100000"/>
              </a:lnSpc>
              <a:spcBef>
                <a:spcPts val="819"/>
              </a:spcBef>
              <a:buClr>
                <a:srgbClr val="50B796"/>
              </a:buClr>
              <a:buChar char="•"/>
              <a:tabLst>
                <a:tab pos="240029" algn="l"/>
              </a:tabLst>
            </a:pPr>
            <a:r>
              <a:rPr sz="1650" dirty="0">
                <a:solidFill>
                  <a:srgbClr val="575756"/>
                </a:solidFill>
                <a:latin typeface="Helvetica"/>
                <a:cs typeface="Helvetica"/>
              </a:rPr>
              <a:t>Improved</a:t>
            </a:r>
            <a:r>
              <a:rPr sz="1650" spc="-30" dirty="0">
                <a:solidFill>
                  <a:srgbClr val="575756"/>
                </a:solidFill>
                <a:latin typeface="Helvetica"/>
                <a:cs typeface="Helvetica"/>
              </a:rPr>
              <a:t> </a:t>
            </a:r>
            <a:r>
              <a:rPr sz="1650" dirty="0">
                <a:solidFill>
                  <a:srgbClr val="575756"/>
                </a:solidFill>
                <a:latin typeface="Helvetica"/>
                <a:cs typeface="Helvetica"/>
              </a:rPr>
              <a:t>workforce</a:t>
            </a:r>
            <a:r>
              <a:rPr sz="1650" spc="-30" dirty="0">
                <a:solidFill>
                  <a:srgbClr val="575756"/>
                </a:solidFill>
                <a:latin typeface="Helvetica"/>
                <a:cs typeface="Helvetica"/>
              </a:rPr>
              <a:t> </a:t>
            </a:r>
            <a:r>
              <a:rPr sz="1650" dirty="0">
                <a:solidFill>
                  <a:srgbClr val="575756"/>
                </a:solidFill>
                <a:latin typeface="Helvetica"/>
                <a:cs typeface="Helvetica"/>
              </a:rPr>
              <a:t>retention</a:t>
            </a:r>
            <a:r>
              <a:rPr sz="1650" spc="-30" dirty="0">
                <a:solidFill>
                  <a:srgbClr val="575756"/>
                </a:solidFill>
                <a:latin typeface="Helvetica"/>
                <a:cs typeface="Helvetica"/>
              </a:rPr>
              <a:t> </a:t>
            </a:r>
            <a:r>
              <a:rPr sz="1650" dirty="0">
                <a:solidFill>
                  <a:srgbClr val="575756"/>
                </a:solidFill>
                <a:latin typeface="Helvetica"/>
                <a:cs typeface="Helvetica"/>
              </a:rPr>
              <a:t>and</a:t>
            </a:r>
            <a:r>
              <a:rPr sz="1650" spc="-30" dirty="0">
                <a:solidFill>
                  <a:srgbClr val="575756"/>
                </a:solidFill>
                <a:latin typeface="Helvetica"/>
                <a:cs typeface="Helvetica"/>
              </a:rPr>
              <a:t> </a:t>
            </a:r>
            <a:r>
              <a:rPr sz="1650" dirty="0">
                <a:solidFill>
                  <a:srgbClr val="575756"/>
                </a:solidFill>
                <a:latin typeface="Helvetica"/>
                <a:cs typeface="Helvetica"/>
              </a:rPr>
              <a:t>stakeholder</a:t>
            </a:r>
            <a:r>
              <a:rPr sz="1650" spc="-25" dirty="0">
                <a:solidFill>
                  <a:srgbClr val="575756"/>
                </a:solidFill>
                <a:latin typeface="Helvetica"/>
                <a:cs typeface="Helvetica"/>
              </a:rPr>
              <a:t> </a:t>
            </a:r>
            <a:r>
              <a:rPr sz="1650" spc="-10" dirty="0">
                <a:solidFill>
                  <a:srgbClr val="575756"/>
                </a:solidFill>
                <a:latin typeface="Helvetica"/>
                <a:cs typeface="Helvetica"/>
              </a:rPr>
              <a:t>satisfaction/engagement</a:t>
            </a:r>
            <a:endParaRPr sz="1650">
              <a:latin typeface="Helvetica"/>
              <a:cs typeface="Helvetica"/>
            </a:endParaRPr>
          </a:p>
          <a:p>
            <a:pPr marL="240029" indent="-156845">
              <a:lnSpc>
                <a:spcPct val="100000"/>
              </a:lnSpc>
              <a:spcBef>
                <a:spcPts val="825"/>
              </a:spcBef>
              <a:buClr>
                <a:srgbClr val="50B796"/>
              </a:buClr>
              <a:buChar char="•"/>
              <a:tabLst>
                <a:tab pos="240029" algn="l"/>
              </a:tabLst>
            </a:pPr>
            <a:r>
              <a:rPr sz="1650" dirty="0">
                <a:solidFill>
                  <a:srgbClr val="575756"/>
                </a:solidFill>
                <a:latin typeface="Helvetica"/>
                <a:cs typeface="Helvetica"/>
              </a:rPr>
              <a:t>Increased</a:t>
            </a:r>
            <a:r>
              <a:rPr sz="1650" spc="-25" dirty="0">
                <a:solidFill>
                  <a:srgbClr val="575756"/>
                </a:solidFill>
                <a:latin typeface="Helvetica"/>
                <a:cs typeface="Helvetica"/>
              </a:rPr>
              <a:t> </a:t>
            </a:r>
            <a:r>
              <a:rPr sz="1650" dirty="0">
                <a:solidFill>
                  <a:srgbClr val="575756"/>
                </a:solidFill>
                <a:latin typeface="Helvetica"/>
                <a:cs typeface="Helvetica"/>
              </a:rPr>
              <a:t>examples</a:t>
            </a:r>
            <a:r>
              <a:rPr sz="1650" spc="-20" dirty="0">
                <a:solidFill>
                  <a:srgbClr val="575756"/>
                </a:solidFill>
                <a:latin typeface="Helvetica"/>
                <a:cs typeface="Helvetica"/>
              </a:rPr>
              <a:t> </a:t>
            </a:r>
            <a:r>
              <a:rPr sz="1650" dirty="0">
                <a:solidFill>
                  <a:srgbClr val="575756"/>
                </a:solidFill>
                <a:latin typeface="Helvetica"/>
                <a:cs typeface="Helvetica"/>
              </a:rPr>
              <a:t>of</a:t>
            </a:r>
            <a:r>
              <a:rPr sz="1650" spc="-20" dirty="0">
                <a:solidFill>
                  <a:srgbClr val="575756"/>
                </a:solidFill>
                <a:latin typeface="Helvetica"/>
                <a:cs typeface="Helvetica"/>
              </a:rPr>
              <a:t> </a:t>
            </a:r>
            <a:r>
              <a:rPr sz="1650" dirty="0">
                <a:solidFill>
                  <a:srgbClr val="575756"/>
                </a:solidFill>
                <a:latin typeface="Helvetica"/>
                <a:cs typeface="Helvetica"/>
              </a:rPr>
              <a:t>innovative</a:t>
            </a:r>
            <a:r>
              <a:rPr sz="1650" spc="-20" dirty="0">
                <a:solidFill>
                  <a:srgbClr val="575756"/>
                </a:solidFill>
                <a:latin typeface="Helvetica"/>
                <a:cs typeface="Helvetica"/>
              </a:rPr>
              <a:t> </a:t>
            </a:r>
            <a:r>
              <a:rPr sz="1650" dirty="0">
                <a:solidFill>
                  <a:srgbClr val="575756"/>
                </a:solidFill>
                <a:latin typeface="Helvetica"/>
                <a:cs typeface="Helvetica"/>
              </a:rPr>
              <a:t>training</a:t>
            </a:r>
            <a:r>
              <a:rPr sz="1650" spc="-25" dirty="0">
                <a:solidFill>
                  <a:srgbClr val="575756"/>
                </a:solidFill>
                <a:latin typeface="Helvetica"/>
                <a:cs typeface="Helvetica"/>
              </a:rPr>
              <a:t> </a:t>
            </a:r>
            <a:r>
              <a:rPr sz="1650" dirty="0">
                <a:solidFill>
                  <a:srgbClr val="575756"/>
                </a:solidFill>
                <a:latin typeface="Helvetica"/>
                <a:cs typeface="Helvetica"/>
              </a:rPr>
              <a:t>and</a:t>
            </a:r>
            <a:r>
              <a:rPr sz="1650" spc="-25" dirty="0">
                <a:solidFill>
                  <a:srgbClr val="575756"/>
                </a:solidFill>
                <a:latin typeface="Helvetica"/>
                <a:cs typeface="Helvetica"/>
              </a:rPr>
              <a:t> </a:t>
            </a:r>
            <a:r>
              <a:rPr sz="1650" dirty="0">
                <a:solidFill>
                  <a:srgbClr val="575756"/>
                </a:solidFill>
                <a:latin typeface="Helvetica"/>
                <a:cs typeface="Helvetica"/>
              </a:rPr>
              <a:t>employment</a:t>
            </a:r>
            <a:r>
              <a:rPr sz="1650" spc="-15" dirty="0">
                <a:solidFill>
                  <a:srgbClr val="575756"/>
                </a:solidFill>
                <a:latin typeface="Helvetica"/>
                <a:cs typeface="Helvetica"/>
              </a:rPr>
              <a:t> </a:t>
            </a:r>
            <a:r>
              <a:rPr sz="1650" spc="-10" dirty="0">
                <a:solidFill>
                  <a:srgbClr val="575756"/>
                </a:solidFill>
                <a:latin typeface="Helvetica"/>
                <a:cs typeface="Helvetica"/>
              </a:rPr>
              <a:t>opportunities</a:t>
            </a:r>
            <a:endParaRPr sz="1650">
              <a:latin typeface="Helvetica"/>
              <a:cs typeface="Helvetica"/>
            </a:endParaRPr>
          </a:p>
          <a:p>
            <a:pPr marL="240029" indent="-156845">
              <a:lnSpc>
                <a:spcPct val="100000"/>
              </a:lnSpc>
              <a:spcBef>
                <a:spcPts val="825"/>
              </a:spcBef>
              <a:buClr>
                <a:srgbClr val="50B796"/>
              </a:buClr>
              <a:buChar char="•"/>
              <a:tabLst>
                <a:tab pos="240029" algn="l"/>
              </a:tabLst>
            </a:pPr>
            <a:r>
              <a:rPr sz="1650" spc="-35" dirty="0">
                <a:solidFill>
                  <a:srgbClr val="575756"/>
                </a:solidFill>
                <a:latin typeface="Helvetica"/>
                <a:cs typeface="Helvetica"/>
              </a:rPr>
              <a:t>Increased</a:t>
            </a:r>
            <a:r>
              <a:rPr sz="1650" spc="-70" dirty="0">
                <a:solidFill>
                  <a:srgbClr val="575756"/>
                </a:solidFill>
                <a:latin typeface="Helvetica"/>
                <a:cs typeface="Helvetica"/>
              </a:rPr>
              <a:t> </a:t>
            </a:r>
            <a:r>
              <a:rPr sz="1650" spc="-30" dirty="0">
                <a:solidFill>
                  <a:srgbClr val="575756"/>
                </a:solidFill>
                <a:latin typeface="Helvetica"/>
                <a:cs typeface="Helvetica"/>
              </a:rPr>
              <a:t>examples</a:t>
            </a:r>
            <a:r>
              <a:rPr sz="1650" spc="-60" dirty="0">
                <a:solidFill>
                  <a:srgbClr val="575756"/>
                </a:solidFill>
                <a:latin typeface="Helvetica"/>
                <a:cs typeface="Helvetica"/>
              </a:rPr>
              <a:t> </a:t>
            </a:r>
            <a:r>
              <a:rPr sz="1650" dirty="0">
                <a:solidFill>
                  <a:srgbClr val="575756"/>
                </a:solidFill>
                <a:latin typeface="Helvetica"/>
                <a:cs typeface="Helvetica"/>
              </a:rPr>
              <a:t>of</a:t>
            </a:r>
            <a:r>
              <a:rPr sz="1650" spc="-60" dirty="0">
                <a:solidFill>
                  <a:srgbClr val="575756"/>
                </a:solidFill>
                <a:latin typeface="Helvetica"/>
                <a:cs typeface="Helvetica"/>
              </a:rPr>
              <a:t> </a:t>
            </a:r>
            <a:r>
              <a:rPr sz="1650" spc="-35" dirty="0">
                <a:solidFill>
                  <a:srgbClr val="575756"/>
                </a:solidFill>
                <a:latin typeface="Helvetica"/>
                <a:cs typeface="Helvetica"/>
              </a:rPr>
              <a:t>workforce</a:t>
            </a:r>
            <a:r>
              <a:rPr sz="1650" spc="-60" dirty="0">
                <a:solidFill>
                  <a:srgbClr val="575756"/>
                </a:solidFill>
                <a:latin typeface="Helvetica"/>
                <a:cs typeface="Helvetica"/>
              </a:rPr>
              <a:t> </a:t>
            </a:r>
            <a:r>
              <a:rPr sz="1650" spc="-35" dirty="0">
                <a:solidFill>
                  <a:srgbClr val="575756"/>
                </a:solidFill>
                <a:latin typeface="Helvetica"/>
                <a:cs typeface="Helvetica"/>
              </a:rPr>
              <a:t>transformation</a:t>
            </a:r>
            <a:r>
              <a:rPr sz="1650" spc="-60" dirty="0">
                <a:solidFill>
                  <a:srgbClr val="575756"/>
                </a:solidFill>
                <a:latin typeface="Helvetica"/>
                <a:cs typeface="Helvetica"/>
              </a:rPr>
              <a:t> </a:t>
            </a:r>
            <a:r>
              <a:rPr sz="1650" spc="-30" dirty="0">
                <a:solidFill>
                  <a:srgbClr val="575756"/>
                </a:solidFill>
                <a:latin typeface="Helvetica"/>
                <a:cs typeface="Helvetica"/>
              </a:rPr>
              <a:t>aligned</a:t>
            </a:r>
            <a:r>
              <a:rPr sz="1650" spc="-60" dirty="0">
                <a:solidFill>
                  <a:srgbClr val="575756"/>
                </a:solidFill>
                <a:latin typeface="Helvetica"/>
                <a:cs typeface="Helvetica"/>
              </a:rPr>
              <a:t> </a:t>
            </a:r>
            <a:r>
              <a:rPr sz="1650" dirty="0">
                <a:solidFill>
                  <a:srgbClr val="575756"/>
                </a:solidFill>
                <a:latin typeface="Helvetica"/>
                <a:cs typeface="Helvetica"/>
              </a:rPr>
              <a:t>to</a:t>
            </a:r>
            <a:r>
              <a:rPr sz="1650" spc="-60" dirty="0">
                <a:solidFill>
                  <a:srgbClr val="575756"/>
                </a:solidFill>
                <a:latin typeface="Helvetica"/>
                <a:cs typeface="Helvetica"/>
              </a:rPr>
              <a:t> </a:t>
            </a:r>
            <a:r>
              <a:rPr sz="1650" spc="-35" dirty="0">
                <a:solidFill>
                  <a:srgbClr val="575756"/>
                </a:solidFill>
                <a:latin typeface="Helvetica"/>
                <a:cs typeface="Helvetica"/>
              </a:rPr>
              <a:t>population</a:t>
            </a:r>
            <a:r>
              <a:rPr sz="1650" spc="-60" dirty="0">
                <a:solidFill>
                  <a:srgbClr val="575756"/>
                </a:solidFill>
                <a:latin typeface="Helvetica"/>
                <a:cs typeface="Helvetica"/>
              </a:rPr>
              <a:t> </a:t>
            </a:r>
            <a:r>
              <a:rPr sz="1650" spc="-30" dirty="0">
                <a:solidFill>
                  <a:srgbClr val="575756"/>
                </a:solidFill>
                <a:latin typeface="Helvetica"/>
                <a:cs typeface="Helvetica"/>
              </a:rPr>
              <a:t>health</a:t>
            </a:r>
            <a:r>
              <a:rPr sz="1650" spc="-60" dirty="0">
                <a:solidFill>
                  <a:srgbClr val="575756"/>
                </a:solidFill>
                <a:latin typeface="Helvetica"/>
                <a:cs typeface="Helvetica"/>
              </a:rPr>
              <a:t> </a:t>
            </a:r>
            <a:r>
              <a:rPr sz="1650" spc="-35" dirty="0">
                <a:solidFill>
                  <a:srgbClr val="575756"/>
                </a:solidFill>
                <a:latin typeface="Helvetica"/>
                <a:cs typeface="Helvetica"/>
              </a:rPr>
              <a:t>management</a:t>
            </a:r>
            <a:r>
              <a:rPr sz="1650" spc="-55" dirty="0">
                <a:solidFill>
                  <a:srgbClr val="575756"/>
                </a:solidFill>
                <a:latin typeface="Helvetica"/>
                <a:cs typeface="Helvetica"/>
              </a:rPr>
              <a:t> </a:t>
            </a:r>
            <a:r>
              <a:rPr sz="1650" spc="-10" dirty="0">
                <a:solidFill>
                  <a:srgbClr val="575756"/>
                </a:solidFill>
                <a:latin typeface="Helvetica"/>
                <a:cs typeface="Helvetica"/>
              </a:rPr>
              <a:t>needs</a:t>
            </a:r>
            <a:endParaRPr sz="1650">
              <a:latin typeface="Helvetica"/>
              <a:cs typeface="Helvetica"/>
            </a:endParaRPr>
          </a:p>
        </p:txBody>
      </p:sp>
      <p:sp>
        <p:nvSpPr>
          <p:cNvPr id="7" name="object 7"/>
          <p:cNvSpPr txBox="1"/>
          <p:nvPr/>
        </p:nvSpPr>
        <p:spPr>
          <a:xfrm>
            <a:off x="1047088" y="3929974"/>
            <a:ext cx="2219960" cy="3872865"/>
          </a:xfrm>
          <a:prstGeom prst="rect">
            <a:avLst/>
          </a:prstGeom>
          <a:solidFill>
            <a:srgbClr val="A3CE90">
              <a:alpha val="19999"/>
            </a:srgbClr>
          </a:solidFill>
        </p:spPr>
        <p:txBody>
          <a:bodyPr vert="horz" wrap="square" lIns="0" tIns="120015" rIns="0" bIns="0" rtlCol="0">
            <a:spAutoFit/>
          </a:bodyPr>
          <a:lstStyle/>
          <a:p>
            <a:pPr marL="146050" marR="365760">
              <a:lnSpc>
                <a:spcPct val="100000"/>
              </a:lnSpc>
              <a:spcBef>
                <a:spcPts val="945"/>
              </a:spcBef>
            </a:pPr>
            <a:r>
              <a:rPr sz="1650" spc="-90" dirty="0">
                <a:solidFill>
                  <a:srgbClr val="575756"/>
                </a:solidFill>
                <a:latin typeface="Helvetica"/>
                <a:cs typeface="Helvetica"/>
              </a:rPr>
              <a:t>To</a:t>
            </a:r>
            <a:r>
              <a:rPr sz="1650" spc="-25" dirty="0">
                <a:solidFill>
                  <a:srgbClr val="575756"/>
                </a:solidFill>
                <a:latin typeface="Helvetica"/>
                <a:cs typeface="Helvetica"/>
              </a:rPr>
              <a:t> </a:t>
            </a:r>
            <a:r>
              <a:rPr sz="1650" dirty="0">
                <a:solidFill>
                  <a:srgbClr val="575756"/>
                </a:solidFill>
                <a:latin typeface="Helvetica"/>
                <a:cs typeface="Helvetica"/>
              </a:rPr>
              <a:t>equip</a:t>
            </a:r>
            <a:r>
              <a:rPr sz="1650" spc="-25" dirty="0">
                <a:solidFill>
                  <a:srgbClr val="575756"/>
                </a:solidFill>
                <a:latin typeface="Helvetica"/>
                <a:cs typeface="Helvetica"/>
              </a:rPr>
              <a:t> </a:t>
            </a:r>
            <a:r>
              <a:rPr sz="1650" spc="-10" dirty="0">
                <a:solidFill>
                  <a:srgbClr val="575756"/>
                </a:solidFill>
                <a:latin typeface="Helvetica"/>
                <a:cs typeface="Helvetica"/>
              </a:rPr>
              <a:t>primary </a:t>
            </a:r>
            <a:r>
              <a:rPr sz="1650" dirty="0">
                <a:solidFill>
                  <a:srgbClr val="575756"/>
                </a:solidFill>
                <a:latin typeface="Helvetica"/>
                <a:cs typeface="Helvetica"/>
              </a:rPr>
              <a:t>care</a:t>
            </a:r>
            <a:r>
              <a:rPr sz="1650" spc="-20" dirty="0">
                <a:solidFill>
                  <a:srgbClr val="575756"/>
                </a:solidFill>
                <a:latin typeface="Helvetica"/>
                <a:cs typeface="Helvetica"/>
              </a:rPr>
              <a:t> </a:t>
            </a:r>
            <a:r>
              <a:rPr sz="1650" spc="-10" dirty="0">
                <a:solidFill>
                  <a:srgbClr val="575756"/>
                </a:solidFill>
                <a:latin typeface="Helvetica"/>
                <a:cs typeface="Helvetica"/>
              </a:rPr>
              <a:t>providers </a:t>
            </a:r>
            <a:r>
              <a:rPr sz="1650" dirty="0">
                <a:solidFill>
                  <a:srgbClr val="575756"/>
                </a:solidFill>
                <a:latin typeface="Helvetica"/>
                <a:cs typeface="Helvetica"/>
              </a:rPr>
              <a:t>with</a:t>
            </a:r>
            <a:r>
              <a:rPr sz="1650" spc="-15" dirty="0">
                <a:solidFill>
                  <a:srgbClr val="575756"/>
                </a:solidFill>
                <a:latin typeface="Helvetica"/>
                <a:cs typeface="Helvetica"/>
              </a:rPr>
              <a:t> </a:t>
            </a:r>
            <a:r>
              <a:rPr sz="1650" dirty="0">
                <a:solidFill>
                  <a:srgbClr val="575756"/>
                </a:solidFill>
                <a:latin typeface="Helvetica"/>
                <a:cs typeface="Helvetica"/>
              </a:rPr>
              <a:t>skills</a:t>
            </a:r>
            <a:r>
              <a:rPr sz="1650" spc="-5" dirty="0">
                <a:solidFill>
                  <a:srgbClr val="575756"/>
                </a:solidFill>
                <a:latin typeface="Helvetica"/>
                <a:cs typeface="Helvetica"/>
              </a:rPr>
              <a:t> </a:t>
            </a:r>
            <a:r>
              <a:rPr sz="1650" spc="-25" dirty="0">
                <a:solidFill>
                  <a:srgbClr val="575756"/>
                </a:solidFill>
                <a:latin typeface="Helvetica"/>
                <a:cs typeface="Helvetica"/>
              </a:rPr>
              <a:t>and </a:t>
            </a:r>
            <a:r>
              <a:rPr sz="1650" dirty="0">
                <a:solidFill>
                  <a:srgbClr val="575756"/>
                </a:solidFill>
                <a:latin typeface="Helvetica"/>
                <a:cs typeface="Helvetica"/>
              </a:rPr>
              <a:t>capabilities </a:t>
            </a:r>
            <a:r>
              <a:rPr sz="1650" spc="-25" dirty="0">
                <a:solidFill>
                  <a:srgbClr val="575756"/>
                </a:solidFill>
                <a:latin typeface="Helvetica"/>
                <a:cs typeface="Helvetica"/>
              </a:rPr>
              <a:t>to </a:t>
            </a:r>
            <a:r>
              <a:rPr sz="1650" dirty="0">
                <a:solidFill>
                  <a:srgbClr val="575756"/>
                </a:solidFill>
                <a:latin typeface="Helvetica"/>
                <a:cs typeface="Helvetica"/>
              </a:rPr>
              <a:t>adapt</a:t>
            </a:r>
            <a:r>
              <a:rPr sz="1650" spc="-15" dirty="0">
                <a:solidFill>
                  <a:srgbClr val="575756"/>
                </a:solidFill>
                <a:latin typeface="Helvetica"/>
                <a:cs typeface="Helvetica"/>
              </a:rPr>
              <a:t> </a:t>
            </a:r>
            <a:r>
              <a:rPr sz="1650" dirty="0">
                <a:solidFill>
                  <a:srgbClr val="575756"/>
                </a:solidFill>
                <a:latin typeface="Helvetica"/>
                <a:cs typeface="Helvetica"/>
              </a:rPr>
              <a:t>to</a:t>
            </a:r>
            <a:r>
              <a:rPr sz="1650" spc="-5" dirty="0">
                <a:solidFill>
                  <a:srgbClr val="575756"/>
                </a:solidFill>
                <a:latin typeface="Helvetica"/>
                <a:cs typeface="Helvetica"/>
              </a:rPr>
              <a:t> </a:t>
            </a:r>
            <a:r>
              <a:rPr sz="1650" spc="-10" dirty="0">
                <a:solidFill>
                  <a:srgbClr val="575756"/>
                </a:solidFill>
                <a:latin typeface="Helvetica"/>
                <a:cs typeface="Helvetica"/>
              </a:rPr>
              <a:t>changing </a:t>
            </a:r>
            <a:r>
              <a:rPr sz="1650" dirty="0">
                <a:solidFill>
                  <a:srgbClr val="575756"/>
                </a:solidFill>
                <a:latin typeface="Helvetica"/>
                <a:cs typeface="Helvetica"/>
              </a:rPr>
              <a:t>demands, </a:t>
            </a:r>
            <a:r>
              <a:rPr sz="1650" spc="-10" dirty="0">
                <a:solidFill>
                  <a:srgbClr val="575756"/>
                </a:solidFill>
                <a:latin typeface="Helvetica"/>
                <a:cs typeface="Helvetica"/>
              </a:rPr>
              <a:t>adopt </a:t>
            </a:r>
            <a:r>
              <a:rPr sz="1650" dirty="0">
                <a:solidFill>
                  <a:srgbClr val="575756"/>
                </a:solidFill>
                <a:latin typeface="Helvetica"/>
                <a:cs typeface="Helvetica"/>
              </a:rPr>
              <a:t>new</a:t>
            </a:r>
            <a:r>
              <a:rPr sz="1650" spc="-20" dirty="0">
                <a:solidFill>
                  <a:srgbClr val="575756"/>
                </a:solidFill>
                <a:latin typeface="Helvetica"/>
                <a:cs typeface="Helvetica"/>
              </a:rPr>
              <a:t> </a:t>
            </a:r>
            <a:r>
              <a:rPr sz="1650" dirty="0">
                <a:solidFill>
                  <a:srgbClr val="575756"/>
                </a:solidFill>
                <a:latin typeface="Helvetica"/>
                <a:cs typeface="Helvetica"/>
              </a:rPr>
              <a:t>ways</a:t>
            </a:r>
            <a:r>
              <a:rPr sz="1650" spc="-5" dirty="0">
                <a:solidFill>
                  <a:srgbClr val="575756"/>
                </a:solidFill>
                <a:latin typeface="Helvetica"/>
                <a:cs typeface="Helvetica"/>
              </a:rPr>
              <a:t> </a:t>
            </a:r>
            <a:r>
              <a:rPr sz="1650" spc="-25" dirty="0">
                <a:solidFill>
                  <a:srgbClr val="575756"/>
                </a:solidFill>
                <a:latin typeface="Helvetica"/>
                <a:cs typeface="Helvetica"/>
              </a:rPr>
              <a:t>of </a:t>
            </a:r>
            <a:r>
              <a:rPr sz="1650" dirty="0">
                <a:solidFill>
                  <a:srgbClr val="575756"/>
                </a:solidFill>
                <a:latin typeface="Helvetica"/>
                <a:cs typeface="Helvetica"/>
              </a:rPr>
              <a:t>working,</a:t>
            </a:r>
            <a:r>
              <a:rPr sz="1650" spc="-5" dirty="0">
                <a:solidFill>
                  <a:srgbClr val="575756"/>
                </a:solidFill>
                <a:latin typeface="Helvetica"/>
                <a:cs typeface="Helvetica"/>
              </a:rPr>
              <a:t> </a:t>
            </a:r>
            <a:r>
              <a:rPr sz="1650" dirty="0">
                <a:solidFill>
                  <a:srgbClr val="575756"/>
                </a:solidFill>
                <a:latin typeface="Helvetica"/>
                <a:cs typeface="Helvetica"/>
              </a:rPr>
              <a:t>and</a:t>
            </a:r>
            <a:r>
              <a:rPr sz="1650" spc="-10" dirty="0">
                <a:solidFill>
                  <a:srgbClr val="575756"/>
                </a:solidFill>
                <a:latin typeface="Helvetica"/>
                <a:cs typeface="Helvetica"/>
              </a:rPr>
              <a:t> drive</a:t>
            </a:r>
            <a:endParaRPr sz="1650">
              <a:latin typeface="Helvetica"/>
              <a:cs typeface="Helvetica"/>
            </a:endParaRPr>
          </a:p>
          <a:p>
            <a:pPr marL="146050" marR="168275">
              <a:lnSpc>
                <a:spcPts val="1980"/>
              </a:lnSpc>
              <a:spcBef>
                <a:spcPts val="55"/>
              </a:spcBef>
            </a:pPr>
            <a:r>
              <a:rPr sz="1650" dirty="0">
                <a:solidFill>
                  <a:srgbClr val="575756"/>
                </a:solidFill>
                <a:latin typeface="Helvetica"/>
                <a:cs typeface="Helvetica"/>
              </a:rPr>
              <a:t>innovation</a:t>
            </a:r>
            <a:r>
              <a:rPr sz="1650" spc="-30" dirty="0">
                <a:solidFill>
                  <a:srgbClr val="575756"/>
                </a:solidFill>
                <a:latin typeface="Helvetica"/>
                <a:cs typeface="Helvetica"/>
              </a:rPr>
              <a:t> </a:t>
            </a:r>
            <a:r>
              <a:rPr sz="1650" dirty="0">
                <a:solidFill>
                  <a:srgbClr val="575756"/>
                </a:solidFill>
                <a:latin typeface="Helvetica"/>
                <a:cs typeface="Helvetica"/>
              </a:rPr>
              <a:t>in</a:t>
            </a:r>
            <a:r>
              <a:rPr sz="1650" spc="-30" dirty="0">
                <a:solidFill>
                  <a:srgbClr val="575756"/>
                </a:solidFill>
                <a:latin typeface="Helvetica"/>
                <a:cs typeface="Helvetica"/>
              </a:rPr>
              <a:t> </a:t>
            </a:r>
            <a:r>
              <a:rPr sz="1650" spc="-10" dirty="0">
                <a:solidFill>
                  <a:srgbClr val="575756"/>
                </a:solidFill>
                <a:latin typeface="Helvetica"/>
                <a:cs typeface="Helvetica"/>
              </a:rPr>
              <a:t>service delivery.</a:t>
            </a:r>
            <a:endParaRPr sz="1650">
              <a:latin typeface="Helvetica"/>
              <a:cs typeface="Helvetica"/>
            </a:endParaRPr>
          </a:p>
        </p:txBody>
      </p:sp>
      <p:sp>
        <p:nvSpPr>
          <p:cNvPr id="8" name="object 8"/>
          <p:cNvSpPr txBox="1"/>
          <p:nvPr/>
        </p:nvSpPr>
        <p:spPr>
          <a:xfrm>
            <a:off x="3882469" y="3396793"/>
            <a:ext cx="2322830" cy="377825"/>
          </a:xfrm>
          <a:prstGeom prst="rect">
            <a:avLst/>
          </a:prstGeom>
        </p:spPr>
        <p:txBody>
          <a:bodyPr vert="horz" wrap="square" lIns="0" tIns="13335" rIns="0" bIns="0" rtlCol="0">
            <a:spAutoFit/>
          </a:bodyPr>
          <a:lstStyle/>
          <a:p>
            <a:pPr marL="12700">
              <a:lnSpc>
                <a:spcPct val="100000"/>
              </a:lnSpc>
              <a:spcBef>
                <a:spcPts val="105"/>
              </a:spcBef>
            </a:pPr>
            <a:r>
              <a:rPr sz="2300" b="1" dirty="0">
                <a:solidFill>
                  <a:srgbClr val="575756"/>
                </a:solidFill>
                <a:latin typeface="Helvetica"/>
                <a:cs typeface="Helvetica"/>
              </a:rPr>
              <a:t>SYSTEM </a:t>
            </a:r>
            <a:r>
              <a:rPr sz="2300" b="1" spc="-10" dirty="0">
                <a:solidFill>
                  <a:srgbClr val="575756"/>
                </a:solidFill>
                <a:latin typeface="Helvetica"/>
                <a:cs typeface="Helvetica"/>
              </a:rPr>
              <a:t>NEEDS</a:t>
            </a:r>
            <a:endParaRPr sz="2300">
              <a:latin typeface="Helvetica"/>
              <a:cs typeface="Helvetica"/>
            </a:endParaRPr>
          </a:p>
        </p:txBody>
      </p:sp>
      <p:sp>
        <p:nvSpPr>
          <p:cNvPr id="9" name="object 9"/>
          <p:cNvSpPr txBox="1"/>
          <p:nvPr/>
        </p:nvSpPr>
        <p:spPr>
          <a:xfrm>
            <a:off x="1034388" y="3375852"/>
            <a:ext cx="10359390" cy="377825"/>
          </a:xfrm>
          <a:prstGeom prst="rect">
            <a:avLst/>
          </a:prstGeom>
        </p:spPr>
        <p:txBody>
          <a:bodyPr vert="horz" wrap="square" lIns="0" tIns="13335" rIns="0" bIns="0" rtlCol="0">
            <a:spAutoFit/>
          </a:bodyPr>
          <a:lstStyle/>
          <a:p>
            <a:pPr marL="12700">
              <a:lnSpc>
                <a:spcPct val="100000"/>
              </a:lnSpc>
              <a:spcBef>
                <a:spcPts val="105"/>
              </a:spcBef>
              <a:tabLst>
                <a:tab pos="7299959" algn="l"/>
              </a:tabLst>
            </a:pPr>
            <a:r>
              <a:rPr sz="2300" b="1" spc="-20" dirty="0">
                <a:solidFill>
                  <a:srgbClr val="575756"/>
                </a:solidFill>
                <a:latin typeface="Helvetica"/>
                <a:cs typeface="Helvetica"/>
              </a:rPr>
              <a:t>AIMS</a:t>
            </a:r>
            <a:r>
              <a:rPr sz="2300" b="1" dirty="0">
                <a:solidFill>
                  <a:srgbClr val="575756"/>
                </a:solidFill>
                <a:latin typeface="Helvetica"/>
                <a:cs typeface="Helvetica"/>
              </a:rPr>
              <a:t>	WORKFORCE </a:t>
            </a:r>
            <a:r>
              <a:rPr sz="2300" b="1" spc="-10" dirty="0">
                <a:solidFill>
                  <a:srgbClr val="575756"/>
                </a:solidFill>
                <a:latin typeface="Helvetica"/>
                <a:cs typeface="Helvetica"/>
              </a:rPr>
              <a:t>NEEDS</a:t>
            </a:r>
            <a:endParaRPr sz="2300">
              <a:latin typeface="Helvetica"/>
              <a:cs typeface="Helvetica"/>
            </a:endParaRPr>
          </a:p>
        </p:txBody>
      </p:sp>
      <p:sp>
        <p:nvSpPr>
          <p:cNvPr id="10" name="object 10"/>
          <p:cNvSpPr txBox="1"/>
          <p:nvPr/>
        </p:nvSpPr>
        <p:spPr>
          <a:xfrm>
            <a:off x="3895169" y="3929974"/>
            <a:ext cx="3811904" cy="799465"/>
          </a:xfrm>
          <a:prstGeom prst="rect">
            <a:avLst/>
          </a:prstGeom>
          <a:solidFill>
            <a:srgbClr val="A3CE90">
              <a:alpha val="19999"/>
            </a:srgbClr>
          </a:solidFill>
        </p:spPr>
        <p:txBody>
          <a:bodyPr vert="horz" wrap="square" lIns="0" tIns="120015" rIns="0" bIns="0" rtlCol="0">
            <a:spAutoFit/>
          </a:bodyPr>
          <a:lstStyle/>
          <a:p>
            <a:pPr marL="184150">
              <a:lnSpc>
                <a:spcPts val="1980"/>
              </a:lnSpc>
              <a:spcBef>
                <a:spcPts val="945"/>
              </a:spcBef>
            </a:pPr>
            <a:r>
              <a:rPr sz="1650" dirty="0">
                <a:solidFill>
                  <a:srgbClr val="575756"/>
                </a:solidFill>
                <a:latin typeface="Helvetica"/>
                <a:cs typeface="Helvetica"/>
              </a:rPr>
              <a:t>Skilled</a:t>
            </a:r>
            <a:r>
              <a:rPr sz="1650" spc="-45" dirty="0">
                <a:solidFill>
                  <a:srgbClr val="575756"/>
                </a:solidFill>
                <a:latin typeface="Helvetica"/>
                <a:cs typeface="Helvetica"/>
              </a:rPr>
              <a:t> </a:t>
            </a:r>
            <a:r>
              <a:rPr sz="1650" dirty="0">
                <a:solidFill>
                  <a:srgbClr val="575756"/>
                </a:solidFill>
                <a:latin typeface="Helvetica"/>
                <a:cs typeface="Helvetica"/>
              </a:rPr>
              <a:t>workforce</a:t>
            </a:r>
            <a:r>
              <a:rPr sz="1650" spc="-45" dirty="0">
                <a:solidFill>
                  <a:srgbClr val="575756"/>
                </a:solidFill>
                <a:latin typeface="Helvetica"/>
                <a:cs typeface="Helvetica"/>
              </a:rPr>
              <a:t> </a:t>
            </a:r>
            <a:r>
              <a:rPr sz="1650" dirty="0">
                <a:solidFill>
                  <a:srgbClr val="575756"/>
                </a:solidFill>
                <a:latin typeface="Helvetica"/>
                <a:cs typeface="Helvetica"/>
              </a:rPr>
              <a:t>for</a:t>
            </a:r>
            <a:r>
              <a:rPr sz="1650" spc="-40" dirty="0">
                <a:solidFill>
                  <a:srgbClr val="575756"/>
                </a:solidFill>
                <a:latin typeface="Helvetica"/>
                <a:cs typeface="Helvetica"/>
              </a:rPr>
              <a:t> </a:t>
            </a:r>
            <a:r>
              <a:rPr sz="1650" dirty="0">
                <a:solidFill>
                  <a:srgbClr val="575756"/>
                </a:solidFill>
                <a:latin typeface="Helvetica"/>
                <a:cs typeface="Helvetica"/>
              </a:rPr>
              <a:t>transformation</a:t>
            </a:r>
            <a:r>
              <a:rPr sz="1650" spc="-40" dirty="0">
                <a:solidFill>
                  <a:srgbClr val="575756"/>
                </a:solidFill>
                <a:latin typeface="Helvetica"/>
                <a:cs typeface="Helvetica"/>
              </a:rPr>
              <a:t> </a:t>
            </a:r>
            <a:r>
              <a:rPr sz="1650" spc="-50" dirty="0">
                <a:solidFill>
                  <a:srgbClr val="575756"/>
                </a:solidFill>
                <a:latin typeface="Helvetica"/>
                <a:cs typeface="Helvetica"/>
              </a:rPr>
              <a:t>–</a:t>
            </a:r>
            <a:endParaRPr sz="1650">
              <a:latin typeface="Helvetica"/>
              <a:cs typeface="Helvetica"/>
            </a:endParaRPr>
          </a:p>
          <a:p>
            <a:pPr marL="184150">
              <a:lnSpc>
                <a:spcPct val="100000"/>
              </a:lnSpc>
            </a:pPr>
            <a:r>
              <a:rPr sz="1650" dirty="0">
                <a:solidFill>
                  <a:srgbClr val="575756"/>
                </a:solidFill>
                <a:latin typeface="Helvetica"/>
                <a:cs typeface="Helvetica"/>
              </a:rPr>
              <a:t>proficient</a:t>
            </a:r>
            <a:r>
              <a:rPr sz="1650" spc="-15" dirty="0">
                <a:solidFill>
                  <a:srgbClr val="575756"/>
                </a:solidFill>
                <a:latin typeface="Helvetica"/>
                <a:cs typeface="Helvetica"/>
              </a:rPr>
              <a:t> </a:t>
            </a:r>
            <a:r>
              <a:rPr sz="1650" dirty="0">
                <a:solidFill>
                  <a:srgbClr val="575756"/>
                </a:solidFill>
                <a:latin typeface="Helvetica"/>
                <a:cs typeface="Helvetica"/>
              </a:rPr>
              <a:t>in</a:t>
            </a:r>
            <a:r>
              <a:rPr sz="1650" spc="-15" dirty="0">
                <a:solidFill>
                  <a:srgbClr val="575756"/>
                </a:solidFill>
                <a:latin typeface="Helvetica"/>
                <a:cs typeface="Helvetica"/>
              </a:rPr>
              <a:t> </a:t>
            </a:r>
            <a:r>
              <a:rPr sz="1650" dirty="0">
                <a:solidFill>
                  <a:srgbClr val="575756"/>
                </a:solidFill>
                <a:latin typeface="Helvetica"/>
                <a:cs typeface="Helvetica"/>
              </a:rPr>
              <a:t>adapting</a:t>
            </a:r>
            <a:r>
              <a:rPr sz="1650" spc="-15" dirty="0">
                <a:solidFill>
                  <a:srgbClr val="575756"/>
                </a:solidFill>
                <a:latin typeface="Helvetica"/>
                <a:cs typeface="Helvetica"/>
              </a:rPr>
              <a:t> </a:t>
            </a:r>
            <a:r>
              <a:rPr sz="1650" dirty="0">
                <a:solidFill>
                  <a:srgbClr val="575756"/>
                </a:solidFill>
                <a:latin typeface="Helvetica"/>
                <a:cs typeface="Helvetica"/>
              </a:rPr>
              <a:t>to</a:t>
            </a:r>
            <a:r>
              <a:rPr sz="1650" spc="-15" dirty="0">
                <a:solidFill>
                  <a:srgbClr val="575756"/>
                </a:solidFill>
                <a:latin typeface="Helvetica"/>
                <a:cs typeface="Helvetica"/>
              </a:rPr>
              <a:t> </a:t>
            </a:r>
            <a:r>
              <a:rPr sz="1650" spc="-10" dirty="0">
                <a:solidFill>
                  <a:srgbClr val="575756"/>
                </a:solidFill>
                <a:latin typeface="Helvetica"/>
                <a:cs typeface="Helvetica"/>
              </a:rPr>
              <a:t>change</a:t>
            </a:r>
            <a:endParaRPr sz="1650">
              <a:latin typeface="Helvetica"/>
              <a:cs typeface="Helvetica"/>
            </a:endParaRPr>
          </a:p>
        </p:txBody>
      </p:sp>
      <p:sp>
        <p:nvSpPr>
          <p:cNvPr id="11" name="object 11"/>
          <p:cNvSpPr txBox="1"/>
          <p:nvPr/>
        </p:nvSpPr>
        <p:spPr>
          <a:xfrm>
            <a:off x="3895169" y="5350737"/>
            <a:ext cx="3811904" cy="1031875"/>
          </a:xfrm>
          <a:prstGeom prst="rect">
            <a:avLst/>
          </a:prstGeom>
          <a:solidFill>
            <a:srgbClr val="A3CE90">
              <a:alpha val="19999"/>
            </a:srgbClr>
          </a:solidFill>
        </p:spPr>
        <p:txBody>
          <a:bodyPr vert="horz" wrap="square" lIns="0" tIns="120015" rIns="0" bIns="0" rtlCol="0">
            <a:spAutoFit/>
          </a:bodyPr>
          <a:lstStyle/>
          <a:p>
            <a:pPr marL="168275" marR="690245">
              <a:lnSpc>
                <a:spcPct val="100000"/>
              </a:lnSpc>
              <a:spcBef>
                <a:spcPts val="945"/>
              </a:spcBef>
            </a:pPr>
            <a:r>
              <a:rPr sz="1650" spc="-20" dirty="0">
                <a:solidFill>
                  <a:srgbClr val="575756"/>
                </a:solidFill>
                <a:latin typeface="Helvetica"/>
                <a:cs typeface="Helvetica"/>
              </a:rPr>
              <a:t>Technological</a:t>
            </a:r>
            <a:r>
              <a:rPr sz="1650" spc="-25" dirty="0">
                <a:solidFill>
                  <a:srgbClr val="575756"/>
                </a:solidFill>
                <a:latin typeface="Helvetica"/>
                <a:cs typeface="Helvetica"/>
              </a:rPr>
              <a:t> </a:t>
            </a:r>
            <a:r>
              <a:rPr sz="1650" dirty="0">
                <a:solidFill>
                  <a:srgbClr val="575756"/>
                </a:solidFill>
                <a:latin typeface="Helvetica"/>
                <a:cs typeface="Helvetica"/>
              </a:rPr>
              <a:t>adaptation</a:t>
            </a:r>
            <a:r>
              <a:rPr sz="1650" spc="-25" dirty="0">
                <a:solidFill>
                  <a:srgbClr val="575756"/>
                </a:solidFill>
                <a:latin typeface="Helvetica"/>
                <a:cs typeface="Helvetica"/>
              </a:rPr>
              <a:t> </a:t>
            </a:r>
            <a:r>
              <a:rPr sz="1650" spc="-50" dirty="0">
                <a:solidFill>
                  <a:srgbClr val="575756"/>
                </a:solidFill>
                <a:latin typeface="Helvetica"/>
                <a:cs typeface="Helvetica"/>
              </a:rPr>
              <a:t>– </a:t>
            </a:r>
            <a:r>
              <a:rPr sz="1650" dirty="0">
                <a:solidFill>
                  <a:srgbClr val="575756"/>
                </a:solidFill>
                <a:latin typeface="Helvetica"/>
                <a:cs typeface="Helvetica"/>
              </a:rPr>
              <a:t>leveraging</a:t>
            </a:r>
            <a:r>
              <a:rPr sz="1650" spc="-30" dirty="0">
                <a:solidFill>
                  <a:srgbClr val="575756"/>
                </a:solidFill>
                <a:latin typeface="Helvetica"/>
                <a:cs typeface="Helvetica"/>
              </a:rPr>
              <a:t> </a:t>
            </a:r>
            <a:r>
              <a:rPr sz="1650" dirty="0">
                <a:solidFill>
                  <a:srgbClr val="575756"/>
                </a:solidFill>
                <a:latin typeface="Helvetica"/>
                <a:cs typeface="Helvetica"/>
              </a:rPr>
              <a:t>digital</a:t>
            </a:r>
            <a:r>
              <a:rPr sz="1650" spc="-25" dirty="0">
                <a:solidFill>
                  <a:srgbClr val="575756"/>
                </a:solidFill>
                <a:latin typeface="Helvetica"/>
                <a:cs typeface="Helvetica"/>
              </a:rPr>
              <a:t> </a:t>
            </a:r>
            <a:r>
              <a:rPr sz="1650" dirty="0">
                <a:solidFill>
                  <a:srgbClr val="575756"/>
                </a:solidFill>
                <a:latin typeface="Helvetica"/>
                <a:cs typeface="Helvetica"/>
              </a:rPr>
              <a:t>tools</a:t>
            </a:r>
            <a:r>
              <a:rPr sz="1650" spc="-20" dirty="0">
                <a:solidFill>
                  <a:srgbClr val="575756"/>
                </a:solidFill>
                <a:latin typeface="Helvetica"/>
                <a:cs typeface="Helvetica"/>
              </a:rPr>
              <a:t> </a:t>
            </a:r>
            <a:r>
              <a:rPr sz="1650" dirty="0">
                <a:solidFill>
                  <a:srgbClr val="575756"/>
                </a:solidFill>
                <a:latin typeface="Helvetica"/>
                <a:cs typeface="Helvetica"/>
              </a:rPr>
              <a:t>and</a:t>
            </a:r>
            <a:r>
              <a:rPr sz="1650" spc="-25" dirty="0">
                <a:solidFill>
                  <a:srgbClr val="575756"/>
                </a:solidFill>
                <a:latin typeface="Helvetica"/>
                <a:cs typeface="Helvetica"/>
              </a:rPr>
              <a:t> </a:t>
            </a:r>
            <a:r>
              <a:rPr sz="1650" spc="-20" dirty="0">
                <a:solidFill>
                  <a:srgbClr val="575756"/>
                </a:solidFill>
                <a:latin typeface="Helvetica"/>
                <a:cs typeface="Helvetica"/>
              </a:rPr>
              <a:t>data </a:t>
            </a:r>
            <a:r>
              <a:rPr sz="1650" spc="-10" dirty="0">
                <a:solidFill>
                  <a:srgbClr val="575756"/>
                </a:solidFill>
                <a:latin typeface="Helvetica"/>
                <a:cs typeface="Helvetica"/>
              </a:rPr>
              <a:t>analytics</a:t>
            </a:r>
            <a:endParaRPr sz="1650">
              <a:latin typeface="Helvetica"/>
              <a:cs typeface="Helvetica"/>
            </a:endParaRPr>
          </a:p>
        </p:txBody>
      </p:sp>
      <p:sp>
        <p:nvSpPr>
          <p:cNvPr id="12" name="object 12"/>
          <p:cNvSpPr txBox="1"/>
          <p:nvPr/>
        </p:nvSpPr>
        <p:spPr>
          <a:xfrm>
            <a:off x="3903200" y="7004122"/>
            <a:ext cx="3811904" cy="798830"/>
          </a:xfrm>
          <a:prstGeom prst="rect">
            <a:avLst/>
          </a:prstGeom>
          <a:solidFill>
            <a:srgbClr val="A3CE90">
              <a:alpha val="19999"/>
            </a:srgbClr>
          </a:solidFill>
        </p:spPr>
        <p:txBody>
          <a:bodyPr vert="horz" wrap="square" lIns="0" tIns="122555" rIns="0" bIns="0" rtlCol="0">
            <a:spAutoFit/>
          </a:bodyPr>
          <a:lstStyle/>
          <a:p>
            <a:pPr marL="166370" marR="436245">
              <a:lnSpc>
                <a:spcPct val="100000"/>
              </a:lnSpc>
              <a:spcBef>
                <a:spcPts val="965"/>
              </a:spcBef>
            </a:pPr>
            <a:r>
              <a:rPr sz="1650" dirty="0">
                <a:solidFill>
                  <a:srgbClr val="575756"/>
                </a:solidFill>
                <a:latin typeface="Helvetica"/>
                <a:cs typeface="Helvetica"/>
              </a:rPr>
              <a:t>Sustainable</a:t>
            </a:r>
            <a:r>
              <a:rPr sz="1650" spc="-35" dirty="0">
                <a:solidFill>
                  <a:srgbClr val="575756"/>
                </a:solidFill>
                <a:latin typeface="Helvetica"/>
                <a:cs typeface="Helvetica"/>
              </a:rPr>
              <a:t> </a:t>
            </a:r>
            <a:r>
              <a:rPr sz="1650" dirty="0">
                <a:solidFill>
                  <a:srgbClr val="575756"/>
                </a:solidFill>
                <a:latin typeface="Helvetica"/>
                <a:cs typeface="Helvetica"/>
              </a:rPr>
              <a:t>workforce</a:t>
            </a:r>
            <a:r>
              <a:rPr sz="1650" spc="-35" dirty="0">
                <a:solidFill>
                  <a:srgbClr val="575756"/>
                </a:solidFill>
                <a:latin typeface="Helvetica"/>
                <a:cs typeface="Helvetica"/>
              </a:rPr>
              <a:t> </a:t>
            </a:r>
            <a:r>
              <a:rPr sz="1650" dirty="0">
                <a:solidFill>
                  <a:srgbClr val="575756"/>
                </a:solidFill>
                <a:latin typeface="Helvetica"/>
                <a:cs typeface="Helvetica"/>
              </a:rPr>
              <a:t>models</a:t>
            </a:r>
            <a:r>
              <a:rPr sz="1650" spc="-30" dirty="0">
                <a:solidFill>
                  <a:srgbClr val="575756"/>
                </a:solidFill>
                <a:latin typeface="Helvetica"/>
                <a:cs typeface="Helvetica"/>
              </a:rPr>
              <a:t> </a:t>
            </a:r>
            <a:r>
              <a:rPr sz="1650" spc="-25" dirty="0">
                <a:solidFill>
                  <a:srgbClr val="575756"/>
                </a:solidFill>
                <a:latin typeface="Helvetica"/>
                <a:cs typeface="Helvetica"/>
              </a:rPr>
              <a:t>and </a:t>
            </a:r>
            <a:r>
              <a:rPr sz="1650" dirty="0">
                <a:solidFill>
                  <a:srgbClr val="575756"/>
                </a:solidFill>
                <a:latin typeface="Helvetica"/>
                <a:cs typeface="Helvetica"/>
              </a:rPr>
              <a:t>training</a:t>
            </a:r>
            <a:r>
              <a:rPr sz="1650" spc="-40" dirty="0">
                <a:solidFill>
                  <a:srgbClr val="575756"/>
                </a:solidFill>
                <a:latin typeface="Helvetica"/>
                <a:cs typeface="Helvetica"/>
              </a:rPr>
              <a:t> </a:t>
            </a:r>
            <a:r>
              <a:rPr sz="1650" spc="-10" dirty="0">
                <a:solidFill>
                  <a:srgbClr val="575756"/>
                </a:solidFill>
                <a:latin typeface="Helvetica"/>
                <a:cs typeface="Helvetica"/>
              </a:rPr>
              <a:t>capacity</a:t>
            </a:r>
            <a:endParaRPr sz="1650">
              <a:latin typeface="Helvetica"/>
              <a:cs typeface="Helvetica"/>
            </a:endParaRPr>
          </a:p>
        </p:txBody>
      </p:sp>
      <p:sp>
        <p:nvSpPr>
          <p:cNvPr id="13" name="object 13"/>
          <p:cNvSpPr txBox="1"/>
          <p:nvPr/>
        </p:nvSpPr>
        <p:spPr>
          <a:xfrm>
            <a:off x="12772376" y="3375852"/>
            <a:ext cx="3827145" cy="377825"/>
          </a:xfrm>
          <a:prstGeom prst="rect">
            <a:avLst/>
          </a:prstGeom>
        </p:spPr>
        <p:txBody>
          <a:bodyPr vert="horz" wrap="square" lIns="0" tIns="13335" rIns="0" bIns="0" rtlCol="0">
            <a:spAutoFit/>
          </a:bodyPr>
          <a:lstStyle/>
          <a:p>
            <a:pPr marL="12700">
              <a:lnSpc>
                <a:spcPct val="100000"/>
              </a:lnSpc>
              <a:spcBef>
                <a:spcPts val="105"/>
              </a:spcBef>
            </a:pPr>
            <a:r>
              <a:rPr sz="2300" b="1" dirty="0">
                <a:solidFill>
                  <a:srgbClr val="575756"/>
                </a:solidFill>
                <a:latin typeface="Helvetica"/>
                <a:cs typeface="Helvetica"/>
              </a:rPr>
              <a:t>CHANGE IDEAS /</a:t>
            </a:r>
            <a:r>
              <a:rPr sz="2300" b="1" spc="-85" dirty="0">
                <a:solidFill>
                  <a:srgbClr val="575756"/>
                </a:solidFill>
                <a:latin typeface="Helvetica"/>
                <a:cs typeface="Helvetica"/>
              </a:rPr>
              <a:t> </a:t>
            </a:r>
            <a:r>
              <a:rPr sz="2300" b="1" spc="-10" dirty="0">
                <a:solidFill>
                  <a:srgbClr val="575756"/>
                </a:solidFill>
                <a:latin typeface="Helvetica"/>
                <a:cs typeface="Helvetica"/>
              </a:rPr>
              <a:t>ACTIONS</a:t>
            </a:r>
            <a:endParaRPr sz="2300">
              <a:latin typeface="Helvetica"/>
              <a:cs typeface="Helvetica"/>
            </a:endParaRPr>
          </a:p>
        </p:txBody>
      </p:sp>
      <p:sp>
        <p:nvSpPr>
          <p:cNvPr id="14" name="object 14"/>
          <p:cNvSpPr txBox="1"/>
          <p:nvPr/>
        </p:nvSpPr>
        <p:spPr>
          <a:xfrm>
            <a:off x="8334824" y="3929974"/>
            <a:ext cx="3811904" cy="1031875"/>
          </a:xfrm>
          <a:prstGeom prst="rect">
            <a:avLst/>
          </a:prstGeom>
          <a:solidFill>
            <a:srgbClr val="A3CE90">
              <a:alpha val="19999"/>
            </a:srgbClr>
          </a:solidFill>
        </p:spPr>
        <p:txBody>
          <a:bodyPr vert="horz" wrap="square" lIns="0" tIns="120015" rIns="0" bIns="0" rtlCol="0">
            <a:spAutoFit/>
          </a:bodyPr>
          <a:lstStyle/>
          <a:p>
            <a:pPr marL="184150" marR="908050" algn="just">
              <a:lnSpc>
                <a:spcPct val="100000"/>
              </a:lnSpc>
              <a:spcBef>
                <a:spcPts val="945"/>
              </a:spcBef>
            </a:pPr>
            <a:r>
              <a:rPr sz="1650" dirty="0">
                <a:solidFill>
                  <a:srgbClr val="575756"/>
                </a:solidFill>
                <a:latin typeface="Helvetica"/>
                <a:cs typeface="Helvetica"/>
              </a:rPr>
              <a:t>Long</a:t>
            </a:r>
            <a:r>
              <a:rPr sz="1650" spc="-30" dirty="0">
                <a:solidFill>
                  <a:srgbClr val="575756"/>
                </a:solidFill>
                <a:latin typeface="Helvetica"/>
                <a:cs typeface="Helvetica"/>
              </a:rPr>
              <a:t> </a:t>
            </a:r>
            <a:r>
              <a:rPr sz="1650" dirty="0">
                <a:solidFill>
                  <a:srgbClr val="575756"/>
                </a:solidFill>
                <a:latin typeface="Helvetica"/>
                <a:cs typeface="Helvetica"/>
              </a:rPr>
              <a:t>term</a:t>
            </a:r>
            <a:r>
              <a:rPr sz="1650" spc="-25" dirty="0">
                <a:solidFill>
                  <a:srgbClr val="575756"/>
                </a:solidFill>
                <a:latin typeface="Helvetica"/>
                <a:cs typeface="Helvetica"/>
              </a:rPr>
              <a:t> </a:t>
            </a:r>
            <a:r>
              <a:rPr sz="1650" dirty="0">
                <a:solidFill>
                  <a:srgbClr val="575756"/>
                </a:solidFill>
                <a:latin typeface="Helvetica"/>
                <a:cs typeface="Helvetica"/>
              </a:rPr>
              <a:t>funding</a:t>
            </a:r>
            <a:r>
              <a:rPr sz="1650" spc="-30" dirty="0">
                <a:solidFill>
                  <a:srgbClr val="575756"/>
                </a:solidFill>
                <a:latin typeface="Helvetica"/>
                <a:cs typeface="Helvetica"/>
              </a:rPr>
              <a:t> </a:t>
            </a:r>
            <a:r>
              <a:rPr sz="1650" dirty="0">
                <a:solidFill>
                  <a:srgbClr val="575756"/>
                </a:solidFill>
                <a:latin typeface="Helvetica"/>
                <a:cs typeface="Helvetica"/>
              </a:rPr>
              <a:t>for</a:t>
            </a:r>
            <a:r>
              <a:rPr sz="1650" spc="-25" dirty="0">
                <a:solidFill>
                  <a:srgbClr val="575756"/>
                </a:solidFill>
                <a:latin typeface="Helvetica"/>
                <a:cs typeface="Helvetica"/>
              </a:rPr>
              <a:t> </a:t>
            </a:r>
            <a:r>
              <a:rPr sz="1650" spc="-10" dirty="0">
                <a:solidFill>
                  <a:srgbClr val="575756"/>
                </a:solidFill>
                <a:latin typeface="Helvetica"/>
                <a:cs typeface="Helvetica"/>
              </a:rPr>
              <a:t>service </a:t>
            </a:r>
            <a:r>
              <a:rPr sz="1650" dirty="0">
                <a:solidFill>
                  <a:srgbClr val="575756"/>
                </a:solidFill>
                <a:latin typeface="Helvetica"/>
                <a:cs typeface="Helvetica"/>
              </a:rPr>
              <a:t>delivery</a:t>
            </a:r>
            <a:r>
              <a:rPr sz="1650" spc="-15" dirty="0">
                <a:solidFill>
                  <a:srgbClr val="575756"/>
                </a:solidFill>
                <a:latin typeface="Helvetica"/>
                <a:cs typeface="Helvetica"/>
              </a:rPr>
              <a:t> </a:t>
            </a:r>
            <a:r>
              <a:rPr sz="1650" dirty="0">
                <a:solidFill>
                  <a:srgbClr val="575756"/>
                </a:solidFill>
                <a:latin typeface="Helvetica"/>
                <a:cs typeface="Helvetica"/>
              </a:rPr>
              <a:t>providing</a:t>
            </a:r>
            <a:r>
              <a:rPr sz="1650" spc="-20" dirty="0">
                <a:solidFill>
                  <a:srgbClr val="575756"/>
                </a:solidFill>
                <a:latin typeface="Helvetica"/>
                <a:cs typeface="Helvetica"/>
              </a:rPr>
              <a:t> </a:t>
            </a:r>
            <a:r>
              <a:rPr sz="1650" dirty="0">
                <a:solidFill>
                  <a:srgbClr val="575756"/>
                </a:solidFill>
                <a:latin typeface="Helvetica"/>
                <a:cs typeface="Helvetica"/>
              </a:rPr>
              <a:t>security</a:t>
            </a:r>
            <a:r>
              <a:rPr sz="1650" spc="-10" dirty="0">
                <a:solidFill>
                  <a:srgbClr val="575756"/>
                </a:solidFill>
                <a:latin typeface="Helvetica"/>
                <a:cs typeface="Helvetica"/>
              </a:rPr>
              <a:t> </a:t>
            </a:r>
            <a:r>
              <a:rPr sz="1650" spc="-25" dirty="0">
                <a:solidFill>
                  <a:srgbClr val="575756"/>
                </a:solidFill>
                <a:latin typeface="Helvetica"/>
                <a:cs typeface="Helvetica"/>
              </a:rPr>
              <a:t>for </a:t>
            </a:r>
            <a:r>
              <a:rPr sz="1650" dirty="0">
                <a:solidFill>
                  <a:srgbClr val="575756"/>
                </a:solidFill>
                <a:latin typeface="Helvetica"/>
                <a:cs typeface="Helvetica"/>
              </a:rPr>
              <a:t>practices</a:t>
            </a:r>
            <a:r>
              <a:rPr sz="1650" spc="-5" dirty="0">
                <a:solidFill>
                  <a:srgbClr val="575756"/>
                </a:solidFill>
                <a:latin typeface="Helvetica"/>
                <a:cs typeface="Helvetica"/>
              </a:rPr>
              <a:t> </a:t>
            </a:r>
            <a:r>
              <a:rPr sz="1650" dirty="0">
                <a:solidFill>
                  <a:srgbClr val="575756"/>
                </a:solidFill>
                <a:latin typeface="Helvetica"/>
                <a:cs typeface="Helvetica"/>
              </a:rPr>
              <a:t>to</a:t>
            </a:r>
            <a:r>
              <a:rPr sz="1650" spc="-5" dirty="0">
                <a:solidFill>
                  <a:srgbClr val="575756"/>
                </a:solidFill>
                <a:latin typeface="Helvetica"/>
                <a:cs typeface="Helvetica"/>
              </a:rPr>
              <a:t> </a:t>
            </a:r>
            <a:r>
              <a:rPr sz="1650" dirty="0">
                <a:solidFill>
                  <a:srgbClr val="575756"/>
                </a:solidFill>
                <a:latin typeface="Helvetica"/>
                <a:cs typeface="Helvetica"/>
              </a:rPr>
              <a:t>invest</a:t>
            </a:r>
            <a:r>
              <a:rPr sz="1650" spc="-5" dirty="0">
                <a:solidFill>
                  <a:srgbClr val="575756"/>
                </a:solidFill>
                <a:latin typeface="Helvetica"/>
                <a:cs typeface="Helvetica"/>
              </a:rPr>
              <a:t> </a:t>
            </a:r>
            <a:r>
              <a:rPr sz="1650" dirty="0">
                <a:solidFill>
                  <a:srgbClr val="575756"/>
                </a:solidFill>
                <a:latin typeface="Helvetica"/>
                <a:cs typeface="Helvetica"/>
              </a:rPr>
              <a:t>in</a:t>
            </a:r>
            <a:r>
              <a:rPr sz="1650" spc="-5" dirty="0">
                <a:solidFill>
                  <a:srgbClr val="575756"/>
                </a:solidFill>
                <a:latin typeface="Helvetica"/>
                <a:cs typeface="Helvetica"/>
              </a:rPr>
              <a:t> </a:t>
            </a:r>
            <a:r>
              <a:rPr sz="1650" spc="-20" dirty="0">
                <a:solidFill>
                  <a:srgbClr val="575756"/>
                </a:solidFill>
                <a:latin typeface="Helvetica"/>
                <a:cs typeface="Helvetica"/>
              </a:rPr>
              <a:t>staff</a:t>
            </a:r>
            <a:endParaRPr sz="1650">
              <a:latin typeface="Helvetica"/>
              <a:cs typeface="Helvetica"/>
            </a:endParaRPr>
          </a:p>
        </p:txBody>
      </p:sp>
      <p:sp>
        <p:nvSpPr>
          <p:cNvPr id="15" name="object 15"/>
          <p:cNvSpPr txBox="1"/>
          <p:nvPr/>
        </p:nvSpPr>
        <p:spPr>
          <a:xfrm>
            <a:off x="8334824" y="5592196"/>
            <a:ext cx="3811904" cy="781685"/>
          </a:xfrm>
          <a:prstGeom prst="rect">
            <a:avLst/>
          </a:prstGeom>
          <a:solidFill>
            <a:srgbClr val="A3CE90">
              <a:alpha val="19999"/>
            </a:srgbClr>
          </a:solidFill>
        </p:spPr>
        <p:txBody>
          <a:bodyPr vert="horz" wrap="square" lIns="0" tIns="120015" rIns="0" bIns="0" rtlCol="0">
            <a:spAutoFit/>
          </a:bodyPr>
          <a:lstStyle/>
          <a:p>
            <a:pPr marL="168275" marR="356870">
              <a:lnSpc>
                <a:spcPct val="100000"/>
              </a:lnSpc>
              <a:spcBef>
                <a:spcPts val="945"/>
              </a:spcBef>
            </a:pPr>
            <a:r>
              <a:rPr sz="1650" dirty="0">
                <a:solidFill>
                  <a:srgbClr val="575756"/>
                </a:solidFill>
                <a:latin typeface="Helvetica"/>
                <a:cs typeface="Helvetica"/>
              </a:rPr>
              <a:t>Workplace</a:t>
            </a:r>
            <a:r>
              <a:rPr sz="1650" spc="-60" dirty="0">
                <a:solidFill>
                  <a:srgbClr val="575756"/>
                </a:solidFill>
                <a:latin typeface="Helvetica"/>
                <a:cs typeface="Helvetica"/>
              </a:rPr>
              <a:t> </a:t>
            </a:r>
            <a:r>
              <a:rPr sz="1650" dirty="0">
                <a:solidFill>
                  <a:srgbClr val="575756"/>
                </a:solidFill>
                <a:latin typeface="Helvetica"/>
                <a:cs typeface="Helvetica"/>
              </a:rPr>
              <a:t>culture</a:t>
            </a:r>
            <a:r>
              <a:rPr sz="1650" spc="-55" dirty="0">
                <a:solidFill>
                  <a:srgbClr val="575756"/>
                </a:solidFill>
                <a:latin typeface="Helvetica"/>
                <a:cs typeface="Helvetica"/>
              </a:rPr>
              <a:t> </a:t>
            </a:r>
            <a:r>
              <a:rPr sz="1650" dirty="0">
                <a:solidFill>
                  <a:srgbClr val="575756"/>
                </a:solidFill>
                <a:latin typeface="Helvetica"/>
                <a:cs typeface="Helvetica"/>
              </a:rPr>
              <a:t>fostering</a:t>
            </a:r>
            <a:r>
              <a:rPr sz="1650" spc="-55" dirty="0">
                <a:solidFill>
                  <a:srgbClr val="575756"/>
                </a:solidFill>
                <a:latin typeface="Helvetica"/>
                <a:cs typeface="Helvetica"/>
              </a:rPr>
              <a:t> </a:t>
            </a:r>
            <a:r>
              <a:rPr sz="1650" spc="-10" dirty="0">
                <a:solidFill>
                  <a:srgbClr val="575756"/>
                </a:solidFill>
                <a:latin typeface="Helvetica"/>
                <a:cs typeface="Helvetica"/>
              </a:rPr>
              <a:t>training </a:t>
            </a:r>
            <a:r>
              <a:rPr sz="1650" dirty="0">
                <a:solidFill>
                  <a:srgbClr val="575756"/>
                </a:solidFill>
                <a:latin typeface="Helvetica"/>
                <a:cs typeface="Helvetica"/>
              </a:rPr>
              <a:t>and</a:t>
            </a:r>
            <a:r>
              <a:rPr sz="1650" spc="-35" dirty="0">
                <a:solidFill>
                  <a:srgbClr val="575756"/>
                </a:solidFill>
                <a:latin typeface="Helvetica"/>
                <a:cs typeface="Helvetica"/>
              </a:rPr>
              <a:t> </a:t>
            </a:r>
            <a:r>
              <a:rPr sz="1650" dirty="0">
                <a:solidFill>
                  <a:srgbClr val="575756"/>
                </a:solidFill>
                <a:latin typeface="Helvetica"/>
                <a:cs typeface="Helvetica"/>
              </a:rPr>
              <a:t>time</a:t>
            </a:r>
            <a:r>
              <a:rPr sz="1650" spc="-20" dirty="0">
                <a:solidFill>
                  <a:srgbClr val="575756"/>
                </a:solidFill>
                <a:latin typeface="Helvetica"/>
                <a:cs typeface="Helvetica"/>
              </a:rPr>
              <a:t> </a:t>
            </a:r>
            <a:r>
              <a:rPr sz="1650" dirty="0">
                <a:solidFill>
                  <a:srgbClr val="575756"/>
                </a:solidFill>
                <a:latin typeface="Helvetica"/>
                <a:cs typeface="Helvetica"/>
              </a:rPr>
              <a:t>adapting</a:t>
            </a:r>
            <a:r>
              <a:rPr sz="1650" spc="-20" dirty="0">
                <a:solidFill>
                  <a:srgbClr val="575756"/>
                </a:solidFill>
                <a:latin typeface="Helvetica"/>
                <a:cs typeface="Helvetica"/>
              </a:rPr>
              <a:t> </a:t>
            </a:r>
            <a:r>
              <a:rPr sz="1650" dirty="0">
                <a:solidFill>
                  <a:srgbClr val="575756"/>
                </a:solidFill>
                <a:latin typeface="Helvetica"/>
                <a:cs typeface="Helvetica"/>
              </a:rPr>
              <a:t>to</a:t>
            </a:r>
            <a:r>
              <a:rPr sz="1650" spc="-20" dirty="0">
                <a:solidFill>
                  <a:srgbClr val="575756"/>
                </a:solidFill>
                <a:latin typeface="Helvetica"/>
                <a:cs typeface="Helvetica"/>
              </a:rPr>
              <a:t> </a:t>
            </a:r>
            <a:r>
              <a:rPr sz="1650" spc="-10" dirty="0">
                <a:solidFill>
                  <a:srgbClr val="575756"/>
                </a:solidFill>
                <a:latin typeface="Helvetica"/>
                <a:cs typeface="Helvetica"/>
              </a:rPr>
              <a:t>change</a:t>
            </a:r>
            <a:endParaRPr sz="1650">
              <a:latin typeface="Helvetica"/>
              <a:cs typeface="Helvetica"/>
            </a:endParaRPr>
          </a:p>
        </p:txBody>
      </p:sp>
      <p:sp>
        <p:nvSpPr>
          <p:cNvPr id="16" name="object 16"/>
          <p:cNvSpPr txBox="1"/>
          <p:nvPr/>
        </p:nvSpPr>
        <p:spPr>
          <a:xfrm>
            <a:off x="8334824" y="7004122"/>
            <a:ext cx="3811904" cy="798830"/>
          </a:xfrm>
          <a:prstGeom prst="rect">
            <a:avLst/>
          </a:prstGeom>
          <a:solidFill>
            <a:srgbClr val="A3CE90">
              <a:alpha val="19999"/>
            </a:srgbClr>
          </a:solidFill>
        </p:spPr>
        <p:txBody>
          <a:bodyPr vert="horz" wrap="square" lIns="0" tIns="147320" rIns="0" bIns="0" rtlCol="0">
            <a:spAutoFit/>
          </a:bodyPr>
          <a:lstStyle/>
          <a:p>
            <a:pPr marL="173990" marR="312420">
              <a:lnSpc>
                <a:spcPct val="100000"/>
              </a:lnSpc>
              <a:spcBef>
                <a:spcPts val="1160"/>
              </a:spcBef>
            </a:pPr>
            <a:r>
              <a:rPr sz="1650" dirty="0">
                <a:solidFill>
                  <a:srgbClr val="575756"/>
                </a:solidFill>
                <a:latin typeface="Helvetica"/>
                <a:cs typeface="Helvetica"/>
              </a:rPr>
              <a:t>Pride</a:t>
            </a:r>
            <a:r>
              <a:rPr sz="1650" spc="-30" dirty="0">
                <a:solidFill>
                  <a:srgbClr val="575756"/>
                </a:solidFill>
                <a:latin typeface="Helvetica"/>
                <a:cs typeface="Helvetica"/>
              </a:rPr>
              <a:t> </a:t>
            </a:r>
            <a:r>
              <a:rPr sz="1650" dirty="0">
                <a:solidFill>
                  <a:srgbClr val="575756"/>
                </a:solidFill>
                <a:latin typeface="Helvetica"/>
                <a:cs typeface="Helvetica"/>
              </a:rPr>
              <a:t>in</a:t>
            </a:r>
            <a:r>
              <a:rPr sz="1650" spc="-15" dirty="0">
                <a:solidFill>
                  <a:srgbClr val="575756"/>
                </a:solidFill>
                <a:latin typeface="Helvetica"/>
                <a:cs typeface="Helvetica"/>
              </a:rPr>
              <a:t> </a:t>
            </a:r>
            <a:r>
              <a:rPr sz="1650" dirty="0">
                <a:solidFill>
                  <a:srgbClr val="575756"/>
                </a:solidFill>
                <a:latin typeface="Helvetica"/>
                <a:cs typeface="Helvetica"/>
              </a:rPr>
              <a:t>role</a:t>
            </a:r>
            <a:r>
              <a:rPr sz="1650" spc="-20" dirty="0">
                <a:solidFill>
                  <a:srgbClr val="575756"/>
                </a:solidFill>
                <a:latin typeface="Helvetica"/>
                <a:cs typeface="Helvetica"/>
              </a:rPr>
              <a:t> </a:t>
            </a:r>
            <a:r>
              <a:rPr sz="1650" dirty="0">
                <a:solidFill>
                  <a:srgbClr val="575756"/>
                </a:solidFill>
                <a:latin typeface="Helvetica"/>
                <a:cs typeface="Helvetica"/>
              </a:rPr>
              <a:t>and</a:t>
            </a:r>
            <a:r>
              <a:rPr sz="1650" spc="-15" dirty="0">
                <a:solidFill>
                  <a:srgbClr val="575756"/>
                </a:solidFill>
                <a:latin typeface="Helvetica"/>
                <a:cs typeface="Helvetica"/>
              </a:rPr>
              <a:t> </a:t>
            </a:r>
            <a:r>
              <a:rPr sz="1650" spc="-10" dirty="0">
                <a:solidFill>
                  <a:srgbClr val="575756"/>
                </a:solidFill>
                <a:latin typeface="Helvetica"/>
                <a:cs typeface="Helvetica"/>
              </a:rPr>
              <a:t>understand </a:t>
            </a:r>
            <a:r>
              <a:rPr sz="1650" dirty="0">
                <a:solidFill>
                  <a:srgbClr val="575756"/>
                </a:solidFill>
                <a:latin typeface="Helvetica"/>
                <a:cs typeface="Helvetica"/>
              </a:rPr>
              <a:t>importance</a:t>
            </a:r>
            <a:r>
              <a:rPr sz="1650" spc="-20" dirty="0">
                <a:solidFill>
                  <a:srgbClr val="575756"/>
                </a:solidFill>
                <a:latin typeface="Helvetica"/>
                <a:cs typeface="Helvetica"/>
              </a:rPr>
              <a:t> </a:t>
            </a:r>
            <a:r>
              <a:rPr sz="1650" dirty="0">
                <a:solidFill>
                  <a:srgbClr val="575756"/>
                </a:solidFill>
                <a:latin typeface="Helvetica"/>
                <a:cs typeface="Helvetica"/>
              </a:rPr>
              <a:t>of</a:t>
            </a:r>
            <a:r>
              <a:rPr sz="1650" spc="-15" dirty="0">
                <a:solidFill>
                  <a:srgbClr val="575756"/>
                </a:solidFill>
                <a:latin typeface="Helvetica"/>
                <a:cs typeface="Helvetica"/>
              </a:rPr>
              <a:t> </a:t>
            </a:r>
            <a:r>
              <a:rPr sz="1650" dirty="0">
                <a:solidFill>
                  <a:srgbClr val="575756"/>
                </a:solidFill>
                <a:latin typeface="Helvetica"/>
                <a:cs typeface="Helvetica"/>
              </a:rPr>
              <a:t>multidisciplinary</a:t>
            </a:r>
            <a:r>
              <a:rPr sz="1650" spc="-15" dirty="0">
                <a:solidFill>
                  <a:srgbClr val="575756"/>
                </a:solidFill>
                <a:latin typeface="Helvetica"/>
                <a:cs typeface="Helvetica"/>
              </a:rPr>
              <a:t> </a:t>
            </a:r>
            <a:r>
              <a:rPr sz="1650" spc="-10" dirty="0">
                <a:solidFill>
                  <a:srgbClr val="575756"/>
                </a:solidFill>
                <a:latin typeface="Helvetica"/>
                <a:cs typeface="Helvetica"/>
              </a:rPr>
              <a:t>skills</a:t>
            </a:r>
            <a:endParaRPr sz="1650">
              <a:latin typeface="Helvetica"/>
              <a:cs typeface="Helvetica"/>
            </a:endParaRPr>
          </a:p>
        </p:txBody>
      </p:sp>
      <p:sp>
        <p:nvSpPr>
          <p:cNvPr id="17" name="object 17"/>
          <p:cNvSpPr txBox="1"/>
          <p:nvPr/>
        </p:nvSpPr>
        <p:spPr>
          <a:xfrm>
            <a:off x="12786343" y="6231077"/>
            <a:ext cx="6145530" cy="476884"/>
          </a:xfrm>
          <a:prstGeom prst="rect">
            <a:avLst/>
          </a:prstGeom>
          <a:solidFill>
            <a:srgbClr val="A3CE90">
              <a:alpha val="19999"/>
            </a:srgbClr>
          </a:solidFill>
        </p:spPr>
        <p:txBody>
          <a:bodyPr vert="horz" wrap="square" lIns="0" tIns="91440" rIns="0" bIns="0" rtlCol="0">
            <a:spAutoFit/>
          </a:bodyPr>
          <a:lstStyle/>
          <a:p>
            <a:pPr marL="255904">
              <a:lnSpc>
                <a:spcPct val="100000"/>
              </a:lnSpc>
              <a:spcBef>
                <a:spcPts val="720"/>
              </a:spcBef>
            </a:pPr>
            <a:r>
              <a:rPr sz="1650" dirty="0">
                <a:solidFill>
                  <a:srgbClr val="575756"/>
                </a:solidFill>
                <a:latin typeface="Helvetica"/>
                <a:cs typeface="Helvetica"/>
              </a:rPr>
              <a:t>Prioritise</a:t>
            </a:r>
            <a:r>
              <a:rPr sz="1650" spc="-40" dirty="0">
                <a:solidFill>
                  <a:srgbClr val="575756"/>
                </a:solidFill>
                <a:latin typeface="Helvetica"/>
                <a:cs typeface="Helvetica"/>
              </a:rPr>
              <a:t> </a:t>
            </a:r>
            <a:r>
              <a:rPr sz="1650" dirty="0">
                <a:solidFill>
                  <a:srgbClr val="575756"/>
                </a:solidFill>
                <a:latin typeface="Helvetica"/>
                <a:cs typeface="Helvetica"/>
              </a:rPr>
              <a:t>retaining</a:t>
            </a:r>
            <a:r>
              <a:rPr sz="1650" spc="-25" dirty="0">
                <a:solidFill>
                  <a:srgbClr val="575756"/>
                </a:solidFill>
                <a:latin typeface="Helvetica"/>
                <a:cs typeface="Helvetica"/>
              </a:rPr>
              <a:t> </a:t>
            </a:r>
            <a:r>
              <a:rPr sz="1650" dirty="0">
                <a:solidFill>
                  <a:srgbClr val="575756"/>
                </a:solidFill>
                <a:latin typeface="Helvetica"/>
                <a:cs typeface="Helvetica"/>
              </a:rPr>
              <a:t>knowledge,</a:t>
            </a:r>
            <a:r>
              <a:rPr sz="1650" spc="-20" dirty="0">
                <a:solidFill>
                  <a:srgbClr val="575756"/>
                </a:solidFill>
                <a:latin typeface="Helvetica"/>
                <a:cs typeface="Helvetica"/>
              </a:rPr>
              <a:t> </a:t>
            </a:r>
            <a:r>
              <a:rPr sz="1650" dirty="0">
                <a:solidFill>
                  <a:srgbClr val="575756"/>
                </a:solidFill>
                <a:latin typeface="Helvetica"/>
                <a:cs typeface="Helvetica"/>
              </a:rPr>
              <a:t>wisdom</a:t>
            </a:r>
            <a:r>
              <a:rPr sz="1650" spc="-25" dirty="0">
                <a:solidFill>
                  <a:srgbClr val="575756"/>
                </a:solidFill>
                <a:latin typeface="Helvetica"/>
                <a:cs typeface="Helvetica"/>
              </a:rPr>
              <a:t> </a:t>
            </a:r>
            <a:r>
              <a:rPr sz="1650" dirty="0">
                <a:solidFill>
                  <a:srgbClr val="575756"/>
                </a:solidFill>
                <a:latin typeface="Helvetica"/>
                <a:cs typeface="Helvetica"/>
              </a:rPr>
              <a:t>and</a:t>
            </a:r>
            <a:r>
              <a:rPr sz="1650" spc="-25" dirty="0">
                <a:solidFill>
                  <a:srgbClr val="575756"/>
                </a:solidFill>
                <a:latin typeface="Helvetica"/>
                <a:cs typeface="Helvetica"/>
              </a:rPr>
              <a:t> </a:t>
            </a:r>
            <a:r>
              <a:rPr sz="1650" dirty="0">
                <a:solidFill>
                  <a:srgbClr val="575756"/>
                </a:solidFill>
                <a:latin typeface="Helvetica"/>
                <a:cs typeface="Helvetica"/>
              </a:rPr>
              <a:t>advanced</a:t>
            </a:r>
            <a:r>
              <a:rPr sz="1650" spc="-25" dirty="0">
                <a:solidFill>
                  <a:srgbClr val="575756"/>
                </a:solidFill>
                <a:latin typeface="Helvetica"/>
                <a:cs typeface="Helvetica"/>
              </a:rPr>
              <a:t> </a:t>
            </a:r>
            <a:r>
              <a:rPr sz="1650" spc="-10" dirty="0">
                <a:solidFill>
                  <a:srgbClr val="575756"/>
                </a:solidFill>
                <a:latin typeface="Helvetica"/>
                <a:cs typeface="Helvetica"/>
              </a:rPr>
              <a:t>skills</a:t>
            </a:r>
            <a:endParaRPr sz="1650">
              <a:latin typeface="Helvetica"/>
              <a:cs typeface="Helvetica"/>
            </a:endParaRPr>
          </a:p>
        </p:txBody>
      </p:sp>
      <p:sp>
        <p:nvSpPr>
          <p:cNvPr id="18" name="object 18"/>
          <p:cNvSpPr txBox="1"/>
          <p:nvPr/>
        </p:nvSpPr>
        <p:spPr>
          <a:xfrm>
            <a:off x="12784951" y="3929974"/>
            <a:ext cx="6145530" cy="715645"/>
          </a:xfrm>
          <a:prstGeom prst="rect">
            <a:avLst/>
          </a:prstGeom>
          <a:solidFill>
            <a:srgbClr val="A3CE90">
              <a:alpha val="19999"/>
            </a:srgbClr>
          </a:solidFill>
        </p:spPr>
        <p:txBody>
          <a:bodyPr vert="horz" wrap="square" lIns="0" tIns="69215" rIns="0" bIns="0" rtlCol="0">
            <a:spAutoFit/>
          </a:bodyPr>
          <a:lstStyle/>
          <a:p>
            <a:pPr marL="257810" marR="1557020">
              <a:lnSpc>
                <a:spcPct val="100000"/>
              </a:lnSpc>
              <a:spcBef>
                <a:spcPts val="545"/>
              </a:spcBef>
            </a:pPr>
            <a:r>
              <a:rPr sz="1650" dirty="0">
                <a:solidFill>
                  <a:srgbClr val="575756"/>
                </a:solidFill>
                <a:latin typeface="Helvetica"/>
                <a:cs typeface="Helvetica"/>
              </a:rPr>
              <a:t>Training</a:t>
            </a:r>
            <a:r>
              <a:rPr sz="1650" spc="-30" dirty="0">
                <a:solidFill>
                  <a:srgbClr val="575756"/>
                </a:solidFill>
                <a:latin typeface="Helvetica"/>
                <a:cs typeface="Helvetica"/>
              </a:rPr>
              <a:t> </a:t>
            </a:r>
            <a:r>
              <a:rPr sz="1650" dirty="0">
                <a:solidFill>
                  <a:srgbClr val="575756"/>
                </a:solidFill>
                <a:latin typeface="Helvetica"/>
                <a:cs typeface="Helvetica"/>
              </a:rPr>
              <a:t>and</a:t>
            </a:r>
            <a:r>
              <a:rPr sz="1650" spc="-30" dirty="0">
                <a:solidFill>
                  <a:srgbClr val="575756"/>
                </a:solidFill>
                <a:latin typeface="Helvetica"/>
                <a:cs typeface="Helvetica"/>
              </a:rPr>
              <a:t> </a:t>
            </a:r>
            <a:r>
              <a:rPr sz="1650" dirty="0">
                <a:solidFill>
                  <a:srgbClr val="575756"/>
                </a:solidFill>
                <a:latin typeface="Helvetica"/>
                <a:cs typeface="Helvetica"/>
              </a:rPr>
              <a:t>support</a:t>
            </a:r>
            <a:r>
              <a:rPr sz="1650" spc="-20" dirty="0">
                <a:solidFill>
                  <a:srgbClr val="575756"/>
                </a:solidFill>
                <a:latin typeface="Helvetica"/>
                <a:cs typeface="Helvetica"/>
              </a:rPr>
              <a:t> </a:t>
            </a:r>
            <a:r>
              <a:rPr sz="1650" dirty="0">
                <a:solidFill>
                  <a:srgbClr val="575756"/>
                </a:solidFill>
                <a:latin typeface="Helvetica"/>
                <a:cs typeface="Helvetica"/>
              </a:rPr>
              <a:t>for</a:t>
            </a:r>
            <a:r>
              <a:rPr sz="1650" spc="-25" dirty="0">
                <a:solidFill>
                  <a:srgbClr val="575756"/>
                </a:solidFill>
                <a:latin typeface="Helvetica"/>
                <a:cs typeface="Helvetica"/>
              </a:rPr>
              <a:t> </a:t>
            </a:r>
            <a:r>
              <a:rPr sz="1650" dirty="0">
                <a:solidFill>
                  <a:srgbClr val="575756"/>
                </a:solidFill>
                <a:latin typeface="Helvetica"/>
                <a:cs typeface="Helvetica"/>
              </a:rPr>
              <a:t>providers</a:t>
            </a:r>
            <a:r>
              <a:rPr sz="1650" spc="-25" dirty="0">
                <a:solidFill>
                  <a:srgbClr val="575756"/>
                </a:solidFill>
                <a:latin typeface="Helvetica"/>
                <a:cs typeface="Helvetica"/>
              </a:rPr>
              <a:t> </a:t>
            </a:r>
            <a:r>
              <a:rPr sz="1650" dirty="0">
                <a:solidFill>
                  <a:srgbClr val="575756"/>
                </a:solidFill>
                <a:latin typeface="Helvetica"/>
                <a:cs typeface="Helvetica"/>
              </a:rPr>
              <a:t>in</a:t>
            </a:r>
            <a:r>
              <a:rPr sz="1650" spc="-25" dirty="0">
                <a:solidFill>
                  <a:srgbClr val="575756"/>
                </a:solidFill>
                <a:latin typeface="Helvetica"/>
                <a:cs typeface="Helvetica"/>
              </a:rPr>
              <a:t> </a:t>
            </a:r>
            <a:r>
              <a:rPr sz="1650" spc="-10" dirty="0">
                <a:solidFill>
                  <a:srgbClr val="575756"/>
                </a:solidFill>
                <a:latin typeface="Helvetica"/>
                <a:cs typeface="Helvetica"/>
              </a:rPr>
              <a:t>workforce </a:t>
            </a:r>
            <a:r>
              <a:rPr sz="1650" dirty="0">
                <a:solidFill>
                  <a:srgbClr val="575756"/>
                </a:solidFill>
                <a:latin typeface="Helvetica"/>
                <a:cs typeface="Helvetica"/>
              </a:rPr>
              <a:t>transformation</a:t>
            </a:r>
            <a:r>
              <a:rPr sz="1650" spc="-70" dirty="0">
                <a:solidFill>
                  <a:srgbClr val="575756"/>
                </a:solidFill>
                <a:latin typeface="Helvetica"/>
                <a:cs typeface="Helvetica"/>
              </a:rPr>
              <a:t> </a:t>
            </a:r>
            <a:r>
              <a:rPr sz="1650" spc="-10" dirty="0">
                <a:solidFill>
                  <a:srgbClr val="575756"/>
                </a:solidFill>
                <a:latin typeface="Helvetica"/>
                <a:cs typeface="Helvetica"/>
              </a:rPr>
              <a:t>skill</a:t>
            </a:r>
            <a:endParaRPr sz="1650">
              <a:latin typeface="Helvetica"/>
              <a:cs typeface="Helvetica"/>
            </a:endParaRPr>
          </a:p>
        </p:txBody>
      </p:sp>
      <p:sp>
        <p:nvSpPr>
          <p:cNvPr id="19" name="object 19"/>
          <p:cNvSpPr txBox="1"/>
          <p:nvPr/>
        </p:nvSpPr>
        <p:spPr>
          <a:xfrm>
            <a:off x="12786343" y="5377009"/>
            <a:ext cx="6145530" cy="726440"/>
          </a:xfrm>
          <a:prstGeom prst="rect">
            <a:avLst/>
          </a:prstGeom>
          <a:solidFill>
            <a:srgbClr val="A3CE90">
              <a:alpha val="19999"/>
            </a:srgbClr>
          </a:solidFill>
        </p:spPr>
        <p:txBody>
          <a:bodyPr vert="horz" wrap="square" lIns="0" tIns="91440" rIns="0" bIns="0" rtlCol="0">
            <a:spAutoFit/>
          </a:bodyPr>
          <a:lstStyle/>
          <a:p>
            <a:pPr marL="255904" marR="1223645">
              <a:lnSpc>
                <a:spcPct val="100000"/>
              </a:lnSpc>
              <a:spcBef>
                <a:spcPts val="720"/>
              </a:spcBef>
            </a:pPr>
            <a:r>
              <a:rPr sz="1650" dirty="0">
                <a:solidFill>
                  <a:srgbClr val="575756"/>
                </a:solidFill>
                <a:latin typeface="Helvetica"/>
                <a:cs typeface="Helvetica"/>
              </a:rPr>
              <a:t>Enhanced</a:t>
            </a:r>
            <a:r>
              <a:rPr sz="1650" spc="-50" dirty="0">
                <a:solidFill>
                  <a:srgbClr val="575756"/>
                </a:solidFill>
                <a:latin typeface="Helvetica"/>
                <a:cs typeface="Helvetica"/>
              </a:rPr>
              <a:t> </a:t>
            </a:r>
            <a:r>
              <a:rPr sz="1650" dirty="0">
                <a:solidFill>
                  <a:srgbClr val="575756"/>
                </a:solidFill>
                <a:latin typeface="Helvetica"/>
                <a:cs typeface="Helvetica"/>
              </a:rPr>
              <a:t>communication</a:t>
            </a:r>
            <a:r>
              <a:rPr sz="1650" spc="-45" dirty="0">
                <a:solidFill>
                  <a:srgbClr val="575756"/>
                </a:solidFill>
                <a:latin typeface="Helvetica"/>
                <a:cs typeface="Helvetica"/>
              </a:rPr>
              <a:t> </a:t>
            </a:r>
            <a:r>
              <a:rPr sz="1650" dirty="0">
                <a:solidFill>
                  <a:srgbClr val="575756"/>
                </a:solidFill>
                <a:latin typeface="Helvetica"/>
                <a:cs typeface="Helvetica"/>
              </a:rPr>
              <a:t>and</a:t>
            </a:r>
            <a:r>
              <a:rPr sz="1650" spc="-45" dirty="0">
                <a:solidFill>
                  <a:srgbClr val="575756"/>
                </a:solidFill>
                <a:latin typeface="Helvetica"/>
                <a:cs typeface="Helvetica"/>
              </a:rPr>
              <a:t> </a:t>
            </a:r>
            <a:r>
              <a:rPr sz="1650" dirty="0">
                <a:solidFill>
                  <a:srgbClr val="575756"/>
                </a:solidFill>
                <a:latin typeface="Helvetica"/>
                <a:cs typeface="Helvetica"/>
              </a:rPr>
              <a:t>understanding</a:t>
            </a:r>
            <a:r>
              <a:rPr sz="1650" spc="-45" dirty="0">
                <a:solidFill>
                  <a:srgbClr val="575756"/>
                </a:solidFill>
                <a:latin typeface="Helvetica"/>
                <a:cs typeface="Helvetica"/>
              </a:rPr>
              <a:t> </a:t>
            </a:r>
            <a:r>
              <a:rPr sz="1650" spc="-25" dirty="0">
                <a:solidFill>
                  <a:srgbClr val="575756"/>
                </a:solidFill>
                <a:latin typeface="Helvetica"/>
                <a:cs typeface="Helvetica"/>
              </a:rPr>
              <a:t>the </a:t>
            </a:r>
            <a:r>
              <a:rPr sz="1650" dirty="0">
                <a:solidFill>
                  <a:srgbClr val="575756"/>
                </a:solidFill>
                <a:latin typeface="Helvetica"/>
                <a:cs typeface="Helvetica"/>
              </a:rPr>
              <a:t>evolving</a:t>
            </a:r>
            <a:r>
              <a:rPr sz="1650" spc="-30" dirty="0">
                <a:solidFill>
                  <a:srgbClr val="575756"/>
                </a:solidFill>
                <a:latin typeface="Helvetica"/>
                <a:cs typeface="Helvetica"/>
              </a:rPr>
              <a:t> </a:t>
            </a:r>
            <a:r>
              <a:rPr sz="1650" dirty="0">
                <a:solidFill>
                  <a:srgbClr val="575756"/>
                </a:solidFill>
                <a:latin typeface="Helvetica"/>
                <a:cs typeface="Helvetica"/>
              </a:rPr>
              <a:t>landscape,</a:t>
            </a:r>
            <a:r>
              <a:rPr sz="1650" spc="-20" dirty="0">
                <a:solidFill>
                  <a:srgbClr val="575756"/>
                </a:solidFill>
                <a:latin typeface="Helvetica"/>
                <a:cs typeface="Helvetica"/>
              </a:rPr>
              <a:t> </a:t>
            </a:r>
            <a:r>
              <a:rPr sz="1650" dirty="0">
                <a:solidFill>
                  <a:srgbClr val="575756"/>
                </a:solidFill>
                <a:latin typeface="Helvetica"/>
                <a:cs typeface="Helvetica"/>
              </a:rPr>
              <a:t>changing</a:t>
            </a:r>
            <a:r>
              <a:rPr sz="1650" spc="-15" dirty="0">
                <a:solidFill>
                  <a:srgbClr val="575756"/>
                </a:solidFill>
                <a:latin typeface="Helvetica"/>
                <a:cs typeface="Helvetica"/>
              </a:rPr>
              <a:t> </a:t>
            </a:r>
            <a:r>
              <a:rPr sz="1650" dirty="0">
                <a:solidFill>
                  <a:srgbClr val="575756"/>
                </a:solidFill>
                <a:latin typeface="Helvetica"/>
                <a:cs typeface="Helvetica"/>
              </a:rPr>
              <a:t>needs</a:t>
            </a:r>
            <a:r>
              <a:rPr sz="1650" spc="-20" dirty="0">
                <a:solidFill>
                  <a:srgbClr val="575756"/>
                </a:solidFill>
                <a:latin typeface="Helvetica"/>
                <a:cs typeface="Helvetica"/>
              </a:rPr>
              <a:t> </a:t>
            </a:r>
            <a:r>
              <a:rPr sz="1650" dirty="0">
                <a:solidFill>
                  <a:srgbClr val="575756"/>
                </a:solidFill>
                <a:latin typeface="Helvetica"/>
                <a:cs typeface="Helvetica"/>
              </a:rPr>
              <a:t>and</a:t>
            </a:r>
            <a:r>
              <a:rPr sz="1650" spc="-20" dirty="0">
                <a:solidFill>
                  <a:srgbClr val="575756"/>
                </a:solidFill>
                <a:latin typeface="Helvetica"/>
                <a:cs typeface="Helvetica"/>
              </a:rPr>
              <a:t> </a:t>
            </a:r>
            <a:r>
              <a:rPr sz="1650" dirty="0">
                <a:solidFill>
                  <a:srgbClr val="575756"/>
                </a:solidFill>
                <a:latin typeface="Helvetica"/>
                <a:cs typeface="Helvetica"/>
              </a:rPr>
              <a:t>the</a:t>
            </a:r>
            <a:r>
              <a:rPr sz="1650" spc="-15" dirty="0">
                <a:solidFill>
                  <a:srgbClr val="575756"/>
                </a:solidFill>
                <a:latin typeface="Helvetica"/>
                <a:cs typeface="Helvetica"/>
              </a:rPr>
              <a:t> </a:t>
            </a:r>
            <a:r>
              <a:rPr sz="1650" spc="-10" dirty="0">
                <a:solidFill>
                  <a:srgbClr val="575756"/>
                </a:solidFill>
                <a:latin typeface="Helvetica"/>
                <a:cs typeface="Helvetica"/>
              </a:rPr>
              <a:t>“ask”</a:t>
            </a:r>
            <a:endParaRPr sz="1650">
              <a:latin typeface="Helvetica"/>
              <a:cs typeface="Helvetica"/>
            </a:endParaRPr>
          </a:p>
        </p:txBody>
      </p:sp>
      <p:sp>
        <p:nvSpPr>
          <p:cNvPr id="20" name="object 20"/>
          <p:cNvSpPr txBox="1"/>
          <p:nvPr/>
        </p:nvSpPr>
        <p:spPr>
          <a:xfrm>
            <a:off x="12784951" y="4772838"/>
            <a:ext cx="6145530" cy="476884"/>
          </a:xfrm>
          <a:prstGeom prst="rect">
            <a:avLst/>
          </a:prstGeom>
          <a:solidFill>
            <a:srgbClr val="A3CE90">
              <a:alpha val="19999"/>
            </a:srgbClr>
          </a:solidFill>
        </p:spPr>
        <p:txBody>
          <a:bodyPr vert="horz" wrap="square" lIns="0" tIns="91440" rIns="0" bIns="0" rtlCol="0">
            <a:spAutoFit/>
          </a:bodyPr>
          <a:lstStyle/>
          <a:p>
            <a:pPr marL="257810">
              <a:lnSpc>
                <a:spcPct val="100000"/>
              </a:lnSpc>
              <a:spcBef>
                <a:spcPts val="720"/>
              </a:spcBef>
            </a:pPr>
            <a:r>
              <a:rPr sz="1650" spc="-35" dirty="0">
                <a:solidFill>
                  <a:srgbClr val="575756"/>
                </a:solidFill>
                <a:latin typeface="Helvetica"/>
                <a:cs typeface="Helvetica"/>
              </a:rPr>
              <a:t>Collaborative</a:t>
            </a:r>
            <a:r>
              <a:rPr sz="1650" spc="-85" dirty="0">
                <a:solidFill>
                  <a:srgbClr val="575756"/>
                </a:solidFill>
                <a:latin typeface="Helvetica"/>
                <a:cs typeface="Helvetica"/>
              </a:rPr>
              <a:t> </a:t>
            </a:r>
            <a:r>
              <a:rPr sz="1650" spc="-30" dirty="0">
                <a:solidFill>
                  <a:srgbClr val="575756"/>
                </a:solidFill>
                <a:latin typeface="Helvetica"/>
                <a:cs typeface="Helvetica"/>
              </a:rPr>
              <a:t>learning</a:t>
            </a:r>
            <a:r>
              <a:rPr sz="1650" spc="-70" dirty="0">
                <a:solidFill>
                  <a:srgbClr val="575756"/>
                </a:solidFill>
                <a:latin typeface="Helvetica"/>
                <a:cs typeface="Helvetica"/>
              </a:rPr>
              <a:t> </a:t>
            </a:r>
            <a:r>
              <a:rPr sz="1650" spc="-35" dirty="0">
                <a:solidFill>
                  <a:srgbClr val="575756"/>
                </a:solidFill>
                <a:latin typeface="Helvetica"/>
                <a:cs typeface="Helvetica"/>
              </a:rPr>
              <a:t>opportunities</a:t>
            </a:r>
            <a:r>
              <a:rPr sz="1650" spc="-70" dirty="0">
                <a:solidFill>
                  <a:srgbClr val="575756"/>
                </a:solidFill>
                <a:latin typeface="Helvetica"/>
                <a:cs typeface="Helvetica"/>
              </a:rPr>
              <a:t> </a:t>
            </a:r>
            <a:r>
              <a:rPr sz="1650" spc="-20" dirty="0">
                <a:solidFill>
                  <a:srgbClr val="575756"/>
                </a:solidFill>
                <a:latin typeface="Helvetica"/>
                <a:cs typeface="Helvetica"/>
              </a:rPr>
              <a:t>and</a:t>
            </a:r>
            <a:r>
              <a:rPr sz="1650" spc="-70" dirty="0">
                <a:solidFill>
                  <a:srgbClr val="575756"/>
                </a:solidFill>
                <a:latin typeface="Helvetica"/>
                <a:cs typeface="Helvetica"/>
              </a:rPr>
              <a:t> </a:t>
            </a:r>
            <a:r>
              <a:rPr sz="1650" spc="-30" dirty="0">
                <a:solidFill>
                  <a:srgbClr val="575756"/>
                </a:solidFill>
                <a:latin typeface="Helvetica"/>
                <a:cs typeface="Helvetica"/>
              </a:rPr>
              <a:t>sharing</a:t>
            </a:r>
            <a:r>
              <a:rPr sz="1650" spc="-70" dirty="0">
                <a:solidFill>
                  <a:srgbClr val="575756"/>
                </a:solidFill>
                <a:latin typeface="Helvetica"/>
                <a:cs typeface="Helvetica"/>
              </a:rPr>
              <a:t> </a:t>
            </a:r>
            <a:r>
              <a:rPr sz="1650" dirty="0">
                <a:solidFill>
                  <a:srgbClr val="575756"/>
                </a:solidFill>
                <a:latin typeface="Helvetica"/>
                <a:cs typeface="Helvetica"/>
              </a:rPr>
              <a:t>of</a:t>
            </a:r>
            <a:r>
              <a:rPr sz="1650" spc="-70" dirty="0">
                <a:solidFill>
                  <a:srgbClr val="575756"/>
                </a:solidFill>
                <a:latin typeface="Helvetica"/>
                <a:cs typeface="Helvetica"/>
              </a:rPr>
              <a:t> </a:t>
            </a:r>
            <a:r>
              <a:rPr sz="1650" spc="-20" dirty="0">
                <a:solidFill>
                  <a:srgbClr val="575756"/>
                </a:solidFill>
                <a:latin typeface="Helvetica"/>
                <a:cs typeface="Helvetica"/>
              </a:rPr>
              <a:t>best</a:t>
            </a:r>
            <a:r>
              <a:rPr sz="1650" spc="-70" dirty="0">
                <a:solidFill>
                  <a:srgbClr val="575756"/>
                </a:solidFill>
                <a:latin typeface="Helvetica"/>
                <a:cs typeface="Helvetica"/>
              </a:rPr>
              <a:t> </a:t>
            </a:r>
            <a:r>
              <a:rPr sz="1650" spc="-10" dirty="0">
                <a:solidFill>
                  <a:srgbClr val="575756"/>
                </a:solidFill>
                <a:latin typeface="Helvetica"/>
                <a:cs typeface="Helvetica"/>
              </a:rPr>
              <a:t>practice</a:t>
            </a:r>
            <a:endParaRPr sz="1650">
              <a:latin typeface="Helvetica"/>
              <a:cs typeface="Helvetica"/>
            </a:endParaRPr>
          </a:p>
        </p:txBody>
      </p:sp>
      <p:grpSp>
        <p:nvGrpSpPr>
          <p:cNvPr id="21" name="object 21"/>
          <p:cNvGrpSpPr/>
          <p:nvPr/>
        </p:nvGrpSpPr>
        <p:grpSpPr>
          <a:xfrm>
            <a:off x="3266916" y="4427343"/>
            <a:ext cx="628650" cy="2981325"/>
            <a:chOff x="3266916" y="4427343"/>
            <a:chExt cx="628650" cy="2981325"/>
          </a:xfrm>
        </p:grpSpPr>
        <p:sp>
          <p:nvSpPr>
            <p:cNvPr id="22" name="object 22"/>
            <p:cNvSpPr/>
            <p:nvPr/>
          </p:nvSpPr>
          <p:spPr>
            <a:xfrm>
              <a:off x="3581042" y="4432579"/>
              <a:ext cx="314325" cy="0"/>
            </a:xfrm>
            <a:custGeom>
              <a:avLst/>
              <a:gdLst/>
              <a:ahLst/>
              <a:cxnLst/>
              <a:rect l="l" t="t" r="r" b="b"/>
              <a:pathLst>
                <a:path w="314325">
                  <a:moveTo>
                    <a:pt x="314126" y="0"/>
                  </a:moveTo>
                  <a:lnTo>
                    <a:pt x="0" y="0"/>
                  </a:lnTo>
                </a:path>
              </a:pathLst>
            </a:custGeom>
            <a:ln w="10470">
              <a:solidFill>
                <a:srgbClr val="50B796"/>
              </a:solidFill>
            </a:ln>
          </p:spPr>
          <p:txBody>
            <a:bodyPr wrap="square" lIns="0" tIns="0" rIns="0" bIns="0" rtlCol="0"/>
            <a:lstStyle/>
            <a:p>
              <a:endParaRPr/>
            </a:p>
          </p:txBody>
        </p:sp>
        <p:sp>
          <p:nvSpPr>
            <p:cNvPr id="23" name="object 23"/>
            <p:cNvSpPr/>
            <p:nvPr/>
          </p:nvSpPr>
          <p:spPr>
            <a:xfrm>
              <a:off x="3266916" y="5866476"/>
              <a:ext cx="628650" cy="0"/>
            </a:xfrm>
            <a:custGeom>
              <a:avLst/>
              <a:gdLst/>
              <a:ahLst/>
              <a:cxnLst/>
              <a:rect l="l" t="t" r="r" b="b"/>
              <a:pathLst>
                <a:path w="628650">
                  <a:moveTo>
                    <a:pt x="628253" y="0"/>
                  </a:moveTo>
                  <a:lnTo>
                    <a:pt x="0" y="0"/>
                  </a:lnTo>
                </a:path>
              </a:pathLst>
            </a:custGeom>
            <a:ln w="10470">
              <a:solidFill>
                <a:srgbClr val="50B796"/>
              </a:solidFill>
            </a:ln>
          </p:spPr>
          <p:txBody>
            <a:bodyPr wrap="square" lIns="0" tIns="0" rIns="0" bIns="0" rtlCol="0"/>
            <a:lstStyle/>
            <a:p>
              <a:endParaRPr/>
            </a:p>
          </p:txBody>
        </p:sp>
        <p:sp>
          <p:nvSpPr>
            <p:cNvPr id="24" name="object 24"/>
            <p:cNvSpPr/>
            <p:nvPr/>
          </p:nvSpPr>
          <p:spPr>
            <a:xfrm>
              <a:off x="3581042" y="7403325"/>
              <a:ext cx="314325" cy="0"/>
            </a:xfrm>
            <a:custGeom>
              <a:avLst/>
              <a:gdLst/>
              <a:ahLst/>
              <a:cxnLst/>
              <a:rect l="l" t="t" r="r" b="b"/>
              <a:pathLst>
                <a:path w="314325">
                  <a:moveTo>
                    <a:pt x="314126" y="0"/>
                  </a:moveTo>
                  <a:lnTo>
                    <a:pt x="0" y="0"/>
                  </a:lnTo>
                </a:path>
              </a:pathLst>
            </a:custGeom>
            <a:ln w="10470">
              <a:solidFill>
                <a:srgbClr val="50B796"/>
              </a:solidFill>
            </a:ln>
          </p:spPr>
          <p:txBody>
            <a:bodyPr wrap="square" lIns="0" tIns="0" rIns="0" bIns="0" rtlCol="0"/>
            <a:lstStyle/>
            <a:p>
              <a:endParaRPr/>
            </a:p>
          </p:txBody>
        </p:sp>
        <p:sp>
          <p:nvSpPr>
            <p:cNvPr id="25" name="object 25"/>
            <p:cNvSpPr/>
            <p:nvPr/>
          </p:nvSpPr>
          <p:spPr>
            <a:xfrm>
              <a:off x="3586278" y="4427357"/>
              <a:ext cx="0" cy="2971165"/>
            </a:xfrm>
            <a:custGeom>
              <a:avLst/>
              <a:gdLst/>
              <a:ahLst/>
              <a:cxnLst/>
              <a:rect l="l" t="t" r="r" b="b"/>
              <a:pathLst>
                <a:path h="2971165">
                  <a:moveTo>
                    <a:pt x="0" y="2970736"/>
                  </a:moveTo>
                  <a:lnTo>
                    <a:pt x="0" y="0"/>
                  </a:lnTo>
                </a:path>
              </a:pathLst>
            </a:custGeom>
            <a:ln w="10470">
              <a:solidFill>
                <a:srgbClr val="50B796"/>
              </a:solidFill>
            </a:ln>
          </p:spPr>
          <p:txBody>
            <a:bodyPr wrap="square" lIns="0" tIns="0" rIns="0" bIns="0" rtlCol="0"/>
            <a:lstStyle/>
            <a:p>
              <a:endParaRPr/>
            </a:p>
          </p:txBody>
        </p:sp>
      </p:grpSp>
      <p:grpSp>
        <p:nvGrpSpPr>
          <p:cNvPr id="26" name="object 26"/>
          <p:cNvGrpSpPr/>
          <p:nvPr/>
        </p:nvGrpSpPr>
        <p:grpSpPr>
          <a:xfrm>
            <a:off x="7706571" y="4324148"/>
            <a:ext cx="628650" cy="3084830"/>
            <a:chOff x="7706571" y="4324148"/>
            <a:chExt cx="628650" cy="3084830"/>
          </a:xfrm>
        </p:grpSpPr>
        <p:sp>
          <p:nvSpPr>
            <p:cNvPr id="27" name="object 27"/>
            <p:cNvSpPr/>
            <p:nvPr/>
          </p:nvSpPr>
          <p:spPr>
            <a:xfrm>
              <a:off x="7706571" y="5866476"/>
              <a:ext cx="628650" cy="0"/>
            </a:xfrm>
            <a:custGeom>
              <a:avLst/>
              <a:gdLst/>
              <a:ahLst/>
              <a:cxnLst/>
              <a:rect l="l" t="t" r="r" b="b"/>
              <a:pathLst>
                <a:path w="628650">
                  <a:moveTo>
                    <a:pt x="628253" y="0"/>
                  </a:moveTo>
                  <a:lnTo>
                    <a:pt x="0" y="0"/>
                  </a:lnTo>
                </a:path>
              </a:pathLst>
            </a:custGeom>
            <a:ln w="10470">
              <a:solidFill>
                <a:srgbClr val="50B796"/>
              </a:solidFill>
            </a:ln>
          </p:spPr>
          <p:txBody>
            <a:bodyPr wrap="square" lIns="0" tIns="0" rIns="0" bIns="0" rtlCol="0"/>
            <a:lstStyle/>
            <a:p>
              <a:endParaRPr/>
            </a:p>
          </p:txBody>
        </p:sp>
        <p:sp>
          <p:nvSpPr>
            <p:cNvPr id="28" name="object 28"/>
            <p:cNvSpPr/>
            <p:nvPr/>
          </p:nvSpPr>
          <p:spPr>
            <a:xfrm>
              <a:off x="8025933" y="4334637"/>
              <a:ext cx="0" cy="3055620"/>
            </a:xfrm>
            <a:custGeom>
              <a:avLst/>
              <a:gdLst/>
              <a:ahLst/>
              <a:cxnLst/>
              <a:rect l="l" t="t" r="r" b="b"/>
              <a:pathLst>
                <a:path h="3055620">
                  <a:moveTo>
                    <a:pt x="0" y="3054995"/>
                  </a:moveTo>
                  <a:lnTo>
                    <a:pt x="0" y="0"/>
                  </a:lnTo>
                </a:path>
              </a:pathLst>
            </a:custGeom>
            <a:ln w="10470">
              <a:solidFill>
                <a:srgbClr val="50B796"/>
              </a:solidFill>
            </a:ln>
          </p:spPr>
          <p:txBody>
            <a:bodyPr wrap="square" lIns="0" tIns="0" rIns="0" bIns="0" rtlCol="0"/>
            <a:lstStyle/>
            <a:p>
              <a:endParaRPr/>
            </a:p>
          </p:txBody>
        </p:sp>
        <p:sp>
          <p:nvSpPr>
            <p:cNvPr id="29" name="object 29"/>
            <p:cNvSpPr/>
            <p:nvPr/>
          </p:nvSpPr>
          <p:spPr>
            <a:xfrm>
              <a:off x="7706571" y="7403325"/>
              <a:ext cx="628650" cy="0"/>
            </a:xfrm>
            <a:custGeom>
              <a:avLst/>
              <a:gdLst/>
              <a:ahLst/>
              <a:cxnLst/>
              <a:rect l="l" t="t" r="r" b="b"/>
              <a:pathLst>
                <a:path w="628650">
                  <a:moveTo>
                    <a:pt x="628253" y="0"/>
                  </a:moveTo>
                  <a:lnTo>
                    <a:pt x="0" y="0"/>
                  </a:lnTo>
                </a:path>
              </a:pathLst>
            </a:custGeom>
            <a:ln w="10470">
              <a:solidFill>
                <a:srgbClr val="50B796"/>
              </a:solidFill>
            </a:ln>
          </p:spPr>
          <p:txBody>
            <a:bodyPr wrap="square" lIns="0" tIns="0" rIns="0" bIns="0" rtlCol="0"/>
            <a:lstStyle/>
            <a:p>
              <a:endParaRPr/>
            </a:p>
          </p:txBody>
        </p:sp>
        <p:sp>
          <p:nvSpPr>
            <p:cNvPr id="30" name="object 30"/>
            <p:cNvSpPr/>
            <p:nvPr/>
          </p:nvSpPr>
          <p:spPr>
            <a:xfrm>
              <a:off x="7706571" y="4329384"/>
              <a:ext cx="628650" cy="0"/>
            </a:xfrm>
            <a:custGeom>
              <a:avLst/>
              <a:gdLst/>
              <a:ahLst/>
              <a:cxnLst/>
              <a:rect l="l" t="t" r="r" b="b"/>
              <a:pathLst>
                <a:path w="628650">
                  <a:moveTo>
                    <a:pt x="628253" y="0"/>
                  </a:moveTo>
                  <a:lnTo>
                    <a:pt x="0" y="0"/>
                  </a:lnTo>
                </a:path>
              </a:pathLst>
            </a:custGeom>
            <a:ln w="10470">
              <a:solidFill>
                <a:srgbClr val="50B796"/>
              </a:solidFill>
            </a:ln>
          </p:spPr>
          <p:txBody>
            <a:bodyPr wrap="square" lIns="0" tIns="0" rIns="0" bIns="0" rtlCol="0"/>
            <a:lstStyle/>
            <a:p>
              <a:endParaRPr/>
            </a:p>
          </p:txBody>
        </p:sp>
      </p:grpSp>
      <p:grpSp>
        <p:nvGrpSpPr>
          <p:cNvPr id="31" name="object 31"/>
          <p:cNvGrpSpPr/>
          <p:nvPr/>
        </p:nvGrpSpPr>
        <p:grpSpPr>
          <a:xfrm>
            <a:off x="12144907" y="4282265"/>
            <a:ext cx="641985" cy="3126740"/>
            <a:chOff x="12144907" y="4282265"/>
            <a:chExt cx="641985" cy="3126740"/>
          </a:xfrm>
        </p:grpSpPr>
        <p:sp>
          <p:nvSpPr>
            <p:cNvPr id="32" name="object 32"/>
            <p:cNvSpPr/>
            <p:nvPr/>
          </p:nvSpPr>
          <p:spPr>
            <a:xfrm>
              <a:off x="12144907" y="5982802"/>
              <a:ext cx="326390" cy="0"/>
            </a:xfrm>
            <a:custGeom>
              <a:avLst/>
              <a:gdLst/>
              <a:ahLst/>
              <a:cxnLst/>
              <a:rect l="l" t="t" r="r" b="b"/>
              <a:pathLst>
                <a:path w="326390">
                  <a:moveTo>
                    <a:pt x="325916" y="0"/>
                  </a:moveTo>
                  <a:lnTo>
                    <a:pt x="0" y="0"/>
                  </a:lnTo>
                </a:path>
              </a:pathLst>
            </a:custGeom>
            <a:ln w="10470">
              <a:solidFill>
                <a:srgbClr val="50B796"/>
              </a:solidFill>
            </a:ln>
          </p:spPr>
          <p:txBody>
            <a:bodyPr wrap="square" lIns="0" tIns="0" rIns="0" bIns="0" rtlCol="0"/>
            <a:lstStyle/>
            <a:p>
              <a:endParaRPr/>
            </a:p>
          </p:txBody>
        </p:sp>
        <p:sp>
          <p:nvSpPr>
            <p:cNvPr id="33" name="object 33"/>
            <p:cNvSpPr/>
            <p:nvPr/>
          </p:nvSpPr>
          <p:spPr>
            <a:xfrm>
              <a:off x="12464279" y="4282283"/>
              <a:ext cx="0" cy="3126740"/>
            </a:xfrm>
            <a:custGeom>
              <a:avLst/>
              <a:gdLst/>
              <a:ahLst/>
              <a:cxnLst/>
              <a:rect l="l" t="t" r="r" b="b"/>
              <a:pathLst>
                <a:path h="3126740">
                  <a:moveTo>
                    <a:pt x="0" y="3126281"/>
                  </a:moveTo>
                  <a:lnTo>
                    <a:pt x="0" y="0"/>
                  </a:lnTo>
                </a:path>
              </a:pathLst>
            </a:custGeom>
            <a:ln w="10470">
              <a:solidFill>
                <a:srgbClr val="50B796"/>
              </a:solidFill>
            </a:ln>
          </p:spPr>
          <p:txBody>
            <a:bodyPr wrap="square" lIns="0" tIns="0" rIns="0" bIns="0" rtlCol="0"/>
            <a:lstStyle/>
            <a:p>
              <a:endParaRPr/>
            </a:p>
          </p:txBody>
        </p:sp>
        <p:sp>
          <p:nvSpPr>
            <p:cNvPr id="34" name="object 34"/>
            <p:cNvSpPr/>
            <p:nvPr/>
          </p:nvSpPr>
          <p:spPr>
            <a:xfrm>
              <a:off x="12460353" y="5011013"/>
              <a:ext cx="326390" cy="0"/>
            </a:xfrm>
            <a:custGeom>
              <a:avLst/>
              <a:gdLst/>
              <a:ahLst/>
              <a:cxnLst/>
              <a:rect l="l" t="t" r="r" b="b"/>
              <a:pathLst>
                <a:path w="326390">
                  <a:moveTo>
                    <a:pt x="325916" y="0"/>
                  </a:moveTo>
                  <a:lnTo>
                    <a:pt x="0" y="0"/>
                  </a:lnTo>
                </a:path>
              </a:pathLst>
            </a:custGeom>
            <a:ln w="10470">
              <a:solidFill>
                <a:srgbClr val="50B796"/>
              </a:solidFill>
            </a:ln>
          </p:spPr>
          <p:txBody>
            <a:bodyPr wrap="square" lIns="0" tIns="0" rIns="0" bIns="0" rtlCol="0"/>
            <a:lstStyle/>
            <a:p>
              <a:endParaRPr/>
            </a:p>
          </p:txBody>
        </p:sp>
        <p:sp>
          <p:nvSpPr>
            <p:cNvPr id="35" name="object 35"/>
            <p:cNvSpPr/>
            <p:nvPr/>
          </p:nvSpPr>
          <p:spPr>
            <a:xfrm>
              <a:off x="12460353" y="5715549"/>
              <a:ext cx="326390" cy="0"/>
            </a:xfrm>
            <a:custGeom>
              <a:avLst/>
              <a:gdLst/>
              <a:ahLst/>
              <a:cxnLst/>
              <a:rect l="l" t="t" r="r" b="b"/>
              <a:pathLst>
                <a:path w="326390">
                  <a:moveTo>
                    <a:pt x="325916" y="0"/>
                  </a:moveTo>
                  <a:lnTo>
                    <a:pt x="0" y="0"/>
                  </a:lnTo>
                </a:path>
              </a:pathLst>
            </a:custGeom>
            <a:ln w="10470">
              <a:solidFill>
                <a:srgbClr val="50B796"/>
              </a:solidFill>
            </a:ln>
          </p:spPr>
          <p:txBody>
            <a:bodyPr wrap="square" lIns="0" tIns="0" rIns="0" bIns="0" rtlCol="0"/>
            <a:lstStyle/>
            <a:p>
              <a:endParaRPr/>
            </a:p>
          </p:txBody>
        </p:sp>
        <p:sp>
          <p:nvSpPr>
            <p:cNvPr id="36" name="object 36"/>
            <p:cNvSpPr/>
            <p:nvPr/>
          </p:nvSpPr>
          <p:spPr>
            <a:xfrm>
              <a:off x="12158017" y="4287500"/>
              <a:ext cx="628650" cy="0"/>
            </a:xfrm>
            <a:custGeom>
              <a:avLst/>
              <a:gdLst/>
              <a:ahLst/>
              <a:cxnLst/>
              <a:rect l="l" t="t" r="r" b="b"/>
              <a:pathLst>
                <a:path w="628650">
                  <a:moveTo>
                    <a:pt x="628253" y="0"/>
                  </a:moveTo>
                  <a:lnTo>
                    <a:pt x="0" y="0"/>
                  </a:lnTo>
                </a:path>
              </a:pathLst>
            </a:custGeom>
            <a:ln w="10470">
              <a:solidFill>
                <a:srgbClr val="50B796"/>
              </a:solidFill>
            </a:ln>
          </p:spPr>
          <p:txBody>
            <a:bodyPr wrap="square" lIns="0" tIns="0" rIns="0" bIns="0" rtlCol="0"/>
            <a:lstStyle/>
            <a:p>
              <a:endParaRPr/>
            </a:p>
          </p:txBody>
        </p:sp>
        <p:sp>
          <p:nvSpPr>
            <p:cNvPr id="37" name="object 37"/>
            <p:cNvSpPr/>
            <p:nvPr/>
          </p:nvSpPr>
          <p:spPr>
            <a:xfrm>
              <a:off x="12460353" y="6469288"/>
              <a:ext cx="326390" cy="0"/>
            </a:xfrm>
            <a:custGeom>
              <a:avLst/>
              <a:gdLst/>
              <a:ahLst/>
              <a:cxnLst/>
              <a:rect l="l" t="t" r="r" b="b"/>
              <a:pathLst>
                <a:path w="326390">
                  <a:moveTo>
                    <a:pt x="325916" y="0"/>
                  </a:moveTo>
                  <a:lnTo>
                    <a:pt x="0" y="0"/>
                  </a:lnTo>
                </a:path>
              </a:pathLst>
            </a:custGeom>
            <a:ln w="10470">
              <a:solidFill>
                <a:srgbClr val="50B796"/>
              </a:solidFill>
            </a:ln>
          </p:spPr>
          <p:txBody>
            <a:bodyPr wrap="square" lIns="0" tIns="0" rIns="0" bIns="0" rtlCol="0"/>
            <a:lstStyle/>
            <a:p>
              <a:endParaRPr/>
            </a:p>
          </p:txBody>
        </p:sp>
        <p:sp>
          <p:nvSpPr>
            <p:cNvPr id="38" name="object 38"/>
            <p:cNvSpPr/>
            <p:nvPr/>
          </p:nvSpPr>
          <p:spPr>
            <a:xfrm>
              <a:off x="12144907" y="7403325"/>
              <a:ext cx="326390" cy="0"/>
            </a:xfrm>
            <a:custGeom>
              <a:avLst/>
              <a:gdLst/>
              <a:ahLst/>
              <a:cxnLst/>
              <a:rect l="l" t="t" r="r" b="b"/>
              <a:pathLst>
                <a:path w="326390">
                  <a:moveTo>
                    <a:pt x="325916" y="0"/>
                  </a:moveTo>
                  <a:lnTo>
                    <a:pt x="0" y="0"/>
                  </a:lnTo>
                </a:path>
              </a:pathLst>
            </a:custGeom>
            <a:ln w="10470">
              <a:solidFill>
                <a:srgbClr val="50B796"/>
              </a:solidFill>
            </a:ln>
          </p:spPr>
          <p:txBody>
            <a:bodyPr wrap="square" lIns="0" tIns="0" rIns="0" bIns="0" rtlCol="0"/>
            <a:lstStyle/>
            <a:p>
              <a:endParaRPr/>
            </a:p>
          </p:txBody>
        </p:sp>
        <p:sp>
          <p:nvSpPr>
            <p:cNvPr id="39" name="object 39"/>
            <p:cNvSpPr/>
            <p:nvPr/>
          </p:nvSpPr>
          <p:spPr>
            <a:xfrm>
              <a:off x="12460353" y="7318903"/>
              <a:ext cx="326390" cy="0"/>
            </a:xfrm>
            <a:custGeom>
              <a:avLst/>
              <a:gdLst/>
              <a:ahLst/>
              <a:cxnLst/>
              <a:rect l="l" t="t" r="r" b="b"/>
              <a:pathLst>
                <a:path w="326390">
                  <a:moveTo>
                    <a:pt x="325916" y="0"/>
                  </a:moveTo>
                  <a:lnTo>
                    <a:pt x="0" y="0"/>
                  </a:lnTo>
                </a:path>
              </a:pathLst>
            </a:custGeom>
            <a:ln w="10470">
              <a:solidFill>
                <a:srgbClr val="50B796"/>
              </a:solidFill>
            </a:ln>
          </p:spPr>
          <p:txBody>
            <a:bodyPr wrap="square" lIns="0" tIns="0" rIns="0" bIns="0" rtlCol="0"/>
            <a:lstStyle/>
            <a:p>
              <a:endParaRPr/>
            </a:p>
          </p:txBody>
        </p:sp>
      </p:grpSp>
      <p:sp>
        <p:nvSpPr>
          <p:cNvPr id="40" name="object 40"/>
          <p:cNvSpPr txBox="1"/>
          <p:nvPr/>
        </p:nvSpPr>
        <p:spPr>
          <a:xfrm>
            <a:off x="12786343" y="6835278"/>
            <a:ext cx="6145530" cy="967740"/>
          </a:xfrm>
          <a:prstGeom prst="rect">
            <a:avLst/>
          </a:prstGeom>
          <a:solidFill>
            <a:srgbClr val="A3CE90">
              <a:alpha val="19999"/>
            </a:srgbClr>
          </a:solidFill>
        </p:spPr>
        <p:txBody>
          <a:bodyPr vert="horz" wrap="square" lIns="0" tIns="91440" rIns="0" bIns="0" rtlCol="0">
            <a:spAutoFit/>
          </a:bodyPr>
          <a:lstStyle/>
          <a:p>
            <a:pPr marL="255904" marR="161925">
              <a:lnSpc>
                <a:spcPct val="100000"/>
              </a:lnSpc>
              <a:spcBef>
                <a:spcPts val="720"/>
              </a:spcBef>
            </a:pPr>
            <a:r>
              <a:rPr sz="1650" dirty="0">
                <a:solidFill>
                  <a:srgbClr val="575756"/>
                </a:solidFill>
                <a:latin typeface="Helvetica"/>
                <a:cs typeface="Helvetica"/>
              </a:rPr>
              <a:t>Training</a:t>
            </a:r>
            <a:r>
              <a:rPr sz="1650" spc="-30" dirty="0">
                <a:solidFill>
                  <a:srgbClr val="575756"/>
                </a:solidFill>
                <a:latin typeface="Helvetica"/>
                <a:cs typeface="Helvetica"/>
              </a:rPr>
              <a:t> </a:t>
            </a:r>
            <a:r>
              <a:rPr sz="1650" dirty="0">
                <a:solidFill>
                  <a:srgbClr val="575756"/>
                </a:solidFill>
                <a:latin typeface="Helvetica"/>
                <a:cs typeface="Helvetica"/>
              </a:rPr>
              <a:t>needs</a:t>
            </a:r>
            <a:r>
              <a:rPr sz="1650" spc="-30" dirty="0">
                <a:solidFill>
                  <a:srgbClr val="575756"/>
                </a:solidFill>
                <a:latin typeface="Helvetica"/>
                <a:cs typeface="Helvetica"/>
              </a:rPr>
              <a:t> </a:t>
            </a:r>
            <a:r>
              <a:rPr sz="1650" dirty="0">
                <a:solidFill>
                  <a:srgbClr val="575756"/>
                </a:solidFill>
                <a:latin typeface="Helvetica"/>
                <a:cs typeface="Helvetica"/>
              </a:rPr>
              <a:t>analysis</a:t>
            </a:r>
            <a:r>
              <a:rPr sz="1650" spc="-25" dirty="0">
                <a:solidFill>
                  <a:srgbClr val="575756"/>
                </a:solidFill>
                <a:latin typeface="Helvetica"/>
                <a:cs typeface="Helvetica"/>
              </a:rPr>
              <a:t> </a:t>
            </a:r>
            <a:r>
              <a:rPr sz="1650" dirty="0">
                <a:solidFill>
                  <a:srgbClr val="575756"/>
                </a:solidFill>
                <a:latin typeface="Helvetica"/>
                <a:cs typeface="Helvetica"/>
              </a:rPr>
              <a:t>to</a:t>
            </a:r>
            <a:r>
              <a:rPr sz="1650" spc="-30" dirty="0">
                <a:solidFill>
                  <a:srgbClr val="575756"/>
                </a:solidFill>
                <a:latin typeface="Helvetica"/>
                <a:cs typeface="Helvetica"/>
              </a:rPr>
              <a:t> </a:t>
            </a:r>
            <a:r>
              <a:rPr sz="1650" dirty="0">
                <a:solidFill>
                  <a:srgbClr val="575756"/>
                </a:solidFill>
                <a:latin typeface="Helvetica"/>
                <a:cs typeface="Helvetica"/>
              </a:rPr>
              <a:t>understand</a:t>
            </a:r>
            <a:r>
              <a:rPr sz="1650" spc="-30" dirty="0">
                <a:solidFill>
                  <a:srgbClr val="575756"/>
                </a:solidFill>
                <a:latin typeface="Helvetica"/>
                <a:cs typeface="Helvetica"/>
              </a:rPr>
              <a:t> </a:t>
            </a:r>
            <a:r>
              <a:rPr sz="1650" dirty="0">
                <a:solidFill>
                  <a:srgbClr val="575756"/>
                </a:solidFill>
                <a:latin typeface="Helvetica"/>
                <a:cs typeface="Helvetica"/>
              </a:rPr>
              <a:t>skills</a:t>
            </a:r>
            <a:r>
              <a:rPr sz="1650" spc="-25" dirty="0">
                <a:solidFill>
                  <a:srgbClr val="575756"/>
                </a:solidFill>
                <a:latin typeface="Helvetica"/>
                <a:cs typeface="Helvetica"/>
              </a:rPr>
              <a:t> </a:t>
            </a:r>
            <a:r>
              <a:rPr sz="1650" dirty="0">
                <a:solidFill>
                  <a:srgbClr val="575756"/>
                </a:solidFill>
                <a:latin typeface="Helvetica"/>
                <a:cs typeface="Helvetica"/>
              </a:rPr>
              <a:t>required</a:t>
            </a:r>
            <a:r>
              <a:rPr sz="1650" spc="-30" dirty="0">
                <a:solidFill>
                  <a:srgbClr val="575756"/>
                </a:solidFill>
                <a:latin typeface="Helvetica"/>
                <a:cs typeface="Helvetica"/>
              </a:rPr>
              <a:t> </a:t>
            </a:r>
            <a:r>
              <a:rPr sz="1650" dirty="0">
                <a:solidFill>
                  <a:srgbClr val="575756"/>
                </a:solidFill>
                <a:latin typeface="Helvetica"/>
                <a:cs typeface="Helvetica"/>
              </a:rPr>
              <a:t>and</a:t>
            </a:r>
            <a:r>
              <a:rPr sz="1650" spc="-30" dirty="0">
                <a:solidFill>
                  <a:srgbClr val="575756"/>
                </a:solidFill>
                <a:latin typeface="Helvetica"/>
                <a:cs typeface="Helvetica"/>
              </a:rPr>
              <a:t> </a:t>
            </a:r>
            <a:r>
              <a:rPr sz="1650" spc="-25" dirty="0">
                <a:solidFill>
                  <a:srgbClr val="575756"/>
                </a:solidFill>
                <a:latin typeface="Helvetica"/>
                <a:cs typeface="Helvetica"/>
              </a:rPr>
              <a:t>how </a:t>
            </a:r>
            <a:r>
              <a:rPr sz="1650" dirty="0">
                <a:solidFill>
                  <a:srgbClr val="575756"/>
                </a:solidFill>
                <a:latin typeface="Helvetica"/>
                <a:cs typeface="Helvetica"/>
              </a:rPr>
              <a:t>to</a:t>
            </a:r>
            <a:r>
              <a:rPr sz="1650" spc="-20" dirty="0">
                <a:solidFill>
                  <a:srgbClr val="575756"/>
                </a:solidFill>
                <a:latin typeface="Helvetica"/>
                <a:cs typeface="Helvetica"/>
              </a:rPr>
              <a:t> </a:t>
            </a:r>
            <a:r>
              <a:rPr sz="1650" dirty="0">
                <a:solidFill>
                  <a:srgbClr val="575756"/>
                </a:solidFill>
                <a:latin typeface="Helvetica"/>
                <a:cs typeface="Helvetica"/>
              </a:rPr>
              <a:t>deliver</a:t>
            </a:r>
            <a:r>
              <a:rPr sz="1650" spc="-15" dirty="0">
                <a:solidFill>
                  <a:srgbClr val="575756"/>
                </a:solidFill>
                <a:latin typeface="Helvetica"/>
                <a:cs typeface="Helvetica"/>
              </a:rPr>
              <a:t> </a:t>
            </a:r>
            <a:r>
              <a:rPr sz="1650" dirty="0">
                <a:solidFill>
                  <a:srgbClr val="575756"/>
                </a:solidFill>
                <a:latin typeface="Helvetica"/>
                <a:cs typeface="Helvetica"/>
              </a:rPr>
              <a:t>(e.g.</a:t>
            </a:r>
            <a:r>
              <a:rPr sz="1650" spc="-15" dirty="0">
                <a:solidFill>
                  <a:srgbClr val="575756"/>
                </a:solidFill>
                <a:latin typeface="Helvetica"/>
                <a:cs typeface="Helvetica"/>
              </a:rPr>
              <a:t> </a:t>
            </a:r>
            <a:r>
              <a:rPr sz="1650" dirty="0">
                <a:solidFill>
                  <a:srgbClr val="575756"/>
                </a:solidFill>
                <a:latin typeface="Helvetica"/>
                <a:cs typeface="Helvetica"/>
              </a:rPr>
              <a:t>digital,</a:t>
            </a:r>
            <a:r>
              <a:rPr sz="1650" spc="-15" dirty="0">
                <a:solidFill>
                  <a:srgbClr val="575756"/>
                </a:solidFill>
                <a:latin typeface="Helvetica"/>
                <a:cs typeface="Helvetica"/>
              </a:rPr>
              <a:t> </a:t>
            </a:r>
            <a:r>
              <a:rPr sz="1650" dirty="0">
                <a:solidFill>
                  <a:srgbClr val="575756"/>
                </a:solidFill>
                <a:latin typeface="Helvetica"/>
                <a:cs typeface="Helvetica"/>
              </a:rPr>
              <a:t>behavioural</a:t>
            </a:r>
            <a:r>
              <a:rPr sz="1650" spc="-20" dirty="0">
                <a:solidFill>
                  <a:srgbClr val="575756"/>
                </a:solidFill>
                <a:latin typeface="Helvetica"/>
                <a:cs typeface="Helvetica"/>
              </a:rPr>
              <a:t> </a:t>
            </a:r>
            <a:r>
              <a:rPr sz="1650" dirty="0">
                <a:solidFill>
                  <a:srgbClr val="575756"/>
                </a:solidFill>
                <a:latin typeface="Helvetica"/>
                <a:cs typeface="Helvetica"/>
              </a:rPr>
              <a:t>health,</a:t>
            </a:r>
            <a:r>
              <a:rPr sz="1650" spc="-15" dirty="0">
                <a:solidFill>
                  <a:srgbClr val="575756"/>
                </a:solidFill>
                <a:latin typeface="Helvetica"/>
                <a:cs typeface="Helvetica"/>
              </a:rPr>
              <a:t> </a:t>
            </a:r>
            <a:r>
              <a:rPr sz="1650" dirty="0">
                <a:solidFill>
                  <a:srgbClr val="575756"/>
                </a:solidFill>
                <a:latin typeface="Helvetica"/>
                <a:cs typeface="Helvetica"/>
              </a:rPr>
              <a:t>decision-</a:t>
            </a:r>
            <a:r>
              <a:rPr sz="1650" spc="-10" dirty="0">
                <a:solidFill>
                  <a:srgbClr val="575756"/>
                </a:solidFill>
                <a:latin typeface="Helvetica"/>
                <a:cs typeface="Helvetica"/>
              </a:rPr>
              <a:t>making, </a:t>
            </a:r>
            <a:r>
              <a:rPr sz="1650" dirty="0">
                <a:solidFill>
                  <a:srgbClr val="575756"/>
                </a:solidFill>
                <a:latin typeface="Helvetica"/>
                <a:cs typeface="Helvetica"/>
              </a:rPr>
              <a:t>risk management </a:t>
            </a:r>
            <a:r>
              <a:rPr sz="1650" spc="-10" dirty="0">
                <a:solidFill>
                  <a:srgbClr val="575756"/>
                </a:solidFill>
                <a:latin typeface="Helvetica"/>
                <a:cs typeface="Helvetica"/>
              </a:rPr>
              <a:t>etc.)</a:t>
            </a:r>
            <a:endParaRPr sz="1650">
              <a:latin typeface="Helvetica"/>
              <a:cs typeface="Helvetica"/>
            </a:endParaRPr>
          </a:p>
        </p:txBody>
      </p:sp>
      <p:sp>
        <p:nvSpPr>
          <p:cNvPr id="41" name="object 41"/>
          <p:cNvSpPr txBox="1">
            <a:spLocks noGrp="1"/>
          </p:cNvSpPr>
          <p:nvPr>
            <p:ph type="ftr" sz="quarter" idx="5"/>
          </p:nvPr>
        </p:nvSpPr>
        <p:spPr>
          <a:prstGeom prst="rect">
            <a:avLst/>
          </a:prstGeom>
        </p:spPr>
        <p:txBody>
          <a:bodyPr vert="horz" wrap="square" lIns="0" tIns="0" rIns="0" bIns="0" rtlCol="0">
            <a:spAutoFit/>
          </a:bodyPr>
          <a:lstStyle/>
          <a:p>
            <a:pPr marL="12700">
              <a:lnSpc>
                <a:spcPts val="1535"/>
              </a:lnSpc>
            </a:pPr>
            <a:r>
              <a:rPr dirty="0"/>
              <a:t>Primary</a:t>
            </a:r>
            <a:r>
              <a:rPr spc="30" dirty="0"/>
              <a:t> </a:t>
            </a:r>
            <a:r>
              <a:rPr dirty="0"/>
              <a:t>Care</a:t>
            </a:r>
            <a:r>
              <a:rPr spc="35" dirty="0"/>
              <a:t> </a:t>
            </a:r>
            <a:r>
              <a:rPr dirty="0"/>
              <a:t>People</a:t>
            </a:r>
            <a:r>
              <a:rPr spc="35" dirty="0"/>
              <a:t> </a:t>
            </a:r>
            <a:r>
              <a:rPr spc="-20" dirty="0"/>
              <a:t>Plan</a:t>
            </a:r>
          </a:p>
        </p:txBody>
      </p:sp>
      <p:sp>
        <p:nvSpPr>
          <p:cNvPr id="42" name="object 42"/>
          <p:cNvSpPr txBox="1">
            <a:spLocks noGrp="1"/>
          </p:cNvSpPr>
          <p:nvPr>
            <p:ph type="sldNum" sz="quarter" idx="7"/>
          </p:nvPr>
        </p:nvSpPr>
        <p:spPr>
          <a:prstGeom prst="rect">
            <a:avLst/>
          </a:prstGeom>
        </p:spPr>
        <p:txBody>
          <a:bodyPr vert="horz" wrap="square" lIns="0" tIns="0" rIns="0" bIns="0" rtlCol="0">
            <a:spAutoFit/>
          </a:bodyPr>
          <a:lstStyle/>
          <a:p>
            <a:pPr marL="38100">
              <a:lnSpc>
                <a:spcPts val="1535"/>
              </a:lnSpc>
            </a:pPr>
            <a:fld id="{81D60167-4931-47E6-BA6A-407CBD079E47}" type="slidenum">
              <a:rPr spc="-25" dirty="0"/>
              <a:t>32</a:t>
            </a:fld>
            <a:endParaRPr spc="-25"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34388" y="820232"/>
            <a:ext cx="15092680" cy="1995805"/>
          </a:xfrm>
          <a:prstGeom prst="rect">
            <a:avLst/>
          </a:prstGeom>
        </p:spPr>
        <p:txBody>
          <a:bodyPr vert="horz" wrap="square" lIns="0" tIns="12065" rIns="0" bIns="0" rtlCol="0">
            <a:spAutoFit/>
          </a:bodyPr>
          <a:lstStyle/>
          <a:p>
            <a:pPr marL="12700">
              <a:lnSpc>
                <a:spcPts val="7759"/>
              </a:lnSpc>
              <a:spcBef>
                <a:spcPts val="95"/>
              </a:spcBef>
            </a:pPr>
            <a:r>
              <a:rPr spc="-10" dirty="0"/>
              <a:t>Workforce</a:t>
            </a:r>
            <a:r>
              <a:rPr spc="-340" dirty="0"/>
              <a:t> </a:t>
            </a:r>
            <a:r>
              <a:rPr dirty="0"/>
              <a:t>Priority</a:t>
            </a:r>
            <a:r>
              <a:rPr spc="-340" dirty="0"/>
              <a:t> </a:t>
            </a:r>
            <a:r>
              <a:rPr spc="-10" dirty="0"/>
              <a:t>Four:</a:t>
            </a:r>
          </a:p>
          <a:p>
            <a:pPr marL="12700">
              <a:lnSpc>
                <a:spcPts val="7759"/>
              </a:lnSpc>
            </a:pPr>
            <a:r>
              <a:rPr spc="-25" dirty="0"/>
              <a:t>Workforce</a:t>
            </a:r>
            <a:r>
              <a:rPr spc="-365" dirty="0"/>
              <a:t> </a:t>
            </a:r>
            <a:r>
              <a:rPr dirty="0"/>
              <a:t>Support</a:t>
            </a:r>
            <a:r>
              <a:rPr spc="-365" dirty="0"/>
              <a:t> </a:t>
            </a:r>
            <a:r>
              <a:rPr dirty="0"/>
              <a:t>and</a:t>
            </a:r>
            <a:r>
              <a:rPr spc="-365" dirty="0"/>
              <a:t> </a:t>
            </a:r>
            <a:r>
              <a:rPr spc="-10" dirty="0"/>
              <a:t>Development</a:t>
            </a:r>
          </a:p>
        </p:txBody>
      </p:sp>
      <p:sp>
        <p:nvSpPr>
          <p:cNvPr id="3" name="object 3"/>
          <p:cNvSpPr txBox="1"/>
          <p:nvPr/>
        </p:nvSpPr>
        <p:spPr>
          <a:xfrm>
            <a:off x="10512769" y="8110559"/>
            <a:ext cx="8544560" cy="377190"/>
          </a:xfrm>
          <a:prstGeom prst="rect">
            <a:avLst/>
          </a:prstGeom>
          <a:solidFill>
            <a:srgbClr val="283583"/>
          </a:solidFill>
        </p:spPr>
        <p:txBody>
          <a:bodyPr vert="horz" wrap="square" lIns="0" tIns="0" rIns="0" bIns="0" rtlCol="0">
            <a:spAutoFit/>
          </a:bodyPr>
          <a:lstStyle/>
          <a:p>
            <a:pPr marL="167005">
              <a:lnSpc>
                <a:spcPts val="2680"/>
              </a:lnSpc>
            </a:pPr>
            <a:r>
              <a:rPr sz="2300" b="1" spc="-10" dirty="0">
                <a:solidFill>
                  <a:srgbClr val="FFFFFF"/>
                </a:solidFill>
                <a:latin typeface="Helvetica"/>
                <a:cs typeface="Helvetica"/>
              </a:rPr>
              <a:t>Risks</a:t>
            </a:r>
            <a:endParaRPr sz="2300">
              <a:latin typeface="Helvetica"/>
              <a:cs typeface="Helvetica"/>
            </a:endParaRPr>
          </a:p>
        </p:txBody>
      </p:sp>
      <p:sp>
        <p:nvSpPr>
          <p:cNvPr id="4" name="object 4"/>
          <p:cNvSpPr txBox="1"/>
          <p:nvPr/>
        </p:nvSpPr>
        <p:spPr>
          <a:xfrm>
            <a:off x="10512769" y="8487511"/>
            <a:ext cx="8544560" cy="1459865"/>
          </a:xfrm>
          <a:prstGeom prst="rect">
            <a:avLst/>
          </a:prstGeom>
          <a:solidFill>
            <a:srgbClr val="283583">
              <a:alpha val="9999"/>
            </a:srgbClr>
          </a:solidFill>
        </p:spPr>
        <p:txBody>
          <a:bodyPr vert="horz" wrap="square" lIns="0" tIns="51435" rIns="0" bIns="0" rtlCol="0">
            <a:spAutoFit/>
          </a:bodyPr>
          <a:lstStyle/>
          <a:p>
            <a:pPr marL="323850" indent="-156845">
              <a:lnSpc>
                <a:spcPct val="100000"/>
              </a:lnSpc>
              <a:spcBef>
                <a:spcPts val="405"/>
              </a:spcBef>
              <a:buClr>
                <a:srgbClr val="505398"/>
              </a:buClr>
              <a:buChar char="•"/>
              <a:tabLst>
                <a:tab pos="323850" algn="l"/>
              </a:tabLst>
            </a:pPr>
            <a:r>
              <a:rPr sz="1650" dirty="0">
                <a:solidFill>
                  <a:srgbClr val="575756"/>
                </a:solidFill>
                <a:latin typeface="Helvetica"/>
                <a:cs typeface="Helvetica"/>
              </a:rPr>
              <a:t>Burnout</a:t>
            </a:r>
            <a:r>
              <a:rPr sz="1650" spc="-10" dirty="0">
                <a:solidFill>
                  <a:srgbClr val="575756"/>
                </a:solidFill>
                <a:latin typeface="Helvetica"/>
                <a:cs typeface="Helvetica"/>
              </a:rPr>
              <a:t> </a:t>
            </a:r>
            <a:r>
              <a:rPr sz="1650" dirty="0">
                <a:solidFill>
                  <a:srgbClr val="575756"/>
                </a:solidFill>
                <a:latin typeface="Helvetica"/>
                <a:cs typeface="Helvetica"/>
              </a:rPr>
              <a:t>due</a:t>
            </a:r>
            <a:r>
              <a:rPr sz="1650" spc="-15" dirty="0">
                <a:solidFill>
                  <a:srgbClr val="575756"/>
                </a:solidFill>
                <a:latin typeface="Helvetica"/>
                <a:cs typeface="Helvetica"/>
              </a:rPr>
              <a:t> </a:t>
            </a:r>
            <a:r>
              <a:rPr sz="1650" dirty="0">
                <a:solidFill>
                  <a:srgbClr val="575756"/>
                </a:solidFill>
                <a:latin typeface="Helvetica"/>
                <a:cs typeface="Helvetica"/>
              </a:rPr>
              <a:t>to</a:t>
            </a:r>
            <a:r>
              <a:rPr sz="1650" spc="-15" dirty="0">
                <a:solidFill>
                  <a:srgbClr val="575756"/>
                </a:solidFill>
                <a:latin typeface="Helvetica"/>
                <a:cs typeface="Helvetica"/>
              </a:rPr>
              <a:t> </a:t>
            </a:r>
            <a:r>
              <a:rPr sz="1650" dirty="0">
                <a:solidFill>
                  <a:srgbClr val="575756"/>
                </a:solidFill>
                <a:latin typeface="Helvetica"/>
                <a:cs typeface="Helvetica"/>
              </a:rPr>
              <a:t>service</a:t>
            </a:r>
            <a:r>
              <a:rPr sz="1650" spc="-15" dirty="0">
                <a:solidFill>
                  <a:srgbClr val="575756"/>
                </a:solidFill>
                <a:latin typeface="Helvetica"/>
                <a:cs typeface="Helvetica"/>
              </a:rPr>
              <a:t> </a:t>
            </a:r>
            <a:r>
              <a:rPr sz="1650" dirty="0">
                <a:solidFill>
                  <a:srgbClr val="575756"/>
                </a:solidFill>
                <a:latin typeface="Helvetica"/>
                <a:cs typeface="Helvetica"/>
              </a:rPr>
              <a:t>delivery</a:t>
            </a:r>
            <a:r>
              <a:rPr sz="1650" spc="-5" dirty="0">
                <a:solidFill>
                  <a:srgbClr val="575756"/>
                </a:solidFill>
                <a:latin typeface="Helvetica"/>
                <a:cs typeface="Helvetica"/>
              </a:rPr>
              <a:t> </a:t>
            </a:r>
            <a:r>
              <a:rPr sz="1650" spc="-10" dirty="0">
                <a:solidFill>
                  <a:srgbClr val="575756"/>
                </a:solidFill>
                <a:latin typeface="Helvetica"/>
                <a:cs typeface="Helvetica"/>
              </a:rPr>
              <a:t>pressures</a:t>
            </a:r>
            <a:endParaRPr sz="1650">
              <a:latin typeface="Helvetica"/>
              <a:cs typeface="Helvetica"/>
            </a:endParaRPr>
          </a:p>
          <a:p>
            <a:pPr marL="323850" indent="-156845">
              <a:lnSpc>
                <a:spcPct val="100000"/>
              </a:lnSpc>
              <a:spcBef>
                <a:spcPts val="819"/>
              </a:spcBef>
              <a:buClr>
                <a:srgbClr val="505398"/>
              </a:buClr>
              <a:buChar char="•"/>
              <a:tabLst>
                <a:tab pos="323850" algn="l"/>
              </a:tabLst>
            </a:pPr>
            <a:r>
              <a:rPr sz="1650" dirty="0">
                <a:solidFill>
                  <a:srgbClr val="575756"/>
                </a:solidFill>
                <a:latin typeface="Helvetica"/>
                <a:cs typeface="Helvetica"/>
              </a:rPr>
              <a:t>Inadequate</a:t>
            </a:r>
            <a:r>
              <a:rPr sz="1650" spc="-30" dirty="0">
                <a:solidFill>
                  <a:srgbClr val="575756"/>
                </a:solidFill>
                <a:latin typeface="Helvetica"/>
                <a:cs typeface="Helvetica"/>
              </a:rPr>
              <a:t> </a:t>
            </a:r>
            <a:r>
              <a:rPr sz="1650" dirty="0">
                <a:solidFill>
                  <a:srgbClr val="575756"/>
                </a:solidFill>
                <a:latin typeface="Helvetica"/>
                <a:cs typeface="Helvetica"/>
              </a:rPr>
              <a:t>resources</a:t>
            </a:r>
            <a:r>
              <a:rPr sz="1650" spc="-10" dirty="0">
                <a:solidFill>
                  <a:srgbClr val="575756"/>
                </a:solidFill>
                <a:latin typeface="Helvetica"/>
                <a:cs typeface="Helvetica"/>
              </a:rPr>
              <a:t> </a:t>
            </a:r>
            <a:r>
              <a:rPr sz="1650" dirty="0">
                <a:solidFill>
                  <a:srgbClr val="575756"/>
                </a:solidFill>
                <a:latin typeface="Helvetica"/>
                <a:cs typeface="Helvetica"/>
              </a:rPr>
              <a:t>and</a:t>
            </a:r>
            <a:r>
              <a:rPr sz="1650" spc="-20" dirty="0">
                <a:solidFill>
                  <a:srgbClr val="575756"/>
                </a:solidFill>
                <a:latin typeface="Helvetica"/>
                <a:cs typeface="Helvetica"/>
              </a:rPr>
              <a:t> </a:t>
            </a:r>
            <a:r>
              <a:rPr sz="1650" dirty="0">
                <a:solidFill>
                  <a:srgbClr val="575756"/>
                </a:solidFill>
                <a:latin typeface="Helvetica"/>
                <a:cs typeface="Helvetica"/>
              </a:rPr>
              <a:t>time</a:t>
            </a:r>
            <a:r>
              <a:rPr sz="1650" spc="-15" dirty="0">
                <a:solidFill>
                  <a:srgbClr val="575756"/>
                </a:solidFill>
                <a:latin typeface="Helvetica"/>
                <a:cs typeface="Helvetica"/>
              </a:rPr>
              <a:t> </a:t>
            </a:r>
            <a:r>
              <a:rPr sz="1650" dirty="0">
                <a:solidFill>
                  <a:srgbClr val="575756"/>
                </a:solidFill>
                <a:latin typeface="Helvetica"/>
                <a:cs typeface="Helvetica"/>
              </a:rPr>
              <a:t>to</a:t>
            </a:r>
            <a:r>
              <a:rPr sz="1650" spc="-20" dirty="0">
                <a:solidFill>
                  <a:srgbClr val="575756"/>
                </a:solidFill>
                <a:latin typeface="Helvetica"/>
                <a:cs typeface="Helvetica"/>
              </a:rPr>
              <a:t> </a:t>
            </a:r>
            <a:r>
              <a:rPr sz="1650" dirty="0">
                <a:solidFill>
                  <a:srgbClr val="575756"/>
                </a:solidFill>
                <a:latin typeface="Helvetica"/>
                <a:cs typeface="Helvetica"/>
              </a:rPr>
              <a:t>access</a:t>
            </a:r>
            <a:r>
              <a:rPr sz="1650" spc="-10" dirty="0">
                <a:solidFill>
                  <a:srgbClr val="575756"/>
                </a:solidFill>
                <a:latin typeface="Helvetica"/>
                <a:cs typeface="Helvetica"/>
              </a:rPr>
              <a:t> offers</a:t>
            </a:r>
            <a:endParaRPr sz="1650">
              <a:latin typeface="Helvetica"/>
              <a:cs typeface="Helvetica"/>
            </a:endParaRPr>
          </a:p>
          <a:p>
            <a:pPr marL="323850" indent="-156845">
              <a:lnSpc>
                <a:spcPct val="100000"/>
              </a:lnSpc>
              <a:spcBef>
                <a:spcPts val="825"/>
              </a:spcBef>
              <a:buClr>
                <a:srgbClr val="505398"/>
              </a:buClr>
              <a:buChar char="•"/>
              <a:tabLst>
                <a:tab pos="323850" algn="l"/>
              </a:tabLst>
            </a:pPr>
            <a:r>
              <a:rPr sz="1650" dirty="0">
                <a:solidFill>
                  <a:srgbClr val="575756"/>
                </a:solidFill>
                <a:latin typeface="Helvetica"/>
                <a:cs typeface="Helvetica"/>
              </a:rPr>
              <a:t>Inequitable</a:t>
            </a:r>
            <a:r>
              <a:rPr sz="1650" spc="-35" dirty="0">
                <a:solidFill>
                  <a:srgbClr val="575756"/>
                </a:solidFill>
                <a:latin typeface="Helvetica"/>
                <a:cs typeface="Helvetica"/>
              </a:rPr>
              <a:t> </a:t>
            </a:r>
            <a:r>
              <a:rPr sz="1650" dirty="0">
                <a:solidFill>
                  <a:srgbClr val="575756"/>
                </a:solidFill>
                <a:latin typeface="Helvetica"/>
                <a:cs typeface="Helvetica"/>
              </a:rPr>
              <a:t>access</a:t>
            </a:r>
            <a:r>
              <a:rPr sz="1650" spc="-20" dirty="0">
                <a:solidFill>
                  <a:srgbClr val="575756"/>
                </a:solidFill>
                <a:latin typeface="Helvetica"/>
                <a:cs typeface="Helvetica"/>
              </a:rPr>
              <a:t> </a:t>
            </a:r>
            <a:r>
              <a:rPr sz="1650" dirty="0">
                <a:solidFill>
                  <a:srgbClr val="575756"/>
                </a:solidFill>
                <a:latin typeface="Helvetica"/>
                <a:cs typeface="Helvetica"/>
              </a:rPr>
              <a:t>to</a:t>
            </a:r>
            <a:r>
              <a:rPr sz="1650" spc="-20" dirty="0">
                <a:solidFill>
                  <a:srgbClr val="575756"/>
                </a:solidFill>
                <a:latin typeface="Helvetica"/>
                <a:cs typeface="Helvetica"/>
              </a:rPr>
              <a:t> </a:t>
            </a:r>
            <a:r>
              <a:rPr sz="1650" spc="-10" dirty="0">
                <a:solidFill>
                  <a:srgbClr val="575756"/>
                </a:solidFill>
                <a:latin typeface="Helvetica"/>
                <a:cs typeface="Helvetica"/>
              </a:rPr>
              <a:t>opportunities</a:t>
            </a:r>
            <a:endParaRPr sz="1650">
              <a:latin typeface="Helvetica"/>
              <a:cs typeface="Helvetica"/>
            </a:endParaRPr>
          </a:p>
          <a:p>
            <a:pPr marL="323850" indent="-156845">
              <a:lnSpc>
                <a:spcPct val="100000"/>
              </a:lnSpc>
              <a:spcBef>
                <a:spcPts val="825"/>
              </a:spcBef>
              <a:buClr>
                <a:srgbClr val="505398"/>
              </a:buClr>
              <a:buChar char="•"/>
              <a:tabLst>
                <a:tab pos="323850" algn="l"/>
              </a:tabLst>
            </a:pPr>
            <a:r>
              <a:rPr sz="1650" dirty="0">
                <a:solidFill>
                  <a:srgbClr val="575756"/>
                </a:solidFill>
                <a:latin typeface="Helvetica"/>
                <a:cs typeface="Helvetica"/>
              </a:rPr>
              <a:t>Failure</a:t>
            </a:r>
            <a:r>
              <a:rPr sz="1650" spc="-20" dirty="0">
                <a:solidFill>
                  <a:srgbClr val="575756"/>
                </a:solidFill>
                <a:latin typeface="Helvetica"/>
                <a:cs typeface="Helvetica"/>
              </a:rPr>
              <a:t> </a:t>
            </a:r>
            <a:r>
              <a:rPr sz="1650" dirty="0">
                <a:solidFill>
                  <a:srgbClr val="575756"/>
                </a:solidFill>
                <a:latin typeface="Helvetica"/>
                <a:cs typeface="Helvetica"/>
              </a:rPr>
              <a:t>to</a:t>
            </a:r>
            <a:r>
              <a:rPr sz="1650" spc="-15" dirty="0">
                <a:solidFill>
                  <a:srgbClr val="575756"/>
                </a:solidFill>
                <a:latin typeface="Helvetica"/>
                <a:cs typeface="Helvetica"/>
              </a:rPr>
              <a:t> </a:t>
            </a:r>
            <a:r>
              <a:rPr sz="1650" dirty="0">
                <a:solidFill>
                  <a:srgbClr val="575756"/>
                </a:solidFill>
                <a:latin typeface="Helvetica"/>
                <a:cs typeface="Helvetica"/>
              </a:rPr>
              <a:t>fully</a:t>
            </a:r>
            <a:r>
              <a:rPr sz="1650" spc="-10" dirty="0">
                <a:solidFill>
                  <a:srgbClr val="575756"/>
                </a:solidFill>
                <a:latin typeface="Helvetica"/>
                <a:cs typeface="Helvetica"/>
              </a:rPr>
              <a:t> </a:t>
            </a:r>
            <a:r>
              <a:rPr sz="1650" dirty="0">
                <a:solidFill>
                  <a:srgbClr val="575756"/>
                </a:solidFill>
                <a:latin typeface="Helvetica"/>
                <a:cs typeface="Helvetica"/>
              </a:rPr>
              <a:t>capture</a:t>
            </a:r>
            <a:r>
              <a:rPr sz="1650" spc="-15" dirty="0">
                <a:solidFill>
                  <a:srgbClr val="575756"/>
                </a:solidFill>
                <a:latin typeface="Helvetica"/>
                <a:cs typeface="Helvetica"/>
              </a:rPr>
              <a:t> </a:t>
            </a:r>
            <a:r>
              <a:rPr sz="1650" dirty="0">
                <a:solidFill>
                  <a:srgbClr val="575756"/>
                </a:solidFill>
                <a:latin typeface="Helvetica"/>
                <a:cs typeface="Helvetica"/>
              </a:rPr>
              <a:t>impact</a:t>
            </a:r>
            <a:r>
              <a:rPr sz="1650" spc="-10" dirty="0">
                <a:solidFill>
                  <a:srgbClr val="575756"/>
                </a:solidFill>
                <a:latin typeface="Helvetica"/>
                <a:cs typeface="Helvetica"/>
              </a:rPr>
              <a:t> </a:t>
            </a:r>
            <a:r>
              <a:rPr sz="1650" dirty="0">
                <a:solidFill>
                  <a:srgbClr val="575756"/>
                </a:solidFill>
                <a:latin typeface="Helvetica"/>
                <a:cs typeface="Helvetica"/>
              </a:rPr>
              <a:t>due</a:t>
            </a:r>
            <a:r>
              <a:rPr sz="1650" spc="-15" dirty="0">
                <a:solidFill>
                  <a:srgbClr val="575756"/>
                </a:solidFill>
                <a:latin typeface="Helvetica"/>
                <a:cs typeface="Helvetica"/>
              </a:rPr>
              <a:t> </a:t>
            </a:r>
            <a:r>
              <a:rPr sz="1650" dirty="0">
                <a:solidFill>
                  <a:srgbClr val="575756"/>
                </a:solidFill>
                <a:latin typeface="Helvetica"/>
                <a:cs typeface="Helvetica"/>
              </a:rPr>
              <a:t>to</a:t>
            </a:r>
            <a:r>
              <a:rPr sz="1650" spc="-20" dirty="0">
                <a:solidFill>
                  <a:srgbClr val="575756"/>
                </a:solidFill>
                <a:latin typeface="Helvetica"/>
                <a:cs typeface="Helvetica"/>
              </a:rPr>
              <a:t> </a:t>
            </a:r>
            <a:r>
              <a:rPr sz="1650" dirty="0">
                <a:solidFill>
                  <a:srgbClr val="575756"/>
                </a:solidFill>
                <a:latin typeface="Helvetica"/>
                <a:cs typeface="Helvetica"/>
              </a:rPr>
              <a:t>complex</a:t>
            </a:r>
            <a:r>
              <a:rPr sz="1650" spc="-10" dirty="0">
                <a:solidFill>
                  <a:srgbClr val="575756"/>
                </a:solidFill>
                <a:latin typeface="Helvetica"/>
                <a:cs typeface="Helvetica"/>
              </a:rPr>
              <a:t> </a:t>
            </a:r>
            <a:r>
              <a:rPr sz="1650" dirty="0">
                <a:solidFill>
                  <a:srgbClr val="575756"/>
                </a:solidFill>
                <a:latin typeface="Helvetica"/>
                <a:cs typeface="Helvetica"/>
              </a:rPr>
              <a:t>landscape</a:t>
            </a:r>
            <a:r>
              <a:rPr sz="1650" spc="-15" dirty="0">
                <a:solidFill>
                  <a:srgbClr val="575756"/>
                </a:solidFill>
                <a:latin typeface="Helvetica"/>
                <a:cs typeface="Helvetica"/>
              </a:rPr>
              <a:t> </a:t>
            </a:r>
            <a:r>
              <a:rPr sz="1650" dirty="0">
                <a:solidFill>
                  <a:srgbClr val="575756"/>
                </a:solidFill>
                <a:latin typeface="Helvetica"/>
                <a:cs typeface="Helvetica"/>
              </a:rPr>
              <a:t>and</a:t>
            </a:r>
            <a:r>
              <a:rPr sz="1650" spc="-15" dirty="0">
                <a:solidFill>
                  <a:srgbClr val="575756"/>
                </a:solidFill>
                <a:latin typeface="Helvetica"/>
                <a:cs typeface="Helvetica"/>
              </a:rPr>
              <a:t> </a:t>
            </a:r>
            <a:r>
              <a:rPr sz="1650" dirty="0">
                <a:solidFill>
                  <a:srgbClr val="575756"/>
                </a:solidFill>
                <a:latin typeface="Helvetica"/>
                <a:cs typeface="Helvetica"/>
              </a:rPr>
              <a:t>levels</a:t>
            </a:r>
            <a:r>
              <a:rPr sz="1650" spc="-10" dirty="0">
                <a:solidFill>
                  <a:srgbClr val="575756"/>
                </a:solidFill>
                <a:latin typeface="Helvetica"/>
                <a:cs typeface="Helvetica"/>
              </a:rPr>
              <a:t> </a:t>
            </a:r>
            <a:r>
              <a:rPr sz="1650" dirty="0">
                <a:solidFill>
                  <a:srgbClr val="575756"/>
                </a:solidFill>
                <a:latin typeface="Helvetica"/>
                <a:cs typeface="Helvetica"/>
              </a:rPr>
              <a:t>of</a:t>
            </a:r>
            <a:r>
              <a:rPr sz="1650" spc="-10" dirty="0">
                <a:solidFill>
                  <a:srgbClr val="575756"/>
                </a:solidFill>
                <a:latin typeface="Helvetica"/>
                <a:cs typeface="Helvetica"/>
              </a:rPr>
              <a:t> scale</a:t>
            </a:r>
            <a:endParaRPr sz="1650">
              <a:latin typeface="Helvetica"/>
              <a:cs typeface="Helvetica"/>
            </a:endParaRPr>
          </a:p>
        </p:txBody>
      </p:sp>
      <p:sp>
        <p:nvSpPr>
          <p:cNvPr id="5" name="object 5"/>
          <p:cNvSpPr txBox="1"/>
          <p:nvPr/>
        </p:nvSpPr>
        <p:spPr>
          <a:xfrm>
            <a:off x="1047088" y="8110559"/>
            <a:ext cx="9067800" cy="377190"/>
          </a:xfrm>
          <a:prstGeom prst="rect">
            <a:avLst/>
          </a:prstGeom>
          <a:solidFill>
            <a:srgbClr val="50B796"/>
          </a:solidFill>
        </p:spPr>
        <p:txBody>
          <a:bodyPr vert="horz" wrap="square" lIns="0" tIns="0" rIns="0" bIns="0" rtlCol="0">
            <a:spAutoFit/>
          </a:bodyPr>
          <a:lstStyle/>
          <a:p>
            <a:pPr marL="83185">
              <a:lnSpc>
                <a:spcPts val="2680"/>
              </a:lnSpc>
            </a:pPr>
            <a:r>
              <a:rPr sz="2300" b="1" dirty="0">
                <a:solidFill>
                  <a:srgbClr val="FFFFFF"/>
                </a:solidFill>
                <a:latin typeface="Helvetica"/>
                <a:cs typeface="Helvetica"/>
              </a:rPr>
              <a:t>Outcome</a:t>
            </a:r>
            <a:r>
              <a:rPr sz="2300" b="1" spc="-30" dirty="0">
                <a:solidFill>
                  <a:srgbClr val="FFFFFF"/>
                </a:solidFill>
                <a:latin typeface="Helvetica"/>
                <a:cs typeface="Helvetica"/>
              </a:rPr>
              <a:t> </a:t>
            </a:r>
            <a:r>
              <a:rPr sz="2300" b="1" spc="-10" dirty="0">
                <a:solidFill>
                  <a:srgbClr val="FFFFFF"/>
                </a:solidFill>
                <a:latin typeface="Helvetica"/>
                <a:cs typeface="Helvetica"/>
              </a:rPr>
              <a:t>measures</a:t>
            </a:r>
            <a:endParaRPr sz="2300">
              <a:latin typeface="Helvetica"/>
              <a:cs typeface="Helvetica"/>
            </a:endParaRPr>
          </a:p>
        </p:txBody>
      </p:sp>
      <p:sp>
        <p:nvSpPr>
          <p:cNvPr id="6" name="object 6"/>
          <p:cNvSpPr txBox="1"/>
          <p:nvPr/>
        </p:nvSpPr>
        <p:spPr>
          <a:xfrm>
            <a:off x="1047088" y="8487511"/>
            <a:ext cx="9067800" cy="1459865"/>
          </a:xfrm>
          <a:prstGeom prst="rect">
            <a:avLst/>
          </a:prstGeom>
          <a:solidFill>
            <a:srgbClr val="50B796">
              <a:alpha val="19999"/>
            </a:srgbClr>
          </a:solidFill>
        </p:spPr>
        <p:txBody>
          <a:bodyPr vert="horz" wrap="square" lIns="0" tIns="51435" rIns="0" bIns="0" rtlCol="0">
            <a:spAutoFit/>
          </a:bodyPr>
          <a:lstStyle/>
          <a:p>
            <a:pPr marL="240029" indent="-156845">
              <a:lnSpc>
                <a:spcPct val="100000"/>
              </a:lnSpc>
              <a:spcBef>
                <a:spcPts val="405"/>
              </a:spcBef>
              <a:buClr>
                <a:srgbClr val="50B796"/>
              </a:buClr>
              <a:buChar char="•"/>
              <a:tabLst>
                <a:tab pos="240029" algn="l"/>
              </a:tabLst>
            </a:pPr>
            <a:r>
              <a:rPr sz="1650" dirty="0">
                <a:solidFill>
                  <a:srgbClr val="575756"/>
                </a:solidFill>
                <a:latin typeface="Helvetica"/>
                <a:cs typeface="Helvetica"/>
              </a:rPr>
              <a:t>Workforce</a:t>
            </a:r>
            <a:r>
              <a:rPr sz="1650" spc="-35" dirty="0">
                <a:solidFill>
                  <a:srgbClr val="575756"/>
                </a:solidFill>
                <a:latin typeface="Helvetica"/>
                <a:cs typeface="Helvetica"/>
              </a:rPr>
              <a:t> </a:t>
            </a:r>
            <a:r>
              <a:rPr sz="1650" dirty="0">
                <a:solidFill>
                  <a:srgbClr val="575756"/>
                </a:solidFill>
                <a:latin typeface="Helvetica"/>
                <a:cs typeface="Helvetica"/>
              </a:rPr>
              <a:t>reports</a:t>
            </a:r>
            <a:r>
              <a:rPr sz="1650" spc="-25" dirty="0">
                <a:solidFill>
                  <a:srgbClr val="575756"/>
                </a:solidFill>
                <a:latin typeface="Helvetica"/>
                <a:cs typeface="Helvetica"/>
              </a:rPr>
              <a:t> </a:t>
            </a:r>
            <a:r>
              <a:rPr sz="1650" dirty="0">
                <a:solidFill>
                  <a:srgbClr val="575756"/>
                </a:solidFill>
                <a:latin typeface="Helvetica"/>
                <a:cs typeface="Helvetica"/>
              </a:rPr>
              <a:t>increased</a:t>
            </a:r>
            <a:r>
              <a:rPr sz="1650" spc="-35" dirty="0">
                <a:solidFill>
                  <a:srgbClr val="575756"/>
                </a:solidFill>
                <a:latin typeface="Helvetica"/>
                <a:cs typeface="Helvetica"/>
              </a:rPr>
              <a:t> </a:t>
            </a:r>
            <a:r>
              <a:rPr sz="1650" dirty="0">
                <a:solidFill>
                  <a:srgbClr val="575756"/>
                </a:solidFill>
                <a:latin typeface="Helvetica"/>
                <a:cs typeface="Helvetica"/>
              </a:rPr>
              <a:t>satisfaction</a:t>
            </a:r>
            <a:r>
              <a:rPr sz="1650" spc="-30" dirty="0">
                <a:solidFill>
                  <a:srgbClr val="575756"/>
                </a:solidFill>
                <a:latin typeface="Helvetica"/>
                <a:cs typeface="Helvetica"/>
              </a:rPr>
              <a:t> </a:t>
            </a:r>
            <a:r>
              <a:rPr sz="1650" dirty="0">
                <a:solidFill>
                  <a:srgbClr val="575756"/>
                </a:solidFill>
                <a:latin typeface="Helvetica"/>
                <a:cs typeface="Helvetica"/>
              </a:rPr>
              <a:t>and</a:t>
            </a:r>
            <a:r>
              <a:rPr sz="1650" spc="-35" dirty="0">
                <a:solidFill>
                  <a:srgbClr val="575756"/>
                </a:solidFill>
                <a:latin typeface="Helvetica"/>
                <a:cs typeface="Helvetica"/>
              </a:rPr>
              <a:t> </a:t>
            </a:r>
            <a:r>
              <a:rPr sz="1650" dirty="0">
                <a:solidFill>
                  <a:srgbClr val="575756"/>
                </a:solidFill>
                <a:latin typeface="Helvetica"/>
                <a:cs typeface="Helvetica"/>
              </a:rPr>
              <a:t>engagement</a:t>
            </a:r>
            <a:r>
              <a:rPr sz="1650" spc="-25" dirty="0">
                <a:solidFill>
                  <a:srgbClr val="575756"/>
                </a:solidFill>
                <a:latin typeface="Helvetica"/>
                <a:cs typeface="Helvetica"/>
              </a:rPr>
              <a:t> </a:t>
            </a:r>
            <a:r>
              <a:rPr sz="1650" dirty="0">
                <a:solidFill>
                  <a:srgbClr val="575756"/>
                </a:solidFill>
                <a:latin typeface="Helvetica"/>
                <a:cs typeface="Helvetica"/>
              </a:rPr>
              <a:t>in</a:t>
            </a:r>
            <a:r>
              <a:rPr sz="1650" spc="-35" dirty="0">
                <a:solidFill>
                  <a:srgbClr val="575756"/>
                </a:solidFill>
                <a:latin typeface="Helvetica"/>
                <a:cs typeface="Helvetica"/>
              </a:rPr>
              <a:t> </a:t>
            </a:r>
            <a:r>
              <a:rPr sz="1650" spc="-10" dirty="0">
                <a:solidFill>
                  <a:srgbClr val="575756"/>
                </a:solidFill>
                <a:latin typeface="Helvetica"/>
                <a:cs typeface="Helvetica"/>
              </a:rPr>
              <a:t>roles</a:t>
            </a:r>
            <a:endParaRPr sz="1650">
              <a:latin typeface="Helvetica"/>
              <a:cs typeface="Helvetica"/>
            </a:endParaRPr>
          </a:p>
          <a:p>
            <a:pPr marL="240029" indent="-156845">
              <a:lnSpc>
                <a:spcPct val="100000"/>
              </a:lnSpc>
              <a:spcBef>
                <a:spcPts val="819"/>
              </a:spcBef>
              <a:buClr>
                <a:srgbClr val="50B796"/>
              </a:buClr>
              <a:buChar char="•"/>
              <a:tabLst>
                <a:tab pos="240029" algn="l"/>
              </a:tabLst>
            </a:pPr>
            <a:r>
              <a:rPr sz="1650" dirty="0">
                <a:solidFill>
                  <a:srgbClr val="575756"/>
                </a:solidFill>
                <a:latin typeface="Helvetica"/>
                <a:cs typeface="Helvetica"/>
              </a:rPr>
              <a:t>Improved</a:t>
            </a:r>
            <a:r>
              <a:rPr sz="1650" spc="-35" dirty="0">
                <a:solidFill>
                  <a:srgbClr val="575756"/>
                </a:solidFill>
                <a:latin typeface="Helvetica"/>
                <a:cs typeface="Helvetica"/>
              </a:rPr>
              <a:t> </a:t>
            </a:r>
            <a:r>
              <a:rPr sz="1650" dirty="0">
                <a:solidFill>
                  <a:srgbClr val="575756"/>
                </a:solidFill>
                <a:latin typeface="Helvetica"/>
                <a:cs typeface="Helvetica"/>
              </a:rPr>
              <a:t>retention</a:t>
            </a:r>
            <a:r>
              <a:rPr sz="1650" spc="-35" dirty="0">
                <a:solidFill>
                  <a:srgbClr val="575756"/>
                </a:solidFill>
                <a:latin typeface="Helvetica"/>
                <a:cs typeface="Helvetica"/>
              </a:rPr>
              <a:t> </a:t>
            </a:r>
            <a:r>
              <a:rPr sz="1650" dirty="0">
                <a:solidFill>
                  <a:srgbClr val="575756"/>
                </a:solidFill>
                <a:latin typeface="Helvetica"/>
                <a:cs typeface="Helvetica"/>
              </a:rPr>
              <a:t>and</a:t>
            </a:r>
            <a:r>
              <a:rPr sz="1650" spc="-30" dirty="0">
                <a:solidFill>
                  <a:srgbClr val="575756"/>
                </a:solidFill>
                <a:latin typeface="Helvetica"/>
                <a:cs typeface="Helvetica"/>
              </a:rPr>
              <a:t> </a:t>
            </a:r>
            <a:r>
              <a:rPr sz="1650" spc="-10" dirty="0">
                <a:solidFill>
                  <a:srgbClr val="575756"/>
                </a:solidFill>
                <a:latin typeface="Helvetica"/>
                <a:cs typeface="Helvetica"/>
              </a:rPr>
              <a:t>recruitment</a:t>
            </a:r>
            <a:endParaRPr sz="1650">
              <a:latin typeface="Helvetica"/>
              <a:cs typeface="Helvetica"/>
            </a:endParaRPr>
          </a:p>
          <a:p>
            <a:pPr marL="240029" indent="-156845">
              <a:lnSpc>
                <a:spcPct val="100000"/>
              </a:lnSpc>
              <a:spcBef>
                <a:spcPts val="825"/>
              </a:spcBef>
              <a:buClr>
                <a:srgbClr val="50B796"/>
              </a:buClr>
              <a:buChar char="•"/>
              <a:tabLst>
                <a:tab pos="240029" algn="l"/>
              </a:tabLst>
            </a:pPr>
            <a:r>
              <a:rPr sz="1650" spc="-10" dirty="0">
                <a:solidFill>
                  <a:srgbClr val="575756"/>
                </a:solidFill>
                <a:latin typeface="Helvetica"/>
                <a:cs typeface="Helvetica"/>
              </a:rPr>
              <a:t>Engagement</a:t>
            </a:r>
            <a:r>
              <a:rPr sz="1650" spc="-70" dirty="0">
                <a:solidFill>
                  <a:srgbClr val="575756"/>
                </a:solidFill>
                <a:latin typeface="Helvetica"/>
                <a:cs typeface="Helvetica"/>
              </a:rPr>
              <a:t> </a:t>
            </a:r>
            <a:r>
              <a:rPr sz="1650" dirty="0">
                <a:solidFill>
                  <a:srgbClr val="575756"/>
                </a:solidFill>
                <a:latin typeface="Helvetica"/>
                <a:cs typeface="Helvetica"/>
              </a:rPr>
              <a:t>with</a:t>
            </a:r>
            <a:r>
              <a:rPr sz="1650" spc="-70" dirty="0">
                <a:solidFill>
                  <a:srgbClr val="575756"/>
                </a:solidFill>
                <a:latin typeface="Helvetica"/>
                <a:cs typeface="Helvetica"/>
              </a:rPr>
              <a:t> </a:t>
            </a:r>
            <a:r>
              <a:rPr sz="1650" spc="-10" dirty="0">
                <a:solidFill>
                  <a:srgbClr val="575756"/>
                </a:solidFill>
                <a:latin typeface="Helvetica"/>
                <a:cs typeface="Helvetica"/>
              </a:rPr>
              <a:t>training</a:t>
            </a:r>
            <a:r>
              <a:rPr sz="1650" spc="-70" dirty="0">
                <a:solidFill>
                  <a:srgbClr val="575756"/>
                </a:solidFill>
                <a:latin typeface="Helvetica"/>
                <a:cs typeface="Helvetica"/>
              </a:rPr>
              <a:t> </a:t>
            </a:r>
            <a:r>
              <a:rPr sz="1650" spc="-10" dirty="0">
                <a:solidFill>
                  <a:srgbClr val="575756"/>
                </a:solidFill>
                <a:latin typeface="Helvetica"/>
                <a:cs typeface="Helvetica"/>
              </a:rPr>
              <a:t>programmes</a:t>
            </a:r>
            <a:r>
              <a:rPr sz="1650" spc="-65" dirty="0">
                <a:solidFill>
                  <a:srgbClr val="575756"/>
                </a:solidFill>
                <a:latin typeface="Helvetica"/>
                <a:cs typeface="Helvetica"/>
              </a:rPr>
              <a:t> </a:t>
            </a:r>
            <a:r>
              <a:rPr sz="1650" dirty="0">
                <a:solidFill>
                  <a:srgbClr val="575756"/>
                </a:solidFill>
                <a:latin typeface="Helvetica"/>
                <a:cs typeface="Helvetica"/>
              </a:rPr>
              <a:t>and</a:t>
            </a:r>
            <a:r>
              <a:rPr sz="1650" spc="-70" dirty="0">
                <a:solidFill>
                  <a:srgbClr val="575756"/>
                </a:solidFill>
                <a:latin typeface="Helvetica"/>
                <a:cs typeface="Helvetica"/>
              </a:rPr>
              <a:t> </a:t>
            </a:r>
            <a:r>
              <a:rPr sz="1650" spc="-10" dirty="0">
                <a:solidFill>
                  <a:srgbClr val="575756"/>
                </a:solidFill>
                <a:latin typeface="Helvetica"/>
                <a:cs typeface="Helvetica"/>
              </a:rPr>
              <a:t>support</a:t>
            </a:r>
            <a:r>
              <a:rPr sz="1650" spc="-70" dirty="0">
                <a:solidFill>
                  <a:srgbClr val="575756"/>
                </a:solidFill>
                <a:latin typeface="Helvetica"/>
                <a:cs typeface="Helvetica"/>
              </a:rPr>
              <a:t> </a:t>
            </a:r>
            <a:r>
              <a:rPr sz="1650" spc="-10" dirty="0">
                <a:solidFill>
                  <a:srgbClr val="575756"/>
                </a:solidFill>
                <a:latin typeface="Helvetica"/>
                <a:cs typeface="Helvetica"/>
              </a:rPr>
              <a:t>offers</a:t>
            </a:r>
            <a:r>
              <a:rPr sz="1650" spc="-70" dirty="0">
                <a:solidFill>
                  <a:srgbClr val="575756"/>
                </a:solidFill>
                <a:latin typeface="Helvetica"/>
                <a:cs typeface="Helvetica"/>
              </a:rPr>
              <a:t> </a:t>
            </a:r>
            <a:r>
              <a:rPr sz="1650" dirty="0">
                <a:solidFill>
                  <a:srgbClr val="575756"/>
                </a:solidFill>
                <a:latin typeface="Helvetica"/>
                <a:cs typeface="Helvetica"/>
              </a:rPr>
              <a:t>and</a:t>
            </a:r>
            <a:r>
              <a:rPr sz="1650" spc="-65" dirty="0">
                <a:solidFill>
                  <a:srgbClr val="575756"/>
                </a:solidFill>
                <a:latin typeface="Helvetica"/>
                <a:cs typeface="Helvetica"/>
              </a:rPr>
              <a:t> </a:t>
            </a:r>
            <a:r>
              <a:rPr sz="1650" spc="-20" dirty="0">
                <a:solidFill>
                  <a:srgbClr val="575756"/>
                </a:solidFill>
                <a:latin typeface="Helvetica"/>
                <a:cs typeface="Helvetica"/>
              </a:rPr>
              <a:t>representation</a:t>
            </a:r>
            <a:r>
              <a:rPr sz="1650" spc="-70" dirty="0">
                <a:solidFill>
                  <a:srgbClr val="575756"/>
                </a:solidFill>
                <a:latin typeface="Helvetica"/>
                <a:cs typeface="Helvetica"/>
              </a:rPr>
              <a:t> </a:t>
            </a:r>
            <a:r>
              <a:rPr sz="1650" dirty="0">
                <a:solidFill>
                  <a:srgbClr val="575756"/>
                </a:solidFill>
                <a:latin typeface="Helvetica"/>
                <a:cs typeface="Helvetica"/>
              </a:rPr>
              <a:t>of</a:t>
            </a:r>
            <a:r>
              <a:rPr sz="1650" spc="-70" dirty="0">
                <a:solidFill>
                  <a:srgbClr val="575756"/>
                </a:solidFill>
                <a:latin typeface="Helvetica"/>
                <a:cs typeface="Helvetica"/>
              </a:rPr>
              <a:t> </a:t>
            </a:r>
            <a:r>
              <a:rPr sz="1650" spc="-10" dirty="0">
                <a:solidFill>
                  <a:srgbClr val="575756"/>
                </a:solidFill>
                <a:latin typeface="Helvetica"/>
                <a:cs typeface="Helvetica"/>
              </a:rPr>
              <a:t>diverse</a:t>
            </a:r>
            <a:r>
              <a:rPr sz="1650" spc="-70" dirty="0">
                <a:solidFill>
                  <a:srgbClr val="575756"/>
                </a:solidFill>
                <a:latin typeface="Helvetica"/>
                <a:cs typeface="Helvetica"/>
              </a:rPr>
              <a:t> </a:t>
            </a:r>
            <a:r>
              <a:rPr sz="1650" spc="-10" dirty="0">
                <a:solidFill>
                  <a:srgbClr val="575756"/>
                </a:solidFill>
                <a:latin typeface="Helvetica"/>
                <a:cs typeface="Helvetica"/>
              </a:rPr>
              <a:t>groups</a:t>
            </a:r>
            <a:endParaRPr sz="1650">
              <a:latin typeface="Helvetica"/>
              <a:cs typeface="Helvetica"/>
            </a:endParaRPr>
          </a:p>
          <a:p>
            <a:pPr marL="240029" indent="-156845">
              <a:lnSpc>
                <a:spcPct val="100000"/>
              </a:lnSpc>
              <a:spcBef>
                <a:spcPts val="825"/>
              </a:spcBef>
              <a:buClr>
                <a:srgbClr val="50B796"/>
              </a:buClr>
              <a:buChar char="•"/>
              <a:tabLst>
                <a:tab pos="240029" algn="l"/>
              </a:tabLst>
            </a:pPr>
            <a:r>
              <a:rPr sz="1650" dirty="0">
                <a:solidFill>
                  <a:srgbClr val="575756"/>
                </a:solidFill>
                <a:latin typeface="Helvetica"/>
                <a:cs typeface="Helvetica"/>
              </a:rPr>
              <a:t>Workforce</a:t>
            </a:r>
            <a:r>
              <a:rPr sz="1650" spc="-25" dirty="0">
                <a:solidFill>
                  <a:srgbClr val="575756"/>
                </a:solidFill>
                <a:latin typeface="Helvetica"/>
                <a:cs typeface="Helvetica"/>
              </a:rPr>
              <a:t> </a:t>
            </a:r>
            <a:r>
              <a:rPr sz="1650" dirty="0">
                <a:solidFill>
                  <a:srgbClr val="575756"/>
                </a:solidFill>
                <a:latin typeface="Helvetica"/>
                <a:cs typeface="Helvetica"/>
              </a:rPr>
              <a:t>demographics</a:t>
            </a:r>
            <a:r>
              <a:rPr sz="1650" spc="-20" dirty="0">
                <a:solidFill>
                  <a:srgbClr val="575756"/>
                </a:solidFill>
                <a:latin typeface="Helvetica"/>
                <a:cs typeface="Helvetica"/>
              </a:rPr>
              <a:t> </a:t>
            </a:r>
            <a:r>
              <a:rPr sz="1650" dirty="0">
                <a:solidFill>
                  <a:srgbClr val="575756"/>
                </a:solidFill>
                <a:latin typeface="Helvetica"/>
                <a:cs typeface="Helvetica"/>
              </a:rPr>
              <a:t>are</a:t>
            </a:r>
            <a:r>
              <a:rPr sz="1650" spc="-20" dirty="0">
                <a:solidFill>
                  <a:srgbClr val="575756"/>
                </a:solidFill>
                <a:latin typeface="Helvetica"/>
                <a:cs typeface="Helvetica"/>
              </a:rPr>
              <a:t> </a:t>
            </a:r>
            <a:r>
              <a:rPr sz="1650" dirty="0">
                <a:solidFill>
                  <a:srgbClr val="575756"/>
                </a:solidFill>
                <a:latin typeface="Helvetica"/>
                <a:cs typeface="Helvetica"/>
              </a:rPr>
              <a:t>representative</a:t>
            </a:r>
            <a:r>
              <a:rPr sz="1650" spc="-25" dirty="0">
                <a:solidFill>
                  <a:srgbClr val="575756"/>
                </a:solidFill>
                <a:latin typeface="Helvetica"/>
                <a:cs typeface="Helvetica"/>
              </a:rPr>
              <a:t> </a:t>
            </a:r>
            <a:r>
              <a:rPr sz="1650" dirty="0">
                <a:solidFill>
                  <a:srgbClr val="575756"/>
                </a:solidFill>
                <a:latin typeface="Helvetica"/>
                <a:cs typeface="Helvetica"/>
              </a:rPr>
              <a:t>of</a:t>
            </a:r>
            <a:r>
              <a:rPr sz="1650" spc="-20" dirty="0">
                <a:solidFill>
                  <a:srgbClr val="575756"/>
                </a:solidFill>
                <a:latin typeface="Helvetica"/>
                <a:cs typeface="Helvetica"/>
              </a:rPr>
              <a:t> </a:t>
            </a:r>
            <a:r>
              <a:rPr sz="1650" dirty="0">
                <a:solidFill>
                  <a:srgbClr val="575756"/>
                </a:solidFill>
                <a:latin typeface="Helvetica"/>
                <a:cs typeface="Helvetica"/>
              </a:rPr>
              <a:t>populations</a:t>
            </a:r>
            <a:r>
              <a:rPr sz="1650" spc="-15" dirty="0">
                <a:solidFill>
                  <a:srgbClr val="575756"/>
                </a:solidFill>
                <a:latin typeface="Helvetica"/>
                <a:cs typeface="Helvetica"/>
              </a:rPr>
              <a:t> </a:t>
            </a:r>
            <a:r>
              <a:rPr sz="1650" dirty="0">
                <a:solidFill>
                  <a:srgbClr val="575756"/>
                </a:solidFill>
                <a:latin typeface="Helvetica"/>
                <a:cs typeface="Helvetica"/>
              </a:rPr>
              <a:t>and</a:t>
            </a:r>
            <a:r>
              <a:rPr sz="1650" spc="-25" dirty="0">
                <a:solidFill>
                  <a:srgbClr val="575756"/>
                </a:solidFill>
                <a:latin typeface="Helvetica"/>
                <a:cs typeface="Helvetica"/>
              </a:rPr>
              <a:t> </a:t>
            </a:r>
            <a:r>
              <a:rPr sz="1650" dirty="0">
                <a:solidFill>
                  <a:srgbClr val="575756"/>
                </a:solidFill>
                <a:latin typeface="Helvetica"/>
                <a:cs typeface="Helvetica"/>
              </a:rPr>
              <a:t>communities</a:t>
            </a:r>
            <a:r>
              <a:rPr sz="1650" spc="-15" dirty="0">
                <a:solidFill>
                  <a:srgbClr val="575756"/>
                </a:solidFill>
                <a:latin typeface="Helvetica"/>
                <a:cs typeface="Helvetica"/>
              </a:rPr>
              <a:t> </a:t>
            </a:r>
            <a:r>
              <a:rPr sz="1650" dirty="0">
                <a:solidFill>
                  <a:srgbClr val="575756"/>
                </a:solidFill>
                <a:latin typeface="Helvetica"/>
                <a:cs typeface="Helvetica"/>
              </a:rPr>
              <a:t>they</a:t>
            </a:r>
            <a:r>
              <a:rPr sz="1650" spc="-20" dirty="0">
                <a:solidFill>
                  <a:srgbClr val="575756"/>
                </a:solidFill>
                <a:latin typeface="Helvetica"/>
                <a:cs typeface="Helvetica"/>
              </a:rPr>
              <a:t> </a:t>
            </a:r>
            <a:r>
              <a:rPr sz="1650" dirty="0">
                <a:solidFill>
                  <a:srgbClr val="575756"/>
                </a:solidFill>
                <a:latin typeface="Helvetica"/>
                <a:cs typeface="Helvetica"/>
              </a:rPr>
              <a:t>care</a:t>
            </a:r>
            <a:r>
              <a:rPr sz="1650" spc="-25" dirty="0">
                <a:solidFill>
                  <a:srgbClr val="575756"/>
                </a:solidFill>
                <a:latin typeface="Helvetica"/>
                <a:cs typeface="Helvetica"/>
              </a:rPr>
              <a:t> for</a:t>
            </a:r>
            <a:endParaRPr sz="1650">
              <a:latin typeface="Helvetica"/>
              <a:cs typeface="Helvetica"/>
            </a:endParaRPr>
          </a:p>
        </p:txBody>
      </p:sp>
      <p:sp>
        <p:nvSpPr>
          <p:cNvPr id="7" name="object 7"/>
          <p:cNvSpPr txBox="1"/>
          <p:nvPr/>
        </p:nvSpPr>
        <p:spPr>
          <a:xfrm>
            <a:off x="1047088" y="3651270"/>
            <a:ext cx="2219960" cy="4039870"/>
          </a:xfrm>
          <a:prstGeom prst="rect">
            <a:avLst/>
          </a:prstGeom>
          <a:solidFill>
            <a:srgbClr val="A3CE90">
              <a:alpha val="19999"/>
            </a:srgbClr>
          </a:solidFill>
        </p:spPr>
        <p:txBody>
          <a:bodyPr vert="horz" wrap="square" lIns="0" tIns="120015" rIns="0" bIns="0" rtlCol="0">
            <a:spAutoFit/>
          </a:bodyPr>
          <a:lstStyle/>
          <a:p>
            <a:pPr marL="146050" marR="179705">
              <a:lnSpc>
                <a:spcPct val="100000"/>
              </a:lnSpc>
              <a:spcBef>
                <a:spcPts val="945"/>
              </a:spcBef>
            </a:pPr>
            <a:r>
              <a:rPr sz="1650" dirty="0">
                <a:solidFill>
                  <a:srgbClr val="575756"/>
                </a:solidFill>
                <a:latin typeface="Helvetica"/>
                <a:cs typeface="Helvetica"/>
              </a:rPr>
              <a:t>Develop</a:t>
            </a:r>
            <a:r>
              <a:rPr sz="1650" spc="-35" dirty="0">
                <a:solidFill>
                  <a:srgbClr val="575756"/>
                </a:solidFill>
                <a:latin typeface="Helvetica"/>
                <a:cs typeface="Helvetica"/>
              </a:rPr>
              <a:t> </a:t>
            </a:r>
            <a:r>
              <a:rPr sz="1650" spc="-50" dirty="0">
                <a:solidFill>
                  <a:srgbClr val="575756"/>
                </a:solidFill>
                <a:latin typeface="Helvetica"/>
                <a:cs typeface="Helvetica"/>
              </a:rPr>
              <a:t>a </a:t>
            </a:r>
            <a:r>
              <a:rPr sz="1650" spc="-10" dirty="0">
                <a:solidFill>
                  <a:srgbClr val="575756"/>
                </a:solidFill>
                <a:latin typeface="Helvetica"/>
                <a:cs typeface="Helvetica"/>
              </a:rPr>
              <a:t>comprehensive </a:t>
            </a:r>
            <a:r>
              <a:rPr sz="1650" dirty="0">
                <a:solidFill>
                  <a:srgbClr val="575756"/>
                </a:solidFill>
                <a:latin typeface="Helvetica"/>
                <a:cs typeface="Helvetica"/>
              </a:rPr>
              <a:t>workforce</a:t>
            </a:r>
            <a:r>
              <a:rPr sz="1650" spc="-45" dirty="0">
                <a:solidFill>
                  <a:srgbClr val="575756"/>
                </a:solidFill>
                <a:latin typeface="Helvetica"/>
                <a:cs typeface="Helvetica"/>
              </a:rPr>
              <a:t> </a:t>
            </a:r>
            <a:r>
              <a:rPr sz="1650" spc="-10" dirty="0">
                <a:solidFill>
                  <a:srgbClr val="575756"/>
                </a:solidFill>
                <a:latin typeface="Helvetica"/>
                <a:cs typeface="Helvetica"/>
              </a:rPr>
              <a:t>support </a:t>
            </a:r>
            <a:r>
              <a:rPr sz="1650" dirty="0">
                <a:solidFill>
                  <a:srgbClr val="575756"/>
                </a:solidFill>
                <a:latin typeface="Helvetica"/>
                <a:cs typeface="Helvetica"/>
              </a:rPr>
              <a:t>and</a:t>
            </a:r>
            <a:r>
              <a:rPr sz="1650" spc="-25" dirty="0">
                <a:solidFill>
                  <a:srgbClr val="575756"/>
                </a:solidFill>
                <a:latin typeface="Helvetica"/>
                <a:cs typeface="Helvetica"/>
              </a:rPr>
              <a:t> </a:t>
            </a:r>
            <a:r>
              <a:rPr sz="1650" spc="-10" dirty="0">
                <a:solidFill>
                  <a:srgbClr val="575756"/>
                </a:solidFill>
                <a:latin typeface="Helvetica"/>
                <a:cs typeface="Helvetica"/>
              </a:rPr>
              <a:t>development </a:t>
            </a:r>
            <a:r>
              <a:rPr sz="1650" dirty="0">
                <a:solidFill>
                  <a:srgbClr val="575756"/>
                </a:solidFill>
                <a:latin typeface="Helvetica"/>
                <a:cs typeface="Helvetica"/>
              </a:rPr>
              <a:t>offer</a:t>
            </a:r>
            <a:r>
              <a:rPr sz="1650" spc="-50" dirty="0">
                <a:solidFill>
                  <a:srgbClr val="575756"/>
                </a:solidFill>
                <a:latin typeface="Helvetica"/>
                <a:cs typeface="Helvetica"/>
              </a:rPr>
              <a:t> </a:t>
            </a:r>
            <a:r>
              <a:rPr sz="1650" spc="-10" dirty="0">
                <a:solidFill>
                  <a:srgbClr val="575756"/>
                </a:solidFill>
                <a:latin typeface="Helvetica"/>
                <a:cs typeface="Helvetica"/>
              </a:rPr>
              <a:t>enhancing </a:t>
            </a:r>
            <a:r>
              <a:rPr sz="1650" dirty="0">
                <a:solidFill>
                  <a:srgbClr val="575756"/>
                </a:solidFill>
                <a:latin typeface="Helvetica"/>
                <a:cs typeface="Helvetica"/>
              </a:rPr>
              <a:t>skills, support </a:t>
            </a:r>
            <a:r>
              <a:rPr sz="1650" spc="-10" dirty="0">
                <a:solidFill>
                  <a:srgbClr val="575756"/>
                </a:solidFill>
                <a:latin typeface="Helvetica"/>
                <a:cs typeface="Helvetica"/>
              </a:rPr>
              <a:t>staff </a:t>
            </a:r>
            <a:r>
              <a:rPr sz="1650" dirty="0">
                <a:solidFill>
                  <a:srgbClr val="575756"/>
                </a:solidFill>
                <a:latin typeface="Helvetica"/>
                <a:cs typeface="Helvetica"/>
              </a:rPr>
              <a:t>wellbeing, </a:t>
            </a:r>
            <a:r>
              <a:rPr sz="1650" spc="-10" dirty="0">
                <a:solidFill>
                  <a:srgbClr val="575756"/>
                </a:solidFill>
                <a:latin typeface="Helvetica"/>
                <a:cs typeface="Helvetica"/>
              </a:rPr>
              <a:t>attract </a:t>
            </a:r>
            <a:r>
              <a:rPr sz="1650" dirty="0">
                <a:solidFill>
                  <a:srgbClr val="575756"/>
                </a:solidFill>
                <a:latin typeface="Helvetica"/>
                <a:cs typeface="Helvetica"/>
              </a:rPr>
              <a:t>future</a:t>
            </a:r>
            <a:r>
              <a:rPr sz="1650" spc="-30" dirty="0">
                <a:solidFill>
                  <a:srgbClr val="575756"/>
                </a:solidFill>
                <a:latin typeface="Helvetica"/>
                <a:cs typeface="Helvetica"/>
              </a:rPr>
              <a:t> </a:t>
            </a:r>
            <a:r>
              <a:rPr sz="1650" spc="-10" dirty="0">
                <a:solidFill>
                  <a:srgbClr val="575756"/>
                </a:solidFill>
                <a:latin typeface="Helvetica"/>
                <a:cs typeface="Helvetica"/>
              </a:rPr>
              <a:t>workforce</a:t>
            </a:r>
            <a:r>
              <a:rPr sz="1650" spc="500" dirty="0">
                <a:solidFill>
                  <a:srgbClr val="575756"/>
                </a:solidFill>
                <a:latin typeface="Helvetica"/>
                <a:cs typeface="Helvetica"/>
              </a:rPr>
              <a:t> </a:t>
            </a:r>
            <a:r>
              <a:rPr sz="1650" dirty="0">
                <a:solidFill>
                  <a:srgbClr val="575756"/>
                </a:solidFill>
                <a:latin typeface="Helvetica"/>
                <a:cs typeface="Helvetica"/>
              </a:rPr>
              <a:t>and</a:t>
            </a:r>
            <a:r>
              <a:rPr sz="1650" spc="-20" dirty="0">
                <a:solidFill>
                  <a:srgbClr val="575756"/>
                </a:solidFill>
                <a:latin typeface="Helvetica"/>
                <a:cs typeface="Helvetica"/>
              </a:rPr>
              <a:t> </a:t>
            </a:r>
            <a:r>
              <a:rPr sz="1650" dirty="0">
                <a:solidFill>
                  <a:srgbClr val="575756"/>
                </a:solidFill>
                <a:latin typeface="Helvetica"/>
                <a:cs typeface="Helvetica"/>
              </a:rPr>
              <a:t>meet</a:t>
            </a:r>
            <a:r>
              <a:rPr sz="1650" spc="-5" dirty="0">
                <a:solidFill>
                  <a:srgbClr val="575756"/>
                </a:solidFill>
                <a:latin typeface="Helvetica"/>
                <a:cs typeface="Helvetica"/>
              </a:rPr>
              <a:t> </a:t>
            </a:r>
            <a:r>
              <a:rPr sz="1650" spc="-10" dirty="0">
                <a:solidFill>
                  <a:srgbClr val="575756"/>
                </a:solidFill>
                <a:latin typeface="Helvetica"/>
                <a:cs typeface="Helvetica"/>
              </a:rPr>
              <a:t>evolving </a:t>
            </a:r>
            <a:r>
              <a:rPr sz="1650" dirty="0">
                <a:solidFill>
                  <a:srgbClr val="575756"/>
                </a:solidFill>
                <a:latin typeface="Helvetica"/>
                <a:cs typeface="Helvetica"/>
              </a:rPr>
              <a:t>needs of our </a:t>
            </a:r>
            <a:r>
              <a:rPr sz="1650" spc="-10" dirty="0">
                <a:solidFill>
                  <a:srgbClr val="575756"/>
                </a:solidFill>
                <a:latin typeface="Helvetica"/>
                <a:cs typeface="Helvetica"/>
              </a:rPr>
              <a:t>system</a:t>
            </a:r>
            <a:endParaRPr sz="1650">
              <a:latin typeface="Helvetica"/>
              <a:cs typeface="Helvetica"/>
            </a:endParaRPr>
          </a:p>
        </p:txBody>
      </p:sp>
      <p:sp>
        <p:nvSpPr>
          <p:cNvPr id="8" name="object 8"/>
          <p:cNvSpPr txBox="1"/>
          <p:nvPr/>
        </p:nvSpPr>
        <p:spPr>
          <a:xfrm>
            <a:off x="3882469" y="3118094"/>
            <a:ext cx="2322830" cy="377825"/>
          </a:xfrm>
          <a:prstGeom prst="rect">
            <a:avLst/>
          </a:prstGeom>
        </p:spPr>
        <p:txBody>
          <a:bodyPr vert="horz" wrap="square" lIns="0" tIns="13335" rIns="0" bIns="0" rtlCol="0">
            <a:spAutoFit/>
          </a:bodyPr>
          <a:lstStyle/>
          <a:p>
            <a:pPr marL="12700">
              <a:lnSpc>
                <a:spcPct val="100000"/>
              </a:lnSpc>
              <a:spcBef>
                <a:spcPts val="105"/>
              </a:spcBef>
            </a:pPr>
            <a:r>
              <a:rPr sz="2300" b="1" dirty="0">
                <a:solidFill>
                  <a:srgbClr val="575756"/>
                </a:solidFill>
                <a:latin typeface="Helvetica"/>
                <a:cs typeface="Helvetica"/>
              </a:rPr>
              <a:t>SYSTEM </a:t>
            </a:r>
            <a:r>
              <a:rPr sz="2300" b="1" spc="-10" dirty="0">
                <a:solidFill>
                  <a:srgbClr val="575756"/>
                </a:solidFill>
                <a:latin typeface="Helvetica"/>
                <a:cs typeface="Helvetica"/>
              </a:rPr>
              <a:t>NEEDS</a:t>
            </a:r>
            <a:endParaRPr sz="2300">
              <a:latin typeface="Helvetica"/>
              <a:cs typeface="Helvetica"/>
            </a:endParaRPr>
          </a:p>
        </p:txBody>
      </p:sp>
      <p:sp>
        <p:nvSpPr>
          <p:cNvPr id="9" name="object 9"/>
          <p:cNvSpPr txBox="1"/>
          <p:nvPr/>
        </p:nvSpPr>
        <p:spPr>
          <a:xfrm>
            <a:off x="1034388" y="3097153"/>
            <a:ext cx="10359390" cy="377825"/>
          </a:xfrm>
          <a:prstGeom prst="rect">
            <a:avLst/>
          </a:prstGeom>
        </p:spPr>
        <p:txBody>
          <a:bodyPr vert="horz" wrap="square" lIns="0" tIns="13335" rIns="0" bIns="0" rtlCol="0">
            <a:spAutoFit/>
          </a:bodyPr>
          <a:lstStyle/>
          <a:p>
            <a:pPr marL="12700">
              <a:lnSpc>
                <a:spcPct val="100000"/>
              </a:lnSpc>
              <a:spcBef>
                <a:spcPts val="105"/>
              </a:spcBef>
              <a:tabLst>
                <a:tab pos="7299959" algn="l"/>
              </a:tabLst>
            </a:pPr>
            <a:r>
              <a:rPr sz="2300" b="1" spc="-20" dirty="0">
                <a:solidFill>
                  <a:srgbClr val="575756"/>
                </a:solidFill>
                <a:latin typeface="Helvetica"/>
                <a:cs typeface="Helvetica"/>
              </a:rPr>
              <a:t>AIMS</a:t>
            </a:r>
            <a:r>
              <a:rPr sz="2300" b="1" dirty="0">
                <a:solidFill>
                  <a:srgbClr val="575756"/>
                </a:solidFill>
                <a:latin typeface="Helvetica"/>
                <a:cs typeface="Helvetica"/>
              </a:rPr>
              <a:t>	WORKFORCE </a:t>
            </a:r>
            <a:r>
              <a:rPr sz="2300" b="1" spc="-10" dirty="0">
                <a:solidFill>
                  <a:srgbClr val="575756"/>
                </a:solidFill>
                <a:latin typeface="Helvetica"/>
                <a:cs typeface="Helvetica"/>
              </a:rPr>
              <a:t>NEEDS</a:t>
            </a:r>
            <a:endParaRPr sz="2300">
              <a:latin typeface="Helvetica"/>
              <a:cs typeface="Helvetica"/>
            </a:endParaRPr>
          </a:p>
        </p:txBody>
      </p:sp>
      <p:sp>
        <p:nvSpPr>
          <p:cNvPr id="10" name="object 10"/>
          <p:cNvSpPr txBox="1"/>
          <p:nvPr/>
        </p:nvSpPr>
        <p:spPr>
          <a:xfrm>
            <a:off x="3895169" y="3651270"/>
            <a:ext cx="3811904" cy="1006475"/>
          </a:xfrm>
          <a:prstGeom prst="rect">
            <a:avLst/>
          </a:prstGeom>
          <a:solidFill>
            <a:srgbClr val="A3CE90">
              <a:alpha val="19999"/>
            </a:srgbClr>
          </a:solidFill>
        </p:spPr>
        <p:txBody>
          <a:bodyPr vert="horz" wrap="square" lIns="0" tIns="104775" rIns="0" bIns="0" rtlCol="0">
            <a:spAutoFit/>
          </a:bodyPr>
          <a:lstStyle/>
          <a:p>
            <a:pPr marL="184150" marR="208915">
              <a:lnSpc>
                <a:spcPct val="100000"/>
              </a:lnSpc>
              <a:spcBef>
                <a:spcPts val="825"/>
              </a:spcBef>
            </a:pPr>
            <a:r>
              <a:rPr sz="1650" dirty="0">
                <a:solidFill>
                  <a:srgbClr val="575756"/>
                </a:solidFill>
                <a:latin typeface="Helvetica"/>
                <a:cs typeface="Helvetica"/>
              </a:rPr>
              <a:t>A</a:t>
            </a:r>
            <a:r>
              <a:rPr sz="1650" spc="-114" dirty="0">
                <a:solidFill>
                  <a:srgbClr val="575756"/>
                </a:solidFill>
                <a:latin typeface="Helvetica"/>
                <a:cs typeface="Helvetica"/>
              </a:rPr>
              <a:t> </a:t>
            </a:r>
            <a:r>
              <a:rPr sz="1650" dirty="0">
                <a:solidFill>
                  <a:srgbClr val="575756"/>
                </a:solidFill>
                <a:latin typeface="Helvetica"/>
                <a:cs typeface="Helvetica"/>
              </a:rPr>
              <a:t>thriving</a:t>
            </a:r>
            <a:r>
              <a:rPr sz="1650" spc="-30" dirty="0">
                <a:solidFill>
                  <a:srgbClr val="575756"/>
                </a:solidFill>
                <a:latin typeface="Helvetica"/>
                <a:cs typeface="Helvetica"/>
              </a:rPr>
              <a:t> </a:t>
            </a:r>
            <a:r>
              <a:rPr sz="1650" dirty="0">
                <a:solidFill>
                  <a:srgbClr val="575756"/>
                </a:solidFill>
                <a:latin typeface="Helvetica"/>
                <a:cs typeface="Helvetica"/>
              </a:rPr>
              <a:t>primary</a:t>
            </a:r>
            <a:r>
              <a:rPr sz="1650" spc="-25" dirty="0">
                <a:solidFill>
                  <a:srgbClr val="575756"/>
                </a:solidFill>
                <a:latin typeface="Helvetica"/>
                <a:cs typeface="Helvetica"/>
              </a:rPr>
              <a:t> </a:t>
            </a:r>
            <a:r>
              <a:rPr sz="1650" dirty="0">
                <a:solidFill>
                  <a:srgbClr val="575756"/>
                </a:solidFill>
                <a:latin typeface="Helvetica"/>
                <a:cs typeface="Helvetica"/>
              </a:rPr>
              <a:t>care</a:t>
            </a:r>
            <a:r>
              <a:rPr sz="1650" spc="-25" dirty="0">
                <a:solidFill>
                  <a:srgbClr val="575756"/>
                </a:solidFill>
                <a:latin typeface="Helvetica"/>
                <a:cs typeface="Helvetica"/>
              </a:rPr>
              <a:t> </a:t>
            </a:r>
            <a:r>
              <a:rPr sz="1650" dirty="0">
                <a:solidFill>
                  <a:srgbClr val="575756"/>
                </a:solidFill>
                <a:latin typeface="Helvetica"/>
                <a:cs typeface="Helvetica"/>
              </a:rPr>
              <a:t>system</a:t>
            </a:r>
            <a:r>
              <a:rPr sz="1650" spc="-25" dirty="0">
                <a:solidFill>
                  <a:srgbClr val="575756"/>
                </a:solidFill>
                <a:latin typeface="Helvetica"/>
                <a:cs typeface="Helvetica"/>
              </a:rPr>
              <a:t> </a:t>
            </a:r>
            <a:r>
              <a:rPr sz="1650" spc="-10" dirty="0">
                <a:solidFill>
                  <a:srgbClr val="575756"/>
                </a:solidFill>
                <a:latin typeface="Helvetica"/>
                <a:cs typeface="Helvetica"/>
              </a:rPr>
              <a:t>level </a:t>
            </a:r>
            <a:r>
              <a:rPr sz="1650" dirty="0">
                <a:solidFill>
                  <a:srgbClr val="575756"/>
                </a:solidFill>
                <a:latin typeface="Helvetica"/>
                <a:cs typeface="Helvetica"/>
              </a:rPr>
              <a:t>workforce</a:t>
            </a:r>
            <a:r>
              <a:rPr sz="1650" spc="-30" dirty="0">
                <a:solidFill>
                  <a:srgbClr val="575756"/>
                </a:solidFill>
                <a:latin typeface="Helvetica"/>
                <a:cs typeface="Helvetica"/>
              </a:rPr>
              <a:t> </a:t>
            </a:r>
            <a:r>
              <a:rPr sz="1650" dirty="0">
                <a:solidFill>
                  <a:srgbClr val="575756"/>
                </a:solidFill>
                <a:latin typeface="Helvetica"/>
                <a:cs typeface="Helvetica"/>
              </a:rPr>
              <a:t>with</a:t>
            </a:r>
            <a:r>
              <a:rPr sz="1650" spc="-30" dirty="0">
                <a:solidFill>
                  <a:srgbClr val="575756"/>
                </a:solidFill>
                <a:latin typeface="Helvetica"/>
                <a:cs typeface="Helvetica"/>
              </a:rPr>
              <a:t> </a:t>
            </a:r>
            <a:r>
              <a:rPr sz="1650" dirty="0">
                <a:solidFill>
                  <a:srgbClr val="575756"/>
                </a:solidFill>
                <a:latin typeface="Helvetica"/>
                <a:cs typeface="Helvetica"/>
              </a:rPr>
              <a:t>skilled,</a:t>
            </a:r>
            <a:r>
              <a:rPr sz="1650" spc="-25" dirty="0">
                <a:solidFill>
                  <a:srgbClr val="575756"/>
                </a:solidFill>
                <a:latin typeface="Helvetica"/>
                <a:cs typeface="Helvetica"/>
              </a:rPr>
              <a:t> </a:t>
            </a:r>
            <a:r>
              <a:rPr sz="1650" dirty="0">
                <a:solidFill>
                  <a:srgbClr val="575756"/>
                </a:solidFill>
                <a:latin typeface="Helvetica"/>
                <a:cs typeface="Helvetica"/>
              </a:rPr>
              <a:t>motivated</a:t>
            </a:r>
            <a:r>
              <a:rPr sz="1650" spc="-25" dirty="0">
                <a:solidFill>
                  <a:srgbClr val="575756"/>
                </a:solidFill>
                <a:latin typeface="Helvetica"/>
                <a:cs typeface="Helvetica"/>
              </a:rPr>
              <a:t> and </a:t>
            </a:r>
            <a:r>
              <a:rPr sz="1650" dirty="0">
                <a:solidFill>
                  <a:srgbClr val="575756"/>
                </a:solidFill>
                <a:latin typeface="Helvetica"/>
                <a:cs typeface="Helvetica"/>
              </a:rPr>
              <a:t>fulfilled</a:t>
            </a:r>
            <a:r>
              <a:rPr sz="1650" spc="-45" dirty="0">
                <a:solidFill>
                  <a:srgbClr val="575756"/>
                </a:solidFill>
                <a:latin typeface="Helvetica"/>
                <a:cs typeface="Helvetica"/>
              </a:rPr>
              <a:t> </a:t>
            </a:r>
            <a:r>
              <a:rPr sz="1650" spc="-10" dirty="0">
                <a:solidFill>
                  <a:srgbClr val="575756"/>
                </a:solidFill>
                <a:latin typeface="Helvetica"/>
                <a:cs typeface="Helvetica"/>
              </a:rPr>
              <a:t>people</a:t>
            </a:r>
            <a:endParaRPr sz="1650">
              <a:latin typeface="Helvetica"/>
              <a:cs typeface="Helvetica"/>
            </a:endParaRPr>
          </a:p>
        </p:txBody>
      </p:sp>
      <p:sp>
        <p:nvSpPr>
          <p:cNvPr id="11" name="object 11"/>
          <p:cNvSpPr txBox="1"/>
          <p:nvPr/>
        </p:nvSpPr>
        <p:spPr>
          <a:xfrm>
            <a:off x="3895169" y="5300519"/>
            <a:ext cx="3811904" cy="744855"/>
          </a:xfrm>
          <a:prstGeom prst="rect">
            <a:avLst/>
          </a:prstGeom>
          <a:solidFill>
            <a:srgbClr val="A3CE90">
              <a:alpha val="19999"/>
            </a:srgbClr>
          </a:solidFill>
        </p:spPr>
        <p:txBody>
          <a:bodyPr vert="horz" wrap="square" lIns="0" tIns="104775" rIns="0" bIns="0" rtlCol="0">
            <a:spAutoFit/>
          </a:bodyPr>
          <a:lstStyle/>
          <a:p>
            <a:pPr marL="168275" marR="213360">
              <a:lnSpc>
                <a:spcPct val="100000"/>
              </a:lnSpc>
              <a:spcBef>
                <a:spcPts val="825"/>
              </a:spcBef>
            </a:pPr>
            <a:r>
              <a:rPr sz="1650" dirty="0">
                <a:solidFill>
                  <a:srgbClr val="575756"/>
                </a:solidFill>
                <a:latin typeface="Helvetica"/>
                <a:cs typeface="Helvetica"/>
              </a:rPr>
              <a:t>Primary</a:t>
            </a:r>
            <a:r>
              <a:rPr sz="1650" spc="-30" dirty="0">
                <a:solidFill>
                  <a:srgbClr val="575756"/>
                </a:solidFill>
                <a:latin typeface="Helvetica"/>
                <a:cs typeface="Helvetica"/>
              </a:rPr>
              <a:t> </a:t>
            </a:r>
            <a:r>
              <a:rPr sz="1650" dirty="0">
                <a:solidFill>
                  <a:srgbClr val="575756"/>
                </a:solidFill>
                <a:latin typeface="Helvetica"/>
                <a:cs typeface="Helvetica"/>
              </a:rPr>
              <a:t>care</a:t>
            </a:r>
            <a:r>
              <a:rPr sz="1650" spc="-20" dirty="0">
                <a:solidFill>
                  <a:srgbClr val="575756"/>
                </a:solidFill>
                <a:latin typeface="Helvetica"/>
                <a:cs typeface="Helvetica"/>
              </a:rPr>
              <a:t> </a:t>
            </a:r>
            <a:r>
              <a:rPr sz="1650" dirty="0">
                <a:solidFill>
                  <a:srgbClr val="575756"/>
                </a:solidFill>
                <a:latin typeface="Helvetica"/>
                <a:cs typeface="Helvetica"/>
              </a:rPr>
              <a:t>workforce</a:t>
            </a:r>
            <a:r>
              <a:rPr sz="1650" spc="-20" dirty="0">
                <a:solidFill>
                  <a:srgbClr val="575756"/>
                </a:solidFill>
                <a:latin typeface="Helvetica"/>
                <a:cs typeface="Helvetica"/>
              </a:rPr>
              <a:t> </a:t>
            </a:r>
            <a:r>
              <a:rPr sz="1650" dirty="0">
                <a:solidFill>
                  <a:srgbClr val="575756"/>
                </a:solidFill>
                <a:latin typeface="Helvetica"/>
                <a:cs typeface="Helvetica"/>
              </a:rPr>
              <a:t>able</a:t>
            </a:r>
            <a:r>
              <a:rPr sz="1650" spc="-15" dirty="0">
                <a:solidFill>
                  <a:srgbClr val="575756"/>
                </a:solidFill>
                <a:latin typeface="Helvetica"/>
                <a:cs typeface="Helvetica"/>
              </a:rPr>
              <a:t> </a:t>
            </a:r>
            <a:r>
              <a:rPr sz="1650" dirty="0">
                <a:solidFill>
                  <a:srgbClr val="575756"/>
                </a:solidFill>
                <a:latin typeface="Helvetica"/>
                <a:cs typeface="Helvetica"/>
              </a:rPr>
              <a:t>to</a:t>
            </a:r>
            <a:r>
              <a:rPr sz="1650" spc="-20" dirty="0">
                <a:solidFill>
                  <a:srgbClr val="575756"/>
                </a:solidFill>
                <a:latin typeface="Helvetica"/>
                <a:cs typeface="Helvetica"/>
              </a:rPr>
              <a:t> </a:t>
            </a:r>
            <a:r>
              <a:rPr sz="1650" spc="-10" dirty="0">
                <a:solidFill>
                  <a:srgbClr val="575756"/>
                </a:solidFill>
                <a:latin typeface="Helvetica"/>
                <a:cs typeface="Helvetica"/>
              </a:rPr>
              <a:t>adapt </a:t>
            </a:r>
            <a:r>
              <a:rPr sz="1650" dirty="0">
                <a:solidFill>
                  <a:srgbClr val="575756"/>
                </a:solidFill>
                <a:latin typeface="Helvetica"/>
                <a:cs typeface="Helvetica"/>
              </a:rPr>
              <a:t>to</a:t>
            </a:r>
            <a:r>
              <a:rPr sz="1650" spc="-15" dirty="0">
                <a:solidFill>
                  <a:srgbClr val="575756"/>
                </a:solidFill>
                <a:latin typeface="Helvetica"/>
                <a:cs typeface="Helvetica"/>
              </a:rPr>
              <a:t> </a:t>
            </a:r>
            <a:r>
              <a:rPr sz="1650" dirty="0">
                <a:solidFill>
                  <a:srgbClr val="575756"/>
                </a:solidFill>
                <a:latin typeface="Helvetica"/>
                <a:cs typeface="Helvetica"/>
              </a:rPr>
              <a:t>changing</a:t>
            </a:r>
            <a:r>
              <a:rPr sz="1650" spc="-15" dirty="0">
                <a:solidFill>
                  <a:srgbClr val="575756"/>
                </a:solidFill>
                <a:latin typeface="Helvetica"/>
                <a:cs typeface="Helvetica"/>
              </a:rPr>
              <a:t> </a:t>
            </a:r>
            <a:r>
              <a:rPr sz="1650" dirty="0">
                <a:solidFill>
                  <a:srgbClr val="575756"/>
                </a:solidFill>
                <a:latin typeface="Helvetica"/>
                <a:cs typeface="Helvetica"/>
              </a:rPr>
              <a:t>needs</a:t>
            </a:r>
            <a:r>
              <a:rPr sz="1650" spc="-10" dirty="0">
                <a:solidFill>
                  <a:srgbClr val="575756"/>
                </a:solidFill>
                <a:latin typeface="Helvetica"/>
                <a:cs typeface="Helvetica"/>
              </a:rPr>
              <a:t> </a:t>
            </a:r>
            <a:r>
              <a:rPr sz="1650" dirty="0">
                <a:solidFill>
                  <a:srgbClr val="575756"/>
                </a:solidFill>
                <a:latin typeface="Helvetica"/>
                <a:cs typeface="Helvetica"/>
              </a:rPr>
              <a:t>of</a:t>
            </a:r>
            <a:r>
              <a:rPr sz="1650" spc="-10" dirty="0">
                <a:solidFill>
                  <a:srgbClr val="575756"/>
                </a:solidFill>
                <a:latin typeface="Helvetica"/>
                <a:cs typeface="Helvetica"/>
              </a:rPr>
              <a:t> population</a:t>
            </a:r>
            <a:endParaRPr sz="1650">
              <a:latin typeface="Helvetica"/>
              <a:cs typeface="Helvetica"/>
            </a:endParaRPr>
          </a:p>
        </p:txBody>
      </p:sp>
      <p:sp>
        <p:nvSpPr>
          <p:cNvPr id="12" name="object 12"/>
          <p:cNvSpPr txBox="1"/>
          <p:nvPr/>
        </p:nvSpPr>
        <p:spPr>
          <a:xfrm>
            <a:off x="3903200" y="6688152"/>
            <a:ext cx="3811904" cy="1002665"/>
          </a:xfrm>
          <a:prstGeom prst="rect">
            <a:avLst/>
          </a:prstGeom>
          <a:solidFill>
            <a:srgbClr val="A3CE90">
              <a:alpha val="19999"/>
            </a:srgbClr>
          </a:solidFill>
        </p:spPr>
        <p:txBody>
          <a:bodyPr vert="horz" wrap="square" lIns="0" tIns="105410" rIns="0" bIns="0" rtlCol="0">
            <a:spAutoFit/>
          </a:bodyPr>
          <a:lstStyle/>
          <a:p>
            <a:pPr marL="166370" marR="331470">
              <a:lnSpc>
                <a:spcPct val="100000"/>
              </a:lnSpc>
              <a:spcBef>
                <a:spcPts val="830"/>
              </a:spcBef>
            </a:pPr>
            <a:r>
              <a:rPr sz="1650" dirty="0">
                <a:solidFill>
                  <a:srgbClr val="575756"/>
                </a:solidFill>
                <a:latin typeface="Helvetica"/>
                <a:cs typeface="Helvetica"/>
              </a:rPr>
              <a:t>Collaborative</a:t>
            </a:r>
            <a:r>
              <a:rPr sz="1650" spc="-35" dirty="0">
                <a:solidFill>
                  <a:srgbClr val="575756"/>
                </a:solidFill>
                <a:latin typeface="Helvetica"/>
                <a:cs typeface="Helvetica"/>
              </a:rPr>
              <a:t> </a:t>
            </a:r>
            <a:r>
              <a:rPr sz="1650" dirty="0">
                <a:solidFill>
                  <a:srgbClr val="575756"/>
                </a:solidFill>
                <a:latin typeface="Helvetica"/>
                <a:cs typeface="Helvetica"/>
              </a:rPr>
              <a:t>working</a:t>
            </a:r>
            <a:r>
              <a:rPr sz="1650" spc="-35" dirty="0">
                <a:solidFill>
                  <a:srgbClr val="575756"/>
                </a:solidFill>
                <a:latin typeface="Helvetica"/>
                <a:cs typeface="Helvetica"/>
              </a:rPr>
              <a:t> </a:t>
            </a:r>
            <a:r>
              <a:rPr sz="1650" dirty="0">
                <a:solidFill>
                  <a:srgbClr val="575756"/>
                </a:solidFill>
                <a:latin typeface="Helvetica"/>
                <a:cs typeface="Helvetica"/>
              </a:rPr>
              <a:t>ensures</a:t>
            </a:r>
            <a:r>
              <a:rPr sz="1650" spc="-30" dirty="0">
                <a:solidFill>
                  <a:srgbClr val="575756"/>
                </a:solidFill>
                <a:latin typeface="Helvetica"/>
                <a:cs typeface="Helvetica"/>
              </a:rPr>
              <a:t> </a:t>
            </a:r>
            <a:r>
              <a:rPr sz="1650" spc="-25" dirty="0">
                <a:solidFill>
                  <a:srgbClr val="575756"/>
                </a:solidFill>
                <a:latin typeface="Helvetica"/>
                <a:cs typeface="Helvetica"/>
              </a:rPr>
              <a:t>we </a:t>
            </a:r>
            <a:r>
              <a:rPr sz="1650" dirty="0">
                <a:solidFill>
                  <a:srgbClr val="575756"/>
                </a:solidFill>
                <a:latin typeface="Helvetica"/>
                <a:cs typeface="Helvetica"/>
              </a:rPr>
              <a:t>have</a:t>
            </a:r>
            <a:r>
              <a:rPr sz="1650" spc="-35" dirty="0">
                <a:solidFill>
                  <a:srgbClr val="575756"/>
                </a:solidFill>
                <a:latin typeface="Helvetica"/>
                <a:cs typeface="Helvetica"/>
              </a:rPr>
              <a:t> </a:t>
            </a:r>
            <a:r>
              <a:rPr sz="1650" dirty="0">
                <a:solidFill>
                  <a:srgbClr val="575756"/>
                </a:solidFill>
                <a:latin typeface="Helvetica"/>
                <a:cs typeface="Helvetica"/>
              </a:rPr>
              <a:t>skills</a:t>
            </a:r>
            <a:r>
              <a:rPr sz="1650" spc="-20" dirty="0">
                <a:solidFill>
                  <a:srgbClr val="575756"/>
                </a:solidFill>
                <a:latin typeface="Helvetica"/>
                <a:cs typeface="Helvetica"/>
              </a:rPr>
              <a:t> </a:t>
            </a:r>
            <a:r>
              <a:rPr sz="1650" dirty="0">
                <a:solidFill>
                  <a:srgbClr val="575756"/>
                </a:solidFill>
                <a:latin typeface="Helvetica"/>
                <a:cs typeface="Helvetica"/>
              </a:rPr>
              <a:t>and</a:t>
            </a:r>
            <a:r>
              <a:rPr sz="1650" spc="-25" dirty="0">
                <a:solidFill>
                  <a:srgbClr val="575756"/>
                </a:solidFill>
                <a:latin typeface="Helvetica"/>
                <a:cs typeface="Helvetica"/>
              </a:rPr>
              <a:t> </a:t>
            </a:r>
            <a:r>
              <a:rPr sz="1650" dirty="0">
                <a:solidFill>
                  <a:srgbClr val="575756"/>
                </a:solidFill>
                <a:latin typeface="Helvetica"/>
                <a:cs typeface="Helvetica"/>
              </a:rPr>
              <a:t>resource</a:t>
            </a:r>
            <a:r>
              <a:rPr sz="1650" spc="-25" dirty="0">
                <a:solidFill>
                  <a:srgbClr val="575756"/>
                </a:solidFill>
                <a:latin typeface="Helvetica"/>
                <a:cs typeface="Helvetica"/>
              </a:rPr>
              <a:t> </a:t>
            </a:r>
            <a:r>
              <a:rPr sz="1650" dirty="0">
                <a:solidFill>
                  <a:srgbClr val="575756"/>
                </a:solidFill>
                <a:latin typeface="Helvetica"/>
                <a:cs typeface="Helvetica"/>
              </a:rPr>
              <a:t>required</a:t>
            </a:r>
            <a:r>
              <a:rPr sz="1650" spc="-20" dirty="0">
                <a:solidFill>
                  <a:srgbClr val="575756"/>
                </a:solidFill>
                <a:latin typeface="Helvetica"/>
                <a:cs typeface="Helvetica"/>
              </a:rPr>
              <a:t> </a:t>
            </a:r>
            <a:r>
              <a:rPr sz="1650" spc="-35" dirty="0">
                <a:solidFill>
                  <a:srgbClr val="575756"/>
                </a:solidFill>
                <a:latin typeface="Helvetica"/>
                <a:cs typeface="Helvetica"/>
              </a:rPr>
              <a:t>to </a:t>
            </a:r>
            <a:r>
              <a:rPr sz="1650" dirty="0">
                <a:solidFill>
                  <a:srgbClr val="575756"/>
                </a:solidFill>
                <a:latin typeface="Helvetica"/>
                <a:cs typeface="Helvetica"/>
              </a:rPr>
              <a:t>deliver</a:t>
            </a:r>
            <a:r>
              <a:rPr sz="1650" spc="-15" dirty="0">
                <a:solidFill>
                  <a:srgbClr val="575756"/>
                </a:solidFill>
                <a:latin typeface="Helvetica"/>
                <a:cs typeface="Helvetica"/>
              </a:rPr>
              <a:t> </a:t>
            </a:r>
            <a:r>
              <a:rPr sz="1650" dirty="0">
                <a:solidFill>
                  <a:srgbClr val="575756"/>
                </a:solidFill>
                <a:latin typeface="Helvetica"/>
                <a:cs typeface="Helvetica"/>
              </a:rPr>
              <a:t>care</a:t>
            </a:r>
            <a:r>
              <a:rPr sz="1650" spc="-10" dirty="0">
                <a:solidFill>
                  <a:srgbClr val="575756"/>
                </a:solidFill>
                <a:latin typeface="Helvetica"/>
                <a:cs typeface="Helvetica"/>
              </a:rPr>
              <a:t> </a:t>
            </a:r>
            <a:r>
              <a:rPr sz="1650" dirty="0">
                <a:solidFill>
                  <a:srgbClr val="575756"/>
                </a:solidFill>
                <a:latin typeface="Helvetica"/>
                <a:cs typeface="Helvetica"/>
              </a:rPr>
              <a:t>closer</a:t>
            </a:r>
            <a:r>
              <a:rPr sz="1650" spc="-5" dirty="0">
                <a:solidFill>
                  <a:srgbClr val="575756"/>
                </a:solidFill>
                <a:latin typeface="Helvetica"/>
                <a:cs typeface="Helvetica"/>
              </a:rPr>
              <a:t> </a:t>
            </a:r>
            <a:r>
              <a:rPr sz="1650" dirty="0">
                <a:solidFill>
                  <a:srgbClr val="575756"/>
                </a:solidFill>
                <a:latin typeface="Helvetica"/>
                <a:cs typeface="Helvetica"/>
              </a:rPr>
              <a:t>to</a:t>
            </a:r>
            <a:r>
              <a:rPr sz="1650" spc="-10" dirty="0">
                <a:solidFill>
                  <a:srgbClr val="575756"/>
                </a:solidFill>
                <a:latin typeface="Helvetica"/>
                <a:cs typeface="Helvetica"/>
              </a:rPr>
              <a:t> </a:t>
            </a:r>
            <a:r>
              <a:rPr sz="1650" spc="-20" dirty="0">
                <a:solidFill>
                  <a:srgbClr val="575756"/>
                </a:solidFill>
                <a:latin typeface="Helvetica"/>
                <a:cs typeface="Helvetica"/>
              </a:rPr>
              <a:t>home</a:t>
            </a:r>
            <a:endParaRPr sz="1650">
              <a:latin typeface="Helvetica"/>
              <a:cs typeface="Helvetica"/>
            </a:endParaRPr>
          </a:p>
        </p:txBody>
      </p:sp>
      <p:sp>
        <p:nvSpPr>
          <p:cNvPr id="13" name="object 13"/>
          <p:cNvSpPr txBox="1"/>
          <p:nvPr/>
        </p:nvSpPr>
        <p:spPr>
          <a:xfrm>
            <a:off x="12772376" y="3097153"/>
            <a:ext cx="3827145" cy="377825"/>
          </a:xfrm>
          <a:prstGeom prst="rect">
            <a:avLst/>
          </a:prstGeom>
        </p:spPr>
        <p:txBody>
          <a:bodyPr vert="horz" wrap="square" lIns="0" tIns="13335" rIns="0" bIns="0" rtlCol="0">
            <a:spAutoFit/>
          </a:bodyPr>
          <a:lstStyle/>
          <a:p>
            <a:pPr marL="12700">
              <a:lnSpc>
                <a:spcPct val="100000"/>
              </a:lnSpc>
              <a:spcBef>
                <a:spcPts val="105"/>
              </a:spcBef>
            </a:pPr>
            <a:r>
              <a:rPr sz="2300" b="1" dirty="0">
                <a:solidFill>
                  <a:srgbClr val="575756"/>
                </a:solidFill>
                <a:latin typeface="Helvetica"/>
                <a:cs typeface="Helvetica"/>
              </a:rPr>
              <a:t>CHANGE IDEAS /</a:t>
            </a:r>
            <a:r>
              <a:rPr sz="2300" b="1" spc="-85" dirty="0">
                <a:solidFill>
                  <a:srgbClr val="575756"/>
                </a:solidFill>
                <a:latin typeface="Helvetica"/>
                <a:cs typeface="Helvetica"/>
              </a:rPr>
              <a:t> </a:t>
            </a:r>
            <a:r>
              <a:rPr sz="2300" b="1" spc="-10" dirty="0">
                <a:solidFill>
                  <a:srgbClr val="575756"/>
                </a:solidFill>
                <a:latin typeface="Helvetica"/>
                <a:cs typeface="Helvetica"/>
              </a:rPr>
              <a:t>ACTIONS</a:t>
            </a:r>
            <a:endParaRPr sz="2300">
              <a:latin typeface="Helvetica"/>
              <a:cs typeface="Helvetica"/>
            </a:endParaRPr>
          </a:p>
        </p:txBody>
      </p:sp>
      <p:sp>
        <p:nvSpPr>
          <p:cNvPr id="14" name="object 14"/>
          <p:cNvSpPr txBox="1"/>
          <p:nvPr/>
        </p:nvSpPr>
        <p:spPr>
          <a:xfrm>
            <a:off x="8334824" y="3651270"/>
            <a:ext cx="3811904" cy="1274445"/>
          </a:xfrm>
          <a:prstGeom prst="rect">
            <a:avLst/>
          </a:prstGeom>
          <a:solidFill>
            <a:srgbClr val="A3CE90">
              <a:alpha val="19999"/>
            </a:srgbClr>
          </a:solidFill>
        </p:spPr>
        <p:txBody>
          <a:bodyPr vert="horz" wrap="square" lIns="0" tIns="120015" rIns="0" bIns="0" rtlCol="0">
            <a:spAutoFit/>
          </a:bodyPr>
          <a:lstStyle/>
          <a:p>
            <a:pPr marL="184150" marR="1000125">
              <a:lnSpc>
                <a:spcPct val="100000"/>
              </a:lnSpc>
              <a:spcBef>
                <a:spcPts val="945"/>
              </a:spcBef>
            </a:pPr>
            <a:r>
              <a:rPr sz="1650" dirty="0">
                <a:solidFill>
                  <a:srgbClr val="575756"/>
                </a:solidFill>
                <a:latin typeface="Helvetica"/>
                <a:cs typeface="Helvetica"/>
              </a:rPr>
              <a:t>Recognition</a:t>
            </a:r>
            <a:r>
              <a:rPr sz="1650" spc="-35" dirty="0">
                <a:solidFill>
                  <a:srgbClr val="575756"/>
                </a:solidFill>
                <a:latin typeface="Helvetica"/>
                <a:cs typeface="Helvetica"/>
              </a:rPr>
              <a:t> </a:t>
            </a:r>
            <a:r>
              <a:rPr sz="1650" dirty="0">
                <a:solidFill>
                  <a:srgbClr val="575756"/>
                </a:solidFill>
                <a:latin typeface="Helvetica"/>
                <a:cs typeface="Helvetica"/>
              </a:rPr>
              <a:t>and</a:t>
            </a:r>
            <a:r>
              <a:rPr sz="1650" spc="-35" dirty="0">
                <a:solidFill>
                  <a:srgbClr val="575756"/>
                </a:solidFill>
                <a:latin typeface="Helvetica"/>
                <a:cs typeface="Helvetica"/>
              </a:rPr>
              <a:t> </a:t>
            </a:r>
            <a:r>
              <a:rPr sz="1650" spc="-10" dirty="0">
                <a:solidFill>
                  <a:srgbClr val="575756"/>
                </a:solidFill>
                <a:latin typeface="Helvetica"/>
                <a:cs typeface="Helvetica"/>
              </a:rPr>
              <a:t>reward, </a:t>
            </a:r>
            <a:r>
              <a:rPr sz="1650" dirty="0">
                <a:solidFill>
                  <a:srgbClr val="575756"/>
                </a:solidFill>
                <a:latin typeface="Helvetica"/>
                <a:cs typeface="Helvetica"/>
              </a:rPr>
              <a:t>confidence</a:t>
            </a:r>
            <a:r>
              <a:rPr sz="1650" spc="-35" dirty="0">
                <a:solidFill>
                  <a:srgbClr val="575756"/>
                </a:solidFill>
                <a:latin typeface="Helvetica"/>
                <a:cs typeface="Helvetica"/>
              </a:rPr>
              <a:t> </a:t>
            </a:r>
            <a:r>
              <a:rPr sz="1650" dirty="0">
                <a:solidFill>
                  <a:srgbClr val="575756"/>
                </a:solidFill>
                <a:latin typeface="Helvetica"/>
                <a:cs typeface="Helvetica"/>
              </a:rPr>
              <a:t>and</a:t>
            </a:r>
            <a:r>
              <a:rPr sz="1650" spc="-30" dirty="0">
                <a:solidFill>
                  <a:srgbClr val="575756"/>
                </a:solidFill>
                <a:latin typeface="Helvetica"/>
                <a:cs typeface="Helvetica"/>
              </a:rPr>
              <a:t> </a:t>
            </a:r>
            <a:r>
              <a:rPr sz="1650" spc="-10" dirty="0">
                <a:solidFill>
                  <a:srgbClr val="575756"/>
                </a:solidFill>
                <a:latin typeface="Helvetica"/>
                <a:cs typeface="Helvetica"/>
              </a:rPr>
              <a:t>competence </a:t>
            </a:r>
            <a:r>
              <a:rPr sz="1650" dirty="0">
                <a:solidFill>
                  <a:srgbClr val="575756"/>
                </a:solidFill>
                <a:latin typeface="Helvetica"/>
                <a:cs typeface="Helvetica"/>
              </a:rPr>
              <a:t>–</a:t>
            </a:r>
            <a:r>
              <a:rPr sz="1650" spc="-20" dirty="0">
                <a:solidFill>
                  <a:srgbClr val="575756"/>
                </a:solidFill>
                <a:latin typeface="Helvetica"/>
                <a:cs typeface="Helvetica"/>
              </a:rPr>
              <a:t> </a:t>
            </a:r>
            <a:r>
              <a:rPr sz="1650" dirty="0">
                <a:solidFill>
                  <a:srgbClr val="575756"/>
                </a:solidFill>
                <a:latin typeface="Helvetica"/>
                <a:cs typeface="Helvetica"/>
              </a:rPr>
              <a:t>including</a:t>
            </a:r>
            <a:r>
              <a:rPr sz="1650" spc="-20" dirty="0">
                <a:solidFill>
                  <a:srgbClr val="575756"/>
                </a:solidFill>
                <a:latin typeface="Helvetica"/>
                <a:cs typeface="Helvetica"/>
              </a:rPr>
              <a:t> </a:t>
            </a:r>
            <a:r>
              <a:rPr sz="1650" dirty="0">
                <a:solidFill>
                  <a:srgbClr val="575756"/>
                </a:solidFill>
                <a:latin typeface="Helvetica"/>
                <a:cs typeface="Helvetica"/>
              </a:rPr>
              <a:t>training,</a:t>
            </a:r>
            <a:r>
              <a:rPr sz="1650" spc="-10" dirty="0">
                <a:solidFill>
                  <a:srgbClr val="575756"/>
                </a:solidFill>
                <a:latin typeface="Helvetica"/>
                <a:cs typeface="Helvetica"/>
              </a:rPr>
              <a:t> career</a:t>
            </a:r>
            <a:endParaRPr sz="1650">
              <a:latin typeface="Helvetica"/>
              <a:cs typeface="Helvetica"/>
            </a:endParaRPr>
          </a:p>
          <a:p>
            <a:pPr marL="184150">
              <a:lnSpc>
                <a:spcPts val="1975"/>
              </a:lnSpc>
            </a:pPr>
            <a:r>
              <a:rPr sz="1650" dirty="0">
                <a:solidFill>
                  <a:srgbClr val="575756"/>
                </a:solidFill>
                <a:latin typeface="Helvetica"/>
                <a:cs typeface="Helvetica"/>
              </a:rPr>
              <a:t>advancement</a:t>
            </a:r>
            <a:r>
              <a:rPr sz="1650" spc="-5" dirty="0">
                <a:solidFill>
                  <a:srgbClr val="575756"/>
                </a:solidFill>
                <a:latin typeface="Helvetica"/>
                <a:cs typeface="Helvetica"/>
              </a:rPr>
              <a:t> </a:t>
            </a:r>
            <a:r>
              <a:rPr sz="1650" dirty="0">
                <a:solidFill>
                  <a:srgbClr val="575756"/>
                </a:solidFill>
                <a:latin typeface="Helvetica"/>
                <a:cs typeface="Helvetica"/>
              </a:rPr>
              <a:t>and</a:t>
            </a:r>
            <a:r>
              <a:rPr sz="1650" spc="-10" dirty="0">
                <a:solidFill>
                  <a:srgbClr val="575756"/>
                </a:solidFill>
                <a:latin typeface="Helvetica"/>
                <a:cs typeface="Helvetica"/>
              </a:rPr>
              <a:t> development</a:t>
            </a:r>
            <a:endParaRPr sz="1650">
              <a:latin typeface="Helvetica"/>
              <a:cs typeface="Helvetica"/>
            </a:endParaRPr>
          </a:p>
        </p:txBody>
      </p:sp>
      <p:sp>
        <p:nvSpPr>
          <p:cNvPr id="15" name="object 15"/>
          <p:cNvSpPr txBox="1"/>
          <p:nvPr/>
        </p:nvSpPr>
        <p:spPr>
          <a:xfrm>
            <a:off x="8334824" y="5301953"/>
            <a:ext cx="3811904" cy="1006475"/>
          </a:xfrm>
          <a:prstGeom prst="rect">
            <a:avLst/>
          </a:prstGeom>
          <a:solidFill>
            <a:srgbClr val="A3CE90">
              <a:alpha val="19999"/>
            </a:srgbClr>
          </a:solidFill>
        </p:spPr>
        <p:txBody>
          <a:bodyPr vert="horz" wrap="square" lIns="0" tIns="104775" rIns="0" bIns="0" rtlCol="0">
            <a:spAutoFit/>
          </a:bodyPr>
          <a:lstStyle/>
          <a:p>
            <a:pPr marL="168275" marR="457834" algn="just">
              <a:lnSpc>
                <a:spcPct val="100000"/>
              </a:lnSpc>
              <a:spcBef>
                <a:spcPts val="825"/>
              </a:spcBef>
            </a:pPr>
            <a:r>
              <a:rPr sz="1650" dirty="0">
                <a:solidFill>
                  <a:srgbClr val="575756"/>
                </a:solidFill>
                <a:latin typeface="Helvetica"/>
                <a:cs typeface="Helvetica"/>
              </a:rPr>
              <a:t>Organisational</a:t>
            </a:r>
            <a:r>
              <a:rPr sz="1650" spc="-40" dirty="0">
                <a:solidFill>
                  <a:srgbClr val="575756"/>
                </a:solidFill>
                <a:latin typeface="Helvetica"/>
                <a:cs typeface="Helvetica"/>
              </a:rPr>
              <a:t> </a:t>
            </a:r>
            <a:r>
              <a:rPr sz="1650" dirty="0">
                <a:solidFill>
                  <a:srgbClr val="575756"/>
                </a:solidFill>
                <a:latin typeface="Helvetica"/>
                <a:cs typeface="Helvetica"/>
              </a:rPr>
              <a:t>cultures</a:t>
            </a:r>
            <a:r>
              <a:rPr sz="1650" spc="-30" dirty="0">
                <a:solidFill>
                  <a:srgbClr val="575756"/>
                </a:solidFill>
                <a:latin typeface="Helvetica"/>
                <a:cs typeface="Helvetica"/>
              </a:rPr>
              <a:t> </a:t>
            </a:r>
            <a:r>
              <a:rPr sz="1650" spc="-10" dirty="0">
                <a:solidFill>
                  <a:srgbClr val="575756"/>
                </a:solidFill>
                <a:latin typeface="Helvetica"/>
                <a:cs typeface="Helvetica"/>
              </a:rPr>
              <a:t>supporting </a:t>
            </a:r>
            <a:r>
              <a:rPr sz="1650" dirty="0">
                <a:solidFill>
                  <a:srgbClr val="575756"/>
                </a:solidFill>
                <a:latin typeface="Helvetica"/>
                <a:cs typeface="Helvetica"/>
              </a:rPr>
              <a:t>health</a:t>
            </a:r>
            <a:r>
              <a:rPr sz="1650" spc="-35" dirty="0">
                <a:solidFill>
                  <a:srgbClr val="575756"/>
                </a:solidFill>
                <a:latin typeface="Helvetica"/>
                <a:cs typeface="Helvetica"/>
              </a:rPr>
              <a:t> </a:t>
            </a:r>
            <a:r>
              <a:rPr sz="1650" dirty="0">
                <a:solidFill>
                  <a:srgbClr val="575756"/>
                </a:solidFill>
                <a:latin typeface="Helvetica"/>
                <a:cs typeface="Helvetica"/>
              </a:rPr>
              <a:t>and</a:t>
            </a:r>
            <a:r>
              <a:rPr sz="1650" spc="-20" dirty="0">
                <a:solidFill>
                  <a:srgbClr val="575756"/>
                </a:solidFill>
                <a:latin typeface="Helvetica"/>
                <a:cs typeface="Helvetica"/>
              </a:rPr>
              <a:t> </a:t>
            </a:r>
            <a:r>
              <a:rPr sz="1650" dirty="0">
                <a:solidFill>
                  <a:srgbClr val="575756"/>
                </a:solidFill>
                <a:latin typeface="Helvetica"/>
                <a:cs typeface="Helvetica"/>
              </a:rPr>
              <a:t>wellbeing,</a:t>
            </a:r>
            <a:r>
              <a:rPr sz="1650" spc="-15" dirty="0">
                <a:solidFill>
                  <a:srgbClr val="575756"/>
                </a:solidFill>
                <a:latin typeface="Helvetica"/>
                <a:cs typeface="Helvetica"/>
              </a:rPr>
              <a:t> </a:t>
            </a:r>
            <a:r>
              <a:rPr sz="1650" dirty="0">
                <a:solidFill>
                  <a:srgbClr val="575756"/>
                </a:solidFill>
                <a:latin typeface="Helvetica"/>
                <a:cs typeface="Helvetica"/>
              </a:rPr>
              <a:t>valuing</a:t>
            </a:r>
            <a:r>
              <a:rPr sz="1650" spc="-20" dirty="0">
                <a:solidFill>
                  <a:srgbClr val="575756"/>
                </a:solidFill>
                <a:latin typeface="Helvetica"/>
                <a:cs typeface="Helvetica"/>
              </a:rPr>
              <a:t> </a:t>
            </a:r>
            <a:r>
              <a:rPr sz="1650" spc="-10" dirty="0">
                <a:solidFill>
                  <a:srgbClr val="575756"/>
                </a:solidFill>
                <a:latin typeface="Helvetica"/>
                <a:cs typeface="Helvetica"/>
              </a:rPr>
              <a:t>their people</a:t>
            </a:r>
            <a:endParaRPr sz="1650">
              <a:latin typeface="Helvetica"/>
              <a:cs typeface="Helvetica"/>
            </a:endParaRPr>
          </a:p>
        </p:txBody>
      </p:sp>
      <p:sp>
        <p:nvSpPr>
          <p:cNvPr id="16" name="object 16"/>
          <p:cNvSpPr txBox="1"/>
          <p:nvPr/>
        </p:nvSpPr>
        <p:spPr>
          <a:xfrm>
            <a:off x="8334824" y="6684633"/>
            <a:ext cx="3811904" cy="1006475"/>
          </a:xfrm>
          <a:prstGeom prst="rect">
            <a:avLst/>
          </a:prstGeom>
          <a:solidFill>
            <a:srgbClr val="A3CE90">
              <a:alpha val="19999"/>
            </a:srgbClr>
          </a:solidFill>
        </p:spPr>
        <p:txBody>
          <a:bodyPr vert="horz" wrap="square" lIns="0" tIns="132715" rIns="0" bIns="0" rtlCol="0">
            <a:spAutoFit/>
          </a:bodyPr>
          <a:lstStyle/>
          <a:p>
            <a:pPr marL="173990" marR="497840">
              <a:lnSpc>
                <a:spcPct val="100000"/>
              </a:lnSpc>
              <a:spcBef>
                <a:spcPts val="1045"/>
              </a:spcBef>
            </a:pPr>
            <a:r>
              <a:rPr sz="1650" dirty="0">
                <a:solidFill>
                  <a:srgbClr val="575756"/>
                </a:solidFill>
                <a:latin typeface="Helvetica"/>
                <a:cs typeface="Helvetica"/>
              </a:rPr>
              <a:t>Organisational</a:t>
            </a:r>
            <a:r>
              <a:rPr sz="1650" spc="-30" dirty="0">
                <a:solidFill>
                  <a:srgbClr val="575756"/>
                </a:solidFill>
                <a:latin typeface="Helvetica"/>
                <a:cs typeface="Helvetica"/>
              </a:rPr>
              <a:t> </a:t>
            </a:r>
            <a:r>
              <a:rPr sz="1650" dirty="0">
                <a:solidFill>
                  <a:srgbClr val="575756"/>
                </a:solidFill>
                <a:latin typeface="Helvetica"/>
                <a:cs typeface="Helvetica"/>
              </a:rPr>
              <a:t>cultures</a:t>
            </a:r>
            <a:r>
              <a:rPr sz="1650" spc="-20" dirty="0">
                <a:solidFill>
                  <a:srgbClr val="575756"/>
                </a:solidFill>
                <a:latin typeface="Helvetica"/>
                <a:cs typeface="Helvetica"/>
              </a:rPr>
              <a:t> </a:t>
            </a:r>
            <a:r>
              <a:rPr sz="1650" dirty="0">
                <a:solidFill>
                  <a:srgbClr val="575756"/>
                </a:solidFill>
                <a:latin typeface="Helvetica"/>
                <a:cs typeface="Helvetica"/>
              </a:rPr>
              <a:t>that</a:t>
            </a:r>
            <a:r>
              <a:rPr sz="1650" spc="-20" dirty="0">
                <a:solidFill>
                  <a:srgbClr val="575756"/>
                </a:solidFill>
                <a:latin typeface="Helvetica"/>
                <a:cs typeface="Helvetica"/>
              </a:rPr>
              <a:t> </a:t>
            </a:r>
            <a:r>
              <a:rPr sz="1650" spc="-10" dirty="0">
                <a:solidFill>
                  <a:srgbClr val="575756"/>
                </a:solidFill>
                <a:latin typeface="Helvetica"/>
                <a:cs typeface="Helvetica"/>
              </a:rPr>
              <a:t>foster equality,</a:t>
            </a:r>
            <a:r>
              <a:rPr sz="1650" spc="-30" dirty="0">
                <a:solidFill>
                  <a:srgbClr val="575756"/>
                </a:solidFill>
                <a:latin typeface="Helvetica"/>
                <a:cs typeface="Helvetica"/>
              </a:rPr>
              <a:t> </a:t>
            </a:r>
            <a:r>
              <a:rPr sz="1650" spc="-10" dirty="0">
                <a:solidFill>
                  <a:srgbClr val="575756"/>
                </a:solidFill>
                <a:latin typeface="Helvetica"/>
                <a:cs typeface="Helvetica"/>
              </a:rPr>
              <a:t>diversity,</a:t>
            </a:r>
            <a:r>
              <a:rPr sz="1650" spc="-30" dirty="0">
                <a:solidFill>
                  <a:srgbClr val="575756"/>
                </a:solidFill>
                <a:latin typeface="Helvetica"/>
                <a:cs typeface="Helvetica"/>
              </a:rPr>
              <a:t> </a:t>
            </a:r>
            <a:r>
              <a:rPr sz="1650" dirty="0">
                <a:solidFill>
                  <a:srgbClr val="575756"/>
                </a:solidFill>
                <a:latin typeface="Helvetica"/>
                <a:cs typeface="Helvetica"/>
              </a:rPr>
              <a:t>inclusivity</a:t>
            </a:r>
            <a:r>
              <a:rPr sz="1650" spc="-30" dirty="0">
                <a:solidFill>
                  <a:srgbClr val="575756"/>
                </a:solidFill>
                <a:latin typeface="Helvetica"/>
                <a:cs typeface="Helvetica"/>
              </a:rPr>
              <a:t> </a:t>
            </a:r>
            <a:r>
              <a:rPr sz="1650" spc="-25" dirty="0">
                <a:solidFill>
                  <a:srgbClr val="575756"/>
                </a:solidFill>
                <a:latin typeface="Helvetica"/>
                <a:cs typeface="Helvetica"/>
              </a:rPr>
              <a:t>and </a:t>
            </a:r>
            <a:r>
              <a:rPr sz="1650" spc="-10" dirty="0">
                <a:solidFill>
                  <a:srgbClr val="575756"/>
                </a:solidFill>
                <a:latin typeface="Helvetica"/>
                <a:cs typeface="Helvetica"/>
              </a:rPr>
              <a:t>belonging</a:t>
            </a:r>
            <a:endParaRPr sz="1650">
              <a:latin typeface="Helvetica"/>
              <a:cs typeface="Helvetica"/>
            </a:endParaRPr>
          </a:p>
        </p:txBody>
      </p:sp>
      <p:sp>
        <p:nvSpPr>
          <p:cNvPr id="17" name="object 17"/>
          <p:cNvSpPr txBox="1"/>
          <p:nvPr/>
        </p:nvSpPr>
        <p:spPr>
          <a:xfrm>
            <a:off x="12786375" y="6172461"/>
            <a:ext cx="6271260" cy="697865"/>
          </a:xfrm>
          <a:prstGeom prst="rect">
            <a:avLst/>
          </a:prstGeom>
          <a:solidFill>
            <a:srgbClr val="A3CE90">
              <a:alpha val="19999"/>
            </a:srgbClr>
          </a:solidFill>
        </p:spPr>
        <p:txBody>
          <a:bodyPr vert="horz" wrap="square" lIns="0" tIns="92075" rIns="0" bIns="0" rtlCol="0">
            <a:spAutoFit/>
          </a:bodyPr>
          <a:lstStyle/>
          <a:p>
            <a:pPr marL="255904" marR="617220">
              <a:lnSpc>
                <a:spcPct val="100000"/>
              </a:lnSpc>
              <a:spcBef>
                <a:spcPts val="725"/>
              </a:spcBef>
            </a:pPr>
            <a:r>
              <a:rPr sz="1650" dirty="0">
                <a:solidFill>
                  <a:srgbClr val="575756"/>
                </a:solidFill>
                <a:latin typeface="Helvetica"/>
                <a:cs typeface="Helvetica"/>
              </a:rPr>
              <a:t>Opportunities</a:t>
            </a:r>
            <a:r>
              <a:rPr sz="1650" spc="-15" dirty="0">
                <a:solidFill>
                  <a:srgbClr val="575756"/>
                </a:solidFill>
                <a:latin typeface="Helvetica"/>
                <a:cs typeface="Helvetica"/>
              </a:rPr>
              <a:t> </a:t>
            </a:r>
            <a:r>
              <a:rPr sz="1650" dirty="0">
                <a:solidFill>
                  <a:srgbClr val="575756"/>
                </a:solidFill>
                <a:latin typeface="Helvetica"/>
                <a:cs typeface="Helvetica"/>
              </a:rPr>
              <a:t>for</a:t>
            </a:r>
            <a:r>
              <a:rPr sz="1650" spc="-15" dirty="0">
                <a:solidFill>
                  <a:srgbClr val="575756"/>
                </a:solidFill>
                <a:latin typeface="Helvetica"/>
                <a:cs typeface="Helvetica"/>
              </a:rPr>
              <a:t> </a:t>
            </a:r>
            <a:r>
              <a:rPr sz="1650" dirty="0">
                <a:solidFill>
                  <a:srgbClr val="575756"/>
                </a:solidFill>
                <a:latin typeface="Helvetica"/>
                <a:cs typeface="Helvetica"/>
              </a:rPr>
              <a:t>interdisciplinary</a:t>
            </a:r>
            <a:r>
              <a:rPr sz="1650" spc="-15" dirty="0">
                <a:solidFill>
                  <a:srgbClr val="575756"/>
                </a:solidFill>
                <a:latin typeface="Helvetica"/>
                <a:cs typeface="Helvetica"/>
              </a:rPr>
              <a:t> </a:t>
            </a:r>
            <a:r>
              <a:rPr sz="1650" dirty="0">
                <a:solidFill>
                  <a:srgbClr val="575756"/>
                </a:solidFill>
                <a:latin typeface="Helvetica"/>
                <a:cs typeface="Helvetica"/>
              </a:rPr>
              <a:t>learning</a:t>
            </a:r>
            <a:r>
              <a:rPr sz="1650" spc="-15" dirty="0">
                <a:solidFill>
                  <a:srgbClr val="575756"/>
                </a:solidFill>
                <a:latin typeface="Helvetica"/>
                <a:cs typeface="Helvetica"/>
              </a:rPr>
              <a:t> </a:t>
            </a:r>
            <a:r>
              <a:rPr sz="1650" spc="-25" dirty="0">
                <a:solidFill>
                  <a:srgbClr val="575756"/>
                </a:solidFill>
                <a:latin typeface="Helvetica"/>
                <a:cs typeface="Helvetica"/>
              </a:rPr>
              <a:t>and </a:t>
            </a:r>
            <a:r>
              <a:rPr sz="1650" dirty="0">
                <a:solidFill>
                  <a:srgbClr val="575756"/>
                </a:solidFill>
                <a:latin typeface="Helvetica"/>
                <a:cs typeface="Helvetica"/>
              </a:rPr>
              <a:t>collaboration</a:t>
            </a:r>
            <a:r>
              <a:rPr sz="1650" spc="-35" dirty="0">
                <a:solidFill>
                  <a:srgbClr val="575756"/>
                </a:solidFill>
                <a:latin typeface="Helvetica"/>
                <a:cs typeface="Helvetica"/>
              </a:rPr>
              <a:t> </a:t>
            </a:r>
            <a:r>
              <a:rPr sz="1650" dirty="0">
                <a:solidFill>
                  <a:srgbClr val="575756"/>
                </a:solidFill>
                <a:latin typeface="Helvetica"/>
                <a:cs typeface="Helvetica"/>
              </a:rPr>
              <a:t>to</a:t>
            </a:r>
            <a:r>
              <a:rPr sz="1650" spc="-30" dirty="0">
                <a:solidFill>
                  <a:srgbClr val="575756"/>
                </a:solidFill>
                <a:latin typeface="Helvetica"/>
                <a:cs typeface="Helvetica"/>
              </a:rPr>
              <a:t> </a:t>
            </a:r>
            <a:r>
              <a:rPr sz="1650" dirty="0">
                <a:solidFill>
                  <a:srgbClr val="575756"/>
                </a:solidFill>
                <a:latin typeface="Helvetica"/>
                <a:cs typeface="Helvetica"/>
              </a:rPr>
              <a:t>improve</a:t>
            </a:r>
            <a:r>
              <a:rPr sz="1650" spc="-30" dirty="0">
                <a:solidFill>
                  <a:srgbClr val="575756"/>
                </a:solidFill>
                <a:latin typeface="Helvetica"/>
                <a:cs typeface="Helvetica"/>
              </a:rPr>
              <a:t> </a:t>
            </a:r>
            <a:r>
              <a:rPr sz="1650" dirty="0">
                <a:solidFill>
                  <a:srgbClr val="575756"/>
                </a:solidFill>
                <a:latin typeface="Helvetica"/>
                <a:cs typeface="Helvetica"/>
              </a:rPr>
              <a:t>understanding</a:t>
            </a:r>
            <a:r>
              <a:rPr sz="1650" spc="-35" dirty="0">
                <a:solidFill>
                  <a:srgbClr val="575756"/>
                </a:solidFill>
                <a:latin typeface="Helvetica"/>
                <a:cs typeface="Helvetica"/>
              </a:rPr>
              <a:t> </a:t>
            </a:r>
            <a:r>
              <a:rPr sz="1650" dirty="0">
                <a:solidFill>
                  <a:srgbClr val="575756"/>
                </a:solidFill>
                <a:latin typeface="Helvetica"/>
                <a:cs typeface="Helvetica"/>
              </a:rPr>
              <a:t>and</a:t>
            </a:r>
            <a:r>
              <a:rPr sz="1650" spc="-30" dirty="0">
                <a:solidFill>
                  <a:srgbClr val="575756"/>
                </a:solidFill>
                <a:latin typeface="Helvetica"/>
                <a:cs typeface="Helvetica"/>
              </a:rPr>
              <a:t> </a:t>
            </a:r>
            <a:r>
              <a:rPr sz="1650" dirty="0">
                <a:solidFill>
                  <a:srgbClr val="575756"/>
                </a:solidFill>
                <a:latin typeface="Helvetica"/>
                <a:cs typeface="Helvetica"/>
              </a:rPr>
              <a:t>sense</a:t>
            </a:r>
            <a:r>
              <a:rPr sz="1650" spc="-30" dirty="0">
                <a:solidFill>
                  <a:srgbClr val="575756"/>
                </a:solidFill>
                <a:latin typeface="Helvetica"/>
                <a:cs typeface="Helvetica"/>
              </a:rPr>
              <a:t> </a:t>
            </a:r>
            <a:r>
              <a:rPr sz="1650" dirty="0">
                <a:solidFill>
                  <a:srgbClr val="575756"/>
                </a:solidFill>
                <a:latin typeface="Helvetica"/>
                <a:cs typeface="Helvetica"/>
              </a:rPr>
              <a:t>of</a:t>
            </a:r>
            <a:r>
              <a:rPr sz="1650" spc="-25" dirty="0">
                <a:solidFill>
                  <a:srgbClr val="575756"/>
                </a:solidFill>
                <a:latin typeface="Helvetica"/>
                <a:cs typeface="Helvetica"/>
              </a:rPr>
              <a:t> </a:t>
            </a:r>
            <a:r>
              <a:rPr sz="1650" spc="-20" dirty="0">
                <a:solidFill>
                  <a:srgbClr val="575756"/>
                </a:solidFill>
                <a:latin typeface="Helvetica"/>
                <a:cs typeface="Helvetica"/>
              </a:rPr>
              <a:t>team</a:t>
            </a:r>
            <a:endParaRPr sz="1650">
              <a:latin typeface="Helvetica"/>
              <a:cs typeface="Helvetica"/>
            </a:endParaRPr>
          </a:p>
        </p:txBody>
      </p:sp>
      <p:sp>
        <p:nvSpPr>
          <p:cNvPr id="18" name="object 18"/>
          <p:cNvSpPr txBox="1"/>
          <p:nvPr/>
        </p:nvSpPr>
        <p:spPr>
          <a:xfrm>
            <a:off x="12784951" y="3651270"/>
            <a:ext cx="6271260" cy="715645"/>
          </a:xfrm>
          <a:prstGeom prst="rect">
            <a:avLst/>
          </a:prstGeom>
          <a:solidFill>
            <a:srgbClr val="A3CE90">
              <a:alpha val="19999"/>
            </a:srgbClr>
          </a:solidFill>
        </p:spPr>
        <p:txBody>
          <a:bodyPr vert="horz" wrap="square" lIns="0" tIns="100965" rIns="0" bIns="0" rtlCol="0">
            <a:spAutoFit/>
          </a:bodyPr>
          <a:lstStyle/>
          <a:p>
            <a:pPr marL="257810" marR="638810">
              <a:lnSpc>
                <a:spcPct val="100000"/>
              </a:lnSpc>
              <a:spcBef>
                <a:spcPts val="795"/>
              </a:spcBef>
            </a:pPr>
            <a:r>
              <a:rPr sz="1650" dirty="0">
                <a:solidFill>
                  <a:srgbClr val="575756"/>
                </a:solidFill>
                <a:latin typeface="Helvetica"/>
                <a:cs typeface="Helvetica"/>
              </a:rPr>
              <a:t>Comprehensive</a:t>
            </a:r>
            <a:r>
              <a:rPr sz="1650" spc="-35" dirty="0">
                <a:solidFill>
                  <a:srgbClr val="575756"/>
                </a:solidFill>
                <a:latin typeface="Helvetica"/>
                <a:cs typeface="Helvetica"/>
              </a:rPr>
              <a:t> </a:t>
            </a:r>
            <a:r>
              <a:rPr sz="1650" dirty="0">
                <a:solidFill>
                  <a:srgbClr val="575756"/>
                </a:solidFill>
                <a:latin typeface="Helvetica"/>
                <a:cs typeface="Helvetica"/>
              </a:rPr>
              <a:t>education,</a:t>
            </a:r>
            <a:r>
              <a:rPr sz="1650" spc="-30" dirty="0">
                <a:solidFill>
                  <a:srgbClr val="575756"/>
                </a:solidFill>
                <a:latin typeface="Helvetica"/>
                <a:cs typeface="Helvetica"/>
              </a:rPr>
              <a:t> </a:t>
            </a:r>
            <a:r>
              <a:rPr sz="1650" dirty="0">
                <a:solidFill>
                  <a:srgbClr val="575756"/>
                </a:solidFill>
                <a:latin typeface="Helvetica"/>
                <a:cs typeface="Helvetica"/>
              </a:rPr>
              <a:t>training</a:t>
            </a:r>
            <a:r>
              <a:rPr sz="1650" spc="-35" dirty="0">
                <a:solidFill>
                  <a:srgbClr val="575756"/>
                </a:solidFill>
                <a:latin typeface="Helvetica"/>
                <a:cs typeface="Helvetica"/>
              </a:rPr>
              <a:t> </a:t>
            </a:r>
            <a:r>
              <a:rPr sz="1650" dirty="0">
                <a:solidFill>
                  <a:srgbClr val="575756"/>
                </a:solidFill>
                <a:latin typeface="Helvetica"/>
                <a:cs typeface="Helvetica"/>
              </a:rPr>
              <a:t>and</a:t>
            </a:r>
            <a:r>
              <a:rPr sz="1650" spc="-35" dirty="0">
                <a:solidFill>
                  <a:srgbClr val="575756"/>
                </a:solidFill>
                <a:latin typeface="Helvetica"/>
                <a:cs typeface="Helvetica"/>
              </a:rPr>
              <a:t> </a:t>
            </a:r>
            <a:r>
              <a:rPr sz="1650" dirty="0">
                <a:solidFill>
                  <a:srgbClr val="575756"/>
                </a:solidFill>
                <a:latin typeface="Helvetica"/>
                <a:cs typeface="Helvetica"/>
              </a:rPr>
              <a:t>workforce</a:t>
            </a:r>
            <a:r>
              <a:rPr sz="1650" spc="-30" dirty="0">
                <a:solidFill>
                  <a:srgbClr val="575756"/>
                </a:solidFill>
                <a:latin typeface="Helvetica"/>
                <a:cs typeface="Helvetica"/>
              </a:rPr>
              <a:t> </a:t>
            </a:r>
            <a:r>
              <a:rPr sz="1650" spc="-10" dirty="0">
                <a:solidFill>
                  <a:srgbClr val="575756"/>
                </a:solidFill>
                <a:latin typeface="Helvetica"/>
                <a:cs typeface="Helvetica"/>
              </a:rPr>
              <a:t>support </a:t>
            </a:r>
            <a:r>
              <a:rPr sz="1650" dirty="0">
                <a:solidFill>
                  <a:srgbClr val="575756"/>
                </a:solidFill>
                <a:latin typeface="Helvetica"/>
                <a:cs typeface="Helvetica"/>
              </a:rPr>
              <a:t>offer</a:t>
            </a:r>
            <a:r>
              <a:rPr sz="1650" spc="-25" dirty="0">
                <a:solidFill>
                  <a:srgbClr val="575756"/>
                </a:solidFill>
                <a:latin typeface="Helvetica"/>
                <a:cs typeface="Helvetica"/>
              </a:rPr>
              <a:t> </a:t>
            </a:r>
            <a:r>
              <a:rPr sz="1650" dirty="0">
                <a:solidFill>
                  <a:srgbClr val="575756"/>
                </a:solidFill>
                <a:latin typeface="Helvetica"/>
                <a:cs typeface="Helvetica"/>
              </a:rPr>
              <a:t>delivered</a:t>
            </a:r>
            <a:r>
              <a:rPr sz="1650" spc="-30" dirty="0">
                <a:solidFill>
                  <a:srgbClr val="575756"/>
                </a:solidFill>
                <a:latin typeface="Helvetica"/>
                <a:cs typeface="Helvetica"/>
              </a:rPr>
              <a:t> </a:t>
            </a:r>
            <a:r>
              <a:rPr sz="1650" dirty="0">
                <a:solidFill>
                  <a:srgbClr val="575756"/>
                </a:solidFill>
                <a:latin typeface="Helvetica"/>
                <a:cs typeface="Helvetica"/>
              </a:rPr>
              <a:t>at</a:t>
            </a:r>
            <a:r>
              <a:rPr sz="1650" spc="-25" dirty="0">
                <a:solidFill>
                  <a:srgbClr val="575756"/>
                </a:solidFill>
                <a:latin typeface="Helvetica"/>
                <a:cs typeface="Helvetica"/>
              </a:rPr>
              <a:t> </a:t>
            </a:r>
            <a:r>
              <a:rPr sz="1650" dirty="0">
                <a:solidFill>
                  <a:srgbClr val="575756"/>
                </a:solidFill>
                <a:latin typeface="Helvetica"/>
                <a:cs typeface="Helvetica"/>
              </a:rPr>
              <a:t>a</a:t>
            </a:r>
            <a:r>
              <a:rPr sz="1650" spc="-30" dirty="0">
                <a:solidFill>
                  <a:srgbClr val="575756"/>
                </a:solidFill>
                <a:latin typeface="Helvetica"/>
                <a:cs typeface="Helvetica"/>
              </a:rPr>
              <a:t> </a:t>
            </a:r>
            <a:r>
              <a:rPr sz="1650" dirty="0">
                <a:solidFill>
                  <a:srgbClr val="575756"/>
                </a:solidFill>
                <a:latin typeface="Helvetica"/>
                <a:cs typeface="Helvetica"/>
              </a:rPr>
              <a:t>thriving</a:t>
            </a:r>
            <a:r>
              <a:rPr sz="1650" spc="-25" dirty="0">
                <a:solidFill>
                  <a:srgbClr val="575756"/>
                </a:solidFill>
                <a:latin typeface="Helvetica"/>
                <a:cs typeface="Helvetica"/>
              </a:rPr>
              <a:t> </a:t>
            </a:r>
            <a:r>
              <a:rPr sz="1650" dirty="0">
                <a:solidFill>
                  <a:srgbClr val="575756"/>
                </a:solidFill>
                <a:latin typeface="Helvetica"/>
                <a:cs typeface="Helvetica"/>
              </a:rPr>
              <a:t>primary</a:t>
            </a:r>
            <a:r>
              <a:rPr sz="1650" spc="-25" dirty="0">
                <a:solidFill>
                  <a:srgbClr val="575756"/>
                </a:solidFill>
                <a:latin typeface="Helvetica"/>
                <a:cs typeface="Helvetica"/>
              </a:rPr>
              <a:t> </a:t>
            </a:r>
            <a:r>
              <a:rPr sz="1650" dirty="0">
                <a:solidFill>
                  <a:srgbClr val="575756"/>
                </a:solidFill>
                <a:latin typeface="Helvetica"/>
                <a:cs typeface="Helvetica"/>
              </a:rPr>
              <a:t>care</a:t>
            </a:r>
            <a:r>
              <a:rPr sz="1650" spc="-30" dirty="0">
                <a:solidFill>
                  <a:srgbClr val="575756"/>
                </a:solidFill>
                <a:latin typeface="Helvetica"/>
                <a:cs typeface="Helvetica"/>
              </a:rPr>
              <a:t> </a:t>
            </a:r>
            <a:r>
              <a:rPr sz="1650" dirty="0">
                <a:solidFill>
                  <a:srgbClr val="575756"/>
                </a:solidFill>
                <a:latin typeface="Helvetica"/>
                <a:cs typeface="Helvetica"/>
              </a:rPr>
              <a:t>system</a:t>
            </a:r>
            <a:r>
              <a:rPr sz="1650" spc="-25" dirty="0">
                <a:solidFill>
                  <a:srgbClr val="575756"/>
                </a:solidFill>
                <a:latin typeface="Helvetica"/>
                <a:cs typeface="Helvetica"/>
              </a:rPr>
              <a:t> </a:t>
            </a:r>
            <a:r>
              <a:rPr sz="1650" spc="-10" dirty="0">
                <a:solidFill>
                  <a:srgbClr val="575756"/>
                </a:solidFill>
                <a:latin typeface="Helvetica"/>
                <a:cs typeface="Helvetica"/>
              </a:rPr>
              <a:t>level</a:t>
            </a:r>
            <a:endParaRPr sz="1650">
              <a:latin typeface="Helvetica"/>
              <a:cs typeface="Helvetica"/>
            </a:endParaRPr>
          </a:p>
        </p:txBody>
      </p:sp>
      <p:sp>
        <p:nvSpPr>
          <p:cNvPr id="19" name="object 19"/>
          <p:cNvSpPr txBox="1"/>
          <p:nvPr/>
        </p:nvSpPr>
        <p:spPr>
          <a:xfrm>
            <a:off x="12786375" y="5169842"/>
            <a:ext cx="6271260" cy="926465"/>
          </a:xfrm>
          <a:prstGeom prst="rect">
            <a:avLst/>
          </a:prstGeom>
          <a:solidFill>
            <a:srgbClr val="A3CE90">
              <a:alpha val="19999"/>
            </a:srgbClr>
          </a:solidFill>
        </p:spPr>
        <p:txBody>
          <a:bodyPr vert="horz" wrap="square" lIns="0" tIns="80645" rIns="0" bIns="0" rtlCol="0">
            <a:spAutoFit/>
          </a:bodyPr>
          <a:lstStyle/>
          <a:p>
            <a:pPr marL="255904" marR="570230">
              <a:lnSpc>
                <a:spcPct val="100000"/>
              </a:lnSpc>
              <a:spcBef>
                <a:spcPts val="635"/>
              </a:spcBef>
            </a:pPr>
            <a:r>
              <a:rPr sz="1650" dirty="0">
                <a:solidFill>
                  <a:srgbClr val="575756"/>
                </a:solidFill>
                <a:latin typeface="Helvetica"/>
                <a:cs typeface="Helvetica"/>
              </a:rPr>
              <a:t>Creation</a:t>
            </a:r>
            <a:r>
              <a:rPr sz="1650" spc="-30" dirty="0">
                <a:solidFill>
                  <a:srgbClr val="575756"/>
                </a:solidFill>
                <a:latin typeface="Helvetica"/>
                <a:cs typeface="Helvetica"/>
              </a:rPr>
              <a:t> </a:t>
            </a:r>
            <a:r>
              <a:rPr sz="1650" dirty="0">
                <a:solidFill>
                  <a:srgbClr val="575756"/>
                </a:solidFill>
                <a:latin typeface="Helvetica"/>
                <a:cs typeface="Helvetica"/>
              </a:rPr>
              <a:t>of</a:t>
            </a:r>
            <a:r>
              <a:rPr sz="1650" spc="-20" dirty="0">
                <a:solidFill>
                  <a:srgbClr val="575756"/>
                </a:solidFill>
                <a:latin typeface="Helvetica"/>
                <a:cs typeface="Helvetica"/>
              </a:rPr>
              <a:t> </a:t>
            </a:r>
            <a:r>
              <a:rPr sz="1650" dirty="0">
                <a:solidFill>
                  <a:srgbClr val="575756"/>
                </a:solidFill>
                <a:latin typeface="Helvetica"/>
                <a:cs typeface="Helvetica"/>
              </a:rPr>
              <a:t>clear</a:t>
            </a:r>
            <a:r>
              <a:rPr sz="1650" spc="-25" dirty="0">
                <a:solidFill>
                  <a:srgbClr val="575756"/>
                </a:solidFill>
                <a:latin typeface="Helvetica"/>
                <a:cs typeface="Helvetica"/>
              </a:rPr>
              <a:t> </a:t>
            </a:r>
            <a:r>
              <a:rPr sz="1650" dirty="0">
                <a:solidFill>
                  <a:srgbClr val="575756"/>
                </a:solidFill>
                <a:latin typeface="Helvetica"/>
                <a:cs typeface="Helvetica"/>
              </a:rPr>
              <a:t>feedback</a:t>
            </a:r>
            <a:r>
              <a:rPr sz="1650" spc="-20" dirty="0">
                <a:solidFill>
                  <a:srgbClr val="575756"/>
                </a:solidFill>
                <a:latin typeface="Helvetica"/>
                <a:cs typeface="Helvetica"/>
              </a:rPr>
              <a:t> </a:t>
            </a:r>
            <a:r>
              <a:rPr sz="1650" dirty="0">
                <a:solidFill>
                  <a:srgbClr val="575756"/>
                </a:solidFill>
                <a:latin typeface="Helvetica"/>
                <a:cs typeface="Helvetica"/>
              </a:rPr>
              <a:t>and</a:t>
            </a:r>
            <a:r>
              <a:rPr sz="1650" spc="-25" dirty="0">
                <a:solidFill>
                  <a:srgbClr val="575756"/>
                </a:solidFill>
                <a:latin typeface="Helvetica"/>
                <a:cs typeface="Helvetica"/>
              </a:rPr>
              <a:t> </a:t>
            </a:r>
            <a:r>
              <a:rPr sz="1650" dirty="0">
                <a:solidFill>
                  <a:srgbClr val="575756"/>
                </a:solidFill>
                <a:latin typeface="Helvetica"/>
                <a:cs typeface="Helvetica"/>
              </a:rPr>
              <a:t>recognition</a:t>
            </a:r>
            <a:r>
              <a:rPr sz="1650" spc="-30" dirty="0">
                <a:solidFill>
                  <a:srgbClr val="575756"/>
                </a:solidFill>
                <a:latin typeface="Helvetica"/>
                <a:cs typeface="Helvetica"/>
              </a:rPr>
              <a:t> </a:t>
            </a:r>
            <a:r>
              <a:rPr sz="1650" dirty="0">
                <a:solidFill>
                  <a:srgbClr val="575756"/>
                </a:solidFill>
                <a:latin typeface="Helvetica"/>
                <a:cs typeface="Helvetica"/>
              </a:rPr>
              <a:t>systems</a:t>
            </a:r>
            <a:r>
              <a:rPr sz="1650" spc="-20" dirty="0">
                <a:solidFill>
                  <a:srgbClr val="575756"/>
                </a:solidFill>
                <a:latin typeface="Helvetica"/>
                <a:cs typeface="Helvetica"/>
              </a:rPr>
              <a:t> </a:t>
            </a:r>
            <a:r>
              <a:rPr sz="1650" dirty="0">
                <a:solidFill>
                  <a:srgbClr val="575756"/>
                </a:solidFill>
                <a:latin typeface="Helvetica"/>
                <a:cs typeface="Helvetica"/>
              </a:rPr>
              <a:t>for</a:t>
            </a:r>
            <a:r>
              <a:rPr sz="1650" spc="-20" dirty="0">
                <a:solidFill>
                  <a:srgbClr val="575756"/>
                </a:solidFill>
                <a:latin typeface="Helvetica"/>
                <a:cs typeface="Helvetica"/>
              </a:rPr>
              <a:t> </a:t>
            </a:r>
            <a:r>
              <a:rPr sz="1650" spc="-25" dirty="0">
                <a:solidFill>
                  <a:srgbClr val="575756"/>
                </a:solidFill>
                <a:latin typeface="Helvetica"/>
                <a:cs typeface="Helvetica"/>
              </a:rPr>
              <a:t>all </a:t>
            </a:r>
            <a:r>
              <a:rPr sz="1650" dirty="0">
                <a:solidFill>
                  <a:srgbClr val="575756"/>
                </a:solidFill>
                <a:latin typeface="Helvetica"/>
                <a:cs typeface="Helvetica"/>
              </a:rPr>
              <a:t>workforce</a:t>
            </a:r>
            <a:r>
              <a:rPr sz="1650" spc="-25" dirty="0">
                <a:solidFill>
                  <a:srgbClr val="575756"/>
                </a:solidFill>
                <a:latin typeface="Helvetica"/>
                <a:cs typeface="Helvetica"/>
              </a:rPr>
              <a:t> </a:t>
            </a:r>
            <a:r>
              <a:rPr sz="1650" dirty="0">
                <a:solidFill>
                  <a:srgbClr val="575756"/>
                </a:solidFill>
                <a:latin typeface="Helvetica"/>
                <a:cs typeface="Helvetica"/>
              </a:rPr>
              <a:t>–</a:t>
            </a:r>
            <a:r>
              <a:rPr sz="1650" spc="-20" dirty="0">
                <a:solidFill>
                  <a:srgbClr val="575756"/>
                </a:solidFill>
                <a:latin typeface="Helvetica"/>
                <a:cs typeface="Helvetica"/>
              </a:rPr>
              <a:t> </a:t>
            </a:r>
            <a:r>
              <a:rPr sz="1650" dirty="0">
                <a:solidFill>
                  <a:srgbClr val="575756"/>
                </a:solidFill>
                <a:latin typeface="Helvetica"/>
                <a:cs typeface="Helvetica"/>
              </a:rPr>
              <a:t>including</a:t>
            </a:r>
            <a:r>
              <a:rPr sz="1650" spc="-20" dirty="0">
                <a:solidFill>
                  <a:srgbClr val="575756"/>
                </a:solidFill>
                <a:latin typeface="Helvetica"/>
                <a:cs typeface="Helvetica"/>
              </a:rPr>
              <a:t> </a:t>
            </a:r>
            <a:r>
              <a:rPr sz="1650" dirty="0">
                <a:solidFill>
                  <a:srgbClr val="575756"/>
                </a:solidFill>
                <a:latin typeface="Helvetica"/>
                <a:cs typeface="Helvetica"/>
              </a:rPr>
              <a:t>opportunities</a:t>
            </a:r>
            <a:r>
              <a:rPr sz="1650" spc="-20" dirty="0">
                <a:solidFill>
                  <a:srgbClr val="575756"/>
                </a:solidFill>
                <a:latin typeface="Helvetica"/>
                <a:cs typeface="Helvetica"/>
              </a:rPr>
              <a:t> </a:t>
            </a:r>
            <a:r>
              <a:rPr sz="1650" dirty="0">
                <a:solidFill>
                  <a:srgbClr val="575756"/>
                </a:solidFill>
                <a:latin typeface="Helvetica"/>
                <a:cs typeface="Helvetica"/>
              </a:rPr>
              <a:t>for</a:t>
            </a:r>
            <a:r>
              <a:rPr sz="1650" spc="-15" dirty="0">
                <a:solidFill>
                  <a:srgbClr val="575756"/>
                </a:solidFill>
                <a:latin typeface="Helvetica"/>
                <a:cs typeface="Helvetica"/>
              </a:rPr>
              <a:t> </a:t>
            </a:r>
            <a:r>
              <a:rPr sz="1650" dirty="0">
                <a:solidFill>
                  <a:srgbClr val="575756"/>
                </a:solidFill>
                <a:latin typeface="Helvetica"/>
                <a:cs typeface="Helvetica"/>
              </a:rPr>
              <a:t>career</a:t>
            </a:r>
            <a:r>
              <a:rPr sz="1650" spc="-15" dirty="0">
                <a:solidFill>
                  <a:srgbClr val="575756"/>
                </a:solidFill>
                <a:latin typeface="Helvetica"/>
                <a:cs typeface="Helvetica"/>
              </a:rPr>
              <a:t> </a:t>
            </a:r>
            <a:r>
              <a:rPr sz="1650" spc="-10" dirty="0">
                <a:solidFill>
                  <a:srgbClr val="575756"/>
                </a:solidFill>
                <a:latin typeface="Helvetica"/>
                <a:cs typeface="Helvetica"/>
              </a:rPr>
              <a:t>development </a:t>
            </a:r>
            <a:r>
              <a:rPr sz="1650" dirty="0">
                <a:solidFill>
                  <a:srgbClr val="575756"/>
                </a:solidFill>
                <a:latin typeface="Helvetica"/>
                <a:cs typeface="Helvetica"/>
              </a:rPr>
              <a:t>and</a:t>
            </a:r>
            <a:r>
              <a:rPr sz="1650" spc="-15" dirty="0">
                <a:solidFill>
                  <a:srgbClr val="575756"/>
                </a:solidFill>
                <a:latin typeface="Helvetica"/>
                <a:cs typeface="Helvetica"/>
              </a:rPr>
              <a:t> </a:t>
            </a:r>
            <a:r>
              <a:rPr sz="1650" spc="-10" dirty="0">
                <a:solidFill>
                  <a:srgbClr val="575756"/>
                </a:solidFill>
                <a:latin typeface="Helvetica"/>
                <a:cs typeface="Helvetica"/>
              </a:rPr>
              <a:t>progression</a:t>
            </a:r>
            <a:endParaRPr sz="1650">
              <a:latin typeface="Helvetica"/>
              <a:cs typeface="Helvetica"/>
            </a:endParaRPr>
          </a:p>
        </p:txBody>
      </p:sp>
      <p:sp>
        <p:nvSpPr>
          <p:cNvPr id="20" name="object 20"/>
          <p:cNvSpPr txBox="1"/>
          <p:nvPr/>
        </p:nvSpPr>
        <p:spPr>
          <a:xfrm>
            <a:off x="12784951" y="4442514"/>
            <a:ext cx="6271260" cy="651510"/>
          </a:xfrm>
          <a:prstGeom prst="rect">
            <a:avLst/>
          </a:prstGeom>
          <a:solidFill>
            <a:srgbClr val="A3CE90">
              <a:alpha val="19999"/>
            </a:srgbClr>
          </a:solidFill>
        </p:spPr>
        <p:txBody>
          <a:bodyPr vert="horz" wrap="square" lIns="0" tIns="68580" rIns="0" bIns="0" rtlCol="0">
            <a:spAutoFit/>
          </a:bodyPr>
          <a:lstStyle/>
          <a:p>
            <a:pPr marL="257810" marR="572135">
              <a:lnSpc>
                <a:spcPct val="100000"/>
              </a:lnSpc>
              <a:spcBef>
                <a:spcPts val="540"/>
              </a:spcBef>
            </a:pPr>
            <a:r>
              <a:rPr sz="1650" spc="-30" dirty="0">
                <a:solidFill>
                  <a:srgbClr val="575756"/>
                </a:solidFill>
                <a:latin typeface="Helvetica"/>
                <a:cs typeface="Helvetica"/>
              </a:rPr>
              <a:t>Robust</a:t>
            </a:r>
            <a:r>
              <a:rPr sz="1650" spc="-55" dirty="0">
                <a:solidFill>
                  <a:srgbClr val="575756"/>
                </a:solidFill>
                <a:latin typeface="Helvetica"/>
                <a:cs typeface="Helvetica"/>
              </a:rPr>
              <a:t> </a:t>
            </a:r>
            <a:r>
              <a:rPr sz="1650" spc="-30" dirty="0">
                <a:solidFill>
                  <a:srgbClr val="575756"/>
                </a:solidFill>
                <a:latin typeface="Helvetica"/>
                <a:cs typeface="Helvetica"/>
              </a:rPr>
              <a:t>health</a:t>
            </a:r>
            <a:r>
              <a:rPr sz="1650" spc="-55" dirty="0">
                <a:solidFill>
                  <a:srgbClr val="575756"/>
                </a:solidFill>
                <a:latin typeface="Helvetica"/>
                <a:cs typeface="Helvetica"/>
              </a:rPr>
              <a:t> </a:t>
            </a:r>
            <a:r>
              <a:rPr sz="1650" spc="-20" dirty="0">
                <a:solidFill>
                  <a:srgbClr val="575756"/>
                </a:solidFill>
                <a:latin typeface="Helvetica"/>
                <a:cs typeface="Helvetica"/>
              </a:rPr>
              <a:t>and</a:t>
            </a:r>
            <a:r>
              <a:rPr sz="1650" spc="-55" dirty="0">
                <a:solidFill>
                  <a:srgbClr val="575756"/>
                </a:solidFill>
                <a:latin typeface="Helvetica"/>
                <a:cs typeface="Helvetica"/>
              </a:rPr>
              <a:t> </a:t>
            </a:r>
            <a:r>
              <a:rPr sz="1650" spc="-35" dirty="0">
                <a:solidFill>
                  <a:srgbClr val="575756"/>
                </a:solidFill>
                <a:latin typeface="Helvetica"/>
                <a:cs typeface="Helvetica"/>
              </a:rPr>
              <a:t>wellbeing</a:t>
            </a:r>
            <a:r>
              <a:rPr sz="1650" spc="-50" dirty="0">
                <a:solidFill>
                  <a:srgbClr val="575756"/>
                </a:solidFill>
                <a:latin typeface="Helvetica"/>
                <a:cs typeface="Helvetica"/>
              </a:rPr>
              <a:t> </a:t>
            </a:r>
            <a:r>
              <a:rPr sz="1650" spc="-45" dirty="0">
                <a:solidFill>
                  <a:srgbClr val="575756"/>
                </a:solidFill>
                <a:latin typeface="Helvetica"/>
                <a:cs typeface="Helvetica"/>
              </a:rPr>
              <a:t>offer</a:t>
            </a:r>
            <a:r>
              <a:rPr sz="1650" spc="-55" dirty="0">
                <a:solidFill>
                  <a:srgbClr val="575756"/>
                </a:solidFill>
                <a:latin typeface="Helvetica"/>
                <a:cs typeface="Helvetica"/>
              </a:rPr>
              <a:t> </a:t>
            </a:r>
            <a:r>
              <a:rPr sz="1650" spc="-35" dirty="0">
                <a:solidFill>
                  <a:srgbClr val="575756"/>
                </a:solidFill>
                <a:latin typeface="Helvetica"/>
                <a:cs typeface="Helvetica"/>
              </a:rPr>
              <a:t>delivered</a:t>
            </a:r>
            <a:r>
              <a:rPr sz="1650" spc="-55" dirty="0">
                <a:solidFill>
                  <a:srgbClr val="575756"/>
                </a:solidFill>
                <a:latin typeface="Helvetica"/>
                <a:cs typeface="Helvetica"/>
              </a:rPr>
              <a:t> </a:t>
            </a:r>
            <a:r>
              <a:rPr sz="1650" spc="-20" dirty="0">
                <a:solidFill>
                  <a:srgbClr val="575756"/>
                </a:solidFill>
                <a:latin typeface="Helvetica"/>
                <a:cs typeface="Helvetica"/>
              </a:rPr>
              <a:t>and</a:t>
            </a:r>
            <a:r>
              <a:rPr sz="1650" spc="-55" dirty="0">
                <a:solidFill>
                  <a:srgbClr val="575756"/>
                </a:solidFill>
                <a:latin typeface="Helvetica"/>
                <a:cs typeface="Helvetica"/>
              </a:rPr>
              <a:t> </a:t>
            </a:r>
            <a:r>
              <a:rPr sz="1650" spc="-35" dirty="0">
                <a:solidFill>
                  <a:srgbClr val="575756"/>
                </a:solidFill>
                <a:latin typeface="Helvetica"/>
                <a:cs typeface="Helvetica"/>
              </a:rPr>
              <a:t>accessible</a:t>
            </a:r>
            <a:r>
              <a:rPr sz="1650" spc="-50" dirty="0">
                <a:solidFill>
                  <a:srgbClr val="575756"/>
                </a:solidFill>
                <a:latin typeface="Helvetica"/>
                <a:cs typeface="Helvetica"/>
              </a:rPr>
              <a:t> </a:t>
            </a:r>
            <a:r>
              <a:rPr sz="1650" spc="-25" dirty="0">
                <a:solidFill>
                  <a:srgbClr val="575756"/>
                </a:solidFill>
                <a:latin typeface="Helvetica"/>
                <a:cs typeface="Helvetica"/>
              </a:rPr>
              <a:t>at </a:t>
            </a:r>
            <a:r>
              <a:rPr sz="1650" spc="-20" dirty="0">
                <a:solidFill>
                  <a:srgbClr val="575756"/>
                </a:solidFill>
                <a:latin typeface="Helvetica"/>
                <a:cs typeface="Helvetica"/>
              </a:rPr>
              <a:t>all</a:t>
            </a:r>
            <a:r>
              <a:rPr sz="1650" spc="-95" dirty="0">
                <a:solidFill>
                  <a:srgbClr val="575756"/>
                </a:solidFill>
                <a:latin typeface="Helvetica"/>
                <a:cs typeface="Helvetica"/>
              </a:rPr>
              <a:t> </a:t>
            </a:r>
            <a:r>
              <a:rPr sz="1650" spc="-30" dirty="0">
                <a:solidFill>
                  <a:srgbClr val="575756"/>
                </a:solidFill>
                <a:latin typeface="Helvetica"/>
                <a:cs typeface="Helvetica"/>
              </a:rPr>
              <a:t>levels</a:t>
            </a:r>
            <a:r>
              <a:rPr sz="1650" spc="-85" dirty="0">
                <a:solidFill>
                  <a:srgbClr val="575756"/>
                </a:solidFill>
                <a:latin typeface="Helvetica"/>
                <a:cs typeface="Helvetica"/>
              </a:rPr>
              <a:t> </a:t>
            </a:r>
            <a:r>
              <a:rPr sz="1650" dirty="0">
                <a:solidFill>
                  <a:srgbClr val="575756"/>
                </a:solidFill>
                <a:latin typeface="Helvetica"/>
                <a:cs typeface="Helvetica"/>
              </a:rPr>
              <a:t>of</a:t>
            </a:r>
            <a:r>
              <a:rPr sz="1650" spc="-80" dirty="0">
                <a:solidFill>
                  <a:srgbClr val="575756"/>
                </a:solidFill>
                <a:latin typeface="Helvetica"/>
                <a:cs typeface="Helvetica"/>
              </a:rPr>
              <a:t> </a:t>
            </a:r>
            <a:r>
              <a:rPr sz="1650" spc="-10" dirty="0">
                <a:solidFill>
                  <a:srgbClr val="575756"/>
                </a:solidFill>
                <a:latin typeface="Helvetica"/>
                <a:cs typeface="Helvetica"/>
              </a:rPr>
              <a:t>scale</a:t>
            </a:r>
            <a:endParaRPr sz="1650">
              <a:latin typeface="Helvetica"/>
              <a:cs typeface="Helvetica"/>
            </a:endParaRPr>
          </a:p>
        </p:txBody>
      </p:sp>
      <p:grpSp>
        <p:nvGrpSpPr>
          <p:cNvPr id="21" name="object 21"/>
          <p:cNvGrpSpPr/>
          <p:nvPr/>
        </p:nvGrpSpPr>
        <p:grpSpPr>
          <a:xfrm>
            <a:off x="3266916" y="4148638"/>
            <a:ext cx="628650" cy="2981325"/>
            <a:chOff x="3266916" y="4148638"/>
            <a:chExt cx="628650" cy="2981325"/>
          </a:xfrm>
        </p:grpSpPr>
        <p:sp>
          <p:nvSpPr>
            <p:cNvPr id="22" name="object 22"/>
            <p:cNvSpPr/>
            <p:nvPr/>
          </p:nvSpPr>
          <p:spPr>
            <a:xfrm>
              <a:off x="3581042" y="4153873"/>
              <a:ext cx="314325" cy="0"/>
            </a:xfrm>
            <a:custGeom>
              <a:avLst/>
              <a:gdLst/>
              <a:ahLst/>
              <a:cxnLst/>
              <a:rect l="l" t="t" r="r" b="b"/>
              <a:pathLst>
                <a:path w="314325">
                  <a:moveTo>
                    <a:pt x="314126" y="0"/>
                  </a:moveTo>
                  <a:lnTo>
                    <a:pt x="0" y="0"/>
                  </a:lnTo>
                </a:path>
              </a:pathLst>
            </a:custGeom>
            <a:ln w="10470">
              <a:solidFill>
                <a:srgbClr val="50B796"/>
              </a:solidFill>
            </a:ln>
          </p:spPr>
          <p:txBody>
            <a:bodyPr wrap="square" lIns="0" tIns="0" rIns="0" bIns="0" rtlCol="0"/>
            <a:lstStyle/>
            <a:p>
              <a:endParaRPr/>
            </a:p>
          </p:txBody>
        </p:sp>
        <p:sp>
          <p:nvSpPr>
            <p:cNvPr id="23" name="object 23"/>
            <p:cNvSpPr/>
            <p:nvPr/>
          </p:nvSpPr>
          <p:spPr>
            <a:xfrm>
              <a:off x="3266916" y="5672765"/>
              <a:ext cx="628650" cy="0"/>
            </a:xfrm>
            <a:custGeom>
              <a:avLst/>
              <a:gdLst/>
              <a:ahLst/>
              <a:cxnLst/>
              <a:rect l="l" t="t" r="r" b="b"/>
              <a:pathLst>
                <a:path w="628650">
                  <a:moveTo>
                    <a:pt x="628253" y="0"/>
                  </a:moveTo>
                  <a:lnTo>
                    <a:pt x="0" y="0"/>
                  </a:lnTo>
                </a:path>
              </a:pathLst>
            </a:custGeom>
            <a:ln w="10470">
              <a:solidFill>
                <a:srgbClr val="50B796"/>
              </a:solidFill>
            </a:ln>
          </p:spPr>
          <p:txBody>
            <a:bodyPr wrap="square" lIns="0" tIns="0" rIns="0" bIns="0" rtlCol="0"/>
            <a:lstStyle/>
            <a:p>
              <a:endParaRPr/>
            </a:p>
          </p:txBody>
        </p:sp>
        <p:sp>
          <p:nvSpPr>
            <p:cNvPr id="24" name="object 24"/>
            <p:cNvSpPr/>
            <p:nvPr/>
          </p:nvSpPr>
          <p:spPr>
            <a:xfrm>
              <a:off x="3581042" y="7124619"/>
              <a:ext cx="314325" cy="0"/>
            </a:xfrm>
            <a:custGeom>
              <a:avLst/>
              <a:gdLst/>
              <a:ahLst/>
              <a:cxnLst/>
              <a:rect l="l" t="t" r="r" b="b"/>
              <a:pathLst>
                <a:path w="314325">
                  <a:moveTo>
                    <a:pt x="314126" y="0"/>
                  </a:moveTo>
                  <a:lnTo>
                    <a:pt x="0" y="0"/>
                  </a:lnTo>
                </a:path>
              </a:pathLst>
            </a:custGeom>
            <a:ln w="10470">
              <a:solidFill>
                <a:srgbClr val="50B796"/>
              </a:solidFill>
            </a:ln>
          </p:spPr>
          <p:txBody>
            <a:bodyPr wrap="square" lIns="0" tIns="0" rIns="0" bIns="0" rtlCol="0"/>
            <a:lstStyle/>
            <a:p>
              <a:endParaRPr/>
            </a:p>
          </p:txBody>
        </p:sp>
        <p:sp>
          <p:nvSpPr>
            <p:cNvPr id="25" name="object 25"/>
            <p:cNvSpPr/>
            <p:nvPr/>
          </p:nvSpPr>
          <p:spPr>
            <a:xfrm>
              <a:off x="3586278" y="4148659"/>
              <a:ext cx="0" cy="2971165"/>
            </a:xfrm>
            <a:custGeom>
              <a:avLst/>
              <a:gdLst/>
              <a:ahLst/>
              <a:cxnLst/>
              <a:rect l="l" t="t" r="r" b="b"/>
              <a:pathLst>
                <a:path h="2971165">
                  <a:moveTo>
                    <a:pt x="0" y="2970736"/>
                  </a:moveTo>
                  <a:lnTo>
                    <a:pt x="0" y="0"/>
                  </a:lnTo>
                </a:path>
              </a:pathLst>
            </a:custGeom>
            <a:ln w="10470">
              <a:solidFill>
                <a:srgbClr val="50B796"/>
              </a:solidFill>
            </a:ln>
          </p:spPr>
          <p:txBody>
            <a:bodyPr wrap="square" lIns="0" tIns="0" rIns="0" bIns="0" rtlCol="0"/>
            <a:lstStyle/>
            <a:p>
              <a:endParaRPr/>
            </a:p>
          </p:txBody>
        </p:sp>
      </p:grpSp>
      <p:grpSp>
        <p:nvGrpSpPr>
          <p:cNvPr id="26" name="object 26"/>
          <p:cNvGrpSpPr/>
          <p:nvPr/>
        </p:nvGrpSpPr>
        <p:grpSpPr>
          <a:xfrm>
            <a:off x="12139510" y="3998192"/>
            <a:ext cx="652780" cy="3331210"/>
            <a:chOff x="12139510" y="3998192"/>
            <a:chExt cx="652780" cy="3331210"/>
          </a:xfrm>
        </p:grpSpPr>
        <p:sp>
          <p:nvSpPr>
            <p:cNvPr id="27" name="object 27"/>
            <p:cNvSpPr/>
            <p:nvPr/>
          </p:nvSpPr>
          <p:spPr>
            <a:xfrm>
              <a:off x="12144907" y="5805001"/>
              <a:ext cx="326390" cy="0"/>
            </a:xfrm>
            <a:custGeom>
              <a:avLst/>
              <a:gdLst/>
              <a:ahLst/>
              <a:cxnLst/>
              <a:rect l="l" t="t" r="r" b="b"/>
              <a:pathLst>
                <a:path w="326390">
                  <a:moveTo>
                    <a:pt x="325916" y="0"/>
                  </a:moveTo>
                  <a:lnTo>
                    <a:pt x="0" y="0"/>
                  </a:lnTo>
                </a:path>
              </a:pathLst>
            </a:custGeom>
            <a:ln w="10470">
              <a:solidFill>
                <a:srgbClr val="50B796"/>
              </a:solidFill>
            </a:ln>
          </p:spPr>
          <p:txBody>
            <a:bodyPr wrap="square" lIns="0" tIns="0" rIns="0" bIns="0" rtlCol="0"/>
            <a:lstStyle/>
            <a:p>
              <a:endParaRPr/>
            </a:p>
          </p:txBody>
        </p:sp>
        <p:sp>
          <p:nvSpPr>
            <p:cNvPr id="28" name="object 28"/>
            <p:cNvSpPr/>
            <p:nvPr/>
          </p:nvSpPr>
          <p:spPr>
            <a:xfrm>
              <a:off x="12464280" y="4003590"/>
              <a:ext cx="0" cy="3320415"/>
            </a:xfrm>
            <a:custGeom>
              <a:avLst/>
              <a:gdLst/>
              <a:ahLst/>
              <a:cxnLst/>
              <a:rect l="l" t="t" r="r" b="b"/>
              <a:pathLst>
                <a:path h="3320415">
                  <a:moveTo>
                    <a:pt x="0" y="3320129"/>
                  </a:moveTo>
                  <a:lnTo>
                    <a:pt x="0" y="0"/>
                  </a:lnTo>
                </a:path>
              </a:pathLst>
            </a:custGeom>
            <a:ln w="10470">
              <a:solidFill>
                <a:srgbClr val="50B796"/>
              </a:solidFill>
            </a:ln>
          </p:spPr>
          <p:txBody>
            <a:bodyPr wrap="square" lIns="0" tIns="0" rIns="0" bIns="0" rtlCol="0"/>
            <a:lstStyle/>
            <a:p>
              <a:endParaRPr/>
            </a:p>
          </p:txBody>
        </p:sp>
        <p:sp>
          <p:nvSpPr>
            <p:cNvPr id="29" name="object 29"/>
            <p:cNvSpPr/>
            <p:nvPr/>
          </p:nvSpPr>
          <p:spPr>
            <a:xfrm>
              <a:off x="12460353" y="4732308"/>
              <a:ext cx="326390" cy="0"/>
            </a:xfrm>
            <a:custGeom>
              <a:avLst/>
              <a:gdLst/>
              <a:ahLst/>
              <a:cxnLst/>
              <a:rect l="l" t="t" r="r" b="b"/>
              <a:pathLst>
                <a:path w="326390">
                  <a:moveTo>
                    <a:pt x="325916" y="0"/>
                  </a:moveTo>
                  <a:lnTo>
                    <a:pt x="0" y="0"/>
                  </a:lnTo>
                </a:path>
              </a:pathLst>
            </a:custGeom>
            <a:ln w="10470">
              <a:solidFill>
                <a:srgbClr val="50B796"/>
              </a:solidFill>
            </a:ln>
          </p:spPr>
          <p:txBody>
            <a:bodyPr wrap="square" lIns="0" tIns="0" rIns="0" bIns="0" rtlCol="0"/>
            <a:lstStyle/>
            <a:p>
              <a:endParaRPr/>
            </a:p>
          </p:txBody>
        </p:sp>
        <p:sp>
          <p:nvSpPr>
            <p:cNvPr id="30" name="object 30"/>
            <p:cNvSpPr/>
            <p:nvPr/>
          </p:nvSpPr>
          <p:spPr>
            <a:xfrm>
              <a:off x="12460353" y="5633050"/>
              <a:ext cx="326390" cy="0"/>
            </a:xfrm>
            <a:custGeom>
              <a:avLst/>
              <a:gdLst/>
              <a:ahLst/>
              <a:cxnLst/>
              <a:rect l="l" t="t" r="r" b="b"/>
              <a:pathLst>
                <a:path w="326390">
                  <a:moveTo>
                    <a:pt x="325916" y="0"/>
                  </a:moveTo>
                  <a:lnTo>
                    <a:pt x="0" y="0"/>
                  </a:lnTo>
                </a:path>
              </a:pathLst>
            </a:custGeom>
            <a:ln w="10470">
              <a:solidFill>
                <a:srgbClr val="50B796"/>
              </a:solidFill>
            </a:ln>
          </p:spPr>
          <p:txBody>
            <a:bodyPr wrap="square" lIns="0" tIns="0" rIns="0" bIns="0" rtlCol="0"/>
            <a:lstStyle/>
            <a:p>
              <a:endParaRPr/>
            </a:p>
          </p:txBody>
        </p:sp>
        <p:sp>
          <p:nvSpPr>
            <p:cNvPr id="31" name="object 31"/>
            <p:cNvSpPr/>
            <p:nvPr/>
          </p:nvSpPr>
          <p:spPr>
            <a:xfrm>
              <a:off x="12459034" y="4008836"/>
              <a:ext cx="327660" cy="0"/>
            </a:xfrm>
            <a:custGeom>
              <a:avLst/>
              <a:gdLst/>
              <a:ahLst/>
              <a:cxnLst/>
              <a:rect l="l" t="t" r="r" b="b"/>
              <a:pathLst>
                <a:path w="327659">
                  <a:moveTo>
                    <a:pt x="327236" y="0"/>
                  </a:moveTo>
                  <a:lnTo>
                    <a:pt x="0" y="0"/>
                  </a:lnTo>
                </a:path>
              </a:pathLst>
            </a:custGeom>
            <a:ln w="10470">
              <a:solidFill>
                <a:srgbClr val="50B796"/>
              </a:solidFill>
            </a:ln>
          </p:spPr>
          <p:txBody>
            <a:bodyPr wrap="square" lIns="0" tIns="0" rIns="0" bIns="0" rtlCol="0"/>
            <a:lstStyle/>
            <a:p>
              <a:endParaRPr/>
            </a:p>
          </p:txBody>
        </p:sp>
        <p:sp>
          <p:nvSpPr>
            <p:cNvPr id="32" name="object 32"/>
            <p:cNvSpPr/>
            <p:nvPr/>
          </p:nvSpPr>
          <p:spPr>
            <a:xfrm>
              <a:off x="12460353" y="6521235"/>
              <a:ext cx="326390" cy="0"/>
            </a:xfrm>
            <a:custGeom>
              <a:avLst/>
              <a:gdLst/>
              <a:ahLst/>
              <a:cxnLst/>
              <a:rect l="l" t="t" r="r" b="b"/>
              <a:pathLst>
                <a:path w="326390">
                  <a:moveTo>
                    <a:pt x="325916" y="0"/>
                  </a:moveTo>
                  <a:lnTo>
                    <a:pt x="0" y="0"/>
                  </a:lnTo>
                </a:path>
              </a:pathLst>
            </a:custGeom>
            <a:ln w="10470">
              <a:solidFill>
                <a:srgbClr val="50B796"/>
              </a:solidFill>
            </a:ln>
          </p:spPr>
          <p:txBody>
            <a:bodyPr wrap="square" lIns="0" tIns="0" rIns="0" bIns="0" rtlCol="0"/>
            <a:lstStyle/>
            <a:p>
              <a:endParaRPr/>
            </a:p>
          </p:txBody>
        </p:sp>
        <p:sp>
          <p:nvSpPr>
            <p:cNvPr id="33" name="object 33"/>
            <p:cNvSpPr/>
            <p:nvPr/>
          </p:nvSpPr>
          <p:spPr>
            <a:xfrm>
              <a:off x="12144907" y="7187690"/>
              <a:ext cx="326390" cy="0"/>
            </a:xfrm>
            <a:custGeom>
              <a:avLst/>
              <a:gdLst/>
              <a:ahLst/>
              <a:cxnLst/>
              <a:rect l="l" t="t" r="r" b="b"/>
              <a:pathLst>
                <a:path w="326390">
                  <a:moveTo>
                    <a:pt x="325916" y="0"/>
                  </a:moveTo>
                  <a:lnTo>
                    <a:pt x="0" y="0"/>
                  </a:lnTo>
                </a:path>
              </a:pathLst>
            </a:custGeom>
            <a:ln w="10470">
              <a:solidFill>
                <a:srgbClr val="50B796"/>
              </a:solidFill>
            </a:ln>
          </p:spPr>
          <p:txBody>
            <a:bodyPr wrap="square" lIns="0" tIns="0" rIns="0" bIns="0" rtlCol="0"/>
            <a:lstStyle/>
            <a:p>
              <a:endParaRPr/>
            </a:p>
          </p:txBody>
        </p:sp>
      </p:grpSp>
      <p:grpSp>
        <p:nvGrpSpPr>
          <p:cNvPr id="34" name="object 34"/>
          <p:cNvGrpSpPr/>
          <p:nvPr/>
        </p:nvGrpSpPr>
        <p:grpSpPr>
          <a:xfrm>
            <a:off x="7706571" y="4045484"/>
            <a:ext cx="628650" cy="3149600"/>
            <a:chOff x="7706571" y="4045484"/>
            <a:chExt cx="628650" cy="3149600"/>
          </a:xfrm>
        </p:grpSpPr>
        <p:sp>
          <p:nvSpPr>
            <p:cNvPr id="35" name="object 35"/>
            <p:cNvSpPr/>
            <p:nvPr/>
          </p:nvSpPr>
          <p:spPr>
            <a:xfrm>
              <a:off x="7706571" y="5672765"/>
              <a:ext cx="319405" cy="0"/>
            </a:xfrm>
            <a:custGeom>
              <a:avLst/>
              <a:gdLst/>
              <a:ahLst/>
              <a:cxnLst/>
              <a:rect l="l" t="t" r="r" b="b"/>
              <a:pathLst>
                <a:path w="319404">
                  <a:moveTo>
                    <a:pt x="319362" y="0"/>
                  </a:moveTo>
                  <a:lnTo>
                    <a:pt x="0" y="0"/>
                  </a:lnTo>
                </a:path>
              </a:pathLst>
            </a:custGeom>
            <a:ln w="10470">
              <a:solidFill>
                <a:srgbClr val="50B796"/>
              </a:solidFill>
            </a:ln>
          </p:spPr>
          <p:txBody>
            <a:bodyPr wrap="square" lIns="0" tIns="0" rIns="0" bIns="0" rtlCol="0"/>
            <a:lstStyle/>
            <a:p>
              <a:endParaRPr/>
            </a:p>
          </p:txBody>
        </p:sp>
        <p:sp>
          <p:nvSpPr>
            <p:cNvPr id="36" name="object 36"/>
            <p:cNvSpPr/>
            <p:nvPr/>
          </p:nvSpPr>
          <p:spPr>
            <a:xfrm>
              <a:off x="8025933" y="4055946"/>
              <a:ext cx="0" cy="3138805"/>
            </a:xfrm>
            <a:custGeom>
              <a:avLst/>
              <a:gdLst/>
              <a:ahLst/>
              <a:cxnLst/>
              <a:rect l="l" t="t" r="r" b="b"/>
              <a:pathLst>
                <a:path h="3138804">
                  <a:moveTo>
                    <a:pt x="0" y="3138752"/>
                  </a:moveTo>
                  <a:lnTo>
                    <a:pt x="0" y="0"/>
                  </a:lnTo>
                </a:path>
              </a:pathLst>
            </a:custGeom>
            <a:ln w="10470">
              <a:solidFill>
                <a:srgbClr val="50B796"/>
              </a:solidFill>
            </a:ln>
          </p:spPr>
          <p:txBody>
            <a:bodyPr wrap="square" lIns="0" tIns="0" rIns="0" bIns="0" rtlCol="0"/>
            <a:lstStyle/>
            <a:p>
              <a:endParaRPr/>
            </a:p>
          </p:txBody>
        </p:sp>
        <p:sp>
          <p:nvSpPr>
            <p:cNvPr id="37" name="object 37"/>
            <p:cNvSpPr/>
            <p:nvPr/>
          </p:nvSpPr>
          <p:spPr>
            <a:xfrm>
              <a:off x="7706571" y="7189449"/>
              <a:ext cx="628650" cy="0"/>
            </a:xfrm>
            <a:custGeom>
              <a:avLst/>
              <a:gdLst/>
              <a:ahLst/>
              <a:cxnLst/>
              <a:rect l="l" t="t" r="r" b="b"/>
              <a:pathLst>
                <a:path w="628650">
                  <a:moveTo>
                    <a:pt x="628253" y="0"/>
                  </a:moveTo>
                  <a:lnTo>
                    <a:pt x="0" y="0"/>
                  </a:lnTo>
                </a:path>
              </a:pathLst>
            </a:custGeom>
            <a:ln w="10470">
              <a:solidFill>
                <a:srgbClr val="50B796"/>
              </a:solidFill>
            </a:ln>
          </p:spPr>
          <p:txBody>
            <a:bodyPr wrap="square" lIns="0" tIns="0" rIns="0" bIns="0" rtlCol="0"/>
            <a:lstStyle/>
            <a:p>
              <a:endParaRPr/>
            </a:p>
          </p:txBody>
        </p:sp>
        <p:sp>
          <p:nvSpPr>
            <p:cNvPr id="38" name="object 38"/>
            <p:cNvSpPr/>
            <p:nvPr/>
          </p:nvSpPr>
          <p:spPr>
            <a:xfrm>
              <a:off x="7706571" y="4050719"/>
              <a:ext cx="325120" cy="0"/>
            </a:xfrm>
            <a:custGeom>
              <a:avLst/>
              <a:gdLst/>
              <a:ahLst/>
              <a:cxnLst/>
              <a:rect l="l" t="t" r="r" b="b"/>
              <a:pathLst>
                <a:path w="325120">
                  <a:moveTo>
                    <a:pt x="324597" y="0"/>
                  </a:moveTo>
                  <a:lnTo>
                    <a:pt x="0" y="0"/>
                  </a:lnTo>
                </a:path>
              </a:pathLst>
            </a:custGeom>
            <a:ln w="10470">
              <a:solidFill>
                <a:srgbClr val="50B796"/>
              </a:solidFill>
            </a:ln>
          </p:spPr>
          <p:txBody>
            <a:bodyPr wrap="square" lIns="0" tIns="0" rIns="0" bIns="0" rtlCol="0"/>
            <a:lstStyle/>
            <a:p>
              <a:endParaRPr/>
            </a:p>
          </p:txBody>
        </p:sp>
        <p:sp>
          <p:nvSpPr>
            <p:cNvPr id="39" name="object 39"/>
            <p:cNvSpPr/>
            <p:nvPr/>
          </p:nvSpPr>
          <p:spPr>
            <a:xfrm>
              <a:off x="8031168" y="5805001"/>
              <a:ext cx="304165" cy="0"/>
            </a:xfrm>
            <a:custGeom>
              <a:avLst/>
              <a:gdLst/>
              <a:ahLst/>
              <a:cxnLst/>
              <a:rect l="l" t="t" r="r" b="b"/>
              <a:pathLst>
                <a:path w="304165">
                  <a:moveTo>
                    <a:pt x="303655" y="0"/>
                  </a:moveTo>
                  <a:lnTo>
                    <a:pt x="0" y="0"/>
                  </a:lnTo>
                </a:path>
              </a:pathLst>
            </a:custGeom>
            <a:ln w="10470">
              <a:solidFill>
                <a:srgbClr val="50B796"/>
              </a:solidFill>
            </a:ln>
          </p:spPr>
          <p:txBody>
            <a:bodyPr wrap="square" lIns="0" tIns="0" rIns="0" bIns="0" rtlCol="0"/>
            <a:lstStyle/>
            <a:p>
              <a:endParaRPr/>
            </a:p>
          </p:txBody>
        </p:sp>
        <p:sp>
          <p:nvSpPr>
            <p:cNvPr id="40" name="object 40"/>
            <p:cNvSpPr/>
            <p:nvPr/>
          </p:nvSpPr>
          <p:spPr>
            <a:xfrm>
              <a:off x="8031168" y="4288318"/>
              <a:ext cx="304165" cy="0"/>
            </a:xfrm>
            <a:custGeom>
              <a:avLst/>
              <a:gdLst/>
              <a:ahLst/>
              <a:cxnLst/>
              <a:rect l="l" t="t" r="r" b="b"/>
              <a:pathLst>
                <a:path w="304165">
                  <a:moveTo>
                    <a:pt x="303655" y="0"/>
                  </a:moveTo>
                  <a:lnTo>
                    <a:pt x="0" y="0"/>
                  </a:lnTo>
                </a:path>
              </a:pathLst>
            </a:custGeom>
            <a:ln w="10470">
              <a:solidFill>
                <a:srgbClr val="50B796"/>
              </a:solidFill>
            </a:ln>
          </p:spPr>
          <p:txBody>
            <a:bodyPr wrap="square" lIns="0" tIns="0" rIns="0" bIns="0" rtlCol="0"/>
            <a:lstStyle/>
            <a:p>
              <a:endParaRPr/>
            </a:p>
          </p:txBody>
        </p:sp>
      </p:grpSp>
      <p:sp>
        <p:nvSpPr>
          <p:cNvPr id="41" name="object 41"/>
          <p:cNvSpPr txBox="1"/>
          <p:nvPr/>
        </p:nvSpPr>
        <p:spPr>
          <a:xfrm>
            <a:off x="12784951" y="6946207"/>
            <a:ext cx="6272530" cy="744855"/>
          </a:xfrm>
          <a:prstGeom prst="rect">
            <a:avLst/>
          </a:prstGeom>
          <a:solidFill>
            <a:srgbClr val="A3CE90">
              <a:alpha val="19999"/>
            </a:srgbClr>
          </a:solidFill>
        </p:spPr>
        <p:txBody>
          <a:bodyPr vert="horz" wrap="square" lIns="0" tIns="91440" rIns="0" bIns="0" rtlCol="0">
            <a:spAutoFit/>
          </a:bodyPr>
          <a:lstStyle/>
          <a:p>
            <a:pPr marL="255904" marR="273685">
              <a:lnSpc>
                <a:spcPct val="100000"/>
              </a:lnSpc>
              <a:spcBef>
                <a:spcPts val="720"/>
              </a:spcBef>
            </a:pPr>
            <a:r>
              <a:rPr sz="1650" spc="-90" dirty="0">
                <a:solidFill>
                  <a:srgbClr val="575756"/>
                </a:solidFill>
                <a:latin typeface="Helvetica"/>
                <a:cs typeface="Helvetica"/>
              </a:rPr>
              <a:t>Equality,</a:t>
            </a:r>
            <a:r>
              <a:rPr sz="1650" spc="-60" dirty="0">
                <a:solidFill>
                  <a:srgbClr val="575756"/>
                </a:solidFill>
                <a:latin typeface="Helvetica"/>
                <a:cs typeface="Helvetica"/>
              </a:rPr>
              <a:t> </a:t>
            </a:r>
            <a:r>
              <a:rPr sz="1650" spc="-90" dirty="0">
                <a:solidFill>
                  <a:srgbClr val="575756"/>
                </a:solidFill>
                <a:latin typeface="Helvetica"/>
                <a:cs typeface="Helvetica"/>
              </a:rPr>
              <a:t>diversity,</a:t>
            </a:r>
            <a:r>
              <a:rPr sz="1650" spc="-60" dirty="0">
                <a:solidFill>
                  <a:srgbClr val="575756"/>
                </a:solidFill>
                <a:latin typeface="Helvetica"/>
                <a:cs typeface="Helvetica"/>
              </a:rPr>
              <a:t> </a:t>
            </a:r>
            <a:r>
              <a:rPr sz="1650" spc="-75" dirty="0">
                <a:solidFill>
                  <a:srgbClr val="575756"/>
                </a:solidFill>
                <a:latin typeface="Helvetica"/>
                <a:cs typeface="Helvetica"/>
              </a:rPr>
              <a:t>inclusivity</a:t>
            </a:r>
            <a:r>
              <a:rPr sz="1650" spc="-60" dirty="0">
                <a:solidFill>
                  <a:srgbClr val="575756"/>
                </a:solidFill>
                <a:latin typeface="Helvetica"/>
                <a:cs typeface="Helvetica"/>
              </a:rPr>
              <a:t> </a:t>
            </a:r>
            <a:r>
              <a:rPr sz="1650" spc="-85" dirty="0">
                <a:solidFill>
                  <a:srgbClr val="575756"/>
                </a:solidFill>
                <a:latin typeface="Helvetica"/>
                <a:cs typeface="Helvetica"/>
              </a:rPr>
              <a:t>and</a:t>
            </a:r>
            <a:r>
              <a:rPr sz="1650" spc="-60" dirty="0">
                <a:solidFill>
                  <a:srgbClr val="575756"/>
                </a:solidFill>
                <a:latin typeface="Helvetica"/>
                <a:cs typeface="Helvetica"/>
              </a:rPr>
              <a:t> </a:t>
            </a:r>
            <a:r>
              <a:rPr sz="1650" spc="-85" dirty="0">
                <a:solidFill>
                  <a:srgbClr val="575756"/>
                </a:solidFill>
                <a:latin typeface="Helvetica"/>
                <a:cs typeface="Helvetica"/>
              </a:rPr>
              <a:t>belonging</a:t>
            </a:r>
            <a:r>
              <a:rPr sz="1650" spc="-55" dirty="0">
                <a:solidFill>
                  <a:srgbClr val="575756"/>
                </a:solidFill>
                <a:latin typeface="Helvetica"/>
                <a:cs typeface="Helvetica"/>
              </a:rPr>
              <a:t> </a:t>
            </a:r>
            <a:r>
              <a:rPr sz="1650" spc="-65" dirty="0">
                <a:solidFill>
                  <a:srgbClr val="575756"/>
                </a:solidFill>
                <a:latin typeface="Helvetica"/>
                <a:cs typeface="Helvetica"/>
              </a:rPr>
              <a:t>at</a:t>
            </a:r>
            <a:r>
              <a:rPr sz="1650" spc="-60" dirty="0">
                <a:solidFill>
                  <a:srgbClr val="575756"/>
                </a:solidFill>
                <a:latin typeface="Helvetica"/>
                <a:cs typeface="Helvetica"/>
              </a:rPr>
              <a:t> </a:t>
            </a:r>
            <a:r>
              <a:rPr sz="1650" spc="-70" dirty="0">
                <a:solidFill>
                  <a:srgbClr val="575756"/>
                </a:solidFill>
                <a:latin typeface="Helvetica"/>
                <a:cs typeface="Helvetica"/>
              </a:rPr>
              <a:t>the</a:t>
            </a:r>
            <a:r>
              <a:rPr sz="1650" spc="-60" dirty="0">
                <a:solidFill>
                  <a:srgbClr val="575756"/>
                </a:solidFill>
                <a:latin typeface="Helvetica"/>
                <a:cs typeface="Helvetica"/>
              </a:rPr>
              <a:t> </a:t>
            </a:r>
            <a:r>
              <a:rPr sz="1650" spc="-80" dirty="0">
                <a:solidFill>
                  <a:srgbClr val="575756"/>
                </a:solidFill>
                <a:latin typeface="Helvetica"/>
                <a:cs typeface="Helvetica"/>
              </a:rPr>
              <a:t>centre</a:t>
            </a:r>
            <a:r>
              <a:rPr sz="1650" spc="-60" dirty="0">
                <a:solidFill>
                  <a:srgbClr val="575756"/>
                </a:solidFill>
                <a:latin typeface="Helvetica"/>
                <a:cs typeface="Helvetica"/>
              </a:rPr>
              <a:t> </a:t>
            </a:r>
            <a:r>
              <a:rPr sz="1650" spc="-65" dirty="0">
                <a:solidFill>
                  <a:srgbClr val="575756"/>
                </a:solidFill>
                <a:latin typeface="Helvetica"/>
                <a:cs typeface="Helvetica"/>
              </a:rPr>
              <a:t>of</a:t>
            </a:r>
            <a:r>
              <a:rPr sz="1650" spc="-55" dirty="0">
                <a:solidFill>
                  <a:srgbClr val="575756"/>
                </a:solidFill>
                <a:latin typeface="Helvetica"/>
                <a:cs typeface="Helvetica"/>
              </a:rPr>
              <a:t> </a:t>
            </a:r>
            <a:r>
              <a:rPr sz="1650" spc="-60" dirty="0">
                <a:solidFill>
                  <a:srgbClr val="575756"/>
                </a:solidFill>
                <a:latin typeface="Helvetica"/>
                <a:cs typeface="Helvetica"/>
              </a:rPr>
              <a:t>workforce </a:t>
            </a:r>
            <a:r>
              <a:rPr sz="1650" spc="-80" dirty="0">
                <a:solidFill>
                  <a:srgbClr val="575756"/>
                </a:solidFill>
                <a:latin typeface="Helvetica"/>
                <a:cs typeface="Helvetica"/>
              </a:rPr>
              <a:t>support</a:t>
            </a:r>
            <a:r>
              <a:rPr sz="1650" spc="-60" dirty="0">
                <a:solidFill>
                  <a:srgbClr val="575756"/>
                </a:solidFill>
                <a:latin typeface="Helvetica"/>
                <a:cs typeface="Helvetica"/>
              </a:rPr>
              <a:t> </a:t>
            </a:r>
            <a:r>
              <a:rPr sz="1650" spc="-80" dirty="0">
                <a:solidFill>
                  <a:srgbClr val="575756"/>
                </a:solidFill>
                <a:latin typeface="Helvetica"/>
                <a:cs typeface="Helvetica"/>
              </a:rPr>
              <a:t>offers</a:t>
            </a:r>
            <a:r>
              <a:rPr sz="1650" spc="-60" dirty="0">
                <a:solidFill>
                  <a:srgbClr val="575756"/>
                </a:solidFill>
                <a:latin typeface="Helvetica"/>
                <a:cs typeface="Helvetica"/>
              </a:rPr>
              <a:t> </a:t>
            </a:r>
            <a:r>
              <a:rPr sz="1650" spc="-80" dirty="0">
                <a:solidFill>
                  <a:srgbClr val="575756"/>
                </a:solidFill>
                <a:latin typeface="Helvetica"/>
                <a:cs typeface="Helvetica"/>
              </a:rPr>
              <a:t>including</a:t>
            </a:r>
            <a:r>
              <a:rPr sz="1650" spc="-60" dirty="0">
                <a:solidFill>
                  <a:srgbClr val="575756"/>
                </a:solidFill>
                <a:latin typeface="Helvetica"/>
                <a:cs typeface="Helvetica"/>
              </a:rPr>
              <a:t> </a:t>
            </a:r>
            <a:r>
              <a:rPr sz="1650" spc="-80" dirty="0">
                <a:solidFill>
                  <a:srgbClr val="575756"/>
                </a:solidFill>
                <a:latin typeface="Helvetica"/>
                <a:cs typeface="Helvetica"/>
              </a:rPr>
              <a:t>recruitment</a:t>
            </a:r>
            <a:r>
              <a:rPr sz="1650" spc="-55" dirty="0">
                <a:solidFill>
                  <a:srgbClr val="575756"/>
                </a:solidFill>
                <a:latin typeface="Helvetica"/>
                <a:cs typeface="Helvetica"/>
              </a:rPr>
              <a:t> </a:t>
            </a:r>
            <a:r>
              <a:rPr sz="1650" spc="-85" dirty="0">
                <a:solidFill>
                  <a:srgbClr val="575756"/>
                </a:solidFill>
                <a:latin typeface="Helvetica"/>
                <a:cs typeface="Helvetica"/>
              </a:rPr>
              <a:t>and</a:t>
            </a:r>
            <a:r>
              <a:rPr sz="1650" spc="-60" dirty="0">
                <a:solidFill>
                  <a:srgbClr val="575756"/>
                </a:solidFill>
                <a:latin typeface="Helvetica"/>
                <a:cs typeface="Helvetica"/>
              </a:rPr>
              <a:t> </a:t>
            </a:r>
            <a:r>
              <a:rPr sz="1650" spc="-80" dirty="0">
                <a:solidFill>
                  <a:srgbClr val="575756"/>
                </a:solidFill>
                <a:latin typeface="Helvetica"/>
                <a:cs typeface="Helvetica"/>
              </a:rPr>
              <a:t>retention</a:t>
            </a:r>
            <a:r>
              <a:rPr sz="1650" spc="-60" dirty="0">
                <a:solidFill>
                  <a:srgbClr val="575756"/>
                </a:solidFill>
                <a:latin typeface="Helvetica"/>
                <a:cs typeface="Helvetica"/>
              </a:rPr>
              <a:t> </a:t>
            </a:r>
            <a:r>
              <a:rPr sz="1650" spc="-10" dirty="0">
                <a:solidFill>
                  <a:srgbClr val="575756"/>
                </a:solidFill>
                <a:latin typeface="Helvetica"/>
                <a:cs typeface="Helvetica"/>
              </a:rPr>
              <a:t>strategies</a:t>
            </a:r>
            <a:endParaRPr sz="1650">
              <a:latin typeface="Helvetica"/>
              <a:cs typeface="Helvetica"/>
            </a:endParaRPr>
          </a:p>
        </p:txBody>
      </p:sp>
      <p:grpSp>
        <p:nvGrpSpPr>
          <p:cNvPr id="42" name="object 42"/>
          <p:cNvGrpSpPr/>
          <p:nvPr/>
        </p:nvGrpSpPr>
        <p:grpSpPr>
          <a:xfrm>
            <a:off x="12144907" y="4283083"/>
            <a:ext cx="641985" cy="3041015"/>
            <a:chOff x="12144907" y="4283083"/>
            <a:chExt cx="641985" cy="3041015"/>
          </a:xfrm>
        </p:grpSpPr>
        <p:sp>
          <p:nvSpPr>
            <p:cNvPr id="43" name="object 43"/>
            <p:cNvSpPr/>
            <p:nvPr/>
          </p:nvSpPr>
          <p:spPr>
            <a:xfrm>
              <a:off x="12460353" y="7318494"/>
              <a:ext cx="326390" cy="0"/>
            </a:xfrm>
            <a:custGeom>
              <a:avLst/>
              <a:gdLst/>
              <a:ahLst/>
              <a:cxnLst/>
              <a:rect l="l" t="t" r="r" b="b"/>
              <a:pathLst>
                <a:path w="326390">
                  <a:moveTo>
                    <a:pt x="325916" y="0"/>
                  </a:moveTo>
                  <a:lnTo>
                    <a:pt x="0" y="0"/>
                  </a:lnTo>
                </a:path>
              </a:pathLst>
            </a:custGeom>
            <a:ln w="10470">
              <a:solidFill>
                <a:srgbClr val="50B796"/>
              </a:solidFill>
            </a:ln>
          </p:spPr>
          <p:txBody>
            <a:bodyPr wrap="square" lIns="0" tIns="0" rIns="0" bIns="0" rtlCol="0"/>
            <a:lstStyle/>
            <a:p>
              <a:endParaRPr/>
            </a:p>
          </p:txBody>
        </p:sp>
        <p:sp>
          <p:nvSpPr>
            <p:cNvPr id="44" name="object 44"/>
            <p:cNvSpPr/>
            <p:nvPr/>
          </p:nvSpPr>
          <p:spPr>
            <a:xfrm>
              <a:off x="12144907" y="4288318"/>
              <a:ext cx="326390" cy="0"/>
            </a:xfrm>
            <a:custGeom>
              <a:avLst/>
              <a:gdLst/>
              <a:ahLst/>
              <a:cxnLst/>
              <a:rect l="l" t="t" r="r" b="b"/>
              <a:pathLst>
                <a:path w="326390">
                  <a:moveTo>
                    <a:pt x="325916" y="0"/>
                  </a:moveTo>
                  <a:lnTo>
                    <a:pt x="0" y="0"/>
                  </a:lnTo>
                </a:path>
              </a:pathLst>
            </a:custGeom>
            <a:ln w="10470">
              <a:solidFill>
                <a:srgbClr val="50B796"/>
              </a:solidFill>
            </a:ln>
          </p:spPr>
          <p:txBody>
            <a:bodyPr wrap="square" lIns="0" tIns="0" rIns="0" bIns="0" rtlCol="0"/>
            <a:lstStyle/>
            <a:p>
              <a:endParaRPr/>
            </a:p>
          </p:txBody>
        </p:sp>
      </p:grpSp>
      <p:sp>
        <p:nvSpPr>
          <p:cNvPr id="45" name="object 45"/>
          <p:cNvSpPr txBox="1">
            <a:spLocks noGrp="1"/>
          </p:cNvSpPr>
          <p:nvPr>
            <p:ph type="ftr" sz="quarter" idx="5"/>
          </p:nvPr>
        </p:nvSpPr>
        <p:spPr>
          <a:prstGeom prst="rect">
            <a:avLst/>
          </a:prstGeom>
        </p:spPr>
        <p:txBody>
          <a:bodyPr vert="horz" wrap="square" lIns="0" tIns="0" rIns="0" bIns="0" rtlCol="0">
            <a:spAutoFit/>
          </a:bodyPr>
          <a:lstStyle/>
          <a:p>
            <a:pPr marL="12700">
              <a:lnSpc>
                <a:spcPts val="1535"/>
              </a:lnSpc>
            </a:pPr>
            <a:r>
              <a:rPr dirty="0"/>
              <a:t>Primary</a:t>
            </a:r>
            <a:r>
              <a:rPr spc="30" dirty="0"/>
              <a:t> </a:t>
            </a:r>
            <a:r>
              <a:rPr dirty="0"/>
              <a:t>Care</a:t>
            </a:r>
            <a:r>
              <a:rPr spc="35" dirty="0"/>
              <a:t> </a:t>
            </a:r>
            <a:r>
              <a:rPr dirty="0"/>
              <a:t>People</a:t>
            </a:r>
            <a:r>
              <a:rPr spc="35" dirty="0"/>
              <a:t> </a:t>
            </a:r>
            <a:r>
              <a:rPr spc="-20" dirty="0"/>
              <a:t>Plan</a:t>
            </a:r>
          </a:p>
        </p:txBody>
      </p:sp>
      <p:sp>
        <p:nvSpPr>
          <p:cNvPr id="46" name="object 46"/>
          <p:cNvSpPr txBox="1">
            <a:spLocks noGrp="1"/>
          </p:cNvSpPr>
          <p:nvPr>
            <p:ph type="sldNum" sz="quarter" idx="7"/>
          </p:nvPr>
        </p:nvSpPr>
        <p:spPr>
          <a:prstGeom prst="rect">
            <a:avLst/>
          </a:prstGeom>
        </p:spPr>
        <p:txBody>
          <a:bodyPr vert="horz" wrap="square" lIns="0" tIns="0" rIns="0" bIns="0" rtlCol="0">
            <a:spAutoFit/>
          </a:bodyPr>
          <a:lstStyle/>
          <a:p>
            <a:pPr marL="38100">
              <a:lnSpc>
                <a:spcPts val="1535"/>
              </a:lnSpc>
            </a:pPr>
            <a:fld id="{81D60167-4931-47E6-BA6A-407CBD079E47}" type="slidenum">
              <a:rPr spc="-25" dirty="0"/>
              <a:t>33</a:t>
            </a:fld>
            <a:endParaRPr spc="-25"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34388" y="820232"/>
            <a:ext cx="15090140" cy="1053465"/>
          </a:xfrm>
          <a:prstGeom prst="rect">
            <a:avLst/>
          </a:prstGeom>
        </p:spPr>
        <p:txBody>
          <a:bodyPr vert="horz" wrap="square" lIns="0" tIns="12065" rIns="0" bIns="0" rtlCol="0">
            <a:spAutoFit/>
          </a:bodyPr>
          <a:lstStyle/>
          <a:p>
            <a:pPr marL="12700">
              <a:lnSpc>
                <a:spcPct val="100000"/>
              </a:lnSpc>
              <a:spcBef>
                <a:spcPts val="95"/>
              </a:spcBef>
            </a:pPr>
            <a:r>
              <a:rPr spc="-10" dirty="0"/>
              <a:t>Workforce</a:t>
            </a:r>
            <a:r>
              <a:rPr spc="-290" dirty="0"/>
              <a:t> </a:t>
            </a:r>
            <a:r>
              <a:rPr dirty="0"/>
              <a:t>Priority</a:t>
            </a:r>
            <a:r>
              <a:rPr spc="-285" dirty="0"/>
              <a:t> </a:t>
            </a:r>
            <a:r>
              <a:rPr dirty="0"/>
              <a:t>Five:</a:t>
            </a:r>
            <a:r>
              <a:rPr spc="-285" dirty="0"/>
              <a:t> </a:t>
            </a:r>
            <a:r>
              <a:rPr dirty="0"/>
              <a:t>Future</a:t>
            </a:r>
            <a:r>
              <a:rPr spc="-285" dirty="0"/>
              <a:t> </a:t>
            </a:r>
            <a:r>
              <a:rPr spc="-10" dirty="0"/>
              <a:t>Skills</a:t>
            </a:r>
          </a:p>
        </p:txBody>
      </p:sp>
      <p:sp>
        <p:nvSpPr>
          <p:cNvPr id="3" name="object 3"/>
          <p:cNvSpPr txBox="1"/>
          <p:nvPr/>
        </p:nvSpPr>
        <p:spPr>
          <a:xfrm>
            <a:off x="11727391" y="7335714"/>
            <a:ext cx="7329805" cy="377190"/>
          </a:xfrm>
          <a:prstGeom prst="rect">
            <a:avLst/>
          </a:prstGeom>
          <a:solidFill>
            <a:srgbClr val="283583"/>
          </a:solidFill>
        </p:spPr>
        <p:txBody>
          <a:bodyPr vert="horz" wrap="square" lIns="0" tIns="0" rIns="0" bIns="0" rtlCol="0">
            <a:spAutoFit/>
          </a:bodyPr>
          <a:lstStyle/>
          <a:p>
            <a:pPr marL="173990">
              <a:lnSpc>
                <a:spcPts val="2680"/>
              </a:lnSpc>
            </a:pPr>
            <a:r>
              <a:rPr sz="2300" b="1" spc="-10" dirty="0">
                <a:solidFill>
                  <a:srgbClr val="FFFFFF"/>
                </a:solidFill>
                <a:latin typeface="Helvetica"/>
                <a:cs typeface="Helvetica"/>
              </a:rPr>
              <a:t>Risks</a:t>
            </a:r>
            <a:endParaRPr sz="2300">
              <a:latin typeface="Helvetica"/>
              <a:cs typeface="Helvetica"/>
            </a:endParaRPr>
          </a:p>
        </p:txBody>
      </p:sp>
      <p:sp>
        <p:nvSpPr>
          <p:cNvPr id="4" name="object 4"/>
          <p:cNvSpPr txBox="1"/>
          <p:nvPr/>
        </p:nvSpPr>
        <p:spPr>
          <a:xfrm>
            <a:off x="11727391" y="7712665"/>
            <a:ext cx="7329805" cy="2235200"/>
          </a:xfrm>
          <a:prstGeom prst="rect">
            <a:avLst/>
          </a:prstGeom>
          <a:solidFill>
            <a:srgbClr val="283583">
              <a:alpha val="9999"/>
            </a:srgbClr>
          </a:solidFill>
        </p:spPr>
        <p:txBody>
          <a:bodyPr vert="horz" wrap="square" lIns="0" tIns="51435" rIns="0" bIns="0" rtlCol="0">
            <a:spAutoFit/>
          </a:bodyPr>
          <a:lstStyle/>
          <a:p>
            <a:pPr marL="330835" indent="-156845">
              <a:lnSpc>
                <a:spcPct val="100000"/>
              </a:lnSpc>
              <a:spcBef>
                <a:spcPts val="405"/>
              </a:spcBef>
              <a:buClr>
                <a:srgbClr val="505398"/>
              </a:buClr>
              <a:buChar char="•"/>
              <a:tabLst>
                <a:tab pos="330835" algn="l"/>
              </a:tabLst>
            </a:pPr>
            <a:r>
              <a:rPr sz="1650" dirty="0">
                <a:solidFill>
                  <a:srgbClr val="575756"/>
                </a:solidFill>
                <a:latin typeface="Helvetica"/>
                <a:cs typeface="Helvetica"/>
              </a:rPr>
              <a:t>Resistance</a:t>
            </a:r>
            <a:r>
              <a:rPr sz="1650" spc="-30" dirty="0">
                <a:solidFill>
                  <a:srgbClr val="575756"/>
                </a:solidFill>
                <a:latin typeface="Helvetica"/>
                <a:cs typeface="Helvetica"/>
              </a:rPr>
              <a:t> </a:t>
            </a:r>
            <a:r>
              <a:rPr sz="1650" dirty="0">
                <a:solidFill>
                  <a:srgbClr val="575756"/>
                </a:solidFill>
                <a:latin typeface="Helvetica"/>
                <a:cs typeface="Helvetica"/>
              </a:rPr>
              <a:t>to</a:t>
            </a:r>
            <a:r>
              <a:rPr sz="1650" spc="-30" dirty="0">
                <a:solidFill>
                  <a:srgbClr val="575756"/>
                </a:solidFill>
                <a:latin typeface="Helvetica"/>
                <a:cs typeface="Helvetica"/>
              </a:rPr>
              <a:t> </a:t>
            </a:r>
            <a:r>
              <a:rPr sz="1650" spc="-10" dirty="0">
                <a:solidFill>
                  <a:srgbClr val="575756"/>
                </a:solidFill>
                <a:latin typeface="Helvetica"/>
                <a:cs typeface="Helvetica"/>
              </a:rPr>
              <a:t>change</a:t>
            </a:r>
            <a:endParaRPr sz="1650">
              <a:latin typeface="Helvetica"/>
              <a:cs typeface="Helvetica"/>
            </a:endParaRPr>
          </a:p>
          <a:p>
            <a:pPr marL="330835" indent="-156845">
              <a:lnSpc>
                <a:spcPct val="100000"/>
              </a:lnSpc>
              <a:spcBef>
                <a:spcPts val="819"/>
              </a:spcBef>
              <a:buClr>
                <a:srgbClr val="505398"/>
              </a:buClr>
              <a:buChar char="•"/>
              <a:tabLst>
                <a:tab pos="330835" algn="l"/>
              </a:tabLst>
            </a:pPr>
            <a:r>
              <a:rPr sz="1650" dirty="0">
                <a:solidFill>
                  <a:srgbClr val="575756"/>
                </a:solidFill>
                <a:latin typeface="Helvetica"/>
                <a:cs typeface="Helvetica"/>
              </a:rPr>
              <a:t>Lack</a:t>
            </a:r>
            <a:r>
              <a:rPr sz="1650" spc="-15" dirty="0">
                <a:solidFill>
                  <a:srgbClr val="575756"/>
                </a:solidFill>
                <a:latin typeface="Helvetica"/>
                <a:cs typeface="Helvetica"/>
              </a:rPr>
              <a:t> </a:t>
            </a:r>
            <a:r>
              <a:rPr sz="1650" dirty="0">
                <a:solidFill>
                  <a:srgbClr val="575756"/>
                </a:solidFill>
                <a:latin typeface="Helvetica"/>
                <a:cs typeface="Helvetica"/>
              </a:rPr>
              <a:t>of</a:t>
            </a:r>
            <a:r>
              <a:rPr sz="1650" spc="-15" dirty="0">
                <a:solidFill>
                  <a:srgbClr val="575756"/>
                </a:solidFill>
                <a:latin typeface="Helvetica"/>
                <a:cs typeface="Helvetica"/>
              </a:rPr>
              <a:t> </a:t>
            </a:r>
            <a:r>
              <a:rPr sz="1650" dirty="0">
                <a:solidFill>
                  <a:srgbClr val="575756"/>
                </a:solidFill>
                <a:latin typeface="Helvetica"/>
                <a:cs typeface="Helvetica"/>
              </a:rPr>
              <a:t>shared</a:t>
            </a:r>
            <a:r>
              <a:rPr sz="1650" spc="-20" dirty="0">
                <a:solidFill>
                  <a:srgbClr val="575756"/>
                </a:solidFill>
                <a:latin typeface="Helvetica"/>
                <a:cs typeface="Helvetica"/>
              </a:rPr>
              <a:t> </a:t>
            </a:r>
            <a:r>
              <a:rPr sz="1650" dirty="0">
                <a:solidFill>
                  <a:srgbClr val="575756"/>
                </a:solidFill>
                <a:latin typeface="Helvetica"/>
                <a:cs typeface="Helvetica"/>
              </a:rPr>
              <a:t>vision</a:t>
            </a:r>
            <a:r>
              <a:rPr sz="1650" spc="-20" dirty="0">
                <a:solidFill>
                  <a:srgbClr val="575756"/>
                </a:solidFill>
                <a:latin typeface="Helvetica"/>
                <a:cs typeface="Helvetica"/>
              </a:rPr>
              <a:t> </a:t>
            </a:r>
            <a:r>
              <a:rPr sz="1650" dirty="0">
                <a:solidFill>
                  <a:srgbClr val="575756"/>
                </a:solidFill>
                <a:latin typeface="Helvetica"/>
                <a:cs typeface="Helvetica"/>
              </a:rPr>
              <a:t>and</a:t>
            </a:r>
            <a:r>
              <a:rPr sz="1650" spc="-15" dirty="0">
                <a:solidFill>
                  <a:srgbClr val="575756"/>
                </a:solidFill>
                <a:latin typeface="Helvetica"/>
                <a:cs typeface="Helvetica"/>
              </a:rPr>
              <a:t> </a:t>
            </a:r>
            <a:r>
              <a:rPr sz="1650" dirty="0">
                <a:solidFill>
                  <a:srgbClr val="575756"/>
                </a:solidFill>
                <a:latin typeface="Helvetica"/>
                <a:cs typeface="Helvetica"/>
              </a:rPr>
              <a:t>values</a:t>
            </a:r>
            <a:r>
              <a:rPr sz="1650" spc="-15" dirty="0">
                <a:solidFill>
                  <a:srgbClr val="575756"/>
                </a:solidFill>
                <a:latin typeface="Helvetica"/>
                <a:cs typeface="Helvetica"/>
              </a:rPr>
              <a:t> </a:t>
            </a:r>
            <a:r>
              <a:rPr sz="1650" dirty="0">
                <a:solidFill>
                  <a:srgbClr val="575756"/>
                </a:solidFill>
                <a:latin typeface="Helvetica"/>
                <a:cs typeface="Helvetica"/>
              </a:rPr>
              <a:t>across</a:t>
            </a:r>
            <a:r>
              <a:rPr sz="1650" spc="-15" dirty="0">
                <a:solidFill>
                  <a:srgbClr val="575756"/>
                </a:solidFill>
                <a:latin typeface="Helvetica"/>
                <a:cs typeface="Helvetica"/>
              </a:rPr>
              <a:t> </a:t>
            </a:r>
            <a:r>
              <a:rPr sz="1650" dirty="0">
                <a:solidFill>
                  <a:srgbClr val="575756"/>
                </a:solidFill>
                <a:latin typeface="Helvetica"/>
                <a:cs typeface="Helvetica"/>
              </a:rPr>
              <a:t>system</a:t>
            </a:r>
            <a:r>
              <a:rPr sz="1650" spc="-15" dirty="0">
                <a:solidFill>
                  <a:srgbClr val="575756"/>
                </a:solidFill>
                <a:latin typeface="Helvetica"/>
                <a:cs typeface="Helvetica"/>
              </a:rPr>
              <a:t> </a:t>
            </a:r>
            <a:r>
              <a:rPr sz="1650" spc="-10" dirty="0">
                <a:solidFill>
                  <a:srgbClr val="575756"/>
                </a:solidFill>
                <a:latin typeface="Helvetica"/>
                <a:cs typeface="Helvetica"/>
              </a:rPr>
              <a:t>stakeholders</a:t>
            </a:r>
            <a:endParaRPr sz="1650">
              <a:latin typeface="Helvetica"/>
              <a:cs typeface="Helvetica"/>
            </a:endParaRPr>
          </a:p>
          <a:p>
            <a:pPr marL="330835" marR="367030" indent="-157480">
              <a:lnSpc>
                <a:spcPct val="100000"/>
              </a:lnSpc>
              <a:spcBef>
                <a:spcPts val="825"/>
              </a:spcBef>
              <a:buClr>
                <a:srgbClr val="505398"/>
              </a:buClr>
              <a:buChar char="•"/>
              <a:tabLst>
                <a:tab pos="330835" algn="l"/>
              </a:tabLst>
            </a:pPr>
            <a:r>
              <a:rPr sz="1650" dirty="0">
                <a:solidFill>
                  <a:srgbClr val="575756"/>
                </a:solidFill>
                <a:latin typeface="Helvetica"/>
                <a:cs typeface="Helvetica"/>
              </a:rPr>
              <a:t>Inadequate</a:t>
            </a:r>
            <a:r>
              <a:rPr sz="1650" spc="-35" dirty="0">
                <a:solidFill>
                  <a:srgbClr val="575756"/>
                </a:solidFill>
                <a:latin typeface="Helvetica"/>
                <a:cs typeface="Helvetica"/>
              </a:rPr>
              <a:t> </a:t>
            </a:r>
            <a:r>
              <a:rPr sz="1650" dirty="0">
                <a:solidFill>
                  <a:srgbClr val="575756"/>
                </a:solidFill>
                <a:latin typeface="Helvetica"/>
                <a:cs typeface="Helvetica"/>
              </a:rPr>
              <a:t>resourcing</a:t>
            </a:r>
            <a:r>
              <a:rPr sz="1650" spc="-20" dirty="0">
                <a:solidFill>
                  <a:srgbClr val="575756"/>
                </a:solidFill>
                <a:latin typeface="Helvetica"/>
                <a:cs typeface="Helvetica"/>
              </a:rPr>
              <a:t> </a:t>
            </a:r>
            <a:r>
              <a:rPr sz="1650" dirty="0">
                <a:solidFill>
                  <a:srgbClr val="575756"/>
                </a:solidFill>
                <a:latin typeface="Helvetica"/>
                <a:cs typeface="Helvetica"/>
              </a:rPr>
              <a:t>to</a:t>
            </a:r>
            <a:r>
              <a:rPr sz="1650" spc="-20" dirty="0">
                <a:solidFill>
                  <a:srgbClr val="575756"/>
                </a:solidFill>
                <a:latin typeface="Helvetica"/>
                <a:cs typeface="Helvetica"/>
              </a:rPr>
              <a:t> </a:t>
            </a:r>
            <a:r>
              <a:rPr sz="1650" dirty="0">
                <a:solidFill>
                  <a:srgbClr val="575756"/>
                </a:solidFill>
                <a:latin typeface="Helvetica"/>
                <a:cs typeface="Helvetica"/>
              </a:rPr>
              <a:t>support</a:t>
            </a:r>
            <a:r>
              <a:rPr sz="1650" spc="-15" dirty="0">
                <a:solidFill>
                  <a:srgbClr val="575756"/>
                </a:solidFill>
                <a:latin typeface="Helvetica"/>
                <a:cs typeface="Helvetica"/>
              </a:rPr>
              <a:t> </a:t>
            </a:r>
            <a:r>
              <a:rPr sz="1650" dirty="0">
                <a:solidFill>
                  <a:srgbClr val="575756"/>
                </a:solidFill>
                <a:latin typeface="Helvetica"/>
                <a:cs typeface="Helvetica"/>
              </a:rPr>
              <a:t>future</a:t>
            </a:r>
            <a:r>
              <a:rPr sz="1650" spc="-20" dirty="0">
                <a:solidFill>
                  <a:srgbClr val="575756"/>
                </a:solidFill>
                <a:latin typeface="Helvetica"/>
                <a:cs typeface="Helvetica"/>
              </a:rPr>
              <a:t> </a:t>
            </a:r>
            <a:r>
              <a:rPr sz="1650" dirty="0">
                <a:solidFill>
                  <a:srgbClr val="575756"/>
                </a:solidFill>
                <a:latin typeface="Helvetica"/>
                <a:cs typeface="Helvetica"/>
              </a:rPr>
              <a:t>skills</a:t>
            </a:r>
            <a:r>
              <a:rPr sz="1650" spc="-15" dirty="0">
                <a:solidFill>
                  <a:srgbClr val="575756"/>
                </a:solidFill>
                <a:latin typeface="Helvetica"/>
                <a:cs typeface="Helvetica"/>
              </a:rPr>
              <a:t> </a:t>
            </a:r>
            <a:r>
              <a:rPr sz="1650" dirty="0">
                <a:solidFill>
                  <a:srgbClr val="575756"/>
                </a:solidFill>
                <a:latin typeface="Helvetica"/>
                <a:cs typeface="Helvetica"/>
              </a:rPr>
              <a:t>development</a:t>
            </a:r>
            <a:r>
              <a:rPr sz="1650" spc="-15" dirty="0">
                <a:solidFill>
                  <a:srgbClr val="575756"/>
                </a:solidFill>
                <a:latin typeface="Helvetica"/>
                <a:cs typeface="Helvetica"/>
              </a:rPr>
              <a:t> </a:t>
            </a:r>
            <a:r>
              <a:rPr sz="1650" dirty="0">
                <a:solidFill>
                  <a:srgbClr val="575756"/>
                </a:solidFill>
                <a:latin typeface="Helvetica"/>
                <a:cs typeface="Helvetica"/>
              </a:rPr>
              <a:t>in</a:t>
            </a:r>
            <a:r>
              <a:rPr sz="1650" spc="-20" dirty="0">
                <a:solidFill>
                  <a:srgbClr val="575756"/>
                </a:solidFill>
                <a:latin typeface="Helvetica"/>
                <a:cs typeface="Helvetica"/>
              </a:rPr>
              <a:t> </a:t>
            </a:r>
            <a:r>
              <a:rPr sz="1650" spc="-10" dirty="0">
                <a:solidFill>
                  <a:srgbClr val="575756"/>
                </a:solidFill>
                <a:latin typeface="Helvetica"/>
                <a:cs typeface="Helvetica"/>
              </a:rPr>
              <a:t>workforce </a:t>
            </a:r>
            <a:r>
              <a:rPr sz="1650" dirty="0">
                <a:solidFill>
                  <a:srgbClr val="575756"/>
                </a:solidFill>
                <a:latin typeface="Helvetica"/>
                <a:cs typeface="Helvetica"/>
              </a:rPr>
              <a:t>delivery</a:t>
            </a:r>
            <a:r>
              <a:rPr sz="1650" spc="-5" dirty="0">
                <a:solidFill>
                  <a:srgbClr val="575756"/>
                </a:solidFill>
                <a:latin typeface="Helvetica"/>
                <a:cs typeface="Helvetica"/>
              </a:rPr>
              <a:t> </a:t>
            </a:r>
            <a:r>
              <a:rPr sz="1650" dirty="0">
                <a:solidFill>
                  <a:srgbClr val="575756"/>
                </a:solidFill>
                <a:latin typeface="Helvetica"/>
                <a:cs typeface="Helvetica"/>
              </a:rPr>
              <a:t>of</a:t>
            </a:r>
            <a:r>
              <a:rPr sz="1650" spc="-5" dirty="0">
                <a:solidFill>
                  <a:srgbClr val="575756"/>
                </a:solidFill>
                <a:latin typeface="Helvetica"/>
                <a:cs typeface="Helvetica"/>
              </a:rPr>
              <a:t> </a:t>
            </a:r>
            <a:r>
              <a:rPr sz="1650" dirty="0">
                <a:solidFill>
                  <a:srgbClr val="575756"/>
                </a:solidFill>
                <a:latin typeface="Helvetica"/>
                <a:cs typeface="Helvetica"/>
              </a:rPr>
              <a:t>care</a:t>
            </a:r>
            <a:r>
              <a:rPr sz="1650" spc="-10" dirty="0">
                <a:solidFill>
                  <a:srgbClr val="575756"/>
                </a:solidFill>
                <a:latin typeface="Helvetica"/>
                <a:cs typeface="Helvetica"/>
              </a:rPr>
              <a:t> </a:t>
            </a:r>
            <a:r>
              <a:rPr sz="1650" dirty="0">
                <a:solidFill>
                  <a:srgbClr val="575756"/>
                </a:solidFill>
                <a:latin typeface="Helvetica"/>
                <a:cs typeface="Helvetica"/>
              </a:rPr>
              <a:t>closer</a:t>
            </a:r>
            <a:r>
              <a:rPr sz="1650" spc="-5" dirty="0">
                <a:solidFill>
                  <a:srgbClr val="575756"/>
                </a:solidFill>
                <a:latin typeface="Helvetica"/>
                <a:cs typeface="Helvetica"/>
              </a:rPr>
              <a:t> </a:t>
            </a:r>
            <a:r>
              <a:rPr sz="1650" dirty="0">
                <a:solidFill>
                  <a:srgbClr val="575756"/>
                </a:solidFill>
                <a:latin typeface="Helvetica"/>
                <a:cs typeface="Helvetica"/>
              </a:rPr>
              <a:t>to</a:t>
            </a:r>
            <a:r>
              <a:rPr sz="1650" spc="-5" dirty="0">
                <a:solidFill>
                  <a:srgbClr val="575756"/>
                </a:solidFill>
                <a:latin typeface="Helvetica"/>
                <a:cs typeface="Helvetica"/>
              </a:rPr>
              <a:t> </a:t>
            </a:r>
            <a:r>
              <a:rPr sz="1650" spc="-20" dirty="0">
                <a:solidFill>
                  <a:srgbClr val="575756"/>
                </a:solidFill>
                <a:latin typeface="Helvetica"/>
                <a:cs typeface="Helvetica"/>
              </a:rPr>
              <a:t>home</a:t>
            </a:r>
            <a:endParaRPr sz="1650">
              <a:latin typeface="Helvetica"/>
              <a:cs typeface="Helvetica"/>
            </a:endParaRPr>
          </a:p>
          <a:p>
            <a:pPr marL="330835" indent="-156845">
              <a:lnSpc>
                <a:spcPct val="100000"/>
              </a:lnSpc>
              <a:spcBef>
                <a:spcPts val="819"/>
              </a:spcBef>
              <a:buClr>
                <a:srgbClr val="505398"/>
              </a:buClr>
              <a:buChar char="•"/>
              <a:tabLst>
                <a:tab pos="330835" algn="l"/>
              </a:tabLst>
            </a:pPr>
            <a:r>
              <a:rPr sz="1650" spc="-20" dirty="0">
                <a:solidFill>
                  <a:srgbClr val="575756"/>
                </a:solidFill>
                <a:latin typeface="Helvetica"/>
                <a:cs typeface="Helvetica"/>
              </a:rPr>
              <a:t>Disempowered</a:t>
            </a:r>
            <a:r>
              <a:rPr sz="1650" spc="-60" dirty="0">
                <a:solidFill>
                  <a:srgbClr val="575756"/>
                </a:solidFill>
                <a:latin typeface="Helvetica"/>
                <a:cs typeface="Helvetica"/>
              </a:rPr>
              <a:t> </a:t>
            </a:r>
            <a:r>
              <a:rPr sz="1650" dirty="0">
                <a:solidFill>
                  <a:srgbClr val="575756"/>
                </a:solidFill>
                <a:latin typeface="Helvetica"/>
                <a:cs typeface="Helvetica"/>
              </a:rPr>
              <a:t>and</a:t>
            </a:r>
            <a:r>
              <a:rPr sz="1650" spc="-60" dirty="0">
                <a:solidFill>
                  <a:srgbClr val="575756"/>
                </a:solidFill>
                <a:latin typeface="Helvetica"/>
                <a:cs typeface="Helvetica"/>
              </a:rPr>
              <a:t> </a:t>
            </a:r>
            <a:r>
              <a:rPr sz="1650" spc="-20" dirty="0">
                <a:solidFill>
                  <a:srgbClr val="575756"/>
                </a:solidFill>
                <a:latin typeface="Helvetica"/>
                <a:cs typeface="Helvetica"/>
              </a:rPr>
              <a:t>disillusioned</a:t>
            </a:r>
            <a:r>
              <a:rPr sz="1650" spc="-60" dirty="0">
                <a:solidFill>
                  <a:srgbClr val="575756"/>
                </a:solidFill>
                <a:latin typeface="Helvetica"/>
                <a:cs typeface="Helvetica"/>
              </a:rPr>
              <a:t> </a:t>
            </a:r>
            <a:r>
              <a:rPr sz="1650" spc="-10" dirty="0">
                <a:solidFill>
                  <a:srgbClr val="575756"/>
                </a:solidFill>
                <a:latin typeface="Helvetica"/>
                <a:cs typeface="Helvetica"/>
              </a:rPr>
              <a:t>workforce</a:t>
            </a:r>
            <a:r>
              <a:rPr sz="1650" spc="-60" dirty="0">
                <a:solidFill>
                  <a:srgbClr val="575756"/>
                </a:solidFill>
                <a:latin typeface="Helvetica"/>
                <a:cs typeface="Helvetica"/>
              </a:rPr>
              <a:t> </a:t>
            </a:r>
            <a:r>
              <a:rPr sz="1650" spc="-10" dirty="0">
                <a:solidFill>
                  <a:srgbClr val="575756"/>
                </a:solidFill>
                <a:latin typeface="Helvetica"/>
                <a:cs typeface="Helvetica"/>
              </a:rPr>
              <a:t>asked</a:t>
            </a:r>
            <a:r>
              <a:rPr sz="1650" spc="-60" dirty="0">
                <a:solidFill>
                  <a:srgbClr val="575756"/>
                </a:solidFill>
                <a:latin typeface="Helvetica"/>
                <a:cs typeface="Helvetica"/>
              </a:rPr>
              <a:t> </a:t>
            </a:r>
            <a:r>
              <a:rPr sz="1650" dirty="0">
                <a:solidFill>
                  <a:srgbClr val="575756"/>
                </a:solidFill>
                <a:latin typeface="Helvetica"/>
                <a:cs typeface="Helvetica"/>
              </a:rPr>
              <a:t>to</a:t>
            </a:r>
            <a:r>
              <a:rPr sz="1650" spc="-55" dirty="0">
                <a:solidFill>
                  <a:srgbClr val="575756"/>
                </a:solidFill>
                <a:latin typeface="Helvetica"/>
                <a:cs typeface="Helvetica"/>
              </a:rPr>
              <a:t> </a:t>
            </a:r>
            <a:r>
              <a:rPr sz="1650" spc="-10" dirty="0">
                <a:solidFill>
                  <a:srgbClr val="575756"/>
                </a:solidFill>
                <a:latin typeface="Helvetica"/>
                <a:cs typeface="Helvetica"/>
              </a:rPr>
              <a:t>innovate</a:t>
            </a:r>
            <a:r>
              <a:rPr sz="1650" spc="-60" dirty="0">
                <a:solidFill>
                  <a:srgbClr val="575756"/>
                </a:solidFill>
                <a:latin typeface="Helvetica"/>
                <a:cs typeface="Helvetica"/>
              </a:rPr>
              <a:t> </a:t>
            </a:r>
            <a:r>
              <a:rPr sz="1650" dirty="0">
                <a:solidFill>
                  <a:srgbClr val="575756"/>
                </a:solidFill>
                <a:latin typeface="Helvetica"/>
                <a:cs typeface="Helvetica"/>
              </a:rPr>
              <a:t>and</a:t>
            </a:r>
            <a:r>
              <a:rPr sz="1650" spc="-60" dirty="0">
                <a:solidFill>
                  <a:srgbClr val="575756"/>
                </a:solidFill>
                <a:latin typeface="Helvetica"/>
                <a:cs typeface="Helvetica"/>
              </a:rPr>
              <a:t> </a:t>
            </a:r>
            <a:r>
              <a:rPr sz="1650" dirty="0">
                <a:solidFill>
                  <a:srgbClr val="575756"/>
                </a:solidFill>
                <a:latin typeface="Helvetica"/>
                <a:cs typeface="Helvetica"/>
              </a:rPr>
              <a:t>do</a:t>
            </a:r>
            <a:r>
              <a:rPr sz="1650" spc="-60" dirty="0">
                <a:solidFill>
                  <a:srgbClr val="575756"/>
                </a:solidFill>
                <a:latin typeface="Helvetica"/>
                <a:cs typeface="Helvetica"/>
              </a:rPr>
              <a:t> </a:t>
            </a:r>
            <a:r>
              <a:rPr sz="1650" spc="-20" dirty="0">
                <a:solidFill>
                  <a:srgbClr val="575756"/>
                </a:solidFill>
                <a:latin typeface="Helvetica"/>
                <a:cs typeface="Helvetica"/>
              </a:rPr>
              <a:t>more</a:t>
            </a:r>
            <a:endParaRPr sz="1650">
              <a:latin typeface="Helvetica"/>
              <a:cs typeface="Helvetica"/>
            </a:endParaRPr>
          </a:p>
        </p:txBody>
      </p:sp>
      <p:sp>
        <p:nvSpPr>
          <p:cNvPr id="5" name="object 5"/>
          <p:cNvSpPr txBox="1"/>
          <p:nvPr/>
        </p:nvSpPr>
        <p:spPr>
          <a:xfrm>
            <a:off x="1047088" y="7335714"/>
            <a:ext cx="10345420" cy="377190"/>
          </a:xfrm>
          <a:prstGeom prst="rect">
            <a:avLst/>
          </a:prstGeom>
          <a:solidFill>
            <a:srgbClr val="50B796"/>
          </a:solidFill>
        </p:spPr>
        <p:txBody>
          <a:bodyPr vert="horz" wrap="square" lIns="0" tIns="0" rIns="0" bIns="0" rtlCol="0">
            <a:spAutoFit/>
          </a:bodyPr>
          <a:lstStyle/>
          <a:p>
            <a:pPr marL="95250">
              <a:lnSpc>
                <a:spcPts val="2680"/>
              </a:lnSpc>
            </a:pPr>
            <a:r>
              <a:rPr sz="2300" b="1" spc="-140" dirty="0">
                <a:solidFill>
                  <a:srgbClr val="FFFFFF"/>
                </a:solidFill>
                <a:latin typeface="Helvetica"/>
                <a:cs typeface="Helvetica"/>
              </a:rPr>
              <a:t>Outcome</a:t>
            </a:r>
            <a:r>
              <a:rPr sz="2300" b="1" spc="-10" dirty="0">
                <a:solidFill>
                  <a:srgbClr val="FFFFFF"/>
                </a:solidFill>
                <a:latin typeface="Helvetica"/>
                <a:cs typeface="Helvetica"/>
              </a:rPr>
              <a:t> measures</a:t>
            </a:r>
            <a:endParaRPr sz="2300">
              <a:latin typeface="Helvetica"/>
              <a:cs typeface="Helvetica"/>
            </a:endParaRPr>
          </a:p>
        </p:txBody>
      </p:sp>
      <p:sp>
        <p:nvSpPr>
          <p:cNvPr id="6" name="object 6"/>
          <p:cNvSpPr txBox="1"/>
          <p:nvPr/>
        </p:nvSpPr>
        <p:spPr>
          <a:xfrm>
            <a:off x="1047088" y="7712665"/>
            <a:ext cx="10345420" cy="2235200"/>
          </a:xfrm>
          <a:prstGeom prst="rect">
            <a:avLst/>
          </a:prstGeom>
          <a:solidFill>
            <a:srgbClr val="50B796">
              <a:alpha val="19999"/>
            </a:srgbClr>
          </a:solidFill>
        </p:spPr>
        <p:txBody>
          <a:bodyPr vert="horz" wrap="square" lIns="0" tIns="51435" rIns="0" bIns="0" rtlCol="0">
            <a:spAutoFit/>
          </a:bodyPr>
          <a:lstStyle/>
          <a:p>
            <a:pPr marL="252095" indent="-156845">
              <a:lnSpc>
                <a:spcPct val="100000"/>
              </a:lnSpc>
              <a:spcBef>
                <a:spcPts val="405"/>
              </a:spcBef>
              <a:buClr>
                <a:srgbClr val="50B796"/>
              </a:buClr>
              <a:buChar char="•"/>
              <a:tabLst>
                <a:tab pos="252095" algn="l"/>
              </a:tabLst>
            </a:pPr>
            <a:r>
              <a:rPr sz="1650" spc="-10" dirty="0">
                <a:solidFill>
                  <a:srgbClr val="575756"/>
                </a:solidFill>
                <a:latin typeface="Helvetica"/>
                <a:cs typeface="Helvetica"/>
              </a:rPr>
              <a:t>Undertaking</a:t>
            </a:r>
            <a:r>
              <a:rPr sz="1650" spc="-60" dirty="0">
                <a:solidFill>
                  <a:srgbClr val="575756"/>
                </a:solidFill>
                <a:latin typeface="Helvetica"/>
                <a:cs typeface="Helvetica"/>
              </a:rPr>
              <a:t> </a:t>
            </a:r>
            <a:r>
              <a:rPr sz="1650" dirty="0">
                <a:solidFill>
                  <a:srgbClr val="575756"/>
                </a:solidFill>
                <a:latin typeface="Helvetica"/>
                <a:cs typeface="Helvetica"/>
              </a:rPr>
              <a:t>a</a:t>
            </a:r>
            <a:r>
              <a:rPr sz="1650" spc="-55" dirty="0">
                <a:solidFill>
                  <a:srgbClr val="575756"/>
                </a:solidFill>
                <a:latin typeface="Helvetica"/>
                <a:cs typeface="Helvetica"/>
              </a:rPr>
              <a:t> </a:t>
            </a:r>
            <a:r>
              <a:rPr sz="1650" dirty="0">
                <a:solidFill>
                  <a:srgbClr val="575756"/>
                </a:solidFill>
                <a:latin typeface="Helvetica"/>
                <a:cs typeface="Helvetica"/>
              </a:rPr>
              <a:t>training</a:t>
            </a:r>
            <a:r>
              <a:rPr sz="1650" spc="-55" dirty="0">
                <a:solidFill>
                  <a:srgbClr val="575756"/>
                </a:solidFill>
                <a:latin typeface="Helvetica"/>
                <a:cs typeface="Helvetica"/>
              </a:rPr>
              <a:t> </a:t>
            </a:r>
            <a:r>
              <a:rPr sz="1650" dirty="0">
                <a:solidFill>
                  <a:srgbClr val="575756"/>
                </a:solidFill>
                <a:latin typeface="Helvetica"/>
                <a:cs typeface="Helvetica"/>
              </a:rPr>
              <a:t>needs</a:t>
            </a:r>
            <a:r>
              <a:rPr sz="1650" spc="-55" dirty="0">
                <a:solidFill>
                  <a:srgbClr val="575756"/>
                </a:solidFill>
                <a:latin typeface="Helvetica"/>
                <a:cs typeface="Helvetica"/>
              </a:rPr>
              <a:t> </a:t>
            </a:r>
            <a:r>
              <a:rPr sz="1650" dirty="0">
                <a:solidFill>
                  <a:srgbClr val="575756"/>
                </a:solidFill>
                <a:latin typeface="Helvetica"/>
                <a:cs typeface="Helvetica"/>
              </a:rPr>
              <a:t>analysis</a:t>
            </a:r>
            <a:r>
              <a:rPr sz="1650" spc="-60" dirty="0">
                <a:solidFill>
                  <a:srgbClr val="575756"/>
                </a:solidFill>
                <a:latin typeface="Helvetica"/>
                <a:cs typeface="Helvetica"/>
              </a:rPr>
              <a:t> </a:t>
            </a:r>
            <a:r>
              <a:rPr sz="1650" dirty="0">
                <a:solidFill>
                  <a:srgbClr val="575756"/>
                </a:solidFill>
                <a:latin typeface="Helvetica"/>
                <a:cs typeface="Helvetica"/>
              </a:rPr>
              <a:t>for</a:t>
            </a:r>
            <a:r>
              <a:rPr sz="1650" spc="-55" dirty="0">
                <a:solidFill>
                  <a:srgbClr val="575756"/>
                </a:solidFill>
                <a:latin typeface="Helvetica"/>
                <a:cs typeface="Helvetica"/>
              </a:rPr>
              <a:t> </a:t>
            </a:r>
            <a:r>
              <a:rPr sz="1650" dirty="0">
                <a:solidFill>
                  <a:srgbClr val="575756"/>
                </a:solidFill>
                <a:latin typeface="Helvetica"/>
                <a:cs typeface="Helvetica"/>
              </a:rPr>
              <a:t>future</a:t>
            </a:r>
            <a:r>
              <a:rPr sz="1650" spc="-55" dirty="0">
                <a:solidFill>
                  <a:srgbClr val="575756"/>
                </a:solidFill>
                <a:latin typeface="Helvetica"/>
                <a:cs typeface="Helvetica"/>
              </a:rPr>
              <a:t> </a:t>
            </a:r>
            <a:r>
              <a:rPr sz="1650" dirty="0">
                <a:solidFill>
                  <a:srgbClr val="575756"/>
                </a:solidFill>
                <a:latin typeface="Helvetica"/>
                <a:cs typeface="Helvetica"/>
              </a:rPr>
              <a:t>skills</a:t>
            </a:r>
            <a:r>
              <a:rPr sz="1650" spc="-55" dirty="0">
                <a:solidFill>
                  <a:srgbClr val="575756"/>
                </a:solidFill>
                <a:latin typeface="Helvetica"/>
                <a:cs typeface="Helvetica"/>
              </a:rPr>
              <a:t> </a:t>
            </a:r>
            <a:r>
              <a:rPr sz="1650" dirty="0">
                <a:solidFill>
                  <a:srgbClr val="575756"/>
                </a:solidFill>
                <a:latin typeface="Helvetica"/>
                <a:cs typeface="Helvetica"/>
              </a:rPr>
              <a:t>and</a:t>
            </a:r>
            <a:r>
              <a:rPr sz="1650" spc="-55" dirty="0">
                <a:solidFill>
                  <a:srgbClr val="575756"/>
                </a:solidFill>
                <a:latin typeface="Helvetica"/>
                <a:cs typeface="Helvetica"/>
              </a:rPr>
              <a:t> </a:t>
            </a:r>
            <a:r>
              <a:rPr sz="1650" dirty="0">
                <a:solidFill>
                  <a:srgbClr val="575756"/>
                </a:solidFill>
                <a:latin typeface="Helvetica"/>
                <a:cs typeface="Helvetica"/>
              </a:rPr>
              <a:t>tailoring</a:t>
            </a:r>
            <a:r>
              <a:rPr sz="1650" spc="-60" dirty="0">
                <a:solidFill>
                  <a:srgbClr val="575756"/>
                </a:solidFill>
                <a:latin typeface="Helvetica"/>
                <a:cs typeface="Helvetica"/>
              </a:rPr>
              <a:t> </a:t>
            </a:r>
            <a:r>
              <a:rPr sz="1650" dirty="0">
                <a:solidFill>
                  <a:srgbClr val="575756"/>
                </a:solidFill>
                <a:latin typeface="Helvetica"/>
                <a:cs typeface="Helvetica"/>
              </a:rPr>
              <a:t>offers</a:t>
            </a:r>
            <a:r>
              <a:rPr sz="1650" spc="-55" dirty="0">
                <a:solidFill>
                  <a:srgbClr val="575756"/>
                </a:solidFill>
                <a:latin typeface="Helvetica"/>
                <a:cs typeface="Helvetica"/>
              </a:rPr>
              <a:t> </a:t>
            </a:r>
            <a:r>
              <a:rPr sz="1650" dirty="0">
                <a:solidFill>
                  <a:srgbClr val="575756"/>
                </a:solidFill>
                <a:latin typeface="Helvetica"/>
                <a:cs typeface="Helvetica"/>
              </a:rPr>
              <a:t>to</a:t>
            </a:r>
            <a:r>
              <a:rPr sz="1650" spc="-55" dirty="0">
                <a:solidFill>
                  <a:srgbClr val="575756"/>
                </a:solidFill>
                <a:latin typeface="Helvetica"/>
                <a:cs typeface="Helvetica"/>
              </a:rPr>
              <a:t> </a:t>
            </a:r>
            <a:r>
              <a:rPr sz="1650" dirty="0">
                <a:solidFill>
                  <a:srgbClr val="575756"/>
                </a:solidFill>
                <a:latin typeface="Helvetica"/>
                <a:cs typeface="Helvetica"/>
              </a:rPr>
              <a:t>varied</a:t>
            </a:r>
            <a:r>
              <a:rPr sz="1650" spc="-55" dirty="0">
                <a:solidFill>
                  <a:srgbClr val="575756"/>
                </a:solidFill>
                <a:latin typeface="Helvetica"/>
                <a:cs typeface="Helvetica"/>
              </a:rPr>
              <a:t> </a:t>
            </a:r>
            <a:r>
              <a:rPr sz="1650" spc="-10" dirty="0">
                <a:solidFill>
                  <a:srgbClr val="575756"/>
                </a:solidFill>
                <a:latin typeface="Helvetica"/>
                <a:cs typeface="Helvetica"/>
              </a:rPr>
              <a:t>population</a:t>
            </a:r>
            <a:r>
              <a:rPr sz="1650" spc="-55" dirty="0">
                <a:solidFill>
                  <a:srgbClr val="575756"/>
                </a:solidFill>
                <a:latin typeface="Helvetica"/>
                <a:cs typeface="Helvetica"/>
              </a:rPr>
              <a:t> </a:t>
            </a:r>
            <a:r>
              <a:rPr sz="1650" spc="-10" dirty="0">
                <a:solidFill>
                  <a:srgbClr val="575756"/>
                </a:solidFill>
                <a:latin typeface="Helvetica"/>
                <a:cs typeface="Helvetica"/>
              </a:rPr>
              <a:t>demographics</a:t>
            </a:r>
            <a:endParaRPr sz="1650">
              <a:latin typeface="Helvetica"/>
              <a:cs typeface="Helvetica"/>
            </a:endParaRPr>
          </a:p>
          <a:p>
            <a:pPr marL="252095" indent="-156845">
              <a:lnSpc>
                <a:spcPct val="100000"/>
              </a:lnSpc>
              <a:spcBef>
                <a:spcPts val="819"/>
              </a:spcBef>
              <a:buClr>
                <a:srgbClr val="50B796"/>
              </a:buClr>
              <a:buChar char="•"/>
              <a:tabLst>
                <a:tab pos="252095" algn="l"/>
              </a:tabLst>
            </a:pPr>
            <a:r>
              <a:rPr sz="1650" spc="-10" dirty="0">
                <a:solidFill>
                  <a:srgbClr val="575756"/>
                </a:solidFill>
                <a:latin typeface="Helvetica"/>
                <a:cs typeface="Helvetica"/>
              </a:rPr>
              <a:t>Increased</a:t>
            </a:r>
            <a:r>
              <a:rPr sz="1650" spc="-65" dirty="0">
                <a:solidFill>
                  <a:srgbClr val="575756"/>
                </a:solidFill>
                <a:latin typeface="Helvetica"/>
                <a:cs typeface="Helvetica"/>
              </a:rPr>
              <a:t> </a:t>
            </a:r>
            <a:r>
              <a:rPr sz="1650" spc="-10" dirty="0">
                <a:solidFill>
                  <a:srgbClr val="575756"/>
                </a:solidFill>
                <a:latin typeface="Helvetica"/>
                <a:cs typeface="Helvetica"/>
              </a:rPr>
              <a:t>workforce</a:t>
            </a:r>
            <a:r>
              <a:rPr sz="1650" spc="-65" dirty="0">
                <a:solidFill>
                  <a:srgbClr val="575756"/>
                </a:solidFill>
                <a:latin typeface="Helvetica"/>
                <a:cs typeface="Helvetica"/>
              </a:rPr>
              <a:t> </a:t>
            </a:r>
            <a:r>
              <a:rPr sz="1650" dirty="0">
                <a:solidFill>
                  <a:srgbClr val="575756"/>
                </a:solidFill>
                <a:latin typeface="Helvetica"/>
                <a:cs typeface="Helvetica"/>
              </a:rPr>
              <a:t>competency</a:t>
            </a:r>
            <a:r>
              <a:rPr sz="1650" spc="-65" dirty="0">
                <a:solidFill>
                  <a:srgbClr val="575756"/>
                </a:solidFill>
                <a:latin typeface="Helvetica"/>
                <a:cs typeface="Helvetica"/>
              </a:rPr>
              <a:t> </a:t>
            </a:r>
            <a:r>
              <a:rPr sz="1650" dirty="0">
                <a:solidFill>
                  <a:srgbClr val="575756"/>
                </a:solidFill>
                <a:latin typeface="Helvetica"/>
                <a:cs typeface="Helvetica"/>
              </a:rPr>
              <a:t>in</a:t>
            </a:r>
            <a:r>
              <a:rPr sz="1650" spc="-65" dirty="0">
                <a:solidFill>
                  <a:srgbClr val="575756"/>
                </a:solidFill>
                <a:latin typeface="Helvetica"/>
                <a:cs typeface="Helvetica"/>
              </a:rPr>
              <a:t> </a:t>
            </a:r>
            <a:r>
              <a:rPr sz="1650" dirty="0">
                <a:solidFill>
                  <a:srgbClr val="575756"/>
                </a:solidFill>
                <a:latin typeface="Helvetica"/>
                <a:cs typeface="Helvetica"/>
              </a:rPr>
              <a:t>emerging</a:t>
            </a:r>
            <a:r>
              <a:rPr sz="1650" spc="-65" dirty="0">
                <a:solidFill>
                  <a:srgbClr val="575756"/>
                </a:solidFill>
                <a:latin typeface="Helvetica"/>
                <a:cs typeface="Helvetica"/>
              </a:rPr>
              <a:t> </a:t>
            </a:r>
            <a:r>
              <a:rPr sz="1650" dirty="0">
                <a:solidFill>
                  <a:srgbClr val="575756"/>
                </a:solidFill>
                <a:latin typeface="Helvetica"/>
                <a:cs typeface="Helvetica"/>
              </a:rPr>
              <a:t>skills</a:t>
            </a:r>
            <a:r>
              <a:rPr sz="1650" spc="-65" dirty="0">
                <a:solidFill>
                  <a:srgbClr val="575756"/>
                </a:solidFill>
                <a:latin typeface="Helvetica"/>
                <a:cs typeface="Helvetica"/>
              </a:rPr>
              <a:t> </a:t>
            </a:r>
            <a:r>
              <a:rPr sz="1650" dirty="0">
                <a:solidFill>
                  <a:srgbClr val="575756"/>
                </a:solidFill>
                <a:latin typeface="Helvetica"/>
                <a:cs typeface="Helvetica"/>
              </a:rPr>
              <a:t>(digital,</a:t>
            </a:r>
            <a:r>
              <a:rPr sz="1650" spc="-60" dirty="0">
                <a:solidFill>
                  <a:srgbClr val="575756"/>
                </a:solidFill>
                <a:latin typeface="Helvetica"/>
                <a:cs typeface="Helvetica"/>
              </a:rPr>
              <a:t> </a:t>
            </a:r>
            <a:r>
              <a:rPr sz="1650" dirty="0">
                <a:solidFill>
                  <a:srgbClr val="575756"/>
                </a:solidFill>
                <a:latin typeface="Helvetica"/>
                <a:cs typeface="Helvetica"/>
              </a:rPr>
              <a:t>chronic</a:t>
            </a:r>
            <a:r>
              <a:rPr sz="1650" spc="-65" dirty="0">
                <a:solidFill>
                  <a:srgbClr val="575756"/>
                </a:solidFill>
                <a:latin typeface="Helvetica"/>
                <a:cs typeface="Helvetica"/>
              </a:rPr>
              <a:t> </a:t>
            </a:r>
            <a:r>
              <a:rPr sz="1650" dirty="0">
                <a:solidFill>
                  <a:srgbClr val="575756"/>
                </a:solidFill>
                <a:latin typeface="Helvetica"/>
                <a:cs typeface="Helvetica"/>
              </a:rPr>
              <a:t>disease,</a:t>
            </a:r>
            <a:r>
              <a:rPr sz="1650" spc="-65" dirty="0">
                <a:solidFill>
                  <a:srgbClr val="575756"/>
                </a:solidFill>
                <a:latin typeface="Helvetica"/>
                <a:cs typeface="Helvetica"/>
              </a:rPr>
              <a:t> </a:t>
            </a:r>
            <a:r>
              <a:rPr sz="1650" dirty="0">
                <a:solidFill>
                  <a:srgbClr val="575756"/>
                </a:solidFill>
                <a:latin typeface="Helvetica"/>
                <a:cs typeface="Helvetica"/>
              </a:rPr>
              <a:t>lifestyle</a:t>
            </a:r>
            <a:r>
              <a:rPr sz="1650" spc="-65" dirty="0">
                <a:solidFill>
                  <a:srgbClr val="575756"/>
                </a:solidFill>
                <a:latin typeface="Helvetica"/>
                <a:cs typeface="Helvetica"/>
              </a:rPr>
              <a:t> </a:t>
            </a:r>
            <a:r>
              <a:rPr sz="1650" dirty="0">
                <a:solidFill>
                  <a:srgbClr val="575756"/>
                </a:solidFill>
                <a:latin typeface="Helvetica"/>
                <a:cs typeface="Helvetica"/>
              </a:rPr>
              <a:t>coaching</a:t>
            </a:r>
            <a:r>
              <a:rPr sz="1650" spc="-65" dirty="0">
                <a:solidFill>
                  <a:srgbClr val="575756"/>
                </a:solidFill>
                <a:latin typeface="Helvetica"/>
                <a:cs typeface="Helvetica"/>
              </a:rPr>
              <a:t> </a:t>
            </a:r>
            <a:r>
              <a:rPr sz="1650" spc="-10" dirty="0">
                <a:solidFill>
                  <a:srgbClr val="575756"/>
                </a:solidFill>
                <a:latin typeface="Helvetica"/>
                <a:cs typeface="Helvetica"/>
              </a:rPr>
              <a:t>etc.)</a:t>
            </a:r>
            <a:endParaRPr sz="1650">
              <a:latin typeface="Helvetica"/>
              <a:cs typeface="Helvetica"/>
            </a:endParaRPr>
          </a:p>
          <a:p>
            <a:pPr marL="252095" indent="-156845">
              <a:lnSpc>
                <a:spcPct val="100000"/>
              </a:lnSpc>
              <a:spcBef>
                <a:spcPts val="825"/>
              </a:spcBef>
              <a:buClr>
                <a:srgbClr val="50B796"/>
              </a:buClr>
              <a:buChar char="•"/>
              <a:tabLst>
                <a:tab pos="252095" algn="l"/>
              </a:tabLst>
            </a:pPr>
            <a:r>
              <a:rPr sz="1650" dirty="0">
                <a:solidFill>
                  <a:srgbClr val="575756"/>
                </a:solidFill>
                <a:latin typeface="Helvetica"/>
                <a:cs typeface="Helvetica"/>
              </a:rPr>
              <a:t>Recruitment</a:t>
            </a:r>
            <a:r>
              <a:rPr sz="1650" spc="-50" dirty="0">
                <a:solidFill>
                  <a:srgbClr val="575756"/>
                </a:solidFill>
                <a:latin typeface="Helvetica"/>
                <a:cs typeface="Helvetica"/>
              </a:rPr>
              <a:t> </a:t>
            </a:r>
            <a:r>
              <a:rPr sz="1650" dirty="0">
                <a:solidFill>
                  <a:srgbClr val="575756"/>
                </a:solidFill>
                <a:latin typeface="Helvetica"/>
                <a:cs typeface="Helvetica"/>
              </a:rPr>
              <a:t>and</a:t>
            </a:r>
            <a:r>
              <a:rPr sz="1650" spc="-50" dirty="0">
                <a:solidFill>
                  <a:srgbClr val="575756"/>
                </a:solidFill>
                <a:latin typeface="Helvetica"/>
                <a:cs typeface="Helvetica"/>
              </a:rPr>
              <a:t> </a:t>
            </a:r>
            <a:r>
              <a:rPr sz="1650" dirty="0">
                <a:solidFill>
                  <a:srgbClr val="575756"/>
                </a:solidFill>
                <a:latin typeface="Helvetica"/>
                <a:cs typeface="Helvetica"/>
              </a:rPr>
              <a:t>retention</a:t>
            </a:r>
            <a:r>
              <a:rPr sz="1650" spc="-45" dirty="0">
                <a:solidFill>
                  <a:srgbClr val="575756"/>
                </a:solidFill>
                <a:latin typeface="Helvetica"/>
                <a:cs typeface="Helvetica"/>
              </a:rPr>
              <a:t> </a:t>
            </a:r>
            <a:r>
              <a:rPr sz="1650" dirty="0">
                <a:solidFill>
                  <a:srgbClr val="575756"/>
                </a:solidFill>
                <a:latin typeface="Helvetica"/>
                <a:cs typeface="Helvetica"/>
              </a:rPr>
              <a:t>of</a:t>
            </a:r>
            <a:r>
              <a:rPr sz="1650" spc="-50" dirty="0">
                <a:solidFill>
                  <a:srgbClr val="575756"/>
                </a:solidFill>
                <a:latin typeface="Helvetica"/>
                <a:cs typeface="Helvetica"/>
              </a:rPr>
              <a:t> </a:t>
            </a:r>
            <a:r>
              <a:rPr sz="1650" spc="-10" dirty="0">
                <a:solidFill>
                  <a:srgbClr val="575756"/>
                </a:solidFill>
                <a:latin typeface="Helvetica"/>
                <a:cs typeface="Helvetica"/>
              </a:rPr>
              <a:t>workforce</a:t>
            </a:r>
            <a:r>
              <a:rPr sz="1650" spc="-45" dirty="0">
                <a:solidFill>
                  <a:srgbClr val="575756"/>
                </a:solidFill>
                <a:latin typeface="Helvetica"/>
                <a:cs typeface="Helvetica"/>
              </a:rPr>
              <a:t> </a:t>
            </a:r>
            <a:r>
              <a:rPr sz="1650" dirty="0">
                <a:solidFill>
                  <a:srgbClr val="575756"/>
                </a:solidFill>
                <a:latin typeface="Helvetica"/>
                <a:cs typeface="Helvetica"/>
              </a:rPr>
              <a:t>with</a:t>
            </a:r>
            <a:r>
              <a:rPr sz="1650" spc="-50" dirty="0">
                <a:solidFill>
                  <a:srgbClr val="575756"/>
                </a:solidFill>
                <a:latin typeface="Helvetica"/>
                <a:cs typeface="Helvetica"/>
              </a:rPr>
              <a:t> </a:t>
            </a:r>
            <a:r>
              <a:rPr sz="1650" spc="-10" dirty="0">
                <a:solidFill>
                  <a:srgbClr val="575756"/>
                </a:solidFill>
                <a:latin typeface="Helvetica"/>
                <a:cs typeface="Helvetica"/>
              </a:rPr>
              <a:t>appropriate</a:t>
            </a:r>
            <a:r>
              <a:rPr sz="1650" spc="-45" dirty="0">
                <a:solidFill>
                  <a:srgbClr val="575756"/>
                </a:solidFill>
                <a:latin typeface="Helvetica"/>
                <a:cs typeface="Helvetica"/>
              </a:rPr>
              <a:t> </a:t>
            </a:r>
            <a:r>
              <a:rPr sz="1650" dirty="0">
                <a:solidFill>
                  <a:srgbClr val="575756"/>
                </a:solidFill>
                <a:latin typeface="Helvetica"/>
                <a:cs typeface="Helvetica"/>
              </a:rPr>
              <a:t>skills</a:t>
            </a:r>
            <a:r>
              <a:rPr sz="1650" spc="-50" dirty="0">
                <a:solidFill>
                  <a:srgbClr val="575756"/>
                </a:solidFill>
                <a:latin typeface="Helvetica"/>
                <a:cs typeface="Helvetica"/>
              </a:rPr>
              <a:t> </a:t>
            </a:r>
            <a:r>
              <a:rPr sz="1650" dirty="0">
                <a:solidFill>
                  <a:srgbClr val="575756"/>
                </a:solidFill>
                <a:latin typeface="Helvetica"/>
                <a:cs typeface="Helvetica"/>
              </a:rPr>
              <a:t>to</a:t>
            </a:r>
            <a:r>
              <a:rPr sz="1650" spc="-50" dirty="0">
                <a:solidFill>
                  <a:srgbClr val="575756"/>
                </a:solidFill>
                <a:latin typeface="Helvetica"/>
                <a:cs typeface="Helvetica"/>
              </a:rPr>
              <a:t> </a:t>
            </a:r>
            <a:r>
              <a:rPr sz="1650" dirty="0">
                <a:solidFill>
                  <a:srgbClr val="575756"/>
                </a:solidFill>
                <a:latin typeface="Helvetica"/>
                <a:cs typeface="Helvetica"/>
              </a:rPr>
              <a:t>meet</a:t>
            </a:r>
            <a:r>
              <a:rPr sz="1650" spc="-45" dirty="0">
                <a:solidFill>
                  <a:srgbClr val="575756"/>
                </a:solidFill>
                <a:latin typeface="Helvetica"/>
                <a:cs typeface="Helvetica"/>
              </a:rPr>
              <a:t> </a:t>
            </a:r>
            <a:r>
              <a:rPr sz="1650" spc="-10" dirty="0">
                <a:solidFill>
                  <a:srgbClr val="575756"/>
                </a:solidFill>
                <a:latin typeface="Helvetica"/>
                <a:cs typeface="Helvetica"/>
              </a:rPr>
              <a:t>population</a:t>
            </a:r>
            <a:r>
              <a:rPr sz="1650" spc="-50" dirty="0">
                <a:solidFill>
                  <a:srgbClr val="575756"/>
                </a:solidFill>
                <a:latin typeface="Helvetica"/>
                <a:cs typeface="Helvetica"/>
              </a:rPr>
              <a:t> </a:t>
            </a:r>
            <a:r>
              <a:rPr sz="1650" dirty="0">
                <a:solidFill>
                  <a:srgbClr val="575756"/>
                </a:solidFill>
                <a:latin typeface="Helvetica"/>
                <a:cs typeface="Helvetica"/>
              </a:rPr>
              <a:t>health</a:t>
            </a:r>
            <a:r>
              <a:rPr sz="1650" spc="-45" dirty="0">
                <a:solidFill>
                  <a:srgbClr val="575756"/>
                </a:solidFill>
                <a:latin typeface="Helvetica"/>
                <a:cs typeface="Helvetica"/>
              </a:rPr>
              <a:t> </a:t>
            </a:r>
            <a:r>
              <a:rPr sz="1650" spc="-10" dirty="0">
                <a:solidFill>
                  <a:srgbClr val="575756"/>
                </a:solidFill>
                <a:latin typeface="Helvetica"/>
                <a:cs typeface="Helvetica"/>
              </a:rPr>
              <a:t>needs</a:t>
            </a:r>
            <a:endParaRPr sz="1650">
              <a:latin typeface="Helvetica"/>
              <a:cs typeface="Helvetica"/>
            </a:endParaRPr>
          </a:p>
          <a:p>
            <a:pPr marL="252095" indent="-156845">
              <a:lnSpc>
                <a:spcPct val="100000"/>
              </a:lnSpc>
              <a:spcBef>
                <a:spcPts val="825"/>
              </a:spcBef>
              <a:buClr>
                <a:srgbClr val="50B796"/>
              </a:buClr>
              <a:buChar char="•"/>
              <a:tabLst>
                <a:tab pos="252095" algn="l"/>
              </a:tabLst>
            </a:pPr>
            <a:r>
              <a:rPr sz="1650" dirty="0">
                <a:solidFill>
                  <a:srgbClr val="575756"/>
                </a:solidFill>
                <a:latin typeface="Helvetica"/>
                <a:cs typeface="Helvetica"/>
              </a:rPr>
              <a:t>Improved</a:t>
            </a:r>
            <a:r>
              <a:rPr sz="1650" spc="-75" dirty="0">
                <a:solidFill>
                  <a:srgbClr val="575756"/>
                </a:solidFill>
                <a:latin typeface="Helvetica"/>
                <a:cs typeface="Helvetica"/>
              </a:rPr>
              <a:t> </a:t>
            </a:r>
            <a:r>
              <a:rPr sz="1650" dirty="0">
                <a:solidFill>
                  <a:srgbClr val="575756"/>
                </a:solidFill>
                <a:latin typeface="Helvetica"/>
                <a:cs typeface="Helvetica"/>
              </a:rPr>
              <a:t>cultural</a:t>
            </a:r>
            <a:r>
              <a:rPr sz="1650" spc="-70" dirty="0">
                <a:solidFill>
                  <a:srgbClr val="575756"/>
                </a:solidFill>
                <a:latin typeface="Helvetica"/>
                <a:cs typeface="Helvetica"/>
              </a:rPr>
              <a:t> </a:t>
            </a:r>
            <a:r>
              <a:rPr sz="1650" dirty="0">
                <a:solidFill>
                  <a:srgbClr val="575756"/>
                </a:solidFill>
                <a:latin typeface="Helvetica"/>
                <a:cs typeface="Helvetica"/>
              </a:rPr>
              <a:t>competency</a:t>
            </a:r>
            <a:r>
              <a:rPr sz="1650" spc="-70" dirty="0">
                <a:solidFill>
                  <a:srgbClr val="575756"/>
                </a:solidFill>
                <a:latin typeface="Helvetica"/>
                <a:cs typeface="Helvetica"/>
              </a:rPr>
              <a:t> </a:t>
            </a:r>
            <a:r>
              <a:rPr sz="1650" dirty="0">
                <a:solidFill>
                  <a:srgbClr val="575756"/>
                </a:solidFill>
                <a:latin typeface="Helvetica"/>
                <a:cs typeface="Helvetica"/>
              </a:rPr>
              <a:t>and</a:t>
            </a:r>
            <a:r>
              <a:rPr sz="1650" spc="-70" dirty="0">
                <a:solidFill>
                  <a:srgbClr val="575756"/>
                </a:solidFill>
                <a:latin typeface="Helvetica"/>
                <a:cs typeface="Helvetica"/>
              </a:rPr>
              <a:t> </a:t>
            </a:r>
            <a:r>
              <a:rPr sz="1650" dirty="0">
                <a:solidFill>
                  <a:srgbClr val="575756"/>
                </a:solidFill>
                <a:latin typeface="Helvetica"/>
                <a:cs typeface="Helvetica"/>
              </a:rPr>
              <a:t>awareness</a:t>
            </a:r>
            <a:r>
              <a:rPr sz="1650" spc="-70" dirty="0">
                <a:solidFill>
                  <a:srgbClr val="575756"/>
                </a:solidFill>
                <a:latin typeface="Helvetica"/>
                <a:cs typeface="Helvetica"/>
              </a:rPr>
              <a:t> </a:t>
            </a:r>
            <a:r>
              <a:rPr sz="1650" dirty="0">
                <a:solidFill>
                  <a:srgbClr val="575756"/>
                </a:solidFill>
                <a:latin typeface="Helvetica"/>
                <a:cs typeface="Helvetica"/>
              </a:rPr>
              <a:t>of</a:t>
            </a:r>
            <a:r>
              <a:rPr sz="1650" spc="-70" dirty="0">
                <a:solidFill>
                  <a:srgbClr val="575756"/>
                </a:solidFill>
                <a:latin typeface="Helvetica"/>
                <a:cs typeface="Helvetica"/>
              </a:rPr>
              <a:t> </a:t>
            </a:r>
            <a:r>
              <a:rPr sz="1650" dirty="0">
                <a:solidFill>
                  <a:srgbClr val="575756"/>
                </a:solidFill>
                <a:latin typeface="Helvetica"/>
                <a:cs typeface="Helvetica"/>
              </a:rPr>
              <a:t>social</a:t>
            </a:r>
            <a:r>
              <a:rPr sz="1650" spc="-75" dirty="0">
                <a:solidFill>
                  <a:srgbClr val="575756"/>
                </a:solidFill>
                <a:latin typeface="Helvetica"/>
                <a:cs typeface="Helvetica"/>
              </a:rPr>
              <a:t> </a:t>
            </a:r>
            <a:r>
              <a:rPr sz="1650" dirty="0">
                <a:solidFill>
                  <a:srgbClr val="575756"/>
                </a:solidFill>
                <a:latin typeface="Helvetica"/>
                <a:cs typeface="Helvetica"/>
              </a:rPr>
              <a:t>determinants</a:t>
            </a:r>
            <a:r>
              <a:rPr sz="1650" spc="-70" dirty="0">
                <a:solidFill>
                  <a:srgbClr val="575756"/>
                </a:solidFill>
                <a:latin typeface="Helvetica"/>
                <a:cs typeface="Helvetica"/>
              </a:rPr>
              <a:t> </a:t>
            </a:r>
            <a:r>
              <a:rPr sz="1650" dirty="0">
                <a:solidFill>
                  <a:srgbClr val="575756"/>
                </a:solidFill>
                <a:latin typeface="Helvetica"/>
                <a:cs typeface="Helvetica"/>
              </a:rPr>
              <a:t>of</a:t>
            </a:r>
            <a:r>
              <a:rPr sz="1650" spc="-70" dirty="0">
                <a:solidFill>
                  <a:srgbClr val="575756"/>
                </a:solidFill>
                <a:latin typeface="Helvetica"/>
                <a:cs typeface="Helvetica"/>
              </a:rPr>
              <a:t> </a:t>
            </a:r>
            <a:r>
              <a:rPr sz="1650" dirty="0">
                <a:solidFill>
                  <a:srgbClr val="575756"/>
                </a:solidFill>
                <a:latin typeface="Helvetica"/>
                <a:cs typeface="Helvetica"/>
              </a:rPr>
              <a:t>health</a:t>
            </a:r>
            <a:r>
              <a:rPr sz="1650" spc="-70" dirty="0">
                <a:solidFill>
                  <a:srgbClr val="575756"/>
                </a:solidFill>
                <a:latin typeface="Helvetica"/>
                <a:cs typeface="Helvetica"/>
              </a:rPr>
              <a:t> </a:t>
            </a:r>
            <a:r>
              <a:rPr sz="1650" dirty="0">
                <a:solidFill>
                  <a:srgbClr val="575756"/>
                </a:solidFill>
                <a:latin typeface="Helvetica"/>
                <a:cs typeface="Helvetica"/>
              </a:rPr>
              <a:t>within</a:t>
            </a:r>
            <a:r>
              <a:rPr sz="1650" spc="-70" dirty="0">
                <a:solidFill>
                  <a:srgbClr val="575756"/>
                </a:solidFill>
                <a:latin typeface="Helvetica"/>
                <a:cs typeface="Helvetica"/>
              </a:rPr>
              <a:t> </a:t>
            </a:r>
            <a:r>
              <a:rPr sz="1650" spc="-10" dirty="0">
                <a:solidFill>
                  <a:srgbClr val="575756"/>
                </a:solidFill>
                <a:latin typeface="Helvetica"/>
                <a:cs typeface="Helvetica"/>
              </a:rPr>
              <a:t>workforce</a:t>
            </a:r>
            <a:endParaRPr sz="1650">
              <a:latin typeface="Helvetica"/>
              <a:cs typeface="Helvetica"/>
            </a:endParaRPr>
          </a:p>
          <a:p>
            <a:pPr marL="252095" indent="-156845">
              <a:lnSpc>
                <a:spcPct val="100000"/>
              </a:lnSpc>
              <a:spcBef>
                <a:spcPts val="819"/>
              </a:spcBef>
              <a:buClr>
                <a:srgbClr val="50B796"/>
              </a:buClr>
              <a:buChar char="•"/>
              <a:tabLst>
                <a:tab pos="252095" algn="l"/>
              </a:tabLst>
            </a:pPr>
            <a:r>
              <a:rPr sz="1650" dirty="0">
                <a:solidFill>
                  <a:srgbClr val="575756"/>
                </a:solidFill>
                <a:latin typeface="Helvetica"/>
                <a:cs typeface="Helvetica"/>
              </a:rPr>
              <a:t>Commitment</a:t>
            </a:r>
            <a:r>
              <a:rPr sz="1650" spc="-50" dirty="0">
                <a:solidFill>
                  <a:srgbClr val="575756"/>
                </a:solidFill>
                <a:latin typeface="Helvetica"/>
                <a:cs typeface="Helvetica"/>
              </a:rPr>
              <a:t> </a:t>
            </a:r>
            <a:r>
              <a:rPr sz="1650" dirty="0">
                <a:solidFill>
                  <a:srgbClr val="575756"/>
                </a:solidFill>
                <a:latin typeface="Helvetica"/>
                <a:cs typeface="Helvetica"/>
              </a:rPr>
              <a:t>to</a:t>
            </a:r>
            <a:r>
              <a:rPr sz="1650" spc="-45" dirty="0">
                <a:solidFill>
                  <a:srgbClr val="575756"/>
                </a:solidFill>
                <a:latin typeface="Helvetica"/>
                <a:cs typeface="Helvetica"/>
              </a:rPr>
              <a:t> </a:t>
            </a:r>
            <a:r>
              <a:rPr sz="1650" dirty="0">
                <a:solidFill>
                  <a:srgbClr val="575756"/>
                </a:solidFill>
                <a:latin typeface="Helvetica"/>
                <a:cs typeface="Helvetica"/>
              </a:rPr>
              <a:t>invest</a:t>
            </a:r>
            <a:r>
              <a:rPr sz="1650" spc="-45" dirty="0">
                <a:solidFill>
                  <a:srgbClr val="575756"/>
                </a:solidFill>
                <a:latin typeface="Helvetica"/>
                <a:cs typeface="Helvetica"/>
              </a:rPr>
              <a:t> </a:t>
            </a:r>
            <a:r>
              <a:rPr sz="1650" dirty="0">
                <a:solidFill>
                  <a:srgbClr val="575756"/>
                </a:solidFill>
                <a:latin typeface="Helvetica"/>
                <a:cs typeface="Helvetica"/>
              </a:rPr>
              <a:t>in</a:t>
            </a:r>
            <a:r>
              <a:rPr sz="1650" spc="-50" dirty="0">
                <a:solidFill>
                  <a:srgbClr val="575756"/>
                </a:solidFill>
                <a:latin typeface="Helvetica"/>
                <a:cs typeface="Helvetica"/>
              </a:rPr>
              <a:t> </a:t>
            </a:r>
            <a:r>
              <a:rPr sz="1650" dirty="0">
                <a:solidFill>
                  <a:srgbClr val="575756"/>
                </a:solidFill>
                <a:latin typeface="Helvetica"/>
                <a:cs typeface="Helvetica"/>
              </a:rPr>
              <a:t>people</a:t>
            </a:r>
            <a:r>
              <a:rPr sz="1650" spc="-45" dirty="0">
                <a:solidFill>
                  <a:srgbClr val="575756"/>
                </a:solidFill>
                <a:latin typeface="Helvetica"/>
                <a:cs typeface="Helvetica"/>
              </a:rPr>
              <a:t> </a:t>
            </a:r>
            <a:r>
              <a:rPr sz="1650" dirty="0">
                <a:solidFill>
                  <a:srgbClr val="575756"/>
                </a:solidFill>
                <a:latin typeface="Helvetica"/>
                <a:cs typeface="Helvetica"/>
              </a:rPr>
              <a:t>by</a:t>
            </a:r>
            <a:r>
              <a:rPr sz="1650" spc="-45" dirty="0">
                <a:solidFill>
                  <a:srgbClr val="575756"/>
                </a:solidFill>
                <a:latin typeface="Helvetica"/>
                <a:cs typeface="Helvetica"/>
              </a:rPr>
              <a:t> </a:t>
            </a:r>
            <a:r>
              <a:rPr sz="1650" dirty="0">
                <a:solidFill>
                  <a:srgbClr val="575756"/>
                </a:solidFill>
                <a:latin typeface="Helvetica"/>
                <a:cs typeface="Helvetica"/>
              </a:rPr>
              <a:t>all</a:t>
            </a:r>
            <a:r>
              <a:rPr sz="1650" spc="-50" dirty="0">
                <a:solidFill>
                  <a:srgbClr val="575756"/>
                </a:solidFill>
                <a:latin typeface="Helvetica"/>
                <a:cs typeface="Helvetica"/>
              </a:rPr>
              <a:t> </a:t>
            </a:r>
            <a:r>
              <a:rPr sz="1650" spc="-10" dirty="0">
                <a:solidFill>
                  <a:srgbClr val="575756"/>
                </a:solidFill>
                <a:latin typeface="Helvetica"/>
                <a:cs typeface="Helvetica"/>
              </a:rPr>
              <a:t>providers</a:t>
            </a:r>
            <a:endParaRPr sz="1650">
              <a:latin typeface="Helvetica"/>
              <a:cs typeface="Helvetica"/>
            </a:endParaRPr>
          </a:p>
          <a:p>
            <a:pPr marL="252095" indent="-156845">
              <a:lnSpc>
                <a:spcPct val="100000"/>
              </a:lnSpc>
              <a:spcBef>
                <a:spcPts val="825"/>
              </a:spcBef>
              <a:buClr>
                <a:srgbClr val="50B796"/>
              </a:buClr>
              <a:buChar char="•"/>
              <a:tabLst>
                <a:tab pos="252095" algn="l"/>
              </a:tabLst>
            </a:pPr>
            <a:r>
              <a:rPr sz="1650" dirty="0">
                <a:solidFill>
                  <a:srgbClr val="575756"/>
                </a:solidFill>
                <a:latin typeface="Helvetica"/>
                <a:cs typeface="Helvetica"/>
              </a:rPr>
              <a:t>Engagement</a:t>
            </a:r>
            <a:r>
              <a:rPr sz="1650" spc="-60" dirty="0">
                <a:solidFill>
                  <a:srgbClr val="575756"/>
                </a:solidFill>
                <a:latin typeface="Helvetica"/>
                <a:cs typeface="Helvetica"/>
              </a:rPr>
              <a:t> </a:t>
            </a:r>
            <a:r>
              <a:rPr sz="1650" dirty="0">
                <a:solidFill>
                  <a:srgbClr val="575756"/>
                </a:solidFill>
                <a:latin typeface="Helvetica"/>
                <a:cs typeface="Helvetica"/>
              </a:rPr>
              <a:t>and</a:t>
            </a:r>
            <a:r>
              <a:rPr sz="1650" spc="-55" dirty="0">
                <a:solidFill>
                  <a:srgbClr val="575756"/>
                </a:solidFill>
                <a:latin typeface="Helvetica"/>
                <a:cs typeface="Helvetica"/>
              </a:rPr>
              <a:t> </a:t>
            </a:r>
            <a:r>
              <a:rPr sz="1650" spc="-10" dirty="0">
                <a:solidFill>
                  <a:srgbClr val="575756"/>
                </a:solidFill>
                <a:latin typeface="Helvetica"/>
                <a:cs typeface="Helvetica"/>
              </a:rPr>
              <a:t>satisfaction</a:t>
            </a:r>
            <a:r>
              <a:rPr sz="1650" spc="-55" dirty="0">
                <a:solidFill>
                  <a:srgbClr val="575756"/>
                </a:solidFill>
                <a:latin typeface="Helvetica"/>
                <a:cs typeface="Helvetica"/>
              </a:rPr>
              <a:t> </a:t>
            </a:r>
            <a:r>
              <a:rPr sz="1650" dirty="0">
                <a:solidFill>
                  <a:srgbClr val="575756"/>
                </a:solidFill>
                <a:latin typeface="Helvetica"/>
                <a:cs typeface="Helvetica"/>
              </a:rPr>
              <a:t>with</a:t>
            </a:r>
            <a:r>
              <a:rPr sz="1650" spc="-55" dirty="0">
                <a:solidFill>
                  <a:srgbClr val="575756"/>
                </a:solidFill>
                <a:latin typeface="Helvetica"/>
                <a:cs typeface="Helvetica"/>
              </a:rPr>
              <a:t> </a:t>
            </a:r>
            <a:r>
              <a:rPr sz="1650" dirty="0">
                <a:solidFill>
                  <a:srgbClr val="575756"/>
                </a:solidFill>
                <a:latin typeface="Helvetica"/>
                <a:cs typeface="Helvetica"/>
              </a:rPr>
              <a:t>training</a:t>
            </a:r>
            <a:r>
              <a:rPr sz="1650" spc="-60" dirty="0">
                <a:solidFill>
                  <a:srgbClr val="575756"/>
                </a:solidFill>
                <a:latin typeface="Helvetica"/>
                <a:cs typeface="Helvetica"/>
              </a:rPr>
              <a:t> </a:t>
            </a:r>
            <a:r>
              <a:rPr sz="1650" dirty="0">
                <a:solidFill>
                  <a:srgbClr val="575756"/>
                </a:solidFill>
                <a:latin typeface="Helvetica"/>
                <a:cs typeface="Helvetica"/>
              </a:rPr>
              <a:t>and</a:t>
            </a:r>
            <a:r>
              <a:rPr sz="1650" spc="-55" dirty="0">
                <a:solidFill>
                  <a:srgbClr val="575756"/>
                </a:solidFill>
                <a:latin typeface="Helvetica"/>
                <a:cs typeface="Helvetica"/>
              </a:rPr>
              <a:t> </a:t>
            </a:r>
            <a:r>
              <a:rPr sz="1650" spc="-10" dirty="0">
                <a:solidFill>
                  <a:srgbClr val="575756"/>
                </a:solidFill>
                <a:latin typeface="Helvetica"/>
                <a:cs typeface="Helvetica"/>
              </a:rPr>
              <a:t>education</a:t>
            </a:r>
            <a:r>
              <a:rPr sz="1650" spc="-55" dirty="0">
                <a:solidFill>
                  <a:srgbClr val="575756"/>
                </a:solidFill>
                <a:latin typeface="Helvetica"/>
                <a:cs typeface="Helvetica"/>
              </a:rPr>
              <a:t> </a:t>
            </a:r>
            <a:r>
              <a:rPr sz="1650" dirty="0">
                <a:solidFill>
                  <a:srgbClr val="575756"/>
                </a:solidFill>
                <a:latin typeface="Helvetica"/>
                <a:cs typeface="Helvetica"/>
              </a:rPr>
              <a:t>offers</a:t>
            </a:r>
            <a:r>
              <a:rPr sz="1650" spc="-55" dirty="0">
                <a:solidFill>
                  <a:srgbClr val="575756"/>
                </a:solidFill>
                <a:latin typeface="Helvetica"/>
                <a:cs typeface="Helvetica"/>
              </a:rPr>
              <a:t> </a:t>
            </a:r>
            <a:r>
              <a:rPr sz="1650" dirty="0">
                <a:solidFill>
                  <a:srgbClr val="575756"/>
                </a:solidFill>
                <a:latin typeface="Helvetica"/>
                <a:cs typeface="Helvetica"/>
              </a:rPr>
              <a:t>to</a:t>
            </a:r>
            <a:r>
              <a:rPr sz="1650" spc="-60" dirty="0">
                <a:solidFill>
                  <a:srgbClr val="575756"/>
                </a:solidFill>
                <a:latin typeface="Helvetica"/>
                <a:cs typeface="Helvetica"/>
              </a:rPr>
              <a:t> </a:t>
            </a:r>
            <a:r>
              <a:rPr sz="1650" dirty="0">
                <a:solidFill>
                  <a:srgbClr val="575756"/>
                </a:solidFill>
                <a:latin typeface="Helvetica"/>
                <a:cs typeface="Helvetica"/>
              </a:rPr>
              <a:t>support</a:t>
            </a:r>
            <a:r>
              <a:rPr sz="1650" spc="-55" dirty="0">
                <a:solidFill>
                  <a:srgbClr val="575756"/>
                </a:solidFill>
                <a:latin typeface="Helvetica"/>
                <a:cs typeface="Helvetica"/>
              </a:rPr>
              <a:t> </a:t>
            </a:r>
            <a:r>
              <a:rPr sz="1650" dirty="0">
                <a:solidFill>
                  <a:srgbClr val="575756"/>
                </a:solidFill>
                <a:latin typeface="Helvetica"/>
                <a:cs typeface="Helvetica"/>
              </a:rPr>
              <a:t>future</a:t>
            </a:r>
            <a:r>
              <a:rPr sz="1650" spc="-55" dirty="0">
                <a:solidFill>
                  <a:srgbClr val="575756"/>
                </a:solidFill>
                <a:latin typeface="Helvetica"/>
                <a:cs typeface="Helvetica"/>
              </a:rPr>
              <a:t> </a:t>
            </a:r>
            <a:r>
              <a:rPr sz="1650" dirty="0">
                <a:solidFill>
                  <a:srgbClr val="575756"/>
                </a:solidFill>
                <a:latin typeface="Helvetica"/>
                <a:cs typeface="Helvetica"/>
              </a:rPr>
              <a:t>skills</a:t>
            </a:r>
            <a:r>
              <a:rPr sz="1650" spc="-55" dirty="0">
                <a:solidFill>
                  <a:srgbClr val="575756"/>
                </a:solidFill>
                <a:latin typeface="Helvetica"/>
                <a:cs typeface="Helvetica"/>
              </a:rPr>
              <a:t> </a:t>
            </a:r>
            <a:r>
              <a:rPr sz="1650" spc="-10" dirty="0">
                <a:solidFill>
                  <a:srgbClr val="575756"/>
                </a:solidFill>
                <a:latin typeface="Helvetica"/>
                <a:cs typeface="Helvetica"/>
              </a:rPr>
              <a:t>development</a:t>
            </a:r>
            <a:endParaRPr sz="1650">
              <a:latin typeface="Helvetica"/>
              <a:cs typeface="Helvetica"/>
            </a:endParaRPr>
          </a:p>
        </p:txBody>
      </p:sp>
      <p:sp>
        <p:nvSpPr>
          <p:cNvPr id="7" name="object 7"/>
          <p:cNvSpPr txBox="1"/>
          <p:nvPr/>
        </p:nvSpPr>
        <p:spPr>
          <a:xfrm>
            <a:off x="1047088" y="2683907"/>
            <a:ext cx="2219960" cy="4213225"/>
          </a:xfrm>
          <a:prstGeom prst="rect">
            <a:avLst/>
          </a:prstGeom>
          <a:solidFill>
            <a:srgbClr val="A3CE90">
              <a:alpha val="19999"/>
            </a:srgbClr>
          </a:solidFill>
        </p:spPr>
        <p:txBody>
          <a:bodyPr vert="horz" wrap="square" lIns="0" tIns="120015" rIns="0" bIns="0" rtlCol="0">
            <a:spAutoFit/>
          </a:bodyPr>
          <a:lstStyle/>
          <a:p>
            <a:pPr marL="146050" marR="191135">
              <a:lnSpc>
                <a:spcPct val="100000"/>
              </a:lnSpc>
              <a:spcBef>
                <a:spcPts val="945"/>
              </a:spcBef>
            </a:pPr>
            <a:r>
              <a:rPr sz="1650" dirty="0">
                <a:solidFill>
                  <a:srgbClr val="575756"/>
                </a:solidFill>
                <a:latin typeface="Helvetica"/>
                <a:cs typeface="Helvetica"/>
              </a:rPr>
              <a:t>Identify</a:t>
            </a:r>
            <a:r>
              <a:rPr sz="1650" spc="-5" dirty="0">
                <a:solidFill>
                  <a:srgbClr val="575756"/>
                </a:solidFill>
                <a:latin typeface="Helvetica"/>
                <a:cs typeface="Helvetica"/>
              </a:rPr>
              <a:t> </a:t>
            </a:r>
            <a:r>
              <a:rPr sz="1650" dirty="0">
                <a:solidFill>
                  <a:srgbClr val="575756"/>
                </a:solidFill>
                <a:latin typeface="Helvetica"/>
                <a:cs typeface="Helvetica"/>
              </a:rPr>
              <a:t>and</a:t>
            </a:r>
            <a:r>
              <a:rPr sz="1650" spc="-10" dirty="0">
                <a:solidFill>
                  <a:srgbClr val="575756"/>
                </a:solidFill>
                <a:latin typeface="Helvetica"/>
                <a:cs typeface="Helvetica"/>
              </a:rPr>
              <a:t> develop </a:t>
            </a:r>
            <a:r>
              <a:rPr sz="1650" dirty="0">
                <a:solidFill>
                  <a:srgbClr val="575756"/>
                </a:solidFill>
                <a:latin typeface="Helvetica"/>
                <a:cs typeface="Helvetica"/>
              </a:rPr>
              <a:t>future</a:t>
            </a:r>
            <a:r>
              <a:rPr sz="1650" spc="-20" dirty="0">
                <a:solidFill>
                  <a:srgbClr val="575756"/>
                </a:solidFill>
                <a:latin typeface="Helvetica"/>
                <a:cs typeface="Helvetica"/>
              </a:rPr>
              <a:t> </a:t>
            </a:r>
            <a:r>
              <a:rPr sz="1650" dirty="0">
                <a:solidFill>
                  <a:srgbClr val="575756"/>
                </a:solidFill>
                <a:latin typeface="Helvetica"/>
                <a:cs typeface="Helvetica"/>
              </a:rPr>
              <a:t>skills</a:t>
            </a:r>
            <a:r>
              <a:rPr sz="1650" spc="-10" dirty="0">
                <a:solidFill>
                  <a:srgbClr val="575756"/>
                </a:solidFill>
                <a:latin typeface="Helvetica"/>
                <a:cs typeface="Helvetica"/>
              </a:rPr>
              <a:t> required </a:t>
            </a:r>
            <a:r>
              <a:rPr sz="1650" dirty="0">
                <a:solidFill>
                  <a:srgbClr val="575756"/>
                </a:solidFill>
                <a:latin typeface="Helvetica"/>
                <a:cs typeface="Helvetica"/>
              </a:rPr>
              <a:t>in</a:t>
            </a:r>
            <a:r>
              <a:rPr sz="1650" spc="-30" dirty="0">
                <a:solidFill>
                  <a:srgbClr val="575756"/>
                </a:solidFill>
                <a:latin typeface="Helvetica"/>
                <a:cs typeface="Helvetica"/>
              </a:rPr>
              <a:t> </a:t>
            </a:r>
            <a:r>
              <a:rPr sz="1650" dirty="0">
                <a:solidFill>
                  <a:srgbClr val="575756"/>
                </a:solidFill>
                <a:latin typeface="Helvetica"/>
                <a:cs typeface="Helvetica"/>
              </a:rPr>
              <a:t>workforce</a:t>
            </a:r>
            <a:r>
              <a:rPr sz="1650" spc="-25" dirty="0">
                <a:solidFill>
                  <a:srgbClr val="575756"/>
                </a:solidFill>
                <a:latin typeface="Helvetica"/>
                <a:cs typeface="Helvetica"/>
              </a:rPr>
              <a:t> to </a:t>
            </a:r>
            <a:r>
              <a:rPr sz="1650" dirty="0">
                <a:solidFill>
                  <a:srgbClr val="575756"/>
                </a:solidFill>
                <a:latin typeface="Helvetica"/>
                <a:cs typeface="Helvetica"/>
              </a:rPr>
              <a:t>address </a:t>
            </a:r>
            <a:r>
              <a:rPr sz="1650" spc="-10" dirty="0">
                <a:solidFill>
                  <a:srgbClr val="575756"/>
                </a:solidFill>
                <a:latin typeface="Helvetica"/>
                <a:cs typeface="Helvetica"/>
              </a:rPr>
              <a:t>evolving healthcare </a:t>
            </a:r>
            <a:r>
              <a:rPr sz="1650" dirty="0">
                <a:solidFill>
                  <a:srgbClr val="575756"/>
                </a:solidFill>
                <a:latin typeface="Helvetica"/>
                <a:cs typeface="Helvetica"/>
              </a:rPr>
              <a:t>demands, </a:t>
            </a:r>
            <a:r>
              <a:rPr sz="1650" spc="-10" dirty="0">
                <a:solidFill>
                  <a:srgbClr val="575756"/>
                </a:solidFill>
                <a:latin typeface="Helvetica"/>
                <a:cs typeface="Helvetica"/>
              </a:rPr>
              <a:t>improve </a:t>
            </a:r>
            <a:r>
              <a:rPr sz="1650" dirty="0">
                <a:solidFill>
                  <a:srgbClr val="575756"/>
                </a:solidFill>
                <a:latin typeface="Helvetica"/>
                <a:cs typeface="Helvetica"/>
              </a:rPr>
              <a:t>care</a:t>
            </a:r>
            <a:r>
              <a:rPr sz="1650" spc="-30" dirty="0">
                <a:solidFill>
                  <a:srgbClr val="575756"/>
                </a:solidFill>
                <a:latin typeface="Helvetica"/>
                <a:cs typeface="Helvetica"/>
              </a:rPr>
              <a:t> </a:t>
            </a:r>
            <a:r>
              <a:rPr sz="1650" spc="-10" dirty="0">
                <a:solidFill>
                  <a:srgbClr val="575756"/>
                </a:solidFill>
                <a:latin typeface="Helvetica"/>
                <a:cs typeface="Helvetica"/>
              </a:rPr>
              <a:t>delivery</a:t>
            </a:r>
            <a:endParaRPr sz="1650">
              <a:latin typeface="Helvetica"/>
              <a:cs typeface="Helvetica"/>
            </a:endParaRPr>
          </a:p>
          <a:p>
            <a:pPr marL="146050" marR="284480" algn="just">
              <a:lnSpc>
                <a:spcPts val="1980"/>
              </a:lnSpc>
              <a:spcBef>
                <a:spcPts val="55"/>
              </a:spcBef>
            </a:pPr>
            <a:r>
              <a:rPr sz="1650" dirty="0">
                <a:solidFill>
                  <a:srgbClr val="575756"/>
                </a:solidFill>
                <a:latin typeface="Helvetica"/>
                <a:cs typeface="Helvetica"/>
              </a:rPr>
              <a:t>closer</a:t>
            </a:r>
            <a:r>
              <a:rPr sz="1650" spc="-10" dirty="0">
                <a:solidFill>
                  <a:srgbClr val="575756"/>
                </a:solidFill>
                <a:latin typeface="Helvetica"/>
                <a:cs typeface="Helvetica"/>
              </a:rPr>
              <a:t> </a:t>
            </a:r>
            <a:r>
              <a:rPr sz="1650" dirty="0">
                <a:solidFill>
                  <a:srgbClr val="575756"/>
                </a:solidFill>
                <a:latin typeface="Helvetica"/>
                <a:cs typeface="Helvetica"/>
              </a:rPr>
              <a:t>to</a:t>
            </a:r>
            <a:r>
              <a:rPr sz="1650" spc="-10" dirty="0">
                <a:solidFill>
                  <a:srgbClr val="575756"/>
                </a:solidFill>
                <a:latin typeface="Helvetica"/>
                <a:cs typeface="Helvetica"/>
              </a:rPr>
              <a:t> </a:t>
            </a:r>
            <a:r>
              <a:rPr sz="1650" dirty="0">
                <a:solidFill>
                  <a:srgbClr val="575756"/>
                </a:solidFill>
                <a:latin typeface="Helvetica"/>
                <a:cs typeface="Helvetica"/>
              </a:rPr>
              <a:t>home</a:t>
            </a:r>
            <a:r>
              <a:rPr sz="1650" spc="-10" dirty="0">
                <a:solidFill>
                  <a:srgbClr val="575756"/>
                </a:solidFill>
                <a:latin typeface="Helvetica"/>
                <a:cs typeface="Helvetica"/>
              </a:rPr>
              <a:t> </a:t>
            </a:r>
            <a:r>
              <a:rPr sz="1650" spc="-25" dirty="0">
                <a:solidFill>
                  <a:srgbClr val="575756"/>
                </a:solidFill>
                <a:latin typeface="Helvetica"/>
                <a:cs typeface="Helvetica"/>
              </a:rPr>
              <a:t>and </a:t>
            </a:r>
            <a:r>
              <a:rPr sz="1650" dirty="0">
                <a:solidFill>
                  <a:srgbClr val="575756"/>
                </a:solidFill>
                <a:latin typeface="Helvetica"/>
                <a:cs typeface="Helvetica"/>
              </a:rPr>
              <a:t>increase</a:t>
            </a:r>
            <a:r>
              <a:rPr sz="1650" spc="-40" dirty="0">
                <a:solidFill>
                  <a:srgbClr val="575756"/>
                </a:solidFill>
                <a:latin typeface="Helvetica"/>
                <a:cs typeface="Helvetica"/>
              </a:rPr>
              <a:t> </a:t>
            </a:r>
            <a:r>
              <a:rPr sz="1650" spc="-10" dirty="0">
                <a:solidFill>
                  <a:srgbClr val="575756"/>
                </a:solidFill>
                <a:latin typeface="Helvetica"/>
                <a:cs typeface="Helvetica"/>
              </a:rPr>
              <a:t>workforce satisfaction</a:t>
            </a:r>
            <a:endParaRPr sz="1650">
              <a:latin typeface="Helvetica"/>
              <a:cs typeface="Helvetica"/>
            </a:endParaRPr>
          </a:p>
        </p:txBody>
      </p:sp>
      <p:sp>
        <p:nvSpPr>
          <p:cNvPr id="8" name="object 8"/>
          <p:cNvSpPr txBox="1"/>
          <p:nvPr/>
        </p:nvSpPr>
        <p:spPr>
          <a:xfrm>
            <a:off x="3882469" y="2150739"/>
            <a:ext cx="2322830" cy="377825"/>
          </a:xfrm>
          <a:prstGeom prst="rect">
            <a:avLst/>
          </a:prstGeom>
        </p:spPr>
        <p:txBody>
          <a:bodyPr vert="horz" wrap="square" lIns="0" tIns="13335" rIns="0" bIns="0" rtlCol="0">
            <a:spAutoFit/>
          </a:bodyPr>
          <a:lstStyle/>
          <a:p>
            <a:pPr marL="12700">
              <a:lnSpc>
                <a:spcPct val="100000"/>
              </a:lnSpc>
              <a:spcBef>
                <a:spcPts val="105"/>
              </a:spcBef>
            </a:pPr>
            <a:r>
              <a:rPr sz="2300" b="1" dirty="0">
                <a:solidFill>
                  <a:srgbClr val="575756"/>
                </a:solidFill>
                <a:latin typeface="Helvetica"/>
                <a:cs typeface="Helvetica"/>
              </a:rPr>
              <a:t>SYSTEM </a:t>
            </a:r>
            <a:r>
              <a:rPr sz="2300" b="1" spc="-10" dirty="0">
                <a:solidFill>
                  <a:srgbClr val="575756"/>
                </a:solidFill>
                <a:latin typeface="Helvetica"/>
                <a:cs typeface="Helvetica"/>
              </a:rPr>
              <a:t>NEEDS</a:t>
            </a:r>
            <a:endParaRPr sz="2300">
              <a:latin typeface="Helvetica"/>
              <a:cs typeface="Helvetica"/>
            </a:endParaRPr>
          </a:p>
        </p:txBody>
      </p:sp>
      <p:sp>
        <p:nvSpPr>
          <p:cNvPr id="9" name="object 9"/>
          <p:cNvSpPr txBox="1"/>
          <p:nvPr/>
        </p:nvSpPr>
        <p:spPr>
          <a:xfrm>
            <a:off x="1034388" y="2129798"/>
            <a:ext cx="10359390" cy="377825"/>
          </a:xfrm>
          <a:prstGeom prst="rect">
            <a:avLst/>
          </a:prstGeom>
        </p:spPr>
        <p:txBody>
          <a:bodyPr vert="horz" wrap="square" lIns="0" tIns="13335" rIns="0" bIns="0" rtlCol="0">
            <a:spAutoFit/>
          </a:bodyPr>
          <a:lstStyle/>
          <a:p>
            <a:pPr marL="12700">
              <a:lnSpc>
                <a:spcPct val="100000"/>
              </a:lnSpc>
              <a:spcBef>
                <a:spcPts val="105"/>
              </a:spcBef>
              <a:tabLst>
                <a:tab pos="7299959" algn="l"/>
              </a:tabLst>
            </a:pPr>
            <a:r>
              <a:rPr sz="2300" b="1" spc="-20" dirty="0">
                <a:solidFill>
                  <a:srgbClr val="575756"/>
                </a:solidFill>
                <a:latin typeface="Helvetica"/>
                <a:cs typeface="Helvetica"/>
              </a:rPr>
              <a:t>AIMS</a:t>
            </a:r>
            <a:r>
              <a:rPr sz="2300" b="1" dirty="0">
                <a:solidFill>
                  <a:srgbClr val="575756"/>
                </a:solidFill>
                <a:latin typeface="Helvetica"/>
                <a:cs typeface="Helvetica"/>
              </a:rPr>
              <a:t>	WORKFORCE </a:t>
            </a:r>
            <a:r>
              <a:rPr sz="2300" b="1" spc="-10" dirty="0">
                <a:solidFill>
                  <a:srgbClr val="575756"/>
                </a:solidFill>
                <a:latin typeface="Helvetica"/>
                <a:cs typeface="Helvetica"/>
              </a:rPr>
              <a:t>NEEDS</a:t>
            </a:r>
            <a:endParaRPr sz="2300">
              <a:latin typeface="Helvetica"/>
              <a:cs typeface="Helvetica"/>
            </a:endParaRPr>
          </a:p>
        </p:txBody>
      </p:sp>
      <p:sp>
        <p:nvSpPr>
          <p:cNvPr id="10" name="object 10"/>
          <p:cNvSpPr txBox="1"/>
          <p:nvPr/>
        </p:nvSpPr>
        <p:spPr>
          <a:xfrm>
            <a:off x="3895169" y="2683897"/>
            <a:ext cx="3811904" cy="1006475"/>
          </a:xfrm>
          <a:prstGeom prst="rect">
            <a:avLst/>
          </a:prstGeom>
          <a:solidFill>
            <a:srgbClr val="A3CE90">
              <a:alpha val="19999"/>
            </a:srgbClr>
          </a:solidFill>
        </p:spPr>
        <p:txBody>
          <a:bodyPr vert="horz" wrap="square" lIns="0" tIns="104775" rIns="0" bIns="0" rtlCol="0">
            <a:spAutoFit/>
          </a:bodyPr>
          <a:lstStyle/>
          <a:p>
            <a:pPr marL="184150" marR="243840">
              <a:lnSpc>
                <a:spcPct val="100000"/>
              </a:lnSpc>
              <a:spcBef>
                <a:spcPts val="825"/>
              </a:spcBef>
            </a:pPr>
            <a:r>
              <a:rPr sz="1650" dirty="0">
                <a:solidFill>
                  <a:srgbClr val="575756"/>
                </a:solidFill>
                <a:latin typeface="Helvetica"/>
                <a:cs typeface="Helvetica"/>
              </a:rPr>
              <a:t>Highly</a:t>
            </a:r>
            <a:r>
              <a:rPr sz="1650" spc="-35" dirty="0">
                <a:solidFill>
                  <a:srgbClr val="575756"/>
                </a:solidFill>
                <a:latin typeface="Helvetica"/>
                <a:cs typeface="Helvetica"/>
              </a:rPr>
              <a:t> </a:t>
            </a:r>
            <a:r>
              <a:rPr sz="1650" dirty="0">
                <a:solidFill>
                  <a:srgbClr val="575756"/>
                </a:solidFill>
                <a:latin typeface="Helvetica"/>
                <a:cs typeface="Helvetica"/>
              </a:rPr>
              <a:t>skilled</a:t>
            </a:r>
            <a:r>
              <a:rPr sz="1650" spc="-25" dirty="0">
                <a:solidFill>
                  <a:srgbClr val="575756"/>
                </a:solidFill>
                <a:latin typeface="Helvetica"/>
                <a:cs typeface="Helvetica"/>
              </a:rPr>
              <a:t> </a:t>
            </a:r>
            <a:r>
              <a:rPr sz="1650" dirty="0">
                <a:solidFill>
                  <a:srgbClr val="575756"/>
                </a:solidFill>
                <a:latin typeface="Helvetica"/>
                <a:cs typeface="Helvetica"/>
              </a:rPr>
              <a:t>and</a:t>
            </a:r>
            <a:r>
              <a:rPr sz="1650" spc="-25" dirty="0">
                <a:solidFill>
                  <a:srgbClr val="575756"/>
                </a:solidFill>
                <a:latin typeface="Helvetica"/>
                <a:cs typeface="Helvetica"/>
              </a:rPr>
              <a:t> </a:t>
            </a:r>
            <a:r>
              <a:rPr sz="1650" dirty="0">
                <a:solidFill>
                  <a:srgbClr val="575756"/>
                </a:solidFill>
                <a:latin typeface="Helvetica"/>
                <a:cs typeface="Helvetica"/>
              </a:rPr>
              <a:t>resourced</a:t>
            </a:r>
            <a:r>
              <a:rPr sz="1650" spc="-20" dirty="0">
                <a:solidFill>
                  <a:srgbClr val="575756"/>
                </a:solidFill>
                <a:latin typeface="Helvetica"/>
                <a:cs typeface="Helvetica"/>
              </a:rPr>
              <a:t> </a:t>
            </a:r>
            <a:r>
              <a:rPr sz="1650" spc="-10" dirty="0">
                <a:solidFill>
                  <a:srgbClr val="575756"/>
                </a:solidFill>
                <a:latin typeface="Helvetica"/>
                <a:cs typeface="Helvetica"/>
              </a:rPr>
              <a:t>primary </a:t>
            </a:r>
            <a:r>
              <a:rPr sz="1650" dirty="0">
                <a:solidFill>
                  <a:srgbClr val="575756"/>
                </a:solidFill>
                <a:latin typeface="Helvetica"/>
                <a:cs typeface="Helvetica"/>
              </a:rPr>
              <a:t>care</a:t>
            </a:r>
            <a:r>
              <a:rPr sz="1650" spc="-45" dirty="0">
                <a:solidFill>
                  <a:srgbClr val="575756"/>
                </a:solidFill>
                <a:latin typeface="Helvetica"/>
                <a:cs typeface="Helvetica"/>
              </a:rPr>
              <a:t> </a:t>
            </a:r>
            <a:r>
              <a:rPr sz="1650" dirty="0">
                <a:solidFill>
                  <a:srgbClr val="575756"/>
                </a:solidFill>
                <a:latin typeface="Helvetica"/>
                <a:cs typeface="Helvetica"/>
              </a:rPr>
              <a:t>workforce</a:t>
            </a:r>
            <a:r>
              <a:rPr sz="1650" spc="-35" dirty="0">
                <a:solidFill>
                  <a:srgbClr val="575756"/>
                </a:solidFill>
                <a:latin typeface="Helvetica"/>
                <a:cs typeface="Helvetica"/>
              </a:rPr>
              <a:t> </a:t>
            </a:r>
            <a:r>
              <a:rPr sz="1650" dirty="0">
                <a:solidFill>
                  <a:srgbClr val="575756"/>
                </a:solidFill>
                <a:latin typeface="Helvetica"/>
                <a:cs typeface="Helvetica"/>
              </a:rPr>
              <a:t>matching</a:t>
            </a:r>
            <a:r>
              <a:rPr sz="1650" spc="-35" dirty="0">
                <a:solidFill>
                  <a:srgbClr val="575756"/>
                </a:solidFill>
                <a:latin typeface="Helvetica"/>
                <a:cs typeface="Helvetica"/>
              </a:rPr>
              <a:t> </a:t>
            </a:r>
            <a:r>
              <a:rPr sz="1650" spc="-10" dirty="0">
                <a:solidFill>
                  <a:srgbClr val="575756"/>
                </a:solidFill>
                <a:latin typeface="Helvetica"/>
                <a:cs typeface="Helvetica"/>
              </a:rPr>
              <a:t>health </a:t>
            </a:r>
            <a:r>
              <a:rPr sz="1650" dirty="0">
                <a:solidFill>
                  <a:srgbClr val="575756"/>
                </a:solidFill>
                <a:latin typeface="Helvetica"/>
                <a:cs typeface="Helvetica"/>
              </a:rPr>
              <a:t>needs of </a:t>
            </a:r>
            <a:r>
              <a:rPr sz="1650" spc="-10" dirty="0">
                <a:solidFill>
                  <a:srgbClr val="575756"/>
                </a:solidFill>
                <a:latin typeface="Helvetica"/>
                <a:cs typeface="Helvetica"/>
              </a:rPr>
              <a:t>population</a:t>
            </a:r>
            <a:endParaRPr sz="1650">
              <a:latin typeface="Helvetica"/>
              <a:cs typeface="Helvetica"/>
            </a:endParaRPr>
          </a:p>
        </p:txBody>
      </p:sp>
      <p:sp>
        <p:nvSpPr>
          <p:cNvPr id="11" name="object 11"/>
          <p:cNvSpPr txBox="1"/>
          <p:nvPr/>
        </p:nvSpPr>
        <p:spPr>
          <a:xfrm>
            <a:off x="3895169" y="4333197"/>
            <a:ext cx="3811904" cy="744855"/>
          </a:xfrm>
          <a:prstGeom prst="rect">
            <a:avLst/>
          </a:prstGeom>
          <a:solidFill>
            <a:srgbClr val="A3CE90">
              <a:alpha val="19999"/>
            </a:srgbClr>
          </a:solidFill>
        </p:spPr>
        <p:txBody>
          <a:bodyPr vert="horz" wrap="square" lIns="0" tIns="104775" rIns="0" bIns="0" rtlCol="0">
            <a:spAutoFit/>
          </a:bodyPr>
          <a:lstStyle/>
          <a:p>
            <a:pPr marL="168275" marR="690245">
              <a:lnSpc>
                <a:spcPct val="100000"/>
              </a:lnSpc>
              <a:spcBef>
                <a:spcPts val="825"/>
              </a:spcBef>
            </a:pPr>
            <a:r>
              <a:rPr sz="1650" dirty="0">
                <a:solidFill>
                  <a:srgbClr val="575756"/>
                </a:solidFill>
                <a:latin typeface="Helvetica"/>
                <a:cs typeface="Helvetica"/>
              </a:rPr>
              <a:t>Pipeline</a:t>
            </a:r>
            <a:r>
              <a:rPr sz="1650" spc="-30" dirty="0">
                <a:solidFill>
                  <a:srgbClr val="575756"/>
                </a:solidFill>
                <a:latin typeface="Helvetica"/>
                <a:cs typeface="Helvetica"/>
              </a:rPr>
              <a:t> </a:t>
            </a:r>
            <a:r>
              <a:rPr sz="1650" dirty="0">
                <a:solidFill>
                  <a:srgbClr val="575756"/>
                </a:solidFill>
                <a:latin typeface="Helvetica"/>
                <a:cs typeface="Helvetica"/>
              </a:rPr>
              <a:t>of</a:t>
            </a:r>
            <a:r>
              <a:rPr sz="1650" spc="-30" dirty="0">
                <a:solidFill>
                  <a:srgbClr val="575756"/>
                </a:solidFill>
                <a:latin typeface="Helvetica"/>
                <a:cs typeface="Helvetica"/>
              </a:rPr>
              <a:t> </a:t>
            </a:r>
            <a:r>
              <a:rPr sz="1650" dirty="0">
                <a:solidFill>
                  <a:srgbClr val="575756"/>
                </a:solidFill>
                <a:latin typeface="Helvetica"/>
                <a:cs typeface="Helvetica"/>
              </a:rPr>
              <a:t>future</a:t>
            </a:r>
            <a:r>
              <a:rPr sz="1650" spc="-30" dirty="0">
                <a:solidFill>
                  <a:srgbClr val="575756"/>
                </a:solidFill>
                <a:latin typeface="Helvetica"/>
                <a:cs typeface="Helvetica"/>
              </a:rPr>
              <a:t> </a:t>
            </a:r>
            <a:r>
              <a:rPr sz="1650" dirty="0">
                <a:solidFill>
                  <a:srgbClr val="575756"/>
                </a:solidFill>
                <a:latin typeface="Helvetica"/>
                <a:cs typeface="Helvetica"/>
              </a:rPr>
              <a:t>workforce</a:t>
            </a:r>
            <a:r>
              <a:rPr sz="1650" spc="-25" dirty="0">
                <a:solidFill>
                  <a:srgbClr val="575756"/>
                </a:solidFill>
                <a:latin typeface="Helvetica"/>
                <a:cs typeface="Helvetica"/>
              </a:rPr>
              <a:t> and </a:t>
            </a:r>
            <a:r>
              <a:rPr sz="1650" dirty="0">
                <a:solidFill>
                  <a:srgbClr val="575756"/>
                </a:solidFill>
                <a:latin typeface="Helvetica"/>
                <a:cs typeface="Helvetica"/>
              </a:rPr>
              <a:t>culture</a:t>
            </a:r>
            <a:r>
              <a:rPr sz="1650" spc="-25" dirty="0">
                <a:solidFill>
                  <a:srgbClr val="575756"/>
                </a:solidFill>
                <a:latin typeface="Helvetica"/>
                <a:cs typeface="Helvetica"/>
              </a:rPr>
              <a:t> </a:t>
            </a:r>
            <a:r>
              <a:rPr sz="1650" dirty="0">
                <a:solidFill>
                  <a:srgbClr val="575756"/>
                </a:solidFill>
                <a:latin typeface="Helvetica"/>
                <a:cs typeface="Helvetica"/>
              </a:rPr>
              <a:t>of</a:t>
            </a:r>
            <a:r>
              <a:rPr sz="1650" spc="-20" dirty="0">
                <a:solidFill>
                  <a:srgbClr val="575756"/>
                </a:solidFill>
                <a:latin typeface="Helvetica"/>
                <a:cs typeface="Helvetica"/>
              </a:rPr>
              <a:t> </a:t>
            </a:r>
            <a:r>
              <a:rPr sz="1650" dirty="0">
                <a:solidFill>
                  <a:srgbClr val="575756"/>
                </a:solidFill>
                <a:latin typeface="Helvetica"/>
                <a:cs typeface="Helvetica"/>
              </a:rPr>
              <a:t>change</a:t>
            </a:r>
            <a:r>
              <a:rPr sz="1650" spc="-20" dirty="0">
                <a:solidFill>
                  <a:srgbClr val="575756"/>
                </a:solidFill>
                <a:latin typeface="Helvetica"/>
                <a:cs typeface="Helvetica"/>
              </a:rPr>
              <a:t> </a:t>
            </a:r>
            <a:r>
              <a:rPr sz="1650" spc="-10" dirty="0">
                <a:solidFill>
                  <a:srgbClr val="575756"/>
                </a:solidFill>
                <a:latin typeface="Helvetica"/>
                <a:cs typeface="Helvetica"/>
              </a:rPr>
              <a:t>readiness</a:t>
            </a:r>
            <a:endParaRPr sz="1650">
              <a:latin typeface="Helvetica"/>
              <a:cs typeface="Helvetica"/>
            </a:endParaRPr>
          </a:p>
        </p:txBody>
      </p:sp>
      <p:sp>
        <p:nvSpPr>
          <p:cNvPr id="12" name="object 12"/>
          <p:cNvSpPr txBox="1"/>
          <p:nvPr/>
        </p:nvSpPr>
        <p:spPr>
          <a:xfrm>
            <a:off x="3903200" y="5667283"/>
            <a:ext cx="3811904" cy="1274445"/>
          </a:xfrm>
          <a:prstGeom prst="rect">
            <a:avLst/>
          </a:prstGeom>
          <a:solidFill>
            <a:srgbClr val="A3CE90">
              <a:alpha val="19999"/>
            </a:srgbClr>
          </a:solidFill>
        </p:spPr>
        <p:txBody>
          <a:bodyPr vert="horz" wrap="square" lIns="0" tIns="111125" rIns="0" bIns="0" rtlCol="0">
            <a:spAutoFit/>
          </a:bodyPr>
          <a:lstStyle/>
          <a:p>
            <a:pPr marL="166370" marR="575945">
              <a:lnSpc>
                <a:spcPct val="100000"/>
              </a:lnSpc>
              <a:spcBef>
                <a:spcPts val="875"/>
              </a:spcBef>
            </a:pPr>
            <a:r>
              <a:rPr sz="1650" dirty="0">
                <a:solidFill>
                  <a:srgbClr val="575756"/>
                </a:solidFill>
                <a:latin typeface="Helvetica"/>
                <a:cs typeface="Helvetica"/>
              </a:rPr>
              <a:t>Collaborative</a:t>
            </a:r>
            <a:r>
              <a:rPr sz="1650" spc="-30" dirty="0">
                <a:solidFill>
                  <a:srgbClr val="575756"/>
                </a:solidFill>
                <a:latin typeface="Helvetica"/>
                <a:cs typeface="Helvetica"/>
              </a:rPr>
              <a:t> </a:t>
            </a:r>
            <a:r>
              <a:rPr sz="1650" dirty="0">
                <a:solidFill>
                  <a:srgbClr val="575756"/>
                </a:solidFill>
                <a:latin typeface="Helvetica"/>
                <a:cs typeface="Helvetica"/>
              </a:rPr>
              <a:t>care</a:t>
            </a:r>
            <a:r>
              <a:rPr sz="1650" spc="-30" dirty="0">
                <a:solidFill>
                  <a:srgbClr val="575756"/>
                </a:solidFill>
                <a:latin typeface="Helvetica"/>
                <a:cs typeface="Helvetica"/>
              </a:rPr>
              <a:t> </a:t>
            </a:r>
            <a:r>
              <a:rPr sz="1650" dirty="0">
                <a:solidFill>
                  <a:srgbClr val="575756"/>
                </a:solidFill>
                <a:latin typeface="Helvetica"/>
                <a:cs typeface="Helvetica"/>
              </a:rPr>
              <a:t>models</a:t>
            </a:r>
            <a:r>
              <a:rPr sz="1650" spc="-25" dirty="0">
                <a:solidFill>
                  <a:srgbClr val="575756"/>
                </a:solidFill>
                <a:latin typeface="Helvetica"/>
                <a:cs typeface="Helvetica"/>
              </a:rPr>
              <a:t> and </a:t>
            </a:r>
            <a:r>
              <a:rPr sz="1650" spc="-10" dirty="0">
                <a:solidFill>
                  <a:srgbClr val="575756"/>
                </a:solidFill>
                <a:latin typeface="Helvetica"/>
                <a:cs typeface="Helvetica"/>
              </a:rPr>
              <a:t>team-</a:t>
            </a:r>
            <a:r>
              <a:rPr sz="1650" dirty="0">
                <a:solidFill>
                  <a:srgbClr val="575756"/>
                </a:solidFill>
                <a:latin typeface="Helvetica"/>
                <a:cs typeface="Helvetica"/>
              </a:rPr>
              <a:t>based</a:t>
            </a:r>
            <a:r>
              <a:rPr sz="1650" spc="-20" dirty="0">
                <a:solidFill>
                  <a:srgbClr val="575756"/>
                </a:solidFill>
                <a:latin typeface="Helvetica"/>
                <a:cs typeface="Helvetica"/>
              </a:rPr>
              <a:t> </a:t>
            </a:r>
            <a:r>
              <a:rPr sz="1650" dirty="0">
                <a:solidFill>
                  <a:srgbClr val="575756"/>
                </a:solidFill>
                <a:latin typeface="Helvetica"/>
                <a:cs typeface="Helvetica"/>
              </a:rPr>
              <a:t>approach</a:t>
            </a:r>
            <a:r>
              <a:rPr sz="1650" spc="-15" dirty="0">
                <a:solidFill>
                  <a:srgbClr val="575756"/>
                </a:solidFill>
                <a:latin typeface="Helvetica"/>
                <a:cs typeface="Helvetica"/>
              </a:rPr>
              <a:t> </a:t>
            </a:r>
            <a:r>
              <a:rPr sz="1650" dirty="0">
                <a:solidFill>
                  <a:srgbClr val="575756"/>
                </a:solidFill>
                <a:latin typeface="Helvetica"/>
                <a:cs typeface="Helvetica"/>
              </a:rPr>
              <a:t>to</a:t>
            </a:r>
            <a:r>
              <a:rPr sz="1650" spc="-15" dirty="0">
                <a:solidFill>
                  <a:srgbClr val="575756"/>
                </a:solidFill>
                <a:latin typeface="Helvetica"/>
                <a:cs typeface="Helvetica"/>
              </a:rPr>
              <a:t> </a:t>
            </a:r>
            <a:r>
              <a:rPr sz="1650" spc="-20" dirty="0">
                <a:solidFill>
                  <a:srgbClr val="575756"/>
                </a:solidFill>
                <a:latin typeface="Helvetica"/>
                <a:cs typeface="Helvetica"/>
              </a:rPr>
              <a:t>care </a:t>
            </a:r>
            <a:r>
              <a:rPr sz="1650" dirty="0">
                <a:solidFill>
                  <a:srgbClr val="575756"/>
                </a:solidFill>
                <a:latin typeface="Helvetica"/>
                <a:cs typeface="Helvetica"/>
              </a:rPr>
              <a:t>ensuring</a:t>
            </a:r>
            <a:r>
              <a:rPr sz="1650" spc="-20" dirty="0">
                <a:solidFill>
                  <a:srgbClr val="575756"/>
                </a:solidFill>
                <a:latin typeface="Helvetica"/>
                <a:cs typeface="Helvetica"/>
              </a:rPr>
              <a:t> </a:t>
            </a:r>
            <a:r>
              <a:rPr sz="1650" dirty="0">
                <a:solidFill>
                  <a:srgbClr val="575756"/>
                </a:solidFill>
                <a:latin typeface="Helvetica"/>
                <a:cs typeface="Helvetica"/>
              </a:rPr>
              <a:t>skills</a:t>
            </a:r>
            <a:r>
              <a:rPr sz="1650" spc="-10" dirty="0">
                <a:solidFill>
                  <a:srgbClr val="575756"/>
                </a:solidFill>
                <a:latin typeface="Helvetica"/>
                <a:cs typeface="Helvetica"/>
              </a:rPr>
              <a:t> </a:t>
            </a:r>
            <a:r>
              <a:rPr sz="1650" dirty="0">
                <a:solidFill>
                  <a:srgbClr val="575756"/>
                </a:solidFill>
                <a:latin typeface="Helvetica"/>
                <a:cs typeface="Helvetica"/>
              </a:rPr>
              <a:t>and</a:t>
            </a:r>
            <a:r>
              <a:rPr sz="1650" spc="-15" dirty="0">
                <a:solidFill>
                  <a:srgbClr val="575756"/>
                </a:solidFill>
                <a:latin typeface="Helvetica"/>
                <a:cs typeface="Helvetica"/>
              </a:rPr>
              <a:t> </a:t>
            </a:r>
            <a:r>
              <a:rPr sz="1650" dirty="0">
                <a:solidFill>
                  <a:srgbClr val="575756"/>
                </a:solidFill>
                <a:latin typeface="Helvetica"/>
                <a:cs typeface="Helvetica"/>
              </a:rPr>
              <a:t>resources</a:t>
            </a:r>
            <a:r>
              <a:rPr sz="1650" spc="-10" dirty="0">
                <a:solidFill>
                  <a:srgbClr val="575756"/>
                </a:solidFill>
                <a:latin typeface="Helvetica"/>
                <a:cs typeface="Helvetica"/>
              </a:rPr>
              <a:t> </a:t>
            </a:r>
            <a:r>
              <a:rPr sz="1650" spc="-25" dirty="0">
                <a:solidFill>
                  <a:srgbClr val="575756"/>
                </a:solidFill>
                <a:latin typeface="Helvetica"/>
                <a:cs typeface="Helvetica"/>
              </a:rPr>
              <a:t>are </a:t>
            </a:r>
            <a:r>
              <a:rPr sz="1650" dirty="0">
                <a:solidFill>
                  <a:srgbClr val="575756"/>
                </a:solidFill>
                <a:latin typeface="Helvetica"/>
                <a:cs typeface="Helvetica"/>
              </a:rPr>
              <a:t>closer</a:t>
            </a:r>
            <a:r>
              <a:rPr sz="1650" spc="-5" dirty="0">
                <a:solidFill>
                  <a:srgbClr val="575756"/>
                </a:solidFill>
                <a:latin typeface="Helvetica"/>
                <a:cs typeface="Helvetica"/>
              </a:rPr>
              <a:t> </a:t>
            </a:r>
            <a:r>
              <a:rPr sz="1650" dirty="0">
                <a:solidFill>
                  <a:srgbClr val="575756"/>
                </a:solidFill>
                <a:latin typeface="Helvetica"/>
                <a:cs typeface="Helvetica"/>
              </a:rPr>
              <a:t>to</a:t>
            </a:r>
            <a:r>
              <a:rPr sz="1650" spc="-5" dirty="0">
                <a:solidFill>
                  <a:srgbClr val="575756"/>
                </a:solidFill>
                <a:latin typeface="Helvetica"/>
                <a:cs typeface="Helvetica"/>
              </a:rPr>
              <a:t> </a:t>
            </a:r>
            <a:r>
              <a:rPr sz="1650" spc="-20" dirty="0">
                <a:solidFill>
                  <a:srgbClr val="575756"/>
                </a:solidFill>
                <a:latin typeface="Helvetica"/>
                <a:cs typeface="Helvetica"/>
              </a:rPr>
              <a:t>home</a:t>
            </a:r>
            <a:endParaRPr sz="1650">
              <a:latin typeface="Helvetica"/>
              <a:cs typeface="Helvetica"/>
            </a:endParaRPr>
          </a:p>
        </p:txBody>
      </p:sp>
      <p:sp>
        <p:nvSpPr>
          <p:cNvPr id="13" name="object 13"/>
          <p:cNvSpPr txBox="1"/>
          <p:nvPr/>
        </p:nvSpPr>
        <p:spPr>
          <a:xfrm>
            <a:off x="12772376" y="2129798"/>
            <a:ext cx="3827145" cy="377825"/>
          </a:xfrm>
          <a:prstGeom prst="rect">
            <a:avLst/>
          </a:prstGeom>
        </p:spPr>
        <p:txBody>
          <a:bodyPr vert="horz" wrap="square" lIns="0" tIns="13335" rIns="0" bIns="0" rtlCol="0">
            <a:spAutoFit/>
          </a:bodyPr>
          <a:lstStyle/>
          <a:p>
            <a:pPr marL="12700">
              <a:lnSpc>
                <a:spcPct val="100000"/>
              </a:lnSpc>
              <a:spcBef>
                <a:spcPts val="105"/>
              </a:spcBef>
            </a:pPr>
            <a:r>
              <a:rPr sz="2300" b="1" dirty="0">
                <a:solidFill>
                  <a:srgbClr val="575756"/>
                </a:solidFill>
                <a:latin typeface="Helvetica"/>
                <a:cs typeface="Helvetica"/>
              </a:rPr>
              <a:t>CHANGE IDEAS /</a:t>
            </a:r>
            <a:r>
              <a:rPr sz="2300" b="1" spc="-85" dirty="0">
                <a:solidFill>
                  <a:srgbClr val="575756"/>
                </a:solidFill>
                <a:latin typeface="Helvetica"/>
                <a:cs typeface="Helvetica"/>
              </a:rPr>
              <a:t> </a:t>
            </a:r>
            <a:r>
              <a:rPr sz="2300" b="1" spc="-10" dirty="0">
                <a:solidFill>
                  <a:srgbClr val="575756"/>
                </a:solidFill>
                <a:latin typeface="Helvetica"/>
                <a:cs typeface="Helvetica"/>
              </a:rPr>
              <a:t>ACTIONS</a:t>
            </a:r>
            <a:endParaRPr sz="2300">
              <a:latin typeface="Helvetica"/>
              <a:cs typeface="Helvetica"/>
            </a:endParaRPr>
          </a:p>
        </p:txBody>
      </p:sp>
      <p:sp>
        <p:nvSpPr>
          <p:cNvPr id="14" name="object 14"/>
          <p:cNvSpPr txBox="1"/>
          <p:nvPr/>
        </p:nvSpPr>
        <p:spPr>
          <a:xfrm>
            <a:off x="8334824" y="2683897"/>
            <a:ext cx="3811904" cy="1274445"/>
          </a:xfrm>
          <a:prstGeom prst="rect">
            <a:avLst/>
          </a:prstGeom>
          <a:solidFill>
            <a:srgbClr val="A3CE90">
              <a:alpha val="19999"/>
            </a:srgbClr>
          </a:solidFill>
        </p:spPr>
        <p:txBody>
          <a:bodyPr vert="horz" wrap="square" lIns="0" tIns="120015" rIns="0" bIns="0" rtlCol="0">
            <a:spAutoFit/>
          </a:bodyPr>
          <a:lstStyle/>
          <a:p>
            <a:pPr marL="184150" marR="475615" algn="just">
              <a:lnSpc>
                <a:spcPct val="100000"/>
              </a:lnSpc>
              <a:spcBef>
                <a:spcPts val="945"/>
              </a:spcBef>
            </a:pPr>
            <a:r>
              <a:rPr sz="1650" dirty="0">
                <a:solidFill>
                  <a:srgbClr val="575756"/>
                </a:solidFill>
                <a:latin typeface="Helvetica"/>
                <a:cs typeface="Helvetica"/>
              </a:rPr>
              <a:t>Build</a:t>
            </a:r>
            <a:r>
              <a:rPr sz="1650" spc="-30" dirty="0">
                <a:solidFill>
                  <a:srgbClr val="575756"/>
                </a:solidFill>
                <a:latin typeface="Helvetica"/>
                <a:cs typeface="Helvetica"/>
              </a:rPr>
              <a:t> </a:t>
            </a:r>
            <a:r>
              <a:rPr sz="1650" dirty="0">
                <a:solidFill>
                  <a:srgbClr val="575756"/>
                </a:solidFill>
                <a:latin typeface="Helvetica"/>
                <a:cs typeface="Helvetica"/>
              </a:rPr>
              <a:t>competency</a:t>
            </a:r>
            <a:r>
              <a:rPr sz="1650" spc="-20" dirty="0">
                <a:solidFill>
                  <a:srgbClr val="575756"/>
                </a:solidFill>
                <a:latin typeface="Helvetica"/>
                <a:cs typeface="Helvetica"/>
              </a:rPr>
              <a:t> </a:t>
            </a:r>
            <a:r>
              <a:rPr sz="1650" dirty="0">
                <a:solidFill>
                  <a:srgbClr val="575756"/>
                </a:solidFill>
                <a:latin typeface="Helvetica"/>
                <a:cs typeface="Helvetica"/>
              </a:rPr>
              <a:t>in</a:t>
            </a:r>
            <a:r>
              <a:rPr sz="1650" spc="-15" dirty="0">
                <a:solidFill>
                  <a:srgbClr val="575756"/>
                </a:solidFill>
                <a:latin typeface="Helvetica"/>
                <a:cs typeface="Helvetica"/>
              </a:rPr>
              <a:t> </a:t>
            </a:r>
            <a:r>
              <a:rPr sz="1650" dirty="0">
                <a:solidFill>
                  <a:srgbClr val="575756"/>
                </a:solidFill>
                <a:latin typeface="Helvetica"/>
                <a:cs typeface="Helvetica"/>
              </a:rPr>
              <a:t>clinical</a:t>
            </a:r>
            <a:r>
              <a:rPr sz="1650" spc="-20" dirty="0">
                <a:solidFill>
                  <a:srgbClr val="575756"/>
                </a:solidFill>
                <a:latin typeface="Helvetica"/>
                <a:cs typeface="Helvetica"/>
              </a:rPr>
              <a:t> </a:t>
            </a:r>
            <a:r>
              <a:rPr sz="1650" spc="-10" dirty="0">
                <a:solidFill>
                  <a:srgbClr val="575756"/>
                </a:solidFill>
                <a:latin typeface="Helvetica"/>
                <a:cs typeface="Helvetica"/>
              </a:rPr>
              <a:t>areas </a:t>
            </a:r>
            <a:r>
              <a:rPr sz="1650" dirty="0">
                <a:solidFill>
                  <a:srgbClr val="575756"/>
                </a:solidFill>
                <a:latin typeface="Helvetica"/>
                <a:cs typeface="Helvetica"/>
              </a:rPr>
              <a:t>to</a:t>
            </a:r>
            <a:r>
              <a:rPr sz="1650" spc="-20" dirty="0">
                <a:solidFill>
                  <a:srgbClr val="575756"/>
                </a:solidFill>
                <a:latin typeface="Helvetica"/>
                <a:cs typeface="Helvetica"/>
              </a:rPr>
              <a:t> </a:t>
            </a:r>
            <a:r>
              <a:rPr sz="1650" dirty="0">
                <a:solidFill>
                  <a:srgbClr val="575756"/>
                </a:solidFill>
                <a:latin typeface="Helvetica"/>
                <a:cs typeface="Helvetica"/>
              </a:rPr>
              <a:t>meet</a:t>
            </a:r>
            <a:r>
              <a:rPr sz="1650" spc="-20" dirty="0">
                <a:solidFill>
                  <a:srgbClr val="575756"/>
                </a:solidFill>
                <a:latin typeface="Helvetica"/>
                <a:cs typeface="Helvetica"/>
              </a:rPr>
              <a:t> </a:t>
            </a:r>
            <a:r>
              <a:rPr sz="1650" dirty="0">
                <a:solidFill>
                  <a:srgbClr val="575756"/>
                </a:solidFill>
                <a:latin typeface="Helvetica"/>
                <a:cs typeface="Helvetica"/>
              </a:rPr>
              <a:t>population</a:t>
            </a:r>
            <a:r>
              <a:rPr sz="1650" spc="-15" dirty="0">
                <a:solidFill>
                  <a:srgbClr val="575756"/>
                </a:solidFill>
                <a:latin typeface="Helvetica"/>
                <a:cs typeface="Helvetica"/>
              </a:rPr>
              <a:t> </a:t>
            </a:r>
            <a:r>
              <a:rPr sz="1650" dirty="0">
                <a:solidFill>
                  <a:srgbClr val="575756"/>
                </a:solidFill>
                <a:latin typeface="Helvetica"/>
                <a:cs typeface="Helvetica"/>
              </a:rPr>
              <a:t>and</a:t>
            </a:r>
            <a:r>
              <a:rPr sz="1650" spc="-20" dirty="0">
                <a:solidFill>
                  <a:srgbClr val="575756"/>
                </a:solidFill>
                <a:latin typeface="Helvetica"/>
                <a:cs typeface="Helvetica"/>
              </a:rPr>
              <a:t> </a:t>
            </a:r>
            <a:r>
              <a:rPr sz="1650" spc="-10" dirty="0">
                <a:solidFill>
                  <a:srgbClr val="575756"/>
                </a:solidFill>
                <a:latin typeface="Helvetica"/>
                <a:cs typeface="Helvetica"/>
              </a:rPr>
              <a:t>innovation </a:t>
            </a:r>
            <a:r>
              <a:rPr sz="1650" dirty="0">
                <a:solidFill>
                  <a:srgbClr val="575756"/>
                </a:solidFill>
                <a:latin typeface="Helvetica"/>
                <a:cs typeface="Helvetica"/>
              </a:rPr>
              <a:t>need</a:t>
            </a:r>
            <a:r>
              <a:rPr sz="1650" spc="-20" dirty="0">
                <a:solidFill>
                  <a:srgbClr val="575756"/>
                </a:solidFill>
                <a:latin typeface="Helvetica"/>
                <a:cs typeface="Helvetica"/>
              </a:rPr>
              <a:t> </a:t>
            </a:r>
            <a:r>
              <a:rPr sz="1650" dirty="0">
                <a:solidFill>
                  <a:srgbClr val="575756"/>
                </a:solidFill>
                <a:latin typeface="Helvetica"/>
                <a:cs typeface="Helvetica"/>
              </a:rPr>
              <a:t>(e.g.</a:t>
            </a:r>
            <a:r>
              <a:rPr sz="1650" spc="-10" dirty="0">
                <a:solidFill>
                  <a:srgbClr val="575756"/>
                </a:solidFill>
                <a:latin typeface="Helvetica"/>
                <a:cs typeface="Helvetica"/>
              </a:rPr>
              <a:t> </a:t>
            </a:r>
            <a:r>
              <a:rPr sz="1650" dirty="0">
                <a:solidFill>
                  <a:srgbClr val="575756"/>
                </a:solidFill>
                <a:latin typeface="Helvetica"/>
                <a:cs typeface="Helvetica"/>
              </a:rPr>
              <a:t>chronic</a:t>
            </a:r>
            <a:r>
              <a:rPr sz="1650" spc="-15" dirty="0">
                <a:solidFill>
                  <a:srgbClr val="575756"/>
                </a:solidFill>
                <a:latin typeface="Helvetica"/>
                <a:cs typeface="Helvetica"/>
              </a:rPr>
              <a:t> </a:t>
            </a:r>
            <a:r>
              <a:rPr sz="1650" dirty="0">
                <a:solidFill>
                  <a:srgbClr val="575756"/>
                </a:solidFill>
                <a:latin typeface="Helvetica"/>
                <a:cs typeface="Helvetica"/>
              </a:rPr>
              <a:t>disease,</a:t>
            </a:r>
            <a:r>
              <a:rPr sz="1650" spc="-10" dirty="0">
                <a:solidFill>
                  <a:srgbClr val="575756"/>
                </a:solidFill>
                <a:latin typeface="Helvetica"/>
                <a:cs typeface="Helvetica"/>
              </a:rPr>
              <a:t> frailty, </a:t>
            </a:r>
            <a:r>
              <a:rPr sz="1650" dirty="0">
                <a:solidFill>
                  <a:srgbClr val="575756"/>
                </a:solidFill>
                <a:latin typeface="Helvetica"/>
                <a:cs typeface="Helvetica"/>
              </a:rPr>
              <a:t>digital,</a:t>
            </a:r>
            <a:r>
              <a:rPr sz="1650" spc="-25" dirty="0">
                <a:solidFill>
                  <a:srgbClr val="575756"/>
                </a:solidFill>
                <a:latin typeface="Helvetica"/>
                <a:cs typeface="Helvetica"/>
              </a:rPr>
              <a:t> </a:t>
            </a:r>
            <a:r>
              <a:rPr sz="1650" dirty="0">
                <a:solidFill>
                  <a:srgbClr val="575756"/>
                </a:solidFill>
                <a:latin typeface="Helvetica"/>
                <a:cs typeface="Helvetica"/>
              </a:rPr>
              <a:t>lifestyle</a:t>
            </a:r>
            <a:r>
              <a:rPr sz="1650" spc="-20" dirty="0">
                <a:solidFill>
                  <a:srgbClr val="575756"/>
                </a:solidFill>
                <a:latin typeface="Helvetica"/>
                <a:cs typeface="Helvetica"/>
              </a:rPr>
              <a:t> </a:t>
            </a:r>
            <a:r>
              <a:rPr sz="1650" spc="-10" dirty="0">
                <a:solidFill>
                  <a:srgbClr val="575756"/>
                </a:solidFill>
                <a:latin typeface="Helvetica"/>
                <a:cs typeface="Helvetica"/>
              </a:rPr>
              <a:t>medicine)</a:t>
            </a:r>
            <a:endParaRPr sz="1650">
              <a:latin typeface="Helvetica"/>
              <a:cs typeface="Helvetica"/>
            </a:endParaRPr>
          </a:p>
        </p:txBody>
      </p:sp>
      <p:sp>
        <p:nvSpPr>
          <p:cNvPr id="15" name="object 15"/>
          <p:cNvSpPr txBox="1"/>
          <p:nvPr/>
        </p:nvSpPr>
        <p:spPr>
          <a:xfrm>
            <a:off x="8334824" y="4451267"/>
            <a:ext cx="3811904" cy="508634"/>
          </a:xfrm>
          <a:prstGeom prst="rect">
            <a:avLst/>
          </a:prstGeom>
          <a:solidFill>
            <a:srgbClr val="A3CE90">
              <a:alpha val="19999"/>
            </a:srgbClr>
          </a:solidFill>
        </p:spPr>
        <p:txBody>
          <a:bodyPr vert="horz" wrap="square" lIns="0" tIns="104775" rIns="0" bIns="0" rtlCol="0">
            <a:spAutoFit/>
          </a:bodyPr>
          <a:lstStyle/>
          <a:p>
            <a:pPr marL="168275">
              <a:lnSpc>
                <a:spcPct val="100000"/>
              </a:lnSpc>
              <a:spcBef>
                <a:spcPts val="825"/>
              </a:spcBef>
            </a:pPr>
            <a:r>
              <a:rPr sz="1650" dirty="0">
                <a:solidFill>
                  <a:srgbClr val="575756"/>
                </a:solidFill>
                <a:latin typeface="Helvetica"/>
                <a:cs typeface="Helvetica"/>
              </a:rPr>
              <a:t>Adaptability</a:t>
            </a:r>
            <a:r>
              <a:rPr sz="1650" spc="-20" dirty="0">
                <a:solidFill>
                  <a:srgbClr val="575756"/>
                </a:solidFill>
                <a:latin typeface="Helvetica"/>
                <a:cs typeface="Helvetica"/>
              </a:rPr>
              <a:t> </a:t>
            </a:r>
            <a:r>
              <a:rPr sz="1650" dirty="0">
                <a:solidFill>
                  <a:srgbClr val="575756"/>
                </a:solidFill>
                <a:latin typeface="Helvetica"/>
                <a:cs typeface="Helvetica"/>
              </a:rPr>
              <a:t>and</a:t>
            </a:r>
            <a:r>
              <a:rPr sz="1650" spc="-20" dirty="0">
                <a:solidFill>
                  <a:srgbClr val="575756"/>
                </a:solidFill>
                <a:latin typeface="Helvetica"/>
                <a:cs typeface="Helvetica"/>
              </a:rPr>
              <a:t> </a:t>
            </a:r>
            <a:r>
              <a:rPr sz="1650" dirty="0">
                <a:solidFill>
                  <a:srgbClr val="575756"/>
                </a:solidFill>
                <a:latin typeface="Helvetica"/>
                <a:cs typeface="Helvetica"/>
              </a:rPr>
              <a:t>lifelong</a:t>
            </a:r>
            <a:r>
              <a:rPr sz="1650" spc="-15" dirty="0">
                <a:solidFill>
                  <a:srgbClr val="575756"/>
                </a:solidFill>
                <a:latin typeface="Helvetica"/>
                <a:cs typeface="Helvetica"/>
              </a:rPr>
              <a:t> </a:t>
            </a:r>
            <a:r>
              <a:rPr sz="1650" spc="-10" dirty="0">
                <a:solidFill>
                  <a:srgbClr val="575756"/>
                </a:solidFill>
                <a:latin typeface="Helvetica"/>
                <a:cs typeface="Helvetica"/>
              </a:rPr>
              <a:t>learning</a:t>
            </a:r>
            <a:endParaRPr sz="1650">
              <a:latin typeface="Helvetica"/>
              <a:cs typeface="Helvetica"/>
            </a:endParaRPr>
          </a:p>
        </p:txBody>
      </p:sp>
      <p:sp>
        <p:nvSpPr>
          <p:cNvPr id="16" name="object 16"/>
          <p:cNvSpPr txBox="1"/>
          <p:nvPr/>
        </p:nvSpPr>
        <p:spPr>
          <a:xfrm>
            <a:off x="8334824" y="5890490"/>
            <a:ext cx="3811904" cy="1006475"/>
          </a:xfrm>
          <a:prstGeom prst="rect">
            <a:avLst/>
          </a:prstGeom>
          <a:solidFill>
            <a:srgbClr val="A3CE90">
              <a:alpha val="19999"/>
            </a:srgbClr>
          </a:solidFill>
        </p:spPr>
        <p:txBody>
          <a:bodyPr vert="horz" wrap="square" lIns="0" tIns="132715" rIns="0" bIns="0" rtlCol="0">
            <a:spAutoFit/>
          </a:bodyPr>
          <a:lstStyle/>
          <a:p>
            <a:pPr marL="173990" marR="172085" algn="just">
              <a:lnSpc>
                <a:spcPct val="100000"/>
              </a:lnSpc>
              <a:spcBef>
                <a:spcPts val="1045"/>
              </a:spcBef>
            </a:pPr>
            <a:r>
              <a:rPr sz="1650" dirty="0">
                <a:solidFill>
                  <a:srgbClr val="575756"/>
                </a:solidFill>
                <a:latin typeface="Helvetica"/>
                <a:cs typeface="Helvetica"/>
              </a:rPr>
              <a:t>Time</a:t>
            </a:r>
            <a:r>
              <a:rPr sz="1650" spc="-35" dirty="0">
                <a:solidFill>
                  <a:srgbClr val="575756"/>
                </a:solidFill>
                <a:latin typeface="Helvetica"/>
                <a:cs typeface="Helvetica"/>
              </a:rPr>
              <a:t> </a:t>
            </a:r>
            <a:r>
              <a:rPr sz="1650" dirty="0">
                <a:solidFill>
                  <a:srgbClr val="575756"/>
                </a:solidFill>
                <a:latin typeface="Helvetica"/>
                <a:cs typeface="Helvetica"/>
              </a:rPr>
              <a:t>and</a:t>
            </a:r>
            <a:r>
              <a:rPr sz="1650" spc="-30" dirty="0">
                <a:solidFill>
                  <a:srgbClr val="575756"/>
                </a:solidFill>
                <a:latin typeface="Helvetica"/>
                <a:cs typeface="Helvetica"/>
              </a:rPr>
              <a:t> </a:t>
            </a:r>
            <a:r>
              <a:rPr sz="1650" dirty="0">
                <a:solidFill>
                  <a:srgbClr val="575756"/>
                </a:solidFill>
                <a:latin typeface="Helvetica"/>
                <a:cs typeface="Helvetica"/>
              </a:rPr>
              <a:t>resource</a:t>
            </a:r>
            <a:r>
              <a:rPr sz="1650" spc="-35" dirty="0">
                <a:solidFill>
                  <a:srgbClr val="575756"/>
                </a:solidFill>
                <a:latin typeface="Helvetica"/>
                <a:cs typeface="Helvetica"/>
              </a:rPr>
              <a:t> </a:t>
            </a:r>
            <a:r>
              <a:rPr sz="1650" dirty="0">
                <a:solidFill>
                  <a:srgbClr val="575756"/>
                </a:solidFill>
                <a:latin typeface="Helvetica"/>
                <a:cs typeface="Helvetica"/>
              </a:rPr>
              <a:t>to</a:t>
            </a:r>
            <a:r>
              <a:rPr sz="1650" spc="-30" dirty="0">
                <a:solidFill>
                  <a:srgbClr val="575756"/>
                </a:solidFill>
                <a:latin typeface="Helvetica"/>
                <a:cs typeface="Helvetica"/>
              </a:rPr>
              <a:t> </a:t>
            </a:r>
            <a:r>
              <a:rPr sz="1650" dirty="0">
                <a:solidFill>
                  <a:srgbClr val="575756"/>
                </a:solidFill>
                <a:latin typeface="Helvetica"/>
                <a:cs typeface="Helvetica"/>
              </a:rPr>
              <a:t>focus</a:t>
            </a:r>
            <a:r>
              <a:rPr sz="1650" spc="-30" dirty="0">
                <a:solidFill>
                  <a:srgbClr val="575756"/>
                </a:solidFill>
                <a:latin typeface="Helvetica"/>
                <a:cs typeface="Helvetica"/>
              </a:rPr>
              <a:t> </a:t>
            </a:r>
            <a:r>
              <a:rPr sz="1650" spc="-10" dirty="0">
                <a:solidFill>
                  <a:srgbClr val="575756"/>
                </a:solidFill>
                <a:latin typeface="Helvetica"/>
                <a:cs typeface="Helvetica"/>
              </a:rPr>
              <a:t>equitably </a:t>
            </a:r>
            <a:r>
              <a:rPr sz="1650" dirty="0">
                <a:solidFill>
                  <a:srgbClr val="575756"/>
                </a:solidFill>
                <a:latin typeface="Helvetica"/>
                <a:cs typeface="Helvetica"/>
              </a:rPr>
              <a:t>on</a:t>
            </a:r>
            <a:r>
              <a:rPr sz="1650" spc="-25" dirty="0">
                <a:solidFill>
                  <a:srgbClr val="575756"/>
                </a:solidFill>
                <a:latin typeface="Helvetica"/>
                <a:cs typeface="Helvetica"/>
              </a:rPr>
              <a:t> </a:t>
            </a:r>
            <a:r>
              <a:rPr sz="1650" dirty="0">
                <a:solidFill>
                  <a:srgbClr val="575756"/>
                </a:solidFill>
                <a:latin typeface="Helvetica"/>
                <a:cs typeface="Helvetica"/>
              </a:rPr>
              <a:t>health</a:t>
            </a:r>
            <a:r>
              <a:rPr sz="1650" spc="-25" dirty="0">
                <a:solidFill>
                  <a:srgbClr val="575756"/>
                </a:solidFill>
                <a:latin typeface="Helvetica"/>
                <a:cs typeface="Helvetica"/>
              </a:rPr>
              <a:t> </a:t>
            </a:r>
            <a:r>
              <a:rPr sz="1650" dirty="0">
                <a:solidFill>
                  <a:srgbClr val="575756"/>
                </a:solidFill>
                <a:latin typeface="Helvetica"/>
                <a:cs typeface="Helvetica"/>
              </a:rPr>
              <a:t>promotion</a:t>
            </a:r>
            <a:r>
              <a:rPr sz="1650" spc="-25" dirty="0">
                <a:solidFill>
                  <a:srgbClr val="575756"/>
                </a:solidFill>
                <a:latin typeface="Helvetica"/>
                <a:cs typeface="Helvetica"/>
              </a:rPr>
              <a:t> </a:t>
            </a:r>
            <a:r>
              <a:rPr sz="1650" dirty="0">
                <a:solidFill>
                  <a:srgbClr val="575756"/>
                </a:solidFill>
                <a:latin typeface="Helvetica"/>
                <a:cs typeface="Helvetica"/>
              </a:rPr>
              <a:t>and</a:t>
            </a:r>
            <a:r>
              <a:rPr sz="1650" spc="-25" dirty="0">
                <a:solidFill>
                  <a:srgbClr val="575756"/>
                </a:solidFill>
                <a:latin typeface="Helvetica"/>
                <a:cs typeface="Helvetica"/>
              </a:rPr>
              <a:t> </a:t>
            </a:r>
            <a:r>
              <a:rPr sz="1650" spc="-10" dirty="0">
                <a:solidFill>
                  <a:srgbClr val="575756"/>
                </a:solidFill>
                <a:latin typeface="Helvetica"/>
                <a:cs typeface="Helvetica"/>
              </a:rPr>
              <a:t>preventative </a:t>
            </a:r>
            <a:r>
              <a:rPr sz="1650" spc="-20" dirty="0">
                <a:solidFill>
                  <a:srgbClr val="575756"/>
                </a:solidFill>
                <a:latin typeface="Helvetica"/>
                <a:cs typeface="Helvetica"/>
              </a:rPr>
              <a:t>care</a:t>
            </a:r>
            <a:endParaRPr sz="1650">
              <a:latin typeface="Helvetica"/>
              <a:cs typeface="Helvetica"/>
            </a:endParaRPr>
          </a:p>
        </p:txBody>
      </p:sp>
      <p:sp>
        <p:nvSpPr>
          <p:cNvPr id="17" name="object 17"/>
          <p:cNvSpPr txBox="1"/>
          <p:nvPr/>
        </p:nvSpPr>
        <p:spPr>
          <a:xfrm>
            <a:off x="12786375" y="5054202"/>
            <a:ext cx="6271260" cy="994410"/>
          </a:xfrm>
          <a:prstGeom prst="rect">
            <a:avLst/>
          </a:prstGeom>
          <a:solidFill>
            <a:srgbClr val="A3CE90">
              <a:alpha val="19999"/>
            </a:srgbClr>
          </a:solidFill>
        </p:spPr>
        <p:txBody>
          <a:bodyPr vert="horz" wrap="square" lIns="0" tIns="92075" rIns="0" bIns="0" rtlCol="0">
            <a:spAutoFit/>
          </a:bodyPr>
          <a:lstStyle/>
          <a:p>
            <a:pPr marL="255904" marR="582295">
              <a:lnSpc>
                <a:spcPct val="100000"/>
              </a:lnSpc>
              <a:spcBef>
                <a:spcPts val="725"/>
              </a:spcBef>
            </a:pPr>
            <a:r>
              <a:rPr sz="1650" dirty="0">
                <a:solidFill>
                  <a:srgbClr val="575756"/>
                </a:solidFill>
                <a:latin typeface="Helvetica"/>
                <a:cs typeface="Helvetica"/>
              </a:rPr>
              <a:t>Opportunities</a:t>
            </a:r>
            <a:r>
              <a:rPr sz="1650" spc="-10" dirty="0">
                <a:solidFill>
                  <a:srgbClr val="575756"/>
                </a:solidFill>
                <a:latin typeface="Helvetica"/>
                <a:cs typeface="Helvetica"/>
              </a:rPr>
              <a:t> </a:t>
            </a:r>
            <a:r>
              <a:rPr sz="1650" dirty="0">
                <a:solidFill>
                  <a:srgbClr val="575756"/>
                </a:solidFill>
                <a:latin typeface="Helvetica"/>
                <a:cs typeface="Helvetica"/>
              </a:rPr>
              <a:t>for</a:t>
            </a:r>
            <a:r>
              <a:rPr sz="1650" spc="-10" dirty="0">
                <a:solidFill>
                  <a:srgbClr val="575756"/>
                </a:solidFill>
                <a:latin typeface="Helvetica"/>
                <a:cs typeface="Helvetica"/>
              </a:rPr>
              <a:t> </a:t>
            </a:r>
            <a:r>
              <a:rPr sz="1650" dirty="0">
                <a:solidFill>
                  <a:srgbClr val="575756"/>
                </a:solidFill>
                <a:latin typeface="Helvetica"/>
                <a:cs typeface="Helvetica"/>
              </a:rPr>
              <a:t>interdisciplinary</a:t>
            </a:r>
            <a:r>
              <a:rPr sz="1650" spc="-5" dirty="0">
                <a:solidFill>
                  <a:srgbClr val="575756"/>
                </a:solidFill>
                <a:latin typeface="Helvetica"/>
                <a:cs typeface="Helvetica"/>
              </a:rPr>
              <a:t> </a:t>
            </a:r>
            <a:r>
              <a:rPr sz="1650" dirty="0">
                <a:solidFill>
                  <a:srgbClr val="575756"/>
                </a:solidFill>
                <a:latin typeface="Helvetica"/>
                <a:cs typeface="Helvetica"/>
              </a:rPr>
              <a:t>learning</a:t>
            </a:r>
            <a:r>
              <a:rPr sz="1650" spc="-15" dirty="0">
                <a:solidFill>
                  <a:srgbClr val="575756"/>
                </a:solidFill>
                <a:latin typeface="Helvetica"/>
                <a:cs typeface="Helvetica"/>
              </a:rPr>
              <a:t> </a:t>
            </a:r>
            <a:r>
              <a:rPr sz="1650" dirty="0">
                <a:solidFill>
                  <a:srgbClr val="575756"/>
                </a:solidFill>
                <a:latin typeface="Helvetica"/>
                <a:cs typeface="Helvetica"/>
              </a:rPr>
              <a:t>and</a:t>
            </a:r>
            <a:r>
              <a:rPr sz="1650" spc="-10" dirty="0">
                <a:solidFill>
                  <a:srgbClr val="575756"/>
                </a:solidFill>
                <a:latin typeface="Helvetica"/>
                <a:cs typeface="Helvetica"/>
              </a:rPr>
              <a:t> team-based </a:t>
            </a:r>
            <a:r>
              <a:rPr sz="1650" dirty="0">
                <a:solidFill>
                  <a:srgbClr val="575756"/>
                </a:solidFill>
                <a:latin typeface="Helvetica"/>
                <a:cs typeface="Helvetica"/>
              </a:rPr>
              <a:t>learning</a:t>
            </a:r>
            <a:r>
              <a:rPr sz="1650" spc="-35" dirty="0">
                <a:solidFill>
                  <a:srgbClr val="575756"/>
                </a:solidFill>
                <a:latin typeface="Helvetica"/>
                <a:cs typeface="Helvetica"/>
              </a:rPr>
              <a:t> </a:t>
            </a:r>
            <a:r>
              <a:rPr sz="1650" dirty="0">
                <a:solidFill>
                  <a:srgbClr val="575756"/>
                </a:solidFill>
                <a:latin typeface="Helvetica"/>
                <a:cs typeface="Helvetica"/>
              </a:rPr>
              <a:t>around</a:t>
            </a:r>
            <a:r>
              <a:rPr sz="1650" spc="-20" dirty="0">
                <a:solidFill>
                  <a:srgbClr val="575756"/>
                </a:solidFill>
                <a:latin typeface="Helvetica"/>
                <a:cs typeface="Helvetica"/>
              </a:rPr>
              <a:t> </a:t>
            </a:r>
            <a:r>
              <a:rPr sz="1650" dirty="0">
                <a:solidFill>
                  <a:srgbClr val="575756"/>
                </a:solidFill>
                <a:latin typeface="Helvetica"/>
                <a:cs typeface="Helvetica"/>
              </a:rPr>
              <a:t>clinical</a:t>
            </a:r>
            <a:r>
              <a:rPr sz="1650" spc="-25" dirty="0">
                <a:solidFill>
                  <a:srgbClr val="575756"/>
                </a:solidFill>
                <a:latin typeface="Helvetica"/>
                <a:cs typeface="Helvetica"/>
              </a:rPr>
              <a:t> </a:t>
            </a:r>
            <a:r>
              <a:rPr sz="1650" dirty="0">
                <a:solidFill>
                  <a:srgbClr val="575756"/>
                </a:solidFill>
                <a:latin typeface="Helvetica"/>
                <a:cs typeface="Helvetica"/>
              </a:rPr>
              <a:t>focus</a:t>
            </a:r>
            <a:r>
              <a:rPr sz="1650" spc="-15" dirty="0">
                <a:solidFill>
                  <a:srgbClr val="575756"/>
                </a:solidFill>
                <a:latin typeface="Helvetica"/>
                <a:cs typeface="Helvetica"/>
              </a:rPr>
              <a:t> </a:t>
            </a:r>
            <a:r>
              <a:rPr sz="1650" dirty="0">
                <a:solidFill>
                  <a:srgbClr val="575756"/>
                </a:solidFill>
                <a:latin typeface="Helvetica"/>
                <a:cs typeface="Helvetica"/>
              </a:rPr>
              <a:t>areas</a:t>
            </a:r>
            <a:r>
              <a:rPr sz="1650" spc="-20" dirty="0">
                <a:solidFill>
                  <a:srgbClr val="575756"/>
                </a:solidFill>
                <a:latin typeface="Helvetica"/>
                <a:cs typeface="Helvetica"/>
              </a:rPr>
              <a:t> </a:t>
            </a:r>
            <a:r>
              <a:rPr sz="1650" dirty="0">
                <a:solidFill>
                  <a:srgbClr val="575756"/>
                </a:solidFill>
                <a:latin typeface="Helvetica"/>
                <a:cs typeface="Helvetica"/>
              </a:rPr>
              <a:t>based</a:t>
            </a:r>
            <a:r>
              <a:rPr sz="1650" spc="-20" dirty="0">
                <a:solidFill>
                  <a:srgbClr val="575756"/>
                </a:solidFill>
                <a:latin typeface="Helvetica"/>
                <a:cs typeface="Helvetica"/>
              </a:rPr>
              <a:t> </a:t>
            </a:r>
            <a:r>
              <a:rPr sz="1650" dirty="0">
                <a:solidFill>
                  <a:srgbClr val="575756"/>
                </a:solidFill>
                <a:latin typeface="Helvetica"/>
                <a:cs typeface="Helvetica"/>
              </a:rPr>
              <a:t>on</a:t>
            </a:r>
            <a:r>
              <a:rPr sz="1650" spc="-20" dirty="0">
                <a:solidFill>
                  <a:srgbClr val="575756"/>
                </a:solidFill>
                <a:latin typeface="Helvetica"/>
                <a:cs typeface="Helvetica"/>
              </a:rPr>
              <a:t> </a:t>
            </a:r>
            <a:r>
              <a:rPr sz="1650" spc="-10" dirty="0">
                <a:solidFill>
                  <a:srgbClr val="575756"/>
                </a:solidFill>
                <a:latin typeface="Helvetica"/>
                <a:cs typeface="Helvetica"/>
              </a:rPr>
              <a:t>population </a:t>
            </a:r>
            <a:r>
              <a:rPr sz="1650" dirty="0">
                <a:solidFill>
                  <a:srgbClr val="575756"/>
                </a:solidFill>
                <a:latin typeface="Helvetica"/>
                <a:cs typeface="Helvetica"/>
              </a:rPr>
              <a:t>health</a:t>
            </a:r>
            <a:r>
              <a:rPr sz="1650" spc="-30" dirty="0">
                <a:solidFill>
                  <a:srgbClr val="575756"/>
                </a:solidFill>
                <a:latin typeface="Helvetica"/>
                <a:cs typeface="Helvetica"/>
              </a:rPr>
              <a:t> </a:t>
            </a:r>
            <a:r>
              <a:rPr sz="1650" dirty="0">
                <a:solidFill>
                  <a:srgbClr val="575756"/>
                </a:solidFill>
                <a:latin typeface="Helvetica"/>
                <a:cs typeface="Helvetica"/>
              </a:rPr>
              <a:t>management</a:t>
            </a:r>
            <a:r>
              <a:rPr sz="1650" spc="-10" dirty="0">
                <a:solidFill>
                  <a:srgbClr val="575756"/>
                </a:solidFill>
                <a:latin typeface="Helvetica"/>
                <a:cs typeface="Helvetica"/>
              </a:rPr>
              <a:t> principles</a:t>
            </a:r>
            <a:endParaRPr sz="1650">
              <a:latin typeface="Helvetica"/>
              <a:cs typeface="Helvetica"/>
            </a:endParaRPr>
          </a:p>
        </p:txBody>
      </p:sp>
      <p:sp>
        <p:nvSpPr>
          <p:cNvPr id="18" name="object 18"/>
          <p:cNvSpPr txBox="1"/>
          <p:nvPr/>
        </p:nvSpPr>
        <p:spPr>
          <a:xfrm>
            <a:off x="12784951" y="2683939"/>
            <a:ext cx="6271260" cy="715645"/>
          </a:xfrm>
          <a:prstGeom prst="rect">
            <a:avLst/>
          </a:prstGeom>
          <a:solidFill>
            <a:srgbClr val="A3CE90">
              <a:alpha val="19999"/>
            </a:srgbClr>
          </a:solidFill>
        </p:spPr>
        <p:txBody>
          <a:bodyPr vert="horz" wrap="square" lIns="0" tIns="100965" rIns="0" bIns="0" rtlCol="0">
            <a:spAutoFit/>
          </a:bodyPr>
          <a:lstStyle/>
          <a:p>
            <a:pPr marL="257810" marR="184785">
              <a:lnSpc>
                <a:spcPct val="100000"/>
              </a:lnSpc>
              <a:spcBef>
                <a:spcPts val="795"/>
              </a:spcBef>
            </a:pPr>
            <a:r>
              <a:rPr sz="1650" spc="-90" dirty="0">
                <a:solidFill>
                  <a:srgbClr val="575756"/>
                </a:solidFill>
                <a:latin typeface="Helvetica"/>
                <a:cs typeface="Helvetica"/>
              </a:rPr>
              <a:t>Comprehensive</a:t>
            </a:r>
            <a:r>
              <a:rPr sz="1650" spc="-60" dirty="0">
                <a:solidFill>
                  <a:srgbClr val="575756"/>
                </a:solidFill>
                <a:latin typeface="Helvetica"/>
                <a:cs typeface="Helvetica"/>
              </a:rPr>
              <a:t> </a:t>
            </a:r>
            <a:r>
              <a:rPr sz="1650" spc="-75" dirty="0">
                <a:solidFill>
                  <a:srgbClr val="575756"/>
                </a:solidFill>
                <a:latin typeface="Helvetica"/>
                <a:cs typeface="Helvetica"/>
              </a:rPr>
              <a:t>future</a:t>
            </a:r>
            <a:r>
              <a:rPr sz="1650" spc="-55" dirty="0">
                <a:solidFill>
                  <a:srgbClr val="575756"/>
                </a:solidFill>
                <a:latin typeface="Helvetica"/>
                <a:cs typeface="Helvetica"/>
              </a:rPr>
              <a:t> </a:t>
            </a:r>
            <a:r>
              <a:rPr sz="1650" spc="-70" dirty="0">
                <a:solidFill>
                  <a:srgbClr val="575756"/>
                </a:solidFill>
                <a:latin typeface="Helvetica"/>
                <a:cs typeface="Helvetica"/>
              </a:rPr>
              <a:t>skills</a:t>
            </a:r>
            <a:r>
              <a:rPr sz="1650" spc="-55" dirty="0">
                <a:solidFill>
                  <a:srgbClr val="575756"/>
                </a:solidFill>
                <a:latin typeface="Helvetica"/>
                <a:cs typeface="Helvetica"/>
              </a:rPr>
              <a:t> </a:t>
            </a:r>
            <a:r>
              <a:rPr sz="1650" spc="-80" dirty="0">
                <a:solidFill>
                  <a:srgbClr val="575756"/>
                </a:solidFill>
                <a:latin typeface="Helvetica"/>
                <a:cs typeface="Helvetica"/>
              </a:rPr>
              <a:t>forecasting</a:t>
            </a:r>
            <a:r>
              <a:rPr sz="1650" spc="-55" dirty="0">
                <a:solidFill>
                  <a:srgbClr val="575756"/>
                </a:solidFill>
                <a:latin typeface="Helvetica"/>
                <a:cs typeface="Helvetica"/>
              </a:rPr>
              <a:t> </a:t>
            </a:r>
            <a:r>
              <a:rPr sz="1650" spc="-80" dirty="0">
                <a:solidFill>
                  <a:srgbClr val="575756"/>
                </a:solidFill>
                <a:latin typeface="Helvetica"/>
                <a:cs typeface="Helvetica"/>
              </a:rPr>
              <a:t>through</a:t>
            </a:r>
            <a:r>
              <a:rPr sz="1650" spc="-55" dirty="0">
                <a:solidFill>
                  <a:srgbClr val="575756"/>
                </a:solidFill>
                <a:latin typeface="Helvetica"/>
                <a:cs typeface="Helvetica"/>
              </a:rPr>
              <a:t> </a:t>
            </a:r>
            <a:r>
              <a:rPr sz="1650" spc="-75" dirty="0">
                <a:solidFill>
                  <a:srgbClr val="575756"/>
                </a:solidFill>
                <a:latin typeface="Helvetica"/>
                <a:cs typeface="Helvetica"/>
              </a:rPr>
              <a:t>training</a:t>
            </a:r>
            <a:r>
              <a:rPr sz="1650" spc="-55" dirty="0">
                <a:solidFill>
                  <a:srgbClr val="575756"/>
                </a:solidFill>
                <a:latin typeface="Helvetica"/>
                <a:cs typeface="Helvetica"/>
              </a:rPr>
              <a:t> </a:t>
            </a:r>
            <a:r>
              <a:rPr sz="1650" spc="-10" dirty="0">
                <a:solidFill>
                  <a:srgbClr val="575756"/>
                </a:solidFill>
                <a:latin typeface="Helvetica"/>
                <a:cs typeface="Helvetica"/>
              </a:rPr>
              <a:t>needs </a:t>
            </a:r>
            <a:r>
              <a:rPr sz="1650" spc="-80" dirty="0">
                <a:solidFill>
                  <a:srgbClr val="575756"/>
                </a:solidFill>
                <a:latin typeface="Helvetica"/>
                <a:cs typeface="Helvetica"/>
              </a:rPr>
              <a:t>analysis</a:t>
            </a:r>
            <a:r>
              <a:rPr sz="1650" spc="-70" dirty="0">
                <a:solidFill>
                  <a:srgbClr val="575756"/>
                </a:solidFill>
                <a:latin typeface="Helvetica"/>
                <a:cs typeface="Helvetica"/>
              </a:rPr>
              <a:t> </a:t>
            </a:r>
            <a:r>
              <a:rPr sz="1650" spc="-80" dirty="0">
                <a:solidFill>
                  <a:srgbClr val="575756"/>
                </a:solidFill>
                <a:latin typeface="Helvetica"/>
                <a:cs typeface="Helvetica"/>
              </a:rPr>
              <a:t>and</a:t>
            </a:r>
            <a:r>
              <a:rPr sz="1650" spc="-70" dirty="0">
                <a:solidFill>
                  <a:srgbClr val="575756"/>
                </a:solidFill>
                <a:latin typeface="Helvetica"/>
                <a:cs typeface="Helvetica"/>
              </a:rPr>
              <a:t> </a:t>
            </a:r>
            <a:r>
              <a:rPr sz="1650" spc="-80" dirty="0">
                <a:solidFill>
                  <a:srgbClr val="575756"/>
                </a:solidFill>
                <a:latin typeface="Helvetica"/>
                <a:cs typeface="Helvetica"/>
              </a:rPr>
              <a:t>collaboration</a:t>
            </a:r>
            <a:r>
              <a:rPr sz="1650" spc="-65" dirty="0">
                <a:solidFill>
                  <a:srgbClr val="575756"/>
                </a:solidFill>
                <a:latin typeface="Helvetica"/>
                <a:cs typeface="Helvetica"/>
              </a:rPr>
              <a:t> </a:t>
            </a:r>
            <a:r>
              <a:rPr sz="1650" spc="-75" dirty="0">
                <a:solidFill>
                  <a:srgbClr val="575756"/>
                </a:solidFill>
                <a:latin typeface="Helvetica"/>
                <a:cs typeface="Helvetica"/>
              </a:rPr>
              <a:t>with</a:t>
            </a:r>
            <a:r>
              <a:rPr sz="1650" spc="-70" dirty="0">
                <a:solidFill>
                  <a:srgbClr val="575756"/>
                </a:solidFill>
                <a:latin typeface="Helvetica"/>
                <a:cs typeface="Helvetica"/>
              </a:rPr>
              <a:t> </a:t>
            </a:r>
            <a:r>
              <a:rPr sz="1650" spc="-85" dirty="0">
                <a:solidFill>
                  <a:srgbClr val="575756"/>
                </a:solidFill>
                <a:latin typeface="Helvetica"/>
                <a:cs typeface="Helvetica"/>
              </a:rPr>
              <a:t>stakeholders</a:t>
            </a:r>
            <a:r>
              <a:rPr sz="1650" spc="-65" dirty="0">
                <a:solidFill>
                  <a:srgbClr val="575756"/>
                </a:solidFill>
                <a:latin typeface="Helvetica"/>
                <a:cs typeface="Helvetica"/>
              </a:rPr>
              <a:t> </a:t>
            </a:r>
            <a:r>
              <a:rPr sz="1650" spc="-80" dirty="0">
                <a:solidFill>
                  <a:srgbClr val="575756"/>
                </a:solidFill>
                <a:latin typeface="Helvetica"/>
                <a:cs typeface="Helvetica"/>
              </a:rPr>
              <a:t>and</a:t>
            </a:r>
            <a:r>
              <a:rPr sz="1650" spc="-70" dirty="0">
                <a:solidFill>
                  <a:srgbClr val="575756"/>
                </a:solidFill>
                <a:latin typeface="Helvetica"/>
                <a:cs typeface="Helvetica"/>
              </a:rPr>
              <a:t> </a:t>
            </a:r>
            <a:r>
              <a:rPr sz="1650" spc="-90" dirty="0">
                <a:solidFill>
                  <a:srgbClr val="575756"/>
                </a:solidFill>
                <a:latin typeface="Helvetica"/>
                <a:cs typeface="Helvetica"/>
              </a:rPr>
              <a:t>academic</a:t>
            </a:r>
            <a:r>
              <a:rPr sz="1650" spc="-70" dirty="0">
                <a:solidFill>
                  <a:srgbClr val="575756"/>
                </a:solidFill>
                <a:latin typeface="Helvetica"/>
                <a:cs typeface="Helvetica"/>
              </a:rPr>
              <a:t> </a:t>
            </a:r>
            <a:r>
              <a:rPr sz="1650" spc="-55" dirty="0">
                <a:solidFill>
                  <a:srgbClr val="575756"/>
                </a:solidFill>
                <a:latin typeface="Helvetica"/>
                <a:cs typeface="Helvetica"/>
              </a:rPr>
              <a:t>institutions</a:t>
            </a:r>
            <a:endParaRPr sz="1650">
              <a:latin typeface="Helvetica"/>
              <a:cs typeface="Helvetica"/>
            </a:endParaRPr>
          </a:p>
        </p:txBody>
      </p:sp>
      <p:sp>
        <p:nvSpPr>
          <p:cNvPr id="19" name="object 19"/>
          <p:cNvSpPr txBox="1"/>
          <p:nvPr/>
        </p:nvSpPr>
        <p:spPr>
          <a:xfrm>
            <a:off x="12786375" y="4256938"/>
            <a:ext cx="6271260" cy="694055"/>
          </a:xfrm>
          <a:prstGeom prst="rect">
            <a:avLst/>
          </a:prstGeom>
          <a:solidFill>
            <a:srgbClr val="A3CE90">
              <a:alpha val="19999"/>
            </a:srgbClr>
          </a:solidFill>
        </p:spPr>
        <p:txBody>
          <a:bodyPr vert="horz" wrap="square" lIns="0" tIns="80645" rIns="0" bIns="0" rtlCol="0">
            <a:spAutoFit/>
          </a:bodyPr>
          <a:lstStyle/>
          <a:p>
            <a:pPr marL="255904" marR="584835">
              <a:lnSpc>
                <a:spcPct val="100000"/>
              </a:lnSpc>
              <a:spcBef>
                <a:spcPts val="635"/>
              </a:spcBef>
            </a:pPr>
            <a:r>
              <a:rPr sz="1650" dirty="0">
                <a:solidFill>
                  <a:srgbClr val="575756"/>
                </a:solidFill>
                <a:latin typeface="Helvetica"/>
                <a:cs typeface="Helvetica"/>
              </a:rPr>
              <a:t>Cultural</a:t>
            </a:r>
            <a:r>
              <a:rPr sz="1650" spc="-40" dirty="0">
                <a:solidFill>
                  <a:srgbClr val="575756"/>
                </a:solidFill>
                <a:latin typeface="Helvetica"/>
                <a:cs typeface="Helvetica"/>
              </a:rPr>
              <a:t> </a:t>
            </a:r>
            <a:r>
              <a:rPr sz="1650" dirty="0">
                <a:solidFill>
                  <a:srgbClr val="575756"/>
                </a:solidFill>
                <a:latin typeface="Helvetica"/>
                <a:cs typeface="Helvetica"/>
              </a:rPr>
              <a:t>competency</a:t>
            </a:r>
            <a:r>
              <a:rPr sz="1650" spc="-20" dirty="0">
                <a:solidFill>
                  <a:srgbClr val="575756"/>
                </a:solidFill>
                <a:latin typeface="Helvetica"/>
                <a:cs typeface="Helvetica"/>
              </a:rPr>
              <a:t> </a:t>
            </a:r>
            <a:r>
              <a:rPr sz="1650" dirty="0">
                <a:solidFill>
                  <a:srgbClr val="575756"/>
                </a:solidFill>
                <a:latin typeface="Helvetica"/>
                <a:cs typeface="Helvetica"/>
              </a:rPr>
              <a:t>and</a:t>
            </a:r>
            <a:r>
              <a:rPr sz="1650" spc="-25" dirty="0">
                <a:solidFill>
                  <a:srgbClr val="575756"/>
                </a:solidFill>
                <a:latin typeface="Helvetica"/>
                <a:cs typeface="Helvetica"/>
              </a:rPr>
              <a:t> </a:t>
            </a:r>
            <a:r>
              <a:rPr sz="1650" dirty="0">
                <a:solidFill>
                  <a:srgbClr val="575756"/>
                </a:solidFill>
                <a:latin typeface="Helvetica"/>
                <a:cs typeface="Helvetica"/>
              </a:rPr>
              <a:t>health</a:t>
            </a:r>
            <a:r>
              <a:rPr sz="1650" spc="-30" dirty="0">
                <a:solidFill>
                  <a:srgbClr val="575756"/>
                </a:solidFill>
                <a:latin typeface="Helvetica"/>
                <a:cs typeface="Helvetica"/>
              </a:rPr>
              <a:t> </a:t>
            </a:r>
            <a:r>
              <a:rPr sz="1650" dirty="0">
                <a:solidFill>
                  <a:srgbClr val="575756"/>
                </a:solidFill>
                <a:latin typeface="Helvetica"/>
                <a:cs typeface="Helvetica"/>
              </a:rPr>
              <a:t>equity</a:t>
            </a:r>
            <a:r>
              <a:rPr sz="1650" spc="-20" dirty="0">
                <a:solidFill>
                  <a:srgbClr val="575756"/>
                </a:solidFill>
                <a:latin typeface="Helvetica"/>
                <a:cs typeface="Helvetica"/>
              </a:rPr>
              <a:t> </a:t>
            </a:r>
            <a:r>
              <a:rPr sz="1650" dirty="0">
                <a:solidFill>
                  <a:srgbClr val="575756"/>
                </a:solidFill>
                <a:latin typeface="Helvetica"/>
                <a:cs typeface="Helvetica"/>
              </a:rPr>
              <a:t>training</a:t>
            </a:r>
            <a:r>
              <a:rPr sz="1650" spc="-25" dirty="0">
                <a:solidFill>
                  <a:srgbClr val="575756"/>
                </a:solidFill>
                <a:latin typeface="Helvetica"/>
                <a:cs typeface="Helvetica"/>
              </a:rPr>
              <a:t> </a:t>
            </a:r>
            <a:r>
              <a:rPr sz="1650" dirty="0">
                <a:solidFill>
                  <a:srgbClr val="575756"/>
                </a:solidFill>
                <a:latin typeface="Helvetica"/>
                <a:cs typeface="Helvetica"/>
              </a:rPr>
              <a:t>offered</a:t>
            </a:r>
            <a:r>
              <a:rPr sz="1650" spc="-25" dirty="0">
                <a:solidFill>
                  <a:srgbClr val="575756"/>
                </a:solidFill>
                <a:latin typeface="Helvetica"/>
                <a:cs typeface="Helvetica"/>
              </a:rPr>
              <a:t> and </a:t>
            </a:r>
            <a:r>
              <a:rPr sz="1650" dirty="0">
                <a:solidFill>
                  <a:srgbClr val="575756"/>
                </a:solidFill>
                <a:latin typeface="Helvetica"/>
                <a:cs typeface="Helvetica"/>
              </a:rPr>
              <a:t>accessible</a:t>
            </a:r>
            <a:r>
              <a:rPr sz="1650" spc="-25" dirty="0">
                <a:solidFill>
                  <a:srgbClr val="575756"/>
                </a:solidFill>
                <a:latin typeface="Helvetica"/>
                <a:cs typeface="Helvetica"/>
              </a:rPr>
              <a:t> </a:t>
            </a:r>
            <a:r>
              <a:rPr sz="1650" dirty="0">
                <a:solidFill>
                  <a:srgbClr val="575756"/>
                </a:solidFill>
                <a:latin typeface="Helvetica"/>
                <a:cs typeface="Helvetica"/>
              </a:rPr>
              <a:t>to</a:t>
            </a:r>
            <a:r>
              <a:rPr sz="1650" spc="-25" dirty="0">
                <a:solidFill>
                  <a:srgbClr val="575756"/>
                </a:solidFill>
                <a:latin typeface="Helvetica"/>
                <a:cs typeface="Helvetica"/>
              </a:rPr>
              <a:t> </a:t>
            </a:r>
            <a:r>
              <a:rPr sz="1650" dirty="0">
                <a:solidFill>
                  <a:srgbClr val="575756"/>
                </a:solidFill>
                <a:latin typeface="Helvetica"/>
                <a:cs typeface="Helvetica"/>
              </a:rPr>
              <a:t>all</a:t>
            </a:r>
            <a:r>
              <a:rPr sz="1650" spc="-25" dirty="0">
                <a:solidFill>
                  <a:srgbClr val="575756"/>
                </a:solidFill>
                <a:latin typeface="Helvetica"/>
                <a:cs typeface="Helvetica"/>
              </a:rPr>
              <a:t> </a:t>
            </a:r>
            <a:r>
              <a:rPr sz="1650" spc="-10" dirty="0">
                <a:solidFill>
                  <a:srgbClr val="575756"/>
                </a:solidFill>
                <a:latin typeface="Helvetica"/>
                <a:cs typeface="Helvetica"/>
              </a:rPr>
              <a:t>workforce</a:t>
            </a:r>
            <a:endParaRPr sz="1650">
              <a:latin typeface="Helvetica"/>
              <a:cs typeface="Helvetica"/>
            </a:endParaRPr>
          </a:p>
        </p:txBody>
      </p:sp>
      <p:sp>
        <p:nvSpPr>
          <p:cNvPr id="20" name="object 20"/>
          <p:cNvSpPr txBox="1"/>
          <p:nvPr/>
        </p:nvSpPr>
        <p:spPr>
          <a:xfrm>
            <a:off x="12784951" y="3502385"/>
            <a:ext cx="6271260" cy="651510"/>
          </a:xfrm>
          <a:prstGeom prst="rect">
            <a:avLst/>
          </a:prstGeom>
          <a:solidFill>
            <a:srgbClr val="A3CE90">
              <a:alpha val="19999"/>
            </a:srgbClr>
          </a:solidFill>
        </p:spPr>
        <p:txBody>
          <a:bodyPr vert="horz" wrap="square" lIns="0" tIns="53975" rIns="0" bIns="0" rtlCol="0">
            <a:spAutoFit/>
          </a:bodyPr>
          <a:lstStyle/>
          <a:p>
            <a:pPr marL="257810" marR="957580">
              <a:lnSpc>
                <a:spcPct val="100000"/>
              </a:lnSpc>
              <a:spcBef>
                <a:spcPts val="425"/>
              </a:spcBef>
            </a:pPr>
            <a:r>
              <a:rPr sz="1650" spc="-30" dirty="0">
                <a:solidFill>
                  <a:srgbClr val="575756"/>
                </a:solidFill>
                <a:latin typeface="Helvetica"/>
                <a:cs typeface="Helvetica"/>
              </a:rPr>
              <a:t>Primary</a:t>
            </a:r>
            <a:r>
              <a:rPr sz="1650" spc="-65" dirty="0">
                <a:solidFill>
                  <a:srgbClr val="575756"/>
                </a:solidFill>
                <a:latin typeface="Helvetica"/>
                <a:cs typeface="Helvetica"/>
              </a:rPr>
              <a:t> </a:t>
            </a:r>
            <a:r>
              <a:rPr sz="1650" spc="-20" dirty="0">
                <a:solidFill>
                  <a:srgbClr val="575756"/>
                </a:solidFill>
                <a:latin typeface="Helvetica"/>
                <a:cs typeface="Helvetica"/>
              </a:rPr>
              <a:t>care</a:t>
            </a:r>
            <a:r>
              <a:rPr sz="1650" spc="-60" dirty="0">
                <a:solidFill>
                  <a:srgbClr val="575756"/>
                </a:solidFill>
                <a:latin typeface="Helvetica"/>
                <a:cs typeface="Helvetica"/>
              </a:rPr>
              <a:t> </a:t>
            </a:r>
            <a:r>
              <a:rPr sz="1650" spc="-35" dirty="0">
                <a:solidFill>
                  <a:srgbClr val="575756"/>
                </a:solidFill>
                <a:latin typeface="Helvetica"/>
                <a:cs typeface="Helvetica"/>
              </a:rPr>
              <a:t>involvement</a:t>
            </a:r>
            <a:r>
              <a:rPr sz="1650" spc="-65" dirty="0">
                <a:solidFill>
                  <a:srgbClr val="575756"/>
                </a:solidFill>
                <a:latin typeface="Helvetica"/>
                <a:cs typeface="Helvetica"/>
              </a:rPr>
              <a:t> </a:t>
            </a:r>
            <a:r>
              <a:rPr sz="1650" dirty="0">
                <a:solidFill>
                  <a:srgbClr val="575756"/>
                </a:solidFill>
                <a:latin typeface="Helvetica"/>
                <a:cs typeface="Helvetica"/>
              </a:rPr>
              <a:t>in</a:t>
            </a:r>
            <a:r>
              <a:rPr sz="1650" spc="-60" dirty="0">
                <a:solidFill>
                  <a:srgbClr val="575756"/>
                </a:solidFill>
                <a:latin typeface="Helvetica"/>
                <a:cs typeface="Helvetica"/>
              </a:rPr>
              <a:t> </a:t>
            </a:r>
            <a:r>
              <a:rPr sz="1650" spc="-35" dirty="0">
                <a:solidFill>
                  <a:srgbClr val="575756"/>
                </a:solidFill>
                <a:latin typeface="Helvetica"/>
                <a:cs typeface="Helvetica"/>
              </a:rPr>
              <a:t>curriculum</a:t>
            </a:r>
            <a:r>
              <a:rPr sz="1650" spc="-65" dirty="0">
                <a:solidFill>
                  <a:srgbClr val="575756"/>
                </a:solidFill>
                <a:latin typeface="Helvetica"/>
                <a:cs typeface="Helvetica"/>
              </a:rPr>
              <a:t> </a:t>
            </a:r>
            <a:r>
              <a:rPr sz="1650" spc="-35" dirty="0">
                <a:solidFill>
                  <a:srgbClr val="575756"/>
                </a:solidFill>
                <a:latin typeface="Helvetica"/>
                <a:cs typeface="Helvetica"/>
              </a:rPr>
              <a:t>development</a:t>
            </a:r>
            <a:r>
              <a:rPr sz="1650" spc="-60" dirty="0">
                <a:solidFill>
                  <a:srgbClr val="575756"/>
                </a:solidFill>
                <a:latin typeface="Helvetica"/>
                <a:cs typeface="Helvetica"/>
              </a:rPr>
              <a:t> </a:t>
            </a:r>
            <a:r>
              <a:rPr sz="1650" spc="-25" dirty="0">
                <a:solidFill>
                  <a:srgbClr val="575756"/>
                </a:solidFill>
                <a:latin typeface="Helvetica"/>
                <a:cs typeface="Helvetica"/>
              </a:rPr>
              <a:t>and </a:t>
            </a:r>
            <a:r>
              <a:rPr sz="1650" spc="-35" dirty="0">
                <a:solidFill>
                  <a:srgbClr val="575756"/>
                </a:solidFill>
                <a:latin typeface="Helvetica"/>
                <a:cs typeface="Helvetica"/>
              </a:rPr>
              <a:t>professional development </a:t>
            </a:r>
            <a:r>
              <a:rPr sz="1650" spc="-10" dirty="0">
                <a:solidFill>
                  <a:srgbClr val="575756"/>
                </a:solidFill>
                <a:latin typeface="Helvetica"/>
                <a:cs typeface="Helvetica"/>
              </a:rPr>
              <a:t>offers</a:t>
            </a:r>
            <a:endParaRPr sz="1650">
              <a:latin typeface="Helvetica"/>
              <a:cs typeface="Helvetica"/>
            </a:endParaRPr>
          </a:p>
        </p:txBody>
      </p:sp>
      <p:grpSp>
        <p:nvGrpSpPr>
          <p:cNvPr id="21" name="object 21"/>
          <p:cNvGrpSpPr/>
          <p:nvPr/>
        </p:nvGrpSpPr>
        <p:grpSpPr>
          <a:xfrm>
            <a:off x="3266916" y="3181267"/>
            <a:ext cx="628650" cy="3217545"/>
            <a:chOff x="3266916" y="3181267"/>
            <a:chExt cx="628650" cy="3217545"/>
          </a:xfrm>
        </p:grpSpPr>
        <p:sp>
          <p:nvSpPr>
            <p:cNvPr id="22" name="object 22"/>
            <p:cNvSpPr/>
            <p:nvPr/>
          </p:nvSpPr>
          <p:spPr>
            <a:xfrm>
              <a:off x="3581042" y="3186503"/>
              <a:ext cx="314325" cy="0"/>
            </a:xfrm>
            <a:custGeom>
              <a:avLst/>
              <a:gdLst/>
              <a:ahLst/>
              <a:cxnLst/>
              <a:rect l="l" t="t" r="r" b="b"/>
              <a:pathLst>
                <a:path w="314325">
                  <a:moveTo>
                    <a:pt x="314126" y="0"/>
                  </a:moveTo>
                  <a:lnTo>
                    <a:pt x="0" y="0"/>
                  </a:lnTo>
                </a:path>
              </a:pathLst>
            </a:custGeom>
            <a:ln w="10470">
              <a:solidFill>
                <a:srgbClr val="50B796"/>
              </a:solidFill>
            </a:ln>
          </p:spPr>
          <p:txBody>
            <a:bodyPr wrap="square" lIns="0" tIns="0" rIns="0" bIns="0" rtlCol="0"/>
            <a:lstStyle/>
            <a:p>
              <a:endParaRPr/>
            </a:p>
          </p:txBody>
        </p:sp>
        <p:sp>
          <p:nvSpPr>
            <p:cNvPr id="23" name="object 23"/>
            <p:cNvSpPr/>
            <p:nvPr/>
          </p:nvSpPr>
          <p:spPr>
            <a:xfrm>
              <a:off x="3266916" y="4705395"/>
              <a:ext cx="628650" cy="0"/>
            </a:xfrm>
            <a:custGeom>
              <a:avLst/>
              <a:gdLst/>
              <a:ahLst/>
              <a:cxnLst/>
              <a:rect l="l" t="t" r="r" b="b"/>
              <a:pathLst>
                <a:path w="628650">
                  <a:moveTo>
                    <a:pt x="628253" y="0"/>
                  </a:moveTo>
                  <a:lnTo>
                    <a:pt x="0" y="0"/>
                  </a:lnTo>
                </a:path>
              </a:pathLst>
            </a:custGeom>
            <a:ln w="10470">
              <a:solidFill>
                <a:srgbClr val="50B796"/>
              </a:solidFill>
            </a:ln>
          </p:spPr>
          <p:txBody>
            <a:bodyPr wrap="square" lIns="0" tIns="0" rIns="0" bIns="0" rtlCol="0"/>
            <a:lstStyle/>
            <a:p>
              <a:endParaRPr/>
            </a:p>
          </p:txBody>
        </p:sp>
        <p:sp>
          <p:nvSpPr>
            <p:cNvPr id="24" name="object 24"/>
            <p:cNvSpPr/>
            <p:nvPr/>
          </p:nvSpPr>
          <p:spPr>
            <a:xfrm>
              <a:off x="3581042" y="6393498"/>
              <a:ext cx="314325" cy="0"/>
            </a:xfrm>
            <a:custGeom>
              <a:avLst/>
              <a:gdLst/>
              <a:ahLst/>
              <a:cxnLst/>
              <a:rect l="l" t="t" r="r" b="b"/>
              <a:pathLst>
                <a:path w="314325">
                  <a:moveTo>
                    <a:pt x="314126" y="0"/>
                  </a:moveTo>
                  <a:lnTo>
                    <a:pt x="0" y="0"/>
                  </a:lnTo>
                </a:path>
              </a:pathLst>
            </a:custGeom>
            <a:ln w="10470">
              <a:solidFill>
                <a:srgbClr val="50B796"/>
              </a:solidFill>
            </a:ln>
          </p:spPr>
          <p:txBody>
            <a:bodyPr wrap="square" lIns="0" tIns="0" rIns="0" bIns="0" rtlCol="0"/>
            <a:lstStyle/>
            <a:p>
              <a:endParaRPr/>
            </a:p>
          </p:txBody>
        </p:sp>
        <p:sp>
          <p:nvSpPr>
            <p:cNvPr id="25" name="object 25"/>
            <p:cNvSpPr/>
            <p:nvPr/>
          </p:nvSpPr>
          <p:spPr>
            <a:xfrm>
              <a:off x="3586278" y="3181302"/>
              <a:ext cx="0" cy="3217545"/>
            </a:xfrm>
            <a:custGeom>
              <a:avLst/>
              <a:gdLst/>
              <a:ahLst/>
              <a:cxnLst/>
              <a:rect l="l" t="t" r="r" b="b"/>
              <a:pathLst>
                <a:path h="3217545">
                  <a:moveTo>
                    <a:pt x="0" y="3217462"/>
                  </a:moveTo>
                  <a:lnTo>
                    <a:pt x="0" y="0"/>
                  </a:lnTo>
                </a:path>
              </a:pathLst>
            </a:custGeom>
            <a:ln w="10470">
              <a:solidFill>
                <a:srgbClr val="50B796"/>
              </a:solidFill>
            </a:ln>
          </p:spPr>
          <p:txBody>
            <a:bodyPr wrap="square" lIns="0" tIns="0" rIns="0" bIns="0" rtlCol="0"/>
            <a:lstStyle/>
            <a:p>
              <a:endParaRPr/>
            </a:p>
          </p:txBody>
        </p:sp>
      </p:grpSp>
      <p:grpSp>
        <p:nvGrpSpPr>
          <p:cNvPr id="26" name="object 26"/>
          <p:cNvGrpSpPr/>
          <p:nvPr/>
        </p:nvGrpSpPr>
        <p:grpSpPr>
          <a:xfrm>
            <a:off x="12139510" y="3030832"/>
            <a:ext cx="652780" cy="3504565"/>
            <a:chOff x="12139510" y="3030832"/>
            <a:chExt cx="652780" cy="3504565"/>
          </a:xfrm>
        </p:grpSpPr>
        <p:sp>
          <p:nvSpPr>
            <p:cNvPr id="27" name="object 27"/>
            <p:cNvSpPr/>
            <p:nvPr/>
          </p:nvSpPr>
          <p:spPr>
            <a:xfrm>
              <a:off x="12144907" y="4705394"/>
              <a:ext cx="326390" cy="0"/>
            </a:xfrm>
            <a:custGeom>
              <a:avLst/>
              <a:gdLst/>
              <a:ahLst/>
              <a:cxnLst/>
              <a:rect l="l" t="t" r="r" b="b"/>
              <a:pathLst>
                <a:path w="326390">
                  <a:moveTo>
                    <a:pt x="325916" y="0"/>
                  </a:moveTo>
                  <a:lnTo>
                    <a:pt x="0" y="0"/>
                  </a:lnTo>
                </a:path>
              </a:pathLst>
            </a:custGeom>
            <a:ln w="10470">
              <a:solidFill>
                <a:srgbClr val="50B796"/>
              </a:solidFill>
            </a:ln>
          </p:spPr>
          <p:txBody>
            <a:bodyPr wrap="square" lIns="0" tIns="0" rIns="0" bIns="0" rtlCol="0"/>
            <a:lstStyle/>
            <a:p>
              <a:endParaRPr/>
            </a:p>
          </p:txBody>
        </p:sp>
        <p:sp>
          <p:nvSpPr>
            <p:cNvPr id="28" name="object 28"/>
            <p:cNvSpPr/>
            <p:nvPr/>
          </p:nvSpPr>
          <p:spPr>
            <a:xfrm>
              <a:off x="12464280" y="3036230"/>
              <a:ext cx="0" cy="3493770"/>
            </a:xfrm>
            <a:custGeom>
              <a:avLst/>
              <a:gdLst/>
              <a:ahLst/>
              <a:cxnLst/>
              <a:rect l="l" t="t" r="r" b="b"/>
              <a:pathLst>
                <a:path h="3493770">
                  <a:moveTo>
                    <a:pt x="0" y="3493317"/>
                  </a:moveTo>
                  <a:lnTo>
                    <a:pt x="0" y="0"/>
                  </a:lnTo>
                </a:path>
              </a:pathLst>
            </a:custGeom>
            <a:ln w="10470">
              <a:solidFill>
                <a:srgbClr val="50B796"/>
              </a:solidFill>
            </a:ln>
          </p:spPr>
          <p:txBody>
            <a:bodyPr wrap="square" lIns="0" tIns="0" rIns="0" bIns="0" rtlCol="0"/>
            <a:lstStyle/>
            <a:p>
              <a:endParaRPr/>
            </a:p>
          </p:txBody>
        </p:sp>
        <p:sp>
          <p:nvSpPr>
            <p:cNvPr id="29" name="object 29"/>
            <p:cNvSpPr/>
            <p:nvPr/>
          </p:nvSpPr>
          <p:spPr>
            <a:xfrm>
              <a:off x="12460353" y="3827967"/>
              <a:ext cx="326390" cy="0"/>
            </a:xfrm>
            <a:custGeom>
              <a:avLst/>
              <a:gdLst/>
              <a:ahLst/>
              <a:cxnLst/>
              <a:rect l="l" t="t" r="r" b="b"/>
              <a:pathLst>
                <a:path w="326390">
                  <a:moveTo>
                    <a:pt x="325916" y="0"/>
                  </a:moveTo>
                  <a:lnTo>
                    <a:pt x="0" y="0"/>
                  </a:lnTo>
                </a:path>
              </a:pathLst>
            </a:custGeom>
            <a:ln w="10470">
              <a:solidFill>
                <a:srgbClr val="50B796"/>
              </a:solidFill>
            </a:ln>
          </p:spPr>
          <p:txBody>
            <a:bodyPr wrap="square" lIns="0" tIns="0" rIns="0" bIns="0" rtlCol="0"/>
            <a:lstStyle/>
            <a:p>
              <a:endParaRPr/>
            </a:p>
          </p:txBody>
        </p:sp>
        <p:sp>
          <p:nvSpPr>
            <p:cNvPr id="30" name="object 30"/>
            <p:cNvSpPr/>
            <p:nvPr/>
          </p:nvSpPr>
          <p:spPr>
            <a:xfrm>
              <a:off x="12460353" y="4603876"/>
              <a:ext cx="326390" cy="0"/>
            </a:xfrm>
            <a:custGeom>
              <a:avLst/>
              <a:gdLst/>
              <a:ahLst/>
              <a:cxnLst/>
              <a:rect l="l" t="t" r="r" b="b"/>
              <a:pathLst>
                <a:path w="326390">
                  <a:moveTo>
                    <a:pt x="325916" y="0"/>
                  </a:moveTo>
                  <a:lnTo>
                    <a:pt x="0" y="0"/>
                  </a:lnTo>
                </a:path>
              </a:pathLst>
            </a:custGeom>
            <a:ln w="10470">
              <a:solidFill>
                <a:srgbClr val="50B796"/>
              </a:solidFill>
            </a:ln>
          </p:spPr>
          <p:txBody>
            <a:bodyPr wrap="square" lIns="0" tIns="0" rIns="0" bIns="0" rtlCol="0"/>
            <a:lstStyle/>
            <a:p>
              <a:endParaRPr/>
            </a:p>
          </p:txBody>
        </p:sp>
        <p:sp>
          <p:nvSpPr>
            <p:cNvPr id="31" name="object 31"/>
            <p:cNvSpPr/>
            <p:nvPr/>
          </p:nvSpPr>
          <p:spPr>
            <a:xfrm>
              <a:off x="12459034" y="3041465"/>
              <a:ext cx="327660" cy="0"/>
            </a:xfrm>
            <a:custGeom>
              <a:avLst/>
              <a:gdLst/>
              <a:ahLst/>
              <a:cxnLst/>
              <a:rect l="l" t="t" r="r" b="b"/>
              <a:pathLst>
                <a:path w="327659">
                  <a:moveTo>
                    <a:pt x="327236" y="0"/>
                  </a:moveTo>
                  <a:lnTo>
                    <a:pt x="0" y="0"/>
                  </a:lnTo>
                </a:path>
              </a:pathLst>
            </a:custGeom>
            <a:ln w="10470">
              <a:solidFill>
                <a:srgbClr val="50B796"/>
              </a:solidFill>
            </a:ln>
          </p:spPr>
          <p:txBody>
            <a:bodyPr wrap="square" lIns="0" tIns="0" rIns="0" bIns="0" rtlCol="0"/>
            <a:lstStyle/>
            <a:p>
              <a:endParaRPr/>
            </a:p>
          </p:txBody>
        </p:sp>
        <p:sp>
          <p:nvSpPr>
            <p:cNvPr id="32" name="object 32"/>
            <p:cNvSpPr/>
            <p:nvPr/>
          </p:nvSpPr>
          <p:spPr>
            <a:xfrm>
              <a:off x="12460353" y="5553905"/>
              <a:ext cx="326390" cy="0"/>
            </a:xfrm>
            <a:custGeom>
              <a:avLst/>
              <a:gdLst/>
              <a:ahLst/>
              <a:cxnLst/>
              <a:rect l="l" t="t" r="r" b="b"/>
              <a:pathLst>
                <a:path w="326390">
                  <a:moveTo>
                    <a:pt x="325916" y="0"/>
                  </a:moveTo>
                  <a:lnTo>
                    <a:pt x="0" y="0"/>
                  </a:lnTo>
                </a:path>
              </a:pathLst>
            </a:custGeom>
            <a:ln w="10470">
              <a:solidFill>
                <a:srgbClr val="50B796"/>
              </a:solidFill>
            </a:ln>
          </p:spPr>
          <p:txBody>
            <a:bodyPr wrap="square" lIns="0" tIns="0" rIns="0" bIns="0" rtlCol="0"/>
            <a:lstStyle/>
            <a:p>
              <a:endParaRPr/>
            </a:p>
          </p:txBody>
        </p:sp>
        <p:sp>
          <p:nvSpPr>
            <p:cNvPr id="33" name="object 33"/>
            <p:cNvSpPr/>
            <p:nvPr/>
          </p:nvSpPr>
          <p:spPr>
            <a:xfrm>
              <a:off x="12144907" y="6393498"/>
              <a:ext cx="326390" cy="0"/>
            </a:xfrm>
            <a:custGeom>
              <a:avLst/>
              <a:gdLst/>
              <a:ahLst/>
              <a:cxnLst/>
              <a:rect l="l" t="t" r="r" b="b"/>
              <a:pathLst>
                <a:path w="326390">
                  <a:moveTo>
                    <a:pt x="325916" y="0"/>
                  </a:moveTo>
                  <a:lnTo>
                    <a:pt x="0" y="0"/>
                  </a:lnTo>
                </a:path>
              </a:pathLst>
            </a:custGeom>
            <a:ln w="10470">
              <a:solidFill>
                <a:srgbClr val="50B796"/>
              </a:solidFill>
            </a:ln>
          </p:spPr>
          <p:txBody>
            <a:bodyPr wrap="square" lIns="0" tIns="0" rIns="0" bIns="0" rtlCol="0"/>
            <a:lstStyle/>
            <a:p>
              <a:endParaRPr/>
            </a:p>
          </p:txBody>
        </p:sp>
      </p:grpSp>
      <p:grpSp>
        <p:nvGrpSpPr>
          <p:cNvPr id="34" name="object 34"/>
          <p:cNvGrpSpPr/>
          <p:nvPr/>
        </p:nvGrpSpPr>
        <p:grpSpPr>
          <a:xfrm>
            <a:off x="7706571" y="3078113"/>
            <a:ext cx="628650" cy="3331210"/>
            <a:chOff x="7706571" y="3078113"/>
            <a:chExt cx="628650" cy="3331210"/>
          </a:xfrm>
        </p:grpSpPr>
        <p:sp>
          <p:nvSpPr>
            <p:cNvPr id="35" name="object 35"/>
            <p:cNvSpPr/>
            <p:nvPr/>
          </p:nvSpPr>
          <p:spPr>
            <a:xfrm>
              <a:off x="7706571" y="4705394"/>
              <a:ext cx="319405" cy="0"/>
            </a:xfrm>
            <a:custGeom>
              <a:avLst/>
              <a:gdLst/>
              <a:ahLst/>
              <a:cxnLst/>
              <a:rect l="l" t="t" r="r" b="b"/>
              <a:pathLst>
                <a:path w="319404">
                  <a:moveTo>
                    <a:pt x="319362" y="0"/>
                  </a:moveTo>
                  <a:lnTo>
                    <a:pt x="0" y="0"/>
                  </a:lnTo>
                </a:path>
              </a:pathLst>
            </a:custGeom>
            <a:ln w="10470">
              <a:solidFill>
                <a:srgbClr val="50B796"/>
              </a:solidFill>
            </a:ln>
          </p:spPr>
          <p:txBody>
            <a:bodyPr wrap="square" lIns="0" tIns="0" rIns="0" bIns="0" rtlCol="0"/>
            <a:lstStyle/>
            <a:p>
              <a:endParaRPr/>
            </a:p>
          </p:txBody>
        </p:sp>
        <p:sp>
          <p:nvSpPr>
            <p:cNvPr id="36" name="object 36"/>
            <p:cNvSpPr/>
            <p:nvPr/>
          </p:nvSpPr>
          <p:spPr>
            <a:xfrm>
              <a:off x="8025933" y="3088588"/>
              <a:ext cx="0" cy="3320415"/>
            </a:xfrm>
            <a:custGeom>
              <a:avLst/>
              <a:gdLst/>
              <a:ahLst/>
              <a:cxnLst/>
              <a:rect l="l" t="t" r="r" b="b"/>
              <a:pathLst>
                <a:path h="3320415">
                  <a:moveTo>
                    <a:pt x="0" y="3320129"/>
                  </a:moveTo>
                  <a:lnTo>
                    <a:pt x="0" y="0"/>
                  </a:lnTo>
                </a:path>
              </a:pathLst>
            </a:custGeom>
            <a:ln w="10470">
              <a:solidFill>
                <a:srgbClr val="50B796"/>
              </a:solidFill>
            </a:ln>
          </p:spPr>
          <p:txBody>
            <a:bodyPr wrap="square" lIns="0" tIns="0" rIns="0" bIns="0" rtlCol="0"/>
            <a:lstStyle/>
            <a:p>
              <a:endParaRPr/>
            </a:p>
          </p:txBody>
        </p:sp>
        <p:sp>
          <p:nvSpPr>
            <p:cNvPr id="37" name="object 37"/>
            <p:cNvSpPr/>
            <p:nvPr/>
          </p:nvSpPr>
          <p:spPr>
            <a:xfrm>
              <a:off x="7706571" y="6393498"/>
              <a:ext cx="628650" cy="0"/>
            </a:xfrm>
            <a:custGeom>
              <a:avLst/>
              <a:gdLst/>
              <a:ahLst/>
              <a:cxnLst/>
              <a:rect l="l" t="t" r="r" b="b"/>
              <a:pathLst>
                <a:path w="628650">
                  <a:moveTo>
                    <a:pt x="628253" y="0"/>
                  </a:moveTo>
                  <a:lnTo>
                    <a:pt x="0" y="0"/>
                  </a:lnTo>
                </a:path>
              </a:pathLst>
            </a:custGeom>
            <a:ln w="10470">
              <a:solidFill>
                <a:srgbClr val="50B796"/>
              </a:solidFill>
            </a:ln>
          </p:spPr>
          <p:txBody>
            <a:bodyPr wrap="square" lIns="0" tIns="0" rIns="0" bIns="0" rtlCol="0"/>
            <a:lstStyle/>
            <a:p>
              <a:endParaRPr/>
            </a:p>
          </p:txBody>
        </p:sp>
        <p:sp>
          <p:nvSpPr>
            <p:cNvPr id="38" name="object 38"/>
            <p:cNvSpPr/>
            <p:nvPr/>
          </p:nvSpPr>
          <p:spPr>
            <a:xfrm>
              <a:off x="7706571" y="3083349"/>
              <a:ext cx="325120" cy="0"/>
            </a:xfrm>
            <a:custGeom>
              <a:avLst/>
              <a:gdLst/>
              <a:ahLst/>
              <a:cxnLst/>
              <a:rect l="l" t="t" r="r" b="b"/>
              <a:pathLst>
                <a:path w="325120">
                  <a:moveTo>
                    <a:pt x="324597" y="0"/>
                  </a:moveTo>
                  <a:lnTo>
                    <a:pt x="0" y="0"/>
                  </a:lnTo>
                </a:path>
              </a:pathLst>
            </a:custGeom>
            <a:ln w="10470">
              <a:solidFill>
                <a:srgbClr val="50B796"/>
              </a:solidFill>
            </a:ln>
          </p:spPr>
          <p:txBody>
            <a:bodyPr wrap="square" lIns="0" tIns="0" rIns="0" bIns="0" rtlCol="0"/>
            <a:lstStyle/>
            <a:p>
              <a:endParaRPr/>
            </a:p>
          </p:txBody>
        </p:sp>
        <p:sp>
          <p:nvSpPr>
            <p:cNvPr id="39" name="object 39"/>
            <p:cNvSpPr/>
            <p:nvPr/>
          </p:nvSpPr>
          <p:spPr>
            <a:xfrm>
              <a:off x="8031168" y="4705394"/>
              <a:ext cx="304165" cy="0"/>
            </a:xfrm>
            <a:custGeom>
              <a:avLst/>
              <a:gdLst/>
              <a:ahLst/>
              <a:cxnLst/>
              <a:rect l="l" t="t" r="r" b="b"/>
              <a:pathLst>
                <a:path w="304165">
                  <a:moveTo>
                    <a:pt x="303655" y="0"/>
                  </a:moveTo>
                  <a:lnTo>
                    <a:pt x="0" y="0"/>
                  </a:lnTo>
                </a:path>
              </a:pathLst>
            </a:custGeom>
            <a:ln w="10470">
              <a:solidFill>
                <a:srgbClr val="50B796"/>
              </a:solidFill>
            </a:ln>
          </p:spPr>
          <p:txBody>
            <a:bodyPr wrap="square" lIns="0" tIns="0" rIns="0" bIns="0" rtlCol="0"/>
            <a:lstStyle/>
            <a:p>
              <a:endParaRPr/>
            </a:p>
          </p:txBody>
        </p:sp>
        <p:sp>
          <p:nvSpPr>
            <p:cNvPr id="40" name="object 40"/>
            <p:cNvSpPr/>
            <p:nvPr/>
          </p:nvSpPr>
          <p:spPr>
            <a:xfrm>
              <a:off x="8031168" y="3320948"/>
              <a:ext cx="304165" cy="0"/>
            </a:xfrm>
            <a:custGeom>
              <a:avLst/>
              <a:gdLst/>
              <a:ahLst/>
              <a:cxnLst/>
              <a:rect l="l" t="t" r="r" b="b"/>
              <a:pathLst>
                <a:path w="304165">
                  <a:moveTo>
                    <a:pt x="303655" y="0"/>
                  </a:moveTo>
                  <a:lnTo>
                    <a:pt x="0" y="0"/>
                  </a:lnTo>
                </a:path>
              </a:pathLst>
            </a:custGeom>
            <a:ln w="10470">
              <a:solidFill>
                <a:srgbClr val="50B796"/>
              </a:solidFill>
            </a:ln>
          </p:spPr>
          <p:txBody>
            <a:bodyPr wrap="square" lIns="0" tIns="0" rIns="0" bIns="0" rtlCol="0"/>
            <a:lstStyle/>
            <a:p>
              <a:endParaRPr/>
            </a:p>
          </p:txBody>
        </p:sp>
      </p:grpSp>
      <p:sp>
        <p:nvSpPr>
          <p:cNvPr id="41" name="object 41"/>
          <p:cNvSpPr txBox="1"/>
          <p:nvPr/>
        </p:nvSpPr>
        <p:spPr>
          <a:xfrm>
            <a:off x="12784951" y="6152064"/>
            <a:ext cx="6272530" cy="744855"/>
          </a:xfrm>
          <a:prstGeom prst="rect">
            <a:avLst/>
          </a:prstGeom>
          <a:solidFill>
            <a:srgbClr val="A3CE90">
              <a:alpha val="19999"/>
            </a:srgbClr>
          </a:solidFill>
        </p:spPr>
        <p:txBody>
          <a:bodyPr vert="horz" wrap="square" lIns="0" tIns="91440" rIns="0" bIns="0" rtlCol="0">
            <a:spAutoFit/>
          </a:bodyPr>
          <a:lstStyle/>
          <a:p>
            <a:pPr marL="255904" marR="641350">
              <a:lnSpc>
                <a:spcPct val="100000"/>
              </a:lnSpc>
              <a:spcBef>
                <a:spcPts val="720"/>
              </a:spcBef>
            </a:pPr>
            <a:r>
              <a:rPr sz="1650" spc="-10" dirty="0">
                <a:solidFill>
                  <a:srgbClr val="575756"/>
                </a:solidFill>
                <a:latin typeface="Helvetica"/>
                <a:cs typeface="Helvetica"/>
              </a:rPr>
              <a:t>Technology</a:t>
            </a:r>
            <a:r>
              <a:rPr sz="1650" spc="-25" dirty="0">
                <a:solidFill>
                  <a:srgbClr val="575756"/>
                </a:solidFill>
                <a:latin typeface="Helvetica"/>
                <a:cs typeface="Helvetica"/>
              </a:rPr>
              <a:t> </a:t>
            </a:r>
            <a:r>
              <a:rPr sz="1650" dirty="0">
                <a:solidFill>
                  <a:srgbClr val="575756"/>
                </a:solidFill>
                <a:latin typeface="Helvetica"/>
                <a:cs typeface="Helvetica"/>
              </a:rPr>
              <a:t>and</a:t>
            </a:r>
            <a:r>
              <a:rPr sz="1650" spc="-30" dirty="0">
                <a:solidFill>
                  <a:srgbClr val="575756"/>
                </a:solidFill>
                <a:latin typeface="Helvetica"/>
                <a:cs typeface="Helvetica"/>
              </a:rPr>
              <a:t> </a:t>
            </a:r>
            <a:r>
              <a:rPr sz="1650" dirty="0">
                <a:solidFill>
                  <a:srgbClr val="575756"/>
                </a:solidFill>
                <a:latin typeface="Helvetica"/>
                <a:cs typeface="Helvetica"/>
              </a:rPr>
              <a:t>digital</a:t>
            </a:r>
            <a:r>
              <a:rPr sz="1650" spc="-25" dirty="0">
                <a:solidFill>
                  <a:srgbClr val="575756"/>
                </a:solidFill>
                <a:latin typeface="Helvetica"/>
                <a:cs typeface="Helvetica"/>
              </a:rPr>
              <a:t> </a:t>
            </a:r>
            <a:r>
              <a:rPr sz="1650" dirty="0">
                <a:solidFill>
                  <a:srgbClr val="575756"/>
                </a:solidFill>
                <a:latin typeface="Helvetica"/>
                <a:cs typeface="Helvetica"/>
              </a:rPr>
              <a:t>training</a:t>
            </a:r>
            <a:r>
              <a:rPr sz="1650" spc="-30" dirty="0">
                <a:solidFill>
                  <a:srgbClr val="575756"/>
                </a:solidFill>
                <a:latin typeface="Helvetica"/>
                <a:cs typeface="Helvetica"/>
              </a:rPr>
              <a:t> </a:t>
            </a:r>
            <a:r>
              <a:rPr sz="1650" dirty="0">
                <a:solidFill>
                  <a:srgbClr val="575756"/>
                </a:solidFill>
                <a:latin typeface="Helvetica"/>
                <a:cs typeface="Helvetica"/>
              </a:rPr>
              <a:t>to</a:t>
            </a:r>
            <a:r>
              <a:rPr sz="1650" spc="-30" dirty="0">
                <a:solidFill>
                  <a:srgbClr val="575756"/>
                </a:solidFill>
                <a:latin typeface="Helvetica"/>
                <a:cs typeface="Helvetica"/>
              </a:rPr>
              <a:t> </a:t>
            </a:r>
            <a:r>
              <a:rPr sz="1650" dirty="0">
                <a:solidFill>
                  <a:srgbClr val="575756"/>
                </a:solidFill>
                <a:latin typeface="Helvetica"/>
                <a:cs typeface="Helvetica"/>
              </a:rPr>
              <a:t>support</a:t>
            </a:r>
            <a:r>
              <a:rPr sz="1650" spc="-20" dirty="0">
                <a:solidFill>
                  <a:srgbClr val="575756"/>
                </a:solidFill>
                <a:latin typeface="Helvetica"/>
                <a:cs typeface="Helvetica"/>
              </a:rPr>
              <a:t> </a:t>
            </a:r>
            <a:r>
              <a:rPr sz="1650" dirty="0">
                <a:solidFill>
                  <a:srgbClr val="575756"/>
                </a:solidFill>
                <a:latin typeface="Helvetica"/>
                <a:cs typeface="Helvetica"/>
              </a:rPr>
              <a:t>use</a:t>
            </a:r>
            <a:r>
              <a:rPr sz="1650" spc="-30" dirty="0">
                <a:solidFill>
                  <a:srgbClr val="575756"/>
                </a:solidFill>
                <a:latin typeface="Helvetica"/>
                <a:cs typeface="Helvetica"/>
              </a:rPr>
              <a:t> </a:t>
            </a:r>
            <a:r>
              <a:rPr sz="1650" dirty="0">
                <a:solidFill>
                  <a:srgbClr val="575756"/>
                </a:solidFill>
                <a:latin typeface="Helvetica"/>
                <a:cs typeface="Helvetica"/>
              </a:rPr>
              <a:t>of</a:t>
            </a:r>
            <a:r>
              <a:rPr sz="1650" spc="-25" dirty="0">
                <a:solidFill>
                  <a:srgbClr val="575756"/>
                </a:solidFill>
                <a:latin typeface="Helvetica"/>
                <a:cs typeface="Helvetica"/>
              </a:rPr>
              <a:t> </a:t>
            </a:r>
            <a:r>
              <a:rPr sz="1650" spc="-10" dirty="0">
                <a:solidFill>
                  <a:srgbClr val="575756"/>
                </a:solidFill>
                <a:latin typeface="Helvetica"/>
                <a:cs typeface="Helvetica"/>
              </a:rPr>
              <a:t>emerging </a:t>
            </a:r>
            <a:r>
              <a:rPr sz="1650" dirty="0">
                <a:solidFill>
                  <a:srgbClr val="575756"/>
                </a:solidFill>
                <a:latin typeface="Helvetica"/>
                <a:cs typeface="Helvetica"/>
              </a:rPr>
              <a:t>health</a:t>
            </a:r>
            <a:r>
              <a:rPr sz="1650" spc="-30" dirty="0">
                <a:solidFill>
                  <a:srgbClr val="575756"/>
                </a:solidFill>
                <a:latin typeface="Helvetica"/>
                <a:cs typeface="Helvetica"/>
              </a:rPr>
              <a:t> </a:t>
            </a:r>
            <a:r>
              <a:rPr sz="1650" spc="-10" dirty="0">
                <a:solidFill>
                  <a:srgbClr val="575756"/>
                </a:solidFill>
                <a:latin typeface="Helvetica"/>
                <a:cs typeface="Helvetica"/>
              </a:rPr>
              <a:t>technologies</a:t>
            </a:r>
            <a:endParaRPr sz="1650">
              <a:latin typeface="Helvetica"/>
              <a:cs typeface="Helvetica"/>
            </a:endParaRPr>
          </a:p>
        </p:txBody>
      </p:sp>
      <p:grpSp>
        <p:nvGrpSpPr>
          <p:cNvPr id="42" name="object 42"/>
          <p:cNvGrpSpPr/>
          <p:nvPr/>
        </p:nvGrpSpPr>
        <p:grpSpPr>
          <a:xfrm>
            <a:off x="12144907" y="3315712"/>
            <a:ext cx="641985" cy="3214370"/>
            <a:chOff x="12144907" y="3315712"/>
            <a:chExt cx="641985" cy="3214370"/>
          </a:xfrm>
        </p:grpSpPr>
        <p:sp>
          <p:nvSpPr>
            <p:cNvPr id="43" name="object 43"/>
            <p:cNvSpPr/>
            <p:nvPr/>
          </p:nvSpPr>
          <p:spPr>
            <a:xfrm>
              <a:off x="12460353" y="6524301"/>
              <a:ext cx="326390" cy="0"/>
            </a:xfrm>
            <a:custGeom>
              <a:avLst/>
              <a:gdLst/>
              <a:ahLst/>
              <a:cxnLst/>
              <a:rect l="l" t="t" r="r" b="b"/>
              <a:pathLst>
                <a:path w="326390">
                  <a:moveTo>
                    <a:pt x="325916" y="0"/>
                  </a:moveTo>
                  <a:lnTo>
                    <a:pt x="0" y="0"/>
                  </a:lnTo>
                </a:path>
              </a:pathLst>
            </a:custGeom>
            <a:ln w="10470">
              <a:solidFill>
                <a:srgbClr val="50B796"/>
              </a:solidFill>
            </a:ln>
          </p:spPr>
          <p:txBody>
            <a:bodyPr wrap="square" lIns="0" tIns="0" rIns="0" bIns="0" rtlCol="0"/>
            <a:lstStyle/>
            <a:p>
              <a:endParaRPr/>
            </a:p>
          </p:txBody>
        </p:sp>
        <p:sp>
          <p:nvSpPr>
            <p:cNvPr id="44" name="object 44"/>
            <p:cNvSpPr/>
            <p:nvPr/>
          </p:nvSpPr>
          <p:spPr>
            <a:xfrm>
              <a:off x="12144907" y="3320948"/>
              <a:ext cx="326390" cy="0"/>
            </a:xfrm>
            <a:custGeom>
              <a:avLst/>
              <a:gdLst/>
              <a:ahLst/>
              <a:cxnLst/>
              <a:rect l="l" t="t" r="r" b="b"/>
              <a:pathLst>
                <a:path w="326390">
                  <a:moveTo>
                    <a:pt x="325916" y="0"/>
                  </a:moveTo>
                  <a:lnTo>
                    <a:pt x="0" y="0"/>
                  </a:lnTo>
                </a:path>
              </a:pathLst>
            </a:custGeom>
            <a:ln w="10470">
              <a:solidFill>
                <a:srgbClr val="50B796"/>
              </a:solidFill>
            </a:ln>
          </p:spPr>
          <p:txBody>
            <a:bodyPr wrap="square" lIns="0" tIns="0" rIns="0" bIns="0" rtlCol="0"/>
            <a:lstStyle/>
            <a:p>
              <a:endParaRPr/>
            </a:p>
          </p:txBody>
        </p:sp>
      </p:grpSp>
      <p:sp>
        <p:nvSpPr>
          <p:cNvPr id="45" name="object 45"/>
          <p:cNvSpPr txBox="1">
            <a:spLocks noGrp="1"/>
          </p:cNvSpPr>
          <p:nvPr>
            <p:ph type="ftr" sz="quarter" idx="5"/>
          </p:nvPr>
        </p:nvSpPr>
        <p:spPr>
          <a:prstGeom prst="rect">
            <a:avLst/>
          </a:prstGeom>
        </p:spPr>
        <p:txBody>
          <a:bodyPr vert="horz" wrap="square" lIns="0" tIns="0" rIns="0" bIns="0" rtlCol="0">
            <a:spAutoFit/>
          </a:bodyPr>
          <a:lstStyle/>
          <a:p>
            <a:pPr marL="12700">
              <a:lnSpc>
                <a:spcPts val="1535"/>
              </a:lnSpc>
            </a:pPr>
            <a:r>
              <a:rPr dirty="0"/>
              <a:t>Primary</a:t>
            </a:r>
            <a:r>
              <a:rPr spc="30" dirty="0"/>
              <a:t> </a:t>
            </a:r>
            <a:r>
              <a:rPr dirty="0"/>
              <a:t>Care</a:t>
            </a:r>
            <a:r>
              <a:rPr spc="35" dirty="0"/>
              <a:t> </a:t>
            </a:r>
            <a:r>
              <a:rPr dirty="0"/>
              <a:t>People</a:t>
            </a:r>
            <a:r>
              <a:rPr spc="35" dirty="0"/>
              <a:t> </a:t>
            </a:r>
            <a:r>
              <a:rPr spc="-20" dirty="0"/>
              <a:t>Plan</a:t>
            </a:r>
          </a:p>
        </p:txBody>
      </p:sp>
      <p:sp>
        <p:nvSpPr>
          <p:cNvPr id="46" name="object 46"/>
          <p:cNvSpPr txBox="1">
            <a:spLocks noGrp="1"/>
          </p:cNvSpPr>
          <p:nvPr>
            <p:ph type="sldNum" sz="quarter" idx="7"/>
          </p:nvPr>
        </p:nvSpPr>
        <p:spPr>
          <a:prstGeom prst="rect">
            <a:avLst/>
          </a:prstGeom>
        </p:spPr>
        <p:txBody>
          <a:bodyPr vert="horz" wrap="square" lIns="0" tIns="0" rIns="0" bIns="0" rtlCol="0">
            <a:spAutoFit/>
          </a:bodyPr>
          <a:lstStyle/>
          <a:p>
            <a:pPr marL="38100">
              <a:lnSpc>
                <a:spcPts val="1535"/>
              </a:lnSpc>
            </a:pPr>
            <a:fld id="{81D60167-4931-47E6-BA6A-407CBD079E47}" type="slidenum">
              <a:rPr spc="-25" dirty="0"/>
              <a:t>34</a:t>
            </a:fld>
            <a:endParaRPr spc="-25"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86785" y="705117"/>
            <a:ext cx="18021285" cy="9721161"/>
          </a:xfrm>
          <a:prstGeom prst="rect">
            <a:avLst/>
          </a:prstGeom>
        </p:spPr>
      </p:pic>
      <p:sp>
        <p:nvSpPr>
          <p:cNvPr id="3" name="object 3"/>
          <p:cNvSpPr txBox="1">
            <a:spLocks noGrp="1"/>
          </p:cNvSpPr>
          <p:nvPr>
            <p:ph type="ftr" sz="quarter" idx="5"/>
          </p:nvPr>
        </p:nvSpPr>
        <p:spPr>
          <a:prstGeom prst="rect">
            <a:avLst/>
          </a:prstGeom>
        </p:spPr>
        <p:txBody>
          <a:bodyPr vert="horz" wrap="square" lIns="0" tIns="0" rIns="0" bIns="0" rtlCol="0">
            <a:spAutoFit/>
          </a:bodyPr>
          <a:lstStyle/>
          <a:p>
            <a:pPr marL="12700">
              <a:lnSpc>
                <a:spcPts val="1535"/>
              </a:lnSpc>
            </a:pPr>
            <a:r>
              <a:rPr dirty="0"/>
              <a:t>Primary</a:t>
            </a:r>
            <a:r>
              <a:rPr spc="30" dirty="0"/>
              <a:t> </a:t>
            </a:r>
            <a:r>
              <a:rPr dirty="0"/>
              <a:t>Care</a:t>
            </a:r>
            <a:r>
              <a:rPr spc="35" dirty="0"/>
              <a:t> </a:t>
            </a:r>
            <a:r>
              <a:rPr dirty="0"/>
              <a:t>People</a:t>
            </a:r>
            <a:r>
              <a:rPr spc="35" dirty="0"/>
              <a:t> </a:t>
            </a:r>
            <a:r>
              <a:rPr spc="-20" dirty="0"/>
              <a:t>Plan</a:t>
            </a:r>
          </a:p>
        </p:txBody>
      </p:sp>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8100">
              <a:lnSpc>
                <a:spcPts val="1535"/>
              </a:lnSpc>
            </a:pPr>
            <a:fld id="{81D60167-4931-47E6-BA6A-407CBD079E47}" type="slidenum">
              <a:rPr spc="-25" dirty="0"/>
              <a:t>35</a:t>
            </a:fld>
            <a:endParaRPr spc="-25"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 name="Picture 43" descr="A diagram of a delivery partner&#10;&#10;AI-generated content may be incorrect.">
            <a:extLst>
              <a:ext uri="{FF2B5EF4-FFF2-40B4-BE49-F238E27FC236}">
                <a16:creationId xmlns:a16="http://schemas.microsoft.com/office/drawing/2014/main" id="{FCCFEE21-5855-7A34-E87E-0FE393C9B2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34" y="507814"/>
            <a:ext cx="19919016" cy="10480861"/>
          </a:xfrm>
          <a:prstGeom prst="rect">
            <a:avLst/>
          </a:prstGeom>
        </p:spPr>
      </p:pic>
      <p:sp>
        <p:nvSpPr>
          <p:cNvPr id="8" name="object 8"/>
          <p:cNvSpPr txBox="1"/>
          <p:nvPr/>
        </p:nvSpPr>
        <p:spPr>
          <a:xfrm>
            <a:off x="3038717" y="2483483"/>
            <a:ext cx="2143125" cy="528320"/>
          </a:xfrm>
          <a:prstGeom prst="rect">
            <a:avLst/>
          </a:prstGeom>
        </p:spPr>
        <p:txBody>
          <a:bodyPr vert="horz" wrap="square" lIns="0" tIns="12065" rIns="0" bIns="0" rtlCol="0">
            <a:spAutoFit/>
          </a:bodyPr>
          <a:lstStyle/>
          <a:p>
            <a:pPr marL="12700">
              <a:lnSpc>
                <a:spcPct val="100000"/>
              </a:lnSpc>
              <a:spcBef>
                <a:spcPts val="95"/>
              </a:spcBef>
            </a:pPr>
            <a:r>
              <a:rPr sz="3300" b="1" spc="-10" dirty="0">
                <a:solidFill>
                  <a:srgbClr val="58595B"/>
                </a:solidFill>
                <a:latin typeface="Helvetica"/>
                <a:cs typeface="Helvetica"/>
              </a:rPr>
              <a:t>EMBRACE</a:t>
            </a:r>
            <a:endParaRPr sz="3300" dirty="0">
              <a:latin typeface="Helvetica"/>
              <a:cs typeface="Helvetica"/>
            </a:endParaRPr>
          </a:p>
        </p:txBody>
      </p:sp>
      <p:sp>
        <p:nvSpPr>
          <p:cNvPr id="9" name="object 9"/>
          <p:cNvSpPr txBox="1"/>
          <p:nvPr/>
        </p:nvSpPr>
        <p:spPr>
          <a:xfrm>
            <a:off x="7187282" y="2483483"/>
            <a:ext cx="2305685" cy="528320"/>
          </a:xfrm>
          <a:prstGeom prst="rect">
            <a:avLst/>
          </a:prstGeom>
        </p:spPr>
        <p:txBody>
          <a:bodyPr vert="horz" wrap="square" lIns="0" tIns="12065" rIns="0" bIns="0" rtlCol="0">
            <a:spAutoFit/>
          </a:bodyPr>
          <a:lstStyle/>
          <a:p>
            <a:pPr marL="12700">
              <a:lnSpc>
                <a:spcPct val="100000"/>
              </a:lnSpc>
              <a:spcBef>
                <a:spcPts val="95"/>
              </a:spcBef>
            </a:pPr>
            <a:r>
              <a:rPr sz="3300" b="1" spc="-10" dirty="0">
                <a:solidFill>
                  <a:srgbClr val="58595B"/>
                </a:solidFill>
                <a:latin typeface="Helvetica"/>
                <a:cs typeface="Helvetica"/>
              </a:rPr>
              <a:t>CHAMPION</a:t>
            </a:r>
            <a:endParaRPr sz="3300">
              <a:latin typeface="Helvetica"/>
              <a:cs typeface="Helvetica"/>
            </a:endParaRPr>
          </a:p>
        </p:txBody>
      </p:sp>
      <p:sp>
        <p:nvSpPr>
          <p:cNvPr id="10" name="object 10"/>
          <p:cNvSpPr txBox="1"/>
          <p:nvPr/>
        </p:nvSpPr>
        <p:spPr>
          <a:xfrm>
            <a:off x="11716987" y="2483483"/>
            <a:ext cx="2128520" cy="528320"/>
          </a:xfrm>
          <a:prstGeom prst="rect">
            <a:avLst/>
          </a:prstGeom>
        </p:spPr>
        <p:txBody>
          <a:bodyPr vert="horz" wrap="square" lIns="0" tIns="12065" rIns="0" bIns="0" rtlCol="0">
            <a:spAutoFit/>
          </a:bodyPr>
          <a:lstStyle/>
          <a:p>
            <a:pPr marL="12700">
              <a:lnSpc>
                <a:spcPct val="100000"/>
              </a:lnSpc>
              <a:spcBef>
                <a:spcPts val="95"/>
              </a:spcBef>
            </a:pPr>
            <a:r>
              <a:rPr sz="3300" b="1" spc="-55" dirty="0">
                <a:solidFill>
                  <a:srgbClr val="58595B"/>
                </a:solidFill>
                <a:latin typeface="Helvetica"/>
                <a:cs typeface="Helvetica"/>
              </a:rPr>
              <a:t>INNOVATE</a:t>
            </a:r>
            <a:endParaRPr sz="3300">
              <a:latin typeface="Helvetica"/>
              <a:cs typeface="Helvetica"/>
            </a:endParaRPr>
          </a:p>
        </p:txBody>
      </p:sp>
      <p:sp>
        <p:nvSpPr>
          <p:cNvPr id="11" name="object 11"/>
          <p:cNvSpPr txBox="1"/>
          <p:nvPr/>
        </p:nvSpPr>
        <p:spPr>
          <a:xfrm>
            <a:off x="16069105" y="2483483"/>
            <a:ext cx="1491615" cy="528320"/>
          </a:xfrm>
          <a:prstGeom prst="rect">
            <a:avLst/>
          </a:prstGeom>
        </p:spPr>
        <p:txBody>
          <a:bodyPr vert="horz" wrap="square" lIns="0" tIns="12065" rIns="0" bIns="0" rtlCol="0">
            <a:spAutoFit/>
          </a:bodyPr>
          <a:lstStyle/>
          <a:p>
            <a:pPr marL="12700">
              <a:lnSpc>
                <a:spcPct val="100000"/>
              </a:lnSpc>
              <a:spcBef>
                <a:spcPts val="95"/>
              </a:spcBef>
            </a:pPr>
            <a:r>
              <a:rPr sz="3300" b="1" spc="-10" dirty="0">
                <a:solidFill>
                  <a:srgbClr val="58595B"/>
                </a:solidFill>
                <a:latin typeface="Helvetica"/>
                <a:cs typeface="Helvetica"/>
              </a:rPr>
              <a:t>SHARE</a:t>
            </a:r>
            <a:endParaRPr sz="3300">
              <a:latin typeface="Helvetica"/>
              <a:cs typeface="Helvetica"/>
            </a:endParaRPr>
          </a:p>
        </p:txBody>
      </p:sp>
      <p:sp>
        <p:nvSpPr>
          <p:cNvPr id="38" name="object 38"/>
          <p:cNvSpPr txBox="1">
            <a:spLocks noGrp="1"/>
          </p:cNvSpPr>
          <p:nvPr>
            <p:ph type="title"/>
          </p:nvPr>
        </p:nvSpPr>
        <p:spPr>
          <a:xfrm>
            <a:off x="976064" y="703924"/>
            <a:ext cx="11104880" cy="1030605"/>
          </a:xfrm>
          <a:prstGeom prst="rect">
            <a:avLst/>
          </a:prstGeom>
        </p:spPr>
        <p:txBody>
          <a:bodyPr vert="horz" wrap="square" lIns="0" tIns="12065" rIns="0" bIns="0" rtlCol="0">
            <a:spAutoFit/>
          </a:bodyPr>
          <a:lstStyle/>
          <a:p>
            <a:pPr marL="12700">
              <a:lnSpc>
                <a:spcPct val="100000"/>
              </a:lnSpc>
              <a:spcBef>
                <a:spcPts val="95"/>
              </a:spcBef>
            </a:pPr>
            <a:r>
              <a:rPr sz="6600" dirty="0"/>
              <a:t>How</a:t>
            </a:r>
            <a:r>
              <a:rPr sz="6600" spc="-140" dirty="0"/>
              <a:t> </a:t>
            </a:r>
            <a:r>
              <a:rPr sz="6600" dirty="0"/>
              <a:t>we</a:t>
            </a:r>
            <a:r>
              <a:rPr sz="6600" spc="-145" dirty="0"/>
              <a:t> </a:t>
            </a:r>
            <a:r>
              <a:rPr sz="6600" dirty="0"/>
              <a:t>will</a:t>
            </a:r>
            <a:r>
              <a:rPr sz="6600" spc="-135" dirty="0"/>
              <a:t> </a:t>
            </a:r>
            <a:r>
              <a:rPr sz="6600" dirty="0"/>
              <a:t>deliver</a:t>
            </a:r>
            <a:r>
              <a:rPr sz="6600" spc="-145" dirty="0"/>
              <a:t> </a:t>
            </a:r>
            <a:r>
              <a:rPr sz="6600" dirty="0"/>
              <a:t>the</a:t>
            </a:r>
            <a:r>
              <a:rPr sz="6600" spc="-145" dirty="0"/>
              <a:t> </a:t>
            </a:r>
            <a:r>
              <a:rPr sz="6600" spc="-20" dirty="0"/>
              <a:t>plan</a:t>
            </a:r>
            <a:endParaRPr sz="6600"/>
          </a:p>
        </p:txBody>
      </p:sp>
      <p:sp>
        <p:nvSpPr>
          <p:cNvPr id="39" name="object 39"/>
          <p:cNvSpPr/>
          <p:nvPr/>
        </p:nvSpPr>
        <p:spPr>
          <a:xfrm>
            <a:off x="1496805" y="3239594"/>
            <a:ext cx="18076545" cy="320675"/>
          </a:xfrm>
          <a:custGeom>
            <a:avLst/>
            <a:gdLst/>
            <a:ahLst/>
            <a:cxnLst/>
            <a:rect l="l" t="t" r="r" b="b"/>
            <a:pathLst>
              <a:path w="18076545" h="320675">
                <a:moveTo>
                  <a:pt x="9111392" y="0"/>
                </a:moveTo>
                <a:lnTo>
                  <a:pt x="8456195" y="804"/>
                </a:lnTo>
                <a:lnTo>
                  <a:pt x="7812851" y="3635"/>
                </a:lnTo>
                <a:lnTo>
                  <a:pt x="7182982" y="8426"/>
                </a:lnTo>
                <a:lnTo>
                  <a:pt x="6568080" y="15107"/>
                </a:lnTo>
                <a:lnTo>
                  <a:pt x="5969639" y="23611"/>
                </a:lnTo>
                <a:lnTo>
                  <a:pt x="5389149" y="33869"/>
                </a:lnTo>
                <a:lnTo>
                  <a:pt x="4828103" y="45814"/>
                </a:lnTo>
                <a:lnTo>
                  <a:pt x="4346925" y="57791"/>
                </a:lnTo>
                <a:lnTo>
                  <a:pt x="3883338" y="70998"/>
                </a:lnTo>
                <a:lnTo>
                  <a:pt x="3438388" y="85388"/>
                </a:lnTo>
                <a:lnTo>
                  <a:pt x="3013123" y="100912"/>
                </a:lnTo>
                <a:lnTo>
                  <a:pt x="2657989" y="115389"/>
                </a:lnTo>
                <a:lnTo>
                  <a:pt x="2319432" y="130665"/>
                </a:lnTo>
                <a:lnTo>
                  <a:pt x="1998153" y="146708"/>
                </a:lnTo>
                <a:lnTo>
                  <a:pt x="1737055" y="161046"/>
                </a:lnTo>
                <a:lnTo>
                  <a:pt x="1489609" y="175904"/>
                </a:lnTo>
                <a:lnTo>
                  <a:pt x="1256258" y="191262"/>
                </a:lnTo>
                <a:lnTo>
                  <a:pt x="1072883" y="204427"/>
                </a:lnTo>
                <a:lnTo>
                  <a:pt x="899860" y="217914"/>
                </a:lnTo>
                <a:lnTo>
                  <a:pt x="737442" y="231710"/>
                </a:lnTo>
                <a:lnTo>
                  <a:pt x="615317" y="242962"/>
                </a:lnTo>
                <a:lnTo>
                  <a:pt x="500275" y="254398"/>
                </a:lnTo>
                <a:lnTo>
                  <a:pt x="392446" y="266014"/>
                </a:lnTo>
                <a:lnTo>
                  <a:pt x="291962" y="277802"/>
                </a:lnTo>
                <a:lnTo>
                  <a:pt x="221498" y="286752"/>
                </a:lnTo>
                <a:lnTo>
                  <a:pt x="155294" y="295794"/>
                </a:lnTo>
                <a:lnTo>
                  <a:pt x="93406" y="304925"/>
                </a:lnTo>
                <a:lnTo>
                  <a:pt x="35889" y="314142"/>
                </a:lnTo>
                <a:lnTo>
                  <a:pt x="0" y="320333"/>
                </a:lnTo>
                <a:lnTo>
                  <a:pt x="258082" y="301740"/>
                </a:lnTo>
                <a:lnTo>
                  <a:pt x="533900" y="283735"/>
                </a:lnTo>
                <a:lnTo>
                  <a:pt x="864694" y="264214"/>
                </a:lnTo>
                <a:lnTo>
                  <a:pt x="1216422" y="245506"/>
                </a:lnTo>
                <a:lnTo>
                  <a:pt x="1630810" y="225719"/>
                </a:lnTo>
                <a:lnTo>
                  <a:pt x="2068956" y="207031"/>
                </a:lnTo>
                <a:lnTo>
                  <a:pt x="2577050" y="187804"/>
                </a:lnTo>
                <a:lnTo>
                  <a:pt x="3111102" y="170036"/>
                </a:lnTo>
                <a:lnTo>
                  <a:pt x="3721595" y="152394"/>
                </a:lnTo>
                <a:lnTo>
                  <a:pt x="4359347" y="136654"/>
                </a:lnTo>
                <a:lnTo>
                  <a:pt x="5022460" y="122902"/>
                </a:lnTo>
                <a:lnTo>
                  <a:pt x="5767252" y="110350"/>
                </a:lnTo>
                <a:lnTo>
                  <a:pt x="6537172" y="100343"/>
                </a:lnTo>
                <a:lnTo>
                  <a:pt x="7329808" y="92993"/>
                </a:lnTo>
                <a:lnTo>
                  <a:pt x="8142749" y="88410"/>
                </a:lnTo>
                <a:lnTo>
                  <a:pt x="8909091" y="86731"/>
                </a:lnTo>
                <a:lnTo>
                  <a:pt x="9038164" y="86696"/>
                </a:lnTo>
                <a:lnTo>
                  <a:pt x="9806863" y="87958"/>
                </a:lnTo>
                <a:lnTo>
                  <a:pt x="10622713" y="92105"/>
                </a:lnTo>
                <a:lnTo>
                  <a:pt x="11418630" y="99037"/>
                </a:lnTo>
                <a:lnTo>
                  <a:pt x="12192202" y="108642"/>
                </a:lnTo>
                <a:lnTo>
                  <a:pt x="12941017" y="120810"/>
                </a:lnTo>
                <a:lnTo>
                  <a:pt x="13608173" y="134221"/>
                </a:lnTo>
                <a:lnTo>
                  <a:pt x="14250283" y="149636"/>
                </a:lnTo>
                <a:lnTo>
                  <a:pt x="14865450" y="166967"/>
                </a:lnTo>
                <a:lnTo>
                  <a:pt x="15404066" y="184463"/>
                </a:lnTo>
                <a:lnTo>
                  <a:pt x="15916988" y="203429"/>
                </a:lnTo>
                <a:lnTo>
                  <a:pt x="16359755" y="221891"/>
                </a:lnTo>
                <a:lnTo>
                  <a:pt x="16778982" y="241463"/>
                </a:lnTo>
                <a:lnTo>
                  <a:pt x="17135254" y="259985"/>
                </a:lnTo>
                <a:lnTo>
                  <a:pt x="17470768" y="279328"/>
                </a:lnTo>
                <a:lnTo>
                  <a:pt x="17750932" y="297182"/>
                </a:lnTo>
                <a:lnTo>
                  <a:pt x="18013501" y="315631"/>
                </a:lnTo>
                <a:lnTo>
                  <a:pt x="18076329" y="320333"/>
                </a:lnTo>
                <a:lnTo>
                  <a:pt x="18021756" y="311060"/>
                </a:lnTo>
                <a:lnTo>
                  <a:pt x="17962776" y="301872"/>
                </a:lnTo>
                <a:lnTo>
                  <a:pt x="17899443" y="292770"/>
                </a:lnTo>
                <a:lnTo>
                  <a:pt x="17831813" y="283759"/>
                </a:lnTo>
                <a:lnTo>
                  <a:pt x="17735051" y="271887"/>
                </a:lnTo>
                <a:lnTo>
                  <a:pt x="17630878" y="260184"/>
                </a:lnTo>
                <a:lnTo>
                  <a:pt x="17519426" y="248657"/>
                </a:lnTo>
                <a:lnTo>
                  <a:pt x="17400826" y="237312"/>
                </a:lnTo>
                <a:lnTo>
                  <a:pt x="17242722" y="223396"/>
                </a:lnTo>
                <a:lnTo>
                  <a:pt x="17073911" y="209784"/>
                </a:lnTo>
                <a:lnTo>
                  <a:pt x="16894646" y="196488"/>
                </a:lnTo>
                <a:lnTo>
                  <a:pt x="16666091" y="180969"/>
                </a:lnTo>
                <a:lnTo>
                  <a:pt x="16423294" y="165942"/>
                </a:lnTo>
                <a:lnTo>
                  <a:pt x="16166698" y="151428"/>
                </a:lnTo>
                <a:lnTo>
                  <a:pt x="15850484" y="135171"/>
                </a:lnTo>
                <a:lnTo>
                  <a:pt x="15516792" y="119673"/>
                </a:lnTo>
                <a:lnTo>
                  <a:pt x="15166322" y="104965"/>
                </a:lnTo>
                <a:lnTo>
                  <a:pt x="14746143" y="89165"/>
                </a:lnTo>
                <a:lnTo>
                  <a:pt x="14306016" y="74487"/>
                </a:lnTo>
                <a:lnTo>
                  <a:pt x="13846990" y="60979"/>
                </a:lnTo>
                <a:lnTo>
                  <a:pt x="13370111" y="48690"/>
                </a:lnTo>
                <a:lnTo>
                  <a:pt x="12813589" y="36380"/>
                </a:lnTo>
                <a:lnTo>
                  <a:pt x="12237291" y="25742"/>
                </a:lnTo>
                <a:lnTo>
                  <a:pt x="11642710" y="16842"/>
                </a:lnTo>
                <a:lnTo>
                  <a:pt x="11031337" y="9749"/>
                </a:lnTo>
                <a:lnTo>
                  <a:pt x="10404665" y="4533"/>
                </a:lnTo>
                <a:lnTo>
                  <a:pt x="9764186" y="1260"/>
                </a:lnTo>
                <a:lnTo>
                  <a:pt x="9111392" y="0"/>
                </a:lnTo>
                <a:close/>
              </a:path>
            </a:pathLst>
          </a:custGeom>
          <a:solidFill>
            <a:srgbClr val="BCBEC0"/>
          </a:solidFill>
        </p:spPr>
        <p:txBody>
          <a:bodyPr wrap="square" lIns="0" tIns="0" rIns="0" bIns="0" rtlCol="0"/>
          <a:lstStyle/>
          <a:p>
            <a:endParaRPr/>
          </a:p>
        </p:txBody>
      </p:sp>
      <p:sp>
        <p:nvSpPr>
          <p:cNvPr id="40" name="object 40"/>
          <p:cNvSpPr txBox="1">
            <a:spLocks noGrp="1"/>
          </p:cNvSpPr>
          <p:nvPr>
            <p:ph type="ftr" sz="quarter" idx="5"/>
          </p:nvPr>
        </p:nvSpPr>
        <p:spPr>
          <a:prstGeom prst="rect">
            <a:avLst/>
          </a:prstGeom>
        </p:spPr>
        <p:txBody>
          <a:bodyPr vert="horz" wrap="square" lIns="0" tIns="0" rIns="0" bIns="0" rtlCol="0">
            <a:spAutoFit/>
          </a:bodyPr>
          <a:lstStyle/>
          <a:p>
            <a:pPr marL="12700">
              <a:lnSpc>
                <a:spcPts val="1535"/>
              </a:lnSpc>
            </a:pPr>
            <a:r>
              <a:rPr dirty="0"/>
              <a:t>Primary</a:t>
            </a:r>
            <a:r>
              <a:rPr spc="30" dirty="0"/>
              <a:t> </a:t>
            </a:r>
            <a:r>
              <a:rPr dirty="0"/>
              <a:t>Care</a:t>
            </a:r>
            <a:r>
              <a:rPr spc="35" dirty="0"/>
              <a:t> </a:t>
            </a:r>
            <a:r>
              <a:rPr dirty="0"/>
              <a:t>People</a:t>
            </a:r>
            <a:r>
              <a:rPr spc="35" dirty="0"/>
              <a:t> </a:t>
            </a:r>
            <a:r>
              <a:rPr spc="-20" dirty="0"/>
              <a:t>Plan</a:t>
            </a:r>
          </a:p>
        </p:txBody>
      </p:sp>
      <p:sp>
        <p:nvSpPr>
          <p:cNvPr id="41" name="object 41"/>
          <p:cNvSpPr txBox="1">
            <a:spLocks noGrp="1"/>
          </p:cNvSpPr>
          <p:nvPr>
            <p:ph type="sldNum" sz="quarter" idx="7"/>
          </p:nvPr>
        </p:nvSpPr>
        <p:spPr>
          <a:prstGeom prst="rect">
            <a:avLst/>
          </a:prstGeom>
        </p:spPr>
        <p:txBody>
          <a:bodyPr vert="horz" wrap="square" lIns="0" tIns="0" rIns="0" bIns="0" rtlCol="0">
            <a:spAutoFit/>
          </a:bodyPr>
          <a:lstStyle/>
          <a:p>
            <a:pPr marL="38100">
              <a:lnSpc>
                <a:spcPts val="1535"/>
              </a:lnSpc>
            </a:pPr>
            <a:fld id="{81D60167-4931-47E6-BA6A-407CBD079E47}" type="slidenum">
              <a:rPr spc="-25" dirty="0"/>
              <a:t>36</a:t>
            </a:fld>
            <a:endParaRPr spc="-25"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20104098" cy="11308555"/>
          </a:xfrm>
          <a:prstGeom prst="rect">
            <a:avLst/>
          </a:prstGeom>
        </p:spPr>
      </p:pic>
      <p:sp>
        <p:nvSpPr>
          <p:cNvPr id="3" name="object 3"/>
          <p:cNvSpPr txBox="1">
            <a:spLocks noGrp="1"/>
          </p:cNvSpPr>
          <p:nvPr>
            <p:ph type="ftr" sz="quarter" idx="5"/>
          </p:nvPr>
        </p:nvSpPr>
        <p:spPr>
          <a:xfrm>
            <a:off x="991564" y="10632416"/>
            <a:ext cx="2204085" cy="195503"/>
          </a:xfrm>
          <a:prstGeom prst="rect">
            <a:avLst/>
          </a:prstGeom>
        </p:spPr>
        <p:txBody>
          <a:bodyPr vert="horz" wrap="square" lIns="0" tIns="0" rIns="0" bIns="0" rtlCol="0">
            <a:spAutoFit/>
          </a:bodyPr>
          <a:lstStyle/>
          <a:p>
            <a:pPr marL="12700">
              <a:lnSpc>
                <a:spcPts val="1535"/>
              </a:lnSpc>
            </a:pPr>
            <a:r>
              <a:rPr dirty="0">
                <a:solidFill>
                  <a:schemeClr val="bg1"/>
                </a:solidFill>
              </a:rPr>
              <a:t>Primary</a:t>
            </a:r>
            <a:r>
              <a:rPr spc="30" dirty="0">
                <a:solidFill>
                  <a:schemeClr val="bg1"/>
                </a:solidFill>
              </a:rPr>
              <a:t> </a:t>
            </a:r>
            <a:r>
              <a:rPr dirty="0">
                <a:solidFill>
                  <a:schemeClr val="bg1"/>
                </a:solidFill>
              </a:rPr>
              <a:t>Care</a:t>
            </a:r>
            <a:r>
              <a:rPr spc="35" dirty="0">
                <a:solidFill>
                  <a:schemeClr val="bg1"/>
                </a:solidFill>
              </a:rPr>
              <a:t> </a:t>
            </a:r>
            <a:r>
              <a:rPr dirty="0">
                <a:solidFill>
                  <a:schemeClr val="bg1"/>
                </a:solidFill>
              </a:rPr>
              <a:t>People</a:t>
            </a:r>
            <a:r>
              <a:rPr spc="35" dirty="0">
                <a:solidFill>
                  <a:schemeClr val="bg1"/>
                </a:solidFill>
              </a:rPr>
              <a:t> </a:t>
            </a:r>
            <a:r>
              <a:rPr spc="-20" dirty="0">
                <a:solidFill>
                  <a:schemeClr val="bg1"/>
                </a:solidFill>
              </a:rPr>
              <a:t>Plan</a:t>
            </a:r>
          </a:p>
        </p:txBody>
      </p:sp>
      <p:sp>
        <p:nvSpPr>
          <p:cNvPr id="4" name="object 4"/>
          <p:cNvSpPr txBox="1">
            <a:spLocks noGrp="1"/>
          </p:cNvSpPr>
          <p:nvPr>
            <p:ph type="sldNum" sz="quarter" idx="7"/>
          </p:nvPr>
        </p:nvSpPr>
        <p:spPr>
          <a:xfrm>
            <a:off x="18852094" y="10632416"/>
            <a:ext cx="299084" cy="195503"/>
          </a:xfrm>
          <a:prstGeom prst="rect">
            <a:avLst/>
          </a:prstGeom>
        </p:spPr>
        <p:txBody>
          <a:bodyPr vert="horz" wrap="square" lIns="0" tIns="0" rIns="0" bIns="0" rtlCol="0">
            <a:spAutoFit/>
          </a:bodyPr>
          <a:lstStyle/>
          <a:p>
            <a:pPr marL="38100">
              <a:lnSpc>
                <a:spcPts val="1535"/>
              </a:lnSpc>
            </a:pPr>
            <a:fld id="{81D60167-4931-47E6-BA6A-407CBD079E47}" type="slidenum">
              <a:rPr spc="-25" dirty="0">
                <a:solidFill>
                  <a:schemeClr val="bg1"/>
                </a:solidFill>
              </a:rPr>
              <a:t>37</a:t>
            </a:fld>
            <a:endParaRPr spc="-25" dirty="0">
              <a:solidFill>
                <a:schemeClr val="bg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125285" y="5162146"/>
            <a:ext cx="6932295" cy="4785360"/>
          </a:xfrm>
          <a:custGeom>
            <a:avLst/>
            <a:gdLst/>
            <a:ahLst/>
            <a:cxnLst/>
            <a:rect l="l" t="t" r="r" b="b"/>
            <a:pathLst>
              <a:path w="6932294" h="4785359">
                <a:moveTo>
                  <a:pt x="6931726" y="0"/>
                </a:moveTo>
                <a:lnTo>
                  <a:pt x="0" y="0"/>
                </a:lnTo>
                <a:lnTo>
                  <a:pt x="0" y="4785194"/>
                </a:lnTo>
                <a:lnTo>
                  <a:pt x="6931726" y="4785194"/>
                </a:lnTo>
                <a:lnTo>
                  <a:pt x="6931726" y="0"/>
                </a:lnTo>
                <a:close/>
              </a:path>
            </a:pathLst>
          </a:custGeom>
          <a:solidFill>
            <a:srgbClr val="1273B8">
              <a:alpha val="9999"/>
            </a:srgbClr>
          </a:solid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33020">
              <a:lnSpc>
                <a:spcPct val="100000"/>
              </a:lnSpc>
              <a:spcBef>
                <a:spcPts val="95"/>
              </a:spcBef>
            </a:pPr>
            <a:r>
              <a:rPr dirty="0">
                <a:solidFill>
                  <a:srgbClr val="1273B8"/>
                </a:solidFill>
              </a:rPr>
              <a:t>Financial</a:t>
            </a:r>
            <a:r>
              <a:rPr spc="-220" dirty="0">
                <a:solidFill>
                  <a:srgbClr val="1273B8"/>
                </a:solidFill>
              </a:rPr>
              <a:t> </a:t>
            </a:r>
            <a:r>
              <a:rPr dirty="0">
                <a:solidFill>
                  <a:srgbClr val="1273B8"/>
                </a:solidFill>
              </a:rPr>
              <a:t>Strategy</a:t>
            </a:r>
            <a:r>
              <a:rPr spc="-220" dirty="0">
                <a:solidFill>
                  <a:srgbClr val="1273B8"/>
                </a:solidFill>
              </a:rPr>
              <a:t> </a:t>
            </a:r>
            <a:r>
              <a:rPr dirty="0">
                <a:solidFill>
                  <a:srgbClr val="1273B8"/>
                </a:solidFill>
              </a:rPr>
              <a:t>and</a:t>
            </a:r>
            <a:r>
              <a:rPr spc="-215" dirty="0">
                <a:solidFill>
                  <a:srgbClr val="1273B8"/>
                </a:solidFill>
              </a:rPr>
              <a:t> </a:t>
            </a:r>
            <a:r>
              <a:rPr spc="-25" dirty="0">
                <a:solidFill>
                  <a:srgbClr val="1273B8"/>
                </a:solidFill>
              </a:rPr>
              <a:t>Resource</a:t>
            </a:r>
            <a:r>
              <a:rPr spc="-434" dirty="0">
                <a:solidFill>
                  <a:srgbClr val="1273B8"/>
                </a:solidFill>
              </a:rPr>
              <a:t> </a:t>
            </a:r>
            <a:r>
              <a:rPr spc="-10" dirty="0">
                <a:solidFill>
                  <a:srgbClr val="1273B8"/>
                </a:solidFill>
              </a:rPr>
              <a:t>Allocation</a:t>
            </a:r>
          </a:p>
        </p:txBody>
      </p:sp>
      <p:sp>
        <p:nvSpPr>
          <p:cNvPr id="4" name="object 4"/>
          <p:cNvSpPr txBox="1"/>
          <p:nvPr/>
        </p:nvSpPr>
        <p:spPr>
          <a:xfrm>
            <a:off x="1034388" y="2725436"/>
            <a:ext cx="17968595" cy="1734820"/>
          </a:xfrm>
          <a:prstGeom prst="rect">
            <a:avLst/>
          </a:prstGeom>
        </p:spPr>
        <p:txBody>
          <a:bodyPr vert="horz" wrap="square" lIns="0" tIns="12700" rIns="0" bIns="0" rtlCol="0">
            <a:spAutoFit/>
          </a:bodyPr>
          <a:lstStyle/>
          <a:p>
            <a:pPr marL="12700" marR="5080">
              <a:lnSpc>
                <a:spcPct val="100000"/>
              </a:lnSpc>
              <a:spcBef>
                <a:spcPts val="100"/>
              </a:spcBef>
            </a:pPr>
            <a:r>
              <a:rPr sz="2800" dirty="0">
                <a:solidFill>
                  <a:srgbClr val="575756"/>
                </a:solidFill>
                <a:latin typeface="Helvetica"/>
                <a:cs typeface="Helvetica"/>
              </a:rPr>
              <a:t>Effectively</a:t>
            </a:r>
            <a:r>
              <a:rPr sz="2800" spc="-80" dirty="0">
                <a:solidFill>
                  <a:srgbClr val="575756"/>
                </a:solidFill>
                <a:latin typeface="Helvetica"/>
                <a:cs typeface="Helvetica"/>
              </a:rPr>
              <a:t> </a:t>
            </a:r>
            <a:r>
              <a:rPr sz="2800" dirty="0">
                <a:solidFill>
                  <a:srgbClr val="575756"/>
                </a:solidFill>
                <a:latin typeface="Helvetica"/>
                <a:cs typeface="Helvetica"/>
              </a:rPr>
              <a:t>managing</a:t>
            </a:r>
            <a:r>
              <a:rPr sz="2800" spc="-80" dirty="0">
                <a:solidFill>
                  <a:srgbClr val="575756"/>
                </a:solidFill>
                <a:latin typeface="Helvetica"/>
                <a:cs typeface="Helvetica"/>
              </a:rPr>
              <a:t> </a:t>
            </a:r>
            <a:r>
              <a:rPr sz="2800" dirty="0">
                <a:solidFill>
                  <a:srgbClr val="575756"/>
                </a:solidFill>
                <a:latin typeface="Helvetica"/>
                <a:cs typeface="Helvetica"/>
              </a:rPr>
              <a:t>and</a:t>
            </a:r>
            <a:r>
              <a:rPr sz="2800" spc="-75" dirty="0">
                <a:solidFill>
                  <a:srgbClr val="575756"/>
                </a:solidFill>
                <a:latin typeface="Helvetica"/>
                <a:cs typeface="Helvetica"/>
              </a:rPr>
              <a:t> </a:t>
            </a:r>
            <a:r>
              <a:rPr sz="2800" dirty="0">
                <a:solidFill>
                  <a:srgbClr val="575756"/>
                </a:solidFill>
                <a:latin typeface="Helvetica"/>
                <a:cs typeface="Helvetica"/>
              </a:rPr>
              <a:t>utilising</a:t>
            </a:r>
            <a:r>
              <a:rPr sz="2800" spc="-80" dirty="0">
                <a:solidFill>
                  <a:srgbClr val="575756"/>
                </a:solidFill>
                <a:latin typeface="Helvetica"/>
                <a:cs typeface="Helvetica"/>
              </a:rPr>
              <a:t> </a:t>
            </a:r>
            <a:r>
              <a:rPr sz="2800" dirty="0">
                <a:solidFill>
                  <a:srgbClr val="575756"/>
                </a:solidFill>
                <a:latin typeface="Helvetica"/>
                <a:cs typeface="Helvetica"/>
              </a:rPr>
              <a:t>resources</a:t>
            </a:r>
            <a:r>
              <a:rPr sz="2800" spc="-75" dirty="0">
                <a:solidFill>
                  <a:srgbClr val="575756"/>
                </a:solidFill>
                <a:latin typeface="Helvetica"/>
                <a:cs typeface="Helvetica"/>
              </a:rPr>
              <a:t> </a:t>
            </a:r>
            <a:r>
              <a:rPr sz="2800" dirty="0">
                <a:solidFill>
                  <a:srgbClr val="575756"/>
                </a:solidFill>
                <a:latin typeface="Helvetica"/>
                <a:cs typeface="Helvetica"/>
              </a:rPr>
              <a:t>aligned</a:t>
            </a:r>
            <a:r>
              <a:rPr sz="2800" spc="-80" dirty="0">
                <a:solidFill>
                  <a:srgbClr val="575756"/>
                </a:solidFill>
                <a:latin typeface="Helvetica"/>
                <a:cs typeface="Helvetica"/>
              </a:rPr>
              <a:t> </a:t>
            </a:r>
            <a:r>
              <a:rPr sz="2800" dirty="0">
                <a:solidFill>
                  <a:srgbClr val="575756"/>
                </a:solidFill>
                <a:latin typeface="Helvetica"/>
                <a:cs typeface="Helvetica"/>
              </a:rPr>
              <a:t>to</a:t>
            </a:r>
            <a:r>
              <a:rPr sz="2800" spc="-75" dirty="0">
                <a:solidFill>
                  <a:srgbClr val="575756"/>
                </a:solidFill>
                <a:latin typeface="Helvetica"/>
                <a:cs typeface="Helvetica"/>
              </a:rPr>
              <a:t> </a:t>
            </a:r>
            <a:r>
              <a:rPr sz="2800" dirty="0">
                <a:solidFill>
                  <a:srgbClr val="575756"/>
                </a:solidFill>
                <a:latin typeface="Helvetica"/>
                <a:cs typeface="Helvetica"/>
              </a:rPr>
              <a:t>the</a:t>
            </a:r>
            <a:r>
              <a:rPr sz="2800" spc="-80" dirty="0">
                <a:solidFill>
                  <a:srgbClr val="575756"/>
                </a:solidFill>
                <a:latin typeface="Helvetica"/>
                <a:cs typeface="Helvetica"/>
              </a:rPr>
              <a:t> </a:t>
            </a:r>
            <a:r>
              <a:rPr sz="2800" dirty="0">
                <a:solidFill>
                  <a:srgbClr val="575756"/>
                </a:solidFill>
                <a:latin typeface="Helvetica"/>
                <a:cs typeface="Helvetica"/>
              </a:rPr>
              <a:t>delivery</a:t>
            </a:r>
            <a:r>
              <a:rPr sz="2800" spc="-75" dirty="0">
                <a:solidFill>
                  <a:srgbClr val="575756"/>
                </a:solidFill>
                <a:latin typeface="Helvetica"/>
                <a:cs typeface="Helvetica"/>
              </a:rPr>
              <a:t> </a:t>
            </a:r>
            <a:r>
              <a:rPr sz="2800" dirty="0">
                <a:solidFill>
                  <a:srgbClr val="575756"/>
                </a:solidFill>
                <a:latin typeface="Helvetica"/>
                <a:cs typeface="Helvetica"/>
              </a:rPr>
              <a:t>of</a:t>
            </a:r>
            <a:r>
              <a:rPr sz="2800" spc="-80" dirty="0">
                <a:solidFill>
                  <a:srgbClr val="575756"/>
                </a:solidFill>
                <a:latin typeface="Helvetica"/>
                <a:cs typeface="Helvetica"/>
              </a:rPr>
              <a:t> </a:t>
            </a:r>
            <a:r>
              <a:rPr sz="2800" dirty="0">
                <a:solidFill>
                  <a:srgbClr val="575756"/>
                </a:solidFill>
                <a:latin typeface="Helvetica"/>
                <a:cs typeface="Helvetica"/>
              </a:rPr>
              <a:t>our</a:t>
            </a:r>
            <a:r>
              <a:rPr sz="2800" spc="-80" dirty="0">
                <a:solidFill>
                  <a:srgbClr val="575756"/>
                </a:solidFill>
                <a:latin typeface="Helvetica"/>
                <a:cs typeface="Helvetica"/>
              </a:rPr>
              <a:t> </a:t>
            </a:r>
            <a:r>
              <a:rPr sz="2800" dirty="0">
                <a:solidFill>
                  <a:srgbClr val="575756"/>
                </a:solidFill>
                <a:latin typeface="Helvetica"/>
                <a:cs typeface="Helvetica"/>
              </a:rPr>
              <a:t>Primary</a:t>
            </a:r>
            <a:r>
              <a:rPr sz="2800" spc="-75" dirty="0">
                <a:solidFill>
                  <a:srgbClr val="575756"/>
                </a:solidFill>
                <a:latin typeface="Helvetica"/>
                <a:cs typeface="Helvetica"/>
              </a:rPr>
              <a:t> </a:t>
            </a:r>
            <a:r>
              <a:rPr sz="2800" dirty="0">
                <a:solidFill>
                  <a:srgbClr val="575756"/>
                </a:solidFill>
                <a:latin typeface="Helvetica"/>
                <a:cs typeface="Helvetica"/>
              </a:rPr>
              <a:t>Care</a:t>
            </a:r>
            <a:r>
              <a:rPr sz="2800" spc="-80" dirty="0">
                <a:solidFill>
                  <a:srgbClr val="575756"/>
                </a:solidFill>
                <a:latin typeface="Helvetica"/>
                <a:cs typeface="Helvetica"/>
              </a:rPr>
              <a:t> </a:t>
            </a:r>
            <a:r>
              <a:rPr sz="2800" dirty="0">
                <a:solidFill>
                  <a:srgbClr val="575756"/>
                </a:solidFill>
                <a:latin typeface="Helvetica"/>
                <a:cs typeface="Helvetica"/>
              </a:rPr>
              <a:t>People</a:t>
            </a:r>
            <a:r>
              <a:rPr sz="2800" spc="-75" dirty="0">
                <a:solidFill>
                  <a:srgbClr val="575756"/>
                </a:solidFill>
                <a:latin typeface="Helvetica"/>
                <a:cs typeface="Helvetica"/>
              </a:rPr>
              <a:t> </a:t>
            </a:r>
            <a:r>
              <a:rPr sz="2800" dirty="0">
                <a:solidFill>
                  <a:srgbClr val="575756"/>
                </a:solidFill>
                <a:latin typeface="Helvetica"/>
                <a:cs typeface="Helvetica"/>
              </a:rPr>
              <a:t>Plan</a:t>
            </a:r>
            <a:r>
              <a:rPr sz="2800" spc="-80" dirty="0">
                <a:solidFill>
                  <a:srgbClr val="575756"/>
                </a:solidFill>
                <a:latin typeface="Helvetica"/>
                <a:cs typeface="Helvetica"/>
              </a:rPr>
              <a:t> </a:t>
            </a:r>
            <a:r>
              <a:rPr sz="2800" dirty="0">
                <a:solidFill>
                  <a:srgbClr val="575756"/>
                </a:solidFill>
                <a:latin typeface="Helvetica"/>
                <a:cs typeface="Helvetica"/>
              </a:rPr>
              <a:t>is</a:t>
            </a:r>
            <a:r>
              <a:rPr sz="2800" spc="-75" dirty="0">
                <a:solidFill>
                  <a:srgbClr val="575756"/>
                </a:solidFill>
                <a:latin typeface="Helvetica"/>
                <a:cs typeface="Helvetica"/>
              </a:rPr>
              <a:t> </a:t>
            </a:r>
            <a:r>
              <a:rPr sz="2800" dirty="0">
                <a:solidFill>
                  <a:srgbClr val="575756"/>
                </a:solidFill>
                <a:latin typeface="Helvetica"/>
                <a:cs typeface="Helvetica"/>
              </a:rPr>
              <a:t>crucial</a:t>
            </a:r>
            <a:r>
              <a:rPr sz="2800" spc="-80" dirty="0">
                <a:solidFill>
                  <a:srgbClr val="575756"/>
                </a:solidFill>
                <a:latin typeface="Helvetica"/>
                <a:cs typeface="Helvetica"/>
              </a:rPr>
              <a:t> </a:t>
            </a:r>
            <a:r>
              <a:rPr sz="2800" spc="-25" dirty="0">
                <a:solidFill>
                  <a:srgbClr val="575756"/>
                </a:solidFill>
                <a:latin typeface="Helvetica"/>
                <a:cs typeface="Helvetica"/>
              </a:rPr>
              <a:t>to </a:t>
            </a:r>
            <a:r>
              <a:rPr sz="2800" dirty="0">
                <a:solidFill>
                  <a:srgbClr val="575756"/>
                </a:solidFill>
                <a:latin typeface="Helvetica"/>
                <a:cs typeface="Helvetica"/>
              </a:rPr>
              <a:t>achieving</a:t>
            </a:r>
            <a:r>
              <a:rPr sz="2800" spc="-85" dirty="0">
                <a:solidFill>
                  <a:srgbClr val="575756"/>
                </a:solidFill>
                <a:latin typeface="Helvetica"/>
                <a:cs typeface="Helvetica"/>
              </a:rPr>
              <a:t> </a:t>
            </a:r>
            <a:r>
              <a:rPr sz="2800" dirty="0">
                <a:solidFill>
                  <a:srgbClr val="575756"/>
                </a:solidFill>
                <a:latin typeface="Helvetica"/>
                <a:cs typeface="Helvetica"/>
              </a:rPr>
              <a:t>the</a:t>
            </a:r>
            <a:r>
              <a:rPr sz="2800" spc="-80" dirty="0">
                <a:solidFill>
                  <a:srgbClr val="575756"/>
                </a:solidFill>
                <a:latin typeface="Helvetica"/>
                <a:cs typeface="Helvetica"/>
              </a:rPr>
              <a:t> </a:t>
            </a:r>
            <a:r>
              <a:rPr sz="2800" dirty="0">
                <a:solidFill>
                  <a:srgbClr val="575756"/>
                </a:solidFill>
                <a:latin typeface="Helvetica"/>
                <a:cs typeface="Helvetica"/>
              </a:rPr>
              <a:t>strategic</a:t>
            </a:r>
            <a:r>
              <a:rPr sz="2800" spc="-80" dirty="0">
                <a:solidFill>
                  <a:srgbClr val="575756"/>
                </a:solidFill>
                <a:latin typeface="Helvetica"/>
                <a:cs typeface="Helvetica"/>
              </a:rPr>
              <a:t> </a:t>
            </a:r>
            <a:r>
              <a:rPr sz="2800" dirty="0">
                <a:solidFill>
                  <a:srgbClr val="575756"/>
                </a:solidFill>
                <a:latin typeface="Helvetica"/>
                <a:cs typeface="Helvetica"/>
              </a:rPr>
              <a:t>priorities</a:t>
            </a:r>
            <a:r>
              <a:rPr sz="2800" spc="-80" dirty="0">
                <a:solidFill>
                  <a:srgbClr val="575756"/>
                </a:solidFill>
                <a:latin typeface="Helvetica"/>
                <a:cs typeface="Helvetica"/>
              </a:rPr>
              <a:t> </a:t>
            </a:r>
            <a:r>
              <a:rPr sz="2800" dirty="0">
                <a:solidFill>
                  <a:srgbClr val="575756"/>
                </a:solidFill>
                <a:latin typeface="Helvetica"/>
                <a:cs typeface="Helvetica"/>
              </a:rPr>
              <a:t>and</a:t>
            </a:r>
            <a:r>
              <a:rPr sz="2800" spc="-80" dirty="0">
                <a:solidFill>
                  <a:srgbClr val="575756"/>
                </a:solidFill>
                <a:latin typeface="Helvetica"/>
                <a:cs typeface="Helvetica"/>
              </a:rPr>
              <a:t> </a:t>
            </a:r>
            <a:r>
              <a:rPr sz="2800" dirty="0">
                <a:solidFill>
                  <a:srgbClr val="575756"/>
                </a:solidFill>
                <a:latin typeface="Helvetica"/>
                <a:cs typeface="Helvetica"/>
              </a:rPr>
              <a:t>ambitions</a:t>
            </a:r>
            <a:r>
              <a:rPr sz="2800" spc="-80" dirty="0">
                <a:solidFill>
                  <a:srgbClr val="575756"/>
                </a:solidFill>
                <a:latin typeface="Helvetica"/>
                <a:cs typeface="Helvetica"/>
              </a:rPr>
              <a:t> </a:t>
            </a:r>
            <a:r>
              <a:rPr sz="2800" dirty="0">
                <a:solidFill>
                  <a:srgbClr val="575756"/>
                </a:solidFill>
                <a:latin typeface="Helvetica"/>
                <a:cs typeface="Helvetica"/>
              </a:rPr>
              <a:t>for</a:t>
            </a:r>
            <a:r>
              <a:rPr sz="2800" spc="-80" dirty="0">
                <a:solidFill>
                  <a:srgbClr val="575756"/>
                </a:solidFill>
                <a:latin typeface="Helvetica"/>
                <a:cs typeface="Helvetica"/>
              </a:rPr>
              <a:t> </a:t>
            </a:r>
            <a:r>
              <a:rPr sz="2800" dirty="0">
                <a:solidFill>
                  <a:srgbClr val="575756"/>
                </a:solidFill>
                <a:latin typeface="Helvetica"/>
                <a:cs typeface="Helvetica"/>
              </a:rPr>
              <a:t>our</a:t>
            </a:r>
            <a:r>
              <a:rPr sz="2800" spc="-80" dirty="0">
                <a:solidFill>
                  <a:srgbClr val="575756"/>
                </a:solidFill>
                <a:latin typeface="Helvetica"/>
                <a:cs typeface="Helvetica"/>
              </a:rPr>
              <a:t> </a:t>
            </a:r>
            <a:r>
              <a:rPr sz="2800" dirty="0">
                <a:solidFill>
                  <a:srgbClr val="575756"/>
                </a:solidFill>
                <a:latin typeface="Helvetica"/>
                <a:cs typeface="Helvetica"/>
              </a:rPr>
              <a:t>current</a:t>
            </a:r>
            <a:r>
              <a:rPr sz="2800" spc="-80" dirty="0">
                <a:solidFill>
                  <a:srgbClr val="575756"/>
                </a:solidFill>
                <a:latin typeface="Helvetica"/>
                <a:cs typeface="Helvetica"/>
              </a:rPr>
              <a:t> </a:t>
            </a:r>
            <a:r>
              <a:rPr sz="2800" dirty="0">
                <a:solidFill>
                  <a:srgbClr val="575756"/>
                </a:solidFill>
                <a:latin typeface="Helvetica"/>
                <a:cs typeface="Helvetica"/>
              </a:rPr>
              <a:t>and</a:t>
            </a:r>
            <a:r>
              <a:rPr sz="2800" spc="-80" dirty="0">
                <a:solidFill>
                  <a:srgbClr val="575756"/>
                </a:solidFill>
                <a:latin typeface="Helvetica"/>
                <a:cs typeface="Helvetica"/>
              </a:rPr>
              <a:t> </a:t>
            </a:r>
            <a:r>
              <a:rPr sz="2800" dirty="0">
                <a:solidFill>
                  <a:srgbClr val="575756"/>
                </a:solidFill>
                <a:latin typeface="Helvetica"/>
                <a:cs typeface="Helvetica"/>
              </a:rPr>
              <a:t>future</a:t>
            </a:r>
            <a:r>
              <a:rPr sz="2800" spc="-80" dirty="0">
                <a:solidFill>
                  <a:srgbClr val="575756"/>
                </a:solidFill>
                <a:latin typeface="Helvetica"/>
                <a:cs typeface="Helvetica"/>
              </a:rPr>
              <a:t> </a:t>
            </a:r>
            <a:r>
              <a:rPr sz="2800" dirty="0">
                <a:solidFill>
                  <a:srgbClr val="575756"/>
                </a:solidFill>
                <a:latin typeface="Helvetica"/>
                <a:cs typeface="Helvetica"/>
              </a:rPr>
              <a:t>workforce</a:t>
            </a:r>
            <a:r>
              <a:rPr sz="2800" spc="-80" dirty="0">
                <a:solidFill>
                  <a:srgbClr val="575756"/>
                </a:solidFill>
                <a:latin typeface="Helvetica"/>
                <a:cs typeface="Helvetica"/>
              </a:rPr>
              <a:t> </a:t>
            </a:r>
            <a:r>
              <a:rPr sz="2800" dirty="0">
                <a:solidFill>
                  <a:srgbClr val="575756"/>
                </a:solidFill>
                <a:latin typeface="Helvetica"/>
                <a:cs typeface="Helvetica"/>
              </a:rPr>
              <a:t>needs</a:t>
            </a:r>
            <a:r>
              <a:rPr sz="2800" spc="-85" dirty="0">
                <a:solidFill>
                  <a:srgbClr val="575756"/>
                </a:solidFill>
                <a:latin typeface="Helvetica"/>
                <a:cs typeface="Helvetica"/>
              </a:rPr>
              <a:t> </a:t>
            </a:r>
            <a:r>
              <a:rPr sz="2800" dirty="0">
                <a:solidFill>
                  <a:srgbClr val="575756"/>
                </a:solidFill>
                <a:latin typeface="Helvetica"/>
                <a:cs typeface="Helvetica"/>
              </a:rPr>
              <a:t>and</a:t>
            </a:r>
            <a:r>
              <a:rPr sz="2800" spc="-80" dirty="0">
                <a:solidFill>
                  <a:srgbClr val="575756"/>
                </a:solidFill>
                <a:latin typeface="Helvetica"/>
                <a:cs typeface="Helvetica"/>
              </a:rPr>
              <a:t> </a:t>
            </a:r>
            <a:r>
              <a:rPr sz="2800" dirty="0">
                <a:solidFill>
                  <a:srgbClr val="575756"/>
                </a:solidFill>
                <a:latin typeface="Helvetica"/>
                <a:cs typeface="Helvetica"/>
              </a:rPr>
              <a:t>system</a:t>
            </a:r>
            <a:r>
              <a:rPr sz="2800" spc="-80" dirty="0">
                <a:solidFill>
                  <a:srgbClr val="575756"/>
                </a:solidFill>
                <a:latin typeface="Helvetica"/>
                <a:cs typeface="Helvetica"/>
              </a:rPr>
              <a:t> </a:t>
            </a:r>
            <a:r>
              <a:rPr sz="2800" spc="-10" dirty="0">
                <a:solidFill>
                  <a:srgbClr val="575756"/>
                </a:solidFill>
                <a:latin typeface="Helvetica"/>
                <a:cs typeface="Helvetica"/>
              </a:rPr>
              <a:t>service </a:t>
            </a:r>
            <a:r>
              <a:rPr sz="2800" dirty="0">
                <a:solidFill>
                  <a:srgbClr val="575756"/>
                </a:solidFill>
                <a:latin typeface="Helvetica"/>
                <a:cs typeface="Helvetica"/>
              </a:rPr>
              <a:t>delivery</a:t>
            </a:r>
            <a:r>
              <a:rPr sz="2800" spc="-80" dirty="0">
                <a:solidFill>
                  <a:srgbClr val="575756"/>
                </a:solidFill>
                <a:latin typeface="Helvetica"/>
                <a:cs typeface="Helvetica"/>
              </a:rPr>
              <a:t> </a:t>
            </a:r>
            <a:r>
              <a:rPr sz="2800" dirty="0">
                <a:solidFill>
                  <a:srgbClr val="575756"/>
                </a:solidFill>
                <a:latin typeface="Helvetica"/>
                <a:cs typeface="Helvetica"/>
              </a:rPr>
              <a:t>models.</a:t>
            </a:r>
            <a:r>
              <a:rPr sz="2800" spc="-120" dirty="0">
                <a:solidFill>
                  <a:srgbClr val="575756"/>
                </a:solidFill>
                <a:latin typeface="Helvetica"/>
                <a:cs typeface="Helvetica"/>
              </a:rPr>
              <a:t> </a:t>
            </a:r>
            <a:r>
              <a:rPr sz="2800" dirty="0">
                <a:solidFill>
                  <a:srgbClr val="575756"/>
                </a:solidFill>
                <a:latin typeface="Helvetica"/>
                <a:cs typeface="Helvetica"/>
              </a:rPr>
              <a:t>This</a:t>
            </a:r>
            <a:r>
              <a:rPr sz="2800" spc="-80" dirty="0">
                <a:solidFill>
                  <a:srgbClr val="575756"/>
                </a:solidFill>
                <a:latin typeface="Helvetica"/>
                <a:cs typeface="Helvetica"/>
              </a:rPr>
              <a:t> </a:t>
            </a:r>
            <a:r>
              <a:rPr sz="2800" dirty="0">
                <a:solidFill>
                  <a:srgbClr val="575756"/>
                </a:solidFill>
                <a:latin typeface="Helvetica"/>
                <a:cs typeface="Helvetica"/>
              </a:rPr>
              <a:t>will</a:t>
            </a:r>
            <a:r>
              <a:rPr sz="2800" spc="-75" dirty="0">
                <a:solidFill>
                  <a:srgbClr val="575756"/>
                </a:solidFill>
                <a:latin typeface="Helvetica"/>
                <a:cs typeface="Helvetica"/>
              </a:rPr>
              <a:t> </a:t>
            </a:r>
            <a:r>
              <a:rPr sz="2800" dirty="0">
                <a:solidFill>
                  <a:srgbClr val="575756"/>
                </a:solidFill>
                <a:latin typeface="Helvetica"/>
                <a:cs typeface="Helvetica"/>
              </a:rPr>
              <a:t>include</a:t>
            </a:r>
            <a:r>
              <a:rPr sz="2800" spc="-80" dirty="0">
                <a:solidFill>
                  <a:srgbClr val="575756"/>
                </a:solidFill>
                <a:latin typeface="Helvetica"/>
                <a:cs typeface="Helvetica"/>
              </a:rPr>
              <a:t> </a:t>
            </a:r>
            <a:r>
              <a:rPr sz="2800" dirty="0">
                <a:solidFill>
                  <a:srgbClr val="575756"/>
                </a:solidFill>
                <a:latin typeface="Helvetica"/>
                <a:cs typeface="Helvetica"/>
              </a:rPr>
              <a:t>a</a:t>
            </a:r>
            <a:r>
              <a:rPr sz="2800" spc="-80" dirty="0">
                <a:solidFill>
                  <a:srgbClr val="575756"/>
                </a:solidFill>
                <a:latin typeface="Helvetica"/>
                <a:cs typeface="Helvetica"/>
              </a:rPr>
              <a:t> </a:t>
            </a:r>
            <a:r>
              <a:rPr sz="2800" dirty="0">
                <a:solidFill>
                  <a:srgbClr val="575756"/>
                </a:solidFill>
                <a:latin typeface="Helvetica"/>
                <a:cs typeface="Helvetica"/>
              </a:rPr>
              <a:t>focus</a:t>
            </a:r>
            <a:r>
              <a:rPr sz="2800" spc="-80" dirty="0">
                <a:solidFill>
                  <a:srgbClr val="575756"/>
                </a:solidFill>
                <a:latin typeface="Helvetica"/>
                <a:cs typeface="Helvetica"/>
              </a:rPr>
              <a:t> </a:t>
            </a:r>
            <a:r>
              <a:rPr sz="2800" dirty="0">
                <a:solidFill>
                  <a:srgbClr val="575756"/>
                </a:solidFill>
                <a:latin typeface="Helvetica"/>
                <a:cs typeface="Helvetica"/>
              </a:rPr>
              <a:t>on</a:t>
            </a:r>
            <a:r>
              <a:rPr sz="2800" spc="-75" dirty="0">
                <a:solidFill>
                  <a:srgbClr val="575756"/>
                </a:solidFill>
                <a:latin typeface="Helvetica"/>
                <a:cs typeface="Helvetica"/>
              </a:rPr>
              <a:t> </a:t>
            </a:r>
            <a:r>
              <a:rPr sz="2800" dirty="0">
                <a:solidFill>
                  <a:srgbClr val="575756"/>
                </a:solidFill>
                <a:latin typeface="Helvetica"/>
                <a:cs typeface="Helvetica"/>
              </a:rPr>
              <a:t>new</a:t>
            </a:r>
            <a:r>
              <a:rPr sz="2800" spc="-80" dirty="0">
                <a:solidFill>
                  <a:srgbClr val="575756"/>
                </a:solidFill>
                <a:latin typeface="Helvetica"/>
                <a:cs typeface="Helvetica"/>
              </a:rPr>
              <a:t> </a:t>
            </a:r>
            <a:r>
              <a:rPr sz="2800" dirty="0">
                <a:solidFill>
                  <a:srgbClr val="575756"/>
                </a:solidFill>
                <a:latin typeface="Helvetica"/>
                <a:cs typeface="Helvetica"/>
              </a:rPr>
              <a:t>models</a:t>
            </a:r>
            <a:r>
              <a:rPr sz="2800" spc="-80" dirty="0">
                <a:solidFill>
                  <a:srgbClr val="575756"/>
                </a:solidFill>
                <a:latin typeface="Helvetica"/>
                <a:cs typeface="Helvetica"/>
              </a:rPr>
              <a:t> </a:t>
            </a:r>
            <a:r>
              <a:rPr sz="2800" dirty="0">
                <a:solidFill>
                  <a:srgbClr val="575756"/>
                </a:solidFill>
                <a:latin typeface="Helvetica"/>
                <a:cs typeface="Helvetica"/>
              </a:rPr>
              <a:t>of</a:t>
            </a:r>
            <a:r>
              <a:rPr sz="2800" spc="-80" dirty="0">
                <a:solidFill>
                  <a:srgbClr val="575756"/>
                </a:solidFill>
                <a:latin typeface="Helvetica"/>
                <a:cs typeface="Helvetica"/>
              </a:rPr>
              <a:t> </a:t>
            </a:r>
            <a:r>
              <a:rPr sz="2800" dirty="0">
                <a:solidFill>
                  <a:srgbClr val="575756"/>
                </a:solidFill>
                <a:latin typeface="Helvetica"/>
                <a:cs typeface="Helvetica"/>
              </a:rPr>
              <a:t>employment,</a:t>
            </a:r>
            <a:r>
              <a:rPr sz="2800" spc="-75" dirty="0">
                <a:solidFill>
                  <a:srgbClr val="575756"/>
                </a:solidFill>
                <a:latin typeface="Helvetica"/>
                <a:cs typeface="Helvetica"/>
              </a:rPr>
              <a:t> </a:t>
            </a:r>
            <a:r>
              <a:rPr sz="2800" dirty="0">
                <a:solidFill>
                  <a:srgbClr val="575756"/>
                </a:solidFill>
                <a:latin typeface="Helvetica"/>
                <a:cs typeface="Helvetica"/>
              </a:rPr>
              <a:t>career</a:t>
            </a:r>
            <a:r>
              <a:rPr sz="2800" spc="-80" dirty="0">
                <a:solidFill>
                  <a:srgbClr val="575756"/>
                </a:solidFill>
                <a:latin typeface="Helvetica"/>
                <a:cs typeface="Helvetica"/>
              </a:rPr>
              <a:t> </a:t>
            </a:r>
            <a:r>
              <a:rPr sz="2800" dirty="0">
                <a:solidFill>
                  <a:srgbClr val="575756"/>
                </a:solidFill>
                <a:latin typeface="Helvetica"/>
                <a:cs typeface="Helvetica"/>
              </a:rPr>
              <a:t>progression,</a:t>
            </a:r>
            <a:r>
              <a:rPr sz="2800" spc="-80" dirty="0">
                <a:solidFill>
                  <a:srgbClr val="575756"/>
                </a:solidFill>
                <a:latin typeface="Helvetica"/>
                <a:cs typeface="Helvetica"/>
              </a:rPr>
              <a:t> </a:t>
            </a:r>
            <a:r>
              <a:rPr sz="2800" dirty="0">
                <a:solidFill>
                  <a:srgbClr val="575756"/>
                </a:solidFill>
                <a:latin typeface="Helvetica"/>
                <a:cs typeface="Helvetica"/>
              </a:rPr>
              <a:t>portfolio</a:t>
            </a:r>
            <a:r>
              <a:rPr sz="2800" spc="-75" dirty="0">
                <a:solidFill>
                  <a:srgbClr val="575756"/>
                </a:solidFill>
                <a:latin typeface="Helvetica"/>
                <a:cs typeface="Helvetica"/>
              </a:rPr>
              <a:t> </a:t>
            </a:r>
            <a:r>
              <a:rPr sz="2800" dirty="0">
                <a:solidFill>
                  <a:srgbClr val="575756"/>
                </a:solidFill>
                <a:latin typeface="Helvetica"/>
                <a:cs typeface="Helvetica"/>
              </a:rPr>
              <a:t>careers</a:t>
            </a:r>
            <a:r>
              <a:rPr sz="2800" spc="-80" dirty="0">
                <a:solidFill>
                  <a:srgbClr val="575756"/>
                </a:solidFill>
                <a:latin typeface="Helvetica"/>
                <a:cs typeface="Helvetica"/>
              </a:rPr>
              <a:t> </a:t>
            </a:r>
            <a:r>
              <a:rPr sz="2800" spc="-25" dirty="0">
                <a:solidFill>
                  <a:srgbClr val="575756"/>
                </a:solidFill>
                <a:latin typeface="Helvetica"/>
                <a:cs typeface="Helvetica"/>
              </a:rPr>
              <a:t>and </a:t>
            </a:r>
            <a:r>
              <a:rPr sz="2800" dirty="0">
                <a:solidFill>
                  <a:srgbClr val="575756"/>
                </a:solidFill>
                <a:latin typeface="Helvetica"/>
                <a:cs typeface="Helvetica"/>
              </a:rPr>
              <a:t>training,</a:t>
            </a:r>
            <a:r>
              <a:rPr sz="2800" spc="-114" dirty="0">
                <a:solidFill>
                  <a:srgbClr val="575756"/>
                </a:solidFill>
                <a:latin typeface="Helvetica"/>
                <a:cs typeface="Helvetica"/>
              </a:rPr>
              <a:t> </a:t>
            </a:r>
            <a:r>
              <a:rPr sz="2800" dirty="0">
                <a:solidFill>
                  <a:srgbClr val="575756"/>
                </a:solidFill>
                <a:latin typeface="Helvetica"/>
                <a:cs typeface="Helvetica"/>
              </a:rPr>
              <a:t>supervision</a:t>
            </a:r>
            <a:r>
              <a:rPr sz="2800" spc="-110" dirty="0">
                <a:solidFill>
                  <a:srgbClr val="575756"/>
                </a:solidFill>
                <a:latin typeface="Helvetica"/>
                <a:cs typeface="Helvetica"/>
              </a:rPr>
              <a:t> </a:t>
            </a:r>
            <a:r>
              <a:rPr sz="2800" dirty="0">
                <a:solidFill>
                  <a:srgbClr val="575756"/>
                </a:solidFill>
                <a:latin typeface="Helvetica"/>
                <a:cs typeface="Helvetica"/>
              </a:rPr>
              <a:t>and</a:t>
            </a:r>
            <a:r>
              <a:rPr sz="2800" spc="-114" dirty="0">
                <a:solidFill>
                  <a:srgbClr val="575756"/>
                </a:solidFill>
                <a:latin typeface="Helvetica"/>
                <a:cs typeface="Helvetica"/>
              </a:rPr>
              <a:t> </a:t>
            </a:r>
            <a:r>
              <a:rPr sz="2800" dirty="0">
                <a:solidFill>
                  <a:srgbClr val="575756"/>
                </a:solidFill>
                <a:latin typeface="Helvetica"/>
                <a:cs typeface="Helvetica"/>
              </a:rPr>
              <a:t>ongoing</a:t>
            </a:r>
            <a:r>
              <a:rPr sz="2800" spc="-110" dirty="0">
                <a:solidFill>
                  <a:srgbClr val="575756"/>
                </a:solidFill>
                <a:latin typeface="Helvetica"/>
                <a:cs typeface="Helvetica"/>
              </a:rPr>
              <a:t> </a:t>
            </a:r>
            <a:r>
              <a:rPr sz="2800" dirty="0">
                <a:solidFill>
                  <a:srgbClr val="575756"/>
                </a:solidFill>
                <a:latin typeface="Helvetica"/>
                <a:cs typeface="Helvetica"/>
              </a:rPr>
              <a:t>development</a:t>
            </a:r>
            <a:r>
              <a:rPr sz="2800" spc="-110" dirty="0">
                <a:solidFill>
                  <a:srgbClr val="575756"/>
                </a:solidFill>
                <a:latin typeface="Helvetica"/>
                <a:cs typeface="Helvetica"/>
              </a:rPr>
              <a:t> </a:t>
            </a:r>
            <a:r>
              <a:rPr sz="2800" dirty="0">
                <a:solidFill>
                  <a:srgbClr val="575756"/>
                </a:solidFill>
                <a:latin typeface="Helvetica"/>
                <a:cs typeface="Helvetica"/>
              </a:rPr>
              <a:t>of</a:t>
            </a:r>
            <a:r>
              <a:rPr sz="2800" spc="-114" dirty="0">
                <a:solidFill>
                  <a:srgbClr val="575756"/>
                </a:solidFill>
                <a:latin typeface="Helvetica"/>
                <a:cs typeface="Helvetica"/>
              </a:rPr>
              <a:t> </a:t>
            </a:r>
            <a:r>
              <a:rPr sz="2800" dirty="0">
                <a:solidFill>
                  <a:srgbClr val="575756"/>
                </a:solidFill>
                <a:latin typeface="Helvetica"/>
                <a:cs typeface="Helvetica"/>
              </a:rPr>
              <a:t>an</a:t>
            </a:r>
            <a:r>
              <a:rPr sz="2800" spc="-110" dirty="0">
                <a:solidFill>
                  <a:srgbClr val="575756"/>
                </a:solidFill>
                <a:latin typeface="Helvetica"/>
                <a:cs typeface="Helvetica"/>
              </a:rPr>
              <a:t> </a:t>
            </a:r>
            <a:r>
              <a:rPr sz="2800" dirty="0">
                <a:solidFill>
                  <a:srgbClr val="575756"/>
                </a:solidFill>
                <a:latin typeface="Helvetica"/>
                <a:cs typeface="Helvetica"/>
              </a:rPr>
              <a:t>integrated</a:t>
            </a:r>
            <a:r>
              <a:rPr sz="2800" spc="-114" dirty="0">
                <a:solidFill>
                  <a:srgbClr val="575756"/>
                </a:solidFill>
                <a:latin typeface="Helvetica"/>
                <a:cs typeface="Helvetica"/>
              </a:rPr>
              <a:t> </a:t>
            </a:r>
            <a:r>
              <a:rPr sz="2800" dirty="0">
                <a:solidFill>
                  <a:srgbClr val="575756"/>
                </a:solidFill>
                <a:latin typeface="Helvetica"/>
                <a:cs typeface="Helvetica"/>
              </a:rPr>
              <a:t>workforce</a:t>
            </a:r>
            <a:r>
              <a:rPr sz="2800" spc="-110" dirty="0">
                <a:solidFill>
                  <a:srgbClr val="575756"/>
                </a:solidFill>
                <a:latin typeface="Helvetica"/>
                <a:cs typeface="Helvetica"/>
              </a:rPr>
              <a:t> </a:t>
            </a:r>
            <a:r>
              <a:rPr sz="2800" spc="-10" dirty="0">
                <a:solidFill>
                  <a:srgbClr val="575756"/>
                </a:solidFill>
                <a:latin typeface="Helvetica"/>
                <a:cs typeface="Helvetica"/>
              </a:rPr>
              <a:t>model.</a:t>
            </a:r>
            <a:endParaRPr sz="2800">
              <a:latin typeface="Helvetica"/>
              <a:cs typeface="Helvetica"/>
            </a:endParaRPr>
          </a:p>
        </p:txBody>
      </p:sp>
      <p:sp>
        <p:nvSpPr>
          <p:cNvPr id="5" name="object 5"/>
          <p:cNvSpPr txBox="1"/>
          <p:nvPr/>
        </p:nvSpPr>
        <p:spPr>
          <a:xfrm>
            <a:off x="1034388" y="5076150"/>
            <a:ext cx="10507980" cy="4942840"/>
          </a:xfrm>
          <a:prstGeom prst="rect">
            <a:avLst/>
          </a:prstGeom>
        </p:spPr>
        <p:txBody>
          <a:bodyPr vert="horz" wrap="square" lIns="0" tIns="13335" rIns="0" bIns="0" rtlCol="0">
            <a:spAutoFit/>
          </a:bodyPr>
          <a:lstStyle/>
          <a:p>
            <a:pPr marL="12700">
              <a:lnSpc>
                <a:spcPct val="100000"/>
              </a:lnSpc>
              <a:spcBef>
                <a:spcPts val="105"/>
              </a:spcBef>
            </a:pPr>
            <a:r>
              <a:rPr sz="2300" b="1" dirty="0">
                <a:solidFill>
                  <a:srgbClr val="1273B8"/>
                </a:solidFill>
                <a:latin typeface="Helvetica"/>
                <a:cs typeface="Helvetica"/>
              </a:rPr>
              <a:t>Strategies</a:t>
            </a:r>
            <a:r>
              <a:rPr sz="2300" b="1" spc="-25" dirty="0">
                <a:solidFill>
                  <a:srgbClr val="1273B8"/>
                </a:solidFill>
                <a:latin typeface="Helvetica"/>
                <a:cs typeface="Helvetica"/>
              </a:rPr>
              <a:t> </a:t>
            </a:r>
            <a:r>
              <a:rPr sz="2300" b="1" dirty="0">
                <a:solidFill>
                  <a:srgbClr val="1273B8"/>
                </a:solidFill>
                <a:latin typeface="Helvetica"/>
                <a:cs typeface="Helvetica"/>
              </a:rPr>
              <a:t>to</a:t>
            </a:r>
            <a:r>
              <a:rPr sz="2300" b="1" spc="-105" dirty="0">
                <a:solidFill>
                  <a:srgbClr val="1273B8"/>
                </a:solidFill>
                <a:latin typeface="Helvetica"/>
                <a:cs typeface="Helvetica"/>
              </a:rPr>
              <a:t> </a:t>
            </a:r>
            <a:r>
              <a:rPr sz="2300" b="1" dirty="0">
                <a:solidFill>
                  <a:srgbClr val="1273B8"/>
                </a:solidFill>
                <a:latin typeface="Helvetica"/>
                <a:cs typeface="Helvetica"/>
              </a:rPr>
              <a:t>Achieve</a:t>
            </a:r>
            <a:r>
              <a:rPr sz="2300" b="1" spc="-20" dirty="0">
                <a:solidFill>
                  <a:srgbClr val="1273B8"/>
                </a:solidFill>
                <a:latin typeface="Helvetica"/>
                <a:cs typeface="Helvetica"/>
              </a:rPr>
              <a:t> </a:t>
            </a:r>
            <a:r>
              <a:rPr sz="2300" b="1" dirty="0">
                <a:solidFill>
                  <a:srgbClr val="1273B8"/>
                </a:solidFill>
                <a:latin typeface="Helvetica"/>
                <a:cs typeface="Helvetica"/>
              </a:rPr>
              <a:t>our</a:t>
            </a:r>
            <a:r>
              <a:rPr sz="2300" b="1" spc="-20" dirty="0">
                <a:solidFill>
                  <a:srgbClr val="1273B8"/>
                </a:solidFill>
                <a:latin typeface="Helvetica"/>
                <a:cs typeface="Helvetica"/>
              </a:rPr>
              <a:t> Plan</a:t>
            </a:r>
            <a:endParaRPr sz="2300">
              <a:latin typeface="Helvetica"/>
              <a:cs typeface="Helvetica"/>
            </a:endParaRPr>
          </a:p>
          <a:p>
            <a:pPr marL="326390" marR="216535" indent="-314325">
              <a:lnSpc>
                <a:spcPct val="100400"/>
              </a:lnSpc>
              <a:spcBef>
                <a:spcPts val="2065"/>
              </a:spcBef>
              <a:buClr>
                <a:srgbClr val="1273B8"/>
              </a:buClr>
              <a:buChar char="•"/>
              <a:tabLst>
                <a:tab pos="326390" algn="l"/>
              </a:tabLst>
            </a:pPr>
            <a:r>
              <a:rPr sz="2300" dirty="0">
                <a:solidFill>
                  <a:srgbClr val="575756"/>
                </a:solidFill>
                <a:latin typeface="Helvetica"/>
                <a:cs typeface="Helvetica"/>
              </a:rPr>
              <a:t>Adopt</a:t>
            </a:r>
            <a:r>
              <a:rPr sz="2300" spc="-15" dirty="0">
                <a:solidFill>
                  <a:srgbClr val="575756"/>
                </a:solidFill>
                <a:latin typeface="Helvetica"/>
                <a:cs typeface="Helvetica"/>
              </a:rPr>
              <a:t> </a:t>
            </a:r>
            <a:r>
              <a:rPr sz="2300" dirty="0">
                <a:solidFill>
                  <a:srgbClr val="575756"/>
                </a:solidFill>
                <a:latin typeface="Helvetica"/>
                <a:cs typeface="Helvetica"/>
              </a:rPr>
              <a:t>a</a:t>
            </a:r>
            <a:r>
              <a:rPr sz="2300" spc="-15" dirty="0">
                <a:solidFill>
                  <a:srgbClr val="575756"/>
                </a:solidFill>
                <a:latin typeface="Helvetica"/>
                <a:cs typeface="Helvetica"/>
              </a:rPr>
              <a:t> </a:t>
            </a:r>
            <a:r>
              <a:rPr sz="2300" dirty="0">
                <a:solidFill>
                  <a:srgbClr val="575756"/>
                </a:solidFill>
                <a:latin typeface="Helvetica"/>
                <a:cs typeface="Helvetica"/>
              </a:rPr>
              <a:t>resource</a:t>
            </a:r>
            <a:r>
              <a:rPr sz="2300" spc="-15" dirty="0">
                <a:solidFill>
                  <a:srgbClr val="575756"/>
                </a:solidFill>
                <a:latin typeface="Helvetica"/>
                <a:cs typeface="Helvetica"/>
              </a:rPr>
              <a:t> </a:t>
            </a:r>
            <a:r>
              <a:rPr sz="2300" dirty="0">
                <a:solidFill>
                  <a:srgbClr val="575756"/>
                </a:solidFill>
                <a:latin typeface="Helvetica"/>
                <a:cs typeface="Helvetica"/>
              </a:rPr>
              <a:t>allocation</a:t>
            </a:r>
            <a:r>
              <a:rPr sz="2300" spc="-10" dirty="0">
                <a:solidFill>
                  <a:srgbClr val="575756"/>
                </a:solidFill>
                <a:latin typeface="Helvetica"/>
                <a:cs typeface="Helvetica"/>
              </a:rPr>
              <a:t> </a:t>
            </a:r>
            <a:r>
              <a:rPr sz="2300" dirty="0">
                <a:solidFill>
                  <a:srgbClr val="575756"/>
                </a:solidFill>
                <a:latin typeface="Helvetica"/>
                <a:cs typeface="Helvetica"/>
              </a:rPr>
              <a:t>model</a:t>
            </a:r>
            <a:r>
              <a:rPr sz="2300" spc="-15" dirty="0">
                <a:solidFill>
                  <a:srgbClr val="575756"/>
                </a:solidFill>
                <a:latin typeface="Helvetica"/>
                <a:cs typeface="Helvetica"/>
              </a:rPr>
              <a:t> </a:t>
            </a:r>
            <a:r>
              <a:rPr sz="2300" dirty="0">
                <a:solidFill>
                  <a:srgbClr val="575756"/>
                </a:solidFill>
                <a:latin typeface="Helvetica"/>
                <a:cs typeface="Helvetica"/>
              </a:rPr>
              <a:t>that</a:t>
            </a:r>
            <a:r>
              <a:rPr sz="2300" spc="-15" dirty="0">
                <a:solidFill>
                  <a:srgbClr val="575756"/>
                </a:solidFill>
                <a:latin typeface="Helvetica"/>
                <a:cs typeface="Helvetica"/>
              </a:rPr>
              <a:t> </a:t>
            </a:r>
            <a:r>
              <a:rPr sz="2300" dirty="0">
                <a:solidFill>
                  <a:srgbClr val="575756"/>
                </a:solidFill>
                <a:latin typeface="Helvetica"/>
                <a:cs typeface="Helvetica"/>
              </a:rPr>
              <a:t>redistributes</a:t>
            </a:r>
            <a:r>
              <a:rPr sz="2300" spc="-15" dirty="0">
                <a:solidFill>
                  <a:srgbClr val="575756"/>
                </a:solidFill>
                <a:latin typeface="Helvetica"/>
                <a:cs typeface="Helvetica"/>
              </a:rPr>
              <a:t> </a:t>
            </a:r>
            <a:r>
              <a:rPr sz="2300" dirty="0">
                <a:solidFill>
                  <a:srgbClr val="575756"/>
                </a:solidFill>
                <a:latin typeface="Helvetica"/>
                <a:cs typeface="Helvetica"/>
              </a:rPr>
              <a:t>funding</a:t>
            </a:r>
            <a:r>
              <a:rPr sz="2300" spc="-10" dirty="0">
                <a:solidFill>
                  <a:srgbClr val="575756"/>
                </a:solidFill>
                <a:latin typeface="Helvetica"/>
                <a:cs typeface="Helvetica"/>
              </a:rPr>
              <a:t> </a:t>
            </a:r>
            <a:r>
              <a:rPr sz="2300" dirty="0">
                <a:solidFill>
                  <a:srgbClr val="575756"/>
                </a:solidFill>
                <a:latin typeface="Helvetica"/>
                <a:cs typeface="Helvetica"/>
              </a:rPr>
              <a:t>to</a:t>
            </a:r>
            <a:r>
              <a:rPr sz="2300" spc="-15" dirty="0">
                <a:solidFill>
                  <a:srgbClr val="575756"/>
                </a:solidFill>
                <a:latin typeface="Helvetica"/>
                <a:cs typeface="Helvetica"/>
              </a:rPr>
              <a:t> </a:t>
            </a:r>
            <a:r>
              <a:rPr sz="2300" dirty="0">
                <a:solidFill>
                  <a:srgbClr val="575756"/>
                </a:solidFill>
                <a:latin typeface="Helvetica"/>
                <a:cs typeface="Helvetica"/>
              </a:rPr>
              <a:t>areas</a:t>
            </a:r>
            <a:r>
              <a:rPr sz="2300" spc="-15" dirty="0">
                <a:solidFill>
                  <a:srgbClr val="575756"/>
                </a:solidFill>
                <a:latin typeface="Helvetica"/>
                <a:cs typeface="Helvetica"/>
              </a:rPr>
              <a:t> </a:t>
            </a:r>
            <a:r>
              <a:rPr sz="2300" dirty="0">
                <a:solidFill>
                  <a:srgbClr val="575756"/>
                </a:solidFill>
                <a:latin typeface="Helvetica"/>
                <a:cs typeface="Helvetica"/>
              </a:rPr>
              <a:t>with</a:t>
            </a:r>
            <a:r>
              <a:rPr sz="2300" spc="-10" dirty="0">
                <a:solidFill>
                  <a:srgbClr val="575756"/>
                </a:solidFill>
                <a:latin typeface="Helvetica"/>
                <a:cs typeface="Helvetica"/>
              </a:rPr>
              <a:t> </a:t>
            </a:r>
            <a:r>
              <a:rPr sz="2300" spc="-25" dirty="0">
                <a:solidFill>
                  <a:srgbClr val="575756"/>
                </a:solidFill>
                <a:latin typeface="Helvetica"/>
                <a:cs typeface="Helvetica"/>
              </a:rPr>
              <a:t>the </a:t>
            </a:r>
            <a:r>
              <a:rPr sz="2300" dirty="0">
                <a:solidFill>
                  <a:srgbClr val="575756"/>
                </a:solidFill>
                <a:latin typeface="Helvetica"/>
                <a:cs typeface="Helvetica"/>
              </a:rPr>
              <a:t>greatest</a:t>
            </a:r>
            <a:r>
              <a:rPr sz="2300" spc="-15" dirty="0">
                <a:solidFill>
                  <a:srgbClr val="575756"/>
                </a:solidFill>
                <a:latin typeface="Helvetica"/>
                <a:cs typeface="Helvetica"/>
              </a:rPr>
              <a:t> </a:t>
            </a:r>
            <a:r>
              <a:rPr sz="2300" dirty="0">
                <a:solidFill>
                  <a:srgbClr val="575756"/>
                </a:solidFill>
                <a:latin typeface="Helvetica"/>
                <a:cs typeface="Helvetica"/>
              </a:rPr>
              <a:t>health</a:t>
            </a:r>
            <a:r>
              <a:rPr sz="2300" spc="-10" dirty="0">
                <a:solidFill>
                  <a:srgbClr val="575756"/>
                </a:solidFill>
                <a:latin typeface="Helvetica"/>
                <a:cs typeface="Helvetica"/>
              </a:rPr>
              <a:t> needs.</a:t>
            </a:r>
            <a:endParaRPr sz="2300">
              <a:latin typeface="Helvetica"/>
              <a:cs typeface="Helvetica"/>
            </a:endParaRPr>
          </a:p>
          <a:p>
            <a:pPr marL="326390" marR="326390" indent="-314325">
              <a:lnSpc>
                <a:spcPct val="100400"/>
              </a:lnSpc>
              <a:spcBef>
                <a:spcPts val="2060"/>
              </a:spcBef>
              <a:buClr>
                <a:srgbClr val="1273B8"/>
              </a:buClr>
              <a:buChar char="•"/>
              <a:tabLst>
                <a:tab pos="326390" algn="l"/>
              </a:tabLst>
            </a:pPr>
            <a:r>
              <a:rPr sz="2300" dirty="0">
                <a:solidFill>
                  <a:srgbClr val="575756"/>
                </a:solidFill>
                <a:latin typeface="Helvetica"/>
                <a:cs typeface="Helvetica"/>
              </a:rPr>
              <a:t>The</a:t>
            </a:r>
            <a:r>
              <a:rPr sz="2300" spc="-15" dirty="0">
                <a:solidFill>
                  <a:srgbClr val="575756"/>
                </a:solidFill>
                <a:latin typeface="Helvetica"/>
                <a:cs typeface="Helvetica"/>
              </a:rPr>
              <a:t> </a:t>
            </a:r>
            <a:r>
              <a:rPr sz="2300" dirty="0">
                <a:solidFill>
                  <a:srgbClr val="575756"/>
                </a:solidFill>
                <a:latin typeface="Helvetica"/>
                <a:cs typeface="Helvetica"/>
              </a:rPr>
              <a:t>Integrated</a:t>
            </a:r>
            <a:r>
              <a:rPr sz="2300" spc="-10" dirty="0">
                <a:solidFill>
                  <a:srgbClr val="575756"/>
                </a:solidFill>
                <a:latin typeface="Helvetica"/>
                <a:cs typeface="Helvetica"/>
              </a:rPr>
              <a:t> </a:t>
            </a:r>
            <a:r>
              <a:rPr sz="2300" dirty="0">
                <a:solidFill>
                  <a:srgbClr val="575756"/>
                </a:solidFill>
                <a:latin typeface="Helvetica"/>
                <a:cs typeface="Helvetica"/>
              </a:rPr>
              <a:t>Health</a:t>
            </a:r>
            <a:r>
              <a:rPr sz="2300" spc="-15" dirty="0">
                <a:solidFill>
                  <a:srgbClr val="575756"/>
                </a:solidFill>
                <a:latin typeface="Helvetica"/>
                <a:cs typeface="Helvetica"/>
              </a:rPr>
              <a:t> </a:t>
            </a:r>
            <a:r>
              <a:rPr sz="2300" dirty="0">
                <a:solidFill>
                  <a:srgbClr val="575756"/>
                </a:solidFill>
                <a:latin typeface="Helvetica"/>
                <a:cs typeface="Helvetica"/>
              </a:rPr>
              <a:t>and</a:t>
            </a:r>
            <a:r>
              <a:rPr sz="2300" spc="-10" dirty="0">
                <a:solidFill>
                  <a:srgbClr val="575756"/>
                </a:solidFill>
                <a:latin typeface="Helvetica"/>
                <a:cs typeface="Helvetica"/>
              </a:rPr>
              <a:t> </a:t>
            </a:r>
            <a:r>
              <a:rPr sz="2300" dirty="0">
                <a:solidFill>
                  <a:srgbClr val="575756"/>
                </a:solidFill>
                <a:latin typeface="Helvetica"/>
                <a:cs typeface="Helvetica"/>
              </a:rPr>
              <a:t>Care</a:t>
            </a:r>
            <a:r>
              <a:rPr sz="2300" spc="-10" dirty="0">
                <a:solidFill>
                  <a:srgbClr val="575756"/>
                </a:solidFill>
                <a:latin typeface="Helvetica"/>
                <a:cs typeface="Helvetica"/>
              </a:rPr>
              <a:t> </a:t>
            </a:r>
            <a:r>
              <a:rPr sz="2300" dirty="0">
                <a:solidFill>
                  <a:srgbClr val="575756"/>
                </a:solidFill>
                <a:latin typeface="Helvetica"/>
                <a:cs typeface="Helvetica"/>
              </a:rPr>
              <a:t>Delivery</a:t>
            </a:r>
            <a:r>
              <a:rPr sz="2300" spc="-15" dirty="0">
                <a:solidFill>
                  <a:srgbClr val="575756"/>
                </a:solidFill>
                <a:latin typeface="Helvetica"/>
                <a:cs typeface="Helvetica"/>
              </a:rPr>
              <a:t> </a:t>
            </a:r>
            <a:r>
              <a:rPr sz="2300" dirty="0">
                <a:solidFill>
                  <a:srgbClr val="575756"/>
                </a:solidFill>
                <a:latin typeface="Helvetica"/>
                <a:cs typeface="Helvetica"/>
              </a:rPr>
              <a:t>Plan</a:t>
            </a:r>
            <a:r>
              <a:rPr sz="2300" spc="-10" dirty="0">
                <a:solidFill>
                  <a:srgbClr val="575756"/>
                </a:solidFill>
                <a:latin typeface="Helvetica"/>
                <a:cs typeface="Helvetica"/>
              </a:rPr>
              <a:t> </a:t>
            </a:r>
            <a:r>
              <a:rPr sz="2300" dirty="0">
                <a:solidFill>
                  <a:srgbClr val="575756"/>
                </a:solidFill>
                <a:latin typeface="Helvetica"/>
                <a:cs typeface="Helvetica"/>
              </a:rPr>
              <a:t>reflects</a:t>
            </a:r>
            <a:r>
              <a:rPr sz="2300" spc="-15" dirty="0">
                <a:solidFill>
                  <a:srgbClr val="575756"/>
                </a:solidFill>
                <a:latin typeface="Helvetica"/>
                <a:cs typeface="Helvetica"/>
              </a:rPr>
              <a:t> </a:t>
            </a:r>
            <a:r>
              <a:rPr sz="2300" dirty="0">
                <a:solidFill>
                  <a:srgbClr val="575756"/>
                </a:solidFill>
                <a:latin typeface="Helvetica"/>
                <a:cs typeface="Helvetica"/>
              </a:rPr>
              <a:t>this</a:t>
            </a:r>
            <a:r>
              <a:rPr sz="2300" spc="-10" dirty="0">
                <a:solidFill>
                  <a:srgbClr val="575756"/>
                </a:solidFill>
                <a:latin typeface="Helvetica"/>
                <a:cs typeface="Helvetica"/>
              </a:rPr>
              <a:t> </a:t>
            </a:r>
            <a:r>
              <a:rPr sz="2300" dirty="0">
                <a:solidFill>
                  <a:srgbClr val="575756"/>
                </a:solidFill>
                <a:latin typeface="Helvetica"/>
                <a:cs typeface="Helvetica"/>
              </a:rPr>
              <a:t>commitment</a:t>
            </a:r>
            <a:r>
              <a:rPr sz="2300" spc="-10" dirty="0">
                <a:solidFill>
                  <a:srgbClr val="575756"/>
                </a:solidFill>
                <a:latin typeface="Helvetica"/>
                <a:cs typeface="Helvetica"/>
              </a:rPr>
              <a:t> </a:t>
            </a:r>
            <a:r>
              <a:rPr sz="2300" spc="-25" dirty="0">
                <a:solidFill>
                  <a:srgbClr val="575756"/>
                </a:solidFill>
                <a:latin typeface="Helvetica"/>
                <a:cs typeface="Helvetica"/>
              </a:rPr>
              <a:t>by </a:t>
            </a:r>
            <a:r>
              <a:rPr sz="2300" dirty="0">
                <a:solidFill>
                  <a:srgbClr val="575756"/>
                </a:solidFill>
                <a:latin typeface="Helvetica"/>
                <a:cs typeface="Helvetica"/>
              </a:rPr>
              <a:t>prioritising</a:t>
            </a:r>
            <a:r>
              <a:rPr sz="2300" spc="-45" dirty="0">
                <a:solidFill>
                  <a:srgbClr val="575756"/>
                </a:solidFill>
                <a:latin typeface="Helvetica"/>
                <a:cs typeface="Helvetica"/>
              </a:rPr>
              <a:t> </a:t>
            </a:r>
            <a:r>
              <a:rPr sz="2300" dirty="0">
                <a:solidFill>
                  <a:srgbClr val="575756"/>
                </a:solidFill>
                <a:latin typeface="Helvetica"/>
                <a:cs typeface="Helvetica"/>
              </a:rPr>
              <a:t>funding</a:t>
            </a:r>
            <a:r>
              <a:rPr sz="2300" spc="-40" dirty="0">
                <a:solidFill>
                  <a:srgbClr val="575756"/>
                </a:solidFill>
                <a:latin typeface="Helvetica"/>
                <a:cs typeface="Helvetica"/>
              </a:rPr>
              <a:t> </a:t>
            </a:r>
            <a:r>
              <a:rPr sz="2300" dirty="0">
                <a:solidFill>
                  <a:srgbClr val="575756"/>
                </a:solidFill>
                <a:latin typeface="Helvetica"/>
                <a:cs typeface="Helvetica"/>
              </a:rPr>
              <a:t>growth</a:t>
            </a:r>
            <a:r>
              <a:rPr sz="2300" spc="-45" dirty="0">
                <a:solidFill>
                  <a:srgbClr val="575756"/>
                </a:solidFill>
                <a:latin typeface="Helvetica"/>
                <a:cs typeface="Helvetica"/>
              </a:rPr>
              <a:t> </a:t>
            </a:r>
            <a:r>
              <a:rPr sz="2300" dirty="0">
                <a:solidFill>
                  <a:srgbClr val="575756"/>
                </a:solidFill>
                <a:latin typeface="Helvetica"/>
                <a:cs typeface="Helvetica"/>
              </a:rPr>
              <a:t>for</a:t>
            </a:r>
            <a:r>
              <a:rPr sz="2300" spc="-40" dirty="0">
                <a:solidFill>
                  <a:srgbClr val="575756"/>
                </a:solidFill>
                <a:latin typeface="Helvetica"/>
                <a:cs typeface="Helvetica"/>
              </a:rPr>
              <a:t> </a:t>
            </a:r>
            <a:r>
              <a:rPr sz="2300" spc="-10" dirty="0">
                <a:solidFill>
                  <a:srgbClr val="575756"/>
                </a:solidFill>
                <a:latin typeface="Helvetica"/>
                <a:cs typeface="Helvetica"/>
              </a:rPr>
              <a:t>primary,</a:t>
            </a:r>
            <a:r>
              <a:rPr sz="2300" spc="-40" dirty="0">
                <a:solidFill>
                  <a:srgbClr val="575756"/>
                </a:solidFill>
                <a:latin typeface="Helvetica"/>
                <a:cs typeface="Helvetica"/>
              </a:rPr>
              <a:t> </a:t>
            </a:r>
            <a:r>
              <a:rPr sz="2300" spc="-10" dirty="0">
                <a:solidFill>
                  <a:srgbClr val="575756"/>
                </a:solidFill>
                <a:latin typeface="Helvetica"/>
                <a:cs typeface="Helvetica"/>
              </a:rPr>
              <a:t>community,</a:t>
            </a:r>
            <a:r>
              <a:rPr sz="2300" spc="-45" dirty="0">
                <a:solidFill>
                  <a:srgbClr val="575756"/>
                </a:solidFill>
                <a:latin typeface="Helvetica"/>
                <a:cs typeface="Helvetica"/>
              </a:rPr>
              <a:t> </a:t>
            </a:r>
            <a:r>
              <a:rPr sz="2300" dirty="0">
                <a:solidFill>
                  <a:srgbClr val="575756"/>
                </a:solidFill>
                <a:latin typeface="Helvetica"/>
                <a:cs typeface="Helvetica"/>
              </a:rPr>
              <a:t>and</a:t>
            </a:r>
            <a:r>
              <a:rPr sz="2300" spc="-40" dirty="0">
                <a:solidFill>
                  <a:srgbClr val="575756"/>
                </a:solidFill>
                <a:latin typeface="Helvetica"/>
                <a:cs typeface="Helvetica"/>
              </a:rPr>
              <a:t> </a:t>
            </a:r>
            <a:r>
              <a:rPr sz="2300" dirty="0">
                <a:solidFill>
                  <a:srgbClr val="575756"/>
                </a:solidFill>
                <a:latin typeface="Helvetica"/>
                <a:cs typeface="Helvetica"/>
              </a:rPr>
              <a:t>preventative</a:t>
            </a:r>
            <a:r>
              <a:rPr sz="2300" spc="-40" dirty="0">
                <a:solidFill>
                  <a:srgbClr val="575756"/>
                </a:solidFill>
                <a:latin typeface="Helvetica"/>
                <a:cs typeface="Helvetica"/>
              </a:rPr>
              <a:t> </a:t>
            </a:r>
            <a:r>
              <a:rPr sz="2300" spc="-10" dirty="0">
                <a:solidFill>
                  <a:srgbClr val="575756"/>
                </a:solidFill>
                <a:latin typeface="Helvetica"/>
                <a:cs typeface="Helvetica"/>
              </a:rPr>
              <a:t>services </a:t>
            </a:r>
            <a:r>
              <a:rPr sz="2300" dirty="0">
                <a:solidFill>
                  <a:srgbClr val="575756"/>
                </a:solidFill>
                <a:latin typeface="Helvetica"/>
                <a:cs typeface="Helvetica"/>
              </a:rPr>
              <a:t>over</a:t>
            </a:r>
            <a:r>
              <a:rPr sz="2300" spc="-10" dirty="0">
                <a:solidFill>
                  <a:srgbClr val="575756"/>
                </a:solidFill>
                <a:latin typeface="Helvetica"/>
                <a:cs typeface="Helvetica"/>
              </a:rPr>
              <a:t> </a:t>
            </a:r>
            <a:r>
              <a:rPr sz="2300" dirty="0">
                <a:solidFill>
                  <a:srgbClr val="575756"/>
                </a:solidFill>
                <a:latin typeface="Helvetica"/>
                <a:cs typeface="Helvetica"/>
              </a:rPr>
              <a:t>traditional</a:t>
            </a:r>
            <a:r>
              <a:rPr sz="2300" spc="-5" dirty="0">
                <a:solidFill>
                  <a:srgbClr val="575756"/>
                </a:solidFill>
                <a:latin typeface="Helvetica"/>
                <a:cs typeface="Helvetica"/>
              </a:rPr>
              <a:t> </a:t>
            </a:r>
            <a:r>
              <a:rPr sz="2300" dirty="0">
                <a:solidFill>
                  <a:srgbClr val="575756"/>
                </a:solidFill>
                <a:latin typeface="Helvetica"/>
                <a:cs typeface="Helvetica"/>
              </a:rPr>
              <a:t>acute,</a:t>
            </a:r>
            <a:r>
              <a:rPr sz="2300" spc="-5" dirty="0">
                <a:solidFill>
                  <a:srgbClr val="575756"/>
                </a:solidFill>
                <a:latin typeface="Helvetica"/>
                <a:cs typeface="Helvetica"/>
              </a:rPr>
              <a:t> </a:t>
            </a:r>
            <a:r>
              <a:rPr sz="2300" spc="-10" dirty="0">
                <a:solidFill>
                  <a:srgbClr val="575756"/>
                </a:solidFill>
                <a:latin typeface="Helvetica"/>
                <a:cs typeface="Helvetica"/>
              </a:rPr>
              <a:t>hospital-</a:t>
            </a:r>
            <a:r>
              <a:rPr sz="2300" dirty="0">
                <a:solidFill>
                  <a:srgbClr val="575756"/>
                </a:solidFill>
                <a:latin typeface="Helvetica"/>
                <a:cs typeface="Helvetica"/>
              </a:rPr>
              <a:t>based</a:t>
            </a:r>
            <a:r>
              <a:rPr sz="2300" spc="-5" dirty="0">
                <a:solidFill>
                  <a:srgbClr val="575756"/>
                </a:solidFill>
                <a:latin typeface="Helvetica"/>
                <a:cs typeface="Helvetica"/>
              </a:rPr>
              <a:t> </a:t>
            </a:r>
            <a:r>
              <a:rPr sz="2300" spc="-10" dirty="0">
                <a:solidFill>
                  <a:srgbClr val="575756"/>
                </a:solidFill>
                <a:latin typeface="Helvetica"/>
                <a:cs typeface="Helvetica"/>
              </a:rPr>
              <a:t>services.</a:t>
            </a:r>
            <a:endParaRPr sz="2300">
              <a:latin typeface="Helvetica"/>
              <a:cs typeface="Helvetica"/>
            </a:endParaRPr>
          </a:p>
          <a:p>
            <a:pPr marL="326390" marR="5080" indent="-314325">
              <a:lnSpc>
                <a:spcPct val="100400"/>
              </a:lnSpc>
              <a:spcBef>
                <a:spcPts val="2060"/>
              </a:spcBef>
              <a:buClr>
                <a:srgbClr val="1273B8"/>
              </a:buClr>
              <a:buChar char="•"/>
              <a:tabLst>
                <a:tab pos="326390" algn="l"/>
              </a:tabLst>
            </a:pPr>
            <a:r>
              <a:rPr sz="2300" dirty="0">
                <a:solidFill>
                  <a:srgbClr val="575756"/>
                </a:solidFill>
                <a:latin typeface="Helvetica"/>
                <a:cs typeface="Helvetica"/>
              </a:rPr>
              <a:t>The</a:t>
            </a:r>
            <a:r>
              <a:rPr sz="2300" spc="-15" dirty="0">
                <a:solidFill>
                  <a:srgbClr val="575756"/>
                </a:solidFill>
                <a:latin typeface="Helvetica"/>
                <a:cs typeface="Helvetica"/>
              </a:rPr>
              <a:t> </a:t>
            </a:r>
            <a:r>
              <a:rPr sz="2300" dirty="0">
                <a:solidFill>
                  <a:srgbClr val="575756"/>
                </a:solidFill>
                <a:latin typeface="Helvetica"/>
                <a:cs typeface="Helvetica"/>
              </a:rPr>
              <a:t>aim</a:t>
            </a:r>
            <a:r>
              <a:rPr sz="2300" spc="-10" dirty="0">
                <a:solidFill>
                  <a:srgbClr val="575756"/>
                </a:solidFill>
                <a:latin typeface="Helvetica"/>
                <a:cs typeface="Helvetica"/>
              </a:rPr>
              <a:t> </a:t>
            </a:r>
            <a:r>
              <a:rPr sz="2300" dirty="0">
                <a:solidFill>
                  <a:srgbClr val="575756"/>
                </a:solidFill>
                <a:latin typeface="Helvetica"/>
                <a:cs typeface="Helvetica"/>
              </a:rPr>
              <a:t>is</a:t>
            </a:r>
            <a:r>
              <a:rPr sz="2300" spc="-15" dirty="0">
                <a:solidFill>
                  <a:srgbClr val="575756"/>
                </a:solidFill>
                <a:latin typeface="Helvetica"/>
                <a:cs typeface="Helvetica"/>
              </a:rPr>
              <a:t> </a:t>
            </a:r>
            <a:r>
              <a:rPr sz="2300" dirty="0">
                <a:solidFill>
                  <a:srgbClr val="575756"/>
                </a:solidFill>
                <a:latin typeface="Helvetica"/>
                <a:cs typeface="Helvetica"/>
              </a:rPr>
              <a:t>to</a:t>
            </a:r>
            <a:r>
              <a:rPr sz="2300" spc="-10" dirty="0">
                <a:solidFill>
                  <a:srgbClr val="575756"/>
                </a:solidFill>
                <a:latin typeface="Helvetica"/>
                <a:cs typeface="Helvetica"/>
              </a:rPr>
              <a:t> </a:t>
            </a:r>
            <a:r>
              <a:rPr sz="2300" dirty="0">
                <a:solidFill>
                  <a:srgbClr val="575756"/>
                </a:solidFill>
                <a:latin typeface="Helvetica"/>
                <a:cs typeface="Helvetica"/>
              </a:rPr>
              <a:t>maintain</a:t>
            </a:r>
            <a:r>
              <a:rPr sz="2300" spc="-15" dirty="0">
                <a:solidFill>
                  <a:srgbClr val="575756"/>
                </a:solidFill>
                <a:latin typeface="Helvetica"/>
                <a:cs typeface="Helvetica"/>
              </a:rPr>
              <a:t> </a:t>
            </a:r>
            <a:r>
              <a:rPr sz="2300" dirty="0">
                <a:solidFill>
                  <a:srgbClr val="575756"/>
                </a:solidFill>
                <a:latin typeface="Helvetica"/>
                <a:cs typeface="Helvetica"/>
              </a:rPr>
              <a:t>acute</a:t>
            </a:r>
            <a:r>
              <a:rPr sz="2300" spc="-10" dirty="0">
                <a:solidFill>
                  <a:srgbClr val="575756"/>
                </a:solidFill>
                <a:latin typeface="Helvetica"/>
                <a:cs typeface="Helvetica"/>
              </a:rPr>
              <a:t> </a:t>
            </a:r>
            <a:r>
              <a:rPr sz="2300" dirty="0">
                <a:solidFill>
                  <a:srgbClr val="575756"/>
                </a:solidFill>
                <a:latin typeface="Helvetica"/>
                <a:cs typeface="Helvetica"/>
              </a:rPr>
              <a:t>expenditure</a:t>
            </a:r>
            <a:r>
              <a:rPr sz="2300" spc="-15" dirty="0">
                <a:solidFill>
                  <a:srgbClr val="575756"/>
                </a:solidFill>
                <a:latin typeface="Helvetica"/>
                <a:cs typeface="Helvetica"/>
              </a:rPr>
              <a:t> </a:t>
            </a:r>
            <a:r>
              <a:rPr sz="2300" dirty="0">
                <a:solidFill>
                  <a:srgbClr val="575756"/>
                </a:solidFill>
                <a:latin typeface="Helvetica"/>
                <a:cs typeface="Helvetica"/>
              </a:rPr>
              <a:t>at</a:t>
            </a:r>
            <a:r>
              <a:rPr sz="2300" spc="-10" dirty="0">
                <a:solidFill>
                  <a:srgbClr val="575756"/>
                </a:solidFill>
                <a:latin typeface="Helvetica"/>
                <a:cs typeface="Helvetica"/>
              </a:rPr>
              <a:t> </a:t>
            </a:r>
            <a:r>
              <a:rPr sz="2300" dirty="0">
                <a:solidFill>
                  <a:srgbClr val="575756"/>
                </a:solidFill>
                <a:latin typeface="Helvetica"/>
                <a:cs typeface="Helvetica"/>
              </a:rPr>
              <a:t>current</a:t>
            </a:r>
            <a:r>
              <a:rPr sz="2300" spc="-15" dirty="0">
                <a:solidFill>
                  <a:srgbClr val="575756"/>
                </a:solidFill>
                <a:latin typeface="Helvetica"/>
                <a:cs typeface="Helvetica"/>
              </a:rPr>
              <a:t> </a:t>
            </a:r>
            <a:r>
              <a:rPr sz="2300" dirty="0">
                <a:solidFill>
                  <a:srgbClr val="575756"/>
                </a:solidFill>
                <a:latin typeface="Helvetica"/>
                <a:cs typeface="Helvetica"/>
              </a:rPr>
              <a:t>funding</a:t>
            </a:r>
            <a:r>
              <a:rPr sz="2300" spc="-10" dirty="0">
                <a:solidFill>
                  <a:srgbClr val="575756"/>
                </a:solidFill>
                <a:latin typeface="Helvetica"/>
                <a:cs typeface="Helvetica"/>
              </a:rPr>
              <a:t> </a:t>
            </a:r>
            <a:r>
              <a:rPr sz="2300" dirty="0">
                <a:solidFill>
                  <a:srgbClr val="575756"/>
                </a:solidFill>
                <a:latin typeface="Helvetica"/>
                <a:cs typeface="Helvetica"/>
              </a:rPr>
              <a:t>levels</a:t>
            </a:r>
            <a:r>
              <a:rPr sz="2300" spc="-15" dirty="0">
                <a:solidFill>
                  <a:srgbClr val="575756"/>
                </a:solidFill>
                <a:latin typeface="Helvetica"/>
                <a:cs typeface="Helvetica"/>
              </a:rPr>
              <a:t> </a:t>
            </a:r>
            <a:r>
              <a:rPr sz="2300" dirty="0">
                <a:solidFill>
                  <a:srgbClr val="575756"/>
                </a:solidFill>
                <a:latin typeface="Helvetica"/>
                <a:cs typeface="Helvetica"/>
              </a:rPr>
              <a:t>(flat</a:t>
            </a:r>
            <a:r>
              <a:rPr sz="2300" spc="-10" dirty="0">
                <a:solidFill>
                  <a:srgbClr val="575756"/>
                </a:solidFill>
                <a:latin typeface="Helvetica"/>
                <a:cs typeface="Helvetica"/>
              </a:rPr>
              <a:t> cash), </a:t>
            </a:r>
            <a:r>
              <a:rPr sz="2300" dirty="0">
                <a:solidFill>
                  <a:srgbClr val="575756"/>
                </a:solidFill>
                <a:latin typeface="Helvetica"/>
                <a:cs typeface="Helvetica"/>
              </a:rPr>
              <a:t>thereby</a:t>
            </a:r>
            <a:r>
              <a:rPr sz="2300" spc="-25" dirty="0">
                <a:solidFill>
                  <a:srgbClr val="575756"/>
                </a:solidFill>
                <a:latin typeface="Helvetica"/>
                <a:cs typeface="Helvetica"/>
              </a:rPr>
              <a:t> </a:t>
            </a:r>
            <a:r>
              <a:rPr sz="2300" dirty="0">
                <a:solidFill>
                  <a:srgbClr val="575756"/>
                </a:solidFill>
                <a:latin typeface="Helvetica"/>
                <a:cs typeface="Helvetica"/>
              </a:rPr>
              <a:t>reducing</a:t>
            </a:r>
            <a:r>
              <a:rPr sz="2300" spc="-15" dirty="0">
                <a:solidFill>
                  <a:srgbClr val="575756"/>
                </a:solidFill>
                <a:latin typeface="Helvetica"/>
                <a:cs typeface="Helvetica"/>
              </a:rPr>
              <a:t> </a:t>
            </a:r>
            <a:r>
              <a:rPr sz="2300" dirty="0">
                <a:solidFill>
                  <a:srgbClr val="575756"/>
                </a:solidFill>
                <a:latin typeface="Helvetica"/>
                <a:cs typeface="Helvetica"/>
              </a:rPr>
              <a:t>its</a:t>
            </a:r>
            <a:r>
              <a:rPr sz="2300" spc="-15" dirty="0">
                <a:solidFill>
                  <a:srgbClr val="575756"/>
                </a:solidFill>
                <a:latin typeface="Helvetica"/>
                <a:cs typeface="Helvetica"/>
              </a:rPr>
              <a:t> </a:t>
            </a:r>
            <a:r>
              <a:rPr sz="2300" dirty="0">
                <a:solidFill>
                  <a:srgbClr val="575756"/>
                </a:solidFill>
                <a:latin typeface="Helvetica"/>
                <a:cs typeface="Helvetica"/>
              </a:rPr>
              <a:t>share</a:t>
            </a:r>
            <a:r>
              <a:rPr sz="2300" spc="-15" dirty="0">
                <a:solidFill>
                  <a:srgbClr val="575756"/>
                </a:solidFill>
                <a:latin typeface="Helvetica"/>
                <a:cs typeface="Helvetica"/>
              </a:rPr>
              <a:t> </a:t>
            </a:r>
            <a:r>
              <a:rPr sz="2300" dirty="0">
                <a:solidFill>
                  <a:srgbClr val="575756"/>
                </a:solidFill>
                <a:latin typeface="Helvetica"/>
                <a:cs typeface="Helvetica"/>
              </a:rPr>
              <a:t>of</a:t>
            </a:r>
            <a:r>
              <a:rPr sz="2300" spc="-15" dirty="0">
                <a:solidFill>
                  <a:srgbClr val="575756"/>
                </a:solidFill>
                <a:latin typeface="Helvetica"/>
                <a:cs typeface="Helvetica"/>
              </a:rPr>
              <a:t> </a:t>
            </a:r>
            <a:r>
              <a:rPr sz="2300" dirty="0">
                <a:solidFill>
                  <a:srgbClr val="575756"/>
                </a:solidFill>
                <a:latin typeface="Helvetica"/>
                <a:cs typeface="Helvetica"/>
              </a:rPr>
              <a:t>the</a:t>
            </a:r>
            <a:r>
              <a:rPr sz="2300" spc="-15" dirty="0">
                <a:solidFill>
                  <a:srgbClr val="575756"/>
                </a:solidFill>
                <a:latin typeface="Helvetica"/>
                <a:cs typeface="Helvetica"/>
              </a:rPr>
              <a:t> </a:t>
            </a:r>
            <a:r>
              <a:rPr sz="2300" dirty="0">
                <a:solidFill>
                  <a:srgbClr val="575756"/>
                </a:solidFill>
                <a:latin typeface="Helvetica"/>
                <a:cs typeface="Helvetica"/>
              </a:rPr>
              <a:t>total</a:t>
            </a:r>
            <a:r>
              <a:rPr sz="2300" spc="-15" dirty="0">
                <a:solidFill>
                  <a:srgbClr val="575756"/>
                </a:solidFill>
                <a:latin typeface="Helvetica"/>
                <a:cs typeface="Helvetica"/>
              </a:rPr>
              <a:t> </a:t>
            </a:r>
            <a:r>
              <a:rPr sz="2300" dirty="0">
                <a:solidFill>
                  <a:srgbClr val="575756"/>
                </a:solidFill>
                <a:latin typeface="Helvetica"/>
                <a:cs typeface="Helvetica"/>
              </a:rPr>
              <a:t>system</a:t>
            </a:r>
            <a:r>
              <a:rPr sz="2300" spc="-15" dirty="0">
                <a:solidFill>
                  <a:srgbClr val="575756"/>
                </a:solidFill>
                <a:latin typeface="Helvetica"/>
                <a:cs typeface="Helvetica"/>
              </a:rPr>
              <a:t> </a:t>
            </a:r>
            <a:r>
              <a:rPr sz="2300" dirty="0">
                <a:solidFill>
                  <a:srgbClr val="575756"/>
                </a:solidFill>
                <a:latin typeface="Helvetica"/>
                <a:cs typeface="Helvetica"/>
              </a:rPr>
              <a:t>allocation</a:t>
            </a:r>
            <a:r>
              <a:rPr sz="2300" spc="-15" dirty="0">
                <a:solidFill>
                  <a:srgbClr val="575756"/>
                </a:solidFill>
                <a:latin typeface="Helvetica"/>
                <a:cs typeface="Helvetica"/>
              </a:rPr>
              <a:t> </a:t>
            </a:r>
            <a:r>
              <a:rPr sz="2300" dirty="0">
                <a:solidFill>
                  <a:srgbClr val="575756"/>
                </a:solidFill>
                <a:latin typeface="Helvetica"/>
                <a:cs typeface="Helvetica"/>
              </a:rPr>
              <a:t>and</a:t>
            </a:r>
            <a:r>
              <a:rPr sz="2300" spc="-15" dirty="0">
                <a:solidFill>
                  <a:srgbClr val="575756"/>
                </a:solidFill>
                <a:latin typeface="Helvetica"/>
                <a:cs typeface="Helvetica"/>
              </a:rPr>
              <a:t> </a:t>
            </a:r>
            <a:r>
              <a:rPr sz="2300" dirty="0">
                <a:solidFill>
                  <a:srgbClr val="575756"/>
                </a:solidFill>
                <a:latin typeface="Helvetica"/>
                <a:cs typeface="Helvetica"/>
              </a:rPr>
              <a:t>enabling</a:t>
            </a:r>
            <a:r>
              <a:rPr sz="2300" spc="-15" dirty="0">
                <a:solidFill>
                  <a:srgbClr val="575756"/>
                </a:solidFill>
                <a:latin typeface="Helvetica"/>
                <a:cs typeface="Helvetica"/>
              </a:rPr>
              <a:t> </a:t>
            </a:r>
            <a:r>
              <a:rPr sz="2300" dirty="0">
                <a:solidFill>
                  <a:srgbClr val="575756"/>
                </a:solidFill>
                <a:latin typeface="Helvetica"/>
                <a:cs typeface="Helvetica"/>
              </a:rPr>
              <a:t>a</a:t>
            </a:r>
            <a:r>
              <a:rPr sz="2300" spc="-10" dirty="0">
                <a:solidFill>
                  <a:srgbClr val="575756"/>
                </a:solidFill>
                <a:latin typeface="Helvetica"/>
                <a:cs typeface="Helvetica"/>
              </a:rPr>
              <a:t> greater </a:t>
            </a:r>
            <a:r>
              <a:rPr sz="2300" dirty="0">
                <a:solidFill>
                  <a:srgbClr val="575756"/>
                </a:solidFill>
                <a:latin typeface="Helvetica"/>
                <a:cs typeface="Helvetica"/>
              </a:rPr>
              <a:t>investment</a:t>
            </a:r>
            <a:r>
              <a:rPr sz="2300" spc="-5" dirty="0">
                <a:solidFill>
                  <a:srgbClr val="575756"/>
                </a:solidFill>
                <a:latin typeface="Helvetica"/>
                <a:cs typeface="Helvetica"/>
              </a:rPr>
              <a:t> </a:t>
            </a:r>
            <a:r>
              <a:rPr sz="2300" dirty="0">
                <a:solidFill>
                  <a:srgbClr val="575756"/>
                </a:solidFill>
                <a:latin typeface="Helvetica"/>
                <a:cs typeface="Helvetica"/>
              </a:rPr>
              <a:t>in primary </a:t>
            </a:r>
            <a:r>
              <a:rPr sz="2300" spc="-10" dirty="0">
                <a:solidFill>
                  <a:srgbClr val="575756"/>
                </a:solidFill>
                <a:latin typeface="Helvetica"/>
                <a:cs typeface="Helvetica"/>
              </a:rPr>
              <a:t>care.</a:t>
            </a:r>
            <a:endParaRPr sz="2300">
              <a:latin typeface="Helvetica"/>
              <a:cs typeface="Helvetica"/>
            </a:endParaRPr>
          </a:p>
          <a:p>
            <a:pPr marL="326390" marR="988694" indent="-314325">
              <a:lnSpc>
                <a:spcPct val="100400"/>
              </a:lnSpc>
              <a:spcBef>
                <a:spcPts val="2060"/>
              </a:spcBef>
              <a:buClr>
                <a:srgbClr val="1273B8"/>
              </a:buClr>
              <a:buChar char="•"/>
              <a:tabLst>
                <a:tab pos="326390" algn="l"/>
              </a:tabLst>
            </a:pPr>
            <a:r>
              <a:rPr sz="2300" dirty="0">
                <a:solidFill>
                  <a:srgbClr val="575756"/>
                </a:solidFill>
                <a:latin typeface="Helvetica"/>
                <a:cs typeface="Helvetica"/>
              </a:rPr>
              <a:t>This</a:t>
            </a:r>
            <a:r>
              <a:rPr sz="2300" spc="-30" dirty="0">
                <a:solidFill>
                  <a:srgbClr val="575756"/>
                </a:solidFill>
                <a:latin typeface="Helvetica"/>
                <a:cs typeface="Helvetica"/>
              </a:rPr>
              <a:t> </a:t>
            </a:r>
            <a:r>
              <a:rPr sz="2300" dirty="0">
                <a:solidFill>
                  <a:srgbClr val="575756"/>
                </a:solidFill>
                <a:latin typeface="Helvetica"/>
                <a:cs typeface="Helvetica"/>
              </a:rPr>
              <a:t>is</a:t>
            </a:r>
            <a:r>
              <a:rPr sz="2300" spc="-15" dirty="0">
                <a:solidFill>
                  <a:srgbClr val="575756"/>
                </a:solidFill>
                <a:latin typeface="Helvetica"/>
                <a:cs typeface="Helvetica"/>
              </a:rPr>
              <a:t> </a:t>
            </a:r>
            <a:r>
              <a:rPr sz="2300" dirty="0">
                <a:solidFill>
                  <a:srgbClr val="575756"/>
                </a:solidFill>
                <a:latin typeface="Helvetica"/>
                <a:cs typeface="Helvetica"/>
              </a:rPr>
              <a:t>consistent</a:t>
            </a:r>
            <a:r>
              <a:rPr sz="2300" spc="-15" dirty="0">
                <a:solidFill>
                  <a:srgbClr val="575756"/>
                </a:solidFill>
                <a:latin typeface="Helvetica"/>
                <a:cs typeface="Helvetica"/>
              </a:rPr>
              <a:t> </a:t>
            </a:r>
            <a:r>
              <a:rPr sz="2300" dirty="0">
                <a:solidFill>
                  <a:srgbClr val="575756"/>
                </a:solidFill>
                <a:latin typeface="Helvetica"/>
                <a:cs typeface="Helvetica"/>
              </a:rPr>
              <a:t>with</a:t>
            </a:r>
            <a:r>
              <a:rPr sz="2300" spc="-15" dirty="0">
                <a:solidFill>
                  <a:srgbClr val="575756"/>
                </a:solidFill>
                <a:latin typeface="Helvetica"/>
                <a:cs typeface="Helvetica"/>
              </a:rPr>
              <a:t> </a:t>
            </a:r>
            <a:r>
              <a:rPr sz="2300" dirty="0">
                <a:solidFill>
                  <a:srgbClr val="575756"/>
                </a:solidFill>
                <a:latin typeface="Helvetica"/>
                <a:cs typeface="Helvetica"/>
              </a:rPr>
              <a:t>Darzi’s</a:t>
            </a:r>
            <a:r>
              <a:rPr sz="2300" spc="-15" dirty="0">
                <a:solidFill>
                  <a:srgbClr val="575756"/>
                </a:solidFill>
                <a:latin typeface="Helvetica"/>
                <a:cs typeface="Helvetica"/>
              </a:rPr>
              <a:t> </a:t>
            </a:r>
            <a:r>
              <a:rPr sz="2300" dirty="0">
                <a:solidFill>
                  <a:srgbClr val="575756"/>
                </a:solidFill>
                <a:latin typeface="Helvetica"/>
                <a:cs typeface="Helvetica"/>
              </a:rPr>
              <a:t>message</a:t>
            </a:r>
            <a:r>
              <a:rPr sz="2300" spc="-15" dirty="0">
                <a:solidFill>
                  <a:srgbClr val="575756"/>
                </a:solidFill>
                <a:latin typeface="Helvetica"/>
                <a:cs typeface="Helvetica"/>
              </a:rPr>
              <a:t> </a:t>
            </a:r>
            <a:r>
              <a:rPr sz="2300" dirty="0">
                <a:solidFill>
                  <a:srgbClr val="575756"/>
                </a:solidFill>
                <a:latin typeface="Helvetica"/>
                <a:cs typeface="Helvetica"/>
              </a:rPr>
              <a:t>that</a:t>
            </a:r>
            <a:r>
              <a:rPr sz="2300" spc="-15" dirty="0">
                <a:solidFill>
                  <a:srgbClr val="575756"/>
                </a:solidFill>
                <a:latin typeface="Helvetica"/>
                <a:cs typeface="Helvetica"/>
              </a:rPr>
              <a:t> </a:t>
            </a:r>
            <a:r>
              <a:rPr sz="2300" dirty="0">
                <a:solidFill>
                  <a:srgbClr val="575756"/>
                </a:solidFill>
                <a:latin typeface="Helvetica"/>
                <a:cs typeface="Helvetica"/>
              </a:rPr>
              <a:t>systems</a:t>
            </a:r>
            <a:r>
              <a:rPr sz="2300" spc="-15" dirty="0">
                <a:solidFill>
                  <a:srgbClr val="575756"/>
                </a:solidFill>
                <a:latin typeface="Helvetica"/>
                <a:cs typeface="Helvetica"/>
              </a:rPr>
              <a:t> </a:t>
            </a:r>
            <a:r>
              <a:rPr sz="2300" dirty="0">
                <a:solidFill>
                  <a:srgbClr val="575756"/>
                </a:solidFill>
                <a:latin typeface="Helvetica"/>
                <a:cs typeface="Helvetica"/>
              </a:rPr>
              <a:t>should</a:t>
            </a:r>
            <a:r>
              <a:rPr sz="2300" spc="-15" dirty="0">
                <a:solidFill>
                  <a:srgbClr val="575756"/>
                </a:solidFill>
                <a:latin typeface="Helvetica"/>
                <a:cs typeface="Helvetica"/>
              </a:rPr>
              <a:t> </a:t>
            </a:r>
            <a:r>
              <a:rPr sz="2300" dirty="0">
                <a:solidFill>
                  <a:srgbClr val="575756"/>
                </a:solidFill>
                <a:latin typeface="Helvetica"/>
                <a:cs typeface="Helvetica"/>
              </a:rPr>
              <a:t>‘hard</a:t>
            </a:r>
            <a:r>
              <a:rPr sz="2300" spc="-15" dirty="0">
                <a:solidFill>
                  <a:srgbClr val="575756"/>
                </a:solidFill>
                <a:latin typeface="Helvetica"/>
                <a:cs typeface="Helvetica"/>
              </a:rPr>
              <a:t> </a:t>
            </a:r>
            <a:r>
              <a:rPr sz="2300" spc="-10" dirty="0">
                <a:solidFill>
                  <a:srgbClr val="575756"/>
                </a:solidFill>
                <a:latin typeface="Helvetica"/>
                <a:cs typeface="Helvetica"/>
              </a:rPr>
              <a:t>wire’ </a:t>
            </a:r>
            <a:r>
              <a:rPr sz="2300" dirty="0">
                <a:solidFill>
                  <a:srgbClr val="575756"/>
                </a:solidFill>
                <a:latin typeface="Helvetica"/>
                <a:cs typeface="Helvetica"/>
              </a:rPr>
              <a:t>financial</a:t>
            </a:r>
            <a:r>
              <a:rPr sz="2300" spc="-15" dirty="0">
                <a:solidFill>
                  <a:srgbClr val="575756"/>
                </a:solidFill>
                <a:latin typeface="Helvetica"/>
                <a:cs typeface="Helvetica"/>
              </a:rPr>
              <a:t> </a:t>
            </a:r>
            <a:r>
              <a:rPr sz="2300" dirty="0">
                <a:solidFill>
                  <a:srgbClr val="575756"/>
                </a:solidFill>
                <a:latin typeface="Helvetica"/>
                <a:cs typeface="Helvetica"/>
              </a:rPr>
              <a:t>flows</a:t>
            </a:r>
            <a:r>
              <a:rPr sz="2300" spc="-15" dirty="0">
                <a:solidFill>
                  <a:srgbClr val="575756"/>
                </a:solidFill>
                <a:latin typeface="Helvetica"/>
                <a:cs typeface="Helvetica"/>
              </a:rPr>
              <a:t> </a:t>
            </a:r>
            <a:r>
              <a:rPr sz="2300" dirty="0">
                <a:solidFill>
                  <a:srgbClr val="575756"/>
                </a:solidFill>
                <a:latin typeface="Helvetica"/>
                <a:cs typeface="Helvetica"/>
              </a:rPr>
              <a:t>into</a:t>
            </a:r>
            <a:r>
              <a:rPr sz="2300" spc="-15" dirty="0">
                <a:solidFill>
                  <a:srgbClr val="575756"/>
                </a:solidFill>
                <a:latin typeface="Helvetica"/>
                <a:cs typeface="Helvetica"/>
              </a:rPr>
              <a:t> </a:t>
            </a:r>
            <a:r>
              <a:rPr sz="2300" dirty="0">
                <a:solidFill>
                  <a:srgbClr val="575756"/>
                </a:solidFill>
                <a:latin typeface="Helvetica"/>
                <a:cs typeface="Helvetica"/>
              </a:rPr>
              <a:t>Primary/Community</a:t>
            </a:r>
            <a:r>
              <a:rPr sz="2300" spc="-10" dirty="0">
                <a:solidFill>
                  <a:srgbClr val="575756"/>
                </a:solidFill>
                <a:latin typeface="Helvetica"/>
                <a:cs typeface="Helvetica"/>
              </a:rPr>
              <a:t> care.</a:t>
            </a:r>
            <a:endParaRPr sz="2300">
              <a:latin typeface="Helvetica"/>
              <a:cs typeface="Helvetica"/>
            </a:endParaRPr>
          </a:p>
        </p:txBody>
      </p:sp>
      <p:sp>
        <p:nvSpPr>
          <p:cNvPr id="6" name="object 6"/>
          <p:cNvSpPr txBox="1"/>
          <p:nvPr/>
        </p:nvSpPr>
        <p:spPr>
          <a:xfrm>
            <a:off x="12125285" y="5162146"/>
            <a:ext cx="6932295" cy="4785360"/>
          </a:xfrm>
          <a:prstGeom prst="rect">
            <a:avLst/>
          </a:prstGeom>
        </p:spPr>
        <p:txBody>
          <a:bodyPr vert="horz" wrap="square" lIns="0" tIns="208915" rIns="0" bIns="0" rtlCol="0">
            <a:spAutoFit/>
          </a:bodyPr>
          <a:lstStyle/>
          <a:p>
            <a:pPr>
              <a:lnSpc>
                <a:spcPct val="100000"/>
              </a:lnSpc>
              <a:spcBef>
                <a:spcPts val="1645"/>
              </a:spcBef>
            </a:pPr>
            <a:endParaRPr sz="1650">
              <a:latin typeface="Times New Roman"/>
              <a:cs typeface="Times New Roman"/>
            </a:endParaRPr>
          </a:p>
          <a:p>
            <a:pPr marL="2162810" marR="838835">
              <a:lnSpc>
                <a:spcPct val="100000"/>
              </a:lnSpc>
              <a:spcBef>
                <a:spcPts val="5"/>
              </a:spcBef>
            </a:pPr>
            <a:r>
              <a:rPr sz="1650" dirty="0">
                <a:solidFill>
                  <a:srgbClr val="575756"/>
                </a:solidFill>
                <a:latin typeface="Helvetica"/>
                <a:cs typeface="Helvetica"/>
              </a:rPr>
              <a:t>The</a:t>
            </a:r>
            <a:r>
              <a:rPr sz="1650" spc="-40" dirty="0">
                <a:solidFill>
                  <a:srgbClr val="575756"/>
                </a:solidFill>
                <a:latin typeface="Helvetica"/>
                <a:cs typeface="Helvetica"/>
              </a:rPr>
              <a:t> </a:t>
            </a:r>
            <a:r>
              <a:rPr sz="1650" dirty="0">
                <a:solidFill>
                  <a:srgbClr val="575756"/>
                </a:solidFill>
                <a:latin typeface="Helvetica"/>
                <a:cs typeface="Helvetica"/>
              </a:rPr>
              <a:t>ICB</a:t>
            </a:r>
            <a:r>
              <a:rPr sz="1650" spc="-25" dirty="0">
                <a:solidFill>
                  <a:srgbClr val="575756"/>
                </a:solidFill>
                <a:latin typeface="Helvetica"/>
                <a:cs typeface="Helvetica"/>
              </a:rPr>
              <a:t> </a:t>
            </a:r>
            <a:r>
              <a:rPr sz="1650" dirty="0">
                <a:solidFill>
                  <a:srgbClr val="575756"/>
                </a:solidFill>
                <a:latin typeface="Helvetica"/>
                <a:cs typeface="Helvetica"/>
              </a:rPr>
              <a:t>in</a:t>
            </a:r>
            <a:r>
              <a:rPr sz="1650" spc="-30" dirty="0">
                <a:solidFill>
                  <a:srgbClr val="575756"/>
                </a:solidFill>
                <a:latin typeface="Helvetica"/>
                <a:cs typeface="Helvetica"/>
              </a:rPr>
              <a:t> </a:t>
            </a:r>
            <a:r>
              <a:rPr sz="1650" dirty="0">
                <a:solidFill>
                  <a:srgbClr val="575756"/>
                </a:solidFill>
                <a:latin typeface="Helvetica"/>
                <a:cs typeface="Helvetica"/>
              </a:rPr>
              <a:t>collaboration</a:t>
            </a:r>
            <a:r>
              <a:rPr sz="1650" spc="-30" dirty="0">
                <a:solidFill>
                  <a:srgbClr val="575756"/>
                </a:solidFill>
                <a:latin typeface="Helvetica"/>
                <a:cs typeface="Helvetica"/>
              </a:rPr>
              <a:t> </a:t>
            </a:r>
            <a:r>
              <a:rPr sz="1650" dirty="0">
                <a:solidFill>
                  <a:srgbClr val="575756"/>
                </a:solidFill>
                <a:latin typeface="Helvetica"/>
                <a:cs typeface="Helvetica"/>
              </a:rPr>
              <a:t>with</a:t>
            </a:r>
            <a:r>
              <a:rPr sz="1650" spc="-30" dirty="0">
                <a:solidFill>
                  <a:srgbClr val="575756"/>
                </a:solidFill>
                <a:latin typeface="Helvetica"/>
                <a:cs typeface="Helvetica"/>
              </a:rPr>
              <a:t> </a:t>
            </a:r>
            <a:r>
              <a:rPr sz="1650" dirty="0">
                <a:solidFill>
                  <a:srgbClr val="575756"/>
                </a:solidFill>
                <a:latin typeface="Helvetica"/>
                <a:cs typeface="Helvetica"/>
              </a:rPr>
              <a:t>ICS</a:t>
            </a:r>
            <a:r>
              <a:rPr sz="1650" spc="-20" dirty="0">
                <a:solidFill>
                  <a:srgbClr val="575756"/>
                </a:solidFill>
                <a:latin typeface="Helvetica"/>
                <a:cs typeface="Helvetica"/>
              </a:rPr>
              <a:t> </a:t>
            </a:r>
            <a:r>
              <a:rPr sz="1650" spc="-10" dirty="0">
                <a:solidFill>
                  <a:srgbClr val="575756"/>
                </a:solidFill>
                <a:latin typeface="Helvetica"/>
                <a:cs typeface="Helvetica"/>
              </a:rPr>
              <a:t>Partners </a:t>
            </a:r>
            <a:r>
              <a:rPr sz="1650" dirty="0">
                <a:solidFill>
                  <a:srgbClr val="575756"/>
                </a:solidFill>
                <a:latin typeface="Helvetica"/>
                <a:cs typeface="Helvetica"/>
              </a:rPr>
              <a:t>will</a:t>
            </a:r>
            <a:r>
              <a:rPr sz="1650" spc="-30" dirty="0">
                <a:solidFill>
                  <a:srgbClr val="575756"/>
                </a:solidFill>
                <a:latin typeface="Helvetica"/>
                <a:cs typeface="Helvetica"/>
              </a:rPr>
              <a:t> </a:t>
            </a:r>
            <a:r>
              <a:rPr sz="1650" dirty="0">
                <a:solidFill>
                  <a:srgbClr val="575756"/>
                </a:solidFill>
                <a:latin typeface="Helvetica"/>
                <a:cs typeface="Helvetica"/>
              </a:rPr>
              <a:t>continue</a:t>
            </a:r>
            <a:r>
              <a:rPr sz="1650" spc="-25" dirty="0">
                <a:solidFill>
                  <a:srgbClr val="575756"/>
                </a:solidFill>
                <a:latin typeface="Helvetica"/>
                <a:cs typeface="Helvetica"/>
              </a:rPr>
              <a:t> </a:t>
            </a:r>
            <a:r>
              <a:rPr sz="1650" dirty="0">
                <a:solidFill>
                  <a:srgbClr val="575756"/>
                </a:solidFill>
                <a:latin typeface="Helvetica"/>
                <a:cs typeface="Helvetica"/>
              </a:rPr>
              <a:t>to</a:t>
            </a:r>
            <a:r>
              <a:rPr sz="1650" spc="-25" dirty="0">
                <a:solidFill>
                  <a:srgbClr val="575756"/>
                </a:solidFill>
                <a:latin typeface="Helvetica"/>
                <a:cs typeface="Helvetica"/>
              </a:rPr>
              <a:t> </a:t>
            </a:r>
            <a:r>
              <a:rPr sz="1650" dirty="0">
                <a:solidFill>
                  <a:srgbClr val="575756"/>
                </a:solidFill>
                <a:latin typeface="Helvetica"/>
                <a:cs typeface="Helvetica"/>
              </a:rPr>
              <a:t>develop</a:t>
            </a:r>
            <a:r>
              <a:rPr sz="1650" spc="-25" dirty="0">
                <a:solidFill>
                  <a:srgbClr val="575756"/>
                </a:solidFill>
                <a:latin typeface="Helvetica"/>
                <a:cs typeface="Helvetica"/>
              </a:rPr>
              <a:t> </a:t>
            </a:r>
            <a:r>
              <a:rPr sz="1650" spc="-10" dirty="0">
                <a:solidFill>
                  <a:srgbClr val="575756"/>
                </a:solidFill>
                <a:latin typeface="Helvetica"/>
                <a:cs typeface="Helvetica"/>
              </a:rPr>
              <a:t>relationships</a:t>
            </a:r>
            <a:endParaRPr sz="1650">
              <a:latin typeface="Helvetica"/>
              <a:cs typeface="Helvetica"/>
            </a:endParaRPr>
          </a:p>
          <a:p>
            <a:pPr marL="2162810" marR="650875">
              <a:lnSpc>
                <a:spcPts val="1980"/>
              </a:lnSpc>
              <a:spcBef>
                <a:spcPts val="60"/>
              </a:spcBef>
            </a:pPr>
            <a:r>
              <a:rPr sz="1650" dirty="0">
                <a:solidFill>
                  <a:srgbClr val="575756"/>
                </a:solidFill>
                <a:latin typeface="Helvetica"/>
                <a:cs typeface="Helvetica"/>
              </a:rPr>
              <a:t>and</a:t>
            </a:r>
            <a:r>
              <a:rPr sz="1650" spc="-40" dirty="0">
                <a:solidFill>
                  <a:srgbClr val="575756"/>
                </a:solidFill>
                <a:latin typeface="Helvetica"/>
                <a:cs typeface="Helvetica"/>
              </a:rPr>
              <a:t> </a:t>
            </a:r>
            <a:r>
              <a:rPr sz="1650" dirty="0">
                <a:solidFill>
                  <a:srgbClr val="575756"/>
                </a:solidFill>
                <a:latin typeface="Helvetica"/>
                <a:cs typeface="Helvetica"/>
              </a:rPr>
              <a:t>education/learning</a:t>
            </a:r>
            <a:r>
              <a:rPr sz="1650" spc="-40" dirty="0">
                <a:solidFill>
                  <a:srgbClr val="575756"/>
                </a:solidFill>
                <a:latin typeface="Helvetica"/>
                <a:cs typeface="Helvetica"/>
              </a:rPr>
              <a:t> </a:t>
            </a:r>
            <a:r>
              <a:rPr sz="1650" dirty="0">
                <a:solidFill>
                  <a:srgbClr val="575756"/>
                </a:solidFill>
                <a:latin typeface="Helvetica"/>
                <a:cs typeface="Helvetica"/>
              </a:rPr>
              <a:t>and</a:t>
            </a:r>
            <a:r>
              <a:rPr sz="1650" spc="-40" dirty="0">
                <a:solidFill>
                  <a:srgbClr val="575756"/>
                </a:solidFill>
                <a:latin typeface="Helvetica"/>
                <a:cs typeface="Helvetica"/>
              </a:rPr>
              <a:t> </a:t>
            </a:r>
            <a:r>
              <a:rPr sz="1650" spc="-10" dirty="0">
                <a:solidFill>
                  <a:srgbClr val="575756"/>
                </a:solidFill>
                <a:latin typeface="Helvetica"/>
                <a:cs typeface="Helvetica"/>
              </a:rPr>
              <a:t>employment </a:t>
            </a:r>
            <a:r>
              <a:rPr sz="1650" dirty="0">
                <a:solidFill>
                  <a:srgbClr val="575756"/>
                </a:solidFill>
                <a:latin typeface="Helvetica"/>
                <a:cs typeface="Helvetica"/>
              </a:rPr>
              <a:t>arrangements</a:t>
            </a:r>
            <a:r>
              <a:rPr sz="1650" spc="-5" dirty="0">
                <a:solidFill>
                  <a:srgbClr val="575756"/>
                </a:solidFill>
                <a:latin typeface="Helvetica"/>
                <a:cs typeface="Helvetica"/>
              </a:rPr>
              <a:t> </a:t>
            </a:r>
            <a:r>
              <a:rPr sz="1650" dirty="0">
                <a:solidFill>
                  <a:srgbClr val="575756"/>
                </a:solidFill>
                <a:latin typeface="Helvetica"/>
                <a:cs typeface="Helvetica"/>
              </a:rPr>
              <a:t>to</a:t>
            </a:r>
            <a:r>
              <a:rPr sz="1650" spc="-5" dirty="0">
                <a:solidFill>
                  <a:srgbClr val="575756"/>
                </a:solidFill>
                <a:latin typeface="Helvetica"/>
                <a:cs typeface="Helvetica"/>
              </a:rPr>
              <a:t> </a:t>
            </a:r>
            <a:r>
              <a:rPr sz="1650" dirty="0">
                <a:solidFill>
                  <a:srgbClr val="575756"/>
                </a:solidFill>
                <a:latin typeface="Helvetica"/>
                <a:cs typeface="Helvetica"/>
              </a:rPr>
              <a:t>support achievement of </a:t>
            </a:r>
            <a:r>
              <a:rPr sz="1650" spc="-25" dirty="0">
                <a:solidFill>
                  <a:srgbClr val="575756"/>
                </a:solidFill>
                <a:latin typeface="Helvetica"/>
                <a:cs typeface="Helvetica"/>
              </a:rPr>
              <a:t>the </a:t>
            </a:r>
            <a:r>
              <a:rPr sz="1650" dirty="0">
                <a:solidFill>
                  <a:srgbClr val="575756"/>
                </a:solidFill>
                <a:latin typeface="Helvetica"/>
                <a:cs typeface="Helvetica"/>
              </a:rPr>
              <a:t>primary</a:t>
            </a:r>
            <a:r>
              <a:rPr sz="1650" spc="-15" dirty="0">
                <a:solidFill>
                  <a:srgbClr val="575756"/>
                </a:solidFill>
                <a:latin typeface="Helvetica"/>
                <a:cs typeface="Helvetica"/>
              </a:rPr>
              <a:t> </a:t>
            </a:r>
            <a:r>
              <a:rPr sz="1650" dirty="0">
                <a:solidFill>
                  <a:srgbClr val="575756"/>
                </a:solidFill>
                <a:latin typeface="Helvetica"/>
                <a:cs typeface="Helvetica"/>
              </a:rPr>
              <a:t>care</a:t>
            </a:r>
            <a:r>
              <a:rPr sz="1650" spc="-20" dirty="0">
                <a:solidFill>
                  <a:srgbClr val="575756"/>
                </a:solidFill>
                <a:latin typeface="Helvetica"/>
                <a:cs typeface="Helvetica"/>
              </a:rPr>
              <a:t> </a:t>
            </a:r>
            <a:r>
              <a:rPr sz="1650" dirty="0">
                <a:solidFill>
                  <a:srgbClr val="575756"/>
                </a:solidFill>
                <a:latin typeface="Helvetica"/>
                <a:cs typeface="Helvetica"/>
              </a:rPr>
              <a:t>people</a:t>
            </a:r>
            <a:r>
              <a:rPr sz="1650" spc="-15" dirty="0">
                <a:solidFill>
                  <a:srgbClr val="575756"/>
                </a:solidFill>
                <a:latin typeface="Helvetica"/>
                <a:cs typeface="Helvetica"/>
              </a:rPr>
              <a:t> </a:t>
            </a:r>
            <a:r>
              <a:rPr sz="1650" spc="-10" dirty="0">
                <a:solidFill>
                  <a:srgbClr val="575756"/>
                </a:solidFill>
                <a:latin typeface="Helvetica"/>
                <a:cs typeface="Helvetica"/>
              </a:rPr>
              <a:t>plan.</a:t>
            </a:r>
            <a:endParaRPr sz="1650">
              <a:latin typeface="Helvetica"/>
              <a:cs typeface="Helvetica"/>
            </a:endParaRPr>
          </a:p>
          <a:p>
            <a:pPr>
              <a:lnSpc>
                <a:spcPct val="100000"/>
              </a:lnSpc>
            </a:pPr>
            <a:endParaRPr sz="1650">
              <a:latin typeface="Helvetica"/>
              <a:cs typeface="Helvetica"/>
            </a:endParaRPr>
          </a:p>
          <a:p>
            <a:pPr>
              <a:lnSpc>
                <a:spcPct val="100000"/>
              </a:lnSpc>
            </a:pPr>
            <a:endParaRPr sz="1650">
              <a:latin typeface="Helvetica"/>
              <a:cs typeface="Helvetica"/>
            </a:endParaRPr>
          </a:p>
          <a:p>
            <a:pPr>
              <a:lnSpc>
                <a:spcPct val="100000"/>
              </a:lnSpc>
              <a:spcBef>
                <a:spcPts val="600"/>
              </a:spcBef>
            </a:pPr>
            <a:endParaRPr sz="1650">
              <a:latin typeface="Helvetica"/>
              <a:cs typeface="Helvetica"/>
            </a:endParaRPr>
          </a:p>
          <a:p>
            <a:pPr marL="2162810" marR="374015">
              <a:lnSpc>
                <a:spcPct val="100000"/>
              </a:lnSpc>
            </a:pPr>
            <a:r>
              <a:rPr sz="1650" dirty="0">
                <a:solidFill>
                  <a:srgbClr val="575756"/>
                </a:solidFill>
                <a:latin typeface="Helvetica"/>
                <a:cs typeface="Helvetica"/>
              </a:rPr>
              <a:t>By</a:t>
            </a:r>
            <a:r>
              <a:rPr sz="1650" spc="-20" dirty="0">
                <a:solidFill>
                  <a:srgbClr val="575756"/>
                </a:solidFill>
                <a:latin typeface="Helvetica"/>
                <a:cs typeface="Helvetica"/>
              </a:rPr>
              <a:t> </a:t>
            </a:r>
            <a:r>
              <a:rPr sz="1650" dirty="0">
                <a:solidFill>
                  <a:srgbClr val="575756"/>
                </a:solidFill>
                <a:latin typeface="Helvetica"/>
                <a:cs typeface="Helvetica"/>
              </a:rPr>
              <a:t>implementing</a:t>
            </a:r>
            <a:r>
              <a:rPr sz="1650" spc="-25" dirty="0">
                <a:solidFill>
                  <a:srgbClr val="575756"/>
                </a:solidFill>
                <a:latin typeface="Helvetica"/>
                <a:cs typeface="Helvetica"/>
              </a:rPr>
              <a:t> </a:t>
            </a:r>
            <a:r>
              <a:rPr sz="1650" dirty="0">
                <a:solidFill>
                  <a:srgbClr val="575756"/>
                </a:solidFill>
                <a:latin typeface="Helvetica"/>
                <a:cs typeface="Helvetica"/>
              </a:rPr>
              <a:t>these</a:t>
            </a:r>
            <a:r>
              <a:rPr sz="1650" spc="-25" dirty="0">
                <a:solidFill>
                  <a:srgbClr val="575756"/>
                </a:solidFill>
                <a:latin typeface="Helvetica"/>
                <a:cs typeface="Helvetica"/>
              </a:rPr>
              <a:t> </a:t>
            </a:r>
            <a:r>
              <a:rPr sz="1650" dirty="0">
                <a:solidFill>
                  <a:srgbClr val="575756"/>
                </a:solidFill>
                <a:latin typeface="Helvetica"/>
                <a:cs typeface="Helvetica"/>
              </a:rPr>
              <a:t>strategies,</a:t>
            </a:r>
            <a:r>
              <a:rPr sz="1650" spc="-20" dirty="0">
                <a:solidFill>
                  <a:srgbClr val="575756"/>
                </a:solidFill>
                <a:latin typeface="Helvetica"/>
                <a:cs typeface="Helvetica"/>
              </a:rPr>
              <a:t> </a:t>
            </a:r>
            <a:r>
              <a:rPr sz="1650" dirty="0">
                <a:solidFill>
                  <a:srgbClr val="575756"/>
                </a:solidFill>
                <a:latin typeface="Helvetica"/>
                <a:cs typeface="Helvetica"/>
              </a:rPr>
              <a:t>over</a:t>
            </a:r>
            <a:r>
              <a:rPr sz="1650" spc="-15" dirty="0">
                <a:solidFill>
                  <a:srgbClr val="575756"/>
                </a:solidFill>
                <a:latin typeface="Helvetica"/>
                <a:cs typeface="Helvetica"/>
              </a:rPr>
              <a:t> </a:t>
            </a:r>
            <a:r>
              <a:rPr sz="1650" spc="-20" dirty="0">
                <a:solidFill>
                  <a:srgbClr val="575756"/>
                </a:solidFill>
                <a:latin typeface="Helvetica"/>
                <a:cs typeface="Helvetica"/>
              </a:rPr>
              <a:t>time</a:t>
            </a:r>
            <a:r>
              <a:rPr sz="1650" spc="500" dirty="0">
                <a:solidFill>
                  <a:srgbClr val="575756"/>
                </a:solidFill>
                <a:latin typeface="Helvetica"/>
                <a:cs typeface="Helvetica"/>
              </a:rPr>
              <a:t> </a:t>
            </a:r>
            <a:r>
              <a:rPr sz="1650" dirty="0">
                <a:solidFill>
                  <a:srgbClr val="575756"/>
                </a:solidFill>
                <a:latin typeface="Helvetica"/>
                <a:cs typeface="Helvetica"/>
              </a:rPr>
              <a:t>the</a:t>
            </a:r>
            <a:r>
              <a:rPr sz="1650" spc="-25" dirty="0">
                <a:solidFill>
                  <a:srgbClr val="575756"/>
                </a:solidFill>
                <a:latin typeface="Helvetica"/>
                <a:cs typeface="Helvetica"/>
              </a:rPr>
              <a:t> </a:t>
            </a:r>
            <a:r>
              <a:rPr sz="1650" dirty="0">
                <a:solidFill>
                  <a:srgbClr val="575756"/>
                </a:solidFill>
                <a:latin typeface="Helvetica"/>
                <a:cs typeface="Helvetica"/>
              </a:rPr>
              <a:t>ICS</a:t>
            </a:r>
            <a:r>
              <a:rPr sz="1650" spc="-15" dirty="0">
                <a:solidFill>
                  <a:srgbClr val="575756"/>
                </a:solidFill>
                <a:latin typeface="Helvetica"/>
                <a:cs typeface="Helvetica"/>
              </a:rPr>
              <a:t> </a:t>
            </a:r>
            <a:r>
              <a:rPr sz="1650" dirty="0">
                <a:solidFill>
                  <a:srgbClr val="575756"/>
                </a:solidFill>
                <a:latin typeface="Helvetica"/>
                <a:cs typeface="Helvetica"/>
              </a:rPr>
              <a:t>aims</a:t>
            </a:r>
            <a:r>
              <a:rPr sz="1650" spc="-20" dirty="0">
                <a:solidFill>
                  <a:srgbClr val="575756"/>
                </a:solidFill>
                <a:latin typeface="Helvetica"/>
                <a:cs typeface="Helvetica"/>
              </a:rPr>
              <a:t> </a:t>
            </a:r>
            <a:r>
              <a:rPr sz="1650" dirty="0">
                <a:solidFill>
                  <a:srgbClr val="575756"/>
                </a:solidFill>
                <a:latin typeface="Helvetica"/>
                <a:cs typeface="Helvetica"/>
              </a:rPr>
              <a:t>to</a:t>
            </a:r>
            <a:r>
              <a:rPr sz="1650" spc="-20" dirty="0">
                <a:solidFill>
                  <a:srgbClr val="575756"/>
                </a:solidFill>
                <a:latin typeface="Helvetica"/>
                <a:cs typeface="Helvetica"/>
              </a:rPr>
              <a:t> </a:t>
            </a:r>
            <a:r>
              <a:rPr sz="1650" dirty="0">
                <a:solidFill>
                  <a:srgbClr val="575756"/>
                </a:solidFill>
                <a:latin typeface="Helvetica"/>
                <a:cs typeface="Helvetica"/>
              </a:rPr>
              <a:t>create</a:t>
            </a:r>
            <a:r>
              <a:rPr sz="1650" spc="-20" dirty="0">
                <a:solidFill>
                  <a:srgbClr val="575756"/>
                </a:solidFill>
                <a:latin typeface="Helvetica"/>
                <a:cs typeface="Helvetica"/>
              </a:rPr>
              <a:t> </a:t>
            </a:r>
            <a:r>
              <a:rPr sz="1650" dirty="0">
                <a:solidFill>
                  <a:srgbClr val="575756"/>
                </a:solidFill>
                <a:latin typeface="Helvetica"/>
                <a:cs typeface="Helvetica"/>
              </a:rPr>
              <a:t>a</a:t>
            </a:r>
            <a:r>
              <a:rPr sz="1650" spc="-25" dirty="0">
                <a:solidFill>
                  <a:srgbClr val="575756"/>
                </a:solidFill>
                <a:latin typeface="Helvetica"/>
                <a:cs typeface="Helvetica"/>
              </a:rPr>
              <a:t> </a:t>
            </a:r>
            <a:r>
              <a:rPr sz="1650" dirty="0">
                <a:solidFill>
                  <a:srgbClr val="575756"/>
                </a:solidFill>
                <a:latin typeface="Helvetica"/>
                <a:cs typeface="Helvetica"/>
              </a:rPr>
              <a:t>sustainable</a:t>
            </a:r>
            <a:r>
              <a:rPr sz="1650" spc="-20" dirty="0">
                <a:solidFill>
                  <a:srgbClr val="575756"/>
                </a:solidFill>
                <a:latin typeface="Helvetica"/>
                <a:cs typeface="Helvetica"/>
              </a:rPr>
              <a:t> </a:t>
            </a:r>
            <a:r>
              <a:rPr sz="1650" spc="-10" dirty="0">
                <a:solidFill>
                  <a:srgbClr val="575756"/>
                </a:solidFill>
                <a:latin typeface="Helvetica"/>
                <a:cs typeface="Helvetica"/>
              </a:rPr>
              <a:t>workforce </a:t>
            </a:r>
            <a:r>
              <a:rPr sz="1650" dirty="0">
                <a:solidFill>
                  <a:srgbClr val="575756"/>
                </a:solidFill>
                <a:latin typeface="Helvetica"/>
                <a:cs typeface="Helvetica"/>
              </a:rPr>
              <a:t>framework</a:t>
            </a:r>
            <a:r>
              <a:rPr sz="1650" spc="-10" dirty="0">
                <a:solidFill>
                  <a:srgbClr val="575756"/>
                </a:solidFill>
                <a:latin typeface="Helvetica"/>
                <a:cs typeface="Helvetica"/>
              </a:rPr>
              <a:t> </a:t>
            </a:r>
            <a:r>
              <a:rPr sz="1650" dirty="0">
                <a:solidFill>
                  <a:srgbClr val="575756"/>
                </a:solidFill>
                <a:latin typeface="Helvetica"/>
                <a:cs typeface="Helvetica"/>
              </a:rPr>
              <a:t>that</a:t>
            </a:r>
            <a:r>
              <a:rPr sz="1650" spc="-5" dirty="0">
                <a:solidFill>
                  <a:srgbClr val="575756"/>
                </a:solidFill>
                <a:latin typeface="Helvetica"/>
                <a:cs typeface="Helvetica"/>
              </a:rPr>
              <a:t> </a:t>
            </a:r>
            <a:r>
              <a:rPr sz="1650" dirty="0">
                <a:solidFill>
                  <a:srgbClr val="575756"/>
                </a:solidFill>
                <a:latin typeface="Helvetica"/>
                <a:cs typeface="Helvetica"/>
              </a:rPr>
              <a:t>supports</a:t>
            </a:r>
            <a:r>
              <a:rPr sz="1650" spc="-5" dirty="0">
                <a:solidFill>
                  <a:srgbClr val="575756"/>
                </a:solidFill>
                <a:latin typeface="Helvetica"/>
                <a:cs typeface="Helvetica"/>
              </a:rPr>
              <a:t> </a:t>
            </a:r>
            <a:r>
              <a:rPr sz="1650" dirty="0">
                <a:solidFill>
                  <a:srgbClr val="575756"/>
                </a:solidFill>
                <a:latin typeface="Helvetica"/>
                <a:cs typeface="Helvetica"/>
              </a:rPr>
              <a:t>a</a:t>
            </a:r>
            <a:r>
              <a:rPr sz="1650" spc="-10" dirty="0">
                <a:solidFill>
                  <a:srgbClr val="575756"/>
                </a:solidFill>
                <a:latin typeface="Helvetica"/>
                <a:cs typeface="Helvetica"/>
              </a:rPr>
              <a:t> </a:t>
            </a:r>
            <a:r>
              <a:rPr sz="1650" dirty="0">
                <a:solidFill>
                  <a:srgbClr val="575756"/>
                </a:solidFill>
                <a:latin typeface="Helvetica"/>
                <a:cs typeface="Helvetica"/>
              </a:rPr>
              <a:t>holistic</a:t>
            </a:r>
            <a:r>
              <a:rPr sz="1650" spc="-5" dirty="0">
                <a:solidFill>
                  <a:srgbClr val="575756"/>
                </a:solidFill>
                <a:latin typeface="Helvetica"/>
                <a:cs typeface="Helvetica"/>
              </a:rPr>
              <a:t> </a:t>
            </a:r>
            <a:r>
              <a:rPr sz="1650" dirty="0">
                <a:solidFill>
                  <a:srgbClr val="575756"/>
                </a:solidFill>
                <a:latin typeface="Helvetica"/>
                <a:cs typeface="Helvetica"/>
              </a:rPr>
              <a:t>approach</a:t>
            </a:r>
            <a:r>
              <a:rPr sz="1650" spc="-10" dirty="0">
                <a:solidFill>
                  <a:srgbClr val="575756"/>
                </a:solidFill>
                <a:latin typeface="Helvetica"/>
                <a:cs typeface="Helvetica"/>
              </a:rPr>
              <a:t> </a:t>
            </a:r>
            <a:r>
              <a:rPr sz="1650" spc="-25" dirty="0">
                <a:solidFill>
                  <a:srgbClr val="575756"/>
                </a:solidFill>
                <a:latin typeface="Helvetica"/>
                <a:cs typeface="Helvetica"/>
              </a:rPr>
              <a:t>to </a:t>
            </a:r>
            <a:r>
              <a:rPr sz="1650" dirty="0">
                <a:solidFill>
                  <a:srgbClr val="575756"/>
                </a:solidFill>
                <a:latin typeface="Helvetica"/>
                <a:cs typeface="Helvetica"/>
              </a:rPr>
              <a:t>ensure</a:t>
            </a:r>
            <a:r>
              <a:rPr sz="1650" spc="-15" dirty="0">
                <a:solidFill>
                  <a:srgbClr val="575756"/>
                </a:solidFill>
                <a:latin typeface="Helvetica"/>
                <a:cs typeface="Helvetica"/>
              </a:rPr>
              <a:t> </a:t>
            </a:r>
            <a:r>
              <a:rPr sz="1650" dirty="0">
                <a:solidFill>
                  <a:srgbClr val="575756"/>
                </a:solidFill>
                <a:latin typeface="Helvetica"/>
                <a:cs typeface="Helvetica"/>
              </a:rPr>
              <a:t>we</a:t>
            </a:r>
            <a:r>
              <a:rPr sz="1650" spc="-15" dirty="0">
                <a:solidFill>
                  <a:srgbClr val="575756"/>
                </a:solidFill>
                <a:latin typeface="Helvetica"/>
                <a:cs typeface="Helvetica"/>
              </a:rPr>
              <a:t> </a:t>
            </a:r>
            <a:r>
              <a:rPr sz="1650" dirty="0">
                <a:solidFill>
                  <a:srgbClr val="575756"/>
                </a:solidFill>
                <a:latin typeface="Helvetica"/>
                <a:cs typeface="Helvetica"/>
              </a:rPr>
              <a:t>have</a:t>
            </a:r>
            <a:r>
              <a:rPr sz="1650" spc="-15" dirty="0">
                <a:solidFill>
                  <a:srgbClr val="575756"/>
                </a:solidFill>
                <a:latin typeface="Helvetica"/>
                <a:cs typeface="Helvetica"/>
              </a:rPr>
              <a:t> </a:t>
            </a:r>
            <a:r>
              <a:rPr sz="1650" dirty="0">
                <a:solidFill>
                  <a:srgbClr val="575756"/>
                </a:solidFill>
                <a:latin typeface="Helvetica"/>
                <a:cs typeface="Helvetica"/>
              </a:rPr>
              <a:t>the</a:t>
            </a:r>
            <a:r>
              <a:rPr sz="1650" spc="-15" dirty="0">
                <a:solidFill>
                  <a:srgbClr val="575756"/>
                </a:solidFill>
                <a:latin typeface="Helvetica"/>
                <a:cs typeface="Helvetica"/>
              </a:rPr>
              <a:t> </a:t>
            </a:r>
            <a:r>
              <a:rPr sz="1650" dirty="0">
                <a:solidFill>
                  <a:srgbClr val="575756"/>
                </a:solidFill>
                <a:latin typeface="Helvetica"/>
                <a:cs typeface="Helvetica"/>
              </a:rPr>
              <a:t>support</a:t>
            </a:r>
            <a:r>
              <a:rPr sz="1650" spc="-10" dirty="0">
                <a:solidFill>
                  <a:srgbClr val="575756"/>
                </a:solidFill>
                <a:latin typeface="Helvetica"/>
                <a:cs typeface="Helvetica"/>
              </a:rPr>
              <a:t> </a:t>
            </a:r>
            <a:r>
              <a:rPr sz="1650" dirty="0">
                <a:solidFill>
                  <a:srgbClr val="575756"/>
                </a:solidFill>
                <a:latin typeface="Helvetica"/>
                <a:cs typeface="Helvetica"/>
              </a:rPr>
              <a:t>and</a:t>
            </a:r>
            <a:r>
              <a:rPr sz="1650" spc="-15" dirty="0">
                <a:solidFill>
                  <a:srgbClr val="575756"/>
                </a:solidFill>
                <a:latin typeface="Helvetica"/>
                <a:cs typeface="Helvetica"/>
              </a:rPr>
              <a:t> </a:t>
            </a:r>
            <a:r>
              <a:rPr sz="1650" dirty="0">
                <a:solidFill>
                  <a:srgbClr val="575756"/>
                </a:solidFill>
                <a:latin typeface="Helvetica"/>
                <a:cs typeface="Helvetica"/>
              </a:rPr>
              <a:t>strategies</a:t>
            </a:r>
            <a:r>
              <a:rPr sz="1650" spc="-5" dirty="0">
                <a:solidFill>
                  <a:srgbClr val="575756"/>
                </a:solidFill>
                <a:latin typeface="Helvetica"/>
                <a:cs typeface="Helvetica"/>
              </a:rPr>
              <a:t> </a:t>
            </a:r>
            <a:r>
              <a:rPr sz="1650" spc="-25" dirty="0">
                <a:solidFill>
                  <a:srgbClr val="575756"/>
                </a:solidFill>
                <a:latin typeface="Helvetica"/>
                <a:cs typeface="Helvetica"/>
              </a:rPr>
              <a:t>in </a:t>
            </a:r>
            <a:r>
              <a:rPr sz="1650" dirty="0">
                <a:solidFill>
                  <a:srgbClr val="575756"/>
                </a:solidFill>
                <a:latin typeface="Helvetica"/>
                <a:cs typeface="Helvetica"/>
              </a:rPr>
              <a:t>place</a:t>
            </a:r>
            <a:r>
              <a:rPr sz="1650" spc="-25" dirty="0">
                <a:solidFill>
                  <a:srgbClr val="575756"/>
                </a:solidFill>
                <a:latin typeface="Helvetica"/>
                <a:cs typeface="Helvetica"/>
              </a:rPr>
              <a:t> </a:t>
            </a:r>
            <a:r>
              <a:rPr sz="1650" dirty="0">
                <a:solidFill>
                  <a:srgbClr val="575756"/>
                </a:solidFill>
                <a:latin typeface="Helvetica"/>
                <a:cs typeface="Helvetica"/>
              </a:rPr>
              <a:t>to</a:t>
            </a:r>
            <a:r>
              <a:rPr sz="1650" spc="-20" dirty="0">
                <a:solidFill>
                  <a:srgbClr val="575756"/>
                </a:solidFill>
                <a:latin typeface="Helvetica"/>
                <a:cs typeface="Helvetica"/>
              </a:rPr>
              <a:t> </a:t>
            </a:r>
            <a:r>
              <a:rPr sz="1650" dirty="0">
                <a:solidFill>
                  <a:srgbClr val="575756"/>
                </a:solidFill>
                <a:latin typeface="Helvetica"/>
                <a:cs typeface="Helvetica"/>
              </a:rPr>
              <a:t>attract,</a:t>
            </a:r>
            <a:r>
              <a:rPr sz="1650" spc="-20" dirty="0">
                <a:solidFill>
                  <a:srgbClr val="575756"/>
                </a:solidFill>
                <a:latin typeface="Helvetica"/>
                <a:cs typeface="Helvetica"/>
              </a:rPr>
              <a:t> </a:t>
            </a:r>
            <a:r>
              <a:rPr sz="1650" dirty="0">
                <a:solidFill>
                  <a:srgbClr val="575756"/>
                </a:solidFill>
                <a:latin typeface="Helvetica"/>
                <a:cs typeface="Helvetica"/>
              </a:rPr>
              <a:t>develop,</a:t>
            </a:r>
            <a:r>
              <a:rPr sz="1650" spc="-20" dirty="0">
                <a:solidFill>
                  <a:srgbClr val="575756"/>
                </a:solidFill>
                <a:latin typeface="Helvetica"/>
                <a:cs typeface="Helvetica"/>
              </a:rPr>
              <a:t> </a:t>
            </a:r>
            <a:r>
              <a:rPr sz="1650" dirty="0">
                <a:solidFill>
                  <a:srgbClr val="575756"/>
                </a:solidFill>
                <a:latin typeface="Helvetica"/>
                <a:cs typeface="Helvetica"/>
              </a:rPr>
              <a:t>support</a:t>
            </a:r>
            <a:r>
              <a:rPr sz="1650" spc="-20" dirty="0">
                <a:solidFill>
                  <a:srgbClr val="575756"/>
                </a:solidFill>
                <a:latin typeface="Helvetica"/>
                <a:cs typeface="Helvetica"/>
              </a:rPr>
              <a:t> </a:t>
            </a:r>
            <a:r>
              <a:rPr sz="1650" dirty="0">
                <a:solidFill>
                  <a:srgbClr val="575756"/>
                </a:solidFill>
                <a:latin typeface="Helvetica"/>
                <a:cs typeface="Helvetica"/>
              </a:rPr>
              <a:t>and</a:t>
            </a:r>
            <a:r>
              <a:rPr sz="1650" spc="-20" dirty="0">
                <a:solidFill>
                  <a:srgbClr val="575756"/>
                </a:solidFill>
                <a:latin typeface="Helvetica"/>
                <a:cs typeface="Helvetica"/>
              </a:rPr>
              <a:t> </a:t>
            </a:r>
            <a:r>
              <a:rPr sz="1650" dirty="0">
                <a:solidFill>
                  <a:srgbClr val="575756"/>
                </a:solidFill>
                <a:latin typeface="Helvetica"/>
                <a:cs typeface="Helvetica"/>
              </a:rPr>
              <a:t>retain</a:t>
            </a:r>
            <a:r>
              <a:rPr sz="1650" spc="-25" dirty="0">
                <a:solidFill>
                  <a:srgbClr val="575756"/>
                </a:solidFill>
                <a:latin typeface="Helvetica"/>
                <a:cs typeface="Helvetica"/>
              </a:rPr>
              <a:t> our </a:t>
            </a:r>
            <a:r>
              <a:rPr sz="1650" dirty="0">
                <a:solidFill>
                  <a:srgbClr val="575756"/>
                </a:solidFill>
                <a:latin typeface="Helvetica"/>
                <a:cs typeface="Helvetica"/>
              </a:rPr>
              <a:t>workforce</a:t>
            </a:r>
            <a:r>
              <a:rPr sz="1650" spc="-20" dirty="0">
                <a:solidFill>
                  <a:srgbClr val="575756"/>
                </a:solidFill>
                <a:latin typeface="Helvetica"/>
                <a:cs typeface="Helvetica"/>
              </a:rPr>
              <a:t> </a:t>
            </a:r>
            <a:r>
              <a:rPr sz="1650" dirty="0">
                <a:solidFill>
                  <a:srgbClr val="575756"/>
                </a:solidFill>
                <a:latin typeface="Helvetica"/>
                <a:cs typeface="Helvetica"/>
              </a:rPr>
              <a:t>to</a:t>
            </a:r>
            <a:r>
              <a:rPr sz="1650" spc="-15" dirty="0">
                <a:solidFill>
                  <a:srgbClr val="575756"/>
                </a:solidFill>
                <a:latin typeface="Helvetica"/>
                <a:cs typeface="Helvetica"/>
              </a:rPr>
              <a:t> </a:t>
            </a:r>
            <a:r>
              <a:rPr sz="1650" dirty="0">
                <a:solidFill>
                  <a:srgbClr val="575756"/>
                </a:solidFill>
                <a:latin typeface="Helvetica"/>
                <a:cs typeface="Helvetica"/>
              </a:rPr>
              <a:t>enable</a:t>
            </a:r>
            <a:r>
              <a:rPr sz="1650" spc="-15" dirty="0">
                <a:solidFill>
                  <a:srgbClr val="575756"/>
                </a:solidFill>
                <a:latin typeface="Helvetica"/>
                <a:cs typeface="Helvetica"/>
              </a:rPr>
              <a:t> </a:t>
            </a:r>
            <a:r>
              <a:rPr sz="1650" dirty="0">
                <a:solidFill>
                  <a:srgbClr val="575756"/>
                </a:solidFill>
                <a:latin typeface="Helvetica"/>
                <a:cs typeface="Helvetica"/>
              </a:rPr>
              <a:t>the</a:t>
            </a:r>
            <a:r>
              <a:rPr sz="1650" spc="-20" dirty="0">
                <a:solidFill>
                  <a:srgbClr val="575756"/>
                </a:solidFill>
                <a:latin typeface="Helvetica"/>
                <a:cs typeface="Helvetica"/>
              </a:rPr>
              <a:t> </a:t>
            </a:r>
            <a:r>
              <a:rPr sz="1650" dirty="0">
                <a:solidFill>
                  <a:srgbClr val="575756"/>
                </a:solidFill>
                <a:latin typeface="Helvetica"/>
                <a:cs typeface="Helvetica"/>
              </a:rPr>
              <a:t>delivery</a:t>
            </a:r>
            <a:r>
              <a:rPr sz="1650" spc="-10" dirty="0">
                <a:solidFill>
                  <a:srgbClr val="575756"/>
                </a:solidFill>
                <a:latin typeface="Helvetica"/>
                <a:cs typeface="Helvetica"/>
              </a:rPr>
              <a:t> </a:t>
            </a:r>
            <a:r>
              <a:rPr sz="1650" dirty="0">
                <a:solidFill>
                  <a:srgbClr val="575756"/>
                </a:solidFill>
                <a:latin typeface="Helvetica"/>
                <a:cs typeface="Helvetica"/>
              </a:rPr>
              <a:t>of</a:t>
            </a:r>
            <a:r>
              <a:rPr sz="1650" spc="-10" dirty="0">
                <a:solidFill>
                  <a:srgbClr val="575756"/>
                </a:solidFill>
                <a:latin typeface="Helvetica"/>
                <a:cs typeface="Helvetica"/>
              </a:rPr>
              <a:t> </a:t>
            </a:r>
            <a:r>
              <a:rPr sz="1650" dirty="0">
                <a:solidFill>
                  <a:srgbClr val="575756"/>
                </a:solidFill>
                <a:latin typeface="Helvetica"/>
                <a:cs typeface="Helvetica"/>
              </a:rPr>
              <a:t>our</a:t>
            </a:r>
            <a:r>
              <a:rPr sz="1650" spc="-10" dirty="0">
                <a:solidFill>
                  <a:srgbClr val="575756"/>
                </a:solidFill>
                <a:latin typeface="Helvetica"/>
                <a:cs typeface="Helvetica"/>
              </a:rPr>
              <a:t> primary </a:t>
            </a:r>
            <a:r>
              <a:rPr sz="1650" dirty="0">
                <a:solidFill>
                  <a:srgbClr val="575756"/>
                </a:solidFill>
                <a:latin typeface="Helvetica"/>
                <a:cs typeface="Helvetica"/>
              </a:rPr>
              <a:t>care</a:t>
            </a:r>
            <a:r>
              <a:rPr sz="1650" spc="-30" dirty="0">
                <a:solidFill>
                  <a:srgbClr val="575756"/>
                </a:solidFill>
                <a:latin typeface="Helvetica"/>
                <a:cs typeface="Helvetica"/>
              </a:rPr>
              <a:t> </a:t>
            </a:r>
            <a:r>
              <a:rPr sz="1650" dirty="0">
                <a:solidFill>
                  <a:srgbClr val="575756"/>
                </a:solidFill>
                <a:latin typeface="Helvetica"/>
                <a:cs typeface="Helvetica"/>
              </a:rPr>
              <a:t>people</a:t>
            </a:r>
            <a:r>
              <a:rPr sz="1650" spc="-15" dirty="0">
                <a:solidFill>
                  <a:srgbClr val="575756"/>
                </a:solidFill>
                <a:latin typeface="Helvetica"/>
                <a:cs typeface="Helvetica"/>
              </a:rPr>
              <a:t> </a:t>
            </a:r>
            <a:r>
              <a:rPr sz="1650" dirty="0">
                <a:solidFill>
                  <a:srgbClr val="575756"/>
                </a:solidFill>
                <a:latin typeface="Helvetica"/>
                <a:cs typeface="Helvetica"/>
              </a:rPr>
              <a:t>plan</a:t>
            </a:r>
            <a:r>
              <a:rPr sz="1650" spc="-15" dirty="0">
                <a:solidFill>
                  <a:srgbClr val="575756"/>
                </a:solidFill>
                <a:latin typeface="Helvetica"/>
                <a:cs typeface="Helvetica"/>
              </a:rPr>
              <a:t> </a:t>
            </a:r>
            <a:r>
              <a:rPr sz="1650" dirty="0">
                <a:solidFill>
                  <a:srgbClr val="575756"/>
                </a:solidFill>
                <a:latin typeface="Helvetica"/>
                <a:cs typeface="Helvetica"/>
              </a:rPr>
              <a:t>and</a:t>
            </a:r>
            <a:r>
              <a:rPr sz="1650" spc="-20" dirty="0">
                <a:solidFill>
                  <a:srgbClr val="575756"/>
                </a:solidFill>
                <a:latin typeface="Helvetica"/>
                <a:cs typeface="Helvetica"/>
              </a:rPr>
              <a:t> </a:t>
            </a:r>
            <a:r>
              <a:rPr sz="1650" dirty="0">
                <a:solidFill>
                  <a:srgbClr val="575756"/>
                </a:solidFill>
                <a:latin typeface="Helvetica"/>
                <a:cs typeface="Helvetica"/>
              </a:rPr>
              <a:t>our</a:t>
            </a:r>
            <a:r>
              <a:rPr sz="1650" spc="-10" dirty="0">
                <a:solidFill>
                  <a:srgbClr val="575756"/>
                </a:solidFill>
                <a:latin typeface="Helvetica"/>
                <a:cs typeface="Helvetica"/>
              </a:rPr>
              <a:t> </a:t>
            </a:r>
            <a:r>
              <a:rPr sz="1650" dirty="0">
                <a:solidFill>
                  <a:srgbClr val="575756"/>
                </a:solidFill>
                <a:latin typeface="Helvetica"/>
                <a:cs typeface="Helvetica"/>
              </a:rPr>
              <a:t>primary</a:t>
            </a:r>
            <a:r>
              <a:rPr sz="1650" spc="-10" dirty="0">
                <a:solidFill>
                  <a:srgbClr val="575756"/>
                </a:solidFill>
                <a:latin typeface="Helvetica"/>
                <a:cs typeface="Helvetica"/>
              </a:rPr>
              <a:t> </a:t>
            </a:r>
            <a:r>
              <a:rPr sz="1650" dirty="0">
                <a:solidFill>
                  <a:srgbClr val="575756"/>
                </a:solidFill>
                <a:latin typeface="Helvetica"/>
                <a:cs typeface="Helvetica"/>
              </a:rPr>
              <a:t>care</a:t>
            </a:r>
            <a:r>
              <a:rPr sz="1650" spc="-15" dirty="0">
                <a:solidFill>
                  <a:srgbClr val="575756"/>
                </a:solidFill>
                <a:latin typeface="Helvetica"/>
                <a:cs typeface="Helvetica"/>
              </a:rPr>
              <a:t> </a:t>
            </a:r>
            <a:r>
              <a:rPr sz="1650" spc="-10" dirty="0">
                <a:solidFill>
                  <a:srgbClr val="575756"/>
                </a:solidFill>
                <a:latin typeface="Helvetica"/>
                <a:cs typeface="Helvetica"/>
              </a:rPr>
              <a:t>strategy.</a:t>
            </a:r>
            <a:endParaRPr sz="1650">
              <a:latin typeface="Helvetica"/>
              <a:cs typeface="Helvetica"/>
            </a:endParaRPr>
          </a:p>
        </p:txBody>
      </p:sp>
      <p:grpSp>
        <p:nvGrpSpPr>
          <p:cNvPr id="7" name="object 7"/>
          <p:cNvGrpSpPr/>
          <p:nvPr/>
        </p:nvGrpSpPr>
        <p:grpSpPr>
          <a:xfrm>
            <a:off x="12598351" y="5665164"/>
            <a:ext cx="5998210" cy="3258820"/>
            <a:chOff x="12598351" y="5665164"/>
            <a:chExt cx="5998210" cy="3258820"/>
          </a:xfrm>
        </p:grpSpPr>
        <p:sp>
          <p:nvSpPr>
            <p:cNvPr id="8" name="object 8"/>
            <p:cNvSpPr/>
            <p:nvPr/>
          </p:nvSpPr>
          <p:spPr>
            <a:xfrm>
              <a:off x="12598349" y="5665171"/>
              <a:ext cx="1197610" cy="3258820"/>
            </a:xfrm>
            <a:custGeom>
              <a:avLst/>
              <a:gdLst/>
              <a:ahLst/>
              <a:cxnLst/>
              <a:rect l="l" t="t" r="r" b="b"/>
              <a:pathLst>
                <a:path w="1197609" h="3258820">
                  <a:moveTo>
                    <a:pt x="149618" y="3100387"/>
                  </a:moveTo>
                  <a:lnTo>
                    <a:pt x="125209" y="3107436"/>
                  </a:lnTo>
                  <a:lnTo>
                    <a:pt x="100457" y="3114243"/>
                  </a:lnTo>
                  <a:lnTo>
                    <a:pt x="75349" y="3120809"/>
                  </a:lnTo>
                  <a:lnTo>
                    <a:pt x="49872" y="3127108"/>
                  </a:lnTo>
                  <a:lnTo>
                    <a:pt x="49872" y="3258489"/>
                  </a:lnTo>
                  <a:lnTo>
                    <a:pt x="149618" y="3258489"/>
                  </a:lnTo>
                  <a:lnTo>
                    <a:pt x="149618" y="3100387"/>
                  </a:lnTo>
                  <a:close/>
                </a:path>
                <a:path w="1197609" h="3258820">
                  <a:moveTo>
                    <a:pt x="374053" y="2314524"/>
                  </a:moveTo>
                  <a:lnTo>
                    <a:pt x="368261" y="2286724"/>
                  </a:lnTo>
                  <a:lnTo>
                    <a:pt x="368173" y="2286266"/>
                  </a:lnTo>
                  <a:lnTo>
                    <a:pt x="352132" y="2263178"/>
                  </a:lnTo>
                  <a:lnTo>
                    <a:pt x="328358" y="2247620"/>
                  </a:lnTo>
                  <a:lnTo>
                    <a:pt x="299250" y="2241905"/>
                  </a:lnTo>
                  <a:lnTo>
                    <a:pt x="270141" y="2247620"/>
                  </a:lnTo>
                  <a:lnTo>
                    <a:pt x="246354" y="2263178"/>
                  </a:lnTo>
                  <a:lnTo>
                    <a:pt x="230314" y="2286266"/>
                  </a:lnTo>
                  <a:lnTo>
                    <a:pt x="224434" y="2314524"/>
                  </a:lnTo>
                  <a:lnTo>
                    <a:pt x="230314" y="2342781"/>
                  </a:lnTo>
                  <a:lnTo>
                    <a:pt x="246354" y="2365857"/>
                  </a:lnTo>
                  <a:lnTo>
                    <a:pt x="270141" y="2381415"/>
                  </a:lnTo>
                  <a:lnTo>
                    <a:pt x="299250" y="2387130"/>
                  </a:lnTo>
                  <a:lnTo>
                    <a:pt x="328358" y="2381415"/>
                  </a:lnTo>
                  <a:lnTo>
                    <a:pt x="352132" y="2365857"/>
                  </a:lnTo>
                  <a:lnTo>
                    <a:pt x="368173" y="2342781"/>
                  </a:lnTo>
                  <a:lnTo>
                    <a:pt x="374053" y="2314524"/>
                  </a:lnTo>
                  <a:close/>
                </a:path>
                <a:path w="1197609" h="3258820">
                  <a:moveTo>
                    <a:pt x="398995" y="3007741"/>
                  </a:moveTo>
                  <a:lnTo>
                    <a:pt x="374751" y="3018586"/>
                  </a:lnTo>
                  <a:lnTo>
                    <a:pt x="350012" y="3029153"/>
                  </a:lnTo>
                  <a:lnTo>
                    <a:pt x="324548" y="3039592"/>
                  </a:lnTo>
                  <a:lnTo>
                    <a:pt x="299250" y="3049562"/>
                  </a:lnTo>
                  <a:lnTo>
                    <a:pt x="299250" y="3258489"/>
                  </a:lnTo>
                  <a:lnTo>
                    <a:pt x="398995" y="3258489"/>
                  </a:lnTo>
                  <a:lnTo>
                    <a:pt x="398995" y="3007741"/>
                  </a:lnTo>
                  <a:close/>
                </a:path>
                <a:path w="1197609" h="3258820">
                  <a:moveTo>
                    <a:pt x="598487" y="2387130"/>
                  </a:moveTo>
                  <a:lnTo>
                    <a:pt x="594563" y="2340064"/>
                  </a:lnTo>
                  <a:lnTo>
                    <a:pt x="583209" y="2295410"/>
                  </a:lnTo>
                  <a:lnTo>
                    <a:pt x="565035" y="2253742"/>
                  </a:lnTo>
                  <a:lnTo>
                    <a:pt x="540677" y="2215692"/>
                  </a:lnTo>
                  <a:lnTo>
                    <a:pt x="510755" y="2181834"/>
                  </a:lnTo>
                  <a:lnTo>
                    <a:pt x="498741" y="2171839"/>
                  </a:lnTo>
                  <a:lnTo>
                    <a:pt x="498741" y="2387130"/>
                  </a:lnTo>
                  <a:lnTo>
                    <a:pt x="495350" y="2421801"/>
                  </a:lnTo>
                  <a:lnTo>
                    <a:pt x="495261" y="2422690"/>
                  </a:lnTo>
                  <a:lnTo>
                    <a:pt x="485305" y="2456002"/>
                  </a:lnTo>
                  <a:lnTo>
                    <a:pt x="469595" y="2486558"/>
                  </a:lnTo>
                  <a:lnTo>
                    <a:pt x="448868" y="2513863"/>
                  </a:lnTo>
                  <a:lnTo>
                    <a:pt x="448868" y="2508148"/>
                  </a:lnTo>
                  <a:lnTo>
                    <a:pt x="442988" y="2479891"/>
                  </a:lnTo>
                  <a:lnTo>
                    <a:pt x="426948" y="2456815"/>
                  </a:lnTo>
                  <a:lnTo>
                    <a:pt x="403161" y="2441244"/>
                  </a:lnTo>
                  <a:lnTo>
                    <a:pt x="374053" y="2435542"/>
                  </a:lnTo>
                  <a:lnTo>
                    <a:pt x="224434" y="2435542"/>
                  </a:lnTo>
                  <a:lnTo>
                    <a:pt x="195326" y="2441244"/>
                  </a:lnTo>
                  <a:lnTo>
                    <a:pt x="171538" y="2456815"/>
                  </a:lnTo>
                  <a:lnTo>
                    <a:pt x="155498" y="2479891"/>
                  </a:lnTo>
                  <a:lnTo>
                    <a:pt x="149618" y="2508148"/>
                  </a:lnTo>
                  <a:lnTo>
                    <a:pt x="149618" y="2513863"/>
                  </a:lnTo>
                  <a:lnTo>
                    <a:pt x="128905" y="2486558"/>
                  </a:lnTo>
                  <a:lnTo>
                    <a:pt x="113195" y="2456002"/>
                  </a:lnTo>
                  <a:lnTo>
                    <a:pt x="103238" y="2422690"/>
                  </a:lnTo>
                  <a:lnTo>
                    <a:pt x="99745" y="2387130"/>
                  </a:lnTo>
                  <a:lnTo>
                    <a:pt x="105029" y="2342781"/>
                  </a:lnTo>
                  <a:lnTo>
                    <a:pt x="120053" y="2302040"/>
                  </a:lnTo>
                  <a:lnTo>
                    <a:pt x="143624" y="2266086"/>
                  </a:lnTo>
                  <a:lnTo>
                    <a:pt x="174536" y="2236089"/>
                  </a:lnTo>
                  <a:lnTo>
                    <a:pt x="211582" y="2213203"/>
                  </a:lnTo>
                  <a:lnTo>
                    <a:pt x="253555" y="2198624"/>
                  </a:lnTo>
                  <a:lnTo>
                    <a:pt x="299250" y="2193493"/>
                  </a:lnTo>
                  <a:lnTo>
                    <a:pt x="344944" y="2198624"/>
                  </a:lnTo>
                  <a:lnTo>
                    <a:pt x="386905" y="2213203"/>
                  </a:lnTo>
                  <a:lnTo>
                    <a:pt x="423951" y="2236089"/>
                  </a:lnTo>
                  <a:lnTo>
                    <a:pt x="454863" y="2266086"/>
                  </a:lnTo>
                  <a:lnTo>
                    <a:pt x="478434" y="2302040"/>
                  </a:lnTo>
                  <a:lnTo>
                    <a:pt x="493458" y="2342781"/>
                  </a:lnTo>
                  <a:lnTo>
                    <a:pt x="498741" y="2387130"/>
                  </a:lnTo>
                  <a:lnTo>
                    <a:pt x="498741" y="2171839"/>
                  </a:lnTo>
                  <a:lnTo>
                    <a:pt x="436664" y="2129142"/>
                  </a:lnTo>
                  <a:lnTo>
                    <a:pt x="393738" y="2111502"/>
                  </a:lnTo>
                  <a:lnTo>
                    <a:pt x="347726" y="2100478"/>
                  </a:lnTo>
                  <a:lnTo>
                    <a:pt x="299250" y="2096668"/>
                  </a:lnTo>
                  <a:lnTo>
                    <a:pt x="250761" y="2100478"/>
                  </a:lnTo>
                  <a:lnTo>
                    <a:pt x="204749" y="2111502"/>
                  </a:lnTo>
                  <a:lnTo>
                    <a:pt x="161823" y="2129142"/>
                  </a:lnTo>
                  <a:lnTo>
                    <a:pt x="122618" y="2152777"/>
                  </a:lnTo>
                  <a:lnTo>
                    <a:pt x="87731" y="2181834"/>
                  </a:lnTo>
                  <a:lnTo>
                    <a:pt x="57797" y="2215692"/>
                  </a:lnTo>
                  <a:lnTo>
                    <a:pt x="33439" y="2253742"/>
                  </a:lnTo>
                  <a:lnTo>
                    <a:pt x="15278" y="2295410"/>
                  </a:lnTo>
                  <a:lnTo>
                    <a:pt x="3924" y="2340064"/>
                  </a:lnTo>
                  <a:lnTo>
                    <a:pt x="0" y="2387130"/>
                  </a:lnTo>
                  <a:lnTo>
                    <a:pt x="3924" y="2434183"/>
                  </a:lnTo>
                  <a:lnTo>
                    <a:pt x="15278" y="2478849"/>
                  </a:lnTo>
                  <a:lnTo>
                    <a:pt x="33439" y="2520505"/>
                  </a:lnTo>
                  <a:lnTo>
                    <a:pt x="57797" y="2558567"/>
                  </a:lnTo>
                  <a:lnTo>
                    <a:pt x="87731" y="2592425"/>
                  </a:lnTo>
                  <a:lnTo>
                    <a:pt x="122618" y="2621483"/>
                  </a:lnTo>
                  <a:lnTo>
                    <a:pt x="161823" y="2645130"/>
                  </a:lnTo>
                  <a:lnTo>
                    <a:pt x="204749" y="2662758"/>
                  </a:lnTo>
                  <a:lnTo>
                    <a:pt x="250761" y="2673781"/>
                  </a:lnTo>
                  <a:lnTo>
                    <a:pt x="299250" y="2677591"/>
                  </a:lnTo>
                  <a:lnTo>
                    <a:pt x="347726" y="2673781"/>
                  </a:lnTo>
                  <a:lnTo>
                    <a:pt x="393738" y="2662758"/>
                  </a:lnTo>
                  <a:lnTo>
                    <a:pt x="436664" y="2645130"/>
                  </a:lnTo>
                  <a:lnTo>
                    <a:pt x="475869" y="2621483"/>
                  </a:lnTo>
                  <a:lnTo>
                    <a:pt x="510755" y="2592425"/>
                  </a:lnTo>
                  <a:lnTo>
                    <a:pt x="540677" y="2558567"/>
                  </a:lnTo>
                  <a:lnTo>
                    <a:pt x="565035" y="2520505"/>
                  </a:lnTo>
                  <a:lnTo>
                    <a:pt x="583209" y="2478849"/>
                  </a:lnTo>
                  <a:lnTo>
                    <a:pt x="594563" y="2434183"/>
                  </a:lnTo>
                  <a:lnTo>
                    <a:pt x="598487" y="2387130"/>
                  </a:lnTo>
                  <a:close/>
                </a:path>
                <a:path w="1197609" h="3258820">
                  <a:moveTo>
                    <a:pt x="648360" y="2866669"/>
                  </a:moveTo>
                  <a:lnTo>
                    <a:pt x="624395" y="2882811"/>
                  </a:lnTo>
                  <a:lnTo>
                    <a:pt x="599757" y="2898711"/>
                  </a:lnTo>
                  <a:lnTo>
                    <a:pt x="574471" y="2914370"/>
                  </a:lnTo>
                  <a:lnTo>
                    <a:pt x="548614" y="2929801"/>
                  </a:lnTo>
                  <a:lnTo>
                    <a:pt x="548614" y="3258489"/>
                  </a:lnTo>
                  <a:lnTo>
                    <a:pt x="648360" y="3258489"/>
                  </a:lnTo>
                  <a:lnTo>
                    <a:pt x="648360" y="2866669"/>
                  </a:lnTo>
                  <a:close/>
                </a:path>
                <a:path w="1197609" h="3258820">
                  <a:moveTo>
                    <a:pt x="897737" y="2651925"/>
                  </a:moveTo>
                  <a:lnTo>
                    <a:pt x="874420" y="2676398"/>
                  </a:lnTo>
                  <a:lnTo>
                    <a:pt x="850061" y="2700820"/>
                  </a:lnTo>
                  <a:lnTo>
                    <a:pt x="824611" y="2725178"/>
                  </a:lnTo>
                  <a:lnTo>
                    <a:pt x="797991" y="2749423"/>
                  </a:lnTo>
                  <a:lnTo>
                    <a:pt x="797991" y="3258489"/>
                  </a:lnTo>
                  <a:lnTo>
                    <a:pt x="897737" y="3258489"/>
                  </a:lnTo>
                  <a:lnTo>
                    <a:pt x="897737" y="2651925"/>
                  </a:lnTo>
                  <a:close/>
                </a:path>
                <a:path w="1197609" h="3258820">
                  <a:moveTo>
                    <a:pt x="1147102" y="2483955"/>
                  </a:moveTo>
                  <a:lnTo>
                    <a:pt x="1047356" y="2483955"/>
                  </a:lnTo>
                  <a:lnTo>
                    <a:pt x="1047356" y="3258489"/>
                  </a:lnTo>
                  <a:lnTo>
                    <a:pt x="1147102" y="3258489"/>
                  </a:lnTo>
                  <a:lnTo>
                    <a:pt x="1147102" y="2483955"/>
                  </a:lnTo>
                  <a:close/>
                </a:path>
                <a:path w="1197609" h="3258820">
                  <a:moveTo>
                    <a:pt x="1197267" y="369252"/>
                  </a:moveTo>
                  <a:lnTo>
                    <a:pt x="1194308" y="319214"/>
                  </a:lnTo>
                  <a:lnTo>
                    <a:pt x="1185659" y="271208"/>
                  </a:lnTo>
                  <a:lnTo>
                    <a:pt x="1171740" y="225653"/>
                  </a:lnTo>
                  <a:lnTo>
                    <a:pt x="1152931" y="183019"/>
                  </a:lnTo>
                  <a:lnTo>
                    <a:pt x="1129614" y="143751"/>
                  </a:lnTo>
                  <a:lnTo>
                    <a:pt x="1102182" y="108267"/>
                  </a:lnTo>
                  <a:lnTo>
                    <a:pt x="1071029" y="77038"/>
                  </a:lnTo>
                  <a:lnTo>
                    <a:pt x="1036535" y="50482"/>
                  </a:lnTo>
                  <a:lnTo>
                    <a:pt x="999096" y="29057"/>
                  </a:lnTo>
                  <a:lnTo>
                    <a:pt x="959091" y="13208"/>
                  </a:lnTo>
                  <a:lnTo>
                    <a:pt x="916927" y="3378"/>
                  </a:lnTo>
                  <a:lnTo>
                    <a:pt x="872985" y="0"/>
                  </a:lnTo>
                  <a:lnTo>
                    <a:pt x="804189" y="5181"/>
                  </a:lnTo>
                  <a:lnTo>
                    <a:pt x="744893" y="19215"/>
                  </a:lnTo>
                  <a:lnTo>
                    <a:pt x="694359" y="39751"/>
                  </a:lnTo>
                  <a:lnTo>
                    <a:pt x="651789" y="64503"/>
                  </a:lnTo>
                  <a:lnTo>
                    <a:pt x="616407" y="91147"/>
                  </a:lnTo>
                  <a:lnTo>
                    <a:pt x="587463" y="117373"/>
                  </a:lnTo>
                  <a:lnTo>
                    <a:pt x="395135" y="306120"/>
                  </a:lnTo>
                  <a:lnTo>
                    <a:pt x="368490" y="343496"/>
                  </a:lnTo>
                  <a:lnTo>
                    <a:pt x="352894" y="385838"/>
                  </a:lnTo>
                  <a:lnTo>
                    <a:pt x="348653" y="430288"/>
                  </a:lnTo>
                  <a:lnTo>
                    <a:pt x="356019" y="473938"/>
                  </a:lnTo>
                  <a:lnTo>
                    <a:pt x="375272" y="513905"/>
                  </a:lnTo>
                  <a:lnTo>
                    <a:pt x="423481" y="559739"/>
                  </a:lnTo>
                  <a:lnTo>
                    <a:pt x="485076" y="579780"/>
                  </a:lnTo>
                  <a:lnTo>
                    <a:pt x="517728" y="578815"/>
                  </a:lnTo>
                  <a:lnTo>
                    <a:pt x="548843" y="570674"/>
                  </a:lnTo>
                  <a:lnTo>
                    <a:pt x="577354" y="555828"/>
                  </a:lnTo>
                  <a:lnTo>
                    <a:pt x="602234" y="534733"/>
                  </a:lnTo>
                  <a:lnTo>
                    <a:pt x="675563" y="460514"/>
                  </a:lnTo>
                  <a:lnTo>
                    <a:pt x="918933" y="686346"/>
                  </a:lnTo>
                  <a:lnTo>
                    <a:pt x="930516" y="701255"/>
                  </a:lnTo>
                  <a:lnTo>
                    <a:pt x="936802" y="718502"/>
                  </a:lnTo>
                  <a:lnTo>
                    <a:pt x="937412" y="736130"/>
                  </a:lnTo>
                  <a:lnTo>
                    <a:pt x="931951" y="752170"/>
                  </a:lnTo>
                  <a:lnTo>
                    <a:pt x="899020" y="775284"/>
                  </a:lnTo>
                  <a:lnTo>
                    <a:pt x="888974" y="775741"/>
                  </a:lnTo>
                  <a:lnTo>
                    <a:pt x="879195" y="773899"/>
                  </a:lnTo>
                  <a:lnTo>
                    <a:pt x="870077" y="769899"/>
                  </a:lnTo>
                  <a:lnTo>
                    <a:pt x="861961" y="763892"/>
                  </a:lnTo>
                  <a:lnTo>
                    <a:pt x="675259" y="588225"/>
                  </a:lnTo>
                  <a:lnTo>
                    <a:pt x="658202" y="577697"/>
                  </a:lnTo>
                  <a:lnTo>
                    <a:pt x="604977" y="592391"/>
                  </a:lnTo>
                  <a:lnTo>
                    <a:pt x="592277" y="630351"/>
                  </a:lnTo>
                  <a:lnTo>
                    <a:pt x="596874" y="649935"/>
                  </a:lnTo>
                  <a:lnTo>
                    <a:pt x="608622" y="666724"/>
                  </a:lnTo>
                  <a:lnTo>
                    <a:pt x="786218" y="836739"/>
                  </a:lnTo>
                  <a:lnTo>
                    <a:pt x="797801" y="851649"/>
                  </a:lnTo>
                  <a:lnTo>
                    <a:pt x="804087" y="868895"/>
                  </a:lnTo>
                  <a:lnTo>
                    <a:pt x="804697" y="886523"/>
                  </a:lnTo>
                  <a:lnTo>
                    <a:pt x="799249" y="902563"/>
                  </a:lnTo>
                  <a:lnTo>
                    <a:pt x="766318" y="925677"/>
                  </a:lnTo>
                  <a:lnTo>
                    <a:pt x="756348" y="926147"/>
                  </a:lnTo>
                  <a:lnTo>
                    <a:pt x="746683" y="924420"/>
                  </a:lnTo>
                  <a:lnTo>
                    <a:pt x="737831" y="920737"/>
                  </a:lnTo>
                  <a:lnTo>
                    <a:pt x="730300" y="915327"/>
                  </a:lnTo>
                  <a:lnTo>
                    <a:pt x="544601" y="729970"/>
                  </a:lnTo>
                  <a:lnTo>
                    <a:pt x="527812" y="718908"/>
                  </a:lnTo>
                  <a:lnTo>
                    <a:pt x="474103" y="732028"/>
                  </a:lnTo>
                  <a:lnTo>
                    <a:pt x="460476" y="769708"/>
                  </a:lnTo>
                  <a:lnTo>
                    <a:pt x="464604" y="789432"/>
                  </a:lnTo>
                  <a:lnTo>
                    <a:pt x="475957" y="806564"/>
                  </a:lnTo>
                  <a:lnTo>
                    <a:pt x="635952" y="967409"/>
                  </a:lnTo>
                  <a:lnTo>
                    <a:pt x="647534" y="982281"/>
                  </a:lnTo>
                  <a:lnTo>
                    <a:pt x="653821" y="999515"/>
                  </a:lnTo>
                  <a:lnTo>
                    <a:pt x="654418" y="1017143"/>
                  </a:lnTo>
                  <a:lnTo>
                    <a:pt x="648970" y="1033183"/>
                  </a:lnTo>
                  <a:lnTo>
                    <a:pt x="616051" y="1056297"/>
                  </a:lnTo>
                  <a:lnTo>
                    <a:pt x="605980" y="1056678"/>
                  </a:lnTo>
                  <a:lnTo>
                    <a:pt x="596226" y="1054836"/>
                  </a:lnTo>
                  <a:lnTo>
                    <a:pt x="424764" y="898664"/>
                  </a:lnTo>
                  <a:lnTo>
                    <a:pt x="378079" y="852678"/>
                  </a:lnTo>
                  <a:lnTo>
                    <a:pt x="334784" y="807224"/>
                  </a:lnTo>
                  <a:lnTo>
                    <a:pt x="294944" y="762393"/>
                  </a:lnTo>
                  <a:lnTo>
                    <a:pt x="258635" y="718286"/>
                  </a:lnTo>
                  <a:lnTo>
                    <a:pt x="225907" y="674992"/>
                  </a:lnTo>
                  <a:lnTo>
                    <a:pt x="196799" y="632612"/>
                  </a:lnTo>
                  <a:lnTo>
                    <a:pt x="171399" y="591235"/>
                  </a:lnTo>
                  <a:lnTo>
                    <a:pt x="149745" y="550964"/>
                  </a:lnTo>
                  <a:lnTo>
                    <a:pt x="131889" y="511873"/>
                  </a:lnTo>
                  <a:lnTo>
                    <a:pt x="117906" y="474078"/>
                  </a:lnTo>
                  <a:lnTo>
                    <a:pt x="101765" y="402729"/>
                  </a:lnTo>
                  <a:lnTo>
                    <a:pt x="99733" y="369354"/>
                  </a:lnTo>
                  <a:lnTo>
                    <a:pt x="104381" y="316979"/>
                  </a:lnTo>
                  <a:lnTo>
                    <a:pt x="117703" y="267843"/>
                  </a:lnTo>
                  <a:lnTo>
                    <a:pt x="138684" y="223088"/>
                  </a:lnTo>
                  <a:lnTo>
                    <a:pt x="166357" y="183870"/>
                  </a:lnTo>
                  <a:lnTo>
                    <a:pt x="199732" y="151371"/>
                  </a:lnTo>
                  <a:lnTo>
                    <a:pt x="237820" y="126720"/>
                  </a:lnTo>
                  <a:lnTo>
                    <a:pt x="279654" y="111074"/>
                  </a:lnTo>
                  <a:lnTo>
                    <a:pt x="324243" y="105613"/>
                  </a:lnTo>
                  <a:lnTo>
                    <a:pt x="344754" y="106718"/>
                  </a:lnTo>
                  <a:lnTo>
                    <a:pt x="364972" y="110020"/>
                  </a:lnTo>
                  <a:lnTo>
                    <a:pt x="384810" y="115531"/>
                  </a:lnTo>
                  <a:lnTo>
                    <a:pt x="404215" y="123215"/>
                  </a:lnTo>
                  <a:lnTo>
                    <a:pt x="423570" y="127546"/>
                  </a:lnTo>
                  <a:lnTo>
                    <a:pt x="469811" y="95796"/>
                  </a:lnTo>
                  <a:lnTo>
                    <a:pt x="470446" y="55448"/>
                  </a:lnTo>
                  <a:lnTo>
                    <a:pt x="443877" y="26428"/>
                  </a:lnTo>
                  <a:lnTo>
                    <a:pt x="385241" y="6667"/>
                  </a:lnTo>
                  <a:lnTo>
                    <a:pt x="324294" y="50"/>
                  </a:lnTo>
                  <a:lnTo>
                    <a:pt x="280352" y="3429"/>
                  </a:lnTo>
                  <a:lnTo>
                    <a:pt x="238175" y="13258"/>
                  </a:lnTo>
                  <a:lnTo>
                    <a:pt x="198183" y="29108"/>
                  </a:lnTo>
                  <a:lnTo>
                    <a:pt x="160743" y="50533"/>
                  </a:lnTo>
                  <a:lnTo>
                    <a:pt x="126250" y="77089"/>
                  </a:lnTo>
                  <a:lnTo>
                    <a:pt x="95084" y="108318"/>
                  </a:lnTo>
                  <a:lnTo>
                    <a:pt x="67652" y="143802"/>
                  </a:lnTo>
                  <a:lnTo>
                    <a:pt x="44335" y="183083"/>
                  </a:lnTo>
                  <a:lnTo>
                    <a:pt x="25527" y="225704"/>
                  </a:lnTo>
                  <a:lnTo>
                    <a:pt x="11595" y="271259"/>
                  </a:lnTo>
                  <a:lnTo>
                    <a:pt x="2959" y="319265"/>
                  </a:lnTo>
                  <a:lnTo>
                    <a:pt x="0" y="369303"/>
                  </a:lnTo>
                  <a:lnTo>
                    <a:pt x="2527" y="413346"/>
                  </a:lnTo>
                  <a:lnTo>
                    <a:pt x="9842" y="457568"/>
                  </a:lnTo>
                  <a:lnTo>
                    <a:pt x="21539" y="501802"/>
                  </a:lnTo>
                  <a:lnTo>
                    <a:pt x="37236" y="545909"/>
                  </a:lnTo>
                  <a:lnTo>
                    <a:pt x="56502" y="589711"/>
                  </a:lnTo>
                  <a:lnTo>
                    <a:pt x="78955" y="633069"/>
                  </a:lnTo>
                  <a:lnTo>
                    <a:pt x="104190" y="675817"/>
                  </a:lnTo>
                  <a:lnTo>
                    <a:pt x="131813" y="717791"/>
                  </a:lnTo>
                  <a:lnTo>
                    <a:pt x="161404" y="758850"/>
                  </a:lnTo>
                  <a:lnTo>
                    <a:pt x="192570" y="798830"/>
                  </a:lnTo>
                  <a:lnTo>
                    <a:pt x="224917" y="837565"/>
                  </a:lnTo>
                  <a:lnTo>
                    <a:pt x="258038" y="874915"/>
                  </a:lnTo>
                  <a:lnTo>
                    <a:pt x="291528" y="910704"/>
                  </a:lnTo>
                  <a:lnTo>
                    <a:pt x="324993" y="944778"/>
                  </a:lnTo>
                  <a:lnTo>
                    <a:pt x="358013" y="976998"/>
                  </a:lnTo>
                  <a:lnTo>
                    <a:pt x="512864" y="1123861"/>
                  </a:lnTo>
                  <a:lnTo>
                    <a:pt x="557885" y="1152423"/>
                  </a:lnTo>
                  <a:lnTo>
                    <a:pt x="609219" y="1162265"/>
                  </a:lnTo>
                  <a:lnTo>
                    <a:pt x="652513" y="1156296"/>
                  </a:lnTo>
                  <a:lnTo>
                    <a:pt x="713447" y="1116914"/>
                  </a:lnTo>
                  <a:lnTo>
                    <a:pt x="740676" y="1075436"/>
                  </a:lnTo>
                  <a:lnTo>
                    <a:pt x="753249" y="1031544"/>
                  </a:lnTo>
                  <a:lnTo>
                    <a:pt x="760133" y="1031709"/>
                  </a:lnTo>
                  <a:lnTo>
                    <a:pt x="811606" y="1021575"/>
                  </a:lnTo>
                  <a:lnTo>
                    <a:pt x="864031" y="985164"/>
                  </a:lnTo>
                  <a:lnTo>
                    <a:pt x="893038" y="940181"/>
                  </a:lnTo>
                  <a:lnTo>
                    <a:pt x="903516" y="901014"/>
                  </a:lnTo>
                  <a:lnTo>
                    <a:pt x="904913" y="880732"/>
                  </a:lnTo>
                  <a:lnTo>
                    <a:pt x="913549" y="879678"/>
                  </a:lnTo>
                  <a:lnTo>
                    <a:pt x="972350" y="855992"/>
                  </a:lnTo>
                  <a:lnTo>
                    <a:pt x="1016571" y="808139"/>
                  </a:lnTo>
                  <a:lnTo>
                    <a:pt x="1032941" y="767930"/>
                  </a:lnTo>
                  <a:lnTo>
                    <a:pt x="1037501" y="724916"/>
                  </a:lnTo>
                  <a:lnTo>
                    <a:pt x="1030706" y="681901"/>
                  </a:lnTo>
                  <a:lnTo>
                    <a:pt x="1012990" y="641680"/>
                  </a:lnTo>
                  <a:lnTo>
                    <a:pt x="984796" y="607060"/>
                  </a:lnTo>
                  <a:lnTo>
                    <a:pt x="747966" y="387299"/>
                  </a:lnTo>
                  <a:lnTo>
                    <a:pt x="809713" y="324789"/>
                  </a:lnTo>
                  <a:lnTo>
                    <a:pt x="821042" y="307594"/>
                  </a:lnTo>
                  <a:lnTo>
                    <a:pt x="825106" y="287820"/>
                  </a:lnTo>
                  <a:lnTo>
                    <a:pt x="821867" y="267893"/>
                  </a:lnTo>
                  <a:lnTo>
                    <a:pt x="811276" y="250190"/>
                  </a:lnTo>
                  <a:lnTo>
                    <a:pt x="794969" y="238226"/>
                  </a:lnTo>
                  <a:lnTo>
                    <a:pt x="776236" y="233946"/>
                  </a:lnTo>
                  <a:lnTo>
                    <a:pt x="757402" y="237375"/>
                  </a:lnTo>
                  <a:lnTo>
                    <a:pt x="740727" y="248551"/>
                  </a:lnTo>
                  <a:lnTo>
                    <a:pt x="532536" y="459308"/>
                  </a:lnTo>
                  <a:lnTo>
                    <a:pt x="524103" y="466547"/>
                  </a:lnTo>
                  <a:lnTo>
                    <a:pt x="482460" y="472427"/>
                  </a:lnTo>
                  <a:lnTo>
                    <a:pt x="449376" y="435470"/>
                  </a:lnTo>
                  <a:lnTo>
                    <a:pt x="448678" y="416674"/>
                  </a:lnTo>
                  <a:lnTo>
                    <a:pt x="453859" y="398145"/>
                  </a:lnTo>
                  <a:lnTo>
                    <a:pt x="655269" y="194919"/>
                  </a:lnTo>
                  <a:lnTo>
                    <a:pt x="718312" y="145478"/>
                  </a:lnTo>
                  <a:lnTo>
                    <a:pt x="760564" y="125018"/>
                  </a:lnTo>
                  <a:lnTo>
                    <a:pt x="811720" y="110858"/>
                  </a:lnTo>
                  <a:lnTo>
                    <a:pt x="873074" y="105562"/>
                  </a:lnTo>
                  <a:lnTo>
                    <a:pt x="917663" y="111023"/>
                  </a:lnTo>
                  <a:lnTo>
                    <a:pt x="959497" y="126669"/>
                  </a:lnTo>
                  <a:lnTo>
                    <a:pt x="997597" y="151320"/>
                  </a:lnTo>
                  <a:lnTo>
                    <a:pt x="1030973" y="183819"/>
                  </a:lnTo>
                  <a:lnTo>
                    <a:pt x="1058646" y="223037"/>
                  </a:lnTo>
                  <a:lnTo>
                    <a:pt x="1079627" y="267779"/>
                  </a:lnTo>
                  <a:lnTo>
                    <a:pt x="1092936" y="316928"/>
                  </a:lnTo>
                  <a:lnTo>
                    <a:pt x="1097597" y="369303"/>
                  </a:lnTo>
                  <a:lnTo>
                    <a:pt x="1095705" y="401497"/>
                  </a:lnTo>
                  <a:lnTo>
                    <a:pt x="1090041" y="435229"/>
                  </a:lnTo>
                  <a:lnTo>
                    <a:pt x="1080643" y="470395"/>
                  </a:lnTo>
                  <a:lnTo>
                    <a:pt x="1067549" y="506882"/>
                  </a:lnTo>
                  <a:lnTo>
                    <a:pt x="1063536" y="527405"/>
                  </a:lnTo>
                  <a:lnTo>
                    <a:pt x="1077544" y="564235"/>
                  </a:lnTo>
                  <a:lnTo>
                    <a:pt x="1106919" y="580364"/>
                  </a:lnTo>
                  <a:lnTo>
                    <a:pt x="1113459" y="580364"/>
                  </a:lnTo>
                  <a:lnTo>
                    <a:pt x="1151496" y="561721"/>
                  </a:lnTo>
                  <a:lnTo>
                    <a:pt x="1175943" y="501751"/>
                  </a:lnTo>
                  <a:lnTo>
                    <a:pt x="1187831" y="456336"/>
                  </a:lnTo>
                  <a:lnTo>
                    <a:pt x="1194981" y="412140"/>
                  </a:lnTo>
                  <a:lnTo>
                    <a:pt x="1197267" y="369252"/>
                  </a:lnTo>
                  <a:close/>
                </a:path>
                <a:path w="1197609" h="3258820">
                  <a:moveTo>
                    <a:pt x="1197368" y="2369515"/>
                  </a:moveTo>
                  <a:lnTo>
                    <a:pt x="1154811" y="2263584"/>
                  </a:lnTo>
                  <a:lnTo>
                    <a:pt x="1136015" y="2216823"/>
                  </a:lnTo>
                  <a:lnTo>
                    <a:pt x="1110843" y="2154174"/>
                  </a:lnTo>
                  <a:lnTo>
                    <a:pt x="1077290" y="2112708"/>
                  </a:lnTo>
                  <a:lnTo>
                    <a:pt x="1025309" y="2096249"/>
                  </a:lnTo>
                  <a:lnTo>
                    <a:pt x="1007110" y="2097646"/>
                  </a:lnTo>
                  <a:lnTo>
                    <a:pt x="989355" y="2102535"/>
                  </a:lnTo>
                  <a:lnTo>
                    <a:pt x="767562" y="2186470"/>
                  </a:lnTo>
                  <a:lnTo>
                    <a:pt x="803821" y="2276652"/>
                  </a:lnTo>
                  <a:lnTo>
                    <a:pt x="961859" y="2216823"/>
                  </a:lnTo>
                  <a:lnTo>
                    <a:pt x="952017" y="2237829"/>
                  </a:lnTo>
                  <a:lnTo>
                    <a:pt x="927036" y="2285238"/>
                  </a:lnTo>
                  <a:lnTo>
                    <a:pt x="894651" y="2338768"/>
                  </a:lnTo>
                  <a:lnTo>
                    <a:pt x="854456" y="2397112"/>
                  </a:lnTo>
                  <a:lnTo>
                    <a:pt x="831278" y="2427681"/>
                  </a:lnTo>
                  <a:lnTo>
                    <a:pt x="805992" y="2458948"/>
                  </a:lnTo>
                  <a:lnTo>
                    <a:pt x="778535" y="2490774"/>
                  </a:lnTo>
                  <a:lnTo>
                    <a:pt x="748842" y="2522969"/>
                  </a:lnTo>
                  <a:lnTo>
                    <a:pt x="716876" y="2555379"/>
                  </a:lnTo>
                  <a:lnTo>
                    <a:pt x="682586" y="2587853"/>
                  </a:lnTo>
                  <a:lnTo>
                    <a:pt x="645909" y="2620200"/>
                  </a:lnTo>
                  <a:lnTo>
                    <a:pt x="606780" y="2652268"/>
                  </a:lnTo>
                  <a:lnTo>
                    <a:pt x="565162" y="2683903"/>
                  </a:lnTo>
                  <a:lnTo>
                    <a:pt x="521004" y="2714929"/>
                  </a:lnTo>
                  <a:lnTo>
                    <a:pt x="474230" y="2745194"/>
                  </a:lnTo>
                  <a:lnTo>
                    <a:pt x="424815" y="2774505"/>
                  </a:lnTo>
                  <a:lnTo>
                    <a:pt x="372681" y="2802737"/>
                  </a:lnTo>
                  <a:lnTo>
                    <a:pt x="317792" y="2829687"/>
                  </a:lnTo>
                  <a:lnTo>
                    <a:pt x="260083" y="2855214"/>
                  </a:lnTo>
                  <a:lnTo>
                    <a:pt x="199504" y="2879153"/>
                  </a:lnTo>
                  <a:lnTo>
                    <a:pt x="135991" y="2901340"/>
                  </a:lnTo>
                  <a:lnTo>
                    <a:pt x="69519" y="2921597"/>
                  </a:lnTo>
                  <a:lnTo>
                    <a:pt x="0" y="2939770"/>
                  </a:lnTo>
                  <a:lnTo>
                    <a:pt x="0" y="3039592"/>
                  </a:lnTo>
                  <a:lnTo>
                    <a:pt x="69469" y="3022511"/>
                  </a:lnTo>
                  <a:lnTo>
                    <a:pt x="136156" y="3003512"/>
                  </a:lnTo>
                  <a:lnTo>
                    <a:pt x="200088" y="2982734"/>
                  </a:lnTo>
                  <a:lnTo>
                    <a:pt x="261327" y="2960306"/>
                  </a:lnTo>
                  <a:lnTo>
                    <a:pt x="319913" y="2936341"/>
                  </a:lnTo>
                  <a:lnTo>
                    <a:pt x="375894" y="2910992"/>
                  </a:lnTo>
                  <a:lnTo>
                    <a:pt x="429323" y="2884373"/>
                  </a:lnTo>
                  <a:lnTo>
                    <a:pt x="480250" y="2856623"/>
                  </a:lnTo>
                  <a:lnTo>
                    <a:pt x="528726" y="2827871"/>
                  </a:lnTo>
                  <a:lnTo>
                    <a:pt x="574789" y="2798241"/>
                  </a:lnTo>
                  <a:lnTo>
                    <a:pt x="618502" y="2767863"/>
                  </a:lnTo>
                  <a:lnTo>
                    <a:pt x="659904" y="2736875"/>
                  </a:lnTo>
                  <a:lnTo>
                    <a:pt x="699033" y="2705404"/>
                  </a:lnTo>
                  <a:lnTo>
                    <a:pt x="735965" y="2673578"/>
                  </a:lnTo>
                  <a:lnTo>
                    <a:pt x="770724" y="2641523"/>
                  </a:lnTo>
                  <a:lnTo>
                    <a:pt x="803363" y="2609380"/>
                  </a:lnTo>
                  <a:lnTo>
                    <a:pt x="833945" y="2577261"/>
                  </a:lnTo>
                  <a:lnTo>
                    <a:pt x="862507" y="2545321"/>
                  </a:lnTo>
                  <a:lnTo>
                    <a:pt x="889088" y="2513673"/>
                  </a:lnTo>
                  <a:lnTo>
                    <a:pt x="913765" y="2482443"/>
                  </a:lnTo>
                  <a:lnTo>
                    <a:pt x="936548" y="2451785"/>
                  </a:lnTo>
                  <a:lnTo>
                    <a:pt x="976718" y="2392629"/>
                  </a:lnTo>
                  <a:lnTo>
                    <a:pt x="1009967" y="2337270"/>
                  </a:lnTo>
                  <a:lnTo>
                    <a:pt x="1036701" y="2286724"/>
                  </a:lnTo>
                  <a:lnTo>
                    <a:pt x="1047750" y="2263584"/>
                  </a:lnTo>
                  <a:lnTo>
                    <a:pt x="1104455" y="2404707"/>
                  </a:lnTo>
                  <a:lnTo>
                    <a:pt x="1197368" y="2369515"/>
                  </a:lnTo>
                  <a:close/>
                </a:path>
              </a:pathLst>
            </a:custGeom>
            <a:solidFill>
              <a:srgbClr val="1273B8"/>
            </a:solidFill>
          </p:spPr>
          <p:txBody>
            <a:bodyPr wrap="square" lIns="0" tIns="0" rIns="0" bIns="0" rtlCol="0"/>
            <a:lstStyle/>
            <a:p>
              <a:endParaRPr/>
            </a:p>
          </p:txBody>
        </p:sp>
        <p:sp>
          <p:nvSpPr>
            <p:cNvPr id="9" name="object 9"/>
            <p:cNvSpPr/>
            <p:nvPr/>
          </p:nvSpPr>
          <p:spPr>
            <a:xfrm>
              <a:off x="12703185" y="7272888"/>
              <a:ext cx="5830570" cy="0"/>
            </a:xfrm>
            <a:custGeom>
              <a:avLst/>
              <a:gdLst/>
              <a:ahLst/>
              <a:cxnLst/>
              <a:rect l="l" t="t" r="r" b="b"/>
              <a:pathLst>
                <a:path w="5830569">
                  <a:moveTo>
                    <a:pt x="0" y="0"/>
                  </a:moveTo>
                  <a:lnTo>
                    <a:pt x="5830220" y="0"/>
                  </a:lnTo>
                </a:path>
              </a:pathLst>
            </a:custGeom>
            <a:ln w="41883">
              <a:solidFill>
                <a:srgbClr val="1273B8"/>
              </a:solidFill>
              <a:prstDash val="dot"/>
            </a:ln>
          </p:spPr>
          <p:txBody>
            <a:bodyPr wrap="square" lIns="0" tIns="0" rIns="0" bIns="0" rtlCol="0"/>
            <a:lstStyle/>
            <a:p>
              <a:endParaRPr/>
            </a:p>
          </p:txBody>
        </p:sp>
        <p:sp>
          <p:nvSpPr>
            <p:cNvPr id="10" name="object 10"/>
            <p:cNvSpPr/>
            <p:nvPr/>
          </p:nvSpPr>
          <p:spPr>
            <a:xfrm>
              <a:off x="12598349" y="7251947"/>
              <a:ext cx="5998210" cy="41910"/>
            </a:xfrm>
            <a:custGeom>
              <a:avLst/>
              <a:gdLst/>
              <a:ahLst/>
              <a:cxnLst/>
              <a:rect l="l" t="t" r="r" b="b"/>
              <a:pathLst>
                <a:path w="5998209" h="41909">
                  <a:moveTo>
                    <a:pt x="41884" y="20942"/>
                  </a:moveTo>
                  <a:lnTo>
                    <a:pt x="35750" y="6134"/>
                  </a:lnTo>
                  <a:lnTo>
                    <a:pt x="20942" y="0"/>
                  </a:lnTo>
                  <a:lnTo>
                    <a:pt x="6134" y="6134"/>
                  </a:lnTo>
                  <a:lnTo>
                    <a:pt x="0" y="20942"/>
                  </a:lnTo>
                  <a:lnTo>
                    <a:pt x="6134" y="35750"/>
                  </a:lnTo>
                  <a:lnTo>
                    <a:pt x="20942" y="41884"/>
                  </a:lnTo>
                  <a:lnTo>
                    <a:pt x="35750" y="35750"/>
                  </a:lnTo>
                  <a:lnTo>
                    <a:pt x="41884" y="20942"/>
                  </a:lnTo>
                  <a:close/>
                </a:path>
                <a:path w="5998209" h="41909">
                  <a:moveTo>
                    <a:pt x="5997930" y="20942"/>
                  </a:moveTo>
                  <a:lnTo>
                    <a:pt x="5991796" y="6134"/>
                  </a:lnTo>
                  <a:lnTo>
                    <a:pt x="5976988" y="0"/>
                  </a:lnTo>
                  <a:lnTo>
                    <a:pt x="5962180" y="6134"/>
                  </a:lnTo>
                  <a:lnTo>
                    <a:pt x="5956046" y="20942"/>
                  </a:lnTo>
                  <a:lnTo>
                    <a:pt x="5962180" y="35750"/>
                  </a:lnTo>
                  <a:lnTo>
                    <a:pt x="5976988" y="41884"/>
                  </a:lnTo>
                  <a:lnTo>
                    <a:pt x="5991796" y="35750"/>
                  </a:lnTo>
                  <a:lnTo>
                    <a:pt x="5997930" y="20942"/>
                  </a:lnTo>
                  <a:close/>
                </a:path>
              </a:pathLst>
            </a:custGeom>
            <a:solidFill>
              <a:srgbClr val="1273B8"/>
            </a:solidFill>
          </p:spPr>
          <p:txBody>
            <a:bodyPr wrap="square" lIns="0" tIns="0" rIns="0" bIns="0" rtlCol="0"/>
            <a:lstStyle/>
            <a:p>
              <a:endParaRPr/>
            </a:p>
          </p:txBody>
        </p:sp>
      </p:grpSp>
      <p:sp>
        <p:nvSpPr>
          <p:cNvPr id="11" name="object 11"/>
          <p:cNvSpPr txBox="1">
            <a:spLocks noGrp="1"/>
          </p:cNvSpPr>
          <p:nvPr>
            <p:ph type="ftr" sz="quarter" idx="5"/>
          </p:nvPr>
        </p:nvSpPr>
        <p:spPr>
          <a:prstGeom prst="rect">
            <a:avLst/>
          </a:prstGeom>
        </p:spPr>
        <p:txBody>
          <a:bodyPr vert="horz" wrap="square" lIns="0" tIns="0" rIns="0" bIns="0" rtlCol="0">
            <a:spAutoFit/>
          </a:bodyPr>
          <a:lstStyle/>
          <a:p>
            <a:pPr marL="12700">
              <a:lnSpc>
                <a:spcPts val="1535"/>
              </a:lnSpc>
            </a:pPr>
            <a:r>
              <a:rPr dirty="0"/>
              <a:t>Primary</a:t>
            </a:r>
            <a:r>
              <a:rPr spc="30" dirty="0"/>
              <a:t> </a:t>
            </a:r>
            <a:r>
              <a:rPr dirty="0"/>
              <a:t>Care</a:t>
            </a:r>
            <a:r>
              <a:rPr spc="35" dirty="0"/>
              <a:t> </a:t>
            </a:r>
            <a:r>
              <a:rPr dirty="0"/>
              <a:t>People</a:t>
            </a:r>
            <a:r>
              <a:rPr spc="35" dirty="0"/>
              <a:t> </a:t>
            </a:r>
            <a:r>
              <a:rPr spc="-20" dirty="0"/>
              <a:t>Plan</a:t>
            </a:r>
          </a:p>
        </p:txBody>
      </p:sp>
      <p:sp>
        <p:nvSpPr>
          <p:cNvPr id="12" name="object 12"/>
          <p:cNvSpPr txBox="1">
            <a:spLocks noGrp="1"/>
          </p:cNvSpPr>
          <p:nvPr>
            <p:ph type="sldNum" sz="quarter" idx="7"/>
          </p:nvPr>
        </p:nvSpPr>
        <p:spPr>
          <a:prstGeom prst="rect">
            <a:avLst/>
          </a:prstGeom>
        </p:spPr>
        <p:txBody>
          <a:bodyPr vert="horz" wrap="square" lIns="0" tIns="0" rIns="0" bIns="0" rtlCol="0">
            <a:spAutoFit/>
          </a:bodyPr>
          <a:lstStyle/>
          <a:p>
            <a:pPr marL="38100">
              <a:lnSpc>
                <a:spcPts val="1535"/>
              </a:lnSpc>
            </a:pPr>
            <a:fld id="{81D60167-4931-47E6-BA6A-407CBD079E47}" type="slidenum">
              <a:rPr spc="-25" dirty="0"/>
              <a:t>38</a:t>
            </a:fld>
            <a:endParaRPr spc="-25"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1047088" y="2827139"/>
          <a:ext cx="10673080" cy="5236845"/>
        </p:xfrm>
        <a:graphic>
          <a:graphicData uri="http://schemas.openxmlformats.org/drawingml/2006/table">
            <a:tbl>
              <a:tblPr firstRow="1" bandRow="1">
                <a:tableStyleId>{2D5ABB26-0587-4C30-8999-92F81FD0307C}</a:tableStyleId>
              </a:tblPr>
              <a:tblGrid>
                <a:gridCol w="2150745">
                  <a:extLst>
                    <a:ext uri="{9D8B030D-6E8A-4147-A177-3AD203B41FA5}">
                      <a16:colId xmlns:a16="http://schemas.microsoft.com/office/drawing/2014/main" val="20000"/>
                    </a:ext>
                  </a:extLst>
                </a:gridCol>
                <a:gridCol w="2288539">
                  <a:extLst>
                    <a:ext uri="{9D8B030D-6E8A-4147-A177-3AD203B41FA5}">
                      <a16:colId xmlns:a16="http://schemas.microsoft.com/office/drawing/2014/main" val="20001"/>
                    </a:ext>
                  </a:extLst>
                </a:gridCol>
                <a:gridCol w="3044825">
                  <a:extLst>
                    <a:ext uri="{9D8B030D-6E8A-4147-A177-3AD203B41FA5}">
                      <a16:colId xmlns:a16="http://schemas.microsoft.com/office/drawing/2014/main" val="20002"/>
                    </a:ext>
                  </a:extLst>
                </a:gridCol>
                <a:gridCol w="3111500">
                  <a:extLst>
                    <a:ext uri="{9D8B030D-6E8A-4147-A177-3AD203B41FA5}">
                      <a16:colId xmlns:a16="http://schemas.microsoft.com/office/drawing/2014/main" val="20003"/>
                    </a:ext>
                  </a:extLst>
                </a:gridCol>
              </a:tblGrid>
              <a:tr h="565150">
                <a:tc>
                  <a:txBody>
                    <a:bodyPr/>
                    <a:lstStyle/>
                    <a:p>
                      <a:pPr marL="198755">
                        <a:lnSpc>
                          <a:spcPct val="100000"/>
                        </a:lnSpc>
                        <a:spcBef>
                          <a:spcPts val="625"/>
                        </a:spcBef>
                      </a:pPr>
                      <a:r>
                        <a:rPr sz="2300" b="1" spc="-10" dirty="0">
                          <a:solidFill>
                            <a:srgbClr val="FFFFFF"/>
                          </a:solidFill>
                          <a:latin typeface="Helvetica"/>
                          <a:cs typeface="Helvetica"/>
                        </a:rPr>
                        <a:t>Source</a:t>
                      </a:r>
                      <a:endParaRPr sz="2300">
                        <a:latin typeface="Helvetica"/>
                        <a:cs typeface="Helvetica"/>
                      </a:endParaRPr>
                    </a:p>
                  </a:txBody>
                  <a:tcPr marL="0" marR="0" marT="79375" marB="0">
                    <a:solidFill>
                      <a:srgbClr val="1273B8"/>
                    </a:solidFill>
                  </a:tcPr>
                </a:tc>
                <a:tc>
                  <a:txBody>
                    <a:bodyPr/>
                    <a:lstStyle/>
                    <a:p>
                      <a:pPr marL="110489">
                        <a:lnSpc>
                          <a:spcPct val="100000"/>
                        </a:lnSpc>
                        <a:spcBef>
                          <a:spcPts val="625"/>
                        </a:spcBef>
                      </a:pPr>
                      <a:r>
                        <a:rPr sz="2300" b="1" dirty="0">
                          <a:solidFill>
                            <a:srgbClr val="FFFFFF"/>
                          </a:solidFill>
                          <a:latin typeface="Helvetica"/>
                          <a:cs typeface="Helvetica"/>
                        </a:rPr>
                        <a:t>Time</a:t>
                      </a:r>
                      <a:r>
                        <a:rPr sz="2300" b="1" spc="-55" dirty="0">
                          <a:solidFill>
                            <a:srgbClr val="FFFFFF"/>
                          </a:solidFill>
                          <a:latin typeface="Helvetica"/>
                          <a:cs typeface="Helvetica"/>
                        </a:rPr>
                        <a:t> </a:t>
                      </a:r>
                      <a:r>
                        <a:rPr sz="2300" b="1" spc="-10" dirty="0">
                          <a:solidFill>
                            <a:srgbClr val="FFFFFF"/>
                          </a:solidFill>
                          <a:latin typeface="Helvetica"/>
                          <a:cs typeface="Helvetica"/>
                        </a:rPr>
                        <a:t>period</a:t>
                      </a:r>
                      <a:endParaRPr sz="2300">
                        <a:latin typeface="Helvetica"/>
                        <a:cs typeface="Helvetica"/>
                      </a:endParaRPr>
                    </a:p>
                  </a:txBody>
                  <a:tcPr marL="0" marR="0" marT="79375" marB="0">
                    <a:solidFill>
                      <a:srgbClr val="1273B8"/>
                    </a:solidFill>
                  </a:tcPr>
                </a:tc>
                <a:tc>
                  <a:txBody>
                    <a:bodyPr/>
                    <a:lstStyle/>
                    <a:p>
                      <a:pPr marL="303530">
                        <a:lnSpc>
                          <a:spcPct val="100000"/>
                        </a:lnSpc>
                        <a:spcBef>
                          <a:spcPts val="625"/>
                        </a:spcBef>
                      </a:pPr>
                      <a:r>
                        <a:rPr sz="2300" b="1" spc="-10" dirty="0">
                          <a:solidFill>
                            <a:srgbClr val="FFFFFF"/>
                          </a:solidFill>
                          <a:latin typeface="Helvetica"/>
                          <a:cs typeface="Helvetica"/>
                        </a:rPr>
                        <a:t>Budget</a:t>
                      </a:r>
                      <a:endParaRPr sz="2300">
                        <a:latin typeface="Helvetica"/>
                        <a:cs typeface="Helvetica"/>
                      </a:endParaRPr>
                    </a:p>
                  </a:txBody>
                  <a:tcPr marL="0" marR="0" marT="79375" marB="0">
                    <a:solidFill>
                      <a:srgbClr val="1273B8"/>
                    </a:solidFill>
                  </a:tcPr>
                </a:tc>
                <a:tc>
                  <a:txBody>
                    <a:bodyPr/>
                    <a:lstStyle/>
                    <a:p>
                      <a:pPr marL="263525">
                        <a:lnSpc>
                          <a:spcPct val="100000"/>
                        </a:lnSpc>
                        <a:spcBef>
                          <a:spcPts val="625"/>
                        </a:spcBef>
                      </a:pPr>
                      <a:r>
                        <a:rPr sz="2300" b="1" dirty="0">
                          <a:solidFill>
                            <a:srgbClr val="FFFFFF"/>
                          </a:solidFill>
                          <a:latin typeface="Helvetica"/>
                          <a:cs typeface="Helvetica"/>
                        </a:rPr>
                        <a:t>Value</a:t>
                      </a:r>
                      <a:r>
                        <a:rPr sz="2300" b="1" spc="-85" dirty="0">
                          <a:solidFill>
                            <a:srgbClr val="FFFFFF"/>
                          </a:solidFill>
                          <a:latin typeface="Helvetica"/>
                          <a:cs typeface="Helvetica"/>
                        </a:rPr>
                        <a:t> </a:t>
                      </a:r>
                      <a:r>
                        <a:rPr sz="2300" b="1" dirty="0">
                          <a:solidFill>
                            <a:srgbClr val="FFFFFF"/>
                          </a:solidFill>
                          <a:latin typeface="Helvetica"/>
                          <a:cs typeface="Helvetica"/>
                        </a:rPr>
                        <a:t>Per</a:t>
                      </a:r>
                      <a:r>
                        <a:rPr sz="2300" b="1" spc="-155" dirty="0">
                          <a:solidFill>
                            <a:srgbClr val="FFFFFF"/>
                          </a:solidFill>
                          <a:latin typeface="Helvetica"/>
                          <a:cs typeface="Helvetica"/>
                        </a:rPr>
                        <a:t> </a:t>
                      </a:r>
                      <a:r>
                        <a:rPr sz="2300" b="1" spc="-20" dirty="0">
                          <a:solidFill>
                            <a:srgbClr val="FFFFFF"/>
                          </a:solidFill>
                          <a:latin typeface="Helvetica"/>
                          <a:cs typeface="Helvetica"/>
                        </a:rPr>
                        <a:t>Annum</a:t>
                      </a:r>
                      <a:endParaRPr sz="2300">
                        <a:latin typeface="Helvetica"/>
                        <a:cs typeface="Helvetica"/>
                      </a:endParaRPr>
                    </a:p>
                  </a:txBody>
                  <a:tcPr marL="0" marR="0" marT="79375" marB="0">
                    <a:solidFill>
                      <a:srgbClr val="1273B8"/>
                    </a:solidFill>
                  </a:tcPr>
                </a:tc>
                <a:extLst>
                  <a:ext uri="{0D108BD9-81ED-4DB2-BD59-A6C34878D82A}">
                    <a16:rowId xmlns:a16="http://schemas.microsoft.com/office/drawing/2014/main" val="10000"/>
                  </a:ext>
                </a:extLst>
              </a:tr>
              <a:tr h="1279525">
                <a:tc>
                  <a:txBody>
                    <a:bodyPr/>
                    <a:lstStyle/>
                    <a:p>
                      <a:pPr marL="198755">
                        <a:lnSpc>
                          <a:spcPct val="100000"/>
                        </a:lnSpc>
                        <a:spcBef>
                          <a:spcPts val="2405"/>
                        </a:spcBef>
                      </a:pPr>
                      <a:r>
                        <a:rPr sz="2300" dirty="0">
                          <a:solidFill>
                            <a:srgbClr val="575756"/>
                          </a:solidFill>
                          <a:latin typeface="Helvetica"/>
                          <a:cs typeface="Helvetica"/>
                        </a:rPr>
                        <a:t>NHSE </a:t>
                      </a:r>
                      <a:r>
                        <a:rPr sz="2300" spc="-25" dirty="0">
                          <a:solidFill>
                            <a:srgbClr val="575756"/>
                          </a:solidFill>
                          <a:latin typeface="Helvetica"/>
                          <a:cs typeface="Helvetica"/>
                        </a:rPr>
                        <a:t>WTE</a:t>
                      </a:r>
                      <a:endParaRPr sz="2300">
                        <a:latin typeface="Helvetica"/>
                        <a:cs typeface="Helvetica"/>
                      </a:endParaRPr>
                    </a:p>
                  </a:txBody>
                  <a:tcPr marL="0" marR="0" marT="305435" marB="0"/>
                </a:tc>
                <a:tc>
                  <a:txBody>
                    <a:bodyPr/>
                    <a:lstStyle/>
                    <a:p>
                      <a:pPr marL="110489">
                        <a:lnSpc>
                          <a:spcPct val="100000"/>
                        </a:lnSpc>
                        <a:spcBef>
                          <a:spcPts val="2405"/>
                        </a:spcBef>
                      </a:pPr>
                      <a:r>
                        <a:rPr sz="2300" dirty="0">
                          <a:solidFill>
                            <a:srgbClr val="575756"/>
                          </a:solidFill>
                          <a:latin typeface="Helvetica"/>
                          <a:cs typeface="Helvetica"/>
                        </a:rPr>
                        <a:t>22/23</a:t>
                      </a:r>
                      <a:r>
                        <a:rPr sz="2300" spc="-15" dirty="0">
                          <a:solidFill>
                            <a:srgbClr val="575756"/>
                          </a:solidFill>
                          <a:latin typeface="Helvetica"/>
                          <a:cs typeface="Helvetica"/>
                        </a:rPr>
                        <a:t> </a:t>
                      </a:r>
                      <a:r>
                        <a:rPr sz="2300" dirty="0">
                          <a:solidFill>
                            <a:srgbClr val="575756"/>
                          </a:solidFill>
                          <a:latin typeface="Helvetica"/>
                          <a:cs typeface="Helvetica"/>
                        </a:rPr>
                        <a:t>to</a:t>
                      </a:r>
                      <a:r>
                        <a:rPr sz="2300" spc="-10" dirty="0">
                          <a:solidFill>
                            <a:srgbClr val="575756"/>
                          </a:solidFill>
                          <a:latin typeface="Helvetica"/>
                          <a:cs typeface="Helvetica"/>
                        </a:rPr>
                        <a:t> 25/26</a:t>
                      </a:r>
                      <a:endParaRPr sz="2300">
                        <a:latin typeface="Helvetica"/>
                        <a:cs typeface="Helvetica"/>
                      </a:endParaRPr>
                    </a:p>
                  </a:txBody>
                  <a:tcPr marL="0" marR="0" marT="305435" marB="0"/>
                </a:tc>
                <a:tc>
                  <a:txBody>
                    <a:bodyPr/>
                    <a:lstStyle/>
                    <a:p>
                      <a:pPr marL="303530">
                        <a:lnSpc>
                          <a:spcPct val="100000"/>
                        </a:lnSpc>
                        <a:spcBef>
                          <a:spcPts val="2405"/>
                        </a:spcBef>
                      </a:pPr>
                      <a:r>
                        <a:rPr sz="2300" dirty="0">
                          <a:solidFill>
                            <a:srgbClr val="575756"/>
                          </a:solidFill>
                          <a:latin typeface="Helvetica"/>
                          <a:cs typeface="Helvetica"/>
                        </a:rPr>
                        <a:t>Training</a:t>
                      </a:r>
                      <a:r>
                        <a:rPr sz="2300" spc="-114" dirty="0">
                          <a:solidFill>
                            <a:srgbClr val="575756"/>
                          </a:solidFill>
                          <a:latin typeface="Helvetica"/>
                          <a:cs typeface="Helvetica"/>
                        </a:rPr>
                        <a:t> </a:t>
                      </a:r>
                      <a:r>
                        <a:rPr sz="2300" spc="-25" dirty="0">
                          <a:solidFill>
                            <a:srgbClr val="575756"/>
                          </a:solidFill>
                          <a:latin typeface="Helvetica"/>
                          <a:cs typeface="Helvetica"/>
                        </a:rPr>
                        <a:t>Hub</a:t>
                      </a:r>
                      <a:endParaRPr sz="2300">
                        <a:latin typeface="Helvetica"/>
                        <a:cs typeface="Helvetica"/>
                      </a:endParaRPr>
                    </a:p>
                    <a:p>
                      <a:pPr marL="303530">
                        <a:lnSpc>
                          <a:spcPct val="100000"/>
                        </a:lnSpc>
                        <a:spcBef>
                          <a:spcPts val="10"/>
                        </a:spcBef>
                      </a:pPr>
                      <a:r>
                        <a:rPr sz="2300" spc="-10" dirty="0">
                          <a:solidFill>
                            <a:srgbClr val="575756"/>
                          </a:solidFill>
                          <a:latin typeface="Helvetica"/>
                          <a:cs typeface="Helvetica"/>
                        </a:rPr>
                        <a:t>Contract</a:t>
                      </a:r>
                      <a:endParaRPr sz="2300">
                        <a:latin typeface="Helvetica"/>
                        <a:cs typeface="Helvetica"/>
                      </a:endParaRPr>
                    </a:p>
                  </a:txBody>
                  <a:tcPr marL="0" marR="0" marT="305435" marB="0"/>
                </a:tc>
                <a:tc>
                  <a:txBody>
                    <a:bodyPr/>
                    <a:lstStyle/>
                    <a:p>
                      <a:pPr marL="263525">
                        <a:lnSpc>
                          <a:spcPct val="100000"/>
                        </a:lnSpc>
                        <a:spcBef>
                          <a:spcPts val="2405"/>
                        </a:spcBef>
                      </a:pPr>
                      <a:r>
                        <a:rPr sz="2300" spc="-10" dirty="0">
                          <a:solidFill>
                            <a:srgbClr val="575756"/>
                          </a:solidFill>
                          <a:latin typeface="Helvetica"/>
                          <a:cs typeface="Helvetica"/>
                        </a:rPr>
                        <a:t>£308k</a:t>
                      </a:r>
                      <a:endParaRPr sz="2300">
                        <a:latin typeface="Helvetica"/>
                        <a:cs typeface="Helvetica"/>
                      </a:endParaRPr>
                    </a:p>
                  </a:txBody>
                  <a:tcPr marL="0" marR="0" marT="305435" marB="0"/>
                </a:tc>
                <a:extLst>
                  <a:ext uri="{0D108BD9-81ED-4DB2-BD59-A6C34878D82A}">
                    <a16:rowId xmlns:a16="http://schemas.microsoft.com/office/drawing/2014/main" val="10001"/>
                  </a:ext>
                </a:extLst>
              </a:tr>
              <a:tr h="1099185">
                <a:tc>
                  <a:txBody>
                    <a:bodyPr/>
                    <a:lstStyle/>
                    <a:p>
                      <a:pPr marL="198755">
                        <a:lnSpc>
                          <a:spcPct val="100000"/>
                        </a:lnSpc>
                        <a:spcBef>
                          <a:spcPts val="1330"/>
                        </a:spcBef>
                      </a:pPr>
                      <a:r>
                        <a:rPr sz="2300" dirty="0">
                          <a:solidFill>
                            <a:srgbClr val="575756"/>
                          </a:solidFill>
                          <a:latin typeface="Helvetica"/>
                          <a:cs typeface="Helvetica"/>
                        </a:rPr>
                        <a:t>NHSE</a:t>
                      </a:r>
                      <a:r>
                        <a:rPr sz="2300" spc="-5" dirty="0">
                          <a:solidFill>
                            <a:srgbClr val="575756"/>
                          </a:solidFill>
                          <a:latin typeface="Helvetica"/>
                          <a:cs typeface="Helvetica"/>
                        </a:rPr>
                        <a:t> </a:t>
                      </a:r>
                      <a:r>
                        <a:rPr sz="2300" dirty="0">
                          <a:solidFill>
                            <a:srgbClr val="575756"/>
                          </a:solidFill>
                          <a:latin typeface="Helvetica"/>
                          <a:cs typeface="Helvetica"/>
                        </a:rPr>
                        <a:t>via</a:t>
                      </a:r>
                      <a:r>
                        <a:rPr sz="2300" spc="-5" dirty="0">
                          <a:solidFill>
                            <a:srgbClr val="575756"/>
                          </a:solidFill>
                          <a:latin typeface="Helvetica"/>
                          <a:cs typeface="Helvetica"/>
                        </a:rPr>
                        <a:t> </a:t>
                      </a:r>
                      <a:r>
                        <a:rPr sz="2300" spc="-25" dirty="0">
                          <a:solidFill>
                            <a:srgbClr val="575756"/>
                          </a:solidFill>
                          <a:latin typeface="Helvetica"/>
                          <a:cs typeface="Helvetica"/>
                        </a:rPr>
                        <a:t>ICB</a:t>
                      </a:r>
                      <a:endParaRPr sz="2300">
                        <a:latin typeface="Helvetica"/>
                        <a:cs typeface="Helvetica"/>
                      </a:endParaRPr>
                    </a:p>
                  </a:txBody>
                  <a:tcPr marL="0" marR="0" marT="168910" marB="0">
                    <a:solidFill>
                      <a:srgbClr val="1273B8">
                        <a:alpha val="9999"/>
                      </a:srgbClr>
                    </a:solidFill>
                  </a:tcPr>
                </a:tc>
                <a:tc>
                  <a:txBody>
                    <a:bodyPr/>
                    <a:lstStyle/>
                    <a:p>
                      <a:pPr marL="110489">
                        <a:lnSpc>
                          <a:spcPct val="100000"/>
                        </a:lnSpc>
                        <a:spcBef>
                          <a:spcPts val="1330"/>
                        </a:spcBef>
                      </a:pPr>
                      <a:r>
                        <a:rPr sz="2300" dirty="0">
                          <a:solidFill>
                            <a:srgbClr val="575756"/>
                          </a:solidFill>
                          <a:latin typeface="Helvetica"/>
                          <a:cs typeface="Helvetica"/>
                        </a:rPr>
                        <a:t>22/23</a:t>
                      </a:r>
                      <a:r>
                        <a:rPr sz="2300" spc="-15" dirty="0">
                          <a:solidFill>
                            <a:srgbClr val="575756"/>
                          </a:solidFill>
                          <a:latin typeface="Helvetica"/>
                          <a:cs typeface="Helvetica"/>
                        </a:rPr>
                        <a:t> </a:t>
                      </a:r>
                      <a:r>
                        <a:rPr sz="2300" dirty="0">
                          <a:solidFill>
                            <a:srgbClr val="575756"/>
                          </a:solidFill>
                          <a:latin typeface="Helvetica"/>
                          <a:cs typeface="Helvetica"/>
                        </a:rPr>
                        <a:t>to</a:t>
                      </a:r>
                      <a:r>
                        <a:rPr sz="2300" spc="-10" dirty="0">
                          <a:solidFill>
                            <a:srgbClr val="575756"/>
                          </a:solidFill>
                          <a:latin typeface="Helvetica"/>
                          <a:cs typeface="Helvetica"/>
                        </a:rPr>
                        <a:t> 25/26</a:t>
                      </a:r>
                      <a:endParaRPr sz="2300">
                        <a:latin typeface="Helvetica"/>
                        <a:cs typeface="Helvetica"/>
                      </a:endParaRPr>
                    </a:p>
                  </a:txBody>
                  <a:tcPr marL="0" marR="0" marT="168910" marB="0">
                    <a:solidFill>
                      <a:srgbClr val="1273B8">
                        <a:alpha val="9999"/>
                      </a:srgbClr>
                    </a:solidFill>
                  </a:tcPr>
                </a:tc>
                <a:tc>
                  <a:txBody>
                    <a:bodyPr/>
                    <a:lstStyle/>
                    <a:p>
                      <a:pPr marL="303530">
                        <a:lnSpc>
                          <a:spcPct val="100000"/>
                        </a:lnSpc>
                        <a:spcBef>
                          <a:spcPts val="1330"/>
                        </a:spcBef>
                      </a:pPr>
                      <a:r>
                        <a:rPr sz="2300" spc="-10" dirty="0">
                          <a:solidFill>
                            <a:srgbClr val="575756"/>
                          </a:solidFill>
                          <a:latin typeface="Helvetica"/>
                          <a:cs typeface="Helvetica"/>
                        </a:rPr>
                        <a:t>Service</a:t>
                      </a:r>
                      <a:endParaRPr sz="2300">
                        <a:latin typeface="Helvetica"/>
                        <a:cs typeface="Helvetica"/>
                      </a:endParaRPr>
                    </a:p>
                    <a:p>
                      <a:pPr marL="303530">
                        <a:lnSpc>
                          <a:spcPct val="100000"/>
                        </a:lnSpc>
                        <a:spcBef>
                          <a:spcPts val="10"/>
                        </a:spcBef>
                      </a:pPr>
                      <a:r>
                        <a:rPr sz="2300" dirty="0">
                          <a:solidFill>
                            <a:srgbClr val="575756"/>
                          </a:solidFill>
                          <a:latin typeface="Helvetica"/>
                          <a:cs typeface="Helvetica"/>
                        </a:rPr>
                        <a:t>Development </a:t>
                      </a:r>
                      <a:r>
                        <a:rPr sz="2300" spc="-20" dirty="0">
                          <a:solidFill>
                            <a:srgbClr val="575756"/>
                          </a:solidFill>
                          <a:latin typeface="Helvetica"/>
                          <a:cs typeface="Helvetica"/>
                        </a:rPr>
                        <a:t>Fund</a:t>
                      </a:r>
                      <a:endParaRPr sz="2300">
                        <a:latin typeface="Helvetica"/>
                        <a:cs typeface="Helvetica"/>
                      </a:endParaRPr>
                    </a:p>
                  </a:txBody>
                  <a:tcPr marL="0" marR="0" marT="168910" marB="0">
                    <a:solidFill>
                      <a:srgbClr val="1273B8">
                        <a:alpha val="9999"/>
                      </a:srgbClr>
                    </a:solidFill>
                  </a:tcPr>
                </a:tc>
                <a:tc>
                  <a:txBody>
                    <a:bodyPr/>
                    <a:lstStyle/>
                    <a:p>
                      <a:pPr marL="263525">
                        <a:lnSpc>
                          <a:spcPct val="100000"/>
                        </a:lnSpc>
                        <a:spcBef>
                          <a:spcPts val="1330"/>
                        </a:spcBef>
                      </a:pPr>
                      <a:r>
                        <a:rPr sz="2300" spc="-10" dirty="0">
                          <a:solidFill>
                            <a:srgbClr val="575756"/>
                          </a:solidFill>
                          <a:latin typeface="Helvetica"/>
                          <a:cs typeface="Helvetica"/>
                        </a:rPr>
                        <a:t>£480k</a:t>
                      </a:r>
                      <a:endParaRPr sz="2300">
                        <a:latin typeface="Helvetica"/>
                        <a:cs typeface="Helvetica"/>
                      </a:endParaRPr>
                    </a:p>
                  </a:txBody>
                  <a:tcPr marL="0" marR="0" marT="168910" marB="0">
                    <a:solidFill>
                      <a:srgbClr val="1273B8">
                        <a:alpha val="9999"/>
                      </a:srgbClr>
                    </a:solidFill>
                  </a:tcPr>
                </a:tc>
                <a:extLst>
                  <a:ext uri="{0D108BD9-81ED-4DB2-BD59-A6C34878D82A}">
                    <a16:rowId xmlns:a16="http://schemas.microsoft.com/office/drawing/2014/main" val="10002"/>
                  </a:ext>
                </a:extLst>
              </a:tr>
              <a:tr h="1193800">
                <a:tc>
                  <a:txBody>
                    <a:bodyPr/>
                    <a:lstStyle/>
                    <a:p>
                      <a:pPr marL="198755">
                        <a:lnSpc>
                          <a:spcPct val="100000"/>
                        </a:lnSpc>
                        <a:spcBef>
                          <a:spcPts val="1675"/>
                        </a:spcBef>
                      </a:pPr>
                      <a:r>
                        <a:rPr sz="2300" spc="-25" dirty="0">
                          <a:solidFill>
                            <a:srgbClr val="575756"/>
                          </a:solidFill>
                          <a:latin typeface="Helvetica"/>
                          <a:cs typeface="Helvetica"/>
                        </a:rPr>
                        <a:t>ICB</a:t>
                      </a:r>
                      <a:endParaRPr sz="2300">
                        <a:latin typeface="Helvetica"/>
                        <a:cs typeface="Helvetica"/>
                      </a:endParaRPr>
                    </a:p>
                  </a:txBody>
                  <a:tcPr marL="0" marR="0" marT="212725" marB="0"/>
                </a:tc>
                <a:tc>
                  <a:txBody>
                    <a:bodyPr/>
                    <a:lstStyle/>
                    <a:p>
                      <a:pPr marL="110489">
                        <a:lnSpc>
                          <a:spcPct val="100000"/>
                        </a:lnSpc>
                        <a:spcBef>
                          <a:spcPts val="1675"/>
                        </a:spcBef>
                      </a:pPr>
                      <a:r>
                        <a:rPr sz="2300" dirty="0">
                          <a:solidFill>
                            <a:srgbClr val="575756"/>
                          </a:solidFill>
                          <a:latin typeface="Helvetica"/>
                          <a:cs typeface="Helvetica"/>
                        </a:rPr>
                        <a:t>23/24</a:t>
                      </a:r>
                      <a:r>
                        <a:rPr sz="2300" spc="-15" dirty="0">
                          <a:solidFill>
                            <a:srgbClr val="575756"/>
                          </a:solidFill>
                          <a:latin typeface="Helvetica"/>
                          <a:cs typeface="Helvetica"/>
                        </a:rPr>
                        <a:t> </a:t>
                      </a:r>
                      <a:r>
                        <a:rPr sz="2300" dirty="0">
                          <a:solidFill>
                            <a:srgbClr val="575756"/>
                          </a:solidFill>
                          <a:latin typeface="Helvetica"/>
                          <a:cs typeface="Helvetica"/>
                        </a:rPr>
                        <a:t>to</a:t>
                      </a:r>
                      <a:r>
                        <a:rPr sz="2300" spc="-10" dirty="0">
                          <a:solidFill>
                            <a:srgbClr val="575756"/>
                          </a:solidFill>
                          <a:latin typeface="Helvetica"/>
                          <a:cs typeface="Helvetica"/>
                        </a:rPr>
                        <a:t> 25/26</a:t>
                      </a:r>
                      <a:endParaRPr sz="2300">
                        <a:latin typeface="Helvetica"/>
                        <a:cs typeface="Helvetica"/>
                      </a:endParaRPr>
                    </a:p>
                  </a:txBody>
                  <a:tcPr marL="0" marR="0" marT="212725" marB="0"/>
                </a:tc>
                <a:tc>
                  <a:txBody>
                    <a:bodyPr/>
                    <a:lstStyle/>
                    <a:p>
                      <a:pPr marL="303530">
                        <a:lnSpc>
                          <a:spcPct val="100000"/>
                        </a:lnSpc>
                        <a:spcBef>
                          <a:spcPts val="1675"/>
                        </a:spcBef>
                      </a:pPr>
                      <a:r>
                        <a:rPr sz="2300" spc="-10" dirty="0">
                          <a:solidFill>
                            <a:srgbClr val="575756"/>
                          </a:solidFill>
                          <a:latin typeface="Helvetica"/>
                          <a:cs typeface="Helvetica"/>
                        </a:rPr>
                        <a:t>Workforce</a:t>
                      </a:r>
                      <a:endParaRPr sz="2300">
                        <a:latin typeface="Helvetica"/>
                        <a:cs typeface="Helvetica"/>
                      </a:endParaRPr>
                    </a:p>
                    <a:p>
                      <a:pPr marL="303530">
                        <a:lnSpc>
                          <a:spcPct val="100000"/>
                        </a:lnSpc>
                        <a:spcBef>
                          <a:spcPts val="10"/>
                        </a:spcBef>
                      </a:pPr>
                      <a:r>
                        <a:rPr sz="2300" spc="-10" dirty="0">
                          <a:solidFill>
                            <a:srgbClr val="575756"/>
                          </a:solidFill>
                          <a:latin typeface="Helvetica"/>
                          <a:cs typeface="Helvetica"/>
                        </a:rPr>
                        <a:t>Development</a:t>
                      </a:r>
                      <a:endParaRPr sz="2300">
                        <a:latin typeface="Helvetica"/>
                        <a:cs typeface="Helvetica"/>
                      </a:endParaRPr>
                    </a:p>
                  </a:txBody>
                  <a:tcPr marL="0" marR="0" marT="212725" marB="0"/>
                </a:tc>
                <a:tc>
                  <a:txBody>
                    <a:bodyPr/>
                    <a:lstStyle/>
                    <a:p>
                      <a:pPr marL="263525">
                        <a:lnSpc>
                          <a:spcPct val="100000"/>
                        </a:lnSpc>
                        <a:spcBef>
                          <a:spcPts val="1675"/>
                        </a:spcBef>
                      </a:pPr>
                      <a:r>
                        <a:rPr sz="2300" spc="-10" dirty="0">
                          <a:solidFill>
                            <a:srgbClr val="575756"/>
                          </a:solidFill>
                          <a:latin typeface="Helvetica"/>
                          <a:cs typeface="Helvetica"/>
                        </a:rPr>
                        <a:t>£700k</a:t>
                      </a:r>
                      <a:endParaRPr sz="2300">
                        <a:latin typeface="Helvetica"/>
                        <a:cs typeface="Helvetica"/>
                      </a:endParaRPr>
                    </a:p>
                  </a:txBody>
                  <a:tcPr marL="0" marR="0" marT="212725" marB="0"/>
                </a:tc>
                <a:extLst>
                  <a:ext uri="{0D108BD9-81ED-4DB2-BD59-A6C34878D82A}">
                    <a16:rowId xmlns:a16="http://schemas.microsoft.com/office/drawing/2014/main" val="10003"/>
                  </a:ext>
                </a:extLst>
              </a:tr>
              <a:tr h="1099185">
                <a:tc>
                  <a:txBody>
                    <a:bodyPr/>
                    <a:lstStyle/>
                    <a:p>
                      <a:pPr marL="198755">
                        <a:lnSpc>
                          <a:spcPct val="100000"/>
                        </a:lnSpc>
                        <a:spcBef>
                          <a:spcPts val="1275"/>
                        </a:spcBef>
                      </a:pPr>
                      <a:r>
                        <a:rPr sz="2300" spc="-25" dirty="0">
                          <a:solidFill>
                            <a:srgbClr val="575756"/>
                          </a:solidFill>
                          <a:latin typeface="Helvetica"/>
                          <a:cs typeface="Helvetica"/>
                        </a:rPr>
                        <a:t>ICB</a:t>
                      </a:r>
                      <a:endParaRPr sz="2300">
                        <a:latin typeface="Helvetica"/>
                        <a:cs typeface="Helvetica"/>
                      </a:endParaRPr>
                    </a:p>
                  </a:txBody>
                  <a:tcPr marL="0" marR="0" marT="161925" marB="0">
                    <a:solidFill>
                      <a:srgbClr val="1273B8">
                        <a:alpha val="9999"/>
                      </a:srgbClr>
                    </a:solidFill>
                  </a:tcPr>
                </a:tc>
                <a:tc>
                  <a:txBody>
                    <a:bodyPr/>
                    <a:lstStyle/>
                    <a:p>
                      <a:pPr marL="110489">
                        <a:lnSpc>
                          <a:spcPct val="100000"/>
                        </a:lnSpc>
                        <a:spcBef>
                          <a:spcPts val="1275"/>
                        </a:spcBef>
                      </a:pPr>
                      <a:r>
                        <a:rPr sz="2300" dirty="0">
                          <a:solidFill>
                            <a:srgbClr val="575756"/>
                          </a:solidFill>
                          <a:latin typeface="Helvetica"/>
                          <a:cs typeface="Helvetica"/>
                        </a:rPr>
                        <a:t>23/24</a:t>
                      </a:r>
                      <a:r>
                        <a:rPr sz="2300" spc="-15" dirty="0">
                          <a:solidFill>
                            <a:srgbClr val="575756"/>
                          </a:solidFill>
                          <a:latin typeface="Helvetica"/>
                          <a:cs typeface="Helvetica"/>
                        </a:rPr>
                        <a:t> </a:t>
                      </a:r>
                      <a:r>
                        <a:rPr sz="2300" dirty="0">
                          <a:solidFill>
                            <a:srgbClr val="575756"/>
                          </a:solidFill>
                          <a:latin typeface="Helvetica"/>
                          <a:cs typeface="Helvetica"/>
                        </a:rPr>
                        <a:t>to</a:t>
                      </a:r>
                      <a:r>
                        <a:rPr sz="2300" spc="-10" dirty="0">
                          <a:solidFill>
                            <a:srgbClr val="575756"/>
                          </a:solidFill>
                          <a:latin typeface="Helvetica"/>
                          <a:cs typeface="Helvetica"/>
                        </a:rPr>
                        <a:t> 25/26</a:t>
                      </a:r>
                      <a:endParaRPr sz="2300">
                        <a:latin typeface="Helvetica"/>
                        <a:cs typeface="Helvetica"/>
                      </a:endParaRPr>
                    </a:p>
                  </a:txBody>
                  <a:tcPr marL="0" marR="0" marT="161925" marB="0">
                    <a:solidFill>
                      <a:srgbClr val="1273B8">
                        <a:alpha val="9999"/>
                      </a:srgbClr>
                    </a:solidFill>
                  </a:tcPr>
                </a:tc>
                <a:tc>
                  <a:txBody>
                    <a:bodyPr/>
                    <a:lstStyle/>
                    <a:p>
                      <a:pPr marL="303530">
                        <a:lnSpc>
                          <a:spcPct val="100000"/>
                        </a:lnSpc>
                        <a:spcBef>
                          <a:spcPts val="1275"/>
                        </a:spcBef>
                      </a:pPr>
                      <a:r>
                        <a:rPr sz="2300" dirty="0">
                          <a:solidFill>
                            <a:srgbClr val="575756"/>
                          </a:solidFill>
                          <a:latin typeface="Helvetica"/>
                          <a:cs typeface="Helvetica"/>
                        </a:rPr>
                        <a:t>Primary </a:t>
                      </a:r>
                      <a:r>
                        <a:rPr sz="2300" spc="-20" dirty="0">
                          <a:solidFill>
                            <a:srgbClr val="575756"/>
                          </a:solidFill>
                          <a:latin typeface="Helvetica"/>
                          <a:cs typeface="Helvetica"/>
                        </a:rPr>
                        <a:t>Care</a:t>
                      </a:r>
                      <a:endParaRPr sz="2300">
                        <a:latin typeface="Helvetica"/>
                        <a:cs typeface="Helvetica"/>
                      </a:endParaRPr>
                    </a:p>
                    <a:p>
                      <a:pPr marL="303530">
                        <a:lnSpc>
                          <a:spcPct val="100000"/>
                        </a:lnSpc>
                        <a:spcBef>
                          <a:spcPts val="10"/>
                        </a:spcBef>
                      </a:pPr>
                      <a:r>
                        <a:rPr sz="2300" dirty="0">
                          <a:solidFill>
                            <a:srgbClr val="575756"/>
                          </a:solidFill>
                          <a:latin typeface="Helvetica"/>
                          <a:cs typeface="Helvetica"/>
                        </a:rPr>
                        <a:t>Medical</a:t>
                      </a:r>
                      <a:r>
                        <a:rPr sz="2300" spc="-30" dirty="0">
                          <a:solidFill>
                            <a:srgbClr val="575756"/>
                          </a:solidFill>
                          <a:latin typeface="Helvetica"/>
                          <a:cs typeface="Helvetica"/>
                        </a:rPr>
                        <a:t> </a:t>
                      </a:r>
                      <a:r>
                        <a:rPr sz="2300" spc="-10" dirty="0">
                          <a:solidFill>
                            <a:srgbClr val="575756"/>
                          </a:solidFill>
                          <a:latin typeface="Helvetica"/>
                          <a:cs typeface="Helvetica"/>
                        </a:rPr>
                        <a:t>Education</a:t>
                      </a:r>
                      <a:endParaRPr sz="2300">
                        <a:latin typeface="Helvetica"/>
                        <a:cs typeface="Helvetica"/>
                      </a:endParaRPr>
                    </a:p>
                  </a:txBody>
                  <a:tcPr marL="0" marR="0" marT="161925" marB="0">
                    <a:solidFill>
                      <a:srgbClr val="1273B8">
                        <a:alpha val="9999"/>
                      </a:srgbClr>
                    </a:solidFill>
                  </a:tcPr>
                </a:tc>
                <a:tc>
                  <a:txBody>
                    <a:bodyPr/>
                    <a:lstStyle/>
                    <a:p>
                      <a:pPr marL="263525">
                        <a:lnSpc>
                          <a:spcPct val="100000"/>
                        </a:lnSpc>
                        <a:spcBef>
                          <a:spcPts val="1275"/>
                        </a:spcBef>
                      </a:pPr>
                      <a:r>
                        <a:rPr sz="2300" spc="-10" dirty="0">
                          <a:solidFill>
                            <a:srgbClr val="575756"/>
                          </a:solidFill>
                          <a:latin typeface="Helvetica"/>
                          <a:cs typeface="Helvetica"/>
                        </a:rPr>
                        <a:t>£280k</a:t>
                      </a:r>
                      <a:endParaRPr sz="2300">
                        <a:latin typeface="Helvetica"/>
                        <a:cs typeface="Helvetica"/>
                      </a:endParaRPr>
                    </a:p>
                  </a:txBody>
                  <a:tcPr marL="0" marR="0" marT="161925" marB="0">
                    <a:solidFill>
                      <a:srgbClr val="1273B8">
                        <a:alpha val="9999"/>
                      </a:srgbClr>
                    </a:solidFill>
                  </a:tcPr>
                </a:tc>
                <a:extLst>
                  <a:ext uri="{0D108BD9-81ED-4DB2-BD59-A6C34878D82A}">
                    <a16:rowId xmlns:a16="http://schemas.microsoft.com/office/drawing/2014/main" val="10004"/>
                  </a:ext>
                </a:extLst>
              </a:tr>
            </a:tbl>
          </a:graphicData>
        </a:graphic>
      </p:graphicFrame>
      <p:sp>
        <p:nvSpPr>
          <p:cNvPr id="3" name="object 3"/>
          <p:cNvSpPr txBox="1"/>
          <p:nvPr/>
        </p:nvSpPr>
        <p:spPr>
          <a:xfrm>
            <a:off x="2280298" y="2741171"/>
            <a:ext cx="16489044" cy="7277734"/>
          </a:xfrm>
          <a:prstGeom prst="rect">
            <a:avLst/>
          </a:prstGeom>
        </p:spPr>
        <p:txBody>
          <a:bodyPr vert="horz" wrap="square" lIns="0" tIns="13335" rIns="0" bIns="0" rtlCol="0">
            <a:spAutoFit/>
          </a:bodyPr>
          <a:lstStyle/>
          <a:p>
            <a:pPr marL="9970135">
              <a:lnSpc>
                <a:spcPct val="100000"/>
              </a:lnSpc>
              <a:spcBef>
                <a:spcPts val="105"/>
              </a:spcBef>
            </a:pPr>
            <a:r>
              <a:rPr sz="2300" b="1" spc="-10" dirty="0">
                <a:solidFill>
                  <a:srgbClr val="1273B8"/>
                </a:solidFill>
                <a:latin typeface="Helvetica"/>
                <a:cs typeface="Helvetica"/>
              </a:rPr>
              <a:t>Outputs:</a:t>
            </a:r>
            <a:endParaRPr sz="2300">
              <a:latin typeface="Helvetica"/>
              <a:cs typeface="Helvetica"/>
            </a:endParaRPr>
          </a:p>
          <a:p>
            <a:pPr marL="10283825" marR="5080" indent="-314325">
              <a:lnSpc>
                <a:spcPct val="109800"/>
              </a:lnSpc>
              <a:spcBef>
                <a:spcPts val="2060"/>
              </a:spcBef>
              <a:buClr>
                <a:srgbClr val="1273B8"/>
              </a:buClr>
              <a:buChar char="•"/>
              <a:tabLst>
                <a:tab pos="10283825" algn="l"/>
              </a:tabLst>
            </a:pPr>
            <a:r>
              <a:rPr sz="2300" dirty="0">
                <a:solidFill>
                  <a:srgbClr val="575756"/>
                </a:solidFill>
                <a:latin typeface="Helvetica"/>
                <a:cs typeface="Helvetica"/>
              </a:rPr>
              <a:t>A</a:t>
            </a:r>
            <a:r>
              <a:rPr sz="2300" spc="-140" dirty="0">
                <a:solidFill>
                  <a:srgbClr val="575756"/>
                </a:solidFill>
                <a:latin typeface="Helvetica"/>
                <a:cs typeface="Helvetica"/>
              </a:rPr>
              <a:t> </a:t>
            </a:r>
            <a:r>
              <a:rPr sz="2300" dirty="0">
                <a:solidFill>
                  <a:srgbClr val="575756"/>
                </a:solidFill>
                <a:latin typeface="Helvetica"/>
                <a:cs typeface="Helvetica"/>
              </a:rPr>
              <a:t>diverse</a:t>
            </a:r>
            <a:r>
              <a:rPr sz="2300" spc="-15" dirty="0">
                <a:solidFill>
                  <a:srgbClr val="575756"/>
                </a:solidFill>
                <a:latin typeface="Helvetica"/>
                <a:cs typeface="Helvetica"/>
              </a:rPr>
              <a:t> </a:t>
            </a:r>
            <a:r>
              <a:rPr sz="2300" dirty="0">
                <a:solidFill>
                  <a:srgbClr val="575756"/>
                </a:solidFill>
                <a:latin typeface="Helvetica"/>
                <a:cs typeface="Helvetica"/>
              </a:rPr>
              <a:t>programme</a:t>
            </a:r>
            <a:r>
              <a:rPr sz="2300" spc="-15" dirty="0">
                <a:solidFill>
                  <a:srgbClr val="575756"/>
                </a:solidFill>
                <a:latin typeface="Helvetica"/>
                <a:cs typeface="Helvetica"/>
              </a:rPr>
              <a:t> </a:t>
            </a:r>
            <a:r>
              <a:rPr sz="2300" dirty="0">
                <a:solidFill>
                  <a:srgbClr val="575756"/>
                </a:solidFill>
                <a:latin typeface="Helvetica"/>
                <a:cs typeface="Helvetica"/>
              </a:rPr>
              <a:t>to</a:t>
            </a:r>
            <a:r>
              <a:rPr sz="2300" spc="-15" dirty="0">
                <a:solidFill>
                  <a:srgbClr val="575756"/>
                </a:solidFill>
                <a:latin typeface="Helvetica"/>
                <a:cs typeface="Helvetica"/>
              </a:rPr>
              <a:t> </a:t>
            </a:r>
            <a:r>
              <a:rPr sz="2300" dirty="0">
                <a:solidFill>
                  <a:srgbClr val="575756"/>
                </a:solidFill>
                <a:latin typeface="Helvetica"/>
                <a:cs typeface="Helvetica"/>
              </a:rPr>
              <a:t>attract,</a:t>
            </a:r>
            <a:r>
              <a:rPr sz="2300" spc="-15" dirty="0">
                <a:solidFill>
                  <a:srgbClr val="575756"/>
                </a:solidFill>
                <a:latin typeface="Helvetica"/>
                <a:cs typeface="Helvetica"/>
              </a:rPr>
              <a:t> </a:t>
            </a:r>
            <a:r>
              <a:rPr sz="2300" spc="-10" dirty="0">
                <a:solidFill>
                  <a:srgbClr val="575756"/>
                </a:solidFill>
                <a:latin typeface="Helvetica"/>
                <a:cs typeface="Helvetica"/>
              </a:rPr>
              <a:t>support, </a:t>
            </a:r>
            <a:r>
              <a:rPr sz="2300" dirty="0">
                <a:solidFill>
                  <a:srgbClr val="575756"/>
                </a:solidFill>
                <a:latin typeface="Helvetica"/>
                <a:cs typeface="Helvetica"/>
              </a:rPr>
              <a:t>develop</a:t>
            </a:r>
            <a:r>
              <a:rPr sz="2300" spc="-35" dirty="0">
                <a:solidFill>
                  <a:srgbClr val="575756"/>
                </a:solidFill>
                <a:latin typeface="Helvetica"/>
                <a:cs typeface="Helvetica"/>
              </a:rPr>
              <a:t> </a:t>
            </a:r>
            <a:r>
              <a:rPr sz="2300" dirty="0">
                <a:solidFill>
                  <a:srgbClr val="575756"/>
                </a:solidFill>
                <a:latin typeface="Helvetica"/>
                <a:cs typeface="Helvetica"/>
              </a:rPr>
              <a:t>and</a:t>
            </a:r>
            <a:r>
              <a:rPr sz="2300" spc="-20" dirty="0">
                <a:solidFill>
                  <a:srgbClr val="575756"/>
                </a:solidFill>
                <a:latin typeface="Helvetica"/>
                <a:cs typeface="Helvetica"/>
              </a:rPr>
              <a:t> </a:t>
            </a:r>
            <a:r>
              <a:rPr sz="2300" dirty="0">
                <a:solidFill>
                  <a:srgbClr val="575756"/>
                </a:solidFill>
                <a:latin typeface="Helvetica"/>
                <a:cs typeface="Helvetica"/>
              </a:rPr>
              <a:t>retain</a:t>
            </a:r>
            <a:r>
              <a:rPr sz="2300" spc="-20" dirty="0">
                <a:solidFill>
                  <a:srgbClr val="575756"/>
                </a:solidFill>
                <a:latin typeface="Helvetica"/>
                <a:cs typeface="Helvetica"/>
              </a:rPr>
              <a:t> </a:t>
            </a:r>
            <a:r>
              <a:rPr sz="2300" dirty="0">
                <a:solidFill>
                  <a:srgbClr val="575756"/>
                </a:solidFill>
                <a:latin typeface="Helvetica"/>
                <a:cs typeface="Helvetica"/>
              </a:rPr>
              <a:t>the</a:t>
            </a:r>
            <a:r>
              <a:rPr sz="2300" spc="-20" dirty="0">
                <a:solidFill>
                  <a:srgbClr val="575756"/>
                </a:solidFill>
                <a:latin typeface="Helvetica"/>
                <a:cs typeface="Helvetica"/>
              </a:rPr>
              <a:t> </a:t>
            </a:r>
            <a:r>
              <a:rPr sz="2300" dirty="0">
                <a:solidFill>
                  <a:srgbClr val="575756"/>
                </a:solidFill>
                <a:latin typeface="Helvetica"/>
                <a:cs typeface="Helvetica"/>
              </a:rPr>
              <a:t>whole</a:t>
            </a:r>
            <a:r>
              <a:rPr sz="2300" spc="-20" dirty="0">
                <a:solidFill>
                  <a:srgbClr val="575756"/>
                </a:solidFill>
                <a:latin typeface="Helvetica"/>
                <a:cs typeface="Helvetica"/>
              </a:rPr>
              <a:t> </a:t>
            </a:r>
            <a:r>
              <a:rPr sz="2300" dirty="0">
                <a:solidFill>
                  <a:srgbClr val="575756"/>
                </a:solidFill>
                <a:latin typeface="Helvetica"/>
                <a:cs typeface="Helvetica"/>
              </a:rPr>
              <a:t>general</a:t>
            </a:r>
            <a:r>
              <a:rPr sz="2300" spc="-20" dirty="0">
                <a:solidFill>
                  <a:srgbClr val="575756"/>
                </a:solidFill>
                <a:latin typeface="Helvetica"/>
                <a:cs typeface="Helvetica"/>
              </a:rPr>
              <a:t> </a:t>
            </a:r>
            <a:r>
              <a:rPr sz="2300" spc="-10" dirty="0">
                <a:solidFill>
                  <a:srgbClr val="575756"/>
                </a:solidFill>
                <a:latin typeface="Helvetica"/>
                <a:cs typeface="Helvetica"/>
              </a:rPr>
              <a:t>practice </a:t>
            </a:r>
            <a:r>
              <a:rPr sz="2300" dirty="0">
                <a:solidFill>
                  <a:srgbClr val="575756"/>
                </a:solidFill>
                <a:latin typeface="Helvetica"/>
                <a:cs typeface="Helvetica"/>
              </a:rPr>
              <a:t>workforce</a:t>
            </a:r>
            <a:r>
              <a:rPr sz="2300" spc="-25" dirty="0">
                <a:solidFill>
                  <a:srgbClr val="575756"/>
                </a:solidFill>
                <a:latin typeface="Helvetica"/>
                <a:cs typeface="Helvetica"/>
              </a:rPr>
              <a:t> </a:t>
            </a:r>
            <a:r>
              <a:rPr sz="2300" dirty="0">
                <a:solidFill>
                  <a:srgbClr val="575756"/>
                </a:solidFill>
                <a:latin typeface="Helvetica"/>
                <a:cs typeface="Helvetica"/>
              </a:rPr>
              <a:t>of</a:t>
            </a:r>
            <a:r>
              <a:rPr sz="2300" spc="-25" dirty="0">
                <a:solidFill>
                  <a:srgbClr val="575756"/>
                </a:solidFill>
                <a:latin typeface="Helvetica"/>
                <a:cs typeface="Helvetica"/>
              </a:rPr>
              <a:t> </a:t>
            </a:r>
            <a:r>
              <a:rPr sz="2300" dirty="0">
                <a:solidFill>
                  <a:srgbClr val="575756"/>
                </a:solidFill>
                <a:latin typeface="Helvetica"/>
                <a:cs typeface="Helvetica"/>
              </a:rPr>
              <a:t>3700</a:t>
            </a:r>
            <a:r>
              <a:rPr sz="2300" spc="-25" dirty="0">
                <a:solidFill>
                  <a:srgbClr val="575756"/>
                </a:solidFill>
                <a:latin typeface="Helvetica"/>
                <a:cs typeface="Helvetica"/>
              </a:rPr>
              <a:t> </a:t>
            </a:r>
            <a:r>
              <a:rPr sz="2300" dirty="0">
                <a:solidFill>
                  <a:srgbClr val="575756"/>
                </a:solidFill>
                <a:latin typeface="Helvetica"/>
                <a:cs typeface="Helvetica"/>
              </a:rPr>
              <a:t>people</a:t>
            </a:r>
            <a:r>
              <a:rPr sz="2300" spc="-25" dirty="0">
                <a:solidFill>
                  <a:srgbClr val="575756"/>
                </a:solidFill>
                <a:latin typeface="Helvetica"/>
                <a:cs typeface="Helvetica"/>
              </a:rPr>
              <a:t> </a:t>
            </a:r>
            <a:r>
              <a:rPr sz="2300" dirty="0">
                <a:solidFill>
                  <a:srgbClr val="575756"/>
                </a:solidFill>
                <a:latin typeface="Helvetica"/>
                <a:cs typeface="Helvetica"/>
              </a:rPr>
              <a:t>commissioned</a:t>
            </a:r>
            <a:r>
              <a:rPr sz="2300" spc="-25" dirty="0">
                <a:solidFill>
                  <a:srgbClr val="575756"/>
                </a:solidFill>
                <a:latin typeface="Helvetica"/>
                <a:cs typeface="Helvetica"/>
              </a:rPr>
              <a:t> </a:t>
            </a:r>
            <a:r>
              <a:rPr sz="2300" dirty="0">
                <a:solidFill>
                  <a:srgbClr val="575756"/>
                </a:solidFill>
                <a:latin typeface="Helvetica"/>
                <a:cs typeface="Helvetica"/>
              </a:rPr>
              <a:t>via</a:t>
            </a:r>
            <a:r>
              <a:rPr sz="2300" spc="-20" dirty="0">
                <a:solidFill>
                  <a:srgbClr val="575756"/>
                </a:solidFill>
                <a:latin typeface="Helvetica"/>
                <a:cs typeface="Helvetica"/>
              </a:rPr>
              <a:t> </a:t>
            </a:r>
            <a:r>
              <a:rPr sz="2300" spc="-25" dirty="0">
                <a:solidFill>
                  <a:srgbClr val="575756"/>
                </a:solidFill>
                <a:latin typeface="Helvetica"/>
                <a:cs typeface="Helvetica"/>
              </a:rPr>
              <a:t>the </a:t>
            </a:r>
            <a:r>
              <a:rPr sz="2300" dirty="0">
                <a:solidFill>
                  <a:srgbClr val="575756"/>
                </a:solidFill>
                <a:latin typeface="Helvetica"/>
                <a:cs typeface="Helvetica"/>
              </a:rPr>
              <a:t>Coventry</a:t>
            </a:r>
            <a:r>
              <a:rPr sz="2300" spc="-50" dirty="0">
                <a:solidFill>
                  <a:srgbClr val="575756"/>
                </a:solidFill>
                <a:latin typeface="Helvetica"/>
                <a:cs typeface="Helvetica"/>
              </a:rPr>
              <a:t> </a:t>
            </a:r>
            <a:r>
              <a:rPr sz="2300" dirty="0">
                <a:solidFill>
                  <a:srgbClr val="575756"/>
                </a:solidFill>
                <a:latin typeface="Helvetica"/>
                <a:cs typeface="Helvetica"/>
              </a:rPr>
              <a:t>and</a:t>
            </a:r>
            <a:r>
              <a:rPr sz="2300" spc="-35" dirty="0">
                <a:solidFill>
                  <a:srgbClr val="575756"/>
                </a:solidFill>
                <a:latin typeface="Helvetica"/>
                <a:cs typeface="Helvetica"/>
              </a:rPr>
              <a:t> </a:t>
            </a:r>
            <a:r>
              <a:rPr sz="2300" spc="-10" dirty="0">
                <a:solidFill>
                  <a:srgbClr val="575756"/>
                </a:solidFill>
                <a:latin typeface="Helvetica"/>
                <a:cs typeface="Helvetica"/>
              </a:rPr>
              <a:t>Warwickshire</a:t>
            </a:r>
            <a:r>
              <a:rPr sz="2300" spc="-70" dirty="0">
                <a:solidFill>
                  <a:srgbClr val="575756"/>
                </a:solidFill>
                <a:latin typeface="Helvetica"/>
                <a:cs typeface="Helvetica"/>
              </a:rPr>
              <a:t> </a:t>
            </a:r>
            <a:r>
              <a:rPr sz="2300" dirty="0">
                <a:solidFill>
                  <a:srgbClr val="575756"/>
                </a:solidFill>
                <a:latin typeface="Helvetica"/>
                <a:cs typeface="Helvetica"/>
              </a:rPr>
              <a:t>Training</a:t>
            </a:r>
            <a:r>
              <a:rPr sz="2300" spc="-35" dirty="0">
                <a:solidFill>
                  <a:srgbClr val="575756"/>
                </a:solidFill>
                <a:latin typeface="Helvetica"/>
                <a:cs typeface="Helvetica"/>
              </a:rPr>
              <a:t> </a:t>
            </a:r>
            <a:r>
              <a:rPr sz="2300" spc="-20" dirty="0">
                <a:solidFill>
                  <a:srgbClr val="575756"/>
                </a:solidFill>
                <a:latin typeface="Helvetica"/>
                <a:cs typeface="Helvetica"/>
              </a:rPr>
              <a:t>Hub.</a:t>
            </a:r>
            <a:endParaRPr sz="2300">
              <a:latin typeface="Helvetica"/>
              <a:cs typeface="Helvetica"/>
            </a:endParaRPr>
          </a:p>
          <a:p>
            <a:pPr marL="10283825" indent="-313690">
              <a:lnSpc>
                <a:spcPct val="100000"/>
              </a:lnSpc>
              <a:spcBef>
                <a:spcPts val="2330"/>
              </a:spcBef>
              <a:buClr>
                <a:srgbClr val="1273B8"/>
              </a:buClr>
              <a:buChar char="•"/>
              <a:tabLst>
                <a:tab pos="10283825" algn="l"/>
              </a:tabLst>
            </a:pPr>
            <a:r>
              <a:rPr sz="2300" spc="-10" dirty="0">
                <a:solidFill>
                  <a:srgbClr val="575756"/>
                </a:solidFill>
                <a:latin typeface="Helvetica"/>
                <a:cs typeface="Helvetica"/>
              </a:rPr>
              <a:t>Focus:</a:t>
            </a:r>
            <a:endParaRPr sz="2300">
              <a:latin typeface="Helvetica"/>
              <a:cs typeface="Helvetica"/>
            </a:endParaRPr>
          </a:p>
          <a:p>
            <a:pPr marL="10598150" lvl="1" indent="-314325">
              <a:lnSpc>
                <a:spcPct val="100000"/>
              </a:lnSpc>
              <a:spcBef>
                <a:spcPts val="275"/>
              </a:spcBef>
              <a:buClr>
                <a:srgbClr val="1273B8"/>
              </a:buClr>
              <a:buChar char="-"/>
              <a:tabLst>
                <a:tab pos="10598150" algn="l"/>
              </a:tabLst>
            </a:pPr>
            <a:r>
              <a:rPr sz="2300" dirty="0">
                <a:solidFill>
                  <a:srgbClr val="575756"/>
                </a:solidFill>
                <a:latin typeface="Helvetica"/>
                <a:cs typeface="Helvetica"/>
              </a:rPr>
              <a:t>Investing</a:t>
            </a:r>
            <a:r>
              <a:rPr sz="2300" spc="-20" dirty="0">
                <a:solidFill>
                  <a:srgbClr val="575756"/>
                </a:solidFill>
                <a:latin typeface="Helvetica"/>
                <a:cs typeface="Helvetica"/>
              </a:rPr>
              <a:t> </a:t>
            </a:r>
            <a:r>
              <a:rPr sz="2300" dirty="0">
                <a:solidFill>
                  <a:srgbClr val="575756"/>
                </a:solidFill>
                <a:latin typeface="Helvetica"/>
                <a:cs typeface="Helvetica"/>
              </a:rPr>
              <a:t>in</a:t>
            </a:r>
            <a:r>
              <a:rPr sz="2300" spc="-15" dirty="0">
                <a:solidFill>
                  <a:srgbClr val="575756"/>
                </a:solidFill>
                <a:latin typeface="Helvetica"/>
                <a:cs typeface="Helvetica"/>
              </a:rPr>
              <a:t> </a:t>
            </a:r>
            <a:r>
              <a:rPr sz="2300" dirty="0">
                <a:solidFill>
                  <a:srgbClr val="575756"/>
                </a:solidFill>
                <a:latin typeface="Helvetica"/>
                <a:cs typeface="Helvetica"/>
              </a:rPr>
              <a:t>our</a:t>
            </a:r>
            <a:r>
              <a:rPr sz="2300" spc="-20" dirty="0">
                <a:solidFill>
                  <a:srgbClr val="575756"/>
                </a:solidFill>
                <a:latin typeface="Helvetica"/>
                <a:cs typeface="Helvetica"/>
              </a:rPr>
              <a:t> </a:t>
            </a:r>
            <a:r>
              <a:rPr sz="2300" dirty="0">
                <a:solidFill>
                  <a:srgbClr val="575756"/>
                </a:solidFill>
                <a:latin typeface="Helvetica"/>
                <a:cs typeface="Helvetica"/>
              </a:rPr>
              <a:t>future</a:t>
            </a:r>
            <a:r>
              <a:rPr sz="2300" spc="-15" dirty="0">
                <a:solidFill>
                  <a:srgbClr val="575756"/>
                </a:solidFill>
                <a:latin typeface="Helvetica"/>
                <a:cs typeface="Helvetica"/>
              </a:rPr>
              <a:t> </a:t>
            </a:r>
            <a:r>
              <a:rPr sz="2300" spc="-10" dirty="0">
                <a:solidFill>
                  <a:srgbClr val="575756"/>
                </a:solidFill>
                <a:latin typeface="Helvetica"/>
                <a:cs typeface="Helvetica"/>
              </a:rPr>
              <a:t>leaders.</a:t>
            </a:r>
            <a:endParaRPr sz="2300">
              <a:latin typeface="Helvetica"/>
              <a:cs typeface="Helvetica"/>
            </a:endParaRPr>
          </a:p>
          <a:p>
            <a:pPr marL="10597515" lvl="1" indent="-313690">
              <a:lnSpc>
                <a:spcPct val="100000"/>
              </a:lnSpc>
              <a:spcBef>
                <a:spcPts val="270"/>
              </a:spcBef>
              <a:buClr>
                <a:srgbClr val="1273B8"/>
              </a:buClr>
              <a:buChar char="-"/>
              <a:tabLst>
                <a:tab pos="10597515" algn="l"/>
              </a:tabLst>
            </a:pPr>
            <a:r>
              <a:rPr sz="2300" dirty="0">
                <a:solidFill>
                  <a:srgbClr val="575756"/>
                </a:solidFill>
                <a:latin typeface="Helvetica"/>
                <a:cs typeface="Helvetica"/>
              </a:rPr>
              <a:t>Strong</a:t>
            </a:r>
            <a:r>
              <a:rPr sz="2300" spc="-30" dirty="0">
                <a:solidFill>
                  <a:srgbClr val="575756"/>
                </a:solidFill>
                <a:latin typeface="Helvetica"/>
                <a:cs typeface="Helvetica"/>
              </a:rPr>
              <a:t> </a:t>
            </a:r>
            <a:r>
              <a:rPr sz="2300" dirty="0">
                <a:solidFill>
                  <a:srgbClr val="575756"/>
                </a:solidFill>
                <a:latin typeface="Helvetica"/>
                <a:cs typeface="Helvetica"/>
              </a:rPr>
              <a:t>wellbeing</a:t>
            </a:r>
            <a:r>
              <a:rPr sz="2300" spc="-20" dirty="0">
                <a:solidFill>
                  <a:srgbClr val="575756"/>
                </a:solidFill>
                <a:latin typeface="Helvetica"/>
                <a:cs typeface="Helvetica"/>
              </a:rPr>
              <a:t> </a:t>
            </a:r>
            <a:r>
              <a:rPr sz="2300" dirty="0">
                <a:solidFill>
                  <a:srgbClr val="575756"/>
                </a:solidFill>
                <a:latin typeface="Helvetica"/>
                <a:cs typeface="Helvetica"/>
              </a:rPr>
              <a:t>and</a:t>
            </a:r>
            <a:r>
              <a:rPr sz="2300" spc="-20" dirty="0">
                <a:solidFill>
                  <a:srgbClr val="575756"/>
                </a:solidFill>
                <a:latin typeface="Helvetica"/>
                <a:cs typeface="Helvetica"/>
              </a:rPr>
              <a:t> </a:t>
            </a:r>
            <a:r>
              <a:rPr sz="2300" dirty="0">
                <a:solidFill>
                  <a:srgbClr val="575756"/>
                </a:solidFill>
                <a:latin typeface="Helvetica"/>
                <a:cs typeface="Helvetica"/>
              </a:rPr>
              <a:t>support</a:t>
            </a:r>
            <a:r>
              <a:rPr sz="2300" spc="-15" dirty="0">
                <a:solidFill>
                  <a:srgbClr val="575756"/>
                </a:solidFill>
                <a:latin typeface="Helvetica"/>
                <a:cs typeface="Helvetica"/>
              </a:rPr>
              <a:t> </a:t>
            </a:r>
            <a:r>
              <a:rPr sz="2300" spc="-10" dirty="0">
                <a:solidFill>
                  <a:srgbClr val="575756"/>
                </a:solidFill>
                <a:latin typeface="Helvetica"/>
                <a:cs typeface="Helvetica"/>
              </a:rPr>
              <a:t>offer.</a:t>
            </a:r>
            <a:endParaRPr sz="2300">
              <a:latin typeface="Helvetica"/>
              <a:cs typeface="Helvetica"/>
            </a:endParaRPr>
          </a:p>
          <a:p>
            <a:pPr marL="10597515" marR="212725" lvl="1" indent="-314325">
              <a:lnSpc>
                <a:spcPct val="109800"/>
              </a:lnSpc>
              <a:buClr>
                <a:srgbClr val="1273B8"/>
              </a:buClr>
              <a:buChar char="-"/>
              <a:tabLst>
                <a:tab pos="10597515" algn="l"/>
              </a:tabLst>
            </a:pPr>
            <a:r>
              <a:rPr sz="2300" dirty="0">
                <a:solidFill>
                  <a:srgbClr val="575756"/>
                </a:solidFill>
                <a:latin typeface="Helvetica"/>
                <a:cs typeface="Helvetica"/>
              </a:rPr>
              <a:t>Ensuring</a:t>
            </a:r>
            <a:r>
              <a:rPr sz="2300" spc="-15" dirty="0">
                <a:solidFill>
                  <a:srgbClr val="575756"/>
                </a:solidFill>
                <a:latin typeface="Helvetica"/>
                <a:cs typeface="Helvetica"/>
              </a:rPr>
              <a:t> </a:t>
            </a:r>
            <a:r>
              <a:rPr sz="2300" dirty="0">
                <a:solidFill>
                  <a:srgbClr val="575756"/>
                </a:solidFill>
                <a:latin typeface="Helvetica"/>
                <a:cs typeface="Helvetica"/>
              </a:rPr>
              <a:t>our</a:t>
            </a:r>
            <a:r>
              <a:rPr sz="2300" spc="-15" dirty="0">
                <a:solidFill>
                  <a:srgbClr val="575756"/>
                </a:solidFill>
                <a:latin typeface="Helvetica"/>
                <a:cs typeface="Helvetica"/>
              </a:rPr>
              <a:t> </a:t>
            </a:r>
            <a:r>
              <a:rPr sz="2300" dirty="0">
                <a:solidFill>
                  <a:srgbClr val="575756"/>
                </a:solidFill>
                <a:latin typeface="Helvetica"/>
                <a:cs typeface="Helvetica"/>
              </a:rPr>
              <a:t>workforce</a:t>
            </a:r>
            <a:r>
              <a:rPr sz="2300" spc="-15" dirty="0">
                <a:solidFill>
                  <a:srgbClr val="575756"/>
                </a:solidFill>
                <a:latin typeface="Helvetica"/>
                <a:cs typeface="Helvetica"/>
              </a:rPr>
              <a:t> </a:t>
            </a:r>
            <a:r>
              <a:rPr sz="2300" dirty="0">
                <a:solidFill>
                  <a:srgbClr val="575756"/>
                </a:solidFill>
                <a:latin typeface="Helvetica"/>
                <a:cs typeface="Helvetica"/>
              </a:rPr>
              <a:t>have</a:t>
            </a:r>
            <a:r>
              <a:rPr sz="2300" spc="-15" dirty="0">
                <a:solidFill>
                  <a:srgbClr val="575756"/>
                </a:solidFill>
                <a:latin typeface="Helvetica"/>
                <a:cs typeface="Helvetica"/>
              </a:rPr>
              <a:t> </a:t>
            </a:r>
            <a:r>
              <a:rPr sz="2300" dirty="0">
                <a:solidFill>
                  <a:srgbClr val="575756"/>
                </a:solidFill>
                <a:latin typeface="Helvetica"/>
                <a:cs typeface="Helvetica"/>
              </a:rPr>
              <a:t>skills</a:t>
            </a:r>
            <a:r>
              <a:rPr sz="2300" spc="-15" dirty="0">
                <a:solidFill>
                  <a:srgbClr val="575756"/>
                </a:solidFill>
                <a:latin typeface="Helvetica"/>
                <a:cs typeface="Helvetica"/>
              </a:rPr>
              <a:t> </a:t>
            </a:r>
            <a:r>
              <a:rPr sz="2300" dirty="0">
                <a:solidFill>
                  <a:srgbClr val="575756"/>
                </a:solidFill>
                <a:latin typeface="Helvetica"/>
                <a:cs typeface="Helvetica"/>
              </a:rPr>
              <a:t>for</a:t>
            </a:r>
            <a:r>
              <a:rPr sz="2300" spc="-15" dirty="0">
                <a:solidFill>
                  <a:srgbClr val="575756"/>
                </a:solidFill>
                <a:latin typeface="Helvetica"/>
                <a:cs typeface="Helvetica"/>
              </a:rPr>
              <a:t> </a:t>
            </a:r>
            <a:r>
              <a:rPr sz="2300" spc="-10" dirty="0">
                <a:solidFill>
                  <a:srgbClr val="575756"/>
                </a:solidFill>
                <a:latin typeface="Helvetica"/>
                <a:cs typeface="Helvetica"/>
              </a:rPr>
              <a:t>today </a:t>
            </a:r>
            <a:r>
              <a:rPr sz="2300" dirty="0">
                <a:solidFill>
                  <a:srgbClr val="575756"/>
                </a:solidFill>
                <a:latin typeface="Helvetica"/>
                <a:cs typeface="Helvetica"/>
              </a:rPr>
              <a:t>and</a:t>
            </a:r>
            <a:r>
              <a:rPr sz="2300" spc="-20" dirty="0">
                <a:solidFill>
                  <a:srgbClr val="575756"/>
                </a:solidFill>
                <a:latin typeface="Helvetica"/>
                <a:cs typeface="Helvetica"/>
              </a:rPr>
              <a:t> </a:t>
            </a:r>
            <a:r>
              <a:rPr sz="2300" dirty="0">
                <a:solidFill>
                  <a:srgbClr val="575756"/>
                </a:solidFill>
                <a:latin typeface="Helvetica"/>
                <a:cs typeface="Helvetica"/>
              </a:rPr>
              <a:t>the</a:t>
            </a:r>
            <a:r>
              <a:rPr sz="2300" spc="-10" dirty="0">
                <a:solidFill>
                  <a:srgbClr val="575756"/>
                </a:solidFill>
                <a:latin typeface="Helvetica"/>
                <a:cs typeface="Helvetica"/>
              </a:rPr>
              <a:t> future.</a:t>
            </a:r>
            <a:endParaRPr sz="2300">
              <a:latin typeface="Helvetica"/>
              <a:cs typeface="Helvetica"/>
            </a:endParaRPr>
          </a:p>
          <a:p>
            <a:pPr marL="10597515" lvl="1" indent="-313690">
              <a:lnSpc>
                <a:spcPct val="100000"/>
              </a:lnSpc>
              <a:spcBef>
                <a:spcPts val="270"/>
              </a:spcBef>
              <a:buClr>
                <a:srgbClr val="1273B8"/>
              </a:buClr>
              <a:buChar char="-"/>
              <a:tabLst>
                <a:tab pos="10597515" algn="l"/>
              </a:tabLst>
            </a:pPr>
            <a:r>
              <a:rPr sz="2300" dirty="0">
                <a:solidFill>
                  <a:srgbClr val="575756"/>
                </a:solidFill>
                <a:latin typeface="Helvetica"/>
                <a:cs typeface="Helvetica"/>
              </a:rPr>
              <a:t>Workforce</a:t>
            </a:r>
            <a:r>
              <a:rPr sz="2300" spc="-55" dirty="0">
                <a:solidFill>
                  <a:srgbClr val="575756"/>
                </a:solidFill>
                <a:latin typeface="Helvetica"/>
                <a:cs typeface="Helvetica"/>
              </a:rPr>
              <a:t> </a:t>
            </a:r>
            <a:r>
              <a:rPr sz="2300" dirty="0">
                <a:solidFill>
                  <a:srgbClr val="575756"/>
                </a:solidFill>
                <a:latin typeface="Helvetica"/>
                <a:cs typeface="Helvetica"/>
              </a:rPr>
              <a:t>and</a:t>
            </a:r>
            <a:r>
              <a:rPr sz="2300" spc="-45" dirty="0">
                <a:solidFill>
                  <a:srgbClr val="575756"/>
                </a:solidFill>
                <a:latin typeface="Helvetica"/>
                <a:cs typeface="Helvetica"/>
              </a:rPr>
              <a:t> </a:t>
            </a:r>
            <a:r>
              <a:rPr sz="2300" dirty="0">
                <a:solidFill>
                  <a:srgbClr val="575756"/>
                </a:solidFill>
                <a:latin typeface="Helvetica"/>
                <a:cs typeface="Helvetica"/>
              </a:rPr>
              <a:t>succession</a:t>
            </a:r>
            <a:r>
              <a:rPr sz="2300" spc="-45" dirty="0">
                <a:solidFill>
                  <a:srgbClr val="575756"/>
                </a:solidFill>
                <a:latin typeface="Helvetica"/>
                <a:cs typeface="Helvetica"/>
              </a:rPr>
              <a:t> </a:t>
            </a:r>
            <a:r>
              <a:rPr sz="2300" spc="-10" dirty="0">
                <a:solidFill>
                  <a:srgbClr val="575756"/>
                </a:solidFill>
                <a:latin typeface="Helvetica"/>
                <a:cs typeface="Helvetica"/>
              </a:rPr>
              <a:t>planning.</a:t>
            </a:r>
            <a:endParaRPr sz="2300">
              <a:latin typeface="Helvetica"/>
              <a:cs typeface="Helvetica"/>
            </a:endParaRPr>
          </a:p>
          <a:p>
            <a:pPr marL="10283190" indent="-313690">
              <a:lnSpc>
                <a:spcPct val="100000"/>
              </a:lnSpc>
              <a:spcBef>
                <a:spcPts val="2330"/>
              </a:spcBef>
              <a:buClr>
                <a:srgbClr val="1273B8"/>
              </a:buClr>
              <a:buChar char="•"/>
              <a:tabLst>
                <a:tab pos="10283190" algn="l"/>
              </a:tabLst>
            </a:pPr>
            <a:r>
              <a:rPr sz="2300" dirty="0">
                <a:solidFill>
                  <a:srgbClr val="575756"/>
                </a:solidFill>
                <a:latin typeface="Helvetica"/>
                <a:cs typeface="Helvetica"/>
              </a:rPr>
              <a:t>Robust</a:t>
            </a:r>
            <a:r>
              <a:rPr sz="2300" spc="-30" dirty="0">
                <a:solidFill>
                  <a:srgbClr val="575756"/>
                </a:solidFill>
                <a:latin typeface="Helvetica"/>
                <a:cs typeface="Helvetica"/>
              </a:rPr>
              <a:t> </a:t>
            </a:r>
            <a:r>
              <a:rPr sz="2300" dirty="0">
                <a:solidFill>
                  <a:srgbClr val="575756"/>
                </a:solidFill>
                <a:latin typeface="Helvetica"/>
                <a:cs typeface="Helvetica"/>
              </a:rPr>
              <a:t>governance</a:t>
            </a:r>
            <a:r>
              <a:rPr sz="2300" spc="-25" dirty="0">
                <a:solidFill>
                  <a:srgbClr val="575756"/>
                </a:solidFill>
                <a:latin typeface="Helvetica"/>
                <a:cs typeface="Helvetica"/>
              </a:rPr>
              <a:t> </a:t>
            </a:r>
            <a:r>
              <a:rPr sz="2300" dirty="0">
                <a:solidFill>
                  <a:srgbClr val="575756"/>
                </a:solidFill>
                <a:latin typeface="Helvetica"/>
                <a:cs typeface="Helvetica"/>
              </a:rPr>
              <a:t>and</a:t>
            </a:r>
            <a:r>
              <a:rPr sz="2300" spc="-25" dirty="0">
                <a:solidFill>
                  <a:srgbClr val="575756"/>
                </a:solidFill>
                <a:latin typeface="Helvetica"/>
                <a:cs typeface="Helvetica"/>
              </a:rPr>
              <a:t> </a:t>
            </a:r>
            <a:r>
              <a:rPr sz="2300" dirty="0">
                <a:solidFill>
                  <a:srgbClr val="575756"/>
                </a:solidFill>
                <a:latin typeface="Helvetica"/>
                <a:cs typeface="Helvetica"/>
              </a:rPr>
              <a:t>performance</a:t>
            </a:r>
            <a:r>
              <a:rPr sz="2300" spc="-25" dirty="0">
                <a:solidFill>
                  <a:srgbClr val="575756"/>
                </a:solidFill>
                <a:latin typeface="Helvetica"/>
                <a:cs typeface="Helvetica"/>
              </a:rPr>
              <a:t> </a:t>
            </a:r>
            <a:r>
              <a:rPr sz="2300" spc="-10" dirty="0">
                <a:solidFill>
                  <a:srgbClr val="575756"/>
                </a:solidFill>
                <a:latin typeface="Helvetica"/>
                <a:cs typeface="Helvetica"/>
              </a:rPr>
              <a:t>reporting.</a:t>
            </a:r>
            <a:endParaRPr sz="2300">
              <a:latin typeface="Helvetica"/>
              <a:cs typeface="Helvetica"/>
            </a:endParaRPr>
          </a:p>
          <a:p>
            <a:pPr>
              <a:lnSpc>
                <a:spcPct val="100000"/>
              </a:lnSpc>
            </a:pPr>
            <a:endParaRPr sz="2300">
              <a:latin typeface="Helvetica"/>
              <a:cs typeface="Helvetica"/>
            </a:endParaRPr>
          </a:p>
          <a:p>
            <a:pPr>
              <a:lnSpc>
                <a:spcPct val="100000"/>
              </a:lnSpc>
              <a:spcBef>
                <a:spcPts val="980"/>
              </a:spcBef>
            </a:pPr>
            <a:endParaRPr sz="2300">
              <a:latin typeface="Helvetica"/>
              <a:cs typeface="Helvetica"/>
            </a:endParaRPr>
          </a:p>
          <a:p>
            <a:pPr marL="12700" marR="26034">
              <a:lnSpc>
                <a:spcPct val="100400"/>
              </a:lnSpc>
            </a:pPr>
            <a:r>
              <a:rPr sz="2300" dirty="0">
                <a:solidFill>
                  <a:srgbClr val="575756"/>
                </a:solidFill>
                <a:latin typeface="Helvetica"/>
                <a:cs typeface="Helvetica"/>
              </a:rPr>
              <a:t>The</a:t>
            </a:r>
            <a:r>
              <a:rPr sz="2300" spc="-25" dirty="0">
                <a:solidFill>
                  <a:srgbClr val="575756"/>
                </a:solidFill>
                <a:latin typeface="Helvetica"/>
                <a:cs typeface="Helvetica"/>
              </a:rPr>
              <a:t> </a:t>
            </a:r>
            <a:r>
              <a:rPr sz="2300" dirty="0">
                <a:solidFill>
                  <a:srgbClr val="575756"/>
                </a:solidFill>
                <a:latin typeface="Helvetica"/>
                <a:cs typeface="Helvetica"/>
              </a:rPr>
              <a:t>certainty</a:t>
            </a:r>
            <a:r>
              <a:rPr sz="2300" spc="-10" dirty="0">
                <a:solidFill>
                  <a:srgbClr val="575756"/>
                </a:solidFill>
                <a:latin typeface="Helvetica"/>
                <a:cs typeface="Helvetica"/>
              </a:rPr>
              <a:t> </a:t>
            </a:r>
            <a:r>
              <a:rPr sz="2300" dirty="0">
                <a:solidFill>
                  <a:srgbClr val="575756"/>
                </a:solidFill>
                <a:latin typeface="Helvetica"/>
                <a:cs typeface="Helvetica"/>
              </a:rPr>
              <a:t>of</a:t>
            </a:r>
            <a:r>
              <a:rPr sz="2300" spc="-10" dirty="0">
                <a:solidFill>
                  <a:srgbClr val="575756"/>
                </a:solidFill>
                <a:latin typeface="Helvetica"/>
                <a:cs typeface="Helvetica"/>
              </a:rPr>
              <a:t> </a:t>
            </a:r>
            <a:r>
              <a:rPr sz="2300" dirty="0">
                <a:solidFill>
                  <a:srgbClr val="575756"/>
                </a:solidFill>
                <a:latin typeface="Helvetica"/>
                <a:cs typeface="Helvetica"/>
              </a:rPr>
              <a:t>future</a:t>
            </a:r>
            <a:r>
              <a:rPr sz="2300" spc="-10" dirty="0">
                <a:solidFill>
                  <a:srgbClr val="575756"/>
                </a:solidFill>
                <a:latin typeface="Helvetica"/>
                <a:cs typeface="Helvetica"/>
              </a:rPr>
              <a:t> </a:t>
            </a:r>
            <a:r>
              <a:rPr sz="2300" dirty="0">
                <a:solidFill>
                  <a:srgbClr val="575756"/>
                </a:solidFill>
                <a:latin typeface="Helvetica"/>
                <a:cs typeface="Helvetica"/>
              </a:rPr>
              <a:t>funding</a:t>
            </a:r>
            <a:r>
              <a:rPr sz="2300" spc="-10" dirty="0">
                <a:solidFill>
                  <a:srgbClr val="575756"/>
                </a:solidFill>
                <a:latin typeface="Helvetica"/>
                <a:cs typeface="Helvetica"/>
              </a:rPr>
              <a:t> </a:t>
            </a:r>
            <a:r>
              <a:rPr sz="2300" dirty="0">
                <a:solidFill>
                  <a:srgbClr val="575756"/>
                </a:solidFill>
                <a:latin typeface="Helvetica"/>
                <a:cs typeface="Helvetica"/>
              </a:rPr>
              <a:t>from</a:t>
            </a:r>
            <a:r>
              <a:rPr sz="2300" spc="-10" dirty="0">
                <a:solidFill>
                  <a:srgbClr val="575756"/>
                </a:solidFill>
                <a:latin typeface="Helvetica"/>
                <a:cs typeface="Helvetica"/>
              </a:rPr>
              <a:t> </a:t>
            </a:r>
            <a:r>
              <a:rPr sz="2300" dirty="0">
                <a:solidFill>
                  <a:srgbClr val="575756"/>
                </a:solidFill>
                <a:latin typeface="Helvetica"/>
                <a:cs typeface="Helvetica"/>
              </a:rPr>
              <a:t>NHSE</a:t>
            </a:r>
            <a:r>
              <a:rPr sz="2300" spc="-10" dirty="0">
                <a:solidFill>
                  <a:srgbClr val="575756"/>
                </a:solidFill>
                <a:latin typeface="Helvetica"/>
                <a:cs typeface="Helvetica"/>
              </a:rPr>
              <a:t> </a:t>
            </a:r>
            <a:r>
              <a:rPr sz="2300" dirty="0">
                <a:solidFill>
                  <a:srgbClr val="575756"/>
                </a:solidFill>
                <a:latin typeface="Helvetica"/>
                <a:cs typeface="Helvetica"/>
              </a:rPr>
              <a:t>and</a:t>
            </a:r>
            <a:r>
              <a:rPr sz="2300" spc="-10" dirty="0">
                <a:solidFill>
                  <a:srgbClr val="575756"/>
                </a:solidFill>
                <a:latin typeface="Helvetica"/>
                <a:cs typeface="Helvetica"/>
              </a:rPr>
              <a:t> </a:t>
            </a:r>
            <a:r>
              <a:rPr sz="2300" dirty="0">
                <a:solidFill>
                  <a:srgbClr val="575756"/>
                </a:solidFill>
                <a:latin typeface="Helvetica"/>
                <a:cs typeface="Helvetica"/>
              </a:rPr>
              <a:t>the</a:t>
            </a:r>
            <a:r>
              <a:rPr sz="2300" spc="-10" dirty="0">
                <a:solidFill>
                  <a:srgbClr val="575756"/>
                </a:solidFill>
                <a:latin typeface="Helvetica"/>
                <a:cs typeface="Helvetica"/>
              </a:rPr>
              <a:t> </a:t>
            </a:r>
            <a:r>
              <a:rPr sz="2300" dirty="0">
                <a:solidFill>
                  <a:srgbClr val="575756"/>
                </a:solidFill>
                <a:latin typeface="Helvetica"/>
                <a:cs typeface="Helvetica"/>
              </a:rPr>
              <a:t>ICB</a:t>
            </a:r>
            <a:r>
              <a:rPr sz="2300" spc="-15" dirty="0">
                <a:solidFill>
                  <a:srgbClr val="575756"/>
                </a:solidFill>
                <a:latin typeface="Helvetica"/>
                <a:cs typeface="Helvetica"/>
              </a:rPr>
              <a:t> </a:t>
            </a:r>
            <a:r>
              <a:rPr sz="2300" dirty="0">
                <a:solidFill>
                  <a:srgbClr val="575756"/>
                </a:solidFill>
                <a:latin typeface="Helvetica"/>
                <a:cs typeface="Helvetica"/>
              </a:rPr>
              <a:t>allows</a:t>
            </a:r>
            <a:r>
              <a:rPr sz="2300" spc="-10" dirty="0">
                <a:solidFill>
                  <a:srgbClr val="575756"/>
                </a:solidFill>
                <a:latin typeface="Helvetica"/>
                <a:cs typeface="Helvetica"/>
              </a:rPr>
              <a:t> </a:t>
            </a:r>
            <a:r>
              <a:rPr sz="2300" dirty="0">
                <a:solidFill>
                  <a:srgbClr val="575756"/>
                </a:solidFill>
                <a:latin typeface="Helvetica"/>
                <a:cs typeface="Helvetica"/>
              </a:rPr>
              <a:t>the</a:t>
            </a:r>
            <a:r>
              <a:rPr sz="2300" spc="-10" dirty="0">
                <a:solidFill>
                  <a:srgbClr val="575756"/>
                </a:solidFill>
                <a:latin typeface="Helvetica"/>
                <a:cs typeface="Helvetica"/>
              </a:rPr>
              <a:t> </a:t>
            </a:r>
            <a:r>
              <a:rPr sz="2300" dirty="0">
                <a:solidFill>
                  <a:srgbClr val="575756"/>
                </a:solidFill>
                <a:latin typeface="Helvetica"/>
                <a:cs typeface="Helvetica"/>
              </a:rPr>
              <a:t>continuing</a:t>
            </a:r>
            <a:r>
              <a:rPr sz="2300" spc="-10" dirty="0">
                <a:solidFill>
                  <a:srgbClr val="575756"/>
                </a:solidFill>
                <a:latin typeface="Helvetica"/>
                <a:cs typeface="Helvetica"/>
              </a:rPr>
              <a:t> </a:t>
            </a:r>
            <a:r>
              <a:rPr sz="2300" dirty="0">
                <a:solidFill>
                  <a:srgbClr val="575756"/>
                </a:solidFill>
                <a:latin typeface="Helvetica"/>
                <a:cs typeface="Helvetica"/>
              </a:rPr>
              <a:t>investment</a:t>
            </a:r>
            <a:r>
              <a:rPr sz="2300" spc="-10" dirty="0">
                <a:solidFill>
                  <a:srgbClr val="575756"/>
                </a:solidFill>
                <a:latin typeface="Helvetica"/>
                <a:cs typeface="Helvetica"/>
              </a:rPr>
              <a:t> </a:t>
            </a:r>
            <a:r>
              <a:rPr sz="2300" dirty="0">
                <a:solidFill>
                  <a:srgbClr val="575756"/>
                </a:solidFill>
                <a:latin typeface="Helvetica"/>
                <a:cs typeface="Helvetica"/>
              </a:rPr>
              <a:t>in</a:t>
            </a:r>
            <a:r>
              <a:rPr sz="2300" spc="-10" dirty="0">
                <a:solidFill>
                  <a:srgbClr val="575756"/>
                </a:solidFill>
                <a:latin typeface="Helvetica"/>
                <a:cs typeface="Helvetica"/>
              </a:rPr>
              <a:t> </a:t>
            </a:r>
            <a:r>
              <a:rPr sz="2300" dirty="0">
                <a:solidFill>
                  <a:srgbClr val="575756"/>
                </a:solidFill>
                <a:latin typeface="Helvetica"/>
                <a:cs typeface="Helvetica"/>
              </a:rPr>
              <a:t>the</a:t>
            </a:r>
            <a:r>
              <a:rPr sz="2300" spc="-10" dirty="0">
                <a:solidFill>
                  <a:srgbClr val="575756"/>
                </a:solidFill>
                <a:latin typeface="Helvetica"/>
                <a:cs typeface="Helvetica"/>
              </a:rPr>
              <a:t> </a:t>
            </a:r>
            <a:r>
              <a:rPr sz="2300" dirty="0">
                <a:solidFill>
                  <a:srgbClr val="575756"/>
                </a:solidFill>
                <a:latin typeface="Helvetica"/>
                <a:cs typeface="Helvetica"/>
              </a:rPr>
              <a:t>growing</a:t>
            </a:r>
            <a:r>
              <a:rPr sz="2300" spc="-10" dirty="0">
                <a:solidFill>
                  <a:srgbClr val="575756"/>
                </a:solidFill>
                <a:latin typeface="Helvetica"/>
                <a:cs typeface="Helvetica"/>
              </a:rPr>
              <a:t> </a:t>
            </a:r>
            <a:r>
              <a:rPr sz="2300" dirty="0">
                <a:solidFill>
                  <a:srgbClr val="575756"/>
                </a:solidFill>
                <a:latin typeface="Helvetica"/>
                <a:cs typeface="Helvetica"/>
              </a:rPr>
              <a:t>primary</a:t>
            </a:r>
            <a:r>
              <a:rPr sz="2300" spc="-10" dirty="0">
                <a:solidFill>
                  <a:srgbClr val="575756"/>
                </a:solidFill>
                <a:latin typeface="Helvetica"/>
                <a:cs typeface="Helvetica"/>
              </a:rPr>
              <a:t> </a:t>
            </a:r>
            <a:r>
              <a:rPr sz="2300" dirty="0">
                <a:solidFill>
                  <a:srgbClr val="575756"/>
                </a:solidFill>
                <a:latin typeface="Helvetica"/>
                <a:cs typeface="Helvetica"/>
              </a:rPr>
              <a:t>care</a:t>
            </a:r>
            <a:r>
              <a:rPr sz="2300" spc="-10" dirty="0">
                <a:solidFill>
                  <a:srgbClr val="575756"/>
                </a:solidFill>
                <a:latin typeface="Helvetica"/>
                <a:cs typeface="Helvetica"/>
              </a:rPr>
              <a:t> workforce. </a:t>
            </a:r>
            <a:r>
              <a:rPr sz="2300" dirty="0">
                <a:solidFill>
                  <a:srgbClr val="575756"/>
                </a:solidFill>
                <a:latin typeface="Helvetica"/>
                <a:cs typeface="Helvetica"/>
              </a:rPr>
              <a:t>It</a:t>
            </a:r>
            <a:r>
              <a:rPr sz="2300" spc="-15" dirty="0">
                <a:solidFill>
                  <a:srgbClr val="575756"/>
                </a:solidFill>
                <a:latin typeface="Helvetica"/>
                <a:cs typeface="Helvetica"/>
              </a:rPr>
              <a:t> </a:t>
            </a:r>
            <a:r>
              <a:rPr sz="2300" dirty="0">
                <a:solidFill>
                  <a:srgbClr val="575756"/>
                </a:solidFill>
                <a:latin typeface="Helvetica"/>
                <a:cs typeface="Helvetica"/>
              </a:rPr>
              <a:t>is</a:t>
            </a:r>
            <a:r>
              <a:rPr sz="2300" spc="-10" dirty="0">
                <a:solidFill>
                  <a:srgbClr val="575756"/>
                </a:solidFill>
                <a:latin typeface="Helvetica"/>
                <a:cs typeface="Helvetica"/>
              </a:rPr>
              <a:t> </a:t>
            </a:r>
            <a:r>
              <a:rPr sz="2300" dirty="0">
                <a:solidFill>
                  <a:srgbClr val="575756"/>
                </a:solidFill>
                <a:latin typeface="Helvetica"/>
                <a:cs typeface="Helvetica"/>
              </a:rPr>
              <a:t>vital</a:t>
            </a:r>
            <a:r>
              <a:rPr sz="2300" spc="-10" dirty="0">
                <a:solidFill>
                  <a:srgbClr val="575756"/>
                </a:solidFill>
                <a:latin typeface="Helvetica"/>
                <a:cs typeface="Helvetica"/>
              </a:rPr>
              <a:t> </a:t>
            </a:r>
            <a:r>
              <a:rPr sz="2300" dirty="0">
                <a:solidFill>
                  <a:srgbClr val="575756"/>
                </a:solidFill>
                <a:latin typeface="Helvetica"/>
                <a:cs typeface="Helvetica"/>
              </a:rPr>
              <a:t>that</a:t>
            </a:r>
            <a:r>
              <a:rPr sz="2300" spc="-15" dirty="0">
                <a:solidFill>
                  <a:srgbClr val="575756"/>
                </a:solidFill>
                <a:latin typeface="Helvetica"/>
                <a:cs typeface="Helvetica"/>
              </a:rPr>
              <a:t> </a:t>
            </a:r>
            <a:r>
              <a:rPr sz="2300" dirty="0">
                <a:solidFill>
                  <a:srgbClr val="575756"/>
                </a:solidFill>
                <a:latin typeface="Helvetica"/>
                <a:cs typeface="Helvetica"/>
              </a:rPr>
              <a:t>our</a:t>
            </a:r>
            <a:r>
              <a:rPr sz="2300" spc="-10" dirty="0">
                <a:solidFill>
                  <a:srgbClr val="575756"/>
                </a:solidFill>
                <a:latin typeface="Helvetica"/>
                <a:cs typeface="Helvetica"/>
              </a:rPr>
              <a:t> </a:t>
            </a:r>
            <a:r>
              <a:rPr sz="2300" dirty="0">
                <a:solidFill>
                  <a:srgbClr val="575756"/>
                </a:solidFill>
                <a:latin typeface="Helvetica"/>
                <a:cs typeface="Helvetica"/>
              </a:rPr>
              <a:t>people</a:t>
            </a:r>
            <a:r>
              <a:rPr sz="2300" spc="-10" dirty="0">
                <a:solidFill>
                  <a:srgbClr val="575756"/>
                </a:solidFill>
                <a:latin typeface="Helvetica"/>
                <a:cs typeface="Helvetica"/>
              </a:rPr>
              <a:t> </a:t>
            </a:r>
            <a:r>
              <a:rPr sz="2300" dirty="0">
                <a:solidFill>
                  <a:srgbClr val="575756"/>
                </a:solidFill>
                <a:latin typeface="Helvetica"/>
                <a:cs typeface="Helvetica"/>
              </a:rPr>
              <a:t>evolve</a:t>
            </a:r>
            <a:r>
              <a:rPr sz="2300" spc="-15" dirty="0">
                <a:solidFill>
                  <a:srgbClr val="575756"/>
                </a:solidFill>
                <a:latin typeface="Helvetica"/>
                <a:cs typeface="Helvetica"/>
              </a:rPr>
              <a:t> </a:t>
            </a:r>
            <a:r>
              <a:rPr sz="2300" dirty="0">
                <a:solidFill>
                  <a:srgbClr val="575756"/>
                </a:solidFill>
                <a:latin typeface="Helvetica"/>
                <a:cs typeface="Helvetica"/>
              </a:rPr>
              <a:t>in</a:t>
            </a:r>
            <a:r>
              <a:rPr sz="2300" spc="-10" dirty="0">
                <a:solidFill>
                  <a:srgbClr val="575756"/>
                </a:solidFill>
                <a:latin typeface="Helvetica"/>
                <a:cs typeface="Helvetica"/>
              </a:rPr>
              <a:t> </a:t>
            </a:r>
            <a:r>
              <a:rPr sz="2300" dirty="0">
                <a:solidFill>
                  <a:srgbClr val="575756"/>
                </a:solidFill>
                <a:latin typeface="Helvetica"/>
                <a:cs typeface="Helvetica"/>
              </a:rPr>
              <a:t>line</a:t>
            </a:r>
            <a:r>
              <a:rPr sz="2300" spc="-10" dirty="0">
                <a:solidFill>
                  <a:srgbClr val="575756"/>
                </a:solidFill>
                <a:latin typeface="Helvetica"/>
                <a:cs typeface="Helvetica"/>
              </a:rPr>
              <a:t> </a:t>
            </a:r>
            <a:r>
              <a:rPr sz="2300" dirty="0">
                <a:solidFill>
                  <a:srgbClr val="575756"/>
                </a:solidFill>
                <a:latin typeface="Helvetica"/>
                <a:cs typeface="Helvetica"/>
              </a:rPr>
              <a:t>with</a:t>
            </a:r>
            <a:r>
              <a:rPr sz="2300" spc="-15" dirty="0">
                <a:solidFill>
                  <a:srgbClr val="575756"/>
                </a:solidFill>
                <a:latin typeface="Helvetica"/>
                <a:cs typeface="Helvetica"/>
              </a:rPr>
              <a:t> </a:t>
            </a:r>
            <a:r>
              <a:rPr sz="2300" dirty="0">
                <a:solidFill>
                  <a:srgbClr val="575756"/>
                </a:solidFill>
                <a:latin typeface="Helvetica"/>
                <a:cs typeface="Helvetica"/>
              </a:rPr>
              <a:t>national</a:t>
            </a:r>
            <a:r>
              <a:rPr sz="2300" spc="-10" dirty="0">
                <a:solidFill>
                  <a:srgbClr val="575756"/>
                </a:solidFill>
                <a:latin typeface="Helvetica"/>
                <a:cs typeface="Helvetica"/>
              </a:rPr>
              <a:t> </a:t>
            </a:r>
            <a:r>
              <a:rPr sz="2300" dirty="0">
                <a:solidFill>
                  <a:srgbClr val="575756"/>
                </a:solidFill>
                <a:latin typeface="Helvetica"/>
                <a:cs typeface="Helvetica"/>
              </a:rPr>
              <a:t>and</a:t>
            </a:r>
            <a:r>
              <a:rPr sz="2300" spc="-10" dirty="0">
                <a:solidFill>
                  <a:srgbClr val="575756"/>
                </a:solidFill>
                <a:latin typeface="Helvetica"/>
                <a:cs typeface="Helvetica"/>
              </a:rPr>
              <a:t> </a:t>
            </a:r>
            <a:r>
              <a:rPr sz="2300" dirty="0">
                <a:solidFill>
                  <a:srgbClr val="575756"/>
                </a:solidFill>
                <a:latin typeface="Helvetica"/>
                <a:cs typeface="Helvetica"/>
              </a:rPr>
              <a:t>local</a:t>
            </a:r>
            <a:r>
              <a:rPr sz="2300" spc="-15" dirty="0">
                <a:solidFill>
                  <a:srgbClr val="575756"/>
                </a:solidFill>
                <a:latin typeface="Helvetica"/>
                <a:cs typeface="Helvetica"/>
              </a:rPr>
              <a:t> </a:t>
            </a:r>
            <a:r>
              <a:rPr sz="2300" dirty="0">
                <a:solidFill>
                  <a:srgbClr val="575756"/>
                </a:solidFill>
                <a:latin typeface="Helvetica"/>
                <a:cs typeface="Helvetica"/>
              </a:rPr>
              <a:t>priorities</a:t>
            </a:r>
            <a:r>
              <a:rPr sz="2300" spc="-10" dirty="0">
                <a:solidFill>
                  <a:srgbClr val="575756"/>
                </a:solidFill>
                <a:latin typeface="Helvetica"/>
                <a:cs typeface="Helvetica"/>
              </a:rPr>
              <a:t> </a:t>
            </a:r>
            <a:r>
              <a:rPr sz="2300" dirty="0">
                <a:solidFill>
                  <a:srgbClr val="575756"/>
                </a:solidFill>
                <a:latin typeface="Helvetica"/>
                <a:cs typeface="Helvetica"/>
              </a:rPr>
              <a:t>and</a:t>
            </a:r>
            <a:r>
              <a:rPr sz="2300" spc="-10" dirty="0">
                <a:solidFill>
                  <a:srgbClr val="575756"/>
                </a:solidFill>
                <a:latin typeface="Helvetica"/>
                <a:cs typeface="Helvetica"/>
              </a:rPr>
              <a:t> </a:t>
            </a:r>
            <a:r>
              <a:rPr sz="2300" dirty="0">
                <a:solidFill>
                  <a:srgbClr val="575756"/>
                </a:solidFill>
                <a:latin typeface="Helvetica"/>
                <a:cs typeface="Helvetica"/>
              </a:rPr>
              <a:t>there</a:t>
            </a:r>
            <a:r>
              <a:rPr sz="2300" spc="-15" dirty="0">
                <a:solidFill>
                  <a:srgbClr val="575756"/>
                </a:solidFill>
                <a:latin typeface="Helvetica"/>
                <a:cs typeface="Helvetica"/>
              </a:rPr>
              <a:t> </a:t>
            </a:r>
            <a:r>
              <a:rPr sz="2300" dirty="0">
                <a:solidFill>
                  <a:srgbClr val="575756"/>
                </a:solidFill>
                <a:latin typeface="Helvetica"/>
                <a:cs typeface="Helvetica"/>
              </a:rPr>
              <a:t>is</a:t>
            </a:r>
            <a:r>
              <a:rPr sz="2300" spc="-10" dirty="0">
                <a:solidFill>
                  <a:srgbClr val="575756"/>
                </a:solidFill>
                <a:latin typeface="Helvetica"/>
                <a:cs typeface="Helvetica"/>
              </a:rPr>
              <a:t> </a:t>
            </a:r>
            <a:r>
              <a:rPr sz="2300" dirty="0">
                <a:solidFill>
                  <a:srgbClr val="575756"/>
                </a:solidFill>
                <a:latin typeface="Helvetica"/>
                <a:cs typeface="Helvetica"/>
              </a:rPr>
              <a:t>robust</a:t>
            </a:r>
            <a:r>
              <a:rPr sz="2300" spc="-10" dirty="0">
                <a:solidFill>
                  <a:srgbClr val="575756"/>
                </a:solidFill>
                <a:latin typeface="Helvetica"/>
                <a:cs typeface="Helvetica"/>
              </a:rPr>
              <a:t> </a:t>
            </a:r>
            <a:r>
              <a:rPr sz="2300" dirty="0">
                <a:solidFill>
                  <a:srgbClr val="575756"/>
                </a:solidFill>
                <a:latin typeface="Helvetica"/>
                <a:cs typeface="Helvetica"/>
              </a:rPr>
              <a:t>governance</a:t>
            </a:r>
            <a:r>
              <a:rPr sz="2300" spc="-15" dirty="0">
                <a:solidFill>
                  <a:srgbClr val="575756"/>
                </a:solidFill>
                <a:latin typeface="Helvetica"/>
                <a:cs typeface="Helvetica"/>
              </a:rPr>
              <a:t> </a:t>
            </a:r>
            <a:r>
              <a:rPr sz="2300" dirty="0">
                <a:solidFill>
                  <a:srgbClr val="575756"/>
                </a:solidFill>
                <a:latin typeface="Helvetica"/>
                <a:cs typeface="Helvetica"/>
              </a:rPr>
              <a:t>and</a:t>
            </a:r>
            <a:r>
              <a:rPr sz="2300" spc="-10" dirty="0">
                <a:solidFill>
                  <a:srgbClr val="575756"/>
                </a:solidFill>
                <a:latin typeface="Helvetica"/>
                <a:cs typeface="Helvetica"/>
              </a:rPr>
              <a:t> </a:t>
            </a:r>
            <a:r>
              <a:rPr sz="2300" dirty="0">
                <a:solidFill>
                  <a:srgbClr val="575756"/>
                </a:solidFill>
                <a:latin typeface="Helvetica"/>
                <a:cs typeface="Helvetica"/>
              </a:rPr>
              <a:t>oversight</a:t>
            </a:r>
            <a:r>
              <a:rPr sz="2300" spc="-10" dirty="0">
                <a:solidFill>
                  <a:srgbClr val="575756"/>
                </a:solidFill>
                <a:latin typeface="Helvetica"/>
                <a:cs typeface="Helvetica"/>
              </a:rPr>
              <a:t> </a:t>
            </a:r>
            <a:r>
              <a:rPr sz="2300" dirty="0">
                <a:solidFill>
                  <a:srgbClr val="575756"/>
                </a:solidFill>
                <a:latin typeface="Helvetica"/>
                <a:cs typeface="Helvetica"/>
              </a:rPr>
              <a:t>of</a:t>
            </a:r>
            <a:r>
              <a:rPr sz="2300" spc="-10" dirty="0">
                <a:solidFill>
                  <a:srgbClr val="575756"/>
                </a:solidFill>
                <a:latin typeface="Helvetica"/>
                <a:cs typeface="Helvetica"/>
              </a:rPr>
              <a:t> </a:t>
            </a:r>
            <a:r>
              <a:rPr sz="2300" spc="-25" dirty="0">
                <a:solidFill>
                  <a:srgbClr val="575756"/>
                </a:solidFill>
                <a:latin typeface="Helvetica"/>
                <a:cs typeface="Helvetica"/>
              </a:rPr>
              <a:t>the </a:t>
            </a:r>
            <a:r>
              <a:rPr sz="2300" dirty="0">
                <a:solidFill>
                  <a:srgbClr val="575756"/>
                </a:solidFill>
                <a:latin typeface="Helvetica"/>
                <a:cs typeface="Helvetica"/>
              </a:rPr>
              <a:t>investment</a:t>
            </a:r>
            <a:r>
              <a:rPr sz="2300" spc="-5" dirty="0">
                <a:solidFill>
                  <a:srgbClr val="575756"/>
                </a:solidFill>
                <a:latin typeface="Helvetica"/>
                <a:cs typeface="Helvetica"/>
              </a:rPr>
              <a:t> </a:t>
            </a:r>
            <a:r>
              <a:rPr sz="2300" dirty="0">
                <a:solidFill>
                  <a:srgbClr val="575756"/>
                </a:solidFill>
                <a:latin typeface="Helvetica"/>
                <a:cs typeface="Helvetica"/>
              </a:rPr>
              <a:t>and programmes</a:t>
            </a:r>
            <a:r>
              <a:rPr sz="2300" spc="-5" dirty="0">
                <a:solidFill>
                  <a:srgbClr val="575756"/>
                </a:solidFill>
                <a:latin typeface="Helvetica"/>
                <a:cs typeface="Helvetica"/>
              </a:rPr>
              <a:t> </a:t>
            </a:r>
            <a:r>
              <a:rPr sz="2300" dirty="0">
                <a:solidFill>
                  <a:srgbClr val="575756"/>
                </a:solidFill>
                <a:latin typeface="Helvetica"/>
                <a:cs typeface="Helvetica"/>
              </a:rPr>
              <a:t>of </a:t>
            </a:r>
            <a:r>
              <a:rPr sz="2300" spc="-10" dirty="0">
                <a:solidFill>
                  <a:srgbClr val="575756"/>
                </a:solidFill>
                <a:latin typeface="Helvetica"/>
                <a:cs typeface="Helvetica"/>
              </a:rPr>
              <a:t>work.</a:t>
            </a:r>
            <a:endParaRPr sz="2300">
              <a:latin typeface="Helvetica"/>
              <a:cs typeface="Helvetica"/>
            </a:endParaRPr>
          </a:p>
        </p:txBody>
      </p:sp>
      <p:sp>
        <p:nvSpPr>
          <p:cNvPr id="4" name="object 4"/>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125" dirty="0">
                <a:solidFill>
                  <a:srgbClr val="1273B8"/>
                </a:solidFill>
              </a:rPr>
              <a:t>Investment</a:t>
            </a:r>
            <a:r>
              <a:rPr spc="-340" dirty="0">
                <a:solidFill>
                  <a:srgbClr val="1273B8"/>
                </a:solidFill>
              </a:rPr>
              <a:t> </a:t>
            </a:r>
            <a:r>
              <a:rPr dirty="0">
                <a:solidFill>
                  <a:srgbClr val="1273B8"/>
                </a:solidFill>
              </a:rPr>
              <a:t>in</a:t>
            </a:r>
            <a:r>
              <a:rPr spc="-340" dirty="0">
                <a:solidFill>
                  <a:srgbClr val="1273B8"/>
                </a:solidFill>
              </a:rPr>
              <a:t> </a:t>
            </a:r>
            <a:r>
              <a:rPr spc="-10" dirty="0">
                <a:solidFill>
                  <a:srgbClr val="1273B8"/>
                </a:solidFill>
              </a:rPr>
              <a:t>the</a:t>
            </a:r>
            <a:r>
              <a:rPr spc="-340" dirty="0">
                <a:solidFill>
                  <a:srgbClr val="1273B8"/>
                </a:solidFill>
              </a:rPr>
              <a:t> </a:t>
            </a:r>
            <a:r>
              <a:rPr spc="-105" dirty="0">
                <a:solidFill>
                  <a:srgbClr val="1273B8"/>
                </a:solidFill>
              </a:rPr>
              <a:t>General</a:t>
            </a:r>
            <a:r>
              <a:rPr spc="-340" dirty="0">
                <a:solidFill>
                  <a:srgbClr val="1273B8"/>
                </a:solidFill>
              </a:rPr>
              <a:t> </a:t>
            </a:r>
            <a:r>
              <a:rPr spc="-100" dirty="0">
                <a:solidFill>
                  <a:srgbClr val="1273B8"/>
                </a:solidFill>
              </a:rPr>
              <a:t>Practice</a:t>
            </a:r>
            <a:r>
              <a:rPr spc="-340" dirty="0">
                <a:solidFill>
                  <a:srgbClr val="1273B8"/>
                </a:solidFill>
              </a:rPr>
              <a:t> </a:t>
            </a:r>
            <a:r>
              <a:rPr spc="-10" dirty="0">
                <a:solidFill>
                  <a:srgbClr val="1273B8"/>
                </a:solidFill>
              </a:rPr>
              <a:t>Workforce</a:t>
            </a:r>
          </a:p>
        </p:txBody>
      </p:sp>
      <p:sp>
        <p:nvSpPr>
          <p:cNvPr id="5" name="object 5"/>
          <p:cNvSpPr/>
          <p:nvPr/>
        </p:nvSpPr>
        <p:spPr>
          <a:xfrm>
            <a:off x="1047090" y="8975956"/>
            <a:ext cx="901065" cy="971550"/>
          </a:xfrm>
          <a:custGeom>
            <a:avLst/>
            <a:gdLst/>
            <a:ahLst/>
            <a:cxnLst/>
            <a:rect l="l" t="t" r="r" b="b"/>
            <a:pathLst>
              <a:path w="901064" h="971550">
                <a:moveTo>
                  <a:pt x="449975" y="0"/>
                </a:moveTo>
                <a:lnTo>
                  <a:pt x="400931" y="2737"/>
                </a:lnTo>
                <a:lnTo>
                  <a:pt x="353419" y="10565"/>
                </a:lnTo>
                <a:lnTo>
                  <a:pt x="307716" y="23209"/>
                </a:lnTo>
                <a:lnTo>
                  <a:pt x="264093" y="40396"/>
                </a:lnTo>
                <a:lnTo>
                  <a:pt x="222826" y="61852"/>
                </a:lnTo>
                <a:lnTo>
                  <a:pt x="184189" y="87303"/>
                </a:lnTo>
                <a:lnTo>
                  <a:pt x="148455" y="116473"/>
                </a:lnTo>
                <a:lnTo>
                  <a:pt x="115899" y="149091"/>
                </a:lnTo>
                <a:lnTo>
                  <a:pt x="86794" y="184881"/>
                </a:lnTo>
                <a:lnTo>
                  <a:pt x="61416" y="223569"/>
                </a:lnTo>
                <a:lnTo>
                  <a:pt x="40037" y="264882"/>
                </a:lnTo>
                <a:lnTo>
                  <a:pt x="22931" y="308545"/>
                </a:lnTo>
                <a:lnTo>
                  <a:pt x="10374" y="354285"/>
                </a:lnTo>
                <a:lnTo>
                  <a:pt x="2639" y="401827"/>
                </a:lnTo>
                <a:lnTo>
                  <a:pt x="0" y="450897"/>
                </a:lnTo>
                <a:lnTo>
                  <a:pt x="1734" y="496923"/>
                </a:lnTo>
                <a:lnTo>
                  <a:pt x="6945" y="541645"/>
                </a:lnTo>
                <a:lnTo>
                  <a:pt x="15641" y="584958"/>
                </a:lnTo>
                <a:lnTo>
                  <a:pt x="27831" y="626755"/>
                </a:lnTo>
                <a:lnTo>
                  <a:pt x="43525" y="666930"/>
                </a:lnTo>
                <a:lnTo>
                  <a:pt x="62732" y="705377"/>
                </a:lnTo>
                <a:lnTo>
                  <a:pt x="85462" y="741989"/>
                </a:lnTo>
                <a:lnTo>
                  <a:pt x="111724" y="776659"/>
                </a:lnTo>
                <a:lnTo>
                  <a:pt x="141527" y="809282"/>
                </a:lnTo>
                <a:lnTo>
                  <a:pt x="174881" y="839751"/>
                </a:lnTo>
                <a:lnTo>
                  <a:pt x="211794" y="867961"/>
                </a:lnTo>
                <a:lnTo>
                  <a:pt x="252277" y="893803"/>
                </a:lnTo>
                <a:lnTo>
                  <a:pt x="296339" y="917173"/>
                </a:lnTo>
                <a:lnTo>
                  <a:pt x="343989" y="937964"/>
                </a:lnTo>
                <a:lnTo>
                  <a:pt x="395236" y="956070"/>
                </a:lnTo>
                <a:lnTo>
                  <a:pt x="450091" y="971384"/>
                </a:lnTo>
                <a:lnTo>
                  <a:pt x="450091" y="901805"/>
                </a:lnTo>
                <a:lnTo>
                  <a:pt x="499211" y="899147"/>
                </a:lnTo>
                <a:lnTo>
                  <a:pt x="546799" y="891384"/>
                </a:lnTo>
                <a:lnTo>
                  <a:pt x="592580" y="878790"/>
                </a:lnTo>
                <a:lnTo>
                  <a:pt x="636278" y="861639"/>
                </a:lnTo>
                <a:lnTo>
                  <a:pt x="677619" y="840207"/>
                </a:lnTo>
                <a:lnTo>
                  <a:pt x="716327" y="814769"/>
                </a:lnTo>
                <a:lnTo>
                  <a:pt x="752129" y="785599"/>
                </a:lnTo>
                <a:lnTo>
                  <a:pt x="784748" y="752973"/>
                </a:lnTo>
                <a:lnTo>
                  <a:pt x="813909" y="717165"/>
                </a:lnTo>
                <a:lnTo>
                  <a:pt x="839339" y="678450"/>
                </a:lnTo>
                <a:lnTo>
                  <a:pt x="860762" y="637104"/>
                </a:lnTo>
                <a:lnTo>
                  <a:pt x="877902" y="593400"/>
                </a:lnTo>
                <a:lnTo>
                  <a:pt x="890486" y="547615"/>
                </a:lnTo>
                <a:lnTo>
                  <a:pt x="898238" y="500022"/>
                </a:lnTo>
                <a:lnTo>
                  <a:pt x="900883" y="450897"/>
                </a:lnTo>
                <a:lnTo>
                  <a:pt x="898237" y="401765"/>
                </a:lnTo>
                <a:lnTo>
                  <a:pt x="890483" y="354167"/>
                </a:lnTo>
                <a:lnTo>
                  <a:pt x="877895" y="308375"/>
                </a:lnTo>
                <a:lnTo>
                  <a:pt x="860750" y="264666"/>
                </a:lnTo>
                <a:lnTo>
                  <a:pt x="839321" y="223315"/>
                </a:lnTo>
                <a:lnTo>
                  <a:pt x="813884" y="184597"/>
                </a:lnTo>
                <a:lnTo>
                  <a:pt x="784714" y="148786"/>
                </a:lnTo>
                <a:lnTo>
                  <a:pt x="752086" y="116158"/>
                </a:lnTo>
                <a:lnTo>
                  <a:pt x="716275" y="86988"/>
                </a:lnTo>
                <a:lnTo>
                  <a:pt x="677557" y="61551"/>
                </a:lnTo>
                <a:lnTo>
                  <a:pt x="636206" y="40122"/>
                </a:lnTo>
                <a:lnTo>
                  <a:pt x="592497" y="22977"/>
                </a:lnTo>
                <a:lnTo>
                  <a:pt x="546706" y="10389"/>
                </a:lnTo>
                <a:lnTo>
                  <a:pt x="499107" y="2635"/>
                </a:lnTo>
                <a:lnTo>
                  <a:pt x="449975" y="0"/>
                </a:lnTo>
                <a:close/>
              </a:path>
            </a:pathLst>
          </a:custGeom>
          <a:solidFill>
            <a:srgbClr val="1273B8"/>
          </a:solidFill>
        </p:spPr>
        <p:txBody>
          <a:bodyPr wrap="square" lIns="0" tIns="0" rIns="0" bIns="0" rtlCol="0"/>
          <a:lstStyle/>
          <a:p>
            <a:endParaRPr/>
          </a:p>
        </p:txBody>
      </p:sp>
      <p:grpSp>
        <p:nvGrpSpPr>
          <p:cNvPr id="6" name="object 6"/>
          <p:cNvGrpSpPr/>
          <p:nvPr/>
        </p:nvGrpSpPr>
        <p:grpSpPr>
          <a:xfrm>
            <a:off x="1151894" y="8523300"/>
            <a:ext cx="17884775" cy="41910"/>
            <a:chOff x="1151894" y="8523300"/>
            <a:chExt cx="17884775" cy="41910"/>
          </a:xfrm>
        </p:grpSpPr>
        <p:sp>
          <p:nvSpPr>
            <p:cNvPr id="7" name="object 7"/>
            <p:cNvSpPr/>
            <p:nvPr/>
          </p:nvSpPr>
          <p:spPr>
            <a:xfrm>
              <a:off x="1151894" y="8544242"/>
              <a:ext cx="17821910" cy="0"/>
            </a:xfrm>
            <a:custGeom>
              <a:avLst/>
              <a:gdLst/>
              <a:ahLst/>
              <a:cxnLst/>
              <a:rect l="l" t="t" r="r" b="b"/>
              <a:pathLst>
                <a:path w="17821910">
                  <a:moveTo>
                    <a:pt x="0" y="0"/>
                  </a:moveTo>
                  <a:lnTo>
                    <a:pt x="17821300" y="0"/>
                  </a:lnTo>
                </a:path>
              </a:pathLst>
            </a:custGeom>
            <a:ln w="41883">
              <a:solidFill>
                <a:srgbClr val="1273B8"/>
              </a:solidFill>
              <a:prstDash val="dot"/>
            </a:ln>
          </p:spPr>
          <p:txBody>
            <a:bodyPr wrap="square" lIns="0" tIns="0" rIns="0" bIns="0" rtlCol="0"/>
            <a:lstStyle/>
            <a:p>
              <a:endParaRPr/>
            </a:p>
          </p:txBody>
        </p:sp>
        <p:sp>
          <p:nvSpPr>
            <p:cNvPr id="8" name="object 8"/>
            <p:cNvSpPr/>
            <p:nvPr/>
          </p:nvSpPr>
          <p:spPr>
            <a:xfrm>
              <a:off x="18994185" y="8523300"/>
              <a:ext cx="41910" cy="41910"/>
            </a:xfrm>
            <a:custGeom>
              <a:avLst/>
              <a:gdLst/>
              <a:ahLst/>
              <a:cxnLst/>
              <a:rect l="l" t="t" r="r" b="b"/>
              <a:pathLst>
                <a:path w="41909" h="41909">
                  <a:moveTo>
                    <a:pt x="0" y="20941"/>
                  </a:moveTo>
                  <a:lnTo>
                    <a:pt x="6133" y="6133"/>
                  </a:lnTo>
                  <a:lnTo>
                    <a:pt x="20941" y="0"/>
                  </a:lnTo>
                  <a:lnTo>
                    <a:pt x="35749" y="6133"/>
                  </a:lnTo>
                  <a:lnTo>
                    <a:pt x="41883" y="20941"/>
                  </a:lnTo>
                  <a:lnTo>
                    <a:pt x="35749" y="35749"/>
                  </a:lnTo>
                  <a:lnTo>
                    <a:pt x="20941" y="41883"/>
                  </a:lnTo>
                  <a:lnTo>
                    <a:pt x="6133" y="35749"/>
                  </a:lnTo>
                  <a:lnTo>
                    <a:pt x="0" y="20941"/>
                  </a:lnTo>
                  <a:close/>
                </a:path>
              </a:pathLst>
            </a:custGeom>
            <a:solidFill>
              <a:srgbClr val="1273B8"/>
            </a:solidFill>
          </p:spPr>
          <p:txBody>
            <a:bodyPr wrap="square" lIns="0" tIns="0" rIns="0" bIns="0" rtlCol="0"/>
            <a:lstStyle/>
            <a:p>
              <a:endParaRPr/>
            </a:p>
          </p:txBody>
        </p:sp>
      </p:grpSp>
      <p:sp>
        <p:nvSpPr>
          <p:cNvPr id="9" name="object 9"/>
          <p:cNvSpPr/>
          <p:nvPr/>
        </p:nvSpPr>
        <p:spPr>
          <a:xfrm>
            <a:off x="1047088" y="8523300"/>
            <a:ext cx="41910" cy="41910"/>
          </a:xfrm>
          <a:custGeom>
            <a:avLst/>
            <a:gdLst/>
            <a:ahLst/>
            <a:cxnLst/>
            <a:rect l="l" t="t" r="r" b="b"/>
            <a:pathLst>
              <a:path w="41909" h="41909">
                <a:moveTo>
                  <a:pt x="0" y="20941"/>
                </a:moveTo>
                <a:lnTo>
                  <a:pt x="6133" y="6133"/>
                </a:lnTo>
                <a:lnTo>
                  <a:pt x="20941" y="0"/>
                </a:lnTo>
                <a:lnTo>
                  <a:pt x="35749" y="6133"/>
                </a:lnTo>
                <a:lnTo>
                  <a:pt x="41883" y="20941"/>
                </a:lnTo>
                <a:lnTo>
                  <a:pt x="35749" y="35749"/>
                </a:lnTo>
                <a:lnTo>
                  <a:pt x="20941" y="41883"/>
                </a:lnTo>
                <a:lnTo>
                  <a:pt x="6133" y="35749"/>
                </a:lnTo>
                <a:lnTo>
                  <a:pt x="0" y="20941"/>
                </a:lnTo>
                <a:close/>
              </a:path>
            </a:pathLst>
          </a:custGeom>
          <a:solidFill>
            <a:srgbClr val="1273B8"/>
          </a:solidFill>
        </p:spPr>
        <p:txBody>
          <a:bodyPr wrap="square" lIns="0" tIns="0" rIns="0" bIns="0" rtlCol="0"/>
          <a:lstStyle/>
          <a:p>
            <a:endParaRPr/>
          </a:p>
        </p:txBody>
      </p:sp>
      <p:sp>
        <p:nvSpPr>
          <p:cNvPr id="10" name="object 10"/>
          <p:cNvSpPr txBox="1">
            <a:spLocks noGrp="1"/>
          </p:cNvSpPr>
          <p:nvPr>
            <p:ph type="ftr" sz="quarter" idx="5"/>
          </p:nvPr>
        </p:nvSpPr>
        <p:spPr>
          <a:prstGeom prst="rect">
            <a:avLst/>
          </a:prstGeom>
        </p:spPr>
        <p:txBody>
          <a:bodyPr vert="horz" wrap="square" lIns="0" tIns="0" rIns="0" bIns="0" rtlCol="0">
            <a:spAutoFit/>
          </a:bodyPr>
          <a:lstStyle/>
          <a:p>
            <a:pPr marL="12700">
              <a:lnSpc>
                <a:spcPts val="1535"/>
              </a:lnSpc>
            </a:pPr>
            <a:r>
              <a:rPr dirty="0"/>
              <a:t>Primary</a:t>
            </a:r>
            <a:r>
              <a:rPr spc="30" dirty="0"/>
              <a:t> </a:t>
            </a:r>
            <a:r>
              <a:rPr dirty="0"/>
              <a:t>Care</a:t>
            </a:r>
            <a:r>
              <a:rPr spc="35" dirty="0"/>
              <a:t> </a:t>
            </a:r>
            <a:r>
              <a:rPr dirty="0"/>
              <a:t>People</a:t>
            </a:r>
            <a:r>
              <a:rPr spc="35" dirty="0"/>
              <a:t> </a:t>
            </a:r>
            <a:r>
              <a:rPr spc="-20" dirty="0"/>
              <a:t>Plan</a:t>
            </a:r>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38100">
              <a:lnSpc>
                <a:spcPts val="1535"/>
              </a:lnSpc>
            </a:pPr>
            <a:fld id="{81D60167-4931-47E6-BA6A-407CBD079E47}" type="slidenum">
              <a:rPr spc="-25" dirty="0"/>
              <a:t>39</a:t>
            </a:fld>
            <a:endParaRPr spc="-25"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34388" y="813126"/>
            <a:ext cx="14163675" cy="1053465"/>
          </a:xfrm>
          <a:prstGeom prst="rect">
            <a:avLst/>
          </a:prstGeom>
        </p:spPr>
        <p:txBody>
          <a:bodyPr vert="horz" wrap="square" lIns="0" tIns="12065" rIns="0" bIns="0" rtlCol="0">
            <a:spAutoFit/>
          </a:bodyPr>
          <a:lstStyle/>
          <a:p>
            <a:pPr marL="12700">
              <a:lnSpc>
                <a:spcPct val="100000"/>
              </a:lnSpc>
              <a:spcBef>
                <a:spcPts val="95"/>
              </a:spcBef>
            </a:pPr>
            <a:r>
              <a:rPr dirty="0"/>
              <a:t>People</a:t>
            </a:r>
            <a:r>
              <a:rPr spc="-125" dirty="0"/>
              <a:t> </a:t>
            </a:r>
            <a:r>
              <a:rPr dirty="0"/>
              <a:t>at</a:t>
            </a:r>
            <a:r>
              <a:rPr spc="-125" dirty="0"/>
              <a:t> </a:t>
            </a:r>
            <a:r>
              <a:rPr dirty="0"/>
              <a:t>the</a:t>
            </a:r>
            <a:r>
              <a:rPr spc="-120" dirty="0"/>
              <a:t> </a:t>
            </a:r>
            <a:r>
              <a:rPr dirty="0"/>
              <a:t>heart</a:t>
            </a:r>
            <a:r>
              <a:rPr spc="-125" dirty="0"/>
              <a:t> </a:t>
            </a:r>
            <a:r>
              <a:rPr dirty="0"/>
              <a:t>of</a:t>
            </a:r>
            <a:r>
              <a:rPr spc="-120" dirty="0"/>
              <a:t> </a:t>
            </a:r>
            <a:r>
              <a:rPr dirty="0"/>
              <a:t>Primary</a:t>
            </a:r>
            <a:r>
              <a:rPr spc="-125" dirty="0"/>
              <a:t> </a:t>
            </a:r>
            <a:r>
              <a:rPr spc="-20" dirty="0"/>
              <a:t>care</a:t>
            </a:r>
          </a:p>
        </p:txBody>
      </p:sp>
      <p:sp>
        <p:nvSpPr>
          <p:cNvPr id="3" name="object 3"/>
          <p:cNvSpPr txBox="1"/>
          <p:nvPr/>
        </p:nvSpPr>
        <p:spPr>
          <a:xfrm>
            <a:off x="1034388" y="2725436"/>
            <a:ext cx="6238240" cy="3381375"/>
          </a:xfrm>
          <a:prstGeom prst="rect">
            <a:avLst/>
          </a:prstGeom>
        </p:spPr>
        <p:txBody>
          <a:bodyPr vert="horz" wrap="square" lIns="0" tIns="5715" rIns="0" bIns="0" rtlCol="0">
            <a:spAutoFit/>
          </a:bodyPr>
          <a:lstStyle/>
          <a:p>
            <a:pPr marL="12700" marR="5080">
              <a:lnSpc>
                <a:spcPct val="101699"/>
              </a:lnSpc>
              <a:spcBef>
                <a:spcPts val="45"/>
              </a:spcBef>
            </a:pPr>
            <a:r>
              <a:rPr sz="2800" dirty="0">
                <a:solidFill>
                  <a:srgbClr val="575756"/>
                </a:solidFill>
                <a:latin typeface="Helvetica"/>
                <a:cs typeface="Helvetica"/>
              </a:rPr>
              <a:t>Our</a:t>
            </a:r>
            <a:r>
              <a:rPr sz="2800" spc="-55" dirty="0">
                <a:solidFill>
                  <a:srgbClr val="575756"/>
                </a:solidFill>
                <a:latin typeface="Helvetica"/>
                <a:cs typeface="Helvetica"/>
              </a:rPr>
              <a:t> </a:t>
            </a:r>
            <a:r>
              <a:rPr sz="2800" dirty="0">
                <a:solidFill>
                  <a:srgbClr val="575756"/>
                </a:solidFill>
                <a:latin typeface="Helvetica"/>
                <a:cs typeface="Helvetica"/>
              </a:rPr>
              <a:t>Primary</a:t>
            </a:r>
            <a:r>
              <a:rPr sz="2800" spc="-55" dirty="0">
                <a:solidFill>
                  <a:srgbClr val="575756"/>
                </a:solidFill>
                <a:latin typeface="Helvetica"/>
                <a:cs typeface="Helvetica"/>
              </a:rPr>
              <a:t> </a:t>
            </a:r>
            <a:r>
              <a:rPr sz="2800" dirty="0">
                <a:solidFill>
                  <a:srgbClr val="575756"/>
                </a:solidFill>
                <a:latin typeface="Helvetica"/>
                <a:cs typeface="Helvetica"/>
              </a:rPr>
              <a:t>Care</a:t>
            </a:r>
            <a:r>
              <a:rPr sz="2800" spc="-55" dirty="0">
                <a:solidFill>
                  <a:srgbClr val="575756"/>
                </a:solidFill>
                <a:latin typeface="Helvetica"/>
                <a:cs typeface="Helvetica"/>
              </a:rPr>
              <a:t> </a:t>
            </a:r>
            <a:r>
              <a:rPr sz="2800" dirty="0">
                <a:solidFill>
                  <a:srgbClr val="575756"/>
                </a:solidFill>
                <a:latin typeface="Helvetica"/>
                <a:cs typeface="Helvetica"/>
              </a:rPr>
              <a:t>people</a:t>
            </a:r>
            <a:r>
              <a:rPr sz="2800" spc="-55" dirty="0">
                <a:solidFill>
                  <a:srgbClr val="575756"/>
                </a:solidFill>
                <a:latin typeface="Helvetica"/>
                <a:cs typeface="Helvetica"/>
              </a:rPr>
              <a:t> </a:t>
            </a:r>
            <a:r>
              <a:rPr sz="2800" dirty="0">
                <a:solidFill>
                  <a:srgbClr val="575756"/>
                </a:solidFill>
                <a:latin typeface="Helvetica"/>
                <a:cs typeface="Helvetica"/>
              </a:rPr>
              <a:t>are</a:t>
            </a:r>
            <a:r>
              <a:rPr sz="2800" spc="-55" dirty="0">
                <a:solidFill>
                  <a:srgbClr val="575756"/>
                </a:solidFill>
                <a:latin typeface="Helvetica"/>
                <a:cs typeface="Helvetica"/>
              </a:rPr>
              <a:t> </a:t>
            </a:r>
            <a:r>
              <a:rPr sz="2800" dirty="0">
                <a:solidFill>
                  <a:srgbClr val="575756"/>
                </a:solidFill>
                <a:latin typeface="Helvetica"/>
                <a:cs typeface="Helvetica"/>
              </a:rPr>
              <a:t>key</a:t>
            </a:r>
            <a:r>
              <a:rPr sz="2800" spc="-55" dirty="0">
                <a:solidFill>
                  <a:srgbClr val="575756"/>
                </a:solidFill>
                <a:latin typeface="Helvetica"/>
                <a:cs typeface="Helvetica"/>
              </a:rPr>
              <a:t> </a:t>
            </a:r>
            <a:r>
              <a:rPr sz="2800" dirty="0">
                <a:solidFill>
                  <a:srgbClr val="575756"/>
                </a:solidFill>
                <a:latin typeface="Helvetica"/>
                <a:cs typeface="Helvetica"/>
              </a:rPr>
              <a:t>to</a:t>
            </a:r>
            <a:r>
              <a:rPr sz="2800" spc="-55" dirty="0">
                <a:solidFill>
                  <a:srgbClr val="575756"/>
                </a:solidFill>
                <a:latin typeface="Helvetica"/>
                <a:cs typeface="Helvetica"/>
              </a:rPr>
              <a:t> </a:t>
            </a:r>
            <a:r>
              <a:rPr sz="2800" spc="-25" dirty="0">
                <a:solidFill>
                  <a:srgbClr val="575756"/>
                </a:solidFill>
                <a:latin typeface="Helvetica"/>
                <a:cs typeface="Helvetica"/>
              </a:rPr>
              <a:t>the </a:t>
            </a:r>
            <a:r>
              <a:rPr sz="2800" dirty="0">
                <a:solidFill>
                  <a:srgbClr val="575756"/>
                </a:solidFill>
                <a:latin typeface="Helvetica"/>
                <a:cs typeface="Helvetica"/>
              </a:rPr>
              <a:t>delivery</a:t>
            </a:r>
            <a:r>
              <a:rPr sz="2800" spc="-60" dirty="0">
                <a:solidFill>
                  <a:srgbClr val="575756"/>
                </a:solidFill>
                <a:latin typeface="Helvetica"/>
                <a:cs typeface="Helvetica"/>
              </a:rPr>
              <a:t> </a:t>
            </a:r>
            <a:r>
              <a:rPr sz="2800" dirty="0">
                <a:solidFill>
                  <a:srgbClr val="575756"/>
                </a:solidFill>
                <a:latin typeface="Helvetica"/>
                <a:cs typeface="Helvetica"/>
              </a:rPr>
              <a:t>of</a:t>
            </a:r>
            <a:r>
              <a:rPr sz="2800" spc="-55" dirty="0">
                <a:solidFill>
                  <a:srgbClr val="575756"/>
                </a:solidFill>
                <a:latin typeface="Helvetica"/>
                <a:cs typeface="Helvetica"/>
              </a:rPr>
              <a:t> </a:t>
            </a:r>
            <a:r>
              <a:rPr sz="2800" dirty="0">
                <a:solidFill>
                  <a:srgbClr val="575756"/>
                </a:solidFill>
                <a:latin typeface="Helvetica"/>
                <a:cs typeface="Helvetica"/>
              </a:rPr>
              <a:t>excellent</a:t>
            </a:r>
            <a:r>
              <a:rPr sz="2800" spc="-55" dirty="0">
                <a:solidFill>
                  <a:srgbClr val="575756"/>
                </a:solidFill>
                <a:latin typeface="Helvetica"/>
                <a:cs typeface="Helvetica"/>
              </a:rPr>
              <a:t> </a:t>
            </a:r>
            <a:r>
              <a:rPr sz="2800" dirty="0">
                <a:solidFill>
                  <a:srgbClr val="575756"/>
                </a:solidFill>
                <a:latin typeface="Helvetica"/>
                <a:cs typeface="Helvetica"/>
              </a:rPr>
              <a:t>care</a:t>
            </a:r>
            <a:r>
              <a:rPr sz="2800" spc="-60" dirty="0">
                <a:solidFill>
                  <a:srgbClr val="575756"/>
                </a:solidFill>
                <a:latin typeface="Helvetica"/>
                <a:cs typeface="Helvetica"/>
              </a:rPr>
              <a:t> </a:t>
            </a:r>
            <a:r>
              <a:rPr sz="2800" dirty="0">
                <a:solidFill>
                  <a:srgbClr val="575756"/>
                </a:solidFill>
                <a:latin typeface="Helvetica"/>
                <a:cs typeface="Helvetica"/>
              </a:rPr>
              <a:t>to</a:t>
            </a:r>
            <a:r>
              <a:rPr sz="2800" spc="-55" dirty="0">
                <a:solidFill>
                  <a:srgbClr val="575756"/>
                </a:solidFill>
                <a:latin typeface="Helvetica"/>
                <a:cs typeface="Helvetica"/>
              </a:rPr>
              <a:t> </a:t>
            </a:r>
            <a:r>
              <a:rPr sz="2800" spc="-10" dirty="0">
                <a:solidFill>
                  <a:srgbClr val="575756"/>
                </a:solidFill>
                <a:latin typeface="Helvetica"/>
                <a:cs typeface="Helvetica"/>
              </a:rPr>
              <a:t>patients </a:t>
            </a:r>
            <a:r>
              <a:rPr sz="2800" dirty="0">
                <a:solidFill>
                  <a:srgbClr val="575756"/>
                </a:solidFill>
                <a:latin typeface="Helvetica"/>
                <a:cs typeface="Helvetica"/>
              </a:rPr>
              <a:t>across</a:t>
            </a:r>
            <a:r>
              <a:rPr sz="2800" spc="-85" dirty="0">
                <a:solidFill>
                  <a:srgbClr val="575756"/>
                </a:solidFill>
                <a:latin typeface="Helvetica"/>
                <a:cs typeface="Helvetica"/>
              </a:rPr>
              <a:t> </a:t>
            </a:r>
            <a:r>
              <a:rPr sz="2800" dirty="0">
                <a:solidFill>
                  <a:srgbClr val="575756"/>
                </a:solidFill>
                <a:latin typeface="Helvetica"/>
                <a:cs typeface="Helvetica"/>
              </a:rPr>
              <a:t>Coventry</a:t>
            </a:r>
            <a:r>
              <a:rPr sz="2800" spc="-85" dirty="0">
                <a:solidFill>
                  <a:srgbClr val="575756"/>
                </a:solidFill>
                <a:latin typeface="Helvetica"/>
                <a:cs typeface="Helvetica"/>
              </a:rPr>
              <a:t> </a:t>
            </a:r>
            <a:r>
              <a:rPr sz="2800" dirty="0">
                <a:solidFill>
                  <a:srgbClr val="575756"/>
                </a:solidFill>
                <a:latin typeface="Helvetica"/>
                <a:cs typeface="Helvetica"/>
              </a:rPr>
              <a:t>and</a:t>
            </a:r>
            <a:r>
              <a:rPr sz="2800" spc="-85" dirty="0">
                <a:solidFill>
                  <a:srgbClr val="575756"/>
                </a:solidFill>
                <a:latin typeface="Helvetica"/>
                <a:cs typeface="Helvetica"/>
              </a:rPr>
              <a:t> </a:t>
            </a:r>
            <a:r>
              <a:rPr sz="2800" spc="-10" dirty="0">
                <a:solidFill>
                  <a:srgbClr val="575756"/>
                </a:solidFill>
                <a:latin typeface="Helvetica"/>
                <a:cs typeface="Helvetica"/>
              </a:rPr>
              <a:t>Warwickshire.</a:t>
            </a:r>
            <a:endParaRPr sz="2800">
              <a:latin typeface="Helvetica"/>
              <a:cs typeface="Helvetica"/>
            </a:endParaRPr>
          </a:p>
          <a:p>
            <a:pPr marL="12700" marR="285115">
              <a:lnSpc>
                <a:spcPct val="100400"/>
              </a:lnSpc>
              <a:spcBef>
                <a:spcPts val="2375"/>
              </a:spcBef>
            </a:pPr>
            <a:r>
              <a:rPr sz="2300" dirty="0">
                <a:solidFill>
                  <a:srgbClr val="575756"/>
                </a:solidFill>
                <a:latin typeface="Helvetica"/>
                <a:cs typeface="Helvetica"/>
              </a:rPr>
              <a:t>In</a:t>
            </a:r>
            <a:r>
              <a:rPr sz="2300" spc="-15" dirty="0">
                <a:solidFill>
                  <a:srgbClr val="575756"/>
                </a:solidFill>
                <a:latin typeface="Helvetica"/>
                <a:cs typeface="Helvetica"/>
              </a:rPr>
              <a:t> </a:t>
            </a:r>
            <a:r>
              <a:rPr sz="2300" dirty="0">
                <a:solidFill>
                  <a:srgbClr val="575756"/>
                </a:solidFill>
                <a:latin typeface="Helvetica"/>
                <a:cs typeface="Helvetica"/>
              </a:rPr>
              <a:t>creating</a:t>
            </a:r>
            <a:r>
              <a:rPr sz="2300" spc="-15" dirty="0">
                <a:solidFill>
                  <a:srgbClr val="575756"/>
                </a:solidFill>
                <a:latin typeface="Helvetica"/>
                <a:cs typeface="Helvetica"/>
              </a:rPr>
              <a:t> </a:t>
            </a:r>
            <a:r>
              <a:rPr sz="2300" dirty="0">
                <a:solidFill>
                  <a:srgbClr val="575756"/>
                </a:solidFill>
                <a:latin typeface="Helvetica"/>
                <a:cs typeface="Helvetica"/>
              </a:rPr>
              <a:t>the</a:t>
            </a:r>
            <a:r>
              <a:rPr sz="2300" spc="-10" dirty="0">
                <a:solidFill>
                  <a:srgbClr val="575756"/>
                </a:solidFill>
                <a:latin typeface="Helvetica"/>
                <a:cs typeface="Helvetica"/>
              </a:rPr>
              <a:t> </a:t>
            </a:r>
            <a:r>
              <a:rPr sz="2300" dirty="0">
                <a:solidFill>
                  <a:srgbClr val="575756"/>
                </a:solidFill>
                <a:latin typeface="Helvetica"/>
                <a:cs typeface="Helvetica"/>
              </a:rPr>
              <a:t>Primary</a:t>
            </a:r>
            <a:r>
              <a:rPr sz="2300" spc="-15" dirty="0">
                <a:solidFill>
                  <a:srgbClr val="575756"/>
                </a:solidFill>
                <a:latin typeface="Helvetica"/>
                <a:cs typeface="Helvetica"/>
              </a:rPr>
              <a:t> </a:t>
            </a:r>
            <a:r>
              <a:rPr sz="2300" dirty="0">
                <a:solidFill>
                  <a:srgbClr val="575756"/>
                </a:solidFill>
                <a:latin typeface="Helvetica"/>
                <a:cs typeface="Helvetica"/>
              </a:rPr>
              <a:t>Care</a:t>
            </a:r>
            <a:r>
              <a:rPr sz="2300" spc="-10" dirty="0">
                <a:solidFill>
                  <a:srgbClr val="575756"/>
                </a:solidFill>
                <a:latin typeface="Helvetica"/>
                <a:cs typeface="Helvetica"/>
              </a:rPr>
              <a:t> </a:t>
            </a:r>
            <a:r>
              <a:rPr sz="2300" dirty="0">
                <a:solidFill>
                  <a:srgbClr val="575756"/>
                </a:solidFill>
                <a:latin typeface="Helvetica"/>
                <a:cs typeface="Helvetica"/>
              </a:rPr>
              <a:t>People</a:t>
            </a:r>
            <a:r>
              <a:rPr sz="2300" spc="-15" dirty="0">
                <a:solidFill>
                  <a:srgbClr val="575756"/>
                </a:solidFill>
                <a:latin typeface="Helvetica"/>
                <a:cs typeface="Helvetica"/>
              </a:rPr>
              <a:t> </a:t>
            </a:r>
            <a:r>
              <a:rPr sz="2300" dirty="0">
                <a:solidFill>
                  <a:srgbClr val="575756"/>
                </a:solidFill>
                <a:latin typeface="Helvetica"/>
                <a:cs typeface="Helvetica"/>
              </a:rPr>
              <a:t>Plan,</a:t>
            </a:r>
            <a:r>
              <a:rPr sz="2300" spc="-10" dirty="0">
                <a:solidFill>
                  <a:srgbClr val="575756"/>
                </a:solidFill>
                <a:latin typeface="Helvetica"/>
                <a:cs typeface="Helvetica"/>
              </a:rPr>
              <a:t> </a:t>
            </a:r>
            <a:r>
              <a:rPr sz="2300" spc="-25" dirty="0">
                <a:solidFill>
                  <a:srgbClr val="575756"/>
                </a:solidFill>
                <a:latin typeface="Helvetica"/>
                <a:cs typeface="Helvetica"/>
              </a:rPr>
              <a:t>we </a:t>
            </a:r>
            <a:r>
              <a:rPr sz="2300" dirty="0">
                <a:solidFill>
                  <a:srgbClr val="575756"/>
                </a:solidFill>
                <a:latin typeface="Helvetica"/>
                <a:cs typeface="Helvetica"/>
              </a:rPr>
              <a:t>look</a:t>
            </a:r>
            <a:r>
              <a:rPr sz="2300" spc="-10" dirty="0">
                <a:solidFill>
                  <a:srgbClr val="575756"/>
                </a:solidFill>
                <a:latin typeface="Helvetica"/>
                <a:cs typeface="Helvetica"/>
              </a:rPr>
              <a:t> </a:t>
            </a:r>
            <a:r>
              <a:rPr sz="2300" dirty="0">
                <a:solidFill>
                  <a:srgbClr val="575756"/>
                </a:solidFill>
                <a:latin typeface="Helvetica"/>
                <a:cs typeface="Helvetica"/>
              </a:rPr>
              <a:t>to</a:t>
            </a:r>
            <a:r>
              <a:rPr sz="2300" spc="-5" dirty="0">
                <a:solidFill>
                  <a:srgbClr val="575756"/>
                </a:solidFill>
                <a:latin typeface="Helvetica"/>
                <a:cs typeface="Helvetica"/>
              </a:rPr>
              <a:t> </a:t>
            </a:r>
            <a:r>
              <a:rPr sz="2300" dirty="0">
                <a:solidFill>
                  <a:srgbClr val="575756"/>
                </a:solidFill>
                <a:latin typeface="Helvetica"/>
                <a:cs typeface="Helvetica"/>
              </a:rPr>
              <a:t>highlight</a:t>
            </a:r>
            <a:r>
              <a:rPr sz="2300" spc="-5" dirty="0">
                <a:solidFill>
                  <a:srgbClr val="575756"/>
                </a:solidFill>
                <a:latin typeface="Helvetica"/>
                <a:cs typeface="Helvetica"/>
              </a:rPr>
              <a:t> </a:t>
            </a:r>
            <a:r>
              <a:rPr sz="2300" dirty="0">
                <a:solidFill>
                  <a:srgbClr val="575756"/>
                </a:solidFill>
                <a:latin typeface="Helvetica"/>
                <a:cs typeface="Helvetica"/>
              </a:rPr>
              <a:t>the</a:t>
            </a:r>
            <a:r>
              <a:rPr sz="2300" spc="-10" dirty="0">
                <a:solidFill>
                  <a:srgbClr val="575756"/>
                </a:solidFill>
                <a:latin typeface="Helvetica"/>
                <a:cs typeface="Helvetica"/>
              </a:rPr>
              <a:t> </a:t>
            </a:r>
            <a:r>
              <a:rPr sz="2300" dirty="0">
                <a:solidFill>
                  <a:srgbClr val="575756"/>
                </a:solidFill>
                <a:latin typeface="Helvetica"/>
                <a:cs typeface="Helvetica"/>
              </a:rPr>
              <a:t>challenges</a:t>
            </a:r>
            <a:r>
              <a:rPr sz="2300" spc="-5" dirty="0">
                <a:solidFill>
                  <a:srgbClr val="575756"/>
                </a:solidFill>
                <a:latin typeface="Helvetica"/>
                <a:cs typeface="Helvetica"/>
              </a:rPr>
              <a:t> </a:t>
            </a:r>
            <a:r>
              <a:rPr sz="2300" dirty="0">
                <a:solidFill>
                  <a:srgbClr val="575756"/>
                </a:solidFill>
                <a:latin typeface="Helvetica"/>
                <a:cs typeface="Helvetica"/>
              </a:rPr>
              <a:t>facing</a:t>
            </a:r>
            <a:r>
              <a:rPr sz="2300" spc="-5" dirty="0">
                <a:solidFill>
                  <a:srgbClr val="575756"/>
                </a:solidFill>
                <a:latin typeface="Helvetica"/>
                <a:cs typeface="Helvetica"/>
              </a:rPr>
              <a:t> </a:t>
            </a:r>
            <a:r>
              <a:rPr sz="2300" spc="-10" dirty="0">
                <a:solidFill>
                  <a:srgbClr val="575756"/>
                </a:solidFill>
                <a:latin typeface="Helvetica"/>
                <a:cs typeface="Helvetica"/>
              </a:rPr>
              <a:t>primary </a:t>
            </a:r>
            <a:r>
              <a:rPr sz="2300" dirty="0">
                <a:solidFill>
                  <a:srgbClr val="575756"/>
                </a:solidFill>
                <a:latin typeface="Helvetica"/>
                <a:cs typeface="Helvetica"/>
              </a:rPr>
              <a:t>care</a:t>
            </a:r>
            <a:r>
              <a:rPr sz="2300" spc="-25" dirty="0">
                <a:solidFill>
                  <a:srgbClr val="575756"/>
                </a:solidFill>
                <a:latin typeface="Helvetica"/>
                <a:cs typeface="Helvetica"/>
              </a:rPr>
              <a:t> </a:t>
            </a:r>
            <a:r>
              <a:rPr sz="2300" dirty="0">
                <a:solidFill>
                  <a:srgbClr val="575756"/>
                </a:solidFill>
                <a:latin typeface="Helvetica"/>
                <a:cs typeface="Helvetica"/>
              </a:rPr>
              <a:t>and</a:t>
            </a:r>
            <a:r>
              <a:rPr sz="2300" spc="-15" dirty="0">
                <a:solidFill>
                  <a:srgbClr val="575756"/>
                </a:solidFill>
                <a:latin typeface="Helvetica"/>
                <a:cs typeface="Helvetica"/>
              </a:rPr>
              <a:t> </a:t>
            </a:r>
            <a:r>
              <a:rPr sz="2300" dirty="0">
                <a:solidFill>
                  <a:srgbClr val="575756"/>
                </a:solidFill>
                <a:latin typeface="Helvetica"/>
                <a:cs typeface="Helvetica"/>
              </a:rPr>
              <a:t>use</a:t>
            </a:r>
            <a:r>
              <a:rPr sz="2300" spc="-15" dirty="0">
                <a:solidFill>
                  <a:srgbClr val="575756"/>
                </a:solidFill>
                <a:latin typeface="Helvetica"/>
                <a:cs typeface="Helvetica"/>
              </a:rPr>
              <a:t> </a:t>
            </a:r>
            <a:r>
              <a:rPr sz="2300" dirty="0">
                <a:solidFill>
                  <a:srgbClr val="575756"/>
                </a:solidFill>
                <a:latin typeface="Helvetica"/>
                <a:cs typeface="Helvetica"/>
              </a:rPr>
              <a:t>this</a:t>
            </a:r>
            <a:r>
              <a:rPr sz="2300" spc="-15" dirty="0">
                <a:solidFill>
                  <a:srgbClr val="575756"/>
                </a:solidFill>
                <a:latin typeface="Helvetica"/>
                <a:cs typeface="Helvetica"/>
              </a:rPr>
              <a:t> </a:t>
            </a:r>
            <a:r>
              <a:rPr sz="2300" dirty="0">
                <a:solidFill>
                  <a:srgbClr val="575756"/>
                </a:solidFill>
                <a:latin typeface="Helvetica"/>
                <a:cs typeface="Helvetica"/>
              </a:rPr>
              <a:t>evidence</a:t>
            </a:r>
            <a:r>
              <a:rPr sz="2300" spc="-15" dirty="0">
                <a:solidFill>
                  <a:srgbClr val="575756"/>
                </a:solidFill>
                <a:latin typeface="Helvetica"/>
                <a:cs typeface="Helvetica"/>
              </a:rPr>
              <a:t> </a:t>
            </a:r>
            <a:r>
              <a:rPr sz="2300" dirty="0">
                <a:solidFill>
                  <a:srgbClr val="575756"/>
                </a:solidFill>
                <a:latin typeface="Helvetica"/>
                <a:cs typeface="Helvetica"/>
              </a:rPr>
              <a:t>to</a:t>
            </a:r>
            <a:r>
              <a:rPr sz="2300" spc="-15" dirty="0">
                <a:solidFill>
                  <a:srgbClr val="575756"/>
                </a:solidFill>
                <a:latin typeface="Helvetica"/>
                <a:cs typeface="Helvetica"/>
              </a:rPr>
              <a:t> </a:t>
            </a:r>
            <a:r>
              <a:rPr sz="2300" dirty="0">
                <a:solidFill>
                  <a:srgbClr val="575756"/>
                </a:solidFill>
                <a:latin typeface="Helvetica"/>
                <a:cs typeface="Helvetica"/>
              </a:rPr>
              <a:t>explore</a:t>
            </a:r>
            <a:r>
              <a:rPr sz="2300" spc="-15" dirty="0">
                <a:solidFill>
                  <a:srgbClr val="575756"/>
                </a:solidFill>
                <a:latin typeface="Helvetica"/>
                <a:cs typeface="Helvetica"/>
              </a:rPr>
              <a:t> </a:t>
            </a:r>
            <a:r>
              <a:rPr sz="2300" spc="-25" dirty="0">
                <a:solidFill>
                  <a:srgbClr val="575756"/>
                </a:solidFill>
                <a:latin typeface="Helvetica"/>
                <a:cs typeface="Helvetica"/>
              </a:rPr>
              <a:t>the </a:t>
            </a:r>
            <a:r>
              <a:rPr sz="2300" dirty="0">
                <a:solidFill>
                  <a:srgbClr val="575756"/>
                </a:solidFill>
                <a:latin typeface="Helvetica"/>
                <a:cs typeface="Helvetica"/>
              </a:rPr>
              <a:t>opportunities</a:t>
            </a:r>
            <a:r>
              <a:rPr sz="2300" spc="-10" dirty="0">
                <a:solidFill>
                  <a:srgbClr val="575756"/>
                </a:solidFill>
                <a:latin typeface="Helvetica"/>
                <a:cs typeface="Helvetica"/>
              </a:rPr>
              <a:t> </a:t>
            </a:r>
            <a:r>
              <a:rPr sz="2300" dirty="0">
                <a:solidFill>
                  <a:srgbClr val="575756"/>
                </a:solidFill>
                <a:latin typeface="Helvetica"/>
                <a:cs typeface="Helvetica"/>
              </a:rPr>
              <a:t>and</a:t>
            </a:r>
            <a:r>
              <a:rPr sz="2300" spc="-10" dirty="0">
                <a:solidFill>
                  <a:srgbClr val="575756"/>
                </a:solidFill>
                <a:latin typeface="Helvetica"/>
                <a:cs typeface="Helvetica"/>
              </a:rPr>
              <a:t> </a:t>
            </a:r>
            <a:r>
              <a:rPr sz="2300" dirty="0">
                <a:solidFill>
                  <a:srgbClr val="575756"/>
                </a:solidFill>
                <a:latin typeface="Helvetica"/>
                <a:cs typeface="Helvetica"/>
              </a:rPr>
              <a:t>potential</a:t>
            </a:r>
            <a:r>
              <a:rPr sz="2300" spc="-10" dirty="0">
                <a:solidFill>
                  <a:srgbClr val="575756"/>
                </a:solidFill>
                <a:latin typeface="Helvetica"/>
                <a:cs typeface="Helvetica"/>
              </a:rPr>
              <a:t> </a:t>
            </a:r>
            <a:r>
              <a:rPr sz="2300" dirty="0">
                <a:solidFill>
                  <a:srgbClr val="575756"/>
                </a:solidFill>
                <a:latin typeface="Helvetica"/>
                <a:cs typeface="Helvetica"/>
              </a:rPr>
              <a:t>solutions</a:t>
            </a:r>
            <a:r>
              <a:rPr sz="2300" spc="-10" dirty="0">
                <a:solidFill>
                  <a:srgbClr val="575756"/>
                </a:solidFill>
                <a:latin typeface="Helvetica"/>
                <a:cs typeface="Helvetica"/>
              </a:rPr>
              <a:t> </a:t>
            </a:r>
            <a:r>
              <a:rPr sz="2300" dirty="0">
                <a:solidFill>
                  <a:srgbClr val="575756"/>
                </a:solidFill>
                <a:latin typeface="Helvetica"/>
                <a:cs typeface="Helvetica"/>
              </a:rPr>
              <a:t>that</a:t>
            </a:r>
            <a:r>
              <a:rPr sz="2300" spc="-10" dirty="0">
                <a:solidFill>
                  <a:srgbClr val="575756"/>
                </a:solidFill>
                <a:latin typeface="Helvetica"/>
                <a:cs typeface="Helvetica"/>
              </a:rPr>
              <a:t> </a:t>
            </a:r>
            <a:r>
              <a:rPr sz="2300" spc="-20" dirty="0">
                <a:solidFill>
                  <a:srgbClr val="575756"/>
                </a:solidFill>
                <a:latin typeface="Helvetica"/>
                <a:cs typeface="Helvetica"/>
              </a:rPr>
              <a:t>will </a:t>
            </a:r>
            <a:r>
              <a:rPr sz="2300" dirty="0">
                <a:solidFill>
                  <a:srgbClr val="575756"/>
                </a:solidFill>
                <a:latin typeface="Helvetica"/>
                <a:cs typeface="Helvetica"/>
              </a:rPr>
              <a:t>support</a:t>
            </a:r>
            <a:r>
              <a:rPr sz="2300" spc="-10" dirty="0">
                <a:solidFill>
                  <a:srgbClr val="575756"/>
                </a:solidFill>
                <a:latin typeface="Helvetica"/>
                <a:cs typeface="Helvetica"/>
              </a:rPr>
              <a:t> </a:t>
            </a:r>
            <a:r>
              <a:rPr sz="2300" dirty="0">
                <a:solidFill>
                  <a:srgbClr val="575756"/>
                </a:solidFill>
                <a:latin typeface="Helvetica"/>
                <a:cs typeface="Helvetica"/>
              </a:rPr>
              <a:t>primary</a:t>
            </a:r>
            <a:r>
              <a:rPr sz="2300" spc="-10" dirty="0">
                <a:solidFill>
                  <a:srgbClr val="575756"/>
                </a:solidFill>
                <a:latin typeface="Helvetica"/>
                <a:cs typeface="Helvetica"/>
              </a:rPr>
              <a:t> </a:t>
            </a:r>
            <a:r>
              <a:rPr sz="2300" dirty="0">
                <a:solidFill>
                  <a:srgbClr val="575756"/>
                </a:solidFill>
                <a:latin typeface="Helvetica"/>
                <a:cs typeface="Helvetica"/>
              </a:rPr>
              <a:t>care</a:t>
            </a:r>
            <a:r>
              <a:rPr sz="2300" spc="-5" dirty="0">
                <a:solidFill>
                  <a:srgbClr val="575756"/>
                </a:solidFill>
                <a:latin typeface="Helvetica"/>
                <a:cs typeface="Helvetica"/>
              </a:rPr>
              <a:t> </a:t>
            </a:r>
            <a:r>
              <a:rPr sz="2300" dirty="0">
                <a:solidFill>
                  <a:srgbClr val="575756"/>
                </a:solidFill>
                <a:latin typeface="Helvetica"/>
                <a:cs typeface="Helvetica"/>
              </a:rPr>
              <a:t>into</a:t>
            </a:r>
            <a:r>
              <a:rPr sz="2300" spc="-10" dirty="0">
                <a:solidFill>
                  <a:srgbClr val="575756"/>
                </a:solidFill>
                <a:latin typeface="Helvetica"/>
                <a:cs typeface="Helvetica"/>
              </a:rPr>
              <a:t> </a:t>
            </a:r>
            <a:r>
              <a:rPr sz="2300" dirty="0">
                <a:solidFill>
                  <a:srgbClr val="575756"/>
                </a:solidFill>
                <a:latin typeface="Helvetica"/>
                <a:cs typeface="Helvetica"/>
              </a:rPr>
              <a:t>the</a:t>
            </a:r>
            <a:r>
              <a:rPr sz="2300" spc="-5" dirty="0">
                <a:solidFill>
                  <a:srgbClr val="575756"/>
                </a:solidFill>
                <a:latin typeface="Helvetica"/>
                <a:cs typeface="Helvetica"/>
              </a:rPr>
              <a:t> </a:t>
            </a:r>
            <a:r>
              <a:rPr sz="2300" spc="-10" dirty="0">
                <a:solidFill>
                  <a:srgbClr val="575756"/>
                </a:solidFill>
                <a:latin typeface="Helvetica"/>
                <a:cs typeface="Helvetica"/>
              </a:rPr>
              <a:t>future.</a:t>
            </a:r>
            <a:endParaRPr sz="2300">
              <a:latin typeface="Helvetica"/>
              <a:cs typeface="Helvetica"/>
            </a:endParaRPr>
          </a:p>
        </p:txBody>
      </p:sp>
      <p:sp>
        <p:nvSpPr>
          <p:cNvPr id="4" name="object 4"/>
          <p:cNvSpPr txBox="1"/>
          <p:nvPr/>
        </p:nvSpPr>
        <p:spPr>
          <a:xfrm>
            <a:off x="8447775" y="2571267"/>
            <a:ext cx="10586085" cy="7443470"/>
          </a:xfrm>
          <a:prstGeom prst="rect">
            <a:avLst/>
          </a:prstGeom>
        </p:spPr>
        <p:txBody>
          <a:bodyPr vert="horz" wrap="square" lIns="0" tIns="111125" rIns="0" bIns="0" rtlCol="0">
            <a:spAutoFit/>
          </a:bodyPr>
          <a:lstStyle/>
          <a:p>
            <a:pPr marL="12700">
              <a:lnSpc>
                <a:spcPct val="100000"/>
              </a:lnSpc>
              <a:spcBef>
                <a:spcPts val="875"/>
              </a:spcBef>
            </a:pPr>
            <a:r>
              <a:rPr sz="4600" b="1" spc="-10" dirty="0">
                <a:solidFill>
                  <a:srgbClr val="50B796"/>
                </a:solidFill>
                <a:latin typeface="Helvetica"/>
                <a:cs typeface="Helvetica"/>
              </a:rPr>
              <a:t>Vision</a:t>
            </a:r>
            <a:endParaRPr sz="4600">
              <a:latin typeface="Helvetica"/>
              <a:cs typeface="Helvetica"/>
            </a:endParaRPr>
          </a:p>
          <a:p>
            <a:pPr marL="12700" marR="215900" algn="just">
              <a:lnSpc>
                <a:spcPct val="100000"/>
              </a:lnSpc>
              <a:spcBef>
                <a:spcPts val="470"/>
              </a:spcBef>
            </a:pPr>
            <a:r>
              <a:rPr sz="2800" spc="-160" dirty="0">
                <a:solidFill>
                  <a:srgbClr val="575756"/>
                </a:solidFill>
                <a:latin typeface="Helvetica"/>
                <a:cs typeface="Helvetica"/>
              </a:rPr>
              <a:t>To</a:t>
            </a:r>
            <a:r>
              <a:rPr sz="2800" spc="-35" dirty="0">
                <a:solidFill>
                  <a:srgbClr val="575756"/>
                </a:solidFill>
                <a:latin typeface="Helvetica"/>
                <a:cs typeface="Helvetica"/>
              </a:rPr>
              <a:t> </a:t>
            </a:r>
            <a:r>
              <a:rPr sz="2800" b="1" dirty="0">
                <a:solidFill>
                  <a:srgbClr val="575756"/>
                </a:solidFill>
                <a:latin typeface="Helvetica"/>
                <a:cs typeface="Helvetica"/>
              </a:rPr>
              <a:t>attract,</a:t>
            </a:r>
            <a:r>
              <a:rPr sz="2800" b="1" spc="-95" dirty="0">
                <a:solidFill>
                  <a:srgbClr val="575756"/>
                </a:solidFill>
                <a:latin typeface="Helvetica"/>
                <a:cs typeface="Helvetica"/>
              </a:rPr>
              <a:t> </a:t>
            </a:r>
            <a:r>
              <a:rPr sz="2800" b="1" dirty="0">
                <a:solidFill>
                  <a:srgbClr val="575756"/>
                </a:solidFill>
                <a:latin typeface="Helvetica"/>
                <a:cs typeface="Helvetica"/>
              </a:rPr>
              <a:t>support,</a:t>
            </a:r>
            <a:r>
              <a:rPr sz="2800" b="1" spc="-60" dirty="0">
                <a:solidFill>
                  <a:srgbClr val="575756"/>
                </a:solidFill>
                <a:latin typeface="Helvetica"/>
                <a:cs typeface="Helvetica"/>
              </a:rPr>
              <a:t> </a:t>
            </a:r>
            <a:r>
              <a:rPr sz="2800" b="1" dirty="0">
                <a:solidFill>
                  <a:srgbClr val="575756"/>
                </a:solidFill>
                <a:latin typeface="Helvetica"/>
                <a:cs typeface="Helvetica"/>
              </a:rPr>
              <a:t>develop</a:t>
            </a:r>
            <a:r>
              <a:rPr sz="2800" b="1" spc="-80" dirty="0">
                <a:solidFill>
                  <a:srgbClr val="575756"/>
                </a:solidFill>
                <a:latin typeface="Helvetica"/>
                <a:cs typeface="Helvetica"/>
              </a:rPr>
              <a:t> </a:t>
            </a:r>
            <a:r>
              <a:rPr sz="2800" dirty="0">
                <a:solidFill>
                  <a:srgbClr val="575756"/>
                </a:solidFill>
                <a:latin typeface="Helvetica"/>
                <a:cs typeface="Helvetica"/>
              </a:rPr>
              <a:t>and</a:t>
            </a:r>
            <a:r>
              <a:rPr sz="2800" spc="-60" dirty="0">
                <a:solidFill>
                  <a:srgbClr val="575756"/>
                </a:solidFill>
                <a:latin typeface="Helvetica"/>
                <a:cs typeface="Helvetica"/>
              </a:rPr>
              <a:t> </a:t>
            </a:r>
            <a:r>
              <a:rPr sz="2800" b="1" dirty="0">
                <a:solidFill>
                  <a:srgbClr val="575756"/>
                </a:solidFill>
                <a:latin typeface="Helvetica"/>
                <a:cs typeface="Helvetica"/>
              </a:rPr>
              <a:t>retain</a:t>
            </a:r>
            <a:r>
              <a:rPr sz="2800" b="1" spc="-65" dirty="0">
                <a:solidFill>
                  <a:srgbClr val="575756"/>
                </a:solidFill>
                <a:latin typeface="Helvetica"/>
                <a:cs typeface="Helvetica"/>
              </a:rPr>
              <a:t> </a:t>
            </a:r>
            <a:r>
              <a:rPr sz="2800" dirty="0">
                <a:solidFill>
                  <a:srgbClr val="575756"/>
                </a:solidFill>
                <a:latin typeface="Helvetica"/>
                <a:cs typeface="Helvetica"/>
              </a:rPr>
              <a:t>our</a:t>
            </a:r>
            <a:r>
              <a:rPr sz="2800" spc="-60" dirty="0">
                <a:solidFill>
                  <a:srgbClr val="575756"/>
                </a:solidFill>
                <a:latin typeface="Helvetica"/>
                <a:cs typeface="Helvetica"/>
              </a:rPr>
              <a:t> </a:t>
            </a:r>
            <a:r>
              <a:rPr sz="2800" dirty="0">
                <a:solidFill>
                  <a:srgbClr val="575756"/>
                </a:solidFill>
                <a:latin typeface="Helvetica"/>
                <a:cs typeface="Helvetica"/>
              </a:rPr>
              <a:t>primary</a:t>
            </a:r>
            <a:r>
              <a:rPr sz="2800" spc="-65" dirty="0">
                <a:solidFill>
                  <a:srgbClr val="575756"/>
                </a:solidFill>
                <a:latin typeface="Helvetica"/>
                <a:cs typeface="Helvetica"/>
              </a:rPr>
              <a:t> </a:t>
            </a:r>
            <a:r>
              <a:rPr sz="2800" dirty="0">
                <a:solidFill>
                  <a:srgbClr val="575756"/>
                </a:solidFill>
                <a:latin typeface="Helvetica"/>
                <a:cs typeface="Helvetica"/>
              </a:rPr>
              <a:t>care</a:t>
            </a:r>
            <a:r>
              <a:rPr sz="2800" spc="-60" dirty="0">
                <a:solidFill>
                  <a:srgbClr val="575756"/>
                </a:solidFill>
                <a:latin typeface="Helvetica"/>
                <a:cs typeface="Helvetica"/>
              </a:rPr>
              <a:t> </a:t>
            </a:r>
            <a:r>
              <a:rPr sz="2800" spc="-10" dirty="0">
                <a:solidFill>
                  <a:srgbClr val="575756"/>
                </a:solidFill>
                <a:latin typeface="Helvetica"/>
                <a:cs typeface="Helvetica"/>
              </a:rPr>
              <a:t>people, </a:t>
            </a:r>
            <a:r>
              <a:rPr sz="2800" dirty="0">
                <a:solidFill>
                  <a:srgbClr val="575756"/>
                </a:solidFill>
                <a:latin typeface="Helvetica"/>
                <a:cs typeface="Helvetica"/>
              </a:rPr>
              <a:t>ensuring</a:t>
            </a:r>
            <a:r>
              <a:rPr sz="2800" spc="-80" dirty="0">
                <a:solidFill>
                  <a:srgbClr val="575756"/>
                </a:solidFill>
                <a:latin typeface="Helvetica"/>
                <a:cs typeface="Helvetica"/>
              </a:rPr>
              <a:t> </a:t>
            </a:r>
            <a:r>
              <a:rPr sz="2800" dirty="0">
                <a:solidFill>
                  <a:srgbClr val="575756"/>
                </a:solidFill>
                <a:latin typeface="Helvetica"/>
                <a:cs typeface="Helvetica"/>
              </a:rPr>
              <a:t>they</a:t>
            </a:r>
            <a:r>
              <a:rPr sz="2800" spc="-80" dirty="0">
                <a:solidFill>
                  <a:srgbClr val="575756"/>
                </a:solidFill>
                <a:latin typeface="Helvetica"/>
                <a:cs typeface="Helvetica"/>
              </a:rPr>
              <a:t> </a:t>
            </a:r>
            <a:r>
              <a:rPr sz="2800" dirty="0">
                <a:solidFill>
                  <a:srgbClr val="575756"/>
                </a:solidFill>
                <a:latin typeface="Helvetica"/>
                <a:cs typeface="Helvetica"/>
              </a:rPr>
              <a:t>can</a:t>
            </a:r>
            <a:r>
              <a:rPr sz="2800" spc="-80" dirty="0">
                <a:solidFill>
                  <a:srgbClr val="575756"/>
                </a:solidFill>
                <a:latin typeface="Helvetica"/>
                <a:cs typeface="Helvetica"/>
              </a:rPr>
              <a:t> </a:t>
            </a:r>
            <a:r>
              <a:rPr sz="2800" dirty="0">
                <a:solidFill>
                  <a:srgbClr val="575756"/>
                </a:solidFill>
                <a:latin typeface="Helvetica"/>
                <a:cs typeface="Helvetica"/>
              </a:rPr>
              <a:t>meet</a:t>
            </a:r>
            <a:r>
              <a:rPr sz="2800" spc="-80" dirty="0">
                <a:solidFill>
                  <a:srgbClr val="575756"/>
                </a:solidFill>
                <a:latin typeface="Helvetica"/>
                <a:cs typeface="Helvetica"/>
              </a:rPr>
              <a:t> </a:t>
            </a:r>
            <a:r>
              <a:rPr sz="2800" dirty="0">
                <a:solidFill>
                  <a:srgbClr val="575756"/>
                </a:solidFill>
                <a:latin typeface="Helvetica"/>
                <a:cs typeface="Helvetica"/>
              </a:rPr>
              <a:t>their</a:t>
            </a:r>
            <a:r>
              <a:rPr sz="2800" spc="-80" dirty="0">
                <a:solidFill>
                  <a:srgbClr val="575756"/>
                </a:solidFill>
                <a:latin typeface="Helvetica"/>
                <a:cs typeface="Helvetica"/>
              </a:rPr>
              <a:t> </a:t>
            </a:r>
            <a:r>
              <a:rPr sz="2800" dirty="0">
                <a:solidFill>
                  <a:srgbClr val="575756"/>
                </a:solidFill>
                <a:latin typeface="Helvetica"/>
                <a:cs typeface="Helvetica"/>
              </a:rPr>
              <a:t>potential</a:t>
            </a:r>
            <a:r>
              <a:rPr sz="2800" spc="-80" dirty="0">
                <a:solidFill>
                  <a:srgbClr val="575756"/>
                </a:solidFill>
                <a:latin typeface="Helvetica"/>
                <a:cs typeface="Helvetica"/>
              </a:rPr>
              <a:t> </a:t>
            </a:r>
            <a:r>
              <a:rPr sz="2800" dirty="0">
                <a:solidFill>
                  <a:srgbClr val="575756"/>
                </a:solidFill>
                <a:latin typeface="Helvetica"/>
                <a:cs typeface="Helvetica"/>
              </a:rPr>
              <a:t>and</a:t>
            </a:r>
            <a:r>
              <a:rPr sz="2800" spc="-80" dirty="0">
                <a:solidFill>
                  <a:srgbClr val="575756"/>
                </a:solidFill>
                <a:latin typeface="Helvetica"/>
                <a:cs typeface="Helvetica"/>
              </a:rPr>
              <a:t> </a:t>
            </a:r>
            <a:r>
              <a:rPr sz="2800" dirty="0">
                <a:solidFill>
                  <a:srgbClr val="575756"/>
                </a:solidFill>
                <a:latin typeface="Helvetica"/>
                <a:cs typeface="Helvetica"/>
              </a:rPr>
              <a:t>feel</a:t>
            </a:r>
            <a:r>
              <a:rPr sz="2800" spc="-80" dirty="0">
                <a:solidFill>
                  <a:srgbClr val="575756"/>
                </a:solidFill>
                <a:latin typeface="Helvetica"/>
                <a:cs typeface="Helvetica"/>
              </a:rPr>
              <a:t> </a:t>
            </a:r>
            <a:r>
              <a:rPr sz="2800" dirty="0">
                <a:solidFill>
                  <a:srgbClr val="575756"/>
                </a:solidFill>
                <a:latin typeface="Helvetica"/>
                <a:cs typeface="Helvetica"/>
              </a:rPr>
              <a:t>valued</a:t>
            </a:r>
            <a:r>
              <a:rPr sz="2800" spc="-80" dirty="0">
                <a:solidFill>
                  <a:srgbClr val="575756"/>
                </a:solidFill>
                <a:latin typeface="Helvetica"/>
                <a:cs typeface="Helvetica"/>
              </a:rPr>
              <a:t> </a:t>
            </a:r>
            <a:r>
              <a:rPr sz="2800" dirty="0">
                <a:solidFill>
                  <a:srgbClr val="575756"/>
                </a:solidFill>
                <a:latin typeface="Helvetica"/>
                <a:cs typeface="Helvetica"/>
              </a:rPr>
              <a:t>and</a:t>
            </a:r>
            <a:r>
              <a:rPr sz="2800" spc="-80" dirty="0">
                <a:solidFill>
                  <a:srgbClr val="575756"/>
                </a:solidFill>
                <a:latin typeface="Helvetica"/>
                <a:cs typeface="Helvetica"/>
              </a:rPr>
              <a:t> </a:t>
            </a:r>
            <a:r>
              <a:rPr sz="2800" spc="-10" dirty="0">
                <a:solidFill>
                  <a:srgbClr val="575756"/>
                </a:solidFill>
                <a:latin typeface="Helvetica"/>
                <a:cs typeface="Helvetica"/>
              </a:rPr>
              <a:t>fulfilled </a:t>
            </a:r>
            <a:r>
              <a:rPr sz="2800" dirty="0">
                <a:solidFill>
                  <a:srgbClr val="575756"/>
                </a:solidFill>
                <a:latin typeface="Helvetica"/>
                <a:cs typeface="Helvetica"/>
              </a:rPr>
              <a:t>in</a:t>
            </a:r>
            <a:r>
              <a:rPr sz="2800" spc="-45" dirty="0">
                <a:solidFill>
                  <a:srgbClr val="575756"/>
                </a:solidFill>
                <a:latin typeface="Helvetica"/>
                <a:cs typeface="Helvetica"/>
              </a:rPr>
              <a:t> </a:t>
            </a:r>
            <a:r>
              <a:rPr sz="2800" dirty="0">
                <a:solidFill>
                  <a:srgbClr val="575756"/>
                </a:solidFill>
                <a:latin typeface="Helvetica"/>
                <a:cs typeface="Helvetica"/>
              </a:rPr>
              <a:t>their</a:t>
            </a:r>
            <a:r>
              <a:rPr sz="2800" spc="-40" dirty="0">
                <a:solidFill>
                  <a:srgbClr val="575756"/>
                </a:solidFill>
                <a:latin typeface="Helvetica"/>
                <a:cs typeface="Helvetica"/>
              </a:rPr>
              <a:t> </a:t>
            </a:r>
            <a:r>
              <a:rPr sz="2800" spc="-10" dirty="0">
                <a:solidFill>
                  <a:srgbClr val="575756"/>
                </a:solidFill>
                <a:latin typeface="Helvetica"/>
                <a:cs typeface="Helvetica"/>
              </a:rPr>
              <a:t>work.</a:t>
            </a:r>
            <a:endParaRPr sz="2800">
              <a:latin typeface="Helvetica"/>
              <a:cs typeface="Helvetica"/>
            </a:endParaRPr>
          </a:p>
          <a:p>
            <a:pPr marL="12700">
              <a:lnSpc>
                <a:spcPct val="100000"/>
              </a:lnSpc>
              <a:spcBef>
                <a:spcPts val="3025"/>
              </a:spcBef>
            </a:pPr>
            <a:r>
              <a:rPr sz="4600" b="1" spc="-10" dirty="0">
                <a:solidFill>
                  <a:srgbClr val="47B3E3"/>
                </a:solidFill>
                <a:latin typeface="Helvetica"/>
                <a:cs typeface="Helvetica"/>
              </a:rPr>
              <a:t>Mission</a:t>
            </a:r>
            <a:endParaRPr sz="4600">
              <a:latin typeface="Helvetica"/>
              <a:cs typeface="Helvetica"/>
            </a:endParaRPr>
          </a:p>
          <a:p>
            <a:pPr marL="12700" marR="1046480" algn="just">
              <a:lnSpc>
                <a:spcPct val="100000"/>
              </a:lnSpc>
              <a:spcBef>
                <a:spcPts val="470"/>
              </a:spcBef>
            </a:pPr>
            <a:r>
              <a:rPr sz="2800" dirty="0">
                <a:solidFill>
                  <a:srgbClr val="575756"/>
                </a:solidFill>
                <a:latin typeface="Helvetica"/>
                <a:cs typeface="Helvetica"/>
              </a:rPr>
              <a:t>Ensure</a:t>
            </a:r>
            <a:r>
              <a:rPr sz="2800" spc="-90" dirty="0">
                <a:solidFill>
                  <a:srgbClr val="575756"/>
                </a:solidFill>
                <a:latin typeface="Helvetica"/>
                <a:cs typeface="Helvetica"/>
              </a:rPr>
              <a:t> </a:t>
            </a:r>
            <a:r>
              <a:rPr sz="2800" dirty="0">
                <a:solidFill>
                  <a:srgbClr val="575756"/>
                </a:solidFill>
                <a:latin typeface="Helvetica"/>
                <a:cs typeface="Helvetica"/>
              </a:rPr>
              <a:t>our</a:t>
            </a:r>
            <a:r>
              <a:rPr sz="2800" spc="-90" dirty="0">
                <a:solidFill>
                  <a:srgbClr val="575756"/>
                </a:solidFill>
                <a:latin typeface="Helvetica"/>
                <a:cs typeface="Helvetica"/>
              </a:rPr>
              <a:t> </a:t>
            </a:r>
            <a:r>
              <a:rPr sz="2800" dirty="0">
                <a:solidFill>
                  <a:srgbClr val="575756"/>
                </a:solidFill>
                <a:latin typeface="Helvetica"/>
                <a:cs typeface="Helvetica"/>
              </a:rPr>
              <a:t>people</a:t>
            </a:r>
            <a:r>
              <a:rPr sz="2800" spc="-85" dirty="0">
                <a:solidFill>
                  <a:srgbClr val="575756"/>
                </a:solidFill>
                <a:latin typeface="Helvetica"/>
                <a:cs typeface="Helvetica"/>
              </a:rPr>
              <a:t> </a:t>
            </a:r>
            <a:r>
              <a:rPr sz="2800" dirty="0">
                <a:solidFill>
                  <a:srgbClr val="575756"/>
                </a:solidFill>
                <a:latin typeface="Helvetica"/>
                <a:cs typeface="Helvetica"/>
              </a:rPr>
              <a:t>can</a:t>
            </a:r>
            <a:r>
              <a:rPr sz="2800" spc="-90" dirty="0">
                <a:solidFill>
                  <a:srgbClr val="575756"/>
                </a:solidFill>
                <a:latin typeface="Helvetica"/>
                <a:cs typeface="Helvetica"/>
              </a:rPr>
              <a:t> </a:t>
            </a:r>
            <a:r>
              <a:rPr sz="2800" dirty="0">
                <a:solidFill>
                  <a:srgbClr val="575756"/>
                </a:solidFill>
                <a:latin typeface="Helvetica"/>
                <a:cs typeface="Helvetica"/>
              </a:rPr>
              <a:t>grow</a:t>
            </a:r>
            <a:r>
              <a:rPr sz="2800" spc="-85" dirty="0">
                <a:solidFill>
                  <a:srgbClr val="575756"/>
                </a:solidFill>
                <a:latin typeface="Helvetica"/>
                <a:cs typeface="Helvetica"/>
              </a:rPr>
              <a:t> </a:t>
            </a:r>
            <a:r>
              <a:rPr sz="2800" dirty="0">
                <a:solidFill>
                  <a:srgbClr val="575756"/>
                </a:solidFill>
                <a:latin typeface="Helvetica"/>
                <a:cs typeface="Helvetica"/>
              </a:rPr>
              <a:t>and</a:t>
            </a:r>
            <a:r>
              <a:rPr sz="2800" spc="-90" dirty="0">
                <a:solidFill>
                  <a:srgbClr val="575756"/>
                </a:solidFill>
                <a:latin typeface="Helvetica"/>
                <a:cs typeface="Helvetica"/>
              </a:rPr>
              <a:t> </a:t>
            </a:r>
            <a:r>
              <a:rPr sz="2800" dirty="0">
                <a:solidFill>
                  <a:srgbClr val="575756"/>
                </a:solidFill>
                <a:latin typeface="Helvetica"/>
                <a:cs typeface="Helvetica"/>
              </a:rPr>
              <a:t>flourish</a:t>
            </a:r>
            <a:r>
              <a:rPr sz="2800" spc="-85" dirty="0">
                <a:solidFill>
                  <a:srgbClr val="575756"/>
                </a:solidFill>
                <a:latin typeface="Helvetica"/>
                <a:cs typeface="Helvetica"/>
              </a:rPr>
              <a:t> </a:t>
            </a:r>
            <a:r>
              <a:rPr sz="2800" dirty="0">
                <a:solidFill>
                  <a:srgbClr val="575756"/>
                </a:solidFill>
                <a:latin typeface="Helvetica"/>
                <a:cs typeface="Helvetica"/>
              </a:rPr>
              <a:t>through</a:t>
            </a:r>
            <a:r>
              <a:rPr sz="2800" spc="-90" dirty="0">
                <a:solidFill>
                  <a:srgbClr val="575756"/>
                </a:solidFill>
                <a:latin typeface="Helvetica"/>
                <a:cs typeface="Helvetica"/>
              </a:rPr>
              <a:t> </a:t>
            </a:r>
            <a:r>
              <a:rPr sz="2800" spc="-10" dirty="0">
                <a:solidFill>
                  <a:srgbClr val="575756"/>
                </a:solidFill>
                <a:latin typeface="Helvetica"/>
                <a:cs typeface="Helvetica"/>
              </a:rPr>
              <a:t>investment </a:t>
            </a:r>
            <a:r>
              <a:rPr sz="2800" dirty="0">
                <a:solidFill>
                  <a:srgbClr val="575756"/>
                </a:solidFill>
                <a:latin typeface="Helvetica"/>
                <a:cs typeface="Helvetica"/>
              </a:rPr>
              <a:t>in</a:t>
            </a:r>
            <a:r>
              <a:rPr sz="2800" spc="-100" dirty="0">
                <a:solidFill>
                  <a:srgbClr val="575756"/>
                </a:solidFill>
                <a:latin typeface="Helvetica"/>
                <a:cs typeface="Helvetica"/>
              </a:rPr>
              <a:t> </a:t>
            </a:r>
            <a:r>
              <a:rPr sz="2800" dirty="0">
                <a:solidFill>
                  <a:srgbClr val="575756"/>
                </a:solidFill>
                <a:latin typeface="Helvetica"/>
                <a:cs typeface="Helvetica"/>
              </a:rPr>
              <a:t>education,</a:t>
            </a:r>
            <a:r>
              <a:rPr sz="2800" spc="-100" dirty="0">
                <a:solidFill>
                  <a:srgbClr val="575756"/>
                </a:solidFill>
                <a:latin typeface="Helvetica"/>
                <a:cs typeface="Helvetica"/>
              </a:rPr>
              <a:t> </a:t>
            </a:r>
            <a:r>
              <a:rPr sz="2800" dirty="0">
                <a:solidFill>
                  <a:srgbClr val="575756"/>
                </a:solidFill>
                <a:latin typeface="Helvetica"/>
                <a:cs typeface="Helvetica"/>
              </a:rPr>
              <a:t>wellbeing,</a:t>
            </a:r>
            <a:r>
              <a:rPr sz="2800" spc="-100" dirty="0">
                <a:solidFill>
                  <a:srgbClr val="575756"/>
                </a:solidFill>
                <a:latin typeface="Helvetica"/>
                <a:cs typeface="Helvetica"/>
              </a:rPr>
              <a:t> </a:t>
            </a:r>
            <a:r>
              <a:rPr sz="2800" spc="-10" dirty="0">
                <a:solidFill>
                  <a:srgbClr val="575756"/>
                </a:solidFill>
                <a:latin typeface="Helvetica"/>
                <a:cs typeface="Helvetica"/>
              </a:rPr>
              <a:t>collaborative</a:t>
            </a:r>
            <a:r>
              <a:rPr sz="2800" spc="-100" dirty="0">
                <a:solidFill>
                  <a:srgbClr val="575756"/>
                </a:solidFill>
                <a:latin typeface="Helvetica"/>
                <a:cs typeface="Helvetica"/>
              </a:rPr>
              <a:t> </a:t>
            </a:r>
            <a:r>
              <a:rPr sz="2800" dirty="0">
                <a:solidFill>
                  <a:srgbClr val="575756"/>
                </a:solidFill>
                <a:latin typeface="Helvetica"/>
                <a:cs typeface="Helvetica"/>
              </a:rPr>
              <a:t>and</a:t>
            </a:r>
            <a:r>
              <a:rPr sz="2800" spc="-100" dirty="0">
                <a:solidFill>
                  <a:srgbClr val="575756"/>
                </a:solidFill>
                <a:latin typeface="Helvetica"/>
                <a:cs typeface="Helvetica"/>
              </a:rPr>
              <a:t> </a:t>
            </a:r>
            <a:r>
              <a:rPr sz="2800" dirty="0">
                <a:solidFill>
                  <a:srgbClr val="575756"/>
                </a:solidFill>
                <a:latin typeface="Helvetica"/>
                <a:cs typeface="Helvetica"/>
              </a:rPr>
              <a:t>innovative</a:t>
            </a:r>
            <a:r>
              <a:rPr sz="2800" spc="-100" dirty="0">
                <a:solidFill>
                  <a:srgbClr val="575756"/>
                </a:solidFill>
                <a:latin typeface="Helvetica"/>
                <a:cs typeface="Helvetica"/>
              </a:rPr>
              <a:t> </a:t>
            </a:r>
            <a:r>
              <a:rPr sz="2800" spc="-10" dirty="0">
                <a:solidFill>
                  <a:srgbClr val="575756"/>
                </a:solidFill>
                <a:latin typeface="Helvetica"/>
                <a:cs typeface="Helvetica"/>
              </a:rPr>
              <a:t>working </a:t>
            </a:r>
            <a:r>
              <a:rPr sz="2800" dirty="0">
                <a:solidFill>
                  <a:srgbClr val="575756"/>
                </a:solidFill>
                <a:latin typeface="Helvetica"/>
                <a:cs typeface="Helvetica"/>
              </a:rPr>
              <a:t>opportunities,</a:t>
            </a:r>
            <a:r>
              <a:rPr sz="2800" spc="-105" dirty="0">
                <a:solidFill>
                  <a:srgbClr val="575756"/>
                </a:solidFill>
                <a:latin typeface="Helvetica"/>
                <a:cs typeface="Helvetica"/>
              </a:rPr>
              <a:t> </a:t>
            </a:r>
            <a:r>
              <a:rPr sz="2800" dirty="0">
                <a:solidFill>
                  <a:srgbClr val="575756"/>
                </a:solidFill>
                <a:latin typeface="Helvetica"/>
                <a:cs typeface="Helvetica"/>
              </a:rPr>
              <a:t>equity</a:t>
            </a:r>
            <a:r>
              <a:rPr sz="2800" spc="-100" dirty="0">
                <a:solidFill>
                  <a:srgbClr val="575756"/>
                </a:solidFill>
                <a:latin typeface="Helvetica"/>
                <a:cs typeface="Helvetica"/>
              </a:rPr>
              <a:t> </a:t>
            </a:r>
            <a:r>
              <a:rPr sz="2800" dirty="0">
                <a:solidFill>
                  <a:srgbClr val="575756"/>
                </a:solidFill>
                <a:latin typeface="Helvetica"/>
                <a:cs typeface="Helvetica"/>
              </a:rPr>
              <a:t>and</a:t>
            </a:r>
            <a:r>
              <a:rPr sz="2800" spc="-100" dirty="0">
                <a:solidFill>
                  <a:srgbClr val="575756"/>
                </a:solidFill>
                <a:latin typeface="Helvetica"/>
                <a:cs typeface="Helvetica"/>
              </a:rPr>
              <a:t> </a:t>
            </a:r>
            <a:r>
              <a:rPr sz="2800" spc="-10" dirty="0">
                <a:solidFill>
                  <a:srgbClr val="575756"/>
                </a:solidFill>
                <a:latin typeface="Helvetica"/>
                <a:cs typeface="Helvetica"/>
              </a:rPr>
              <a:t>opportunity.</a:t>
            </a:r>
            <a:endParaRPr sz="2800">
              <a:latin typeface="Helvetica"/>
              <a:cs typeface="Helvetica"/>
            </a:endParaRPr>
          </a:p>
          <a:p>
            <a:pPr marL="12700">
              <a:lnSpc>
                <a:spcPct val="100000"/>
              </a:lnSpc>
              <a:spcBef>
                <a:spcPts val="3025"/>
              </a:spcBef>
            </a:pPr>
            <a:r>
              <a:rPr sz="4600" b="1" spc="-10" dirty="0">
                <a:solidFill>
                  <a:srgbClr val="1273B8"/>
                </a:solidFill>
                <a:latin typeface="Helvetica"/>
                <a:cs typeface="Helvetica"/>
              </a:rPr>
              <a:t>Commitment</a:t>
            </a:r>
            <a:endParaRPr sz="4600">
              <a:latin typeface="Helvetica"/>
              <a:cs typeface="Helvetica"/>
            </a:endParaRPr>
          </a:p>
          <a:p>
            <a:pPr marL="12700" marR="5080">
              <a:lnSpc>
                <a:spcPct val="100000"/>
              </a:lnSpc>
              <a:spcBef>
                <a:spcPts val="470"/>
              </a:spcBef>
            </a:pPr>
            <a:r>
              <a:rPr sz="2800" dirty="0">
                <a:solidFill>
                  <a:srgbClr val="575756"/>
                </a:solidFill>
                <a:latin typeface="Helvetica"/>
                <a:cs typeface="Helvetica"/>
              </a:rPr>
              <a:t>Our</a:t>
            </a:r>
            <a:r>
              <a:rPr sz="2800" spc="-60" dirty="0">
                <a:solidFill>
                  <a:srgbClr val="575756"/>
                </a:solidFill>
                <a:latin typeface="Helvetica"/>
                <a:cs typeface="Helvetica"/>
              </a:rPr>
              <a:t> </a:t>
            </a:r>
            <a:r>
              <a:rPr sz="2800" dirty="0">
                <a:solidFill>
                  <a:srgbClr val="575756"/>
                </a:solidFill>
                <a:latin typeface="Helvetica"/>
                <a:cs typeface="Helvetica"/>
              </a:rPr>
              <a:t>leaders</a:t>
            </a:r>
            <a:r>
              <a:rPr sz="2800" spc="-60" dirty="0">
                <a:solidFill>
                  <a:srgbClr val="575756"/>
                </a:solidFill>
                <a:latin typeface="Helvetica"/>
                <a:cs typeface="Helvetica"/>
              </a:rPr>
              <a:t> </a:t>
            </a:r>
            <a:r>
              <a:rPr sz="2800" dirty="0">
                <a:solidFill>
                  <a:srgbClr val="575756"/>
                </a:solidFill>
                <a:latin typeface="Helvetica"/>
                <a:cs typeface="Helvetica"/>
              </a:rPr>
              <a:t>will</a:t>
            </a:r>
            <a:r>
              <a:rPr sz="2800" spc="-60" dirty="0">
                <a:solidFill>
                  <a:srgbClr val="575756"/>
                </a:solidFill>
                <a:latin typeface="Helvetica"/>
                <a:cs typeface="Helvetica"/>
              </a:rPr>
              <a:t> </a:t>
            </a:r>
            <a:r>
              <a:rPr sz="2800" dirty="0">
                <a:solidFill>
                  <a:srgbClr val="575756"/>
                </a:solidFill>
                <a:latin typeface="Helvetica"/>
                <a:cs typeface="Helvetica"/>
              </a:rPr>
              <a:t>ensure</a:t>
            </a:r>
            <a:r>
              <a:rPr sz="2800" spc="-55" dirty="0">
                <a:solidFill>
                  <a:srgbClr val="575756"/>
                </a:solidFill>
                <a:latin typeface="Helvetica"/>
                <a:cs typeface="Helvetica"/>
              </a:rPr>
              <a:t> </a:t>
            </a:r>
            <a:r>
              <a:rPr sz="2800" dirty="0">
                <a:solidFill>
                  <a:srgbClr val="575756"/>
                </a:solidFill>
                <a:latin typeface="Helvetica"/>
                <a:cs typeface="Helvetica"/>
              </a:rPr>
              <a:t>we</a:t>
            </a:r>
            <a:r>
              <a:rPr sz="2800" spc="-60" dirty="0">
                <a:solidFill>
                  <a:srgbClr val="575756"/>
                </a:solidFill>
                <a:latin typeface="Helvetica"/>
                <a:cs typeface="Helvetica"/>
              </a:rPr>
              <a:t> </a:t>
            </a:r>
            <a:r>
              <a:rPr sz="2800" dirty="0">
                <a:solidFill>
                  <a:srgbClr val="575756"/>
                </a:solidFill>
                <a:latin typeface="Helvetica"/>
                <a:cs typeface="Helvetica"/>
              </a:rPr>
              <a:t>have</a:t>
            </a:r>
            <a:r>
              <a:rPr sz="2800" spc="-60" dirty="0">
                <a:solidFill>
                  <a:srgbClr val="575756"/>
                </a:solidFill>
                <a:latin typeface="Helvetica"/>
                <a:cs typeface="Helvetica"/>
              </a:rPr>
              <a:t> </a:t>
            </a:r>
            <a:r>
              <a:rPr sz="2800" dirty="0">
                <a:solidFill>
                  <a:srgbClr val="575756"/>
                </a:solidFill>
                <a:latin typeface="Helvetica"/>
                <a:cs typeface="Helvetica"/>
              </a:rPr>
              <a:t>the</a:t>
            </a:r>
            <a:r>
              <a:rPr sz="2800" spc="-60" dirty="0">
                <a:solidFill>
                  <a:srgbClr val="575756"/>
                </a:solidFill>
                <a:latin typeface="Helvetica"/>
                <a:cs typeface="Helvetica"/>
              </a:rPr>
              <a:t> </a:t>
            </a:r>
            <a:r>
              <a:rPr sz="2800" dirty="0">
                <a:solidFill>
                  <a:srgbClr val="575756"/>
                </a:solidFill>
                <a:latin typeface="Helvetica"/>
                <a:cs typeface="Helvetica"/>
              </a:rPr>
              <a:t>culture</a:t>
            </a:r>
            <a:r>
              <a:rPr sz="2800" spc="-55" dirty="0">
                <a:solidFill>
                  <a:srgbClr val="575756"/>
                </a:solidFill>
                <a:latin typeface="Helvetica"/>
                <a:cs typeface="Helvetica"/>
              </a:rPr>
              <a:t> </a:t>
            </a:r>
            <a:r>
              <a:rPr sz="2800" dirty="0">
                <a:solidFill>
                  <a:srgbClr val="575756"/>
                </a:solidFill>
                <a:latin typeface="Helvetica"/>
                <a:cs typeface="Helvetica"/>
              </a:rPr>
              <a:t>and</a:t>
            </a:r>
            <a:r>
              <a:rPr sz="2800" spc="-60" dirty="0">
                <a:solidFill>
                  <a:srgbClr val="575756"/>
                </a:solidFill>
                <a:latin typeface="Helvetica"/>
                <a:cs typeface="Helvetica"/>
              </a:rPr>
              <a:t> </a:t>
            </a:r>
            <a:r>
              <a:rPr sz="2800" dirty="0">
                <a:solidFill>
                  <a:srgbClr val="575756"/>
                </a:solidFill>
                <a:latin typeface="Helvetica"/>
                <a:cs typeface="Helvetica"/>
              </a:rPr>
              <a:t>focus</a:t>
            </a:r>
            <a:r>
              <a:rPr sz="2800" spc="-60" dirty="0">
                <a:solidFill>
                  <a:srgbClr val="575756"/>
                </a:solidFill>
                <a:latin typeface="Helvetica"/>
                <a:cs typeface="Helvetica"/>
              </a:rPr>
              <a:t> </a:t>
            </a:r>
            <a:r>
              <a:rPr sz="2800" dirty="0">
                <a:solidFill>
                  <a:srgbClr val="575756"/>
                </a:solidFill>
                <a:latin typeface="Helvetica"/>
                <a:cs typeface="Helvetica"/>
              </a:rPr>
              <a:t>to</a:t>
            </a:r>
            <a:r>
              <a:rPr sz="2800" spc="-60" dirty="0">
                <a:solidFill>
                  <a:srgbClr val="575756"/>
                </a:solidFill>
                <a:latin typeface="Helvetica"/>
                <a:cs typeface="Helvetica"/>
              </a:rPr>
              <a:t> </a:t>
            </a:r>
            <a:r>
              <a:rPr sz="2800" spc="-10" dirty="0">
                <a:solidFill>
                  <a:srgbClr val="575756"/>
                </a:solidFill>
                <a:latin typeface="Helvetica"/>
                <a:cs typeface="Helvetica"/>
              </a:rPr>
              <a:t>enable</a:t>
            </a:r>
            <a:r>
              <a:rPr sz="2800" spc="700" dirty="0">
                <a:solidFill>
                  <a:srgbClr val="575756"/>
                </a:solidFill>
                <a:latin typeface="Helvetica"/>
                <a:cs typeface="Helvetica"/>
              </a:rPr>
              <a:t> </a:t>
            </a:r>
            <a:r>
              <a:rPr sz="2800" dirty="0">
                <a:solidFill>
                  <a:srgbClr val="575756"/>
                </a:solidFill>
                <a:latin typeface="Helvetica"/>
                <a:cs typeface="Helvetica"/>
              </a:rPr>
              <a:t>our</a:t>
            </a:r>
            <a:r>
              <a:rPr sz="2800" spc="-70" dirty="0">
                <a:solidFill>
                  <a:srgbClr val="575756"/>
                </a:solidFill>
                <a:latin typeface="Helvetica"/>
                <a:cs typeface="Helvetica"/>
              </a:rPr>
              <a:t> </a:t>
            </a:r>
            <a:r>
              <a:rPr sz="2800" dirty="0">
                <a:solidFill>
                  <a:srgbClr val="575756"/>
                </a:solidFill>
                <a:latin typeface="Helvetica"/>
                <a:cs typeface="Helvetica"/>
              </a:rPr>
              <a:t>people</a:t>
            </a:r>
            <a:r>
              <a:rPr sz="2800" spc="-65" dirty="0">
                <a:solidFill>
                  <a:srgbClr val="575756"/>
                </a:solidFill>
                <a:latin typeface="Helvetica"/>
                <a:cs typeface="Helvetica"/>
              </a:rPr>
              <a:t> </a:t>
            </a:r>
            <a:r>
              <a:rPr sz="2800" dirty="0">
                <a:solidFill>
                  <a:srgbClr val="575756"/>
                </a:solidFill>
                <a:latin typeface="Helvetica"/>
                <a:cs typeface="Helvetica"/>
              </a:rPr>
              <a:t>to</a:t>
            </a:r>
            <a:r>
              <a:rPr sz="2800" spc="-65" dirty="0">
                <a:solidFill>
                  <a:srgbClr val="575756"/>
                </a:solidFill>
                <a:latin typeface="Helvetica"/>
                <a:cs typeface="Helvetica"/>
              </a:rPr>
              <a:t> </a:t>
            </a:r>
            <a:r>
              <a:rPr sz="2800" dirty="0">
                <a:solidFill>
                  <a:srgbClr val="575756"/>
                </a:solidFill>
                <a:latin typeface="Helvetica"/>
                <a:cs typeface="Helvetica"/>
              </a:rPr>
              <a:t>take</a:t>
            </a:r>
            <a:r>
              <a:rPr sz="2800" spc="-65" dirty="0">
                <a:solidFill>
                  <a:srgbClr val="575756"/>
                </a:solidFill>
                <a:latin typeface="Helvetica"/>
                <a:cs typeface="Helvetica"/>
              </a:rPr>
              <a:t> </a:t>
            </a:r>
            <a:r>
              <a:rPr sz="2800" dirty="0">
                <a:solidFill>
                  <a:srgbClr val="575756"/>
                </a:solidFill>
                <a:latin typeface="Helvetica"/>
                <a:cs typeface="Helvetica"/>
              </a:rPr>
              <a:t>care</a:t>
            </a:r>
            <a:r>
              <a:rPr sz="2800" spc="-70" dirty="0">
                <a:solidFill>
                  <a:srgbClr val="575756"/>
                </a:solidFill>
                <a:latin typeface="Helvetica"/>
                <a:cs typeface="Helvetica"/>
              </a:rPr>
              <a:t> </a:t>
            </a:r>
            <a:r>
              <a:rPr sz="2800" dirty="0">
                <a:solidFill>
                  <a:srgbClr val="575756"/>
                </a:solidFill>
                <a:latin typeface="Helvetica"/>
                <a:cs typeface="Helvetica"/>
              </a:rPr>
              <a:t>of</a:t>
            </a:r>
            <a:r>
              <a:rPr sz="2800" spc="-65" dirty="0">
                <a:solidFill>
                  <a:srgbClr val="575756"/>
                </a:solidFill>
                <a:latin typeface="Helvetica"/>
                <a:cs typeface="Helvetica"/>
              </a:rPr>
              <a:t> </a:t>
            </a:r>
            <a:r>
              <a:rPr sz="2800" dirty="0">
                <a:solidFill>
                  <a:srgbClr val="575756"/>
                </a:solidFill>
                <a:latin typeface="Helvetica"/>
                <a:cs typeface="Helvetica"/>
              </a:rPr>
              <a:t>themselves</a:t>
            </a:r>
            <a:r>
              <a:rPr sz="2800" spc="-65" dirty="0">
                <a:solidFill>
                  <a:srgbClr val="575756"/>
                </a:solidFill>
                <a:latin typeface="Helvetica"/>
                <a:cs typeface="Helvetica"/>
              </a:rPr>
              <a:t> </a:t>
            </a:r>
            <a:r>
              <a:rPr sz="2800" dirty="0">
                <a:solidFill>
                  <a:srgbClr val="575756"/>
                </a:solidFill>
                <a:latin typeface="Helvetica"/>
                <a:cs typeface="Helvetica"/>
              </a:rPr>
              <a:t>and</a:t>
            </a:r>
            <a:r>
              <a:rPr sz="2800" spc="-65" dirty="0">
                <a:solidFill>
                  <a:srgbClr val="575756"/>
                </a:solidFill>
                <a:latin typeface="Helvetica"/>
                <a:cs typeface="Helvetica"/>
              </a:rPr>
              <a:t> </a:t>
            </a:r>
            <a:r>
              <a:rPr sz="2800" dirty="0">
                <a:solidFill>
                  <a:srgbClr val="575756"/>
                </a:solidFill>
                <a:latin typeface="Helvetica"/>
                <a:cs typeface="Helvetica"/>
              </a:rPr>
              <a:t>each</a:t>
            </a:r>
            <a:r>
              <a:rPr sz="2800" spc="-65" dirty="0">
                <a:solidFill>
                  <a:srgbClr val="575756"/>
                </a:solidFill>
                <a:latin typeface="Helvetica"/>
                <a:cs typeface="Helvetica"/>
              </a:rPr>
              <a:t> </a:t>
            </a:r>
            <a:r>
              <a:rPr sz="2800" spc="-10" dirty="0">
                <a:solidFill>
                  <a:srgbClr val="575756"/>
                </a:solidFill>
                <a:latin typeface="Helvetica"/>
                <a:cs typeface="Helvetica"/>
              </a:rPr>
              <a:t>other,</a:t>
            </a:r>
            <a:r>
              <a:rPr sz="2800" spc="-70" dirty="0">
                <a:solidFill>
                  <a:srgbClr val="575756"/>
                </a:solidFill>
                <a:latin typeface="Helvetica"/>
                <a:cs typeface="Helvetica"/>
              </a:rPr>
              <a:t> </a:t>
            </a:r>
            <a:r>
              <a:rPr sz="2800" dirty="0">
                <a:solidFill>
                  <a:srgbClr val="575756"/>
                </a:solidFill>
                <a:latin typeface="Helvetica"/>
                <a:cs typeface="Helvetica"/>
              </a:rPr>
              <a:t>to</a:t>
            </a:r>
            <a:r>
              <a:rPr sz="2800" spc="-65" dirty="0">
                <a:solidFill>
                  <a:srgbClr val="575756"/>
                </a:solidFill>
                <a:latin typeface="Helvetica"/>
                <a:cs typeface="Helvetica"/>
              </a:rPr>
              <a:t> </a:t>
            </a:r>
            <a:r>
              <a:rPr sz="2800" spc="-10" dirty="0">
                <a:solidFill>
                  <a:srgbClr val="575756"/>
                </a:solidFill>
                <a:latin typeface="Helvetica"/>
                <a:cs typeface="Helvetica"/>
              </a:rPr>
              <a:t>support </a:t>
            </a:r>
            <a:r>
              <a:rPr sz="2800" dirty="0">
                <a:solidFill>
                  <a:srgbClr val="575756"/>
                </a:solidFill>
                <a:latin typeface="Helvetica"/>
                <a:cs typeface="Helvetica"/>
              </a:rPr>
              <a:t>the</a:t>
            </a:r>
            <a:r>
              <a:rPr sz="2800" spc="-80" dirty="0">
                <a:solidFill>
                  <a:srgbClr val="575756"/>
                </a:solidFill>
                <a:latin typeface="Helvetica"/>
                <a:cs typeface="Helvetica"/>
              </a:rPr>
              <a:t> </a:t>
            </a:r>
            <a:r>
              <a:rPr sz="2800" dirty="0">
                <a:solidFill>
                  <a:srgbClr val="575756"/>
                </a:solidFill>
                <a:latin typeface="Helvetica"/>
                <a:cs typeface="Helvetica"/>
              </a:rPr>
              <a:t>delivery</a:t>
            </a:r>
            <a:r>
              <a:rPr sz="2800" spc="-80" dirty="0">
                <a:solidFill>
                  <a:srgbClr val="575756"/>
                </a:solidFill>
                <a:latin typeface="Helvetica"/>
                <a:cs typeface="Helvetica"/>
              </a:rPr>
              <a:t> </a:t>
            </a:r>
            <a:r>
              <a:rPr sz="2800" dirty="0">
                <a:solidFill>
                  <a:srgbClr val="575756"/>
                </a:solidFill>
                <a:latin typeface="Helvetica"/>
                <a:cs typeface="Helvetica"/>
              </a:rPr>
              <a:t>of</a:t>
            </a:r>
            <a:r>
              <a:rPr sz="2800" spc="-75" dirty="0">
                <a:solidFill>
                  <a:srgbClr val="575756"/>
                </a:solidFill>
                <a:latin typeface="Helvetica"/>
                <a:cs typeface="Helvetica"/>
              </a:rPr>
              <a:t> </a:t>
            </a:r>
            <a:r>
              <a:rPr sz="2800" dirty="0">
                <a:solidFill>
                  <a:srgbClr val="575756"/>
                </a:solidFill>
                <a:latin typeface="Helvetica"/>
                <a:cs typeface="Helvetica"/>
              </a:rPr>
              <a:t>high</a:t>
            </a:r>
            <a:r>
              <a:rPr sz="2800" spc="-80" dirty="0">
                <a:solidFill>
                  <a:srgbClr val="575756"/>
                </a:solidFill>
                <a:latin typeface="Helvetica"/>
                <a:cs typeface="Helvetica"/>
              </a:rPr>
              <a:t> </a:t>
            </a:r>
            <a:r>
              <a:rPr sz="2800" spc="-20" dirty="0">
                <a:solidFill>
                  <a:srgbClr val="575756"/>
                </a:solidFill>
                <a:latin typeface="Helvetica"/>
                <a:cs typeface="Helvetica"/>
              </a:rPr>
              <a:t>quality,</a:t>
            </a:r>
            <a:r>
              <a:rPr sz="2800" spc="-75" dirty="0">
                <a:solidFill>
                  <a:srgbClr val="575756"/>
                </a:solidFill>
                <a:latin typeface="Helvetica"/>
                <a:cs typeface="Helvetica"/>
              </a:rPr>
              <a:t> </a:t>
            </a:r>
            <a:r>
              <a:rPr sz="2800" spc="-25" dirty="0">
                <a:solidFill>
                  <a:srgbClr val="575756"/>
                </a:solidFill>
                <a:latin typeface="Helvetica"/>
                <a:cs typeface="Helvetica"/>
              </a:rPr>
              <a:t>patient-</a:t>
            </a:r>
            <a:r>
              <a:rPr sz="2800" dirty="0">
                <a:solidFill>
                  <a:srgbClr val="575756"/>
                </a:solidFill>
                <a:latin typeface="Helvetica"/>
                <a:cs typeface="Helvetica"/>
              </a:rPr>
              <a:t>centred</a:t>
            </a:r>
            <a:r>
              <a:rPr sz="2800" spc="-80" dirty="0">
                <a:solidFill>
                  <a:srgbClr val="575756"/>
                </a:solidFill>
                <a:latin typeface="Helvetica"/>
                <a:cs typeface="Helvetica"/>
              </a:rPr>
              <a:t> </a:t>
            </a:r>
            <a:r>
              <a:rPr sz="2800" dirty="0">
                <a:solidFill>
                  <a:srgbClr val="575756"/>
                </a:solidFill>
                <a:latin typeface="Helvetica"/>
                <a:cs typeface="Helvetica"/>
              </a:rPr>
              <a:t>and</a:t>
            </a:r>
            <a:r>
              <a:rPr sz="2800" spc="-80" dirty="0">
                <a:solidFill>
                  <a:srgbClr val="575756"/>
                </a:solidFill>
                <a:latin typeface="Helvetica"/>
                <a:cs typeface="Helvetica"/>
              </a:rPr>
              <a:t> </a:t>
            </a:r>
            <a:r>
              <a:rPr sz="2800" dirty="0">
                <a:solidFill>
                  <a:srgbClr val="575756"/>
                </a:solidFill>
                <a:latin typeface="Helvetica"/>
                <a:cs typeface="Helvetica"/>
              </a:rPr>
              <a:t>sustainable</a:t>
            </a:r>
            <a:r>
              <a:rPr sz="2800" spc="-75" dirty="0">
                <a:solidFill>
                  <a:srgbClr val="575756"/>
                </a:solidFill>
                <a:latin typeface="Helvetica"/>
                <a:cs typeface="Helvetica"/>
              </a:rPr>
              <a:t> </a:t>
            </a:r>
            <a:r>
              <a:rPr sz="2800" dirty="0">
                <a:solidFill>
                  <a:srgbClr val="575756"/>
                </a:solidFill>
                <a:latin typeface="Helvetica"/>
                <a:cs typeface="Helvetica"/>
              </a:rPr>
              <a:t>care</a:t>
            </a:r>
            <a:r>
              <a:rPr sz="2800" spc="-80" dirty="0">
                <a:solidFill>
                  <a:srgbClr val="575756"/>
                </a:solidFill>
                <a:latin typeface="Helvetica"/>
                <a:cs typeface="Helvetica"/>
              </a:rPr>
              <a:t> </a:t>
            </a:r>
            <a:r>
              <a:rPr sz="2800" spc="-25" dirty="0">
                <a:solidFill>
                  <a:srgbClr val="575756"/>
                </a:solidFill>
                <a:latin typeface="Helvetica"/>
                <a:cs typeface="Helvetica"/>
              </a:rPr>
              <a:t>for </a:t>
            </a:r>
            <a:r>
              <a:rPr sz="2800" dirty="0">
                <a:solidFill>
                  <a:srgbClr val="575756"/>
                </a:solidFill>
                <a:latin typeface="Helvetica"/>
                <a:cs typeface="Helvetica"/>
              </a:rPr>
              <a:t>the</a:t>
            </a:r>
            <a:r>
              <a:rPr sz="2800" spc="-80" dirty="0">
                <a:solidFill>
                  <a:srgbClr val="575756"/>
                </a:solidFill>
                <a:latin typeface="Helvetica"/>
                <a:cs typeface="Helvetica"/>
              </a:rPr>
              <a:t> </a:t>
            </a:r>
            <a:r>
              <a:rPr sz="2800" dirty="0">
                <a:solidFill>
                  <a:srgbClr val="575756"/>
                </a:solidFill>
                <a:latin typeface="Helvetica"/>
                <a:cs typeface="Helvetica"/>
              </a:rPr>
              <a:t>population</a:t>
            </a:r>
            <a:r>
              <a:rPr sz="2800" spc="-80" dirty="0">
                <a:solidFill>
                  <a:srgbClr val="575756"/>
                </a:solidFill>
                <a:latin typeface="Helvetica"/>
                <a:cs typeface="Helvetica"/>
              </a:rPr>
              <a:t> </a:t>
            </a:r>
            <a:r>
              <a:rPr sz="2800" dirty="0">
                <a:solidFill>
                  <a:srgbClr val="575756"/>
                </a:solidFill>
                <a:latin typeface="Helvetica"/>
                <a:cs typeface="Helvetica"/>
              </a:rPr>
              <a:t>of</a:t>
            </a:r>
            <a:r>
              <a:rPr sz="2800" spc="-80" dirty="0">
                <a:solidFill>
                  <a:srgbClr val="575756"/>
                </a:solidFill>
                <a:latin typeface="Helvetica"/>
                <a:cs typeface="Helvetica"/>
              </a:rPr>
              <a:t> </a:t>
            </a:r>
            <a:r>
              <a:rPr sz="2800" dirty="0">
                <a:solidFill>
                  <a:srgbClr val="575756"/>
                </a:solidFill>
                <a:latin typeface="Helvetica"/>
                <a:cs typeface="Helvetica"/>
              </a:rPr>
              <a:t>Coventry</a:t>
            </a:r>
            <a:r>
              <a:rPr sz="2800" spc="-75" dirty="0">
                <a:solidFill>
                  <a:srgbClr val="575756"/>
                </a:solidFill>
                <a:latin typeface="Helvetica"/>
                <a:cs typeface="Helvetica"/>
              </a:rPr>
              <a:t> </a:t>
            </a:r>
            <a:r>
              <a:rPr sz="2800" dirty="0">
                <a:solidFill>
                  <a:srgbClr val="575756"/>
                </a:solidFill>
                <a:latin typeface="Helvetica"/>
                <a:cs typeface="Helvetica"/>
              </a:rPr>
              <a:t>and</a:t>
            </a:r>
            <a:r>
              <a:rPr sz="2800" spc="-80" dirty="0">
                <a:solidFill>
                  <a:srgbClr val="575756"/>
                </a:solidFill>
                <a:latin typeface="Helvetica"/>
                <a:cs typeface="Helvetica"/>
              </a:rPr>
              <a:t> </a:t>
            </a:r>
            <a:r>
              <a:rPr sz="2800" spc="-10" dirty="0">
                <a:solidFill>
                  <a:srgbClr val="575756"/>
                </a:solidFill>
                <a:latin typeface="Helvetica"/>
                <a:cs typeface="Helvetica"/>
              </a:rPr>
              <a:t>Warwickshire.</a:t>
            </a:r>
            <a:endParaRPr sz="2800">
              <a:latin typeface="Helvetica"/>
              <a:cs typeface="Helvetica"/>
            </a:endParaRPr>
          </a:p>
        </p:txBody>
      </p:sp>
      <p:sp>
        <p:nvSpPr>
          <p:cNvPr id="5" name="object 5"/>
          <p:cNvSpPr/>
          <p:nvPr/>
        </p:nvSpPr>
        <p:spPr>
          <a:xfrm>
            <a:off x="625283" y="6610568"/>
            <a:ext cx="3056890" cy="3300729"/>
          </a:xfrm>
          <a:custGeom>
            <a:avLst/>
            <a:gdLst/>
            <a:ahLst/>
            <a:cxnLst/>
            <a:rect l="l" t="t" r="r" b="b"/>
            <a:pathLst>
              <a:path w="3056890" h="3300729">
                <a:moveTo>
                  <a:pt x="1529901" y="0"/>
                </a:moveTo>
                <a:lnTo>
                  <a:pt x="1578382" y="885"/>
                </a:lnTo>
                <a:lnTo>
                  <a:pt x="1626486" y="3234"/>
                </a:lnTo>
                <a:lnTo>
                  <a:pt x="1674189" y="7054"/>
                </a:lnTo>
                <a:lnTo>
                  <a:pt x="1721470" y="12324"/>
                </a:lnTo>
                <a:lnTo>
                  <a:pt x="1768306" y="19022"/>
                </a:lnTo>
                <a:lnTo>
                  <a:pt x="1814675" y="27124"/>
                </a:lnTo>
                <a:lnTo>
                  <a:pt x="1860555" y="36609"/>
                </a:lnTo>
                <a:lnTo>
                  <a:pt x="1905923" y="47454"/>
                </a:lnTo>
                <a:lnTo>
                  <a:pt x="1950756" y="59637"/>
                </a:lnTo>
                <a:lnTo>
                  <a:pt x="1995034" y="73135"/>
                </a:lnTo>
                <a:lnTo>
                  <a:pt x="2038732" y="87927"/>
                </a:lnTo>
                <a:lnTo>
                  <a:pt x="2081830" y="103989"/>
                </a:lnTo>
                <a:lnTo>
                  <a:pt x="2124304" y="121300"/>
                </a:lnTo>
                <a:lnTo>
                  <a:pt x="2166132" y="139838"/>
                </a:lnTo>
                <a:lnTo>
                  <a:pt x="2207292" y="159579"/>
                </a:lnTo>
                <a:lnTo>
                  <a:pt x="2247762" y="180501"/>
                </a:lnTo>
                <a:lnTo>
                  <a:pt x="2287520" y="202582"/>
                </a:lnTo>
                <a:lnTo>
                  <a:pt x="2326542" y="225801"/>
                </a:lnTo>
                <a:lnTo>
                  <a:pt x="2364807" y="250133"/>
                </a:lnTo>
                <a:lnTo>
                  <a:pt x="2402293" y="275558"/>
                </a:lnTo>
                <a:lnTo>
                  <a:pt x="2438977" y="302053"/>
                </a:lnTo>
                <a:lnTo>
                  <a:pt x="2474836" y="329595"/>
                </a:lnTo>
                <a:lnTo>
                  <a:pt x="2509849" y="358162"/>
                </a:lnTo>
                <a:lnTo>
                  <a:pt x="2543993" y="387731"/>
                </a:lnTo>
                <a:lnTo>
                  <a:pt x="2577246" y="418281"/>
                </a:lnTo>
                <a:lnTo>
                  <a:pt x="2609585" y="449789"/>
                </a:lnTo>
                <a:lnTo>
                  <a:pt x="2640988" y="482233"/>
                </a:lnTo>
                <a:lnTo>
                  <a:pt x="2671434" y="515590"/>
                </a:lnTo>
                <a:lnTo>
                  <a:pt x="2700899" y="549838"/>
                </a:lnTo>
                <a:lnTo>
                  <a:pt x="2729361" y="584955"/>
                </a:lnTo>
                <a:lnTo>
                  <a:pt x="2756798" y="620918"/>
                </a:lnTo>
                <a:lnTo>
                  <a:pt x="2783187" y="657705"/>
                </a:lnTo>
                <a:lnTo>
                  <a:pt x="2808507" y="695293"/>
                </a:lnTo>
                <a:lnTo>
                  <a:pt x="2832735" y="733661"/>
                </a:lnTo>
                <a:lnTo>
                  <a:pt x="2855848" y="772785"/>
                </a:lnTo>
                <a:lnTo>
                  <a:pt x="2877825" y="812644"/>
                </a:lnTo>
                <a:lnTo>
                  <a:pt x="2898642" y="853216"/>
                </a:lnTo>
                <a:lnTo>
                  <a:pt x="2918279" y="894477"/>
                </a:lnTo>
                <a:lnTo>
                  <a:pt x="2936711" y="936406"/>
                </a:lnTo>
                <a:lnTo>
                  <a:pt x="2953918" y="978980"/>
                </a:lnTo>
                <a:lnTo>
                  <a:pt x="2969877" y="1022177"/>
                </a:lnTo>
                <a:lnTo>
                  <a:pt x="2984564" y="1065974"/>
                </a:lnTo>
                <a:lnTo>
                  <a:pt x="2997959" y="1110349"/>
                </a:lnTo>
                <a:lnTo>
                  <a:pt x="3010039" y="1155280"/>
                </a:lnTo>
                <a:lnTo>
                  <a:pt x="3020781" y="1200745"/>
                </a:lnTo>
                <a:lnTo>
                  <a:pt x="3030164" y="1246721"/>
                </a:lnTo>
                <a:lnTo>
                  <a:pt x="3038164" y="1293185"/>
                </a:lnTo>
                <a:lnTo>
                  <a:pt x="3044759" y="1340116"/>
                </a:lnTo>
                <a:lnTo>
                  <a:pt x="3049928" y="1387491"/>
                </a:lnTo>
                <a:lnTo>
                  <a:pt x="3053647" y="1435288"/>
                </a:lnTo>
                <a:lnTo>
                  <a:pt x="3055896" y="1483484"/>
                </a:lnTo>
                <a:lnTo>
                  <a:pt x="3056650" y="1532058"/>
                </a:lnTo>
                <a:lnTo>
                  <a:pt x="3056133" y="1578834"/>
                </a:lnTo>
                <a:lnTo>
                  <a:pt x="3054584" y="1625243"/>
                </a:lnTo>
                <a:lnTo>
                  <a:pt x="3052000" y="1671277"/>
                </a:lnTo>
                <a:lnTo>
                  <a:pt x="3048380" y="1716925"/>
                </a:lnTo>
                <a:lnTo>
                  <a:pt x="3043725" y="1762179"/>
                </a:lnTo>
                <a:lnTo>
                  <a:pt x="3038034" y="1807029"/>
                </a:lnTo>
                <a:lnTo>
                  <a:pt x="3031304" y="1851466"/>
                </a:lnTo>
                <a:lnTo>
                  <a:pt x="3023537" y="1895479"/>
                </a:lnTo>
                <a:lnTo>
                  <a:pt x="3014730" y="1939061"/>
                </a:lnTo>
                <a:lnTo>
                  <a:pt x="3004883" y="1982200"/>
                </a:lnTo>
                <a:lnTo>
                  <a:pt x="2993995" y="2024889"/>
                </a:lnTo>
                <a:lnTo>
                  <a:pt x="2982066" y="2067117"/>
                </a:lnTo>
                <a:lnTo>
                  <a:pt x="2969094" y="2108876"/>
                </a:lnTo>
                <a:lnTo>
                  <a:pt x="2955079" y="2150155"/>
                </a:lnTo>
                <a:lnTo>
                  <a:pt x="2940020" y="2190946"/>
                </a:lnTo>
                <a:lnTo>
                  <a:pt x="2923916" y="2231239"/>
                </a:lnTo>
                <a:lnTo>
                  <a:pt x="2906766" y="2271024"/>
                </a:lnTo>
                <a:lnTo>
                  <a:pt x="2888569" y="2310293"/>
                </a:lnTo>
                <a:lnTo>
                  <a:pt x="2869325" y="2349035"/>
                </a:lnTo>
                <a:lnTo>
                  <a:pt x="2849033" y="2387242"/>
                </a:lnTo>
                <a:lnTo>
                  <a:pt x="2827692" y="2424904"/>
                </a:lnTo>
                <a:lnTo>
                  <a:pt x="2805301" y="2462012"/>
                </a:lnTo>
                <a:lnTo>
                  <a:pt x="2781859" y="2498555"/>
                </a:lnTo>
                <a:lnTo>
                  <a:pt x="2757365" y="2534526"/>
                </a:lnTo>
                <a:lnTo>
                  <a:pt x="2731819" y="2569914"/>
                </a:lnTo>
                <a:lnTo>
                  <a:pt x="2705220" y="2604710"/>
                </a:lnTo>
                <a:lnTo>
                  <a:pt x="2677567" y="2638905"/>
                </a:lnTo>
                <a:lnTo>
                  <a:pt x="2648859" y="2672489"/>
                </a:lnTo>
                <a:lnTo>
                  <a:pt x="2619096" y="2705453"/>
                </a:lnTo>
                <a:lnTo>
                  <a:pt x="2588276" y="2737787"/>
                </a:lnTo>
                <a:lnTo>
                  <a:pt x="2556398" y="2769482"/>
                </a:lnTo>
                <a:lnTo>
                  <a:pt x="2523463" y="2800529"/>
                </a:lnTo>
                <a:lnTo>
                  <a:pt x="2489468" y="2830918"/>
                </a:lnTo>
                <a:lnTo>
                  <a:pt x="2454414" y="2860641"/>
                </a:lnTo>
                <a:lnTo>
                  <a:pt x="2418299" y="2889686"/>
                </a:lnTo>
                <a:lnTo>
                  <a:pt x="2381123" y="2918046"/>
                </a:lnTo>
                <a:lnTo>
                  <a:pt x="2342884" y="2945710"/>
                </a:lnTo>
                <a:lnTo>
                  <a:pt x="2303582" y="2972670"/>
                </a:lnTo>
                <a:lnTo>
                  <a:pt x="2263217" y="2998916"/>
                </a:lnTo>
                <a:lnTo>
                  <a:pt x="2221786" y="3024438"/>
                </a:lnTo>
                <a:lnTo>
                  <a:pt x="2179290" y="3049227"/>
                </a:lnTo>
                <a:lnTo>
                  <a:pt x="2135728" y="3073274"/>
                </a:lnTo>
                <a:lnTo>
                  <a:pt x="2091099" y="3096569"/>
                </a:lnTo>
                <a:lnTo>
                  <a:pt x="2045401" y="3119103"/>
                </a:lnTo>
                <a:lnTo>
                  <a:pt x="1998635" y="3140867"/>
                </a:lnTo>
                <a:lnTo>
                  <a:pt x="1950799" y="3161850"/>
                </a:lnTo>
                <a:lnTo>
                  <a:pt x="1901892" y="3182045"/>
                </a:lnTo>
                <a:lnTo>
                  <a:pt x="1851914" y="3201441"/>
                </a:lnTo>
                <a:lnTo>
                  <a:pt x="1800864" y="3220028"/>
                </a:lnTo>
                <a:lnTo>
                  <a:pt x="1748741" y="3237799"/>
                </a:lnTo>
                <a:lnTo>
                  <a:pt x="1695544" y="3254742"/>
                </a:lnTo>
                <a:lnTo>
                  <a:pt x="1641273" y="3270849"/>
                </a:lnTo>
                <a:lnTo>
                  <a:pt x="1585926" y="3286110"/>
                </a:lnTo>
                <a:lnTo>
                  <a:pt x="1529503" y="3300517"/>
                </a:lnTo>
                <a:lnTo>
                  <a:pt x="1529503" y="3064116"/>
                </a:lnTo>
                <a:lnTo>
                  <a:pt x="1480948" y="3063346"/>
                </a:lnTo>
                <a:lnTo>
                  <a:pt x="1432770" y="3061077"/>
                </a:lnTo>
                <a:lnTo>
                  <a:pt x="1384993" y="3057332"/>
                </a:lnTo>
                <a:lnTo>
                  <a:pt x="1337637" y="3052133"/>
                </a:lnTo>
                <a:lnTo>
                  <a:pt x="1290727" y="3045502"/>
                </a:lnTo>
                <a:lnTo>
                  <a:pt x="1244283" y="3037462"/>
                </a:lnTo>
                <a:lnTo>
                  <a:pt x="1198329" y="3028036"/>
                </a:lnTo>
                <a:lnTo>
                  <a:pt x="1152886" y="3017244"/>
                </a:lnTo>
                <a:lnTo>
                  <a:pt x="1107978" y="3005111"/>
                </a:lnTo>
                <a:lnTo>
                  <a:pt x="1063626" y="2991658"/>
                </a:lnTo>
                <a:lnTo>
                  <a:pt x="1019854" y="2976908"/>
                </a:lnTo>
                <a:lnTo>
                  <a:pt x="976682" y="2960884"/>
                </a:lnTo>
                <a:lnTo>
                  <a:pt x="934135" y="2943607"/>
                </a:lnTo>
                <a:lnTo>
                  <a:pt x="892233" y="2925100"/>
                </a:lnTo>
                <a:lnTo>
                  <a:pt x="851001" y="2905386"/>
                </a:lnTo>
                <a:lnTo>
                  <a:pt x="810459" y="2884487"/>
                </a:lnTo>
                <a:lnTo>
                  <a:pt x="770630" y="2862425"/>
                </a:lnTo>
                <a:lnTo>
                  <a:pt x="731537" y="2839223"/>
                </a:lnTo>
                <a:lnTo>
                  <a:pt x="693202" y="2814903"/>
                </a:lnTo>
                <a:lnTo>
                  <a:pt x="655648" y="2789488"/>
                </a:lnTo>
                <a:lnTo>
                  <a:pt x="618896" y="2763000"/>
                </a:lnTo>
                <a:lnTo>
                  <a:pt x="582970" y="2735462"/>
                </a:lnTo>
                <a:lnTo>
                  <a:pt x="547892" y="2706896"/>
                </a:lnTo>
                <a:lnTo>
                  <a:pt x="513683" y="2677324"/>
                </a:lnTo>
                <a:lnTo>
                  <a:pt x="480367" y="2646768"/>
                </a:lnTo>
                <a:lnTo>
                  <a:pt x="447966" y="2615252"/>
                </a:lnTo>
                <a:lnTo>
                  <a:pt x="416502" y="2582798"/>
                </a:lnTo>
                <a:lnTo>
                  <a:pt x="385998" y="2549428"/>
                </a:lnTo>
                <a:lnTo>
                  <a:pt x="356476" y="2515164"/>
                </a:lnTo>
                <a:lnTo>
                  <a:pt x="327958" y="2480029"/>
                </a:lnTo>
                <a:lnTo>
                  <a:pt x="300467" y="2444045"/>
                </a:lnTo>
                <a:lnTo>
                  <a:pt x="274025" y="2407235"/>
                </a:lnTo>
                <a:lnTo>
                  <a:pt x="248655" y="2369622"/>
                </a:lnTo>
                <a:lnTo>
                  <a:pt x="224378" y="2331227"/>
                </a:lnTo>
                <a:lnTo>
                  <a:pt x="201218" y="2292072"/>
                </a:lnTo>
                <a:lnTo>
                  <a:pt x="179197" y="2252182"/>
                </a:lnTo>
                <a:lnTo>
                  <a:pt x="158337" y="2211577"/>
                </a:lnTo>
                <a:lnTo>
                  <a:pt x="138661" y="2170281"/>
                </a:lnTo>
                <a:lnTo>
                  <a:pt x="120190" y="2128315"/>
                </a:lnTo>
                <a:lnTo>
                  <a:pt x="102948" y="2085702"/>
                </a:lnTo>
                <a:lnTo>
                  <a:pt x="86956" y="2042465"/>
                </a:lnTo>
                <a:lnTo>
                  <a:pt x="72238" y="1998626"/>
                </a:lnTo>
                <a:lnTo>
                  <a:pt x="58815" y="1954208"/>
                </a:lnTo>
                <a:lnTo>
                  <a:pt x="46710" y="1909232"/>
                </a:lnTo>
                <a:lnTo>
                  <a:pt x="35945" y="1863721"/>
                </a:lnTo>
                <a:lnTo>
                  <a:pt x="26543" y="1817698"/>
                </a:lnTo>
                <a:lnTo>
                  <a:pt x="18526" y="1771185"/>
                </a:lnTo>
                <a:lnTo>
                  <a:pt x="11916" y="1724205"/>
                </a:lnTo>
                <a:lnTo>
                  <a:pt x="6736" y="1676780"/>
                </a:lnTo>
                <a:lnTo>
                  <a:pt x="3008" y="1628932"/>
                </a:lnTo>
                <a:lnTo>
                  <a:pt x="755" y="1580684"/>
                </a:lnTo>
                <a:lnTo>
                  <a:pt x="0" y="1532058"/>
                </a:lnTo>
                <a:lnTo>
                  <a:pt x="756" y="1483424"/>
                </a:lnTo>
                <a:lnTo>
                  <a:pt x="3009" y="1435168"/>
                </a:lnTo>
                <a:lnTo>
                  <a:pt x="6738" y="1387312"/>
                </a:lnTo>
                <a:lnTo>
                  <a:pt x="11920" y="1339880"/>
                </a:lnTo>
                <a:lnTo>
                  <a:pt x="18531" y="1292892"/>
                </a:lnTo>
                <a:lnTo>
                  <a:pt x="26551" y="1246372"/>
                </a:lnTo>
                <a:lnTo>
                  <a:pt x="35956" y="1200342"/>
                </a:lnTo>
                <a:lnTo>
                  <a:pt x="46724" y="1154825"/>
                </a:lnTo>
                <a:lnTo>
                  <a:pt x="58833" y="1109843"/>
                </a:lnTo>
                <a:lnTo>
                  <a:pt x="72260" y="1065418"/>
                </a:lnTo>
                <a:lnTo>
                  <a:pt x="86983" y="1021573"/>
                </a:lnTo>
                <a:lnTo>
                  <a:pt x="102980" y="978330"/>
                </a:lnTo>
                <a:lnTo>
                  <a:pt x="120227" y="935712"/>
                </a:lnTo>
                <a:lnTo>
                  <a:pt x="138703" y="893741"/>
                </a:lnTo>
                <a:lnTo>
                  <a:pt x="158386" y="852439"/>
                </a:lnTo>
                <a:lnTo>
                  <a:pt x="179252" y="811830"/>
                </a:lnTo>
                <a:lnTo>
                  <a:pt x="201280" y="771935"/>
                </a:lnTo>
                <a:lnTo>
                  <a:pt x="224447" y="732776"/>
                </a:lnTo>
                <a:lnTo>
                  <a:pt x="248730" y="694378"/>
                </a:lnTo>
                <a:lnTo>
                  <a:pt x="274108" y="656760"/>
                </a:lnTo>
                <a:lnTo>
                  <a:pt x="300557" y="619947"/>
                </a:lnTo>
                <a:lnTo>
                  <a:pt x="328056" y="583961"/>
                </a:lnTo>
                <a:lnTo>
                  <a:pt x="356582" y="548823"/>
                </a:lnTo>
                <a:lnTo>
                  <a:pt x="386113" y="514557"/>
                </a:lnTo>
                <a:lnTo>
                  <a:pt x="416626" y="481185"/>
                </a:lnTo>
                <a:lnTo>
                  <a:pt x="448098" y="448729"/>
                </a:lnTo>
                <a:lnTo>
                  <a:pt x="480509" y="417212"/>
                </a:lnTo>
                <a:lnTo>
                  <a:pt x="513834" y="386656"/>
                </a:lnTo>
                <a:lnTo>
                  <a:pt x="548052" y="357084"/>
                </a:lnTo>
                <a:lnTo>
                  <a:pt x="583140" y="328518"/>
                </a:lnTo>
                <a:lnTo>
                  <a:pt x="619075" y="300980"/>
                </a:lnTo>
                <a:lnTo>
                  <a:pt x="655837" y="274493"/>
                </a:lnTo>
                <a:lnTo>
                  <a:pt x="693401" y="249080"/>
                </a:lnTo>
                <a:lnTo>
                  <a:pt x="731746" y="224762"/>
                </a:lnTo>
                <a:lnTo>
                  <a:pt x="770849" y="201563"/>
                </a:lnTo>
                <a:lnTo>
                  <a:pt x="810688" y="179504"/>
                </a:lnTo>
                <a:lnTo>
                  <a:pt x="851240" y="158609"/>
                </a:lnTo>
                <a:lnTo>
                  <a:pt x="892484" y="138899"/>
                </a:lnTo>
                <a:lnTo>
                  <a:pt x="934395" y="120396"/>
                </a:lnTo>
                <a:lnTo>
                  <a:pt x="976954" y="103125"/>
                </a:lnTo>
                <a:lnTo>
                  <a:pt x="1020136" y="87106"/>
                </a:lnTo>
                <a:lnTo>
                  <a:pt x="1063919" y="72362"/>
                </a:lnTo>
                <a:lnTo>
                  <a:pt x="1108281" y="58916"/>
                </a:lnTo>
                <a:lnTo>
                  <a:pt x="1153200" y="46790"/>
                </a:lnTo>
                <a:lnTo>
                  <a:pt x="1198653" y="36007"/>
                </a:lnTo>
                <a:lnTo>
                  <a:pt x="1244618" y="26588"/>
                </a:lnTo>
                <a:lnTo>
                  <a:pt x="1291072" y="18557"/>
                </a:lnTo>
                <a:lnTo>
                  <a:pt x="1337994" y="11936"/>
                </a:lnTo>
                <a:lnTo>
                  <a:pt x="1385360" y="6748"/>
                </a:lnTo>
                <a:lnTo>
                  <a:pt x="1433148" y="3014"/>
                </a:lnTo>
                <a:lnTo>
                  <a:pt x="1481335" y="757"/>
                </a:lnTo>
                <a:lnTo>
                  <a:pt x="1529901" y="0"/>
                </a:lnTo>
              </a:path>
            </a:pathLst>
          </a:custGeom>
          <a:ln w="56877">
            <a:solidFill>
              <a:srgbClr val="A3CE90"/>
            </a:solidFill>
          </a:ln>
        </p:spPr>
        <p:txBody>
          <a:bodyPr wrap="square" lIns="0" tIns="0" rIns="0" bIns="0" rtlCol="0"/>
          <a:lstStyle/>
          <a:p>
            <a:endParaRPr/>
          </a:p>
        </p:txBody>
      </p:sp>
      <p:pic>
        <p:nvPicPr>
          <p:cNvPr id="6" name="object 6"/>
          <p:cNvPicPr/>
          <p:nvPr/>
        </p:nvPicPr>
        <p:blipFill>
          <a:blip r:embed="rId2" cstate="print"/>
          <a:stretch>
            <a:fillRect/>
          </a:stretch>
        </p:blipFill>
        <p:spPr>
          <a:xfrm>
            <a:off x="2932947" y="6619771"/>
            <a:ext cx="4700328" cy="4688784"/>
          </a:xfrm>
          <a:prstGeom prst="rect">
            <a:avLst/>
          </a:prstGeom>
        </p:spPr>
      </p:pic>
      <p:sp>
        <p:nvSpPr>
          <p:cNvPr id="7" name="object 7"/>
          <p:cNvSpPr txBox="1">
            <a:spLocks noGrp="1"/>
          </p:cNvSpPr>
          <p:nvPr>
            <p:ph type="ftr" sz="quarter" idx="5"/>
          </p:nvPr>
        </p:nvSpPr>
        <p:spPr>
          <a:prstGeom prst="rect">
            <a:avLst/>
          </a:prstGeom>
        </p:spPr>
        <p:txBody>
          <a:bodyPr vert="horz" wrap="square" lIns="0" tIns="0" rIns="0" bIns="0" rtlCol="0">
            <a:spAutoFit/>
          </a:bodyPr>
          <a:lstStyle/>
          <a:p>
            <a:pPr marL="12700">
              <a:lnSpc>
                <a:spcPts val="1535"/>
              </a:lnSpc>
            </a:pPr>
            <a:r>
              <a:rPr dirty="0"/>
              <a:t>Primary</a:t>
            </a:r>
            <a:r>
              <a:rPr spc="30" dirty="0"/>
              <a:t> </a:t>
            </a:r>
            <a:r>
              <a:rPr dirty="0"/>
              <a:t>Care</a:t>
            </a:r>
            <a:r>
              <a:rPr spc="35" dirty="0"/>
              <a:t> </a:t>
            </a:r>
            <a:r>
              <a:rPr dirty="0"/>
              <a:t>People</a:t>
            </a:r>
            <a:r>
              <a:rPr spc="35" dirty="0"/>
              <a:t> </a:t>
            </a:r>
            <a:r>
              <a:rPr spc="-20" dirty="0"/>
              <a:t>Plan</a:t>
            </a:r>
          </a:p>
        </p:txBody>
      </p:sp>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38100">
              <a:lnSpc>
                <a:spcPts val="1535"/>
              </a:lnSpc>
            </a:pPr>
            <a:fld id="{81D60167-4931-47E6-BA6A-407CBD079E47}" type="slidenum">
              <a:rPr spc="-25" dirty="0">
                <a:solidFill>
                  <a:srgbClr val="FFFFFF"/>
                </a:solidFill>
              </a:rPr>
              <a:t>4</a:t>
            </a:fld>
            <a:endParaRPr spc="-25" dirty="0">
              <a:solidFill>
                <a:srgbClr val="FFFFFF"/>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991564" y="10589071"/>
            <a:ext cx="2204085" cy="252095"/>
          </a:xfrm>
          <a:prstGeom prst="rect">
            <a:avLst/>
          </a:prstGeom>
        </p:spPr>
        <p:txBody>
          <a:bodyPr vert="horz" wrap="square" lIns="0" tIns="17145" rIns="0" bIns="0" rtlCol="0">
            <a:spAutoFit/>
          </a:bodyPr>
          <a:lstStyle/>
          <a:p>
            <a:pPr marL="12700">
              <a:lnSpc>
                <a:spcPct val="100000"/>
              </a:lnSpc>
              <a:spcBef>
                <a:spcPts val="135"/>
              </a:spcBef>
            </a:pPr>
            <a:r>
              <a:rPr sz="1450" dirty="0">
                <a:latin typeface="Helvetica"/>
                <a:cs typeface="Helvetica"/>
              </a:rPr>
              <a:t>Primary</a:t>
            </a:r>
            <a:r>
              <a:rPr sz="1450" spc="30" dirty="0">
                <a:latin typeface="Helvetica"/>
                <a:cs typeface="Helvetica"/>
              </a:rPr>
              <a:t> </a:t>
            </a:r>
            <a:r>
              <a:rPr sz="1450" dirty="0">
                <a:latin typeface="Helvetica"/>
                <a:cs typeface="Helvetica"/>
              </a:rPr>
              <a:t>Care</a:t>
            </a:r>
            <a:r>
              <a:rPr sz="1450" spc="35" dirty="0">
                <a:latin typeface="Helvetica"/>
                <a:cs typeface="Helvetica"/>
              </a:rPr>
              <a:t> </a:t>
            </a:r>
            <a:r>
              <a:rPr sz="1450" dirty="0">
                <a:latin typeface="Helvetica"/>
                <a:cs typeface="Helvetica"/>
              </a:rPr>
              <a:t>People</a:t>
            </a:r>
            <a:r>
              <a:rPr sz="1450" spc="35" dirty="0">
                <a:latin typeface="Helvetica"/>
                <a:cs typeface="Helvetica"/>
              </a:rPr>
              <a:t> </a:t>
            </a:r>
            <a:r>
              <a:rPr sz="1450" spc="-20" dirty="0">
                <a:latin typeface="Helvetica"/>
                <a:cs typeface="Helvetica"/>
              </a:rPr>
              <a:t>Plan</a:t>
            </a:r>
            <a:endParaRPr sz="1450">
              <a:latin typeface="Helvetica"/>
              <a:cs typeface="Helvetica"/>
            </a:endParaRPr>
          </a:p>
        </p:txBody>
      </p:sp>
      <p:sp>
        <p:nvSpPr>
          <p:cNvPr id="3" name="object 3"/>
          <p:cNvSpPr txBox="1"/>
          <p:nvPr/>
        </p:nvSpPr>
        <p:spPr>
          <a:xfrm>
            <a:off x="18877494" y="10589071"/>
            <a:ext cx="235585" cy="252095"/>
          </a:xfrm>
          <a:prstGeom prst="rect">
            <a:avLst/>
          </a:prstGeom>
        </p:spPr>
        <p:txBody>
          <a:bodyPr vert="horz" wrap="square" lIns="0" tIns="17145" rIns="0" bIns="0" rtlCol="0">
            <a:spAutoFit/>
          </a:bodyPr>
          <a:lstStyle/>
          <a:p>
            <a:pPr marL="12700">
              <a:lnSpc>
                <a:spcPct val="100000"/>
              </a:lnSpc>
              <a:spcBef>
                <a:spcPts val="135"/>
              </a:spcBef>
            </a:pPr>
            <a:r>
              <a:rPr sz="1450" spc="-25" dirty="0">
                <a:latin typeface="Helvetica"/>
                <a:cs typeface="Helvetica"/>
              </a:rPr>
              <a:t>40</a:t>
            </a:r>
            <a:endParaRPr sz="1450">
              <a:latin typeface="Helvetica"/>
              <a:cs typeface="Helvetica"/>
            </a:endParaRPr>
          </a:p>
        </p:txBody>
      </p:sp>
      <p:sp>
        <p:nvSpPr>
          <p:cNvPr id="4" name="object 4"/>
          <p:cNvSpPr txBox="1">
            <a:spLocks noGrp="1"/>
          </p:cNvSpPr>
          <p:nvPr>
            <p:ph type="title"/>
          </p:nvPr>
        </p:nvSpPr>
        <p:spPr>
          <a:prstGeom prst="rect">
            <a:avLst/>
          </a:prstGeom>
        </p:spPr>
        <p:txBody>
          <a:bodyPr vert="horz" wrap="square" lIns="0" tIns="12065" rIns="0" bIns="0" rtlCol="0">
            <a:spAutoFit/>
          </a:bodyPr>
          <a:lstStyle/>
          <a:p>
            <a:pPr marL="22860">
              <a:lnSpc>
                <a:spcPct val="100000"/>
              </a:lnSpc>
              <a:spcBef>
                <a:spcPts val="95"/>
              </a:spcBef>
            </a:pPr>
            <a:r>
              <a:rPr spc="-140" dirty="0">
                <a:solidFill>
                  <a:srgbClr val="1273B8"/>
                </a:solidFill>
              </a:rPr>
              <a:t>Governance</a:t>
            </a:r>
            <a:r>
              <a:rPr spc="-330" dirty="0">
                <a:solidFill>
                  <a:srgbClr val="1273B8"/>
                </a:solidFill>
              </a:rPr>
              <a:t> </a:t>
            </a:r>
            <a:r>
              <a:rPr spc="-40" dirty="0">
                <a:solidFill>
                  <a:srgbClr val="1273B8"/>
                </a:solidFill>
              </a:rPr>
              <a:t>and</a:t>
            </a:r>
            <a:r>
              <a:rPr spc="-355" dirty="0">
                <a:solidFill>
                  <a:srgbClr val="1273B8"/>
                </a:solidFill>
              </a:rPr>
              <a:t> </a:t>
            </a:r>
            <a:r>
              <a:rPr spc="-45" dirty="0">
                <a:solidFill>
                  <a:srgbClr val="1273B8"/>
                </a:solidFill>
              </a:rPr>
              <a:t>reporting</a:t>
            </a:r>
          </a:p>
        </p:txBody>
      </p:sp>
      <p:sp>
        <p:nvSpPr>
          <p:cNvPr id="5" name="object 5"/>
          <p:cNvSpPr txBox="1"/>
          <p:nvPr/>
        </p:nvSpPr>
        <p:spPr>
          <a:xfrm>
            <a:off x="1044859" y="2725436"/>
            <a:ext cx="17808575" cy="2195195"/>
          </a:xfrm>
          <a:prstGeom prst="rect">
            <a:avLst/>
          </a:prstGeom>
        </p:spPr>
        <p:txBody>
          <a:bodyPr vert="horz" wrap="square" lIns="0" tIns="12700" rIns="0" bIns="0" rtlCol="0">
            <a:spAutoFit/>
          </a:bodyPr>
          <a:lstStyle/>
          <a:p>
            <a:pPr marL="12700" marR="5080">
              <a:lnSpc>
                <a:spcPct val="100000"/>
              </a:lnSpc>
              <a:spcBef>
                <a:spcPts val="100"/>
              </a:spcBef>
            </a:pPr>
            <a:r>
              <a:rPr sz="2800" dirty="0">
                <a:solidFill>
                  <a:srgbClr val="575756"/>
                </a:solidFill>
                <a:latin typeface="Helvetica"/>
                <a:cs typeface="Helvetica"/>
              </a:rPr>
              <a:t>The</a:t>
            </a:r>
            <a:r>
              <a:rPr sz="2800" spc="-75" dirty="0">
                <a:solidFill>
                  <a:srgbClr val="575756"/>
                </a:solidFill>
                <a:latin typeface="Helvetica"/>
                <a:cs typeface="Helvetica"/>
              </a:rPr>
              <a:t> </a:t>
            </a:r>
            <a:r>
              <a:rPr sz="2800" dirty="0">
                <a:solidFill>
                  <a:srgbClr val="575756"/>
                </a:solidFill>
                <a:latin typeface="Helvetica"/>
                <a:cs typeface="Helvetica"/>
              </a:rPr>
              <a:t>oversight</a:t>
            </a:r>
            <a:r>
              <a:rPr sz="2800" spc="-75" dirty="0">
                <a:solidFill>
                  <a:srgbClr val="575756"/>
                </a:solidFill>
                <a:latin typeface="Helvetica"/>
                <a:cs typeface="Helvetica"/>
              </a:rPr>
              <a:t> </a:t>
            </a:r>
            <a:r>
              <a:rPr sz="2800" dirty="0">
                <a:solidFill>
                  <a:srgbClr val="575756"/>
                </a:solidFill>
                <a:latin typeface="Helvetica"/>
                <a:cs typeface="Helvetica"/>
              </a:rPr>
              <a:t>and</a:t>
            </a:r>
            <a:r>
              <a:rPr sz="2800" spc="-70" dirty="0">
                <a:solidFill>
                  <a:srgbClr val="575756"/>
                </a:solidFill>
                <a:latin typeface="Helvetica"/>
                <a:cs typeface="Helvetica"/>
              </a:rPr>
              <a:t> </a:t>
            </a:r>
            <a:r>
              <a:rPr sz="2800" dirty="0">
                <a:solidFill>
                  <a:srgbClr val="575756"/>
                </a:solidFill>
                <a:latin typeface="Helvetica"/>
                <a:cs typeface="Helvetica"/>
              </a:rPr>
              <a:t>delivery</a:t>
            </a:r>
            <a:r>
              <a:rPr sz="2800" spc="-75" dirty="0">
                <a:solidFill>
                  <a:srgbClr val="575756"/>
                </a:solidFill>
                <a:latin typeface="Helvetica"/>
                <a:cs typeface="Helvetica"/>
              </a:rPr>
              <a:t> </a:t>
            </a:r>
            <a:r>
              <a:rPr sz="2800" dirty="0">
                <a:solidFill>
                  <a:srgbClr val="575756"/>
                </a:solidFill>
                <a:latin typeface="Helvetica"/>
                <a:cs typeface="Helvetica"/>
              </a:rPr>
              <a:t>of</a:t>
            </a:r>
            <a:r>
              <a:rPr sz="2800" spc="-75" dirty="0">
                <a:solidFill>
                  <a:srgbClr val="575756"/>
                </a:solidFill>
                <a:latin typeface="Helvetica"/>
                <a:cs typeface="Helvetica"/>
              </a:rPr>
              <a:t> </a:t>
            </a:r>
            <a:r>
              <a:rPr sz="2800" dirty="0">
                <a:solidFill>
                  <a:srgbClr val="575756"/>
                </a:solidFill>
                <a:latin typeface="Helvetica"/>
                <a:cs typeface="Helvetica"/>
              </a:rPr>
              <a:t>the</a:t>
            </a:r>
            <a:r>
              <a:rPr sz="2800" spc="-70" dirty="0">
                <a:solidFill>
                  <a:srgbClr val="575756"/>
                </a:solidFill>
                <a:latin typeface="Helvetica"/>
                <a:cs typeface="Helvetica"/>
              </a:rPr>
              <a:t> </a:t>
            </a:r>
            <a:r>
              <a:rPr sz="2800" dirty="0">
                <a:solidFill>
                  <a:srgbClr val="575756"/>
                </a:solidFill>
                <a:latin typeface="Helvetica"/>
                <a:cs typeface="Helvetica"/>
              </a:rPr>
              <a:t>Primary</a:t>
            </a:r>
            <a:r>
              <a:rPr sz="2800" spc="-75" dirty="0">
                <a:solidFill>
                  <a:srgbClr val="575756"/>
                </a:solidFill>
                <a:latin typeface="Helvetica"/>
                <a:cs typeface="Helvetica"/>
              </a:rPr>
              <a:t> </a:t>
            </a:r>
            <a:r>
              <a:rPr sz="2800" dirty="0">
                <a:solidFill>
                  <a:srgbClr val="575756"/>
                </a:solidFill>
                <a:latin typeface="Helvetica"/>
                <a:cs typeface="Helvetica"/>
              </a:rPr>
              <a:t>Care</a:t>
            </a:r>
            <a:r>
              <a:rPr sz="2800" spc="-75" dirty="0">
                <a:solidFill>
                  <a:srgbClr val="575756"/>
                </a:solidFill>
                <a:latin typeface="Helvetica"/>
                <a:cs typeface="Helvetica"/>
              </a:rPr>
              <a:t> </a:t>
            </a:r>
            <a:r>
              <a:rPr sz="2800" dirty="0">
                <a:solidFill>
                  <a:srgbClr val="575756"/>
                </a:solidFill>
                <a:latin typeface="Helvetica"/>
                <a:cs typeface="Helvetica"/>
              </a:rPr>
              <a:t>People</a:t>
            </a:r>
            <a:r>
              <a:rPr sz="2800" spc="-70" dirty="0">
                <a:solidFill>
                  <a:srgbClr val="575756"/>
                </a:solidFill>
                <a:latin typeface="Helvetica"/>
                <a:cs typeface="Helvetica"/>
              </a:rPr>
              <a:t> </a:t>
            </a:r>
            <a:r>
              <a:rPr sz="2800" dirty="0">
                <a:solidFill>
                  <a:srgbClr val="575756"/>
                </a:solidFill>
                <a:latin typeface="Helvetica"/>
                <a:cs typeface="Helvetica"/>
              </a:rPr>
              <a:t>Plan</a:t>
            </a:r>
            <a:r>
              <a:rPr sz="2800" spc="-75" dirty="0">
                <a:solidFill>
                  <a:srgbClr val="575756"/>
                </a:solidFill>
                <a:latin typeface="Helvetica"/>
                <a:cs typeface="Helvetica"/>
              </a:rPr>
              <a:t> </a:t>
            </a:r>
            <a:r>
              <a:rPr sz="2800" dirty="0">
                <a:solidFill>
                  <a:srgbClr val="575756"/>
                </a:solidFill>
                <a:latin typeface="Helvetica"/>
                <a:cs typeface="Helvetica"/>
              </a:rPr>
              <a:t>will</a:t>
            </a:r>
            <a:r>
              <a:rPr sz="2800" spc="-75" dirty="0">
                <a:solidFill>
                  <a:srgbClr val="575756"/>
                </a:solidFill>
                <a:latin typeface="Helvetica"/>
                <a:cs typeface="Helvetica"/>
              </a:rPr>
              <a:t> </a:t>
            </a:r>
            <a:r>
              <a:rPr sz="2800" dirty="0">
                <a:solidFill>
                  <a:srgbClr val="575756"/>
                </a:solidFill>
                <a:latin typeface="Helvetica"/>
                <a:cs typeface="Helvetica"/>
              </a:rPr>
              <a:t>be</a:t>
            </a:r>
            <a:r>
              <a:rPr sz="2800" spc="-70" dirty="0">
                <a:solidFill>
                  <a:srgbClr val="575756"/>
                </a:solidFill>
                <a:latin typeface="Helvetica"/>
                <a:cs typeface="Helvetica"/>
              </a:rPr>
              <a:t> </a:t>
            </a:r>
            <a:r>
              <a:rPr sz="2800" dirty="0">
                <a:solidFill>
                  <a:srgbClr val="575756"/>
                </a:solidFill>
                <a:latin typeface="Helvetica"/>
                <a:cs typeface="Helvetica"/>
              </a:rPr>
              <a:t>reported</a:t>
            </a:r>
            <a:r>
              <a:rPr sz="2800" spc="-75" dirty="0">
                <a:solidFill>
                  <a:srgbClr val="575756"/>
                </a:solidFill>
                <a:latin typeface="Helvetica"/>
                <a:cs typeface="Helvetica"/>
              </a:rPr>
              <a:t> </a:t>
            </a:r>
            <a:r>
              <a:rPr sz="2800" dirty="0">
                <a:solidFill>
                  <a:srgbClr val="575756"/>
                </a:solidFill>
                <a:latin typeface="Helvetica"/>
                <a:cs typeface="Helvetica"/>
              </a:rPr>
              <a:t>at</a:t>
            </a:r>
            <a:r>
              <a:rPr sz="2800" spc="-75" dirty="0">
                <a:solidFill>
                  <a:srgbClr val="575756"/>
                </a:solidFill>
                <a:latin typeface="Helvetica"/>
                <a:cs typeface="Helvetica"/>
              </a:rPr>
              <a:t> </a:t>
            </a:r>
            <a:r>
              <a:rPr sz="2800" dirty="0">
                <a:solidFill>
                  <a:srgbClr val="575756"/>
                </a:solidFill>
                <a:latin typeface="Helvetica"/>
                <a:cs typeface="Helvetica"/>
              </a:rPr>
              <a:t>Primary</a:t>
            </a:r>
            <a:r>
              <a:rPr sz="2800" spc="-70" dirty="0">
                <a:solidFill>
                  <a:srgbClr val="575756"/>
                </a:solidFill>
                <a:latin typeface="Helvetica"/>
                <a:cs typeface="Helvetica"/>
              </a:rPr>
              <a:t> </a:t>
            </a:r>
            <a:r>
              <a:rPr sz="2800" dirty="0">
                <a:solidFill>
                  <a:srgbClr val="575756"/>
                </a:solidFill>
                <a:latin typeface="Helvetica"/>
                <a:cs typeface="Helvetica"/>
              </a:rPr>
              <a:t>Care</a:t>
            </a:r>
            <a:r>
              <a:rPr sz="2800" spc="-75" dirty="0">
                <a:solidFill>
                  <a:srgbClr val="575756"/>
                </a:solidFill>
                <a:latin typeface="Helvetica"/>
                <a:cs typeface="Helvetica"/>
              </a:rPr>
              <a:t> </a:t>
            </a:r>
            <a:r>
              <a:rPr sz="2800" dirty="0">
                <a:solidFill>
                  <a:srgbClr val="575756"/>
                </a:solidFill>
                <a:latin typeface="Helvetica"/>
                <a:cs typeface="Helvetica"/>
              </a:rPr>
              <a:t>Group</a:t>
            </a:r>
            <a:r>
              <a:rPr sz="2800" spc="-75" dirty="0">
                <a:solidFill>
                  <a:srgbClr val="575756"/>
                </a:solidFill>
                <a:latin typeface="Helvetica"/>
                <a:cs typeface="Helvetica"/>
              </a:rPr>
              <a:t> </a:t>
            </a:r>
            <a:r>
              <a:rPr sz="2800" dirty="0">
                <a:solidFill>
                  <a:srgbClr val="575756"/>
                </a:solidFill>
                <a:latin typeface="Helvetica"/>
                <a:cs typeface="Helvetica"/>
              </a:rPr>
              <a:t>using</a:t>
            </a:r>
            <a:r>
              <a:rPr sz="2800" spc="-70" dirty="0">
                <a:solidFill>
                  <a:srgbClr val="575756"/>
                </a:solidFill>
                <a:latin typeface="Helvetica"/>
                <a:cs typeface="Helvetica"/>
              </a:rPr>
              <a:t> </a:t>
            </a:r>
            <a:r>
              <a:rPr sz="2800" spc="-50" dirty="0">
                <a:solidFill>
                  <a:srgbClr val="575756"/>
                </a:solidFill>
                <a:latin typeface="Helvetica"/>
                <a:cs typeface="Helvetica"/>
              </a:rPr>
              <a:t>a </a:t>
            </a:r>
            <a:r>
              <a:rPr sz="2800" spc="-10" dirty="0">
                <a:solidFill>
                  <a:srgbClr val="575756"/>
                </a:solidFill>
                <a:latin typeface="Helvetica"/>
                <a:cs typeface="Helvetica"/>
              </a:rPr>
              <a:t>performance</a:t>
            </a:r>
            <a:r>
              <a:rPr sz="2800" spc="-95" dirty="0">
                <a:solidFill>
                  <a:srgbClr val="575756"/>
                </a:solidFill>
                <a:latin typeface="Helvetica"/>
                <a:cs typeface="Helvetica"/>
              </a:rPr>
              <a:t> </a:t>
            </a:r>
            <a:r>
              <a:rPr sz="2800" spc="-10" dirty="0">
                <a:solidFill>
                  <a:srgbClr val="575756"/>
                </a:solidFill>
                <a:latin typeface="Helvetica"/>
                <a:cs typeface="Helvetica"/>
              </a:rPr>
              <a:t>tracker.</a:t>
            </a:r>
            <a:r>
              <a:rPr sz="2800" spc="-90" dirty="0">
                <a:solidFill>
                  <a:srgbClr val="575756"/>
                </a:solidFill>
                <a:latin typeface="Helvetica"/>
                <a:cs typeface="Helvetica"/>
              </a:rPr>
              <a:t> </a:t>
            </a:r>
            <a:r>
              <a:rPr sz="2800" dirty="0">
                <a:solidFill>
                  <a:srgbClr val="575756"/>
                </a:solidFill>
                <a:latin typeface="Helvetica"/>
                <a:cs typeface="Helvetica"/>
              </a:rPr>
              <a:t>Updated</a:t>
            </a:r>
            <a:r>
              <a:rPr sz="2800" spc="-95" dirty="0">
                <a:solidFill>
                  <a:srgbClr val="575756"/>
                </a:solidFill>
                <a:latin typeface="Helvetica"/>
                <a:cs typeface="Helvetica"/>
              </a:rPr>
              <a:t> </a:t>
            </a:r>
            <a:r>
              <a:rPr sz="2800" dirty="0">
                <a:solidFill>
                  <a:srgbClr val="575756"/>
                </a:solidFill>
                <a:latin typeface="Helvetica"/>
                <a:cs typeface="Helvetica"/>
              </a:rPr>
              <a:t>progress</a:t>
            </a:r>
            <a:r>
              <a:rPr sz="2800" spc="-90" dirty="0">
                <a:solidFill>
                  <a:srgbClr val="575756"/>
                </a:solidFill>
                <a:latin typeface="Helvetica"/>
                <a:cs typeface="Helvetica"/>
              </a:rPr>
              <a:t> </a:t>
            </a:r>
            <a:r>
              <a:rPr sz="2800" dirty="0">
                <a:solidFill>
                  <a:srgbClr val="575756"/>
                </a:solidFill>
                <a:latin typeface="Helvetica"/>
                <a:cs typeface="Helvetica"/>
              </a:rPr>
              <a:t>will</a:t>
            </a:r>
            <a:r>
              <a:rPr sz="2800" spc="-95" dirty="0">
                <a:solidFill>
                  <a:srgbClr val="575756"/>
                </a:solidFill>
                <a:latin typeface="Helvetica"/>
                <a:cs typeface="Helvetica"/>
              </a:rPr>
              <a:t> </a:t>
            </a:r>
            <a:r>
              <a:rPr sz="2800" dirty="0">
                <a:solidFill>
                  <a:srgbClr val="575756"/>
                </a:solidFill>
                <a:latin typeface="Helvetica"/>
                <a:cs typeface="Helvetica"/>
              </a:rPr>
              <a:t>be</a:t>
            </a:r>
            <a:r>
              <a:rPr sz="2800" spc="-90" dirty="0">
                <a:solidFill>
                  <a:srgbClr val="575756"/>
                </a:solidFill>
                <a:latin typeface="Helvetica"/>
                <a:cs typeface="Helvetica"/>
              </a:rPr>
              <a:t> </a:t>
            </a:r>
            <a:r>
              <a:rPr sz="2800" dirty="0">
                <a:solidFill>
                  <a:srgbClr val="575756"/>
                </a:solidFill>
                <a:latin typeface="Helvetica"/>
                <a:cs typeface="Helvetica"/>
              </a:rPr>
              <a:t>shared</a:t>
            </a:r>
            <a:r>
              <a:rPr sz="2800" spc="-95" dirty="0">
                <a:solidFill>
                  <a:srgbClr val="575756"/>
                </a:solidFill>
                <a:latin typeface="Helvetica"/>
                <a:cs typeface="Helvetica"/>
              </a:rPr>
              <a:t> </a:t>
            </a:r>
            <a:r>
              <a:rPr sz="2800" dirty="0">
                <a:solidFill>
                  <a:srgbClr val="575756"/>
                </a:solidFill>
                <a:latin typeface="Helvetica"/>
                <a:cs typeface="Helvetica"/>
              </a:rPr>
              <a:t>at</a:t>
            </a:r>
            <a:r>
              <a:rPr sz="2800" spc="-90" dirty="0">
                <a:solidFill>
                  <a:srgbClr val="575756"/>
                </a:solidFill>
                <a:latin typeface="Helvetica"/>
                <a:cs typeface="Helvetica"/>
              </a:rPr>
              <a:t> </a:t>
            </a:r>
            <a:r>
              <a:rPr sz="2800" dirty="0">
                <a:solidFill>
                  <a:srgbClr val="575756"/>
                </a:solidFill>
                <a:latin typeface="Helvetica"/>
                <a:cs typeface="Helvetica"/>
              </a:rPr>
              <a:t>People</a:t>
            </a:r>
            <a:r>
              <a:rPr sz="2800" spc="-95" dirty="0">
                <a:solidFill>
                  <a:srgbClr val="575756"/>
                </a:solidFill>
                <a:latin typeface="Helvetica"/>
                <a:cs typeface="Helvetica"/>
              </a:rPr>
              <a:t> </a:t>
            </a:r>
            <a:r>
              <a:rPr sz="2800" dirty="0">
                <a:solidFill>
                  <a:srgbClr val="575756"/>
                </a:solidFill>
                <a:latin typeface="Helvetica"/>
                <a:cs typeface="Helvetica"/>
              </a:rPr>
              <a:t>Board</a:t>
            </a:r>
            <a:r>
              <a:rPr sz="2800" spc="-90" dirty="0">
                <a:solidFill>
                  <a:srgbClr val="575756"/>
                </a:solidFill>
                <a:latin typeface="Helvetica"/>
                <a:cs typeface="Helvetica"/>
              </a:rPr>
              <a:t> </a:t>
            </a:r>
            <a:r>
              <a:rPr sz="2800" dirty="0">
                <a:solidFill>
                  <a:srgbClr val="575756"/>
                </a:solidFill>
                <a:latin typeface="Helvetica"/>
                <a:cs typeface="Helvetica"/>
              </a:rPr>
              <a:t>and</a:t>
            </a:r>
            <a:r>
              <a:rPr sz="2800" spc="-95" dirty="0">
                <a:solidFill>
                  <a:srgbClr val="575756"/>
                </a:solidFill>
                <a:latin typeface="Helvetica"/>
                <a:cs typeface="Helvetica"/>
              </a:rPr>
              <a:t> </a:t>
            </a:r>
            <a:r>
              <a:rPr sz="2800" dirty="0">
                <a:solidFill>
                  <a:srgbClr val="575756"/>
                </a:solidFill>
                <a:latin typeface="Helvetica"/>
                <a:cs typeface="Helvetica"/>
              </a:rPr>
              <a:t>Primary</a:t>
            </a:r>
            <a:r>
              <a:rPr sz="2800" spc="-90" dirty="0">
                <a:solidFill>
                  <a:srgbClr val="575756"/>
                </a:solidFill>
                <a:latin typeface="Helvetica"/>
                <a:cs typeface="Helvetica"/>
              </a:rPr>
              <a:t> </a:t>
            </a:r>
            <a:r>
              <a:rPr sz="2800" dirty="0">
                <a:solidFill>
                  <a:srgbClr val="575756"/>
                </a:solidFill>
                <a:latin typeface="Helvetica"/>
                <a:cs typeface="Helvetica"/>
              </a:rPr>
              <a:t>Care</a:t>
            </a:r>
            <a:r>
              <a:rPr sz="2800" spc="-95" dirty="0">
                <a:solidFill>
                  <a:srgbClr val="575756"/>
                </a:solidFill>
                <a:latin typeface="Helvetica"/>
                <a:cs typeface="Helvetica"/>
              </a:rPr>
              <a:t> </a:t>
            </a:r>
            <a:r>
              <a:rPr sz="2800" dirty="0">
                <a:solidFill>
                  <a:srgbClr val="575756"/>
                </a:solidFill>
                <a:latin typeface="Helvetica"/>
                <a:cs typeface="Helvetica"/>
              </a:rPr>
              <a:t>Workforce</a:t>
            </a:r>
            <a:r>
              <a:rPr sz="2800" spc="-90" dirty="0">
                <a:solidFill>
                  <a:srgbClr val="575756"/>
                </a:solidFill>
                <a:latin typeface="Helvetica"/>
                <a:cs typeface="Helvetica"/>
              </a:rPr>
              <a:t> </a:t>
            </a:r>
            <a:r>
              <a:rPr sz="2800" dirty="0">
                <a:solidFill>
                  <a:srgbClr val="575756"/>
                </a:solidFill>
                <a:latin typeface="Helvetica"/>
                <a:cs typeface="Helvetica"/>
              </a:rPr>
              <a:t>and</a:t>
            </a:r>
            <a:r>
              <a:rPr sz="2800" spc="-135" dirty="0">
                <a:solidFill>
                  <a:srgbClr val="575756"/>
                </a:solidFill>
                <a:latin typeface="Helvetica"/>
                <a:cs typeface="Helvetica"/>
              </a:rPr>
              <a:t> </a:t>
            </a:r>
            <a:r>
              <a:rPr sz="2800" spc="-10" dirty="0">
                <a:solidFill>
                  <a:srgbClr val="575756"/>
                </a:solidFill>
                <a:latin typeface="Helvetica"/>
                <a:cs typeface="Helvetica"/>
              </a:rPr>
              <a:t>Training </a:t>
            </a:r>
            <a:r>
              <a:rPr sz="2800" dirty="0">
                <a:solidFill>
                  <a:srgbClr val="575756"/>
                </a:solidFill>
                <a:latin typeface="Helvetica"/>
                <a:cs typeface="Helvetica"/>
              </a:rPr>
              <a:t>Hub</a:t>
            </a:r>
            <a:r>
              <a:rPr sz="2800" spc="-65" dirty="0">
                <a:solidFill>
                  <a:srgbClr val="575756"/>
                </a:solidFill>
                <a:latin typeface="Helvetica"/>
                <a:cs typeface="Helvetica"/>
              </a:rPr>
              <a:t> </a:t>
            </a:r>
            <a:r>
              <a:rPr sz="2800" spc="-10" dirty="0">
                <a:solidFill>
                  <a:srgbClr val="575756"/>
                </a:solidFill>
                <a:latin typeface="Helvetica"/>
                <a:cs typeface="Helvetica"/>
              </a:rPr>
              <a:t>Board.</a:t>
            </a:r>
            <a:endParaRPr sz="2800">
              <a:latin typeface="Helvetica"/>
              <a:cs typeface="Helvetica"/>
            </a:endParaRPr>
          </a:p>
          <a:p>
            <a:pPr>
              <a:lnSpc>
                <a:spcPct val="100000"/>
              </a:lnSpc>
              <a:spcBef>
                <a:spcPts val="155"/>
              </a:spcBef>
            </a:pPr>
            <a:endParaRPr sz="2800">
              <a:latin typeface="Helvetica"/>
              <a:cs typeface="Helvetica"/>
            </a:endParaRPr>
          </a:p>
          <a:p>
            <a:pPr marL="1541145">
              <a:lnSpc>
                <a:spcPct val="100000"/>
              </a:lnSpc>
              <a:spcBef>
                <a:spcPts val="5"/>
              </a:spcBef>
              <a:tabLst>
                <a:tab pos="7737475" algn="l"/>
                <a:tab pos="14475460" algn="l"/>
              </a:tabLst>
            </a:pPr>
            <a:r>
              <a:rPr sz="2900" b="1" spc="-10" dirty="0">
                <a:solidFill>
                  <a:srgbClr val="47B2E3"/>
                </a:solidFill>
                <a:latin typeface="Helvetica"/>
                <a:cs typeface="Helvetica"/>
              </a:rPr>
              <a:t>Collaboratives</a:t>
            </a:r>
            <a:r>
              <a:rPr sz="2900" b="1" dirty="0">
                <a:solidFill>
                  <a:srgbClr val="47B2E3"/>
                </a:solidFill>
                <a:latin typeface="Helvetica"/>
                <a:cs typeface="Helvetica"/>
              </a:rPr>
              <a:t>	</a:t>
            </a:r>
            <a:r>
              <a:rPr sz="2900" b="1" spc="-10" dirty="0">
                <a:solidFill>
                  <a:srgbClr val="50B796"/>
                </a:solidFill>
                <a:latin typeface="Helvetica"/>
                <a:cs typeface="Helvetica"/>
              </a:rPr>
              <a:t>Commissioner</a:t>
            </a:r>
            <a:r>
              <a:rPr sz="2900" b="1" dirty="0">
                <a:solidFill>
                  <a:srgbClr val="50B796"/>
                </a:solidFill>
                <a:latin typeface="Helvetica"/>
                <a:cs typeface="Helvetica"/>
              </a:rPr>
              <a:t>	</a:t>
            </a:r>
            <a:r>
              <a:rPr sz="2900" b="1" spc="-10" dirty="0">
                <a:solidFill>
                  <a:srgbClr val="94C247"/>
                </a:solidFill>
                <a:latin typeface="Helvetica"/>
                <a:cs typeface="Helvetica"/>
              </a:rPr>
              <a:t>Provider</a:t>
            </a:r>
            <a:endParaRPr sz="2900">
              <a:latin typeface="Helvetica"/>
              <a:cs typeface="Helvetica"/>
            </a:endParaRPr>
          </a:p>
        </p:txBody>
      </p:sp>
      <p:sp>
        <p:nvSpPr>
          <p:cNvPr id="6" name="object 6"/>
          <p:cNvSpPr/>
          <p:nvPr/>
        </p:nvSpPr>
        <p:spPr>
          <a:xfrm>
            <a:off x="3854526" y="9626331"/>
            <a:ext cx="0" cy="635"/>
          </a:xfrm>
          <a:custGeom>
            <a:avLst/>
            <a:gdLst/>
            <a:ahLst/>
            <a:cxnLst/>
            <a:rect l="l" t="t" r="r" b="b"/>
            <a:pathLst>
              <a:path h="634">
                <a:moveTo>
                  <a:pt x="0" y="0"/>
                </a:moveTo>
                <a:lnTo>
                  <a:pt x="0" y="544"/>
                </a:lnTo>
              </a:path>
            </a:pathLst>
          </a:custGeom>
          <a:ln w="32470">
            <a:solidFill>
              <a:srgbClr val="B91982"/>
            </a:solidFill>
          </a:ln>
        </p:spPr>
        <p:txBody>
          <a:bodyPr wrap="square" lIns="0" tIns="0" rIns="0" bIns="0" rtlCol="0"/>
          <a:lstStyle/>
          <a:p>
            <a:endParaRPr/>
          </a:p>
        </p:txBody>
      </p:sp>
      <p:grpSp>
        <p:nvGrpSpPr>
          <p:cNvPr id="7" name="object 7"/>
          <p:cNvGrpSpPr/>
          <p:nvPr/>
        </p:nvGrpSpPr>
        <p:grpSpPr>
          <a:xfrm>
            <a:off x="3838291" y="9699313"/>
            <a:ext cx="33020" cy="237490"/>
            <a:chOff x="3838291" y="9699313"/>
            <a:chExt cx="33020" cy="237490"/>
          </a:xfrm>
        </p:grpSpPr>
        <p:sp>
          <p:nvSpPr>
            <p:cNvPr id="8" name="object 8"/>
            <p:cNvSpPr/>
            <p:nvPr/>
          </p:nvSpPr>
          <p:spPr>
            <a:xfrm>
              <a:off x="3854526" y="9699313"/>
              <a:ext cx="0" cy="184785"/>
            </a:xfrm>
            <a:custGeom>
              <a:avLst/>
              <a:gdLst/>
              <a:ahLst/>
              <a:cxnLst/>
              <a:rect l="l" t="t" r="r" b="b"/>
              <a:pathLst>
                <a:path h="184784">
                  <a:moveTo>
                    <a:pt x="0" y="0"/>
                  </a:moveTo>
                  <a:lnTo>
                    <a:pt x="0" y="184203"/>
                  </a:lnTo>
                </a:path>
              </a:pathLst>
            </a:custGeom>
            <a:ln w="32470">
              <a:solidFill>
                <a:srgbClr val="B91982"/>
              </a:solidFill>
              <a:prstDash val="dot"/>
            </a:ln>
          </p:spPr>
          <p:txBody>
            <a:bodyPr wrap="square" lIns="0" tIns="0" rIns="0" bIns="0" rtlCol="0"/>
            <a:lstStyle/>
            <a:p>
              <a:endParaRPr/>
            </a:p>
          </p:txBody>
        </p:sp>
        <p:sp>
          <p:nvSpPr>
            <p:cNvPr id="9" name="object 9"/>
            <p:cNvSpPr/>
            <p:nvPr/>
          </p:nvSpPr>
          <p:spPr>
            <a:xfrm>
              <a:off x="3854526" y="9919737"/>
              <a:ext cx="635" cy="635"/>
            </a:xfrm>
            <a:custGeom>
              <a:avLst/>
              <a:gdLst/>
              <a:ahLst/>
              <a:cxnLst/>
              <a:rect l="l" t="t" r="r" b="b"/>
              <a:pathLst>
                <a:path w="635" h="634">
                  <a:moveTo>
                    <a:pt x="0" y="0"/>
                  </a:moveTo>
                  <a:lnTo>
                    <a:pt x="0" y="544"/>
                  </a:lnTo>
                  <a:lnTo>
                    <a:pt x="544" y="544"/>
                  </a:lnTo>
                </a:path>
              </a:pathLst>
            </a:custGeom>
            <a:ln w="32470">
              <a:solidFill>
                <a:srgbClr val="B91982"/>
              </a:solidFill>
            </a:ln>
          </p:spPr>
          <p:txBody>
            <a:bodyPr wrap="square" lIns="0" tIns="0" rIns="0" bIns="0" rtlCol="0"/>
            <a:lstStyle/>
            <a:p>
              <a:endParaRPr/>
            </a:p>
          </p:txBody>
        </p:sp>
      </p:grpSp>
      <p:grpSp>
        <p:nvGrpSpPr>
          <p:cNvPr id="10" name="object 10"/>
          <p:cNvGrpSpPr/>
          <p:nvPr/>
        </p:nvGrpSpPr>
        <p:grpSpPr>
          <a:xfrm>
            <a:off x="3930683" y="9903498"/>
            <a:ext cx="15126335" cy="33020"/>
            <a:chOff x="3930683" y="9903498"/>
            <a:chExt cx="15126335" cy="33020"/>
          </a:xfrm>
        </p:grpSpPr>
        <p:sp>
          <p:nvSpPr>
            <p:cNvPr id="11" name="object 11"/>
            <p:cNvSpPr/>
            <p:nvPr/>
          </p:nvSpPr>
          <p:spPr>
            <a:xfrm>
              <a:off x="3930683" y="9920278"/>
              <a:ext cx="15071725" cy="0"/>
            </a:xfrm>
            <a:custGeom>
              <a:avLst/>
              <a:gdLst/>
              <a:ahLst/>
              <a:cxnLst/>
              <a:rect l="l" t="t" r="r" b="b"/>
              <a:pathLst>
                <a:path w="15071725">
                  <a:moveTo>
                    <a:pt x="0" y="0"/>
                  </a:moveTo>
                  <a:lnTo>
                    <a:pt x="15071384" y="0"/>
                  </a:lnTo>
                </a:path>
              </a:pathLst>
            </a:custGeom>
            <a:ln w="32470">
              <a:solidFill>
                <a:srgbClr val="B91982"/>
              </a:solidFill>
              <a:prstDash val="dot"/>
            </a:ln>
          </p:spPr>
          <p:txBody>
            <a:bodyPr wrap="square" lIns="0" tIns="0" rIns="0" bIns="0" rtlCol="0"/>
            <a:lstStyle/>
            <a:p>
              <a:endParaRPr/>
            </a:p>
          </p:txBody>
        </p:sp>
        <p:sp>
          <p:nvSpPr>
            <p:cNvPr id="12" name="object 12"/>
            <p:cNvSpPr/>
            <p:nvPr/>
          </p:nvSpPr>
          <p:spPr>
            <a:xfrm>
              <a:off x="19039875" y="9919733"/>
              <a:ext cx="635" cy="635"/>
            </a:xfrm>
            <a:custGeom>
              <a:avLst/>
              <a:gdLst/>
              <a:ahLst/>
              <a:cxnLst/>
              <a:rect l="l" t="t" r="r" b="b"/>
              <a:pathLst>
                <a:path w="634" h="634">
                  <a:moveTo>
                    <a:pt x="0" y="544"/>
                  </a:moveTo>
                  <a:lnTo>
                    <a:pt x="544" y="544"/>
                  </a:lnTo>
                  <a:lnTo>
                    <a:pt x="544" y="0"/>
                  </a:lnTo>
                </a:path>
              </a:pathLst>
            </a:custGeom>
            <a:ln w="32470">
              <a:solidFill>
                <a:srgbClr val="B91982"/>
              </a:solidFill>
            </a:ln>
          </p:spPr>
          <p:txBody>
            <a:bodyPr wrap="square" lIns="0" tIns="0" rIns="0" bIns="0" rtlCol="0"/>
            <a:lstStyle/>
            <a:p>
              <a:endParaRPr/>
            </a:p>
          </p:txBody>
        </p:sp>
      </p:grpSp>
      <p:grpSp>
        <p:nvGrpSpPr>
          <p:cNvPr id="13" name="object 13"/>
          <p:cNvGrpSpPr/>
          <p:nvPr/>
        </p:nvGrpSpPr>
        <p:grpSpPr>
          <a:xfrm>
            <a:off x="19023638" y="5485839"/>
            <a:ext cx="33020" cy="4358005"/>
            <a:chOff x="19023638" y="5485839"/>
            <a:chExt cx="33020" cy="4358005"/>
          </a:xfrm>
        </p:grpSpPr>
        <p:sp>
          <p:nvSpPr>
            <p:cNvPr id="14" name="object 14"/>
            <p:cNvSpPr/>
            <p:nvPr/>
          </p:nvSpPr>
          <p:spPr>
            <a:xfrm>
              <a:off x="19040418" y="5540829"/>
              <a:ext cx="0" cy="4302760"/>
            </a:xfrm>
            <a:custGeom>
              <a:avLst/>
              <a:gdLst/>
              <a:ahLst/>
              <a:cxnLst/>
              <a:rect l="l" t="t" r="r" b="b"/>
              <a:pathLst>
                <a:path h="4302759">
                  <a:moveTo>
                    <a:pt x="0" y="4302486"/>
                  </a:moveTo>
                  <a:lnTo>
                    <a:pt x="0" y="0"/>
                  </a:lnTo>
                </a:path>
              </a:pathLst>
            </a:custGeom>
            <a:ln w="32470">
              <a:solidFill>
                <a:srgbClr val="B91982"/>
              </a:solidFill>
              <a:prstDash val="dot"/>
            </a:ln>
          </p:spPr>
          <p:txBody>
            <a:bodyPr wrap="square" lIns="0" tIns="0" rIns="0" bIns="0" rtlCol="0"/>
            <a:lstStyle/>
            <a:p>
              <a:endParaRPr/>
            </a:p>
          </p:txBody>
        </p:sp>
        <p:sp>
          <p:nvSpPr>
            <p:cNvPr id="15" name="object 15"/>
            <p:cNvSpPr/>
            <p:nvPr/>
          </p:nvSpPr>
          <p:spPr>
            <a:xfrm>
              <a:off x="19039873" y="5502074"/>
              <a:ext cx="635" cy="635"/>
            </a:xfrm>
            <a:custGeom>
              <a:avLst/>
              <a:gdLst/>
              <a:ahLst/>
              <a:cxnLst/>
              <a:rect l="l" t="t" r="r" b="b"/>
              <a:pathLst>
                <a:path w="634" h="635">
                  <a:moveTo>
                    <a:pt x="544" y="544"/>
                  </a:moveTo>
                  <a:lnTo>
                    <a:pt x="544" y="0"/>
                  </a:lnTo>
                  <a:lnTo>
                    <a:pt x="0" y="0"/>
                  </a:lnTo>
                </a:path>
              </a:pathLst>
            </a:custGeom>
            <a:ln w="32470">
              <a:solidFill>
                <a:srgbClr val="B91982"/>
              </a:solidFill>
            </a:ln>
          </p:spPr>
          <p:txBody>
            <a:bodyPr wrap="square" lIns="0" tIns="0" rIns="0" bIns="0" rtlCol="0"/>
            <a:lstStyle/>
            <a:p>
              <a:endParaRPr/>
            </a:p>
          </p:txBody>
        </p:sp>
      </p:grpSp>
      <p:grpSp>
        <p:nvGrpSpPr>
          <p:cNvPr id="16" name="object 16"/>
          <p:cNvGrpSpPr/>
          <p:nvPr/>
        </p:nvGrpSpPr>
        <p:grpSpPr>
          <a:xfrm>
            <a:off x="18804317" y="5485567"/>
            <a:ext cx="180340" cy="33020"/>
            <a:chOff x="18804317" y="5485567"/>
            <a:chExt cx="180340" cy="33020"/>
          </a:xfrm>
        </p:grpSpPr>
        <p:sp>
          <p:nvSpPr>
            <p:cNvPr id="17" name="object 17"/>
            <p:cNvSpPr/>
            <p:nvPr/>
          </p:nvSpPr>
          <p:spPr>
            <a:xfrm>
              <a:off x="18857439" y="5502077"/>
              <a:ext cx="110489" cy="0"/>
            </a:xfrm>
            <a:custGeom>
              <a:avLst/>
              <a:gdLst/>
              <a:ahLst/>
              <a:cxnLst/>
              <a:rect l="l" t="t" r="r" b="b"/>
              <a:pathLst>
                <a:path w="110490">
                  <a:moveTo>
                    <a:pt x="110289" y="0"/>
                  </a:moveTo>
                  <a:lnTo>
                    <a:pt x="0" y="0"/>
                  </a:lnTo>
                </a:path>
              </a:pathLst>
            </a:custGeom>
            <a:ln w="32470">
              <a:solidFill>
                <a:srgbClr val="B91982"/>
              </a:solidFill>
              <a:prstDash val="dot"/>
            </a:ln>
          </p:spPr>
          <p:txBody>
            <a:bodyPr wrap="square" lIns="0" tIns="0" rIns="0" bIns="0" rtlCol="0"/>
            <a:lstStyle/>
            <a:p>
              <a:endParaRPr/>
            </a:p>
          </p:txBody>
        </p:sp>
        <p:sp>
          <p:nvSpPr>
            <p:cNvPr id="18" name="object 18"/>
            <p:cNvSpPr/>
            <p:nvPr/>
          </p:nvSpPr>
          <p:spPr>
            <a:xfrm>
              <a:off x="18820827" y="5502077"/>
              <a:ext cx="635" cy="0"/>
            </a:xfrm>
            <a:custGeom>
              <a:avLst/>
              <a:gdLst/>
              <a:ahLst/>
              <a:cxnLst/>
              <a:rect l="l" t="t" r="r" b="b"/>
              <a:pathLst>
                <a:path w="634">
                  <a:moveTo>
                    <a:pt x="544" y="0"/>
                  </a:moveTo>
                  <a:lnTo>
                    <a:pt x="0" y="0"/>
                  </a:lnTo>
                </a:path>
              </a:pathLst>
            </a:custGeom>
            <a:ln w="32470">
              <a:solidFill>
                <a:srgbClr val="B91982"/>
              </a:solidFill>
            </a:ln>
          </p:spPr>
          <p:txBody>
            <a:bodyPr wrap="square" lIns="0" tIns="0" rIns="0" bIns="0" rtlCol="0"/>
            <a:lstStyle/>
            <a:p>
              <a:endParaRPr/>
            </a:p>
          </p:txBody>
        </p:sp>
      </p:grpSp>
      <p:sp>
        <p:nvSpPr>
          <p:cNvPr id="19" name="object 19"/>
          <p:cNvSpPr/>
          <p:nvPr/>
        </p:nvSpPr>
        <p:spPr>
          <a:xfrm>
            <a:off x="8658193" y="8170049"/>
            <a:ext cx="2783205" cy="260350"/>
          </a:xfrm>
          <a:custGeom>
            <a:avLst/>
            <a:gdLst/>
            <a:ahLst/>
            <a:cxnLst/>
            <a:rect l="l" t="t" r="r" b="b"/>
            <a:pathLst>
              <a:path w="2783204" h="260350">
                <a:moveTo>
                  <a:pt x="2782721" y="0"/>
                </a:moveTo>
                <a:lnTo>
                  <a:pt x="2782721" y="259908"/>
                </a:lnTo>
                <a:lnTo>
                  <a:pt x="0" y="259908"/>
                </a:lnTo>
                <a:lnTo>
                  <a:pt x="0" y="0"/>
                </a:lnTo>
              </a:path>
            </a:pathLst>
          </a:custGeom>
          <a:ln w="54124">
            <a:solidFill>
              <a:srgbClr val="0073CE"/>
            </a:solidFill>
          </a:ln>
        </p:spPr>
        <p:txBody>
          <a:bodyPr wrap="square" lIns="0" tIns="0" rIns="0" bIns="0" rtlCol="0"/>
          <a:lstStyle/>
          <a:p>
            <a:endParaRPr/>
          </a:p>
        </p:txBody>
      </p:sp>
      <p:sp>
        <p:nvSpPr>
          <p:cNvPr id="20" name="object 20"/>
          <p:cNvSpPr txBox="1"/>
          <p:nvPr/>
        </p:nvSpPr>
        <p:spPr>
          <a:xfrm>
            <a:off x="1392271" y="5155225"/>
            <a:ext cx="4925060" cy="694055"/>
          </a:xfrm>
          <a:prstGeom prst="rect">
            <a:avLst/>
          </a:prstGeom>
          <a:solidFill>
            <a:srgbClr val="47B2E3"/>
          </a:solidFill>
        </p:spPr>
        <p:txBody>
          <a:bodyPr vert="horz" wrap="square" lIns="0" tIns="149225" rIns="0" bIns="0" rtlCol="0">
            <a:spAutoFit/>
          </a:bodyPr>
          <a:lstStyle/>
          <a:p>
            <a:pPr algn="ctr">
              <a:lnSpc>
                <a:spcPct val="100000"/>
              </a:lnSpc>
              <a:spcBef>
                <a:spcPts val="1175"/>
              </a:spcBef>
            </a:pPr>
            <a:r>
              <a:rPr sz="2200" b="1" dirty="0">
                <a:solidFill>
                  <a:srgbClr val="FFFFFF"/>
                </a:solidFill>
                <a:latin typeface="Helvetica"/>
                <a:cs typeface="Helvetica"/>
              </a:rPr>
              <a:t>Coventry</a:t>
            </a:r>
            <a:r>
              <a:rPr sz="2200" b="1" spc="-25" dirty="0">
                <a:solidFill>
                  <a:srgbClr val="FFFFFF"/>
                </a:solidFill>
                <a:latin typeface="Helvetica"/>
                <a:cs typeface="Helvetica"/>
              </a:rPr>
              <a:t> </a:t>
            </a:r>
            <a:r>
              <a:rPr sz="2200" b="1" dirty="0">
                <a:solidFill>
                  <a:srgbClr val="FFFFFF"/>
                </a:solidFill>
                <a:latin typeface="Helvetica"/>
                <a:cs typeface="Helvetica"/>
              </a:rPr>
              <a:t>Care</a:t>
            </a:r>
            <a:r>
              <a:rPr sz="2200" b="1" spc="-25" dirty="0">
                <a:solidFill>
                  <a:srgbClr val="FFFFFF"/>
                </a:solidFill>
                <a:latin typeface="Helvetica"/>
                <a:cs typeface="Helvetica"/>
              </a:rPr>
              <a:t> </a:t>
            </a:r>
            <a:r>
              <a:rPr sz="2200" b="1" spc="-10" dirty="0">
                <a:solidFill>
                  <a:srgbClr val="FFFFFF"/>
                </a:solidFill>
                <a:latin typeface="Helvetica"/>
                <a:cs typeface="Helvetica"/>
              </a:rPr>
              <a:t>Collaborative</a:t>
            </a:r>
            <a:endParaRPr sz="2200">
              <a:latin typeface="Helvetica"/>
              <a:cs typeface="Helvetica"/>
            </a:endParaRPr>
          </a:p>
        </p:txBody>
      </p:sp>
      <p:sp>
        <p:nvSpPr>
          <p:cNvPr id="21" name="object 21"/>
          <p:cNvSpPr txBox="1"/>
          <p:nvPr/>
        </p:nvSpPr>
        <p:spPr>
          <a:xfrm>
            <a:off x="1392271" y="6349984"/>
            <a:ext cx="4925060" cy="694055"/>
          </a:xfrm>
          <a:prstGeom prst="rect">
            <a:avLst/>
          </a:prstGeom>
          <a:solidFill>
            <a:srgbClr val="47B2E3"/>
          </a:solidFill>
        </p:spPr>
        <p:txBody>
          <a:bodyPr vert="horz" wrap="square" lIns="0" tIns="150495" rIns="0" bIns="0" rtlCol="0">
            <a:spAutoFit/>
          </a:bodyPr>
          <a:lstStyle/>
          <a:p>
            <a:pPr marL="277495">
              <a:lnSpc>
                <a:spcPct val="100000"/>
              </a:lnSpc>
              <a:spcBef>
                <a:spcPts val="1185"/>
              </a:spcBef>
            </a:pPr>
            <a:r>
              <a:rPr sz="2200" b="1" dirty="0">
                <a:solidFill>
                  <a:srgbClr val="FFFFFF"/>
                </a:solidFill>
                <a:latin typeface="Helvetica"/>
                <a:cs typeface="Helvetica"/>
              </a:rPr>
              <a:t>Warwickshire</a:t>
            </a:r>
            <a:r>
              <a:rPr sz="2200" b="1" spc="-75" dirty="0">
                <a:solidFill>
                  <a:srgbClr val="FFFFFF"/>
                </a:solidFill>
                <a:latin typeface="Helvetica"/>
                <a:cs typeface="Helvetica"/>
              </a:rPr>
              <a:t> </a:t>
            </a:r>
            <a:r>
              <a:rPr sz="2200" b="1" dirty="0">
                <a:solidFill>
                  <a:srgbClr val="FFFFFF"/>
                </a:solidFill>
                <a:latin typeface="Helvetica"/>
                <a:cs typeface="Helvetica"/>
              </a:rPr>
              <a:t>Care</a:t>
            </a:r>
            <a:r>
              <a:rPr sz="2200" b="1" spc="-75" dirty="0">
                <a:solidFill>
                  <a:srgbClr val="FFFFFF"/>
                </a:solidFill>
                <a:latin typeface="Helvetica"/>
                <a:cs typeface="Helvetica"/>
              </a:rPr>
              <a:t> </a:t>
            </a:r>
            <a:r>
              <a:rPr sz="2200" b="1" spc="-10" dirty="0">
                <a:solidFill>
                  <a:srgbClr val="FFFFFF"/>
                </a:solidFill>
                <a:latin typeface="Helvetica"/>
                <a:cs typeface="Helvetica"/>
              </a:rPr>
              <a:t>Collaborative</a:t>
            </a:r>
            <a:endParaRPr sz="2200">
              <a:latin typeface="Helvetica"/>
              <a:cs typeface="Helvetica"/>
            </a:endParaRPr>
          </a:p>
        </p:txBody>
      </p:sp>
      <p:sp>
        <p:nvSpPr>
          <p:cNvPr id="22" name="object 22"/>
          <p:cNvSpPr/>
          <p:nvPr/>
        </p:nvSpPr>
        <p:spPr>
          <a:xfrm>
            <a:off x="1392271" y="7544734"/>
            <a:ext cx="4925060" cy="2082164"/>
          </a:xfrm>
          <a:custGeom>
            <a:avLst/>
            <a:gdLst/>
            <a:ahLst/>
            <a:cxnLst/>
            <a:rect l="l" t="t" r="r" b="b"/>
            <a:pathLst>
              <a:path w="4925060" h="2082165">
                <a:moveTo>
                  <a:pt x="4924509" y="0"/>
                </a:moveTo>
                <a:lnTo>
                  <a:pt x="0" y="0"/>
                </a:lnTo>
                <a:lnTo>
                  <a:pt x="0" y="2081591"/>
                </a:lnTo>
                <a:lnTo>
                  <a:pt x="4924509" y="2081591"/>
                </a:lnTo>
                <a:lnTo>
                  <a:pt x="4924509" y="0"/>
                </a:lnTo>
                <a:close/>
              </a:path>
            </a:pathLst>
          </a:custGeom>
          <a:solidFill>
            <a:srgbClr val="47B2E3"/>
          </a:solidFill>
        </p:spPr>
        <p:txBody>
          <a:bodyPr wrap="square" lIns="0" tIns="0" rIns="0" bIns="0" rtlCol="0"/>
          <a:lstStyle/>
          <a:p>
            <a:endParaRPr/>
          </a:p>
        </p:txBody>
      </p:sp>
      <p:sp>
        <p:nvSpPr>
          <p:cNvPr id="23" name="object 23"/>
          <p:cNvSpPr txBox="1"/>
          <p:nvPr/>
        </p:nvSpPr>
        <p:spPr>
          <a:xfrm>
            <a:off x="1669769" y="7717541"/>
            <a:ext cx="2780665" cy="363220"/>
          </a:xfrm>
          <a:prstGeom prst="rect">
            <a:avLst/>
          </a:prstGeom>
        </p:spPr>
        <p:txBody>
          <a:bodyPr vert="horz" wrap="square" lIns="0" tIns="14604" rIns="0" bIns="0" rtlCol="0">
            <a:spAutoFit/>
          </a:bodyPr>
          <a:lstStyle/>
          <a:p>
            <a:pPr>
              <a:lnSpc>
                <a:spcPct val="100000"/>
              </a:lnSpc>
              <a:spcBef>
                <a:spcPts val="114"/>
              </a:spcBef>
            </a:pPr>
            <a:r>
              <a:rPr sz="2200" b="1" dirty="0">
                <a:solidFill>
                  <a:srgbClr val="FFFFFF"/>
                </a:solidFill>
                <a:latin typeface="Helvetica"/>
                <a:cs typeface="Helvetica"/>
              </a:rPr>
              <a:t>Other</a:t>
            </a:r>
            <a:r>
              <a:rPr sz="2200" b="1" spc="-20" dirty="0">
                <a:solidFill>
                  <a:srgbClr val="FFFFFF"/>
                </a:solidFill>
                <a:latin typeface="Helvetica"/>
                <a:cs typeface="Helvetica"/>
              </a:rPr>
              <a:t> </a:t>
            </a:r>
            <a:r>
              <a:rPr sz="2200" b="1" spc="-10" dirty="0">
                <a:solidFill>
                  <a:srgbClr val="FFFFFF"/>
                </a:solidFill>
                <a:latin typeface="Helvetica"/>
                <a:cs typeface="Helvetica"/>
              </a:rPr>
              <a:t>Collaboratives</a:t>
            </a:r>
            <a:endParaRPr sz="2200">
              <a:latin typeface="Helvetica"/>
              <a:cs typeface="Helvetica"/>
            </a:endParaRPr>
          </a:p>
        </p:txBody>
      </p:sp>
      <p:sp>
        <p:nvSpPr>
          <p:cNvPr id="24" name="object 24"/>
          <p:cNvSpPr txBox="1"/>
          <p:nvPr/>
        </p:nvSpPr>
        <p:spPr>
          <a:xfrm>
            <a:off x="1669769" y="8093461"/>
            <a:ext cx="3354704" cy="1298575"/>
          </a:xfrm>
          <a:prstGeom prst="rect">
            <a:avLst/>
          </a:prstGeom>
        </p:spPr>
        <p:txBody>
          <a:bodyPr vert="horz" wrap="square" lIns="0" tIns="48260" rIns="0" bIns="0" rtlCol="0">
            <a:spAutoFit/>
          </a:bodyPr>
          <a:lstStyle/>
          <a:p>
            <a:pPr marL="389255" indent="-389255">
              <a:lnSpc>
                <a:spcPct val="100000"/>
              </a:lnSpc>
              <a:spcBef>
                <a:spcPts val="380"/>
              </a:spcBef>
              <a:buChar char="•"/>
              <a:tabLst>
                <a:tab pos="389255" algn="l"/>
              </a:tabLst>
            </a:pPr>
            <a:r>
              <a:rPr sz="1850" dirty="0">
                <a:solidFill>
                  <a:srgbClr val="FFFFFF"/>
                </a:solidFill>
                <a:latin typeface="Helvetica"/>
                <a:cs typeface="Helvetica"/>
              </a:rPr>
              <a:t>Acute</a:t>
            </a:r>
            <a:r>
              <a:rPr sz="1850" spc="30" dirty="0">
                <a:solidFill>
                  <a:srgbClr val="FFFFFF"/>
                </a:solidFill>
                <a:latin typeface="Helvetica"/>
                <a:cs typeface="Helvetica"/>
              </a:rPr>
              <a:t> </a:t>
            </a:r>
            <a:r>
              <a:rPr sz="1850" spc="-10" dirty="0">
                <a:solidFill>
                  <a:srgbClr val="FFFFFF"/>
                </a:solidFill>
                <a:latin typeface="Helvetica"/>
                <a:cs typeface="Helvetica"/>
              </a:rPr>
              <a:t>Provider</a:t>
            </a:r>
            <a:endParaRPr sz="1850">
              <a:latin typeface="Helvetica"/>
              <a:cs typeface="Helvetica"/>
            </a:endParaRPr>
          </a:p>
          <a:p>
            <a:pPr marL="389255" indent="-389255">
              <a:lnSpc>
                <a:spcPct val="100000"/>
              </a:lnSpc>
              <a:spcBef>
                <a:spcPts val="285"/>
              </a:spcBef>
              <a:buChar char="•"/>
              <a:tabLst>
                <a:tab pos="389255" algn="l"/>
              </a:tabLst>
            </a:pPr>
            <a:r>
              <a:rPr sz="1850" dirty="0">
                <a:solidFill>
                  <a:srgbClr val="FFFFFF"/>
                </a:solidFill>
                <a:latin typeface="Helvetica"/>
                <a:cs typeface="Helvetica"/>
              </a:rPr>
              <a:t>Learning</a:t>
            </a:r>
            <a:r>
              <a:rPr sz="1850" spc="45" dirty="0">
                <a:solidFill>
                  <a:srgbClr val="FFFFFF"/>
                </a:solidFill>
                <a:latin typeface="Helvetica"/>
                <a:cs typeface="Helvetica"/>
              </a:rPr>
              <a:t> </a:t>
            </a:r>
            <a:r>
              <a:rPr sz="1850" dirty="0">
                <a:solidFill>
                  <a:srgbClr val="FFFFFF"/>
                </a:solidFill>
                <a:latin typeface="Helvetica"/>
                <a:cs typeface="Helvetica"/>
              </a:rPr>
              <a:t>Disability</a:t>
            </a:r>
            <a:r>
              <a:rPr sz="1850" spc="50" dirty="0">
                <a:solidFill>
                  <a:srgbClr val="FFFFFF"/>
                </a:solidFill>
                <a:latin typeface="Helvetica"/>
                <a:cs typeface="Helvetica"/>
              </a:rPr>
              <a:t> </a:t>
            </a:r>
            <a:r>
              <a:rPr sz="1850" dirty="0">
                <a:solidFill>
                  <a:srgbClr val="FFFFFF"/>
                </a:solidFill>
                <a:latin typeface="Helvetica"/>
                <a:cs typeface="Helvetica"/>
              </a:rPr>
              <a:t>&amp;</a:t>
            </a:r>
            <a:r>
              <a:rPr sz="1850" spc="-60" dirty="0">
                <a:solidFill>
                  <a:srgbClr val="FFFFFF"/>
                </a:solidFill>
                <a:latin typeface="Helvetica"/>
                <a:cs typeface="Helvetica"/>
              </a:rPr>
              <a:t> </a:t>
            </a:r>
            <a:r>
              <a:rPr sz="1850" spc="-10" dirty="0">
                <a:solidFill>
                  <a:srgbClr val="FFFFFF"/>
                </a:solidFill>
                <a:latin typeface="Helvetica"/>
                <a:cs typeface="Helvetica"/>
              </a:rPr>
              <a:t>Autism</a:t>
            </a:r>
            <a:endParaRPr sz="1850">
              <a:latin typeface="Helvetica"/>
              <a:cs typeface="Helvetica"/>
            </a:endParaRPr>
          </a:p>
          <a:p>
            <a:pPr marL="389255" indent="-389255">
              <a:lnSpc>
                <a:spcPct val="100000"/>
              </a:lnSpc>
              <a:spcBef>
                <a:spcPts val="285"/>
              </a:spcBef>
              <a:buChar char="•"/>
              <a:tabLst>
                <a:tab pos="389255" algn="l"/>
              </a:tabLst>
            </a:pPr>
            <a:r>
              <a:rPr sz="1850" dirty="0">
                <a:solidFill>
                  <a:srgbClr val="FFFFFF"/>
                </a:solidFill>
                <a:latin typeface="Helvetica"/>
                <a:cs typeface="Helvetica"/>
              </a:rPr>
              <a:t>Mental</a:t>
            </a:r>
            <a:r>
              <a:rPr sz="1850" spc="35" dirty="0">
                <a:solidFill>
                  <a:srgbClr val="FFFFFF"/>
                </a:solidFill>
                <a:latin typeface="Helvetica"/>
                <a:cs typeface="Helvetica"/>
              </a:rPr>
              <a:t> </a:t>
            </a:r>
            <a:r>
              <a:rPr sz="1850" spc="-10" dirty="0">
                <a:solidFill>
                  <a:srgbClr val="FFFFFF"/>
                </a:solidFill>
                <a:latin typeface="Helvetica"/>
                <a:cs typeface="Helvetica"/>
              </a:rPr>
              <a:t>Health</a:t>
            </a:r>
            <a:endParaRPr sz="1850">
              <a:latin typeface="Helvetica"/>
              <a:cs typeface="Helvetica"/>
            </a:endParaRPr>
          </a:p>
          <a:p>
            <a:pPr marL="389255" indent="-389255">
              <a:lnSpc>
                <a:spcPct val="100000"/>
              </a:lnSpc>
              <a:spcBef>
                <a:spcPts val="285"/>
              </a:spcBef>
              <a:buChar char="•"/>
              <a:tabLst>
                <a:tab pos="389255" algn="l"/>
              </a:tabLst>
            </a:pPr>
            <a:r>
              <a:rPr sz="1850" dirty="0">
                <a:solidFill>
                  <a:srgbClr val="FFFFFF"/>
                </a:solidFill>
                <a:latin typeface="Helvetica"/>
                <a:cs typeface="Helvetica"/>
              </a:rPr>
              <a:t>Primary</a:t>
            </a:r>
            <a:r>
              <a:rPr sz="1850" spc="65" dirty="0">
                <a:solidFill>
                  <a:srgbClr val="FFFFFF"/>
                </a:solidFill>
                <a:latin typeface="Helvetica"/>
                <a:cs typeface="Helvetica"/>
              </a:rPr>
              <a:t> </a:t>
            </a:r>
            <a:r>
              <a:rPr sz="1850" spc="-20" dirty="0">
                <a:solidFill>
                  <a:srgbClr val="FFFFFF"/>
                </a:solidFill>
                <a:latin typeface="Helvetica"/>
                <a:cs typeface="Helvetica"/>
              </a:rPr>
              <a:t>Care</a:t>
            </a:r>
            <a:endParaRPr sz="1850">
              <a:latin typeface="Helvetica"/>
              <a:cs typeface="Helvetica"/>
            </a:endParaRPr>
          </a:p>
        </p:txBody>
      </p:sp>
      <p:sp>
        <p:nvSpPr>
          <p:cNvPr id="25" name="object 25"/>
          <p:cNvSpPr txBox="1"/>
          <p:nvPr/>
        </p:nvSpPr>
        <p:spPr>
          <a:xfrm>
            <a:off x="7598658" y="5155225"/>
            <a:ext cx="4925060" cy="694055"/>
          </a:xfrm>
          <a:prstGeom prst="rect">
            <a:avLst/>
          </a:prstGeom>
          <a:solidFill>
            <a:srgbClr val="50B796"/>
          </a:solidFill>
        </p:spPr>
        <p:txBody>
          <a:bodyPr vert="horz" wrap="square" lIns="0" tIns="149225" rIns="0" bIns="0" rtlCol="0">
            <a:spAutoFit/>
          </a:bodyPr>
          <a:lstStyle/>
          <a:p>
            <a:pPr algn="ctr">
              <a:lnSpc>
                <a:spcPct val="100000"/>
              </a:lnSpc>
              <a:spcBef>
                <a:spcPts val="1175"/>
              </a:spcBef>
            </a:pPr>
            <a:r>
              <a:rPr sz="2200" b="1" dirty="0">
                <a:solidFill>
                  <a:srgbClr val="FFFFFF"/>
                </a:solidFill>
                <a:latin typeface="Helvetica"/>
                <a:cs typeface="Helvetica"/>
              </a:rPr>
              <a:t>Integrated</a:t>
            </a:r>
            <a:r>
              <a:rPr sz="2200" b="1" spc="-5" dirty="0">
                <a:solidFill>
                  <a:srgbClr val="FFFFFF"/>
                </a:solidFill>
                <a:latin typeface="Helvetica"/>
                <a:cs typeface="Helvetica"/>
              </a:rPr>
              <a:t> </a:t>
            </a:r>
            <a:r>
              <a:rPr sz="2200" b="1" dirty="0">
                <a:solidFill>
                  <a:srgbClr val="FFFFFF"/>
                </a:solidFill>
                <a:latin typeface="Helvetica"/>
                <a:cs typeface="Helvetica"/>
              </a:rPr>
              <a:t>Care</a:t>
            </a:r>
            <a:r>
              <a:rPr sz="2200" b="1" spc="-5" dirty="0">
                <a:solidFill>
                  <a:srgbClr val="FFFFFF"/>
                </a:solidFill>
                <a:latin typeface="Helvetica"/>
                <a:cs typeface="Helvetica"/>
              </a:rPr>
              <a:t> </a:t>
            </a:r>
            <a:r>
              <a:rPr sz="2200" b="1" spc="-10" dirty="0">
                <a:solidFill>
                  <a:srgbClr val="FFFFFF"/>
                </a:solidFill>
                <a:latin typeface="Helvetica"/>
                <a:cs typeface="Helvetica"/>
              </a:rPr>
              <a:t>Board</a:t>
            </a:r>
            <a:endParaRPr sz="2200">
              <a:latin typeface="Helvetica"/>
              <a:cs typeface="Helvetica"/>
            </a:endParaRPr>
          </a:p>
        </p:txBody>
      </p:sp>
      <p:sp>
        <p:nvSpPr>
          <p:cNvPr id="26" name="object 26"/>
          <p:cNvSpPr txBox="1"/>
          <p:nvPr/>
        </p:nvSpPr>
        <p:spPr>
          <a:xfrm>
            <a:off x="7598658" y="6165288"/>
            <a:ext cx="2119630" cy="2056130"/>
          </a:xfrm>
          <a:prstGeom prst="rect">
            <a:avLst/>
          </a:prstGeom>
          <a:solidFill>
            <a:srgbClr val="50B796"/>
          </a:solidFill>
        </p:spPr>
        <p:txBody>
          <a:bodyPr vert="horz" wrap="square" lIns="0" tIns="147955" rIns="0" bIns="0" rtlCol="0">
            <a:spAutoFit/>
          </a:bodyPr>
          <a:lstStyle/>
          <a:p>
            <a:pPr marL="308610" marR="300355" indent="-1270" algn="ctr">
              <a:lnSpc>
                <a:spcPct val="100699"/>
              </a:lnSpc>
              <a:spcBef>
                <a:spcPts val="1165"/>
              </a:spcBef>
            </a:pPr>
            <a:r>
              <a:rPr sz="2200" b="1" spc="-10" dirty="0">
                <a:solidFill>
                  <a:srgbClr val="FFFFFF"/>
                </a:solidFill>
                <a:latin typeface="Helvetica"/>
                <a:cs typeface="Helvetica"/>
              </a:rPr>
              <a:t>People </a:t>
            </a:r>
            <a:r>
              <a:rPr sz="2200" b="1" dirty="0">
                <a:solidFill>
                  <a:srgbClr val="FFFFFF"/>
                </a:solidFill>
                <a:latin typeface="Helvetica"/>
                <a:cs typeface="Helvetica"/>
              </a:rPr>
              <a:t>Board</a:t>
            </a:r>
            <a:r>
              <a:rPr sz="2200" b="1" spc="5" dirty="0">
                <a:solidFill>
                  <a:srgbClr val="FFFFFF"/>
                </a:solidFill>
                <a:latin typeface="Helvetica"/>
                <a:cs typeface="Helvetica"/>
              </a:rPr>
              <a:t> </a:t>
            </a:r>
            <a:r>
              <a:rPr sz="2200" b="1" spc="-25" dirty="0">
                <a:solidFill>
                  <a:srgbClr val="FFFFFF"/>
                </a:solidFill>
                <a:latin typeface="Helvetica"/>
                <a:cs typeface="Helvetica"/>
              </a:rPr>
              <a:t>and </a:t>
            </a:r>
            <a:r>
              <a:rPr sz="2200" b="1" spc="-10" dirty="0">
                <a:solidFill>
                  <a:srgbClr val="FFFFFF"/>
                </a:solidFill>
                <a:latin typeface="Helvetica"/>
                <a:cs typeface="Helvetica"/>
              </a:rPr>
              <a:t>Associated Working Groups</a:t>
            </a:r>
            <a:endParaRPr sz="2200">
              <a:latin typeface="Helvetica"/>
              <a:cs typeface="Helvetica"/>
            </a:endParaRPr>
          </a:p>
        </p:txBody>
      </p:sp>
      <p:sp>
        <p:nvSpPr>
          <p:cNvPr id="27" name="object 27"/>
          <p:cNvSpPr txBox="1"/>
          <p:nvPr/>
        </p:nvSpPr>
        <p:spPr>
          <a:xfrm>
            <a:off x="10381390" y="6165288"/>
            <a:ext cx="2119630" cy="2056130"/>
          </a:xfrm>
          <a:prstGeom prst="rect">
            <a:avLst/>
          </a:prstGeom>
          <a:solidFill>
            <a:srgbClr val="50B796"/>
          </a:solidFill>
        </p:spPr>
        <p:txBody>
          <a:bodyPr vert="horz" wrap="square" lIns="0" tIns="308610" rIns="0" bIns="0" rtlCol="0">
            <a:spAutoFit/>
          </a:bodyPr>
          <a:lstStyle/>
          <a:p>
            <a:pPr>
              <a:lnSpc>
                <a:spcPct val="100000"/>
              </a:lnSpc>
              <a:spcBef>
                <a:spcPts val="2430"/>
              </a:spcBef>
            </a:pPr>
            <a:endParaRPr sz="2200">
              <a:latin typeface="Times New Roman"/>
              <a:cs typeface="Times New Roman"/>
            </a:endParaRPr>
          </a:p>
          <a:p>
            <a:pPr marL="285115" marR="277495" indent="249554">
              <a:lnSpc>
                <a:spcPct val="100699"/>
              </a:lnSpc>
              <a:spcBef>
                <a:spcPts val="5"/>
              </a:spcBef>
            </a:pPr>
            <a:r>
              <a:rPr sz="2200" b="1" spc="-10" dirty="0">
                <a:solidFill>
                  <a:srgbClr val="FFFFFF"/>
                </a:solidFill>
                <a:latin typeface="Helvetica"/>
                <a:cs typeface="Helvetica"/>
              </a:rPr>
              <a:t>Primary </a:t>
            </a:r>
            <a:r>
              <a:rPr sz="2200" b="1" dirty="0">
                <a:solidFill>
                  <a:srgbClr val="FFFFFF"/>
                </a:solidFill>
                <a:latin typeface="Helvetica"/>
                <a:cs typeface="Helvetica"/>
              </a:rPr>
              <a:t>Care</a:t>
            </a:r>
            <a:r>
              <a:rPr sz="2200" b="1" spc="-15" dirty="0">
                <a:solidFill>
                  <a:srgbClr val="FFFFFF"/>
                </a:solidFill>
                <a:latin typeface="Helvetica"/>
                <a:cs typeface="Helvetica"/>
              </a:rPr>
              <a:t> </a:t>
            </a:r>
            <a:r>
              <a:rPr sz="2200" b="1" spc="-10" dirty="0">
                <a:solidFill>
                  <a:srgbClr val="FFFFFF"/>
                </a:solidFill>
                <a:latin typeface="Helvetica"/>
                <a:cs typeface="Helvetica"/>
              </a:rPr>
              <a:t>Group</a:t>
            </a:r>
            <a:endParaRPr sz="2200">
              <a:latin typeface="Helvetica"/>
              <a:cs typeface="Helvetica"/>
            </a:endParaRPr>
          </a:p>
        </p:txBody>
      </p:sp>
      <p:sp>
        <p:nvSpPr>
          <p:cNvPr id="28" name="object 28"/>
          <p:cNvSpPr txBox="1"/>
          <p:nvPr/>
        </p:nvSpPr>
        <p:spPr>
          <a:xfrm>
            <a:off x="7598658" y="8657799"/>
            <a:ext cx="4925060" cy="969010"/>
          </a:xfrm>
          <a:prstGeom prst="rect">
            <a:avLst/>
          </a:prstGeom>
          <a:solidFill>
            <a:srgbClr val="50B796"/>
          </a:solidFill>
        </p:spPr>
        <p:txBody>
          <a:bodyPr vert="horz" wrap="square" lIns="0" tIns="127000" rIns="0" bIns="0" rtlCol="0">
            <a:spAutoFit/>
          </a:bodyPr>
          <a:lstStyle/>
          <a:p>
            <a:pPr marL="970915" marR="741045" indent="-221615">
              <a:lnSpc>
                <a:spcPct val="100699"/>
              </a:lnSpc>
              <a:spcBef>
                <a:spcPts val="1000"/>
              </a:spcBef>
            </a:pPr>
            <a:r>
              <a:rPr sz="2200" b="1" dirty="0">
                <a:solidFill>
                  <a:srgbClr val="FFFFFF"/>
                </a:solidFill>
                <a:latin typeface="Helvetica"/>
                <a:cs typeface="Helvetica"/>
              </a:rPr>
              <a:t>Training</a:t>
            </a:r>
            <a:r>
              <a:rPr sz="2200" b="1" spc="-35" dirty="0">
                <a:solidFill>
                  <a:srgbClr val="FFFFFF"/>
                </a:solidFill>
                <a:latin typeface="Helvetica"/>
                <a:cs typeface="Helvetica"/>
              </a:rPr>
              <a:t> </a:t>
            </a:r>
            <a:r>
              <a:rPr sz="2200" b="1" dirty="0">
                <a:solidFill>
                  <a:srgbClr val="FFFFFF"/>
                </a:solidFill>
                <a:latin typeface="Helvetica"/>
                <a:cs typeface="Helvetica"/>
              </a:rPr>
              <a:t>Hub</a:t>
            </a:r>
            <a:r>
              <a:rPr sz="2200" b="1" spc="-35" dirty="0">
                <a:solidFill>
                  <a:srgbClr val="FFFFFF"/>
                </a:solidFill>
                <a:latin typeface="Helvetica"/>
                <a:cs typeface="Helvetica"/>
              </a:rPr>
              <a:t> </a:t>
            </a:r>
            <a:r>
              <a:rPr sz="2200" b="1" dirty="0">
                <a:solidFill>
                  <a:srgbClr val="FFFFFF"/>
                </a:solidFill>
                <a:latin typeface="Helvetica"/>
                <a:cs typeface="Helvetica"/>
              </a:rPr>
              <a:t>and</a:t>
            </a:r>
            <a:r>
              <a:rPr sz="2200" b="1" spc="-35" dirty="0">
                <a:solidFill>
                  <a:srgbClr val="FFFFFF"/>
                </a:solidFill>
                <a:latin typeface="Helvetica"/>
                <a:cs typeface="Helvetica"/>
              </a:rPr>
              <a:t> </a:t>
            </a:r>
            <a:r>
              <a:rPr sz="2200" b="1" spc="-10" dirty="0">
                <a:solidFill>
                  <a:srgbClr val="FFFFFF"/>
                </a:solidFill>
                <a:latin typeface="Helvetica"/>
                <a:cs typeface="Helvetica"/>
              </a:rPr>
              <a:t>Primary </a:t>
            </a:r>
            <a:r>
              <a:rPr sz="2200" b="1" dirty="0">
                <a:solidFill>
                  <a:srgbClr val="FFFFFF"/>
                </a:solidFill>
                <a:latin typeface="Helvetica"/>
                <a:cs typeface="Helvetica"/>
              </a:rPr>
              <a:t>Care</a:t>
            </a:r>
            <a:r>
              <a:rPr sz="2200" b="1" spc="-45" dirty="0">
                <a:solidFill>
                  <a:srgbClr val="FFFFFF"/>
                </a:solidFill>
                <a:latin typeface="Helvetica"/>
                <a:cs typeface="Helvetica"/>
              </a:rPr>
              <a:t> </a:t>
            </a:r>
            <a:r>
              <a:rPr sz="2200" b="1" dirty="0">
                <a:solidFill>
                  <a:srgbClr val="FFFFFF"/>
                </a:solidFill>
                <a:latin typeface="Helvetica"/>
                <a:cs typeface="Helvetica"/>
              </a:rPr>
              <a:t>Workforce</a:t>
            </a:r>
            <a:r>
              <a:rPr sz="2200" b="1" spc="-45" dirty="0">
                <a:solidFill>
                  <a:srgbClr val="FFFFFF"/>
                </a:solidFill>
                <a:latin typeface="Helvetica"/>
                <a:cs typeface="Helvetica"/>
              </a:rPr>
              <a:t> </a:t>
            </a:r>
            <a:r>
              <a:rPr sz="2200" b="1" spc="-20" dirty="0">
                <a:solidFill>
                  <a:srgbClr val="FFFFFF"/>
                </a:solidFill>
                <a:latin typeface="Helvetica"/>
                <a:cs typeface="Helvetica"/>
              </a:rPr>
              <a:t>Board</a:t>
            </a:r>
            <a:endParaRPr sz="2200">
              <a:latin typeface="Helvetica"/>
              <a:cs typeface="Helvetica"/>
            </a:endParaRPr>
          </a:p>
        </p:txBody>
      </p:sp>
      <p:sp>
        <p:nvSpPr>
          <p:cNvPr id="29" name="object 29"/>
          <p:cNvSpPr txBox="1"/>
          <p:nvPr/>
        </p:nvSpPr>
        <p:spPr>
          <a:xfrm>
            <a:off x="13805045" y="5155225"/>
            <a:ext cx="4925060" cy="694055"/>
          </a:xfrm>
          <a:prstGeom prst="rect">
            <a:avLst/>
          </a:prstGeom>
          <a:solidFill>
            <a:srgbClr val="94C247"/>
          </a:solidFill>
        </p:spPr>
        <p:txBody>
          <a:bodyPr vert="horz" wrap="square" lIns="0" tIns="149225" rIns="0" bIns="0" rtlCol="0">
            <a:spAutoFit/>
          </a:bodyPr>
          <a:lstStyle/>
          <a:p>
            <a:pPr algn="ctr">
              <a:lnSpc>
                <a:spcPct val="100000"/>
              </a:lnSpc>
              <a:spcBef>
                <a:spcPts val="1175"/>
              </a:spcBef>
            </a:pPr>
            <a:r>
              <a:rPr sz="2200" b="1" dirty="0">
                <a:solidFill>
                  <a:srgbClr val="FFFFFF"/>
                </a:solidFill>
                <a:latin typeface="Helvetica"/>
                <a:cs typeface="Helvetica"/>
              </a:rPr>
              <a:t>Integrated</a:t>
            </a:r>
            <a:r>
              <a:rPr sz="2200" b="1" spc="-15" dirty="0">
                <a:solidFill>
                  <a:srgbClr val="FFFFFF"/>
                </a:solidFill>
                <a:latin typeface="Helvetica"/>
                <a:cs typeface="Helvetica"/>
              </a:rPr>
              <a:t> </a:t>
            </a:r>
            <a:r>
              <a:rPr sz="2200" b="1" dirty="0">
                <a:solidFill>
                  <a:srgbClr val="FFFFFF"/>
                </a:solidFill>
                <a:latin typeface="Helvetica"/>
                <a:cs typeface="Helvetica"/>
              </a:rPr>
              <a:t>Primary</a:t>
            </a:r>
            <a:r>
              <a:rPr sz="2200" b="1" spc="-10" dirty="0">
                <a:solidFill>
                  <a:srgbClr val="FFFFFF"/>
                </a:solidFill>
                <a:latin typeface="Helvetica"/>
                <a:cs typeface="Helvetica"/>
              </a:rPr>
              <a:t> </a:t>
            </a:r>
            <a:r>
              <a:rPr sz="2200" b="1" spc="-20" dirty="0">
                <a:solidFill>
                  <a:srgbClr val="FFFFFF"/>
                </a:solidFill>
                <a:latin typeface="Helvetica"/>
                <a:cs typeface="Helvetica"/>
              </a:rPr>
              <a:t>Care</a:t>
            </a:r>
            <a:endParaRPr sz="2200">
              <a:latin typeface="Helvetica"/>
              <a:cs typeface="Helvetica"/>
            </a:endParaRPr>
          </a:p>
        </p:txBody>
      </p:sp>
      <p:sp>
        <p:nvSpPr>
          <p:cNvPr id="30" name="object 30"/>
          <p:cNvSpPr txBox="1"/>
          <p:nvPr/>
        </p:nvSpPr>
        <p:spPr>
          <a:xfrm>
            <a:off x="13805045" y="6679189"/>
            <a:ext cx="4925060" cy="1028065"/>
          </a:xfrm>
          <a:prstGeom prst="rect">
            <a:avLst/>
          </a:prstGeom>
          <a:solidFill>
            <a:srgbClr val="94C247"/>
          </a:solidFill>
        </p:spPr>
        <p:txBody>
          <a:bodyPr vert="horz" wrap="square" lIns="0" tIns="147320" rIns="0" bIns="0" rtlCol="0">
            <a:spAutoFit/>
          </a:bodyPr>
          <a:lstStyle/>
          <a:p>
            <a:pPr marL="1602105" marR="614680" indent="-981075">
              <a:lnSpc>
                <a:spcPct val="100699"/>
              </a:lnSpc>
              <a:spcBef>
                <a:spcPts val="1160"/>
              </a:spcBef>
            </a:pPr>
            <a:r>
              <a:rPr sz="2200" b="1" dirty="0">
                <a:solidFill>
                  <a:srgbClr val="FFFFFF"/>
                </a:solidFill>
                <a:latin typeface="Helvetica"/>
                <a:cs typeface="Helvetica"/>
              </a:rPr>
              <a:t>Coventry</a:t>
            </a:r>
            <a:r>
              <a:rPr sz="2200" b="1" spc="-20" dirty="0">
                <a:solidFill>
                  <a:srgbClr val="FFFFFF"/>
                </a:solidFill>
                <a:latin typeface="Helvetica"/>
                <a:cs typeface="Helvetica"/>
              </a:rPr>
              <a:t> </a:t>
            </a:r>
            <a:r>
              <a:rPr sz="2200" b="1" dirty="0">
                <a:solidFill>
                  <a:srgbClr val="FFFFFF"/>
                </a:solidFill>
                <a:latin typeface="Helvetica"/>
                <a:cs typeface="Helvetica"/>
              </a:rPr>
              <a:t>and</a:t>
            </a:r>
            <a:r>
              <a:rPr sz="2200" b="1" spc="-10" dirty="0">
                <a:solidFill>
                  <a:srgbClr val="FFFFFF"/>
                </a:solidFill>
                <a:latin typeface="Helvetica"/>
                <a:cs typeface="Helvetica"/>
              </a:rPr>
              <a:t> Warwickshire </a:t>
            </a:r>
            <a:r>
              <a:rPr sz="2200" b="1" dirty="0">
                <a:solidFill>
                  <a:srgbClr val="FFFFFF"/>
                </a:solidFill>
                <a:latin typeface="Helvetica"/>
                <a:cs typeface="Helvetica"/>
              </a:rPr>
              <a:t>Training</a:t>
            </a:r>
            <a:r>
              <a:rPr sz="2200" b="1" spc="-114" dirty="0">
                <a:solidFill>
                  <a:srgbClr val="FFFFFF"/>
                </a:solidFill>
                <a:latin typeface="Helvetica"/>
                <a:cs typeface="Helvetica"/>
              </a:rPr>
              <a:t> </a:t>
            </a:r>
            <a:r>
              <a:rPr sz="2200" b="1" spc="-25" dirty="0">
                <a:solidFill>
                  <a:srgbClr val="FFFFFF"/>
                </a:solidFill>
                <a:latin typeface="Helvetica"/>
                <a:cs typeface="Helvetica"/>
              </a:rPr>
              <a:t>Hub</a:t>
            </a:r>
            <a:endParaRPr sz="2200">
              <a:latin typeface="Helvetica"/>
              <a:cs typeface="Helvetica"/>
            </a:endParaRPr>
          </a:p>
        </p:txBody>
      </p:sp>
      <p:sp>
        <p:nvSpPr>
          <p:cNvPr id="31" name="object 31"/>
          <p:cNvSpPr/>
          <p:nvPr/>
        </p:nvSpPr>
        <p:spPr>
          <a:xfrm>
            <a:off x="17124388" y="8537279"/>
            <a:ext cx="1605280" cy="1089660"/>
          </a:xfrm>
          <a:custGeom>
            <a:avLst/>
            <a:gdLst/>
            <a:ahLst/>
            <a:cxnLst/>
            <a:rect l="l" t="t" r="r" b="b"/>
            <a:pathLst>
              <a:path w="1605280" h="1089659">
                <a:moveTo>
                  <a:pt x="1605165" y="0"/>
                </a:moveTo>
                <a:lnTo>
                  <a:pt x="0" y="0"/>
                </a:lnTo>
                <a:lnTo>
                  <a:pt x="0" y="1089045"/>
                </a:lnTo>
                <a:lnTo>
                  <a:pt x="1605165" y="1089045"/>
                </a:lnTo>
                <a:lnTo>
                  <a:pt x="1605165" y="0"/>
                </a:lnTo>
                <a:close/>
              </a:path>
            </a:pathLst>
          </a:custGeom>
          <a:solidFill>
            <a:srgbClr val="94C247"/>
          </a:solidFill>
        </p:spPr>
        <p:txBody>
          <a:bodyPr wrap="square" lIns="0" tIns="0" rIns="0" bIns="0" rtlCol="0"/>
          <a:lstStyle/>
          <a:p>
            <a:endParaRPr/>
          </a:p>
        </p:txBody>
      </p:sp>
      <p:sp>
        <p:nvSpPr>
          <p:cNvPr id="32" name="object 32"/>
          <p:cNvSpPr txBox="1"/>
          <p:nvPr/>
        </p:nvSpPr>
        <p:spPr>
          <a:xfrm>
            <a:off x="17221736" y="8873448"/>
            <a:ext cx="1405255" cy="363220"/>
          </a:xfrm>
          <a:prstGeom prst="rect">
            <a:avLst/>
          </a:prstGeom>
        </p:spPr>
        <p:txBody>
          <a:bodyPr vert="horz" wrap="square" lIns="0" tIns="14604" rIns="0" bIns="0" rtlCol="0">
            <a:spAutoFit/>
          </a:bodyPr>
          <a:lstStyle/>
          <a:p>
            <a:pPr marL="12700">
              <a:lnSpc>
                <a:spcPct val="100000"/>
              </a:lnSpc>
              <a:spcBef>
                <a:spcPts val="114"/>
              </a:spcBef>
            </a:pPr>
            <a:r>
              <a:rPr sz="2200" b="1" spc="-150" dirty="0">
                <a:solidFill>
                  <a:srgbClr val="FFFFFF"/>
                </a:solidFill>
                <a:latin typeface="Helvetica"/>
                <a:cs typeface="Helvetica"/>
              </a:rPr>
              <a:t>Federations</a:t>
            </a:r>
            <a:endParaRPr sz="2200">
              <a:latin typeface="Helvetica"/>
              <a:cs typeface="Helvetica"/>
            </a:endParaRPr>
          </a:p>
        </p:txBody>
      </p:sp>
      <p:sp>
        <p:nvSpPr>
          <p:cNvPr id="33" name="object 33"/>
          <p:cNvSpPr/>
          <p:nvPr/>
        </p:nvSpPr>
        <p:spPr>
          <a:xfrm>
            <a:off x="15521328" y="8537279"/>
            <a:ext cx="1394460" cy="1089660"/>
          </a:xfrm>
          <a:custGeom>
            <a:avLst/>
            <a:gdLst/>
            <a:ahLst/>
            <a:cxnLst/>
            <a:rect l="l" t="t" r="r" b="b"/>
            <a:pathLst>
              <a:path w="1394459" h="1089659">
                <a:moveTo>
                  <a:pt x="1394407" y="0"/>
                </a:moveTo>
                <a:lnTo>
                  <a:pt x="0" y="0"/>
                </a:lnTo>
                <a:lnTo>
                  <a:pt x="0" y="1089045"/>
                </a:lnTo>
                <a:lnTo>
                  <a:pt x="1394407" y="1089045"/>
                </a:lnTo>
                <a:lnTo>
                  <a:pt x="1394407" y="0"/>
                </a:lnTo>
                <a:close/>
              </a:path>
            </a:pathLst>
          </a:custGeom>
          <a:solidFill>
            <a:srgbClr val="94C247"/>
          </a:solidFill>
        </p:spPr>
        <p:txBody>
          <a:bodyPr wrap="square" lIns="0" tIns="0" rIns="0" bIns="0" rtlCol="0"/>
          <a:lstStyle/>
          <a:p>
            <a:endParaRPr/>
          </a:p>
        </p:txBody>
      </p:sp>
      <p:sp>
        <p:nvSpPr>
          <p:cNvPr id="34" name="object 34"/>
          <p:cNvSpPr txBox="1"/>
          <p:nvPr/>
        </p:nvSpPr>
        <p:spPr>
          <a:xfrm>
            <a:off x="15830447" y="8873448"/>
            <a:ext cx="776605" cy="363220"/>
          </a:xfrm>
          <a:prstGeom prst="rect">
            <a:avLst/>
          </a:prstGeom>
        </p:spPr>
        <p:txBody>
          <a:bodyPr vert="horz" wrap="square" lIns="0" tIns="14604" rIns="0" bIns="0" rtlCol="0">
            <a:spAutoFit/>
          </a:bodyPr>
          <a:lstStyle/>
          <a:p>
            <a:pPr marL="12700">
              <a:lnSpc>
                <a:spcPct val="100000"/>
              </a:lnSpc>
              <a:spcBef>
                <a:spcPts val="114"/>
              </a:spcBef>
            </a:pPr>
            <a:r>
              <a:rPr sz="2200" b="1" spc="-20" dirty="0">
                <a:solidFill>
                  <a:srgbClr val="FFFFFF"/>
                </a:solidFill>
                <a:latin typeface="Helvetica"/>
                <a:cs typeface="Helvetica"/>
              </a:rPr>
              <a:t>PCNs</a:t>
            </a:r>
            <a:endParaRPr sz="2200">
              <a:latin typeface="Helvetica"/>
              <a:cs typeface="Helvetica"/>
            </a:endParaRPr>
          </a:p>
        </p:txBody>
      </p:sp>
      <p:sp>
        <p:nvSpPr>
          <p:cNvPr id="35" name="object 35"/>
          <p:cNvSpPr/>
          <p:nvPr/>
        </p:nvSpPr>
        <p:spPr>
          <a:xfrm>
            <a:off x="13805045" y="8537279"/>
            <a:ext cx="1508125" cy="1089660"/>
          </a:xfrm>
          <a:custGeom>
            <a:avLst/>
            <a:gdLst/>
            <a:ahLst/>
            <a:cxnLst/>
            <a:rect l="l" t="t" r="r" b="b"/>
            <a:pathLst>
              <a:path w="1508125" h="1089659">
                <a:moveTo>
                  <a:pt x="1507629" y="0"/>
                </a:moveTo>
                <a:lnTo>
                  <a:pt x="0" y="0"/>
                </a:lnTo>
                <a:lnTo>
                  <a:pt x="0" y="1089045"/>
                </a:lnTo>
                <a:lnTo>
                  <a:pt x="1507629" y="1089045"/>
                </a:lnTo>
                <a:lnTo>
                  <a:pt x="1507629" y="0"/>
                </a:lnTo>
                <a:close/>
              </a:path>
            </a:pathLst>
          </a:custGeom>
          <a:solidFill>
            <a:srgbClr val="94C247"/>
          </a:solidFill>
        </p:spPr>
        <p:txBody>
          <a:bodyPr wrap="square" lIns="0" tIns="0" rIns="0" bIns="0" rtlCol="0"/>
          <a:lstStyle/>
          <a:p>
            <a:endParaRPr/>
          </a:p>
        </p:txBody>
      </p:sp>
      <p:sp>
        <p:nvSpPr>
          <p:cNvPr id="36" name="object 36"/>
          <p:cNvSpPr txBox="1"/>
          <p:nvPr/>
        </p:nvSpPr>
        <p:spPr>
          <a:xfrm>
            <a:off x="13920247" y="8873448"/>
            <a:ext cx="1276985" cy="363220"/>
          </a:xfrm>
          <a:prstGeom prst="rect">
            <a:avLst/>
          </a:prstGeom>
        </p:spPr>
        <p:txBody>
          <a:bodyPr vert="horz" wrap="square" lIns="0" tIns="14604" rIns="0" bIns="0" rtlCol="0">
            <a:spAutoFit/>
          </a:bodyPr>
          <a:lstStyle/>
          <a:p>
            <a:pPr marL="12700">
              <a:lnSpc>
                <a:spcPct val="100000"/>
              </a:lnSpc>
              <a:spcBef>
                <a:spcPts val="114"/>
              </a:spcBef>
            </a:pPr>
            <a:r>
              <a:rPr sz="2200" b="1" spc="-10" dirty="0">
                <a:solidFill>
                  <a:srgbClr val="FFFFFF"/>
                </a:solidFill>
                <a:latin typeface="Helvetica"/>
                <a:cs typeface="Helvetica"/>
              </a:rPr>
              <a:t>Practices</a:t>
            </a:r>
            <a:endParaRPr sz="2200">
              <a:latin typeface="Helvetica"/>
              <a:cs typeface="Helvetica"/>
            </a:endParaRPr>
          </a:p>
        </p:txBody>
      </p:sp>
      <p:grpSp>
        <p:nvGrpSpPr>
          <p:cNvPr id="37" name="object 37"/>
          <p:cNvGrpSpPr/>
          <p:nvPr/>
        </p:nvGrpSpPr>
        <p:grpSpPr>
          <a:xfrm>
            <a:off x="6289720" y="5475015"/>
            <a:ext cx="1309370" cy="1231265"/>
            <a:chOff x="6289720" y="5475015"/>
            <a:chExt cx="1309370" cy="1231265"/>
          </a:xfrm>
        </p:grpSpPr>
        <p:sp>
          <p:nvSpPr>
            <p:cNvPr id="38" name="object 38"/>
            <p:cNvSpPr/>
            <p:nvPr/>
          </p:nvSpPr>
          <p:spPr>
            <a:xfrm>
              <a:off x="6316781" y="5502077"/>
              <a:ext cx="1282065" cy="0"/>
            </a:xfrm>
            <a:custGeom>
              <a:avLst/>
              <a:gdLst/>
              <a:ahLst/>
              <a:cxnLst/>
              <a:rect l="l" t="t" r="r" b="b"/>
              <a:pathLst>
                <a:path w="1282065">
                  <a:moveTo>
                    <a:pt x="1281877" y="0"/>
                  </a:moveTo>
                  <a:lnTo>
                    <a:pt x="0" y="0"/>
                  </a:lnTo>
                </a:path>
              </a:pathLst>
            </a:custGeom>
            <a:ln w="54124">
              <a:solidFill>
                <a:srgbClr val="B91982"/>
              </a:solidFill>
            </a:ln>
          </p:spPr>
          <p:txBody>
            <a:bodyPr wrap="square" lIns="0" tIns="0" rIns="0" bIns="0" rtlCol="0"/>
            <a:lstStyle/>
            <a:p>
              <a:endParaRPr/>
            </a:p>
          </p:txBody>
        </p:sp>
        <p:sp>
          <p:nvSpPr>
            <p:cNvPr id="39" name="object 39"/>
            <p:cNvSpPr/>
            <p:nvPr/>
          </p:nvSpPr>
          <p:spPr>
            <a:xfrm>
              <a:off x="6316782" y="5502083"/>
              <a:ext cx="641350" cy="1177290"/>
            </a:xfrm>
            <a:custGeom>
              <a:avLst/>
              <a:gdLst/>
              <a:ahLst/>
              <a:cxnLst/>
              <a:rect l="l" t="t" r="r" b="b"/>
              <a:pathLst>
                <a:path w="641350" h="1177290">
                  <a:moveTo>
                    <a:pt x="0" y="1177105"/>
                  </a:moveTo>
                  <a:lnTo>
                    <a:pt x="640943" y="1177105"/>
                  </a:lnTo>
                  <a:lnTo>
                    <a:pt x="640943" y="0"/>
                  </a:lnTo>
                </a:path>
              </a:pathLst>
            </a:custGeom>
            <a:ln w="54124">
              <a:solidFill>
                <a:srgbClr val="B91982"/>
              </a:solidFill>
            </a:ln>
          </p:spPr>
          <p:txBody>
            <a:bodyPr wrap="square" lIns="0" tIns="0" rIns="0" bIns="0" rtlCol="0"/>
            <a:lstStyle/>
            <a:p>
              <a:endParaRPr/>
            </a:p>
          </p:txBody>
        </p:sp>
      </p:grpSp>
      <p:grpSp>
        <p:nvGrpSpPr>
          <p:cNvPr id="40" name="object 40"/>
          <p:cNvGrpSpPr/>
          <p:nvPr/>
        </p:nvGrpSpPr>
        <p:grpSpPr>
          <a:xfrm>
            <a:off x="9713734" y="5848917"/>
            <a:ext cx="669290" cy="1437640"/>
            <a:chOff x="9713734" y="5848917"/>
            <a:chExt cx="669290" cy="1437640"/>
          </a:xfrm>
        </p:grpSpPr>
        <p:sp>
          <p:nvSpPr>
            <p:cNvPr id="41" name="object 41"/>
            <p:cNvSpPr/>
            <p:nvPr/>
          </p:nvSpPr>
          <p:spPr>
            <a:xfrm>
              <a:off x="10060914" y="5848917"/>
              <a:ext cx="0" cy="1344295"/>
            </a:xfrm>
            <a:custGeom>
              <a:avLst/>
              <a:gdLst/>
              <a:ahLst/>
              <a:cxnLst/>
              <a:rect l="l" t="t" r="r" b="b"/>
              <a:pathLst>
                <a:path h="1344295">
                  <a:moveTo>
                    <a:pt x="0" y="0"/>
                  </a:moveTo>
                  <a:lnTo>
                    <a:pt x="0" y="1344189"/>
                  </a:lnTo>
                </a:path>
              </a:pathLst>
            </a:custGeom>
            <a:ln w="54124">
              <a:solidFill>
                <a:srgbClr val="0073CE"/>
              </a:solidFill>
            </a:ln>
          </p:spPr>
          <p:txBody>
            <a:bodyPr wrap="square" lIns="0" tIns="0" rIns="0" bIns="0" rtlCol="0"/>
            <a:lstStyle/>
            <a:p>
              <a:endParaRPr/>
            </a:p>
          </p:txBody>
        </p:sp>
        <p:sp>
          <p:nvSpPr>
            <p:cNvPr id="42" name="object 42"/>
            <p:cNvSpPr/>
            <p:nvPr/>
          </p:nvSpPr>
          <p:spPr>
            <a:xfrm>
              <a:off x="9713734" y="7118470"/>
              <a:ext cx="126364" cy="168275"/>
            </a:xfrm>
            <a:custGeom>
              <a:avLst/>
              <a:gdLst/>
              <a:ahLst/>
              <a:cxnLst/>
              <a:rect l="l" t="t" r="r" b="b"/>
              <a:pathLst>
                <a:path w="126365" h="168275">
                  <a:moveTo>
                    <a:pt x="125975" y="0"/>
                  </a:moveTo>
                  <a:lnTo>
                    <a:pt x="0" y="83861"/>
                  </a:lnTo>
                  <a:lnTo>
                    <a:pt x="125975" y="167722"/>
                  </a:lnTo>
                  <a:lnTo>
                    <a:pt x="125975" y="0"/>
                  </a:lnTo>
                  <a:close/>
                </a:path>
              </a:pathLst>
            </a:custGeom>
            <a:solidFill>
              <a:srgbClr val="0073CE"/>
            </a:solidFill>
          </p:spPr>
          <p:txBody>
            <a:bodyPr wrap="square" lIns="0" tIns="0" rIns="0" bIns="0" rtlCol="0"/>
            <a:lstStyle/>
            <a:p>
              <a:endParaRPr/>
            </a:p>
          </p:txBody>
        </p:sp>
        <p:sp>
          <p:nvSpPr>
            <p:cNvPr id="43" name="object 43"/>
            <p:cNvSpPr/>
            <p:nvPr/>
          </p:nvSpPr>
          <p:spPr>
            <a:xfrm>
              <a:off x="9788969" y="7202335"/>
              <a:ext cx="540385" cy="0"/>
            </a:xfrm>
            <a:custGeom>
              <a:avLst/>
              <a:gdLst/>
              <a:ahLst/>
              <a:cxnLst/>
              <a:rect l="l" t="t" r="r" b="b"/>
              <a:pathLst>
                <a:path w="540384">
                  <a:moveTo>
                    <a:pt x="539962" y="0"/>
                  </a:moveTo>
                  <a:lnTo>
                    <a:pt x="0" y="0"/>
                  </a:lnTo>
                </a:path>
              </a:pathLst>
            </a:custGeom>
            <a:ln w="54124">
              <a:solidFill>
                <a:srgbClr val="0073CE"/>
              </a:solidFill>
            </a:ln>
          </p:spPr>
          <p:txBody>
            <a:bodyPr wrap="square" lIns="0" tIns="0" rIns="0" bIns="0" rtlCol="0"/>
            <a:lstStyle/>
            <a:p>
              <a:endParaRPr/>
            </a:p>
          </p:txBody>
        </p:sp>
        <p:sp>
          <p:nvSpPr>
            <p:cNvPr id="44" name="object 44"/>
            <p:cNvSpPr/>
            <p:nvPr/>
          </p:nvSpPr>
          <p:spPr>
            <a:xfrm>
              <a:off x="10256920" y="7118475"/>
              <a:ext cx="126364" cy="168275"/>
            </a:xfrm>
            <a:custGeom>
              <a:avLst/>
              <a:gdLst/>
              <a:ahLst/>
              <a:cxnLst/>
              <a:rect l="l" t="t" r="r" b="b"/>
              <a:pathLst>
                <a:path w="126365" h="168275">
                  <a:moveTo>
                    <a:pt x="0" y="0"/>
                  </a:moveTo>
                  <a:lnTo>
                    <a:pt x="0" y="167722"/>
                  </a:lnTo>
                  <a:lnTo>
                    <a:pt x="125975" y="83861"/>
                  </a:lnTo>
                  <a:lnTo>
                    <a:pt x="0" y="0"/>
                  </a:lnTo>
                  <a:close/>
                </a:path>
              </a:pathLst>
            </a:custGeom>
            <a:solidFill>
              <a:srgbClr val="0073CE"/>
            </a:solidFill>
          </p:spPr>
          <p:txBody>
            <a:bodyPr wrap="square" lIns="0" tIns="0" rIns="0" bIns="0" rtlCol="0"/>
            <a:lstStyle/>
            <a:p>
              <a:endParaRPr/>
            </a:p>
          </p:txBody>
        </p:sp>
      </p:grpSp>
      <p:grpSp>
        <p:nvGrpSpPr>
          <p:cNvPr id="45" name="object 45"/>
          <p:cNvGrpSpPr/>
          <p:nvPr/>
        </p:nvGrpSpPr>
        <p:grpSpPr>
          <a:xfrm>
            <a:off x="1079211" y="5413975"/>
            <a:ext cx="2854325" cy="3256915"/>
            <a:chOff x="1079211" y="5413975"/>
            <a:chExt cx="2854325" cy="3256915"/>
          </a:xfrm>
        </p:grpSpPr>
        <p:sp>
          <p:nvSpPr>
            <p:cNvPr id="46" name="object 46"/>
            <p:cNvSpPr/>
            <p:nvPr/>
          </p:nvSpPr>
          <p:spPr>
            <a:xfrm>
              <a:off x="3765448" y="7409999"/>
              <a:ext cx="168275" cy="126364"/>
            </a:xfrm>
            <a:custGeom>
              <a:avLst/>
              <a:gdLst/>
              <a:ahLst/>
              <a:cxnLst/>
              <a:rect l="l" t="t" r="r" b="b"/>
              <a:pathLst>
                <a:path w="168275" h="126365">
                  <a:moveTo>
                    <a:pt x="167722" y="0"/>
                  </a:moveTo>
                  <a:lnTo>
                    <a:pt x="0" y="0"/>
                  </a:lnTo>
                  <a:lnTo>
                    <a:pt x="83861" y="125975"/>
                  </a:lnTo>
                  <a:lnTo>
                    <a:pt x="167722" y="0"/>
                  </a:lnTo>
                  <a:close/>
                </a:path>
              </a:pathLst>
            </a:custGeom>
            <a:solidFill>
              <a:srgbClr val="B91982"/>
            </a:solidFill>
          </p:spPr>
          <p:txBody>
            <a:bodyPr wrap="square" lIns="0" tIns="0" rIns="0" bIns="0" rtlCol="0"/>
            <a:lstStyle/>
            <a:p>
              <a:endParaRPr/>
            </a:p>
          </p:txBody>
        </p:sp>
        <p:sp>
          <p:nvSpPr>
            <p:cNvPr id="47" name="object 47"/>
            <p:cNvSpPr/>
            <p:nvPr/>
          </p:nvSpPr>
          <p:spPr>
            <a:xfrm>
              <a:off x="3849312" y="7126738"/>
              <a:ext cx="0" cy="338455"/>
            </a:xfrm>
            <a:custGeom>
              <a:avLst/>
              <a:gdLst/>
              <a:ahLst/>
              <a:cxnLst/>
              <a:rect l="l" t="t" r="r" b="b"/>
              <a:pathLst>
                <a:path h="338454">
                  <a:moveTo>
                    <a:pt x="0" y="0"/>
                  </a:moveTo>
                  <a:lnTo>
                    <a:pt x="0" y="338063"/>
                  </a:lnTo>
                </a:path>
              </a:pathLst>
            </a:custGeom>
            <a:ln w="54124">
              <a:solidFill>
                <a:srgbClr val="B91982"/>
              </a:solidFill>
            </a:ln>
          </p:spPr>
          <p:txBody>
            <a:bodyPr wrap="square" lIns="0" tIns="0" rIns="0" bIns="0" rtlCol="0"/>
            <a:lstStyle/>
            <a:p>
              <a:endParaRPr/>
            </a:p>
          </p:txBody>
        </p:sp>
        <p:sp>
          <p:nvSpPr>
            <p:cNvPr id="48" name="object 48"/>
            <p:cNvSpPr/>
            <p:nvPr/>
          </p:nvSpPr>
          <p:spPr>
            <a:xfrm>
              <a:off x="3765448" y="5858884"/>
              <a:ext cx="168275" cy="1325245"/>
            </a:xfrm>
            <a:custGeom>
              <a:avLst/>
              <a:gdLst/>
              <a:ahLst/>
              <a:cxnLst/>
              <a:rect l="l" t="t" r="r" b="b"/>
              <a:pathLst>
                <a:path w="168275" h="1325245">
                  <a:moveTo>
                    <a:pt x="167716" y="1324698"/>
                  </a:moveTo>
                  <a:lnTo>
                    <a:pt x="83858" y="1198727"/>
                  </a:lnTo>
                  <a:lnTo>
                    <a:pt x="0" y="1324698"/>
                  </a:lnTo>
                  <a:lnTo>
                    <a:pt x="167716" y="1324698"/>
                  </a:lnTo>
                  <a:close/>
                </a:path>
                <a:path w="168275" h="1325245">
                  <a:moveTo>
                    <a:pt x="167716" y="352399"/>
                  </a:moveTo>
                  <a:lnTo>
                    <a:pt x="0" y="352399"/>
                  </a:lnTo>
                  <a:lnTo>
                    <a:pt x="83858" y="478370"/>
                  </a:lnTo>
                  <a:lnTo>
                    <a:pt x="167716" y="352399"/>
                  </a:lnTo>
                  <a:close/>
                </a:path>
                <a:path w="168275" h="1325245">
                  <a:moveTo>
                    <a:pt x="167716" y="125971"/>
                  </a:moveTo>
                  <a:lnTo>
                    <a:pt x="83858" y="0"/>
                  </a:lnTo>
                  <a:lnTo>
                    <a:pt x="0" y="125971"/>
                  </a:lnTo>
                  <a:lnTo>
                    <a:pt x="167716" y="125971"/>
                  </a:lnTo>
                  <a:close/>
                </a:path>
              </a:pathLst>
            </a:custGeom>
            <a:solidFill>
              <a:srgbClr val="B91982"/>
            </a:solidFill>
          </p:spPr>
          <p:txBody>
            <a:bodyPr wrap="square" lIns="0" tIns="0" rIns="0" bIns="0" rtlCol="0"/>
            <a:lstStyle/>
            <a:p>
              <a:endParaRPr/>
            </a:p>
          </p:txBody>
        </p:sp>
        <p:sp>
          <p:nvSpPr>
            <p:cNvPr id="49" name="object 49"/>
            <p:cNvSpPr/>
            <p:nvPr/>
          </p:nvSpPr>
          <p:spPr>
            <a:xfrm>
              <a:off x="1106273" y="5502071"/>
              <a:ext cx="196215" cy="3083560"/>
            </a:xfrm>
            <a:custGeom>
              <a:avLst/>
              <a:gdLst/>
              <a:ahLst/>
              <a:cxnLst/>
              <a:rect l="l" t="t" r="r" b="b"/>
              <a:pathLst>
                <a:path w="196215" h="3083559">
                  <a:moveTo>
                    <a:pt x="195857" y="3083466"/>
                  </a:moveTo>
                  <a:lnTo>
                    <a:pt x="0" y="3083466"/>
                  </a:lnTo>
                  <a:lnTo>
                    <a:pt x="0" y="0"/>
                  </a:lnTo>
                  <a:lnTo>
                    <a:pt x="195857" y="0"/>
                  </a:lnTo>
                </a:path>
              </a:pathLst>
            </a:custGeom>
            <a:ln w="54124">
              <a:solidFill>
                <a:srgbClr val="B91982"/>
              </a:solidFill>
            </a:ln>
          </p:spPr>
          <p:txBody>
            <a:bodyPr wrap="square" lIns="0" tIns="0" rIns="0" bIns="0" rtlCol="0"/>
            <a:lstStyle/>
            <a:p>
              <a:endParaRPr/>
            </a:p>
          </p:txBody>
        </p:sp>
        <p:sp>
          <p:nvSpPr>
            <p:cNvPr id="50" name="object 50"/>
            <p:cNvSpPr/>
            <p:nvPr/>
          </p:nvSpPr>
          <p:spPr>
            <a:xfrm>
              <a:off x="1262672" y="5413977"/>
              <a:ext cx="2670810" cy="3256915"/>
            </a:xfrm>
            <a:custGeom>
              <a:avLst/>
              <a:gdLst/>
              <a:ahLst/>
              <a:cxnLst/>
              <a:rect l="l" t="t" r="r" b="b"/>
              <a:pathLst>
                <a:path w="2670810" h="3256915">
                  <a:moveTo>
                    <a:pt x="125984" y="3172485"/>
                  </a:moveTo>
                  <a:lnTo>
                    <a:pt x="0" y="3088627"/>
                  </a:lnTo>
                  <a:lnTo>
                    <a:pt x="0" y="3256343"/>
                  </a:lnTo>
                  <a:lnTo>
                    <a:pt x="125984" y="3172485"/>
                  </a:lnTo>
                  <a:close/>
                </a:path>
                <a:path w="2670810" h="3256915">
                  <a:moveTo>
                    <a:pt x="125984" y="83870"/>
                  </a:moveTo>
                  <a:lnTo>
                    <a:pt x="0" y="0"/>
                  </a:lnTo>
                  <a:lnTo>
                    <a:pt x="0" y="167728"/>
                  </a:lnTo>
                  <a:lnTo>
                    <a:pt x="125984" y="83870"/>
                  </a:lnTo>
                  <a:close/>
                </a:path>
                <a:path w="2670810" h="3256915">
                  <a:moveTo>
                    <a:pt x="2670492" y="797306"/>
                  </a:moveTo>
                  <a:lnTo>
                    <a:pt x="2502776" y="797306"/>
                  </a:lnTo>
                  <a:lnTo>
                    <a:pt x="2586634" y="923277"/>
                  </a:lnTo>
                  <a:lnTo>
                    <a:pt x="2670492" y="797306"/>
                  </a:lnTo>
                  <a:close/>
                </a:path>
              </a:pathLst>
            </a:custGeom>
            <a:solidFill>
              <a:srgbClr val="B91982"/>
            </a:solidFill>
          </p:spPr>
          <p:txBody>
            <a:bodyPr wrap="square" lIns="0" tIns="0" rIns="0" bIns="0" rtlCol="0"/>
            <a:lstStyle/>
            <a:p>
              <a:endParaRPr/>
            </a:p>
          </p:txBody>
        </p:sp>
        <p:sp>
          <p:nvSpPr>
            <p:cNvPr id="51" name="object 51"/>
            <p:cNvSpPr/>
            <p:nvPr/>
          </p:nvSpPr>
          <p:spPr>
            <a:xfrm>
              <a:off x="3849312" y="5928009"/>
              <a:ext cx="0" cy="338455"/>
            </a:xfrm>
            <a:custGeom>
              <a:avLst/>
              <a:gdLst/>
              <a:ahLst/>
              <a:cxnLst/>
              <a:rect l="l" t="t" r="r" b="b"/>
              <a:pathLst>
                <a:path h="338454">
                  <a:moveTo>
                    <a:pt x="0" y="0"/>
                  </a:moveTo>
                  <a:lnTo>
                    <a:pt x="0" y="338063"/>
                  </a:lnTo>
                </a:path>
              </a:pathLst>
            </a:custGeom>
            <a:ln w="54124">
              <a:solidFill>
                <a:srgbClr val="B91982"/>
              </a:solidFill>
            </a:ln>
          </p:spPr>
          <p:txBody>
            <a:bodyPr wrap="square" lIns="0" tIns="0" rIns="0" bIns="0" rtlCol="0"/>
            <a:lstStyle/>
            <a:p>
              <a:endParaRPr/>
            </a:p>
          </p:txBody>
        </p:sp>
        <p:sp>
          <p:nvSpPr>
            <p:cNvPr id="52" name="object 52"/>
            <p:cNvSpPr/>
            <p:nvPr/>
          </p:nvSpPr>
          <p:spPr>
            <a:xfrm>
              <a:off x="3765453" y="5858875"/>
              <a:ext cx="168275" cy="126364"/>
            </a:xfrm>
            <a:custGeom>
              <a:avLst/>
              <a:gdLst/>
              <a:ahLst/>
              <a:cxnLst/>
              <a:rect l="l" t="t" r="r" b="b"/>
              <a:pathLst>
                <a:path w="168275" h="126364">
                  <a:moveTo>
                    <a:pt x="83861" y="0"/>
                  </a:moveTo>
                  <a:lnTo>
                    <a:pt x="0" y="125975"/>
                  </a:lnTo>
                  <a:lnTo>
                    <a:pt x="167722" y="125975"/>
                  </a:lnTo>
                  <a:lnTo>
                    <a:pt x="83861" y="0"/>
                  </a:lnTo>
                  <a:close/>
                </a:path>
              </a:pathLst>
            </a:custGeom>
            <a:solidFill>
              <a:srgbClr val="B91982"/>
            </a:solidFill>
          </p:spPr>
          <p:txBody>
            <a:bodyPr wrap="square" lIns="0" tIns="0" rIns="0" bIns="0" rtlCol="0"/>
            <a:lstStyle/>
            <a:p>
              <a:endParaRPr/>
            </a:p>
          </p:txBody>
        </p:sp>
      </p:grpSp>
      <p:grpSp>
        <p:nvGrpSpPr>
          <p:cNvPr id="53" name="object 53"/>
          <p:cNvGrpSpPr/>
          <p:nvPr/>
        </p:nvGrpSpPr>
        <p:grpSpPr>
          <a:xfrm>
            <a:off x="9965691" y="8419065"/>
            <a:ext cx="168275" cy="239395"/>
            <a:chOff x="9965691" y="8419065"/>
            <a:chExt cx="168275" cy="239395"/>
          </a:xfrm>
        </p:grpSpPr>
        <p:sp>
          <p:nvSpPr>
            <p:cNvPr id="54" name="object 54"/>
            <p:cNvSpPr/>
            <p:nvPr/>
          </p:nvSpPr>
          <p:spPr>
            <a:xfrm>
              <a:off x="10049555" y="8419065"/>
              <a:ext cx="0" cy="185420"/>
            </a:xfrm>
            <a:custGeom>
              <a:avLst/>
              <a:gdLst/>
              <a:ahLst/>
              <a:cxnLst/>
              <a:rect l="l" t="t" r="r" b="b"/>
              <a:pathLst>
                <a:path h="185420">
                  <a:moveTo>
                    <a:pt x="0" y="185219"/>
                  </a:moveTo>
                  <a:lnTo>
                    <a:pt x="0" y="0"/>
                  </a:lnTo>
                </a:path>
              </a:pathLst>
            </a:custGeom>
            <a:ln w="54124">
              <a:solidFill>
                <a:srgbClr val="0073CE"/>
              </a:solidFill>
            </a:ln>
          </p:spPr>
          <p:txBody>
            <a:bodyPr wrap="square" lIns="0" tIns="0" rIns="0" bIns="0" rtlCol="0"/>
            <a:lstStyle/>
            <a:p>
              <a:endParaRPr/>
            </a:p>
          </p:txBody>
        </p:sp>
        <p:sp>
          <p:nvSpPr>
            <p:cNvPr id="55" name="object 55"/>
            <p:cNvSpPr/>
            <p:nvPr/>
          </p:nvSpPr>
          <p:spPr>
            <a:xfrm>
              <a:off x="9965691" y="8532272"/>
              <a:ext cx="168275" cy="126364"/>
            </a:xfrm>
            <a:custGeom>
              <a:avLst/>
              <a:gdLst/>
              <a:ahLst/>
              <a:cxnLst/>
              <a:rect l="l" t="t" r="r" b="b"/>
              <a:pathLst>
                <a:path w="168275" h="126365">
                  <a:moveTo>
                    <a:pt x="167722" y="0"/>
                  </a:moveTo>
                  <a:lnTo>
                    <a:pt x="0" y="0"/>
                  </a:lnTo>
                  <a:lnTo>
                    <a:pt x="83861" y="125975"/>
                  </a:lnTo>
                  <a:lnTo>
                    <a:pt x="167722" y="0"/>
                  </a:lnTo>
                  <a:close/>
                </a:path>
              </a:pathLst>
            </a:custGeom>
            <a:solidFill>
              <a:srgbClr val="0073CE"/>
            </a:solidFill>
          </p:spPr>
          <p:txBody>
            <a:bodyPr wrap="square" lIns="0" tIns="0" rIns="0" bIns="0" rtlCol="0"/>
            <a:lstStyle/>
            <a:p>
              <a:endParaRPr/>
            </a:p>
          </p:txBody>
        </p:sp>
      </p:grpSp>
      <p:grpSp>
        <p:nvGrpSpPr>
          <p:cNvPr id="56" name="object 56"/>
          <p:cNvGrpSpPr/>
          <p:nvPr/>
        </p:nvGrpSpPr>
        <p:grpSpPr>
          <a:xfrm>
            <a:off x="12496106" y="7166037"/>
            <a:ext cx="5554345" cy="1943100"/>
            <a:chOff x="12496106" y="7166037"/>
            <a:chExt cx="5554345" cy="1943100"/>
          </a:xfrm>
        </p:grpSpPr>
        <p:sp>
          <p:nvSpPr>
            <p:cNvPr id="57" name="object 57"/>
            <p:cNvSpPr/>
            <p:nvPr/>
          </p:nvSpPr>
          <p:spPr>
            <a:xfrm>
              <a:off x="12523168" y="7193099"/>
              <a:ext cx="1282065" cy="1889125"/>
            </a:xfrm>
            <a:custGeom>
              <a:avLst/>
              <a:gdLst/>
              <a:ahLst/>
              <a:cxnLst/>
              <a:rect l="l" t="t" r="r" b="b"/>
              <a:pathLst>
                <a:path w="1282065" h="1889125">
                  <a:moveTo>
                    <a:pt x="0" y="1888706"/>
                  </a:moveTo>
                  <a:lnTo>
                    <a:pt x="640943" y="1888706"/>
                  </a:lnTo>
                  <a:lnTo>
                    <a:pt x="640943" y="0"/>
                  </a:lnTo>
                  <a:lnTo>
                    <a:pt x="1281877" y="0"/>
                  </a:lnTo>
                </a:path>
              </a:pathLst>
            </a:custGeom>
            <a:ln w="54124">
              <a:solidFill>
                <a:srgbClr val="0073CE"/>
              </a:solidFill>
            </a:ln>
          </p:spPr>
          <p:txBody>
            <a:bodyPr wrap="square" lIns="0" tIns="0" rIns="0" bIns="0" rtlCol="0"/>
            <a:lstStyle/>
            <a:p>
              <a:endParaRPr/>
            </a:p>
          </p:txBody>
        </p:sp>
        <p:sp>
          <p:nvSpPr>
            <p:cNvPr id="58" name="object 58"/>
            <p:cNvSpPr/>
            <p:nvPr/>
          </p:nvSpPr>
          <p:spPr>
            <a:xfrm>
              <a:off x="14558863" y="8122142"/>
              <a:ext cx="3368675" cy="0"/>
            </a:xfrm>
            <a:custGeom>
              <a:avLst/>
              <a:gdLst/>
              <a:ahLst/>
              <a:cxnLst/>
              <a:rect l="l" t="t" r="r" b="b"/>
              <a:pathLst>
                <a:path w="3368675">
                  <a:moveTo>
                    <a:pt x="0" y="0"/>
                  </a:moveTo>
                  <a:lnTo>
                    <a:pt x="3368106" y="0"/>
                  </a:lnTo>
                </a:path>
              </a:pathLst>
            </a:custGeom>
            <a:ln w="54124">
              <a:solidFill>
                <a:srgbClr val="006647"/>
              </a:solidFill>
            </a:ln>
          </p:spPr>
          <p:txBody>
            <a:bodyPr wrap="square" lIns="0" tIns="0" rIns="0" bIns="0" rtlCol="0"/>
            <a:lstStyle/>
            <a:p>
              <a:endParaRPr/>
            </a:p>
          </p:txBody>
        </p:sp>
        <p:sp>
          <p:nvSpPr>
            <p:cNvPr id="59" name="object 59"/>
            <p:cNvSpPr/>
            <p:nvPr/>
          </p:nvSpPr>
          <p:spPr>
            <a:xfrm>
              <a:off x="14558863" y="8122147"/>
              <a:ext cx="3408679" cy="324485"/>
            </a:xfrm>
            <a:custGeom>
              <a:avLst/>
              <a:gdLst/>
              <a:ahLst/>
              <a:cxnLst/>
              <a:rect l="l" t="t" r="r" b="b"/>
              <a:pathLst>
                <a:path w="3408680" h="324484">
                  <a:moveTo>
                    <a:pt x="0" y="324314"/>
                  </a:moveTo>
                  <a:lnTo>
                    <a:pt x="0" y="0"/>
                  </a:lnTo>
                  <a:lnTo>
                    <a:pt x="3408608" y="0"/>
                  </a:lnTo>
                  <a:lnTo>
                    <a:pt x="3408608" y="324314"/>
                  </a:lnTo>
                </a:path>
              </a:pathLst>
            </a:custGeom>
            <a:ln w="54124">
              <a:solidFill>
                <a:srgbClr val="006647"/>
              </a:solidFill>
            </a:ln>
          </p:spPr>
          <p:txBody>
            <a:bodyPr wrap="square" lIns="0" tIns="0" rIns="0" bIns="0" rtlCol="0"/>
            <a:lstStyle/>
            <a:p>
              <a:endParaRPr/>
            </a:p>
          </p:txBody>
        </p:sp>
        <p:sp>
          <p:nvSpPr>
            <p:cNvPr id="60" name="object 60"/>
            <p:cNvSpPr/>
            <p:nvPr/>
          </p:nvSpPr>
          <p:spPr>
            <a:xfrm>
              <a:off x="16183441" y="7702905"/>
              <a:ext cx="168275" cy="126364"/>
            </a:xfrm>
            <a:custGeom>
              <a:avLst/>
              <a:gdLst/>
              <a:ahLst/>
              <a:cxnLst/>
              <a:rect l="l" t="t" r="r" b="b"/>
              <a:pathLst>
                <a:path w="168275" h="126365">
                  <a:moveTo>
                    <a:pt x="83861" y="0"/>
                  </a:moveTo>
                  <a:lnTo>
                    <a:pt x="0" y="125975"/>
                  </a:lnTo>
                  <a:lnTo>
                    <a:pt x="167722" y="125975"/>
                  </a:lnTo>
                  <a:lnTo>
                    <a:pt x="83861" y="0"/>
                  </a:lnTo>
                  <a:close/>
                </a:path>
              </a:pathLst>
            </a:custGeom>
            <a:solidFill>
              <a:srgbClr val="006647"/>
            </a:solidFill>
          </p:spPr>
          <p:txBody>
            <a:bodyPr wrap="square" lIns="0" tIns="0" rIns="0" bIns="0" rtlCol="0"/>
            <a:lstStyle/>
            <a:p>
              <a:endParaRPr/>
            </a:p>
          </p:txBody>
        </p:sp>
        <p:sp>
          <p:nvSpPr>
            <p:cNvPr id="61" name="object 61"/>
            <p:cNvSpPr/>
            <p:nvPr/>
          </p:nvSpPr>
          <p:spPr>
            <a:xfrm>
              <a:off x="16267300" y="7778133"/>
              <a:ext cx="0" cy="668020"/>
            </a:xfrm>
            <a:custGeom>
              <a:avLst/>
              <a:gdLst/>
              <a:ahLst/>
              <a:cxnLst/>
              <a:rect l="l" t="t" r="r" b="b"/>
              <a:pathLst>
                <a:path h="668020">
                  <a:moveTo>
                    <a:pt x="0" y="667927"/>
                  </a:moveTo>
                  <a:lnTo>
                    <a:pt x="0" y="0"/>
                  </a:lnTo>
                </a:path>
              </a:pathLst>
            </a:custGeom>
            <a:ln w="54124">
              <a:solidFill>
                <a:srgbClr val="006647"/>
              </a:solidFill>
            </a:ln>
          </p:spPr>
          <p:txBody>
            <a:bodyPr wrap="square" lIns="0" tIns="0" rIns="0" bIns="0" rtlCol="0"/>
            <a:lstStyle/>
            <a:p>
              <a:endParaRPr/>
            </a:p>
          </p:txBody>
        </p:sp>
        <p:sp>
          <p:nvSpPr>
            <p:cNvPr id="62" name="object 62"/>
            <p:cNvSpPr/>
            <p:nvPr/>
          </p:nvSpPr>
          <p:spPr>
            <a:xfrm>
              <a:off x="14473530" y="8408091"/>
              <a:ext cx="3576954" cy="126364"/>
            </a:xfrm>
            <a:custGeom>
              <a:avLst/>
              <a:gdLst/>
              <a:ahLst/>
              <a:cxnLst/>
              <a:rect l="l" t="t" r="r" b="b"/>
              <a:pathLst>
                <a:path w="3576955" h="126365">
                  <a:moveTo>
                    <a:pt x="167728" y="0"/>
                  </a:moveTo>
                  <a:lnTo>
                    <a:pt x="0" y="0"/>
                  </a:lnTo>
                  <a:lnTo>
                    <a:pt x="83870" y="125971"/>
                  </a:lnTo>
                  <a:lnTo>
                    <a:pt x="167728" y="0"/>
                  </a:lnTo>
                  <a:close/>
                </a:path>
                <a:path w="3576955" h="126365">
                  <a:moveTo>
                    <a:pt x="1877618" y="0"/>
                  </a:moveTo>
                  <a:lnTo>
                    <a:pt x="1709902" y="0"/>
                  </a:lnTo>
                  <a:lnTo>
                    <a:pt x="1793760" y="125971"/>
                  </a:lnTo>
                  <a:lnTo>
                    <a:pt x="1877618" y="0"/>
                  </a:lnTo>
                  <a:close/>
                </a:path>
                <a:path w="3576955" h="126365">
                  <a:moveTo>
                    <a:pt x="3576726" y="0"/>
                  </a:moveTo>
                  <a:lnTo>
                    <a:pt x="3408997" y="0"/>
                  </a:lnTo>
                  <a:lnTo>
                    <a:pt x="3492868" y="125971"/>
                  </a:lnTo>
                  <a:lnTo>
                    <a:pt x="3576726" y="0"/>
                  </a:lnTo>
                  <a:close/>
                </a:path>
              </a:pathLst>
            </a:custGeom>
            <a:solidFill>
              <a:srgbClr val="006647"/>
            </a:solidFill>
          </p:spPr>
          <p:txBody>
            <a:bodyPr wrap="square" lIns="0" tIns="0" rIns="0" bIns="0" rtlCol="0"/>
            <a:lstStyle/>
            <a:p>
              <a:endParaRPr/>
            </a:p>
          </p:txBody>
        </p:sp>
      </p:grpSp>
      <p:grpSp>
        <p:nvGrpSpPr>
          <p:cNvPr id="63" name="object 63"/>
          <p:cNvGrpSpPr/>
          <p:nvPr/>
        </p:nvGrpSpPr>
        <p:grpSpPr>
          <a:xfrm>
            <a:off x="16183438" y="5847214"/>
            <a:ext cx="168275" cy="831215"/>
            <a:chOff x="16183438" y="5847214"/>
            <a:chExt cx="168275" cy="831215"/>
          </a:xfrm>
        </p:grpSpPr>
        <p:sp>
          <p:nvSpPr>
            <p:cNvPr id="64" name="object 64"/>
            <p:cNvSpPr/>
            <p:nvPr/>
          </p:nvSpPr>
          <p:spPr>
            <a:xfrm>
              <a:off x="16183441" y="5847214"/>
              <a:ext cx="168275" cy="126364"/>
            </a:xfrm>
            <a:custGeom>
              <a:avLst/>
              <a:gdLst/>
              <a:ahLst/>
              <a:cxnLst/>
              <a:rect l="l" t="t" r="r" b="b"/>
              <a:pathLst>
                <a:path w="168275" h="126364">
                  <a:moveTo>
                    <a:pt x="83861" y="0"/>
                  </a:moveTo>
                  <a:lnTo>
                    <a:pt x="0" y="125975"/>
                  </a:lnTo>
                  <a:lnTo>
                    <a:pt x="167722" y="125975"/>
                  </a:lnTo>
                  <a:lnTo>
                    <a:pt x="83861" y="0"/>
                  </a:lnTo>
                  <a:close/>
                </a:path>
              </a:pathLst>
            </a:custGeom>
            <a:solidFill>
              <a:srgbClr val="0073CE"/>
            </a:solidFill>
          </p:spPr>
          <p:txBody>
            <a:bodyPr wrap="square" lIns="0" tIns="0" rIns="0" bIns="0" rtlCol="0"/>
            <a:lstStyle/>
            <a:p>
              <a:endParaRPr/>
            </a:p>
          </p:txBody>
        </p:sp>
        <p:sp>
          <p:nvSpPr>
            <p:cNvPr id="65" name="object 65"/>
            <p:cNvSpPr/>
            <p:nvPr/>
          </p:nvSpPr>
          <p:spPr>
            <a:xfrm>
              <a:off x="16267300" y="5922442"/>
              <a:ext cx="0" cy="668020"/>
            </a:xfrm>
            <a:custGeom>
              <a:avLst/>
              <a:gdLst/>
              <a:ahLst/>
              <a:cxnLst/>
              <a:rect l="l" t="t" r="r" b="b"/>
              <a:pathLst>
                <a:path h="668020">
                  <a:moveTo>
                    <a:pt x="0" y="667927"/>
                  </a:moveTo>
                  <a:lnTo>
                    <a:pt x="0" y="0"/>
                  </a:lnTo>
                </a:path>
              </a:pathLst>
            </a:custGeom>
            <a:ln w="54124">
              <a:solidFill>
                <a:srgbClr val="0073CE"/>
              </a:solidFill>
            </a:ln>
          </p:spPr>
          <p:txBody>
            <a:bodyPr wrap="square" lIns="0" tIns="0" rIns="0" bIns="0" rtlCol="0"/>
            <a:lstStyle/>
            <a:p>
              <a:endParaRPr/>
            </a:p>
          </p:txBody>
        </p:sp>
        <p:sp>
          <p:nvSpPr>
            <p:cNvPr id="66" name="object 66"/>
            <p:cNvSpPr/>
            <p:nvPr/>
          </p:nvSpPr>
          <p:spPr>
            <a:xfrm>
              <a:off x="16183438" y="6552389"/>
              <a:ext cx="168275" cy="126364"/>
            </a:xfrm>
            <a:custGeom>
              <a:avLst/>
              <a:gdLst/>
              <a:ahLst/>
              <a:cxnLst/>
              <a:rect l="l" t="t" r="r" b="b"/>
              <a:pathLst>
                <a:path w="168275" h="126365">
                  <a:moveTo>
                    <a:pt x="167722" y="0"/>
                  </a:moveTo>
                  <a:lnTo>
                    <a:pt x="0" y="0"/>
                  </a:lnTo>
                  <a:lnTo>
                    <a:pt x="83861" y="125975"/>
                  </a:lnTo>
                  <a:lnTo>
                    <a:pt x="167722" y="0"/>
                  </a:lnTo>
                  <a:close/>
                </a:path>
              </a:pathLst>
            </a:custGeom>
            <a:solidFill>
              <a:srgbClr val="0073CE"/>
            </a:solidFill>
          </p:spPr>
          <p:txBody>
            <a:bodyPr wrap="square" lIns="0" tIns="0" rIns="0" bIns="0" rtlCol="0"/>
            <a:lstStyle/>
            <a:p>
              <a:endParaRPr/>
            </a:p>
          </p:txBody>
        </p:sp>
      </p:grpSp>
      <p:sp>
        <p:nvSpPr>
          <p:cNvPr id="67" name="object 67"/>
          <p:cNvSpPr/>
          <p:nvPr/>
        </p:nvSpPr>
        <p:spPr>
          <a:xfrm>
            <a:off x="18728385" y="5419779"/>
            <a:ext cx="126364" cy="168275"/>
          </a:xfrm>
          <a:custGeom>
            <a:avLst/>
            <a:gdLst/>
            <a:ahLst/>
            <a:cxnLst/>
            <a:rect l="l" t="t" r="r" b="b"/>
            <a:pathLst>
              <a:path w="126365" h="168275">
                <a:moveTo>
                  <a:pt x="125975" y="0"/>
                </a:moveTo>
                <a:lnTo>
                  <a:pt x="0" y="83861"/>
                </a:lnTo>
                <a:lnTo>
                  <a:pt x="125975" y="167722"/>
                </a:lnTo>
                <a:lnTo>
                  <a:pt x="125975" y="0"/>
                </a:lnTo>
                <a:close/>
              </a:path>
            </a:pathLst>
          </a:custGeom>
          <a:solidFill>
            <a:srgbClr val="B91982"/>
          </a:solidFill>
        </p:spPr>
        <p:txBody>
          <a:bodyPr wrap="square" lIns="0" tIns="0" rIns="0" bIns="0" rtlCol="0"/>
          <a:lstStyle/>
          <a:p>
            <a:endParaRPr/>
          </a:p>
        </p:txBody>
      </p:sp>
      <p:sp>
        <p:nvSpPr>
          <p:cNvPr id="68" name="object 68"/>
          <p:cNvSpPr/>
          <p:nvPr/>
        </p:nvSpPr>
        <p:spPr>
          <a:xfrm>
            <a:off x="5178993" y="10534234"/>
            <a:ext cx="485140" cy="52705"/>
          </a:xfrm>
          <a:custGeom>
            <a:avLst/>
            <a:gdLst/>
            <a:ahLst/>
            <a:cxnLst/>
            <a:rect l="l" t="t" r="r" b="b"/>
            <a:pathLst>
              <a:path w="485139" h="52704">
                <a:moveTo>
                  <a:pt x="484676" y="0"/>
                </a:moveTo>
                <a:lnTo>
                  <a:pt x="0" y="0"/>
                </a:lnTo>
                <a:lnTo>
                  <a:pt x="0" y="52354"/>
                </a:lnTo>
                <a:lnTo>
                  <a:pt x="484676" y="52354"/>
                </a:lnTo>
                <a:lnTo>
                  <a:pt x="484676" y="0"/>
                </a:lnTo>
                <a:close/>
              </a:path>
            </a:pathLst>
          </a:custGeom>
          <a:solidFill>
            <a:srgbClr val="B91982"/>
          </a:solidFill>
        </p:spPr>
        <p:txBody>
          <a:bodyPr wrap="square" lIns="0" tIns="0" rIns="0" bIns="0" rtlCol="0"/>
          <a:lstStyle/>
          <a:p>
            <a:endParaRPr/>
          </a:p>
        </p:txBody>
      </p:sp>
      <p:sp>
        <p:nvSpPr>
          <p:cNvPr id="69" name="object 69"/>
          <p:cNvSpPr/>
          <p:nvPr/>
        </p:nvSpPr>
        <p:spPr>
          <a:xfrm>
            <a:off x="5179915" y="10659884"/>
            <a:ext cx="478790" cy="31750"/>
          </a:xfrm>
          <a:custGeom>
            <a:avLst/>
            <a:gdLst/>
            <a:ahLst/>
            <a:cxnLst/>
            <a:rect l="l" t="t" r="r" b="b"/>
            <a:pathLst>
              <a:path w="478789" h="31750">
                <a:moveTo>
                  <a:pt x="471493" y="0"/>
                </a:moveTo>
                <a:lnTo>
                  <a:pt x="453085" y="0"/>
                </a:lnTo>
                <a:lnTo>
                  <a:pt x="446059" y="7036"/>
                </a:lnTo>
                <a:lnTo>
                  <a:pt x="446059" y="24376"/>
                </a:lnTo>
                <a:lnTo>
                  <a:pt x="453085" y="31412"/>
                </a:lnTo>
                <a:lnTo>
                  <a:pt x="471493" y="31412"/>
                </a:lnTo>
                <a:lnTo>
                  <a:pt x="478519" y="24376"/>
                </a:lnTo>
                <a:lnTo>
                  <a:pt x="478519" y="7036"/>
                </a:lnTo>
                <a:lnTo>
                  <a:pt x="471493" y="0"/>
                </a:lnTo>
                <a:close/>
              </a:path>
              <a:path w="478789" h="31750">
                <a:moveTo>
                  <a:pt x="397150" y="0"/>
                </a:moveTo>
                <a:lnTo>
                  <a:pt x="378742" y="0"/>
                </a:lnTo>
                <a:lnTo>
                  <a:pt x="371716" y="7036"/>
                </a:lnTo>
                <a:lnTo>
                  <a:pt x="371716" y="24376"/>
                </a:lnTo>
                <a:lnTo>
                  <a:pt x="378742" y="31412"/>
                </a:lnTo>
                <a:lnTo>
                  <a:pt x="397150" y="31412"/>
                </a:lnTo>
                <a:lnTo>
                  <a:pt x="404176" y="24376"/>
                </a:lnTo>
                <a:lnTo>
                  <a:pt x="404176" y="7036"/>
                </a:lnTo>
                <a:lnTo>
                  <a:pt x="397150" y="0"/>
                </a:lnTo>
                <a:close/>
              </a:path>
              <a:path w="478789" h="31750">
                <a:moveTo>
                  <a:pt x="321759" y="0"/>
                </a:moveTo>
                <a:lnTo>
                  <a:pt x="304409" y="0"/>
                </a:lnTo>
                <a:lnTo>
                  <a:pt x="297373" y="7036"/>
                </a:lnTo>
                <a:lnTo>
                  <a:pt x="297373" y="24376"/>
                </a:lnTo>
                <a:lnTo>
                  <a:pt x="304409" y="31412"/>
                </a:lnTo>
                <a:lnTo>
                  <a:pt x="322796" y="31412"/>
                </a:lnTo>
                <a:lnTo>
                  <a:pt x="329309" y="24376"/>
                </a:lnTo>
                <a:lnTo>
                  <a:pt x="329309" y="7036"/>
                </a:lnTo>
                <a:lnTo>
                  <a:pt x="321759" y="0"/>
                </a:lnTo>
                <a:close/>
              </a:path>
              <a:path w="478789" h="31750">
                <a:moveTo>
                  <a:pt x="248463" y="0"/>
                </a:moveTo>
                <a:lnTo>
                  <a:pt x="230055" y="0"/>
                </a:lnTo>
                <a:lnTo>
                  <a:pt x="223029" y="7036"/>
                </a:lnTo>
                <a:lnTo>
                  <a:pt x="223029" y="24376"/>
                </a:lnTo>
                <a:lnTo>
                  <a:pt x="230055" y="31412"/>
                </a:lnTo>
                <a:lnTo>
                  <a:pt x="248463" y="31412"/>
                </a:lnTo>
                <a:lnTo>
                  <a:pt x="255489" y="24376"/>
                </a:lnTo>
                <a:lnTo>
                  <a:pt x="255489" y="7036"/>
                </a:lnTo>
                <a:lnTo>
                  <a:pt x="248463" y="0"/>
                </a:lnTo>
                <a:close/>
              </a:path>
              <a:path w="478789" h="31750">
                <a:moveTo>
                  <a:pt x="174120" y="0"/>
                </a:moveTo>
                <a:lnTo>
                  <a:pt x="155712" y="0"/>
                </a:lnTo>
                <a:lnTo>
                  <a:pt x="148686" y="7036"/>
                </a:lnTo>
                <a:lnTo>
                  <a:pt x="148686" y="24376"/>
                </a:lnTo>
                <a:lnTo>
                  <a:pt x="155712" y="31412"/>
                </a:lnTo>
                <a:lnTo>
                  <a:pt x="174120" y="31412"/>
                </a:lnTo>
                <a:lnTo>
                  <a:pt x="181146" y="24376"/>
                </a:lnTo>
                <a:lnTo>
                  <a:pt x="181146" y="7036"/>
                </a:lnTo>
                <a:lnTo>
                  <a:pt x="174120" y="0"/>
                </a:lnTo>
                <a:close/>
              </a:path>
              <a:path w="478789" h="31750">
                <a:moveTo>
                  <a:pt x="99777" y="0"/>
                </a:moveTo>
                <a:lnTo>
                  <a:pt x="81369" y="0"/>
                </a:lnTo>
                <a:lnTo>
                  <a:pt x="74343" y="7036"/>
                </a:lnTo>
                <a:lnTo>
                  <a:pt x="74343" y="24376"/>
                </a:lnTo>
                <a:lnTo>
                  <a:pt x="81369" y="31412"/>
                </a:lnTo>
                <a:lnTo>
                  <a:pt x="99777" y="31412"/>
                </a:lnTo>
                <a:lnTo>
                  <a:pt x="106803" y="24376"/>
                </a:lnTo>
                <a:lnTo>
                  <a:pt x="106803" y="7036"/>
                </a:lnTo>
                <a:lnTo>
                  <a:pt x="99777" y="0"/>
                </a:lnTo>
                <a:close/>
              </a:path>
              <a:path w="478789" h="31750">
                <a:moveTo>
                  <a:pt x="25423" y="0"/>
                </a:moveTo>
                <a:lnTo>
                  <a:pt x="7025" y="0"/>
                </a:lnTo>
                <a:lnTo>
                  <a:pt x="0" y="7036"/>
                </a:lnTo>
                <a:lnTo>
                  <a:pt x="0" y="24376"/>
                </a:lnTo>
                <a:lnTo>
                  <a:pt x="7025" y="31412"/>
                </a:lnTo>
                <a:lnTo>
                  <a:pt x="25423" y="31412"/>
                </a:lnTo>
                <a:lnTo>
                  <a:pt x="32459" y="24376"/>
                </a:lnTo>
                <a:lnTo>
                  <a:pt x="32459" y="7036"/>
                </a:lnTo>
                <a:lnTo>
                  <a:pt x="25423" y="0"/>
                </a:lnTo>
                <a:close/>
              </a:path>
            </a:pathLst>
          </a:custGeom>
          <a:solidFill>
            <a:srgbClr val="B91982"/>
          </a:solidFill>
        </p:spPr>
        <p:txBody>
          <a:bodyPr wrap="square" lIns="0" tIns="0" rIns="0" bIns="0" rtlCol="0"/>
          <a:lstStyle/>
          <a:p>
            <a:endParaRPr/>
          </a:p>
        </p:txBody>
      </p:sp>
      <p:sp>
        <p:nvSpPr>
          <p:cNvPr id="70" name="object 70"/>
          <p:cNvSpPr txBox="1"/>
          <p:nvPr/>
        </p:nvSpPr>
        <p:spPr>
          <a:xfrm>
            <a:off x="5878313" y="10415959"/>
            <a:ext cx="1885950" cy="352425"/>
          </a:xfrm>
          <a:prstGeom prst="rect">
            <a:avLst/>
          </a:prstGeom>
        </p:spPr>
        <p:txBody>
          <a:bodyPr vert="horz" wrap="square" lIns="0" tIns="11430" rIns="0" bIns="0" rtlCol="0">
            <a:spAutoFit/>
          </a:bodyPr>
          <a:lstStyle/>
          <a:p>
            <a:pPr marL="12700">
              <a:lnSpc>
                <a:spcPct val="100000"/>
              </a:lnSpc>
              <a:spcBef>
                <a:spcPts val="90"/>
              </a:spcBef>
            </a:pPr>
            <a:r>
              <a:rPr sz="2150" spc="-10" dirty="0">
                <a:solidFill>
                  <a:srgbClr val="B91982"/>
                </a:solidFill>
                <a:latin typeface="Helvetica"/>
                <a:cs typeface="Helvetica"/>
              </a:rPr>
              <a:t>Commissioning</a:t>
            </a:r>
            <a:endParaRPr sz="2150">
              <a:latin typeface="Helvetica"/>
              <a:cs typeface="Helvetica"/>
            </a:endParaRPr>
          </a:p>
        </p:txBody>
      </p:sp>
      <p:sp>
        <p:nvSpPr>
          <p:cNvPr id="71" name="object 71"/>
          <p:cNvSpPr/>
          <p:nvPr/>
        </p:nvSpPr>
        <p:spPr>
          <a:xfrm>
            <a:off x="8705085" y="10586588"/>
            <a:ext cx="485140" cy="52705"/>
          </a:xfrm>
          <a:custGeom>
            <a:avLst/>
            <a:gdLst/>
            <a:ahLst/>
            <a:cxnLst/>
            <a:rect l="l" t="t" r="r" b="b"/>
            <a:pathLst>
              <a:path w="485140" h="52704">
                <a:moveTo>
                  <a:pt x="484676" y="0"/>
                </a:moveTo>
                <a:lnTo>
                  <a:pt x="0" y="0"/>
                </a:lnTo>
                <a:lnTo>
                  <a:pt x="0" y="52354"/>
                </a:lnTo>
                <a:lnTo>
                  <a:pt x="484676" y="52354"/>
                </a:lnTo>
                <a:lnTo>
                  <a:pt x="484676" y="0"/>
                </a:lnTo>
                <a:close/>
              </a:path>
            </a:pathLst>
          </a:custGeom>
          <a:solidFill>
            <a:srgbClr val="1273B8"/>
          </a:solidFill>
        </p:spPr>
        <p:txBody>
          <a:bodyPr wrap="square" lIns="0" tIns="0" rIns="0" bIns="0" rtlCol="0"/>
          <a:lstStyle/>
          <a:p>
            <a:endParaRPr/>
          </a:p>
        </p:txBody>
      </p:sp>
      <p:sp>
        <p:nvSpPr>
          <p:cNvPr id="72" name="object 72"/>
          <p:cNvSpPr txBox="1"/>
          <p:nvPr/>
        </p:nvSpPr>
        <p:spPr>
          <a:xfrm>
            <a:off x="9378185" y="10415959"/>
            <a:ext cx="1885950" cy="352425"/>
          </a:xfrm>
          <a:prstGeom prst="rect">
            <a:avLst/>
          </a:prstGeom>
        </p:spPr>
        <p:txBody>
          <a:bodyPr vert="horz" wrap="square" lIns="0" tIns="11430" rIns="0" bIns="0" rtlCol="0">
            <a:spAutoFit/>
          </a:bodyPr>
          <a:lstStyle/>
          <a:p>
            <a:pPr marL="12700">
              <a:lnSpc>
                <a:spcPct val="100000"/>
              </a:lnSpc>
              <a:spcBef>
                <a:spcPts val="90"/>
              </a:spcBef>
            </a:pPr>
            <a:r>
              <a:rPr sz="2150" spc="-10" dirty="0">
                <a:solidFill>
                  <a:srgbClr val="1273B8"/>
                </a:solidFill>
                <a:latin typeface="Helvetica"/>
                <a:cs typeface="Helvetica"/>
              </a:rPr>
              <a:t>Commissioning</a:t>
            </a:r>
            <a:endParaRPr sz="2150">
              <a:latin typeface="Helvetica"/>
              <a:cs typeface="Helvetica"/>
            </a:endParaRPr>
          </a:p>
        </p:txBody>
      </p:sp>
      <p:sp>
        <p:nvSpPr>
          <p:cNvPr id="73" name="object 73"/>
          <p:cNvSpPr/>
          <p:nvPr/>
        </p:nvSpPr>
        <p:spPr>
          <a:xfrm>
            <a:off x="12204958" y="10585258"/>
            <a:ext cx="485140" cy="52705"/>
          </a:xfrm>
          <a:custGeom>
            <a:avLst/>
            <a:gdLst/>
            <a:ahLst/>
            <a:cxnLst/>
            <a:rect l="l" t="t" r="r" b="b"/>
            <a:pathLst>
              <a:path w="485140" h="52704">
                <a:moveTo>
                  <a:pt x="484676" y="0"/>
                </a:moveTo>
                <a:lnTo>
                  <a:pt x="0" y="0"/>
                </a:lnTo>
                <a:lnTo>
                  <a:pt x="0" y="52354"/>
                </a:lnTo>
                <a:lnTo>
                  <a:pt x="484676" y="52354"/>
                </a:lnTo>
                <a:lnTo>
                  <a:pt x="484676" y="0"/>
                </a:lnTo>
                <a:close/>
              </a:path>
            </a:pathLst>
          </a:custGeom>
          <a:solidFill>
            <a:srgbClr val="006647"/>
          </a:solidFill>
        </p:spPr>
        <p:txBody>
          <a:bodyPr wrap="square" lIns="0" tIns="0" rIns="0" bIns="0" rtlCol="0"/>
          <a:lstStyle/>
          <a:p>
            <a:endParaRPr/>
          </a:p>
        </p:txBody>
      </p:sp>
      <p:sp>
        <p:nvSpPr>
          <p:cNvPr id="74" name="object 74"/>
          <p:cNvSpPr txBox="1"/>
          <p:nvPr/>
        </p:nvSpPr>
        <p:spPr>
          <a:xfrm>
            <a:off x="12883335" y="10415959"/>
            <a:ext cx="2052955" cy="352425"/>
          </a:xfrm>
          <a:prstGeom prst="rect">
            <a:avLst/>
          </a:prstGeom>
        </p:spPr>
        <p:txBody>
          <a:bodyPr vert="horz" wrap="square" lIns="0" tIns="11430" rIns="0" bIns="0" rtlCol="0">
            <a:spAutoFit/>
          </a:bodyPr>
          <a:lstStyle/>
          <a:p>
            <a:pPr marL="12700">
              <a:lnSpc>
                <a:spcPct val="100000"/>
              </a:lnSpc>
              <a:spcBef>
                <a:spcPts val="90"/>
              </a:spcBef>
            </a:pPr>
            <a:r>
              <a:rPr sz="2150" spc="-10" dirty="0">
                <a:solidFill>
                  <a:srgbClr val="006647"/>
                </a:solidFill>
                <a:latin typeface="Helvetica"/>
                <a:cs typeface="Helvetica"/>
              </a:rPr>
              <a:t>Communications</a:t>
            </a:r>
            <a:endParaRPr sz="2150">
              <a:latin typeface="Helvetica"/>
              <a:cs typeface="Helvetica"/>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20104098" cy="11308555"/>
          </a:xfrm>
          <a:prstGeom prst="rect">
            <a:avLst/>
          </a:prstGeom>
        </p:spPr>
      </p:pic>
      <p:sp>
        <p:nvSpPr>
          <p:cNvPr id="3" name="object 3"/>
          <p:cNvSpPr txBox="1">
            <a:spLocks noGrp="1"/>
          </p:cNvSpPr>
          <p:nvPr>
            <p:ph type="ftr" sz="quarter" idx="5"/>
          </p:nvPr>
        </p:nvSpPr>
        <p:spPr>
          <a:xfrm>
            <a:off x="991564" y="10632416"/>
            <a:ext cx="2204085" cy="195503"/>
          </a:xfrm>
          <a:prstGeom prst="rect">
            <a:avLst/>
          </a:prstGeom>
        </p:spPr>
        <p:txBody>
          <a:bodyPr vert="horz" wrap="square" lIns="0" tIns="0" rIns="0" bIns="0" rtlCol="0">
            <a:spAutoFit/>
          </a:bodyPr>
          <a:lstStyle/>
          <a:p>
            <a:pPr marL="12700">
              <a:lnSpc>
                <a:spcPts val="1535"/>
              </a:lnSpc>
            </a:pPr>
            <a:r>
              <a:rPr dirty="0">
                <a:solidFill>
                  <a:schemeClr val="bg1"/>
                </a:solidFill>
              </a:rPr>
              <a:t>Primary</a:t>
            </a:r>
            <a:r>
              <a:rPr spc="30" dirty="0">
                <a:solidFill>
                  <a:schemeClr val="bg1"/>
                </a:solidFill>
              </a:rPr>
              <a:t> </a:t>
            </a:r>
            <a:r>
              <a:rPr dirty="0">
                <a:solidFill>
                  <a:schemeClr val="bg1"/>
                </a:solidFill>
              </a:rPr>
              <a:t>Care</a:t>
            </a:r>
            <a:r>
              <a:rPr spc="35" dirty="0">
                <a:solidFill>
                  <a:schemeClr val="bg1"/>
                </a:solidFill>
              </a:rPr>
              <a:t> </a:t>
            </a:r>
            <a:r>
              <a:rPr dirty="0">
                <a:solidFill>
                  <a:schemeClr val="bg1"/>
                </a:solidFill>
              </a:rPr>
              <a:t>People</a:t>
            </a:r>
            <a:r>
              <a:rPr spc="35" dirty="0">
                <a:solidFill>
                  <a:schemeClr val="bg1"/>
                </a:solidFill>
              </a:rPr>
              <a:t> </a:t>
            </a:r>
            <a:r>
              <a:rPr spc="-20" dirty="0">
                <a:solidFill>
                  <a:schemeClr val="bg1"/>
                </a:solidFill>
              </a:rPr>
              <a:t>Plan</a:t>
            </a:r>
          </a:p>
        </p:txBody>
      </p:sp>
      <p:sp>
        <p:nvSpPr>
          <p:cNvPr id="4" name="object 4"/>
          <p:cNvSpPr txBox="1">
            <a:spLocks noGrp="1"/>
          </p:cNvSpPr>
          <p:nvPr>
            <p:ph type="sldNum" sz="quarter" idx="7"/>
          </p:nvPr>
        </p:nvSpPr>
        <p:spPr>
          <a:xfrm>
            <a:off x="18852094" y="10632416"/>
            <a:ext cx="299084" cy="195503"/>
          </a:xfrm>
          <a:prstGeom prst="rect">
            <a:avLst/>
          </a:prstGeom>
        </p:spPr>
        <p:txBody>
          <a:bodyPr vert="horz" wrap="square" lIns="0" tIns="0" rIns="0" bIns="0" rtlCol="0">
            <a:spAutoFit/>
          </a:bodyPr>
          <a:lstStyle/>
          <a:p>
            <a:pPr marL="38100">
              <a:lnSpc>
                <a:spcPts val="1535"/>
              </a:lnSpc>
            </a:pPr>
            <a:fld id="{81D60167-4931-47E6-BA6A-407CBD079E47}" type="slidenum">
              <a:rPr spc="-25" dirty="0">
                <a:solidFill>
                  <a:schemeClr val="bg1"/>
                </a:solidFill>
              </a:rPr>
              <a:t>41</a:t>
            </a:fld>
            <a:endParaRPr spc="-25" dirty="0">
              <a:solidFill>
                <a:schemeClr val="bg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47088" y="6094055"/>
            <a:ext cx="18007330" cy="1790700"/>
          </a:xfrm>
          <a:custGeom>
            <a:avLst/>
            <a:gdLst/>
            <a:ahLst/>
            <a:cxnLst/>
            <a:rect l="l" t="t" r="r" b="b"/>
            <a:pathLst>
              <a:path w="18007330" h="1790700">
                <a:moveTo>
                  <a:pt x="18007231" y="0"/>
                </a:moveTo>
                <a:lnTo>
                  <a:pt x="0" y="0"/>
                </a:lnTo>
                <a:lnTo>
                  <a:pt x="0" y="1790521"/>
                </a:lnTo>
                <a:lnTo>
                  <a:pt x="18007231" y="1790521"/>
                </a:lnTo>
                <a:lnTo>
                  <a:pt x="18007231" y="0"/>
                </a:lnTo>
                <a:close/>
              </a:path>
            </a:pathLst>
          </a:custGeom>
          <a:solidFill>
            <a:srgbClr val="1273B8">
              <a:alpha val="9999"/>
            </a:srgbClr>
          </a:solidFill>
        </p:spPr>
        <p:txBody>
          <a:bodyPr wrap="square" lIns="0" tIns="0" rIns="0" bIns="0" rtlCol="0"/>
          <a:lstStyle/>
          <a:p>
            <a:endParaRPr/>
          </a:p>
        </p:txBody>
      </p:sp>
      <p:sp>
        <p:nvSpPr>
          <p:cNvPr id="3" name="object 3"/>
          <p:cNvSpPr txBox="1">
            <a:spLocks noGrp="1"/>
          </p:cNvSpPr>
          <p:nvPr>
            <p:ph type="title"/>
          </p:nvPr>
        </p:nvSpPr>
        <p:spPr>
          <a:xfrm>
            <a:off x="1039775" y="1144830"/>
            <a:ext cx="6159500" cy="1003300"/>
          </a:xfrm>
          <a:prstGeom prst="rect">
            <a:avLst/>
          </a:prstGeom>
        </p:spPr>
        <p:txBody>
          <a:bodyPr vert="horz" wrap="square" lIns="0" tIns="14604" rIns="0" bIns="0" rtlCol="0">
            <a:spAutoFit/>
          </a:bodyPr>
          <a:lstStyle/>
          <a:p>
            <a:pPr marL="12700">
              <a:lnSpc>
                <a:spcPct val="100000"/>
              </a:lnSpc>
              <a:spcBef>
                <a:spcPts val="114"/>
              </a:spcBef>
            </a:pPr>
            <a:r>
              <a:rPr sz="6400" spc="-80" dirty="0">
                <a:solidFill>
                  <a:srgbClr val="1273B8"/>
                </a:solidFill>
              </a:rPr>
              <a:t>PCPP</a:t>
            </a:r>
            <a:r>
              <a:rPr sz="6400" spc="-365" dirty="0">
                <a:solidFill>
                  <a:srgbClr val="1273B8"/>
                </a:solidFill>
              </a:rPr>
              <a:t> </a:t>
            </a:r>
            <a:r>
              <a:rPr sz="6400" spc="-35" dirty="0">
                <a:solidFill>
                  <a:srgbClr val="1273B8"/>
                </a:solidFill>
              </a:rPr>
              <a:t>What</a:t>
            </a:r>
            <a:r>
              <a:rPr sz="6400" spc="-380" dirty="0">
                <a:solidFill>
                  <a:srgbClr val="1273B8"/>
                </a:solidFill>
              </a:rPr>
              <a:t> </a:t>
            </a:r>
            <a:r>
              <a:rPr sz="6400" spc="-75" dirty="0">
                <a:solidFill>
                  <a:srgbClr val="1273B8"/>
                </a:solidFill>
              </a:rPr>
              <a:t>next</a:t>
            </a:r>
            <a:endParaRPr sz="6400"/>
          </a:p>
        </p:txBody>
      </p:sp>
      <p:sp>
        <p:nvSpPr>
          <p:cNvPr id="4" name="object 4"/>
          <p:cNvSpPr txBox="1"/>
          <p:nvPr/>
        </p:nvSpPr>
        <p:spPr>
          <a:xfrm>
            <a:off x="1277763" y="2746378"/>
            <a:ext cx="812165" cy="352425"/>
          </a:xfrm>
          <a:prstGeom prst="rect">
            <a:avLst/>
          </a:prstGeom>
        </p:spPr>
        <p:txBody>
          <a:bodyPr vert="horz" wrap="square" lIns="0" tIns="11430" rIns="0" bIns="0" rtlCol="0">
            <a:spAutoFit/>
          </a:bodyPr>
          <a:lstStyle/>
          <a:p>
            <a:pPr marL="12700">
              <a:lnSpc>
                <a:spcPct val="100000"/>
              </a:lnSpc>
              <a:spcBef>
                <a:spcPts val="90"/>
              </a:spcBef>
            </a:pPr>
            <a:r>
              <a:rPr sz="2150" b="1" spc="-10" dirty="0">
                <a:solidFill>
                  <a:srgbClr val="1273B8"/>
                </a:solidFill>
                <a:latin typeface="Helvetica"/>
                <a:cs typeface="Helvetica"/>
              </a:rPr>
              <a:t>Driver</a:t>
            </a:r>
            <a:endParaRPr sz="2150">
              <a:latin typeface="Helvetica"/>
              <a:cs typeface="Helvetica"/>
            </a:endParaRPr>
          </a:p>
        </p:txBody>
      </p:sp>
      <p:sp>
        <p:nvSpPr>
          <p:cNvPr id="5" name="object 5"/>
          <p:cNvSpPr txBox="1"/>
          <p:nvPr/>
        </p:nvSpPr>
        <p:spPr>
          <a:xfrm>
            <a:off x="1277763" y="3282424"/>
            <a:ext cx="3762375" cy="1005840"/>
          </a:xfrm>
          <a:prstGeom prst="rect">
            <a:avLst/>
          </a:prstGeom>
        </p:spPr>
        <p:txBody>
          <a:bodyPr vert="horz" wrap="square" lIns="0" tIns="11430" rIns="0" bIns="0" rtlCol="0">
            <a:spAutoFit/>
          </a:bodyPr>
          <a:lstStyle/>
          <a:p>
            <a:pPr marL="12700" marR="669290">
              <a:lnSpc>
                <a:spcPct val="100000"/>
              </a:lnSpc>
              <a:spcBef>
                <a:spcPts val="90"/>
              </a:spcBef>
            </a:pPr>
            <a:r>
              <a:rPr sz="2150" spc="-10" dirty="0">
                <a:solidFill>
                  <a:srgbClr val="575756"/>
                </a:solidFill>
                <a:latin typeface="Helvetica"/>
                <a:cs typeface="Helvetica"/>
              </a:rPr>
              <a:t>Supporting</a:t>
            </a:r>
            <a:r>
              <a:rPr sz="2150" spc="-50" dirty="0">
                <a:solidFill>
                  <a:srgbClr val="575756"/>
                </a:solidFill>
                <a:latin typeface="Helvetica"/>
                <a:cs typeface="Helvetica"/>
              </a:rPr>
              <a:t> </a:t>
            </a:r>
            <a:r>
              <a:rPr sz="2150" dirty="0">
                <a:solidFill>
                  <a:srgbClr val="575756"/>
                </a:solidFill>
                <a:latin typeface="Helvetica"/>
                <a:cs typeface="Helvetica"/>
              </a:rPr>
              <a:t>the</a:t>
            </a:r>
            <a:r>
              <a:rPr sz="2150" spc="-50" dirty="0">
                <a:solidFill>
                  <a:srgbClr val="575756"/>
                </a:solidFill>
                <a:latin typeface="Helvetica"/>
                <a:cs typeface="Helvetica"/>
              </a:rPr>
              <a:t> </a:t>
            </a:r>
            <a:r>
              <a:rPr sz="2150" spc="-10" dirty="0">
                <a:solidFill>
                  <a:srgbClr val="575756"/>
                </a:solidFill>
                <a:latin typeface="Helvetica"/>
                <a:cs typeface="Helvetica"/>
              </a:rPr>
              <a:t>conditions </a:t>
            </a:r>
            <a:r>
              <a:rPr sz="2150" dirty="0">
                <a:solidFill>
                  <a:srgbClr val="575756"/>
                </a:solidFill>
                <a:latin typeface="Helvetica"/>
                <a:cs typeface="Helvetica"/>
              </a:rPr>
              <a:t>for</a:t>
            </a:r>
            <a:r>
              <a:rPr sz="2150" spc="-50" dirty="0">
                <a:solidFill>
                  <a:srgbClr val="575756"/>
                </a:solidFill>
                <a:latin typeface="Helvetica"/>
                <a:cs typeface="Helvetica"/>
              </a:rPr>
              <a:t> </a:t>
            </a:r>
            <a:r>
              <a:rPr sz="2150" dirty="0">
                <a:solidFill>
                  <a:srgbClr val="575756"/>
                </a:solidFill>
                <a:latin typeface="Helvetica"/>
                <a:cs typeface="Helvetica"/>
              </a:rPr>
              <a:t>change</a:t>
            </a:r>
            <a:r>
              <a:rPr sz="2150" spc="-45" dirty="0">
                <a:solidFill>
                  <a:srgbClr val="575756"/>
                </a:solidFill>
                <a:latin typeface="Helvetica"/>
                <a:cs typeface="Helvetica"/>
              </a:rPr>
              <a:t> </a:t>
            </a:r>
            <a:r>
              <a:rPr sz="2150" dirty="0">
                <a:solidFill>
                  <a:srgbClr val="575756"/>
                </a:solidFill>
                <a:latin typeface="Helvetica"/>
                <a:cs typeface="Helvetica"/>
              </a:rPr>
              <a:t>-</a:t>
            </a:r>
            <a:r>
              <a:rPr sz="2150" spc="-45" dirty="0">
                <a:solidFill>
                  <a:srgbClr val="575756"/>
                </a:solidFill>
                <a:latin typeface="Helvetica"/>
                <a:cs typeface="Helvetica"/>
              </a:rPr>
              <a:t> </a:t>
            </a:r>
            <a:r>
              <a:rPr sz="2150" spc="-10" dirty="0">
                <a:solidFill>
                  <a:srgbClr val="575756"/>
                </a:solidFill>
                <a:latin typeface="Helvetica"/>
                <a:cs typeface="Helvetica"/>
              </a:rPr>
              <a:t>innovative</a:t>
            </a:r>
            <a:endParaRPr sz="2150">
              <a:latin typeface="Helvetica"/>
              <a:cs typeface="Helvetica"/>
            </a:endParaRPr>
          </a:p>
          <a:p>
            <a:pPr marL="12700">
              <a:lnSpc>
                <a:spcPts val="2565"/>
              </a:lnSpc>
            </a:pPr>
            <a:r>
              <a:rPr sz="2150" spc="-10" dirty="0">
                <a:solidFill>
                  <a:srgbClr val="575756"/>
                </a:solidFill>
                <a:latin typeface="Helvetica"/>
                <a:cs typeface="Helvetica"/>
              </a:rPr>
              <a:t>commissioning</a:t>
            </a:r>
            <a:r>
              <a:rPr sz="2150" spc="-65" dirty="0">
                <a:solidFill>
                  <a:srgbClr val="575756"/>
                </a:solidFill>
                <a:latin typeface="Helvetica"/>
                <a:cs typeface="Helvetica"/>
              </a:rPr>
              <a:t> </a:t>
            </a:r>
            <a:r>
              <a:rPr sz="2150" dirty="0">
                <a:solidFill>
                  <a:srgbClr val="575756"/>
                </a:solidFill>
                <a:latin typeface="Helvetica"/>
                <a:cs typeface="Helvetica"/>
              </a:rPr>
              <a:t>and</a:t>
            </a:r>
            <a:r>
              <a:rPr sz="2150" spc="-65" dirty="0">
                <a:solidFill>
                  <a:srgbClr val="575756"/>
                </a:solidFill>
                <a:latin typeface="Helvetica"/>
                <a:cs typeface="Helvetica"/>
              </a:rPr>
              <a:t> </a:t>
            </a:r>
            <a:r>
              <a:rPr sz="2150" spc="-10" dirty="0">
                <a:solidFill>
                  <a:srgbClr val="575756"/>
                </a:solidFill>
                <a:latin typeface="Helvetica"/>
                <a:cs typeface="Helvetica"/>
              </a:rPr>
              <a:t>contracting</a:t>
            </a:r>
            <a:endParaRPr sz="2150">
              <a:latin typeface="Helvetica"/>
              <a:cs typeface="Helvetica"/>
            </a:endParaRPr>
          </a:p>
        </p:txBody>
      </p:sp>
      <p:sp>
        <p:nvSpPr>
          <p:cNvPr id="6" name="object 6"/>
          <p:cNvSpPr txBox="1"/>
          <p:nvPr/>
        </p:nvSpPr>
        <p:spPr>
          <a:xfrm>
            <a:off x="5987022" y="2746378"/>
            <a:ext cx="10605770" cy="3032760"/>
          </a:xfrm>
          <a:prstGeom prst="rect">
            <a:avLst/>
          </a:prstGeom>
        </p:spPr>
        <p:txBody>
          <a:bodyPr vert="horz" wrap="square" lIns="0" tIns="11430" rIns="0" bIns="0" rtlCol="0">
            <a:spAutoFit/>
          </a:bodyPr>
          <a:lstStyle/>
          <a:p>
            <a:pPr marL="12700">
              <a:lnSpc>
                <a:spcPct val="100000"/>
              </a:lnSpc>
              <a:spcBef>
                <a:spcPts val="90"/>
              </a:spcBef>
            </a:pPr>
            <a:r>
              <a:rPr sz="2150" b="1" spc="-10" dirty="0">
                <a:solidFill>
                  <a:srgbClr val="1273B8"/>
                </a:solidFill>
                <a:latin typeface="Helvetica"/>
                <a:cs typeface="Helvetica"/>
              </a:rPr>
              <a:t>Deliverables</a:t>
            </a:r>
            <a:endParaRPr sz="2150">
              <a:latin typeface="Helvetica"/>
              <a:cs typeface="Helvetica"/>
            </a:endParaRPr>
          </a:p>
          <a:p>
            <a:pPr marL="326390" indent="-313690">
              <a:lnSpc>
                <a:spcPct val="100000"/>
              </a:lnSpc>
              <a:spcBef>
                <a:spcPts val="1645"/>
              </a:spcBef>
              <a:buClr>
                <a:srgbClr val="1273B8"/>
              </a:buClr>
              <a:buChar char="•"/>
              <a:tabLst>
                <a:tab pos="326390" algn="l"/>
              </a:tabLst>
            </a:pPr>
            <a:r>
              <a:rPr sz="2150" spc="-25" dirty="0">
                <a:solidFill>
                  <a:srgbClr val="575756"/>
                </a:solidFill>
                <a:latin typeface="Helvetica"/>
                <a:cs typeface="Helvetica"/>
              </a:rPr>
              <a:t>Co-</a:t>
            </a:r>
            <a:r>
              <a:rPr sz="2150" dirty="0">
                <a:solidFill>
                  <a:srgbClr val="575756"/>
                </a:solidFill>
                <a:latin typeface="Helvetica"/>
                <a:cs typeface="Helvetica"/>
              </a:rPr>
              <a:t>produced</a:t>
            </a:r>
            <a:r>
              <a:rPr sz="2150" spc="-80" dirty="0">
                <a:solidFill>
                  <a:srgbClr val="575756"/>
                </a:solidFill>
                <a:latin typeface="Helvetica"/>
                <a:cs typeface="Helvetica"/>
              </a:rPr>
              <a:t> </a:t>
            </a:r>
            <a:r>
              <a:rPr sz="2150" dirty="0">
                <a:solidFill>
                  <a:srgbClr val="575756"/>
                </a:solidFill>
                <a:latin typeface="Helvetica"/>
                <a:cs typeface="Helvetica"/>
              </a:rPr>
              <a:t>longer</a:t>
            </a:r>
            <a:r>
              <a:rPr sz="2150" spc="-80" dirty="0">
                <a:solidFill>
                  <a:srgbClr val="575756"/>
                </a:solidFill>
                <a:latin typeface="Helvetica"/>
                <a:cs typeface="Helvetica"/>
              </a:rPr>
              <a:t> </a:t>
            </a:r>
            <a:r>
              <a:rPr sz="2150" dirty="0">
                <a:solidFill>
                  <a:srgbClr val="575756"/>
                </a:solidFill>
                <a:latin typeface="Helvetica"/>
                <a:cs typeface="Helvetica"/>
              </a:rPr>
              <a:t>term</a:t>
            </a:r>
            <a:r>
              <a:rPr sz="2150" spc="-80" dirty="0">
                <a:solidFill>
                  <a:srgbClr val="575756"/>
                </a:solidFill>
                <a:latin typeface="Helvetica"/>
                <a:cs typeface="Helvetica"/>
              </a:rPr>
              <a:t> </a:t>
            </a:r>
            <a:r>
              <a:rPr sz="2150" dirty="0">
                <a:solidFill>
                  <a:srgbClr val="575756"/>
                </a:solidFill>
                <a:latin typeface="Helvetica"/>
                <a:cs typeface="Helvetica"/>
              </a:rPr>
              <a:t>outcomes</a:t>
            </a:r>
            <a:r>
              <a:rPr sz="2150" spc="-80" dirty="0">
                <a:solidFill>
                  <a:srgbClr val="575756"/>
                </a:solidFill>
                <a:latin typeface="Helvetica"/>
                <a:cs typeface="Helvetica"/>
              </a:rPr>
              <a:t> </a:t>
            </a:r>
            <a:r>
              <a:rPr sz="2150" dirty="0">
                <a:solidFill>
                  <a:srgbClr val="575756"/>
                </a:solidFill>
                <a:latin typeface="Helvetica"/>
                <a:cs typeface="Helvetica"/>
              </a:rPr>
              <a:t>based</a:t>
            </a:r>
            <a:r>
              <a:rPr sz="2150" spc="-80" dirty="0">
                <a:solidFill>
                  <a:srgbClr val="575756"/>
                </a:solidFill>
                <a:latin typeface="Helvetica"/>
                <a:cs typeface="Helvetica"/>
              </a:rPr>
              <a:t> </a:t>
            </a:r>
            <a:r>
              <a:rPr sz="2150" spc="-10" dirty="0">
                <a:solidFill>
                  <a:srgbClr val="575756"/>
                </a:solidFill>
                <a:latin typeface="Helvetica"/>
                <a:cs typeface="Helvetica"/>
              </a:rPr>
              <a:t>contracts</a:t>
            </a:r>
            <a:endParaRPr sz="2150">
              <a:latin typeface="Helvetica"/>
              <a:cs typeface="Helvetica"/>
            </a:endParaRPr>
          </a:p>
          <a:p>
            <a:pPr marL="326390" indent="-313690">
              <a:lnSpc>
                <a:spcPct val="100000"/>
              </a:lnSpc>
              <a:spcBef>
                <a:spcPts val="1639"/>
              </a:spcBef>
              <a:buClr>
                <a:srgbClr val="1273B8"/>
              </a:buClr>
              <a:buChar char="•"/>
              <a:tabLst>
                <a:tab pos="326390" algn="l"/>
              </a:tabLst>
            </a:pPr>
            <a:r>
              <a:rPr sz="2150" spc="-10" dirty="0">
                <a:solidFill>
                  <a:srgbClr val="575756"/>
                </a:solidFill>
                <a:latin typeface="Helvetica"/>
                <a:cs typeface="Helvetica"/>
              </a:rPr>
              <a:t>Training</a:t>
            </a:r>
            <a:r>
              <a:rPr sz="2150" spc="-85" dirty="0">
                <a:solidFill>
                  <a:srgbClr val="575756"/>
                </a:solidFill>
                <a:latin typeface="Helvetica"/>
                <a:cs typeface="Helvetica"/>
              </a:rPr>
              <a:t> </a:t>
            </a:r>
            <a:r>
              <a:rPr sz="2150" dirty="0">
                <a:solidFill>
                  <a:srgbClr val="575756"/>
                </a:solidFill>
                <a:latin typeface="Helvetica"/>
                <a:cs typeface="Helvetica"/>
              </a:rPr>
              <a:t>and</a:t>
            </a:r>
            <a:r>
              <a:rPr sz="2150" spc="-80" dirty="0">
                <a:solidFill>
                  <a:srgbClr val="575756"/>
                </a:solidFill>
                <a:latin typeface="Helvetica"/>
                <a:cs typeface="Helvetica"/>
              </a:rPr>
              <a:t> </a:t>
            </a:r>
            <a:r>
              <a:rPr sz="2150" dirty="0">
                <a:solidFill>
                  <a:srgbClr val="575756"/>
                </a:solidFill>
                <a:latin typeface="Helvetica"/>
                <a:cs typeface="Helvetica"/>
              </a:rPr>
              <a:t>development</a:t>
            </a:r>
            <a:r>
              <a:rPr sz="2150" spc="-80" dirty="0">
                <a:solidFill>
                  <a:srgbClr val="575756"/>
                </a:solidFill>
                <a:latin typeface="Helvetica"/>
                <a:cs typeface="Helvetica"/>
              </a:rPr>
              <a:t> </a:t>
            </a:r>
            <a:r>
              <a:rPr sz="2150" dirty="0">
                <a:solidFill>
                  <a:srgbClr val="575756"/>
                </a:solidFill>
                <a:latin typeface="Helvetica"/>
                <a:cs typeface="Helvetica"/>
              </a:rPr>
              <a:t>to</a:t>
            </a:r>
            <a:r>
              <a:rPr sz="2150" spc="-80" dirty="0">
                <a:solidFill>
                  <a:srgbClr val="575756"/>
                </a:solidFill>
                <a:latin typeface="Helvetica"/>
                <a:cs typeface="Helvetica"/>
              </a:rPr>
              <a:t> </a:t>
            </a:r>
            <a:r>
              <a:rPr sz="2150" dirty="0">
                <a:solidFill>
                  <a:srgbClr val="575756"/>
                </a:solidFill>
                <a:latin typeface="Helvetica"/>
                <a:cs typeface="Helvetica"/>
              </a:rPr>
              <a:t>support</a:t>
            </a:r>
            <a:r>
              <a:rPr sz="2150" spc="-80" dirty="0">
                <a:solidFill>
                  <a:srgbClr val="575756"/>
                </a:solidFill>
                <a:latin typeface="Helvetica"/>
                <a:cs typeface="Helvetica"/>
              </a:rPr>
              <a:t> </a:t>
            </a:r>
            <a:r>
              <a:rPr sz="2150" dirty="0">
                <a:solidFill>
                  <a:srgbClr val="575756"/>
                </a:solidFill>
                <a:latin typeface="Helvetica"/>
                <a:cs typeface="Helvetica"/>
              </a:rPr>
              <a:t>current</a:t>
            </a:r>
            <a:r>
              <a:rPr sz="2150" spc="-80" dirty="0">
                <a:solidFill>
                  <a:srgbClr val="575756"/>
                </a:solidFill>
                <a:latin typeface="Helvetica"/>
                <a:cs typeface="Helvetica"/>
              </a:rPr>
              <a:t> </a:t>
            </a:r>
            <a:r>
              <a:rPr sz="2150" dirty="0">
                <a:solidFill>
                  <a:srgbClr val="575756"/>
                </a:solidFill>
                <a:latin typeface="Helvetica"/>
                <a:cs typeface="Helvetica"/>
              </a:rPr>
              <a:t>and</a:t>
            </a:r>
            <a:r>
              <a:rPr sz="2150" spc="-80" dirty="0">
                <a:solidFill>
                  <a:srgbClr val="575756"/>
                </a:solidFill>
                <a:latin typeface="Helvetica"/>
                <a:cs typeface="Helvetica"/>
              </a:rPr>
              <a:t> </a:t>
            </a:r>
            <a:r>
              <a:rPr sz="2150" dirty="0">
                <a:solidFill>
                  <a:srgbClr val="575756"/>
                </a:solidFill>
                <a:latin typeface="Helvetica"/>
                <a:cs typeface="Helvetica"/>
              </a:rPr>
              <a:t>future</a:t>
            </a:r>
            <a:r>
              <a:rPr sz="2150" spc="-80" dirty="0">
                <a:solidFill>
                  <a:srgbClr val="575756"/>
                </a:solidFill>
                <a:latin typeface="Helvetica"/>
                <a:cs typeface="Helvetica"/>
              </a:rPr>
              <a:t> </a:t>
            </a:r>
            <a:r>
              <a:rPr sz="2150" dirty="0">
                <a:solidFill>
                  <a:srgbClr val="575756"/>
                </a:solidFill>
                <a:latin typeface="Helvetica"/>
                <a:cs typeface="Helvetica"/>
              </a:rPr>
              <a:t>commissioners</a:t>
            </a:r>
            <a:r>
              <a:rPr sz="2150" spc="-80" dirty="0">
                <a:solidFill>
                  <a:srgbClr val="575756"/>
                </a:solidFill>
                <a:latin typeface="Helvetica"/>
                <a:cs typeface="Helvetica"/>
              </a:rPr>
              <a:t> </a:t>
            </a:r>
            <a:r>
              <a:rPr sz="2150" dirty="0">
                <a:solidFill>
                  <a:srgbClr val="575756"/>
                </a:solidFill>
                <a:latin typeface="Helvetica"/>
                <a:cs typeface="Helvetica"/>
              </a:rPr>
              <a:t>and</a:t>
            </a:r>
            <a:r>
              <a:rPr sz="2150" spc="-80" dirty="0">
                <a:solidFill>
                  <a:srgbClr val="575756"/>
                </a:solidFill>
                <a:latin typeface="Helvetica"/>
                <a:cs typeface="Helvetica"/>
              </a:rPr>
              <a:t> </a:t>
            </a:r>
            <a:r>
              <a:rPr sz="2150" spc="-10" dirty="0">
                <a:solidFill>
                  <a:srgbClr val="575756"/>
                </a:solidFill>
                <a:latin typeface="Helvetica"/>
                <a:cs typeface="Helvetica"/>
              </a:rPr>
              <a:t>providers</a:t>
            </a:r>
            <a:endParaRPr sz="2150">
              <a:latin typeface="Helvetica"/>
              <a:cs typeface="Helvetica"/>
            </a:endParaRPr>
          </a:p>
          <a:p>
            <a:pPr marL="326390" indent="-313690">
              <a:lnSpc>
                <a:spcPct val="100000"/>
              </a:lnSpc>
              <a:spcBef>
                <a:spcPts val="1639"/>
              </a:spcBef>
              <a:buClr>
                <a:srgbClr val="1273B8"/>
              </a:buClr>
              <a:buChar char="•"/>
              <a:tabLst>
                <a:tab pos="326390" algn="l"/>
              </a:tabLst>
            </a:pPr>
            <a:r>
              <a:rPr sz="2150" dirty="0">
                <a:solidFill>
                  <a:srgbClr val="575756"/>
                </a:solidFill>
                <a:latin typeface="Helvetica"/>
                <a:cs typeface="Helvetica"/>
              </a:rPr>
              <a:t>Primary</a:t>
            </a:r>
            <a:r>
              <a:rPr sz="2150" spc="-75" dirty="0">
                <a:solidFill>
                  <a:srgbClr val="575756"/>
                </a:solidFill>
                <a:latin typeface="Helvetica"/>
                <a:cs typeface="Helvetica"/>
              </a:rPr>
              <a:t> </a:t>
            </a:r>
            <a:r>
              <a:rPr sz="2150" dirty="0">
                <a:solidFill>
                  <a:srgbClr val="575756"/>
                </a:solidFill>
                <a:latin typeface="Helvetica"/>
                <a:cs typeface="Helvetica"/>
              </a:rPr>
              <a:t>Care</a:t>
            </a:r>
            <a:r>
              <a:rPr sz="2150" spc="-75" dirty="0">
                <a:solidFill>
                  <a:srgbClr val="575756"/>
                </a:solidFill>
                <a:latin typeface="Helvetica"/>
                <a:cs typeface="Helvetica"/>
              </a:rPr>
              <a:t> </a:t>
            </a:r>
            <a:r>
              <a:rPr sz="2150" dirty="0">
                <a:solidFill>
                  <a:srgbClr val="575756"/>
                </a:solidFill>
                <a:latin typeface="Helvetica"/>
                <a:cs typeface="Helvetica"/>
              </a:rPr>
              <a:t>Strategy</a:t>
            </a:r>
            <a:r>
              <a:rPr sz="2150" spc="-70" dirty="0">
                <a:solidFill>
                  <a:srgbClr val="575756"/>
                </a:solidFill>
                <a:latin typeface="Helvetica"/>
                <a:cs typeface="Helvetica"/>
              </a:rPr>
              <a:t> </a:t>
            </a:r>
            <a:r>
              <a:rPr sz="2150" dirty="0">
                <a:solidFill>
                  <a:srgbClr val="575756"/>
                </a:solidFill>
                <a:latin typeface="Helvetica"/>
                <a:cs typeface="Helvetica"/>
              </a:rPr>
              <a:t>in</a:t>
            </a:r>
            <a:r>
              <a:rPr sz="2150" spc="-75" dirty="0">
                <a:solidFill>
                  <a:srgbClr val="575756"/>
                </a:solidFill>
                <a:latin typeface="Helvetica"/>
                <a:cs typeface="Helvetica"/>
              </a:rPr>
              <a:t> </a:t>
            </a:r>
            <a:r>
              <a:rPr sz="2150" dirty="0">
                <a:solidFill>
                  <a:srgbClr val="575756"/>
                </a:solidFill>
                <a:latin typeface="Helvetica"/>
                <a:cs typeface="Helvetica"/>
              </a:rPr>
              <a:t>place</a:t>
            </a:r>
            <a:r>
              <a:rPr sz="2150" spc="-75" dirty="0">
                <a:solidFill>
                  <a:srgbClr val="575756"/>
                </a:solidFill>
                <a:latin typeface="Helvetica"/>
                <a:cs typeface="Helvetica"/>
              </a:rPr>
              <a:t> </a:t>
            </a:r>
            <a:r>
              <a:rPr sz="2150" dirty="0">
                <a:solidFill>
                  <a:srgbClr val="575756"/>
                </a:solidFill>
                <a:latin typeface="Helvetica"/>
                <a:cs typeface="Helvetica"/>
              </a:rPr>
              <a:t>with</a:t>
            </a:r>
            <a:r>
              <a:rPr sz="2150" spc="-70" dirty="0">
                <a:solidFill>
                  <a:srgbClr val="575756"/>
                </a:solidFill>
                <a:latin typeface="Helvetica"/>
                <a:cs typeface="Helvetica"/>
              </a:rPr>
              <a:t> </a:t>
            </a:r>
            <a:r>
              <a:rPr sz="2150" dirty="0">
                <a:solidFill>
                  <a:srgbClr val="575756"/>
                </a:solidFill>
                <a:latin typeface="Helvetica"/>
                <a:cs typeface="Helvetica"/>
              </a:rPr>
              <a:t>defined</a:t>
            </a:r>
            <a:r>
              <a:rPr sz="2150" spc="-75" dirty="0">
                <a:solidFill>
                  <a:srgbClr val="575756"/>
                </a:solidFill>
                <a:latin typeface="Helvetica"/>
                <a:cs typeface="Helvetica"/>
              </a:rPr>
              <a:t> </a:t>
            </a:r>
            <a:r>
              <a:rPr sz="2150" dirty="0">
                <a:solidFill>
                  <a:srgbClr val="575756"/>
                </a:solidFill>
                <a:latin typeface="Helvetica"/>
                <a:cs typeface="Helvetica"/>
              </a:rPr>
              <a:t>priorities</a:t>
            </a:r>
            <a:r>
              <a:rPr sz="2150" spc="-75" dirty="0">
                <a:solidFill>
                  <a:srgbClr val="575756"/>
                </a:solidFill>
                <a:latin typeface="Helvetica"/>
                <a:cs typeface="Helvetica"/>
              </a:rPr>
              <a:t> </a:t>
            </a:r>
            <a:r>
              <a:rPr sz="2150" dirty="0">
                <a:solidFill>
                  <a:srgbClr val="575756"/>
                </a:solidFill>
                <a:latin typeface="Helvetica"/>
                <a:cs typeface="Helvetica"/>
              </a:rPr>
              <a:t>and</a:t>
            </a:r>
            <a:r>
              <a:rPr sz="2150" spc="-70" dirty="0">
                <a:solidFill>
                  <a:srgbClr val="575756"/>
                </a:solidFill>
                <a:latin typeface="Helvetica"/>
                <a:cs typeface="Helvetica"/>
              </a:rPr>
              <a:t> </a:t>
            </a:r>
            <a:r>
              <a:rPr sz="2150" dirty="0">
                <a:solidFill>
                  <a:srgbClr val="575756"/>
                </a:solidFill>
                <a:latin typeface="Helvetica"/>
                <a:cs typeface="Helvetica"/>
              </a:rPr>
              <a:t>agreed</a:t>
            </a:r>
            <a:r>
              <a:rPr sz="2150" spc="-75" dirty="0">
                <a:solidFill>
                  <a:srgbClr val="575756"/>
                </a:solidFill>
                <a:latin typeface="Helvetica"/>
                <a:cs typeface="Helvetica"/>
              </a:rPr>
              <a:t> </a:t>
            </a:r>
            <a:r>
              <a:rPr sz="2150" spc="-10" dirty="0">
                <a:solidFill>
                  <a:srgbClr val="575756"/>
                </a:solidFill>
                <a:latin typeface="Helvetica"/>
                <a:cs typeface="Helvetica"/>
              </a:rPr>
              <a:t>deliverables</a:t>
            </a:r>
            <a:endParaRPr sz="2150">
              <a:latin typeface="Helvetica"/>
              <a:cs typeface="Helvetica"/>
            </a:endParaRPr>
          </a:p>
          <a:p>
            <a:pPr marL="326390" indent="-313690">
              <a:lnSpc>
                <a:spcPct val="100000"/>
              </a:lnSpc>
              <a:spcBef>
                <a:spcPts val="1639"/>
              </a:spcBef>
              <a:buClr>
                <a:srgbClr val="1273B8"/>
              </a:buClr>
              <a:buChar char="•"/>
              <a:tabLst>
                <a:tab pos="326390" algn="l"/>
              </a:tabLst>
            </a:pPr>
            <a:r>
              <a:rPr sz="2150" dirty="0">
                <a:solidFill>
                  <a:srgbClr val="575756"/>
                </a:solidFill>
                <a:latin typeface="Helvetica"/>
                <a:cs typeface="Helvetica"/>
              </a:rPr>
              <a:t>Shift</a:t>
            </a:r>
            <a:r>
              <a:rPr sz="2150" spc="-65" dirty="0">
                <a:solidFill>
                  <a:srgbClr val="575756"/>
                </a:solidFill>
                <a:latin typeface="Helvetica"/>
                <a:cs typeface="Helvetica"/>
              </a:rPr>
              <a:t> </a:t>
            </a:r>
            <a:r>
              <a:rPr sz="2150" dirty="0">
                <a:solidFill>
                  <a:srgbClr val="575756"/>
                </a:solidFill>
                <a:latin typeface="Helvetica"/>
                <a:cs typeface="Helvetica"/>
              </a:rPr>
              <a:t>to</a:t>
            </a:r>
            <a:r>
              <a:rPr sz="2150" spc="-60" dirty="0">
                <a:solidFill>
                  <a:srgbClr val="575756"/>
                </a:solidFill>
                <a:latin typeface="Helvetica"/>
                <a:cs typeface="Helvetica"/>
              </a:rPr>
              <a:t> </a:t>
            </a:r>
            <a:r>
              <a:rPr sz="2150" dirty="0">
                <a:solidFill>
                  <a:srgbClr val="575756"/>
                </a:solidFill>
                <a:latin typeface="Helvetica"/>
                <a:cs typeface="Helvetica"/>
              </a:rPr>
              <a:t>population</a:t>
            </a:r>
            <a:r>
              <a:rPr sz="2150" spc="-65" dirty="0">
                <a:solidFill>
                  <a:srgbClr val="575756"/>
                </a:solidFill>
                <a:latin typeface="Helvetica"/>
                <a:cs typeface="Helvetica"/>
              </a:rPr>
              <a:t> </a:t>
            </a:r>
            <a:r>
              <a:rPr sz="2150" dirty="0">
                <a:solidFill>
                  <a:srgbClr val="575756"/>
                </a:solidFill>
                <a:latin typeface="Helvetica"/>
                <a:cs typeface="Helvetica"/>
              </a:rPr>
              <a:t>health</a:t>
            </a:r>
            <a:r>
              <a:rPr sz="2150" spc="-60" dirty="0">
                <a:solidFill>
                  <a:srgbClr val="575756"/>
                </a:solidFill>
                <a:latin typeface="Helvetica"/>
                <a:cs typeface="Helvetica"/>
              </a:rPr>
              <a:t> </a:t>
            </a:r>
            <a:r>
              <a:rPr sz="2150" dirty="0">
                <a:solidFill>
                  <a:srgbClr val="575756"/>
                </a:solidFill>
                <a:latin typeface="Helvetica"/>
                <a:cs typeface="Helvetica"/>
              </a:rPr>
              <a:t>and</a:t>
            </a:r>
            <a:r>
              <a:rPr sz="2150" spc="-60" dirty="0">
                <a:solidFill>
                  <a:srgbClr val="575756"/>
                </a:solidFill>
                <a:latin typeface="Helvetica"/>
                <a:cs typeface="Helvetica"/>
              </a:rPr>
              <a:t> </a:t>
            </a:r>
            <a:r>
              <a:rPr sz="2150" dirty="0">
                <a:solidFill>
                  <a:srgbClr val="575756"/>
                </a:solidFill>
                <a:latin typeface="Helvetica"/>
                <a:cs typeface="Helvetica"/>
              </a:rPr>
              <a:t>delivery</a:t>
            </a:r>
            <a:r>
              <a:rPr sz="2150" spc="-65" dirty="0">
                <a:solidFill>
                  <a:srgbClr val="575756"/>
                </a:solidFill>
                <a:latin typeface="Helvetica"/>
                <a:cs typeface="Helvetica"/>
              </a:rPr>
              <a:t> </a:t>
            </a:r>
            <a:r>
              <a:rPr sz="2150" dirty="0">
                <a:solidFill>
                  <a:srgbClr val="575756"/>
                </a:solidFill>
                <a:latin typeface="Helvetica"/>
                <a:cs typeface="Helvetica"/>
              </a:rPr>
              <a:t>of</a:t>
            </a:r>
            <a:r>
              <a:rPr sz="2150" spc="-60" dirty="0">
                <a:solidFill>
                  <a:srgbClr val="575756"/>
                </a:solidFill>
                <a:latin typeface="Helvetica"/>
                <a:cs typeface="Helvetica"/>
              </a:rPr>
              <a:t> </a:t>
            </a:r>
            <a:r>
              <a:rPr sz="2150" dirty="0">
                <a:solidFill>
                  <a:srgbClr val="575756"/>
                </a:solidFill>
                <a:latin typeface="Helvetica"/>
                <a:cs typeface="Helvetica"/>
              </a:rPr>
              <a:t>care</a:t>
            </a:r>
            <a:r>
              <a:rPr sz="2150" spc="-65" dirty="0">
                <a:solidFill>
                  <a:srgbClr val="575756"/>
                </a:solidFill>
                <a:latin typeface="Helvetica"/>
                <a:cs typeface="Helvetica"/>
              </a:rPr>
              <a:t> </a:t>
            </a:r>
            <a:r>
              <a:rPr sz="2150" dirty="0">
                <a:solidFill>
                  <a:srgbClr val="575756"/>
                </a:solidFill>
                <a:latin typeface="Helvetica"/>
                <a:cs typeface="Helvetica"/>
              </a:rPr>
              <a:t>closer</a:t>
            </a:r>
            <a:r>
              <a:rPr sz="2150" spc="-60" dirty="0">
                <a:solidFill>
                  <a:srgbClr val="575756"/>
                </a:solidFill>
                <a:latin typeface="Helvetica"/>
                <a:cs typeface="Helvetica"/>
              </a:rPr>
              <a:t> </a:t>
            </a:r>
            <a:r>
              <a:rPr sz="2150" dirty="0">
                <a:solidFill>
                  <a:srgbClr val="575756"/>
                </a:solidFill>
                <a:latin typeface="Helvetica"/>
                <a:cs typeface="Helvetica"/>
              </a:rPr>
              <a:t>to</a:t>
            </a:r>
            <a:r>
              <a:rPr sz="2150" spc="-60" dirty="0">
                <a:solidFill>
                  <a:srgbClr val="575756"/>
                </a:solidFill>
                <a:latin typeface="Helvetica"/>
                <a:cs typeface="Helvetica"/>
              </a:rPr>
              <a:t> </a:t>
            </a:r>
            <a:r>
              <a:rPr sz="2150" spc="-20" dirty="0">
                <a:solidFill>
                  <a:srgbClr val="575756"/>
                </a:solidFill>
                <a:latin typeface="Helvetica"/>
                <a:cs typeface="Helvetica"/>
              </a:rPr>
              <a:t>home</a:t>
            </a:r>
            <a:endParaRPr sz="2150">
              <a:latin typeface="Helvetica"/>
              <a:cs typeface="Helvetica"/>
            </a:endParaRPr>
          </a:p>
          <a:p>
            <a:pPr marL="326390" indent="-313690">
              <a:lnSpc>
                <a:spcPct val="100000"/>
              </a:lnSpc>
              <a:spcBef>
                <a:spcPts val="1639"/>
              </a:spcBef>
              <a:buClr>
                <a:srgbClr val="1273B8"/>
              </a:buClr>
              <a:buChar char="•"/>
              <a:tabLst>
                <a:tab pos="326390" algn="l"/>
              </a:tabLst>
            </a:pPr>
            <a:r>
              <a:rPr sz="2150" dirty="0">
                <a:solidFill>
                  <a:srgbClr val="575756"/>
                </a:solidFill>
                <a:latin typeface="Helvetica"/>
                <a:cs typeface="Helvetica"/>
              </a:rPr>
              <a:t>Integrated</a:t>
            </a:r>
            <a:r>
              <a:rPr sz="2150" spc="-75" dirty="0">
                <a:solidFill>
                  <a:srgbClr val="575756"/>
                </a:solidFill>
                <a:latin typeface="Helvetica"/>
                <a:cs typeface="Helvetica"/>
              </a:rPr>
              <a:t> </a:t>
            </a:r>
            <a:r>
              <a:rPr sz="2150" spc="-10" dirty="0">
                <a:solidFill>
                  <a:srgbClr val="575756"/>
                </a:solidFill>
                <a:latin typeface="Helvetica"/>
                <a:cs typeface="Helvetica"/>
              </a:rPr>
              <a:t>neighbourhood</a:t>
            </a:r>
            <a:r>
              <a:rPr sz="2150" spc="-75" dirty="0">
                <a:solidFill>
                  <a:srgbClr val="575756"/>
                </a:solidFill>
                <a:latin typeface="Helvetica"/>
                <a:cs typeface="Helvetica"/>
              </a:rPr>
              <a:t> </a:t>
            </a:r>
            <a:r>
              <a:rPr sz="2150" dirty="0">
                <a:solidFill>
                  <a:srgbClr val="575756"/>
                </a:solidFill>
                <a:latin typeface="Helvetica"/>
                <a:cs typeface="Helvetica"/>
              </a:rPr>
              <a:t>teams</a:t>
            </a:r>
            <a:r>
              <a:rPr sz="2150" spc="-75" dirty="0">
                <a:solidFill>
                  <a:srgbClr val="575756"/>
                </a:solidFill>
                <a:latin typeface="Helvetica"/>
                <a:cs typeface="Helvetica"/>
              </a:rPr>
              <a:t> </a:t>
            </a:r>
            <a:r>
              <a:rPr sz="2150" dirty="0">
                <a:solidFill>
                  <a:srgbClr val="575756"/>
                </a:solidFill>
                <a:latin typeface="Helvetica"/>
                <a:cs typeface="Helvetica"/>
              </a:rPr>
              <a:t>and</a:t>
            </a:r>
            <a:r>
              <a:rPr sz="2150" spc="-75" dirty="0">
                <a:solidFill>
                  <a:srgbClr val="575756"/>
                </a:solidFill>
                <a:latin typeface="Helvetica"/>
                <a:cs typeface="Helvetica"/>
              </a:rPr>
              <a:t> </a:t>
            </a:r>
            <a:r>
              <a:rPr sz="2150" dirty="0">
                <a:solidFill>
                  <a:srgbClr val="575756"/>
                </a:solidFill>
                <a:latin typeface="Helvetica"/>
                <a:cs typeface="Helvetica"/>
              </a:rPr>
              <a:t>delivery</a:t>
            </a:r>
            <a:r>
              <a:rPr sz="2150" spc="-70" dirty="0">
                <a:solidFill>
                  <a:srgbClr val="575756"/>
                </a:solidFill>
                <a:latin typeface="Helvetica"/>
                <a:cs typeface="Helvetica"/>
              </a:rPr>
              <a:t> </a:t>
            </a:r>
            <a:r>
              <a:rPr sz="2150" dirty="0">
                <a:solidFill>
                  <a:srgbClr val="575756"/>
                </a:solidFill>
                <a:latin typeface="Helvetica"/>
                <a:cs typeface="Helvetica"/>
              </a:rPr>
              <a:t>at</a:t>
            </a:r>
            <a:r>
              <a:rPr sz="2150" spc="-75" dirty="0">
                <a:solidFill>
                  <a:srgbClr val="575756"/>
                </a:solidFill>
                <a:latin typeface="Helvetica"/>
                <a:cs typeface="Helvetica"/>
              </a:rPr>
              <a:t> </a:t>
            </a:r>
            <a:r>
              <a:rPr sz="2150" spc="-10" dirty="0">
                <a:solidFill>
                  <a:srgbClr val="575756"/>
                </a:solidFill>
                <a:latin typeface="Helvetica"/>
                <a:cs typeface="Helvetica"/>
              </a:rPr>
              <a:t>scale</a:t>
            </a:r>
            <a:endParaRPr sz="2150">
              <a:latin typeface="Helvetica"/>
              <a:cs typeface="Helvetica"/>
            </a:endParaRPr>
          </a:p>
        </p:txBody>
      </p:sp>
      <p:sp>
        <p:nvSpPr>
          <p:cNvPr id="7" name="object 7"/>
          <p:cNvSpPr txBox="1"/>
          <p:nvPr/>
        </p:nvSpPr>
        <p:spPr>
          <a:xfrm>
            <a:off x="1277763" y="6264302"/>
            <a:ext cx="3944620" cy="352425"/>
          </a:xfrm>
          <a:prstGeom prst="rect">
            <a:avLst/>
          </a:prstGeom>
        </p:spPr>
        <p:txBody>
          <a:bodyPr vert="horz" wrap="square" lIns="0" tIns="11430" rIns="0" bIns="0" rtlCol="0">
            <a:spAutoFit/>
          </a:bodyPr>
          <a:lstStyle/>
          <a:p>
            <a:pPr marL="12700">
              <a:lnSpc>
                <a:spcPct val="100000"/>
              </a:lnSpc>
              <a:spcBef>
                <a:spcPts val="90"/>
              </a:spcBef>
            </a:pPr>
            <a:r>
              <a:rPr sz="2150" spc="-10" dirty="0">
                <a:solidFill>
                  <a:srgbClr val="575756"/>
                </a:solidFill>
                <a:latin typeface="Helvetica"/>
                <a:cs typeface="Helvetica"/>
              </a:rPr>
              <a:t>Developing</a:t>
            </a:r>
            <a:r>
              <a:rPr sz="2150" spc="-70" dirty="0">
                <a:solidFill>
                  <a:srgbClr val="575756"/>
                </a:solidFill>
                <a:latin typeface="Helvetica"/>
                <a:cs typeface="Helvetica"/>
              </a:rPr>
              <a:t> </a:t>
            </a:r>
            <a:r>
              <a:rPr sz="2150" dirty="0">
                <a:solidFill>
                  <a:srgbClr val="575756"/>
                </a:solidFill>
                <a:latin typeface="Helvetica"/>
                <a:cs typeface="Helvetica"/>
              </a:rPr>
              <a:t>primary</a:t>
            </a:r>
            <a:r>
              <a:rPr sz="2150" spc="-65" dirty="0">
                <a:solidFill>
                  <a:srgbClr val="575756"/>
                </a:solidFill>
                <a:latin typeface="Helvetica"/>
                <a:cs typeface="Helvetica"/>
              </a:rPr>
              <a:t> </a:t>
            </a:r>
            <a:r>
              <a:rPr sz="2150" dirty="0">
                <a:solidFill>
                  <a:srgbClr val="575756"/>
                </a:solidFill>
                <a:latin typeface="Helvetica"/>
                <a:cs typeface="Helvetica"/>
              </a:rPr>
              <a:t>care</a:t>
            </a:r>
            <a:r>
              <a:rPr sz="2150" spc="-65" dirty="0">
                <a:solidFill>
                  <a:srgbClr val="575756"/>
                </a:solidFill>
                <a:latin typeface="Helvetica"/>
                <a:cs typeface="Helvetica"/>
              </a:rPr>
              <a:t> </a:t>
            </a:r>
            <a:r>
              <a:rPr sz="2150" spc="-10" dirty="0">
                <a:solidFill>
                  <a:srgbClr val="575756"/>
                </a:solidFill>
                <a:latin typeface="Helvetica"/>
                <a:cs typeface="Helvetica"/>
              </a:rPr>
              <a:t>leaders</a:t>
            </a:r>
            <a:endParaRPr sz="2150">
              <a:latin typeface="Helvetica"/>
              <a:cs typeface="Helvetica"/>
            </a:endParaRPr>
          </a:p>
        </p:txBody>
      </p:sp>
      <p:sp>
        <p:nvSpPr>
          <p:cNvPr id="8" name="object 8"/>
          <p:cNvSpPr txBox="1"/>
          <p:nvPr/>
        </p:nvSpPr>
        <p:spPr>
          <a:xfrm>
            <a:off x="5987022" y="6264302"/>
            <a:ext cx="10942955" cy="352425"/>
          </a:xfrm>
          <a:prstGeom prst="rect">
            <a:avLst/>
          </a:prstGeom>
        </p:spPr>
        <p:txBody>
          <a:bodyPr vert="horz" wrap="square" lIns="0" tIns="11430" rIns="0" bIns="0" rtlCol="0">
            <a:spAutoFit/>
          </a:bodyPr>
          <a:lstStyle/>
          <a:p>
            <a:pPr marL="326390" indent="-313690">
              <a:lnSpc>
                <a:spcPct val="100000"/>
              </a:lnSpc>
              <a:spcBef>
                <a:spcPts val="90"/>
              </a:spcBef>
              <a:buClr>
                <a:srgbClr val="1273B8"/>
              </a:buClr>
              <a:buChar char="•"/>
              <a:tabLst>
                <a:tab pos="326390" algn="l"/>
              </a:tabLst>
            </a:pPr>
            <a:r>
              <a:rPr sz="2150" dirty="0">
                <a:solidFill>
                  <a:srgbClr val="575756"/>
                </a:solidFill>
                <a:latin typeface="Helvetica"/>
                <a:cs typeface="Helvetica"/>
              </a:rPr>
              <a:t>A</a:t>
            </a:r>
            <a:r>
              <a:rPr sz="2150" spc="-150" dirty="0">
                <a:solidFill>
                  <a:srgbClr val="575756"/>
                </a:solidFill>
                <a:latin typeface="Helvetica"/>
                <a:cs typeface="Helvetica"/>
              </a:rPr>
              <a:t> </a:t>
            </a:r>
            <a:r>
              <a:rPr sz="2150" dirty="0">
                <a:solidFill>
                  <a:srgbClr val="575756"/>
                </a:solidFill>
                <a:latin typeface="Helvetica"/>
                <a:cs typeface="Helvetica"/>
              </a:rPr>
              <a:t>wide</a:t>
            </a:r>
            <a:r>
              <a:rPr sz="2150" spc="-100" dirty="0">
                <a:solidFill>
                  <a:srgbClr val="575756"/>
                </a:solidFill>
                <a:latin typeface="Helvetica"/>
                <a:cs typeface="Helvetica"/>
              </a:rPr>
              <a:t> </a:t>
            </a:r>
            <a:r>
              <a:rPr sz="2150" dirty="0">
                <a:solidFill>
                  <a:srgbClr val="575756"/>
                </a:solidFill>
                <a:latin typeface="Helvetica"/>
                <a:cs typeface="Helvetica"/>
              </a:rPr>
              <a:t>range</a:t>
            </a:r>
            <a:r>
              <a:rPr sz="2150" spc="-75" dirty="0">
                <a:solidFill>
                  <a:srgbClr val="575756"/>
                </a:solidFill>
                <a:latin typeface="Helvetica"/>
                <a:cs typeface="Helvetica"/>
              </a:rPr>
              <a:t> </a:t>
            </a:r>
            <a:r>
              <a:rPr sz="2150" dirty="0">
                <a:solidFill>
                  <a:srgbClr val="575756"/>
                </a:solidFill>
                <a:latin typeface="Helvetica"/>
                <a:cs typeface="Helvetica"/>
              </a:rPr>
              <a:t>of</a:t>
            </a:r>
            <a:r>
              <a:rPr sz="2150" spc="-70" dirty="0">
                <a:solidFill>
                  <a:srgbClr val="575756"/>
                </a:solidFill>
                <a:latin typeface="Helvetica"/>
                <a:cs typeface="Helvetica"/>
              </a:rPr>
              <a:t> </a:t>
            </a:r>
            <a:r>
              <a:rPr sz="2150" dirty="0">
                <a:solidFill>
                  <a:srgbClr val="575756"/>
                </a:solidFill>
                <a:latin typeface="Helvetica"/>
                <a:cs typeface="Helvetica"/>
              </a:rPr>
              <a:t>diverse</a:t>
            </a:r>
            <a:r>
              <a:rPr sz="2150" spc="-75" dirty="0">
                <a:solidFill>
                  <a:srgbClr val="575756"/>
                </a:solidFill>
                <a:latin typeface="Helvetica"/>
                <a:cs typeface="Helvetica"/>
              </a:rPr>
              <a:t> </a:t>
            </a:r>
            <a:r>
              <a:rPr sz="2150" dirty="0">
                <a:solidFill>
                  <a:srgbClr val="575756"/>
                </a:solidFill>
                <a:latin typeface="Helvetica"/>
                <a:cs typeface="Helvetica"/>
              </a:rPr>
              <a:t>and</a:t>
            </a:r>
            <a:r>
              <a:rPr sz="2150" spc="-75" dirty="0">
                <a:solidFill>
                  <a:srgbClr val="575756"/>
                </a:solidFill>
                <a:latin typeface="Helvetica"/>
                <a:cs typeface="Helvetica"/>
              </a:rPr>
              <a:t> </a:t>
            </a:r>
            <a:r>
              <a:rPr sz="2150" spc="-10" dirty="0">
                <a:solidFill>
                  <a:srgbClr val="575756"/>
                </a:solidFill>
                <a:latin typeface="Helvetica"/>
                <a:cs typeface="Helvetica"/>
              </a:rPr>
              <a:t>accessible</a:t>
            </a:r>
            <a:r>
              <a:rPr sz="2150" spc="-70" dirty="0">
                <a:solidFill>
                  <a:srgbClr val="575756"/>
                </a:solidFill>
                <a:latin typeface="Helvetica"/>
                <a:cs typeface="Helvetica"/>
              </a:rPr>
              <a:t> </a:t>
            </a:r>
            <a:r>
              <a:rPr sz="2150" dirty="0">
                <a:solidFill>
                  <a:srgbClr val="575756"/>
                </a:solidFill>
                <a:latin typeface="Helvetica"/>
                <a:cs typeface="Helvetica"/>
              </a:rPr>
              <a:t>leadership</a:t>
            </a:r>
            <a:r>
              <a:rPr sz="2150" spc="-75" dirty="0">
                <a:solidFill>
                  <a:srgbClr val="575756"/>
                </a:solidFill>
                <a:latin typeface="Helvetica"/>
                <a:cs typeface="Helvetica"/>
              </a:rPr>
              <a:t> </a:t>
            </a:r>
            <a:r>
              <a:rPr sz="2150" dirty="0">
                <a:solidFill>
                  <a:srgbClr val="575756"/>
                </a:solidFill>
                <a:latin typeface="Helvetica"/>
                <a:cs typeface="Helvetica"/>
              </a:rPr>
              <a:t>opportunities</a:t>
            </a:r>
            <a:r>
              <a:rPr sz="2150" spc="-75" dirty="0">
                <a:solidFill>
                  <a:srgbClr val="575756"/>
                </a:solidFill>
                <a:latin typeface="Helvetica"/>
                <a:cs typeface="Helvetica"/>
              </a:rPr>
              <a:t> </a:t>
            </a:r>
            <a:r>
              <a:rPr sz="2150" dirty="0">
                <a:solidFill>
                  <a:srgbClr val="575756"/>
                </a:solidFill>
                <a:latin typeface="Helvetica"/>
                <a:cs typeface="Helvetica"/>
              </a:rPr>
              <a:t>offered</a:t>
            </a:r>
            <a:r>
              <a:rPr sz="2150" spc="-70" dirty="0">
                <a:solidFill>
                  <a:srgbClr val="575756"/>
                </a:solidFill>
                <a:latin typeface="Helvetica"/>
                <a:cs typeface="Helvetica"/>
              </a:rPr>
              <a:t> </a:t>
            </a:r>
            <a:r>
              <a:rPr sz="2150" dirty="0">
                <a:solidFill>
                  <a:srgbClr val="575756"/>
                </a:solidFill>
                <a:latin typeface="Helvetica"/>
                <a:cs typeface="Helvetica"/>
              </a:rPr>
              <a:t>to</a:t>
            </a:r>
            <a:r>
              <a:rPr sz="2150" spc="-75" dirty="0">
                <a:solidFill>
                  <a:srgbClr val="575756"/>
                </a:solidFill>
                <a:latin typeface="Helvetica"/>
                <a:cs typeface="Helvetica"/>
              </a:rPr>
              <a:t> </a:t>
            </a:r>
            <a:r>
              <a:rPr sz="2150" dirty="0">
                <a:solidFill>
                  <a:srgbClr val="575756"/>
                </a:solidFill>
                <a:latin typeface="Helvetica"/>
                <a:cs typeface="Helvetica"/>
              </a:rPr>
              <a:t>the</a:t>
            </a:r>
            <a:r>
              <a:rPr sz="2150" spc="-75" dirty="0">
                <a:solidFill>
                  <a:srgbClr val="575756"/>
                </a:solidFill>
                <a:latin typeface="Helvetica"/>
                <a:cs typeface="Helvetica"/>
              </a:rPr>
              <a:t> </a:t>
            </a:r>
            <a:r>
              <a:rPr sz="2150" spc="-10" dirty="0">
                <a:solidFill>
                  <a:srgbClr val="575756"/>
                </a:solidFill>
                <a:latin typeface="Helvetica"/>
                <a:cs typeface="Helvetica"/>
              </a:rPr>
              <a:t>workforce</a:t>
            </a:r>
            <a:endParaRPr sz="2150">
              <a:latin typeface="Helvetica"/>
              <a:cs typeface="Helvetica"/>
            </a:endParaRPr>
          </a:p>
        </p:txBody>
      </p:sp>
      <p:sp>
        <p:nvSpPr>
          <p:cNvPr id="9" name="object 9"/>
          <p:cNvSpPr txBox="1"/>
          <p:nvPr/>
        </p:nvSpPr>
        <p:spPr>
          <a:xfrm>
            <a:off x="5987022" y="6800349"/>
            <a:ext cx="11554460" cy="888365"/>
          </a:xfrm>
          <a:prstGeom prst="rect">
            <a:avLst/>
          </a:prstGeom>
        </p:spPr>
        <p:txBody>
          <a:bodyPr vert="horz" wrap="square" lIns="0" tIns="11430" rIns="0" bIns="0" rtlCol="0">
            <a:spAutoFit/>
          </a:bodyPr>
          <a:lstStyle/>
          <a:p>
            <a:pPr marL="326390" indent="-313690">
              <a:lnSpc>
                <a:spcPct val="100000"/>
              </a:lnSpc>
              <a:spcBef>
                <a:spcPts val="90"/>
              </a:spcBef>
              <a:buClr>
                <a:srgbClr val="1273B8"/>
              </a:buClr>
              <a:buChar char="•"/>
              <a:tabLst>
                <a:tab pos="326390" algn="l"/>
              </a:tabLst>
            </a:pPr>
            <a:r>
              <a:rPr sz="2150" dirty="0">
                <a:solidFill>
                  <a:srgbClr val="575756"/>
                </a:solidFill>
                <a:latin typeface="Helvetica"/>
                <a:cs typeface="Helvetica"/>
              </a:rPr>
              <a:t>Ensure</a:t>
            </a:r>
            <a:r>
              <a:rPr sz="2150" spc="-70" dirty="0">
                <a:solidFill>
                  <a:srgbClr val="575756"/>
                </a:solidFill>
                <a:latin typeface="Helvetica"/>
                <a:cs typeface="Helvetica"/>
              </a:rPr>
              <a:t> </a:t>
            </a:r>
            <a:r>
              <a:rPr sz="2150" dirty="0">
                <a:solidFill>
                  <a:srgbClr val="575756"/>
                </a:solidFill>
                <a:latin typeface="Helvetica"/>
                <a:cs typeface="Helvetica"/>
              </a:rPr>
              <a:t>primary</a:t>
            </a:r>
            <a:r>
              <a:rPr sz="2150" spc="-70" dirty="0">
                <a:solidFill>
                  <a:srgbClr val="575756"/>
                </a:solidFill>
                <a:latin typeface="Helvetica"/>
                <a:cs typeface="Helvetica"/>
              </a:rPr>
              <a:t> </a:t>
            </a:r>
            <a:r>
              <a:rPr sz="2150" dirty="0">
                <a:solidFill>
                  <a:srgbClr val="575756"/>
                </a:solidFill>
                <a:latin typeface="Helvetica"/>
                <a:cs typeface="Helvetica"/>
              </a:rPr>
              <a:t>care</a:t>
            </a:r>
            <a:r>
              <a:rPr sz="2150" spc="-70" dirty="0">
                <a:solidFill>
                  <a:srgbClr val="575756"/>
                </a:solidFill>
                <a:latin typeface="Helvetica"/>
                <a:cs typeface="Helvetica"/>
              </a:rPr>
              <a:t> </a:t>
            </a:r>
            <a:r>
              <a:rPr sz="2150" dirty="0">
                <a:solidFill>
                  <a:srgbClr val="575756"/>
                </a:solidFill>
                <a:latin typeface="Helvetica"/>
                <a:cs typeface="Helvetica"/>
              </a:rPr>
              <a:t>involved</a:t>
            </a:r>
            <a:r>
              <a:rPr sz="2150" spc="-70" dirty="0">
                <a:solidFill>
                  <a:srgbClr val="575756"/>
                </a:solidFill>
                <a:latin typeface="Helvetica"/>
                <a:cs typeface="Helvetica"/>
              </a:rPr>
              <a:t> </a:t>
            </a:r>
            <a:r>
              <a:rPr sz="2150" dirty="0">
                <a:solidFill>
                  <a:srgbClr val="575756"/>
                </a:solidFill>
                <a:latin typeface="Helvetica"/>
                <a:cs typeface="Helvetica"/>
              </a:rPr>
              <a:t>in</a:t>
            </a:r>
            <a:r>
              <a:rPr sz="2150" spc="-70" dirty="0">
                <a:solidFill>
                  <a:srgbClr val="575756"/>
                </a:solidFill>
                <a:latin typeface="Helvetica"/>
                <a:cs typeface="Helvetica"/>
              </a:rPr>
              <a:t> </a:t>
            </a:r>
            <a:r>
              <a:rPr sz="2150" dirty="0">
                <a:solidFill>
                  <a:srgbClr val="575756"/>
                </a:solidFill>
                <a:latin typeface="Helvetica"/>
                <a:cs typeface="Helvetica"/>
              </a:rPr>
              <a:t>the</a:t>
            </a:r>
            <a:r>
              <a:rPr sz="2150" spc="-70" dirty="0">
                <a:solidFill>
                  <a:srgbClr val="575756"/>
                </a:solidFill>
                <a:latin typeface="Helvetica"/>
                <a:cs typeface="Helvetica"/>
              </a:rPr>
              <a:t> </a:t>
            </a:r>
            <a:r>
              <a:rPr sz="2150" dirty="0">
                <a:solidFill>
                  <a:srgbClr val="575756"/>
                </a:solidFill>
                <a:latin typeface="Helvetica"/>
                <a:cs typeface="Helvetica"/>
              </a:rPr>
              <a:t>design</a:t>
            </a:r>
            <a:r>
              <a:rPr sz="2150" spc="-70" dirty="0">
                <a:solidFill>
                  <a:srgbClr val="575756"/>
                </a:solidFill>
                <a:latin typeface="Helvetica"/>
                <a:cs typeface="Helvetica"/>
              </a:rPr>
              <a:t> </a:t>
            </a:r>
            <a:r>
              <a:rPr sz="2150" dirty="0">
                <a:solidFill>
                  <a:srgbClr val="575756"/>
                </a:solidFill>
                <a:latin typeface="Helvetica"/>
                <a:cs typeface="Helvetica"/>
              </a:rPr>
              <a:t>of</a:t>
            </a:r>
            <a:r>
              <a:rPr sz="2150" spc="-70" dirty="0">
                <a:solidFill>
                  <a:srgbClr val="575756"/>
                </a:solidFill>
                <a:latin typeface="Helvetica"/>
                <a:cs typeface="Helvetica"/>
              </a:rPr>
              <a:t> </a:t>
            </a:r>
            <a:r>
              <a:rPr sz="2150" dirty="0">
                <a:solidFill>
                  <a:srgbClr val="575756"/>
                </a:solidFill>
                <a:latin typeface="Helvetica"/>
                <a:cs typeface="Helvetica"/>
              </a:rPr>
              <a:t>opportunities</a:t>
            </a:r>
            <a:r>
              <a:rPr sz="2150" spc="-70" dirty="0">
                <a:solidFill>
                  <a:srgbClr val="575756"/>
                </a:solidFill>
                <a:latin typeface="Helvetica"/>
                <a:cs typeface="Helvetica"/>
              </a:rPr>
              <a:t> </a:t>
            </a:r>
            <a:r>
              <a:rPr sz="2150" dirty="0">
                <a:solidFill>
                  <a:srgbClr val="575756"/>
                </a:solidFill>
                <a:latin typeface="Helvetica"/>
                <a:cs typeface="Helvetica"/>
              </a:rPr>
              <a:t>at</a:t>
            </a:r>
            <a:r>
              <a:rPr sz="2150" spc="-70" dirty="0">
                <a:solidFill>
                  <a:srgbClr val="575756"/>
                </a:solidFill>
                <a:latin typeface="Helvetica"/>
                <a:cs typeface="Helvetica"/>
              </a:rPr>
              <a:t> </a:t>
            </a:r>
            <a:r>
              <a:rPr sz="2150" dirty="0">
                <a:solidFill>
                  <a:srgbClr val="575756"/>
                </a:solidFill>
                <a:latin typeface="Helvetica"/>
                <a:cs typeface="Helvetica"/>
              </a:rPr>
              <a:t>system</a:t>
            </a:r>
            <a:r>
              <a:rPr sz="2150" spc="-70" dirty="0">
                <a:solidFill>
                  <a:srgbClr val="575756"/>
                </a:solidFill>
                <a:latin typeface="Helvetica"/>
                <a:cs typeface="Helvetica"/>
              </a:rPr>
              <a:t> </a:t>
            </a:r>
            <a:r>
              <a:rPr sz="2150" spc="-10" dirty="0">
                <a:solidFill>
                  <a:srgbClr val="575756"/>
                </a:solidFill>
                <a:latin typeface="Helvetica"/>
                <a:cs typeface="Helvetica"/>
              </a:rPr>
              <a:t>level</a:t>
            </a:r>
            <a:endParaRPr sz="2150">
              <a:latin typeface="Helvetica"/>
              <a:cs typeface="Helvetica"/>
            </a:endParaRPr>
          </a:p>
          <a:p>
            <a:pPr marL="326390" indent="-313690">
              <a:lnSpc>
                <a:spcPct val="100000"/>
              </a:lnSpc>
              <a:spcBef>
                <a:spcPts val="1645"/>
              </a:spcBef>
              <a:buClr>
                <a:srgbClr val="1273B8"/>
              </a:buClr>
              <a:buChar char="•"/>
              <a:tabLst>
                <a:tab pos="326390" algn="l"/>
              </a:tabLst>
            </a:pPr>
            <a:r>
              <a:rPr sz="2150" dirty="0">
                <a:solidFill>
                  <a:srgbClr val="575756"/>
                </a:solidFill>
                <a:latin typeface="Helvetica"/>
                <a:cs typeface="Helvetica"/>
              </a:rPr>
              <a:t>Ongoing</a:t>
            </a:r>
            <a:r>
              <a:rPr sz="2150" spc="-65" dirty="0">
                <a:solidFill>
                  <a:srgbClr val="575756"/>
                </a:solidFill>
                <a:latin typeface="Helvetica"/>
                <a:cs typeface="Helvetica"/>
              </a:rPr>
              <a:t> </a:t>
            </a:r>
            <a:r>
              <a:rPr sz="2150" dirty="0">
                <a:solidFill>
                  <a:srgbClr val="575756"/>
                </a:solidFill>
                <a:latin typeface="Helvetica"/>
                <a:cs typeface="Helvetica"/>
              </a:rPr>
              <a:t>investment</a:t>
            </a:r>
            <a:r>
              <a:rPr sz="2150" spc="-60" dirty="0">
                <a:solidFill>
                  <a:srgbClr val="575756"/>
                </a:solidFill>
                <a:latin typeface="Helvetica"/>
                <a:cs typeface="Helvetica"/>
              </a:rPr>
              <a:t> </a:t>
            </a:r>
            <a:r>
              <a:rPr sz="2150" dirty="0">
                <a:solidFill>
                  <a:srgbClr val="575756"/>
                </a:solidFill>
                <a:latin typeface="Helvetica"/>
                <a:cs typeface="Helvetica"/>
              </a:rPr>
              <a:t>in</a:t>
            </a:r>
            <a:r>
              <a:rPr sz="2150" spc="-65" dirty="0">
                <a:solidFill>
                  <a:srgbClr val="575756"/>
                </a:solidFill>
                <a:latin typeface="Helvetica"/>
                <a:cs typeface="Helvetica"/>
              </a:rPr>
              <a:t> </a:t>
            </a:r>
            <a:r>
              <a:rPr sz="2150" dirty="0">
                <a:solidFill>
                  <a:srgbClr val="575756"/>
                </a:solidFill>
                <a:latin typeface="Helvetica"/>
                <a:cs typeface="Helvetica"/>
              </a:rPr>
              <a:t>our</a:t>
            </a:r>
            <a:r>
              <a:rPr sz="2150" spc="-60" dirty="0">
                <a:solidFill>
                  <a:srgbClr val="575756"/>
                </a:solidFill>
                <a:latin typeface="Helvetica"/>
                <a:cs typeface="Helvetica"/>
              </a:rPr>
              <a:t> </a:t>
            </a:r>
            <a:r>
              <a:rPr sz="2150" dirty="0">
                <a:solidFill>
                  <a:srgbClr val="575756"/>
                </a:solidFill>
                <a:latin typeface="Helvetica"/>
                <a:cs typeface="Helvetica"/>
              </a:rPr>
              <a:t>people</a:t>
            </a:r>
            <a:r>
              <a:rPr sz="2150" spc="-65" dirty="0">
                <a:solidFill>
                  <a:srgbClr val="575756"/>
                </a:solidFill>
                <a:latin typeface="Helvetica"/>
                <a:cs typeface="Helvetica"/>
              </a:rPr>
              <a:t> </a:t>
            </a:r>
            <a:r>
              <a:rPr sz="2150" dirty="0">
                <a:solidFill>
                  <a:srgbClr val="575756"/>
                </a:solidFill>
                <a:latin typeface="Helvetica"/>
                <a:cs typeface="Helvetica"/>
              </a:rPr>
              <a:t>and</a:t>
            </a:r>
            <a:r>
              <a:rPr sz="2150" spc="-60" dirty="0">
                <a:solidFill>
                  <a:srgbClr val="575756"/>
                </a:solidFill>
                <a:latin typeface="Helvetica"/>
                <a:cs typeface="Helvetica"/>
              </a:rPr>
              <a:t> </a:t>
            </a:r>
            <a:r>
              <a:rPr sz="2150" dirty="0">
                <a:solidFill>
                  <a:srgbClr val="575756"/>
                </a:solidFill>
                <a:latin typeface="Helvetica"/>
                <a:cs typeface="Helvetica"/>
              </a:rPr>
              <a:t>opportunities</a:t>
            </a:r>
            <a:r>
              <a:rPr sz="2150" spc="-65" dirty="0">
                <a:solidFill>
                  <a:srgbClr val="575756"/>
                </a:solidFill>
                <a:latin typeface="Helvetica"/>
                <a:cs typeface="Helvetica"/>
              </a:rPr>
              <a:t> </a:t>
            </a:r>
            <a:r>
              <a:rPr sz="2150" dirty="0">
                <a:solidFill>
                  <a:srgbClr val="575756"/>
                </a:solidFill>
                <a:latin typeface="Helvetica"/>
                <a:cs typeface="Helvetica"/>
              </a:rPr>
              <a:t>to</a:t>
            </a:r>
            <a:r>
              <a:rPr sz="2150" spc="-60" dirty="0">
                <a:solidFill>
                  <a:srgbClr val="575756"/>
                </a:solidFill>
                <a:latin typeface="Helvetica"/>
                <a:cs typeface="Helvetica"/>
              </a:rPr>
              <a:t> </a:t>
            </a:r>
            <a:r>
              <a:rPr sz="2150" dirty="0">
                <a:solidFill>
                  <a:srgbClr val="575756"/>
                </a:solidFill>
                <a:latin typeface="Helvetica"/>
                <a:cs typeface="Helvetica"/>
              </a:rPr>
              <a:t>gain</a:t>
            </a:r>
            <a:r>
              <a:rPr sz="2150" spc="-65" dirty="0">
                <a:solidFill>
                  <a:srgbClr val="575756"/>
                </a:solidFill>
                <a:latin typeface="Helvetica"/>
                <a:cs typeface="Helvetica"/>
              </a:rPr>
              <a:t> </a:t>
            </a:r>
            <a:r>
              <a:rPr sz="2150" spc="-10" dirty="0">
                <a:solidFill>
                  <a:srgbClr val="575756"/>
                </a:solidFill>
                <a:latin typeface="Helvetica"/>
                <a:cs typeface="Helvetica"/>
              </a:rPr>
              <a:t>experience</a:t>
            </a:r>
            <a:r>
              <a:rPr sz="2150" spc="-60" dirty="0">
                <a:solidFill>
                  <a:srgbClr val="575756"/>
                </a:solidFill>
                <a:latin typeface="Helvetica"/>
                <a:cs typeface="Helvetica"/>
              </a:rPr>
              <a:t> </a:t>
            </a:r>
            <a:r>
              <a:rPr sz="2150" dirty="0">
                <a:solidFill>
                  <a:srgbClr val="575756"/>
                </a:solidFill>
                <a:latin typeface="Helvetica"/>
                <a:cs typeface="Helvetica"/>
              </a:rPr>
              <a:t>in</a:t>
            </a:r>
            <a:r>
              <a:rPr sz="2150" spc="-65" dirty="0">
                <a:solidFill>
                  <a:srgbClr val="575756"/>
                </a:solidFill>
                <a:latin typeface="Helvetica"/>
                <a:cs typeface="Helvetica"/>
              </a:rPr>
              <a:t> </a:t>
            </a:r>
            <a:r>
              <a:rPr sz="2150" dirty="0">
                <a:solidFill>
                  <a:srgbClr val="575756"/>
                </a:solidFill>
                <a:latin typeface="Helvetica"/>
                <a:cs typeface="Helvetica"/>
              </a:rPr>
              <a:t>a</a:t>
            </a:r>
            <a:r>
              <a:rPr sz="2150" spc="-60" dirty="0">
                <a:solidFill>
                  <a:srgbClr val="575756"/>
                </a:solidFill>
                <a:latin typeface="Helvetica"/>
                <a:cs typeface="Helvetica"/>
              </a:rPr>
              <a:t> </a:t>
            </a:r>
            <a:r>
              <a:rPr sz="2150" dirty="0">
                <a:solidFill>
                  <a:srgbClr val="575756"/>
                </a:solidFill>
                <a:latin typeface="Helvetica"/>
                <a:cs typeface="Helvetica"/>
              </a:rPr>
              <a:t>safe</a:t>
            </a:r>
            <a:r>
              <a:rPr sz="2150" spc="-65" dirty="0">
                <a:solidFill>
                  <a:srgbClr val="575756"/>
                </a:solidFill>
                <a:latin typeface="Helvetica"/>
                <a:cs typeface="Helvetica"/>
              </a:rPr>
              <a:t> </a:t>
            </a:r>
            <a:r>
              <a:rPr sz="2150" spc="-10" dirty="0">
                <a:solidFill>
                  <a:srgbClr val="575756"/>
                </a:solidFill>
                <a:latin typeface="Helvetica"/>
                <a:cs typeface="Helvetica"/>
              </a:rPr>
              <a:t>environment</a:t>
            </a:r>
            <a:endParaRPr sz="2150">
              <a:latin typeface="Helvetica"/>
              <a:cs typeface="Helvetica"/>
            </a:endParaRPr>
          </a:p>
        </p:txBody>
      </p:sp>
      <p:sp>
        <p:nvSpPr>
          <p:cNvPr id="10" name="object 10"/>
          <p:cNvSpPr txBox="1"/>
          <p:nvPr/>
        </p:nvSpPr>
        <p:spPr>
          <a:xfrm>
            <a:off x="1275218" y="8106424"/>
            <a:ext cx="3741420" cy="352425"/>
          </a:xfrm>
          <a:prstGeom prst="rect">
            <a:avLst/>
          </a:prstGeom>
        </p:spPr>
        <p:txBody>
          <a:bodyPr vert="horz" wrap="square" lIns="0" tIns="11430" rIns="0" bIns="0" rtlCol="0">
            <a:spAutoFit/>
          </a:bodyPr>
          <a:lstStyle/>
          <a:p>
            <a:pPr marL="12700">
              <a:lnSpc>
                <a:spcPct val="100000"/>
              </a:lnSpc>
              <a:spcBef>
                <a:spcPts val="90"/>
              </a:spcBef>
            </a:pPr>
            <a:r>
              <a:rPr sz="2150" spc="-10" dirty="0">
                <a:solidFill>
                  <a:srgbClr val="575756"/>
                </a:solidFill>
                <a:latin typeface="Helvetica"/>
                <a:cs typeface="Helvetica"/>
              </a:rPr>
              <a:t>Workforce</a:t>
            </a:r>
            <a:r>
              <a:rPr sz="2150" spc="-80" dirty="0">
                <a:solidFill>
                  <a:srgbClr val="575756"/>
                </a:solidFill>
                <a:latin typeface="Helvetica"/>
                <a:cs typeface="Helvetica"/>
              </a:rPr>
              <a:t> </a:t>
            </a:r>
            <a:r>
              <a:rPr sz="2150" spc="-10" dirty="0">
                <a:solidFill>
                  <a:srgbClr val="575756"/>
                </a:solidFill>
                <a:latin typeface="Helvetica"/>
                <a:cs typeface="Helvetica"/>
              </a:rPr>
              <a:t>transformation</a:t>
            </a:r>
            <a:r>
              <a:rPr sz="2150" spc="-80" dirty="0">
                <a:solidFill>
                  <a:srgbClr val="575756"/>
                </a:solidFill>
                <a:latin typeface="Helvetica"/>
                <a:cs typeface="Helvetica"/>
              </a:rPr>
              <a:t> </a:t>
            </a:r>
            <a:r>
              <a:rPr sz="2150" spc="-10" dirty="0">
                <a:solidFill>
                  <a:srgbClr val="575756"/>
                </a:solidFill>
                <a:latin typeface="Helvetica"/>
                <a:cs typeface="Helvetica"/>
              </a:rPr>
              <a:t>skills</a:t>
            </a:r>
            <a:endParaRPr sz="2150">
              <a:latin typeface="Helvetica"/>
              <a:cs typeface="Helvetica"/>
            </a:endParaRPr>
          </a:p>
        </p:txBody>
      </p:sp>
      <p:sp>
        <p:nvSpPr>
          <p:cNvPr id="11" name="object 11"/>
          <p:cNvSpPr txBox="1"/>
          <p:nvPr/>
        </p:nvSpPr>
        <p:spPr>
          <a:xfrm>
            <a:off x="5984478" y="8106424"/>
            <a:ext cx="11477625" cy="678815"/>
          </a:xfrm>
          <a:prstGeom prst="rect">
            <a:avLst/>
          </a:prstGeom>
        </p:spPr>
        <p:txBody>
          <a:bodyPr vert="horz" wrap="square" lIns="0" tIns="11430" rIns="0" bIns="0" rtlCol="0">
            <a:spAutoFit/>
          </a:bodyPr>
          <a:lstStyle/>
          <a:p>
            <a:pPr marL="326390" marR="5080" indent="-314325">
              <a:lnSpc>
                <a:spcPct val="100000"/>
              </a:lnSpc>
              <a:spcBef>
                <a:spcPts val="90"/>
              </a:spcBef>
              <a:buClr>
                <a:srgbClr val="1273B8"/>
              </a:buClr>
              <a:buChar char="•"/>
              <a:tabLst>
                <a:tab pos="326390" algn="l"/>
              </a:tabLst>
            </a:pPr>
            <a:r>
              <a:rPr sz="2150" dirty="0">
                <a:solidFill>
                  <a:srgbClr val="575756"/>
                </a:solidFill>
                <a:latin typeface="Helvetica"/>
                <a:cs typeface="Helvetica"/>
              </a:rPr>
              <a:t>Ascertain</a:t>
            </a:r>
            <a:r>
              <a:rPr sz="2150" spc="-65" dirty="0">
                <a:solidFill>
                  <a:srgbClr val="575756"/>
                </a:solidFill>
                <a:latin typeface="Helvetica"/>
                <a:cs typeface="Helvetica"/>
              </a:rPr>
              <a:t> </a:t>
            </a:r>
            <a:r>
              <a:rPr sz="2150" dirty="0">
                <a:solidFill>
                  <a:srgbClr val="575756"/>
                </a:solidFill>
                <a:latin typeface="Helvetica"/>
                <a:cs typeface="Helvetica"/>
              </a:rPr>
              <a:t>the</a:t>
            </a:r>
            <a:r>
              <a:rPr sz="2150" spc="-65" dirty="0">
                <a:solidFill>
                  <a:srgbClr val="575756"/>
                </a:solidFill>
                <a:latin typeface="Helvetica"/>
                <a:cs typeface="Helvetica"/>
              </a:rPr>
              <a:t> </a:t>
            </a:r>
            <a:r>
              <a:rPr sz="2150" spc="-10" dirty="0">
                <a:solidFill>
                  <a:srgbClr val="575756"/>
                </a:solidFill>
                <a:latin typeface="Helvetica"/>
                <a:cs typeface="Helvetica"/>
              </a:rPr>
              <a:t>need/requirement</a:t>
            </a:r>
            <a:r>
              <a:rPr sz="2150" spc="-60" dirty="0">
                <a:solidFill>
                  <a:srgbClr val="575756"/>
                </a:solidFill>
                <a:latin typeface="Helvetica"/>
                <a:cs typeface="Helvetica"/>
              </a:rPr>
              <a:t> </a:t>
            </a:r>
            <a:r>
              <a:rPr sz="2150" dirty="0">
                <a:solidFill>
                  <a:srgbClr val="575756"/>
                </a:solidFill>
                <a:latin typeface="Helvetica"/>
                <a:cs typeface="Helvetica"/>
              </a:rPr>
              <a:t>in</a:t>
            </a:r>
            <a:r>
              <a:rPr sz="2150" spc="-65" dirty="0">
                <a:solidFill>
                  <a:srgbClr val="575756"/>
                </a:solidFill>
                <a:latin typeface="Helvetica"/>
                <a:cs typeface="Helvetica"/>
              </a:rPr>
              <a:t> </a:t>
            </a:r>
            <a:r>
              <a:rPr sz="2150" dirty="0">
                <a:solidFill>
                  <a:srgbClr val="575756"/>
                </a:solidFill>
                <a:latin typeface="Helvetica"/>
                <a:cs typeface="Helvetica"/>
              </a:rPr>
              <a:t>primary</a:t>
            </a:r>
            <a:r>
              <a:rPr sz="2150" spc="-65" dirty="0">
                <a:solidFill>
                  <a:srgbClr val="575756"/>
                </a:solidFill>
                <a:latin typeface="Helvetica"/>
                <a:cs typeface="Helvetica"/>
              </a:rPr>
              <a:t> </a:t>
            </a:r>
            <a:r>
              <a:rPr sz="2150" dirty="0">
                <a:solidFill>
                  <a:srgbClr val="575756"/>
                </a:solidFill>
                <a:latin typeface="Helvetica"/>
                <a:cs typeface="Helvetica"/>
              </a:rPr>
              <a:t>care</a:t>
            </a:r>
            <a:r>
              <a:rPr sz="2150" spc="-60" dirty="0">
                <a:solidFill>
                  <a:srgbClr val="575756"/>
                </a:solidFill>
                <a:latin typeface="Helvetica"/>
                <a:cs typeface="Helvetica"/>
              </a:rPr>
              <a:t> </a:t>
            </a:r>
            <a:r>
              <a:rPr sz="2150" dirty="0">
                <a:solidFill>
                  <a:srgbClr val="575756"/>
                </a:solidFill>
                <a:latin typeface="Helvetica"/>
                <a:cs typeface="Helvetica"/>
              </a:rPr>
              <a:t>to</a:t>
            </a:r>
            <a:r>
              <a:rPr sz="2150" spc="-65" dirty="0">
                <a:solidFill>
                  <a:srgbClr val="575756"/>
                </a:solidFill>
                <a:latin typeface="Helvetica"/>
                <a:cs typeface="Helvetica"/>
              </a:rPr>
              <a:t> </a:t>
            </a:r>
            <a:r>
              <a:rPr sz="2150" dirty="0">
                <a:solidFill>
                  <a:srgbClr val="575756"/>
                </a:solidFill>
                <a:latin typeface="Helvetica"/>
                <a:cs typeface="Helvetica"/>
              </a:rPr>
              <a:t>deliver</a:t>
            </a:r>
            <a:r>
              <a:rPr sz="2150" spc="-65" dirty="0">
                <a:solidFill>
                  <a:srgbClr val="575756"/>
                </a:solidFill>
                <a:latin typeface="Helvetica"/>
                <a:cs typeface="Helvetica"/>
              </a:rPr>
              <a:t> </a:t>
            </a:r>
            <a:r>
              <a:rPr sz="2150" dirty="0">
                <a:solidFill>
                  <a:srgbClr val="575756"/>
                </a:solidFill>
                <a:latin typeface="Helvetica"/>
                <a:cs typeface="Helvetica"/>
              </a:rPr>
              <a:t>change</a:t>
            </a:r>
            <a:r>
              <a:rPr sz="2150" spc="-60" dirty="0">
                <a:solidFill>
                  <a:srgbClr val="575756"/>
                </a:solidFill>
                <a:latin typeface="Helvetica"/>
                <a:cs typeface="Helvetica"/>
              </a:rPr>
              <a:t> </a:t>
            </a:r>
            <a:r>
              <a:rPr sz="2150" dirty="0">
                <a:solidFill>
                  <a:srgbClr val="575756"/>
                </a:solidFill>
                <a:latin typeface="Helvetica"/>
                <a:cs typeface="Helvetica"/>
              </a:rPr>
              <a:t>and</a:t>
            </a:r>
            <a:r>
              <a:rPr sz="2150" spc="-65" dirty="0">
                <a:solidFill>
                  <a:srgbClr val="575756"/>
                </a:solidFill>
                <a:latin typeface="Helvetica"/>
                <a:cs typeface="Helvetica"/>
              </a:rPr>
              <a:t> </a:t>
            </a:r>
            <a:r>
              <a:rPr sz="2150" dirty="0">
                <a:solidFill>
                  <a:srgbClr val="575756"/>
                </a:solidFill>
                <a:latin typeface="Helvetica"/>
                <a:cs typeface="Helvetica"/>
              </a:rPr>
              <a:t>to</a:t>
            </a:r>
            <a:r>
              <a:rPr sz="2150" spc="-65" dirty="0">
                <a:solidFill>
                  <a:srgbClr val="575756"/>
                </a:solidFill>
                <a:latin typeface="Helvetica"/>
                <a:cs typeface="Helvetica"/>
              </a:rPr>
              <a:t> </a:t>
            </a:r>
            <a:r>
              <a:rPr sz="2150" dirty="0">
                <a:solidFill>
                  <a:srgbClr val="575756"/>
                </a:solidFill>
                <a:latin typeface="Helvetica"/>
                <a:cs typeface="Helvetica"/>
              </a:rPr>
              <a:t>support</a:t>
            </a:r>
            <a:r>
              <a:rPr sz="2150" spc="-60" dirty="0">
                <a:solidFill>
                  <a:srgbClr val="575756"/>
                </a:solidFill>
                <a:latin typeface="Helvetica"/>
                <a:cs typeface="Helvetica"/>
              </a:rPr>
              <a:t> </a:t>
            </a:r>
            <a:r>
              <a:rPr sz="2150" dirty="0">
                <a:solidFill>
                  <a:srgbClr val="575756"/>
                </a:solidFill>
                <a:latin typeface="Helvetica"/>
                <a:cs typeface="Helvetica"/>
              </a:rPr>
              <a:t>training</a:t>
            </a:r>
            <a:r>
              <a:rPr sz="2150" spc="-65" dirty="0">
                <a:solidFill>
                  <a:srgbClr val="575756"/>
                </a:solidFill>
                <a:latin typeface="Helvetica"/>
                <a:cs typeface="Helvetica"/>
              </a:rPr>
              <a:t> </a:t>
            </a:r>
            <a:r>
              <a:rPr sz="2150" spc="-25" dirty="0">
                <a:solidFill>
                  <a:srgbClr val="575756"/>
                </a:solidFill>
                <a:latin typeface="Helvetica"/>
                <a:cs typeface="Helvetica"/>
              </a:rPr>
              <a:t>and </a:t>
            </a:r>
            <a:r>
              <a:rPr sz="2150" dirty="0">
                <a:solidFill>
                  <a:srgbClr val="575756"/>
                </a:solidFill>
                <a:latin typeface="Helvetica"/>
                <a:cs typeface="Helvetica"/>
              </a:rPr>
              <a:t>development</a:t>
            </a:r>
            <a:r>
              <a:rPr sz="2150" spc="-65" dirty="0">
                <a:solidFill>
                  <a:srgbClr val="575756"/>
                </a:solidFill>
                <a:latin typeface="Helvetica"/>
                <a:cs typeface="Helvetica"/>
              </a:rPr>
              <a:t> </a:t>
            </a:r>
            <a:r>
              <a:rPr sz="2150" dirty="0">
                <a:solidFill>
                  <a:srgbClr val="575756"/>
                </a:solidFill>
                <a:latin typeface="Helvetica"/>
                <a:cs typeface="Helvetica"/>
              </a:rPr>
              <a:t>in</a:t>
            </a:r>
            <a:r>
              <a:rPr sz="2150" spc="-65" dirty="0">
                <a:solidFill>
                  <a:srgbClr val="575756"/>
                </a:solidFill>
                <a:latin typeface="Helvetica"/>
                <a:cs typeface="Helvetica"/>
              </a:rPr>
              <a:t> </a:t>
            </a:r>
            <a:r>
              <a:rPr sz="2150" dirty="0">
                <a:solidFill>
                  <a:srgbClr val="575756"/>
                </a:solidFill>
                <a:latin typeface="Helvetica"/>
                <a:cs typeface="Helvetica"/>
              </a:rPr>
              <a:t>this</a:t>
            </a:r>
            <a:r>
              <a:rPr sz="2150" spc="-65" dirty="0">
                <a:solidFill>
                  <a:srgbClr val="575756"/>
                </a:solidFill>
                <a:latin typeface="Helvetica"/>
                <a:cs typeface="Helvetica"/>
              </a:rPr>
              <a:t> </a:t>
            </a:r>
            <a:r>
              <a:rPr sz="2150" spc="-20" dirty="0">
                <a:solidFill>
                  <a:srgbClr val="575756"/>
                </a:solidFill>
                <a:latin typeface="Helvetica"/>
                <a:cs typeface="Helvetica"/>
              </a:rPr>
              <a:t>area</a:t>
            </a:r>
            <a:endParaRPr sz="2150">
              <a:latin typeface="Helvetica"/>
              <a:cs typeface="Helvetica"/>
            </a:endParaRPr>
          </a:p>
        </p:txBody>
      </p:sp>
      <p:sp>
        <p:nvSpPr>
          <p:cNvPr id="12" name="object 12"/>
          <p:cNvSpPr txBox="1"/>
          <p:nvPr/>
        </p:nvSpPr>
        <p:spPr>
          <a:xfrm>
            <a:off x="5984478" y="8969162"/>
            <a:ext cx="7906384" cy="888365"/>
          </a:xfrm>
          <a:prstGeom prst="rect">
            <a:avLst/>
          </a:prstGeom>
        </p:spPr>
        <p:txBody>
          <a:bodyPr vert="horz" wrap="square" lIns="0" tIns="11430" rIns="0" bIns="0" rtlCol="0">
            <a:spAutoFit/>
          </a:bodyPr>
          <a:lstStyle/>
          <a:p>
            <a:pPr marL="326390" indent="-313690">
              <a:lnSpc>
                <a:spcPct val="100000"/>
              </a:lnSpc>
              <a:spcBef>
                <a:spcPts val="90"/>
              </a:spcBef>
              <a:buClr>
                <a:srgbClr val="1273B8"/>
              </a:buClr>
              <a:buChar char="•"/>
              <a:tabLst>
                <a:tab pos="326390" algn="l"/>
              </a:tabLst>
            </a:pPr>
            <a:r>
              <a:rPr sz="2150" dirty="0">
                <a:solidFill>
                  <a:srgbClr val="575756"/>
                </a:solidFill>
                <a:latin typeface="Helvetica"/>
                <a:cs typeface="Helvetica"/>
              </a:rPr>
              <a:t>Develop</a:t>
            </a:r>
            <a:r>
              <a:rPr sz="2150" spc="-80" dirty="0">
                <a:solidFill>
                  <a:srgbClr val="575756"/>
                </a:solidFill>
                <a:latin typeface="Helvetica"/>
                <a:cs typeface="Helvetica"/>
              </a:rPr>
              <a:t> </a:t>
            </a:r>
            <a:r>
              <a:rPr sz="2150" dirty="0">
                <a:solidFill>
                  <a:srgbClr val="575756"/>
                </a:solidFill>
                <a:latin typeface="Helvetica"/>
                <a:cs typeface="Helvetica"/>
              </a:rPr>
              <a:t>and</a:t>
            </a:r>
            <a:r>
              <a:rPr sz="2150" spc="-75" dirty="0">
                <a:solidFill>
                  <a:srgbClr val="575756"/>
                </a:solidFill>
                <a:latin typeface="Helvetica"/>
                <a:cs typeface="Helvetica"/>
              </a:rPr>
              <a:t> </a:t>
            </a:r>
            <a:r>
              <a:rPr sz="2150" dirty="0">
                <a:solidFill>
                  <a:srgbClr val="575756"/>
                </a:solidFill>
                <a:latin typeface="Helvetica"/>
                <a:cs typeface="Helvetica"/>
              </a:rPr>
              <a:t>support</a:t>
            </a:r>
            <a:r>
              <a:rPr sz="2150" spc="-80" dirty="0">
                <a:solidFill>
                  <a:srgbClr val="575756"/>
                </a:solidFill>
                <a:latin typeface="Helvetica"/>
                <a:cs typeface="Helvetica"/>
              </a:rPr>
              <a:t> </a:t>
            </a:r>
            <a:r>
              <a:rPr sz="2150" spc="-10" dirty="0">
                <a:solidFill>
                  <a:srgbClr val="575756"/>
                </a:solidFill>
                <a:latin typeface="Helvetica"/>
                <a:cs typeface="Helvetica"/>
              </a:rPr>
              <a:t>transformation</a:t>
            </a:r>
            <a:r>
              <a:rPr sz="2150" spc="-75" dirty="0">
                <a:solidFill>
                  <a:srgbClr val="575756"/>
                </a:solidFill>
                <a:latin typeface="Helvetica"/>
                <a:cs typeface="Helvetica"/>
              </a:rPr>
              <a:t> </a:t>
            </a:r>
            <a:r>
              <a:rPr sz="2150" spc="-10" dirty="0">
                <a:solidFill>
                  <a:srgbClr val="575756"/>
                </a:solidFill>
                <a:latin typeface="Helvetica"/>
                <a:cs typeface="Helvetica"/>
              </a:rPr>
              <a:t>teams</a:t>
            </a:r>
            <a:endParaRPr sz="2150">
              <a:latin typeface="Helvetica"/>
              <a:cs typeface="Helvetica"/>
            </a:endParaRPr>
          </a:p>
          <a:p>
            <a:pPr marL="326390" indent="-313690">
              <a:lnSpc>
                <a:spcPct val="100000"/>
              </a:lnSpc>
              <a:spcBef>
                <a:spcPts val="1645"/>
              </a:spcBef>
              <a:buClr>
                <a:srgbClr val="1273B8"/>
              </a:buClr>
              <a:buChar char="•"/>
              <a:tabLst>
                <a:tab pos="326390" algn="l"/>
              </a:tabLst>
            </a:pPr>
            <a:r>
              <a:rPr sz="2150" dirty="0">
                <a:solidFill>
                  <a:srgbClr val="575756"/>
                </a:solidFill>
                <a:latin typeface="Helvetica"/>
                <a:cs typeface="Helvetica"/>
              </a:rPr>
              <a:t>Encourage</a:t>
            </a:r>
            <a:r>
              <a:rPr sz="2150" spc="-80" dirty="0">
                <a:solidFill>
                  <a:srgbClr val="575756"/>
                </a:solidFill>
                <a:latin typeface="Helvetica"/>
                <a:cs typeface="Helvetica"/>
              </a:rPr>
              <a:t> </a:t>
            </a:r>
            <a:r>
              <a:rPr sz="2150" dirty="0">
                <a:solidFill>
                  <a:srgbClr val="575756"/>
                </a:solidFill>
                <a:latin typeface="Helvetica"/>
                <a:cs typeface="Helvetica"/>
              </a:rPr>
              <a:t>and</a:t>
            </a:r>
            <a:r>
              <a:rPr sz="2150" spc="-75" dirty="0">
                <a:solidFill>
                  <a:srgbClr val="575756"/>
                </a:solidFill>
                <a:latin typeface="Helvetica"/>
                <a:cs typeface="Helvetica"/>
              </a:rPr>
              <a:t> </a:t>
            </a:r>
            <a:r>
              <a:rPr sz="2150" dirty="0">
                <a:solidFill>
                  <a:srgbClr val="575756"/>
                </a:solidFill>
                <a:latin typeface="Helvetica"/>
                <a:cs typeface="Helvetica"/>
              </a:rPr>
              <a:t>support</a:t>
            </a:r>
            <a:r>
              <a:rPr sz="2150" spc="-80" dirty="0">
                <a:solidFill>
                  <a:srgbClr val="575756"/>
                </a:solidFill>
                <a:latin typeface="Helvetica"/>
                <a:cs typeface="Helvetica"/>
              </a:rPr>
              <a:t> </a:t>
            </a:r>
            <a:r>
              <a:rPr sz="2150" dirty="0">
                <a:solidFill>
                  <a:srgbClr val="575756"/>
                </a:solidFill>
                <a:latin typeface="Helvetica"/>
                <a:cs typeface="Helvetica"/>
              </a:rPr>
              <a:t>sharing</a:t>
            </a:r>
            <a:r>
              <a:rPr sz="2150" spc="-75" dirty="0">
                <a:solidFill>
                  <a:srgbClr val="575756"/>
                </a:solidFill>
                <a:latin typeface="Helvetica"/>
                <a:cs typeface="Helvetica"/>
              </a:rPr>
              <a:t> </a:t>
            </a:r>
            <a:r>
              <a:rPr sz="2150" dirty="0">
                <a:solidFill>
                  <a:srgbClr val="575756"/>
                </a:solidFill>
                <a:latin typeface="Helvetica"/>
                <a:cs typeface="Helvetica"/>
              </a:rPr>
              <a:t>of</a:t>
            </a:r>
            <a:r>
              <a:rPr sz="2150" spc="-80" dirty="0">
                <a:solidFill>
                  <a:srgbClr val="575756"/>
                </a:solidFill>
                <a:latin typeface="Helvetica"/>
                <a:cs typeface="Helvetica"/>
              </a:rPr>
              <a:t> </a:t>
            </a:r>
            <a:r>
              <a:rPr sz="2150" dirty="0">
                <a:solidFill>
                  <a:srgbClr val="575756"/>
                </a:solidFill>
                <a:latin typeface="Helvetica"/>
                <a:cs typeface="Helvetica"/>
              </a:rPr>
              <a:t>best</a:t>
            </a:r>
            <a:r>
              <a:rPr sz="2150" spc="-75" dirty="0">
                <a:solidFill>
                  <a:srgbClr val="575756"/>
                </a:solidFill>
                <a:latin typeface="Helvetica"/>
                <a:cs typeface="Helvetica"/>
              </a:rPr>
              <a:t> </a:t>
            </a:r>
            <a:r>
              <a:rPr sz="2150" dirty="0">
                <a:solidFill>
                  <a:srgbClr val="575756"/>
                </a:solidFill>
                <a:latin typeface="Helvetica"/>
                <a:cs typeface="Helvetica"/>
              </a:rPr>
              <a:t>practice</a:t>
            </a:r>
            <a:r>
              <a:rPr sz="2150" spc="-80" dirty="0">
                <a:solidFill>
                  <a:srgbClr val="575756"/>
                </a:solidFill>
                <a:latin typeface="Helvetica"/>
                <a:cs typeface="Helvetica"/>
              </a:rPr>
              <a:t> </a:t>
            </a:r>
            <a:r>
              <a:rPr sz="2150" dirty="0">
                <a:solidFill>
                  <a:srgbClr val="575756"/>
                </a:solidFill>
                <a:latin typeface="Helvetica"/>
                <a:cs typeface="Helvetica"/>
              </a:rPr>
              <a:t>and</a:t>
            </a:r>
            <a:r>
              <a:rPr sz="2150" spc="-75" dirty="0">
                <a:solidFill>
                  <a:srgbClr val="575756"/>
                </a:solidFill>
                <a:latin typeface="Helvetica"/>
                <a:cs typeface="Helvetica"/>
              </a:rPr>
              <a:t> </a:t>
            </a:r>
            <a:r>
              <a:rPr sz="2150" spc="-10" dirty="0">
                <a:solidFill>
                  <a:srgbClr val="575756"/>
                </a:solidFill>
                <a:latin typeface="Helvetica"/>
                <a:cs typeface="Helvetica"/>
              </a:rPr>
              <a:t>innovation</a:t>
            </a:r>
            <a:endParaRPr sz="2150">
              <a:latin typeface="Helvetica"/>
              <a:cs typeface="Helvetica"/>
            </a:endParaRPr>
          </a:p>
        </p:txBody>
      </p:sp>
      <p:sp>
        <p:nvSpPr>
          <p:cNvPr id="13" name="object 13"/>
          <p:cNvSpPr/>
          <p:nvPr/>
        </p:nvSpPr>
        <p:spPr>
          <a:xfrm>
            <a:off x="5674807" y="2819695"/>
            <a:ext cx="0" cy="7120255"/>
          </a:xfrm>
          <a:custGeom>
            <a:avLst/>
            <a:gdLst/>
            <a:ahLst/>
            <a:cxnLst/>
            <a:rect l="l" t="t" r="r" b="b"/>
            <a:pathLst>
              <a:path h="7120255">
                <a:moveTo>
                  <a:pt x="0" y="0"/>
                </a:moveTo>
                <a:lnTo>
                  <a:pt x="0" y="7120202"/>
                </a:lnTo>
              </a:path>
            </a:pathLst>
          </a:custGeom>
          <a:ln w="10470">
            <a:solidFill>
              <a:srgbClr val="1273B8"/>
            </a:solidFill>
          </a:ln>
        </p:spPr>
        <p:txBody>
          <a:bodyPr wrap="square" lIns="0" tIns="0" rIns="0" bIns="0" rtlCol="0"/>
          <a:lstStyle/>
          <a:p>
            <a:endParaRPr/>
          </a:p>
        </p:txBody>
      </p:sp>
      <p:sp>
        <p:nvSpPr>
          <p:cNvPr id="14" name="object 14"/>
          <p:cNvSpPr txBox="1">
            <a:spLocks noGrp="1"/>
          </p:cNvSpPr>
          <p:nvPr>
            <p:ph type="ftr" sz="quarter" idx="5"/>
          </p:nvPr>
        </p:nvSpPr>
        <p:spPr>
          <a:prstGeom prst="rect">
            <a:avLst/>
          </a:prstGeom>
        </p:spPr>
        <p:txBody>
          <a:bodyPr vert="horz" wrap="square" lIns="0" tIns="0" rIns="0" bIns="0" rtlCol="0">
            <a:spAutoFit/>
          </a:bodyPr>
          <a:lstStyle/>
          <a:p>
            <a:pPr marL="12700">
              <a:lnSpc>
                <a:spcPts val="1535"/>
              </a:lnSpc>
            </a:pPr>
            <a:r>
              <a:rPr dirty="0"/>
              <a:t>Primary</a:t>
            </a:r>
            <a:r>
              <a:rPr spc="30" dirty="0"/>
              <a:t> </a:t>
            </a:r>
            <a:r>
              <a:rPr dirty="0"/>
              <a:t>Care</a:t>
            </a:r>
            <a:r>
              <a:rPr spc="35" dirty="0"/>
              <a:t> </a:t>
            </a:r>
            <a:r>
              <a:rPr dirty="0"/>
              <a:t>People</a:t>
            </a:r>
            <a:r>
              <a:rPr spc="35" dirty="0"/>
              <a:t> </a:t>
            </a:r>
            <a:r>
              <a:rPr spc="-20" dirty="0"/>
              <a:t>Plan</a:t>
            </a:r>
          </a:p>
        </p:txBody>
      </p:sp>
      <p:sp>
        <p:nvSpPr>
          <p:cNvPr id="15" name="object 15"/>
          <p:cNvSpPr txBox="1">
            <a:spLocks noGrp="1"/>
          </p:cNvSpPr>
          <p:nvPr>
            <p:ph type="sldNum" sz="quarter" idx="7"/>
          </p:nvPr>
        </p:nvSpPr>
        <p:spPr>
          <a:prstGeom prst="rect">
            <a:avLst/>
          </a:prstGeom>
        </p:spPr>
        <p:txBody>
          <a:bodyPr vert="horz" wrap="square" lIns="0" tIns="0" rIns="0" bIns="0" rtlCol="0">
            <a:spAutoFit/>
          </a:bodyPr>
          <a:lstStyle/>
          <a:p>
            <a:pPr marL="38100">
              <a:lnSpc>
                <a:spcPts val="1535"/>
              </a:lnSpc>
            </a:pPr>
            <a:fld id="{81D60167-4931-47E6-BA6A-407CBD079E47}" type="slidenum">
              <a:rPr spc="-25" dirty="0"/>
              <a:t>42</a:t>
            </a:fld>
            <a:endParaRPr spc="-25"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47088" y="5276834"/>
            <a:ext cx="18007330" cy="2325370"/>
          </a:xfrm>
          <a:custGeom>
            <a:avLst/>
            <a:gdLst/>
            <a:ahLst/>
            <a:cxnLst/>
            <a:rect l="l" t="t" r="r" b="b"/>
            <a:pathLst>
              <a:path w="18007330" h="2325370">
                <a:moveTo>
                  <a:pt x="18007231" y="0"/>
                </a:moveTo>
                <a:lnTo>
                  <a:pt x="0" y="0"/>
                </a:lnTo>
                <a:lnTo>
                  <a:pt x="0" y="2325028"/>
                </a:lnTo>
                <a:lnTo>
                  <a:pt x="18007231" y="2325028"/>
                </a:lnTo>
                <a:lnTo>
                  <a:pt x="18007231" y="0"/>
                </a:lnTo>
                <a:close/>
              </a:path>
            </a:pathLst>
          </a:custGeom>
          <a:solidFill>
            <a:srgbClr val="1273B8">
              <a:alpha val="9999"/>
            </a:srgbClr>
          </a:solidFill>
        </p:spPr>
        <p:txBody>
          <a:bodyPr wrap="square" lIns="0" tIns="0" rIns="0" bIns="0" rtlCol="0"/>
          <a:lstStyle/>
          <a:p>
            <a:endParaRPr/>
          </a:p>
        </p:txBody>
      </p:sp>
      <p:sp>
        <p:nvSpPr>
          <p:cNvPr id="3" name="object 3"/>
          <p:cNvSpPr txBox="1">
            <a:spLocks noGrp="1"/>
          </p:cNvSpPr>
          <p:nvPr>
            <p:ph type="title"/>
          </p:nvPr>
        </p:nvSpPr>
        <p:spPr>
          <a:xfrm>
            <a:off x="1039775" y="1144830"/>
            <a:ext cx="6159500" cy="1003300"/>
          </a:xfrm>
          <a:prstGeom prst="rect">
            <a:avLst/>
          </a:prstGeom>
        </p:spPr>
        <p:txBody>
          <a:bodyPr vert="horz" wrap="square" lIns="0" tIns="14604" rIns="0" bIns="0" rtlCol="0">
            <a:spAutoFit/>
          </a:bodyPr>
          <a:lstStyle/>
          <a:p>
            <a:pPr marL="12700">
              <a:lnSpc>
                <a:spcPct val="100000"/>
              </a:lnSpc>
              <a:spcBef>
                <a:spcPts val="114"/>
              </a:spcBef>
            </a:pPr>
            <a:r>
              <a:rPr sz="6400" spc="-80" dirty="0">
                <a:solidFill>
                  <a:srgbClr val="1273B8"/>
                </a:solidFill>
              </a:rPr>
              <a:t>PCPP</a:t>
            </a:r>
            <a:r>
              <a:rPr sz="6400" spc="-365" dirty="0">
                <a:solidFill>
                  <a:srgbClr val="1273B8"/>
                </a:solidFill>
              </a:rPr>
              <a:t> </a:t>
            </a:r>
            <a:r>
              <a:rPr sz="6400" spc="-35" dirty="0">
                <a:solidFill>
                  <a:srgbClr val="1273B8"/>
                </a:solidFill>
              </a:rPr>
              <a:t>What</a:t>
            </a:r>
            <a:r>
              <a:rPr sz="6400" spc="-380" dirty="0">
                <a:solidFill>
                  <a:srgbClr val="1273B8"/>
                </a:solidFill>
              </a:rPr>
              <a:t> </a:t>
            </a:r>
            <a:r>
              <a:rPr sz="6400" spc="-75" dirty="0">
                <a:solidFill>
                  <a:srgbClr val="1273B8"/>
                </a:solidFill>
              </a:rPr>
              <a:t>next</a:t>
            </a:r>
            <a:endParaRPr sz="6400"/>
          </a:p>
        </p:txBody>
      </p:sp>
      <p:sp>
        <p:nvSpPr>
          <p:cNvPr id="4" name="object 4"/>
          <p:cNvSpPr txBox="1"/>
          <p:nvPr/>
        </p:nvSpPr>
        <p:spPr>
          <a:xfrm>
            <a:off x="1309156" y="2746378"/>
            <a:ext cx="812165" cy="352425"/>
          </a:xfrm>
          <a:prstGeom prst="rect">
            <a:avLst/>
          </a:prstGeom>
        </p:spPr>
        <p:txBody>
          <a:bodyPr vert="horz" wrap="square" lIns="0" tIns="11430" rIns="0" bIns="0" rtlCol="0">
            <a:spAutoFit/>
          </a:bodyPr>
          <a:lstStyle/>
          <a:p>
            <a:pPr marL="12700">
              <a:lnSpc>
                <a:spcPct val="100000"/>
              </a:lnSpc>
              <a:spcBef>
                <a:spcPts val="90"/>
              </a:spcBef>
            </a:pPr>
            <a:r>
              <a:rPr sz="2150" b="1" spc="-10" dirty="0">
                <a:solidFill>
                  <a:srgbClr val="1273B8"/>
                </a:solidFill>
                <a:latin typeface="Helvetica"/>
                <a:cs typeface="Helvetica"/>
              </a:rPr>
              <a:t>Driver</a:t>
            </a:r>
            <a:endParaRPr sz="2150">
              <a:latin typeface="Helvetica"/>
              <a:cs typeface="Helvetica"/>
            </a:endParaRPr>
          </a:p>
        </p:txBody>
      </p:sp>
      <p:sp>
        <p:nvSpPr>
          <p:cNvPr id="5" name="object 5"/>
          <p:cNvSpPr txBox="1"/>
          <p:nvPr/>
        </p:nvSpPr>
        <p:spPr>
          <a:xfrm>
            <a:off x="1309156" y="3282424"/>
            <a:ext cx="2687955" cy="352425"/>
          </a:xfrm>
          <a:prstGeom prst="rect">
            <a:avLst/>
          </a:prstGeom>
        </p:spPr>
        <p:txBody>
          <a:bodyPr vert="horz" wrap="square" lIns="0" tIns="11430" rIns="0" bIns="0" rtlCol="0">
            <a:spAutoFit/>
          </a:bodyPr>
          <a:lstStyle/>
          <a:p>
            <a:pPr marL="12700">
              <a:lnSpc>
                <a:spcPct val="100000"/>
              </a:lnSpc>
              <a:spcBef>
                <a:spcPts val="90"/>
              </a:spcBef>
            </a:pPr>
            <a:r>
              <a:rPr sz="2150" dirty="0">
                <a:solidFill>
                  <a:srgbClr val="575756"/>
                </a:solidFill>
                <a:latin typeface="Helvetica"/>
                <a:cs typeface="Helvetica"/>
              </a:rPr>
              <a:t>Ascertain</a:t>
            </a:r>
            <a:r>
              <a:rPr sz="2150" spc="-114" dirty="0">
                <a:solidFill>
                  <a:srgbClr val="575756"/>
                </a:solidFill>
                <a:latin typeface="Helvetica"/>
                <a:cs typeface="Helvetica"/>
              </a:rPr>
              <a:t> </a:t>
            </a:r>
            <a:r>
              <a:rPr sz="2150" dirty="0">
                <a:solidFill>
                  <a:srgbClr val="575756"/>
                </a:solidFill>
                <a:latin typeface="Helvetica"/>
                <a:cs typeface="Helvetica"/>
              </a:rPr>
              <a:t>Future</a:t>
            </a:r>
            <a:r>
              <a:rPr sz="2150" spc="-114" dirty="0">
                <a:solidFill>
                  <a:srgbClr val="575756"/>
                </a:solidFill>
                <a:latin typeface="Helvetica"/>
                <a:cs typeface="Helvetica"/>
              </a:rPr>
              <a:t> </a:t>
            </a:r>
            <a:r>
              <a:rPr sz="2150" spc="-10" dirty="0">
                <a:solidFill>
                  <a:srgbClr val="575756"/>
                </a:solidFill>
                <a:latin typeface="Helvetica"/>
                <a:cs typeface="Helvetica"/>
              </a:rPr>
              <a:t>skills</a:t>
            </a:r>
            <a:endParaRPr sz="2150">
              <a:latin typeface="Helvetica"/>
              <a:cs typeface="Helvetica"/>
            </a:endParaRPr>
          </a:p>
        </p:txBody>
      </p:sp>
      <p:sp>
        <p:nvSpPr>
          <p:cNvPr id="6" name="object 6"/>
          <p:cNvSpPr txBox="1"/>
          <p:nvPr/>
        </p:nvSpPr>
        <p:spPr>
          <a:xfrm>
            <a:off x="5987107" y="2746378"/>
            <a:ext cx="1629410" cy="352425"/>
          </a:xfrm>
          <a:prstGeom prst="rect">
            <a:avLst/>
          </a:prstGeom>
        </p:spPr>
        <p:txBody>
          <a:bodyPr vert="horz" wrap="square" lIns="0" tIns="11430" rIns="0" bIns="0" rtlCol="0">
            <a:spAutoFit/>
          </a:bodyPr>
          <a:lstStyle/>
          <a:p>
            <a:pPr marL="12700">
              <a:lnSpc>
                <a:spcPct val="100000"/>
              </a:lnSpc>
              <a:spcBef>
                <a:spcPts val="90"/>
              </a:spcBef>
            </a:pPr>
            <a:r>
              <a:rPr sz="2150" b="1" spc="-10" dirty="0">
                <a:solidFill>
                  <a:srgbClr val="1273B8"/>
                </a:solidFill>
                <a:latin typeface="Helvetica"/>
                <a:cs typeface="Helvetica"/>
              </a:rPr>
              <a:t>Deliverables</a:t>
            </a:r>
            <a:endParaRPr sz="2150">
              <a:latin typeface="Helvetica"/>
              <a:cs typeface="Helvetica"/>
            </a:endParaRPr>
          </a:p>
        </p:txBody>
      </p:sp>
      <p:sp>
        <p:nvSpPr>
          <p:cNvPr id="7" name="object 7"/>
          <p:cNvSpPr txBox="1"/>
          <p:nvPr/>
        </p:nvSpPr>
        <p:spPr>
          <a:xfrm>
            <a:off x="5987107" y="3282424"/>
            <a:ext cx="12672695" cy="678815"/>
          </a:xfrm>
          <a:prstGeom prst="rect">
            <a:avLst/>
          </a:prstGeom>
        </p:spPr>
        <p:txBody>
          <a:bodyPr vert="horz" wrap="square" lIns="0" tIns="11430" rIns="0" bIns="0" rtlCol="0">
            <a:spAutoFit/>
          </a:bodyPr>
          <a:lstStyle/>
          <a:p>
            <a:pPr marL="326390" marR="5080" indent="-314325">
              <a:lnSpc>
                <a:spcPct val="100000"/>
              </a:lnSpc>
              <a:spcBef>
                <a:spcPts val="90"/>
              </a:spcBef>
              <a:buClr>
                <a:srgbClr val="1273B8"/>
              </a:buClr>
              <a:buChar char="•"/>
              <a:tabLst>
                <a:tab pos="326390" algn="l"/>
              </a:tabLst>
            </a:pPr>
            <a:r>
              <a:rPr sz="2150" dirty="0">
                <a:solidFill>
                  <a:srgbClr val="575756"/>
                </a:solidFill>
                <a:latin typeface="Helvetica"/>
                <a:cs typeface="Helvetica"/>
              </a:rPr>
              <a:t>Engagement</a:t>
            </a:r>
            <a:r>
              <a:rPr sz="2150" spc="-85" dirty="0">
                <a:solidFill>
                  <a:srgbClr val="575756"/>
                </a:solidFill>
                <a:latin typeface="Helvetica"/>
                <a:cs typeface="Helvetica"/>
              </a:rPr>
              <a:t> </a:t>
            </a:r>
            <a:r>
              <a:rPr sz="2150" dirty="0">
                <a:solidFill>
                  <a:srgbClr val="575756"/>
                </a:solidFill>
                <a:latin typeface="Helvetica"/>
                <a:cs typeface="Helvetica"/>
              </a:rPr>
              <a:t>with</a:t>
            </a:r>
            <a:r>
              <a:rPr sz="2150" spc="-80" dirty="0">
                <a:solidFill>
                  <a:srgbClr val="575756"/>
                </a:solidFill>
                <a:latin typeface="Helvetica"/>
                <a:cs typeface="Helvetica"/>
              </a:rPr>
              <a:t> </a:t>
            </a:r>
            <a:r>
              <a:rPr sz="2150" dirty="0">
                <a:solidFill>
                  <a:srgbClr val="575756"/>
                </a:solidFill>
                <a:latin typeface="Helvetica"/>
                <a:cs typeface="Helvetica"/>
              </a:rPr>
              <a:t>primary</a:t>
            </a:r>
            <a:r>
              <a:rPr sz="2150" spc="-85" dirty="0">
                <a:solidFill>
                  <a:srgbClr val="575756"/>
                </a:solidFill>
                <a:latin typeface="Helvetica"/>
                <a:cs typeface="Helvetica"/>
              </a:rPr>
              <a:t> </a:t>
            </a:r>
            <a:r>
              <a:rPr sz="2150" dirty="0">
                <a:solidFill>
                  <a:srgbClr val="575756"/>
                </a:solidFill>
                <a:latin typeface="Helvetica"/>
                <a:cs typeface="Helvetica"/>
              </a:rPr>
              <a:t>care</a:t>
            </a:r>
            <a:r>
              <a:rPr sz="2150" spc="-80" dirty="0">
                <a:solidFill>
                  <a:srgbClr val="575756"/>
                </a:solidFill>
                <a:latin typeface="Helvetica"/>
                <a:cs typeface="Helvetica"/>
              </a:rPr>
              <a:t> </a:t>
            </a:r>
            <a:r>
              <a:rPr sz="2150" dirty="0">
                <a:solidFill>
                  <a:srgbClr val="575756"/>
                </a:solidFill>
                <a:latin typeface="Helvetica"/>
                <a:cs typeface="Helvetica"/>
              </a:rPr>
              <a:t>workforce</a:t>
            </a:r>
            <a:r>
              <a:rPr sz="2150" spc="-85" dirty="0">
                <a:solidFill>
                  <a:srgbClr val="575756"/>
                </a:solidFill>
                <a:latin typeface="Helvetica"/>
                <a:cs typeface="Helvetica"/>
              </a:rPr>
              <a:t> </a:t>
            </a:r>
            <a:r>
              <a:rPr sz="2150" dirty="0">
                <a:solidFill>
                  <a:srgbClr val="575756"/>
                </a:solidFill>
                <a:latin typeface="Helvetica"/>
                <a:cs typeface="Helvetica"/>
              </a:rPr>
              <a:t>to</a:t>
            </a:r>
            <a:r>
              <a:rPr sz="2150" spc="-80" dirty="0">
                <a:solidFill>
                  <a:srgbClr val="575756"/>
                </a:solidFill>
                <a:latin typeface="Helvetica"/>
                <a:cs typeface="Helvetica"/>
              </a:rPr>
              <a:t> </a:t>
            </a:r>
            <a:r>
              <a:rPr sz="2150" dirty="0">
                <a:solidFill>
                  <a:srgbClr val="575756"/>
                </a:solidFill>
                <a:latin typeface="Helvetica"/>
                <a:cs typeface="Helvetica"/>
              </a:rPr>
              <a:t>ascertain</a:t>
            </a:r>
            <a:r>
              <a:rPr sz="2150" spc="-85" dirty="0">
                <a:solidFill>
                  <a:srgbClr val="575756"/>
                </a:solidFill>
                <a:latin typeface="Helvetica"/>
                <a:cs typeface="Helvetica"/>
              </a:rPr>
              <a:t> </a:t>
            </a:r>
            <a:r>
              <a:rPr sz="2150" dirty="0">
                <a:solidFill>
                  <a:srgbClr val="575756"/>
                </a:solidFill>
                <a:latin typeface="Helvetica"/>
                <a:cs typeface="Helvetica"/>
              </a:rPr>
              <a:t>need</a:t>
            </a:r>
            <a:r>
              <a:rPr sz="2150" spc="-80" dirty="0">
                <a:solidFill>
                  <a:srgbClr val="575756"/>
                </a:solidFill>
                <a:latin typeface="Helvetica"/>
                <a:cs typeface="Helvetica"/>
              </a:rPr>
              <a:t> </a:t>
            </a:r>
            <a:r>
              <a:rPr sz="2150" dirty="0">
                <a:solidFill>
                  <a:srgbClr val="575756"/>
                </a:solidFill>
                <a:latin typeface="Helvetica"/>
                <a:cs typeface="Helvetica"/>
              </a:rPr>
              <a:t>and</a:t>
            </a:r>
            <a:r>
              <a:rPr sz="2150" spc="-85" dirty="0">
                <a:solidFill>
                  <a:srgbClr val="575756"/>
                </a:solidFill>
                <a:latin typeface="Helvetica"/>
                <a:cs typeface="Helvetica"/>
              </a:rPr>
              <a:t> </a:t>
            </a:r>
            <a:r>
              <a:rPr sz="2150" dirty="0">
                <a:solidFill>
                  <a:srgbClr val="575756"/>
                </a:solidFill>
                <a:latin typeface="Helvetica"/>
                <a:cs typeface="Helvetica"/>
              </a:rPr>
              <a:t>then</a:t>
            </a:r>
            <a:r>
              <a:rPr sz="2150" spc="-80" dirty="0">
                <a:solidFill>
                  <a:srgbClr val="575756"/>
                </a:solidFill>
                <a:latin typeface="Helvetica"/>
                <a:cs typeface="Helvetica"/>
              </a:rPr>
              <a:t> </a:t>
            </a:r>
            <a:r>
              <a:rPr sz="2150" dirty="0">
                <a:solidFill>
                  <a:srgbClr val="575756"/>
                </a:solidFill>
                <a:latin typeface="Helvetica"/>
                <a:cs typeface="Helvetica"/>
              </a:rPr>
              <a:t>develop</a:t>
            </a:r>
            <a:r>
              <a:rPr sz="2150" spc="-80" dirty="0">
                <a:solidFill>
                  <a:srgbClr val="575756"/>
                </a:solidFill>
                <a:latin typeface="Helvetica"/>
                <a:cs typeface="Helvetica"/>
              </a:rPr>
              <a:t> </a:t>
            </a:r>
            <a:r>
              <a:rPr sz="2150" dirty="0">
                <a:solidFill>
                  <a:srgbClr val="575756"/>
                </a:solidFill>
                <a:latin typeface="Helvetica"/>
                <a:cs typeface="Helvetica"/>
              </a:rPr>
              <a:t>a</a:t>
            </a:r>
            <a:r>
              <a:rPr sz="2150" spc="-85" dirty="0">
                <a:solidFill>
                  <a:srgbClr val="575756"/>
                </a:solidFill>
                <a:latin typeface="Helvetica"/>
                <a:cs typeface="Helvetica"/>
              </a:rPr>
              <a:t> </a:t>
            </a:r>
            <a:r>
              <a:rPr sz="2150" dirty="0">
                <a:solidFill>
                  <a:srgbClr val="575756"/>
                </a:solidFill>
                <a:latin typeface="Helvetica"/>
                <a:cs typeface="Helvetica"/>
              </a:rPr>
              <a:t>training,</a:t>
            </a:r>
            <a:r>
              <a:rPr sz="2150" spc="-80" dirty="0">
                <a:solidFill>
                  <a:srgbClr val="575756"/>
                </a:solidFill>
                <a:latin typeface="Helvetica"/>
                <a:cs typeface="Helvetica"/>
              </a:rPr>
              <a:t> </a:t>
            </a:r>
            <a:r>
              <a:rPr sz="2150" dirty="0">
                <a:solidFill>
                  <a:srgbClr val="575756"/>
                </a:solidFill>
                <a:latin typeface="Helvetica"/>
                <a:cs typeface="Helvetica"/>
              </a:rPr>
              <a:t>education</a:t>
            </a:r>
            <a:r>
              <a:rPr sz="2150" spc="-85" dirty="0">
                <a:solidFill>
                  <a:srgbClr val="575756"/>
                </a:solidFill>
                <a:latin typeface="Helvetica"/>
                <a:cs typeface="Helvetica"/>
              </a:rPr>
              <a:t> </a:t>
            </a:r>
            <a:r>
              <a:rPr sz="2150" spc="-25" dirty="0">
                <a:solidFill>
                  <a:srgbClr val="575756"/>
                </a:solidFill>
                <a:latin typeface="Helvetica"/>
                <a:cs typeface="Helvetica"/>
              </a:rPr>
              <a:t>and </a:t>
            </a:r>
            <a:r>
              <a:rPr sz="2150" dirty="0">
                <a:solidFill>
                  <a:srgbClr val="575756"/>
                </a:solidFill>
                <a:latin typeface="Helvetica"/>
                <a:cs typeface="Helvetica"/>
              </a:rPr>
              <a:t>support</a:t>
            </a:r>
            <a:r>
              <a:rPr sz="2150" spc="-70" dirty="0">
                <a:solidFill>
                  <a:srgbClr val="575756"/>
                </a:solidFill>
                <a:latin typeface="Helvetica"/>
                <a:cs typeface="Helvetica"/>
              </a:rPr>
              <a:t> </a:t>
            </a:r>
            <a:r>
              <a:rPr sz="2150" dirty="0">
                <a:solidFill>
                  <a:srgbClr val="575756"/>
                </a:solidFill>
                <a:latin typeface="Helvetica"/>
                <a:cs typeface="Helvetica"/>
              </a:rPr>
              <a:t>package</a:t>
            </a:r>
            <a:r>
              <a:rPr sz="2150" spc="-65" dirty="0">
                <a:solidFill>
                  <a:srgbClr val="575756"/>
                </a:solidFill>
                <a:latin typeface="Helvetica"/>
                <a:cs typeface="Helvetica"/>
              </a:rPr>
              <a:t> </a:t>
            </a:r>
            <a:r>
              <a:rPr sz="2150" dirty="0">
                <a:solidFill>
                  <a:srgbClr val="575756"/>
                </a:solidFill>
                <a:latin typeface="Helvetica"/>
                <a:cs typeface="Helvetica"/>
              </a:rPr>
              <a:t>to</a:t>
            </a:r>
            <a:r>
              <a:rPr sz="2150" spc="-65" dirty="0">
                <a:solidFill>
                  <a:srgbClr val="575756"/>
                </a:solidFill>
                <a:latin typeface="Helvetica"/>
                <a:cs typeface="Helvetica"/>
              </a:rPr>
              <a:t> </a:t>
            </a:r>
            <a:r>
              <a:rPr sz="2150" dirty="0">
                <a:solidFill>
                  <a:srgbClr val="575756"/>
                </a:solidFill>
                <a:latin typeface="Helvetica"/>
                <a:cs typeface="Helvetica"/>
              </a:rPr>
              <a:t>close</a:t>
            </a:r>
            <a:r>
              <a:rPr sz="2150" spc="-65" dirty="0">
                <a:solidFill>
                  <a:srgbClr val="575756"/>
                </a:solidFill>
                <a:latin typeface="Helvetica"/>
                <a:cs typeface="Helvetica"/>
              </a:rPr>
              <a:t> </a:t>
            </a:r>
            <a:r>
              <a:rPr sz="2150" dirty="0">
                <a:solidFill>
                  <a:srgbClr val="575756"/>
                </a:solidFill>
                <a:latin typeface="Helvetica"/>
                <a:cs typeface="Helvetica"/>
              </a:rPr>
              <a:t>the</a:t>
            </a:r>
            <a:r>
              <a:rPr sz="2150" spc="-65" dirty="0">
                <a:solidFill>
                  <a:srgbClr val="575756"/>
                </a:solidFill>
                <a:latin typeface="Helvetica"/>
                <a:cs typeface="Helvetica"/>
              </a:rPr>
              <a:t> </a:t>
            </a:r>
            <a:r>
              <a:rPr sz="2150" dirty="0">
                <a:solidFill>
                  <a:srgbClr val="575756"/>
                </a:solidFill>
                <a:latin typeface="Helvetica"/>
                <a:cs typeface="Helvetica"/>
              </a:rPr>
              <a:t>skills</a:t>
            </a:r>
            <a:r>
              <a:rPr sz="2150" spc="-65" dirty="0">
                <a:solidFill>
                  <a:srgbClr val="575756"/>
                </a:solidFill>
                <a:latin typeface="Helvetica"/>
                <a:cs typeface="Helvetica"/>
              </a:rPr>
              <a:t> </a:t>
            </a:r>
            <a:r>
              <a:rPr sz="2150" spc="-25" dirty="0">
                <a:solidFill>
                  <a:srgbClr val="575756"/>
                </a:solidFill>
                <a:latin typeface="Helvetica"/>
                <a:cs typeface="Helvetica"/>
              </a:rPr>
              <a:t>gap</a:t>
            </a:r>
            <a:endParaRPr sz="2150">
              <a:latin typeface="Helvetica"/>
              <a:cs typeface="Helvetica"/>
            </a:endParaRPr>
          </a:p>
        </p:txBody>
      </p:sp>
      <p:sp>
        <p:nvSpPr>
          <p:cNvPr id="8" name="object 8"/>
          <p:cNvSpPr txBox="1"/>
          <p:nvPr/>
        </p:nvSpPr>
        <p:spPr>
          <a:xfrm>
            <a:off x="5987107" y="4145163"/>
            <a:ext cx="7860665" cy="888365"/>
          </a:xfrm>
          <a:prstGeom prst="rect">
            <a:avLst/>
          </a:prstGeom>
        </p:spPr>
        <p:txBody>
          <a:bodyPr vert="horz" wrap="square" lIns="0" tIns="11430" rIns="0" bIns="0" rtlCol="0">
            <a:spAutoFit/>
          </a:bodyPr>
          <a:lstStyle/>
          <a:p>
            <a:pPr marL="326390" indent="-313690">
              <a:lnSpc>
                <a:spcPct val="100000"/>
              </a:lnSpc>
              <a:spcBef>
                <a:spcPts val="90"/>
              </a:spcBef>
              <a:buClr>
                <a:srgbClr val="1273B8"/>
              </a:buClr>
              <a:buChar char="•"/>
              <a:tabLst>
                <a:tab pos="326390" algn="l"/>
              </a:tabLst>
            </a:pPr>
            <a:r>
              <a:rPr sz="2150" dirty="0">
                <a:solidFill>
                  <a:srgbClr val="575756"/>
                </a:solidFill>
                <a:latin typeface="Helvetica"/>
                <a:cs typeface="Helvetica"/>
              </a:rPr>
              <a:t>Look</a:t>
            </a:r>
            <a:r>
              <a:rPr sz="2150" spc="-65" dirty="0">
                <a:solidFill>
                  <a:srgbClr val="575756"/>
                </a:solidFill>
                <a:latin typeface="Helvetica"/>
                <a:cs typeface="Helvetica"/>
              </a:rPr>
              <a:t> </a:t>
            </a:r>
            <a:r>
              <a:rPr sz="2150" dirty="0">
                <a:solidFill>
                  <a:srgbClr val="575756"/>
                </a:solidFill>
                <a:latin typeface="Helvetica"/>
                <a:cs typeface="Helvetica"/>
              </a:rPr>
              <a:t>at</a:t>
            </a:r>
            <a:r>
              <a:rPr sz="2150" spc="-65" dirty="0">
                <a:solidFill>
                  <a:srgbClr val="575756"/>
                </a:solidFill>
                <a:latin typeface="Helvetica"/>
                <a:cs typeface="Helvetica"/>
              </a:rPr>
              <a:t> </a:t>
            </a:r>
            <a:r>
              <a:rPr sz="2150" dirty="0">
                <a:solidFill>
                  <a:srgbClr val="575756"/>
                </a:solidFill>
                <a:latin typeface="Helvetica"/>
                <a:cs typeface="Helvetica"/>
              </a:rPr>
              <a:t>opportunities</a:t>
            </a:r>
            <a:r>
              <a:rPr sz="2150" spc="-65" dirty="0">
                <a:solidFill>
                  <a:srgbClr val="575756"/>
                </a:solidFill>
                <a:latin typeface="Helvetica"/>
                <a:cs typeface="Helvetica"/>
              </a:rPr>
              <a:t> </a:t>
            </a:r>
            <a:r>
              <a:rPr sz="2150" dirty="0">
                <a:solidFill>
                  <a:srgbClr val="575756"/>
                </a:solidFill>
                <a:latin typeface="Helvetica"/>
                <a:cs typeface="Helvetica"/>
              </a:rPr>
              <a:t>to</a:t>
            </a:r>
            <a:r>
              <a:rPr sz="2150" spc="-65" dirty="0">
                <a:solidFill>
                  <a:srgbClr val="575756"/>
                </a:solidFill>
                <a:latin typeface="Helvetica"/>
                <a:cs typeface="Helvetica"/>
              </a:rPr>
              <a:t> </a:t>
            </a:r>
            <a:r>
              <a:rPr sz="2150" dirty="0">
                <a:solidFill>
                  <a:srgbClr val="575756"/>
                </a:solidFill>
                <a:latin typeface="Helvetica"/>
                <a:cs typeface="Helvetica"/>
              </a:rPr>
              <a:t>share</a:t>
            </a:r>
            <a:r>
              <a:rPr sz="2150" spc="-60" dirty="0">
                <a:solidFill>
                  <a:srgbClr val="575756"/>
                </a:solidFill>
                <a:latin typeface="Helvetica"/>
                <a:cs typeface="Helvetica"/>
              </a:rPr>
              <a:t> </a:t>
            </a:r>
            <a:r>
              <a:rPr sz="2150" dirty="0">
                <a:solidFill>
                  <a:srgbClr val="575756"/>
                </a:solidFill>
                <a:latin typeface="Helvetica"/>
                <a:cs typeface="Helvetica"/>
              </a:rPr>
              <a:t>skills</a:t>
            </a:r>
            <a:r>
              <a:rPr sz="2150" spc="-65" dirty="0">
                <a:solidFill>
                  <a:srgbClr val="575756"/>
                </a:solidFill>
                <a:latin typeface="Helvetica"/>
                <a:cs typeface="Helvetica"/>
              </a:rPr>
              <a:t> </a:t>
            </a:r>
            <a:r>
              <a:rPr sz="2150" dirty="0">
                <a:solidFill>
                  <a:srgbClr val="575756"/>
                </a:solidFill>
                <a:latin typeface="Helvetica"/>
                <a:cs typeface="Helvetica"/>
              </a:rPr>
              <a:t>across</a:t>
            </a:r>
            <a:r>
              <a:rPr sz="2150" spc="-65" dirty="0">
                <a:solidFill>
                  <a:srgbClr val="575756"/>
                </a:solidFill>
                <a:latin typeface="Helvetica"/>
                <a:cs typeface="Helvetica"/>
              </a:rPr>
              <a:t> </a:t>
            </a:r>
            <a:r>
              <a:rPr sz="2150" dirty="0">
                <a:solidFill>
                  <a:srgbClr val="575756"/>
                </a:solidFill>
                <a:latin typeface="Helvetica"/>
                <a:cs typeface="Helvetica"/>
              </a:rPr>
              <a:t>providers</a:t>
            </a:r>
            <a:r>
              <a:rPr sz="2150" spc="-65" dirty="0">
                <a:solidFill>
                  <a:srgbClr val="575756"/>
                </a:solidFill>
                <a:latin typeface="Helvetica"/>
                <a:cs typeface="Helvetica"/>
              </a:rPr>
              <a:t> </a:t>
            </a:r>
            <a:r>
              <a:rPr sz="2150" dirty="0">
                <a:solidFill>
                  <a:srgbClr val="575756"/>
                </a:solidFill>
                <a:latin typeface="Helvetica"/>
                <a:cs typeface="Helvetica"/>
              </a:rPr>
              <a:t>and</a:t>
            </a:r>
            <a:r>
              <a:rPr sz="2150" spc="-60" dirty="0">
                <a:solidFill>
                  <a:srgbClr val="575756"/>
                </a:solidFill>
                <a:latin typeface="Helvetica"/>
                <a:cs typeface="Helvetica"/>
              </a:rPr>
              <a:t> </a:t>
            </a:r>
            <a:r>
              <a:rPr sz="2150" spc="-10" dirty="0">
                <a:solidFill>
                  <a:srgbClr val="575756"/>
                </a:solidFill>
                <a:latin typeface="Helvetica"/>
                <a:cs typeface="Helvetica"/>
              </a:rPr>
              <a:t>roles</a:t>
            </a:r>
            <a:endParaRPr sz="2150">
              <a:latin typeface="Helvetica"/>
              <a:cs typeface="Helvetica"/>
            </a:endParaRPr>
          </a:p>
          <a:p>
            <a:pPr marL="326390" indent="-313690">
              <a:lnSpc>
                <a:spcPct val="100000"/>
              </a:lnSpc>
              <a:spcBef>
                <a:spcPts val="1645"/>
              </a:spcBef>
              <a:buClr>
                <a:srgbClr val="1273B8"/>
              </a:buClr>
              <a:buChar char="•"/>
              <a:tabLst>
                <a:tab pos="326390" algn="l"/>
              </a:tabLst>
            </a:pPr>
            <a:r>
              <a:rPr sz="2150" dirty="0">
                <a:solidFill>
                  <a:srgbClr val="575756"/>
                </a:solidFill>
                <a:latin typeface="Helvetica"/>
                <a:cs typeface="Helvetica"/>
              </a:rPr>
              <a:t>Support</a:t>
            </a:r>
            <a:r>
              <a:rPr sz="2150" spc="-70" dirty="0">
                <a:solidFill>
                  <a:srgbClr val="575756"/>
                </a:solidFill>
                <a:latin typeface="Helvetica"/>
                <a:cs typeface="Helvetica"/>
              </a:rPr>
              <a:t> </a:t>
            </a:r>
            <a:r>
              <a:rPr sz="2150" dirty="0">
                <a:solidFill>
                  <a:srgbClr val="575756"/>
                </a:solidFill>
                <a:latin typeface="Helvetica"/>
                <a:cs typeface="Helvetica"/>
              </a:rPr>
              <a:t>using</a:t>
            </a:r>
            <a:r>
              <a:rPr sz="2150" spc="-65" dirty="0">
                <a:solidFill>
                  <a:srgbClr val="575756"/>
                </a:solidFill>
                <a:latin typeface="Helvetica"/>
                <a:cs typeface="Helvetica"/>
              </a:rPr>
              <a:t> </a:t>
            </a:r>
            <a:r>
              <a:rPr sz="2150" dirty="0">
                <a:solidFill>
                  <a:srgbClr val="575756"/>
                </a:solidFill>
                <a:latin typeface="Helvetica"/>
                <a:cs typeface="Helvetica"/>
              </a:rPr>
              <a:t>a</a:t>
            </a:r>
            <a:r>
              <a:rPr sz="2150" spc="-65" dirty="0">
                <a:solidFill>
                  <a:srgbClr val="575756"/>
                </a:solidFill>
                <a:latin typeface="Helvetica"/>
                <a:cs typeface="Helvetica"/>
              </a:rPr>
              <a:t> </a:t>
            </a:r>
            <a:r>
              <a:rPr sz="2150" dirty="0">
                <a:solidFill>
                  <a:srgbClr val="575756"/>
                </a:solidFill>
                <a:latin typeface="Helvetica"/>
                <a:cs typeface="Helvetica"/>
              </a:rPr>
              <a:t>variety</a:t>
            </a:r>
            <a:r>
              <a:rPr sz="2150" spc="-65" dirty="0">
                <a:solidFill>
                  <a:srgbClr val="575756"/>
                </a:solidFill>
                <a:latin typeface="Helvetica"/>
                <a:cs typeface="Helvetica"/>
              </a:rPr>
              <a:t> </a:t>
            </a:r>
            <a:r>
              <a:rPr sz="2150" dirty="0">
                <a:solidFill>
                  <a:srgbClr val="575756"/>
                </a:solidFill>
                <a:latin typeface="Helvetica"/>
                <a:cs typeface="Helvetica"/>
              </a:rPr>
              <a:t>of</a:t>
            </a:r>
            <a:r>
              <a:rPr sz="2150" spc="-65" dirty="0">
                <a:solidFill>
                  <a:srgbClr val="575756"/>
                </a:solidFill>
                <a:latin typeface="Helvetica"/>
                <a:cs typeface="Helvetica"/>
              </a:rPr>
              <a:t> </a:t>
            </a:r>
            <a:r>
              <a:rPr sz="2150" dirty="0">
                <a:solidFill>
                  <a:srgbClr val="575756"/>
                </a:solidFill>
                <a:latin typeface="Helvetica"/>
                <a:cs typeface="Helvetica"/>
              </a:rPr>
              <a:t>channels</a:t>
            </a:r>
            <a:r>
              <a:rPr sz="2150" spc="-65" dirty="0">
                <a:solidFill>
                  <a:srgbClr val="575756"/>
                </a:solidFill>
                <a:latin typeface="Helvetica"/>
                <a:cs typeface="Helvetica"/>
              </a:rPr>
              <a:t> </a:t>
            </a:r>
            <a:r>
              <a:rPr sz="2150" dirty="0">
                <a:solidFill>
                  <a:srgbClr val="575756"/>
                </a:solidFill>
                <a:latin typeface="Helvetica"/>
                <a:cs typeface="Helvetica"/>
              </a:rPr>
              <a:t>and</a:t>
            </a:r>
            <a:r>
              <a:rPr sz="2150" spc="-65" dirty="0">
                <a:solidFill>
                  <a:srgbClr val="575756"/>
                </a:solidFill>
                <a:latin typeface="Helvetica"/>
                <a:cs typeface="Helvetica"/>
              </a:rPr>
              <a:t> </a:t>
            </a:r>
            <a:r>
              <a:rPr sz="2150" dirty="0">
                <a:solidFill>
                  <a:srgbClr val="575756"/>
                </a:solidFill>
                <a:latin typeface="Helvetica"/>
                <a:cs typeface="Helvetica"/>
              </a:rPr>
              <a:t>learning</a:t>
            </a:r>
            <a:r>
              <a:rPr sz="2150" spc="-65" dirty="0">
                <a:solidFill>
                  <a:srgbClr val="575756"/>
                </a:solidFill>
                <a:latin typeface="Helvetica"/>
                <a:cs typeface="Helvetica"/>
              </a:rPr>
              <a:t> </a:t>
            </a:r>
            <a:r>
              <a:rPr sz="2150" spc="-10" dirty="0">
                <a:solidFill>
                  <a:srgbClr val="575756"/>
                </a:solidFill>
                <a:latin typeface="Helvetica"/>
                <a:cs typeface="Helvetica"/>
              </a:rPr>
              <a:t>methods</a:t>
            </a:r>
            <a:endParaRPr sz="2150">
              <a:latin typeface="Helvetica"/>
              <a:cs typeface="Helvetica"/>
            </a:endParaRPr>
          </a:p>
        </p:txBody>
      </p:sp>
      <p:sp>
        <p:nvSpPr>
          <p:cNvPr id="9" name="object 9"/>
          <p:cNvSpPr txBox="1"/>
          <p:nvPr/>
        </p:nvSpPr>
        <p:spPr>
          <a:xfrm>
            <a:off x="1309156" y="5447029"/>
            <a:ext cx="3825240" cy="678815"/>
          </a:xfrm>
          <a:prstGeom prst="rect">
            <a:avLst/>
          </a:prstGeom>
        </p:spPr>
        <p:txBody>
          <a:bodyPr vert="horz" wrap="square" lIns="0" tIns="11430" rIns="0" bIns="0" rtlCol="0">
            <a:spAutoFit/>
          </a:bodyPr>
          <a:lstStyle/>
          <a:p>
            <a:pPr marL="12700" marR="5080">
              <a:lnSpc>
                <a:spcPct val="100000"/>
              </a:lnSpc>
              <a:spcBef>
                <a:spcPts val="90"/>
              </a:spcBef>
            </a:pPr>
            <a:r>
              <a:rPr sz="2150" dirty="0">
                <a:solidFill>
                  <a:srgbClr val="575756"/>
                </a:solidFill>
                <a:latin typeface="Helvetica"/>
                <a:cs typeface="Helvetica"/>
              </a:rPr>
              <a:t>Clear</a:t>
            </a:r>
            <a:r>
              <a:rPr sz="2150" spc="-65" dirty="0">
                <a:solidFill>
                  <a:srgbClr val="575756"/>
                </a:solidFill>
                <a:latin typeface="Helvetica"/>
                <a:cs typeface="Helvetica"/>
              </a:rPr>
              <a:t> </a:t>
            </a:r>
            <a:r>
              <a:rPr sz="2150" dirty="0">
                <a:solidFill>
                  <a:srgbClr val="575756"/>
                </a:solidFill>
                <a:latin typeface="Helvetica"/>
                <a:cs typeface="Helvetica"/>
              </a:rPr>
              <a:t>support</a:t>
            </a:r>
            <a:r>
              <a:rPr sz="2150" spc="-60" dirty="0">
                <a:solidFill>
                  <a:srgbClr val="575756"/>
                </a:solidFill>
                <a:latin typeface="Helvetica"/>
                <a:cs typeface="Helvetica"/>
              </a:rPr>
              <a:t> </a:t>
            </a:r>
            <a:r>
              <a:rPr sz="2150" dirty="0">
                <a:solidFill>
                  <a:srgbClr val="575756"/>
                </a:solidFill>
                <a:latin typeface="Helvetica"/>
                <a:cs typeface="Helvetica"/>
              </a:rPr>
              <a:t>and</a:t>
            </a:r>
            <a:r>
              <a:rPr sz="2150" spc="-60" dirty="0">
                <a:solidFill>
                  <a:srgbClr val="575756"/>
                </a:solidFill>
                <a:latin typeface="Helvetica"/>
                <a:cs typeface="Helvetica"/>
              </a:rPr>
              <a:t> </a:t>
            </a:r>
            <a:r>
              <a:rPr sz="2150" spc="-10" dirty="0">
                <a:solidFill>
                  <a:srgbClr val="575756"/>
                </a:solidFill>
                <a:latin typeface="Helvetica"/>
                <a:cs typeface="Helvetica"/>
              </a:rPr>
              <a:t>development offer</a:t>
            </a:r>
            <a:endParaRPr sz="2150">
              <a:latin typeface="Helvetica"/>
              <a:cs typeface="Helvetica"/>
            </a:endParaRPr>
          </a:p>
        </p:txBody>
      </p:sp>
      <p:sp>
        <p:nvSpPr>
          <p:cNvPr id="10" name="object 10"/>
          <p:cNvSpPr txBox="1"/>
          <p:nvPr/>
        </p:nvSpPr>
        <p:spPr>
          <a:xfrm>
            <a:off x="5987107" y="5447029"/>
            <a:ext cx="5515610" cy="352425"/>
          </a:xfrm>
          <a:prstGeom prst="rect">
            <a:avLst/>
          </a:prstGeom>
        </p:spPr>
        <p:txBody>
          <a:bodyPr vert="horz" wrap="square" lIns="0" tIns="11430" rIns="0" bIns="0" rtlCol="0">
            <a:spAutoFit/>
          </a:bodyPr>
          <a:lstStyle/>
          <a:p>
            <a:pPr marL="326390" indent="-313690">
              <a:lnSpc>
                <a:spcPct val="100000"/>
              </a:lnSpc>
              <a:spcBef>
                <a:spcPts val="90"/>
              </a:spcBef>
              <a:buClr>
                <a:srgbClr val="1273B8"/>
              </a:buClr>
              <a:buChar char="•"/>
              <a:tabLst>
                <a:tab pos="326390" algn="l"/>
              </a:tabLst>
            </a:pPr>
            <a:r>
              <a:rPr sz="2150" dirty="0">
                <a:solidFill>
                  <a:srgbClr val="575756"/>
                </a:solidFill>
                <a:latin typeface="Helvetica"/>
                <a:cs typeface="Helvetica"/>
              </a:rPr>
              <a:t>Ensure</a:t>
            </a:r>
            <a:r>
              <a:rPr sz="2150" spc="-60" dirty="0">
                <a:solidFill>
                  <a:srgbClr val="575756"/>
                </a:solidFill>
                <a:latin typeface="Helvetica"/>
                <a:cs typeface="Helvetica"/>
              </a:rPr>
              <a:t> </a:t>
            </a:r>
            <a:r>
              <a:rPr sz="2150" dirty="0">
                <a:solidFill>
                  <a:srgbClr val="575756"/>
                </a:solidFill>
                <a:latin typeface="Helvetica"/>
                <a:cs typeface="Helvetica"/>
              </a:rPr>
              <a:t>a</a:t>
            </a:r>
            <a:r>
              <a:rPr sz="2150" spc="-55" dirty="0">
                <a:solidFill>
                  <a:srgbClr val="575756"/>
                </a:solidFill>
                <a:latin typeface="Helvetica"/>
                <a:cs typeface="Helvetica"/>
              </a:rPr>
              <a:t> </a:t>
            </a:r>
            <a:r>
              <a:rPr sz="2150" dirty="0">
                <a:solidFill>
                  <a:srgbClr val="575756"/>
                </a:solidFill>
                <a:latin typeface="Helvetica"/>
                <a:cs typeface="Helvetica"/>
              </a:rPr>
              <a:t>clear</a:t>
            </a:r>
            <a:r>
              <a:rPr sz="2150" spc="-55" dirty="0">
                <a:solidFill>
                  <a:srgbClr val="575756"/>
                </a:solidFill>
                <a:latin typeface="Helvetica"/>
                <a:cs typeface="Helvetica"/>
              </a:rPr>
              <a:t> </a:t>
            </a:r>
            <a:r>
              <a:rPr sz="2150" dirty="0">
                <a:solidFill>
                  <a:srgbClr val="575756"/>
                </a:solidFill>
                <a:latin typeface="Helvetica"/>
                <a:cs typeface="Helvetica"/>
              </a:rPr>
              <a:t>and</a:t>
            </a:r>
            <a:r>
              <a:rPr sz="2150" spc="-55" dirty="0">
                <a:solidFill>
                  <a:srgbClr val="575756"/>
                </a:solidFill>
                <a:latin typeface="Helvetica"/>
                <a:cs typeface="Helvetica"/>
              </a:rPr>
              <a:t> </a:t>
            </a:r>
            <a:r>
              <a:rPr sz="2150" dirty="0">
                <a:solidFill>
                  <a:srgbClr val="575756"/>
                </a:solidFill>
                <a:latin typeface="Helvetica"/>
                <a:cs typeface="Helvetica"/>
              </a:rPr>
              <a:t>robust</a:t>
            </a:r>
            <a:r>
              <a:rPr sz="2150" spc="-55" dirty="0">
                <a:solidFill>
                  <a:srgbClr val="575756"/>
                </a:solidFill>
                <a:latin typeface="Helvetica"/>
                <a:cs typeface="Helvetica"/>
              </a:rPr>
              <a:t> </a:t>
            </a:r>
            <a:r>
              <a:rPr sz="2150" dirty="0">
                <a:solidFill>
                  <a:srgbClr val="575756"/>
                </a:solidFill>
                <a:latin typeface="Helvetica"/>
                <a:cs typeface="Helvetica"/>
              </a:rPr>
              <a:t>strategy</a:t>
            </a:r>
            <a:r>
              <a:rPr sz="2150" spc="-60" dirty="0">
                <a:solidFill>
                  <a:srgbClr val="575756"/>
                </a:solidFill>
                <a:latin typeface="Helvetica"/>
                <a:cs typeface="Helvetica"/>
              </a:rPr>
              <a:t> </a:t>
            </a:r>
            <a:r>
              <a:rPr sz="2150" dirty="0">
                <a:solidFill>
                  <a:srgbClr val="575756"/>
                </a:solidFill>
                <a:latin typeface="Helvetica"/>
                <a:cs typeface="Helvetica"/>
              </a:rPr>
              <a:t>in</a:t>
            </a:r>
            <a:r>
              <a:rPr sz="2150" spc="-55" dirty="0">
                <a:solidFill>
                  <a:srgbClr val="575756"/>
                </a:solidFill>
                <a:latin typeface="Helvetica"/>
                <a:cs typeface="Helvetica"/>
              </a:rPr>
              <a:t> </a:t>
            </a:r>
            <a:r>
              <a:rPr sz="2150" spc="-10" dirty="0">
                <a:solidFill>
                  <a:srgbClr val="575756"/>
                </a:solidFill>
                <a:latin typeface="Helvetica"/>
                <a:cs typeface="Helvetica"/>
              </a:rPr>
              <a:t>place</a:t>
            </a:r>
            <a:endParaRPr sz="2150">
              <a:latin typeface="Helvetica"/>
              <a:cs typeface="Helvetica"/>
            </a:endParaRPr>
          </a:p>
        </p:txBody>
      </p:sp>
      <p:sp>
        <p:nvSpPr>
          <p:cNvPr id="11" name="object 11"/>
          <p:cNvSpPr txBox="1"/>
          <p:nvPr/>
        </p:nvSpPr>
        <p:spPr>
          <a:xfrm>
            <a:off x="5987107" y="5983075"/>
            <a:ext cx="8132445" cy="352425"/>
          </a:xfrm>
          <a:prstGeom prst="rect">
            <a:avLst/>
          </a:prstGeom>
        </p:spPr>
        <p:txBody>
          <a:bodyPr vert="horz" wrap="square" lIns="0" tIns="11430" rIns="0" bIns="0" rtlCol="0">
            <a:spAutoFit/>
          </a:bodyPr>
          <a:lstStyle/>
          <a:p>
            <a:pPr marL="326390" indent="-313690">
              <a:lnSpc>
                <a:spcPct val="100000"/>
              </a:lnSpc>
              <a:spcBef>
                <a:spcPts val="90"/>
              </a:spcBef>
              <a:buClr>
                <a:srgbClr val="1273B8"/>
              </a:buClr>
              <a:buChar char="•"/>
              <a:tabLst>
                <a:tab pos="326390" algn="l"/>
              </a:tabLst>
            </a:pPr>
            <a:r>
              <a:rPr sz="2150" dirty="0">
                <a:solidFill>
                  <a:srgbClr val="575756"/>
                </a:solidFill>
                <a:latin typeface="Helvetica"/>
                <a:cs typeface="Helvetica"/>
              </a:rPr>
              <a:t>Continue</a:t>
            </a:r>
            <a:r>
              <a:rPr sz="2150" spc="-75" dirty="0">
                <a:solidFill>
                  <a:srgbClr val="575756"/>
                </a:solidFill>
                <a:latin typeface="Helvetica"/>
                <a:cs typeface="Helvetica"/>
              </a:rPr>
              <a:t> </a:t>
            </a:r>
            <a:r>
              <a:rPr sz="2150" dirty="0">
                <a:solidFill>
                  <a:srgbClr val="575756"/>
                </a:solidFill>
                <a:latin typeface="Helvetica"/>
                <a:cs typeface="Helvetica"/>
              </a:rPr>
              <a:t>to</a:t>
            </a:r>
            <a:r>
              <a:rPr sz="2150" spc="-70" dirty="0">
                <a:solidFill>
                  <a:srgbClr val="575756"/>
                </a:solidFill>
                <a:latin typeface="Helvetica"/>
                <a:cs typeface="Helvetica"/>
              </a:rPr>
              <a:t> </a:t>
            </a:r>
            <a:r>
              <a:rPr sz="2150" dirty="0">
                <a:solidFill>
                  <a:srgbClr val="575756"/>
                </a:solidFill>
                <a:latin typeface="Helvetica"/>
                <a:cs typeface="Helvetica"/>
              </a:rPr>
              <a:t>develop</a:t>
            </a:r>
            <a:r>
              <a:rPr sz="2150" spc="-70" dirty="0">
                <a:solidFill>
                  <a:srgbClr val="575756"/>
                </a:solidFill>
                <a:latin typeface="Helvetica"/>
                <a:cs typeface="Helvetica"/>
              </a:rPr>
              <a:t> </a:t>
            </a:r>
            <a:r>
              <a:rPr sz="2150" dirty="0">
                <a:solidFill>
                  <a:srgbClr val="575756"/>
                </a:solidFill>
                <a:latin typeface="Helvetica"/>
                <a:cs typeface="Helvetica"/>
              </a:rPr>
              <a:t>a</a:t>
            </a:r>
            <a:r>
              <a:rPr sz="2150" spc="-75" dirty="0">
                <a:solidFill>
                  <a:srgbClr val="575756"/>
                </a:solidFill>
                <a:latin typeface="Helvetica"/>
                <a:cs typeface="Helvetica"/>
              </a:rPr>
              <a:t> </a:t>
            </a:r>
            <a:r>
              <a:rPr sz="2150" dirty="0">
                <a:solidFill>
                  <a:srgbClr val="575756"/>
                </a:solidFill>
                <a:latin typeface="Helvetica"/>
                <a:cs typeface="Helvetica"/>
              </a:rPr>
              <a:t>clear</a:t>
            </a:r>
            <a:r>
              <a:rPr sz="2150" spc="-70" dirty="0">
                <a:solidFill>
                  <a:srgbClr val="575756"/>
                </a:solidFill>
                <a:latin typeface="Helvetica"/>
                <a:cs typeface="Helvetica"/>
              </a:rPr>
              <a:t> </a:t>
            </a:r>
            <a:r>
              <a:rPr sz="2150" dirty="0">
                <a:solidFill>
                  <a:srgbClr val="575756"/>
                </a:solidFill>
                <a:latin typeface="Helvetica"/>
                <a:cs typeface="Helvetica"/>
              </a:rPr>
              <a:t>and</a:t>
            </a:r>
            <a:r>
              <a:rPr sz="2150" spc="-70" dirty="0">
                <a:solidFill>
                  <a:srgbClr val="575756"/>
                </a:solidFill>
                <a:latin typeface="Helvetica"/>
                <a:cs typeface="Helvetica"/>
              </a:rPr>
              <a:t> </a:t>
            </a:r>
            <a:r>
              <a:rPr sz="2150" dirty="0">
                <a:solidFill>
                  <a:srgbClr val="575756"/>
                </a:solidFill>
                <a:latin typeface="Helvetica"/>
                <a:cs typeface="Helvetica"/>
              </a:rPr>
              <a:t>concise</a:t>
            </a:r>
            <a:r>
              <a:rPr sz="2150" spc="-75" dirty="0">
                <a:solidFill>
                  <a:srgbClr val="575756"/>
                </a:solidFill>
                <a:latin typeface="Helvetica"/>
                <a:cs typeface="Helvetica"/>
              </a:rPr>
              <a:t> </a:t>
            </a:r>
            <a:r>
              <a:rPr sz="2150" spc="-10" dirty="0">
                <a:solidFill>
                  <a:srgbClr val="575756"/>
                </a:solidFill>
                <a:latin typeface="Helvetica"/>
                <a:cs typeface="Helvetica"/>
              </a:rPr>
              <a:t>communication</a:t>
            </a:r>
            <a:r>
              <a:rPr sz="2150" spc="-70" dirty="0">
                <a:solidFill>
                  <a:srgbClr val="575756"/>
                </a:solidFill>
                <a:latin typeface="Helvetica"/>
                <a:cs typeface="Helvetica"/>
              </a:rPr>
              <a:t> </a:t>
            </a:r>
            <a:r>
              <a:rPr sz="2150" spc="-10" dirty="0">
                <a:solidFill>
                  <a:srgbClr val="575756"/>
                </a:solidFill>
                <a:latin typeface="Helvetica"/>
                <a:cs typeface="Helvetica"/>
              </a:rPr>
              <a:t>strategy</a:t>
            </a:r>
            <a:endParaRPr sz="2150">
              <a:latin typeface="Helvetica"/>
              <a:cs typeface="Helvetica"/>
            </a:endParaRPr>
          </a:p>
        </p:txBody>
      </p:sp>
      <p:sp>
        <p:nvSpPr>
          <p:cNvPr id="12" name="object 12"/>
          <p:cNvSpPr txBox="1"/>
          <p:nvPr/>
        </p:nvSpPr>
        <p:spPr>
          <a:xfrm>
            <a:off x="5987107" y="6519122"/>
            <a:ext cx="10311130" cy="888365"/>
          </a:xfrm>
          <a:prstGeom prst="rect">
            <a:avLst/>
          </a:prstGeom>
        </p:spPr>
        <p:txBody>
          <a:bodyPr vert="horz" wrap="square" lIns="0" tIns="11430" rIns="0" bIns="0" rtlCol="0">
            <a:spAutoFit/>
          </a:bodyPr>
          <a:lstStyle/>
          <a:p>
            <a:pPr marL="326390" indent="-313690">
              <a:lnSpc>
                <a:spcPct val="100000"/>
              </a:lnSpc>
              <a:spcBef>
                <a:spcPts val="90"/>
              </a:spcBef>
              <a:buClr>
                <a:srgbClr val="1273B8"/>
              </a:buClr>
              <a:buChar char="•"/>
              <a:tabLst>
                <a:tab pos="326390" algn="l"/>
              </a:tabLst>
            </a:pPr>
            <a:r>
              <a:rPr sz="2150" dirty="0">
                <a:solidFill>
                  <a:srgbClr val="575756"/>
                </a:solidFill>
                <a:latin typeface="Helvetica"/>
                <a:cs typeface="Helvetica"/>
              </a:rPr>
              <a:t>Embrace</a:t>
            </a:r>
            <a:r>
              <a:rPr sz="2150" spc="-75" dirty="0">
                <a:solidFill>
                  <a:srgbClr val="575756"/>
                </a:solidFill>
                <a:latin typeface="Helvetica"/>
                <a:cs typeface="Helvetica"/>
              </a:rPr>
              <a:t> </a:t>
            </a:r>
            <a:r>
              <a:rPr sz="2150" dirty="0">
                <a:solidFill>
                  <a:srgbClr val="575756"/>
                </a:solidFill>
                <a:latin typeface="Helvetica"/>
                <a:cs typeface="Helvetica"/>
              </a:rPr>
              <a:t>our</a:t>
            </a:r>
            <a:r>
              <a:rPr sz="2150" spc="-80" dirty="0">
                <a:solidFill>
                  <a:srgbClr val="575756"/>
                </a:solidFill>
                <a:latin typeface="Helvetica"/>
                <a:cs typeface="Helvetica"/>
              </a:rPr>
              <a:t> </a:t>
            </a:r>
            <a:r>
              <a:rPr sz="2150" dirty="0">
                <a:solidFill>
                  <a:srgbClr val="575756"/>
                </a:solidFill>
                <a:latin typeface="Helvetica"/>
                <a:cs typeface="Helvetica"/>
              </a:rPr>
              <a:t>diverse</a:t>
            </a:r>
            <a:r>
              <a:rPr sz="2150" spc="-75" dirty="0">
                <a:solidFill>
                  <a:srgbClr val="575756"/>
                </a:solidFill>
                <a:latin typeface="Helvetica"/>
                <a:cs typeface="Helvetica"/>
              </a:rPr>
              <a:t> </a:t>
            </a:r>
            <a:r>
              <a:rPr sz="2150" dirty="0">
                <a:solidFill>
                  <a:srgbClr val="575756"/>
                </a:solidFill>
                <a:latin typeface="Helvetica"/>
                <a:cs typeface="Helvetica"/>
              </a:rPr>
              <a:t>workforce</a:t>
            </a:r>
            <a:r>
              <a:rPr sz="2150" spc="-75" dirty="0">
                <a:solidFill>
                  <a:srgbClr val="575756"/>
                </a:solidFill>
                <a:latin typeface="Helvetica"/>
                <a:cs typeface="Helvetica"/>
              </a:rPr>
              <a:t> </a:t>
            </a:r>
            <a:r>
              <a:rPr sz="2150" dirty="0">
                <a:solidFill>
                  <a:srgbClr val="575756"/>
                </a:solidFill>
                <a:latin typeface="Helvetica"/>
                <a:cs typeface="Helvetica"/>
              </a:rPr>
              <a:t>by</a:t>
            </a:r>
            <a:r>
              <a:rPr sz="2150" spc="-75" dirty="0">
                <a:solidFill>
                  <a:srgbClr val="575756"/>
                </a:solidFill>
                <a:latin typeface="Helvetica"/>
                <a:cs typeface="Helvetica"/>
              </a:rPr>
              <a:t> </a:t>
            </a:r>
            <a:r>
              <a:rPr sz="2150" dirty="0">
                <a:solidFill>
                  <a:srgbClr val="575756"/>
                </a:solidFill>
                <a:latin typeface="Helvetica"/>
                <a:cs typeface="Helvetica"/>
              </a:rPr>
              <a:t>ensuring</a:t>
            </a:r>
            <a:r>
              <a:rPr sz="2150" spc="-75" dirty="0">
                <a:solidFill>
                  <a:srgbClr val="575756"/>
                </a:solidFill>
                <a:latin typeface="Helvetica"/>
                <a:cs typeface="Helvetica"/>
              </a:rPr>
              <a:t> </a:t>
            </a:r>
            <a:r>
              <a:rPr sz="2150" dirty="0">
                <a:solidFill>
                  <a:srgbClr val="575756"/>
                </a:solidFill>
                <a:latin typeface="Helvetica"/>
                <a:cs typeface="Helvetica"/>
              </a:rPr>
              <a:t>equity</a:t>
            </a:r>
            <a:r>
              <a:rPr sz="2150" spc="-75" dirty="0">
                <a:solidFill>
                  <a:srgbClr val="575756"/>
                </a:solidFill>
                <a:latin typeface="Helvetica"/>
                <a:cs typeface="Helvetica"/>
              </a:rPr>
              <a:t> </a:t>
            </a:r>
            <a:r>
              <a:rPr sz="2150" dirty="0">
                <a:solidFill>
                  <a:srgbClr val="575756"/>
                </a:solidFill>
                <a:latin typeface="Helvetica"/>
                <a:cs typeface="Helvetica"/>
              </a:rPr>
              <a:t>of</a:t>
            </a:r>
            <a:r>
              <a:rPr sz="2150" spc="-75" dirty="0">
                <a:solidFill>
                  <a:srgbClr val="575756"/>
                </a:solidFill>
                <a:latin typeface="Helvetica"/>
                <a:cs typeface="Helvetica"/>
              </a:rPr>
              <a:t> </a:t>
            </a:r>
            <a:r>
              <a:rPr sz="2150" dirty="0">
                <a:solidFill>
                  <a:srgbClr val="575756"/>
                </a:solidFill>
                <a:latin typeface="Helvetica"/>
                <a:cs typeface="Helvetica"/>
              </a:rPr>
              <a:t>access</a:t>
            </a:r>
            <a:r>
              <a:rPr sz="2150" spc="-75" dirty="0">
                <a:solidFill>
                  <a:srgbClr val="575756"/>
                </a:solidFill>
                <a:latin typeface="Helvetica"/>
                <a:cs typeface="Helvetica"/>
              </a:rPr>
              <a:t> </a:t>
            </a:r>
            <a:r>
              <a:rPr sz="2150" dirty="0">
                <a:solidFill>
                  <a:srgbClr val="575756"/>
                </a:solidFill>
                <a:latin typeface="Helvetica"/>
                <a:cs typeface="Helvetica"/>
              </a:rPr>
              <a:t>and</a:t>
            </a:r>
            <a:r>
              <a:rPr sz="2150" spc="-75" dirty="0">
                <a:solidFill>
                  <a:srgbClr val="575756"/>
                </a:solidFill>
                <a:latin typeface="Helvetica"/>
                <a:cs typeface="Helvetica"/>
              </a:rPr>
              <a:t> </a:t>
            </a:r>
            <a:r>
              <a:rPr sz="2150" dirty="0">
                <a:solidFill>
                  <a:srgbClr val="575756"/>
                </a:solidFill>
                <a:latin typeface="Helvetica"/>
                <a:cs typeface="Helvetica"/>
              </a:rPr>
              <a:t>opportunity</a:t>
            </a:r>
            <a:r>
              <a:rPr sz="2150" spc="-75" dirty="0">
                <a:solidFill>
                  <a:srgbClr val="575756"/>
                </a:solidFill>
                <a:latin typeface="Helvetica"/>
                <a:cs typeface="Helvetica"/>
              </a:rPr>
              <a:t> </a:t>
            </a:r>
            <a:r>
              <a:rPr sz="2150" dirty="0">
                <a:solidFill>
                  <a:srgbClr val="575756"/>
                </a:solidFill>
                <a:latin typeface="Helvetica"/>
                <a:cs typeface="Helvetica"/>
              </a:rPr>
              <a:t>for</a:t>
            </a:r>
            <a:r>
              <a:rPr sz="2150" spc="-75" dirty="0">
                <a:solidFill>
                  <a:srgbClr val="575756"/>
                </a:solidFill>
                <a:latin typeface="Helvetica"/>
                <a:cs typeface="Helvetica"/>
              </a:rPr>
              <a:t> </a:t>
            </a:r>
            <a:r>
              <a:rPr sz="2150" spc="-25" dirty="0">
                <a:solidFill>
                  <a:srgbClr val="575756"/>
                </a:solidFill>
                <a:latin typeface="Helvetica"/>
                <a:cs typeface="Helvetica"/>
              </a:rPr>
              <a:t>all</a:t>
            </a:r>
            <a:endParaRPr sz="2150">
              <a:latin typeface="Helvetica"/>
              <a:cs typeface="Helvetica"/>
            </a:endParaRPr>
          </a:p>
          <a:p>
            <a:pPr marL="326390" indent="-313690">
              <a:lnSpc>
                <a:spcPct val="100000"/>
              </a:lnSpc>
              <a:spcBef>
                <a:spcPts val="1645"/>
              </a:spcBef>
              <a:buClr>
                <a:srgbClr val="1273B8"/>
              </a:buClr>
              <a:buChar char="•"/>
              <a:tabLst>
                <a:tab pos="326390" algn="l"/>
              </a:tabLst>
            </a:pPr>
            <a:r>
              <a:rPr sz="2150" dirty="0">
                <a:solidFill>
                  <a:srgbClr val="575756"/>
                </a:solidFill>
                <a:latin typeface="Helvetica"/>
                <a:cs typeface="Helvetica"/>
              </a:rPr>
              <a:t>Seek</a:t>
            </a:r>
            <a:r>
              <a:rPr sz="2150" spc="-55" dirty="0">
                <a:solidFill>
                  <a:srgbClr val="575756"/>
                </a:solidFill>
                <a:latin typeface="Helvetica"/>
                <a:cs typeface="Helvetica"/>
              </a:rPr>
              <a:t> </a:t>
            </a:r>
            <a:r>
              <a:rPr sz="2150" dirty="0">
                <a:solidFill>
                  <a:srgbClr val="575756"/>
                </a:solidFill>
                <a:latin typeface="Helvetica"/>
                <a:cs typeface="Helvetica"/>
              </a:rPr>
              <a:t>feedback</a:t>
            </a:r>
            <a:r>
              <a:rPr sz="2150" spc="-55" dirty="0">
                <a:solidFill>
                  <a:srgbClr val="575756"/>
                </a:solidFill>
                <a:latin typeface="Helvetica"/>
                <a:cs typeface="Helvetica"/>
              </a:rPr>
              <a:t> </a:t>
            </a:r>
            <a:r>
              <a:rPr sz="2150" dirty="0">
                <a:solidFill>
                  <a:srgbClr val="575756"/>
                </a:solidFill>
                <a:latin typeface="Helvetica"/>
                <a:cs typeface="Helvetica"/>
              </a:rPr>
              <a:t>on</a:t>
            </a:r>
            <a:r>
              <a:rPr sz="2150" spc="-55" dirty="0">
                <a:solidFill>
                  <a:srgbClr val="575756"/>
                </a:solidFill>
                <a:latin typeface="Helvetica"/>
                <a:cs typeface="Helvetica"/>
              </a:rPr>
              <a:t> </a:t>
            </a:r>
            <a:r>
              <a:rPr sz="2150" dirty="0">
                <a:solidFill>
                  <a:srgbClr val="575756"/>
                </a:solidFill>
                <a:latin typeface="Helvetica"/>
                <a:cs typeface="Helvetica"/>
              </a:rPr>
              <a:t>a</a:t>
            </a:r>
            <a:r>
              <a:rPr sz="2150" spc="-50" dirty="0">
                <a:solidFill>
                  <a:srgbClr val="575756"/>
                </a:solidFill>
                <a:latin typeface="Helvetica"/>
                <a:cs typeface="Helvetica"/>
              </a:rPr>
              <a:t> </a:t>
            </a:r>
            <a:r>
              <a:rPr sz="2150" dirty="0">
                <a:solidFill>
                  <a:srgbClr val="575756"/>
                </a:solidFill>
                <a:latin typeface="Helvetica"/>
                <a:cs typeface="Helvetica"/>
              </a:rPr>
              <a:t>regular</a:t>
            </a:r>
            <a:r>
              <a:rPr sz="2150" spc="-55" dirty="0">
                <a:solidFill>
                  <a:srgbClr val="575756"/>
                </a:solidFill>
                <a:latin typeface="Helvetica"/>
                <a:cs typeface="Helvetica"/>
              </a:rPr>
              <a:t> </a:t>
            </a:r>
            <a:r>
              <a:rPr sz="2150" dirty="0">
                <a:solidFill>
                  <a:srgbClr val="575756"/>
                </a:solidFill>
                <a:latin typeface="Helvetica"/>
                <a:cs typeface="Helvetica"/>
              </a:rPr>
              <a:t>basis</a:t>
            </a:r>
            <a:r>
              <a:rPr sz="2150" spc="-55" dirty="0">
                <a:solidFill>
                  <a:srgbClr val="575756"/>
                </a:solidFill>
                <a:latin typeface="Helvetica"/>
                <a:cs typeface="Helvetica"/>
              </a:rPr>
              <a:t> </a:t>
            </a:r>
            <a:r>
              <a:rPr sz="2150" dirty="0">
                <a:solidFill>
                  <a:srgbClr val="575756"/>
                </a:solidFill>
                <a:latin typeface="Helvetica"/>
                <a:cs typeface="Helvetica"/>
              </a:rPr>
              <a:t>to</a:t>
            </a:r>
            <a:r>
              <a:rPr sz="2150" spc="-50" dirty="0">
                <a:solidFill>
                  <a:srgbClr val="575756"/>
                </a:solidFill>
                <a:latin typeface="Helvetica"/>
                <a:cs typeface="Helvetica"/>
              </a:rPr>
              <a:t> </a:t>
            </a:r>
            <a:r>
              <a:rPr sz="2150" dirty="0">
                <a:solidFill>
                  <a:srgbClr val="575756"/>
                </a:solidFill>
                <a:latin typeface="Helvetica"/>
                <a:cs typeface="Helvetica"/>
              </a:rPr>
              <a:t>refine</a:t>
            </a:r>
            <a:r>
              <a:rPr sz="2150" spc="-55" dirty="0">
                <a:solidFill>
                  <a:srgbClr val="575756"/>
                </a:solidFill>
                <a:latin typeface="Helvetica"/>
                <a:cs typeface="Helvetica"/>
              </a:rPr>
              <a:t> </a:t>
            </a:r>
            <a:r>
              <a:rPr sz="2150" dirty="0">
                <a:solidFill>
                  <a:srgbClr val="575756"/>
                </a:solidFill>
                <a:latin typeface="Helvetica"/>
                <a:cs typeface="Helvetica"/>
              </a:rPr>
              <a:t>the</a:t>
            </a:r>
            <a:r>
              <a:rPr sz="2150" spc="-55" dirty="0">
                <a:solidFill>
                  <a:srgbClr val="575756"/>
                </a:solidFill>
                <a:latin typeface="Helvetica"/>
                <a:cs typeface="Helvetica"/>
              </a:rPr>
              <a:t> </a:t>
            </a:r>
            <a:r>
              <a:rPr sz="2150" spc="-10" dirty="0">
                <a:solidFill>
                  <a:srgbClr val="575756"/>
                </a:solidFill>
                <a:latin typeface="Helvetica"/>
                <a:cs typeface="Helvetica"/>
              </a:rPr>
              <a:t>offer</a:t>
            </a:r>
            <a:endParaRPr sz="2150">
              <a:latin typeface="Helvetica"/>
              <a:cs typeface="Helvetica"/>
            </a:endParaRPr>
          </a:p>
        </p:txBody>
      </p:sp>
      <p:sp>
        <p:nvSpPr>
          <p:cNvPr id="13" name="object 13"/>
          <p:cNvSpPr txBox="1"/>
          <p:nvPr/>
        </p:nvSpPr>
        <p:spPr>
          <a:xfrm>
            <a:off x="1306631" y="7831563"/>
            <a:ext cx="1296670" cy="352425"/>
          </a:xfrm>
          <a:prstGeom prst="rect">
            <a:avLst/>
          </a:prstGeom>
        </p:spPr>
        <p:txBody>
          <a:bodyPr vert="horz" wrap="square" lIns="0" tIns="11430" rIns="0" bIns="0" rtlCol="0">
            <a:spAutoFit/>
          </a:bodyPr>
          <a:lstStyle/>
          <a:p>
            <a:pPr marL="12700">
              <a:lnSpc>
                <a:spcPct val="100000"/>
              </a:lnSpc>
              <a:spcBef>
                <a:spcPts val="90"/>
              </a:spcBef>
            </a:pPr>
            <a:r>
              <a:rPr sz="2150" spc="-10" dirty="0">
                <a:solidFill>
                  <a:srgbClr val="575756"/>
                </a:solidFill>
                <a:latin typeface="Helvetica"/>
                <a:cs typeface="Helvetica"/>
              </a:rPr>
              <a:t>Processes</a:t>
            </a:r>
            <a:endParaRPr sz="2150">
              <a:latin typeface="Helvetica"/>
              <a:cs typeface="Helvetica"/>
            </a:endParaRPr>
          </a:p>
        </p:txBody>
      </p:sp>
      <p:sp>
        <p:nvSpPr>
          <p:cNvPr id="14" name="object 14"/>
          <p:cNvSpPr txBox="1"/>
          <p:nvPr/>
        </p:nvSpPr>
        <p:spPr>
          <a:xfrm>
            <a:off x="5984311" y="7831563"/>
            <a:ext cx="6104255" cy="352425"/>
          </a:xfrm>
          <a:prstGeom prst="rect">
            <a:avLst/>
          </a:prstGeom>
        </p:spPr>
        <p:txBody>
          <a:bodyPr vert="horz" wrap="square" lIns="0" tIns="11430" rIns="0" bIns="0" rtlCol="0">
            <a:spAutoFit/>
          </a:bodyPr>
          <a:lstStyle/>
          <a:p>
            <a:pPr marL="326390" indent="-313690">
              <a:lnSpc>
                <a:spcPct val="100000"/>
              </a:lnSpc>
              <a:spcBef>
                <a:spcPts val="90"/>
              </a:spcBef>
              <a:buClr>
                <a:srgbClr val="1273B8"/>
              </a:buClr>
              <a:buChar char="•"/>
              <a:tabLst>
                <a:tab pos="326390" algn="l"/>
              </a:tabLst>
            </a:pPr>
            <a:r>
              <a:rPr sz="2150" dirty="0">
                <a:solidFill>
                  <a:srgbClr val="575756"/>
                </a:solidFill>
                <a:latin typeface="Helvetica"/>
                <a:cs typeface="Helvetica"/>
              </a:rPr>
              <a:t>Continue</a:t>
            </a:r>
            <a:r>
              <a:rPr sz="2150" spc="-65" dirty="0">
                <a:solidFill>
                  <a:srgbClr val="575756"/>
                </a:solidFill>
                <a:latin typeface="Helvetica"/>
                <a:cs typeface="Helvetica"/>
              </a:rPr>
              <a:t> </a:t>
            </a:r>
            <a:r>
              <a:rPr sz="2150" dirty="0">
                <a:solidFill>
                  <a:srgbClr val="575756"/>
                </a:solidFill>
                <a:latin typeface="Helvetica"/>
                <a:cs typeface="Helvetica"/>
              </a:rPr>
              <a:t>to</a:t>
            </a:r>
            <a:r>
              <a:rPr sz="2150" spc="-60" dirty="0">
                <a:solidFill>
                  <a:srgbClr val="575756"/>
                </a:solidFill>
                <a:latin typeface="Helvetica"/>
                <a:cs typeface="Helvetica"/>
              </a:rPr>
              <a:t> </a:t>
            </a:r>
            <a:r>
              <a:rPr sz="2150" dirty="0">
                <a:solidFill>
                  <a:srgbClr val="575756"/>
                </a:solidFill>
                <a:latin typeface="Helvetica"/>
                <a:cs typeface="Helvetica"/>
              </a:rPr>
              <a:t>invest</a:t>
            </a:r>
            <a:r>
              <a:rPr sz="2150" spc="-60" dirty="0">
                <a:solidFill>
                  <a:srgbClr val="575756"/>
                </a:solidFill>
                <a:latin typeface="Helvetica"/>
                <a:cs typeface="Helvetica"/>
              </a:rPr>
              <a:t> </a:t>
            </a:r>
            <a:r>
              <a:rPr sz="2150" dirty="0">
                <a:solidFill>
                  <a:srgbClr val="575756"/>
                </a:solidFill>
                <a:latin typeface="Helvetica"/>
                <a:cs typeface="Helvetica"/>
              </a:rPr>
              <a:t>in</a:t>
            </a:r>
            <a:r>
              <a:rPr sz="2150" spc="-60" dirty="0">
                <a:solidFill>
                  <a:srgbClr val="575756"/>
                </a:solidFill>
                <a:latin typeface="Helvetica"/>
                <a:cs typeface="Helvetica"/>
              </a:rPr>
              <a:t> </a:t>
            </a:r>
            <a:r>
              <a:rPr sz="2150" dirty="0">
                <a:solidFill>
                  <a:srgbClr val="575756"/>
                </a:solidFill>
                <a:latin typeface="Helvetica"/>
                <a:cs typeface="Helvetica"/>
              </a:rPr>
              <a:t>the</a:t>
            </a:r>
            <a:r>
              <a:rPr sz="2150" spc="-60" dirty="0">
                <a:solidFill>
                  <a:srgbClr val="575756"/>
                </a:solidFill>
                <a:latin typeface="Helvetica"/>
                <a:cs typeface="Helvetica"/>
              </a:rPr>
              <a:t> </a:t>
            </a:r>
            <a:r>
              <a:rPr sz="2150" dirty="0">
                <a:solidFill>
                  <a:srgbClr val="575756"/>
                </a:solidFill>
                <a:latin typeface="Helvetica"/>
                <a:cs typeface="Helvetica"/>
              </a:rPr>
              <a:t>primary</a:t>
            </a:r>
            <a:r>
              <a:rPr sz="2150" spc="-60" dirty="0">
                <a:solidFill>
                  <a:srgbClr val="575756"/>
                </a:solidFill>
                <a:latin typeface="Helvetica"/>
                <a:cs typeface="Helvetica"/>
              </a:rPr>
              <a:t> </a:t>
            </a:r>
            <a:r>
              <a:rPr sz="2150" dirty="0">
                <a:solidFill>
                  <a:srgbClr val="575756"/>
                </a:solidFill>
                <a:latin typeface="Helvetica"/>
                <a:cs typeface="Helvetica"/>
              </a:rPr>
              <a:t>care</a:t>
            </a:r>
            <a:r>
              <a:rPr sz="2150" spc="-65" dirty="0">
                <a:solidFill>
                  <a:srgbClr val="575756"/>
                </a:solidFill>
                <a:latin typeface="Helvetica"/>
                <a:cs typeface="Helvetica"/>
              </a:rPr>
              <a:t> </a:t>
            </a:r>
            <a:r>
              <a:rPr sz="2150" spc="-10" dirty="0">
                <a:solidFill>
                  <a:srgbClr val="575756"/>
                </a:solidFill>
                <a:latin typeface="Helvetica"/>
                <a:cs typeface="Helvetica"/>
              </a:rPr>
              <a:t>workforce</a:t>
            </a:r>
            <a:endParaRPr sz="2150">
              <a:latin typeface="Helvetica"/>
              <a:cs typeface="Helvetica"/>
            </a:endParaRPr>
          </a:p>
        </p:txBody>
      </p:sp>
      <p:sp>
        <p:nvSpPr>
          <p:cNvPr id="15" name="object 15"/>
          <p:cNvSpPr txBox="1"/>
          <p:nvPr/>
        </p:nvSpPr>
        <p:spPr>
          <a:xfrm>
            <a:off x="5984311" y="8367610"/>
            <a:ext cx="12567285" cy="1215390"/>
          </a:xfrm>
          <a:prstGeom prst="rect">
            <a:avLst/>
          </a:prstGeom>
        </p:spPr>
        <p:txBody>
          <a:bodyPr vert="horz" wrap="square" lIns="0" tIns="11430" rIns="0" bIns="0" rtlCol="0">
            <a:spAutoFit/>
          </a:bodyPr>
          <a:lstStyle/>
          <a:p>
            <a:pPr marL="326390" indent="-313690">
              <a:lnSpc>
                <a:spcPts val="2575"/>
              </a:lnSpc>
              <a:spcBef>
                <a:spcPts val="90"/>
              </a:spcBef>
              <a:buClr>
                <a:srgbClr val="1273B8"/>
              </a:buClr>
              <a:buChar char="•"/>
              <a:tabLst>
                <a:tab pos="326390" algn="l"/>
              </a:tabLst>
            </a:pPr>
            <a:r>
              <a:rPr sz="2150" dirty="0">
                <a:solidFill>
                  <a:srgbClr val="575756"/>
                </a:solidFill>
                <a:latin typeface="Helvetica"/>
                <a:cs typeface="Helvetica"/>
              </a:rPr>
              <a:t>Ensure</a:t>
            </a:r>
            <a:r>
              <a:rPr sz="2150" spc="-80" dirty="0">
                <a:solidFill>
                  <a:srgbClr val="575756"/>
                </a:solidFill>
                <a:latin typeface="Helvetica"/>
                <a:cs typeface="Helvetica"/>
              </a:rPr>
              <a:t> </a:t>
            </a:r>
            <a:r>
              <a:rPr sz="2150" dirty="0">
                <a:solidFill>
                  <a:srgbClr val="575756"/>
                </a:solidFill>
                <a:latin typeface="Helvetica"/>
                <a:cs typeface="Helvetica"/>
              </a:rPr>
              <a:t>ongoing</a:t>
            </a:r>
            <a:r>
              <a:rPr sz="2150" spc="-75" dirty="0">
                <a:solidFill>
                  <a:srgbClr val="575756"/>
                </a:solidFill>
                <a:latin typeface="Helvetica"/>
                <a:cs typeface="Helvetica"/>
              </a:rPr>
              <a:t> </a:t>
            </a:r>
            <a:r>
              <a:rPr sz="2150" spc="-10" dirty="0">
                <a:solidFill>
                  <a:srgbClr val="575756"/>
                </a:solidFill>
                <a:latin typeface="Helvetica"/>
                <a:cs typeface="Helvetica"/>
              </a:rPr>
              <a:t>communication</a:t>
            </a:r>
            <a:r>
              <a:rPr sz="2150" spc="-75" dirty="0">
                <a:solidFill>
                  <a:srgbClr val="575756"/>
                </a:solidFill>
                <a:latin typeface="Helvetica"/>
                <a:cs typeface="Helvetica"/>
              </a:rPr>
              <a:t> </a:t>
            </a:r>
            <a:r>
              <a:rPr sz="2150" dirty="0">
                <a:solidFill>
                  <a:srgbClr val="575756"/>
                </a:solidFill>
                <a:latin typeface="Helvetica"/>
                <a:cs typeface="Helvetica"/>
              </a:rPr>
              <a:t>and</a:t>
            </a:r>
            <a:r>
              <a:rPr sz="2150" spc="-80" dirty="0">
                <a:solidFill>
                  <a:srgbClr val="575756"/>
                </a:solidFill>
                <a:latin typeface="Helvetica"/>
                <a:cs typeface="Helvetica"/>
              </a:rPr>
              <a:t> </a:t>
            </a:r>
            <a:r>
              <a:rPr sz="2150" dirty="0">
                <a:solidFill>
                  <a:srgbClr val="575756"/>
                </a:solidFill>
                <a:latin typeface="Helvetica"/>
                <a:cs typeface="Helvetica"/>
              </a:rPr>
              <a:t>engagement</a:t>
            </a:r>
            <a:r>
              <a:rPr sz="2150" spc="-75" dirty="0">
                <a:solidFill>
                  <a:srgbClr val="575756"/>
                </a:solidFill>
                <a:latin typeface="Helvetica"/>
                <a:cs typeface="Helvetica"/>
              </a:rPr>
              <a:t> </a:t>
            </a:r>
            <a:r>
              <a:rPr sz="2150" dirty="0">
                <a:solidFill>
                  <a:srgbClr val="575756"/>
                </a:solidFill>
                <a:latin typeface="Helvetica"/>
                <a:cs typeface="Helvetica"/>
              </a:rPr>
              <a:t>with</a:t>
            </a:r>
            <a:r>
              <a:rPr sz="2150" spc="-80" dirty="0">
                <a:solidFill>
                  <a:srgbClr val="575756"/>
                </a:solidFill>
                <a:latin typeface="Helvetica"/>
                <a:cs typeface="Helvetica"/>
              </a:rPr>
              <a:t> </a:t>
            </a:r>
            <a:r>
              <a:rPr sz="2150" dirty="0">
                <a:solidFill>
                  <a:srgbClr val="575756"/>
                </a:solidFill>
                <a:latin typeface="Helvetica"/>
                <a:cs typeface="Helvetica"/>
              </a:rPr>
              <a:t>primary</a:t>
            </a:r>
            <a:r>
              <a:rPr sz="2150" spc="-75" dirty="0">
                <a:solidFill>
                  <a:srgbClr val="575756"/>
                </a:solidFill>
                <a:latin typeface="Helvetica"/>
                <a:cs typeface="Helvetica"/>
              </a:rPr>
              <a:t> </a:t>
            </a:r>
            <a:r>
              <a:rPr sz="2150" dirty="0">
                <a:solidFill>
                  <a:srgbClr val="575756"/>
                </a:solidFill>
                <a:latin typeface="Helvetica"/>
                <a:cs typeface="Helvetica"/>
              </a:rPr>
              <a:t>care,</a:t>
            </a:r>
            <a:r>
              <a:rPr sz="2150" spc="-75" dirty="0">
                <a:solidFill>
                  <a:srgbClr val="575756"/>
                </a:solidFill>
                <a:latin typeface="Helvetica"/>
                <a:cs typeface="Helvetica"/>
              </a:rPr>
              <a:t> </a:t>
            </a:r>
            <a:r>
              <a:rPr sz="2150" dirty="0">
                <a:solidFill>
                  <a:srgbClr val="575756"/>
                </a:solidFill>
                <a:latin typeface="Helvetica"/>
                <a:cs typeface="Helvetica"/>
              </a:rPr>
              <a:t>and</a:t>
            </a:r>
            <a:r>
              <a:rPr sz="2150" spc="-80" dirty="0">
                <a:solidFill>
                  <a:srgbClr val="575756"/>
                </a:solidFill>
                <a:latin typeface="Helvetica"/>
                <a:cs typeface="Helvetica"/>
              </a:rPr>
              <a:t> </a:t>
            </a:r>
            <a:r>
              <a:rPr sz="2150" dirty="0">
                <a:solidFill>
                  <a:srgbClr val="575756"/>
                </a:solidFill>
                <a:latin typeface="Helvetica"/>
                <a:cs typeface="Helvetica"/>
              </a:rPr>
              <a:t>seek</a:t>
            </a:r>
            <a:r>
              <a:rPr sz="2150" spc="-75" dirty="0">
                <a:solidFill>
                  <a:srgbClr val="575756"/>
                </a:solidFill>
                <a:latin typeface="Helvetica"/>
                <a:cs typeface="Helvetica"/>
              </a:rPr>
              <a:t> </a:t>
            </a:r>
            <a:r>
              <a:rPr sz="2150" dirty="0">
                <a:solidFill>
                  <a:srgbClr val="575756"/>
                </a:solidFill>
                <a:latin typeface="Helvetica"/>
                <a:cs typeface="Helvetica"/>
              </a:rPr>
              <a:t>feedback</a:t>
            </a:r>
            <a:r>
              <a:rPr sz="2150" spc="-75" dirty="0">
                <a:solidFill>
                  <a:srgbClr val="575756"/>
                </a:solidFill>
                <a:latin typeface="Helvetica"/>
                <a:cs typeface="Helvetica"/>
              </a:rPr>
              <a:t> </a:t>
            </a:r>
            <a:r>
              <a:rPr sz="2150" dirty="0">
                <a:solidFill>
                  <a:srgbClr val="575756"/>
                </a:solidFill>
                <a:latin typeface="Helvetica"/>
                <a:cs typeface="Helvetica"/>
              </a:rPr>
              <a:t>to</a:t>
            </a:r>
            <a:r>
              <a:rPr sz="2150" spc="-80" dirty="0">
                <a:solidFill>
                  <a:srgbClr val="575756"/>
                </a:solidFill>
                <a:latin typeface="Helvetica"/>
                <a:cs typeface="Helvetica"/>
              </a:rPr>
              <a:t> </a:t>
            </a:r>
            <a:r>
              <a:rPr sz="2150" dirty="0">
                <a:solidFill>
                  <a:srgbClr val="575756"/>
                </a:solidFill>
                <a:latin typeface="Helvetica"/>
                <a:cs typeface="Helvetica"/>
              </a:rPr>
              <a:t>continue</a:t>
            </a:r>
            <a:r>
              <a:rPr sz="2150" spc="-75" dirty="0">
                <a:solidFill>
                  <a:srgbClr val="575756"/>
                </a:solidFill>
                <a:latin typeface="Helvetica"/>
                <a:cs typeface="Helvetica"/>
              </a:rPr>
              <a:t> </a:t>
            </a:r>
            <a:r>
              <a:rPr sz="2150" spc="-25" dirty="0">
                <a:solidFill>
                  <a:srgbClr val="575756"/>
                </a:solidFill>
                <a:latin typeface="Helvetica"/>
                <a:cs typeface="Helvetica"/>
              </a:rPr>
              <a:t>to</a:t>
            </a:r>
            <a:endParaRPr sz="2150">
              <a:latin typeface="Helvetica"/>
              <a:cs typeface="Helvetica"/>
            </a:endParaRPr>
          </a:p>
          <a:p>
            <a:pPr marL="326390">
              <a:lnSpc>
                <a:spcPts val="2575"/>
              </a:lnSpc>
            </a:pPr>
            <a:r>
              <a:rPr sz="2150" dirty="0">
                <a:solidFill>
                  <a:srgbClr val="575756"/>
                </a:solidFill>
                <a:latin typeface="Helvetica"/>
                <a:cs typeface="Helvetica"/>
              </a:rPr>
              <a:t>refine</a:t>
            </a:r>
            <a:r>
              <a:rPr sz="2150" spc="-85" dirty="0">
                <a:solidFill>
                  <a:srgbClr val="575756"/>
                </a:solidFill>
                <a:latin typeface="Helvetica"/>
                <a:cs typeface="Helvetica"/>
              </a:rPr>
              <a:t> </a:t>
            </a:r>
            <a:r>
              <a:rPr sz="2150" dirty="0">
                <a:solidFill>
                  <a:srgbClr val="575756"/>
                </a:solidFill>
                <a:latin typeface="Helvetica"/>
                <a:cs typeface="Helvetica"/>
              </a:rPr>
              <a:t>the</a:t>
            </a:r>
            <a:r>
              <a:rPr sz="2150" spc="-80" dirty="0">
                <a:solidFill>
                  <a:srgbClr val="575756"/>
                </a:solidFill>
                <a:latin typeface="Helvetica"/>
                <a:cs typeface="Helvetica"/>
              </a:rPr>
              <a:t> </a:t>
            </a:r>
            <a:r>
              <a:rPr sz="2150" dirty="0">
                <a:solidFill>
                  <a:srgbClr val="575756"/>
                </a:solidFill>
                <a:latin typeface="Helvetica"/>
                <a:cs typeface="Helvetica"/>
              </a:rPr>
              <a:t>training,</a:t>
            </a:r>
            <a:r>
              <a:rPr sz="2150" spc="-80" dirty="0">
                <a:solidFill>
                  <a:srgbClr val="575756"/>
                </a:solidFill>
                <a:latin typeface="Helvetica"/>
                <a:cs typeface="Helvetica"/>
              </a:rPr>
              <a:t> </a:t>
            </a:r>
            <a:r>
              <a:rPr sz="2150" dirty="0">
                <a:solidFill>
                  <a:srgbClr val="575756"/>
                </a:solidFill>
                <a:latin typeface="Helvetica"/>
                <a:cs typeface="Helvetica"/>
              </a:rPr>
              <a:t>education,</a:t>
            </a:r>
            <a:r>
              <a:rPr sz="2150" spc="-85" dirty="0">
                <a:solidFill>
                  <a:srgbClr val="575756"/>
                </a:solidFill>
                <a:latin typeface="Helvetica"/>
                <a:cs typeface="Helvetica"/>
              </a:rPr>
              <a:t> </a:t>
            </a:r>
            <a:r>
              <a:rPr sz="2150" dirty="0">
                <a:solidFill>
                  <a:srgbClr val="575756"/>
                </a:solidFill>
                <a:latin typeface="Helvetica"/>
                <a:cs typeface="Helvetica"/>
              </a:rPr>
              <a:t>development</a:t>
            </a:r>
            <a:r>
              <a:rPr sz="2150" spc="-80" dirty="0">
                <a:solidFill>
                  <a:srgbClr val="575756"/>
                </a:solidFill>
                <a:latin typeface="Helvetica"/>
                <a:cs typeface="Helvetica"/>
              </a:rPr>
              <a:t> </a:t>
            </a:r>
            <a:r>
              <a:rPr sz="2150" dirty="0">
                <a:solidFill>
                  <a:srgbClr val="575756"/>
                </a:solidFill>
                <a:latin typeface="Helvetica"/>
                <a:cs typeface="Helvetica"/>
              </a:rPr>
              <a:t>and</a:t>
            </a:r>
            <a:r>
              <a:rPr sz="2150" spc="-80" dirty="0">
                <a:solidFill>
                  <a:srgbClr val="575756"/>
                </a:solidFill>
                <a:latin typeface="Helvetica"/>
                <a:cs typeface="Helvetica"/>
              </a:rPr>
              <a:t> </a:t>
            </a:r>
            <a:r>
              <a:rPr sz="2150" dirty="0">
                <a:solidFill>
                  <a:srgbClr val="575756"/>
                </a:solidFill>
                <a:latin typeface="Helvetica"/>
                <a:cs typeface="Helvetica"/>
              </a:rPr>
              <a:t>support</a:t>
            </a:r>
            <a:r>
              <a:rPr sz="2150" spc="-85" dirty="0">
                <a:solidFill>
                  <a:srgbClr val="575756"/>
                </a:solidFill>
                <a:latin typeface="Helvetica"/>
                <a:cs typeface="Helvetica"/>
              </a:rPr>
              <a:t> </a:t>
            </a:r>
            <a:r>
              <a:rPr sz="2150" spc="-10" dirty="0">
                <a:solidFill>
                  <a:srgbClr val="575756"/>
                </a:solidFill>
                <a:latin typeface="Helvetica"/>
                <a:cs typeface="Helvetica"/>
              </a:rPr>
              <a:t>offer</a:t>
            </a:r>
            <a:endParaRPr sz="2150">
              <a:latin typeface="Helvetica"/>
              <a:cs typeface="Helvetica"/>
            </a:endParaRPr>
          </a:p>
          <a:p>
            <a:pPr marL="326390" indent="-313690">
              <a:lnSpc>
                <a:spcPct val="100000"/>
              </a:lnSpc>
              <a:spcBef>
                <a:spcPts val="1645"/>
              </a:spcBef>
              <a:buClr>
                <a:srgbClr val="1273B8"/>
              </a:buClr>
              <a:buChar char="•"/>
              <a:tabLst>
                <a:tab pos="326390" algn="l"/>
              </a:tabLst>
            </a:pPr>
            <a:r>
              <a:rPr sz="2150" dirty="0">
                <a:solidFill>
                  <a:srgbClr val="575756"/>
                </a:solidFill>
                <a:latin typeface="Helvetica"/>
                <a:cs typeface="Helvetica"/>
              </a:rPr>
              <a:t>Maintain</a:t>
            </a:r>
            <a:r>
              <a:rPr sz="2150" spc="-65" dirty="0">
                <a:solidFill>
                  <a:srgbClr val="575756"/>
                </a:solidFill>
                <a:latin typeface="Helvetica"/>
                <a:cs typeface="Helvetica"/>
              </a:rPr>
              <a:t> </a:t>
            </a:r>
            <a:r>
              <a:rPr sz="2150" dirty="0">
                <a:solidFill>
                  <a:srgbClr val="575756"/>
                </a:solidFill>
                <a:latin typeface="Helvetica"/>
                <a:cs typeface="Helvetica"/>
              </a:rPr>
              <a:t>and</a:t>
            </a:r>
            <a:r>
              <a:rPr sz="2150" spc="-65" dirty="0">
                <a:solidFill>
                  <a:srgbClr val="575756"/>
                </a:solidFill>
                <a:latin typeface="Helvetica"/>
                <a:cs typeface="Helvetica"/>
              </a:rPr>
              <a:t> </a:t>
            </a:r>
            <a:r>
              <a:rPr sz="2150" dirty="0">
                <a:solidFill>
                  <a:srgbClr val="575756"/>
                </a:solidFill>
                <a:latin typeface="Helvetica"/>
                <a:cs typeface="Helvetica"/>
              </a:rPr>
              <a:t>build</a:t>
            </a:r>
            <a:r>
              <a:rPr sz="2150" spc="-65" dirty="0">
                <a:solidFill>
                  <a:srgbClr val="575756"/>
                </a:solidFill>
                <a:latin typeface="Helvetica"/>
                <a:cs typeface="Helvetica"/>
              </a:rPr>
              <a:t> </a:t>
            </a:r>
            <a:r>
              <a:rPr sz="2150" dirty="0">
                <a:solidFill>
                  <a:srgbClr val="575756"/>
                </a:solidFill>
                <a:latin typeface="Helvetica"/>
                <a:cs typeface="Helvetica"/>
              </a:rPr>
              <a:t>on</a:t>
            </a:r>
            <a:r>
              <a:rPr sz="2150" spc="-65" dirty="0">
                <a:solidFill>
                  <a:srgbClr val="575756"/>
                </a:solidFill>
                <a:latin typeface="Helvetica"/>
                <a:cs typeface="Helvetica"/>
              </a:rPr>
              <a:t> </a:t>
            </a:r>
            <a:r>
              <a:rPr sz="2150" dirty="0">
                <a:solidFill>
                  <a:srgbClr val="575756"/>
                </a:solidFill>
                <a:latin typeface="Helvetica"/>
                <a:cs typeface="Helvetica"/>
              </a:rPr>
              <a:t>a</a:t>
            </a:r>
            <a:r>
              <a:rPr sz="2150" spc="-65" dirty="0">
                <a:solidFill>
                  <a:srgbClr val="575756"/>
                </a:solidFill>
                <a:latin typeface="Helvetica"/>
                <a:cs typeface="Helvetica"/>
              </a:rPr>
              <a:t> </a:t>
            </a:r>
            <a:r>
              <a:rPr sz="2150" dirty="0">
                <a:solidFill>
                  <a:srgbClr val="575756"/>
                </a:solidFill>
                <a:latin typeface="Helvetica"/>
                <a:cs typeface="Helvetica"/>
              </a:rPr>
              <a:t>primary</a:t>
            </a:r>
            <a:r>
              <a:rPr sz="2150" spc="-65" dirty="0">
                <a:solidFill>
                  <a:srgbClr val="575756"/>
                </a:solidFill>
                <a:latin typeface="Helvetica"/>
                <a:cs typeface="Helvetica"/>
              </a:rPr>
              <a:t> </a:t>
            </a:r>
            <a:r>
              <a:rPr sz="2150" dirty="0">
                <a:solidFill>
                  <a:srgbClr val="575756"/>
                </a:solidFill>
                <a:latin typeface="Helvetica"/>
                <a:cs typeface="Helvetica"/>
              </a:rPr>
              <a:t>care</a:t>
            </a:r>
            <a:r>
              <a:rPr sz="2150" spc="-65" dirty="0">
                <a:solidFill>
                  <a:srgbClr val="575756"/>
                </a:solidFill>
                <a:latin typeface="Helvetica"/>
                <a:cs typeface="Helvetica"/>
              </a:rPr>
              <a:t> </a:t>
            </a:r>
            <a:r>
              <a:rPr sz="2150" dirty="0">
                <a:solidFill>
                  <a:srgbClr val="575756"/>
                </a:solidFill>
                <a:latin typeface="Helvetica"/>
                <a:cs typeface="Helvetica"/>
              </a:rPr>
              <a:t>voice</a:t>
            </a:r>
            <a:r>
              <a:rPr sz="2150" spc="-65" dirty="0">
                <a:solidFill>
                  <a:srgbClr val="575756"/>
                </a:solidFill>
                <a:latin typeface="Helvetica"/>
                <a:cs typeface="Helvetica"/>
              </a:rPr>
              <a:t> </a:t>
            </a:r>
            <a:r>
              <a:rPr sz="2150" dirty="0">
                <a:solidFill>
                  <a:srgbClr val="575756"/>
                </a:solidFill>
                <a:latin typeface="Helvetica"/>
                <a:cs typeface="Helvetica"/>
              </a:rPr>
              <a:t>to</a:t>
            </a:r>
            <a:r>
              <a:rPr sz="2150" spc="-65" dirty="0">
                <a:solidFill>
                  <a:srgbClr val="575756"/>
                </a:solidFill>
                <a:latin typeface="Helvetica"/>
                <a:cs typeface="Helvetica"/>
              </a:rPr>
              <a:t> </a:t>
            </a:r>
            <a:r>
              <a:rPr sz="2150" dirty="0">
                <a:solidFill>
                  <a:srgbClr val="575756"/>
                </a:solidFill>
                <a:latin typeface="Helvetica"/>
                <a:cs typeface="Helvetica"/>
              </a:rPr>
              <a:t>help</a:t>
            </a:r>
            <a:r>
              <a:rPr sz="2150" spc="-60" dirty="0">
                <a:solidFill>
                  <a:srgbClr val="575756"/>
                </a:solidFill>
                <a:latin typeface="Helvetica"/>
                <a:cs typeface="Helvetica"/>
              </a:rPr>
              <a:t> </a:t>
            </a:r>
            <a:r>
              <a:rPr sz="2150" dirty="0">
                <a:solidFill>
                  <a:srgbClr val="575756"/>
                </a:solidFill>
                <a:latin typeface="Helvetica"/>
                <a:cs typeface="Helvetica"/>
              </a:rPr>
              <a:t>shape</a:t>
            </a:r>
            <a:r>
              <a:rPr sz="2150" spc="-65" dirty="0">
                <a:solidFill>
                  <a:srgbClr val="575756"/>
                </a:solidFill>
                <a:latin typeface="Helvetica"/>
                <a:cs typeface="Helvetica"/>
              </a:rPr>
              <a:t> </a:t>
            </a:r>
            <a:r>
              <a:rPr sz="2150" dirty="0">
                <a:solidFill>
                  <a:srgbClr val="575756"/>
                </a:solidFill>
                <a:latin typeface="Helvetica"/>
                <a:cs typeface="Helvetica"/>
              </a:rPr>
              <a:t>and</a:t>
            </a:r>
            <a:r>
              <a:rPr sz="2150" spc="-65" dirty="0">
                <a:solidFill>
                  <a:srgbClr val="575756"/>
                </a:solidFill>
                <a:latin typeface="Helvetica"/>
                <a:cs typeface="Helvetica"/>
              </a:rPr>
              <a:t> </a:t>
            </a:r>
            <a:r>
              <a:rPr sz="2150" dirty="0">
                <a:solidFill>
                  <a:srgbClr val="575756"/>
                </a:solidFill>
                <a:latin typeface="Helvetica"/>
                <a:cs typeface="Helvetica"/>
              </a:rPr>
              <a:t>deliver</a:t>
            </a:r>
            <a:r>
              <a:rPr sz="2150" spc="-65" dirty="0">
                <a:solidFill>
                  <a:srgbClr val="575756"/>
                </a:solidFill>
                <a:latin typeface="Helvetica"/>
                <a:cs typeface="Helvetica"/>
              </a:rPr>
              <a:t> </a:t>
            </a:r>
            <a:r>
              <a:rPr sz="2150" dirty="0">
                <a:solidFill>
                  <a:srgbClr val="575756"/>
                </a:solidFill>
                <a:latin typeface="Helvetica"/>
                <a:cs typeface="Helvetica"/>
              </a:rPr>
              <a:t>service</a:t>
            </a:r>
            <a:r>
              <a:rPr sz="2150" spc="-65" dirty="0">
                <a:solidFill>
                  <a:srgbClr val="575756"/>
                </a:solidFill>
                <a:latin typeface="Helvetica"/>
                <a:cs typeface="Helvetica"/>
              </a:rPr>
              <a:t> </a:t>
            </a:r>
            <a:r>
              <a:rPr sz="2150" spc="-10" dirty="0">
                <a:solidFill>
                  <a:srgbClr val="575756"/>
                </a:solidFill>
                <a:latin typeface="Helvetica"/>
                <a:cs typeface="Helvetica"/>
              </a:rPr>
              <a:t>transformation</a:t>
            </a:r>
            <a:endParaRPr sz="2150">
              <a:latin typeface="Helvetica"/>
              <a:cs typeface="Helvetica"/>
            </a:endParaRPr>
          </a:p>
        </p:txBody>
      </p:sp>
      <p:sp>
        <p:nvSpPr>
          <p:cNvPr id="16" name="object 16"/>
          <p:cNvSpPr/>
          <p:nvPr/>
        </p:nvSpPr>
        <p:spPr>
          <a:xfrm>
            <a:off x="5674807" y="2819695"/>
            <a:ext cx="0" cy="6696075"/>
          </a:xfrm>
          <a:custGeom>
            <a:avLst/>
            <a:gdLst/>
            <a:ahLst/>
            <a:cxnLst/>
            <a:rect l="l" t="t" r="r" b="b"/>
            <a:pathLst>
              <a:path h="6696075">
                <a:moveTo>
                  <a:pt x="0" y="0"/>
                </a:moveTo>
                <a:lnTo>
                  <a:pt x="0" y="6695722"/>
                </a:lnTo>
              </a:path>
            </a:pathLst>
          </a:custGeom>
          <a:ln w="10470">
            <a:solidFill>
              <a:srgbClr val="1273B8"/>
            </a:solidFill>
          </a:ln>
        </p:spPr>
        <p:txBody>
          <a:bodyPr wrap="square" lIns="0" tIns="0" rIns="0" bIns="0" rtlCol="0"/>
          <a:lstStyle/>
          <a:p>
            <a:endParaRPr/>
          </a:p>
        </p:txBody>
      </p:sp>
      <p:sp>
        <p:nvSpPr>
          <p:cNvPr id="17" name="object 17"/>
          <p:cNvSpPr txBox="1">
            <a:spLocks noGrp="1"/>
          </p:cNvSpPr>
          <p:nvPr>
            <p:ph type="ftr" sz="quarter" idx="5"/>
          </p:nvPr>
        </p:nvSpPr>
        <p:spPr>
          <a:prstGeom prst="rect">
            <a:avLst/>
          </a:prstGeom>
        </p:spPr>
        <p:txBody>
          <a:bodyPr vert="horz" wrap="square" lIns="0" tIns="0" rIns="0" bIns="0" rtlCol="0">
            <a:spAutoFit/>
          </a:bodyPr>
          <a:lstStyle/>
          <a:p>
            <a:pPr marL="12700">
              <a:lnSpc>
                <a:spcPts val="1535"/>
              </a:lnSpc>
            </a:pPr>
            <a:r>
              <a:rPr dirty="0"/>
              <a:t>Primary</a:t>
            </a:r>
            <a:r>
              <a:rPr spc="30" dirty="0"/>
              <a:t> </a:t>
            </a:r>
            <a:r>
              <a:rPr dirty="0"/>
              <a:t>Care</a:t>
            </a:r>
            <a:r>
              <a:rPr spc="35" dirty="0"/>
              <a:t> </a:t>
            </a:r>
            <a:r>
              <a:rPr dirty="0"/>
              <a:t>People</a:t>
            </a:r>
            <a:r>
              <a:rPr spc="35" dirty="0"/>
              <a:t> </a:t>
            </a:r>
            <a:r>
              <a:rPr spc="-20" dirty="0"/>
              <a:t>Plan</a:t>
            </a:r>
          </a:p>
        </p:txBody>
      </p:sp>
      <p:sp>
        <p:nvSpPr>
          <p:cNvPr id="18" name="object 18"/>
          <p:cNvSpPr txBox="1">
            <a:spLocks noGrp="1"/>
          </p:cNvSpPr>
          <p:nvPr>
            <p:ph type="sldNum" sz="quarter" idx="7"/>
          </p:nvPr>
        </p:nvSpPr>
        <p:spPr>
          <a:prstGeom prst="rect">
            <a:avLst/>
          </a:prstGeom>
        </p:spPr>
        <p:txBody>
          <a:bodyPr vert="horz" wrap="square" lIns="0" tIns="0" rIns="0" bIns="0" rtlCol="0">
            <a:spAutoFit/>
          </a:bodyPr>
          <a:lstStyle/>
          <a:p>
            <a:pPr marL="38100">
              <a:lnSpc>
                <a:spcPts val="1535"/>
              </a:lnSpc>
            </a:pPr>
            <a:fld id="{81D60167-4931-47E6-BA6A-407CBD079E47}" type="slidenum">
              <a:rPr spc="-25" dirty="0"/>
              <a:t>43</a:t>
            </a:fld>
            <a:endParaRPr spc="-25"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39775" y="1144830"/>
            <a:ext cx="6159500" cy="1003300"/>
          </a:xfrm>
          <a:prstGeom prst="rect">
            <a:avLst/>
          </a:prstGeom>
        </p:spPr>
        <p:txBody>
          <a:bodyPr vert="horz" wrap="square" lIns="0" tIns="14604" rIns="0" bIns="0" rtlCol="0">
            <a:spAutoFit/>
          </a:bodyPr>
          <a:lstStyle/>
          <a:p>
            <a:pPr marL="12700">
              <a:lnSpc>
                <a:spcPct val="100000"/>
              </a:lnSpc>
              <a:spcBef>
                <a:spcPts val="114"/>
              </a:spcBef>
            </a:pPr>
            <a:r>
              <a:rPr sz="6400" spc="-80" dirty="0">
                <a:solidFill>
                  <a:srgbClr val="1273B8"/>
                </a:solidFill>
              </a:rPr>
              <a:t>PCPP</a:t>
            </a:r>
            <a:r>
              <a:rPr sz="6400" spc="-365" dirty="0">
                <a:solidFill>
                  <a:srgbClr val="1273B8"/>
                </a:solidFill>
              </a:rPr>
              <a:t> </a:t>
            </a:r>
            <a:r>
              <a:rPr sz="6400" spc="-35" dirty="0">
                <a:solidFill>
                  <a:srgbClr val="1273B8"/>
                </a:solidFill>
              </a:rPr>
              <a:t>What</a:t>
            </a:r>
            <a:r>
              <a:rPr sz="6400" spc="-380" dirty="0">
                <a:solidFill>
                  <a:srgbClr val="1273B8"/>
                </a:solidFill>
              </a:rPr>
              <a:t> </a:t>
            </a:r>
            <a:r>
              <a:rPr sz="6400" spc="-75" dirty="0">
                <a:solidFill>
                  <a:srgbClr val="1273B8"/>
                </a:solidFill>
              </a:rPr>
              <a:t>next</a:t>
            </a:r>
            <a:endParaRPr sz="6400"/>
          </a:p>
        </p:txBody>
      </p:sp>
      <p:sp>
        <p:nvSpPr>
          <p:cNvPr id="3" name="object 3"/>
          <p:cNvSpPr txBox="1"/>
          <p:nvPr/>
        </p:nvSpPr>
        <p:spPr>
          <a:xfrm>
            <a:off x="1309156" y="2746378"/>
            <a:ext cx="812165" cy="352425"/>
          </a:xfrm>
          <a:prstGeom prst="rect">
            <a:avLst/>
          </a:prstGeom>
        </p:spPr>
        <p:txBody>
          <a:bodyPr vert="horz" wrap="square" lIns="0" tIns="11430" rIns="0" bIns="0" rtlCol="0">
            <a:spAutoFit/>
          </a:bodyPr>
          <a:lstStyle/>
          <a:p>
            <a:pPr marL="12700">
              <a:lnSpc>
                <a:spcPct val="100000"/>
              </a:lnSpc>
              <a:spcBef>
                <a:spcPts val="90"/>
              </a:spcBef>
            </a:pPr>
            <a:r>
              <a:rPr sz="2150" b="1" spc="-10" dirty="0">
                <a:solidFill>
                  <a:srgbClr val="1273B8"/>
                </a:solidFill>
                <a:latin typeface="Helvetica"/>
                <a:cs typeface="Helvetica"/>
              </a:rPr>
              <a:t>Driver</a:t>
            </a:r>
            <a:endParaRPr sz="2150">
              <a:latin typeface="Helvetica"/>
              <a:cs typeface="Helvetica"/>
            </a:endParaRPr>
          </a:p>
        </p:txBody>
      </p:sp>
      <p:sp>
        <p:nvSpPr>
          <p:cNvPr id="4" name="object 4"/>
          <p:cNvSpPr txBox="1"/>
          <p:nvPr/>
        </p:nvSpPr>
        <p:spPr>
          <a:xfrm>
            <a:off x="1309156" y="3282424"/>
            <a:ext cx="1100455" cy="352425"/>
          </a:xfrm>
          <a:prstGeom prst="rect">
            <a:avLst/>
          </a:prstGeom>
        </p:spPr>
        <p:txBody>
          <a:bodyPr vert="horz" wrap="square" lIns="0" tIns="11430" rIns="0" bIns="0" rtlCol="0">
            <a:spAutoFit/>
          </a:bodyPr>
          <a:lstStyle/>
          <a:p>
            <a:pPr marL="12700">
              <a:lnSpc>
                <a:spcPct val="100000"/>
              </a:lnSpc>
              <a:spcBef>
                <a:spcPts val="90"/>
              </a:spcBef>
            </a:pPr>
            <a:r>
              <a:rPr sz="2150" spc="-10" dirty="0">
                <a:solidFill>
                  <a:srgbClr val="575756"/>
                </a:solidFill>
                <a:latin typeface="Helvetica"/>
                <a:cs typeface="Helvetica"/>
              </a:rPr>
              <a:t>Enablers</a:t>
            </a:r>
            <a:endParaRPr sz="2150">
              <a:latin typeface="Helvetica"/>
              <a:cs typeface="Helvetica"/>
            </a:endParaRPr>
          </a:p>
        </p:txBody>
      </p:sp>
      <p:sp>
        <p:nvSpPr>
          <p:cNvPr id="5" name="object 5"/>
          <p:cNvSpPr txBox="1"/>
          <p:nvPr/>
        </p:nvSpPr>
        <p:spPr>
          <a:xfrm>
            <a:off x="5987107" y="2746378"/>
            <a:ext cx="1629410" cy="352425"/>
          </a:xfrm>
          <a:prstGeom prst="rect">
            <a:avLst/>
          </a:prstGeom>
        </p:spPr>
        <p:txBody>
          <a:bodyPr vert="horz" wrap="square" lIns="0" tIns="11430" rIns="0" bIns="0" rtlCol="0">
            <a:spAutoFit/>
          </a:bodyPr>
          <a:lstStyle/>
          <a:p>
            <a:pPr marL="12700">
              <a:lnSpc>
                <a:spcPct val="100000"/>
              </a:lnSpc>
              <a:spcBef>
                <a:spcPts val="90"/>
              </a:spcBef>
            </a:pPr>
            <a:r>
              <a:rPr sz="2150" b="1" spc="-10" dirty="0">
                <a:solidFill>
                  <a:srgbClr val="1273B8"/>
                </a:solidFill>
                <a:latin typeface="Helvetica"/>
                <a:cs typeface="Helvetica"/>
              </a:rPr>
              <a:t>Deliverables</a:t>
            </a:r>
            <a:endParaRPr sz="2150">
              <a:latin typeface="Helvetica"/>
              <a:cs typeface="Helvetica"/>
            </a:endParaRPr>
          </a:p>
        </p:txBody>
      </p:sp>
      <p:sp>
        <p:nvSpPr>
          <p:cNvPr id="6" name="object 6"/>
          <p:cNvSpPr txBox="1"/>
          <p:nvPr/>
        </p:nvSpPr>
        <p:spPr>
          <a:xfrm>
            <a:off x="5987107" y="3282424"/>
            <a:ext cx="10796905" cy="678815"/>
          </a:xfrm>
          <a:prstGeom prst="rect">
            <a:avLst/>
          </a:prstGeom>
        </p:spPr>
        <p:txBody>
          <a:bodyPr vert="horz" wrap="square" lIns="0" tIns="11430" rIns="0" bIns="0" rtlCol="0">
            <a:spAutoFit/>
          </a:bodyPr>
          <a:lstStyle/>
          <a:p>
            <a:pPr marL="326390" marR="5080" indent="-314325">
              <a:lnSpc>
                <a:spcPct val="100000"/>
              </a:lnSpc>
              <a:spcBef>
                <a:spcPts val="90"/>
              </a:spcBef>
              <a:buClr>
                <a:srgbClr val="1273B8"/>
              </a:buClr>
              <a:buChar char="•"/>
              <a:tabLst>
                <a:tab pos="326390" algn="l"/>
              </a:tabLst>
            </a:pPr>
            <a:r>
              <a:rPr sz="2150" dirty="0">
                <a:solidFill>
                  <a:srgbClr val="575756"/>
                </a:solidFill>
                <a:latin typeface="Helvetica"/>
                <a:cs typeface="Helvetica"/>
              </a:rPr>
              <a:t>Resources</a:t>
            </a:r>
            <a:r>
              <a:rPr sz="2150" spc="-70" dirty="0">
                <a:solidFill>
                  <a:srgbClr val="575756"/>
                </a:solidFill>
                <a:latin typeface="Helvetica"/>
                <a:cs typeface="Helvetica"/>
              </a:rPr>
              <a:t> </a:t>
            </a:r>
            <a:r>
              <a:rPr sz="2150" dirty="0">
                <a:solidFill>
                  <a:srgbClr val="575756"/>
                </a:solidFill>
                <a:latin typeface="Helvetica"/>
                <a:cs typeface="Helvetica"/>
              </a:rPr>
              <a:t>allocated</a:t>
            </a:r>
            <a:r>
              <a:rPr sz="2150" spc="-65" dirty="0">
                <a:solidFill>
                  <a:srgbClr val="575756"/>
                </a:solidFill>
                <a:latin typeface="Helvetica"/>
                <a:cs typeface="Helvetica"/>
              </a:rPr>
              <a:t> </a:t>
            </a:r>
            <a:r>
              <a:rPr sz="2150" dirty="0">
                <a:solidFill>
                  <a:srgbClr val="575756"/>
                </a:solidFill>
                <a:latin typeface="Helvetica"/>
                <a:cs typeface="Helvetica"/>
              </a:rPr>
              <a:t>in</a:t>
            </a:r>
            <a:r>
              <a:rPr sz="2150" spc="-70" dirty="0">
                <a:solidFill>
                  <a:srgbClr val="575756"/>
                </a:solidFill>
                <a:latin typeface="Helvetica"/>
                <a:cs typeface="Helvetica"/>
              </a:rPr>
              <a:t> </a:t>
            </a:r>
            <a:r>
              <a:rPr sz="2150" dirty="0">
                <a:solidFill>
                  <a:srgbClr val="575756"/>
                </a:solidFill>
                <a:latin typeface="Helvetica"/>
                <a:cs typeface="Helvetica"/>
              </a:rPr>
              <a:t>line</a:t>
            </a:r>
            <a:r>
              <a:rPr sz="2150" spc="-65" dirty="0">
                <a:solidFill>
                  <a:srgbClr val="575756"/>
                </a:solidFill>
                <a:latin typeface="Helvetica"/>
                <a:cs typeface="Helvetica"/>
              </a:rPr>
              <a:t> </a:t>
            </a:r>
            <a:r>
              <a:rPr sz="2150" dirty="0">
                <a:solidFill>
                  <a:srgbClr val="575756"/>
                </a:solidFill>
                <a:latin typeface="Helvetica"/>
                <a:cs typeface="Helvetica"/>
              </a:rPr>
              <a:t>with</a:t>
            </a:r>
            <a:r>
              <a:rPr sz="2150" spc="-65" dirty="0">
                <a:solidFill>
                  <a:srgbClr val="575756"/>
                </a:solidFill>
                <a:latin typeface="Helvetica"/>
                <a:cs typeface="Helvetica"/>
              </a:rPr>
              <a:t> </a:t>
            </a:r>
            <a:r>
              <a:rPr sz="2150" dirty="0">
                <a:solidFill>
                  <a:srgbClr val="575756"/>
                </a:solidFill>
                <a:latin typeface="Helvetica"/>
                <a:cs typeface="Helvetica"/>
              </a:rPr>
              <a:t>the</a:t>
            </a:r>
            <a:r>
              <a:rPr sz="2150" spc="-70" dirty="0">
                <a:solidFill>
                  <a:srgbClr val="575756"/>
                </a:solidFill>
                <a:latin typeface="Helvetica"/>
                <a:cs typeface="Helvetica"/>
              </a:rPr>
              <a:t> </a:t>
            </a:r>
            <a:r>
              <a:rPr sz="2150" dirty="0">
                <a:solidFill>
                  <a:srgbClr val="575756"/>
                </a:solidFill>
                <a:latin typeface="Helvetica"/>
                <a:cs typeface="Helvetica"/>
              </a:rPr>
              <a:t>scale</a:t>
            </a:r>
            <a:r>
              <a:rPr sz="2150" spc="-65" dirty="0">
                <a:solidFill>
                  <a:srgbClr val="575756"/>
                </a:solidFill>
                <a:latin typeface="Helvetica"/>
                <a:cs typeface="Helvetica"/>
              </a:rPr>
              <a:t> </a:t>
            </a:r>
            <a:r>
              <a:rPr sz="2150" dirty="0">
                <a:solidFill>
                  <a:srgbClr val="575756"/>
                </a:solidFill>
                <a:latin typeface="Helvetica"/>
                <a:cs typeface="Helvetica"/>
              </a:rPr>
              <a:t>of</a:t>
            </a:r>
            <a:r>
              <a:rPr sz="2150" spc="-65" dirty="0">
                <a:solidFill>
                  <a:srgbClr val="575756"/>
                </a:solidFill>
                <a:latin typeface="Helvetica"/>
                <a:cs typeface="Helvetica"/>
              </a:rPr>
              <a:t> </a:t>
            </a:r>
            <a:r>
              <a:rPr sz="2150" dirty="0">
                <a:solidFill>
                  <a:srgbClr val="575756"/>
                </a:solidFill>
                <a:latin typeface="Helvetica"/>
                <a:cs typeface="Helvetica"/>
              </a:rPr>
              <a:t>change</a:t>
            </a:r>
            <a:r>
              <a:rPr sz="2150" spc="-70" dirty="0">
                <a:solidFill>
                  <a:srgbClr val="575756"/>
                </a:solidFill>
                <a:latin typeface="Helvetica"/>
                <a:cs typeface="Helvetica"/>
              </a:rPr>
              <a:t> </a:t>
            </a:r>
            <a:r>
              <a:rPr sz="2150" dirty="0">
                <a:solidFill>
                  <a:srgbClr val="575756"/>
                </a:solidFill>
                <a:latin typeface="Helvetica"/>
                <a:cs typeface="Helvetica"/>
              </a:rPr>
              <a:t>and</a:t>
            </a:r>
            <a:r>
              <a:rPr sz="2150" spc="-65" dirty="0">
                <a:solidFill>
                  <a:srgbClr val="575756"/>
                </a:solidFill>
                <a:latin typeface="Helvetica"/>
                <a:cs typeface="Helvetica"/>
              </a:rPr>
              <a:t> </a:t>
            </a:r>
            <a:r>
              <a:rPr sz="2150" dirty="0">
                <a:solidFill>
                  <a:srgbClr val="575756"/>
                </a:solidFill>
                <a:latin typeface="Helvetica"/>
                <a:cs typeface="Helvetica"/>
              </a:rPr>
              <a:t>the</a:t>
            </a:r>
            <a:r>
              <a:rPr sz="2150" spc="-70" dirty="0">
                <a:solidFill>
                  <a:srgbClr val="575756"/>
                </a:solidFill>
                <a:latin typeface="Helvetica"/>
                <a:cs typeface="Helvetica"/>
              </a:rPr>
              <a:t> </a:t>
            </a:r>
            <a:r>
              <a:rPr sz="2150" dirty="0">
                <a:solidFill>
                  <a:srgbClr val="575756"/>
                </a:solidFill>
                <a:latin typeface="Helvetica"/>
                <a:cs typeface="Helvetica"/>
              </a:rPr>
              <a:t>development</a:t>
            </a:r>
            <a:r>
              <a:rPr sz="2150" spc="-65" dirty="0">
                <a:solidFill>
                  <a:srgbClr val="575756"/>
                </a:solidFill>
                <a:latin typeface="Helvetica"/>
                <a:cs typeface="Helvetica"/>
              </a:rPr>
              <a:t> </a:t>
            </a:r>
            <a:r>
              <a:rPr sz="2150" dirty="0">
                <a:solidFill>
                  <a:srgbClr val="575756"/>
                </a:solidFill>
                <a:latin typeface="Helvetica"/>
                <a:cs typeface="Helvetica"/>
              </a:rPr>
              <a:t>of</a:t>
            </a:r>
            <a:r>
              <a:rPr sz="2150" spc="-65" dirty="0">
                <a:solidFill>
                  <a:srgbClr val="575756"/>
                </a:solidFill>
                <a:latin typeface="Helvetica"/>
                <a:cs typeface="Helvetica"/>
              </a:rPr>
              <a:t> </a:t>
            </a:r>
            <a:r>
              <a:rPr sz="2150" spc="-10" dirty="0">
                <a:solidFill>
                  <a:srgbClr val="575756"/>
                </a:solidFill>
                <a:latin typeface="Helvetica"/>
                <a:cs typeface="Helvetica"/>
              </a:rPr>
              <a:t>integrated neighbourhood</a:t>
            </a:r>
            <a:r>
              <a:rPr sz="2150" spc="-55" dirty="0">
                <a:solidFill>
                  <a:srgbClr val="575756"/>
                </a:solidFill>
                <a:latin typeface="Helvetica"/>
                <a:cs typeface="Helvetica"/>
              </a:rPr>
              <a:t> </a:t>
            </a:r>
            <a:r>
              <a:rPr sz="2150" dirty="0">
                <a:solidFill>
                  <a:srgbClr val="575756"/>
                </a:solidFill>
                <a:latin typeface="Helvetica"/>
                <a:cs typeface="Helvetica"/>
              </a:rPr>
              <a:t>teams</a:t>
            </a:r>
            <a:r>
              <a:rPr sz="2150" spc="-50" dirty="0">
                <a:solidFill>
                  <a:srgbClr val="575756"/>
                </a:solidFill>
                <a:latin typeface="Helvetica"/>
                <a:cs typeface="Helvetica"/>
              </a:rPr>
              <a:t> </a:t>
            </a:r>
            <a:r>
              <a:rPr sz="2150" dirty="0">
                <a:solidFill>
                  <a:srgbClr val="575756"/>
                </a:solidFill>
                <a:latin typeface="Helvetica"/>
                <a:cs typeface="Helvetica"/>
              </a:rPr>
              <a:t>and</a:t>
            </a:r>
            <a:r>
              <a:rPr sz="2150" spc="-50" dirty="0">
                <a:solidFill>
                  <a:srgbClr val="575756"/>
                </a:solidFill>
                <a:latin typeface="Helvetica"/>
                <a:cs typeface="Helvetica"/>
              </a:rPr>
              <a:t> </a:t>
            </a:r>
            <a:r>
              <a:rPr sz="2150" dirty="0">
                <a:solidFill>
                  <a:srgbClr val="575756"/>
                </a:solidFill>
                <a:latin typeface="Helvetica"/>
                <a:cs typeface="Helvetica"/>
              </a:rPr>
              <a:t>the</a:t>
            </a:r>
            <a:r>
              <a:rPr sz="2150" spc="-55" dirty="0">
                <a:solidFill>
                  <a:srgbClr val="575756"/>
                </a:solidFill>
                <a:latin typeface="Helvetica"/>
                <a:cs typeface="Helvetica"/>
              </a:rPr>
              <a:t> </a:t>
            </a:r>
            <a:r>
              <a:rPr sz="2150" dirty="0">
                <a:solidFill>
                  <a:srgbClr val="575756"/>
                </a:solidFill>
                <a:latin typeface="Helvetica"/>
                <a:cs typeface="Helvetica"/>
              </a:rPr>
              <a:t>shift</a:t>
            </a:r>
            <a:r>
              <a:rPr sz="2150" spc="-50" dirty="0">
                <a:solidFill>
                  <a:srgbClr val="575756"/>
                </a:solidFill>
                <a:latin typeface="Helvetica"/>
                <a:cs typeface="Helvetica"/>
              </a:rPr>
              <a:t> </a:t>
            </a:r>
            <a:r>
              <a:rPr sz="2150" dirty="0">
                <a:solidFill>
                  <a:srgbClr val="575756"/>
                </a:solidFill>
                <a:latin typeface="Helvetica"/>
                <a:cs typeface="Helvetica"/>
              </a:rPr>
              <a:t>to</a:t>
            </a:r>
            <a:r>
              <a:rPr sz="2150" spc="-50" dirty="0">
                <a:solidFill>
                  <a:srgbClr val="575756"/>
                </a:solidFill>
                <a:latin typeface="Helvetica"/>
                <a:cs typeface="Helvetica"/>
              </a:rPr>
              <a:t> </a:t>
            </a:r>
            <a:r>
              <a:rPr sz="2150" dirty="0">
                <a:solidFill>
                  <a:srgbClr val="575756"/>
                </a:solidFill>
                <a:latin typeface="Helvetica"/>
                <a:cs typeface="Helvetica"/>
              </a:rPr>
              <a:t>care</a:t>
            </a:r>
            <a:r>
              <a:rPr sz="2150" spc="-55" dirty="0">
                <a:solidFill>
                  <a:srgbClr val="575756"/>
                </a:solidFill>
                <a:latin typeface="Helvetica"/>
                <a:cs typeface="Helvetica"/>
              </a:rPr>
              <a:t> </a:t>
            </a:r>
            <a:r>
              <a:rPr sz="2150" dirty="0">
                <a:solidFill>
                  <a:srgbClr val="575756"/>
                </a:solidFill>
                <a:latin typeface="Helvetica"/>
                <a:cs typeface="Helvetica"/>
              </a:rPr>
              <a:t>closer</a:t>
            </a:r>
            <a:r>
              <a:rPr sz="2150" spc="-50" dirty="0">
                <a:solidFill>
                  <a:srgbClr val="575756"/>
                </a:solidFill>
                <a:latin typeface="Helvetica"/>
                <a:cs typeface="Helvetica"/>
              </a:rPr>
              <a:t> </a:t>
            </a:r>
            <a:r>
              <a:rPr sz="2150" dirty="0">
                <a:solidFill>
                  <a:srgbClr val="575756"/>
                </a:solidFill>
                <a:latin typeface="Helvetica"/>
                <a:cs typeface="Helvetica"/>
              </a:rPr>
              <a:t>to</a:t>
            </a:r>
            <a:r>
              <a:rPr sz="2150" spc="-50" dirty="0">
                <a:solidFill>
                  <a:srgbClr val="575756"/>
                </a:solidFill>
                <a:latin typeface="Helvetica"/>
                <a:cs typeface="Helvetica"/>
              </a:rPr>
              <a:t> </a:t>
            </a:r>
            <a:r>
              <a:rPr sz="2150" spc="-20" dirty="0">
                <a:solidFill>
                  <a:srgbClr val="575756"/>
                </a:solidFill>
                <a:latin typeface="Helvetica"/>
                <a:cs typeface="Helvetica"/>
              </a:rPr>
              <a:t>home</a:t>
            </a:r>
            <a:endParaRPr sz="2150">
              <a:latin typeface="Helvetica"/>
              <a:cs typeface="Helvetica"/>
            </a:endParaRPr>
          </a:p>
        </p:txBody>
      </p:sp>
      <p:sp>
        <p:nvSpPr>
          <p:cNvPr id="7" name="object 7"/>
          <p:cNvSpPr txBox="1"/>
          <p:nvPr/>
        </p:nvSpPr>
        <p:spPr>
          <a:xfrm>
            <a:off x="5987107" y="4145163"/>
            <a:ext cx="12462510" cy="3476625"/>
          </a:xfrm>
          <a:prstGeom prst="rect">
            <a:avLst/>
          </a:prstGeom>
        </p:spPr>
        <p:txBody>
          <a:bodyPr vert="horz" wrap="square" lIns="0" tIns="11430" rIns="0" bIns="0" rtlCol="0">
            <a:spAutoFit/>
          </a:bodyPr>
          <a:lstStyle/>
          <a:p>
            <a:pPr marL="326390" indent="-313690">
              <a:lnSpc>
                <a:spcPct val="100000"/>
              </a:lnSpc>
              <a:spcBef>
                <a:spcPts val="90"/>
              </a:spcBef>
              <a:buClr>
                <a:srgbClr val="1273B8"/>
              </a:buClr>
              <a:buChar char="•"/>
              <a:tabLst>
                <a:tab pos="326390" algn="l"/>
              </a:tabLst>
            </a:pPr>
            <a:r>
              <a:rPr sz="2150" dirty="0">
                <a:solidFill>
                  <a:srgbClr val="575756"/>
                </a:solidFill>
                <a:latin typeface="Helvetica"/>
                <a:cs typeface="Helvetica"/>
              </a:rPr>
              <a:t>Longer</a:t>
            </a:r>
            <a:r>
              <a:rPr sz="2150" spc="-65" dirty="0">
                <a:solidFill>
                  <a:srgbClr val="575756"/>
                </a:solidFill>
                <a:latin typeface="Helvetica"/>
                <a:cs typeface="Helvetica"/>
              </a:rPr>
              <a:t> </a:t>
            </a:r>
            <a:r>
              <a:rPr sz="2150" dirty="0">
                <a:solidFill>
                  <a:srgbClr val="575756"/>
                </a:solidFill>
                <a:latin typeface="Helvetica"/>
                <a:cs typeface="Helvetica"/>
              </a:rPr>
              <a:t>term</a:t>
            </a:r>
            <a:r>
              <a:rPr sz="2150" spc="-65" dirty="0">
                <a:solidFill>
                  <a:srgbClr val="575756"/>
                </a:solidFill>
                <a:latin typeface="Helvetica"/>
                <a:cs typeface="Helvetica"/>
              </a:rPr>
              <a:t> </a:t>
            </a:r>
            <a:r>
              <a:rPr sz="2150" spc="-15" dirty="0">
                <a:solidFill>
                  <a:srgbClr val="575756"/>
                </a:solidFill>
                <a:latin typeface="Helvetica"/>
                <a:cs typeface="Helvetica"/>
              </a:rPr>
              <a:t>co-</a:t>
            </a:r>
            <a:r>
              <a:rPr sz="2150" spc="-25" dirty="0">
                <a:solidFill>
                  <a:srgbClr val="575756"/>
                </a:solidFill>
                <a:latin typeface="Helvetica"/>
                <a:cs typeface="Helvetica"/>
              </a:rPr>
              <a:t>produced/co-</a:t>
            </a:r>
            <a:r>
              <a:rPr sz="2150" dirty="0">
                <a:solidFill>
                  <a:srgbClr val="575756"/>
                </a:solidFill>
                <a:latin typeface="Helvetica"/>
                <a:cs typeface="Helvetica"/>
              </a:rPr>
              <a:t>designed</a:t>
            </a:r>
            <a:r>
              <a:rPr sz="2150" spc="-60" dirty="0">
                <a:solidFill>
                  <a:srgbClr val="575756"/>
                </a:solidFill>
                <a:latin typeface="Helvetica"/>
                <a:cs typeface="Helvetica"/>
              </a:rPr>
              <a:t> </a:t>
            </a:r>
            <a:r>
              <a:rPr sz="2150" dirty="0">
                <a:solidFill>
                  <a:srgbClr val="575756"/>
                </a:solidFill>
                <a:latin typeface="Helvetica"/>
                <a:cs typeface="Helvetica"/>
              </a:rPr>
              <a:t>outcomes</a:t>
            </a:r>
            <a:r>
              <a:rPr sz="2150" spc="-65" dirty="0">
                <a:solidFill>
                  <a:srgbClr val="575756"/>
                </a:solidFill>
                <a:latin typeface="Helvetica"/>
                <a:cs typeface="Helvetica"/>
              </a:rPr>
              <a:t> </a:t>
            </a:r>
            <a:r>
              <a:rPr sz="2150" dirty="0">
                <a:solidFill>
                  <a:srgbClr val="575756"/>
                </a:solidFill>
                <a:latin typeface="Helvetica"/>
                <a:cs typeface="Helvetica"/>
              </a:rPr>
              <a:t>based</a:t>
            </a:r>
            <a:r>
              <a:rPr sz="2150" spc="-65" dirty="0">
                <a:solidFill>
                  <a:srgbClr val="575756"/>
                </a:solidFill>
                <a:latin typeface="Helvetica"/>
                <a:cs typeface="Helvetica"/>
              </a:rPr>
              <a:t> </a:t>
            </a:r>
            <a:r>
              <a:rPr sz="2150" spc="-10" dirty="0">
                <a:solidFill>
                  <a:srgbClr val="575756"/>
                </a:solidFill>
                <a:latin typeface="Helvetica"/>
                <a:cs typeface="Helvetica"/>
              </a:rPr>
              <a:t>contracts</a:t>
            </a:r>
            <a:endParaRPr sz="2150">
              <a:latin typeface="Helvetica"/>
              <a:cs typeface="Helvetica"/>
            </a:endParaRPr>
          </a:p>
          <a:p>
            <a:pPr marL="326390" marR="5080" indent="-314325">
              <a:lnSpc>
                <a:spcPct val="100000"/>
              </a:lnSpc>
              <a:spcBef>
                <a:spcPts val="1645"/>
              </a:spcBef>
              <a:buClr>
                <a:srgbClr val="1273B8"/>
              </a:buClr>
              <a:buChar char="•"/>
              <a:tabLst>
                <a:tab pos="326390" algn="l"/>
              </a:tabLst>
            </a:pPr>
            <a:r>
              <a:rPr sz="2150" dirty="0">
                <a:solidFill>
                  <a:srgbClr val="575756"/>
                </a:solidFill>
                <a:latin typeface="Helvetica"/>
                <a:cs typeface="Helvetica"/>
              </a:rPr>
              <a:t>Continue</a:t>
            </a:r>
            <a:r>
              <a:rPr sz="2150" spc="-75" dirty="0">
                <a:solidFill>
                  <a:srgbClr val="575756"/>
                </a:solidFill>
                <a:latin typeface="Helvetica"/>
                <a:cs typeface="Helvetica"/>
              </a:rPr>
              <a:t> </a:t>
            </a:r>
            <a:r>
              <a:rPr sz="2150" dirty="0">
                <a:solidFill>
                  <a:srgbClr val="575756"/>
                </a:solidFill>
                <a:latin typeface="Helvetica"/>
                <a:cs typeface="Helvetica"/>
              </a:rPr>
              <a:t>to</a:t>
            </a:r>
            <a:r>
              <a:rPr sz="2150" spc="-70" dirty="0">
                <a:solidFill>
                  <a:srgbClr val="575756"/>
                </a:solidFill>
                <a:latin typeface="Helvetica"/>
                <a:cs typeface="Helvetica"/>
              </a:rPr>
              <a:t> </a:t>
            </a:r>
            <a:r>
              <a:rPr sz="2150" dirty="0">
                <a:solidFill>
                  <a:srgbClr val="575756"/>
                </a:solidFill>
                <a:latin typeface="Helvetica"/>
                <a:cs typeface="Helvetica"/>
              </a:rPr>
              <a:t>ring</a:t>
            </a:r>
            <a:r>
              <a:rPr sz="2150" spc="-75" dirty="0">
                <a:solidFill>
                  <a:srgbClr val="575756"/>
                </a:solidFill>
                <a:latin typeface="Helvetica"/>
                <a:cs typeface="Helvetica"/>
              </a:rPr>
              <a:t> </a:t>
            </a:r>
            <a:r>
              <a:rPr sz="2150" dirty="0">
                <a:solidFill>
                  <a:srgbClr val="575756"/>
                </a:solidFill>
                <a:latin typeface="Helvetica"/>
                <a:cs typeface="Helvetica"/>
              </a:rPr>
              <a:t>fence</a:t>
            </a:r>
            <a:r>
              <a:rPr sz="2150" spc="-70" dirty="0">
                <a:solidFill>
                  <a:srgbClr val="575756"/>
                </a:solidFill>
                <a:latin typeface="Helvetica"/>
                <a:cs typeface="Helvetica"/>
              </a:rPr>
              <a:t> </a:t>
            </a:r>
            <a:r>
              <a:rPr sz="2150" dirty="0">
                <a:solidFill>
                  <a:srgbClr val="575756"/>
                </a:solidFill>
                <a:latin typeface="Helvetica"/>
                <a:cs typeface="Helvetica"/>
              </a:rPr>
              <a:t>funded</a:t>
            </a:r>
            <a:r>
              <a:rPr sz="2150" spc="-70" dirty="0">
                <a:solidFill>
                  <a:srgbClr val="575756"/>
                </a:solidFill>
                <a:latin typeface="Helvetica"/>
                <a:cs typeface="Helvetica"/>
              </a:rPr>
              <a:t> </a:t>
            </a:r>
            <a:r>
              <a:rPr sz="2150" dirty="0">
                <a:solidFill>
                  <a:srgbClr val="575756"/>
                </a:solidFill>
                <a:latin typeface="Helvetica"/>
                <a:cs typeface="Helvetica"/>
              </a:rPr>
              <a:t>to</a:t>
            </a:r>
            <a:r>
              <a:rPr sz="2150" spc="-75" dirty="0">
                <a:solidFill>
                  <a:srgbClr val="575756"/>
                </a:solidFill>
                <a:latin typeface="Helvetica"/>
                <a:cs typeface="Helvetica"/>
              </a:rPr>
              <a:t> </a:t>
            </a:r>
            <a:r>
              <a:rPr sz="2150" dirty="0">
                <a:solidFill>
                  <a:srgbClr val="575756"/>
                </a:solidFill>
                <a:latin typeface="Helvetica"/>
                <a:cs typeface="Helvetica"/>
              </a:rPr>
              <a:t>support</a:t>
            </a:r>
            <a:r>
              <a:rPr sz="2150" spc="-70" dirty="0">
                <a:solidFill>
                  <a:srgbClr val="575756"/>
                </a:solidFill>
                <a:latin typeface="Helvetica"/>
                <a:cs typeface="Helvetica"/>
              </a:rPr>
              <a:t> </a:t>
            </a:r>
            <a:r>
              <a:rPr sz="2150" dirty="0">
                <a:solidFill>
                  <a:srgbClr val="575756"/>
                </a:solidFill>
                <a:latin typeface="Helvetica"/>
                <a:cs typeface="Helvetica"/>
              </a:rPr>
              <a:t>the</a:t>
            </a:r>
            <a:r>
              <a:rPr sz="2150" spc="-70" dirty="0">
                <a:solidFill>
                  <a:srgbClr val="575756"/>
                </a:solidFill>
                <a:latin typeface="Helvetica"/>
                <a:cs typeface="Helvetica"/>
              </a:rPr>
              <a:t> </a:t>
            </a:r>
            <a:r>
              <a:rPr sz="2150" dirty="0">
                <a:solidFill>
                  <a:srgbClr val="575756"/>
                </a:solidFill>
                <a:latin typeface="Helvetica"/>
                <a:cs typeface="Helvetica"/>
              </a:rPr>
              <a:t>training,</a:t>
            </a:r>
            <a:r>
              <a:rPr sz="2150" spc="-75" dirty="0">
                <a:solidFill>
                  <a:srgbClr val="575756"/>
                </a:solidFill>
                <a:latin typeface="Helvetica"/>
                <a:cs typeface="Helvetica"/>
              </a:rPr>
              <a:t> </a:t>
            </a:r>
            <a:r>
              <a:rPr sz="2150" dirty="0">
                <a:solidFill>
                  <a:srgbClr val="575756"/>
                </a:solidFill>
                <a:latin typeface="Helvetica"/>
                <a:cs typeface="Helvetica"/>
              </a:rPr>
              <a:t>education</a:t>
            </a:r>
            <a:r>
              <a:rPr sz="2150" spc="-70" dirty="0">
                <a:solidFill>
                  <a:srgbClr val="575756"/>
                </a:solidFill>
                <a:latin typeface="Helvetica"/>
                <a:cs typeface="Helvetica"/>
              </a:rPr>
              <a:t> </a:t>
            </a:r>
            <a:r>
              <a:rPr sz="2150" dirty="0">
                <a:solidFill>
                  <a:srgbClr val="575756"/>
                </a:solidFill>
                <a:latin typeface="Helvetica"/>
                <a:cs typeface="Helvetica"/>
              </a:rPr>
              <a:t>and</a:t>
            </a:r>
            <a:r>
              <a:rPr sz="2150" spc="-75" dirty="0">
                <a:solidFill>
                  <a:srgbClr val="575756"/>
                </a:solidFill>
                <a:latin typeface="Helvetica"/>
                <a:cs typeface="Helvetica"/>
              </a:rPr>
              <a:t> </a:t>
            </a:r>
            <a:r>
              <a:rPr sz="2150" dirty="0">
                <a:solidFill>
                  <a:srgbClr val="575756"/>
                </a:solidFill>
                <a:latin typeface="Helvetica"/>
                <a:cs typeface="Helvetica"/>
              </a:rPr>
              <a:t>development</a:t>
            </a:r>
            <a:r>
              <a:rPr sz="2150" spc="-70" dirty="0">
                <a:solidFill>
                  <a:srgbClr val="575756"/>
                </a:solidFill>
                <a:latin typeface="Helvetica"/>
                <a:cs typeface="Helvetica"/>
              </a:rPr>
              <a:t> </a:t>
            </a:r>
            <a:r>
              <a:rPr sz="2150" dirty="0">
                <a:solidFill>
                  <a:srgbClr val="575756"/>
                </a:solidFill>
                <a:latin typeface="Helvetica"/>
                <a:cs typeface="Helvetica"/>
              </a:rPr>
              <a:t>of</a:t>
            </a:r>
            <a:r>
              <a:rPr sz="2150" spc="-70" dirty="0">
                <a:solidFill>
                  <a:srgbClr val="575756"/>
                </a:solidFill>
                <a:latin typeface="Helvetica"/>
                <a:cs typeface="Helvetica"/>
              </a:rPr>
              <a:t> </a:t>
            </a:r>
            <a:r>
              <a:rPr sz="2150" dirty="0">
                <a:solidFill>
                  <a:srgbClr val="575756"/>
                </a:solidFill>
                <a:latin typeface="Helvetica"/>
                <a:cs typeface="Helvetica"/>
              </a:rPr>
              <a:t>the</a:t>
            </a:r>
            <a:r>
              <a:rPr sz="2150" spc="-75" dirty="0">
                <a:solidFill>
                  <a:srgbClr val="575756"/>
                </a:solidFill>
                <a:latin typeface="Helvetica"/>
                <a:cs typeface="Helvetica"/>
              </a:rPr>
              <a:t> </a:t>
            </a:r>
            <a:r>
              <a:rPr sz="2150" dirty="0">
                <a:solidFill>
                  <a:srgbClr val="575756"/>
                </a:solidFill>
                <a:latin typeface="Helvetica"/>
                <a:cs typeface="Helvetica"/>
              </a:rPr>
              <a:t>primary</a:t>
            </a:r>
            <a:r>
              <a:rPr sz="2150" spc="-70" dirty="0">
                <a:solidFill>
                  <a:srgbClr val="575756"/>
                </a:solidFill>
                <a:latin typeface="Helvetica"/>
                <a:cs typeface="Helvetica"/>
              </a:rPr>
              <a:t> </a:t>
            </a:r>
            <a:r>
              <a:rPr sz="2150" spc="-20" dirty="0">
                <a:solidFill>
                  <a:srgbClr val="575756"/>
                </a:solidFill>
                <a:latin typeface="Helvetica"/>
                <a:cs typeface="Helvetica"/>
              </a:rPr>
              <a:t>care </a:t>
            </a:r>
            <a:r>
              <a:rPr sz="2150" spc="-10" dirty="0">
                <a:solidFill>
                  <a:srgbClr val="575756"/>
                </a:solidFill>
                <a:latin typeface="Helvetica"/>
                <a:cs typeface="Helvetica"/>
              </a:rPr>
              <a:t>workforce</a:t>
            </a:r>
            <a:endParaRPr sz="2150">
              <a:latin typeface="Helvetica"/>
              <a:cs typeface="Helvetica"/>
            </a:endParaRPr>
          </a:p>
          <a:p>
            <a:pPr marL="326390" marR="113030" indent="-314325">
              <a:lnSpc>
                <a:spcPct val="100000"/>
              </a:lnSpc>
              <a:spcBef>
                <a:spcPts val="1630"/>
              </a:spcBef>
              <a:buClr>
                <a:srgbClr val="1273B8"/>
              </a:buClr>
              <a:buChar char="•"/>
              <a:tabLst>
                <a:tab pos="326390" algn="l"/>
              </a:tabLst>
            </a:pPr>
            <a:r>
              <a:rPr sz="2150" dirty="0">
                <a:solidFill>
                  <a:srgbClr val="575756"/>
                </a:solidFill>
                <a:latin typeface="Helvetica"/>
                <a:cs typeface="Helvetica"/>
              </a:rPr>
              <a:t>A</a:t>
            </a:r>
            <a:r>
              <a:rPr sz="2150" spc="-150" dirty="0">
                <a:solidFill>
                  <a:srgbClr val="575756"/>
                </a:solidFill>
                <a:latin typeface="Helvetica"/>
                <a:cs typeface="Helvetica"/>
              </a:rPr>
              <a:t> </a:t>
            </a:r>
            <a:r>
              <a:rPr sz="2150" dirty="0">
                <a:solidFill>
                  <a:srgbClr val="575756"/>
                </a:solidFill>
                <a:latin typeface="Helvetica"/>
                <a:cs typeface="Helvetica"/>
              </a:rPr>
              <a:t>greater</a:t>
            </a:r>
            <a:r>
              <a:rPr sz="2150" spc="-60" dirty="0">
                <a:solidFill>
                  <a:srgbClr val="575756"/>
                </a:solidFill>
                <a:latin typeface="Helvetica"/>
                <a:cs typeface="Helvetica"/>
              </a:rPr>
              <a:t> </a:t>
            </a:r>
            <a:r>
              <a:rPr sz="2150" dirty="0">
                <a:solidFill>
                  <a:srgbClr val="575756"/>
                </a:solidFill>
                <a:latin typeface="Helvetica"/>
                <a:cs typeface="Helvetica"/>
              </a:rPr>
              <a:t>system</a:t>
            </a:r>
            <a:r>
              <a:rPr sz="2150" spc="-55" dirty="0">
                <a:solidFill>
                  <a:srgbClr val="575756"/>
                </a:solidFill>
                <a:latin typeface="Helvetica"/>
                <a:cs typeface="Helvetica"/>
              </a:rPr>
              <a:t> </a:t>
            </a:r>
            <a:r>
              <a:rPr sz="2150" spc="-10" dirty="0">
                <a:solidFill>
                  <a:srgbClr val="575756"/>
                </a:solidFill>
                <a:latin typeface="Helvetica"/>
                <a:cs typeface="Helvetica"/>
              </a:rPr>
              <a:t>understanding</a:t>
            </a:r>
            <a:r>
              <a:rPr sz="2150" spc="-50" dirty="0">
                <a:solidFill>
                  <a:srgbClr val="575756"/>
                </a:solidFill>
                <a:latin typeface="Helvetica"/>
                <a:cs typeface="Helvetica"/>
              </a:rPr>
              <a:t> </a:t>
            </a:r>
            <a:r>
              <a:rPr sz="2150" dirty="0">
                <a:solidFill>
                  <a:srgbClr val="575756"/>
                </a:solidFill>
                <a:latin typeface="Helvetica"/>
                <a:cs typeface="Helvetica"/>
              </a:rPr>
              <a:t>of</a:t>
            </a:r>
            <a:r>
              <a:rPr sz="2150" spc="-55" dirty="0">
                <a:solidFill>
                  <a:srgbClr val="575756"/>
                </a:solidFill>
                <a:latin typeface="Helvetica"/>
                <a:cs typeface="Helvetica"/>
              </a:rPr>
              <a:t> </a:t>
            </a:r>
            <a:r>
              <a:rPr sz="2150" dirty="0">
                <a:solidFill>
                  <a:srgbClr val="575756"/>
                </a:solidFill>
                <a:latin typeface="Helvetica"/>
                <a:cs typeface="Helvetica"/>
              </a:rPr>
              <a:t>primary</a:t>
            </a:r>
            <a:r>
              <a:rPr sz="2150" spc="-50" dirty="0">
                <a:solidFill>
                  <a:srgbClr val="575756"/>
                </a:solidFill>
                <a:latin typeface="Helvetica"/>
                <a:cs typeface="Helvetica"/>
              </a:rPr>
              <a:t> </a:t>
            </a:r>
            <a:r>
              <a:rPr sz="2150" dirty="0">
                <a:solidFill>
                  <a:srgbClr val="575756"/>
                </a:solidFill>
                <a:latin typeface="Helvetica"/>
                <a:cs typeface="Helvetica"/>
              </a:rPr>
              <a:t>care</a:t>
            </a:r>
            <a:r>
              <a:rPr sz="2150" spc="-50" dirty="0">
                <a:solidFill>
                  <a:srgbClr val="575756"/>
                </a:solidFill>
                <a:latin typeface="Helvetica"/>
                <a:cs typeface="Helvetica"/>
              </a:rPr>
              <a:t> </a:t>
            </a:r>
            <a:r>
              <a:rPr sz="2150" dirty="0">
                <a:solidFill>
                  <a:srgbClr val="575756"/>
                </a:solidFill>
                <a:latin typeface="Helvetica"/>
                <a:cs typeface="Helvetica"/>
              </a:rPr>
              <a:t>–</a:t>
            </a:r>
            <a:r>
              <a:rPr sz="2150" spc="-55" dirty="0">
                <a:solidFill>
                  <a:srgbClr val="575756"/>
                </a:solidFill>
                <a:latin typeface="Helvetica"/>
                <a:cs typeface="Helvetica"/>
              </a:rPr>
              <a:t> </a:t>
            </a:r>
            <a:r>
              <a:rPr sz="2150" dirty="0">
                <a:solidFill>
                  <a:srgbClr val="575756"/>
                </a:solidFill>
                <a:latin typeface="Helvetica"/>
                <a:cs typeface="Helvetica"/>
              </a:rPr>
              <a:t>how</a:t>
            </a:r>
            <a:r>
              <a:rPr sz="2150" spc="-50" dirty="0">
                <a:solidFill>
                  <a:srgbClr val="575756"/>
                </a:solidFill>
                <a:latin typeface="Helvetica"/>
                <a:cs typeface="Helvetica"/>
              </a:rPr>
              <a:t> </a:t>
            </a:r>
            <a:r>
              <a:rPr sz="2150" dirty="0">
                <a:solidFill>
                  <a:srgbClr val="575756"/>
                </a:solidFill>
                <a:latin typeface="Helvetica"/>
                <a:cs typeface="Helvetica"/>
              </a:rPr>
              <a:t>it</a:t>
            </a:r>
            <a:r>
              <a:rPr sz="2150" spc="-50" dirty="0">
                <a:solidFill>
                  <a:srgbClr val="575756"/>
                </a:solidFill>
                <a:latin typeface="Helvetica"/>
                <a:cs typeface="Helvetica"/>
              </a:rPr>
              <a:t> </a:t>
            </a:r>
            <a:r>
              <a:rPr sz="2150" dirty="0">
                <a:solidFill>
                  <a:srgbClr val="575756"/>
                </a:solidFill>
                <a:latin typeface="Helvetica"/>
                <a:cs typeface="Helvetica"/>
              </a:rPr>
              <a:t>is</a:t>
            </a:r>
            <a:r>
              <a:rPr sz="2150" spc="-55" dirty="0">
                <a:solidFill>
                  <a:srgbClr val="575756"/>
                </a:solidFill>
                <a:latin typeface="Helvetica"/>
                <a:cs typeface="Helvetica"/>
              </a:rPr>
              <a:t> </a:t>
            </a:r>
            <a:r>
              <a:rPr sz="2150" spc="-10" dirty="0">
                <a:solidFill>
                  <a:srgbClr val="575756"/>
                </a:solidFill>
                <a:latin typeface="Helvetica"/>
                <a:cs typeface="Helvetica"/>
              </a:rPr>
              <a:t>contracted</a:t>
            </a:r>
            <a:r>
              <a:rPr sz="2150" spc="-50" dirty="0">
                <a:solidFill>
                  <a:srgbClr val="575756"/>
                </a:solidFill>
                <a:latin typeface="Helvetica"/>
                <a:cs typeface="Helvetica"/>
              </a:rPr>
              <a:t> </a:t>
            </a:r>
            <a:r>
              <a:rPr sz="2150" dirty="0">
                <a:solidFill>
                  <a:srgbClr val="575756"/>
                </a:solidFill>
                <a:latin typeface="Helvetica"/>
                <a:cs typeface="Helvetica"/>
              </a:rPr>
              <a:t>and</a:t>
            </a:r>
            <a:r>
              <a:rPr sz="2150" spc="-50" dirty="0">
                <a:solidFill>
                  <a:srgbClr val="575756"/>
                </a:solidFill>
                <a:latin typeface="Helvetica"/>
                <a:cs typeface="Helvetica"/>
              </a:rPr>
              <a:t> </a:t>
            </a:r>
            <a:r>
              <a:rPr sz="2150" dirty="0">
                <a:solidFill>
                  <a:srgbClr val="575756"/>
                </a:solidFill>
                <a:latin typeface="Helvetica"/>
                <a:cs typeface="Helvetica"/>
              </a:rPr>
              <a:t>works</a:t>
            </a:r>
            <a:r>
              <a:rPr sz="2150" spc="-55" dirty="0">
                <a:solidFill>
                  <a:srgbClr val="575756"/>
                </a:solidFill>
                <a:latin typeface="Helvetica"/>
                <a:cs typeface="Helvetica"/>
              </a:rPr>
              <a:t> </a:t>
            </a:r>
            <a:r>
              <a:rPr sz="2150" dirty="0">
                <a:solidFill>
                  <a:srgbClr val="575756"/>
                </a:solidFill>
                <a:latin typeface="Helvetica"/>
                <a:cs typeface="Helvetica"/>
              </a:rPr>
              <a:t>and</a:t>
            </a:r>
            <a:r>
              <a:rPr sz="2150" spc="-50" dirty="0">
                <a:solidFill>
                  <a:srgbClr val="575756"/>
                </a:solidFill>
                <a:latin typeface="Helvetica"/>
                <a:cs typeface="Helvetica"/>
              </a:rPr>
              <a:t> </a:t>
            </a:r>
            <a:r>
              <a:rPr sz="2150" dirty="0">
                <a:solidFill>
                  <a:srgbClr val="575756"/>
                </a:solidFill>
                <a:latin typeface="Helvetica"/>
                <a:cs typeface="Helvetica"/>
              </a:rPr>
              <a:t>the</a:t>
            </a:r>
            <a:r>
              <a:rPr sz="2150" spc="-55" dirty="0">
                <a:solidFill>
                  <a:srgbClr val="575756"/>
                </a:solidFill>
                <a:latin typeface="Helvetica"/>
                <a:cs typeface="Helvetica"/>
              </a:rPr>
              <a:t> </a:t>
            </a:r>
            <a:r>
              <a:rPr sz="2150" dirty="0">
                <a:solidFill>
                  <a:srgbClr val="575756"/>
                </a:solidFill>
                <a:latin typeface="Helvetica"/>
                <a:cs typeface="Helvetica"/>
              </a:rPr>
              <a:t>makeup</a:t>
            </a:r>
            <a:r>
              <a:rPr sz="2150" spc="-50" dirty="0">
                <a:solidFill>
                  <a:srgbClr val="575756"/>
                </a:solidFill>
                <a:latin typeface="Helvetica"/>
                <a:cs typeface="Helvetica"/>
              </a:rPr>
              <a:t> </a:t>
            </a:r>
            <a:r>
              <a:rPr sz="2150" spc="-25" dirty="0">
                <a:solidFill>
                  <a:srgbClr val="575756"/>
                </a:solidFill>
                <a:latin typeface="Helvetica"/>
                <a:cs typeface="Helvetica"/>
              </a:rPr>
              <a:t>of </a:t>
            </a:r>
            <a:r>
              <a:rPr sz="2150" dirty="0">
                <a:solidFill>
                  <a:srgbClr val="575756"/>
                </a:solidFill>
                <a:latin typeface="Helvetica"/>
                <a:cs typeface="Helvetica"/>
              </a:rPr>
              <a:t>the</a:t>
            </a:r>
            <a:r>
              <a:rPr sz="2150" spc="-45" dirty="0">
                <a:solidFill>
                  <a:srgbClr val="575756"/>
                </a:solidFill>
                <a:latin typeface="Helvetica"/>
                <a:cs typeface="Helvetica"/>
              </a:rPr>
              <a:t> </a:t>
            </a:r>
            <a:r>
              <a:rPr sz="2150" spc="-10" dirty="0">
                <a:solidFill>
                  <a:srgbClr val="575756"/>
                </a:solidFill>
                <a:latin typeface="Helvetica"/>
                <a:cs typeface="Helvetica"/>
              </a:rPr>
              <a:t>workforce</a:t>
            </a:r>
            <a:endParaRPr sz="2150">
              <a:latin typeface="Helvetica"/>
              <a:cs typeface="Helvetica"/>
            </a:endParaRPr>
          </a:p>
          <a:p>
            <a:pPr marL="326390" indent="-313690">
              <a:lnSpc>
                <a:spcPct val="100000"/>
              </a:lnSpc>
              <a:spcBef>
                <a:spcPts val="1635"/>
              </a:spcBef>
              <a:buClr>
                <a:srgbClr val="1273B8"/>
              </a:buClr>
              <a:buChar char="•"/>
              <a:tabLst>
                <a:tab pos="326390" algn="l"/>
              </a:tabLst>
            </a:pPr>
            <a:r>
              <a:rPr sz="2150" dirty="0">
                <a:solidFill>
                  <a:srgbClr val="575756"/>
                </a:solidFill>
                <a:latin typeface="Helvetica"/>
                <a:cs typeface="Helvetica"/>
              </a:rPr>
              <a:t>Sharing</a:t>
            </a:r>
            <a:r>
              <a:rPr sz="2150" spc="-85" dirty="0">
                <a:solidFill>
                  <a:srgbClr val="575756"/>
                </a:solidFill>
                <a:latin typeface="Helvetica"/>
                <a:cs typeface="Helvetica"/>
              </a:rPr>
              <a:t> </a:t>
            </a:r>
            <a:r>
              <a:rPr sz="2150" dirty="0">
                <a:solidFill>
                  <a:srgbClr val="575756"/>
                </a:solidFill>
                <a:latin typeface="Helvetica"/>
                <a:cs typeface="Helvetica"/>
              </a:rPr>
              <a:t>best</a:t>
            </a:r>
            <a:r>
              <a:rPr sz="2150" spc="-85" dirty="0">
                <a:solidFill>
                  <a:srgbClr val="575756"/>
                </a:solidFill>
                <a:latin typeface="Helvetica"/>
                <a:cs typeface="Helvetica"/>
              </a:rPr>
              <a:t> </a:t>
            </a:r>
            <a:r>
              <a:rPr sz="2150" dirty="0">
                <a:solidFill>
                  <a:srgbClr val="575756"/>
                </a:solidFill>
                <a:latin typeface="Helvetica"/>
                <a:cs typeface="Helvetica"/>
              </a:rPr>
              <a:t>practice</a:t>
            </a:r>
            <a:r>
              <a:rPr sz="2150" spc="-85" dirty="0">
                <a:solidFill>
                  <a:srgbClr val="575756"/>
                </a:solidFill>
                <a:latin typeface="Helvetica"/>
                <a:cs typeface="Helvetica"/>
              </a:rPr>
              <a:t> </a:t>
            </a:r>
            <a:r>
              <a:rPr sz="2150" dirty="0">
                <a:solidFill>
                  <a:srgbClr val="575756"/>
                </a:solidFill>
                <a:latin typeface="Helvetica"/>
                <a:cs typeface="Helvetica"/>
              </a:rPr>
              <a:t>and</a:t>
            </a:r>
            <a:r>
              <a:rPr sz="2150" spc="-85" dirty="0">
                <a:solidFill>
                  <a:srgbClr val="575756"/>
                </a:solidFill>
                <a:latin typeface="Helvetica"/>
                <a:cs typeface="Helvetica"/>
              </a:rPr>
              <a:t> </a:t>
            </a:r>
            <a:r>
              <a:rPr sz="2150" spc="-10" dirty="0">
                <a:solidFill>
                  <a:srgbClr val="575756"/>
                </a:solidFill>
                <a:latin typeface="Helvetica"/>
                <a:cs typeface="Helvetica"/>
              </a:rPr>
              <a:t>supporting</a:t>
            </a:r>
            <a:r>
              <a:rPr sz="2150" spc="-85" dirty="0">
                <a:solidFill>
                  <a:srgbClr val="575756"/>
                </a:solidFill>
                <a:latin typeface="Helvetica"/>
                <a:cs typeface="Helvetica"/>
              </a:rPr>
              <a:t> </a:t>
            </a:r>
            <a:r>
              <a:rPr sz="2150" dirty="0">
                <a:solidFill>
                  <a:srgbClr val="575756"/>
                </a:solidFill>
                <a:latin typeface="Helvetica"/>
                <a:cs typeface="Helvetica"/>
              </a:rPr>
              <a:t>innovative</a:t>
            </a:r>
            <a:r>
              <a:rPr sz="2150" spc="-85" dirty="0">
                <a:solidFill>
                  <a:srgbClr val="575756"/>
                </a:solidFill>
                <a:latin typeface="Helvetica"/>
                <a:cs typeface="Helvetica"/>
              </a:rPr>
              <a:t> </a:t>
            </a:r>
            <a:r>
              <a:rPr sz="2150" dirty="0">
                <a:solidFill>
                  <a:srgbClr val="575756"/>
                </a:solidFill>
                <a:latin typeface="Helvetica"/>
                <a:cs typeface="Helvetica"/>
              </a:rPr>
              <a:t>working</a:t>
            </a:r>
            <a:r>
              <a:rPr sz="2150" spc="-80" dirty="0">
                <a:solidFill>
                  <a:srgbClr val="575756"/>
                </a:solidFill>
                <a:latin typeface="Helvetica"/>
                <a:cs typeface="Helvetica"/>
              </a:rPr>
              <a:t> </a:t>
            </a:r>
            <a:r>
              <a:rPr sz="2150" dirty="0">
                <a:solidFill>
                  <a:srgbClr val="575756"/>
                </a:solidFill>
                <a:latin typeface="Helvetica"/>
                <a:cs typeface="Helvetica"/>
              </a:rPr>
              <a:t>and</a:t>
            </a:r>
            <a:r>
              <a:rPr sz="2150" spc="-85" dirty="0">
                <a:solidFill>
                  <a:srgbClr val="575756"/>
                </a:solidFill>
                <a:latin typeface="Helvetica"/>
                <a:cs typeface="Helvetica"/>
              </a:rPr>
              <a:t> </a:t>
            </a:r>
            <a:r>
              <a:rPr sz="2150" dirty="0">
                <a:solidFill>
                  <a:srgbClr val="575756"/>
                </a:solidFill>
                <a:latin typeface="Helvetica"/>
                <a:cs typeface="Helvetica"/>
              </a:rPr>
              <a:t>delivery</a:t>
            </a:r>
            <a:r>
              <a:rPr sz="2150" spc="-85" dirty="0">
                <a:solidFill>
                  <a:srgbClr val="575756"/>
                </a:solidFill>
                <a:latin typeface="Helvetica"/>
                <a:cs typeface="Helvetica"/>
              </a:rPr>
              <a:t> </a:t>
            </a:r>
            <a:r>
              <a:rPr sz="2150" spc="-10" dirty="0">
                <a:solidFill>
                  <a:srgbClr val="575756"/>
                </a:solidFill>
                <a:latin typeface="Helvetica"/>
                <a:cs typeface="Helvetica"/>
              </a:rPr>
              <a:t>models</a:t>
            </a:r>
            <a:endParaRPr sz="2150">
              <a:latin typeface="Helvetica"/>
              <a:cs typeface="Helvetica"/>
            </a:endParaRPr>
          </a:p>
          <a:p>
            <a:pPr marL="326390" marR="328295" indent="-314325">
              <a:lnSpc>
                <a:spcPct val="100000"/>
              </a:lnSpc>
              <a:spcBef>
                <a:spcPts val="1639"/>
              </a:spcBef>
              <a:buClr>
                <a:srgbClr val="1273B8"/>
              </a:buClr>
              <a:buChar char="•"/>
              <a:tabLst>
                <a:tab pos="326390" algn="l"/>
              </a:tabLst>
            </a:pPr>
            <a:r>
              <a:rPr sz="2150" dirty="0">
                <a:solidFill>
                  <a:srgbClr val="575756"/>
                </a:solidFill>
                <a:latin typeface="Helvetica"/>
                <a:cs typeface="Helvetica"/>
              </a:rPr>
              <a:t>Ensure</a:t>
            </a:r>
            <a:r>
              <a:rPr sz="2150" spc="-70" dirty="0">
                <a:solidFill>
                  <a:srgbClr val="575756"/>
                </a:solidFill>
                <a:latin typeface="Helvetica"/>
                <a:cs typeface="Helvetica"/>
              </a:rPr>
              <a:t> </a:t>
            </a:r>
            <a:r>
              <a:rPr sz="2150" dirty="0">
                <a:solidFill>
                  <a:srgbClr val="575756"/>
                </a:solidFill>
                <a:latin typeface="Helvetica"/>
                <a:cs typeface="Helvetica"/>
              </a:rPr>
              <a:t>alignment</a:t>
            </a:r>
            <a:r>
              <a:rPr sz="2150" spc="-65" dirty="0">
                <a:solidFill>
                  <a:srgbClr val="575756"/>
                </a:solidFill>
                <a:latin typeface="Helvetica"/>
                <a:cs typeface="Helvetica"/>
              </a:rPr>
              <a:t> </a:t>
            </a:r>
            <a:r>
              <a:rPr sz="2150" dirty="0">
                <a:solidFill>
                  <a:srgbClr val="575756"/>
                </a:solidFill>
                <a:latin typeface="Helvetica"/>
                <a:cs typeface="Helvetica"/>
              </a:rPr>
              <a:t>with</a:t>
            </a:r>
            <a:r>
              <a:rPr sz="2150" spc="-70" dirty="0">
                <a:solidFill>
                  <a:srgbClr val="575756"/>
                </a:solidFill>
                <a:latin typeface="Helvetica"/>
                <a:cs typeface="Helvetica"/>
              </a:rPr>
              <a:t> </a:t>
            </a:r>
            <a:r>
              <a:rPr sz="2150" dirty="0">
                <a:solidFill>
                  <a:srgbClr val="575756"/>
                </a:solidFill>
                <a:latin typeface="Helvetica"/>
                <a:cs typeface="Helvetica"/>
              </a:rPr>
              <a:t>our</a:t>
            </a:r>
            <a:r>
              <a:rPr sz="2150" spc="-65" dirty="0">
                <a:solidFill>
                  <a:srgbClr val="575756"/>
                </a:solidFill>
                <a:latin typeface="Helvetica"/>
                <a:cs typeface="Helvetica"/>
              </a:rPr>
              <a:t> </a:t>
            </a:r>
            <a:r>
              <a:rPr sz="2150" dirty="0">
                <a:solidFill>
                  <a:srgbClr val="575756"/>
                </a:solidFill>
                <a:latin typeface="Helvetica"/>
                <a:cs typeface="Helvetica"/>
              </a:rPr>
              <a:t>key</a:t>
            </a:r>
            <a:r>
              <a:rPr sz="2150" spc="-65" dirty="0">
                <a:solidFill>
                  <a:srgbClr val="575756"/>
                </a:solidFill>
                <a:latin typeface="Helvetica"/>
                <a:cs typeface="Helvetica"/>
              </a:rPr>
              <a:t> </a:t>
            </a:r>
            <a:r>
              <a:rPr sz="2150" dirty="0">
                <a:solidFill>
                  <a:srgbClr val="575756"/>
                </a:solidFill>
                <a:latin typeface="Helvetica"/>
                <a:cs typeface="Helvetica"/>
              </a:rPr>
              <a:t>enablers</a:t>
            </a:r>
            <a:r>
              <a:rPr sz="2150" spc="-70" dirty="0">
                <a:solidFill>
                  <a:srgbClr val="575756"/>
                </a:solidFill>
                <a:latin typeface="Helvetica"/>
                <a:cs typeface="Helvetica"/>
              </a:rPr>
              <a:t> </a:t>
            </a:r>
            <a:r>
              <a:rPr sz="2150" dirty="0">
                <a:solidFill>
                  <a:srgbClr val="575756"/>
                </a:solidFill>
                <a:latin typeface="Helvetica"/>
                <a:cs typeface="Helvetica"/>
              </a:rPr>
              <a:t>–</a:t>
            </a:r>
            <a:r>
              <a:rPr sz="2150" spc="-65" dirty="0">
                <a:solidFill>
                  <a:srgbClr val="575756"/>
                </a:solidFill>
                <a:latin typeface="Helvetica"/>
                <a:cs typeface="Helvetica"/>
              </a:rPr>
              <a:t> </a:t>
            </a:r>
            <a:r>
              <a:rPr sz="2150" dirty="0">
                <a:solidFill>
                  <a:srgbClr val="575756"/>
                </a:solidFill>
                <a:latin typeface="Helvetica"/>
                <a:cs typeface="Helvetica"/>
              </a:rPr>
              <a:t>Primary</a:t>
            </a:r>
            <a:r>
              <a:rPr sz="2150" spc="-70" dirty="0">
                <a:solidFill>
                  <a:srgbClr val="575756"/>
                </a:solidFill>
                <a:latin typeface="Helvetica"/>
                <a:cs typeface="Helvetica"/>
              </a:rPr>
              <a:t> </a:t>
            </a:r>
            <a:r>
              <a:rPr sz="2150" dirty="0">
                <a:solidFill>
                  <a:srgbClr val="575756"/>
                </a:solidFill>
                <a:latin typeface="Helvetica"/>
                <a:cs typeface="Helvetica"/>
              </a:rPr>
              <a:t>Care</a:t>
            </a:r>
            <a:r>
              <a:rPr sz="2150" spc="-65" dirty="0">
                <a:solidFill>
                  <a:srgbClr val="575756"/>
                </a:solidFill>
                <a:latin typeface="Helvetica"/>
                <a:cs typeface="Helvetica"/>
              </a:rPr>
              <a:t> </a:t>
            </a:r>
            <a:r>
              <a:rPr sz="2150" spc="-20" dirty="0">
                <a:solidFill>
                  <a:srgbClr val="575756"/>
                </a:solidFill>
                <a:latin typeface="Helvetica"/>
                <a:cs typeface="Helvetica"/>
              </a:rPr>
              <a:t>Strategy,</a:t>
            </a:r>
            <a:r>
              <a:rPr sz="2150" spc="-65" dirty="0">
                <a:solidFill>
                  <a:srgbClr val="575756"/>
                </a:solidFill>
                <a:latin typeface="Helvetica"/>
                <a:cs typeface="Helvetica"/>
              </a:rPr>
              <a:t> </a:t>
            </a:r>
            <a:r>
              <a:rPr sz="2150" dirty="0">
                <a:solidFill>
                  <a:srgbClr val="575756"/>
                </a:solidFill>
                <a:latin typeface="Helvetica"/>
                <a:cs typeface="Helvetica"/>
              </a:rPr>
              <a:t>One</a:t>
            </a:r>
            <a:r>
              <a:rPr sz="2150" spc="-70" dirty="0">
                <a:solidFill>
                  <a:srgbClr val="575756"/>
                </a:solidFill>
                <a:latin typeface="Helvetica"/>
                <a:cs typeface="Helvetica"/>
              </a:rPr>
              <a:t> </a:t>
            </a:r>
            <a:r>
              <a:rPr sz="2150" dirty="0">
                <a:solidFill>
                  <a:srgbClr val="575756"/>
                </a:solidFill>
                <a:latin typeface="Helvetica"/>
                <a:cs typeface="Helvetica"/>
              </a:rPr>
              <a:t>People</a:t>
            </a:r>
            <a:r>
              <a:rPr sz="2150" spc="-65" dirty="0">
                <a:solidFill>
                  <a:srgbClr val="575756"/>
                </a:solidFill>
                <a:latin typeface="Helvetica"/>
                <a:cs typeface="Helvetica"/>
              </a:rPr>
              <a:t> </a:t>
            </a:r>
            <a:r>
              <a:rPr sz="2150" dirty="0">
                <a:solidFill>
                  <a:srgbClr val="575756"/>
                </a:solidFill>
                <a:latin typeface="Helvetica"/>
                <a:cs typeface="Helvetica"/>
              </a:rPr>
              <a:t>Plan</a:t>
            </a:r>
            <a:r>
              <a:rPr sz="2150" spc="-70" dirty="0">
                <a:solidFill>
                  <a:srgbClr val="575756"/>
                </a:solidFill>
                <a:latin typeface="Helvetica"/>
                <a:cs typeface="Helvetica"/>
              </a:rPr>
              <a:t> </a:t>
            </a:r>
            <a:r>
              <a:rPr sz="2150" dirty="0">
                <a:solidFill>
                  <a:srgbClr val="575756"/>
                </a:solidFill>
                <a:latin typeface="Helvetica"/>
                <a:cs typeface="Helvetica"/>
              </a:rPr>
              <a:t>and</a:t>
            </a:r>
            <a:r>
              <a:rPr sz="2150" spc="-65" dirty="0">
                <a:solidFill>
                  <a:srgbClr val="575756"/>
                </a:solidFill>
                <a:latin typeface="Helvetica"/>
                <a:cs typeface="Helvetica"/>
              </a:rPr>
              <a:t> </a:t>
            </a:r>
            <a:r>
              <a:rPr sz="2150" dirty="0">
                <a:solidFill>
                  <a:srgbClr val="575756"/>
                </a:solidFill>
                <a:latin typeface="Helvetica"/>
                <a:cs typeface="Helvetica"/>
              </a:rPr>
              <a:t>digital</a:t>
            </a:r>
            <a:r>
              <a:rPr sz="2150" spc="-65" dirty="0">
                <a:solidFill>
                  <a:srgbClr val="575756"/>
                </a:solidFill>
                <a:latin typeface="Helvetica"/>
                <a:cs typeface="Helvetica"/>
              </a:rPr>
              <a:t> </a:t>
            </a:r>
            <a:r>
              <a:rPr sz="2150" spc="-25" dirty="0">
                <a:solidFill>
                  <a:srgbClr val="575756"/>
                </a:solidFill>
                <a:latin typeface="Helvetica"/>
                <a:cs typeface="Helvetica"/>
              </a:rPr>
              <a:t>and </a:t>
            </a:r>
            <a:r>
              <a:rPr sz="2150" dirty="0">
                <a:solidFill>
                  <a:srgbClr val="575756"/>
                </a:solidFill>
                <a:latin typeface="Helvetica"/>
                <a:cs typeface="Helvetica"/>
              </a:rPr>
              <a:t>estates</a:t>
            </a:r>
            <a:r>
              <a:rPr sz="2150" spc="-75" dirty="0">
                <a:solidFill>
                  <a:srgbClr val="575756"/>
                </a:solidFill>
                <a:latin typeface="Helvetica"/>
                <a:cs typeface="Helvetica"/>
              </a:rPr>
              <a:t> </a:t>
            </a:r>
            <a:r>
              <a:rPr sz="2150" spc="-10" dirty="0">
                <a:solidFill>
                  <a:srgbClr val="575756"/>
                </a:solidFill>
                <a:latin typeface="Helvetica"/>
                <a:cs typeface="Helvetica"/>
              </a:rPr>
              <a:t>strategy</a:t>
            </a:r>
            <a:endParaRPr sz="2150">
              <a:latin typeface="Helvetica"/>
              <a:cs typeface="Helvetica"/>
            </a:endParaRPr>
          </a:p>
        </p:txBody>
      </p:sp>
      <p:sp>
        <p:nvSpPr>
          <p:cNvPr id="8" name="object 8"/>
          <p:cNvSpPr/>
          <p:nvPr/>
        </p:nvSpPr>
        <p:spPr>
          <a:xfrm>
            <a:off x="5674807" y="2819695"/>
            <a:ext cx="0" cy="4751070"/>
          </a:xfrm>
          <a:custGeom>
            <a:avLst/>
            <a:gdLst/>
            <a:ahLst/>
            <a:cxnLst/>
            <a:rect l="l" t="t" r="r" b="b"/>
            <a:pathLst>
              <a:path h="4751070">
                <a:moveTo>
                  <a:pt x="0" y="0"/>
                </a:moveTo>
                <a:lnTo>
                  <a:pt x="0" y="4750755"/>
                </a:lnTo>
              </a:path>
            </a:pathLst>
          </a:custGeom>
          <a:ln w="10470">
            <a:solidFill>
              <a:srgbClr val="1273B8"/>
            </a:solidFill>
          </a:ln>
        </p:spPr>
        <p:txBody>
          <a:bodyPr wrap="square" lIns="0" tIns="0" rIns="0" bIns="0" rtlCol="0"/>
          <a:lstStyle/>
          <a:p>
            <a:endParaRPr/>
          </a:p>
        </p:txBody>
      </p:sp>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1535"/>
              </a:lnSpc>
            </a:pPr>
            <a:r>
              <a:rPr dirty="0"/>
              <a:t>Primary</a:t>
            </a:r>
            <a:r>
              <a:rPr spc="30" dirty="0"/>
              <a:t> </a:t>
            </a:r>
            <a:r>
              <a:rPr dirty="0"/>
              <a:t>Care</a:t>
            </a:r>
            <a:r>
              <a:rPr spc="35" dirty="0"/>
              <a:t> </a:t>
            </a:r>
            <a:r>
              <a:rPr dirty="0"/>
              <a:t>People</a:t>
            </a:r>
            <a:r>
              <a:rPr spc="35" dirty="0"/>
              <a:t> </a:t>
            </a:r>
            <a:r>
              <a:rPr spc="-20" dirty="0"/>
              <a:t>Plan</a:t>
            </a:r>
          </a:p>
        </p:txBody>
      </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38100">
              <a:lnSpc>
                <a:spcPts val="1535"/>
              </a:lnSpc>
            </a:pPr>
            <a:fld id="{81D60167-4931-47E6-BA6A-407CBD079E47}" type="slidenum">
              <a:rPr spc="-25" dirty="0"/>
              <a:t>44</a:t>
            </a:fld>
            <a:endParaRPr spc="-25"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1047088" y="4693883"/>
          <a:ext cx="18086705" cy="5313045"/>
        </p:xfrm>
        <a:graphic>
          <a:graphicData uri="http://schemas.openxmlformats.org/drawingml/2006/table">
            <a:tbl>
              <a:tblPr firstRow="1" bandRow="1">
                <a:tableStyleId>{2D5ABB26-0587-4C30-8999-92F81FD0307C}</a:tableStyleId>
              </a:tblPr>
              <a:tblGrid>
                <a:gridCol w="2913380">
                  <a:extLst>
                    <a:ext uri="{9D8B030D-6E8A-4147-A177-3AD203B41FA5}">
                      <a16:colId xmlns:a16="http://schemas.microsoft.com/office/drawing/2014/main" val="20000"/>
                    </a:ext>
                  </a:extLst>
                </a:gridCol>
                <a:gridCol w="3883660">
                  <a:extLst>
                    <a:ext uri="{9D8B030D-6E8A-4147-A177-3AD203B41FA5}">
                      <a16:colId xmlns:a16="http://schemas.microsoft.com/office/drawing/2014/main" val="20001"/>
                    </a:ext>
                  </a:extLst>
                </a:gridCol>
                <a:gridCol w="3853815">
                  <a:extLst>
                    <a:ext uri="{9D8B030D-6E8A-4147-A177-3AD203B41FA5}">
                      <a16:colId xmlns:a16="http://schemas.microsoft.com/office/drawing/2014/main" val="20002"/>
                    </a:ext>
                  </a:extLst>
                </a:gridCol>
                <a:gridCol w="2159634">
                  <a:extLst>
                    <a:ext uri="{9D8B030D-6E8A-4147-A177-3AD203B41FA5}">
                      <a16:colId xmlns:a16="http://schemas.microsoft.com/office/drawing/2014/main" val="20003"/>
                    </a:ext>
                  </a:extLst>
                </a:gridCol>
                <a:gridCol w="5198109">
                  <a:extLst>
                    <a:ext uri="{9D8B030D-6E8A-4147-A177-3AD203B41FA5}">
                      <a16:colId xmlns:a16="http://schemas.microsoft.com/office/drawing/2014/main" val="20004"/>
                    </a:ext>
                  </a:extLst>
                </a:gridCol>
              </a:tblGrid>
              <a:tr h="1162050">
                <a:tc rowSpan="3">
                  <a:txBody>
                    <a:bodyPr/>
                    <a:lstStyle/>
                    <a:p>
                      <a:pPr>
                        <a:lnSpc>
                          <a:spcPct val="100000"/>
                        </a:lnSpc>
                      </a:pPr>
                      <a:endParaRPr sz="2100">
                        <a:latin typeface="Times New Roman"/>
                        <a:cs typeface="Times New Roman"/>
                      </a:endParaRPr>
                    </a:p>
                  </a:txBody>
                  <a:tcPr marL="0" marR="0" marT="0" marB="0"/>
                </a:tc>
                <a:tc>
                  <a:txBody>
                    <a:bodyPr/>
                    <a:lstStyle/>
                    <a:p>
                      <a:pPr marL="193675" marR="457834" algn="just">
                        <a:lnSpc>
                          <a:spcPct val="100000"/>
                        </a:lnSpc>
                        <a:spcBef>
                          <a:spcPts val="1150"/>
                        </a:spcBef>
                      </a:pPr>
                      <a:r>
                        <a:rPr sz="2150" u="sng" dirty="0">
                          <a:solidFill>
                            <a:srgbClr val="5576AF"/>
                          </a:solidFill>
                          <a:uFill>
                            <a:solidFill>
                              <a:srgbClr val="5576AF"/>
                            </a:solidFill>
                          </a:uFill>
                          <a:latin typeface="Helvetica"/>
                          <a:cs typeface="Helvetica"/>
                          <a:hlinkClick r:id="rId2"/>
                        </a:rPr>
                        <a:t>Health</a:t>
                      </a:r>
                      <a:r>
                        <a:rPr sz="2150" u="sng" spc="-110" dirty="0">
                          <a:solidFill>
                            <a:srgbClr val="5576AF"/>
                          </a:solidFill>
                          <a:uFill>
                            <a:solidFill>
                              <a:srgbClr val="5576AF"/>
                            </a:solidFill>
                          </a:uFill>
                          <a:latin typeface="Helvetica"/>
                          <a:cs typeface="Helvetica"/>
                          <a:hlinkClick r:id="rId2"/>
                        </a:rPr>
                        <a:t> </a:t>
                      </a:r>
                      <a:r>
                        <a:rPr sz="2150" u="sng" dirty="0">
                          <a:solidFill>
                            <a:srgbClr val="5576AF"/>
                          </a:solidFill>
                          <a:uFill>
                            <a:solidFill>
                              <a:srgbClr val="5576AF"/>
                            </a:solidFill>
                          </a:uFill>
                          <a:latin typeface="Helvetica"/>
                          <a:cs typeface="Helvetica"/>
                          <a:hlinkClick r:id="rId2"/>
                        </a:rPr>
                        <a:t>Education</a:t>
                      </a:r>
                      <a:r>
                        <a:rPr sz="2150" u="sng" spc="-114" dirty="0">
                          <a:solidFill>
                            <a:srgbClr val="5576AF"/>
                          </a:solidFill>
                          <a:uFill>
                            <a:solidFill>
                              <a:srgbClr val="5576AF"/>
                            </a:solidFill>
                          </a:uFill>
                          <a:latin typeface="Helvetica"/>
                          <a:cs typeface="Helvetica"/>
                          <a:hlinkClick r:id="rId2"/>
                        </a:rPr>
                        <a:t> </a:t>
                      </a:r>
                      <a:r>
                        <a:rPr sz="2150" u="sng" dirty="0">
                          <a:solidFill>
                            <a:srgbClr val="5576AF"/>
                          </a:solidFill>
                          <a:uFill>
                            <a:solidFill>
                              <a:srgbClr val="5576AF"/>
                            </a:solidFill>
                          </a:uFill>
                          <a:latin typeface="Helvetica"/>
                          <a:cs typeface="Helvetica"/>
                          <a:hlinkClick r:id="rId2"/>
                        </a:rPr>
                        <a:t>England</a:t>
                      </a:r>
                      <a:r>
                        <a:rPr sz="2150" u="sng" spc="-110" dirty="0">
                          <a:solidFill>
                            <a:srgbClr val="5576AF"/>
                          </a:solidFill>
                          <a:uFill>
                            <a:solidFill>
                              <a:srgbClr val="5576AF"/>
                            </a:solidFill>
                          </a:uFill>
                          <a:latin typeface="Helvetica"/>
                          <a:cs typeface="Helvetica"/>
                          <a:hlinkClick r:id="rId2"/>
                        </a:rPr>
                        <a:t> </a:t>
                      </a:r>
                      <a:r>
                        <a:rPr sz="2150" spc="-110" dirty="0">
                          <a:solidFill>
                            <a:srgbClr val="5576AF"/>
                          </a:solidFill>
                          <a:latin typeface="Helvetica"/>
                          <a:cs typeface="Helvetica"/>
                        </a:rPr>
                        <a:t> </a:t>
                      </a:r>
                      <a:r>
                        <a:rPr sz="2150" u="sng" dirty="0">
                          <a:solidFill>
                            <a:srgbClr val="5576AF"/>
                          </a:solidFill>
                          <a:uFill>
                            <a:solidFill>
                              <a:srgbClr val="5576AF"/>
                            </a:solidFill>
                          </a:uFill>
                          <a:latin typeface="Helvetica"/>
                          <a:cs typeface="Helvetica"/>
                          <a:hlinkClick r:id="rId2"/>
                        </a:rPr>
                        <a:t>(HEE) Quality Framework </a:t>
                      </a:r>
                      <a:r>
                        <a:rPr sz="2150" dirty="0">
                          <a:solidFill>
                            <a:srgbClr val="5576AF"/>
                          </a:solidFill>
                          <a:latin typeface="Helvetica"/>
                          <a:cs typeface="Helvetica"/>
                        </a:rPr>
                        <a:t> </a:t>
                      </a:r>
                      <a:r>
                        <a:rPr sz="2150" u="heavy" dirty="0">
                          <a:solidFill>
                            <a:srgbClr val="5576AF"/>
                          </a:solidFill>
                          <a:uFill>
                            <a:solidFill>
                              <a:srgbClr val="5576AF"/>
                            </a:solidFill>
                          </a:uFill>
                          <a:latin typeface="Helvetica"/>
                          <a:cs typeface="Helvetica"/>
                          <a:hlinkClick r:id="rId2"/>
                        </a:rPr>
                        <a:t>from</a:t>
                      </a:r>
                      <a:r>
                        <a:rPr sz="2150" u="heavy" spc="-50" dirty="0">
                          <a:solidFill>
                            <a:srgbClr val="5576AF"/>
                          </a:solidFill>
                          <a:uFill>
                            <a:solidFill>
                              <a:srgbClr val="5576AF"/>
                            </a:solidFill>
                          </a:uFill>
                          <a:latin typeface="Helvetica"/>
                          <a:cs typeface="Helvetica"/>
                          <a:hlinkClick r:id="rId2"/>
                        </a:rPr>
                        <a:t> </a:t>
                      </a:r>
                      <a:r>
                        <a:rPr sz="2150" u="heavy" dirty="0">
                          <a:solidFill>
                            <a:srgbClr val="5576AF"/>
                          </a:solidFill>
                          <a:uFill>
                            <a:solidFill>
                              <a:srgbClr val="5576AF"/>
                            </a:solidFill>
                          </a:uFill>
                          <a:latin typeface="Helvetica"/>
                          <a:cs typeface="Helvetica"/>
                          <a:hlinkClick r:id="rId2"/>
                        </a:rPr>
                        <a:t>2021</a:t>
                      </a:r>
                      <a:r>
                        <a:rPr sz="2150" u="heavy" spc="-45" dirty="0">
                          <a:solidFill>
                            <a:srgbClr val="5576AF"/>
                          </a:solidFill>
                          <a:uFill>
                            <a:solidFill>
                              <a:srgbClr val="5576AF"/>
                            </a:solidFill>
                          </a:uFill>
                          <a:latin typeface="Helvetica"/>
                          <a:cs typeface="Helvetica"/>
                          <a:hlinkClick r:id="rId2"/>
                        </a:rPr>
                        <a:t> </a:t>
                      </a:r>
                      <a:r>
                        <a:rPr sz="2150" u="heavy" dirty="0">
                          <a:solidFill>
                            <a:srgbClr val="5576AF"/>
                          </a:solidFill>
                          <a:uFill>
                            <a:solidFill>
                              <a:srgbClr val="5576AF"/>
                            </a:solidFill>
                          </a:uFill>
                          <a:latin typeface="Helvetica"/>
                          <a:cs typeface="Helvetica"/>
                          <a:hlinkClick r:id="rId2"/>
                        </a:rPr>
                        <a:t>—</a:t>
                      </a:r>
                      <a:r>
                        <a:rPr sz="2150" u="heavy" spc="-50" dirty="0">
                          <a:solidFill>
                            <a:srgbClr val="5576AF"/>
                          </a:solidFill>
                          <a:uFill>
                            <a:solidFill>
                              <a:srgbClr val="5576AF"/>
                            </a:solidFill>
                          </a:uFill>
                          <a:latin typeface="Helvetica"/>
                          <a:cs typeface="Helvetica"/>
                          <a:hlinkClick r:id="rId2"/>
                        </a:rPr>
                        <a:t> </a:t>
                      </a:r>
                      <a:r>
                        <a:rPr sz="2150" u="heavy" spc="-10" dirty="0">
                          <a:solidFill>
                            <a:srgbClr val="5576AF"/>
                          </a:solidFill>
                          <a:uFill>
                            <a:solidFill>
                              <a:srgbClr val="5576AF"/>
                            </a:solidFill>
                          </a:uFill>
                          <a:latin typeface="Helvetica"/>
                          <a:cs typeface="Helvetica"/>
                          <a:hlinkClick r:id="rId2"/>
                        </a:rPr>
                        <a:t>Publications</a:t>
                      </a:r>
                      <a:endParaRPr sz="2150">
                        <a:latin typeface="Helvetica"/>
                        <a:cs typeface="Helvetica"/>
                      </a:endParaRPr>
                    </a:p>
                  </a:txBody>
                  <a:tcPr marL="0" marR="0" marT="146050" marB="0"/>
                </a:tc>
                <a:tc gridSpan="3">
                  <a:txBody>
                    <a:bodyPr/>
                    <a:lstStyle/>
                    <a:p>
                      <a:pPr marL="255270">
                        <a:lnSpc>
                          <a:spcPts val="2075"/>
                        </a:lnSpc>
                        <a:tabLst>
                          <a:tab pos="6386195" algn="l"/>
                        </a:tabLst>
                      </a:pPr>
                      <a:r>
                        <a:rPr sz="2150" dirty="0">
                          <a:solidFill>
                            <a:srgbClr val="575756"/>
                          </a:solidFill>
                          <a:latin typeface="Helvetica"/>
                          <a:cs typeface="Helvetica"/>
                        </a:rPr>
                        <a:t>Lead</a:t>
                      </a:r>
                      <a:r>
                        <a:rPr sz="2150" spc="-55" dirty="0">
                          <a:solidFill>
                            <a:srgbClr val="575756"/>
                          </a:solidFill>
                          <a:latin typeface="Helvetica"/>
                          <a:cs typeface="Helvetica"/>
                        </a:rPr>
                        <a:t> </a:t>
                      </a:r>
                      <a:r>
                        <a:rPr sz="2150" dirty="0">
                          <a:solidFill>
                            <a:srgbClr val="575756"/>
                          </a:solidFill>
                          <a:latin typeface="Helvetica"/>
                          <a:cs typeface="Helvetica"/>
                        </a:rPr>
                        <a:t>is</a:t>
                      </a:r>
                      <a:r>
                        <a:rPr sz="2150" spc="-50" dirty="0">
                          <a:solidFill>
                            <a:srgbClr val="575756"/>
                          </a:solidFill>
                          <a:latin typeface="Helvetica"/>
                          <a:cs typeface="Helvetica"/>
                        </a:rPr>
                        <a:t> </a:t>
                      </a:r>
                      <a:r>
                        <a:rPr sz="2150" spc="-10" dirty="0">
                          <a:solidFill>
                            <a:srgbClr val="575756"/>
                          </a:solidFill>
                          <a:latin typeface="Helvetica"/>
                          <a:cs typeface="Helvetica"/>
                        </a:rPr>
                        <a:t>implementing</a:t>
                      </a:r>
                      <a:r>
                        <a:rPr sz="2150" spc="-55" dirty="0">
                          <a:solidFill>
                            <a:srgbClr val="575756"/>
                          </a:solidFill>
                          <a:latin typeface="Helvetica"/>
                          <a:cs typeface="Helvetica"/>
                        </a:rPr>
                        <a:t> </a:t>
                      </a:r>
                      <a:r>
                        <a:rPr sz="2150" spc="-25" dirty="0">
                          <a:solidFill>
                            <a:srgbClr val="575756"/>
                          </a:solidFill>
                          <a:latin typeface="Helvetica"/>
                          <a:cs typeface="Helvetica"/>
                        </a:rPr>
                        <a:t>the</a:t>
                      </a:r>
                      <a:r>
                        <a:rPr sz="2150" dirty="0">
                          <a:solidFill>
                            <a:srgbClr val="575756"/>
                          </a:solidFill>
                          <a:latin typeface="Helvetica"/>
                          <a:cs typeface="Helvetica"/>
                        </a:rPr>
                        <a:t>	about</a:t>
                      </a:r>
                      <a:r>
                        <a:rPr sz="2150" spc="-75" dirty="0">
                          <a:solidFill>
                            <a:srgbClr val="575756"/>
                          </a:solidFill>
                          <a:latin typeface="Helvetica"/>
                          <a:cs typeface="Helvetica"/>
                        </a:rPr>
                        <a:t> </a:t>
                      </a:r>
                      <a:r>
                        <a:rPr sz="2150" dirty="0">
                          <a:solidFill>
                            <a:srgbClr val="575756"/>
                          </a:solidFill>
                          <a:latin typeface="Helvetica"/>
                          <a:cs typeface="Helvetica"/>
                        </a:rPr>
                        <a:t>investing</a:t>
                      </a:r>
                      <a:r>
                        <a:rPr sz="2150" spc="-75" dirty="0">
                          <a:solidFill>
                            <a:srgbClr val="575756"/>
                          </a:solidFill>
                          <a:latin typeface="Helvetica"/>
                          <a:cs typeface="Helvetica"/>
                        </a:rPr>
                        <a:t> </a:t>
                      </a:r>
                      <a:r>
                        <a:rPr sz="2150" dirty="0">
                          <a:solidFill>
                            <a:srgbClr val="575756"/>
                          </a:solidFill>
                          <a:latin typeface="Helvetica"/>
                          <a:cs typeface="Helvetica"/>
                        </a:rPr>
                        <a:t>in</a:t>
                      </a:r>
                      <a:r>
                        <a:rPr sz="2150" spc="-75" dirty="0">
                          <a:solidFill>
                            <a:srgbClr val="575756"/>
                          </a:solidFill>
                          <a:latin typeface="Helvetica"/>
                          <a:cs typeface="Helvetica"/>
                        </a:rPr>
                        <a:t> </a:t>
                      </a:r>
                      <a:r>
                        <a:rPr sz="2150" dirty="0">
                          <a:solidFill>
                            <a:srgbClr val="575756"/>
                          </a:solidFill>
                          <a:latin typeface="Helvetica"/>
                          <a:cs typeface="Helvetica"/>
                        </a:rPr>
                        <a:t>the</a:t>
                      </a:r>
                      <a:r>
                        <a:rPr sz="2150" spc="-75" dirty="0">
                          <a:solidFill>
                            <a:srgbClr val="575756"/>
                          </a:solidFill>
                          <a:latin typeface="Helvetica"/>
                          <a:cs typeface="Helvetica"/>
                        </a:rPr>
                        <a:t> </a:t>
                      </a:r>
                      <a:r>
                        <a:rPr sz="2150" dirty="0">
                          <a:solidFill>
                            <a:srgbClr val="575756"/>
                          </a:solidFill>
                          <a:latin typeface="Helvetica"/>
                          <a:cs typeface="Helvetica"/>
                        </a:rPr>
                        <a:t>future</a:t>
                      </a:r>
                      <a:r>
                        <a:rPr sz="2150" spc="-75" dirty="0">
                          <a:solidFill>
                            <a:srgbClr val="575756"/>
                          </a:solidFill>
                          <a:latin typeface="Helvetica"/>
                          <a:cs typeface="Helvetica"/>
                        </a:rPr>
                        <a:t> </a:t>
                      </a:r>
                      <a:r>
                        <a:rPr sz="2150" spc="-10" dirty="0">
                          <a:solidFill>
                            <a:srgbClr val="575756"/>
                          </a:solidFill>
                          <a:latin typeface="Helvetica"/>
                          <a:cs typeface="Helvetica"/>
                        </a:rPr>
                        <a:t>workforce</a:t>
                      </a:r>
                      <a:endParaRPr sz="2150">
                        <a:latin typeface="Helvetica"/>
                        <a:cs typeface="Helvetica"/>
                      </a:endParaRPr>
                    </a:p>
                    <a:p>
                      <a:pPr marL="255270">
                        <a:lnSpc>
                          <a:spcPts val="2570"/>
                        </a:lnSpc>
                        <a:tabLst>
                          <a:tab pos="6386195" algn="l"/>
                        </a:tabLst>
                      </a:pPr>
                      <a:r>
                        <a:rPr sz="2150" dirty="0">
                          <a:solidFill>
                            <a:srgbClr val="575756"/>
                          </a:solidFill>
                          <a:latin typeface="Helvetica"/>
                          <a:cs typeface="Helvetica"/>
                        </a:rPr>
                        <a:t>framework</a:t>
                      </a:r>
                      <a:r>
                        <a:rPr sz="2150" spc="-70" dirty="0">
                          <a:solidFill>
                            <a:srgbClr val="575756"/>
                          </a:solidFill>
                          <a:latin typeface="Helvetica"/>
                          <a:cs typeface="Helvetica"/>
                        </a:rPr>
                        <a:t> </a:t>
                      </a:r>
                      <a:r>
                        <a:rPr sz="2150" dirty="0">
                          <a:solidFill>
                            <a:srgbClr val="575756"/>
                          </a:solidFill>
                          <a:latin typeface="Helvetica"/>
                          <a:cs typeface="Helvetica"/>
                        </a:rPr>
                        <a:t>in</a:t>
                      </a:r>
                      <a:r>
                        <a:rPr sz="2150" spc="-65" dirty="0">
                          <a:solidFill>
                            <a:srgbClr val="575756"/>
                          </a:solidFill>
                          <a:latin typeface="Helvetica"/>
                          <a:cs typeface="Helvetica"/>
                        </a:rPr>
                        <a:t> </a:t>
                      </a:r>
                      <a:r>
                        <a:rPr sz="2150" spc="-10" dirty="0">
                          <a:solidFill>
                            <a:srgbClr val="575756"/>
                          </a:solidFill>
                          <a:latin typeface="Helvetica"/>
                          <a:cs typeface="Helvetica"/>
                        </a:rPr>
                        <a:t>partnership</a:t>
                      </a:r>
                      <a:r>
                        <a:rPr sz="2150" dirty="0">
                          <a:solidFill>
                            <a:srgbClr val="575756"/>
                          </a:solidFill>
                          <a:latin typeface="Helvetica"/>
                          <a:cs typeface="Helvetica"/>
                        </a:rPr>
                        <a:t>	pipeline</a:t>
                      </a:r>
                      <a:r>
                        <a:rPr sz="2150" spc="-55" dirty="0">
                          <a:solidFill>
                            <a:srgbClr val="575756"/>
                          </a:solidFill>
                          <a:latin typeface="Helvetica"/>
                          <a:cs typeface="Helvetica"/>
                        </a:rPr>
                        <a:t> </a:t>
                      </a:r>
                      <a:r>
                        <a:rPr sz="2150" dirty="0">
                          <a:solidFill>
                            <a:srgbClr val="575756"/>
                          </a:solidFill>
                          <a:latin typeface="Helvetica"/>
                          <a:cs typeface="Helvetica"/>
                        </a:rPr>
                        <a:t>–</a:t>
                      </a:r>
                      <a:r>
                        <a:rPr sz="2150" spc="-55" dirty="0">
                          <a:solidFill>
                            <a:srgbClr val="575756"/>
                          </a:solidFill>
                          <a:latin typeface="Helvetica"/>
                          <a:cs typeface="Helvetica"/>
                        </a:rPr>
                        <a:t> </a:t>
                      </a:r>
                      <a:r>
                        <a:rPr sz="2150" dirty="0">
                          <a:solidFill>
                            <a:srgbClr val="575756"/>
                          </a:solidFill>
                          <a:latin typeface="Helvetica"/>
                          <a:cs typeface="Helvetica"/>
                        </a:rPr>
                        <a:t>a</a:t>
                      </a:r>
                      <a:r>
                        <a:rPr sz="2150" spc="-55" dirty="0">
                          <a:solidFill>
                            <a:srgbClr val="575756"/>
                          </a:solidFill>
                          <a:latin typeface="Helvetica"/>
                          <a:cs typeface="Helvetica"/>
                        </a:rPr>
                        <a:t> </a:t>
                      </a:r>
                      <a:r>
                        <a:rPr sz="2150" dirty="0">
                          <a:solidFill>
                            <a:srgbClr val="575756"/>
                          </a:solidFill>
                          <a:latin typeface="Helvetica"/>
                          <a:cs typeface="Helvetica"/>
                        </a:rPr>
                        <a:t>key</a:t>
                      </a:r>
                      <a:r>
                        <a:rPr sz="2150" spc="-55" dirty="0">
                          <a:solidFill>
                            <a:srgbClr val="575756"/>
                          </a:solidFill>
                          <a:latin typeface="Helvetica"/>
                          <a:cs typeface="Helvetica"/>
                        </a:rPr>
                        <a:t> </a:t>
                      </a:r>
                      <a:r>
                        <a:rPr sz="2150" dirty="0">
                          <a:solidFill>
                            <a:srgbClr val="575756"/>
                          </a:solidFill>
                          <a:latin typeface="Helvetica"/>
                          <a:cs typeface="Helvetica"/>
                        </a:rPr>
                        <a:t>objective</a:t>
                      </a:r>
                      <a:r>
                        <a:rPr sz="2150" spc="-55" dirty="0">
                          <a:solidFill>
                            <a:srgbClr val="575756"/>
                          </a:solidFill>
                          <a:latin typeface="Helvetica"/>
                          <a:cs typeface="Helvetica"/>
                        </a:rPr>
                        <a:t> </a:t>
                      </a:r>
                      <a:r>
                        <a:rPr sz="2150" dirty="0">
                          <a:solidFill>
                            <a:srgbClr val="575756"/>
                          </a:solidFill>
                          <a:latin typeface="Helvetica"/>
                          <a:cs typeface="Helvetica"/>
                        </a:rPr>
                        <a:t>of</a:t>
                      </a:r>
                      <a:r>
                        <a:rPr sz="2150" spc="-55" dirty="0">
                          <a:solidFill>
                            <a:srgbClr val="575756"/>
                          </a:solidFill>
                          <a:latin typeface="Helvetica"/>
                          <a:cs typeface="Helvetica"/>
                        </a:rPr>
                        <a:t> </a:t>
                      </a:r>
                      <a:r>
                        <a:rPr sz="2150" dirty="0">
                          <a:solidFill>
                            <a:srgbClr val="575756"/>
                          </a:solidFill>
                          <a:latin typeface="Helvetica"/>
                          <a:cs typeface="Helvetica"/>
                        </a:rPr>
                        <a:t>the</a:t>
                      </a:r>
                      <a:r>
                        <a:rPr sz="2150" spc="-55" dirty="0">
                          <a:solidFill>
                            <a:srgbClr val="575756"/>
                          </a:solidFill>
                          <a:latin typeface="Helvetica"/>
                          <a:cs typeface="Helvetica"/>
                        </a:rPr>
                        <a:t> </a:t>
                      </a:r>
                      <a:r>
                        <a:rPr sz="2150" spc="-25" dirty="0">
                          <a:solidFill>
                            <a:srgbClr val="575756"/>
                          </a:solidFill>
                          <a:latin typeface="Helvetica"/>
                          <a:cs typeface="Helvetica"/>
                        </a:rPr>
                        <a:t>NHS</a:t>
                      </a:r>
                      <a:endParaRPr sz="2150">
                        <a:latin typeface="Helvetica"/>
                        <a:cs typeface="Helvetica"/>
                      </a:endParaRPr>
                    </a:p>
                    <a:p>
                      <a:pPr marL="255270">
                        <a:lnSpc>
                          <a:spcPts val="2575"/>
                        </a:lnSpc>
                        <a:tabLst>
                          <a:tab pos="6386195" algn="l"/>
                        </a:tabLst>
                      </a:pPr>
                      <a:r>
                        <a:rPr sz="2150" dirty="0">
                          <a:solidFill>
                            <a:srgbClr val="575756"/>
                          </a:solidFill>
                          <a:latin typeface="Helvetica"/>
                          <a:cs typeface="Helvetica"/>
                        </a:rPr>
                        <a:t>with</a:t>
                      </a:r>
                      <a:r>
                        <a:rPr sz="2150" spc="-60" dirty="0">
                          <a:solidFill>
                            <a:srgbClr val="575756"/>
                          </a:solidFill>
                          <a:latin typeface="Helvetica"/>
                          <a:cs typeface="Helvetica"/>
                        </a:rPr>
                        <a:t> </a:t>
                      </a:r>
                      <a:r>
                        <a:rPr sz="2150" dirty="0">
                          <a:solidFill>
                            <a:srgbClr val="575756"/>
                          </a:solidFill>
                          <a:latin typeface="Helvetica"/>
                          <a:cs typeface="Helvetica"/>
                        </a:rPr>
                        <a:t>GP</a:t>
                      </a:r>
                      <a:r>
                        <a:rPr sz="2150" spc="-95" dirty="0">
                          <a:solidFill>
                            <a:srgbClr val="575756"/>
                          </a:solidFill>
                          <a:latin typeface="Helvetica"/>
                          <a:cs typeface="Helvetica"/>
                        </a:rPr>
                        <a:t> </a:t>
                      </a:r>
                      <a:r>
                        <a:rPr sz="2150" dirty="0">
                          <a:solidFill>
                            <a:srgbClr val="575756"/>
                          </a:solidFill>
                          <a:latin typeface="Helvetica"/>
                          <a:cs typeface="Helvetica"/>
                        </a:rPr>
                        <a:t>practices</a:t>
                      </a:r>
                      <a:r>
                        <a:rPr sz="2150" spc="-60" dirty="0">
                          <a:solidFill>
                            <a:srgbClr val="575756"/>
                          </a:solidFill>
                          <a:latin typeface="Helvetica"/>
                          <a:cs typeface="Helvetica"/>
                        </a:rPr>
                        <a:t> </a:t>
                      </a:r>
                      <a:r>
                        <a:rPr sz="2150" dirty="0">
                          <a:solidFill>
                            <a:srgbClr val="575756"/>
                          </a:solidFill>
                          <a:latin typeface="Helvetica"/>
                          <a:cs typeface="Helvetica"/>
                        </a:rPr>
                        <a:t>and</a:t>
                      </a:r>
                      <a:r>
                        <a:rPr sz="2150" spc="-60" dirty="0">
                          <a:solidFill>
                            <a:srgbClr val="575756"/>
                          </a:solidFill>
                          <a:latin typeface="Helvetica"/>
                          <a:cs typeface="Helvetica"/>
                        </a:rPr>
                        <a:t> </a:t>
                      </a:r>
                      <a:r>
                        <a:rPr sz="2150" spc="-20" dirty="0">
                          <a:solidFill>
                            <a:srgbClr val="575756"/>
                          </a:solidFill>
                          <a:latin typeface="Helvetica"/>
                          <a:cs typeface="Helvetica"/>
                        </a:rPr>
                        <a:t>PCNs</a:t>
                      </a:r>
                      <a:r>
                        <a:rPr sz="2150" dirty="0">
                          <a:solidFill>
                            <a:srgbClr val="575756"/>
                          </a:solidFill>
                          <a:latin typeface="Helvetica"/>
                          <a:cs typeface="Helvetica"/>
                        </a:rPr>
                        <a:t>	Long</a:t>
                      </a:r>
                      <a:r>
                        <a:rPr sz="2150" spc="-110" dirty="0">
                          <a:solidFill>
                            <a:srgbClr val="575756"/>
                          </a:solidFill>
                          <a:latin typeface="Helvetica"/>
                          <a:cs typeface="Helvetica"/>
                        </a:rPr>
                        <a:t> </a:t>
                      </a:r>
                      <a:r>
                        <a:rPr sz="2150" spc="-55" dirty="0">
                          <a:solidFill>
                            <a:srgbClr val="575756"/>
                          </a:solidFill>
                          <a:latin typeface="Helvetica"/>
                          <a:cs typeface="Helvetica"/>
                        </a:rPr>
                        <a:t>Term</a:t>
                      </a:r>
                      <a:r>
                        <a:rPr sz="2150" spc="-80" dirty="0">
                          <a:solidFill>
                            <a:srgbClr val="575756"/>
                          </a:solidFill>
                          <a:latin typeface="Helvetica"/>
                          <a:cs typeface="Helvetica"/>
                        </a:rPr>
                        <a:t> </a:t>
                      </a:r>
                      <a:r>
                        <a:rPr sz="2150" spc="-10" dirty="0">
                          <a:solidFill>
                            <a:srgbClr val="575756"/>
                          </a:solidFill>
                          <a:latin typeface="Helvetica"/>
                          <a:cs typeface="Helvetica"/>
                        </a:rPr>
                        <a:t>Workforce</a:t>
                      </a:r>
                      <a:r>
                        <a:rPr sz="2150" spc="-80" dirty="0">
                          <a:solidFill>
                            <a:srgbClr val="575756"/>
                          </a:solidFill>
                          <a:latin typeface="Helvetica"/>
                          <a:cs typeface="Helvetica"/>
                        </a:rPr>
                        <a:t> </a:t>
                      </a:r>
                      <a:r>
                        <a:rPr sz="2150" spc="-20" dirty="0">
                          <a:solidFill>
                            <a:srgbClr val="575756"/>
                          </a:solidFill>
                          <a:latin typeface="Helvetica"/>
                          <a:cs typeface="Helvetica"/>
                        </a:rPr>
                        <a:t>Plan</a:t>
                      </a:r>
                      <a:endParaRPr sz="2150">
                        <a:latin typeface="Helvetica"/>
                        <a:cs typeface="Helvetica"/>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326390">
                <a:tc vMerge="1">
                  <a:txBody>
                    <a:bodyPr/>
                    <a:lstStyle/>
                    <a:p>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marL="372110">
                        <a:lnSpc>
                          <a:spcPts val="2295"/>
                        </a:lnSpc>
                      </a:pPr>
                      <a:r>
                        <a:rPr sz="2150" u="sng" dirty="0">
                          <a:solidFill>
                            <a:srgbClr val="5576AF"/>
                          </a:solidFill>
                          <a:uFill>
                            <a:solidFill>
                              <a:srgbClr val="5576AF"/>
                            </a:solidFill>
                          </a:uFill>
                          <a:latin typeface="Helvetica"/>
                          <a:cs typeface="Helvetica"/>
                          <a:hlinkClick r:id="rId3"/>
                        </a:rPr>
                        <a:t>NHS</a:t>
                      </a:r>
                      <a:r>
                        <a:rPr sz="2150" u="sng" spc="-65" dirty="0">
                          <a:solidFill>
                            <a:srgbClr val="5576AF"/>
                          </a:solidFill>
                          <a:uFill>
                            <a:solidFill>
                              <a:srgbClr val="5576AF"/>
                            </a:solidFill>
                          </a:uFill>
                          <a:latin typeface="Helvetica"/>
                          <a:cs typeface="Helvetica"/>
                          <a:hlinkClick r:id="rId3"/>
                        </a:rPr>
                        <a:t> </a:t>
                      </a:r>
                      <a:r>
                        <a:rPr sz="2150" u="sng" dirty="0">
                          <a:solidFill>
                            <a:srgbClr val="5576AF"/>
                          </a:solidFill>
                          <a:uFill>
                            <a:solidFill>
                              <a:srgbClr val="5576AF"/>
                            </a:solidFill>
                          </a:uFill>
                          <a:latin typeface="Helvetica"/>
                          <a:cs typeface="Helvetica"/>
                          <a:hlinkClick r:id="rId3"/>
                        </a:rPr>
                        <a:t>England</a:t>
                      </a:r>
                      <a:r>
                        <a:rPr sz="2150" u="sng" spc="-60" dirty="0">
                          <a:solidFill>
                            <a:srgbClr val="5576AF"/>
                          </a:solidFill>
                          <a:uFill>
                            <a:solidFill>
                              <a:srgbClr val="5576AF"/>
                            </a:solidFill>
                          </a:uFill>
                          <a:latin typeface="Helvetica"/>
                          <a:cs typeface="Helvetica"/>
                          <a:hlinkClick r:id="rId3"/>
                        </a:rPr>
                        <a:t> </a:t>
                      </a:r>
                      <a:r>
                        <a:rPr sz="2150" u="sng" dirty="0">
                          <a:solidFill>
                            <a:srgbClr val="5576AF"/>
                          </a:solidFill>
                          <a:uFill>
                            <a:solidFill>
                              <a:srgbClr val="5576AF"/>
                            </a:solidFill>
                          </a:uFill>
                          <a:latin typeface="Helvetica"/>
                          <a:cs typeface="Helvetica"/>
                          <a:hlinkClick r:id="rId3"/>
                        </a:rPr>
                        <a:t>»</a:t>
                      </a:r>
                      <a:r>
                        <a:rPr sz="2150" u="sng" spc="-60" dirty="0">
                          <a:solidFill>
                            <a:srgbClr val="5576AF"/>
                          </a:solidFill>
                          <a:uFill>
                            <a:solidFill>
                              <a:srgbClr val="5576AF"/>
                            </a:solidFill>
                          </a:uFill>
                          <a:latin typeface="Helvetica"/>
                          <a:cs typeface="Helvetica"/>
                          <a:hlinkClick r:id="rId3"/>
                        </a:rPr>
                        <a:t> </a:t>
                      </a:r>
                      <a:r>
                        <a:rPr sz="2150" u="sng" dirty="0">
                          <a:solidFill>
                            <a:srgbClr val="5576AF"/>
                          </a:solidFill>
                          <a:uFill>
                            <a:solidFill>
                              <a:srgbClr val="5576AF"/>
                            </a:solidFill>
                          </a:uFill>
                          <a:latin typeface="Helvetica"/>
                          <a:cs typeface="Helvetica"/>
                          <a:hlinkClick r:id="rId3"/>
                        </a:rPr>
                        <a:t>NHS</a:t>
                      </a:r>
                      <a:r>
                        <a:rPr sz="2150" u="sng" spc="-60" dirty="0">
                          <a:solidFill>
                            <a:srgbClr val="5576AF"/>
                          </a:solidFill>
                          <a:uFill>
                            <a:solidFill>
                              <a:srgbClr val="5576AF"/>
                            </a:solidFill>
                          </a:uFill>
                          <a:latin typeface="Helvetica"/>
                          <a:cs typeface="Helvetica"/>
                          <a:hlinkClick r:id="rId3"/>
                        </a:rPr>
                        <a:t> </a:t>
                      </a:r>
                      <a:r>
                        <a:rPr sz="2150" u="sng" dirty="0">
                          <a:solidFill>
                            <a:srgbClr val="5576AF"/>
                          </a:solidFill>
                          <a:uFill>
                            <a:solidFill>
                              <a:srgbClr val="5576AF"/>
                            </a:solidFill>
                          </a:uFill>
                          <a:latin typeface="Helvetica"/>
                          <a:cs typeface="Helvetica"/>
                          <a:hlinkClick r:id="rId3"/>
                        </a:rPr>
                        <a:t>Long</a:t>
                      </a:r>
                      <a:r>
                        <a:rPr sz="2150" u="sng" spc="-90" dirty="0">
                          <a:solidFill>
                            <a:srgbClr val="5576AF"/>
                          </a:solidFill>
                          <a:uFill>
                            <a:solidFill>
                              <a:srgbClr val="5576AF"/>
                            </a:solidFill>
                          </a:uFill>
                          <a:latin typeface="Helvetica"/>
                          <a:cs typeface="Helvetica"/>
                          <a:hlinkClick r:id="rId3"/>
                        </a:rPr>
                        <a:t> </a:t>
                      </a:r>
                      <a:r>
                        <a:rPr sz="2150" u="sng" spc="-20" dirty="0">
                          <a:solidFill>
                            <a:srgbClr val="5576AF"/>
                          </a:solidFill>
                          <a:uFill>
                            <a:solidFill>
                              <a:srgbClr val="5576AF"/>
                            </a:solidFill>
                          </a:uFill>
                          <a:latin typeface="Helvetica"/>
                          <a:cs typeface="Helvetica"/>
                          <a:hlinkClick r:id="rId3"/>
                        </a:rPr>
                        <a:t>Term</a:t>
                      </a:r>
                      <a:r>
                        <a:rPr sz="2150" u="sng" spc="535" dirty="0">
                          <a:solidFill>
                            <a:srgbClr val="5576AF"/>
                          </a:solidFill>
                          <a:uFill>
                            <a:solidFill>
                              <a:srgbClr val="5576AF"/>
                            </a:solidFill>
                          </a:uFill>
                          <a:latin typeface="Helvetica"/>
                          <a:cs typeface="Helvetica"/>
                          <a:hlinkClick r:id="rId3"/>
                        </a:rPr>
                        <a:t> </a:t>
                      </a:r>
                      <a:endParaRPr sz="2150">
                        <a:latin typeface="Helvetica"/>
                        <a:cs typeface="Helvetica"/>
                      </a:endParaRPr>
                    </a:p>
                  </a:txBody>
                  <a:tcPr marL="0" marR="0" marT="0" marB="0"/>
                </a:tc>
                <a:extLst>
                  <a:ext uri="{0D108BD9-81ED-4DB2-BD59-A6C34878D82A}">
                    <a16:rowId xmlns:a16="http://schemas.microsoft.com/office/drawing/2014/main" val="10001"/>
                  </a:ext>
                </a:extLst>
              </a:tr>
              <a:tr h="480695">
                <a:tc vMerge="1">
                  <a:txBody>
                    <a:bodyPr/>
                    <a:lstStyle/>
                    <a:p>
                      <a:endParaRPr/>
                    </a:p>
                  </a:txBody>
                  <a:tcPr marL="0" marR="0" marT="0" marB="0"/>
                </a:tc>
                <a:tc>
                  <a:txBody>
                    <a:bodyPr/>
                    <a:lstStyle/>
                    <a:p>
                      <a:pPr>
                        <a:lnSpc>
                          <a:spcPct val="100000"/>
                        </a:lnSpc>
                      </a:pPr>
                      <a:endParaRPr sz="2100">
                        <a:latin typeface="Times New Roman"/>
                        <a:cs typeface="Times New Roman"/>
                      </a:endParaRPr>
                    </a:p>
                  </a:txBody>
                  <a:tcPr marL="0" marR="0" marT="0" marB="0"/>
                </a:tc>
                <a:tc>
                  <a:txBody>
                    <a:bodyPr/>
                    <a:lstStyle/>
                    <a:p>
                      <a:pPr>
                        <a:lnSpc>
                          <a:spcPct val="100000"/>
                        </a:lnSpc>
                      </a:pPr>
                      <a:endParaRPr sz="2100">
                        <a:latin typeface="Times New Roman"/>
                        <a:cs typeface="Times New Roman"/>
                      </a:endParaRPr>
                    </a:p>
                  </a:txBody>
                  <a:tcPr marL="0" marR="0" marT="0" marB="0"/>
                </a:tc>
                <a:tc>
                  <a:txBody>
                    <a:bodyPr/>
                    <a:lstStyle/>
                    <a:p>
                      <a:pPr>
                        <a:lnSpc>
                          <a:spcPct val="100000"/>
                        </a:lnSpc>
                      </a:pPr>
                      <a:endParaRPr sz="2100">
                        <a:latin typeface="Times New Roman"/>
                        <a:cs typeface="Times New Roman"/>
                      </a:endParaRPr>
                    </a:p>
                  </a:txBody>
                  <a:tcPr marL="0" marR="0" marT="0" marB="0"/>
                </a:tc>
                <a:tc>
                  <a:txBody>
                    <a:bodyPr/>
                    <a:lstStyle/>
                    <a:p>
                      <a:pPr marL="372110">
                        <a:lnSpc>
                          <a:spcPts val="2295"/>
                        </a:lnSpc>
                      </a:pPr>
                      <a:r>
                        <a:rPr sz="2150" u="sng" spc="-10" dirty="0">
                          <a:solidFill>
                            <a:srgbClr val="5576AF"/>
                          </a:solidFill>
                          <a:uFill>
                            <a:solidFill>
                              <a:srgbClr val="5576AF"/>
                            </a:solidFill>
                          </a:uFill>
                          <a:latin typeface="Helvetica"/>
                          <a:cs typeface="Helvetica"/>
                          <a:hlinkClick r:id="rId3"/>
                        </a:rPr>
                        <a:t>Workforce</a:t>
                      </a:r>
                      <a:r>
                        <a:rPr sz="2150" u="sng" spc="-90" dirty="0">
                          <a:solidFill>
                            <a:srgbClr val="5576AF"/>
                          </a:solidFill>
                          <a:uFill>
                            <a:solidFill>
                              <a:srgbClr val="5576AF"/>
                            </a:solidFill>
                          </a:uFill>
                          <a:latin typeface="Helvetica"/>
                          <a:cs typeface="Helvetica"/>
                          <a:hlinkClick r:id="rId3"/>
                        </a:rPr>
                        <a:t> </a:t>
                      </a:r>
                      <a:r>
                        <a:rPr sz="2150" u="sng" spc="-20" dirty="0">
                          <a:solidFill>
                            <a:srgbClr val="5576AF"/>
                          </a:solidFill>
                          <a:uFill>
                            <a:solidFill>
                              <a:srgbClr val="5576AF"/>
                            </a:solidFill>
                          </a:uFill>
                          <a:latin typeface="Helvetica"/>
                          <a:cs typeface="Helvetica"/>
                          <a:hlinkClick r:id="rId3"/>
                        </a:rPr>
                        <a:t>Plan</a:t>
                      </a:r>
                      <a:endParaRPr sz="2150">
                        <a:latin typeface="Helvetica"/>
                        <a:cs typeface="Helvetica"/>
                      </a:endParaRPr>
                    </a:p>
                  </a:txBody>
                  <a:tcPr marL="0" marR="0" marT="0" marB="0"/>
                </a:tc>
                <a:extLst>
                  <a:ext uri="{0D108BD9-81ED-4DB2-BD59-A6C34878D82A}">
                    <a16:rowId xmlns:a16="http://schemas.microsoft.com/office/drawing/2014/main" val="10002"/>
                  </a:ext>
                </a:extLst>
              </a:tr>
              <a:tr h="549910">
                <a:tc>
                  <a:txBody>
                    <a:bodyPr/>
                    <a:lstStyle/>
                    <a:p>
                      <a:pPr marL="207645">
                        <a:lnSpc>
                          <a:spcPct val="100000"/>
                        </a:lnSpc>
                        <a:spcBef>
                          <a:spcPts val="1475"/>
                        </a:spcBef>
                      </a:pPr>
                      <a:r>
                        <a:rPr sz="2150" dirty="0">
                          <a:solidFill>
                            <a:srgbClr val="575756"/>
                          </a:solidFill>
                          <a:latin typeface="Helvetica"/>
                          <a:cs typeface="Helvetica"/>
                        </a:rPr>
                        <a:t>Increase</a:t>
                      </a:r>
                      <a:r>
                        <a:rPr sz="2150" spc="-125" dirty="0">
                          <a:solidFill>
                            <a:srgbClr val="575756"/>
                          </a:solidFill>
                          <a:latin typeface="Helvetica"/>
                          <a:cs typeface="Helvetica"/>
                        </a:rPr>
                        <a:t> </a:t>
                      </a:r>
                      <a:r>
                        <a:rPr sz="2150" spc="-10" dirty="0">
                          <a:solidFill>
                            <a:srgbClr val="575756"/>
                          </a:solidFill>
                          <a:latin typeface="Helvetica"/>
                          <a:cs typeface="Helvetica"/>
                        </a:rPr>
                        <a:t>placements</a:t>
                      </a:r>
                      <a:endParaRPr sz="2150">
                        <a:latin typeface="Helvetica"/>
                        <a:cs typeface="Helvetica"/>
                      </a:endParaRPr>
                    </a:p>
                  </a:txBody>
                  <a:tcPr marL="0" marR="0" marT="187325" marB="0">
                    <a:solidFill>
                      <a:srgbClr val="47B3E3">
                        <a:alpha val="9999"/>
                      </a:srgbClr>
                    </a:solidFill>
                  </a:tcPr>
                </a:tc>
                <a:tc>
                  <a:txBody>
                    <a:bodyPr/>
                    <a:lstStyle/>
                    <a:p>
                      <a:pPr marL="193675">
                        <a:lnSpc>
                          <a:spcPct val="100000"/>
                        </a:lnSpc>
                        <a:spcBef>
                          <a:spcPts val="1475"/>
                        </a:spcBef>
                      </a:pPr>
                      <a:r>
                        <a:rPr sz="2150" dirty="0">
                          <a:solidFill>
                            <a:srgbClr val="575756"/>
                          </a:solidFill>
                          <a:latin typeface="Helvetica"/>
                          <a:cs typeface="Helvetica"/>
                        </a:rPr>
                        <a:t>By</a:t>
                      </a:r>
                      <a:r>
                        <a:rPr sz="2150" spc="-55" dirty="0">
                          <a:solidFill>
                            <a:srgbClr val="575756"/>
                          </a:solidFill>
                          <a:latin typeface="Helvetica"/>
                          <a:cs typeface="Helvetica"/>
                        </a:rPr>
                        <a:t> </a:t>
                      </a:r>
                      <a:r>
                        <a:rPr sz="2150" dirty="0">
                          <a:solidFill>
                            <a:srgbClr val="575756"/>
                          </a:solidFill>
                          <a:latin typeface="Helvetica"/>
                          <a:cs typeface="Helvetica"/>
                        </a:rPr>
                        <a:t>working</a:t>
                      </a:r>
                      <a:r>
                        <a:rPr sz="2150" spc="-50" dirty="0">
                          <a:solidFill>
                            <a:srgbClr val="575756"/>
                          </a:solidFill>
                          <a:latin typeface="Helvetica"/>
                          <a:cs typeface="Helvetica"/>
                        </a:rPr>
                        <a:t> </a:t>
                      </a:r>
                      <a:r>
                        <a:rPr sz="2150" dirty="0">
                          <a:solidFill>
                            <a:srgbClr val="575756"/>
                          </a:solidFill>
                          <a:latin typeface="Helvetica"/>
                          <a:cs typeface="Helvetica"/>
                        </a:rPr>
                        <a:t>at</a:t>
                      </a:r>
                      <a:r>
                        <a:rPr sz="2150" spc="-50" dirty="0">
                          <a:solidFill>
                            <a:srgbClr val="575756"/>
                          </a:solidFill>
                          <a:latin typeface="Helvetica"/>
                          <a:cs typeface="Helvetica"/>
                        </a:rPr>
                        <a:t> </a:t>
                      </a:r>
                      <a:r>
                        <a:rPr sz="2150" dirty="0">
                          <a:solidFill>
                            <a:srgbClr val="575756"/>
                          </a:solidFill>
                          <a:latin typeface="Helvetica"/>
                          <a:cs typeface="Helvetica"/>
                        </a:rPr>
                        <a:t>a</a:t>
                      </a:r>
                      <a:r>
                        <a:rPr sz="2150" spc="-50" dirty="0">
                          <a:solidFill>
                            <a:srgbClr val="575756"/>
                          </a:solidFill>
                          <a:latin typeface="Helvetica"/>
                          <a:cs typeface="Helvetica"/>
                        </a:rPr>
                        <a:t> </a:t>
                      </a:r>
                      <a:r>
                        <a:rPr sz="2150" dirty="0">
                          <a:solidFill>
                            <a:srgbClr val="575756"/>
                          </a:solidFill>
                          <a:latin typeface="Helvetica"/>
                          <a:cs typeface="Helvetica"/>
                        </a:rPr>
                        <a:t>system</a:t>
                      </a:r>
                      <a:r>
                        <a:rPr sz="2150" spc="-50" dirty="0">
                          <a:solidFill>
                            <a:srgbClr val="575756"/>
                          </a:solidFill>
                          <a:latin typeface="Helvetica"/>
                          <a:cs typeface="Helvetica"/>
                        </a:rPr>
                        <a:t> </a:t>
                      </a:r>
                      <a:r>
                        <a:rPr sz="2150" spc="-10" dirty="0">
                          <a:solidFill>
                            <a:srgbClr val="575756"/>
                          </a:solidFill>
                          <a:latin typeface="Helvetica"/>
                          <a:cs typeface="Helvetica"/>
                        </a:rPr>
                        <a:t>level</a:t>
                      </a:r>
                      <a:endParaRPr sz="2150">
                        <a:latin typeface="Helvetica"/>
                        <a:cs typeface="Helvetica"/>
                      </a:endParaRPr>
                    </a:p>
                  </a:txBody>
                  <a:tcPr marL="0" marR="0" marT="187325" marB="0">
                    <a:solidFill>
                      <a:srgbClr val="47B3E3">
                        <a:alpha val="9999"/>
                      </a:srgbClr>
                    </a:solidFill>
                  </a:tcPr>
                </a:tc>
                <a:tc>
                  <a:txBody>
                    <a:bodyPr/>
                    <a:lstStyle/>
                    <a:p>
                      <a:pPr marL="255270">
                        <a:lnSpc>
                          <a:spcPct val="100000"/>
                        </a:lnSpc>
                        <a:spcBef>
                          <a:spcPts val="1475"/>
                        </a:spcBef>
                      </a:pPr>
                      <a:r>
                        <a:rPr sz="2150" dirty="0">
                          <a:solidFill>
                            <a:srgbClr val="575756"/>
                          </a:solidFill>
                          <a:latin typeface="Helvetica"/>
                          <a:cs typeface="Helvetica"/>
                        </a:rPr>
                        <a:t>ICS</a:t>
                      </a:r>
                      <a:r>
                        <a:rPr sz="2150" spc="-75" dirty="0">
                          <a:solidFill>
                            <a:srgbClr val="575756"/>
                          </a:solidFill>
                          <a:latin typeface="Helvetica"/>
                          <a:cs typeface="Helvetica"/>
                        </a:rPr>
                        <a:t> </a:t>
                      </a:r>
                      <a:r>
                        <a:rPr sz="2150" dirty="0">
                          <a:solidFill>
                            <a:srgbClr val="575756"/>
                          </a:solidFill>
                          <a:latin typeface="Helvetica"/>
                          <a:cs typeface="Helvetica"/>
                        </a:rPr>
                        <a:t>People</a:t>
                      </a:r>
                      <a:r>
                        <a:rPr sz="2150" spc="-105" dirty="0">
                          <a:solidFill>
                            <a:srgbClr val="575756"/>
                          </a:solidFill>
                          <a:latin typeface="Helvetica"/>
                          <a:cs typeface="Helvetica"/>
                        </a:rPr>
                        <a:t> </a:t>
                      </a:r>
                      <a:r>
                        <a:rPr sz="2150" spc="-55" dirty="0">
                          <a:solidFill>
                            <a:srgbClr val="575756"/>
                          </a:solidFill>
                          <a:latin typeface="Helvetica"/>
                          <a:cs typeface="Helvetica"/>
                        </a:rPr>
                        <a:t>Team</a:t>
                      </a:r>
                      <a:r>
                        <a:rPr sz="2150" spc="-75" dirty="0">
                          <a:solidFill>
                            <a:srgbClr val="575756"/>
                          </a:solidFill>
                          <a:latin typeface="Helvetica"/>
                          <a:cs typeface="Helvetica"/>
                        </a:rPr>
                        <a:t> </a:t>
                      </a:r>
                      <a:r>
                        <a:rPr sz="2150" spc="-10" dirty="0">
                          <a:solidFill>
                            <a:srgbClr val="575756"/>
                          </a:solidFill>
                          <a:latin typeface="Helvetica"/>
                          <a:cs typeface="Helvetica"/>
                        </a:rPr>
                        <a:t>supported</a:t>
                      </a:r>
                      <a:endParaRPr sz="2150">
                        <a:latin typeface="Helvetica"/>
                        <a:cs typeface="Helvetica"/>
                      </a:endParaRPr>
                    </a:p>
                  </a:txBody>
                  <a:tcPr marL="0" marR="0" marT="187325" marB="0">
                    <a:solidFill>
                      <a:srgbClr val="47B3E3">
                        <a:alpha val="9999"/>
                      </a:srgbClr>
                    </a:solidFill>
                  </a:tcPr>
                </a:tc>
                <a:tc>
                  <a:txBody>
                    <a:bodyPr/>
                    <a:lstStyle/>
                    <a:p>
                      <a:pPr marL="198120">
                        <a:lnSpc>
                          <a:spcPct val="100000"/>
                        </a:lnSpc>
                        <a:spcBef>
                          <a:spcPts val="1475"/>
                        </a:spcBef>
                      </a:pPr>
                      <a:r>
                        <a:rPr sz="2150" dirty="0">
                          <a:solidFill>
                            <a:srgbClr val="575756"/>
                          </a:solidFill>
                          <a:latin typeface="Helvetica"/>
                          <a:cs typeface="Helvetica"/>
                        </a:rPr>
                        <a:t>2025</a:t>
                      </a:r>
                      <a:r>
                        <a:rPr sz="2150" spc="-50" dirty="0">
                          <a:solidFill>
                            <a:srgbClr val="575756"/>
                          </a:solidFill>
                          <a:latin typeface="Helvetica"/>
                          <a:cs typeface="Helvetica"/>
                        </a:rPr>
                        <a:t> </a:t>
                      </a:r>
                      <a:r>
                        <a:rPr sz="2150" dirty="0">
                          <a:solidFill>
                            <a:srgbClr val="575756"/>
                          </a:solidFill>
                          <a:latin typeface="Helvetica"/>
                          <a:cs typeface="Helvetica"/>
                        </a:rPr>
                        <a:t>to</a:t>
                      </a:r>
                      <a:r>
                        <a:rPr sz="2150" spc="-50" dirty="0">
                          <a:solidFill>
                            <a:srgbClr val="575756"/>
                          </a:solidFill>
                          <a:latin typeface="Helvetica"/>
                          <a:cs typeface="Helvetica"/>
                        </a:rPr>
                        <a:t> </a:t>
                      </a:r>
                      <a:r>
                        <a:rPr sz="2150" spc="-20" dirty="0">
                          <a:solidFill>
                            <a:srgbClr val="575756"/>
                          </a:solidFill>
                          <a:latin typeface="Helvetica"/>
                          <a:cs typeface="Helvetica"/>
                        </a:rPr>
                        <a:t>2030</a:t>
                      </a:r>
                      <a:endParaRPr sz="2150">
                        <a:latin typeface="Helvetica"/>
                        <a:cs typeface="Helvetica"/>
                      </a:endParaRPr>
                    </a:p>
                  </a:txBody>
                  <a:tcPr marL="0" marR="0" marT="187325" marB="0">
                    <a:solidFill>
                      <a:srgbClr val="47B3E3">
                        <a:alpha val="9999"/>
                      </a:srgbClr>
                    </a:solidFill>
                  </a:tcPr>
                </a:tc>
                <a:tc>
                  <a:txBody>
                    <a:bodyPr/>
                    <a:lstStyle/>
                    <a:p>
                      <a:pPr marL="372110">
                        <a:lnSpc>
                          <a:spcPct val="100000"/>
                        </a:lnSpc>
                        <a:spcBef>
                          <a:spcPts val="1475"/>
                        </a:spcBef>
                      </a:pPr>
                      <a:r>
                        <a:rPr sz="2150" dirty="0">
                          <a:solidFill>
                            <a:srgbClr val="575756"/>
                          </a:solidFill>
                          <a:latin typeface="Helvetica"/>
                          <a:cs typeface="Helvetica"/>
                        </a:rPr>
                        <a:t>The</a:t>
                      </a:r>
                      <a:r>
                        <a:rPr sz="2150" spc="-65" dirty="0">
                          <a:solidFill>
                            <a:srgbClr val="575756"/>
                          </a:solidFill>
                          <a:latin typeface="Helvetica"/>
                          <a:cs typeface="Helvetica"/>
                        </a:rPr>
                        <a:t> </a:t>
                      </a:r>
                      <a:r>
                        <a:rPr sz="2150" dirty="0">
                          <a:solidFill>
                            <a:srgbClr val="575756"/>
                          </a:solidFill>
                          <a:latin typeface="Helvetica"/>
                          <a:cs typeface="Helvetica"/>
                        </a:rPr>
                        <a:t>NHS</a:t>
                      </a:r>
                      <a:r>
                        <a:rPr sz="2150" spc="-60" dirty="0">
                          <a:solidFill>
                            <a:srgbClr val="575756"/>
                          </a:solidFill>
                          <a:latin typeface="Helvetica"/>
                          <a:cs typeface="Helvetica"/>
                        </a:rPr>
                        <a:t> </a:t>
                      </a:r>
                      <a:r>
                        <a:rPr sz="2150" dirty="0">
                          <a:solidFill>
                            <a:srgbClr val="575756"/>
                          </a:solidFill>
                          <a:latin typeface="Helvetica"/>
                          <a:cs typeface="Helvetica"/>
                        </a:rPr>
                        <a:t>Long</a:t>
                      </a:r>
                      <a:r>
                        <a:rPr sz="2150" spc="-95" dirty="0">
                          <a:solidFill>
                            <a:srgbClr val="575756"/>
                          </a:solidFill>
                          <a:latin typeface="Helvetica"/>
                          <a:cs typeface="Helvetica"/>
                        </a:rPr>
                        <a:t> </a:t>
                      </a:r>
                      <a:r>
                        <a:rPr sz="2150" spc="-55" dirty="0">
                          <a:solidFill>
                            <a:srgbClr val="575756"/>
                          </a:solidFill>
                          <a:latin typeface="Helvetica"/>
                          <a:cs typeface="Helvetica"/>
                        </a:rPr>
                        <a:t>Term</a:t>
                      </a:r>
                      <a:r>
                        <a:rPr sz="2150" spc="-65" dirty="0">
                          <a:solidFill>
                            <a:srgbClr val="575756"/>
                          </a:solidFill>
                          <a:latin typeface="Helvetica"/>
                          <a:cs typeface="Helvetica"/>
                        </a:rPr>
                        <a:t> </a:t>
                      </a:r>
                      <a:r>
                        <a:rPr sz="2150" spc="-10" dirty="0">
                          <a:solidFill>
                            <a:srgbClr val="575756"/>
                          </a:solidFill>
                          <a:latin typeface="Helvetica"/>
                          <a:cs typeface="Helvetica"/>
                        </a:rPr>
                        <a:t>Workforce</a:t>
                      </a:r>
                      <a:endParaRPr sz="2150">
                        <a:latin typeface="Helvetica"/>
                        <a:cs typeface="Helvetica"/>
                      </a:endParaRPr>
                    </a:p>
                  </a:txBody>
                  <a:tcPr marL="0" marR="0" marT="187325" marB="0">
                    <a:solidFill>
                      <a:srgbClr val="47B3E3">
                        <a:alpha val="9999"/>
                      </a:srgbClr>
                    </a:solidFill>
                  </a:tcPr>
                </a:tc>
                <a:extLst>
                  <a:ext uri="{0D108BD9-81ED-4DB2-BD59-A6C34878D82A}">
                    <a16:rowId xmlns:a16="http://schemas.microsoft.com/office/drawing/2014/main" val="10003"/>
                  </a:ext>
                </a:extLst>
              </a:tr>
              <a:tr h="326390">
                <a:tc>
                  <a:txBody>
                    <a:bodyPr/>
                    <a:lstStyle/>
                    <a:p>
                      <a:pPr marL="207645">
                        <a:lnSpc>
                          <a:spcPts val="2295"/>
                        </a:lnSpc>
                      </a:pPr>
                      <a:r>
                        <a:rPr sz="2150" dirty="0">
                          <a:solidFill>
                            <a:srgbClr val="575756"/>
                          </a:solidFill>
                          <a:latin typeface="Helvetica"/>
                          <a:cs typeface="Helvetica"/>
                        </a:rPr>
                        <a:t>and</a:t>
                      </a:r>
                      <a:r>
                        <a:rPr sz="2150" spc="-55" dirty="0">
                          <a:solidFill>
                            <a:srgbClr val="575756"/>
                          </a:solidFill>
                          <a:latin typeface="Helvetica"/>
                          <a:cs typeface="Helvetica"/>
                        </a:rPr>
                        <a:t> </a:t>
                      </a:r>
                      <a:r>
                        <a:rPr sz="2150" spc="-10" dirty="0">
                          <a:solidFill>
                            <a:srgbClr val="575756"/>
                          </a:solidFill>
                          <a:latin typeface="Helvetica"/>
                          <a:cs typeface="Helvetica"/>
                        </a:rPr>
                        <a:t>apprenticeships</a:t>
                      </a:r>
                      <a:endParaRPr sz="2150">
                        <a:latin typeface="Helvetica"/>
                        <a:cs typeface="Helvetica"/>
                      </a:endParaRPr>
                    </a:p>
                  </a:txBody>
                  <a:tcPr marL="0" marR="0" marT="0" marB="0">
                    <a:solidFill>
                      <a:srgbClr val="47B3E3">
                        <a:alpha val="9999"/>
                      </a:srgbClr>
                    </a:solidFill>
                  </a:tcPr>
                </a:tc>
                <a:tc>
                  <a:txBody>
                    <a:bodyPr/>
                    <a:lstStyle/>
                    <a:p>
                      <a:pPr marL="193675">
                        <a:lnSpc>
                          <a:spcPts val="2295"/>
                        </a:lnSpc>
                      </a:pPr>
                      <a:r>
                        <a:rPr sz="2150" dirty="0">
                          <a:solidFill>
                            <a:srgbClr val="575756"/>
                          </a:solidFill>
                          <a:latin typeface="Helvetica"/>
                          <a:cs typeface="Helvetica"/>
                        </a:rPr>
                        <a:t>(ICS)</a:t>
                      </a:r>
                      <a:r>
                        <a:rPr sz="2150" spc="-70" dirty="0">
                          <a:solidFill>
                            <a:srgbClr val="575756"/>
                          </a:solidFill>
                          <a:latin typeface="Helvetica"/>
                          <a:cs typeface="Helvetica"/>
                        </a:rPr>
                        <a:t> </a:t>
                      </a:r>
                      <a:r>
                        <a:rPr sz="2150" dirty="0">
                          <a:solidFill>
                            <a:srgbClr val="575756"/>
                          </a:solidFill>
                          <a:latin typeface="Helvetica"/>
                          <a:cs typeface="Helvetica"/>
                        </a:rPr>
                        <a:t>to</a:t>
                      </a:r>
                      <a:r>
                        <a:rPr sz="2150" spc="-65" dirty="0">
                          <a:solidFill>
                            <a:srgbClr val="575756"/>
                          </a:solidFill>
                          <a:latin typeface="Helvetica"/>
                          <a:cs typeface="Helvetica"/>
                        </a:rPr>
                        <a:t> </a:t>
                      </a:r>
                      <a:r>
                        <a:rPr sz="2150" dirty="0">
                          <a:solidFill>
                            <a:srgbClr val="575756"/>
                          </a:solidFill>
                          <a:latin typeface="Helvetica"/>
                          <a:cs typeface="Helvetica"/>
                        </a:rPr>
                        <a:t>support</a:t>
                      </a:r>
                      <a:r>
                        <a:rPr sz="2150" spc="-65" dirty="0">
                          <a:solidFill>
                            <a:srgbClr val="575756"/>
                          </a:solidFill>
                          <a:latin typeface="Helvetica"/>
                          <a:cs typeface="Helvetica"/>
                        </a:rPr>
                        <a:t> </a:t>
                      </a:r>
                      <a:r>
                        <a:rPr sz="2150" dirty="0">
                          <a:solidFill>
                            <a:srgbClr val="575756"/>
                          </a:solidFill>
                          <a:latin typeface="Helvetica"/>
                          <a:cs typeface="Helvetica"/>
                        </a:rPr>
                        <a:t>clinical</a:t>
                      </a:r>
                      <a:r>
                        <a:rPr sz="2150" spc="-65" dirty="0">
                          <a:solidFill>
                            <a:srgbClr val="575756"/>
                          </a:solidFill>
                          <a:latin typeface="Helvetica"/>
                          <a:cs typeface="Helvetica"/>
                        </a:rPr>
                        <a:t> </a:t>
                      </a:r>
                      <a:r>
                        <a:rPr sz="2150" spc="-25" dirty="0">
                          <a:solidFill>
                            <a:srgbClr val="575756"/>
                          </a:solidFill>
                          <a:latin typeface="Helvetica"/>
                          <a:cs typeface="Helvetica"/>
                        </a:rPr>
                        <a:t>and</a:t>
                      </a:r>
                      <a:endParaRPr sz="2150">
                        <a:latin typeface="Helvetica"/>
                        <a:cs typeface="Helvetica"/>
                      </a:endParaRPr>
                    </a:p>
                  </a:txBody>
                  <a:tcPr marL="0" marR="0" marT="0" marB="0">
                    <a:solidFill>
                      <a:srgbClr val="47B3E3">
                        <a:alpha val="9999"/>
                      </a:srgbClr>
                    </a:solidFill>
                  </a:tcPr>
                </a:tc>
                <a:tc>
                  <a:txBody>
                    <a:bodyPr/>
                    <a:lstStyle/>
                    <a:p>
                      <a:pPr marL="255270">
                        <a:lnSpc>
                          <a:spcPts val="2295"/>
                        </a:lnSpc>
                      </a:pPr>
                      <a:r>
                        <a:rPr sz="2150" dirty="0">
                          <a:solidFill>
                            <a:srgbClr val="575756"/>
                          </a:solidFill>
                          <a:latin typeface="Helvetica"/>
                          <a:cs typeface="Helvetica"/>
                        </a:rPr>
                        <a:t>by</a:t>
                      </a:r>
                      <a:r>
                        <a:rPr sz="2150" spc="-45" dirty="0">
                          <a:solidFill>
                            <a:srgbClr val="575756"/>
                          </a:solidFill>
                          <a:latin typeface="Helvetica"/>
                          <a:cs typeface="Helvetica"/>
                        </a:rPr>
                        <a:t> </a:t>
                      </a:r>
                      <a:r>
                        <a:rPr sz="2150" dirty="0">
                          <a:solidFill>
                            <a:srgbClr val="575756"/>
                          </a:solidFill>
                          <a:latin typeface="Helvetica"/>
                          <a:cs typeface="Helvetica"/>
                        </a:rPr>
                        <a:t>the</a:t>
                      </a:r>
                      <a:r>
                        <a:rPr sz="2150" spc="-40" dirty="0">
                          <a:solidFill>
                            <a:srgbClr val="575756"/>
                          </a:solidFill>
                          <a:latin typeface="Helvetica"/>
                          <a:cs typeface="Helvetica"/>
                        </a:rPr>
                        <a:t> </a:t>
                      </a:r>
                      <a:r>
                        <a:rPr sz="2150" dirty="0">
                          <a:solidFill>
                            <a:srgbClr val="575756"/>
                          </a:solidFill>
                          <a:latin typeface="Helvetica"/>
                          <a:cs typeface="Helvetica"/>
                        </a:rPr>
                        <a:t>ICB</a:t>
                      </a:r>
                      <a:r>
                        <a:rPr sz="2150" spc="-40" dirty="0">
                          <a:solidFill>
                            <a:srgbClr val="575756"/>
                          </a:solidFill>
                          <a:latin typeface="Helvetica"/>
                          <a:cs typeface="Helvetica"/>
                        </a:rPr>
                        <a:t> </a:t>
                      </a:r>
                      <a:r>
                        <a:rPr sz="2150" dirty="0">
                          <a:solidFill>
                            <a:srgbClr val="575756"/>
                          </a:solidFill>
                          <a:latin typeface="Helvetica"/>
                          <a:cs typeface="Helvetica"/>
                        </a:rPr>
                        <a:t>and</a:t>
                      </a:r>
                      <a:r>
                        <a:rPr sz="2150" spc="-40" dirty="0">
                          <a:solidFill>
                            <a:srgbClr val="575756"/>
                          </a:solidFill>
                          <a:latin typeface="Helvetica"/>
                          <a:cs typeface="Helvetica"/>
                        </a:rPr>
                        <a:t> </a:t>
                      </a:r>
                      <a:r>
                        <a:rPr sz="2150" spc="-20" dirty="0">
                          <a:solidFill>
                            <a:srgbClr val="575756"/>
                          </a:solidFill>
                          <a:latin typeface="Helvetica"/>
                          <a:cs typeface="Helvetica"/>
                        </a:rPr>
                        <a:t>CWTH</a:t>
                      </a:r>
                      <a:endParaRPr sz="2150">
                        <a:latin typeface="Helvetica"/>
                        <a:cs typeface="Helvetica"/>
                      </a:endParaRPr>
                    </a:p>
                  </a:txBody>
                  <a:tcPr marL="0" marR="0" marT="0" marB="0">
                    <a:solidFill>
                      <a:srgbClr val="47B3E3">
                        <a:alpha val="9999"/>
                      </a:srgbClr>
                    </a:solidFill>
                  </a:tcPr>
                </a:tc>
                <a:tc>
                  <a:txBody>
                    <a:bodyPr/>
                    <a:lstStyle/>
                    <a:p>
                      <a:pPr>
                        <a:lnSpc>
                          <a:spcPct val="100000"/>
                        </a:lnSpc>
                      </a:pPr>
                      <a:endParaRPr sz="2000">
                        <a:latin typeface="Times New Roman"/>
                        <a:cs typeface="Times New Roman"/>
                      </a:endParaRPr>
                    </a:p>
                  </a:txBody>
                  <a:tcPr marL="0" marR="0" marT="0" marB="0">
                    <a:solidFill>
                      <a:srgbClr val="47B3E3">
                        <a:alpha val="9999"/>
                      </a:srgbClr>
                    </a:solidFill>
                  </a:tcPr>
                </a:tc>
                <a:tc>
                  <a:txBody>
                    <a:bodyPr/>
                    <a:lstStyle/>
                    <a:p>
                      <a:pPr marL="372110">
                        <a:lnSpc>
                          <a:spcPts val="2295"/>
                        </a:lnSpc>
                      </a:pPr>
                      <a:r>
                        <a:rPr sz="2150" dirty="0">
                          <a:solidFill>
                            <a:srgbClr val="575756"/>
                          </a:solidFill>
                          <a:latin typeface="Helvetica"/>
                          <a:cs typeface="Helvetica"/>
                        </a:rPr>
                        <a:t>Plan</a:t>
                      </a:r>
                      <a:r>
                        <a:rPr sz="2150" spc="-70" dirty="0">
                          <a:solidFill>
                            <a:srgbClr val="575756"/>
                          </a:solidFill>
                          <a:latin typeface="Helvetica"/>
                          <a:cs typeface="Helvetica"/>
                        </a:rPr>
                        <a:t> </a:t>
                      </a:r>
                      <a:r>
                        <a:rPr sz="2150" dirty="0">
                          <a:solidFill>
                            <a:srgbClr val="575756"/>
                          </a:solidFill>
                          <a:latin typeface="Helvetica"/>
                          <a:cs typeface="Helvetica"/>
                        </a:rPr>
                        <a:t>was</a:t>
                      </a:r>
                      <a:r>
                        <a:rPr sz="2150" spc="-65" dirty="0">
                          <a:solidFill>
                            <a:srgbClr val="575756"/>
                          </a:solidFill>
                          <a:latin typeface="Helvetica"/>
                          <a:cs typeface="Helvetica"/>
                        </a:rPr>
                        <a:t> </a:t>
                      </a:r>
                      <a:r>
                        <a:rPr sz="2150" dirty="0">
                          <a:solidFill>
                            <a:srgbClr val="575756"/>
                          </a:solidFill>
                          <a:latin typeface="Helvetica"/>
                          <a:cs typeface="Helvetica"/>
                        </a:rPr>
                        <a:t>published</a:t>
                      </a:r>
                      <a:r>
                        <a:rPr sz="2150" spc="-65" dirty="0">
                          <a:solidFill>
                            <a:srgbClr val="575756"/>
                          </a:solidFill>
                          <a:latin typeface="Helvetica"/>
                          <a:cs typeface="Helvetica"/>
                        </a:rPr>
                        <a:t> </a:t>
                      </a:r>
                      <a:r>
                        <a:rPr sz="2150" dirty="0">
                          <a:solidFill>
                            <a:srgbClr val="575756"/>
                          </a:solidFill>
                          <a:latin typeface="Helvetica"/>
                          <a:cs typeface="Helvetica"/>
                        </a:rPr>
                        <a:t>in</a:t>
                      </a:r>
                      <a:r>
                        <a:rPr sz="2150" spc="-70" dirty="0">
                          <a:solidFill>
                            <a:srgbClr val="575756"/>
                          </a:solidFill>
                          <a:latin typeface="Helvetica"/>
                          <a:cs typeface="Helvetica"/>
                        </a:rPr>
                        <a:t> </a:t>
                      </a:r>
                      <a:r>
                        <a:rPr sz="2150" dirty="0">
                          <a:solidFill>
                            <a:srgbClr val="575756"/>
                          </a:solidFill>
                          <a:latin typeface="Helvetica"/>
                          <a:cs typeface="Helvetica"/>
                        </a:rPr>
                        <a:t>2023.</a:t>
                      </a:r>
                      <a:r>
                        <a:rPr sz="2150" spc="-90" dirty="0">
                          <a:solidFill>
                            <a:srgbClr val="575756"/>
                          </a:solidFill>
                          <a:latin typeface="Helvetica"/>
                          <a:cs typeface="Helvetica"/>
                        </a:rPr>
                        <a:t> </a:t>
                      </a:r>
                      <a:r>
                        <a:rPr sz="2150" spc="-25" dirty="0">
                          <a:solidFill>
                            <a:srgbClr val="575756"/>
                          </a:solidFill>
                          <a:latin typeface="Helvetica"/>
                          <a:cs typeface="Helvetica"/>
                        </a:rPr>
                        <a:t>The</a:t>
                      </a:r>
                      <a:endParaRPr sz="2150">
                        <a:latin typeface="Helvetica"/>
                        <a:cs typeface="Helvetica"/>
                      </a:endParaRPr>
                    </a:p>
                  </a:txBody>
                  <a:tcPr marL="0" marR="0" marT="0" marB="0">
                    <a:solidFill>
                      <a:srgbClr val="47B3E3">
                        <a:alpha val="9999"/>
                      </a:srgbClr>
                    </a:solidFill>
                  </a:tcPr>
                </a:tc>
                <a:extLst>
                  <a:ext uri="{0D108BD9-81ED-4DB2-BD59-A6C34878D82A}">
                    <a16:rowId xmlns:a16="http://schemas.microsoft.com/office/drawing/2014/main" val="10004"/>
                  </a:ext>
                </a:extLst>
              </a:tr>
              <a:tr h="326390">
                <a:tc>
                  <a:txBody>
                    <a:bodyPr/>
                    <a:lstStyle/>
                    <a:p>
                      <a:pPr marL="207645">
                        <a:lnSpc>
                          <a:spcPts val="2295"/>
                        </a:lnSpc>
                      </a:pPr>
                      <a:r>
                        <a:rPr sz="2150" dirty="0">
                          <a:solidFill>
                            <a:srgbClr val="575756"/>
                          </a:solidFill>
                          <a:latin typeface="Helvetica"/>
                          <a:cs typeface="Helvetica"/>
                        </a:rPr>
                        <a:t>to</a:t>
                      </a:r>
                      <a:r>
                        <a:rPr sz="2150" spc="-45" dirty="0">
                          <a:solidFill>
                            <a:srgbClr val="575756"/>
                          </a:solidFill>
                          <a:latin typeface="Helvetica"/>
                          <a:cs typeface="Helvetica"/>
                        </a:rPr>
                        <a:t> </a:t>
                      </a:r>
                      <a:r>
                        <a:rPr sz="2150" dirty="0">
                          <a:solidFill>
                            <a:srgbClr val="575756"/>
                          </a:solidFill>
                          <a:latin typeface="Helvetica"/>
                          <a:cs typeface="Helvetica"/>
                        </a:rPr>
                        <a:t>grow</a:t>
                      </a:r>
                      <a:r>
                        <a:rPr sz="2150" spc="-45" dirty="0">
                          <a:solidFill>
                            <a:srgbClr val="575756"/>
                          </a:solidFill>
                          <a:latin typeface="Helvetica"/>
                          <a:cs typeface="Helvetica"/>
                        </a:rPr>
                        <a:t> </a:t>
                      </a:r>
                      <a:r>
                        <a:rPr sz="2150" dirty="0">
                          <a:solidFill>
                            <a:srgbClr val="575756"/>
                          </a:solidFill>
                          <a:latin typeface="Helvetica"/>
                          <a:cs typeface="Helvetica"/>
                        </a:rPr>
                        <a:t>our</a:t>
                      </a:r>
                      <a:r>
                        <a:rPr sz="2150" spc="-45" dirty="0">
                          <a:solidFill>
                            <a:srgbClr val="575756"/>
                          </a:solidFill>
                          <a:latin typeface="Helvetica"/>
                          <a:cs typeface="Helvetica"/>
                        </a:rPr>
                        <a:t> </a:t>
                      </a:r>
                      <a:r>
                        <a:rPr sz="2150" spc="-10" dirty="0">
                          <a:solidFill>
                            <a:srgbClr val="575756"/>
                          </a:solidFill>
                          <a:latin typeface="Helvetica"/>
                          <a:cs typeface="Helvetica"/>
                        </a:rPr>
                        <a:t>future</a:t>
                      </a:r>
                      <a:endParaRPr sz="2150">
                        <a:latin typeface="Helvetica"/>
                        <a:cs typeface="Helvetica"/>
                      </a:endParaRPr>
                    </a:p>
                  </a:txBody>
                  <a:tcPr marL="0" marR="0" marT="0" marB="0">
                    <a:solidFill>
                      <a:srgbClr val="47B3E3">
                        <a:alpha val="9999"/>
                      </a:srgbClr>
                    </a:solidFill>
                  </a:tcPr>
                </a:tc>
                <a:tc>
                  <a:txBody>
                    <a:bodyPr/>
                    <a:lstStyle/>
                    <a:p>
                      <a:pPr marL="193675">
                        <a:lnSpc>
                          <a:spcPts val="2295"/>
                        </a:lnSpc>
                      </a:pPr>
                      <a:r>
                        <a:rPr sz="2150" dirty="0">
                          <a:solidFill>
                            <a:srgbClr val="575756"/>
                          </a:solidFill>
                          <a:latin typeface="Helvetica"/>
                          <a:cs typeface="Helvetica"/>
                        </a:rPr>
                        <a:t>non</a:t>
                      </a:r>
                      <a:r>
                        <a:rPr sz="2150" spc="-80" dirty="0">
                          <a:solidFill>
                            <a:srgbClr val="575756"/>
                          </a:solidFill>
                          <a:latin typeface="Helvetica"/>
                          <a:cs typeface="Helvetica"/>
                        </a:rPr>
                        <a:t> </a:t>
                      </a:r>
                      <a:r>
                        <a:rPr sz="2150" dirty="0">
                          <a:solidFill>
                            <a:srgbClr val="575756"/>
                          </a:solidFill>
                          <a:latin typeface="Helvetica"/>
                          <a:cs typeface="Helvetica"/>
                        </a:rPr>
                        <a:t>clinical</a:t>
                      </a:r>
                      <a:r>
                        <a:rPr sz="2150" spc="-80" dirty="0">
                          <a:solidFill>
                            <a:srgbClr val="575756"/>
                          </a:solidFill>
                          <a:latin typeface="Helvetica"/>
                          <a:cs typeface="Helvetica"/>
                        </a:rPr>
                        <a:t> </a:t>
                      </a:r>
                      <a:r>
                        <a:rPr sz="2150" spc="-10" dirty="0">
                          <a:solidFill>
                            <a:srgbClr val="575756"/>
                          </a:solidFill>
                          <a:latin typeface="Helvetica"/>
                          <a:cs typeface="Helvetica"/>
                        </a:rPr>
                        <a:t>placements</a:t>
                      </a:r>
                      <a:endParaRPr sz="2150">
                        <a:latin typeface="Helvetica"/>
                        <a:cs typeface="Helvetica"/>
                      </a:endParaRPr>
                    </a:p>
                  </a:txBody>
                  <a:tcPr marL="0" marR="0" marT="0" marB="0">
                    <a:solidFill>
                      <a:srgbClr val="47B3E3">
                        <a:alpha val="9999"/>
                      </a:srgbClr>
                    </a:solidFill>
                  </a:tcPr>
                </a:tc>
                <a:tc>
                  <a:txBody>
                    <a:bodyPr/>
                    <a:lstStyle/>
                    <a:p>
                      <a:pPr>
                        <a:lnSpc>
                          <a:spcPct val="100000"/>
                        </a:lnSpc>
                      </a:pPr>
                      <a:endParaRPr sz="2000">
                        <a:latin typeface="Times New Roman"/>
                        <a:cs typeface="Times New Roman"/>
                      </a:endParaRPr>
                    </a:p>
                  </a:txBody>
                  <a:tcPr marL="0" marR="0" marT="0" marB="0">
                    <a:solidFill>
                      <a:srgbClr val="47B3E3">
                        <a:alpha val="9999"/>
                      </a:srgbClr>
                    </a:solidFill>
                  </a:tcPr>
                </a:tc>
                <a:tc>
                  <a:txBody>
                    <a:bodyPr/>
                    <a:lstStyle/>
                    <a:p>
                      <a:pPr>
                        <a:lnSpc>
                          <a:spcPct val="100000"/>
                        </a:lnSpc>
                      </a:pPr>
                      <a:endParaRPr sz="2000">
                        <a:latin typeface="Times New Roman"/>
                        <a:cs typeface="Times New Roman"/>
                      </a:endParaRPr>
                    </a:p>
                  </a:txBody>
                  <a:tcPr marL="0" marR="0" marT="0" marB="0">
                    <a:solidFill>
                      <a:srgbClr val="47B3E3">
                        <a:alpha val="9999"/>
                      </a:srgbClr>
                    </a:solidFill>
                  </a:tcPr>
                </a:tc>
                <a:tc>
                  <a:txBody>
                    <a:bodyPr/>
                    <a:lstStyle/>
                    <a:p>
                      <a:pPr marL="372110">
                        <a:lnSpc>
                          <a:spcPts val="2295"/>
                        </a:lnSpc>
                      </a:pPr>
                      <a:r>
                        <a:rPr sz="2150" dirty="0">
                          <a:solidFill>
                            <a:srgbClr val="575756"/>
                          </a:solidFill>
                          <a:latin typeface="Helvetica"/>
                          <a:cs typeface="Helvetica"/>
                        </a:rPr>
                        <a:t>plan</a:t>
                      </a:r>
                      <a:r>
                        <a:rPr sz="2150" spc="-55" dirty="0">
                          <a:solidFill>
                            <a:srgbClr val="575756"/>
                          </a:solidFill>
                          <a:latin typeface="Helvetica"/>
                          <a:cs typeface="Helvetica"/>
                        </a:rPr>
                        <a:t> </a:t>
                      </a:r>
                      <a:r>
                        <a:rPr sz="2150" dirty="0">
                          <a:solidFill>
                            <a:srgbClr val="575756"/>
                          </a:solidFill>
                          <a:latin typeface="Helvetica"/>
                          <a:cs typeface="Helvetica"/>
                        </a:rPr>
                        <a:t>includes</a:t>
                      </a:r>
                      <a:r>
                        <a:rPr sz="2150" spc="-50" dirty="0">
                          <a:solidFill>
                            <a:srgbClr val="575756"/>
                          </a:solidFill>
                          <a:latin typeface="Helvetica"/>
                          <a:cs typeface="Helvetica"/>
                        </a:rPr>
                        <a:t> </a:t>
                      </a:r>
                      <a:r>
                        <a:rPr sz="2150" dirty="0">
                          <a:solidFill>
                            <a:srgbClr val="575756"/>
                          </a:solidFill>
                          <a:latin typeface="Helvetica"/>
                          <a:cs typeface="Helvetica"/>
                        </a:rPr>
                        <a:t>the</a:t>
                      </a:r>
                      <a:r>
                        <a:rPr sz="2150" spc="-50" dirty="0">
                          <a:solidFill>
                            <a:srgbClr val="575756"/>
                          </a:solidFill>
                          <a:latin typeface="Helvetica"/>
                          <a:cs typeface="Helvetica"/>
                        </a:rPr>
                        <a:t> </a:t>
                      </a:r>
                      <a:r>
                        <a:rPr sz="2150" dirty="0">
                          <a:solidFill>
                            <a:srgbClr val="575756"/>
                          </a:solidFill>
                          <a:latin typeface="Helvetica"/>
                          <a:cs typeface="Helvetica"/>
                        </a:rPr>
                        <a:t>aim</a:t>
                      </a:r>
                      <a:r>
                        <a:rPr sz="2150" spc="-55" dirty="0">
                          <a:solidFill>
                            <a:srgbClr val="575756"/>
                          </a:solidFill>
                          <a:latin typeface="Helvetica"/>
                          <a:cs typeface="Helvetica"/>
                        </a:rPr>
                        <a:t> </a:t>
                      </a:r>
                      <a:r>
                        <a:rPr sz="2150" dirty="0">
                          <a:solidFill>
                            <a:srgbClr val="575756"/>
                          </a:solidFill>
                          <a:latin typeface="Helvetica"/>
                          <a:cs typeface="Helvetica"/>
                        </a:rPr>
                        <a:t>to</a:t>
                      </a:r>
                      <a:r>
                        <a:rPr sz="2150" spc="-50" dirty="0">
                          <a:solidFill>
                            <a:srgbClr val="575756"/>
                          </a:solidFill>
                          <a:latin typeface="Helvetica"/>
                          <a:cs typeface="Helvetica"/>
                        </a:rPr>
                        <a:t> </a:t>
                      </a:r>
                      <a:r>
                        <a:rPr sz="2150" spc="-10" dirty="0">
                          <a:solidFill>
                            <a:srgbClr val="575756"/>
                          </a:solidFill>
                          <a:latin typeface="Helvetica"/>
                          <a:cs typeface="Helvetica"/>
                        </a:rPr>
                        <a:t>increase</a:t>
                      </a:r>
                      <a:endParaRPr sz="2150">
                        <a:latin typeface="Helvetica"/>
                        <a:cs typeface="Helvetica"/>
                      </a:endParaRPr>
                    </a:p>
                  </a:txBody>
                  <a:tcPr marL="0" marR="0" marT="0" marB="0">
                    <a:solidFill>
                      <a:srgbClr val="47B3E3">
                        <a:alpha val="9999"/>
                      </a:srgbClr>
                    </a:solidFill>
                  </a:tcPr>
                </a:tc>
                <a:extLst>
                  <a:ext uri="{0D108BD9-81ED-4DB2-BD59-A6C34878D82A}">
                    <a16:rowId xmlns:a16="http://schemas.microsoft.com/office/drawing/2014/main" val="10005"/>
                  </a:ext>
                </a:extLst>
              </a:tr>
              <a:tr h="326390">
                <a:tc>
                  <a:txBody>
                    <a:bodyPr/>
                    <a:lstStyle/>
                    <a:p>
                      <a:pPr marL="207645">
                        <a:lnSpc>
                          <a:spcPts val="2295"/>
                        </a:lnSpc>
                      </a:pPr>
                      <a:r>
                        <a:rPr sz="2150" spc="-10" dirty="0">
                          <a:solidFill>
                            <a:srgbClr val="575756"/>
                          </a:solidFill>
                          <a:latin typeface="Helvetica"/>
                          <a:cs typeface="Helvetica"/>
                        </a:rPr>
                        <a:t>workforce</a:t>
                      </a:r>
                      <a:endParaRPr sz="2150">
                        <a:latin typeface="Helvetica"/>
                        <a:cs typeface="Helvetica"/>
                      </a:endParaRPr>
                    </a:p>
                  </a:txBody>
                  <a:tcPr marL="0" marR="0" marT="0" marB="0">
                    <a:solidFill>
                      <a:srgbClr val="47B3E3">
                        <a:alpha val="9999"/>
                      </a:srgbClr>
                    </a:solidFill>
                  </a:tcPr>
                </a:tc>
                <a:tc>
                  <a:txBody>
                    <a:bodyPr/>
                    <a:lstStyle/>
                    <a:p>
                      <a:pPr>
                        <a:lnSpc>
                          <a:spcPct val="100000"/>
                        </a:lnSpc>
                      </a:pPr>
                      <a:endParaRPr sz="2000">
                        <a:latin typeface="Times New Roman"/>
                        <a:cs typeface="Times New Roman"/>
                      </a:endParaRPr>
                    </a:p>
                  </a:txBody>
                  <a:tcPr marL="0" marR="0" marT="0" marB="0">
                    <a:solidFill>
                      <a:srgbClr val="47B3E3">
                        <a:alpha val="9999"/>
                      </a:srgbClr>
                    </a:solidFill>
                  </a:tcPr>
                </a:tc>
                <a:tc>
                  <a:txBody>
                    <a:bodyPr/>
                    <a:lstStyle/>
                    <a:p>
                      <a:pPr>
                        <a:lnSpc>
                          <a:spcPct val="100000"/>
                        </a:lnSpc>
                      </a:pPr>
                      <a:endParaRPr sz="2000">
                        <a:latin typeface="Times New Roman"/>
                        <a:cs typeface="Times New Roman"/>
                      </a:endParaRPr>
                    </a:p>
                  </a:txBody>
                  <a:tcPr marL="0" marR="0" marT="0" marB="0">
                    <a:solidFill>
                      <a:srgbClr val="47B3E3">
                        <a:alpha val="9999"/>
                      </a:srgbClr>
                    </a:solidFill>
                  </a:tcPr>
                </a:tc>
                <a:tc>
                  <a:txBody>
                    <a:bodyPr/>
                    <a:lstStyle/>
                    <a:p>
                      <a:pPr>
                        <a:lnSpc>
                          <a:spcPct val="100000"/>
                        </a:lnSpc>
                      </a:pPr>
                      <a:endParaRPr sz="2000">
                        <a:latin typeface="Times New Roman"/>
                        <a:cs typeface="Times New Roman"/>
                      </a:endParaRPr>
                    </a:p>
                  </a:txBody>
                  <a:tcPr marL="0" marR="0" marT="0" marB="0">
                    <a:solidFill>
                      <a:srgbClr val="47B3E3">
                        <a:alpha val="9999"/>
                      </a:srgbClr>
                    </a:solidFill>
                  </a:tcPr>
                </a:tc>
                <a:tc>
                  <a:txBody>
                    <a:bodyPr/>
                    <a:lstStyle/>
                    <a:p>
                      <a:pPr marL="372110">
                        <a:lnSpc>
                          <a:spcPts val="2295"/>
                        </a:lnSpc>
                      </a:pPr>
                      <a:r>
                        <a:rPr sz="2150" dirty="0">
                          <a:solidFill>
                            <a:srgbClr val="575756"/>
                          </a:solidFill>
                          <a:latin typeface="Helvetica"/>
                          <a:cs typeface="Helvetica"/>
                        </a:rPr>
                        <a:t>the</a:t>
                      </a:r>
                      <a:r>
                        <a:rPr sz="2150" spc="-30" dirty="0">
                          <a:solidFill>
                            <a:srgbClr val="575756"/>
                          </a:solidFill>
                          <a:latin typeface="Helvetica"/>
                          <a:cs typeface="Helvetica"/>
                        </a:rPr>
                        <a:t> </a:t>
                      </a:r>
                      <a:r>
                        <a:rPr sz="2150" dirty="0">
                          <a:solidFill>
                            <a:srgbClr val="575756"/>
                          </a:solidFill>
                          <a:latin typeface="Helvetica"/>
                          <a:cs typeface="Helvetica"/>
                        </a:rPr>
                        <a:t>use</a:t>
                      </a:r>
                      <a:r>
                        <a:rPr sz="2150" spc="-30" dirty="0">
                          <a:solidFill>
                            <a:srgbClr val="575756"/>
                          </a:solidFill>
                          <a:latin typeface="Helvetica"/>
                          <a:cs typeface="Helvetica"/>
                        </a:rPr>
                        <a:t> </a:t>
                      </a:r>
                      <a:r>
                        <a:rPr sz="2150" dirty="0">
                          <a:solidFill>
                            <a:srgbClr val="575756"/>
                          </a:solidFill>
                          <a:latin typeface="Helvetica"/>
                          <a:cs typeface="Helvetica"/>
                        </a:rPr>
                        <a:t>of</a:t>
                      </a:r>
                      <a:r>
                        <a:rPr sz="2150" spc="-30" dirty="0">
                          <a:solidFill>
                            <a:srgbClr val="575756"/>
                          </a:solidFill>
                          <a:latin typeface="Helvetica"/>
                          <a:cs typeface="Helvetica"/>
                        </a:rPr>
                        <a:t> </a:t>
                      </a:r>
                      <a:r>
                        <a:rPr sz="2150" spc="-10" dirty="0">
                          <a:solidFill>
                            <a:srgbClr val="575756"/>
                          </a:solidFill>
                          <a:latin typeface="Helvetica"/>
                          <a:cs typeface="Helvetica"/>
                        </a:rPr>
                        <a:t>apprenticeships,</a:t>
                      </a:r>
                      <a:r>
                        <a:rPr sz="2150" spc="-30" dirty="0">
                          <a:solidFill>
                            <a:srgbClr val="575756"/>
                          </a:solidFill>
                          <a:latin typeface="Helvetica"/>
                          <a:cs typeface="Helvetica"/>
                        </a:rPr>
                        <a:t> </a:t>
                      </a:r>
                      <a:r>
                        <a:rPr sz="2150" spc="-10" dirty="0">
                          <a:solidFill>
                            <a:srgbClr val="575756"/>
                          </a:solidFill>
                          <a:latin typeface="Helvetica"/>
                          <a:cs typeface="Helvetica"/>
                        </a:rPr>
                        <a:t>aiming</a:t>
                      </a:r>
                      <a:endParaRPr sz="2150">
                        <a:latin typeface="Helvetica"/>
                        <a:cs typeface="Helvetica"/>
                      </a:endParaRPr>
                    </a:p>
                  </a:txBody>
                  <a:tcPr marL="0" marR="0" marT="0" marB="0">
                    <a:solidFill>
                      <a:srgbClr val="47B3E3">
                        <a:alpha val="9999"/>
                      </a:srgbClr>
                    </a:solidFill>
                  </a:tcPr>
                </a:tc>
                <a:extLst>
                  <a:ext uri="{0D108BD9-81ED-4DB2-BD59-A6C34878D82A}">
                    <a16:rowId xmlns:a16="http://schemas.microsoft.com/office/drawing/2014/main" val="10006"/>
                  </a:ext>
                </a:extLst>
              </a:tr>
              <a:tr h="326390">
                <a:tc rowSpan="5" gridSpan="4">
                  <a:txBody>
                    <a:bodyPr/>
                    <a:lstStyle/>
                    <a:p>
                      <a:pPr>
                        <a:lnSpc>
                          <a:spcPct val="100000"/>
                        </a:lnSpc>
                      </a:pPr>
                      <a:endParaRPr sz="2100">
                        <a:latin typeface="Times New Roman"/>
                        <a:cs typeface="Times New Roman"/>
                      </a:endParaRPr>
                    </a:p>
                  </a:txBody>
                  <a:tcPr marL="0" marR="0" marT="0" marB="0">
                    <a:solidFill>
                      <a:srgbClr val="47B3E3">
                        <a:alpha val="9999"/>
                      </a:srgbClr>
                    </a:solidFill>
                  </a:tcPr>
                </a:tc>
                <a:tc rowSpan="5" hMerge="1">
                  <a:txBody>
                    <a:bodyPr/>
                    <a:lstStyle/>
                    <a:p>
                      <a:endParaRPr/>
                    </a:p>
                  </a:txBody>
                  <a:tcPr marL="0" marR="0" marT="0" marB="0"/>
                </a:tc>
                <a:tc rowSpan="5" hMerge="1">
                  <a:txBody>
                    <a:bodyPr/>
                    <a:lstStyle/>
                    <a:p>
                      <a:endParaRPr/>
                    </a:p>
                  </a:txBody>
                  <a:tcPr marL="0" marR="0" marT="0" marB="0"/>
                </a:tc>
                <a:tc rowSpan="5" hMerge="1">
                  <a:txBody>
                    <a:bodyPr/>
                    <a:lstStyle/>
                    <a:p>
                      <a:endParaRPr/>
                    </a:p>
                  </a:txBody>
                  <a:tcPr marL="0" marR="0" marT="0" marB="0"/>
                </a:tc>
                <a:tc>
                  <a:txBody>
                    <a:bodyPr/>
                    <a:lstStyle/>
                    <a:p>
                      <a:pPr marL="372110">
                        <a:lnSpc>
                          <a:spcPts val="2295"/>
                        </a:lnSpc>
                      </a:pPr>
                      <a:r>
                        <a:rPr sz="2150" dirty="0">
                          <a:solidFill>
                            <a:srgbClr val="575756"/>
                          </a:solidFill>
                          <a:latin typeface="Helvetica"/>
                          <a:cs typeface="Helvetica"/>
                        </a:rPr>
                        <a:t>to</a:t>
                      </a:r>
                      <a:r>
                        <a:rPr sz="2150" spc="-65" dirty="0">
                          <a:solidFill>
                            <a:srgbClr val="575756"/>
                          </a:solidFill>
                          <a:latin typeface="Helvetica"/>
                          <a:cs typeface="Helvetica"/>
                        </a:rPr>
                        <a:t> </a:t>
                      </a:r>
                      <a:r>
                        <a:rPr sz="2150" dirty="0">
                          <a:solidFill>
                            <a:srgbClr val="575756"/>
                          </a:solidFill>
                          <a:latin typeface="Helvetica"/>
                          <a:cs typeface="Helvetica"/>
                        </a:rPr>
                        <a:t>provide</a:t>
                      </a:r>
                      <a:r>
                        <a:rPr sz="2150" spc="-60" dirty="0">
                          <a:solidFill>
                            <a:srgbClr val="575756"/>
                          </a:solidFill>
                          <a:latin typeface="Helvetica"/>
                          <a:cs typeface="Helvetica"/>
                        </a:rPr>
                        <a:t> </a:t>
                      </a:r>
                      <a:r>
                        <a:rPr sz="2150" dirty="0">
                          <a:solidFill>
                            <a:srgbClr val="575756"/>
                          </a:solidFill>
                          <a:latin typeface="Helvetica"/>
                          <a:cs typeface="Helvetica"/>
                        </a:rPr>
                        <a:t>22%</a:t>
                      </a:r>
                      <a:r>
                        <a:rPr sz="2150" spc="-60" dirty="0">
                          <a:solidFill>
                            <a:srgbClr val="575756"/>
                          </a:solidFill>
                          <a:latin typeface="Helvetica"/>
                          <a:cs typeface="Helvetica"/>
                        </a:rPr>
                        <a:t> </a:t>
                      </a:r>
                      <a:r>
                        <a:rPr sz="2150" dirty="0">
                          <a:solidFill>
                            <a:srgbClr val="575756"/>
                          </a:solidFill>
                          <a:latin typeface="Helvetica"/>
                          <a:cs typeface="Helvetica"/>
                        </a:rPr>
                        <a:t>of</a:t>
                      </a:r>
                      <a:r>
                        <a:rPr sz="2150" spc="-60" dirty="0">
                          <a:solidFill>
                            <a:srgbClr val="575756"/>
                          </a:solidFill>
                          <a:latin typeface="Helvetica"/>
                          <a:cs typeface="Helvetica"/>
                        </a:rPr>
                        <a:t> </a:t>
                      </a:r>
                      <a:r>
                        <a:rPr sz="2150" dirty="0">
                          <a:solidFill>
                            <a:srgbClr val="575756"/>
                          </a:solidFill>
                          <a:latin typeface="Helvetica"/>
                          <a:cs typeface="Helvetica"/>
                        </a:rPr>
                        <a:t>all</a:t>
                      </a:r>
                      <a:r>
                        <a:rPr sz="2150" spc="-60" dirty="0">
                          <a:solidFill>
                            <a:srgbClr val="575756"/>
                          </a:solidFill>
                          <a:latin typeface="Helvetica"/>
                          <a:cs typeface="Helvetica"/>
                        </a:rPr>
                        <a:t> </a:t>
                      </a:r>
                      <a:r>
                        <a:rPr sz="2150" dirty="0">
                          <a:solidFill>
                            <a:srgbClr val="575756"/>
                          </a:solidFill>
                          <a:latin typeface="Helvetica"/>
                          <a:cs typeface="Helvetica"/>
                        </a:rPr>
                        <a:t>training</a:t>
                      </a:r>
                      <a:r>
                        <a:rPr sz="2150" spc="-60" dirty="0">
                          <a:solidFill>
                            <a:srgbClr val="575756"/>
                          </a:solidFill>
                          <a:latin typeface="Helvetica"/>
                          <a:cs typeface="Helvetica"/>
                        </a:rPr>
                        <a:t> </a:t>
                      </a:r>
                      <a:r>
                        <a:rPr sz="2150" spc="-25" dirty="0">
                          <a:solidFill>
                            <a:srgbClr val="575756"/>
                          </a:solidFill>
                          <a:latin typeface="Helvetica"/>
                          <a:cs typeface="Helvetica"/>
                        </a:rPr>
                        <a:t>for</a:t>
                      </a:r>
                      <a:endParaRPr sz="2150">
                        <a:latin typeface="Helvetica"/>
                        <a:cs typeface="Helvetica"/>
                      </a:endParaRPr>
                    </a:p>
                  </a:txBody>
                  <a:tcPr marL="0" marR="0" marT="0" marB="0">
                    <a:solidFill>
                      <a:srgbClr val="47B3E3">
                        <a:alpha val="9999"/>
                      </a:srgbClr>
                    </a:solidFill>
                  </a:tcPr>
                </a:tc>
                <a:extLst>
                  <a:ext uri="{0D108BD9-81ED-4DB2-BD59-A6C34878D82A}">
                    <a16:rowId xmlns:a16="http://schemas.microsoft.com/office/drawing/2014/main" val="10007"/>
                  </a:ext>
                </a:extLst>
              </a:tr>
              <a:tr h="326390">
                <a:tc gridSpan="4" vMerge="1">
                  <a:txBody>
                    <a:bodyPr/>
                    <a:lstStyle/>
                    <a:p>
                      <a:endParaRPr/>
                    </a:p>
                  </a:txBody>
                  <a:tcPr marL="0" marR="0" marT="0" marB="0">
                    <a:solidFill>
                      <a:srgbClr val="47B3E3">
                        <a:alpha val="9999"/>
                      </a:srgbClr>
                    </a:solidFill>
                  </a:tcPr>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a:txBody>
                    <a:bodyPr/>
                    <a:lstStyle/>
                    <a:p>
                      <a:pPr marL="372110">
                        <a:lnSpc>
                          <a:spcPts val="2295"/>
                        </a:lnSpc>
                      </a:pPr>
                      <a:r>
                        <a:rPr sz="2150" dirty="0">
                          <a:solidFill>
                            <a:srgbClr val="575756"/>
                          </a:solidFill>
                          <a:latin typeface="Helvetica"/>
                          <a:cs typeface="Helvetica"/>
                        </a:rPr>
                        <a:t>clinical</a:t>
                      </a:r>
                      <a:r>
                        <a:rPr sz="2150" spc="-100" dirty="0">
                          <a:solidFill>
                            <a:srgbClr val="575756"/>
                          </a:solidFill>
                          <a:latin typeface="Helvetica"/>
                          <a:cs typeface="Helvetica"/>
                        </a:rPr>
                        <a:t> </a:t>
                      </a:r>
                      <a:r>
                        <a:rPr sz="2150" dirty="0">
                          <a:solidFill>
                            <a:srgbClr val="575756"/>
                          </a:solidFill>
                          <a:latin typeface="Helvetica"/>
                          <a:cs typeface="Helvetica"/>
                        </a:rPr>
                        <a:t>staff</a:t>
                      </a:r>
                      <a:r>
                        <a:rPr sz="2150" spc="-100" dirty="0">
                          <a:solidFill>
                            <a:srgbClr val="575756"/>
                          </a:solidFill>
                          <a:latin typeface="Helvetica"/>
                          <a:cs typeface="Helvetica"/>
                        </a:rPr>
                        <a:t> </a:t>
                      </a:r>
                      <a:r>
                        <a:rPr sz="2150" dirty="0">
                          <a:solidFill>
                            <a:srgbClr val="575756"/>
                          </a:solidFill>
                          <a:latin typeface="Helvetica"/>
                          <a:cs typeface="Helvetica"/>
                        </a:rPr>
                        <a:t>through</a:t>
                      </a:r>
                      <a:r>
                        <a:rPr sz="2150" spc="-100" dirty="0">
                          <a:solidFill>
                            <a:srgbClr val="575756"/>
                          </a:solidFill>
                          <a:latin typeface="Helvetica"/>
                          <a:cs typeface="Helvetica"/>
                        </a:rPr>
                        <a:t> </a:t>
                      </a:r>
                      <a:r>
                        <a:rPr sz="2150" spc="-10" dirty="0">
                          <a:solidFill>
                            <a:srgbClr val="575756"/>
                          </a:solidFill>
                          <a:latin typeface="Helvetica"/>
                          <a:cs typeface="Helvetica"/>
                        </a:rPr>
                        <a:t>apprenticeship</a:t>
                      </a:r>
                      <a:endParaRPr sz="2150">
                        <a:latin typeface="Helvetica"/>
                        <a:cs typeface="Helvetica"/>
                      </a:endParaRPr>
                    </a:p>
                  </a:txBody>
                  <a:tcPr marL="0" marR="0" marT="0" marB="0">
                    <a:solidFill>
                      <a:srgbClr val="47B3E3">
                        <a:alpha val="9999"/>
                      </a:srgbClr>
                    </a:solidFill>
                  </a:tcPr>
                </a:tc>
                <a:extLst>
                  <a:ext uri="{0D108BD9-81ED-4DB2-BD59-A6C34878D82A}">
                    <a16:rowId xmlns:a16="http://schemas.microsoft.com/office/drawing/2014/main" val="10008"/>
                  </a:ext>
                </a:extLst>
              </a:tr>
              <a:tr h="326390">
                <a:tc gridSpan="4" vMerge="1">
                  <a:txBody>
                    <a:bodyPr/>
                    <a:lstStyle/>
                    <a:p>
                      <a:endParaRPr/>
                    </a:p>
                  </a:txBody>
                  <a:tcPr marL="0" marR="0" marT="0" marB="0">
                    <a:solidFill>
                      <a:srgbClr val="47B3E3">
                        <a:alpha val="9999"/>
                      </a:srgbClr>
                    </a:solidFill>
                  </a:tcPr>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a:txBody>
                    <a:bodyPr/>
                    <a:lstStyle/>
                    <a:p>
                      <a:pPr marL="372110">
                        <a:lnSpc>
                          <a:spcPts val="2295"/>
                        </a:lnSpc>
                      </a:pPr>
                      <a:r>
                        <a:rPr sz="2150" dirty="0">
                          <a:solidFill>
                            <a:srgbClr val="575756"/>
                          </a:solidFill>
                          <a:latin typeface="Helvetica"/>
                          <a:cs typeface="Helvetica"/>
                        </a:rPr>
                        <a:t>routes</a:t>
                      </a:r>
                      <a:r>
                        <a:rPr sz="2150" spc="-55" dirty="0">
                          <a:solidFill>
                            <a:srgbClr val="575756"/>
                          </a:solidFill>
                          <a:latin typeface="Helvetica"/>
                          <a:cs typeface="Helvetica"/>
                        </a:rPr>
                        <a:t> </a:t>
                      </a:r>
                      <a:r>
                        <a:rPr sz="2150" dirty="0">
                          <a:solidFill>
                            <a:srgbClr val="575756"/>
                          </a:solidFill>
                          <a:latin typeface="Helvetica"/>
                          <a:cs typeface="Helvetica"/>
                        </a:rPr>
                        <a:t>by</a:t>
                      </a:r>
                      <a:r>
                        <a:rPr sz="2150" spc="-50" dirty="0">
                          <a:solidFill>
                            <a:srgbClr val="575756"/>
                          </a:solidFill>
                          <a:latin typeface="Helvetica"/>
                          <a:cs typeface="Helvetica"/>
                        </a:rPr>
                        <a:t> </a:t>
                      </a:r>
                      <a:r>
                        <a:rPr sz="2150" dirty="0">
                          <a:solidFill>
                            <a:srgbClr val="575756"/>
                          </a:solidFill>
                          <a:latin typeface="Helvetica"/>
                          <a:cs typeface="Helvetica"/>
                        </a:rPr>
                        <a:t>2031/32,</a:t>
                      </a:r>
                      <a:r>
                        <a:rPr sz="2150" spc="-50" dirty="0">
                          <a:solidFill>
                            <a:srgbClr val="575756"/>
                          </a:solidFill>
                          <a:latin typeface="Helvetica"/>
                          <a:cs typeface="Helvetica"/>
                        </a:rPr>
                        <a:t> </a:t>
                      </a:r>
                      <a:r>
                        <a:rPr sz="2150" dirty="0">
                          <a:solidFill>
                            <a:srgbClr val="575756"/>
                          </a:solidFill>
                          <a:latin typeface="Helvetica"/>
                          <a:cs typeface="Helvetica"/>
                        </a:rPr>
                        <a:t>up</a:t>
                      </a:r>
                      <a:r>
                        <a:rPr sz="2150" spc="-50" dirty="0">
                          <a:solidFill>
                            <a:srgbClr val="575756"/>
                          </a:solidFill>
                          <a:latin typeface="Helvetica"/>
                          <a:cs typeface="Helvetica"/>
                        </a:rPr>
                        <a:t> </a:t>
                      </a:r>
                      <a:r>
                        <a:rPr sz="2150" dirty="0">
                          <a:solidFill>
                            <a:srgbClr val="575756"/>
                          </a:solidFill>
                          <a:latin typeface="Helvetica"/>
                          <a:cs typeface="Helvetica"/>
                        </a:rPr>
                        <a:t>from</a:t>
                      </a:r>
                      <a:r>
                        <a:rPr sz="2150" spc="-50" dirty="0">
                          <a:solidFill>
                            <a:srgbClr val="575756"/>
                          </a:solidFill>
                          <a:latin typeface="Helvetica"/>
                          <a:cs typeface="Helvetica"/>
                        </a:rPr>
                        <a:t> </a:t>
                      </a:r>
                      <a:r>
                        <a:rPr sz="2150" dirty="0">
                          <a:solidFill>
                            <a:srgbClr val="575756"/>
                          </a:solidFill>
                          <a:latin typeface="Helvetica"/>
                          <a:cs typeface="Helvetica"/>
                        </a:rPr>
                        <a:t>just</a:t>
                      </a:r>
                      <a:r>
                        <a:rPr sz="2150" spc="-50" dirty="0">
                          <a:solidFill>
                            <a:srgbClr val="575756"/>
                          </a:solidFill>
                          <a:latin typeface="Helvetica"/>
                          <a:cs typeface="Helvetica"/>
                        </a:rPr>
                        <a:t> </a:t>
                      </a:r>
                      <a:r>
                        <a:rPr sz="2150" spc="-25" dirty="0">
                          <a:solidFill>
                            <a:srgbClr val="575756"/>
                          </a:solidFill>
                          <a:latin typeface="Helvetica"/>
                          <a:cs typeface="Helvetica"/>
                        </a:rPr>
                        <a:t>7%</a:t>
                      </a:r>
                      <a:endParaRPr sz="2150">
                        <a:latin typeface="Helvetica"/>
                        <a:cs typeface="Helvetica"/>
                      </a:endParaRPr>
                    </a:p>
                  </a:txBody>
                  <a:tcPr marL="0" marR="0" marT="0" marB="0">
                    <a:solidFill>
                      <a:srgbClr val="47B3E3">
                        <a:alpha val="9999"/>
                      </a:srgbClr>
                    </a:solidFill>
                  </a:tcPr>
                </a:tc>
                <a:extLst>
                  <a:ext uri="{0D108BD9-81ED-4DB2-BD59-A6C34878D82A}">
                    <a16:rowId xmlns:a16="http://schemas.microsoft.com/office/drawing/2014/main" val="10009"/>
                  </a:ext>
                </a:extLst>
              </a:tr>
              <a:tr h="326390">
                <a:tc gridSpan="4" vMerge="1">
                  <a:txBody>
                    <a:bodyPr/>
                    <a:lstStyle/>
                    <a:p>
                      <a:endParaRPr/>
                    </a:p>
                  </a:txBody>
                  <a:tcPr marL="0" marR="0" marT="0" marB="0">
                    <a:solidFill>
                      <a:srgbClr val="47B3E3">
                        <a:alpha val="9999"/>
                      </a:srgbClr>
                    </a:solidFill>
                  </a:tcPr>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a:txBody>
                    <a:bodyPr/>
                    <a:lstStyle/>
                    <a:p>
                      <a:pPr marL="372110">
                        <a:lnSpc>
                          <a:spcPts val="2295"/>
                        </a:lnSpc>
                      </a:pPr>
                      <a:r>
                        <a:rPr sz="2150" spc="-25" dirty="0">
                          <a:solidFill>
                            <a:srgbClr val="575756"/>
                          </a:solidFill>
                          <a:latin typeface="Helvetica"/>
                          <a:cs typeface="Helvetica"/>
                        </a:rPr>
                        <a:t>today.</a:t>
                      </a:r>
                      <a:r>
                        <a:rPr sz="2150" spc="-125" dirty="0">
                          <a:solidFill>
                            <a:srgbClr val="575756"/>
                          </a:solidFill>
                          <a:latin typeface="Helvetica"/>
                          <a:cs typeface="Helvetica"/>
                        </a:rPr>
                        <a:t> To</a:t>
                      </a:r>
                      <a:r>
                        <a:rPr sz="2150" spc="-25" dirty="0">
                          <a:solidFill>
                            <a:srgbClr val="575756"/>
                          </a:solidFill>
                          <a:latin typeface="Helvetica"/>
                          <a:cs typeface="Helvetica"/>
                        </a:rPr>
                        <a:t> </a:t>
                      </a:r>
                      <a:r>
                        <a:rPr sz="2150" dirty="0">
                          <a:solidFill>
                            <a:srgbClr val="575756"/>
                          </a:solidFill>
                          <a:latin typeface="Helvetica"/>
                          <a:cs typeface="Helvetica"/>
                        </a:rPr>
                        <a:t>support</a:t>
                      </a:r>
                      <a:r>
                        <a:rPr sz="2150" spc="-65" dirty="0">
                          <a:solidFill>
                            <a:srgbClr val="575756"/>
                          </a:solidFill>
                          <a:latin typeface="Helvetica"/>
                          <a:cs typeface="Helvetica"/>
                        </a:rPr>
                        <a:t> </a:t>
                      </a:r>
                      <a:r>
                        <a:rPr sz="2150" dirty="0">
                          <a:solidFill>
                            <a:srgbClr val="575756"/>
                          </a:solidFill>
                          <a:latin typeface="Helvetica"/>
                          <a:cs typeface="Helvetica"/>
                        </a:rPr>
                        <a:t>this</a:t>
                      </a:r>
                      <a:r>
                        <a:rPr sz="2150" spc="-65" dirty="0">
                          <a:solidFill>
                            <a:srgbClr val="575756"/>
                          </a:solidFill>
                          <a:latin typeface="Helvetica"/>
                          <a:cs typeface="Helvetica"/>
                        </a:rPr>
                        <a:t> </a:t>
                      </a:r>
                      <a:r>
                        <a:rPr sz="2150" dirty="0">
                          <a:solidFill>
                            <a:srgbClr val="575756"/>
                          </a:solidFill>
                          <a:latin typeface="Helvetica"/>
                          <a:cs typeface="Helvetica"/>
                        </a:rPr>
                        <a:t>ambition,</a:t>
                      </a:r>
                      <a:r>
                        <a:rPr sz="2150" spc="-60" dirty="0">
                          <a:solidFill>
                            <a:srgbClr val="575756"/>
                          </a:solidFill>
                          <a:latin typeface="Helvetica"/>
                          <a:cs typeface="Helvetica"/>
                        </a:rPr>
                        <a:t> </a:t>
                      </a:r>
                      <a:r>
                        <a:rPr sz="2150" spc="-25" dirty="0">
                          <a:solidFill>
                            <a:srgbClr val="575756"/>
                          </a:solidFill>
                          <a:latin typeface="Helvetica"/>
                          <a:cs typeface="Helvetica"/>
                        </a:rPr>
                        <a:t>the</a:t>
                      </a:r>
                      <a:endParaRPr sz="2150">
                        <a:latin typeface="Helvetica"/>
                        <a:cs typeface="Helvetica"/>
                      </a:endParaRPr>
                    </a:p>
                  </a:txBody>
                  <a:tcPr marL="0" marR="0" marT="0" marB="0">
                    <a:solidFill>
                      <a:srgbClr val="47B3E3">
                        <a:alpha val="9999"/>
                      </a:srgbClr>
                    </a:solidFill>
                  </a:tcPr>
                </a:tc>
                <a:extLst>
                  <a:ext uri="{0D108BD9-81ED-4DB2-BD59-A6C34878D82A}">
                    <a16:rowId xmlns:a16="http://schemas.microsoft.com/office/drawing/2014/main" val="10010"/>
                  </a:ext>
                </a:extLst>
              </a:tr>
              <a:tr h="509270">
                <a:tc gridSpan="4" vMerge="1">
                  <a:txBody>
                    <a:bodyPr/>
                    <a:lstStyle/>
                    <a:p>
                      <a:endParaRPr/>
                    </a:p>
                  </a:txBody>
                  <a:tcPr marL="0" marR="0" marT="0" marB="0">
                    <a:solidFill>
                      <a:srgbClr val="47B3E3">
                        <a:alpha val="9999"/>
                      </a:srgbClr>
                    </a:solidFill>
                  </a:tcPr>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a:txBody>
                    <a:bodyPr/>
                    <a:lstStyle/>
                    <a:p>
                      <a:pPr marL="372110">
                        <a:lnSpc>
                          <a:spcPts val="2295"/>
                        </a:lnSpc>
                      </a:pPr>
                      <a:r>
                        <a:rPr sz="2150" dirty="0">
                          <a:solidFill>
                            <a:srgbClr val="575756"/>
                          </a:solidFill>
                          <a:latin typeface="Helvetica"/>
                          <a:cs typeface="Helvetica"/>
                        </a:rPr>
                        <a:t>plan</a:t>
                      </a:r>
                      <a:r>
                        <a:rPr sz="2150" spc="-60" dirty="0">
                          <a:solidFill>
                            <a:srgbClr val="575756"/>
                          </a:solidFill>
                          <a:latin typeface="Helvetica"/>
                          <a:cs typeface="Helvetica"/>
                        </a:rPr>
                        <a:t> </a:t>
                      </a:r>
                      <a:r>
                        <a:rPr sz="2150" dirty="0">
                          <a:solidFill>
                            <a:srgbClr val="575756"/>
                          </a:solidFill>
                          <a:latin typeface="Helvetica"/>
                          <a:cs typeface="Helvetica"/>
                        </a:rPr>
                        <a:t>aims</a:t>
                      </a:r>
                      <a:r>
                        <a:rPr sz="2150" spc="-55" dirty="0">
                          <a:solidFill>
                            <a:srgbClr val="575756"/>
                          </a:solidFill>
                          <a:latin typeface="Helvetica"/>
                          <a:cs typeface="Helvetica"/>
                        </a:rPr>
                        <a:t> </a:t>
                      </a:r>
                      <a:r>
                        <a:rPr sz="2150" dirty="0">
                          <a:solidFill>
                            <a:srgbClr val="575756"/>
                          </a:solidFill>
                          <a:latin typeface="Helvetica"/>
                          <a:cs typeface="Helvetica"/>
                        </a:rPr>
                        <a:t>to</a:t>
                      </a:r>
                      <a:r>
                        <a:rPr sz="2150" spc="-55" dirty="0">
                          <a:solidFill>
                            <a:srgbClr val="575756"/>
                          </a:solidFill>
                          <a:latin typeface="Helvetica"/>
                          <a:cs typeface="Helvetica"/>
                        </a:rPr>
                        <a:t> </a:t>
                      </a:r>
                      <a:r>
                        <a:rPr sz="2150" dirty="0">
                          <a:solidFill>
                            <a:srgbClr val="575756"/>
                          </a:solidFill>
                          <a:latin typeface="Helvetica"/>
                          <a:cs typeface="Helvetica"/>
                        </a:rPr>
                        <a:t>reach</a:t>
                      </a:r>
                      <a:r>
                        <a:rPr sz="2150" spc="-55" dirty="0">
                          <a:solidFill>
                            <a:srgbClr val="575756"/>
                          </a:solidFill>
                          <a:latin typeface="Helvetica"/>
                          <a:cs typeface="Helvetica"/>
                        </a:rPr>
                        <a:t> </a:t>
                      </a:r>
                      <a:r>
                        <a:rPr sz="2150" dirty="0">
                          <a:solidFill>
                            <a:srgbClr val="575756"/>
                          </a:solidFill>
                          <a:latin typeface="Helvetica"/>
                          <a:cs typeface="Helvetica"/>
                        </a:rPr>
                        <a:t>16%</a:t>
                      </a:r>
                      <a:r>
                        <a:rPr sz="2150" spc="-55" dirty="0">
                          <a:solidFill>
                            <a:srgbClr val="575756"/>
                          </a:solidFill>
                          <a:latin typeface="Helvetica"/>
                          <a:cs typeface="Helvetica"/>
                        </a:rPr>
                        <a:t> </a:t>
                      </a:r>
                      <a:r>
                        <a:rPr sz="2150" dirty="0">
                          <a:solidFill>
                            <a:srgbClr val="575756"/>
                          </a:solidFill>
                          <a:latin typeface="Helvetica"/>
                          <a:cs typeface="Helvetica"/>
                        </a:rPr>
                        <a:t>by</a:t>
                      </a:r>
                      <a:r>
                        <a:rPr sz="2150" spc="-55" dirty="0">
                          <a:solidFill>
                            <a:srgbClr val="575756"/>
                          </a:solidFill>
                          <a:latin typeface="Helvetica"/>
                          <a:cs typeface="Helvetica"/>
                        </a:rPr>
                        <a:t> </a:t>
                      </a:r>
                      <a:r>
                        <a:rPr sz="2150" spc="-10" dirty="0">
                          <a:solidFill>
                            <a:srgbClr val="575756"/>
                          </a:solidFill>
                          <a:latin typeface="Helvetica"/>
                          <a:cs typeface="Helvetica"/>
                        </a:rPr>
                        <a:t>2028/29.</a:t>
                      </a:r>
                      <a:endParaRPr sz="2150">
                        <a:latin typeface="Helvetica"/>
                        <a:cs typeface="Helvetica"/>
                      </a:endParaRPr>
                    </a:p>
                  </a:txBody>
                  <a:tcPr marL="0" marR="0" marT="0" marB="0">
                    <a:solidFill>
                      <a:srgbClr val="47B3E3">
                        <a:alpha val="9999"/>
                      </a:srgbClr>
                    </a:solidFill>
                  </a:tcPr>
                </a:tc>
                <a:extLst>
                  <a:ext uri="{0D108BD9-81ED-4DB2-BD59-A6C34878D82A}">
                    <a16:rowId xmlns:a16="http://schemas.microsoft.com/office/drawing/2014/main" val="10011"/>
                  </a:ext>
                </a:extLst>
              </a:tr>
            </a:tbl>
          </a:graphicData>
        </a:graphic>
      </p:graphicFrame>
      <p:graphicFrame>
        <p:nvGraphicFramePr>
          <p:cNvPr id="3" name="object 3"/>
          <p:cNvGraphicFramePr>
            <a:graphicFrameLocks noGrp="1"/>
          </p:cNvGraphicFramePr>
          <p:nvPr/>
        </p:nvGraphicFramePr>
        <p:xfrm>
          <a:off x="1047088" y="2711959"/>
          <a:ext cx="18086705" cy="1926589"/>
        </p:xfrm>
        <a:graphic>
          <a:graphicData uri="http://schemas.openxmlformats.org/drawingml/2006/table">
            <a:tbl>
              <a:tblPr firstRow="1" bandRow="1">
                <a:tableStyleId>{2D5ABB26-0587-4C30-8999-92F81FD0307C}</a:tableStyleId>
              </a:tblPr>
              <a:tblGrid>
                <a:gridCol w="2936240">
                  <a:extLst>
                    <a:ext uri="{9D8B030D-6E8A-4147-A177-3AD203B41FA5}">
                      <a16:colId xmlns:a16="http://schemas.microsoft.com/office/drawing/2014/main" val="20000"/>
                    </a:ext>
                  </a:extLst>
                </a:gridCol>
                <a:gridCol w="3793490">
                  <a:extLst>
                    <a:ext uri="{9D8B030D-6E8A-4147-A177-3AD203B41FA5}">
                      <a16:colId xmlns:a16="http://schemas.microsoft.com/office/drawing/2014/main" val="20001"/>
                    </a:ext>
                  </a:extLst>
                </a:gridCol>
                <a:gridCol w="3773804">
                  <a:extLst>
                    <a:ext uri="{9D8B030D-6E8A-4147-A177-3AD203B41FA5}">
                      <a16:colId xmlns:a16="http://schemas.microsoft.com/office/drawing/2014/main" val="20002"/>
                    </a:ext>
                  </a:extLst>
                </a:gridCol>
                <a:gridCol w="2309495">
                  <a:extLst>
                    <a:ext uri="{9D8B030D-6E8A-4147-A177-3AD203B41FA5}">
                      <a16:colId xmlns:a16="http://schemas.microsoft.com/office/drawing/2014/main" val="20003"/>
                    </a:ext>
                  </a:extLst>
                </a:gridCol>
                <a:gridCol w="5198745">
                  <a:extLst>
                    <a:ext uri="{9D8B030D-6E8A-4147-A177-3AD203B41FA5}">
                      <a16:colId xmlns:a16="http://schemas.microsoft.com/office/drawing/2014/main" val="20004"/>
                    </a:ext>
                  </a:extLst>
                </a:gridCol>
              </a:tblGrid>
              <a:tr h="460375">
                <a:tc>
                  <a:txBody>
                    <a:bodyPr/>
                    <a:lstStyle/>
                    <a:p>
                      <a:pPr marL="207645">
                        <a:lnSpc>
                          <a:spcPct val="100000"/>
                        </a:lnSpc>
                        <a:spcBef>
                          <a:spcPts val="365"/>
                        </a:spcBef>
                      </a:pPr>
                      <a:r>
                        <a:rPr sz="2150" b="1" dirty="0">
                          <a:solidFill>
                            <a:srgbClr val="FFFFFF"/>
                          </a:solidFill>
                          <a:latin typeface="Helvetica"/>
                          <a:cs typeface="Helvetica"/>
                        </a:rPr>
                        <a:t>The</a:t>
                      </a:r>
                      <a:r>
                        <a:rPr sz="2150" b="1" spc="-55" dirty="0">
                          <a:solidFill>
                            <a:srgbClr val="FFFFFF"/>
                          </a:solidFill>
                          <a:latin typeface="Helvetica"/>
                          <a:cs typeface="Helvetica"/>
                        </a:rPr>
                        <a:t> </a:t>
                      </a:r>
                      <a:r>
                        <a:rPr sz="2150" b="1" spc="-20" dirty="0">
                          <a:solidFill>
                            <a:srgbClr val="FFFFFF"/>
                          </a:solidFill>
                          <a:latin typeface="Helvetica"/>
                          <a:cs typeface="Helvetica"/>
                        </a:rPr>
                        <a:t>what</a:t>
                      </a:r>
                      <a:endParaRPr sz="2150">
                        <a:latin typeface="Helvetica"/>
                        <a:cs typeface="Helvetica"/>
                      </a:endParaRPr>
                    </a:p>
                  </a:txBody>
                  <a:tcPr marL="0" marR="0" marT="46355" marB="0">
                    <a:solidFill>
                      <a:srgbClr val="47B3E3"/>
                    </a:solidFill>
                  </a:tcPr>
                </a:tc>
                <a:tc>
                  <a:txBody>
                    <a:bodyPr/>
                    <a:lstStyle/>
                    <a:p>
                      <a:pPr marL="170815">
                        <a:lnSpc>
                          <a:spcPct val="100000"/>
                        </a:lnSpc>
                        <a:spcBef>
                          <a:spcPts val="365"/>
                        </a:spcBef>
                      </a:pPr>
                      <a:r>
                        <a:rPr sz="2150" b="1" dirty="0">
                          <a:solidFill>
                            <a:srgbClr val="FFFFFF"/>
                          </a:solidFill>
                          <a:latin typeface="Helvetica"/>
                          <a:cs typeface="Helvetica"/>
                        </a:rPr>
                        <a:t>The</a:t>
                      </a:r>
                      <a:r>
                        <a:rPr sz="2150" b="1" spc="-55" dirty="0">
                          <a:solidFill>
                            <a:srgbClr val="FFFFFF"/>
                          </a:solidFill>
                          <a:latin typeface="Helvetica"/>
                          <a:cs typeface="Helvetica"/>
                        </a:rPr>
                        <a:t> </a:t>
                      </a:r>
                      <a:r>
                        <a:rPr sz="2150" b="1" spc="-25" dirty="0">
                          <a:solidFill>
                            <a:srgbClr val="FFFFFF"/>
                          </a:solidFill>
                          <a:latin typeface="Helvetica"/>
                          <a:cs typeface="Helvetica"/>
                        </a:rPr>
                        <a:t>how</a:t>
                      </a:r>
                      <a:endParaRPr sz="2150">
                        <a:latin typeface="Helvetica"/>
                        <a:cs typeface="Helvetica"/>
                      </a:endParaRPr>
                    </a:p>
                  </a:txBody>
                  <a:tcPr marL="0" marR="0" marT="46355" marB="0">
                    <a:solidFill>
                      <a:srgbClr val="47B3E3"/>
                    </a:solidFill>
                  </a:tcPr>
                </a:tc>
                <a:tc>
                  <a:txBody>
                    <a:bodyPr/>
                    <a:lstStyle/>
                    <a:p>
                      <a:pPr marL="323215">
                        <a:lnSpc>
                          <a:spcPct val="100000"/>
                        </a:lnSpc>
                        <a:spcBef>
                          <a:spcPts val="365"/>
                        </a:spcBef>
                      </a:pPr>
                      <a:r>
                        <a:rPr sz="2150" b="1" dirty="0">
                          <a:solidFill>
                            <a:srgbClr val="FFFFFF"/>
                          </a:solidFill>
                          <a:latin typeface="Helvetica"/>
                          <a:cs typeface="Helvetica"/>
                        </a:rPr>
                        <a:t>The</a:t>
                      </a:r>
                      <a:r>
                        <a:rPr sz="2150" b="1" spc="-55" dirty="0">
                          <a:solidFill>
                            <a:srgbClr val="FFFFFF"/>
                          </a:solidFill>
                          <a:latin typeface="Helvetica"/>
                          <a:cs typeface="Helvetica"/>
                        </a:rPr>
                        <a:t> </a:t>
                      </a:r>
                      <a:r>
                        <a:rPr sz="2150" b="1" spc="-25" dirty="0">
                          <a:solidFill>
                            <a:srgbClr val="FFFFFF"/>
                          </a:solidFill>
                          <a:latin typeface="Helvetica"/>
                          <a:cs typeface="Helvetica"/>
                        </a:rPr>
                        <a:t>who</a:t>
                      </a:r>
                      <a:endParaRPr sz="2150">
                        <a:latin typeface="Helvetica"/>
                        <a:cs typeface="Helvetica"/>
                      </a:endParaRPr>
                    </a:p>
                  </a:txBody>
                  <a:tcPr marL="0" marR="0" marT="46355" marB="0">
                    <a:solidFill>
                      <a:srgbClr val="47B3E3"/>
                    </a:solidFill>
                  </a:tcPr>
                </a:tc>
                <a:tc>
                  <a:txBody>
                    <a:bodyPr/>
                    <a:lstStyle/>
                    <a:p>
                      <a:pPr marL="347345">
                        <a:lnSpc>
                          <a:spcPct val="100000"/>
                        </a:lnSpc>
                        <a:spcBef>
                          <a:spcPts val="365"/>
                        </a:spcBef>
                      </a:pPr>
                      <a:r>
                        <a:rPr sz="2150" b="1" dirty="0">
                          <a:solidFill>
                            <a:srgbClr val="FFFFFF"/>
                          </a:solidFill>
                          <a:latin typeface="Helvetica"/>
                          <a:cs typeface="Helvetica"/>
                        </a:rPr>
                        <a:t>The</a:t>
                      </a:r>
                      <a:r>
                        <a:rPr sz="2150" b="1" spc="-55" dirty="0">
                          <a:solidFill>
                            <a:srgbClr val="FFFFFF"/>
                          </a:solidFill>
                          <a:latin typeface="Helvetica"/>
                          <a:cs typeface="Helvetica"/>
                        </a:rPr>
                        <a:t> </a:t>
                      </a:r>
                      <a:r>
                        <a:rPr sz="2150" b="1" spc="-20" dirty="0">
                          <a:solidFill>
                            <a:srgbClr val="FFFFFF"/>
                          </a:solidFill>
                          <a:latin typeface="Helvetica"/>
                          <a:cs typeface="Helvetica"/>
                        </a:rPr>
                        <a:t>when</a:t>
                      </a:r>
                      <a:endParaRPr sz="2150">
                        <a:latin typeface="Helvetica"/>
                        <a:cs typeface="Helvetica"/>
                      </a:endParaRPr>
                    </a:p>
                  </a:txBody>
                  <a:tcPr marL="0" marR="0" marT="46355" marB="0">
                    <a:solidFill>
                      <a:srgbClr val="47B3E3"/>
                    </a:solidFill>
                  </a:tcPr>
                </a:tc>
                <a:tc>
                  <a:txBody>
                    <a:bodyPr/>
                    <a:lstStyle/>
                    <a:p>
                      <a:pPr marL="372110">
                        <a:lnSpc>
                          <a:spcPct val="100000"/>
                        </a:lnSpc>
                        <a:spcBef>
                          <a:spcPts val="365"/>
                        </a:spcBef>
                      </a:pPr>
                      <a:r>
                        <a:rPr sz="2150" b="1" dirty="0">
                          <a:solidFill>
                            <a:srgbClr val="FFFFFF"/>
                          </a:solidFill>
                          <a:latin typeface="Helvetica"/>
                          <a:cs typeface="Helvetica"/>
                        </a:rPr>
                        <a:t>The</a:t>
                      </a:r>
                      <a:r>
                        <a:rPr sz="2150" b="1" spc="-55" dirty="0">
                          <a:solidFill>
                            <a:srgbClr val="FFFFFF"/>
                          </a:solidFill>
                          <a:latin typeface="Helvetica"/>
                          <a:cs typeface="Helvetica"/>
                        </a:rPr>
                        <a:t> </a:t>
                      </a:r>
                      <a:r>
                        <a:rPr sz="2150" b="1" spc="-25" dirty="0">
                          <a:solidFill>
                            <a:srgbClr val="FFFFFF"/>
                          </a:solidFill>
                          <a:latin typeface="Helvetica"/>
                          <a:cs typeface="Helvetica"/>
                        </a:rPr>
                        <a:t>why</a:t>
                      </a:r>
                      <a:endParaRPr sz="2150">
                        <a:latin typeface="Helvetica"/>
                        <a:cs typeface="Helvetica"/>
                      </a:endParaRPr>
                    </a:p>
                  </a:txBody>
                  <a:tcPr marL="0" marR="0" marT="46355" marB="0">
                    <a:solidFill>
                      <a:srgbClr val="47B3E3"/>
                    </a:solidFill>
                  </a:tcPr>
                </a:tc>
                <a:extLst>
                  <a:ext uri="{0D108BD9-81ED-4DB2-BD59-A6C34878D82A}">
                    <a16:rowId xmlns:a16="http://schemas.microsoft.com/office/drawing/2014/main" val="10000"/>
                  </a:ext>
                </a:extLst>
              </a:tr>
              <a:tr h="1466215">
                <a:tc>
                  <a:txBody>
                    <a:bodyPr/>
                    <a:lstStyle/>
                    <a:p>
                      <a:pPr marL="207010" marR="163195">
                        <a:lnSpc>
                          <a:spcPct val="100000"/>
                        </a:lnSpc>
                        <a:spcBef>
                          <a:spcPts val="1190"/>
                        </a:spcBef>
                      </a:pPr>
                      <a:r>
                        <a:rPr sz="2150" dirty="0">
                          <a:solidFill>
                            <a:srgbClr val="575756"/>
                          </a:solidFill>
                          <a:latin typeface="Helvetica"/>
                          <a:cs typeface="Helvetica"/>
                        </a:rPr>
                        <a:t>Ensure</a:t>
                      </a:r>
                      <a:r>
                        <a:rPr sz="2150" spc="-80" dirty="0">
                          <a:solidFill>
                            <a:srgbClr val="575756"/>
                          </a:solidFill>
                          <a:latin typeface="Helvetica"/>
                          <a:cs typeface="Helvetica"/>
                        </a:rPr>
                        <a:t> </a:t>
                      </a:r>
                      <a:r>
                        <a:rPr sz="2150" dirty="0">
                          <a:solidFill>
                            <a:srgbClr val="575756"/>
                          </a:solidFill>
                          <a:latin typeface="Helvetica"/>
                          <a:cs typeface="Helvetica"/>
                        </a:rPr>
                        <a:t>high</a:t>
                      </a:r>
                      <a:r>
                        <a:rPr sz="2150" spc="-80" dirty="0">
                          <a:solidFill>
                            <a:srgbClr val="575756"/>
                          </a:solidFill>
                          <a:latin typeface="Helvetica"/>
                          <a:cs typeface="Helvetica"/>
                        </a:rPr>
                        <a:t> </a:t>
                      </a:r>
                      <a:r>
                        <a:rPr sz="2150" spc="-10" dirty="0">
                          <a:solidFill>
                            <a:srgbClr val="575756"/>
                          </a:solidFill>
                          <a:latin typeface="Helvetica"/>
                          <a:cs typeface="Helvetica"/>
                        </a:rPr>
                        <a:t>quality </a:t>
                      </a:r>
                      <a:r>
                        <a:rPr sz="2150" dirty="0">
                          <a:solidFill>
                            <a:srgbClr val="575756"/>
                          </a:solidFill>
                          <a:latin typeface="Helvetica"/>
                          <a:cs typeface="Helvetica"/>
                        </a:rPr>
                        <a:t>learner</a:t>
                      </a:r>
                      <a:r>
                        <a:rPr sz="2150" spc="-75" dirty="0">
                          <a:solidFill>
                            <a:srgbClr val="575756"/>
                          </a:solidFill>
                          <a:latin typeface="Helvetica"/>
                          <a:cs typeface="Helvetica"/>
                        </a:rPr>
                        <a:t> </a:t>
                      </a:r>
                      <a:r>
                        <a:rPr sz="2150" spc="-10" dirty="0">
                          <a:solidFill>
                            <a:srgbClr val="575756"/>
                          </a:solidFill>
                          <a:latin typeface="Helvetica"/>
                          <a:cs typeface="Helvetica"/>
                        </a:rPr>
                        <a:t>environments </a:t>
                      </a:r>
                      <a:r>
                        <a:rPr sz="2150" dirty="0">
                          <a:solidFill>
                            <a:srgbClr val="575756"/>
                          </a:solidFill>
                          <a:latin typeface="Helvetica"/>
                          <a:cs typeface="Helvetica"/>
                        </a:rPr>
                        <a:t>are</a:t>
                      </a:r>
                      <a:r>
                        <a:rPr sz="2150" spc="-40" dirty="0">
                          <a:solidFill>
                            <a:srgbClr val="575756"/>
                          </a:solidFill>
                          <a:latin typeface="Helvetica"/>
                          <a:cs typeface="Helvetica"/>
                        </a:rPr>
                        <a:t> </a:t>
                      </a:r>
                      <a:r>
                        <a:rPr sz="2150" dirty="0">
                          <a:solidFill>
                            <a:srgbClr val="575756"/>
                          </a:solidFill>
                          <a:latin typeface="Helvetica"/>
                          <a:cs typeface="Helvetica"/>
                        </a:rPr>
                        <a:t>in</a:t>
                      </a:r>
                      <a:r>
                        <a:rPr sz="2150" spc="-35" dirty="0">
                          <a:solidFill>
                            <a:srgbClr val="575756"/>
                          </a:solidFill>
                          <a:latin typeface="Helvetica"/>
                          <a:cs typeface="Helvetica"/>
                        </a:rPr>
                        <a:t> </a:t>
                      </a:r>
                      <a:r>
                        <a:rPr sz="2150" spc="-10" dirty="0">
                          <a:solidFill>
                            <a:srgbClr val="575756"/>
                          </a:solidFill>
                          <a:latin typeface="Helvetica"/>
                          <a:cs typeface="Helvetica"/>
                        </a:rPr>
                        <a:t>place</a:t>
                      </a:r>
                      <a:endParaRPr sz="2150">
                        <a:latin typeface="Helvetica"/>
                        <a:cs typeface="Helvetica"/>
                      </a:endParaRPr>
                    </a:p>
                  </a:txBody>
                  <a:tcPr marL="0" marR="0" marT="151130" marB="0"/>
                </a:tc>
                <a:tc>
                  <a:txBody>
                    <a:bodyPr/>
                    <a:lstStyle/>
                    <a:p>
                      <a:pPr marL="170815" marR="315595">
                        <a:lnSpc>
                          <a:spcPct val="100000"/>
                        </a:lnSpc>
                        <a:spcBef>
                          <a:spcPts val="1130"/>
                        </a:spcBef>
                      </a:pPr>
                      <a:r>
                        <a:rPr sz="2150" dirty="0">
                          <a:solidFill>
                            <a:srgbClr val="575756"/>
                          </a:solidFill>
                          <a:latin typeface="Helvetica"/>
                          <a:cs typeface="Helvetica"/>
                        </a:rPr>
                        <a:t>By</a:t>
                      </a:r>
                      <a:r>
                        <a:rPr sz="2150" spc="-50" dirty="0">
                          <a:solidFill>
                            <a:srgbClr val="575756"/>
                          </a:solidFill>
                          <a:latin typeface="Helvetica"/>
                          <a:cs typeface="Helvetica"/>
                        </a:rPr>
                        <a:t> </a:t>
                      </a:r>
                      <a:r>
                        <a:rPr sz="2150" spc="-10" dirty="0">
                          <a:solidFill>
                            <a:srgbClr val="575756"/>
                          </a:solidFill>
                          <a:latin typeface="Helvetica"/>
                          <a:cs typeface="Helvetica"/>
                        </a:rPr>
                        <a:t>implementing</a:t>
                      </a:r>
                      <a:r>
                        <a:rPr sz="2150" spc="-50" dirty="0">
                          <a:solidFill>
                            <a:srgbClr val="575756"/>
                          </a:solidFill>
                          <a:latin typeface="Helvetica"/>
                          <a:cs typeface="Helvetica"/>
                        </a:rPr>
                        <a:t> </a:t>
                      </a:r>
                      <a:r>
                        <a:rPr sz="2150" dirty="0">
                          <a:solidFill>
                            <a:srgbClr val="575756"/>
                          </a:solidFill>
                          <a:latin typeface="Helvetica"/>
                          <a:cs typeface="Helvetica"/>
                        </a:rPr>
                        <a:t>the</a:t>
                      </a:r>
                      <a:r>
                        <a:rPr sz="2150" spc="-45" dirty="0">
                          <a:solidFill>
                            <a:srgbClr val="575756"/>
                          </a:solidFill>
                          <a:latin typeface="Helvetica"/>
                          <a:cs typeface="Helvetica"/>
                        </a:rPr>
                        <a:t> </a:t>
                      </a:r>
                      <a:r>
                        <a:rPr sz="2150" spc="-20" dirty="0">
                          <a:solidFill>
                            <a:srgbClr val="575756"/>
                          </a:solidFill>
                          <a:latin typeface="Helvetica"/>
                          <a:cs typeface="Helvetica"/>
                        </a:rPr>
                        <a:t>NHSE </a:t>
                      </a:r>
                      <a:r>
                        <a:rPr sz="2150" dirty="0">
                          <a:solidFill>
                            <a:srgbClr val="575756"/>
                          </a:solidFill>
                          <a:latin typeface="Helvetica"/>
                          <a:cs typeface="Helvetica"/>
                        </a:rPr>
                        <a:t>WTE</a:t>
                      </a:r>
                      <a:r>
                        <a:rPr sz="2150" spc="-30" dirty="0">
                          <a:solidFill>
                            <a:srgbClr val="575756"/>
                          </a:solidFill>
                          <a:latin typeface="Helvetica"/>
                          <a:cs typeface="Helvetica"/>
                        </a:rPr>
                        <a:t> </a:t>
                      </a:r>
                      <a:r>
                        <a:rPr sz="2150" spc="-10" dirty="0">
                          <a:solidFill>
                            <a:srgbClr val="575756"/>
                          </a:solidFill>
                          <a:latin typeface="Helvetica"/>
                          <a:cs typeface="Helvetica"/>
                        </a:rPr>
                        <a:t>Quality</a:t>
                      </a:r>
                      <a:r>
                        <a:rPr sz="2150" spc="-140" dirty="0">
                          <a:solidFill>
                            <a:srgbClr val="575756"/>
                          </a:solidFill>
                          <a:latin typeface="Helvetica"/>
                          <a:cs typeface="Helvetica"/>
                        </a:rPr>
                        <a:t> </a:t>
                      </a:r>
                      <a:r>
                        <a:rPr sz="2150" spc="-10" dirty="0">
                          <a:solidFill>
                            <a:srgbClr val="575756"/>
                          </a:solidFill>
                          <a:latin typeface="Helvetica"/>
                          <a:cs typeface="Helvetica"/>
                        </a:rPr>
                        <a:t>Assurance </a:t>
                      </a:r>
                      <a:r>
                        <a:rPr sz="2150" dirty="0">
                          <a:solidFill>
                            <a:srgbClr val="575756"/>
                          </a:solidFill>
                          <a:latin typeface="Helvetica"/>
                          <a:cs typeface="Helvetica"/>
                        </a:rPr>
                        <a:t>framework</a:t>
                      </a:r>
                      <a:r>
                        <a:rPr sz="2150" spc="-85" dirty="0">
                          <a:solidFill>
                            <a:srgbClr val="575756"/>
                          </a:solidFill>
                          <a:latin typeface="Helvetica"/>
                          <a:cs typeface="Helvetica"/>
                        </a:rPr>
                        <a:t> </a:t>
                      </a:r>
                      <a:r>
                        <a:rPr sz="2150" dirty="0">
                          <a:solidFill>
                            <a:srgbClr val="575756"/>
                          </a:solidFill>
                          <a:latin typeface="Helvetica"/>
                          <a:cs typeface="Helvetica"/>
                        </a:rPr>
                        <a:t>at</a:t>
                      </a:r>
                      <a:r>
                        <a:rPr sz="2150" spc="-80" dirty="0">
                          <a:solidFill>
                            <a:srgbClr val="575756"/>
                          </a:solidFill>
                          <a:latin typeface="Helvetica"/>
                          <a:cs typeface="Helvetica"/>
                        </a:rPr>
                        <a:t> </a:t>
                      </a:r>
                      <a:r>
                        <a:rPr sz="2150" dirty="0">
                          <a:solidFill>
                            <a:srgbClr val="575756"/>
                          </a:solidFill>
                          <a:latin typeface="Helvetica"/>
                          <a:cs typeface="Helvetica"/>
                        </a:rPr>
                        <a:t>practice</a:t>
                      </a:r>
                      <a:r>
                        <a:rPr sz="2150" spc="-80" dirty="0">
                          <a:solidFill>
                            <a:srgbClr val="575756"/>
                          </a:solidFill>
                          <a:latin typeface="Helvetica"/>
                          <a:cs typeface="Helvetica"/>
                        </a:rPr>
                        <a:t> </a:t>
                      </a:r>
                      <a:r>
                        <a:rPr sz="2150" spc="-25" dirty="0">
                          <a:solidFill>
                            <a:srgbClr val="575756"/>
                          </a:solidFill>
                          <a:latin typeface="Helvetica"/>
                          <a:cs typeface="Helvetica"/>
                        </a:rPr>
                        <a:t>or </a:t>
                      </a:r>
                      <a:r>
                        <a:rPr sz="2150" dirty="0">
                          <a:solidFill>
                            <a:srgbClr val="575756"/>
                          </a:solidFill>
                          <a:latin typeface="Helvetica"/>
                          <a:cs typeface="Helvetica"/>
                        </a:rPr>
                        <a:t>PCN</a:t>
                      </a:r>
                      <a:r>
                        <a:rPr sz="2150" spc="-65" dirty="0">
                          <a:solidFill>
                            <a:srgbClr val="575756"/>
                          </a:solidFill>
                          <a:latin typeface="Helvetica"/>
                          <a:cs typeface="Helvetica"/>
                        </a:rPr>
                        <a:t> </a:t>
                      </a:r>
                      <a:r>
                        <a:rPr sz="2150" spc="-10" dirty="0">
                          <a:solidFill>
                            <a:srgbClr val="575756"/>
                          </a:solidFill>
                          <a:latin typeface="Helvetica"/>
                          <a:cs typeface="Helvetica"/>
                        </a:rPr>
                        <a:t>level</a:t>
                      </a:r>
                      <a:endParaRPr sz="2150">
                        <a:latin typeface="Helvetica"/>
                        <a:cs typeface="Helvetica"/>
                      </a:endParaRPr>
                    </a:p>
                  </a:txBody>
                  <a:tcPr marL="0" marR="0" marT="143510" marB="0"/>
                </a:tc>
                <a:tc>
                  <a:txBody>
                    <a:bodyPr/>
                    <a:lstStyle/>
                    <a:p>
                      <a:pPr marL="323215" marR="339725">
                        <a:lnSpc>
                          <a:spcPct val="100000"/>
                        </a:lnSpc>
                        <a:spcBef>
                          <a:spcPts val="1130"/>
                        </a:spcBef>
                      </a:pPr>
                      <a:r>
                        <a:rPr sz="2150" dirty="0">
                          <a:solidFill>
                            <a:srgbClr val="575756"/>
                          </a:solidFill>
                          <a:latin typeface="Helvetica"/>
                          <a:cs typeface="Helvetica"/>
                        </a:rPr>
                        <a:t>CWTH</a:t>
                      </a:r>
                      <a:r>
                        <a:rPr sz="2150" spc="-65" dirty="0">
                          <a:solidFill>
                            <a:srgbClr val="575756"/>
                          </a:solidFill>
                          <a:latin typeface="Helvetica"/>
                          <a:cs typeface="Helvetica"/>
                        </a:rPr>
                        <a:t> </a:t>
                      </a:r>
                      <a:r>
                        <a:rPr sz="2150" dirty="0">
                          <a:solidFill>
                            <a:srgbClr val="575756"/>
                          </a:solidFill>
                          <a:latin typeface="Helvetica"/>
                          <a:cs typeface="Helvetica"/>
                        </a:rPr>
                        <a:t>-</a:t>
                      </a:r>
                      <a:r>
                        <a:rPr sz="2150" spc="-150" dirty="0">
                          <a:solidFill>
                            <a:srgbClr val="575756"/>
                          </a:solidFill>
                          <a:latin typeface="Helvetica"/>
                          <a:cs typeface="Helvetica"/>
                        </a:rPr>
                        <a:t> </a:t>
                      </a:r>
                      <a:r>
                        <a:rPr sz="2150" dirty="0">
                          <a:solidFill>
                            <a:srgbClr val="575756"/>
                          </a:solidFill>
                          <a:latin typeface="Helvetica"/>
                          <a:cs typeface="Helvetica"/>
                        </a:rPr>
                        <a:t>A</a:t>
                      </a:r>
                      <a:r>
                        <a:rPr sz="2150" spc="-150" dirty="0">
                          <a:solidFill>
                            <a:srgbClr val="575756"/>
                          </a:solidFill>
                          <a:latin typeface="Helvetica"/>
                          <a:cs typeface="Helvetica"/>
                        </a:rPr>
                        <a:t> </a:t>
                      </a:r>
                      <a:r>
                        <a:rPr sz="2150" dirty="0">
                          <a:solidFill>
                            <a:srgbClr val="575756"/>
                          </a:solidFill>
                          <a:latin typeface="Helvetica"/>
                          <a:cs typeface="Helvetica"/>
                        </a:rPr>
                        <a:t>small</a:t>
                      </a:r>
                      <a:r>
                        <a:rPr sz="2150" spc="-55" dirty="0">
                          <a:solidFill>
                            <a:srgbClr val="575756"/>
                          </a:solidFill>
                          <a:latin typeface="Helvetica"/>
                          <a:cs typeface="Helvetica"/>
                        </a:rPr>
                        <a:t> </a:t>
                      </a:r>
                      <a:r>
                        <a:rPr sz="2150" dirty="0">
                          <a:solidFill>
                            <a:srgbClr val="575756"/>
                          </a:solidFill>
                          <a:latin typeface="Helvetica"/>
                          <a:cs typeface="Helvetica"/>
                        </a:rPr>
                        <a:t>team</a:t>
                      </a:r>
                      <a:r>
                        <a:rPr sz="2150" spc="-50" dirty="0">
                          <a:solidFill>
                            <a:srgbClr val="575756"/>
                          </a:solidFill>
                          <a:latin typeface="Helvetica"/>
                          <a:cs typeface="Helvetica"/>
                        </a:rPr>
                        <a:t> </a:t>
                      </a:r>
                      <a:r>
                        <a:rPr sz="2150" spc="-25" dirty="0">
                          <a:solidFill>
                            <a:srgbClr val="575756"/>
                          </a:solidFill>
                          <a:latin typeface="Helvetica"/>
                          <a:cs typeface="Helvetica"/>
                        </a:rPr>
                        <a:t>of </a:t>
                      </a:r>
                      <a:r>
                        <a:rPr sz="2150" spc="-10" dirty="0">
                          <a:solidFill>
                            <a:srgbClr val="575756"/>
                          </a:solidFill>
                          <a:latin typeface="Helvetica"/>
                          <a:cs typeface="Helvetica"/>
                        </a:rPr>
                        <a:t>Learning,</a:t>
                      </a:r>
                      <a:r>
                        <a:rPr sz="2150" spc="-140" dirty="0">
                          <a:solidFill>
                            <a:srgbClr val="575756"/>
                          </a:solidFill>
                          <a:latin typeface="Helvetica"/>
                          <a:cs typeface="Helvetica"/>
                        </a:rPr>
                        <a:t> </a:t>
                      </a:r>
                      <a:r>
                        <a:rPr sz="2150" dirty="0">
                          <a:solidFill>
                            <a:srgbClr val="575756"/>
                          </a:solidFill>
                          <a:latin typeface="Helvetica"/>
                          <a:cs typeface="Helvetica"/>
                        </a:rPr>
                        <a:t>Assurance</a:t>
                      </a:r>
                      <a:r>
                        <a:rPr sz="2150" spc="-130" dirty="0">
                          <a:solidFill>
                            <a:srgbClr val="575756"/>
                          </a:solidFill>
                          <a:latin typeface="Helvetica"/>
                          <a:cs typeface="Helvetica"/>
                        </a:rPr>
                        <a:t> </a:t>
                      </a:r>
                      <a:r>
                        <a:rPr sz="2150" spc="-25" dirty="0">
                          <a:solidFill>
                            <a:srgbClr val="575756"/>
                          </a:solidFill>
                          <a:latin typeface="Helvetica"/>
                          <a:cs typeface="Helvetica"/>
                        </a:rPr>
                        <a:t>and </a:t>
                      </a:r>
                      <a:r>
                        <a:rPr sz="2150" dirty="0">
                          <a:solidFill>
                            <a:srgbClr val="575756"/>
                          </a:solidFill>
                          <a:latin typeface="Helvetica"/>
                          <a:cs typeface="Helvetica"/>
                        </a:rPr>
                        <a:t>Placement</a:t>
                      </a:r>
                      <a:r>
                        <a:rPr sz="2150" spc="-80" dirty="0">
                          <a:solidFill>
                            <a:srgbClr val="575756"/>
                          </a:solidFill>
                          <a:latin typeface="Helvetica"/>
                          <a:cs typeface="Helvetica"/>
                        </a:rPr>
                        <a:t> </a:t>
                      </a:r>
                      <a:r>
                        <a:rPr sz="2150" dirty="0">
                          <a:solidFill>
                            <a:srgbClr val="575756"/>
                          </a:solidFill>
                          <a:latin typeface="Helvetica"/>
                          <a:cs typeface="Helvetica"/>
                        </a:rPr>
                        <a:t>Officers</a:t>
                      </a:r>
                      <a:r>
                        <a:rPr sz="2150" spc="-75" dirty="0">
                          <a:solidFill>
                            <a:srgbClr val="575756"/>
                          </a:solidFill>
                          <a:latin typeface="Helvetica"/>
                          <a:cs typeface="Helvetica"/>
                        </a:rPr>
                        <a:t> </a:t>
                      </a:r>
                      <a:r>
                        <a:rPr sz="2150" dirty="0">
                          <a:solidFill>
                            <a:srgbClr val="575756"/>
                          </a:solidFill>
                          <a:latin typeface="Helvetica"/>
                          <a:cs typeface="Helvetica"/>
                        </a:rPr>
                        <a:t>led</a:t>
                      </a:r>
                      <a:r>
                        <a:rPr sz="2150" spc="-75" dirty="0">
                          <a:solidFill>
                            <a:srgbClr val="575756"/>
                          </a:solidFill>
                          <a:latin typeface="Helvetica"/>
                          <a:cs typeface="Helvetica"/>
                        </a:rPr>
                        <a:t> </a:t>
                      </a:r>
                      <a:r>
                        <a:rPr sz="2150" spc="-25" dirty="0">
                          <a:solidFill>
                            <a:srgbClr val="575756"/>
                          </a:solidFill>
                          <a:latin typeface="Helvetica"/>
                          <a:cs typeface="Helvetica"/>
                        </a:rPr>
                        <a:t>by </a:t>
                      </a:r>
                      <a:r>
                        <a:rPr sz="2150" dirty="0">
                          <a:solidFill>
                            <a:srgbClr val="575756"/>
                          </a:solidFill>
                          <a:latin typeface="Helvetica"/>
                          <a:cs typeface="Helvetica"/>
                        </a:rPr>
                        <a:t>the</a:t>
                      </a:r>
                      <a:r>
                        <a:rPr sz="2150" spc="-65" dirty="0">
                          <a:solidFill>
                            <a:srgbClr val="575756"/>
                          </a:solidFill>
                          <a:latin typeface="Helvetica"/>
                          <a:cs typeface="Helvetica"/>
                        </a:rPr>
                        <a:t> </a:t>
                      </a:r>
                      <a:r>
                        <a:rPr sz="2150" dirty="0">
                          <a:solidFill>
                            <a:srgbClr val="575756"/>
                          </a:solidFill>
                          <a:latin typeface="Helvetica"/>
                          <a:cs typeface="Helvetica"/>
                        </a:rPr>
                        <a:t>TH</a:t>
                      </a:r>
                      <a:r>
                        <a:rPr sz="2150" spc="-35" dirty="0">
                          <a:solidFill>
                            <a:srgbClr val="575756"/>
                          </a:solidFill>
                          <a:latin typeface="Helvetica"/>
                          <a:cs typeface="Helvetica"/>
                        </a:rPr>
                        <a:t> </a:t>
                      </a:r>
                      <a:r>
                        <a:rPr sz="2150" spc="-10" dirty="0">
                          <a:solidFill>
                            <a:srgbClr val="575756"/>
                          </a:solidFill>
                          <a:latin typeface="Helvetica"/>
                          <a:cs typeface="Helvetica"/>
                        </a:rPr>
                        <a:t>Quality</a:t>
                      </a:r>
                      <a:r>
                        <a:rPr sz="2150" spc="-140" dirty="0">
                          <a:solidFill>
                            <a:srgbClr val="575756"/>
                          </a:solidFill>
                          <a:latin typeface="Helvetica"/>
                          <a:cs typeface="Helvetica"/>
                        </a:rPr>
                        <a:t> </a:t>
                      </a:r>
                      <a:r>
                        <a:rPr sz="2150" spc="-10" dirty="0">
                          <a:solidFill>
                            <a:srgbClr val="575756"/>
                          </a:solidFill>
                          <a:latin typeface="Helvetica"/>
                          <a:cs typeface="Helvetica"/>
                        </a:rPr>
                        <a:t>Assurance</a:t>
                      </a:r>
                      <a:endParaRPr sz="2150">
                        <a:latin typeface="Helvetica"/>
                        <a:cs typeface="Helvetica"/>
                      </a:endParaRPr>
                    </a:p>
                  </a:txBody>
                  <a:tcPr marL="0" marR="0" marT="143510" marB="0"/>
                </a:tc>
                <a:tc>
                  <a:txBody>
                    <a:bodyPr/>
                    <a:lstStyle/>
                    <a:p>
                      <a:pPr marL="347345">
                        <a:lnSpc>
                          <a:spcPct val="100000"/>
                        </a:lnSpc>
                        <a:spcBef>
                          <a:spcPts val="1190"/>
                        </a:spcBef>
                      </a:pPr>
                      <a:r>
                        <a:rPr sz="2150" dirty="0">
                          <a:solidFill>
                            <a:srgbClr val="575756"/>
                          </a:solidFill>
                          <a:latin typeface="Helvetica"/>
                          <a:cs typeface="Helvetica"/>
                        </a:rPr>
                        <a:t>2025</a:t>
                      </a:r>
                      <a:r>
                        <a:rPr sz="2150" spc="-50" dirty="0">
                          <a:solidFill>
                            <a:srgbClr val="575756"/>
                          </a:solidFill>
                          <a:latin typeface="Helvetica"/>
                          <a:cs typeface="Helvetica"/>
                        </a:rPr>
                        <a:t> </a:t>
                      </a:r>
                      <a:r>
                        <a:rPr sz="2150" dirty="0">
                          <a:solidFill>
                            <a:srgbClr val="575756"/>
                          </a:solidFill>
                          <a:latin typeface="Helvetica"/>
                          <a:cs typeface="Helvetica"/>
                        </a:rPr>
                        <a:t>to</a:t>
                      </a:r>
                      <a:r>
                        <a:rPr sz="2150" spc="-50" dirty="0">
                          <a:solidFill>
                            <a:srgbClr val="575756"/>
                          </a:solidFill>
                          <a:latin typeface="Helvetica"/>
                          <a:cs typeface="Helvetica"/>
                        </a:rPr>
                        <a:t> </a:t>
                      </a:r>
                      <a:r>
                        <a:rPr sz="2150" spc="-20" dirty="0">
                          <a:solidFill>
                            <a:srgbClr val="575756"/>
                          </a:solidFill>
                          <a:latin typeface="Helvetica"/>
                          <a:cs typeface="Helvetica"/>
                        </a:rPr>
                        <a:t>2027</a:t>
                      </a:r>
                      <a:endParaRPr sz="2150">
                        <a:latin typeface="Helvetica"/>
                        <a:cs typeface="Helvetica"/>
                      </a:endParaRPr>
                    </a:p>
                  </a:txBody>
                  <a:tcPr marL="0" marR="0" marT="151130" marB="0"/>
                </a:tc>
                <a:tc>
                  <a:txBody>
                    <a:bodyPr/>
                    <a:lstStyle/>
                    <a:p>
                      <a:pPr marL="372110">
                        <a:lnSpc>
                          <a:spcPts val="2575"/>
                        </a:lnSpc>
                        <a:spcBef>
                          <a:spcPts val="1190"/>
                        </a:spcBef>
                      </a:pPr>
                      <a:r>
                        <a:rPr sz="2150" spc="-125" dirty="0">
                          <a:solidFill>
                            <a:srgbClr val="575756"/>
                          </a:solidFill>
                          <a:latin typeface="Helvetica"/>
                          <a:cs typeface="Helvetica"/>
                        </a:rPr>
                        <a:t>To</a:t>
                      </a:r>
                      <a:r>
                        <a:rPr sz="2150" spc="-25" dirty="0">
                          <a:solidFill>
                            <a:srgbClr val="575756"/>
                          </a:solidFill>
                          <a:latin typeface="Helvetica"/>
                          <a:cs typeface="Helvetica"/>
                        </a:rPr>
                        <a:t> </a:t>
                      </a:r>
                      <a:r>
                        <a:rPr sz="2150" dirty="0">
                          <a:solidFill>
                            <a:srgbClr val="575756"/>
                          </a:solidFill>
                          <a:latin typeface="Helvetica"/>
                          <a:cs typeface="Helvetica"/>
                        </a:rPr>
                        <a:t>ensure</a:t>
                      </a:r>
                      <a:r>
                        <a:rPr sz="2150" spc="-95" dirty="0">
                          <a:solidFill>
                            <a:srgbClr val="575756"/>
                          </a:solidFill>
                          <a:latin typeface="Helvetica"/>
                          <a:cs typeface="Helvetica"/>
                        </a:rPr>
                        <a:t> </a:t>
                      </a:r>
                      <a:r>
                        <a:rPr sz="2150" dirty="0">
                          <a:solidFill>
                            <a:srgbClr val="575756"/>
                          </a:solidFill>
                          <a:latin typeface="Helvetica"/>
                          <a:cs typeface="Helvetica"/>
                        </a:rPr>
                        <a:t>all</a:t>
                      </a:r>
                      <a:r>
                        <a:rPr sz="2150" spc="-60" dirty="0">
                          <a:solidFill>
                            <a:srgbClr val="575756"/>
                          </a:solidFill>
                          <a:latin typeface="Helvetica"/>
                          <a:cs typeface="Helvetica"/>
                        </a:rPr>
                        <a:t> </a:t>
                      </a:r>
                      <a:r>
                        <a:rPr sz="2150" dirty="0">
                          <a:solidFill>
                            <a:srgbClr val="575756"/>
                          </a:solidFill>
                          <a:latin typeface="Helvetica"/>
                          <a:cs typeface="Helvetica"/>
                        </a:rPr>
                        <a:t>learners</a:t>
                      </a:r>
                      <a:r>
                        <a:rPr sz="2150" spc="-60" dirty="0">
                          <a:solidFill>
                            <a:srgbClr val="575756"/>
                          </a:solidFill>
                          <a:latin typeface="Helvetica"/>
                          <a:cs typeface="Helvetica"/>
                        </a:rPr>
                        <a:t> </a:t>
                      </a:r>
                      <a:r>
                        <a:rPr sz="2150" spc="-10" dirty="0">
                          <a:solidFill>
                            <a:srgbClr val="575756"/>
                          </a:solidFill>
                          <a:latin typeface="Helvetica"/>
                          <a:cs typeface="Helvetica"/>
                        </a:rPr>
                        <a:t>experience</a:t>
                      </a:r>
                      <a:endParaRPr sz="2150">
                        <a:latin typeface="Helvetica"/>
                        <a:cs typeface="Helvetica"/>
                      </a:endParaRPr>
                    </a:p>
                    <a:p>
                      <a:pPr marL="372110" marR="358775">
                        <a:lnSpc>
                          <a:spcPts val="2570"/>
                        </a:lnSpc>
                      </a:pPr>
                      <a:r>
                        <a:rPr sz="2150" dirty="0">
                          <a:solidFill>
                            <a:srgbClr val="575756"/>
                          </a:solidFill>
                          <a:latin typeface="Helvetica"/>
                          <a:cs typeface="Helvetica"/>
                        </a:rPr>
                        <a:t>a</a:t>
                      </a:r>
                      <a:r>
                        <a:rPr sz="2150" spc="-70" dirty="0">
                          <a:solidFill>
                            <a:srgbClr val="575756"/>
                          </a:solidFill>
                          <a:latin typeface="Helvetica"/>
                          <a:cs typeface="Helvetica"/>
                        </a:rPr>
                        <a:t> </a:t>
                      </a:r>
                      <a:r>
                        <a:rPr sz="2150" dirty="0">
                          <a:solidFill>
                            <a:srgbClr val="575756"/>
                          </a:solidFill>
                          <a:latin typeface="Helvetica"/>
                          <a:cs typeface="Helvetica"/>
                        </a:rPr>
                        <a:t>high</a:t>
                      </a:r>
                      <a:r>
                        <a:rPr sz="2150" spc="-65" dirty="0">
                          <a:solidFill>
                            <a:srgbClr val="575756"/>
                          </a:solidFill>
                          <a:latin typeface="Helvetica"/>
                          <a:cs typeface="Helvetica"/>
                        </a:rPr>
                        <a:t> </a:t>
                      </a:r>
                      <a:r>
                        <a:rPr sz="2150" dirty="0">
                          <a:solidFill>
                            <a:srgbClr val="575756"/>
                          </a:solidFill>
                          <a:latin typeface="Helvetica"/>
                          <a:cs typeface="Helvetica"/>
                        </a:rPr>
                        <a:t>quality</a:t>
                      </a:r>
                      <a:r>
                        <a:rPr sz="2150" spc="-65" dirty="0">
                          <a:solidFill>
                            <a:srgbClr val="575756"/>
                          </a:solidFill>
                          <a:latin typeface="Helvetica"/>
                          <a:cs typeface="Helvetica"/>
                        </a:rPr>
                        <a:t> </a:t>
                      </a:r>
                      <a:r>
                        <a:rPr sz="2150" dirty="0">
                          <a:solidFill>
                            <a:srgbClr val="575756"/>
                          </a:solidFill>
                          <a:latin typeface="Helvetica"/>
                          <a:cs typeface="Helvetica"/>
                        </a:rPr>
                        <a:t>learning</a:t>
                      </a:r>
                      <a:r>
                        <a:rPr sz="2150" spc="-65" dirty="0">
                          <a:solidFill>
                            <a:srgbClr val="575756"/>
                          </a:solidFill>
                          <a:latin typeface="Helvetica"/>
                          <a:cs typeface="Helvetica"/>
                        </a:rPr>
                        <a:t> </a:t>
                      </a:r>
                      <a:r>
                        <a:rPr sz="2150" spc="-10" dirty="0">
                          <a:solidFill>
                            <a:srgbClr val="575756"/>
                          </a:solidFill>
                          <a:latin typeface="Helvetica"/>
                          <a:cs typeface="Helvetica"/>
                        </a:rPr>
                        <a:t>environment </a:t>
                      </a:r>
                      <a:r>
                        <a:rPr sz="2150" dirty="0">
                          <a:solidFill>
                            <a:srgbClr val="575756"/>
                          </a:solidFill>
                          <a:latin typeface="Helvetica"/>
                          <a:cs typeface="Helvetica"/>
                        </a:rPr>
                        <a:t>thereby</a:t>
                      </a:r>
                      <a:r>
                        <a:rPr sz="2150" spc="-60" dirty="0">
                          <a:solidFill>
                            <a:srgbClr val="575756"/>
                          </a:solidFill>
                          <a:latin typeface="Helvetica"/>
                          <a:cs typeface="Helvetica"/>
                        </a:rPr>
                        <a:t> </a:t>
                      </a:r>
                      <a:r>
                        <a:rPr sz="2150" spc="-10" dirty="0">
                          <a:solidFill>
                            <a:srgbClr val="575756"/>
                          </a:solidFill>
                          <a:latin typeface="Helvetica"/>
                          <a:cs typeface="Helvetica"/>
                        </a:rPr>
                        <a:t>encouraging</a:t>
                      </a:r>
                      <a:r>
                        <a:rPr sz="2150" spc="-55" dirty="0">
                          <a:solidFill>
                            <a:srgbClr val="575756"/>
                          </a:solidFill>
                          <a:latin typeface="Helvetica"/>
                          <a:cs typeface="Helvetica"/>
                        </a:rPr>
                        <a:t> </a:t>
                      </a:r>
                      <a:r>
                        <a:rPr sz="2150" dirty="0">
                          <a:solidFill>
                            <a:srgbClr val="575756"/>
                          </a:solidFill>
                          <a:latin typeface="Helvetica"/>
                          <a:cs typeface="Helvetica"/>
                        </a:rPr>
                        <a:t>them</a:t>
                      </a:r>
                      <a:r>
                        <a:rPr sz="2150" spc="-55" dirty="0">
                          <a:solidFill>
                            <a:srgbClr val="575756"/>
                          </a:solidFill>
                          <a:latin typeface="Helvetica"/>
                          <a:cs typeface="Helvetica"/>
                        </a:rPr>
                        <a:t> </a:t>
                      </a:r>
                      <a:r>
                        <a:rPr sz="2150" dirty="0">
                          <a:solidFill>
                            <a:srgbClr val="575756"/>
                          </a:solidFill>
                          <a:latin typeface="Helvetica"/>
                          <a:cs typeface="Helvetica"/>
                        </a:rPr>
                        <a:t>to</a:t>
                      </a:r>
                      <a:r>
                        <a:rPr sz="2150" spc="-55" dirty="0">
                          <a:solidFill>
                            <a:srgbClr val="575756"/>
                          </a:solidFill>
                          <a:latin typeface="Helvetica"/>
                          <a:cs typeface="Helvetica"/>
                        </a:rPr>
                        <a:t> </a:t>
                      </a:r>
                      <a:r>
                        <a:rPr sz="2150" spc="-10" dirty="0">
                          <a:solidFill>
                            <a:srgbClr val="575756"/>
                          </a:solidFill>
                          <a:latin typeface="Helvetica"/>
                          <a:cs typeface="Helvetica"/>
                        </a:rPr>
                        <a:t>return </a:t>
                      </a:r>
                      <a:r>
                        <a:rPr sz="2150" dirty="0">
                          <a:solidFill>
                            <a:srgbClr val="575756"/>
                          </a:solidFill>
                          <a:latin typeface="Helvetica"/>
                          <a:cs typeface="Helvetica"/>
                        </a:rPr>
                        <a:t>to</a:t>
                      </a:r>
                      <a:r>
                        <a:rPr sz="2150" spc="-55" dirty="0">
                          <a:solidFill>
                            <a:srgbClr val="575756"/>
                          </a:solidFill>
                          <a:latin typeface="Helvetica"/>
                          <a:cs typeface="Helvetica"/>
                        </a:rPr>
                        <a:t> </a:t>
                      </a:r>
                      <a:r>
                        <a:rPr sz="2150" dirty="0">
                          <a:solidFill>
                            <a:srgbClr val="575756"/>
                          </a:solidFill>
                          <a:latin typeface="Helvetica"/>
                          <a:cs typeface="Helvetica"/>
                        </a:rPr>
                        <a:t>work</a:t>
                      </a:r>
                      <a:r>
                        <a:rPr sz="2150" spc="-50" dirty="0">
                          <a:solidFill>
                            <a:srgbClr val="575756"/>
                          </a:solidFill>
                          <a:latin typeface="Helvetica"/>
                          <a:cs typeface="Helvetica"/>
                        </a:rPr>
                        <a:t> </a:t>
                      </a:r>
                      <a:r>
                        <a:rPr sz="2150" dirty="0">
                          <a:solidFill>
                            <a:srgbClr val="575756"/>
                          </a:solidFill>
                          <a:latin typeface="Helvetica"/>
                          <a:cs typeface="Helvetica"/>
                        </a:rPr>
                        <a:t>in</a:t>
                      </a:r>
                      <a:r>
                        <a:rPr sz="2150" spc="-55" dirty="0">
                          <a:solidFill>
                            <a:srgbClr val="575756"/>
                          </a:solidFill>
                          <a:latin typeface="Helvetica"/>
                          <a:cs typeface="Helvetica"/>
                        </a:rPr>
                        <a:t> </a:t>
                      </a:r>
                      <a:r>
                        <a:rPr sz="2150" dirty="0">
                          <a:solidFill>
                            <a:srgbClr val="575756"/>
                          </a:solidFill>
                          <a:latin typeface="Helvetica"/>
                          <a:cs typeface="Helvetica"/>
                        </a:rPr>
                        <a:t>general</a:t>
                      </a:r>
                      <a:r>
                        <a:rPr sz="2150" spc="-50" dirty="0">
                          <a:solidFill>
                            <a:srgbClr val="575756"/>
                          </a:solidFill>
                          <a:latin typeface="Helvetica"/>
                          <a:cs typeface="Helvetica"/>
                        </a:rPr>
                        <a:t> </a:t>
                      </a:r>
                      <a:r>
                        <a:rPr sz="2150" dirty="0">
                          <a:solidFill>
                            <a:srgbClr val="575756"/>
                          </a:solidFill>
                          <a:latin typeface="Helvetica"/>
                          <a:cs typeface="Helvetica"/>
                        </a:rPr>
                        <a:t>practice.</a:t>
                      </a:r>
                      <a:r>
                        <a:rPr sz="2150" spc="-85" dirty="0">
                          <a:solidFill>
                            <a:srgbClr val="575756"/>
                          </a:solidFill>
                          <a:latin typeface="Helvetica"/>
                          <a:cs typeface="Helvetica"/>
                        </a:rPr>
                        <a:t> </a:t>
                      </a:r>
                      <a:r>
                        <a:rPr sz="2150" dirty="0">
                          <a:solidFill>
                            <a:srgbClr val="575756"/>
                          </a:solidFill>
                          <a:latin typeface="Helvetica"/>
                          <a:cs typeface="Helvetica"/>
                        </a:rPr>
                        <a:t>This</a:t>
                      </a:r>
                      <a:r>
                        <a:rPr sz="2150" spc="-55" dirty="0">
                          <a:solidFill>
                            <a:srgbClr val="575756"/>
                          </a:solidFill>
                          <a:latin typeface="Helvetica"/>
                          <a:cs typeface="Helvetica"/>
                        </a:rPr>
                        <a:t> </a:t>
                      </a:r>
                      <a:r>
                        <a:rPr sz="2150" dirty="0">
                          <a:solidFill>
                            <a:srgbClr val="575756"/>
                          </a:solidFill>
                          <a:latin typeface="Helvetica"/>
                          <a:cs typeface="Helvetica"/>
                        </a:rPr>
                        <a:t>is</a:t>
                      </a:r>
                      <a:r>
                        <a:rPr sz="2150" spc="-50" dirty="0">
                          <a:solidFill>
                            <a:srgbClr val="575756"/>
                          </a:solidFill>
                          <a:latin typeface="Helvetica"/>
                          <a:cs typeface="Helvetica"/>
                        </a:rPr>
                        <a:t> </a:t>
                      </a:r>
                      <a:r>
                        <a:rPr sz="2150" spc="-25" dirty="0">
                          <a:solidFill>
                            <a:srgbClr val="575756"/>
                          </a:solidFill>
                          <a:latin typeface="Helvetica"/>
                          <a:cs typeface="Helvetica"/>
                        </a:rPr>
                        <a:t>all</a:t>
                      </a:r>
                      <a:endParaRPr sz="2150">
                        <a:latin typeface="Helvetica"/>
                        <a:cs typeface="Helvetica"/>
                      </a:endParaRPr>
                    </a:p>
                  </a:txBody>
                  <a:tcPr marL="0" marR="0" marT="151130" marB="0"/>
                </a:tc>
                <a:extLst>
                  <a:ext uri="{0D108BD9-81ED-4DB2-BD59-A6C34878D82A}">
                    <a16:rowId xmlns:a16="http://schemas.microsoft.com/office/drawing/2014/main" val="10001"/>
                  </a:ext>
                </a:extLst>
              </a:tr>
            </a:tbl>
          </a:graphicData>
        </a:graphic>
      </p:graphicFrame>
      <p:sp>
        <p:nvSpPr>
          <p:cNvPr id="4" name="object 4"/>
          <p:cNvSpPr txBox="1">
            <a:spLocks noGrp="1"/>
          </p:cNvSpPr>
          <p:nvPr>
            <p:ph type="title"/>
          </p:nvPr>
        </p:nvSpPr>
        <p:spPr>
          <a:xfrm>
            <a:off x="991564" y="1144830"/>
            <a:ext cx="6159500" cy="1003300"/>
          </a:xfrm>
          <a:prstGeom prst="rect">
            <a:avLst/>
          </a:prstGeom>
        </p:spPr>
        <p:txBody>
          <a:bodyPr vert="horz" wrap="square" lIns="0" tIns="14604" rIns="0" bIns="0" rtlCol="0">
            <a:spAutoFit/>
          </a:bodyPr>
          <a:lstStyle/>
          <a:p>
            <a:pPr marL="12700">
              <a:lnSpc>
                <a:spcPct val="100000"/>
              </a:lnSpc>
              <a:spcBef>
                <a:spcPts val="114"/>
              </a:spcBef>
            </a:pPr>
            <a:r>
              <a:rPr sz="6400" spc="-80" dirty="0">
                <a:solidFill>
                  <a:srgbClr val="47B3E3"/>
                </a:solidFill>
              </a:rPr>
              <a:t>PCPP</a:t>
            </a:r>
            <a:r>
              <a:rPr sz="6400" spc="-365" dirty="0">
                <a:solidFill>
                  <a:srgbClr val="47B3E3"/>
                </a:solidFill>
              </a:rPr>
              <a:t> </a:t>
            </a:r>
            <a:r>
              <a:rPr sz="6400" spc="-35" dirty="0">
                <a:solidFill>
                  <a:srgbClr val="47B3E3"/>
                </a:solidFill>
              </a:rPr>
              <a:t>What</a:t>
            </a:r>
            <a:r>
              <a:rPr sz="6400" spc="-380" dirty="0">
                <a:solidFill>
                  <a:srgbClr val="47B3E3"/>
                </a:solidFill>
              </a:rPr>
              <a:t> </a:t>
            </a:r>
            <a:r>
              <a:rPr sz="6400" spc="-75" dirty="0">
                <a:solidFill>
                  <a:srgbClr val="47B3E3"/>
                </a:solidFill>
              </a:rPr>
              <a:t>next</a:t>
            </a:r>
            <a:endParaRPr sz="6400"/>
          </a:p>
        </p:txBody>
      </p:sp>
      <p:sp>
        <p:nvSpPr>
          <p:cNvPr id="5" name="object 5"/>
          <p:cNvSpPr txBox="1"/>
          <p:nvPr/>
        </p:nvSpPr>
        <p:spPr>
          <a:xfrm>
            <a:off x="17046768" y="1328337"/>
            <a:ext cx="2023745" cy="541655"/>
          </a:xfrm>
          <a:prstGeom prst="rect">
            <a:avLst/>
          </a:prstGeom>
        </p:spPr>
        <p:txBody>
          <a:bodyPr vert="horz" wrap="square" lIns="0" tIns="17145" rIns="0" bIns="0" rtlCol="0">
            <a:spAutoFit/>
          </a:bodyPr>
          <a:lstStyle/>
          <a:p>
            <a:pPr marL="12700">
              <a:lnSpc>
                <a:spcPct val="100000"/>
              </a:lnSpc>
              <a:spcBef>
                <a:spcPts val="135"/>
              </a:spcBef>
            </a:pPr>
            <a:r>
              <a:rPr sz="3350" b="1" spc="-10" dirty="0">
                <a:solidFill>
                  <a:srgbClr val="00A8D6"/>
                </a:solidFill>
                <a:latin typeface="Helvetica"/>
                <a:cs typeface="Helvetica"/>
              </a:rPr>
              <a:t>ATTRACT</a:t>
            </a:r>
            <a:endParaRPr sz="3350">
              <a:latin typeface="Helvetica"/>
              <a:cs typeface="Helvetica"/>
            </a:endParaRPr>
          </a:p>
        </p:txBody>
      </p:sp>
      <p:grpSp>
        <p:nvGrpSpPr>
          <p:cNvPr id="6" name="object 6"/>
          <p:cNvGrpSpPr/>
          <p:nvPr/>
        </p:nvGrpSpPr>
        <p:grpSpPr>
          <a:xfrm>
            <a:off x="15873862" y="1182077"/>
            <a:ext cx="902969" cy="969644"/>
            <a:chOff x="15873862" y="1182077"/>
            <a:chExt cx="902969" cy="969644"/>
          </a:xfrm>
        </p:grpSpPr>
        <p:sp>
          <p:nvSpPr>
            <p:cNvPr id="7" name="object 7"/>
            <p:cNvSpPr/>
            <p:nvPr/>
          </p:nvSpPr>
          <p:spPr>
            <a:xfrm>
              <a:off x="15873862" y="1182077"/>
              <a:ext cx="902969" cy="969644"/>
            </a:xfrm>
            <a:custGeom>
              <a:avLst/>
              <a:gdLst/>
              <a:ahLst/>
              <a:cxnLst/>
              <a:rect l="l" t="t" r="r" b="b"/>
              <a:pathLst>
                <a:path w="902969" h="969644">
                  <a:moveTo>
                    <a:pt x="451776" y="0"/>
                  </a:moveTo>
                  <a:lnTo>
                    <a:pt x="402550" y="2640"/>
                  </a:lnTo>
                  <a:lnTo>
                    <a:pt x="354859" y="10377"/>
                  </a:lnTo>
                  <a:lnTo>
                    <a:pt x="308979" y="22938"/>
                  </a:lnTo>
                  <a:lnTo>
                    <a:pt x="265186" y="40048"/>
                  </a:lnTo>
                  <a:lnTo>
                    <a:pt x="223755" y="61431"/>
                  </a:lnTo>
                  <a:lnTo>
                    <a:pt x="184962" y="86814"/>
                  </a:lnTo>
                  <a:lnTo>
                    <a:pt x="149083" y="115922"/>
                  </a:lnTo>
                  <a:lnTo>
                    <a:pt x="116392" y="148481"/>
                  </a:lnTo>
                  <a:lnTo>
                    <a:pt x="87166" y="184216"/>
                  </a:lnTo>
                  <a:lnTo>
                    <a:pt x="61680" y="222853"/>
                  </a:lnTo>
                  <a:lnTo>
                    <a:pt x="40210" y="264116"/>
                  </a:lnTo>
                  <a:lnTo>
                    <a:pt x="23031" y="307733"/>
                  </a:lnTo>
                  <a:lnTo>
                    <a:pt x="10420" y="353428"/>
                  </a:lnTo>
                  <a:lnTo>
                    <a:pt x="2650" y="400926"/>
                  </a:lnTo>
                  <a:lnTo>
                    <a:pt x="0" y="449954"/>
                  </a:lnTo>
                  <a:lnTo>
                    <a:pt x="2650" y="498972"/>
                  </a:lnTo>
                  <a:lnTo>
                    <a:pt x="10416" y="546462"/>
                  </a:lnTo>
                  <a:lnTo>
                    <a:pt x="23024" y="592149"/>
                  </a:lnTo>
                  <a:lnTo>
                    <a:pt x="40198" y="635758"/>
                  </a:lnTo>
                  <a:lnTo>
                    <a:pt x="61662" y="677016"/>
                  </a:lnTo>
                  <a:lnTo>
                    <a:pt x="87140" y="715648"/>
                  </a:lnTo>
                  <a:lnTo>
                    <a:pt x="116358" y="751380"/>
                  </a:lnTo>
                  <a:lnTo>
                    <a:pt x="149040" y="783938"/>
                  </a:lnTo>
                  <a:lnTo>
                    <a:pt x="184910" y="813046"/>
                  </a:lnTo>
                  <a:lnTo>
                    <a:pt x="223693" y="838430"/>
                  </a:lnTo>
                  <a:lnTo>
                    <a:pt x="265114" y="859817"/>
                  </a:lnTo>
                  <a:lnTo>
                    <a:pt x="308896" y="876932"/>
                  </a:lnTo>
                  <a:lnTo>
                    <a:pt x="354765" y="889500"/>
                  </a:lnTo>
                  <a:lnTo>
                    <a:pt x="402445" y="897247"/>
                  </a:lnTo>
                  <a:lnTo>
                    <a:pt x="451661" y="899899"/>
                  </a:lnTo>
                  <a:lnTo>
                    <a:pt x="451661" y="969331"/>
                  </a:lnTo>
                  <a:lnTo>
                    <a:pt x="506620" y="954050"/>
                  </a:lnTo>
                  <a:lnTo>
                    <a:pt x="557965" y="935983"/>
                  </a:lnTo>
                  <a:lnTo>
                    <a:pt x="605706" y="915236"/>
                  </a:lnTo>
                  <a:lnTo>
                    <a:pt x="649853" y="891916"/>
                  </a:lnTo>
                  <a:lnTo>
                    <a:pt x="690414" y="866128"/>
                  </a:lnTo>
                  <a:lnTo>
                    <a:pt x="727399" y="837979"/>
                  </a:lnTo>
                  <a:lnTo>
                    <a:pt x="760817" y="807574"/>
                  </a:lnTo>
                  <a:lnTo>
                    <a:pt x="790678" y="775020"/>
                  </a:lnTo>
                  <a:lnTo>
                    <a:pt x="816991" y="740424"/>
                  </a:lnTo>
                  <a:lnTo>
                    <a:pt x="839765" y="703890"/>
                  </a:lnTo>
                  <a:lnTo>
                    <a:pt x="859010" y="665526"/>
                  </a:lnTo>
                  <a:lnTo>
                    <a:pt x="874735" y="625436"/>
                  </a:lnTo>
                  <a:lnTo>
                    <a:pt x="886949" y="583728"/>
                  </a:lnTo>
                  <a:lnTo>
                    <a:pt x="895662" y="540508"/>
                  </a:lnTo>
                  <a:lnTo>
                    <a:pt x="900883" y="495881"/>
                  </a:lnTo>
                  <a:lnTo>
                    <a:pt x="902621" y="449954"/>
                  </a:lnTo>
                  <a:lnTo>
                    <a:pt x="899977" y="400988"/>
                  </a:lnTo>
                  <a:lnTo>
                    <a:pt x="892227" y="353546"/>
                  </a:lnTo>
                  <a:lnTo>
                    <a:pt x="879645" y="307903"/>
                  </a:lnTo>
                  <a:lnTo>
                    <a:pt x="862507" y="264332"/>
                  </a:lnTo>
                  <a:lnTo>
                    <a:pt x="841087" y="223107"/>
                  </a:lnTo>
                  <a:lnTo>
                    <a:pt x="815659" y="184500"/>
                  </a:lnTo>
                  <a:lnTo>
                    <a:pt x="786499" y="148786"/>
                  </a:lnTo>
                  <a:lnTo>
                    <a:pt x="753880" y="116238"/>
                  </a:lnTo>
                  <a:lnTo>
                    <a:pt x="718077" y="87128"/>
                  </a:lnTo>
                  <a:lnTo>
                    <a:pt x="679365" y="61732"/>
                  </a:lnTo>
                  <a:lnTo>
                    <a:pt x="638018" y="40322"/>
                  </a:lnTo>
                  <a:lnTo>
                    <a:pt x="594311" y="23171"/>
                  </a:lnTo>
                  <a:lnTo>
                    <a:pt x="548519" y="10553"/>
                  </a:lnTo>
                  <a:lnTo>
                    <a:pt x="500916" y="2742"/>
                  </a:lnTo>
                  <a:lnTo>
                    <a:pt x="451776" y="0"/>
                  </a:lnTo>
                  <a:close/>
                </a:path>
              </a:pathLst>
            </a:custGeom>
            <a:solidFill>
              <a:srgbClr val="47B3E3"/>
            </a:solidFill>
          </p:spPr>
          <p:txBody>
            <a:bodyPr wrap="square" lIns="0" tIns="0" rIns="0" bIns="0" rtlCol="0"/>
            <a:lstStyle/>
            <a:p>
              <a:endParaRPr/>
            </a:p>
          </p:txBody>
        </p:sp>
        <p:sp>
          <p:nvSpPr>
            <p:cNvPr id="8" name="object 8"/>
            <p:cNvSpPr/>
            <p:nvPr/>
          </p:nvSpPr>
          <p:spPr>
            <a:xfrm>
              <a:off x="16049000" y="1326541"/>
              <a:ext cx="552450" cy="535940"/>
            </a:xfrm>
            <a:custGeom>
              <a:avLst/>
              <a:gdLst/>
              <a:ahLst/>
              <a:cxnLst/>
              <a:rect l="l" t="t" r="r" b="b"/>
              <a:pathLst>
                <a:path w="552450" h="535939">
                  <a:moveTo>
                    <a:pt x="276127" y="0"/>
                  </a:moveTo>
                  <a:lnTo>
                    <a:pt x="222492" y="5015"/>
                  </a:lnTo>
                  <a:lnTo>
                    <a:pt x="171613" y="19766"/>
                  </a:lnTo>
                  <a:lnTo>
                    <a:pt x="124632" y="43811"/>
                  </a:lnTo>
                  <a:lnTo>
                    <a:pt x="82688" y="76709"/>
                  </a:lnTo>
                  <a:lnTo>
                    <a:pt x="47283" y="117794"/>
                  </a:lnTo>
                  <a:lnTo>
                    <a:pt x="21357" y="164120"/>
                  </a:lnTo>
                  <a:lnTo>
                    <a:pt x="5425" y="214515"/>
                  </a:lnTo>
                  <a:lnTo>
                    <a:pt x="0" y="267845"/>
                  </a:lnTo>
                  <a:lnTo>
                    <a:pt x="0" y="468697"/>
                  </a:lnTo>
                  <a:lnTo>
                    <a:pt x="5435" y="494730"/>
                  </a:lnTo>
                  <a:lnTo>
                    <a:pt x="20249" y="516014"/>
                  </a:lnTo>
                  <a:lnTo>
                    <a:pt x="42199" y="530377"/>
                  </a:lnTo>
                  <a:lnTo>
                    <a:pt x="69045" y="535648"/>
                  </a:lnTo>
                  <a:lnTo>
                    <a:pt x="115075" y="535648"/>
                  </a:lnTo>
                  <a:lnTo>
                    <a:pt x="163870" y="516014"/>
                  </a:lnTo>
                  <a:lnTo>
                    <a:pt x="69045" y="491011"/>
                  </a:lnTo>
                  <a:lnTo>
                    <a:pt x="60090" y="489253"/>
                  </a:lnTo>
                  <a:lnTo>
                    <a:pt x="52774" y="484464"/>
                  </a:lnTo>
                  <a:lnTo>
                    <a:pt x="47840" y="477370"/>
                  </a:lnTo>
                  <a:lnTo>
                    <a:pt x="46030" y="468697"/>
                  </a:lnTo>
                  <a:lnTo>
                    <a:pt x="46030" y="424060"/>
                  </a:lnTo>
                  <a:lnTo>
                    <a:pt x="184120" y="424060"/>
                  </a:lnTo>
                  <a:lnTo>
                    <a:pt x="184120" y="379433"/>
                  </a:lnTo>
                  <a:lnTo>
                    <a:pt x="46009" y="379433"/>
                  </a:lnTo>
                  <a:lnTo>
                    <a:pt x="46009" y="267845"/>
                  </a:lnTo>
                  <a:lnTo>
                    <a:pt x="50546" y="223395"/>
                  </a:lnTo>
                  <a:lnTo>
                    <a:pt x="63816" y="181400"/>
                  </a:lnTo>
                  <a:lnTo>
                    <a:pt x="85420" y="142793"/>
                  </a:lnTo>
                  <a:lnTo>
                    <a:pt x="114938" y="108551"/>
                  </a:lnTo>
                  <a:lnTo>
                    <a:pt x="150725" y="80513"/>
                  </a:lnTo>
                  <a:lnTo>
                    <a:pt x="190837" y="60194"/>
                  </a:lnTo>
                  <a:lnTo>
                    <a:pt x="234388" y="48086"/>
                  </a:lnTo>
                  <a:lnTo>
                    <a:pt x="280494" y="44679"/>
                  </a:lnTo>
                  <a:lnTo>
                    <a:pt x="423163" y="44679"/>
                  </a:lnTo>
                  <a:lnTo>
                    <a:pt x="414244" y="38324"/>
                  </a:lnTo>
                  <a:lnTo>
                    <a:pt x="371334" y="17600"/>
                  </a:lnTo>
                  <a:lnTo>
                    <a:pt x="325011" y="4542"/>
                  </a:lnTo>
                  <a:lnTo>
                    <a:pt x="276127" y="0"/>
                  </a:lnTo>
                  <a:close/>
                </a:path>
                <a:path w="552450" h="535939">
                  <a:moveTo>
                    <a:pt x="378460" y="179010"/>
                  </a:moveTo>
                  <a:lnTo>
                    <a:pt x="267059" y="179010"/>
                  </a:lnTo>
                  <a:lnTo>
                    <a:pt x="286562" y="179161"/>
                  </a:lnTo>
                  <a:lnTo>
                    <a:pt x="305187" y="183087"/>
                  </a:lnTo>
                  <a:lnTo>
                    <a:pt x="350882" y="215713"/>
                  </a:lnTo>
                  <a:lnTo>
                    <a:pt x="368229" y="267845"/>
                  </a:lnTo>
                  <a:lnTo>
                    <a:pt x="368229" y="468697"/>
                  </a:lnTo>
                  <a:lnTo>
                    <a:pt x="373664" y="494730"/>
                  </a:lnTo>
                  <a:lnTo>
                    <a:pt x="388475" y="516014"/>
                  </a:lnTo>
                  <a:lnTo>
                    <a:pt x="410424" y="530377"/>
                  </a:lnTo>
                  <a:lnTo>
                    <a:pt x="437274" y="535648"/>
                  </a:lnTo>
                  <a:lnTo>
                    <a:pt x="483304" y="535648"/>
                  </a:lnTo>
                  <a:lnTo>
                    <a:pt x="510148" y="530377"/>
                  </a:lnTo>
                  <a:lnTo>
                    <a:pt x="532095" y="516014"/>
                  </a:lnTo>
                  <a:lnTo>
                    <a:pt x="546904" y="494730"/>
                  </a:lnTo>
                  <a:lnTo>
                    <a:pt x="547681" y="491011"/>
                  </a:lnTo>
                  <a:lnTo>
                    <a:pt x="437274" y="491011"/>
                  </a:lnTo>
                  <a:lnTo>
                    <a:pt x="428329" y="489253"/>
                  </a:lnTo>
                  <a:lnTo>
                    <a:pt x="421012" y="484464"/>
                  </a:lnTo>
                  <a:lnTo>
                    <a:pt x="416072" y="477370"/>
                  </a:lnTo>
                  <a:lnTo>
                    <a:pt x="414259" y="468697"/>
                  </a:lnTo>
                  <a:lnTo>
                    <a:pt x="414259" y="424060"/>
                  </a:lnTo>
                  <a:lnTo>
                    <a:pt x="552339" y="424060"/>
                  </a:lnTo>
                  <a:lnTo>
                    <a:pt x="552339" y="379433"/>
                  </a:lnTo>
                  <a:lnTo>
                    <a:pt x="414259" y="379433"/>
                  </a:lnTo>
                  <a:lnTo>
                    <a:pt x="414259" y="267845"/>
                  </a:lnTo>
                  <a:lnTo>
                    <a:pt x="411235" y="240044"/>
                  </a:lnTo>
                  <a:lnTo>
                    <a:pt x="402426" y="213684"/>
                  </a:lnTo>
                  <a:lnTo>
                    <a:pt x="388227" y="189633"/>
                  </a:lnTo>
                  <a:lnTo>
                    <a:pt x="378460" y="179010"/>
                  </a:lnTo>
                  <a:close/>
                </a:path>
                <a:path w="552450" h="535939">
                  <a:moveTo>
                    <a:pt x="184120" y="424060"/>
                  </a:moveTo>
                  <a:lnTo>
                    <a:pt x="138090" y="424060"/>
                  </a:lnTo>
                  <a:lnTo>
                    <a:pt x="138090" y="468697"/>
                  </a:lnTo>
                  <a:lnTo>
                    <a:pt x="136280" y="477370"/>
                  </a:lnTo>
                  <a:lnTo>
                    <a:pt x="131345" y="484464"/>
                  </a:lnTo>
                  <a:lnTo>
                    <a:pt x="124029" y="489253"/>
                  </a:lnTo>
                  <a:lnTo>
                    <a:pt x="115075" y="491011"/>
                  </a:lnTo>
                  <a:lnTo>
                    <a:pt x="179460" y="491011"/>
                  </a:lnTo>
                  <a:lnTo>
                    <a:pt x="184120" y="468697"/>
                  </a:lnTo>
                  <a:lnTo>
                    <a:pt x="184120" y="424060"/>
                  </a:lnTo>
                  <a:close/>
                </a:path>
                <a:path w="552450" h="535939">
                  <a:moveTo>
                    <a:pt x="552339" y="424060"/>
                  </a:moveTo>
                  <a:lnTo>
                    <a:pt x="506309" y="424060"/>
                  </a:lnTo>
                  <a:lnTo>
                    <a:pt x="506309" y="468697"/>
                  </a:lnTo>
                  <a:lnTo>
                    <a:pt x="504497" y="477370"/>
                  </a:lnTo>
                  <a:lnTo>
                    <a:pt x="499562" y="484464"/>
                  </a:lnTo>
                  <a:lnTo>
                    <a:pt x="492248" y="489253"/>
                  </a:lnTo>
                  <a:lnTo>
                    <a:pt x="483304" y="491011"/>
                  </a:lnTo>
                  <a:lnTo>
                    <a:pt x="547681" y="491011"/>
                  </a:lnTo>
                  <a:lnTo>
                    <a:pt x="552339" y="468697"/>
                  </a:lnTo>
                  <a:lnTo>
                    <a:pt x="552339" y="424060"/>
                  </a:lnTo>
                  <a:close/>
                </a:path>
                <a:path w="552450" h="535939">
                  <a:moveTo>
                    <a:pt x="262662" y="134571"/>
                  </a:moveTo>
                  <a:lnTo>
                    <a:pt x="213717" y="148896"/>
                  </a:lnTo>
                  <a:lnTo>
                    <a:pt x="174163" y="179422"/>
                  </a:lnTo>
                  <a:lnTo>
                    <a:pt x="147710" y="222040"/>
                  </a:lnTo>
                  <a:lnTo>
                    <a:pt x="138069" y="272640"/>
                  </a:lnTo>
                  <a:lnTo>
                    <a:pt x="138069" y="379433"/>
                  </a:lnTo>
                  <a:lnTo>
                    <a:pt x="184120" y="379433"/>
                  </a:lnTo>
                  <a:lnTo>
                    <a:pt x="184120" y="272640"/>
                  </a:lnTo>
                  <a:lnTo>
                    <a:pt x="190538" y="238282"/>
                  </a:lnTo>
                  <a:lnTo>
                    <a:pt x="208148" y="209365"/>
                  </a:lnTo>
                  <a:lnTo>
                    <a:pt x="234478" y="188677"/>
                  </a:lnTo>
                  <a:lnTo>
                    <a:pt x="267059" y="179010"/>
                  </a:lnTo>
                  <a:lnTo>
                    <a:pt x="378460" y="179010"/>
                  </a:lnTo>
                  <a:lnTo>
                    <a:pt x="369035" y="168759"/>
                  </a:lnTo>
                  <a:lnTo>
                    <a:pt x="345780" y="152247"/>
                  </a:lnTo>
                  <a:lnTo>
                    <a:pt x="319697" y="140859"/>
                  </a:lnTo>
                  <a:lnTo>
                    <a:pt x="291690" y="134874"/>
                  </a:lnTo>
                  <a:lnTo>
                    <a:pt x="262662" y="134571"/>
                  </a:lnTo>
                  <a:close/>
                </a:path>
                <a:path w="552450" h="535939">
                  <a:moveTo>
                    <a:pt x="423163" y="44679"/>
                  </a:moveTo>
                  <a:lnTo>
                    <a:pt x="280494" y="44679"/>
                  </a:lnTo>
                  <a:lnTo>
                    <a:pt x="325944" y="50111"/>
                  </a:lnTo>
                  <a:lnTo>
                    <a:pt x="368305" y="64126"/>
                  </a:lnTo>
                  <a:lnTo>
                    <a:pt x="406659" y="85786"/>
                  </a:lnTo>
                  <a:lnTo>
                    <a:pt x="440092" y="114153"/>
                  </a:lnTo>
                  <a:lnTo>
                    <a:pt x="467689" y="148291"/>
                  </a:lnTo>
                  <a:lnTo>
                    <a:pt x="488534" y="187261"/>
                  </a:lnTo>
                  <a:lnTo>
                    <a:pt x="501713" y="230126"/>
                  </a:lnTo>
                  <a:lnTo>
                    <a:pt x="506309" y="275949"/>
                  </a:lnTo>
                  <a:lnTo>
                    <a:pt x="506309" y="379433"/>
                  </a:lnTo>
                  <a:lnTo>
                    <a:pt x="552339" y="379433"/>
                  </a:lnTo>
                  <a:lnTo>
                    <a:pt x="552339" y="275949"/>
                  </a:lnTo>
                  <a:lnTo>
                    <a:pt x="547793" y="227116"/>
                  </a:lnTo>
                  <a:lnTo>
                    <a:pt x="534723" y="180839"/>
                  </a:lnTo>
                  <a:lnTo>
                    <a:pt x="513982" y="137970"/>
                  </a:lnTo>
                  <a:lnTo>
                    <a:pt x="486420" y="99360"/>
                  </a:lnTo>
                  <a:lnTo>
                    <a:pt x="452890" y="65861"/>
                  </a:lnTo>
                  <a:lnTo>
                    <a:pt x="423163" y="44679"/>
                  </a:lnTo>
                  <a:close/>
                </a:path>
              </a:pathLst>
            </a:custGeom>
            <a:solidFill>
              <a:srgbClr val="FFFFFF"/>
            </a:solidFill>
          </p:spPr>
          <p:txBody>
            <a:bodyPr wrap="square" lIns="0" tIns="0" rIns="0" bIns="0" rtlCol="0"/>
            <a:lstStyle/>
            <a:p>
              <a:endParaRPr/>
            </a:p>
          </p:txBody>
        </p:sp>
      </p:grpSp>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1535"/>
              </a:lnSpc>
            </a:pPr>
            <a:r>
              <a:rPr dirty="0"/>
              <a:t>Primary</a:t>
            </a:r>
            <a:r>
              <a:rPr spc="30" dirty="0"/>
              <a:t> </a:t>
            </a:r>
            <a:r>
              <a:rPr dirty="0"/>
              <a:t>Care</a:t>
            </a:r>
            <a:r>
              <a:rPr spc="35" dirty="0"/>
              <a:t> </a:t>
            </a:r>
            <a:r>
              <a:rPr dirty="0"/>
              <a:t>People</a:t>
            </a:r>
            <a:r>
              <a:rPr spc="35" dirty="0"/>
              <a:t> </a:t>
            </a:r>
            <a:r>
              <a:rPr spc="-20" dirty="0"/>
              <a:t>Plan</a:t>
            </a:r>
          </a:p>
        </p:txBody>
      </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38100">
              <a:lnSpc>
                <a:spcPts val="1535"/>
              </a:lnSpc>
            </a:pPr>
            <a:fld id="{81D60167-4931-47E6-BA6A-407CBD079E47}" type="slidenum">
              <a:rPr spc="-25" dirty="0"/>
              <a:t>45</a:t>
            </a:fld>
            <a:endParaRPr spc="-25"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1052816" y="2711959"/>
          <a:ext cx="18086705" cy="5189854"/>
        </p:xfrm>
        <a:graphic>
          <a:graphicData uri="http://schemas.openxmlformats.org/drawingml/2006/table">
            <a:tbl>
              <a:tblPr firstRow="1" bandRow="1">
                <a:tableStyleId>{2D5ABB26-0587-4C30-8999-92F81FD0307C}</a:tableStyleId>
              </a:tblPr>
              <a:tblGrid>
                <a:gridCol w="2890520">
                  <a:extLst>
                    <a:ext uri="{9D8B030D-6E8A-4147-A177-3AD203B41FA5}">
                      <a16:colId xmlns:a16="http://schemas.microsoft.com/office/drawing/2014/main" val="20000"/>
                    </a:ext>
                  </a:extLst>
                </a:gridCol>
                <a:gridCol w="3921759">
                  <a:extLst>
                    <a:ext uri="{9D8B030D-6E8A-4147-A177-3AD203B41FA5}">
                      <a16:colId xmlns:a16="http://schemas.microsoft.com/office/drawing/2014/main" val="20001"/>
                    </a:ext>
                  </a:extLst>
                </a:gridCol>
                <a:gridCol w="3862704">
                  <a:extLst>
                    <a:ext uri="{9D8B030D-6E8A-4147-A177-3AD203B41FA5}">
                      <a16:colId xmlns:a16="http://schemas.microsoft.com/office/drawing/2014/main" val="20002"/>
                    </a:ext>
                  </a:extLst>
                </a:gridCol>
                <a:gridCol w="2135504">
                  <a:extLst>
                    <a:ext uri="{9D8B030D-6E8A-4147-A177-3AD203B41FA5}">
                      <a16:colId xmlns:a16="http://schemas.microsoft.com/office/drawing/2014/main" val="20003"/>
                    </a:ext>
                  </a:extLst>
                </a:gridCol>
                <a:gridCol w="5198745">
                  <a:extLst>
                    <a:ext uri="{9D8B030D-6E8A-4147-A177-3AD203B41FA5}">
                      <a16:colId xmlns:a16="http://schemas.microsoft.com/office/drawing/2014/main" val="20004"/>
                    </a:ext>
                  </a:extLst>
                </a:gridCol>
              </a:tblGrid>
              <a:tr h="460375">
                <a:tc>
                  <a:txBody>
                    <a:bodyPr/>
                    <a:lstStyle/>
                    <a:p>
                      <a:pPr marL="207645">
                        <a:lnSpc>
                          <a:spcPct val="100000"/>
                        </a:lnSpc>
                        <a:spcBef>
                          <a:spcPts val="365"/>
                        </a:spcBef>
                      </a:pPr>
                      <a:r>
                        <a:rPr sz="2150" b="1" dirty="0">
                          <a:solidFill>
                            <a:srgbClr val="FFFFFF"/>
                          </a:solidFill>
                          <a:latin typeface="Helvetica"/>
                          <a:cs typeface="Helvetica"/>
                        </a:rPr>
                        <a:t>The</a:t>
                      </a:r>
                      <a:r>
                        <a:rPr sz="2150" b="1" spc="-55" dirty="0">
                          <a:solidFill>
                            <a:srgbClr val="FFFFFF"/>
                          </a:solidFill>
                          <a:latin typeface="Helvetica"/>
                          <a:cs typeface="Helvetica"/>
                        </a:rPr>
                        <a:t> </a:t>
                      </a:r>
                      <a:r>
                        <a:rPr sz="2150" b="1" spc="-20" dirty="0">
                          <a:solidFill>
                            <a:srgbClr val="FFFFFF"/>
                          </a:solidFill>
                          <a:latin typeface="Helvetica"/>
                          <a:cs typeface="Helvetica"/>
                        </a:rPr>
                        <a:t>what</a:t>
                      </a:r>
                      <a:endParaRPr sz="2150">
                        <a:latin typeface="Helvetica"/>
                        <a:cs typeface="Helvetica"/>
                      </a:endParaRPr>
                    </a:p>
                  </a:txBody>
                  <a:tcPr marL="0" marR="0" marT="46355" marB="0">
                    <a:solidFill>
                      <a:srgbClr val="47B3E3"/>
                    </a:solidFill>
                  </a:tcPr>
                </a:tc>
                <a:tc>
                  <a:txBody>
                    <a:bodyPr/>
                    <a:lstStyle/>
                    <a:p>
                      <a:pPr marL="215900">
                        <a:lnSpc>
                          <a:spcPct val="100000"/>
                        </a:lnSpc>
                        <a:spcBef>
                          <a:spcPts val="365"/>
                        </a:spcBef>
                      </a:pPr>
                      <a:r>
                        <a:rPr sz="2150" b="1" dirty="0">
                          <a:solidFill>
                            <a:srgbClr val="FFFFFF"/>
                          </a:solidFill>
                          <a:latin typeface="Helvetica"/>
                          <a:cs typeface="Helvetica"/>
                        </a:rPr>
                        <a:t>The</a:t>
                      </a:r>
                      <a:r>
                        <a:rPr sz="2150" b="1" spc="-55" dirty="0">
                          <a:solidFill>
                            <a:srgbClr val="FFFFFF"/>
                          </a:solidFill>
                          <a:latin typeface="Helvetica"/>
                          <a:cs typeface="Helvetica"/>
                        </a:rPr>
                        <a:t> </a:t>
                      </a:r>
                      <a:r>
                        <a:rPr sz="2150" b="1" spc="-25" dirty="0">
                          <a:solidFill>
                            <a:srgbClr val="FFFFFF"/>
                          </a:solidFill>
                          <a:latin typeface="Helvetica"/>
                          <a:cs typeface="Helvetica"/>
                        </a:rPr>
                        <a:t>how</a:t>
                      </a:r>
                      <a:endParaRPr sz="2150">
                        <a:latin typeface="Helvetica"/>
                        <a:cs typeface="Helvetica"/>
                      </a:endParaRPr>
                    </a:p>
                  </a:txBody>
                  <a:tcPr marL="0" marR="0" marT="46355" marB="0">
                    <a:solidFill>
                      <a:srgbClr val="47B3E3"/>
                    </a:solidFill>
                  </a:tcPr>
                </a:tc>
                <a:tc>
                  <a:txBody>
                    <a:bodyPr/>
                    <a:lstStyle/>
                    <a:p>
                      <a:pPr marL="239395">
                        <a:lnSpc>
                          <a:spcPct val="100000"/>
                        </a:lnSpc>
                        <a:spcBef>
                          <a:spcPts val="365"/>
                        </a:spcBef>
                      </a:pPr>
                      <a:r>
                        <a:rPr sz="2150" b="1" dirty="0">
                          <a:solidFill>
                            <a:srgbClr val="FFFFFF"/>
                          </a:solidFill>
                          <a:latin typeface="Helvetica"/>
                          <a:cs typeface="Helvetica"/>
                        </a:rPr>
                        <a:t>The</a:t>
                      </a:r>
                      <a:r>
                        <a:rPr sz="2150" b="1" spc="-55" dirty="0">
                          <a:solidFill>
                            <a:srgbClr val="FFFFFF"/>
                          </a:solidFill>
                          <a:latin typeface="Helvetica"/>
                          <a:cs typeface="Helvetica"/>
                        </a:rPr>
                        <a:t> </a:t>
                      </a:r>
                      <a:r>
                        <a:rPr sz="2150" b="1" spc="-25" dirty="0">
                          <a:solidFill>
                            <a:srgbClr val="FFFFFF"/>
                          </a:solidFill>
                          <a:latin typeface="Helvetica"/>
                          <a:cs typeface="Helvetica"/>
                        </a:rPr>
                        <a:t>who</a:t>
                      </a:r>
                      <a:endParaRPr sz="2150">
                        <a:latin typeface="Helvetica"/>
                        <a:cs typeface="Helvetica"/>
                      </a:endParaRPr>
                    </a:p>
                  </a:txBody>
                  <a:tcPr marL="0" marR="0" marT="46355" marB="0">
                    <a:solidFill>
                      <a:srgbClr val="47B3E3"/>
                    </a:solidFill>
                  </a:tcPr>
                </a:tc>
                <a:tc>
                  <a:txBody>
                    <a:bodyPr/>
                    <a:lstStyle/>
                    <a:p>
                      <a:pPr marL="173990">
                        <a:lnSpc>
                          <a:spcPct val="100000"/>
                        </a:lnSpc>
                        <a:spcBef>
                          <a:spcPts val="365"/>
                        </a:spcBef>
                      </a:pPr>
                      <a:r>
                        <a:rPr sz="2150" b="1" dirty="0">
                          <a:solidFill>
                            <a:srgbClr val="FFFFFF"/>
                          </a:solidFill>
                          <a:latin typeface="Helvetica"/>
                          <a:cs typeface="Helvetica"/>
                        </a:rPr>
                        <a:t>The</a:t>
                      </a:r>
                      <a:r>
                        <a:rPr sz="2150" b="1" spc="-55" dirty="0">
                          <a:solidFill>
                            <a:srgbClr val="FFFFFF"/>
                          </a:solidFill>
                          <a:latin typeface="Helvetica"/>
                          <a:cs typeface="Helvetica"/>
                        </a:rPr>
                        <a:t> </a:t>
                      </a:r>
                      <a:r>
                        <a:rPr sz="2150" b="1" spc="-20" dirty="0">
                          <a:solidFill>
                            <a:srgbClr val="FFFFFF"/>
                          </a:solidFill>
                          <a:latin typeface="Helvetica"/>
                          <a:cs typeface="Helvetica"/>
                        </a:rPr>
                        <a:t>when</a:t>
                      </a:r>
                      <a:endParaRPr sz="2150">
                        <a:latin typeface="Helvetica"/>
                        <a:cs typeface="Helvetica"/>
                      </a:endParaRPr>
                    </a:p>
                  </a:txBody>
                  <a:tcPr marL="0" marR="0" marT="46355" marB="0">
                    <a:solidFill>
                      <a:srgbClr val="47B3E3"/>
                    </a:solidFill>
                  </a:tcPr>
                </a:tc>
                <a:tc>
                  <a:txBody>
                    <a:bodyPr/>
                    <a:lstStyle/>
                    <a:p>
                      <a:pPr marL="372110">
                        <a:lnSpc>
                          <a:spcPct val="100000"/>
                        </a:lnSpc>
                        <a:spcBef>
                          <a:spcPts val="365"/>
                        </a:spcBef>
                      </a:pPr>
                      <a:r>
                        <a:rPr sz="2150" b="1" dirty="0">
                          <a:solidFill>
                            <a:srgbClr val="FFFFFF"/>
                          </a:solidFill>
                          <a:latin typeface="Helvetica"/>
                          <a:cs typeface="Helvetica"/>
                        </a:rPr>
                        <a:t>The</a:t>
                      </a:r>
                      <a:r>
                        <a:rPr sz="2150" b="1" spc="-55" dirty="0">
                          <a:solidFill>
                            <a:srgbClr val="FFFFFF"/>
                          </a:solidFill>
                          <a:latin typeface="Helvetica"/>
                          <a:cs typeface="Helvetica"/>
                        </a:rPr>
                        <a:t> </a:t>
                      </a:r>
                      <a:r>
                        <a:rPr sz="2150" b="1" spc="-25" dirty="0">
                          <a:solidFill>
                            <a:srgbClr val="FFFFFF"/>
                          </a:solidFill>
                          <a:latin typeface="Helvetica"/>
                          <a:cs typeface="Helvetica"/>
                        </a:rPr>
                        <a:t>why</a:t>
                      </a:r>
                      <a:endParaRPr sz="2150">
                        <a:latin typeface="Helvetica"/>
                        <a:cs typeface="Helvetica"/>
                      </a:endParaRPr>
                    </a:p>
                  </a:txBody>
                  <a:tcPr marL="0" marR="0" marT="46355" marB="0">
                    <a:solidFill>
                      <a:srgbClr val="47B3E3"/>
                    </a:solidFill>
                  </a:tcPr>
                </a:tc>
                <a:extLst>
                  <a:ext uri="{0D108BD9-81ED-4DB2-BD59-A6C34878D82A}">
                    <a16:rowId xmlns:a16="http://schemas.microsoft.com/office/drawing/2014/main" val="10000"/>
                  </a:ext>
                </a:extLst>
              </a:tr>
              <a:tr h="513715">
                <a:tc>
                  <a:txBody>
                    <a:bodyPr/>
                    <a:lstStyle/>
                    <a:p>
                      <a:pPr marL="207010">
                        <a:lnSpc>
                          <a:spcPct val="100000"/>
                        </a:lnSpc>
                        <a:spcBef>
                          <a:spcPts val="1190"/>
                        </a:spcBef>
                      </a:pPr>
                      <a:r>
                        <a:rPr sz="2150" dirty="0">
                          <a:solidFill>
                            <a:srgbClr val="575756"/>
                          </a:solidFill>
                          <a:latin typeface="Helvetica"/>
                          <a:cs typeface="Helvetica"/>
                        </a:rPr>
                        <a:t>Look</a:t>
                      </a:r>
                      <a:r>
                        <a:rPr sz="2150" spc="-70" dirty="0">
                          <a:solidFill>
                            <a:srgbClr val="575756"/>
                          </a:solidFill>
                          <a:latin typeface="Helvetica"/>
                          <a:cs typeface="Helvetica"/>
                        </a:rPr>
                        <a:t> </a:t>
                      </a:r>
                      <a:r>
                        <a:rPr sz="2150" dirty="0">
                          <a:solidFill>
                            <a:srgbClr val="575756"/>
                          </a:solidFill>
                          <a:latin typeface="Helvetica"/>
                          <a:cs typeface="Helvetica"/>
                        </a:rPr>
                        <a:t>to</a:t>
                      </a:r>
                      <a:r>
                        <a:rPr sz="2150" spc="-65" dirty="0">
                          <a:solidFill>
                            <a:srgbClr val="575756"/>
                          </a:solidFill>
                          <a:latin typeface="Helvetica"/>
                          <a:cs typeface="Helvetica"/>
                        </a:rPr>
                        <a:t> </a:t>
                      </a:r>
                      <a:r>
                        <a:rPr sz="2150" dirty="0">
                          <a:solidFill>
                            <a:srgbClr val="575756"/>
                          </a:solidFill>
                          <a:latin typeface="Helvetica"/>
                          <a:cs typeface="Helvetica"/>
                        </a:rPr>
                        <a:t>increase</a:t>
                      </a:r>
                      <a:r>
                        <a:rPr sz="2150" spc="-70" dirty="0">
                          <a:solidFill>
                            <a:srgbClr val="575756"/>
                          </a:solidFill>
                          <a:latin typeface="Helvetica"/>
                          <a:cs typeface="Helvetica"/>
                        </a:rPr>
                        <a:t> </a:t>
                      </a:r>
                      <a:r>
                        <a:rPr sz="2150" spc="-25" dirty="0">
                          <a:solidFill>
                            <a:srgbClr val="575756"/>
                          </a:solidFill>
                          <a:latin typeface="Helvetica"/>
                          <a:cs typeface="Helvetica"/>
                        </a:rPr>
                        <a:t>the</a:t>
                      </a:r>
                      <a:endParaRPr sz="2150">
                        <a:latin typeface="Helvetica"/>
                        <a:cs typeface="Helvetica"/>
                      </a:endParaRPr>
                    </a:p>
                  </a:txBody>
                  <a:tcPr marL="0" marR="0" marT="151130" marB="0"/>
                </a:tc>
                <a:tc>
                  <a:txBody>
                    <a:bodyPr/>
                    <a:lstStyle/>
                    <a:p>
                      <a:pPr marL="215900">
                        <a:lnSpc>
                          <a:spcPct val="100000"/>
                        </a:lnSpc>
                        <a:spcBef>
                          <a:spcPts val="1190"/>
                        </a:spcBef>
                      </a:pPr>
                      <a:r>
                        <a:rPr sz="2150" spc="-125" dirty="0">
                          <a:solidFill>
                            <a:srgbClr val="575756"/>
                          </a:solidFill>
                          <a:latin typeface="Helvetica"/>
                          <a:cs typeface="Helvetica"/>
                        </a:rPr>
                        <a:t>To</a:t>
                      </a:r>
                      <a:r>
                        <a:rPr sz="2150" spc="-25" dirty="0">
                          <a:solidFill>
                            <a:srgbClr val="575756"/>
                          </a:solidFill>
                          <a:latin typeface="Helvetica"/>
                          <a:cs typeface="Helvetica"/>
                        </a:rPr>
                        <a:t> </a:t>
                      </a:r>
                      <a:r>
                        <a:rPr sz="2150" dirty="0">
                          <a:solidFill>
                            <a:srgbClr val="575756"/>
                          </a:solidFill>
                          <a:latin typeface="Helvetica"/>
                          <a:cs typeface="Helvetica"/>
                        </a:rPr>
                        <a:t>work</a:t>
                      </a:r>
                      <a:r>
                        <a:rPr sz="2150" spc="-85" dirty="0">
                          <a:solidFill>
                            <a:srgbClr val="575756"/>
                          </a:solidFill>
                          <a:latin typeface="Helvetica"/>
                          <a:cs typeface="Helvetica"/>
                        </a:rPr>
                        <a:t> </a:t>
                      </a:r>
                      <a:r>
                        <a:rPr sz="2150" dirty="0">
                          <a:solidFill>
                            <a:srgbClr val="575756"/>
                          </a:solidFill>
                          <a:latin typeface="Helvetica"/>
                          <a:cs typeface="Helvetica"/>
                        </a:rPr>
                        <a:t>with</a:t>
                      </a:r>
                      <a:r>
                        <a:rPr sz="2150" spc="-55" dirty="0">
                          <a:solidFill>
                            <a:srgbClr val="575756"/>
                          </a:solidFill>
                          <a:latin typeface="Helvetica"/>
                          <a:cs typeface="Helvetica"/>
                        </a:rPr>
                        <a:t> </a:t>
                      </a:r>
                      <a:r>
                        <a:rPr sz="2150" dirty="0">
                          <a:solidFill>
                            <a:srgbClr val="575756"/>
                          </a:solidFill>
                          <a:latin typeface="Helvetica"/>
                          <a:cs typeface="Helvetica"/>
                        </a:rPr>
                        <a:t>practices</a:t>
                      </a:r>
                      <a:r>
                        <a:rPr sz="2150" spc="-55" dirty="0">
                          <a:solidFill>
                            <a:srgbClr val="575756"/>
                          </a:solidFill>
                          <a:latin typeface="Helvetica"/>
                          <a:cs typeface="Helvetica"/>
                        </a:rPr>
                        <a:t> </a:t>
                      </a:r>
                      <a:r>
                        <a:rPr sz="2150" spc="-25" dirty="0">
                          <a:solidFill>
                            <a:srgbClr val="575756"/>
                          </a:solidFill>
                          <a:latin typeface="Helvetica"/>
                          <a:cs typeface="Helvetica"/>
                        </a:rPr>
                        <a:t>and</a:t>
                      </a:r>
                      <a:endParaRPr sz="2150">
                        <a:latin typeface="Helvetica"/>
                        <a:cs typeface="Helvetica"/>
                      </a:endParaRPr>
                    </a:p>
                  </a:txBody>
                  <a:tcPr marL="0" marR="0" marT="151130" marB="0"/>
                </a:tc>
                <a:tc>
                  <a:txBody>
                    <a:bodyPr/>
                    <a:lstStyle/>
                    <a:p>
                      <a:pPr marL="239395">
                        <a:lnSpc>
                          <a:spcPct val="100000"/>
                        </a:lnSpc>
                        <a:spcBef>
                          <a:spcPts val="1190"/>
                        </a:spcBef>
                      </a:pPr>
                      <a:r>
                        <a:rPr sz="2150" dirty="0">
                          <a:solidFill>
                            <a:srgbClr val="575756"/>
                          </a:solidFill>
                          <a:latin typeface="Helvetica"/>
                          <a:cs typeface="Helvetica"/>
                        </a:rPr>
                        <a:t>CWTH</a:t>
                      </a:r>
                      <a:r>
                        <a:rPr sz="2150" spc="-75" dirty="0">
                          <a:solidFill>
                            <a:srgbClr val="575756"/>
                          </a:solidFill>
                          <a:latin typeface="Helvetica"/>
                          <a:cs typeface="Helvetica"/>
                        </a:rPr>
                        <a:t> </a:t>
                      </a:r>
                      <a:r>
                        <a:rPr sz="2150" dirty="0">
                          <a:solidFill>
                            <a:srgbClr val="575756"/>
                          </a:solidFill>
                          <a:latin typeface="Helvetica"/>
                          <a:cs typeface="Helvetica"/>
                        </a:rPr>
                        <a:t>supported</a:t>
                      </a:r>
                      <a:r>
                        <a:rPr sz="2150" spc="-75" dirty="0">
                          <a:solidFill>
                            <a:srgbClr val="575756"/>
                          </a:solidFill>
                          <a:latin typeface="Helvetica"/>
                          <a:cs typeface="Helvetica"/>
                        </a:rPr>
                        <a:t> </a:t>
                      </a:r>
                      <a:r>
                        <a:rPr sz="2150" dirty="0">
                          <a:solidFill>
                            <a:srgbClr val="575756"/>
                          </a:solidFill>
                          <a:latin typeface="Helvetica"/>
                          <a:cs typeface="Helvetica"/>
                        </a:rPr>
                        <a:t>by</a:t>
                      </a:r>
                      <a:r>
                        <a:rPr sz="2150" spc="-75" dirty="0">
                          <a:solidFill>
                            <a:srgbClr val="575756"/>
                          </a:solidFill>
                          <a:latin typeface="Helvetica"/>
                          <a:cs typeface="Helvetica"/>
                        </a:rPr>
                        <a:t> </a:t>
                      </a:r>
                      <a:r>
                        <a:rPr sz="2150" dirty="0">
                          <a:solidFill>
                            <a:srgbClr val="575756"/>
                          </a:solidFill>
                          <a:latin typeface="Helvetica"/>
                          <a:cs typeface="Helvetica"/>
                        </a:rPr>
                        <a:t>the</a:t>
                      </a:r>
                      <a:r>
                        <a:rPr sz="2150" spc="-75" dirty="0">
                          <a:solidFill>
                            <a:srgbClr val="575756"/>
                          </a:solidFill>
                          <a:latin typeface="Helvetica"/>
                          <a:cs typeface="Helvetica"/>
                        </a:rPr>
                        <a:t> </a:t>
                      </a:r>
                      <a:r>
                        <a:rPr sz="2150" spc="-25" dirty="0">
                          <a:solidFill>
                            <a:srgbClr val="575756"/>
                          </a:solidFill>
                          <a:latin typeface="Helvetica"/>
                          <a:cs typeface="Helvetica"/>
                        </a:rPr>
                        <a:t>ICB</a:t>
                      </a:r>
                      <a:endParaRPr sz="2150">
                        <a:latin typeface="Helvetica"/>
                        <a:cs typeface="Helvetica"/>
                      </a:endParaRPr>
                    </a:p>
                  </a:txBody>
                  <a:tcPr marL="0" marR="0" marT="151130" marB="0"/>
                </a:tc>
                <a:tc>
                  <a:txBody>
                    <a:bodyPr/>
                    <a:lstStyle/>
                    <a:p>
                      <a:pPr marL="173990">
                        <a:lnSpc>
                          <a:spcPct val="100000"/>
                        </a:lnSpc>
                        <a:spcBef>
                          <a:spcPts val="1190"/>
                        </a:spcBef>
                      </a:pPr>
                      <a:r>
                        <a:rPr sz="2150" dirty="0">
                          <a:solidFill>
                            <a:srgbClr val="575756"/>
                          </a:solidFill>
                          <a:latin typeface="Helvetica"/>
                          <a:cs typeface="Helvetica"/>
                        </a:rPr>
                        <a:t>2025</a:t>
                      </a:r>
                      <a:r>
                        <a:rPr sz="2150" spc="-50" dirty="0">
                          <a:solidFill>
                            <a:srgbClr val="575756"/>
                          </a:solidFill>
                          <a:latin typeface="Helvetica"/>
                          <a:cs typeface="Helvetica"/>
                        </a:rPr>
                        <a:t> </a:t>
                      </a:r>
                      <a:r>
                        <a:rPr sz="2150" dirty="0">
                          <a:solidFill>
                            <a:srgbClr val="575756"/>
                          </a:solidFill>
                          <a:latin typeface="Helvetica"/>
                          <a:cs typeface="Helvetica"/>
                        </a:rPr>
                        <a:t>to</a:t>
                      </a:r>
                      <a:r>
                        <a:rPr sz="2150" spc="-50" dirty="0">
                          <a:solidFill>
                            <a:srgbClr val="575756"/>
                          </a:solidFill>
                          <a:latin typeface="Helvetica"/>
                          <a:cs typeface="Helvetica"/>
                        </a:rPr>
                        <a:t> </a:t>
                      </a:r>
                      <a:r>
                        <a:rPr sz="2150" spc="-20" dirty="0">
                          <a:solidFill>
                            <a:srgbClr val="575756"/>
                          </a:solidFill>
                          <a:latin typeface="Helvetica"/>
                          <a:cs typeface="Helvetica"/>
                        </a:rPr>
                        <a:t>2030</a:t>
                      </a:r>
                      <a:endParaRPr sz="2150">
                        <a:latin typeface="Helvetica"/>
                        <a:cs typeface="Helvetica"/>
                      </a:endParaRPr>
                    </a:p>
                  </a:txBody>
                  <a:tcPr marL="0" marR="0" marT="151130" marB="0"/>
                </a:tc>
                <a:tc>
                  <a:txBody>
                    <a:bodyPr/>
                    <a:lstStyle/>
                    <a:p>
                      <a:pPr marL="372110">
                        <a:lnSpc>
                          <a:spcPct val="100000"/>
                        </a:lnSpc>
                        <a:spcBef>
                          <a:spcPts val="1190"/>
                        </a:spcBef>
                      </a:pPr>
                      <a:r>
                        <a:rPr sz="2150" dirty="0">
                          <a:solidFill>
                            <a:srgbClr val="575756"/>
                          </a:solidFill>
                          <a:latin typeface="Helvetica"/>
                          <a:cs typeface="Helvetica"/>
                        </a:rPr>
                        <a:t>We</a:t>
                      </a:r>
                      <a:r>
                        <a:rPr sz="2150" spc="-65" dirty="0">
                          <a:solidFill>
                            <a:srgbClr val="575756"/>
                          </a:solidFill>
                          <a:latin typeface="Helvetica"/>
                          <a:cs typeface="Helvetica"/>
                        </a:rPr>
                        <a:t> </a:t>
                      </a:r>
                      <a:r>
                        <a:rPr sz="2150" dirty="0">
                          <a:solidFill>
                            <a:srgbClr val="575756"/>
                          </a:solidFill>
                          <a:latin typeface="Helvetica"/>
                          <a:cs typeface="Helvetica"/>
                        </a:rPr>
                        <a:t>need</a:t>
                      </a:r>
                      <a:r>
                        <a:rPr sz="2150" spc="-60" dirty="0">
                          <a:solidFill>
                            <a:srgbClr val="575756"/>
                          </a:solidFill>
                          <a:latin typeface="Helvetica"/>
                          <a:cs typeface="Helvetica"/>
                        </a:rPr>
                        <a:t> </a:t>
                      </a:r>
                      <a:r>
                        <a:rPr sz="2150" dirty="0">
                          <a:solidFill>
                            <a:srgbClr val="575756"/>
                          </a:solidFill>
                          <a:latin typeface="Helvetica"/>
                          <a:cs typeface="Helvetica"/>
                        </a:rPr>
                        <a:t>to</a:t>
                      </a:r>
                      <a:r>
                        <a:rPr sz="2150" spc="-65" dirty="0">
                          <a:solidFill>
                            <a:srgbClr val="575756"/>
                          </a:solidFill>
                          <a:latin typeface="Helvetica"/>
                          <a:cs typeface="Helvetica"/>
                        </a:rPr>
                        <a:t> </a:t>
                      </a:r>
                      <a:r>
                        <a:rPr sz="2150" dirty="0">
                          <a:solidFill>
                            <a:srgbClr val="575756"/>
                          </a:solidFill>
                          <a:latin typeface="Helvetica"/>
                          <a:cs typeface="Helvetica"/>
                        </a:rPr>
                        <a:t>ensure</a:t>
                      </a:r>
                      <a:r>
                        <a:rPr sz="2150" spc="-60" dirty="0">
                          <a:solidFill>
                            <a:srgbClr val="575756"/>
                          </a:solidFill>
                          <a:latin typeface="Helvetica"/>
                          <a:cs typeface="Helvetica"/>
                        </a:rPr>
                        <a:t> </a:t>
                      </a:r>
                      <a:r>
                        <a:rPr sz="2150" dirty="0">
                          <a:solidFill>
                            <a:srgbClr val="575756"/>
                          </a:solidFill>
                          <a:latin typeface="Helvetica"/>
                          <a:cs typeface="Helvetica"/>
                        </a:rPr>
                        <a:t>we</a:t>
                      </a:r>
                      <a:r>
                        <a:rPr sz="2150" spc="-65" dirty="0">
                          <a:solidFill>
                            <a:srgbClr val="575756"/>
                          </a:solidFill>
                          <a:latin typeface="Helvetica"/>
                          <a:cs typeface="Helvetica"/>
                        </a:rPr>
                        <a:t> </a:t>
                      </a:r>
                      <a:r>
                        <a:rPr sz="2150" dirty="0">
                          <a:solidFill>
                            <a:srgbClr val="575756"/>
                          </a:solidFill>
                          <a:latin typeface="Helvetica"/>
                          <a:cs typeface="Helvetica"/>
                        </a:rPr>
                        <a:t>have</a:t>
                      </a:r>
                      <a:r>
                        <a:rPr sz="2150" spc="-60" dirty="0">
                          <a:solidFill>
                            <a:srgbClr val="575756"/>
                          </a:solidFill>
                          <a:latin typeface="Helvetica"/>
                          <a:cs typeface="Helvetica"/>
                        </a:rPr>
                        <a:t> </a:t>
                      </a:r>
                      <a:r>
                        <a:rPr sz="2150" spc="-25" dirty="0">
                          <a:solidFill>
                            <a:srgbClr val="575756"/>
                          </a:solidFill>
                          <a:latin typeface="Helvetica"/>
                          <a:cs typeface="Helvetica"/>
                        </a:rPr>
                        <a:t>the</a:t>
                      </a:r>
                      <a:endParaRPr sz="2150">
                        <a:latin typeface="Helvetica"/>
                        <a:cs typeface="Helvetica"/>
                      </a:endParaRPr>
                    </a:p>
                  </a:txBody>
                  <a:tcPr marL="0" marR="0" marT="151130" marB="0"/>
                </a:tc>
                <a:extLst>
                  <a:ext uri="{0D108BD9-81ED-4DB2-BD59-A6C34878D82A}">
                    <a16:rowId xmlns:a16="http://schemas.microsoft.com/office/drawing/2014/main" val="10001"/>
                  </a:ext>
                </a:extLst>
              </a:tr>
              <a:tr h="326390">
                <a:tc>
                  <a:txBody>
                    <a:bodyPr/>
                    <a:lstStyle/>
                    <a:p>
                      <a:pPr marL="207010">
                        <a:lnSpc>
                          <a:spcPts val="2295"/>
                        </a:lnSpc>
                      </a:pPr>
                      <a:r>
                        <a:rPr sz="2150" dirty="0">
                          <a:solidFill>
                            <a:srgbClr val="575756"/>
                          </a:solidFill>
                          <a:latin typeface="Helvetica"/>
                          <a:cs typeface="Helvetica"/>
                        </a:rPr>
                        <a:t>number</a:t>
                      </a:r>
                      <a:r>
                        <a:rPr sz="2150" spc="-55" dirty="0">
                          <a:solidFill>
                            <a:srgbClr val="575756"/>
                          </a:solidFill>
                          <a:latin typeface="Helvetica"/>
                          <a:cs typeface="Helvetica"/>
                        </a:rPr>
                        <a:t> </a:t>
                      </a:r>
                      <a:r>
                        <a:rPr sz="2150" dirty="0">
                          <a:solidFill>
                            <a:srgbClr val="575756"/>
                          </a:solidFill>
                          <a:latin typeface="Helvetica"/>
                          <a:cs typeface="Helvetica"/>
                        </a:rPr>
                        <a:t>of</a:t>
                      </a:r>
                      <a:r>
                        <a:rPr sz="2150" spc="-50" dirty="0">
                          <a:solidFill>
                            <a:srgbClr val="575756"/>
                          </a:solidFill>
                          <a:latin typeface="Helvetica"/>
                          <a:cs typeface="Helvetica"/>
                        </a:rPr>
                        <a:t> </a:t>
                      </a:r>
                      <a:r>
                        <a:rPr sz="2150" spc="-10" dirty="0">
                          <a:solidFill>
                            <a:srgbClr val="575756"/>
                          </a:solidFill>
                          <a:latin typeface="Helvetica"/>
                          <a:cs typeface="Helvetica"/>
                        </a:rPr>
                        <a:t>practices/</a:t>
                      </a:r>
                      <a:endParaRPr sz="2150">
                        <a:latin typeface="Helvetica"/>
                        <a:cs typeface="Helvetica"/>
                      </a:endParaRPr>
                    </a:p>
                  </a:txBody>
                  <a:tcPr marL="0" marR="0" marT="0" marB="0"/>
                </a:tc>
                <a:tc>
                  <a:txBody>
                    <a:bodyPr/>
                    <a:lstStyle/>
                    <a:p>
                      <a:pPr marL="215900">
                        <a:lnSpc>
                          <a:spcPts val="2295"/>
                        </a:lnSpc>
                      </a:pPr>
                      <a:r>
                        <a:rPr sz="2150" dirty="0">
                          <a:solidFill>
                            <a:srgbClr val="575756"/>
                          </a:solidFill>
                          <a:latin typeface="Helvetica"/>
                          <a:cs typeface="Helvetica"/>
                        </a:rPr>
                        <a:t>PCNs</a:t>
                      </a:r>
                      <a:r>
                        <a:rPr sz="2150" spc="-60" dirty="0">
                          <a:solidFill>
                            <a:srgbClr val="575756"/>
                          </a:solidFill>
                          <a:latin typeface="Helvetica"/>
                          <a:cs typeface="Helvetica"/>
                        </a:rPr>
                        <a:t> </a:t>
                      </a:r>
                      <a:r>
                        <a:rPr sz="2150" dirty="0">
                          <a:solidFill>
                            <a:srgbClr val="575756"/>
                          </a:solidFill>
                          <a:latin typeface="Helvetica"/>
                          <a:cs typeface="Helvetica"/>
                        </a:rPr>
                        <a:t>to</a:t>
                      </a:r>
                      <a:r>
                        <a:rPr sz="2150" spc="-60" dirty="0">
                          <a:solidFill>
                            <a:srgbClr val="575756"/>
                          </a:solidFill>
                          <a:latin typeface="Helvetica"/>
                          <a:cs typeface="Helvetica"/>
                        </a:rPr>
                        <a:t> </a:t>
                      </a:r>
                      <a:r>
                        <a:rPr sz="2150" dirty="0">
                          <a:solidFill>
                            <a:srgbClr val="575756"/>
                          </a:solidFill>
                          <a:latin typeface="Helvetica"/>
                          <a:cs typeface="Helvetica"/>
                        </a:rPr>
                        <a:t>implement</a:t>
                      </a:r>
                      <a:r>
                        <a:rPr sz="2150" spc="-60" dirty="0">
                          <a:solidFill>
                            <a:srgbClr val="575756"/>
                          </a:solidFill>
                          <a:latin typeface="Helvetica"/>
                          <a:cs typeface="Helvetica"/>
                        </a:rPr>
                        <a:t> </a:t>
                      </a:r>
                      <a:r>
                        <a:rPr sz="2150" dirty="0">
                          <a:solidFill>
                            <a:srgbClr val="575756"/>
                          </a:solidFill>
                          <a:latin typeface="Helvetica"/>
                          <a:cs typeface="Helvetica"/>
                        </a:rPr>
                        <a:t>the</a:t>
                      </a:r>
                      <a:r>
                        <a:rPr sz="2150" spc="-60" dirty="0">
                          <a:solidFill>
                            <a:srgbClr val="575756"/>
                          </a:solidFill>
                          <a:latin typeface="Helvetica"/>
                          <a:cs typeface="Helvetica"/>
                        </a:rPr>
                        <a:t> </a:t>
                      </a:r>
                      <a:r>
                        <a:rPr sz="2150" spc="-35" dirty="0">
                          <a:solidFill>
                            <a:srgbClr val="575756"/>
                          </a:solidFill>
                          <a:latin typeface="Helvetica"/>
                          <a:cs typeface="Helvetica"/>
                        </a:rPr>
                        <a:t>QA</a:t>
                      </a:r>
                      <a:endParaRPr sz="2150">
                        <a:latin typeface="Helvetica"/>
                        <a:cs typeface="Helvetica"/>
                      </a:endParaRPr>
                    </a:p>
                  </a:txBody>
                  <a:tcPr marL="0" marR="0" marT="0" marB="0"/>
                </a:tc>
                <a:tc>
                  <a:txBody>
                    <a:bodyPr/>
                    <a:lstStyle/>
                    <a:p>
                      <a:pPr marL="239395">
                        <a:lnSpc>
                          <a:spcPts val="2295"/>
                        </a:lnSpc>
                      </a:pPr>
                      <a:r>
                        <a:rPr sz="2150" dirty="0">
                          <a:solidFill>
                            <a:srgbClr val="575756"/>
                          </a:solidFill>
                          <a:latin typeface="Helvetica"/>
                          <a:cs typeface="Helvetica"/>
                        </a:rPr>
                        <a:t>and</a:t>
                      </a:r>
                      <a:r>
                        <a:rPr sz="2150" spc="-55" dirty="0">
                          <a:solidFill>
                            <a:srgbClr val="575756"/>
                          </a:solidFill>
                          <a:latin typeface="Helvetica"/>
                          <a:cs typeface="Helvetica"/>
                        </a:rPr>
                        <a:t> </a:t>
                      </a:r>
                      <a:r>
                        <a:rPr sz="2150" dirty="0">
                          <a:solidFill>
                            <a:srgbClr val="575756"/>
                          </a:solidFill>
                          <a:latin typeface="Helvetica"/>
                          <a:cs typeface="Helvetica"/>
                        </a:rPr>
                        <a:t>the</a:t>
                      </a:r>
                      <a:r>
                        <a:rPr sz="2150" spc="-55" dirty="0">
                          <a:solidFill>
                            <a:srgbClr val="575756"/>
                          </a:solidFill>
                          <a:latin typeface="Helvetica"/>
                          <a:cs typeface="Helvetica"/>
                        </a:rPr>
                        <a:t> </a:t>
                      </a:r>
                      <a:r>
                        <a:rPr sz="2150" dirty="0">
                          <a:solidFill>
                            <a:srgbClr val="575756"/>
                          </a:solidFill>
                          <a:latin typeface="Helvetica"/>
                          <a:cs typeface="Helvetica"/>
                        </a:rPr>
                        <a:t>Higher</a:t>
                      </a:r>
                      <a:r>
                        <a:rPr sz="2150" spc="-55" dirty="0">
                          <a:solidFill>
                            <a:srgbClr val="575756"/>
                          </a:solidFill>
                          <a:latin typeface="Helvetica"/>
                          <a:cs typeface="Helvetica"/>
                        </a:rPr>
                        <a:t> </a:t>
                      </a:r>
                      <a:r>
                        <a:rPr sz="2150" spc="-10" dirty="0">
                          <a:solidFill>
                            <a:srgbClr val="575756"/>
                          </a:solidFill>
                          <a:latin typeface="Helvetica"/>
                          <a:cs typeface="Helvetica"/>
                        </a:rPr>
                        <a:t>Education</a:t>
                      </a:r>
                      <a:endParaRPr sz="2150">
                        <a:latin typeface="Helvetica"/>
                        <a:cs typeface="Helvetica"/>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marL="372110">
                        <a:lnSpc>
                          <a:spcPts val="2295"/>
                        </a:lnSpc>
                      </a:pPr>
                      <a:r>
                        <a:rPr sz="2150" spc="-10" dirty="0">
                          <a:solidFill>
                            <a:srgbClr val="575756"/>
                          </a:solidFill>
                          <a:latin typeface="Helvetica"/>
                          <a:cs typeface="Helvetica"/>
                        </a:rPr>
                        <a:t>appropriate</a:t>
                      </a:r>
                      <a:r>
                        <a:rPr sz="2150" spc="-65" dirty="0">
                          <a:solidFill>
                            <a:srgbClr val="575756"/>
                          </a:solidFill>
                          <a:latin typeface="Helvetica"/>
                          <a:cs typeface="Helvetica"/>
                        </a:rPr>
                        <a:t> </a:t>
                      </a:r>
                      <a:r>
                        <a:rPr sz="2150" dirty="0">
                          <a:solidFill>
                            <a:srgbClr val="575756"/>
                          </a:solidFill>
                          <a:latin typeface="Helvetica"/>
                          <a:cs typeface="Helvetica"/>
                        </a:rPr>
                        <a:t>resources</a:t>
                      </a:r>
                      <a:r>
                        <a:rPr sz="2150" spc="-65" dirty="0">
                          <a:solidFill>
                            <a:srgbClr val="575756"/>
                          </a:solidFill>
                          <a:latin typeface="Helvetica"/>
                          <a:cs typeface="Helvetica"/>
                        </a:rPr>
                        <a:t> </a:t>
                      </a:r>
                      <a:r>
                        <a:rPr sz="2150" dirty="0">
                          <a:solidFill>
                            <a:srgbClr val="575756"/>
                          </a:solidFill>
                          <a:latin typeface="Helvetica"/>
                          <a:cs typeface="Helvetica"/>
                        </a:rPr>
                        <a:t>in</a:t>
                      </a:r>
                      <a:r>
                        <a:rPr sz="2150" spc="-65" dirty="0">
                          <a:solidFill>
                            <a:srgbClr val="575756"/>
                          </a:solidFill>
                          <a:latin typeface="Helvetica"/>
                          <a:cs typeface="Helvetica"/>
                        </a:rPr>
                        <a:t> </a:t>
                      </a:r>
                      <a:r>
                        <a:rPr sz="2150" dirty="0">
                          <a:solidFill>
                            <a:srgbClr val="575756"/>
                          </a:solidFill>
                          <a:latin typeface="Helvetica"/>
                          <a:cs typeface="Helvetica"/>
                        </a:rPr>
                        <a:t>place</a:t>
                      </a:r>
                      <a:r>
                        <a:rPr sz="2150" spc="-65" dirty="0">
                          <a:solidFill>
                            <a:srgbClr val="575756"/>
                          </a:solidFill>
                          <a:latin typeface="Helvetica"/>
                          <a:cs typeface="Helvetica"/>
                        </a:rPr>
                        <a:t> </a:t>
                      </a:r>
                      <a:r>
                        <a:rPr sz="2150" spc="-25" dirty="0">
                          <a:solidFill>
                            <a:srgbClr val="575756"/>
                          </a:solidFill>
                          <a:latin typeface="Helvetica"/>
                          <a:cs typeface="Helvetica"/>
                        </a:rPr>
                        <a:t>to</a:t>
                      </a:r>
                      <a:endParaRPr sz="2150">
                        <a:latin typeface="Helvetica"/>
                        <a:cs typeface="Helvetica"/>
                      </a:endParaRPr>
                    </a:p>
                  </a:txBody>
                  <a:tcPr marL="0" marR="0" marT="0" marB="0"/>
                </a:tc>
                <a:extLst>
                  <a:ext uri="{0D108BD9-81ED-4DB2-BD59-A6C34878D82A}">
                    <a16:rowId xmlns:a16="http://schemas.microsoft.com/office/drawing/2014/main" val="10002"/>
                  </a:ext>
                </a:extLst>
              </a:tr>
              <a:tr h="326390">
                <a:tc>
                  <a:txBody>
                    <a:bodyPr/>
                    <a:lstStyle/>
                    <a:p>
                      <a:pPr marL="207010">
                        <a:lnSpc>
                          <a:spcPts val="2295"/>
                        </a:lnSpc>
                      </a:pPr>
                      <a:r>
                        <a:rPr sz="2150" dirty="0">
                          <a:solidFill>
                            <a:srgbClr val="575756"/>
                          </a:solidFill>
                          <a:latin typeface="Helvetica"/>
                          <a:cs typeface="Helvetica"/>
                        </a:rPr>
                        <a:t>PCNs</a:t>
                      </a:r>
                      <a:r>
                        <a:rPr sz="2150" spc="-65" dirty="0">
                          <a:solidFill>
                            <a:srgbClr val="575756"/>
                          </a:solidFill>
                          <a:latin typeface="Helvetica"/>
                          <a:cs typeface="Helvetica"/>
                        </a:rPr>
                        <a:t> </a:t>
                      </a:r>
                      <a:r>
                        <a:rPr sz="2150" spc="-10" dirty="0">
                          <a:solidFill>
                            <a:srgbClr val="575756"/>
                          </a:solidFill>
                          <a:latin typeface="Helvetica"/>
                          <a:cs typeface="Helvetica"/>
                        </a:rPr>
                        <a:t>offering</a:t>
                      </a:r>
                      <a:endParaRPr sz="2150">
                        <a:latin typeface="Helvetica"/>
                        <a:cs typeface="Helvetica"/>
                      </a:endParaRPr>
                    </a:p>
                  </a:txBody>
                  <a:tcPr marL="0" marR="0" marT="0" marB="0"/>
                </a:tc>
                <a:tc>
                  <a:txBody>
                    <a:bodyPr/>
                    <a:lstStyle/>
                    <a:p>
                      <a:pPr marL="215900">
                        <a:lnSpc>
                          <a:spcPts val="2295"/>
                        </a:lnSpc>
                      </a:pPr>
                      <a:r>
                        <a:rPr sz="2150" dirty="0">
                          <a:solidFill>
                            <a:srgbClr val="575756"/>
                          </a:solidFill>
                          <a:latin typeface="Helvetica"/>
                          <a:cs typeface="Helvetica"/>
                        </a:rPr>
                        <a:t>framework</a:t>
                      </a:r>
                      <a:r>
                        <a:rPr sz="2150" spc="-95" dirty="0">
                          <a:solidFill>
                            <a:srgbClr val="575756"/>
                          </a:solidFill>
                          <a:latin typeface="Helvetica"/>
                          <a:cs typeface="Helvetica"/>
                        </a:rPr>
                        <a:t> </a:t>
                      </a:r>
                      <a:r>
                        <a:rPr sz="2150" dirty="0">
                          <a:solidFill>
                            <a:srgbClr val="575756"/>
                          </a:solidFill>
                          <a:latin typeface="Helvetica"/>
                          <a:cs typeface="Helvetica"/>
                        </a:rPr>
                        <a:t>and</a:t>
                      </a:r>
                      <a:r>
                        <a:rPr sz="2150" spc="-95" dirty="0">
                          <a:solidFill>
                            <a:srgbClr val="575756"/>
                          </a:solidFill>
                          <a:latin typeface="Helvetica"/>
                          <a:cs typeface="Helvetica"/>
                        </a:rPr>
                        <a:t> </a:t>
                      </a:r>
                      <a:r>
                        <a:rPr sz="2150" dirty="0">
                          <a:solidFill>
                            <a:srgbClr val="575756"/>
                          </a:solidFill>
                          <a:latin typeface="Helvetica"/>
                          <a:cs typeface="Helvetica"/>
                        </a:rPr>
                        <a:t>increase</a:t>
                      </a:r>
                      <a:r>
                        <a:rPr sz="2150" spc="-90" dirty="0">
                          <a:solidFill>
                            <a:srgbClr val="575756"/>
                          </a:solidFill>
                          <a:latin typeface="Helvetica"/>
                          <a:cs typeface="Helvetica"/>
                        </a:rPr>
                        <a:t> </a:t>
                      </a:r>
                      <a:r>
                        <a:rPr sz="2150" spc="-25" dirty="0">
                          <a:solidFill>
                            <a:srgbClr val="575756"/>
                          </a:solidFill>
                          <a:latin typeface="Helvetica"/>
                          <a:cs typeface="Helvetica"/>
                        </a:rPr>
                        <a:t>the</a:t>
                      </a:r>
                      <a:endParaRPr sz="2150">
                        <a:latin typeface="Helvetica"/>
                        <a:cs typeface="Helvetica"/>
                      </a:endParaRPr>
                    </a:p>
                  </a:txBody>
                  <a:tcPr marL="0" marR="0" marT="0" marB="0"/>
                </a:tc>
                <a:tc>
                  <a:txBody>
                    <a:bodyPr/>
                    <a:lstStyle/>
                    <a:p>
                      <a:pPr marL="239395">
                        <a:lnSpc>
                          <a:spcPts val="2295"/>
                        </a:lnSpc>
                      </a:pPr>
                      <a:r>
                        <a:rPr sz="2150" dirty="0">
                          <a:solidFill>
                            <a:srgbClr val="575756"/>
                          </a:solidFill>
                          <a:latin typeface="Helvetica"/>
                          <a:cs typeface="Helvetica"/>
                        </a:rPr>
                        <a:t>Institutes</a:t>
                      </a:r>
                      <a:r>
                        <a:rPr sz="2150" spc="-65" dirty="0">
                          <a:solidFill>
                            <a:srgbClr val="575756"/>
                          </a:solidFill>
                          <a:latin typeface="Helvetica"/>
                          <a:cs typeface="Helvetica"/>
                        </a:rPr>
                        <a:t> </a:t>
                      </a:r>
                      <a:r>
                        <a:rPr sz="2150" dirty="0">
                          <a:solidFill>
                            <a:srgbClr val="575756"/>
                          </a:solidFill>
                          <a:latin typeface="Helvetica"/>
                          <a:cs typeface="Helvetica"/>
                        </a:rPr>
                        <a:t>and</a:t>
                      </a:r>
                      <a:r>
                        <a:rPr sz="2150" spc="-60" dirty="0">
                          <a:solidFill>
                            <a:srgbClr val="575756"/>
                          </a:solidFill>
                          <a:latin typeface="Helvetica"/>
                          <a:cs typeface="Helvetica"/>
                        </a:rPr>
                        <a:t> </a:t>
                      </a:r>
                      <a:r>
                        <a:rPr sz="2150" dirty="0">
                          <a:solidFill>
                            <a:srgbClr val="575756"/>
                          </a:solidFill>
                          <a:latin typeface="Helvetica"/>
                          <a:cs typeface="Helvetica"/>
                        </a:rPr>
                        <a:t>GP</a:t>
                      </a:r>
                      <a:r>
                        <a:rPr sz="2150" spc="-90" dirty="0">
                          <a:solidFill>
                            <a:srgbClr val="575756"/>
                          </a:solidFill>
                          <a:latin typeface="Helvetica"/>
                          <a:cs typeface="Helvetica"/>
                        </a:rPr>
                        <a:t> </a:t>
                      </a:r>
                      <a:r>
                        <a:rPr sz="2150" spc="-10" dirty="0">
                          <a:solidFill>
                            <a:srgbClr val="575756"/>
                          </a:solidFill>
                          <a:latin typeface="Helvetica"/>
                          <a:cs typeface="Helvetica"/>
                        </a:rPr>
                        <a:t>School</a:t>
                      </a:r>
                      <a:endParaRPr sz="2150">
                        <a:latin typeface="Helvetica"/>
                        <a:cs typeface="Helvetica"/>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marL="372110">
                        <a:lnSpc>
                          <a:spcPts val="2295"/>
                        </a:lnSpc>
                      </a:pPr>
                      <a:r>
                        <a:rPr sz="2150" dirty="0">
                          <a:solidFill>
                            <a:srgbClr val="575756"/>
                          </a:solidFill>
                          <a:latin typeface="Helvetica"/>
                          <a:cs typeface="Helvetica"/>
                        </a:rPr>
                        <a:t>support</a:t>
                      </a:r>
                      <a:r>
                        <a:rPr sz="2150" spc="-65" dirty="0">
                          <a:solidFill>
                            <a:srgbClr val="575756"/>
                          </a:solidFill>
                          <a:latin typeface="Helvetica"/>
                          <a:cs typeface="Helvetica"/>
                        </a:rPr>
                        <a:t> </a:t>
                      </a:r>
                      <a:r>
                        <a:rPr sz="2150" dirty="0">
                          <a:solidFill>
                            <a:srgbClr val="575756"/>
                          </a:solidFill>
                          <a:latin typeface="Helvetica"/>
                          <a:cs typeface="Helvetica"/>
                        </a:rPr>
                        <a:t>the</a:t>
                      </a:r>
                      <a:r>
                        <a:rPr sz="2150" spc="-60" dirty="0">
                          <a:solidFill>
                            <a:srgbClr val="575756"/>
                          </a:solidFill>
                          <a:latin typeface="Helvetica"/>
                          <a:cs typeface="Helvetica"/>
                        </a:rPr>
                        <a:t> </a:t>
                      </a:r>
                      <a:r>
                        <a:rPr sz="2150" dirty="0">
                          <a:solidFill>
                            <a:srgbClr val="575756"/>
                          </a:solidFill>
                          <a:latin typeface="Helvetica"/>
                          <a:cs typeface="Helvetica"/>
                        </a:rPr>
                        <a:t>development</a:t>
                      </a:r>
                      <a:r>
                        <a:rPr sz="2150" spc="-65" dirty="0">
                          <a:solidFill>
                            <a:srgbClr val="575756"/>
                          </a:solidFill>
                          <a:latin typeface="Helvetica"/>
                          <a:cs typeface="Helvetica"/>
                        </a:rPr>
                        <a:t> </a:t>
                      </a:r>
                      <a:r>
                        <a:rPr sz="2150" dirty="0">
                          <a:solidFill>
                            <a:srgbClr val="575756"/>
                          </a:solidFill>
                          <a:latin typeface="Helvetica"/>
                          <a:cs typeface="Helvetica"/>
                        </a:rPr>
                        <a:t>of</a:t>
                      </a:r>
                      <a:r>
                        <a:rPr sz="2150" spc="-60" dirty="0">
                          <a:solidFill>
                            <a:srgbClr val="575756"/>
                          </a:solidFill>
                          <a:latin typeface="Helvetica"/>
                          <a:cs typeface="Helvetica"/>
                        </a:rPr>
                        <a:t> </a:t>
                      </a:r>
                      <a:r>
                        <a:rPr sz="2150" dirty="0">
                          <a:solidFill>
                            <a:srgbClr val="575756"/>
                          </a:solidFill>
                          <a:latin typeface="Helvetica"/>
                          <a:cs typeface="Helvetica"/>
                        </a:rPr>
                        <a:t>our</a:t>
                      </a:r>
                      <a:r>
                        <a:rPr sz="2150" spc="-60" dirty="0">
                          <a:solidFill>
                            <a:srgbClr val="575756"/>
                          </a:solidFill>
                          <a:latin typeface="Helvetica"/>
                          <a:cs typeface="Helvetica"/>
                        </a:rPr>
                        <a:t> </a:t>
                      </a:r>
                      <a:r>
                        <a:rPr sz="2150" spc="-10" dirty="0">
                          <a:solidFill>
                            <a:srgbClr val="575756"/>
                          </a:solidFill>
                          <a:latin typeface="Helvetica"/>
                          <a:cs typeface="Helvetica"/>
                        </a:rPr>
                        <a:t>future</a:t>
                      </a:r>
                      <a:endParaRPr sz="2150">
                        <a:latin typeface="Helvetica"/>
                        <a:cs typeface="Helvetica"/>
                      </a:endParaRPr>
                    </a:p>
                  </a:txBody>
                  <a:tcPr marL="0" marR="0" marT="0" marB="0"/>
                </a:tc>
                <a:extLst>
                  <a:ext uri="{0D108BD9-81ED-4DB2-BD59-A6C34878D82A}">
                    <a16:rowId xmlns:a16="http://schemas.microsoft.com/office/drawing/2014/main" val="10003"/>
                  </a:ext>
                </a:extLst>
              </a:tr>
              <a:tr h="326390">
                <a:tc>
                  <a:txBody>
                    <a:bodyPr/>
                    <a:lstStyle/>
                    <a:p>
                      <a:pPr marL="207010">
                        <a:lnSpc>
                          <a:spcPts val="2295"/>
                        </a:lnSpc>
                      </a:pPr>
                      <a:r>
                        <a:rPr sz="2150" dirty="0">
                          <a:solidFill>
                            <a:srgbClr val="575756"/>
                          </a:solidFill>
                          <a:latin typeface="Helvetica"/>
                          <a:cs typeface="Helvetica"/>
                        </a:rPr>
                        <a:t>opportunities</a:t>
                      </a:r>
                      <a:r>
                        <a:rPr sz="2150" spc="-130" dirty="0">
                          <a:solidFill>
                            <a:srgbClr val="575756"/>
                          </a:solidFill>
                          <a:latin typeface="Helvetica"/>
                          <a:cs typeface="Helvetica"/>
                        </a:rPr>
                        <a:t> </a:t>
                      </a:r>
                      <a:r>
                        <a:rPr sz="2150" spc="-25" dirty="0">
                          <a:solidFill>
                            <a:srgbClr val="575756"/>
                          </a:solidFill>
                          <a:latin typeface="Helvetica"/>
                          <a:cs typeface="Helvetica"/>
                        </a:rPr>
                        <a:t>for</a:t>
                      </a:r>
                      <a:endParaRPr sz="2150">
                        <a:latin typeface="Helvetica"/>
                        <a:cs typeface="Helvetica"/>
                      </a:endParaRPr>
                    </a:p>
                  </a:txBody>
                  <a:tcPr marL="0" marR="0" marT="0" marB="0"/>
                </a:tc>
                <a:tc>
                  <a:txBody>
                    <a:bodyPr/>
                    <a:lstStyle/>
                    <a:p>
                      <a:pPr marL="215900">
                        <a:lnSpc>
                          <a:spcPts val="2295"/>
                        </a:lnSpc>
                      </a:pPr>
                      <a:r>
                        <a:rPr sz="2150" dirty="0">
                          <a:solidFill>
                            <a:srgbClr val="575756"/>
                          </a:solidFill>
                          <a:latin typeface="Helvetica"/>
                          <a:cs typeface="Helvetica"/>
                        </a:rPr>
                        <a:t>support</a:t>
                      </a:r>
                      <a:r>
                        <a:rPr sz="2150" spc="-65" dirty="0">
                          <a:solidFill>
                            <a:srgbClr val="575756"/>
                          </a:solidFill>
                          <a:latin typeface="Helvetica"/>
                          <a:cs typeface="Helvetica"/>
                        </a:rPr>
                        <a:t> </a:t>
                      </a:r>
                      <a:r>
                        <a:rPr sz="2150" dirty="0">
                          <a:solidFill>
                            <a:srgbClr val="575756"/>
                          </a:solidFill>
                          <a:latin typeface="Helvetica"/>
                          <a:cs typeface="Helvetica"/>
                        </a:rPr>
                        <a:t>offer</a:t>
                      </a:r>
                      <a:r>
                        <a:rPr sz="2150" spc="-70" dirty="0">
                          <a:solidFill>
                            <a:srgbClr val="575756"/>
                          </a:solidFill>
                          <a:latin typeface="Helvetica"/>
                          <a:cs typeface="Helvetica"/>
                        </a:rPr>
                        <a:t> </a:t>
                      </a:r>
                      <a:r>
                        <a:rPr sz="2150" dirty="0">
                          <a:solidFill>
                            <a:srgbClr val="575756"/>
                          </a:solidFill>
                          <a:latin typeface="Helvetica"/>
                          <a:cs typeface="Helvetica"/>
                        </a:rPr>
                        <a:t>for</a:t>
                      </a:r>
                      <a:r>
                        <a:rPr sz="2150" spc="-65" dirty="0">
                          <a:solidFill>
                            <a:srgbClr val="575756"/>
                          </a:solidFill>
                          <a:latin typeface="Helvetica"/>
                          <a:cs typeface="Helvetica"/>
                        </a:rPr>
                        <a:t> </a:t>
                      </a:r>
                      <a:r>
                        <a:rPr sz="2150" spc="-10" dirty="0">
                          <a:solidFill>
                            <a:srgbClr val="575756"/>
                          </a:solidFill>
                          <a:latin typeface="Helvetica"/>
                          <a:cs typeface="Helvetica"/>
                        </a:rPr>
                        <a:t>educators</a:t>
                      </a:r>
                      <a:endParaRPr sz="2150">
                        <a:latin typeface="Helvetica"/>
                        <a:cs typeface="Helvetica"/>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marL="372110">
                        <a:lnSpc>
                          <a:spcPts val="2295"/>
                        </a:lnSpc>
                      </a:pPr>
                      <a:r>
                        <a:rPr sz="2150" dirty="0">
                          <a:solidFill>
                            <a:srgbClr val="575756"/>
                          </a:solidFill>
                          <a:latin typeface="Helvetica"/>
                          <a:cs typeface="Helvetica"/>
                        </a:rPr>
                        <a:t>workforce</a:t>
                      </a:r>
                      <a:r>
                        <a:rPr sz="2150" spc="-95" dirty="0">
                          <a:solidFill>
                            <a:srgbClr val="575756"/>
                          </a:solidFill>
                          <a:latin typeface="Helvetica"/>
                          <a:cs typeface="Helvetica"/>
                        </a:rPr>
                        <a:t> </a:t>
                      </a:r>
                      <a:r>
                        <a:rPr sz="2150" dirty="0">
                          <a:solidFill>
                            <a:srgbClr val="575756"/>
                          </a:solidFill>
                          <a:latin typeface="Helvetica"/>
                          <a:cs typeface="Helvetica"/>
                        </a:rPr>
                        <a:t>pipeline.</a:t>
                      </a:r>
                      <a:r>
                        <a:rPr sz="2150" spc="-90" dirty="0">
                          <a:solidFill>
                            <a:srgbClr val="575756"/>
                          </a:solidFill>
                          <a:latin typeface="Helvetica"/>
                          <a:cs typeface="Helvetica"/>
                        </a:rPr>
                        <a:t> </a:t>
                      </a:r>
                      <a:r>
                        <a:rPr sz="2150" dirty="0">
                          <a:solidFill>
                            <a:srgbClr val="575756"/>
                          </a:solidFill>
                          <a:latin typeface="Helvetica"/>
                          <a:cs typeface="Helvetica"/>
                        </a:rPr>
                        <a:t>We</a:t>
                      </a:r>
                      <a:r>
                        <a:rPr sz="2150" spc="-90" dirty="0">
                          <a:solidFill>
                            <a:srgbClr val="575756"/>
                          </a:solidFill>
                          <a:latin typeface="Helvetica"/>
                          <a:cs typeface="Helvetica"/>
                        </a:rPr>
                        <a:t> </a:t>
                      </a:r>
                      <a:r>
                        <a:rPr sz="2150" dirty="0">
                          <a:solidFill>
                            <a:srgbClr val="575756"/>
                          </a:solidFill>
                          <a:latin typeface="Helvetica"/>
                          <a:cs typeface="Helvetica"/>
                        </a:rPr>
                        <a:t>need</a:t>
                      </a:r>
                      <a:r>
                        <a:rPr sz="2150" spc="-90" dirty="0">
                          <a:solidFill>
                            <a:srgbClr val="575756"/>
                          </a:solidFill>
                          <a:latin typeface="Helvetica"/>
                          <a:cs typeface="Helvetica"/>
                        </a:rPr>
                        <a:t> </a:t>
                      </a:r>
                      <a:r>
                        <a:rPr sz="2150" spc="-20" dirty="0">
                          <a:solidFill>
                            <a:srgbClr val="575756"/>
                          </a:solidFill>
                          <a:latin typeface="Helvetica"/>
                          <a:cs typeface="Helvetica"/>
                        </a:rPr>
                        <a:t>high</a:t>
                      </a:r>
                      <a:endParaRPr sz="2150">
                        <a:latin typeface="Helvetica"/>
                        <a:cs typeface="Helvetica"/>
                      </a:endParaRPr>
                    </a:p>
                  </a:txBody>
                  <a:tcPr marL="0" marR="0" marT="0" marB="0"/>
                </a:tc>
                <a:extLst>
                  <a:ext uri="{0D108BD9-81ED-4DB2-BD59-A6C34878D82A}">
                    <a16:rowId xmlns:a16="http://schemas.microsoft.com/office/drawing/2014/main" val="10004"/>
                  </a:ext>
                </a:extLst>
              </a:tr>
              <a:tr h="326390">
                <a:tc>
                  <a:txBody>
                    <a:bodyPr/>
                    <a:lstStyle/>
                    <a:p>
                      <a:pPr marL="207010">
                        <a:lnSpc>
                          <a:spcPts val="2295"/>
                        </a:lnSpc>
                      </a:pPr>
                      <a:r>
                        <a:rPr sz="2150" spc="-10" dirty="0">
                          <a:solidFill>
                            <a:srgbClr val="575756"/>
                          </a:solidFill>
                          <a:latin typeface="Helvetica"/>
                          <a:cs typeface="Helvetica"/>
                        </a:rPr>
                        <a:t>learners</a:t>
                      </a:r>
                      <a:endParaRPr sz="2150">
                        <a:latin typeface="Helvetica"/>
                        <a:cs typeface="Helvetica"/>
                      </a:endParaRPr>
                    </a:p>
                  </a:txBody>
                  <a:tcPr marL="0" marR="0" marT="0" marB="0"/>
                </a:tc>
                <a:tc>
                  <a:txBody>
                    <a:bodyPr/>
                    <a:lstStyle/>
                    <a:p>
                      <a:pPr marL="215900">
                        <a:lnSpc>
                          <a:spcPts val="2295"/>
                        </a:lnSpc>
                      </a:pPr>
                      <a:r>
                        <a:rPr sz="2150" dirty="0">
                          <a:solidFill>
                            <a:srgbClr val="575756"/>
                          </a:solidFill>
                          <a:latin typeface="Helvetica"/>
                          <a:cs typeface="Helvetica"/>
                        </a:rPr>
                        <a:t>and</a:t>
                      </a:r>
                      <a:r>
                        <a:rPr sz="2150" spc="-70" dirty="0">
                          <a:solidFill>
                            <a:srgbClr val="575756"/>
                          </a:solidFill>
                          <a:latin typeface="Helvetica"/>
                          <a:cs typeface="Helvetica"/>
                        </a:rPr>
                        <a:t> </a:t>
                      </a:r>
                      <a:r>
                        <a:rPr sz="2150" dirty="0">
                          <a:solidFill>
                            <a:srgbClr val="575756"/>
                          </a:solidFill>
                          <a:latin typeface="Helvetica"/>
                          <a:cs typeface="Helvetica"/>
                        </a:rPr>
                        <a:t>supervisors</a:t>
                      </a:r>
                      <a:r>
                        <a:rPr sz="2150" spc="-70" dirty="0">
                          <a:solidFill>
                            <a:srgbClr val="575756"/>
                          </a:solidFill>
                          <a:latin typeface="Helvetica"/>
                          <a:cs typeface="Helvetica"/>
                        </a:rPr>
                        <a:t> </a:t>
                      </a:r>
                      <a:r>
                        <a:rPr sz="2150" dirty="0">
                          <a:solidFill>
                            <a:srgbClr val="575756"/>
                          </a:solidFill>
                          <a:latin typeface="Helvetica"/>
                          <a:cs typeface="Helvetica"/>
                        </a:rPr>
                        <a:t>via</a:t>
                      </a:r>
                      <a:r>
                        <a:rPr sz="2150" spc="-70" dirty="0">
                          <a:solidFill>
                            <a:srgbClr val="575756"/>
                          </a:solidFill>
                          <a:latin typeface="Helvetica"/>
                          <a:cs typeface="Helvetica"/>
                        </a:rPr>
                        <a:t> </a:t>
                      </a:r>
                      <a:r>
                        <a:rPr sz="2150" spc="-25" dirty="0">
                          <a:solidFill>
                            <a:srgbClr val="575756"/>
                          </a:solidFill>
                          <a:latin typeface="Helvetica"/>
                          <a:cs typeface="Helvetica"/>
                        </a:rPr>
                        <a:t>the</a:t>
                      </a:r>
                      <a:endParaRPr sz="2150">
                        <a:latin typeface="Helvetica"/>
                        <a:cs typeface="Helvetica"/>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marL="372110">
                        <a:lnSpc>
                          <a:spcPts val="2295"/>
                        </a:lnSpc>
                      </a:pPr>
                      <a:r>
                        <a:rPr sz="2150" dirty="0">
                          <a:solidFill>
                            <a:srgbClr val="575756"/>
                          </a:solidFill>
                          <a:latin typeface="Helvetica"/>
                          <a:cs typeface="Helvetica"/>
                        </a:rPr>
                        <a:t>quality</a:t>
                      </a:r>
                      <a:r>
                        <a:rPr sz="2150" spc="-110" dirty="0">
                          <a:solidFill>
                            <a:srgbClr val="575756"/>
                          </a:solidFill>
                          <a:latin typeface="Helvetica"/>
                          <a:cs typeface="Helvetica"/>
                        </a:rPr>
                        <a:t> </a:t>
                      </a:r>
                      <a:r>
                        <a:rPr sz="2150" dirty="0">
                          <a:solidFill>
                            <a:srgbClr val="575756"/>
                          </a:solidFill>
                          <a:latin typeface="Helvetica"/>
                          <a:cs typeface="Helvetica"/>
                        </a:rPr>
                        <a:t>learning</a:t>
                      </a:r>
                      <a:r>
                        <a:rPr sz="2150" spc="-110" dirty="0">
                          <a:solidFill>
                            <a:srgbClr val="575756"/>
                          </a:solidFill>
                          <a:latin typeface="Helvetica"/>
                          <a:cs typeface="Helvetica"/>
                        </a:rPr>
                        <a:t> </a:t>
                      </a:r>
                      <a:r>
                        <a:rPr sz="2150" dirty="0">
                          <a:solidFill>
                            <a:srgbClr val="575756"/>
                          </a:solidFill>
                          <a:latin typeface="Helvetica"/>
                          <a:cs typeface="Helvetica"/>
                        </a:rPr>
                        <a:t>environments,</a:t>
                      </a:r>
                      <a:r>
                        <a:rPr sz="2150" spc="-105" dirty="0">
                          <a:solidFill>
                            <a:srgbClr val="575756"/>
                          </a:solidFill>
                          <a:latin typeface="Helvetica"/>
                          <a:cs typeface="Helvetica"/>
                        </a:rPr>
                        <a:t> </a:t>
                      </a:r>
                      <a:r>
                        <a:rPr sz="2150" spc="-20" dirty="0">
                          <a:solidFill>
                            <a:srgbClr val="575756"/>
                          </a:solidFill>
                          <a:latin typeface="Helvetica"/>
                          <a:cs typeface="Helvetica"/>
                        </a:rPr>
                        <a:t>well</a:t>
                      </a:r>
                      <a:endParaRPr sz="2150">
                        <a:latin typeface="Helvetica"/>
                        <a:cs typeface="Helvetica"/>
                      </a:endParaRPr>
                    </a:p>
                  </a:txBody>
                  <a:tcPr marL="0" marR="0" marT="0" marB="0"/>
                </a:tc>
                <a:extLst>
                  <a:ext uri="{0D108BD9-81ED-4DB2-BD59-A6C34878D82A}">
                    <a16:rowId xmlns:a16="http://schemas.microsoft.com/office/drawing/2014/main" val="10005"/>
                  </a:ext>
                </a:extLst>
              </a:tr>
              <a:tr h="326390">
                <a:tc>
                  <a:txBody>
                    <a:bodyPr/>
                    <a:lstStyle/>
                    <a:p>
                      <a:pPr>
                        <a:lnSpc>
                          <a:spcPct val="100000"/>
                        </a:lnSpc>
                      </a:pPr>
                      <a:endParaRPr sz="2000">
                        <a:latin typeface="Times New Roman"/>
                        <a:cs typeface="Times New Roman"/>
                      </a:endParaRPr>
                    </a:p>
                  </a:txBody>
                  <a:tcPr marL="0" marR="0" marT="0" marB="0"/>
                </a:tc>
                <a:tc>
                  <a:txBody>
                    <a:bodyPr/>
                    <a:lstStyle/>
                    <a:p>
                      <a:pPr marL="215900">
                        <a:lnSpc>
                          <a:spcPts val="2295"/>
                        </a:lnSpc>
                      </a:pPr>
                      <a:r>
                        <a:rPr sz="2150" spc="-25" dirty="0">
                          <a:solidFill>
                            <a:srgbClr val="575756"/>
                          </a:solidFill>
                          <a:latin typeface="Helvetica"/>
                          <a:cs typeface="Helvetica"/>
                        </a:rPr>
                        <a:t>Training</a:t>
                      </a:r>
                      <a:r>
                        <a:rPr sz="2150" spc="-125" dirty="0">
                          <a:solidFill>
                            <a:srgbClr val="575756"/>
                          </a:solidFill>
                          <a:latin typeface="Helvetica"/>
                          <a:cs typeface="Helvetica"/>
                        </a:rPr>
                        <a:t> </a:t>
                      </a:r>
                      <a:r>
                        <a:rPr sz="2150" dirty="0">
                          <a:solidFill>
                            <a:srgbClr val="575756"/>
                          </a:solidFill>
                          <a:latin typeface="Helvetica"/>
                          <a:cs typeface="Helvetica"/>
                        </a:rPr>
                        <a:t>Academy</a:t>
                      </a:r>
                      <a:r>
                        <a:rPr sz="2150" spc="-60" dirty="0">
                          <a:solidFill>
                            <a:srgbClr val="575756"/>
                          </a:solidFill>
                          <a:latin typeface="Helvetica"/>
                          <a:cs typeface="Helvetica"/>
                        </a:rPr>
                        <a:t> </a:t>
                      </a:r>
                      <a:r>
                        <a:rPr sz="2150" dirty="0">
                          <a:solidFill>
                            <a:srgbClr val="575756"/>
                          </a:solidFill>
                          <a:latin typeface="Helvetica"/>
                          <a:cs typeface="Helvetica"/>
                        </a:rPr>
                        <a:t>–</a:t>
                      </a:r>
                      <a:r>
                        <a:rPr sz="2150" spc="-35" dirty="0">
                          <a:solidFill>
                            <a:srgbClr val="575756"/>
                          </a:solidFill>
                          <a:latin typeface="Helvetica"/>
                          <a:cs typeface="Helvetica"/>
                        </a:rPr>
                        <a:t> </a:t>
                      </a:r>
                      <a:r>
                        <a:rPr sz="2150" spc="-20" dirty="0">
                          <a:solidFill>
                            <a:srgbClr val="575756"/>
                          </a:solidFill>
                          <a:latin typeface="Helvetica"/>
                          <a:cs typeface="Helvetica"/>
                        </a:rPr>
                        <a:t>once</a:t>
                      </a:r>
                      <a:endParaRPr sz="2150">
                        <a:latin typeface="Helvetica"/>
                        <a:cs typeface="Helvetica"/>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marL="372110">
                        <a:lnSpc>
                          <a:spcPts val="2295"/>
                        </a:lnSpc>
                      </a:pPr>
                      <a:r>
                        <a:rPr sz="2150" dirty="0">
                          <a:solidFill>
                            <a:srgbClr val="575756"/>
                          </a:solidFill>
                          <a:latin typeface="Helvetica"/>
                          <a:cs typeface="Helvetica"/>
                        </a:rPr>
                        <a:t>resourced</a:t>
                      </a:r>
                      <a:r>
                        <a:rPr sz="2150" spc="-114" dirty="0">
                          <a:solidFill>
                            <a:srgbClr val="575756"/>
                          </a:solidFill>
                          <a:latin typeface="Helvetica"/>
                          <a:cs typeface="Helvetica"/>
                        </a:rPr>
                        <a:t> </a:t>
                      </a:r>
                      <a:r>
                        <a:rPr sz="2150" dirty="0">
                          <a:solidFill>
                            <a:srgbClr val="575756"/>
                          </a:solidFill>
                          <a:latin typeface="Helvetica"/>
                          <a:cs typeface="Helvetica"/>
                        </a:rPr>
                        <a:t>and</a:t>
                      </a:r>
                      <a:r>
                        <a:rPr sz="2150" spc="-110" dirty="0">
                          <a:solidFill>
                            <a:srgbClr val="575756"/>
                          </a:solidFill>
                          <a:latin typeface="Helvetica"/>
                          <a:cs typeface="Helvetica"/>
                        </a:rPr>
                        <a:t> </a:t>
                      </a:r>
                      <a:r>
                        <a:rPr sz="2150" dirty="0">
                          <a:solidFill>
                            <a:srgbClr val="575756"/>
                          </a:solidFill>
                          <a:latin typeface="Helvetica"/>
                          <a:cs typeface="Helvetica"/>
                        </a:rPr>
                        <a:t>supported</a:t>
                      </a:r>
                      <a:r>
                        <a:rPr sz="2150" spc="-110" dirty="0">
                          <a:solidFill>
                            <a:srgbClr val="575756"/>
                          </a:solidFill>
                          <a:latin typeface="Helvetica"/>
                          <a:cs typeface="Helvetica"/>
                        </a:rPr>
                        <a:t> </a:t>
                      </a:r>
                      <a:r>
                        <a:rPr sz="2150" spc="-10" dirty="0">
                          <a:solidFill>
                            <a:srgbClr val="575756"/>
                          </a:solidFill>
                          <a:latin typeface="Helvetica"/>
                          <a:cs typeface="Helvetica"/>
                        </a:rPr>
                        <a:t>educators</a:t>
                      </a:r>
                      <a:endParaRPr sz="2150">
                        <a:latin typeface="Helvetica"/>
                        <a:cs typeface="Helvetica"/>
                      </a:endParaRPr>
                    </a:p>
                  </a:txBody>
                  <a:tcPr marL="0" marR="0" marT="0" marB="0"/>
                </a:tc>
                <a:extLst>
                  <a:ext uri="{0D108BD9-81ED-4DB2-BD59-A6C34878D82A}">
                    <a16:rowId xmlns:a16="http://schemas.microsoft.com/office/drawing/2014/main" val="10006"/>
                  </a:ext>
                </a:extLst>
              </a:tr>
              <a:tr h="326390">
                <a:tc>
                  <a:txBody>
                    <a:bodyPr/>
                    <a:lstStyle/>
                    <a:p>
                      <a:pPr>
                        <a:lnSpc>
                          <a:spcPct val="100000"/>
                        </a:lnSpc>
                      </a:pPr>
                      <a:endParaRPr sz="2000">
                        <a:latin typeface="Times New Roman"/>
                        <a:cs typeface="Times New Roman"/>
                      </a:endParaRPr>
                    </a:p>
                  </a:txBody>
                  <a:tcPr marL="0" marR="0" marT="0" marB="0"/>
                </a:tc>
                <a:tc>
                  <a:txBody>
                    <a:bodyPr/>
                    <a:lstStyle/>
                    <a:p>
                      <a:pPr marL="215900">
                        <a:lnSpc>
                          <a:spcPts val="2295"/>
                        </a:lnSpc>
                      </a:pPr>
                      <a:r>
                        <a:rPr sz="2150" dirty="0">
                          <a:solidFill>
                            <a:srgbClr val="575756"/>
                          </a:solidFill>
                          <a:latin typeface="Helvetica"/>
                          <a:cs typeface="Helvetica"/>
                        </a:rPr>
                        <a:t>in</a:t>
                      </a:r>
                      <a:r>
                        <a:rPr sz="2150" spc="-50" dirty="0">
                          <a:solidFill>
                            <a:srgbClr val="575756"/>
                          </a:solidFill>
                          <a:latin typeface="Helvetica"/>
                          <a:cs typeface="Helvetica"/>
                        </a:rPr>
                        <a:t> </a:t>
                      </a:r>
                      <a:r>
                        <a:rPr sz="2150" dirty="0">
                          <a:solidFill>
                            <a:srgbClr val="575756"/>
                          </a:solidFill>
                          <a:latin typeface="Helvetica"/>
                          <a:cs typeface="Helvetica"/>
                        </a:rPr>
                        <a:t>place</a:t>
                      </a:r>
                      <a:r>
                        <a:rPr sz="2150" spc="-45" dirty="0">
                          <a:solidFill>
                            <a:srgbClr val="575756"/>
                          </a:solidFill>
                          <a:latin typeface="Helvetica"/>
                          <a:cs typeface="Helvetica"/>
                        </a:rPr>
                        <a:t> </a:t>
                      </a:r>
                      <a:r>
                        <a:rPr sz="2150" dirty="0">
                          <a:solidFill>
                            <a:srgbClr val="575756"/>
                          </a:solidFill>
                          <a:latin typeface="Helvetica"/>
                          <a:cs typeface="Helvetica"/>
                        </a:rPr>
                        <a:t>both</a:t>
                      </a:r>
                      <a:r>
                        <a:rPr sz="2150" spc="-45" dirty="0">
                          <a:solidFill>
                            <a:srgbClr val="575756"/>
                          </a:solidFill>
                          <a:latin typeface="Helvetica"/>
                          <a:cs typeface="Helvetica"/>
                        </a:rPr>
                        <a:t> </a:t>
                      </a:r>
                      <a:r>
                        <a:rPr sz="2150" dirty="0">
                          <a:solidFill>
                            <a:srgbClr val="575756"/>
                          </a:solidFill>
                          <a:latin typeface="Helvetica"/>
                          <a:cs typeface="Helvetica"/>
                        </a:rPr>
                        <a:t>will</a:t>
                      </a:r>
                      <a:r>
                        <a:rPr sz="2150" spc="-50" dirty="0">
                          <a:solidFill>
                            <a:srgbClr val="575756"/>
                          </a:solidFill>
                          <a:latin typeface="Helvetica"/>
                          <a:cs typeface="Helvetica"/>
                        </a:rPr>
                        <a:t> </a:t>
                      </a:r>
                      <a:r>
                        <a:rPr sz="2150" spc="-10" dirty="0">
                          <a:solidFill>
                            <a:srgbClr val="575756"/>
                          </a:solidFill>
                          <a:latin typeface="Helvetica"/>
                          <a:cs typeface="Helvetica"/>
                        </a:rPr>
                        <a:t>support</a:t>
                      </a:r>
                      <a:endParaRPr sz="2150">
                        <a:latin typeface="Helvetica"/>
                        <a:cs typeface="Helvetica"/>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marL="372110">
                        <a:lnSpc>
                          <a:spcPts val="2295"/>
                        </a:lnSpc>
                      </a:pPr>
                      <a:r>
                        <a:rPr sz="2150" dirty="0">
                          <a:solidFill>
                            <a:srgbClr val="575756"/>
                          </a:solidFill>
                          <a:latin typeface="Helvetica"/>
                          <a:cs typeface="Helvetica"/>
                        </a:rPr>
                        <a:t>and</a:t>
                      </a:r>
                      <a:r>
                        <a:rPr sz="2150" spc="-70" dirty="0">
                          <a:solidFill>
                            <a:srgbClr val="575756"/>
                          </a:solidFill>
                          <a:latin typeface="Helvetica"/>
                          <a:cs typeface="Helvetica"/>
                        </a:rPr>
                        <a:t> </a:t>
                      </a:r>
                      <a:r>
                        <a:rPr sz="2150" dirty="0">
                          <a:solidFill>
                            <a:srgbClr val="575756"/>
                          </a:solidFill>
                          <a:latin typeface="Helvetica"/>
                          <a:cs typeface="Helvetica"/>
                        </a:rPr>
                        <a:t>supervisors</a:t>
                      </a:r>
                      <a:r>
                        <a:rPr sz="2150" spc="-65" dirty="0">
                          <a:solidFill>
                            <a:srgbClr val="575756"/>
                          </a:solidFill>
                          <a:latin typeface="Helvetica"/>
                          <a:cs typeface="Helvetica"/>
                        </a:rPr>
                        <a:t> </a:t>
                      </a:r>
                      <a:r>
                        <a:rPr sz="2150" dirty="0">
                          <a:solidFill>
                            <a:srgbClr val="575756"/>
                          </a:solidFill>
                          <a:latin typeface="Helvetica"/>
                          <a:cs typeface="Helvetica"/>
                        </a:rPr>
                        <a:t>and</a:t>
                      </a:r>
                      <a:r>
                        <a:rPr sz="2150" spc="-65" dirty="0">
                          <a:solidFill>
                            <a:srgbClr val="575756"/>
                          </a:solidFill>
                          <a:latin typeface="Helvetica"/>
                          <a:cs typeface="Helvetica"/>
                        </a:rPr>
                        <a:t> </a:t>
                      </a:r>
                      <a:r>
                        <a:rPr sz="2150" dirty="0">
                          <a:solidFill>
                            <a:srgbClr val="575756"/>
                          </a:solidFill>
                          <a:latin typeface="Helvetica"/>
                          <a:cs typeface="Helvetica"/>
                        </a:rPr>
                        <a:t>very</a:t>
                      </a:r>
                      <a:r>
                        <a:rPr sz="2150" spc="-65" dirty="0">
                          <a:solidFill>
                            <a:srgbClr val="575756"/>
                          </a:solidFill>
                          <a:latin typeface="Helvetica"/>
                          <a:cs typeface="Helvetica"/>
                        </a:rPr>
                        <a:t> </a:t>
                      </a:r>
                      <a:r>
                        <a:rPr sz="2150" spc="-10" dirty="0">
                          <a:solidFill>
                            <a:srgbClr val="575756"/>
                          </a:solidFill>
                          <a:latin typeface="Helvetica"/>
                          <a:cs typeface="Helvetica"/>
                        </a:rPr>
                        <a:t>close</a:t>
                      </a:r>
                      <a:endParaRPr sz="2150">
                        <a:latin typeface="Helvetica"/>
                        <a:cs typeface="Helvetica"/>
                      </a:endParaRPr>
                    </a:p>
                  </a:txBody>
                  <a:tcPr marL="0" marR="0" marT="0" marB="0"/>
                </a:tc>
                <a:extLst>
                  <a:ext uri="{0D108BD9-81ED-4DB2-BD59-A6C34878D82A}">
                    <a16:rowId xmlns:a16="http://schemas.microsoft.com/office/drawing/2014/main" val="10007"/>
                  </a:ext>
                </a:extLst>
              </a:tr>
              <a:tr h="326390">
                <a:tc>
                  <a:txBody>
                    <a:bodyPr/>
                    <a:lstStyle/>
                    <a:p>
                      <a:pPr>
                        <a:lnSpc>
                          <a:spcPct val="100000"/>
                        </a:lnSpc>
                      </a:pPr>
                      <a:endParaRPr sz="2000">
                        <a:latin typeface="Times New Roman"/>
                        <a:cs typeface="Times New Roman"/>
                      </a:endParaRPr>
                    </a:p>
                  </a:txBody>
                  <a:tcPr marL="0" marR="0" marT="0" marB="0"/>
                </a:tc>
                <a:tc>
                  <a:txBody>
                    <a:bodyPr/>
                    <a:lstStyle/>
                    <a:p>
                      <a:pPr marL="215900">
                        <a:lnSpc>
                          <a:spcPts val="2295"/>
                        </a:lnSpc>
                      </a:pPr>
                      <a:r>
                        <a:rPr sz="2150" dirty="0">
                          <a:solidFill>
                            <a:srgbClr val="575756"/>
                          </a:solidFill>
                          <a:latin typeface="Helvetica"/>
                          <a:cs typeface="Helvetica"/>
                        </a:rPr>
                        <a:t>an</a:t>
                      </a:r>
                      <a:r>
                        <a:rPr sz="2150" spc="-65" dirty="0">
                          <a:solidFill>
                            <a:srgbClr val="575756"/>
                          </a:solidFill>
                          <a:latin typeface="Helvetica"/>
                          <a:cs typeface="Helvetica"/>
                        </a:rPr>
                        <a:t> </a:t>
                      </a:r>
                      <a:r>
                        <a:rPr sz="2150" dirty="0">
                          <a:solidFill>
                            <a:srgbClr val="575756"/>
                          </a:solidFill>
                          <a:latin typeface="Helvetica"/>
                          <a:cs typeface="Helvetica"/>
                        </a:rPr>
                        <a:t>increase</a:t>
                      </a:r>
                      <a:r>
                        <a:rPr sz="2150" spc="-60" dirty="0">
                          <a:solidFill>
                            <a:srgbClr val="575756"/>
                          </a:solidFill>
                          <a:latin typeface="Helvetica"/>
                          <a:cs typeface="Helvetica"/>
                        </a:rPr>
                        <a:t> </a:t>
                      </a:r>
                      <a:r>
                        <a:rPr sz="2150" dirty="0">
                          <a:solidFill>
                            <a:srgbClr val="575756"/>
                          </a:solidFill>
                          <a:latin typeface="Helvetica"/>
                          <a:cs typeface="Helvetica"/>
                        </a:rPr>
                        <a:t>in</a:t>
                      </a:r>
                      <a:r>
                        <a:rPr sz="2150" spc="-60" dirty="0">
                          <a:solidFill>
                            <a:srgbClr val="575756"/>
                          </a:solidFill>
                          <a:latin typeface="Helvetica"/>
                          <a:cs typeface="Helvetica"/>
                        </a:rPr>
                        <a:t> </a:t>
                      </a:r>
                      <a:r>
                        <a:rPr sz="2150" dirty="0">
                          <a:solidFill>
                            <a:srgbClr val="575756"/>
                          </a:solidFill>
                          <a:latin typeface="Helvetica"/>
                          <a:cs typeface="Helvetica"/>
                        </a:rPr>
                        <a:t>both</a:t>
                      </a:r>
                      <a:r>
                        <a:rPr sz="2150" spc="-60" dirty="0">
                          <a:solidFill>
                            <a:srgbClr val="575756"/>
                          </a:solidFill>
                          <a:latin typeface="Helvetica"/>
                          <a:cs typeface="Helvetica"/>
                        </a:rPr>
                        <a:t> </a:t>
                      </a:r>
                      <a:r>
                        <a:rPr sz="2150" spc="-25" dirty="0">
                          <a:solidFill>
                            <a:srgbClr val="575756"/>
                          </a:solidFill>
                          <a:latin typeface="Helvetica"/>
                          <a:cs typeface="Helvetica"/>
                        </a:rPr>
                        <a:t>the</a:t>
                      </a:r>
                      <a:endParaRPr sz="2150">
                        <a:latin typeface="Helvetica"/>
                        <a:cs typeface="Helvetica"/>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marL="372110">
                        <a:lnSpc>
                          <a:spcPts val="2295"/>
                        </a:lnSpc>
                      </a:pPr>
                      <a:r>
                        <a:rPr sz="2150" dirty="0">
                          <a:solidFill>
                            <a:srgbClr val="575756"/>
                          </a:solidFill>
                          <a:latin typeface="Helvetica"/>
                          <a:cs typeface="Helvetica"/>
                        </a:rPr>
                        <a:t>alignment</a:t>
                      </a:r>
                      <a:r>
                        <a:rPr sz="2150" spc="-65" dirty="0">
                          <a:solidFill>
                            <a:srgbClr val="575756"/>
                          </a:solidFill>
                          <a:latin typeface="Helvetica"/>
                          <a:cs typeface="Helvetica"/>
                        </a:rPr>
                        <a:t> </a:t>
                      </a:r>
                      <a:r>
                        <a:rPr sz="2150" dirty="0">
                          <a:solidFill>
                            <a:srgbClr val="575756"/>
                          </a:solidFill>
                          <a:latin typeface="Helvetica"/>
                          <a:cs typeface="Helvetica"/>
                        </a:rPr>
                        <a:t>with</a:t>
                      </a:r>
                      <a:r>
                        <a:rPr sz="2150" spc="-65" dirty="0">
                          <a:solidFill>
                            <a:srgbClr val="575756"/>
                          </a:solidFill>
                          <a:latin typeface="Helvetica"/>
                          <a:cs typeface="Helvetica"/>
                        </a:rPr>
                        <a:t> </a:t>
                      </a:r>
                      <a:r>
                        <a:rPr sz="2150" dirty="0">
                          <a:solidFill>
                            <a:srgbClr val="575756"/>
                          </a:solidFill>
                          <a:latin typeface="Helvetica"/>
                          <a:cs typeface="Helvetica"/>
                        </a:rPr>
                        <a:t>the</a:t>
                      </a:r>
                      <a:r>
                        <a:rPr sz="2150" spc="-65" dirty="0">
                          <a:solidFill>
                            <a:srgbClr val="575756"/>
                          </a:solidFill>
                          <a:latin typeface="Helvetica"/>
                          <a:cs typeface="Helvetica"/>
                        </a:rPr>
                        <a:t> </a:t>
                      </a:r>
                      <a:r>
                        <a:rPr sz="2150" dirty="0">
                          <a:solidFill>
                            <a:srgbClr val="575756"/>
                          </a:solidFill>
                          <a:latin typeface="Helvetica"/>
                          <a:cs typeface="Helvetica"/>
                        </a:rPr>
                        <a:t>providers</a:t>
                      </a:r>
                      <a:r>
                        <a:rPr sz="2150" spc="-60" dirty="0">
                          <a:solidFill>
                            <a:srgbClr val="575756"/>
                          </a:solidFill>
                          <a:latin typeface="Helvetica"/>
                          <a:cs typeface="Helvetica"/>
                        </a:rPr>
                        <a:t> </a:t>
                      </a:r>
                      <a:r>
                        <a:rPr sz="2150" dirty="0">
                          <a:solidFill>
                            <a:srgbClr val="575756"/>
                          </a:solidFill>
                          <a:latin typeface="Helvetica"/>
                          <a:cs typeface="Helvetica"/>
                        </a:rPr>
                        <a:t>of</a:t>
                      </a:r>
                      <a:r>
                        <a:rPr sz="2150" spc="-65" dirty="0">
                          <a:solidFill>
                            <a:srgbClr val="575756"/>
                          </a:solidFill>
                          <a:latin typeface="Helvetica"/>
                          <a:cs typeface="Helvetica"/>
                        </a:rPr>
                        <a:t> </a:t>
                      </a:r>
                      <a:r>
                        <a:rPr sz="2150" spc="-25" dirty="0">
                          <a:solidFill>
                            <a:srgbClr val="575756"/>
                          </a:solidFill>
                          <a:latin typeface="Helvetica"/>
                          <a:cs typeface="Helvetica"/>
                        </a:rPr>
                        <a:t>our</a:t>
                      </a:r>
                      <a:endParaRPr sz="2150">
                        <a:latin typeface="Helvetica"/>
                        <a:cs typeface="Helvetica"/>
                      </a:endParaRPr>
                    </a:p>
                  </a:txBody>
                  <a:tcPr marL="0" marR="0" marT="0" marB="0"/>
                </a:tc>
                <a:extLst>
                  <a:ext uri="{0D108BD9-81ED-4DB2-BD59-A6C34878D82A}">
                    <a16:rowId xmlns:a16="http://schemas.microsoft.com/office/drawing/2014/main" val="10008"/>
                  </a:ext>
                </a:extLst>
              </a:tr>
              <a:tr h="326390">
                <a:tc>
                  <a:txBody>
                    <a:bodyPr/>
                    <a:lstStyle/>
                    <a:p>
                      <a:pPr>
                        <a:lnSpc>
                          <a:spcPct val="100000"/>
                        </a:lnSpc>
                      </a:pPr>
                      <a:endParaRPr sz="2000">
                        <a:latin typeface="Times New Roman"/>
                        <a:cs typeface="Times New Roman"/>
                      </a:endParaRPr>
                    </a:p>
                  </a:txBody>
                  <a:tcPr marL="0" marR="0" marT="0" marB="0"/>
                </a:tc>
                <a:tc>
                  <a:txBody>
                    <a:bodyPr/>
                    <a:lstStyle/>
                    <a:p>
                      <a:pPr marL="215900">
                        <a:lnSpc>
                          <a:spcPts val="2295"/>
                        </a:lnSpc>
                      </a:pPr>
                      <a:r>
                        <a:rPr sz="2150" dirty="0">
                          <a:solidFill>
                            <a:srgbClr val="575756"/>
                          </a:solidFill>
                          <a:latin typeface="Helvetica"/>
                          <a:cs typeface="Helvetica"/>
                        </a:rPr>
                        <a:t>number</a:t>
                      </a:r>
                      <a:r>
                        <a:rPr sz="2150" spc="-55" dirty="0">
                          <a:solidFill>
                            <a:srgbClr val="575756"/>
                          </a:solidFill>
                          <a:latin typeface="Helvetica"/>
                          <a:cs typeface="Helvetica"/>
                        </a:rPr>
                        <a:t> </a:t>
                      </a:r>
                      <a:r>
                        <a:rPr sz="2150" dirty="0">
                          <a:solidFill>
                            <a:srgbClr val="575756"/>
                          </a:solidFill>
                          <a:latin typeface="Helvetica"/>
                          <a:cs typeface="Helvetica"/>
                        </a:rPr>
                        <a:t>of</a:t>
                      </a:r>
                      <a:r>
                        <a:rPr sz="2150" spc="-50" dirty="0">
                          <a:solidFill>
                            <a:srgbClr val="575756"/>
                          </a:solidFill>
                          <a:latin typeface="Helvetica"/>
                          <a:cs typeface="Helvetica"/>
                        </a:rPr>
                        <a:t> </a:t>
                      </a:r>
                      <a:r>
                        <a:rPr sz="2150" spc="-10" dirty="0">
                          <a:solidFill>
                            <a:srgbClr val="575756"/>
                          </a:solidFill>
                          <a:latin typeface="Helvetica"/>
                          <a:cs typeface="Helvetica"/>
                        </a:rPr>
                        <a:t>practices/PCNs</a:t>
                      </a:r>
                      <a:endParaRPr sz="2150">
                        <a:latin typeface="Helvetica"/>
                        <a:cs typeface="Helvetica"/>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marL="372110">
                        <a:lnSpc>
                          <a:spcPts val="2295"/>
                        </a:lnSpc>
                      </a:pPr>
                      <a:r>
                        <a:rPr sz="2150" dirty="0">
                          <a:solidFill>
                            <a:srgbClr val="575756"/>
                          </a:solidFill>
                          <a:latin typeface="Helvetica"/>
                          <a:cs typeface="Helvetica"/>
                        </a:rPr>
                        <a:t>future</a:t>
                      </a:r>
                      <a:r>
                        <a:rPr sz="2150" spc="-75" dirty="0">
                          <a:solidFill>
                            <a:srgbClr val="575756"/>
                          </a:solidFill>
                          <a:latin typeface="Helvetica"/>
                          <a:cs typeface="Helvetica"/>
                        </a:rPr>
                        <a:t> </a:t>
                      </a:r>
                      <a:r>
                        <a:rPr sz="2150" dirty="0">
                          <a:solidFill>
                            <a:srgbClr val="575756"/>
                          </a:solidFill>
                          <a:latin typeface="Helvetica"/>
                          <a:cs typeface="Helvetica"/>
                        </a:rPr>
                        <a:t>workforce</a:t>
                      </a:r>
                      <a:r>
                        <a:rPr sz="2150" spc="-70" dirty="0">
                          <a:solidFill>
                            <a:srgbClr val="575756"/>
                          </a:solidFill>
                          <a:latin typeface="Helvetica"/>
                          <a:cs typeface="Helvetica"/>
                        </a:rPr>
                        <a:t> </a:t>
                      </a:r>
                      <a:r>
                        <a:rPr sz="2150" dirty="0">
                          <a:solidFill>
                            <a:srgbClr val="575756"/>
                          </a:solidFill>
                          <a:latin typeface="Helvetica"/>
                          <a:cs typeface="Helvetica"/>
                        </a:rPr>
                        <a:t>ie</a:t>
                      </a:r>
                      <a:r>
                        <a:rPr sz="2150" spc="-70" dirty="0">
                          <a:solidFill>
                            <a:srgbClr val="575756"/>
                          </a:solidFill>
                          <a:latin typeface="Helvetica"/>
                          <a:cs typeface="Helvetica"/>
                        </a:rPr>
                        <a:t> </a:t>
                      </a:r>
                      <a:r>
                        <a:rPr sz="2150" dirty="0">
                          <a:solidFill>
                            <a:srgbClr val="575756"/>
                          </a:solidFill>
                          <a:latin typeface="Helvetica"/>
                          <a:cs typeface="Helvetica"/>
                        </a:rPr>
                        <a:t>HEIs</a:t>
                      </a:r>
                      <a:r>
                        <a:rPr sz="2150" spc="-70" dirty="0">
                          <a:solidFill>
                            <a:srgbClr val="575756"/>
                          </a:solidFill>
                          <a:latin typeface="Helvetica"/>
                          <a:cs typeface="Helvetica"/>
                        </a:rPr>
                        <a:t> </a:t>
                      </a:r>
                      <a:r>
                        <a:rPr sz="2150" dirty="0">
                          <a:solidFill>
                            <a:srgbClr val="575756"/>
                          </a:solidFill>
                          <a:latin typeface="Helvetica"/>
                          <a:cs typeface="Helvetica"/>
                        </a:rPr>
                        <a:t>and</a:t>
                      </a:r>
                      <a:r>
                        <a:rPr sz="2150" spc="-70" dirty="0">
                          <a:solidFill>
                            <a:srgbClr val="575756"/>
                          </a:solidFill>
                          <a:latin typeface="Helvetica"/>
                          <a:cs typeface="Helvetica"/>
                        </a:rPr>
                        <a:t> </a:t>
                      </a:r>
                      <a:r>
                        <a:rPr sz="2150" spc="-25" dirty="0">
                          <a:solidFill>
                            <a:srgbClr val="575756"/>
                          </a:solidFill>
                          <a:latin typeface="Helvetica"/>
                          <a:cs typeface="Helvetica"/>
                        </a:rPr>
                        <a:t>GP</a:t>
                      </a:r>
                      <a:endParaRPr sz="2150">
                        <a:latin typeface="Helvetica"/>
                        <a:cs typeface="Helvetica"/>
                      </a:endParaRPr>
                    </a:p>
                  </a:txBody>
                  <a:tcPr marL="0" marR="0" marT="0" marB="0"/>
                </a:tc>
                <a:extLst>
                  <a:ext uri="{0D108BD9-81ED-4DB2-BD59-A6C34878D82A}">
                    <a16:rowId xmlns:a16="http://schemas.microsoft.com/office/drawing/2014/main" val="10009"/>
                  </a:ext>
                </a:extLst>
              </a:tr>
              <a:tr h="326390">
                <a:tc>
                  <a:txBody>
                    <a:bodyPr/>
                    <a:lstStyle/>
                    <a:p>
                      <a:pPr>
                        <a:lnSpc>
                          <a:spcPct val="100000"/>
                        </a:lnSpc>
                      </a:pPr>
                      <a:endParaRPr sz="2000">
                        <a:latin typeface="Times New Roman"/>
                        <a:cs typeface="Times New Roman"/>
                      </a:endParaRPr>
                    </a:p>
                  </a:txBody>
                  <a:tcPr marL="0" marR="0" marT="0" marB="0"/>
                </a:tc>
                <a:tc>
                  <a:txBody>
                    <a:bodyPr/>
                    <a:lstStyle/>
                    <a:p>
                      <a:pPr marL="215900">
                        <a:lnSpc>
                          <a:spcPts val="2295"/>
                        </a:lnSpc>
                      </a:pPr>
                      <a:r>
                        <a:rPr sz="2150" dirty="0">
                          <a:solidFill>
                            <a:srgbClr val="575756"/>
                          </a:solidFill>
                          <a:latin typeface="Helvetica"/>
                          <a:cs typeface="Helvetica"/>
                        </a:rPr>
                        <a:t>that</a:t>
                      </a:r>
                      <a:r>
                        <a:rPr sz="2150" spc="-65" dirty="0">
                          <a:solidFill>
                            <a:srgbClr val="575756"/>
                          </a:solidFill>
                          <a:latin typeface="Helvetica"/>
                          <a:cs typeface="Helvetica"/>
                        </a:rPr>
                        <a:t> </a:t>
                      </a:r>
                      <a:r>
                        <a:rPr sz="2150" dirty="0">
                          <a:solidFill>
                            <a:srgbClr val="575756"/>
                          </a:solidFill>
                          <a:latin typeface="Helvetica"/>
                          <a:cs typeface="Helvetica"/>
                        </a:rPr>
                        <a:t>can</a:t>
                      </a:r>
                      <a:r>
                        <a:rPr sz="2150" spc="-65" dirty="0">
                          <a:solidFill>
                            <a:srgbClr val="575756"/>
                          </a:solidFill>
                          <a:latin typeface="Helvetica"/>
                          <a:cs typeface="Helvetica"/>
                        </a:rPr>
                        <a:t> </a:t>
                      </a:r>
                      <a:r>
                        <a:rPr sz="2150" dirty="0">
                          <a:solidFill>
                            <a:srgbClr val="575756"/>
                          </a:solidFill>
                          <a:latin typeface="Helvetica"/>
                          <a:cs typeface="Helvetica"/>
                        </a:rPr>
                        <a:t>support</a:t>
                      </a:r>
                      <a:r>
                        <a:rPr sz="2150" spc="-60" dirty="0">
                          <a:solidFill>
                            <a:srgbClr val="575756"/>
                          </a:solidFill>
                          <a:latin typeface="Helvetica"/>
                          <a:cs typeface="Helvetica"/>
                        </a:rPr>
                        <a:t> </a:t>
                      </a:r>
                      <a:r>
                        <a:rPr sz="2150" dirty="0">
                          <a:solidFill>
                            <a:srgbClr val="575756"/>
                          </a:solidFill>
                          <a:latin typeface="Helvetica"/>
                          <a:cs typeface="Helvetica"/>
                        </a:rPr>
                        <a:t>learners</a:t>
                      </a:r>
                      <a:r>
                        <a:rPr sz="2150" spc="-65" dirty="0">
                          <a:solidFill>
                            <a:srgbClr val="575756"/>
                          </a:solidFill>
                          <a:latin typeface="Helvetica"/>
                          <a:cs typeface="Helvetica"/>
                        </a:rPr>
                        <a:t> </a:t>
                      </a:r>
                      <a:r>
                        <a:rPr sz="2150" spc="-25" dirty="0">
                          <a:solidFill>
                            <a:srgbClr val="575756"/>
                          </a:solidFill>
                          <a:latin typeface="Helvetica"/>
                          <a:cs typeface="Helvetica"/>
                        </a:rPr>
                        <a:t>but</a:t>
                      </a:r>
                      <a:endParaRPr sz="2150">
                        <a:latin typeface="Helvetica"/>
                        <a:cs typeface="Helvetica"/>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marL="372110">
                        <a:lnSpc>
                          <a:spcPts val="2295"/>
                        </a:lnSpc>
                      </a:pPr>
                      <a:r>
                        <a:rPr sz="2150" spc="-10" dirty="0">
                          <a:solidFill>
                            <a:srgbClr val="575756"/>
                          </a:solidFill>
                          <a:latin typeface="Helvetica"/>
                          <a:cs typeface="Helvetica"/>
                        </a:rPr>
                        <a:t>School</a:t>
                      </a:r>
                      <a:endParaRPr sz="2150">
                        <a:latin typeface="Helvetica"/>
                        <a:cs typeface="Helvetica"/>
                      </a:endParaRPr>
                    </a:p>
                  </a:txBody>
                  <a:tcPr marL="0" marR="0" marT="0" marB="0"/>
                </a:tc>
                <a:extLst>
                  <a:ext uri="{0D108BD9-81ED-4DB2-BD59-A6C34878D82A}">
                    <a16:rowId xmlns:a16="http://schemas.microsoft.com/office/drawing/2014/main" val="10010"/>
                  </a:ext>
                </a:extLst>
              </a:tr>
              <a:tr h="326390">
                <a:tc>
                  <a:txBody>
                    <a:bodyPr/>
                    <a:lstStyle/>
                    <a:p>
                      <a:pPr>
                        <a:lnSpc>
                          <a:spcPct val="100000"/>
                        </a:lnSpc>
                      </a:pPr>
                      <a:endParaRPr sz="2000">
                        <a:latin typeface="Times New Roman"/>
                        <a:cs typeface="Times New Roman"/>
                      </a:endParaRPr>
                    </a:p>
                  </a:txBody>
                  <a:tcPr marL="0" marR="0" marT="0" marB="0"/>
                </a:tc>
                <a:tc>
                  <a:txBody>
                    <a:bodyPr/>
                    <a:lstStyle/>
                    <a:p>
                      <a:pPr marL="215900">
                        <a:lnSpc>
                          <a:spcPts val="2295"/>
                        </a:lnSpc>
                      </a:pPr>
                      <a:r>
                        <a:rPr sz="2150" dirty="0">
                          <a:solidFill>
                            <a:srgbClr val="575756"/>
                          </a:solidFill>
                          <a:latin typeface="Helvetica"/>
                          <a:cs typeface="Helvetica"/>
                        </a:rPr>
                        <a:t>also</a:t>
                      </a:r>
                      <a:r>
                        <a:rPr sz="2150" spc="-80" dirty="0">
                          <a:solidFill>
                            <a:srgbClr val="575756"/>
                          </a:solidFill>
                          <a:latin typeface="Helvetica"/>
                          <a:cs typeface="Helvetica"/>
                        </a:rPr>
                        <a:t> </a:t>
                      </a:r>
                      <a:r>
                        <a:rPr sz="2150" dirty="0">
                          <a:solidFill>
                            <a:srgbClr val="575756"/>
                          </a:solidFill>
                          <a:latin typeface="Helvetica"/>
                          <a:cs typeface="Helvetica"/>
                        </a:rPr>
                        <a:t>increase</a:t>
                      </a:r>
                      <a:r>
                        <a:rPr sz="2150" spc="-75" dirty="0">
                          <a:solidFill>
                            <a:srgbClr val="575756"/>
                          </a:solidFill>
                          <a:latin typeface="Helvetica"/>
                          <a:cs typeface="Helvetica"/>
                        </a:rPr>
                        <a:t> </a:t>
                      </a:r>
                      <a:r>
                        <a:rPr sz="2150" dirty="0">
                          <a:solidFill>
                            <a:srgbClr val="575756"/>
                          </a:solidFill>
                          <a:latin typeface="Helvetica"/>
                          <a:cs typeface="Helvetica"/>
                        </a:rPr>
                        <a:t>the</a:t>
                      </a:r>
                      <a:r>
                        <a:rPr sz="2150" spc="-75" dirty="0">
                          <a:solidFill>
                            <a:srgbClr val="575756"/>
                          </a:solidFill>
                          <a:latin typeface="Helvetica"/>
                          <a:cs typeface="Helvetica"/>
                        </a:rPr>
                        <a:t> </a:t>
                      </a:r>
                      <a:r>
                        <a:rPr sz="2150" dirty="0">
                          <a:solidFill>
                            <a:srgbClr val="575756"/>
                          </a:solidFill>
                          <a:latin typeface="Helvetica"/>
                          <a:cs typeface="Helvetica"/>
                        </a:rPr>
                        <a:t>range</a:t>
                      </a:r>
                      <a:r>
                        <a:rPr sz="2150" spc="-80" dirty="0">
                          <a:solidFill>
                            <a:srgbClr val="575756"/>
                          </a:solidFill>
                          <a:latin typeface="Helvetica"/>
                          <a:cs typeface="Helvetica"/>
                        </a:rPr>
                        <a:t> </a:t>
                      </a:r>
                      <a:r>
                        <a:rPr sz="2150" spc="-25" dirty="0">
                          <a:solidFill>
                            <a:srgbClr val="575756"/>
                          </a:solidFill>
                          <a:latin typeface="Helvetica"/>
                          <a:cs typeface="Helvetica"/>
                        </a:rPr>
                        <a:t>of</a:t>
                      </a:r>
                      <a:endParaRPr sz="2150">
                        <a:latin typeface="Helvetica"/>
                        <a:cs typeface="Helvetica"/>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a:lnSpc>
                          <a:spcPct val="100000"/>
                        </a:lnSpc>
                      </a:pPr>
                      <a:endParaRPr sz="2000">
                        <a:latin typeface="Times New Roman"/>
                        <a:cs typeface="Times New Roman"/>
                      </a:endParaRPr>
                    </a:p>
                  </a:txBody>
                  <a:tcPr marL="0" marR="0" marT="0" marB="0"/>
                </a:tc>
                <a:extLst>
                  <a:ext uri="{0D108BD9-81ED-4DB2-BD59-A6C34878D82A}">
                    <a16:rowId xmlns:a16="http://schemas.microsoft.com/office/drawing/2014/main" val="10011"/>
                  </a:ext>
                </a:extLst>
              </a:tr>
              <a:tr h="326390">
                <a:tc>
                  <a:txBody>
                    <a:bodyPr/>
                    <a:lstStyle/>
                    <a:p>
                      <a:pPr>
                        <a:lnSpc>
                          <a:spcPct val="100000"/>
                        </a:lnSpc>
                      </a:pPr>
                      <a:endParaRPr sz="2000">
                        <a:latin typeface="Times New Roman"/>
                        <a:cs typeface="Times New Roman"/>
                      </a:endParaRPr>
                    </a:p>
                  </a:txBody>
                  <a:tcPr marL="0" marR="0" marT="0" marB="0"/>
                </a:tc>
                <a:tc>
                  <a:txBody>
                    <a:bodyPr/>
                    <a:lstStyle/>
                    <a:p>
                      <a:pPr marL="215900">
                        <a:lnSpc>
                          <a:spcPts val="2295"/>
                        </a:lnSpc>
                      </a:pPr>
                      <a:r>
                        <a:rPr sz="2150" dirty="0">
                          <a:solidFill>
                            <a:srgbClr val="575756"/>
                          </a:solidFill>
                          <a:latin typeface="Helvetica"/>
                          <a:cs typeface="Helvetica"/>
                        </a:rPr>
                        <a:t>learners</a:t>
                      </a:r>
                      <a:r>
                        <a:rPr sz="2150" spc="-65" dirty="0">
                          <a:solidFill>
                            <a:srgbClr val="575756"/>
                          </a:solidFill>
                          <a:latin typeface="Helvetica"/>
                          <a:cs typeface="Helvetica"/>
                        </a:rPr>
                        <a:t> </a:t>
                      </a:r>
                      <a:r>
                        <a:rPr sz="2150" dirty="0">
                          <a:solidFill>
                            <a:srgbClr val="575756"/>
                          </a:solidFill>
                          <a:latin typeface="Helvetica"/>
                          <a:cs typeface="Helvetica"/>
                        </a:rPr>
                        <a:t>to</a:t>
                      </a:r>
                      <a:r>
                        <a:rPr sz="2150" spc="-65" dirty="0">
                          <a:solidFill>
                            <a:srgbClr val="575756"/>
                          </a:solidFill>
                          <a:latin typeface="Helvetica"/>
                          <a:cs typeface="Helvetica"/>
                        </a:rPr>
                        <a:t> </a:t>
                      </a:r>
                      <a:r>
                        <a:rPr sz="2150" dirty="0">
                          <a:solidFill>
                            <a:srgbClr val="575756"/>
                          </a:solidFill>
                          <a:latin typeface="Helvetica"/>
                          <a:cs typeface="Helvetica"/>
                        </a:rPr>
                        <a:t>include</a:t>
                      </a:r>
                      <a:r>
                        <a:rPr sz="2150" spc="-65" dirty="0">
                          <a:solidFill>
                            <a:srgbClr val="575756"/>
                          </a:solidFill>
                          <a:latin typeface="Helvetica"/>
                          <a:cs typeface="Helvetica"/>
                        </a:rPr>
                        <a:t> </a:t>
                      </a:r>
                      <a:r>
                        <a:rPr sz="2150" dirty="0">
                          <a:solidFill>
                            <a:srgbClr val="575756"/>
                          </a:solidFill>
                          <a:latin typeface="Helvetica"/>
                          <a:cs typeface="Helvetica"/>
                        </a:rPr>
                        <a:t>the</a:t>
                      </a:r>
                      <a:r>
                        <a:rPr sz="2150" spc="-65" dirty="0">
                          <a:solidFill>
                            <a:srgbClr val="575756"/>
                          </a:solidFill>
                          <a:latin typeface="Helvetica"/>
                          <a:cs typeface="Helvetica"/>
                        </a:rPr>
                        <a:t> </a:t>
                      </a:r>
                      <a:r>
                        <a:rPr sz="2150" spc="-10" dirty="0">
                          <a:solidFill>
                            <a:srgbClr val="575756"/>
                          </a:solidFill>
                          <a:latin typeface="Helvetica"/>
                          <a:cs typeface="Helvetica"/>
                        </a:rPr>
                        <a:t>multi-</a:t>
                      </a:r>
                      <a:endParaRPr sz="2150">
                        <a:latin typeface="Helvetica"/>
                        <a:cs typeface="Helvetica"/>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a:lnSpc>
                          <a:spcPct val="100000"/>
                        </a:lnSpc>
                      </a:pPr>
                      <a:endParaRPr sz="2000">
                        <a:latin typeface="Times New Roman"/>
                        <a:cs typeface="Times New Roman"/>
                      </a:endParaRPr>
                    </a:p>
                  </a:txBody>
                  <a:tcPr marL="0" marR="0" marT="0" marB="0"/>
                </a:tc>
                <a:extLst>
                  <a:ext uri="{0D108BD9-81ED-4DB2-BD59-A6C34878D82A}">
                    <a16:rowId xmlns:a16="http://schemas.microsoft.com/office/drawing/2014/main" val="10012"/>
                  </a:ext>
                </a:extLst>
              </a:tr>
              <a:tr h="326390">
                <a:tc>
                  <a:txBody>
                    <a:bodyPr/>
                    <a:lstStyle/>
                    <a:p>
                      <a:pPr>
                        <a:lnSpc>
                          <a:spcPct val="100000"/>
                        </a:lnSpc>
                      </a:pPr>
                      <a:endParaRPr sz="2000">
                        <a:latin typeface="Times New Roman"/>
                        <a:cs typeface="Times New Roman"/>
                      </a:endParaRPr>
                    </a:p>
                  </a:txBody>
                  <a:tcPr marL="0" marR="0" marT="0" marB="0"/>
                </a:tc>
                <a:tc>
                  <a:txBody>
                    <a:bodyPr/>
                    <a:lstStyle/>
                    <a:p>
                      <a:pPr marL="215900">
                        <a:lnSpc>
                          <a:spcPts val="2295"/>
                        </a:lnSpc>
                      </a:pPr>
                      <a:r>
                        <a:rPr sz="2150" dirty="0">
                          <a:solidFill>
                            <a:srgbClr val="575756"/>
                          </a:solidFill>
                          <a:latin typeface="Helvetica"/>
                          <a:cs typeface="Helvetica"/>
                        </a:rPr>
                        <a:t>disciplinary</a:t>
                      </a:r>
                      <a:r>
                        <a:rPr sz="2150" spc="-75" dirty="0">
                          <a:solidFill>
                            <a:srgbClr val="575756"/>
                          </a:solidFill>
                          <a:latin typeface="Helvetica"/>
                          <a:cs typeface="Helvetica"/>
                        </a:rPr>
                        <a:t> </a:t>
                      </a:r>
                      <a:r>
                        <a:rPr sz="2150" dirty="0">
                          <a:solidFill>
                            <a:srgbClr val="575756"/>
                          </a:solidFill>
                          <a:latin typeface="Helvetica"/>
                          <a:cs typeface="Helvetica"/>
                        </a:rPr>
                        <a:t>team</a:t>
                      </a:r>
                      <a:r>
                        <a:rPr sz="2150" spc="-70" dirty="0">
                          <a:solidFill>
                            <a:srgbClr val="575756"/>
                          </a:solidFill>
                          <a:latin typeface="Helvetica"/>
                          <a:cs typeface="Helvetica"/>
                        </a:rPr>
                        <a:t> </a:t>
                      </a:r>
                      <a:r>
                        <a:rPr sz="2150" dirty="0">
                          <a:solidFill>
                            <a:srgbClr val="575756"/>
                          </a:solidFill>
                          <a:latin typeface="Helvetica"/>
                          <a:cs typeface="Helvetica"/>
                        </a:rPr>
                        <a:t>roles</a:t>
                      </a:r>
                      <a:r>
                        <a:rPr sz="2150" spc="-75" dirty="0">
                          <a:solidFill>
                            <a:srgbClr val="575756"/>
                          </a:solidFill>
                          <a:latin typeface="Helvetica"/>
                          <a:cs typeface="Helvetica"/>
                        </a:rPr>
                        <a:t> </a:t>
                      </a:r>
                      <a:r>
                        <a:rPr sz="2150" spc="-25" dirty="0">
                          <a:solidFill>
                            <a:srgbClr val="575756"/>
                          </a:solidFill>
                          <a:latin typeface="Helvetica"/>
                          <a:cs typeface="Helvetica"/>
                        </a:rPr>
                        <a:t>and</a:t>
                      </a:r>
                      <a:endParaRPr sz="2150">
                        <a:latin typeface="Helvetica"/>
                        <a:cs typeface="Helvetica"/>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a:lnSpc>
                          <a:spcPct val="100000"/>
                        </a:lnSpc>
                      </a:pPr>
                      <a:endParaRPr sz="2000">
                        <a:latin typeface="Times New Roman"/>
                        <a:cs typeface="Times New Roman"/>
                      </a:endParaRPr>
                    </a:p>
                  </a:txBody>
                  <a:tcPr marL="0" marR="0" marT="0" marB="0"/>
                </a:tc>
                <a:extLst>
                  <a:ext uri="{0D108BD9-81ED-4DB2-BD59-A6C34878D82A}">
                    <a16:rowId xmlns:a16="http://schemas.microsoft.com/office/drawing/2014/main" val="10013"/>
                  </a:ext>
                </a:extLst>
              </a:tr>
              <a:tr h="299085">
                <a:tc>
                  <a:txBody>
                    <a:bodyPr/>
                    <a:lstStyle/>
                    <a:p>
                      <a:pPr>
                        <a:lnSpc>
                          <a:spcPct val="100000"/>
                        </a:lnSpc>
                      </a:pPr>
                      <a:endParaRPr sz="1800">
                        <a:latin typeface="Times New Roman"/>
                        <a:cs typeface="Times New Roman"/>
                      </a:endParaRPr>
                    </a:p>
                  </a:txBody>
                  <a:tcPr marL="0" marR="0" marT="0" marB="0"/>
                </a:tc>
                <a:tc>
                  <a:txBody>
                    <a:bodyPr/>
                    <a:lstStyle/>
                    <a:p>
                      <a:pPr marL="215900">
                        <a:lnSpc>
                          <a:spcPts val="2260"/>
                        </a:lnSpc>
                      </a:pPr>
                      <a:r>
                        <a:rPr sz="2150" dirty="0">
                          <a:solidFill>
                            <a:srgbClr val="575756"/>
                          </a:solidFill>
                          <a:latin typeface="Helvetica"/>
                          <a:cs typeface="Helvetica"/>
                        </a:rPr>
                        <a:t>especially</a:t>
                      </a:r>
                      <a:r>
                        <a:rPr sz="2150" spc="-105" dirty="0">
                          <a:solidFill>
                            <a:srgbClr val="575756"/>
                          </a:solidFill>
                          <a:latin typeface="Helvetica"/>
                          <a:cs typeface="Helvetica"/>
                        </a:rPr>
                        <a:t> </a:t>
                      </a:r>
                      <a:r>
                        <a:rPr sz="2150" dirty="0">
                          <a:solidFill>
                            <a:srgbClr val="575756"/>
                          </a:solidFill>
                          <a:latin typeface="Helvetica"/>
                          <a:cs typeface="Helvetica"/>
                        </a:rPr>
                        <a:t>nursing</a:t>
                      </a:r>
                      <a:r>
                        <a:rPr sz="2150" spc="-105" dirty="0">
                          <a:solidFill>
                            <a:srgbClr val="575756"/>
                          </a:solidFill>
                          <a:latin typeface="Helvetica"/>
                          <a:cs typeface="Helvetica"/>
                        </a:rPr>
                        <a:t> </a:t>
                      </a:r>
                      <a:r>
                        <a:rPr sz="2150" spc="-10" dirty="0">
                          <a:solidFill>
                            <a:srgbClr val="575756"/>
                          </a:solidFill>
                          <a:latin typeface="Helvetica"/>
                          <a:cs typeface="Helvetica"/>
                        </a:rPr>
                        <a:t>roles</a:t>
                      </a:r>
                      <a:endParaRPr sz="2150">
                        <a:latin typeface="Helvetica"/>
                        <a:cs typeface="Helvetica"/>
                      </a:endParaRPr>
                    </a:p>
                  </a:txBody>
                  <a:tcPr marL="0" marR="0" marT="0" marB="0"/>
                </a:tc>
                <a:tc>
                  <a:txBody>
                    <a:bodyPr/>
                    <a:lstStyle/>
                    <a:p>
                      <a:pPr>
                        <a:lnSpc>
                          <a:spcPct val="100000"/>
                        </a:lnSpc>
                      </a:pPr>
                      <a:endParaRPr sz="1800">
                        <a:latin typeface="Times New Roman"/>
                        <a:cs typeface="Times New Roman"/>
                      </a:endParaRPr>
                    </a:p>
                  </a:txBody>
                  <a:tcPr marL="0" marR="0" marT="0" marB="0"/>
                </a:tc>
                <a:tc>
                  <a:txBody>
                    <a:bodyPr/>
                    <a:lstStyle/>
                    <a:p>
                      <a:pPr>
                        <a:lnSpc>
                          <a:spcPct val="100000"/>
                        </a:lnSpc>
                      </a:pPr>
                      <a:endParaRPr sz="1800">
                        <a:latin typeface="Times New Roman"/>
                        <a:cs typeface="Times New Roman"/>
                      </a:endParaRPr>
                    </a:p>
                  </a:txBody>
                  <a:tcPr marL="0" marR="0" marT="0" marB="0"/>
                </a:tc>
                <a:tc>
                  <a:txBody>
                    <a:bodyPr/>
                    <a:lstStyle/>
                    <a:p>
                      <a:pPr>
                        <a:lnSpc>
                          <a:spcPct val="100000"/>
                        </a:lnSpc>
                      </a:pPr>
                      <a:endParaRPr sz="1800">
                        <a:latin typeface="Times New Roman"/>
                        <a:cs typeface="Times New Roman"/>
                      </a:endParaRPr>
                    </a:p>
                  </a:txBody>
                  <a:tcPr marL="0" marR="0" marT="0" marB="0"/>
                </a:tc>
                <a:extLst>
                  <a:ext uri="{0D108BD9-81ED-4DB2-BD59-A6C34878D82A}">
                    <a16:rowId xmlns:a16="http://schemas.microsoft.com/office/drawing/2014/main" val="10014"/>
                  </a:ext>
                </a:extLst>
              </a:tr>
            </a:tbl>
          </a:graphicData>
        </a:graphic>
      </p:graphicFrame>
      <p:sp>
        <p:nvSpPr>
          <p:cNvPr id="3" name="object 3"/>
          <p:cNvSpPr txBox="1">
            <a:spLocks noGrp="1"/>
          </p:cNvSpPr>
          <p:nvPr>
            <p:ph type="title"/>
          </p:nvPr>
        </p:nvSpPr>
        <p:spPr>
          <a:xfrm>
            <a:off x="997287" y="1144830"/>
            <a:ext cx="6159500" cy="1003300"/>
          </a:xfrm>
          <a:prstGeom prst="rect">
            <a:avLst/>
          </a:prstGeom>
        </p:spPr>
        <p:txBody>
          <a:bodyPr vert="horz" wrap="square" lIns="0" tIns="14604" rIns="0" bIns="0" rtlCol="0">
            <a:spAutoFit/>
          </a:bodyPr>
          <a:lstStyle/>
          <a:p>
            <a:pPr marL="12700">
              <a:lnSpc>
                <a:spcPct val="100000"/>
              </a:lnSpc>
              <a:spcBef>
                <a:spcPts val="114"/>
              </a:spcBef>
            </a:pPr>
            <a:r>
              <a:rPr sz="6400" spc="-80" dirty="0">
                <a:solidFill>
                  <a:srgbClr val="47B3E3"/>
                </a:solidFill>
              </a:rPr>
              <a:t>PCPP</a:t>
            </a:r>
            <a:r>
              <a:rPr sz="6400" spc="-365" dirty="0">
                <a:solidFill>
                  <a:srgbClr val="47B3E3"/>
                </a:solidFill>
              </a:rPr>
              <a:t> </a:t>
            </a:r>
            <a:r>
              <a:rPr sz="6400" spc="-35" dirty="0">
                <a:solidFill>
                  <a:srgbClr val="47B3E3"/>
                </a:solidFill>
              </a:rPr>
              <a:t>What</a:t>
            </a:r>
            <a:r>
              <a:rPr sz="6400" spc="-380" dirty="0">
                <a:solidFill>
                  <a:srgbClr val="47B3E3"/>
                </a:solidFill>
              </a:rPr>
              <a:t> </a:t>
            </a:r>
            <a:r>
              <a:rPr sz="6400" spc="-75" dirty="0">
                <a:solidFill>
                  <a:srgbClr val="47B3E3"/>
                </a:solidFill>
              </a:rPr>
              <a:t>next</a:t>
            </a:r>
            <a:endParaRPr sz="6400"/>
          </a:p>
        </p:txBody>
      </p:sp>
      <p:sp>
        <p:nvSpPr>
          <p:cNvPr id="4" name="object 4"/>
          <p:cNvSpPr txBox="1"/>
          <p:nvPr/>
        </p:nvSpPr>
        <p:spPr>
          <a:xfrm>
            <a:off x="17046768" y="1326913"/>
            <a:ext cx="2023745" cy="541655"/>
          </a:xfrm>
          <a:prstGeom prst="rect">
            <a:avLst/>
          </a:prstGeom>
        </p:spPr>
        <p:txBody>
          <a:bodyPr vert="horz" wrap="square" lIns="0" tIns="17145" rIns="0" bIns="0" rtlCol="0">
            <a:spAutoFit/>
          </a:bodyPr>
          <a:lstStyle/>
          <a:p>
            <a:pPr marL="12700">
              <a:lnSpc>
                <a:spcPct val="100000"/>
              </a:lnSpc>
              <a:spcBef>
                <a:spcPts val="135"/>
              </a:spcBef>
            </a:pPr>
            <a:r>
              <a:rPr sz="3350" b="1" spc="-10" dirty="0">
                <a:solidFill>
                  <a:srgbClr val="00A8D6"/>
                </a:solidFill>
                <a:latin typeface="Helvetica"/>
                <a:cs typeface="Helvetica"/>
              </a:rPr>
              <a:t>ATTRACT</a:t>
            </a:r>
            <a:endParaRPr sz="3350">
              <a:latin typeface="Helvetica"/>
              <a:cs typeface="Helvetica"/>
            </a:endParaRPr>
          </a:p>
        </p:txBody>
      </p:sp>
      <p:grpSp>
        <p:nvGrpSpPr>
          <p:cNvPr id="5" name="object 5"/>
          <p:cNvGrpSpPr/>
          <p:nvPr/>
        </p:nvGrpSpPr>
        <p:grpSpPr>
          <a:xfrm>
            <a:off x="15873862" y="1180654"/>
            <a:ext cx="902969" cy="969644"/>
            <a:chOff x="15873862" y="1180654"/>
            <a:chExt cx="902969" cy="969644"/>
          </a:xfrm>
        </p:grpSpPr>
        <p:sp>
          <p:nvSpPr>
            <p:cNvPr id="6" name="object 6"/>
            <p:cNvSpPr/>
            <p:nvPr/>
          </p:nvSpPr>
          <p:spPr>
            <a:xfrm>
              <a:off x="15873862" y="1180654"/>
              <a:ext cx="902969" cy="969644"/>
            </a:xfrm>
            <a:custGeom>
              <a:avLst/>
              <a:gdLst/>
              <a:ahLst/>
              <a:cxnLst/>
              <a:rect l="l" t="t" r="r" b="b"/>
              <a:pathLst>
                <a:path w="902969" h="969644">
                  <a:moveTo>
                    <a:pt x="451776" y="0"/>
                  </a:moveTo>
                  <a:lnTo>
                    <a:pt x="402550" y="2640"/>
                  </a:lnTo>
                  <a:lnTo>
                    <a:pt x="354859" y="10377"/>
                  </a:lnTo>
                  <a:lnTo>
                    <a:pt x="308979" y="22938"/>
                  </a:lnTo>
                  <a:lnTo>
                    <a:pt x="265186" y="40048"/>
                  </a:lnTo>
                  <a:lnTo>
                    <a:pt x="223755" y="61431"/>
                  </a:lnTo>
                  <a:lnTo>
                    <a:pt x="184962" y="86814"/>
                  </a:lnTo>
                  <a:lnTo>
                    <a:pt x="149083" y="115922"/>
                  </a:lnTo>
                  <a:lnTo>
                    <a:pt x="116392" y="148481"/>
                  </a:lnTo>
                  <a:lnTo>
                    <a:pt x="87166" y="184216"/>
                  </a:lnTo>
                  <a:lnTo>
                    <a:pt x="61680" y="222853"/>
                  </a:lnTo>
                  <a:lnTo>
                    <a:pt x="40210" y="264116"/>
                  </a:lnTo>
                  <a:lnTo>
                    <a:pt x="23031" y="307733"/>
                  </a:lnTo>
                  <a:lnTo>
                    <a:pt x="10420" y="353428"/>
                  </a:lnTo>
                  <a:lnTo>
                    <a:pt x="2650" y="400926"/>
                  </a:lnTo>
                  <a:lnTo>
                    <a:pt x="0" y="449954"/>
                  </a:lnTo>
                  <a:lnTo>
                    <a:pt x="2650" y="498972"/>
                  </a:lnTo>
                  <a:lnTo>
                    <a:pt x="10416" y="546462"/>
                  </a:lnTo>
                  <a:lnTo>
                    <a:pt x="23024" y="592149"/>
                  </a:lnTo>
                  <a:lnTo>
                    <a:pt x="40198" y="635758"/>
                  </a:lnTo>
                  <a:lnTo>
                    <a:pt x="61662" y="677016"/>
                  </a:lnTo>
                  <a:lnTo>
                    <a:pt x="87140" y="715648"/>
                  </a:lnTo>
                  <a:lnTo>
                    <a:pt x="116358" y="751380"/>
                  </a:lnTo>
                  <a:lnTo>
                    <a:pt x="149040" y="783938"/>
                  </a:lnTo>
                  <a:lnTo>
                    <a:pt x="184910" y="813046"/>
                  </a:lnTo>
                  <a:lnTo>
                    <a:pt x="223693" y="838430"/>
                  </a:lnTo>
                  <a:lnTo>
                    <a:pt x="265114" y="859817"/>
                  </a:lnTo>
                  <a:lnTo>
                    <a:pt x="308896" y="876932"/>
                  </a:lnTo>
                  <a:lnTo>
                    <a:pt x="354765" y="889500"/>
                  </a:lnTo>
                  <a:lnTo>
                    <a:pt x="402445" y="897247"/>
                  </a:lnTo>
                  <a:lnTo>
                    <a:pt x="451661" y="899899"/>
                  </a:lnTo>
                  <a:lnTo>
                    <a:pt x="451661" y="969331"/>
                  </a:lnTo>
                  <a:lnTo>
                    <a:pt x="506620" y="954050"/>
                  </a:lnTo>
                  <a:lnTo>
                    <a:pt x="557965" y="935983"/>
                  </a:lnTo>
                  <a:lnTo>
                    <a:pt x="605706" y="915236"/>
                  </a:lnTo>
                  <a:lnTo>
                    <a:pt x="649853" y="891916"/>
                  </a:lnTo>
                  <a:lnTo>
                    <a:pt x="690414" y="866128"/>
                  </a:lnTo>
                  <a:lnTo>
                    <a:pt x="727399" y="837979"/>
                  </a:lnTo>
                  <a:lnTo>
                    <a:pt x="760817" y="807574"/>
                  </a:lnTo>
                  <a:lnTo>
                    <a:pt x="790678" y="775020"/>
                  </a:lnTo>
                  <a:lnTo>
                    <a:pt x="816991" y="740424"/>
                  </a:lnTo>
                  <a:lnTo>
                    <a:pt x="839765" y="703890"/>
                  </a:lnTo>
                  <a:lnTo>
                    <a:pt x="859010" y="665526"/>
                  </a:lnTo>
                  <a:lnTo>
                    <a:pt x="874735" y="625436"/>
                  </a:lnTo>
                  <a:lnTo>
                    <a:pt x="886949" y="583728"/>
                  </a:lnTo>
                  <a:lnTo>
                    <a:pt x="895662" y="540508"/>
                  </a:lnTo>
                  <a:lnTo>
                    <a:pt x="900883" y="495881"/>
                  </a:lnTo>
                  <a:lnTo>
                    <a:pt x="902621" y="449954"/>
                  </a:lnTo>
                  <a:lnTo>
                    <a:pt x="899977" y="400988"/>
                  </a:lnTo>
                  <a:lnTo>
                    <a:pt x="892227" y="353546"/>
                  </a:lnTo>
                  <a:lnTo>
                    <a:pt x="879645" y="307903"/>
                  </a:lnTo>
                  <a:lnTo>
                    <a:pt x="862507" y="264332"/>
                  </a:lnTo>
                  <a:lnTo>
                    <a:pt x="841087" y="223107"/>
                  </a:lnTo>
                  <a:lnTo>
                    <a:pt x="815659" y="184500"/>
                  </a:lnTo>
                  <a:lnTo>
                    <a:pt x="786499" y="148786"/>
                  </a:lnTo>
                  <a:lnTo>
                    <a:pt x="753880" y="116238"/>
                  </a:lnTo>
                  <a:lnTo>
                    <a:pt x="718077" y="87128"/>
                  </a:lnTo>
                  <a:lnTo>
                    <a:pt x="679365" y="61732"/>
                  </a:lnTo>
                  <a:lnTo>
                    <a:pt x="638018" y="40322"/>
                  </a:lnTo>
                  <a:lnTo>
                    <a:pt x="594311" y="23171"/>
                  </a:lnTo>
                  <a:lnTo>
                    <a:pt x="548519" y="10553"/>
                  </a:lnTo>
                  <a:lnTo>
                    <a:pt x="500916" y="2742"/>
                  </a:lnTo>
                  <a:lnTo>
                    <a:pt x="451776" y="0"/>
                  </a:lnTo>
                  <a:close/>
                </a:path>
              </a:pathLst>
            </a:custGeom>
            <a:solidFill>
              <a:srgbClr val="47B3E3"/>
            </a:solidFill>
          </p:spPr>
          <p:txBody>
            <a:bodyPr wrap="square" lIns="0" tIns="0" rIns="0" bIns="0" rtlCol="0"/>
            <a:lstStyle/>
            <a:p>
              <a:endParaRPr/>
            </a:p>
          </p:txBody>
        </p:sp>
        <p:sp>
          <p:nvSpPr>
            <p:cNvPr id="7" name="object 7"/>
            <p:cNvSpPr/>
            <p:nvPr/>
          </p:nvSpPr>
          <p:spPr>
            <a:xfrm>
              <a:off x="16049000" y="1325117"/>
              <a:ext cx="552450" cy="535940"/>
            </a:xfrm>
            <a:custGeom>
              <a:avLst/>
              <a:gdLst/>
              <a:ahLst/>
              <a:cxnLst/>
              <a:rect l="l" t="t" r="r" b="b"/>
              <a:pathLst>
                <a:path w="552450" h="535939">
                  <a:moveTo>
                    <a:pt x="276127" y="0"/>
                  </a:moveTo>
                  <a:lnTo>
                    <a:pt x="222492" y="5015"/>
                  </a:lnTo>
                  <a:lnTo>
                    <a:pt x="171613" y="19766"/>
                  </a:lnTo>
                  <a:lnTo>
                    <a:pt x="124632" y="43811"/>
                  </a:lnTo>
                  <a:lnTo>
                    <a:pt x="82688" y="76709"/>
                  </a:lnTo>
                  <a:lnTo>
                    <a:pt x="47283" y="117794"/>
                  </a:lnTo>
                  <a:lnTo>
                    <a:pt x="21357" y="164120"/>
                  </a:lnTo>
                  <a:lnTo>
                    <a:pt x="5425" y="214515"/>
                  </a:lnTo>
                  <a:lnTo>
                    <a:pt x="0" y="267845"/>
                  </a:lnTo>
                  <a:lnTo>
                    <a:pt x="0" y="468697"/>
                  </a:lnTo>
                  <a:lnTo>
                    <a:pt x="5435" y="494730"/>
                  </a:lnTo>
                  <a:lnTo>
                    <a:pt x="20249" y="516014"/>
                  </a:lnTo>
                  <a:lnTo>
                    <a:pt x="42199" y="530377"/>
                  </a:lnTo>
                  <a:lnTo>
                    <a:pt x="69045" y="535648"/>
                  </a:lnTo>
                  <a:lnTo>
                    <a:pt x="115075" y="535648"/>
                  </a:lnTo>
                  <a:lnTo>
                    <a:pt x="163870" y="516014"/>
                  </a:lnTo>
                  <a:lnTo>
                    <a:pt x="69045" y="491011"/>
                  </a:lnTo>
                  <a:lnTo>
                    <a:pt x="60090" y="489253"/>
                  </a:lnTo>
                  <a:lnTo>
                    <a:pt x="52774" y="484464"/>
                  </a:lnTo>
                  <a:lnTo>
                    <a:pt x="47840" y="477370"/>
                  </a:lnTo>
                  <a:lnTo>
                    <a:pt x="46030" y="468697"/>
                  </a:lnTo>
                  <a:lnTo>
                    <a:pt x="46030" y="424060"/>
                  </a:lnTo>
                  <a:lnTo>
                    <a:pt x="184120" y="424060"/>
                  </a:lnTo>
                  <a:lnTo>
                    <a:pt x="184120" y="379433"/>
                  </a:lnTo>
                  <a:lnTo>
                    <a:pt x="46009" y="379433"/>
                  </a:lnTo>
                  <a:lnTo>
                    <a:pt x="46009" y="267845"/>
                  </a:lnTo>
                  <a:lnTo>
                    <a:pt x="50546" y="223395"/>
                  </a:lnTo>
                  <a:lnTo>
                    <a:pt x="63816" y="181400"/>
                  </a:lnTo>
                  <a:lnTo>
                    <a:pt x="85420" y="142793"/>
                  </a:lnTo>
                  <a:lnTo>
                    <a:pt x="114938" y="108551"/>
                  </a:lnTo>
                  <a:lnTo>
                    <a:pt x="150725" y="80513"/>
                  </a:lnTo>
                  <a:lnTo>
                    <a:pt x="190837" y="60194"/>
                  </a:lnTo>
                  <a:lnTo>
                    <a:pt x="234388" y="48086"/>
                  </a:lnTo>
                  <a:lnTo>
                    <a:pt x="280494" y="44679"/>
                  </a:lnTo>
                  <a:lnTo>
                    <a:pt x="423163" y="44679"/>
                  </a:lnTo>
                  <a:lnTo>
                    <a:pt x="414244" y="38324"/>
                  </a:lnTo>
                  <a:lnTo>
                    <a:pt x="371334" y="17600"/>
                  </a:lnTo>
                  <a:lnTo>
                    <a:pt x="325011" y="4542"/>
                  </a:lnTo>
                  <a:lnTo>
                    <a:pt x="276127" y="0"/>
                  </a:lnTo>
                  <a:close/>
                </a:path>
                <a:path w="552450" h="535939">
                  <a:moveTo>
                    <a:pt x="378460" y="179010"/>
                  </a:moveTo>
                  <a:lnTo>
                    <a:pt x="267059" y="179010"/>
                  </a:lnTo>
                  <a:lnTo>
                    <a:pt x="286562" y="179161"/>
                  </a:lnTo>
                  <a:lnTo>
                    <a:pt x="305187" y="183087"/>
                  </a:lnTo>
                  <a:lnTo>
                    <a:pt x="350882" y="215713"/>
                  </a:lnTo>
                  <a:lnTo>
                    <a:pt x="368229" y="267845"/>
                  </a:lnTo>
                  <a:lnTo>
                    <a:pt x="368229" y="468697"/>
                  </a:lnTo>
                  <a:lnTo>
                    <a:pt x="373664" y="494730"/>
                  </a:lnTo>
                  <a:lnTo>
                    <a:pt x="388475" y="516014"/>
                  </a:lnTo>
                  <a:lnTo>
                    <a:pt x="410424" y="530377"/>
                  </a:lnTo>
                  <a:lnTo>
                    <a:pt x="437274" y="535648"/>
                  </a:lnTo>
                  <a:lnTo>
                    <a:pt x="483304" y="535648"/>
                  </a:lnTo>
                  <a:lnTo>
                    <a:pt x="510148" y="530377"/>
                  </a:lnTo>
                  <a:lnTo>
                    <a:pt x="532095" y="516014"/>
                  </a:lnTo>
                  <a:lnTo>
                    <a:pt x="546904" y="494730"/>
                  </a:lnTo>
                  <a:lnTo>
                    <a:pt x="547681" y="491011"/>
                  </a:lnTo>
                  <a:lnTo>
                    <a:pt x="437274" y="491011"/>
                  </a:lnTo>
                  <a:lnTo>
                    <a:pt x="428329" y="489253"/>
                  </a:lnTo>
                  <a:lnTo>
                    <a:pt x="421012" y="484464"/>
                  </a:lnTo>
                  <a:lnTo>
                    <a:pt x="416072" y="477370"/>
                  </a:lnTo>
                  <a:lnTo>
                    <a:pt x="414259" y="468697"/>
                  </a:lnTo>
                  <a:lnTo>
                    <a:pt x="414259" y="424060"/>
                  </a:lnTo>
                  <a:lnTo>
                    <a:pt x="552339" y="424060"/>
                  </a:lnTo>
                  <a:lnTo>
                    <a:pt x="552339" y="379433"/>
                  </a:lnTo>
                  <a:lnTo>
                    <a:pt x="414259" y="379433"/>
                  </a:lnTo>
                  <a:lnTo>
                    <a:pt x="414259" y="267845"/>
                  </a:lnTo>
                  <a:lnTo>
                    <a:pt x="411235" y="240044"/>
                  </a:lnTo>
                  <a:lnTo>
                    <a:pt x="402426" y="213684"/>
                  </a:lnTo>
                  <a:lnTo>
                    <a:pt x="388227" y="189633"/>
                  </a:lnTo>
                  <a:lnTo>
                    <a:pt x="378460" y="179010"/>
                  </a:lnTo>
                  <a:close/>
                </a:path>
                <a:path w="552450" h="535939">
                  <a:moveTo>
                    <a:pt x="184120" y="424060"/>
                  </a:moveTo>
                  <a:lnTo>
                    <a:pt x="138090" y="424060"/>
                  </a:lnTo>
                  <a:lnTo>
                    <a:pt x="138090" y="468697"/>
                  </a:lnTo>
                  <a:lnTo>
                    <a:pt x="136280" y="477370"/>
                  </a:lnTo>
                  <a:lnTo>
                    <a:pt x="131345" y="484464"/>
                  </a:lnTo>
                  <a:lnTo>
                    <a:pt x="124029" y="489253"/>
                  </a:lnTo>
                  <a:lnTo>
                    <a:pt x="115075" y="491011"/>
                  </a:lnTo>
                  <a:lnTo>
                    <a:pt x="179460" y="491011"/>
                  </a:lnTo>
                  <a:lnTo>
                    <a:pt x="184120" y="468697"/>
                  </a:lnTo>
                  <a:lnTo>
                    <a:pt x="184120" y="424060"/>
                  </a:lnTo>
                  <a:close/>
                </a:path>
                <a:path w="552450" h="535939">
                  <a:moveTo>
                    <a:pt x="552339" y="424060"/>
                  </a:moveTo>
                  <a:lnTo>
                    <a:pt x="506309" y="424060"/>
                  </a:lnTo>
                  <a:lnTo>
                    <a:pt x="506309" y="468697"/>
                  </a:lnTo>
                  <a:lnTo>
                    <a:pt x="504497" y="477370"/>
                  </a:lnTo>
                  <a:lnTo>
                    <a:pt x="499562" y="484464"/>
                  </a:lnTo>
                  <a:lnTo>
                    <a:pt x="492248" y="489253"/>
                  </a:lnTo>
                  <a:lnTo>
                    <a:pt x="483304" y="491011"/>
                  </a:lnTo>
                  <a:lnTo>
                    <a:pt x="547681" y="491011"/>
                  </a:lnTo>
                  <a:lnTo>
                    <a:pt x="552339" y="468697"/>
                  </a:lnTo>
                  <a:lnTo>
                    <a:pt x="552339" y="424060"/>
                  </a:lnTo>
                  <a:close/>
                </a:path>
                <a:path w="552450" h="535939">
                  <a:moveTo>
                    <a:pt x="262662" y="134571"/>
                  </a:moveTo>
                  <a:lnTo>
                    <a:pt x="213717" y="148896"/>
                  </a:lnTo>
                  <a:lnTo>
                    <a:pt x="174163" y="179422"/>
                  </a:lnTo>
                  <a:lnTo>
                    <a:pt x="147710" y="222040"/>
                  </a:lnTo>
                  <a:lnTo>
                    <a:pt x="138069" y="272640"/>
                  </a:lnTo>
                  <a:lnTo>
                    <a:pt x="138069" y="379433"/>
                  </a:lnTo>
                  <a:lnTo>
                    <a:pt x="184120" y="379433"/>
                  </a:lnTo>
                  <a:lnTo>
                    <a:pt x="184120" y="272640"/>
                  </a:lnTo>
                  <a:lnTo>
                    <a:pt x="190538" y="238282"/>
                  </a:lnTo>
                  <a:lnTo>
                    <a:pt x="208148" y="209365"/>
                  </a:lnTo>
                  <a:lnTo>
                    <a:pt x="234478" y="188677"/>
                  </a:lnTo>
                  <a:lnTo>
                    <a:pt x="267059" y="179010"/>
                  </a:lnTo>
                  <a:lnTo>
                    <a:pt x="378460" y="179010"/>
                  </a:lnTo>
                  <a:lnTo>
                    <a:pt x="369035" y="168759"/>
                  </a:lnTo>
                  <a:lnTo>
                    <a:pt x="345780" y="152247"/>
                  </a:lnTo>
                  <a:lnTo>
                    <a:pt x="319697" y="140859"/>
                  </a:lnTo>
                  <a:lnTo>
                    <a:pt x="291690" y="134874"/>
                  </a:lnTo>
                  <a:lnTo>
                    <a:pt x="262662" y="134571"/>
                  </a:lnTo>
                  <a:close/>
                </a:path>
                <a:path w="552450" h="535939">
                  <a:moveTo>
                    <a:pt x="423163" y="44679"/>
                  </a:moveTo>
                  <a:lnTo>
                    <a:pt x="280494" y="44679"/>
                  </a:lnTo>
                  <a:lnTo>
                    <a:pt x="325944" y="50111"/>
                  </a:lnTo>
                  <a:lnTo>
                    <a:pt x="368305" y="64126"/>
                  </a:lnTo>
                  <a:lnTo>
                    <a:pt x="406659" y="85786"/>
                  </a:lnTo>
                  <a:lnTo>
                    <a:pt x="440092" y="114153"/>
                  </a:lnTo>
                  <a:lnTo>
                    <a:pt x="467689" y="148291"/>
                  </a:lnTo>
                  <a:lnTo>
                    <a:pt x="488534" y="187261"/>
                  </a:lnTo>
                  <a:lnTo>
                    <a:pt x="501713" y="230126"/>
                  </a:lnTo>
                  <a:lnTo>
                    <a:pt x="506309" y="275949"/>
                  </a:lnTo>
                  <a:lnTo>
                    <a:pt x="506309" y="379433"/>
                  </a:lnTo>
                  <a:lnTo>
                    <a:pt x="552339" y="379433"/>
                  </a:lnTo>
                  <a:lnTo>
                    <a:pt x="552339" y="275949"/>
                  </a:lnTo>
                  <a:lnTo>
                    <a:pt x="547793" y="227116"/>
                  </a:lnTo>
                  <a:lnTo>
                    <a:pt x="534723" y="180839"/>
                  </a:lnTo>
                  <a:lnTo>
                    <a:pt x="513982" y="137970"/>
                  </a:lnTo>
                  <a:lnTo>
                    <a:pt x="486420" y="99360"/>
                  </a:lnTo>
                  <a:lnTo>
                    <a:pt x="452890" y="65861"/>
                  </a:lnTo>
                  <a:lnTo>
                    <a:pt x="423163" y="44679"/>
                  </a:lnTo>
                  <a:close/>
                </a:path>
              </a:pathLst>
            </a:custGeom>
            <a:solidFill>
              <a:srgbClr val="FFFFFF"/>
            </a:solidFill>
          </p:spPr>
          <p:txBody>
            <a:bodyPr wrap="square" lIns="0" tIns="0" rIns="0" bIns="0" rtlCol="0"/>
            <a:lstStyle/>
            <a:p>
              <a:endParaRPr/>
            </a:p>
          </p:txBody>
        </p:sp>
      </p:grpSp>
      <p:sp>
        <p:nvSpPr>
          <p:cNvPr id="8" name="object 8"/>
          <p:cNvSpPr txBox="1">
            <a:spLocks noGrp="1"/>
          </p:cNvSpPr>
          <p:nvPr>
            <p:ph type="ftr" sz="quarter" idx="5"/>
          </p:nvPr>
        </p:nvSpPr>
        <p:spPr>
          <a:prstGeom prst="rect">
            <a:avLst/>
          </a:prstGeom>
        </p:spPr>
        <p:txBody>
          <a:bodyPr vert="horz" wrap="square" lIns="0" tIns="0" rIns="0" bIns="0" rtlCol="0">
            <a:spAutoFit/>
          </a:bodyPr>
          <a:lstStyle/>
          <a:p>
            <a:pPr marL="12700">
              <a:lnSpc>
                <a:spcPts val="1535"/>
              </a:lnSpc>
            </a:pPr>
            <a:r>
              <a:rPr dirty="0"/>
              <a:t>Primary</a:t>
            </a:r>
            <a:r>
              <a:rPr spc="30" dirty="0"/>
              <a:t> </a:t>
            </a:r>
            <a:r>
              <a:rPr dirty="0"/>
              <a:t>Care</a:t>
            </a:r>
            <a:r>
              <a:rPr spc="35" dirty="0"/>
              <a:t> </a:t>
            </a:r>
            <a:r>
              <a:rPr dirty="0"/>
              <a:t>People</a:t>
            </a:r>
            <a:r>
              <a:rPr spc="35" dirty="0"/>
              <a:t> </a:t>
            </a:r>
            <a:r>
              <a:rPr spc="-20" dirty="0"/>
              <a:t>Plan</a:t>
            </a:r>
          </a:p>
        </p:txBody>
      </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38100">
              <a:lnSpc>
                <a:spcPts val="1535"/>
              </a:lnSpc>
            </a:pPr>
            <a:fld id="{81D60167-4931-47E6-BA6A-407CBD079E47}" type="slidenum">
              <a:rPr spc="-25" dirty="0"/>
              <a:t>46</a:t>
            </a:fld>
            <a:endParaRPr spc="-25"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6955763" y="1332271"/>
            <a:ext cx="2086610" cy="543560"/>
          </a:xfrm>
          <a:prstGeom prst="rect">
            <a:avLst/>
          </a:prstGeom>
        </p:spPr>
        <p:txBody>
          <a:bodyPr vert="horz" wrap="square" lIns="0" tIns="12065" rIns="0" bIns="0" rtlCol="0">
            <a:spAutoFit/>
          </a:bodyPr>
          <a:lstStyle/>
          <a:p>
            <a:pPr marL="12700">
              <a:lnSpc>
                <a:spcPct val="100000"/>
              </a:lnSpc>
              <a:spcBef>
                <a:spcPts val="95"/>
              </a:spcBef>
            </a:pPr>
            <a:r>
              <a:rPr sz="3400" b="1" spc="-10" dirty="0">
                <a:solidFill>
                  <a:srgbClr val="1273B8"/>
                </a:solidFill>
                <a:latin typeface="Helvetica"/>
                <a:cs typeface="Helvetica"/>
              </a:rPr>
              <a:t>DEVELOP</a:t>
            </a:r>
            <a:endParaRPr sz="3400">
              <a:latin typeface="Helvetica"/>
              <a:cs typeface="Helvetica"/>
            </a:endParaRPr>
          </a:p>
        </p:txBody>
      </p:sp>
      <p:grpSp>
        <p:nvGrpSpPr>
          <p:cNvPr id="3" name="object 3"/>
          <p:cNvGrpSpPr/>
          <p:nvPr/>
        </p:nvGrpSpPr>
        <p:grpSpPr>
          <a:xfrm>
            <a:off x="15778793" y="1185467"/>
            <a:ext cx="906144" cy="972819"/>
            <a:chOff x="15778793" y="1185467"/>
            <a:chExt cx="906144" cy="972819"/>
          </a:xfrm>
        </p:grpSpPr>
        <p:sp>
          <p:nvSpPr>
            <p:cNvPr id="4" name="object 4"/>
            <p:cNvSpPr/>
            <p:nvPr/>
          </p:nvSpPr>
          <p:spPr>
            <a:xfrm>
              <a:off x="15778793" y="1185467"/>
              <a:ext cx="906144" cy="972819"/>
            </a:xfrm>
            <a:custGeom>
              <a:avLst/>
              <a:gdLst/>
              <a:ahLst/>
              <a:cxnLst/>
              <a:rect l="l" t="t" r="r" b="b"/>
              <a:pathLst>
                <a:path w="906144" h="972819">
                  <a:moveTo>
                    <a:pt x="453326" y="0"/>
                  </a:moveTo>
                  <a:lnTo>
                    <a:pt x="403930" y="2649"/>
                  </a:lnTo>
                  <a:lnTo>
                    <a:pt x="356076" y="10413"/>
                  </a:lnTo>
                  <a:lnTo>
                    <a:pt x="310038" y="23017"/>
                  </a:lnTo>
                  <a:lnTo>
                    <a:pt x="266095" y="40185"/>
                  </a:lnTo>
                  <a:lnTo>
                    <a:pt x="224522" y="61642"/>
                  </a:lnTo>
                  <a:lnTo>
                    <a:pt x="185596" y="87112"/>
                  </a:lnTo>
                  <a:lnTo>
                    <a:pt x="149593" y="116319"/>
                  </a:lnTo>
                  <a:lnTo>
                    <a:pt x="116790" y="148990"/>
                  </a:lnTo>
                  <a:lnTo>
                    <a:pt x="87464" y="184847"/>
                  </a:lnTo>
                  <a:lnTo>
                    <a:pt x="61891" y="223616"/>
                  </a:lnTo>
                  <a:lnTo>
                    <a:pt x="40347" y="265021"/>
                  </a:lnTo>
                  <a:lnTo>
                    <a:pt x="23110" y="308786"/>
                  </a:lnTo>
                  <a:lnTo>
                    <a:pt x="10455" y="354637"/>
                  </a:lnTo>
                  <a:lnTo>
                    <a:pt x="2660" y="402298"/>
                  </a:lnTo>
                  <a:lnTo>
                    <a:pt x="0" y="451494"/>
                  </a:lnTo>
                  <a:lnTo>
                    <a:pt x="2659" y="500681"/>
                  </a:lnTo>
                  <a:lnTo>
                    <a:pt x="10452" y="548334"/>
                  </a:lnTo>
                  <a:lnTo>
                    <a:pt x="23103" y="594178"/>
                  </a:lnTo>
                  <a:lnTo>
                    <a:pt x="40335" y="637937"/>
                  </a:lnTo>
                  <a:lnTo>
                    <a:pt x="61873" y="679336"/>
                  </a:lnTo>
                  <a:lnTo>
                    <a:pt x="87439" y="718100"/>
                  </a:lnTo>
                  <a:lnTo>
                    <a:pt x="116757" y="753954"/>
                  </a:lnTo>
                  <a:lnTo>
                    <a:pt x="149550" y="786622"/>
                  </a:lnTo>
                  <a:lnTo>
                    <a:pt x="185544" y="815830"/>
                  </a:lnTo>
                  <a:lnTo>
                    <a:pt x="224460" y="841301"/>
                  </a:lnTo>
                  <a:lnTo>
                    <a:pt x="266022" y="862760"/>
                  </a:lnTo>
                  <a:lnTo>
                    <a:pt x="309955" y="879933"/>
                  </a:lnTo>
                  <a:lnTo>
                    <a:pt x="355982" y="892543"/>
                  </a:lnTo>
                  <a:lnTo>
                    <a:pt x="403826" y="900317"/>
                  </a:lnTo>
                  <a:lnTo>
                    <a:pt x="453211" y="902977"/>
                  </a:lnTo>
                  <a:lnTo>
                    <a:pt x="453211" y="972651"/>
                  </a:lnTo>
                  <a:lnTo>
                    <a:pt x="508358" y="957317"/>
                  </a:lnTo>
                  <a:lnTo>
                    <a:pt x="559879" y="939189"/>
                  </a:lnTo>
                  <a:lnTo>
                    <a:pt x="607783" y="918371"/>
                  </a:lnTo>
                  <a:lnTo>
                    <a:pt x="652080" y="894972"/>
                  </a:lnTo>
                  <a:lnTo>
                    <a:pt x="692780" y="869096"/>
                  </a:lnTo>
                  <a:lnTo>
                    <a:pt x="729891" y="840851"/>
                  </a:lnTo>
                  <a:lnTo>
                    <a:pt x="763424" y="810342"/>
                  </a:lnTo>
                  <a:lnTo>
                    <a:pt x="793386" y="777677"/>
                  </a:lnTo>
                  <a:lnTo>
                    <a:pt x="819789" y="742962"/>
                  </a:lnTo>
                  <a:lnTo>
                    <a:pt x="842641" y="706304"/>
                  </a:lnTo>
                  <a:lnTo>
                    <a:pt x="861951" y="667807"/>
                  </a:lnTo>
                  <a:lnTo>
                    <a:pt x="877729" y="627581"/>
                  </a:lnTo>
                  <a:lnTo>
                    <a:pt x="889985" y="585729"/>
                  </a:lnTo>
                  <a:lnTo>
                    <a:pt x="898727" y="542360"/>
                  </a:lnTo>
                  <a:lnTo>
                    <a:pt x="903966" y="497579"/>
                  </a:lnTo>
                  <a:lnTo>
                    <a:pt x="905710" y="451494"/>
                  </a:lnTo>
                  <a:lnTo>
                    <a:pt x="903057" y="402359"/>
                  </a:lnTo>
                  <a:lnTo>
                    <a:pt x="895280" y="354756"/>
                  </a:lnTo>
                  <a:lnTo>
                    <a:pt x="882655" y="308956"/>
                  </a:lnTo>
                  <a:lnTo>
                    <a:pt x="865459" y="265236"/>
                  </a:lnTo>
                  <a:lnTo>
                    <a:pt x="843965" y="223870"/>
                  </a:lnTo>
                  <a:lnTo>
                    <a:pt x="818451" y="185131"/>
                  </a:lnTo>
                  <a:lnTo>
                    <a:pt x="789190" y="149295"/>
                  </a:lnTo>
                  <a:lnTo>
                    <a:pt x="756460" y="116635"/>
                  </a:lnTo>
                  <a:lnTo>
                    <a:pt x="720535" y="87426"/>
                  </a:lnTo>
                  <a:lnTo>
                    <a:pt x="681691" y="61943"/>
                  </a:lnTo>
                  <a:lnTo>
                    <a:pt x="640203" y="40459"/>
                  </a:lnTo>
                  <a:lnTo>
                    <a:pt x="596347" y="23249"/>
                  </a:lnTo>
                  <a:lnTo>
                    <a:pt x="550398" y="10589"/>
                  </a:lnTo>
                  <a:lnTo>
                    <a:pt x="502633" y="2751"/>
                  </a:lnTo>
                  <a:lnTo>
                    <a:pt x="453326" y="0"/>
                  </a:lnTo>
                  <a:close/>
                </a:path>
              </a:pathLst>
            </a:custGeom>
            <a:solidFill>
              <a:srgbClr val="1273B8"/>
            </a:solidFill>
          </p:spPr>
          <p:txBody>
            <a:bodyPr wrap="square" lIns="0" tIns="0" rIns="0" bIns="0" rtlCol="0"/>
            <a:lstStyle/>
            <a:p>
              <a:endParaRPr/>
            </a:p>
          </p:txBody>
        </p:sp>
        <p:sp>
          <p:nvSpPr>
            <p:cNvPr id="5" name="object 5"/>
            <p:cNvSpPr/>
            <p:nvPr/>
          </p:nvSpPr>
          <p:spPr>
            <a:xfrm>
              <a:off x="16009223" y="1357238"/>
              <a:ext cx="529590" cy="534035"/>
            </a:xfrm>
            <a:custGeom>
              <a:avLst/>
              <a:gdLst/>
              <a:ahLst/>
              <a:cxnLst/>
              <a:rect l="l" t="t" r="r" b="b"/>
              <a:pathLst>
                <a:path w="529590" h="534035">
                  <a:moveTo>
                    <a:pt x="283728" y="244547"/>
                  </a:moveTo>
                  <a:lnTo>
                    <a:pt x="66155" y="244547"/>
                  </a:lnTo>
                  <a:lnTo>
                    <a:pt x="40432" y="249797"/>
                  </a:lnTo>
                  <a:lnTo>
                    <a:pt x="19401" y="264105"/>
                  </a:lnTo>
                  <a:lnTo>
                    <a:pt x="5208" y="285306"/>
                  </a:lnTo>
                  <a:lnTo>
                    <a:pt x="0" y="311236"/>
                  </a:lnTo>
                  <a:lnTo>
                    <a:pt x="0" y="466865"/>
                  </a:lnTo>
                  <a:lnTo>
                    <a:pt x="5208" y="492795"/>
                  </a:lnTo>
                  <a:lnTo>
                    <a:pt x="19401" y="513996"/>
                  </a:lnTo>
                  <a:lnTo>
                    <a:pt x="40432" y="528304"/>
                  </a:lnTo>
                  <a:lnTo>
                    <a:pt x="66155" y="533554"/>
                  </a:lnTo>
                  <a:lnTo>
                    <a:pt x="296587" y="533554"/>
                  </a:lnTo>
                  <a:lnTo>
                    <a:pt x="335886" y="489095"/>
                  </a:lnTo>
                  <a:lnTo>
                    <a:pt x="66155" y="489095"/>
                  </a:lnTo>
                  <a:lnTo>
                    <a:pt x="57576" y="487347"/>
                  </a:lnTo>
                  <a:lnTo>
                    <a:pt x="50566" y="482582"/>
                  </a:lnTo>
                  <a:lnTo>
                    <a:pt x="45837" y="475515"/>
                  </a:lnTo>
                  <a:lnTo>
                    <a:pt x="44103" y="466865"/>
                  </a:lnTo>
                  <a:lnTo>
                    <a:pt x="44103" y="311236"/>
                  </a:lnTo>
                  <a:lnTo>
                    <a:pt x="45837" y="302586"/>
                  </a:lnTo>
                  <a:lnTo>
                    <a:pt x="50566" y="295519"/>
                  </a:lnTo>
                  <a:lnTo>
                    <a:pt x="57576" y="290754"/>
                  </a:lnTo>
                  <a:lnTo>
                    <a:pt x="66155" y="289006"/>
                  </a:lnTo>
                  <a:lnTo>
                    <a:pt x="392864" y="289006"/>
                  </a:lnTo>
                  <a:lnTo>
                    <a:pt x="402533" y="278295"/>
                  </a:lnTo>
                  <a:lnTo>
                    <a:pt x="342879" y="278295"/>
                  </a:lnTo>
                  <a:lnTo>
                    <a:pt x="332013" y="264493"/>
                  </a:lnTo>
                  <a:lnTo>
                    <a:pt x="318079" y="253832"/>
                  </a:lnTo>
                  <a:lnTo>
                    <a:pt x="301718" y="246961"/>
                  </a:lnTo>
                  <a:lnTo>
                    <a:pt x="283728" y="244547"/>
                  </a:lnTo>
                  <a:close/>
                </a:path>
                <a:path w="529590" h="534035">
                  <a:moveTo>
                    <a:pt x="524370" y="221888"/>
                  </a:moveTo>
                  <a:lnTo>
                    <a:pt x="467818" y="221888"/>
                  </a:lnTo>
                  <a:lnTo>
                    <a:pt x="473535" y="224139"/>
                  </a:lnTo>
                  <a:lnTo>
                    <a:pt x="477943" y="228181"/>
                  </a:lnTo>
                  <a:lnTo>
                    <a:pt x="483127" y="235310"/>
                  </a:lnTo>
                  <a:lnTo>
                    <a:pt x="485155" y="243635"/>
                  </a:lnTo>
                  <a:lnTo>
                    <a:pt x="483974" y="252131"/>
                  </a:lnTo>
                  <a:lnTo>
                    <a:pt x="479527" y="259785"/>
                  </a:lnTo>
                  <a:lnTo>
                    <a:pt x="276829" y="489095"/>
                  </a:lnTo>
                  <a:lnTo>
                    <a:pt x="335886" y="489095"/>
                  </a:lnTo>
                  <a:lnTo>
                    <a:pt x="512434" y="289362"/>
                  </a:lnTo>
                  <a:lnTo>
                    <a:pt x="525626" y="266619"/>
                  </a:lnTo>
                  <a:lnTo>
                    <a:pt x="529118" y="241334"/>
                  </a:lnTo>
                  <a:lnTo>
                    <a:pt x="524549" y="222621"/>
                  </a:lnTo>
                  <a:lnTo>
                    <a:pt x="524480" y="222338"/>
                  </a:lnTo>
                  <a:lnTo>
                    <a:pt x="524370" y="221888"/>
                  </a:lnTo>
                  <a:close/>
                </a:path>
                <a:path w="529590" h="534035">
                  <a:moveTo>
                    <a:pt x="392864" y="289006"/>
                  </a:moveTo>
                  <a:lnTo>
                    <a:pt x="283551" y="289006"/>
                  </a:lnTo>
                  <a:lnTo>
                    <a:pt x="293351" y="291007"/>
                  </a:lnTo>
                  <a:lnTo>
                    <a:pt x="301363" y="296459"/>
                  </a:lnTo>
                  <a:lnTo>
                    <a:pt x="306770" y="304538"/>
                  </a:lnTo>
                  <a:lnTo>
                    <a:pt x="308754" y="314419"/>
                  </a:lnTo>
                  <a:lnTo>
                    <a:pt x="307112" y="323384"/>
                  </a:lnTo>
                  <a:lnTo>
                    <a:pt x="302574" y="331020"/>
                  </a:lnTo>
                  <a:lnTo>
                    <a:pt x="295723" y="336634"/>
                  </a:lnTo>
                  <a:lnTo>
                    <a:pt x="287143" y="339539"/>
                  </a:lnTo>
                  <a:lnTo>
                    <a:pt x="173324" y="355926"/>
                  </a:lnTo>
                  <a:lnTo>
                    <a:pt x="179565" y="399945"/>
                  </a:lnTo>
                  <a:lnTo>
                    <a:pt x="293383" y="383559"/>
                  </a:lnTo>
                  <a:lnTo>
                    <a:pt x="340234" y="354452"/>
                  </a:lnTo>
                  <a:lnTo>
                    <a:pt x="348837" y="337780"/>
                  </a:lnTo>
                  <a:lnTo>
                    <a:pt x="392864" y="289006"/>
                  </a:lnTo>
                  <a:close/>
                </a:path>
                <a:path w="529590" h="534035">
                  <a:moveTo>
                    <a:pt x="459818" y="177921"/>
                  </a:moveTo>
                  <a:lnTo>
                    <a:pt x="423553" y="190867"/>
                  </a:lnTo>
                  <a:lnTo>
                    <a:pt x="342879" y="278295"/>
                  </a:lnTo>
                  <a:lnTo>
                    <a:pt x="402533" y="278295"/>
                  </a:lnTo>
                  <a:lnTo>
                    <a:pt x="450457" y="225228"/>
                  </a:lnTo>
                  <a:lnTo>
                    <a:pt x="455954" y="222621"/>
                  </a:lnTo>
                  <a:lnTo>
                    <a:pt x="461881" y="222338"/>
                  </a:lnTo>
                  <a:lnTo>
                    <a:pt x="467818" y="221888"/>
                  </a:lnTo>
                  <a:lnTo>
                    <a:pt x="524370" y="221888"/>
                  </a:lnTo>
                  <a:lnTo>
                    <a:pt x="497111" y="187399"/>
                  </a:lnTo>
                  <a:lnTo>
                    <a:pt x="472859" y="178656"/>
                  </a:lnTo>
                  <a:lnTo>
                    <a:pt x="459818" y="177921"/>
                  </a:lnTo>
                  <a:close/>
                </a:path>
                <a:path w="529590" h="534035">
                  <a:moveTo>
                    <a:pt x="239351" y="184434"/>
                  </a:moveTo>
                  <a:lnTo>
                    <a:pt x="113535" y="184434"/>
                  </a:lnTo>
                  <a:lnTo>
                    <a:pt x="122370" y="192334"/>
                  </a:lnTo>
                  <a:lnTo>
                    <a:pt x="132214" y="198949"/>
                  </a:lnTo>
                  <a:lnTo>
                    <a:pt x="142936" y="204209"/>
                  </a:lnTo>
                  <a:lnTo>
                    <a:pt x="154403" y="208046"/>
                  </a:lnTo>
                  <a:lnTo>
                    <a:pt x="154403" y="244547"/>
                  </a:lnTo>
                  <a:lnTo>
                    <a:pt x="198507" y="244547"/>
                  </a:lnTo>
                  <a:lnTo>
                    <a:pt x="198507" y="208046"/>
                  </a:lnTo>
                  <a:lnTo>
                    <a:pt x="209924" y="204209"/>
                  </a:lnTo>
                  <a:lnTo>
                    <a:pt x="220666" y="198949"/>
                  </a:lnTo>
                  <a:lnTo>
                    <a:pt x="230513" y="192334"/>
                  </a:lnTo>
                  <a:lnTo>
                    <a:pt x="239351" y="184434"/>
                  </a:lnTo>
                  <a:close/>
                </a:path>
                <a:path w="529590" h="534035">
                  <a:moveTo>
                    <a:pt x="82343" y="41998"/>
                  </a:moveTo>
                  <a:lnTo>
                    <a:pt x="60333" y="80500"/>
                  </a:lnTo>
                  <a:lnTo>
                    <a:pt x="91766" y="98750"/>
                  </a:lnTo>
                  <a:lnTo>
                    <a:pt x="89693" y="106289"/>
                  </a:lnTo>
                  <a:lnTo>
                    <a:pt x="88238" y="114069"/>
                  </a:lnTo>
                  <a:lnTo>
                    <a:pt x="88238" y="130477"/>
                  </a:lnTo>
                  <a:lnTo>
                    <a:pt x="89693" y="138257"/>
                  </a:lnTo>
                  <a:lnTo>
                    <a:pt x="91766" y="145796"/>
                  </a:lnTo>
                  <a:lnTo>
                    <a:pt x="60333" y="164047"/>
                  </a:lnTo>
                  <a:lnTo>
                    <a:pt x="82343" y="202548"/>
                  </a:lnTo>
                  <a:lnTo>
                    <a:pt x="113535" y="184434"/>
                  </a:lnTo>
                  <a:lnTo>
                    <a:pt x="280900" y="184434"/>
                  </a:lnTo>
                  <a:lnTo>
                    <a:pt x="291016" y="166738"/>
                  </a:lnTo>
                  <a:lnTo>
                    <a:pt x="176434" y="166738"/>
                  </a:lnTo>
                  <a:lnTo>
                    <a:pt x="159279" y="163238"/>
                  </a:lnTo>
                  <a:lnTo>
                    <a:pt x="145256" y="153699"/>
                  </a:lnTo>
                  <a:lnTo>
                    <a:pt x="135792" y="139562"/>
                  </a:lnTo>
                  <a:lnTo>
                    <a:pt x="132320" y="122268"/>
                  </a:lnTo>
                  <a:lnTo>
                    <a:pt x="135792" y="104976"/>
                  </a:lnTo>
                  <a:lnTo>
                    <a:pt x="145256" y="90842"/>
                  </a:lnTo>
                  <a:lnTo>
                    <a:pt x="159279" y="81307"/>
                  </a:lnTo>
                  <a:lnTo>
                    <a:pt x="176434" y="77809"/>
                  </a:lnTo>
                  <a:lnTo>
                    <a:pt x="291041" y="77809"/>
                  </a:lnTo>
                  <a:lnTo>
                    <a:pt x="280927" y="60113"/>
                  </a:lnTo>
                  <a:lnTo>
                    <a:pt x="113535" y="60113"/>
                  </a:lnTo>
                  <a:lnTo>
                    <a:pt x="82343" y="41998"/>
                  </a:lnTo>
                  <a:close/>
                </a:path>
                <a:path w="529590" h="534035">
                  <a:moveTo>
                    <a:pt x="280900" y="184434"/>
                  </a:moveTo>
                  <a:lnTo>
                    <a:pt x="239410" y="184434"/>
                  </a:lnTo>
                  <a:lnTo>
                    <a:pt x="270593" y="202548"/>
                  </a:lnTo>
                  <a:lnTo>
                    <a:pt x="272155" y="199732"/>
                  </a:lnTo>
                  <a:lnTo>
                    <a:pt x="280900" y="184434"/>
                  </a:lnTo>
                  <a:close/>
                </a:path>
                <a:path w="529590" h="534035">
                  <a:moveTo>
                    <a:pt x="291041" y="77809"/>
                  </a:moveTo>
                  <a:lnTo>
                    <a:pt x="176434" y="77809"/>
                  </a:lnTo>
                  <a:lnTo>
                    <a:pt x="193587" y="81307"/>
                  </a:lnTo>
                  <a:lnTo>
                    <a:pt x="207607" y="90842"/>
                  </a:lnTo>
                  <a:lnTo>
                    <a:pt x="217067" y="104976"/>
                  </a:lnTo>
                  <a:lnTo>
                    <a:pt x="220537" y="122268"/>
                  </a:lnTo>
                  <a:lnTo>
                    <a:pt x="217067" y="139562"/>
                  </a:lnTo>
                  <a:lnTo>
                    <a:pt x="207607" y="153699"/>
                  </a:lnTo>
                  <a:lnTo>
                    <a:pt x="193587" y="163238"/>
                  </a:lnTo>
                  <a:lnTo>
                    <a:pt x="176434" y="166738"/>
                  </a:lnTo>
                  <a:lnTo>
                    <a:pt x="291016" y="166738"/>
                  </a:lnTo>
                  <a:lnTo>
                    <a:pt x="292555" y="164047"/>
                  </a:lnTo>
                  <a:lnTo>
                    <a:pt x="291210" y="163238"/>
                  </a:lnTo>
                  <a:lnTo>
                    <a:pt x="261179" y="145796"/>
                  </a:lnTo>
                  <a:lnTo>
                    <a:pt x="263211" y="138257"/>
                  </a:lnTo>
                  <a:lnTo>
                    <a:pt x="264668" y="130477"/>
                  </a:lnTo>
                  <a:lnTo>
                    <a:pt x="264672" y="114069"/>
                  </a:lnTo>
                  <a:lnTo>
                    <a:pt x="263221" y="106289"/>
                  </a:lnTo>
                  <a:lnTo>
                    <a:pt x="261149" y="98750"/>
                  </a:lnTo>
                  <a:lnTo>
                    <a:pt x="292530" y="80500"/>
                  </a:lnTo>
                  <a:lnTo>
                    <a:pt x="291041" y="77809"/>
                  </a:lnTo>
                  <a:close/>
                </a:path>
                <a:path w="529590" h="534035">
                  <a:moveTo>
                    <a:pt x="198507" y="0"/>
                  </a:moveTo>
                  <a:lnTo>
                    <a:pt x="154403" y="0"/>
                  </a:lnTo>
                  <a:lnTo>
                    <a:pt x="154403" y="36501"/>
                  </a:lnTo>
                  <a:lnTo>
                    <a:pt x="142936" y="40329"/>
                  </a:lnTo>
                  <a:lnTo>
                    <a:pt x="132214" y="45590"/>
                  </a:lnTo>
                  <a:lnTo>
                    <a:pt x="122370" y="52209"/>
                  </a:lnTo>
                  <a:lnTo>
                    <a:pt x="113535" y="60113"/>
                  </a:lnTo>
                  <a:lnTo>
                    <a:pt x="239398" y="60113"/>
                  </a:lnTo>
                  <a:lnTo>
                    <a:pt x="230560" y="52209"/>
                  </a:lnTo>
                  <a:lnTo>
                    <a:pt x="220715" y="45590"/>
                  </a:lnTo>
                  <a:lnTo>
                    <a:pt x="209998" y="40329"/>
                  </a:lnTo>
                  <a:lnTo>
                    <a:pt x="198569" y="36501"/>
                  </a:lnTo>
                  <a:lnTo>
                    <a:pt x="198507" y="0"/>
                  </a:lnTo>
                  <a:close/>
                </a:path>
                <a:path w="529590" h="534035">
                  <a:moveTo>
                    <a:pt x="270575" y="41998"/>
                  </a:moveTo>
                  <a:lnTo>
                    <a:pt x="239338" y="60113"/>
                  </a:lnTo>
                  <a:lnTo>
                    <a:pt x="280927" y="60113"/>
                  </a:lnTo>
                  <a:lnTo>
                    <a:pt x="270575" y="41998"/>
                  </a:lnTo>
                  <a:close/>
                </a:path>
              </a:pathLst>
            </a:custGeom>
            <a:solidFill>
              <a:srgbClr val="FFFFFF"/>
            </a:solidFill>
          </p:spPr>
          <p:txBody>
            <a:bodyPr wrap="square" lIns="0" tIns="0" rIns="0" bIns="0" rtlCol="0"/>
            <a:lstStyle/>
            <a:p>
              <a:endParaRPr/>
            </a:p>
          </p:txBody>
        </p:sp>
      </p:grpSp>
      <p:graphicFrame>
        <p:nvGraphicFramePr>
          <p:cNvPr id="6" name="object 6"/>
          <p:cNvGraphicFramePr>
            <a:graphicFrameLocks noGrp="1"/>
          </p:cNvGraphicFramePr>
          <p:nvPr/>
        </p:nvGraphicFramePr>
        <p:xfrm>
          <a:off x="1047088" y="4040248"/>
          <a:ext cx="18086705" cy="6263639"/>
        </p:xfrm>
        <a:graphic>
          <a:graphicData uri="http://schemas.openxmlformats.org/drawingml/2006/table">
            <a:tbl>
              <a:tblPr firstRow="1" bandRow="1">
                <a:tableStyleId>{2D5ABB26-0587-4C30-8999-92F81FD0307C}</a:tableStyleId>
              </a:tblPr>
              <a:tblGrid>
                <a:gridCol w="2910840">
                  <a:extLst>
                    <a:ext uri="{9D8B030D-6E8A-4147-A177-3AD203B41FA5}">
                      <a16:colId xmlns:a16="http://schemas.microsoft.com/office/drawing/2014/main" val="20000"/>
                    </a:ext>
                  </a:extLst>
                </a:gridCol>
                <a:gridCol w="3838575">
                  <a:extLst>
                    <a:ext uri="{9D8B030D-6E8A-4147-A177-3AD203B41FA5}">
                      <a16:colId xmlns:a16="http://schemas.microsoft.com/office/drawing/2014/main" val="20001"/>
                    </a:ext>
                  </a:extLst>
                </a:gridCol>
                <a:gridCol w="3912234">
                  <a:extLst>
                    <a:ext uri="{9D8B030D-6E8A-4147-A177-3AD203B41FA5}">
                      <a16:colId xmlns:a16="http://schemas.microsoft.com/office/drawing/2014/main" val="20002"/>
                    </a:ext>
                  </a:extLst>
                </a:gridCol>
                <a:gridCol w="1852929">
                  <a:extLst>
                    <a:ext uri="{9D8B030D-6E8A-4147-A177-3AD203B41FA5}">
                      <a16:colId xmlns:a16="http://schemas.microsoft.com/office/drawing/2014/main" val="20003"/>
                    </a:ext>
                  </a:extLst>
                </a:gridCol>
                <a:gridCol w="5497195">
                  <a:extLst>
                    <a:ext uri="{9D8B030D-6E8A-4147-A177-3AD203B41FA5}">
                      <a16:colId xmlns:a16="http://schemas.microsoft.com/office/drawing/2014/main" val="20004"/>
                    </a:ext>
                  </a:extLst>
                </a:gridCol>
              </a:tblGrid>
              <a:tr h="1736089">
                <a:tc>
                  <a:txBody>
                    <a:bodyPr/>
                    <a:lstStyle/>
                    <a:p>
                      <a:pPr marL="207010">
                        <a:lnSpc>
                          <a:spcPts val="2080"/>
                        </a:lnSpc>
                      </a:pPr>
                      <a:r>
                        <a:rPr sz="2150" dirty="0">
                          <a:solidFill>
                            <a:srgbClr val="575756"/>
                          </a:solidFill>
                          <a:latin typeface="Helvetica"/>
                          <a:cs typeface="Helvetica"/>
                        </a:rPr>
                        <a:t>skills</a:t>
                      </a:r>
                      <a:r>
                        <a:rPr sz="2150" spc="-40" dirty="0">
                          <a:solidFill>
                            <a:srgbClr val="575756"/>
                          </a:solidFill>
                          <a:latin typeface="Helvetica"/>
                          <a:cs typeface="Helvetica"/>
                        </a:rPr>
                        <a:t> </a:t>
                      </a:r>
                      <a:r>
                        <a:rPr sz="2150" dirty="0">
                          <a:solidFill>
                            <a:srgbClr val="575756"/>
                          </a:solidFill>
                          <a:latin typeface="Helvetica"/>
                          <a:cs typeface="Helvetica"/>
                        </a:rPr>
                        <a:t>in</a:t>
                      </a:r>
                      <a:r>
                        <a:rPr sz="2150" spc="-40" dirty="0">
                          <a:solidFill>
                            <a:srgbClr val="575756"/>
                          </a:solidFill>
                          <a:latin typeface="Helvetica"/>
                          <a:cs typeface="Helvetica"/>
                        </a:rPr>
                        <a:t> </a:t>
                      </a:r>
                      <a:r>
                        <a:rPr sz="2150" spc="-10" dirty="0">
                          <a:solidFill>
                            <a:srgbClr val="575756"/>
                          </a:solidFill>
                          <a:latin typeface="Helvetica"/>
                          <a:cs typeface="Helvetica"/>
                        </a:rPr>
                        <a:t>general</a:t>
                      </a:r>
                      <a:endParaRPr sz="2150">
                        <a:latin typeface="Helvetica"/>
                        <a:cs typeface="Helvetica"/>
                      </a:endParaRPr>
                    </a:p>
                    <a:p>
                      <a:pPr marL="207010" marR="153035">
                        <a:lnSpc>
                          <a:spcPts val="2570"/>
                        </a:lnSpc>
                        <a:spcBef>
                          <a:spcPts val="90"/>
                        </a:spcBef>
                      </a:pPr>
                      <a:r>
                        <a:rPr sz="2150" dirty="0">
                          <a:solidFill>
                            <a:srgbClr val="575756"/>
                          </a:solidFill>
                          <a:latin typeface="Helvetica"/>
                          <a:cs typeface="Helvetica"/>
                        </a:rPr>
                        <a:t>practice</a:t>
                      </a:r>
                      <a:r>
                        <a:rPr sz="2150" spc="-75" dirty="0">
                          <a:solidFill>
                            <a:srgbClr val="575756"/>
                          </a:solidFill>
                          <a:latin typeface="Helvetica"/>
                          <a:cs typeface="Helvetica"/>
                        </a:rPr>
                        <a:t> </a:t>
                      </a:r>
                      <a:r>
                        <a:rPr sz="2150" dirty="0">
                          <a:solidFill>
                            <a:srgbClr val="575756"/>
                          </a:solidFill>
                          <a:latin typeface="Helvetica"/>
                          <a:cs typeface="Helvetica"/>
                        </a:rPr>
                        <a:t>to</a:t>
                      </a:r>
                      <a:r>
                        <a:rPr sz="2150" spc="-70" dirty="0">
                          <a:solidFill>
                            <a:srgbClr val="575756"/>
                          </a:solidFill>
                          <a:latin typeface="Helvetica"/>
                          <a:cs typeface="Helvetica"/>
                        </a:rPr>
                        <a:t> </a:t>
                      </a:r>
                      <a:r>
                        <a:rPr sz="2150" spc="-10" dirty="0">
                          <a:solidFill>
                            <a:srgbClr val="575756"/>
                          </a:solidFill>
                          <a:latin typeface="Helvetica"/>
                          <a:cs typeface="Helvetica"/>
                        </a:rPr>
                        <a:t>enable </a:t>
                      </a:r>
                      <a:r>
                        <a:rPr sz="2150" dirty="0">
                          <a:solidFill>
                            <a:srgbClr val="575756"/>
                          </a:solidFill>
                          <a:latin typeface="Helvetica"/>
                          <a:cs typeface="Helvetica"/>
                        </a:rPr>
                        <a:t>efficient</a:t>
                      </a:r>
                      <a:r>
                        <a:rPr sz="2150" spc="-114" dirty="0">
                          <a:solidFill>
                            <a:srgbClr val="575756"/>
                          </a:solidFill>
                          <a:latin typeface="Helvetica"/>
                          <a:cs typeface="Helvetica"/>
                        </a:rPr>
                        <a:t> </a:t>
                      </a:r>
                      <a:r>
                        <a:rPr sz="2150" dirty="0">
                          <a:solidFill>
                            <a:srgbClr val="575756"/>
                          </a:solidFill>
                          <a:latin typeface="Helvetica"/>
                          <a:cs typeface="Helvetica"/>
                        </a:rPr>
                        <a:t>utilisation</a:t>
                      </a:r>
                      <a:r>
                        <a:rPr sz="2150" spc="-110" dirty="0">
                          <a:solidFill>
                            <a:srgbClr val="575756"/>
                          </a:solidFill>
                          <a:latin typeface="Helvetica"/>
                          <a:cs typeface="Helvetica"/>
                        </a:rPr>
                        <a:t> </a:t>
                      </a:r>
                      <a:r>
                        <a:rPr sz="2150" spc="-25" dirty="0">
                          <a:solidFill>
                            <a:srgbClr val="575756"/>
                          </a:solidFill>
                          <a:latin typeface="Helvetica"/>
                          <a:cs typeface="Helvetica"/>
                        </a:rPr>
                        <a:t>of </a:t>
                      </a:r>
                      <a:r>
                        <a:rPr sz="2150" dirty="0">
                          <a:solidFill>
                            <a:srgbClr val="575756"/>
                          </a:solidFill>
                          <a:latin typeface="Helvetica"/>
                          <a:cs typeface="Helvetica"/>
                        </a:rPr>
                        <a:t>resources</a:t>
                      </a:r>
                      <a:r>
                        <a:rPr sz="2150" spc="-85" dirty="0">
                          <a:solidFill>
                            <a:srgbClr val="575756"/>
                          </a:solidFill>
                          <a:latin typeface="Helvetica"/>
                          <a:cs typeface="Helvetica"/>
                        </a:rPr>
                        <a:t> </a:t>
                      </a:r>
                      <a:r>
                        <a:rPr sz="2150" dirty="0">
                          <a:solidFill>
                            <a:srgbClr val="575756"/>
                          </a:solidFill>
                          <a:latin typeface="Helvetica"/>
                          <a:cs typeface="Helvetica"/>
                        </a:rPr>
                        <a:t>both</a:t>
                      </a:r>
                      <a:r>
                        <a:rPr sz="2150" spc="-80" dirty="0">
                          <a:solidFill>
                            <a:srgbClr val="575756"/>
                          </a:solidFill>
                          <a:latin typeface="Helvetica"/>
                          <a:cs typeface="Helvetica"/>
                        </a:rPr>
                        <a:t> </a:t>
                      </a:r>
                      <a:r>
                        <a:rPr sz="2150" spc="-10" dirty="0">
                          <a:solidFill>
                            <a:srgbClr val="575756"/>
                          </a:solidFill>
                          <a:latin typeface="Helvetica"/>
                          <a:cs typeface="Helvetica"/>
                        </a:rPr>
                        <a:t>today </a:t>
                      </a:r>
                      <a:r>
                        <a:rPr sz="2150" dirty="0">
                          <a:solidFill>
                            <a:srgbClr val="575756"/>
                          </a:solidFill>
                          <a:latin typeface="Helvetica"/>
                          <a:cs typeface="Helvetica"/>
                        </a:rPr>
                        <a:t>and</a:t>
                      </a:r>
                      <a:r>
                        <a:rPr sz="2150" spc="-45" dirty="0">
                          <a:solidFill>
                            <a:srgbClr val="575756"/>
                          </a:solidFill>
                          <a:latin typeface="Helvetica"/>
                          <a:cs typeface="Helvetica"/>
                        </a:rPr>
                        <a:t> </a:t>
                      </a:r>
                      <a:r>
                        <a:rPr sz="2150" dirty="0">
                          <a:solidFill>
                            <a:srgbClr val="575756"/>
                          </a:solidFill>
                          <a:latin typeface="Helvetica"/>
                          <a:cs typeface="Helvetica"/>
                        </a:rPr>
                        <a:t>in</a:t>
                      </a:r>
                      <a:r>
                        <a:rPr sz="2150" spc="-40" dirty="0">
                          <a:solidFill>
                            <a:srgbClr val="575756"/>
                          </a:solidFill>
                          <a:latin typeface="Helvetica"/>
                          <a:cs typeface="Helvetica"/>
                        </a:rPr>
                        <a:t> </a:t>
                      </a:r>
                      <a:r>
                        <a:rPr sz="2150" dirty="0">
                          <a:solidFill>
                            <a:srgbClr val="575756"/>
                          </a:solidFill>
                          <a:latin typeface="Helvetica"/>
                          <a:cs typeface="Helvetica"/>
                        </a:rPr>
                        <a:t>the</a:t>
                      </a:r>
                      <a:r>
                        <a:rPr sz="2150" spc="-40" dirty="0">
                          <a:solidFill>
                            <a:srgbClr val="575756"/>
                          </a:solidFill>
                          <a:latin typeface="Helvetica"/>
                          <a:cs typeface="Helvetica"/>
                        </a:rPr>
                        <a:t> </a:t>
                      </a:r>
                      <a:r>
                        <a:rPr sz="2150" spc="-10" dirty="0">
                          <a:solidFill>
                            <a:srgbClr val="575756"/>
                          </a:solidFill>
                          <a:latin typeface="Helvetica"/>
                          <a:cs typeface="Helvetica"/>
                        </a:rPr>
                        <a:t>future</a:t>
                      </a:r>
                      <a:endParaRPr sz="2150">
                        <a:latin typeface="Helvetica"/>
                        <a:cs typeface="Helvetica"/>
                      </a:endParaRPr>
                    </a:p>
                  </a:txBody>
                  <a:tcPr marL="0" marR="0" marT="0" marB="0"/>
                </a:tc>
                <a:tc>
                  <a:txBody>
                    <a:bodyPr/>
                    <a:lstStyle/>
                    <a:p>
                      <a:pPr marL="195580" marR="274955">
                        <a:lnSpc>
                          <a:spcPct val="100000"/>
                        </a:lnSpc>
                        <a:spcBef>
                          <a:spcPts val="1150"/>
                        </a:spcBef>
                      </a:pPr>
                      <a:r>
                        <a:rPr sz="2150" dirty="0">
                          <a:solidFill>
                            <a:srgbClr val="575756"/>
                          </a:solidFill>
                          <a:latin typeface="Helvetica"/>
                          <a:cs typeface="Helvetica"/>
                        </a:rPr>
                        <a:t>Provide</a:t>
                      </a:r>
                      <a:r>
                        <a:rPr sz="2150" spc="-110" dirty="0">
                          <a:solidFill>
                            <a:srgbClr val="575756"/>
                          </a:solidFill>
                          <a:latin typeface="Helvetica"/>
                          <a:cs typeface="Helvetica"/>
                        </a:rPr>
                        <a:t> </a:t>
                      </a:r>
                      <a:r>
                        <a:rPr sz="2150" dirty="0">
                          <a:solidFill>
                            <a:srgbClr val="575756"/>
                          </a:solidFill>
                          <a:latin typeface="Helvetica"/>
                          <a:cs typeface="Helvetica"/>
                        </a:rPr>
                        <a:t>training</a:t>
                      </a:r>
                      <a:r>
                        <a:rPr sz="2150" spc="-110" dirty="0">
                          <a:solidFill>
                            <a:srgbClr val="575756"/>
                          </a:solidFill>
                          <a:latin typeface="Helvetica"/>
                          <a:cs typeface="Helvetica"/>
                        </a:rPr>
                        <a:t> </a:t>
                      </a:r>
                      <a:r>
                        <a:rPr sz="2150" spc="-25" dirty="0">
                          <a:solidFill>
                            <a:srgbClr val="575756"/>
                          </a:solidFill>
                          <a:latin typeface="Helvetica"/>
                          <a:cs typeface="Helvetica"/>
                        </a:rPr>
                        <a:t>and </a:t>
                      </a:r>
                      <a:r>
                        <a:rPr sz="2150" dirty="0">
                          <a:solidFill>
                            <a:srgbClr val="575756"/>
                          </a:solidFill>
                          <a:latin typeface="Helvetica"/>
                          <a:cs typeface="Helvetica"/>
                        </a:rPr>
                        <a:t>education</a:t>
                      </a:r>
                      <a:r>
                        <a:rPr sz="2150" spc="-135" dirty="0">
                          <a:solidFill>
                            <a:srgbClr val="575756"/>
                          </a:solidFill>
                          <a:latin typeface="Helvetica"/>
                          <a:cs typeface="Helvetica"/>
                        </a:rPr>
                        <a:t> </a:t>
                      </a:r>
                      <a:r>
                        <a:rPr sz="2150" dirty="0">
                          <a:solidFill>
                            <a:srgbClr val="575756"/>
                          </a:solidFill>
                          <a:latin typeface="Helvetica"/>
                          <a:cs typeface="Helvetica"/>
                        </a:rPr>
                        <a:t>opportunities</a:t>
                      </a:r>
                      <a:r>
                        <a:rPr sz="2150" spc="-135" dirty="0">
                          <a:solidFill>
                            <a:srgbClr val="575756"/>
                          </a:solidFill>
                          <a:latin typeface="Helvetica"/>
                          <a:cs typeface="Helvetica"/>
                        </a:rPr>
                        <a:t> </a:t>
                      </a:r>
                      <a:r>
                        <a:rPr sz="2150" spc="-25" dirty="0">
                          <a:solidFill>
                            <a:srgbClr val="575756"/>
                          </a:solidFill>
                          <a:latin typeface="Helvetica"/>
                          <a:cs typeface="Helvetica"/>
                        </a:rPr>
                        <a:t>to </a:t>
                      </a:r>
                      <a:r>
                        <a:rPr sz="2150" dirty="0">
                          <a:solidFill>
                            <a:srgbClr val="575756"/>
                          </a:solidFill>
                          <a:latin typeface="Helvetica"/>
                          <a:cs typeface="Helvetica"/>
                        </a:rPr>
                        <a:t>develop</a:t>
                      </a:r>
                      <a:r>
                        <a:rPr sz="2150" spc="-70" dirty="0">
                          <a:solidFill>
                            <a:srgbClr val="575756"/>
                          </a:solidFill>
                          <a:latin typeface="Helvetica"/>
                          <a:cs typeface="Helvetica"/>
                        </a:rPr>
                        <a:t> </a:t>
                      </a:r>
                      <a:r>
                        <a:rPr sz="2150" dirty="0">
                          <a:solidFill>
                            <a:srgbClr val="575756"/>
                          </a:solidFill>
                          <a:latin typeface="Helvetica"/>
                          <a:cs typeface="Helvetica"/>
                        </a:rPr>
                        <a:t>skills</a:t>
                      </a:r>
                      <a:r>
                        <a:rPr sz="2150" spc="-70" dirty="0">
                          <a:solidFill>
                            <a:srgbClr val="575756"/>
                          </a:solidFill>
                          <a:latin typeface="Helvetica"/>
                          <a:cs typeface="Helvetica"/>
                        </a:rPr>
                        <a:t> </a:t>
                      </a:r>
                      <a:r>
                        <a:rPr sz="2150" dirty="0">
                          <a:solidFill>
                            <a:srgbClr val="575756"/>
                          </a:solidFill>
                          <a:latin typeface="Helvetica"/>
                          <a:cs typeface="Helvetica"/>
                        </a:rPr>
                        <a:t>e.g.</a:t>
                      </a:r>
                      <a:r>
                        <a:rPr sz="2150" spc="-65" dirty="0">
                          <a:solidFill>
                            <a:srgbClr val="575756"/>
                          </a:solidFill>
                          <a:latin typeface="Helvetica"/>
                          <a:cs typeface="Helvetica"/>
                        </a:rPr>
                        <a:t> </a:t>
                      </a:r>
                      <a:r>
                        <a:rPr sz="2150" spc="-10" dirty="0">
                          <a:solidFill>
                            <a:srgbClr val="575756"/>
                          </a:solidFill>
                          <a:latin typeface="Helvetica"/>
                          <a:cs typeface="Helvetica"/>
                        </a:rPr>
                        <a:t>utilisation </a:t>
                      </a:r>
                      <a:r>
                        <a:rPr sz="2150" dirty="0">
                          <a:solidFill>
                            <a:srgbClr val="575756"/>
                          </a:solidFill>
                          <a:latin typeface="Helvetica"/>
                          <a:cs typeface="Helvetica"/>
                        </a:rPr>
                        <a:t>of</a:t>
                      </a:r>
                      <a:r>
                        <a:rPr sz="2150" spc="-25" dirty="0">
                          <a:solidFill>
                            <a:srgbClr val="575756"/>
                          </a:solidFill>
                          <a:latin typeface="Helvetica"/>
                          <a:cs typeface="Helvetica"/>
                        </a:rPr>
                        <a:t> </a:t>
                      </a:r>
                      <a:r>
                        <a:rPr sz="2150" spc="-20" dirty="0">
                          <a:solidFill>
                            <a:srgbClr val="575756"/>
                          </a:solidFill>
                          <a:latin typeface="Helvetica"/>
                          <a:cs typeface="Helvetica"/>
                        </a:rPr>
                        <a:t>NWRS</a:t>
                      </a:r>
                      <a:endParaRPr sz="2150">
                        <a:latin typeface="Helvetica"/>
                        <a:cs typeface="Helvetica"/>
                      </a:endParaRPr>
                    </a:p>
                  </a:txBody>
                  <a:tcPr marL="0" marR="0" marT="146050" marB="0"/>
                </a:tc>
                <a:tc>
                  <a:txBody>
                    <a:bodyPr/>
                    <a:lstStyle/>
                    <a:p>
                      <a:pPr marL="302895">
                        <a:lnSpc>
                          <a:spcPct val="100000"/>
                        </a:lnSpc>
                        <a:spcBef>
                          <a:spcPts val="1150"/>
                        </a:spcBef>
                      </a:pPr>
                      <a:r>
                        <a:rPr sz="2150" dirty="0">
                          <a:solidFill>
                            <a:srgbClr val="575756"/>
                          </a:solidFill>
                          <a:latin typeface="Helvetica"/>
                          <a:cs typeface="Helvetica"/>
                        </a:rPr>
                        <a:t>NHSE</a:t>
                      </a:r>
                      <a:r>
                        <a:rPr sz="2150" spc="-65" dirty="0">
                          <a:solidFill>
                            <a:srgbClr val="575756"/>
                          </a:solidFill>
                          <a:latin typeface="Helvetica"/>
                          <a:cs typeface="Helvetica"/>
                        </a:rPr>
                        <a:t> </a:t>
                      </a:r>
                      <a:r>
                        <a:rPr sz="2150" spc="-25" dirty="0">
                          <a:solidFill>
                            <a:srgbClr val="575756"/>
                          </a:solidFill>
                          <a:latin typeface="Helvetica"/>
                          <a:cs typeface="Helvetica"/>
                        </a:rPr>
                        <a:t>WTE</a:t>
                      </a:r>
                      <a:endParaRPr sz="2150">
                        <a:latin typeface="Helvetica"/>
                        <a:cs typeface="Helvetica"/>
                      </a:endParaRPr>
                    </a:p>
                    <a:p>
                      <a:pPr marL="302895">
                        <a:lnSpc>
                          <a:spcPct val="100000"/>
                        </a:lnSpc>
                        <a:spcBef>
                          <a:spcPts val="1639"/>
                        </a:spcBef>
                      </a:pPr>
                      <a:r>
                        <a:rPr sz="2150" spc="-25" dirty="0">
                          <a:solidFill>
                            <a:srgbClr val="575756"/>
                          </a:solidFill>
                          <a:latin typeface="Helvetica"/>
                          <a:cs typeface="Helvetica"/>
                        </a:rPr>
                        <a:t>ICS</a:t>
                      </a:r>
                      <a:endParaRPr sz="2150">
                        <a:latin typeface="Helvetica"/>
                        <a:cs typeface="Helvetica"/>
                      </a:endParaRPr>
                    </a:p>
                    <a:p>
                      <a:pPr marL="302895">
                        <a:lnSpc>
                          <a:spcPct val="100000"/>
                        </a:lnSpc>
                        <a:spcBef>
                          <a:spcPts val="1639"/>
                        </a:spcBef>
                      </a:pPr>
                      <a:r>
                        <a:rPr sz="2150" dirty="0">
                          <a:solidFill>
                            <a:srgbClr val="575756"/>
                          </a:solidFill>
                          <a:latin typeface="Helvetica"/>
                          <a:cs typeface="Helvetica"/>
                        </a:rPr>
                        <a:t>At</a:t>
                      </a:r>
                      <a:r>
                        <a:rPr sz="2150" spc="-55" dirty="0">
                          <a:solidFill>
                            <a:srgbClr val="575756"/>
                          </a:solidFill>
                          <a:latin typeface="Helvetica"/>
                          <a:cs typeface="Helvetica"/>
                        </a:rPr>
                        <a:t> </a:t>
                      </a:r>
                      <a:r>
                        <a:rPr sz="2150" dirty="0">
                          <a:solidFill>
                            <a:srgbClr val="575756"/>
                          </a:solidFill>
                          <a:latin typeface="Helvetica"/>
                          <a:cs typeface="Helvetica"/>
                        </a:rPr>
                        <a:t>Scale</a:t>
                      </a:r>
                      <a:r>
                        <a:rPr sz="2150" spc="-50" dirty="0">
                          <a:solidFill>
                            <a:srgbClr val="575756"/>
                          </a:solidFill>
                          <a:latin typeface="Helvetica"/>
                          <a:cs typeface="Helvetica"/>
                        </a:rPr>
                        <a:t> </a:t>
                      </a:r>
                      <a:r>
                        <a:rPr sz="2150" spc="-10" dirty="0">
                          <a:solidFill>
                            <a:srgbClr val="575756"/>
                          </a:solidFill>
                          <a:latin typeface="Helvetica"/>
                          <a:cs typeface="Helvetica"/>
                        </a:rPr>
                        <a:t>providers</a:t>
                      </a:r>
                      <a:endParaRPr sz="2150">
                        <a:latin typeface="Helvetica"/>
                        <a:cs typeface="Helvetica"/>
                      </a:endParaRPr>
                    </a:p>
                  </a:txBody>
                  <a:tcPr marL="0" marR="0" marT="146050" marB="0"/>
                </a:tc>
                <a:tc gridSpan="2">
                  <a:txBody>
                    <a:bodyPr/>
                    <a:lstStyle/>
                    <a:p>
                      <a:pPr marL="2522220">
                        <a:lnSpc>
                          <a:spcPts val="2075"/>
                        </a:lnSpc>
                      </a:pPr>
                      <a:r>
                        <a:rPr sz="2150" dirty="0">
                          <a:solidFill>
                            <a:srgbClr val="575756"/>
                          </a:solidFill>
                          <a:latin typeface="Helvetica"/>
                          <a:cs typeface="Helvetica"/>
                        </a:rPr>
                        <a:t>is</a:t>
                      </a:r>
                      <a:r>
                        <a:rPr sz="2150" spc="-70" dirty="0">
                          <a:solidFill>
                            <a:srgbClr val="575756"/>
                          </a:solidFill>
                          <a:latin typeface="Helvetica"/>
                          <a:cs typeface="Helvetica"/>
                        </a:rPr>
                        <a:t> </a:t>
                      </a:r>
                      <a:r>
                        <a:rPr sz="2150" dirty="0">
                          <a:solidFill>
                            <a:srgbClr val="575756"/>
                          </a:solidFill>
                          <a:latin typeface="Helvetica"/>
                          <a:cs typeface="Helvetica"/>
                        </a:rPr>
                        <a:t>needed</a:t>
                      </a:r>
                      <a:r>
                        <a:rPr sz="2150" spc="-65" dirty="0">
                          <a:solidFill>
                            <a:srgbClr val="575756"/>
                          </a:solidFill>
                          <a:latin typeface="Helvetica"/>
                          <a:cs typeface="Helvetica"/>
                        </a:rPr>
                        <a:t> </a:t>
                      </a:r>
                      <a:r>
                        <a:rPr sz="2150" dirty="0">
                          <a:solidFill>
                            <a:srgbClr val="575756"/>
                          </a:solidFill>
                          <a:latin typeface="Helvetica"/>
                          <a:cs typeface="Helvetica"/>
                        </a:rPr>
                        <a:t>in</a:t>
                      </a:r>
                      <a:r>
                        <a:rPr sz="2150" spc="-65" dirty="0">
                          <a:solidFill>
                            <a:srgbClr val="575756"/>
                          </a:solidFill>
                          <a:latin typeface="Helvetica"/>
                          <a:cs typeface="Helvetica"/>
                        </a:rPr>
                        <a:t> </a:t>
                      </a:r>
                      <a:r>
                        <a:rPr sz="2150" dirty="0">
                          <a:solidFill>
                            <a:srgbClr val="575756"/>
                          </a:solidFill>
                          <a:latin typeface="Helvetica"/>
                          <a:cs typeface="Helvetica"/>
                        </a:rPr>
                        <a:t>the</a:t>
                      </a:r>
                      <a:r>
                        <a:rPr sz="2150" spc="-65" dirty="0">
                          <a:solidFill>
                            <a:srgbClr val="575756"/>
                          </a:solidFill>
                          <a:latin typeface="Helvetica"/>
                          <a:cs typeface="Helvetica"/>
                        </a:rPr>
                        <a:t> </a:t>
                      </a:r>
                      <a:r>
                        <a:rPr sz="2150" dirty="0">
                          <a:solidFill>
                            <a:srgbClr val="575756"/>
                          </a:solidFill>
                          <a:latin typeface="Helvetica"/>
                          <a:cs typeface="Helvetica"/>
                        </a:rPr>
                        <a:t>future</a:t>
                      </a:r>
                      <a:r>
                        <a:rPr sz="2150" spc="-70" dirty="0">
                          <a:solidFill>
                            <a:srgbClr val="575756"/>
                          </a:solidFill>
                          <a:latin typeface="Helvetica"/>
                          <a:cs typeface="Helvetica"/>
                        </a:rPr>
                        <a:t> </a:t>
                      </a:r>
                      <a:r>
                        <a:rPr sz="2150" dirty="0">
                          <a:solidFill>
                            <a:srgbClr val="575756"/>
                          </a:solidFill>
                          <a:latin typeface="Helvetica"/>
                          <a:cs typeface="Helvetica"/>
                        </a:rPr>
                        <a:t>allowing</a:t>
                      </a:r>
                      <a:r>
                        <a:rPr sz="2150" spc="-65" dirty="0">
                          <a:solidFill>
                            <a:srgbClr val="575756"/>
                          </a:solidFill>
                          <a:latin typeface="Helvetica"/>
                          <a:cs typeface="Helvetica"/>
                        </a:rPr>
                        <a:t> </a:t>
                      </a:r>
                      <a:r>
                        <a:rPr sz="2150" spc="-20" dirty="0">
                          <a:solidFill>
                            <a:srgbClr val="575756"/>
                          </a:solidFill>
                          <a:latin typeface="Helvetica"/>
                          <a:cs typeface="Helvetica"/>
                        </a:rPr>
                        <a:t>time</a:t>
                      </a:r>
                      <a:endParaRPr sz="2150">
                        <a:latin typeface="Helvetica"/>
                        <a:cs typeface="Helvetica"/>
                      </a:endParaRPr>
                    </a:p>
                    <a:p>
                      <a:pPr marL="2522220" marR="220979">
                        <a:lnSpc>
                          <a:spcPts val="2570"/>
                        </a:lnSpc>
                        <a:spcBef>
                          <a:spcPts val="90"/>
                        </a:spcBef>
                      </a:pPr>
                      <a:r>
                        <a:rPr sz="2150" dirty="0">
                          <a:solidFill>
                            <a:srgbClr val="575756"/>
                          </a:solidFill>
                          <a:latin typeface="Helvetica"/>
                          <a:cs typeface="Helvetica"/>
                        </a:rPr>
                        <a:t>to</a:t>
                      </a:r>
                      <a:r>
                        <a:rPr sz="2150" spc="-65" dirty="0">
                          <a:solidFill>
                            <a:srgbClr val="575756"/>
                          </a:solidFill>
                          <a:latin typeface="Helvetica"/>
                          <a:cs typeface="Helvetica"/>
                        </a:rPr>
                        <a:t> </a:t>
                      </a:r>
                      <a:r>
                        <a:rPr sz="2150" dirty="0">
                          <a:solidFill>
                            <a:srgbClr val="575756"/>
                          </a:solidFill>
                          <a:latin typeface="Helvetica"/>
                          <a:cs typeface="Helvetica"/>
                        </a:rPr>
                        <a:t>make</a:t>
                      </a:r>
                      <a:r>
                        <a:rPr sz="2150" spc="-60" dirty="0">
                          <a:solidFill>
                            <a:srgbClr val="575756"/>
                          </a:solidFill>
                          <a:latin typeface="Helvetica"/>
                          <a:cs typeface="Helvetica"/>
                        </a:rPr>
                        <a:t> </a:t>
                      </a:r>
                      <a:r>
                        <a:rPr sz="2150" dirty="0">
                          <a:solidFill>
                            <a:srgbClr val="575756"/>
                          </a:solidFill>
                          <a:latin typeface="Helvetica"/>
                          <a:cs typeface="Helvetica"/>
                        </a:rPr>
                        <a:t>the</a:t>
                      </a:r>
                      <a:r>
                        <a:rPr sz="2150" spc="-65" dirty="0">
                          <a:solidFill>
                            <a:srgbClr val="575756"/>
                          </a:solidFill>
                          <a:latin typeface="Helvetica"/>
                          <a:cs typeface="Helvetica"/>
                        </a:rPr>
                        <a:t> </a:t>
                      </a:r>
                      <a:r>
                        <a:rPr sz="2150" dirty="0">
                          <a:solidFill>
                            <a:srgbClr val="575756"/>
                          </a:solidFill>
                          <a:latin typeface="Helvetica"/>
                          <a:cs typeface="Helvetica"/>
                        </a:rPr>
                        <a:t>necessary</a:t>
                      </a:r>
                      <a:r>
                        <a:rPr sz="2150" spc="-60" dirty="0">
                          <a:solidFill>
                            <a:srgbClr val="575756"/>
                          </a:solidFill>
                          <a:latin typeface="Helvetica"/>
                          <a:cs typeface="Helvetica"/>
                        </a:rPr>
                        <a:t> </a:t>
                      </a:r>
                      <a:r>
                        <a:rPr sz="2150" spc="-10" dirty="0">
                          <a:solidFill>
                            <a:srgbClr val="575756"/>
                          </a:solidFill>
                          <a:latin typeface="Helvetica"/>
                          <a:cs typeface="Helvetica"/>
                        </a:rPr>
                        <a:t>workforce </a:t>
                      </a:r>
                      <a:r>
                        <a:rPr sz="2150" dirty="0">
                          <a:solidFill>
                            <a:srgbClr val="575756"/>
                          </a:solidFill>
                          <a:latin typeface="Helvetica"/>
                          <a:cs typeface="Helvetica"/>
                        </a:rPr>
                        <a:t>changes</a:t>
                      </a:r>
                      <a:r>
                        <a:rPr sz="2150" spc="-65" dirty="0">
                          <a:solidFill>
                            <a:srgbClr val="575756"/>
                          </a:solidFill>
                          <a:latin typeface="Helvetica"/>
                          <a:cs typeface="Helvetica"/>
                        </a:rPr>
                        <a:t> </a:t>
                      </a:r>
                      <a:r>
                        <a:rPr sz="2150" dirty="0">
                          <a:solidFill>
                            <a:srgbClr val="575756"/>
                          </a:solidFill>
                          <a:latin typeface="Helvetica"/>
                          <a:cs typeface="Helvetica"/>
                        </a:rPr>
                        <a:t>–</a:t>
                      </a:r>
                      <a:r>
                        <a:rPr sz="2150" spc="-60" dirty="0">
                          <a:solidFill>
                            <a:srgbClr val="575756"/>
                          </a:solidFill>
                          <a:latin typeface="Helvetica"/>
                          <a:cs typeface="Helvetica"/>
                        </a:rPr>
                        <a:t> </a:t>
                      </a:r>
                      <a:r>
                        <a:rPr sz="2150" dirty="0">
                          <a:solidFill>
                            <a:srgbClr val="575756"/>
                          </a:solidFill>
                          <a:latin typeface="Helvetica"/>
                          <a:cs typeface="Helvetica"/>
                        </a:rPr>
                        <a:t>recruitment,</a:t>
                      </a:r>
                      <a:r>
                        <a:rPr sz="2150" spc="-60" dirty="0">
                          <a:solidFill>
                            <a:srgbClr val="575756"/>
                          </a:solidFill>
                          <a:latin typeface="Helvetica"/>
                          <a:cs typeface="Helvetica"/>
                        </a:rPr>
                        <a:t> </a:t>
                      </a:r>
                      <a:r>
                        <a:rPr sz="2150" dirty="0">
                          <a:solidFill>
                            <a:srgbClr val="575756"/>
                          </a:solidFill>
                          <a:latin typeface="Helvetica"/>
                          <a:cs typeface="Helvetica"/>
                        </a:rPr>
                        <a:t>up</a:t>
                      </a:r>
                      <a:r>
                        <a:rPr sz="2150" spc="-60" dirty="0">
                          <a:solidFill>
                            <a:srgbClr val="575756"/>
                          </a:solidFill>
                          <a:latin typeface="Helvetica"/>
                          <a:cs typeface="Helvetica"/>
                        </a:rPr>
                        <a:t> </a:t>
                      </a:r>
                      <a:r>
                        <a:rPr sz="2150" dirty="0">
                          <a:solidFill>
                            <a:srgbClr val="575756"/>
                          </a:solidFill>
                          <a:latin typeface="Helvetica"/>
                          <a:cs typeface="Helvetica"/>
                        </a:rPr>
                        <a:t>or</a:t>
                      </a:r>
                      <a:r>
                        <a:rPr sz="2150" spc="-65" dirty="0">
                          <a:solidFill>
                            <a:srgbClr val="575756"/>
                          </a:solidFill>
                          <a:latin typeface="Helvetica"/>
                          <a:cs typeface="Helvetica"/>
                        </a:rPr>
                        <a:t> </a:t>
                      </a:r>
                      <a:r>
                        <a:rPr sz="2150" spc="-10" dirty="0">
                          <a:solidFill>
                            <a:srgbClr val="575756"/>
                          </a:solidFill>
                          <a:latin typeface="Helvetica"/>
                          <a:cs typeface="Helvetica"/>
                        </a:rPr>
                        <a:t>reskilling </a:t>
                      </a:r>
                      <a:r>
                        <a:rPr sz="2150" spc="-25" dirty="0">
                          <a:solidFill>
                            <a:srgbClr val="575756"/>
                          </a:solidFill>
                          <a:latin typeface="Helvetica"/>
                          <a:cs typeface="Helvetica"/>
                        </a:rPr>
                        <a:t>etc</a:t>
                      </a:r>
                      <a:endParaRPr sz="2150">
                        <a:latin typeface="Helvetica"/>
                        <a:cs typeface="Helvetica"/>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549910">
                <a:tc>
                  <a:txBody>
                    <a:bodyPr/>
                    <a:lstStyle/>
                    <a:p>
                      <a:pPr marL="207010">
                        <a:lnSpc>
                          <a:spcPct val="100000"/>
                        </a:lnSpc>
                        <a:spcBef>
                          <a:spcPts val="1475"/>
                        </a:spcBef>
                      </a:pPr>
                      <a:r>
                        <a:rPr sz="2150" dirty="0">
                          <a:solidFill>
                            <a:srgbClr val="575756"/>
                          </a:solidFill>
                          <a:latin typeface="Helvetica"/>
                          <a:cs typeface="Helvetica"/>
                        </a:rPr>
                        <a:t>Ensure</a:t>
                      </a:r>
                      <a:r>
                        <a:rPr sz="2150" spc="-80" dirty="0">
                          <a:solidFill>
                            <a:srgbClr val="575756"/>
                          </a:solidFill>
                          <a:latin typeface="Helvetica"/>
                          <a:cs typeface="Helvetica"/>
                        </a:rPr>
                        <a:t> </a:t>
                      </a:r>
                      <a:r>
                        <a:rPr sz="2150" dirty="0">
                          <a:solidFill>
                            <a:srgbClr val="575756"/>
                          </a:solidFill>
                          <a:latin typeface="Helvetica"/>
                          <a:cs typeface="Helvetica"/>
                        </a:rPr>
                        <a:t>plans</a:t>
                      </a:r>
                      <a:r>
                        <a:rPr sz="2150" spc="-75" dirty="0">
                          <a:solidFill>
                            <a:srgbClr val="575756"/>
                          </a:solidFill>
                          <a:latin typeface="Helvetica"/>
                          <a:cs typeface="Helvetica"/>
                        </a:rPr>
                        <a:t> </a:t>
                      </a:r>
                      <a:r>
                        <a:rPr sz="2150" spc="-25" dirty="0">
                          <a:solidFill>
                            <a:srgbClr val="575756"/>
                          </a:solidFill>
                          <a:latin typeface="Helvetica"/>
                          <a:cs typeface="Helvetica"/>
                        </a:rPr>
                        <a:t>and</a:t>
                      </a:r>
                      <a:endParaRPr sz="2150">
                        <a:latin typeface="Helvetica"/>
                        <a:cs typeface="Helvetica"/>
                      </a:endParaRPr>
                    </a:p>
                  </a:txBody>
                  <a:tcPr marL="0" marR="0" marT="187325" marB="0">
                    <a:solidFill>
                      <a:srgbClr val="1273B8">
                        <a:alpha val="9999"/>
                      </a:srgbClr>
                    </a:solidFill>
                  </a:tcPr>
                </a:tc>
                <a:tc>
                  <a:txBody>
                    <a:bodyPr/>
                    <a:lstStyle/>
                    <a:p>
                      <a:pPr marL="195580">
                        <a:lnSpc>
                          <a:spcPct val="100000"/>
                        </a:lnSpc>
                        <a:spcBef>
                          <a:spcPts val="1475"/>
                        </a:spcBef>
                      </a:pPr>
                      <a:r>
                        <a:rPr sz="2150" dirty="0">
                          <a:solidFill>
                            <a:srgbClr val="575756"/>
                          </a:solidFill>
                          <a:latin typeface="Helvetica"/>
                          <a:cs typeface="Helvetica"/>
                        </a:rPr>
                        <a:t>Develop</a:t>
                      </a:r>
                      <a:r>
                        <a:rPr sz="2150" spc="-80" dirty="0">
                          <a:solidFill>
                            <a:srgbClr val="575756"/>
                          </a:solidFill>
                          <a:latin typeface="Helvetica"/>
                          <a:cs typeface="Helvetica"/>
                        </a:rPr>
                        <a:t> </a:t>
                      </a:r>
                      <a:r>
                        <a:rPr sz="2150" dirty="0">
                          <a:solidFill>
                            <a:srgbClr val="575756"/>
                          </a:solidFill>
                          <a:latin typeface="Helvetica"/>
                          <a:cs typeface="Helvetica"/>
                        </a:rPr>
                        <a:t>and</a:t>
                      </a:r>
                      <a:r>
                        <a:rPr sz="2150" spc="-80" dirty="0">
                          <a:solidFill>
                            <a:srgbClr val="575756"/>
                          </a:solidFill>
                          <a:latin typeface="Helvetica"/>
                          <a:cs typeface="Helvetica"/>
                        </a:rPr>
                        <a:t> </a:t>
                      </a:r>
                      <a:r>
                        <a:rPr sz="2150" dirty="0">
                          <a:solidFill>
                            <a:srgbClr val="575756"/>
                          </a:solidFill>
                          <a:latin typeface="Helvetica"/>
                          <a:cs typeface="Helvetica"/>
                        </a:rPr>
                        <a:t>deliver</a:t>
                      </a:r>
                      <a:r>
                        <a:rPr sz="2150" spc="-75" dirty="0">
                          <a:solidFill>
                            <a:srgbClr val="575756"/>
                          </a:solidFill>
                          <a:latin typeface="Helvetica"/>
                          <a:cs typeface="Helvetica"/>
                        </a:rPr>
                        <a:t> </a:t>
                      </a:r>
                      <a:r>
                        <a:rPr sz="2150" spc="-10" dirty="0">
                          <a:solidFill>
                            <a:srgbClr val="575756"/>
                          </a:solidFill>
                          <a:latin typeface="Helvetica"/>
                          <a:cs typeface="Helvetica"/>
                        </a:rPr>
                        <a:t>training</a:t>
                      </a:r>
                      <a:endParaRPr sz="2150">
                        <a:latin typeface="Helvetica"/>
                        <a:cs typeface="Helvetica"/>
                      </a:endParaRPr>
                    </a:p>
                  </a:txBody>
                  <a:tcPr marL="0" marR="0" marT="187325" marB="0">
                    <a:solidFill>
                      <a:srgbClr val="1273B8">
                        <a:alpha val="9999"/>
                      </a:srgbClr>
                    </a:solidFill>
                  </a:tcPr>
                </a:tc>
                <a:tc>
                  <a:txBody>
                    <a:bodyPr/>
                    <a:lstStyle/>
                    <a:p>
                      <a:pPr marL="302895">
                        <a:lnSpc>
                          <a:spcPct val="100000"/>
                        </a:lnSpc>
                        <a:spcBef>
                          <a:spcPts val="1475"/>
                        </a:spcBef>
                      </a:pPr>
                      <a:r>
                        <a:rPr sz="2150" dirty="0">
                          <a:solidFill>
                            <a:srgbClr val="575756"/>
                          </a:solidFill>
                          <a:latin typeface="Helvetica"/>
                          <a:cs typeface="Helvetica"/>
                        </a:rPr>
                        <a:t>Key</a:t>
                      </a:r>
                      <a:r>
                        <a:rPr sz="2150" spc="-80" dirty="0">
                          <a:solidFill>
                            <a:srgbClr val="575756"/>
                          </a:solidFill>
                          <a:latin typeface="Helvetica"/>
                          <a:cs typeface="Helvetica"/>
                        </a:rPr>
                        <a:t> </a:t>
                      </a:r>
                      <a:r>
                        <a:rPr sz="2150" dirty="0">
                          <a:solidFill>
                            <a:srgbClr val="575756"/>
                          </a:solidFill>
                          <a:latin typeface="Helvetica"/>
                          <a:cs typeface="Helvetica"/>
                        </a:rPr>
                        <a:t>stakeholders</a:t>
                      </a:r>
                      <a:r>
                        <a:rPr sz="2150" spc="-80" dirty="0">
                          <a:solidFill>
                            <a:srgbClr val="575756"/>
                          </a:solidFill>
                          <a:latin typeface="Helvetica"/>
                          <a:cs typeface="Helvetica"/>
                        </a:rPr>
                        <a:t> </a:t>
                      </a:r>
                      <a:r>
                        <a:rPr sz="2150" dirty="0">
                          <a:solidFill>
                            <a:srgbClr val="575756"/>
                          </a:solidFill>
                          <a:latin typeface="Helvetica"/>
                          <a:cs typeface="Helvetica"/>
                        </a:rPr>
                        <a:t>across</a:t>
                      </a:r>
                      <a:r>
                        <a:rPr sz="2150" spc="-80" dirty="0">
                          <a:solidFill>
                            <a:srgbClr val="575756"/>
                          </a:solidFill>
                          <a:latin typeface="Helvetica"/>
                          <a:cs typeface="Helvetica"/>
                        </a:rPr>
                        <a:t> </a:t>
                      </a:r>
                      <a:r>
                        <a:rPr sz="2150" spc="-25" dirty="0">
                          <a:solidFill>
                            <a:srgbClr val="575756"/>
                          </a:solidFill>
                          <a:latin typeface="Helvetica"/>
                          <a:cs typeface="Helvetica"/>
                        </a:rPr>
                        <a:t>the</a:t>
                      </a:r>
                      <a:endParaRPr sz="2150">
                        <a:latin typeface="Helvetica"/>
                        <a:cs typeface="Helvetica"/>
                      </a:endParaRPr>
                    </a:p>
                  </a:txBody>
                  <a:tcPr marL="0" marR="0" marT="187325" marB="0">
                    <a:solidFill>
                      <a:srgbClr val="1273B8">
                        <a:alpha val="9999"/>
                      </a:srgbClr>
                    </a:solidFill>
                  </a:tcPr>
                </a:tc>
                <a:tc>
                  <a:txBody>
                    <a:bodyPr/>
                    <a:lstStyle/>
                    <a:p>
                      <a:pPr marL="188595">
                        <a:lnSpc>
                          <a:spcPct val="100000"/>
                        </a:lnSpc>
                        <a:spcBef>
                          <a:spcPts val="1475"/>
                        </a:spcBef>
                      </a:pPr>
                      <a:r>
                        <a:rPr sz="2150" spc="-10" dirty="0">
                          <a:solidFill>
                            <a:srgbClr val="575756"/>
                          </a:solidFill>
                          <a:latin typeface="Helvetica"/>
                          <a:cs typeface="Helvetica"/>
                        </a:rPr>
                        <a:t>Ongoing</a:t>
                      </a:r>
                      <a:endParaRPr sz="2150">
                        <a:latin typeface="Helvetica"/>
                        <a:cs typeface="Helvetica"/>
                      </a:endParaRPr>
                    </a:p>
                  </a:txBody>
                  <a:tcPr marL="0" marR="0" marT="187325" marB="0">
                    <a:solidFill>
                      <a:srgbClr val="1273B8">
                        <a:alpha val="9999"/>
                      </a:srgbClr>
                    </a:solidFill>
                  </a:tcPr>
                </a:tc>
                <a:tc>
                  <a:txBody>
                    <a:bodyPr/>
                    <a:lstStyle/>
                    <a:p>
                      <a:pPr marL="669290">
                        <a:lnSpc>
                          <a:spcPct val="100000"/>
                        </a:lnSpc>
                        <a:spcBef>
                          <a:spcPts val="1475"/>
                        </a:spcBef>
                      </a:pPr>
                      <a:r>
                        <a:rPr sz="2150" dirty="0">
                          <a:solidFill>
                            <a:srgbClr val="575756"/>
                          </a:solidFill>
                          <a:latin typeface="Helvetica"/>
                          <a:cs typeface="Helvetica"/>
                        </a:rPr>
                        <a:t>A</a:t>
                      </a:r>
                      <a:r>
                        <a:rPr sz="2150" spc="-150" dirty="0">
                          <a:solidFill>
                            <a:srgbClr val="575756"/>
                          </a:solidFill>
                          <a:latin typeface="Helvetica"/>
                          <a:cs typeface="Helvetica"/>
                        </a:rPr>
                        <a:t> </a:t>
                      </a:r>
                      <a:r>
                        <a:rPr sz="2150" dirty="0">
                          <a:solidFill>
                            <a:srgbClr val="575756"/>
                          </a:solidFill>
                          <a:latin typeface="Helvetica"/>
                          <a:cs typeface="Helvetica"/>
                        </a:rPr>
                        <a:t>highly</a:t>
                      </a:r>
                      <a:r>
                        <a:rPr sz="2150" spc="-90" dirty="0">
                          <a:solidFill>
                            <a:srgbClr val="575756"/>
                          </a:solidFill>
                          <a:latin typeface="Helvetica"/>
                          <a:cs typeface="Helvetica"/>
                        </a:rPr>
                        <a:t> </a:t>
                      </a:r>
                      <a:r>
                        <a:rPr sz="2150" dirty="0">
                          <a:solidFill>
                            <a:srgbClr val="575756"/>
                          </a:solidFill>
                          <a:latin typeface="Helvetica"/>
                          <a:cs typeface="Helvetica"/>
                        </a:rPr>
                        <a:t>and</a:t>
                      </a:r>
                      <a:r>
                        <a:rPr sz="2150" spc="-70" dirty="0">
                          <a:solidFill>
                            <a:srgbClr val="575756"/>
                          </a:solidFill>
                          <a:latin typeface="Helvetica"/>
                          <a:cs typeface="Helvetica"/>
                        </a:rPr>
                        <a:t> </a:t>
                      </a:r>
                      <a:r>
                        <a:rPr sz="2150" dirty="0">
                          <a:solidFill>
                            <a:srgbClr val="575756"/>
                          </a:solidFill>
                          <a:latin typeface="Helvetica"/>
                          <a:cs typeface="Helvetica"/>
                        </a:rPr>
                        <a:t>appropriately</a:t>
                      </a:r>
                      <a:r>
                        <a:rPr sz="2150" spc="-70" dirty="0">
                          <a:solidFill>
                            <a:srgbClr val="575756"/>
                          </a:solidFill>
                          <a:latin typeface="Helvetica"/>
                          <a:cs typeface="Helvetica"/>
                        </a:rPr>
                        <a:t> </a:t>
                      </a:r>
                      <a:r>
                        <a:rPr sz="2150" spc="-10" dirty="0">
                          <a:solidFill>
                            <a:srgbClr val="575756"/>
                          </a:solidFill>
                          <a:latin typeface="Helvetica"/>
                          <a:cs typeface="Helvetica"/>
                        </a:rPr>
                        <a:t>skilled</a:t>
                      </a:r>
                      <a:endParaRPr sz="2150">
                        <a:latin typeface="Helvetica"/>
                        <a:cs typeface="Helvetica"/>
                      </a:endParaRPr>
                    </a:p>
                  </a:txBody>
                  <a:tcPr marL="0" marR="0" marT="187325" marB="0">
                    <a:solidFill>
                      <a:srgbClr val="1273B8">
                        <a:alpha val="9999"/>
                      </a:srgbClr>
                    </a:solidFill>
                  </a:tcPr>
                </a:tc>
                <a:extLst>
                  <a:ext uri="{0D108BD9-81ED-4DB2-BD59-A6C34878D82A}">
                    <a16:rowId xmlns:a16="http://schemas.microsoft.com/office/drawing/2014/main" val="10001"/>
                  </a:ext>
                </a:extLst>
              </a:tr>
              <a:tr h="326390">
                <a:tc>
                  <a:txBody>
                    <a:bodyPr/>
                    <a:lstStyle/>
                    <a:p>
                      <a:pPr marL="207010">
                        <a:lnSpc>
                          <a:spcPts val="2295"/>
                        </a:lnSpc>
                      </a:pPr>
                      <a:r>
                        <a:rPr sz="2150" dirty="0">
                          <a:solidFill>
                            <a:srgbClr val="575756"/>
                          </a:solidFill>
                          <a:latin typeface="Helvetica"/>
                          <a:cs typeface="Helvetica"/>
                        </a:rPr>
                        <a:t>a</a:t>
                      </a:r>
                      <a:r>
                        <a:rPr sz="2150" spc="-45" dirty="0">
                          <a:solidFill>
                            <a:srgbClr val="575756"/>
                          </a:solidFill>
                          <a:latin typeface="Helvetica"/>
                          <a:cs typeface="Helvetica"/>
                        </a:rPr>
                        <a:t> </a:t>
                      </a:r>
                      <a:r>
                        <a:rPr sz="2150" spc="-10" dirty="0">
                          <a:solidFill>
                            <a:srgbClr val="575756"/>
                          </a:solidFill>
                          <a:latin typeface="Helvetica"/>
                          <a:cs typeface="Helvetica"/>
                        </a:rPr>
                        <a:t>programme</a:t>
                      </a:r>
                      <a:r>
                        <a:rPr sz="2150" spc="-40" dirty="0">
                          <a:solidFill>
                            <a:srgbClr val="575756"/>
                          </a:solidFill>
                          <a:latin typeface="Helvetica"/>
                          <a:cs typeface="Helvetica"/>
                        </a:rPr>
                        <a:t> </a:t>
                      </a:r>
                      <a:r>
                        <a:rPr sz="2150" spc="-25" dirty="0">
                          <a:solidFill>
                            <a:srgbClr val="575756"/>
                          </a:solidFill>
                          <a:latin typeface="Helvetica"/>
                          <a:cs typeface="Helvetica"/>
                        </a:rPr>
                        <a:t>in</a:t>
                      </a:r>
                      <a:endParaRPr sz="2150">
                        <a:latin typeface="Helvetica"/>
                        <a:cs typeface="Helvetica"/>
                      </a:endParaRPr>
                    </a:p>
                  </a:txBody>
                  <a:tcPr marL="0" marR="0" marT="0" marB="0">
                    <a:solidFill>
                      <a:srgbClr val="1273B8">
                        <a:alpha val="9999"/>
                      </a:srgbClr>
                    </a:solidFill>
                  </a:tcPr>
                </a:tc>
                <a:tc>
                  <a:txBody>
                    <a:bodyPr/>
                    <a:lstStyle/>
                    <a:p>
                      <a:pPr marL="195580">
                        <a:lnSpc>
                          <a:spcPts val="2295"/>
                        </a:lnSpc>
                      </a:pPr>
                      <a:r>
                        <a:rPr sz="2150" dirty="0">
                          <a:solidFill>
                            <a:srgbClr val="575756"/>
                          </a:solidFill>
                          <a:latin typeface="Helvetica"/>
                          <a:cs typeface="Helvetica"/>
                        </a:rPr>
                        <a:t>and</a:t>
                      </a:r>
                      <a:r>
                        <a:rPr sz="2150" spc="-80" dirty="0">
                          <a:solidFill>
                            <a:srgbClr val="575756"/>
                          </a:solidFill>
                          <a:latin typeface="Helvetica"/>
                          <a:cs typeface="Helvetica"/>
                        </a:rPr>
                        <a:t> </a:t>
                      </a:r>
                      <a:r>
                        <a:rPr sz="2150" dirty="0">
                          <a:solidFill>
                            <a:srgbClr val="575756"/>
                          </a:solidFill>
                          <a:latin typeface="Helvetica"/>
                          <a:cs typeface="Helvetica"/>
                        </a:rPr>
                        <a:t>education</a:t>
                      </a:r>
                      <a:r>
                        <a:rPr sz="2150" spc="-75" dirty="0">
                          <a:solidFill>
                            <a:srgbClr val="575756"/>
                          </a:solidFill>
                          <a:latin typeface="Helvetica"/>
                          <a:cs typeface="Helvetica"/>
                        </a:rPr>
                        <a:t> </a:t>
                      </a:r>
                      <a:r>
                        <a:rPr sz="2150" dirty="0">
                          <a:solidFill>
                            <a:srgbClr val="575756"/>
                          </a:solidFill>
                          <a:latin typeface="Helvetica"/>
                          <a:cs typeface="Helvetica"/>
                        </a:rPr>
                        <a:t>that</a:t>
                      </a:r>
                      <a:r>
                        <a:rPr sz="2150" spc="-80" dirty="0">
                          <a:solidFill>
                            <a:srgbClr val="575756"/>
                          </a:solidFill>
                          <a:latin typeface="Helvetica"/>
                          <a:cs typeface="Helvetica"/>
                        </a:rPr>
                        <a:t> </a:t>
                      </a:r>
                      <a:r>
                        <a:rPr sz="2150" spc="-10" dirty="0">
                          <a:solidFill>
                            <a:srgbClr val="575756"/>
                          </a:solidFill>
                          <a:latin typeface="Helvetica"/>
                          <a:cs typeface="Helvetica"/>
                        </a:rPr>
                        <a:t>meets</a:t>
                      </a:r>
                      <a:endParaRPr sz="2150">
                        <a:latin typeface="Helvetica"/>
                        <a:cs typeface="Helvetica"/>
                      </a:endParaRPr>
                    </a:p>
                  </a:txBody>
                  <a:tcPr marL="0" marR="0" marT="0" marB="0">
                    <a:solidFill>
                      <a:srgbClr val="1273B8">
                        <a:alpha val="9999"/>
                      </a:srgbClr>
                    </a:solidFill>
                  </a:tcPr>
                </a:tc>
                <a:tc>
                  <a:txBody>
                    <a:bodyPr/>
                    <a:lstStyle/>
                    <a:p>
                      <a:pPr marL="302895">
                        <a:lnSpc>
                          <a:spcPts val="2295"/>
                        </a:lnSpc>
                      </a:pPr>
                      <a:r>
                        <a:rPr sz="2150" dirty="0">
                          <a:solidFill>
                            <a:srgbClr val="575756"/>
                          </a:solidFill>
                          <a:latin typeface="Helvetica"/>
                          <a:cs typeface="Helvetica"/>
                        </a:rPr>
                        <a:t>ICS.</a:t>
                      </a:r>
                      <a:r>
                        <a:rPr sz="2150" spc="-85" dirty="0">
                          <a:solidFill>
                            <a:srgbClr val="575756"/>
                          </a:solidFill>
                          <a:latin typeface="Helvetica"/>
                          <a:cs typeface="Helvetica"/>
                        </a:rPr>
                        <a:t> </a:t>
                      </a:r>
                      <a:r>
                        <a:rPr sz="2150" dirty="0">
                          <a:solidFill>
                            <a:srgbClr val="575756"/>
                          </a:solidFill>
                          <a:latin typeface="Helvetica"/>
                          <a:cs typeface="Helvetica"/>
                        </a:rPr>
                        <a:t>Programmes</a:t>
                      </a:r>
                      <a:r>
                        <a:rPr sz="2150" spc="-80" dirty="0">
                          <a:solidFill>
                            <a:srgbClr val="575756"/>
                          </a:solidFill>
                          <a:latin typeface="Helvetica"/>
                          <a:cs typeface="Helvetica"/>
                        </a:rPr>
                        <a:t> </a:t>
                      </a:r>
                      <a:r>
                        <a:rPr sz="2150" dirty="0">
                          <a:solidFill>
                            <a:srgbClr val="575756"/>
                          </a:solidFill>
                          <a:latin typeface="Helvetica"/>
                          <a:cs typeface="Helvetica"/>
                        </a:rPr>
                        <a:t>need</a:t>
                      </a:r>
                      <a:r>
                        <a:rPr sz="2150" spc="-80" dirty="0">
                          <a:solidFill>
                            <a:srgbClr val="575756"/>
                          </a:solidFill>
                          <a:latin typeface="Helvetica"/>
                          <a:cs typeface="Helvetica"/>
                        </a:rPr>
                        <a:t> </a:t>
                      </a:r>
                      <a:r>
                        <a:rPr sz="2150" spc="-25" dirty="0">
                          <a:solidFill>
                            <a:srgbClr val="575756"/>
                          </a:solidFill>
                          <a:latin typeface="Helvetica"/>
                          <a:cs typeface="Helvetica"/>
                        </a:rPr>
                        <a:t>to</a:t>
                      </a:r>
                      <a:endParaRPr sz="2150">
                        <a:latin typeface="Helvetica"/>
                        <a:cs typeface="Helvetica"/>
                      </a:endParaRPr>
                    </a:p>
                  </a:txBody>
                  <a:tcPr marL="0" marR="0" marT="0" marB="0">
                    <a:solidFill>
                      <a:srgbClr val="1273B8">
                        <a:alpha val="9999"/>
                      </a:srgbClr>
                    </a:solidFill>
                  </a:tcPr>
                </a:tc>
                <a:tc>
                  <a:txBody>
                    <a:bodyPr/>
                    <a:lstStyle/>
                    <a:p>
                      <a:pPr>
                        <a:lnSpc>
                          <a:spcPct val="100000"/>
                        </a:lnSpc>
                      </a:pPr>
                      <a:endParaRPr sz="2000">
                        <a:latin typeface="Times New Roman"/>
                        <a:cs typeface="Times New Roman"/>
                      </a:endParaRPr>
                    </a:p>
                  </a:txBody>
                  <a:tcPr marL="0" marR="0" marT="0" marB="0">
                    <a:solidFill>
                      <a:srgbClr val="1273B8">
                        <a:alpha val="9999"/>
                      </a:srgbClr>
                    </a:solidFill>
                  </a:tcPr>
                </a:tc>
                <a:tc>
                  <a:txBody>
                    <a:bodyPr/>
                    <a:lstStyle/>
                    <a:p>
                      <a:pPr marL="3175" algn="ctr">
                        <a:lnSpc>
                          <a:spcPts val="2295"/>
                        </a:lnSpc>
                      </a:pPr>
                      <a:r>
                        <a:rPr sz="2150" dirty="0">
                          <a:solidFill>
                            <a:srgbClr val="575756"/>
                          </a:solidFill>
                          <a:latin typeface="Helvetica"/>
                          <a:cs typeface="Helvetica"/>
                        </a:rPr>
                        <a:t>workforce</a:t>
                      </a:r>
                      <a:r>
                        <a:rPr sz="2150" spc="-90" dirty="0">
                          <a:solidFill>
                            <a:srgbClr val="575756"/>
                          </a:solidFill>
                          <a:latin typeface="Helvetica"/>
                          <a:cs typeface="Helvetica"/>
                        </a:rPr>
                        <a:t> </a:t>
                      </a:r>
                      <a:r>
                        <a:rPr sz="2150" dirty="0">
                          <a:solidFill>
                            <a:srgbClr val="575756"/>
                          </a:solidFill>
                          <a:latin typeface="Helvetica"/>
                          <a:cs typeface="Helvetica"/>
                        </a:rPr>
                        <a:t>provides</a:t>
                      </a:r>
                      <a:r>
                        <a:rPr sz="2150" spc="-90" dirty="0">
                          <a:solidFill>
                            <a:srgbClr val="575756"/>
                          </a:solidFill>
                          <a:latin typeface="Helvetica"/>
                          <a:cs typeface="Helvetica"/>
                        </a:rPr>
                        <a:t> </a:t>
                      </a:r>
                      <a:r>
                        <a:rPr sz="2150" dirty="0">
                          <a:solidFill>
                            <a:srgbClr val="575756"/>
                          </a:solidFill>
                          <a:latin typeface="Helvetica"/>
                          <a:cs typeface="Helvetica"/>
                        </a:rPr>
                        <a:t>job</a:t>
                      </a:r>
                      <a:r>
                        <a:rPr sz="2150" spc="-90" dirty="0">
                          <a:solidFill>
                            <a:srgbClr val="575756"/>
                          </a:solidFill>
                          <a:latin typeface="Helvetica"/>
                          <a:cs typeface="Helvetica"/>
                        </a:rPr>
                        <a:t> </a:t>
                      </a:r>
                      <a:r>
                        <a:rPr sz="2150" spc="-10" dirty="0">
                          <a:solidFill>
                            <a:srgbClr val="575756"/>
                          </a:solidFill>
                          <a:latin typeface="Helvetica"/>
                          <a:cs typeface="Helvetica"/>
                        </a:rPr>
                        <a:t>satisfaction</a:t>
                      </a:r>
                      <a:endParaRPr sz="2150">
                        <a:latin typeface="Helvetica"/>
                        <a:cs typeface="Helvetica"/>
                      </a:endParaRPr>
                    </a:p>
                  </a:txBody>
                  <a:tcPr marL="0" marR="0" marT="0" marB="0">
                    <a:solidFill>
                      <a:srgbClr val="1273B8">
                        <a:alpha val="9999"/>
                      </a:srgbClr>
                    </a:solidFill>
                  </a:tcPr>
                </a:tc>
                <a:extLst>
                  <a:ext uri="{0D108BD9-81ED-4DB2-BD59-A6C34878D82A}">
                    <a16:rowId xmlns:a16="http://schemas.microsoft.com/office/drawing/2014/main" val="10002"/>
                  </a:ext>
                </a:extLst>
              </a:tr>
              <a:tr h="326390">
                <a:tc>
                  <a:txBody>
                    <a:bodyPr/>
                    <a:lstStyle/>
                    <a:p>
                      <a:pPr marL="207010">
                        <a:lnSpc>
                          <a:spcPts val="2295"/>
                        </a:lnSpc>
                      </a:pPr>
                      <a:r>
                        <a:rPr sz="2150" dirty="0">
                          <a:solidFill>
                            <a:srgbClr val="575756"/>
                          </a:solidFill>
                          <a:latin typeface="Helvetica"/>
                          <a:cs typeface="Helvetica"/>
                        </a:rPr>
                        <a:t>place</a:t>
                      </a:r>
                      <a:r>
                        <a:rPr sz="2150" spc="-50" dirty="0">
                          <a:solidFill>
                            <a:srgbClr val="575756"/>
                          </a:solidFill>
                          <a:latin typeface="Helvetica"/>
                          <a:cs typeface="Helvetica"/>
                        </a:rPr>
                        <a:t> </a:t>
                      </a:r>
                      <a:r>
                        <a:rPr sz="2150" dirty="0">
                          <a:solidFill>
                            <a:srgbClr val="575756"/>
                          </a:solidFill>
                          <a:latin typeface="Helvetica"/>
                          <a:cs typeface="Helvetica"/>
                        </a:rPr>
                        <a:t>to</a:t>
                      </a:r>
                      <a:r>
                        <a:rPr sz="2150" spc="-45" dirty="0">
                          <a:solidFill>
                            <a:srgbClr val="575756"/>
                          </a:solidFill>
                          <a:latin typeface="Helvetica"/>
                          <a:cs typeface="Helvetica"/>
                        </a:rPr>
                        <a:t> </a:t>
                      </a:r>
                      <a:r>
                        <a:rPr sz="2150" dirty="0">
                          <a:solidFill>
                            <a:srgbClr val="575756"/>
                          </a:solidFill>
                          <a:latin typeface="Helvetica"/>
                          <a:cs typeface="Helvetica"/>
                        </a:rPr>
                        <a:t>fill</a:t>
                      </a:r>
                      <a:r>
                        <a:rPr sz="2150" spc="-50" dirty="0">
                          <a:solidFill>
                            <a:srgbClr val="575756"/>
                          </a:solidFill>
                          <a:latin typeface="Helvetica"/>
                          <a:cs typeface="Helvetica"/>
                        </a:rPr>
                        <a:t> </a:t>
                      </a:r>
                      <a:r>
                        <a:rPr sz="2150" dirty="0">
                          <a:solidFill>
                            <a:srgbClr val="575756"/>
                          </a:solidFill>
                          <a:latin typeface="Helvetica"/>
                          <a:cs typeface="Helvetica"/>
                        </a:rPr>
                        <a:t>the</a:t>
                      </a:r>
                      <a:r>
                        <a:rPr sz="2150" spc="-45" dirty="0">
                          <a:solidFill>
                            <a:srgbClr val="575756"/>
                          </a:solidFill>
                          <a:latin typeface="Helvetica"/>
                          <a:cs typeface="Helvetica"/>
                        </a:rPr>
                        <a:t> </a:t>
                      </a:r>
                      <a:r>
                        <a:rPr sz="2150" spc="-10" dirty="0">
                          <a:solidFill>
                            <a:srgbClr val="575756"/>
                          </a:solidFill>
                          <a:latin typeface="Helvetica"/>
                          <a:cs typeface="Helvetica"/>
                        </a:rPr>
                        <a:t>skills</a:t>
                      </a:r>
                      <a:endParaRPr sz="2150">
                        <a:latin typeface="Helvetica"/>
                        <a:cs typeface="Helvetica"/>
                      </a:endParaRPr>
                    </a:p>
                  </a:txBody>
                  <a:tcPr marL="0" marR="0" marT="0" marB="0">
                    <a:solidFill>
                      <a:srgbClr val="1273B8">
                        <a:alpha val="9999"/>
                      </a:srgbClr>
                    </a:solidFill>
                  </a:tcPr>
                </a:tc>
                <a:tc>
                  <a:txBody>
                    <a:bodyPr/>
                    <a:lstStyle/>
                    <a:p>
                      <a:pPr marL="195580">
                        <a:lnSpc>
                          <a:spcPts val="2295"/>
                        </a:lnSpc>
                      </a:pPr>
                      <a:r>
                        <a:rPr sz="2150" dirty="0">
                          <a:solidFill>
                            <a:srgbClr val="575756"/>
                          </a:solidFill>
                          <a:latin typeface="Helvetica"/>
                          <a:cs typeface="Helvetica"/>
                        </a:rPr>
                        <a:t>the</a:t>
                      </a:r>
                      <a:r>
                        <a:rPr sz="2150" spc="-45" dirty="0">
                          <a:solidFill>
                            <a:srgbClr val="575756"/>
                          </a:solidFill>
                          <a:latin typeface="Helvetica"/>
                          <a:cs typeface="Helvetica"/>
                        </a:rPr>
                        <a:t> </a:t>
                      </a:r>
                      <a:r>
                        <a:rPr sz="2150" dirty="0">
                          <a:solidFill>
                            <a:srgbClr val="575756"/>
                          </a:solidFill>
                          <a:latin typeface="Helvetica"/>
                          <a:cs typeface="Helvetica"/>
                        </a:rPr>
                        <a:t>needs</a:t>
                      </a:r>
                      <a:r>
                        <a:rPr sz="2150" spc="-45" dirty="0">
                          <a:solidFill>
                            <a:srgbClr val="575756"/>
                          </a:solidFill>
                          <a:latin typeface="Helvetica"/>
                          <a:cs typeface="Helvetica"/>
                        </a:rPr>
                        <a:t> </a:t>
                      </a:r>
                      <a:r>
                        <a:rPr sz="2150" dirty="0">
                          <a:solidFill>
                            <a:srgbClr val="575756"/>
                          </a:solidFill>
                          <a:latin typeface="Helvetica"/>
                          <a:cs typeface="Helvetica"/>
                        </a:rPr>
                        <a:t>of</a:t>
                      </a:r>
                      <a:r>
                        <a:rPr sz="2150" spc="-45" dirty="0">
                          <a:solidFill>
                            <a:srgbClr val="575756"/>
                          </a:solidFill>
                          <a:latin typeface="Helvetica"/>
                          <a:cs typeface="Helvetica"/>
                        </a:rPr>
                        <a:t> </a:t>
                      </a:r>
                      <a:r>
                        <a:rPr sz="2150" dirty="0">
                          <a:solidFill>
                            <a:srgbClr val="575756"/>
                          </a:solidFill>
                          <a:latin typeface="Helvetica"/>
                          <a:cs typeface="Helvetica"/>
                        </a:rPr>
                        <a:t>the</a:t>
                      </a:r>
                      <a:r>
                        <a:rPr sz="2150" spc="-45" dirty="0">
                          <a:solidFill>
                            <a:srgbClr val="575756"/>
                          </a:solidFill>
                          <a:latin typeface="Helvetica"/>
                          <a:cs typeface="Helvetica"/>
                        </a:rPr>
                        <a:t> </a:t>
                      </a:r>
                      <a:r>
                        <a:rPr sz="2150" spc="-10" dirty="0">
                          <a:solidFill>
                            <a:srgbClr val="575756"/>
                          </a:solidFill>
                          <a:latin typeface="Helvetica"/>
                          <a:cs typeface="Helvetica"/>
                        </a:rPr>
                        <a:t>workforce</a:t>
                      </a:r>
                      <a:endParaRPr sz="2150">
                        <a:latin typeface="Helvetica"/>
                        <a:cs typeface="Helvetica"/>
                      </a:endParaRPr>
                    </a:p>
                  </a:txBody>
                  <a:tcPr marL="0" marR="0" marT="0" marB="0">
                    <a:solidFill>
                      <a:srgbClr val="1273B8">
                        <a:alpha val="9999"/>
                      </a:srgbClr>
                    </a:solidFill>
                  </a:tcPr>
                </a:tc>
                <a:tc>
                  <a:txBody>
                    <a:bodyPr/>
                    <a:lstStyle/>
                    <a:p>
                      <a:pPr marL="302895">
                        <a:lnSpc>
                          <a:spcPts val="2295"/>
                        </a:lnSpc>
                      </a:pPr>
                      <a:r>
                        <a:rPr sz="2150" dirty="0">
                          <a:solidFill>
                            <a:srgbClr val="575756"/>
                          </a:solidFill>
                          <a:latin typeface="Helvetica"/>
                          <a:cs typeface="Helvetica"/>
                        </a:rPr>
                        <a:t>be</a:t>
                      </a:r>
                      <a:r>
                        <a:rPr sz="2150" spc="-70" dirty="0">
                          <a:solidFill>
                            <a:srgbClr val="575756"/>
                          </a:solidFill>
                          <a:latin typeface="Helvetica"/>
                          <a:cs typeface="Helvetica"/>
                        </a:rPr>
                        <a:t> </a:t>
                      </a:r>
                      <a:r>
                        <a:rPr sz="2150" dirty="0">
                          <a:solidFill>
                            <a:srgbClr val="575756"/>
                          </a:solidFill>
                          <a:latin typeface="Helvetica"/>
                          <a:cs typeface="Helvetica"/>
                        </a:rPr>
                        <a:t>devised</a:t>
                      </a:r>
                      <a:r>
                        <a:rPr sz="2150" spc="-70" dirty="0">
                          <a:solidFill>
                            <a:srgbClr val="575756"/>
                          </a:solidFill>
                          <a:latin typeface="Helvetica"/>
                          <a:cs typeface="Helvetica"/>
                        </a:rPr>
                        <a:t> </a:t>
                      </a:r>
                      <a:r>
                        <a:rPr sz="2150" dirty="0">
                          <a:solidFill>
                            <a:srgbClr val="575756"/>
                          </a:solidFill>
                          <a:latin typeface="Helvetica"/>
                          <a:cs typeface="Helvetica"/>
                        </a:rPr>
                        <a:t>both</a:t>
                      </a:r>
                      <a:r>
                        <a:rPr sz="2150" spc="-70" dirty="0">
                          <a:solidFill>
                            <a:srgbClr val="575756"/>
                          </a:solidFill>
                          <a:latin typeface="Helvetica"/>
                          <a:cs typeface="Helvetica"/>
                        </a:rPr>
                        <a:t> </a:t>
                      </a:r>
                      <a:r>
                        <a:rPr sz="2150" spc="-10" dirty="0">
                          <a:solidFill>
                            <a:srgbClr val="575756"/>
                          </a:solidFill>
                          <a:latin typeface="Helvetica"/>
                          <a:cs typeface="Helvetica"/>
                        </a:rPr>
                        <a:t>specifically</a:t>
                      </a:r>
                      <a:endParaRPr sz="2150">
                        <a:latin typeface="Helvetica"/>
                        <a:cs typeface="Helvetica"/>
                      </a:endParaRPr>
                    </a:p>
                  </a:txBody>
                  <a:tcPr marL="0" marR="0" marT="0" marB="0">
                    <a:solidFill>
                      <a:srgbClr val="1273B8">
                        <a:alpha val="9999"/>
                      </a:srgbClr>
                    </a:solidFill>
                  </a:tcPr>
                </a:tc>
                <a:tc>
                  <a:txBody>
                    <a:bodyPr/>
                    <a:lstStyle/>
                    <a:p>
                      <a:pPr>
                        <a:lnSpc>
                          <a:spcPct val="100000"/>
                        </a:lnSpc>
                      </a:pPr>
                      <a:endParaRPr sz="2000">
                        <a:latin typeface="Times New Roman"/>
                        <a:cs typeface="Times New Roman"/>
                      </a:endParaRPr>
                    </a:p>
                  </a:txBody>
                  <a:tcPr marL="0" marR="0" marT="0" marB="0">
                    <a:solidFill>
                      <a:srgbClr val="1273B8">
                        <a:alpha val="9999"/>
                      </a:srgbClr>
                    </a:solidFill>
                  </a:tcPr>
                </a:tc>
                <a:tc>
                  <a:txBody>
                    <a:bodyPr/>
                    <a:lstStyle/>
                    <a:p>
                      <a:pPr marL="669290">
                        <a:lnSpc>
                          <a:spcPts val="2295"/>
                        </a:lnSpc>
                      </a:pPr>
                      <a:r>
                        <a:rPr sz="2150" dirty="0">
                          <a:solidFill>
                            <a:srgbClr val="575756"/>
                          </a:solidFill>
                          <a:latin typeface="Helvetica"/>
                          <a:cs typeface="Helvetica"/>
                        </a:rPr>
                        <a:t>and</a:t>
                      </a:r>
                      <a:r>
                        <a:rPr sz="2150" spc="-95" dirty="0">
                          <a:solidFill>
                            <a:srgbClr val="575756"/>
                          </a:solidFill>
                          <a:latin typeface="Helvetica"/>
                          <a:cs typeface="Helvetica"/>
                        </a:rPr>
                        <a:t> </a:t>
                      </a:r>
                      <a:r>
                        <a:rPr sz="2150" dirty="0">
                          <a:solidFill>
                            <a:srgbClr val="575756"/>
                          </a:solidFill>
                          <a:latin typeface="Helvetica"/>
                          <a:cs typeface="Helvetica"/>
                        </a:rPr>
                        <a:t>supports</a:t>
                      </a:r>
                      <a:r>
                        <a:rPr sz="2150" spc="-90" dirty="0">
                          <a:solidFill>
                            <a:srgbClr val="575756"/>
                          </a:solidFill>
                          <a:latin typeface="Helvetica"/>
                          <a:cs typeface="Helvetica"/>
                        </a:rPr>
                        <a:t> </a:t>
                      </a:r>
                      <a:r>
                        <a:rPr sz="2150" dirty="0">
                          <a:solidFill>
                            <a:srgbClr val="575756"/>
                          </a:solidFill>
                          <a:latin typeface="Helvetica"/>
                          <a:cs typeface="Helvetica"/>
                        </a:rPr>
                        <a:t>workforce</a:t>
                      </a:r>
                      <a:r>
                        <a:rPr sz="2150" spc="-95" dirty="0">
                          <a:solidFill>
                            <a:srgbClr val="575756"/>
                          </a:solidFill>
                          <a:latin typeface="Helvetica"/>
                          <a:cs typeface="Helvetica"/>
                        </a:rPr>
                        <a:t> </a:t>
                      </a:r>
                      <a:r>
                        <a:rPr sz="2150" spc="-10" dirty="0">
                          <a:solidFill>
                            <a:srgbClr val="575756"/>
                          </a:solidFill>
                          <a:latin typeface="Helvetica"/>
                          <a:cs typeface="Helvetica"/>
                        </a:rPr>
                        <a:t>retention</a:t>
                      </a:r>
                      <a:endParaRPr sz="2150">
                        <a:latin typeface="Helvetica"/>
                        <a:cs typeface="Helvetica"/>
                      </a:endParaRPr>
                    </a:p>
                  </a:txBody>
                  <a:tcPr marL="0" marR="0" marT="0" marB="0">
                    <a:solidFill>
                      <a:srgbClr val="1273B8">
                        <a:alpha val="9999"/>
                      </a:srgbClr>
                    </a:solidFill>
                  </a:tcPr>
                </a:tc>
                <a:extLst>
                  <a:ext uri="{0D108BD9-81ED-4DB2-BD59-A6C34878D82A}">
                    <a16:rowId xmlns:a16="http://schemas.microsoft.com/office/drawing/2014/main" val="10003"/>
                  </a:ext>
                </a:extLst>
              </a:tr>
              <a:tr h="326390">
                <a:tc>
                  <a:txBody>
                    <a:bodyPr/>
                    <a:lstStyle/>
                    <a:p>
                      <a:pPr marL="207010">
                        <a:lnSpc>
                          <a:spcPts val="2295"/>
                        </a:lnSpc>
                      </a:pPr>
                      <a:r>
                        <a:rPr sz="2150" dirty="0">
                          <a:solidFill>
                            <a:srgbClr val="575756"/>
                          </a:solidFill>
                          <a:latin typeface="Helvetica"/>
                          <a:cs typeface="Helvetica"/>
                        </a:rPr>
                        <a:t>gaps</a:t>
                      </a:r>
                      <a:r>
                        <a:rPr sz="2150" spc="-95" dirty="0">
                          <a:solidFill>
                            <a:srgbClr val="575756"/>
                          </a:solidFill>
                          <a:latin typeface="Helvetica"/>
                          <a:cs typeface="Helvetica"/>
                        </a:rPr>
                        <a:t> </a:t>
                      </a:r>
                      <a:r>
                        <a:rPr sz="2150" dirty="0">
                          <a:solidFill>
                            <a:srgbClr val="575756"/>
                          </a:solidFill>
                          <a:latin typeface="Helvetica"/>
                          <a:cs typeface="Helvetica"/>
                        </a:rPr>
                        <a:t>identified</a:t>
                      </a:r>
                      <a:r>
                        <a:rPr sz="2150" spc="-95" dirty="0">
                          <a:solidFill>
                            <a:srgbClr val="575756"/>
                          </a:solidFill>
                          <a:latin typeface="Helvetica"/>
                          <a:cs typeface="Helvetica"/>
                        </a:rPr>
                        <a:t> </a:t>
                      </a:r>
                      <a:r>
                        <a:rPr sz="2150" spc="-25" dirty="0">
                          <a:solidFill>
                            <a:srgbClr val="575756"/>
                          </a:solidFill>
                          <a:latin typeface="Helvetica"/>
                          <a:cs typeface="Helvetica"/>
                        </a:rPr>
                        <a:t>in</a:t>
                      </a:r>
                      <a:endParaRPr sz="2150">
                        <a:latin typeface="Helvetica"/>
                        <a:cs typeface="Helvetica"/>
                      </a:endParaRPr>
                    </a:p>
                  </a:txBody>
                  <a:tcPr marL="0" marR="0" marT="0" marB="0">
                    <a:solidFill>
                      <a:srgbClr val="1273B8">
                        <a:alpha val="9999"/>
                      </a:srgbClr>
                    </a:solidFill>
                  </a:tcPr>
                </a:tc>
                <a:tc>
                  <a:txBody>
                    <a:bodyPr/>
                    <a:lstStyle/>
                    <a:p>
                      <a:pPr marL="195580">
                        <a:lnSpc>
                          <a:spcPts val="2295"/>
                        </a:lnSpc>
                      </a:pPr>
                      <a:r>
                        <a:rPr sz="2150" dirty="0">
                          <a:solidFill>
                            <a:srgbClr val="575756"/>
                          </a:solidFill>
                          <a:latin typeface="Helvetica"/>
                          <a:cs typeface="Helvetica"/>
                        </a:rPr>
                        <a:t>today</a:t>
                      </a:r>
                      <a:r>
                        <a:rPr sz="2150" spc="-50" dirty="0">
                          <a:solidFill>
                            <a:srgbClr val="575756"/>
                          </a:solidFill>
                          <a:latin typeface="Helvetica"/>
                          <a:cs typeface="Helvetica"/>
                        </a:rPr>
                        <a:t> </a:t>
                      </a:r>
                      <a:r>
                        <a:rPr sz="2150" dirty="0">
                          <a:solidFill>
                            <a:srgbClr val="575756"/>
                          </a:solidFill>
                          <a:latin typeface="Helvetica"/>
                          <a:cs typeface="Helvetica"/>
                        </a:rPr>
                        <a:t>and</a:t>
                      </a:r>
                      <a:r>
                        <a:rPr sz="2150" spc="-45" dirty="0">
                          <a:solidFill>
                            <a:srgbClr val="575756"/>
                          </a:solidFill>
                          <a:latin typeface="Helvetica"/>
                          <a:cs typeface="Helvetica"/>
                        </a:rPr>
                        <a:t> </a:t>
                      </a:r>
                      <a:r>
                        <a:rPr sz="2150" dirty="0">
                          <a:solidFill>
                            <a:srgbClr val="575756"/>
                          </a:solidFill>
                          <a:latin typeface="Helvetica"/>
                          <a:cs typeface="Helvetica"/>
                        </a:rPr>
                        <a:t>in</a:t>
                      </a:r>
                      <a:r>
                        <a:rPr sz="2150" spc="-45" dirty="0">
                          <a:solidFill>
                            <a:srgbClr val="575756"/>
                          </a:solidFill>
                          <a:latin typeface="Helvetica"/>
                          <a:cs typeface="Helvetica"/>
                        </a:rPr>
                        <a:t> </a:t>
                      </a:r>
                      <a:r>
                        <a:rPr sz="2150" dirty="0">
                          <a:solidFill>
                            <a:srgbClr val="575756"/>
                          </a:solidFill>
                          <a:latin typeface="Helvetica"/>
                          <a:cs typeface="Helvetica"/>
                        </a:rPr>
                        <a:t>the</a:t>
                      </a:r>
                      <a:r>
                        <a:rPr sz="2150" spc="-45" dirty="0">
                          <a:solidFill>
                            <a:srgbClr val="575756"/>
                          </a:solidFill>
                          <a:latin typeface="Helvetica"/>
                          <a:cs typeface="Helvetica"/>
                        </a:rPr>
                        <a:t> </a:t>
                      </a:r>
                      <a:r>
                        <a:rPr sz="2150" spc="-10" dirty="0">
                          <a:solidFill>
                            <a:srgbClr val="575756"/>
                          </a:solidFill>
                          <a:latin typeface="Helvetica"/>
                          <a:cs typeface="Helvetica"/>
                        </a:rPr>
                        <a:t>future</a:t>
                      </a:r>
                      <a:endParaRPr sz="2150">
                        <a:latin typeface="Helvetica"/>
                        <a:cs typeface="Helvetica"/>
                      </a:endParaRPr>
                    </a:p>
                  </a:txBody>
                  <a:tcPr marL="0" marR="0" marT="0" marB="0">
                    <a:solidFill>
                      <a:srgbClr val="1273B8">
                        <a:alpha val="9999"/>
                      </a:srgbClr>
                    </a:solidFill>
                  </a:tcPr>
                </a:tc>
                <a:tc>
                  <a:txBody>
                    <a:bodyPr/>
                    <a:lstStyle/>
                    <a:p>
                      <a:pPr marL="302895">
                        <a:lnSpc>
                          <a:spcPts val="2295"/>
                        </a:lnSpc>
                      </a:pPr>
                      <a:r>
                        <a:rPr sz="2150" dirty="0">
                          <a:solidFill>
                            <a:srgbClr val="575756"/>
                          </a:solidFill>
                          <a:latin typeface="Helvetica"/>
                          <a:cs typeface="Helvetica"/>
                        </a:rPr>
                        <a:t>for</a:t>
                      </a:r>
                      <a:r>
                        <a:rPr sz="2150" spc="-85" dirty="0">
                          <a:solidFill>
                            <a:srgbClr val="575756"/>
                          </a:solidFill>
                          <a:latin typeface="Helvetica"/>
                          <a:cs typeface="Helvetica"/>
                        </a:rPr>
                        <a:t> </a:t>
                      </a:r>
                      <a:r>
                        <a:rPr sz="2150" dirty="0">
                          <a:solidFill>
                            <a:srgbClr val="575756"/>
                          </a:solidFill>
                          <a:latin typeface="Helvetica"/>
                          <a:cs typeface="Helvetica"/>
                        </a:rPr>
                        <a:t>general</a:t>
                      </a:r>
                      <a:r>
                        <a:rPr sz="2150" spc="-85" dirty="0">
                          <a:solidFill>
                            <a:srgbClr val="575756"/>
                          </a:solidFill>
                          <a:latin typeface="Helvetica"/>
                          <a:cs typeface="Helvetica"/>
                        </a:rPr>
                        <a:t> </a:t>
                      </a:r>
                      <a:r>
                        <a:rPr sz="2150" dirty="0">
                          <a:solidFill>
                            <a:srgbClr val="575756"/>
                          </a:solidFill>
                          <a:latin typeface="Helvetica"/>
                          <a:cs typeface="Helvetica"/>
                        </a:rPr>
                        <a:t>practice</a:t>
                      </a:r>
                      <a:r>
                        <a:rPr sz="2150" spc="-85" dirty="0">
                          <a:solidFill>
                            <a:srgbClr val="575756"/>
                          </a:solidFill>
                          <a:latin typeface="Helvetica"/>
                          <a:cs typeface="Helvetica"/>
                        </a:rPr>
                        <a:t> </a:t>
                      </a:r>
                      <a:r>
                        <a:rPr sz="2150" spc="-10" dirty="0">
                          <a:solidFill>
                            <a:srgbClr val="575756"/>
                          </a:solidFill>
                          <a:latin typeface="Helvetica"/>
                          <a:cs typeface="Helvetica"/>
                        </a:rPr>
                        <a:t>and/or</a:t>
                      </a:r>
                      <a:endParaRPr sz="2150">
                        <a:latin typeface="Helvetica"/>
                        <a:cs typeface="Helvetica"/>
                      </a:endParaRPr>
                    </a:p>
                  </a:txBody>
                  <a:tcPr marL="0" marR="0" marT="0" marB="0">
                    <a:solidFill>
                      <a:srgbClr val="1273B8">
                        <a:alpha val="9999"/>
                      </a:srgbClr>
                    </a:solidFill>
                  </a:tcPr>
                </a:tc>
                <a:tc>
                  <a:txBody>
                    <a:bodyPr/>
                    <a:lstStyle/>
                    <a:p>
                      <a:pPr>
                        <a:lnSpc>
                          <a:spcPct val="100000"/>
                        </a:lnSpc>
                      </a:pPr>
                      <a:endParaRPr sz="2000">
                        <a:latin typeface="Times New Roman"/>
                        <a:cs typeface="Times New Roman"/>
                      </a:endParaRPr>
                    </a:p>
                  </a:txBody>
                  <a:tcPr marL="0" marR="0" marT="0" marB="0">
                    <a:solidFill>
                      <a:srgbClr val="1273B8">
                        <a:alpha val="9999"/>
                      </a:srgbClr>
                    </a:solidFill>
                  </a:tcPr>
                </a:tc>
                <a:tc>
                  <a:txBody>
                    <a:bodyPr/>
                    <a:lstStyle/>
                    <a:p>
                      <a:pPr marL="669290">
                        <a:lnSpc>
                          <a:spcPts val="2295"/>
                        </a:lnSpc>
                      </a:pPr>
                      <a:r>
                        <a:rPr sz="2150" dirty="0">
                          <a:solidFill>
                            <a:srgbClr val="575756"/>
                          </a:solidFill>
                          <a:latin typeface="Helvetica"/>
                          <a:cs typeface="Helvetica"/>
                        </a:rPr>
                        <a:t>and</a:t>
                      </a:r>
                      <a:r>
                        <a:rPr sz="2150" spc="-65" dirty="0">
                          <a:solidFill>
                            <a:srgbClr val="575756"/>
                          </a:solidFill>
                          <a:latin typeface="Helvetica"/>
                          <a:cs typeface="Helvetica"/>
                        </a:rPr>
                        <a:t> </a:t>
                      </a:r>
                      <a:r>
                        <a:rPr sz="2150" dirty="0">
                          <a:solidFill>
                            <a:srgbClr val="575756"/>
                          </a:solidFill>
                          <a:latin typeface="Helvetica"/>
                          <a:cs typeface="Helvetica"/>
                        </a:rPr>
                        <a:t>delivers</a:t>
                      </a:r>
                      <a:r>
                        <a:rPr sz="2150" spc="-65" dirty="0">
                          <a:solidFill>
                            <a:srgbClr val="575756"/>
                          </a:solidFill>
                          <a:latin typeface="Helvetica"/>
                          <a:cs typeface="Helvetica"/>
                        </a:rPr>
                        <a:t> </a:t>
                      </a:r>
                      <a:r>
                        <a:rPr sz="2150" dirty="0">
                          <a:solidFill>
                            <a:srgbClr val="575756"/>
                          </a:solidFill>
                          <a:latin typeface="Helvetica"/>
                          <a:cs typeface="Helvetica"/>
                        </a:rPr>
                        <a:t>high</a:t>
                      </a:r>
                      <a:r>
                        <a:rPr sz="2150" spc="-65" dirty="0">
                          <a:solidFill>
                            <a:srgbClr val="575756"/>
                          </a:solidFill>
                          <a:latin typeface="Helvetica"/>
                          <a:cs typeface="Helvetica"/>
                        </a:rPr>
                        <a:t> </a:t>
                      </a:r>
                      <a:r>
                        <a:rPr sz="2150" dirty="0">
                          <a:solidFill>
                            <a:srgbClr val="575756"/>
                          </a:solidFill>
                          <a:latin typeface="Helvetica"/>
                          <a:cs typeface="Helvetica"/>
                        </a:rPr>
                        <a:t>quality</a:t>
                      </a:r>
                      <a:r>
                        <a:rPr sz="2150" spc="-65" dirty="0">
                          <a:solidFill>
                            <a:srgbClr val="575756"/>
                          </a:solidFill>
                          <a:latin typeface="Helvetica"/>
                          <a:cs typeface="Helvetica"/>
                        </a:rPr>
                        <a:t> </a:t>
                      </a:r>
                      <a:r>
                        <a:rPr sz="2150" spc="-10" dirty="0">
                          <a:solidFill>
                            <a:srgbClr val="575756"/>
                          </a:solidFill>
                          <a:latin typeface="Helvetica"/>
                          <a:cs typeface="Helvetica"/>
                        </a:rPr>
                        <a:t>patient</a:t>
                      </a:r>
                      <a:endParaRPr sz="2150">
                        <a:latin typeface="Helvetica"/>
                        <a:cs typeface="Helvetica"/>
                      </a:endParaRPr>
                    </a:p>
                  </a:txBody>
                  <a:tcPr marL="0" marR="0" marT="0" marB="0">
                    <a:solidFill>
                      <a:srgbClr val="1273B8">
                        <a:alpha val="9999"/>
                      </a:srgbClr>
                    </a:solidFill>
                  </a:tcPr>
                </a:tc>
                <a:extLst>
                  <a:ext uri="{0D108BD9-81ED-4DB2-BD59-A6C34878D82A}">
                    <a16:rowId xmlns:a16="http://schemas.microsoft.com/office/drawing/2014/main" val="10004"/>
                  </a:ext>
                </a:extLst>
              </a:tr>
              <a:tr h="326390">
                <a:tc>
                  <a:txBody>
                    <a:bodyPr/>
                    <a:lstStyle/>
                    <a:p>
                      <a:pPr marL="207010">
                        <a:lnSpc>
                          <a:spcPts val="2295"/>
                        </a:lnSpc>
                      </a:pPr>
                      <a:r>
                        <a:rPr sz="2150" dirty="0">
                          <a:solidFill>
                            <a:srgbClr val="575756"/>
                          </a:solidFill>
                          <a:latin typeface="Helvetica"/>
                          <a:cs typeface="Helvetica"/>
                        </a:rPr>
                        <a:t>the</a:t>
                      </a:r>
                      <a:r>
                        <a:rPr sz="2150" spc="-65" dirty="0">
                          <a:solidFill>
                            <a:srgbClr val="575756"/>
                          </a:solidFill>
                          <a:latin typeface="Helvetica"/>
                          <a:cs typeface="Helvetica"/>
                        </a:rPr>
                        <a:t> </a:t>
                      </a:r>
                      <a:r>
                        <a:rPr sz="2150" dirty="0">
                          <a:solidFill>
                            <a:srgbClr val="575756"/>
                          </a:solidFill>
                          <a:latin typeface="Helvetica"/>
                          <a:cs typeface="Helvetica"/>
                        </a:rPr>
                        <a:t>Primary</a:t>
                      </a:r>
                      <a:r>
                        <a:rPr sz="2150" spc="-60" dirty="0">
                          <a:solidFill>
                            <a:srgbClr val="575756"/>
                          </a:solidFill>
                          <a:latin typeface="Helvetica"/>
                          <a:cs typeface="Helvetica"/>
                        </a:rPr>
                        <a:t> </a:t>
                      </a:r>
                      <a:r>
                        <a:rPr sz="2150" spc="-20" dirty="0">
                          <a:solidFill>
                            <a:srgbClr val="575756"/>
                          </a:solidFill>
                          <a:latin typeface="Helvetica"/>
                          <a:cs typeface="Helvetica"/>
                        </a:rPr>
                        <a:t>Care</a:t>
                      </a:r>
                      <a:endParaRPr sz="2150">
                        <a:latin typeface="Helvetica"/>
                        <a:cs typeface="Helvetica"/>
                      </a:endParaRPr>
                    </a:p>
                  </a:txBody>
                  <a:tcPr marL="0" marR="0" marT="0" marB="0">
                    <a:solidFill>
                      <a:srgbClr val="1273B8">
                        <a:alpha val="9999"/>
                      </a:srgbClr>
                    </a:solidFill>
                  </a:tcPr>
                </a:tc>
                <a:tc>
                  <a:txBody>
                    <a:bodyPr/>
                    <a:lstStyle/>
                    <a:p>
                      <a:pPr>
                        <a:lnSpc>
                          <a:spcPct val="100000"/>
                        </a:lnSpc>
                      </a:pPr>
                      <a:endParaRPr sz="2000">
                        <a:latin typeface="Times New Roman"/>
                        <a:cs typeface="Times New Roman"/>
                      </a:endParaRPr>
                    </a:p>
                  </a:txBody>
                  <a:tcPr marL="0" marR="0" marT="0" marB="0">
                    <a:solidFill>
                      <a:srgbClr val="1273B8">
                        <a:alpha val="9999"/>
                      </a:srgbClr>
                    </a:solidFill>
                  </a:tcPr>
                </a:tc>
                <a:tc>
                  <a:txBody>
                    <a:bodyPr/>
                    <a:lstStyle/>
                    <a:p>
                      <a:pPr marL="302895">
                        <a:lnSpc>
                          <a:spcPts val="2295"/>
                        </a:lnSpc>
                      </a:pPr>
                      <a:r>
                        <a:rPr sz="2150" dirty="0">
                          <a:solidFill>
                            <a:srgbClr val="575756"/>
                          </a:solidFill>
                          <a:latin typeface="Helvetica"/>
                          <a:cs typeface="Helvetica"/>
                        </a:rPr>
                        <a:t>ensuring</a:t>
                      </a:r>
                      <a:r>
                        <a:rPr sz="2150" spc="-114" dirty="0">
                          <a:solidFill>
                            <a:srgbClr val="575756"/>
                          </a:solidFill>
                          <a:latin typeface="Helvetica"/>
                          <a:cs typeface="Helvetica"/>
                        </a:rPr>
                        <a:t> </a:t>
                      </a:r>
                      <a:r>
                        <a:rPr sz="2150" dirty="0">
                          <a:solidFill>
                            <a:srgbClr val="575756"/>
                          </a:solidFill>
                          <a:latin typeface="Helvetica"/>
                          <a:cs typeface="Helvetica"/>
                        </a:rPr>
                        <a:t>general</a:t>
                      </a:r>
                      <a:r>
                        <a:rPr sz="2150" spc="-114" dirty="0">
                          <a:solidFill>
                            <a:srgbClr val="575756"/>
                          </a:solidFill>
                          <a:latin typeface="Helvetica"/>
                          <a:cs typeface="Helvetica"/>
                        </a:rPr>
                        <a:t> </a:t>
                      </a:r>
                      <a:r>
                        <a:rPr sz="2150" spc="-10" dirty="0">
                          <a:solidFill>
                            <a:srgbClr val="575756"/>
                          </a:solidFill>
                          <a:latin typeface="Helvetica"/>
                          <a:cs typeface="Helvetica"/>
                        </a:rPr>
                        <a:t>practice</a:t>
                      </a:r>
                      <a:endParaRPr sz="2150">
                        <a:latin typeface="Helvetica"/>
                        <a:cs typeface="Helvetica"/>
                      </a:endParaRPr>
                    </a:p>
                  </a:txBody>
                  <a:tcPr marL="0" marR="0" marT="0" marB="0">
                    <a:solidFill>
                      <a:srgbClr val="1273B8">
                        <a:alpha val="9999"/>
                      </a:srgbClr>
                    </a:solidFill>
                  </a:tcPr>
                </a:tc>
                <a:tc>
                  <a:txBody>
                    <a:bodyPr/>
                    <a:lstStyle/>
                    <a:p>
                      <a:pPr>
                        <a:lnSpc>
                          <a:spcPct val="100000"/>
                        </a:lnSpc>
                      </a:pPr>
                      <a:endParaRPr sz="2000">
                        <a:latin typeface="Times New Roman"/>
                        <a:cs typeface="Times New Roman"/>
                      </a:endParaRPr>
                    </a:p>
                  </a:txBody>
                  <a:tcPr marL="0" marR="0" marT="0" marB="0">
                    <a:solidFill>
                      <a:srgbClr val="1273B8">
                        <a:alpha val="9999"/>
                      </a:srgbClr>
                    </a:solidFill>
                  </a:tcPr>
                </a:tc>
                <a:tc>
                  <a:txBody>
                    <a:bodyPr/>
                    <a:lstStyle/>
                    <a:p>
                      <a:pPr marL="669290">
                        <a:lnSpc>
                          <a:spcPts val="2295"/>
                        </a:lnSpc>
                      </a:pPr>
                      <a:r>
                        <a:rPr sz="2150" spc="-20" dirty="0">
                          <a:solidFill>
                            <a:srgbClr val="575756"/>
                          </a:solidFill>
                          <a:latin typeface="Helvetica"/>
                          <a:cs typeface="Helvetica"/>
                        </a:rPr>
                        <a:t>care</a:t>
                      </a:r>
                      <a:endParaRPr sz="2150">
                        <a:latin typeface="Helvetica"/>
                        <a:cs typeface="Helvetica"/>
                      </a:endParaRPr>
                    </a:p>
                  </a:txBody>
                  <a:tcPr marL="0" marR="0" marT="0" marB="0">
                    <a:solidFill>
                      <a:srgbClr val="1273B8">
                        <a:alpha val="9999"/>
                      </a:srgbClr>
                    </a:solidFill>
                  </a:tcPr>
                </a:tc>
                <a:extLst>
                  <a:ext uri="{0D108BD9-81ED-4DB2-BD59-A6C34878D82A}">
                    <a16:rowId xmlns:a16="http://schemas.microsoft.com/office/drawing/2014/main" val="10005"/>
                  </a:ext>
                </a:extLst>
              </a:tr>
              <a:tr h="554355">
                <a:tc>
                  <a:txBody>
                    <a:bodyPr/>
                    <a:lstStyle/>
                    <a:p>
                      <a:pPr marL="207010">
                        <a:lnSpc>
                          <a:spcPts val="2295"/>
                        </a:lnSpc>
                      </a:pPr>
                      <a:r>
                        <a:rPr sz="2150" spc="-10" dirty="0">
                          <a:solidFill>
                            <a:srgbClr val="575756"/>
                          </a:solidFill>
                          <a:latin typeface="Helvetica"/>
                          <a:cs typeface="Helvetica"/>
                        </a:rPr>
                        <a:t>Strategy</a:t>
                      </a:r>
                      <a:endParaRPr sz="2150">
                        <a:latin typeface="Helvetica"/>
                        <a:cs typeface="Helvetica"/>
                      </a:endParaRPr>
                    </a:p>
                  </a:txBody>
                  <a:tcPr marL="0" marR="0" marT="0" marB="0">
                    <a:solidFill>
                      <a:srgbClr val="1273B8">
                        <a:alpha val="9999"/>
                      </a:srgbClr>
                    </a:solidFill>
                  </a:tcPr>
                </a:tc>
                <a:tc>
                  <a:txBody>
                    <a:bodyPr/>
                    <a:lstStyle/>
                    <a:p>
                      <a:pPr>
                        <a:lnSpc>
                          <a:spcPct val="100000"/>
                        </a:lnSpc>
                      </a:pPr>
                      <a:endParaRPr sz="2100">
                        <a:latin typeface="Times New Roman"/>
                        <a:cs typeface="Times New Roman"/>
                      </a:endParaRPr>
                    </a:p>
                  </a:txBody>
                  <a:tcPr marL="0" marR="0" marT="0" marB="0">
                    <a:solidFill>
                      <a:srgbClr val="1273B8">
                        <a:alpha val="9999"/>
                      </a:srgbClr>
                    </a:solidFill>
                  </a:tcPr>
                </a:tc>
                <a:tc>
                  <a:txBody>
                    <a:bodyPr/>
                    <a:lstStyle/>
                    <a:p>
                      <a:pPr marL="302895">
                        <a:lnSpc>
                          <a:spcPts val="2295"/>
                        </a:lnSpc>
                      </a:pPr>
                      <a:r>
                        <a:rPr sz="2150" dirty="0">
                          <a:solidFill>
                            <a:srgbClr val="575756"/>
                          </a:solidFill>
                          <a:latin typeface="Helvetica"/>
                          <a:cs typeface="Helvetica"/>
                        </a:rPr>
                        <a:t>has</a:t>
                      </a:r>
                      <a:r>
                        <a:rPr sz="2150" spc="-45" dirty="0">
                          <a:solidFill>
                            <a:srgbClr val="575756"/>
                          </a:solidFill>
                          <a:latin typeface="Helvetica"/>
                          <a:cs typeface="Helvetica"/>
                        </a:rPr>
                        <a:t> </a:t>
                      </a:r>
                      <a:r>
                        <a:rPr sz="2150" dirty="0">
                          <a:solidFill>
                            <a:srgbClr val="575756"/>
                          </a:solidFill>
                          <a:latin typeface="Helvetica"/>
                          <a:cs typeface="Helvetica"/>
                        </a:rPr>
                        <a:t>equity</a:t>
                      </a:r>
                      <a:r>
                        <a:rPr sz="2150" spc="-40" dirty="0">
                          <a:solidFill>
                            <a:srgbClr val="575756"/>
                          </a:solidFill>
                          <a:latin typeface="Helvetica"/>
                          <a:cs typeface="Helvetica"/>
                        </a:rPr>
                        <a:t> </a:t>
                      </a:r>
                      <a:r>
                        <a:rPr sz="2150" dirty="0">
                          <a:solidFill>
                            <a:srgbClr val="575756"/>
                          </a:solidFill>
                          <a:latin typeface="Helvetica"/>
                          <a:cs typeface="Helvetica"/>
                        </a:rPr>
                        <a:t>of</a:t>
                      </a:r>
                      <a:r>
                        <a:rPr sz="2150" spc="-45" dirty="0">
                          <a:solidFill>
                            <a:srgbClr val="575756"/>
                          </a:solidFill>
                          <a:latin typeface="Helvetica"/>
                          <a:cs typeface="Helvetica"/>
                        </a:rPr>
                        <a:t> </a:t>
                      </a:r>
                      <a:r>
                        <a:rPr sz="2150" spc="-10" dirty="0">
                          <a:solidFill>
                            <a:srgbClr val="575756"/>
                          </a:solidFill>
                          <a:latin typeface="Helvetica"/>
                          <a:cs typeface="Helvetica"/>
                        </a:rPr>
                        <a:t>access</a:t>
                      </a:r>
                      <a:endParaRPr sz="2150">
                        <a:latin typeface="Helvetica"/>
                        <a:cs typeface="Helvetica"/>
                      </a:endParaRPr>
                    </a:p>
                  </a:txBody>
                  <a:tcPr marL="0" marR="0" marT="0" marB="0">
                    <a:solidFill>
                      <a:srgbClr val="1273B8">
                        <a:alpha val="9999"/>
                      </a:srgbClr>
                    </a:solidFill>
                  </a:tcPr>
                </a:tc>
                <a:tc>
                  <a:txBody>
                    <a:bodyPr/>
                    <a:lstStyle/>
                    <a:p>
                      <a:pPr>
                        <a:lnSpc>
                          <a:spcPct val="100000"/>
                        </a:lnSpc>
                      </a:pPr>
                      <a:endParaRPr sz="2100">
                        <a:latin typeface="Times New Roman"/>
                        <a:cs typeface="Times New Roman"/>
                      </a:endParaRPr>
                    </a:p>
                  </a:txBody>
                  <a:tcPr marL="0" marR="0" marT="0" marB="0">
                    <a:solidFill>
                      <a:srgbClr val="1273B8">
                        <a:alpha val="9999"/>
                      </a:srgbClr>
                    </a:solidFill>
                  </a:tcPr>
                </a:tc>
                <a:tc>
                  <a:txBody>
                    <a:bodyPr/>
                    <a:lstStyle/>
                    <a:p>
                      <a:pPr>
                        <a:lnSpc>
                          <a:spcPct val="100000"/>
                        </a:lnSpc>
                      </a:pPr>
                      <a:endParaRPr sz="2100">
                        <a:latin typeface="Times New Roman"/>
                        <a:cs typeface="Times New Roman"/>
                      </a:endParaRPr>
                    </a:p>
                  </a:txBody>
                  <a:tcPr marL="0" marR="0" marT="0" marB="0">
                    <a:solidFill>
                      <a:srgbClr val="1273B8">
                        <a:alpha val="9999"/>
                      </a:srgbClr>
                    </a:solidFill>
                  </a:tcPr>
                </a:tc>
                <a:extLst>
                  <a:ext uri="{0D108BD9-81ED-4DB2-BD59-A6C34878D82A}">
                    <a16:rowId xmlns:a16="http://schemas.microsoft.com/office/drawing/2014/main" val="10006"/>
                  </a:ext>
                </a:extLst>
              </a:tr>
              <a:tr h="513080">
                <a:tc>
                  <a:txBody>
                    <a:bodyPr/>
                    <a:lstStyle/>
                    <a:p>
                      <a:pPr marL="172085">
                        <a:lnSpc>
                          <a:spcPct val="100000"/>
                        </a:lnSpc>
                        <a:spcBef>
                          <a:spcPts val="1185"/>
                        </a:spcBef>
                      </a:pPr>
                      <a:r>
                        <a:rPr sz="2150" dirty="0">
                          <a:solidFill>
                            <a:srgbClr val="575756"/>
                          </a:solidFill>
                          <a:latin typeface="Helvetica"/>
                          <a:cs typeface="Helvetica"/>
                        </a:rPr>
                        <a:t>Increase</a:t>
                      </a:r>
                      <a:r>
                        <a:rPr sz="2150" spc="-125" dirty="0">
                          <a:solidFill>
                            <a:srgbClr val="575756"/>
                          </a:solidFill>
                          <a:latin typeface="Helvetica"/>
                          <a:cs typeface="Helvetica"/>
                        </a:rPr>
                        <a:t> </a:t>
                      </a:r>
                      <a:r>
                        <a:rPr sz="2150" spc="-10" dirty="0">
                          <a:solidFill>
                            <a:srgbClr val="575756"/>
                          </a:solidFill>
                          <a:latin typeface="Helvetica"/>
                          <a:cs typeface="Helvetica"/>
                        </a:rPr>
                        <a:t>knowledge</a:t>
                      </a:r>
                      <a:endParaRPr sz="2150">
                        <a:latin typeface="Helvetica"/>
                        <a:cs typeface="Helvetica"/>
                      </a:endParaRPr>
                    </a:p>
                  </a:txBody>
                  <a:tcPr marL="0" marR="0" marT="150495" marB="0"/>
                </a:tc>
                <a:tc>
                  <a:txBody>
                    <a:bodyPr/>
                    <a:lstStyle/>
                    <a:p>
                      <a:pPr marL="160655">
                        <a:lnSpc>
                          <a:spcPct val="100000"/>
                        </a:lnSpc>
                        <a:spcBef>
                          <a:spcPts val="1185"/>
                        </a:spcBef>
                      </a:pPr>
                      <a:r>
                        <a:rPr sz="2150" dirty="0">
                          <a:solidFill>
                            <a:srgbClr val="575756"/>
                          </a:solidFill>
                          <a:latin typeface="Helvetica"/>
                          <a:cs typeface="Helvetica"/>
                        </a:rPr>
                        <a:t>Produce</a:t>
                      </a:r>
                      <a:r>
                        <a:rPr sz="2150" spc="-60" dirty="0">
                          <a:solidFill>
                            <a:srgbClr val="575756"/>
                          </a:solidFill>
                          <a:latin typeface="Helvetica"/>
                          <a:cs typeface="Helvetica"/>
                        </a:rPr>
                        <a:t> </a:t>
                      </a:r>
                      <a:r>
                        <a:rPr sz="2150" dirty="0">
                          <a:solidFill>
                            <a:srgbClr val="575756"/>
                          </a:solidFill>
                          <a:latin typeface="Helvetica"/>
                          <a:cs typeface="Helvetica"/>
                        </a:rPr>
                        <a:t>an</a:t>
                      </a:r>
                      <a:r>
                        <a:rPr sz="2150" spc="-60" dirty="0">
                          <a:solidFill>
                            <a:srgbClr val="575756"/>
                          </a:solidFill>
                          <a:latin typeface="Helvetica"/>
                          <a:cs typeface="Helvetica"/>
                        </a:rPr>
                        <a:t> </a:t>
                      </a:r>
                      <a:r>
                        <a:rPr sz="2150" dirty="0">
                          <a:solidFill>
                            <a:srgbClr val="575756"/>
                          </a:solidFill>
                          <a:latin typeface="Helvetica"/>
                          <a:cs typeface="Helvetica"/>
                        </a:rPr>
                        <a:t>on</a:t>
                      </a:r>
                      <a:r>
                        <a:rPr sz="2150" spc="-60" dirty="0">
                          <a:solidFill>
                            <a:srgbClr val="575756"/>
                          </a:solidFill>
                          <a:latin typeface="Helvetica"/>
                          <a:cs typeface="Helvetica"/>
                        </a:rPr>
                        <a:t> </a:t>
                      </a:r>
                      <a:r>
                        <a:rPr sz="2150" dirty="0">
                          <a:solidFill>
                            <a:srgbClr val="575756"/>
                          </a:solidFill>
                          <a:latin typeface="Helvetica"/>
                          <a:cs typeface="Helvetica"/>
                        </a:rPr>
                        <a:t>line</a:t>
                      </a:r>
                      <a:r>
                        <a:rPr sz="2150" spc="-60" dirty="0">
                          <a:solidFill>
                            <a:srgbClr val="575756"/>
                          </a:solidFill>
                          <a:latin typeface="Helvetica"/>
                          <a:cs typeface="Helvetica"/>
                        </a:rPr>
                        <a:t> </a:t>
                      </a:r>
                      <a:r>
                        <a:rPr sz="2150" spc="-10" dirty="0">
                          <a:solidFill>
                            <a:srgbClr val="575756"/>
                          </a:solidFill>
                          <a:latin typeface="Helvetica"/>
                          <a:cs typeface="Helvetica"/>
                        </a:rPr>
                        <a:t>video</a:t>
                      </a:r>
                      <a:endParaRPr sz="2150">
                        <a:latin typeface="Helvetica"/>
                        <a:cs typeface="Helvetica"/>
                      </a:endParaRPr>
                    </a:p>
                  </a:txBody>
                  <a:tcPr marL="0" marR="0" marT="150495" marB="0"/>
                </a:tc>
                <a:tc>
                  <a:txBody>
                    <a:bodyPr/>
                    <a:lstStyle/>
                    <a:p>
                      <a:pPr marL="267970">
                        <a:lnSpc>
                          <a:spcPct val="100000"/>
                        </a:lnSpc>
                        <a:spcBef>
                          <a:spcPts val="1185"/>
                        </a:spcBef>
                      </a:pPr>
                      <a:r>
                        <a:rPr sz="2150" dirty="0">
                          <a:solidFill>
                            <a:srgbClr val="575756"/>
                          </a:solidFill>
                          <a:latin typeface="Helvetica"/>
                          <a:cs typeface="Helvetica"/>
                        </a:rPr>
                        <a:t>CWTH</a:t>
                      </a:r>
                      <a:r>
                        <a:rPr sz="2150" spc="-60" dirty="0">
                          <a:solidFill>
                            <a:srgbClr val="575756"/>
                          </a:solidFill>
                          <a:latin typeface="Helvetica"/>
                          <a:cs typeface="Helvetica"/>
                        </a:rPr>
                        <a:t> </a:t>
                      </a:r>
                      <a:r>
                        <a:rPr sz="2150" dirty="0">
                          <a:solidFill>
                            <a:srgbClr val="575756"/>
                          </a:solidFill>
                          <a:latin typeface="Helvetica"/>
                          <a:cs typeface="Helvetica"/>
                        </a:rPr>
                        <a:t>and</a:t>
                      </a:r>
                      <a:r>
                        <a:rPr sz="2150" spc="-60" dirty="0">
                          <a:solidFill>
                            <a:srgbClr val="575756"/>
                          </a:solidFill>
                          <a:latin typeface="Helvetica"/>
                          <a:cs typeface="Helvetica"/>
                        </a:rPr>
                        <a:t> </a:t>
                      </a:r>
                      <a:r>
                        <a:rPr sz="2150" dirty="0">
                          <a:solidFill>
                            <a:srgbClr val="575756"/>
                          </a:solidFill>
                          <a:latin typeface="Helvetica"/>
                          <a:cs typeface="Helvetica"/>
                        </a:rPr>
                        <a:t>ICB</a:t>
                      </a:r>
                      <a:r>
                        <a:rPr sz="2150" spc="-60" dirty="0">
                          <a:solidFill>
                            <a:srgbClr val="575756"/>
                          </a:solidFill>
                          <a:latin typeface="Helvetica"/>
                          <a:cs typeface="Helvetica"/>
                        </a:rPr>
                        <a:t> </a:t>
                      </a:r>
                      <a:r>
                        <a:rPr sz="2150" spc="-10" dirty="0">
                          <a:solidFill>
                            <a:srgbClr val="575756"/>
                          </a:solidFill>
                          <a:latin typeface="Helvetica"/>
                          <a:cs typeface="Helvetica"/>
                        </a:rPr>
                        <a:t>Primary</a:t>
                      </a:r>
                      <a:endParaRPr sz="2150">
                        <a:latin typeface="Helvetica"/>
                        <a:cs typeface="Helvetica"/>
                      </a:endParaRPr>
                    </a:p>
                  </a:txBody>
                  <a:tcPr marL="0" marR="0" marT="150495" marB="0"/>
                </a:tc>
                <a:tc>
                  <a:txBody>
                    <a:bodyPr/>
                    <a:lstStyle/>
                    <a:p>
                      <a:pPr marL="187960">
                        <a:lnSpc>
                          <a:spcPct val="100000"/>
                        </a:lnSpc>
                        <a:spcBef>
                          <a:spcPts val="1185"/>
                        </a:spcBef>
                      </a:pPr>
                      <a:r>
                        <a:rPr sz="2150" spc="-10" dirty="0">
                          <a:solidFill>
                            <a:srgbClr val="575756"/>
                          </a:solidFill>
                          <a:latin typeface="Helvetica"/>
                          <a:cs typeface="Helvetica"/>
                        </a:rPr>
                        <a:t>Ongoing</a:t>
                      </a:r>
                      <a:endParaRPr sz="2150">
                        <a:latin typeface="Helvetica"/>
                        <a:cs typeface="Helvetica"/>
                      </a:endParaRPr>
                    </a:p>
                  </a:txBody>
                  <a:tcPr marL="0" marR="0" marT="150495" marB="0"/>
                </a:tc>
                <a:tc>
                  <a:txBody>
                    <a:bodyPr/>
                    <a:lstStyle/>
                    <a:p>
                      <a:pPr marL="634365">
                        <a:lnSpc>
                          <a:spcPct val="100000"/>
                        </a:lnSpc>
                        <a:spcBef>
                          <a:spcPts val="1185"/>
                        </a:spcBef>
                      </a:pPr>
                      <a:r>
                        <a:rPr sz="2150" spc="-125" dirty="0">
                          <a:solidFill>
                            <a:srgbClr val="575756"/>
                          </a:solidFill>
                          <a:latin typeface="Helvetica"/>
                          <a:cs typeface="Helvetica"/>
                        </a:rPr>
                        <a:t>To</a:t>
                      </a:r>
                      <a:r>
                        <a:rPr sz="2150" spc="-25" dirty="0">
                          <a:solidFill>
                            <a:srgbClr val="575756"/>
                          </a:solidFill>
                          <a:latin typeface="Helvetica"/>
                          <a:cs typeface="Helvetica"/>
                        </a:rPr>
                        <a:t> </a:t>
                      </a:r>
                      <a:r>
                        <a:rPr sz="2150" dirty="0">
                          <a:solidFill>
                            <a:srgbClr val="575756"/>
                          </a:solidFill>
                          <a:latin typeface="Helvetica"/>
                          <a:cs typeface="Helvetica"/>
                        </a:rPr>
                        <a:t>ensure</a:t>
                      </a:r>
                      <a:r>
                        <a:rPr sz="2150" spc="-114" dirty="0">
                          <a:solidFill>
                            <a:srgbClr val="575756"/>
                          </a:solidFill>
                          <a:latin typeface="Helvetica"/>
                          <a:cs typeface="Helvetica"/>
                        </a:rPr>
                        <a:t> </a:t>
                      </a:r>
                      <a:r>
                        <a:rPr sz="2150" dirty="0">
                          <a:solidFill>
                            <a:srgbClr val="575756"/>
                          </a:solidFill>
                          <a:latin typeface="Helvetica"/>
                          <a:cs typeface="Helvetica"/>
                        </a:rPr>
                        <a:t>system</a:t>
                      </a:r>
                      <a:r>
                        <a:rPr sz="2150" spc="-65" dirty="0">
                          <a:solidFill>
                            <a:srgbClr val="575756"/>
                          </a:solidFill>
                          <a:latin typeface="Helvetica"/>
                          <a:cs typeface="Helvetica"/>
                        </a:rPr>
                        <a:t> </a:t>
                      </a:r>
                      <a:r>
                        <a:rPr sz="2150" dirty="0">
                          <a:solidFill>
                            <a:srgbClr val="575756"/>
                          </a:solidFill>
                          <a:latin typeface="Helvetica"/>
                          <a:cs typeface="Helvetica"/>
                        </a:rPr>
                        <a:t>partners</a:t>
                      </a:r>
                      <a:r>
                        <a:rPr sz="2150" spc="-70" dirty="0">
                          <a:solidFill>
                            <a:srgbClr val="575756"/>
                          </a:solidFill>
                          <a:latin typeface="Helvetica"/>
                          <a:cs typeface="Helvetica"/>
                        </a:rPr>
                        <a:t> </a:t>
                      </a:r>
                      <a:r>
                        <a:rPr sz="2150" spc="-20" dirty="0">
                          <a:solidFill>
                            <a:srgbClr val="575756"/>
                          </a:solidFill>
                          <a:latin typeface="Helvetica"/>
                          <a:cs typeface="Helvetica"/>
                        </a:rPr>
                        <a:t>have</a:t>
                      </a:r>
                      <a:endParaRPr sz="2150">
                        <a:latin typeface="Helvetica"/>
                        <a:cs typeface="Helvetica"/>
                      </a:endParaRPr>
                    </a:p>
                  </a:txBody>
                  <a:tcPr marL="0" marR="0" marT="150495" marB="0"/>
                </a:tc>
                <a:extLst>
                  <a:ext uri="{0D108BD9-81ED-4DB2-BD59-A6C34878D82A}">
                    <a16:rowId xmlns:a16="http://schemas.microsoft.com/office/drawing/2014/main" val="10007"/>
                  </a:ext>
                </a:extLst>
              </a:tr>
              <a:tr h="326390">
                <a:tc>
                  <a:txBody>
                    <a:bodyPr/>
                    <a:lstStyle/>
                    <a:p>
                      <a:pPr marL="172085">
                        <a:lnSpc>
                          <a:spcPts val="2295"/>
                        </a:lnSpc>
                      </a:pPr>
                      <a:r>
                        <a:rPr sz="2150" dirty="0">
                          <a:solidFill>
                            <a:srgbClr val="575756"/>
                          </a:solidFill>
                          <a:latin typeface="Helvetica"/>
                          <a:cs typeface="Helvetica"/>
                        </a:rPr>
                        <a:t>of</a:t>
                      </a:r>
                      <a:r>
                        <a:rPr sz="2150" spc="-35" dirty="0">
                          <a:solidFill>
                            <a:srgbClr val="575756"/>
                          </a:solidFill>
                          <a:latin typeface="Helvetica"/>
                          <a:cs typeface="Helvetica"/>
                        </a:rPr>
                        <a:t> </a:t>
                      </a:r>
                      <a:r>
                        <a:rPr sz="2150" dirty="0">
                          <a:solidFill>
                            <a:srgbClr val="575756"/>
                          </a:solidFill>
                          <a:latin typeface="Helvetica"/>
                          <a:cs typeface="Helvetica"/>
                        </a:rPr>
                        <a:t>ICS</a:t>
                      </a:r>
                      <a:r>
                        <a:rPr sz="2150" spc="-30" dirty="0">
                          <a:solidFill>
                            <a:srgbClr val="575756"/>
                          </a:solidFill>
                          <a:latin typeface="Helvetica"/>
                          <a:cs typeface="Helvetica"/>
                        </a:rPr>
                        <a:t> </a:t>
                      </a:r>
                      <a:r>
                        <a:rPr sz="2150" spc="-10" dirty="0">
                          <a:solidFill>
                            <a:srgbClr val="575756"/>
                          </a:solidFill>
                          <a:latin typeface="Helvetica"/>
                          <a:cs typeface="Helvetica"/>
                        </a:rPr>
                        <a:t>partners</a:t>
                      </a:r>
                      <a:endParaRPr sz="2150">
                        <a:latin typeface="Helvetica"/>
                        <a:cs typeface="Helvetica"/>
                      </a:endParaRPr>
                    </a:p>
                  </a:txBody>
                  <a:tcPr marL="0" marR="0" marT="0" marB="0"/>
                </a:tc>
                <a:tc>
                  <a:txBody>
                    <a:bodyPr/>
                    <a:lstStyle/>
                    <a:p>
                      <a:pPr marL="160655">
                        <a:lnSpc>
                          <a:spcPts val="2295"/>
                        </a:lnSpc>
                      </a:pPr>
                      <a:r>
                        <a:rPr sz="2150" dirty="0">
                          <a:solidFill>
                            <a:srgbClr val="575756"/>
                          </a:solidFill>
                          <a:latin typeface="Helvetica"/>
                          <a:cs typeface="Helvetica"/>
                        </a:rPr>
                        <a:t>induction</a:t>
                      </a:r>
                      <a:r>
                        <a:rPr sz="2150" spc="-135" dirty="0">
                          <a:solidFill>
                            <a:srgbClr val="575756"/>
                          </a:solidFill>
                          <a:latin typeface="Helvetica"/>
                          <a:cs typeface="Helvetica"/>
                        </a:rPr>
                        <a:t> </a:t>
                      </a:r>
                      <a:r>
                        <a:rPr sz="2150" spc="-10" dirty="0">
                          <a:solidFill>
                            <a:srgbClr val="575756"/>
                          </a:solidFill>
                          <a:latin typeface="Helvetica"/>
                          <a:cs typeface="Helvetica"/>
                        </a:rPr>
                        <a:t>programme</a:t>
                      </a:r>
                      <a:endParaRPr sz="2150">
                        <a:latin typeface="Helvetica"/>
                        <a:cs typeface="Helvetica"/>
                      </a:endParaRPr>
                    </a:p>
                  </a:txBody>
                  <a:tcPr marL="0" marR="0" marT="0" marB="0"/>
                </a:tc>
                <a:tc>
                  <a:txBody>
                    <a:bodyPr/>
                    <a:lstStyle/>
                    <a:p>
                      <a:pPr marL="267970">
                        <a:lnSpc>
                          <a:spcPts val="2295"/>
                        </a:lnSpc>
                      </a:pPr>
                      <a:r>
                        <a:rPr sz="2150" dirty="0">
                          <a:solidFill>
                            <a:srgbClr val="575756"/>
                          </a:solidFill>
                          <a:latin typeface="Helvetica"/>
                          <a:cs typeface="Helvetica"/>
                        </a:rPr>
                        <a:t>Care</a:t>
                      </a:r>
                      <a:r>
                        <a:rPr sz="2150" spc="-105" dirty="0">
                          <a:solidFill>
                            <a:srgbClr val="575756"/>
                          </a:solidFill>
                          <a:latin typeface="Helvetica"/>
                          <a:cs typeface="Helvetica"/>
                        </a:rPr>
                        <a:t> </a:t>
                      </a:r>
                      <a:r>
                        <a:rPr sz="2150" spc="-20" dirty="0">
                          <a:solidFill>
                            <a:srgbClr val="575756"/>
                          </a:solidFill>
                          <a:latin typeface="Helvetica"/>
                          <a:cs typeface="Helvetica"/>
                        </a:rPr>
                        <a:t>Team</a:t>
                      </a:r>
                      <a:endParaRPr sz="2150">
                        <a:latin typeface="Helvetica"/>
                        <a:cs typeface="Helvetica"/>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marL="634365">
                        <a:lnSpc>
                          <a:spcPts val="2295"/>
                        </a:lnSpc>
                      </a:pPr>
                      <a:r>
                        <a:rPr sz="2150" dirty="0">
                          <a:solidFill>
                            <a:srgbClr val="575756"/>
                          </a:solidFill>
                          <a:latin typeface="Helvetica"/>
                          <a:cs typeface="Helvetica"/>
                        </a:rPr>
                        <a:t>the</a:t>
                      </a:r>
                      <a:r>
                        <a:rPr sz="2150" spc="-80" dirty="0">
                          <a:solidFill>
                            <a:srgbClr val="575756"/>
                          </a:solidFill>
                          <a:latin typeface="Helvetica"/>
                          <a:cs typeface="Helvetica"/>
                        </a:rPr>
                        <a:t> </a:t>
                      </a:r>
                      <a:r>
                        <a:rPr sz="2150" dirty="0">
                          <a:solidFill>
                            <a:srgbClr val="575756"/>
                          </a:solidFill>
                          <a:latin typeface="Helvetica"/>
                          <a:cs typeface="Helvetica"/>
                        </a:rPr>
                        <a:t>opportunity</a:t>
                      </a:r>
                      <a:r>
                        <a:rPr sz="2150" spc="-75" dirty="0">
                          <a:solidFill>
                            <a:srgbClr val="575756"/>
                          </a:solidFill>
                          <a:latin typeface="Helvetica"/>
                          <a:cs typeface="Helvetica"/>
                        </a:rPr>
                        <a:t> </a:t>
                      </a:r>
                      <a:r>
                        <a:rPr sz="2150" dirty="0">
                          <a:solidFill>
                            <a:srgbClr val="575756"/>
                          </a:solidFill>
                          <a:latin typeface="Helvetica"/>
                          <a:cs typeface="Helvetica"/>
                        </a:rPr>
                        <a:t>to</a:t>
                      </a:r>
                      <a:r>
                        <a:rPr sz="2150" spc="-75" dirty="0">
                          <a:solidFill>
                            <a:srgbClr val="575756"/>
                          </a:solidFill>
                          <a:latin typeface="Helvetica"/>
                          <a:cs typeface="Helvetica"/>
                        </a:rPr>
                        <a:t> </a:t>
                      </a:r>
                      <a:r>
                        <a:rPr sz="2150" dirty="0">
                          <a:solidFill>
                            <a:srgbClr val="575756"/>
                          </a:solidFill>
                          <a:latin typeface="Helvetica"/>
                          <a:cs typeface="Helvetica"/>
                        </a:rPr>
                        <a:t>increase</a:t>
                      </a:r>
                      <a:r>
                        <a:rPr sz="2150" spc="-80" dirty="0">
                          <a:solidFill>
                            <a:srgbClr val="575756"/>
                          </a:solidFill>
                          <a:latin typeface="Helvetica"/>
                          <a:cs typeface="Helvetica"/>
                        </a:rPr>
                        <a:t> </a:t>
                      </a:r>
                      <a:r>
                        <a:rPr sz="2150" spc="-10" dirty="0">
                          <a:solidFill>
                            <a:srgbClr val="575756"/>
                          </a:solidFill>
                          <a:latin typeface="Helvetica"/>
                          <a:cs typeface="Helvetica"/>
                        </a:rPr>
                        <a:t>their</a:t>
                      </a:r>
                      <a:endParaRPr sz="2150">
                        <a:latin typeface="Helvetica"/>
                        <a:cs typeface="Helvetica"/>
                      </a:endParaRPr>
                    </a:p>
                  </a:txBody>
                  <a:tcPr marL="0" marR="0" marT="0" marB="0"/>
                </a:tc>
                <a:extLst>
                  <a:ext uri="{0D108BD9-81ED-4DB2-BD59-A6C34878D82A}">
                    <a16:rowId xmlns:a16="http://schemas.microsoft.com/office/drawing/2014/main" val="10008"/>
                  </a:ext>
                </a:extLst>
              </a:tr>
              <a:tr h="326390">
                <a:tc>
                  <a:txBody>
                    <a:bodyPr/>
                    <a:lstStyle/>
                    <a:p>
                      <a:pPr marL="172085">
                        <a:lnSpc>
                          <a:spcPts val="2295"/>
                        </a:lnSpc>
                      </a:pPr>
                      <a:r>
                        <a:rPr sz="2150" dirty="0">
                          <a:solidFill>
                            <a:srgbClr val="575756"/>
                          </a:solidFill>
                          <a:latin typeface="Helvetica"/>
                          <a:cs typeface="Helvetica"/>
                        </a:rPr>
                        <a:t>regarding</a:t>
                      </a:r>
                      <a:r>
                        <a:rPr sz="2150" spc="-140" dirty="0">
                          <a:solidFill>
                            <a:srgbClr val="575756"/>
                          </a:solidFill>
                          <a:latin typeface="Helvetica"/>
                          <a:cs typeface="Helvetica"/>
                        </a:rPr>
                        <a:t> </a:t>
                      </a:r>
                      <a:r>
                        <a:rPr sz="2150" spc="-10" dirty="0">
                          <a:solidFill>
                            <a:srgbClr val="575756"/>
                          </a:solidFill>
                          <a:latin typeface="Helvetica"/>
                          <a:cs typeface="Helvetica"/>
                        </a:rPr>
                        <a:t>general</a:t>
                      </a:r>
                      <a:endParaRPr sz="2150">
                        <a:latin typeface="Helvetica"/>
                        <a:cs typeface="Helvetica"/>
                      </a:endParaRPr>
                    </a:p>
                  </a:txBody>
                  <a:tcPr marL="0" marR="0" marT="0" marB="0"/>
                </a:tc>
                <a:tc>
                  <a:txBody>
                    <a:bodyPr/>
                    <a:lstStyle/>
                    <a:p>
                      <a:pPr marL="160655">
                        <a:lnSpc>
                          <a:spcPts val="2295"/>
                        </a:lnSpc>
                      </a:pPr>
                      <a:r>
                        <a:rPr sz="2150" dirty="0">
                          <a:solidFill>
                            <a:srgbClr val="575756"/>
                          </a:solidFill>
                          <a:latin typeface="Helvetica"/>
                          <a:cs typeface="Helvetica"/>
                        </a:rPr>
                        <a:t>that</a:t>
                      </a:r>
                      <a:r>
                        <a:rPr sz="2150" spc="-60" dirty="0">
                          <a:solidFill>
                            <a:srgbClr val="575756"/>
                          </a:solidFill>
                          <a:latin typeface="Helvetica"/>
                          <a:cs typeface="Helvetica"/>
                        </a:rPr>
                        <a:t> </a:t>
                      </a:r>
                      <a:r>
                        <a:rPr sz="2150" dirty="0">
                          <a:solidFill>
                            <a:srgbClr val="575756"/>
                          </a:solidFill>
                          <a:latin typeface="Helvetica"/>
                          <a:cs typeface="Helvetica"/>
                        </a:rPr>
                        <a:t>facilitates</a:t>
                      </a:r>
                      <a:r>
                        <a:rPr sz="2150" spc="-55" dirty="0">
                          <a:solidFill>
                            <a:srgbClr val="575756"/>
                          </a:solidFill>
                          <a:latin typeface="Helvetica"/>
                          <a:cs typeface="Helvetica"/>
                        </a:rPr>
                        <a:t> </a:t>
                      </a:r>
                      <a:r>
                        <a:rPr sz="2150" dirty="0">
                          <a:solidFill>
                            <a:srgbClr val="575756"/>
                          </a:solidFill>
                          <a:latin typeface="Helvetica"/>
                          <a:cs typeface="Helvetica"/>
                        </a:rPr>
                        <a:t>an</a:t>
                      </a:r>
                      <a:r>
                        <a:rPr sz="2150" spc="-55" dirty="0">
                          <a:solidFill>
                            <a:srgbClr val="575756"/>
                          </a:solidFill>
                          <a:latin typeface="Helvetica"/>
                          <a:cs typeface="Helvetica"/>
                        </a:rPr>
                        <a:t> </a:t>
                      </a:r>
                      <a:r>
                        <a:rPr sz="2150" spc="-10" dirty="0">
                          <a:solidFill>
                            <a:srgbClr val="575756"/>
                          </a:solidFill>
                          <a:latin typeface="Helvetica"/>
                          <a:cs typeface="Helvetica"/>
                        </a:rPr>
                        <a:t>easily</a:t>
                      </a:r>
                      <a:endParaRPr sz="2150">
                        <a:latin typeface="Helvetica"/>
                        <a:cs typeface="Helvetica"/>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marL="634365">
                        <a:lnSpc>
                          <a:spcPts val="2295"/>
                        </a:lnSpc>
                      </a:pPr>
                      <a:r>
                        <a:rPr sz="2150" dirty="0">
                          <a:solidFill>
                            <a:srgbClr val="575756"/>
                          </a:solidFill>
                          <a:latin typeface="Helvetica"/>
                          <a:cs typeface="Helvetica"/>
                        </a:rPr>
                        <a:t>knowledge</a:t>
                      </a:r>
                      <a:r>
                        <a:rPr sz="2150" spc="-100" dirty="0">
                          <a:solidFill>
                            <a:srgbClr val="575756"/>
                          </a:solidFill>
                          <a:latin typeface="Helvetica"/>
                          <a:cs typeface="Helvetica"/>
                        </a:rPr>
                        <a:t> </a:t>
                      </a:r>
                      <a:r>
                        <a:rPr sz="2150" dirty="0">
                          <a:solidFill>
                            <a:srgbClr val="575756"/>
                          </a:solidFill>
                          <a:latin typeface="Helvetica"/>
                          <a:cs typeface="Helvetica"/>
                        </a:rPr>
                        <a:t>of</a:t>
                      </a:r>
                      <a:r>
                        <a:rPr sz="2150" spc="-100" dirty="0">
                          <a:solidFill>
                            <a:srgbClr val="575756"/>
                          </a:solidFill>
                          <a:latin typeface="Helvetica"/>
                          <a:cs typeface="Helvetica"/>
                        </a:rPr>
                        <a:t> </a:t>
                      </a:r>
                      <a:r>
                        <a:rPr sz="2150" dirty="0">
                          <a:solidFill>
                            <a:srgbClr val="575756"/>
                          </a:solidFill>
                          <a:latin typeface="Helvetica"/>
                          <a:cs typeface="Helvetica"/>
                        </a:rPr>
                        <a:t>general</a:t>
                      </a:r>
                      <a:r>
                        <a:rPr sz="2150" spc="-95" dirty="0">
                          <a:solidFill>
                            <a:srgbClr val="575756"/>
                          </a:solidFill>
                          <a:latin typeface="Helvetica"/>
                          <a:cs typeface="Helvetica"/>
                        </a:rPr>
                        <a:t> </a:t>
                      </a:r>
                      <a:r>
                        <a:rPr sz="2150" dirty="0">
                          <a:solidFill>
                            <a:srgbClr val="575756"/>
                          </a:solidFill>
                          <a:latin typeface="Helvetica"/>
                          <a:cs typeface="Helvetica"/>
                        </a:rPr>
                        <a:t>practice</a:t>
                      </a:r>
                      <a:r>
                        <a:rPr sz="2150" spc="-100" dirty="0">
                          <a:solidFill>
                            <a:srgbClr val="575756"/>
                          </a:solidFill>
                          <a:latin typeface="Helvetica"/>
                          <a:cs typeface="Helvetica"/>
                        </a:rPr>
                        <a:t> </a:t>
                      </a:r>
                      <a:r>
                        <a:rPr sz="2150" spc="-25" dirty="0">
                          <a:solidFill>
                            <a:srgbClr val="575756"/>
                          </a:solidFill>
                          <a:latin typeface="Helvetica"/>
                          <a:cs typeface="Helvetica"/>
                        </a:rPr>
                        <a:t>and</a:t>
                      </a:r>
                      <a:endParaRPr sz="2150">
                        <a:latin typeface="Helvetica"/>
                        <a:cs typeface="Helvetica"/>
                      </a:endParaRPr>
                    </a:p>
                  </a:txBody>
                  <a:tcPr marL="0" marR="0" marT="0" marB="0"/>
                </a:tc>
                <a:extLst>
                  <a:ext uri="{0D108BD9-81ED-4DB2-BD59-A6C34878D82A}">
                    <a16:rowId xmlns:a16="http://schemas.microsoft.com/office/drawing/2014/main" val="10009"/>
                  </a:ext>
                </a:extLst>
              </a:tr>
              <a:tr h="326390">
                <a:tc>
                  <a:txBody>
                    <a:bodyPr/>
                    <a:lstStyle/>
                    <a:p>
                      <a:pPr marL="172085">
                        <a:lnSpc>
                          <a:spcPts val="2295"/>
                        </a:lnSpc>
                      </a:pPr>
                      <a:r>
                        <a:rPr sz="2150" spc="-10" dirty="0">
                          <a:solidFill>
                            <a:srgbClr val="575756"/>
                          </a:solidFill>
                          <a:latin typeface="Helvetica"/>
                          <a:cs typeface="Helvetica"/>
                        </a:rPr>
                        <a:t>practice</a:t>
                      </a:r>
                      <a:endParaRPr sz="2150">
                        <a:latin typeface="Helvetica"/>
                        <a:cs typeface="Helvetica"/>
                      </a:endParaRPr>
                    </a:p>
                  </a:txBody>
                  <a:tcPr marL="0" marR="0" marT="0" marB="0"/>
                </a:tc>
                <a:tc>
                  <a:txBody>
                    <a:bodyPr/>
                    <a:lstStyle/>
                    <a:p>
                      <a:pPr marL="160655">
                        <a:lnSpc>
                          <a:spcPts val="2295"/>
                        </a:lnSpc>
                      </a:pPr>
                      <a:r>
                        <a:rPr sz="2150" spc="-10" dirty="0">
                          <a:solidFill>
                            <a:srgbClr val="575756"/>
                          </a:solidFill>
                          <a:latin typeface="Helvetica"/>
                          <a:cs typeface="Helvetica"/>
                        </a:rPr>
                        <a:t>accessible</a:t>
                      </a:r>
                      <a:r>
                        <a:rPr sz="2150" spc="-90" dirty="0">
                          <a:solidFill>
                            <a:srgbClr val="575756"/>
                          </a:solidFill>
                          <a:latin typeface="Helvetica"/>
                          <a:cs typeface="Helvetica"/>
                        </a:rPr>
                        <a:t> </a:t>
                      </a:r>
                      <a:r>
                        <a:rPr sz="2150" dirty="0">
                          <a:solidFill>
                            <a:srgbClr val="575756"/>
                          </a:solidFill>
                          <a:latin typeface="Helvetica"/>
                          <a:cs typeface="Helvetica"/>
                        </a:rPr>
                        <a:t>overview</a:t>
                      </a:r>
                      <a:r>
                        <a:rPr sz="2150" spc="-90" dirty="0">
                          <a:solidFill>
                            <a:srgbClr val="575756"/>
                          </a:solidFill>
                          <a:latin typeface="Helvetica"/>
                          <a:cs typeface="Helvetica"/>
                        </a:rPr>
                        <a:t> </a:t>
                      </a:r>
                      <a:r>
                        <a:rPr sz="2150" spc="-25" dirty="0">
                          <a:solidFill>
                            <a:srgbClr val="575756"/>
                          </a:solidFill>
                          <a:latin typeface="Helvetica"/>
                          <a:cs typeface="Helvetica"/>
                        </a:rPr>
                        <a:t>of</a:t>
                      </a:r>
                      <a:endParaRPr sz="2150">
                        <a:latin typeface="Helvetica"/>
                        <a:cs typeface="Helvetica"/>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marL="634365">
                        <a:lnSpc>
                          <a:spcPts val="2295"/>
                        </a:lnSpc>
                      </a:pPr>
                      <a:r>
                        <a:rPr sz="2150" dirty="0">
                          <a:solidFill>
                            <a:srgbClr val="575756"/>
                          </a:solidFill>
                          <a:latin typeface="Helvetica"/>
                          <a:cs typeface="Helvetica"/>
                        </a:rPr>
                        <a:t>how</a:t>
                      </a:r>
                      <a:r>
                        <a:rPr sz="2150" spc="-70" dirty="0">
                          <a:solidFill>
                            <a:srgbClr val="575756"/>
                          </a:solidFill>
                          <a:latin typeface="Helvetica"/>
                          <a:cs typeface="Helvetica"/>
                        </a:rPr>
                        <a:t> </a:t>
                      </a:r>
                      <a:r>
                        <a:rPr sz="2150" dirty="0">
                          <a:solidFill>
                            <a:srgbClr val="575756"/>
                          </a:solidFill>
                          <a:latin typeface="Helvetica"/>
                          <a:cs typeface="Helvetica"/>
                        </a:rPr>
                        <a:t>it</a:t>
                      </a:r>
                      <a:r>
                        <a:rPr sz="2150" spc="-65" dirty="0">
                          <a:solidFill>
                            <a:srgbClr val="575756"/>
                          </a:solidFill>
                          <a:latin typeface="Helvetica"/>
                          <a:cs typeface="Helvetica"/>
                        </a:rPr>
                        <a:t> </a:t>
                      </a:r>
                      <a:r>
                        <a:rPr sz="2150" dirty="0">
                          <a:solidFill>
                            <a:srgbClr val="575756"/>
                          </a:solidFill>
                          <a:latin typeface="Helvetica"/>
                          <a:cs typeface="Helvetica"/>
                        </a:rPr>
                        <a:t>works/makes</a:t>
                      </a:r>
                      <a:r>
                        <a:rPr sz="2150" spc="-70" dirty="0">
                          <a:solidFill>
                            <a:srgbClr val="575756"/>
                          </a:solidFill>
                          <a:latin typeface="Helvetica"/>
                          <a:cs typeface="Helvetica"/>
                        </a:rPr>
                        <a:t> </a:t>
                      </a:r>
                      <a:r>
                        <a:rPr sz="2150" spc="-10" dirty="0">
                          <a:solidFill>
                            <a:srgbClr val="575756"/>
                          </a:solidFill>
                          <a:latin typeface="Helvetica"/>
                          <a:cs typeface="Helvetica"/>
                        </a:rPr>
                        <a:t>decisions/</a:t>
                      </a:r>
                      <a:endParaRPr sz="2150">
                        <a:latin typeface="Helvetica"/>
                        <a:cs typeface="Helvetica"/>
                      </a:endParaRPr>
                    </a:p>
                  </a:txBody>
                  <a:tcPr marL="0" marR="0" marT="0" marB="0"/>
                </a:tc>
                <a:extLst>
                  <a:ext uri="{0D108BD9-81ED-4DB2-BD59-A6C34878D82A}">
                    <a16:rowId xmlns:a16="http://schemas.microsoft.com/office/drawing/2014/main" val="10010"/>
                  </a:ext>
                </a:extLst>
              </a:tr>
              <a:tr h="326390">
                <a:tc>
                  <a:txBody>
                    <a:bodyPr/>
                    <a:lstStyle/>
                    <a:p>
                      <a:pPr>
                        <a:lnSpc>
                          <a:spcPct val="100000"/>
                        </a:lnSpc>
                      </a:pPr>
                      <a:endParaRPr sz="2000">
                        <a:latin typeface="Times New Roman"/>
                        <a:cs typeface="Times New Roman"/>
                      </a:endParaRPr>
                    </a:p>
                  </a:txBody>
                  <a:tcPr marL="0" marR="0" marT="0" marB="0"/>
                </a:tc>
                <a:tc>
                  <a:txBody>
                    <a:bodyPr/>
                    <a:lstStyle/>
                    <a:p>
                      <a:pPr marL="160655">
                        <a:lnSpc>
                          <a:spcPts val="2295"/>
                        </a:lnSpc>
                      </a:pPr>
                      <a:r>
                        <a:rPr sz="2150" dirty="0">
                          <a:solidFill>
                            <a:srgbClr val="575756"/>
                          </a:solidFill>
                          <a:latin typeface="Helvetica"/>
                          <a:cs typeface="Helvetica"/>
                        </a:rPr>
                        <a:t>the</a:t>
                      </a:r>
                      <a:r>
                        <a:rPr sz="2150" spc="-75" dirty="0">
                          <a:solidFill>
                            <a:srgbClr val="575756"/>
                          </a:solidFill>
                          <a:latin typeface="Helvetica"/>
                          <a:cs typeface="Helvetica"/>
                        </a:rPr>
                        <a:t> </a:t>
                      </a:r>
                      <a:r>
                        <a:rPr sz="2150" dirty="0">
                          <a:solidFill>
                            <a:srgbClr val="575756"/>
                          </a:solidFill>
                          <a:latin typeface="Helvetica"/>
                          <a:cs typeface="Helvetica"/>
                        </a:rPr>
                        <a:t>local</a:t>
                      </a:r>
                      <a:r>
                        <a:rPr sz="2150" spc="-75" dirty="0">
                          <a:solidFill>
                            <a:srgbClr val="575756"/>
                          </a:solidFill>
                          <a:latin typeface="Helvetica"/>
                          <a:cs typeface="Helvetica"/>
                        </a:rPr>
                        <a:t> </a:t>
                      </a:r>
                      <a:r>
                        <a:rPr sz="2150" dirty="0">
                          <a:solidFill>
                            <a:srgbClr val="575756"/>
                          </a:solidFill>
                          <a:latin typeface="Helvetica"/>
                          <a:cs typeface="Helvetica"/>
                        </a:rPr>
                        <a:t>general</a:t>
                      </a:r>
                      <a:r>
                        <a:rPr sz="2150" spc="-75" dirty="0">
                          <a:solidFill>
                            <a:srgbClr val="575756"/>
                          </a:solidFill>
                          <a:latin typeface="Helvetica"/>
                          <a:cs typeface="Helvetica"/>
                        </a:rPr>
                        <a:t> </a:t>
                      </a:r>
                      <a:r>
                        <a:rPr sz="2150" spc="-10" dirty="0">
                          <a:solidFill>
                            <a:srgbClr val="575756"/>
                          </a:solidFill>
                          <a:latin typeface="Helvetica"/>
                          <a:cs typeface="Helvetica"/>
                        </a:rPr>
                        <a:t>practice</a:t>
                      </a:r>
                      <a:endParaRPr sz="2150">
                        <a:latin typeface="Helvetica"/>
                        <a:cs typeface="Helvetica"/>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marL="634365">
                        <a:lnSpc>
                          <a:spcPts val="2295"/>
                        </a:lnSpc>
                      </a:pPr>
                      <a:r>
                        <a:rPr sz="2150" dirty="0">
                          <a:solidFill>
                            <a:srgbClr val="575756"/>
                          </a:solidFill>
                          <a:latin typeface="Helvetica"/>
                          <a:cs typeface="Helvetica"/>
                        </a:rPr>
                        <a:t>allocates</a:t>
                      </a:r>
                      <a:r>
                        <a:rPr sz="2150" spc="-85" dirty="0">
                          <a:solidFill>
                            <a:srgbClr val="575756"/>
                          </a:solidFill>
                          <a:latin typeface="Helvetica"/>
                          <a:cs typeface="Helvetica"/>
                        </a:rPr>
                        <a:t> </a:t>
                      </a:r>
                      <a:r>
                        <a:rPr sz="2150" dirty="0">
                          <a:solidFill>
                            <a:srgbClr val="575756"/>
                          </a:solidFill>
                          <a:latin typeface="Helvetica"/>
                          <a:cs typeface="Helvetica"/>
                        </a:rPr>
                        <a:t>resources</a:t>
                      </a:r>
                      <a:r>
                        <a:rPr sz="2150" spc="-80" dirty="0">
                          <a:solidFill>
                            <a:srgbClr val="575756"/>
                          </a:solidFill>
                          <a:latin typeface="Helvetica"/>
                          <a:cs typeface="Helvetica"/>
                        </a:rPr>
                        <a:t> </a:t>
                      </a:r>
                      <a:r>
                        <a:rPr sz="2150" dirty="0">
                          <a:solidFill>
                            <a:srgbClr val="575756"/>
                          </a:solidFill>
                          <a:latin typeface="Helvetica"/>
                          <a:cs typeface="Helvetica"/>
                        </a:rPr>
                        <a:t>and</a:t>
                      </a:r>
                      <a:r>
                        <a:rPr sz="2150" spc="-85" dirty="0">
                          <a:solidFill>
                            <a:srgbClr val="575756"/>
                          </a:solidFill>
                          <a:latin typeface="Helvetica"/>
                          <a:cs typeface="Helvetica"/>
                        </a:rPr>
                        <a:t> </a:t>
                      </a:r>
                      <a:r>
                        <a:rPr sz="2150" dirty="0">
                          <a:solidFill>
                            <a:srgbClr val="575756"/>
                          </a:solidFill>
                          <a:latin typeface="Helvetica"/>
                          <a:cs typeface="Helvetica"/>
                        </a:rPr>
                        <a:t>provides</a:t>
                      </a:r>
                      <a:r>
                        <a:rPr sz="2150" spc="-80" dirty="0">
                          <a:solidFill>
                            <a:srgbClr val="575756"/>
                          </a:solidFill>
                          <a:latin typeface="Helvetica"/>
                          <a:cs typeface="Helvetica"/>
                        </a:rPr>
                        <a:t> </a:t>
                      </a:r>
                      <a:r>
                        <a:rPr sz="2150" spc="-20" dirty="0">
                          <a:solidFill>
                            <a:srgbClr val="575756"/>
                          </a:solidFill>
                          <a:latin typeface="Helvetica"/>
                          <a:cs typeface="Helvetica"/>
                        </a:rPr>
                        <a:t>high</a:t>
                      </a:r>
                      <a:endParaRPr sz="2150">
                        <a:latin typeface="Helvetica"/>
                        <a:cs typeface="Helvetica"/>
                      </a:endParaRPr>
                    </a:p>
                  </a:txBody>
                  <a:tcPr marL="0" marR="0" marT="0" marB="0"/>
                </a:tc>
                <a:extLst>
                  <a:ext uri="{0D108BD9-81ED-4DB2-BD59-A6C34878D82A}">
                    <a16:rowId xmlns:a16="http://schemas.microsoft.com/office/drawing/2014/main" val="10011"/>
                  </a:ext>
                </a:extLst>
              </a:tr>
              <a:tr h="299085">
                <a:tc>
                  <a:txBody>
                    <a:bodyPr/>
                    <a:lstStyle/>
                    <a:p>
                      <a:pPr>
                        <a:lnSpc>
                          <a:spcPct val="100000"/>
                        </a:lnSpc>
                      </a:pPr>
                      <a:endParaRPr sz="1800">
                        <a:latin typeface="Times New Roman"/>
                        <a:cs typeface="Times New Roman"/>
                      </a:endParaRPr>
                    </a:p>
                  </a:txBody>
                  <a:tcPr marL="0" marR="0" marT="0" marB="0"/>
                </a:tc>
                <a:tc>
                  <a:txBody>
                    <a:bodyPr/>
                    <a:lstStyle/>
                    <a:p>
                      <a:pPr marL="160655">
                        <a:lnSpc>
                          <a:spcPts val="2260"/>
                        </a:lnSpc>
                      </a:pPr>
                      <a:r>
                        <a:rPr sz="2150" spc="-10" dirty="0">
                          <a:solidFill>
                            <a:srgbClr val="575756"/>
                          </a:solidFill>
                          <a:latin typeface="Helvetica"/>
                          <a:cs typeface="Helvetica"/>
                        </a:rPr>
                        <a:t>landscape</a:t>
                      </a:r>
                      <a:endParaRPr sz="2150">
                        <a:latin typeface="Helvetica"/>
                        <a:cs typeface="Helvetica"/>
                      </a:endParaRPr>
                    </a:p>
                  </a:txBody>
                  <a:tcPr marL="0" marR="0" marT="0" marB="0"/>
                </a:tc>
                <a:tc>
                  <a:txBody>
                    <a:bodyPr/>
                    <a:lstStyle/>
                    <a:p>
                      <a:pPr>
                        <a:lnSpc>
                          <a:spcPct val="100000"/>
                        </a:lnSpc>
                      </a:pPr>
                      <a:endParaRPr sz="1800">
                        <a:latin typeface="Times New Roman"/>
                        <a:cs typeface="Times New Roman"/>
                      </a:endParaRPr>
                    </a:p>
                  </a:txBody>
                  <a:tcPr marL="0" marR="0" marT="0" marB="0"/>
                </a:tc>
                <a:tc>
                  <a:txBody>
                    <a:bodyPr/>
                    <a:lstStyle/>
                    <a:p>
                      <a:pPr>
                        <a:lnSpc>
                          <a:spcPct val="100000"/>
                        </a:lnSpc>
                      </a:pPr>
                      <a:endParaRPr sz="1800">
                        <a:latin typeface="Times New Roman"/>
                        <a:cs typeface="Times New Roman"/>
                      </a:endParaRPr>
                    </a:p>
                  </a:txBody>
                  <a:tcPr marL="0" marR="0" marT="0" marB="0"/>
                </a:tc>
                <a:tc>
                  <a:txBody>
                    <a:bodyPr/>
                    <a:lstStyle/>
                    <a:p>
                      <a:pPr marL="634365">
                        <a:lnSpc>
                          <a:spcPts val="2260"/>
                        </a:lnSpc>
                      </a:pPr>
                      <a:r>
                        <a:rPr sz="2150" dirty="0">
                          <a:solidFill>
                            <a:srgbClr val="575756"/>
                          </a:solidFill>
                          <a:latin typeface="Helvetica"/>
                          <a:cs typeface="Helvetica"/>
                        </a:rPr>
                        <a:t>quality</a:t>
                      </a:r>
                      <a:r>
                        <a:rPr sz="2150" spc="-70" dirty="0">
                          <a:solidFill>
                            <a:srgbClr val="575756"/>
                          </a:solidFill>
                          <a:latin typeface="Helvetica"/>
                          <a:cs typeface="Helvetica"/>
                        </a:rPr>
                        <a:t> </a:t>
                      </a:r>
                      <a:r>
                        <a:rPr sz="2150" dirty="0">
                          <a:solidFill>
                            <a:srgbClr val="575756"/>
                          </a:solidFill>
                          <a:latin typeface="Helvetica"/>
                          <a:cs typeface="Helvetica"/>
                        </a:rPr>
                        <a:t>patient</a:t>
                      </a:r>
                      <a:r>
                        <a:rPr sz="2150" spc="-70" dirty="0">
                          <a:solidFill>
                            <a:srgbClr val="575756"/>
                          </a:solidFill>
                          <a:latin typeface="Helvetica"/>
                          <a:cs typeface="Helvetica"/>
                        </a:rPr>
                        <a:t> </a:t>
                      </a:r>
                      <a:r>
                        <a:rPr sz="2150" spc="-20" dirty="0">
                          <a:solidFill>
                            <a:srgbClr val="575756"/>
                          </a:solidFill>
                          <a:latin typeface="Helvetica"/>
                          <a:cs typeface="Helvetica"/>
                        </a:rPr>
                        <a:t>care</a:t>
                      </a:r>
                      <a:endParaRPr sz="2150">
                        <a:latin typeface="Helvetica"/>
                        <a:cs typeface="Helvetica"/>
                      </a:endParaRPr>
                    </a:p>
                  </a:txBody>
                  <a:tcPr marL="0" marR="0" marT="0" marB="0"/>
                </a:tc>
                <a:extLst>
                  <a:ext uri="{0D108BD9-81ED-4DB2-BD59-A6C34878D82A}">
                    <a16:rowId xmlns:a16="http://schemas.microsoft.com/office/drawing/2014/main" val="10012"/>
                  </a:ext>
                </a:extLst>
              </a:tr>
            </a:tbl>
          </a:graphicData>
        </a:graphic>
      </p:graphicFrame>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1535"/>
              </a:lnSpc>
            </a:pPr>
            <a:r>
              <a:rPr dirty="0"/>
              <a:t>Primary</a:t>
            </a:r>
            <a:r>
              <a:rPr spc="30" dirty="0"/>
              <a:t> </a:t>
            </a:r>
            <a:r>
              <a:rPr dirty="0"/>
              <a:t>Care</a:t>
            </a:r>
            <a:r>
              <a:rPr spc="35" dirty="0"/>
              <a:t> </a:t>
            </a:r>
            <a:r>
              <a:rPr dirty="0"/>
              <a:t>People</a:t>
            </a:r>
            <a:r>
              <a:rPr spc="35" dirty="0"/>
              <a:t> </a:t>
            </a:r>
            <a:r>
              <a:rPr spc="-20" dirty="0"/>
              <a:t>Plan</a:t>
            </a:r>
          </a:p>
        </p:txBody>
      </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38100">
              <a:lnSpc>
                <a:spcPts val="1535"/>
              </a:lnSpc>
            </a:pPr>
            <a:fld id="{81D60167-4931-47E6-BA6A-407CBD079E47}" type="slidenum">
              <a:rPr spc="-25" dirty="0"/>
              <a:t>47</a:t>
            </a:fld>
            <a:endParaRPr spc="-25" dirty="0"/>
          </a:p>
        </p:txBody>
      </p:sp>
      <p:graphicFrame>
        <p:nvGraphicFramePr>
          <p:cNvPr id="7" name="object 7"/>
          <p:cNvGraphicFramePr>
            <a:graphicFrameLocks noGrp="1"/>
          </p:cNvGraphicFramePr>
          <p:nvPr/>
        </p:nvGraphicFramePr>
        <p:xfrm>
          <a:off x="1047088" y="2711959"/>
          <a:ext cx="18086705" cy="1273175"/>
        </p:xfrm>
        <a:graphic>
          <a:graphicData uri="http://schemas.openxmlformats.org/drawingml/2006/table">
            <a:tbl>
              <a:tblPr firstRow="1" bandRow="1">
                <a:tableStyleId>{2D5ABB26-0587-4C30-8999-92F81FD0307C}</a:tableStyleId>
              </a:tblPr>
              <a:tblGrid>
                <a:gridCol w="2799715">
                  <a:extLst>
                    <a:ext uri="{9D8B030D-6E8A-4147-A177-3AD203B41FA5}">
                      <a16:colId xmlns:a16="http://schemas.microsoft.com/office/drawing/2014/main" val="20000"/>
                    </a:ext>
                  </a:extLst>
                </a:gridCol>
                <a:gridCol w="3778250">
                  <a:extLst>
                    <a:ext uri="{9D8B030D-6E8A-4147-A177-3AD203B41FA5}">
                      <a16:colId xmlns:a16="http://schemas.microsoft.com/office/drawing/2014/main" val="20001"/>
                    </a:ext>
                  </a:extLst>
                </a:gridCol>
                <a:gridCol w="4073525">
                  <a:extLst>
                    <a:ext uri="{9D8B030D-6E8A-4147-A177-3AD203B41FA5}">
                      <a16:colId xmlns:a16="http://schemas.microsoft.com/office/drawing/2014/main" val="20002"/>
                    </a:ext>
                  </a:extLst>
                </a:gridCol>
                <a:gridCol w="1993900">
                  <a:extLst>
                    <a:ext uri="{9D8B030D-6E8A-4147-A177-3AD203B41FA5}">
                      <a16:colId xmlns:a16="http://schemas.microsoft.com/office/drawing/2014/main" val="20003"/>
                    </a:ext>
                  </a:extLst>
                </a:gridCol>
                <a:gridCol w="5365750">
                  <a:extLst>
                    <a:ext uri="{9D8B030D-6E8A-4147-A177-3AD203B41FA5}">
                      <a16:colId xmlns:a16="http://schemas.microsoft.com/office/drawing/2014/main" val="20004"/>
                    </a:ext>
                  </a:extLst>
                </a:gridCol>
              </a:tblGrid>
              <a:tr h="460375">
                <a:tc>
                  <a:txBody>
                    <a:bodyPr/>
                    <a:lstStyle/>
                    <a:p>
                      <a:pPr marL="207645">
                        <a:lnSpc>
                          <a:spcPct val="100000"/>
                        </a:lnSpc>
                        <a:spcBef>
                          <a:spcPts val="365"/>
                        </a:spcBef>
                      </a:pPr>
                      <a:r>
                        <a:rPr sz="2150" b="1" dirty="0">
                          <a:solidFill>
                            <a:srgbClr val="FFFFFF"/>
                          </a:solidFill>
                          <a:latin typeface="Helvetica"/>
                          <a:cs typeface="Helvetica"/>
                        </a:rPr>
                        <a:t>The</a:t>
                      </a:r>
                      <a:r>
                        <a:rPr sz="2150" b="1" spc="-55" dirty="0">
                          <a:solidFill>
                            <a:srgbClr val="FFFFFF"/>
                          </a:solidFill>
                          <a:latin typeface="Helvetica"/>
                          <a:cs typeface="Helvetica"/>
                        </a:rPr>
                        <a:t> </a:t>
                      </a:r>
                      <a:r>
                        <a:rPr sz="2150" b="1" spc="-20" dirty="0">
                          <a:solidFill>
                            <a:srgbClr val="FFFFFF"/>
                          </a:solidFill>
                          <a:latin typeface="Helvetica"/>
                          <a:cs typeface="Helvetica"/>
                        </a:rPr>
                        <a:t>what</a:t>
                      </a:r>
                      <a:endParaRPr sz="2150">
                        <a:latin typeface="Helvetica"/>
                        <a:cs typeface="Helvetica"/>
                      </a:endParaRPr>
                    </a:p>
                  </a:txBody>
                  <a:tcPr marL="0" marR="0" marT="46355" marB="0">
                    <a:solidFill>
                      <a:srgbClr val="1273B8"/>
                    </a:solidFill>
                  </a:tcPr>
                </a:tc>
                <a:tc>
                  <a:txBody>
                    <a:bodyPr/>
                    <a:lstStyle/>
                    <a:p>
                      <a:pPr marL="307340">
                        <a:lnSpc>
                          <a:spcPct val="100000"/>
                        </a:lnSpc>
                        <a:spcBef>
                          <a:spcPts val="365"/>
                        </a:spcBef>
                      </a:pPr>
                      <a:r>
                        <a:rPr sz="2150" b="1" dirty="0">
                          <a:solidFill>
                            <a:srgbClr val="FFFFFF"/>
                          </a:solidFill>
                          <a:latin typeface="Helvetica"/>
                          <a:cs typeface="Helvetica"/>
                        </a:rPr>
                        <a:t>The</a:t>
                      </a:r>
                      <a:r>
                        <a:rPr sz="2150" b="1" spc="-55" dirty="0">
                          <a:solidFill>
                            <a:srgbClr val="FFFFFF"/>
                          </a:solidFill>
                          <a:latin typeface="Helvetica"/>
                          <a:cs typeface="Helvetica"/>
                        </a:rPr>
                        <a:t> </a:t>
                      </a:r>
                      <a:r>
                        <a:rPr sz="2150" b="1" spc="-25" dirty="0">
                          <a:solidFill>
                            <a:srgbClr val="FFFFFF"/>
                          </a:solidFill>
                          <a:latin typeface="Helvetica"/>
                          <a:cs typeface="Helvetica"/>
                        </a:rPr>
                        <a:t>how</a:t>
                      </a:r>
                      <a:endParaRPr sz="2150">
                        <a:latin typeface="Helvetica"/>
                        <a:cs typeface="Helvetica"/>
                      </a:endParaRPr>
                    </a:p>
                  </a:txBody>
                  <a:tcPr marL="0" marR="0" marT="46355" marB="0">
                    <a:solidFill>
                      <a:srgbClr val="1273B8"/>
                    </a:solidFill>
                  </a:tcPr>
                </a:tc>
                <a:tc>
                  <a:txBody>
                    <a:bodyPr/>
                    <a:lstStyle/>
                    <a:p>
                      <a:pPr marL="474980">
                        <a:lnSpc>
                          <a:spcPct val="100000"/>
                        </a:lnSpc>
                        <a:spcBef>
                          <a:spcPts val="365"/>
                        </a:spcBef>
                      </a:pPr>
                      <a:r>
                        <a:rPr sz="2150" b="1" dirty="0">
                          <a:solidFill>
                            <a:srgbClr val="FFFFFF"/>
                          </a:solidFill>
                          <a:latin typeface="Helvetica"/>
                          <a:cs typeface="Helvetica"/>
                        </a:rPr>
                        <a:t>The</a:t>
                      </a:r>
                      <a:r>
                        <a:rPr sz="2150" b="1" spc="-55" dirty="0">
                          <a:solidFill>
                            <a:srgbClr val="FFFFFF"/>
                          </a:solidFill>
                          <a:latin typeface="Helvetica"/>
                          <a:cs typeface="Helvetica"/>
                        </a:rPr>
                        <a:t> </a:t>
                      </a:r>
                      <a:r>
                        <a:rPr sz="2150" b="1" spc="-25" dirty="0">
                          <a:solidFill>
                            <a:srgbClr val="FFFFFF"/>
                          </a:solidFill>
                          <a:latin typeface="Helvetica"/>
                          <a:cs typeface="Helvetica"/>
                        </a:rPr>
                        <a:t>who</a:t>
                      </a:r>
                      <a:endParaRPr sz="2150">
                        <a:latin typeface="Helvetica"/>
                        <a:cs typeface="Helvetica"/>
                      </a:endParaRPr>
                    </a:p>
                  </a:txBody>
                  <a:tcPr marL="0" marR="0" marT="46355" marB="0">
                    <a:solidFill>
                      <a:srgbClr val="1273B8"/>
                    </a:solidFill>
                  </a:tcPr>
                </a:tc>
                <a:tc>
                  <a:txBody>
                    <a:bodyPr/>
                    <a:lstStyle/>
                    <a:p>
                      <a:pPr marL="198755">
                        <a:lnSpc>
                          <a:spcPct val="100000"/>
                        </a:lnSpc>
                        <a:spcBef>
                          <a:spcPts val="365"/>
                        </a:spcBef>
                      </a:pPr>
                      <a:r>
                        <a:rPr sz="2150" b="1" dirty="0">
                          <a:solidFill>
                            <a:srgbClr val="FFFFFF"/>
                          </a:solidFill>
                          <a:latin typeface="Helvetica"/>
                          <a:cs typeface="Helvetica"/>
                        </a:rPr>
                        <a:t>The</a:t>
                      </a:r>
                      <a:r>
                        <a:rPr sz="2150" b="1" spc="-55" dirty="0">
                          <a:solidFill>
                            <a:srgbClr val="FFFFFF"/>
                          </a:solidFill>
                          <a:latin typeface="Helvetica"/>
                          <a:cs typeface="Helvetica"/>
                        </a:rPr>
                        <a:t> </a:t>
                      </a:r>
                      <a:r>
                        <a:rPr sz="2150" b="1" spc="-20" dirty="0">
                          <a:solidFill>
                            <a:srgbClr val="FFFFFF"/>
                          </a:solidFill>
                          <a:latin typeface="Helvetica"/>
                          <a:cs typeface="Helvetica"/>
                        </a:rPr>
                        <a:t>when</a:t>
                      </a:r>
                      <a:endParaRPr sz="2150">
                        <a:latin typeface="Helvetica"/>
                        <a:cs typeface="Helvetica"/>
                      </a:endParaRPr>
                    </a:p>
                  </a:txBody>
                  <a:tcPr marL="0" marR="0" marT="46355" marB="0">
                    <a:solidFill>
                      <a:srgbClr val="1273B8"/>
                    </a:solidFill>
                  </a:tcPr>
                </a:tc>
                <a:tc>
                  <a:txBody>
                    <a:bodyPr/>
                    <a:lstStyle/>
                    <a:p>
                      <a:pPr marL="539115">
                        <a:lnSpc>
                          <a:spcPct val="100000"/>
                        </a:lnSpc>
                        <a:spcBef>
                          <a:spcPts val="365"/>
                        </a:spcBef>
                      </a:pPr>
                      <a:r>
                        <a:rPr sz="2150" b="1" dirty="0">
                          <a:solidFill>
                            <a:srgbClr val="FFFFFF"/>
                          </a:solidFill>
                          <a:latin typeface="Helvetica"/>
                          <a:cs typeface="Helvetica"/>
                        </a:rPr>
                        <a:t>The</a:t>
                      </a:r>
                      <a:r>
                        <a:rPr sz="2150" b="1" spc="-55" dirty="0">
                          <a:solidFill>
                            <a:srgbClr val="FFFFFF"/>
                          </a:solidFill>
                          <a:latin typeface="Helvetica"/>
                          <a:cs typeface="Helvetica"/>
                        </a:rPr>
                        <a:t> </a:t>
                      </a:r>
                      <a:r>
                        <a:rPr sz="2150" b="1" spc="-25" dirty="0">
                          <a:solidFill>
                            <a:srgbClr val="FFFFFF"/>
                          </a:solidFill>
                          <a:latin typeface="Helvetica"/>
                          <a:cs typeface="Helvetica"/>
                        </a:rPr>
                        <a:t>why</a:t>
                      </a:r>
                      <a:endParaRPr sz="2150">
                        <a:latin typeface="Helvetica"/>
                        <a:cs typeface="Helvetica"/>
                      </a:endParaRPr>
                    </a:p>
                  </a:txBody>
                  <a:tcPr marL="0" marR="0" marT="46355" marB="0">
                    <a:solidFill>
                      <a:srgbClr val="1273B8"/>
                    </a:solidFill>
                  </a:tcPr>
                </a:tc>
                <a:extLst>
                  <a:ext uri="{0D108BD9-81ED-4DB2-BD59-A6C34878D82A}">
                    <a16:rowId xmlns:a16="http://schemas.microsoft.com/office/drawing/2014/main" val="10000"/>
                  </a:ext>
                </a:extLst>
              </a:tr>
              <a:tr h="812800">
                <a:tc>
                  <a:txBody>
                    <a:bodyPr/>
                    <a:lstStyle/>
                    <a:p>
                      <a:pPr marL="207010" marR="299720">
                        <a:lnSpc>
                          <a:spcPct val="100000"/>
                        </a:lnSpc>
                        <a:spcBef>
                          <a:spcPts val="1145"/>
                        </a:spcBef>
                      </a:pPr>
                      <a:r>
                        <a:rPr sz="2150" dirty="0">
                          <a:solidFill>
                            <a:srgbClr val="575756"/>
                          </a:solidFill>
                          <a:latin typeface="Helvetica"/>
                          <a:cs typeface="Helvetica"/>
                        </a:rPr>
                        <a:t>Increase</a:t>
                      </a:r>
                      <a:r>
                        <a:rPr sz="2150" spc="-125" dirty="0">
                          <a:solidFill>
                            <a:srgbClr val="575756"/>
                          </a:solidFill>
                          <a:latin typeface="Helvetica"/>
                          <a:cs typeface="Helvetica"/>
                        </a:rPr>
                        <a:t> </a:t>
                      </a:r>
                      <a:r>
                        <a:rPr sz="2150" spc="-25" dirty="0">
                          <a:solidFill>
                            <a:srgbClr val="575756"/>
                          </a:solidFill>
                          <a:latin typeface="Helvetica"/>
                          <a:cs typeface="Helvetica"/>
                        </a:rPr>
                        <a:t>the </a:t>
                      </a:r>
                      <a:r>
                        <a:rPr sz="2150" dirty="0">
                          <a:solidFill>
                            <a:srgbClr val="575756"/>
                          </a:solidFill>
                          <a:latin typeface="Helvetica"/>
                          <a:cs typeface="Helvetica"/>
                        </a:rPr>
                        <a:t>workforce</a:t>
                      </a:r>
                      <a:r>
                        <a:rPr sz="2150" spc="-140" dirty="0">
                          <a:solidFill>
                            <a:srgbClr val="575756"/>
                          </a:solidFill>
                          <a:latin typeface="Helvetica"/>
                          <a:cs typeface="Helvetica"/>
                        </a:rPr>
                        <a:t> </a:t>
                      </a:r>
                      <a:r>
                        <a:rPr sz="2150" spc="-10" dirty="0">
                          <a:solidFill>
                            <a:srgbClr val="575756"/>
                          </a:solidFill>
                          <a:latin typeface="Helvetica"/>
                          <a:cs typeface="Helvetica"/>
                        </a:rPr>
                        <a:t>planning</a:t>
                      </a:r>
                      <a:endParaRPr sz="2150">
                        <a:latin typeface="Helvetica"/>
                        <a:cs typeface="Helvetica"/>
                      </a:endParaRPr>
                    </a:p>
                  </a:txBody>
                  <a:tcPr marL="0" marR="0" marT="145415" marB="0"/>
                </a:tc>
                <a:tc>
                  <a:txBody>
                    <a:bodyPr/>
                    <a:lstStyle/>
                    <a:p>
                      <a:pPr marL="307340" marR="467359">
                        <a:lnSpc>
                          <a:spcPct val="100000"/>
                        </a:lnSpc>
                        <a:spcBef>
                          <a:spcPts val="1145"/>
                        </a:spcBef>
                      </a:pPr>
                      <a:r>
                        <a:rPr sz="2150" dirty="0">
                          <a:solidFill>
                            <a:srgbClr val="575756"/>
                          </a:solidFill>
                          <a:latin typeface="Helvetica"/>
                          <a:cs typeface="Helvetica"/>
                        </a:rPr>
                        <a:t>Ensure</a:t>
                      </a:r>
                      <a:r>
                        <a:rPr sz="2150" spc="-100" dirty="0">
                          <a:solidFill>
                            <a:srgbClr val="575756"/>
                          </a:solidFill>
                          <a:latin typeface="Helvetica"/>
                          <a:cs typeface="Helvetica"/>
                        </a:rPr>
                        <a:t> </a:t>
                      </a:r>
                      <a:r>
                        <a:rPr sz="2150" dirty="0">
                          <a:solidFill>
                            <a:srgbClr val="575756"/>
                          </a:solidFill>
                          <a:latin typeface="Helvetica"/>
                          <a:cs typeface="Helvetica"/>
                        </a:rPr>
                        <a:t>workforce</a:t>
                      </a:r>
                      <a:r>
                        <a:rPr sz="2150" spc="-100" dirty="0">
                          <a:solidFill>
                            <a:srgbClr val="575756"/>
                          </a:solidFill>
                          <a:latin typeface="Helvetica"/>
                          <a:cs typeface="Helvetica"/>
                        </a:rPr>
                        <a:t> </a:t>
                      </a:r>
                      <a:r>
                        <a:rPr sz="2150" dirty="0">
                          <a:solidFill>
                            <a:srgbClr val="575756"/>
                          </a:solidFill>
                          <a:latin typeface="Helvetica"/>
                          <a:cs typeface="Helvetica"/>
                        </a:rPr>
                        <a:t>data</a:t>
                      </a:r>
                      <a:r>
                        <a:rPr sz="2150" spc="-100" dirty="0">
                          <a:solidFill>
                            <a:srgbClr val="575756"/>
                          </a:solidFill>
                          <a:latin typeface="Helvetica"/>
                          <a:cs typeface="Helvetica"/>
                        </a:rPr>
                        <a:t> </a:t>
                      </a:r>
                      <a:r>
                        <a:rPr sz="2150" spc="-25" dirty="0">
                          <a:solidFill>
                            <a:srgbClr val="575756"/>
                          </a:solidFill>
                          <a:latin typeface="Helvetica"/>
                          <a:cs typeface="Helvetica"/>
                        </a:rPr>
                        <a:t>is </a:t>
                      </a:r>
                      <a:r>
                        <a:rPr sz="2150" dirty="0">
                          <a:solidFill>
                            <a:srgbClr val="575756"/>
                          </a:solidFill>
                          <a:latin typeface="Helvetica"/>
                          <a:cs typeface="Helvetica"/>
                        </a:rPr>
                        <a:t>presented</a:t>
                      </a:r>
                      <a:r>
                        <a:rPr sz="2150" spc="-145" dirty="0">
                          <a:solidFill>
                            <a:srgbClr val="575756"/>
                          </a:solidFill>
                          <a:latin typeface="Helvetica"/>
                          <a:cs typeface="Helvetica"/>
                        </a:rPr>
                        <a:t> </a:t>
                      </a:r>
                      <a:r>
                        <a:rPr sz="2150" spc="-10" dirty="0">
                          <a:solidFill>
                            <a:srgbClr val="575756"/>
                          </a:solidFill>
                          <a:latin typeface="Helvetica"/>
                          <a:cs typeface="Helvetica"/>
                        </a:rPr>
                        <a:t>regularly</a:t>
                      </a:r>
                      <a:endParaRPr sz="2150">
                        <a:latin typeface="Helvetica"/>
                        <a:cs typeface="Helvetica"/>
                      </a:endParaRPr>
                    </a:p>
                  </a:txBody>
                  <a:tcPr marL="0" marR="0" marT="145415" marB="0"/>
                </a:tc>
                <a:tc>
                  <a:txBody>
                    <a:bodyPr/>
                    <a:lstStyle/>
                    <a:p>
                      <a:pPr marL="474980" marR="191135">
                        <a:lnSpc>
                          <a:spcPct val="100000"/>
                        </a:lnSpc>
                        <a:spcBef>
                          <a:spcPts val="1145"/>
                        </a:spcBef>
                      </a:pPr>
                      <a:r>
                        <a:rPr sz="2150" dirty="0">
                          <a:solidFill>
                            <a:srgbClr val="575756"/>
                          </a:solidFill>
                          <a:latin typeface="Helvetica"/>
                          <a:cs typeface="Helvetica"/>
                        </a:rPr>
                        <a:t>ICB</a:t>
                      </a:r>
                      <a:r>
                        <a:rPr sz="2150" spc="-70" dirty="0">
                          <a:solidFill>
                            <a:srgbClr val="575756"/>
                          </a:solidFill>
                          <a:latin typeface="Helvetica"/>
                          <a:cs typeface="Helvetica"/>
                        </a:rPr>
                        <a:t> </a:t>
                      </a:r>
                      <a:r>
                        <a:rPr sz="2150" dirty="0">
                          <a:solidFill>
                            <a:srgbClr val="575756"/>
                          </a:solidFill>
                          <a:latin typeface="Helvetica"/>
                          <a:cs typeface="Helvetica"/>
                        </a:rPr>
                        <a:t>Primary</a:t>
                      </a:r>
                      <a:r>
                        <a:rPr sz="2150" spc="-70" dirty="0">
                          <a:solidFill>
                            <a:srgbClr val="575756"/>
                          </a:solidFill>
                          <a:latin typeface="Helvetica"/>
                          <a:cs typeface="Helvetica"/>
                        </a:rPr>
                        <a:t> </a:t>
                      </a:r>
                      <a:r>
                        <a:rPr sz="2150" dirty="0">
                          <a:solidFill>
                            <a:srgbClr val="575756"/>
                          </a:solidFill>
                          <a:latin typeface="Helvetica"/>
                          <a:cs typeface="Helvetica"/>
                        </a:rPr>
                        <a:t>Care</a:t>
                      </a:r>
                      <a:r>
                        <a:rPr sz="2150" spc="-95" dirty="0">
                          <a:solidFill>
                            <a:srgbClr val="575756"/>
                          </a:solidFill>
                          <a:latin typeface="Helvetica"/>
                          <a:cs typeface="Helvetica"/>
                        </a:rPr>
                        <a:t> </a:t>
                      </a:r>
                      <a:r>
                        <a:rPr sz="2150" spc="-55" dirty="0">
                          <a:solidFill>
                            <a:srgbClr val="575756"/>
                          </a:solidFill>
                          <a:latin typeface="Helvetica"/>
                          <a:cs typeface="Helvetica"/>
                        </a:rPr>
                        <a:t>Team</a:t>
                      </a:r>
                      <a:r>
                        <a:rPr sz="2150" spc="-70" dirty="0">
                          <a:solidFill>
                            <a:srgbClr val="575756"/>
                          </a:solidFill>
                          <a:latin typeface="Helvetica"/>
                          <a:cs typeface="Helvetica"/>
                        </a:rPr>
                        <a:t> </a:t>
                      </a:r>
                      <a:r>
                        <a:rPr sz="2150" spc="-25" dirty="0">
                          <a:solidFill>
                            <a:srgbClr val="575756"/>
                          </a:solidFill>
                          <a:latin typeface="Helvetica"/>
                          <a:cs typeface="Helvetica"/>
                        </a:rPr>
                        <a:t>and </a:t>
                      </a:r>
                      <a:r>
                        <a:rPr sz="2150" spc="-20" dirty="0">
                          <a:solidFill>
                            <a:srgbClr val="575756"/>
                          </a:solidFill>
                          <a:latin typeface="Helvetica"/>
                          <a:cs typeface="Helvetica"/>
                        </a:rPr>
                        <a:t>CWTH</a:t>
                      </a:r>
                      <a:endParaRPr sz="2150">
                        <a:latin typeface="Helvetica"/>
                        <a:cs typeface="Helvetica"/>
                      </a:endParaRPr>
                    </a:p>
                  </a:txBody>
                  <a:tcPr marL="0" marR="0" marT="145415" marB="0"/>
                </a:tc>
                <a:tc>
                  <a:txBody>
                    <a:bodyPr/>
                    <a:lstStyle/>
                    <a:p>
                      <a:pPr marL="198755">
                        <a:lnSpc>
                          <a:spcPct val="100000"/>
                        </a:lnSpc>
                        <a:spcBef>
                          <a:spcPts val="1185"/>
                        </a:spcBef>
                      </a:pPr>
                      <a:r>
                        <a:rPr sz="2150" spc="-10" dirty="0">
                          <a:solidFill>
                            <a:srgbClr val="575756"/>
                          </a:solidFill>
                          <a:latin typeface="Helvetica"/>
                          <a:cs typeface="Helvetica"/>
                        </a:rPr>
                        <a:t>Ongoing</a:t>
                      </a:r>
                      <a:endParaRPr sz="2150">
                        <a:latin typeface="Helvetica"/>
                        <a:cs typeface="Helvetica"/>
                      </a:endParaRPr>
                    </a:p>
                  </a:txBody>
                  <a:tcPr marL="0" marR="0" marT="150495" marB="0"/>
                </a:tc>
                <a:tc>
                  <a:txBody>
                    <a:bodyPr/>
                    <a:lstStyle/>
                    <a:p>
                      <a:pPr marL="538480" marR="308610">
                        <a:lnSpc>
                          <a:spcPct val="100000"/>
                        </a:lnSpc>
                        <a:spcBef>
                          <a:spcPts val="1145"/>
                        </a:spcBef>
                      </a:pPr>
                      <a:r>
                        <a:rPr sz="2150" spc="-10" dirty="0">
                          <a:solidFill>
                            <a:srgbClr val="575756"/>
                          </a:solidFill>
                          <a:latin typeface="Helvetica"/>
                          <a:cs typeface="Helvetica"/>
                        </a:rPr>
                        <a:t>Workforce</a:t>
                      </a:r>
                      <a:r>
                        <a:rPr sz="2150" spc="-90" dirty="0">
                          <a:solidFill>
                            <a:srgbClr val="575756"/>
                          </a:solidFill>
                          <a:latin typeface="Helvetica"/>
                          <a:cs typeface="Helvetica"/>
                        </a:rPr>
                        <a:t> </a:t>
                      </a:r>
                      <a:r>
                        <a:rPr sz="2150" dirty="0">
                          <a:solidFill>
                            <a:srgbClr val="575756"/>
                          </a:solidFill>
                          <a:latin typeface="Helvetica"/>
                          <a:cs typeface="Helvetica"/>
                        </a:rPr>
                        <a:t>planning</a:t>
                      </a:r>
                      <a:r>
                        <a:rPr sz="2150" spc="-90" dirty="0">
                          <a:solidFill>
                            <a:srgbClr val="575756"/>
                          </a:solidFill>
                          <a:latin typeface="Helvetica"/>
                          <a:cs typeface="Helvetica"/>
                        </a:rPr>
                        <a:t> </a:t>
                      </a:r>
                      <a:r>
                        <a:rPr sz="2150" dirty="0">
                          <a:solidFill>
                            <a:srgbClr val="575756"/>
                          </a:solidFill>
                          <a:latin typeface="Helvetica"/>
                          <a:cs typeface="Helvetica"/>
                        </a:rPr>
                        <a:t>helps</a:t>
                      </a:r>
                      <a:r>
                        <a:rPr sz="2150" spc="-90" dirty="0">
                          <a:solidFill>
                            <a:srgbClr val="575756"/>
                          </a:solidFill>
                          <a:latin typeface="Helvetica"/>
                          <a:cs typeface="Helvetica"/>
                        </a:rPr>
                        <a:t> </a:t>
                      </a:r>
                      <a:r>
                        <a:rPr sz="2150" spc="-10" dirty="0">
                          <a:solidFill>
                            <a:srgbClr val="575756"/>
                          </a:solidFill>
                          <a:latin typeface="Helvetica"/>
                          <a:cs typeface="Helvetica"/>
                        </a:rPr>
                        <a:t>identify </a:t>
                      </a:r>
                      <a:r>
                        <a:rPr sz="2150" dirty="0">
                          <a:solidFill>
                            <a:srgbClr val="575756"/>
                          </a:solidFill>
                          <a:latin typeface="Helvetica"/>
                          <a:cs typeface="Helvetica"/>
                        </a:rPr>
                        <a:t>what</a:t>
                      </a:r>
                      <a:r>
                        <a:rPr sz="2150" spc="-60" dirty="0">
                          <a:solidFill>
                            <a:srgbClr val="575756"/>
                          </a:solidFill>
                          <a:latin typeface="Helvetica"/>
                          <a:cs typeface="Helvetica"/>
                        </a:rPr>
                        <a:t> </a:t>
                      </a:r>
                      <a:r>
                        <a:rPr sz="2150" dirty="0">
                          <a:solidFill>
                            <a:srgbClr val="575756"/>
                          </a:solidFill>
                          <a:latin typeface="Helvetica"/>
                          <a:cs typeface="Helvetica"/>
                        </a:rPr>
                        <a:t>resources</a:t>
                      </a:r>
                      <a:r>
                        <a:rPr sz="2150" spc="-60" dirty="0">
                          <a:solidFill>
                            <a:srgbClr val="575756"/>
                          </a:solidFill>
                          <a:latin typeface="Helvetica"/>
                          <a:cs typeface="Helvetica"/>
                        </a:rPr>
                        <a:t> </a:t>
                      </a:r>
                      <a:r>
                        <a:rPr sz="2150" dirty="0">
                          <a:solidFill>
                            <a:srgbClr val="575756"/>
                          </a:solidFill>
                          <a:latin typeface="Helvetica"/>
                          <a:cs typeface="Helvetica"/>
                        </a:rPr>
                        <a:t>are</a:t>
                      </a:r>
                      <a:r>
                        <a:rPr sz="2150" spc="-60" dirty="0">
                          <a:solidFill>
                            <a:srgbClr val="575756"/>
                          </a:solidFill>
                          <a:latin typeface="Helvetica"/>
                          <a:cs typeface="Helvetica"/>
                        </a:rPr>
                        <a:t> </a:t>
                      </a:r>
                      <a:r>
                        <a:rPr sz="2150" dirty="0">
                          <a:solidFill>
                            <a:srgbClr val="575756"/>
                          </a:solidFill>
                          <a:latin typeface="Helvetica"/>
                          <a:cs typeface="Helvetica"/>
                        </a:rPr>
                        <a:t>in</a:t>
                      </a:r>
                      <a:r>
                        <a:rPr sz="2150" spc="-55" dirty="0">
                          <a:solidFill>
                            <a:srgbClr val="575756"/>
                          </a:solidFill>
                          <a:latin typeface="Helvetica"/>
                          <a:cs typeface="Helvetica"/>
                        </a:rPr>
                        <a:t> </a:t>
                      </a:r>
                      <a:r>
                        <a:rPr sz="2150" dirty="0">
                          <a:solidFill>
                            <a:srgbClr val="575756"/>
                          </a:solidFill>
                          <a:latin typeface="Helvetica"/>
                          <a:cs typeface="Helvetica"/>
                        </a:rPr>
                        <a:t>place</a:t>
                      </a:r>
                      <a:r>
                        <a:rPr sz="2150" spc="-60" dirty="0">
                          <a:solidFill>
                            <a:srgbClr val="575756"/>
                          </a:solidFill>
                          <a:latin typeface="Helvetica"/>
                          <a:cs typeface="Helvetica"/>
                        </a:rPr>
                        <a:t> </a:t>
                      </a:r>
                      <a:r>
                        <a:rPr sz="2150" dirty="0">
                          <a:solidFill>
                            <a:srgbClr val="575756"/>
                          </a:solidFill>
                          <a:latin typeface="Helvetica"/>
                          <a:cs typeface="Helvetica"/>
                        </a:rPr>
                        <a:t>and</a:t>
                      </a:r>
                      <a:r>
                        <a:rPr sz="2150" spc="-60" dirty="0">
                          <a:solidFill>
                            <a:srgbClr val="575756"/>
                          </a:solidFill>
                          <a:latin typeface="Helvetica"/>
                          <a:cs typeface="Helvetica"/>
                        </a:rPr>
                        <a:t> </a:t>
                      </a:r>
                      <a:r>
                        <a:rPr sz="2150" spc="-20" dirty="0">
                          <a:solidFill>
                            <a:srgbClr val="575756"/>
                          </a:solidFill>
                          <a:latin typeface="Helvetica"/>
                          <a:cs typeface="Helvetica"/>
                        </a:rPr>
                        <a:t>what</a:t>
                      </a:r>
                      <a:endParaRPr sz="2150">
                        <a:latin typeface="Helvetica"/>
                        <a:cs typeface="Helvetica"/>
                      </a:endParaRPr>
                    </a:p>
                  </a:txBody>
                  <a:tcPr marL="0" marR="0" marT="145415" marB="0"/>
                </a:tc>
                <a:extLst>
                  <a:ext uri="{0D108BD9-81ED-4DB2-BD59-A6C34878D82A}">
                    <a16:rowId xmlns:a16="http://schemas.microsoft.com/office/drawing/2014/main" val="10001"/>
                  </a:ext>
                </a:extLst>
              </a:tr>
            </a:tbl>
          </a:graphicData>
        </a:graphic>
      </p:graphicFrame>
      <p:sp>
        <p:nvSpPr>
          <p:cNvPr id="8" name="object 8"/>
          <p:cNvSpPr txBox="1">
            <a:spLocks noGrp="1"/>
          </p:cNvSpPr>
          <p:nvPr>
            <p:ph type="title"/>
          </p:nvPr>
        </p:nvSpPr>
        <p:spPr>
          <a:xfrm>
            <a:off x="991564" y="1144830"/>
            <a:ext cx="6159500" cy="1003300"/>
          </a:xfrm>
          <a:prstGeom prst="rect">
            <a:avLst/>
          </a:prstGeom>
        </p:spPr>
        <p:txBody>
          <a:bodyPr vert="horz" wrap="square" lIns="0" tIns="14604" rIns="0" bIns="0" rtlCol="0">
            <a:spAutoFit/>
          </a:bodyPr>
          <a:lstStyle/>
          <a:p>
            <a:pPr marL="12700">
              <a:lnSpc>
                <a:spcPct val="100000"/>
              </a:lnSpc>
              <a:spcBef>
                <a:spcPts val="114"/>
              </a:spcBef>
            </a:pPr>
            <a:r>
              <a:rPr sz="6400" spc="-80" dirty="0">
                <a:solidFill>
                  <a:srgbClr val="1273B8"/>
                </a:solidFill>
              </a:rPr>
              <a:t>PCPP</a:t>
            </a:r>
            <a:r>
              <a:rPr sz="6400" spc="-365" dirty="0">
                <a:solidFill>
                  <a:srgbClr val="1273B8"/>
                </a:solidFill>
              </a:rPr>
              <a:t> </a:t>
            </a:r>
            <a:r>
              <a:rPr sz="6400" spc="-35" dirty="0">
                <a:solidFill>
                  <a:srgbClr val="1273B8"/>
                </a:solidFill>
              </a:rPr>
              <a:t>What</a:t>
            </a:r>
            <a:r>
              <a:rPr sz="6400" spc="-380" dirty="0">
                <a:solidFill>
                  <a:srgbClr val="1273B8"/>
                </a:solidFill>
              </a:rPr>
              <a:t> </a:t>
            </a:r>
            <a:r>
              <a:rPr sz="6400" spc="-75" dirty="0">
                <a:solidFill>
                  <a:srgbClr val="1273B8"/>
                </a:solidFill>
              </a:rPr>
              <a:t>next</a:t>
            </a:r>
            <a:endParaRPr sz="64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6970171" y="1331172"/>
            <a:ext cx="2096770" cy="539750"/>
          </a:xfrm>
          <a:prstGeom prst="rect">
            <a:avLst/>
          </a:prstGeom>
        </p:spPr>
        <p:txBody>
          <a:bodyPr vert="horz" wrap="square" lIns="0" tIns="15240" rIns="0" bIns="0" rtlCol="0">
            <a:spAutoFit/>
          </a:bodyPr>
          <a:lstStyle/>
          <a:p>
            <a:pPr marL="12700">
              <a:lnSpc>
                <a:spcPct val="100000"/>
              </a:lnSpc>
              <a:spcBef>
                <a:spcPts val="120"/>
              </a:spcBef>
            </a:pPr>
            <a:r>
              <a:rPr sz="3350" b="1" spc="-10" dirty="0">
                <a:solidFill>
                  <a:srgbClr val="50B796"/>
                </a:solidFill>
                <a:latin typeface="Helvetica"/>
                <a:cs typeface="Helvetica"/>
              </a:rPr>
              <a:t>SUPPORT</a:t>
            </a:r>
            <a:endParaRPr sz="3350">
              <a:latin typeface="Helvetica"/>
              <a:cs typeface="Helvetica"/>
            </a:endParaRPr>
          </a:p>
        </p:txBody>
      </p:sp>
      <p:grpSp>
        <p:nvGrpSpPr>
          <p:cNvPr id="3" name="object 3"/>
          <p:cNvGrpSpPr/>
          <p:nvPr/>
        </p:nvGrpSpPr>
        <p:grpSpPr>
          <a:xfrm>
            <a:off x="15801412" y="1185467"/>
            <a:ext cx="899794" cy="966469"/>
            <a:chOff x="15801412" y="1185467"/>
            <a:chExt cx="899794" cy="966469"/>
          </a:xfrm>
        </p:grpSpPr>
        <p:sp>
          <p:nvSpPr>
            <p:cNvPr id="4" name="object 4"/>
            <p:cNvSpPr/>
            <p:nvPr/>
          </p:nvSpPr>
          <p:spPr>
            <a:xfrm>
              <a:off x="15801412" y="1185467"/>
              <a:ext cx="899794" cy="966469"/>
            </a:xfrm>
            <a:custGeom>
              <a:avLst/>
              <a:gdLst/>
              <a:ahLst/>
              <a:cxnLst/>
              <a:rect l="l" t="t" r="r" b="b"/>
              <a:pathLst>
                <a:path w="899794" h="966469">
                  <a:moveTo>
                    <a:pt x="450195" y="0"/>
                  </a:moveTo>
                  <a:lnTo>
                    <a:pt x="401142" y="2631"/>
                  </a:lnTo>
                  <a:lnTo>
                    <a:pt x="353619" y="10341"/>
                  </a:lnTo>
                  <a:lnTo>
                    <a:pt x="307900" y="22858"/>
                  </a:lnTo>
                  <a:lnTo>
                    <a:pt x="264261" y="39908"/>
                  </a:lnTo>
                  <a:lnTo>
                    <a:pt x="222975" y="61217"/>
                  </a:lnTo>
                  <a:lnTo>
                    <a:pt x="184318" y="86511"/>
                  </a:lnTo>
                  <a:lnTo>
                    <a:pt x="148563" y="115517"/>
                  </a:lnTo>
                  <a:lnTo>
                    <a:pt x="115987" y="147962"/>
                  </a:lnTo>
                  <a:lnTo>
                    <a:pt x="86863" y="183571"/>
                  </a:lnTo>
                  <a:lnTo>
                    <a:pt x="61466" y="222072"/>
                  </a:lnTo>
                  <a:lnTo>
                    <a:pt x="40070" y="263191"/>
                  </a:lnTo>
                  <a:lnTo>
                    <a:pt x="22951" y="306654"/>
                  </a:lnTo>
                  <a:lnTo>
                    <a:pt x="10383" y="352188"/>
                  </a:lnTo>
                  <a:lnTo>
                    <a:pt x="2641" y="399519"/>
                  </a:lnTo>
                  <a:lnTo>
                    <a:pt x="0" y="448373"/>
                  </a:lnTo>
                  <a:lnTo>
                    <a:pt x="2640" y="497222"/>
                  </a:lnTo>
                  <a:lnTo>
                    <a:pt x="10380" y="544547"/>
                  </a:lnTo>
                  <a:lnTo>
                    <a:pt x="22943" y="590076"/>
                  </a:lnTo>
                  <a:lnTo>
                    <a:pt x="40057" y="633534"/>
                  </a:lnTo>
                  <a:lnTo>
                    <a:pt x="61445" y="674649"/>
                  </a:lnTo>
                  <a:lnTo>
                    <a:pt x="86834" y="713147"/>
                  </a:lnTo>
                  <a:lnTo>
                    <a:pt x="115950" y="748755"/>
                  </a:lnTo>
                  <a:lnTo>
                    <a:pt x="148517" y="781199"/>
                  </a:lnTo>
                  <a:lnTo>
                    <a:pt x="184261" y="810206"/>
                  </a:lnTo>
                  <a:lnTo>
                    <a:pt x="222908" y="835503"/>
                  </a:lnTo>
                  <a:lnTo>
                    <a:pt x="264184" y="856815"/>
                  </a:lnTo>
                  <a:lnTo>
                    <a:pt x="307813" y="873871"/>
                  </a:lnTo>
                  <a:lnTo>
                    <a:pt x="353522" y="886395"/>
                  </a:lnTo>
                  <a:lnTo>
                    <a:pt x="401036" y="894115"/>
                  </a:lnTo>
                  <a:lnTo>
                    <a:pt x="450080" y="896758"/>
                  </a:lnTo>
                  <a:lnTo>
                    <a:pt x="450080" y="965939"/>
                  </a:lnTo>
                  <a:lnTo>
                    <a:pt x="504847" y="950711"/>
                  </a:lnTo>
                  <a:lnTo>
                    <a:pt x="556013" y="932708"/>
                  </a:lnTo>
                  <a:lnTo>
                    <a:pt x="603587" y="912034"/>
                  </a:lnTo>
                  <a:lnTo>
                    <a:pt x="647579" y="888796"/>
                  </a:lnTo>
                  <a:lnTo>
                    <a:pt x="687998" y="863098"/>
                  </a:lnTo>
                  <a:lnTo>
                    <a:pt x="724853" y="835048"/>
                  </a:lnTo>
                  <a:lnTo>
                    <a:pt x="758154" y="804750"/>
                  </a:lnTo>
                  <a:lnTo>
                    <a:pt x="787910" y="772310"/>
                  </a:lnTo>
                  <a:lnTo>
                    <a:pt x="814131" y="737834"/>
                  </a:lnTo>
                  <a:lnTo>
                    <a:pt x="836825" y="701427"/>
                  </a:lnTo>
                  <a:lnTo>
                    <a:pt x="856002" y="663197"/>
                  </a:lnTo>
                  <a:lnTo>
                    <a:pt x="871671" y="623247"/>
                  </a:lnTo>
                  <a:lnTo>
                    <a:pt x="883842" y="581684"/>
                  </a:lnTo>
                  <a:lnTo>
                    <a:pt x="892525" y="538613"/>
                  </a:lnTo>
                  <a:lnTo>
                    <a:pt x="897727" y="494141"/>
                  </a:lnTo>
                  <a:lnTo>
                    <a:pt x="899459" y="448373"/>
                  </a:lnTo>
                  <a:lnTo>
                    <a:pt x="896824" y="399578"/>
                  </a:lnTo>
                  <a:lnTo>
                    <a:pt x="889101" y="352303"/>
                  </a:lnTo>
                  <a:lnTo>
                    <a:pt x="876564" y="306820"/>
                  </a:lnTo>
                  <a:lnTo>
                    <a:pt x="859486" y="263402"/>
                  </a:lnTo>
                  <a:lnTo>
                    <a:pt x="838142" y="222322"/>
                  </a:lnTo>
                  <a:lnTo>
                    <a:pt x="812803" y="183851"/>
                  </a:lnTo>
                  <a:lnTo>
                    <a:pt x="783745" y="148262"/>
                  </a:lnTo>
                  <a:lnTo>
                    <a:pt x="751241" y="115829"/>
                  </a:lnTo>
                  <a:lnTo>
                    <a:pt x="715564" y="86822"/>
                  </a:lnTo>
                  <a:lnTo>
                    <a:pt x="676988" y="61515"/>
                  </a:lnTo>
                  <a:lnTo>
                    <a:pt x="635786" y="40180"/>
                  </a:lnTo>
                  <a:lnTo>
                    <a:pt x="592232" y="23090"/>
                  </a:lnTo>
                  <a:lnTo>
                    <a:pt x="546600" y="10516"/>
                  </a:lnTo>
                  <a:lnTo>
                    <a:pt x="499163" y="2732"/>
                  </a:lnTo>
                  <a:lnTo>
                    <a:pt x="450195" y="0"/>
                  </a:lnTo>
                  <a:close/>
                </a:path>
              </a:pathLst>
            </a:custGeom>
            <a:solidFill>
              <a:srgbClr val="50B796"/>
            </a:solidFill>
          </p:spPr>
          <p:txBody>
            <a:bodyPr wrap="square" lIns="0" tIns="0" rIns="0" bIns="0" rtlCol="0"/>
            <a:lstStyle/>
            <a:p>
              <a:endParaRPr/>
            </a:p>
          </p:txBody>
        </p:sp>
        <p:sp>
          <p:nvSpPr>
            <p:cNvPr id="5" name="object 5"/>
            <p:cNvSpPr/>
            <p:nvPr/>
          </p:nvSpPr>
          <p:spPr>
            <a:xfrm>
              <a:off x="15971996" y="1369369"/>
              <a:ext cx="572135" cy="555625"/>
            </a:xfrm>
            <a:custGeom>
              <a:avLst/>
              <a:gdLst/>
              <a:ahLst/>
              <a:cxnLst/>
              <a:rect l="l" t="t" r="r" b="b"/>
              <a:pathLst>
                <a:path w="572134" h="555625">
                  <a:moveTo>
                    <a:pt x="417160" y="0"/>
                  </a:moveTo>
                  <a:lnTo>
                    <a:pt x="369574" y="5370"/>
                  </a:lnTo>
                  <a:lnTo>
                    <a:pt x="331802" y="18994"/>
                  </a:lnTo>
                  <a:lnTo>
                    <a:pt x="280724" y="56082"/>
                  </a:lnTo>
                  <a:lnTo>
                    <a:pt x="188811" y="146278"/>
                  </a:lnTo>
                  <a:lnTo>
                    <a:pt x="166932" y="194960"/>
                  </a:lnTo>
                  <a:lnTo>
                    <a:pt x="168714" y="221371"/>
                  </a:lnTo>
                  <a:lnTo>
                    <a:pt x="189811" y="257927"/>
                  </a:lnTo>
                  <a:lnTo>
                    <a:pt x="231804" y="277049"/>
                  </a:lnTo>
                  <a:lnTo>
                    <a:pt x="247403" y="276587"/>
                  </a:lnTo>
                  <a:lnTo>
                    <a:pt x="262266" y="272698"/>
                  </a:lnTo>
                  <a:lnTo>
                    <a:pt x="275893" y="265605"/>
                  </a:lnTo>
                  <a:lnTo>
                    <a:pt x="287781" y="255531"/>
                  </a:lnTo>
                  <a:lnTo>
                    <a:pt x="322827" y="220056"/>
                  </a:lnTo>
                  <a:lnTo>
                    <a:pt x="439117" y="327969"/>
                  </a:lnTo>
                  <a:lnTo>
                    <a:pt x="444651" y="335098"/>
                  </a:lnTo>
                  <a:lnTo>
                    <a:pt x="447653" y="343344"/>
                  </a:lnTo>
                  <a:lnTo>
                    <a:pt x="447943" y="351768"/>
                  </a:lnTo>
                  <a:lnTo>
                    <a:pt x="445337" y="359434"/>
                  </a:lnTo>
                  <a:lnTo>
                    <a:pt x="441735" y="365528"/>
                  </a:lnTo>
                  <a:lnTo>
                    <a:pt x="436133" y="369465"/>
                  </a:lnTo>
                  <a:lnTo>
                    <a:pt x="423191" y="371527"/>
                  </a:lnTo>
                  <a:lnTo>
                    <a:pt x="416657" y="369465"/>
                  </a:lnTo>
                  <a:lnTo>
                    <a:pt x="322681" y="281090"/>
                  </a:lnTo>
                  <a:lnTo>
                    <a:pt x="314527" y="276059"/>
                  </a:lnTo>
                  <a:lnTo>
                    <a:pt x="283021" y="301215"/>
                  </a:lnTo>
                  <a:lnTo>
                    <a:pt x="285219" y="310574"/>
                  </a:lnTo>
                  <a:lnTo>
                    <a:pt x="290828" y="318597"/>
                  </a:lnTo>
                  <a:lnTo>
                    <a:pt x="375705" y="399841"/>
                  </a:lnTo>
                  <a:lnTo>
                    <a:pt x="381237" y="406969"/>
                  </a:lnTo>
                  <a:lnTo>
                    <a:pt x="384238" y="415211"/>
                  </a:lnTo>
                  <a:lnTo>
                    <a:pt x="384527" y="423631"/>
                  </a:lnTo>
                  <a:lnTo>
                    <a:pt x="381925" y="431295"/>
                  </a:lnTo>
                  <a:lnTo>
                    <a:pt x="378323" y="437400"/>
                  </a:lnTo>
                  <a:lnTo>
                    <a:pt x="372721" y="441326"/>
                  </a:lnTo>
                  <a:lnTo>
                    <a:pt x="359842" y="443400"/>
                  </a:lnTo>
                  <a:lnTo>
                    <a:pt x="353245" y="441326"/>
                  </a:lnTo>
                  <a:lnTo>
                    <a:pt x="348973" y="437400"/>
                  </a:lnTo>
                  <a:lnTo>
                    <a:pt x="260243" y="348816"/>
                  </a:lnTo>
                  <a:lnTo>
                    <a:pt x="252220" y="343532"/>
                  </a:lnTo>
                  <a:lnTo>
                    <a:pt x="220040" y="367812"/>
                  </a:lnTo>
                  <a:lnTo>
                    <a:pt x="222014" y="377237"/>
                  </a:lnTo>
                  <a:lnTo>
                    <a:pt x="227438" y="385422"/>
                  </a:lnTo>
                  <a:lnTo>
                    <a:pt x="303896" y="462279"/>
                  </a:lnTo>
                  <a:lnTo>
                    <a:pt x="309430" y="469390"/>
                  </a:lnTo>
                  <a:lnTo>
                    <a:pt x="312432" y="477626"/>
                  </a:lnTo>
                  <a:lnTo>
                    <a:pt x="312722" y="486047"/>
                  </a:lnTo>
                  <a:lnTo>
                    <a:pt x="310116" y="493712"/>
                  </a:lnTo>
                  <a:lnTo>
                    <a:pt x="306514" y="499838"/>
                  </a:lnTo>
                  <a:lnTo>
                    <a:pt x="300912" y="503743"/>
                  </a:lnTo>
                  <a:lnTo>
                    <a:pt x="287949" y="505733"/>
                  </a:lnTo>
                  <a:lnTo>
                    <a:pt x="281436" y="503722"/>
                  </a:lnTo>
                  <a:lnTo>
                    <a:pt x="202978" y="429431"/>
                  </a:lnTo>
                  <a:lnTo>
                    <a:pt x="156689" y="382143"/>
                  </a:lnTo>
                  <a:lnTo>
                    <a:pt x="118186" y="336296"/>
                  </a:lnTo>
                  <a:lnTo>
                    <a:pt x="87749" y="292351"/>
                  </a:lnTo>
                  <a:lnTo>
                    <a:pt x="65661" y="250763"/>
                  </a:lnTo>
                  <a:lnTo>
                    <a:pt x="52201" y="211993"/>
                  </a:lnTo>
                  <a:lnTo>
                    <a:pt x="47652" y="176497"/>
                  </a:lnTo>
                  <a:lnTo>
                    <a:pt x="56239" y="127984"/>
                  </a:lnTo>
                  <a:lnTo>
                    <a:pt x="79491" y="87861"/>
                  </a:lnTo>
                  <a:lnTo>
                    <a:pt x="113644" y="60546"/>
                  </a:lnTo>
                  <a:lnTo>
                    <a:pt x="154937" y="50459"/>
                  </a:lnTo>
                  <a:lnTo>
                    <a:pt x="164745" y="50988"/>
                  </a:lnTo>
                  <a:lnTo>
                    <a:pt x="174404" y="52571"/>
                  </a:lnTo>
                  <a:lnTo>
                    <a:pt x="183884" y="55203"/>
                  </a:lnTo>
                  <a:lnTo>
                    <a:pt x="193156" y="58877"/>
                  </a:lnTo>
                  <a:lnTo>
                    <a:pt x="202405" y="60943"/>
                  </a:lnTo>
                  <a:lnTo>
                    <a:pt x="224805" y="26497"/>
                  </a:lnTo>
                  <a:lnTo>
                    <a:pt x="184087" y="3187"/>
                  </a:lnTo>
                  <a:lnTo>
                    <a:pt x="154958" y="20"/>
                  </a:lnTo>
                  <a:lnTo>
                    <a:pt x="113812" y="6335"/>
                  </a:lnTo>
                  <a:lnTo>
                    <a:pt x="76809" y="24147"/>
                  </a:lnTo>
                  <a:lnTo>
                    <a:pt x="45438" y="51762"/>
                  </a:lnTo>
                  <a:lnTo>
                    <a:pt x="21187" y="87486"/>
                  </a:lnTo>
                  <a:lnTo>
                    <a:pt x="5544" y="129622"/>
                  </a:lnTo>
                  <a:lnTo>
                    <a:pt x="0" y="176476"/>
                  </a:lnTo>
                  <a:lnTo>
                    <a:pt x="5379" y="221671"/>
                  </a:lnTo>
                  <a:lnTo>
                    <a:pt x="20258" y="266862"/>
                  </a:lnTo>
                  <a:lnTo>
                    <a:pt x="42749" y="311309"/>
                  </a:lnTo>
                  <a:lnTo>
                    <a:pt x="70965" y="354272"/>
                  </a:lnTo>
                  <a:lnTo>
                    <a:pt x="103016" y="395012"/>
                  </a:lnTo>
                  <a:lnTo>
                    <a:pt x="137014" y="432789"/>
                  </a:lnTo>
                  <a:lnTo>
                    <a:pt x="171073" y="466865"/>
                  </a:lnTo>
                  <a:lnTo>
                    <a:pt x="245081" y="537041"/>
                  </a:lnTo>
                  <a:lnTo>
                    <a:pt x="291111" y="555396"/>
                  </a:lnTo>
                  <a:lnTo>
                    <a:pt x="311806" y="552543"/>
                  </a:lnTo>
                  <a:lnTo>
                    <a:pt x="350523" y="520434"/>
                  </a:lnTo>
                  <a:lnTo>
                    <a:pt x="359947" y="492927"/>
                  </a:lnTo>
                  <a:lnTo>
                    <a:pt x="364334" y="493157"/>
                  </a:lnTo>
                  <a:lnTo>
                    <a:pt x="401228" y="480909"/>
                  </a:lnTo>
                  <a:lnTo>
                    <a:pt x="426739" y="449275"/>
                  </a:lnTo>
                  <a:lnTo>
                    <a:pt x="432416" y="420866"/>
                  </a:lnTo>
                  <a:lnTo>
                    <a:pt x="436541" y="420364"/>
                  </a:lnTo>
                  <a:lnTo>
                    <a:pt x="476298" y="398902"/>
                  </a:lnTo>
                  <a:lnTo>
                    <a:pt x="494661" y="361891"/>
                  </a:lnTo>
                  <a:lnTo>
                    <a:pt x="494816" y="336042"/>
                  </a:lnTo>
                  <a:lnTo>
                    <a:pt x="486651" y="311236"/>
                  </a:lnTo>
                  <a:lnTo>
                    <a:pt x="470582" y="290085"/>
                  </a:lnTo>
                  <a:lnTo>
                    <a:pt x="357413" y="185072"/>
                  </a:lnTo>
                  <a:lnTo>
                    <a:pt x="386930" y="155199"/>
                  </a:lnTo>
                  <a:lnTo>
                    <a:pt x="392337" y="146985"/>
                  </a:lnTo>
                  <a:lnTo>
                    <a:pt x="394279" y="137542"/>
                  </a:lnTo>
                  <a:lnTo>
                    <a:pt x="392733" y="128017"/>
                  </a:lnTo>
                  <a:lnTo>
                    <a:pt x="387674" y="119556"/>
                  </a:lnTo>
                  <a:lnTo>
                    <a:pt x="379877" y="113843"/>
                  </a:lnTo>
                  <a:lnTo>
                    <a:pt x="370929" y="111795"/>
                  </a:lnTo>
                  <a:lnTo>
                    <a:pt x="361925" y="113434"/>
                  </a:lnTo>
                  <a:lnTo>
                    <a:pt x="353957" y="118781"/>
                  </a:lnTo>
                  <a:lnTo>
                    <a:pt x="254473" y="219480"/>
                  </a:lnTo>
                  <a:lnTo>
                    <a:pt x="249542" y="224747"/>
                  </a:lnTo>
                  <a:lnTo>
                    <a:pt x="242715" y="227469"/>
                  </a:lnTo>
                  <a:lnTo>
                    <a:pt x="214405" y="199110"/>
                  </a:lnTo>
                  <a:lnTo>
                    <a:pt x="216878" y="190253"/>
                  </a:lnTo>
                  <a:lnTo>
                    <a:pt x="313121" y="93138"/>
                  </a:lnTo>
                  <a:lnTo>
                    <a:pt x="352853" y="64331"/>
                  </a:lnTo>
                  <a:lnTo>
                    <a:pt x="417212" y="50438"/>
                  </a:lnTo>
                  <a:lnTo>
                    <a:pt x="458503" y="60525"/>
                  </a:lnTo>
                  <a:lnTo>
                    <a:pt x="492653" y="87840"/>
                  </a:lnTo>
                  <a:lnTo>
                    <a:pt x="515901" y="127963"/>
                  </a:lnTo>
                  <a:lnTo>
                    <a:pt x="524486" y="176476"/>
                  </a:lnTo>
                  <a:lnTo>
                    <a:pt x="523582" y="191855"/>
                  </a:lnTo>
                  <a:lnTo>
                    <a:pt x="520879" y="207975"/>
                  </a:lnTo>
                  <a:lnTo>
                    <a:pt x="516393" y="224782"/>
                  </a:lnTo>
                  <a:lnTo>
                    <a:pt x="510141" y="242222"/>
                  </a:lnTo>
                  <a:lnTo>
                    <a:pt x="508219" y="252022"/>
                  </a:lnTo>
                  <a:lnTo>
                    <a:pt x="528947" y="277331"/>
                  </a:lnTo>
                  <a:lnTo>
                    <a:pt x="532067" y="277331"/>
                  </a:lnTo>
                  <a:lnTo>
                    <a:pt x="561931" y="239767"/>
                  </a:lnTo>
                  <a:lnTo>
                    <a:pt x="571028" y="196941"/>
                  </a:lnTo>
                  <a:lnTo>
                    <a:pt x="572118" y="176455"/>
                  </a:lnTo>
                  <a:lnTo>
                    <a:pt x="566573" y="129597"/>
                  </a:lnTo>
                  <a:lnTo>
                    <a:pt x="550931" y="87460"/>
                  </a:lnTo>
                  <a:lnTo>
                    <a:pt x="526680" y="51737"/>
                  </a:lnTo>
                  <a:lnTo>
                    <a:pt x="495308" y="24124"/>
                  </a:lnTo>
                  <a:lnTo>
                    <a:pt x="458305" y="6313"/>
                  </a:lnTo>
                  <a:lnTo>
                    <a:pt x="417160" y="0"/>
                  </a:lnTo>
                  <a:close/>
                </a:path>
              </a:pathLst>
            </a:custGeom>
            <a:solidFill>
              <a:srgbClr val="FFFFFF"/>
            </a:solidFill>
          </p:spPr>
          <p:txBody>
            <a:bodyPr wrap="square" lIns="0" tIns="0" rIns="0" bIns="0" rtlCol="0"/>
            <a:lstStyle/>
            <a:p>
              <a:endParaRPr/>
            </a:p>
          </p:txBody>
        </p:sp>
      </p:grpSp>
      <p:graphicFrame>
        <p:nvGraphicFramePr>
          <p:cNvPr id="6" name="object 6"/>
          <p:cNvGraphicFramePr>
            <a:graphicFrameLocks noGrp="1"/>
          </p:cNvGraphicFramePr>
          <p:nvPr/>
        </p:nvGraphicFramePr>
        <p:xfrm>
          <a:off x="1047088" y="2711959"/>
          <a:ext cx="18086705" cy="7334250"/>
        </p:xfrm>
        <a:graphic>
          <a:graphicData uri="http://schemas.openxmlformats.org/drawingml/2006/table">
            <a:tbl>
              <a:tblPr firstRow="1" bandRow="1">
                <a:tableStyleId>{2D5ABB26-0587-4C30-8999-92F81FD0307C}</a:tableStyleId>
              </a:tblPr>
              <a:tblGrid>
                <a:gridCol w="2887345">
                  <a:extLst>
                    <a:ext uri="{9D8B030D-6E8A-4147-A177-3AD203B41FA5}">
                      <a16:colId xmlns:a16="http://schemas.microsoft.com/office/drawing/2014/main" val="20000"/>
                    </a:ext>
                  </a:extLst>
                </a:gridCol>
                <a:gridCol w="3924934">
                  <a:extLst>
                    <a:ext uri="{9D8B030D-6E8A-4147-A177-3AD203B41FA5}">
                      <a16:colId xmlns:a16="http://schemas.microsoft.com/office/drawing/2014/main" val="20001"/>
                    </a:ext>
                  </a:extLst>
                </a:gridCol>
                <a:gridCol w="3885564">
                  <a:extLst>
                    <a:ext uri="{9D8B030D-6E8A-4147-A177-3AD203B41FA5}">
                      <a16:colId xmlns:a16="http://schemas.microsoft.com/office/drawing/2014/main" val="20002"/>
                    </a:ext>
                  </a:extLst>
                </a:gridCol>
                <a:gridCol w="2095500">
                  <a:extLst>
                    <a:ext uri="{9D8B030D-6E8A-4147-A177-3AD203B41FA5}">
                      <a16:colId xmlns:a16="http://schemas.microsoft.com/office/drawing/2014/main" val="20003"/>
                    </a:ext>
                  </a:extLst>
                </a:gridCol>
                <a:gridCol w="5216525">
                  <a:extLst>
                    <a:ext uri="{9D8B030D-6E8A-4147-A177-3AD203B41FA5}">
                      <a16:colId xmlns:a16="http://schemas.microsoft.com/office/drawing/2014/main" val="20004"/>
                    </a:ext>
                  </a:extLst>
                </a:gridCol>
              </a:tblGrid>
              <a:tr h="460375">
                <a:tc>
                  <a:txBody>
                    <a:bodyPr/>
                    <a:lstStyle/>
                    <a:p>
                      <a:pPr marL="207645">
                        <a:lnSpc>
                          <a:spcPct val="100000"/>
                        </a:lnSpc>
                        <a:spcBef>
                          <a:spcPts val="365"/>
                        </a:spcBef>
                      </a:pPr>
                      <a:r>
                        <a:rPr sz="2150" b="1" dirty="0">
                          <a:solidFill>
                            <a:srgbClr val="FFFFFF"/>
                          </a:solidFill>
                          <a:latin typeface="Helvetica"/>
                          <a:cs typeface="Helvetica"/>
                        </a:rPr>
                        <a:t>The</a:t>
                      </a:r>
                      <a:r>
                        <a:rPr sz="2150" b="1" spc="-55" dirty="0">
                          <a:solidFill>
                            <a:srgbClr val="FFFFFF"/>
                          </a:solidFill>
                          <a:latin typeface="Helvetica"/>
                          <a:cs typeface="Helvetica"/>
                        </a:rPr>
                        <a:t> </a:t>
                      </a:r>
                      <a:r>
                        <a:rPr sz="2150" b="1" spc="-20" dirty="0">
                          <a:solidFill>
                            <a:srgbClr val="FFFFFF"/>
                          </a:solidFill>
                          <a:latin typeface="Helvetica"/>
                          <a:cs typeface="Helvetica"/>
                        </a:rPr>
                        <a:t>what</a:t>
                      </a:r>
                      <a:endParaRPr sz="2150">
                        <a:latin typeface="Helvetica"/>
                        <a:cs typeface="Helvetica"/>
                      </a:endParaRPr>
                    </a:p>
                  </a:txBody>
                  <a:tcPr marL="0" marR="0" marT="46355" marB="0">
                    <a:solidFill>
                      <a:srgbClr val="50B796"/>
                    </a:solidFill>
                  </a:tcPr>
                </a:tc>
                <a:tc>
                  <a:txBody>
                    <a:bodyPr/>
                    <a:lstStyle/>
                    <a:p>
                      <a:pPr marL="219710">
                        <a:lnSpc>
                          <a:spcPct val="100000"/>
                        </a:lnSpc>
                        <a:spcBef>
                          <a:spcPts val="365"/>
                        </a:spcBef>
                      </a:pPr>
                      <a:r>
                        <a:rPr sz="2150" b="1" dirty="0">
                          <a:solidFill>
                            <a:srgbClr val="FFFFFF"/>
                          </a:solidFill>
                          <a:latin typeface="Helvetica"/>
                          <a:cs typeface="Helvetica"/>
                        </a:rPr>
                        <a:t>The</a:t>
                      </a:r>
                      <a:r>
                        <a:rPr sz="2150" b="1" spc="-55" dirty="0">
                          <a:solidFill>
                            <a:srgbClr val="FFFFFF"/>
                          </a:solidFill>
                          <a:latin typeface="Helvetica"/>
                          <a:cs typeface="Helvetica"/>
                        </a:rPr>
                        <a:t> </a:t>
                      </a:r>
                      <a:r>
                        <a:rPr sz="2150" b="1" spc="-25" dirty="0">
                          <a:solidFill>
                            <a:srgbClr val="FFFFFF"/>
                          </a:solidFill>
                          <a:latin typeface="Helvetica"/>
                          <a:cs typeface="Helvetica"/>
                        </a:rPr>
                        <a:t>how</a:t>
                      </a:r>
                      <a:endParaRPr sz="2150">
                        <a:latin typeface="Helvetica"/>
                        <a:cs typeface="Helvetica"/>
                      </a:endParaRPr>
                    </a:p>
                  </a:txBody>
                  <a:tcPr marL="0" marR="0" marT="46355" marB="0">
                    <a:solidFill>
                      <a:srgbClr val="50B796"/>
                    </a:solidFill>
                  </a:tcPr>
                </a:tc>
                <a:tc>
                  <a:txBody>
                    <a:bodyPr/>
                    <a:lstStyle/>
                    <a:p>
                      <a:pPr marL="240029">
                        <a:lnSpc>
                          <a:spcPct val="100000"/>
                        </a:lnSpc>
                        <a:spcBef>
                          <a:spcPts val="365"/>
                        </a:spcBef>
                      </a:pPr>
                      <a:r>
                        <a:rPr sz="2150" b="1" dirty="0">
                          <a:solidFill>
                            <a:srgbClr val="FFFFFF"/>
                          </a:solidFill>
                          <a:latin typeface="Helvetica"/>
                          <a:cs typeface="Helvetica"/>
                        </a:rPr>
                        <a:t>The</a:t>
                      </a:r>
                      <a:r>
                        <a:rPr sz="2150" b="1" spc="-55" dirty="0">
                          <a:solidFill>
                            <a:srgbClr val="FFFFFF"/>
                          </a:solidFill>
                          <a:latin typeface="Helvetica"/>
                          <a:cs typeface="Helvetica"/>
                        </a:rPr>
                        <a:t> </a:t>
                      </a:r>
                      <a:r>
                        <a:rPr sz="2150" b="1" spc="-25" dirty="0">
                          <a:solidFill>
                            <a:srgbClr val="FFFFFF"/>
                          </a:solidFill>
                          <a:latin typeface="Helvetica"/>
                          <a:cs typeface="Helvetica"/>
                        </a:rPr>
                        <a:t>who</a:t>
                      </a:r>
                      <a:endParaRPr sz="2150">
                        <a:latin typeface="Helvetica"/>
                        <a:cs typeface="Helvetica"/>
                      </a:endParaRPr>
                    </a:p>
                  </a:txBody>
                  <a:tcPr marL="0" marR="0" marT="46355" marB="0">
                    <a:solidFill>
                      <a:srgbClr val="50B796"/>
                    </a:solidFill>
                  </a:tcPr>
                </a:tc>
                <a:tc>
                  <a:txBody>
                    <a:bodyPr/>
                    <a:lstStyle/>
                    <a:p>
                      <a:pPr marL="151765">
                        <a:lnSpc>
                          <a:spcPct val="100000"/>
                        </a:lnSpc>
                        <a:spcBef>
                          <a:spcPts val="365"/>
                        </a:spcBef>
                      </a:pPr>
                      <a:r>
                        <a:rPr sz="2150" b="1" dirty="0">
                          <a:solidFill>
                            <a:srgbClr val="FFFFFF"/>
                          </a:solidFill>
                          <a:latin typeface="Helvetica"/>
                          <a:cs typeface="Helvetica"/>
                        </a:rPr>
                        <a:t>The</a:t>
                      </a:r>
                      <a:r>
                        <a:rPr sz="2150" b="1" spc="-55" dirty="0">
                          <a:solidFill>
                            <a:srgbClr val="FFFFFF"/>
                          </a:solidFill>
                          <a:latin typeface="Helvetica"/>
                          <a:cs typeface="Helvetica"/>
                        </a:rPr>
                        <a:t> </a:t>
                      </a:r>
                      <a:r>
                        <a:rPr sz="2150" b="1" spc="-20" dirty="0">
                          <a:solidFill>
                            <a:srgbClr val="FFFFFF"/>
                          </a:solidFill>
                          <a:latin typeface="Helvetica"/>
                          <a:cs typeface="Helvetica"/>
                        </a:rPr>
                        <a:t>when</a:t>
                      </a:r>
                      <a:endParaRPr sz="2150">
                        <a:latin typeface="Helvetica"/>
                        <a:cs typeface="Helvetica"/>
                      </a:endParaRPr>
                    </a:p>
                  </a:txBody>
                  <a:tcPr marL="0" marR="0" marT="46355" marB="0">
                    <a:solidFill>
                      <a:srgbClr val="50B796"/>
                    </a:solidFill>
                  </a:tcPr>
                </a:tc>
                <a:tc>
                  <a:txBody>
                    <a:bodyPr/>
                    <a:lstStyle/>
                    <a:p>
                      <a:pPr marL="389890">
                        <a:lnSpc>
                          <a:spcPct val="100000"/>
                        </a:lnSpc>
                        <a:spcBef>
                          <a:spcPts val="365"/>
                        </a:spcBef>
                      </a:pPr>
                      <a:r>
                        <a:rPr sz="2150" b="1" dirty="0">
                          <a:solidFill>
                            <a:srgbClr val="FFFFFF"/>
                          </a:solidFill>
                          <a:latin typeface="Helvetica"/>
                          <a:cs typeface="Helvetica"/>
                        </a:rPr>
                        <a:t>The</a:t>
                      </a:r>
                      <a:r>
                        <a:rPr sz="2150" b="1" spc="-55" dirty="0">
                          <a:solidFill>
                            <a:srgbClr val="FFFFFF"/>
                          </a:solidFill>
                          <a:latin typeface="Helvetica"/>
                          <a:cs typeface="Helvetica"/>
                        </a:rPr>
                        <a:t> </a:t>
                      </a:r>
                      <a:r>
                        <a:rPr sz="2150" b="1" spc="-25" dirty="0">
                          <a:solidFill>
                            <a:srgbClr val="FFFFFF"/>
                          </a:solidFill>
                          <a:latin typeface="Helvetica"/>
                          <a:cs typeface="Helvetica"/>
                        </a:rPr>
                        <a:t>why</a:t>
                      </a:r>
                      <a:endParaRPr sz="2150">
                        <a:latin typeface="Helvetica"/>
                        <a:cs typeface="Helvetica"/>
                      </a:endParaRPr>
                    </a:p>
                  </a:txBody>
                  <a:tcPr marL="0" marR="0" marT="46355" marB="0">
                    <a:solidFill>
                      <a:srgbClr val="50B796"/>
                    </a:solidFill>
                  </a:tcPr>
                </a:tc>
                <a:extLst>
                  <a:ext uri="{0D108BD9-81ED-4DB2-BD59-A6C34878D82A}">
                    <a16:rowId xmlns:a16="http://schemas.microsoft.com/office/drawing/2014/main" val="10000"/>
                  </a:ext>
                </a:extLst>
              </a:tr>
              <a:tr h="513715">
                <a:tc>
                  <a:txBody>
                    <a:bodyPr/>
                    <a:lstStyle/>
                    <a:p>
                      <a:pPr marL="207010">
                        <a:lnSpc>
                          <a:spcPct val="100000"/>
                        </a:lnSpc>
                        <a:spcBef>
                          <a:spcPts val="1190"/>
                        </a:spcBef>
                      </a:pPr>
                      <a:r>
                        <a:rPr sz="2150" dirty="0">
                          <a:solidFill>
                            <a:srgbClr val="575756"/>
                          </a:solidFill>
                          <a:latin typeface="Helvetica"/>
                          <a:cs typeface="Helvetica"/>
                        </a:rPr>
                        <a:t>Develop</a:t>
                      </a:r>
                      <a:r>
                        <a:rPr sz="2150" spc="-70" dirty="0">
                          <a:solidFill>
                            <a:srgbClr val="575756"/>
                          </a:solidFill>
                          <a:latin typeface="Helvetica"/>
                          <a:cs typeface="Helvetica"/>
                        </a:rPr>
                        <a:t> </a:t>
                      </a:r>
                      <a:r>
                        <a:rPr sz="2150" dirty="0">
                          <a:solidFill>
                            <a:srgbClr val="575756"/>
                          </a:solidFill>
                          <a:latin typeface="Helvetica"/>
                          <a:cs typeface="Helvetica"/>
                        </a:rPr>
                        <a:t>a</a:t>
                      </a:r>
                      <a:r>
                        <a:rPr sz="2150" spc="-65" dirty="0">
                          <a:solidFill>
                            <a:srgbClr val="575756"/>
                          </a:solidFill>
                          <a:latin typeface="Helvetica"/>
                          <a:cs typeface="Helvetica"/>
                        </a:rPr>
                        <a:t> </a:t>
                      </a:r>
                      <a:r>
                        <a:rPr sz="2150" spc="-10" dirty="0">
                          <a:solidFill>
                            <a:srgbClr val="575756"/>
                          </a:solidFill>
                          <a:latin typeface="Helvetica"/>
                          <a:cs typeface="Helvetica"/>
                        </a:rPr>
                        <a:t>robust</a:t>
                      </a:r>
                      <a:endParaRPr sz="2150">
                        <a:latin typeface="Helvetica"/>
                        <a:cs typeface="Helvetica"/>
                      </a:endParaRPr>
                    </a:p>
                  </a:txBody>
                  <a:tcPr marL="0" marR="0" marT="151130" marB="0"/>
                </a:tc>
                <a:tc>
                  <a:txBody>
                    <a:bodyPr/>
                    <a:lstStyle/>
                    <a:p>
                      <a:pPr marL="219075">
                        <a:lnSpc>
                          <a:spcPct val="100000"/>
                        </a:lnSpc>
                        <a:spcBef>
                          <a:spcPts val="1190"/>
                        </a:spcBef>
                      </a:pPr>
                      <a:r>
                        <a:rPr sz="2150" dirty="0">
                          <a:solidFill>
                            <a:srgbClr val="575756"/>
                          </a:solidFill>
                          <a:latin typeface="Helvetica"/>
                          <a:cs typeface="Helvetica"/>
                        </a:rPr>
                        <a:t>Establish</a:t>
                      </a:r>
                      <a:r>
                        <a:rPr sz="2150" spc="-80" dirty="0">
                          <a:solidFill>
                            <a:srgbClr val="575756"/>
                          </a:solidFill>
                          <a:latin typeface="Helvetica"/>
                          <a:cs typeface="Helvetica"/>
                        </a:rPr>
                        <a:t> </a:t>
                      </a:r>
                      <a:r>
                        <a:rPr sz="2150" dirty="0">
                          <a:solidFill>
                            <a:srgbClr val="575756"/>
                          </a:solidFill>
                          <a:latin typeface="Helvetica"/>
                          <a:cs typeface="Helvetica"/>
                        </a:rPr>
                        <a:t>a</a:t>
                      </a:r>
                      <a:r>
                        <a:rPr sz="2150" spc="-110" dirty="0">
                          <a:solidFill>
                            <a:srgbClr val="575756"/>
                          </a:solidFill>
                          <a:latin typeface="Helvetica"/>
                          <a:cs typeface="Helvetica"/>
                        </a:rPr>
                        <a:t> </a:t>
                      </a:r>
                      <a:r>
                        <a:rPr sz="2150" spc="-10" dirty="0">
                          <a:solidFill>
                            <a:srgbClr val="575756"/>
                          </a:solidFill>
                          <a:latin typeface="Helvetica"/>
                          <a:cs typeface="Helvetica"/>
                        </a:rPr>
                        <a:t>Training</a:t>
                      </a:r>
                      <a:endParaRPr sz="2150">
                        <a:latin typeface="Helvetica"/>
                        <a:cs typeface="Helvetica"/>
                      </a:endParaRPr>
                    </a:p>
                  </a:txBody>
                  <a:tcPr marL="0" marR="0" marT="151130" marB="0"/>
                </a:tc>
                <a:tc>
                  <a:txBody>
                    <a:bodyPr/>
                    <a:lstStyle/>
                    <a:p>
                      <a:pPr marL="240029">
                        <a:lnSpc>
                          <a:spcPct val="100000"/>
                        </a:lnSpc>
                        <a:spcBef>
                          <a:spcPts val="1190"/>
                        </a:spcBef>
                      </a:pPr>
                      <a:r>
                        <a:rPr sz="2150" dirty="0">
                          <a:solidFill>
                            <a:srgbClr val="575756"/>
                          </a:solidFill>
                          <a:latin typeface="Helvetica"/>
                          <a:cs typeface="Helvetica"/>
                        </a:rPr>
                        <a:t>CWTH</a:t>
                      </a:r>
                      <a:r>
                        <a:rPr sz="2150" spc="-85" dirty="0">
                          <a:solidFill>
                            <a:srgbClr val="575756"/>
                          </a:solidFill>
                          <a:latin typeface="Helvetica"/>
                          <a:cs typeface="Helvetica"/>
                        </a:rPr>
                        <a:t> </a:t>
                      </a:r>
                      <a:r>
                        <a:rPr sz="2150" dirty="0">
                          <a:solidFill>
                            <a:srgbClr val="575756"/>
                          </a:solidFill>
                          <a:latin typeface="Helvetica"/>
                          <a:cs typeface="Helvetica"/>
                        </a:rPr>
                        <a:t>supported</a:t>
                      </a:r>
                      <a:r>
                        <a:rPr sz="2150" spc="-85" dirty="0">
                          <a:solidFill>
                            <a:srgbClr val="575756"/>
                          </a:solidFill>
                          <a:latin typeface="Helvetica"/>
                          <a:cs typeface="Helvetica"/>
                        </a:rPr>
                        <a:t> </a:t>
                      </a:r>
                      <a:r>
                        <a:rPr sz="2150" dirty="0">
                          <a:solidFill>
                            <a:srgbClr val="575756"/>
                          </a:solidFill>
                          <a:latin typeface="Helvetica"/>
                          <a:cs typeface="Helvetica"/>
                        </a:rPr>
                        <a:t>by</a:t>
                      </a:r>
                      <a:r>
                        <a:rPr sz="2150" spc="-85" dirty="0">
                          <a:solidFill>
                            <a:srgbClr val="575756"/>
                          </a:solidFill>
                          <a:latin typeface="Helvetica"/>
                          <a:cs typeface="Helvetica"/>
                        </a:rPr>
                        <a:t> </a:t>
                      </a:r>
                      <a:r>
                        <a:rPr sz="2150" spc="-25" dirty="0">
                          <a:solidFill>
                            <a:srgbClr val="575756"/>
                          </a:solidFill>
                          <a:latin typeface="Helvetica"/>
                          <a:cs typeface="Helvetica"/>
                        </a:rPr>
                        <a:t>ICB</a:t>
                      </a:r>
                      <a:endParaRPr sz="2150">
                        <a:latin typeface="Helvetica"/>
                        <a:cs typeface="Helvetica"/>
                      </a:endParaRPr>
                    </a:p>
                  </a:txBody>
                  <a:tcPr marL="0" marR="0" marT="151130" marB="0"/>
                </a:tc>
                <a:tc>
                  <a:txBody>
                    <a:bodyPr/>
                    <a:lstStyle/>
                    <a:p>
                      <a:pPr marL="151130">
                        <a:lnSpc>
                          <a:spcPct val="100000"/>
                        </a:lnSpc>
                        <a:spcBef>
                          <a:spcPts val="1190"/>
                        </a:spcBef>
                      </a:pPr>
                      <a:r>
                        <a:rPr sz="2150" dirty="0">
                          <a:solidFill>
                            <a:srgbClr val="575756"/>
                          </a:solidFill>
                          <a:latin typeface="Helvetica"/>
                          <a:cs typeface="Helvetica"/>
                        </a:rPr>
                        <a:t>2025</a:t>
                      </a:r>
                      <a:r>
                        <a:rPr sz="2150" spc="-50" dirty="0">
                          <a:solidFill>
                            <a:srgbClr val="575756"/>
                          </a:solidFill>
                          <a:latin typeface="Helvetica"/>
                          <a:cs typeface="Helvetica"/>
                        </a:rPr>
                        <a:t> </a:t>
                      </a:r>
                      <a:r>
                        <a:rPr sz="2150" dirty="0">
                          <a:solidFill>
                            <a:srgbClr val="575756"/>
                          </a:solidFill>
                          <a:latin typeface="Helvetica"/>
                          <a:cs typeface="Helvetica"/>
                        </a:rPr>
                        <a:t>to</a:t>
                      </a:r>
                      <a:r>
                        <a:rPr sz="2150" spc="-50" dirty="0">
                          <a:solidFill>
                            <a:srgbClr val="575756"/>
                          </a:solidFill>
                          <a:latin typeface="Helvetica"/>
                          <a:cs typeface="Helvetica"/>
                        </a:rPr>
                        <a:t> </a:t>
                      </a:r>
                      <a:r>
                        <a:rPr sz="2150" spc="-20" dirty="0">
                          <a:solidFill>
                            <a:srgbClr val="575756"/>
                          </a:solidFill>
                          <a:latin typeface="Helvetica"/>
                          <a:cs typeface="Helvetica"/>
                        </a:rPr>
                        <a:t>2027</a:t>
                      </a:r>
                      <a:endParaRPr sz="2150">
                        <a:latin typeface="Helvetica"/>
                        <a:cs typeface="Helvetica"/>
                      </a:endParaRPr>
                    </a:p>
                  </a:txBody>
                  <a:tcPr marL="0" marR="0" marT="151130" marB="0"/>
                </a:tc>
                <a:tc>
                  <a:txBody>
                    <a:bodyPr/>
                    <a:lstStyle/>
                    <a:p>
                      <a:pPr marL="389890">
                        <a:lnSpc>
                          <a:spcPct val="100000"/>
                        </a:lnSpc>
                        <a:spcBef>
                          <a:spcPts val="1190"/>
                        </a:spcBef>
                      </a:pPr>
                      <a:r>
                        <a:rPr sz="2150" dirty="0">
                          <a:solidFill>
                            <a:srgbClr val="575756"/>
                          </a:solidFill>
                          <a:latin typeface="Helvetica"/>
                          <a:cs typeface="Helvetica"/>
                        </a:rPr>
                        <a:t>In</a:t>
                      </a:r>
                      <a:r>
                        <a:rPr sz="2150" spc="-50" dirty="0">
                          <a:solidFill>
                            <a:srgbClr val="575756"/>
                          </a:solidFill>
                          <a:latin typeface="Helvetica"/>
                          <a:cs typeface="Helvetica"/>
                        </a:rPr>
                        <a:t> </a:t>
                      </a:r>
                      <a:r>
                        <a:rPr sz="2150" dirty="0">
                          <a:solidFill>
                            <a:srgbClr val="575756"/>
                          </a:solidFill>
                          <a:latin typeface="Helvetica"/>
                          <a:cs typeface="Helvetica"/>
                        </a:rPr>
                        <a:t>order</a:t>
                      </a:r>
                      <a:r>
                        <a:rPr sz="2150" spc="-45" dirty="0">
                          <a:solidFill>
                            <a:srgbClr val="575756"/>
                          </a:solidFill>
                          <a:latin typeface="Helvetica"/>
                          <a:cs typeface="Helvetica"/>
                        </a:rPr>
                        <a:t> </a:t>
                      </a:r>
                      <a:r>
                        <a:rPr sz="2150" dirty="0">
                          <a:solidFill>
                            <a:srgbClr val="575756"/>
                          </a:solidFill>
                          <a:latin typeface="Helvetica"/>
                          <a:cs typeface="Helvetica"/>
                        </a:rPr>
                        <a:t>to</a:t>
                      </a:r>
                      <a:r>
                        <a:rPr sz="2150" spc="-50" dirty="0">
                          <a:solidFill>
                            <a:srgbClr val="575756"/>
                          </a:solidFill>
                          <a:latin typeface="Helvetica"/>
                          <a:cs typeface="Helvetica"/>
                        </a:rPr>
                        <a:t> </a:t>
                      </a:r>
                      <a:r>
                        <a:rPr sz="2150" dirty="0">
                          <a:solidFill>
                            <a:srgbClr val="575756"/>
                          </a:solidFill>
                          <a:latin typeface="Helvetica"/>
                          <a:cs typeface="Helvetica"/>
                        </a:rPr>
                        <a:t>ensure</a:t>
                      </a:r>
                      <a:r>
                        <a:rPr sz="2150" spc="-45" dirty="0">
                          <a:solidFill>
                            <a:srgbClr val="575756"/>
                          </a:solidFill>
                          <a:latin typeface="Helvetica"/>
                          <a:cs typeface="Helvetica"/>
                        </a:rPr>
                        <a:t> </a:t>
                      </a:r>
                      <a:r>
                        <a:rPr sz="2150" dirty="0">
                          <a:solidFill>
                            <a:srgbClr val="575756"/>
                          </a:solidFill>
                          <a:latin typeface="Helvetica"/>
                          <a:cs typeface="Helvetica"/>
                        </a:rPr>
                        <a:t>we</a:t>
                      </a:r>
                      <a:r>
                        <a:rPr sz="2150" spc="-45" dirty="0">
                          <a:solidFill>
                            <a:srgbClr val="575756"/>
                          </a:solidFill>
                          <a:latin typeface="Helvetica"/>
                          <a:cs typeface="Helvetica"/>
                        </a:rPr>
                        <a:t> </a:t>
                      </a:r>
                      <a:r>
                        <a:rPr sz="2150" dirty="0">
                          <a:solidFill>
                            <a:srgbClr val="575756"/>
                          </a:solidFill>
                          <a:latin typeface="Helvetica"/>
                          <a:cs typeface="Helvetica"/>
                        </a:rPr>
                        <a:t>have</a:t>
                      </a:r>
                      <a:r>
                        <a:rPr sz="2150" spc="-50" dirty="0">
                          <a:solidFill>
                            <a:srgbClr val="575756"/>
                          </a:solidFill>
                          <a:latin typeface="Helvetica"/>
                          <a:cs typeface="Helvetica"/>
                        </a:rPr>
                        <a:t> </a:t>
                      </a:r>
                      <a:r>
                        <a:rPr sz="2150" dirty="0">
                          <a:solidFill>
                            <a:srgbClr val="575756"/>
                          </a:solidFill>
                          <a:latin typeface="Helvetica"/>
                          <a:cs typeface="Helvetica"/>
                        </a:rPr>
                        <a:t>a</a:t>
                      </a:r>
                      <a:r>
                        <a:rPr sz="2150" spc="-45" dirty="0">
                          <a:solidFill>
                            <a:srgbClr val="575756"/>
                          </a:solidFill>
                          <a:latin typeface="Helvetica"/>
                          <a:cs typeface="Helvetica"/>
                        </a:rPr>
                        <a:t> </a:t>
                      </a:r>
                      <a:r>
                        <a:rPr sz="2150" spc="-10" dirty="0">
                          <a:solidFill>
                            <a:srgbClr val="575756"/>
                          </a:solidFill>
                          <a:latin typeface="Helvetica"/>
                          <a:cs typeface="Helvetica"/>
                        </a:rPr>
                        <a:t>highly</a:t>
                      </a:r>
                      <a:endParaRPr sz="2150">
                        <a:latin typeface="Helvetica"/>
                        <a:cs typeface="Helvetica"/>
                      </a:endParaRPr>
                    </a:p>
                  </a:txBody>
                  <a:tcPr marL="0" marR="0" marT="151130" marB="0"/>
                </a:tc>
                <a:extLst>
                  <a:ext uri="{0D108BD9-81ED-4DB2-BD59-A6C34878D82A}">
                    <a16:rowId xmlns:a16="http://schemas.microsoft.com/office/drawing/2014/main" val="10001"/>
                  </a:ext>
                </a:extLst>
              </a:tr>
              <a:tr h="326390">
                <a:tc>
                  <a:txBody>
                    <a:bodyPr/>
                    <a:lstStyle/>
                    <a:p>
                      <a:pPr marL="207010">
                        <a:lnSpc>
                          <a:spcPts val="2295"/>
                        </a:lnSpc>
                      </a:pPr>
                      <a:r>
                        <a:rPr sz="2150" dirty="0">
                          <a:solidFill>
                            <a:srgbClr val="575756"/>
                          </a:solidFill>
                          <a:latin typeface="Helvetica"/>
                          <a:cs typeface="Helvetica"/>
                        </a:rPr>
                        <a:t>offer</a:t>
                      </a:r>
                      <a:r>
                        <a:rPr sz="2150" spc="-60" dirty="0">
                          <a:solidFill>
                            <a:srgbClr val="575756"/>
                          </a:solidFill>
                          <a:latin typeface="Helvetica"/>
                          <a:cs typeface="Helvetica"/>
                        </a:rPr>
                        <a:t> </a:t>
                      </a:r>
                      <a:r>
                        <a:rPr sz="2150" dirty="0">
                          <a:solidFill>
                            <a:srgbClr val="575756"/>
                          </a:solidFill>
                          <a:latin typeface="Helvetica"/>
                          <a:cs typeface="Helvetica"/>
                        </a:rPr>
                        <a:t>to</a:t>
                      </a:r>
                      <a:r>
                        <a:rPr sz="2150" spc="-60" dirty="0">
                          <a:solidFill>
                            <a:srgbClr val="575756"/>
                          </a:solidFill>
                          <a:latin typeface="Helvetica"/>
                          <a:cs typeface="Helvetica"/>
                        </a:rPr>
                        <a:t> </a:t>
                      </a:r>
                      <a:r>
                        <a:rPr sz="2150" spc="-10" dirty="0">
                          <a:solidFill>
                            <a:srgbClr val="575756"/>
                          </a:solidFill>
                          <a:latin typeface="Helvetica"/>
                          <a:cs typeface="Helvetica"/>
                        </a:rPr>
                        <a:t>support</a:t>
                      </a:r>
                      <a:endParaRPr sz="2150">
                        <a:latin typeface="Helvetica"/>
                        <a:cs typeface="Helvetica"/>
                      </a:endParaRPr>
                    </a:p>
                  </a:txBody>
                  <a:tcPr marL="0" marR="0" marT="0" marB="0"/>
                </a:tc>
                <a:tc>
                  <a:txBody>
                    <a:bodyPr/>
                    <a:lstStyle/>
                    <a:p>
                      <a:pPr marL="219075">
                        <a:lnSpc>
                          <a:spcPts val="2295"/>
                        </a:lnSpc>
                      </a:pPr>
                      <a:r>
                        <a:rPr sz="2150" spc="-10" dirty="0">
                          <a:solidFill>
                            <a:srgbClr val="575756"/>
                          </a:solidFill>
                          <a:latin typeface="Helvetica"/>
                          <a:cs typeface="Helvetica"/>
                        </a:rPr>
                        <a:t>Academy</a:t>
                      </a:r>
                      <a:endParaRPr sz="2150">
                        <a:latin typeface="Helvetica"/>
                        <a:cs typeface="Helvetica"/>
                      </a:endParaRPr>
                    </a:p>
                  </a:txBody>
                  <a:tcPr marL="0" marR="0" marT="0" marB="0"/>
                </a:tc>
                <a:tc>
                  <a:txBody>
                    <a:bodyPr/>
                    <a:lstStyle/>
                    <a:p>
                      <a:pPr marL="240029">
                        <a:lnSpc>
                          <a:spcPts val="2295"/>
                        </a:lnSpc>
                      </a:pPr>
                      <a:r>
                        <a:rPr sz="2150" spc="-10" dirty="0">
                          <a:solidFill>
                            <a:srgbClr val="575756"/>
                          </a:solidFill>
                          <a:latin typeface="Helvetica"/>
                          <a:cs typeface="Helvetica"/>
                        </a:rPr>
                        <a:t>funding</a:t>
                      </a:r>
                      <a:endParaRPr sz="2150">
                        <a:latin typeface="Helvetica"/>
                        <a:cs typeface="Helvetica"/>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marL="389890">
                        <a:lnSpc>
                          <a:spcPts val="2295"/>
                        </a:lnSpc>
                      </a:pPr>
                      <a:r>
                        <a:rPr sz="2150" dirty="0">
                          <a:solidFill>
                            <a:srgbClr val="575756"/>
                          </a:solidFill>
                          <a:latin typeface="Helvetica"/>
                          <a:cs typeface="Helvetica"/>
                        </a:rPr>
                        <a:t>skilled</a:t>
                      </a:r>
                      <a:r>
                        <a:rPr sz="2150" spc="-80" dirty="0">
                          <a:solidFill>
                            <a:srgbClr val="575756"/>
                          </a:solidFill>
                          <a:latin typeface="Helvetica"/>
                          <a:cs typeface="Helvetica"/>
                        </a:rPr>
                        <a:t> </a:t>
                      </a:r>
                      <a:r>
                        <a:rPr sz="2150" dirty="0">
                          <a:solidFill>
                            <a:srgbClr val="575756"/>
                          </a:solidFill>
                          <a:latin typeface="Helvetica"/>
                          <a:cs typeface="Helvetica"/>
                        </a:rPr>
                        <a:t>workforce</a:t>
                      </a:r>
                      <a:r>
                        <a:rPr sz="2150" spc="-75" dirty="0">
                          <a:solidFill>
                            <a:srgbClr val="575756"/>
                          </a:solidFill>
                          <a:latin typeface="Helvetica"/>
                          <a:cs typeface="Helvetica"/>
                        </a:rPr>
                        <a:t> </a:t>
                      </a:r>
                      <a:r>
                        <a:rPr sz="2150" dirty="0">
                          <a:solidFill>
                            <a:srgbClr val="575756"/>
                          </a:solidFill>
                          <a:latin typeface="Helvetica"/>
                          <a:cs typeface="Helvetica"/>
                        </a:rPr>
                        <a:t>and</a:t>
                      </a:r>
                      <a:r>
                        <a:rPr sz="2150" spc="-75" dirty="0">
                          <a:solidFill>
                            <a:srgbClr val="575756"/>
                          </a:solidFill>
                          <a:latin typeface="Helvetica"/>
                          <a:cs typeface="Helvetica"/>
                        </a:rPr>
                        <a:t> </a:t>
                      </a:r>
                      <a:r>
                        <a:rPr sz="2150" dirty="0">
                          <a:solidFill>
                            <a:srgbClr val="575756"/>
                          </a:solidFill>
                          <a:latin typeface="Helvetica"/>
                          <a:cs typeface="Helvetica"/>
                        </a:rPr>
                        <a:t>be</a:t>
                      </a:r>
                      <a:r>
                        <a:rPr sz="2150" spc="-75" dirty="0">
                          <a:solidFill>
                            <a:srgbClr val="575756"/>
                          </a:solidFill>
                          <a:latin typeface="Helvetica"/>
                          <a:cs typeface="Helvetica"/>
                        </a:rPr>
                        <a:t> </a:t>
                      </a:r>
                      <a:r>
                        <a:rPr sz="2150" dirty="0">
                          <a:solidFill>
                            <a:srgbClr val="575756"/>
                          </a:solidFill>
                          <a:latin typeface="Helvetica"/>
                          <a:cs typeface="Helvetica"/>
                        </a:rPr>
                        <a:t>able</a:t>
                      </a:r>
                      <a:r>
                        <a:rPr sz="2150" spc="-75" dirty="0">
                          <a:solidFill>
                            <a:srgbClr val="575756"/>
                          </a:solidFill>
                          <a:latin typeface="Helvetica"/>
                          <a:cs typeface="Helvetica"/>
                        </a:rPr>
                        <a:t> </a:t>
                      </a:r>
                      <a:r>
                        <a:rPr sz="2150" spc="-25" dirty="0">
                          <a:solidFill>
                            <a:srgbClr val="575756"/>
                          </a:solidFill>
                          <a:latin typeface="Helvetica"/>
                          <a:cs typeface="Helvetica"/>
                        </a:rPr>
                        <a:t>to</a:t>
                      </a:r>
                      <a:endParaRPr sz="2150">
                        <a:latin typeface="Helvetica"/>
                        <a:cs typeface="Helvetica"/>
                      </a:endParaRPr>
                    </a:p>
                  </a:txBody>
                  <a:tcPr marL="0" marR="0" marT="0" marB="0"/>
                </a:tc>
                <a:extLst>
                  <a:ext uri="{0D108BD9-81ED-4DB2-BD59-A6C34878D82A}">
                    <a16:rowId xmlns:a16="http://schemas.microsoft.com/office/drawing/2014/main" val="10002"/>
                  </a:ext>
                </a:extLst>
              </a:tr>
              <a:tr h="326390">
                <a:tc>
                  <a:txBody>
                    <a:bodyPr/>
                    <a:lstStyle/>
                    <a:p>
                      <a:pPr marL="207010">
                        <a:lnSpc>
                          <a:spcPts val="2295"/>
                        </a:lnSpc>
                      </a:pPr>
                      <a:r>
                        <a:rPr sz="2150" dirty="0">
                          <a:solidFill>
                            <a:srgbClr val="575756"/>
                          </a:solidFill>
                          <a:latin typeface="Helvetica"/>
                          <a:cs typeface="Helvetica"/>
                        </a:rPr>
                        <a:t>our</a:t>
                      </a:r>
                      <a:r>
                        <a:rPr sz="2150" spc="-70" dirty="0">
                          <a:solidFill>
                            <a:srgbClr val="575756"/>
                          </a:solidFill>
                          <a:latin typeface="Helvetica"/>
                          <a:cs typeface="Helvetica"/>
                        </a:rPr>
                        <a:t> </a:t>
                      </a:r>
                      <a:r>
                        <a:rPr sz="2150" dirty="0">
                          <a:solidFill>
                            <a:srgbClr val="575756"/>
                          </a:solidFill>
                          <a:latin typeface="Helvetica"/>
                          <a:cs typeface="Helvetica"/>
                        </a:rPr>
                        <a:t>educators</a:t>
                      </a:r>
                      <a:r>
                        <a:rPr sz="2150" spc="-70" dirty="0">
                          <a:solidFill>
                            <a:srgbClr val="575756"/>
                          </a:solidFill>
                          <a:latin typeface="Helvetica"/>
                          <a:cs typeface="Helvetica"/>
                        </a:rPr>
                        <a:t> </a:t>
                      </a:r>
                      <a:r>
                        <a:rPr sz="2150" spc="-25" dirty="0">
                          <a:solidFill>
                            <a:srgbClr val="575756"/>
                          </a:solidFill>
                          <a:latin typeface="Helvetica"/>
                          <a:cs typeface="Helvetica"/>
                        </a:rPr>
                        <a:t>and</a:t>
                      </a:r>
                      <a:endParaRPr sz="2150">
                        <a:latin typeface="Helvetica"/>
                        <a:cs typeface="Helvetica"/>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marL="389890">
                        <a:lnSpc>
                          <a:spcPts val="2295"/>
                        </a:lnSpc>
                      </a:pPr>
                      <a:r>
                        <a:rPr sz="2150" dirty="0">
                          <a:solidFill>
                            <a:srgbClr val="575756"/>
                          </a:solidFill>
                          <a:latin typeface="Helvetica"/>
                          <a:cs typeface="Helvetica"/>
                        </a:rPr>
                        <a:t>increase</a:t>
                      </a:r>
                      <a:r>
                        <a:rPr sz="2150" spc="-85" dirty="0">
                          <a:solidFill>
                            <a:srgbClr val="575756"/>
                          </a:solidFill>
                          <a:latin typeface="Helvetica"/>
                          <a:cs typeface="Helvetica"/>
                        </a:rPr>
                        <a:t> </a:t>
                      </a:r>
                      <a:r>
                        <a:rPr sz="2150" dirty="0">
                          <a:solidFill>
                            <a:srgbClr val="575756"/>
                          </a:solidFill>
                          <a:latin typeface="Helvetica"/>
                          <a:cs typeface="Helvetica"/>
                        </a:rPr>
                        <a:t>the</a:t>
                      </a:r>
                      <a:r>
                        <a:rPr sz="2150" spc="-85" dirty="0">
                          <a:solidFill>
                            <a:srgbClr val="575756"/>
                          </a:solidFill>
                          <a:latin typeface="Helvetica"/>
                          <a:cs typeface="Helvetica"/>
                        </a:rPr>
                        <a:t> </a:t>
                      </a:r>
                      <a:r>
                        <a:rPr sz="2150" dirty="0">
                          <a:solidFill>
                            <a:srgbClr val="575756"/>
                          </a:solidFill>
                          <a:latin typeface="Helvetica"/>
                          <a:cs typeface="Helvetica"/>
                        </a:rPr>
                        <a:t>workforce</a:t>
                      </a:r>
                      <a:r>
                        <a:rPr sz="2150" spc="-80" dirty="0">
                          <a:solidFill>
                            <a:srgbClr val="575756"/>
                          </a:solidFill>
                          <a:latin typeface="Helvetica"/>
                          <a:cs typeface="Helvetica"/>
                        </a:rPr>
                        <a:t> </a:t>
                      </a:r>
                      <a:r>
                        <a:rPr sz="2150" dirty="0">
                          <a:solidFill>
                            <a:srgbClr val="575756"/>
                          </a:solidFill>
                          <a:latin typeface="Helvetica"/>
                          <a:cs typeface="Helvetica"/>
                        </a:rPr>
                        <a:t>to</a:t>
                      </a:r>
                      <a:r>
                        <a:rPr sz="2150" spc="-85" dirty="0">
                          <a:solidFill>
                            <a:srgbClr val="575756"/>
                          </a:solidFill>
                          <a:latin typeface="Helvetica"/>
                          <a:cs typeface="Helvetica"/>
                        </a:rPr>
                        <a:t> </a:t>
                      </a:r>
                      <a:r>
                        <a:rPr sz="2150" spc="-20" dirty="0">
                          <a:solidFill>
                            <a:srgbClr val="575756"/>
                          </a:solidFill>
                          <a:latin typeface="Helvetica"/>
                          <a:cs typeface="Helvetica"/>
                        </a:rPr>
                        <a:t>meet</a:t>
                      </a:r>
                      <a:endParaRPr sz="2150">
                        <a:latin typeface="Helvetica"/>
                        <a:cs typeface="Helvetica"/>
                      </a:endParaRPr>
                    </a:p>
                  </a:txBody>
                  <a:tcPr marL="0" marR="0" marT="0" marB="0"/>
                </a:tc>
                <a:extLst>
                  <a:ext uri="{0D108BD9-81ED-4DB2-BD59-A6C34878D82A}">
                    <a16:rowId xmlns:a16="http://schemas.microsoft.com/office/drawing/2014/main" val="10003"/>
                  </a:ext>
                </a:extLst>
              </a:tr>
              <a:tr h="326390">
                <a:tc>
                  <a:txBody>
                    <a:bodyPr/>
                    <a:lstStyle/>
                    <a:p>
                      <a:pPr marL="207010">
                        <a:lnSpc>
                          <a:spcPts val="2295"/>
                        </a:lnSpc>
                      </a:pPr>
                      <a:r>
                        <a:rPr sz="2150" spc="-10" dirty="0">
                          <a:solidFill>
                            <a:srgbClr val="575756"/>
                          </a:solidFill>
                          <a:latin typeface="Helvetica"/>
                          <a:cs typeface="Helvetica"/>
                        </a:rPr>
                        <a:t>supervisors</a:t>
                      </a:r>
                      <a:endParaRPr sz="2150">
                        <a:latin typeface="Helvetica"/>
                        <a:cs typeface="Helvetica"/>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marL="389890">
                        <a:lnSpc>
                          <a:spcPts val="2295"/>
                        </a:lnSpc>
                      </a:pPr>
                      <a:r>
                        <a:rPr sz="2150" dirty="0">
                          <a:solidFill>
                            <a:srgbClr val="575756"/>
                          </a:solidFill>
                          <a:latin typeface="Helvetica"/>
                          <a:cs typeface="Helvetica"/>
                        </a:rPr>
                        <a:t>demand</a:t>
                      </a:r>
                      <a:r>
                        <a:rPr sz="2150" spc="-60" dirty="0">
                          <a:solidFill>
                            <a:srgbClr val="575756"/>
                          </a:solidFill>
                          <a:latin typeface="Helvetica"/>
                          <a:cs typeface="Helvetica"/>
                        </a:rPr>
                        <a:t> </a:t>
                      </a:r>
                      <a:r>
                        <a:rPr sz="2150" dirty="0">
                          <a:solidFill>
                            <a:srgbClr val="575756"/>
                          </a:solidFill>
                          <a:latin typeface="Helvetica"/>
                          <a:cs typeface="Helvetica"/>
                        </a:rPr>
                        <a:t>we</a:t>
                      </a:r>
                      <a:r>
                        <a:rPr sz="2150" spc="-55" dirty="0">
                          <a:solidFill>
                            <a:srgbClr val="575756"/>
                          </a:solidFill>
                          <a:latin typeface="Helvetica"/>
                          <a:cs typeface="Helvetica"/>
                        </a:rPr>
                        <a:t> </a:t>
                      </a:r>
                      <a:r>
                        <a:rPr sz="2150" dirty="0">
                          <a:solidFill>
                            <a:srgbClr val="575756"/>
                          </a:solidFill>
                          <a:latin typeface="Helvetica"/>
                          <a:cs typeface="Helvetica"/>
                        </a:rPr>
                        <a:t>need</a:t>
                      </a:r>
                      <a:r>
                        <a:rPr sz="2150" spc="-55" dirty="0">
                          <a:solidFill>
                            <a:srgbClr val="575756"/>
                          </a:solidFill>
                          <a:latin typeface="Helvetica"/>
                          <a:cs typeface="Helvetica"/>
                        </a:rPr>
                        <a:t> </a:t>
                      </a:r>
                      <a:r>
                        <a:rPr sz="2150" dirty="0">
                          <a:solidFill>
                            <a:srgbClr val="575756"/>
                          </a:solidFill>
                          <a:latin typeface="Helvetica"/>
                          <a:cs typeface="Helvetica"/>
                        </a:rPr>
                        <a:t>to</a:t>
                      </a:r>
                      <a:r>
                        <a:rPr sz="2150" spc="-55" dirty="0">
                          <a:solidFill>
                            <a:srgbClr val="575756"/>
                          </a:solidFill>
                          <a:latin typeface="Helvetica"/>
                          <a:cs typeface="Helvetica"/>
                        </a:rPr>
                        <a:t> </a:t>
                      </a:r>
                      <a:r>
                        <a:rPr sz="2150" dirty="0">
                          <a:solidFill>
                            <a:srgbClr val="575756"/>
                          </a:solidFill>
                          <a:latin typeface="Helvetica"/>
                          <a:cs typeface="Helvetica"/>
                        </a:rPr>
                        <a:t>be</a:t>
                      </a:r>
                      <a:r>
                        <a:rPr sz="2150" spc="-60" dirty="0">
                          <a:solidFill>
                            <a:srgbClr val="575756"/>
                          </a:solidFill>
                          <a:latin typeface="Helvetica"/>
                          <a:cs typeface="Helvetica"/>
                        </a:rPr>
                        <a:t> </a:t>
                      </a:r>
                      <a:r>
                        <a:rPr sz="2150" dirty="0">
                          <a:solidFill>
                            <a:srgbClr val="575756"/>
                          </a:solidFill>
                          <a:latin typeface="Helvetica"/>
                          <a:cs typeface="Helvetica"/>
                        </a:rPr>
                        <a:t>able</a:t>
                      </a:r>
                      <a:r>
                        <a:rPr sz="2150" spc="-55" dirty="0">
                          <a:solidFill>
                            <a:srgbClr val="575756"/>
                          </a:solidFill>
                          <a:latin typeface="Helvetica"/>
                          <a:cs typeface="Helvetica"/>
                        </a:rPr>
                        <a:t> </a:t>
                      </a:r>
                      <a:r>
                        <a:rPr sz="2150" spc="-25" dirty="0">
                          <a:solidFill>
                            <a:srgbClr val="575756"/>
                          </a:solidFill>
                          <a:latin typeface="Helvetica"/>
                          <a:cs typeface="Helvetica"/>
                        </a:rPr>
                        <a:t>to</a:t>
                      </a:r>
                      <a:endParaRPr sz="2150">
                        <a:latin typeface="Helvetica"/>
                        <a:cs typeface="Helvetica"/>
                      </a:endParaRPr>
                    </a:p>
                  </a:txBody>
                  <a:tcPr marL="0" marR="0" marT="0" marB="0"/>
                </a:tc>
                <a:extLst>
                  <a:ext uri="{0D108BD9-81ED-4DB2-BD59-A6C34878D82A}">
                    <a16:rowId xmlns:a16="http://schemas.microsoft.com/office/drawing/2014/main" val="10004"/>
                  </a:ext>
                </a:extLst>
              </a:tr>
              <a:tr h="326390">
                <a:tc>
                  <a:txBody>
                    <a:bodyPr/>
                    <a:lstStyle/>
                    <a:p>
                      <a:pPr>
                        <a:lnSpc>
                          <a:spcPct val="100000"/>
                        </a:lnSpc>
                      </a:pPr>
                      <a:endParaRPr sz="2000">
                        <a:latin typeface="Times New Roman"/>
                        <a:cs typeface="Times New Roman"/>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marR="293370" algn="r">
                        <a:lnSpc>
                          <a:spcPts val="2295"/>
                        </a:lnSpc>
                      </a:pPr>
                      <a:r>
                        <a:rPr sz="2150" dirty="0">
                          <a:solidFill>
                            <a:srgbClr val="575756"/>
                          </a:solidFill>
                          <a:latin typeface="Helvetica"/>
                          <a:cs typeface="Helvetica"/>
                        </a:rPr>
                        <a:t>provide</a:t>
                      </a:r>
                      <a:r>
                        <a:rPr sz="2150" spc="-80" dirty="0">
                          <a:solidFill>
                            <a:srgbClr val="575756"/>
                          </a:solidFill>
                          <a:latin typeface="Helvetica"/>
                          <a:cs typeface="Helvetica"/>
                        </a:rPr>
                        <a:t> </a:t>
                      </a:r>
                      <a:r>
                        <a:rPr sz="2150" dirty="0">
                          <a:solidFill>
                            <a:srgbClr val="575756"/>
                          </a:solidFill>
                          <a:latin typeface="Helvetica"/>
                          <a:cs typeface="Helvetica"/>
                        </a:rPr>
                        <a:t>our</a:t>
                      </a:r>
                      <a:r>
                        <a:rPr sz="2150" spc="-80" dirty="0">
                          <a:solidFill>
                            <a:srgbClr val="575756"/>
                          </a:solidFill>
                          <a:latin typeface="Helvetica"/>
                          <a:cs typeface="Helvetica"/>
                        </a:rPr>
                        <a:t> </a:t>
                      </a:r>
                      <a:r>
                        <a:rPr sz="2150" dirty="0">
                          <a:solidFill>
                            <a:srgbClr val="575756"/>
                          </a:solidFill>
                          <a:latin typeface="Helvetica"/>
                          <a:cs typeface="Helvetica"/>
                        </a:rPr>
                        <a:t>future</a:t>
                      </a:r>
                      <a:r>
                        <a:rPr sz="2150" spc="-75" dirty="0">
                          <a:solidFill>
                            <a:srgbClr val="575756"/>
                          </a:solidFill>
                          <a:latin typeface="Helvetica"/>
                          <a:cs typeface="Helvetica"/>
                        </a:rPr>
                        <a:t> </a:t>
                      </a:r>
                      <a:r>
                        <a:rPr sz="2150" dirty="0">
                          <a:solidFill>
                            <a:srgbClr val="575756"/>
                          </a:solidFill>
                          <a:latin typeface="Helvetica"/>
                          <a:cs typeface="Helvetica"/>
                        </a:rPr>
                        <a:t>pipeline.</a:t>
                      </a:r>
                      <a:r>
                        <a:rPr sz="2150" spc="-80" dirty="0">
                          <a:solidFill>
                            <a:srgbClr val="575756"/>
                          </a:solidFill>
                          <a:latin typeface="Helvetica"/>
                          <a:cs typeface="Helvetica"/>
                        </a:rPr>
                        <a:t> </a:t>
                      </a:r>
                      <a:r>
                        <a:rPr sz="2150" spc="-10" dirty="0">
                          <a:solidFill>
                            <a:srgbClr val="575756"/>
                          </a:solidFill>
                          <a:latin typeface="Helvetica"/>
                          <a:cs typeface="Helvetica"/>
                        </a:rPr>
                        <a:t>Educators</a:t>
                      </a:r>
                      <a:endParaRPr sz="2150">
                        <a:latin typeface="Helvetica"/>
                        <a:cs typeface="Helvetica"/>
                      </a:endParaRPr>
                    </a:p>
                  </a:txBody>
                  <a:tcPr marL="0" marR="0" marT="0" marB="0"/>
                </a:tc>
                <a:extLst>
                  <a:ext uri="{0D108BD9-81ED-4DB2-BD59-A6C34878D82A}">
                    <a16:rowId xmlns:a16="http://schemas.microsoft.com/office/drawing/2014/main" val="10005"/>
                  </a:ext>
                </a:extLst>
              </a:tr>
              <a:tr h="326390">
                <a:tc>
                  <a:txBody>
                    <a:bodyPr/>
                    <a:lstStyle/>
                    <a:p>
                      <a:pPr>
                        <a:lnSpc>
                          <a:spcPct val="100000"/>
                        </a:lnSpc>
                      </a:pPr>
                      <a:endParaRPr sz="2000">
                        <a:latin typeface="Times New Roman"/>
                        <a:cs typeface="Times New Roman"/>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marL="389890">
                        <a:lnSpc>
                          <a:spcPts val="2295"/>
                        </a:lnSpc>
                      </a:pPr>
                      <a:r>
                        <a:rPr sz="2150" dirty="0">
                          <a:solidFill>
                            <a:srgbClr val="575756"/>
                          </a:solidFill>
                          <a:latin typeface="Helvetica"/>
                          <a:cs typeface="Helvetica"/>
                        </a:rPr>
                        <a:t>and</a:t>
                      </a:r>
                      <a:r>
                        <a:rPr sz="2150" spc="-60" dirty="0">
                          <a:solidFill>
                            <a:srgbClr val="575756"/>
                          </a:solidFill>
                          <a:latin typeface="Helvetica"/>
                          <a:cs typeface="Helvetica"/>
                        </a:rPr>
                        <a:t> </a:t>
                      </a:r>
                      <a:r>
                        <a:rPr sz="2150" dirty="0">
                          <a:solidFill>
                            <a:srgbClr val="575756"/>
                          </a:solidFill>
                          <a:latin typeface="Helvetica"/>
                          <a:cs typeface="Helvetica"/>
                        </a:rPr>
                        <a:t>supervisors</a:t>
                      </a:r>
                      <a:r>
                        <a:rPr sz="2150" spc="-55" dirty="0">
                          <a:solidFill>
                            <a:srgbClr val="575756"/>
                          </a:solidFill>
                          <a:latin typeface="Helvetica"/>
                          <a:cs typeface="Helvetica"/>
                        </a:rPr>
                        <a:t> </a:t>
                      </a:r>
                      <a:r>
                        <a:rPr sz="2150" dirty="0">
                          <a:solidFill>
                            <a:srgbClr val="575756"/>
                          </a:solidFill>
                          <a:latin typeface="Helvetica"/>
                          <a:cs typeface="Helvetica"/>
                        </a:rPr>
                        <a:t>are</a:t>
                      </a:r>
                      <a:r>
                        <a:rPr sz="2150" spc="-55" dirty="0">
                          <a:solidFill>
                            <a:srgbClr val="575756"/>
                          </a:solidFill>
                          <a:latin typeface="Helvetica"/>
                          <a:cs typeface="Helvetica"/>
                        </a:rPr>
                        <a:t> </a:t>
                      </a:r>
                      <a:r>
                        <a:rPr sz="2150" dirty="0">
                          <a:solidFill>
                            <a:srgbClr val="575756"/>
                          </a:solidFill>
                          <a:latin typeface="Helvetica"/>
                          <a:cs typeface="Helvetica"/>
                        </a:rPr>
                        <a:t>key</a:t>
                      </a:r>
                      <a:r>
                        <a:rPr sz="2150" spc="-55" dirty="0">
                          <a:solidFill>
                            <a:srgbClr val="575756"/>
                          </a:solidFill>
                          <a:latin typeface="Helvetica"/>
                          <a:cs typeface="Helvetica"/>
                        </a:rPr>
                        <a:t> </a:t>
                      </a:r>
                      <a:r>
                        <a:rPr sz="2150" dirty="0">
                          <a:solidFill>
                            <a:srgbClr val="575756"/>
                          </a:solidFill>
                          <a:latin typeface="Helvetica"/>
                          <a:cs typeface="Helvetica"/>
                        </a:rPr>
                        <a:t>to</a:t>
                      </a:r>
                      <a:r>
                        <a:rPr sz="2150" spc="-55" dirty="0">
                          <a:solidFill>
                            <a:srgbClr val="575756"/>
                          </a:solidFill>
                          <a:latin typeface="Helvetica"/>
                          <a:cs typeface="Helvetica"/>
                        </a:rPr>
                        <a:t> </a:t>
                      </a:r>
                      <a:r>
                        <a:rPr sz="2150" spc="-20" dirty="0">
                          <a:solidFill>
                            <a:srgbClr val="575756"/>
                          </a:solidFill>
                          <a:latin typeface="Helvetica"/>
                          <a:cs typeface="Helvetica"/>
                        </a:rPr>
                        <a:t>this</a:t>
                      </a:r>
                      <a:endParaRPr sz="2150">
                        <a:latin typeface="Helvetica"/>
                        <a:cs typeface="Helvetica"/>
                      </a:endParaRPr>
                    </a:p>
                  </a:txBody>
                  <a:tcPr marL="0" marR="0" marT="0" marB="0"/>
                </a:tc>
                <a:extLst>
                  <a:ext uri="{0D108BD9-81ED-4DB2-BD59-A6C34878D82A}">
                    <a16:rowId xmlns:a16="http://schemas.microsoft.com/office/drawing/2014/main" val="10006"/>
                  </a:ext>
                </a:extLst>
              </a:tr>
              <a:tr h="493395">
                <a:tc>
                  <a:txBody>
                    <a:bodyPr/>
                    <a:lstStyle/>
                    <a:p>
                      <a:pPr>
                        <a:lnSpc>
                          <a:spcPct val="100000"/>
                        </a:lnSpc>
                      </a:pPr>
                      <a:endParaRPr sz="2100">
                        <a:latin typeface="Times New Roman"/>
                        <a:cs typeface="Times New Roman"/>
                      </a:endParaRPr>
                    </a:p>
                  </a:txBody>
                  <a:tcPr marL="0" marR="0" marT="0" marB="0"/>
                </a:tc>
                <a:tc>
                  <a:txBody>
                    <a:bodyPr/>
                    <a:lstStyle/>
                    <a:p>
                      <a:pPr>
                        <a:lnSpc>
                          <a:spcPct val="100000"/>
                        </a:lnSpc>
                      </a:pPr>
                      <a:endParaRPr sz="2100">
                        <a:latin typeface="Times New Roman"/>
                        <a:cs typeface="Times New Roman"/>
                      </a:endParaRPr>
                    </a:p>
                  </a:txBody>
                  <a:tcPr marL="0" marR="0" marT="0" marB="0"/>
                </a:tc>
                <a:tc>
                  <a:txBody>
                    <a:bodyPr/>
                    <a:lstStyle/>
                    <a:p>
                      <a:pPr>
                        <a:lnSpc>
                          <a:spcPct val="100000"/>
                        </a:lnSpc>
                      </a:pPr>
                      <a:endParaRPr sz="2100">
                        <a:latin typeface="Times New Roman"/>
                        <a:cs typeface="Times New Roman"/>
                      </a:endParaRPr>
                    </a:p>
                  </a:txBody>
                  <a:tcPr marL="0" marR="0" marT="0" marB="0"/>
                </a:tc>
                <a:tc>
                  <a:txBody>
                    <a:bodyPr/>
                    <a:lstStyle/>
                    <a:p>
                      <a:pPr>
                        <a:lnSpc>
                          <a:spcPct val="100000"/>
                        </a:lnSpc>
                      </a:pPr>
                      <a:endParaRPr sz="2100">
                        <a:latin typeface="Times New Roman"/>
                        <a:cs typeface="Times New Roman"/>
                      </a:endParaRPr>
                    </a:p>
                  </a:txBody>
                  <a:tcPr marL="0" marR="0" marT="0" marB="0"/>
                </a:tc>
                <a:tc>
                  <a:txBody>
                    <a:bodyPr/>
                    <a:lstStyle/>
                    <a:p>
                      <a:pPr marL="389890">
                        <a:lnSpc>
                          <a:spcPts val="2295"/>
                        </a:lnSpc>
                      </a:pPr>
                      <a:r>
                        <a:rPr sz="2150" dirty="0">
                          <a:solidFill>
                            <a:srgbClr val="575756"/>
                          </a:solidFill>
                          <a:latin typeface="Helvetica"/>
                          <a:cs typeface="Helvetica"/>
                        </a:rPr>
                        <a:t>investment</a:t>
                      </a:r>
                      <a:r>
                        <a:rPr sz="2150" spc="-70" dirty="0">
                          <a:solidFill>
                            <a:srgbClr val="575756"/>
                          </a:solidFill>
                          <a:latin typeface="Helvetica"/>
                          <a:cs typeface="Helvetica"/>
                        </a:rPr>
                        <a:t> </a:t>
                      </a:r>
                      <a:r>
                        <a:rPr sz="2150" dirty="0">
                          <a:solidFill>
                            <a:srgbClr val="575756"/>
                          </a:solidFill>
                          <a:latin typeface="Helvetica"/>
                          <a:cs typeface="Helvetica"/>
                        </a:rPr>
                        <a:t>in</a:t>
                      </a:r>
                      <a:r>
                        <a:rPr sz="2150" spc="-70" dirty="0">
                          <a:solidFill>
                            <a:srgbClr val="575756"/>
                          </a:solidFill>
                          <a:latin typeface="Helvetica"/>
                          <a:cs typeface="Helvetica"/>
                        </a:rPr>
                        <a:t> </a:t>
                      </a:r>
                      <a:r>
                        <a:rPr sz="2150" spc="-10" dirty="0">
                          <a:solidFill>
                            <a:srgbClr val="575756"/>
                          </a:solidFill>
                          <a:latin typeface="Helvetica"/>
                          <a:cs typeface="Helvetica"/>
                        </a:rPr>
                        <a:t>people</a:t>
                      </a:r>
                      <a:endParaRPr sz="2150">
                        <a:latin typeface="Helvetica"/>
                        <a:cs typeface="Helvetica"/>
                      </a:endParaRPr>
                    </a:p>
                  </a:txBody>
                  <a:tcPr marL="0" marR="0" marT="0" marB="0"/>
                </a:tc>
                <a:extLst>
                  <a:ext uri="{0D108BD9-81ED-4DB2-BD59-A6C34878D82A}">
                    <a16:rowId xmlns:a16="http://schemas.microsoft.com/office/drawing/2014/main" val="10007"/>
                  </a:ext>
                </a:extLst>
              </a:tr>
              <a:tr h="549910">
                <a:tc>
                  <a:txBody>
                    <a:bodyPr/>
                    <a:lstStyle/>
                    <a:p>
                      <a:pPr marL="207010">
                        <a:lnSpc>
                          <a:spcPct val="100000"/>
                        </a:lnSpc>
                        <a:spcBef>
                          <a:spcPts val="1475"/>
                        </a:spcBef>
                      </a:pPr>
                      <a:r>
                        <a:rPr sz="2150" dirty="0">
                          <a:solidFill>
                            <a:srgbClr val="575756"/>
                          </a:solidFill>
                          <a:latin typeface="Helvetica"/>
                          <a:cs typeface="Helvetica"/>
                        </a:rPr>
                        <a:t>Continue</a:t>
                      </a:r>
                      <a:r>
                        <a:rPr sz="2150" spc="-80" dirty="0">
                          <a:solidFill>
                            <a:srgbClr val="575756"/>
                          </a:solidFill>
                          <a:latin typeface="Helvetica"/>
                          <a:cs typeface="Helvetica"/>
                        </a:rPr>
                        <a:t> </a:t>
                      </a:r>
                      <a:r>
                        <a:rPr sz="2150" dirty="0">
                          <a:solidFill>
                            <a:srgbClr val="575756"/>
                          </a:solidFill>
                          <a:latin typeface="Helvetica"/>
                          <a:cs typeface="Helvetica"/>
                        </a:rPr>
                        <a:t>to</a:t>
                      </a:r>
                      <a:r>
                        <a:rPr sz="2150" spc="-75" dirty="0">
                          <a:solidFill>
                            <a:srgbClr val="575756"/>
                          </a:solidFill>
                          <a:latin typeface="Helvetica"/>
                          <a:cs typeface="Helvetica"/>
                        </a:rPr>
                        <a:t> </a:t>
                      </a:r>
                      <a:r>
                        <a:rPr sz="2150" spc="-10" dirty="0">
                          <a:solidFill>
                            <a:srgbClr val="575756"/>
                          </a:solidFill>
                          <a:latin typeface="Helvetica"/>
                          <a:cs typeface="Helvetica"/>
                        </a:rPr>
                        <a:t>engage</a:t>
                      </a:r>
                      <a:endParaRPr sz="2150">
                        <a:latin typeface="Helvetica"/>
                        <a:cs typeface="Helvetica"/>
                      </a:endParaRPr>
                    </a:p>
                  </a:txBody>
                  <a:tcPr marL="0" marR="0" marT="187325" marB="0">
                    <a:solidFill>
                      <a:srgbClr val="50B796">
                        <a:alpha val="9999"/>
                      </a:srgbClr>
                    </a:solidFill>
                  </a:tcPr>
                </a:tc>
                <a:tc>
                  <a:txBody>
                    <a:bodyPr/>
                    <a:lstStyle/>
                    <a:p>
                      <a:pPr marL="219075">
                        <a:lnSpc>
                          <a:spcPct val="100000"/>
                        </a:lnSpc>
                        <a:spcBef>
                          <a:spcPts val="1475"/>
                        </a:spcBef>
                      </a:pPr>
                      <a:r>
                        <a:rPr sz="2150" dirty="0">
                          <a:solidFill>
                            <a:srgbClr val="575756"/>
                          </a:solidFill>
                          <a:latin typeface="Helvetica"/>
                          <a:cs typeface="Helvetica"/>
                        </a:rPr>
                        <a:t>Ongoing</a:t>
                      </a:r>
                      <a:r>
                        <a:rPr sz="2150" spc="-120" dirty="0">
                          <a:solidFill>
                            <a:srgbClr val="575756"/>
                          </a:solidFill>
                          <a:latin typeface="Helvetica"/>
                          <a:cs typeface="Helvetica"/>
                        </a:rPr>
                        <a:t> </a:t>
                      </a:r>
                      <a:r>
                        <a:rPr sz="2150" spc="-10" dirty="0">
                          <a:solidFill>
                            <a:srgbClr val="575756"/>
                          </a:solidFill>
                          <a:latin typeface="Helvetica"/>
                          <a:cs typeface="Helvetica"/>
                        </a:rPr>
                        <a:t>dialogue,</a:t>
                      </a:r>
                      <a:endParaRPr sz="2150">
                        <a:latin typeface="Helvetica"/>
                        <a:cs typeface="Helvetica"/>
                      </a:endParaRPr>
                    </a:p>
                  </a:txBody>
                  <a:tcPr marL="0" marR="0" marT="187325" marB="0">
                    <a:solidFill>
                      <a:srgbClr val="50B796">
                        <a:alpha val="9999"/>
                      </a:srgbClr>
                    </a:solidFill>
                  </a:tcPr>
                </a:tc>
                <a:tc>
                  <a:txBody>
                    <a:bodyPr/>
                    <a:lstStyle/>
                    <a:p>
                      <a:pPr marL="239395">
                        <a:lnSpc>
                          <a:spcPct val="100000"/>
                        </a:lnSpc>
                        <a:spcBef>
                          <a:spcPts val="1475"/>
                        </a:spcBef>
                      </a:pPr>
                      <a:r>
                        <a:rPr sz="2150" dirty="0">
                          <a:solidFill>
                            <a:srgbClr val="575756"/>
                          </a:solidFill>
                          <a:latin typeface="Helvetica"/>
                          <a:cs typeface="Helvetica"/>
                        </a:rPr>
                        <a:t>ICS,</a:t>
                      </a:r>
                      <a:r>
                        <a:rPr sz="2150" spc="-55" dirty="0">
                          <a:solidFill>
                            <a:srgbClr val="575756"/>
                          </a:solidFill>
                          <a:latin typeface="Helvetica"/>
                          <a:cs typeface="Helvetica"/>
                        </a:rPr>
                        <a:t> </a:t>
                      </a:r>
                      <a:r>
                        <a:rPr sz="2150" dirty="0">
                          <a:solidFill>
                            <a:srgbClr val="575756"/>
                          </a:solidFill>
                          <a:latin typeface="Helvetica"/>
                          <a:cs typeface="Helvetica"/>
                        </a:rPr>
                        <a:t>CWTH</a:t>
                      </a:r>
                      <a:r>
                        <a:rPr sz="2150" spc="-55" dirty="0">
                          <a:solidFill>
                            <a:srgbClr val="575756"/>
                          </a:solidFill>
                          <a:latin typeface="Helvetica"/>
                          <a:cs typeface="Helvetica"/>
                        </a:rPr>
                        <a:t> </a:t>
                      </a:r>
                      <a:r>
                        <a:rPr sz="2150" dirty="0">
                          <a:solidFill>
                            <a:srgbClr val="575756"/>
                          </a:solidFill>
                          <a:latin typeface="Helvetica"/>
                          <a:cs typeface="Helvetica"/>
                        </a:rPr>
                        <a:t>and</a:t>
                      </a:r>
                      <a:r>
                        <a:rPr sz="2150" spc="-55" dirty="0">
                          <a:solidFill>
                            <a:srgbClr val="575756"/>
                          </a:solidFill>
                          <a:latin typeface="Helvetica"/>
                          <a:cs typeface="Helvetica"/>
                        </a:rPr>
                        <a:t> </a:t>
                      </a:r>
                      <a:r>
                        <a:rPr sz="2150" dirty="0">
                          <a:solidFill>
                            <a:srgbClr val="575756"/>
                          </a:solidFill>
                          <a:latin typeface="Helvetica"/>
                          <a:cs typeface="Helvetica"/>
                        </a:rPr>
                        <a:t>all</a:t>
                      </a:r>
                      <a:r>
                        <a:rPr sz="2150" spc="-55" dirty="0">
                          <a:solidFill>
                            <a:srgbClr val="575756"/>
                          </a:solidFill>
                          <a:latin typeface="Helvetica"/>
                          <a:cs typeface="Helvetica"/>
                        </a:rPr>
                        <a:t> </a:t>
                      </a:r>
                      <a:r>
                        <a:rPr sz="2150" spc="-10" dirty="0">
                          <a:solidFill>
                            <a:srgbClr val="575756"/>
                          </a:solidFill>
                          <a:latin typeface="Helvetica"/>
                          <a:cs typeface="Helvetica"/>
                        </a:rPr>
                        <a:t>providers</a:t>
                      </a:r>
                      <a:endParaRPr sz="2150">
                        <a:latin typeface="Helvetica"/>
                        <a:cs typeface="Helvetica"/>
                      </a:endParaRPr>
                    </a:p>
                  </a:txBody>
                  <a:tcPr marL="0" marR="0" marT="187325" marB="0">
                    <a:solidFill>
                      <a:srgbClr val="50B796">
                        <a:alpha val="9999"/>
                      </a:srgbClr>
                    </a:solidFill>
                  </a:tcPr>
                </a:tc>
                <a:tc>
                  <a:txBody>
                    <a:bodyPr/>
                    <a:lstStyle/>
                    <a:p>
                      <a:pPr marL="151130">
                        <a:lnSpc>
                          <a:spcPct val="100000"/>
                        </a:lnSpc>
                        <a:spcBef>
                          <a:spcPts val="1475"/>
                        </a:spcBef>
                      </a:pPr>
                      <a:r>
                        <a:rPr sz="2150" spc="-10" dirty="0">
                          <a:solidFill>
                            <a:srgbClr val="575756"/>
                          </a:solidFill>
                          <a:latin typeface="Helvetica"/>
                          <a:cs typeface="Helvetica"/>
                        </a:rPr>
                        <a:t>Ongoing</a:t>
                      </a:r>
                      <a:endParaRPr sz="2150">
                        <a:latin typeface="Helvetica"/>
                        <a:cs typeface="Helvetica"/>
                      </a:endParaRPr>
                    </a:p>
                  </a:txBody>
                  <a:tcPr marL="0" marR="0" marT="187325" marB="0">
                    <a:solidFill>
                      <a:srgbClr val="50B796">
                        <a:alpha val="9999"/>
                      </a:srgbClr>
                    </a:solidFill>
                  </a:tcPr>
                </a:tc>
                <a:tc>
                  <a:txBody>
                    <a:bodyPr/>
                    <a:lstStyle/>
                    <a:p>
                      <a:pPr marL="389255">
                        <a:lnSpc>
                          <a:spcPct val="100000"/>
                        </a:lnSpc>
                        <a:spcBef>
                          <a:spcPts val="1475"/>
                        </a:spcBef>
                      </a:pPr>
                      <a:r>
                        <a:rPr sz="2150" dirty="0">
                          <a:solidFill>
                            <a:srgbClr val="575756"/>
                          </a:solidFill>
                          <a:latin typeface="Helvetica"/>
                          <a:cs typeface="Helvetica"/>
                        </a:rPr>
                        <a:t>Our</a:t>
                      </a:r>
                      <a:r>
                        <a:rPr sz="2150" spc="-50" dirty="0">
                          <a:solidFill>
                            <a:srgbClr val="575756"/>
                          </a:solidFill>
                          <a:latin typeface="Helvetica"/>
                          <a:cs typeface="Helvetica"/>
                        </a:rPr>
                        <a:t> </a:t>
                      </a:r>
                      <a:r>
                        <a:rPr sz="2150" dirty="0">
                          <a:solidFill>
                            <a:srgbClr val="575756"/>
                          </a:solidFill>
                          <a:latin typeface="Helvetica"/>
                          <a:cs typeface="Helvetica"/>
                        </a:rPr>
                        <a:t>people</a:t>
                      </a:r>
                      <a:r>
                        <a:rPr sz="2150" spc="-45" dirty="0">
                          <a:solidFill>
                            <a:srgbClr val="575756"/>
                          </a:solidFill>
                          <a:latin typeface="Helvetica"/>
                          <a:cs typeface="Helvetica"/>
                        </a:rPr>
                        <a:t> </a:t>
                      </a:r>
                      <a:r>
                        <a:rPr sz="2150" dirty="0">
                          <a:solidFill>
                            <a:srgbClr val="575756"/>
                          </a:solidFill>
                          <a:latin typeface="Helvetica"/>
                          <a:cs typeface="Helvetica"/>
                        </a:rPr>
                        <a:t>sit</a:t>
                      </a:r>
                      <a:r>
                        <a:rPr sz="2150" spc="-50" dirty="0">
                          <a:solidFill>
                            <a:srgbClr val="575756"/>
                          </a:solidFill>
                          <a:latin typeface="Helvetica"/>
                          <a:cs typeface="Helvetica"/>
                        </a:rPr>
                        <a:t> </a:t>
                      </a:r>
                      <a:r>
                        <a:rPr sz="2150" dirty="0">
                          <a:solidFill>
                            <a:srgbClr val="575756"/>
                          </a:solidFill>
                          <a:latin typeface="Helvetica"/>
                          <a:cs typeface="Helvetica"/>
                        </a:rPr>
                        <a:t>at</a:t>
                      </a:r>
                      <a:r>
                        <a:rPr sz="2150" spc="-45" dirty="0">
                          <a:solidFill>
                            <a:srgbClr val="575756"/>
                          </a:solidFill>
                          <a:latin typeface="Helvetica"/>
                          <a:cs typeface="Helvetica"/>
                        </a:rPr>
                        <a:t> </a:t>
                      </a:r>
                      <a:r>
                        <a:rPr sz="2150" dirty="0">
                          <a:solidFill>
                            <a:srgbClr val="575756"/>
                          </a:solidFill>
                          <a:latin typeface="Helvetica"/>
                          <a:cs typeface="Helvetica"/>
                        </a:rPr>
                        <a:t>the</a:t>
                      </a:r>
                      <a:r>
                        <a:rPr sz="2150" spc="-50" dirty="0">
                          <a:solidFill>
                            <a:srgbClr val="575756"/>
                          </a:solidFill>
                          <a:latin typeface="Helvetica"/>
                          <a:cs typeface="Helvetica"/>
                        </a:rPr>
                        <a:t> </a:t>
                      </a:r>
                      <a:r>
                        <a:rPr sz="2150" dirty="0">
                          <a:solidFill>
                            <a:srgbClr val="575756"/>
                          </a:solidFill>
                          <a:latin typeface="Helvetica"/>
                          <a:cs typeface="Helvetica"/>
                        </a:rPr>
                        <a:t>heart</a:t>
                      </a:r>
                      <a:r>
                        <a:rPr sz="2150" spc="-45" dirty="0">
                          <a:solidFill>
                            <a:srgbClr val="575756"/>
                          </a:solidFill>
                          <a:latin typeface="Helvetica"/>
                          <a:cs typeface="Helvetica"/>
                        </a:rPr>
                        <a:t> </a:t>
                      </a:r>
                      <a:r>
                        <a:rPr sz="2150" spc="-25" dirty="0">
                          <a:solidFill>
                            <a:srgbClr val="575756"/>
                          </a:solidFill>
                          <a:latin typeface="Helvetica"/>
                          <a:cs typeface="Helvetica"/>
                        </a:rPr>
                        <a:t>of</a:t>
                      </a:r>
                      <a:endParaRPr sz="2150">
                        <a:latin typeface="Helvetica"/>
                        <a:cs typeface="Helvetica"/>
                      </a:endParaRPr>
                    </a:p>
                  </a:txBody>
                  <a:tcPr marL="0" marR="0" marT="187325" marB="0">
                    <a:solidFill>
                      <a:srgbClr val="50B796">
                        <a:alpha val="9999"/>
                      </a:srgbClr>
                    </a:solidFill>
                  </a:tcPr>
                </a:tc>
                <a:extLst>
                  <a:ext uri="{0D108BD9-81ED-4DB2-BD59-A6C34878D82A}">
                    <a16:rowId xmlns:a16="http://schemas.microsoft.com/office/drawing/2014/main" val="10008"/>
                  </a:ext>
                </a:extLst>
              </a:tr>
              <a:tr h="326390">
                <a:tc>
                  <a:txBody>
                    <a:bodyPr/>
                    <a:lstStyle/>
                    <a:p>
                      <a:pPr marL="207010">
                        <a:lnSpc>
                          <a:spcPts val="2295"/>
                        </a:lnSpc>
                      </a:pPr>
                      <a:r>
                        <a:rPr sz="2150" dirty="0">
                          <a:solidFill>
                            <a:srgbClr val="575756"/>
                          </a:solidFill>
                          <a:latin typeface="Helvetica"/>
                          <a:cs typeface="Helvetica"/>
                        </a:rPr>
                        <a:t>with</a:t>
                      </a:r>
                      <a:r>
                        <a:rPr sz="2150" spc="-85" dirty="0">
                          <a:solidFill>
                            <a:srgbClr val="575756"/>
                          </a:solidFill>
                          <a:latin typeface="Helvetica"/>
                          <a:cs typeface="Helvetica"/>
                        </a:rPr>
                        <a:t> </a:t>
                      </a:r>
                      <a:r>
                        <a:rPr sz="2150" dirty="0">
                          <a:solidFill>
                            <a:srgbClr val="575756"/>
                          </a:solidFill>
                          <a:latin typeface="Helvetica"/>
                          <a:cs typeface="Helvetica"/>
                        </a:rPr>
                        <a:t>the</a:t>
                      </a:r>
                      <a:r>
                        <a:rPr sz="2150" spc="-80" dirty="0">
                          <a:solidFill>
                            <a:srgbClr val="575756"/>
                          </a:solidFill>
                          <a:latin typeface="Helvetica"/>
                          <a:cs typeface="Helvetica"/>
                        </a:rPr>
                        <a:t> </a:t>
                      </a:r>
                      <a:r>
                        <a:rPr sz="2150" dirty="0">
                          <a:solidFill>
                            <a:srgbClr val="575756"/>
                          </a:solidFill>
                          <a:latin typeface="Helvetica"/>
                          <a:cs typeface="Helvetica"/>
                        </a:rPr>
                        <a:t>workforce</a:t>
                      </a:r>
                      <a:r>
                        <a:rPr sz="2150" spc="-80" dirty="0">
                          <a:solidFill>
                            <a:srgbClr val="575756"/>
                          </a:solidFill>
                          <a:latin typeface="Helvetica"/>
                          <a:cs typeface="Helvetica"/>
                        </a:rPr>
                        <a:t> </a:t>
                      </a:r>
                      <a:r>
                        <a:rPr sz="2150" spc="-25" dirty="0">
                          <a:solidFill>
                            <a:srgbClr val="575756"/>
                          </a:solidFill>
                          <a:latin typeface="Helvetica"/>
                          <a:cs typeface="Helvetica"/>
                        </a:rPr>
                        <a:t>to</a:t>
                      </a:r>
                      <a:endParaRPr sz="2150">
                        <a:latin typeface="Helvetica"/>
                        <a:cs typeface="Helvetica"/>
                      </a:endParaRPr>
                    </a:p>
                  </a:txBody>
                  <a:tcPr marL="0" marR="0" marT="0" marB="0">
                    <a:solidFill>
                      <a:srgbClr val="50B796">
                        <a:alpha val="9999"/>
                      </a:srgbClr>
                    </a:solidFill>
                  </a:tcPr>
                </a:tc>
                <a:tc>
                  <a:txBody>
                    <a:bodyPr/>
                    <a:lstStyle/>
                    <a:p>
                      <a:pPr marL="219075">
                        <a:lnSpc>
                          <a:spcPts val="2295"/>
                        </a:lnSpc>
                      </a:pPr>
                      <a:r>
                        <a:rPr sz="2150" spc="-10" dirty="0">
                          <a:solidFill>
                            <a:srgbClr val="575756"/>
                          </a:solidFill>
                          <a:latin typeface="Helvetica"/>
                          <a:cs typeface="Helvetica"/>
                        </a:rPr>
                        <a:t>ascertaining</a:t>
                      </a:r>
                      <a:r>
                        <a:rPr sz="2150" spc="-65" dirty="0">
                          <a:solidFill>
                            <a:srgbClr val="575756"/>
                          </a:solidFill>
                          <a:latin typeface="Helvetica"/>
                          <a:cs typeface="Helvetica"/>
                        </a:rPr>
                        <a:t> </a:t>
                      </a:r>
                      <a:r>
                        <a:rPr sz="2150" dirty="0">
                          <a:solidFill>
                            <a:srgbClr val="575756"/>
                          </a:solidFill>
                          <a:latin typeface="Helvetica"/>
                          <a:cs typeface="Helvetica"/>
                        </a:rPr>
                        <a:t>need</a:t>
                      </a:r>
                      <a:r>
                        <a:rPr sz="2150" spc="-60" dirty="0">
                          <a:solidFill>
                            <a:srgbClr val="575756"/>
                          </a:solidFill>
                          <a:latin typeface="Helvetica"/>
                          <a:cs typeface="Helvetica"/>
                        </a:rPr>
                        <a:t> </a:t>
                      </a:r>
                      <a:r>
                        <a:rPr sz="2150" spc="-25" dirty="0">
                          <a:solidFill>
                            <a:srgbClr val="575756"/>
                          </a:solidFill>
                          <a:latin typeface="Helvetica"/>
                          <a:cs typeface="Helvetica"/>
                        </a:rPr>
                        <a:t>and</a:t>
                      </a:r>
                      <a:endParaRPr sz="2150">
                        <a:latin typeface="Helvetica"/>
                        <a:cs typeface="Helvetica"/>
                      </a:endParaRPr>
                    </a:p>
                  </a:txBody>
                  <a:tcPr marL="0" marR="0" marT="0" marB="0">
                    <a:solidFill>
                      <a:srgbClr val="50B796">
                        <a:alpha val="9999"/>
                      </a:srgbClr>
                    </a:solidFill>
                  </a:tcPr>
                </a:tc>
                <a:tc>
                  <a:txBody>
                    <a:bodyPr/>
                    <a:lstStyle/>
                    <a:p>
                      <a:pPr>
                        <a:lnSpc>
                          <a:spcPct val="100000"/>
                        </a:lnSpc>
                      </a:pPr>
                      <a:endParaRPr sz="2000">
                        <a:latin typeface="Times New Roman"/>
                        <a:cs typeface="Times New Roman"/>
                      </a:endParaRPr>
                    </a:p>
                  </a:txBody>
                  <a:tcPr marL="0" marR="0" marT="0" marB="0">
                    <a:solidFill>
                      <a:srgbClr val="50B796">
                        <a:alpha val="9999"/>
                      </a:srgbClr>
                    </a:solidFill>
                  </a:tcPr>
                </a:tc>
                <a:tc>
                  <a:txBody>
                    <a:bodyPr/>
                    <a:lstStyle/>
                    <a:p>
                      <a:pPr>
                        <a:lnSpc>
                          <a:spcPct val="100000"/>
                        </a:lnSpc>
                      </a:pPr>
                      <a:endParaRPr sz="2000">
                        <a:latin typeface="Times New Roman"/>
                        <a:cs typeface="Times New Roman"/>
                      </a:endParaRPr>
                    </a:p>
                  </a:txBody>
                  <a:tcPr marL="0" marR="0" marT="0" marB="0">
                    <a:solidFill>
                      <a:srgbClr val="50B796">
                        <a:alpha val="9999"/>
                      </a:srgbClr>
                    </a:solidFill>
                  </a:tcPr>
                </a:tc>
                <a:tc>
                  <a:txBody>
                    <a:bodyPr/>
                    <a:lstStyle/>
                    <a:p>
                      <a:pPr marL="389255">
                        <a:lnSpc>
                          <a:spcPts val="2295"/>
                        </a:lnSpc>
                      </a:pPr>
                      <a:r>
                        <a:rPr sz="2150" dirty="0">
                          <a:solidFill>
                            <a:srgbClr val="575756"/>
                          </a:solidFill>
                          <a:latin typeface="Helvetica"/>
                          <a:cs typeface="Helvetica"/>
                        </a:rPr>
                        <a:t>general</a:t>
                      </a:r>
                      <a:r>
                        <a:rPr sz="2150" spc="-100" dirty="0">
                          <a:solidFill>
                            <a:srgbClr val="575756"/>
                          </a:solidFill>
                          <a:latin typeface="Helvetica"/>
                          <a:cs typeface="Helvetica"/>
                        </a:rPr>
                        <a:t> </a:t>
                      </a:r>
                      <a:r>
                        <a:rPr sz="2150" dirty="0">
                          <a:solidFill>
                            <a:srgbClr val="575756"/>
                          </a:solidFill>
                          <a:latin typeface="Helvetica"/>
                          <a:cs typeface="Helvetica"/>
                        </a:rPr>
                        <a:t>practice</a:t>
                      </a:r>
                      <a:r>
                        <a:rPr sz="2150" spc="-100" dirty="0">
                          <a:solidFill>
                            <a:srgbClr val="575756"/>
                          </a:solidFill>
                          <a:latin typeface="Helvetica"/>
                          <a:cs typeface="Helvetica"/>
                        </a:rPr>
                        <a:t> </a:t>
                      </a:r>
                      <a:r>
                        <a:rPr sz="2150" dirty="0">
                          <a:solidFill>
                            <a:srgbClr val="575756"/>
                          </a:solidFill>
                          <a:latin typeface="Helvetica"/>
                          <a:cs typeface="Helvetica"/>
                        </a:rPr>
                        <a:t>and</a:t>
                      </a:r>
                      <a:r>
                        <a:rPr sz="2150" spc="-100" dirty="0">
                          <a:solidFill>
                            <a:srgbClr val="575756"/>
                          </a:solidFill>
                          <a:latin typeface="Helvetica"/>
                          <a:cs typeface="Helvetica"/>
                        </a:rPr>
                        <a:t> </a:t>
                      </a:r>
                      <a:r>
                        <a:rPr sz="2150" dirty="0">
                          <a:solidFill>
                            <a:srgbClr val="575756"/>
                          </a:solidFill>
                          <a:latin typeface="Helvetica"/>
                          <a:cs typeface="Helvetica"/>
                        </a:rPr>
                        <a:t>ensuring</a:t>
                      </a:r>
                      <a:r>
                        <a:rPr sz="2150" spc="-100" dirty="0">
                          <a:solidFill>
                            <a:srgbClr val="575756"/>
                          </a:solidFill>
                          <a:latin typeface="Helvetica"/>
                          <a:cs typeface="Helvetica"/>
                        </a:rPr>
                        <a:t> </a:t>
                      </a:r>
                      <a:r>
                        <a:rPr sz="2150" spc="-20" dirty="0">
                          <a:solidFill>
                            <a:srgbClr val="575756"/>
                          </a:solidFill>
                          <a:latin typeface="Helvetica"/>
                          <a:cs typeface="Helvetica"/>
                        </a:rPr>
                        <a:t>they</a:t>
                      </a:r>
                      <a:endParaRPr sz="2150">
                        <a:latin typeface="Helvetica"/>
                        <a:cs typeface="Helvetica"/>
                      </a:endParaRPr>
                    </a:p>
                  </a:txBody>
                  <a:tcPr marL="0" marR="0" marT="0" marB="0">
                    <a:solidFill>
                      <a:srgbClr val="50B796">
                        <a:alpha val="9999"/>
                      </a:srgbClr>
                    </a:solidFill>
                  </a:tcPr>
                </a:tc>
                <a:extLst>
                  <a:ext uri="{0D108BD9-81ED-4DB2-BD59-A6C34878D82A}">
                    <a16:rowId xmlns:a16="http://schemas.microsoft.com/office/drawing/2014/main" val="10009"/>
                  </a:ext>
                </a:extLst>
              </a:tr>
              <a:tr h="326390">
                <a:tc>
                  <a:txBody>
                    <a:bodyPr/>
                    <a:lstStyle/>
                    <a:p>
                      <a:pPr marL="207010">
                        <a:lnSpc>
                          <a:spcPts val="2295"/>
                        </a:lnSpc>
                      </a:pPr>
                      <a:r>
                        <a:rPr sz="2150" dirty="0">
                          <a:solidFill>
                            <a:srgbClr val="575756"/>
                          </a:solidFill>
                          <a:latin typeface="Helvetica"/>
                          <a:cs typeface="Helvetica"/>
                        </a:rPr>
                        <a:t>shape</a:t>
                      </a:r>
                      <a:r>
                        <a:rPr sz="2150" spc="-85" dirty="0">
                          <a:solidFill>
                            <a:srgbClr val="575756"/>
                          </a:solidFill>
                          <a:latin typeface="Helvetica"/>
                          <a:cs typeface="Helvetica"/>
                        </a:rPr>
                        <a:t> </a:t>
                      </a:r>
                      <a:r>
                        <a:rPr sz="2150" dirty="0">
                          <a:solidFill>
                            <a:srgbClr val="575756"/>
                          </a:solidFill>
                          <a:latin typeface="Helvetica"/>
                          <a:cs typeface="Helvetica"/>
                        </a:rPr>
                        <a:t>future</a:t>
                      </a:r>
                      <a:r>
                        <a:rPr sz="2150" spc="-85" dirty="0">
                          <a:solidFill>
                            <a:srgbClr val="575756"/>
                          </a:solidFill>
                          <a:latin typeface="Helvetica"/>
                          <a:cs typeface="Helvetica"/>
                        </a:rPr>
                        <a:t> </a:t>
                      </a:r>
                      <a:r>
                        <a:rPr sz="2150" spc="-10" dirty="0">
                          <a:solidFill>
                            <a:srgbClr val="575756"/>
                          </a:solidFill>
                          <a:latin typeface="Helvetica"/>
                          <a:cs typeface="Helvetica"/>
                        </a:rPr>
                        <a:t>offers</a:t>
                      </a:r>
                      <a:endParaRPr sz="2150">
                        <a:latin typeface="Helvetica"/>
                        <a:cs typeface="Helvetica"/>
                      </a:endParaRPr>
                    </a:p>
                  </a:txBody>
                  <a:tcPr marL="0" marR="0" marT="0" marB="0">
                    <a:solidFill>
                      <a:srgbClr val="50B796">
                        <a:alpha val="9999"/>
                      </a:srgbClr>
                    </a:solidFill>
                  </a:tcPr>
                </a:tc>
                <a:tc>
                  <a:txBody>
                    <a:bodyPr/>
                    <a:lstStyle/>
                    <a:p>
                      <a:pPr marL="219075">
                        <a:lnSpc>
                          <a:spcPts val="2295"/>
                        </a:lnSpc>
                      </a:pPr>
                      <a:r>
                        <a:rPr sz="2150" dirty="0">
                          <a:solidFill>
                            <a:srgbClr val="575756"/>
                          </a:solidFill>
                          <a:latin typeface="Helvetica"/>
                          <a:cs typeface="Helvetica"/>
                        </a:rPr>
                        <a:t>working</a:t>
                      </a:r>
                      <a:r>
                        <a:rPr sz="2150" spc="-105" dirty="0">
                          <a:solidFill>
                            <a:srgbClr val="575756"/>
                          </a:solidFill>
                          <a:latin typeface="Helvetica"/>
                          <a:cs typeface="Helvetica"/>
                        </a:rPr>
                        <a:t> </a:t>
                      </a:r>
                      <a:r>
                        <a:rPr sz="2150" dirty="0">
                          <a:solidFill>
                            <a:srgbClr val="575756"/>
                          </a:solidFill>
                          <a:latin typeface="Helvetica"/>
                          <a:cs typeface="Helvetica"/>
                        </a:rPr>
                        <a:t>with</a:t>
                      </a:r>
                      <a:r>
                        <a:rPr sz="2150" spc="-105" dirty="0">
                          <a:solidFill>
                            <a:srgbClr val="575756"/>
                          </a:solidFill>
                          <a:latin typeface="Helvetica"/>
                          <a:cs typeface="Helvetica"/>
                        </a:rPr>
                        <a:t> </a:t>
                      </a:r>
                      <a:r>
                        <a:rPr sz="2150" dirty="0">
                          <a:solidFill>
                            <a:srgbClr val="575756"/>
                          </a:solidFill>
                          <a:latin typeface="Helvetica"/>
                          <a:cs typeface="Helvetica"/>
                        </a:rPr>
                        <a:t>system</a:t>
                      </a:r>
                      <a:r>
                        <a:rPr sz="2150" spc="-100" dirty="0">
                          <a:solidFill>
                            <a:srgbClr val="575756"/>
                          </a:solidFill>
                          <a:latin typeface="Helvetica"/>
                          <a:cs typeface="Helvetica"/>
                        </a:rPr>
                        <a:t> </a:t>
                      </a:r>
                      <a:r>
                        <a:rPr sz="2150" spc="-10" dirty="0">
                          <a:solidFill>
                            <a:srgbClr val="575756"/>
                          </a:solidFill>
                          <a:latin typeface="Helvetica"/>
                          <a:cs typeface="Helvetica"/>
                        </a:rPr>
                        <a:t>partners</a:t>
                      </a:r>
                      <a:endParaRPr sz="2150">
                        <a:latin typeface="Helvetica"/>
                        <a:cs typeface="Helvetica"/>
                      </a:endParaRPr>
                    </a:p>
                  </a:txBody>
                  <a:tcPr marL="0" marR="0" marT="0" marB="0">
                    <a:solidFill>
                      <a:srgbClr val="50B796">
                        <a:alpha val="9999"/>
                      </a:srgbClr>
                    </a:solidFill>
                  </a:tcPr>
                </a:tc>
                <a:tc>
                  <a:txBody>
                    <a:bodyPr/>
                    <a:lstStyle/>
                    <a:p>
                      <a:pPr>
                        <a:lnSpc>
                          <a:spcPct val="100000"/>
                        </a:lnSpc>
                      </a:pPr>
                      <a:endParaRPr sz="2000">
                        <a:latin typeface="Times New Roman"/>
                        <a:cs typeface="Times New Roman"/>
                      </a:endParaRPr>
                    </a:p>
                  </a:txBody>
                  <a:tcPr marL="0" marR="0" marT="0" marB="0">
                    <a:solidFill>
                      <a:srgbClr val="50B796">
                        <a:alpha val="9999"/>
                      </a:srgbClr>
                    </a:solidFill>
                  </a:tcPr>
                </a:tc>
                <a:tc>
                  <a:txBody>
                    <a:bodyPr/>
                    <a:lstStyle/>
                    <a:p>
                      <a:pPr>
                        <a:lnSpc>
                          <a:spcPct val="100000"/>
                        </a:lnSpc>
                      </a:pPr>
                      <a:endParaRPr sz="2000">
                        <a:latin typeface="Times New Roman"/>
                        <a:cs typeface="Times New Roman"/>
                      </a:endParaRPr>
                    </a:p>
                  </a:txBody>
                  <a:tcPr marL="0" marR="0" marT="0" marB="0">
                    <a:solidFill>
                      <a:srgbClr val="50B796">
                        <a:alpha val="9999"/>
                      </a:srgbClr>
                    </a:solidFill>
                  </a:tcPr>
                </a:tc>
                <a:tc>
                  <a:txBody>
                    <a:bodyPr/>
                    <a:lstStyle/>
                    <a:p>
                      <a:pPr marL="389255">
                        <a:lnSpc>
                          <a:spcPts val="2295"/>
                        </a:lnSpc>
                      </a:pPr>
                      <a:r>
                        <a:rPr sz="2150" dirty="0">
                          <a:solidFill>
                            <a:srgbClr val="575756"/>
                          </a:solidFill>
                          <a:latin typeface="Helvetica"/>
                          <a:cs typeface="Helvetica"/>
                        </a:rPr>
                        <a:t>are</a:t>
                      </a:r>
                      <a:r>
                        <a:rPr sz="2150" spc="-60" dirty="0">
                          <a:solidFill>
                            <a:srgbClr val="575756"/>
                          </a:solidFill>
                          <a:latin typeface="Helvetica"/>
                          <a:cs typeface="Helvetica"/>
                        </a:rPr>
                        <a:t> </a:t>
                      </a:r>
                      <a:r>
                        <a:rPr sz="2150" dirty="0">
                          <a:solidFill>
                            <a:srgbClr val="575756"/>
                          </a:solidFill>
                          <a:latin typeface="Helvetica"/>
                          <a:cs typeface="Helvetica"/>
                        </a:rPr>
                        <a:t>supported</a:t>
                      </a:r>
                      <a:r>
                        <a:rPr sz="2150" spc="-55" dirty="0">
                          <a:solidFill>
                            <a:srgbClr val="575756"/>
                          </a:solidFill>
                          <a:latin typeface="Helvetica"/>
                          <a:cs typeface="Helvetica"/>
                        </a:rPr>
                        <a:t> </a:t>
                      </a:r>
                      <a:r>
                        <a:rPr sz="2150" dirty="0">
                          <a:solidFill>
                            <a:srgbClr val="575756"/>
                          </a:solidFill>
                          <a:latin typeface="Helvetica"/>
                          <a:cs typeface="Helvetica"/>
                        </a:rPr>
                        <a:t>is</a:t>
                      </a:r>
                      <a:r>
                        <a:rPr sz="2150" spc="-60" dirty="0">
                          <a:solidFill>
                            <a:srgbClr val="575756"/>
                          </a:solidFill>
                          <a:latin typeface="Helvetica"/>
                          <a:cs typeface="Helvetica"/>
                        </a:rPr>
                        <a:t> </a:t>
                      </a:r>
                      <a:r>
                        <a:rPr sz="2150" dirty="0">
                          <a:solidFill>
                            <a:srgbClr val="575756"/>
                          </a:solidFill>
                          <a:latin typeface="Helvetica"/>
                          <a:cs typeface="Helvetica"/>
                        </a:rPr>
                        <a:t>vital</a:t>
                      </a:r>
                      <a:r>
                        <a:rPr sz="2150" spc="-55" dirty="0">
                          <a:solidFill>
                            <a:srgbClr val="575756"/>
                          </a:solidFill>
                          <a:latin typeface="Helvetica"/>
                          <a:cs typeface="Helvetica"/>
                        </a:rPr>
                        <a:t> </a:t>
                      </a:r>
                      <a:r>
                        <a:rPr sz="2150" dirty="0">
                          <a:solidFill>
                            <a:srgbClr val="575756"/>
                          </a:solidFill>
                          <a:latin typeface="Helvetica"/>
                          <a:cs typeface="Helvetica"/>
                        </a:rPr>
                        <a:t>in</a:t>
                      </a:r>
                      <a:r>
                        <a:rPr sz="2150" spc="-60" dirty="0">
                          <a:solidFill>
                            <a:srgbClr val="575756"/>
                          </a:solidFill>
                          <a:latin typeface="Helvetica"/>
                          <a:cs typeface="Helvetica"/>
                        </a:rPr>
                        <a:t> </a:t>
                      </a:r>
                      <a:r>
                        <a:rPr sz="2150" dirty="0">
                          <a:solidFill>
                            <a:srgbClr val="575756"/>
                          </a:solidFill>
                          <a:latin typeface="Helvetica"/>
                          <a:cs typeface="Helvetica"/>
                        </a:rPr>
                        <a:t>the</a:t>
                      </a:r>
                      <a:r>
                        <a:rPr sz="2150" spc="-55" dirty="0">
                          <a:solidFill>
                            <a:srgbClr val="575756"/>
                          </a:solidFill>
                          <a:latin typeface="Helvetica"/>
                          <a:cs typeface="Helvetica"/>
                        </a:rPr>
                        <a:t> </a:t>
                      </a:r>
                      <a:r>
                        <a:rPr sz="2150" spc="-10" dirty="0">
                          <a:solidFill>
                            <a:srgbClr val="575756"/>
                          </a:solidFill>
                          <a:latin typeface="Helvetica"/>
                          <a:cs typeface="Helvetica"/>
                        </a:rPr>
                        <a:t>delivery</a:t>
                      </a:r>
                      <a:endParaRPr sz="2150">
                        <a:latin typeface="Helvetica"/>
                        <a:cs typeface="Helvetica"/>
                      </a:endParaRPr>
                    </a:p>
                  </a:txBody>
                  <a:tcPr marL="0" marR="0" marT="0" marB="0">
                    <a:solidFill>
                      <a:srgbClr val="50B796">
                        <a:alpha val="9999"/>
                      </a:srgbClr>
                    </a:solidFill>
                  </a:tcPr>
                </a:tc>
                <a:extLst>
                  <a:ext uri="{0D108BD9-81ED-4DB2-BD59-A6C34878D82A}">
                    <a16:rowId xmlns:a16="http://schemas.microsoft.com/office/drawing/2014/main" val="10010"/>
                  </a:ext>
                </a:extLst>
              </a:tr>
              <a:tr h="326390">
                <a:tc>
                  <a:txBody>
                    <a:bodyPr/>
                    <a:lstStyle/>
                    <a:p>
                      <a:pPr marL="207010">
                        <a:lnSpc>
                          <a:spcPts val="2295"/>
                        </a:lnSpc>
                      </a:pPr>
                      <a:r>
                        <a:rPr sz="2150" dirty="0">
                          <a:solidFill>
                            <a:srgbClr val="575756"/>
                          </a:solidFill>
                          <a:latin typeface="Helvetica"/>
                          <a:cs typeface="Helvetica"/>
                        </a:rPr>
                        <a:t>and</a:t>
                      </a:r>
                      <a:r>
                        <a:rPr sz="2150" spc="-55" dirty="0">
                          <a:solidFill>
                            <a:srgbClr val="575756"/>
                          </a:solidFill>
                          <a:latin typeface="Helvetica"/>
                          <a:cs typeface="Helvetica"/>
                        </a:rPr>
                        <a:t> </a:t>
                      </a:r>
                      <a:r>
                        <a:rPr sz="2150" spc="-10" dirty="0">
                          <a:solidFill>
                            <a:srgbClr val="575756"/>
                          </a:solidFill>
                          <a:latin typeface="Helvetica"/>
                          <a:cs typeface="Helvetica"/>
                        </a:rPr>
                        <a:t>investment</a:t>
                      </a:r>
                      <a:endParaRPr sz="2150">
                        <a:latin typeface="Helvetica"/>
                        <a:cs typeface="Helvetica"/>
                      </a:endParaRPr>
                    </a:p>
                  </a:txBody>
                  <a:tcPr marL="0" marR="0" marT="0" marB="0">
                    <a:solidFill>
                      <a:srgbClr val="50B796">
                        <a:alpha val="9999"/>
                      </a:srgbClr>
                    </a:solidFill>
                  </a:tcPr>
                </a:tc>
                <a:tc>
                  <a:txBody>
                    <a:bodyPr/>
                    <a:lstStyle/>
                    <a:p>
                      <a:pPr marL="219075">
                        <a:lnSpc>
                          <a:spcPts val="2295"/>
                        </a:lnSpc>
                      </a:pPr>
                      <a:r>
                        <a:rPr sz="2150" dirty="0">
                          <a:solidFill>
                            <a:srgbClr val="575756"/>
                          </a:solidFill>
                          <a:latin typeface="Helvetica"/>
                          <a:cs typeface="Helvetica"/>
                        </a:rPr>
                        <a:t>to</a:t>
                      </a:r>
                      <a:r>
                        <a:rPr sz="2150" spc="-45" dirty="0">
                          <a:solidFill>
                            <a:srgbClr val="575756"/>
                          </a:solidFill>
                          <a:latin typeface="Helvetica"/>
                          <a:cs typeface="Helvetica"/>
                        </a:rPr>
                        <a:t> </a:t>
                      </a:r>
                      <a:r>
                        <a:rPr sz="2150" dirty="0">
                          <a:solidFill>
                            <a:srgbClr val="575756"/>
                          </a:solidFill>
                          <a:latin typeface="Helvetica"/>
                          <a:cs typeface="Helvetica"/>
                        </a:rPr>
                        <a:t>deliver</a:t>
                      </a:r>
                      <a:r>
                        <a:rPr sz="2150" spc="-45" dirty="0">
                          <a:solidFill>
                            <a:srgbClr val="575756"/>
                          </a:solidFill>
                          <a:latin typeface="Helvetica"/>
                          <a:cs typeface="Helvetica"/>
                        </a:rPr>
                        <a:t> </a:t>
                      </a:r>
                      <a:r>
                        <a:rPr sz="2150" dirty="0">
                          <a:solidFill>
                            <a:srgbClr val="575756"/>
                          </a:solidFill>
                          <a:latin typeface="Helvetica"/>
                          <a:cs typeface="Helvetica"/>
                        </a:rPr>
                        <a:t>a</a:t>
                      </a:r>
                      <a:r>
                        <a:rPr sz="2150" spc="-45" dirty="0">
                          <a:solidFill>
                            <a:srgbClr val="575756"/>
                          </a:solidFill>
                          <a:latin typeface="Helvetica"/>
                          <a:cs typeface="Helvetica"/>
                        </a:rPr>
                        <a:t> </a:t>
                      </a:r>
                      <a:r>
                        <a:rPr sz="2150" dirty="0">
                          <a:solidFill>
                            <a:srgbClr val="575756"/>
                          </a:solidFill>
                          <a:latin typeface="Helvetica"/>
                          <a:cs typeface="Helvetica"/>
                        </a:rPr>
                        <a:t>robust</a:t>
                      </a:r>
                      <a:r>
                        <a:rPr sz="2150" spc="-45" dirty="0">
                          <a:solidFill>
                            <a:srgbClr val="575756"/>
                          </a:solidFill>
                          <a:latin typeface="Helvetica"/>
                          <a:cs typeface="Helvetica"/>
                        </a:rPr>
                        <a:t> </a:t>
                      </a:r>
                      <a:r>
                        <a:rPr sz="2150" spc="-10" dirty="0">
                          <a:solidFill>
                            <a:srgbClr val="575756"/>
                          </a:solidFill>
                          <a:latin typeface="Helvetica"/>
                          <a:cs typeface="Helvetica"/>
                        </a:rPr>
                        <a:t>support</a:t>
                      </a:r>
                      <a:endParaRPr sz="2150">
                        <a:latin typeface="Helvetica"/>
                        <a:cs typeface="Helvetica"/>
                      </a:endParaRPr>
                    </a:p>
                  </a:txBody>
                  <a:tcPr marL="0" marR="0" marT="0" marB="0">
                    <a:solidFill>
                      <a:srgbClr val="50B796">
                        <a:alpha val="9999"/>
                      </a:srgbClr>
                    </a:solidFill>
                  </a:tcPr>
                </a:tc>
                <a:tc>
                  <a:txBody>
                    <a:bodyPr/>
                    <a:lstStyle/>
                    <a:p>
                      <a:pPr>
                        <a:lnSpc>
                          <a:spcPct val="100000"/>
                        </a:lnSpc>
                      </a:pPr>
                      <a:endParaRPr sz="2000">
                        <a:latin typeface="Times New Roman"/>
                        <a:cs typeface="Times New Roman"/>
                      </a:endParaRPr>
                    </a:p>
                  </a:txBody>
                  <a:tcPr marL="0" marR="0" marT="0" marB="0">
                    <a:solidFill>
                      <a:srgbClr val="50B796">
                        <a:alpha val="9999"/>
                      </a:srgbClr>
                    </a:solidFill>
                  </a:tcPr>
                </a:tc>
                <a:tc>
                  <a:txBody>
                    <a:bodyPr/>
                    <a:lstStyle/>
                    <a:p>
                      <a:pPr>
                        <a:lnSpc>
                          <a:spcPct val="100000"/>
                        </a:lnSpc>
                      </a:pPr>
                      <a:endParaRPr sz="2000">
                        <a:latin typeface="Times New Roman"/>
                        <a:cs typeface="Times New Roman"/>
                      </a:endParaRPr>
                    </a:p>
                  </a:txBody>
                  <a:tcPr marL="0" marR="0" marT="0" marB="0">
                    <a:solidFill>
                      <a:srgbClr val="50B796">
                        <a:alpha val="9999"/>
                      </a:srgbClr>
                    </a:solidFill>
                  </a:tcPr>
                </a:tc>
                <a:tc>
                  <a:txBody>
                    <a:bodyPr/>
                    <a:lstStyle/>
                    <a:p>
                      <a:pPr marL="389255">
                        <a:lnSpc>
                          <a:spcPts val="2295"/>
                        </a:lnSpc>
                      </a:pPr>
                      <a:r>
                        <a:rPr sz="2150" dirty="0">
                          <a:solidFill>
                            <a:srgbClr val="575756"/>
                          </a:solidFill>
                          <a:latin typeface="Helvetica"/>
                          <a:cs typeface="Helvetica"/>
                        </a:rPr>
                        <a:t>of</a:t>
                      </a:r>
                      <a:r>
                        <a:rPr sz="2150" spc="-50" dirty="0">
                          <a:solidFill>
                            <a:srgbClr val="575756"/>
                          </a:solidFill>
                          <a:latin typeface="Helvetica"/>
                          <a:cs typeface="Helvetica"/>
                        </a:rPr>
                        <a:t> </a:t>
                      </a:r>
                      <a:r>
                        <a:rPr sz="2150" dirty="0">
                          <a:solidFill>
                            <a:srgbClr val="575756"/>
                          </a:solidFill>
                          <a:latin typeface="Helvetica"/>
                          <a:cs typeface="Helvetica"/>
                        </a:rPr>
                        <a:t>patient</a:t>
                      </a:r>
                      <a:r>
                        <a:rPr sz="2150" spc="-45" dirty="0">
                          <a:solidFill>
                            <a:srgbClr val="575756"/>
                          </a:solidFill>
                          <a:latin typeface="Helvetica"/>
                          <a:cs typeface="Helvetica"/>
                        </a:rPr>
                        <a:t> </a:t>
                      </a:r>
                      <a:r>
                        <a:rPr sz="2150" spc="-20" dirty="0">
                          <a:solidFill>
                            <a:srgbClr val="575756"/>
                          </a:solidFill>
                          <a:latin typeface="Helvetica"/>
                          <a:cs typeface="Helvetica"/>
                        </a:rPr>
                        <a:t>care</a:t>
                      </a:r>
                      <a:endParaRPr sz="2150">
                        <a:latin typeface="Helvetica"/>
                        <a:cs typeface="Helvetica"/>
                      </a:endParaRPr>
                    </a:p>
                  </a:txBody>
                  <a:tcPr marL="0" marR="0" marT="0" marB="0">
                    <a:solidFill>
                      <a:srgbClr val="50B796">
                        <a:alpha val="9999"/>
                      </a:srgbClr>
                    </a:solidFill>
                  </a:tcPr>
                </a:tc>
                <a:extLst>
                  <a:ext uri="{0D108BD9-81ED-4DB2-BD59-A6C34878D82A}">
                    <a16:rowId xmlns:a16="http://schemas.microsoft.com/office/drawing/2014/main" val="10011"/>
                  </a:ext>
                </a:extLst>
              </a:tr>
              <a:tr h="482600">
                <a:tc>
                  <a:txBody>
                    <a:bodyPr/>
                    <a:lstStyle/>
                    <a:p>
                      <a:pPr>
                        <a:lnSpc>
                          <a:spcPct val="100000"/>
                        </a:lnSpc>
                      </a:pPr>
                      <a:endParaRPr sz="2100">
                        <a:latin typeface="Times New Roman"/>
                        <a:cs typeface="Times New Roman"/>
                      </a:endParaRPr>
                    </a:p>
                  </a:txBody>
                  <a:tcPr marL="0" marR="0" marT="0" marB="0">
                    <a:solidFill>
                      <a:srgbClr val="50B796">
                        <a:alpha val="9999"/>
                      </a:srgbClr>
                    </a:solidFill>
                  </a:tcPr>
                </a:tc>
                <a:tc>
                  <a:txBody>
                    <a:bodyPr/>
                    <a:lstStyle/>
                    <a:p>
                      <a:pPr marL="219075">
                        <a:lnSpc>
                          <a:spcPts val="2295"/>
                        </a:lnSpc>
                      </a:pPr>
                      <a:r>
                        <a:rPr sz="2150" spc="-10" dirty="0">
                          <a:solidFill>
                            <a:srgbClr val="575756"/>
                          </a:solidFill>
                          <a:latin typeface="Helvetica"/>
                          <a:cs typeface="Helvetica"/>
                        </a:rPr>
                        <a:t>offer</a:t>
                      </a:r>
                      <a:endParaRPr sz="2150">
                        <a:latin typeface="Helvetica"/>
                        <a:cs typeface="Helvetica"/>
                      </a:endParaRPr>
                    </a:p>
                  </a:txBody>
                  <a:tcPr marL="0" marR="0" marT="0" marB="0">
                    <a:solidFill>
                      <a:srgbClr val="50B796">
                        <a:alpha val="9999"/>
                      </a:srgbClr>
                    </a:solidFill>
                  </a:tcPr>
                </a:tc>
                <a:tc>
                  <a:txBody>
                    <a:bodyPr/>
                    <a:lstStyle/>
                    <a:p>
                      <a:pPr>
                        <a:lnSpc>
                          <a:spcPct val="100000"/>
                        </a:lnSpc>
                      </a:pPr>
                      <a:endParaRPr sz="2100">
                        <a:latin typeface="Times New Roman"/>
                        <a:cs typeface="Times New Roman"/>
                      </a:endParaRPr>
                    </a:p>
                  </a:txBody>
                  <a:tcPr marL="0" marR="0" marT="0" marB="0">
                    <a:solidFill>
                      <a:srgbClr val="50B796">
                        <a:alpha val="9999"/>
                      </a:srgbClr>
                    </a:solidFill>
                  </a:tcPr>
                </a:tc>
                <a:tc>
                  <a:txBody>
                    <a:bodyPr/>
                    <a:lstStyle/>
                    <a:p>
                      <a:pPr>
                        <a:lnSpc>
                          <a:spcPct val="100000"/>
                        </a:lnSpc>
                      </a:pPr>
                      <a:endParaRPr sz="2100">
                        <a:latin typeface="Times New Roman"/>
                        <a:cs typeface="Times New Roman"/>
                      </a:endParaRPr>
                    </a:p>
                  </a:txBody>
                  <a:tcPr marL="0" marR="0" marT="0" marB="0">
                    <a:solidFill>
                      <a:srgbClr val="50B796">
                        <a:alpha val="9999"/>
                      </a:srgbClr>
                    </a:solidFill>
                  </a:tcPr>
                </a:tc>
                <a:tc>
                  <a:txBody>
                    <a:bodyPr/>
                    <a:lstStyle/>
                    <a:p>
                      <a:pPr>
                        <a:lnSpc>
                          <a:spcPct val="100000"/>
                        </a:lnSpc>
                      </a:pPr>
                      <a:endParaRPr sz="2100">
                        <a:latin typeface="Times New Roman"/>
                        <a:cs typeface="Times New Roman"/>
                      </a:endParaRPr>
                    </a:p>
                  </a:txBody>
                  <a:tcPr marL="0" marR="0" marT="0" marB="0">
                    <a:solidFill>
                      <a:srgbClr val="50B796">
                        <a:alpha val="9999"/>
                      </a:srgbClr>
                    </a:solidFill>
                  </a:tcPr>
                </a:tc>
                <a:extLst>
                  <a:ext uri="{0D108BD9-81ED-4DB2-BD59-A6C34878D82A}">
                    <a16:rowId xmlns:a16="http://schemas.microsoft.com/office/drawing/2014/main" val="10012"/>
                  </a:ext>
                </a:extLst>
              </a:tr>
              <a:tr h="550545">
                <a:tc>
                  <a:txBody>
                    <a:bodyPr/>
                    <a:lstStyle/>
                    <a:p>
                      <a:pPr marL="172085">
                        <a:lnSpc>
                          <a:spcPct val="100000"/>
                        </a:lnSpc>
                        <a:spcBef>
                          <a:spcPts val="1480"/>
                        </a:spcBef>
                      </a:pPr>
                      <a:r>
                        <a:rPr sz="2150" dirty="0">
                          <a:solidFill>
                            <a:srgbClr val="575756"/>
                          </a:solidFill>
                          <a:latin typeface="Helvetica"/>
                          <a:cs typeface="Helvetica"/>
                        </a:rPr>
                        <a:t>Ensure</a:t>
                      </a:r>
                      <a:r>
                        <a:rPr sz="2150" spc="-100" dirty="0">
                          <a:solidFill>
                            <a:srgbClr val="575756"/>
                          </a:solidFill>
                          <a:latin typeface="Helvetica"/>
                          <a:cs typeface="Helvetica"/>
                        </a:rPr>
                        <a:t> </a:t>
                      </a:r>
                      <a:r>
                        <a:rPr sz="2150" spc="-10" dirty="0">
                          <a:solidFill>
                            <a:srgbClr val="575756"/>
                          </a:solidFill>
                          <a:latin typeface="Helvetica"/>
                          <a:cs typeface="Helvetica"/>
                        </a:rPr>
                        <a:t>equal</a:t>
                      </a:r>
                      <a:endParaRPr sz="2150">
                        <a:latin typeface="Helvetica"/>
                        <a:cs typeface="Helvetica"/>
                      </a:endParaRPr>
                    </a:p>
                  </a:txBody>
                  <a:tcPr marL="0" marR="0" marT="187960" marB="0"/>
                </a:tc>
                <a:tc>
                  <a:txBody>
                    <a:bodyPr/>
                    <a:lstStyle/>
                    <a:p>
                      <a:pPr marL="183515">
                        <a:lnSpc>
                          <a:spcPct val="100000"/>
                        </a:lnSpc>
                        <a:spcBef>
                          <a:spcPts val="1480"/>
                        </a:spcBef>
                      </a:pPr>
                      <a:r>
                        <a:rPr sz="2150" dirty="0">
                          <a:solidFill>
                            <a:srgbClr val="575756"/>
                          </a:solidFill>
                          <a:latin typeface="Helvetica"/>
                          <a:cs typeface="Helvetica"/>
                        </a:rPr>
                        <a:t>Ensure</a:t>
                      </a:r>
                      <a:r>
                        <a:rPr sz="2150" spc="-110" dirty="0">
                          <a:solidFill>
                            <a:srgbClr val="575756"/>
                          </a:solidFill>
                          <a:latin typeface="Helvetica"/>
                          <a:cs typeface="Helvetica"/>
                        </a:rPr>
                        <a:t> </a:t>
                      </a:r>
                      <a:r>
                        <a:rPr sz="2150" dirty="0">
                          <a:solidFill>
                            <a:srgbClr val="575756"/>
                          </a:solidFill>
                          <a:latin typeface="Helvetica"/>
                          <a:cs typeface="Helvetica"/>
                        </a:rPr>
                        <a:t>general</a:t>
                      </a:r>
                      <a:r>
                        <a:rPr sz="2150" spc="-105" dirty="0">
                          <a:solidFill>
                            <a:srgbClr val="575756"/>
                          </a:solidFill>
                          <a:latin typeface="Helvetica"/>
                          <a:cs typeface="Helvetica"/>
                        </a:rPr>
                        <a:t> </a:t>
                      </a:r>
                      <a:r>
                        <a:rPr sz="2150" dirty="0">
                          <a:solidFill>
                            <a:srgbClr val="575756"/>
                          </a:solidFill>
                          <a:latin typeface="Helvetica"/>
                          <a:cs typeface="Helvetica"/>
                        </a:rPr>
                        <a:t>practice</a:t>
                      </a:r>
                      <a:r>
                        <a:rPr sz="2150" spc="-110" dirty="0">
                          <a:solidFill>
                            <a:srgbClr val="575756"/>
                          </a:solidFill>
                          <a:latin typeface="Helvetica"/>
                          <a:cs typeface="Helvetica"/>
                        </a:rPr>
                        <a:t> </a:t>
                      </a:r>
                      <a:r>
                        <a:rPr sz="2150" spc="-25" dirty="0">
                          <a:solidFill>
                            <a:srgbClr val="575756"/>
                          </a:solidFill>
                          <a:latin typeface="Helvetica"/>
                          <a:cs typeface="Helvetica"/>
                        </a:rPr>
                        <a:t>is</a:t>
                      </a:r>
                      <a:endParaRPr sz="2150">
                        <a:latin typeface="Helvetica"/>
                        <a:cs typeface="Helvetica"/>
                      </a:endParaRPr>
                    </a:p>
                  </a:txBody>
                  <a:tcPr marL="0" marR="0" marT="187960" marB="0"/>
                </a:tc>
                <a:tc>
                  <a:txBody>
                    <a:bodyPr/>
                    <a:lstStyle/>
                    <a:p>
                      <a:pPr marL="204470">
                        <a:lnSpc>
                          <a:spcPct val="100000"/>
                        </a:lnSpc>
                        <a:spcBef>
                          <a:spcPts val="1480"/>
                        </a:spcBef>
                      </a:pPr>
                      <a:r>
                        <a:rPr sz="2150" spc="-25" dirty="0">
                          <a:solidFill>
                            <a:srgbClr val="575756"/>
                          </a:solidFill>
                          <a:latin typeface="Helvetica"/>
                          <a:cs typeface="Helvetica"/>
                        </a:rPr>
                        <a:t>ICS</a:t>
                      </a:r>
                      <a:endParaRPr sz="2150">
                        <a:latin typeface="Helvetica"/>
                        <a:cs typeface="Helvetica"/>
                      </a:endParaRPr>
                    </a:p>
                  </a:txBody>
                  <a:tcPr marL="0" marR="0" marT="187960" marB="0"/>
                </a:tc>
                <a:tc>
                  <a:txBody>
                    <a:bodyPr/>
                    <a:lstStyle/>
                    <a:p>
                      <a:pPr marL="151130">
                        <a:lnSpc>
                          <a:spcPct val="100000"/>
                        </a:lnSpc>
                        <a:spcBef>
                          <a:spcPts val="1480"/>
                        </a:spcBef>
                      </a:pPr>
                      <a:r>
                        <a:rPr sz="2150" spc="-10" dirty="0">
                          <a:solidFill>
                            <a:srgbClr val="575756"/>
                          </a:solidFill>
                          <a:latin typeface="Helvetica"/>
                          <a:cs typeface="Helvetica"/>
                        </a:rPr>
                        <a:t>Ongoing</a:t>
                      </a:r>
                      <a:endParaRPr sz="2150">
                        <a:latin typeface="Helvetica"/>
                        <a:cs typeface="Helvetica"/>
                      </a:endParaRPr>
                    </a:p>
                  </a:txBody>
                  <a:tcPr marL="0" marR="0" marT="187960" marB="0"/>
                </a:tc>
                <a:tc>
                  <a:txBody>
                    <a:bodyPr/>
                    <a:lstStyle/>
                    <a:p>
                      <a:pPr marL="354330">
                        <a:lnSpc>
                          <a:spcPct val="100000"/>
                        </a:lnSpc>
                        <a:spcBef>
                          <a:spcPts val="1480"/>
                        </a:spcBef>
                      </a:pPr>
                      <a:r>
                        <a:rPr sz="2150" dirty="0">
                          <a:solidFill>
                            <a:srgbClr val="575756"/>
                          </a:solidFill>
                          <a:latin typeface="Helvetica"/>
                          <a:cs typeface="Helvetica"/>
                        </a:rPr>
                        <a:t>General</a:t>
                      </a:r>
                      <a:r>
                        <a:rPr sz="2150" spc="-75" dirty="0">
                          <a:solidFill>
                            <a:srgbClr val="575756"/>
                          </a:solidFill>
                          <a:latin typeface="Helvetica"/>
                          <a:cs typeface="Helvetica"/>
                        </a:rPr>
                        <a:t> </a:t>
                      </a:r>
                      <a:r>
                        <a:rPr sz="2150" dirty="0">
                          <a:solidFill>
                            <a:srgbClr val="575756"/>
                          </a:solidFill>
                          <a:latin typeface="Helvetica"/>
                          <a:cs typeface="Helvetica"/>
                        </a:rPr>
                        <a:t>practice</a:t>
                      </a:r>
                      <a:r>
                        <a:rPr sz="2150" spc="-75" dirty="0">
                          <a:solidFill>
                            <a:srgbClr val="575756"/>
                          </a:solidFill>
                          <a:latin typeface="Helvetica"/>
                          <a:cs typeface="Helvetica"/>
                        </a:rPr>
                        <a:t> </a:t>
                      </a:r>
                      <a:r>
                        <a:rPr sz="2150" dirty="0">
                          <a:solidFill>
                            <a:srgbClr val="575756"/>
                          </a:solidFill>
                          <a:latin typeface="Helvetica"/>
                          <a:cs typeface="Helvetica"/>
                        </a:rPr>
                        <a:t>is</a:t>
                      </a:r>
                      <a:r>
                        <a:rPr sz="2150" spc="-70" dirty="0">
                          <a:solidFill>
                            <a:srgbClr val="575756"/>
                          </a:solidFill>
                          <a:latin typeface="Helvetica"/>
                          <a:cs typeface="Helvetica"/>
                        </a:rPr>
                        <a:t> </a:t>
                      </a:r>
                      <a:r>
                        <a:rPr sz="2150" dirty="0">
                          <a:solidFill>
                            <a:srgbClr val="575756"/>
                          </a:solidFill>
                          <a:latin typeface="Helvetica"/>
                          <a:cs typeface="Helvetica"/>
                        </a:rPr>
                        <a:t>the</a:t>
                      </a:r>
                      <a:r>
                        <a:rPr sz="2150" spc="-75" dirty="0">
                          <a:solidFill>
                            <a:srgbClr val="575756"/>
                          </a:solidFill>
                          <a:latin typeface="Helvetica"/>
                          <a:cs typeface="Helvetica"/>
                        </a:rPr>
                        <a:t> </a:t>
                      </a:r>
                      <a:r>
                        <a:rPr sz="2150" spc="-10" dirty="0">
                          <a:solidFill>
                            <a:srgbClr val="575756"/>
                          </a:solidFill>
                          <a:latin typeface="Helvetica"/>
                          <a:cs typeface="Helvetica"/>
                        </a:rPr>
                        <a:t>cornerstone</a:t>
                      </a:r>
                      <a:endParaRPr sz="2150">
                        <a:latin typeface="Helvetica"/>
                        <a:cs typeface="Helvetica"/>
                      </a:endParaRPr>
                    </a:p>
                  </a:txBody>
                  <a:tcPr marL="0" marR="0" marT="187960" marB="0"/>
                </a:tc>
                <a:extLst>
                  <a:ext uri="{0D108BD9-81ED-4DB2-BD59-A6C34878D82A}">
                    <a16:rowId xmlns:a16="http://schemas.microsoft.com/office/drawing/2014/main" val="10013"/>
                  </a:ext>
                </a:extLst>
              </a:tr>
              <a:tr h="326390">
                <a:tc>
                  <a:txBody>
                    <a:bodyPr/>
                    <a:lstStyle/>
                    <a:p>
                      <a:pPr marL="172085">
                        <a:lnSpc>
                          <a:spcPts val="2295"/>
                        </a:lnSpc>
                      </a:pPr>
                      <a:r>
                        <a:rPr sz="2150" dirty="0">
                          <a:solidFill>
                            <a:srgbClr val="575756"/>
                          </a:solidFill>
                          <a:latin typeface="Helvetica"/>
                          <a:cs typeface="Helvetica"/>
                        </a:rPr>
                        <a:t>opportunity</a:t>
                      </a:r>
                      <a:r>
                        <a:rPr sz="2150" spc="-114" dirty="0">
                          <a:solidFill>
                            <a:srgbClr val="575756"/>
                          </a:solidFill>
                          <a:latin typeface="Helvetica"/>
                          <a:cs typeface="Helvetica"/>
                        </a:rPr>
                        <a:t> </a:t>
                      </a:r>
                      <a:r>
                        <a:rPr sz="2150" spc="-25" dirty="0">
                          <a:solidFill>
                            <a:srgbClr val="575756"/>
                          </a:solidFill>
                          <a:latin typeface="Helvetica"/>
                          <a:cs typeface="Helvetica"/>
                        </a:rPr>
                        <a:t>for</a:t>
                      </a:r>
                      <a:endParaRPr sz="2150">
                        <a:latin typeface="Helvetica"/>
                        <a:cs typeface="Helvetica"/>
                      </a:endParaRPr>
                    </a:p>
                  </a:txBody>
                  <a:tcPr marL="0" marR="0" marT="0" marB="0"/>
                </a:tc>
                <a:tc>
                  <a:txBody>
                    <a:bodyPr/>
                    <a:lstStyle/>
                    <a:p>
                      <a:pPr marL="183515">
                        <a:lnSpc>
                          <a:spcPts val="2295"/>
                        </a:lnSpc>
                      </a:pPr>
                      <a:r>
                        <a:rPr sz="2150" spc="-10" dirty="0">
                          <a:solidFill>
                            <a:srgbClr val="575756"/>
                          </a:solidFill>
                          <a:latin typeface="Helvetica"/>
                          <a:cs typeface="Helvetica"/>
                        </a:rPr>
                        <a:t>represented</a:t>
                      </a:r>
                      <a:r>
                        <a:rPr sz="2150" spc="-55" dirty="0">
                          <a:solidFill>
                            <a:srgbClr val="575756"/>
                          </a:solidFill>
                          <a:latin typeface="Helvetica"/>
                          <a:cs typeface="Helvetica"/>
                        </a:rPr>
                        <a:t> </a:t>
                      </a:r>
                      <a:r>
                        <a:rPr sz="2150" dirty="0">
                          <a:solidFill>
                            <a:srgbClr val="575756"/>
                          </a:solidFill>
                          <a:latin typeface="Helvetica"/>
                          <a:cs typeface="Helvetica"/>
                        </a:rPr>
                        <a:t>and</a:t>
                      </a:r>
                      <a:r>
                        <a:rPr sz="2150" spc="-55" dirty="0">
                          <a:solidFill>
                            <a:srgbClr val="575756"/>
                          </a:solidFill>
                          <a:latin typeface="Helvetica"/>
                          <a:cs typeface="Helvetica"/>
                        </a:rPr>
                        <a:t> </a:t>
                      </a:r>
                      <a:r>
                        <a:rPr sz="2150" dirty="0">
                          <a:solidFill>
                            <a:srgbClr val="575756"/>
                          </a:solidFill>
                          <a:latin typeface="Helvetica"/>
                          <a:cs typeface="Helvetica"/>
                        </a:rPr>
                        <a:t>heard</a:t>
                      </a:r>
                      <a:r>
                        <a:rPr sz="2150" spc="-55" dirty="0">
                          <a:solidFill>
                            <a:srgbClr val="575756"/>
                          </a:solidFill>
                          <a:latin typeface="Helvetica"/>
                          <a:cs typeface="Helvetica"/>
                        </a:rPr>
                        <a:t> </a:t>
                      </a:r>
                      <a:r>
                        <a:rPr sz="2150" dirty="0">
                          <a:solidFill>
                            <a:srgbClr val="575756"/>
                          </a:solidFill>
                          <a:latin typeface="Helvetica"/>
                          <a:cs typeface="Helvetica"/>
                        </a:rPr>
                        <a:t>at</a:t>
                      </a:r>
                      <a:r>
                        <a:rPr sz="2150" spc="-50" dirty="0">
                          <a:solidFill>
                            <a:srgbClr val="575756"/>
                          </a:solidFill>
                          <a:latin typeface="Helvetica"/>
                          <a:cs typeface="Helvetica"/>
                        </a:rPr>
                        <a:t> </a:t>
                      </a:r>
                      <a:r>
                        <a:rPr sz="2150" spc="-25" dirty="0">
                          <a:solidFill>
                            <a:srgbClr val="575756"/>
                          </a:solidFill>
                          <a:latin typeface="Helvetica"/>
                          <a:cs typeface="Helvetica"/>
                        </a:rPr>
                        <a:t>all</a:t>
                      </a:r>
                      <a:endParaRPr sz="2150">
                        <a:latin typeface="Helvetica"/>
                        <a:cs typeface="Helvetica"/>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marL="354330">
                        <a:lnSpc>
                          <a:spcPts val="2295"/>
                        </a:lnSpc>
                      </a:pPr>
                      <a:r>
                        <a:rPr sz="2150" dirty="0">
                          <a:solidFill>
                            <a:srgbClr val="575756"/>
                          </a:solidFill>
                          <a:latin typeface="Helvetica"/>
                          <a:cs typeface="Helvetica"/>
                        </a:rPr>
                        <a:t>of</a:t>
                      </a:r>
                      <a:r>
                        <a:rPr sz="2150" spc="-55" dirty="0">
                          <a:solidFill>
                            <a:srgbClr val="575756"/>
                          </a:solidFill>
                          <a:latin typeface="Helvetica"/>
                          <a:cs typeface="Helvetica"/>
                        </a:rPr>
                        <a:t> </a:t>
                      </a:r>
                      <a:r>
                        <a:rPr sz="2150" dirty="0">
                          <a:solidFill>
                            <a:srgbClr val="575756"/>
                          </a:solidFill>
                          <a:latin typeface="Helvetica"/>
                          <a:cs typeface="Helvetica"/>
                        </a:rPr>
                        <a:t>the</a:t>
                      </a:r>
                      <a:r>
                        <a:rPr sz="2150" spc="-55" dirty="0">
                          <a:solidFill>
                            <a:srgbClr val="575756"/>
                          </a:solidFill>
                          <a:latin typeface="Helvetica"/>
                          <a:cs typeface="Helvetica"/>
                        </a:rPr>
                        <a:t> </a:t>
                      </a:r>
                      <a:r>
                        <a:rPr sz="2150" dirty="0">
                          <a:solidFill>
                            <a:srgbClr val="575756"/>
                          </a:solidFill>
                          <a:latin typeface="Helvetica"/>
                          <a:cs typeface="Helvetica"/>
                        </a:rPr>
                        <a:t>NHS</a:t>
                      </a:r>
                      <a:r>
                        <a:rPr sz="2150" spc="-55" dirty="0">
                          <a:solidFill>
                            <a:srgbClr val="575756"/>
                          </a:solidFill>
                          <a:latin typeface="Helvetica"/>
                          <a:cs typeface="Helvetica"/>
                        </a:rPr>
                        <a:t> </a:t>
                      </a:r>
                      <a:r>
                        <a:rPr sz="2150" dirty="0">
                          <a:solidFill>
                            <a:srgbClr val="575756"/>
                          </a:solidFill>
                          <a:latin typeface="Helvetica"/>
                          <a:cs typeface="Helvetica"/>
                        </a:rPr>
                        <a:t>and</a:t>
                      </a:r>
                      <a:r>
                        <a:rPr sz="2150" spc="-50" dirty="0">
                          <a:solidFill>
                            <a:srgbClr val="575756"/>
                          </a:solidFill>
                          <a:latin typeface="Helvetica"/>
                          <a:cs typeface="Helvetica"/>
                        </a:rPr>
                        <a:t> </a:t>
                      </a:r>
                      <a:r>
                        <a:rPr sz="2150" dirty="0">
                          <a:solidFill>
                            <a:srgbClr val="575756"/>
                          </a:solidFill>
                          <a:latin typeface="Helvetica"/>
                          <a:cs typeface="Helvetica"/>
                        </a:rPr>
                        <a:t>manages</a:t>
                      </a:r>
                      <a:r>
                        <a:rPr sz="2150" spc="-55" dirty="0">
                          <a:solidFill>
                            <a:srgbClr val="575756"/>
                          </a:solidFill>
                          <a:latin typeface="Helvetica"/>
                          <a:cs typeface="Helvetica"/>
                        </a:rPr>
                        <a:t> </a:t>
                      </a:r>
                      <a:r>
                        <a:rPr sz="2150" dirty="0">
                          <a:solidFill>
                            <a:srgbClr val="575756"/>
                          </a:solidFill>
                          <a:latin typeface="Helvetica"/>
                          <a:cs typeface="Helvetica"/>
                        </a:rPr>
                        <a:t>90%</a:t>
                      </a:r>
                      <a:r>
                        <a:rPr sz="2150" spc="-55" dirty="0">
                          <a:solidFill>
                            <a:srgbClr val="575756"/>
                          </a:solidFill>
                          <a:latin typeface="Helvetica"/>
                          <a:cs typeface="Helvetica"/>
                        </a:rPr>
                        <a:t> </a:t>
                      </a:r>
                      <a:r>
                        <a:rPr sz="2150" spc="-25" dirty="0">
                          <a:solidFill>
                            <a:srgbClr val="575756"/>
                          </a:solidFill>
                          <a:latin typeface="Helvetica"/>
                          <a:cs typeface="Helvetica"/>
                        </a:rPr>
                        <a:t>of</a:t>
                      </a:r>
                      <a:endParaRPr sz="2150">
                        <a:latin typeface="Helvetica"/>
                        <a:cs typeface="Helvetica"/>
                      </a:endParaRPr>
                    </a:p>
                  </a:txBody>
                  <a:tcPr marL="0" marR="0" marT="0" marB="0"/>
                </a:tc>
                <a:extLst>
                  <a:ext uri="{0D108BD9-81ED-4DB2-BD59-A6C34878D82A}">
                    <a16:rowId xmlns:a16="http://schemas.microsoft.com/office/drawing/2014/main" val="10014"/>
                  </a:ext>
                </a:extLst>
              </a:tr>
              <a:tr h="326390">
                <a:tc>
                  <a:txBody>
                    <a:bodyPr/>
                    <a:lstStyle/>
                    <a:p>
                      <a:pPr marL="172085">
                        <a:lnSpc>
                          <a:spcPts val="2295"/>
                        </a:lnSpc>
                      </a:pPr>
                      <a:r>
                        <a:rPr sz="2150" dirty="0">
                          <a:solidFill>
                            <a:srgbClr val="575756"/>
                          </a:solidFill>
                          <a:latin typeface="Helvetica"/>
                          <a:cs typeface="Helvetica"/>
                        </a:rPr>
                        <a:t>general</a:t>
                      </a:r>
                      <a:r>
                        <a:rPr sz="2150" spc="-110" dirty="0">
                          <a:solidFill>
                            <a:srgbClr val="575756"/>
                          </a:solidFill>
                          <a:latin typeface="Helvetica"/>
                          <a:cs typeface="Helvetica"/>
                        </a:rPr>
                        <a:t> </a:t>
                      </a:r>
                      <a:r>
                        <a:rPr sz="2150" spc="-10" dirty="0">
                          <a:solidFill>
                            <a:srgbClr val="575756"/>
                          </a:solidFill>
                          <a:latin typeface="Helvetica"/>
                          <a:cs typeface="Helvetica"/>
                        </a:rPr>
                        <a:t>practice</a:t>
                      </a:r>
                      <a:endParaRPr sz="2150">
                        <a:latin typeface="Helvetica"/>
                        <a:cs typeface="Helvetica"/>
                      </a:endParaRPr>
                    </a:p>
                  </a:txBody>
                  <a:tcPr marL="0" marR="0" marT="0" marB="0"/>
                </a:tc>
                <a:tc>
                  <a:txBody>
                    <a:bodyPr/>
                    <a:lstStyle/>
                    <a:p>
                      <a:pPr marL="183515">
                        <a:lnSpc>
                          <a:spcPts val="2295"/>
                        </a:lnSpc>
                      </a:pPr>
                      <a:r>
                        <a:rPr sz="2150" spc="-10" dirty="0">
                          <a:solidFill>
                            <a:srgbClr val="575756"/>
                          </a:solidFill>
                          <a:latin typeface="Helvetica"/>
                          <a:cs typeface="Helvetica"/>
                        </a:rPr>
                        <a:t>levels</a:t>
                      </a:r>
                      <a:endParaRPr sz="2150">
                        <a:latin typeface="Helvetica"/>
                        <a:cs typeface="Helvetica"/>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marL="354330">
                        <a:lnSpc>
                          <a:spcPts val="2295"/>
                        </a:lnSpc>
                      </a:pPr>
                      <a:r>
                        <a:rPr sz="2150" dirty="0">
                          <a:solidFill>
                            <a:srgbClr val="575756"/>
                          </a:solidFill>
                          <a:latin typeface="Helvetica"/>
                          <a:cs typeface="Helvetica"/>
                        </a:rPr>
                        <a:t>all</a:t>
                      </a:r>
                      <a:r>
                        <a:rPr sz="2150" spc="-70" dirty="0">
                          <a:solidFill>
                            <a:srgbClr val="575756"/>
                          </a:solidFill>
                          <a:latin typeface="Helvetica"/>
                          <a:cs typeface="Helvetica"/>
                        </a:rPr>
                        <a:t> </a:t>
                      </a:r>
                      <a:r>
                        <a:rPr sz="2150" dirty="0">
                          <a:solidFill>
                            <a:srgbClr val="575756"/>
                          </a:solidFill>
                          <a:latin typeface="Helvetica"/>
                          <a:cs typeface="Helvetica"/>
                        </a:rPr>
                        <a:t>activity</a:t>
                      </a:r>
                      <a:r>
                        <a:rPr sz="2150" spc="-65" dirty="0">
                          <a:solidFill>
                            <a:srgbClr val="575756"/>
                          </a:solidFill>
                          <a:latin typeface="Helvetica"/>
                          <a:cs typeface="Helvetica"/>
                        </a:rPr>
                        <a:t> </a:t>
                      </a:r>
                      <a:r>
                        <a:rPr sz="2150" dirty="0">
                          <a:solidFill>
                            <a:srgbClr val="575756"/>
                          </a:solidFill>
                          <a:latin typeface="Helvetica"/>
                          <a:cs typeface="Helvetica"/>
                        </a:rPr>
                        <a:t>across</a:t>
                      </a:r>
                      <a:r>
                        <a:rPr sz="2150" spc="-70" dirty="0">
                          <a:solidFill>
                            <a:srgbClr val="575756"/>
                          </a:solidFill>
                          <a:latin typeface="Helvetica"/>
                          <a:cs typeface="Helvetica"/>
                        </a:rPr>
                        <a:t> </a:t>
                      </a:r>
                      <a:r>
                        <a:rPr sz="2150" dirty="0">
                          <a:solidFill>
                            <a:srgbClr val="575756"/>
                          </a:solidFill>
                          <a:latin typeface="Helvetica"/>
                          <a:cs typeface="Helvetica"/>
                        </a:rPr>
                        <a:t>the</a:t>
                      </a:r>
                      <a:r>
                        <a:rPr sz="2150" spc="-65" dirty="0">
                          <a:solidFill>
                            <a:srgbClr val="575756"/>
                          </a:solidFill>
                          <a:latin typeface="Helvetica"/>
                          <a:cs typeface="Helvetica"/>
                        </a:rPr>
                        <a:t> </a:t>
                      </a:r>
                      <a:r>
                        <a:rPr sz="2150" dirty="0">
                          <a:solidFill>
                            <a:srgbClr val="575756"/>
                          </a:solidFill>
                          <a:latin typeface="Helvetica"/>
                          <a:cs typeface="Helvetica"/>
                        </a:rPr>
                        <a:t>system–</a:t>
                      </a:r>
                      <a:r>
                        <a:rPr sz="2150" spc="-70" dirty="0">
                          <a:solidFill>
                            <a:srgbClr val="575756"/>
                          </a:solidFill>
                          <a:latin typeface="Helvetica"/>
                          <a:cs typeface="Helvetica"/>
                        </a:rPr>
                        <a:t> </a:t>
                      </a:r>
                      <a:r>
                        <a:rPr sz="2150" spc="-25" dirty="0">
                          <a:solidFill>
                            <a:srgbClr val="575756"/>
                          </a:solidFill>
                          <a:latin typeface="Helvetica"/>
                          <a:cs typeface="Helvetica"/>
                        </a:rPr>
                        <a:t>its</a:t>
                      </a:r>
                      <a:endParaRPr sz="2150">
                        <a:latin typeface="Helvetica"/>
                        <a:cs typeface="Helvetica"/>
                      </a:endParaRPr>
                    </a:p>
                  </a:txBody>
                  <a:tcPr marL="0" marR="0" marT="0" marB="0"/>
                </a:tc>
                <a:extLst>
                  <a:ext uri="{0D108BD9-81ED-4DB2-BD59-A6C34878D82A}">
                    <a16:rowId xmlns:a16="http://schemas.microsoft.com/office/drawing/2014/main" val="10015"/>
                  </a:ext>
                </a:extLst>
              </a:tr>
              <a:tr h="326390">
                <a:tc>
                  <a:txBody>
                    <a:bodyPr/>
                    <a:lstStyle/>
                    <a:p>
                      <a:pPr marL="172085">
                        <a:lnSpc>
                          <a:spcPts val="2295"/>
                        </a:lnSpc>
                      </a:pPr>
                      <a:r>
                        <a:rPr sz="2150" dirty="0">
                          <a:solidFill>
                            <a:srgbClr val="575756"/>
                          </a:solidFill>
                          <a:latin typeface="Helvetica"/>
                          <a:cs typeface="Helvetica"/>
                        </a:rPr>
                        <a:t>in</a:t>
                      </a:r>
                      <a:r>
                        <a:rPr sz="2150" spc="-50" dirty="0">
                          <a:solidFill>
                            <a:srgbClr val="575756"/>
                          </a:solidFill>
                          <a:latin typeface="Helvetica"/>
                          <a:cs typeface="Helvetica"/>
                        </a:rPr>
                        <a:t> </a:t>
                      </a:r>
                      <a:r>
                        <a:rPr sz="2150" dirty="0">
                          <a:solidFill>
                            <a:srgbClr val="575756"/>
                          </a:solidFill>
                          <a:latin typeface="Helvetica"/>
                          <a:cs typeface="Helvetica"/>
                        </a:rPr>
                        <a:t>system</a:t>
                      </a:r>
                      <a:r>
                        <a:rPr sz="2150" spc="-50" dirty="0">
                          <a:solidFill>
                            <a:srgbClr val="575756"/>
                          </a:solidFill>
                          <a:latin typeface="Helvetica"/>
                          <a:cs typeface="Helvetica"/>
                        </a:rPr>
                        <a:t> </a:t>
                      </a:r>
                      <a:r>
                        <a:rPr sz="2150" spc="-20" dirty="0">
                          <a:solidFill>
                            <a:srgbClr val="575756"/>
                          </a:solidFill>
                          <a:latin typeface="Helvetica"/>
                          <a:cs typeface="Helvetica"/>
                        </a:rPr>
                        <a:t>level</a:t>
                      </a:r>
                      <a:endParaRPr sz="2150">
                        <a:latin typeface="Helvetica"/>
                        <a:cs typeface="Helvetica"/>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marL="354330">
                        <a:lnSpc>
                          <a:spcPts val="2295"/>
                        </a:lnSpc>
                      </a:pPr>
                      <a:r>
                        <a:rPr sz="2150" dirty="0">
                          <a:solidFill>
                            <a:srgbClr val="575756"/>
                          </a:solidFill>
                          <a:latin typeface="Helvetica"/>
                          <a:cs typeface="Helvetica"/>
                        </a:rPr>
                        <a:t>workforce</a:t>
                      </a:r>
                      <a:r>
                        <a:rPr sz="2150" spc="-100" dirty="0">
                          <a:solidFill>
                            <a:srgbClr val="575756"/>
                          </a:solidFill>
                          <a:latin typeface="Helvetica"/>
                          <a:cs typeface="Helvetica"/>
                        </a:rPr>
                        <a:t> </a:t>
                      </a:r>
                      <a:r>
                        <a:rPr sz="2150" dirty="0">
                          <a:solidFill>
                            <a:srgbClr val="575756"/>
                          </a:solidFill>
                          <a:latin typeface="Helvetica"/>
                          <a:cs typeface="Helvetica"/>
                        </a:rPr>
                        <a:t>should</a:t>
                      </a:r>
                      <a:r>
                        <a:rPr sz="2150" spc="-95" dirty="0">
                          <a:solidFill>
                            <a:srgbClr val="575756"/>
                          </a:solidFill>
                          <a:latin typeface="Helvetica"/>
                          <a:cs typeface="Helvetica"/>
                        </a:rPr>
                        <a:t> </a:t>
                      </a:r>
                      <a:r>
                        <a:rPr sz="2150" dirty="0">
                          <a:solidFill>
                            <a:srgbClr val="575756"/>
                          </a:solidFill>
                          <a:latin typeface="Helvetica"/>
                          <a:cs typeface="Helvetica"/>
                        </a:rPr>
                        <a:t>be</a:t>
                      </a:r>
                      <a:r>
                        <a:rPr sz="2150" spc="-100" dirty="0">
                          <a:solidFill>
                            <a:srgbClr val="575756"/>
                          </a:solidFill>
                          <a:latin typeface="Helvetica"/>
                          <a:cs typeface="Helvetica"/>
                        </a:rPr>
                        <a:t> </a:t>
                      </a:r>
                      <a:r>
                        <a:rPr sz="2150" dirty="0">
                          <a:solidFill>
                            <a:srgbClr val="575756"/>
                          </a:solidFill>
                          <a:latin typeface="Helvetica"/>
                          <a:cs typeface="Helvetica"/>
                        </a:rPr>
                        <a:t>provided</a:t>
                      </a:r>
                      <a:r>
                        <a:rPr sz="2150" spc="-95" dirty="0">
                          <a:solidFill>
                            <a:srgbClr val="575756"/>
                          </a:solidFill>
                          <a:latin typeface="Helvetica"/>
                          <a:cs typeface="Helvetica"/>
                        </a:rPr>
                        <a:t> </a:t>
                      </a:r>
                      <a:r>
                        <a:rPr sz="2150" spc="-20" dirty="0">
                          <a:solidFill>
                            <a:srgbClr val="575756"/>
                          </a:solidFill>
                          <a:latin typeface="Helvetica"/>
                          <a:cs typeface="Helvetica"/>
                        </a:rPr>
                        <a:t>with</a:t>
                      </a:r>
                      <a:endParaRPr sz="2150">
                        <a:latin typeface="Helvetica"/>
                        <a:cs typeface="Helvetica"/>
                      </a:endParaRPr>
                    </a:p>
                  </a:txBody>
                  <a:tcPr marL="0" marR="0" marT="0" marB="0"/>
                </a:tc>
                <a:extLst>
                  <a:ext uri="{0D108BD9-81ED-4DB2-BD59-A6C34878D82A}">
                    <a16:rowId xmlns:a16="http://schemas.microsoft.com/office/drawing/2014/main" val="10016"/>
                  </a:ext>
                </a:extLst>
              </a:tr>
              <a:tr h="326390">
                <a:tc>
                  <a:txBody>
                    <a:bodyPr/>
                    <a:lstStyle/>
                    <a:p>
                      <a:pPr marL="172085">
                        <a:lnSpc>
                          <a:spcPts val="2295"/>
                        </a:lnSpc>
                      </a:pPr>
                      <a:r>
                        <a:rPr sz="2150" spc="-10" dirty="0">
                          <a:solidFill>
                            <a:srgbClr val="575756"/>
                          </a:solidFill>
                          <a:latin typeface="Helvetica"/>
                          <a:cs typeface="Helvetica"/>
                        </a:rPr>
                        <a:t>schemes</a:t>
                      </a:r>
                      <a:endParaRPr sz="2150">
                        <a:latin typeface="Helvetica"/>
                        <a:cs typeface="Helvetica"/>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marR="257810" algn="r">
                        <a:lnSpc>
                          <a:spcPts val="2295"/>
                        </a:lnSpc>
                      </a:pPr>
                      <a:r>
                        <a:rPr sz="2150" dirty="0">
                          <a:solidFill>
                            <a:srgbClr val="575756"/>
                          </a:solidFill>
                          <a:latin typeface="Helvetica"/>
                          <a:cs typeface="Helvetica"/>
                        </a:rPr>
                        <a:t>equal</a:t>
                      </a:r>
                      <a:r>
                        <a:rPr sz="2150" spc="-45" dirty="0">
                          <a:solidFill>
                            <a:srgbClr val="575756"/>
                          </a:solidFill>
                          <a:latin typeface="Helvetica"/>
                          <a:cs typeface="Helvetica"/>
                        </a:rPr>
                        <a:t> </a:t>
                      </a:r>
                      <a:r>
                        <a:rPr sz="2150" spc="-10" dirty="0">
                          <a:solidFill>
                            <a:srgbClr val="575756"/>
                          </a:solidFill>
                          <a:latin typeface="Helvetica"/>
                          <a:cs typeface="Helvetica"/>
                        </a:rPr>
                        <a:t>opportunity/access</a:t>
                      </a:r>
                      <a:r>
                        <a:rPr sz="2150" spc="-40" dirty="0">
                          <a:solidFill>
                            <a:srgbClr val="575756"/>
                          </a:solidFill>
                          <a:latin typeface="Helvetica"/>
                          <a:cs typeface="Helvetica"/>
                        </a:rPr>
                        <a:t> </a:t>
                      </a:r>
                      <a:r>
                        <a:rPr sz="2150" dirty="0">
                          <a:solidFill>
                            <a:srgbClr val="575756"/>
                          </a:solidFill>
                          <a:latin typeface="Helvetica"/>
                          <a:cs typeface="Helvetica"/>
                        </a:rPr>
                        <a:t>to</a:t>
                      </a:r>
                      <a:r>
                        <a:rPr sz="2150" spc="-45" dirty="0">
                          <a:solidFill>
                            <a:srgbClr val="575756"/>
                          </a:solidFill>
                          <a:latin typeface="Helvetica"/>
                          <a:cs typeface="Helvetica"/>
                        </a:rPr>
                        <a:t> </a:t>
                      </a:r>
                      <a:r>
                        <a:rPr sz="2150" dirty="0">
                          <a:solidFill>
                            <a:srgbClr val="575756"/>
                          </a:solidFill>
                          <a:latin typeface="Helvetica"/>
                          <a:cs typeface="Helvetica"/>
                        </a:rPr>
                        <a:t>all</a:t>
                      </a:r>
                      <a:r>
                        <a:rPr sz="2150" spc="-40" dirty="0">
                          <a:solidFill>
                            <a:srgbClr val="575756"/>
                          </a:solidFill>
                          <a:latin typeface="Helvetica"/>
                          <a:cs typeface="Helvetica"/>
                        </a:rPr>
                        <a:t> </a:t>
                      </a:r>
                      <a:r>
                        <a:rPr sz="2150" spc="-10" dirty="0">
                          <a:solidFill>
                            <a:srgbClr val="575756"/>
                          </a:solidFill>
                          <a:latin typeface="Helvetica"/>
                          <a:cs typeface="Helvetica"/>
                        </a:rPr>
                        <a:t>system</a:t>
                      </a:r>
                      <a:endParaRPr sz="2150">
                        <a:latin typeface="Helvetica"/>
                        <a:cs typeface="Helvetica"/>
                      </a:endParaRPr>
                    </a:p>
                  </a:txBody>
                  <a:tcPr marL="0" marR="0" marT="0" marB="0"/>
                </a:tc>
                <a:extLst>
                  <a:ext uri="{0D108BD9-81ED-4DB2-BD59-A6C34878D82A}">
                    <a16:rowId xmlns:a16="http://schemas.microsoft.com/office/drawing/2014/main" val="10017"/>
                  </a:ext>
                </a:extLst>
              </a:tr>
              <a:tr h="299085">
                <a:tc>
                  <a:txBody>
                    <a:bodyPr/>
                    <a:lstStyle/>
                    <a:p>
                      <a:pPr>
                        <a:lnSpc>
                          <a:spcPct val="100000"/>
                        </a:lnSpc>
                      </a:pPr>
                      <a:endParaRPr sz="1800">
                        <a:latin typeface="Times New Roman"/>
                        <a:cs typeface="Times New Roman"/>
                      </a:endParaRPr>
                    </a:p>
                  </a:txBody>
                  <a:tcPr marL="0" marR="0" marT="0" marB="0"/>
                </a:tc>
                <a:tc>
                  <a:txBody>
                    <a:bodyPr/>
                    <a:lstStyle/>
                    <a:p>
                      <a:pPr>
                        <a:lnSpc>
                          <a:spcPct val="100000"/>
                        </a:lnSpc>
                      </a:pPr>
                      <a:endParaRPr sz="1800">
                        <a:latin typeface="Times New Roman"/>
                        <a:cs typeface="Times New Roman"/>
                      </a:endParaRPr>
                    </a:p>
                  </a:txBody>
                  <a:tcPr marL="0" marR="0" marT="0" marB="0"/>
                </a:tc>
                <a:tc>
                  <a:txBody>
                    <a:bodyPr/>
                    <a:lstStyle/>
                    <a:p>
                      <a:pPr>
                        <a:lnSpc>
                          <a:spcPct val="100000"/>
                        </a:lnSpc>
                      </a:pPr>
                      <a:endParaRPr sz="1800">
                        <a:latin typeface="Times New Roman"/>
                        <a:cs typeface="Times New Roman"/>
                      </a:endParaRPr>
                    </a:p>
                  </a:txBody>
                  <a:tcPr marL="0" marR="0" marT="0" marB="0"/>
                </a:tc>
                <a:tc>
                  <a:txBody>
                    <a:bodyPr/>
                    <a:lstStyle/>
                    <a:p>
                      <a:pPr>
                        <a:lnSpc>
                          <a:spcPct val="100000"/>
                        </a:lnSpc>
                      </a:pPr>
                      <a:endParaRPr sz="1800">
                        <a:latin typeface="Times New Roman"/>
                        <a:cs typeface="Times New Roman"/>
                      </a:endParaRPr>
                    </a:p>
                  </a:txBody>
                  <a:tcPr marL="0" marR="0" marT="0" marB="0"/>
                </a:tc>
                <a:tc>
                  <a:txBody>
                    <a:bodyPr/>
                    <a:lstStyle/>
                    <a:p>
                      <a:pPr marL="354330">
                        <a:lnSpc>
                          <a:spcPts val="2260"/>
                        </a:lnSpc>
                      </a:pPr>
                      <a:r>
                        <a:rPr sz="2150" dirty="0">
                          <a:solidFill>
                            <a:srgbClr val="575756"/>
                          </a:solidFill>
                          <a:latin typeface="Helvetica"/>
                          <a:cs typeface="Helvetica"/>
                        </a:rPr>
                        <a:t>level</a:t>
                      </a:r>
                      <a:r>
                        <a:rPr sz="2150" spc="-70" dirty="0">
                          <a:solidFill>
                            <a:srgbClr val="575756"/>
                          </a:solidFill>
                          <a:latin typeface="Helvetica"/>
                          <a:cs typeface="Helvetica"/>
                        </a:rPr>
                        <a:t> </a:t>
                      </a:r>
                      <a:r>
                        <a:rPr sz="2150" spc="-10" dirty="0">
                          <a:solidFill>
                            <a:srgbClr val="575756"/>
                          </a:solidFill>
                          <a:latin typeface="Helvetica"/>
                          <a:cs typeface="Helvetica"/>
                        </a:rPr>
                        <a:t>schemes</a:t>
                      </a:r>
                      <a:endParaRPr sz="2150">
                        <a:latin typeface="Helvetica"/>
                        <a:cs typeface="Helvetica"/>
                      </a:endParaRPr>
                    </a:p>
                  </a:txBody>
                  <a:tcPr marL="0" marR="0" marT="0" marB="0"/>
                </a:tc>
                <a:extLst>
                  <a:ext uri="{0D108BD9-81ED-4DB2-BD59-A6C34878D82A}">
                    <a16:rowId xmlns:a16="http://schemas.microsoft.com/office/drawing/2014/main" val="10018"/>
                  </a:ext>
                </a:extLst>
              </a:tr>
            </a:tbl>
          </a:graphicData>
        </a:graphic>
      </p:graphicFrame>
      <p:sp>
        <p:nvSpPr>
          <p:cNvPr id="8" name="object 8"/>
          <p:cNvSpPr txBox="1">
            <a:spLocks noGrp="1"/>
          </p:cNvSpPr>
          <p:nvPr>
            <p:ph type="ftr" sz="quarter" idx="5"/>
          </p:nvPr>
        </p:nvSpPr>
        <p:spPr>
          <a:prstGeom prst="rect">
            <a:avLst/>
          </a:prstGeom>
        </p:spPr>
        <p:txBody>
          <a:bodyPr vert="horz" wrap="square" lIns="0" tIns="0" rIns="0" bIns="0" rtlCol="0">
            <a:spAutoFit/>
          </a:bodyPr>
          <a:lstStyle/>
          <a:p>
            <a:pPr marL="12700">
              <a:lnSpc>
                <a:spcPts val="1535"/>
              </a:lnSpc>
            </a:pPr>
            <a:r>
              <a:rPr dirty="0"/>
              <a:t>Primary</a:t>
            </a:r>
            <a:r>
              <a:rPr spc="30" dirty="0"/>
              <a:t> </a:t>
            </a:r>
            <a:r>
              <a:rPr dirty="0"/>
              <a:t>Care</a:t>
            </a:r>
            <a:r>
              <a:rPr spc="35" dirty="0"/>
              <a:t> </a:t>
            </a:r>
            <a:r>
              <a:rPr dirty="0"/>
              <a:t>People</a:t>
            </a:r>
            <a:r>
              <a:rPr spc="35" dirty="0"/>
              <a:t> </a:t>
            </a:r>
            <a:r>
              <a:rPr spc="-20" dirty="0"/>
              <a:t>Plan</a:t>
            </a:r>
          </a:p>
        </p:txBody>
      </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38100">
              <a:lnSpc>
                <a:spcPts val="1535"/>
              </a:lnSpc>
            </a:pPr>
            <a:fld id="{81D60167-4931-47E6-BA6A-407CBD079E47}" type="slidenum">
              <a:rPr spc="-25" dirty="0"/>
              <a:t>48</a:t>
            </a:fld>
            <a:endParaRPr spc="-25" dirty="0"/>
          </a:p>
        </p:txBody>
      </p:sp>
      <p:sp>
        <p:nvSpPr>
          <p:cNvPr id="7" name="object 7"/>
          <p:cNvSpPr txBox="1">
            <a:spLocks noGrp="1"/>
          </p:cNvSpPr>
          <p:nvPr>
            <p:ph type="title"/>
          </p:nvPr>
        </p:nvSpPr>
        <p:spPr>
          <a:xfrm>
            <a:off x="991564" y="1144830"/>
            <a:ext cx="6159500" cy="1003300"/>
          </a:xfrm>
          <a:prstGeom prst="rect">
            <a:avLst/>
          </a:prstGeom>
        </p:spPr>
        <p:txBody>
          <a:bodyPr vert="horz" wrap="square" lIns="0" tIns="14604" rIns="0" bIns="0" rtlCol="0">
            <a:spAutoFit/>
          </a:bodyPr>
          <a:lstStyle/>
          <a:p>
            <a:pPr marL="12700">
              <a:lnSpc>
                <a:spcPct val="100000"/>
              </a:lnSpc>
              <a:spcBef>
                <a:spcPts val="114"/>
              </a:spcBef>
            </a:pPr>
            <a:r>
              <a:rPr sz="6400" spc="-80" dirty="0"/>
              <a:t>PCPP</a:t>
            </a:r>
            <a:r>
              <a:rPr sz="6400" spc="-365" dirty="0"/>
              <a:t> </a:t>
            </a:r>
            <a:r>
              <a:rPr sz="6400" spc="-35" dirty="0"/>
              <a:t>What</a:t>
            </a:r>
            <a:r>
              <a:rPr sz="6400" spc="-380" dirty="0"/>
              <a:t> </a:t>
            </a:r>
            <a:r>
              <a:rPr sz="6400" spc="-75" dirty="0"/>
              <a:t>next</a:t>
            </a:r>
            <a:endParaRPr sz="640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1047088" y="2711959"/>
          <a:ext cx="18086705" cy="7334250"/>
        </p:xfrm>
        <a:graphic>
          <a:graphicData uri="http://schemas.openxmlformats.org/drawingml/2006/table">
            <a:tbl>
              <a:tblPr firstRow="1" bandRow="1">
                <a:tableStyleId>{2D5ABB26-0587-4C30-8999-92F81FD0307C}</a:tableStyleId>
              </a:tblPr>
              <a:tblGrid>
                <a:gridCol w="2753360">
                  <a:extLst>
                    <a:ext uri="{9D8B030D-6E8A-4147-A177-3AD203B41FA5}">
                      <a16:colId xmlns:a16="http://schemas.microsoft.com/office/drawing/2014/main" val="20000"/>
                    </a:ext>
                  </a:extLst>
                </a:gridCol>
                <a:gridCol w="3997960">
                  <a:extLst>
                    <a:ext uri="{9D8B030D-6E8A-4147-A177-3AD203B41FA5}">
                      <a16:colId xmlns:a16="http://schemas.microsoft.com/office/drawing/2014/main" val="20001"/>
                    </a:ext>
                  </a:extLst>
                </a:gridCol>
                <a:gridCol w="3945889">
                  <a:extLst>
                    <a:ext uri="{9D8B030D-6E8A-4147-A177-3AD203B41FA5}">
                      <a16:colId xmlns:a16="http://schemas.microsoft.com/office/drawing/2014/main" val="20002"/>
                    </a:ext>
                  </a:extLst>
                </a:gridCol>
                <a:gridCol w="2210434">
                  <a:extLst>
                    <a:ext uri="{9D8B030D-6E8A-4147-A177-3AD203B41FA5}">
                      <a16:colId xmlns:a16="http://schemas.microsoft.com/office/drawing/2014/main" val="20003"/>
                    </a:ext>
                  </a:extLst>
                </a:gridCol>
                <a:gridCol w="5099684">
                  <a:extLst>
                    <a:ext uri="{9D8B030D-6E8A-4147-A177-3AD203B41FA5}">
                      <a16:colId xmlns:a16="http://schemas.microsoft.com/office/drawing/2014/main" val="20004"/>
                    </a:ext>
                  </a:extLst>
                </a:gridCol>
              </a:tblGrid>
              <a:tr h="460375">
                <a:tc>
                  <a:txBody>
                    <a:bodyPr/>
                    <a:lstStyle/>
                    <a:p>
                      <a:pPr marL="207645">
                        <a:lnSpc>
                          <a:spcPct val="100000"/>
                        </a:lnSpc>
                        <a:spcBef>
                          <a:spcPts val="365"/>
                        </a:spcBef>
                      </a:pPr>
                      <a:r>
                        <a:rPr sz="2150" b="1" dirty="0">
                          <a:solidFill>
                            <a:srgbClr val="FFFFFF"/>
                          </a:solidFill>
                          <a:latin typeface="Helvetica"/>
                          <a:cs typeface="Helvetica"/>
                        </a:rPr>
                        <a:t>The</a:t>
                      </a:r>
                      <a:r>
                        <a:rPr sz="2150" b="1" spc="-55" dirty="0">
                          <a:solidFill>
                            <a:srgbClr val="FFFFFF"/>
                          </a:solidFill>
                          <a:latin typeface="Helvetica"/>
                          <a:cs typeface="Helvetica"/>
                        </a:rPr>
                        <a:t> </a:t>
                      </a:r>
                      <a:r>
                        <a:rPr sz="2150" b="1" spc="-20" dirty="0">
                          <a:solidFill>
                            <a:srgbClr val="FFFFFF"/>
                          </a:solidFill>
                          <a:latin typeface="Helvetica"/>
                          <a:cs typeface="Helvetica"/>
                        </a:rPr>
                        <a:t>what</a:t>
                      </a:r>
                      <a:endParaRPr sz="2150">
                        <a:latin typeface="Helvetica"/>
                        <a:cs typeface="Helvetica"/>
                      </a:endParaRPr>
                    </a:p>
                  </a:txBody>
                  <a:tcPr marL="0" marR="0" marT="46355" marB="0">
                    <a:solidFill>
                      <a:srgbClr val="94C247"/>
                    </a:solidFill>
                  </a:tcPr>
                </a:tc>
                <a:tc>
                  <a:txBody>
                    <a:bodyPr/>
                    <a:lstStyle/>
                    <a:p>
                      <a:pPr marL="353060">
                        <a:lnSpc>
                          <a:spcPct val="100000"/>
                        </a:lnSpc>
                        <a:spcBef>
                          <a:spcPts val="365"/>
                        </a:spcBef>
                      </a:pPr>
                      <a:r>
                        <a:rPr sz="2150" b="1" dirty="0">
                          <a:solidFill>
                            <a:srgbClr val="FFFFFF"/>
                          </a:solidFill>
                          <a:latin typeface="Helvetica"/>
                          <a:cs typeface="Helvetica"/>
                        </a:rPr>
                        <a:t>The</a:t>
                      </a:r>
                      <a:r>
                        <a:rPr sz="2150" b="1" spc="-55" dirty="0">
                          <a:solidFill>
                            <a:srgbClr val="FFFFFF"/>
                          </a:solidFill>
                          <a:latin typeface="Helvetica"/>
                          <a:cs typeface="Helvetica"/>
                        </a:rPr>
                        <a:t> </a:t>
                      </a:r>
                      <a:r>
                        <a:rPr sz="2150" b="1" spc="-25" dirty="0">
                          <a:solidFill>
                            <a:srgbClr val="FFFFFF"/>
                          </a:solidFill>
                          <a:latin typeface="Helvetica"/>
                          <a:cs typeface="Helvetica"/>
                        </a:rPr>
                        <a:t>how</a:t>
                      </a:r>
                      <a:endParaRPr sz="2150">
                        <a:latin typeface="Helvetica"/>
                        <a:cs typeface="Helvetica"/>
                      </a:endParaRPr>
                    </a:p>
                  </a:txBody>
                  <a:tcPr marL="0" marR="0" marT="46355" marB="0">
                    <a:solidFill>
                      <a:srgbClr val="94C247"/>
                    </a:solidFill>
                  </a:tcPr>
                </a:tc>
                <a:tc>
                  <a:txBody>
                    <a:bodyPr/>
                    <a:lstStyle/>
                    <a:p>
                      <a:pPr marL="300355">
                        <a:lnSpc>
                          <a:spcPct val="100000"/>
                        </a:lnSpc>
                        <a:spcBef>
                          <a:spcPts val="365"/>
                        </a:spcBef>
                      </a:pPr>
                      <a:r>
                        <a:rPr sz="2150" b="1" dirty="0">
                          <a:solidFill>
                            <a:srgbClr val="FFFFFF"/>
                          </a:solidFill>
                          <a:latin typeface="Helvetica"/>
                          <a:cs typeface="Helvetica"/>
                        </a:rPr>
                        <a:t>The</a:t>
                      </a:r>
                      <a:r>
                        <a:rPr sz="2150" b="1" spc="-55" dirty="0">
                          <a:solidFill>
                            <a:srgbClr val="FFFFFF"/>
                          </a:solidFill>
                          <a:latin typeface="Helvetica"/>
                          <a:cs typeface="Helvetica"/>
                        </a:rPr>
                        <a:t> </a:t>
                      </a:r>
                      <a:r>
                        <a:rPr sz="2150" b="1" spc="-25" dirty="0">
                          <a:solidFill>
                            <a:srgbClr val="FFFFFF"/>
                          </a:solidFill>
                          <a:latin typeface="Helvetica"/>
                          <a:cs typeface="Helvetica"/>
                        </a:rPr>
                        <a:t>who</a:t>
                      </a:r>
                      <a:endParaRPr sz="2150">
                        <a:latin typeface="Helvetica"/>
                        <a:cs typeface="Helvetica"/>
                      </a:endParaRPr>
                    </a:p>
                  </a:txBody>
                  <a:tcPr marL="0" marR="0" marT="46355" marB="0">
                    <a:solidFill>
                      <a:srgbClr val="94C247"/>
                    </a:solidFill>
                  </a:tcPr>
                </a:tc>
                <a:tc>
                  <a:txBody>
                    <a:bodyPr/>
                    <a:lstStyle/>
                    <a:p>
                      <a:pPr marL="151130">
                        <a:lnSpc>
                          <a:spcPct val="100000"/>
                        </a:lnSpc>
                        <a:spcBef>
                          <a:spcPts val="365"/>
                        </a:spcBef>
                      </a:pPr>
                      <a:r>
                        <a:rPr sz="2150" b="1" dirty="0">
                          <a:solidFill>
                            <a:srgbClr val="FFFFFF"/>
                          </a:solidFill>
                          <a:latin typeface="Helvetica"/>
                          <a:cs typeface="Helvetica"/>
                        </a:rPr>
                        <a:t>The</a:t>
                      </a:r>
                      <a:r>
                        <a:rPr sz="2150" b="1" spc="-55" dirty="0">
                          <a:solidFill>
                            <a:srgbClr val="FFFFFF"/>
                          </a:solidFill>
                          <a:latin typeface="Helvetica"/>
                          <a:cs typeface="Helvetica"/>
                        </a:rPr>
                        <a:t> </a:t>
                      </a:r>
                      <a:r>
                        <a:rPr sz="2150" b="1" spc="-20" dirty="0">
                          <a:solidFill>
                            <a:srgbClr val="FFFFFF"/>
                          </a:solidFill>
                          <a:latin typeface="Helvetica"/>
                          <a:cs typeface="Helvetica"/>
                        </a:rPr>
                        <a:t>when</a:t>
                      </a:r>
                      <a:endParaRPr sz="2150">
                        <a:latin typeface="Helvetica"/>
                        <a:cs typeface="Helvetica"/>
                      </a:endParaRPr>
                    </a:p>
                  </a:txBody>
                  <a:tcPr marL="0" marR="0" marT="46355" marB="0">
                    <a:solidFill>
                      <a:srgbClr val="94C247"/>
                    </a:solidFill>
                  </a:tcPr>
                </a:tc>
                <a:tc>
                  <a:txBody>
                    <a:bodyPr/>
                    <a:lstStyle/>
                    <a:p>
                      <a:pPr marL="274320">
                        <a:lnSpc>
                          <a:spcPct val="100000"/>
                        </a:lnSpc>
                        <a:spcBef>
                          <a:spcPts val="365"/>
                        </a:spcBef>
                      </a:pPr>
                      <a:r>
                        <a:rPr sz="2150" b="1" dirty="0">
                          <a:solidFill>
                            <a:srgbClr val="FFFFFF"/>
                          </a:solidFill>
                          <a:latin typeface="Helvetica"/>
                          <a:cs typeface="Helvetica"/>
                        </a:rPr>
                        <a:t>The</a:t>
                      </a:r>
                      <a:r>
                        <a:rPr sz="2150" b="1" spc="-55" dirty="0">
                          <a:solidFill>
                            <a:srgbClr val="FFFFFF"/>
                          </a:solidFill>
                          <a:latin typeface="Helvetica"/>
                          <a:cs typeface="Helvetica"/>
                        </a:rPr>
                        <a:t> </a:t>
                      </a:r>
                      <a:r>
                        <a:rPr sz="2150" b="1" spc="-25" dirty="0">
                          <a:solidFill>
                            <a:srgbClr val="FFFFFF"/>
                          </a:solidFill>
                          <a:latin typeface="Helvetica"/>
                          <a:cs typeface="Helvetica"/>
                        </a:rPr>
                        <a:t>why</a:t>
                      </a:r>
                      <a:endParaRPr sz="2150">
                        <a:latin typeface="Helvetica"/>
                        <a:cs typeface="Helvetica"/>
                      </a:endParaRPr>
                    </a:p>
                  </a:txBody>
                  <a:tcPr marL="0" marR="0" marT="46355" marB="0">
                    <a:solidFill>
                      <a:srgbClr val="94C247"/>
                    </a:solidFill>
                  </a:tcPr>
                </a:tc>
                <a:extLst>
                  <a:ext uri="{0D108BD9-81ED-4DB2-BD59-A6C34878D82A}">
                    <a16:rowId xmlns:a16="http://schemas.microsoft.com/office/drawing/2014/main" val="10000"/>
                  </a:ext>
                </a:extLst>
              </a:tr>
              <a:tr h="513715">
                <a:tc>
                  <a:txBody>
                    <a:bodyPr/>
                    <a:lstStyle/>
                    <a:p>
                      <a:pPr marL="207010">
                        <a:lnSpc>
                          <a:spcPct val="100000"/>
                        </a:lnSpc>
                        <a:spcBef>
                          <a:spcPts val="1190"/>
                        </a:spcBef>
                      </a:pPr>
                      <a:r>
                        <a:rPr sz="2150" dirty="0">
                          <a:solidFill>
                            <a:srgbClr val="575756"/>
                          </a:solidFill>
                          <a:latin typeface="Helvetica"/>
                          <a:cs typeface="Helvetica"/>
                        </a:rPr>
                        <a:t>Provide</a:t>
                      </a:r>
                      <a:r>
                        <a:rPr sz="2150" spc="-110" dirty="0">
                          <a:solidFill>
                            <a:srgbClr val="575756"/>
                          </a:solidFill>
                          <a:latin typeface="Helvetica"/>
                          <a:cs typeface="Helvetica"/>
                        </a:rPr>
                        <a:t> </a:t>
                      </a:r>
                      <a:r>
                        <a:rPr sz="2150" spc="-10" dirty="0">
                          <a:solidFill>
                            <a:srgbClr val="575756"/>
                          </a:solidFill>
                          <a:latin typeface="Helvetica"/>
                          <a:cs typeface="Helvetica"/>
                        </a:rPr>
                        <a:t>portfolio</a:t>
                      </a:r>
                      <a:endParaRPr sz="2150">
                        <a:latin typeface="Helvetica"/>
                        <a:cs typeface="Helvetica"/>
                      </a:endParaRPr>
                    </a:p>
                  </a:txBody>
                  <a:tcPr marL="0" marR="0" marT="151130" marB="0"/>
                </a:tc>
                <a:tc>
                  <a:txBody>
                    <a:bodyPr/>
                    <a:lstStyle/>
                    <a:p>
                      <a:pPr marL="353060">
                        <a:lnSpc>
                          <a:spcPct val="100000"/>
                        </a:lnSpc>
                        <a:spcBef>
                          <a:spcPts val="1190"/>
                        </a:spcBef>
                      </a:pPr>
                      <a:r>
                        <a:rPr sz="2150" dirty="0">
                          <a:solidFill>
                            <a:srgbClr val="575756"/>
                          </a:solidFill>
                          <a:latin typeface="Helvetica"/>
                          <a:cs typeface="Helvetica"/>
                        </a:rPr>
                        <a:t>Create</a:t>
                      </a:r>
                      <a:r>
                        <a:rPr sz="2150" spc="-95" dirty="0">
                          <a:solidFill>
                            <a:srgbClr val="575756"/>
                          </a:solidFill>
                          <a:latin typeface="Helvetica"/>
                          <a:cs typeface="Helvetica"/>
                        </a:rPr>
                        <a:t> </a:t>
                      </a:r>
                      <a:r>
                        <a:rPr sz="2150" spc="-10" dirty="0">
                          <a:solidFill>
                            <a:srgbClr val="575756"/>
                          </a:solidFill>
                          <a:latin typeface="Helvetica"/>
                          <a:cs typeface="Helvetica"/>
                        </a:rPr>
                        <a:t>innovative</a:t>
                      </a:r>
                      <a:endParaRPr sz="2150">
                        <a:latin typeface="Helvetica"/>
                        <a:cs typeface="Helvetica"/>
                      </a:endParaRPr>
                    </a:p>
                  </a:txBody>
                  <a:tcPr marL="0" marR="0" marT="151130" marB="0"/>
                </a:tc>
                <a:tc>
                  <a:txBody>
                    <a:bodyPr/>
                    <a:lstStyle/>
                    <a:p>
                      <a:pPr marL="300355">
                        <a:lnSpc>
                          <a:spcPct val="100000"/>
                        </a:lnSpc>
                        <a:spcBef>
                          <a:spcPts val="1190"/>
                        </a:spcBef>
                      </a:pPr>
                      <a:r>
                        <a:rPr sz="2150" dirty="0">
                          <a:solidFill>
                            <a:srgbClr val="575756"/>
                          </a:solidFill>
                          <a:latin typeface="Helvetica"/>
                          <a:cs typeface="Helvetica"/>
                        </a:rPr>
                        <a:t>ICS,</a:t>
                      </a:r>
                      <a:r>
                        <a:rPr sz="2150" spc="-55" dirty="0">
                          <a:solidFill>
                            <a:srgbClr val="575756"/>
                          </a:solidFill>
                          <a:latin typeface="Helvetica"/>
                          <a:cs typeface="Helvetica"/>
                        </a:rPr>
                        <a:t> </a:t>
                      </a:r>
                      <a:r>
                        <a:rPr sz="2150" dirty="0">
                          <a:solidFill>
                            <a:srgbClr val="575756"/>
                          </a:solidFill>
                          <a:latin typeface="Helvetica"/>
                          <a:cs typeface="Helvetica"/>
                        </a:rPr>
                        <a:t>CWTH</a:t>
                      </a:r>
                      <a:r>
                        <a:rPr sz="2150" spc="-55" dirty="0">
                          <a:solidFill>
                            <a:srgbClr val="575756"/>
                          </a:solidFill>
                          <a:latin typeface="Helvetica"/>
                          <a:cs typeface="Helvetica"/>
                        </a:rPr>
                        <a:t> </a:t>
                      </a:r>
                      <a:r>
                        <a:rPr sz="2150" dirty="0">
                          <a:solidFill>
                            <a:srgbClr val="575756"/>
                          </a:solidFill>
                          <a:latin typeface="Helvetica"/>
                          <a:cs typeface="Helvetica"/>
                        </a:rPr>
                        <a:t>and</a:t>
                      </a:r>
                      <a:r>
                        <a:rPr sz="2150" spc="-55" dirty="0">
                          <a:solidFill>
                            <a:srgbClr val="575756"/>
                          </a:solidFill>
                          <a:latin typeface="Helvetica"/>
                          <a:cs typeface="Helvetica"/>
                        </a:rPr>
                        <a:t> </a:t>
                      </a:r>
                      <a:r>
                        <a:rPr sz="2150" dirty="0">
                          <a:solidFill>
                            <a:srgbClr val="575756"/>
                          </a:solidFill>
                          <a:latin typeface="Helvetica"/>
                          <a:cs typeface="Helvetica"/>
                        </a:rPr>
                        <a:t>all</a:t>
                      </a:r>
                      <a:r>
                        <a:rPr sz="2150" spc="-55" dirty="0">
                          <a:solidFill>
                            <a:srgbClr val="575756"/>
                          </a:solidFill>
                          <a:latin typeface="Helvetica"/>
                          <a:cs typeface="Helvetica"/>
                        </a:rPr>
                        <a:t> </a:t>
                      </a:r>
                      <a:r>
                        <a:rPr sz="2150" spc="-10" dirty="0">
                          <a:solidFill>
                            <a:srgbClr val="575756"/>
                          </a:solidFill>
                          <a:latin typeface="Helvetica"/>
                          <a:cs typeface="Helvetica"/>
                        </a:rPr>
                        <a:t>providers</a:t>
                      </a:r>
                      <a:endParaRPr sz="2150">
                        <a:latin typeface="Helvetica"/>
                        <a:cs typeface="Helvetica"/>
                      </a:endParaRPr>
                    </a:p>
                  </a:txBody>
                  <a:tcPr marL="0" marR="0" marT="151130" marB="0"/>
                </a:tc>
                <a:tc>
                  <a:txBody>
                    <a:bodyPr/>
                    <a:lstStyle/>
                    <a:p>
                      <a:pPr marL="151130">
                        <a:lnSpc>
                          <a:spcPct val="100000"/>
                        </a:lnSpc>
                        <a:spcBef>
                          <a:spcPts val="1190"/>
                        </a:spcBef>
                      </a:pPr>
                      <a:r>
                        <a:rPr sz="2150" spc="-10" dirty="0">
                          <a:solidFill>
                            <a:srgbClr val="575756"/>
                          </a:solidFill>
                          <a:latin typeface="Helvetica"/>
                          <a:cs typeface="Helvetica"/>
                        </a:rPr>
                        <a:t>Ongoing</a:t>
                      </a:r>
                      <a:endParaRPr sz="2150">
                        <a:latin typeface="Helvetica"/>
                        <a:cs typeface="Helvetica"/>
                      </a:endParaRPr>
                    </a:p>
                  </a:txBody>
                  <a:tcPr marL="0" marR="0" marT="151130" marB="0"/>
                </a:tc>
                <a:tc>
                  <a:txBody>
                    <a:bodyPr/>
                    <a:lstStyle/>
                    <a:p>
                      <a:pPr marL="273685">
                        <a:lnSpc>
                          <a:spcPct val="100000"/>
                        </a:lnSpc>
                        <a:spcBef>
                          <a:spcPts val="1190"/>
                        </a:spcBef>
                      </a:pPr>
                      <a:r>
                        <a:rPr sz="2150" dirty="0">
                          <a:solidFill>
                            <a:srgbClr val="575756"/>
                          </a:solidFill>
                          <a:latin typeface="Helvetica"/>
                          <a:cs typeface="Helvetica"/>
                        </a:rPr>
                        <a:t>As</a:t>
                      </a:r>
                      <a:r>
                        <a:rPr sz="2150" spc="-65" dirty="0">
                          <a:solidFill>
                            <a:srgbClr val="575756"/>
                          </a:solidFill>
                          <a:latin typeface="Helvetica"/>
                          <a:cs typeface="Helvetica"/>
                        </a:rPr>
                        <a:t> </a:t>
                      </a:r>
                      <a:r>
                        <a:rPr sz="2150" dirty="0">
                          <a:solidFill>
                            <a:srgbClr val="575756"/>
                          </a:solidFill>
                          <a:latin typeface="Helvetica"/>
                          <a:cs typeface="Helvetica"/>
                        </a:rPr>
                        <a:t>resources</a:t>
                      </a:r>
                      <a:r>
                        <a:rPr sz="2150" spc="-60" dirty="0">
                          <a:solidFill>
                            <a:srgbClr val="575756"/>
                          </a:solidFill>
                          <a:latin typeface="Helvetica"/>
                          <a:cs typeface="Helvetica"/>
                        </a:rPr>
                        <a:t> </a:t>
                      </a:r>
                      <a:r>
                        <a:rPr sz="2150" dirty="0">
                          <a:solidFill>
                            <a:srgbClr val="575756"/>
                          </a:solidFill>
                          <a:latin typeface="Helvetica"/>
                          <a:cs typeface="Helvetica"/>
                        </a:rPr>
                        <a:t>and</a:t>
                      </a:r>
                      <a:r>
                        <a:rPr sz="2150" spc="-65" dirty="0">
                          <a:solidFill>
                            <a:srgbClr val="575756"/>
                          </a:solidFill>
                          <a:latin typeface="Helvetica"/>
                          <a:cs typeface="Helvetica"/>
                        </a:rPr>
                        <a:t> </a:t>
                      </a:r>
                      <a:r>
                        <a:rPr sz="2150" dirty="0">
                          <a:solidFill>
                            <a:srgbClr val="575756"/>
                          </a:solidFill>
                          <a:latin typeface="Helvetica"/>
                          <a:cs typeface="Helvetica"/>
                        </a:rPr>
                        <a:t>patient</a:t>
                      </a:r>
                      <a:r>
                        <a:rPr sz="2150" spc="-60" dirty="0">
                          <a:solidFill>
                            <a:srgbClr val="575756"/>
                          </a:solidFill>
                          <a:latin typeface="Helvetica"/>
                          <a:cs typeface="Helvetica"/>
                        </a:rPr>
                        <a:t> </a:t>
                      </a:r>
                      <a:r>
                        <a:rPr sz="2150" dirty="0">
                          <a:solidFill>
                            <a:srgbClr val="575756"/>
                          </a:solidFill>
                          <a:latin typeface="Helvetica"/>
                          <a:cs typeface="Helvetica"/>
                        </a:rPr>
                        <a:t>care</a:t>
                      </a:r>
                      <a:r>
                        <a:rPr sz="2150" spc="-65" dirty="0">
                          <a:solidFill>
                            <a:srgbClr val="575756"/>
                          </a:solidFill>
                          <a:latin typeface="Helvetica"/>
                          <a:cs typeface="Helvetica"/>
                        </a:rPr>
                        <a:t> </a:t>
                      </a:r>
                      <a:r>
                        <a:rPr sz="2150" spc="-10" dirty="0">
                          <a:solidFill>
                            <a:srgbClr val="575756"/>
                          </a:solidFill>
                          <a:latin typeface="Helvetica"/>
                          <a:cs typeface="Helvetica"/>
                        </a:rPr>
                        <a:t>shifts</a:t>
                      </a:r>
                      <a:endParaRPr sz="2150">
                        <a:latin typeface="Helvetica"/>
                        <a:cs typeface="Helvetica"/>
                      </a:endParaRPr>
                    </a:p>
                  </a:txBody>
                  <a:tcPr marL="0" marR="0" marT="151130" marB="0"/>
                </a:tc>
                <a:extLst>
                  <a:ext uri="{0D108BD9-81ED-4DB2-BD59-A6C34878D82A}">
                    <a16:rowId xmlns:a16="http://schemas.microsoft.com/office/drawing/2014/main" val="10001"/>
                  </a:ext>
                </a:extLst>
              </a:tr>
              <a:tr h="326390">
                <a:tc>
                  <a:txBody>
                    <a:bodyPr/>
                    <a:lstStyle/>
                    <a:p>
                      <a:pPr marL="207010">
                        <a:lnSpc>
                          <a:spcPts val="2295"/>
                        </a:lnSpc>
                      </a:pPr>
                      <a:r>
                        <a:rPr sz="2150" dirty="0">
                          <a:solidFill>
                            <a:srgbClr val="575756"/>
                          </a:solidFill>
                          <a:latin typeface="Helvetica"/>
                          <a:cs typeface="Helvetica"/>
                        </a:rPr>
                        <a:t>careers</a:t>
                      </a:r>
                      <a:r>
                        <a:rPr sz="2150" spc="-80" dirty="0">
                          <a:solidFill>
                            <a:srgbClr val="575756"/>
                          </a:solidFill>
                          <a:latin typeface="Helvetica"/>
                          <a:cs typeface="Helvetica"/>
                        </a:rPr>
                        <a:t> </a:t>
                      </a:r>
                      <a:r>
                        <a:rPr sz="2150" spc="-25" dirty="0">
                          <a:solidFill>
                            <a:srgbClr val="575756"/>
                          </a:solidFill>
                          <a:latin typeface="Helvetica"/>
                          <a:cs typeface="Helvetica"/>
                        </a:rPr>
                        <a:t>and</a:t>
                      </a:r>
                      <a:endParaRPr sz="2150">
                        <a:latin typeface="Helvetica"/>
                        <a:cs typeface="Helvetica"/>
                      </a:endParaRPr>
                    </a:p>
                  </a:txBody>
                  <a:tcPr marL="0" marR="0" marT="0" marB="0"/>
                </a:tc>
                <a:tc>
                  <a:txBody>
                    <a:bodyPr/>
                    <a:lstStyle/>
                    <a:p>
                      <a:pPr marL="353060">
                        <a:lnSpc>
                          <a:spcPts val="2295"/>
                        </a:lnSpc>
                      </a:pPr>
                      <a:r>
                        <a:rPr sz="2150" dirty="0">
                          <a:solidFill>
                            <a:srgbClr val="575756"/>
                          </a:solidFill>
                          <a:latin typeface="Helvetica"/>
                          <a:cs typeface="Helvetica"/>
                        </a:rPr>
                        <a:t>employment</a:t>
                      </a:r>
                      <a:r>
                        <a:rPr sz="2150" spc="-90" dirty="0">
                          <a:solidFill>
                            <a:srgbClr val="575756"/>
                          </a:solidFill>
                          <a:latin typeface="Helvetica"/>
                          <a:cs typeface="Helvetica"/>
                        </a:rPr>
                        <a:t> </a:t>
                      </a:r>
                      <a:r>
                        <a:rPr sz="2150" dirty="0">
                          <a:solidFill>
                            <a:srgbClr val="575756"/>
                          </a:solidFill>
                          <a:latin typeface="Helvetica"/>
                          <a:cs typeface="Helvetica"/>
                        </a:rPr>
                        <a:t>and</a:t>
                      </a:r>
                      <a:r>
                        <a:rPr sz="2150" spc="-85" dirty="0">
                          <a:solidFill>
                            <a:srgbClr val="575756"/>
                          </a:solidFill>
                          <a:latin typeface="Helvetica"/>
                          <a:cs typeface="Helvetica"/>
                        </a:rPr>
                        <a:t> </a:t>
                      </a:r>
                      <a:r>
                        <a:rPr sz="2150" spc="-10" dirty="0">
                          <a:solidFill>
                            <a:srgbClr val="575756"/>
                          </a:solidFill>
                          <a:latin typeface="Helvetica"/>
                          <a:cs typeface="Helvetica"/>
                        </a:rPr>
                        <a:t>leadership</a:t>
                      </a:r>
                      <a:endParaRPr sz="2150">
                        <a:latin typeface="Helvetica"/>
                        <a:cs typeface="Helvetica"/>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marL="273685">
                        <a:lnSpc>
                          <a:spcPts val="2295"/>
                        </a:lnSpc>
                      </a:pPr>
                      <a:r>
                        <a:rPr sz="2150" dirty="0">
                          <a:solidFill>
                            <a:srgbClr val="575756"/>
                          </a:solidFill>
                          <a:latin typeface="Helvetica"/>
                          <a:cs typeface="Helvetica"/>
                        </a:rPr>
                        <a:t>to</a:t>
                      </a:r>
                      <a:r>
                        <a:rPr sz="2150" spc="-65" dirty="0">
                          <a:solidFill>
                            <a:srgbClr val="575756"/>
                          </a:solidFill>
                          <a:latin typeface="Helvetica"/>
                          <a:cs typeface="Helvetica"/>
                        </a:rPr>
                        <a:t> </a:t>
                      </a:r>
                      <a:r>
                        <a:rPr sz="2150" dirty="0">
                          <a:solidFill>
                            <a:srgbClr val="575756"/>
                          </a:solidFill>
                          <a:latin typeface="Helvetica"/>
                          <a:cs typeface="Helvetica"/>
                        </a:rPr>
                        <a:t>a</a:t>
                      </a:r>
                      <a:r>
                        <a:rPr sz="2150" spc="-65" dirty="0">
                          <a:solidFill>
                            <a:srgbClr val="575756"/>
                          </a:solidFill>
                          <a:latin typeface="Helvetica"/>
                          <a:cs typeface="Helvetica"/>
                        </a:rPr>
                        <a:t> </a:t>
                      </a:r>
                      <a:r>
                        <a:rPr sz="2150" dirty="0">
                          <a:solidFill>
                            <a:srgbClr val="575756"/>
                          </a:solidFill>
                          <a:latin typeface="Helvetica"/>
                          <a:cs typeface="Helvetica"/>
                        </a:rPr>
                        <a:t>community</a:t>
                      </a:r>
                      <a:r>
                        <a:rPr sz="2150" spc="-65" dirty="0">
                          <a:solidFill>
                            <a:srgbClr val="575756"/>
                          </a:solidFill>
                          <a:latin typeface="Helvetica"/>
                          <a:cs typeface="Helvetica"/>
                        </a:rPr>
                        <a:t> </a:t>
                      </a:r>
                      <a:r>
                        <a:rPr sz="2150" dirty="0">
                          <a:solidFill>
                            <a:srgbClr val="575756"/>
                          </a:solidFill>
                          <a:latin typeface="Helvetica"/>
                          <a:cs typeface="Helvetica"/>
                        </a:rPr>
                        <a:t>based</a:t>
                      </a:r>
                      <a:r>
                        <a:rPr sz="2150" spc="-65" dirty="0">
                          <a:solidFill>
                            <a:srgbClr val="575756"/>
                          </a:solidFill>
                          <a:latin typeface="Helvetica"/>
                          <a:cs typeface="Helvetica"/>
                        </a:rPr>
                        <a:t> </a:t>
                      </a:r>
                      <a:r>
                        <a:rPr sz="2150" dirty="0">
                          <a:solidFill>
                            <a:srgbClr val="575756"/>
                          </a:solidFill>
                          <a:latin typeface="Helvetica"/>
                          <a:cs typeface="Helvetica"/>
                        </a:rPr>
                        <a:t>approach</a:t>
                      </a:r>
                      <a:r>
                        <a:rPr sz="2150" spc="-60" dirty="0">
                          <a:solidFill>
                            <a:srgbClr val="575756"/>
                          </a:solidFill>
                          <a:latin typeface="Helvetica"/>
                          <a:cs typeface="Helvetica"/>
                        </a:rPr>
                        <a:t> </a:t>
                      </a:r>
                      <a:r>
                        <a:rPr sz="2150" dirty="0">
                          <a:solidFill>
                            <a:srgbClr val="575756"/>
                          </a:solidFill>
                          <a:latin typeface="Helvetica"/>
                          <a:cs typeface="Helvetica"/>
                        </a:rPr>
                        <a:t>it</a:t>
                      </a:r>
                      <a:r>
                        <a:rPr sz="2150" spc="-65" dirty="0">
                          <a:solidFill>
                            <a:srgbClr val="575756"/>
                          </a:solidFill>
                          <a:latin typeface="Helvetica"/>
                          <a:cs typeface="Helvetica"/>
                        </a:rPr>
                        <a:t> </a:t>
                      </a:r>
                      <a:r>
                        <a:rPr sz="2150" spc="-25" dirty="0">
                          <a:solidFill>
                            <a:srgbClr val="575756"/>
                          </a:solidFill>
                          <a:latin typeface="Helvetica"/>
                          <a:cs typeface="Helvetica"/>
                        </a:rPr>
                        <a:t>is</a:t>
                      </a:r>
                      <a:endParaRPr sz="2150">
                        <a:latin typeface="Helvetica"/>
                        <a:cs typeface="Helvetica"/>
                      </a:endParaRPr>
                    </a:p>
                  </a:txBody>
                  <a:tcPr marL="0" marR="0" marT="0" marB="0"/>
                </a:tc>
                <a:extLst>
                  <a:ext uri="{0D108BD9-81ED-4DB2-BD59-A6C34878D82A}">
                    <a16:rowId xmlns:a16="http://schemas.microsoft.com/office/drawing/2014/main" val="10002"/>
                  </a:ext>
                </a:extLst>
              </a:tr>
              <a:tr h="326390">
                <a:tc>
                  <a:txBody>
                    <a:bodyPr/>
                    <a:lstStyle/>
                    <a:p>
                      <a:pPr marL="207010">
                        <a:lnSpc>
                          <a:spcPts val="2295"/>
                        </a:lnSpc>
                      </a:pPr>
                      <a:r>
                        <a:rPr sz="2150" spc="-10" dirty="0">
                          <a:solidFill>
                            <a:srgbClr val="575756"/>
                          </a:solidFill>
                          <a:latin typeface="Helvetica"/>
                          <a:cs typeface="Helvetica"/>
                        </a:rPr>
                        <a:t>leadership</a:t>
                      </a:r>
                      <a:endParaRPr sz="2150">
                        <a:latin typeface="Helvetica"/>
                        <a:cs typeface="Helvetica"/>
                      </a:endParaRPr>
                    </a:p>
                  </a:txBody>
                  <a:tcPr marL="0" marR="0" marT="0" marB="0"/>
                </a:tc>
                <a:tc>
                  <a:txBody>
                    <a:bodyPr/>
                    <a:lstStyle/>
                    <a:p>
                      <a:pPr marL="353060">
                        <a:lnSpc>
                          <a:spcPts val="2295"/>
                        </a:lnSpc>
                      </a:pPr>
                      <a:r>
                        <a:rPr sz="2150" spc="-10" dirty="0">
                          <a:solidFill>
                            <a:srgbClr val="575756"/>
                          </a:solidFill>
                          <a:latin typeface="Helvetica"/>
                          <a:cs typeface="Helvetica"/>
                        </a:rPr>
                        <a:t>opportunities</a:t>
                      </a:r>
                      <a:endParaRPr sz="2150">
                        <a:latin typeface="Helvetica"/>
                        <a:cs typeface="Helvetica"/>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marL="273685">
                        <a:lnSpc>
                          <a:spcPts val="2295"/>
                        </a:lnSpc>
                      </a:pPr>
                      <a:r>
                        <a:rPr sz="2150" dirty="0">
                          <a:solidFill>
                            <a:srgbClr val="575756"/>
                          </a:solidFill>
                          <a:latin typeface="Helvetica"/>
                          <a:cs typeface="Helvetica"/>
                        </a:rPr>
                        <a:t>important</a:t>
                      </a:r>
                      <a:r>
                        <a:rPr sz="2150" spc="-90" dirty="0">
                          <a:solidFill>
                            <a:srgbClr val="575756"/>
                          </a:solidFill>
                          <a:latin typeface="Helvetica"/>
                          <a:cs typeface="Helvetica"/>
                        </a:rPr>
                        <a:t> </a:t>
                      </a:r>
                      <a:r>
                        <a:rPr sz="2150" dirty="0">
                          <a:solidFill>
                            <a:srgbClr val="575756"/>
                          </a:solidFill>
                          <a:latin typeface="Helvetica"/>
                          <a:cs typeface="Helvetica"/>
                        </a:rPr>
                        <a:t>that</a:t>
                      </a:r>
                      <a:r>
                        <a:rPr sz="2150" spc="-90" dirty="0">
                          <a:solidFill>
                            <a:srgbClr val="575756"/>
                          </a:solidFill>
                          <a:latin typeface="Helvetica"/>
                          <a:cs typeface="Helvetica"/>
                        </a:rPr>
                        <a:t> </a:t>
                      </a:r>
                      <a:r>
                        <a:rPr sz="2150" dirty="0">
                          <a:solidFill>
                            <a:srgbClr val="575756"/>
                          </a:solidFill>
                          <a:latin typeface="Helvetica"/>
                          <a:cs typeface="Helvetica"/>
                        </a:rPr>
                        <a:t>general</a:t>
                      </a:r>
                      <a:r>
                        <a:rPr sz="2150" spc="-90" dirty="0">
                          <a:solidFill>
                            <a:srgbClr val="575756"/>
                          </a:solidFill>
                          <a:latin typeface="Helvetica"/>
                          <a:cs typeface="Helvetica"/>
                        </a:rPr>
                        <a:t> </a:t>
                      </a:r>
                      <a:r>
                        <a:rPr sz="2150" dirty="0">
                          <a:solidFill>
                            <a:srgbClr val="575756"/>
                          </a:solidFill>
                          <a:latin typeface="Helvetica"/>
                          <a:cs typeface="Helvetica"/>
                        </a:rPr>
                        <a:t>practice</a:t>
                      </a:r>
                      <a:r>
                        <a:rPr sz="2150" spc="-90" dirty="0">
                          <a:solidFill>
                            <a:srgbClr val="575756"/>
                          </a:solidFill>
                          <a:latin typeface="Helvetica"/>
                          <a:cs typeface="Helvetica"/>
                        </a:rPr>
                        <a:t> </a:t>
                      </a:r>
                      <a:r>
                        <a:rPr sz="2150" spc="-10" dirty="0">
                          <a:solidFill>
                            <a:srgbClr val="575756"/>
                          </a:solidFill>
                          <a:latin typeface="Helvetica"/>
                          <a:cs typeface="Helvetica"/>
                        </a:rPr>
                        <a:t>leads</a:t>
                      </a:r>
                      <a:endParaRPr sz="2150">
                        <a:latin typeface="Helvetica"/>
                        <a:cs typeface="Helvetica"/>
                      </a:endParaRPr>
                    </a:p>
                  </a:txBody>
                  <a:tcPr marL="0" marR="0" marT="0" marB="0"/>
                </a:tc>
                <a:extLst>
                  <a:ext uri="{0D108BD9-81ED-4DB2-BD59-A6C34878D82A}">
                    <a16:rowId xmlns:a16="http://schemas.microsoft.com/office/drawing/2014/main" val="10003"/>
                  </a:ext>
                </a:extLst>
              </a:tr>
              <a:tr h="326390">
                <a:tc>
                  <a:txBody>
                    <a:bodyPr/>
                    <a:lstStyle/>
                    <a:p>
                      <a:pPr marL="207010">
                        <a:lnSpc>
                          <a:spcPts val="2295"/>
                        </a:lnSpc>
                      </a:pPr>
                      <a:r>
                        <a:rPr sz="2150" spc="-10" dirty="0">
                          <a:solidFill>
                            <a:srgbClr val="575756"/>
                          </a:solidFill>
                          <a:latin typeface="Helvetica"/>
                          <a:cs typeface="Helvetica"/>
                        </a:rPr>
                        <a:t>opportunities</a:t>
                      </a:r>
                      <a:endParaRPr sz="2150">
                        <a:latin typeface="Helvetica"/>
                        <a:cs typeface="Helvetica"/>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marL="273685">
                        <a:lnSpc>
                          <a:spcPts val="2295"/>
                        </a:lnSpc>
                      </a:pPr>
                      <a:r>
                        <a:rPr sz="2150" dirty="0">
                          <a:solidFill>
                            <a:srgbClr val="575756"/>
                          </a:solidFill>
                          <a:latin typeface="Helvetica"/>
                          <a:cs typeface="Helvetica"/>
                        </a:rPr>
                        <a:t>this</a:t>
                      </a:r>
                      <a:r>
                        <a:rPr sz="2150" spc="-90" dirty="0">
                          <a:solidFill>
                            <a:srgbClr val="575756"/>
                          </a:solidFill>
                          <a:latin typeface="Helvetica"/>
                          <a:cs typeface="Helvetica"/>
                        </a:rPr>
                        <a:t> </a:t>
                      </a:r>
                      <a:r>
                        <a:rPr sz="2150" dirty="0">
                          <a:solidFill>
                            <a:srgbClr val="575756"/>
                          </a:solidFill>
                          <a:latin typeface="Helvetica"/>
                          <a:cs typeface="Helvetica"/>
                        </a:rPr>
                        <a:t>change.</a:t>
                      </a:r>
                      <a:r>
                        <a:rPr sz="2150" spc="-90" dirty="0">
                          <a:solidFill>
                            <a:srgbClr val="575756"/>
                          </a:solidFill>
                          <a:latin typeface="Helvetica"/>
                          <a:cs typeface="Helvetica"/>
                        </a:rPr>
                        <a:t> </a:t>
                      </a:r>
                      <a:r>
                        <a:rPr sz="2150" dirty="0">
                          <a:solidFill>
                            <a:srgbClr val="575756"/>
                          </a:solidFill>
                          <a:latin typeface="Helvetica"/>
                          <a:cs typeface="Helvetica"/>
                        </a:rPr>
                        <a:t>Innovative</a:t>
                      </a:r>
                      <a:r>
                        <a:rPr sz="2150" spc="-90" dirty="0">
                          <a:solidFill>
                            <a:srgbClr val="575756"/>
                          </a:solidFill>
                          <a:latin typeface="Helvetica"/>
                          <a:cs typeface="Helvetica"/>
                        </a:rPr>
                        <a:t> </a:t>
                      </a:r>
                      <a:r>
                        <a:rPr sz="2150" spc="-10" dirty="0">
                          <a:solidFill>
                            <a:srgbClr val="575756"/>
                          </a:solidFill>
                          <a:latin typeface="Helvetica"/>
                          <a:cs typeface="Helvetica"/>
                        </a:rPr>
                        <a:t>contracting</a:t>
                      </a:r>
                      <a:endParaRPr sz="2150">
                        <a:latin typeface="Helvetica"/>
                        <a:cs typeface="Helvetica"/>
                      </a:endParaRPr>
                    </a:p>
                  </a:txBody>
                  <a:tcPr marL="0" marR="0" marT="0" marB="0"/>
                </a:tc>
                <a:extLst>
                  <a:ext uri="{0D108BD9-81ED-4DB2-BD59-A6C34878D82A}">
                    <a16:rowId xmlns:a16="http://schemas.microsoft.com/office/drawing/2014/main" val="10004"/>
                  </a:ext>
                </a:extLst>
              </a:tr>
              <a:tr h="326390">
                <a:tc>
                  <a:txBody>
                    <a:bodyPr/>
                    <a:lstStyle/>
                    <a:p>
                      <a:pPr>
                        <a:lnSpc>
                          <a:spcPct val="100000"/>
                        </a:lnSpc>
                      </a:pPr>
                      <a:endParaRPr sz="2000">
                        <a:latin typeface="Times New Roman"/>
                        <a:cs typeface="Times New Roman"/>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marL="273685">
                        <a:lnSpc>
                          <a:spcPts val="2295"/>
                        </a:lnSpc>
                      </a:pPr>
                      <a:r>
                        <a:rPr sz="2150" dirty="0">
                          <a:solidFill>
                            <a:srgbClr val="575756"/>
                          </a:solidFill>
                          <a:latin typeface="Helvetica"/>
                          <a:cs typeface="Helvetica"/>
                        </a:rPr>
                        <a:t>and</a:t>
                      </a:r>
                      <a:r>
                        <a:rPr sz="2150" spc="-75" dirty="0">
                          <a:solidFill>
                            <a:srgbClr val="575756"/>
                          </a:solidFill>
                          <a:latin typeface="Helvetica"/>
                          <a:cs typeface="Helvetica"/>
                        </a:rPr>
                        <a:t> </a:t>
                      </a:r>
                      <a:r>
                        <a:rPr sz="2150" dirty="0">
                          <a:solidFill>
                            <a:srgbClr val="575756"/>
                          </a:solidFill>
                          <a:latin typeface="Helvetica"/>
                          <a:cs typeface="Helvetica"/>
                        </a:rPr>
                        <a:t>flexible</a:t>
                      </a:r>
                      <a:r>
                        <a:rPr sz="2150" spc="-75" dirty="0">
                          <a:solidFill>
                            <a:srgbClr val="575756"/>
                          </a:solidFill>
                          <a:latin typeface="Helvetica"/>
                          <a:cs typeface="Helvetica"/>
                        </a:rPr>
                        <a:t> </a:t>
                      </a:r>
                      <a:r>
                        <a:rPr sz="2150" dirty="0">
                          <a:solidFill>
                            <a:srgbClr val="575756"/>
                          </a:solidFill>
                          <a:latin typeface="Helvetica"/>
                          <a:cs typeface="Helvetica"/>
                        </a:rPr>
                        <a:t>working</a:t>
                      </a:r>
                      <a:r>
                        <a:rPr sz="2150" spc="-75" dirty="0">
                          <a:solidFill>
                            <a:srgbClr val="575756"/>
                          </a:solidFill>
                          <a:latin typeface="Helvetica"/>
                          <a:cs typeface="Helvetica"/>
                        </a:rPr>
                        <a:t> </a:t>
                      </a:r>
                      <a:r>
                        <a:rPr sz="2150" dirty="0">
                          <a:solidFill>
                            <a:srgbClr val="575756"/>
                          </a:solidFill>
                          <a:latin typeface="Helvetica"/>
                          <a:cs typeface="Helvetica"/>
                        </a:rPr>
                        <a:t>will</a:t>
                      </a:r>
                      <a:r>
                        <a:rPr sz="2150" spc="-75" dirty="0">
                          <a:solidFill>
                            <a:srgbClr val="575756"/>
                          </a:solidFill>
                          <a:latin typeface="Helvetica"/>
                          <a:cs typeface="Helvetica"/>
                        </a:rPr>
                        <a:t> </a:t>
                      </a:r>
                      <a:r>
                        <a:rPr sz="2150" dirty="0">
                          <a:solidFill>
                            <a:srgbClr val="575756"/>
                          </a:solidFill>
                          <a:latin typeface="Helvetica"/>
                          <a:cs typeface="Helvetica"/>
                        </a:rPr>
                        <a:t>offer</a:t>
                      </a:r>
                      <a:r>
                        <a:rPr sz="2150" spc="-75" dirty="0">
                          <a:solidFill>
                            <a:srgbClr val="575756"/>
                          </a:solidFill>
                          <a:latin typeface="Helvetica"/>
                          <a:cs typeface="Helvetica"/>
                        </a:rPr>
                        <a:t> </a:t>
                      </a:r>
                      <a:r>
                        <a:rPr sz="2150" spc="-25" dirty="0">
                          <a:solidFill>
                            <a:srgbClr val="575756"/>
                          </a:solidFill>
                          <a:latin typeface="Helvetica"/>
                          <a:cs typeface="Helvetica"/>
                        </a:rPr>
                        <a:t>the</a:t>
                      </a:r>
                      <a:endParaRPr sz="2150">
                        <a:latin typeface="Helvetica"/>
                        <a:cs typeface="Helvetica"/>
                      </a:endParaRPr>
                    </a:p>
                  </a:txBody>
                  <a:tcPr marL="0" marR="0" marT="0" marB="0"/>
                </a:tc>
                <a:extLst>
                  <a:ext uri="{0D108BD9-81ED-4DB2-BD59-A6C34878D82A}">
                    <a16:rowId xmlns:a16="http://schemas.microsoft.com/office/drawing/2014/main" val="10005"/>
                  </a:ext>
                </a:extLst>
              </a:tr>
              <a:tr h="326390">
                <a:tc>
                  <a:txBody>
                    <a:bodyPr/>
                    <a:lstStyle/>
                    <a:p>
                      <a:pPr>
                        <a:lnSpc>
                          <a:spcPct val="100000"/>
                        </a:lnSpc>
                      </a:pPr>
                      <a:endParaRPr sz="2000">
                        <a:latin typeface="Times New Roman"/>
                        <a:cs typeface="Times New Roman"/>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marL="273685">
                        <a:lnSpc>
                          <a:spcPts val="2295"/>
                        </a:lnSpc>
                      </a:pPr>
                      <a:r>
                        <a:rPr sz="2150" dirty="0">
                          <a:solidFill>
                            <a:srgbClr val="575756"/>
                          </a:solidFill>
                          <a:latin typeface="Helvetica"/>
                          <a:cs typeface="Helvetica"/>
                        </a:rPr>
                        <a:t>opportunity</a:t>
                      </a:r>
                      <a:r>
                        <a:rPr sz="2150" spc="-65" dirty="0">
                          <a:solidFill>
                            <a:srgbClr val="575756"/>
                          </a:solidFill>
                          <a:latin typeface="Helvetica"/>
                          <a:cs typeface="Helvetica"/>
                        </a:rPr>
                        <a:t> </a:t>
                      </a:r>
                      <a:r>
                        <a:rPr sz="2150" dirty="0">
                          <a:solidFill>
                            <a:srgbClr val="575756"/>
                          </a:solidFill>
                          <a:latin typeface="Helvetica"/>
                          <a:cs typeface="Helvetica"/>
                        </a:rPr>
                        <a:t>for</a:t>
                      </a:r>
                      <a:r>
                        <a:rPr sz="2150" spc="-60" dirty="0">
                          <a:solidFill>
                            <a:srgbClr val="575756"/>
                          </a:solidFill>
                          <a:latin typeface="Helvetica"/>
                          <a:cs typeface="Helvetica"/>
                        </a:rPr>
                        <a:t> </a:t>
                      </a:r>
                      <a:r>
                        <a:rPr sz="2150" dirty="0">
                          <a:solidFill>
                            <a:srgbClr val="575756"/>
                          </a:solidFill>
                          <a:latin typeface="Helvetica"/>
                          <a:cs typeface="Helvetica"/>
                        </a:rPr>
                        <a:t>those</a:t>
                      </a:r>
                      <a:r>
                        <a:rPr sz="2150" spc="-60" dirty="0">
                          <a:solidFill>
                            <a:srgbClr val="575756"/>
                          </a:solidFill>
                          <a:latin typeface="Helvetica"/>
                          <a:cs typeface="Helvetica"/>
                        </a:rPr>
                        <a:t> </a:t>
                      </a:r>
                      <a:r>
                        <a:rPr sz="2150" dirty="0">
                          <a:solidFill>
                            <a:srgbClr val="575756"/>
                          </a:solidFill>
                          <a:latin typeface="Helvetica"/>
                          <a:cs typeface="Helvetica"/>
                        </a:rPr>
                        <a:t>in</a:t>
                      </a:r>
                      <a:r>
                        <a:rPr sz="2150" spc="-65" dirty="0">
                          <a:solidFill>
                            <a:srgbClr val="575756"/>
                          </a:solidFill>
                          <a:latin typeface="Helvetica"/>
                          <a:cs typeface="Helvetica"/>
                        </a:rPr>
                        <a:t> </a:t>
                      </a:r>
                      <a:r>
                        <a:rPr sz="2150" spc="-10" dirty="0">
                          <a:solidFill>
                            <a:srgbClr val="575756"/>
                          </a:solidFill>
                          <a:latin typeface="Helvetica"/>
                          <a:cs typeface="Helvetica"/>
                        </a:rPr>
                        <a:t>general</a:t>
                      </a:r>
                      <a:endParaRPr sz="2150">
                        <a:latin typeface="Helvetica"/>
                        <a:cs typeface="Helvetica"/>
                      </a:endParaRPr>
                    </a:p>
                  </a:txBody>
                  <a:tcPr marL="0" marR="0" marT="0" marB="0"/>
                </a:tc>
                <a:extLst>
                  <a:ext uri="{0D108BD9-81ED-4DB2-BD59-A6C34878D82A}">
                    <a16:rowId xmlns:a16="http://schemas.microsoft.com/office/drawing/2014/main" val="10006"/>
                  </a:ext>
                </a:extLst>
              </a:tr>
              <a:tr h="326390">
                <a:tc>
                  <a:txBody>
                    <a:bodyPr/>
                    <a:lstStyle/>
                    <a:p>
                      <a:pPr>
                        <a:lnSpc>
                          <a:spcPct val="100000"/>
                        </a:lnSpc>
                      </a:pPr>
                      <a:endParaRPr sz="2000">
                        <a:latin typeface="Times New Roman"/>
                        <a:cs typeface="Times New Roman"/>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marL="273685">
                        <a:lnSpc>
                          <a:spcPts val="2295"/>
                        </a:lnSpc>
                      </a:pPr>
                      <a:r>
                        <a:rPr sz="2150" dirty="0">
                          <a:solidFill>
                            <a:srgbClr val="575756"/>
                          </a:solidFill>
                          <a:latin typeface="Helvetica"/>
                          <a:cs typeface="Helvetica"/>
                        </a:rPr>
                        <a:t>practice</a:t>
                      </a:r>
                      <a:r>
                        <a:rPr sz="2150" spc="-60" dirty="0">
                          <a:solidFill>
                            <a:srgbClr val="575756"/>
                          </a:solidFill>
                          <a:latin typeface="Helvetica"/>
                          <a:cs typeface="Helvetica"/>
                        </a:rPr>
                        <a:t> </a:t>
                      </a:r>
                      <a:r>
                        <a:rPr sz="2150" dirty="0">
                          <a:solidFill>
                            <a:srgbClr val="575756"/>
                          </a:solidFill>
                          <a:latin typeface="Helvetica"/>
                          <a:cs typeface="Helvetica"/>
                        </a:rPr>
                        <a:t>to</a:t>
                      </a:r>
                      <a:r>
                        <a:rPr sz="2150" spc="-55" dirty="0">
                          <a:solidFill>
                            <a:srgbClr val="575756"/>
                          </a:solidFill>
                          <a:latin typeface="Helvetica"/>
                          <a:cs typeface="Helvetica"/>
                        </a:rPr>
                        <a:t> </a:t>
                      </a:r>
                      <a:r>
                        <a:rPr sz="2150" dirty="0">
                          <a:solidFill>
                            <a:srgbClr val="575756"/>
                          </a:solidFill>
                          <a:latin typeface="Helvetica"/>
                          <a:cs typeface="Helvetica"/>
                        </a:rPr>
                        <a:t>lead</a:t>
                      </a:r>
                      <a:r>
                        <a:rPr sz="2150" spc="-55" dirty="0">
                          <a:solidFill>
                            <a:srgbClr val="575756"/>
                          </a:solidFill>
                          <a:latin typeface="Helvetica"/>
                          <a:cs typeface="Helvetica"/>
                        </a:rPr>
                        <a:t> </a:t>
                      </a:r>
                      <a:r>
                        <a:rPr sz="2150" dirty="0">
                          <a:solidFill>
                            <a:srgbClr val="575756"/>
                          </a:solidFill>
                          <a:latin typeface="Helvetica"/>
                          <a:cs typeface="Helvetica"/>
                        </a:rPr>
                        <a:t>on</a:t>
                      </a:r>
                      <a:r>
                        <a:rPr sz="2150" spc="-60" dirty="0">
                          <a:solidFill>
                            <a:srgbClr val="575756"/>
                          </a:solidFill>
                          <a:latin typeface="Helvetica"/>
                          <a:cs typeface="Helvetica"/>
                        </a:rPr>
                        <a:t> </a:t>
                      </a:r>
                      <a:r>
                        <a:rPr sz="2150" dirty="0">
                          <a:solidFill>
                            <a:srgbClr val="575756"/>
                          </a:solidFill>
                          <a:latin typeface="Helvetica"/>
                          <a:cs typeface="Helvetica"/>
                        </a:rPr>
                        <a:t>the</a:t>
                      </a:r>
                      <a:r>
                        <a:rPr sz="2150" spc="-55" dirty="0">
                          <a:solidFill>
                            <a:srgbClr val="575756"/>
                          </a:solidFill>
                          <a:latin typeface="Helvetica"/>
                          <a:cs typeface="Helvetica"/>
                        </a:rPr>
                        <a:t> </a:t>
                      </a:r>
                      <a:r>
                        <a:rPr sz="2150" spc="-10" dirty="0">
                          <a:solidFill>
                            <a:srgbClr val="575756"/>
                          </a:solidFill>
                          <a:latin typeface="Helvetica"/>
                          <a:cs typeface="Helvetica"/>
                        </a:rPr>
                        <a:t>transformation</a:t>
                      </a:r>
                      <a:endParaRPr sz="2150">
                        <a:latin typeface="Helvetica"/>
                        <a:cs typeface="Helvetica"/>
                      </a:endParaRPr>
                    </a:p>
                  </a:txBody>
                  <a:tcPr marL="0" marR="0" marT="0" marB="0"/>
                </a:tc>
                <a:extLst>
                  <a:ext uri="{0D108BD9-81ED-4DB2-BD59-A6C34878D82A}">
                    <a16:rowId xmlns:a16="http://schemas.microsoft.com/office/drawing/2014/main" val="10007"/>
                  </a:ext>
                </a:extLst>
              </a:tr>
              <a:tr h="326390">
                <a:tc>
                  <a:txBody>
                    <a:bodyPr/>
                    <a:lstStyle/>
                    <a:p>
                      <a:pPr>
                        <a:lnSpc>
                          <a:spcPct val="100000"/>
                        </a:lnSpc>
                      </a:pPr>
                      <a:endParaRPr sz="2000">
                        <a:latin typeface="Times New Roman"/>
                        <a:cs typeface="Times New Roman"/>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a:lnSpc>
                          <a:spcPct val="100000"/>
                        </a:lnSpc>
                      </a:pPr>
                      <a:endParaRPr sz="2000">
                        <a:latin typeface="Times New Roman"/>
                        <a:cs typeface="Times New Roman"/>
                      </a:endParaRPr>
                    </a:p>
                  </a:txBody>
                  <a:tcPr marL="0" marR="0" marT="0" marB="0"/>
                </a:tc>
                <a:tc>
                  <a:txBody>
                    <a:bodyPr/>
                    <a:lstStyle/>
                    <a:p>
                      <a:pPr marL="273685">
                        <a:lnSpc>
                          <a:spcPts val="2295"/>
                        </a:lnSpc>
                      </a:pPr>
                      <a:r>
                        <a:rPr sz="2150" dirty="0">
                          <a:solidFill>
                            <a:srgbClr val="575756"/>
                          </a:solidFill>
                          <a:latin typeface="Helvetica"/>
                          <a:cs typeface="Helvetica"/>
                        </a:rPr>
                        <a:t>required</a:t>
                      </a:r>
                      <a:r>
                        <a:rPr sz="2150" spc="-60" dirty="0">
                          <a:solidFill>
                            <a:srgbClr val="575756"/>
                          </a:solidFill>
                          <a:latin typeface="Helvetica"/>
                          <a:cs typeface="Helvetica"/>
                        </a:rPr>
                        <a:t> </a:t>
                      </a:r>
                      <a:r>
                        <a:rPr sz="2150" dirty="0">
                          <a:solidFill>
                            <a:srgbClr val="575756"/>
                          </a:solidFill>
                          <a:latin typeface="Helvetica"/>
                          <a:cs typeface="Helvetica"/>
                        </a:rPr>
                        <a:t>to</a:t>
                      </a:r>
                      <a:r>
                        <a:rPr sz="2150" spc="-60" dirty="0">
                          <a:solidFill>
                            <a:srgbClr val="575756"/>
                          </a:solidFill>
                          <a:latin typeface="Helvetica"/>
                          <a:cs typeface="Helvetica"/>
                        </a:rPr>
                        <a:t> </a:t>
                      </a:r>
                      <a:r>
                        <a:rPr sz="2150" dirty="0">
                          <a:solidFill>
                            <a:srgbClr val="575756"/>
                          </a:solidFill>
                          <a:latin typeface="Helvetica"/>
                          <a:cs typeface="Helvetica"/>
                        </a:rPr>
                        <a:t>deliver</a:t>
                      </a:r>
                      <a:r>
                        <a:rPr sz="2150" spc="-60" dirty="0">
                          <a:solidFill>
                            <a:srgbClr val="575756"/>
                          </a:solidFill>
                          <a:latin typeface="Helvetica"/>
                          <a:cs typeface="Helvetica"/>
                        </a:rPr>
                        <a:t> </a:t>
                      </a:r>
                      <a:r>
                        <a:rPr sz="2150" spc="-10" dirty="0">
                          <a:solidFill>
                            <a:srgbClr val="575756"/>
                          </a:solidFill>
                          <a:latin typeface="Helvetica"/>
                          <a:cs typeface="Helvetica"/>
                        </a:rPr>
                        <a:t>healthcare</a:t>
                      </a:r>
                      <a:r>
                        <a:rPr sz="2150" spc="-55" dirty="0">
                          <a:solidFill>
                            <a:srgbClr val="575756"/>
                          </a:solidFill>
                          <a:latin typeface="Helvetica"/>
                          <a:cs typeface="Helvetica"/>
                        </a:rPr>
                        <a:t> </a:t>
                      </a:r>
                      <a:r>
                        <a:rPr sz="2150" dirty="0">
                          <a:solidFill>
                            <a:srgbClr val="575756"/>
                          </a:solidFill>
                          <a:latin typeface="Helvetica"/>
                          <a:cs typeface="Helvetica"/>
                        </a:rPr>
                        <a:t>in</a:t>
                      </a:r>
                      <a:r>
                        <a:rPr sz="2150" spc="-60" dirty="0">
                          <a:solidFill>
                            <a:srgbClr val="575756"/>
                          </a:solidFill>
                          <a:latin typeface="Helvetica"/>
                          <a:cs typeface="Helvetica"/>
                        </a:rPr>
                        <a:t> </a:t>
                      </a:r>
                      <a:r>
                        <a:rPr sz="2150" spc="-25" dirty="0">
                          <a:solidFill>
                            <a:srgbClr val="575756"/>
                          </a:solidFill>
                          <a:latin typeface="Helvetica"/>
                          <a:cs typeface="Helvetica"/>
                        </a:rPr>
                        <a:t>the</a:t>
                      </a:r>
                      <a:endParaRPr sz="2150">
                        <a:latin typeface="Helvetica"/>
                        <a:cs typeface="Helvetica"/>
                      </a:endParaRPr>
                    </a:p>
                  </a:txBody>
                  <a:tcPr marL="0" marR="0" marT="0" marB="0"/>
                </a:tc>
                <a:extLst>
                  <a:ext uri="{0D108BD9-81ED-4DB2-BD59-A6C34878D82A}">
                    <a16:rowId xmlns:a16="http://schemas.microsoft.com/office/drawing/2014/main" val="10008"/>
                  </a:ext>
                </a:extLst>
              </a:tr>
              <a:tr h="456565">
                <a:tc>
                  <a:txBody>
                    <a:bodyPr/>
                    <a:lstStyle/>
                    <a:p>
                      <a:pPr>
                        <a:lnSpc>
                          <a:spcPct val="100000"/>
                        </a:lnSpc>
                      </a:pPr>
                      <a:endParaRPr sz="2100">
                        <a:latin typeface="Times New Roman"/>
                        <a:cs typeface="Times New Roman"/>
                      </a:endParaRPr>
                    </a:p>
                  </a:txBody>
                  <a:tcPr marL="0" marR="0" marT="0" marB="0"/>
                </a:tc>
                <a:tc>
                  <a:txBody>
                    <a:bodyPr/>
                    <a:lstStyle/>
                    <a:p>
                      <a:pPr>
                        <a:lnSpc>
                          <a:spcPct val="100000"/>
                        </a:lnSpc>
                      </a:pPr>
                      <a:endParaRPr sz="2100">
                        <a:latin typeface="Times New Roman"/>
                        <a:cs typeface="Times New Roman"/>
                      </a:endParaRPr>
                    </a:p>
                  </a:txBody>
                  <a:tcPr marL="0" marR="0" marT="0" marB="0"/>
                </a:tc>
                <a:tc>
                  <a:txBody>
                    <a:bodyPr/>
                    <a:lstStyle/>
                    <a:p>
                      <a:pPr>
                        <a:lnSpc>
                          <a:spcPct val="100000"/>
                        </a:lnSpc>
                      </a:pPr>
                      <a:endParaRPr sz="2100">
                        <a:latin typeface="Times New Roman"/>
                        <a:cs typeface="Times New Roman"/>
                      </a:endParaRPr>
                    </a:p>
                  </a:txBody>
                  <a:tcPr marL="0" marR="0" marT="0" marB="0"/>
                </a:tc>
                <a:tc>
                  <a:txBody>
                    <a:bodyPr/>
                    <a:lstStyle/>
                    <a:p>
                      <a:pPr>
                        <a:lnSpc>
                          <a:spcPct val="100000"/>
                        </a:lnSpc>
                      </a:pPr>
                      <a:endParaRPr sz="2100">
                        <a:latin typeface="Times New Roman"/>
                        <a:cs typeface="Times New Roman"/>
                      </a:endParaRPr>
                    </a:p>
                  </a:txBody>
                  <a:tcPr marL="0" marR="0" marT="0" marB="0"/>
                </a:tc>
                <a:tc>
                  <a:txBody>
                    <a:bodyPr/>
                    <a:lstStyle/>
                    <a:p>
                      <a:pPr marL="273685">
                        <a:lnSpc>
                          <a:spcPts val="2295"/>
                        </a:lnSpc>
                      </a:pPr>
                      <a:r>
                        <a:rPr sz="2150" spc="-10" dirty="0">
                          <a:solidFill>
                            <a:srgbClr val="575756"/>
                          </a:solidFill>
                          <a:latin typeface="Helvetica"/>
                          <a:cs typeface="Helvetica"/>
                        </a:rPr>
                        <a:t>future</a:t>
                      </a:r>
                      <a:endParaRPr sz="2150">
                        <a:latin typeface="Helvetica"/>
                        <a:cs typeface="Helvetica"/>
                      </a:endParaRPr>
                    </a:p>
                  </a:txBody>
                  <a:tcPr marL="0" marR="0" marT="0" marB="0"/>
                </a:tc>
                <a:extLst>
                  <a:ext uri="{0D108BD9-81ED-4DB2-BD59-A6C34878D82A}">
                    <a16:rowId xmlns:a16="http://schemas.microsoft.com/office/drawing/2014/main" val="10009"/>
                  </a:ext>
                </a:extLst>
              </a:tr>
              <a:tr h="550545">
                <a:tc>
                  <a:txBody>
                    <a:bodyPr/>
                    <a:lstStyle/>
                    <a:p>
                      <a:pPr marL="207010">
                        <a:lnSpc>
                          <a:spcPct val="100000"/>
                        </a:lnSpc>
                        <a:spcBef>
                          <a:spcPts val="1475"/>
                        </a:spcBef>
                      </a:pPr>
                      <a:r>
                        <a:rPr sz="2150" dirty="0">
                          <a:solidFill>
                            <a:srgbClr val="575756"/>
                          </a:solidFill>
                          <a:latin typeface="Helvetica"/>
                          <a:cs typeface="Helvetica"/>
                        </a:rPr>
                        <a:t>Develop</a:t>
                      </a:r>
                      <a:r>
                        <a:rPr sz="2150" spc="-114" dirty="0">
                          <a:solidFill>
                            <a:srgbClr val="575756"/>
                          </a:solidFill>
                          <a:latin typeface="Helvetica"/>
                          <a:cs typeface="Helvetica"/>
                        </a:rPr>
                        <a:t> </a:t>
                      </a:r>
                      <a:r>
                        <a:rPr sz="2150" spc="-10" dirty="0">
                          <a:solidFill>
                            <a:srgbClr val="575756"/>
                          </a:solidFill>
                          <a:latin typeface="Helvetica"/>
                          <a:cs typeface="Helvetica"/>
                        </a:rPr>
                        <a:t>stronger</a:t>
                      </a:r>
                      <a:endParaRPr sz="2150">
                        <a:latin typeface="Helvetica"/>
                        <a:cs typeface="Helvetica"/>
                      </a:endParaRPr>
                    </a:p>
                  </a:txBody>
                  <a:tcPr marL="0" marR="0" marT="187325" marB="0">
                    <a:solidFill>
                      <a:srgbClr val="94C247">
                        <a:alpha val="9999"/>
                      </a:srgbClr>
                    </a:solidFill>
                  </a:tcPr>
                </a:tc>
                <a:tc>
                  <a:txBody>
                    <a:bodyPr/>
                    <a:lstStyle/>
                    <a:p>
                      <a:pPr marL="352425">
                        <a:lnSpc>
                          <a:spcPct val="100000"/>
                        </a:lnSpc>
                        <a:spcBef>
                          <a:spcPts val="1475"/>
                        </a:spcBef>
                      </a:pPr>
                      <a:r>
                        <a:rPr sz="2150" spc="-10" dirty="0">
                          <a:solidFill>
                            <a:srgbClr val="575756"/>
                          </a:solidFill>
                          <a:latin typeface="Helvetica"/>
                          <a:cs typeface="Helvetica"/>
                        </a:rPr>
                        <a:t>Commission</a:t>
                      </a:r>
                      <a:r>
                        <a:rPr sz="2150" spc="-70" dirty="0">
                          <a:solidFill>
                            <a:srgbClr val="575756"/>
                          </a:solidFill>
                          <a:latin typeface="Helvetica"/>
                          <a:cs typeface="Helvetica"/>
                        </a:rPr>
                        <a:t> </a:t>
                      </a:r>
                      <a:r>
                        <a:rPr sz="2150" spc="-10" dirty="0">
                          <a:solidFill>
                            <a:srgbClr val="575756"/>
                          </a:solidFill>
                          <a:latin typeface="Helvetica"/>
                          <a:cs typeface="Helvetica"/>
                        </a:rPr>
                        <a:t>lengthier</a:t>
                      </a:r>
                      <a:endParaRPr sz="2150">
                        <a:latin typeface="Helvetica"/>
                        <a:cs typeface="Helvetica"/>
                      </a:endParaRPr>
                    </a:p>
                  </a:txBody>
                  <a:tcPr marL="0" marR="0" marT="187325" marB="0">
                    <a:solidFill>
                      <a:srgbClr val="94C247">
                        <a:alpha val="9999"/>
                      </a:srgbClr>
                    </a:solidFill>
                  </a:tcPr>
                </a:tc>
                <a:tc>
                  <a:txBody>
                    <a:bodyPr/>
                    <a:lstStyle/>
                    <a:p>
                      <a:pPr marL="300355">
                        <a:lnSpc>
                          <a:spcPct val="100000"/>
                        </a:lnSpc>
                        <a:spcBef>
                          <a:spcPts val="1475"/>
                        </a:spcBef>
                      </a:pPr>
                      <a:r>
                        <a:rPr sz="2150" spc="-10" dirty="0">
                          <a:solidFill>
                            <a:srgbClr val="575756"/>
                          </a:solidFill>
                          <a:latin typeface="Helvetica"/>
                          <a:cs typeface="Helvetica"/>
                        </a:rPr>
                        <a:t>ICS/ICB</a:t>
                      </a:r>
                      <a:endParaRPr sz="2150">
                        <a:latin typeface="Helvetica"/>
                        <a:cs typeface="Helvetica"/>
                      </a:endParaRPr>
                    </a:p>
                  </a:txBody>
                  <a:tcPr marL="0" marR="0" marT="187325" marB="0">
                    <a:solidFill>
                      <a:srgbClr val="94C247">
                        <a:alpha val="9999"/>
                      </a:srgbClr>
                    </a:solidFill>
                  </a:tcPr>
                </a:tc>
                <a:tc>
                  <a:txBody>
                    <a:bodyPr/>
                    <a:lstStyle/>
                    <a:p>
                      <a:pPr marL="151130">
                        <a:lnSpc>
                          <a:spcPct val="100000"/>
                        </a:lnSpc>
                        <a:spcBef>
                          <a:spcPts val="1475"/>
                        </a:spcBef>
                      </a:pPr>
                      <a:r>
                        <a:rPr sz="2150" dirty="0">
                          <a:solidFill>
                            <a:srgbClr val="575756"/>
                          </a:solidFill>
                          <a:latin typeface="Helvetica"/>
                          <a:cs typeface="Helvetica"/>
                        </a:rPr>
                        <a:t>Start</a:t>
                      </a:r>
                      <a:r>
                        <a:rPr sz="2150" spc="-60" dirty="0">
                          <a:solidFill>
                            <a:srgbClr val="575756"/>
                          </a:solidFill>
                          <a:latin typeface="Helvetica"/>
                          <a:cs typeface="Helvetica"/>
                        </a:rPr>
                        <a:t> </a:t>
                      </a:r>
                      <a:r>
                        <a:rPr sz="2150" dirty="0">
                          <a:solidFill>
                            <a:srgbClr val="575756"/>
                          </a:solidFill>
                          <a:latin typeface="Helvetica"/>
                          <a:cs typeface="Helvetica"/>
                        </a:rPr>
                        <a:t>2025</a:t>
                      </a:r>
                      <a:r>
                        <a:rPr sz="2150" spc="-60" dirty="0">
                          <a:solidFill>
                            <a:srgbClr val="575756"/>
                          </a:solidFill>
                          <a:latin typeface="Helvetica"/>
                          <a:cs typeface="Helvetica"/>
                        </a:rPr>
                        <a:t> </a:t>
                      </a:r>
                      <a:r>
                        <a:rPr sz="2150" spc="-25" dirty="0">
                          <a:solidFill>
                            <a:srgbClr val="575756"/>
                          </a:solidFill>
                          <a:latin typeface="Helvetica"/>
                          <a:cs typeface="Helvetica"/>
                        </a:rPr>
                        <a:t>and</a:t>
                      </a:r>
                      <a:endParaRPr sz="2150">
                        <a:latin typeface="Helvetica"/>
                        <a:cs typeface="Helvetica"/>
                      </a:endParaRPr>
                    </a:p>
                  </a:txBody>
                  <a:tcPr marL="0" marR="0" marT="187325" marB="0">
                    <a:solidFill>
                      <a:srgbClr val="94C247">
                        <a:alpha val="9999"/>
                      </a:srgbClr>
                    </a:solidFill>
                  </a:tcPr>
                </a:tc>
                <a:tc>
                  <a:txBody>
                    <a:bodyPr/>
                    <a:lstStyle/>
                    <a:p>
                      <a:pPr marL="273685">
                        <a:lnSpc>
                          <a:spcPct val="100000"/>
                        </a:lnSpc>
                        <a:spcBef>
                          <a:spcPts val="1475"/>
                        </a:spcBef>
                      </a:pPr>
                      <a:r>
                        <a:rPr sz="2150" dirty="0">
                          <a:solidFill>
                            <a:srgbClr val="575756"/>
                          </a:solidFill>
                          <a:latin typeface="Helvetica"/>
                          <a:cs typeface="Helvetica"/>
                        </a:rPr>
                        <a:t>Longer</a:t>
                      </a:r>
                      <a:r>
                        <a:rPr sz="2150" spc="-70" dirty="0">
                          <a:solidFill>
                            <a:srgbClr val="575756"/>
                          </a:solidFill>
                          <a:latin typeface="Helvetica"/>
                          <a:cs typeface="Helvetica"/>
                        </a:rPr>
                        <a:t> </a:t>
                      </a:r>
                      <a:r>
                        <a:rPr sz="2150" dirty="0">
                          <a:solidFill>
                            <a:srgbClr val="575756"/>
                          </a:solidFill>
                          <a:latin typeface="Helvetica"/>
                          <a:cs typeface="Helvetica"/>
                        </a:rPr>
                        <a:t>term</a:t>
                      </a:r>
                      <a:r>
                        <a:rPr sz="2150" spc="-70" dirty="0">
                          <a:solidFill>
                            <a:srgbClr val="575756"/>
                          </a:solidFill>
                          <a:latin typeface="Helvetica"/>
                          <a:cs typeface="Helvetica"/>
                        </a:rPr>
                        <a:t> </a:t>
                      </a:r>
                      <a:r>
                        <a:rPr sz="2150" dirty="0">
                          <a:solidFill>
                            <a:srgbClr val="575756"/>
                          </a:solidFill>
                          <a:latin typeface="Helvetica"/>
                          <a:cs typeface="Helvetica"/>
                        </a:rPr>
                        <a:t>contracts</a:t>
                      </a:r>
                      <a:r>
                        <a:rPr sz="2150" spc="-70" dirty="0">
                          <a:solidFill>
                            <a:srgbClr val="575756"/>
                          </a:solidFill>
                          <a:latin typeface="Helvetica"/>
                          <a:cs typeface="Helvetica"/>
                        </a:rPr>
                        <a:t> </a:t>
                      </a:r>
                      <a:r>
                        <a:rPr sz="2150" dirty="0">
                          <a:solidFill>
                            <a:srgbClr val="575756"/>
                          </a:solidFill>
                          <a:latin typeface="Helvetica"/>
                          <a:cs typeface="Helvetica"/>
                        </a:rPr>
                        <a:t>allows</a:t>
                      </a:r>
                      <a:r>
                        <a:rPr sz="2150" spc="-70" dirty="0">
                          <a:solidFill>
                            <a:srgbClr val="575756"/>
                          </a:solidFill>
                          <a:latin typeface="Helvetica"/>
                          <a:cs typeface="Helvetica"/>
                        </a:rPr>
                        <a:t> </a:t>
                      </a:r>
                      <a:r>
                        <a:rPr sz="2150" spc="-25" dirty="0">
                          <a:solidFill>
                            <a:srgbClr val="575756"/>
                          </a:solidFill>
                          <a:latin typeface="Helvetica"/>
                          <a:cs typeface="Helvetica"/>
                        </a:rPr>
                        <a:t>the</a:t>
                      </a:r>
                      <a:endParaRPr sz="2150">
                        <a:latin typeface="Helvetica"/>
                        <a:cs typeface="Helvetica"/>
                      </a:endParaRPr>
                    </a:p>
                  </a:txBody>
                  <a:tcPr marL="0" marR="0" marT="187325" marB="0">
                    <a:solidFill>
                      <a:srgbClr val="94C247">
                        <a:alpha val="9999"/>
                      </a:srgbClr>
                    </a:solidFill>
                  </a:tcPr>
                </a:tc>
                <a:extLst>
                  <a:ext uri="{0D108BD9-81ED-4DB2-BD59-A6C34878D82A}">
                    <a16:rowId xmlns:a16="http://schemas.microsoft.com/office/drawing/2014/main" val="10010"/>
                  </a:ext>
                </a:extLst>
              </a:tr>
              <a:tr h="326390">
                <a:tc>
                  <a:txBody>
                    <a:bodyPr/>
                    <a:lstStyle/>
                    <a:p>
                      <a:pPr marL="207010">
                        <a:lnSpc>
                          <a:spcPts val="2295"/>
                        </a:lnSpc>
                      </a:pPr>
                      <a:r>
                        <a:rPr sz="2150" spc="-10" dirty="0">
                          <a:solidFill>
                            <a:srgbClr val="575756"/>
                          </a:solidFill>
                          <a:latin typeface="Helvetica"/>
                          <a:cs typeface="Helvetica"/>
                        </a:rPr>
                        <a:t>commissioning</a:t>
                      </a:r>
                      <a:endParaRPr sz="2150">
                        <a:latin typeface="Helvetica"/>
                        <a:cs typeface="Helvetica"/>
                      </a:endParaRPr>
                    </a:p>
                  </a:txBody>
                  <a:tcPr marL="0" marR="0" marT="0" marB="0">
                    <a:solidFill>
                      <a:srgbClr val="94C247">
                        <a:alpha val="9999"/>
                      </a:srgbClr>
                    </a:solidFill>
                  </a:tcPr>
                </a:tc>
                <a:tc>
                  <a:txBody>
                    <a:bodyPr/>
                    <a:lstStyle/>
                    <a:p>
                      <a:pPr marL="352425">
                        <a:lnSpc>
                          <a:spcPts val="2295"/>
                        </a:lnSpc>
                      </a:pPr>
                      <a:r>
                        <a:rPr sz="2150" dirty="0">
                          <a:solidFill>
                            <a:srgbClr val="575756"/>
                          </a:solidFill>
                          <a:latin typeface="Helvetica"/>
                          <a:cs typeface="Helvetica"/>
                        </a:rPr>
                        <a:t>outcomes</a:t>
                      </a:r>
                      <a:r>
                        <a:rPr sz="2150" spc="-95" dirty="0">
                          <a:solidFill>
                            <a:srgbClr val="575756"/>
                          </a:solidFill>
                          <a:latin typeface="Helvetica"/>
                          <a:cs typeface="Helvetica"/>
                        </a:rPr>
                        <a:t> </a:t>
                      </a:r>
                      <a:r>
                        <a:rPr sz="2150" dirty="0">
                          <a:solidFill>
                            <a:srgbClr val="575756"/>
                          </a:solidFill>
                          <a:latin typeface="Helvetica"/>
                          <a:cs typeface="Helvetica"/>
                        </a:rPr>
                        <a:t>based</a:t>
                      </a:r>
                      <a:r>
                        <a:rPr sz="2150" spc="-90" dirty="0">
                          <a:solidFill>
                            <a:srgbClr val="575756"/>
                          </a:solidFill>
                          <a:latin typeface="Helvetica"/>
                          <a:cs typeface="Helvetica"/>
                        </a:rPr>
                        <a:t> </a:t>
                      </a:r>
                      <a:r>
                        <a:rPr sz="2150" spc="-10" dirty="0">
                          <a:solidFill>
                            <a:srgbClr val="575756"/>
                          </a:solidFill>
                          <a:latin typeface="Helvetica"/>
                          <a:cs typeface="Helvetica"/>
                        </a:rPr>
                        <a:t>contracts</a:t>
                      </a:r>
                      <a:endParaRPr sz="2150">
                        <a:latin typeface="Helvetica"/>
                        <a:cs typeface="Helvetica"/>
                      </a:endParaRPr>
                    </a:p>
                  </a:txBody>
                  <a:tcPr marL="0" marR="0" marT="0" marB="0">
                    <a:solidFill>
                      <a:srgbClr val="94C247">
                        <a:alpha val="9999"/>
                      </a:srgbClr>
                    </a:solidFill>
                  </a:tcPr>
                </a:tc>
                <a:tc>
                  <a:txBody>
                    <a:bodyPr/>
                    <a:lstStyle/>
                    <a:p>
                      <a:pPr>
                        <a:lnSpc>
                          <a:spcPct val="100000"/>
                        </a:lnSpc>
                      </a:pPr>
                      <a:endParaRPr sz="2000">
                        <a:latin typeface="Times New Roman"/>
                        <a:cs typeface="Times New Roman"/>
                      </a:endParaRPr>
                    </a:p>
                  </a:txBody>
                  <a:tcPr marL="0" marR="0" marT="0" marB="0">
                    <a:solidFill>
                      <a:srgbClr val="94C247">
                        <a:alpha val="9999"/>
                      </a:srgbClr>
                    </a:solidFill>
                  </a:tcPr>
                </a:tc>
                <a:tc>
                  <a:txBody>
                    <a:bodyPr/>
                    <a:lstStyle/>
                    <a:p>
                      <a:pPr marL="151130">
                        <a:lnSpc>
                          <a:spcPts val="2295"/>
                        </a:lnSpc>
                      </a:pPr>
                      <a:r>
                        <a:rPr sz="2150" spc="-10" dirty="0">
                          <a:solidFill>
                            <a:srgbClr val="575756"/>
                          </a:solidFill>
                          <a:latin typeface="Helvetica"/>
                          <a:cs typeface="Helvetica"/>
                        </a:rPr>
                        <a:t>ongoing</a:t>
                      </a:r>
                      <a:endParaRPr sz="2150">
                        <a:latin typeface="Helvetica"/>
                        <a:cs typeface="Helvetica"/>
                      </a:endParaRPr>
                    </a:p>
                  </a:txBody>
                  <a:tcPr marL="0" marR="0" marT="0" marB="0">
                    <a:solidFill>
                      <a:srgbClr val="94C247">
                        <a:alpha val="9999"/>
                      </a:srgbClr>
                    </a:solidFill>
                  </a:tcPr>
                </a:tc>
                <a:tc>
                  <a:txBody>
                    <a:bodyPr/>
                    <a:lstStyle/>
                    <a:p>
                      <a:pPr marL="273685">
                        <a:lnSpc>
                          <a:spcPts val="2295"/>
                        </a:lnSpc>
                      </a:pPr>
                      <a:r>
                        <a:rPr sz="2150" dirty="0">
                          <a:solidFill>
                            <a:srgbClr val="575756"/>
                          </a:solidFill>
                          <a:latin typeface="Helvetica"/>
                          <a:cs typeface="Helvetica"/>
                        </a:rPr>
                        <a:t>provider</a:t>
                      </a:r>
                      <a:r>
                        <a:rPr sz="2150" spc="-50" dirty="0">
                          <a:solidFill>
                            <a:srgbClr val="575756"/>
                          </a:solidFill>
                          <a:latin typeface="Helvetica"/>
                          <a:cs typeface="Helvetica"/>
                        </a:rPr>
                        <a:t> </a:t>
                      </a:r>
                      <a:r>
                        <a:rPr sz="2150" dirty="0">
                          <a:solidFill>
                            <a:srgbClr val="575756"/>
                          </a:solidFill>
                          <a:latin typeface="Helvetica"/>
                          <a:cs typeface="Helvetica"/>
                        </a:rPr>
                        <a:t>to</a:t>
                      </a:r>
                      <a:r>
                        <a:rPr sz="2150" spc="-45" dirty="0">
                          <a:solidFill>
                            <a:srgbClr val="575756"/>
                          </a:solidFill>
                          <a:latin typeface="Helvetica"/>
                          <a:cs typeface="Helvetica"/>
                        </a:rPr>
                        <a:t> </a:t>
                      </a:r>
                      <a:r>
                        <a:rPr sz="2150" dirty="0">
                          <a:solidFill>
                            <a:srgbClr val="575756"/>
                          </a:solidFill>
                          <a:latin typeface="Helvetica"/>
                          <a:cs typeface="Helvetica"/>
                        </a:rPr>
                        <a:t>invest</a:t>
                      </a:r>
                      <a:r>
                        <a:rPr sz="2150" spc="-45" dirty="0">
                          <a:solidFill>
                            <a:srgbClr val="575756"/>
                          </a:solidFill>
                          <a:latin typeface="Helvetica"/>
                          <a:cs typeface="Helvetica"/>
                        </a:rPr>
                        <a:t> </a:t>
                      </a:r>
                      <a:r>
                        <a:rPr sz="2150" dirty="0">
                          <a:solidFill>
                            <a:srgbClr val="575756"/>
                          </a:solidFill>
                          <a:latin typeface="Helvetica"/>
                          <a:cs typeface="Helvetica"/>
                        </a:rPr>
                        <a:t>in</a:t>
                      </a:r>
                      <a:r>
                        <a:rPr sz="2150" spc="-45" dirty="0">
                          <a:solidFill>
                            <a:srgbClr val="575756"/>
                          </a:solidFill>
                          <a:latin typeface="Helvetica"/>
                          <a:cs typeface="Helvetica"/>
                        </a:rPr>
                        <a:t> </a:t>
                      </a:r>
                      <a:r>
                        <a:rPr sz="2150" dirty="0">
                          <a:solidFill>
                            <a:srgbClr val="575756"/>
                          </a:solidFill>
                          <a:latin typeface="Helvetica"/>
                          <a:cs typeface="Helvetica"/>
                        </a:rPr>
                        <a:t>its</a:t>
                      </a:r>
                      <a:r>
                        <a:rPr sz="2150" spc="-45" dirty="0">
                          <a:solidFill>
                            <a:srgbClr val="575756"/>
                          </a:solidFill>
                          <a:latin typeface="Helvetica"/>
                          <a:cs typeface="Helvetica"/>
                        </a:rPr>
                        <a:t> </a:t>
                      </a:r>
                      <a:r>
                        <a:rPr sz="2150" spc="-10" dirty="0">
                          <a:solidFill>
                            <a:srgbClr val="575756"/>
                          </a:solidFill>
                          <a:latin typeface="Helvetica"/>
                          <a:cs typeface="Helvetica"/>
                        </a:rPr>
                        <a:t>workforce</a:t>
                      </a:r>
                      <a:endParaRPr sz="2150">
                        <a:latin typeface="Helvetica"/>
                        <a:cs typeface="Helvetica"/>
                      </a:endParaRPr>
                    </a:p>
                  </a:txBody>
                  <a:tcPr marL="0" marR="0" marT="0" marB="0">
                    <a:solidFill>
                      <a:srgbClr val="94C247">
                        <a:alpha val="9999"/>
                      </a:srgbClr>
                    </a:solidFill>
                  </a:tcPr>
                </a:tc>
                <a:extLst>
                  <a:ext uri="{0D108BD9-81ED-4DB2-BD59-A6C34878D82A}">
                    <a16:rowId xmlns:a16="http://schemas.microsoft.com/office/drawing/2014/main" val="10011"/>
                  </a:ext>
                </a:extLst>
              </a:tr>
              <a:tr h="326390">
                <a:tc>
                  <a:txBody>
                    <a:bodyPr/>
                    <a:lstStyle/>
                    <a:p>
                      <a:pPr marL="207010">
                        <a:lnSpc>
                          <a:spcPts val="2295"/>
                        </a:lnSpc>
                      </a:pPr>
                      <a:r>
                        <a:rPr sz="2150" dirty="0">
                          <a:solidFill>
                            <a:srgbClr val="575756"/>
                          </a:solidFill>
                          <a:latin typeface="Helvetica"/>
                          <a:cs typeface="Helvetica"/>
                        </a:rPr>
                        <a:t>arrangement</a:t>
                      </a:r>
                      <a:r>
                        <a:rPr sz="2150" spc="-130" dirty="0">
                          <a:solidFill>
                            <a:srgbClr val="575756"/>
                          </a:solidFill>
                          <a:latin typeface="Helvetica"/>
                          <a:cs typeface="Helvetica"/>
                        </a:rPr>
                        <a:t> </a:t>
                      </a:r>
                      <a:r>
                        <a:rPr sz="2150" spc="-25" dirty="0">
                          <a:solidFill>
                            <a:srgbClr val="575756"/>
                          </a:solidFill>
                          <a:latin typeface="Helvetica"/>
                          <a:cs typeface="Helvetica"/>
                        </a:rPr>
                        <a:t>to</a:t>
                      </a:r>
                      <a:endParaRPr sz="2150">
                        <a:latin typeface="Helvetica"/>
                        <a:cs typeface="Helvetica"/>
                      </a:endParaRPr>
                    </a:p>
                  </a:txBody>
                  <a:tcPr marL="0" marR="0" marT="0" marB="0">
                    <a:solidFill>
                      <a:srgbClr val="94C247">
                        <a:alpha val="9999"/>
                      </a:srgbClr>
                    </a:solidFill>
                  </a:tcPr>
                </a:tc>
                <a:tc>
                  <a:txBody>
                    <a:bodyPr/>
                    <a:lstStyle/>
                    <a:p>
                      <a:pPr>
                        <a:lnSpc>
                          <a:spcPct val="100000"/>
                        </a:lnSpc>
                      </a:pPr>
                      <a:endParaRPr sz="2000">
                        <a:latin typeface="Times New Roman"/>
                        <a:cs typeface="Times New Roman"/>
                      </a:endParaRPr>
                    </a:p>
                  </a:txBody>
                  <a:tcPr marL="0" marR="0" marT="0" marB="0">
                    <a:solidFill>
                      <a:srgbClr val="94C247">
                        <a:alpha val="9999"/>
                      </a:srgbClr>
                    </a:solidFill>
                  </a:tcPr>
                </a:tc>
                <a:tc>
                  <a:txBody>
                    <a:bodyPr/>
                    <a:lstStyle/>
                    <a:p>
                      <a:pPr>
                        <a:lnSpc>
                          <a:spcPct val="100000"/>
                        </a:lnSpc>
                      </a:pPr>
                      <a:endParaRPr sz="2000">
                        <a:latin typeface="Times New Roman"/>
                        <a:cs typeface="Times New Roman"/>
                      </a:endParaRPr>
                    </a:p>
                  </a:txBody>
                  <a:tcPr marL="0" marR="0" marT="0" marB="0">
                    <a:solidFill>
                      <a:srgbClr val="94C247">
                        <a:alpha val="9999"/>
                      </a:srgbClr>
                    </a:solidFill>
                  </a:tcPr>
                </a:tc>
                <a:tc>
                  <a:txBody>
                    <a:bodyPr/>
                    <a:lstStyle/>
                    <a:p>
                      <a:pPr>
                        <a:lnSpc>
                          <a:spcPct val="100000"/>
                        </a:lnSpc>
                      </a:pPr>
                      <a:endParaRPr sz="2000">
                        <a:latin typeface="Times New Roman"/>
                        <a:cs typeface="Times New Roman"/>
                      </a:endParaRPr>
                    </a:p>
                  </a:txBody>
                  <a:tcPr marL="0" marR="0" marT="0" marB="0">
                    <a:solidFill>
                      <a:srgbClr val="94C247">
                        <a:alpha val="9999"/>
                      </a:srgbClr>
                    </a:solidFill>
                  </a:tcPr>
                </a:tc>
                <a:tc>
                  <a:txBody>
                    <a:bodyPr/>
                    <a:lstStyle/>
                    <a:p>
                      <a:pPr marL="273685">
                        <a:lnSpc>
                          <a:spcPts val="2295"/>
                        </a:lnSpc>
                      </a:pPr>
                      <a:r>
                        <a:rPr sz="2150" dirty="0">
                          <a:solidFill>
                            <a:srgbClr val="575756"/>
                          </a:solidFill>
                          <a:latin typeface="Helvetica"/>
                          <a:cs typeface="Helvetica"/>
                        </a:rPr>
                        <a:t>and</a:t>
                      </a:r>
                      <a:r>
                        <a:rPr sz="2150" spc="-85" dirty="0">
                          <a:solidFill>
                            <a:srgbClr val="575756"/>
                          </a:solidFill>
                          <a:latin typeface="Helvetica"/>
                          <a:cs typeface="Helvetica"/>
                        </a:rPr>
                        <a:t> </a:t>
                      </a:r>
                      <a:r>
                        <a:rPr sz="2150" dirty="0">
                          <a:solidFill>
                            <a:srgbClr val="575756"/>
                          </a:solidFill>
                          <a:latin typeface="Helvetica"/>
                          <a:cs typeface="Helvetica"/>
                        </a:rPr>
                        <a:t>supports</a:t>
                      </a:r>
                      <a:r>
                        <a:rPr sz="2150" spc="-85" dirty="0">
                          <a:solidFill>
                            <a:srgbClr val="575756"/>
                          </a:solidFill>
                          <a:latin typeface="Helvetica"/>
                          <a:cs typeface="Helvetica"/>
                        </a:rPr>
                        <a:t> </a:t>
                      </a:r>
                      <a:r>
                        <a:rPr sz="2150" dirty="0">
                          <a:solidFill>
                            <a:srgbClr val="575756"/>
                          </a:solidFill>
                          <a:latin typeface="Helvetica"/>
                          <a:cs typeface="Helvetica"/>
                        </a:rPr>
                        <a:t>recruitment</a:t>
                      </a:r>
                      <a:r>
                        <a:rPr sz="2150" spc="-85" dirty="0">
                          <a:solidFill>
                            <a:srgbClr val="575756"/>
                          </a:solidFill>
                          <a:latin typeface="Helvetica"/>
                          <a:cs typeface="Helvetica"/>
                        </a:rPr>
                        <a:t> </a:t>
                      </a:r>
                      <a:r>
                        <a:rPr sz="2150" spc="-25" dirty="0">
                          <a:solidFill>
                            <a:srgbClr val="575756"/>
                          </a:solidFill>
                          <a:latin typeface="Helvetica"/>
                          <a:cs typeface="Helvetica"/>
                        </a:rPr>
                        <a:t>and</a:t>
                      </a:r>
                      <a:endParaRPr sz="2150">
                        <a:latin typeface="Helvetica"/>
                        <a:cs typeface="Helvetica"/>
                      </a:endParaRPr>
                    </a:p>
                  </a:txBody>
                  <a:tcPr marL="0" marR="0" marT="0" marB="0">
                    <a:solidFill>
                      <a:srgbClr val="94C247">
                        <a:alpha val="9999"/>
                      </a:srgbClr>
                    </a:solidFill>
                  </a:tcPr>
                </a:tc>
                <a:extLst>
                  <a:ext uri="{0D108BD9-81ED-4DB2-BD59-A6C34878D82A}">
                    <a16:rowId xmlns:a16="http://schemas.microsoft.com/office/drawing/2014/main" val="10012"/>
                  </a:ext>
                </a:extLst>
              </a:tr>
              <a:tr h="326390">
                <a:tc>
                  <a:txBody>
                    <a:bodyPr/>
                    <a:lstStyle/>
                    <a:p>
                      <a:pPr marL="207010">
                        <a:lnSpc>
                          <a:spcPts val="2295"/>
                        </a:lnSpc>
                      </a:pPr>
                      <a:r>
                        <a:rPr sz="2150" dirty="0">
                          <a:solidFill>
                            <a:srgbClr val="575756"/>
                          </a:solidFill>
                          <a:latin typeface="Helvetica"/>
                          <a:cs typeface="Helvetica"/>
                        </a:rPr>
                        <a:t>provide</a:t>
                      </a:r>
                      <a:r>
                        <a:rPr sz="2150" spc="-110" dirty="0">
                          <a:solidFill>
                            <a:srgbClr val="575756"/>
                          </a:solidFill>
                          <a:latin typeface="Helvetica"/>
                          <a:cs typeface="Helvetica"/>
                        </a:rPr>
                        <a:t> </a:t>
                      </a:r>
                      <a:r>
                        <a:rPr sz="2150" spc="-10" dirty="0">
                          <a:solidFill>
                            <a:srgbClr val="575756"/>
                          </a:solidFill>
                          <a:latin typeface="Helvetica"/>
                          <a:cs typeface="Helvetica"/>
                        </a:rPr>
                        <a:t>greater</a:t>
                      </a:r>
                      <a:endParaRPr sz="2150">
                        <a:latin typeface="Helvetica"/>
                        <a:cs typeface="Helvetica"/>
                      </a:endParaRPr>
                    </a:p>
                  </a:txBody>
                  <a:tcPr marL="0" marR="0" marT="0" marB="0">
                    <a:solidFill>
                      <a:srgbClr val="94C247">
                        <a:alpha val="9999"/>
                      </a:srgbClr>
                    </a:solidFill>
                  </a:tcPr>
                </a:tc>
                <a:tc>
                  <a:txBody>
                    <a:bodyPr/>
                    <a:lstStyle/>
                    <a:p>
                      <a:pPr>
                        <a:lnSpc>
                          <a:spcPct val="100000"/>
                        </a:lnSpc>
                      </a:pPr>
                      <a:endParaRPr sz="2000">
                        <a:latin typeface="Times New Roman"/>
                        <a:cs typeface="Times New Roman"/>
                      </a:endParaRPr>
                    </a:p>
                  </a:txBody>
                  <a:tcPr marL="0" marR="0" marT="0" marB="0">
                    <a:solidFill>
                      <a:srgbClr val="94C247">
                        <a:alpha val="9999"/>
                      </a:srgbClr>
                    </a:solidFill>
                  </a:tcPr>
                </a:tc>
                <a:tc>
                  <a:txBody>
                    <a:bodyPr/>
                    <a:lstStyle/>
                    <a:p>
                      <a:pPr>
                        <a:lnSpc>
                          <a:spcPct val="100000"/>
                        </a:lnSpc>
                      </a:pPr>
                      <a:endParaRPr sz="2000">
                        <a:latin typeface="Times New Roman"/>
                        <a:cs typeface="Times New Roman"/>
                      </a:endParaRPr>
                    </a:p>
                  </a:txBody>
                  <a:tcPr marL="0" marR="0" marT="0" marB="0">
                    <a:solidFill>
                      <a:srgbClr val="94C247">
                        <a:alpha val="9999"/>
                      </a:srgbClr>
                    </a:solidFill>
                  </a:tcPr>
                </a:tc>
                <a:tc>
                  <a:txBody>
                    <a:bodyPr/>
                    <a:lstStyle/>
                    <a:p>
                      <a:pPr>
                        <a:lnSpc>
                          <a:spcPct val="100000"/>
                        </a:lnSpc>
                      </a:pPr>
                      <a:endParaRPr sz="2000">
                        <a:latin typeface="Times New Roman"/>
                        <a:cs typeface="Times New Roman"/>
                      </a:endParaRPr>
                    </a:p>
                  </a:txBody>
                  <a:tcPr marL="0" marR="0" marT="0" marB="0">
                    <a:solidFill>
                      <a:srgbClr val="94C247">
                        <a:alpha val="9999"/>
                      </a:srgbClr>
                    </a:solidFill>
                  </a:tcPr>
                </a:tc>
                <a:tc>
                  <a:txBody>
                    <a:bodyPr/>
                    <a:lstStyle/>
                    <a:p>
                      <a:pPr marL="273685">
                        <a:lnSpc>
                          <a:spcPts val="2295"/>
                        </a:lnSpc>
                      </a:pPr>
                      <a:r>
                        <a:rPr sz="2150" dirty="0">
                          <a:solidFill>
                            <a:srgbClr val="575756"/>
                          </a:solidFill>
                          <a:latin typeface="Helvetica"/>
                          <a:cs typeface="Helvetica"/>
                        </a:rPr>
                        <a:t>retention</a:t>
                      </a:r>
                      <a:r>
                        <a:rPr sz="2150" spc="-114" dirty="0">
                          <a:solidFill>
                            <a:srgbClr val="575756"/>
                          </a:solidFill>
                          <a:latin typeface="Helvetica"/>
                          <a:cs typeface="Helvetica"/>
                        </a:rPr>
                        <a:t> </a:t>
                      </a:r>
                      <a:r>
                        <a:rPr sz="2150" dirty="0">
                          <a:solidFill>
                            <a:srgbClr val="575756"/>
                          </a:solidFill>
                          <a:latin typeface="Helvetica"/>
                          <a:cs typeface="Helvetica"/>
                        </a:rPr>
                        <a:t>outcomes</a:t>
                      </a:r>
                      <a:r>
                        <a:rPr sz="2150" spc="-114" dirty="0">
                          <a:solidFill>
                            <a:srgbClr val="575756"/>
                          </a:solidFill>
                          <a:latin typeface="Helvetica"/>
                          <a:cs typeface="Helvetica"/>
                        </a:rPr>
                        <a:t> </a:t>
                      </a:r>
                      <a:r>
                        <a:rPr sz="2150" spc="-10" dirty="0">
                          <a:solidFill>
                            <a:srgbClr val="575756"/>
                          </a:solidFill>
                          <a:latin typeface="Helvetica"/>
                          <a:cs typeface="Helvetica"/>
                        </a:rPr>
                        <a:t>based</a:t>
                      </a:r>
                      <a:endParaRPr sz="2150">
                        <a:latin typeface="Helvetica"/>
                        <a:cs typeface="Helvetica"/>
                      </a:endParaRPr>
                    </a:p>
                  </a:txBody>
                  <a:tcPr marL="0" marR="0" marT="0" marB="0">
                    <a:solidFill>
                      <a:srgbClr val="94C247">
                        <a:alpha val="9999"/>
                      </a:srgbClr>
                    </a:solidFill>
                  </a:tcPr>
                </a:tc>
                <a:extLst>
                  <a:ext uri="{0D108BD9-81ED-4DB2-BD59-A6C34878D82A}">
                    <a16:rowId xmlns:a16="http://schemas.microsoft.com/office/drawing/2014/main" val="10013"/>
                  </a:ext>
                </a:extLst>
              </a:tr>
              <a:tr h="326390">
                <a:tc>
                  <a:txBody>
                    <a:bodyPr/>
                    <a:lstStyle/>
                    <a:p>
                      <a:pPr marL="207010">
                        <a:lnSpc>
                          <a:spcPts val="2295"/>
                        </a:lnSpc>
                      </a:pPr>
                      <a:r>
                        <a:rPr sz="2150" dirty="0">
                          <a:solidFill>
                            <a:srgbClr val="575756"/>
                          </a:solidFill>
                          <a:latin typeface="Helvetica"/>
                          <a:cs typeface="Helvetica"/>
                        </a:rPr>
                        <a:t>workforce</a:t>
                      </a:r>
                      <a:r>
                        <a:rPr sz="2150" spc="-140" dirty="0">
                          <a:solidFill>
                            <a:srgbClr val="575756"/>
                          </a:solidFill>
                          <a:latin typeface="Helvetica"/>
                          <a:cs typeface="Helvetica"/>
                        </a:rPr>
                        <a:t> </a:t>
                      </a:r>
                      <a:r>
                        <a:rPr sz="2150" spc="-10" dirty="0">
                          <a:solidFill>
                            <a:srgbClr val="575756"/>
                          </a:solidFill>
                          <a:latin typeface="Helvetica"/>
                          <a:cs typeface="Helvetica"/>
                        </a:rPr>
                        <a:t>security</a:t>
                      </a:r>
                      <a:endParaRPr sz="2150">
                        <a:latin typeface="Helvetica"/>
                        <a:cs typeface="Helvetica"/>
                      </a:endParaRPr>
                    </a:p>
                  </a:txBody>
                  <a:tcPr marL="0" marR="0" marT="0" marB="0">
                    <a:solidFill>
                      <a:srgbClr val="94C247">
                        <a:alpha val="9999"/>
                      </a:srgbClr>
                    </a:solidFill>
                  </a:tcPr>
                </a:tc>
                <a:tc>
                  <a:txBody>
                    <a:bodyPr/>
                    <a:lstStyle/>
                    <a:p>
                      <a:pPr>
                        <a:lnSpc>
                          <a:spcPct val="100000"/>
                        </a:lnSpc>
                      </a:pPr>
                      <a:endParaRPr sz="2000">
                        <a:latin typeface="Times New Roman"/>
                        <a:cs typeface="Times New Roman"/>
                      </a:endParaRPr>
                    </a:p>
                  </a:txBody>
                  <a:tcPr marL="0" marR="0" marT="0" marB="0">
                    <a:solidFill>
                      <a:srgbClr val="94C247">
                        <a:alpha val="9999"/>
                      </a:srgbClr>
                    </a:solidFill>
                  </a:tcPr>
                </a:tc>
                <a:tc>
                  <a:txBody>
                    <a:bodyPr/>
                    <a:lstStyle/>
                    <a:p>
                      <a:pPr>
                        <a:lnSpc>
                          <a:spcPct val="100000"/>
                        </a:lnSpc>
                      </a:pPr>
                      <a:endParaRPr sz="2000">
                        <a:latin typeface="Times New Roman"/>
                        <a:cs typeface="Times New Roman"/>
                      </a:endParaRPr>
                    </a:p>
                  </a:txBody>
                  <a:tcPr marL="0" marR="0" marT="0" marB="0">
                    <a:solidFill>
                      <a:srgbClr val="94C247">
                        <a:alpha val="9999"/>
                      </a:srgbClr>
                    </a:solidFill>
                  </a:tcPr>
                </a:tc>
                <a:tc>
                  <a:txBody>
                    <a:bodyPr/>
                    <a:lstStyle/>
                    <a:p>
                      <a:pPr>
                        <a:lnSpc>
                          <a:spcPct val="100000"/>
                        </a:lnSpc>
                      </a:pPr>
                      <a:endParaRPr sz="2000">
                        <a:latin typeface="Times New Roman"/>
                        <a:cs typeface="Times New Roman"/>
                      </a:endParaRPr>
                    </a:p>
                  </a:txBody>
                  <a:tcPr marL="0" marR="0" marT="0" marB="0">
                    <a:solidFill>
                      <a:srgbClr val="94C247">
                        <a:alpha val="9999"/>
                      </a:srgbClr>
                    </a:solidFill>
                  </a:tcPr>
                </a:tc>
                <a:tc>
                  <a:txBody>
                    <a:bodyPr/>
                    <a:lstStyle/>
                    <a:p>
                      <a:pPr marL="273685">
                        <a:lnSpc>
                          <a:spcPts val="2295"/>
                        </a:lnSpc>
                      </a:pPr>
                      <a:r>
                        <a:rPr sz="2150" spc="-10" dirty="0">
                          <a:solidFill>
                            <a:srgbClr val="575756"/>
                          </a:solidFill>
                          <a:latin typeface="Helvetica"/>
                          <a:cs typeface="Helvetica"/>
                        </a:rPr>
                        <a:t>commissioning</a:t>
                      </a:r>
                      <a:r>
                        <a:rPr sz="2150" spc="-65" dirty="0">
                          <a:solidFill>
                            <a:srgbClr val="575756"/>
                          </a:solidFill>
                          <a:latin typeface="Helvetica"/>
                          <a:cs typeface="Helvetica"/>
                        </a:rPr>
                        <a:t> </a:t>
                      </a:r>
                      <a:r>
                        <a:rPr sz="2150" dirty="0">
                          <a:solidFill>
                            <a:srgbClr val="575756"/>
                          </a:solidFill>
                          <a:latin typeface="Helvetica"/>
                          <a:cs typeface="Helvetica"/>
                        </a:rPr>
                        <a:t>moves</a:t>
                      </a:r>
                      <a:r>
                        <a:rPr sz="2150" spc="-65" dirty="0">
                          <a:solidFill>
                            <a:srgbClr val="575756"/>
                          </a:solidFill>
                          <a:latin typeface="Helvetica"/>
                          <a:cs typeface="Helvetica"/>
                        </a:rPr>
                        <a:t> </a:t>
                      </a:r>
                      <a:r>
                        <a:rPr sz="2150" dirty="0">
                          <a:solidFill>
                            <a:srgbClr val="575756"/>
                          </a:solidFill>
                          <a:latin typeface="Helvetica"/>
                          <a:cs typeface="Helvetica"/>
                        </a:rPr>
                        <a:t>the</a:t>
                      </a:r>
                      <a:r>
                        <a:rPr sz="2150" spc="-65" dirty="0">
                          <a:solidFill>
                            <a:srgbClr val="575756"/>
                          </a:solidFill>
                          <a:latin typeface="Helvetica"/>
                          <a:cs typeface="Helvetica"/>
                        </a:rPr>
                        <a:t> </a:t>
                      </a:r>
                      <a:r>
                        <a:rPr sz="2150" spc="-10" dirty="0">
                          <a:solidFill>
                            <a:srgbClr val="575756"/>
                          </a:solidFill>
                          <a:latin typeface="Helvetica"/>
                          <a:cs typeface="Helvetica"/>
                        </a:rPr>
                        <a:t>system</a:t>
                      </a:r>
                      <a:endParaRPr sz="2150">
                        <a:latin typeface="Helvetica"/>
                        <a:cs typeface="Helvetica"/>
                      </a:endParaRPr>
                    </a:p>
                  </a:txBody>
                  <a:tcPr marL="0" marR="0" marT="0" marB="0">
                    <a:solidFill>
                      <a:srgbClr val="94C247">
                        <a:alpha val="9999"/>
                      </a:srgbClr>
                    </a:solidFill>
                  </a:tcPr>
                </a:tc>
                <a:extLst>
                  <a:ext uri="{0D108BD9-81ED-4DB2-BD59-A6C34878D82A}">
                    <a16:rowId xmlns:a16="http://schemas.microsoft.com/office/drawing/2014/main" val="10014"/>
                  </a:ext>
                </a:extLst>
              </a:tr>
              <a:tr h="326390">
                <a:tc>
                  <a:txBody>
                    <a:bodyPr/>
                    <a:lstStyle/>
                    <a:p>
                      <a:pPr>
                        <a:lnSpc>
                          <a:spcPct val="100000"/>
                        </a:lnSpc>
                      </a:pPr>
                      <a:endParaRPr sz="2000">
                        <a:latin typeface="Times New Roman"/>
                        <a:cs typeface="Times New Roman"/>
                      </a:endParaRPr>
                    </a:p>
                  </a:txBody>
                  <a:tcPr marL="0" marR="0" marT="0" marB="0">
                    <a:solidFill>
                      <a:srgbClr val="94C247">
                        <a:alpha val="9999"/>
                      </a:srgbClr>
                    </a:solidFill>
                  </a:tcPr>
                </a:tc>
                <a:tc>
                  <a:txBody>
                    <a:bodyPr/>
                    <a:lstStyle/>
                    <a:p>
                      <a:pPr>
                        <a:lnSpc>
                          <a:spcPct val="100000"/>
                        </a:lnSpc>
                      </a:pPr>
                      <a:endParaRPr sz="2000">
                        <a:latin typeface="Times New Roman"/>
                        <a:cs typeface="Times New Roman"/>
                      </a:endParaRPr>
                    </a:p>
                  </a:txBody>
                  <a:tcPr marL="0" marR="0" marT="0" marB="0">
                    <a:solidFill>
                      <a:srgbClr val="94C247">
                        <a:alpha val="9999"/>
                      </a:srgbClr>
                    </a:solidFill>
                  </a:tcPr>
                </a:tc>
                <a:tc>
                  <a:txBody>
                    <a:bodyPr/>
                    <a:lstStyle/>
                    <a:p>
                      <a:pPr>
                        <a:lnSpc>
                          <a:spcPct val="100000"/>
                        </a:lnSpc>
                      </a:pPr>
                      <a:endParaRPr sz="2000">
                        <a:latin typeface="Times New Roman"/>
                        <a:cs typeface="Times New Roman"/>
                      </a:endParaRPr>
                    </a:p>
                  </a:txBody>
                  <a:tcPr marL="0" marR="0" marT="0" marB="0">
                    <a:solidFill>
                      <a:srgbClr val="94C247">
                        <a:alpha val="9999"/>
                      </a:srgbClr>
                    </a:solidFill>
                  </a:tcPr>
                </a:tc>
                <a:tc>
                  <a:txBody>
                    <a:bodyPr/>
                    <a:lstStyle/>
                    <a:p>
                      <a:pPr>
                        <a:lnSpc>
                          <a:spcPct val="100000"/>
                        </a:lnSpc>
                      </a:pPr>
                      <a:endParaRPr sz="2000">
                        <a:latin typeface="Times New Roman"/>
                        <a:cs typeface="Times New Roman"/>
                      </a:endParaRPr>
                    </a:p>
                  </a:txBody>
                  <a:tcPr marL="0" marR="0" marT="0" marB="0">
                    <a:solidFill>
                      <a:srgbClr val="94C247">
                        <a:alpha val="9999"/>
                      </a:srgbClr>
                    </a:solidFill>
                  </a:tcPr>
                </a:tc>
                <a:tc>
                  <a:txBody>
                    <a:bodyPr/>
                    <a:lstStyle/>
                    <a:p>
                      <a:pPr marL="273685">
                        <a:lnSpc>
                          <a:spcPts val="2295"/>
                        </a:lnSpc>
                      </a:pPr>
                      <a:r>
                        <a:rPr sz="2150" dirty="0">
                          <a:solidFill>
                            <a:srgbClr val="575756"/>
                          </a:solidFill>
                          <a:latin typeface="Helvetica"/>
                          <a:cs typeface="Helvetica"/>
                        </a:rPr>
                        <a:t>away</a:t>
                      </a:r>
                      <a:r>
                        <a:rPr sz="2150" spc="-70" dirty="0">
                          <a:solidFill>
                            <a:srgbClr val="575756"/>
                          </a:solidFill>
                          <a:latin typeface="Helvetica"/>
                          <a:cs typeface="Helvetica"/>
                        </a:rPr>
                        <a:t> </a:t>
                      </a:r>
                      <a:r>
                        <a:rPr sz="2150" dirty="0">
                          <a:solidFill>
                            <a:srgbClr val="575756"/>
                          </a:solidFill>
                          <a:latin typeface="Helvetica"/>
                          <a:cs typeface="Helvetica"/>
                        </a:rPr>
                        <a:t>from</a:t>
                      </a:r>
                      <a:r>
                        <a:rPr sz="2150" spc="-65" dirty="0">
                          <a:solidFill>
                            <a:srgbClr val="575756"/>
                          </a:solidFill>
                          <a:latin typeface="Helvetica"/>
                          <a:cs typeface="Helvetica"/>
                        </a:rPr>
                        <a:t> </a:t>
                      </a:r>
                      <a:r>
                        <a:rPr sz="2150" dirty="0">
                          <a:solidFill>
                            <a:srgbClr val="575756"/>
                          </a:solidFill>
                          <a:latin typeface="Helvetica"/>
                          <a:cs typeface="Helvetica"/>
                        </a:rPr>
                        <a:t>counting</a:t>
                      </a:r>
                      <a:r>
                        <a:rPr sz="2150" spc="-65" dirty="0">
                          <a:solidFill>
                            <a:srgbClr val="575756"/>
                          </a:solidFill>
                          <a:latin typeface="Helvetica"/>
                          <a:cs typeface="Helvetica"/>
                        </a:rPr>
                        <a:t> </a:t>
                      </a:r>
                      <a:r>
                        <a:rPr sz="2150" dirty="0">
                          <a:solidFill>
                            <a:srgbClr val="575756"/>
                          </a:solidFill>
                          <a:latin typeface="Helvetica"/>
                          <a:cs typeface="Helvetica"/>
                        </a:rPr>
                        <a:t>unit</a:t>
                      </a:r>
                      <a:r>
                        <a:rPr sz="2150" spc="-65" dirty="0">
                          <a:solidFill>
                            <a:srgbClr val="575756"/>
                          </a:solidFill>
                          <a:latin typeface="Helvetica"/>
                          <a:cs typeface="Helvetica"/>
                        </a:rPr>
                        <a:t> </a:t>
                      </a:r>
                      <a:r>
                        <a:rPr sz="2150" spc="-25" dirty="0">
                          <a:solidFill>
                            <a:srgbClr val="575756"/>
                          </a:solidFill>
                          <a:latin typeface="Helvetica"/>
                          <a:cs typeface="Helvetica"/>
                        </a:rPr>
                        <a:t>to</a:t>
                      </a:r>
                      <a:endParaRPr sz="2150">
                        <a:latin typeface="Helvetica"/>
                        <a:cs typeface="Helvetica"/>
                      </a:endParaRPr>
                    </a:p>
                  </a:txBody>
                  <a:tcPr marL="0" marR="0" marT="0" marB="0">
                    <a:solidFill>
                      <a:srgbClr val="94C247">
                        <a:alpha val="9999"/>
                      </a:srgbClr>
                    </a:solidFill>
                  </a:tcPr>
                </a:tc>
                <a:extLst>
                  <a:ext uri="{0D108BD9-81ED-4DB2-BD59-A6C34878D82A}">
                    <a16:rowId xmlns:a16="http://schemas.microsoft.com/office/drawing/2014/main" val="10015"/>
                  </a:ext>
                </a:extLst>
              </a:tr>
              <a:tr h="326390">
                <a:tc>
                  <a:txBody>
                    <a:bodyPr/>
                    <a:lstStyle/>
                    <a:p>
                      <a:pPr>
                        <a:lnSpc>
                          <a:spcPct val="100000"/>
                        </a:lnSpc>
                      </a:pPr>
                      <a:endParaRPr sz="2000">
                        <a:latin typeface="Times New Roman"/>
                        <a:cs typeface="Times New Roman"/>
                      </a:endParaRPr>
                    </a:p>
                  </a:txBody>
                  <a:tcPr marL="0" marR="0" marT="0" marB="0">
                    <a:solidFill>
                      <a:srgbClr val="94C247">
                        <a:alpha val="9999"/>
                      </a:srgbClr>
                    </a:solidFill>
                  </a:tcPr>
                </a:tc>
                <a:tc>
                  <a:txBody>
                    <a:bodyPr/>
                    <a:lstStyle/>
                    <a:p>
                      <a:pPr>
                        <a:lnSpc>
                          <a:spcPct val="100000"/>
                        </a:lnSpc>
                      </a:pPr>
                      <a:endParaRPr sz="2000">
                        <a:latin typeface="Times New Roman"/>
                        <a:cs typeface="Times New Roman"/>
                      </a:endParaRPr>
                    </a:p>
                  </a:txBody>
                  <a:tcPr marL="0" marR="0" marT="0" marB="0">
                    <a:solidFill>
                      <a:srgbClr val="94C247">
                        <a:alpha val="9999"/>
                      </a:srgbClr>
                    </a:solidFill>
                  </a:tcPr>
                </a:tc>
                <a:tc>
                  <a:txBody>
                    <a:bodyPr/>
                    <a:lstStyle/>
                    <a:p>
                      <a:pPr>
                        <a:lnSpc>
                          <a:spcPct val="100000"/>
                        </a:lnSpc>
                      </a:pPr>
                      <a:endParaRPr sz="2000">
                        <a:latin typeface="Times New Roman"/>
                        <a:cs typeface="Times New Roman"/>
                      </a:endParaRPr>
                    </a:p>
                  </a:txBody>
                  <a:tcPr marL="0" marR="0" marT="0" marB="0">
                    <a:solidFill>
                      <a:srgbClr val="94C247">
                        <a:alpha val="9999"/>
                      </a:srgbClr>
                    </a:solidFill>
                  </a:tcPr>
                </a:tc>
                <a:tc>
                  <a:txBody>
                    <a:bodyPr/>
                    <a:lstStyle/>
                    <a:p>
                      <a:pPr>
                        <a:lnSpc>
                          <a:spcPct val="100000"/>
                        </a:lnSpc>
                      </a:pPr>
                      <a:endParaRPr sz="2000">
                        <a:latin typeface="Times New Roman"/>
                        <a:cs typeface="Times New Roman"/>
                      </a:endParaRPr>
                    </a:p>
                  </a:txBody>
                  <a:tcPr marL="0" marR="0" marT="0" marB="0">
                    <a:solidFill>
                      <a:srgbClr val="94C247">
                        <a:alpha val="9999"/>
                      </a:srgbClr>
                    </a:solidFill>
                  </a:tcPr>
                </a:tc>
                <a:tc>
                  <a:txBody>
                    <a:bodyPr/>
                    <a:lstStyle/>
                    <a:p>
                      <a:pPr marL="273685">
                        <a:lnSpc>
                          <a:spcPts val="2295"/>
                        </a:lnSpc>
                      </a:pPr>
                      <a:r>
                        <a:rPr sz="2150" dirty="0">
                          <a:solidFill>
                            <a:srgbClr val="575756"/>
                          </a:solidFill>
                          <a:latin typeface="Helvetica"/>
                          <a:cs typeface="Helvetica"/>
                        </a:rPr>
                        <a:t>measuring</a:t>
                      </a:r>
                      <a:r>
                        <a:rPr sz="2150" spc="-90" dirty="0">
                          <a:solidFill>
                            <a:srgbClr val="575756"/>
                          </a:solidFill>
                          <a:latin typeface="Helvetica"/>
                          <a:cs typeface="Helvetica"/>
                        </a:rPr>
                        <a:t> </a:t>
                      </a:r>
                      <a:r>
                        <a:rPr sz="2150" dirty="0">
                          <a:solidFill>
                            <a:srgbClr val="575756"/>
                          </a:solidFill>
                          <a:latin typeface="Helvetica"/>
                          <a:cs typeface="Helvetica"/>
                        </a:rPr>
                        <a:t>outcomes</a:t>
                      </a:r>
                      <a:r>
                        <a:rPr sz="2150" spc="-85" dirty="0">
                          <a:solidFill>
                            <a:srgbClr val="575756"/>
                          </a:solidFill>
                          <a:latin typeface="Helvetica"/>
                          <a:cs typeface="Helvetica"/>
                        </a:rPr>
                        <a:t> </a:t>
                      </a:r>
                      <a:r>
                        <a:rPr sz="2150" dirty="0">
                          <a:solidFill>
                            <a:srgbClr val="575756"/>
                          </a:solidFill>
                          <a:latin typeface="Helvetica"/>
                          <a:cs typeface="Helvetica"/>
                        </a:rPr>
                        <a:t>–</a:t>
                      </a:r>
                      <a:r>
                        <a:rPr sz="2150" spc="-90" dirty="0">
                          <a:solidFill>
                            <a:srgbClr val="575756"/>
                          </a:solidFill>
                          <a:latin typeface="Helvetica"/>
                          <a:cs typeface="Helvetica"/>
                        </a:rPr>
                        <a:t> </a:t>
                      </a:r>
                      <a:r>
                        <a:rPr sz="2150" spc="-10" dirty="0">
                          <a:solidFill>
                            <a:srgbClr val="575756"/>
                          </a:solidFill>
                          <a:latin typeface="Helvetica"/>
                          <a:cs typeface="Helvetica"/>
                        </a:rPr>
                        <a:t>resources</a:t>
                      </a:r>
                      <a:endParaRPr sz="2150">
                        <a:latin typeface="Helvetica"/>
                        <a:cs typeface="Helvetica"/>
                      </a:endParaRPr>
                    </a:p>
                  </a:txBody>
                  <a:tcPr marL="0" marR="0" marT="0" marB="0">
                    <a:solidFill>
                      <a:srgbClr val="94C247">
                        <a:alpha val="9999"/>
                      </a:srgbClr>
                    </a:solidFill>
                  </a:tcPr>
                </a:tc>
                <a:extLst>
                  <a:ext uri="{0D108BD9-81ED-4DB2-BD59-A6C34878D82A}">
                    <a16:rowId xmlns:a16="http://schemas.microsoft.com/office/drawing/2014/main" val="10016"/>
                  </a:ext>
                </a:extLst>
              </a:tr>
              <a:tr h="326390">
                <a:tc>
                  <a:txBody>
                    <a:bodyPr/>
                    <a:lstStyle/>
                    <a:p>
                      <a:pPr>
                        <a:lnSpc>
                          <a:spcPct val="100000"/>
                        </a:lnSpc>
                      </a:pPr>
                      <a:endParaRPr sz="2000">
                        <a:latin typeface="Times New Roman"/>
                        <a:cs typeface="Times New Roman"/>
                      </a:endParaRPr>
                    </a:p>
                  </a:txBody>
                  <a:tcPr marL="0" marR="0" marT="0" marB="0">
                    <a:solidFill>
                      <a:srgbClr val="94C247">
                        <a:alpha val="9999"/>
                      </a:srgbClr>
                    </a:solidFill>
                  </a:tcPr>
                </a:tc>
                <a:tc>
                  <a:txBody>
                    <a:bodyPr/>
                    <a:lstStyle/>
                    <a:p>
                      <a:pPr>
                        <a:lnSpc>
                          <a:spcPct val="100000"/>
                        </a:lnSpc>
                      </a:pPr>
                      <a:endParaRPr sz="2000">
                        <a:latin typeface="Times New Roman"/>
                        <a:cs typeface="Times New Roman"/>
                      </a:endParaRPr>
                    </a:p>
                  </a:txBody>
                  <a:tcPr marL="0" marR="0" marT="0" marB="0">
                    <a:solidFill>
                      <a:srgbClr val="94C247">
                        <a:alpha val="9999"/>
                      </a:srgbClr>
                    </a:solidFill>
                  </a:tcPr>
                </a:tc>
                <a:tc>
                  <a:txBody>
                    <a:bodyPr/>
                    <a:lstStyle/>
                    <a:p>
                      <a:pPr>
                        <a:lnSpc>
                          <a:spcPct val="100000"/>
                        </a:lnSpc>
                      </a:pPr>
                      <a:endParaRPr sz="2000">
                        <a:latin typeface="Times New Roman"/>
                        <a:cs typeface="Times New Roman"/>
                      </a:endParaRPr>
                    </a:p>
                  </a:txBody>
                  <a:tcPr marL="0" marR="0" marT="0" marB="0">
                    <a:solidFill>
                      <a:srgbClr val="94C247">
                        <a:alpha val="9999"/>
                      </a:srgbClr>
                    </a:solidFill>
                  </a:tcPr>
                </a:tc>
                <a:tc>
                  <a:txBody>
                    <a:bodyPr/>
                    <a:lstStyle/>
                    <a:p>
                      <a:pPr>
                        <a:lnSpc>
                          <a:spcPct val="100000"/>
                        </a:lnSpc>
                      </a:pPr>
                      <a:endParaRPr sz="2000">
                        <a:latin typeface="Times New Roman"/>
                        <a:cs typeface="Times New Roman"/>
                      </a:endParaRPr>
                    </a:p>
                  </a:txBody>
                  <a:tcPr marL="0" marR="0" marT="0" marB="0">
                    <a:solidFill>
                      <a:srgbClr val="94C247">
                        <a:alpha val="9999"/>
                      </a:srgbClr>
                    </a:solidFill>
                  </a:tcPr>
                </a:tc>
                <a:tc>
                  <a:txBody>
                    <a:bodyPr/>
                    <a:lstStyle/>
                    <a:p>
                      <a:pPr marL="273685">
                        <a:lnSpc>
                          <a:spcPts val="2295"/>
                        </a:lnSpc>
                      </a:pPr>
                      <a:r>
                        <a:rPr sz="2150" dirty="0">
                          <a:solidFill>
                            <a:srgbClr val="575756"/>
                          </a:solidFill>
                          <a:latin typeface="Helvetica"/>
                          <a:cs typeface="Helvetica"/>
                        </a:rPr>
                        <a:t>are</a:t>
                      </a:r>
                      <a:r>
                        <a:rPr sz="2150" spc="-85" dirty="0">
                          <a:solidFill>
                            <a:srgbClr val="575756"/>
                          </a:solidFill>
                          <a:latin typeface="Helvetica"/>
                          <a:cs typeface="Helvetica"/>
                        </a:rPr>
                        <a:t> </a:t>
                      </a:r>
                      <a:r>
                        <a:rPr sz="2150" dirty="0">
                          <a:solidFill>
                            <a:srgbClr val="575756"/>
                          </a:solidFill>
                          <a:latin typeface="Helvetica"/>
                          <a:cs typeface="Helvetica"/>
                        </a:rPr>
                        <a:t>directed</a:t>
                      </a:r>
                      <a:r>
                        <a:rPr sz="2150" spc="-85" dirty="0">
                          <a:solidFill>
                            <a:srgbClr val="575756"/>
                          </a:solidFill>
                          <a:latin typeface="Helvetica"/>
                          <a:cs typeface="Helvetica"/>
                        </a:rPr>
                        <a:t> </a:t>
                      </a:r>
                      <a:r>
                        <a:rPr sz="2150" dirty="0">
                          <a:solidFill>
                            <a:srgbClr val="575756"/>
                          </a:solidFill>
                          <a:latin typeface="Helvetica"/>
                          <a:cs typeface="Helvetica"/>
                        </a:rPr>
                        <a:t>to</a:t>
                      </a:r>
                      <a:r>
                        <a:rPr sz="2150" spc="-80" dirty="0">
                          <a:solidFill>
                            <a:srgbClr val="575756"/>
                          </a:solidFill>
                          <a:latin typeface="Helvetica"/>
                          <a:cs typeface="Helvetica"/>
                        </a:rPr>
                        <a:t> </a:t>
                      </a:r>
                      <a:r>
                        <a:rPr sz="2150" dirty="0">
                          <a:solidFill>
                            <a:srgbClr val="575756"/>
                          </a:solidFill>
                          <a:latin typeface="Helvetica"/>
                          <a:cs typeface="Helvetica"/>
                        </a:rPr>
                        <a:t>delivering</a:t>
                      </a:r>
                      <a:r>
                        <a:rPr sz="2150" spc="-85" dirty="0">
                          <a:solidFill>
                            <a:srgbClr val="575756"/>
                          </a:solidFill>
                          <a:latin typeface="Helvetica"/>
                          <a:cs typeface="Helvetica"/>
                        </a:rPr>
                        <a:t> </a:t>
                      </a:r>
                      <a:r>
                        <a:rPr sz="2150" spc="-10" dirty="0">
                          <a:solidFill>
                            <a:srgbClr val="575756"/>
                          </a:solidFill>
                          <a:latin typeface="Helvetica"/>
                          <a:cs typeface="Helvetica"/>
                        </a:rPr>
                        <a:t>tangible</a:t>
                      </a:r>
                      <a:endParaRPr sz="2150">
                        <a:latin typeface="Helvetica"/>
                        <a:cs typeface="Helvetica"/>
                      </a:endParaRPr>
                    </a:p>
                  </a:txBody>
                  <a:tcPr marL="0" marR="0" marT="0" marB="0">
                    <a:solidFill>
                      <a:srgbClr val="94C247">
                        <a:alpha val="9999"/>
                      </a:srgbClr>
                    </a:solidFill>
                  </a:tcPr>
                </a:tc>
                <a:extLst>
                  <a:ext uri="{0D108BD9-81ED-4DB2-BD59-A6C34878D82A}">
                    <a16:rowId xmlns:a16="http://schemas.microsoft.com/office/drawing/2014/main" val="10017"/>
                  </a:ext>
                </a:extLst>
              </a:tr>
              <a:tr h="326390">
                <a:tc>
                  <a:txBody>
                    <a:bodyPr/>
                    <a:lstStyle/>
                    <a:p>
                      <a:pPr>
                        <a:lnSpc>
                          <a:spcPct val="100000"/>
                        </a:lnSpc>
                      </a:pPr>
                      <a:endParaRPr sz="2000">
                        <a:latin typeface="Times New Roman"/>
                        <a:cs typeface="Times New Roman"/>
                      </a:endParaRPr>
                    </a:p>
                  </a:txBody>
                  <a:tcPr marL="0" marR="0" marT="0" marB="0">
                    <a:solidFill>
                      <a:srgbClr val="94C247">
                        <a:alpha val="9999"/>
                      </a:srgbClr>
                    </a:solidFill>
                  </a:tcPr>
                </a:tc>
                <a:tc>
                  <a:txBody>
                    <a:bodyPr/>
                    <a:lstStyle/>
                    <a:p>
                      <a:pPr>
                        <a:lnSpc>
                          <a:spcPct val="100000"/>
                        </a:lnSpc>
                      </a:pPr>
                      <a:endParaRPr sz="2000">
                        <a:latin typeface="Times New Roman"/>
                        <a:cs typeface="Times New Roman"/>
                      </a:endParaRPr>
                    </a:p>
                  </a:txBody>
                  <a:tcPr marL="0" marR="0" marT="0" marB="0">
                    <a:solidFill>
                      <a:srgbClr val="94C247">
                        <a:alpha val="9999"/>
                      </a:srgbClr>
                    </a:solidFill>
                  </a:tcPr>
                </a:tc>
                <a:tc>
                  <a:txBody>
                    <a:bodyPr/>
                    <a:lstStyle/>
                    <a:p>
                      <a:pPr>
                        <a:lnSpc>
                          <a:spcPct val="100000"/>
                        </a:lnSpc>
                      </a:pPr>
                      <a:endParaRPr sz="2000">
                        <a:latin typeface="Times New Roman"/>
                        <a:cs typeface="Times New Roman"/>
                      </a:endParaRPr>
                    </a:p>
                  </a:txBody>
                  <a:tcPr marL="0" marR="0" marT="0" marB="0">
                    <a:solidFill>
                      <a:srgbClr val="94C247">
                        <a:alpha val="9999"/>
                      </a:srgbClr>
                    </a:solidFill>
                  </a:tcPr>
                </a:tc>
                <a:tc>
                  <a:txBody>
                    <a:bodyPr/>
                    <a:lstStyle/>
                    <a:p>
                      <a:pPr>
                        <a:lnSpc>
                          <a:spcPct val="100000"/>
                        </a:lnSpc>
                      </a:pPr>
                      <a:endParaRPr sz="2000">
                        <a:latin typeface="Times New Roman"/>
                        <a:cs typeface="Times New Roman"/>
                      </a:endParaRPr>
                    </a:p>
                  </a:txBody>
                  <a:tcPr marL="0" marR="0" marT="0" marB="0">
                    <a:solidFill>
                      <a:srgbClr val="94C247">
                        <a:alpha val="9999"/>
                      </a:srgbClr>
                    </a:solidFill>
                  </a:tcPr>
                </a:tc>
                <a:tc>
                  <a:txBody>
                    <a:bodyPr/>
                    <a:lstStyle/>
                    <a:p>
                      <a:pPr marL="273685">
                        <a:lnSpc>
                          <a:spcPts val="2295"/>
                        </a:lnSpc>
                      </a:pPr>
                      <a:r>
                        <a:rPr sz="2150" dirty="0">
                          <a:solidFill>
                            <a:srgbClr val="575756"/>
                          </a:solidFill>
                          <a:latin typeface="Helvetica"/>
                          <a:cs typeface="Helvetica"/>
                        </a:rPr>
                        <a:t>benefits</a:t>
                      </a:r>
                      <a:r>
                        <a:rPr sz="2150" spc="-75" dirty="0">
                          <a:solidFill>
                            <a:srgbClr val="575756"/>
                          </a:solidFill>
                          <a:latin typeface="Helvetica"/>
                          <a:cs typeface="Helvetica"/>
                        </a:rPr>
                        <a:t> </a:t>
                      </a:r>
                      <a:r>
                        <a:rPr sz="2150" dirty="0">
                          <a:solidFill>
                            <a:srgbClr val="575756"/>
                          </a:solidFill>
                          <a:latin typeface="Helvetica"/>
                          <a:cs typeface="Helvetica"/>
                        </a:rPr>
                        <a:t>for</a:t>
                      </a:r>
                      <a:r>
                        <a:rPr sz="2150" spc="-75" dirty="0">
                          <a:solidFill>
                            <a:srgbClr val="575756"/>
                          </a:solidFill>
                          <a:latin typeface="Helvetica"/>
                          <a:cs typeface="Helvetica"/>
                        </a:rPr>
                        <a:t> </a:t>
                      </a:r>
                      <a:r>
                        <a:rPr sz="2150" dirty="0">
                          <a:solidFill>
                            <a:srgbClr val="575756"/>
                          </a:solidFill>
                          <a:latin typeface="Helvetica"/>
                          <a:cs typeface="Helvetica"/>
                        </a:rPr>
                        <a:t>the</a:t>
                      </a:r>
                      <a:r>
                        <a:rPr sz="2150" spc="-75" dirty="0">
                          <a:solidFill>
                            <a:srgbClr val="575756"/>
                          </a:solidFill>
                          <a:latin typeface="Helvetica"/>
                          <a:cs typeface="Helvetica"/>
                        </a:rPr>
                        <a:t> </a:t>
                      </a:r>
                      <a:r>
                        <a:rPr sz="2150" dirty="0">
                          <a:solidFill>
                            <a:srgbClr val="575756"/>
                          </a:solidFill>
                          <a:latin typeface="Helvetica"/>
                          <a:cs typeface="Helvetica"/>
                        </a:rPr>
                        <a:t>workforce</a:t>
                      </a:r>
                      <a:r>
                        <a:rPr sz="2150" spc="-70" dirty="0">
                          <a:solidFill>
                            <a:srgbClr val="575756"/>
                          </a:solidFill>
                          <a:latin typeface="Helvetica"/>
                          <a:cs typeface="Helvetica"/>
                        </a:rPr>
                        <a:t> </a:t>
                      </a:r>
                      <a:r>
                        <a:rPr sz="2150" spc="-25" dirty="0">
                          <a:solidFill>
                            <a:srgbClr val="575756"/>
                          </a:solidFill>
                          <a:latin typeface="Helvetica"/>
                          <a:cs typeface="Helvetica"/>
                        </a:rPr>
                        <a:t>and</a:t>
                      </a:r>
                      <a:endParaRPr sz="2150">
                        <a:latin typeface="Helvetica"/>
                        <a:cs typeface="Helvetica"/>
                      </a:endParaRPr>
                    </a:p>
                  </a:txBody>
                  <a:tcPr marL="0" marR="0" marT="0" marB="0">
                    <a:solidFill>
                      <a:srgbClr val="94C247">
                        <a:alpha val="9999"/>
                      </a:srgbClr>
                    </a:solidFill>
                  </a:tcPr>
                </a:tc>
                <a:extLst>
                  <a:ext uri="{0D108BD9-81ED-4DB2-BD59-A6C34878D82A}">
                    <a16:rowId xmlns:a16="http://schemas.microsoft.com/office/drawing/2014/main" val="10018"/>
                  </a:ext>
                </a:extLst>
              </a:tr>
              <a:tr h="457200">
                <a:tc>
                  <a:txBody>
                    <a:bodyPr/>
                    <a:lstStyle/>
                    <a:p>
                      <a:pPr>
                        <a:lnSpc>
                          <a:spcPct val="100000"/>
                        </a:lnSpc>
                      </a:pPr>
                      <a:endParaRPr sz="2100">
                        <a:latin typeface="Times New Roman"/>
                        <a:cs typeface="Times New Roman"/>
                      </a:endParaRPr>
                    </a:p>
                  </a:txBody>
                  <a:tcPr marL="0" marR="0" marT="0" marB="0">
                    <a:solidFill>
                      <a:srgbClr val="94C247">
                        <a:alpha val="9999"/>
                      </a:srgbClr>
                    </a:solidFill>
                  </a:tcPr>
                </a:tc>
                <a:tc>
                  <a:txBody>
                    <a:bodyPr/>
                    <a:lstStyle/>
                    <a:p>
                      <a:pPr>
                        <a:lnSpc>
                          <a:spcPct val="100000"/>
                        </a:lnSpc>
                      </a:pPr>
                      <a:endParaRPr sz="2100">
                        <a:latin typeface="Times New Roman"/>
                        <a:cs typeface="Times New Roman"/>
                      </a:endParaRPr>
                    </a:p>
                  </a:txBody>
                  <a:tcPr marL="0" marR="0" marT="0" marB="0">
                    <a:solidFill>
                      <a:srgbClr val="94C247">
                        <a:alpha val="9999"/>
                      </a:srgbClr>
                    </a:solidFill>
                  </a:tcPr>
                </a:tc>
                <a:tc>
                  <a:txBody>
                    <a:bodyPr/>
                    <a:lstStyle/>
                    <a:p>
                      <a:pPr>
                        <a:lnSpc>
                          <a:spcPct val="100000"/>
                        </a:lnSpc>
                      </a:pPr>
                      <a:endParaRPr sz="2100">
                        <a:latin typeface="Times New Roman"/>
                        <a:cs typeface="Times New Roman"/>
                      </a:endParaRPr>
                    </a:p>
                  </a:txBody>
                  <a:tcPr marL="0" marR="0" marT="0" marB="0">
                    <a:solidFill>
                      <a:srgbClr val="94C247">
                        <a:alpha val="9999"/>
                      </a:srgbClr>
                    </a:solidFill>
                  </a:tcPr>
                </a:tc>
                <a:tc>
                  <a:txBody>
                    <a:bodyPr/>
                    <a:lstStyle/>
                    <a:p>
                      <a:pPr>
                        <a:lnSpc>
                          <a:spcPct val="100000"/>
                        </a:lnSpc>
                      </a:pPr>
                      <a:endParaRPr sz="2100">
                        <a:latin typeface="Times New Roman"/>
                        <a:cs typeface="Times New Roman"/>
                      </a:endParaRPr>
                    </a:p>
                  </a:txBody>
                  <a:tcPr marL="0" marR="0" marT="0" marB="0">
                    <a:solidFill>
                      <a:srgbClr val="94C247">
                        <a:alpha val="9999"/>
                      </a:srgbClr>
                    </a:solidFill>
                  </a:tcPr>
                </a:tc>
                <a:tc>
                  <a:txBody>
                    <a:bodyPr/>
                    <a:lstStyle/>
                    <a:p>
                      <a:pPr marL="273685">
                        <a:lnSpc>
                          <a:spcPts val="2295"/>
                        </a:lnSpc>
                      </a:pPr>
                      <a:r>
                        <a:rPr sz="2150" spc="-10" dirty="0">
                          <a:solidFill>
                            <a:srgbClr val="575756"/>
                          </a:solidFill>
                          <a:latin typeface="Helvetica"/>
                          <a:cs typeface="Helvetica"/>
                        </a:rPr>
                        <a:t>patients</a:t>
                      </a:r>
                      <a:endParaRPr sz="2150">
                        <a:latin typeface="Helvetica"/>
                        <a:cs typeface="Helvetica"/>
                      </a:endParaRPr>
                    </a:p>
                  </a:txBody>
                  <a:tcPr marL="0" marR="0" marT="0" marB="0">
                    <a:solidFill>
                      <a:srgbClr val="94C247">
                        <a:alpha val="9999"/>
                      </a:srgbClr>
                    </a:solidFill>
                  </a:tcPr>
                </a:tc>
                <a:extLst>
                  <a:ext uri="{0D108BD9-81ED-4DB2-BD59-A6C34878D82A}">
                    <a16:rowId xmlns:a16="http://schemas.microsoft.com/office/drawing/2014/main" val="10019"/>
                  </a:ext>
                </a:extLst>
              </a:tr>
            </a:tbl>
          </a:graphicData>
        </a:graphic>
      </p:graphicFrame>
      <p:sp>
        <p:nvSpPr>
          <p:cNvPr id="3" name="object 3"/>
          <p:cNvSpPr txBox="1">
            <a:spLocks noGrp="1"/>
          </p:cNvSpPr>
          <p:nvPr>
            <p:ph type="title"/>
          </p:nvPr>
        </p:nvSpPr>
        <p:spPr>
          <a:xfrm>
            <a:off x="991564" y="1144830"/>
            <a:ext cx="6159500" cy="1003300"/>
          </a:xfrm>
          <a:prstGeom prst="rect">
            <a:avLst/>
          </a:prstGeom>
        </p:spPr>
        <p:txBody>
          <a:bodyPr vert="horz" wrap="square" lIns="0" tIns="14604" rIns="0" bIns="0" rtlCol="0">
            <a:spAutoFit/>
          </a:bodyPr>
          <a:lstStyle/>
          <a:p>
            <a:pPr marL="12700">
              <a:lnSpc>
                <a:spcPct val="100000"/>
              </a:lnSpc>
              <a:spcBef>
                <a:spcPts val="114"/>
              </a:spcBef>
            </a:pPr>
            <a:r>
              <a:rPr sz="6400" spc="-80" dirty="0">
                <a:solidFill>
                  <a:srgbClr val="94C247"/>
                </a:solidFill>
              </a:rPr>
              <a:t>PCPP</a:t>
            </a:r>
            <a:r>
              <a:rPr sz="6400" spc="-365" dirty="0">
                <a:solidFill>
                  <a:srgbClr val="94C247"/>
                </a:solidFill>
              </a:rPr>
              <a:t> </a:t>
            </a:r>
            <a:r>
              <a:rPr sz="6400" spc="-35" dirty="0">
                <a:solidFill>
                  <a:srgbClr val="94C247"/>
                </a:solidFill>
              </a:rPr>
              <a:t>What</a:t>
            </a:r>
            <a:r>
              <a:rPr sz="6400" spc="-380" dirty="0">
                <a:solidFill>
                  <a:srgbClr val="94C247"/>
                </a:solidFill>
              </a:rPr>
              <a:t> </a:t>
            </a:r>
            <a:r>
              <a:rPr sz="6400" spc="-75" dirty="0">
                <a:solidFill>
                  <a:srgbClr val="94C247"/>
                </a:solidFill>
              </a:rPr>
              <a:t>next</a:t>
            </a:r>
            <a:endParaRPr sz="6400"/>
          </a:p>
        </p:txBody>
      </p:sp>
      <p:sp>
        <p:nvSpPr>
          <p:cNvPr id="4" name="object 4"/>
          <p:cNvSpPr txBox="1"/>
          <p:nvPr/>
        </p:nvSpPr>
        <p:spPr>
          <a:xfrm>
            <a:off x="17481647" y="1331172"/>
            <a:ext cx="1588135" cy="539750"/>
          </a:xfrm>
          <a:prstGeom prst="rect">
            <a:avLst/>
          </a:prstGeom>
        </p:spPr>
        <p:txBody>
          <a:bodyPr vert="horz" wrap="square" lIns="0" tIns="15240" rIns="0" bIns="0" rtlCol="0">
            <a:spAutoFit/>
          </a:bodyPr>
          <a:lstStyle/>
          <a:p>
            <a:pPr marL="12700">
              <a:lnSpc>
                <a:spcPct val="100000"/>
              </a:lnSpc>
              <a:spcBef>
                <a:spcPts val="120"/>
              </a:spcBef>
            </a:pPr>
            <a:r>
              <a:rPr sz="3350" b="1" spc="-30" dirty="0">
                <a:solidFill>
                  <a:srgbClr val="94C247"/>
                </a:solidFill>
                <a:latin typeface="Helvetica"/>
                <a:cs typeface="Helvetica"/>
              </a:rPr>
              <a:t>RETAIN</a:t>
            </a:r>
            <a:endParaRPr sz="3350">
              <a:latin typeface="Helvetica"/>
              <a:cs typeface="Helvetica"/>
            </a:endParaRPr>
          </a:p>
        </p:txBody>
      </p:sp>
      <p:grpSp>
        <p:nvGrpSpPr>
          <p:cNvPr id="5" name="object 5"/>
          <p:cNvGrpSpPr/>
          <p:nvPr/>
        </p:nvGrpSpPr>
        <p:grpSpPr>
          <a:xfrm>
            <a:off x="16312886" y="1185467"/>
            <a:ext cx="899794" cy="966469"/>
            <a:chOff x="16312886" y="1185467"/>
            <a:chExt cx="899794" cy="966469"/>
          </a:xfrm>
        </p:grpSpPr>
        <p:sp>
          <p:nvSpPr>
            <p:cNvPr id="6" name="object 6"/>
            <p:cNvSpPr/>
            <p:nvPr/>
          </p:nvSpPr>
          <p:spPr>
            <a:xfrm>
              <a:off x="16312886" y="1185467"/>
              <a:ext cx="899794" cy="966469"/>
            </a:xfrm>
            <a:custGeom>
              <a:avLst/>
              <a:gdLst/>
              <a:ahLst/>
              <a:cxnLst/>
              <a:rect l="l" t="t" r="r" b="b"/>
              <a:pathLst>
                <a:path w="899794" h="966469">
                  <a:moveTo>
                    <a:pt x="450195" y="0"/>
                  </a:moveTo>
                  <a:lnTo>
                    <a:pt x="401142" y="2631"/>
                  </a:lnTo>
                  <a:lnTo>
                    <a:pt x="353619" y="10341"/>
                  </a:lnTo>
                  <a:lnTo>
                    <a:pt x="307900" y="22858"/>
                  </a:lnTo>
                  <a:lnTo>
                    <a:pt x="264261" y="39908"/>
                  </a:lnTo>
                  <a:lnTo>
                    <a:pt x="222975" y="61217"/>
                  </a:lnTo>
                  <a:lnTo>
                    <a:pt x="184318" y="86511"/>
                  </a:lnTo>
                  <a:lnTo>
                    <a:pt x="148563" y="115517"/>
                  </a:lnTo>
                  <a:lnTo>
                    <a:pt x="115987" y="147962"/>
                  </a:lnTo>
                  <a:lnTo>
                    <a:pt x="86863" y="183571"/>
                  </a:lnTo>
                  <a:lnTo>
                    <a:pt x="61466" y="222072"/>
                  </a:lnTo>
                  <a:lnTo>
                    <a:pt x="40070" y="263191"/>
                  </a:lnTo>
                  <a:lnTo>
                    <a:pt x="22951" y="306654"/>
                  </a:lnTo>
                  <a:lnTo>
                    <a:pt x="10383" y="352188"/>
                  </a:lnTo>
                  <a:lnTo>
                    <a:pt x="2641" y="399519"/>
                  </a:lnTo>
                  <a:lnTo>
                    <a:pt x="0" y="448373"/>
                  </a:lnTo>
                  <a:lnTo>
                    <a:pt x="2640" y="497222"/>
                  </a:lnTo>
                  <a:lnTo>
                    <a:pt x="10380" y="544547"/>
                  </a:lnTo>
                  <a:lnTo>
                    <a:pt x="22943" y="590076"/>
                  </a:lnTo>
                  <a:lnTo>
                    <a:pt x="40057" y="633534"/>
                  </a:lnTo>
                  <a:lnTo>
                    <a:pt x="61445" y="674649"/>
                  </a:lnTo>
                  <a:lnTo>
                    <a:pt x="86834" y="713147"/>
                  </a:lnTo>
                  <a:lnTo>
                    <a:pt x="115950" y="748755"/>
                  </a:lnTo>
                  <a:lnTo>
                    <a:pt x="148517" y="781199"/>
                  </a:lnTo>
                  <a:lnTo>
                    <a:pt x="184261" y="810206"/>
                  </a:lnTo>
                  <a:lnTo>
                    <a:pt x="222908" y="835503"/>
                  </a:lnTo>
                  <a:lnTo>
                    <a:pt x="264184" y="856815"/>
                  </a:lnTo>
                  <a:lnTo>
                    <a:pt x="307813" y="873871"/>
                  </a:lnTo>
                  <a:lnTo>
                    <a:pt x="353522" y="886395"/>
                  </a:lnTo>
                  <a:lnTo>
                    <a:pt x="401036" y="894115"/>
                  </a:lnTo>
                  <a:lnTo>
                    <a:pt x="450080" y="896758"/>
                  </a:lnTo>
                  <a:lnTo>
                    <a:pt x="450080" y="965939"/>
                  </a:lnTo>
                  <a:lnTo>
                    <a:pt x="504847" y="950711"/>
                  </a:lnTo>
                  <a:lnTo>
                    <a:pt x="556013" y="932708"/>
                  </a:lnTo>
                  <a:lnTo>
                    <a:pt x="603587" y="912034"/>
                  </a:lnTo>
                  <a:lnTo>
                    <a:pt x="647579" y="888796"/>
                  </a:lnTo>
                  <a:lnTo>
                    <a:pt x="687998" y="863098"/>
                  </a:lnTo>
                  <a:lnTo>
                    <a:pt x="724853" y="835048"/>
                  </a:lnTo>
                  <a:lnTo>
                    <a:pt x="758154" y="804750"/>
                  </a:lnTo>
                  <a:lnTo>
                    <a:pt x="787910" y="772310"/>
                  </a:lnTo>
                  <a:lnTo>
                    <a:pt x="814131" y="737834"/>
                  </a:lnTo>
                  <a:lnTo>
                    <a:pt x="836825" y="701427"/>
                  </a:lnTo>
                  <a:lnTo>
                    <a:pt x="856002" y="663197"/>
                  </a:lnTo>
                  <a:lnTo>
                    <a:pt x="871671" y="623247"/>
                  </a:lnTo>
                  <a:lnTo>
                    <a:pt x="883842" y="581684"/>
                  </a:lnTo>
                  <a:lnTo>
                    <a:pt x="892525" y="538613"/>
                  </a:lnTo>
                  <a:lnTo>
                    <a:pt x="897727" y="494141"/>
                  </a:lnTo>
                  <a:lnTo>
                    <a:pt x="899459" y="448373"/>
                  </a:lnTo>
                  <a:lnTo>
                    <a:pt x="896824" y="399578"/>
                  </a:lnTo>
                  <a:lnTo>
                    <a:pt x="889101" y="352303"/>
                  </a:lnTo>
                  <a:lnTo>
                    <a:pt x="876564" y="306820"/>
                  </a:lnTo>
                  <a:lnTo>
                    <a:pt x="859486" y="263402"/>
                  </a:lnTo>
                  <a:lnTo>
                    <a:pt x="838142" y="222322"/>
                  </a:lnTo>
                  <a:lnTo>
                    <a:pt x="812803" y="183851"/>
                  </a:lnTo>
                  <a:lnTo>
                    <a:pt x="783745" y="148262"/>
                  </a:lnTo>
                  <a:lnTo>
                    <a:pt x="751241" y="115829"/>
                  </a:lnTo>
                  <a:lnTo>
                    <a:pt x="715564" y="86822"/>
                  </a:lnTo>
                  <a:lnTo>
                    <a:pt x="676988" y="61515"/>
                  </a:lnTo>
                  <a:lnTo>
                    <a:pt x="635786" y="40180"/>
                  </a:lnTo>
                  <a:lnTo>
                    <a:pt x="592232" y="23090"/>
                  </a:lnTo>
                  <a:lnTo>
                    <a:pt x="546600" y="10516"/>
                  </a:lnTo>
                  <a:lnTo>
                    <a:pt x="499163" y="2732"/>
                  </a:lnTo>
                  <a:lnTo>
                    <a:pt x="450195" y="0"/>
                  </a:lnTo>
                  <a:close/>
                </a:path>
              </a:pathLst>
            </a:custGeom>
            <a:solidFill>
              <a:srgbClr val="94C247"/>
            </a:solidFill>
          </p:spPr>
          <p:txBody>
            <a:bodyPr wrap="square" lIns="0" tIns="0" rIns="0" bIns="0" rtlCol="0"/>
            <a:lstStyle/>
            <a:p>
              <a:endParaRPr/>
            </a:p>
          </p:txBody>
        </p:sp>
        <p:sp>
          <p:nvSpPr>
            <p:cNvPr id="7" name="object 7"/>
            <p:cNvSpPr/>
            <p:nvPr/>
          </p:nvSpPr>
          <p:spPr>
            <a:xfrm>
              <a:off x="16526677" y="1327687"/>
              <a:ext cx="551815" cy="560070"/>
            </a:xfrm>
            <a:custGeom>
              <a:avLst/>
              <a:gdLst/>
              <a:ahLst/>
              <a:cxnLst/>
              <a:rect l="l" t="t" r="r" b="b"/>
              <a:pathLst>
                <a:path w="551815" h="560069">
                  <a:moveTo>
                    <a:pt x="195470" y="0"/>
                  </a:moveTo>
                  <a:lnTo>
                    <a:pt x="173088" y="4581"/>
                  </a:lnTo>
                  <a:lnTo>
                    <a:pt x="154813" y="17078"/>
                  </a:lnTo>
                  <a:lnTo>
                    <a:pt x="142492" y="35613"/>
                  </a:lnTo>
                  <a:lnTo>
                    <a:pt x="137974" y="58312"/>
                  </a:lnTo>
                  <a:lnTo>
                    <a:pt x="142492" y="81011"/>
                  </a:lnTo>
                  <a:lnTo>
                    <a:pt x="154813" y="99546"/>
                  </a:lnTo>
                  <a:lnTo>
                    <a:pt x="173088" y="112042"/>
                  </a:lnTo>
                  <a:lnTo>
                    <a:pt x="195470" y="116624"/>
                  </a:lnTo>
                  <a:lnTo>
                    <a:pt x="217850" y="112042"/>
                  </a:lnTo>
                  <a:lnTo>
                    <a:pt x="236122" y="99546"/>
                  </a:lnTo>
                  <a:lnTo>
                    <a:pt x="248439" y="81011"/>
                  </a:lnTo>
                  <a:lnTo>
                    <a:pt x="252955" y="58312"/>
                  </a:lnTo>
                  <a:lnTo>
                    <a:pt x="248439" y="35613"/>
                  </a:lnTo>
                  <a:lnTo>
                    <a:pt x="236122" y="17078"/>
                  </a:lnTo>
                  <a:lnTo>
                    <a:pt x="217850" y="4581"/>
                  </a:lnTo>
                  <a:lnTo>
                    <a:pt x="195470" y="0"/>
                  </a:lnTo>
                  <a:close/>
                </a:path>
                <a:path w="551815" h="560069">
                  <a:moveTo>
                    <a:pt x="295666" y="256568"/>
                  </a:moveTo>
                  <a:lnTo>
                    <a:pt x="91986" y="256568"/>
                  </a:lnTo>
                  <a:lnTo>
                    <a:pt x="56211" y="263909"/>
                  </a:lnTo>
                  <a:lnTo>
                    <a:pt x="26969" y="283920"/>
                  </a:lnTo>
                  <a:lnTo>
                    <a:pt x="7238" y="313579"/>
                  </a:lnTo>
                  <a:lnTo>
                    <a:pt x="0" y="349863"/>
                  </a:lnTo>
                  <a:lnTo>
                    <a:pt x="0" y="466477"/>
                  </a:lnTo>
                  <a:lnTo>
                    <a:pt x="7238" y="502762"/>
                  </a:lnTo>
                  <a:lnTo>
                    <a:pt x="26969" y="532420"/>
                  </a:lnTo>
                  <a:lnTo>
                    <a:pt x="56211" y="552431"/>
                  </a:lnTo>
                  <a:lnTo>
                    <a:pt x="91986" y="559773"/>
                  </a:lnTo>
                  <a:lnTo>
                    <a:pt x="206161" y="559773"/>
                  </a:lnTo>
                  <a:lnTo>
                    <a:pt x="254499" y="554552"/>
                  </a:lnTo>
                  <a:lnTo>
                    <a:pt x="300235" y="539344"/>
                  </a:lnTo>
                  <a:lnTo>
                    <a:pt x="341862" y="514830"/>
                  </a:lnTo>
                  <a:lnTo>
                    <a:pt x="343760" y="513083"/>
                  </a:lnTo>
                  <a:lnTo>
                    <a:pt x="91986" y="513083"/>
                  </a:lnTo>
                  <a:lnTo>
                    <a:pt x="74096" y="509412"/>
                  </a:lnTo>
                  <a:lnTo>
                    <a:pt x="59473" y="499407"/>
                  </a:lnTo>
                  <a:lnTo>
                    <a:pt x="49607" y="484578"/>
                  </a:lnTo>
                  <a:lnTo>
                    <a:pt x="45996" y="466477"/>
                  </a:lnTo>
                  <a:lnTo>
                    <a:pt x="45988" y="349863"/>
                  </a:lnTo>
                  <a:lnTo>
                    <a:pt x="49607" y="331669"/>
                  </a:lnTo>
                  <a:lnTo>
                    <a:pt x="59473" y="316839"/>
                  </a:lnTo>
                  <a:lnTo>
                    <a:pt x="74096" y="306834"/>
                  </a:lnTo>
                  <a:lnTo>
                    <a:pt x="91986" y="303163"/>
                  </a:lnTo>
                  <a:lnTo>
                    <a:pt x="409678" y="303163"/>
                  </a:lnTo>
                  <a:lnTo>
                    <a:pt x="419701" y="291991"/>
                  </a:lnTo>
                  <a:lnTo>
                    <a:pt x="357496" y="291991"/>
                  </a:lnTo>
                  <a:lnTo>
                    <a:pt x="346185" y="277502"/>
                  </a:lnTo>
                  <a:lnTo>
                    <a:pt x="331666" y="266320"/>
                  </a:lnTo>
                  <a:lnTo>
                    <a:pt x="314605" y="259118"/>
                  </a:lnTo>
                  <a:lnTo>
                    <a:pt x="295666" y="256568"/>
                  </a:lnTo>
                  <a:close/>
                </a:path>
                <a:path w="551815" h="560069">
                  <a:moveTo>
                    <a:pt x="546764" y="232799"/>
                  </a:moveTo>
                  <a:lnTo>
                    <a:pt x="487796" y="232799"/>
                  </a:lnTo>
                  <a:lnTo>
                    <a:pt x="493775" y="235134"/>
                  </a:lnTo>
                  <a:lnTo>
                    <a:pt x="498443" y="239460"/>
                  </a:lnTo>
                  <a:lnTo>
                    <a:pt x="503759" y="246808"/>
                  </a:lnTo>
                  <a:lnTo>
                    <a:pt x="505873" y="255541"/>
                  </a:lnTo>
                  <a:lnTo>
                    <a:pt x="504715" y="263909"/>
                  </a:lnTo>
                  <a:lnTo>
                    <a:pt x="504640" y="264456"/>
                  </a:lnTo>
                  <a:lnTo>
                    <a:pt x="343539" y="450625"/>
                  </a:lnTo>
                  <a:lnTo>
                    <a:pt x="314716" y="477121"/>
                  </a:lnTo>
                  <a:lnTo>
                    <a:pt x="281411" y="496732"/>
                  </a:lnTo>
                  <a:lnTo>
                    <a:pt x="244826" y="508903"/>
                  </a:lnTo>
                  <a:lnTo>
                    <a:pt x="206161" y="513083"/>
                  </a:lnTo>
                  <a:lnTo>
                    <a:pt x="343760" y="513083"/>
                  </a:lnTo>
                  <a:lnTo>
                    <a:pt x="377873" y="481692"/>
                  </a:lnTo>
                  <a:lnTo>
                    <a:pt x="534321" y="303582"/>
                  </a:lnTo>
                  <a:lnTo>
                    <a:pt x="548077" y="279735"/>
                  </a:lnTo>
                  <a:lnTo>
                    <a:pt x="551718" y="253209"/>
                  </a:lnTo>
                  <a:lnTo>
                    <a:pt x="546944" y="233542"/>
                  </a:lnTo>
                  <a:lnTo>
                    <a:pt x="546871" y="233238"/>
                  </a:lnTo>
                  <a:lnTo>
                    <a:pt x="546764" y="232799"/>
                  </a:lnTo>
                  <a:close/>
                </a:path>
                <a:path w="551815" h="560069">
                  <a:moveTo>
                    <a:pt x="409678" y="303163"/>
                  </a:moveTo>
                  <a:lnTo>
                    <a:pt x="295666" y="303163"/>
                  </a:lnTo>
                  <a:lnTo>
                    <a:pt x="305882" y="305263"/>
                  </a:lnTo>
                  <a:lnTo>
                    <a:pt x="314237" y="310983"/>
                  </a:lnTo>
                  <a:lnTo>
                    <a:pt x="319878" y="319459"/>
                  </a:lnTo>
                  <a:lnTo>
                    <a:pt x="321948" y="329822"/>
                  </a:lnTo>
                  <a:lnTo>
                    <a:pt x="320237" y="339242"/>
                  </a:lnTo>
                  <a:lnTo>
                    <a:pt x="315507" y="347252"/>
                  </a:lnTo>
                  <a:lnTo>
                    <a:pt x="308364" y="353136"/>
                  </a:lnTo>
                  <a:lnTo>
                    <a:pt x="299414" y="356177"/>
                  </a:lnTo>
                  <a:lnTo>
                    <a:pt x="180727" y="373370"/>
                  </a:lnTo>
                  <a:lnTo>
                    <a:pt x="172114" y="376470"/>
                  </a:lnTo>
                  <a:lnTo>
                    <a:pt x="165572" y="382471"/>
                  </a:lnTo>
                  <a:lnTo>
                    <a:pt x="161725" y="390523"/>
                  </a:lnTo>
                  <a:lnTo>
                    <a:pt x="161199" y="399778"/>
                  </a:lnTo>
                  <a:lnTo>
                    <a:pt x="164244" y="408495"/>
                  </a:lnTo>
                  <a:lnTo>
                    <a:pt x="170138" y="415109"/>
                  </a:lnTo>
                  <a:lnTo>
                    <a:pt x="178070" y="419007"/>
                  </a:lnTo>
                  <a:lnTo>
                    <a:pt x="187229" y="419578"/>
                  </a:lnTo>
                  <a:lnTo>
                    <a:pt x="305917" y="402385"/>
                  </a:lnTo>
                  <a:lnTo>
                    <a:pt x="325107" y="396742"/>
                  </a:lnTo>
                  <a:lnTo>
                    <a:pt x="341638" y="386274"/>
                  </a:lnTo>
                  <a:lnTo>
                    <a:pt x="354762" y="371862"/>
                  </a:lnTo>
                  <a:lnTo>
                    <a:pt x="363727" y="354387"/>
                  </a:lnTo>
                  <a:lnTo>
                    <a:pt x="409678" y="303163"/>
                  </a:lnTo>
                  <a:close/>
                </a:path>
                <a:path w="551815" h="560069">
                  <a:moveTo>
                    <a:pt x="479430" y="186685"/>
                  </a:moveTo>
                  <a:lnTo>
                    <a:pt x="441623" y="200261"/>
                  </a:lnTo>
                  <a:lnTo>
                    <a:pt x="357496" y="291991"/>
                  </a:lnTo>
                  <a:lnTo>
                    <a:pt x="419701" y="291991"/>
                  </a:lnTo>
                  <a:lnTo>
                    <a:pt x="469682" y="236275"/>
                  </a:lnTo>
                  <a:lnTo>
                    <a:pt x="475399" y="233542"/>
                  </a:lnTo>
                  <a:lnTo>
                    <a:pt x="481608" y="233238"/>
                  </a:lnTo>
                  <a:lnTo>
                    <a:pt x="487796" y="232799"/>
                  </a:lnTo>
                  <a:lnTo>
                    <a:pt x="546764" y="232799"/>
                  </a:lnTo>
                  <a:lnTo>
                    <a:pt x="518296" y="196636"/>
                  </a:lnTo>
                  <a:lnTo>
                    <a:pt x="493188" y="187507"/>
                  </a:lnTo>
                  <a:lnTo>
                    <a:pt x="493842" y="187507"/>
                  </a:lnTo>
                  <a:lnTo>
                    <a:pt x="479430" y="186685"/>
                  </a:lnTo>
                  <a:close/>
                </a:path>
                <a:path w="551815" h="560069">
                  <a:moveTo>
                    <a:pt x="195470" y="139943"/>
                  </a:moveTo>
                  <a:lnTo>
                    <a:pt x="143102" y="150796"/>
                  </a:lnTo>
                  <a:lnTo>
                    <a:pt x="98510" y="181973"/>
                  </a:lnTo>
                  <a:lnTo>
                    <a:pt x="91977" y="198551"/>
                  </a:lnTo>
                  <a:lnTo>
                    <a:pt x="93773" y="207302"/>
                  </a:lnTo>
                  <a:lnTo>
                    <a:pt x="98928" y="214956"/>
                  </a:lnTo>
                  <a:lnTo>
                    <a:pt x="106590" y="219983"/>
                  </a:lnTo>
                  <a:lnTo>
                    <a:pt x="115259" y="221587"/>
                  </a:lnTo>
                  <a:lnTo>
                    <a:pt x="123891" y="219771"/>
                  </a:lnTo>
                  <a:lnTo>
                    <a:pt x="131441" y="214537"/>
                  </a:lnTo>
                  <a:lnTo>
                    <a:pt x="161205" y="194265"/>
                  </a:lnTo>
                  <a:lnTo>
                    <a:pt x="195473" y="187507"/>
                  </a:lnTo>
                  <a:lnTo>
                    <a:pt x="295945" y="187507"/>
                  </a:lnTo>
                  <a:lnTo>
                    <a:pt x="292420" y="181973"/>
                  </a:lnTo>
                  <a:lnTo>
                    <a:pt x="271393" y="163974"/>
                  </a:lnTo>
                  <a:lnTo>
                    <a:pt x="247832" y="150796"/>
                  </a:lnTo>
                  <a:lnTo>
                    <a:pt x="222327" y="142699"/>
                  </a:lnTo>
                  <a:lnTo>
                    <a:pt x="195470" y="139943"/>
                  </a:lnTo>
                  <a:close/>
                </a:path>
                <a:path w="551815" h="560069">
                  <a:moveTo>
                    <a:pt x="295945" y="187507"/>
                  </a:moveTo>
                  <a:lnTo>
                    <a:pt x="195473" y="187507"/>
                  </a:lnTo>
                  <a:lnTo>
                    <a:pt x="229737" y="194265"/>
                  </a:lnTo>
                  <a:lnTo>
                    <a:pt x="259489" y="214537"/>
                  </a:lnTo>
                  <a:lnTo>
                    <a:pt x="263991" y="219218"/>
                  </a:lnTo>
                  <a:lnTo>
                    <a:pt x="269977" y="221587"/>
                  </a:lnTo>
                  <a:lnTo>
                    <a:pt x="281743" y="221587"/>
                  </a:lnTo>
                  <a:lnTo>
                    <a:pt x="287540" y="219365"/>
                  </a:lnTo>
                  <a:lnTo>
                    <a:pt x="292001" y="214956"/>
                  </a:lnTo>
                  <a:lnTo>
                    <a:pt x="297153" y="207302"/>
                  </a:lnTo>
                  <a:lnTo>
                    <a:pt x="298947" y="198551"/>
                  </a:lnTo>
                  <a:lnTo>
                    <a:pt x="297374" y="189756"/>
                  </a:lnTo>
                  <a:lnTo>
                    <a:pt x="295945" y="187507"/>
                  </a:lnTo>
                  <a:close/>
                </a:path>
              </a:pathLst>
            </a:custGeom>
            <a:solidFill>
              <a:srgbClr val="FFFFFF"/>
            </a:solidFill>
          </p:spPr>
          <p:txBody>
            <a:bodyPr wrap="square" lIns="0" tIns="0" rIns="0" bIns="0" rtlCol="0"/>
            <a:lstStyle/>
            <a:p>
              <a:endParaRPr/>
            </a:p>
          </p:txBody>
        </p:sp>
      </p:grpSp>
      <p:sp>
        <p:nvSpPr>
          <p:cNvPr id="8" name="object 8"/>
          <p:cNvSpPr txBox="1">
            <a:spLocks noGrp="1"/>
          </p:cNvSpPr>
          <p:nvPr>
            <p:ph type="ftr" sz="quarter" idx="5"/>
          </p:nvPr>
        </p:nvSpPr>
        <p:spPr>
          <a:prstGeom prst="rect">
            <a:avLst/>
          </a:prstGeom>
        </p:spPr>
        <p:txBody>
          <a:bodyPr vert="horz" wrap="square" lIns="0" tIns="0" rIns="0" bIns="0" rtlCol="0">
            <a:spAutoFit/>
          </a:bodyPr>
          <a:lstStyle/>
          <a:p>
            <a:pPr marL="12700">
              <a:lnSpc>
                <a:spcPts val="1535"/>
              </a:lnSpc>
            </a:pPr>
            <a:r>
              <a:rPr dirty="0"/>
              <a:t>Primary</a:t>
            </a:r>
            <a:r>
              <a:rPr spc="30" dirty="0"/>
              <a:t> </a:t>
            </a:r>
            <a:r>
              <a:rPr dirty="0"/>
              <a:t>Care</a:t>
            </a:r>
            <a:r>
              <a:rPr spc="35" dirty="0"/>
              <a:t> </a:t>
            </a:r>
            <a:r>
              <a:rPr dirty="0"/>
              <a:t>People</a:t>
            </a:r>
            <a:r>
              <a:rPr spc="35" dirty="0"/>
              <a:t> </a:t>
            </a:r>
            <a:r>
              <a:rPr spc="-20" dirty="0"/>
              <a:t>Plan</a:t>
            </a:r>
          </a:p>
        </p:txBody>
      </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38100">
              <a:lnSpc>
                <a:spcPts val="1535"/>
              </a:lnSpc>
            </a:pPr>
            <a:fld id="{81D60167-4931-47E6-BA6A-407CBD079E47}" type="slidenum">
              <a:rPr spc="-25" dirty="0"/>
              <a:t>49</a:t>
            </a:fld>
            <a:endParaRPr spc="-25"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098" cy="11308555"/>
          </a:xfrm>
          <a:prstGeom prst="rect">
            <a:avLst/>
          </a:prstGeom>
        </p:spPr>
      </p:pic>
      <p:sp>
        <p:nvSpPr>
          <p:cNvPr id="3" name="object 3"/>
          <p:cNvSpPr txBox="1">
            <a:spLocks noGrp="1"/>
          </p:cNvSpPr>
          <p:nvPr>
            <p:ph type="ftr" sz="quarter" idx="5"/>
          </p:nvPr>
        </p:nvSpPr>
        <p:spPr>
          <a:xfrm>
            <a:off x="991564" y="10632416"/>
            <a:ext cx="2204085" cy="195503"/>
          </a:xfrm>
          <a:prstGeom prst="rect">
            <a:avLst/>
          </a:prstGeom>
        </p:spPr>
        <p:txBody>
          <a:bodyPr vert="horz" wrap="square" lIns="0" tIns="0" rIns="0" bIns="0" rtlCol="0">
            <a:spAutoFit/>
          </a:bodyPr>
          <a:lstStyle/>
          <a:p>
            <a:pPr marL="12700">
              <a:lnSpc>
                <a:spcPts val="1535"/>
              </a:lnSpc>
            </a:pPr>
            <a:r>
              <a:rPr dirty="0">
                <a:solidFill>
                  <a:schemeClr val="bg1"/>
                </a:solidFill>
              </a:rPr>
              <a:t>Primary</a:t>
            </a:r>
            <a:r>
              <a:rPr spc="30" dirty="0">
                <a:solidFill>
                  <a:schemeClr val="bg1"/>
                </a:solidFill>
              </a:rPr>
              <a:t> </a:t>
            </a:r>
            <a:r>
              <a:rPr dirty="0">
                <a:solidFill>
                  <a:schemeClr val="bg1"/>
                </a:solidFill>
              </a:rPr>
              <a:t>Care</a:t>
            </a:r>
            <a:r>
              <a:rPr spc="35" dirty="0">
                <a:solidFill>
                  <a:schemeClr val="bg1"/>
                </a:solidFill>
              </a:rPr>
              <a:t> </a:t>
            </a:r>
            <a:r>
              <a:rPr dirty="0">
                <a:solidFill>
                  <a:schemeClr val="bg1"/>
                </a:solidFill>
              </a:rPr>
              <a:t>People</a:t>
            </a:r>
            <a:r>
              <a:rPr spc="35" dirty="0">
                <a:solidFill>
                  <a:schemeClr val="bg1"/>
                </a:solidFill>
              </a:rPr>
              <a:t> </a:t>
            </a:r>
            <a:r>
              <a:rPr spc="-20" dirty="0">
                <a:solidFill>
                  <a:schemeClr val="bg1"/>
                </a:solidFill>
              </a:rPr>
              <a:t>Plan</a:t>
            </a:r>
          </a:p>
        </p:txBody>
      </p:sp>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8100">
              <a:lnSpc>
                <a:spcPts val="1535"/>
              </a:lnSpc>
            </a:pPr>
            <a:fld id="{81D60167-4931-47E6-BA6A-407CBD079E47}" type="slidenum">
              <a:rPr spc="-25" dirty="0">
                <a:solidFill>
                  <a:srgbClr val="FFFFFF"/>
                </a:solidFill>
              </a:rPr>
              <a:t>5</a:t>
            </a:fld>
            <a:endParaRPr spc="-25" dirty="0">
              <a:solidFill>
                <a:srgbClr val="FFFFFF"/>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34388" y="813126"/>
            <a:ext cx="8566785" cy="1053465"/>
          </a:xfrm>
          <a:prstGeom prst="rect">
            <a:avLst/>
          </a:prstGeom>
        </p:spPr>
        <p:txBody>
          <a:bodyPr vert="horz" wrap="square" lIns="0" tIns="12065" rIns="0" bIns="0" rtlCol="0">
            <a:spAutoFit/>
          </a:bodyPr>
          <a:lstStyle/>
          <a:p>
            <a:pPr marL="12700">
              <a:lnSpc>
                <a:spcPct val="100000"/>
              </a:lnSpc>
              <a:spcBef>
                <a:spcPts val="95"/>
              </a:spcBef>
            </a:pPr>
            <a:r>
              <a:rPr spc="-100" dirty="0"/>
              <a:t>Impact</a:t>
            </a:r>
            <a:r>
              <a:rPr spc="-370" dirty="0"/>
              <a:t> </a:t>
            </a:r>
            <a:r>
              <a:rPr spc="-40" dirty="0"/>
              <a:t>and</a:t>
            </a:r>
            <a:r>
              <a:rPr spc="-405" dirty="0"/>
              <a:t> </a:t>
            </a:r>
            <a:r>
              <a:rPr spc="-80" dirty="0"/>
              <a:t>outcomes</a:t>
            </a:r>
          </a:p>
        </p:txBody>
      </p:sp>
      <p:sp>
        <p:nvSpPr>
          <p:cNvPr id="3" name="object 3"/>
          <p:cNvSpPr txBox="1"/>
          <p:nvPr/>
        </p:nvSpPr>
        <p:spPr>
          <a:xfrm>
            <a:off x="1034388" y="2031217"/>
            <a:ext cx="17498695" cy="880110"/>
          </a:xfrm>
          <a:prstGeom prst="rect">
            <a:avLst/>
          </a:prstGeom>
        </p:spPr>
        <p:txBody>
          <a:bodyPr vert="horz" wrap="square" lIns="0" tIns="12700" rIns="0" bIns="0" rtlCol="0">
            <a:spAutoFit/>
          </a:bodyPr>
          <a:lstStyle/>
          <a:p>
            <a:pPr marL="12700" marR="5080">
              <a:lnSpc>
                <a:spcPct val="100000"/>
              </a:lnSpc>
              <a:spcBef>
                <a:spcPts val="100"/>
              </a:spcBef>
            </a:pPr>
            <a:r>
              <a:rPr sz="2800" dirty="0">
                <a:solidFill>
                  <a:srgbClr val="575756"/>
                </a:solidFill>
                <a:latin typeface="Helvetica"/>
                <a:cs typeface="Helvetica"/>
              </a:rPr>
              <a:t>Our</a:t>
            </a:r>
            <a:r>
              <a:rPr sz="2800" spc="-60" dirty="0">
                <a:solidFill>
                  <a:srgbClr val="575756"/>
                </a:solidFill>
                <a:latin typeface="Helvetica"/>
                <a:cs typeface="Helvetica"/>
              </a:rPr>
              <a:t> </a:t>
            </a:r>
            <a:r>
              <a:rPr sz="2800" dirty="0">
                <a:solidFill>
                  <a:srgbClr val="575756"/>
                </a:solidFill>
                <a:latin typeface="Helvetica"/>
                <a:cs typeface="Helvetica"/>
              </a:rPr>
              <a:t>Plan</a:t>
            </a:r>
            <a:r>
              <a:rPr sz="2800" spc="-55" dirty="0">
                <a:solidFill>
                  <a:srgbClr val="575756"/>
                </a:solidFill>
                <a:latin typeface="Helvetica"/>
                <a:cs typeface="Helvetica"/>
              </a:rPr>
              <a:t> </a:t>
            </a:r>
            <a:r>
              <a:rPr sz="2800" dirty="0">
                <a:solidFill>
                  <a:srgbClr val="575756"/>
                </a:solidFill>
                <a:latin typeface="Helvetica"/>
                <a:cs typeface="Helvetica"/>
              </a:rPr>
              <a:t>sets</a:t>
            </a:r>
            <a:r>
              <a:rPr sz="2800" spc="-60" dirty="0">
                <a:solidFill>
                  <a:srgbClr val="575756"/>
                </a:solidFill>
                <a:latin typeface="Helvetica"/>
                <a:cs typeface="Helvetica"/>
              </a:rPr>
              <a:t> </a:t>
            </a:r>
            <a:r>
              <a:rPr sz="2800" dirty="0">
                <a:solidFill>
                  <a:srgbClr val="575756"/>
                </a:solidFill>
                <a:latin typeface="Helvetica"/>
                <a:cs typeface="Helvetica"/>
              </a:rPr>
              <a:t>out</a:t>
            </a:r>
            <a:r>
              <a:rPr sz="2800" spc="-55" dirty="0">
                <a:solidFill>
                  <a:srgbClr val="575756"/>
                </a:solidFill>
                <a:latin typeface="Helvetica"/>
                <a:cs typeface="Helvetica"/>
              </a:rPr>
              <a:t> </a:t>
            </a:r>
            <a:r>
              <a:rPr sz="2800" dirty="0">
                <a:solidFill>
                  <a:srgbClr val="575756"/>
                </a:solidFill>
                <a:latin typeface="Helvetica"/>
                <a:cs typeface="Helvetica"/>
              </a:rPr>
              <a:t>bold</a:t>
            </a:r>
            <a:r>
              <a:rPr sz="2800" spc="-55" dirty="0">
                <a:solidFill>
                  <a:srgbClr val="575756"/>
                </a:solidFill>
                <a:latin typeface="Helvetica"/>
                <a:cs typeface="Helvetica"/>
              </a:rPr>
              <a:t> </a:t>
            </a:r>
            <a:r>
              <a:rPr sz="2800" dirty="0">
                <a:solidFill>
                  <a:srgbClr val="575756"/>
                </a:solidFill>
                <a:latin typeface="Helvetica"/>
                <a:cs typeface="Helvetica"/>
              </a:rPr>
              <a:t>ambitions</a:t>
            </a:r>
            <a:r>
              <a:rPr sz="2800" spc="-60" dirty="0">
                <a:solidFill>
                  <a:srgbClr val="575756"/>
                </a:solidFill>
                <a:latin typeface="Helvetica"/>
                <a:cs typeface="Helvetica"/>
              </a:rPr>
              <a:t> </a:t>
            </a:r>
            <a:r>
              <a:rPr sz="2800" dirty="0">
                <a:solidFill>
                  <a:srgbClr val="575756"/>
                </a:solidFill>
                <a:latin typeface="Helvetica"/>
                <a:cs typeface="Helvetica"/>
              </a:rPr>
              <a:t>for</a:t>
            </a:r>
            <a:r>
              <a:rPr sz="2800" spc="-55" dirty="0">
                <a:solidFill>
                  <a:srgbClr val="575756"/>
                </a:solidFill>
                <a:latin typeface="Helvetica"/>
                <a:cs typeface="Helvetica"/>
              </a:rPr>
              <a:t> </a:t>
            </a:r>
            <a:r>
              <a:rPr sz="2800" dirty="0">
                <a:solidFill>
                  <a:srgbClr val="575756"/>
                </a:solidFill>
                <a:latin typeface="Helvetica"/>
                <a:cs typeface="Helvetica"/>
              </a:rPr>
              <a:t>our</a:t>
            </a:r>
            <a:r>
              <a:rPr sz="2800" spc="-60" dirty="0">
                <a:solidFill>
                  <a:srgbClr val="575756"/>
                </a:solidFill>
                <a:latin typeface="Helvetica"/>
                <a:cs typeface="Helvetica"/>
              </a:rPr>
              <a:t> </a:t>
            </a:r>
            <a:r>
              <a:rPr sz="2800" dirty="0">
                <a:solidFill>
                  <a:srgbClr val="575756"/>
                </a:solidFill>
                <a:latin typeface="Helvetica"/>
                <a:cs typeface="Helvetica"/>
              </a:rPr>
              <a:t>Primary</a:t>
            </a:r>
            <a:r>
              <a:rPr sz="2800" spc="-55" dirty="0">
                <a:solidFill>
                  <a:srgbClr val="575756"/>
                </a:solidFill>
                <a:latin typeface="Helvetica"/>
                <a:cs typeface="Helvetica"/>
              </a:rPr>
              <a:t> </a:t>
            </a:r>
            <a:r>
              <a:rPr sz="2800" dirty="0">
                <a:solidFill>
                  <a:srgbClr val="575756"/>
                </a:solidFill>
                <a:latin typeface="Helvetica"/>
                <a:cs typeface="Helvetica"/>
              </a:rPr>
              <a:t>Care</a:t>
            </a:r>
            <a:r>
              <a:rPr sz="2800" spc="-55" dirty="0">
                <a:solidFill>
                  <a:srgbClr val="575756"/>
                </a:solidFill>
                <a:latin typeface="Helvetica"/>
                <a:cs typeface="Helvetica"/>
              </a:rPr>
              <a:t> </a:t>
            </a:r>
            <a:r>
              <a:rPr sz="2800" dirty="0">
                <a:solidFill>
                  <a:srgbClr val="575756"/>
                </a:solidFill>
                <a:latin typeface="Helvetica"/>
                <a:cs typeface="Helvetica"/>
              </a:rPr>
              <a:t>People</a:t>
            </a:r>
            <a:r>
              <a:rPr sz="2800" spc="-60" dirty="0">
                <a:solidFill>
                  <a:srgbClr val="575756"/>
                </a:solidFill>
                <a:latin typeface="Helvetica"/>
                <a:cs typeface="Helvetica"/>
              </a:rPr>
              <a:t> </a:t>
            </a:r>
            <a:r>
              <a:rPr sz="2800" dirty="0">
                <a:solidFill>
                  <a:srgbClr val="575756"/>
                </a:solidFill>
                <a:latin typeface="Helvetica"/>
                <a:cs typeface="Helvetica"/>
              </a:rPr>
              <a:t>-</a:t>
            </a:r>
            <a:r>
              <a:rPr sz="2800" spc="-55" dirty="0">
                <a:solidFill>
                  <a:srgbClr val="575756"/>
                </a:solidFill>
                <a:latin typeface="Helvetica"/>
                <a:cs typeface="Helvetica"/>
              </a:rPr>
              <a:t> </a:t>
            </a:r>
            <a:r>
              <a:rPr sz="2800" dirty="0">
                <a:solidFill>
                  <a:srgbClr val="575756"/>
                </a:solidFill>
                <a:latin typeface="Helvetica"/>
                <a:cs typeface="Helvetica"/>
              </a:rPr>
              <a:t>set</a:t>
            </a:r>
            <a:r>
              <a:rPr sz="2800" spc="-60" dirty="0">
                <a:solidFill>
                  <a:srgbClr val="575756"/>
                </a:solidFill>
                <a:latin typeface="Helvetica"/>
                <a:cs typeface="Helvetica"/>
              </a:rPr>
              <a:t> </a:t>
            </a:r>
            <a:r>
              <a:rPr sz="2800" dirty="0">
                <a:solidFill>
                  <a:srgbClr val="575756"/>
                </a:solidFill>
                <a:latin typeface="Helvetica"/>
                <a:cs typeface="Helvetica"/>
              </a:rPr>
              <a:t>out</a:t>
            </a:r>
            <a:r>
              <a:rPr sz="2800" spc="-55" dirty="0">
                <a:solidFill>
                  <a:srgbClr val="575756"/>
                </a:solidFill>
                <a:latin typeface="Helvetica"/>
                <a:cs typeface="Helvetica"/>
              </a:rPr>
              <a:t> </a:t>
            </a:r>
            <a:r>
              <a:rPr sz="2800" dirty="0">
                <a:solidFill>
                  <a:srgbClr val="575756"/>
                </a:solidFill>
                <a:latin typeface="Helvetica"/>
                <a:cs typeface="Helvetica"/>
              </a:rPr>
              <a:t>below</a:t>
            </a:r>
            <a:r>
              <a:rPr sz="2800" spc="-55" dirty="0">
                <a:solidFill>
                  <a:srgbClr val="575756"/>
                </a:solidFill>
                <a:latin typeface="Helvetica"/>
                <a:cs typeface="Helvetica"/>
              </a:rPr>
              <a:t> </a:t>
            </a:r>
            <a:r>
              <a:rPr sz="2800" dirty="0">
                <a:solidFill>
                  <a:srgbClr val="575756"/>
                </a:solidFill>
                <a:latin typeface="Helvetica"/>
                <a:cs typeface="Helvetica"/>
              </a:rPr>
              <a:t>is</a:t>
            </a:r>
            <a:r>
              <a:rPr sz="2800" spc="-60" dirty="0">
                <a:solidFill>
                  <a:srgbClr val="575756"/>
                </a:solidFill>
                <a:latin typeface="Helvetica"/>
                <a:cs typeface="Helvetica"/>
              </a:rPr>
              <a:t> </a:t>
            </a:r>
            <a:r>
              <a:rPr sz="2800" dirty="0">
                <a:solidFill>
                  <a:srgbClr val="575756"/>
                </a:solidFill>
                <a:latin typeface="Helvetica"/>
                <a:cs typeface="Helvetica"/>
              </a:rPr>
              <a:t>the</a:t>
            </a:r>
            <a:r>
              <a:rPr sz="2800" spc="-55" dirty="0">
                <a:solidFill>
                  <a:srgbClr val="575756"/>
                </a:solidFill>
                <a:latin typeface="Helvetica"/>
                <a:cs typeface="Helvetica"/>
              </a:rPr>
              <a:t> </a:t>
            </a:r>
            <a:r>
              <a:rPr sz="2800" dirty="0">
                <a:solidFill>
                  <a:srgbClr val="575756"/>
                </a:solidFill>
                <a:latin typeface="Helvetica"/>
                <a:cs typeface="Helvetica"/>
              </a:rPr>
              <a:t>intended</a:t>
            </a:r>
            <a:r>
              <a:rPr sz="2800" spc="-60" dirty="0">
                <a:solidFill>
                  <a:srgbClr val="575756"/>
                </a:solidFill>
                <a:latin typeface="Helvetica"/>
                <a:cs typeface="Helvetica"/>
              </a:rPr>
              <a:t> </a:t>
            </a:r>
            <a:r>
              <a:rPr sz="2800" dirty="0">
                <a:solidFill>
                  <a:srgbClr val="575756"/>
                </a:solidFill>
                <a:latin typeface="Helvetica"/>
                <a:cs typeface="Helvetica"/>
              </a:rPr>
              <a:t>impact</a:t>
            </a:r>
            <a:r>
              <a:rPr sz="2800" spc="-55" dirty="0">
                <a:solidFill>
                  <a:srgbClr val="575756"/>
                </a:solidFill>
                <a:latin typeface="Helvetica"/>
                <a:cs typeface="Helvetica"/>
              </a:rPr>
              <a:t> </a:t>
            </a:r>
            <a:r>
              <a:rPr sz="2800" dirty="0">
                <a:solidFill>
                  <a:srgbClr val="575756"/>
                </a:solidFill>
                <a:latin typeface="Helvetica"/>
                <a:cs typeface="Helvetica"/>
              </a:rPr>
              <a:t>of</a:t>
            </a:r>
            <a:r>
              <a:rPr sz="2800" spc="-55" dirty="0">
                <a:solidFill>
                  <a:srgbClr val="575756"/>
                </a:solidFill>
                <a:latin typeface="Helvetica"/>
                <a:cs typeface="Helvetica"/>
              </a:rPr>
              <a:t> </a:t>
            </a:r>
            <a:r>
              <a:rPr sz="2800" spc="-10" dirty="0">
                <a:solidFill>
                  <a:srgbClr val="575756"/>
                </a:solidFill>
                <a:latin typeface="Helvetica"/>
                <a:cs typeface="Helvetica"/>
              </a:rPr>
              <a:t>realising </a:t>
            </a:r>
            <a:r>
              <a:rPr sz="2800" dirty="0">
                <a:solidFill>
                  <a:srgbClr val="575756"/>
                </a:solidFill>
                <a:latin typeface="Helvetica"/>
                <a:cs typeface="Helvetica"/>
              </a:rPr>
              <a:t>our</a:t>
            </a:r>
            <a:r>
              <a:rPr sz="2800" spc="-45" dirty="0">
                <a:solidFill>
                  <a:srgbClr val="575756"/>
                </a:solidFill>
                <a:latin typeface="Helvetica"/>
                <a:cs typeface="Helvetica"/>
              </a:rPr>
              <a:t> </a:t>
            </a:r>
            <a:r>
              <a:rPr sz="2800" spc="-10" dirty="0">
                <a:solidFill>
                  <a:srgbClr val="575756"/>
                </a:solidFill>
                <a:latin typeface="Helvetica"/>
                <a:cs typeface="Helvetica"/>
              </a:rPr>
              <a:t>ambitions.</a:t>
            </a:r>
            <a:endParaRPr sz="2800">
              <a:latin typeface="Helvetica"/>
              <a:cs typeface="Helvetica"/>
            </a:endParaRPr>
          </a:p>
        </p:txBody>
      </p:sp>
      <p:sp>
        <p:nvSpPr>
          <p:cNvPr id="4" name="object 4"/>
          <p:cNvSpPr txBox="1"/>
          <p:nvPr/>
        </p:nvSpPr>
        <p:spPr>
          <a:xfrm>
            <a:off x="1034388" y="3279388"/>
            <a:ext cx="3807460" cy="6727825"/>
          </a:xfrm>
          <a:prstGeom prst="rect">
            <a:avLst/>
          </a:prstGeom>
        </p:spPr>
        <p:txBody>
          <a:bodyPr vert="horz" wrap="square" lIns="0" tIns="12700" rIns="0" bIns="0" rtlCol="0">
            <a:spAutoFit/>
          </a:bodyPr>
          <a:lstStyle/>
          <a:p>
            <a:pPr marL="12700">
              <a:lnSpc>
                <a:spcPct val="100000"/>
              </a:lnSpc>
              <a:spcBef>
                <a:spcPts val="100"/>
              </a:spcBef>
            </a:pPr>
            <a:r>
              <a:rPr sz="2800" b="1" dirty="0">
                <a:solidFill>
                  <a:srgbClr val="47B3E3"/>
                </a:solidFill>
                <a:latin typeface="Helvetica"/>
                <a:cs typeface="Helvetica"/>
              </a:rPr>
              <a:t>For</a:t>
            </a:r>
            <a:r>
              <a:rPr sz="2800" b="1" spc="-35" dirty="0">
                <a:solidFill>
                  <a:srgbClr val="47B3E3"/>
                </a:solidFill>
                <a:latin typeface="Helvetica"/>
                <a:cs typeface="Helvetica"/>
              </a:rPr>
              <a:t> </a:t>
            </a:r>
            <a:r>
              <a:rPr sz="2800" b="1" dirty="0">
                <a:solidFill>
                  <a:srgbClr val="47B3E3"/>
                </a:solidFill>
                <a:latin typeface="Helvetica"/>
                <a:cs typeface="Helvetica"/>
              </a:rPr>
              <a:t>The</a:t>
            </a:r>
            <a:r>
              <a:rPr sz="2800" b="1" spc="-35" dirty="0">
                <a:solidFill>
                  <a:srgbClr val="47B3E3"/>
                </a:solidFill>
                <a:latin typeface="Helvetica"/>
                <a:cs typeface="Helvetica"/>
              </a:rPr>
              <a:t> </a:t>
            </a:r>
            <a:r>
              <a:rPr sz="2800" b="1" spc="-10" dirty="0">
                <a:solidFill>
                  <a:srgbClr val="47B3E3"/>
                </a:solidFill>
                <a:latin typeface="Helvetica"/>
                <a:cs typeface="Helvetica"/>
              </a:rPr>
              <a:t>Public</a:t>
            </a:r>
            <a:endParaRPr sz="2800">
              <a:latin typeface="Helvetica"/>
              <a:cs typeface="Helvetica"/>
            </a:endParaRPr>
          </a:p>
          <a:p>
            <a:pPr marL="221615" marR="351155" indent="-209550">
              <a:lnSpc>
                <a:spcPct val="100800"/>
              </a:lnSpc>
              <a:spcBef>
                <a:spcPts val="1450"/>
              </a:spcBef>
              <a:buClr>
                <a:srgbClr val="47B3E3"/>
              </a:buClr>
              <a:buChar char="•"/>
              <a:tabLst>
                <a:tab pos="221615" algn="l"/>
              </a:tabLst>
            </a:pPr>
            <a:r>
              <a:rPr sz="1800" dirty="0">
                <a:solidFill>
                  <a:srgbClr val="575756"/>
                </a:solidFill>
                <a:latin typeface="Helvetica"/>
                <a:cs typeface="Helvetica"/>
              </a:rPr>
              <a:t>Improved</a:t>
            </a:r>
            <a:r>
              <a:rPr sz="1800" spc="-30" dirty="0">
                <a:solidFill>
                  <a:srgbClr val="575756"/>
                </a:solidFill>
                <a:latin typeface="Helvetica"/>
                <a:cs typeface="Helvetica"/>
              </a:rPr>
              <a:t> </a:t>
            </a:r>
            <a:r>
              <a:rPr sz="1800" dirty="0">
                <a:solidFill>
                  <a:srgbClr val="575756"/>
                </a:solidFill>
                <a:latin typeface="Helvetica"/>
                <a:cs typeface="Helvetica"/>
              </a:rPr>
              <a:t>appropriate</a:t>
            </a:r>
            <a:r>
              <a:rPr sz="1800" spc="-30" dirty="0">
                <a:solidFill>
                  <a:srgbClr val="575756"/>
                </a:solidFill>
                <a:latin typeface="Helvetica"/>
                <a:cs typeface="Helvetica"/>
              </a:rPr>
              <a:t> </a:t>
            </a:r>
            <a:r>
              <a:rPr sz="1800" dirty="0">
                <a:solidFill>
                  <a:srgbClr val="575756"/>
                </a:solidFill>
                <a:latin typeface="Helvetica"/>
                <a:cs typeface="Helvetica"/>
              </a:rPr>
              <a:t>access</a:t>
            </a:r>
            <a:r>
              <a:rPr sz="1800" spc="-25" dirty="0">
                <a:solidFill>
                  <a:srgbClr val="575756"/>
                </a:solidFill>
                <a:latin typeface="Helvetica"/>
                <a:cs typeface="Helvetica"/>
              </a:rPr>
              <a:t> to </a:t>
            </a:r>
            <a:r>
              <a:rPr sz="1800" dirty="0">
                <a:solidFill>
                  <a:srgbClr val="575756"/>
                </a:solidFill>
                <a:latin typeface="Helvetica"/>
                <a:cs typeface="Helvetica"/>
              </a:rPr>
              <a:t>Primary </a:t>
            </a:r>
            <a:r>
              <a:rPr sz="1800" spc="-20" dirty="0">
                <a:solidFill>
                  <a:srgbClr val="575756"/>
                </a:solidFill>
                <a:latin typeface="Helvetica"/>
                <a:cs typeface="Helvetica"/>
              </a:rPr>
              <a:t>Care</a:t>
            </a:r>
            <a:endParaRPr sz="1800">
              <a:latin typeface="Helvetica"/>
              <a:cs typeface="Helvetica"/>
            </a:endParaRPr>
          </a:p>
          <a:p>
            <a:pPr marL="221615" marR="773430" indent="-209550">
              <a:lnSpc>
                <a:spcPct val="100800"/>
              </a:lnSpc>
              <a:spcBef>
                <a:spcPts val="825"/>
              </a:spcBef>
              <a:buClr>
                <a:srgbClr val="47B3E3"/>
              </a:buClr>
              <a:buChar char="•"/>
              <a:tabLst>
                <a:tab pos="221615" algn="l"/>
              </a:tabLst>
            </a:pPr>
            <a:r>
              <a:rPr sz="1800" dirty="0">
                <a:solidFill>
                  <a:srgbClr val="575756"/>
                </a:solidFill>
                <a:latin typeface="Helvetica"/>
                <a:cs typeface="Helvetica"/>
              </a:rPr>
              <a:t>Greater</a:t>
            </a:r>
            <a:r>
              <a:rPr sz="1800" spc="-10" dirty="0">
                <a:solidFill>
                  <a:srgbClr val="575756"/>
                </a:solidFill>
                <a:latin typeface="Helvetica"/>
                <a:cs typeface="Helvetica"/>
              </a:rPr>
              <a:t> </a:t>
            </a:r>
            <a:r>
              <a:rPr sz="1800" dirty="0">
                <a:solidFill>
                  <a:srgbClr val="575756"/>
                </a:solidFill>
                <a:latin typeface="Helvetica"/>
                <a:cs typeface="Helvetica"/>
              </a:rPr>
              <a:t>choice</a:t>
            </a:r>
            <a:r>
              <a:rPr sz="1800" spc="-10" dirty="0">
                <a:solidFill>
                  <a:srgbClr val="575756"/>
                </a:solidFill>
                <a:latin typeface="Helvetica"/>
                <a:cs typeface="Helvetica"/>
              </a:rPr>
              <a:t> </a:t>
            </a:r>
            <a:r>
              <a:rPr sz="1800" dirty="0">
                <a:solidFill>
                  <a:srgbClr val="575756"/>
                </a:solidFill>
                <a:latin typeface="Helvetica"/>
                <a:cs typeface="Helvetica"/>
              </a:rPr>
              <a:t>and</a:t>
            </a:r>
            <a:r>
              <a:rPr sz="1800" spc="-10" dirty="0">
                <a:solidFill>
                  <a:srgbClr val="575756"/>
                </a:solidFill>
                <a:latin typeface="Helvetica"/>
                <a:cs typeface="Helvetica"/>
              </a:rPr>
              <a:t> </a:t>
            </a:r>
            <a:r>
              <a:rPr sz="1800" dirty="0">
                <a:solidFill>
                  <a:srgbClr val="575756"/>
                </a:solidFill>
                <a:latin typeface="Helvetica"/>
                <a:cs typeface="Helvetica"/>
              </a:rPr>
              <a:t>ways</a:t>
            </a:r>
            <a:r>
              <a:rPr sz="1800" spc="-5" dirty="0">
                <a:solidFill>
                  <a:srgbClr val="575756"/>
                </a:solidFill>
                <a:latin typeface="Helvetica"/>
                <a:cs typeface="Helvetica"/>
              </a:rPr>
              <a:t> </a:t>
            </a:r>
            <a:r>
              <a:rPr sz="1800" spc="-25" dirty="0">
                <a:solidFill>
                  <a:srgbClr val="575756"/>
                </a:solidFill>
                <a:latin typeface="Helvetica"/>
                <a:cs typeface="Helvetica"/>
              </a:rPr>
              <a:t>to </a:t>
            </a:r>
            <a:r>
              <a:rPr sz="1800" dirty="0">
                <a:solidFill>
                  <a:srgbClr val="575756"/>
                </a:solidFill>
                <a:latin typeface="Helvetica"/>
                <a:cs typeface="Helvetica"/>
              </a:rPr>
              <a:t>personalise</a:t>
            </a:r>
            <a:r>
              <a:rPr sz="1800" spc="-50" dirty="0">
                <a:solidFill>
                  <a:srgbClr val="575756"/>
                </a:solidFill>
                <a:latin typeface="Helvetica"/>
                <a:cs typeface="Helvetica"/>
              </a:rPr>
              <a:t> </a:t>
            </a:r>
            <a:r>
              <a:rPr sz="1800" spc="-20" dirty="0">
                <a:solidFill>
                  <a:srgbClr val="575756"/>
                </a:solidFill>
                <a:latin typeface="Helvetica"/>
                <a:cs typeface="Helvetica"/>
              </a:rPr>
              <a:t>care</a:t>
            </a:r>
            <a:endParaRPr sz="1800">
              <a:latin typeface="Helvetica"/>
              <a:cs typeface="Helvetica"/>
            </a:endParaRPr>
          </a:p>
          <a:p>
            <a:pPr marL="221615" marR="479425" indent="-209550">
              <a:lnSpc>
                <a:spcPct val="100800"/>
              </a:lnSpc>
              <a:spcBef>
                <a:spcPts val="825"/>
              </a:spcBef>
              <a:buClr>
                <a:srgbClr val="47B3E3"/>
              </a:buClr>
              <a:buChar char="•"/>
              <a:tabLst>
                <a:tab pos="221615" algn="l"/>
              </a:tabLst>
            </a:pPr>
            <a:r>
              <a:rPr sz="1800" dirty="0">
                <a:solidFill>
                  <a:srgbClr val="575756"/>
                </a:solidFill>
                <a:latin typeface="Helvetica"/>
                <a:cs typeface="Helvetica"/>
              </a:rPr>
              <a:t>Improved</a:t>
            </a:r>
            <a:r>
              <a:rPr sz="1800" spc="-15" dirty="0">
                <a:solidFill>
                  <a:srgbClr val="575756"/>
                </a:solidFill>
                <a:latin typeface="Helvetica"/>
                <a:cs typeface="Helvetica"/>
              </a:rPr>
              <a:t> </a:t>
            </a:r>
            <a:r>
              <a:rPr sz="1800" dirty="0">
                <a:solidFill>
                  <a:srgbClr val="575756"/>
                </a:solidFill>
                <a:latin typeface="Helvetica"/>
                <a:cs typeface="Helvetica"/>
              </a:rPr>
              <a:t>continuity</a:t>
            </a:r>
            <a:r>
              <a:rPr sz="1800" spc="-10" dirty="0">
                <a:solidFill>
                  <a:srgbClr val="575756"/>
                </a:solidFill>
                <a:latin typeface="Helvetica"/>
                <a:cs typeface="Helvetica"/>
              </a:rPr>
              <a:t> </a:t>
            </a:r>
            <a:r>
              <a:rPr sz="1800" dirty="0">
                <a:solidFill>
                  <a:srgbClr val="575756"/>
                </a:solidFill>
                <a:latin typeface="Helvetica"/>
                <a:cs typeface="Helvetica"/>
              </a:rPr>
              <a:t>of</a:t>
            </a:r>
            <a:r>
              <a:rPr sz="1800" spc="-15" dirty="0">
                <a:solidFill>
                  <a:srgbClr val="575756"/>
                </a:solidFill>
                <a:latin typeface="Helvetica"/>
                <a:cs typeface="Helvetica"/>
              </a:rPr>
              <a:t> </a:t>
            </a:r>
            <a:r>
              <a:rPr sz="1800" dirty="0">
                <a:solidFill>
                  <a:srgbClr val="575756"/>
                </a:solidFill>
                <a:latin typeface="Helvetica"/>
                <a:cs typeface="Helvetica"/>
              </a:rPr>
              <a:t>care</a:t>
            </a:r>
            <a:r>
              <a:rPr sz="1800" spc="-10" dirty="0">
                <a:solidFill>
                  <a:srgbClr val="575756"/>
                </a:solidFill>
                <a:latin typeface="Helvetica"/>
                <a:cs typeface="Helvetica"/>
              </a:rPr>
              <a:t> </a:t>
            </a:r>
            <a:r>
              <a:rPr sz="1800" spc="-25" dirty="0">
                <a:solidFill>
                  <a:srgbClr val="575756"/>
                </a:solidFill>
                <a:latin typeface="Helvetica"/>
                <a:cs typeface="Helvetica"/>
              </a:rPr>
              <a:t>for </a:t>
            </a:r>
            <a:r>
              <a:rPr sz="1800" dirty="0">
                <a:solidFill>
                  <a:srgbClr val="575756"/>
                </a:solidFill>
                <a:latin typeface="Helvetica"/>
                <a:cs typeface="Helvetica"/>
              </a:rPr>
              <a:t>those</a:t>
            </a:r>
            <a:r>
              <a:rPr sz="1800" spc="-15" dirty="0">
                <a:solidFill>
                  <a:srgbClr val="575756"/>
                </a:solidFill>
                <a:latin typeface="Helvetica"/>
                <a:cs typeface="Helvetica"/>
              </a:rPr>
              <a:t> </a:t>
            </a:r>
            <a:r>
              <a:rPr sz="1800" dirty="0">
                <a:solidFill>
                  <a:srgbClr val="575756"/>
                </a:solidFill>
                <a:latin typeface="Helvetica"/>
                <a:cs typeface="Helvetica"/>
              </a:rPr>
              <a:t>who</a:t>
            </a:r>
            <a:r>
              <a:rPr sz="1800" spc="-10" dirty="0">
                <a:solidFill>
                  <a:srgbClr val="575756"/>
                </a:solidFill>
                <a:latin typeface="Helvetica"/>
                <a:cs typeface="Helvetica"/>
              </a:rPr>
              <a:t> </a:t>
            </a:r>
            <a:r>
              <a:rPr sz="1800" dirty="0">
                <a:solidFill>
                  <a:srgbClr val="575756"/>
                </a:solidFill>
                <a:latin typeface="Helvetica"/>
                <a:cs typeface="Helvetica"/>
              </a:rPr>
              <a:t>need</a:t>
            </a:r>
            <a:r>
              <a:rPr sz="1800" spc="-10" dirty="0">
                <a:solidFill>
                  <a:srgbClr val="575756"/>
                </a:solidFill>
                <a:latin typeface="Helvetica"/>
                <a:cs typeface="Helvetica"/>
              </a:rPr>
              <a:t> </a:t>
            </a:r>
            <a:r>
              <a:rPr sz="1800" dirty="0">
                <a:solidFill>
                  <a:srgbClr val="575756"/>
                </a:solidFill>
                <a:latin typeface="Helvetica"/>
                <a:cs typeface="Helvetica"/>
              </a:rPr>
              <a:t>it</a:t>
            </a:r>
            <a:r>
              <a:rPr sz="1800" spc="-10" dirty="0">
                <a:solidFill>
                  <a:srgbClr val="575756"/>
                </a:solidFill>
                <a:latin typeface="Helvetica"/>
                <a:cs typeface="Helvetica"/>
              </a:rPr>
              <a:t> </a:t>
            </a:r>
            <a:r>
              <a:rPr sz="1800" spc="-20" dirty="0">
                <a:solidFill>
                  <a:srgbClr val="575756"/>
                </a:solidFill>
                <a:latin typeface="Helvetica"/>
                <a:cs typeface="Helvetica"/>
              </a:rPr>
              <a:t>most</a:t>
            </a:r>
            <a:endParaRPr sz="1800">
              <a:latin typeface="Helvetica"/>
              <a:cs typeface="Helvetica"/>
            </a:endParaRPr>
          </a:p>
          <a:p>
            <a:pPr marL="221615" marR="5080" indent="-209550">
              <a:lnSpc>
                <a:spcPct val="100800"/>
              </a:lnSpc>
              <a:spcBef>
                <a:spcPts val="825"/>
              </a:spcBef>
              <a:buClr>
                <a:srgbClr val="47B3E3"/>
              </a:buClr>
              <a:buChar char="•"/>
              <a:tabLst>
                <a:tab pos="221615" algn="l"/>
              </a:tabLst>
            </a:pPr>
            <a:r>
              <a:rPr sz="1800" dirty="0">
                <a:solidFill>
                  <a:srgbClr val="575756"/>
                </a:solidFill>
                <a:latin typeface="Helvetica"/>
                <a:cs typeface="Helvetica"/>
              </a:rPr>
              <a:t>Care</a:t>
            </a:r>
            <a:r>
              <a:rPr sz="1800" spc="-15" dirty="0">
                <a:solidFill>
                  <a:srgbClr val="575756"/>
                </a:solidFill>
                <a:latin typeface="Helvetica"/>
                <a:cs typeface="Helvetica"/>
              </a:rPr>
              <a:t> </a:t>
            </a:r>
            <a:r>
              <a:rPr sz="1800" dirty="0">
                <a:solidFill>
                  <a:srgbClr val="575756"/>
                </a:solidFill>
                <a:latin typeface="Helvetica"/>
                <a:cs typeface="Helvetica"/>
              </a:rPr>
              <a:t>provided</a:t>
            </a:r>
            <a:r>
              <a:rPr sz="1800" spc="-10" dirty="0">
                <a:solidFill>
                  <a:srgbClr val="575756"/>
                </a:solidFill>
                <a:latin typeface="Helvetica"/>
                <a:cs typeface="Helvetica"/>
              </a:rPr>
              <a:t> </a:t>
            </a:r>
            <a:r>
              <a:rPr sz="1800" dirty="0">
                <a:solidFill>
                  <a:srgbClr val="575756"/>
                </a:solidFill>
                <a:latin typeface="Helvetica"/>
                <a:cs typeface="Helvetica"/>
              </a:rPr>
              <a:t>in</a:t>
            </a:r>
            <a:r>
              <a:rPr sz="1800" spc="-10" dirty="0">
                <a:solidFill>
                  <a:srgbClr val="575756"/>
                </a:solidFill>
                <a:latin typeface="Helvetica"/>
                <a:cs typeface="Helvetica"/>
              </a:rPr>
              <a:t> </a:t>
            </a:r>
            <a:r>
              <a:rPr sz="1800" dirty="0">
                <a:solidFill>
                  <a:srgbClr val="575756"/>
                </a:solidFill>
                <a:latin typeface="Helvetica"/>
                <a:cs typeface="Helvetica"/>
              </a:rPr>
              <a:t>the</a:t>
            </a:r>
            <a:r>
              <a:rPr sz="1800" spc="-10" dirty="0">
                <a:solidFill>
                  <a:srgbClr val="575756"/>
                </a:solidFill>
                <a:latin typeface="Helvetica"/>
                <a:cs typeface="Helvetica"/>
              </a:rPr>
              <a:t> </a:t>
            </a:r>
            <a:r>
              <a:rPr sz="1800" dirty="0">
                <a:solidFill>
                  <a:srgbClr val="575756"/>
                </a:solidFill>
                <a:latin typeface="Helvetica"/>
                <a:cs typeface="Helvetica"/>
              </a:rPr>
              <a:t>right</a:t>
            </a:r>
            <a:r>
              <a:rPr sz="1800" spc="-10" dirty="0">
                <a:solidFill>
                  <a:srgbClr val="575756"/>
                </a:solidFill>
                <a:latin typeface="Helvetica"/>
                <a:cs typeface="Helvetica"/>
              </a:rPr>
              <a:t> </a:t>
            </a:r>
            <a:r>
              <a:rPr sz="1800" dirty="0">
                <a:solidFill>
                  <a:srgbClr val="575756"/>
                </a:solidFill>
                <a:latin typeface="Helvetica"/>
                <a:cs typeface="Helvetica"/>
              </a:rPr>
              <a:t>place,</a:t>
            </a:r>
            <a:r>
              <a:rPr sz="1800" spc="-10" dirty="0">
                <a:solidFill>
                  <a:srgbClr val="575756"/>
                </a:solidFill>
                <a:latin typeface="Helvetica"/>
                <a:cs typeface="Helvetica"/>
              </a:rPr>
              <a:t> </a:t>
            </a:r>
            <a:r>
              <a:rPr sz="1800" spc="-25" dirty="0">
                <a:solidFill>
                  <a:srgbClr val="575756"/>
                </a:solidFill>
                <a:latin typeface="Helvetica"/>
                <a:cs typeface="Helvetica"/>
              </a:rPr>
              <a:t>by </a:t>
            </a:r>
            <a:r>
              <a:rPr sz="1800" dirty="0">
                <a:solidFill>
                  <a:srgbClr val="575756"/>
                </a:solidFill>
                <a:latin typeface="Helvetica"/>
                <a:cs typeface="Helvetica"/>
              </a:rPr>
              <a:t>the</a:t>
            </a:r>
            <a:r>
              <a:rPr sz="1800" spc="-5" dirty="0">
                <a:solidFill>
                  <a:srgbClr val="575756"/>
                </a:solidFill>
                <a:latin typeface="Helvetica"/>
                <a:cs typeface="Helvetica"/>
              </a:rPr>
              <a:t> </a:t>
            </a:r>
            <a:r>
              <a:rPr sz="1800" dirty="0">
                <a:solidFill>
                  <a:srgbClr val="575756"/>
                </a:solidFill>
                <a:latin typeface="Helvetica"/>
                <a:cs typeface="Helvetica"/>
              </a:rPr>
              <a:t>right</a:t>
            </a:r>
            <a:r>
              <a:rPr sz="1800" spc="-5" dirty="0">
                <a:solidFill>
                  <a:srgbClr val="575756"/>
                </a:solidFill>
                <a:latin typeface="Helvetica"/>
                <a:cs typeface="Helvetica"/>
              </a:rPr>
              <a:t> </a:t>
            </a:r>
            <a:r>
              <a:rPr sz="1800" dirty="0">
                <a:solidFill>
                  <a:srgbClr val="575756"/>
                </a:solidFill>
                <a:latin typeface="Helvetica"/>
                <a:cs typeface="Helvetica"/>
              </a:rPr>
              <a:t>person, at</a:t>
            </a:r>
            <a:r>
              <a:rPr sz="1800" spc="-5" dirty="0">
                <a:solidFill>
                  <a:srgbClr val="575756"/>
                </a:solidFill>
                <a:latin typeface="Helvetica"/>
                <a:cs typeface="Helvetica"/>
              </a:rPr>
              <a:t> </a:t>
            </a:r>
            <a:r>
              <a:rPr sz="1800" dirty="0">
                <a:solidFill>
                  <a:srgbClr val="575756"/>
                </a:solidFill>
                <a:latin typeface="Helvetica"/>
                <a:cs typeface="Helvetica"/>
              </a:rPr>
              <a:t>the</a:t>
            </a:r>
            <a:r>
              <a:rPr sz="1800" spc="-5" dirty="0">
                <a:solidFill>
                  <a:srgbClr val="575756"/>
                </a:solidFill>
                <a:latin typeface="Helvetica"/>
                <a:cs typeface="Helvetica"/>
              </a:rPr>
              <a:t> </a:t>
            </a:r>
            <a:r>
              <a:rPr sz="1800" dirty="0">
                <a:solidFill>
                  <a:srgbClr val="575756"/>
                </a:solidFill>
                <a:latin typeface="Helvetica"/>
                <a:cs typeface="Helvetica"/>
              </a:rPr>
              <a:t>right </a:t>
            </a:r>
            <a:r>
              <a:rPr sz="1800" spc="-20" dirty="0">
                <a:solidFill>
                  <a:srgbClr val="575756"/>
                </a:solidFill>
                <a:latin typeface="Helvetica"/>
                <a:cs typeface="Helvetica"/>
              </a:rPr>
              <a:t>time</a:t>
            </a:r>
            <a:endParaRPr sz="1800">
              <a:latin typeface="Helvetica"/>
              <a:cs typeface="Helvetica"/>
            </a:endParaRPr>
          </a:p>
          <a:p>
            <a:pPr marL="221615" indent="-208915">
              <a:lnSpc>
                <a:spcPct val="100000"/>
              </a:lnSpc>
              <a:spcBef>
                <a:spcPts val="840"/>
              </a:spcBef>
              <a:buClr>
                <a:srgbClr val="47B3E3"/>
              </a:buClr>
              <a:buChar char="•"/>
              <a:tabLst>
                <a:tab pos="221615" algn="l"/>
              </a:tabLst>
            </a:pPr>
            <a:r>
              <a:rPr sz="1800" dirty="0">
                <a:solidFill>
                  <a:srgbClr val="575756"/>
                </a:solidFill>
                <a:latin typeface="Helvetica"/>
                <a:cs typeface="Helvetica"/>
              </a:rPr>
              <a:t>Those</a:t>
            </a:r>
            <a:r>
              <a:rPr sz="1800" spc="-20" dirty="0">
                <a:solidFill>
                  <a:srgbClr val="575756"/>
                </a:solidFill>
                <a:latin typeface="Helvetica"/>
                <a:cs typeface="Helvetica"/>
              </a:rPr>
              <a:t> </a:t>
            </a:r>
            <a:r>
              <a:rPr sz="1800" dirty="0">
                <a:solidFill>
                  <a:srgbClr val="575756"/>
                </a:solidFill>
                <a:latin typeface="Helvetica"/>
                <a:cs typeface="Helvetica"/>
              </a:rPr>
              <a:t>with</a:t>
            </a:r>
            <a:r>
              <a:rPr sz="1800" spc="-10" dirty="0">
                <a:solidFill>
                  <a:srgbClr val="575756"/>
                </a:solidFill>
                <a:latin typeface="Helvetica"/>
                <a:cs typeface="Helvetica"/>
              </a:rPr>
              <a:t> </a:t>
            </a:r>
            <a:r>
              <a:rPr sz="1800" dirty="0">
                <a:solidFill>
                  <a:srgbClr val="575756"/>
                </a:solidFill>
                <a:latin typeface="Helvetica"/>
                <a:cs typeface="Helvetica"/>
              </a:rPr>
              <a:t>complex</a:t>
            </a:r>
            <a:r>
              <a:rPr sz="1800" spc="-10" dirty="0">
                <a:solidFill>
                  <a:srgbClr val="575756"/>
                </a:solidFill>
                <a:latin typeface="Helvetica"/>
                <a:cs typeface="Helvetica"/>
              </a:rPr>
              <a:t> </a:t>
            </a:r>
            <a:r>
              <a:rPr sz="1800" dirty="0">
                <a:solidFill>
                  <a:srgbClr val="575756"/>
                </a:solidFill>
                <a:latin typeface="Helvetica"/>
                <a:cs typeface="Helvetica"/>
              </a:rPr>
              <a:t>needs</a:t>
            </a:r>
            <a:r>
              <a:rPr sz="1800" spc="-5" dirty="0">
                <a:solidFill>
                  <a:srgbClr val="575756"/>
                </a:solidFill>
                <a:latin typeface="Helvetica"/>
                <a:cs typeface="Helvetica"/>
              </a:rPr>
              <a:t> </a:t>
            </a:r>
            <a:r>
              <a:rPr sz="1800" spc="-25" dirty="0">
                <a:solidFill>
                  <a:srgbClr val="575756"/>
                </a:solidFill>
                <a:latin typeface="Helvetica"/>
                <a:cs typeface="Helvetica"/>
              </a:rPr>
              <a:t>are</a:t>
            </a:r>
            <a:endParaRPr sz="1800">
              <a:latin typeface="Helvetica"/>
              <a:cs typeface="Helvetica"/>
            </a:endParaRPr>
          </a:p>
          <a:p>
            <a:pPr marL="221615">
              <a:lnSpc>
                <a:spcPct val="100000"/>
              </a:lnSpc>
              <a:spcBef>
                <a:spcPts val="15"/>
              </a:spcBef>
            </a:pPr>
            <a:r>
              <a:rPr sz="1800" dirty="0">
                <a:solidFill>
                  <a:srgbClr val="575756"/>
                </a:solidFill>
                <a:latin typeface="Helvetica"/>
                <a:cs typeface="Helvetica"/>
              </a:rPr>
              <a:t>better</a:t>
            </a:r>
            <a:r>
              <a:rPr sz="1800" spc="-15" dirty="0">
                <a:solidFill>
                  <a:srgbClr val="575756"/>
                </a:solidFill>
                <a:latin typeface="Helvetica"/>
                <a:cs typeface="Helvetica"/>
              </a:rPr>
              <a:t> </a:t>
            </a:r>
            <a:r>
              <a:rPr sz="1800" dirty="0">
                <a:solidFill>
                  <a:srgbClr val="575756"/>
                </a:solidFill>
                <a:latin typeface="Helvetica"/>
                <a:cs typeface="Helvetica"/>
              </a:rPr>
              <a:t>managed</a:t>
            </a:r>
            <a:r>
              <a:rPr sz="1800" spc="-15" dirty="0">
                <a:solidFill>
                  <a:srgbClr val="575756"/>
                </a:solidFill>
                <a:latin typeface="Helvetica"/>
                <a:cs typeface="Helvetica"/>
              </a:rPr>
              <a:t> </a:t>
            </a:r>
            <a:r>
              <a:rPr sz="1800" dirty="0">
                <a:solidFill>
                  <a:srgbClr val="575756"/>
                </a:solidFill>
                <a:latin typeface="Helvetica"/>
                <a:cs typeface="Helvetica"/>
              </a:rPr>
              <a:t>and</a:t>
            </a:r>
            <a:r>
              <a:rPr sz="1800" spc="-10" dirty="0">
                <a:solidFill>
                  <a:srgbClr val="575756"/>
                </a:solidFill>
                <a:latin typeface="Helvetica"/>
                <a:cs typeface="Helvetica"/>
              </a:rPr>
              <a:t> monitored</a:t>
            </a:r>
            <a:endParaRPr sz="1800">
              <a:latin typeface="Helvetica"/>
              <a:cs typeface="Helvetica"/>
            </a:endParaRPr>
          </a:p>
          <a:p>
            <a:pPr marL="221615" marR="337820" indent="-209550" algn="just">
              <a:lnSpc>
                <a:spcPct val="100800"/>
              </a:lnSpc>
              <a:spcBef>
                <a:spcPts val="825"/>
              </a:spcBef>
              <a:buClr>
                <a:srgbClr val="47B3E3"/>
              </a:buClr>
              <a:buChar char="•"/>
              <a:tabLst>
                <a:tab pos="221615" algn="l"/>
              </a:tabLst>
            </a:pPr>
            <a:r>
              <a:rPr sz="1800" dirty="0">
                <a:solidFill>
                  <a:srgbClr val="575756"/>
                </a:solidFill>
                <a:latin typeface="Helvetica"/>
                <a:cs typeface="Helvetica"/>
              </a:rPr>
              <a:t>Improved</a:t>
            </a:r>
            <a:r>
              <a:rPr sz="1800" spc="-20" dirty="0">
                <a:solidFill>
                  <a:srgbClr val="575756"/>
                </a:solidFill>
                <a:latin typeface="Helvetica"/>
                <a:cs typeface="Helvetica"/>
              </a:rPr>
              <a:t> </a:t>
            </a:r>
            <a:r>
              <a:rPr sz="1800" dirty="0">
                <a:solidFill>
                  <a:srgbClr val="575756"/>
                </a:solidFill>
                <a:latin typeface="Helvetica"/>
                <a:cs typeface="Helvetica"/>
              </a:rPr>
              <a:t>quality</a:t>
            </a:r>
            <a:r>
              <a:rPr sz="1800" spc="-10" dirty="0">
                <a:solidFill>
                  <a:srgbClr val="575756"/>
                </a:solidFill>
                <a:latin typeface="Helvetica"/>
                <a:cs typeface="Helvetica"/>
              </a:rPr>
              <a:t> </a:t>
            </a:r>
            <a:r>
              <a:rPr sz="1800" dirty="0">
                <a:solidFill>
                  <a:srgbClr val="575756"/>
                </a:solidFill>
                <a:latin typeface="Helvetica"/>
                <a:cs typeface="Helvetica"/>
              </a:rPr>
              <a:t>of</a:t>
            </a:r>
            <a:r>
              <a:rPr sz="1800" spc="-10" dirty="0">
                <a:solidFill>
                  <a:srgbClr val="575756"/>
                </a:solidFill>
                <a:latin typeface="Helvetica"/>
                <a:cs typeface="Helvetica"/>
              </a:rPr>
              <a:t> </a:t>
            </a:r>
            <a:r>
              <a:rPr sz="1800" dirty="0">
                <a:solidFill>
                  <a:srgbClr val="575756"/>
                </a:solidFill>
                <a:latin typeface="Helvetica"/>
                <a:cs typeface="Helvetica"/>
              </a:rPr>
              <a:t>life</a:t>
            </a:r>
            <a:r>
              <a:rPr sz="1800" spc="-10" dirty="0">
                <a:solidFill>
                  <a:srgbClr val="575756"/>
                </a:solidFill>
                <a:latin typeface="Helvetica"/>
                <a:cs typeface="Helvetica"/>
              </a:rPr>
              <a:t> </a:t>
            </a:r>
            <a:r>
              <a:rPr sz="1800" dirty="0">
                <a:solidFill>
                  <a:srgbClr val="575756"/>
                </a:solidFill>
                <a:latin typeface="Helvetica"/>
                <a:cs typeface="Helvetica"/>
              </a:rPr>
              <a:t>by</a:t>
            </a:r>
            <a:r>
              <a:rPr sz="1800" spc="-10" dirty="0">
                <a:solidFill>
                  <a:srgbClr val="575756"/>
                </a:solidFill>
                <a:latin typeface="Helvetica"/>
                <a:cs typeface="Helvetica"/>
              </a:rPr>
              <a:t> being </a:t>
            </a:r>
            <a:r>
              <a:rPr sz="1800" dirty="0">
                <a:solidFill>
                  <a:srgbClr val="575756"/>
                </a:solidFill>
                <a:latin typeface="Helvetica"/>
                <a:cs typeface="Helvetica"/>
              </a:rPr>
              <a:t>proactively</a:t>
            </a:r>
            <a:r>
              <a:rPr sz="1800" spc="-25" dirty="0">
                <a:solidFill>
                  <a:srgbClr val="575756"/>
                </a:solidFill>
                <a:latin typeface="Helvetica"/>
                <a:cs typeface="Helvetica"/>
              </a:rPr>
              <a:t> </a:t>
            </a:r>
            <a:r>
              <a:rPr sz="1800" dirty="0">
                <a:solidFill>
                  <a:srgbClr val="575756"/>
                </a:solidFill>
                <a:latin typeface="Helvetica"/>
                <a:cs typeface="Helvetica"/>
              </a:rPr>
              <a:t>supported</a:t>
            </a:r>
            <a:r>
              <a:rPr sz="1800" spc="-20" dirty="0">
                <a:solidFill>
                  <a:srgbClr val="575756"/>
                </a:solidFill>
                <a:latin typeface="Helvetica"/>
                <a:cs typeface="Helvetica"/>
              </a:rPr>
              <a:t> </a:t>
            </a:r>
            <a:r>
              <a:rPr sz="1800" dirty="0">
                <a:solidFill>
                  <a:srgbClr val="575756"/>
                </a:solidFill>
                <a:latin typeface="Helvetica"/>
                <a:cs typeface="Helvetica"/>
              </a:rPr>
              <a:t>within</a:t>
            </a:r>
            <a:r>
              <a:rPr sz="1800" spc="-20" dirty="0">
                <a:solidFill>
                  <a:srgbClr val="575756"/>
                </a:solidFill>
                <a:latin typeface="Helvetica"/>
                <a:cs typeface="Helvetica"/>
              </a:rPr>
              <a:t> </a:t>
            </a:r>
            <a:r>
              <a:rPr sz="1800" spc="-25" dirty="0">
                <a:solidFill>
                  <a:srgbClr val="575756"/>
                </a:solidFill>
                <a:latin typeface="Helvetica"/>
                <a:cs typeface="Helvetica"/>
              </a:rPr>
              <a:t>the </a:t>
            </a:r>
            <a:r>
              <a:rPr sz="1800" spc="-10" dirty="0">
                <a:solidFill>
                  <a:srgbClr val="575756"/>
                </a:solidFill>
                <a:latin typeface="Helvetica"/>
                <a:cs typeface="Helvetica"/>
              </a:rPr>
              <a:t>community</a:t>
            </a:r>
            <a:endParaRPr sz="1800">
              <a:latin typeface="Helvetica"/>
              <a:cs typeface="Helvetica"/>
            </a:endParaRPr>
          </a:p>
          <a:p>
            <a:pPr marL="221615" marR="184785" indent="-209550">
              <a:lnSpc>
                <a:spcPct val="100800"/>
              </a:lnSpc>
              <a:spcBef>
                <a:spcPts val="825"/>
              </a:spcBef>
              <a:buClr>
                <a:srgbClr val="47B3E3"/>
              </a:buClr>
              <a:buChar char="•"/>
              <a:tabLst>
                <a:tab pos="221615" algn="l"/>
              </a:tabLst>
            </a:pPr>
            <a:r>
              <a:rPr sz="1800" dirty="0">
                <a:solidFill>
                  <a:srgbClr val="575756"/>
                </a:solidFill>
                <a:latin typeface="Helvetica"/>
                <a:cs typeface="Helvetica"/>
              </a:rPr>
              <a:t>Increased</a:t>
            </a:r>
            <a:r>
              <a:rPr sz="1800" spc="-15" dirty="0">
                <a:solidFill>
                  <a:srgbClr val="575756"/>
                </a:solidFill>
                <a:latin typeface="Helvetica"/>
                <a:cs typeface="Helvetica"/>
              </a:rPr>
              <a:t> </a:t>
            </a:r>
            <a:r>
              <a:rPr sz="1800" dirty="0">
                <a:solidFill>
                  <a:srgbClr val="575756"/>
                </a:solidFill>
                <a:latin typeface="Helvetica"/>
                <a:cs typeface="Helvetica"/>
              </a:rPr>
              <a:t>trust</a:t>
            </a:r>
            <a:r>
              <a:rPr sz="1800" spc="-10" dirty="0">
                <a:solidFill>
                  <a:srgbClr val="575756"/>
                </a:solidFill>
                <a:latin typeface="Helvetica"/>
                <a:cs typeface="Helvetica"/>
              </a:rPr>
              <a:t> </a:t>
            </a:r>
            <a:r>
              <a:rPr sz="1800" dirty="0">
                <a:solidFill>
                  <a:srgbClr val="575756"/>
                </a:solidFill>
                <a:latin typeface="Helvetica"/>
                <a:cs typeface="Helvetica"/>
              </a:rPr>
              <a:t>in</a:t>
            </a:r>
            <a:r>
              <a:rPr sz="1800" spc="-10" dirty="0">
                <a:solidFill>
                  <a:srgbClr val="575756"/>
                </a:solidFill>
                <a:latin typeface="Helvetica"/>
                <a:cs typeface="Helvetica"/>
              </a:rPr>
              <a:t> </a:t>
            </a:r>
            <a:r>
              <a:rPr sz="1800" dirty="0">
                <a:solidFill>
                  <a:srgbClr val="575756"/>
                </a:solidFill>
                <a:latin typeface="Helvetica"/>
                <a:cs typeface="Helvetica"/>
              </a:rPr>
              <a:t>the</a:t>
            </a:r>
            <a:r>
              <a:rPr sz="1800" spc="-10" dirty="0">
                <a:solidFill>
                  <a:srgbClr val="575756"/>
                </a:solidFill>
                <a:latin typeface="Helvetica"/>
                <a:cs typeface="Helvetica"/>
              </a:rPr>
              <a:t> </a:t>
            </a:r>
            <a:r>
              <a:rPr sz="1800" dirty="0">
                <a:solidFill>
                  <a:srgbClr val="575756"/>
                </a:solidFill>
                <a:latin typeface="Helvetica"/>
                <a:cs typeface="Helvetica"/>
              </a:rPr>
              <a:t>system</a:t>
            </a:r>
            <a:r>
              <a:rPr sz="1800" spc="-10" dirty="0">
                <a:solidFill>
                  <a:srgbClr val="575756"/>
                </a:solidFill>
                <a:latin typeface="Helvetica"/>
                <a:cs typeface="Helvetica"/>
              </a:rPr>
              <a:t> </a:t>
            </a:r>
            <a:r>
              <a:rPr sz="1800" spc="-25" dirty="0">
                <a:solidFill>
                  <a:srgbClr val="575756"/>
                </a:solidFill>
                <a:latin typeface="Helvetica"/>
                <a:cs typeface="Helvetica"/>
              </a:rPr>
              <a:t>and </a:t>
            </a:r>
            <a:r>
              <a:rPr sz="1800" dirty="0">
                <a:solidFill>
                  <a:srgbClr val="575756"/>
                </a:solidFill>
                <a:latin typeface="Helvetica"/>
                <a:cs typeface="Helvetica"/>
              </a:rPr>
              <a:t>our </a:t>
            </a:r>
            <a:r>
              <a:rPr sz="1800" spc="-10" dirty="0">
                <a:solidFill>
                  <a:srgbClr val="575756"/>
                </a:solidFill>
                <a:latin typeface="Helvetica"/>
                <a:cs typeface="Helvetica"/>
              </a:rPr>
              <a:t>services</a:t>
            </a:r>
            <a:endParaRPr sz="1800">
              <a:latin typeface="Helvetica"/>
              <a:cs typeface="Helvetica"/>
            </a:endParaRPr>
          </a:p>
          <a:p>
            <a:pPr marL="221615" marR="210185" indent="-209550">
              <a:lnSpc>
                <a:spcPct val="100800"/>
              </a:lnSpc>
              <a:spcBef>
                <a:spcPts val="825"/>
              </a:spcBef>
              <a:buClr>
                <a:srgbClr val="47B3E3"/>
              </a:buClr>
              <a:buChar char="•"/>
              <a:tabLst>
                <a:tab pos="221615" algn="l"/>
              </a:tabLst>
            </a:pPr>
            <a:r>
              <a:rPr sz="1800" dirty="0">
                <a:solidFill>
                  <a:srgbClr val="575756"/>
                </a:solidFill>
                <a:latin typeface="Helvetica"/>
                <a:cs typeface="Helvetica"/>
              </a:rPr>
              <a:t>Better</a:t>
            </a:r>
            <a:r>
              <a:rPr sz="1800" spc="-25" dirty="0">
                <a:solidFill>
                  <a:srgbClr val="575756"/>
                </a:solidFill>
                <a:latin typeface="Helvetica"/>
                <a:cs typeface="Helvetica"/>
              </a:rPr>
              <a:t> </a:t>
            </a:r>
            <a:r>
              <a:rPr sz="1800" dirty="0">
                <a:solidFill>
                  <a:srgbClr val="575756"/>
                </a:solidFill>
                <a:latin typeface="Helvetica"/>
                <a:cs typeface="Helvetica"/>
              </a:rPr>
              <a:t>remote</a:t>
            </a:r>
            <a:r>
              <a:rPr sz="1800" spc="-25" dirty="0">
                <a:solidFill>
                  <a:srgbClr val="575756"/>
                </a:solidFill>
                <a:latin typeface="Helvetica"/>
                <a:cs typeface="Helvetica"/>
              </a:rPr>
              <a:t> </a:t>
            </a:r>
            <a:r>
              <a:rPr sz="1800" dirty="0">
                <a:solidFill>
                  <a:srgbClr val="575756"/>
                </a:solidFill>
                <a:latin typeface="Helvetica"/>
                <a:cs typeface="Helvetica"/>
              </a:rPr>
              <a:t>monitoring</a:t>
            </a:r>
            <a:r>
              <a:rPr sz="1800" spc="-20" dirty="0">
                <a:solidFill>
                  <a:srgbClr val="575756"/>
                </a:solidFill>
                <a:latin typeface="Helvetica"/>
                <a:cs typeface="Helvetica"/>
              </a:rPr>
              <a:t> </a:t>
            </a:r>
            <a:r>
              <a:rPr sz="1800" spc="-10" dirty="0">
                <a:solidFill>
                  <a:srgbClr val="575756"/>
                </a:solidFill>
                <a:latin typeface="Helvetica"/>
                <a:cs typeface="Helvetica"/>
              </a:rPr>
              <a:t>support </a:t>
            </a:r>
            <a:r>
              <a:rPr sz="1800" dirty="0">
                <a:solidFill>
                  <a:srgbClr val="575756"/>
                </a:solidFill>
                <a:latin typeface="Helvetica"/>
                <a:cs typeface="Helvetica"/>
              </a:rPr>
              <a:t>to</a:t>
            </a:r>
            <a:r>
              <a:rPr sz="1800" spc="-20" dirty="0">
                <a:solidFill>
                  <a:srgbClr val="575756"/>
                </a:solidFill>
                <a:latin typeface="Helvetica"/>
                <a:cs typeface="Helvetica"/>
              </a:rPr>
              <a:t> </a:t>
            </a:r>
            <a:r>
              <a:rPr sz="1800" dirty="0">
                <a:solidFill>
                  <a:srgbClr val="575756"/>
                </a:solidFill>
                <a:latin typeface="Helvetica"/>
                <a:cs typeface="Helvetica"/>
              </a:rPr>
              <a:t>allow</a:t>
            </a:r>
            <a:r>
              <a:rPr sz="1800" spc="-15" dirty="0">
                <a:solidFill>
                  <a:srgbClr val="575756"/>
                </a:solidFill>
                <a:latin typeface="Helvetica"/>
                <a:cs typeface="Helvetica"/>
              </a:rPr>
              <a:t> </a:t>
            </a:r>
            <a:r>
              <a:rPr sz="1800" dirty="0">
                <a:solidFill>
                  <a:srgbClr val="575756"/>
                </a:solidFill>
                <a:latin typeface="Helvetica"/>
                <a:cs typeface="Helvetica"/>
              </a:rPr>
              <a:t>people</a:t>
            </a:r>
            <a:r>
              <a:rPr sz="1800" spc="-15" dirty="0">
                <a:solidFill>
                  <a:srgbClr val="575756"/>
                </a:solidFill>
                <a:latin typeface="Helvetica"/>
                <a:cs typeface="Helvetica"/>
              </a:rPr>
              <a:t> </a:t>
            </a:r>
            <a:r>
              <a:rPr sz="1800" dirty="0">
                <a:solidFill>
                  <a:srgbClr val="575756"/>
                </a:solidFill>
                <a:latin typeface="Helvetica"/>
                <a:cs typeface="Helvetica"/>
              </a:rPr>
              <a:t>to</a:t>
            </a:r>
            <a:r>
              <a:rPr sz="1800" spc="-15" dirty="0">
                <a:solidFill>
                  <a:srgbClr val="575756"/>
                </a:solidFill>
                <a:latin typeface="Helvetica"/>
                <a:cs typeface="Helvetica"/>
              </a:rPr>
              <a:t> </a:t>
            </a:r>
            <a:r>
              <a:rPr sz="1800" dirty="0">
                <a:solidFill>
                  <a:srgbClr val="575756"/>
                </a:solidFill>
                <a:latin typeface="Helvetica"/>
                <a:cs typeface="Helvetica"/>
              </a:rPr>
              <a:t>remain</a:t>
            </a:r>
            <a:r>
              <a:rPr sz="1800" spc="-15" dirty="0">
                <a:solidFill>
                  <a:srgbClr val="575756"/>
                </a:solidFill>
                <a:latin typeface="Helvetica"/>
                <a:cs typeface="Helvetica"/>
              </a:rPr>
              <a:t> </a:t>
            </a:r>
            <a:r>
              <a:rPr sz="1800" spc="-25" dirty="0">
                <a:solidFill>
                  <a:srgbClr val="575756"/>
                </a:solidFill>
                <a:latin typeface="Helvetica"/>
                <a:cs typeface="Helvetica"/>
              </a:rPr>
              <a:t>as </a:t>
            </a:r>
            <a:r>
              <a:rPr sz="1800" dirty="0">
                <a:solidFill>
                  <a:srgbClr val="575756"/>
                </a:solidFill>
                <a:latin typeface="Helvetica"/>
                <a:cs typeface="Helvetica"/>
              </a:rPr>
              <a:t>independent as </a:t>
            </a:r>
            <a:r>
              <a:rPr sz="1800" spc="-10" dirty="0">
                <a:solidFill>
                  <a:srgbClr val="575756"/>
                </a:solidFill>
                <a:latin typeface="Helvetica"/>
                <a:cs typeface="Helvetica"/>
              </a:rPr>
              <a:t>possible</a:t>
            </a:r>
            <a:endParaRPr sz="1800">
              <a:latin typeface="Helvetica"/>
              <a:cs typeface="Helvetica"/>
            </a:endParaRPr>
          </a:p>
          <a:p>
            <a:pPr marL="221615" indent="-208915">
              <a:lnSpc>
                <a:spcPct val="100000"/>
              </a:lnSpc>
              <a:spcBef>
                <a:spcPts val="845"/>
              </a:spcBef>
              <a:buClr>
                <a:srgbClr val="47B3E3"/>
              </a:buClr>
              <a:buChar char="•"/>
              <a:tabLst>
                <a:tab pos="221615" algn="l"/>
              </a:tabLst>
            </a:pPr>
            <a:r>
              <a:rPr sz="1800" dirty="0">
                <a:solidFill>
                  <a:srgbClr val="575756"/>
                </a:solidFill>
                <a:latin typeface="Helvetica"/>
                <a:cs typeface="Helvetica"/>
              </a:rPr>
              <a:t>Safer</a:t>
            </a:r>
            <a:r>
              <a:rPr sz="1800" spc="-10" dirty="0">
                <a:solidFill>
                  <a:srgbClr val="575756"/>
                </a:solidFill>
                <a:latin typeface="Helvetica"/>
                <a:cs typeface="Helvetica"/>
              </a:rPr>
              <a:t> </a:t>
            </a:r>
            <a:r>
              <a:rPr sz="1800" dirty="0">
                <a:solidFill>
                  <a:srgbClr val="575756"/>
                </a:solidFill>
                <a:latin typeface="Helvetica"/>
                <a:cs typeface="Helvetica"/>
              </a:rPr>
              <a:t>and</a:t>
            </a:r>
            <a:r>
              <a:rPr sz="1800" spc="-5" dirty="0">
                <a:solidFill>
                  <a:srgbClr val="575756"/>
                </a:solidFill>
                <a:latin typeface="Helvetica"/>
                <a:cs typeface="Helvetica"/>
              </a:rPr>
              <a:t> </a:t>
            </a:r>
            <a:r>
              <a:rPr sz="1800" dirty="0">
                <a:solidFill>
                  <a:srgbClr val="575756"/>
                </a:solidFill>
                <a:latin typeface="Helvetica"/>
                <a:cs typeface="Helvetica"/>
              </a:rPr>
              <a:t>more</a:t>
            </a:r>
            <a:r>
              <a:rPr sz="1800" spc="-5" dirty="0">
                <a:solidFill>
                  <a:srgbClr val="575756"/>
                </a:solidFill>
                <a:latin typeface="Helvetica"/>
                <a:cs typeface="Helvetica"/>
              </a:rPr>
              <a:t> </a:t>
            </a:r>
            <a:r>
              <a:rPr sz="1800" dirty="0">
                <a:solidFill>
                  <a:srgbClr val="575756"/>
                </a:solidFill>
                <a:latin typeface="Helvetica"/>
                <a:cs typeface="Helvetica"/>
              </a:rPr>
              <a:t>efficient</a:t>
            </a:r>
            <a:r>
              <a:rPr sz="1800" spc="-5" dirty="0">
                <a:solidFill>
                  <a:srgbClr val="575756"/>
                </a:solidFill>
                <a:latin typeface="Helvetica"/>
                <a:cs typeface="Helvetica"/>
              </a:rPr>
              <a:t> </a:t>
            </a:r>
            <a:r>
              <a:rPr sz="1800" spc="-10" dirty="0">
                <a:solidFill>
                  <a:srgbClr val="575756"/>
                </a:solidFill>
                <a:latin typeface="Helvetica"/>
                <a:cs typeface="Helvetica"/>
              </a:rPr>
              <a:t>services</a:t>
            </a:r>
            <a:endParaRPr sz="1800">
              <a:latin typeface="Helvetica"/>
              <a:cs typeface="Helvetica"/>
            </a:endParaRPr>
          </a:p>
        </p:txBody>
      </p:sp>
      <p:sp>
        <p:nvSpPr>
          <p:cNvPr id="5" name="object 5"/>
          <p:cNvSpPr txBox="1"/>
          <p:nvPr/>
        </p:nvSpPr>
        <p:spPr>
          <a:xfrm>
            <a:off x="5610165" y="3279346"/>
            <a:ext cx="3936365" cy="6451600"/>
          </a:xfrm>
          <a:prstGeom prst="rect">
            <a:avLst/>
          </a:prstGeom>
        </p:spPr>
        <p:txBody>
          <a:bodyPr vert="horz" wrap="square" lIns="0" tIns="12700" rIns="0" bIns="0" rtlCol="0">
            <a:spAutoFit/>
          </a:bodyPr>
          <a:lstStyle/>
          <a:p>
            <a:pPr marL="12700">
              <a:lnSpc>
                <a:spcPct val="100000"/>
              </a:lnSpc>
              <a:spcBef>
                <a:spcPts val="100"/>
              </a:spcBef>
            </a:pPr>
            <a:r>
              <a:rPr sz="2800" b="1" dirty="0">
                <a:solidFill>
                  <a:srgbClr val="1273B8"/>
                </a:solidFill>
                <a:latin typeface="Helvetica"/>
                <a:cs typeface="Helvetica"/>
              </a:rPr>
              <a:t>For</a:t>
            </a:r>
            <a:r>
              <a:rPr sz="2800" b="1" spc="-20" dirty="0">
                <a:solidFill>
                  <a:srgbClr val="1273B8"/>
                </a:solidFill>
                <a:latin typeface="Helvetica"/>
                <a:cs typeface="Helvetica"/>
              </a:rPr>
              <a:t> </a:t>
            </a:r>
            <a:r>
              <a:rPr sz="2800" b="1" dirty="0">
                <a:solidFill>
                  <a:srgbClr val="1273B8"/>
                </a:solidFill>
                <a:latin typeface="Helvetica"/>
                <a:cs typeface="Helvetica"/>
              </a:rPr>
              <a:t>Our</a:t>
            </a:r>
            <a:r>
              <a:rPr sz="2800" b="1" spc="-10" dirty="0">
                <a:solidFill>
                  <a:srgbClr val="1273B8"/>
                </a:solidFill>
                <a:latin typeface="Helvetica"/>
                <a:cs typeface="Helvetica"/>
              </a:rPr>
              <a:t> People</a:t>
            </a:r>
            <a:endParaRPr sz="2800">
              <a:latin typeface="Helvetica"/>
              <a:cs typeface="Helvetica"/>
            </a:endParaRPr>
          </a:p>
          <a:p>
            <a:pPr marL="221615" indent="-208915">
              <a:lnSpc>
                <a:spcPct val="100000"/>
              </a:lnSpc>
              <a:spcBef>
                <a:spcPts val="1465"/>
              </a:spcBef>
              <a:buClr>
                <a:srgbClr val="1273B8"/>
              </a:buClr>
              <a:buChar char="•"/>
              <a:tabLst>
                <a:tab pos="221615" algn="l"/>
              </a:tabLst>
            </a:pPr>
            <a:r>
              <a:rPr sz="1800" dirty="0">
                <a:solidFill>
                  <a:srgbClr val="575756"/>
                </a:solidFill>
                <a:latin typeface="Helvetica"/>
                <a:cs typeface="Helvetica"/>
              </a:rPr>
              <a:t>Improved</a:t>
            </a:r>
            <a:r>
              <a:rPr sz="1800" spc="-35" dirty="0">
                <a:solidFill>
                  <a:srgbClr val="575756"/>
                </a:solidFill>
                <a:latin typeface="Helvetica"/>
                <a:cs typeface="Helvetica"/>
              </a:rPr>
              <a:t> </a:t>
            </a:r>
            <a:r>
              <a:rPr sz="1800" spc="-10" dirty="0">
                <a:solidFill>
                  <a:srgbClr val="575756"/>
                </a:solidFill>
                <a:latin typeface="Helvetica"/>
                <a:cs typeface="Helvetica"/>
              </a:rPr>
              <a:t>wellbeing</a:t>
            </a:r>
            <a:endParaRPr sz="1800">
              <a:latin typeface="Helvetica"/>
              <a:cs typeface="Helvetica"/>
            </a:endParaRPr>
          </a:p>
          <a:p>
            <a:pPr marL="221615" indent="-208915">
              <a:lnSpc>
                <a:spcPct val="100000"/>
              </a:lnSpc>
              <a:spcBef>
                <a:spcPts val="844"/>
              </a:spcBef>
              <a:buClr>
                <a:srgbClr val="1273B8"/>
              </a:buClr>
              <a:buChar char="•"/>
              <a:tabLst>
                <a:tab pos="221615" algn="l"/>
              </a:tabLst>
            </a:pPr>
            <a:r>
              <a:rPr sz="1800" dirty="0">
                <a:solidFill>
                  <a:srgbClr val="575756"/>
                </a:solidFill>
                <a:latin typeface="Helvetica"/>
                <a:cs typeface="Helvetica"/>
              </a:rPr>
              <a:t>Greater</a:t>
            </a:r>
            <a:r>
              <a:rPr sz="1800" spc="-25" dirty="0">
                <a:solidFill>
                  <a:srgbClr val="575756"/>
                </a:solidFill>
                <a:latin typeface="Helvetica"/>
                <a:cs typeface="Helvetica"/>
              </a:rPr>
              <a:t> </a:t>
            </a:r>
            <a:r>
              <a:rPr sz="1800" dirty="0">
                <a:solidFill>
                  <a:srgbClr val="575756"/>
                </a:solidFill>
                <a:latin typeface="Helvetica"/>
                <a:cs typeface="Helvetica"/>
              </a:rPr>
              <a:t>resilience</a:t>
            </a:r>
            <a:r>
              <a:rPr sz="1800" spc="-25" dirty="0">
                <a:solidFill>
                  <a:srgbClr val="575756"/>
                </a:solidFill>
                <a:latin typeface="Helvetica"/>
                <a:cs typeface="Helvetica"/>
              </a:rPr>
              <a:t> </a:t>
            </a:r>
            <a:r>
              <a:rPr sz="1800" dirty="0">
                <a:solidFill>
                  <a:srgbClr val="575756"/>
                </a:solidFill>
                <a:latin typeface="Helvetica"/>
                <a:cs typeface="Helvetica"/>
              </a:rPr>
              <a:t>within</a:t>
            </a:r>
            <a:r>
              <a:rPr sz="1800" spc="-20" dirty="0">
                <a:solidFill>
                  <a:srgbClr val="575756"/>
                </a:solidFill>
                <a:latin typeface="Helvetica"/>
                <a:cs typeface="Helvetica"/>
              </a:rPr>
              <a:t> </a:t>
            </a:r>
            <a:r>
              <a:rPr sz="1800" spc="-10" dirty="0">
                <a:solidFill>
                  <a:srgbClr val="575756"/>
                </a:solidFill>
                <a:latin typeface="Helvetica"/>
                <a:cs typeface="Helvetica"/>
              </a:rPr>
              <a:t>teams</a:t>
            </a:r>
            <a:endParaRPr sz="1800">
              <a:latin typeface="Helvetica"/>
              <a:cs typeface="Helvetica"/>
            </a:endParaRPr>
          </a:p>
          <a:p>
            <a:pPr marL="221615" indent="-208915">
              <a:lnSpc>
                <a:spcPct val="100000"/>
              </a:lnSpc>
              <a:spcBef>
                <a:spcPts val="840"/>
              </a:spcBef>
              <a:buClr>
                <a:srgbClr val="1273B8"/>
              </a:buClr>
              <a:buChar char="•"/>
              <a:tabLst>
                <a:tab pos="221615" algn="l"/>
              </a:tabLst>
            </a:pPr>
            <a:r>
              <a:rPr sz="1800" dirty="0">
                <a:solidFill>
                  <a:srgbClr val="575756"/>
                </a:solidFill>
                <a:latin typeface="Helvetica"/>
                <a:cs typeface="Helvetica"/>
              </a:rPr>
              <a:t>Confidence</a:t>
            </a:r>
            <a:r>
              <a:rPr sz="1800" spc="-25" dirty="0">
                <a:solidFill>
                  <a:srgbClr val="575756"/>
                </a:solidFill>
                <a:latin typeface="Helvetica"/>
                <a:cs typeface="Helvetica"/>
              </a:rPr>
              <a:t> </a:t>
            </a:r>
            <a:r>
              <a:rPr sz="1800" dirty="0">
                <a:solidFill>
                  <a:srgbClr val="575756"/>
                </a:solidFill>
                <a:latin typeface="Helvetica"/>
                <a:cs typeface="Helvetica"/>
              </a:rPr>
              <a:t>in</a:t>
            </a:r>
            <a:r>
              <a:rPr sz="1800" spc="-25" dirty="0">
                <a:solidFill>
                  <a:srgbClr val="575756"/>
                </a:solidFill>
                <a:latin typeface="Helvetica"/>
                <a:cs typeface="Helvetica"/>
              </a:rPr>
              <a:t> </a:t>
            </a:r>
            <a:r>
              <a:rPr sz="1800" spc="-10" dirty="0">
                <a:solidFill>
                  <a:srgbClr val="575756"/>
                </a:solidFill>
                <a:latin typeface="Helvetica"/>
                <a:cs typeface="Helvetica"/>
              </a:rPr>
              <a:t>compassionate</a:t>
            </a:r>
            <a:endParaRPr sz="1800">
              <a:latin typeface="Helvetica"/>
              <a:cs typeface="Helvetica"/>
            </a:endParaRPr>
          </a:p>
          <a:p>
            <a:pPr marL="221615">
              <a:lnSpc>
                <a:spcPct val="100000"/>
              </a:lnSpc>
              <a:spcBef>
                <a:spcPts val="20"/>
              </a:spcBef>
            </a:pPr>
            <a:r>
              <a:rPr sz="1800" spc="-10" dirty="0">
                <a:solidFill>
                  <a:srgbClr val="575756"/>
                </a:solidFill>
                <a:latin typeface="Helvetica"/>
                <a:cs typeface="Helvetica"/>
              </a:rPr>
              <a:t>leaders</a:t>
            </a:r>
            <a:endParaRPr sz="1800">
              <a:latin typeface="Helvetica"/>
              <a:cs typeface="Helvetica"/>
            </a:endParaRPr>
          </a:p>
          <a:p>
            <a:pPr marL="221615" marR="31750" indent="-209550">
              <a:lnSpc>
                <a:spcPct val="100800"/>
              </a:lnSpc>
              <a:spcBef>
                <a:spcPts val="819"/>
              </a:spcBef>
              <a:buClr>
                <a:srgbClr val="1273B8"/>
              </a:buClr>
              <a:buChar char="•"/>
              <a:tabLst>
                <a:tab pos="221615" algn="l"/>
              </a:tabLst>
            </a:pPr>
            <a:r>
              <a:rPr sz="1800" dirty="0">
                <a:solidFill>
                  <a:srgbClr val="575756"/>
                </a:solidFill>
                <a:latin typeface="Helvetica"/>
                <a:cs typeface="Helvetica"/>
              </a:rPr>
              <a:t>Greater</a:t>
            </a:r>
            <a:r>
              <a:rPr sz="1800" spc="-35" dirty="0">
                <a:solidFill>
                  <a:srgbClr val="575756"/>
                </a:solidFill>
                <a:latin typeface="Helvetica"/>
                <a:cs typeface="Helvetica"/>
              </a:rPr>
              <a:t> </a:t>
            </a:r>
            <a:r>
              <a:rPr sz="1800" dirty="0">
                <a:solidFill>
                  <a:srgbClr val="575756"/>
                </a:solidFill>
                <a:latin typeface="Helvetica"/>
                <a:cs typeface="Helvetica"/>
              </a:rPr>
              <a:t>satisfaction</a:t>
            </a:r>
            <a:r>
              <a:rPr sz="1800" spc="-20" dirty="0">
                <a:solidFill>
                  <a:srgbClr val="575756"/>
                </a:solidFill>
                <a:latin typeface="Helvetica"/>
                <a:cs typeface="Helvetica"/>
              </a:rPr>
              <a:t> </a:t>
            </a:r>
            <a:r>
              <a:rPr sz="1800" dirty="0">
                <a:solidFill>
                  <a:srgbClr val="575756"/>
                </a:solidFill>
                <a:latin typeface="Helvetica"/>
                <a:cs typeface="Helvetica"/>
              </a:rPr>
              <a:t>and</a:t>
            </a:r>
            <a:r>
              <a:rPr sz="1800" spc="-20" dirty="0">
                <a:solidFill>
                  <a:srgbClr val="575756"/>
                </a:solidFill>
                <a:latin typeface="Helvetica"/>
                <a:cs typeface="Helvetica"/>
              </a:rPr>
              <a:t> </a:t>
            </a:r>
            <a:r>
              <a:rPr sz="1800" spc="-10" dirty="0">
                <a:solidFill>
                  <a:srgbClr val="575756"/>
                </a:solidFill>
                <a:latin typeface="Helvetica"/>
                <a:cs typeface="Helvetica"/>
              </a:rPr>
              <a:t>productivity </a:t>
            </a:r>
            <a:r>
              <a:rPr sz="1800" dirty="0">
                <a:solidFill>
                  <a:srgbClr val="575756"/>
                </a:solidFill>
                <a:latin typeface="Helvetica"/>
                <a:cs typeface="Helvetica"/>
              </a:rPr>
              <a:t>through</a:t>
            </a:r>
            <a:r>
              <a:rPr sz="1800" spc="-20" dirty="0">
                <a:solidFill>
                  <a:srgbClr val="575756"/>
                </a:solidFill>
                <a:latin typeface="Helvetica"/>
                <a:cs typeface="Helvetica"/>
              </a:rPr>
              <a:t> </a:t>
            </a:r>
            <a:r>
              <a:rPr sz="1800" dirty="0">
                <a:solidFill>
                  <a:srgbClr val="575756"/>
                </a:solidFill>
                <a:latin typeface="Helvetica"/>
                <a:cs typeface="Helvetica"/>
              </a:rPr>
              <a:t>clearer</a:t>
            </a:r>
            <a:r>
              <a:rPr sz="1800" spc="-10" dirty="0">
                <a:solidFill>
                  <a:srgbClr val="575756"/>
                </a:solidFill>
                <a:latin typeface="Helvetica"/>
                <a:cs typeface="Helvetica"/>
              </a:rPr>
              <a:t> </a:t>
            </a:r>
            <a:r>
              <a:rPr sz="1800" dirty="0">
                <a:solidFill>
                  <a:srgbClr val="575756"/>
                </a:solidFill>
                <a:latin typeface="Helvetica"/>
                <a:cs typeface="Helvetica"/>
              </a:rPr>
              <a:t>career</a:t>
            </a:r>
            <a:r>
              <a:rPr sz="1800" spc="-10" dirty="0">
                <a:solidFill>
                  <a:srgbClr val="575756"/>
                </a:solidFill>
                <a:latin typeface="Helvetica"/>
                <a:cs typeface="Helvetica"/>
              </a:rPr>
              <a:t> structures </a:t>
            </a:r>
            <a:r>
              <a:rPr sz="1800" dirty="0">
                <a:solidFill>
                  <a:srgbClr val="575756"/>
                </a:solidFill>
                <a:latin typeface="Helvetica"/>
                <a:cs typeface="Helvetica"/>
              </a:rPr>
              <a:t>and</a:t>
            </a:r>
            <a:r>
              <a:rPr sz="1800" spc="-30" dirty="0">
                <a:solidFill>
                  <a:srgbClr val="575756"/>
                </a:solidFill>
                <a:latin typeface="Helvetica"/>
                <a:cs typeface="Helvetica"/>
              </a:rPr>
              <a:t> </a:t>
            </a:r>
            <a:r>
              <a:rPr sz="1800" dirty="0">
                <a:solidFill>
                  <a:srgbClr val="575756"/>
                </a:solidFill>
                <a:latin typeface="Helvetica"/>
                <a:cs typeface="Helvetica"/>
              </a:rPr>
              <a:t>progression</a:t>
            </a:r>
            <a:r>
              <a:rPr sz="1800" spc="-30" dirty="0">
                <a:solidFill>
                  <a:srgbClr val="575756"/>
                </a:solidFill>
                <a:latin typeface="Helvetica"/>
                <a:cs typeface="Helvetica"/>
              </a:rPr>
              <a:t> </a:t>
            </a:r>
            <a:r>
              <a:rPr sz="1800" spc="-10" dirty="0">
                <a:solidFill>
                  <a:srgbClr val="575756"/>
                </a:solidFill>
                <a:latin typeface="Helvetica"/>
                <a:cs typeface="Helvetica"/>
              </a:rPr>
              <a:t>opportunities</a:t>
            </a:r>
            <a:endParaRPr sz="1800">
              <a:latin typeface="Helvetica"/>
              <a:cs typeface="Helvetica"/>
            </a:endParaRPr>
          </a:p>
          <a:p>
            <a:pPr marL="221615" marR="339090" indent="-209550">
              <a:lnSpc>
                <a:spcPct val="100800"/>
              </a:lnSpc>
              <a:spcBef>
                <a:spcPts val="825"/>
              </a:spcBef>
              <a:buClr>
                <a:srgbClr val="1273B8"/>
              </a:buClr>
              <a:buChar char="•"/>
              <a:tabLst>
                <a:tab pos="221615" algn="l"/>
              </a:tabLst>
            </a:pPr>
            <a:r>
              <a:rPr sz="1800" dirty="0">
                <a:solidFill>
                  <a:srgbClr val="575756"/>
                </a:solidFill>
                <a:latin typeface="Helvetica"/>
                <a:cs typeface="Helvetica"/>
              </a:rPr>
              <a:t>Being</a:t>
            </a:r>
            <a:r>
              <a:rPr sz="1800" spc="-20" dirty="0">
                <a:solidFill>
                  <a:srgbClr val="575756"/>
                </a:solidFill>
                <a:latin typeface="Helvetica"/>
                <a:cs typeface="Helvetica"/>
              </a:rPr>
              <a:t> </a:t>
            </a:r>
            <a:r>
              <a:rPr sz="1800" dirty="0">
                <a:solidFill>
                  <a:srgbClr val="575756"/>
                </a:solidFill>
                <a:latin typeface="Helvetica"/>
                <a:cs typeface="Helvetica"/>
              </a:rPr>
              <a:t>recognised</a:t>
            </a:r>
            <a:r>
              <a:rPr sz="1800" spc="-20" dirty="0">
                <a:solidFill>
                  <a:srgbClr val="575756"/>
                </a:solidFill>
                <a:latin typeface="Helvetica"/>
                <a:cs typeface="Helvetica"/>
              </a:rPr>
              <a:t> </a:t>
            </a:r>
            <a:r>
              <a:rPr sz="1800" dirty="0">
                <a:solidFill>
                  <a:srgbClr val="575756"/>
                </a:solidFill>
                <a:latin typeface="Helvetica"/>
                <a:cs typeface="Helvetica"/>
              </a:rPr>
              <a:t>for</a:t>
            </a:r>
            <a:r>
              <a:rPr sz="1800" spc="-15" dirty="0">
                <a:solidFill>
                  <a:srgbClr val="575756"/>
                </a:solidFill>
                <a:latin typeface="Helvetica"/>
                <a:cs typeface="Helvetica"/>
              </a:rPr>
              <a:t> </a:t>
            </a:r>
            <a:r>
              <a:rPr sz="1800" dirty="0">
                <a:solidFill>
                  <a:srgbClr val="575756"/>
                </a:solidFill>
                <a:latin typeface="Helvetica"/>
                <a:cs typeface="Helvetica"/>
              </a:rPr>
              <a:t>the</a:t>
            </a:r>
            <a:r>
              <a:rPr sz="1800" spc="-20" dirty="0">
                <a:solidFill>
                  <a:srgbClr val="575756"/>
                </a:solidFill>
                <a:latin typeface="Helvetica"/>
                <a:cs typeface="Helvetica"/>
              </a:rPr>
              <a:t> </a:t>
            </a:r>
            <a:r>
              <a:rPr sz="1800" dirty="0">
                <a:solidFill>
                  <a:srgbClr val="575756"/>
                </a:solidFill>
                <a:latin typeface="Helvetica"/>
                <a:cs typeface="Helvetica"/>
              </a:rPr>
              <a:t>care</a:t>
            </a:r>
            <a:r>
              <a:rPr sz="1800" spc="-15" dirty="0">
                <a:solidFill>
                  <a:srgbClr val="575756"/>
                </a:solidFill>
                <a:latin typeface="Helvetica"/>
                <a:cs typeface="Helvetica"/>
              </a:rPr>
              <a:t> </a:t>
            </a:r>
            <a:r>
              <a:rPr sz="1800" spc="-25" dirty="0">
                <a:solidFill>
                  <a:srgbClr val="575756"/>
                </a:solidFill>
                <a:latin typeface="Helvetica"/>
                <a:cs typeface="Helvetica"/>
              </a:rPr>
              <a:t>we </a:t>
            </a:r>
            <a:r>
              <a:rPr sz="1800" dirty="0">
                <a:solidFill>
                  <a:srgbClr val="575756"/>
                </a:solidFill>
                <a:latin typeface="Helvetica"/>
                <a:cs typeface="Helvetica"/>
              </a:rPr>
              <a:t>deliver</a:t>
            </a:r>
            <a:r>
              <a:rPr sz="1800" spc="-15" dirty="0">
                <a:solidFill>
                  <a:srgbClr val="575756"/>
                </a:solidFill>
                <a:latin typeface="Helvetica"/>
                <a:cs typeface="Helvetica"/>
              </a:rPr>
              <a:t> </a:t>
            </a:r>
            <a:r>
              <a:rPr sz="1800" dirty="0">
                <a:solidFill>
                  <a:srgbClr val="575756"/>
                </a:solidFill>
                <a:latin typeface="Helvetica"/>
                <a:cs typeface="Helvetica"/>
              </a:rPr>
              <a:t>and</a:t>
            </a:r>
            <a:r>
              <a:rPr sz="1800" spc="-15" dirty="0">
                <a:solidFill>
                  <a:srgbClr val="575756"/>
                </a:solidFill>
                <a:latin typeface="Helvetica"/>
                <a:cs typeface="Helvetica"/>
              </a:rPr>
              <a:t> </a:t>
            </a:r>
            <a:r>
              <a:rPr sz="1800" dirty="0">
                <a:solidFill>
                  <a:srgbClr val="575756"/>
                </a:solidFill>
                <a:latin typeface="Helvetica"/>
                <a:cs typeface="Helvetica"/>
              </a:rPr>
              <a:t>feeling</a:t>
            </a:r>
            <a:r>
              <a:rPr sz="1800" spc="-10" dirty="0">
                <a:solidFill>
                  <a:srgbClr val="575756"/>
                </a:solidFill>
                <a:latin typeface="Helvetica"/>
                <a:cs typeface="Helvetica"/>
              </a:rPr>
              <a:t> valued</a:t>
            </a:r>
            <a:endParaRPr sz="1800">
              <a:latin typeface="Helvetica"/>
              <a:cs typeface="Helvetica"/>
            </a:endParaRPr>
          </a:p>
          <a:p>
            <a:pPr marL="221615" indent="-208915">
              <a:lnSpc>
                <a:spcPct val="100000"/>
              </a:lnSpc>
              <a:spcBef>
                <a:spcPts val="844"/>
              </a:spcBef>
              <a:buClr>
                <a:srgbClr val="1273B8"/>
              </a:buClr>
              <a:buChar char="•"/>
              <a:tabLst>
                <a:tab pos="221615" algn="l"/>
              </a:tabLst>
            </a:pPr>
            <a:r>
              <a:rPr sz="1800" dirty="0">
                <a:solidFill>
                  <a:srgbClr val="575756"/>
                </a:solidFill>
                <a:latin typeface="Helvetica"/>
                <a:cs typeface="Helvetica"/>
              </a:rPr>
              <a:t>Feeling</a:t>
            </a:r>
            <a:r>
              <a:rPr sz="1800" spc="-25" dirty="0">
                <a:solidFill>
                  <a:srgbClr val="575756"/>
                </a:solidFill>
                <a:latin typeface="Helvetica"/>
                <a:cs typeface="Helvetica"/>
              </a:rPr>
              <a:t> </a:t>
            </a:r>
            <a:r>
              <a:rPr sz="1800" dirty="0">
                <a:solidFill>
                  <a:srgbClr val="575756"/>
                </a:solidFill>
                <a:latin typeface="Helvetica"/>
                <a:cs typeface="Helvetica"/>
              </a:rPr>
              <a:t>supported</a:t>
            </a:r>
            <a:r>
              <a:rPr sz="1800" spc="-25" dirty="0">
                <a:solidFill>
                  <a:srgbClr val="575756"/>
                </a:solidFill>
                <a:latin typeface="Helvetica"/>
                <a:cs typeface="Helvetica"/>
              </a:rPr>
              <a:t> </a:t>
            </a:r>
            <a:r>
              <a:rPr sz="1800" dirty="0">
                <a:solidFill>
                  <a:srgbClr val="575756"/>
                </a:solidFill>
                <a:latin typeface="Helvetica"/>
                <a:cs typeface="Helvetica"/>
              </a:rPr>
              <a:t>to</a:t>
            </a:r>
            <a:r>
              <a:rPr sz="1800" spc="-25" dirty="0">
                <a:solidFill>
                  <a:srgbClr val="575756"/>
                </a:solidFill>
                <a:latin typeface="Helvetica"/>
                <a:cs typeface="Helvetica"/>
              </a:rPr>
              <a:t> </a:t>
            </a:r>
            <a:r>
              <a:rPr sz="1800" spc="-20" dirty="0">
                <a:solidFill>
                  <a:srgbClr val="575756"/>
                </a:solidFill>
                <a:latin typeface="Helvetica"/>
                <a:cs typeface="Helvetica"/>
              </a:rPr>
              <a:t>take</a:t>
            </a:r>
            <a:endParaRPr sz="1800">
              <a:latin typeface="Helvetica"/>
              <a:cs typeface="Helvetica"/>
            </a:endParaRPr>
          </a:p>
          <a:p>
            <a:pPr marL="221615" marR="542290">
              <a:lnSpc>
                <a:spcPct val="100800"/>
              </a:lnSpc>
            </a:pPr>
            <a:r>
              <a:rPr sz="1800" dirty="0">
                <a:solidFill>
                  <a:srgbClr val="575756"/>
                </a:solidFill>
                <a:latin typeface="Helvetica"/>
                <a:cs typeface="Helvetica"/>
              </a:rPr>
              <a:t>on</a:t>
            </a:r>
            <a:r>
              <a:rPr sz="1800" spc="-5" dirty="0">
                <a:solidFill>
                  <a:srgbClr val="575756"/>
                </a:solidFill>
                <a:latin typeface="Helvetica"/>
                <a:cs typeface="Helvetica"/>
              </a:rPr>
              <a:t> </a:t>
            </a:r>
            <a:r>
              <a:rPr sz="1800" dirty="0">
                <a:solidFill>
                  <a:srgbClr val="575756"/>
                </a:solidFill>
                <a:latin typeface="Helvetica"/>
                <a:cs typeface="Helvetica"/>
              </a:rPr>
              <a:t>opportunities for </a:t>
            </a:r>
            <a:r>
              <a:rPr sz="1800" spc="-10" dirty="0">
                <a:solidFill>
                  <a:srgbClr val="575756"/>
                </a:solidFill>
                <a:latin typeface="Helvetica"/>
                <a:cs typeface="Helvetica"/>
              </a:rPr>
              <a:t>personal </a:t>
            </a:r>
            <a:r>
              <a:rPr sz="1800" dirty="0">
                <a:solidFill>
                  <a:srgbClr val="575756"/>
                </a:solidFill>
                <a:latin typeface="Helvetica"/>
                <a:cs typeface="Helvetica"/>
              </a:rPr>
              <a:t>development</a:t>
            </a:r>
            <a:r>
              <a:rPr sz="1800" spc="-5" dirty="0">
                <a:solidFill>
                  <a:srgbClr val="575756"/>
                </a:solidFill>
                <a:latin typeface="Helvetica"/>
                <a:cs typeface="Helvetica"/>
              </a:rPr>
              <a:t> </a:t>
            </a:r>
            <a:r>
              <a:rPr sz="1800" dirty="0">
                <a:solidFill>
                  <a:srgbClr val="575756"/>
                </a:solidFill>
                <a:latin typeface="Helvetica"/>
                <a:cs typeface="Helvetica"/>
              </a:rPr>
              <a:t>and</a:t>
            </a:r>
            <a:r>
              <a:rPr sz="1800" spc="-5" dirty="0">
                <a:solidFill>
                  <a:srgbClr val="575756"/>
                </a:solidFill>
                <a:latin typeface="Helvetica"/>
                <a:cs typeface="Helvetica"/>
              </a:rPr>
              <a:t> </a:t>
            </a:r>
            <a:r>
              <a:rPr sz="1800" spc="-10" dirty="0">
                <a:solidFill>
                  <a:srgbClr val="575756"/>
                </a:solidFill>
                <a:latin typeface="Helvetica"/>
                <a:cs typeface="Helvetica"/>
              </a:rPr>
              <a:t>improvement</a:t>
            </a:r>
            <a:endParaRPr sz="1800">
              <a:latin typeface="Helvetica"/>
              <a:cs typeface="Helvetica"/>
            </a:endParaRPr>
          </a:p>
          <a:p>
            <a:pPr marL="221615" indent="-208915">
              <a:lnSpc>
                <a:spcPct val="100000"/>
              </a:lnSpc>
              <a:spcBef>
                <a:spcPts val="840"/>
              </a:spcBef>
              <a:buClr>
                <a:srgbClr val="1273B8"/>
              </a:buClr>
              <a:buChar char="•"/>
              <a:tabLst>
                <a:tab pos="221615" algn="l"/>
              </a:tabLst>
            </a:pPr>
            <a:r>
              <a:rPr sz="1800" dirty="0">
                <a:solidFill>
                  <a:srgbClr val="575756"/>
                </a:solidFill>
                <a:latin typeface="Helvetica"/>
                <a:cs typeface="Helvetica"/>
              </a:rPr>
              <a:t>A</a:t>
            </a:r>
            <a:r>
              <a:rPr sz="1800" spc="-100" dirty="0">
                <a:solidFill>
                  <a:srgbClr val="575756"/>
                </a:solidFill>
                <a:latin typeface="Helvetica"/>
                <a:cs typeface="Helvetica"/>
              </a:rPr>
              <a:t> </a:t>
            </a:r>
            <a:r>
              <a:rPr sz="1800" dirty="0">
                <a:solidFill>
                  <a:srgbClr val="575756"/>
                </a:solidFill>
                <a:latin typeface="Helvetica"/>
                <a:cs typeface="Helvetica"/>
              </a:rPr>
              <a:t>safe</a:t>
            </a:r>
            <a:r>
              <a:rPr sz="1800" spc="-5" dirty="0">
                <a:solidFill>
                  <a:srgbClr val="575756"/>
                </a:solidFill>
                <a:latin typeface="Helvetica"/>
                <a:cs typeface="Helvetica"/>
              </a:rPr>
              <a:t> </a:t>
            </a:r>
            <a:r>
              <a:rPr sz="1800" dirty="0">
                <a:solidFill>
                  <a:srgbClr val="575756"/>
                </a:solidFill>
                <a:latin typeface="Helvetica"/>
                <a:cs typeface="Helvetica"/>
              </a:rPr>
              <a:t>and</a:t>
            </a:r>
            <a:r>
              <a:rPr sz="1800" spc="-5" dirty="0">
                <a:solidFill>
                  <a:srgbClr val="575756"/>
                </a:solidFill>
                <a:latin typeface="Helvetica"/>
                <a:cs typeface="Helvetica"/>
              </a:rPr>
              <a:t> </a:t>
            </a:r>
            <a:r>
              <a:rPr sz="1800" dirty="0">
                <a:solidFill>
                  <a:srgbClr val="575756"/>
                </a:solidFill>
                <a:latin typeface="Helvetica"/>
                <a:cs typeface="Helvetica"/>
              </a:rPr>
              <a:t>healthy</a:t>
            </a:r>
            <a:r>
              <a:rPr sz="1800" spc="-5" dirty="0">
                <a:solidFill>
                  <a:srgbClr val="575756"/>
                </a:solidFill>
                <a:latin typeface="Helvetica"/>
                <a:cs typeface="Helvetica"/>
              </a:rPr>
              <a:t> </a:t>
            </a:r>
            <a:r>
              <a:rPr sz="1800" dirty="0">
                <a:solidFill>
                  <a:srgbClr val="575756"/>
                </a:solidFill>
                <a:latin typeface="Helvetica"/>
                <a:cs typeface="Helvetica"/>
              </a:rPr>
              <a:t>environment</a:t>
            </a:r>
            <a:r>
              <a:rPr sz="1800" spc="-5" dirty="0">
                <a:solidFill>
                  <a:srgbClr val="575756"/>
                </a:solidFill>
                <a:latin typeface="Helvetica"/>
                <a:cs typeface="Helvetica"/>
              </a:rPr>
              <a:t> </a:t>
            </a:r>
            <a:r>
              <a:rPr sz="1800" spc="-20" dirty="0">
                <a:solidFill>
                  <a:srgbClr val="575756"/>
                </a:solidFill>
                <a:latin typeface="Helvetica"/>
                <a:cs typeface="Helvetica"/>
              </a:rPr>
              <a:t>with</a:t>
            </a:r>
            <a:endParaRPr sz="1800">
              <a:latin typeface="Helvetica"/>
              <a:cs typeface="Helvetica"/>
            </a:endParaRPr>
          </a:p>
          <a:p>
            <a:pPr marL="221615">
              <a:lnSpc>
                <a:spcPct val="100000"/>
              </a:lnSpc>
              <a:spcBef>
                <a:spcPts val="15"/>
              </a:spcBef>
            </a:pPr>
            <a:r>
              <a:rPr sz="1800" dirty="0">
                <a:solidFill>
                  <a:srgbClr val="575756"/>
                </a:solidFill>
                <a:latin typeface="Helvetica"/>
                <a:cs typeface="Helvetica"/>
              </a:rPr>
              <a:t>work </a:t>
            </a:r>
            <a:r>
              <a:rPr sz="1800" spc="-10" dirty="0">
                <a:solidFill>
                  <a:srgbClr val="575756"/>
                </a:solidFill>
                <a:latin typeface="Helvetica"/>
                <a:cs typeface="Helvetica"/>
              </a:rPr>
              <a:t>flexibility</a:t>
            </a:r>
            <a:endParaRPr sz="1800">
              <a:latin typeface="Helvetica"/>
              <a:cs typeface="Helvetica"/>
            </a:endParaRPr>
          </a:p>
          <a:p>
            <a:pPr marL="221615" marR="248920" indent="-209550">
              <a:lnSpc>
                <a:spcPct val="100800"/>
              </a:lnSpc>
              <a:spcBef>
                <a:spcPts val="825"/>
              </a:spcBef>
              <a:buClr>
                <a:srgbClr val="1273B8"/>
              </a:buClr>
              <a:buChar char="•"/>
              <a:tabLst>
                <a:tab pos="221615" algn="l"/>
              </a:tabLst>
            </a:pPr>
            <a:r>
              <a:rPr sz="1800" dirty="0">
                <a:solidFill>
                  <a:srgbClr val="575756"/>
                </a:solidFill>
                <a:latin typeface="Helvetica"/>
                <a:cs typeface="Helvetica"/>
              </a:rPr>
              <a:t>Increased</a:t>
            </a:r>
            <a:r>
              <a:rPr sz="1800" spc="-10" dirty="0">
                <a:solidFill>
                  <a:srgbClr val="575756"/>
                </a:solidFill>
                <a:latin typeface="Helvetica"/>
                <a:cs typeface="Helvetica"/>
              </a:rPr>
              <a:t> </a:t>
            </a:r>
            <a:r>
              <a:rPr sz="1800" dirty="0">
                <a:solidFill>
                  <a:srgbClr val="575756"/>
                </a:solidFill>
                <a:latin typeface="Helvetica"/>
                <a:cs typeface="Helvetica"/>
              </a:rPr>
              <a:t>parity</a:t>
            </a:r>
            <a:r>
              <a:rPr sz="1800" spc="-10" dirty="0">
                <a:solidFill>
                  <a:srgbClr val="575756"/>
                </a:solidFill>
                <a:latin typeface="Helvetica"/>
                <a:cs typeface="Helvetica"/>
              </a:rPr>
              <a:t> </a:t>
            </a:r>
            <a:r>
              <a:rPr sz="1800" dirty="0">
                <a:solidFill>
                  <a:srgbClr val="575756"/>
                </a:solidFill>
                <a:latin typeface="Helvetica"/>
                <a:cs typeface="Helvetica"/>
              </a:rPr>
              <a:t>of</a:t>
            </a:r>
            <a:r>
              <a:rPr sz="1800" spc="-10" dirty="0">
                <a:solidFill>
                  <a:srgbClr val="575756"/>
                </a:solidFill>
                <a:latin typeface="Helvetica"/>
                <a:cs typeface="Helvetica"/>
              </a:rPr>
              <a:t> </a:t>
            </a:r>
            <a:r>
              <a:rPr sz="1800" dirty="0">
                <a:solidFill>
                  <a:srgbClr val="575756"/>
                </a:solidFill>
                <a:latin typeface="Helvetica"/>
                <a:cs typeface="Helvetica"/>
              </a:rPr>
              <a:t>esteem</a:t>
            </a:r>
            <a:r>
              <a:rPr sz="1800" spc="-10" dirty="0">
                <a:solidFill>
                  <a:srgbClr val="575756"/>
                </a:solidFill>
                <a:latin typeface="Helvetica"/>
                <a:cs typeface="Helvetica"/>
              </a:rPr>
              <a:t> across </a:t>
            </a:r>
            <a:r>
              <a:rPr sz="1800" dirty="0">
                <a:solidFill>
                  <a:srgbClr val="575756"/>
                </a:solidFill>
                <a:latin typeface="Helvetica"/>
                <a:cs typeface="Helvetica"/>
              </a:rPr>
              <a:t>workforce</a:t>
            </a:r>
            <a:r>
              <a:rPr sz="1800" spc="-40" dirty="0">
                <a:solidFill>
                  <a:srgbClr val="575756"/>
                </a:solidFill>
                <a:latin typeface="Helvetica"/>
                <a:cs typeface="Helvetica"/>
              </a:rPr>
              <a:t> </a:t>
            </a:r>
            <a:r>
              <a:rPr sz="1800" spc="-10" dirty="0">
                <a:solidFill>
                  <a:srgbClr val="575756"/>
                </a:solidFill>
                <a:latin typeface="Helvetica"/>
                <a:cs typeface="Helvetica"/>
              </a:rPr>
              <a:t>roles</a:t>
            </a:r>
            <a:endParaRPr sz="1800">
              <a:latin typeface="Helvetica"/>
              <a:cs typeface="Helvetica"/>
            </a:endParaRPr>
          </a:p>
          <a:p>
            <a:pPr marL="221615" marR="44450" indent="-209550">
              <a:lnSpc>
                <a:spcPct val="100800"/>
              </a:lnSpc>
              <a:spcBef>
                <a:spcPts val="825"/>
              </a:spcBef>
              <a:buClr>
                <a:srgbClr val="1273B8"/>
              </a:buClr>
              <a:buChar char="•"/>
              <a:tabLst>
                <a:tab pos="221615" algn="l"/>
              </a:tabLst>
            </a:pPr>
            <a:r>
              <a:rPr sz="1800" dirty="0">
                <a:solidFill>
                  <a:srgbClr val="575756"/>
                </a:solidFill>
                <a:latin typeface="Helvetica"/>
                <a:cs typeface="Helvetica"/>
              </a:rPr>
              <a:t>Equipped</a:t>
            </a:r>
            <a:r>
              <a:rPr sz="1800" spc="-15" dirty="0">
                <a:solidFill>
                  <a:srgbClr val="575756"/>
                </a:solidFill>
                <a:latin typeface="Helvetica"/>
                <a:cs typeface="Helvetica"/>
              </a:rPr>
              <a:t> </a:t>
            </a:r>
            <a:r>
              <a:rPr sz="1800" dirty="0">
                <a:solidFill>
                  <a:srgbClr val="575756"/>
                </a:solidFill>
                <a:latin typeface="Helvetica"/>
                <a:cs typeface="Helvetica"/>
              </a:rPr>
              <a:t>with</a:t>
            </a:r>
            <a:r>
              <a:rPr sz="1800" spc="-15" dirty="0">
                <a:solidFill>
                  <a:srgbClr val="575756"/>
                </a:solidFill>
                <a:latin typeface="Helvetica"/>
                <a:cs typeface="Helvetica"/>
              </a:rPr>
              <a:t> </a:t>
            </a:r>
            <a:r>
              <a:rPr sz="1800" dirty="0">
                <a:solidFill>
                  <a:srgbClr val="575756"/>
                </a:solidFill>
                <a:latin typeface="Helvetica"/>
                <a:cs typeface="Helvetica"/>
              </a:rPr>
              <a:t>the</a:t>
            </a:r>
            <a:r>
              <a:rPr sz="1800" spc="-10" dirty="0">
                <a:solidFill>
                  <a:srgbClr val="575756"/>
                </a:solidFill>
                <a:latin typeface="Helvetica"/>
                <a:cs typeface="Helvetica"/>
              </a:rPr>
              <a:t> </a:t>
            </a:r>
            <a:r>
              <a:rPr sz="1800" dirty="0">
                <a:solidFill>
                  <a:srgbClr val="575756"/>
                </a:solidFill>
                <a:latin typeface="Helvetica"/>
                <a:cs typeface="Helvetica"/>
              </a:rPr>
              <a:t>skills</a:t>
            </a:r>
            <a:r>
              <a:rPr sz="1800" spc="-15" dirty="0">
                <a:solidFill>
                  <a:srgbClr val="575756"/>
                </a:solidFill>
                <a:latin typeface="Helvetica"/>
                <a:cs typeface="Helvetica"/>
              </a:rPr>
              <a:t> </a:t>
            </a:r>
            <a:r>
              <a:rPr sz="1800" dirty="0">
                <a:solidFill>
                  <a:srgbClr val="575756"/>
                </a:solidFill>
                <a:latin typeface="Helvetica"/>
                <a:cs typeface="Helvetica"/>
              </a:rPr>
              <a:t>to</a:t>
            </a:r>
            <a:r>
              <a:rPr sz="1800" spc="-15" dirty="0">
                <a:solidFill>
                  <a:srgbClr val="575756"/>
                </a:solidFill>
                <a:latin typeface="Helvetica"/>
                <a:cs typeface="Helvetica"/>
              </a:rPr>
              <a:t> </a:t>
            </a:r>
            <a:r>
              <a:rPr sz="1800" dirty="0">
                <a:solidFill>
                  <a:srgbClr val="575756"/>
                </a:solidFill>
                <a:latin typeface="Helvetica"/>
                <a:cs typeface="Helvetica"/>
              </a:rPr>
              <a:t>make</a:t>
            </a:r>
            <a:r>
              <a:rPr sz="1800" spc="-10" dirty="0">
                <a:solidFill>
                  <a:srgbClr val="575756"/>
                </a:solidFill>
                <a:latin typeface="Helvetica"/>
                <a:cs typeface="Helvetica"/>
              </a:rPr>
              <a:t> </a:t>
            </a:r>
            <a:r>
              <a:rPr sz="1800" spc="-25" dirty="0">
                <a:solidFill>
                  <a:srgbClr val="575756"/>
                </a:solidFill>
                <a:latin typeface="Helvetica"/>
                <a:cs typeface="Helvetica"/>
              </a:rPr>
              <a:t>the </a:t>
            </a:r>
            <a:r>
              <a:rPr sz="1800" dirty="0">
                <a:solidFill>
                  <a:srgbClr val="575756"/>
                </a:solidFill>
                <a:latin typeface="Helvetica"/>
                <a:cs typeface="Helvetica"/>
              </a:rPr>
              <a:t>best</a:t>
            </a:r>
            <a:r>
              <a:rPr sz="1800" spc="-5" dirty="0">
                <a:solidFill>
                  <a:srgbClr val="575756"/>
                </a:solidFill>
                <a:latin typeface="Helvetica"/>
                <a:cs typeface="Helvetica"/>
              </a:rPr>
              <a:t> </a:t>
            </a:r>
            <a:r>
              <a:rPr sz="1800" dirty="0">
                <a:solidFill>
                  <a:srgbClr val="575756"/>
                </a:solidFill>
                <a:latin typeface="Helvetica"/>
                <a:cs typeface="Helvetica"/>
              </a:rPr>
              <a:t>use</a:t>
            </a:r>
            <a:r>
              <a:rPr sz="1800" spc="-5" dirty="0">
                <a:solidFill>
                  <a:srgbClr val="575756"/>
                </a:solidFill>
                <a:latin typeface="Helvetica"/>
                <a:cs typeface="Helvetica"/>
              </a:rPr>
              <a:t> </a:t>
            </a:r>
            <a:r>
              <a:rPr sz="1800" dirty="0">
                <a:solidFill>
                  <a:srgbClr val="575756"/>
                </a:solidFill>
                <a:latin typeface="Helvetica"/>
                <a:cs typeface="Helvetica"/>
              </a:rPr>
              <a:t>of </a:t>
            </a:r>
            <a:r>
              <a:rPr sz="1800" spc="-10" dirty="0">
                <a:solidFill>
                  <a:srgbClr val="575756"/>
                </a:solidFill>
                <a:latin typeface="Helvetica"/>
                <a:cs typeface="Helvetica"/>
              </a:rPr>
              <a:t>resources</a:t>
            </a:r>
            <a:endParaRPr sz="1800">
              <a:latin typeface="Helvetica"/>
              <a:cs typeface="Helvetica"/>
            </a:endParaRPr>
          </a:p>
        </p:txBody>
      </p:sp>
      <p:sp>
        <p:nvSpPr>
          <p:cNvPr id="6" name="object 6"/>
          <p:cNvSpPr txBox="1"/>
          <p:nvPr/>
        </p:nvSpPr>
        <p:spPr>
          <a:xfrm>
            <a:off x="10235603" y="3279346"/>
            <a:ext cx="3914775" cy="5734685"/>
          </a:xfrm>
          <a:prstGeom prst="rect">
            <a:avLst/>
          </a:prstGeom>
        </p:spPr>
        <p:txBody>
          <a:bodyPr vert="horz" wrap="square" lIns="0" tIns="12700" rIns="0" bIns="0" rtlCol="0">
            <a:spAutoFit/>
          </a:bodyPr>
          <a:lstStyle/>
          <a:p>
            <a:pPr marL="12700" marR="273685">
              <a:lnSpc>
                <a:spcPct val="100000"/>
              </a:lnSpc>
              <a:spcBef>
                <a:spcPts val="100"/>
              </a:spcBef>
            </a:pPr>
            <a:r>
              <a:rPr sz="2800" b="1" dirty="0">
                <a:solidFill>
                  <a:srgbClr val="50B796"/>
                </a:solidFill>
                <a:latin typeface="Helvetica"/>
                <a:cs typeface="Helvetica"/>
              </a:rPr>
              <a:t>For</a:t>
            </a:r>
            <a:r>
              <a:rPr sz="2800" b="1" spc="-20" dirty="0">
                <a:solidFill>
                  <a:srgbClr val="50B796"/>
                </a:solidFill>
                <a:latin typeface="Helvetica"/>
                <a:cs typeface="Helvetica"/>
              </a:rPr>
              <a:t> </a:t>
            </a:r>
            <a:r>
              <a:rPr sz="2800" b="1" dirty="0">
                <a:solidFill>
                  <a:srgbClr val="50B796"/>
                </a:solidFill>
                <a:latin typeface="Helvetica"/>
                <a:cs typeface="Helvetica"/>
              </a:rPr>
              <a:t>Our</a:t>
            </a:r>
            <a:r>
              <a:rPr sz="2800" b="1" spc="-15" dirty="0">
                <a:solidFill>
                  <a:srgbClr val="50B796"/>
                </a:solidFill>
                <a:latin typeface="Helvetica"/>
                <a:cs typeface="Helvetica"/>
              </a:rPr>
              <a:t> </a:t>
            </a:r>
            <a:r>
              <a:rPr sz="2800" b="1" dirty="0">
                <a:solidFill>
                  <a:srgbClr val="50B796"/>
                </a:solidFill>
                <a:latin typeface="Helvetica"/>
                <a:cs typeface="Helvetica"/>
              </a:rPr>
              <a:t>Primary</a:t>
            </a:r>
            <a:r>
              <a:rPr sz="2800" b="1" spc="-15" dirty="0">
                <a:solidFill>
                  <a:srgbClr val="50B796"/>
                </a:solidFill>
                <a:latin typeface="Helvetica"/>
                <a:cs typeface="Helvetica"/>
              </a:rPr>
              <a:t> </a:t>
            </a:r>
            <a:r>
              <a:rPr sz="2800" b="1" spc="-20" dirty="0">
                <a:solidFill>
                  <a:srgbClr val="50B796"/>
                </a:solidFill>
                <a:latin typeface="Helvetica"/>
                <a:cs typeface="Helvetica"/>
              </a:rPr>
              <a:t>Care </a:t>
            </a:r>
            <a:r>
              <a:rPr sz="2800" b="1" spc="-10" dirty="0">
                <a:solidFill>
                  <a:srgbClr val="50B796"/>
                </a:solidFill>
                <a:latin typeface="Helvetica"/>
                <a:cs typeface="Helvetica"/>
              </a:rPr>
              <a:t>Providers</a:t>
            </a:r>
            <a:endParaRPr sz="2800">
              <a:latin typeface="Helvetica"/>
              <a:cs typeface="Helvetica"/>
            </a:endParaRPr>
          </a:p>
          <a:p>
            <a:pPr marL="221615" marR="367665" indent="-209550">
              <a:lnSpc>
                <a:spcPct val="100800"/>
              </a:lnSpc>
              <a:spcBef>
                <a:spcPts val="1455"/>
              </a:spcBef>
              <a:buClr>
                <a:srgbClr val="50B796"/>
              </a:buClr>
              <a:buChar char="•"/>
              <a:tabLst>
                <a:tab pos="221615" algn="l"/>
              </a:tabLst>
            </a:pPr>
            <a:r>
              <a:rPr sz="1800" dirty="0">
                <a:solidFill>
                  <a:srgbClr val="575756"/>
                </a:solidFill>
                <a:latin typeface="Helvetica"/>
                <a:cs typeface="Helvetica"/>
              </a:rPr>
              <a:t>Greater</a:t>
            </a:r>
            <a:r>
              <a:rPr sz="1800" spc="-15" dirty="0">
                <a:solidFill>
                  <a:srgbClr val="575756"/>
                </a:solidFill>
                <a:latin typeface="Helvetica"/>
                <a:cs typeface="Helvetica"/>
              </a:rPr>
              <a:t> </a:t>
            </a:r>
            <a:r>
              <a:rPr sz="1800" dirty="0">
                <a:solidFill>
                  <a:srgbClr val="575756"/>
                </a:solidFill>
                <a:latin typeface="Helvetica"/>
                <a:cs typeface="Helvetica"/>
              </a:rPr>
              <a:t>potential</a:t>
            </a:r>
            <a:r>
              <a:rPr sz="1800" spc="-10" dirty="0">
                <a:solidFill>
                  <a:srgbClr val="575756"/>
                </a:solidFill>
                <a:latin typeface="Helvetica"/>
                <a:cs typeface="Helvetica"/>
              </a:rPr>
              <a:t> </a:t>
            </a:r>
            <a:r>
              <a:rPr sz="1800" dirty="0">
                <a:solidFill>
                  <a:srgbClr val="575756"/>
                </a:solidFill>
                <a:latin typeface="Helvetica"/>
                <a:cs typeface="Helvetica"/>
              </a:rPr>
              <a:t>to</a:t>
            </a:r>
            <a:r>
              <a:rPr sz="1800" spc="-10" dirty="0">
                <a:solidFill>
                  <a:srgbClr val="575756"/>
                </a:solidFill>
                <a:latin typeface="Helvetica"/>
                <a:cs typeface="Helvetica"/>
              </a:rPr>
              <a:t> </a:t>
            </a:r>
            <a:r>
              <a:rPr sz="1800" dirty="0">
                <a:solidFill>
                  <a:srgbClr val="575756"/>
                </a:solidFill>
                <a:latin typeface="Helvetica"/>
                <a:cs typeface="Helvetica"/>
              </a:rPr>
              <a:t>support</a:t>
            </a:r>
            <a:r>
              <a:rPr sz="1800" spc="-10" dirty="0">
                <a:solidFill>
                  <a:srgbClr val="575756"/>
                </a:solidFill>
                <a:latin typeface="Helvetica"/>
                <a:cs typeface="Helvetica"/>
              </a:rPr>
              <a:t> </a:t>
            </a:r>
            <a:r>
              <a:rPr sz="1800" spc="-20" dirty="0">
                <a:solidFill>
                  <a:srgbClr val="575756"/>
                </a:solidFill>
                <a:latin typeface="Helvetica"/>
                <a:cs typeface="Helvetica"/>
              </a:rPr>
              <a:t>care </a:t>
            </a:r>
            <a:r>
              <a:rPr sz="1800" dirty="0">
                <a:solidFill>
                  <a:srgbClr val="575756"/>
                </a:solidFill>
                <a:latin typeface="Helvetica"/>
                <a:cs typeface="Helvetica"/>
              </a:rPr>
              <a:t>closer</a:t>
            </a:r>
            <a:r>
              <a:rPr sz="1800" spc="-5" dirty="0">
                <a:solidFill>
                  <a:srgbClr val="575756"/>
                </a:solidFill>
                <a:latin typeface="Helvetica"/>
                <a:cs typeface="Helvetica"/>
              </a:rPr>
              <a:t> </a:t>
            </a:r>
            <a:r>
              <a:rPr sz="1800" dirty="0">
                <a:solidFill>
                  <a:srgbClr val="575756"/>
                </a:solidFill>
                <a:latin typeface="Helvetica"/>
                <a:cs typeface="Helvetica"/>
              </a:rPr>
              <a:t>to </a:t>
            </a:r>
            <a:r>
              <a:rPr sz="1800" spc="-20" dirty="0">
                <a:solidFill>
                  <a:srgbClr val="575756"/>
                </a:solidFill>
                <a:latin typeface="Helvetica"/>
                <a:cs typeface="Helvetica"/>
              </a:rPr>
              <a:t>home</a:t>
            </a:r>
            <a:endParaRPr sz="1800">
              <a:latin typeface="Helvetica"/>
              <a:cs typeface="Helvetica"/>
            </a:endParaRPr>
          </a:p>
          <a:p>
            <a:pPr marL="221615" marR="5080" indent="-209550">
              <a:lnSpc>
                <a:spcPct val="100800"/>
              </a:lnSpc>
              <a:spcBef>
                <a:spcPts val="825"/>
              </a:spcBef>
              <a:buClr>
                <a:srgbClr val="50B796"/>
              </a:buClr>
              <a:buChar char="•"/>
              <a:tabLst>
                <a:tab pos="221615" algn="l"/>
              </a:tabLst>
            </a:pPr>
            <a:r>
              <a:rPr sz="1800" dirty="0">
                <a:solidFill>
                  <a:srgbClr val="575756"/>
                </a:solidFill>
                <a:latin typeface="Helvetica"/>
                <a:cs typeface="Helvetica"/>
              </a:rPr>
              <a:t>Improved</a:t>
            </a:r>
            <a:r>
              <a:rPr sz="1800" spc="-30" dirty="0">
                <a:solidFill>
                  <a:srgbClr val="575756"/>
                </a:solidFill>
                <a:latin typeface="Helvetica"/>
                <a:cs typeface="Helvetica"/>
              </a:rPr>
              <a:t> </a:t>
            </a:r>
            <a:r>
              <a:rPr sz="1800" dirty="0">
                <a:solidFill>
                  <a:srgbClr val="575756"/>
                </a:solidFill>
                <a:latin typeface="Helvetica"/>
                <a:cs typeface="Helvetica"/>
              </a:rPr>
              <a:t>working</a:t>
            </a:r>
            <a:r>
              <a:rPr sz="1800" spc="-25" dirty="0">
                <a:solidFill>
                  <a:srgbClr val="575756"/>
                </a:solidFill>
                <a:latin typeface="Helvetica"/>
                <a:cs typeface="Helvetica"/>
              </a:rPr>
              <a:t> </a:t>
            </a:r>
            <a:r>
              <a:rPr sz="1800" dirty="0">
                <a:solidFill>
                  <a:srgbClr val="575756"/>
                </a:solidFill>
                <a:latin typeface="Helvetica"/>
                <a:cs typeface="Helvetica"/>
              </a:rPr>
              <a:t>with</a:t>
            </a:r>
            <a:r>
              <a:rPr sz="1800" spc="-25" dirty="0">
                <a:solidFill>
                  <a:srgbClr val="575756"/>
                </a:solidFill>
                <a:latin typeface="Helvetica"/>
                <a:cs typeface="Helvetica"/>
              </a:rPr>
              <a:t> </a:t>
            </a:r>
            <a:r>
              <a:rPr sz="1800" spc="-10" dirty="0">
                <a:solidFill>
                  <a:srgbClr val="575756"/>
                </a:solidFill>
                <a:latin typeface="Helvetica"/>
                <a:cs typeface="Helvetica"/>
              </a:rPr>
              <a:t>system </a:t>
            </a:r>
            <a:r>
              <a:rPr sz="1800" dirty="0">
                <a:solidFill>
                  <a:srgbClr val="575756"/>
                </a:solidFill>
                <a:latin typeface="Helvetica"/>
                <a:cs typeface="Helvetica"/>
              </a:rPr>
              <a:t>partners,</a:t>
            </a:r>
            <a:r>
              <a:rPr sz="1800" spc="-30" dirty="0">
                <a:solidFill>
                  <a:srgbClr val="575756"/>
                </a:solidFill>
                <a:latin typeface="Helvetica"/>
                <a:cs typeface="Helvetica"/>
              </a:rPr>
              <a:t> </a:t>
            </a:r>
            <a:r>
              <a:rPr sz="1800" dirty="0">
                <a:solidFill>
                  <a:srgbClr val="575756"/>
                </a:solidFill>
                <a:latin typeface="Helvetica"/>
                <a:cs typeface="Helvetica"/>
              </a:rPr>
              <a:t>with</a:t>
            </a:r>
            <a:r>
              <a:rPr sz="1800" spc="-20" dirty="0">
                <a:solidFill>
                  <a:srgbClr val="575756"/>
                </a:solidFill>
                <a:latin typeface="Helvetica"/>
                <a:cs typeface="Helvetica"/>
              </a:rPr>
              <a:t> </a:t>
            </a:r>
            <a:r>
              <a:rPr sz="1800" dirty="0">
                <a:solidFill>
                  <a:srgbClr val="575756"/>
                </a:solidFill>
                <a:latin typeface="Helvetica"/>
                <a:cs typeface="Helvetica"/>
              </a:rPr>
              <a:t>a</a:t>
            </a:r>
            <a:r>
              <a:rPr sz="1800" spc="-20" dirty="0">
                <a:solidFill>
                  <a:srgbClr val="575756"/>
                </a:solidFill>
                <a:latin typeface="Helvetica"/>
                <a:cs typeface="Helvetica"/>
              </a:rPr>
              <a:t> </a:t>
            </a:r>
            <a:r>
              <a:rPr sz="1800" dirty="0">
                <a:solidFill>
                  <a:srgbClr val="575756"/>
                </a:solidFill>
                <a:latin typeface="Helvetica"/>
                <a:cs typeface="Helvetica"/>
              </a:rPr>
              <a:t>greater</a:t>
            </a:r>
            <a:r>
              <a:rPr sz="1800" spc="-15" dirty="0">
                <a:solidFill>
                  <a:srgbClr val="575756"/>
                </a:solidFill>
                <a:latin typeface="Helvetica"/>
                <a:cs typeface="Helvetica"/>
              </a:rPr>
              <a:t> </a:t>
            </a:r>
            <a:r>
              <a:rPr sz="1800" spc="-10" dirty="0">
                <a:solidFill>
                  <a:srgbClr val="575756"/>
                </a:solidFill>
                <a:latin typeface="Helvetica"/>
                <a:cs typeface="Helvetica"/>
              </a:rPr>
              <a:t>appreciation </a:t>
            </a:r>
            <a:r>
              <a:rPr sz="1800" dirty="0">
                <a:solidFill>
                  <a:srgbClr val="575756"/>
                </a:solidFill>
                <a:latin typeface="Helvetica"/>
                <a:cs typeface="Helvetica"/>
              </a:rPr>
              <a:t>for</a:t>
            </a:r>
            <a:r>
              <a:rPr sz="1800" spc="-15" dirty="0">
                <a:solidFill>
                  <a:srgbClr val="575756"/>
                </a:solidFill>
                <a:latin typeface="Helvetica"/>
                <a:cs typeface="Helvetica"/>
              </a:rPr>
              <a:t> </a:t>
            </a:r>
            <a:r>
              <a:rPr sz="1800" dirty="0">
                <a:solidFill>
                  <a:srgbClr val="575756"/>
                </a:solidFill>
                <a:latin typeface="Helvetica"/>
                <a:cs typeface="Helvetica"/>
              </a:rPr>
              <a:t>different</a:t>
            </a:r>
            <a:r>
              <a:rPr sz="1800" spc="-10" dirty="0">
                <a:solidFill>
                  <a:srgbClr val="575756"/>
                </a:solidFill>
                <a:latin typeface="Helvetica"/>
                <a:cs typeface="Helvetica"/>
              </a:rPr>
              <a:t> </a:t>
            </a:r>
            <a:r>
              <a:rPr sz="1800" dirty="0">
                <a:solidFill>
                  <a:srgbClr val="575756"/>
                </a:solidFill>
                <a:latin typeface="Helvetica"/>
                <a:cs typeface="Helvetica"/>
              </a:rPr>
              <a:t>roles</a:t>
            </a:r>
            <a:r>
              <a:rPr sz="1800" spc="-10" dirty="0">
                <a:solidFill>
                  <a:srgbClr val="575756"/>
                </a:solidFill>
                <a:latin typeface="Helvetica"/>
                <a:cs typeface="Helvetica"/>
              </a:rPr>
              <a:t> </a:t>
            </a:r>
            <a:r>
              <a:rPr sz="1800" dirty="0">
                <a:solidFill>
                  <a:srgbClr val="575756"/>
                </a:solidFill>
                <a:latin typeface="Helvetica"/>
                <a:cs typeface="Helvetica"/>
              </a:rPr>
              <a:t>and</a:t>
            </a:r>
            <a:r>
              <a:rPr sz="1800" spc="-10" dirty="0">
                <a:solidFill>
                  <a:srgbClr val="575756"/>
                </a:solidFill>
                <a:latin typeface="Helvetica"/>
                <a:cs typeface="Helvetica"/>
              </a:rPr>
              <a:t> improved</a:t>
            </a:r>
            <a:r>
              <a:rPr sz="1800" spc="500" dirty="0">
                <a:solidFill>
                  <a:srgbClr val="575756"/>
                </a:solidFill>
                <a:latin typeface="Helvetica"/>
                <a:cs typeface="Helvetica"/>
              </a:rPr>
              <a:t> </a:t>
            </a:r>
            <a:r>
              <a:rPr sz="1800" dirty="0">
                <a:solidFill>
                  <a:srgbClr val="575756"/>
                </a:solidFill>
                <a:latin typeface="Helvetica"/>
                <a:cs typeface="Helvetica"/>
              </a:rPr>
              <a:t>data</a:t>
            </a:r>
            <a:r>
              <a:rPr sz="1800" spc="-25" dirty="0">
                <a:solidFill>
                  <a:srgbClr val="575756"/>
                </a:solidFill>
                <a:latin typeface="Helvetica"/>
                <a:cs typeface="Helvetica"/>
              </a:rPr>
              <a:t> </a:t>
            </a:r>
            <a:r>
              <a:rPr sz="1800" spc="-10" dirty="0">
                <a:solidFill>
                  <a:srgbClr val="575756"/>
                </a:solidFill>
                <a:latin typeface="Helvetica"/>
                <a:cs typeface="Helvetica"/>
              </a:rPr>
              <a:t>sharing</a:t>
            </a:r>
            <a:endParaRPr sz="1800">
              <a:latin typeface="Helvetica"/>
              <a:cs typeface="Helvetica"/>
            </a:endParaRPr>
          </a:p>
          <a:p>
            <a:pPr marL="221615" marR="469900" indent="-209550">
              <a:lnSpc>
                <a:spcPct val="100800"/>
              </a:lnSpc>
              <a:spcBef>
                <a:spcPts val="825"/>
              </a:spcBef>
              <a:buClr>
                <a:srgbClr val="50B796"/>
              </a:buClr>
              <a:buChar char="•"/>
              <a:tabLst>
                <a:tab pos="221615" algn="l"/>
              </a:tabLst>
            </a:pPr>
            <a:r>
              <a:rPr sz="1800" dirty="0">
                <a:solidFill>
                  <a:srgbClr val="575756"/>
                </a:solidFill>
                <a:latin typeface="Helvetica"/>
                <a:cs typeface="Helvetica"/>
              </a:rPr>
              <a:t>Integrated</a:t>
            </a:r>
            <a:r>
              <a:rPr sz="1800" spc="-20" dirty="0">
                <a:solidFill>
                  <a:srgbClr val="575756"/>
                </a:solidFill>
                <a:latin typeface="Helvetica"/>
                <a:cs typeface="Helvetica"/>
              </a:rPr>
              <a:t> </a:t>
            </a:r>
            <a:r>
              <a:rPr sz="1800" dirty="0">
                <a:solidFill>
                  <a:srgbClr val="575756"/>
                </a:solidFill>
                <a:latin typeface="Helvetica"/>
                <a:cs typeface="Helvetica"/>
              </a:rPr>
              <a:t>care,</a:t>
            </a:r>
            <a:r>
              <a:rPr sz="1800" spc="-20" dirty="0">
                <a:solidFill>
                  <a:srgbClr val="575756"/>
                </a:solidFill>
                <a:latin typeface="Helvetica"/>
                <a:cs typeface="Helvetica"/>
              </a:rPr>
              <a:t> </a:t>
            </a:r>
            <a:r>
              <a:rPr sz="1800" dirty="0">
                <a:solidFill>
                  <a:srgbClr val="575756"/>
                </a:solidFill>
                <a:latin typeface="Helvetica"/>
                <a:cs typeface="Helvetica"/>
              </a:rPr>
              <a:t>with</a:t>
            </a:r>
            <a:r>
              <a:rPr sz="1800" spc="-20" dirty="0">
                <a:solidFill>
                  <a:srgbClr val="575756"/>
                </a:solidFill>
                <a:latin typeface="Helvetica"/>
                <a:cs typeface="Helvetica"/>
              </a:rPr>
              <a:t> </a:t>
            </a:r>
            <a:r>
              <a:rPr sz="1800" spc="-10" dirty="0">
                <a:solidFill>
                  <a:srgbClr val="575756"/>
                </a:solidFill>
                <a:latin typeface="Helvetica"/>
                <a:cs typeface="Helvetica"/>
              </a:rPr>
              <a:t>greater </a:t>
            </a:r>
            <a:r>
              <a:rPr sz="1800" dirty="0">
                <a:solidFill>
                  <a:srgbClr val="575756"/>
                </a:solidFill>
                <a:latin typeface="Helvetica"/>
                <a:cs typeface="Helvetica"/>
              </a:rPr>
              <a:t>capacity</a:t>
            </a:r>
            <a:r>
              <a:rPr sz="1800" spc="-25" dirty="0">
                <a:solidFill>
                  <a:srgbClr val="575756"/>
                </a:solidFill>
                <a:latin typeface="Helvetica"/>
                <a:cs typeface="Helvetica"/>
              </a:rPr>
              <a:t> </a:t>
            </a:r>
            <a:r>
              <a:rPr sz="1800" dirty="0">
                <a:solidFill>
                  <a:srgbClr val="575756"/>
                </a:solidFill>
                <a:latin typeface="Helvetica"/>
                <a:cs typeface="Helvetica"/>
              </a:rPr>
              <a:t>to</a:t>
            </a:r>
            <a:r>
              <a:rPr sz="1800" spc="-10" dirty="0">
                <a:solidFill>
                  <a:srgbClr val="575756"/>
                </a:solidFill>
                <a:latin typeface="Helvetica"/>
                <a:cs typeface="Helvetica"/>
              </a:rPr>
              <a:t> </a:t>
            </a:r>
            <a:r>
              <a:rPr sz="1800" dirty="0">
                <a:solidFill>
                  <a:srgbClr val="575756"/>
                </a:solidFill>
                <a:latin typeface="Helvetica"/>
                <a:cs typeface="Helvetica"/>
              </a:rPr>
              <a:t>provide</a:t>
            </a:r>
            <a:r>
              <a:rPr sz="1800" spc="-10" dirty="0">
                <a:solidFill>
                  <a:srgbClr val="575756"/>
                </a:solidFill>
                <a:latin typeface="Helvetica"/>
                <a:cs typeface="Helvetica"/>
              </a:rPr>
              <a:t> sustainable, </a:t>
            </a:r>
            <a:r>
              <a:rPr sz="1800" dirty="0">
                <a:solidFill>
                  <a:srgbClr val="575756"/>
                </a:solidFill>
                <a:latin typeface="Helvetica"/>
                <a:cs typeface="Helvetica"/>
              </a:rPr>
              <a:t>resilient </a:t>
            </a:r>
            <a:r>
              <a:rPr sz="1800" spc="-10" dirty="0">
                <a:solidFill>
                  <a:srgbClr val="575756"/>
                </a:solidFill>
                <a:latin typeface="Helvetica"/>
                <a:cs typeface="Helvetica"/>
              </a:rPr>
              <a:t>services</a:t>
            </a:r>
            <a:endParaRPr sz="1800">
              <a:latin typeface="Helvetica"/>
              <a:cs typeface="Helvetica"/>
            </a:endParaRPr>
          </a:p>
          <a:p>
            <a:pPr marL="221615" marR="1020444" indent="-209550">
              <a:lnSpc>
                <a:spcPct val="100800"/>
              </a:lnSpc>
              <a:spcBef>
                <a:spcPts val="825"/>
              </a:spcBef>
              <a:buClr>
                <a:srgbClr val="50B796"/>
              </a:buClr>
              <a:buChar char="•"/>
              <a:tabLst>
                <a:tab pos="221615" algn="l"/>
              </a:tabLst>
            </a:pPr>
            <a:r>
              <a:rPr sz="1800" dirty="0">
                <a:solidFill>
                  <a:srgbClr val="575756"/>
                </a:solidFill>
                <a:latin typeface="Helvetica"/>
                <a:cs typeface="Helvetica"/>
              </a:rPr>
              <a:t>Productive,</a:t>
            </a:r>
            <a:r>
              <a:rPr sz="1800" spc="-20" dirty="0">
                <a:solidFill>
                  <a:srgbClr val="575756"/>
                </a:solidFill>
                <a:latin typeface="Helvetica"/>
                <a:cs typeface="Helvetica"/>
              </a:rPr>
              <a:t> </a:t>
            </a:r>
            <a:r>
              <a:rPr sz="1800" dirty="0">
                <a:solidFill>
                  <a:srgbClr val="575756"/>
                </a:solidFill>
                <a:latin typeface="Helvetica"/>
                <a:cs typeface="Helvetica"/>
              </a:rPr>
              <a:t>motivated</a:t>
            </a:r>
            <a:r>
              <a:rPr sz="1800" spc="-20" dirty="0">
                <a:solidFill>
                  <a:srgbClr val="575756"/>
                </a:solidFill>
                <a:latin typeface="Helvetica"/>
                <a:cs typeface="Helvetica"/>
              </a:rPr>
              <a:t> </a:t>
            </a:r>
            <a:r>
              <a:rPr sz="1800" spc="-25" dirty="0">
                <a:solidFill>
                  <a:srgbClr val="575756"/>
                </a:solidFill>
                <a:latin typeface="Helvetica"/>
                <a:cs typeface="Helvetica"/>
              </a:rPr>
              <a:t>and </a:t>
            </a:r>
            <a:r>
              <a:rPr sz="1800" dirty="0">
                <a:solidFill>
                  <a:srgbClr val="575756"/>
                </a:solidFill>
                <a:latin typeface="Helvetica"/>
                <a:cs typeface="Helvetica"/>
              </a:rPr>
              <a:t>supported</a:t>
            </a:r>
            <a:r>
              <a:rPr sz="1800" spc="-40" dirty="0">
                <a:solidFill>
                  <a:srgbClr val="575756"/>
                </a:solidFill>
                <a:latin typeface="Helvetica"/>
                <a:cs typeface="Helvetica"/>
              </a:rPr>
              <a:t> </a:t>
            </a:r>
            <a:r>
              <a:rPr sz="1800" spc="-10" dirty="0">
                <a:solidFill>
                  <a:srgbClr val="575756"/>
                </a:solidFill>
                <a:latin typeface="Helvetica"/>
                <a:cs typeface="Helvetica"/>
              </a:rPr>
              <a:t>workforce</a:t>
            </a:r>
            <a:endParaRPr sz="1800">
              <a:latin typeface="Helvetica"/>
              <a:cs typeface="Helvetica"/>
            </a:endParaRPr>
          </a:p>
          <a:p>
            <a:pPr marL="221615" marR="457834" indent="-209550">
              <a:lnSpc>
                <a:spcPct val="100800"/>
              </a:lnSpc>
              <a:spcBef>
                <a:spcPts val="825"/>
              </a:spcBef>
              <a:buClr>
                <a:srgbClr val="50B796"/>
              </a:buClr>
              <a:buChar char="•"/>
              <a:tabLst>
                <a:tab pos="221615" algn="l"/>
              </a:tabLst>
            </a:pPr>
            <a:r>
              <a:rPr sz="1800" dirty="0">
                <a:solidFill>
                  <a:srgbClr val="575756"/>
                </a:solidFill>
                <a:latin typeface="Helvetica"/>
                <a:cs typeface="Helvetica"/>
              </a:rPr>
              <a:t>Highly</a:t>
            </a:r>
            <a:r>
              <a:rPr sz="1800" spc="-25" dirty="0">
                <a:solidFill>
                  <a:srgbClr val="575756"/>
                </a:solidFill>
                <a:latin typeface="Helvetica"/>
                <a:cs typeface="Helvetica"/>
              </a:rPr>
              <a:t> </a:t>
            </a:r>
            <a:r>
              <a:rPr sz="1800" dirty="0">
                <a:solidFill>
                  <a:srgbClr val="575756"/>
                </a:solidFill>
                <a:latin typeface="Helvetica"/>
                <a:cs typeface="Helvetica"/>
              </a:rPr>
              <a:t>skilled</a:t>
            </a:r>
            <a:r>
              <a:rPr sz="1800" spc="-10" dirty="0">
                <a:solidFill>
                  <a:srgbClr val="575756"/>
                </a:solidFill>
                <a:latin typeface="Helvetica"/>
                <a:cs typeface="Helvetica"/>
              </a:rPr>
              <a:t> </a:t>
            </a:r>
            <a:r>
              <a:rPr sz="1800" dirty="0">
                <a:solidFill>
                  <a:srgbClr val="575756"/>
                </a:solidFill>
                <a:latin typeface="Helvetica"/>
                <a:cs typeface="Helvetica"/>
              </a:rPr>
              <a:t>workforce,</a:t>
            </a:r>
            <a:r>
              <a:rPr sz="1800" spc="-10" dirty="0">
                <a:solidFill>
                  <a:srgbClr val="575756"/>
                </a:solidFill>
                <a:latin typeface="Helvetica"/>
                <a:cs typeface="Helvetica"/>
              </a:rPr>
              <a:t> </a:t>
            </a:r>
            <a:r>
              <a:rPr sz="1800" dirty="0">
                <a:solidFill>
                  <a:srgbClr val="575756"/>
                </a:solidFill>
                <a:latin typeface="Helvetica"/>
                <a:cs typeface="Helvetica"/>
              </a:rPr>
              <a:t>able</a:t>
            </a:r>
            <a:r>
              <a:rPr sz="1800" spc="-10" dirty="0">
                <a:solidFill>
                  <a:srgbClr val="575756"/>
                </a:solidFill>
                <a:latin typeface="Helvetica"/>
                <a:cs typeface="Helvetica"/>
              </a:rPr>
              <a:t> </a:t>
            </a:r>
            <a:r>
              <a:rPr sz="1800" spc="-25" dirty="0">
                <a:solidFill>
                  <a:srgbClr val="575756"/>
                </a:solidFill>
                <a:latin typeface="Helvetica"/>
                <a:cs typeface="Helvetica"/>
              </a:rPr>
              <a:t>to </a:t>
            </a:r>
            <a:r>
              <a:rPr sz="1800" dirty="0">
                <a:solidFill>
                  <a:srgbClr val="575756"/>
                </a:solidFill>
                <a:latin typeface="Helvetica"/>
                <a:cs typeface="Helvetica"/>
              </a:rPr>
              <a:t>adapt</a:t>
            </a:r>
            <a:r>
              <a:rPr sz="1800" spc="-20" dirty="0">
                <a:solidFill>
                  <a:srgbClr val="575756"/>
                </a:solidFill>
                <a:latin typeface="Helvetica"/>
                <a:cs typeface="Helvetica"/>
              </a:rPr>
              <a:t> </a:t>
            </a:r>
            <a:r>
              <a:rPr sz="1800" dirty="0">
                <a:solidFill>
                  <a:srgbClr val="575756"/>
                </a:solidFill>
                <a:latin typeface="Helvetica"/>
                <a:cs typeface="Helvetica"/>
              </a:rPr>
              <a:t>and</a:t>
            </a:r>
            <a:r>
              <a:rPr sz="1800" spc="-10" dirty="0">
                <a:solidFill>
                  <a:srgbClr val="575756"/>
                </a:solidFill>
                <a:latin typeface="Helvetica"/>
                <a:cs typeface="Helvetica"/>
              </a:rPr>
              <a:t> </a:t>
            </a:r>
            <a:r>
              <a:rPr sz="1800" dirty="0">
                <a:solidFill>
                  <a:srgbClr val="575756"/>
                </a:solidFill>
                <a:latin typeface="Helvetica"/>
                <a:cs typeface="Helvetica"/>
              </a:rPr>
              <a:t>close</a:t>
            </a:r>
            <a:r>
              <a:rPr sz="1800" spc="-10" dirty="0">
                <a:solidFill>
                  <a:srgbClr val="575756"/>
                </a:solidFill>
                <a:latin typeface="Helvetica"/>
                <a:cs typeface="Helvetica"/>
              </a:rPr>
              <a:t> </a:t>
            </a:r>
            <a:r>
              <a:rPr sz="1800" spc="-20" dirty="0">
                <a:solidFill>
                  <a:srgbClr val="575756"/>
                </a:solidFill>
                <a:latin typeface="Helvetica"/>
                <a:cs typeface="Helvetica"/>
              </a:rPr>
              <a:t>gaps</a:t>
            </a:r>
            <a:endParaRPr sz="1800">
              <a:latin typeface="Helvetica"/>
              <a:cs typeface="Helvetica"/>
            </a:endParaRPr>
          </a:p>
          <a:p>
            <a:pPr marL="221615" marR="457834" indent="-209550">
              <a:lnSpc>
                <a:spcPct val="100800"/>
              </a:lnSpc>
              <a:spcBef>
                <a:spcPts val="819"/>
              </a:spcBef>
              <a:buClr>
                <a:srgbClr val="50B796"/>
              </a:buClr>
              <a:buChar char="•"/>
              <a:tabLst>
                <a:tab pos="221615" algn="l"/>
              </a:tabLst>
            </a:pPr>
            <a:r>
              <a:rPr sz="1800" dirty="0">
                <a:solidFill>
                  <a:srgbClr val="575756"/>
                </a:solidFill>
                <a:latin typeface="Helvetica"/>
                <a:cs typeface="Helvetica"/>
              </a:rPr>
              <a:t>Greater</a:t>
            </a:r>
            <a:r>
              <a:rPr sz="1800" spc="-20" dirty="0">
                <a:solidFill>
                  <a:srgbClr val="575756"/>
                </a:solidFill>
                <a:latin typeface="Helvetica"/>
                <a:cs typeface="Helvetica"/>
              </a:rPr>
              <a:t> </a:t>
            </a:r>
            <a:r>
              <a:rPr sz="1800" dirty="0">
                <a:solidFill>
                  <a:srgbClr val="575756"/>
                </a:solidFill>
                <a:latin typeface="Helvetica"/>
                <a:cs typeface="Helvetica"/>
              </a:rPr>
              <a:t>access</a:t>
            </a:r>
            <a:r>
              <a:rPr sz="1800" spc="-10" dirty="0">
                <a:solidFill>
                  <a:srgbClr val="575756"/>
                </a:solidFill>
                <a:latin typeface="Helvetica"/>
                <a:cs typeface="Helvetica"/>
              </a:rPr>
              <a:t> </a:t>
            </a:r>
            <a:r>
              <a:rPr sz="1800" dirty="0">
                <a:solidFill>
                  <a:srgbClr val="575756"/>
                </a:solidFill>
                <a:latin typeface="Helvetica"/>
                <a:cs typeface="Helvetica"/>
              </a:rPr>
              <a:t>to</a:t>
            </a:r>
            <a:r>
              <a:rPr sz="1800" spc="-10" dirty="0">
                <a:solidFill>
                  <a:srgbClr val="575756"/>
                </a:solidFill>
                <a:latin typeface="Helvetica"/>
                <a:cs typeface="Helvetica"/>
              </a:rPr>
              <a:t> </a:t>
            </a:r>
            <a:r>
              <a:rPr sz="1800" dirty="0">
                <a:solidFill>
                  <a:srgbClr val="575756"/>
                </a:solidFill>
                <a:latin typeface="Helvetica"/>
                <a:cs typeface="Helvetica"/>
              </a:rPr>
              <a:t>research</a:t>
            </a:r>
            <a:r>
              <a:rPr sz="1800" spc="-10" dirty="0">
                <a:solidFill>
                  <a:srgbClr val="575756"/>
                </a:solidFill>
                <a:latin typeface="Helvetica"/>
                <a:cs typeface="Helvetica"/>
              </a:rPr>
              <a:t> </a:t>
            </a:r>
            <a:r>
              <a:rPr sz="1800" spc="-25" dirty="0">
                <a:solidFill>
                  <a:srgbClr val="575756"/>
                </a:solidFill>
                <a:latin typeface="Helvetica"/>
                <a:cs typeface="Helvetica"/>
              </a:rPr>
              <a:t>and </a:t>
            </a:r>
            <a:r>
              <a:rPr sz="1800" spc="-10" dirty="0">
                <a:solidFill>
                  <a:srgbClr val="575756"/>
                </a:solidFill>
                <a:latin typeface="Helvetica"/>
                <a:cs typeface="Helvetica"/>
              </a:rPr>
              <a:t>innovation</a:t>
            </a:r>
            <a:endParaRPr sz="1800">
              <a:latin typeface="Helvetica"/>
              <a:cs typeface="Helvetica"/>
            </a:endParaRPr>
          </a:p>
        </p:txBody>
      </p:sp>
      <p:sp>
        <p:nvSpPr>
          <p:cNvPr id="7" name="object 7"/>
          <p:cNvSpPr txBox="1"/>
          <p:nvPr/>
        </p:nvSpPr>
        <p:spPr>
          <a:xfrm>
            <a:off x="15067585" y="3279346"/>
            <a:ext cx="3879850" cy="6221095"/>
          </a:xfrm>
          <a:prstGeom prst="rect">
            <a:avLst/>
          </a:prstGeom>
        </p:spPr>
        <p:txBody>
          <a:bodyPr vert="horz" wrap="square" lIns="0" tIns="12700" rIns="0" bIns="0" rtlCol="0">
            <a:spAutoFit/>
          </a:bodyPr>
          <a:lstStyle/>
          <a:p>
            <a:pPr marL="12700" marR="212090">
              <a:lnSpc>
                <a:spcPct val="100000"/>
              </a:lnSpc>
              <a:spcBef>
                <a:spcPts val="100"/>
              </a:spcBef>
            </a:pPr>
            <a:r>
              <a:rPr sz="2800" b="1" dirty="0">
                <a:solidFill>
                  <a:srgbClr val="94C247"/>
                </a:solidFill>
                <a:latin typeface="Helvetica"/>
                <a:cs typeface="Helvetica"/>
              </a:rPr>
              <a:t>For</a:t>
            </a:r>
            <a:r>
              <a:rPr sz="2800" b="1" spc="-85" dirty="0">
                <a:solidFill>
                  <a:srgbClr val="94C247"/>
                </a:solidFill>
                <a:latin typeface="Helvetica"/>
                <a:cs typeface="Helvetica"/>
              </a:rPr>
              <a:t> </a:t>
            </a:r>
            <a:r>
              <a:rPr sz="2800" b="1" dirty="0">
                <a:solidFill>
                  <a:srgbClr val="94C247"/>
                </a:solidFill>
                <a:latin typeface="Helvetica"/>
                <a:cs typeface="Helvetica"/>
              </a:rPr>
              <a:t>Coventry</a:t>
            </a:r>
            <a:r>
              <a:rPr sz="2800" b="1" spc="-85" dirty="0">
                <a:solidFill>
                  <a:srgbClr val="94C247"/>
                </a:solidFill>
                <a:latin typeface="Helvetica"/>
                <a:cs typeface="Helvetica"/>
              </a:rPr>
              <a:t> </a:t>
            </a:r>
            <a:r>
              <a:rPr sz="2800" b="1" spc="-25" dirty="0">
                <a:solidFill>
                  <a:srgbClr val="94C247"/>
                </a:solidFill>
                <a:latin typeface="Helvetica"/>
                <a:cs typeface="Helvetica"/>
              </a:rPr>
              <a:t>and </a:t>
            </a:r>
            <a:r>
              <a:rPr sz="2800" b="1" dirty="0">
                <a:solidFill>
                  <a:srgbClr val="94C247"/>
                </a:solidFill>
                <a:latin typeface="Helvetica"/>
                <a:cs typeface="Helvetica"/>
              </a:rPr>
              <a:t>Warwickshire</a:t>
            </a:r>
            <a:r>
              <a:rPr sz="2800" b="1" spc="-175" dirty="0">
                <a:solidFill>
                  <a:srgbClr val="94C247"/>
                </a:solidFill>
                <a:latin typeface="Helvetica"/>
                <a:cs typeface="Helvetica"/>
              </a:rPr>
              <a:t> </a:t>
            </a:r>
            <a:r>
              <a:rPr sz="2800" b="1" spc="-10" dirty="0">
                <a:solidFill>
                  <a:srgbClr val="94C247"/>
                </a:solidFill>
                <a:latin typeface="Helvetica"/>
                <a:cs typeface="Helvetica"/>
              </a:rPr>
              <a:t>System</a:t>
            </a:r>
            <a:endParaRPr sz="2800">
              <a:latin typeface="Helvetica"/>
              <a:cs typeface="Helvetica"/>
            </a:endParaRPr>
          </a:p>
          <a:p>
            <a:pPr marL="221615" indent="-208915" algn="just">
              <a:lnSpc>
                <a:spcPct val="100000"/>
              </a:lnSpc>
              <a:spcBef>
                <a:spcPts val="1470"/>
              </a:spcBef>
              <a:buClr>
                <a:srgbClr val="94C247"/>
              </a:buClr>
              <a:buChar char="•"/>
              <a:tabLst>
                <a:tab pos="221615" algn="l"/>
              </a:tabLst>
            </a:pPr>
            <a:r>
              <a:rPr sz="1800" dirty="0">
                <a:solidFill>
                  <a:srgbClr val="575756"/>
                </a:solidFill>
                <a:latin typeface="Helvetica"/>
                <a:cs typeface="Helvetica"/>
              </a:rPr>
              <a:t>Engaged,</a:t>
            </a:r>
            <a:r>
              <a:rPr sz="1800" spc="-20" dirty="0">
                <a:solidFill>
                  <a:srgbClr val="575756"/>
                </a:solidFill>
                <a:latin typeface="Helvetica"/>
                <a:cs typeface="Helvetica"/>
              </a:rPr>
              <a:t> </a:t>
            </a:r>
            <a:r>
              <a:rPr sz="1800" dirty="0">
                <a:solidFill>
                  <a:srgbClr val="575756"/>
                </a:solidFill>
                <a:latin typeface="Helvetica"/>
                <a:cs typeface="Helvetica"/>
              </a:rPr>
              <a:t>upskilled</a:t>
            </a:r>
            <a:r>
              <a:rPr sz="1800" spc="-15" dirty="0">
                <a:solidFill>
                  <a:srgbClr val="575756"/>
                </a:solidFill>
                <a:latin typeface="Helvetica"/>
                <a:cs typeface="Helvetica"/>
              </a:rPr>
              <a:t> </a:t>
            </a:r>
            <a:r>
              <a:rPr sz="1800" dirty="0">
                <a:solidFill>
                  <a:srgbClr val="575756"/>
                </a:solidFill>
                <a:latin typeface="Helvetica"/>
                <a:cs typeface="Helvetica"/>
              </a:rPr>
              <a:t>and</a:t>
            </a:r>
            <a:r>
              <a:rPr sz="1800" spc="-15" dirty="0">
                <a:solidFill>
                  <a:srgbClr val="575756"/>
                </a:solidFill>
                <a:latin typeface="Helvetica"/>
                <a:cs typeface="Helvetica"/>
              </a:rPr>
              <a:t> </a:t>
            </a:r>
            <a:r>
              <a:rPr sz="1800" spc="-10" dirty="0">
                <a:solidFill>
                  <a:srgbClr val="575756"/>
                </a:solidFill>
                <a:latin typeface="Helvetica"/>
                <a:cs typeface="Helvetica"/>
              </a:rPr>
              <a:t>growing</a:t>
            </a:r>
            <a:endParaRPr sz="1800">
              <a:latin typeface="Helvetica"/>
              <a:cs typeface="Helvetica"/>
            </a:endParaRPr>
          </a:p>
          <a:p>
            <a:pPr marL="221615" algn="just">
              <a:lnSpc>
                <a:spcPct val="100000"/>
              </a:lnSpc>
              <a:spcBef>
                <a:spcPts val="20"/>
              </a:spcBef>
            </a:pPr>
            <a:r>
              <a:rPr sz="1800" dirty="0">
                <a:solidFill>
                  <a:srgbClr val="575756"/>
                </a:solidFill>
                <a:latin typeface="Helvetica"/>
                <a:cs typeface="Helvetica"/>
              </a:rPr>
              <a:t>workforce,</a:t>
            </a:r>
            <a:r>
              <a:rPr sz="1800" spc="-5" dirty="0">
                <a:solidFill>
                  <a:srgbClr val="575756"/>
                </a:solidFill>
                <a:latin typeface="Helvetica"/>
                <a:cs typeface="Helvetica"/>
              </a:rPr>
              <a:t> </a:t>
            </a:r>
            <a:r>
              <a:rPr sz="1800" dirty="0">
                <a:solidFill>
                  <a:srgbClr val="575756"/>
                </a:solidFill>
                <a:latin typeface="Helvetica"/>
                <a:cs typeface="Helvetica"/>
              </a:rPr>
              <a:t>fit for</a:t>
            </a:r>
            <a:r>
              <a:rPr sz="1800" spc="-5" dirty="0">
                <a:solidFill>
                  <a:srgbClr val="575756"/>
                </a:solidFill>
                <a:latin typeface="Helvetica"/>
                <a:cs typeface="Helvetica"/>
              </a:rPr>
              <a:t> </a:t>
            </a:r>
            <a:r>
              <a:rPr sz="1800" dirty="0">
                <a:solidFill>
                  <a:srgbClr val="575756"/>
                </a:solidFill>
                <a:latin typeface="Helvetica"/>
                <a:cs typeface="Helvetica"/>
              </a:rPr>
              <a:t>the </a:t>
            </a:r>
            <a:r>
              <a:rPr sz="1800" spc="-10" dirty="0">
                <a:solidFill>
                  <a:srgbClr val="575756"/>
                </a:solidFill>
                <a:latin typeface="Helvetica"/>
                <a:cs typeface="Helvetica"/>
              </a:rPr>
              <a:t>future</a:t>
            </a:r>
            <a:endParaRPr sz="1800">
              <a:latin typeface="Helvetica"/>
              <a:cs typeface="Helvetica"/>
            </a:endParaRPr>
          </a:p>
          <a:p>
            <a:pPr marL="221615" marR="5080" indent="-209550" algn="just">
              <a:lnSpc>
                <a:spcPct val="100800"/>
              </a:lnSpc>
              <a:spcBef>
                <a:spcPts val="819"/>
              </a:spcBef>
              <a:buClr>
                <a:srgbClr val="94C247"/>
              </a:buClr>
              <a:buChar char="•"/>
              <a:tabLst>
                <a:tab pos="221615" algn="l"/>
              </a:tabLst>
            </a:pPr>
            <a:r>
              <a:rPr sz="1800" dirty="0">
                <a:solidFill>
                  <a:srgbClr val="575756"/>
                </a:solidFill>
                <a:latin typeface="Helvetica"/>
                <a:cs typeface="Helvetica"/>
              </a:rPr>
              <a:t>Support</a:t>
            </a:r>
            <a:r>
              <a:rPr sz="1800" spc="-10" dirty="0">
                <a:solidFill>
                  <a:srgbClr val="575756"/>
                </a:solidFill>
                <a:latin typeface="Helvetica"/>
                <a:cs typeface="Helvetica"/>
              </a:rPr>
              <a:t> </a:t>
            </a:r>
            <a:r>
              <a:rPr sz="1800" dirty="0">
                <a:solidFill>
                  <a:srgbClr val="575756"/>
                </a:solidFill>
                <a:latin typeface="Helvetica"/>
                <a:cs typeface="Helvetica"/>
              </a:rPr>
              <a:t>for</a:t>
            </a:r>
            <a:r>
              <a:rPr sz="1800" spc="-5" dirty="0">
                <a:solidFill>
                  <a:srgbClr val="575756"/>
                </a:solidFill>
                <a:latin typeface="Helvetica"/>
                <a:cs typeface="Helvetica"/>
              </a:rPr>
              <a:t> </a:t>
            </a:r>
            <a:r>
              <a:rPr sz="1800" dirty="0">
                <a:solidFill>
                  <a:srgbClr val="575756"/>
                </a:solidFill>
                <a:latin typeface="Helvetica"/>
                <a:cs typeface="Helvetica"/>
              </a:rPr>
              <a:t>closer</a:t>
            </a:r>
            <a:r>
              <a:rPr sz="1800" spc="-10" dirty="0">
                <a:solidFill>
                  <a:srgbClr val="575756"/>
                </a:solidFill>
                <a:latin typeface="Helvetica"/>
                <a:cs typeface="Helvetica"/>
              </a:rPr>
              <a:t> </a:t>
            </a:r>
            <a:r>
              <a:rPr sz="1800" dirty="0">
                <a:solidFill>
                  <a:srgbClr val="575756"/>
                </a:solidFill>
                <a:latin typeface="Helvetica"/>
                <a:cs typeface="Helvetica"/>
              </a:rPr>
              <a:t>working</a:t>
            </a:r>
            <a:r>
              <a:rPr sz="1800" spc="-5" dirty="0">
                <a:solidFill>
                  <a:srgbClr val="575756"/>
                </a:solidFill>
                <a:latin typeface="Helvetica"/>
                <a:cs typeface="Helvetica"/>
              </a:rPr>
              <a:t> </a:t>
            </a:r>
            <a:r>
              <a:rPr sz="1800" spc="-10" dirty="0">
                <a:solidFill>
                  <a:srgbClr val="575756"/>
                </a:solidFill>
                <a:latin typeface="Helvetica"/>
                <a:cs typeface="Helvetica"/>
              </a:rPr>
              <a:t>between </a:t>
            </a:r>
            <a:r>
              <a:rPr sz="1800" dirty="0">
                <a:solidFill>
                  <a:srgbClr val="575756"/>
                </a:solidFill>
                <a:latin typeface="Helvetica"/>
                <a:cs typeface="Helvetica"/>
              </a:rPr>
              <a:t>Primary</a:t>
            </a:r>
            <a:r>
              <a:rPr sz="1800" spc="-5" dirty="0">
                <a:solidFill>
                  <a:srgbClr val="575756"/>
                </a:solidFill>
                <a:latin typeface="Helvetica"/>
                <a:cs typeface="Helvetica"/>
              </a:rPr>
              <a:t> </a:t>
            </a:r>
            <a:r>
              <a:rPr sz="1800" dirty="0">
                <a:solidFill>
                  <a:srgbClr val="575756"/>
                </a:solidFill>
                <a:latin typeface="Helvetica"/>
                <a:cs typeface="Helvetica"/>
              </a:rPr>
              <a:t>Care,</a:t>
            </a:r>
            <a:r>
              <a:rPr sz="1800" spc="-5" dirty="0">
                <a:solidFill>
                  <a:srgbClr val="575756"/>
                </a:solidFill>
                <a:latin typeface="Helvetica"/>
                <a:cs typeface="Helvetica"/>
              </a:rPr>
              <a:t> </a:t>
            </a:r>
            <a:r>
              <a:rPr sz="1800" dirty="0">
                <a:solidFill>
                  <a:srgbClr val="575756"/>
                </a:solidFill>
                <a:latin typeface="Helvetica"/>
                <a:cs typeface="Helvetica"/>
              </a:rPr>
              <a:t>Secondary</a:t>
            </a:r>
            <a:r>
              <a:rPr sz="1800" spc="-5" dirty="0">
                <a:solidFill>
                  <a:srgbClr val="575756"/>
                </a:solidFill>
                <a:latin typeface="Helvetica"/>
                <a:cs typeface="Helvetica"/>
              </a:rPr>
              <a:t> </a:t>
            </a:r>
            <a:r>
              <a:rPr sz="1800" dirty="0">
                <a:solidFill>
                  <a:srgbClr val="575756"/>
                </a:solidFill>
                <a:latin typeface="Helvetica"/>
                <a:cs typeface="Helvetica"/>
              </a:rPr>
              <a:t>Care </a:t>
            </a:r>
            <a:r>
              <a:rPr sz="1800" spc="-25" dirty="0">
                <a:solidFill>
                  <a:srgbClr val="575756"/>
                </a:solidFill>
                <a:latin typeface="Helvetica"/>
                <a:cs typeface="Helvetica"/>
              </a:rPr>
              <a:t>and </a:t>
            </a:r>
            <a:r>
              <a:rPr sz="1800" dirty="0">
                <a:solidFill>
                  <a:srgbClr val="575756"/>
                </a:solidFill>
                <a:latin typeface="Helvetica"/>
                <a:cs typeface="Helvetica"/>
              </a:rPr>
              <a:t>the</a:t>
            </a:r>
            <a:r>
              <a:rPr sz="1800" spc="-20" dirty="0">
                <a:solidFill>
                  <a:srgbClr val="575756"/>
                </a:solidFill>
                <a:latin typeface="Helvetica"/>
                <a:cs typeface="Helvetica"/>
              </a:rPr>
              <a:t> </a:t>
            </a:r>
            <a:r>
              <a:rPr sz="1800" spc="-10" dirty="0">
                <a:solidFill>
                  <a:srgbClr val="575756"/>
                </a:solidFill>
                <a:latin typeface="Helvetica"/>
                <a:cs typeface="Helvetica"/>
              </a:rPr>
              <a:t>voluntary,</a:t>
            </a:r>
            <a:r>
              <a:rPr sz="1800" spc="-20" dirty="0">
                <a:solidFill>
                  <a:srgbClr val="575756"/>
                </a:solidFill>
                <a:latin typeface="Helvetica"/>
                <a:cs typeface="Helvetica"/>
              </a:rPr>
              <a:t> </a:t>
            </a:r>
            <a:r>
              <a:rPr sz="1800" dirty="0">
                <a:solidFill>
                  <a:srgbClr val="575756"/>
                </a:solidFill>
                <a:latin typeface="Helvetica"/>
                <a:cs typeface="Helvetica"/>
              </a:rPr>
              <a:t>social</a:t>
            </a:r>
            <a:r>
              <a:rPr sz="1800" spc="-20" dirty="0">
                <a:solidFill>
                  <a:srgbClr val="575756"/>
                </a:solidFill>
                <a:latin typeface="Helvetica"/>
                <a:cs typeface="Helvetica"/>
              </a:rPr>
              <a:t> </a:t>
            </a:r>
            <a:r>
              <a:rPr sz="1800" dirty="0">
                <a:solidFill>
                  <a:srgbClr val="575756"/>
                </a:solidFill>
                <a:latin typeface="Helvetica"/>
                <a:cs typeface="Helvetica"/>
              </a:rPr>
              <a:t>and</a:t>
            </a:r>
            <a:r>
              <a:rPr sz="1800" spc="-20" dirty="0">
                <a:solidFill>
                  <a:srgbClr val="575756"/>
                </a:solidFill>
                <a:latin typeface="Helvetica"/>
                <a:cs typeface="Helvetica"/>
              </a:rPr>
              <a:t> </a:t>
            </a:r>
            <a:r>
              <a:rPr sz="1800" spc="-10" dirty="0">
                <a:solidFill>
                  <a:srgbClr val="575756"/>
                </a:solidFill>
                <a:latin typeface="Helvetica"/>
                <a:cs typeface="Helvetica"/>
              </a:rPr>
              <a:t>community sector</a:t>
            </a:r>
            <a:endParaRPr sz="1800">
              <a:latin typeface="Helvetica"/>
              <a:cs typeface="Helvetica"/>
            </a:endParaRPr>
          </a:p>
          <a:p>
            <a:pPr marL="221615" indent="-208915" algn="just">
              <a:lnSpc>
                <a:spcPct val="100000"/>
              </a:lnSpc>
              <a:spcBef>
                <a:spcPts val="844"/>
              </a:spcBef>
              <a:buClr>
                <a:srgbClr val="94C247"/>
              </a:buClr>
              <a:buChar char="•"/>
              <a:tabLst>
                <a:tab pos="221615" algn="l"/>
              </a:tabLst>
            </a:pPr>
            <a:r>
              <a:rPr sz="1800" dirty="0">
                <a:solidFill>
                  <a:srgbClr val="575756"/>
                </a:solidFill>
                <a:latin typeface="Helvetica"/>
                <a:cs typeface="Helvetica"/>
              </a:rPr>
              <a:t>Shared</a:t>
            </a:r>
            <a:r>
              <a:rPr sz="1800" spc="-35" dirty="0">
                <a:solidFill>
                  <a:srgbClr val="575756"/>
                </a:solidFill>
                <a:latin typeface="Helvetica"/>
                <a:cs typeface="Helvetica"/>
              </a:rPr>
              <a:t> </a:t>
            </a:r>
            <a:r>
              <a:rPr sz="1800" dirty="0">
                <a:solidFill>
                  <a:srgbClr val="575756"/>
                </a:solidFill>
                <a:latin typeface="Helvetica"/>
                <a:cs typeface="Helvetica"/>
              </a:rPr>
              <a:t>vision</a:t>
            </a:r>
            <a:r>
              <a:rPr sz="1800" spc="-20" dirty="0">
                <a:solidFill>
                  <a:srgbClr val="575756"/>
                </a:solidFill>
                <a:latin typeface="Helvetica"/>
                <a:cs typeface="Helvetica"/>
              </a:rPr>
              <a:t> </a:t>
            </a:r>
            <a:r>
              <a:rPr sz="1800" dirty="0">
                <a:solidFill>
                  <a:srgbClr val="575756"/>
                </a:solidFill>
                <a:latin typeface="Helvetica"/>
                <a:cs typeface="Helvetica"/>
              </a:rPr>
              <a:t>and</a:t>
            </a:r>
            <a:r>
              <a:rPr sz="1800" spc="-20" dirty="0">
                <a:solidFill>
                  <a:srgbClr val="575756"/>
                </a:solidFill>
                <a:latin typeface="Helvetica"/>
                <a:cs typeface="Helvetica"/>
              </a:rPr>
              <a:t> </a:t>
            </a:r>
            <a:r>
              <a:rPr sz="1800" dirty="0">
                <a:solidFill>
                  <a:srgbClr val="575756"/>
                </a:solidFill>
                <a:latin typeface="Helvetica"/>
                <a:cs typeface="Helvetica"/>
              </a:rPr>
              <a:t>common</a:t>
            </a:r>
            <a:r>
              <a:rPr sz="1800" spc="-20" dirty="0">
                <a:solidFill>
                  <a:srgbClr val="575756"/>
                </a:solidFill>
                <a:latin typeface="Helvetica"/>
                <a:cs typeface="Helvetica"/>
              </a:rPr>
              <a:t> </a:t>
            </a:r>
            <a:r>
              <a:rPr sz="1800" spc="-10" dirty="0">
                <a:solidFill>
                  <a:srgbClr val="575756"/>
                </a:solidFill>
                <a:latin typeface="Helvetica"/>
                <a:cs typeface="Helvetica"/>
              </a:rPr>
              <a:t>voice</a:t>
            </a:r>
            <a:endParaRPr sz="1800">
              <a:latin typeface="Helvetica"/>
              <a:cs typeface="Helvetica"/>
            </a:endParaRPr>
          </a:p>
          <a:p>
            <a:pPr marL="221615" marR="525145" indent="-209550">
              <a:lnSpc>
                <a:spcPct val="100800"/>
              </a:lnSpc>
              <a:spcBef>
                <a:spcPts val="825"/>
              </a:spcBef>
              <a:buClr>
                <a:srgbClr val="94C247"/>
              </a:buClr>
              <a:buChar char="•"/>
              <a:tabLst>
                <a:tab pos="221615" algn="l"/>
              </a:tabLst>
            </a:pPr>
            <a:r>
              <a:rPr sz="1800" dirty="0">
                <a:solidFill>
                  <a:srgbClr val="575756"/>
                </a:solidFill>
                <a:latin typeface="Helvetica"/>
                <a:cs typeface="Helvetica"/>
              </a:rPr>
              <a:t>Connected</a:t>
            </a:r>
            <a:r>
              <a:rPr sz="1800" spc="-30" dirty="0">
                <a:solidFill>
                  <a:srgbClr val="575756"/>
                </a:solidFill>
                <a:latin typeface="Helvetica"/>
                <a:cs typeface="Helvetica"/>
              </a:rPr>
              <a:t> </a:t>
            </a:r>
            <a:r>
              <a:rPr sz="1800" dirty="0">
                <a:solidFill>
                  <a:srgbClr val="575756"/>
                </a:solidFill>
                <a:latin typeface="Helvetica"/>
                <a:cs typeface="Helvetica"/>
              </a:rPr>
              <a:t>approach</a:t>
            </a:r>
            <a:r>
              <a:rPr sz="1800" spc="-25" dirty="0">
                <a:solidFill>
                  <a:srgbClr val="575756"/>
                </a:solidFill>
                <a:latin typeface="Helvetica"/>
                <a:cs typeface="Helvetica"/>
              </a:rPr>
              <a:t> </a:t>
            </a:r>
            <a:r>
              <a:rPr sz="1800" dirty="0">
                <a:solidFill>
                  <a:srgbClr val="575756"/>
                </a:solidFill>
                <a:latin typeface="Helvetica"/>
                <a:cs typeface="Helvetica"/>
              </a:rPr>
              <a:t>to</a:t>
            </a:r>
            <a:r>
              <a:rPr sz="1800" spc="-25" dirty="0">
                <a:solidFill>
                  <a:srgbClr val="575756"/>
                </a:solidFill>
                <a:latin typeface="Helvetica"/>
                <a:cs typeface="Helvetica"/>
              </a:rPr>
              <a:t> </a:t>
            </a:r>
            <a:r>
              <a:rPr sz="1800" spc="-10" dirty="0">
                <a:solidFill>
                  <a:srgbClr val="575756"/>
                </a:solidFill>
                <a:latin typeface="Helvetica"/>
                <a:cs typeface="Helvetica"/>
              </a:rPr>
              <a:t>quality </a:t>
            </a:r>
            <a:r>
              <a:rPr sz="1800" dirty="0">
                <a:solidFill>
                  <a:srgbClr val="575756"/>
                </a:solidFill>
                <a:latin typeface="Helvetica"/>
                <a:cs typeface="Helvetica"/>
              </a:rPr>
              <a:t>improvement</a:t>
            </a:r>
            <a:r>
              <a:rPr sz="1800" spc="-5" dirty="0">
                <a:solidFill>
                  <a:srgbClr val="575756"/>
                </a:solidFill>
                <a:latin typeface="Helvetica"/>
                <a:cs typeface="Helvetica"/>
              </a:rPr>
              <a:t> </a:t>
            </a:r>
            <a:r>
              <a:rPr sz="1800" dirty="0">
                <a:solidFill>
                  <a:srgbClr val="575756"/>
                </a:solidFill>
                <a:latin typeface="Helvetica"/>
                <a:cs typeface="Helvetica"/>
              </a:rPr>
              <a:t>and</a:t>
            </a:r>
            <a:r>
              <a:rPr sz="1800" spc="-5" dirty="0">
                <a:solidFill>
                  <a:srgbClr val="575756"/>
                </a:solidFill>
                <a:latin typeface="Helvetica"/>
                <a:cs typeface="Helvetica"/>
              </a:rPr>
              <a:t> </a:t>
            </a:r>
            <a:r>
              <a:rPr sz="1800" spc="-10" dirty="0">
                <a:solidFill>
                  <a:srgbClr val="575756"/>
                </a:solidFill>
                <a:latin typeface="Helvetica"/>
                <a:cs typeface="Helvetica"/>
              </a:rPr>
              <a:t>prevention</a:t>
            </a:r>
            <a:endParaRPr sz="1800">
              <a:latin typeface="Helvetica"/>
              <a:cs typeface="Helvetica"/>
            </a:endParaRPr>
          </a:p>
          <a:p>
            <a:pPr marL="221615" marR="128270" indent="-209550">
              <a:lnSpc>
                <a:spcPct val="100800"/>
              </a:lnSpc>
              <a:spcBef>
                <a:spcPts val="825"/>
              </a:spcBef>
              <a:buClr>
                <a:srgbClr val="94C247"/>
              </a:buClr>
              <a:buChar char="•"/>
              <a:tabLst>
                <a:tab pos="221615" algn="l"/>
              </a:tabLst>
            </a:pPr>
            <a:r>
              <a:rPr sz="1800" dirty="0">
                <a:solidFill>
                  <a:srgbClr val="575756"/>
                </a:solidFill>
                <a:latin typeface="Helvetica"/>
                <a:cs typeface="Helvetica"/>
              </a:rPr>
              <a:t>Reduction</a:t>
            </a:r>
            <a:r>
              <a:rPr sz="1800" spc="-20" dirty="0">
                <a:solidFill>
                  <a:srgbClr val="575756"/>
                </a:solidFill>
                <a:latin typeface="Helvetica"/>
                <a:cs typeface="Helvetica"/>
              </a:rPr>
              <a:t> </a:t>
            </a:r>
            <a:r>
              <a:rPr sz="1800" dirty="0">
                <a:solidFill>
                  <a:srgbClr val="575756"/>
                </a:solidFill>
                <a:latin typeface="Helvetica"/>
                <a:cs typeface="Helvetica"/>
              </a:rPr>
              <a:t>in</a:t>
            </a:r>
            <a:r>
              <a:rPr sz="1800" spc="-15" dirty="0">
                <a:solidFill>
                  <a:srgbClr val="575756"/>
                </a:solidFill>
                <a:latin typeface="Helvetica"/>
                <a:cs typeface="Helvetica"/>
              </a:rPr>
              <a:t> </a:t>
            </a:r>
            <a:r>
              <a:rPr sz="1800" dirty="0">
                <a:solidFill>
                  <a:srgbClr val="575756"/>
                </a:solidFill>
                <a:latin typeface="Helvetica"/>
                <a:cs typeface="Helvetica"/>
              </a:rPr>
              <a:t>health</a:t>
            </a:r>
            <a:r>
              <a:rPr sz="1800" spc="-20" dirty="0">
                <a:solidFill>
                  <a:srgbClr val="575756"/>
                </a:solidFill>
                <a:latin typeface="Helvetica"/>
                <a:cs typeface="Helvetica"/>
              </a:rPr>
              <a:t> </a:t>
            </a:r>
            <a:r>
              <a:rPr sz="1800" dirty="0">
                <a:solidFill>
                  <a:srgbClr val="575756"/>
                </a:solidFill>
                <a:latin typeface="Helvetica"/>
                <a:cs typeface="Helvetica"/>
              </a:rPr>
              <a:t>inequalities</a:t>
            </a:r>
            <a:r>
              <a:rPr sz="1800" spc="-15" dirty="0">
                <a:solidFill>
                  <a:srgbClr val="575756"/>
                </a:solidFill>
                <a:latin typeface="Helvetica"/>
                <a:cs typeface="Helvetica"/>
              </a:rPr>
              <a:t> </a:t>
            </a:r>
            <a:r>
              <a:rPr sz="1800" spc="-25" dirty="0">
                <a:solidFill>
                  <a:srgbClr val="575756"/>
                </a:solidFill>
                <a:latin typeface="Helvetica"/>
                <a:cs typeface="Helvetica"/>
              </a:rPr>
              <a:t>for </a:t>
            </a:r>
            <a:r>
              <a:rPr sz="1800" dirty="0">
                <a:solidFill>
                  <a:srgbClr val="575756"/>
                </a:solidFill>
                <a:latin typeface="Helvetica"/>
                <a:cs typeface="Helvetica"/>
              </a:rPr>
              <a:t>our </a:t>
            </a:r>
            <a:r>
              <a:rPr sz="1800" spc="-10" dirty="0">
                <a:solidFill>
                  <a:srgbClr val="575756"/>
                </a:solidFill>
                <a:latin typeface="Helvetica"/>
                <a:cs typeface="Helvetica"/>
              </a:rPr>
              <a:t>population</a:t>
            </a:r>
            <a:endParaRPr sz="1800">
              <a:latin typeface="Helvetica"/>
              <a:cs typeface="Helvetica"/>
            </a:endParaRPr>
          </a:p>
          <a:p>
            <a:pPr marL="221615" marR="960119" indent="-209550">
              <a:lnSpc>
                <a:spcPct val="100800"/>
              </a:lnSpc>
              <a:spcBef>
                <a:spcPts val="825"/>
              </a:spcBef>
              <a:buClr>
                <a:srgbClr val="94C247"/>
              </a:buClr>
              <a:buChar char="•"/>
              <a:tabLst>
                <a:tab pos="221615" algn="l"/>
              </a:tabLst>
            </a:pPr>
            <a:r>
              <a:rPr sz="1800" dirty="0">
                <a:solidFill>
                  <a:srgbClr val="575756"/>
                </a:solidFill>
                <a:latin typeface="Helvetica"/>
                <a:cs typeface="Helvetica"/>
              </a:rPr>
              <a:t>Healthier people, </a:t>
            </a:r>
            <a:r>
              <a:rPr sz="1800" spc="-10" dirty="0">
                <a:solidFill>
                  <a:srgbClr val="575756"/>
                </a:solidFill>
                <a:latin typeface="Helvetica"/>
                <a:cs typeface="Helvetica"/>
              </a:rPr>
              <a:t>healthier communities</a:t>
            </a:r>
            <a:endParaRPr sz="1800">
              <a:latin typeface="Helvetica"/>
              <a:cs typeface="Helvetica"/>
            </a:endParaRPr>
          </a:p>
          <a:p>
            <a:pPr marL="221615" indent="-208915">
              <a:lnSpc>
                <a:spcPct val="100000"/>
              </a:lnSpc>
              <a:spcBef>
                <a:spcPts val="840"/>
              </a:spcBef>
              <a:buClr>
                <a:srgbClr val="94C247"/>
              </a:buClr>
              <a:buChar char="•"/>
              <a:tabLst>
                <a:tab pos="221615" algn="l"/>
              </a:tabLst>
            </a:pPr>
            <a:r>
              <a:rPr sz="1800" dirty="0">
                <a:solidFill>
                  <a:srgbClr val="575756"/>
                </a:solidFill>
                <a:latin typeface="Helvetica"/>
                <a:cs typeface="Helvetica"/>
              </a:rPr>
              <a:t>Sustainable</a:t>
            </a:r>
            <a:r>
              <a:rPr sz="1800" spc="-50" dirty="0">
                <a:solidFill>
                  <a:srgbClr val="575756"/>
                </a:solidFill>
                <a:latin typeface="Helvetica"/>
                <a:cs typeface="Helvetica"/>
              </a:rPr>
              <a:t> </a:t>
            </a:r>
            <a:r>
              <a:rPr sz="1800" spc="-10" dirty="0">
                <a:solidFill>
                  <a:srgbClr val="575756"/>
                </a:solidFill>
                <a:latin typeface="Helvetica"/>
                <a:cs typeface="Helvetica"/>
              </a:rPr>
              <a:t>services</a:t>
            </a:r>
            <a:endParaRPr sz="1800">
              <a:latin typeface="Helvetica"/>
              <a:cs typeface="Helvetica"/>
            </a:endParaRPr>
          </a:p>
          <a:p>
            <a:pPr marL="221615" marR="372110" indent="-209550">
              <a:lnSpc>
                <a:spcPct val="100800"/>
              </a:lnSpc>
              <a:spcBef>
                <a:spcPts val="825"/>
              </a:spcBef>
              <a:buClr>
                <a:srgbClr val="94C247"/>
              </a:buClr>
              <a:buChar char="•"/>
              <a:tabLst>
                <a:tab pos="221615" algn="l"/>
              </a:tabLst>
            </a:pPr>
            <a:r>
              <a:rPr sz="1800" dirty="0">
                <a:solidFill>
                  <a:srgbClr val="575756"/>
                </a:solidFill>
                <a:latin typeface="Helvetica"/>
                <a:cs typeface="Helvetica"/>
              </a:rPr>
              <a:t>Equipped</a:t>
            </a:r>
            <a:r>
              <a:rPr sz="1800" spc="-15" dirty="0">
                <a:solidFill>
                  <a:srgbClr val="575756"/>
                </a:solidFill>
                <a:latin typeface="Helvetica"/>
                <a:cs typeface="Helvetica"/>
              </a:rPr>
              <a:t> </a:t>
            </a:r>
            <a:r>
              <a:rPr sz="1800" dirty="0">
                <a:solidFill>
                  <a:srgbClr val="575756"/>
                </a:solidFill>
                <a:latin typeface="Helvetica"/>
                <a:cs typeface="Helvetica"/>
              </a:rPr>
              <a:t>with</a:t>
            </a:r>
            <a:r>
              <a:rPr sz="1800" spc="-15" dirty="0">
                <a:solidFill>
                  <a:srgbClr val="575756"/>
                </a:solidFill>
                <a:latin typeface="Helvetica"/>
                <a:cs typeface="Helvetica"/>
              </a:rPr>
              <a:t> </a:t>
            </a:r>
            <a:r>
              <a:rPr sz="1800" dirty="0">
                <a:solidFill>
                  <a:srgbClr val="575756"/>
                </a:solidFill>
                <a:latin typeface="Helvetica"/>
                <a:cs typeface="Helvetica"/>
              </a:rPr>
              <a:t>skills</a:t>
            </a:r>
            <a:r>
              <a:rPr sz="1800" spc="-15" dirty="0">
                <a:solidFill>
                  <a:srgbClr val="575756"/>
                </a:solidFill>
                <a:latin typeface="Helvetica"/>
                <a:cs typeface="Helvetica"/>
              </a:rPr>
              <a:t> </a:t>
            </a:r>
            <a:r>
              <a:rPr sz="1800" dirty="0">
                <a:solidFill>
                  <a:srgbClr val="575756"/>
                </a:solidFill>
                <a:latin typeface="Helvetica"/>
                <a:cs typeface="Helvetica"/>
              </a:rPr>
              <a:t>to</a:t>
            </a:r>
            <a:r>
              <a:rPr sz="1800" spc="-15" dirty="0">
                <a:solidFill>
                  <a:srgbClr val="575756"/>
                </a:solidFill>
                <a:latin typeface="Helvetica"/>
                <a:cs typeface="Helvetica"/>
              </a:rPr>
              <a:t> </a:t>
            </a:r>
            <a:r>
              <a:rPr sz="1800" dirty="0">
                <a:solidFill>
                  <a:srgbClr val="575756"/>
                </a:solidFill>
                <a:latin typeface="Helvetica"/>
                <a:cs typeface="Helvetica"/>
              </a:rPr>
              <a:t>make</a:t>
            </a:r>
            <a:r>
              <a:rPr sz="1800" spc="-10" dirty="0">
                <a:solidFill>
                  <a:srgbClr val="575756"/>
                </a:solidFill>
                <a:latin typeface="Helvetica"/>
                <a:cs typeface="Helvetica"/>
              </a:rPr>
              <a:t> </a:t>
            </a:r>
            <a:r>
              <a:rPr sz="1800" spc="-25" dirty="0">
                <a:solidFill>
                  <a:srgbClr val="575756"/>
                </a:solidFill>
                <a:latin typeface="Helvetica"/>
                <a:cs typeface="Helvetica"/>
              </a:rPr>
              <a:t>the </a:t>
            </a:r>
            <a:r>
              <a:rPr sz="1800" dirty="0">
                <a:solidFill>
                  <a:srgbClr val="575756"/>
                </a:solidFill>
                <a:latin typeface="Helvetica"/>
                <a:cs typeface="Helvetica"/>
              </a:rPr>
              <a:t>best</a:t>
            </a:r>
            <a:r>
              <a:rPr sz="1800" spc="-5" dirty="0">
                <a:solidFill>
                  <a:srgbClr val="575756"/>
                </a:solidFill>
                <a:latin typeface="Helvetica"/>
                <a:cs typeface="Helvetica"/>
              </a:rPr>
              <a:t> </a:t>
            </a:r>
            <a:r>
              <a:rPr sz="1800" dirty="0">
                <a:solidFill>
                  <a:srgbClr val="575756"/>
                </a:solidFill>
                <a:latin typeface="Helvetica"/>
                <a:cs typeface="Helvetica"/>
              </a:rPr>
              <a:t>use</a:t>
            </a:r>
            <a:r>
              <a:rPr sz="1800" spc="-5" dirty="0">
                <a:solidFill>
                  <a:srgbClr val="575756"/>
                </a:solidFill>
                <a:latin typeface="Helvetica"/>
                <a:cs typeface="Helvetica"/>
              </a:rPr>
              <a:t> </a:t>
            </a:r>
            <a:r>
              <a:rPr sz="1800" dirty="0">
                <a:solidFill>
                  <a:srgbClr val="575756"/>
                </a:solidFill>
                <a:latin typeface="Helvetica"/>
                <a:cs typeface="Helvetica"/>
              </a:rPr>
              <a:t>of </a:t>
            </a:r>
            <a:r>
              <a:rPr sz="1800" spc="-10" dirty="0">
                <a:solidFill>
                  <a:srgbClr val="575756"/>
                </a:solidFill>
                <a:latin typeface="Helvetica"/>
                <a:cs typeface="Helvetica"/>
              </a:rPr>
              <a:t>resources</a:t>
            </a:r>
            <a:endParaRPr sz="1800">
              <a:latin typeface="Helvetica"/>
              <a:cs typeface="Helvetica"/>
            </a:endParaRPr>
          </a:p>
        </p:txBody>
      </p:sp>
      <p:grpSp>
        <p:nvGrpSpPr>
          <p:cNvPr id="8" name="object 8"/>
          <p:cNvGrpSpPr/>
          <p:nvPr/>
        </p:nvGrpSpPr>
        <p:grpSpPr>
          <a:xfrm>
            <a:off x="5242845" y="3485771"/>
            <a:ext cx="41910" cy="6472555"/>
            <a:chOff x="5242845" y="3485771"/>
            <a:chExt cx="41910" cy="6472555"/>
          </a:xfrm>
        </p:grpSpPr>
        <p:sp>
          <p:nvSpPr>
            <p:cNvPr id="9" name="object 9"/>
            <p:cNvSpPr/>
            <p:nvPr/>
          </p:nvSpPr>
          <p:spPr>
            <a:xfrm>
              <a:off x="5263787" y="3485771"/>
              <a:ext cx="0" cy="6409690"/>
            </a:xfrm>
            <a:custGeom>
              <a:avLst/>
              <a:gdLst/>
              <a:ahLst/>
              <a:cxnLst/>
              <a:rect l="l" t="t" r="r" b="b"/>
              <a:pathLst>
                <a:path h="6409690">
                  <a:moveTo>
                    <a:pt x="0" y="0"/>
                  </a:moveTo>
                  <a:lnTo>
                    <a:pt x="0" y="6409207"/>
                  </a:lnTo>
                </a:path>
              </a:pathLst>
            </a:custGeom>
            <a:ln w="41883">
              <a:solidFill>
                <a:srgbClr val="C6C6C6"/>
              </a:solidFill>
              <a:prstDash val="dot"/>
            </a:ln>
          </p:spPr>
          <p:txBody>
            <a:bodyPr wrap="square" lIns="0" tIns="0" rIns="0" bIns="0" rtlCol="0"/>
            <a:lstStyle/>
            <a:p>
              <a:endParaRPr/>
            </a:p>
          </p:txBody>
        </p:sp>
        <p:sp>
          <p:nvSpPr>
            <p:cNvPr id="10" name="object 10"/>
            <p:cNvSpPr/>
            <p:nvPr/>
          </p:nvSpPr>
          <p:spPr>
            <a:xfrm>
              <a:off x="5242845" y="9915928"/>
              <a:ext cx="41910" cy="41910"/>
            </a:xfrm>
            <a:custGeom>
              <a:avLst/>
              <a:gdLst/>
              <a:ahLst/>
              <a:cxnLst/>
              <a:rect l="l" t="t" r="r" b="b"/>
              <a:pathLst>
                <a:path w="41910" h="41909">
                  <a:moveTo>
                    <a:pt x="0" y="20941"/>
                  </a:moveTo>
                  <a:lnTo>
                    <a:pt x="6133" y="6133"/>
                  </a:lnTo>
                  <a:lnTo>
                    <a:pt x="20941" y="0"/>
                  </a:lnTo>
                  <a:lnTo>
                    <a:pt x="35749" y="6133"/>
                  </a:lnTo>
                  <a:lnTo>
                    <a:pt x="41883" y="20941"/>
                  </a:lnTo>
                  <a:lnTo>
                    <a:pt x="35749" y="35749"/>
                  </a:lnTo>
                  <a:lnTo>
                    <a:pt x="20941" y="41883"/>
                  </a:lnTo>
                  <a:lnTo>
                    <a:pt x="6133" y="35749"/>
                  </a:lnTo>
                  <a:lnTo>
                    <a:pt x="0" y="20941"/>
                  </a:lnTo>
                  <a:close/>
                </a:path>
              </a:pathLst>
            </a:custGeom>
            <a:solidFill>
              <a:srgbClr val="C6C6C6"/>
            </a:solidFill>
          </p:spPr>
          <p:txBody>
            <a:bodyPr wrap="square" lIns="0" tIns="0" rIns="0" bIns="0" rtlCol="0"/>
            <a:lstStyle/>
            <a:p>
              <a:endParaRPr/>
            </a:p>
          </p:txBody>
        </p:sp>
      </p:grpSp>
      <p:sp>
        <p:nvSpPr>
          <p:cNvPr id="11" name="object 11"/>
          <p:cNvSpPr/>
          <p:nvPr/>
        </p:nvSpPr>
        <p:spPr>
          <a:xfrm>
            <a:off x="5242845" y="3381049"/>
            <a:ext cx="41910" cy="41910"/>
          </a:xfrm>
          <a:custGeom>
            <a:avLst/>
            <a:gdLst/>
            <a:ahLst/>
            <a:cxnLst/>
            <a:rect l="l" t="t" r="r" b="b"/>
            <a:pathLst>
              <a:path w="41910" h="41910">
                <a:moveTo>
                  <a:pt x="0" y="20941"/>
                </a:moveTo>
                <a:lnTo>
                  <a:pt x="6133" y="6133"/>
                </a:lnTo>
                <a:lnTo>
                  <a:pt x="20941" y="0"/>
                </a:lnTo>
                <a:lnTo>
                  <a:pt x="35749" y="6133"/>
                </a:lnTo>
                <a:lnTo>
                  <a:pt x="41883" y="20941"/>
                </a:lnTo>
                <a:lnTo>
                  <a:pt x="35749" y="35749"/>
                </a:lnTo>
                <a:lnTo>
                  <a:pt x="20941" y="41883"/>
                </a:lnTo>
                <a:lnTo>
                  <a:pt x="6133" y="35749"/>
                </a:lnTo>
                <a:lnTo>
                  <a:pt x="0" y="20941"/>
                </a:lnTo>
                <a:close/>
              </a:path>
            </a:pathLst>
          </a:custGeom>
          <a:solidFill>
            <a:srgbClr val="C6C6C6"/>
          </a:solidFill>
        </p:spPr>
        <p:txBody>
          <a:bodyPr wrap="square" lIns="0" tIns="0" rIns="0" bIns="0" rtlCol="0"/>
          <a:lstStyle/>
          <a:p>
            <a:endParaRPr/>
          </a:p>
        </p:txBody>
      </p:sp>
      <p:grpSp>
        <p:nvGrpSpPr>
          <p:cNvPr id="12" name="object 12"/>
          <p:cNvGrpSpPr/>
          <p:nvPr/>
        </p:nvGrpSpPr>
        <p:grpSpPr>
          <a:xfrm>
            <a:off x="9937729" y="3485771"/>
            <a:ext cx="41910" cy="6472555"/>
            <a:chOff x="9937729" y="3485771"/>
            <a:chExt cx="41910" cy="6472555"/>
          </a:xfrm>
        </p:grpSpPr>
        <p:sp>
          <p:nvSpPr>
            <p:cNvPr id="13" name="object 13"/>
            <p:cNvSpPr/>
            <p:nvPr/>
          </p:nvSpPr>
          <p:spPr>
            <a:xfrm>
              <a:off x="9958670" y="3485771"/>
              <a:ext cx="0" cy="6409690"/>
            </a:xfrm>
            <a:custGeom>
              <a:avLst/>
              <a:gdLst/>
              <a:ahLst/>
              <a:cxnLst/>
              <a:rect l="l" t="t" r="r" b="b"/>
              <a:pathLst>
                <a:path h="6409690">
                  <a:moveTo>
                    <a:pt x="0" y="0"/>
                  </a:moveTo>
                  <a:lnTo>
                    <a:pt x="0" y="6409207"/>
                  </a:lnTo>
                </a:path>
              </a:pathLst>
            </a:custGeom>
            <a:ln w="41883">
              <a:solidFill>
                <a:srgbClr val="C6C6C6"/>
              </a:solidFill>
              <a:prstDash val="dot"/>
            </a:ln>
          </p:spPr>
          <p:txBody>
            <a:bodyPr wrap="square" lIns="0" tIns="0" rIns="0" bIns="0" rtlCol="0"/>
            <a:lstStyle/>
            <a:p>
              <a:endParaRPr/>
            </a:p>
          </p:txBody>
        </p:sp>
        <p:sp>
          <p:nvSpPr>
            <p:cNvPr id="14" name="object 14"/>
            <p:cNvSpPr/>
            <p:nvPr/>
          </p:nvSpPr>
          <p:spPr>
            <a:xfrm>
              <a:off x="9937729" y="9915928"/>
              <a:ext cx="41910" cy="41910"/>
            </a:xfrm>
            <a:custGeom>
              <a:avLst/>
              <a:gdLst/>
              <a:ahLst/>
              <a:cxnLst/>
              <a:rect l="l" t="t" r="r" b="b"/>
              <a:pathLst>
                <a:path w="41909" h="41909">
                  <a:moveTo>
                    <a:pt x="0" y="20941"/>
                  </a:moveTo>
                  <a:lnTo>
                    <a:pt x="6133" y="6133"/>
                  </a:lnTo>
                  <a:lnTo>
                    <a:pt x="20941" y="0"/>
                  </a:lnTo>
                  <a:lnTo>
                    <a:pt x="35749" y="6133"/>
                  </a:lnTo>
                  <a:lnTo>
                    <a:pt x="41883" y="20941"/>
                  </a:lnTo>
                  <a:lnTo>
                    <a:pt x="35749" y="35749"/>
                  </a:lnTo>
                  <a:lnTo>
                    <a:pt x="20941" y="41883"/>
                  </a:lnTo>
                  <a:lnTo>
                    <a:pt x="6133" y="35749"/>
                  </a:lnTo>
                  <a:lnTo>
                    <a:pt x="0" y="20941"/>
                  </a:lnTo>
                  <a:close/>
                </a:path>
              </a:pathLst>
            </a:custGeom>
            <a:solidFill>
              <a:srgbClr val="C6C6C6"/>
            </a:solidFill>
          </p:spPr>
          <p:txBody>
            <a:bodyPr wrap="square" lIns="0" tIns="0" rIns="0" bIns="0" rtlCol="0"/>
            <a:lstStyle/>
            <a:p>
              <a:endParaRPr/>
            </a:p>
          </p:txBody>
        </p:sp>
      </p:grpSp>
      <p:sp>
        <p:nvSpPr>
          <p:cNvPr id="15" name="object 15"/>
          <p:cNvSpPr/>
          <p:nvPr/>
        </p:nvSpPr>
        <p:spPr>
          <a:xfrm>
            <a:off x="9937729" y="3381049"/>
            <a:ext cx="41910" cy="41910"/>
          </a:xfrm>
          <a:custGeom>
            <a:avLst/>
            <a:gdLst/>
            <a:ahLst/>
            <a:cxnLst/>
            <a:rect l="l" t="t" r="r" b="b"/>
            <a:pathLst>
              <a:path w="41909" h="41910">
                <a:moveTo>
                  <a:pt x="0" y="20941"/>
                </a:moveTo>
                <a:lnTo>
                  <a:pt x="6133" y="6133"/>
                </a:lnTo>
                <a:lnTo>
                  <a:pt x="20941" y="0"/>
                </a:lnTo>
                <a:lnTo>
                  <a:pt x="35749" y="6133"/>
                </a:lnTo>
                <a:lnTo>
                  <a:pt x="41883" y="20941"/>
                </a:lnTo>
                <a:lnTo>
                  <a:pt x="35749" y="35749"/>
                </a:lnTo>
                <a:lnTo>
                  <a:pt x="20941" y="41883"/>
                </a:lnTo>
                <a:lnTo>
                  <a:pt x="6133" y="35749"/>
                </a:lnTo>
                <a:lnTo>
                  <a:pt x="0" y="20941"/>
                </a:lnTo>
                <a:close/>
              </a:path>
            </a:pathLst>
          </a:custGeom>
          <a:solidFill>
            <a:srgbClr val="C6C6C6"/>
          </a:solidFill>
        </p:spPr>
        <p:txBody>
          <a:bodyPr wrap="square" lIns="0" tIns="0" rIns="0" bIns="0" rtlCol="0"/>
          <a:lstStyle/>
          <a:p>
            <a:endParaRPr/>
          </a:p>
        </p:txBody>
      </p:sp>
      <p:grpSp>
        <p:nvGrpSpPr>
          <p:cNvPr id="16" name="object 16"/>
          <p:cNvGrpSpPr/>
          <p:nvPr/>
        </p:nvGrpSpPr>
        <p:grpSpPr>
          <a:xfrm>
            <a:off x="14632571" y="3485771"/>
            <a:ext cx="41910" cy="6472555"/>
            <a:chOff x="14632571" y="3485771"/>
            <a:chExt cx="41910" cy="6472555"/>
          </a:xfrm>
        </p:grpSpPr>
        <p:sp>
          <p:nvSpPr>
            <p:cNvPr id="17" name="object 17"/>
            <p:cNvSpPr/>
            <p:nvPr/>
          </p:nvSpPr>
          <p:spPr>
            <a:xfrm>
              <a:off x="14653513" y="3485771"/>
              <a:ext cx="0" cy="6409690"/>
            </a:xfrm>
            <a:custGeom>
              <a:avLst/>
              <a:gdLst/>
              <a:ahLst/>
              <a:cxnLst/>
              <a:rect l="l" t="t" r="r" b="b"/>
              <a:pathLst>
                <a:path h="6409690">
                  <a:moveTo>
                    <a:pt x="0" y="0"/>
                  </a:moveTo>
                  <a:lnTo>
                    <a:pt x="0" y="6409207"/>
                  </a:lnTo>
                </a:path>
              </a:pathLst>
            </a:custGeom>
            <a:ln w="41883">
              <a:solidFill>
                <a:srgbClr val="C6C6C6"/>
              </a:solidFill>
              <a:prstDash val="dot"/>
            </a:ln>
          </p:spPr>
          <p:txBody>
            <a:bodyPr wrap="square" lIns="0" tIns="0" rIns="0" bIns="0" rtlCol="0"/>
            <a:lstStyle/>
            <a:p>
              <a:endParaRPr/>
            </a:p>
          </p:txBody>
        </p:sp>
        <p:sp>
          <p:nvSpPr>
            <p:cNvPr id="18" name="object 18"/>
            <p:cNvSpPr/>
            <p:nvPr/>
          </p:nvSpPr>
          <p:spPr>
            <a:xfrm>
              <a:off x="14632571" y="9915928"/>
              <a:ext cx="41910" cy="41910"/>
            </a:xfrm>
            <a:custGeom>
              <a:avLst/>
              <a:gdLst/>
              <a:ahLst/>
              <a:cxnLst/>
              <a:rect l="l" t="t" r="r" b="b"/>
              <a:pathLst>
                <a:path w="41909" h="41909">
                  <a:moveTo>
                    <a:pt x="0" y="20941"/>
                  </a:moveTo>
                  <a:lnTo>
                    <a:pt x="6133" y="6133"/>
                  </a:lnTo>
                  <a:lnTo>
                    <a:pt x="20941" y="0"/>
                  </a:lnTo>
                  <a:lnTo>
                    <a:pt x="35749" y="6133"/>
                  </a:lnTo>
                  <a:lnTo>
                    <a:pt x="41883" y="20941"/>
                  </a:lnTo>
                  <a:lnTo>
                    <a:pt x="35749" y="35749"/>
                  </a:lnTo>
                  <a:lnTo>
                    <a:pt x="20941" y="41883"/>
                  </a:lnTo>
                  <a:lnTo>
                    <a:pt x="6133" y="35749"/>
                  </a:lnTo>
                  <a:lnTo>
                    <a:pt x="0" y="20941"/>
                  </a:lnTo>
                  <a:close/>
                </a:path>
              </a:pathLst>
            </a:custGeom>
            <a:solidFill>
              <a:srgbClr val="C6C6C6"/>
            </a:solidFill>
          </p:spPr>
          <p:txBody>
            <a:bodyPr wrap="square" lIns="0" tIns="0" rIns="0" bIns="0" rtlCol="0"/>
            <a:lstStyle/>
            <a:p>
              <a:endParaRPr/>
            </a:p>
          </p:txBody>
        </p:sp>
      </p:grpSp>
      <p:sp>
        <p:nvSpPr>
          <p:cNvPr id="19" name="object 19"/>
          <p:cNvSpPr/>
          <p:nvPr/>
        </p:nvSpPr>
        <p:spPr>
          <a:xfrm>
            <a:off x="14632571" y="3381049"/>
            <a:ext cx="41910" cy="41910"/>
          </a:xfrm>
          <a:custGeom>
            <a:avLst/>
            <a:gdLst/>
            <a:ahLst/>
            <a:cxnLst/>
            <a:rect l="l" t="t" r="r" b="b"/>
            <a:pathLst>
              <a:path w="41909" h="41910">
                <a:moveTo>
                  <a:pt x="0" y="20941"/>
                </a:moveTo>
                <a:lnTo>
                  <a:pt x="6133" y="6133"/>
                </a:lnTo>
                <a:lnTo>
                  <a:pt x="20941" y="0"/>
                </a:lnTo>
                <a:lnTo>
                  <a:pt x="35749" y="6133"/>
                </a:lnTo>
                <a:lnTo>
                  <a:pt x="41883" y="20941"/>
                </a:lnTo>
                <a:lnTo>
                  <a:pt x="35749" y="35749"/>
                </a:lnTo>
                <a:lnTo>
                  <a:pt x="20941" y="41883"/>
                </a:lnTo>
                <a:lnTo>
                  <a:pt x="6133" y="35749"/>
                </a:lnTo>
                <a:lnTo>
                  <a:pt x="0" y="20941"/>
                </a:lnTo>
                <a:close/>
              </a:path>
            </a:pathLst>
          </a:custGeom>
          <a:solidFill>
            <a:srgbClr val="C6C6C6"/>
          </a:solidFill>
        </p:spPr>
        <p:txBody>
          <a:bodyPr wrap="square" lIns="0" tIns="0" rIns="0" bIns="0" rtlCol="0"/>
          <a:lstStyle/>
          <a:p>
            <a:endParaRPr/>
          </a:p>
        </p:txBody>
      </p:sp>
      <p:sp>
        <p:nvSpPr>
          <p:cNvPr id="20" name="object 20"/>
          <p:cNvSpPr txBox="1">
            <a:spLocks noGrp="1"/>
          </p:cNvSpPr>
          <p:nvPr>
            <p:ph type="ftr" sz="quarter" idx="5"/>
          </p:nvPr>
        </p:nvSpPr>
        <p:spPr>
          <a:prstGeom prst="rect">
            <a:avLst/>
          </a:prstGeom>
        </p:spPr>
        <p:txBody>
          <a:bodyPr vert="horz" wrap="square" lIns="0" tIns="0" rIns="0" bIns="0" rtlCol="0">
            <a:spAutoFit/>
          </a:bodyPr>
          <a:lstStyle/>
          <a:p>
            <a:pPr marL="12700">
              <a:lnSpc>
                <a:spcPts val="1535"/>
              </a:lnSpc>
            </a:pPr>
            <a:r>
              <a:rPr dirty="0"/>
              <a:t>Primary</a:t>
            </a:r>
            <a:r>
              <a:rPr spc="30" dirty="0"/>
              <a:t> </a:t>
            </a:r>
            <a:r>
              <a:rPr dirty="0"/>
              <a:t>Care</a:t>
            </a:r>
            <a:r>
              <a:rPr spc="35" dirty="0"/>
              <a:t> </a:t>
            </a:r>
            <a:r>
              <a:rPr dirty="0"/>
              <a:t>People</a:t>
            </a:r>
            <a:r>
              <a:rPr spc="35" dirty="0"/>
              <a:t> </a:t>
            </a:r>
            <a:r>
              <a:rPr spc="-20" dirty="0"/>
              <a:t>Plan</a:t>
            </a:r>
          </a:p>
        </p:txBody>
      </p:sp>
      <p:sp>
        <p:nvSpPr>
          <p:cNvPr id="21" name="object 21"/>
          <p:cNvSpPr txBox="1">
            <a:spLocks noGrp="1"/>
          </p:cNvSpPr>
          <p:nvPr>
            <p:ph type="sldNum" sz="quarter" idx="7"/>
          </p:nvPr>
        </p:nvSpPr>
        <p:spPr>
          <a:prstGeom prst="rect">
            <a:avLst/>
          </a:prstGeom>
        </p:spPr>
        <p:txBody>
          <a:bodyPr vert="horz" wrap="square" lIns="0" tIns="0" rIns="0" bIns="0" rtlCol="0">
            <a:spAutoFit/>
          </a:bodyPr>
          <a:lstStyle/>
          <a:p>
            <a:pPr marL="38100">
              <a:lnSpc>
                <a:spcPts val="1535"/>
              </a:lnSpc>
            </a:pPr>
            <a:fld id="{81D60167-4931-47E6-BA6A-407CBD079E47}" type="slidenum">
              <a:rPr spc="-25" dirty="0"/>
              <a:t>50</a:t>
            </a:fld>
            <a:endParaRPr spc="-25"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114" dirty="0"/>
              <a:t>Conclusion</a:t>
            </a:r>
          </a:p>
        </p:txBody>
      </p:sp>
      <p:sp>
        <p:nvSpPr>
          <p:cNvPr id="3" name="object 3"/>
          <p:cNvSpPr txBox="1"/>
          <p:nvPr/>
        </p:nvSpPr>
        <p:spPr>
          <a:xfrm>
            <a:off x="1034388" y="2730671"/>
            <a:ext cx="5202555" cy="3242310"/>
          </a:xfrm>
          <a:prstGeom prst="rect">
            <a:avLst/>
          </a:prstGeom>
        </p:spPr>
        <p:txBody>
          <a:bodyPr vert="horz" wrap="square" lIns="0" tIns="11430" rIns="0" bIns="0" rtlCol="0">
            <a:spAutoFit/>
          </a:bodyPr>
          <a:lstStyle/>
          <a:p>
            <a:pPr marL="12700" marR="5080">
              <a:lnSpc>
                <a:spcPct val="101499"/>
              </a:lnSpc>
              <a:spcBef>
                <a:spcPts val="90"/>
              </a:spcBef>
            </a:pPr>
            <a:r>
              <a:rPr sz="2600" dirty="0">
                <a:solidFill>
                  <a:srgbClr val="575756"/>
                </a:solidFill>
                <a:latin typeface="Helvetica"/>
                <a:cs typeface="Helvetica"/>
              </a:rPr>
              <a:t>Delivering</a:t>
            </a:r>
            <a:r>
              <a:rPr sz="2600" spc="65" dirty="0">
                <a:solidFill>
                  <a:srgbClr val="575756"/>
                </a:solidFill>
                <a:latin typeface="Helvetica"/>
                <a:cs typeface="Helvetica"/>
              </a:rPr>
              <a:t> </a:t>
            </a:r>
            <a:r>
              <a:rPr sz="2600" dirty="0">
                <a:solidFill>
                  <a:srgbClr val="575756"/>
                </a:solidFill>
                <a:latin typeface="Helvetica"/>
                <a:cs typeface="Helvetica"/>
              </a:rPr>
              <a:t>the</a:t>
            </a:r>
            <a:r>
              <a:rPr sz="2600" spc="70" dirty="0">
                <a:solidFill>
                  <a:srgbClr val="575756"/>
                </a:solidFill>
                <a:latin typeface="Helvetica"/>
                <a:cs typeface="Helvetica"/>
              </a:rPr>
              <a:t> </a:t>
            </a:r>
            <a:r>
              <a:rPr sz="2600" dirty="0">
                <a:solidFill>
                  <a:srgbClr val="575756"/>
                </a:solidFill>
                <a:latin typeface="Helvetica"/>
                <a:cs typeface="Helvetica"/>
              </a:rPr>
              <a:t>ambitions</a:t>
            </a:r>
            <a:r>
              <a:rPr sz="2600" spc="65" dirty="0">
                <a:solidFill>
                  <a:srgbClr val="575756"/>
                </a:solidFill>
                <a:latin typeface="Helvetica"/>
                <a:cs typeface="Helvetica"/>
              </a:rPr>
              <a:t> </a:t>
            </a:r>
            <a:r>
              <a:rPr sz="2600" dirty="0">
                <a:solidFill>
                  <a:srgbClr val="575756"/>
                </a:solidFill>
                <a:latin typeface="Helvetica"/>
                <a:cs typeface="Helvetica"/>
              </a:rPr>
              <a:t>of</a:t>
            </a:r>
            <a:r>
              <a:rPr sz="2600" spc="70" dirty="0">
                <a:solidFill>
                  <a:srgbClr val="575756"/>
                </a:solidFill>
                <a:latin typeface="Helvetica"/>
                <a:cs typeface="Helvetica"/>
              </a:rPr>
              <a:t> </a:t>
            </a:r>
            <a:r>
              <a:rPr sz="2600" spc="-25" dirty="0">
                <a:solidFill>
                  <a:srgbClr val="575756"/>
                </a:solidFill>
                <a:latin typeface="Helvetica"/>
                <a:cs typeface="Helvetica"/>
              </a:rPr>
              <a:t>our </a:t>
            </a:r>
            <a:r>
              <a:rPr sz="2600" dirty="0">
                <a:solidFill>
                  <a:srgbClr val="575756"/>
                </a:solidFill>
                <a:latin typeface="Helvetica"/>
                <a:cs typeface="Helvetica"/>
              </a:rPr>
              <a:t>Primary</a:t>
            </a:r>
            <a:r>
              <a:rPr sz="2600" spc="65" dirty="0">
                <a:solidFill>
                  <a:srgbClr val="575756"/>
                </a:solidFill>
                <a:latin typeface="Helvetica"/>
                <a:cs typeface="Helvetica"/>
              </a:rPr>
              <a:t> </a:t>
            </a:r>
            <a:r>
              <a:rPr sz="2600" dirty="0">
                <a:solidFill>
                  <a:srgbClr val="575756"/>
                </a:solidFill>
                <a:latin typeface="Helvetica"/>
                <a:cs typeface="Helvetica"/>
              </a:rPr>
              <a:t>Care</a:t>
            </a:r>
            <a:r>
              <a:rPr sz="2600" spc="65" dirty="0">
                <a:solidFill>
                  <a:srgbClr val="575756"/>
                </a:solidFill>
                <a:latin typeface="Helvetica"/>
                <a:cs typeface="Helvetica"/>
              </a:rPr>
              <a:t> </a:t>
            </a:r>
            <a:r>
              <a:rPr sz="2600" dirty="0">
                <a:solidFill>
                  <a:srgbClr val="575756"/>
                </a:solidFill>
                <a:latin typeface="Helvetica"/>
                <a:cs typeface="Helvetica"/>
              </a:rPr>
              <a:t>People</a:t>
            </a:r>
            <a:r>
              <a:rPr sz="2600" spc="65" dirty="0">
                <a:solidFill>
                  <a:srgbClr val="575756"/>
                </a:solidFill>
                <a:latin typeface="Helvetica"/>
                <a:cs typeface="Helvetica"/>
              </a:rPr>
              <a:t> </a:t>
            </a:r>
            <a:r>
              <a:rPr sz="2600" dirty="0">
                <a:solidFill>
                  <a:srgbClr val="575756"/>
                </a:solidFill>
                <a:latin typeface="Helvetica"/>
                <a:cs typeface="Helvetica"/>
              </a:rPr>
              <a:t>Plan</a:t>
            </a:r>
            <a:r>
              <a:rPr sz="2600" spc="65" dirty="0">
                <a:solidFill>
                  <a:srgbClr val="575756"/>
                </a:solidFill>
                <a:latin typeface="Helvetica"/>
                <a:cs typeface="Helvetica"/>
              </a:rPr>
              <a:t> </a:t>
            </a:r>
            <a:r>
              <a:rPr sz="2600" spc="-10" dirty="0">
                <a:solidFill>
                  <a:srgbClr val="575756"/>
                </a:solidFill>
                <a:latin typeface="Helvetica"/>
                <a:cs typeface="Helvetica"/>
              </a:rPr>
              <a:t>requires </a:t>
            </a:r>
            <a:r>
              <a:rPr sz="2600" dirty="0">
                <a:solidFill>
                  <a:srgbClr val="575756"/>
                </a:solidFill>
                <a:latin typeface="Helvetica"/>
                <a:cs typeface="Helvetica"/>
              </a:rPr>
              <a:t>a</a:t>
            </a:r>
            <a:r>
              <a:rPr sz="2600" spc="80" dirty="0">
                <a:solidFill>
                  <a:srgbClr val="575756"/>
                </a:solidFill>
                <a:latin typeface="Helvetica"/>
                <a:cs typeface="Helvetica"/>
              </a:rPr>
              <a:t> </a:t>
            </a:r>
            <a:r>
              <a:rPr sz="2600" dirty="0">
                <a:solidFill>
                  <a:srgbClr val="575756"/>
                </a:solidFill>
                <a:latin typeface="Helvetica"/>
                <a:cs typeface="Helvetica"/>
              </a:rPr>
              <a:t>collective</a:t>
            </a:r>
            <a:r>
              <a:rPr sz="2600" spc="85" dirty="0">
                <a:solidFill>
                  <a:srgbClr val="575756"/>
                </a:solidFill>
                <a:latin typeface="Helvetica"/>
                <a:cs typeface="Helvetica"/>
              </a:rPr>
              <a:t> </a:t>
            </a:r>
            <a:r>
              <a:rPr sz="2600" dirty="0">
                <a:solidFill>
                  <a:srgbClr val="575756"/>
                </a:solidFill>
                <a:latin typeface="Helvetica"/>
                <a:cs typeface="Helvetica"/>
              </a:rPr>
              <a:t>commitment</a:t>
            </a:r>
            <a:r>
              <a:rPr sz="2600" spc="80" dirty="0">
                <a:solidFill>
                  <a:srgbClr val="575756"/>
                </a:solidFill>
                <a:latin typeface="Helvetica"/>
                <a:cs typeface="Helvetica"/>
              </a:rPr>
              <a:t> </a:t>
            </a:r>
            <a:r>
              <a:rPr sz="2600" spc="-10" dirty="0">
                <a:solidFill>
                  <a:srgbClr val="575756"/>
                </a:solidFill>
                <a:latin typeface="Helvetica"/>
                <a:cs typeface="Helvetica"/>
              </a:rPr>
              <a:t>across </a:t>
            </a:r>
            <a:r>
              <a:rPr sz="2600" dirty="0">
                <a:solidFill>
                  <a:srgbClr val="575756"/>
                </a:solidFill>
                <a:latin typeface="Helvetica"/>
                <a:cs typeface="Helvetica"/>
              </a:rPr>
              <a:t>practices,</a:t>
            </a:r>
            <a:r>
              <a:rPr sz="2600" spc="90" dirty="0">
                <a:solidFill>
                  <a:srgbClr val="575756"/>
                </a:solidFill>
                <a:latin typeface="Helvetica"/>
                <a:cs typeface="Helvetica"/>
              </a:rPr>
              <a:t> </a:t>
            </a:r>
            <a:r>
              <a:rPr sz="2600" dirty="0">
                <a:solidFill>
                  <a:srgbClr val="575756"/>
                </a:solidFill>
                <a:latin typeface="Helvetica"/>
                <a:cs typeface="Helvetica"/>
              </a:rPr>
              <a:t>Primary</a:t>
            </a:r>
            <a:r>
              <a:rPr sz="2600" spc="90" dirty="0">
                <a:solidFill>
                  <a:srgbClr val="575756"/>
                </a:solidFill>
                <a:latin typeface="Helvetica"/>
                <a:cs typeface="Helvetica"/>
              </a:rPr>
              <a:t> </a:t>
            </a:r>
            <a:r>
              <a:rPr sz="2600" dirty="0">
                <a:solidFill>
                  <a:srgbClr val="575756"/>
                </a:solidFill>
                <a:latin typeface="Helvetica"/>
                <a:cs typeface="Helvetica"/>
              </a:rPr>
              <a:t>Care</a:t>
            </a:r>
            <a:r>
              <a:rPr sz="2600" spc="90" dirty="0">
                <a:solidFill>
                  <a:srgbClr val="575756"/>
                </a:solidFill>
                <a:latin typeface="Helvetica"/>
                <a:cs typeface="Helvetica"/>
              </a:rPr>
              <a:t> </a:t>
            </a:r>
            <a:r>
              <a:rPr sz="2600" spc="-10" dirty="0">
                <a:solidFill>
                  <a:srgbClr val="575756"/>
                </a:solidFill>
                <a:latin typeface="Helvetica"/>
                <a:cs typeface="Helvetica"/>
              </a:rPr>
              <a:t>Networks </a:t>
            </a:r>
            <a:r>
              <a:rPr sz="2600" dirty="0">
                <a:solidFill>
                  <a:srgbClr val="575756"/>
                </a:solidFill>
                <a:latin typeface="Helvetica"/>
                <a:cs typeface="Helvetica"/>
              </a:rPr>
              <a:t>(PCNs),</a:t>
            </a:r>
            <a:r>
              <a:rPr sz="2600" spc="80" dirty="0">
                <a:solidFill>
                  <a:srgbClr val="575756"/>
                </a:solidFill>
                <a:latin typeface="Helvetica"/>
                <a:cs typeface="Helvetica"/>
              </a:rPr>
              <a:t> </a:t>
            </a:r>
            <a:r>
              <a:rPr sz="2600" dirty="0">
                <a:solidFill>
                  <a:srgbClr val="575756"/>
                </a:solidFill>
                <a:latin typeface="Helvetica"/>
                <a:cs typeface="Helvetica"/>
              </a:rPr>
              <a:t>at-scale</a:t>
            </a:r>
            <a:r>
              <a:rPr sz="2600" spc="85" dirty="0">
                <a:solidFill>
                  <a:srgbClr val="575756"/>
                </a:solidFill>
                <a:latin typeface="Helvetica"/>
                <a:cs typeface="Helvetica"/>
              </a:rPr>
              <a:t> </a:t>
            </a:r>
            <a:r>
              <a:rPr sz="2600" spc="-10" dirty="0">
                <a:solidFill>
                  <a:srgbClr val="575756"/>
                </a:solidFill>
                <a:latin typeface="Helvetica"/>
                <a:cs typeface="Helvetica"/>
              </a:rPr>
              <a:t>providers, </a:t>
            </a:r>
            <a:r>
              <a:rPr sz="2600" dirty="0">
                <a:solidFill>
                  <a:srgbClr val="575756"/>
                </a:solidFill>
                <a:latin typeface="Helvetica"/>
                <a:cs typeface="Helvetica"/>
              </a:rPr>
              <a:t>Coventry</a:t>
            </a:r>
            <a:r>
              <a:rPr sz="2600" spc="75" dirty="0">
                <a:solidFill>
                  <a:srgbClr val="575756"/>
                </a:solidFill>
                <a:latin typeface="Helvetica"/>
                <a:cs typeface="Helvetica"/>
              </a:rPr>
              <a:t> </a:t>
            </a:r>
            <a:r>
              <a:rPr sz="2600" dirty="0">
                <a:solidFill>
                  <a:srgbClr val="575756"/>
                </a:solidFill>
                <a:latin typeface="Helvetica"/>
                <a:cs typeface="Helvetica"/>
              </a:rPr>
              <a:t>and</a:t>
            </a:r>
            <a:r>
              <a:rPr sz="2600" spc="80" dirty="0">
                <a:solidFill>
                  <a:srgbClr val="575756"/>
                </a:solidFill>
                <a:latin typeface="Helvetica"/>
                <a:cs typeface="Helvetica"/>
              </a:rPr>
              <a:t> </a:t>
            </a:r>
            <a:r>
              <a:rPr sz="2600" spc="-10" dirty="0">
                <a:solidFill>
                  <a:srgbClr val="575756"/>
                </a:solidFill>
                <a:latin typeface="Helvetica"/>
                <a:cs typeface="Helvetica"/>
              </a:rPr>
              <a:t>Warwickshire </a:t>
            </a:r>
            <a:r>
              <a:rPr sz="2600" dirty="0">
                <a:solidFill>
                  <a:srgbClr val="575756"/>
                </a:solidFill>
                <a:latin typeface="Helvetica"/>
                <a:cs typeface="Helvetica"/>
              </a:rPr>
              <a:t>Training</a:t>
            </a:r>
            <a:r>
              <a:rPr sz="2600" spc="20" dirty="0">
                <a:solidFill>
                  <a:srgbClr val="575756"/>
                </a:solidFill>
                <a:latin typeface="Helvetica"/>
                <a:cs typeface="Helvetica"/>
              </a:rPr>
              <a:t> </a:t>
            </a:r>
            <a:r>
              <a:rPr sz="2600" dirty="0">
                <a:solidFill>
                  <a:srgbClr val="575756"/>
                </a:solidFill>
                <a:latin typeface="Helvetica"/>
                <a:cs typeface="Helvetica"/>
              </a:rPr>
              <a:t>Hub</a:t>
            </a:r>
            <a:r>
              <a:rPr sz="2600" spc="20" dirty="0">
                <a:solidFill>
                  <a:srgbClr val="575756"/>
                </a:solidFill>
                <a:latin typeface="Helvetica"/>
                <a:cs typeface="Helvetica"/>
              </a:rPr>
              <a:t> </a:t>
            </a:r>
            <a:r>
              <a:rPr sz="2600" dirty="0">
                <a:solidFill>
                  <a:srgbClr val="575756"/>
                </a:solidFill>
                <a:latin typeface="Helvetica"/>
                <a:cs typeface="Helvetica"/>
              </a:rPr>
              <a:t>and</a:t>
            </a:r>
            <a:r>
              <a:rPr sz="2600" spc="25" dirty="0">
                <a:solidFill>
                  <a:srgbClr val="575756"/>
                </a:solidFill>
                <a:latin typeface="Helvetica"/>
                <a:cs typeface="Helvetica"/>
              </a:rPr>
              <a:t> </a:t>
            </a:r>
            <a:r>
              <a:rPr sz="2600" spc="-10" dirty="0">
                <a:solidFill>
                  <a:srgbClr val="575756"/>
                </a:solidFill>
                <a:latin typeface="Helvetica"/>
                <a:cs typeface="Helvetica"/>
              </a:rPr>
              <a:t>wider stakeholders.</a:t>
            </a:r>
            <a:endParaRPr sz="2600">
              <a:latin typeface="Helvetica"/>
              <a:cs typeface="Helvetica"/>
            </a:endParaRPr>
          </a:p>
        </p:txBody>
      </p:sp>
      <p:sp>
        <p:nvSpPr>
          <p:cNvPr id="4" name="object 4"/>
          <p:cNvSpPr txBox="1"/>
          <p:nvPr/>
        </p:nvSpPr>
        <p:spPr>
          <a:xfrm>
            <a:off x="1034388" y="6248889"/>
            <a:ext cx="5126355" cy="1659255"/>
          </a:xfrm>
          <a:prstGeom prst="rect">
            <a:avLst/>
          </a:prstGeom>
        </p:spPr>
        <p:txBody>
          <a:bodyPr vert="horz" wrap="square" lIns="0" tIns="11430" rIns="0" bIns="0" rtlCol="0">
            <a:spAutoFit/>
          </a:bodyPr>
          <a:lstStyle/>
          <a:p>
            <a:pPr marL="12700" marR="5080">
              <a:lnSpc>
                <a:spcPct val="100000"/>
              </a:lnSpc>
              <a:spcBef>
                <a:spcPts val="90"/>
              </a:spcBef>
            </a:pPr>
            <a:r>
              <a:rPr sz="2150" dirty="0">
                <a:solidFill>
                  <a:srgbClr val="575756"/>
                </a:solidFill>
                <a:latin typeface="Helvetica"/>
                <a:cs typeface="Helvetica"/>
              </a:rPr>
              <a:t>A</a:t>
            </a:r>
            <a:r>
              <a:rPr sz="2150" spc="-150" dirty="0">
                <a:solidFill>
                  <a:srgbClr val="575756"/>
                </a:solidFill>
                <a:latin typeface="Helvetica"/>
                <a:cs typeface="Helvetica"/>
              </a:rPr>
              <a:t> </a:t>
            </a:r>
            <a:r>
              <a:rPr sz="2150" dirty="0">
                <a:solidFill>
                  <a:srgbClr val="575756"/>
                </a:solidFill>
                <a:latin typeface="Helvetica"/>
                <a:cs typeface="Helvetica"/>
              </a:rPr>
              <a:t>shared</a:t>
            </a:r>
            <a:r>
              <a:rPr sz="2150" spc="-90" dirty="0">
                <a:solidFill>
                  <a:srgbClr val="575756"/>
                </a:solidFill>
                <a:latin typeface="Helvetica"/>
                <a:cs typeface="Helvetica"/>
              </a:rPr>
              <a:t> </a:t>
            </a:r>
            <a:r>
              <a:rPr sz="2150" dirty="0">
                <a:solidFill>
                  <a:srgbClr val="575756"/>
                </a:solidFill>
                <a:latin typeface="Helvetica"/>
                <a:cs typeface="Helvetica"/>
              </a:rPr>
              <a:t>sense</a:t>
            </a:r>
            <a:r>
              <a:rPr sz="2150" spc="-65" dirty="0">
                <a:solidFill>
                  <a:srgbClr val="575756"/>
                </a:solidFill>
                <a:latin typeface="Helvetica"/>
                <a:cs typeface="Helvetica"/>
              </a:rPr>
              <a:t> </a:t>
            </a:r>
            <a:r>
              <a:rPr sz="2150" dirty="0">
                <a:solidFill>
                  <a:srgbClr val="575756"/>
                </a:solidFill>
                <a:latin typeface="Helvetica"/>
                <a:cs typeface="Helvetica"/>
              </a:rPr>
              <a:t>of</a:t>
            </a:r>
            <a:r>
              <a:rPr sz="2150" spc="-65" dirty="0">
                <a:solidFill>
                  <a:srgbClr val="575756"/>
                </a:solidFill>
                <a:latin typeface="Helvetica"/>
                <a:cs typeface="Helvetica"/>
              </a:rPr>
              <a:t> </a:t>
            </a:r>
            <a:r>
              <a:rPr sz="2150" dirty="0">
                <a:solidFill>
                  <a:srgbClr val="575756"/>
                </a:solidFill>
                <a:latin typeface="Helvetica"/>
                <a:cs typeface="Helvetica"/>
              </a:rPr>
              <a:t>ownership</a:t>
            </a:r>
            <a:r>
              <a:rPr sz="2150" spc="-65" dirty="0">
                <a:solidFill>
                  <a:srgbClr val="575756"/>
                </a:solidFill>
                <a:latin typeface="Helvetica"/>
                <a:cs typeface="Helvetica"/>
              </a:rPr>
              <a:t> </a:t>
            </a:r>
            <a:r>
              <a:rPr sz="2150" dirty="0">
                <a:solidFill>
                  <a:srgbClr val="575756"/>
                </a:solidFill>
                <a:latin typeface="Helvetica"/>
                <a:cs typeface="Helvetica"/>
              </a:rPr>
              <a:t>is</a:t>
            </a:r>
            <a:r>
              <a:rPr sz="2150" spc="-65" dirty="0">
                <a:solidFill>
                  <a:srgbClr val="575756"/>
                </a:solidFill>
                <a:latin typeface="Helvetica"/>
                <a:cs typeface="Helvetica"/>
              </a:rPr>
              <a:t> </a:t>
            </a:r>
            <a:r>
              <a:rPr sz="2150" spc="-10" dirty="0">
                <a:solidFill>
                  <a:srgbClr val="575756"/>
                </a:solidFill>
                <a:latin typeface="Helvetica"/>
                <a:cs typeface="Helvetica"/>
              </a:rPr>
              <a:t>essential </a:t>
            </a:r>
            <a:r>
              <a:rPr sz="2150" dirty="0">
                <a:solidFill>
                  <a:srgbClr val="575756"/>
                </a:solidFill>
                <a:latin typeface="Helvetica"/>
                <a:cs typeface="Helvetica"/>
              </a:rPr>
              <a:t>to</a:t>
            </a:r>
            <a:r>
              <a:rPr sz="2150" spc="-65" dirty="0">
                <a:solidFill>
                  <a:srgbClr val="575756"/>
                </a:solidFill>
                <a:latin typeface="Helvetica"/>
                <a:cs typeface="Helvetica"/>
              </a:rPr>
              <a:t> </a:t>
            </a:r>
            <a:r>
              <a:rPr sz="2150" dirty="0">
                <a:solidFill>
                  <a:srgbClr val="575756"/>
                </a:solidFill>
                <a:latin typeface="Helvetica"/>
                <a:cs typeface="Helvetica"/>
              </a:rPr>
              <a:t>ensuring</a:t>
            </a:r>
            <a:r>
              <a:rPr sz="2150" spc="-65" dirty="0">
                <a:solidFill>
                  <a:srgbClr val="575756"/>
                </a:solidFill>
                <a:latin typeface="Helvetica"/>
                <a:cs typeface="Helvetica"/>
              </a:rPr>
              <a:t> </a:t>
            </a:r>
            <a:r>
              <a:rPr sz="2150" dirty="0">
                <a:solidFill>
                  <a:srgbClr val="575756"/>
                </a:solidFill>
                <a:latin typeface="Helvetica"/>
                <a:cs typeface="Helvetica"/>
              </a:rPr>
              <a:t>that</a:t>
            </a:r>
            <a:r>
              <a:rPr sz="2150" spc="-65" dirty="0">
                <a:solidFill>
                  <a:srgbClr val="575756"/>
                </a:solidFill>
                <a:latin typeface="Helvetica"/>
                <a:cs typeface="Helvetica"/>
              </a:rPr>
              <a:t> </a:t>
            </a:r>
            <a:r>
              <a:rPr sz="2150" dirty="0">
                <a:solidFill>
                  <a:srgbClr val="575756"/>
                </a:solidFill>
                <a:latin typeface="Helvetica"/>
                <a:cs typeface="Helvetica"/>
              </a:rPr>
              <a:t>we</a:t>
            </a:r>
            <a:r>
              <a:rPr sz="2150" spc="-65" dirty="0">
                <a:solidFill>
                  <a:srgbClr val="575756"/>
                </a:solidFill>
                <a:latin typeface="Helvetica"/>
                <a:cs typeface="Helvetica"/>
              </a:rPr>
              <a:t> </a:t>
            </a:r>
            <a:r>
              <a:rPr sz="2150" dirty="0">
                <a:solidFill>
                  <a:srgbClr val="575756"/>
                </a:solidFill>
                <a:latin typeface="Helvetica"/>
                <a:cs typeface="Helvetica"/>
              </a:rPr>
              <a:t>attract,</a:t>
            </a:r>
            <a:r>
              <a:rPr sz="2150" spc="-60" dirty="0">
                <a:solidFill>
                  <a:srgbClr val="575756"/>
                </a:solidFill>
                <a:latin typeface="Helvetica"/>
                <a:cs typeface="Helvetica"/>
              </a:rPr>
              <a:t> </a:t>
            </a:r>
            <a:r>
              <a:rPr sz="2150" dirty="0">
                <a:solidFill>
                  <a:srgbClr val="575756"/>
                </a:solidFill>
                <a:latin typeface="Helvetica"/>
                <a:cs typeface="Helvetica"/>
              </a:rPr>
              <a:t>support,</a:t>
            </a:r>
            <a:r>
              <a:rPr sz="2150" spc="-65" dirty="0">
                <a:solidFill>
                  <a:srgbClr val="575756"/>
                </a:solidFill>
                <a:latin typeface="Helvetica"/>
                <a:cs typeface="Helvetica"/>
              </a:rPr>
              <a:t> </a:t>
            </a:r>
            <a:r>
              <a:rPr sz="2150" spc="-10" dirty="0">
                <a:solidFill>
                  <a:srgbClr val="575756"/>
                </a:solidFill>
                <a:latin typeface="Helvetica"/>
                <a:cs typeface="Helvetica"/>
              </a:rPr>
              <a:t>retain, </a:t>
            </a:r>
            <a:r>
              <a:rPr sz="2150" dirty="0">
                <a:solidFill>
                  <a:srgbClr val="575756"/>
                </a:solidFill>
                <a:latin typeface="Helvetica"/>
                <a:cs typeface="Helvetica"/>
              </a:rPr>
              <a:t>and</a:t>
            </a:r>
            <a:r>
              <a:rPr sz="2150" spc="-90" dirty="0">
                <a:solidFill>
                  <a:srgbClr val="575756"/>
                </a:solidFill>
                <a:latin typeface="Helvetica"/>
                <a:cs typeface="Helvetica"/>
              </a:rPr>
              <a:t> </a:t>
            </a:r>
            <a:r>
              <a:rPr sz="2150" dirty="0">
                <a:solidFill>
                  <a:srgbClr val="575756"/>
                </a:solidFill>
                <a:latin typeface="Helvetica"/>
                <a:cs typeface="Helvetica"/>
              </a:rPr>
              <a:t>develop</a:t>
            </a:r>
            <a:r>
              <a:rPr sz="2150" spc="-90" dirty="0">
                <a:solidFill>
                  <a:srgbClr val="575756"/>
                </a:solidFill>
                <a:latin typeface="Helvetica"/>
                <a:cs typeface="Helvetica"/>
              </a:rPr>
              <a:t> </a:t>
            </a:r>
            <a:r>
              <a:rPr sz="2150" dirty="0">
                <a:solidFill>
                  <a:srgbClr val="575756"/>
                </a:solidFill>
                <a:latin typeface="Helvetica"/>
                <a:cs typeface="Helvetica"/>
              </a:rPr>
              <a:t>the</a:t>
            </a:r>
            <a:r>
              <a:rPr sz="2150" spc="-90" dirty="0">
                <a:solidFill>
                  <a:srgbClr val="575756"/>
                </a:solidFill>
                <a:latin typeface="Helvetica"/>
                <a:cs typeface="Helvetica"/>
              </a:rPr>
              <a:t> </a:t>
            </a:r>
            <a:r>
              <a:rPr sz="2150" dirty="0">
                <a:solidFill>
                  <a:srgbClr val="575756"/>
                </a:solidFill>
                <a:latin typeface="Helvetica"/>
                <a:cs typeface="Helvetica"/>
              </a:rPr>
              <a:t>workforce</a:t>
            </a:r>
            <a:r>
              <a:rPr sz="2150" spc="-90" dirty="0">
                <a:solidFill>
                  <a:srgbClr val="575756"/>
                </a:solidFill>
                <a:latin typeface="Helvetica"/>
                <a:cs typeface="Helvetica"/>
              </a:rPr>
              <a:t> </a:t>
            </a:r>
            <a:r>
              <a:rPr sz="2150" dirty="0">
                <a:solidFill>
                  <a:srgbClr val="575756"/>
                </a:solidFill>
                <a:latin typeface="Helvetica"/>
                <a:cs typeface="Helvetica"/>
              </a:rPr>
              <a:t>needed</a:t>
            </a:r>
            <a:r>
              <a:rPr sz="2150" spc="-90" dirty="0">
                <a:solidFill>
                  <a:srgbClr val="575756"/>
                </a:solidFill>
                <a:latin typeface="Helvetica"/>
                <a:cs typeface="Helvetica"/>
              </a:rPr>
              <a:t> </a:t>
            </a:r>
            <a:r>
              <a:rPr sz="2150" spc="-25" dirty="0">
                <a:solidFill>
                  <a:srgbClr val="575756"/>
                </a:solidFill>
                <a:latin typeface="Helvetica"/>
                <a:cs typeface="Helvetica"/>
              </a:rPr>
              <a:t>to </a:t>
            </a:r>
            <a:r>
              <a:rPr sz="2150" dirty="0">
                <a:solidFill>
                  <a:srgbClr val="575756"/>
                </a:solidFill>
                <a:latin typeface="Helvetica"/>
                <a:cs typeface="Helvetica"/>
              </a:rPr>
              <a:t>provide</a:t>
            </a:r>
            <a:r>
              <a:rPr sz="2150" spc="-70" dirty="0">
                <a:solidFill>
                  <a:srgbClr val="575756"/>
                </a:solidFill>
                <a:latin typeface="Helvetica"/>
                <a:cs typeface="Helvetica"/>
              </a:rPr>
              <a:t> </a:t>
            </a:r>
            <a:r>
              <a:rPr sz="2150" spc="-10" dirty="0">
                <a:solidFill>
                  <a:srgbClr val="575756"/>
                </a:solidFill>
                <a:latin typeface="Helvetica"/>
                <a:cs typeface="Helvetica"/>
              </a:rPr>
              <a:t>high-</a:t>
            </a:r>
            <a:r>
              <a:rPr sz="2150" dirty="0">
                <a:solidFill>
                  <a:srgbClr val="575756"/>
                </a:solidFill>
                <a:latin typeface="Helvetica"/>
                <a:cs typeface="Helvetica"/>
              </a:rPr>
              <a:t>quality</a:t>
            </a:r>
            <a:r>
              <a:rPr sz="2150" spc="-65" dirty="0">
                <a:solidFill>
                  <a:srgbClr val="575756"/>
                </a:solidFill>
                <a:latin typeface="Helvetica"/>
                <a:cs typeface="Helvetica"/>
              </a:rPr>
              <a:t> </a:t>
            </a:r>
            <a:r>
              <a:rPr sz="2150" dirty="0">
                <a:solidFill>
                  <a:srgbClr val="575756"/>
                </a:solidFill>
                <a:latin typeface="Helvetica"/>
                <a:cs typeface="Helvetica"/>
              </a:rPr>
              <a:t>care</a:t>
            </a:r>
            <a:r>
              <a:rPr sz="2150" spc="-70" dirty="0">
                <a:solidFill>
                  <a:srgbClr val="575756"/>
                </a:solidFill>
                <a:latin typeface="Helvetica"/>
                <a:cs typeface="Helvetica"/>
              </a:rPr>
              <a:t> </a:t>
            </a:r>
            <a:r>
              <a:rPr sz="2150" dirty="0">
                <a:solidFill>
                  <a:srgbClr val="575756"/>
                </a:solidFill>
                <a:latin typeface="Helvetica"/>
                <a:cs typeface="Helvetica"/>
              </a:rPr>
              <a:t>both</a:t>
            </a:r>
            <a:r>
              <a:rPr sz="2150" spc="-65" dirty="0">
                <a:solidFill>
                  <a:srgbClr val="575756"/>
                </a:solidFill>
                <a:latin typeface="Helvetica"/>
                <a:cs typeface="Helvetica"/>
              </a:rPr>
              <a:t> </a:t>
            </a:r>
            <a:r>
              <a:rPr sz="2150" dirty="0">
                <a:solidFill>
                  <a:srgbClr val="575756"/>
                </a:solidFill>
                <a:latin typeface="Helvetica"/>
                <a:cs typeface="Helvetica"/>
              </a:rPr>
              <a:t>now</a:t>
            </a:r>
            <a:r>
              <a:rPr sz="2150" spc="-65" dirty="0">
                <a:solidFill>
                  <a:srgbClr val="575756"/>
                </a:solidFill>
                <a:latin typeface="Helvetica"/>
                <a:cs typeface="Helvetica"/>
              </a:rPr>
              <a:t> </a:t>
            </a:r>
            <a:r>
              <a:rPr sz="2150" dirty="0">
                <a:solidFill>
                  <a:srgbClr val="575756"/>
                </a:solidFill>
                <a:latin typeface="Helvetica"/>
                <a:cs typeface="Helvetica"/>
              </a:rPr>
              <a:t>and</a:t>
            </a:r>
            <a:r>
              <a:rPr sz="2150" spc="-70" dirty="0">
                <a:solidFill>
                  <a:srgbClr val="575756"/>
                </a:solidFill>
                <a:latin typeface="Helvetica"/>
                <a:cs typeface="Helvetica"/>
              </a:rPr>
              <a:t> </a:t>
            </a:r>
            <a:r>
              <a:rPr sz="2150" spc="-25" dirty="0">
                <a:solidFill>
                  <a:srgbClr val="575756"/>
                </a:solidFill>
                <a:latin typeface="Helvetica"/>
                <a:cs typeface="Helvetica"/>
              </a:rPr>
              <a:t>in </a:t>
            </a:r>
            <a:r>
              <a:rPr sz="2150" dirty="0">
                <a:solidFill>
                  <a:srgbClr val="575756"/>
                </a:solidFill>
                <a:latin typeface="Helvetica"/>
                <a:cs typeface="Helvetica"/>
              </a:rPr>
              <a:t>the</a:t>
            </a:r>
            <a:r>
              <a:rPr sz="2150" spc="-45" dirty="0">
                <a:solidFill>
                  <a:srgbClr val="575756"/>
                </a:solidFill>
                <a:latin typeface="Helvetica"/>
                <a:cs typeface="Helvetica"/>
              </a:rPr>
              <a:t> </a:t>
            </a:r>
            <a:r>
              <a:rPr sz="2150" spc="-10" dirty="0">
                <a:solidFill>
                  <a:srgbClr val="575756"/>
                </a:solidFill>
                <a:latin typeface="Helvetica"/>
                <a:cs typeface="Helvetica"/>
              </a:rPr>
              <a:t>future.</a:t>
            </a:r>
            <a:endParaRPr sz="2150">
              <a:latin typeface="Helvetica"/>
              <a:cs typeface="Helvetica"/>
            </a:endParaRPr>
          </a:p>
        </p:txBody>
      </p:sp>
      <p:sp>
        <p:nvSpPr>
          <p:cNvPr id="5" name="object 5"/>
          <p:cNvSpPr txBox="1"/>
          <p:nvPr/>
        </p:nvSpPr>
        <p:spPr>
          <a:xfrm>
            <a:off x="7400687" y="2730671"/>
            <a:ext cx="5030470" cy="3644265"/>
          </a:xfrm>
          <a:prstGeom prst="rect">
            <a:avLst/>
          </a:prstGeom>
        </p:spPr>
        <p:txBody>
          <a:bodyPr vert="horz" wrap="square" lIns="0" tIns="11430" rIns="0" bIns="0" rtlCol="0">
            <a:spAutoFit/>
          </a:bodyPr>
          <a:lstStyle/>
          <a:p>
            <a:pPr marL="12700" marR="5080">
              <a:lnSpc>
                <a:spcPct val="101499"/>
              </a:lnSpc>
              <a:spcBef>
                <a:spcPts val="90"/>
              </a:spcBef>
            </a:pPr>
            <a:r>
              <a:rPr sz="2600" dirty="0">
                <a:solidFill>
                  <a:srgbClr val="575756"/>
                </a:solidFill>
                <a:latin typeface="Helvetica"/>
                <a:cs typeface="Helvetica"/>
              </a:rPr>
              <a:t>The</a:t>
            </a:r>
            <a:r>
              <a:rPr sz="2600" spc="50" dirty="0">
                <a:solidFill>
                  <a:srgbClr val="575756"/>
                </a:solidFill>
                <a:latin typeface="Helvetica"/>
                <a:cs typeface="Helvetica"/>
              </a:rPr>
              <a:t> </a:t>
            </a:r>
            <a:r>
              <a:rPr sz="2600" dirty="0">
                <a:solidFill>
                  <a:srgbClr val="575756"/>
                </a:solidFill>
                <a:latin typeface="Helvetica"/>
                <a:cs typeface="Helvetica"/>
              </a:rPr>
              <a:t>four</a:t>
            </a:r>
            <a:r>
              <a:rPr sz="2600" spc="50" dirty="0">
                <a:solidFill>
                  <a:srgbClr val="575756"/>
                </a:solidFill>
                <a:latin typeface="Helvetica"/>
                <a:cs typeface="Helvetica"/>
              </a:rPr>
              <a:t> </a:t>
            </a:r>
            <a:r>
              <a:rPr sz="2600" dirty="0">
                <a:solidFill>
                  <a:srgbClr val="575756"/>
                </a:solidFill>
                <a:latin typeface="Helvetica"/>
                <a:cs typeface="Helvetica"/>
              </a:rPr>
              <a:t>pillars</a:t>
            </a:r>
            <a:r>
              <a:rPr sz="2600" spc="55" dirty="0">
                <a:solidFill>
                  <a:srgbClr val="575756"/>
                </a:solidFill>
                <a:latin typeface="Helvetica"/>
                <a:cs typeface="Helvetica"/>
              </a:rPr>
              <a:t> </a:t>
            </a:r>
            <a:r>
              <a:rPr sz="2600" dirty="0">
                <a:solidFill>
                  <a:srgbClr val="575756"/>
                </a:solidFill>
                <a:latin typeface="Helvetica"/>
                <a:cs typeface="Helvetica"/>
              </a:rPr>
              <a:t>of</a:t>
            </a:r>
            <a:r>
              <a:rPr sz="2600" spc="50" dirty="0">
                <a:solidFill>
                  <a:srgbClr val="575756"/>
                </a:solidFill>
                <a:latin typeface="Helvetica"/>
                <a:cs typeface="Helvetica"/>
              </a:rPr>
              <a:t> </a:t>
            </a:r>
            <a:r>
              <a:rPr sz="2600" spc="-10" dirty="0">
                <a:solidFill>
                  <a:srgbClr val="575756"/>
                </a:solidFill>
                <a:latin typeface="Helvetica"/>
                <a:cs typeface="Helvetica"/>
              </a:rPr>
              <a:t>“Attract, </a:t>
            </a:r>
            <a:r>
              <a:rPr sz="2600" dirty="0">
                <a:solidFill>
                  <a:srgbClr val="575756"/>
                </a:solidFill>
                <a:latin typeface="Helvetica"/>
                <a:cs typeface="Helvetica"/>
              </a:rPr>
              <a:t>Support,</a:t>
            </a:r>
            <a:r>
              <a:rPr sz="2600" spc="80" dirty="0">
                <a:solidFill>
                  <a:srgbClr val="575756"/>
                </a:solidFill>
                <a:latin typeface="Helvetica"/>
                <a:cs typeface="Helvetica"/>
              </a:rPr>
              <a:t> </a:t>
            </a:r>
            <a:r>
              <a:rPr sz="2600" dirty="0">
                <a:solidFill>
                  <a:srgbClr val="575756"/>
                </a:solidFill>
                <a:latin typeface="Helvetica"/>
                <a:cs typeface="Helvetica"/>
              </a:rPr>
              <a:t>Retain,</a:t>
            </a:r>
            <a:r>
              <a:rPr sz="2600" spc="80" dirty="0">
                <a:solidFill>
                  <a:srgbClr val="575756"/>
                </a:solidFill>
                <a:latin typeface="Helvetica"/>
                <a:cs typeface="Helvetica"/>
              </a:rPr>
              <a:t> </a:t>
            </a:r>
            <a:r>
              <a:rPr sz="2600" dirty="0">
                <a:solidFill>
                  <a:srgbClr val="575756"/>
                </a:solidFill>
                <a:latin typeface="Helvetica"/>
                <a:cs typeface="Helvetica"/>
              </a:rPr>
              <a:t>and</a:t>
            </a:r>
            <a:r>
              <a:rPr sz="2600" spc="80" dirty="0">
                <a:solidFill>
                  <a:srgbClr val="575756"/>
                </a:solidFill>
                <a:latin typeface="Helvetica"/>
                <a:cs typeface="Helvetica"/>
              </a:rPr>
              <a:t> </a:t>
            </a:r>
            <a:r>
              <a:rPr sz="2600" spc="-10" dirty="0">
                <a:solidFill>
                  <a:srgbClr val="575756"/>
                </a:solidFill>
                <a:latin typeface="Helvetica"/>
                <a:cs typeface="Helvetica"/>
              </a:rPr>
              <a:t>Develop” </a:t>
            </a:r>
            <a:r>
              <a:rPr sz="2600" dirty="0">
                <a:solidFill>
                  <a:srgbClr val="575756"/>
                </a:solidFill>
                <a:latin typeface="Helvetica"/>
                <a:cs typeface="Helvetica"/>
              </a:rPr>
              <a:t>are</a:t>
            </a:r>
            <a:r>
              <a:rPr sz="2600" spc="35" dirty="0">
                <a:solidFill>
                  <a:srgbClr val="575756"/>
                </a:solidFill>
                <a:latin typeface="Helvetica"/>
                <a:cs typeface="Helvetica"/>
              </a:rPr>
              <a:t> </a:t>
            </a:r>
            <a:r>
              <a:rPr sz="2600" dirty="0">
                <a:solidFill>
                  <a:srgbClr val="575756"/>
                </a:solidFill>
                <a:latin typeface="Helvetica"/>
                <a:cs typeface="Helvetica"/>
              </a:rPr>
              <a:t>the</a:t>
            </a:r>
            <a:r>
              <a:rPr sz="2600" spc="50" dirty="0">
                <a:solidFill>
                  <a:srgbClr val="575756"/>
                </a:solidFill>
                <a:latin typeface="Helvetica"/>
                <a:cs typeface="Helvetica"/>
              </a:rPr>
              <a:t> </a:t>
            </a:r>
            <a:r>
              <a:rPr sz="2600" dirty="0">
                <a:solidFill>
                  <a:srgbClr val="575756"/>
                </a:solidFill>
                <a:latin typeface="Helvetica"/>
                <a:cs typeface="Helvetica"/>
              </a:rPr>
              <a:t>foundation</a:t>
            </a:r>
            <a:r>
              <a:rPr sz="2600" spc="45" dirty="0">
                <a:solidFill>
                  <a:srgbClr val="575756"/>
                </a:solidFill>
                <a:latin typeface="Helvetica"/>
                <a:cs typeface="Helvetica"/>
              </a:rPr>
              <a:t> </a:t>
            </a:r>
            <a:r>
              <a:rPr sz="2600" dirty="0">
                <a:solidFill>
                  <a:srgbClr val="575756"/>
                </a:solidFill>
                <a:latin typeface="Helvetica"/>
                <a:cs typeface="Helvetica"/>
              </a:rPr>
              <a:t>of</a:t>
            </a:r>
            <a:r>
              <a:rPr sz="2600" spc="50" dirty="0">
                <a:solidFill>
                  <a:srgbClr val="575756"/>
                </a:solidFill>
                <a:latin typeface="Helvetica"/>
                <a:cs typeface="Helvetica"/>
              </a:rPr>
              <a:t> </a:t>
            </a:r>
            <a:r>
              <a:rPr sz="2600" dirty="0">
                <a:solidFill>
                  <a:srgbClr val="575756"/>
                </a:solidFill>
                <a:latin typeface="Helvetica"/>
                <a:cs typeface="Helvetica"/>
              </a:rPr>
              <a:t>our</a:t>
            </a:r>
            <a:r>
              <a:rPr sz="2600" spc="50" dirty="0">
                <a:solidFill>
                  <a:srgbClr val="575756"/>
                </a:solidFill>
                <a:latin typeface="Helvetica"/>
                <a:cs typeface="Helvetica"/>
              </a:rPr>
              <a:t> </a:t>
            </a:r>
            <a:r>
              <a:rPr sz="2600" spc="-10" dirty="0">
                <a:solidFill>
                  <a:srgbClr val="575756"/>
                </a:solidFill>
                <a:latin typeface="Helvetica"/>
                <a:cs typeface="Helvetica"/>
              </a:rPr>
              <a:t>strategy, </a:t>
            </a:r>
            <a:r>
              <a:rPr sz="2600" dirty="0">
                <a:solidFill>
                  <a:srgbClr val="575756"/>
                </a:solidFill>
                <a:latin typeface="Helvetica"/>
                <a:cs typeface="Helvetica"/>
              </a:rPr>
              <a:t>guiding</a:t>
            </a:r>
            <a:r>
              <a:rPr sz="2600" spc="55" dirty="0">
                <a:solidFill>
                  <a:srgbClr val="575756"/>
                </a:solidFill>
                <a:latin typeface="Helvetica"/>
                <a:cs typeface="Helvetica"/>
              </a:rPr>
              <a:t> </a:t>
            </a:r>
            <a:r>
              <a:rPr sz="2600" dirty="0">
                <a:solidFill>
                  <a:srgbClr val="575756"/>
                </a:solidFill>
                <a:latin typeface="Helvetica"/>
                <a:cs typeface="Helvetica"/>
              </a:rPr>
              <a:t>our</a:t>
            </a:r>
            <a:r>
              <a:rPr sz="2600" spc="55" dirty="0">
                <a:solidFill>
                  <a:srgbClr val="575756"/>
                </a:solidFill>
                <a:latin typeface="Helvetica"/>
                <a:cs typeface="Helvetica"/>
              </a:rPr>
              <a:t> </a:t>
            </a:r>
            <a:r>
              <a:rPr sz="2600" dirty="0">
                <a:solidFill>
                  <a:srgbClr val="575756"/>
                </a:solidFill>
                <a:latin typeface="Helvetica"/>
                <a:cs typeface="Helvetica"/>
              </a:rPr>
              <a:t>approach</a:t>
            </a:r>
            <a:r>
              <a:rPr sz="2600" spc="55" dirty="0">
                <a:solidFill>
                  <a:srgbClr val="575756"/>
                </a:solidFill>
                <a:latin typeface="Helvetica"/>
                <a:cs typeface="Helvetica"/>
              </a:rPr>
              <a:t> </a:t>
            </a:r>
            <a:r>
              <a:rPr sz="2600" dirty="0">
                <a:solidFill>
                  <a:srgbClr val="575756"/>
                </a:solidFill>
                <a:latin typeface="Helvetica"/>
                <a:cs typeface="Helvetica"/>
              </a:rPr>
              <a:t>to</a:t>
            </a:r>
            <a:r>
              <a:rPr sz="2600" spc="55" dirty="0">
                <a:solidFill>
                  <a:srgbClr val="575756"/>
                </a:solidFill>
                <a:latin typeface="Helvetica"/>
                <a:cs typeface="Helvetica"/>
              </a:rPr>
              <a:t> </a:t>
            </a:r>
            <a:r>
              <a:rPr sz="2600" spc="-10" dirty="0">
                <a:solidFill>
                  <a:srgbClr val="575756"/>
                </a:solidFill>
                <a:latin typeface="Helvetica"/>
                <a:cs typeface="Helvetica"/>
              </a:rPr>
              <a:t>building</a:t>
            </a:r>
            <a:r>
              <a:rPr sz="2600" spc="650" dirty="0">
                <a:solidFill>
                  <a:srgbClr val="575756"/>
                </a:solidFill>
                <a:latin typeface="Helvetica"/>
                <a:cs typeface="Helvetica"/>
              </a:rPr>
              <a:t> </a:t>
            </a:r>
            <a:r>
              <a:rPr sz="2600" dirty="0">
                <a:solidFill>
                  <a:srgbClr val="575756"/>
                </a:solidFill>
                <a:latin typeface="Helvetica"/>
                <a:cs typeface="Helvetica"/>
              </a:rPr>
              <a:t>a</a:t>
            </a:r>
            <a:r>
              <a:rPr sz="2600" spc="65" dirty="0">
                <a:solidFill>
                  <a:srgbClr val="575756"/>
                </a:solidFill>
                <a:latin typeface="Helvetica"/>
                <a:cs typeface="Helvetica"/>
              </a:rPr>
              <a:t> </a:t>
            </a:r>
            <a:r>
              <a:rPr sz="2600" dirty="0">
                <a:solidFill>
                  <a:srgbClr val="575756"/>
                </a:solidFill>
                <a:latin typeface="Helvetica"/>
                <a:cs typeface="Helvetica"/>
              </a:rPr>
              <a:t>sustainable</a:t>
            </a:r>
            <a:r>
              <a:rPr sz="2600" spc="65" dirty="0">
                <a:solidFill>
                  <a:srgbClr val="575756"/>
                </a:solidFill>
                <a:latin typeface="Helvetica"/>
                <a:cs typeface="Helvetica"/>
              </a:rPr>
              <a:t> </a:t>
            </a:r>
            <a:r>
              <a:rPr sz="2600" dirty="0">
                <a:solidFill>
                  <a:srgbClr val="575756"/>
                </a:solidFill>
                <a:latin typeface="Helvetica"/>
                <a:cs typeface="Helvetica"/>
              </a:rPr>
              <a:t>workforce</a:t>
            </a:r>
            <a:r>
              <a:rPr sz="2600" spc="65" dirty="0">
                <a:solidFill>
                  <a:srgbClr val="575756"/>
                </a:solidFill>
                <a:latin typeface="Helvetica"/>
                <a:cs typeface="Helvetica"/>
              </a:rPr>
              <a:t> </a:t>
            </a:r>
            <a:r>
              <a:rPr sz="2600" spc="-20" dirty="0">
                <a:solidFill>
                  <a:srgbClr val="575756"/>
                </a:solidFill>
                <a:latin typeface="Helvetica"/>
                <a:cs typeface="Helvetica"/>
              </a:rPr>
              <a:t>that</a:t>
            </a:r>
            <a:endParaRPr sz="2600">
              <a:latin typeface="Helvetica"/>
              <a:cs typeface="Helvetica"/>
            </a:endParaRPr>
          </a:p>
          <a:p>
            <a:pPr marL="12700" marR="54610">
              <a:lnSpc>
                <a:spcPct val="101499"/>
              </a:lnSpc>
            </a:pPr>
            <a:r>
              <a:rPr sz="2600" dirty="0">
                <a:solidFill>
                  <a:srgbClr val="575756"/>
                </a:solidFill>
                <a:latin typeface="Helvetica"/>
                <a:cs typeface="Helvetica"/>
              </a:rPr>
              <a:t>is</a:t>
            </a:r>
            <a:r>
              <a:rPr sz="2600" spc="100" dirty="0">
                <a:solidFill>
                  <a:srgbClr val="575756"/>
                </a:solidFill>
                <a:latin typeface="Helvetica"/>
                <a:cs typeface="Helvetica"/>
              </a:rPr>
              <a:t> </a:t>
            </a:r>
            <a:r>
              <a:rPr sz="2600" dirty="0">
                <a:solidFill>
                  <a:srgbClr val="575756"/>
                </a:solidFill>
                <a:latin typeface="Helvetica"/>
                <a:cs typeface="Helvetica"/>
              </a:rPr>
              <a:t>fulfilled,</a:t>
            </a:r>
            <a:r>
              <a:rPr sz="2600" spc="105" dirty="0">
                <a:solidFill>
                  <a:srgbClr val="575756"/>
                </a:solidFill>
                <a:latin typeface="Helvetica"/>
                <a:cs typeface="Helvetica"/>
              </a:rPr>
              <a:t> </a:t>
            </a:r>
            <a:r>
              <a:rPr sz="2600" dirty="0">
                <a:solidFill>
                  <a:srgbClr val="575756"/>
                </a:solidFill>
                <a:latin typeface="Helvetica"/>
                <a:cs typeface="Helvetica"/>
              </a:rPr>
              <a:t>well-supported,</a:t>
            </a:r>
            <a:r>
              <a:rPr sz="2600" spc="105" dirty="0">
                <a:solidFill>
                  <a:srgbClr val="575756"/>
                </a:solidFill>
                <a:latin typeface="Helvetica"/>
                <a:cs typeface="Helvetica"/>
              </a:rPr>
              <a:t> </a:t>
            </a:r>
            <a:r>
              <a:rPr sz="2600" spc="-25" dirty="0">
                <a:solidFill>
                  <a:srgbClr val="575756"/>
                </a:solidFill>
                <a:latin typeface="Helvetica"/>
                <a:cs typeface="Helvetica"/>
              </a:rPr>
              <a:t>and </a:t>
            </a:r>
            <a:r>
              <a:rPr sz="2600" dirty="0">
                <a:solidFill>
                  <a:srgbClr val="575756"/>
                </a:solidFill>
                <a:latin typeface="Helvetica"/>
                <a:cs typeface="Helvetica"/>
              </a:rPr>
              <a:t>equipped</a:t>
            </a:r>
            <a:r>
              <a:rPr sz="2600" spc="55" dirty="0">
                <a:solidFill>
                  <a:srgbClr val="575756"/>
                </a:solidFill>
                <a:latin typeface="Helvetica"/>
                <a:cs typeface="Helvetica"/>
              </a:rPr>
              <a:t> </a:t>
            </a:r>
            <a:r>
              <a:rPr sz="2600" dirty="0">
                <a:solidFill>
                  <a:srgbClr val="575756"/>
                </a:solidFill>
                <a:latin typeface="Helvetica"/>
                <a:cs typeface="Helvetica"/>
              </a:rPr>
              <a:t>with</a:t>
            </a:r>
            <a:r>
              <a:rPr sz="2600" spc="55" dirty="0">
                <a:solidFill>
                  <a:srgbClr val="575756"/>
                </a:solidFill>
                <a:latin typeface="Helvetica"/>
                <a:cs typeface="Helvetica"/>
              </a:rPr>
              <a:t> </a:t>
            </a:r>
            <a:r>
              <a:rPr sz="2600" dirty="0">
                <a:solidFill>
                  <a:srgbClr val="575756"/>
                </a:solidFill>
                <a:latin typeface="Helvetica"/>
                <a:cs typeface="Helvetica"/>
              </a:rPr>
              <a:t>the</a:t>
            </a:r>
            <a:r>
              <a:rPr sz="2600" spc="55" dirty="0">
                <a:solidFill>
                  <a:srgbClr val="575756"/>
                </a:solidFill>
                <a:latin typeface="Helvetica"/>
                <a:cs typeface="Helvetica"/>
              </a:rPr>
              <a:t> </a:t>
            </a:r>
            <a:r>
              <a:rPr sz="2600" dirty="0">
                <a:solidFill>
                  <a:srgbClr val="575756"/>
                </a:solidFill>
                <a:latin typeface="Helvetica"/>
                <a:cs typeface="Helvetica"/>
              </a:rPr>
              <a:t>skills</a:t>
            </a:r>
            <a:r>
              <a:rPr sz="2600" spc="60" dirty="0">
                <a:solidFill>
                  <a:srgbClr val="575756"/>
                </a:solidFill>
                <a:latin typeface="Helvetica"/>
                <a:cs typeface="Helvetica"/>
              </a:rPr>
              <a:t> </a:t>
            </a:r>
            <a:r>
              <a:rPr sz="2600" spc="-10" dirty="0">
                <a:solidFill>
                  <a:srgbClr val="575756"/>
                </a:solidFill>
                <a:latin typeface="Helvetica"/>
                <a:cs typeface="Helvetica"/>
              </a:rPr>
              <a:t>required </a:t>
            </a:r>
            <a:r>
              <a:rPr sz="2600" dirty="0">
                <a:solidFill>
                  <a:srgbClr val="575756"/>
                </a:solidFill>
                <a:latin typeface="Helvetica"/>
                <a:cs typeface="Helvetica"/>
              </a:rPr>
              <a:t>to</a:t>
            </a:r>
            <a:r>
              <a:rPr sz="2600" spc="50" dirty="0">
                <a:solidFill>
                  <a:srgbClr val="575756"/>
                </a:solidFill>
                <a:latin typeface="Helvetica"/>
                <a:cs typeface="Helvetica"/>
              </a:rPr>
              <a:t> </a:t>
            </a:r>
            <a:r>
              <a:rPr sz="2600" dirty="0">
                <a:solidFill>
                  <a:srgbClr val="575756"/>
                </a:solidFill>
                <a:latin typeface="Helvetica"/>
                <a:cs typeface="Helvetica"/>
              </a:rPr>
              <a:t>meet</a:t>
            </a:r>
            <a:r>
              <a:rPr sz="2600" spc="50" dirty="0">
                <a:solidFill>
                  <a:srgbClr val="575756"/>
                </a:solidFill>
                <a:latin typeface="Helvetica"/>
                <a:cs typeface="Helvetica"/>
              </a:rPr>
              <a:t> </a:t>
            </a:r>
            <a:r>
              <a:rPr sz="2600" dirty="0">
                <a:solidFill>
                  <a:srgbClr val="575756"/>
                </a:solidFill>
                <a:latin typeface="Helvetica"/>
                <a:cs typeface="Helvetica"/>
              </a:rPr>
              <a:t>the</a:t>
            </a:r>
            <a:r>
              <a:rPr sz="2600" spc="55" dirty="0">
                <a:solidFill>
                  <a:srgbClr val="575756"/>
                </a:solidFill>
                <a:latin typeface="Helvetica"/>
                <a:cs typeface="Helvetica"/>
              </a:rPr>
              <a:t> </a:t>
            </a:r>
            <a:r>
              <a:rPr sz="2600" dirty="0">
                <a:solidFill>
                  <a:srgbClr val="575756"/>
                </a:solidFill>
                <a:latin typeface="Helvetica"/>
                <a:cs typeface="Helvetica"/>
              </a:rPr>
              <a:t>evolving</a:t>
            </a:r>
            <a:r>
              <a:rPr sz="2600" spc="50" dirty="0">
                <a:solidFill>
                  <a:srgbClr val="575756"/>
                </a:solidFill>
                <a:latin typeface="Helvetica"/>
                <a:cs typeface="Helvetica"/>
              </a:rPr>
              <a:t> </a:t>
            </a:r>
            <a:r>
              <a:rPr sz="2600" dirty="0">
                <a:solidFill>
                  <a:srgbClr val="575756"/>
                </a:solidFill>
                <a:latin typeface="Helvetica"/>
                <a:cs typeface="Helvetica"/>
              </a:rPr>
              <a:t>needs</a:t>
            </a:r>
            <a:r>
              <a:rPr sz="2600" spc="55" dirty="0">
                <a:solidFill>
                  <a:srgbClr val="575756"/>
                </a:solidFill>
                <a:latin typeface="Helvetica"/>
                <a:cs typeface="Helvetica"/>
              </a:rPr>
              <a:t> </a:t>
            </a:r>
            <a:r>
              <a:rPr sz="2600" dirty="0">
                <a:solidFill>
                  <a:srgbClr val="575756"/>
                </a:solidFill>
                <a:latin typeface="Helvetica"/>
                <a:cs typeface="Helvetica"/>
              </a:rPr>
              <a:t>of</a:t>
            </a:r>
            <a:r>
              <a:rPr sz="2600" spc="50" dirty="0">
                <a:solidFill>
                  <a:srgbClr val="575756"/>
                </a:solidFill>
                <a:latin typeface="Helvetica"/>
                <a:cs typeface="Helvetica"/>
              </a:rPr>
              <a:t> </a:t>
            </a:r>
            <a:r>
              <a:rPr sz="2600" spc="-25" dirty="0">
                <a:solidFill>
                  <a:srgbClr val="575756"/>
                </a:solidFill>
                <a:latin typeface="Helvetica"/>
                <a:cs typeface="Helvetica"/>
              </a:rPr>
              <a:t>our </a:t>
            </a:r>
            <a:r>
              <a:rPr sz="2600" spc="-10" dirty="0">
                <a:solidFill>
                  <a:srgbClr val="575756"/>
                </a:solidFill>
                <a:latin typeface="Helvetica"/>
                <a:cs typeface="Helvetica"/>
              </a:rPr>
              <a:t>patients.</a:t>
            </a:r>
            <a:endParaRPr sz="2600">
              <a:latin typeface="Helvetica"/>
              <a:cs typeface="Helvetica"/>
            </a:endParaRPr>
          </a:p>
        </p:txBody>
      </p:sp>
      <p:sp>
        <p:nvSpPr>
          <p:cNvPr id="6" name="object 6"/>
          <p:cNvSpPr txBox="1"/>
          <p:nvPr/>
        </p:nvSpPr>
        <p:spPr>
          <a:xfrm>
            <a:off x="7400687" y="6650971"/>
            <a:ext cx="5159375" cy="2639060"/>
          </a:xfrm>
          <a:prstGeom prst="rect">
            <a:avLst/>
          </a:prstGeom>
        </p:spPr>
        <p:txBody>
          <a:bodyPr vert="horz" wrap="square" lIns="0" tIns="11430" rIns="0" bIns="0" rtlCol="0">
            <a:spAutoFit/>
          </a:bodyPr>
          <a:lstStyle/>
          <a:p>
            <a:pPr marL="12700" marR="568325">
              <a:lnSpc>
                <a:spcPct val="100000"/>
              </a:lnSpc>
              <a:spcBef>
                <a:spcPts val="90"/>
              </a:spcBef>
            </a:pPr>
            <a:r>
              <a:rPr sz="2150" dirty="0">
                <a:solidFill>
                  <a:srgbClr val="575756"/>
                </a:solidFill>
                <a:latin typeface="Helvetica"/>
                <a:cs typeface="Helvetica"/>
              </a:rPr>
              <a:t>By</a:t>
            </a:r>
            <a:r>
              <a:rPr sz="2150" spc="-70" dirty="0">
                <a:solidFill>
                  <a:srgbClr val="575756"/>
                </a:solidFill>
                <a:latin typeface="Helvetica"/>
                <a:cs typeface="Helvetica"/>
              </a:rPr>
              <a:t> </a:t>
            </a:r>
            <a:r>
              <a:rPr sz="2150" dirty="0">
                <a:solidFill>
                  <a:srgbClr val="575756"/>
                </a:solidFill>
                <a:latin typeface="Helvetica"/>
                <a:cs typeface="Helvetica"/>
              </a:rPr>
              <a:t>working</a:t>
            </a:r>
            <a:r>
              <a:rPr sz="2150" spc="-70" dirty="0">
                <a:solidFill>
                  <a:srgbClr val="575756"/>
                </a:solidFill>
                <a:latin typeface="Helvetica"/>
                <a:cs typeface="Helvetica"/>
              </a:rPr>
              <a:t> </a:t>
            </a:r>
            <a:r>
              <a:rPr sz="2150" spc="-10" dirty="0">
                <a:solidFill>
                  <a:srgbClr val="575756"/>
                </a:solidFill>
                <a:latin typeface="Helvetica"/>
                <a:cs typeface="Helvetica"/>
              </a:rPr>
              <a:t>together,</a:t>
            </a:r>
            <a:r>
              <a:rPr sz="2150" spc="-65" dirty="0">
                <a:solidFill>
                  <a:srgbClr val="575756"/>
                </a:solidFill>
                <a:latin typeface="Helvetica"/>
                <a:cs typeface="Helvetica"/>
              </a:rPr>
              <a:t> </a:t>
            </a:r>
            <a:r>
              <a:rPr sz="2150" dirty="0">
                <a:solidFill>
                  <a:srgbClr val="575756"/>
                </a:solidFill>
                <a:latin typeface="Helvetica"/>
                <a:cs typeface="Helvetica"/>
              </a:rPr>
              <a:t>we</a:t>
            </a:r>
            <a:r>
              <a:rPr sz="2150" spc="-70" dirty="0">
                <a:solidFill>
                  <a:srgbClr val="575756"/>
                </a:solidFill>
                <a:latin typeface="Helvetica"/>
                <a:cs typeface="Helvetica"/>
              </a:rPr>
              <a:t> </a:t>
            </a:r>
            <a:r>
              <a:rPr sz="2150" dirty="0">
                <a:solidFill>
                  <a:srgbClr val="575756"/>
                </a:solidFill>
                <a:latin typeface="Helvetica"/>
                <a:cs typeface="Helvetica"/>
              </a:rPr>
              <a:t>can</a:t>
            </a:r>
            <a:r>
              <a:rPr sz="2150" spc="-65" dirty="0">
                <a:solidFill>
                  <a:srgbClr val="575756"/>
                </a:solidFill>
                <a:latin typeface="Helvetica"/>
                <a:cs typeface="Helvetica"/>
              </a:rPr>
              <a:t> </a:t>
            </a:r>
            <a:r>
              <a:rPr sz="2150" spc="-10" dirty="0">
                <a:solidFill>
                  <a:srgbClr val="575756"/>
                </a:solidFill>
                <a:latin typeface="Helvetica"/>
                <a:cs typeface="Helvetica"/>
              </a:rPr>
              <a:t>create</a:t>
            </a:r>
            <a:r>
              <a:rPr sz="2150" spc="535" dirty="0">
                <a:solidFill>
                  <a:srgbClr val="575756"/>
                </a:solidFill>
                <a:latin typeface="Helvetica"/>
                <a:cs typeface="Helvetica"/>
              </a:rPr>
              <a:t> </a:t>
            </a:r>
            <a:r>
              <a:rPr sz="2150" dirty="0">
                <a:solidFill>
                  <a:srgbClr val="575756"/>
                </a:solidFill>
                <a:latin typeface="Helvetica"/>
                <a:cs typeface="Helvetica"/>
              </a:rPr>
              <a:t>an</a:t>
            </a:r>
            <a:r>
              <a:rPr sz="2150" spc="-80" dirty="0">
                <a:solidFill>
                  <a:srgbClr val="575756"/>
                </a:solidFill>
                <a:latin typeface="Helvetica"/>
                <a:cs typeface="Helvetica"/>
              </a:rPr>
              <a:t> </a:t>
            </a:r>
            <a:r>
              <a:rPr sz="2150" dirty="0">
                <a:solidFill>
                  <a:srgbClr val="575756"/>
                </a:solidFill>
                <a:latin typeface="Helvetica"/>
                <a:cs typeface="Helvetica"/>
              </a:rPr>
              <a:t>environment</a:t>
            </a:r>
            <a:r>
              <a:rPr sz="2150" spc="-75" dirty="0">
                <a:solidFill>
                  <a:srgbClr val="575756"/>
                </a:solidFill>
                <a:latin typeface="Helvetica"/>
                <a:cs typeface="Helvetica"/>
              </a:rPr>
              <a:t> </a:t>
            </a:r>
            <a:r>
              <a:rPr sz="2150" dirty="0">
                <a:solidFill>
                  <a:srgbClr val="575756"/>
                </a:solidFill>
                <a:latin typeface="Helvetica"/>
                <a:cs typeface="Helvetica"/>
              </a:rPr>
              <a:t>where</a:t>
            </a:r>
            <a:r>
              <a:rPr sz="2150" spc="-75" dirty="0">
                <a:solidFill>
                  <a:srgbClr val="575756"/>
                </a:solidFill>
                <a:latin typeface="Helvetica"/>
                <a:cs typeface="Helvetica"/>
              </a:rPr>
              <a:t> </a:t>
            </a:r>
            <a:r>
              <a:rPr sz="2150" dirty="0">
                <a:solidFill>
                  <a:srgbClr val="575756"/>
                </a:solidFill>
                <a:latin typeface="Helvetica"/>
                <a:cs typeface="Helvetica"/>
              </a:rPr>
              <a:t>primary</a:t>
            </a:r>
            <a:r>
              <a:rPr sz="2150" spc="-75" dirty="0">
                <a:solidFill>
                  <a:srgbClr val="575756"/>
                </a:solidFill>
                <a:latin typeface="Helvetica"/>
                <a:cs typeface="Helvetica"/>
              </a:rPr>
              <a:t> </a:t>
            </a:r>
            <a:r>
              <a:rPr sz="2150" dirty="0">
                <a:solidFill>
                  <a:srgbClr val="575756"/>
                </a:solidFill>
                <a:latin typeface="Helvetica"/>
                <a:cs typeface="Helvetica"/>
              </a:rPr>
              <a:t>care</a:t>
            </a:r>
            <a:r>
              <a:rPr sz="2150" spc="-75" dirty="0">
                <a:solidFill>
                  <a:srgbClr val="575756"/>
                </a:solidFill>
                <a:latin typeface="Helvetica"/>
                <a:cs typeface="Helvetica"/>
              </a:rPr>
              <a:t> </a:t>
            </a:r>
            <a:r>
              <a:rPr sz="2150" spc="-25" dirty="0">
                <a:solidFill>
                  <a:srgbClr val="575756"/>
                </a:solidFill>
                <a:latin typeface="Helvetica"/>
                <a:cs typeface="Helvetica"/>
              </a:rPr>
              <a:t>in</a:t>
            </a:r>
            <a:endParaRPr sz="2150">
              <a:latin typeface="Helvetica"/>
              <a:cs typeface="Helvetica"/>
            </a:endParaRPr>
          </a:p>
          <a:p>
            <a:pPr marL="12700" marR="5080">
              <a:lnSpc>
                <a:spcPts val="2570"/>
              </a:lnSpc>
              <a:spcBef>
                <a:spcPts val="80"/>
              </a:spcBef>
            </a:pPr>
            <a:r>
              <a:rPr sz="2150" dirty="0">
                <a:solidFill>
                  <a:srgbClr val="575756"/>
                </a:solidFill>
                <a:latin typeface="Helvetica"/>
                <a:cs typeface="Helvetica"/>
              </a:rPr>
              <a:t>Coventry</a:t>
            </a:r>
            <a:r>
              <a:rPr sz="2150" spc="-45" dirty="0">
                <a:solidFill>
                  <a:srgbClr val="575756"/>
                </a:solidFill>
                <a:latin typeface="Helvetica"/>
                <a:cs typeface="Helvetica"/>
              </a:rPr>
              <a:t> </a:t>
            </a:r>
            <a:r>
              <a:rPr sz="2150" dirty="0">
                <a:solidFill>
                  <a:srgbClr val="575756"/>
                </a:solidFill>
                <a:latin typeface="Helvetica"/>
                <a:cs typeface="Helvetica"/>
              </a:rPr>
              <a:t>and</a:t>
            </a:r>
            <a:r>
              <a:rPr sz="2150" spc="-45" dirty="0">
                <a:solidFill>
                  <a:srgbClr val="575756"/>
                </a:solidFill>
                <a:latin typeface="Helvetica"/>
                <a:cs typeface="Helvetica"/>
              </a:rPr>
              <a:t> </a:t>
            </a:r>
            <a:r>
              <a:rPr sz="2150" spc="-20" dirty="0">
                <a:solidFill>
                  <a:srgbClr val="575756"/>
                </a:solidFill>
                <a:latin typeface="Helvetica"/>
                <a:cs typeface="Helvetica"/>
              </a:rPr>
              <a:t>Warwickshire</a:t>
            </a:r>
            <a:r>
              <a:rPr sz="2150" spc="-45" dirty="0">
                <a:solidFill>
                  <a:srgbClr val="575756"/>
                </a:solidFill>
                <a:latin typeface="Helvetica"/>
                <a:cs typeface="Helvetica"/>
              </a:rPr>
              <a:t> </a:t>
            </a:r>
            <a:r>
              <a:rPr sz="2150" dirty="0">
                <a:solidFill>
                  <a:srgbClr val="575756"/>
                </a:solidFill>
                <a:latin typeface="Helvetica"/>
                <a:cs typeface="Helvetica"/>
              </a:rPr>
              <a:t>is</a:t>
            </a:r>
            <a:r>
              <a:rPr sz="2150" spc="-45" dirty="0">
                <a:solidFill>
                  <a:srgbClr val="575756"/>
                </a:solidFill>
                <a:latin typeface="Helvetica"/>
                <a:cs typeface="Helvetica"/>
              </a:rPr>
              <a:t> </a:t>
            </a:r>
            <a:r>
              <a:rPr sz="2150" dirty="0">
                <a:solidFill>
                  <a:srgbClr val="575756"/>
                </a:solidFill>
                <a:latin typeface="Helvetica"/>
                <a:cs typeface="Helvetica"/>
              </a:rPr>
              <a:t>an</a:t>
            </a:r>
            <a:r>
              <a:rPr sz="2150" spc="-40" dirty="0">
                <a:solidFill>
                  <a:srgbClr val="575756"/>
                </a:solidFill>
                <a:latin typeface="Helvetica"/>
                <a:cs typeface="Helvetica"/>
              </a:rPr>
              <a:t> </a:t>
            </a:r>
            <a:r>
              <a:rPr sz="2150" spc="-10" dirty="0">
                <a:solidFill>
                  <a:srgbClr val="575756"/>
                </a:solidFill>
                <a:latin typeface="Helvetica"/>
                <a:cs typeface="Helvetica"/>
              </a:rPr>
              <a:t>attractive </a:t>
            </a:r>
            <a:r>
              <a:rPr sz="2150" dirty="0">
                <a:solidFill>
                  <a:srgbClr val="575756"/>
                </a:solidFill>
                <a:latin typeface="Helvetica"/>
                <a:cs typeface="Helvetica"/>
              </a:rPr>
              <a:t>career</a:t>
            </a:r>
            <a:r>
              <a:rPr sz="2150" spc="-85" dirty="0">
                <a:solidFill>
                  <a:srgbClr val="575756"/>
                </a:solidFill>
                <a:latin typeface="Helvetica"/>
                <a:cs typeface="Helvetica"/>
              </a:rPr>
              <a:t> </a:t>
            </a:r>
            <a:r>
              <a:rPr sz="2150" dirty="0">
                <a:solidFill>
                  <a:srgbClr val="575756"/>
                </a:solidFill>
                <a:latin typeface="Helvetica"/>
                <a:cs typeface="Helvetica"/>
              </a:rPr>
              <a:t>choice,</a:t>
            </a:r>
            <a:r>
              <a:rPr sz="2150" spc="-80" dirty="0">
                <a:solidFill>
                  <a:srgbClr val="575756"/>
                </a:solidFill>
                <a:latin typeface="Helvetica"/>
                <a:cs typeface="Helvetica"/>
              </a:rPr>
              <a:t> </a:t>
            </a:r>
            <a:r>
              <a:rPr sz="2150" dirty="0">
                <a:solidFill>
                  <a:srgbClr val="575756"/>
                </a:solidFill>
                <a:latin typeface="Helvetica"/>
                <a:cs typeface="Helvetica"/>
              </a:rPr>
              <a:t>where</a:t>
            </a:r>
            <a:r>
              <a:rPr sz="2150" spc="-85" dirty="0">
                <a:solidFill>
                  <a:srgbClr val="575756"/>
                </a:solidFill>
                <a:latin typeface="Helvetica"/>
                <a:cs typeface="Helvetica"/>
              </a:rPr>
              <a:t> </a:t>
            </a:r>
            <a:r>
              <a:rPr sz="2150" dirty="0">
                <a:solidFill>
                  <a:srgbClr val="575756"/>
                </a:solidFill>
                <a:latin typeface="Helvetica"/>
                <a:cs typeface="Helvetica"/>
              </a:rPr>
              <a:t>individuals</a:t>
            </a:r>
            <a:r>
              <a:rPr sz="2150" spc="-80" dirty="0">
                <a:solidFill>
                  <a:srgbClr val="575756"/>
                </a:solidFill>
                <a:latin typeface="Helvetica"/>
                <a:cs typeface="Helvetica"/>
              </a:rPr>
              <a:t> </a:t>
            </a:r>
            <a:r>
              <a:rPr sz="2150" spc="-25" dirty="0">
                <a:solidFill>
                  <a:srgbClr val="575756"/>
                </a:solidFill>
                <a:latin typeface="Helvetica"/>
                <a:cs typeface="Helvetica"/>
              </a:rPr>
              <a:t>and </a:t>
            </a:r>
            <a:r>
              <a:rPr sz="2150" spc="-10" dirty="0">
                <a:solidFill>
                  <a:srgbClr val="575756"/>
                </a:solidFill>
                <a:latin typeface="Helvetica"/>
                <a:cs typeface="Helvetica"/>
              </a:rPr>
              <a:t>multidisciplinary</a:t>
            </a:r>
            <a:r>
              <a:rPr sz="2150" spc="-50" dirty="0">
                <a:solidFill>
                  <a:srgbClr val="575756"/>
                </a:solidFill>
                <a:latin typeface="Helvetica"/>
                <a:cs typeface="Helvetica"/>
              </a:rPr>
              <a:t> </a:t>
            </a:r>
            <a:r>
              <a:rPr sz="2150" dirty="0">
                <a:solidFill>
                  <a:srgbClr val="575756"/>
                </a:solidFill>
                <a:latin typeface="Helvetica"/>
                <a:cs typeface="Helvetica"/>
              </a:rPr>
              <a:t>teams</a:t>
            </a:r>
            <a:r>
              <a:rPr sz="2150" spc="-50" dirty="0">
                <a:solidFill>
                  <a:srgbClr val="575756"/>
                </a:solidFill>
                <a:latin typeface="Helvetica"/>
                <a:cs typeface="Helvetica"/>
              </a:rPr>
              <a:t> </a:t>
            </a:r>
            <a:r>
              <a:rPr sz="2150" dirty="0">
                <a:solidFill>
                  <a:srgbClr val="575756"/>
                </a:solidFill>
                <a:latin typeface="Helvetica"/>
                <a:cs typeface="Helvetica"/>
              </a:rPr>
              <a:t>feel</a:t>
            </a:r>
            <a:r>
              <a:rPr sz="2150" spc="-50" dirty="0">
                <a:solidFill>
                  <a:srgbClr val="575756"/>
                </a:solidFill>
                <a:latin typeface="Helvetica"/>
                <a:cs typeface="Helvetica"/>
              </a:rPr>
              <a:t> </a:t>
            </a:r>
            <a:r>
              <a:rPr sz="2150" dirty="0">
                <a:solidFill>
                  <a:srgbClr val="575756"/>
                </a:solidFill>
                <a:latin typeface="Helvetica"/>
                <a:cs typeface="Helvetica"/>
              </a:rPr>
              <a:t>valued</a:t>
            </a:r>
            <a:r>
              <a:rPr sz="2150" spc="-50" dirty="0">
                <a:solidFill>
                  <a:srgbClr val="575756"/>
                </a:solidFill>
                <a:latin typeface="Helvetica"/>
                <a:cs typeface="Helvetica"/>
              </a:rPr>
              <a:t> </a:t>
            </a:r>
            <a:r>
              <a:rPr sz="2150" spc="-25" dirty="0">
                <a:solidFill>
                  <a:srgbClr val="575756"/>
                </a:solidFill>
                <a:latin typeface="Helvetica"/>
                <a:cs typeface="Helvetica"/>
              </a:rPr>
              <a:t>and </a:t>
            </a:r>
            <a:r>
              <a:rPr sz="2150" dirty="0">
                <a:solidFill>
                  <a:srgbClr val="575756"/>
                </a:solidFill>
                <a:latin typeface="Helvetica"/>
                <a:cs typeface="Helvetica"/>
              </a:rPr>
              <a:t>supported,</a:t>
            </a:r>
            <a:r>
              <a:rPr sz="2150" spc="-75" dirty="0">
                <a:solidFill>
                  <a:srgbClr val="575756"/>
                </a:solidFill>
                <a:latin typeface="Helvetica"/>
                <a:cs typeface="Helvetica"/>
              </a:rPr>
              <a:t> </a:t>
            </a:r>
            <a:r>
              <a:rPr sz="2150" dirty="0">
                <a:solidFill>
                  <a:srgbClr val="575756"/>
                </a:solidFill>
                <a:latin typeface="Helvetica"/>
                <a:cs typeface="Helvetica"/>
              </a:rPr>
              <a:t>and</a:t>
            </a:r>
            <a:r>
              <a:rPr sz="2150" spc="-75" dirty="0">
                <a:solidFill>
                  <a:srgbClr val="575756"/>
                </a:solidFill>
                <a:latin typeface="Helvetica"/>
                <a:cs typeface="Helvetica"/>
              </a:rPr>
              <a:t> </a:t>
            </a:r>
            <a:r>
              <a:rPr sz="2150" dirty="0">
                <a:solidFill>
                  <a:srgbClr val="575756"/>
                </a:solidFill>
                <a:latin typeface="Helvetica"/>
                <a:cs typeface="Helvetica"/>
              </a:rPr>
              <a:t>where</a:t>
            </a:r>
            <a:r>
              <a:rPr sz="2150" spc="-75" dirty="0">
                <a:solidFill>
                  <a:srgbClr val="575756"/>
                </a:solidFill>
                <a:latin typeface="Helvetica"/>
                <a:cs typeface="Helvetica"/>
              </a:rPr>
              <a:t> </a:t>
            </a:r>
            <a:r>
              <a:rPr sz="2150" dirty="0">
                <a:solidFill>
                  <a:srgbClr val="575756"/>
                </a:solidFill>
                <a:latin typeface="Helvetica"/>
                <a:cs typeface="Helvetica"/>
              </a:rPr>
              <a:t>our</a:t>
            </a:r>
            <a:r>
              <a:rPr sz="2150" spc="-75" dirty="0">
                <a:solidFill>
                  <a:srgbClr val="575756"/>
                </a:solidFill>
                <a:latin typeface="Helvetica"/>
                <a:cs typeface="Helvetica"/>
              </a:rPr>
              <a:t> </a:t>
            </a:r>
            <a:r>
              <a:rPr sz="2150" dirty="0">
                <a:solidFill>
                  <a:srgbClr val="575756"/>
                </a:solidFill>
                <a:latin typeface="Helvetica"/>
                <a:cs typeface="Helvetica"/>
              </a:rPr>
              <a:t>people</a:t>
            </a:r>
            <a:r>
              <a:rPr sz="2150" spc="-75" dirty="0">
                <a:solidFill>
                  <a:srgbClr val="575756"/>
                </a:solidFill>
                <a:latin typeface="Helvetica"/>
                <a:cs typeface="Helvetica"/>
              </a:rPr>
              <a:t> </a:t>
            </a:r>
            <a:r>
              <a:rPr sz="2150" spc="-25" dirty="0">
                <a:solidFill>
                  <a:srgbClr val="575756"/>
                </a:solidFill>
                <a:latin typeface="Helvetica"/>
                <a:cs typeface="Helvetica"/>
              </a:rPr>
              <a:t>are </a:t>
            </a:r>
            <a:r>
              <a:rPr sz="2150" spc="-10" dirty="0">
                <a:solidFill>
                  <a:srgbClr val="575756"/>
                </a:solidFill>
                <a:latin typeface="Helvetica"/>
                <a:cs typeface="Helvetica"/>
              </a:rPr>
              <a:t>empowered</a:t>
            </a:r>
            <a:r>
              <a:rPr sz="2150" spc="-65" dirty="0">
                <a:solidFill>
                  <a:srgbClr val="575756"/>
                </a:solidFill>
                <a:latin typeface="Helvetica"/>
                <a:cs typeface="Helvetica"/>
              </a:rPr>
              <a:t> </a:t>
            </a:r>
            <a:r>
              <a:rPr sz="2150" dirty="0">
                <a:solidFill>
                  <a:srgbClr val="575756"/>
                </a:solidFill>
                <a:latin typeface="Helvetica"/>
                <a:cs typeface="Helvetica"/>
              </a:rPr>
              <a:t>to</a:t>
            </a:r>
            <a:r>
              <a:rPr sz="2150" spc="-65" dirty="0">
                <a:solidFill>
                  <a:srgbClr val="575756"/>
                </a:solidFill>
                <a:latin typeface="Helvetica"/>
                <a:cs typeface="Helvetica"/>
              </a:rPr>
              <a:t> </a:t>
            </a:r>
            <a:r>
              <a:rPr sz="2150" dirty="0">
                <a:solidFill>
                  <a:srgbClr val="575756"/>
                </a:solidFill>
                <a:latin typeface="Helvetica"/>
                <a:cs typeface="Helvetica"/>
              </a:rPr>
              <a:t>grow</a:t>
            </a:r>
            <a:r>
              <a:rPr sz="2150" spc="-65" dirty="0">
                <a:solidFill>
                  <a:srgbClr val="575756"/>
                </a:solidFill>
                <a:latin typeface="Helvetica"/>
                <a:cs typeface="Helvetica"/>
              </a:rPr>
              <a:t> </a:t>
            </a:r>
            <a:r>
              <a:rPr sz="2150" dirty="0">
                <a:solidFill>
                  <a:srgbClr val="575756"/>
                </a:solidFill>
                <a:latin typeface="Helvetica"/>
                <a:cs typeface="Helvetica"/>
              </a:rPr>
              <a:t>and</a:t>
            </a:r>
            <a:r>
              <a:rPr sz="2150" spc="-65" dirty="0">
                <a:solidFill>
                  <a:srgbClr val="575756"/>
                </a:solidFill>
                <a:latin typeface="Helvetica"/>
                <a:cs typeface="Helvetica"/>
              </a:rPr>
              <a:t> </a:t>
            </a:r>
            <a:r>
              <a:rPr sz="2150" dirty="0">
                <a:solidFill>
                  <a:srgbClr val="575756"/>
                </a:solidFill>
                <a:latin typeface="Helvetica"/>
                <a:cs typeface="Helvetica"/>
              </a:rPr>
              <a:t>develop</a:t>
            </a:r>
            <a:r>
              <a:rPr sz="2150" spc="-65" dirty="0">
                <a:solidFill>
                  <a:srgbClr val="575756"/>
                </a:solidFill>
                <a:latin typeface="Helvetica"/>
                <a:cs typeface="Helvetica"/>
              </a:rPr>
              <a:t> </a:t>
            </a:r>
            <a:r>
              <a:rPr sz="2150" spc="-10" dirty="0">
                <a:solidFill>
                  <a:srgbClr val="575756"/>
                </a:solidFill>
                <a:latin typeface="Helvetica"/>
                <a:cs typeface="Helvetica"/>
              </a:rPr>
              <a:t>their skills.</a:t>
            </a:r>
            <a:endParaRPr sz="2150">
              <a:latin typeface="Helvetica"/>
              <a:cs typeface="Helvetica"/>
            </a:endParaRPr>
          </a:p>
        </p:txBody>
      </p:sp>
      <p:sp>
        <p:nvSpPr>
          <p:cNvPr id="7" name="object 7"/>
          <p:cNvSpPr txBox="1"/>
          <p:nvPr/>
        </p:nvSpPr>
        <p:spPr>
          <a:xfrm>
            <a:off x="13766984" y="2730671"/>
            <a:ext cx="5090795" cy="2438400"/>
          </a:xfrm>
          <a:prstGeom prst="rect">
            <a:avLst/>
          </a:prstGeom>
        </p:spPr>
        <p:txBody>
          <a:bodyPr vert="horz" wrap="square" lIns="0" tIns="11430" rIns="0" bIns="0" rtlCol="0">
            <a:spAutoFit/>
          </a:bodyPr>
          <a:lstStyle/>
          <a:p>
            <a:pPr marL="12700" marR="5080">
              <a:lnSpc>
                <a:spcPct val="101499"/>
              </a:lnSpc>
              <a:spcBef>
                <a:spcPts val="90"/>
              </a:spcBef>
            </a:pPr>
            <a:r>
              <a:rPr sz="2600" dirty="0">
                <a:solidFill>
                  <a:srgbClr val="575756"/>
                </a:solidFill>
                <a:latin typeface="Helvetica"/>
                <a:cs typeface="Helvetica"/>
              </a:rPr>
              <a:t>Central</a:t>
            </a:r>
            <a:r>
              <a:rPr sz="2600" spc="40" dirty="0">
                <a:solidFill>
                  <a:srgbClr val="575756"/>
                </a:solidFill>
                <a:latin typeface="Helvetica"/>
                <a:cs typeface="Helvetica"/>
              </a:rPr>
              <a:t> </a:t>
            </a:r>
            <a:r>
              <a:rPr sz="2600" dirty="0">
                <a:solidFill>
                  <a:srgbClr val="575756"/>
                </a:solidFill>
                <a:latin typeface="Helvetica"/>
                <a:cs typeface="Helvetica"/>
              </a:rPr>
              <a:t>to</a:t>
            </a:r>
            <a:r>
              <a:rPr sz="2600" spc="45" dirty="0">
                <a:solidFill>
                  <a:srgbClr val="575756"/>
                </a:solidFill>
                <a:latin typeface="Helvetica"/>
                <a:cs typeface="Helvetica"/>
              </a:rPr>
              <a:t> </a:t>
            </a:r>
            <a:r>
              <a:rPr sz="2600" dirty="0">
                <a:solidFill>
                  <a:srgbClr val="575756"/>
                </a:solidFill>
                <a:latin typeface="Helvetica"/>
                <a:cs typeface="Helvetica"/>
              </a:rPr>
              <a:t>our</a:t>
            </a:r>
            <a:r>
              <a:rPr sz="2600" spc="40" dirty="0">
                <a:solidFill>
                  <a:srgbClr val="575756"/>
                </a:solidFill>
                <a:latin typeface="Helvetica"/>
                <a:cs typeface="Helvetica"/>
              </a:rPr>
              <a:t> </a:t>
            </a:r>
            <a:r>
              <a:rPr sz="2600" dirty="0">
                <a:solidFill>
                  <a:srgbClr val="575756"/>
                </a:solidFill>
                <a:latin typeface="Helvetica"/>
                <a:cs typeface="Helvetica"/>
              </a:rPr>
              <a:t>plan</a:t>
            </a:r>
            <a:r>
              <a:rPr sz="2600" spc="45" dirty="0">
                <a:solidFill>
                  <a:srgbClr val="575756"/>
                </a:solidFill>
                <a:latin typeface="Helvetica"/>
                <a:cs typeface="Helvetica"/>
              </a:rPr>
              <a:t> </a:t>
            </a:r>
            <a:r>
              <a:rPr sz="2600" dirty="0">
                <a:solidFill>
                  <a:srgbClr val="575756"/>
                </a:solidFill>
                <a:latin typeface="Helvetica"/>
                <a:cs typeface="Helvetica"/>
              </a:rPr>
              <a:t>is</a:t>
            </a:r>
            <a:r>
              <a:rPr sz="2600" spc="40" dirty="0">
                <a:solidFill>
                  <a:srgbClr val="575756"/>
                </a:solidFill>
                <a:latin typeface="Helvetica"/>
                <a:cs typeface="Helvetica"/>
              </a:rPr>
              <a:t> </a:t>
            </a:r>
            <a:r>
              <a:rPr sz="2600" dirty="0">
                <a:solidFill>
                  <a:srgbClr val="575756"/>
                </a:solidFill>
                <a:latin typeface="Helvetica"/>
                <a:cs typeface="Helvetica"/>
              </a:rPr>
              <a:t>the</a:t>
            </a:r>
            <a:r>
              <a:rPr sz="2600" spc="45" dirty="0">
                <a:solidFill>
                  <a:srgbClr val="575756"/>
                </a:solidFill>
                <a:latin typeface="Helvetica"/>
                <a:cs typeface="Helvetica"/>
              </a:rPr>
              <a:t> </a:t>
            </a:r>
            <a:r>
              <a:rPr sz="2600" dirty="0">
                <a:solidFill>
                  <a:srgbClr val="575756"/>
                </a:solidFill>
                <a:latin typeface="Helvetica"/>
                <a:cs typeface="Helvetica"/>
              </a:rPr>
              <a:t>need</a:t>
            </a:r>
            <a:r>
              <a:rPr sz="2600" spc="45" dirty="0">
                <a:solidFill>
                  <a:srgbClr val="575756"/>
                </a:solidFill>
                <a:latin typeface="Helvetica"/>
                <a:cs typeface="Helvetica"/>
              </a:rPr>
              <a:t> </a:t>
            </a:r>
            <a:r>
              <a:rPr sz="2600" spc="-25" dirty="0">
                <a:solidFill>
                  <a:srgbClr val="575756"/>
                </a:solidFill>
                <a:latin typeface="Helvetica"/>
                <a:cs typeface="Helvetica"/>
              </a:rPr>
              <a:t>to </a:t>
            </a:r>
            <a:r>
              <a:rPr sz="2600" dirty="0">
                <a:solidFill>
                  <a:srgbClr val="575756"/>
                </a:solidFill>
                <a:latin typeface="Helvetica"/>
                <a:cs typeface="Helvetica"/>
              </a:rPr>
              <a:t>build</a:t>
            </a:r>
            <a:r>
              <a:rPr sz="2600" spc="50" dirty="0">
                <a:solidFill>
                  <a:srgbClr val="575756"/>
                </a:solidFill>
                <a:latin typeface="Helvetica"/>
                <a:cs typeface="Helvetica"/>
              </a:rPr>
              <a:t> </a:t>
            </a:r>
            <a:r>
              <a:rPr sz="2600" dirty="0">
                <a:solidFill>
                  <a:srgbClr val="575756"/>
                </a:solidFill>
                <a:latin typeface="Helvetica"/>
                <a:cs typeface="Helvetica"/>
              </a:rPr>
              <a:t>a</a:t>
            </a:r>
            <a:r>
              <a:rPr sz="2600" spc="50" dirty="0">
                <a:solidFill>
                  <a:srgbClr val="575756"/>
                </a:solidFill>
                <a:latin typeface="Helvetica"/>
                <a:cs typeface="Helvetica"/>
              </a:rPr>
              <a:t> </a:t>
            </a:r>
            <a:r>
              <a:rPr sz="2600" dirty="0">
                <a:solidFill>
                  <a:srgbClr val="575756"/>
                </a:solidFill>
                <a:latin typeface="Helvetica"/>
                <a:cs typeface="Helvetica"/>
              </a:rPr>
              <a:t>future</a:t>
            </a:r>
            <a:r>
              <a:rPr sz="2600" spc="50" dirty="0">
                <a:solidFill>
                  <a:srgbClr val="575756"/>
                </a:solidFill>
                <a:latin typeface="Helvetica"/>
                <a:cs typeface="Helvetica"/>
              </a:rPr>
              <a:t> </a:t>
            </a:r>
            <a:r>
              <a:rPr sz="2600" dirty="0">
                <a:solidFill>
                  <a:srgbClr val="575756"/>
                </a:solidFill>
                <a:latin typeface="Helvetica"/>
                <a:cs typeface="Helvetica"/>
              </a:rPr>
              <a:t>workforce</a:t>
            </a:r>
            <a:r>
              <a:rPr sz="2600" spc="55" dirty="0">
                <a:solidFill>
                  <a:srgbClr val="575756"/>
                </a:solidFill>
                <a:latin typeface="Helvetica"/>
                <a:cs typeface="Helvetica"/>
              </a:rPr>
              <a:t> </a:t>
            </a:r>
            <a:r>
              <a:rPr sz="2600" dirty="0">
                <a:solidFill>
                  <a:srgbClr val="575756"/>
                </a:solidFill>
                <a:latin typeface="Helvetica"/>
                <a:cs typeface="Helvetica"/>
              </a:rPr>
              <a:t>that</a:t>
            </a:r>
            <a:r>
              <a:rPr sz="2600" spc="50" dirty="0">
                <a:solidFill>
                  <a:srgbClr val="575756"/>
                </a:solidFill>
                <a:latin typeface="Helvetica"/>
                <a:cs typeface="Helvetica"/>
              </a:rPr>
              <a:t> </a:t>
            </a:r>
            <a:r>
              <a:rPr sz="2600" spc="-25" dirty="0">
                <a:solidFill>
                  <a:srgbClr val="575756"/>
                </a:solidFill>
                <a:latin typeface="Helvetica"/>
                <a:cs typeface="Helvetica"/>
              </a:rPr>
              <a:t>can </a:t>
            </a:r>
            <a:r>
              <a:rPr sz="2600" dirty="0">
                <a:solidFill>
                  <a:srgbClr val="575756"/>
                </a:solidFill>
                <a:latin typeface="Helvetica"/>
                <a:cs typeface="Helvetica"/>
              </a:rPr>
              <a:t>deliver</a:t>
            </a:r>
            <a:r>
              <a:rPr sz="2600" spc="80" dirty="0">
                <a:solidFill>
                  <a:srgbClr val="575756"/>
                </a:solidFill>
                <a:latin typeface="Helvetica"/>
                <a:cs typeface="Helvetica"/>
              </a:rPr>
              <a:t> </a:t>
            </a:r>
            <a:r>
              <a:rPr sz="2600" dirty="0">
                <a:solidFill>
                  <a:srgbClr val="575756"/>
                </a:solidFill>
                <a:latin typeface="Helvetica"/>
                <a:cs typeface="Helvetica"/>
              </a:rPr>
              <a:t>person-centred</a:t>
            </a:r>
            <a:r>
              <a:rPr sz="2600" spc="85" dirty="0">
                <a:solidFill>
                  <a:srgbClr val="575756"/>
                </a:solidFill>
                <a:latin typeface="Helvetica"/>
                <a:cs typeface="Helvetica"/>
              </a:rPr>
              <a:t> </a:t>
            </a:r>
            <a:r>
              <a:rPr sz="2600" dirty="0">
                <a:solidFill>
                  <a:srgbClr val="575756"/>
                </a:solidFill>
                <a:latin typeface="Helvetica"/>
                <a:cs typeface="Helvetica"/>
              </a:rPr>
              <a:t>care</a:t>
            </a:r>
            <a:r>
              <a:rPr sz="2600" spc="85" dirty="0">
                <a:solidFill>
                  <a:srgbClr val="575756"/>
                </a:solidFill>
                <a:latin typeface="Helvetica"/>
                <a:cs typeface="Helvetica"/>
              </a:rPr>
              <a:t> </a:t>
            </a:r>
            <a:r>
              <a:rPr sz="2600" spc="-10" dirty="0">
                <a:solidFill>
                  <a:srgbClr val="575756"/>
                </a:solidFill>
                <a:latin typeface="Helvetica"/>
                <a:cs typeface="Helvetica"/>
              </a:rPr>
              <a:t>closer </a:t>
            </a:r>
            <a:r>
              <a:rPr sz="2600" dirty="0">
                <a:solidFill>
                  <a:srgbClr val="575756"/>
                </a:solidFill>
                <a:latin typeface="Helvetica"/>
                <a:cs typeface="Helvetica"/>
              </a:rPr>
              <a:t>to</a:t>
            </a:r>
            <a:r>
              <a:rPr sz="2600" spc="50" dirty="0">
                <a:solidFill>
                  <a:srgbClr val="575756"/>
                </a:solidFill>
                <a:latin typeface="Helvetica"/>
                <a:cs typeface="Helvetica"/>
              </a:rPr>
              <a:t> </a:t>
            </a:r>
            <a:r>
              <a:rPr sz="2600" dirty="0">
                <a:solidFill>
                  <a:srgbClr val="575756"/>
                </a:solidFill>
                <a:latin typeface="Helvetica"/>
                <a:cs typeface="Helvetica"/>
              </a:rPr>
              <a:t>home</a:t>
            </a:r>
            <a:r>
              <a:rPr sz="2600" spc="50" dirty="0">
                <a:solidFill>
                  <a:srgbClr val="575756"/>
                </a:solidFill>
                <a:latin typeface="Helvetica"/>
                <a:cs typeface="Helvetica"/>
              </a:rPr>
              <a:t> </a:t>
            </a:r>
            <a:r>
              <a:rPr sz="2600" dirty="0">
                <a:solidFill>
                  <a:srgbClr val="575756"/>
                </a:solidFill>
                <a:latin typeface="Helvetica"/>
                <a:cs typeface="Helvetica"/>
              </a:rPr>
              <a:t>and</a:t>
            </a:r>
            <a:r>
              <a:rPr sz="2600" spc="50" dirty="0">
                <a:solidFill>
                  <a:srgbClr val="575756"/>
                </a:solidFill>
                <a:latin typeface="Helvetica"/>
                <a:cs typeface="Helvetica"/>
              </a:rPr>
              <a:t> </a:t>
            </a:r>
            <a:r>
              <a:rPr sz="2600" dirty="0">
                <a:solidFill>
                  <a:srgbClr val="575756"/>
                </a:solidFill>
                <a:latin typeface="Helvetica"/>
                <a:cs typeface="Helvetica"/>
              </a:rPr>
              <a:t>deliver</a:t>
            </a:r>
            <a:r>
              <a:rPr sz="2600" spc="50" dirty="0">
                <a:solidFill>
                  <a:srgbClr val="575756"/>
                </a:solidFill>
                <a:latin typeface="Helvetica"/>
                <a:cs typeface="Helvetica"/>
              </a:rPr>
              <a:t> </a:t>
            </a:r>
            <a:r>
              <a:rPr sz="2600" dirty="0">
                <a:solidFill>
                  <a:srgbClr val="575756"/>
                </a:solidFill>
                <a:latin typeface="Helvetica"/>
                <a:cs typeface="Helvetica"/>
              </a:rPr>
              <a:t>the</a:t>
            </a:r>
            <a:r>
              <a:rPr sz="2600" spc="50" dirty="0">
                <a:solidFill>
                  <a:srgbClr val="575756"/>
                </a:solidFill>
                <a:latin typeface="Helvetica"/>
                <a:cs typeface="Helvetica"/>
              </a:rPr>
              <a:t> </a:t>
            </a:r>
            <a:r>
              <a:rPr sz="2600" spc="-10" dirty="0">
                <a:solidFill>
                  <a:srgbClr val="575756"/>
                </a:solidFill>
                <a:latin typeface="Helvetica"/>
                <a:cs typeface="Helvetica"/>
              </a:rPr>
              <a:t>ambitions </a:t>
            </a:r>
            <a:r>
              <a:rPr sz="2600" dirty="0">
                <a:solidFill>
                  <a:srgbClr val="575756"/>
                </a:solidFill>
                <a:latin typeface="Helvetica"/>
                <a:cs typeface="Helvetica"/>
              </a:rPr>
              <a:t>set</a:t>
            </a:r>
            <a:r>
              <a:rPr sz="2600" spc="50" dirty="0">
                <a:solidFill>
                  <a:srgbClr val="575756"/>
                </a:solidFill>
                <a:latin typeface="Helvetica"/>
                <a:cs typeface="Helvetica"/>
              </a:rPr>
              <a:t> </a:t>
            </a:r>
            <a:r>
              <a:rPr sz="2600" dirty="0">
                <a:solidFill>
                  <a:srgbClr val="575756"/>
                </a:solidFill>
                <a:latin typeface="Helvetica"/>
                <a:cs typeface="Helvetica"/>
              </a:rPr>
              <a:t>out</a:t>
            </a:r>
            <a:r>
              <a:rPr sz="2600" spc="50" dirty="0">
                <a:solidFill>
                  <a:srgbClr val="575756"/>
                </a:solidFill>
                <a:latin typeface="Helvetica"/>
                <a:cs typeface="Helvetica"/>
              </a:rPr>
              <a:t> </a:t>
            </a:r>
            <a:r>
              <a:rPr sz="2600" dirty="0">
                <a:solidFill>
                  <a:srgbClr val="575756"/>
                </a:solidFill>
                <a:latin typeface="Helvetica"/>
                <a:cs typeface="Helvetica"/>
              </a:rPr>
              <a:t>in</a:t>
            </a:r>
            <a:r>
              <a:rPr sz="2600" spc="50" dirty="0">
                <a:solidFill>
                  <a:srgbClr val="575756"/>
                </a:solidFill>
                <a:latin typeface="Helvetica"/>
                <a:cs typeface="Helvetica"/>
              </a:rPr>
              <a:t> </a:t>
            </a:r>
            <a:r>
              <a:rPr sz="2600" dirty="0">
                <a:solidFill>
                  <a:srgbClr val="575756"/>
                </a:solidFill>
                <a:latin typeface="Helvetica"/>
                <a:cs typeface="Helvetica"/>
              </a:rPr>
              <a:t>the</a:t>
            </a:r>
            <a:r>
              <a:rPr sz="2600" spc="50" dirty="0">
                <a:solidFill>
                  <a:srgbClr val="575756"/>
                </a:solidFill>
                <a:latin typeface="Helvetica"/>
                <a:cs typeface="Helvetica"/>
              </a:rPr>
              <a:t> </a:t>
            </a:r>
            <a:r>
              <a:rPr sz="2600" dirty="0">
                <a:solidFill>
                  <a:srgbClr val="575756"/>
                </a:solidFill>
                <a:latin typeface="Helvetica"/>
                <a:cs typeface="Helvetica"/>
              </a:rPr>
              <a:t>Primary</a:t>
            </a:r>
            <a:r>
              <a:rPr sz="2600" spc="50" dirty="0">
                <a:solidFill>
                  <a:srgbClr val="575756"/>
                </a:solidFill>
                <a:latin typeface="Helvetica"/>
                <a:cs typeface="Helvetica"/>
              </a:rPr>
              <a:t> </a:t>
            </a:r>
            <a:r>
              <a:rPr sz="2600" spc="-20" dirty="0">
                <a:solidFill>
                  <a:srgbClr val="575756"/>
                </a:solidFill>
                <a:latin typeface="Helvetica"/>
                <a:cs typeface="Helvetica"/>
              </a:rPr>
              <a:t>Care </a:t>
            </a:r>
            <a:r>
              <a:rPr sz="2600" spc="-10" dirty="0">
                <a:solidFill>
                  <a:srgbClr val="575756"/>
                </a:solidFill>
                <a:latin typeface="Helvetica"/>
                <a:cs typeface="Helvetica"/>
              </a:rPr>
              <a:t>Strategy.</a:t>
            </a:r>
            <a:endParaRPr sz="2600">
              <a:latin typeface="Helvetica"/>
              <a:cs typeface="Helvetica"/>
            </a:endParaRPr>
          </a:p>
        </p:txBody>
      </p:sp>
      <p:sp>
        <p:nvSpPr>
          <p:cNvPr id="8" name="object 8"/>
          <p:cNvSpPr txBox="1"/>
          <p:nvPr/>
        </p:nvSpPr>
        <p:spPr>
          <a:xfrm>
            <a:off x="13766984" y="5444725"/>
            <a:ext cx="4899025" cy="1659255"/>
          </a:xfrm>
          <a:prstGeom prst="rect">
            <a:avLst/>
          </a:prstGeom>
        </p:spPr>
        <p:txBody>
          <a:bodyPr vert="horz" wrap="square" lIns="0" tIns="11430" rIns="0" bIns="0" rtlCol="0">
            <a:spAutoFit/>
          </a:bodyPr>
          <a:lstStyle/>
          <a:p>
            <a:pPr marL="12700" marR="5080">
              <a:lnSpc>
                <a:spcPct val="100000"/>
              </a:lnSpc>
              <a:spcBef>
                <a:spcPts val="90"/>
              </a:spcBef>
            </a:pPr>
            <a:r>
              <a:rPr sz="2150" dirty="0">
                <a:solidFill>
                  <a:srgbClr val="575756"/>
                </a:solidFill>
                <a:latin typeface="Helvetica"/>
                <a:cs typeface="Helvetica"/>
              </a:rPr>
              <a:t>Through</a:t>
            </a:r>
            <a:r>
              <a:rPr sz="2150" spc="-75" dirty="0">
                <a:solidFill>
                  <a:srgbClr val="575756"/>
                </a:solidFill>
                <a:latin typeface="Helvetica"/>
                <a:cs typeface="Helvetica"/>
              </a:rPr>
              <a:t> </a:t>
            </a:r>
            <a:r>
              <a:rPr sz="2150" spc="-10" dirty="0">
                <a:solidFill>
                  <a:srgbClr val="575756"/>
                </a:solidFill>
                <a:latin typeface="Helvetica"/>
                <a:cs typeface="Helvetica"/>
              </a:rPr>
              <a:t>collaboration</a:t>
            </a:r>
            <a:r>
              <a:rPr sz="2150" spc="-75" dirty="0">
                <a:solidFill>
                  <a:srgbClr val="575756"/>
                </a:solidFill>
                <a:latin typeface="Helvetica"/>
                <a:cs typeface="Helvetica"/>
              </a:rPr>
              <a:t> </a:t>
            </a:r>
            <a:r>
              <a:rPr sz="2150" dirty="0">
                <a:solidFill>
                  <a:srgbClr val="575756"/>
                </a:solidFill>
                <a:latin typeface="Helvetica"/>
                <a:cs typeface="Helvetica"/>
              </a:rPr>
              <a:t>and</a:t>
            </a:r>
            <a:r>
              <a:rPr sz="2150" spc="-75" dirty="0">
                <a:solidFill>
                  <a:srgbClr val="575756"/>
                </a:solidFill>
                <a:latin typeface="Helvetica"/>
                <a:cs typeface="Helvetica"/>
              </a:rPr>
              <a:t> </a:t>
            </a:r>
            <a:r>
              <a:rPr sz="2150" spc="-10" dirty="0">
                <a:solidFill>
                  <a:srgbClr val="575756"/>
                </a:solidFill>
                <a:latin typeface="Helvetica"/>
                <a:cs typeface="Helvetica"/>
              </a:rPr>
              <a:t>innovation, </a:t>
            </a:r>
            <a:r>
              <a:rPr sz="2150" dirty="0">
                <a:solidFill>
                  <a:srgbClr val="575756"/>
                </a:solidFill>
                <a:latin typeface="Helvetica"/>
                <a:cs typeface="Helvetica"/>
              </a:rPr>
              <a:t>we</a:t>
            </a:r>
            <a:r>
              <a:rPr sz="2150" spc="-50" dirty="0">
                <a:solidFill>
                  <a:srgbClr val="575756"/>
                </a:solidFill>
                <a:latin typeface="Helvetica"/>
                <a:cs typeface="Helvetica"/>
              </a:rPr>
              <a:t> </a:t>
            </a:r>
            <a:r>
              <a:rPr sz="2150" dirty="0">
                <a:solidFill>
                  <a:srgbClr val="575756"/>
                </a:solidFill>
                <a:latin typeface="Helvetica"/>
                <a:cs typeface="Helvetica"/>
              </a:rPr>
              <a:t>will</a:t>
            </a:r>
            <a:r>
              <a:rPr sz="2150" spc="-50" dirty="0">
                <a:solidFill>
                  <a:srgbClr val="575756"/>
                </a:solidFill>
                <a:latin typeface="Helvetica"/>
                <a:cs typeface="Helvetica"/>
              </a:rPr>
              <a:t> </a:t>
            </a:r>
            <a:r>
              <a:rPr sz="2150" spc="-10" dirty="0">
                <a:solidFill>
                  <a:srgbClr val="575756"/>
                </a:solidFill>
                <a:latin typeface="Helvetica"/>
                <a:cs typeface="Helvetica"/>
              </a:rPr>
              <a:t>strengthen</a:t>
            </a:r>
            <a:r>
              <a:rPr sz="2150" spc="-45" dirty="0">
                <a:solidFill>
                  <a:srgbClr val="575756"/>
                </a:solidFill>
                <a:latin typeface="Helvetica"/>
                <a:cs typeface="Helvetica"/>
              </a:rPr>
              <a:t> </a:t>
            </a:r>
            <a:r>
              <a:rPr sz="2150" dirty="0">
                <a:solidFill>
                  <a:srgbClr val="575756"/>
                </a:solidFill>
                <a:latin typeface="Helvetica"/>
                <a:cs typeface="Helvetica"/>
              </a:rPr>
              <a:t>primary</a:t>
            </a:r>
            <a:r>
              <a:rPr sz="2150" spc="-50" dirty="0">
                <a:solidFill>
                  <a:srgbClr val="575756"/>
                </a:solidFill>
                <a:latin typeface="Helvetica"/>
                <a:cs typeface="Helvetica"/>
              </a:rPr>
              <a:t> </a:t>
            </a:r>
            <a:r>
              <a:rPr sz="2150" dirty="0">
                <a:solidFill>
                  <a:srgbClr val="575756"/>
                </a:solidFill>
                <a:latin typeface="Helvetica"/>
                <a:cs typeface="Helvetica"/>
              </a:rPr>
              <a:t>care,</a:t>
            </a:r>
            <a:r>
              <a:rPr sz="2150" spc="-45" dirty="0">
                <a:solidFill>
                  <a:srgbClr val="575756"/>
                </a:solidFill>
                <a:latin typeface="Helvetica"/>
                <a:cs typeface="Helvetica"/>
              </a:rPr>
              <a:t> </a:t>
            </a:r>
            <a:r>
              <a:rPr sz="2150" spc="-10" dirty="0">
                <a:solidFill>
                  <a:srgbClr val="575756"/>
                </a:solidFill>
                <a:latin typeface="Helvetica"/>
                <a:cs typeface="Helvetica"/>
              </a:rPr>
              <a:t>improve </a:t>
            </a:r>
            <a:r>
              <a:rPr sz="2150" dirty="0">
                <a:solidFill>
                  <a:srgbClr val="575756"/>
                </a:solidFill>
                <a:latin typeface="Helvetica"/>
                <a:cs typeface="Helvetica"/>
              </a:rPr>
              <a:t>access</a:t>
            </a:r>
            <a:r>
              <a:rPr sz="2150" spc="-80" dirty="0">
                <a:solidFill>
                  <a:srgbClr val="575756"/>
                </a:solidFill>
                <a:latin typeface="Helvetica"/>
                <a:cs typeface="Helvetica"/>
              </a:rPr>
              <a:t> </a:t>
            </a:r>
            <a:r>
              <a:rPr sz="2150" dirty="0">
                <a:solidFill>
                  <a:srgbClr val="575756"/>
                </a:solidFill>
                <a:latin typeface="Helvetica"/>
                <a:cs typeface="Helvetica"/>
              </a:rPr>
              <a:t>to</a:t>
            </a:r>
            <a:r>
              <a:rPr sz="2150" spc="-75" dirty="0">
                <a:solidFill>
                  <a:srgbClr val="575756"/>
                </a:solidFill>
                <a:latin typeface="Helvetica"/>
                <a:cs typeface="Helvetica"/>
              </a:rPr>
              <a:t> </a:t>
            </a:r>
            <a:r>
              <a:rPr sz="2150" dirty="0">
                <a:solidFill>
                  <a:srgbClr val="575756"/>
                </a:solidFill>
                <a:latin typeface="Helvetica"/>
                <a:cs typeface="Helvetica"/>
              </a:rPr>
              <a:t>services,</a:t>
            </a:r>
            <a:r>
              <a:rPr sz="2150" spc="-80" dirty="0">
                <a:solidFill>
                  <a:srgbClr val="575756"/>
                </a:solidFill>
                <a:latin typeface="Helvetica"/>
                <a:cs typeface="Helvetica"/>
              </a:rPr>
              <a:t> </a:t>
            </a:r>
            <a:r>
              <a:rPr sz="2150" dirty="0">
                <a:solidFill>
                  <a:srgbClr val="575756"/>
                </a:solidFill>
                <a:latin typeface="Helvetica"/>
                <a:cs typeface="Helvetica"/>
              </a:rPr>
              <a:t>enhance</a:t>
            </a:r>
            <a:r>
              <a:rPr sz="2150" spc="-75" dirty="0">
                <a:solidFill>
                  <a:srgbClr val="575756"/>
                </a:solidFill>
                <a:latin typeface="Helvetica"/>
                <a:cs typeface="Helvetica"/>
              </a:rPr>
              <a:t> </a:t>
            </a:r>
            <a:r>
              <a:rPr sz="2150" spc="-10" dirty="0">
                <a:solidFill>
                  <a:srgbClr val="575756"/>
                </a:solidFill>
                <a:latin typeface="Helvetica"/>
                <a:cs typeface="Helvetica"/>
              </a:rPr>
              <a:t>patient </a:t>
            </a:r>
            <a:r>
              <a:rPr sz="2150" dirty="0">
                <a:solidFill>
                  <a:srgbClr val="575756"/>
                </a:solidFill>
                <a:latin typeface="Helvetica"/>
                <a:cs typeface="Helvetica"/>
              </a:rPr>
              <a:t>outcomes</a:t>
            </a:r>
            <a:r>
              <a:rPr sz="2150" spc="-75" dirty="0">
                <a:solidFill>
                  <a:srgbClr val="575756"/>
                </a:solidFill>
                <a:latin typeface="Helvetica"/>
                <a:cs typeface="Helvetica"/>
              </a:rPr>
              <a:t> </a:t>
            </a:r>
            <a:r>
              <a:rPr sz="2150" dirty="0">
                <a:solidFill>
                  <a:srgbClr val="575756"/>
                </a:solidFill>
                <a:latin typeface="Helvetica"/>
                <a:cs typeface="Helvetica"/>
              </a:rPr>
              <a:t>and</a:t>
            </a:r>
            <a:r>
              <a:rPr sz="2150" spc="-75" dirty="0">
                <a:solidFill>
                  <a:srgbClr val="575756"/>
                </a:solidFill>
                <a:latin typeface="Helvetica"/>
                <a:cs typeface="Helvetica"/>
              </a:rPr>
              <a:t> </a:t>
            </a:r>
            <a:r>
              <a:rPr sz="2150" dirty="0">
                <a:solidFill>
                  <a:srgbClr val="575756"/>
                </a:solidFill>
                <a:latin typeface="Helvetica"/>
                <a:cs typeface="Helvetica"/>
              </a:rPr>
              <a:t>ensure</a:t>
            </a:r>
            <a:r>
              <a:rPr sz="2150" spc="-70" dirty="0">
                <a:solidFill>
                  <a:srgbClr val="575756"/>
                </a:solidFill>
                <a:latin typeface="Helvetica"/>
                <a:cs typeface="Helvetica"/>
              </a:rPr>
              <a:t> </a:t>
            </a:r>
            <a:r>
              <a:rPr sz="2150" dirty="0">
                <a:solidFill>
                  <a:srgbClr val="575756"/>
                </a:solidFill>
                <a:latin typeface="Helvetica"/>
                <a:cs typeface="Helvetica"/>
              </a:rPr>
              <a:t>that</a:t>
            </a:r>
            <a:r>
              <a:rPr sz="2150" spc="-75" dirty="0">
                <a:solidFill>
                  <a:srgbClr val="575756"/>
                </a:solidFill>
                <a:latin typeface="Helvetica"/>
                <a:cs typeface="Helvetica"/>
              </a:rPr>
              <a:t> </a:t>
            </a:r>
            <a:r>
              <a:rPr sz="2150" dirty="0">
                <a:solidFill>
                  <a:srgbClr val="575756"/>
                </a:solidFill>
                <a:latin typeface="Helvetica"/>
                <a:cs typeface="Helvetica"/>
              </a:rPr>
              <a:t>primary</a:t>
            </a:r>
            <a:r>
              <a:rPr sz="2150" spc="-70" dirty="0">
                <a:solidFill>
                  <a:srgbClr val="575756"/>
                </a:solidFill>
                <a:latin typeface="Helvetica"/>
                <a:cs typeface="Helvetica"/>
              </a:rPr>
              <a:t> </a:t>
            </a:r>
            <a:r>
              <a:rPr sz="2150" spc="-20" dirty="0">
                <a:solidFill>
                  <a:srgbClr val="575756"/>
                </a:solidFill>
                <a:latin typeface="Helvetica"/>
                <a:cs typeface="Helvetica"/>
              </a:rPr>
              <a:t>care </a:t>
            </a:r>
            <a:r>
              <a:rPr sz="2150" dirty="0">
                <a:solidFill>
                  <a:srgbClr val="575756"/>
                </a:solidFill>
                <a:latin typeface="Helvetica"/>
                <a:cs typeface="Helvetica"/>
              </a:rPr>
              <a:t>remains</a:t>
            </a:r>
            <a:r>
              <a:rPr sz="2150" spc="-45" dirty="0">
                <a:solidFill>
                  <a:srgbClr val="575756"/>
                </a:solidFill>
                <a:latin typeface="Helvetica"/>
                <a:cs typeface="Helvetica"/>
              </a:rPr>
              <a:t> </a:t>
            </a:r>
            <a:r>
              <a:rPr sz="2150" dirty="0">
                <a:solidFill>
                  <a:srgbClr val="575756"/>
                </a:solidFill>
                <a:latin typeface="Helvetica"/>
                <a:cs typeface="Helvetica"/>
              </a:rPr>
              <a:t>at</a:t>
            </a:r>
            <a:r>
              <a:rPr sz="2150" spc="-45" dirty="0">
                <a:solidFill>
                  <a:srgbClr val="575756"/>
                </a:solidFill>
                <a:latin typeface="Helvetica"/>
                <a:cs typeface="Helvetica"/>
              </a:rPr>
              <a:t> </a:t>
            </a:r>
            <a:r>
              <a:rPr sz="2150" dirty="0">
                <a:solidFill>
                  <a:srgbClr val="575756"/>
                </a:solidFill>
                <a:latin typeface="Helvetica"/>
                <a:cs typeface="Helvetica"/>
              </a:rPr>
              <a:t>the</a:t>
            </a:r>
            <a:r>
              <a:rPr sz="2150" spc="-45" dirty="0">
                <a:solidFill>
                  <a:srgbClr val="575756"/>
                </a:solidFill>
                <a:latin typeface="Helvetica"/>
                <a:cs typeface="Helvetica"/>
              </a:rPr>
              <a:t> </a:t>
            </a:r>
            <a:r>
              <a:rPr sz="2150" dirty="0">
                <a:solidFill>
                  <a:srgbClr val="575756"/>
                </a:solidFill>
                <a:latin typeface="Helvetica"/>
                <a:cs typeface="Helvetica"/>
              </a:rPr>
              <a:t>heart</a:t>
            </a:r>
            <a:r>
              <a:rPr sz="2150" spc="-45" dirty="0">
                <a:solidFill>
                  <a:srgbClr val="575756"/>
                </a:solidFill>
                <a:latin typeface="Helvetica"/>
                <a:cs typeface="Helvetica"/>
              </a:rPr>
              <a:t> </a:t>
            </a:r>
            <a:r>
              <a:rPr sz="2150" dirty="0">
                <a:solidFill>
                  <a:srgbClr val="575756"/>
                </a:solidFill>
                <a:latin typeface="Helvetica"/>
                <a:cs typeface="Helvetica"/>
              </a:rPr>
              <a:t>of</a:t>
            </a:r>
            <a:r>
              <a:rPr sz="2150" spc="-40" dirty="0">
                <a:solidFill>
                  <a:srgbClr val="575756"/>
                </a:solidFill>
                <a:latin typeface="Helvetica"/>
                <a:cs typeface="Helvetica"/>
              </a:rPr>
              <a:t> </a:t>
            </a:r>
            <a:r>
              <a:rPr sz="2150" dirty="0">
                <a:solidFill>
                  <a:srgbClr val="575756"/>
                </a:solidFill>
                <a:latin typeface="Helvetica"/>
                <a:cs typeface="Helvetica"/>
              </a:rPr>
              <a:t>our</a:t>
            </a:r>
            <a:r>
              <a:rPr sz="2150" spc="-45" dirty="0">
                <a:solidFill>
                  <a:srgbClr val="575756"/>
                </a:solidFill>
                <a:latin typeface="Helvetica"/>
                <a:cs typeface="Helvetica"/>
              </a:rPr>
              <a:t> </a:t>
            </a:r>
            <a:r>
              <a:rPr sz="2150" spc="-10" dirty="0">
                <a:solidFill>
                  <a:srgbClr val="575756"/>
                </a:solidFill>
                <a:latin typeface="Helvetica"/>
                <a:cs typeface="Helvetica"/>
              </a:rPr>
              <a:t>communities.</a:t>
            </a:r>
            <a:endParaRPr sz="2150">
              <a:latin typeface="Helvetica"/>
              <a:cs typeface="Helvetica"/>
            </a:endParaRPr>
          </a:p>
        </p:txBody>
      </p:sp>
      <p:grpSp>
        <p:nvGrpSpPr>
          <p:cNvPr id="9" name="object 9"/>
          <p:cNvGrpSpPr/>
          <p:nvPr/>
        </p:nvGrpSpPr>
        <p:grpSpPr>
          <a:xfrm>
            <a:off x="6889842" y="2910906"/>
            <a:ext cx="41910" cy="7057390"/>
            <a:chOff x="6889842" y="2910906"/>
            <a:chExt cx="41910" cy="7057390"/>
          </a:xfrm>
        </p:grpSpPr>
        <p:sp>
          <p:nvSpPr>
            <p:cNvPr id="10" name="object 10"/>
            <p:cNvSpPr/>
            <p:nvPr/>
          </p:nvSpPr>
          <p:spPr>
            <a:xfrm>
              <a:off x="6910784" y="2910906"/>
              <a:ext cx="0" cy="6995159"/>
            </a:xfrm>
            <a:custGeom>
              <a:avLst/>
              <a:gdLst/>
              <a:ahLst/>
              <a:cxnLst/>
              <a:rect l="l" t="t" r="r" b="b"/>
              <a:pathLst>
                <a:path h="6995159">
                  <a:moveTo>
                    <a:pt x="0" y="0"/>
                  </a:moveTo>
                  <a:lnTo>
                    <a:pt x="0" y="6994551"/>
                  </a:lnTo>
                </a:path>
              </a:pathLst>
            </a:custGeom>
            <a:ln w="41883">
              <a:solidFill>
                <a:srgbClr val="50B796"/>
              </a:solidFill>
              <a:prstDash val="dot"/>
            </a:ln>
          </p:spPr>
          <p:txBody>
            <a:bodyPr wrap="square" lIns="0" tIns="0" rIns="0" bIns="0" rtlCol="0"/>
            <a:lstStyle/>
            <a:p>
              <a:endParaRPr/>
            </a:p>
          </p:txBody>
        </p:sp>
        <p:sp>
          <p:nvSpPr>
            <p:cNvPr id="11" name="object 11"/>
            <p:cNvSpPr/>
            <p:nvPr/>
          </p:nvSpPr>
          <p:spPr>
            <a:xfrm>
              <a:off x="6889842" y="9926399"/>
              <a:ext cx="41910" cy="41910"/>
            </a:xfrm>
            <a:custGeom>
              <a:avLst/>
              <a:gdLst/>
              <a:ahLst/>
              <a:cxnLst/>
              <a:rect l="l" t="t" r="r" b="b"/>
              <a:pathLst>
                <a:path w="41909" h="41909">
                  <a:moveTo>
                    <a:pt x="0" y="20941"/>
                  </a:moveTo>
                  <a:lnTo>
                    <a:pt x="6133" y="6133"/>
                  </a:lnTo>
                  <a:lnTo>
                    <a:pt x="20941" y="0"/>
                  </a:lnTo>
                  <a:lnTo>
                    <a:pt x="35749" y="6133"/>
                  </a:lnTo>
                  <a:lnTo>
                    <a:pt x="41883" y="20941"/>
                  </a:lnTo>
                  <a:lnTo>
                    <a:pt x="35749" y="35749"/>
                  </a:lnTo>
                  <a:lnTo>
                    <a:pt x="20941" y="41883"/>
                  </a:lnTo>
                  <a:lnTo>
                    <a:pt x="6133" y="35749"/>
                  </a:lnTo>
                  <a:lnTo>
                    <a:pt x="0" y="20941"/>
                  </a:lnTo>
                  <a:close/>
                </a:path>
              </a:pathLst>
            </a:custGeom>
            <a:solidFill>
              <a:srgbClr val="50B796"/>
            </a:solidFill>
          </p:spPr>
          <p:txBody>
            <a:bodyPr wrap="square" lIns="0" tIns="0" rIns="0" bIns="0" rtlCol="0"/>
            <a:lstStyle/>
            <a:p>
              <a:endParaRPr/>
            </a:p>
          </p:txBody>
        </p:sp>
      </p:grpSp>
      <p:sp>
        <p:nvSpPr>
          <p:cNvPr id="12" name="object 12"/>
          <p:cNvSpPr/>
          <p:nvPr/>
        </p:nvSpPr>
        <p:spPr>
          <a:xfrm>
            <a:off x="6889842" y="2806197"/>
            <a:ext cx="41910" cy="41910"/>
          </a:xfrm>
          <a:custGeom>
            <a:avLst/>
            <a:gdLst/>
            <a:ahLst/>
            <a:cxnLst/>
            <a:rect l="l" t="t" r="r" b="b"/>
            <a:pathLst>
              <a:path w="41909" h="41910">
                <a:moveTo>
                  <a:pt x="0" y="20941"/>
                </a:moveTo>
                <a:lnTo>
                  <a:pt x="6133" y="6133"/>
                </a:lnTo>
                <a:lnTo>
                  <a:pt x="20941" y="0"/>
                </a:lnTo>
                <a:lnTo>
                  <a:pt x="35749" y="6133"/>
                </a:lnTo>
                <a:lnTo>
                  <a:pt x="41883" y="20941"/>
                </a:lnTo>
                <a:lnTo>
                  <a:pt x="35749" y="35749"/>
                </a:lnTo>
                <a:lnTo>
                  <a:pt x="20941" y="41883"/>
                </a:lnTo>
                <a:lnTo>
                  <a:pt x="6133" y="35749"/>
                </a:lnTo>
                <a:lnTo>
                  <a:pt x="0" y="20941"/>
                </a:lnTo>
                <a:close/>
              </a:path>
            </a:pathLst>
          </a:custGeom>
          <a:solidFill>
            <a:srgbClr val="50B796"/>
          </a:solidFill>
        </p:spPr>
        <p:txBody>
          <a:bodyPr wrap="square" lIns="0" tIns="0" rIns="0" bIns="0" rtlCol="0"/>
          <a:lstStyle/>
          <a:p>
            <a:endParaRPr/>
          </a:p>
        </p:txBody>
      </p:sp>
      <p:grpSp>
        <p:nvGrpSpPr>
          <p:cNvPr id="13" name="object 13"/>
          <p:cNvGrpSpPr/>
          <p:nvPr/>
        </p:nvGrpSpPr>
        <p:grpSpPr>
          <a:xfrm>
            <a:off x="13172374" y="2931847"/>
            <a:ext cx="41910" cy="7057390"/>
            <a:chOff x="13172374" y="2931847"/>
            <a:chExt cx="41910" cy="7057390"/>
          </a:xfrm>
        </p:grpSpPr>
        <p:sp>
          <p:nvSpPr>
            <p:cNvPr id="14" name="object 14"/>
            <p:cNvSpPr/>
            <p:nvPr/>
          </p:nvSpPr>
          <p:spPr>
            <a:xfrm>
              <a:off x="13193316" y="2931847"/>
              <a:ext cx="0" cy="6995159"/>
            </a:xfrm>
            <a:custGeom>
              <a:avLst/>
              <a:gdLst/>
              <a:ahLst/>
              <a:cxnLst/>
              <a:rect l="l" t="t" r="r" b="b"/>
              <a:pathLst>
                <a:path h="6995159">
                  <a:moveTo>
                    <a:pt x="0" y="0"/>
                  </a:moveTo>
                  <a:lnTo>
                    <a:pt x="0" y="6994551"/>
                  </a:lnTo>
                </a:path>
              </a:pathLst>
            </a:custGeom>
            <a:ln w="41883">
              <a:solidFill>
                <a:srgbClr val="50B796"/>
              </a:solidFill>
              <a:prstDash val="dot"/>
            </a:ln>
          </p:spPr>
          <p:txBody>
            <a:bodyPr wrap="square" lIns="0" tIns="0" rIns="0" bIns="0" rtlCol="0"/>
            <a:lstStyle/>
            <a:p>
              <a:endParaRPr/>
            </a:p>
          </p:txBody>
        </p:sp>
        <p:sp>
          <p:nvSpPr>
            <p:cNvPr id="15" name="object 15"/>
            <p:cNvSpPr/>
            <p:nvPr/>
          </p:nvSpPr>
          <p:spPr>
            <a:xfrm>
              <a:off x="13172374" y="9947341"/>
              <a:ext cx="41910" cy="41910"/>
            </a:xfrm>
            <a:custGeom>
              <a:avLst/>
              <a:gdLst/>
              <a:ahLst/>
              <a:cxnLst/>
              <a:rect l="l" t="t" r="r" b="b"/>
              <a:pathLst>
                <a:path w="41909" h="41909">
                  <a:moveTo>
                    <a:pt x="0" y="20941"/>
                  </a:moveTo>
                  <a:lnTo>
                    <a:pt x="6133" y="6133"/>
                  </a:lnTo>
                  <a:lnTo>
                    <a:pt x="20941" y="0"/>
                  </a:lnTo>
                  <a:lnTo>
                    <a:pt x="35749" y="6133"/>
                  </a:lnTo>
                  <a:lnTo>
                    <a:pt x="41883" y="20941"/>
                  </a:lnTo>
                  <a:lnTo>
                    <a:pt x="35749" y="35749"/>
                  </a:lnTo>
                  <a:lnTo>
                    <a:pt x="20941" y="41883"/>
                  </a:lnTo>
                  <a:lnTo>
                    <a:pt x="6133" y="35749"/>
                  </a:lnTo>
                  <a:lnTo>
                    <a:pt x="0" y="20941"/>
                  </a:lnTo>
                  <a:close/>
                </a:path>
              </a:pathLst>
            </a:custGeom>
            <a:solidFill>
              <a:srgbClr val="50B796"/>
            </a:solidFill>
          </p:spPr>
          <p:txBody>
            <a:bodyPr wrap="square" lIns="0" tIns="0" rIns="0" bIns="0" rtlCol="0"/>
            <a:lstStyle/>
            <a:p>
              <a:endParaRPr/>
            </a:p>
          </p:txBody>
        </p:sp>
      </p:grpSp>
      <p:sp>
        <p:nvSpPr>
          <p:cNvPr id="16" name="object 16"/>
          <p:cNvSpPr/>
          <p:nvPr/>
        </p:nvSpPr>
        <p:spPr>
          <a:xfrm>
            <a:off x="13172374" y="2827139"/>
            <a:ext cx="41910" cy="41910"/>
          </a:xfrm>
          <a:custGeom>
            <a:avLst/>
            <a:gdLst/>
            <a:ahLst/>
            <a:cxnLst/>
            <a:rect l="l" t="t" r="r" b="b"/>
            <a:pathLst>
              <a:path w="41909" h="41910">
                <a:moveTo>
                  <a:pt x="0" y="20941"/>
                </a:moveTo>
                <a:lnTo>
                  <a:pt x="6133" y="6133"/>
                </a:lnTo>
                <a:lnTo>
                  <a:pt x="20941" y="0"/>
                </a:lnTo>
                <a:lnTo>
                  <a:pt x="35749" y="6133"/>
                </a:lnTo>
                <a:lnTo>
                  <a:pt x="41883" y="20941"/>
                </a:lnTo>
                <a:lnTo>
                  <a:pt x="35749" y="35749"/>
                </a:lnTo>
                <a:lnTo>
                  <a:pt x="20941" y="41883"/>
                </a:lnTo>
                <a:lnTo>
                  <a:pt x="6133" y="35749"/>
                </a:lnTo>
                <a:lnTo>
                  <a:pt x="0" y="20941"/>
                </a:lnTo>
                <a:close/>
              </a:path>
            </a:pathLst>
          </a:custGeom>
          <a:solidFill>
            <a:srgbClr val="50B796"/>
          </a:solidFill>
        </p:spPr>
        <p:txBody>
          <a:bodyPr wrap="square" lIns="0" tIns="0" rIns="0" bIns="0" rtlCol="0"/>
          <a:lstStyle/>
          <a:p>
            <a:endParaRPr/>
          </a:p>
        </p:txBody>
      </p:sp>
      <p:sp>
        <p:nvSpPr>
          <p:cNvPr id="17" name="object 17"/>
          <p:cNvSpPr txBox="1">
            <a:spLocks noGrp="1"/>
          </p:cNvSpPr>
          <p:nvPr>
            <p:ph type="ftr" sz="quarter" idx="5"/>
          </p:nvPr>
        </p:nvSpPr>
        <p:spPr>
          <a:prstGeom prst="rect">
            <a:avLst/>
          </a:prstGeom>
        </p:spPr>
        <p:txBody>
          <a:bodyPr vert="horz" wrap="square" lIns="0" tIns="0" rIns="0" bIns="0" rtlCol="0">
            <a:spAutoFit/>
          </a:bodyPr>
          <a:lstStyle/>
          <a:p>
            <a:pPr marL="12700">
              <a:lnSpc>
                <a:spcPts val="1535"/>
              </a:lnSpc>
            </a:pPr>
            <a:r>
              <a:rPr dirty="0"/>
              <a:t>Primary</a:t>
            </a:r>
            <a:r>
              <a:rPr spc="30" dirty="0"/>
              <a:t> </a:t>
            </a:r>
            <a:r>
              <a:rPr dirty="0"/>
              <a:t>Care</a:t>
            </a:r>
            <a:r>
              <a:rPr spc="35" dirty="0"/>
              <a:t> </a:t>
            </a:r>
            <a:r>
              <a:rPr dirty="0"/>
              <a:t>People</a:t>
            </a:r>
            <a:r>
              <a:rPr spc="35" dirty="0"/>
              <a:t> </a:t>
            </a:r>
            <a:r>
              <a:rPr spc="-20" dirty="0"/>
              <a:t>Plan</a:t>
            </a:r>
          </a:p>
        </p:txBody>
      </p:sp>
      <p:sp>
        <p:nvSpPr>
          <p:cNvPr id="18" name="object 18"/>
          <p:cNvSpPr txBox="1">
            <a:spLocks noGrp="1"/>
          </p:cNvSpPr>
          <p:nvPr>
            <p:ph type="sldNum" sz="quarter" idx="7"/>
          </p:nvPr>
        </p:nvSpPr>
        <p:spPr>
          <a:prstGeom prst="rect">
            <a:avLst/>
          </a:prstGeom>
        </p:spPr>
        <p:txBody>
          <a:bodyPr vert="horz" wrap="square" lIns="0" tIns="0" rIns="0" bIns="0" rtlCol="0">
            <a:spAutoFit/>
          </a:bodyPr>
          <a:lstStyle/>
          <a:p>
            <a:pPr marL="38100">
              <a:lnSpc>
                <a:spcPts val="1535"/>
              </a:lnSpc>
            </a:pPr>
            <a:fld id="{81D60167-4931-47E6-BA6A-407CBD079E47}" type="slidenum">
              <a:rPr spc="-25" dirty="0"/>
              <a:t>51</a:t>
            </a:fld>
            <a:endParaRPr spc="-25"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34388" y="243354"/>
            <a:ext cx="18031460" cy="2794000"/>
          </a:xfrm>
          <a:prstGeom prst="rect">
            <a:avLst/>
          </a:prstGeom>
        </p:spPr>
        <p:txBody>
          <a:bodyPr vert="horz" wrap="square" lIns="0" tIns="588645" rIns="0" bIns="0" rtlCol="0">
            <a:spAutoFit/>
          </a:bodyPr>
          <a:lstStyle/>
          <a:p>
            <a:pPr marL="12700">
              <a:lnSpc>
                <a:spcPct val="100000"/>
              </a:lnSpc>
              <a:spcBef>
                <a:spcPts val="4635"/>
              </a:spcBef>
            </a:pPr>
            <a:r>
              <a:rPr spc="-110" dirty="0"/>
              <a:t>Primary</a:t>
            </a:r>
            <a:r>
              <a:rPr spc="-355" dirty="0"/>
              <a:t> </a:t>
            </a:r>
            <a:r>
              <a:rPr spc="-70" dirty="0"/>
              <a:t>Care</a:t>
            </a:r>
            <a:r>
              <a:rPr spc="-355" dirty="0"/>
              <a:t> </a:t>
            </a:r>
            <a:r>
              <a:rPr spc="-105" dirty="0"/>
              <a:t>People</a:t>
            </a:r>
            <a:r>
              <a:rPr spc="-355" dirty="0"/>
              <a:t> </a:t>
            </a:r>
            <a:r>
              <a:rPr spc="-60" dirty="0"/>
              <a:t>Plan</a:t>
            </a:r>
            <a:r>
              <a:rPr spc="-355" dirty="0"/>
              <a:t> </a:t>
            </a:r>
            <a:r>
              <a:rPr spc="-114" dirty="0"/>
              <a:t>2024-</a:t>
            </a:r>
            <a:r>
              <a:rPr spc="-25" dirty="0"/>
              <a:t>29</a:t>
            </a:r>
          </a:p>
          <a:p>
            <a:pPr marL="12700" marR="5080">
              <a:lnSpc>
                <a:spcPct val="100000"/>
              </a:lnSpc>
              <a:spcBef>
                <a:spcPts val="1435"/>
              </a:spcBef>
            </a:pPr>
            <a:r>
              <a:rPr sz="2150" b="0" dirty="0">
                <a:solidFill>
                  <a:srgbClr val="575756"/>
                </a:solidFill>
                <a:latin typeface="Helvetica"/>
                <a:cs typeface="Helvetica"/>
              </a:rPr>
              <a:t>People</a:t>
            </a:r>
            <a:r>
              <a:rPr sz="2150" b="0" spc="-65" dirty="0">
                <a:solidFill>
                  <a:srgbClr val="575756"/>
                </a:solidFill>
                <a:latin typeface="Helvetica"/>
                <a:cs typeface="Helvetica"/>
              </a:rPr>
              <a:t> </a:t>
            </a:r>
            <a:r>
              <a:rPr sz="2150" b="0" dirty="0">
                <a:solidFill>
                  <a:srgbClr val="575756"/>
                </a:solidFill>
                <a:latin typeface="Helvetica"/>
                <a:cs typeface="Helvetica"/>
              </a:rPr>
              <a:t>are</a:t>
            </a:r>
            <a:r>
              <a:rPr sz="2150" b="0" spc="-60" dirty="0">
                <a:solidFill>
                  <a:srgbClr val="575756"/>
                </a:solidFill>
                <a:latin typeface="Helvetica"/>
                <a:cs typeface="Helvetica"/>
              </a:rPr>
              <a:t> </a:t>
            </a:r>
            <a:r>
              <a:rPr sz="2150" b="0" dirty="0">
                <a:solidFill>
                  <a:srgbClr val="575756"/>
                </a:solidFill>
                <a:latin typeface="Helvetica"/>
                <a:cs typeface="Helvetica"/>
              </a:rPr>
              <a:t>the</a:t>
            </a:r>
            <a:r>
              <a:rPr sz="2150" b="0" spc="-60" dirty="0">
                <a:solidFill>
                  <a:srgbClr val="575756"/>
                </a:solidFill>
                <a:latin typeface="Helvetica"/>
                <a:cs typeface="Helvetica"/>
              </a:rPr>
              <a:t> </a:t>
            </a:r>
            <a:r>
              <a:rPr sz="2150" b="0" dirty="0">
                <a:solidFill>
                  <a:srgbClr val="575756"/>
                </a:solidFill>
                <a:latin typeface="Helvetica"/>
                <a:cs typeface="Helvetica"/>
              </a:rPr>
              <a:t>very</a:t>
            </a:r>
            <a:r>
              <a:rPr sz="2150" b="0" spc="-65" dirty="0">
                <a:solidFill>
                  <a:srgbClr val="575756"/>
                </a:solidFill>
                <a:latin typeface="Helvetica"/>
                <a:cs typeface="Helvetica"/>
              </a:rPr>
              <a:t> </a:t>
            </a:r>
            <a:r>
              <a:rPr sz="2150" b="0" dirty="0">
                <a:solidFill>
                  <a:srgbClr val="575756"/>
                </a:solidFill>
                <a:latin typeface="Helvetica"/>
                <a:cs typeface="Helvetica"/>
              </a:rPr>
              <a:t>heart</a:t>
            </a:r>
            <a:r>
              <a:rPr sz="2150" b="0" spc="-60" dirty="0">
                <a:solidFill>
                  <a:srgbClr val="575756"/>
                </a:solidFill>
                <a:latin typeface="Helvetica"/>
                <a:cs typeface="Helvetica"/>
              </a:rPr>
              <a:t> </a:t>
            </a:r>
            <a:r>
              <a:rPr sz="2150" b="0" dirty="0">
                <a:solidFill>
                  <a:srgbClr val="575756"/>
                </a:solidFill>
                <a:latin typeface="Helvetica"/>
                <a:cs typeface="Helvetica"/>
              </a:rPr>
              <a:t>of</a:t>
            </a:r>
            <a:r>
              <a:rPr sz="2150" b="0" spc="-60" dirty="0">
                <a:solidFill>
                  <a:srgbClr val="575756"/>
                </a:solidFill>
                <a:latin typeface="Helvetica"/>
                <a:cs typeface="Helvetica"/>
              </a:rPr>
              <a:t> </a:t>
            </a:r>
            <a:r>
              <a:rPr sz="2150" b="0" dirty="0">
                <a:solidFill>
                  <a:srgbClr val="575756"/>
                </a:solidFill>
                <a:latin typeface="Helvetica"/>
                <a:cs typeface="Helvetica"/>
              </a:rPr>
              <a:t>everything</a:t>
            </a:r>
            <a:r>
              <a:rPr sz="2150" b="0" spc="-60" dirty="0">
                <a:solidFill>
                  <a:srgbClr val="575756"/>
                </a:solidFill>
                <a:latin typeface="Helvetica"/>
                <a:cs typeface="Helvetica"/>
              </a:rPr>
              <a:t> </a:t>
            </a:r>
            <a:r>
              <a:rPr sz="2150" b="0" dirty="0">
                <a:solidFill>
                  <a:srgbClr val="575756"/>
                </a:solidFill>
                <a:latin typeface="Helvetica"/>
                <a:cs typeface="Helvetica"/>
              </a:rPr>
              <a:t>we</a:t>
            </a:r>
            <a:r>
              <a:rPr sz="2150" b="0" spc="-65" dirty="0">
                <a:solidFill>
                  <a:srgbClr val="575756"/>
                </a:solidFill>
                <a:latin typeface="Helvetica"/>
                <a:cs typeface="Helvetica"/>
              </a:rPr>
              <a:t> </a:t>
            </a:r>
            <a:r>
              <a:rPr sz="2150" b="0" dirty="0">
                <a:solidFill>
                  <a:srgbClr val="575756"/>
                </a:solidFill>
                <a:latin typeface="Helvetica"/>
                <a:cs typeface="Helvetica"/>
              </a:rPr>
              <a:t>do</a:t>
            </a:r>
            <a:r>
              <a:rPr sz="2150" b="0" spc="-60" dirty="0">
                <a:solidFill>
                  <a:srgbClr val="575756"/>
                </a:solidFill>
                <a:latin typeface="Helvetica"/>
                <a:cs typeface="Helvetica"/>
              </a:rPr>
              <a:t> </a:t>
            </a:r>
            <a:r>
              <a:rPr sz="2150" b="0" dirty="0">
                <a:solidFill>
                  <a:srgbClr val="575756"/>
                </a:solidFill>
                <a:latin typeface="Helvetica"/>
                <a:cs typeface="Helvetica"/>
              </a:rPr>
              <a:t>in</a:t>
            </a:r>
            <a:r>
              <a:rPr sz="2150" b="0" spc="-60" dirty="0">
                <a:solidFill>
                  <a:srgbClr val="575756"/>
                </a:solidFill>
                <a:latin typeface="Helvetica"/>
                <a:cs typeface="Helvetica"/>
              </a:rPr>
              <a:t> </a:t>
            </a:r>
            <a:r>
              <a:rPr sz="2150" b="0" dirty="0">
                <a:solidFill>
                  <a:srgbClr val="575756"/>
                </a:solidFill>
                <a:latin typeface="Helvetica"/>
                <a:cs typeface="Helvetica"/>
              </a:rPr>
              <a:t>primary</a:t>
            </a:r>
            <a:r>
              <a:rPr sz="2150" b="0" spc="-60" dirty="0">
                <a:solidFill>
                  <a:srgbClr val="575756"/>
                </a:solidFill>
                <a:latin typeface="Helvetica"/>
                <a:cs typeface="Helvetica"/>
              </a:rPr>
              <a:t> </a:t>
            </a:r>
            <a:r>
              <a:rPr sz="2150" b="0" dirty="0">
                <a:solidFill>
                  <a:srgbClr val="575756"/>
                </a:solidFill>
                <a:latin typeface="Helvetica"/>
                <a:cs typeface="Helvetica"/>
              </a:rPr>
              <a:t>care.</a:t>
            </a:r>
            <a:r>
              <a:rPr sz="2150" b="0" spc="-65" dirty="0">
                <a:solidFill>
                  <a:srgbClr val="575756"/>
                </a:solidFill>
                <a:latin typeface="Helvetica"/>
                <a:cs typeface="Helvetica"/>
              </a:rPr>
              <a:t> </a:t>
            </a:r>
            <a:r>
              <a:rPr sz="2150" b="0" dirty="0">
                <a:solidFill>
                  <a:srgbClr val="575756"/>
                </a:solidFill>
                <a:latin typeface="Helvetica"/>
                <a:cs typeface="Helvetica"/>
              </a:rPr>
              <a:t>Our</a:t>
            </a:r>
            <a:r>
              <a:rPr sz="2150" b="0" spc="-60" dirty="0">
                <a:solidFill>
                  <a:srgbClr val="575756"/>
                </a:solidFill>
                <a:latin typeface="Helvetica"/>
                <a:cs typeface="Helvetica"/>
              </a:rPr>
              <a:t> </a:t>
            </a:r>
            <a:r>
              <a:rPr sz="2150" b="0" dirty="0">
                <a:solidFill>
                  <a:srgbClr val="575756"/>
                </a:solidFill>
                <a:latin typeface="Helvetica"/>
                <a:cs typeface="Helvetica"/>
              </a:rPr>
              <a:t>Primary</a:t>
            </a:r>
            <a:r>
              <a:rPr sz="2150" b="0" spc="-60" dirty="0">
                <a:solidFill>
                  <a:srgbClr val="575756"/>
                </a:solidFill>
                <a:latin typeface="Helvetica"/>
                <a:cs typeface="Helvetica"/>
              </a:rPr>
              <a:t> </a:t>
            </a:r>
            <a:r>
              <a:rPr sz="2150" b="0" dirty="0">
                <a:solidFill>
                  <a:srgbClr val="575756"/>
                </a:solidFill>
                <a:latin typeface="Helvetica"/>
                <a:cs typeface="Helvetica"/>
              </a:rPr>
              <a:t>Care</a:t>
            </a:r>
            <a:r>
              <a:rPr sz="2150" b="0" spc="-60" dirty="0">
                <a:solidFill>
                  <a:srgbClr val="575756"/>
                </a:solidFill>
                <a:latin typeface="Helvetica"/>
                <a:cs typeface="Helvetica"/>
              </a:rPr>
              <a:t> </a:t>
            </a:r>
            <a:r>
              <a:rPr sz="2150" b="0" dirty="0">
                <a:solidFill>
                  <a:srgbClr val="575756"/>
                </a:solidFill>
                <a:latin typeface="Helvetica"/>
                <a:cs typeface="Helvetica"/>
              </a:rPr>
              <a:t>People</a:t>
            </a:r>
            <a:r>
              <a:rPr sz="2150" b="0" spc="-65" dirty="0">
                <a:solidFill>
                  <a:srgbClr val="575756"/>
                </a:solidFill>
                <a:latin typeface="Helvetica"/>
                <a:cs typeface="Helvetica"/>
              </a:rPr>
              <a:t> </a:t>
            </a:r>
            <a:r>
              <a:rPr sz="2150" b="0" dirty="0">
                <a:solidFill>
                  <a:srgbClr val="575756"/>
                </a:solidFill>
                <a:latin typeface="Helvetica"/>
                <a:cs typeface="Helvetica"/>
              </a:rPr>
              <a:t>Plan</a:t>
            </a:r>
            <a:r>
              <a:rPr sz="2150" b="0" spc="-60" dirty="0">
                <a:solidFill>
                  <a:srgbClr val="575756"/>
                </a:solidFill>
                <a:latin typeface="Helvetica"/>
                <a:cs typeface="Helvetica"/>
              </a:rPr>
              <a:t> </a:t>
            </a:r>
            <a:r>
              <a:rPr sz="2150" b="0" dirty="0">
                <a:solidFill>
                  <a:srgbClr val="575756"/>
                </a:solidFill>
                <a:latin typeface="Helvetica"/>
                <a:cs typeface="Helvetica"/>
              </a:rPr>
              <a:t>will</a:t>
            </a:r>
            <a:r>
              <a:rPr sz="2150" b="0" spc="-60" dirty="0">
                <a:solidFill>
                  <a:srgbClr val="575756"/>
                </a:solidFill>
                <a:latin typeface="Helvetica"/>
                <a:cs typeface="Helvetica"/>
              </a:rPr>
              <a:t> </a:t>
            </a:r>
            <a:r>
              <a:rPr sz="2150" b="0" dirty="0">
                <a:solidFill>
                  <a:srgbClr val="575756"/>
                </a:solidFill>
                <a:latin typeface="Helvetica"/>
                <a:cs typeface="Helvetica"/>
              </a:rPr>
              <a:t>enable</a:t>
            </a:r>
            <a:r>
              <a:rPr sz="2150" b="0" spc="-65" dirty="0">
                <a:solidFill>
                  <a:srgbClr val="575756"/>
                </a:solidFill>
                <a:latin typeface="Helvetica"/>
                <a:cs typeface="Helvetica"/>
              </a:rPr>
              <a:t> </a:t>
            </a:r>
            <a:r>
              <a:rPr sz="2150" b="0" dirty="0">
                <a:solidFill>
                  <a:srgbClr val="575756"/>
                </a:solidFill>
                <a:latin typeface="Helvetica"/>
                <a:cs typeface="Helvetica"/>
              </a:rPr>
              <a:t>our</a:t>
            </a:r>
            <a:r>
              <a:rPr sz="2150" b="0" spc="-60" dirty="0">
                <a:solidFill>
                  <a:srgbClr val="575756"/>
                </a:solidFill>
                <a:latin typeface="Helvetica"/>
                <a:cs typeface="Helvetica"/>
              </a:rPr>
              <a:t> </a:t>
            </a:r>
            <a:r>
              <a:rPr sz="2150" b="0" dirty="0">
                <a:solidFill>
                  <a:srgbClr val="575756"/>
                </a:solidFill>
                <a:latin typeface="Helvetica"/>
                <a:cs typeface="Helvetica"/>
              </a:rPr>
              <a:t>people</a:t>
            </a:r>
            <a:r>
              <a:rPr sz="2150" b="0" spc="-60" dirty="0">
                <a:solidFill>
                  <a:srgbClr val="575756"/>
                </a:solidFill>
                <a:latin typeface="Helvetica"/>
                <a:cs typeface="Helvetica"/>
              </a:rPr>
              <a:t> </a:t>
            </a:r>
            <a:r>
              <a:rPr sz="2150" b="0" dirty="0">
                <a:solidFill>
                  <a:srgbClr val="575756"/>
                </a:solidFill>
                <a:latin typeface="Helvetica"/>
                <a:cs typeface="Helvetica"/>
              </a:rPr>
              <a:t>to</a:t>
            </a:r>
            <a:r>
              <a:rPr sz="2150" b="0" spc="-60" dirty="0">
                <a:solidFill>
                  <a:srgbClr val="575756"/>
                </a:solidFill>
                <a:latin typeface="Helvetica"/>
                <a:cs typeface="Helvetica"/>
              </a:rPr>
              <a:t> </a:t>
            </a:r>
            <a:r>
              <a:rPr sz="2150" b="0" dirty="0">
                <a:solidFill>
                  <a:srgbClr val="575756"/>
                </a:solidFill>
                <a:latin typeface="Helvetica"/>
                <a:cs typeface="Helvetica"/>
              </a:rPr>
              <a:t>grow</a:t>
            </a:r>
            <a:r>
              <a:rPr sz="2150" b="0" spc="-65" dirty="0">
                <a:solidFill>
                  <a:srgbClr val="575756"/>
                </a:solidFill>
                <a:latin typeface="Helvetica"/>
                <a:cs typeface="Helvetica"/>
              </a:rPr>
              <a:t> </a:t>
            </a:r>
            <a:r>
              <a:rPr sz="2150" b="0" dirty="0">
                <a:solidFill>
                  <a:srgbClr val="575756"/>
                </a:solidFill>
                <a:latin typeface="Helvetica"/>
                <a:cs typeface="Helvetica"/>
              </a:rPr>
              <a:t>and</a:t>
            </a:r>
            <a:r>
              <a:rPr sz="2150" b="0" spc="-60" dirty="0">
                <a:solidFill>
                  <a:srgbClr val="575756"/>
                </a:solidFill>
                <a:latin typeface="Helvetica"/>
                <a:cs typeface="Helvetica"/>
              </a:rPr>
              <a:t> </a:t>
            </a:r>
            <a:r>
              <a:rPr sz="2150" b="0" dirty="0">
                <a:solidFill>
                  <a:srgbClr val="575756"/>
                </a:solidFill>
                <a:latin typeface="Helvetica"/>
                <a:cs typeface="Helvetica"/>
              </a:rPr>
              <a:t>thrive</a:t>
            </a:r>
            <a:r>
              <a:rPr sz="2150" b="0" spc="-60" dirty="0">
                <a:solidFill>
                  <a:srgbClr val="575756"/>
                </a:solidFill>
                <a:latin typeface="Helvetica"/>
                <a:cs typeface="Helvetica"/>
              </a:rPr>
              <a:t> </a:t>
            </a:r>
            <a:r>
              <a:rPr sz="2150" b="0" dirty="0">
                <a:solidFill>
                  <a:srgbClr val="575756"/>
                </a:solidFill>
                <a:latin typeface="Helvetica"/>
                <a:cs typeface="Helvetica"/>
              </a:rPr>
              <a:t>and</a:t>
            </a:r>
            <a:r>
              <a:rPr sz="2150" b="0" spc="-60" dirty="0">
                <a:solidFill>
                  <a:srgbClr val="575756"/>
                </a:solidFill>
                <a:latin typeface="Helvetica"/>
                <a:cs typeface="Helvetica"/>
              </a:rPr>
              <a:t> </a:t>
            </a:r>
            <a:r>
              <a:rPr sz="2150" b="0" dirty="0">
                <a:solidFill>
                  <a:srgbClr val="575756"/>
                </a:solidFill>
                <a:latin typeface="Helvetica"/>
                <a:cs typeface="Helvetica"/>
              </a:rPr>
              <a:t>ensure</a:t>
            </a:r>
            <a:r>
              <a:rPr sz="2150" b="0" spc="-65" dirty="0">
                <a:solidFill>
                  <a:srgbClr val="575756"/>
                </a:solidFill>
                <a:latin typeface="Helvetica"/>
                <a:cs typeface="Helvetica"/>
              </a:rPr>
              <a:t> </a:t>
            </a:r>
            <a:r>
              <a:rPr sz="2150" b="0" spc="-25" dirty="0">
                <a:solidFill>
                  <a:srgbClr val="575756"/>
                </a:solidFill>
                <a:latin typeface="Helvetica"/>
                <a:cs typeface="Helvetica"/>
              </a:rPr>
              <a:t>we </a:t>
            </a:r>
            <a:r>
              <a:rPr sz="2150" b="0" dirty="0">
                <a:solidFill>
                  <a:srgbClr val="575756"/>
                </a:solidFill>
                <a:latin typeface="Helvetica"/>
                <a:cs typeface="Helvetica"/>
              </a:rPr>
              <a:t>have</a:t>
            </a:r>
            <a:r>
              <a:rPr sz="2150" b="0" spc="-65" dirty="0">
                <a:solidFill>
                  <a:srgbClr val="575756"/>
                </a:solidFill>
                <a:latin typeface="Helvetica"/>
                <a:cs typeface="Helvetica"/>
              </a:rPr>
              <a:t> </a:t>
            </a:r>
            <a:r>
              <a:rPr sz="2150" b="0" dirty="0">
                <a:solidFill>
                  <a:srgbClr val="575756"/>
                </a:solidFill>
                <a:latin typeface="Helvetica"/>
                <a:cs typeface="Helvetica"/>
              </a:rPr>
              <a:t>the</a:t>
            </a:r>
            <a:r>
              <a:rPr sz="2150" b="0" spc="-60" dirty="0">
                <a:solidFill>
                  <a:srgbClr val="575756"/>
                </a:solidFill>
                <a:latin typeface="Helvetica"/>
                <a:cs typeface="Helvetica"/>
              </a:rPr>
              <a:t> </a:t>
            </a:r>
            <a:r>
              <a:rPr sz="2150" b="0" dirty="0">
                <a:solidFill>
                  <a:srgbClr val="575756"/>
                </a:solidFill>
                <a:latin typeface="Helvetica"/>
                <a:cs typeface="Helvetica"/>
              </a:rPr>
              <a:t>people</a:t>
            </a:r>
            <a:r>
              <a:rPr sz="2150" b="0" spc="-60" dirty="0">
                <a:solidFill>
                  <a:srgbClr val="575756"/>
                </a:solidFill>
                <a:latin typeface="Helvetica"/>
                <a:cs typeface="Helvetica"/>
              </a:rPr>
              <a:t> </a:t>
            </a:r>
            <a:r>
              <a:rPr sz="2150" b="0" dirty="0">
                <a:solidFill>
                  <a:srgbClr val="575756"/>
                </a:solidFill>
                <a:latin typeface="Helvetica"/>
                <a:cs typeface="Helvetica"/>
              </a:rPr>
              <a:t>and</a:t>
            </a:r>
            <a:r>
              <a:rPr sz="2150" b="0" spc="-60" dirty="0">
                <a:solidFill>
                  <a:srgbClr val="575756"/>
                </a:solidFill>
                <a:latin typeface="Helvetica"/>
                <a:cs typeface="Helvetica"/>
              </a:rPr>
              <a:t> </a:t>
            </a:r>
            <a:r>
              <a:rPr sz="2150" b="0" dirty="0">
                <a:solidFill>
                  <a:srgbClr val="575756"/>
                </a:solidFill>
                <a:latin typeface="Helvetica"/>
                <a:cs typeface="Helvetica"/>
              </a:rPr>
              <a:t>skills</a:t>
            </a:r>
            <a:r>
              <a:rPr sz="2150" b="0" spc="-60" dirty="0">
                <a:solidFill>
                  <a:srgbClr val="575756"/>
                </a:solidFill>
                <a:latin typeface="Helvetica"/>
                <a:cs typeface="Helvetica"/>
              </a:rPr>
              <a:t> </a:t>
            </a:r>
            <a:r>
              <a:rPr sz="2150" b="0" dirty="0">
                <a:solidFill>
                  <a:srgbClr val="575756"/>
                </a:solidFill>
                <a:latin typeface="Helvetica"/>
                <a:cs typeface="Helvetica"/>
              </a:rPr>
              <a:t>required</a:t>
            </a:r>
            <a:r>
              <a:rPr sz="2150" b="0" spc="-60" dirty="0">
                <a:solidFill>
                  <a:srgbClr val="575756"/>
                </a:solidFill>
                <a:latin typeface="Helvetica"/>
                <a:cs typeface="Helvetica"/>
              </a:rPr>
              <a:t> </a:t>
            </a:r>
            <a:r>
              <a:rPr sz="2150" b="0" dirty="0">
                <a:solidFill>
                  <a:srgbClr val="575756"/>
                </a:solidFill>
                <a:latin typeface="Helvetica"/>
                <a:cs typeface="Helvetica"/>
              </a:rPr>
              <a:t>to</a:t>
            </a:r>
            <a:r>
              <a:rPr sz="2150" b="0" spc="-60" dirty="0">
                <a:solidFill>
                  <a:srgbClr val="575756"/>
                </a:solidFill>
                <a:latin typeface="Helvetica"/>
                <a:cs typeface="Helvetica"/>
              </a:rPr>
              <a:t> </a:t>
            </a:r>
            <a:r>
              <a:rPr sz="2150" b="0" dirty="0">
                <a:solidFill>
                  <a:srgbClr val="575756"/>
                </a:solidFill>
                <a:latin typeface="Helvetica"/>
                <a:cs typeface="Helvetica"/>
              </a:rPr>
              <a:t>deliver</a:t>
            </a:r>
            <a:r>
              <a:rPr sz="2150" b="0" spc="-60" dirty="0">
                <a:solidFill>
                  <a:srgbClr val="575756"/>
                </a:solidFill>
                <a:latin typeface="Helvetica"/>
                <a:cs typeface="Helvetica"/>
              </a:rPr>
              <a:t> </a:t>
            </a:r>
            <a:r>
              <a:rPr sz="2150" b="0" dirty="0">
                <a:solidFill>
                  <a:srgbClr val="575756"/>
                </a:solidFill>
                <a:latin typeface="Helvetica"/>
                <a:cs typeface="Helvetica"/>
              </a:rPr>
              <a:t>excellent</a:t>
            </a:r>
            <a:r>
              <a:rPr sz="2150" b="0" spc="-60" dirty="0">
                <a:solidFill>
                  <a:srgbClr val="575756"/>
                </a:solidFill>
                <a:latin typeface="Helvetica"/>
                <a:cs typeface="Helvetica"/>
              </a:rPr>
              <a:t> </a:t>
            </a:r>
            <a:r>
              <a:rPr sz="2150" b="0" dirty="0">
                <a:solidFill>
                  <a:srgbClr val="575756"/>
                </a:solidFill>
                <a:latin typeface="Helvetica"/>
                <a:cs typeface="Helvetica"/>
              </a:rPr>
              <a:t>primary</a:t>
            </a:r>
            <a:r>
              <a:rPr sz="2150" b="0" spc="-60" dirty="0">
                <a:solidFill>
                  <a:srgbClr val="575756"/>
                </a:solidFill>
                <a:latin typeface="Helvetica"/>
                <a:cs typeface="Helvetica"/>
              </a:rPr>
              <a:t> </a:t>
            </a:r>
            <a:r>
              <a:rPr sz="2150" b="0" dirty="0">
                <a:solidFill>
                  <a:srgbClr val="575756"/>
                </a:solidFill>
                <a:latin typeface="Helvetica"/>
                <a:cs typeface="Helvetica"/>
              </a:rPr>
              <a:t>care,</a:t>
            </a:r>
            <a:r>
              <a:rPr sz="2150" b="0" spc="-60" dirty="0">
                <a:solidFill>
                  <a:srgbClr val="575756"/>
                </a:solidFill>
                <a:latin typeface="Helvetica"/>
                <a:cs typeface="Helvetica"/>
              </a:rPr>
              <a:t> </a:t>
            </a:r>
            <a:r>
              <a:rPr sz="2150" b="0" dirty="0">
                <a:solidFill>
                  <a:srgbClr val="575756"/>
                </a:solidFill>
                <a:latin typeface="Helvetica"/>
                <a:cs typeface="Helvetica"/>
              </a:rPr>
              <a:t>both</a:t>
            </a:r>
            <a:r>
              <a:rPr sz="2150" b="0" spc="-60" dirty="0">
                <a:solidFill>
                  <a:srgbClr val="575756"/>
                </a:solidFill>
                <a:latin typeface="Helvetica"/>
                <a:cs typeface="Helvetica"/>
              </a:rPr>
              <a:t> </a:t>
            </a:r>
            <a:r>
              <a:rPr sz="2150" b="0" dirty="0">
                <a:solidFill>
                  <a:srgbClr val="575756"/>
                </a:solidFill>
                <a:latin typeface="Helvetica"/>
                <a:cs typeface="Helvetica"/>
              </a:rPr>
              <a:t>now</a:t>
            </a:r>
            <a:r>
              <a:rPr sz="2150" b="0" spc="-60" dirty="0">
                <a:solidFill>
                  <a:srgbClr val="575756"/>
                </a:solidFill>
                <a:latin typeface="Helvetica"/>
                <a:cs typeface="Helvetica"/>
              </a:rPr>
              <a:t> </a:t>
            </a:r>
            <a:r>
              <a:rPr sz="2150" b="0" dirty="0">
                <a:solidFill>
                  <a:srgbClr val="575756"/>
                </a:solidFill>
                <a:latin typeface="Helvetica"/>
                <a:cs typeface="Helvetica"/>
              </a:rPr>
              <a:t>and</a:t>
            </a:r>
            <a:r>
              <a:rPr sz="2150" b="0" spc="-60" dirty="0">
                <a:solidFill>
                  <a:srgbClr val="575756"/>
                </a:solidFill>
                <a:latin typeface="Helvetica"/>
                <a:cs typeface="Helvetica"/>
              </a:rPr>
              <a:t> </a:t>
            </a:r>
            <a:r>
              <a:rPr sz="2150" b="0" dirty="0">
                <a:solidFill>
                  <a:srgbClr val="575756"/>
                </a:solidFill>
                <a:latin typeface="Helvetica"/>
                <a:cs typeface="Helvetica"/>
              </a:rPr>
              <a:t>in</a:t>
            </a:r>
            <a:r>
              <a:rPr sz="2150" b="0" spc="-65" dirty="0">
                <a:solidFill>
                  <a:srgbClr val="575756"/>
                </a:solidFill>
                <a:latin typeface="Helvetica"/>
                <a:cs typeface="Helvetica"/>
              </a:rPr>
              <a:t> </a:t>
            </a:r>
            <a:r>
              <a:rPr sz="2150" b="0" dirty="0">
                <a:solidFill>
                  <a:srgbClr val="575756"/>
                </a:solidFill>
                <a:latin typeface="Helvetica"/>
                <a:cs typeface="Helvetica"/>
              </a:rPr>
              <a:t>the</a:t>
            </a:r>
            <a:r>
              <a:rPr sz="2150" b="0" spc="-60" dirty="0">
                <a:solidFill>
                  <a:srgbClr val="575756"/>
                </a:solidFill>
                <a:latin typeface="Helvetica"/>
                <a:cs typeface="Helvetica"/>
              </a:rPr>
              <a:t> </a:t>
            </a:r>
            <a:r>
              <a:rPr sz="2150" b="0" dirty="0">
                <a:solidFill>
                  <a:srgbClr val="575756"/>
                </a:solidFill>
                <a:latin typeface="Helvetica"/>
                <a:cs typeface="Helvetica"/>
              </a:rPr>
              <a:t>future.</a:t>
            </a:r>
            <a:r>
              <a:rPr sz="2150" b="0" spc="-60" dirty="0">
                <a:solidFill>
                  <a:srgbClr val="575756"/>
                </a:solidFill>
                <a:latin typeface="Helvetica"/>
                <a:cs typeface="Helvetica"/>
              </a:rPr>
              <a:t> </a:t>
            </a:r>
            <a:r>
              <a:rPr sz="2150" b="0" dirty="0">
                <a:solidFill>
                  <a:srgbClr val="575756"/>
                </a:solidFill>
                <a:latin typeface="Helvetica"/>
                <a:cs typeface="Helvetica"/>
              </a:rPr>
              <a:t>We</a:t>
            </a:r>
            <a:r>
              <a:rPr sz="2150" b="0" spc="-60" dirty="0">
                <a:solidFill>
                  <a:srgbClr val="575756"/>
                </a:solidFill>
                <a:latin typeface="Helvetica"/>
                <a:cs typeface="Helvetica"/>
              </a:rPr>
              <a:t> </a:t>
            </a:r>
            <a:r>
              <a:rPr sz="2150" b="0" dirty="0">
                <a:solidFill>
                  <a:srgbClr val="575756"/>
                </a:solidFill>
                <a:latin typeface="Helvetica"/>
                <a:cs typeface="Helvetica"/>
              </a:rPr>
              <a:t>believe</a:t>
            </a:r>
            <a:r>
              <a:rPr sz="2150" b="0" spc="-60" dirty="0">
                <a:solidFill>
                  <a:srgbClr val="575756"/>
                </a:solidFill>
                <a:latin typeface="Helvetica"/>
                <a:cs typeface="Helvetica"/>
              </a:rPr>
              <a:t> </a:t>
            </a:r>
            <a:r>
              <a:rPr sz="2150" b="0" dirty="0">
                <a:solidFill>
                  <a:srgbClr val="575756"/>
                </a:solidFill>
                <a:latin typeface="Helvetica"/>
                <a:cs typeface="Helvetica"/>
              </a:rPr>
              <a:t>in</a:t>
            </a:r>
            <a:r>
              <a:rPr sz="2150" b="0" spc="-60" dirty="0">
                <a:solidFill>
                  <a:srgbClr val="575756"/>
                </a:solidFill>
                <a:latin typeface="Helvetica"/>
                <a:cs typeface="Helvetica"/>
              </a:rPr>
              <a:t> </a:t>
            </a:r>
            <a:r>
              <a:rPr sz="2150" b="0" spc="-10" dirty="0">
                <a:solidFill>
                  <a:srgbClr val="575756"/>
                </a:solidFill>
                <a:latin typeface="Helvetica"/>
                <a:cs typeface="Helvetica"/>
              </a:rPr>
              <a:t>supporting</a:t>
            </a:r>
            <a:r>
              <a:rPr sz="2150" b="0" spc="-60" dirty="0">
                <a:solidFill>
                  <a:srgbClr val="575756"/>
                </a:solidFill>
                <a:latin typeface="Helvetica"/>
                <a:cs typeface="Helvetica"/>
              </a:rPr>
              <a:t> </a:t>
            </a:r>
            <a:r>
              <a:rPr sz="2150" b="0" dirty="0">
                <a:solidFill>
                  <a:srgbClr val="575756"/>
                </a:solidFill>
                <a:latin typeface="Helvetica"/>
                <a:cs typeface="Helvetica"/>
              </a:rPr>
              <a:t>and</a:t>
            </a:r>
            <a:r>
              <a:rPr sz="2150" b="0" spc="-60" dirty="0">
                <a:solidFill>
                  <a:srgbClr val="575756"/>
                </a:solidFill>
                <a:latin typeface="Helvetica"/>
                <a:cs typeface="Helvetica"/>
              </a:rPr>
              <a:t> </a:t>
            </a:r>
            <a:r>
              <a:rPr sz="2150" b="0" spc="-10" dirty="0">
                <a:solidFill>
                  <a:srgbClr val="575756"/>
                </a:solidFill>
                <a:latin typeface="Helvetica"/>
                <a:cs typeface="Helvetica"/>
              </a:rPr>
              <a:t>developing</a:t>
            </a:r>
            <a:r>
              <a:rPr sz="2150" b="0" spc="-60" dirty="0">
                <a:solidFill>
                  <a:srgbClr val="575756"/>
                </a:solidFill>
                <a:latin typeface="Helvetica"/>
                <a:cs typeface="Helvetica"/>
              </a:rPr>
              <a:t> </a:t>
            </a:r>
            <a:r>
              <a:rPr sz="2150" b="0" dirty="0">
                <a:solidFill>
                  <a:srgbClr val="575756"/>
                </a:solidFill>
                <a:latin typeface="Helvetica"/>
                <a:cs typeface="Helvetica"/>
              </a:rPr>
              <a:t>our</a:t>
            </a:r>
            <a:r>
              <a:rPr sz="2150" b="0" spc="-60" dirty="0">
                <a:solidFill>
                  <a:srgbClr val="575756"/>
                </a:solidFill>
                <a:latin typeface="Helvetica"/>
                <a:cs typeface="Helvetica"/>
              </a:rPr>
              <a:t> </a:t>
            </a:r>
            <a:r>
              <a:rPr sz="2150" b="0" spc="-10" dirty="0">
                <a:solidFill>
                  <a:srgbClr val="575756"/>
                </a:solidFill>
                <a:latin typeface="Helvetica"/>
                <a:cs typeface="Helvetica"/>
              </a:rPr>
              <a:t>people, </a:t>
            </a:r>
            <a:r>
              <a:rPr sz="2150" b="0" dirty="0">
                <a:solidFill>
                  <a:srgbClr val="575756"/>
                </a:solidFill>
                <a:latin typeface="Helvetica"/>
                <a:cs typeface="Helvetica"/>
              </a:rPr>
              <a:t>teams</a:t>
            </a:r>
            <a:r>
              <a:rPr sz="2150" b="0" spc="-90" dirty="0">
                <a:solidFill>
                  <a:srgbClr val="575756"/>
                </a:solidFill>
                <a:latin typeface="Helvetica"/>
                <a:cs typeface="Helvetica"/>
              </a:rPr>
              <a:t> </a:t>
            </a:r>
            <a:r>
              <a:rPr sz="2150" b="0" dirty="0">
                <a:solidFill>
                  <a:srgbClr val="575756"/>
                </a:solidFill>
                <a:latin typeface="Helvetica"/>
                <a:cs typeface="Helvetica"/>
              </a:rPr>
              <a:t>and</a:t>
            </a:r>
            <a:r>
              <a:rPr sz="2150" b="0" spc="-85" dirty="0">
                <a:solidFill>
                  <a:srgbClr val="575756"/>
                </a:solidFill>
                <a:latin typeface="Helvetica"/>
                <a:cs typeface="Helvetica"/>
              </a:rPr>
              <a:t> </a:t>
            </a:r>
            <a:r>
              <a:rPr sz="2150" b="0" dirty="0">
                <a:solidFill>
                  <a:srgbClr val="575756"/>
                </a:solidFill>
                <a:latin typeface="Helvetica"/>
                <a:cs typeface="Helvetica"/>
              </a:rPr>
              <a:t>primary</a:t>
            </a:r>
            <a:r>
              <a:rPr sz="2150" b="0" spc="-85" dirty="0">
                <a:solidFill>
                  <a:srgbClr val="575756"/>
                </a:solidFill>
                <a:latin typeface="Helvetica"/>
                <a:cs typeface="Helvetica"/>
              </a:rPr>
              <a:t> </a:t>
            </a:r>
            <a:r>
              <a:rPr sz="2150" b="0" dirty="0">
                <a:solidFill>
                  <a:srgbClr val="575756"/>
                </a:solidFill>
                <a:latin typeface="Helvetica"/>
                <a:cs typeface="Helvetica"/>
              </a:rPr>
              <a:t>care</a:t>
            </a:r>
            <a:r>
              <a:rPr sz="2150" b="0" spc="-85" dirty="0">
                <a:solidFill>
                  <a:srgbClr val="575756"/>
                </a:solidFill>
                <a:latin typeface="Helvetica"/>
                <a:cs typeface="Helvetica"/>
              </a:rPr>
              <a:t> </a:t>
            </a:r>
            <a:r>
              <a:rPr sz="2150" b="0" dirty="0">
                <a:solidFill>
                  <a:srgbClr val="575756"/>
                </a:solidFill>
                <a:latin typeface="Helvetica"/>
                <a:cs typeface="Helvetica"/>
              </a:rPr>
              <a:t>providers.</a:t>
            </a:r>
            <a:r>
              <a:rPr sz="2150" b="0" spc="-85" dirty="0">
                <a:solidFill>
                  <a:srgbClr val="575756"/>
                </a:solidFill>
                <a:latin typeface="Helvetica"/>
                <a:cs typeface="Helvetica"/>
              </a:rPr>
              <a:t> </a:t>
            </a:r>
            <a:r>
              <a:rPr sz="2150" b="0" dirty="0">
                <a:solidFill>
                  <a:srgbClr val="575756"/>
                </a:solidFill>
                <a:latin typeface="Helvetica"/>
                <a:cs typeface="Helvetica"/>
              </a:rPr>
              <a:t>We</a:t>
            </a:r>
            <a:r>
              <a:rPr sz="2150" b="0" spc="-85" dirty="0">
                <a:solidFill>
                  <a:srgbClr val="575756"/>
                </a:solidFill>
                <a:latin typeface="Helvetica"/>
                <a:cs typeface="Helvetica"/>
              </a:rPr>
              <a:t> </a:t>
            </a:r>
            <a:r>
              <a:rPr sz="2150" b="0" dirty="0">
                <a:solidFill>
                  <a:srgbClr val="575756"/>
                </a:solidFill>
                <a:latin typeface="Helvetica"/>
                <a:cs typeface="Helvetica"/>
              </a:rPr>
              <a:t>will</a:t>
            </a:r>
            <a:r>
              <a:rPr sz="2150" b="0" spc="-90" dirty="0">
                <a:solidFill>
                  <a:srgbClr val="575756"/>
                </a:solidFill>
                <a:latin typeface="Helvetica"/>
                <a:cs typeface="Helvetica"/>
              </a:rPr>
              <a:t> </a:t>
            </a:r>
            <a:r>
              <a:rPr sz="2150" b="0" dirty="0">
                <a:solidFill>
                  <a:srgbClr val="575756"/>
                </a:solidFill>
                <a:latin typeface="Helvetica"/>
                <a:cs typeface="Helvetica"/>
              </a:rPr>
              <a:t>continue</a:t>
            </a:r>
            <a:r>
              <a:rPr sz="2150" b="0" spc="-85" dirty="0">
                <a:solidFill>
                  <a:srgbClr val="575756"/>
                </a:solidFill>
                <a:latin typeface="Helvetica"/>
                <a:cs typeface="Helvetica"/>
              </a:rPr>
              <a:t> </a:t>
            </a:r>
            <a:r>
              <a:rPr sz="2150" b="0" dirty="0">
                <a:solidFill>
                  <a:srgbClr val="575756"/>
                </a:solidFill>
                <a:latin typeface="Helvetica"/>
                <a:cs typeface="Helvetica"/>
              </a:rPr>
              <a:t>to</a:t>
            </a:r>
            <a:r>
              <a:rPr sz="2150" b="0" spc="-85" dirty="0">
                <a:solidFill>
                  <a:srgbClr val="575756"/>
                </a:solidFill>
                <a:latin typeface="Helvetica"/>
                <a:cs typeface="Helvetica"/>
              </a:rPr>
              <a:t> </a:t>
            </a:r>
            <a:r>
              <a:rPr sz="2150" b="0" dirty="0">
                <a:solidFill>
                  <a:srgbClr val="575756"/>
                </a:solidFill>
                <a:latin typeface="Helvetica"/>
                <a:cs typeface="Helvetica"/>
              </a:rPr>
              <a:t>provide</a:t>
            </a:r>
            <a:r>
              <a:rPr sz="2150" b="0" spc="-85" dirty="0">
                <a:solidFill>
                  <a:srgbClr val="575756"/>
                </a:solidFill>
                <a:latin typeface="Helvetica"/>
                <a:cs typeface="Helvetica"/>
              </a:rPr>
              <a:t> </a:t>
            </a:r>
            <a:r>
              <a:rPr sz="2150" b="0" spc="-10" dirty="0">
                <a:solidFill>
                  <a:srgbClr val="575756"/>
                </a:solidFill>
                <a:latin typeface="Helvetica"/>
                <a:cs typeface="Helvetica"/>
              </a:rPr>
              <a:t>high-</a:t>
            </a:r>
            <a:r>
              <a:rPr sz="2150" b="0" spc="-20" dirty="0">
                <a:solidFill>
                  <a:srgbClr val="575756"/>
                </a:solidFill>
                <a:latin typeface="Helvetica"/>
                <a:cs typeface="Helvetica"/>
              </a:rPr>
              <a:t>quality,</a:t>
            </a:r>
            <a:r>
              <a:rPr sz="2150" b="0" spc="-85" dirty="0">
                <a:solidFill>
                  <a:srgbClr val="575756"/>
                </a:solidFill>
                <a:latin typeface="Helvetica"/>
                <a:cs typeface="Helvetica"/>
              </a:rPr>
              <a:t> </a:t>
            </a:r>
            <a:r>
              <a:rPr sz="2150" b="0" dirty="0">
                <a:solidFill>
                  <a:srgbClr val="575756"/>
                </a:solidFill>
                <a:latin typeface="Helvetica"/>
                <a:cs typeface="Helvetica"/>
              </a:rPr>
              <a:t>varied</a:t>
            </a:r>
            <a:r>
              <a:rPr sz="2150" b="0" spc="-85" dirty="0">
                <a:solidFill>
                  <a:srgbClr val="575756"/>
                </a:solidFill>
                <a:latin typeface="Helvetica"/>
                <a:cs typeface="Helvetica"/>
              </a:rPr>
              <a:t> </a:t>
            </a:r>
            <a:r>
              <a:rPr sz="2150" b="0" dirty="0">
                <a:solidFill>
                  <a:srgbClr val="575756"/>
                </a:solidFill>
                <a:latin typeface="Helvetica"/>
                <a:cs typeface="Helvetica"/>
              </a:rPr>
              <a:t>training</a:t>
            </a:r>
            <a:r>
              <a:rPr sz="2150" b="0" spc="-90" dirty="0">
                <a:solidFill>
                  <a:srgbClr val="575756"/>
                </a:solidFill>
                <a:latin typeface="Helvetica"/>
                <a:cs typeface="Helvetica"/>
              </a:rPr>
              <a:t> </a:t>
            </a:r>
            <a:r>
              <a:rPr sz="2150" b="0" dirty="0">
                <a:solidFill>
                  <a:srgbClr val="575756"/>
                </a:solidFill>
                <a:latin typeface="Helvetica"/>
                <a:cs typeface="Helvetica"/>
              </a:rPr>
              <a:t>opportunities</a:t>
            </a:r>
            <a:r>
              <a:rPr sz="2150" b="0" spc="-85" dirty="0">
                <a:solidFill>
                  <a:srgbClr val="575756"/>
                </a:solidFill>
                <a:latin typeface="Helvetica"/>
                <a:cs typeface="Helvetica"/>
              </a:rPr>
              <a:t> </a:t>
            </a:r>
            <a:r>
              <a:rPr sz="2150" b="0" dirty="0">
                <a:solidFill>
                  <a:srgbClr val="575756"/>
                </a:solidFill>
                <a:latin typeface="Helvetica"/>
                <a:cs typeface="Helvetica"/>
              </a:rPr>
              <a:t>alongside</a:t>
            </a:r>
            <a:r>
              <a:rPr sz="2150" b="0" spc="-85" dirty="0">
                <a:solidFill>
                  <a:srgbClr val="575756"/>
                </a:solidFill>
                <a:latin typeface="Helvetica"/>
                <a:cs typeface="Helvetica"/>
              </a:rPr>
              <a:t> </a:t>
            </a:r>
            <a:r>
              <a:rPr sz="2150" b="0" dirty="0">
                <a:solidFill>
                  <a:srgbClr val="575756"/>
                </a:solidFill>
                <a:latin typeface="Helvetica"/>
                <a:cs typeface="Helvetica"/>
              </a:rPr>
              <a:t>rewarding,</a:t>
            </a:r>
            <a:r>
              <a:rPr sz="2150" b="0" spc="-85" dirty="0">
                <a:solidFill>
                  <a:srgbClr val="575756"/>
                </a:solidFill>
                <a:latin typeface="Helvetica"/>
                <a:cs typeface="Helvetica"/>
              </a:rPr>
              <a:t> </a:t>
            </a:r>
            <a:r>
              <a:rPr sz="2150" b="0" dirty="0">
                <a:solidFill>
                  <a:srgbClr val="575756"/>
                </a:solidFill>
                <a:latin typeface="Helvetica"/>
                <a:cs typeface="Helvetica"/>
              </a:rPr>
              <a:t>fulfilling</a:t>
            </a:r>
            <a:r>
              <a:rPr sz="2150" b="0" spc="-85" dirty="0">
                <a:solidFill>
                  <a:srgbClr val="575756"/>
                </a:solidFill>
                <a:latin typeface="Helvetica"/>
                <a:cs typeface="Helvetica"/>
              </a:rPr>
              <a:t> </a:t>
            </a:r>
            <a:r>
              <a:rPr sz="2150" b="0" spc="-10" dirty="0">
                <a:solidFill>
                  <a:srgbClr val="575756"/>
                </a:solidFill>
                <a:latin typeface="Helvetica"/>
                <a:cs typeface="Helvetica"/>
              </a:rPr>
              <a:t>employment.</a:t>
            </a:r>
            <a:endParaRPr sz="2150">
              <a:latin typeface="Helvetica"/>
              <a:cs typeface="Helvetica"/>
            </a:endParaRPr>
          </a:p>
        </p:txBody>
      </p:sp>
      <p:grpSp>
        <p:nvGrpSpPr>
          <p:cNvPr id="3" name="object 3"/>
          <p:cNvGrpSpPr/>
          <p:nvPr/>
        </p:nvGrpSpPr>
        <p:grpSpPr>
          <a:xfrm>
            <a:off x="1047088" y="3392566"/>
            <a:ext cx="4110354" cy="3036570"/>
            <a:chOff x="1047088" y="3392566"/>
            <a:chExt cx="4110354" cy="3036570"/>
          </a:xfrm>
        </p:grpSpPr>
        <p:sp>
          <p:nvSpPr>
            <p:cNvPr id="4" name="object 4"/>
            <p:cNvSpPr/>
            <p:nvPr/>
          </p:nvSpPr>
          <p:spPr>
            <a:xfrm>
              <a:off x="1047088" y="3392566"/>
              <a:ext cx="4110354" cy="3036570"/>
            </a:xfrm>
            <a:custGeom>
              <a:avLst/>
              <a:gdLst/>
              <a:ahLst/>
              <a:cxnLst/>
              <a:rect l="l" t="t" r="r" b="b"/>
              <a:pathLst>
                <a:path w="4110354" h="3036570">
                  <a:moveTo>
                    <a:pt x="4109822" y="0"/>
                  </a:moveTo>
                  <a:lnTo>
                    <a:pt x="0" y="0"/>
                  </a:lnTo>
                  <a:lnTo>
                    <a:pt x="0" y="3036556"/>
                  </a:lnTo>
                  <a:lnTo>
                    <a:pt x="4109822" y="3036556"/>
                  </a:lnTo>
                  <a:lnTo>
                    <a:pt x="4109822" y="0"/>
                  </a:lnTo>
                  <a:close/>
                </a:path>
              </a:pathLst>
            </a:custGeom>
            <a:solidFill>
              <a:srgbClr val="47B3E3"/>
            </a:solidFill>
          </p:spPr>
          <p:txBody>
            <a:bodyPr wrap="square" lIns="0" tIns="0" rIns="0" bIns="0" rtlCol="0"/>
            <a:lstStyle/>
            <a:p>
              <a:endParaRPr/>
            </a:p>
          </p:txBody>
        </p:sp>
        <p:sp>
          <p:nvSpPr>
            <p:cNvPr id="5" name="object 5"/>
            <p:cNvSpPr/>
            <p:nvPr/>
          </p:nvSpPr>
          <p:spPr>
            <a:xfrm>
              <a:off x="1349560" y="3664809"/>
              <a:ext cx="705485" cy="757555"/>
            </a:xfrm>
            <a:custGeom>
              <a:avLst/>
              <a:gdLst/>
              <a:ahLst/>
              <a:cxnLst/>
              <a:rect l="l" t="t" r="r" b="b"/>
              <a:pathLst>
                <a:path w="705485" h="757554">
                  <a:moveTo>
                    <a:pt x="352837" y="0"/>
                  </a:moveTo>
                  <a:lnTo>
                    <a:pt x="304960" y="3208"/>
                  </a:lnTo>
                  <a:lnTo>
                    <a:pt x="259040" y="12552"/>
                  </a:lnTo>
                  <a:lnTo>
                    <a:pt x="215498" y="27616"/>
                  </a:lnTo>
                  <a:lnTo>
                    <a:pt x="174755" y="47978"/>
                  </a:lnTo>
                  <a:lnTo>
                    <a:pt x="137230" y="73222"/>
                  </a:lnTo>
                  <a:lnTo>
                    <a:pt x="103345" y="102927"/>
                  </a:lnTo>
                  <a:lnTo>
                    <a:pt x="73519" y="136676"/>
                  </a:lnTo>
                  <a:lnTo>
                    <a:pt x="48173" y="174049"/>
                  </a:lnTo>
                  <a:lnTo>
                    <a:pt x="27728" y="214628"/>
                  </a:lnTo>
                  <a:lnTo>
                    <a:pt x="12603" y="257994"/>
                  </a:lnTo>
                  <a:lnTo>
                    <a:pt x="3221" y="303729"/>
                  </a:lnTo>
                  <a:lnTo>
                    <a:pt x="0" y="351413"/>
                  </a:lnTo>
                  <a:lnTo>
                    <a:pt x="3220" y="399089"/>
                  </a:lnTo>
                  <a:lnTo>
                    <a:pt x="12599" y="444817"/>
                  </a:lnTo>
                  <a:lnTo>
                    <a:pt x="27719" y="488177"/>
                  </a:lnTo>
                  <a:lnTo>
                    <a:pt x="48158" y="528751"/>
                  </a:lnTo>
                  <a:lnTo>
                    <a:pt x="73496" y="566121"/>
                  </a:lnTo>
                  <a:lnTo>
                    <a:pt x="103313" y="599867"/>
                  </a:lnTo>
                  <a:lnTo>
                    <a:pt x="137189" y="629572"/>
                  </a:lnTo>
                  <a:lnTo>
                    <a:pt x="174704" y="654817"/>
                  </a:lnTo>
                  <a:lnTo>
                    <a:pt x="215436" y="675184"/>
                  </a:lnTo>
                  <a:lnTo>
                    <a:pt x="258967" y="690253"/>
                  </a:lnTo>
                  <a:lnTo>
                    <a:pt x="304876" y="699607"/>
                  </a:lnTo>
                  <a:lnTo>
                    <a:pt x="352743" y="702826"/>
                  </a:lnTo>
                  <a:lnTo>
                    <a:pt x="352743" y="757045"/>
                  </a:lnTo>
                  <a:lnTo>
                    <a:pt x="409347" y="740646"/>
                  </a:lnTo>
                  <a:lnTo>
                    <a:pt x="460938" y="720428"/>
                  </a:lnTo>
                  <a:lnTo>
                    <a:pt x="507534" y="696587"/>
                  </a:lnTo>
                  <a:lnTo>
                    <a:pt x="549151" y="669321"/>
                  </a:lnTo>
                  <a:lnTo>
                    <a:pt x="585808" y="638824"/>
                  </a:lnTo>
                  <a:lnTo>
                    <a:pt x="617521" y="605294"/>
                  </a:lnTo>
                  <a:lnTo>
                    <a:pt x="644308" y="568927"/>
                  </a:lnTo>
                  <a:lnTo>
                    <a:pt x="666186" y="529919"/>
                  </a:lnTo>
                  <a:lnTo>
                    <a:pt x="683172" y="488468"/>
                  </a:lnTo>
                  <a:lnTo>
                    <a:pt x="695283" y="444769"/>
                  </a:lnTo>
                  <a:lnTo>
                    <a:pt x="702538" y="399018"/>
                  </a:lnTo>
                  <a:lnTo>
                    <a:pt x="704952" y="351413"/>
                  </a:lnTo>
                  <a:lnTo>
                    <a:pt x="701739" y="303787"/>
                  </a:lnTo>
                  <a:lnTo>
                    <a:pt x="692378" y="258105"/>
                  </a:lnTo>
                  <a:lnTo>
                    <a:pt x="677289" y="214786"/>
                  </a:lnTo>
                  <a:lnTo>
                    <a:pt x="656891" y="174245"/>
                  </a:lnTo>
                  <a:lnTo>
                    <a:pt x="631603" y="136900"/>
                  </a:lnTo>
                  <a:lnTo>
                    <a:pt x="601842" y="103168"/>
                  </a:lnTo>
                  <a:lnTo>
                    <a:pt x="568030" y="73466"/>
                  </a:lnTo>
                  <a:lnTo>
                    <a:pt x="530583" y="48212"/>
                  </a:lnTo>
                  <a:lnTo>
                    <a:pt x="489921" y="27822"/>
                  </a:lnTo>
                  <a:lnTo>
                    <a:pt x="446464" y="12713"/>
                  </a:lnTo>
                  <a:lnTo>
                    <a:pt x="400630" y="3304"/>
                  </a:lnTo>
                  <a:lnTo>
                    <a:pt x="352837" y="0"/>
                  </a:lnTo>
                  <a:close/>
                </a:path>
              </a:pathLst>
            </a:custGeom>
            <a:solidFill>
              <a:srgbClr val="FFFFFF"/>
            </a:solidFill>
          </p:spPr>
          <p:txBody>
            <a:bodyPr wrap="square" lIns="0" tIns="0" rIns="0" bIns="0" rtlCol="0"/>
            <a:lstStyle/>
            <a:p>
              <a:endParaRPr/>
            </a:p>
          </p:txBody>
        </p:sp>
        <p:sp>
          <p:nvSpPr>
            <p:cNvPr id="6" name="object 6"/>
            <p:cNvSpPr/>
            <p:nvPr/>
          </p:nvSpPr>
          <p:spPr>
            <a:xfrm>
              <a:off x="1486342" y="3777636"/>
              <a:ext cx="431800" cy="418465"/>
            </a:xfrm>
            <a:custGeom>
              <a:avLst/>
              <a:gdLst/>
              <a:ahLst/>
              <a:cxnLst/>
              <a:rect l="l" t="t" r="r" b="b"/>
              <a:pathLst>
                <a:path w="431800" h="418464">
                  <a:moveTo>
                    <a:pt x="215658" y="0"/>
                  </a:moveTo>
                  <a:lnTo>
                    <a:pt x="173770" y="3916"/>
                  </a:lnTo>
                  <a:lnTo>
                    <a:pt x="134035" y="15435"/>
                  </a:lnTo>
                  <a:lnTo>
                    <a:pt x="97342" y="34212"/>
                  </a:lnTo>
                  <a:lnTo>
                    <a:pt x="64584" y="59903"/>
                  </a:lnTo>
                  <a:lnTo>
                    <a:pt x="36929" y="91994"/>
                  </a:lnTo>
                  <a:lnTo>
                    <a:pt x="16680" y="128176"/>
                  </a:lnTo>
                  <a:lnTo>
                    <a:pt x="4236" y="167535"/>
                  </a:lnTo>
                  <a:lnTo>
                    <a:pt x="0" y="209187"/>
                  </a:lnTo>
                  <a:lnTo>
                    <a:pt x="0" y="366051"/>
                  </a:lnTo>
                  <a:lnTo>
                    <a:pt x="4245" y="386383"/>
                  </a:lnTo>
                  <a:lnTo>
                    <a:pt x="15814" y="403007"/>
                  </a:lnTo>
                  <a:lnTo>
                    <a:pt x="32958" y="414226"/>
                  </a:lnTo>
                  <a:lnTo>
                    <a:pt x="53925" y="418343"/>
                  </a:lnTo>
                  <a:lnTo>
                    <a:pt x="89871" y="418343"/>
                  </a:lnTo>
                  <a:lnTo>
                    <a:pt x="127981" y="403007"/>
                  </a:lnTo>
                  <a:lnTo>
                    <a:pt x="43998" y="383485"/>
                  </a:lnTo>
                  <a:lnTo>
                    <a:pt x="35946" y="375653"/>
                  </a:lnTo>
                  <a:lnTo>
                    <a:pt x="35946" y="331194"/>
                  </a:lnTo>
                  <a:lnTo>
                    <a:pt x="143796" y="331194"/>
                  </a:lnTo>
                  <a:lnTo>
                    <a:pt x="143796" y="296336"/>
                  </a:lnTo>
                  <a:lnTo>
                    <a:pt x="35936" y="296336"/>
                  </a:lnTo>
                  <a:lnTo>
                    <a:pt x="35936" y="209187"/>
                  </a:lnTo>
                  <a:lnTo>
                    <a:pt x="49840" y="141676"/>
                  </a:lnTo>
                  <a:lnTo>
                    <a:pt x="89766" y="84782"/>
                  </a:lnTo>
                  <a:lnTo>
                    <a:pt x="149047" y="47016"/>
                  </a:lnTo>
                  <a:lnTo>
                    <a:pt x="219071" y="34899"/>
                  </a:lnTo>
                  <a:lnTo>
                    <a:pt x="329134" y="34899"/>
                  </a:lnTo>
                  <a:lnTo>
                    <a:pt x="309532" y="22304"/>
                  </a:lnTo>
                  <a:lnTo>
                    <a:pt x="264405" y="5811"/>
                  </a:lnTo>
                  <a:lnTo>
                    <a:pt x="215658" y="0"/>
                  </a:lnTo>
                  <a:close/>
                </a:path>
                <a:path w="431800" h="418464">
                  <a:moveTo>
                    <a:pt x="295684" y="139923"/>
                  </a:moveTo>
                  <a:lnTo>
                    <a:pt x="223801" y="139923"/>
                  </a:lnTo>
                  <a:lnTo>
                    <a:pt x="238348" y="142989"/>
                  </a:lnTo>
                  <a:lnTo>
                    <a:pt x="251874" y="148911"/>
                  </a:lnTo>
                  <a:lnTo>
                    <a:pt x="281428" y="180993"/>
                  </a:lnTo>
                  <a:lnTo>
                    <a:pt x="287582" y="209187"/>
                  </a:lnTo>
                  <a:lnTo>
                    <a:pt x="287582" y="366051"/>
                  </a:lnTo>
                  <a:lnTo>
                    <a:pt x="291828" y="386383"/>
                  </a:lnTo>
                  <a:lnTo>
                    <a:pt x="303397" y="403007"/>
                  </a:lnTo>
                  <a:lnTo>
                    <a:pt x="320541" y="414226"/>
                  </a:lnTo>
                  <a:lnTo>
                    <a:pt x="341507" y="418343"/>
                  </a:lnTo>
                  <a:lnTo>
                    <a:pt x="377454" y="418343"/>
                  </a:lnTo>
                  <a:lnTo>
                    <a:pt x="398425" y="414226"/>
                  </a:lnTo>
                  <a:lnTo>
                    <a:pt x="415568" y="403007"/>
                  </a:lnTo>
                  <a:lnTo>
                    <a:pt x="427135" y="386383"/>
                  </a:lnTo>
                  <a:lnTo>
                    <a:pt x="427740" y="383485"/>
                  </a:lnTo>
                  <a:lnTo>
                    <a:pt x="331602" y="383485"/>
                  </a:lnTo>
                  <a:lnTo>
                    <a:pt x="323539" y="375653"/>
                  </a:lnTo>
                  <a:lnTo>
                    <a:pt x="323539" y="331194"/>
                  </a:lnTo>
                  <a:lnTo>
                    <a:pt x="431379" y="331194"/>
                  </a:lnTo>
                  <a:lnTo>
                    <a:pt x="431379" y="296336"/>
                  </a:lnTo>
                  <a:lnTo>
                    <a:pt x="323539" y="296336"/>
                  </a:lnTo>
                  <a:lnTo>
                    <a:pt x="323539" y="209187"/>
                  </a:lnTo>
                  <a:lnTo>
                    <a:pt x="321178" y="187474"/>
                  </a:lnTo>
                  <a:lnTo>
                    <a:pt x="314299" y="166888"/>
                  </a:lnTo>
                  <a:lnTo>
                    <a:pt x="303210" y="148107"/>
                  </a:lnTo>
                  <a:lnTo>
                    <a:pt x="295684" y="139923"/>
                  </a:lnTo>
                  <a:close/>
                </a:path>
                <a:path w="431800" h="418464">
                  <a:moveTo>
                    <a:pt x="143796" y="331194"/>
                  </a:moveTo>
                  <a:lnTo>
                    <a:pt x="107850" y="331194"/>
                  </a:lnTo>
                  <a:lnTo>
                    <a:pt x="107850" y="375653"/>
                  </a:lnTo>
                  <a:lnTo>
                    <a:pt x="99798" y="383485"/>
                  </a:lnTo>
                  <a:lnTo>
                    <a:pt x="140156" y="383485"/>
                  </a:lnTo>
                  <a:lnTo>
                    <a:pt x="143796" y="366051"/>
                  </a:lnTo>
                  <a:lnTo>
                    <a:pt x="143796" y="331194"/>
                  </a:lnTo>
                  <a:close/>
                </a:path>
                <a:path w="431800" h="418464">
                  <a:moveTo>
                    <a:pt x="431379" y="331194"/>
                  </a:moveTo>
                  <a:lnTo>
                    <a:pt x="395432" y="331194"/>
                  </a:lnTo>
                  <a:lnTo>
                    <a:pt x="395432" y="375653"/>
                  </a:lnTo>
                  <a:lnTo>
                    <a:pt x="387359" y="383485"/>
                  </a:lnTo>
                  <a:lnTo>
                    <a:pt x="427740" y="383485"/>
                  </a:lnTo>
                  <a:lnTo>
                    <a:pt x="431379" y="366051"/>
                  </a:lnTo>
                  <a:lnTo>
                    <a:pt x="431379" y="331194"/>
                  </a:lnTo>
                  <a:close/>
                </a:path>
                <a:path w="431800" h="418464">
                  <a:moveTo>
                    <a:pt x="205145" y="105106"/>
                  </a:moveTo>
                  <a:lnTo>
                    <a:pt x="166916" y="116290"/>
                  </a:lnTo>
                  <a:lnTo>
                    <a:pt x="136022" y="140130"/>
                  </a:lnTo>
                  <a:lnTo>
                    <a:pt x="115360" y="173416"/>
                  </a:lnTo>
                  <a:lnTo>
                    <a:pt x="107829" y="212935"/>
                  </a:lnTo>
                  <a:lnTo>
                    <a:pt x="107829" y="296336"/>
                  </a:lnTo>
                  <a:lnTo>
                    <a:pt x="143796" y="296336"/>
                  </a:lnTo>
                  <a:lnTo>
                    <a:pt x="143796" y="212935"/>
                  </a:lnTo>
                  <a:lnTo>
                    <a:pt x="148809" y="186101"/>
                  </a:lnTo>
                  <a:lnTo>
                    <a:pt x="162561" y="163515"/>
                  </a:lnTo>
                  <a:lnTo>
                    <a:pt x="183124" y="147358"/>
                  </a:lnTo>
                  <a:lnTo>
                    <a:pt x="208178" y="139923"/>
                  </a:lnTo>
                  <a:lnTo>
                    <a:pt x="295684" y="139923"/>
                  </a:lnTo>
                  <a:lnTo>
                    <a:pt x="288221" y="131807"/>
                  </a:lnTo>
                  <a:lnTo>
                    <a:pt x="270054" y="118909"/>
                  </a:lnTo>
                  <a:lnTo>
                    <a:pt x="249683" y="110014"/>
                  </a:lnTo>
                  <a:lnTo>
                    <a:pt x="227812" y="105341"/>
                  </a:lnTo>
                  <a:lnTo>
                    <a:pt x="205145" y="105106"/>
                  </a:lnTo>
                  <a:close/>
                </a:path>
                <a:path w="431800" h="418464">
                  <a:moveTo>
                    <a:pt x="329134" y="34899"/>
                  </a:moveTo>
                  <a:lnTo>
                    <a:pt x="219071" y="34899"/>
                  </a:lnTo>
                  <a:lnTo>
                    <a:pt x="265900" y="42078"/>
                  </a:lnTo>
                  <a:lnTo>
                    <a:pt x="308014" y="60741"/>
                  </a:lnTo>
                  <a:lnTo>
                    <a:pt x="343718" y="89153"/>
                  </a:lnTo>
                  <a:lnTo>
                    <a:pt x="371319" y="125577"/>
                  </a:lnTo>
                  <a:lnTo>
                    <a:pt x="389122" y="168278"/>
                  </a:lnTo>
                  <a:lnTo>
                    <a:pt x="395432" y="215522"/>
                  </a:lnTo>
                  <a:lnTo>
                    <a:pt x="395432" y="296336"/>
                  </a:lnTo>
                  <a:lnTo>
                    <a:pt x="431379" y="296336"/>
                  </a:lnTo>
                  <a:lnTo>
                    <a:pt x="431379" y="215522"/>
                  </a:lnTo>
                  <a:lnTo>
                    <a:pt x="425759" y="168469"/>
                  </a:lnTo>
                  <a:lnTo>
                    <a:pt x="425647" y="167535"/>
                  </a:lnTo>
                  <a:lnTo>
                    <a:pt x="425570" y="166888"/>
                  </a:lnTo>
                  <a:lnTo>
                    <a:pt x="424352" y="163515"/>
                  </a:lnTo>
                  <a:lnTo>
                    <a:pt x="409055" y="121737"/>
                  </a:lnTo>
                  <a:lnTo>
                    <a:pt x="383272" y="81680"/>
                  </a:lnTo>
                  <a:lnTo>
                    <a:pt x="349626" y="48065"/>
                  </a:lnTo>
                  <a:lnTo>
                    <a:pt x="329134" y="34899"/>
                  </a:lnTo>
                  <a:close/>
                </a:path>
              </a:pathLst>
            </a:custGeom>
            <a:solidFill>
              <a:srgbClr val="47B3E3"/>
            </a:solidFill>
          </p:spPr>
          <p:txBody>
            <a:bodyPr wrap="square" lIns="0" tIns="0" rIns="0" bIns="0" rtlCol="0"/>
            <a:lstStyle/>
            <a:p>
              <a:endParaRPr/>
            </a:p>
          </p:txBody>
        </p:sp>
      </p:grpSp>
      <p:grpSp>
        <p:nvGrpSpPr>
          <p:cNvPr id="7" name="object 7"/>
          <p:cNvGrpSpPr/>
          <p:nvPr/>
        </p:nvGrpSpPr>
        <p:grpSpPr>
          <a:xfrm>
            <a:off x="5680455" y="3392566"/>
            <a:ext cx="4110354" cy="3036570"/>
            <a:chOff x="5680455" y="3392566"/>
            <a:chExt cx="4110354" cy="3036570"/>
          </a:xfrm>
        </p:grpSpPr>
        <p:sp>
          <p:nvSpPr>
            <p:cNvPr id="8" name="object 8"/>
            <p:cNvSpPr/>
            <p:nvPr/>
          </p:nvSpPr>
          <p:spPr>
            <a:xfrm>
              <a:off x="5680455" y="3392566"/>
              <a:ext cx="4110354" cy="3036570"/>
            </a:xfrm>
            <a:custGeom>
              <a:avLst/>
              <a:gdLst/>
              <a:ahLst/>
              <a:cxnLst/>
              <a:rect l="l" t="t" r="r" b="b"/>
              <a:pathLst>
                <a:path w="4110354" h="3036570">
                  <a:moveTo>
                    <a:pt x="4109822" y="0"/>
                  </a:moveTo>
                  <a:lnTo>
                    <a:pt x="0" y="0"/>
                  </a:lnTo>
                  <a:lnTo>
                    <a:pt x="0" y="3036556"/>
                  </a:lnTo>
                  <a:lnTo>
                    <a:pt x="4109822" y="3036556"/>
                  </a:lnTo>
                  <a:lnTo>
                    <a:pt x="4109822" y="0"/>
                  </a:lnTo>
                  <a:close/>
                </a:path>
              </a:pathLst>
            </a:custGeom>
            <a:solidFill>
              <a:srgbClr val="1273B8"/>
            </a:solidFill>
          </p:spPr>
          <p:txBody>
            <a:bodyPr wrap="square" lIns="0" tIns="0" rIns="0" bIns="0" rtlCol="0"/>
            <a:lstStyle/>
            <a:p>
              <a:endParaRPr/>
            </a:p>
          </p:txBody>
        </p:sp>
        <p:sp>
          <p:nvSpPr>
            <p:cNvPr id="9" name="object 9"/>
            <p:cNvSpPr/>
            <p:nvPr/>
          </p:nvSpPr>
          <p:spPr>
            <a:xfrm>
              <a:off x="5957596" y="3664809"/>
              <a:ext cx="705485" cy="757555"/>
            </a:xfrm>
            <a:custGeom>
              <a:avLst/>
              <a:gdLst/>
              <a:ahLst/>
              <a:cxnLst/>
              <a:rect l="l" t="t" r="r" b="b"/>
              <a:pathLst>
                <a:path w="705484" h="757554">
                  <a:moveTo>
                    <a:pt x="352837" y="0"/>
                  </a:moveTo>
                  <a:lnTo>
                    <a:pt x="304960" y="3208"/>
                  </a:lnTo>
                  <a:lnTo>
                    <a:pt x="259040" y="12552"/>
                  </a:lnTo>
                  <a:lnTo>
                    <a:pt x="215498" y="27616"/>
                  </a:lnTo>
                  <a:lnTo>
                    <a:pt x="174755" y="47978"/>
                  </a:lnTo>
                  <a:lnTo>
                    <a:pt x="137230" y="73222"/>
                  </a:lnTo>
                  <a:lnTo>
                    <a:pt x="103345" y="102927"/>
                  </a:lnTo>
                  <a:lnTo>
                    <a:pt x="73519" y="136676"/>
                  </a:lnTo>
                  <a:lnTo>
                    <a:pt x="48173" y="174049"/>
                  </a:lnTo>
                  <a:lnTo>
                    <a:pt x="27728" y="214628"/>
                  </a:lnTo>
                  <a:lnTo>
                    <a:pt x="12603" y="257994"/>
                  </a:lnTo>
                  <a:lnTo>
                    <a:pt x="3221" y="303729"/>
                  </a:lnTo>
                  <a:lnTo>
                    <a:pt x="0" y="351413"/>
                  </a:lnTo>
                  <a:lnTo>
                    <a:pt x="3220" y="399089"/>
                  </a:lnTo>
                  <a:lnTo>
                    <a:pt x="12599" y="444817"/>
                  </a:lnTo>
                  <a:lnTo>
                    <a:pt x="27719" y="488177"/>
                  </a:lnTo>
                  <a:lnTo>
                    <a:pt x="48158" y="528751"/>
                  </a:lnTo>
                  <a:lnTo>
                    <a:pt x="73496" y="566121"/>
                  </a:lnTo>
                  <a:lnTo>
                    <a:pt x="103313" y="599867"/>
                  </a:lnTo>
                  <a:lnTo>
                    <a:pt x="137189" y="629572"/>
                  </a:lnTo>
                  <a:lnTo>
                    <a:pt x="174704" y="654817"/>
                  </a:lnTo>
                  <a:lnTo>
                    <a:pt x="215436" y="675184"/>
                  </a:lnTo>
                  <a:lnTo>
                    <a:pt x="258967" y="690253"/>
                  </a:lnTo>
                  <a:lnTo>
                    <a:pt x="304876" y="699607"/>
                  </a:lnTo>
                  <a:lnTo>
                    <a:pt x="352743" y="702826"/>
                  </a:lnTo>
                  <a:lnTo>
                    <a:pt x="352743" y="757045"/>
                  </a:lnTo>
                  <a:lnTo>
                    <a:pt x="409347" y="740646"/>
                  </a:lnTo>
                  <a:lnTo>
                    <a:pt x="460938" y="720428"/>
                  </a:lnTo>
                  <a:lnTo>
                    <a:pt x="507534" y="696587"/>
                  </a:lnTo>
                  <a:lnTo>
                    <a:pt x="549151" y="669321"/>
                  </a:lnTo>
                  <a:lnTo>
                    <a:pt x="585808" y="638824"/>
                  </a:lnTo>
                  <a:lnTo>
                    <a:pt x="617521" y="605294"/>
                  </a:lnTo>
                  <a:lnTo>
                    <a:pt x="644308" y="568927"/>
                  </a:lnTo>
                  <a:lnTo>
                    <a:pt x="666186" y="529919"/>
                  </a:lnTo>
                  <a:lnTo>
                    <a:pt x="683172" y="488468"/>
                  </a:lnTo>
                  <a:lnTo>
                    <a:pt x="695283" y="444769"/>
                  </a:lnTo>
                  <a:lnTo>
                    <a:pt x="702538" y="399018"/>
                  </a:lnTo>
                  <a:lnTo>
                    <a:pt x="704952" y="351413"/>
                  </a:lnTo>
                  <a:lnTo>
                    <a:pt x="701739" y="303787"/>
                  </a:lnTo>
                  <a:lnTo>
                    <a:pt x="692378" y="258105"/>
                  </a:lnTo>
                  <a:lnTo>
                    <a:pt x="677289" y="214786"/>
                  </a:lnTo>
                  <a:lnTo>
                    <a:pt x="656891" y="174245"/>
                  </a:lnTo>
                  <a:lnTo>
                    <a:pt x="631603" y="136900"/>
                  </a:lnTo>
                  <a:lnTo>
                    <a:pt x="601842" y="103168"/>
                  </a:lnTo>
                  <a:lnTo>
                    <a:pt x="568030" y="73466"/>
                  </a:lnTo>
                  <a:lnTo>
                    <a:pt x="530583" y="48212"/>
                  </a:lnTo>
                  <a:lnTo>
                    <a:pt x="489921" y="27822"/>
                  </a:lnTo>
                  <a:lnTo>
                    <a:pt x="446464" y="12713"/>
                  </a:lnTo>
                  <a:lnTo>
                    <a:pt x="400630" y="3304"/>
                  </a:lnTo>
                  <a:lnTo>
                    <a:pt x="352837" y="0"/>
                  </a:lnTo>
                  <a:close/>
                </a:path>
              </a:pathLst>
            </a:custGeom>
            <a:solidFill>
              <a:srgbClr val="FFFFFF"/>
            </a:solidFill>
          </p:spPr>
          <p:txBody>
            <a:bodyPr wrap="square" lIns="0" tIns="0" rIns="0" bIns="0" rtlCol="0"/>
            <a:lstStyle/>
            <a:p>
              <a:endParaRPr/>
            </a:p>
          </p:txBody>
        </p:sp>
        <p:sp>
          <p:nvSpPr>
            <p:cNvPr id="10" name="object 10"/>
            <p:cNvSpPr/>
            <p:nvPr/>
          </p:nvSpPr>
          <p:spPr>
            <a:xfrm>
              <a:off x="6136937" y="3798501"/>
              <a:ext cx="412115" cy="415290"/>
            </a:xfrm>
            <a:custGeom>
              <a:avLst/>
              <a:gdLst/>
              <a:ahLst/>
              <a:cxnLst/>
              <a:rect l="l" t="t" r="r" b="b"/>
              <a:pathLst>
                <a:path w="412115" h="415289">
                  <a:moveTo>
                    <a:pt x="220804" y="190339"/>
                  </a:moveTo>
                  <a:lnTo>
                    <a:pt x="51506" y="190339"/>
                  </a:lnTo>
                  <a:lnTo>
                    <a:pt x="31478" y="194427"/>
                  </a:lnTo>
                  <a:lnTo>
                    <a:pt x="15104" y="205565"/>
                  </a:lnTo>
                  <a:lnTo>
                    <a:pt x="4054" y="222069"/>
                  </a:lnTo>
                  <a:lnTo>
                    <a:pt x="0" y="242254"/>
                  </a:lnTo>
                  <a:lnTo>
                    <a:pt x="0" y="363381"/>
                  </a:lnTo>
                  <a:lnTo>
                    <a:pt x="4054" y="383564"/>
                  </a:lnTo>
                  <a:lnTo>
                    <a:pt x="15104" y="400065"/>
                  </a:lnTo>
                  <a:lnTo>
                    <a:pt x="31478" y="411200"/>
                  </a:lnTo>
                  <a:lnTo>
                    <a:pt x="51506" y="415285"/>
                  </a:lnTo>
                  <a:lnTo>
                    <a:pt x="230851" y="415285"/>
                  </a:lnTo>
                  <a:lnTo>
                    <a:pt x="261442" y="380679"/>
                  </a:lnTo>
                  <a:lnTo>
                    <a:pt x="42030" y="380679"/>
                  </a:lnTo>
                  <a:lnTo>
                    <a:pt x="34334" y="372931"/>
                  </a:lnTo>
                  <a:lnTo>
                    <a:pt x="34334" y="232704"/>
                  </a:lnTo>
                  <a:lnTo>
                    <a:pt x="42030" y="224946"/>
                  </a:lnTo>
                  <a:lnTo>
                    <a:pt x="305798" y="224946"/>
                  </a:lnTo>
                  <a:lnTo>
                    <a:pt x="313323" y="216611"/>
                  </a:lnTo>
                  <a:lnTo>
                    <a:pt x="266881" y="216611"/>
                  </a:lnTo>
                  <a:lnTo>
                    <a:pt x="258427" y="205869"/>
                  </a:lnTo>
                  <a:lnTo>
                    <a:pt x="247581" y="197572"/>
                  </a:lnTo>
                  <a:lnTo>
                    <a:pt x="234846" y="192224"/>
                  </a:lnTo>
                  <a:lnTo>
                    <a:pt x="220804" y="190339"/>
                  </a:lnTo>
                  <a:close/>
                </a:path>
                <a:path w="412115" h="415289">
                  <a:moveTo>
                    <a:pt x="408142" y="172706"/>
                  </a:moveTo>
                  <a:lnTo>
                    <a:pt x="364125" y="172706"/>
                  </a:lnTo>
                  <a:lnTo>
                    <a:pt x="368575" y="174455"/>
                  </a:lnTo>
                  <a:lnTo>
                    <a:pt x="372009" y="177607"/>
                  </a:lnTo>
                  <a:lnTo>
                    <a:pt x="376045" y="183155"/>
                  </a:lnTo>
                  <a:lnTo>
                    <a:pt x="377622" y="189636"/>
                  </a:lnTo>
                  <a:lnTo>
                    <a:pt x="376700" y="196250"/>
                  </a:lnTo>
                  <a:lnTo>
                    <a:pt x="373224" y="202192"/>
                  </a:lnTo>
                  <a:lnTo>
                    <a:pt x="215469" y="380679"/>
                  </a:lnTo>
                  <a:lnTo>
                    <a:pt x="261442" y="380679"/>
                  </a:lnTo>
                  <a:lnTo>
                    <a:pt x="398856" y="225228"/>
                  </a:lnTo>
                  <a:lnTo>
                    <a:pt x="409123" y="207524"/>
                  </a:lnTo>
                  <a:lnTo>
                    <a:pt x="411840" y="187843"/>
                  </a:lnTo>
                  <a:lnTo>
                    <a:pt x="408283" y="173282"/>
                  </a:lnTo>
                  <a:lnTo>
                    <a:pt x="408227" y="173052"/>
                  </a:lnTo>
                  <a:lnTo>
                    <a:pt x="408142" y="172706"/>
                  </a:lnTo>
                  <a:close/>
                </a:path>
                <a:path w="412115" h="415289">
                  <a:moveTo>
                    <a:pt x="305798" y="224946"/>
                  </a:moveTo>
                  <a:lnTo>
                    <a:pt x="220705" y="224946"/>
                  </a:lnTo>
                  <a:lnTo>
                    <a:pt x="228334" y="226503"/>
                  </a:lnTo>
                  <a:lnTo>
                    <a:pt x="234572" y="230748"/>
                  </a:lnTo>
                  <a:lnTo>
                    <a:pt x="238782" y="237036"/>
                  </a:lnTo>
                  <a:lnTo>
                    <a:pt x="240327" y="244725"/>
                  </a:lnTo>
                  <a:lnTo>
                    <a:pt x="239048" y="251705"/>
                  </a:lnTo>
                  <a:lnTo>
                    <a:pt x="235515" y="257650"/>
                  </a:lnTo>
                  <a:lnTo>
                    <a:pt x="230180" y="262022"/>
                  </a:lnTo>
                  <a:lnTo>
                    <a:pt x="223501" y="264285"/>
                  </a:lnTo>
                  <a:lnTo>
                    <a:pt x="134906" y="277038"/>
                  </a:lnTo>
                  <a:lnTo>
                    <a:pt x="139765" y="311299"/>
                  </a:lnTo>
                  <a:lnTo>
                    <a:pt x="228359" y="298545"/>
                  </a:lnTo>
                  <a:lnTo>
                    <a:pt x="264826" y="275890"/>
                  </a:lnTo>
                  <a:lnTo>
                    <a:pt x="271520" y="262913"/>
                  </a:lnTo>
                  <a:lnTo>
                    <a:pt x="305798" y="224946"/>
                  </a:lnTo>
                  <a:close/>
                </a:path>
                <a:path w="412115" h="415289">
                  <a:moveTo>
                    <a:pt x="357894" y="138487"/>
                  </a:moveTo>
                  <a:lnTo>
                    <a:pt x="322105" y="155461"/>
                  </a:lnTo>
                  <a:lnTo>
                    <a:pt x="266881" y="216611"/>
                  </a:lnTo>
                  <a:lnTo>
                    <a:pt x="313323" y="216611"/>
                  </a:lnTo>
                  <a:lnTo>
                    <a:pt x="350617" y="175303"/>
                  </a:lnTo>
                  <a:lnTo>
                    <a:pt x="354889" y="173282"/>
                  </a:lnTo>
                  <a:lnTo>
                    <a:pt x="359507" y="173052"/>
                  </a:lnTo>
                  <a:lnTo>
                    <a:pt x="364125" y="172706"/>
                  </a:lnTo>
                  <a:lnTo>
                    <a:pt x="408142" y="172706"/>
                  </a:lnTo>
                  <a:lnTo>
                    <a:pt x="377815" y="141533"/>
                  </a:lnTo>
                  <a:lnTo>
                    <a:pt x="368050" y="139060"/>
                  </a:lnTo>
                  <a:lnTo>
                    <a:pt x="357894" y="138487"/>
                  </a:lnTo>
                  <a:close/>
                </a:path>
                <a:path w="412115" h="415289">
                  <a:moveTo>
                    <a:pt x="186295" y="143555"/>
                  </a:moveTo>
                  <a:lnTo>
                    <a:pt x="88374" y="143555"/>
                  </a:lnTo>
                  <a:lnTo>
                    <a:pt x="95250" y="149703"/>
                  </a:lnTo>
                  <a:lnTo>
                    <a:pt x="102913" y="154852"/>
                  </a:lnTo>
                  <a:lnTo>
                    <a:pt x="111259" y="158947"/>
                  </a:lnTo>
                  <a:lnTo>
                    <a:pt x="120184" y="161932"/>
                  </a:lnTo>
                  <a:lnTo>
                    <a:pt x="120184" y="190339"/>
                  </a:lnTo>
                  <a:lnTo>
                    <a:pt x="154518" y="190339"/>
                  </a:lnTo>
                  <a:lnTo>
                    <a:pt x="154518" y="161932"/>
                  </a:lnTo>
                  <a:lnTo>
                    <a:pt x="163406" y="158947"/>
                  </a:lnTo>
                  <a:lnTo>
                    <a:pt x="171762" y="154852"/>
                  </a:lnTo>
                  <a:lnTo>
                    <a:pt x="179423" y="149703"/>
                  </a:lnTo>
                  <a:lnTo>
                    <a:pt x="186295" y="143555"/>
                  </a:lnTo>
                  <a:close/>
                </a:path>
                <a:path w="412115" h="415289">
                  <a:moveTo>
                    <a:pt x="64102" y="32690"/>
                  </a:moveTo>
                  <a:lnTo>
                    <a:pt x="46972" y="62657"/>
                  </a:lnTo>
                  <a:lnTo>
                    <a:pt x="71432" y="76866"/>
                  </a:lnTo>
                  <a:lnTo>
                    <a:pt x="69819" y="82730"/>
                  </a:lnTo>
                  <a:lnTo>
                    <a:pt x="68689" y="88793"/>
                  </a:lnTo>
                  <a:lnTo>
                    <a:pt x="68689" y="101557"/>
                  </a:lnTo>
                  <a:lnTo>
                    <a:pt x="69819" y="107619"/>
                  </a:lnTo>
                  <a:lnTo>
                    <a:pt x="71432" y="113483"/>
                  </a:lnTo>
                  <a:lnTo>
                    <a:pt x="46972" y="127692"/>
                  </a:lnTo>
                  <a:lnTo>
                    <a:pt x="64102" y="157660"/>
                  </a:lnTo>
                  <a:lnTo>
                    <a:pt x="88374" y="143555"/>
                  </a:lnTo>
                  <a:lnTo>
                    <a:pt x="218651" y="143555"/>
                  </a:lnTo>
                  <a:lnTo>
                    <a:pt x="226528" y="129776"/>
                  </a:lnTo>
                  <a:lnTo>
                    <a:pt x="137336" y="129776"/>
                  </a:lnTo>
                  <a:lnTo>
                    <a:pt x="123980" y="127053"/>
                  </a:lnTo>
                  <a:lnTo>
                    <a:pt x="113065" y="119631"/>
                  </a:lnTo>
                  <a:lnTo>
                    <a:pt x="105703" y="108630"/>
                  </a:lnTo>
                  <a:lnTo>
                    <a:pt x="103002" y="95169"/>
                  </a:lnTo>
                  <a:lnTo>
                    <a:pt x="105703" y="81714"/>
                  </a:lnTo>
                  <a:lnTo>
                    <a:pt x="113065" y="70712"/>
                  </a:lnTo>
                  <a:lnTo>
                    <a:pt x="123980" y="63287"/>
                  </a:lnTo>
                  <a:lnTo>
                    <a:pt x="137336" y="60563"/>
                  </a:lnTo>
                  <a:lnTo>
                    <a:pt x="226540" y="60563"/>
                  </a:lnTo>
                  <a:lnTo>
                    <a:pt x="218672" y="46794"/>
                  </a:lnTo>
                  <a:lnTo>
                    <a:pt x="88374" y="46794"/>
                  </a:lnTo>
                  <a:lnTo>
                    <a:pt x="64102" y="32690"/>
                  </a:lnTo>
                  <a:close/>
                </a:path>
                <a:path w="412115" h="415289">
                  <a:moveTo>
                    <a:pt x="218651" y="143555"/>
                  </a:moveTo>
                  <a:lnTo>
                    <a:pt x="186354" y="143555"/>
                  </a:lnTo>
                  <a:lnTo>
                    <a:pt x="210636" y="157660"/>
                  </a:lnTo>
                  <a:lnTo>
                    <a:pt x="211845" y="155461"/>
                  </a:lnTo>
                  <a:lnTo>
                    <a:pt x="218651" y="143555"/>
                  </a:lnTo>
                  <a:close/>
                </a:path>
                <a:path w="412115" h="415289">
                  <a:moveTo>
                    <a:pt x="226540" y="60563"/>
                  </a:moveTo>
                  <a:lnTo>
                    <a:pt x="137336" y="60563"/>
                  </a:lnTo>
                  <a:lnTo>
                    <a:pt x="150685" y="63287"/>
                  </a:lnTo>
                  <a:lnTo>
                    <a:pt x="161597" y="70712"/>
                  </a:lnTo>
                  <a:lnTo>
                    <a:pt x="168958" y="81714"/>
                  </a:lnTo>
                  <a:lnTo>
                    <a:pt x="171659" y="95169"/>
                  </a:lnTo>
                  <a:lnTo>
                    <a:pt x="168958" y="108630"/>
                  </a:lnTo>
                  <a:lnTo>
                    <a:pt x="161597" y="119631"/>
                  </a:lnTo>
                  <a:lnTo>
                    <a:pt x="150685" y="127053"/>
                  </a:lnTo>
                  <a:lnTo>
                    <a:pt x="137336" y="129776"/>
                  </a:lnTo>
                  <a:lnTo>
                    <a:pt x="226528" y="129776"/>
                  </a:lnTo>
                  <a:lnTo>
                    <a:pt x="227719" y="127692"/>
                  </a:lnTo>
                  <a:lnTo>
                    <a:pt x="226666" y="127053"/>
                  </a:lnTo>
                  <a:lnTo>
                    <a:pt x="203296" y="113483"/>
                  </a:lnTo>
                  <a:lnTo>
                    <a:pt x="204878" y="107619"/>
                  </a:lnTo>
                  <a:lnTo>
                    <a:pt x="206012" y="101557"/>
                  </a:lnTo>
                  <a:lnTo>
                    <a:pt x="206014" y="88793"/>
                  </a:lnTo>
                  <a:lnTo>
                    <a:pt x="204885" y="82730"/>
                  </a:lnTo>
                  <a:lnTo>
                    <a:pt x="203266" y="76866"/>
                  </a:lnTo>
                  <a:lnTo>
                    <a:pt x="227713" y="62657"/>
                  </a:lnTo>
                  <a:lnTo>
                    <a:pt x="226540" y="60563"/>
                  </a:lnTo>
                  <a:close/>
                </a:path>
                <a:path w="412115" h="415289">
                  <a:moveTo>
                    <a:pt x="154518" y="0"/>
                  </a:moveTo>
                  <a:lnTo>
                    <a:pt x="120184" y="0"/>
                  </a:lnTo>
                  <a:lnTo>
                    <a:pt x="120184" y="28417"/>
                  </a:lnTo>
                  <a:lnTo>
                    <a:pt x="111259" y="31396"/>
                  </a:lnTo>
                  <a:lnTo>
                    <a:pt x="102913" y="35489"/>
                  </a:lnTo>
                  <a:lnTo>
                    <a:pt x="95250" y="40640"/>
                  </a:lnTo>
                  <a:lnTo>
                    <a:pt x="88374" y="46794"/>
                  </a:lnTo>
                  <a:lnTo>
                    <a:pt x="186342" y="46794"/>
                  </a:lnTo>
                  <a:lnTo>
                    <a:pt x="179458" y="40640"/>
                  </a:lnTo>
                  <a:lnTo>
                    <a:pt x="171795" y="35489"/>
                  </a:lnTo>
                  <a:lnTo>
                    <a:pt x="163459" y="31396"/>
                  </a:lnTo>
                  <a:lnTo>
                    <a:pt x="154581" y="28417"/>
                  </a:lnTo>
                  <a:lnTo>
                    <a:pt x="154518" y="0"/>
                  </a:lnTo>
                  <a:close/>
                </a:path>
                <a:path w="412115" h="415289">
                  <a:moveTo>
                    <a:pt x="210612" y="32690"/>
                  </a:moveTo>
                  <a:lnTo>
                    <a:pt x="186282" y="46794"/>
                  </a:lnTo>
                  <a:lnTo>
                    <a:pt x="218672" y="46794"/>
                  </a:lnTo>
                  <a:lnTo>
                    <a:pt x="210612" y="32690"/>
                  </a:lnTo>
                  <a:close/>
                </a:path>
              </a:pathLst>
            </a:custGeom>
            <a:solidFill>
              <a:srgbClr val="1273B8"/>
            </a:solidFill>
          </p:spPr>
          <p:txBody>
            <a:bodyPr wrap="square" lIns="0" tIns="0" rIns="0" bIns="0" rtlCol="0"/>
            <a:lstStyle/>
            <a:p>
              <a:endParaRPr/>
            </a:p>
          </p:txBody>
        </p:sp>
      </p:grpSp>
      <p:grpSp>
        <p:nvGrpSpPr>
          <p:cNvPr id="11" name="object 11"/>
          <p:cNvGrpSpPr/>
          <p:nvPr/>
        </p:nvGrpSpPr>
        <p:grpSpPr>
          <a:xfrm>
            <a:off x="10313822" y="3392566"/>
            <a:ext cx="4110354" cy="3036570"/>
            <a:chOff x="10313822" y="3392566"/>
            <a:chExt cx="4110354" cy="3036570"/>
          </a:xfrm>
        </p:grpSpPr>
        <p:sp>
          <p:nvSpPr>
            <p:cNvPr id="12" name="object 12"/>
            <p:cNvSpPr/>
            <p:nvPr/>
          </p:nvSpPr>
          <p:spPr>
            <a:xfrm>
              <a:off x="10313822" y="3392566"/>
              <a:ext cx="4110354" cy="3036570"/>
            </a:xfrm>
            <a:custGeom>
              <a:avLst/>
              <a:gdLst/>
              <a:ahLst/>
              <a:cxnLst/>
              <a:rect l="l" t="t" r="r" b="b"/>
              <a:pathLst>
                <a:path w="4110355" h="3036570">
                  <a:moveTo>
                    <a:pt x="4109822" y="0"/>
                  </a:moveTo>
                  <a:lnTo>
                    <a:pt x="0" y="0"/>
                  </a:lnTo>
                  <a:lnTo>
                    <a:pt x="0" y="3036556"/>
                  </a:lnTo>
                  <a:lnTo>
                    <a:pt x="4109822" y="3036556"/>
                  </a:lnTo>
                  <a:lnTo>
                    <a:pt x="4109822" y="0"/>
                  </a:lnTo>
                  <a:close/>
                </a:path>
              </a:pathLst>
            </a:custGeom>
            <a:solidFill>
              <a:srgbClr val="94C247"/>
            </a:solidFill>
          </p:spPr>
          <p:txBody>
            <a:bodyPr wrap="square" lIns="0" tIns="0" rIns="0" bIns="0" rtlCol="0"/>
            <a:lstStyle/>
            <a:p>
              <a:endParaRPr/>
            </a:p>
          </p:txBody>
        </p:sp>
        <p:sp>
          <p:nvSpPr>
            <p:cNvPr id="13" name="object 13"/>
            <p:cNvSpPr/>
            <p:nvPr/>
          </p:nvSpPr>
          <p:spPr>
            <a:xfrm>
              <a:off x="10617129" y="3664809"/>
              <a:ext cx="705485" cy="757555"/>
            </a:xfrm>
            <a:custGeom>
              <a:avLst/>
              <a:gdLst/>
              <a:ahLst/>
              <a:cxnLst/>
              <a:rect l="l" t="t" r="r" b="b"/>
              <a:pathLst>
                <a:path w="705484" h="757554">
                  <a:moveTo>
                    <a:pt x="352837" y="0"/>
                  </a:moveTo>
                  <a:lnTo>
                    <a:pt x="304960" y="3208"/>
                  </a:lnTo>
                  <a:lnTo>
                    <a:pt x="259040" y="12552"/>
                  </a:lnTo>
                  <a:lnTo>
                    <a:pt x="215498" y="27616"/>
                  </a:lnTo>
                  <a:lnTo>
                    <a:pt x="174755" y="47978"/>
                  </a:lnTo>
                  <a:lnTo>
                    <a:pt x="137230" y="73222"/>
                  </a:lnTo>
                  <a:lnTo>
                    <a:pt x="103345" y="102927"/>
                  </a:lnTo>
                  <a:lnTo>
                    <a:pt x="73519" y="136676"/>
                  </a:lnTo>
                  <a:lnTo>
                    <a:pt x="48173" y="174049"/>
                  </a:lnTo>
                  <a:lnTo>
                    <a:pt x="27728" y="214628"/>
                  </a:lnTo>
                  <a:lnTo>
                    <a:pt x="12603" y="257994"/>
                  </a:lnTo>
                  <a:lnTo>
                    <a:pt x="3221" y="303729"/>
                  </a:lnTo>
                  <a:lnTo>
                    <a:pt x="0" y="351413"/>
                  </a:lnTo>
                  <a:lnTo>
                    <a:pt x="3220" y="399089"/>
                  </a:lnTo>
                  <a:lnTo>
                    <a:pt x="12599" y="444817"/>
                  </a:lnTo>
                  <a:lnTo>
                    <a:pt x="27719" y="488177"/>
                  </a:lnTo>
                  <a:lnTo>
                    <a:pt x="48158" y="528751"/>
                  </a:lnTo>
                  <a:lnTo>
                    <a:pt x="73496" y="566121"/>
                  </a:lnTo>
                  <a:lnTo>
                    <a:pt x="103313" y="599867"/>
                  </a:lnTo>
                  <a:lnTo>
                    <a:pt x="137189" y="629572"/>
                  </a:lnTo>
                  <a:lnTo>
                    <a:pt x="174704" y="654817"/>
                  </a:lnTo>
                  <a:lnTo>
                    <a:pt x="215436" y="675184"/>
                  </a:lnTo>
                  <a:lnTo>
                    <a:pt x="258967" y="690253"/>
                  </a:lnTo>
                  <a:lnTo>
                    <a:pt x="304876" y="699607"/>
                  </a:lnTo>
                  <a:lnTo>
                    <a:pt x="352743" y="702826"/>
                  </a:lnTo>
                  <a:lnTo>
                    <a:pt x="352743" y="757045"/>
                  </a:lnTo>
                  <a:lnTo>
                    <a:pt x="409347" y="740646"/>
                  </a:lnTo>
                  <a:lnTo>
                    <a:pt x="460938" y="720428"/>
                  </a:lnTo>
                  <a:lnTo>
                    <a:pt x="507534" y="696587"/>
                  </a:lnTo>
                  <a:lnTo>
                    <a:pt x="549151" y="669321"/>
                  </a:lnTo>
                  <a:lnTo>
                    <a:pt x="585808" y="638824"/>
                  </a:lnTo>
                  <a:lnTo>
                    <a:pt x="617521" y="605294"/>
                  </a:lnTo>
                  <a:lnTo>
                    <a:pt x="644308" y="568927"/>
                  </a:lnTo>
                  <a:lnTo>
                    <a:pt x="666186" y="529919"/>
                  </a:lnTo>
                  <a:lnTo>
                    <a:pt x="683172" y="488468"/>
                  </a:lnTo>
                  <a:lnTo>
                    <a:pt x="695283" y="444769"/>
                  </a:lnTo>
                  <a:lnTo>
                    <a:pt x="702538" y="399018"/>
                  </a:lnTo>
                  <a:lnTo>
                    <a:pt x="704952" y="351413"/>
                  </a:lnTo>
                  <a:lnTo>
                    <a:pt x="701739" y="303787"/>
                  </a:lnTo>
                  <a:lnTo>
                    <a:pt x="692378" y="258105"/>
                  </a:lnTo>
                  <a:lnTo>
                    <a:pt x="677289" y="214786"/>
                  </a:lnTo>
                  <a:lnTo>
                    <a:pt x="656891" y="174245"/>
                  </a:lnTo>
                  <a:lnTo>
                    <a:pt x="631603" y="136900"/>
                  </a:lnTo>
                  <a:lnTo>
                    <a:pt x="601842" y="103168"/>
                  </a:lnTo>
                  <a:lnTo>
                    <a:pt x="568030" y="73466"/>
                  </a:lnTo>
                  <a:lnTo>
                    <a:pt x="530583" y="48212"/>
                  </a:lnTo>
                  <a:lnTo>
                    <a:pt x="489921" y="27822"/>
                  </a:lnTo>
                  <a:lnTo>
                    <a:pt x="446464" y="12713"/>
                  </a:lnTo>
                  <a:lnTo>
                    <a:pt x="400630" y="3304"/>
                  </a:lnTo>
                  <a:lnTo>
                    <a:pt x="352837" y="0"/>
                  </a:lnTo>
                  <a:close/>
                </a:path>
              </a:pathLst>
            </a:custGeom>
            <a:solidFill>
              <a:srgbClr val="FFFFFF"/>
            </a:solidFill>
          </p:spPr>
          <p:txBody>
            <a:bodyPr wrap="square" lIns="0" tIns="0" rIns="0" bIns="0" rtlCol="0"/>
            <a:lstStyle/>
            <a:p>
              <a:endParaRPr/>
            </a:p>
          </p:txBody>
        </p:sp>
        <p:sp>
          <p:nvSpPr>
            <p:cNvPr id="14" name="object 14"/>
            <p:cNvSpPr/>
            <p:nvPr/>
          </p:nvSpPr>
          <p:spPr>
            <a:xfrm>
              <a:off x="10784678" y="3776270"/>
              <a:ext cx="432434" cy="438784"/>
            </a:xfrm>
            <a:custGeom>
              <a:avLst/>
              <a:gdLst/>
              <a:ahLst/>
              <a:cxnLst/>
              <a:rect l="l" t="t" r="r" b="b"/>
              <a:pathLst>
                <a:path w="432434" h="438785">
                  <a:moveTo>
                    <a:pt x="153199" y="0"/>
                  </a:moveTo>
                  <a:lnTo>
                    <a:pt x="135659" y="3591"/>
                  </a:lnTo>
                  <a:lnTo>
                    <a:pt x="121337" y="13385"/>
                  </a:lnTo>
                  <a:lnTo>
                    <a:pt x="111683" y="27913"/>
                  </a:lnTo>
                  <a:lnTo>
                    <a:pt x="108143" y="45705"/>
                  </a:lnTo>
                  <a:lnTo>
                    <a:pt x="111683" y="63495"/>
                  </a:lnTo>
                  <a:lnTo>
                    <a:pt x="121337" y="78019"/>
                  </a:lnTo>
                  <a:lnTo>
                    <a:pt x="135659" y="87810"/>
                  </a:lnTo>
                  <a:lnTo>
                    <a:pt x="153199" y="91400"/>
                  </a:lnTo>
                  <a:lnTo>
                    <a:pt x="170739" y="87810"/>
                  </a:lnTo>
                  <a:lnTo>
                    <a:pt x="185061" y="78019"/>
                  </a:lnTo>
                  <a:lnTo>
                    <a:pt x="194715" y="63495"/>
                  </a:lnTo>
                  <a:lnTo>
                    <a:pt x="198255" y="45705"/>
                  </a:lnTo>
                  <a:lnTo>
                    <a:pt x="194715" y="27913"/>
                  </a:lnTo>
                  <a:lnTo>
                    <a:pt x="185061" y="13385"/>
                  </a:lnTo>
                  <a:lnTo>
                    <a:pt x="170739" y="3591"/>
                  </a:lnTo>
                  <a:lnTo>
                    <a:pt x="153199" y="0"/>
                  </a:lnTo>
                  <a:close/>
                </a:path>
                <a:path w="432434" h="438785">
                  <a:moveTo>
                    <a:pt x="231731" y="201082"/>
                  </a:moveTo>
                  <a:lnTo>
                    <a:pt x="72092" y="201082"/>
                  </a:lnTo>
                  <a:lnTo>
                    <a:pt x="44054" y="206837"/>
                  </a:lnTo>
                  <a:lnTo>
                    <a:pt x="21136" y="222520"/>
                  </a:lnTo>
                  <a:lnTo>
                    <a:pt x="5673" y="245764"/>
                  </a:lnTo>
                  <a:lnTo>
                    <a:pt x="0" y="274201"/>
                  </a:lnTo>
                  <a:lnTo>
                    <a:pt x="0" y="365601"/>
                  </a:lnTo>
                  <a:lnTo>
                    <a:pt x="5673" y="394041"/>
                  </a:lnTo>
                  <a:lnTo>
                    <a:pt x="21136" y="417285"/>
                  </a:lnTo>
                  <a:lnTo>
                    <a:pt x="44054" y="432966"/>
                  </a:lnTo>
                  <a:lnTo>
                    <a:pt x="72092" y="438719"/>
                  </a:lnTo>
                  <a:lnTo>
                    <a:pt x="161586" y="438719"/>
                  </a:lnTo>
                  <a:lnTo>
                    <a:pt x="199472" y="434628"/>
                  </a:lnTo>
                  <a:lnTo>
                    <a:pt x="235317" y="422710"/>
                  </a:lnTo>
                  <a:lnTo>
                    <a:pt x="267943" y="403499"/>
                  </a:lnTo>
                  <a:lnTo>
                    <a:pt x="269438" y="402123"/>
                  </a:lnTo>
                  <a:lnTo>
                    <a:pt x="72092" y="402123"/>
                  </a:lnTo>
                  <a:lnTo>
                    <a:pt x="58076" y="399246"/>
                  </a:lnTo>
                  <a:lnTo>
                    <a:pt x="46618" y="391405"/>
                  </a:lnTo>
                  <a:lnTo>
                    <a:pt x="38887" y="379785"/>
                  </a:lnTo>
                  <a:lnTo>
                    <a:pt x="36057" y="365601"/>
                  </a:lnTo>
                  <a:lnTo>
                    <a:pt x="36051" y="274201"/>
                  </a:lnTo>
                  <a:lnTo>
                    <a:pt x="38887" y="259948"/>
                  </a:lnTo>
                  <a:lnTo>
                    <a:pt x="46618" y="248324"/>
                  </a:lnTo>
                  <a:lnTo>
                    <a:pt x="58076" y="240482"/>
                  </a:lnTo>
                  <a:lnTo>
                    <a:pt x="72092" y="237605"/>
                  </a:lnTo>
                  <a:lnTo>
                    <a:pt x="321089" y="237605"/>
                  </a:lnTo>
                  <a:lnTo>
                    <a:pt x="328940" y="228851"/>
                  </a:lnTo>
                  <a:lnTo>
                    <a:pt x="280200" y="228851"/>
                  </a:lnTo>
                  <a:lnTo>
                    <a:pt x="271333" y="217493"/>
                  </a:lnTo>
                  <a:lnTo>
                    <a:pt x="259951" y="208727"/>
                  </a:lnTo>
                  <a:lnTo>
                    <a:pt x="246577" y="203082"/>
                  </a:lnTo>
                  <a:lnTo>
                    <a:pt x="231731" y="201082"/>
                  </a:lnTo>
                  <a:close/>
                </a:path>
                <a:path w="432434" h="438785">
                  <a:moveTo>
                    <a:pt x="428530" y="182455"/>
                  </a:moveTo>
                  <a:lnTo>
                    <a:pt x="382312" y="182455"/>
                  </a:lnTo>
                  <a:lnTo>
                    <a:pt x="387003" y="184287"/>
                  </a:lnTo>
                  <a:lnTo>
                    <a:pt x="390677" y="187703"/>
                  </a:lnTo>
                  <a:lnTo>
                    <a:pt x="394826" y="193438"/>
                  </a:lnTo>
                  <a:lnTo>
                    <a:pt x="396484" y="200285"/>
                  </a:lnTo>
                  <a:lnTo>
                    <a:pt x="395576" y="206837"/>
                  </a:lnTo>
                  <a:lnTo>
                    <a:pt x="395516" y="207272"/>
                  </a:lnTo>
                  <a:lnTo>
                    <a:pt x="269258" y="353172"/>
                  </a:lnTo>
                  <a:lnTo>
                    <a:pt x="220562" y="389310"/>
                  </a:lnTo>
                  <a:lnTo>
                    <a:pt x="161586" y="402123"/>
                  </a:lnTo>
                  <a:lnTo>
                    <a:pt x="269438" y="402123"/>
                  </a:lnTo>
                  <a:lnTo>
                    <a:pt x="296168" y="377527"/>
                  </a:lnTo>
                  <a:lnTo>
                    <a:pt x="418775" y="237940"/>
                  </a:lnTo>
                  <a:lnTo>
                    <a:pt x="429563" y="219243"/>
                  </a:lnTo>
                  <a:lnTo>
                    <a:pt x="432414" y="198452"/>
                  </a:lnTo>
                  <a:lnTo>
                    <a:pt x="428672" y="183041"/>
                  </a:lnTo>
                  <a:lnTo>
                    <a:pt x="428614" y="182800"/>
                  </a:lnTo>
                  <a:lnTo>
                    <a:pt x="428530" y="182455"/>
                  </a:lnTo>
                  <a:close/>
                </a:path>
                <a:path w="432434" h="438785">
                  <a:moveTo>
                    <a:pt x="321089" y="237605"/>
                  </a:moveTo>
                  <a:lnTo>
                    <a:pt x="231731" y="237605"/>
                  </a:lnTo>
                  <a:lnTo>
                    <a:pt x="239737" y="239251"/>
                  </a:lnTo>
                  <a:lnTo>
                    <a:pt x="246285" y="243736"/>
                  </a:lnTo>
                  <a:lnTo>
                    <a:pt x="250705" y="250380"/>
                  </a:lnTo>
                  <a:lnTo>
                    <a:pt x="252327" y="258505"/>
                  </a:lnTo>
                  <a:lnTo>
                    <a:pt x="250986" y="265885"/>
                  </a:lnTo>
                  <a:lnTo>
                    <a:pt x="247280" y="272163"/>
                  </a:lnTo>
                  <a:lnTo>
                    <a:pt x="241681" y="276774"/>
                  </a:lnTo>
                  <a:lnTo>
                    <a:pt x="234663" y="279153"/>
                  </a:lnTo>
                  <a:lnTo>
                    <a:pt x="141650" y="292629"/>
                  </a:lnTo>
                  <a:lnTo>
                    <a:pt x="134899" y="295057"/>
                  </a:lnTo>
                  <a:lnTo>
                    <a:pt x="129772" y="299759"/>
                  </a:lnTo>
                  <a:lnTo>
                    <a:pt x="126759" y="306069"/>
                  </a:lnTo>
                  <a:lnTo>
                    <a:pt x="126352" y="313320"/>
                  </a:lnTo>
                  <a:lnTo>
                    <a:pt x="128735" y="320155"/>
                  </a:lnTo>
                  <a:lnTo>
                    <a:pt x="133354" y="325340"/>
                  </a:lnTo>
                  <a:lnTo>
                    <a:pt x="139571" y="328398"/>
                  </a:lnTo>
                  <a:lnTo>
                    <a:pt x="146749" y="328848"/>
                  </a:lnTo>
                  <a:lnTo>
                    <a:pt x="239772" y="315372"/>
                  </a:lnTo>
                  <a:lnTo>
                    <a:pt x="254807" y="310950"/>
                  </a:lnTo>
                  <a:lnTo>
                    <a:pt x="267762" y="302746"/>
                  </a:lnTo>
                  <a:lnTo>
                    <a:pt x="278049" y="291449"/>
                  </a:lnTo>
                  <a:lnTo>
                    <a:pt x="285080" y="277750"/>
                  </a:lnTo>
                  <a:lnTo>
                    <a:pt x="321089" y="237605"/>
                  </a:lnTo>
                  <a:close/>
                </a:path>
                <a:path w="432434" h="438785">
                  <a:moveTo>
                    <a:pt x="375758" y="146320"/>
                  </a:moveTo>
                  <a:lnTo>
                    <a:pt x="338178" y="164246"/>
                  </a:lnTo>
                  <a:lnTo>
                    <a:pt x="280200" y="228851"/>
                  </a:lnTo>
                  <a:lnTo>
                    <a:pt x="328940" y="228851"/>
                  </a:lnTo>
                  <a:lnTo>
                    <a:pt x="368114" y="185177"/>
                  </a:lnTo>
                  <a:lnTo>
                    <a:pt x="372606" y="183041"/>
                  </a:lnTo>
                  <a:lnTo>
                    <a:pt x="377464" y="182800"/>
                  </a:lnTo>
                  <a:lnTo>
                    <a:pt x="382312" y="182455"/>
                  </a:lnTo>
                  <a:lnTo>
                    <a:pt x="428530" y="182455"/>
                  </a:lnTo>
                  <a:lnTo>
                    <a:pt x="396637" y="149536"/>
                  </a:lnTo>
                  <a:lnTo>
                    <a:pt x="386538" y="146961"/>
                  </a:lnTo>
                  <a:lnTo>
                    <a:pt x="387060" y="146961"/>
                  </a:lnTo>
                  <a:lnTo>
                    <a:pt x="375758" y="146320"/>
                  </a:lnTo>
                  <a:close/>
                </a:path>
                <a:path w="432434" h="438785">
                  <a:moveTo>
                    <a:pt x="153199" y="109682"/>
                  </a:moveTo>
                  <a:lnTo>
                    <a:pt x="112158" y="118190"/>
                  </a:lnTo>
                  <a:lnTo>
                    <a:pt x="77212" y="142623"/>
                  </a:lnTo>
                  <a:lnTo>
                    <a:pt x="72093" y="155620"/>
                  </a:lnTo>
                  <a:lnTo>
                    <a:pt x="73500" y="162478"/>
                  </a:lnTo>
                  <a:lnTo>
                    <a:pt x="77536" y="168476"/>
                  </a:lnTo>
                  <a:lnTo>
                    <a:pt x="83545" y="172413"/>
                  </a:lnTo>
                  <a:lnTo>
                    <a:pt x="90349" y="173670"/>
                  </a:lnTo>
                  <a:lnTo>
                    <a:pt x="97108" y="172244"/>
                  </a:lnTo>
                  <a:lnTo>
                    <a:pt x="103023" y="168141"/>
                  </a:lnTo>
                  <a:lnTo>
                    <a:pt x="126351" y="152256"/>
                  </a:lnTo>
                  <a:lnTo>
                    <a:pt x="153207" y="146961"/>
                  </a:lnTo>
                  <a:lnTo>
                    <a:pt x="231949" y="146961"/>
                  </a:lnTo>
                  <a:lnTo>
                    <a:pt x="229186" y="142623"/>
                  </a:lnTo>
                  <a:lnTo>
                    <a:pt x="212707" y="128518"/>
                  </a:lnTo>
                  <a:lnTo>
                    <a:pt x="194240" y="118190"/>
                  </a:lnTo>
                  <a:lnTo>
                    <a:pt x="174248" y="111843"/>
                  </a:lnTo>
                  <a:lnTo>
                    <a:pt x="153199" y="109682"/>
                  </a:lnTo>
                  <a:close/>
                </a:path>
                <a:path w="432434" h="438785">
                  <a:moveTo>
                    <a:pt x="231949" y="146961"/>
                  </a:moveTo>
                  <a:lnTo>
                    <a:pt x="153207" y="146961"/>
                  </a:lnTo>
                  <a:lnTo>
                    <a:pt x="180059" y="152256"/>
                  </a:lnTo>
                  <a:lnTo>
                    <a:pt x="203376" y="168141"/>
                  </a:lnTo>
                  <a:lnTo>
                    <a:pt x="207026" y="171931"/>
                  </a:lnTo>
                  <a:lnTo>
                    <a:pt x="207206" y="171931"/>
                  </a:lnTo>
                  <a:lnTo>
                    <a:pt x="211595" y="173670"/>
                  </a:lnTo>
                  <a:lnTo>
                    <a:pt x="220830" y="173670"/>
                  </a:lnTo>
                  <a:lnTo>
                    <a:pt x="225364" y="171931"/>
                  </a:lnTo>
                  <a:lnTo>
                    <a:pt x="228862" y="168476"/>
                  </a:lnTo>
                  <a:lnTo>
                    <a:pt x="232899" y="162478"/>
                  </a:lnTo>
                  <a:lnTo>
                    <a:pt x="234304" y="155620"/>
                  </a:lnTo>
                  <a:lnTo>
                    <a:pt x="233070" y="148727"/>
                  </a:lnTo>
                  <a:lnTo>
                    <a:pt x="231949" y="146961"/>
                  </a:lnTo>
                  <a:close/>
                </a:path>
              </a:pathLst>
            </a:custGeom>
            <a:solidFill>
              <a:srgbClr val="94C247"/>
            </a:solidFill>
          </p:spPr>
          <p:txBody>
            <a:bodyPr wrap="square" lIns="0" tIns="0" rIns="0" bIns="0" rtlCol="0"/>
            <a:lstStyle/>
            <a:p>
              <a:endParaRPr/>
            </a:p>
          </p:txBody>
        </p:sp>
      </p:grpSp>
      <p:grpSp>
        <p:nvGrpSpPr>
          <p:cNvPr id="15" name="object 15"/>
          <p:cNvGrpSpPr/>
          <p:nvPr/>
        </p:nvGrpSpPr>
        <p:grpSpPr>
          <a:xfrm>
            <a:off x="14947188" y="3392566"/>
            <a:ext cx="4110354" cy="3036570"/>
            <a:chOff x="14947188" y="3392566"/>
            <a:chExt cx="4110354" cy="3036570"/>
          </a:xfrm>
        </p:grpSpPr>
        <p:sp>
          <p:nvSpPr>
            <p:cNvPr id="16" name="object 16"/>
            <p:cNvSpPr/>
            <p:nvPr/>
          </p:nvSpPr>
          <p:spPr>
            <a:xfrm>
              <a:off x="14947188" y="3392566"/>
              <a:ext cx="4110354" cy="3036570"/>
            </a:xfrm>
            <a:custGeom>
              <a:avLst/>
              <a:gdLst/>
              <a:ahLst/>
              <a:cxnLst/>
              <a:rect l="l" t="t" r="r" b="b"/>
              <a:pathLst>
                <a:path w="4110355" h="3036570">
                  <a:moveTo>
                    <a:pt x="4109822" y="0"/>
                  </a:moveTo>
                  <a:lnTo>
                    <a:pt x="0" y="0"/>
                  </a:lnTo>
                  <a:lnTo>
                    <a:pt x="0" y="3036556"/>
                  </a:lnTo>
                  <a:lnTo>
                    <a:pt x="4109822" y="3036556"/>
                  </a:lnTo>
                  <a:lnTo>
                    <a:pt x="4109822" y="0"/>
                  </a:lnTo>
                  <a:close/>
                </a:path>
              </a:pathLst>
            </a:custGeom>
            <a:solidFill>
              <a:srgbClr val="50B796"/>
            </a:solidFill>
          </p:spPr>
          <p:txBody>
            <a:bodyPr wrap="square" lIns="0" tIns="0" rIns="0" bIns="0" rtlCol="0"/>
            <a:lstStyle/>
            <a:p>
              <a:endParaRPr/>
            </a:p>
          </p:txBody>
        </p:sp>
        <p:sp>
          <p:nvSpPr>
            <p:cNvPr id="17" name="object 17"/>
            <p:cNvSpPr/>
            <p:nvPr/>
          </p:nvSpPr>
          <p:spPr>
            <a:xfrm>
              <a:off x="15276632" y="3664809"/>
              <a:ext cx="705485" cy="757555"/>
            </a:xfrm>
            <a:custGeom>
              <a:avLst/>
              <a:gdLst/>
              <a:ahLst/>
              <a:cxnLst/>
              <a:rect l="l" t="t" r="r" b="b"/>
              <a:pathLst>
                <a:path w="705484" h="757554">
                  <a:moveTo>
                    <a:pt x="352837" y="0"/>
                  </a:moveTo>
                  <a:lnTo>
                    <a:pt x="304960" y="3208"/>
                  </a:lnTo>
                  <a:lnTo>
                    <a:pt x="259040" y="12552"/>
                  </a:lnTo>
                  <a:lnTo>
                    <a:pt x="215498" y="27616"/>
                  </a:lnTo>
                  <a:lnTo>
                    <a:pt x="174755" y="47978"/>
                  </a:lnTo>
                  <a:lnTo>
                    <a:pt x="137230" y="73222"/>
                  </a:lnTo>
                  <a:lnTo>
                    <a:pt x="103345" y="102927"/>
                  </a:lnTo>
                  <a:lnTo>
                    <a:pt x="73519" y="136676"/>
                  </a:lnTo>
                  <a:lnTo>
                    <a:pt x="48173" y="174049"/>
                  </a:lnTo>
                  <a:lnTo>
                    <a:pt x="27728" y="214628"/>
                  </a:lnTo>
                  <a:lnTo>
                    <a:pt x="12603" y="257994"/>
                  </a:lnTo>
                  <a:lnTo>
                    <a:pt x="3221" y="303729"/>
                  </a:lnTo>
                  <a:lnTo>
                    <a:pt x="0" y="351413"/>
                  </a:lnTo>
                  <a:lnTo>
                    <a:pt x="3220" y="399089"/>
                  </a:lnTo>
                  <a:lnTo>
                    <a:pt x="12599" y="444817"/>
                  </a:lnTo>
                  <a:lnTo>
                    <a:pt x="27719" y="488177"/>
                  </a:lnTo>
                  <a:lnTo>
                    <a:pt x="48158" y="528751"/>
                  </a:lnTo>
                  <a:lnTo>
                    <a:pt x="73496" y="566121"/>
                  </a:lnTo>
                  <a:lnTo>
                    <a:pt x="103313" y="599867"/>
                  </a:lnTo>
                  <a:lnTo>
                    <a:pt x="137189" y="629572"/>
                  </a:lnTo>
                  <a:lnTo>
                    <a:pt x="174704" y="654817"/>
                  </a:lnTo>
                  <a:lnTo>
                    <a:pt x="215436" y="675184"/>
                  </a:lnTo>
                  <a:lnTo>
                    <a:pt x="258967" y="690253"/>
                  </a:lnTo>
                  <a:lnTo>
                    <a:pt x="304876" y="699607"/>
                  </a:lnTo>
                  <a:lnTo>
                    <a:pt x="352743" y="702826"/>
                  </a:lnTo>
                  <a:lnTo>
                    <a:pt x="352743" y="757045"/>
                  </a:lnTo>
                  <a:lnTo>
                    <a:pt x="409347" y="740646"/>
                  </a:lnTo>
                  <a:lnTo>
                    <a:pt x="460938" y="720428"/>
                  </a:lnTo>
                  <a:lnTo>
                    <a:pt x="507534" y="696587"/>
                  </a:lnTo>
                  <a:lnTo>
                    <a:pt x="549151" y="669321"/>
                  </a:lnTo>
                  <a:lnTo>
                    <a:pt x="585808" y="638824"/>
                  </a:lnTo>
                  <a:lnTo>
                    <a:pt x="617521" y="605294"/>
                  </a:lnTo>
                  <a:lnTo>
                    <a:pt x="644308" y="568927"/>
                  </a:lnTo>
                  <a:lnTo>
                    <a:pt x="666186" y="529919"/>
                  </a:lnTo>
                  <a:lnTo>
                    <a:pt x="683172" y="488468"/>
                  </a:lnTo>
                  <a:lnTo>
                    <a:pt x="695283" y="444769"/>
                  </a:lnTo>
                  <a:lnTo>
                    <a:pt x="702538" y="399018"/>
                  </a:lnTo>
                  <a:lnTo>
                    <a:pt x="704952" y="351413"/>
                  </a:lnTo>
                  <a:lnTo>
                    <a:pt x="701739" y="303787"/>
                  </a:lnTo>
                  <a:lnTo>
                    <a:pt x="692378" y="258105"/>
                  </a:lnTo>
                  <a:lnTo>
                    <a:pt x="677289" y="214786"/>
                  </a:lnTo>
                  <a:lnTo>
                    <a:pt x="656891" y="174245"/>
                  </a:lnTo>
                  <a:lnTo>
                    <a:pt x="631603" y="136900"/>
                  </a:lnTo>
                  <a:lnTo>
                    <a:pt x="601842" y="103168"/>
                  </a:lnTo>
                  <a:lnTo>
                    <a:pt x="568030" y="73466"/>
                  </a:lnTo>
                  <a:lnTo>
                    <a:pt x="530583" y="48212"/>
                  </a:lnTo>
                  <a:lnTo>
                    <a:pt x="489921" y="27822"/>
                  </a:lnTo>
                  <a:lnTo>
                    <a:pt x="446464" y="12713"/>
                  </a:lnTo>
                  <a:lnTo>
                    <a:pt x="400630" y="3304"/>
                  </a:lnTo>
                  <a:lnTo>
                    <a:pt x="352837" y="0"/>
                  </a:lnTo>
                  <a:close/>
                </a:path>
              </a:pathLst>
            </a:custGeom>
            <a:solidFill>
              <a:srgbClr val="FFFFFF"/>
            </a:solidFill>
          </p:spPr>
          <p:txBody>
            <a:bodyPr wrap="square" lIns="0" tIns="0" rIns="0" bIns="0" rtlCol="0"/>
            <a:lstStyle/>
            <a:p>
              <a:endParaRPr/>
            </a:p>
          </p:txBody>
        </p:sp>
        <p:sp>
          <p:nvSpPr>
            <p:cNvPr id="18" name="object 18"/>
            <p:cNvSpPr/>
            <p:nvPr/>
          </p:nvSpPr>
          <p:spPr>
            <a:xfrm>
              <a:off x="15410325" y="3808943"/>
              <a:ext cx="448945" cy="435609"/>
            </a:xfrm>
            <a:custGeom>
              <a:avLst/>
              <a:gdLst/>
              <a:ahLst/>
              <a:cxnLst/>
              <a:rect l="l" t="t" r="r" b="b"/>
              <a:pathLst>
                <a:path w="448944" h="435610">
                  <a:moveTo>
                    <a:pt x="326942" y="0"/>
                  </a:moveTo>
                  <a:lnTo>
                    <a:pt x="260045" y="14886"/>
                  </a:lnTo>
                  <a:lnTo>
                    <a:pt x="220014" y="43956"/>
                  </a:lnTo>
                  <a:lnTo>
                    <a:pt x="147985" y="114645"/>
                  </a:lnTo>
                  <a:lnTo>
                    <a:pt x="130835" y="152797"/>
                  </a:lnTo>
                  <a:lnTo>
                    <a:pt x="132234" y="173498"/>
                  </a:lnTo>
                  <a:lnTo>
                    <a:pt x="158605" y="209629"/>
                  </a:lnTo>
                  <a:lnTo>
                    <a:pt x="181669" y="217134"/>
                  </a:lnTo>
                  <a:lnTo>
                    <a:pt x="193901" y="216771"/>
                  </a:lnTo>
                  <a:lnTo>
                    <a:pt x="205550" y="213722"/>
                  </a:lnTo>
                  <a:lnTo>
                    <a:pt x="216227" y="208163"/>
                  </a:lnTo>
                  <a:lnTo>
                    <a:pt x="225542" y="200266"/>
                  </a:lnTo>
                  <a:lnTo>
                    <a:pt x="253008" y="172465"/>
                  </a:lnTo>
                  <a:lnTo>
                    <a:pt x="344157" y="257049"/>
                  </a:lnTo>
                  <a:lnTo>
                    <a:pt x="348496" y="262632"/>
                  </a:lnTo>
                  <a:lnTo>
                    <a:pt x="350849" y="269091"/>
                  </a:lnTo>
                  <a:lnTo>
                    <a:pt x="351076" y="275691"/>
                  </a:lnTo>
                  <a:lnTo>
                    <a:pt x="349036" y="281698"/>
                  </a:lnTo>
                  <a:lnTo>
                    <a:pt x="346209" y="286483"/>
                  </a:lnTo>
                  <a:lnTo>
                    <a:pt x="341822" y="289561"/>
                  </a:lnTo>
                  <a:lnTo>
                    <a:pt x="331675" y="291184"/>
                  </a:lnTo>
                  <a:lnTo>
                    <a:pt x="326555" y="289561"/>
                  </a:lnTo>
                  <a:lnTo>
                    <a:pt x="252903" y="220296"/>
                  </a:lnTo>
                  <a:lnTo>
                    <a:pt x="246510" y="216357"/>
                  </a:lnTo>
                  <a:lnTo>
                    <a:pt x="221820" y="236072"/>
                  </a:lnTo>
                  <a:lnTo>
                    <a:pt x="223544" y="243406"/>
                  </a:lnTo>
                  <a:lnTo>
                    <a:pt x="227940" y="249699"/>
                  </a:lnTo>
                  <a:lnTo>
                    <a:pt x="294451" y="313372"/>
                  </a:lnTo>
                  <a:lnTo>
                    <a:pt x="298792" y="318955"/>
                  </a:lnTo>
                  <a:lnTo>
                    <a:pt x="301147" y="325414"/>
                  </a:lnTo>
                  <a:lnTo>
                    <a:pt x="301375" y="332014"/>
                  </a:lnTo>
                  <a:lnTo>
                    <a:pt x="299331" y="338021"/>
                  </a:lnTo>
                  <a:lnTo>
                    <a:pt x="296514" y="342806"/>
                  </a:lnTo>
                  <a:lnTo>
                    <a:pt x="292116" y="345884"/>
                  </a:lnTo>
                  <a:lnTo>
                    <a:pt x="282033" y="347507"/>
                  </a:lnTo>
                  <a:lnTo>
                    <a:pt x="276850" y="345884"/>
                  </a:lnTo>
                  <a:lnTo>
                    <a:pt x="273509" y="342806"/>
                  </a:lnTo>
                  <a:lnTo>
                    <a:pt x="203962" y="273384"/>
                  </a:lnTo>
                  <a:lnTo>
                    <a:pt x="197677" y="269244"/>
                  </a:lnTo>
                  <a:lnTo>
                    <a:pt x="172456" y="288270"/>
                  </a:lnTo>
                  <a:lnTo>
                    <a:pt x="174006" y="295658"/>
                  </a:lnTo>
                  <a:lnTo>
                    <a:pt x="178256" y="302074"/>
                  </a:lnTo>
                  <a:lnTo>
                    <a:pt x="238181" y="362303"/>
                  </a:lnTo>
                  <a:lnTo>
                    <a:pt x="242515" y="367879"/>
                  </a:lnTo>
                  <a:lnTo>
                    <a:pt x="244868" y="374335"/>
                  </a:lnTo>
                  <a:lnTo>
                    <a:pt x="245094" y="380934"/>
                  </a:lnTo>
                  <a:lnTo>
                    <a:pt x="243050" y="386941"/>
                  </a:lnTo>
                  <a:lnTo>
                    <a:pt x="240233" y="391747"/>
                  </a:lnTo>
                  <a:lnTo>
                    <a:pt x="235846" y="394804"/>
                  </a:lnTo>
                  <a:lnTo>
                    <a:pt x="225678" y="396364"/>
                  </a:lnTo>
                  <a:lnTo>
                    <a:pt x="220579" y="394783"/>
                  </a:lnTo>
                  <a:lnTo>
                    <a:pt x="159084" y="336565"/>
                  </a:lnTo>
                  <a:lnTo>
                    <a:pt x="116275" y="292215"/>
                  </a:lnTo>
                  <a:lnTo>
                    <a:pt x="82316" y="249594"/>
                  </a:lnTo>
                  <a:lnTo>
                    <a:pt x="57589" y="209326"/>
                  </a:lnTo>
                  <a:lnTo>
                    <a:pt x="42473" y="172031"/>
                  </a:lnTo>
                  <a:lnTo>
                    <a:pt x="37349" y="138330"/>
                  </a:lnTo>
                  <a:lnTo>
                    <a:pt x="44079" y="100309"/>
                  </a:lnTo>
                  <a:lnTo>
                    <a:pt x="62301" y="68863"/>
                  </a:lnTo>
                  <a:lnTo>
                    <a:pt x="89068" y="47454"/>
                  </a:lnTo>
                  <a:lnTo>
                    <a:pt x="121430" y="39548"/>
                  </a:lnTo>
                  <a:lnTo>
                    <a:pt x="129116" y="39962"/>
                  </a:lnTo>
                  <a:lnTo>
                    <a:pt x="136688" y="41201"/>
                  </a:lnTo>
                  <a:lnTo>
                    <a:pt x="144120" y="43263"/>
                  </a:lnTo>
                  <a:lnTo>
                    <a:pt x="151388" y="46145"/>
                  </a:lnTo>
                  <a:lnTo>
                    <a:pt x="158638" y="47766"/>
                  </a:lnTo>
                  <a:lnTo>
                    <a:pt x="166235" y="9894"/>
                  </a:lnTo>
                  <a:lnTo>
                    <a:pt x="121451" y="20"/>
                  </a:lnTo>
                  <a:lnTo>
                    <a:pt x="74221" y="10904"/>
                  </a:lnTo>
                  <a:lnTo>
                    <a:pt x="35611" y="40568"/>
                  </a:lnTo>
                  <a:lnTo>
                    <a:pt x="9558" y="84530"/>
                  </a:lnTo>
                  <a:lnTo>
                    <a:pt x="0" y="138309"/>
                  </a:lnTo>
                  <a:lnTo>
                    <a:pt x="5682" y="179651"/>
                  </a:lnTo>
                  <a:lnTo>
                    <a:pt x="21163" y="220856"/>
                  </a:lnTo>
                  <a:lnTo>
                    <a:pt x="44092" y="261005"/>
                  </a:lnTo>
                  <a:lnTo>
                    <a:pt x="72121" y="299176"/>
                  </a:lnTo>
                  <a:lnTo>
                    <a:pt x="102900" y="334449"/>
                  </a:lnTo>
                  <a:lnTo>
                    <a:pt x="134079" y="365905"/>
                  </a:lnTo>
                  <a:lnTo>
                    <a:pt x="192077" y="420898"/>
                  </a:lnTo>
                  <a:lnTo>
                    <a:pt x="228160" y="435285"/>
                  </a:lnTo>
                  <a:lnTo>
                    <a:pt x="244375" y="433048"/>
                  </a:lnTo>
                  <a:lnTo>
                    <a:pt x="274724" y="407882"/>
                  </a:lnTo>
                  <a:lnTo>
                    <a:pt x="282106" y="386333"/>
                  </a:lnTo>
                  <a:lnTo>
                    <a:pt x="285541" y="386511"/>
                  </a:lnTo>
                  <a:lnTo>
                    <a:pt x="323592" y="368958"/>
                  </a:lnTo>
                  <a:lnTo>
                    <a:pt x="338911" y="329843"/>
                  </a:lnTo>
                  <a:lnTo>
                    <a:pt x="342136" y="329455"/>
                  </a:lnTo>
                  <a:lnTo>
                    <a:pt x="380721" y="302660"/>
                  </a:lnTo>
                  <a:lnTo>
                    <a:pt x="387812" y="263370"/>
                  </a:lnTo>
                  <a:lnTo>
                    <a:pt x="381413" y="243928"/>
                  </a:lnTo>
                  <a:lnTo>
                    <a:pt x="368815" y="227354"/>
                  </a:lnTo>
                  <a:lnTo>
                    <a:pt x="280127" y="145042"/>
                  </a:lnTo>
                  <a:lnTo>
                    <a:pt x="303257" y="121640"/>
                  </a:lnTo>
                  <a:lnTo>
                    <a:pt x="307497" y="115197"/>
                  </a:lnTo>
                  <a:lnTo>
                    <a:pt x="309019" y="107793"/>
                  </a:lnTo>
                  <a:lnTo>
                    <a:pt x="307804" y="100329"/>
                  </a:lnTo>
                  <a:lnTo>
                    <a:pt x="303833" y="93703"/>
                  </a:lnTo>
                  <a:lnTo>
                    <a:pt x="297729" y="89222"/>
                  </a:lnTo>
                  <a:lnTo>
                    <a:pt x="290718" y="87615"/>
                  </a:lnTo>
                  <a:lnTo>
                    <a:pt x="283660" y="88897"/>
                  </a:lnTo>
                  <a:lnTo>
                    <a:pt x="277415" y="93086"/>
                  </a:lnTo>
                  <a:lnTo>
                    <a:pt x="199438" y="172015"/>
                  </a:lnTo>
                  <a:lnTo>
                    <a:pt x="195575" y="176141"/>
                  </a:lnTo>
                  <a:lnTo>
                    <a:pt x="190235" y="178277"/>
                  </a:lnTo>
                  <a:lnTo>
                    <a:pt x="168039" y="156047"/>
                  </a:lnTo>
                  <a:lnTo>
                    <a:pt x="169975" y="149108"/>
                  </a:lnTo>
                  <a:lnTo>
                    <a:pt x="245406" y="72992"/>
                  </a:lnTo>
                  <a:lnTo>
                    <a:pt x="276547" y="50417"/>
                  </a:lnTo>
                  <a:lnTo>
                    <a:pt x="326984" y="39527"/>
                  </a:lnTo>
                  <a:lnTo>
                    <a:pt x="359347" y="47433"/>
                  </a:lnTo>
                  <a:lnTo>
                    <a:pt x="386113" y="68842"/>
                  </a:lnTo>
                  <a:lnTo>
                    <a:pt x="404336" y="100288"/>
                  </a:lnTo>
                  <a:lnTo>
                    <a:pt x="411066" y="138309"/>
                  </a:lnTo>
                  <a:lnTo>
                    <a:pt x="410357" y="150363"/>
                  </a:lnTo>
                  <a:lnTo>
                    <a:pt x="408238" y="162997"/>
                  </a:lnTo>
                  <a:lnTo>
                    <a:pt x="404722" y="176170"/>
                  </a:lnTo>
                  <a:lnTo>
                    <a:pt x="399820" y="189837"/>
                  </a:lnTo>
                  <a:lnTo>
                    <a:pt x="398314" y="197519"/>
                  </a:lnTo>
                  <a:lnTo>
                    <a:pt x="414563" y="217354"/>
                  </a:lnTo>
                  <a:lnTo>
                    <a:pt x="424280" y="217354"/>
                  </a:lnTo>
                  <a:lnTo>
                    <a:pt x="444862" y="170905"/>
                  </a:lnTo>
                  <a:lnTo>
                    <a:pt x="448394" y="138288"/>
                  </a:lnTo>
                  <a:lnTo>
                    <a:pt x="438835" y="84509"/>
                  </a:lnTo>
                  <a:lnTo>
                    <a:pt x="412783" y="40547"/>
                  </a:lnTo>
                  <a:lnTo>
                    <a:pt x="374173" y="10883"/>
                  </a:lnTo>
                  <a:lnTo>
                    <a:pt x="326942" y="0"/>
                  </a:lnTo>
                  <a:close/>
                </a:path>
              </a:pathLst>
            </a:custGeom>
            <a:solidFill>
              <a:srgbClr val="50B796"/>
            </a:solidFill>
          </p:spPr>
          <p:txBody>
            <a:bodyPr wrap="square" lIns="0" tIns="0" rIns="0" bIns="0" rtlCol="0"/>
            <a:lstStyle/>
            <a:p>
              <a:endParaRPr/>
            </a:p>
          </p:txBody>
        </p:sp>
      </p:grpSp>
      <p:sp>
        <p:nvSpPr>
          <p:cNvPr id="19" name="object 19"/>
          <p:cNvSpPr txBox="1"/>
          <p:nvPr/>
        </p:nvSpPr>
        <p:spPr>
          <a:xfrm>
            <a:off x="1047088" y="3392566"/>
            <a:ext cx="4110354" cy="3036570"/>
          </a:xfrm>
          <a:prstGeom prst="rect">
            <a:avLst/>
          </a:prstGeom>
        </p:spPr>
        <p:txBody>
          <a:bodyPr vert="horz" wrap="square" lIns="0" tIns="8255" rIns="0" bIns="0" rtlCol="0">
            <a:spAutoFit/>
          </a:bodyPr>
          <a:lstStyle/>
          <a:p>
            <a:pPr>
              <a:lnSpc>
                <a:spcPct val="100000"/>
              </a:lnSpc>
              <a:spcBef>
                <a:spcPts val="65"/>
              </a:spcBef>
            </a:pPr>
            <a:endParaRPr sz="2650">
              <a:latin typeface="Times New Roman"/>
              <a:cs typeface="Times New Roman"/>
            </a:endParaRPr>
          </a:p>
          <a:p>
            <a:pPr marL="1228090">
              <a:lnSpc>
                <a:spcPct val="100000"/>
              </a:lnSpc>
            </a:pPr>
            <a:r>
              <a:rPr sz="2650" b="1" spc="-10" dirty="0">
                <a:solidFill>
                  <a:srgbClr val="FFFFFF"/>
                </a:solidFill>
                <a:latin typeface="Helvetica"/>
                <a:cs typeface="Helvetica"/>
              </a:rPr>
              <a:t>ATTRACT</a:t>
            </a:r>
            <a:endParaRPr sz="2650">
              <a:latin typeface="Helvetica"/>
              <a:cs typeface="Helvetica"/>
            </a:endParaRPr>
          </a:p>
          <a:p>
            <a:pPr marL="302260" marR="381000">
              <a:lnSpc>
                <a:spcPct val="101499"/>
              </a:lnSpc>
              <a:spcBef>
                <a:spcPts val="3120"/>
              </a:spcBef>
            </a:pPr>
            <a:r>
              <a:rPr sz="1300" dirty="0">
                <a:solidFill>
                  <a:srgbClr val="FFFFFF"/>
                </a:solidFill>
                <a:latin typeface="Helvetica"/>
                <a:cs typeface="Helvetica"/>
              </a:rPr>
              <a:t>Create</a:t>
            </a:r>
            <a:r>
              <a:rPr sz="1300" spc="25" dirty="0">
                <a:solidFill>
                  <a:srgbClr val="FFFFFF"/>
                </a:solidFill>
                <a:latin typeface="Helvetica"/>
                <a:cs typeface="Helvetica"/>
              </a:rPr>
              <a:t> </a:t>
            </a:r>
            <a:r>
              <a:rPr sz="1300" dirty="0">
                <a:solidFill>
                  <a:srgbClr val="FFFFFF"/>
                </a:solidFill>
                <a:latin typeface="Helvetica"/>
                <a:cs typeface="Helvetica"/>
              </a:rPr>
              <a:t>a</a:t>
            </a:r>
            <a:r>
              <a:rPr sz="1300" spc="25" dirty="0">
                <a:solidFill>
                  <a:srgbClr val="FFFFFF"/>
                </a:solidFill>
                <a:latin typeface="Helvetica"/>
                <a:cs typeface="Helvetica"/>
              </a:rPr>
              <a:t> </a:t>
            </a:r>
            <a:r>
              <a:rPr sz="1300" dirty="0">
                <a:solidFill>
                  <a:srgbClr val="FFFFFF"/>
                </a:solidFill>
                <a:latin typeface="Helvetica"/>
                <a:cs typeface="Helvetica"/>
              </a:rPr>
              <a:t>dynamic,</a:t>
            </a:r>
            <a:r>
              <a:rPr sz="1300" spc="25" dirty="0">
                <a:solidFill>
                  <a:srgbClr val="FFFFFF"/>
                </a:solidFill>
                <a:latin typeface="Helvetica"/>
                <a:cs typeface="Helvetica"/>
              </a:rPr>
              <a:t> </a:t>
            </a:r>
            <a:r>
              <a:rPr sz="1300" dirty="0">
                <a:solidFill>
                  <a:srgbClr val="FFFFFF"/>
                </a:solidFill>
                <a:latin typeface="Helvetica"/>
                <a:cs typeface="Helvetica"/>
              </a:rPr>
              <a:t>inclusive</a:t>
            </a:r>
            <a:r>
              <a:rPr sz="1300" spc="25" dirty="0">
                <a:solidFill>
                  <a:srgbClr val="FFFFFF"/>
                </a:solidFill>
                <a:latin typeface="Helvetica"/>
                <a:cs typeface="Helvetica"/>
              </a:rPr>
              <a:t> </a:t>
            </a:r>
            <a:r>
              <a:rPr sz="1300" spc="-10" dirty="0">
                <a:solidFill>
                  <a:srgbClr val="FFFFFF"/>
                </a:solidFill>
                <a:latin typeface="Helvetica"/>
                <a:cs typeface="Helvetica"/>
              </a:rPr>
              <a:t>learning </a:t>
            </a:r>
            <a:r>
              <a:rPr sz="1300" dirty="0">
                <a:solidFill>
                  <a:srgbClr val="FFFFFF"/>
                </a:solidFill>
                <a:latin typeface="Helvetica"/>
                <a:cs typeface="Helvetica"/>
              </a:rPr>
              <a:t>environment</a:t>
            </a:r>
            <a:r>
              <a:rPr sz="1300" spc="35" dirty="0">
                <a:solidFill>
                  <a:srgbClr val="FFFFFF"/>
                </a:solidFill>
                <a:latin typeface="Helvetica"/>
                <a:cs typeface="Helvetica"/>
              </a:rPr>
              <a:t> </a:t>
            </a:r>
            <a:r>
              <a:rPr sz="1300" dirty="0">
                <a:solidFill>
                  <a:srgbClr val="FFFFFF"/>
                </a:solidFill>
                <a:latin typeface="Helvetica"/>
                <a:cs typeface="Helvetica"/>
              </a:rPr>
              <a:t>that</a:t>
            </a:r>
            <a:r>
              <a:rPr sz="1300" spc="35" dirty="0">
                <a:solidFill>
                  <a:srgbClr val="FFFFFF"/>
                </a:solidFill>
                <a:latin typeface="Helvetica"/>
                <a:cs typeface="Helvetica"/>
              </a:rPr>
              <a:t> </a:t>
            </a:r>
            <a:r>
              <a:rPr sz="1300" dirty="0">
                <a:solidFill>
                  <a:srgbClr val="FFFFFF"/>
                </a:solidFill>
                <a:latin typeface="Helvetica"/>
                <a:cs typeface="Helvetica"/>
              </a:rPr>
              <a:t>meets</a:t>
            </a:r>
            <a:r>
              <a:rPr sz="1300" spc="35" dirty="0">
                <a:solidFill>
                  <a:srgbClr val="FFFFFF"/>
                </a:solidFill>
                <a:latin typeface="Helvetica"/>
                <a:cs typeface="Helvetica"/>
              </a:rPr>
              <a:t> </a:t>
            </a:r>
            <a:r>
              <a:rPr sz="1300" dirty="0">
                <a:solidFill>
                  <a:srgbClr val="FFFFFF"/>
                </a:solidFill>
                <a:latin typeface="Helvetica"/>
                <a:cs typeface="Helvetica"/>
              </a:rPr>
              <a:t>the</a:t>
            </a:r>
            <a:r>
              <a:rPr sz="1300" spc="35" dirty="0">
                <a:solidFill>
                  <a:srgbClr val="FFFFFF"/>
                </a:solidFill>
                <a:latin typeface="Helvetica"/>
                <a:cs typeface="Helvetica"/>
              </a:rPr>
              <a:t> </a:t>
            </a:r>
            <a:r>
              <a:rPr sz="1300" dirty="0">
                <a:solidFill>
                  <a:srgbClr val="FFFFFF"/>
                </a:solidFill>
                <a:latin typeface="Helvetica"/>
                <a:cs typeface="Helvetica"/>
              </a:rPr>
              <a:t>needs</a:t>
            </a:r>
            <a:r>
              <a:rPr sz="1300" spc="35" dirty="0">
                <a:solidFill>
                  <a:srgbClr val="FFFFFF"/>
                </a:solidFill>
                <a:latin typeface="Helvetica"/>
                <a:cs typeface="Helvetica"/>
              </a:rPr>
              <a:t> </a:t>
            </a:r>
            <a:r>
              <a:rPr sz="1300" dirty="0">
                <a:solidFill>
                  <a:srgbClr val="FFFFFF"/>
                </a:solidFill>
                <a:latin typeface="Helvetica"/>
                <a:cs typeface="Helvetica"/>
              </a:rPr>
              <a:t>of</a:t>
            </a:r>
            <a:r>
              <a:rPr sz="1300" spc="35" dirty="0">
                <a:solidFill>
                  <a:srgbClr val="FFFFFF"/>
                </a:solidFill>
                <a:latin typeface="Helvetica"/>
                <a:cs typeface="Helvetica"/>
              </a:rPr>
              <a:t> </a:t>
            </a:r>
            <a:r>
              <a:rPr sz="1300" spc="-10" dirty="0">
                <a:solidFill>
                  <a:srgbClr val="FFFFFF"/>
                </a:solidFill>
                <a:latin typeface="Helvetica"/>
                <a:cs typeface="Helvetica"/>
              </a:rPr>
              <a:t>learners, </a:t>
            </a:r>
            <a:r>
              <a:rPr sz="1300" dirty="0">
                <a:solidFill>
                  <a:srgbClr val="FFFFFF"/>
                </a:solidFill>
                <a:latin typeface="Helvetica"/>
                <a:cs typeface="Helvetica"/>
              </a:rPr>
              <a:t>supports</a:t>
            </a:r>
            <a:r>
              <a:rPr sz="1300" spc="15" dirty="0">
                <a:solidFill>
                  <a:srgbClr val="FFFFFF"/>
                </a:solidFill>
                <a:latin typeface="Helvetica"/>
                <a:cs typeface="Helvetica"/>
              </a:rPr>
              <a:t> </a:t>
            </a:r>
            <a:r>
              <a:rPr sz="1300" dirty="0">
                <a:solidFill>
                  <a:srgbClr val="FFFFFF"/>
                </a:solidFill>
                <a:latin typeface="Helvetica"/>
                <a:cs typeface="Helvetica"/>
              </a:rPr>
              <a:t>team</a:t>
            </a:r>
            <a:r>
              <a:rPr sz="1300" spc="20" dirty="0">
                <a:solidFill>
                  <a:srgbClr val="FFFFFF"/>
                </a:solidFill>
                <a:latin typeface="Helvetica"/>
                <a:cs typeface="Helvetica"/>
              </a:rPr>
              <a:t> </a:t>
            </a:r>
            <a:r>
              <a:rPr sz="1300" dirty="0">
                <a:solidFill>
                  <a:srgbClr val="FFFFFF"/>
                </a:solidFill>
                <a:latin typeface="Helvetica"/>
                <a:cs typeface="Helvetica"/>
              </a:rPr>
              <a:t>diversity,</a:t>
            </a:r>
            <a:r>
              <a:rPr sz="1300" spc="20" dirty="0">
                <a:solidFill>
                  <a:srgbClr val="FFFFFF"/>
                </a:solidFill>
                <a:latin typeface="Helvetica"/>
                <a:cs typeface="Helvetica"/>
              </a:rPr>
              <a:t> </a:t>
            </a:r>
            <a:r>
              <a:rPr sz="1300" dirty="0">
                <a:solidFill>
                  <a:srgbClr val="FFFFFF"/>
                </a:solidFill>
                <a:latin typeface="Helvetica"/>
                <a:cs typeface="Helvetica"/>
              </a:rPr>
              <a:t>and</a:t>
            </a:r>
            <a:r>
              <a:rPr sz="1300" spc="20" dirty="0">
                <a:solidFill>
                  <a:srgbClr val="FFFFFF"/>
                </a:solidFill>
                <a:latin typeface="Helvetica"/>
                <a:cs typeface="Helvetica"/>
              </a:rPr>
              <a:t> </a:t>
            </a:r>
            <a:r>
              <a:rPr sz="1300" dirty="0">
                <a:solidFill>
                  <a:srgbClr val="FFFFFF"/>
                </a:solidFill>
                <a:latin typeface="Helvetica"/>
                <a:cs typeface="Helvetica"/>
              </a:rPr>
              <a:t>aligns</a:t>
            </a:r>
            <a:r>
              <a:rPr sz="1300" spc="20" dirty="0">
                <a:solidFill>
                  <a:srgbClr val="FFFFFF"/>
                </a:solidFill>
                <a:latin typeface="Helvetica"/>
                <a:cs typeface="Helvetica"/>
              </a:rPr>
              <a:t> </a:t>
            </a:r>
            <a:r>
              <a:rPr sz="1300" dirty="0">
                <a:solidFill>
                  <a:srgbClr val="FFFFFF"/>
                </a:solidFill>
                <a:latin typeface="Helvetica"/>
                <a:cs typeface="Helvetica"/>
              </a:rPr>
              <a:t>with</a:t>
            </a:r>
            <a:r>
              <a:rPr sz="1300" spc="15" dirty="0">
                <a:solidFill>
                  <a:srgbClr val="FFFFFF"/>
                </a:solidFill>
                <a:latin typeface="Helvetica"/>
                <a:cs typeface="Helvetica"/>
              </a:rPr>
              <a:t> </a:t>
            </a:r>
            <a:r>
              <a:rPr sz="1300" spc="-25" dirty="0">
                <a:solidFill>
                  <a:srgbClr val="FFFFFF"/>
                </a:solidFill>
                <a:latin typeface="Helvetica"/>
                <a:cs typeface="Helvetica"/>
              </a:rPr>
              <a:t>the </a:t>
            </a:r>
            <a:r>
              <a:rPr sz="1300" dirty="0">
                <a:solidFill>
                  <a:srgbClr val="FFFFFF"/>
                </a:solidFill>
                <a:latin typeface="Helvetica"/>
                <a:cs typeface="Helvetica"/>
              </a:rPr>
              <a:t>volving</a:t>
            </a:r>
            <a:r>
              <a:rPr sz="1300" spc="25" dirty="0">
                <a:solidFill>
                  <a:srgbClr val="FFFFFF"/>
                </a:solidFill>
                <a:latin typeface="Helvetica"/>
                <a:cs typeface="Helvetica"/>
              </a:rPr>
              <a:t> </a:t>
            </a:r>
            <a:r>
              <a:rPr sz="1300" dirty="0">
                <a:solidFill>
                  <a:srgbClr val="FFFFFF"/>
                </a:solidFill>
                <a:latin typeface="Helvetica"/>
                <a:cs typeface="Helvetica"/>
              </a:rPr>
              <a:t>skills</a:t>
            </a:r>
            <a:r>
              <a:rPr sz="1300" spc="30" dirty="0">
                <a:solidFill>
                  <a:srgbClr val="FFFFFF"/>
                </a:solidFill>
                <a:latin typeface="Helvetica"/>
                <a:cs typeface="Helvetica"/>
              </a:rPr>
              <a:t> </a:t>
            </a:r>
            <a:r>
              <a:rPr sz="1300" dirty="0">
                <a:solidFill>
                  <a:srgbClr val="FFFFFF"/>
                </a:solidFill>
                <a:latin typeface="Helvetica"/>
                <a:cs typeface="Helvetica"/>
              </a:rPr>
              <a:t>of</a:t>
            </a:r>
            <a:r>
              <a:rPr sz="1300" spc="25" dirty="0">
                <a:solidFill>
                  <a:srgbClr val="FFFFFF"/>
                </a:solidFill>
                <a:latin typeface="Helvetica"/>
                <a:cs typeface="Helvetica"/>
              </a:rPr>
              <a:t> </a:t>
            </a:r>
            <a:r>
              <a:rPr sz="1300" dirty="0">
                <a:solidFill>
                  <a:srgbClr val="FFFFFF"/>
                </a:solidFill>
                <a:latin typeface="Helvetica"/>
                <a:cs typeface="Helvetica"/>
              </a:rPr>
              <a:t>future</a:t>
            </a:r>
            <a:r>
              <a:rPr sz="1300" spc="30" dirty="0">
                <a:solidFill>
                  <a:srgbClr val="FFFFFF"/>
                </a:solidFill>
                <a:latin typeface="Helvetica"/>
                <a:cs typeface="Helvetica"/>
              </a:rPr>
              <a:t> </a:t>
            </a:r>
            <a:r>
              <a:rPr sz="1300" dirty="0">
                <a:solidFill>
                  <a:srgbClr val="FFFFFF"/>
                </a:solidFill>
                <a:latin typeface="Helvetica"/>
                <a:cs typeface="Helvetica"/>
              </a:rPr>
              <a:t>workforce.</a:t>
            </a:r>
            <a:r>
              <a:rPr sz="1300" spc="25" dirty="0">
                <a:solidFill>
                  <a:srgbClr val="FFFFFF"/>
                </a:solidFill>
                <a:latin typeface="Helvetica"/>
                <a:cs typeface="Helvetica"/>
              </a:rPr>
              <a:t> </a:t>
            </a:r>
            <a:r>
              <a:rPr sz="1300" dirty="0">
                <a:solidFill>
                  <a:srgbClr val="FFFFFF"/>
                </a:solidFill>
                <a:latin typeface="Helvetica"/>
                <a:cs typeface="Helvetica"/>
              </a:rPr>
              <a:t>Continue</a:t>
            </a:r>
            <a:r>
              <a:rPr sz="1300" spc="30" dirty="0">
                <a:solidFill>
                  <a:srgbClr val="FFFFFF"/>
                </a:solidFill>
                <a:latin typeface="Helvetica"/>
                <a:cs typeface="Helvetica"/>
              </a:rPr>
              <a:t> </a:t>
            </a:r>
            <a:r>
              <a:rPr sz="1300" spc="-25" dirty="0">
                <a:solidFill>
                  <a:srgbClr val="FFFFFF"/>
                </a:solidFill>
                <a:latin typeface="Helvetica"/>
                <a:cs typeface="Helvetica"/>
              </a:rPr>
              <a:t>to </a:t>
            </a:r>
            <a:r>
              <a:rPr sz="1300" dirty="0">
                <a:solidFill>
                  <a:srgbClr val="FFFFFF"/>
                </a:solidFill>
                <a:latin typeface="Helvetica"/>
                <a:cs typeface="Helvetica"/>
              </a:rPr>
              <a:t>strive</a:t>
            </a:r>
            <a:r>
              <a:rPr sz="1300" spc="15" dirty="0">
                <a:solidFill>
                  <a:srgbClr val="FFFFFF"/>
                </a:solidFill>
                <a:latin typeface="Helvetica"/>
                <a:cs typeface="Helvetica"/>
              </a:rPr>
              <a:t> </a:t>
            </a:r>
            <a:r>
              <a:rPr sz="1300" dirty="0">
                <a:solidFill>
                  <a:srgbClr val="FFFFFF"/>
                </a:solidFill>
                <a:latin typeface="Helvetica"/>
                <a:cs typeface="Helvetica"/>
              </a:rPr>
              <a:t>to</a:t>
            </a:r>
            <a:r>
              <a:rPr sz="1300" spc="15" dirty="0">
                <a:solidFill>
                  <a:srgbClr val="FFFFFF"/>
                </a:solidFill>
                <a:latin typeface="Helvetica"/>
                <a:cs typeface="Helvetica"/>
              </a:rPr>
              <a:t> </a:t>
            </a:r>
            <a:r>
              <a:rPr sz="1300" dirty="0">
                <a:solidFill>
                  <a:srgbClr val="FFFFFF"/>
                </a:solidFill>
                <a:latin typeface="Helvetica"/>
                <a:cs typeface="Helvetica"/>
              </a:rPr>
              <a:t>make</a:t>
            </a:r>
            <a:r>
              <a:rPr sz="1300" spc="20" dirty="0">
                <a:solidFill>
                  <a:srgbClr val="FFFFFF"/>
                </a:solidFill>
                <a:latin typeface="Helvetica"/>
                <a:cs typeface="Helvetica"/>
              </a:rPr>
              <a:t> </a:t>
            </a:r>
            <a:r>
              <a:rPr sz="1300" dirty="0">
                <a:solidFill>
                  <a:srgbClr val="FFFFFF"/>
                </a:solidFill>
                <a:latin typeface="Helvetica"/>
                <a:cs typeface="Helvetica"/>
              </a:rPr>
              <a:t>Coventry</a:t>
            </a:r>
            <a:r>
              <a:rPr sz="1300" spc="15" dirty="0">
                <a:solidFill>
                  <a:srgbClr val="FFFFFF"/>
                </a:solidFill>
                <a:latin typeface="Helvetica"/>
                <a:cs typeface="Helvetica"/>
              </a:rPr>
              <a:t> </a:t>
            </a:r>
            <a:r>
              <a:rPr sz="1300" dirty="0">
                <a:solidFill>
                  <a:srgbClr val="FFFFFF"/>
                </a:solidFill>
                <a:latin typeface="Helvetica"/>
                <a:cs typeface="Helvetica"/>
              </a:rPr>
              <a:t>and</a:t>
            </a:r>
            <a:r>
              <a:rPr sz="1300" spc="15" dirty="0">
                <a:solidFill>
                  <a:srgbClr val="FFFFFF"/>
                </a:solidFill>
                <a:latin typeface="Helvetica"/>
                <a:cs typeface="Helvetica"/>
              </a:rPr>
              <a:t> </a:t>
            </a:r>
            <a:r>
              <a:rPr sz="1300" dirty="0">
                <a:solidFill>
                  <a:srgbClr val="FFFFFF"/>
                </a:solidFill>
                <a:latin typeface="Helvetica"/>
                <a:cs typeface="Helvetica"/>
              </a:rPr>
              <a:t>Warwickshire</a:t>
            </a:r>
            <a:r>
              <a:rPr sz="1300" spc="20" dirty="0">
                <a:solidFill>
                  <a:srgbClr val="FFFFFF"/>
                </a:solidFill>
                <a:latin typeface="Helvetica"/>
                <a:cs typeface="Helvetica"/>
              </a:rPr>
              <a:t> </a:t>
            </a:r>
            <a:r>
              <a:rPr sz="1300" spc="-25" dirty="0">
                <a:solidFill>
                  <a:srgbClr val="FFFFFF"/>
                </a:solidFill>
                <a:latin typeface="Helvetica"/>
                <a:cs typeface="Helvetica"/>
              </a:rPr>
              <a:t>an </a:t>
            </a:r>
            <a:r>
              <a:rPr sz="1300" dirty="0">
                <a:solidFill>
                  <a:srgbClr val="FFFFFF"/>
                </a:solidFill>
                <a:latin typeface="Helvetica"/>
                <a:cs typeface="Helvetica"/>
              </a:rPr>
              <a:t>attractive</a:t>
            </a:r>
            <a:r>
              <a:rPr sz="1300" spc="15" dirty="0">
                <a:solidFill>
                  <a:srgbClr val="FFFFFF"/>
                </a:solidFill>
                <a:latin typeface="Helvetica"/>
                <a:cs typeface="Helvetica"/>
              </a:rPr>
              <a:t> </a:t>
            </a:r>
            <a:r>
              <a:rPr sz="1300" dirty="0">
                <a:solidFill>
                  <a:srgbClr val="FFFFFF"/>
                </a:solidFill>
                <a:latin typeface="Helvetica"/>
                <a:cs typeface="Helvetica"/>
              </a:rPr>
              <a:t>place</a:t>
            </a:r>
            <a:r>
              <a:rPr sz="1300" spc="20" dirty="0">
                <a:solidFill>
                  <a:srgbClr val="FFFFFF"/>
                </a:solidFill>
                <a:latin typeface="Helvetica"/>
                <a:cs typeface="Helvetica"/>
              </a:rPr>
              <a:t> </a:t>
            </a:r>
            <a:r>
              <a:rPr sz="1300" dirty="0">
                <a:solidFill>
                  <a:srgbClr val="FFFFFF"/>
                </a:solidFill>
                <a:latin typeface="Helvetica"/>
                <a:cs typeface="Helvetica"/>
              </a:rPr>
              <a:t>to</a:t>
            </a:r>
            <a:r>
              <a:rPr sz="1300" spc="15" dirty="0">
                <a:solidFill>
                  <a:srgbClr val="FFFFFF"/>
                </a:solidFill>
                <a:latin typeface="Helvetica"/>
                <a:cs typeface="Helvetica"/>
              </a:rPr>
              <a:t> </a:t>
            </a:r>
            <a:r>
              <a:rPr sz="1300" dirty="0">
                <a:solidFill>
                  <a:srgbClr val="FFFFFF"/>
                </a:solidFill>
                <a:latin typeface="Helvetica"/>
                <a:cs typeface="Helvetica"/>
              </a:rPr>
              <a:t>work</a:t>
            </a:r>
            <a:r>
              <a:rPr sz="1300" spc="20" dirty="0">
                <a:solidFill>
                  <a:srgbClr val="FFFFFF"/>
                </a:solidFill>
                <a:latin typeface="Helvetica"/>
                <a:cs typeface="Helvetica"/>
              </a:rPr>
              <a:t> </a:t>
            </a:r>
            <a:r>
              <a:rPr sz="1300" dirty="0">
                <a:solidFill>
                  <a:srgbClr val="FFFFFF"/>
                </a:solidFill>
                <a:latin typeface="Helvetica"/>
                <a:cs typeface="Helvetica"/>
              </a:rPr>
              <a:t>and</a:t>
            </a:r>
            <a:r>
              <a:rPr sz="1300" spc="15" dirty="0">
                <a:solidFill>
                  <a:srgbClr val="FFFFFF"/>
                </a:solidFill>
                <a:latin typeface="Helvetica"/>
                <a:cs typeface="Helvetica"/>
              </a:rPr>
              <a:t> </a:t>
            </a:r>
            <a:r>
              <a:rPr sz="1300" spc="-10" dirty="0">
                <a:solidFill>
                  <a:srgbClr val="FFFFFF"/>
                </a:solidFill>
                <a:latin typeface="Helvetica"/>
                <a:cs typeface="Helvetica"/>
              </a:rPr>
              <a:t>thrive.</a:t>
            </a:r>
            <a:endParaRPr sz="1300">
              <a:latin typeface="Helvetica"/>
              <a:cs typeface="Helvetica"/>
            </a:endParaRPr>
          </a:p>
        </p:txBody>
      </p:sp>
      <p:sp>
        <p:nvSpPr>
          <p:cNvPr id="20" name="object 20"/>
          <p:cNvSpPr txBox="1"/>
          <p:nvPr/>
        </p:nvSpPr>
        <p:spPr>
          <a:xfrm>
            <a:off x="5680455" y="3392566"/>
            <a:ext cx="4110354" cy="3036570"/>
          </a:xfrm>
          <a:prstGeom prst="rect">
            <a:avLst/>
          </a:prstGeom>
        </p:spPr>
        <p:txBody>
          <a:bodyPr vert="horz" wrap="square" lIns="0" tIns="8255" rIns="0" bIns="0" rtlCol="0">
            <a:spAutoFit/>
          </a:bodyPr>
          <a:lstStyle/>
          <a:p>
            <a:pPr>
              <a:lnSpc>
                <a:spcPct val="100000"/>
              </a:lnSpc>
              <a:spcBef>
                <a:spcPts val="65"/>
              </a:spcBef>
            </a:pPr>
            <a:endParaRPr sz="2650">
              <a:latin typeface="Times New Roman"/>
              <a:cs typeface="Times New Roman"/>
            </a:endParaRPr>
          </a:p>
          <a:p>
            <a:pPr marL="1202690">
              <a:lnSpc>
                <a:spcPct val="100000"/>
              </a:lnSpc>
            </a:pPr>
            <a:r>
              <a:rPr sz="2650" b="1" spc="-10" dirty="0">
                <a:solidFill>
                  <a:srgbClr val="FFFFFF"/>
                </a:solidFill>
                <a:latin typeface="Helvetica"/>
                <a:cs typeface="Helvetica"/>
              </a:rPr>
              <a:t>DEVELOP</a:t>
            </a:r>
            <a:endParaRPr sz="2650">
              <a:latin typeface="Helvetica"/>
              <a:cs typeface="Helvetica"/>
            </a:endParaRPr>
          </a:p>
          <a:p>
            <a:pPr marL="276860" marR="546735">
              <a:lnSpc>
                <a:spcPct val="101499"/>
              </a:lnSpc>
              <a:spcBef>
                <a:spcPts val="3120"/>
              </a:spcBef>
            </a:pPr>
            <a:r>
              <a:rPr sz="1300" dirty="0">
                <a:solidFill>
                  <a:srgbClr val="FFFFFF"/>
                </a:solidFill>
                <a:latin typeface="Helvetica"/>
                <a:cs typeface="Helvetica"/>
              </a:rPr>
              <a:t>Provide</a:t>
            </a:r>
            <a:r>
              <a:rPr sz="1300" spc="15" dirty="0">
                <a:solidFill>
                  <a:srgbClr val="FFFFFF"/>
                </a:solidFill>
                <a:latin typeface="Helvetica"/>
                <a:cs typeface="Helvetica"/>
              </a:rPr>
              <a:t> </a:t>
            </a:r>
            <a:r>
              <a:rPr sz="1300" dirty="0">
                <a:solidFill>
                  <a:srgbClr val="FFFFFF"/>
                </a:solidFill>
                <a:latin typeface="Helvetica"/>
                <a:cs typeface="Helvetica"/>
              </a:rPr>
              <a:t>diverse</a:t>
            </a:r>
            <a:r>
              <a:rPr sz="1300" spc="20" dirty="0">
                <a:solidFill>
                  <a:srgbClr val="FFFFFF"/>
                </a:solidFill>
                <a:latin typeface="Helvetica"/>
                <a:cs typeface="Helvetica"/>
              </a:rPr>
              <a:t> </a:t>
            </a:r>
            <a:r>
              <a:rPr sz="1300" dirty="0">
                <a:solidFill>
                  <a:srgbClr val="FFFFFF"/>
                </a:solidFill>
                <a:latin typeface="Helvetica"/>
                <a:cs typeface="Helvetica"/>
              </a:rPr>
              <a:t>education</a:t>
            </a:r>
            <a:r>
              <a:rPr sz="1300" spc="20" dirty="0">
                <a:solidFill>
                  <a:srgbClr val="FFFFFF"/>
                </a:solidFill>
                <a:latin typeface="Helvetica"/>
                <a:cs typeface="Helvetica"/>
              </a:rPr>
              <a:t> </a:t>
            </a:r>
            <a:r>
              <a:rPr sz="1300" dirty="0">
                <a:solidFill>
                  <a:srgbClr val="FFFFFF"/>
                </a:solidFill>
                <a:latin typeface="Helvetica"/>
                <a:cs typeface="Helvetica"/>
              </a:rPr>
              <a:t>and</a:t>
            </a:r>
            <a:r>
              <a:rPr sz="1300" spc="15" dirty="0">
                <a:solidFill>
                  <a:srgbClr val="FFFFFF"/>
                </a:solidFill>
                <a:latin typeface="Helvetica"/>
                <a:cs typeface="Helvetica"/>
              </a:rPr>
              <a:t> </a:t>
            </a:r>
            <a:r>
              <a:rPr sz="1300" spc="-10" dirty="0">
                <a:solidFill>
                  <a:srgbClr val="FFFFFF"/>
                </a:solidFill>
                <a:latin typeface="Helvetica"/>
                <a:cs typeface="Helvetica"/>
              </a:rPr>
              <a:t>development </a:t>
            </a:r>
            <a:r>
              <a:rPr sz="1300" dirty="0">
                <a:solidFill>
                  <a:srgbClr val="FFFFFF"/>
                </a:solidFill>
                <a:latin typeface="Helvetica"/>
                <a:cs typeface="Helvetica"/>
              </a:rPr>
              <a:t>opportunities</a:t>
            </a:r>
            <a:r>
              <a:rPr sz="1300" spc="30" dirty="0">
                <a:solidFill>
                  <a:srgbClr val="FFFFFF"/>
                </a:solidFill>
                <a:latin typeface="Helvetica"/>
                <a:cs typeface="Helvetica"/>
              </a:rPr>
              <a:t> </a:t>
            </a:r>
            <a:r>
              <a:rPr sz="1300" dirty="0">
                <a:solidFill>
                  <a:srgbClr val="FFFFFF"/>
                </a:solidFill>
                <a:latin typeface="Helvetica"/>
                <a:cs typeface="Helvetica"/>
              </a:rPr>
              <a:t>aligned</a:t>
            </a:r>
            <a:r>
              <a:rPr sz="1300" spc="35" dirty="0">
                <a:solidFill>
                  <a:srgbClr val="FFFFFF"/>
                </a:solidFill>
                <a:latin typeface="Helvetica"/>
                <a:cs typeface="Helvetica"/>
              </a:rPr>
              <a:t> </a:t>
            </a:r>
            <a:r>
              <a:rPr sz="1300" dirty="0">
                <a:solidFill>
                  <a:srgbClr val="FFFFFF"/>
                </a:solidFill>
                <a:latin typeface="Helvetica"/>
                <a:cs typeface="Helvetica"/>
              </a:rPr>
              <a:t>with</a:t>
            </a:r>
            <a:r>
              <a:rPr sz="1300" spc="35" dirty="0">
                <a:solidFill>
                  <a:srgbClr val="FFFFFF"/>
                </a:solidFill>
                <a:latin typeface="Helvetica"/>
                <a:cs typeface="Helvetica"/>
              </a:rPr>
              <a:t> </a:t>
            </a:r>
            <a:r>
              <a:rPr sz="1300" dirty="0">
                <a:solidFill>
                  <a:srgbClr val="FFFFFF"/>
                </a:solidFill>
                <a:latin typeface="Helvetica"/>
                <a:cs typeface="Helvetica"/>
              </a:rPr>
              <a:t>the</a:t>
            </a:r>
            <a:r>
              <a:rPr sz="1300" spc="35" dirty="0">
                <a:solidFill>
                  <a:srgbClr val="FFFFFF"/>
                </a:solidFill>
                <a:latin typeface="Helvetica"/>
                <a:cs typeface="Helvetica"/>
              </a:rPr>
              <a:t> </a:t>
            </a:r>
            <a:r>
              <a:rPr sz="1300" dirty="0">
                <a:solidFill>
                  <a:srgbClr val="FFFFFF"/>
                </a:solidFill>
                <a:latin typeface="Helvetica"/>
                <a:cs typeface="Helvetica"/>
              </a:rPr>
              <a:t>Primary</a:t>
            </a:r>
            <a:r>
              <a:rPr sz="1300" spc="35" dirty="0">
                <a:solidFill>
                  <a:srgbClr val="FFFFFF"/>
                </a:solidFill>
                <a:latin typeface="Helvetica"/>
                <a:cs typeface="Helvetica"/>
              </a:rPr>
              <a:t> </a:t>
            </a:r>
            <a:r>
              <a:rPr sz="1300" spc="-20" dirty="0">
                <a:solidFill>
                  <a:srgbClr val="FFFFFF"/>
                </a:solidFill>
                <a:latin typeface="Helvetica"/>
                <a:cs typeface="Helvetica"/>
              </a:rPr>
              <a:t>Care </a:t>
            </a:r>
            <a:r>
              <a:rPr sz="1300" dirty="0">
                <a:solidFill>
                  <a:srgbClr val="FFFFFF"/>
                </a:solidFill>
                <a:latin typeface="Helvetica"/>
                <a:cs typeface="Helvetica"/>
              </a:rPr>
              <a:t>Strategy</a:t>
            </a:r>
            <a:r>
              <a:rPr sz="1300" spc="30" dirty="0">
                <a:solidFill>
                  <a:srgbClr val="FFFFFF"/>
                </a:solidFill>
                <a:latin typeface="Helvetica"/>
                <a:cs typeface="Helvetica"/>
              </a:rPr>
              <a:t> </a:t>
            </a:r>
            <a:r>
              <a:rPr sz="1300" dirty="0">
                <a:solidFill>
                  <a:srgbClr val="FFFFFF"/>
                </a:solidFill>
                <a:latin typeface="Helvetica"/>
                <a:cs typeface="Helvetica"/>
              </a:rPr>
              <a:t>and</a:t>
            </a:r>
            <a:r>
              <a:rPr sz="1300" spc="30" dirty="0">
                <a:solidFill>
                  <a:srgbClr val="FFFFFF"/>
                </a:solidFill>
                <a:latin typeface="Helvetica"/>
                <a:cs typeface="Helvetica"/>
              </a:rPr>
              <a:t> </a:t>
            </a:r>
            <a:r>
              <a:rPr sz="1300" dirty="0">
                <a:solidFill>
                  <a:srgbClr val="FFFFFF"/>
                </a:solidFill>
                <a:latin typeface="Helvetica"/>
                <a:cs typeface="Helvetica"/>
              </a:rPr>
              <a:t>evolving</a:t>
            </a:r>
            <a:r>
              <a:rPr sz="1300" spc="30" dirty="0">
                <a:solidFill>
                  <a:srgbClr val="FFFFFF"/>
                </a:solidFill>
                <a:latin typeface="Helvetica"/>
                <a:cs typeface="Helvetica"/>
              </a:rPr>
              <a:t> </a:t>
            </a:r>
            <a:r>
              <a:rPr sz="1300" dirty="0">
                <a:solidFill>
                  <a:srgbClr val="FFFFFF"/>
                </a:solidFill>
                <a:latin typeface="Helvetica"/>
                <a:cs typeface="Helvetica"/>
              </a:rPr>
              <a:t>care</a:t>
            </a:r>
            <a:r>
              <a:rPr sz="1300" spc="30" dirty="0">
                <a:solidFill>
                  <a:srgbClr val="FFFFFF"/>
                </a:solidFill>
                <a:latin typeface="Helvetica"/>
                <a:cs typeface="Helvetica"/>
              </a:rPr>
              <a:t> </a:t>
            </a:r>
            <a:r>
              <a:rPr sz="1300" dirty="0">
                <a:solidFill>
                  <a:srgbClr val="FFFFFF"/>
                </a:solidFill>
                <a:latin typeface="Helvetica"/>
                <a:cs typeface="Helvetica"/>
              </a:rPr>
              <a:t>models,</a:t>
            </a:r>
            <a:r>
              <a:rPr sz="1300" spc="30" dirty="0">
                <a:solidFill>
                  <a:srgbClr val="FFFFFF"/>
                </a:solidFill>
                <a:latin typeface="Helvetica"/>
                <a:cs typeface="Helvetica"/>
              </a:rPr>
              <a:t> </a:t>
            </a:r>
            <a:r>
              <a:rPr sz="1300" spc="-10" dirty="0">
                <a:solidFill>
                  <a:srgbClr val="FFFFFF"/>
                </a:solidFill>
                <a:latin typeface="Helvetica"/>
                <a:cs typeface="Helvetica"/>
              </a:rPr>
              <a:t>while </a:t>
            </a:r>
            <a:r>
              <a:rPr sz="1300" dirty="0">
                <a:solidFill>
                  <a:srgbClr val="FFFFFF"/>
                </a:solidFill>
                <a:latin typeface="Helvetica"/>
                <a:cs typeface="Helvetica"/>
              </a:rPr>
              <a:t>continuing</a:t>
            </a:r>
            <a:r>
              <a:rPr sz="1300" spc="30" dirty="0">
                <a:solidFill>
                  <a:srgbClr val="FFFFFF"/>
                </a:solidFill>
                <a:latin typeface="Helvetica"/>
                <a:cs typeface="Helvetica"/>
              </a:rPr>
              <a:t> </a:t>
            </a:r>
            <a:r>
              <a:rPr sz="1300" dirty="0">
                <a:solidFill>
                  <a:srgbClr val="FFFFFF"/>
                </a:solidFill>
                <a:latin typeface="Helvetica"/>
                <a:cs typeface="Helvetica"/>
              </a:rPr>
              <a:t>to</a:t>
            </a:r>
            <a:r>
              <a:rPr sz="1300" spc="30" dirty="0">
                <a:solidFill>
                  <a:srgbClr val="FFFFFF"/>
                </a:solidFill>
                <a:latin typeface="Helvetica"/>
                <a:cs typeface="Helvetica"/>
              </a:rPr>
              <a:t> </a:t>
            </a:r>
            <a:r>
              <a:rPr sz="1300" dirty="0">
                <a:solidFill>
                  <a:srgbClr val="FFFFFF"/>
                </a:solidFill>
                <a:latin typeface="Helvetica"/>
                <a:cs typeface="Helvetica"/>
              </a:rPr>
              <a:t>support</a:t>
            </a:r>
            <a:r>
              <a:rPr sz="1300" spc="30" dirty="0">
                <a:solidFill>
                  <a:srgbClr val="FFFFFF"/>
                </a:solidFill>
                <a:latin typeface="Helvetica"/>
                <a:cs typeface="Helvetica"/>
              </a:rPr>
              <a:t> </a:t>
            </a:r>
            <a:r>
              <a:rPr sz="1300" dirty="0">
                <a:solidFill>
                  <a:srgbClr val="FFFFFF"/>
                </a:solidFill>
                <a:latin typeface="Helvetica"/>
                <a:cs typeface="Helvetica"/>
              </a:rPr>
              <a:t>leadership</a:t>
            </a:r>
            <a:r>
              <a:rPr sz="1300" spc="30" dirty="0">
                <a:solidFill>
                  <a:srgbClr val="FFFFFF"/>
                </a:solidFill>
                <a:latin typeface="Helvetica"/>
                <a:cs typeface="Helvetica"/>
              </a:rPr>
              <a:t> </a:t>
            </a:r>
            <a:r>
              <a:rPr sz="1300" dirty="0">
                <a:solidFill>
                  <a:srgbClr val="FFFFFF"/>
                </a:solidFill>
                <a:latin typeface="Helvetica"/>
                <a:cs typeface="Helvetica"/>
              </a:rPr>
              <a:t>schemes</a:t>
            </a:r>
            <a:r>
              <a:rPr sz="1300" spc="35" dirty="0">
                <a:solidFill>
                  <a:srgbClr val="FFFFFF"/>
                </a:solidFill>
                <a:latin typeface="Helvetica"/>
                <a:cs typeface="Helvetica"/>
              </a:rPr>
              <a:t> </a:t>
            </a:r>
            <a:r>
              <a:rPr sz="1300" spc="-25" dirty="0">
                <a:solidFill>
                  <a:srgbClr val="FFFFFF"/>
                </a:solidFill>
                <a:latin typeface="Helvetica"/>
                <a:cs typeface="Helvetica"/>
              </a:rPr>
              <a:t>to </a:t>
            </a:r>
            <a:r>
              <a:rPr sz="1300" dirty="0">
                <a:solidFill>
                  <a:srgbClr val="FFFFFF"/>
                </a:solidFill>
                <a:latin typeface="Helvetica"/>
                <a:cs typeface="Helvetica"/>
              </a:rPr>
              <a:t>nurture</a:t>
            </a:r>
            <a:r>
              <a:rPr sz="1300" spc="15" dirty="0">
                <a:solidFill>
                  <a:srgbClr val="FFFFFF"/>
                </a:solidFill>
                <a:latin typeface="Helvetica"/>
                <a:cs typeface="Helvetica"/>
              </a:rPr>
              <a:t> </a:t>
            </a:r>
            <a:r>
              <a:rPr sz="1300" dirty="0">
                <a:solidFill>
                  <a:srgbClr val="FFFFFF"/>
                </a:solidFill>
                <a:latin typeface="Helvetica"/>
                <a:cs typeface="Helvetica"/>
              </a:rPr>
              <a:t>our</a:t>
            </a:r>
            <a:r>
              <a:rPr sz="1300" spc="20" dirty="0">
                <a:solidFill>
                  <a:srgbClr val="FFFFFF"/>
                </a:solidFill>
                <a:latin typeface="Helvetica"/>
                <a:cs typeface="Helvetica"/>
              </a:rPr>
              <a:t> </a:t>
            </a:r>
            <a:r>
              <a:rPr sz="1300" dirty="0">
                <a:solidFill>
                  <a:srgbClr val="FFFFFF"/>
                </a:solidFill>
                <a:latin typeface="Helvetica"/>
                <a:cs typeface="Helvetica"/>
              </a:rPr>
              <a:t>future</a:t>
            </a:r>
            <a:r>
              <a:rPr sz="1300" spc="15" dirty="0">
                <a:solidFill>
                  <a:srgbClr val="FFFFFF"/>
                </a:solidFill>
                <a:latin typeface="Helvetica"/>
                <a:cs typeface="Helvetica"/>
              </a:rPr>
              <a:t> </a:t>
            </a:r>
            <a:r>
              <a:rPr sz="1300" spc="-10" dirty="0">
                <a:solidFill>
                  <a:srgbClr val="FFFFFF"/>
                </a:solidFill>
                <a:latin typeface="Helvetica"/>
                <a:cs typeface="Helvetica"/>
              </a:rPr>
              <a:t>leaders.</a:t>
            </a:r>
            <a:endParaRPr sz="1300">
              <a:latin typeface="Helvetica"/>
              <a:cs typeface="Helvetica"/>
            </a:endParaRPr>
          </a:p>
        </p:txBody>
      </p:sp>
      <p:sp>
        <p:nvSpPr>
          <p:cNvPr id="21" name="object 21"/>
          <p:cNvSpPr txBox="1"/>
          <p:nvPr/>
        </p:nvSpPr>
        <p:spPr>
          <a:xfrm>
            <a:off x="10313822" y="3392566"/>
            <a:ext cx="4110354" cy="3036570"/>
          </a:xfrm>
          <a:prstGeom prst="rect">
            <a:avLst/>
          </a:prstGeom>
        </p:spPr>
        <p:txBody>
          <a:bodyPr vert="horz" wrap="square" lIns="0" tIns="8255" rIns="0" bIns="0" rtlCol="0">
            <a:spAutoFit/>
          </a:bodyPr>
          <a:lstStyle/>
          <a:p>
            <a:pPr>
              <a:lnSpc>
                <a:spcPct val="100000"/>
              </a:lnSpc>
              <a:spcBef>
                <a:spcPts val="65"/>
              </a:spcBef>
            </a:pPr>
            <a:endParaRPr sz="2650">
              <a:latin typeface="Times New Roman"/>
              <a:cs typeface="Times New Roman"/>
            </a:endParaRPr>
          </a:p>
          <a:p>
            <a:pPr marL="1228725">
              <a:lnSpc>
                <a:spcPct val="100000"/>
              </a:lnSpc>
            </a:pPr>
            <a:r>
              <a:rPr sz="2650" b="1" spc="-10" dirty="0">
                <a:solidFill>
                  <a:srgbClr val="FFFFFF"/>
                </a:solidFill>
                <a:latin typeface="Helvetica"/>
                <a:cs typeface="Helvetica"/>
              </a:rPr>
              <a:t>RETAIN</a:t>
            </a:r>
            <a:endParaRPr sz="2650">
              <a:latin typeface="Helvetica"/>
              <a:cs typeface="Helvetica"/>
            </a:endParaRPr>
          </a:p>
          <a:p>
            <a:pPr marL="302895" marR="362585">
              <a:lnSpc>
                <a:spcPct val="101499"/>
              </a:lnSpc>
              <a:spcBef>
                <a:spcPts val="3120"/>
              </a:spcBef>
            </a:pPr>
            <a:r>
              <a:rPr sz="1300" dirty="0">
                <a:solidFill>
                  <a:srgbClr val="FFFFFF"/>
                </a:solidFill>
                <a:latin typeface="Helvetica"/>
                <a:cs typeface="Helvetica"/>
              </a:rPr>
              <a:t>Foster</a:t>
            </a:r>
            <a:r>
              <a:rPr sz="1300" spc="15" dirty="0">
                <a:solidFill>
                  <a:srgbClr val="FFFFFF"/>
                </a:solidFill>
                <a:latin typeface="Helvetica"/>
                <a:cs typeface="Helvetica"/>
              </a:rPr>
              <a:t> </a:t>
            </a:r>
            <a:r>
              <a:rPr sz="1300" dirty="0">
                <a:solidFill>
                  <a:srgbClr val="FFFFFF"/>
                </a:solidFill>
                <a:latin typeface="Helvetica"/>
                <a:cs typeface="Helvetica"/>
              </a:rPr>
              <a:t>a</a:t>
            </a:r>
            <a:r>
              <a:rPr sz="1300" spc="20" dirty="0">
                <a:solidFill>
                  <a:srgbClr val="FFFFFF"/>
                </a:solidFill>
                <a:latin typeface="Helvetica"/>
                <a:cs typeface="Helvetica"/>
              </a:rPr>
              <a:t> </a:t>
            </a:r>
            <a:r>
              <a:rPr sz="1300" dirty="0">
                <a:solidFill>
                  <a:srgbClr val="FFFFFF"/>
                </a:solidFill>
                <a:latin typeface="Helvetica"/>
                <a:cs typeface="Helvetica"/>
              </a:rPr>
              <a:t>positive</a:t>
            </a:r>
            <a:r>
              <a:rPr sz="1300" spc="20" dirty="0">
                <a:solidFill>
                  <a:srgbClr val="FFFFFF"/>
                </a:solidFill>
                <a:latin typeface="Helvetica"/>
                <a:cs typeface="Helvetica"/>
              </a:rPr>
              <a:t> </a:t>
            </a:r>
            <a:r>
              <a:rPr sz="1300" dirty="0">
                <a:solidFill>
                  <a:srgbClr val="FFFFFF"/>
                </a:solidFill>
                <a:latin typeface="Helvetica"/>
                <a:cs typeface="Helvetica"/>
              </a:rPr>
              <a:t>and</a:t>
            </a:r>
            <a:r>
              <a:rPr sz="1300" spc="20" dirty="0">
                <a:solidFill>
                  <a:srgbClr val="FFFFFF"/>
                </a:solidFill>
                <a:latin typeface="Helvetica"/>
                <a:cs typeface="Helvetica"/>
              </a:rPr>
              <a:t> </a:t>
            </a:r>
            <a:r>
              <a:rPr sz="1300" dirty="0">
                <a:solidFill>
                  <a:srgbClr val="FFFFFF"/>
                </a:solidFill>
                <a:latin typeface="Helvetica"/>
                <a:cs typeface="Helvetica"/>
              </a:rPr>
              <a:t>inclusive</a:t>
            </a:r>
            <a:r>
              <a:rPr sz="1300" spc="20" dirty="0">
                <a:solidFill>
                  <a:srgbClr val="FFFFFF"/>
                </a:solidFill>
                <a:latin typeface="Helvetica"/>
                <a:cs typeface="Helvetica"/>
              </a:rPr>
              <a:t> </a:t>
            </a:r>
            <a:r>
              <a:rPr sz="1300" dirty="0">
                <a:solidFill>
                  <a:srgbClr val="FFFFFF"/>
                </a:solidFill>
                <a:latin typeface="Helvetica"/>
                <a:cs typeface="Helvetica"/>
              </a:rPr>
              <a:t>culture</a:t>
            </a:r>
            <a:r>
              <a:rPr sz="1300" spc="15" dirty="0">
                <a:solidFill>
                  <a:srgbClr val="FFFFFF"/>
                </a:solidFill>
                <a:latin typeface="Helvetica"/>
                <a:cs typeface="Helvetica"/>
              </a:rPr>
              <a:t> </a:t>
            </a:r>
            <a:r>
              <a:rPr sz="1300" spc="-25" dirty="0">
                <a:solidFill>
                  <a:srgbClr val="FFFFFF"/>
                </a:solidFill>
                <a:latin typeface="Helvetica"/>
                <a:cs typeface="Helvetica"/>
              </a:rPr>
              <a:t>by </a:t>
            </a:r>
            <a:r>
              <a:rPr sz="1300" dirty="0">
                <a:solidFill>
                  <a:srgbClr val="FFFFFF"/>
                </a:solidFill>
                <a:latin typeface="Helvetica"/>
                <a:cs typeface="Helvetica"/>
              </a:rPr>
              <a:t>adapting</a:t>
            </a:r>
            <a:r>
              <a:rPr sz="1300" spc="20" dirty="0">
                <a:solidFill>
                  <a:srgbClr val="FFFFFF"/>
                </a:solidFill>
                <a:latin typeface="Helvetica"/>
                <a:cs typeface="Helvetica"/>
              </a:rPr>
              <a:t> </a:t>
            </a:r>
            <a:r>
              <a:rPr sz="1300" dirty="0">
                <a:solidFill>
                  <a:srgbClr val="FFFFFF"/>
                </a:solidFill>
                <a:latin typeface="Helvetica"/>
                <a:cs typeface="Helvetica"/>
              </a:rPr>
              <a:t>to</a:t>
            </a:r>
            <a:r>
              <a:rPr sz="1300" spc="20" dirty="0">
                <a:solidFill>
                  <a:srgbClr val="FFFFFF"/>
                </a:solidFill>
                <a:latin typeface="Helvetica"/>
                <a:cs typeface="Helvetica"/>
              </a:rPr>
              <a:t> </a:t>
            </a:r>
            <a:r>
              <a:rPr sz="1300" dirty="0">
                <a:solidFill>
                  <a:srgbClr val="FFFFFF"/>
                </a:solidFill>
                <a:latin typeface="Helvetica"/>
                <a:cs typeface="Helvetica"/>
              </a:rPr>
              <a:t>workforce</a:t>
            </a:r>
            <a:r>
              <a:rPr sz="1300" spc="25" dirty="0">
                <a:solidFill>
                  <a:srgbClr val="FFFFFF"/>
                </a:solidFill>
                <a:latin typeface="Helvetica"/>
                <a:cs typeface="Helvetica"/>
              </a:rPr>
              <a:t> </a:t>
            </a:r>
            <a:r>
              <a:rPr sz="1300" dirty="0">
                <a:solidFill>
                  <a:srgbClr val="FFFFFF"/>
                </a:solidFill>
                <a:latin typeface="Helvetica"/>
                <a:cs typeface="Helvetica"/>
              </a:rPr>
              <a:t>needs,</a:t>
            </a:r>
            <a:r>
              <a:rPr sz="1300" spc="20" dirty="0">
                <a:solidFill>
                  <a:srgbClr val="FFFFFF"/>
                </a:solidFill>
                <a:latin typeface="Helvetica"/>
                <a:cs typeface="Helvetica"/>
              </a:rPr>
              <a:t> </a:t>
            </a:r>
            <a:r>
              <a:rPr sz="1300" dirty="0">
                <a:solidFill>
                  <a:srgbClr val="FFFFFF"/>
                </a:solidFill>
                <a:latin typeface="Helvetica"/>
                <a:cs typeface="Helvetica"/>
              </a:rPr>
              <a:t>building</a:t>
            </a:r>
            <a:r>
              <a:rPr sz="1300" spc="25" dirty="0">
                <a:solidFill>
                  <a:srgbClr val="FFFFFF"/>
                </a:solidFill>
                <a:latin typeface="Helvetica"/>
                <a:cs typeface="Helvetica"/>
              </a:rPr>
              <a:t> </a:t>
            </a:r>
            <a:r>
              <a:rPr sz="1300" spc="-10" dirty="0">
                <a:solidFill>
                  <a:srgbClr val="FFFFFF"/>
                </a:solidFill>
                <a:latin typeface="Helvetica"/>
                <a:cs typeface="Helvetica"/>
              </a:rPr>
              <a:t>capacity </a:t>
            </a:r>
            <a:r>
              <a:rPr sz="1300" dirty="0">
                <a:solidFill>
                  <a:srgbClr val="FFFFFF"/>
                </a:solidFill>
                <a:latin typeface="Helvetica"/>
                <a:cs typeface="Helvetica"/>
              </a:rPr>
              <a:t>and</a:t>
            </a:r>
            <a:r>
              <a:rPr sz="1300" spc="30" dirty="0">
                <a:solidFill>
                  <a:srgbClr val="FFFFFF"/>
                </a:solidFill>
                <a:latin typeface="Helvetica"/>
                <a:cs typeface="Helvetica"/>
              </a:rPr>
              <a:t> </a:t>
            </a:r>
            <a:r>
              <a:rPr sz="1300" dirty="0">
                <a:solidFill>
                  <a:srgbClr val="FFFFFF"/>
                </a:solidFill>
                <a:latin typeface="Helvetica"/>
                <a:cs typeface="Helvetica"/>
              </a:rPr>
              <a:t>flexibility</a:t>
            </a:r>
            <a:r>
              <a:rPr sz="1300" spc="30" dirty="0">
                <a:solidFill>
                  <a:srgbClr val="FFFFFF"/>
                </a:solidFill>
                <a:latin typeface="Helvetica"/>
                <a:cs typeface="Helvetica"/>
              </a:rPr>
              <a:t> </a:t>
            </a:r>
            <a:r>
              <a:rPr sz="1300" dirty="0">
                <a:solidFill>
                  <a:srgbClr val="FFFFFF"/>
                </a:solidFill>
                <a:latin typeface="Helvetica"/>
                <a:cs typeface="Helvetica"/>
              </a:rPr>
              <a:t>in</a:t>
            </a:r>
            <a:r>
              <a:rPr sz="1300" spc="30" dirty="0">
                <a:solidFill>
                  <a:srgbClr val="FFFFFF"/>
                </a:solidFill>
                <a:latin typeface="Helvetica"/>
                <a:cs typeface="Helvetica"/>
              </a:rPr>
              <a:t> </a:t>
            </a:r>
            <a:r>
              <a:rPr sz="1300" dirty="0">
                <a:solidFill>
                  <a:srgbClr val="FFFFFF"/>
                </a:solidFill>
                <a:latin typeface="Helvetica"/>
                <a:cs typeface="Helvetica"/>
              </a:rPr>
              <a:t>General</a:t>
            </a:r>
            <a:r>
              <a:rPr sz="1300" spc="35" dirty="0">
                <a:solidFill>
                  <a:srgbClr val="FFFFFF"/>
                </a:solidFill>
                <a:latin typeface="Helvetica"/>
                <a:cs typeface="Helvetica"/>
              </a:rPr>
              <a:t> </a:t>
            </a:r>
            <a:r>
              <a:rPr sz="1300" dirty="0">
                <a:solidFill>
                  <a:srgbClr val="FFFFFF"/>
                </a:solidFill>
                <a:latin typeface="Helvetica"/>
                <a:cs typeface="Helvetica"/>
              </a:rPr>
              <a:t>Practice,</a:t>
            </a:r>
            <a:r>
              <a:rPr sz="1300" spc="30" dirty="0">
                <a:solidFill>
                  <a:srgbClr val="FFFFFF"/>
                </a:solidFill>
                <a:latin typeface="Helvetica"/>
                <a:cs typeface="Helvetica"/>
              </a:rPr>
              <a:t> </a:t>
            </a:r>
            <a:r>
              <a:rPr sz="1300" spc="-10" dirty="0">
                <a:solidFill>
                  <a:srgbClr val="FFFFFF"/>
                </a:solidFill>
                <a:latin typeface="Helvetica"/>
                <a:cs typeface="Helvetica"/>
              </a:rPr>
              <a:t>promoting </a:t>
            </a:r>
            <a:r>
              <a:rPr sz="1300" dirty="0">
                <a:solidFill>
                  <a:srgbClr val="FFFFFF"/>
                </a:solidFill>
                <a:latin typeface="Helvetica"/>
                <a:cs typeface="Helvetica"/>
              </a:rPr>
              <a:t>new</a:t>
            </a:r>
            <a:r>
              <a:rPr sz="1300" spc="20" dirty="0">
                <a:solidFill>
                  <a:srgbClr val="FFFFFF"/>
                </a:solidFill>
                <a:latin typeface="Helvetica"/>
                <a:cs typeface="Helvetica"/>
              </a:rPr>
              <a:t> </a:t>
            </a:r>
            <a:r>
              <a:rPr sz="1300" dirty="0">
                <a:solidFill>
                  <a:srgbClr val="FFFFFF"/>
                </a:solidFill>
                <a:latin typeface="Helvetica"/>
                <a:cs typeface="Helvetica"/>
              </a:rPr>
              <a:t>working</a:t>
            </a:r>
            <a:r>
              <a:rPr sz="1300" spc="25" dirty="0">
                <a:solidFill>
                  <a:srgbClr val="FFFFFF"/>
                </a:solidFill>
                <a:latin typeface="Helvetica"/>
                <a:cs typeface="Helvetica"/>
              </a:rPr>
              <a:t> </a:t>
            </a:r>
            <a:r>
              <a:rPr sz="1300" dirty="0">
                <a:solidFill>
                  <a:srgbClr val="FFFFFF"/>
                </a:solidFill>
                <a:latin typeface="Helvetica"/>
                <a:cs typeface="Helvetica"/>
              </a:rPr>
              <a:t>models</a:t>
            </a:r>
            <a:r>
              <a:rPr sz="1300" spc="25" dirty="0">
                <a:solidFill>
                  <a:srgbClr val="FFFFFF"/>
                </a:solidFill>
                <a:latin typeface="Helvetica"/>
                <a:cs typeface="Helvetica"/>
              </a:rPr>
              <a:t> </a:t>
            </a:r>
            <a:r>
              <a:rPr sz="1300" dirty="0">
                <a:solidFill>
                  <a:srgbClr val="FFFFFF"/>
                </a:solidFill>
                <a:latin typeface="Helvetica"/>
                <a:cs typeface="Helvetica"/>
              </a:rPr>
              <a:t>and</a:t>
            </a:r>
            <a:r>
              <a:rPr sz="1300" spc="25" dirty="0">
                <a:solidFill>
                  <a:srgbClr val="FFFFFF"/>
                </a:solidFill>
                <a:latin typeface="Helvetica"/>
                <a:cs typeface="Helvetica"/>
              </a:rPr>
              <a:t> </a:t>
            </a:r>
            <a:r>
              <a:rPr sz="1300" dirty="0">
                <a:solidFill>
                  <a:srgbClr val="FFFFFF"/>
                </a:solidFill>
                <a:latin typeface="Helvetica"/>
                <a:cs typeface="Helvetica"/>
              </a:rPr>
              <a:t>valuing</a:t>
            </a:r>
            <a:r>
              <a:rPr sz="1300" spc="20" dirty="0">
                <a:solidFill>
                  <a:srgbClr val="FFFFFF"/>
                </a:solidFill>
                <a:latin typeface="Helvetica"/>
                <a:cs typeface="Helvetica"/>
              </a:rPr>
              <a:t> </a:t>
            </a:r>
            <a:r>
              <a:rPr sz="1300" spc="-10" dirty="0">
                <a:solidFill>
                  <a:srgbClr val="FFFFFF"/>
                </a:solidFill>
                <a:latin typeface="Helvetica"/>
                <a:cs typeface="Helvetica"/>
              </a:rPr>
              <a:t>expertise.</a:t>
            </a:r>
            <a:endParaRPr sz="1300">
              <a:latin typeface="Helvetica"/>
              <a:cs typeface="Helvetica"/>
            </a:endParaRPr>
          </a:p>
        </p:txBody>
      </p:sp>
      <p:sp>
        <p:nvSpPr>
          <p:cNvPr id="22" name="object 22"/>
          <p:cNvSpPr txBox="1"/>
          <p:nvPr/>
        </p:nvSpPr>
        <p:spPr>
          <a:xfrm>
            <a:off x="14947188" y="3392566"/>
            <a:ext cx="4110354" cy="3036570"/>
          </a:xfrm>
          <a:prstGeom prst="rect">
            <a:avLst/>
          </a:prstGeom>
        </p:spPr>
        <p:txBody>
          <a:bodyPr vert="horz" wrap="square" lIns="0" tIns="8255" rIns="0" bIns="0" rtlCol="0">
            <a:spAutoFit/>
          </a:bodyPr>
          <a:lstStyle/>
          <a:p>
            <a:pPr>
              <a:lnSpc>
                <a:spcPct val="100000"/>
              </a:lnSpc>
              <a:spcBef>
                <a:spcPts val="65"/>
              </a:spcBef>
            </a:pPr>
            <a:endParaRPr sz="2650">
              <a:latin typeface="Times New Roman"/>
              <a:cs typeface="Times New Roman"/>
            </a:endParaRPr>
          </a:p>
          <a:p>
            <a:pPr marL="1255395">
              <a:lnSpc>
                <a:spcPct val="100000"/>
              </a:lnSpc>
            </a:pPr>
            <a:r>
              <a:rPr sz="2650" b="1" spc="-10" dirty="0">
                <a:solidFill>
                  <a:srgbClr val="FFFFFF"/>
                </a:solidFill>
                <a:latin typeface="Helvetica"/>
                <a:cs typeface="Helvetica"/>
              </a:rPr>
              <a:t>SUPPORT</a:t>
            </a:r>
            <a:endParaRPr sz="2650">
              <a:latin typeface="Helvetica"/>
              <a:cs typeface="Helvetica"/>
            </a:endParaRPr>
          </a:p>
          <a:p>
            <a:pPr marL="328930" marR="589915">
              <a:lnSpc>
                <a:spcPct val="101499"/>
              </a:lnSpc>
              <a:spcBef>
                <a:spcPts val="3120"/>
              </a:spcBef>
            </a:pPr>
            <a:r>
              <a:rPr sz="1300" dirty="0">
                <a:solidFill>
                  <a:srgbClr val="FFFFFF"/>
                </a:solidFill>
                <a:latin typeface="Helvetica"/>
                <a:cs typeface="Helvetica"/>
              </a:rPr>
              <a:t>Expand</a:t>
            </a:r>
            <a:r>
              <a:rPr sz="1300" spc="30" dirty="0">
                <a:solidFill>
                  <a:srgbClr val="FFFFFF"/>
                </a:solidFill>
                <a:latin typeface="Helvetica"/>
                <a:cs typeface="Helvetica"/>
              </a:rPr>
              <a:t> </a:t>
            </a:r>
            <a:r>
              <a:rPr sz="1300" dirty="0">
                <a:solidFill>
                  <a:srgbClr val="FFFFFF"/>
                </a:solidFill>
                <a:latin typeface="Helvetica"/>
                <a:cs typeface="Helvetica"/>
              </a:rPr>
              <a:t>workforce</a:t>
            </a:r>
            <a:r>
              <a:rPr sz="1300" spc="30" dirty="0">
                <a:solidFill>
                  <a:srgbClr val="FFFFFF"/>
                </a:solidFill>
                <a:latin typeface="Helvetica"/>
                <a:cs typeface="Helvetica"/>
              </a:rPr>
              <a:t> </a:t>
            </a:r>
            <a:r>
              <a:rPr sz="1300" dirty="0">
                <a:solidFill>
                  <a:srgbClr val="FFFFFF"/>
                </a:solidFill>
                <a:latin typeface="Helvetica"/>
                <a:cs typeface="Helvetica"/>
              </a:rPr>
              <a:t>peer</a:t>
            </a:r>
            <a:r>
              <a:rPr sz="1300" spc="30" dirty="0">
                <a:solidFill>
                  <a:srgbClr val="FFFFFF"/>
                </a:solidFill>
                <a:latin typeface="Helvetica"/>
                <a:cs typeface="Helvetica"/>
              </a:rPr>
              <a:t> </a:t>
            </a:r>
            <a:r>
              <a:rPr sz="1300" dirty="0">
                <a:solidFill>
                  <a:srgbClr val="FFFFFF"/>
                </a:solidFill>
                <a:latin typeface="Helvetica"/>
                <a:cs typeface="Helvetica"/>
              </a:rPr>
              <a:t>support</a:t>
            </a:r>
            <a:r>
              <a:rPr sz="1300" spc="35" dirty="0">
                <a:solidFill>
                  <a:srgbClr val="FFFFFF"/>
                </a:solidFill>
                <a:latin typeface="Helvetica"/>
                <a:cs typeface="Helvetica"/>
              </a:rPr>
              <a:t> </a:t>
            </a:r>
            <a:r>
              <a:rPr sz="1300" spc="-25" dirty="0">
                <a:solidFill>
                  <a:srgbClr val="FFFFFF"/>
                </a:solidFill>
                <a:latin typeface="Helvetica"/>
                <a:cs typeface="Helvetica"/>
              </a:rPr>
              <a:t>and </a:t>
            </a:r>
            <a:r>
              <a:rPr sz="1300" dirty="0">
                <a:solidFill>
                  <a:srgbClr val="FFFFFF"/>
                </a:solidFill>
                <a:latin typeface="Helvetica"/>
                <a:cs typeface="Helvetica"/>
              </a:rPr>
              <a:t>mentoring,</a:t>
            </a:r>
            <a:r>
              <a:rPr sz="1300" spc="10" dirty="0">
                <a:solidFill>
                  <a:srgbClr val="FFFFFF"/>
                </a:solidFill>
                <a:latin typeface="Helvetica"/>
                <a:cs typeface="Helvetica"/>
              </a:rPr>
              <a:t> </a:t>
            </a:r>
            <a:r>
              <a:rPr sz="1300" dirty="0">
                <a:solidFill>
                  <a:srgbClr val="FFFFFF"/>
                </a:solidFill>
                <a:latin typeface="Helvetica"/>
                <a:cs typeface="Helvetica"/>
              </a:rPr>
              <a:t>integrate</a:t>
            </a:r>
            <a:r>
              <a:rPr sz="1300" spc="10" dirty="0">
                <a:solidFill>
                  <a:srgbClr val="FFFFFF"/>
                </a:solidFill>
                <a:latin typeface="Helvetica"/>
                <a:cs typeface="Helvetica"/>
              </a:rPr>
              <a:t> </a:t>
            </a:r>
            <a:r>
              <a:rPr sz="1300" dirty="0">
                <a:solidFill>
                  <a:srgbClr val="FFFFFF"/>
                </a:solidFill>
                <a:latin typeface="Helvetica"/>
                <a:cs typeface="Helvetica"/>
              </a:rPr>
              <a:t>Equality,</a:t>
            </a:r>
            <a:r>
              <a:rPr sz="1300" spc="15" dirty="0">
                <a:solidFill>
                  <a:srgbClr val="FFFFFF"/>
                </a:solidFill>
                <a:latin typeface="Helvetica"/>
                <a:cs typeface="Helvetica"/>
              </a:rPr>
              <a:t> </a:t>
            </a:r>
            <a:r>
              <a:rPr sz="1300" spc="-10" dirty="0">
                <a:solidFill>
                  <a:srgbClr val="FFFFFF"/>
                </a:solidFill>
                <a:latin typeface="Helvetica"/>
                <a:cs typeface="Helvetica"/>
              </a:rPr>
              <a:t>Diversity, </a:t>
            </a:r>
            <a:r>
              <a:rPr sz="1300" dirty="0">
                <a:solidFill>
                  <a:srgbClr val="FFFFFF"/>
                </a:solidFill>
                <a:latin typeface="Helvetica"/>
                <a:cs typeface="Helvetica"/>
              </a:rPr>
              <a:t>Inclusion</a:t>
            </a:r>
            <a:r>
              <a:rPr sz="1300" spc="10" dirty="0">
                <a:solidFill>
                  <a:srgbClr val="FFFFFF"/>
                </a:solidFill>
                <a:latin typeface="Helvetica"/>
                <a:cs typeface="Helvetica"/>
              </a:rPr>
              <a:t> </a:t>
            </a:r>
            <a:r>
              <a:rPr sz="1300" dirty="0">
                <a:solidFill>
                  <a:srgbClr val="FFFFFF"/>
                </a:solidFill>
                <a:latin typeface="Helvetica"/>
                <a:cs typeface="Helvetica"/>
              </a:rPr>
              <a:t>and</a:t>
            </a:r>
            <a:r>
              <a:rPr sz="1300" spc="15" dirty="0">
                <a:solidFill>
                  <a:srgbClr val="FFFFFF"/>
                </a:solidFill>
                <a:latin typeface="Helvetica"/>
                <a:cs typeface="Helvetica"/>
              </a:rPr>
              <a:t> </a:t>
            </a:r>
            <a:r>
              <a:rPr sz="1300" dirty="0">
                <a:solidFill>
                  <a:srgbClr val="FFFFFF"/>
                </a:solidFill>
                <a:latin typeface="Helvetica"/>
                <a:cs typeface="Helvetica"/>
              </a:rPr>
              <a:t>Belonging</a:t>
            </a:r>
            <a:r>
              <a:rPr sz="1300" spc="15" dirty="0">
                <a:solidFill>
                  <a:srgbClr val="FFFFFF"/>
                </a:solidFill>
                <a:latin typeface="Helvetica"/>
                <a:cs typeface="Helvetica"/>
              </a:rPr>
              <a:t> </a:t>
            </a:r>
            <a:r>
              <a:rPr sz="1300" dirty="0">
                <a:solidFill>
                  <a:srgbClr val="FFFFFF"/>
                </a:solidFill>
                <a:latin typeface="Helvetica"/>
                <a:cs typeface="Helvetica"/>
              </a:rPr>
              <a:t>in</a:t>
            </a:r>
            <a:r>
              <a:rPr sz="1300" spc="15" dirty="0">
                <a:solidFill>
                  <a:srgbClr val="FFFFFF"/>
                </a:solidFill>
                <a:latin typeface="Helvetica"/>
                <a:cs typeface="Helvetica"/>
              </a:rPr>
              <a:t> </a:t>
            </a:r>
            <a:r>
              <a:rPr sz="1300" dirty="0">
                <a:solidFill>
                  <a:srgbClr val="FFFFFF"/>
                </a:solidFill>
                <a:latin typeface="Helvetica"/>
                <a:cs typeface="Helvetica"/>
              </a:rPr>
              <a:t>all</a:t>
            </a:r>
            <a:r>
              <a:rPr sz="1300" spc="15" dirty="0">
                <a:solidFill>
                  <a:srgbClr val="FFFFFF"/>
                </a:solidFill>
                <a:latin typeface="Helvetica"/>
                <a:cs typeface="Helvetica"/>
              </a:rPr>
              <a:t> </a:t>
            </a:r>
            <a:r>
              <a:rPr sz="1300" spc="-10" dirty="0">
                <a:solidFill>
                  <a:srgbClr val="FFFFFF"/>
                </a:solidFill>
                <a:latin typeface="Helvetica"/>
                <a:cs typeface="Helvetica"/>
              </a:rPr>
              <a:t>activities, </a:t>
            </a:r>
            <a:r>
              <a:rPr sz="1300" dirty="0">
                <a:solidFill>
                  <a:srgbClr val="FFFFFF"/>
                </a:solidFill>
                <a:latin typeface="Helvetica"/>
                <a:cs typeface="Helvetica"/>
              </a:rPr>
              <a:t>increase</a:t>
            </a:r>
            <a:r>
              <a:rPr sz="1300" spc="35" dirty="0">
                <a:solidFill>
                  <a:srgbClr val="FFFFFF"/>
                </a:solidFill>
                <a:latin typeface="Helvetica"/>
                <a:cs typeface="Helvetica"/>
              </a:rPr>
              <a:t> </a:t>
            </a:r>
            <a:r>
              <a:rPr sz="1300" dirty="0">
                <a:solidFill>
                  <a:srgbClr val="FFFFFF"/>
                </a:solidFill>
                <a:latin typeface="Helvetica"/>
                <a:cs typeface="Helvetica"/>
              </a:rPr>
              <a:t>training</a:t>
            </a:r>
            <a:r>
              <a:rPr sz="1300" spc="35" dirty="0">
                <a:solidFill>
                  <a:srgbClr val="FFFFFF"/>
                </a:solidFill>
                <a:latin typeface="Helvetica"/>
                <a:cs typeface="Helvetica"/>
              </a:rPr>
              <a:t> </a:t>
            </a:r>
            <a:r>
              <a:rPr sz="1300" dirty="0">
                <a:solidFill>
                  <a:srgbClr val="FFFFFF"/>
                </a:solidFill>
                <a:latin typeface="Helvetica"/>
                <a:cs typeface="Helvetica"/>
              </a:rPr>
              <a:t>placements,</a:t>
            </a:r>
            <a:r>
              <a:rPr sz="1300" spc="35" dirty="0">
                <a:solidFill>
                  <a:srgbClr val="FFFFFF"/>
                </a:solidFill>
                <a:latin typeface="Helvetica"/>
                <a:cs typeface="Helvetica"/>
              </a:rPr>
              <a:t> </a:t>
            </a:r>
            <a:r>
              <a:rPr sz="1300" spc="-10" dirty="0">
                <a:solidFill>
                  <a:srgbClr val="FFFFFF"/>
                </a:solidFill>
                <a:latin typeface="Helvetica"/>
                <a:cs typeface="Helvetica"/>
              </a:rPr>
              <a:t>encourage </a:t>
            </a:r>
            <a:r>
              <a:rPr sz="1300" dirty="0">
                <a:solidFill>
                  <a:srgbClr val="FFFFFF"/>
                </a:solidFill>
                <a:latin typeface="Helvetica"/>
                <a:cs typeface="Helvetica"/>
              </a:rPr>
              <a:t>Additional</a:t>
            </a:r>
            <a:r>
              <a:rPr sz="1300" spc="50" dirty="0">
                <a:solidFill>
                  <a:srgbClr val="FFFFFF"/>
                </a:solidFill>
                <a:latin typeface="Helvetica"/>
                <a:cs typeface="Helvetica"/>
              </a:rPr>
              <a:t> </a:t>
            </a:r>
            <a:r>
              <a:rPr sz="1300" dirty="0">
                <a:solidFill>
                  <a:srgbClr val="FFFFFF"/>
                </a:solidFill>
                <a:latin typeface="Helvetica"/>
                <a:cs typeface="Helvetica"/>
              </a:rPr>
              <a:t>Roles</a:t>
            </a:r>
            <a:r>
              <a:rPr sz="1300" spc="50" dirty="0">
                <a:solidFill>
                  <a:srgbClr val="FFFFFF"/>
                </a:solidFill>
                <a:latin typeface="Helvetica"/>
                <a:cs typeface="Helvetica"/>
              </a:rPr>
              <a:t> </a:t>
            </a:r>
            <a:r>
              <a:rPr sz="1300" dirty="0">
                <a:solidFill>
                  <a:srgbClr val="FFFFFF"/>
                </a:solidFill>
                <a:latin typeface="Helvetica"/>
                <a:cs typeface="Helvetica"/>
              </a:rPr>
              <a:t>Reimbursement</a:t>
            </a:r>
            <a:r>
              <a:rPr sz="1300" spc="50" dirty="0">
                <a:solidFill>
                  <a:srgbClr val="FFFFFF"/>
                </a:solidFill>
                <a:latin typeface="Helvetica"/>
                <a:cs typeface="Helvetica"/>
              </a:rPr>
              <a:t> </a:t>
            </a:r>
            <a:r>
              <a:rPr sz="1300" spc="-10" dirty="0">
                <a:solidFill>
                  <a:srgbClr val="FFFFFF"/>
                </a:solidFill>
                <a:latin typeface="Helvetica"/>
                <a:cs typeface="Helvetica"/>
              </a:rPr>
              <a:t>Scheme </a:t>
            </a:r>
            <a:r>
              <a:rPr sz="1300" dirty="0">
                <a:solidFill>
                  <a:srgbClr val="FFFFFF"/>
                </a:solidFill>
                <a:latin typeface="Helvetica"/>
                <a:cs typeface="Helvetica"/>
              </a:rPr>
              <a:t>recruitment</a:t>
            </a:r>
            <a:r>
              <a:rPr sz="1300" spc="45" dirty="0">
                <a:solidFill>
                  <a:srgbClr val="FFFFFF"/>
                </a:solidFill>
                <a:latin typeface="Helvetica"/>
                <a:cs typeface="Helvetica"/>
              </a:rPr>
              <a:t> </a:t>
            </a:r>
            <a:r>
              <a:rPr sz="1300" dirty="0">
                <a:solidFill>
                  <a:srgbClr val="FFFFFF"/>
                </a:solidFill>
                <a:latin typeface="Helvetica"/>
                <a:cs typeface="Helvetica"/>
              </a:rPr>
              <a:t>for</a:t>
            </a:r>
            <a:r>
              <a:rPr sz="1300" spc="50" dirty="0">
                <a:solidFill>
                  <a:srgbClr val="FFFFFF"/>
                </a:solidFill>
                <a:latin typeface="Helvetica"/>
                <a:cs typeface="Helvetica"/>
              </a:rPr>
              <a:t> </a:t>
            </a:r>
            <a:r>
              <a:rPr sz="1300" dirty="0">
                <a:solidFill>
                  <a:srgbClr val="FFFFFF"/>
                </a:solidFill>
                <a:latin typeface="Helvetica"/>
                <a:cs typeface="Helvetica"/>
              </a:rPr>
              <a:t>the</a:t>
            </a:r>
            <a:r>
              <a:rPr sz="1300" spc="50" dirty="0">
                <a:solidFill>
                  <a:srgbClr val="FFFFFF"/>
                </a:solidFill>
                <a:latin typeface="Helvetica"/>
                <a:cs typeface="Helvetica"/>
              </a:rPr>
              <a:t> </a:t>
            </a:r>
            <a:r>
              <a:rPr sz="1300" dirty="0">
                <a:solidFill>
                  <a:srgbClr val="FFFFFF"/>
                </a:solidFill>
                <a:latin typeface="Helvetica"/>
                <a:cs typeface="Helvetica"/>
              </a:rPr>
              <a:t>Multi-Disciplinary</a:t>
            </a:r>
            <a:r>
              <a:rPr sz="1300" spc="20" dirty="0">
                <a:solidFill>
                  <a:srgbClr val="FFFFFF"/>
                </a:solidFill>
                <a:latin typeface="Helvetica"/>
                <a:cs typeface="Helvetica"/>
              </a:rPr>
              <a:t> </a:t>
            </a:r>
            <a:r>
              <a:rPr sz="1300" spc="-20" dirty="0">
                <a:solidFill>
                  <a:srgbClr val="FFFFFF"/>
                </a:solidFill>
                <a:latin typeface="Helvetica"/>
                <a:cs typeface="Helvetica"/>
              </a:rPr>
              <a:t>Team </a:t>
            </a:r>
            <a:r>
              <a:rPr sz="1300" dirty="0">
                <a:solidFill>
                  <a:srgbClr val="FFFFFF"/>
                </a:solidFill>
                <a:latin typeface="Helvetica"/>
                <a:cs typeface="Helvetica"/>
              </a:rPr>
              <a:t>and</a:t>
            </a:r>
            <a:r>
              <a:rPr sz="1300" spc="5" dirty="0">
                <a:solidFill>
                  <a:srgbClr val="FFFFFF"/>
                </a:solidFill>
                <a:latin typeface="Helvetica"/>
                <a:cs typeface="Helvetica"/>
              </a:rPr>
              <a:t> </a:t>
            </a:r>
            <a:r>
              <a:rPr sz="1300" dirty="0">
                <a:solidFill>
                  <a:srgbClr val="FFFFFF"/>
                </a:solidFill>
                <a:latin typeface="Helvetica"/>
                <a:cs typeface="Helvetica"/>
              </a:rPr>
              <a:t>Integrated</a:t>
            </a:r>
            <a:r>
              <a:rPr sz="1300" spc="5" dirty="0">
                <a:solidFill>
                  <a:srgbClr val="FFFFFF"/>
                </a:solidFill>
                <a:latin typeface="Helvetica"/>
                <a:cs typeface="Helvetica"/>
              </a:rPr>
              <a:t> </a:t>
            </a:r>
            <a:r>
              <a:rPr sz="1300" dirty="0">
                <a:solidFill>
                  <a:srgbClr val="FFFFFF"/>
                </a:solidFill>
                <a:latin typeface="Helvetica"/>
                <a:cs typeface="Helvetica"/>
              </a:rPr>
              <a:t>Neighbourhood</a:t>
            </a:r>
            <a:r>
              <a:rPr sz="1300" spc="-15" dirty="0">
                <a:solidFill>
                  <a:srgbClr val="FFFFFF"/>
                </a:solidFill>
                <a:latin typeface="Helvetica"/>
                <a:cs typeface="Helvetica"/>
              </a:rPr>
              <a:t> </a:t>
            </a:r>
            <a:r>
              <a:rPr sz="1300" spc="-10" dirty="0">
                <a:solidFill>
                  <a:srgbClr val="FFFFFF"/>
                </a:solidFill>
                <a:latin typeface="Helvetica"/>
                <a:cs typeface="Helvetica"/>
              </a:rPr>
              <a:t>Teams,</a:t>
            </a:r>
            <a:r>
              <a:rPr sz="1300" spc="5" dirty="0">
                <a:solidFill>
                  <a:srgbClr val="FFFFFF"/>
                </a:solidFill>
                <a:latin typeface="Helvetica"/>
                <a:cs typeface="Helvetica"/>
              </a:rPr>
              <a:t> </a:t>
            </a:r>
            <a:r>
              <a:rPr sz="1300" spc="-25" dirty="0">
                <a:solidFill>
                  <a:srgbClr val="FFFFFF"/>
                </a:solidFill>
                <a:latin typeface="Helvetica"/>
                <a:cs typeface="Helvetica"/>
              </a:rPr>
              <a:t>and </a:t>
            </a:r>
            <a:r>
              <a:rPr sz="1300" dirty="0">
                <a:solidFill>
                  <a:srgbClr val="FFFFFF"/>
                </a:solidFill>
                <a:latin typeface="Helvetica"/>
                <a:cs typeface="Helvetica"/>
              </a:rPr>
              <a:t>enhance</a:t>
            </a:r>
            <a:r>
              <a:rPr sz="1300" spc="15" dirty="0">
                <a:solidFill>
                  <a:srgbClr val="FFFFFF"/>
                </a:solidFill>
                <a:latin typeface="Helvetica"/>
                <a:cs typeface="Helvetica"/>
              </a:rPr>
              <a:t> </a:t>
            </a:r>
            <a:r>
              <a:rPr sz="1300" dirty="0">
                <a:solidFill>
                  <a:srgbClr val="FFFFFF"/>
                </a:solidFill>
                <a:latin typeface="Helvetica"/>
                <a:cs typeface="Helvetica"/>
              </a:rPr>
              <a:t>health</a:t>
            </a:r>
            <a:r>
              <a:rPr sz="1300" spc="20" dirty="0">
                <a:solidFill>
                  <a:srgbClr val="FFFFFF"/>
                </a:solidFill>
                <a:latin typeface="Helvetica"/>
                <a:cs typeface="Helvetica"/>
              </a:rPr>
              <a:t> </a:t>
            </a:r>
            <a:r>
              <a:rPr sz="1300" dirty="0">
                <a:solidFill>
                  <a:srgbClr val="FFFFFF"/>
                </a:solidFill>
                <a:latin typeface="Helvetica"/>
                <a:cs typeface="Helvetica"/>
              </a:rPr>
              <a:t>and</a:t>
            </a:r>
            <a:r>
              <a:rPr sz="1300" spc="20" dirty="0">
                <a:solidFill>
                  <a:srgbClr val="FFFFFF"/>
                </a:solidFill>
                <a:latin typeface="Helvetica"/>
                <a:cs typeface="Helvetica"/>
              </a:rPr>
              <a:t> </a:t>
            </a:r>
            <a:r>
              <a:rPr sz="1300" dirty="0">
                <a:solidFill>
                  <a:srgbClr val="FFFFFF"/>
                </a:solidFill>
                <a:latin typeface="Helvetica"/>
                <a:cs typeface="Helvetica"/>
              </a:rPr>
              <a:t>wellbeing</a:t>
            </a:r>
            <a:r>
              <a:rPr sz="1300" spc="20" dirty="0">
                <a:solidFill>
                  <a:srgbClr val="FFFFFF"/>
                </a:solidFill>
                <a:latin typeface="Helvetica"/>
                <a:cs typeface="Helvetica"/>
              </a:rPr>
              <a:t> </a:t>
            </a:r>
            <a:r>
              <a:rPr sz="1300" spc="-10" dirty="0">
                <a:solidFill>
                  <a:srgbClr val="FFFFFF"/>
                </a:solidFill>
                <a:latin typeface="Helvetica"/>
                <a:cs typeface="Helvetica"/>
              </a:rPr>
              <a:t>offers.</a:t>
            </a:r>
            <a:endParaRPr sz="1300">
              <a:latin typeface="Helvetica"/>
              <a:cs typeface="Helvetica"/>
            </a:endParaRPr>
          </a:p>
        </p:txBody>
      </p:sp>
      <p:sp>
        <p:nvSpPr>
          <p:cNvPr id="23" name="object 23"/>
          <p:cNvSpPr/>
          <p:nvPr/>
        </p:nvSpPr>
        <p:spPr>
          <a:xfrm>
            <a:off x="1047092" y="6726970"/>
            <a:ext cx="18010505" cy="643890"/>
          </a:xfrm>
          <a:custGeom>
            <a:avLst/>
            <a:gdLst/>
            <a:ahLst/>
            <a:cxnLst/>
            <a:rect l="l" t="t" r="r" b="b"/>
            <a:pathLst>
              <a:path w="18010505" h="643890">
                <a:moveTo>
                  <a:pt x="17489771" y="0"/>
                </a:moveTo>
                <a:lnTo>
                  <a:pt x="520141" y="0"/>
                </a:lnTo>
                <a:lnTo>
                  <a:pt x="0" y="320430"/>
                </a:lnTo>
                <a:lnTo>
                  <a:pt x="520141" y="643383"/>
                </a:lnTo>
                <a:lnTo>
                  <a:pt x="17489771" y="643383"/>
                </a:lnTo>
                <a:lnTo>
                  <a:pt x="18009922" y="321738"/>
                </a:lnTo>
                <a:lnTo>
                  <a:pt x="17489771" y="0"/>
                </a:lnTo>
                <a:close/>
              </a:path>
            </a:pathLst>
          </a:custGeom>
          <a:solidFill>
            <a:srgbClr val="50B796"/>
          </a:solidFill>
        </p:spPr>
        <p:txBody>
          <a:bodyPr wrap="square" lIns="0" tIns="0" rIns="0" bIns="0" rtlCol="0"/>
          <a:lstStyle/>
          <a:p>
            <a:endParaRPr/>
          </a:p>
        </p:txBody>
      </p:sp>
      <p:sp>
        <p:nvSpPr>
          <p:cNvPr id="24" name="object 24"/>
          <p:cNvSpPr txBox="1"/>
          <p:nvPr/>
        </p:nvSpPr>
        <p:spPr>
          <a:xfrm>
            <a:off x="8902261" y="6758993"/>
            <a:ext cx="2295525" cy="520700"/>
          </a:xfrm>
          <a:prstGeom prst="rect">
            <a:avLst/>
          </a:prstGeom>
        </p:spPr>
        <p:txBody>
          <a:bodyPr vert="horz" wrap="square" lIns="0" tIns="12700" rIns="0" bIns="0" rtlCol="0">
            <a:spAutoFit/>
          </a:bodyPr>
          <a:lstStyle/>
          <a:p>
            <a:pPr marL="12700">
              <a:lnSpc>
                <a:spcPct val="100000"/>
              </a:lnSpc>
              <a:spcBef>
                <a:spcPts val="100"/>
              </a:spcBef>
            </a:pPr>
            <a:r>
              <a:rPr sz="3250" b="1" spc="-10" dirty="0">
                <a:solidFill>
                  <a:srgbClr val="FFFFFF"/>
                </a:solidFill>
                <a:latin typeface="Helvetica"/>
                <a:cs typeface="Helvetica"/>
              </a:rPr>
              <a:t>ENABLERS</a:t>
            </a:r>
            <a:endParaRPr sz="3250">
              <a:latin typeface="Helvetica"/>
              <a:cs typeface="Helvetica"/>
            </a:endParaRPr>
          </a:p>
        </p:txBody>
      </p:sp>
      <p:sp>
        <p:nvSpPr>
          <p:cNvPr id="25" name="object 25"/>
          <p:cNvSpPr txBox="1"/>
          <p:nvPr/>
        </p:nvSpPr>
        <p:spPr>
          <a:xfrm>
            <a:off x="2141721" y="6837633"/>
            <a:ext cx="5911215" cy="370205"/>
          </a:xfrm>
          <a:prstGeom prst="rect">
            <a:avLst/>
          </a:prstGeom>
        </p:spPr>
        <p:txBody>
          <a:bodyPr vert="horz" wrap="square" lIns="0" tIns="13335" rIns="0" bIns="0" rtlCol="0">
            <a:spAutoFit/>
          </a:bodyPr>
          <a:lstStyle/>
          <a:p>
            <a:pPr marL="12700">
              <a:lnSpc>
                <a:spcPct val="100000"/>
              </a:lnSpc>
              <a:spcBef>
                <a:spcPts val="105"/>
              </a:spcBef>
              <a:tabLst>
                <a:tab pos="3347085" algn="l"/>
              </a:tabLst>
            </a:pPr>
            <a:r>
              <a:rPr sz="2250" b="1" dirty="0">
                <a:solidFill>
                  <a:srgbClr val="FFFFFF"/>
                </a:solidFill>
                <a:latin typeface="Helvetica"/>
                <a:cs typeface="Helvetica"/>
              </a:rPr>
              <a:t>Workforce</a:t>
            </a:r>
            <a:r>
              <a:rPr sz="2250" b="1" spc="-75" dirty="0">
                <a:solidFill>
                  <a:srgbClr val="FFFFFF"/>
                </a:solidFill>
                <a:latin typeface="Helvetica"/>
                <a:cs typeface="Helvetica"/>
              </a:rPr>
              <a:t> </a:t>
            </a:r>
            <a:r>
              <a:rPr sz="2250" b="1" spc="-10" dirty="0">
                <a:solidFill>
                  <a:srgbClr val="FFFFFF"/>
                </a:solidFill>
                <a:latin typeface="Helvetica"/>
                <a:cs typeface="Helvetica"/>
              </a:rPr>
              <a:t>Opinion</a:t>
            </a:r>
            <a:r>
              <a:rPr sz="2250" b="1" dirty="0">
                <a:solidFill>
                  <a:srgbClr val="FFFFFF"/>
                </a:solidFill>
                <a:latin typeface="Helvetica"/>
                <a:cs typeface="Helvetica"/>
              </a:rPr>
              <a:t>	Data</a:t>
            </a:r>
            <a:r>
              <a:rPr sz="2250" b="1" spc="-10" dirty="0">
                <a:solidFill>
                  <a:srgbClr val="FFFFFF"/>
                </a:solidFill>
                <a:latin typeface="Helvetica"/>
                <a:cs typeface="Helvetica"/>
              </a:rPr>
              <a:t> </a:t>
            </a:r>
            <a:r>
              <a:rPr sz="2250" b="1" dirty="0">
                <a:solidFill>
                  <a:srgbClr val="FFFFFF"/>
                </a:solidFill>
                <a:latin typeface="Helvetica"/>
                <a:cs typeface="Helvetica"/>
              </a:rPr>
              <a:t>and</a:t>
            </a:r>
            <a:r>
              <a:rPr sz="2250" b="1" spc="-5" dirty="0">
                <a:solidFill>
                  <a:srgbClr val="FFFFFF"/>
                </a:solidFill>
                <a:latin typeface="Helvetica"/>
                <a:cs typeface="Helvetica"/>
              </a:rPr>
              <a:t> </a:t>
            </a:r>
            <a:r>
              <a:rPr sz="2250" b="1" spc="-10" dirty="0">
                <a:solidFill>
                  <a:srgbClr val="FFFFFF"/>
                </a:solidFill>
                <a:latin typeface="Helvetica"/>
                <a:cs typeface="Helvetica"/>
              </a:rPr>
              <a:t>Evidence</a:t>
            </a:r>
            <a:endParaRPr sz="2250">
              <a:latin typeface="Helvetica"/>
              <a:cs typeface="Helvetica"/>
            </a:endParaRPr>
          </a:p>
        </p:txBody>
      </p:sp>
      <p:sp>
        <p:nvSpPr>
          <p:cNvPr id="26" name="object 26"/>
          <p:cNvSpPr txBox="1"/>
          <p:nvPr/>
        </p:nvSpPr>
        <p:spPr>
          <a:xfrm>
            <a:off x="12426191" y="6837633"/>
            <a:ext cx="5304790" cy="370205"/>
          </a:xfrm>
          <a:prstGeom prst="rect">
            <a:avLst/>
          </a:prstGeom>
        </p:spPr>
        <p:txBody>
          <a:bodyPr vert="horz" wrap="square" lIns="0" tIns="13335" rIns="0" bIns="0" rtlCol="0">
            <a:spAutoFit/>
          </a:bodyPr>
          <a:lstStyle/>
          <a:p>
            <a:pPr marL="12700">
              <a:lnSpc>
                <a:spcPct val="100000"/>
              </a:lnSpc>
              <a:spcBef>
                <a:spcPts val="105"/>
              </a:spcBef>
              <a:tabLst>
                <a:tab pos="4271010" algn="l"/>
              </a:tabLst>
            </a:pPr>
            <a:r>
              <a:rPr sz="2250" b="1" dirty="0">
                <a:solidFill>
                  <a:srgbClr val="FFFFFF"/>
                </a:solidFill>
                <a:latin typeface="Helvetica"/>
                <a:cs typeface="Helvetica"/>
              </a:rPr>
              <a:t>Digital</a:t>
            </a:r>
            <a:r>
              <a:rPr sz="2250" b="1" spc="-50" dirty="0">
                <a:solidFill>
                  <a:srgbClr val="FFFFFF"/>
                </a:solidFill>
                <a:latin typeface="Helvetica"/>
                <a:cs typeface="Helvetica"/>
              </a:rPr>
              <a:t> </a:t>
            </a:r>
            <a:r>
              <a:rPr sz="2250" b="1" dirty="0">
                <a:solidFill>
                  <a:srgbClr val="FFFFFF"/>
                </a:solidFill>
                <a:latin typeface="Helvetica"/>
                <a:cs typeface="Helvetica"/>
              </a:rPr>
              <a:t>and</a:t>
            </a:r>
            <a:r>
              <a:rPr sz="2250" b="1" spc="-50" dirty="0">
                <a:solidFill>
                  <a:srgbClr val="FFFFFF"/>
                </a:solidFill>
                <a:latin typeface="Helvetica"/>
                <a:cs typeface="Helvetica"/>
              </a:rPr>
              <a:t> </a:t>
            </a:r>
            <a:r>
              <a:rPr sz="2250" b="1" spc="-10" dirty="0">
                <a:solidFill>
                  <a:srgbClr val="FFFFFF"/>
                </a:solidFill>
                <a:latin typeface="Helvetica"/>
                <a:cs typeface="Helvetica"/>
              </a:rPr>
              <a:t>Technology</a:t>
            </a:r>
            <a:r>
              <a:rPr sz="2250" b="1" dirty="0">
                <a:solidFill>
                  <a:srgbClr val="FFFFFF"/>
                </a:solidFill>
                <a:latin typeface="Helvetica"/>
                <a:cs typeface="Helvetica"/>
              </a:rPr>
              <a:t>	</a:t>
            </a:r>
            <a:r>
              <a:rPr sz="2250" b="1" spc="-10" dirty="0">
                <a:solidFill>
                  <a:srgbClr val="FFFFFF"/>
                </a:solidFill>
                <a:latin typeface="Helvetica"/>
                <a:cs typeface="Helvetica"/>
              </a:rPr>
              <a:t>Estates</a:t>
            </a:r>
            <a:endParaRPr sz="2250">
              <a:latin typeface="Helvetica"/>
              <a:cs typeface="Helvetica"/>
            </a:endParaRPr>
          </a:p>
        </p:txBody>
      </p:sp>
      <p:sp>
        <p:nvSpPr>
          <p:cNvPr id="27" name="object 27"/>
          <p:cNvSpPr txBox="1"/>
          <p:nvPr/>
        </p:nvSpPr>
        <p:spPr>
          <a:xfrm>
            <a:off x="1047088" y="7623621"/>
            <a:ext cx="18010505" cy="440055"/>
          </a:xfrm>
          <a:prstGeom prst="rect">
            <a:avLst/>
          </a:prstGeom>
          <a:solidFill>
            <a:srgbClr val="00A8D6"/>
          </a:solidFill>
        </p:spPr>
        <p:txBody>
          <a:bodyPr vert="horz" wrap="square" lIns="0" tIns="53340" rIns="0" bIns="0" rtlCol="0">
            <a:spAutoFit/>
          </a:bodyPr>
          <a:lstStyle/>
          <a:p>
            <a:pPr algn="ctr">
              <a:lnSpc>
                <a:spcPct val="100000"/>
              </a:lnSpc>
              <a:spcBef>
                <a:spcPts val="420"/>
              </a:spcBef>
            </a:pPr>
            <a:r>
              <a:rPr sz="1950" b="1" dirty="0">
                <a:solidFill>
                  <a:srgbClr val="FFFFFF"/>
                </a:solidFill>
                <a:latin typeface="Helvetica"/>
                <a:cs typeface="Helvetica"/>
              </a:rPr>
              <a:t>How</a:t>
            </a:r>
            <a:r>
              <a:rPr sz="1950" b="1" spc="35" dirty="0">
                <a:solidFill>
                  <a:srgbClr val="FFFFFF"/>
                </a:solidFill>
                <a:latin typeface="Helvetica"/>
                <a:cs typeface="Helvetica"/>
              </a:rPr>
              <a:t> </a:t>
            </a:r>
            <a:r>
              <a:rPr sz="1950" b="1" dirty="0">
                <a:solidFill>
                  <a:srgbClr val="FFFFFF"/>
                </a:solidFill>
                <a:latin typeface="Helvetica"/>
                <a:cs typeface="Helvetica"/>
              </a:rPr>
              <a:t>will</a:t>
            </a:r>
            <a:r>
              <a:rPr sz="1950" b="1" spc="40" dirty="0">
                <a:solidFill>
                  <a:srgbClr val="FFFFFF"/>
                </a:solidFill>
                <a:latin typeface="Helvetica"/>
                <a:cs typeface="Helvetica"/>
              </a:rPr>
              <a:t> </a:t>
            </a:r>
            <a:r>
              <a:rPr sz="1950" b="1" dirty="0">
                <a:solidFill>
                  <a:srgbClr val="FFFFFF"/>
                </a:solidFill>
                <a:latin typeface="Helvetica"/>
                <a:cs typeface="Helvetica"/>
              </a:rPr>
              <a:t>the</a:t>
            </a:r>
            <a:r>
              <a:rPr sz="1950" b="1" spc="40" dirty="0">
                <a:solidFill>
                  <a:srgbClr val="FFFFFF"/>
                </a:solidFill>
                <a:latin typeface="Helvetica"/>
                <a:cs typeface="Helvetica"/>
              </a:rPr>
              <a:t> </a:t>
            </a:r>
            <a:r>
              <a:rPr sz="1950" b="1" dirty="0">
                <a:solidFill>
                  <a:srgbClr val="FFFFFF"/>
                </a:solidFill>
                <a:latin typeface="Helvetica"/>
                <a:cs typeface="Helvetica"/>
              </a:rPr>
              <a:t>ICB</a:t>
            </a:r>
            <a:r>
              <a:rPr sz="1950" b="1" spc="40" dirty="0">
                <a:solidFill>
                  <a:srgbClr val="FFFFFF"/>
                </a:solidFill>
                <a:latin typeface="Helvetica"/>
                <a:cs typeface="Helvetica"/>
              </a:rPr>
              <a:t> </a:t>
            </a:r>
            <a:r>
              <a:rPr sz="1950" b="1" dirty="0">
                <a:solidFill>
                  <a:srgbClr val="FFFFFF"/>
                </a:solidFill>
                <a:latin typeface="Helvetica"/>
                <a:cs typeface="Helvetica"/>
              </a:rPr>
              <a:t>People</a:t>
            </a:r>
            <a:r>
              <a:rPr sz="1950" b="1" spc="40" dirty="0">
                <a:solidFill>
                  <a:srgbClr val="FFFFFF"/>
                </a:solidFill>
                <a:latin typeface="Helvetica"/>
                <a:cs typeface="Helvetica"/>
              </a:rPr>
              <a:t> </a:t>
            </a:r>
            <a:r>
              <a:rPr sz="1950" b="1" dirty="0">
                <a:solidFill>
                  <a:srgbClr val="FFFFFF"/>
                </a:solidFill>
                <a:latin typeface="Helvetica"/>
                <a:cs typeface="Helvetica"/>
              </a:rPr>
              <a:t>Plan</a:t>
            </a:r>
            <a:r>
              <a:rPr sz="1950" b="1" spc="40" dirty="0">
                <a:solidFill>
                  <a:srgbClr val="FFFFFF"/>
                </a:solidFill>
                <a:latin typeface="Helvetica"/>
                <a:cs typeface="Helvetica"/>
              </a:rPr>
              <a:t> </a:t>
            </a:r>
            <a:r>
              <a:rPr sz="1950" b="1" dirty="0">
                <a:solidFill>
                  <a:srgbClr val="FFFFFF"/>
                </a:solidFill>
                <a:latin typeface="Helvetica"/>
                <a:cs typeface="Helvetica"/>
              </a:rPr>
              <a:t>improve</a:t>
            </a:r>
            <a:r>
              <a:rPr sz="1950" b="1" spc="35" dirty="0">
                <a:solidFill>
                  <a:srgbClr val="FFFFFF"/>
                </a:solidFill>
                <a:latin typeface="Helvetica"/>
                <a:cs typeface="Helvetica"/>
              </a:rPr>
              <a:t> </a:t>
            </a:r>
            <a:r>
              <a:rPr sz="1950" b="1" dirty="0">
                <a:solidFill>
                  <a:srgbClr val="FFFFFF"/>
                </a:solidFill>
                <a:latin typeface="Helvetica"/>
                <a:cs typeface="Helvetica"/>
              </a:rPr>
              <a:t>the</a:t>
            </a:r>
            <a:r>
              <a:rPr sz="1950" b="1" spc="40" dirty="0">
                <a:solidFill>
                  <a:srgbClr val="FFFFFF"/>
                </a:solidFill>
                <a:latin typeface="Helvetica"/>
                <a:cs typeface="Helvetica"/>
              </a:rPr>
              <a:t> </a:t>
            </a:r>
            <a:r>
              <a:rPr sz="1950" b="1" dirty="0">
                <a:solidFill>
                  <a:srgbClr val="FFFFFF"/>
                </a:solidFill>
                <a:latin typeface="Helvetica"/>
                <a:cs typeface="Helvetica"/>
              </a:rPr>
              <a:t>experience</a:t>
            </a:r>
            <a:r>
              <a:rPr sz="1950" b="1" spc="40" dirty="0">
                <a:solidFill>
                  <a:srgbClr val="FFFFFF"/>
                </a:solidFill>
                <a:latin typeface="Helvetica"/>
                <a:cs typeface="Helvetica"/>
              </a:rPr>
              <a:t> </a:t>
            </a:r>
            <a:r>
              <a:rPr sz="1950" b="1" dirty="0">
                <a:solidFill>
                  <a:srgbClr val="FFFFFF"/>
                </a:solidFill>
                <a:latin typeface="Helvetica"/>
                <a:cs typeface="Helvetica"/>
              </a:rPr>
              <a:t>of</a:t>
            </a:r>
            <a:r>
              <a:rPr sz="1950" b="1" spc="40" dirty="0">
                <a:solidFill>
                  <a:srgbClr val="FFFFFF"/>
                </a:solidFill>
                <a:latin typeface="Helvetica"/>
                <a:cs typeface="Helvetica"/>
              </a:rPr>
              <a:t> </a:t>
            </a:r>
            <a:r>
              <a:rPr sz="1950" b="1" dirty="0">
                <a:solidFill>
                  <a:srgbClr val="FFFFFF"/>
                </a:solidFill>
                <a:latin typeface="Helvetica"/>
                <a:cs typeface="Helvetica"/>
              </a:rPr>
              <a:t>our</a:t>
            </a:r>
            <a:r>
              <a:rPr sz="1950" b="1" spc="40" dirty="0">
                <a:solidFill>
                  <a:srgbClr val="FFFFFF"/>
                </a:solidFill>
                <a:latin typeface="Helvetica"/>
                <a:cs typeface="Helvetica"/>
              </a:rPr>
              <a:t> </a:t>
            </a:r>
            <a:r>
              <a:rPr sz="1950" b="1" dirty="0">
                <a:solidFill>
                  <a:srgbClr val="FFFFFF"/>
                </a:solidFill>
                <a:latin typeface="Helvetica"/>
                <a:cs typeface="Helvetica"/>
              </a:rPr>
              <a:t>workforce</a:t>
            </a:r>
            <a:r>
              <a:rPr sz="1950" b="1" spc="40" dirty="0">
                <a:solidFill>
                  <a:srgbClr val="FFFFFF"/>
                </a:solidFill>
                <a:latin typeface="Helvetica"/>
                <a:cs typeface="Helvetica"/>
              </a:rPr>
              <a:t> </a:t>
            </a:r>
            <a:r>
              <a:rPr sz="1950" b="1" dirty="0">
                <a:solidFill>
                  <a:srgbClr val="FFFFFF"/>
                </a:solidFill>
                <a:latin typeface="Helvetica"/>
                <a:cs typeface="Helvetica"/>
              </a:rPr>
              <a:t>for</a:t>
            </a:r>
            <a:r>
              <a:rPr sz="1950" b="1" spc="35" dirty="0">
                <a:solidFill>
                  <a:srgbClr val="FFFFFF"/>
                </a:solidFill>
                <a:latin typeface="Helvetica"/>
                <a:cs typeface="Helvetica"/>
              </a:rPr>
              <a:t> </a:t>
            </a:r>
            <a:r>
              <a:rPr sz="1950" b="1" dirty="0">
                <a:solidFill>
                  <a:srgbClr val="FFFFFF"/>
                </a:solidFill>
                <a:latin typeface="Helvetica"/>
                <a:cs typeface="Helvetica"/>
              </a:rPr>
              <a:t>our</a:t>
            </a:r>
            <a:r>
              <a:rPr sz="1950" b="1" spc="40" dirty="0">
                <a:solidFill>
                  <a:srgbClr val="FFFFFF"/>
                </a:solidFill>
                <a:latin typeface="Helvetica"/>
                <a:cs typeface="Helvetica"/>
              </a:rPr>
              <a:t> </a:t>
            </a:r>
            <a:r>
              <a:rPr sz="1950" b="1" spc="-10" dirty="0">
                <a:solidFill>
                  <a:srgbClr val="FFFFFF"/>
                </a:solidFill>
                <a:latin typeface="Helvetica"/>
                <a:cs typeface="Helvetica"/>
              </a:rPr>
              <a:t>leaders?</a:t>
            </a:r>
            <a:endParaRPr sz="1950">
              <a:latin typeface="Helvetica"/>
              <a:cs typeface="Helvetica"/>
            </a:endParaRPr>
          </a:p>
        </p:txBody>
      </p:sp>
      <p:sp>
        <p:nvSpPr>
          <p:cNvPr id="28" name="object 28"/>
          <p:cNvSpPr txBox="1"/>
          <p:nvPr/>
        </p:nvSpPr>
        <p:spPr>
          <a:xfrm>
            <a:off x="1034388" y="8169805"/>
            <a:ext cx="3778885" cy="628650"/>
          </a:xfrm>
          <a:prstGeom prst="rect">
            <a:avLst/>
          </a:prstGeom>
        </p:spPr>
        <p:txBody>
          <a:bodyPr vert="horz" wrap="square" lIns="0" tIns="12065" rIns="0" bIns="0" rtlCol="0">
            <a:spAutoFit/>
          </a:bodyPr>
          <a:lstStyle/>
          <a:p>
            <a:pPr marL="12700" marR="5080">
              <a:lnSpc>
                <a:spcPct val="101499"/>
              </a:lnSpc>
              <a:spcBef>
                <a:spcPts val="95"/>
              </a:spcBef>
            </a:pPr>
            <a:r>
              <a:rPr sz="1300" dirty="0">
                <a:solidFill>
                  <a:srgbClr val="575756"/>
                </a:solidFill>
                <a:latin typeface="Helvetica"/>
                <a:cs typeface="Helvetica"/>
              </a:rPr>
              <a:t>I</a:t>
            </a:r>
            <a:r>
              <a:rPr sz="1300" spc="20" dirty="0">
                <a:solidFill>
                  <a:srgbClr val="575756"/>
                </a:solidFill>
                <a:latin typeface="Helvetica"/>
                <a:cs typeface="Helvetica"/>
              </a:rPr>
              <a:t> </a:t>
            </a:r>
            <a:r>
              <a:rPr sz="1300" dirty="0">
                <a:solidFill>
                  <a:srgbClr val="575756"/>
                </a:solidFill>
                <a:latin typeface="Helvetica"/>
                <a:cs typeface="Helvetica"/>
              </a:rPr>
              <a:t>can</a:t>
            </a:r>
            <a:r>
              <a:rPr sz="1300" spc="25" dirty="0">
                <a:solidFill>
                  <a:srgbClr val="575756"/>
                </a:solidFill>
                <a:latin typeface="Helvetica"/>
                <a:cs typeface="Helvetica"/>
              </a:rPr>
              <a:t> </a:t>
            </a:r>
            <a:r>
              <a:rPr sz="1300" dirty="0">
                <a:solidFill>
                  <a:srgbClr val="575756"/>
                </a:solidFill>
                <a:latin typeface="Helvetica"/>
                <a:cs typeface="Helvetica"/>
              </a:rPr>
              <a:t>access</a:t>
            </a:r>
            <a:r>
              <a:rPr sz="1300" spc="20" dirty="0">
                <a:solidFill>
                  <a:srgbClr val="575756"/>
                </a:solidFill>
                <a:latin typeface="Helvetica"/>
                <a:cs typeface="Helvetica"/>
              </a:rPr>
              <a:t> </a:t>
            </a:r>
            <a:r>
              <a:rPr sz="1300" dirty="0">
                <a:solidFill>
                  <a:srgbClr val="575756"/>
                </a:solidFill>
                <a:latin typeface="Helvetica"/>
                <a:cs typeface="Helvetica"/>
              </a:rPr>
              <a:t>a</a:t>
            </a:r>
            <a:r>
              <a:rPr sz="1300" spc="20" dirty="0">
                <a:solidFill>
                  <a:srgbClr val="575756"/>
                </a:solidFill>
                <a:latin typeface="Helvetica"/>
                <a:cs typeface="Helvetica"/>
              </a:rPr>
              <a:t> </a:t>
            </a:r>
            <a:r>
              <a:rPr sz="1300" dirty="0">
                <a:solidFill>
                  <a:srgbClr val="575756"/>
                </a:solidFill>
                <a:latin typeface="Helvetica"/>
                <a:cs typeface="Helvetica"/>
              </a:rPr>
              <a:t>diverse,</a:t>
            </a:r>
            <a:r>
              <a:rPr sz="1300" spc="25" dirty="0">
                <a:solidFill>
                  <a:srgbClr val="575756"/>
                </a:solidFill>
                <a:latin typeface="Helvetica"/>
                <a:cs typeface="Helvetica"/>
              </a:rPr>
              <a:t> </a:t>
            </a:r>
            <a:r>
              <a:rPr sz="1300" dirty="0">
                <a:solidFill>
                  <a:srgbClr val="575756"/>
                </a:solidFill>
                <a:latin typeface="Helvetica"/>
                <a:cs typeface="Helvetica"/>
              </a:rPr>
              <a:t>talented</a:t>
            </a:r>
            <a:r>
              <a:rPr sz="1300" spc="20" dirty="0">
                <a:solidFill>
                  <a:srgbClr val="575756"/>
                </a:solidFill>
                <a:latin typeface="Helvetica"/>
                <a:cs typeface="Helvetica"/>
              </a:rPr>
              <a:t> </a:t>
            </a:r>
            <a:r>
              <a:rPr sz="1300" dirty="0">
                <a:solidFill>
                  <a:srgbClr val="575756"/>
                </a:solidFill>
                <a:latin typeface="Helvetica"/>
                <a:cs typeface="Helvetica"/>
              </a:rPr>
              <a:t>pool</a:t>
            </a:r>
            <a:r>
              <a:rPr sz="1300" spc="25" dirty="0">
                <a:solidFill>
                  <a:srgbClr val="575756"/>
                </a:solidFill>
                <a:latin typeface="Helvetica"/>
                <a:cs typeface="Helvetica"/>
              </a:rPr>
              <a:t> </a:t>
            </a:r>
            <a:r>
              <a:rPr sz="1300" dirty="0">
                <a:solidFill>
                  <a:srgbClr val="575756"/>
                </a:solidFill>
                <a:latin typeface="Helvetica"/>
                <a:cs typeface="Helvetica"/>
              </a:rPr>
              <a:t>of</a:t>
            </a:r>
            <a:r>
              <a:rPr sz="1300" spc="20" dirty="0">
                <a:solidFill>
                  <a:srgbClr val="575756"/>
                </a:solidFill>
                <a:latin typeface="Helvetica"/>
                <a:cs typeface="Helvetica"/>
              </a:rPr>
              <a:t> </a:t>
            </a:r>
            <a:r>
              <a:rPr sz="1300" spc="-10" dirty="0">
                <a:solidFill>
                  <a:srgbClr val="575756"/>
                </a:solidFill>
                <a:latin typeface="Helvetica"/>
                <a:cs typeface="Helvetica"/>
              </a:rPr>
              <a:t>candidates </a:t>
            </a:r>
            <a:r>
              <a:rPr sz="1300" dirty="0">
                <a:solidFill>
                  <a:srgbClr val="575756"/>
                </a:solidFill>
                <a:latin typeface="Helvetica"/>
                <a:cs typeface="Helvetica"/>
              </a:rPr>
              <a:t>and</a:t>
            </a:r>
            <a:r>
              <a:rPr sz="1300" spc="30" dirty="0">
                <a:solidFill>
                  <a:srgbClr val="575756"/>
                </a:solidFill>
                <a:latin typeface="Helvetica"/>
                <a:cs typeface="Helvetica"/>
              </a:rPr>
              <a:t> </a:t>
            </a:r>
            <a:r>
              <a:rPr sz="1300" dirty="0">
                <a:solidFill>
                  <a:srgbClr val="575756"/>
                </a:solidFill>
                <a:latin typeface="Helvetica"/>
                <a:cs typeface="Helvetica"/>
              </a:rPr>
              <a:t>have</a:t>
            </a:r>
            <a:r>
              <a:rPr sz="1300" spc="30" dirty="0">
                <a:solidFill>
                  <a:srgbClr val="575756"/>
                </a:solidFill>
                <a:latin typeface="Helvetica"/>
                <a:cs typeface="Helvetica"/>
              </a:rPr>
              <a:t> </a:t>
            </a:r>
            <a:r>
              <a:rPr sz="1300" dirty="0">
                <a:solidFill>
                  <a:srgbClr val="575756"/>
                </a:solidFill>
                <a:latin typeface="Helvetica"/>
                <a:cs typeface="Helvetica"/>
              </a:rPr>
              <a:t>the</a:t>
            </a:r>
            <a:r>
              <a:rPr sz="1300" spc="35" dirty="0">
                <a:solidFill>
                  <a:srgbClr val="575756"/>
                </a:solidFill>
                <a:latin typeface="Helvetica"/>
                <a:cs typeface="Helvetica"/>
              </a:rPr>
              <a:t> </a:t>
            </a:r>
            <a:r>
              <a:rPr sz="1300" dirty="0">
                <a:solidFill>
                  <a:srgbClr val="575756"/>
                </a:solidFill>
                <a:latin typeface="Helvetica"/>
                <a:cs typeface="Helvetica"/>
              </a:rPr>
              <a:t>necessary</a:t>
            </a:r>
            <a:r>
              <a:rPr sz="1300" spc="30" dirty="0">
                <a:solidFill>
                  <a:srgbClr val="575756"/>
                </a:solidFill>
                <a:latin typeface="Helvetica"/>
                <a:cs typeface="Helvetica"/>
              </a:rPr>
              <a:t> </a:t>
            </a:r>
            <a:r>
              <a:rPr sz="1300" dirty="0">
                <a:solidFill>
                  <a:srgbClr val="575756"/>
                </a:solidFill>
                <a:latin typeface="Helvetica"/>
                <a:cs typeface="Helvetica"/>
              </a:rPr>
              <a:t>resources</a:t>
            </a:r>
            <a:r>
              <a:rPr sz="1300" spc="35" dirty="0">
                <a:solidFill>
                  <a:srgbClr val="575756"/>
                </a:solidFill>
                <a:latin typeface="Helvetica"/>
                <a:cs typeface="Helvetica"/>
              </a:rPr>
              <a:t> </a:t>
            </a:r>
            <a:r>
              <a:rPr sz="1300" dirty="0">
                <a:solidFill>
                  <a:srgbClr val="575756"/>
                </a:solidFill>
                <a:latin typeface="Helvetica"/>
                <a:cs typeface="Helvetica"/>
              </a:rPr>
              <a:t>and</a:t>
            </a:r>
            <a:r>
              <a:rPr sz="1300" spc="30" dirty="0">
                <a:solidFill>
                  <a:srgbClr val="575756"/>
                </a:solidFill>
                <a:latin typeface="Helvetica"/>
                <a:cs typeface="Helvetica"/>
              </a:rPr>
              <a:t> </a:t>
            </a:r>
            <a:r>
              <a:rPr sz="1300" dirty="0">
                <a:solidFill>
                  <a:srgbClr val="575756"/>
                </a:solidFill>
                <a:latin typeface="Helvetica"/>
                <a:cs typeface="Helvetica"/>
              </a:rPr>
              <a:t>skills</a:t>
            </a:r>
            <a:r>
              <a:rPr sz="1300" spc="30" dirty="0">
                <a:solidFill>
                  <a:srgbClr val="575756"/>
                </a:solidFill>
                <a:latin typeface="Helvetica"/>
                <a:cs typeface="Helvetica"/>
              </a:rPr>
              <a:t> </a:t>
            </a:r>
            <a:r>
              <a:rPr sz="1300" spc="-25" dirty="0">
                <a:solidFill>
                  <a:srgbClr val="575756"/>
                </a:solidFill>
                <a:latin typeface="Helvetica"/>
                <a:cs typeface="Helvetica"/>
              </a:rPr>
              <a:t>to </a:t>
            </a:r>
            <a:r>
              <a:rPr sz="1300" dirty="0">
                <a:solidFill>
                  <a:srgbClr val="575756"/>
                </a:solidFill>
                <a:latin typeface="Helvetica"/>
                <a:cs typeface="Helvetica"/>
              </a:rPr>
              <a:t>train</a:t>
            </a:r>
            <a:r>
              <a:rPr sz="1300" spc="10" dirty="0">
                <a:solidFill>
                  <a:srgbClr val="575756"/>
                </a:solidFill>
                <a:latin typeface="Helvetica"/>
                <a:cs typeface="Helvetica"/>
              </a:rPr>
              <a:t> </a:t>
            </a:r>
            <a:r>
              <a:rPr sz="1300" dirty="0">
                <a:solidFill>
                  <a:srgbClr val="575756"/>
                </a:solidFill>
                <a:latin typeface="Helvetica"/>
                <a:cs typeface="Helvetica"/>
              </a:rPr>
              <a:t>future</a:t>
            </a:r>
            <a:r>
              <a:rPr sz="1300" spc="10" dirty="0">
                <a:solidFill>
                  <a:srgbClr val="575756"/>
                </a:solidFill>
                <a:latin typeface="Helvetica"/>
                <a:cs typeface="Helvetica"/>
              </a:rPr>
              <a:t> </a:t>
            </a:r>
            <a:r>
              <a:rPr sz="1300" spc="-10" dirty="0">
                <a:solidFill>
                  <a:srgbClr val="575756"/>
                </a:solidFill>
                <a:latin typeface="Helvetica"/>
                <a:cs typeface="Helvetica"/>
              </a:rPr>
              <a:t>workforce.</a:t>
            </a:r>
            <a:endParaRPr sz="1300">
              <a:latin typeface="Helvetica"/>
              <a:cs typeface="Helvetica"/>
            </a:endParaRPr>
          </a:p>
        </p:txBody>
      </p:sp>
      <p:sp>
        <p:nvSpPr>
          <p:cNvPr id="29" name="object 29"/>
          <p:cNvSpPr txBox="1"/>
          <p:nvPr/>
        </p:nvSpPr>
        <p:spPr>
          <a:xfrm>
            <a:off x="6188744" y="8169805"/>
            <a:ext cx="2987675" cy="628650"/>
          </a:xfrm>
          <a:prstGeom prst="rect">
            <a:avLst/>
          </a:prstGeom>
        </p:spPr>
        <p:txBody>
          <a:bodyPr vert="horz" wrap="square" lIns="0" tIns="12065" rIns="0" bIns="0" rtlCol="0">
            <a:spAutoFit/>
          </a:bodyPr>
          <a:lstStyle/>
          <a:p>
            <a:pPr marL="12700" marR="5080">
              <a:lnSpc>
                <a:spcPct val="101499"/>
              </a:lnSpc>
              <a:spcBef>
                <a:spcPts val="95"/>
              </a:spcBef>
            </a:pPr>
            <a:r>
              <a:rPr sz="1300" dirty="0">
                <a:solidFill>
                  <a:srgbClr val="575756"/>
                </a:solidFill>
                <a:latin typeface="Helvetica"/>
                <a:cs typeface="Helvetica"/>
              </a:rPr>
              <a:t>I</a:t>
            </a:r>
            <a:r>
              <a:rPr sz="1300" spc="15" dirty="0">
                <a:solidFill>
                  <a:srgbClr val="575756"/>
                </a:solidFill>
                <a:latin typeface="Helvetica"/>
                <a:cs typeface="Helvetica"/>
              </a:rPr>
              <a:t> </a:t>
            </a:r>
            <a:r>
              <a:rPr sz="1300" dirty="0">
                <a:solidFill>
                  <a:srgbClr val="575756"/>
                </a:solidFill>
                <a:latin typeface="Helvetica"/>
                <a:cs typeface="Helvetica"/>
              </a:rPr>
              <a:t>have</a:t>
            </a:r>
            <a:r>
              <a:rPr sz="1300" spc="20" dirty="0">
                <a:solidFill>
                  <a:srgbClr val="575756"/>
                </a:solidFill>
                <a:latin typeface="Helvetica"/>
                <a:cs typeface="Helvetica"/>
              </a:rPr>
              <a:t> </a:t>
            </a:r>
            <a:r>
              <a:rPr sz="1300" dirty="0">
                <a:solidFill>
                  <a:srgbClr val="575756"/>
                </a:solidFill>
                <a:latin typeface="Helvetica"/>
                <a:cs typeface="Helvetica"/>
              </a:rPr>
              <a:t>the</a:t>
            </a:r>
            <a:r>
              <a:rPr sz="1300" spc="15" dirty="0">
                <a:solidFill>
                  <a:srgbClr val="575756"/>
                </a:solidFill>
                <a:latin typeface="Helvetica"/>
                <a:cs typeface="Helvetica"/>
              </a:rPr>
              <a:t> </a:t>
            </a:r>
            <a:r>
              <a:rPr sz="1300" dirty="0">
                <a:solidFill>
                  <a:srgbClr val="575756"/>
                </a:solidFill>
                <a:latin typeface="Helvetica"/>
                <a:cs typeface="Helvetica"/>
              </a:rPr>
              <a:t>training</a:t>
            </a:r>
            <a:r>
              <a:rPr sz="1300" spc="20" dirty="0">
                <a:solidFill>
                  <a:srgbClr val="575756"/>
                </a:solidFill>
                <a:latin typeface="Helvetica"/>
                <a:cs typeface="Helvetica"/>
              </a:rPr>
              <a:t> </a:t>
            </a:r>
            <a:r>
              <a:rPr sz="1300" dirty="0">
                <a:solidFill>
                  <a:srgbClr val="575756"/>
                </a:solidFill>
                <a:latin typeface="Helvetica"/>
                <a:cs typeface="Helvetica"/>
              </a:rPr>
              <a:t>and</a:t>
            </a:r>
            <a:r>
              <a:rPr sz="1300" spc="20" dirty="0">
                <a:solidFill>
                  <a:srgbClr val="575756"/>
                </a:solidFill>
                <a:latin typeface="Helvetica"/>
                <a:cs typeface="Helvetica"/>
              </a:rPr>
              <a:t> </a:t>
            </a:r>
            <a:r>
              <a:rPr sz="1300" dirty="0">
                <a:solidFill>
                  <a:srgbClr val="575756"/>
                </a:solidFill>
                <a:latin typeface="Helvetica"/>
                <a:cs typeface="Helvetica"/>
              </a:rPr>
              <a:t>support</a:t>
            </a:r>
            <a:r>
              <a:rPr sz="1300" spc="15" dirty="0">
                <a:solidFill>
                  <a:srgbClr val="575756"/>
                </a:solidFill>
                <a:latin typeface="Helvetica"/>
                <a:cs typeface="Helvetica"/>
              </a:rPr>
              <a:t> </a:t>
            </a:r>
            <a:r>
              <a:rPr sz="1300" dirty="0">
                <a:solidFill>
                  <a:srgbClr val="575756"/>
                </a:solidFill>
                <a:latin typeface="Helvetica"/>
                <a:cs typeface="Helvetica"/>
              </a:rPr>
              <a:t>I</a:t>
            </a:r>
            <a:r>
              <a:rPr sz="1300" spc="20" dirty="0">
                <a:solidFill>
                  <a:srgbClr val="575756"/>
                </a:solidFill>
                <a:latin typeface="Helvetica"/>
                <a:cs typeface="Helvetica"/>
              </a:rPr>
              <a:t> </a:t>
            </a:r>
            <a:r>
              <a:rPr sz="1300" dirty="0">
                <a:solidFill>
                  <a:srgbClr val="575756"/>
                </a:solidFill>
                <a:latin typeface="Helvetica"/>
                <a:cs typeface="Helvetica"/>
              </a:rPr>
              <a:t>need</a:t>
            </a:r>
            <a:r>
              <a:rPr sz="1300" spc="20" dirty="0">
                <a:solidFill>
                  <a:srgbClr val="575756"/>
                </a:solidFill>
                <a:latin typeface="Helvetica"/>
                <a:cs typeface="Helvetica"/>
              </a:rPr>
              <a:t> </a:t>
            </a:r>
            <a:r>
              <a:rPr sz="1300" spc="-25" dirty="0">
                <a:solidFill>
                  <a:srgbClr val="575756"/>
                </a:solidFill>
                <a:latin typeface="Helvetica"/>
                <a:cs typeface="Helvetica"/>
              </a:rPr>
              <a:t>to </a:t>
            </a:r>
            <a:r>
              <a:rPr sz="1300" dirty="0">
                <a:solidFill>
                  <a:srgbClr val="575756"/>
                </a:solidFill>
                <a:latin typeface="Helvetica"/>
                <a:cs typeface="Helvetica"/>
              </a:rPr>
              <a:t>lead,</a:t>
            </a:r>
            <a:r>
              <a:rPr sz="1300" spc="30" dirty="0">
                <a:solidFill>
                  <a:srgbClr val="575756"/>
                </a:solidFill>
                <a:latin typeface="Helvetica"/>
                <a:cs typeface="Helvetica"/>
              </a:rPr>
              <a:t> </a:t>
            </a:r>
            <a:r>
              <a:rPr sz="1300" dirty="0">
                <a:solidFill>
                  <a:srgbClr val="575756"/>
                </a:solidFill>
                <a:latin typeface="Helvetica"/>
                <a:cs typeface="Helvetica"/>
              </a:rPr>
              <a:t>empower</a:t>
            </a:r>
            <a:r>
              <a:rPr sz="1300" spc="30" dirty="0">
                <a:solidFill>
                  <a:srgbClr val="575756"/>
                </a:solidFill>
                <a:latin typeface="Helvetica"/>
                <a:cs typeface="Helvetica"/>
              </a:rPr>
              <a:t> </a:t>
            </a:r>
            <a:r>
              <a:rPr sz="1300" dirty="0">
                <a:solidFill>
                  <a:srgbClr val="575756"/>
                </a:solidFill>
                <a:latin typeface="Helvetica"/>
                <a:cs typeface="Helvetica"/>
              </a:rPr>
              <a:t>and</a:t>
            </a:r>
            <a:r>
              <a:rPr sz="1300" spc="30" dirty="0">
                <a:solidFill>
                  <a:srgbClr val="575756"/>
                </a:solidFill>
                <a:latin typeface="Helvetica"/>
                <a:cs typeface="Helvetica"/>
              </a:rPr>
              <a:t> </a:t>
            </a:r>
            <a:r>
              <a:rPr sz="1300" dirty="0">
                <a:solidFill>
                  <a:srgbClr val="575756"/>
                </a:solidFill>
                <a:latin typeface="Helvetica"/>
                <a:cs typeface="Helvetica"/>
              </a:rPr>
              <a:t>nurture</a:t>
            </a:r>
            <a:r>
              <a:rPr sz="1300" spc="30" dirty="0">
                <a:solidFill>
                  <a:srgbClr val="575756"/>
                </a:solidFill>
                <a:latin typeface="Helvetica"/>
                <a:cs typeface="Helvetica"/>
              </a:rPr>
              <a:t> </a:t>
            </a:r>
            <a:r>
              <a:rPr sz="1300" dirty="0">
                <a:solidFill>
                  <a:srgbClr val="575756"/>
                </a:solidFill>
                <a:latin typeface="Helvetica"/>
                <a:cs typeface="Helvetica"/>
              </a:rPr>
              <a:t>my</a:t>
            </a:r>
            <a:r>
              <a:rPr sz="1300" spc="30" dirty="0">
                <a:solidFill>
                  <a:srgbClr val="575756"/>
                </a:solidFill>
                <a:latin typeface="Helvetica"/>
                <a:cs typeface="Helvetica"/>
              </a:rPr>
              <a:t> </a:t>
            </a:r>
            <a:r>
              <a:rPr sz="1300" dirty="0">
                <a:solidFill>
                  <a:srgbClr val="575756"/>
                </a:solidFill>
                <a:latin typeface="Helvetica"/>
                <a:cs typeface="Helvetica"/>
              </a:rPr>
              <a:t>team</a:t>
            </a:r>
            <a:r>
              <a:rPr sz="1300" spc="30" dirty="0">
                <a:solidFill>
                  <a:srgbClr val="575756"/>
                </a:solidFill>
                <a:latin typeface="Helvetica"/>
                <a:cs typeface="Helvetica"/>
              </a:rPr>
              <a:t> </a:t>
            </a:r>
            <a:r>
              <a:rPr sz="1300" spc="-25" dirty="0">
                <a:solidFill>
                  <a:srgbClr val="575756"/>
                </a:solidFill>
                <a:latin typeface="Helvetica"/>
                <a:cs typeface="Helvetica"/>
              </a:rPr>
              <a:t>to </a:t>
            </a:r>
            <a:r>
              <a:rPr sz="1300" dirty="0">
                <a:solidFill>
                  <a:srgbClr val="575756"/>
                </a:solidFill>
                <a:latin typeface="Helvetica"/>
                <a:cs typeface="Helvetica"/>
              </a:rPr>
              <a:t>evolve</a:t>
            </a:r>
            <a:r>
              <a:rPr sz="1300" spc="15" dirty="0">
                <a:solidFill>
                  <a:srgbClr val="575756"/>
                </a:solidFill>
                <a:latin typeface="Helvetica"/>
                <a:cs typeface="Helvetica"/>
              </a:rPr>
              <a:t> </a:t>
            </a:r>
            <a:r>
              <a:rPr sz="1300" dirty="0">
                <a:solidFill>
                  <a:srgbClr val="575756"/>
                </a:solidFill>
                <a:latin typeface="Helvetica"/>
                <a:cs typeface="Helvetica"/>
              </a:rPr>
              <a:t>and</a:t>
            </a:r>
            <a:r>
              <a:rPr sz="1300" spc="15" dirty="0">
                <a:solidFill>
                  <a:srgbClr val="575756"/>
                </a:solidFill>
                <a:latin typeface="Helvetica"/>
                <a:cs typeface="Helvetica"/>
              </a:rPr>
              <a:t> </a:t>
            </a:r>
            <a:r>
              <a:rPr sz="1300" spc="-10" dirty="0">
                <a:solidFill>
                  <a:srgbClr val="575756"/>
                </a:solidFill>
                <a:latin typeface="Helvetica"/>
                <a:cs typeface="Helvetica"/>
              </a:rPr>
              <a:t>thrive.</a:t>
            </a:r>
            <a:endParaRPr sz="1300">
              <a:latin typeface="Helvetica"/>
              <a:cs typeface="Helvetica"/>
            </a:endParaRPr>
          </a:p>
        </p:txBody>
      </p:sp>
      <p:sp>
        <p:nvSpPr>
          <p:cNvPr id="30" name="object 30"/>
          <p:cNvSpPr txBox="1"/>
          <p:nvPr/>
        </p:nvSpPr>
        <p:spPr>
          <a:xfrm>
            <a:off x="10646996" y="8169805"/>
            <a:ext cx="3424554" cy="628650"/>
          </a:xfrm>
          <a:prstGeom prst="rect">
            <a:avLst/>
          </a:prstGeom>
        </p:spPr>
        <p:txBody>
          <a:bodyPr vert="horz" wrap="square" lIns="0" tIns="12065" rIns="0" bIns="0" rtlCol="0">
            <a:spAutoFit/>
          </a:bodyPr>
          <a:lstStyle/>
          <a:p>
            <a:pPr marL="12700" marR="5080">
              <a:lnSpc>
                <a:spcPct val="101499"/>
              </a:lnSpc>
              <a:spcBef>
                <a:spcPts val="95"/>
              </a:spcBef>
            </a:pPr>
            <a:r>
              <a:rPr sz="1300" dirty="0">
                <a:solidFill>
                  <a:srgbClr val="575756"/>
                </a:solidFill>
                <a:latin typeface="Helvetica"/>
                <a:cs typeface="Helvetica"/>
              </a:rPr>
              <a:t>I</a:t>
            </a:r>
            <a:r>
              <a:rPr sz="1300" spc="20" dirty="0">
                <a:solidFill>
                  <a:srgbClr val="575756"/>
                </a:solidFill>
                <a:latin typeface="Helvetica"/>
                <a:cs typeface="Helvetica"/>
              </a:rPr>
              <a:t> </a:t>
            </a:r>
            <a:r>
              <a:rPr sz="1300" dirty="0">
                <a:solidFill>
                  <a:srgbClr val="575756"/>
                </a:solidFill>
                <a:latin typeface="Helvetica"/>
                <a:cs typeface="Helvetica"/>
              </a:rPr>
              <a:t>have</a:t>
            </a:r>
            <a:r>
              <a:rPr sz="1300" spc="25" dirty="0">
                <a:solidFill>
                  <a:srgbClr val="575756"/>
                </a:solidFill>
                <a:latin typeface="Helvetica"/>
                <a:cs typeface="Helvetica"/>
              </a:rPr>
              <a:t> </a:t>
            </a:r>
            <a:r>
              <a:rPr sz="1300" dirty="0">
                <a:solidFill>
                  <a:srgbClr val="575756"/>
                </a:solidFill>
                <a:latin typeface="Helvetica"/>
                <a:cs typeface="Helvetica"/>
              </a:rPr>
              <a:t>a</a:t>
            </a:r>
            <a:r>
              <a:rPr sz="1300" spc="25" dirty="0">
                <a:solidFill>
                  <a:srgbClr val="575756"/>
                </a:solidFill>
                <a:latin typeface="Helvetica"/>
                <a:cs typeface="Helvetica"/>
              </a:rPr>
              <a:t> </a:t>
            </a:r>
            <a:r>
              <a:rPr sz="1300" dirty="0">
                <a:solidFill>
                  <a:srgbClr val="575756"/>
                </a:solidFill>
                <a:latin typeface="Helvetica"/>
                <a:cs typeface="Helvetica"/>
              </a:rPr>
              <a:t>motivated,</a:t>
            </a:r>
            <a:r>
              <a:rPr sz="1300" spc="25" dirty="0">
                <a:solidFill>
                  <a:srgbClr val="575756"/>
                </a:solidFill>
                <a:latin typeface="Helvetica"/>
                <a:cs typeface="Helvetica"/>
              </a:rPr>
              <a:t> </a:t>
            </a:r>
            <a:r>
              <a:rPr sz="1300" dirty="0">
                <a:solidFill>
                  <a:srgbClr val="575756"/>
                </a:solidFill>
                <a:latin typeface="Helvetica"/>
                <a:cs typeface="Helvetica"/>
              </a:rPr>
              <a:t>engaged</a:t>
            </a:r>
            <a:r>
              <a:rPr sz="1300" spc="25" dirty="0">
                <a:solidFill>
                  <a:srgbClr val="575756"/>
                </a:solidFill>
                <a:latin typeface="Helvetica"/>
                <a:cs typeface="Helvetica"/>
              </a:rPr>
              <a:t> </a:t>
            </a:r>
            <a:r>
              <a:rPr sz="1300" dirty="0">
                <a:solidFill>
                  <a:srgbClr val="575756"/>
                </a:solidFill>
                <a:latin typeface="Helvetica"/>
                <a:cs typeface="Helvetica"/>
              </a:rPr>
              <a:t>and</a:t>
            </a:r>
            <a:r>
              <a:rPr sz="1300" spc="25" dirty="0">
                <a:solidFill>
                  <a:srgbClr val="575756"/>
                </a:solidFill>
                <a:latin typeface="Helvetica"/>
                <a:cs typeface="Helvetica"/>
              </a:rPr>
              <a:t> </a:t>
            </a:r>
            <a:r>
              <a:rPr sz="1300" spc="-10" dirty="0">
                <a:solidFill>
                  <a:srgbClr val="575756"/>
                </a:solidFill>
                <a:latin typeface="Helvetica"/>
                <a:cs typeface="Helvetica"/>
              </a:rPr>
              <a:t>fulfilled </a:t>
            </a:r>
            <a:r>
              <a:rPr sz="1300" dirty="0">
                <a:solidFill>
                  <a:srgbClr val="575756"/>
                </a:solidFill>
                <a:latin typeface="Helvetica"/>
                <a:cs typeface="Helvetica"/>
              </a:rPr>
              <a:t>workforce</a:t>
            </a:r>
            <a:r>
              <a:rPr sz="1300" spc="20" dirty="0">
                <a:solidFill>
                  <a:srgbClr val="575756"/>
                </a:solidFill>
                <a:latin typeface="Helvetica"/>
                <a:cs typeface="Helvetica"/>
              </a:rPr>
              <a:t> </a:t>
            </a:r>
            <a:r>
              <a:rPr sz="1300" dirty="0">
                <a:solidFill>
                  <a:srgbClr val="575756"/>
                </a:solidFill>
                <a:latin typeface="Helvetica"/>
                <a:cs typeface="Helvetica"/>
              </a:rPr>
              <a:t>and</a:t>
            </a:r>
            <a:r>
              <a:rPr sz="1300" spc="20" dirty="0">
                <a:solidFill>
                  <a:srgbClr val="575756"/>
                </a:solidFill>
                <a:latin typeface="Helvetica"/>
                <a:cs typeface="Helvetica"/>
              </a:rPr>
              <a:t> </a:t>
            </a:r>
            <a:r>
              <a:rPr sz="1300" dirty="0">
                <a:solidFill>
                  <a:srgbClr val="575756"/>
                </a:solidFill>
                <a:latin typeface="Helvetica"/>
                <a:cs typeface="Helvetica"/>
              </a:rPr>
              <a:t>I</a:t>
            </a:r>
            <a:r>
              <a:rPr sz="1300" spc="25" dirty="0">
                <a:solidFill>
                  <a:srgbClr val="575756"/>
                </a:solidFill>
                <a:latin typeface="Helvetica"/>
                <a:cs typeface="Helvetica"/>
              </a:rPr>
              <a:t> </a:t>
            </a:r>
            <a:r>
              <a:rPr sz="1300" dirty="0">
                <a:solidFill>
                  <a:srgbClr val="575756"/>
                </a:solidFill>
                <a:latin typeface="Helvetica"/>
                <a:cs typeface="Helvetica"/>
              </a:rPr>
              <a:t>enable</a:t>
            </a:r>
            <a:r>
              <a:rPr sz="1300" spc="20" dirty="0">
                <a:solidFill>
                  <a:srgbClr val="575756"/>
                </a:solidFill>
                <a:latin typeface="Helvetica"/>
                <a:cs typeface="Helvetica"/>
              </a:rPr>
              <a:t> </a:t>
            </a:r>
            <a:r>
              <a:rPr sz="1300" dirty="0">
                <a:solidFill>
                  <a:srgbClr val="575756"/>
                </a:solidFill>
                <a:latin typeface="Helvetica"/>
                <a:cs typeface="Helvetica"/>
              </a:rPr>
              <a:t>flexible,</a:t>
            </a:r>
            <a:r>
              <a:rPr sz="1300" spc="20" dirty="0">
                <a:solidFill>
                  <a:srgbClr val="575756"/>
                </a:solidFill>
                <a:latin typeface="Helvetica"/>
                <a:cs typeface="Helvetica"/>
              </a:rPr>
              <a:t> </a:t>
            </a:r>
            <a:r>
              <a:rPr sz="1300" dirty="0">
                <a:solidFill>
                  <a:srgbClr val="575756"/>
                </a:solidFill>
                <a:latin typeface="Helvetica"/>
                <a:cs typeface="Helvetica"/>
              </a:rPr>
              <a:t>inclusive</a:t>
            </a:r>
            <a:r>
              <a:rPr sz="1300" spc="25" dirty="0">
                <a:solidFill>
                  <a:srgbClr val="575756"/>
                </a:solidFill>
                <a:latin typeface="Helvetica"/>
                <a:cs typeface="Helvetica"/>
              </a:rPr>
              <a:t> </a:t>
            </a:r>
            <a:r>
              <a:rPr sz="1300" spc="-20" dirty="0">
                <a:solidFill>
                  <a:srgbClr val="575756"/>
                </a:solidFill>
                <a:latin typeface="Helvetica"/>
                <a:cs typeface="Helvetica"/>
              </a:rPr>
              <a:t>work </a:t>
            </a:r>
            <a:r>
              <a:rPr sz="1300" spc="-10" dirty="0">
                <a:solidFill>
                  <a:srgbClr val="575756"/>
                </a:solidFill>
                <a:latin typeface="Helvetica"/>
                <a:cs typeface="Helvetica"/>
              </a:rPr>
              <a:t>opportunities.</a:t>
            </a:r>
            <a:endParaRPr sz="1300">
              <a:latin typeface="Helvetica"/>
              <a:cs typeface="Helvetica"/>
            </a:endParaRPr>
          </a:p>
        </p:txBody>
      </p:sp>
      <p:sp>
        <p:nvSpPr>
          <p:cNvPr id="31" name="object 31"/>
          <p:cNvSpPr txBox="1"/>
          <p:nvPr/>
        </p:nvSpPr>
        <p:spPr>
          <a:xfrm>
            <a:off x="15415688" y="8169805"/>
            <a:ext cx="3415665" cy="628650"/>
          </a:xfrm>
          <a:prstGeom prst="rect">
            <a:avLst/>
          </a:prstGeom>
        </p:spPr>
        <p:txBody>
          <a:bodyPr vert="horz" wrap="square" lIns="0" tIns="12065" rIns="0" bIns="0" rtlCol="0">
            <a:spAutoFit/>
          </a:bodyPr>
          <a:lstStyle/>
          <a:p>
            <a:pPr marL="12700" marR="5080" algn="just">
              <a:lnSpc>
                <a:spcPct val="101499"/>
              </a:lnSpc>
              <a:spcBef>
                <a:spcPts val="95"/>
              </a:spcBef>
            </a:pPr>
            <a:r>
              <a:rPr sz="1300" dirty="0">
                <a:solidFill>
                  <a:srgbClr val="575756"/>
                </a:solidFill>
                <a:latin typeface="Helvetica"/>
                <a:cs typeface="Helvetica"/>
              </a:rPr>
              <a:t>I</a:t>
            </a:r>
            <a:r>
              <a:rPr sz="1300" spc="25" dirty="0">
                <a:solidFill>
                  <a:srgbClr val="575756"/>
                </a:solidFill>
                <a:latin typeface="Helvetica"/>
                <a:cs typeface="Helvetica"/>
              </a:rPr>
              <a:t> </a:t>
            </a:r>
            <a:r>
              <a:rPr sz="1300" dirty="0">
                <a:solidFill>
                  <a:srgbClr val="575756"/>
                </a:solidFill>
                <a:latin typeface="Helvetica"/>
                <a:cs typeface="Helvetica"/>
              </a:rPr>
              <a:t>am</a:t>
            </a:r>
            <a:r>
              <a:rPr sz="1300" spc="25" dirty="0">
                <a:solidFill>
                  <a:srgbClr val="575756"/>
                </a:solidFill>
                <a:latin typeface="Helvetica"/>
                <a:cs typeface="Helvetica"/>
              </a:rPr>
              <a:t> </a:t>
            </a:r>
            <a:r>
              <a:rPr sz="1300" dirty="0">
                <a:solidFill>
                  <a:srgbClr val="575756"/>
                </a:solidFill>
                <a:latin typeface="Helvetica"/>
                <a:cs typeface="Helvetica"/>
              </a:rPr>
              <a:t>confident</a:t>
            </a:r>
            <a:r>
              <a:rPr sz="1300" spc="25" dirty="0">
                <a:solidFill>
                  <a:srgbClr val="575756"/>
                </a:solidFill>
                <a:latin typeface="Helvetica"/>
                <a:cs typeface="Helvetica"/>
              </a:rPr>
              <a:t> </a:t>
            </a:r>
            <a:r>
              <a:rPr sz="1300" dirty="0">
                <a:solidFill>
                  <a:srgbClr val="575756"/>
                </a:solidFill>
                <a:latin typeface="Helvetica"/>
                <a:cs typeface="Helvetica"/>
              </a:rPr>
              <a:t>in</a:t>
            </a:r>
            <a:r>
              <a:rPr sz="1300" spc="25" dirty="0">
                <a:solidFill>
                  <a:srgbClr val="575756"/>
                </a:solidFill>
                <a:latin typeface="Helvetica"/>
                <a:cs typeface="Helvetica"/>
              </a:rPr>
              <a:t> </a:t>
            </a:r>
            <a:r>
              <a:rPr sz="1300" dirty="0">
                <a:solidFill>
                  <a:srgbClr val="575756"/>
                </a:solidFill>
                <a:latin typeface="Helvetica"/>
                <a:cs typeface="Helvetica"/>
              </a:rPr>
              <a:t>how</a:t>
            </a:r>
            <a:r>
              <a:rPr sz="1300" spc="30" dirty="0">
                <a:solidFill>
                  <a:srgbClr val="575756"/>
                </a:solidFill>
                <a:latin typeface="Helvetica"/>
                <a:cs typeface="Helvetica"/>
              </a:rPr>
              <a:t> </a:t>
            </a:r>
            <a:r>
              <a:rPr sz="1300" dirty="0">
                <a:solidFill>
                  <a:srgbClr val="575756"/>
                </a:solidFill>
                <a:latin typeface="Helvetica"/>
                <a:cs typeface="Helvetica"/>
              </a:rPr>
              <a:t>to</a:t>
            </a:r>
            <a:r>
              <a:rPr sz="1300" spc="25" dirty="0">
                <a:solidFill>
                  <a:srgbClr val="575756"/>
                </a:solidFill>
                <a:latin typeface="Helvetica"/>
                <a:cs typeface="Helvetica"/>
              </a:rPr>
              <a:t> </a:t>
            </a:r>
            <a:r>
              <a:rPr sz="1300" dirty="0">
                <a:solidFill>
                  <a:srgbClr val="575756"/>
                </a:solidFill>
                <a:latin typeface="Helvetica"/>
                <a:cs typeface="Helvetica"/>
              </a:rPr>
              <a:t>support</a:t>
            </a:r>
            <a:r>
              <a:rPr sz="1300" spc="25" dirty="0">
                <a:solidFill>
                  <a:srgbClr val="575756"/>
                </a:solidFill>
                <a:latin typeface="Helvetica"/>
                <a:cs typeface="Helvetica"/>
              </a:rPr>
              <a:t> </a:t>
            </a:r>
            <a:r>
              <a:rPr sz="1300" dirty="0">
                <a:solidFill>
                  <a:srgbClr val="575756"/>
                </a:solidFill>
                <a:latin typeface="Helvetica"/>
                <a:cs typeface="Helvetica"/>
              </a:rPr>
              <a:t>my</a:t>
            </a:r>
            <a:r>
              <a:rPr sz="1300" spc="25" dirty="0">
                <a:solidFill>
                  <a:srgbClr val="575756"/>
                </a:solidFill>
                <a:latin typeface="Helvetica"/>
                <a:cs typeface="Helvetica"/>
              </a:rPr>
              <a:t> </a:t>
            </a:r>
            <a:r>
              <a:rPr sz="1300" dirty="0">
                <a:solidFill>
                  <a:srgbClr val="575756"/>
                </a:solidFill>
                <a:latin typeface="Helvetica"/>
                <a:cs typeface="Helvetica"/>
              </a:rPr>
              <a:t>team</a:t>
            </a:r>
            <a:r>
              <a:rPr sz="1300" spc="25" dirty="0">
                <a:solidFill>
                  <a:srgbClr val="575756"/>
                </a:solidFill>
                <a:latin typeface="Helvetica"/>
                <a:cs typeface="Helvetica"/>
              </a:rPr>
              <a:t> </a:t>
            </a:r>
            <a:r>
              <a:rPr sz="1300" spc="-25" dirty="0">
                <a:solidFill>
                  <a:srgbClr val="575756"/>
                </a:solidFill>
                <a:latin typeface="Helvetica"/>
                <a:cs typeface="Helvetica"/>
              </a:rPr>
              <a:t>and </a:t>
            </a:r>
            <a:r>
              <a:rPr sz="1300" dirty="0">
                <a:solidFill>
                  <a:srgbClr val="575756"/>
                </a:solidFill>
                <a:latin typeface="Helvetica"/>
                <a:cs typeface="Helvetica"/>
              </a:rPr>
              <a:t>where</a:t>
            </a:r>
            <a:r>
              <a:rPr sz="1300" spc="25" dirty="0">
                <a:solidFill>
                  <a:srgbClr val="575756"/>
                </a:solidFill>
                <a:latin typeface="Helvetica"/>
                <a:cs typeface="Helvetica"/>
              </a:rPr>
              <a:t> </a:t>
            </a:r>
            <a:r>
              <a:rPr sz="1300" dirty="0">
                <a:solidFill>
                  <a:srgbClr val="575756"/>
                </a:solidFill>
                <a:latin typeface="Helvetica"/>
                <a:cs typeface="Helvetica"/>
              </a:rPr>
              <a:t>they</a:t>
            </a:r>
            <a:r>
              <a:rPr sz="1300" spc="25" dirty="0">
                <a:solidFill>
                  <a:srgbClr val="575756"/>
                </a:solidFill>
                <a:latin typeface="Helvetica"/>
                <a:cs typeface="Helvetica"/>
              </a:rPr>
              <a:t> </a:t>
            </a:r>
            <a:r>
              <a:rPr sz="1300" dirty="0">
                <a:solidFill>
                  <a:srgbClr val="575756"/>
                </a:solidFill>
                <a:latin typeface="Helvetica"/>
                <a:cs typeface="Helvetica"/>
              </a:rPr>
              <a:t>can</a:t>
            </a:r>
            <a:r>
              <a:rPr sz="1300" spc="25" dirty="0">
                <a:solidFill>
                  <a:srgbClr val="575756"/>
                </a:solidFill>
                <a:latin typeface="Helvetica"/>
                <a:cs typeface="Helvetica"/>
              </a:rPr>
              <a:t> </a:t>
            </a:r>
            <a:r>
              <a:rPr sz="1300" dirty="0">
                <a:solidFill>
                  <a:srgbClr val="575756"/>
                </a:solidFill>
                <a:latin typeface="Helvetica"/>
                <a:cs typeface="Helvetica"/>
              </a:rPr>
              <a:t>access</a:t>
            </a:r>
            <a:r>
              <a:rPr sz="1300" spc="30" dirty="0">
                <a:solidFill>
                  <a:srgbClr val="575756"/>
                </a:solidFill>
                <a:latin typeface="Helvetica"/>
                <a:cs typeface="Helvetica"/>
              </a:rPr>
              <a:t> </a:t>
            </a:r>
            <a:r>
              <a:rPr sz="1300" dirty="0">
                <a:solidFill>
                  <a:srgbClr val="575756"/>
                </a:solidFill>
                <a:latin typeface="Helvetica"/>
                <a:cs typeface="Helvetica"/>
              </a:rPr>
              <a:t>tools</a:t>
            </a:r>
            <a:r>
              <a:rPr sz="1300" spc="25" dirty="0">
                <a:solidFill>
                  <a:srgbClr val="575756"/>
                </a:solidFill>
                <a:latin typeface="Helvetica"/>
                <a:cs typeface="Helvetica"/>
              </a:rPr>
              <a:t> </a:t>
            </a:r>
            <a:r>
              <a:rPr sz="1300" dirty="0">
                <a:solidFill>
                  <a:srgbClr val="575756"/>
                </a:solidFill>
                <a:latin typeface="Helvetica"/>
                <a:cs typeface="Helvetica"/>
              </a:rPr>
              <a:t>and</a:t>
            </a:r>
            <a:r>
              <a:rPr sz="1300" spc="25" dirty="0">
                <a:solidFill>
                  <a:srgbClr val="575756"/>
                </a:solidFill>
                <a:latin typeface="Helvetica"/>
                <a:cs typeface="Helvetica"/>
              </a:rPr>
              <a:t> </a:t>
            </a:r>
            <a:r>
              <a:rPr sz="1300" dirty="0">
                <a:solidFill>
                  <a:srgbClr val="575756"/>
                </a:solidFill>
                <a:latin typeface="Helvetica"/>
                <a:cs typeface="Helvetica"/>
              </a:rPr>
              <a:t>guidance</a:t>
            </a:r>
            <a:r>
              <a:rPr sz="1300" spc="25" dirty="0">
                <a:solidFill>
                  <a:srgbClr val="575756"/>
                </a:solidFill>
                <a:latin typeface="Helvetica"/>
                <a:cs typeface="Helvetica"/>
              </a:rPr>
              <a:t> </a:t>
            </a:r>
            <a:r>
              <a:rPr sz="1300" spc="-25" dirty="0">
                <a:solidFill>
                  <a:srgbClr val="575756"/>
                </a:solidFill>
                <a:latin typeface="Helvetica"/>
                <a:cs typeface="Helvetica"/>
              </a:rPr>
              <a:t>to </a:t>
            </a:r>
            <a:r>
              <a:rPr sz="1300" dirty="0">
                <a:solidFill>
                  <a:srgbClr val="575756"/>
                </a:solidFill>
                <a:latin typeface="Helvetica"/>
                <a:cs typeface="Helvetica"/>
              </a:rPr>
              <a:t>grow</a:t>
            </a:r>
            <a:r>
              <a:rPr sz="1300" spc="15" dirty="0">
                <a:solidFill>
                  <a:srgbClr val="575756"/>
                </a:solidFill>
                <a:latin typeface="Helvetica"/>
                <a:cs typeface="Helvetica"/>
              </a:rPr>
              <a:t> </a:t>
            </a:r>
            <a:r>
              <a:rPr sz="1300" dirty="0">
                <a:solidFill>
                  <a:srgbClr val="575756"/>
                </a:solidFill>
                <a:latin typeface="Helvetica"/>
                <a:cs typeface="Helvetica"/>
              </a:rPr>
              <a:t>and</a:t>
            </a:r>
            <a:r>
              <a:rPr sz="1300" spc="20" dirty="0">
                <a:solidFill>
                  <a:srgbClr val="575756"/>
                </a:solidFill>
                <a:latin typeface="Helvetica"/>
                <a:cs typeface="Helvetica"/>
              </a:rPr>
              <a:t> </a:t>
            </a:r>
            <a:r>
              <a:rPr sz="1300" spc="-10" dirty="0">
                <a:solidFill>
                  <a:srgbClr val="575756"/>
                </a:solidFill>
                <a:latin typeface="Helvetica"/>
                <a:cs typeface="Helvetica"/>
              </a:rPr>
              <a:t>flourish.</a:t>
            </a:r>
            <a:endParaRPr sz="1300">
              <a:latin typeface="Helvetica"/>
              <a:cs typeface="Helvetica"/>
            </a:endParaRPr>
          </a:p>
        </p:txBody>
      </p:sp>
      <p:grpSp>
        <p:nvGrpSpPr>
          <p:cNvPr id="32" name="object 32"/>
          <p:cNvGrpSpPr/>
          <p:nvPr/>
        </p:nvGrpSpPr>
        <p:grpSpPr>
          <a:xfrm>
            <a:off x="5513330" y="8303538"/>
            <a:ext cx="31750" cy="460375"/>
            <a:chOff x="5513330" y="8303538"/>
            <a:chExt cx="31750" cy="460375"/>
          </a:xfrm>
        </p:grpSpPr>
        <p:sp>
          <p:nvSpPr>
            <p:cNvPr id="33" name="object 33"/>
            <p:cNvSpPr/>
            <p:nvPr/>
          </p:nvSpPr>
          <p:spPr>
            <a:xfrm>
              <a:off x="5529036" y="8303538"/>
              <a:ext cx="0" cy="412750"/>
            </a:xfrm>
            <a:custGeom>
              <a:avLst/>
              <a:gdLst/>
              <a:ahLst/>
              <a:cxnLst/>
              <a:rect l="l" t="t" r="r" b="b"/>
              <a:pathLst>
                <a:path h="412750">
                  <a:moveTo>
                    <a:pt x="0" y="0"/>
                  </a:moveTo>
                  <a:lnTo>
                    <a:pt x="0" y="412374"/>
                  </a:lnTo>
                </a:path>
              </a:pathLst>
            </a:custGeom>
            <a:ln w="31412">
              <a:solidFill>
                <a:srgbClr val="435562"/>
              </a:solidFill>
              <a:prstDash val="dot"/>
            </a:ln>
          </p:spPr>
          <p:txBody>
            <a:bodyPr wrap="square" lIns="0" tIns="0" rIns="0" bIns="0" rtlCol="0"/>
            <a:lstStyle/>
            <a:p>
              <a:endParaRPr/>
            </a:p>
          </p:txBody>
        </p:sp>
        <p:sp>
          <p:nvSpPr>
            <p:cNvPr id="34" name="object 34"/>
            <p:cNvSpPr/>
            <p:nvPr/>
          </p:nvSpPr>
          <p:spPr>
            <a:xfrm>
              <a:off x="5513330" y="8731924"/>
              <a:ext cx="31750" cy="31750"/>
            </a:xfrm>
            <a:custGeom>
              <a:avLst/>
              <a:gdLst/>
              <a:ahLst/>
              <a:cxnLst/>
              <a:rect l="l" t="t" r="r" b="b"/>
              <a:pathLst>
                <a:path w="31750" h="31750">
                  <a:moveTo>
                    <a:pt x="0" y="15706"/>
                  </a:moveTo>
                  <a:lnTo>
                    <a:pt x="4600" y="4600"/>
                  </a:lnTo>
                  <a:lnTo>
                    <a:pt x="15706" y="0"/>
                  </a:lnTo>
                  <a:lnTo>
                    <a:pt x="26812" y="4600"/>
                  </a:lnTo>
                  <a:lnTo>
                    <a:pt x="31412" y="15706"/>
                  </a:lnTo>
                  <a:lnTo>
                    <a:pt x="26812" y="26812"/>
                  </a:lnTo>
                  <a:lnTo>
                    <a:pt x="15706" y="31412"/>
                  </a:lnTo>
                  <a:lnTo>
                    <a:pt x="4600" y="26812"/>
                  </a:lnTo>
                  <a:lnTo>
                    <a:pt x="0" y="15706"/>
                  </a:lnTo>
                  <a:close/>
                </a:path>
              </a:pathLst>
            </a:custGeom>
            <a:solidFill>
              <a:srgbClr val="435562">
                <a:alpha val="29998"/>
              </a:srgbClr>
            </a:solidFill>
          </p:spPr>
          <p:txBody>
            <a:bodyPr wrap="square" lIns="0" tIns="0" rIns="0" bIns="0" rtlCol="0"/>
            <a:lstStyle/>
            <a:p>
              <a:endParaRPr/>
            </a:p>
          </p:txBody>
        </p:sp>
      </p:grpSp>
      <p:sp>
        <p:nvSpPr>
          <p:cNvPr id="35" name="object 35"/>
          <p:cNvSpPr/>
          <p:nvPr/>
        </p:nvSpPr>
        <p:spPr>
          <a:xfrm>
            <a:off x="5513330" y="8224389"/>
            <a:ext cx="31750" cy="31750"/>
          </a:xfrm>
          <a:custGeom>
            <a:avLst/>
            <a:gdLst/>
            <a:ahLst/>
            <a:cxnLst/>
            <a:rect l="l" t="t" r="r" b="b"/>
            <a:pathLst>
              <a:path w="31750" h="31750">
                <a:moveTo>
                  <a:pt x="0" y="15706"/>
                </a:moveTo>
                <a:lnTo>
                  <a:pt x="4600" y="4600"/>
                </a:lnTo>
                <a:lnTo>
                  <a:pt x="15706" y="0"/>
                </a:lnTo>
                <a:lnTo>
                  <a:pt x="26812" y="4600"/>
                </a:lnTo>
                <a:lnTo>
                  <a:pt x="31412" y="15706"/>
                </a:lnTo>
                <a:lnTo>
                  <a:pt x="26812" y="26812"/>
                </a:lnTo>
                <a:lnTo>
                  <a:pt x="15706" y="31412"/>
                </a:lnTo>
                <a:lnTo>
                  <a:pt x="4600" y="26812"/>
                </a:lnTo>
                <a:lnTo>
                  <a:pt x="0" y="15706"/>
                </a:lnTo>
                <a:close/>
              </a:path>
            </a:pathLst>
          </a:custGeom>
          <a:solidFill>
            <a:srgbClr val="435562">
              <a:alpha val="29998"/>
            </a:srgbClr>
          </a:solidFill>
        </p:spPr>
        <p:txBody>
          <a:bodyPr wrap="square" lIns="0" tIns="0" rIns="0" bIns="0" rtlCol="0"/>
          <a:lstStyle/>
          <a:p>
            <a:endParaRPr/>
          </a:p>
        </p:txBody>
      </p:sp>
      <p:grpSp>
        <p:nvGrpSpPr>
          <p:cNvPr id="36" name="object 36"/>
          <p:cNvGrpSpPr/>
          <p:nvPr/>
        </p:nvGrpSpPr>
        <p:grpSpPr>
          <a:xfrm>
            <a:off x="10036343" y="8303538"/>
            <a:ext cx="31750" cy="460375"/>
            <a:chOff x="10036343" y="8303538"/>
            <a:chExt cx="31750" cy="460375"/>
          </a:xfrm>
        </p:grpSpPr>
        <p:sp>
          <p:nvSpPr>
            <p:cNvPr id="37" name="object 37"/>
            <p:cNvSpPr/>
            <p:nvPr/>
          </p:nvSpPr>
          <p:spPr>
            <a:xfrm>
              <a:off x="10052050" y="8303538"/>
              <a:ext cx="0" cy="412750"/>
            </a:xfrm>
            <a:custGeom>
              <a:avLst/>
              <a:gdLst/>
              <a:ahLst/>
              <a:cxnLst/>
              <a:rect l="l" t="t" r="r" b="b"/>
              <a:pathLst>
                <a:path h="412750">
                  <a:moveTo>
                    <a:pt x="0" y="0"/>
                  </a:moveTo>
                  <a:lnTo>
                    <a:pt x="0" y="412374"/>
                  </a:lnTo>
                </a:path>
              </a:pathLst>
            </a:custGeom>
            <a:ln w="31412">
              <a:solidFill>
                <a:srgbClr val="435562"/>
              </a:solidFill>
              <a:prstDash val="dot"/>
            </a:ln>
          </p:spPr>
          <p:txBody>
            <a:bodyPr wrap="square" lIns="0" tIns="0" rIns="0" bIns="0" rtlCol="0"/>
            <a:lstStyle/>
            <a:p>
              <a:endParaRPr/>
            </a:p>
          </p:txBody>
        </p:sp>
        <p:sp>
          <p:nvSpPr>
            <p:cNvPr id="38" name="object 38"/>
            <p:cNvSpPr/>
            <p:nvPr/>
          </p:nvSpPr>
          <p:spPr>
            <a:xfrm>
              <a:off x="10036343" y="8731924"/>
              <a:ext cx="31750" cy="31750"/>
            </a:xfrm>
            <a:custGeom>
              <a:avLst/>
              <a:gdLst/>
              <a:ahLst/>
              <a:cxnLst/>
              <a:rect l="l" t="t" r="r" b="b"/>
              <a:pathLst>
                <a:path w="31750" h="31750">
                  <a:moveTo>
                    <a:pt x="0" y="15706"/>
                  </a:moveTo>
                  <a:lnTo>
                    <a:pt x="4600" y="4600"/>
                  </a:lnTo>
                  <a:lnTo>
                    <a:pt x="15706" y="0"/>
                  </a:lnTo>
                  <a:lnTo>
                    <a:pt x="26812" y="4600"/>
                  </a:lnTo>
                  <a:lnTo>
                    <a:pt x="31412" y="15706"/>
                  </a:lnTo>
                  <a:lnTo>
                    <a:pt x="26812" y="26812"/>
                  </a:lnTo>
                  <a:lnTo>
                    <a:pt x="15706" y="31412"/>
                  </a:lnTo>
                  <a:lnTo>
                    <a:pt x="4600" y="26812"/>
                  </a:lnTo>
                  <a:lnTo>
                    <a:pt x="0" y="15706"/>
                  </a:lnTo>
                  <a:close/>
                </a:path>
              </a:pathLst>
            </a:custGeom>
            <a:solidFill>
              <a:srgbClr val="435562">
                <a:alpha val="29998"/>
              </a:srgbClr>
            </a:solidFill>
          </p:spPr>
          <p:txBody>
            <a:bodyPr wrap="square" lIns="0" tIns="0" rIns="0" bIns="0" rtlCol="0"/>
            <a:lstStyle/>
            <a:p>
              <a:endParaRPr/>
            </a:p>
          </p:txBody>
        </p:sp>
      </p:grpSp>
      <p:sp>
        <p:nvSpPr>
          <p:cNvPr id="39" name="object 39"/>
          <p:cNvSpPr/>
          <p:nvPr/>
        </p:nvSpPr>
        <p:spPr>
          <a:xfrm>
            <a:off x="10036343" y="8224389"/>
            <a:ext cx="31750" cy="31750"/>
          </a:xfrm>
          <a:custGeom>
            <a:avLst/>
            <a:gdLst/>
            <a:ahLst/>
            <a:cxnLst/>
            <a:rect l="l" t="t" r="r" b="b"/>
            <a:pathLst>
              <a:path w="31750" h="31750">
                <a:moveTo>
                  <a:pt x="0" y="15706"/>
                </a:moveTo>
                <a:lnTo>
                  <a:pt x="4600" y="4600"/>
                </a:lnTo>
                <a:lnTo>
                  <a:pt x="15706" y="0"/>
                </a:lnTo>
                <a:lnTo>
                  <a:pt x="26812" y="4600"/>
                </a:lnTo>
                <a:lnTo>
                  <a:pt x="31412" y="15706"/>
                </a:lnTo>
                <a:lnTo>
                  <a:pt x="26812" y="26812"/>
                </a:lnTo>
                <a:lnTo>
                  <a:pt x="15706" y="31412"/>
                </a:lnTo>
                <a:lnTo>
                  <a:pt x="4600" y="26812"/>
                </a:lnTo>
                <a:lnTo>
                  <a:pt x="0" y="15706"/>
                </a:lnTo>
                <a:close/>
              </a:path>
            </a:pathLst>
          </a:custGeom>
          <a:solidFill>
            <a:srgbClr val="435562">
              <a:alpha val="29998"/>
            </a:srgbClr>
          </a:solidFill>
        </p:spPr>
        <p:txBody>
          <a:bodyPr wrap="square" lIns="0" tIns="0" rIns="0" bIns="0" rtlCol="0"/>
          <a:lstStyle/>
          <a:p>
            <a:endParaRPr/>
          </a:p>
        </p:txBody>
      </p:sp>
      <p:grpSp>
        <p:nvGrpSpPr>
          <p:cNvPr id="40" name="object 40"/>
          <p:cNvGrpSpPr/>
          <p:nvPr/>
        </p:nvGrpSpPr>
        <p:grpSpPr>
          <a:xfrm>
            <a:off x="14735071" y="8303538"/>
            <a:ext cx="31750" cy="460375"/>
            <a:chOff x="14735071" y="8303538"/>
            <a:chExt cx="31750" cy="460375"/>
          </a:xfrm>
        </p:grpSpPr>
        <p:sp>
          <p:nvSpPr>
            <p:cNvPr id="41" name="object 41"/>
            <p:cNvSpPr/>
            <p:nvPr/>
          </p:nvSpPr>
          <p:spPr>
            <a:xfrm>
              <a:off x="14750777" y="8303538"/>
              <a:ext cx="0" cy="412750"/>
            </a:xfrm>
            <a:custGeom>
              <a:avLst/>
              <a:gdLst/>
              <a:ahLst/>
              <a:cxnLst/>
              <a:rect l="l" t="t" r="r" b="b"/>
              <a:pathLst>
                <a:path h="412750">
                  <a:moveTo>
                    <a:pt x="0" y="0"/>
                  </a:moveTo>
                  <a:lnTo>
                    <a:pt x="0" y="412374"/>
                  </a:lnTo>
                </a:path>
              </a:pathLst>
            </a:custGeom>
            <a:ln w="31412">
              <a:solidFill>
                <a:srgbClr val="435562"/>
              </a:solidFill>
              <a:prstDash val="dot"/>
            </a:ln>
          </p:spPr>
          <p:txBody>
            <a:bodyPr wrap="square" lIns="0" tIns="0" rIns="0" bIns="0" rtlCol="0"/>
            <a:lstStyle/>
            <a:p>
              <a:endParaRPr/>
            </a:p>
          </p:txBody>
        </p:sp>
        <p:sp>
          <p:nvSpPr>
            <p:cNvPr id="42" name="object 42"/>
            <p:cNvSpPr/>
            <p:nvPr/>
          </p:nvSpPr>
          <p:spPr>
            <a:xfrm>
              <a:off x="14735071" y="8731924"/>
              <a:ext cx="31750" cy="31750"/>
            </a:xfrm>
            <a:custGeom>
              <a:avLst/>
              <a:gdLst/>
              <a:ahLst/>
              <a:cxnLst/>
              <a:rect l="l" t="t" r="r" b="b"/>
              <a:pathLst>
                <a:path w="31750" h="31750">
                  <a:moveTo>
                    <a:pt x="0" y="15706"/>
                  </a:moveTo>
                  <a:lnTo>
                    <a:pt x="4600" y="4600"/>
                  </a:lnTo>
                  <a:lnTo>
                    <a:pt x="15706" y="0"/>
                  </a:lnTo>
                  <a:lnTo>
                    <a:pt x="26812" y="4600"/>
                  </a:lnTo>
                  <a:lnTo>
                    <a:pt x="31412" y="15706"/>
                  </a:lnTo>
                  <a:lnTo>
                    <a:pt x="26812" y="26812"/>
                  </a:lnTo>
                  <a:lnTo>
                    <a:pt x="15706" y="31412"/>
                  </a:lnTo>
                  <a:lnTo>
                    <a:pt x="4600" y="26812"/>
                  </a:lnTo>
                  <a:lnTo>
                    <a:pt x="0" y="15706"/>
                  </a:lnTo>
                  <a:close/>
                </a:path>
              </a:pathLst>
            </a:custGeom>
            <a:solidFill>
              <a:srgbClr val="435562">
                <a:alpha val="29998"/>
              </a:srgbClr>
            </a:solidFill>
          </p:spPr>
          <p:txBody>
            <a:bodyPr wrap="square" lIns="0" tIns="0" rIns="0" bIns="0" rtlCol="0"/>
            <a:lstStyle/>
            <a:p>
              <a:endParaRPr/>
            </a:p>
          </p:txBody>
        </p:sp>
      </p:grpSp>
      <p:sp>
        <p:nvSpPr>
          <p:cNvPr id="43" name="object 43"/>
          <p:cNvSpPr/>
          <p:nvPr/>
        </p:nvSpPr>
        <p:spPr>
          <a:xfrm>
            <a:off x="14735071" y="8224389"/>
            <a:ext cx="31750" cy="31750"/>
          </a:xfrm>
          <a:custGeom>
            <a:avLst/>
            <a:gdLst/>
            <a:ahLst/>
            <a:cxnLst/>
            <a:rect l="l" t="t" r="r" b="b"/>
            <a:pathLst>
              <a:path w="31750" h="31750">
                <a:moveTo>
                  <a:pt x="0" y="15706"/>
                </a:moveTo>
                <a:lnTo>
                  <a:pt x="4600" y="4600"/>
                </a:lnTo>
                <a:lnTo>
                  <a:pt x="15706" y="0"/>
                </a:lnTo>
                <a:lnTo>
                  <a:pt x="26812" y="4600"/>
                </a:lnTo>
                <a:lnTo>
                  <a:pt x="31412" y="15706"/>
                </a:lnTo>
                <a:lnTo>
                  <a:pt x="26812" y="26812"/>
                </a:lnTo>
                <a:lnTo>
                  <a:pt x="15706" y="31412"/>
                </a:lnTo>
                <a:lnTo>
                  <a:pt x="4600" y="26812"/>
                </a:lnTo>
                <a:lnTo>
                  <a:pt x="0" y="15706"/>
                </a:lnTo>
                <a:close/>
              </a:path>
            </a:pathLst>
          </a:custGeom>
          <a:solidFill>
            <a:srgbClr val="435562">
              <a:alpha val="29998"/>
            </a:srgbClr>
          </a:solidFill>
        </p:spPr>
        <p:txBody>
          <a:bodyPr wrap="square" lIns="0" tIns="0" rIns="0" bIns="0" rtlCol="0"/>
          <a:lstStyle/>
          <a:p>
            <a:endParaRPr/>
          </a:p>
        </p:txBody>
      </p:sp>
      <p:sp>
        <p:nvSpPr>
          <p:cNvPr id="44" name="object 44"/>
          <p:cNvSpPr txBox="1"/>
          <p:nvPr/>
        </p:nvSpPr>
        <p:spPr>
          <a:xfrm>
            <a:off x="1047088" y="9014531"/>
            <a:ext cx="18010505" cy="440055"/>
          </a:xfrm>
          <a:prstGeom prst="rect">
            <a:avLst/>
          </a:prstGeom>
          <a:solidFill>
            <a:srgbClr val="1273B8"/>
          </a:solidFill>
        </p:spPr>
        <p:txBody>
          <a:bodyPr vert="horz" wrap="square" lIns="0" tIns="53340" rIns="0" bIns="0" rtlCol="0">
            <a:spAutoFit/>
          </a:bodyPr>
          <a:lstStyle/>
          <a:p>
            <a:pPr algn="ctr">
              <a:lnSpc>
                <a:spcPct val="100000"/>
              </a:lnSpc>
              <a:spcBef>
                <a:spcPts val="420"/>
              </a:spcBef>
            </a:pPr>
            <a:r>
              <a:rPr sz="1950" b="1" dirty="0">
                <a:solidFill>
                  <a:srgbClr val="FFFFFF"/>
                </a:solidFill>
                <a:latin typeface="Helvetica"/>
                <a:cs typeface="Helvetica"/>
              </a:rPr>
              <a:t>How</a:t>
            </a:r>
            <a:r>
              <a:rPr sz="1950" b="1" spc="40" dirty="0">
                <a:solidFill>
                  <a:srgbClr val="FFFFFF"/>
                </a:solidFill>
                <a:latin typeface="Helvetica"/>
                <a:cs typeface="Helvetica"/>
              </a:rPr>
              <a:t> </a:t>
            </a:r>
            <a:r>
              <a:rPr sz="1950" b="1" dirty="0">
                <a:solidFill>
                  <a:srgbClr val="FFFFFF"/>
                </a:solidFill>
                <a:latin typeface="Helvetica"/>
                <a:cs typeface="Helvetica"/>
              </a:rPr>
              <a:t>will</a:t>
            </a:r>
            <a:r>
              <a:rPr sz="1950" b="1" spc="40" dirty="0">
                <a:solidFill>
                  <a:srgbClr val="FFFFFF"/>
                </a:solidFill>
                <a:latin typeface="Helvetica"/>
                <a:cs typeface="Helvetica"/>
              </a:rPr>
              <a:t> </a:t>
            </a:r>
            <a:r>
              <a:rPr sz="1950" b="1" dirty="0">
                <a:solidFill>
                  <a:srgbClr val="FFFFFF"/>
                </a:solidFill>
                <a:latin typeface="Helvetica"/>
                <a:cs typeface="Helvetica"/>
              </a:rPr>
              <a:t>the</a:t>
            </a:r>
            <a:r>
              <a:rPr sz="1950" b="1" spc="40" dirty="0">
                <a:solidFill>
                  <a:srgbClr val="FFFFFF"/>
                </a:solidFill>
                <a:latin typeface="Helvetica"/>
                <a:cs typeface="Helvetica"/>
              </a:rPr>
              <a:t> </a:t>
            </a:r>
            <a:r>
              <a:rPr sz="1950" b="1" dirty="0">
                <a:solidFill>
                  <a:srgbClr val="FFFFFF"/>
                </a:solidFill>
                <a:latin typeface="Helvetica"/>
                <a:cs typeface="Helvetica"/>
              </a:rPr>
              <a:t>ICB</a:t>
            </a:r>
            <a:r>
              <a:rPr sz="1950" b="1" spc="40" dirty="0">
                <a:solidFill>
                  <a:srgbClr val="FFFFFF"/>
                </a:solidFill>
                <a:latin typeface="Helvetica"/>
                <a:cs typeface="Helvetica"/>
              </a:rPr>
              <a:t> </a:t>
            </a:r>
            <a:r>
              <a:rPr sz="1950" b="1" dirty="0">
                <a:solidFill>
                  <a:srgbClr val="FFFFFF"/>
                </a:solidFill>
                <a:latin typeface="Helvetica"/>
                <a:cs typeface="Helvetica"/>
              </a:rPr>
              <a:t>People</a:t>
            </a:r>
            <a:r>
              <a:rPr sz="1950" b="1" spc="40" dirty="0">
                <a:solidFill>
                  <a:srgbClr val="FFFFFF"/>
                </a:solidFill>
                <a:latin typeface="Helvetica"/>
                <a:cs typeface="Helvetica"/>
              </a:rPr>
              <a:t> </a:t>
            </a:r>
            <a:r>
              <a:rPr sz="1950" b="1" dirty="0">
                <a:solidFill>
                  <a:srgbClr val="FFFFFF"/>
                </a:solidFill>
                <a:latin typeface="Helvetica"/>
                <a:cs typeface="Helvetica"/>
              </a:rPr>
              <a:t>Plan</a:t>
            </a:r>
            <a:r>
              <a:rPr sz="1950" b="1" spc="40" dirty="0">
                <a:solidFill>
                  <a:srgbClr val="FFFFFF"/>
                </a:solidFill>
                <a:latin typeface="Helvetica"/>
                <a:cs typeface="Helvetica"/>
              </a:rPr>
              <a:t> </a:t>
            </a:r>
            <a:r>
              <a:rPr sz="1950" b="1" dirty="0">
                <a:solidFill>
                  <a:srgbClr val="FFFFFF"/>
                </a:solidFill>
                <a:latin typeface="Helvetica"/>
                <a:cs typeface="Helvetica"/>
              </a:rPr>
              <a:t>improve</a:t>
            </a:r>
            <a:r>
              <a:rPr sz="1950" b="1" spc="40" dirty="0">
                <a:solidFill>
                  <a:srgbClr val="FFFFFF"/>
                </a:solidFill>
                <a:latin typeface="Helvetica"/>
                <a:cs typeface="Helvetica"/>
              </a:rPr>
              <a:t> </a:t>
            </a:r>
            <a:r>
              <a:rPr sz="1950" b="1" dirty="0">
                <a:solidFill>
                  <a:srgbClr val="FFFFFF"/>
                </a:solidFill>
                <a:latin typeface="Helvetica"/>
                <a:cs typeface="Helvetica"/>
              </a:rPr>
              <a:t>the</a:t>
            </a:r>
            <a:r>
              <a:rPr sz="1950" b="1" spc="40" dirty="0">
                <a:solidFill>
                  <a:srgbClr val="FFFFFF"/>
                </a:solidFill>
                <a:latin typeface="Helvetica"/>
                <a:cs typeface="Helvetica"/>
              </a:rPr>
              <a:t> </a:t>
            </a:r>
            <a:r>
              <a:rPr sz="1950" b="1" dirty="0">
                <a:solidFill>
                  <a:srgbClr val="FFFFFF"/>
                </a:solidFill>
                <a:latin typeface="Helvetica"/>
                <a:cs typeface="Helvetica"/>
              </a:rPr>
              <a:t>experience</a:t>
            </a:r>
            <a:r>
              <a:rPr sz="1950" b="1" spc="40" dirty="0">
                <a:solidFill>
                  <a:srgbClr val="FFFFFF"/>
                </a:solidFill>
                <a:latin typeface="Helvetica"/>
                <a:cs typeface="Helvetica"/>
              </a:rPr>
              <a:t> </a:t>
            </a:r>
            <a:r>
              <a:rPr sz="1950" b="1" dirty="0">
                <a:solidFill>
                  <a:srgbClr val="FFFFFF"/>
                </a:solidFill>
                <a:latin typeface="Helvetica"/>
                <a:cs typeface="Helvetica"/>
              </a:rPr>
              <a:t>of</a:t>
            </a:r>
            <a:r>
              <a:rPr sz="1950" b="1" spc="40" dirty="0">
                <a:solidFill>
                  <a:srgbClr val="FFFFFF"/>
                </a:solidFill>
                <a:latin typeface="Helvetica"/>
                <a:cs typeface="Helvetica"/>
              </a:rPr>
              <a:t> </a:t>
            </a:r>
            <a:r>
              <a:rPr sz="1950" b="1" dirty="0">
                <a:solidFill>
                  <a:srgbClr val="FFFFFF"/>
                </a:solidFill>
                <a:latin typeface="Helvetica"/>
                <a:cs typeface="Helvetica"/>
              </a:rPr>
              <a:t>our</a:t>
            </a:r>
            <a:r>
              <a:rPr sz="1950" b="1" spc="40" dirty="0">
                <a:solidFill>
                  <a:srgbClr val="FFFFFF"/>
                </a:solidFill>
                <a:latin typeface="Helvetica"/>
                <a:cs typeface="Helvetica"/>
              </a:rPr>
              <a:t> </a:t>
            </a:r>
            <a:r>
              <a:rPr sz="1950" b="1" dirty="0">
                <a:solidFill>
                  <a:srgbClr val="FFFFFF"/>
                </a:solidFill>
                <a:latin typeface="Helvetica"/>
                <a:cs typeface="Helvetica"/>
              </a:rPr>
              <a:t>workforce</a:t>
            </a:r>
            <a:r>
              <a:rPr sz="1950" b="1" spc="40" dirty="0">
                <a:solidFill>
                  <a:srgbClr val="FFFFFF"/>
                </a:solidFill>
                <a:latin typeface="Helvetica"/>
                <a:cs typeface="Helvetica"/>
              </a:rPr>
              <a:t> </a:t>
            </a:r>
            <a:r>
              <a:rPr sz="1950" b="1" dirty="0">
                <a:solidFill>
                  <a:srgbClr val="FFFFFF"/>
                </a:solidFill>
                <a:latin typeface="Helvetica"/>
                <a:cs typeface="Helvetica"/>
              </a:rPr>
              <a:t>for</a:t>
            </a:r>
            <a:r>
              <a:rPr sz="1950" b="1" spc="40" dirty="0">
                <a:solidFill>
                  <a:srgbClr val="FFFFFF"/>
                </a:solidFill>
                <a:latin typeface="Helvetica"/>
                <a:cs typeface="Helvetica"/>
              </a:rPr>
              <a:t> </a:t>
            </a:r>
            <a:r>
              <a:rPr sz="1950" b="1" spc="-10" dirty="0">
                <a:solidFill>
                  <a:srgbClr val="FFFFFF"/>
                </a:solidFill>
                <a:latin typeface="Helvetica"/>
                <a:cs typeface="Helvetica"/>
              </a:rPr>
              <a:t>everyone?</a:t>
            </a:r>
            <a:endParaRPr sz="1950">
              <a:latin typeface="Helvetica"/>
              <a:cs typeface="Helvetica"/>
            </a:endParaRPr>
          </a:p>
        </p:txBody>
      </p:sp>
      <p:sp>
        <p:nvSpPr>
          <p:cNvPr id="45" name="object 45"/>
          <p:cNvSpPr txBox="1"/>
          <p:nvPr/>
        </p:nvSpPr>
        <p:spPr>
          <a:xfrm>
            <a:off x="1034388" y="9560701"/>
            <a:ext cx="3639185" cy="628650"/>
          </a:xfrm>
          <a:prstGeom prst="rect">
            <a:avLst/>
          </a:prstGeom>
        </p:spPr>
        <p:txBody>
          <a:bodyPr vert="horz" wrap="square" lIns="0" tIns="12065" rIns="0" bIns="0" rtlCol="0">
            <a:spAutoFit/>
          </a:bodyPr>
          <a:lstStyle/>
          <a:p>
            <a:pPr marL="12700" marR="5080" algn="just">
              <a:lnSpc>
                <a:spcPct val="101499"/>
              </a:lnSpc>
              <a:spcBef>
                <a:spcPts val="95"/>
              </a:spcBef>
            </a:pPr>
            <a:r>
              <a:rPr sz="1300" dirty="0">
                <a:solidFill>
                  <a:srgbClr val="575756"/>
                </a:solidFill>
                <a:latin typeface="Helvetica"/>
                <a:cs typeface="Helvetica"/>
              </a:rPr>
              <a:t>I</a:t>
            </a:r>
            <a:r>
              <a:rPr sz="1300" spc="20" dirty="0">
                <a:solidFill>
                  <a:srgbClr val="575756"/>
                </a:solidFill>
                <a:latin typeface="Helvetica"/>
                <a:cs typeface="Helvetica"/>
              </a:rPr>
              <a:t> </a:t>
            </a:r>
            <a:r>
              <a:rPr sz="1300" dirty="0">
                <a:solidFill>
                  <a:srgbClr val="575756"/>
                </a:solidFill>
                <a:latin typeface="Helvetica"/>
                <a:cs typeface="Helvetica"/>
              </a:rPr>
              <a:t>feel</a:t>
            </a:r>
            <a:r>
              <a:rPr sz="1300" spc="20" dirty="0">
                <a:solidFill>
                  <a:srgbClr val="575756"/>
                </a:solidFill>
                <a:latin typeface="Helvetica"/>
                <a:cs typeface="Helvetica"/>
              </a:rPr>
              <a:t> </a:t>
            </a:r>
            <a:r>
              <a:rPr sz="1300" dirty="0">
                <a:solidFill>
                  <a:srgbClr val="575756"/>
                </a:solidFill>
                <a:latin typeface="Helvetica"/>
                <a:cs typeface="Helvetica"/>
              </a:rPr>
              <a:t>welcome</a:t>
            </a:r>
            <a:r>
              <a:rPr sz="1300" spc="20" dirty="0">
                <a:solidFill>
                  <a:srgbClr val="575756"/>
                </a:solidFill>
                <a:latin typeface="Helvetica"/>
                <a:cs typeface="Helvetica"/>
              </a:rPr>
              <a:t> </a:t>
            </a:r>
            <a:r>
              <a:rPr sz="1300" dirty="0">
                <a:solidFill>
                  <a:srgbClr val="575756"/>
                </a:solidFill>
                <a:latin typeface="Helvetica"/>
                <a:cs typeface="Helvetica"/>
              </a:rPr>
              <a:t>and</a:t>
            </a:r>
            <a:r>
              <a:rPr sz="1300" spc="25" dirty="0">
                <a:solidFill>
                  <a:srgbClr val="575756"/>
                </a:solidFill>
                <a:latin typeface="Helvetica"/>
                <a:cs typeface="Helvetica"/>
              </a:rPr>
              <a:t> </a:t>
            </a:r>
            <a:r>
              <a:rPr sz="1300" dirty="0">
                <a:solidFill>
                  <a:srgbClr val="575756"/>
                </a:solidFill>
                <a:latin typeface="Helvetica"/>
                <a:cs typeface="Helvetica"/>
              </a:rPr>
              <a:t>valued.</a:t>
            </a:r>
            <a:r>
              <a:rPr sz="1300" spc="20" dirty="0">
                <a:solidFill>
                  <a:srgbClr val="575756"/>
                </a:solidFill>
                <a:latin typeface="Helvetica"/>
                <a:cs typeface="Helvetica"/>
              </a:rPr>
              <a:t> </a:t>
            </a:r>
            <a:r>
              <a:rPr sz="1300" dirty="0">
                <a:solidFill>
                  <a:srgbClr val="575756"/>
                </a:solidFill>
                <a:latin typeface="Helvetica"/>
                <a:cs typeface="Helvetica"/>
              </a:rPr>
              <a:t>I</a:t>
            </a:r>
            <a:r>
              <a:rPr sz="1300" spc="20" dirty="0">
                <a:solidFill>
                  <a:srgbClr val="575756"/>
                </a:solidFill>
                <a:latin typeface="Helvetica"/>
                <a:cs typeface="Helvetica"/>
              </a:rPr>
              <a:t> </a:t>
            </a:r>
            <a:r>
              <a:rPr sz="1300" dirty="0">
                <a:solidFill>
                  <a:srgbClr val="575756"/>
                </a:solidFill>
                <a:latin typeface="Helvetica"/>
                <a:cs typeface="Helvetica"/>
              </a:rPr>
              <a:t>am</a:t>
            </a:r>
            <a:r>
              <a:rPr sz="1300" spc="20" dirty="0">
                <a:solidFill>
                  <a:srgbClr val="575756"/>
                </a:solidFill>
                <a:latin typeface="Helvetica"/>
                <a:cs typeface="Helvetica"/>
              </a:rPr>
              <a:t> </a:t>
            </a:r>
            <a:r>
              <a:rPr sz="1300" dirty="0">
                <a:solidFill>
                  <a:srgbClr val="575756"/>
                </a:solidFill>
                <a:latin typeface="Helvetica"/>
                <a:cs typeface="Helvetica"/>
              </a:rPr>
              <a:t>able</a:t>
            </a:r>
            <a:r>
              <a:rPr sz="1300" spc="25" dirty="0">
                <a:solidFill>
                  <a:srgbClr val="575756"/>
                </a:solidFill>
                <a:latin typeface="Helvetica"/>
                <a:cs typeface="Helvetica"/>
              </a:rPr>
              <a:t> </a:t>
            </a:r>
            <a:r>
              <a:rPr sz="1300" dirty="0">
                <a:solidFill>
                  <a:srgbClr val="575756"/>
                </a:solidFill>
                <a:latin typeface="Helvetica"/>
                <a:cs typeface="Helvetica"/>
              </a:rPr>
              <a:t>to</a:t>
            </a:r>
            <a:r>
              <a:rPr sz="1300" spc="20" dirty="0">
                <a:solidFill>
                  <a:srgbClr val="575756"/>
                </a:solidFill>
                <a:latin typeface="Helvetica"/>
                <a:cs typeface="Helvetica"/>
              </a:rPr>
              <a:t> </a:t>
            </a:r>
            <a:r>
              <a:rPr sz="1300" dirty="0">
                <a:solidFill>
                  <a:srgbClr val="575756"/>
                </a:solidFill>
                <a:latin typeface="Helvetica"/>
                <a:cs typeface="Helvetica"/>
              </a:rPr>
              <a:t>access</a:t>
            </a:r>
            <a:r>
              <a:rPr sz="1300" spc="20" dirty="0">
                <a:solidFill>
                  <a:srgbClr val="575756"/>
                </a:solidFill>
                <a:latin typeface="Helvetica"/>
                <a:cs typeface="Helvetica"/>
              </a:rPr>
              <a:t> </a:t>
            </a:r>
            <a:r>
              <a:rPr sz="1300" spc="-50" dirty="0">
                <a:solidFill>
                  <a:srgbClr val="575756"/>
                </a:solidFill>
                <a:latin typeface="Helvetica"/>
                <a:cs typeface="Helvetica"/>
              </a:rPr>
              <a:t>a </a:t>
            </a:r>
            <a:r>
              <a:rPr sz="1300" dirty="0">
                <a:solidFill>
                  <a:srgbClr val="575756"/>
                </a:solidFill>
                <a:latin typeface="Helvetica"/>
                <a:cs typeface="Helvetica"/>
              </a:rPr>
              <a:t>variety</a:t>
            </a:r>
            <a:r>
              <a:rPr sz="1300" spc="30" dirty="0">
                <a:solidFill>
                  <a:srgbClr val="575756"/>
                </a:solidFill>
                <a:latin typeface="Helvetica"/>
                <a:cs typeface="Helvetica"/>
              </a:rPr>
              <a:t> </a:t>
            </a:r>
            <a:r>
              <a:rPr sz="1300" dirty="0">
                <a:solidFill>
                  <a:srgbClr val="575756"/>
                </a:solidFill>
                <a:latin typeface="Helvetica"/>
                <a:cs typeface="Helvetica"/>
              </a:rPr>
              <a:t>of</a:t>
            </a:r>
            <a:r>
              <a:rPr sz="1300" spc="35" dirty="0">
                <a:solidFill>
                  <a:srgbClr val="575756"/>
                </a:solidFill>
                <a:latin typeface="Helvetica"/>
                <a:cs typeface="Helvetica"/>
              </a:rPr>
              <a:t> </a:t>
            </a:r>
            <a:r>
              <a:rPr sz="1300" dirty="0">
                <a:solidFill>
                  <a:srgbClr val="575756"/>
                </a:solidFill>
                <a:latin typeface="Helvetica"/>
                <a:cs typeface="Helvetica"/>
              </a:rPr>
              <a:t>learning</a:t>
            </a:r>
            <a:r>
              <a:rPr sz="1300" spc="35" dirty="0">
                <a:solidFill>
                  <a:srgbClr val="575756"/>
                </a:solidFill>
                <a:latin typeface="Helvetica"/>
                <a:cs typeface="Helvetica"/>
              </a:rPr>
              <a:t> </a:t>
            </a:r>
            <a:r>
              <a:rPr sz="1300" dirty="0">
                <a:solidFill>
                  <a:srgbClr val="575756"/>
                </a:solidFill>
                <a:latin typeface="Helvetica"/>
                <a:cs typeface="Helvetica"/>
              </a:rPr>
              <a:t>and</a:t>
            </a:r>
            <a:r>
              <a:rPr sz="1300" spc="30" dirty="0">
                <a:solidFill>
                  <a:srgbClr val="575756"/>
                </a:solidFill>
                <a:latin typeface="Helvetica"/>
                <a:cs typeface="Helvetica"/>
              </a:rPr>
              <a:t> </a:t>
            </a:r>
            <a:r>
              <a:rPr sz="1300" dirty="0">
                <a:solidFill>
                  <a:srgbClr val="575756"/>
                </a:solidFill>
                <a:latin typeface="Helvetica"/>
                <a:cs typeface="Helvetica"/>
              </a:rPr>
              <a:t>employment</a:t>
            </a:r>
            <a:r>
              <a:rPr sz="1300" spc="35" dirty="0">
                <a:solidFill>
                  <a:srgbClr val="575756"/>
                </a:solidFill>
                <a:latin typeface="Helvetica"/>
                <a:cs typeface="Helvetica"/>
              </a:rPr>
              <a:t> </a:t>
            </a:r>
            <a:r>
              <a:rPr sz="1300" spc="-10" dirty="0">
                <a:solidFill>
                  <a:srgbClr val="575756"/>
                </a:solidFill>
                <a:latin typeface="Helvetica"/>
                <a:cs typeface="Helvetica"/>
              </a:rPr>
              <a:t>opportunities </a:t>
            </a:r>
            <a:r>
              <a:rPr sz="1300" dirty="0">
                <a:solidFill>
                  <a:srgbClr val="575756"/>
                </a:solidFill>
                <a:latin typeface="Helvetica"/>
                <a:cs typeface="Helvetica"/>
              </a:rPr>
              <a:t>that</a:t>
            </a:r>
            <a:r>
              <a:rPr sz="1300" spc="15" dirty="0">
                <a:solidFill>
                  <a:srgbClr val="575756"/>
                </a:solidFill>
                <a:latin typeface="Helvetica"/>
                <a:cs typeface="Helvetica"/>
              </a:rPr>
              <a:t> </a:t>
            </a:r>
            <a:r>
              <a:rPr sz="1300" dirty="0">
                <a:solidFill>
                  <a:srgbClr val="575756"/>
                </a:solidFill>
                <a:latin typeface="Helvetica"/>
                <a:cs typeface="Helvetica"/>
              </a:rPr>
              <a:t>allow</a:t>
            </a:r>
            <a:r>
              <a:rPr sz="1300" spc="15" dirty="0">
                <a:solidFill>
                  <a:srgbClr val="575756"/>
                </a:solidFill>
                <a:latin typeface="Helvetica"/>
                <a:cs typeface="Helvetica"/>
              </a:rPr>
              <a:t> </a:t>
            </a:r>
            <a:r>
              <a:rPr sz="1300" dirty="0">
                <a:solidFill>
                  <a:srgbClr val="575756"/>
                </a:solidFill>
                <a:latin typeface="Helvetica"/>
                <a:cs typeface="Helvetica"/>
              </a:rPr>
              <a:t>me</a:t>
            </a:r>
            <a:r>
              <a:rPr sz="1300" spc="15" dirty="0">
                <a:solidFill>
                  <a:srgbClr val="575756"/>
                </a:solidFill>
                <a:latin typeface="Helvetica"/>
                <a:cs typeface="Helvetica"/>
              </a:rPr>
              <a:t> </a:t>
            </a:r>
            <a:r>
              <a:rPr sz="1300" dirty="0">
                <a:solidFill>
                  <a:srgbClr val="575756"/>
                </a:solidFill>
                <a:latin typeface="Helvetica"/>
                <a:cs typeface="Helvetica"/>
              </a:rPr>
              <a:t>to</a:t>
            </a:r>
            <a:r>
              <a:rPr sz="1300" spc="15" dirty="0">
                <a:solidFill>
                  <a:srgbClr val="575756"/>
                </a:solidFill>
                <a:latin typeface="Helvetica"/>
                <a:cs typeface="Helvetica"/>
              </a:rPr>
              <a:t> </a:t>
            </a:r>
            <a:r>
              <a:rPr sz="1300" dirty="0">
                <a:solidFill>
                  <a:srgbClr val="575756"/>
                </a:solidFill>
                <a:latin typeface="Helvetica"/>
                <a:cs typeface="Helvetica"/>
              </a:rPr>
              <a:t>fulfill</a:t>
            </a:r>
            <a:r>
              <a:rPr sz="1300" spc="15" dirty="0">
                <a:solidFill>
                  <a:srgbClr val="575756"/>
                </a:solidFill>
                <a:latin typeface="Helvetica"/>
                <a:cs typeface="Helvetica"/>
              </a:rPr>
              <a:t> </a:t>
            </a:r>
            <a:r>
              <a:rPr sz="1300" dirty="0">
                <a:solidFill>
                  <a:srgbClr val="575756"/>
                </a:solidFill>
                <a:latin typeface="Helvetica"/>
                <a:cs typeface="Helvetica"/>
              </a:rPr>
              <a:t>my</a:t>
            </a:r>
            <a:r>
              <a:rPr sz="1300" spc="15" dirty="0">
                <a:solidFill>
                  <a:srgbClr val="575756"/>
                </a:solidFill>
                <a:latin typeface="Helvetica"/>
                <a:cs typeface="Helvetica"/>
              </a:rPr>
              <a:t> </a:t>
            </a:r>
            <a:r>
              <a:rPr sz="1300" spc="-10" dirty="0">
                <a:solidFill>
                  <a:srgbClr val="575756"/>
                </a:solidFill>
                <a:latin typeface="Helvetica"/>
                <a:cs typeface="Helvetica"/>
              </a:rPr>
              <a:t>potential.</a:t>
            </a:r>
            <a:endParaRPr sz="1300">
              <a:latin typeface="Helvetica"/>
              <a:cs typeface="Helvetica"/>
            </a:endParaRPr>
          </a:p>
        </p:txBody>
      </p:sp>
      <p:sp>
        <p:nvSpPr>
          <p:cNvPr id="46" name="object 46"/>
          <p:cNvSpPr txBox="1"/>
          <p:nvPr/>
        </p:nvSpPr>
        <p:spPr>
          <a:xfrm>
            <a:off x="6188744" y="9560701"/>
            <a:ext cx="3126740" cy="628650"/>
          </a:xfrm>
          <a:prstGeom prst="rect">
            <a:avLst/>
          </a:prstGeom>
        </p:spPr>
        <p:txBody>
          <a:bodyPr vert="horz" wrap="square" lIns="0" tIns="12065" rIns="0" bIns="0" rtlCol="0">
            <a:spAutoFit/>
          </a:bodyPr>
          <a:lstStyle/>
          <a:p>
            <a:pPr marL="12700" marR="5080">
              <a:lnSpc>
                <a:spcPct val="101499"/>
              </a:lnSpc>
              <a:spcBef>
                <a:spcPts val="95"/>
              </a:spcBef>
            </a:pPr>
            <a:r>
              <a:rPr sz="1300" dirty="0">
                <a:solidFill>
                  <a:srgbClr val="575756"/>
                </a:solidFill>
                <a:latin typeface="Helvetica"/>
                <a:cs typeface="Helvetica"/>
              </a:rPr>
              <a:t>My</a:t>
            </a:r>
            <a:r>
              <a:rPr sz="1300" spc="20" dirty="0">
                <a:solidFill>
                  <a:srgbClr val="575756"/>
                </a:solidFill>
                <a:latin typeface="Helvetica"/>
                <a:cs typeface="Helvetica"/>
              </a:rPr>
              <a:t> </a:t>
            </a:r>
            <a:r>
              <a:rPr sz="1300" dirty="0">
                <a:solidFill>
                  <a:srgbClr val="575756"/>
                </a:solidFill>
                <a:latin typeface="Helvetica"/>
                <a:cs typeface="Helvetica"/>
              </a:rPr>
              <a:t>individual</a:t>
            </a:r>
            <a:r>
              <a:rPr sz="1300" spc="25" dirty="0">
                <a:solidFill>
                  <a:srgbClr val="575756"/>
                </a:solidFill>
                <a:latin typeface="Helvetica"/>
                <a:cs typeface="Helvetica"/>
              </a:rPr>
              <a:t> </a:t>
            </a:r>
            <a:r>
              <a:rPr sz="1300" dirty="0">
                <a:solidFill>
                  <a:srgbClr val="575756"/>
                </a:solidFill>
                <a:latin typeface="Helvetica"/>
                <a:cs typeface="Helvetica"/>
              </a:rPr>
              <a:t>skills,</a:t>
            </a:r>
            <a:r>
              <a:rPr sz="1300" spc="25" dirty="0">
                <a:solidFill>
                  <a:srgbClr val="575756"/>
                </a:solidFill>
                <a:latin typeface="Helvetica"/>
                <a:cs typeface="Helvetica"/>
              </a:rPr>
              <a:t> </a:t>
            </a:r>
            <a:r>
              <a:rPr sz="1300" dirty="0">
                <a:solidFill>
                  <a:srgbClr val="575756"/>
                </a:solidFill>
                <a:latin typeface="Helvetica"/>
                <a:cs typeface="Helvetica"/>
              </a:rPr>
              <a:t>perspective</a:t>
            </a:r>
            <a:r>
              <a:rPr sz="1300" spc="25" dirty="0">
                <a:solidFill>
                  <a:srgbClr val="575756"/>
                </a:solidFill>
                <a:latin typeface="Helvetica"/>
                <a:cs typeface="Helvetica"/>
              </a:rPr>
              <a:t> </a:t>
            </a:r>
            <a:r>
              <a:rPr sz="1300" spc="-25" dirty="0">
                <a:solidFill>
                  <a:srgbClr val="575756"/>
                </a:solidFill>
                <a:latin typeface="Helvetica"/>
                <a:cs typeface="Helvetica"/>
              </a:rPr>
              <a:t>and </a:t>
            </a:r>
            <a:r>
              <a:rPr sz="1300" dirty="0">
                <a:solidFill>
                  <a:srgbClr val="575756"/>
                </a:solidFill>
                <a:latin typeface="Helvetica"/>
                <a:cs typeface="Helvetica"/>
              </a:rPr>
              <a:t>aspirations</a:t>
            </a:r>
            <a:r>
              <a:rPr sz="1300" spc="30" dirty="0">
                <a:solidFill>
                  <a:srgbClr val="575756"/>
                </a:solidFill>
                <a:latin typeface="Helvetica"/>
                <a:cs typeface="Helvetica"/>
              </a:rPr>
              <a:t> </a:t>
            </a:r>
            <a:r>
              <a:rPr sz="1300" dirty="0">
                <a:solidFill>
                  <a:srgbClr val="575756"/>
                </a:solidFill>
                <a:latin typeface="Helvetica"/>
                <a:cs typeface="Helvetica"/>
              </a:rPr>
              <a:t>are</a:t>
            </a:r>
            <a:r>
              <a:rPr sz="1300" spc="35" dirty="0">
                <a:solidFill>
                  <a:srgbClr val="575756"/>
                </a:solidFill>
                <a:latin typeface="Helvetica"/>
                <a:cs typeface="Helvetica"/>
              </a:rPr>
              <a:t> </a:t>
            </a:r>
            <a:r>
              <a:rPr sz="1300" dirty="0">
                <a:solidFill>
                  <a:srgbClr val="575756"/>
                </a:solidFill>
                <a:latin typeface="Helvetica"/>
                <a:cs typeface="Helvetica"/>
              </a:rPr>
              <a:t>supported</a:t>
            </a:r>
            <a:r>
              <a:rPr sz="1300" spc="30" dirty="0">
                <a:solidFill>
                  <a:srgbClr val="575756"/>
                </a:solidFill>
                <a:latin typeface="Helvetica"/>
                <a:cs typeface="Helvetica"/>
              </a:rPr>
              <a:t> </a:t>
            </a:r>
            <a:r>
              <a:rPr sz="1300" dirty="0">
                <a:solidFill>
                  <a:srgbClr val="575756"/>
                </a:solidFill>
                <a:latin typeface="Helvetica"/>
                <a:cs typeface="Helvetica"/>
              </a:rPr>
              <a:t>understood</a:t>
            </a:r>
            <a:r>
              <a:rPr sz="1300" spc="35" dirty="0">
                <a:solidFill>
                  <a:srgbClr val="575756"/>
                </a:solidFill>
                <a:latin typeface="Helvetica"/>
                <a:cs typeface="Helvetica"/>
              </a:rPr>
              <a:t> </a:t>
            </a:r>
            <a:r>
              <a:rPr sz="1300" spc="-25" dirty="0">
                <a:solidFill>
                  <a:srgbClr val="575756"/>
                </a:solidFill>
                <a:latin typeface="Helvetica"/>
                <a:cs typeface="Helvetica"/>
              </a:rPr>
              <a:t>and </a:t>
            </a:r>
            <a:r>
              <a:rPr sz="1300" spc="-10" dirty="0">
                <a:solidFill>
                  <a:srgbClr val="575756"/>
                </a:solidFill>
                <a:latin typeface="Helvetica"/>
                <a:cs typeface="Helvetica"/>
              </a:rPr>
              <a:t>nurtured.</a:t>
            </a:r>
            <a:endParaRPr sz="1300">
              <a:latin typeface="Helvetica"/>
              <a:cs typeface="Helvetica"/>
            </a:endParaRPr>
          </a:p>
        </p:txBody>
      </p:sp>
      <p:sp>
        <p:nvSpPr>
          <p:cNvPr id="47" name="object 47"/>
          <p:cNvSpPr txBox="1"/>
          <p:nvPr/>
        </p:nvSpPr>
        <p:spPr>
          <a:xfrm>
            <a:off x="10646996" y="9560701"/>
            <a:ext cx="3934460" cy="628650"/>
          </a:xfrm>
          <a:prstGeom prst="rect">
            <a:avLst/>
          </a:prstGeom>
        </p:spPr>
        <p:txBody>
          <a:bodyPr vert="horz" wrap="square" lIns="0" tIns="12065" rIns="0" bIns="0" rtlCol="0">
            <a:spAutoFit/>
          </a:bodyPr>
          <a:lstStyle/>
          <a:p>
            <a:pPr marL="12700" marR="5080">
              <a:lnSpc>
                <a:spcPct val="101499"/>
              </a:lnSpc>
              <a:spcBef>
                <a:spcPts val="95"/>
              </a:spcBef>
            </a:pPr>
            <a:r>
              <a:rPr sz="1300" dirty="0">
                <a:solidFill>
                  <a:srgbClr val="575756"/>
                </a:solidFill>
                <a:latin typeface="Helvetica"/>
                <a:cs typeface="Helvetica"/>
              </a:rPr>
              <a:t>It’s</a:t>
            </a:r>
            <a:r>
              <a:rPr sz="1300" spc="5" dirty="0">
                <a:solidFill>
                  <a:srgbClr val="575756"/>
                </a:solidFill>
                <a:latin typeface="Helvetica"/>
                <a:cs typeface="Helvetica"/>
              </a:rPr>
              <a:t> </a:t>
            </a:r>
            <a:r>
              <a:rPr sz="1300" dirty="0">
                <a:solidFill>
                  <a:srgbClr val="575756"/>
                </a:solidFill>
                <a:latin typeface="Helvetica"/>
                <a:cs typeface="Helvetica"/>
              </a:rPr>
              <a:t>easy</a:t>
            </a:r>
            <a:r>
              <a:rPr sz="1300" spc="10" dirty="0">
                <a:solidFill>
                  <a:srgbClr val="575756"/>
                </a:solidFill>
                <a:latin typeface="Helvetica"/>
                <a:cs typeface="Helvetica"/>
              </a:rPr>
              <a:t> </a:t>
            </a:r>
            <a:r>
              <a:rPr sz="1300" dirty="0">
                <a:solidFill>
                  <a:srgbClr val="575756"/>
                </a:solidFill>
                <a:latin typeface="Helvetica"/>
                <a:cs typeface="Helvetica"/>
              </a:rPr>
              <a:t>for</a:t>
            </a:r>
            <a:r>
              <a:rPr sz="1300" spc="10" dirty="0">
                <a:solidFill>
                  <a:srgbClr val="575756"/>
                </a:solidFill>
                <a:latin typeface="Helvetica"/>
                <a:cs typeface="Helvetica"/>
              </a:rPr>
              <a:t> </a:t>
            </a:r>
            <a:r>
              <a:rPr sz="1300" dirty="0">
                <a:solidFill>
                  <a:srgbClr val="575756"/>
                </a:solidFill>
                <a:latin typeface="Helvetica"/>
                <a:cs typeface="Helvetica"/>
              </a:rPr>
              <a:t>me</a:t>
            </a:r>
            <a:r>
              <a:rPr sz="1300" spc="10" dirty="0">
                <a:solidFill>
                  <a:srgbClr val="575756"/>
                </a:solidFill>
                <a:latin typeface="Helvetica"/>
                <a:cs typeface="Helvetica"/>
              </a:rPr>
              <a:t> </a:t>
            </a:r>
            <a:r>
              <a:rPr sz="1300" dirty="0">
                <a:solidFill>
                  <a:srgbClr val="575756"/>
                </a:solidFill>
                <a:latin typeface="Helvetica"/>
                <a:cs typeface="Helvetica"/>
              </a:rPr>
              <a:t>to</a:t>
            </a:r>
            <a:r>
              <a:rPr sz="1300" spc="10" dirty="0">
                <a:solidFill>
                  <a:srgbClr val="575756"/>
                </a:solidFill>
                <a:latin typeface="Helvetica"/>
                <a:cs typeface="Helvetica"/>
              </a:rPr>
              <a:t> </a:t>
            </a:r>
            <a:r>
              <a:rPr sz="1300" dirty="0">
                <a:solidFill>
                  <a:srgbClr val="575756"/>
                </a:solidFill>
                <a:latin typeface="Helvetica"/>
                <a:cs typeface="Helvetica"/>
              </a:rPr>
              <a:t>access</a:t>
            </a:r>
            <a:r>
              <a:rPr sz="1300" spc="10" dirty="0">
                <a:solidFill>
                  <a:srgbClr val="575756"/>
                </a:solidFill>
                <a:latin typeface="Helvetica"/>
                <a:cs typeface="Helvetica"/>
              </a:rPr>
              <a:t> </a:t>
            </a:r>
            <a:r>
              <a:rPr sz="1300" dirty="0">
                <a:solidFill>
                  <a:srgbClr val="575756"/>
                </a:solidFill>
                <a:latin typeface="Helvetica"/>
                <a:cs typeface="Helvetica"/>
              </a:rPr>
              <a:t>support</a:t>
            </a:r>
            <a:r>
              <a:rPr sz="1300" spc="10" dirty="0">
                <a:solidFill>
                  <a:srgbClr val="575756"/>
                </a:solidFill>
                <a:latin typeface="Helvetica"/>
                <a:cs typeface="Helvetica"/>
              </a:rPr>
              <a:t> </a:t>
            </a:r>
            <a:r>
              <a:rPr sz="1300" dirty="0">
                <a:solidFill>
                  <a:srgbClr val="575756"/>
                </a:solidFill>
                <a:latin typeface="Helvetica"/>
                <a:cs typeface="Helvetica"/>
              </a:rPr>
              <a:t>and</a:t>
            </a:r>
            <a:r>
              <a:rPr sz="1300" spc="10" dirty="0">
                <a:solidFill>
                  <a:srgbClr val="575756"/>
                </a:solidFill>
                <a:latin typeface="Helvetica"/>
                <a:cs typeface="Helvetica"/>
              </a:rPr>
              <a:t> </a:t>
            </a:r>
            <a:r>
              <a:rPr sz="1300" dirty="0">
                <a:solidFill>
                  <a:srgbClr val="575756"/>
                </a:solidFill>
                <a:latin typeface="Helvetica"/>
                <a:cs typeface="Helvetica"/>
              </a:rPr>
              <a:t>I</a:t>
            </a:r>
            <a:r>
              <a:rPr sz="1300" spc="10" dirty="0">
                <a:solidFill>
                  <a:srgbClr val="575756"/>
                </a:solidFill>
                <a:latin typeface="Helvetica"/>
                <a:cs typeface="Helvetica"/>
              </a:rPr>
              <a:t> </a:t>
            </a:r>
            <a:r>
              <a:rPr sz="1300" dirty="0">
                <a:solidFill>
                  <a:srgbClr val="575756"/>
                </a:solidFill>
                <a:latin typeface="Helvetica"/>
                <a:cs typeface="Helvetica"/>
              </a:rPr>
              <a:t>am</a:t>
            </a:r>
            <a:r>
              <a:rPr sz="1300" spc="10" dirty="0">
                <a:solidFill>
                  <a:srgbClr val="575756"/>
                </a:solidFill>
                <a:latin typeface="Helvetica"/>
                <a:cs typeface="Helvetica"/>
              </a:rPr>
              <a:t> </a:t>
            </a:r>
            <a:r>
              <a:rPr sz="1300" spc="-10" dirty="0">
                <a:solidFill>
                  <a:srgbClr val="575756"/>
                </a:solidFill>
                <a:latin typeface="Helvetica"/>
                <a:cs typeface="Helvetica"/>
              </a:rPr>
              <a:t>confident </a:t>
            </a:r>
            <a:r>
              <a:rPr sz="1300" dirty="0">
                <a:solidFill>
                  <a:srgbClr val="575756"/>
                </a:solidFill>
                <a:latin typeface="Helvetica"/>
                <a:cs typeface="Helvetica"/>
              </a:rPr>
              <a:t>there</a:t>
            </a:r>
            <a:r>
              <a:rPr sz="1300" spc="35" dirty="0">
                <a:solidFill>
                  <a:srgbClr val="575756"/>
                </a:solidFill>
                <a:latin typeface="Helvetica"/>
                <a:cs typeface="Helvetica"/>
              </a:rPr>
              <a:t> </a:t>
            </a:r>
            <a:r>
              <a:rPr sz="1300" dirty="0">
                <a:solidFill>
                  <a:srgbClr val="575756"/>
                </a:solidFill>
                <a:latin typeface="Helvetica"/>
                <a:cs typeface="Helvetica"/>
              </a:rPr>
              <a:t>are</a:t>
            </a:r>
            <a:r>
              <a:rPr sz="1300" spc="35" dirty="0">
                <a:solidFill>
                  <a:srgbClr val="575756"/>
                </a:solidFill>
                <a:latin typeface="Helvetica"/>
                <a:cs typeface="Helvetica"/>
              </a:rPr>
              <a:t> </a:t>
            </a:r>
            <a:r>
              <a:rPr sz="1300" dirty="0">
                <a:solidFill>
                  <a:srgbClr val="575756"/>
                </a:solidFill>
                <a:latin typeface="Helvetica"/>
                <a:cs typeface="Helvetica"/>
              </a:rPr>
              <a:t>opportunities</a:t>
            </a:r>
            <a:r>
              <a:rPr sz="1300" spc="35" dirty="0">
                <a:solidFill>
                  <a:srgbClr val="575756"/>
                </a:solidFill>
                <a:latin typeface="Helvetica"/>
                <a:cs typeface="Helvetica"/>
              </a:rPr>
              <a:t> </a:t>
            </a:r>
            <a:r>
              <a:rPr sz="1300" dirty="0">
                <a:solidFill>
                  <a:srgbClr val="575756"/>
                </a:solidFill>
                <a:latin typeface="Helvetica"/>
                <a:cs typeface="Helvetica"/>
              </a:rPr>
              <a:t>throughout</a:t>
            </a:r>
            <a:r>
              <a:rPr sz="1300" spc="35" dirty="0">
                <a:solidFill>
                  <a:srgbClr val="575756"/>
                </a:solidFill>
                <a:latin typeface="Helvetica"/>
                <a:cs typeface="Helvetica"/>
              </a:rPr>
              <a:t> </a:t>
            </a:r>
            <a:r>
              <a:rPr sz="1300" dirty="0">
                <a:solidFill>
                  <a:srgbClr val="575756"/>
                </a:solidFill>
                <a:latin typeface="Helvetica"/>
                <a:cs typeface="Helvetica"/>
              </a:rPr>
              <a:t>my</a:t>
            </a:r>
            <a:r>
              <a:rPr sz="1300" spc="35" dirty="0">
                <a:solidFill>
                  <a:srgbClr val="575756"/>
                </a:solidFill>
                <a:latin typeface="Helvetica"/>
                <a:cs typeface="Helvetica"/>
              </a:rPr>
              <a:t> </a:t>
            </a:r>
            <a:r>
              <a:rPr sz="1300" dirty="0">
                <a:solidFill>
                  <a:srgbClr val="575756"/>
                </a:solidFill>
                <a:latin typeface="Helvetica"/>
                <a:cs typeface="Helvetica"/>
              </a:rPr>
              <a:t>career</a:t>
            </a:r>
            <a:r>
              <a:rPr sz="1300" spc="40" dirty="0">
                <a:solidFill>
                  <a:srgbClr val="575756"/>
                </a:solidFill>
                <a:latin typeface="Helvetica"/>
                <a:cs typeface="Helvetica"/>
              </a:rPr>
              <a:t> </a:t>
            </a:r>
            <a:r>
              <a:rPr sz="1300" dirty="0">
                <a:solidFill>
                  <a:srgbClr val="575756"/>
                </a:solidFill>
                <a:latin typeface="Helvetica"/>
                <a:cs typeface="Helvetica"/>
              </a:rPr>
              <a:t>to</a:t>
            </a:r>
            <a:r>
              <a:rPr sz="1300" spc="35" dirty="0">
                <a:solidFill>
                  <a:srgbClr val="575756"/>
                </a:solidFill>
                <a:latin typeface="Helvetica"/>
                <a:cs typeface="Helvetica"/>
              </a:rPr>
              <a:t> </a:t>
            </a:r>
            <a:r>
              <a:rPr sz="1300" spc="-25" dirty="0">
                <a:solidFill>
                  <a:srgbClr val="575756"/>
                </a:solidFill>
                <a:latin typeface="Helvetica"/>
                <a:cs typeface="Helvetica"/>
              </a:rPr>
              <a:t>use </a:t>
            </a:r>
            <a:r>
              <a:rPr sz="1300" dirty="0">
                <a:solidFill>
                  <a:srgbClr val="575756"/>
                </a:solidFill>
                <a:latin typeface="Helvetica"/>
                <a:cs typeface="Helvetica"/>
              </a:rPr>
              <a:t>my</a:t>
            </a:r>
            <a:r>
              <a:rPr sz="1300" spc="15" dirty="0">
                <a:solidFill>
                  <a:srgbClr val="575756"/>
                </a:solidFill>
                <a:latin typeface="Helvetica"/>
                <a:cs typeface="Helvetica"/>
              </a:rPr>
              <a:t> </a:t>
            </a:r>
            <a:r>
              <a:rPr sz="1300" dirty="0">
                <a:solidFill>
                  <a:srgbClr val="575756"/>
                </a:solidFill>
                <a:latin typeface="Helvetica"/>
                <a:cs typeface="Helvetica"/>
              </a:rPr>
              <a:t>skills</a:t>
            </a:r>
            <a:r>
              <a:rPr sz="1300" spc="20" dirty="0">
                <a:solidFill>
                  <a:srgbClr val="575756"/>
                </a:solidFill>
                <a:latin typeface="Helvetica"/>
                <a:cs typeface="Helvetica"/>
              </a:rPr>
              <a:t> </a:t>
            </a:r>
            <a:r>
              <a:rPr sz="1300" dirty="0">
                <a:solidFill>
                  <a:srgbClr val="575756"/>
                </a:solidFill>
                <a:latin typeface="Helvetica"/>
                <a:cs typeface="Helvetica"/>
              </a:rPr>
              <a:t>and</a:t>
            </a:r>
            <a:r>
              <a:rPr sz="1300" spc="20" dirty="0">
                <a:solidFill>
                  <a:srgbClr val="575756"/>
                </a:solidFill>
                <a:latin typeface="Helvetica"/>
                <a:cs typeface="Helvetica"/>
              </a:rPr>
              <a:t> </a:t>
            </a:r>
            <a:r>
              <a:rPr sz="1300" dirty="0">
                <a:solidFill>
                  <a:srgbClr val="575756"/>
                </a:solidFill>
                <a:latin typeface="Helvetica"/>
                <a:cs typeface="Helvetica"/>
              </a:rPr>
              <a:t>feel</a:t>
            </a:r>
            <a:r>
              <a:rPr sz="1300" spc="20" dirty="0">
                <a:solidFill>
                  <a:srgbClr val="575756"/>
                </a:solidFill>
                <a:latin typeface="Helvetica"/>
                <a:cs typeface="Helvetica"/>
              </a:rPr>
              <a:t> </a:t>
            </a:r>
            <a:r>
              <a:rPr sz="1300" dirty="0">
                <a:solidFill>
                  <a:srgbClr val="575756"/>
                </a:solidFill>
                <a:latin typeface="Helvetica"/>
                <a:cs typeface="Helvetica"/>
              </a:rPr>
              <a:t>seen</a:t>
            </a:r>
            <a:r>
              <a:rPr sz="1300" spc="20" dirty="0">
                <a:solidFill>
                  <a:srgbClr val="575756"/>
                </a:solidFill>
                <a:latin typeface="Helvetica"/>
                <a:cs typeface="Helvetica"/>
              </a:rPr>
              <a:t> </a:t>
            </a:r>
            <a:r>
              <a:rPr sz="1300" dirty="0">
                <a:solidFill>
                  <a:srgbClr val="575756"/>
                </a:solidFill>
                <a:latin typeface="Helvetica"/>
                <a:cs typeface="Helvetica"/>
              </a:rPr>
              <a:t>and</a:t>
            </a:r>
            <a:r>
              <a:rPr sz="1300" spc="20" dirty="0">
                <a:solidFill>
                  <a:srgbClr val="575756"/>
                </a:solidFill>
                <a:latin typeface="Helvetica"/>
                <a:cs typeface="Helvetica"/>
              </a:rPr>
              <a:t> </a:t>
            </a:r>
            <a:r>
              <a:rPr sz="1300" spc="-10" dirty="0">
                <a:solidFill>
                  <a:srgbClr val="575756"/>
                </a:solidFill>
                <a:latin typeface="Helvetica"/>
                <a:cs typeface="Helvetica"/>
              </a:rPr>
              <a:t>appreciated.</a:t>
            </a:r>
            <a:endParaRPr sz="1300">
              <a:latin typeface="Helvetica"/>
              <a:cs typeface="Helvetica"/>
            </a:endParaRPr>
          </a:p>
        </p:txBody>
      </p:sp>
      <p:sp>
        <p:nvSpPr>
          <p:cNvPr id="48" name="object 48"/>
          <p:cNvSpPr txBox="1"/>
          <p:nvPr/>
        </p:nvSpPr>
        <p:spPr>
          <a:xfrm>
            <a:off x="15415688" y="9560701"/>
            <a:ext cx="3611245" cy="628650"/>
          </a:xfrm>
          <a:prstGeom prst="rect">
            <a:avLst/>
          </a:prstGeom>
        </p:spPr>
        <p:txBody>
          <a:bodyPr vert="horz" wrap="square" lIns="0" tIns="12065" rIns="0" bIns="0" rtlCol="0">
            <a:spAutoFit/>
          </a:bodyPr>
          <a:lstStyle/>
          <a:p>
            <a:pPr marL="12700" marR="5080">
              <a:lnSpc>
                <a:spcPct val="101499"/>
              </a:lnSpc>
              <a:spcBef>
                <a:spcPts val="95"/>
              </a:spcBef>
            </a:pPr>
            <a:r>
              <a:rPr sz="1300" dirty="0">
                <a:solidFill>
                  <a:srgbClr val="575756"/>
                </a:solidFill>
                <a:latin typeface="Helvetica"/>
                <a:cs typeface="Helvetica"/>
              </a:rPr>
              <a:t>I</a:t>
            </a:r>
            <a:r>
              <a:rPr sz="1300" spc="20" dirty="0">
                <a:solidFill>
                  <a:srgbClr val="575756"/>
                </a:solidFill>
                <a:latin typeface="Helvetica"/>
                <a:cs typeface="Helvetica"/>
              </a:rPr>
              <a:t> </a:t>
            </a:r>
            <a:r>
              <a:rPr sz="1300" dirty="0">
                <a:solidFill>
                  <a:srgbClr val="575756"/>
                </a:solidFill>
                <a:latin typeface="Helvetica"/>
                <a:cs typeface="Helvetica"/>
              </a:rPr>
              <a:t>am</a:t>
            </a:r>
            <a:r>
              <a:rPr sz="1300" spc="20" dirty="0">
                <a:solidFill>
                  <a:srgbClr val="575756"/>
                </a:solidFill>
                <a:latin typeface="Helvetica"/>
                <a:cs typeface="Helvetica"/>
              </a:rPr>
              <a:t> </a:t>
            </a:r>
            <a:r>
              <a:rPr sz="1300" dirty="0">
                <a:solidFill>
                  <a:srgbClr val="575756"/>
                </a:solidFill>
                <a:latin typeface="Helvetica"/>
                <a:cs typeface="Helvetica"/>
              </a:rPr>
              <a:t>valued</a:t>
            </a:r>
            <a:r>
              <a:rPr sz="1300" spc="20" dirty="0">
                <a:solidFill>
                  <a:srgbClr val="575756"/>
                </a:solidFill>
                <a:latin typeface="Helvetica"/>
                <a:cs typeface="Helvetica"/>
              </a:rPr>
              <a:t> </a:t>
            </a:r>
            <a:r>
              <a:rPr sz="1300" dirty="0">
                <a:solidFill>
                  <a:srgbClr val="575756"/>
                </a:solidFill>
                <a:latin typeface="Helvetica"/>
                <a:cs typeface="Helvetica"/>
              </a:rPr>
              <a:t>and</a:t>
            </a:r>
            <a:r>
              <a:rPr sz="1300" spc="20" dirty="0">
                <a:solidFill>
                  <a:srgbClr val="575756"/>
                </a:solidFill>
                <a:latin typeface="Helvetica"/>
                <a:cs typeface="Helvetica"/>
              </a:rPr>
              <a:t> </a:t>
            </a:r>
            <a:r>
              <a:rPr sz="1300" dirty="0">
                <a:solidFill>
                  <a:srgbClr val="575756"/>
                </a:solidFill>
                <a:latin typeface="Helvetica"/>
                <a:cs typeface="Helvetica"/>
              </a:rPr>
              <a:t>empowered</a:t>
            </a:r>
            <a:r>
              <a:rPr sz="1300" spc="25" dirty="0">
                <a:solidFill>
                  <a:srgbClr val="575756"/>
                </a:solidFill>
                <a:latin typeface="Helvetica"/>
                <a:cs typeface="Helvetica"/>
              </a:rPr>
              <a:t> </a:t>
            </a:r>
            <a:r>
              <a:rPr sz="1300" dirty="0">
                <a:solidFill>
                  <a:srgbClr val="575756"/>
                </a:solidFill>
                <a:latin typeface="Helvetica"/>
                <a:cs typeface="Helvetica"/>
              </a:rPr>
              <a:t>with</a:t>
            </a:r>
            <a:r>
              <a:rPr sz="1300" spc="20" dirty="0">
                <a:solidFill>
                  <a:srgbClr val="575756"/>
                </a:solidFill>
                <a:latin typeface="Helvetica"/>
                <a:cs typeface="Helvetica"/>
              </a:rPr>
              <a:t> </a:t>
            </a:r>
            <a:r>
              <a:rPr sz="1300" dirty="0">
                <a:solidFill>
                  <a:srgbClr val="575756"/>
                </a:solidFill>
                <a:latin typeface="Helvetica"/>
                <a:cs typeface="Helvetica"/>
              </a:rPr>
              <a:t>access</a:t>
            </a:r>
            <a:r>
              <a:rPr sz="1300" spc="20" dirty="0">
                <a:solidFill>
                  <a:srgbClr val="575756"/>
                </a:solidFill>
                <a:latin typeface="Helvetica"/>
                <a:cs typeface="Helvetica"/>
              </a:rPr>
              <a:t> </a:t>
            </a:r>
            <a:r>
              <a:rPr sz="1300" dirty="0">
                <a:solidFill>
                  <a:srgbClr val="575756"/>
                </a:solidFill>
                <a:latin typeface="Helvetica"/>
                <a:cs typeface="Helvetica"/>
              </a:rPr>
              <a:t>to</a:t>
            </a:r>
            <a:r>
              <a:rPr sz="1300" spc="20" dirty="0">
                <a:solidFill>
                  <a:srgbClr val="575756"/>
                </a:solidFill>
                <a:latin typeface="Helvetica"/>
                <a:cs typeface="Helvetica"/>
              </a:rPr>
              <a:t> </a:t>
            </a:r>
            <a:r>
              <a:rPr sz="1300" spc="-50" dirty="0">
                <a:solidFill>
                  <a:srgbClr val="575756"/>
                </a:solidFill>
                <a:latin typeface="Helvetica"/>
                <a:cs typeface="Helvetica"/>
              </a:rPr>
              <a:t>a </a:t>
            </a:r>
            <a:r>
              <a:rPr sz="1300" dirty="0">
                <a:solidFill>
                  <a:srgbClr val="575756"/>
                </a:solidFill>
                <a:latin typeface="Helvetica"/>
                <a:cs typeface="Helvetica"/>
              </a:rPr>
              <a:t>range</a:t>
            </a:r>
            <a:r>
              <a:rPr sz="1300" spc="30" dirty="0">
                <a:solidFill>
                  <a:srgbClr val="575756"/>
                </a:solidFill>
                <a:latin typeface="Helvetica"/>
                <a:cs typeface="Helvetica"/>
              </a:rPr>
              <a:t> </a:t>
            </a:r>
            <a:r>
              <a:rPr sz="1300" dirty="0">
                <a:solidFill>
                  <a:srgbClr val="575756"/>
                </a:solidFill>
                <a:latin typeface="Helvetica"/>
                <a:cs typeface="Helvetica"/>
              </a:rPr>
              <a:t>of</a:t>
            </a:r>
            <a:r>
              <a:rPr sz="1300" spc="35" dirty="0">
                <a:solidFill>
                  <a:srgbClr val="575756"/>
                </a:solidFill>
                <a:latin typeface="Helvetica"/>
                <a:cs typeface="Helvetica"/>
              </a:rPr>
              <a:t> </a:t>
            </a:r>
            <a:r>
              <a:rPr sz="1300" dirty="0">
                <a:solidFill>
                  <a:srgbClr val="575756"/>
                </a:solidFill>
                <a:latin typeface="Helvetica"/>
                <a:cs typeface="Helvetica"/>
              </a:rPr>
              <a:t>resources</a:t>
            </a:r>
            <a:r>
              <a:rPr sz="1300" spc="35" dirty="0">
                <a:solidFill>
                  <a:srgbClr val="575756"/>
                </a:solidFill>
                <a:latin typeface="Helvetica"/>
                <a:cs typeface="Helvetica"/>
              </a:rPr>
              <a:t> </a:t>
            </a:r>
            <a:r>
              <a:rPr sz="1300" dirty="0">
                <a:solidFill>
                  <a:srgbClr val="575756"/>
                </a:solidFill>
                <a:latin typeface="Helvetica"/>
                <a:cs typeface="Helvetica"/>
              </a:rPr>
              <a:t>and</a:t>
            </a:r>
            <a:r>
              <a:rPr sz="1300" spc="35" dirty="0">
                <a:solidFill>
                  <a:srgbClr val="575756"/>
                </a:solidFill>
                <a:latin typeface="Helvetica"/>
                <a:cs typeface="Helvetica"/>
              </a:rPr>
              <a:t> </a:t>
            </a:r>
            <a:r>
              <a:rPr sz="1300" dirty="0">
                <a:solidFill>
                  <a:srgbClr val="575756"/>
                </a:solidFill>
                <a:latin typeface="Helvetica"/>
                <a:cs typeface="Helvetica"/>
              </a:rPr>
              <a:t>opportunities</a:t>
            </a:r>
            <a:r>
              <a:rPr sz="1300" spc="30" dirty="0">
                <a:solidFill>
                  <a:srgbClr val="575756"/>
                </a:solidFill>
                <a:latin typeface="Helvetica"/>
                <a:cs typeface="Helvetica"/>
              </a:rPr>
              <a:t> </a:t>
            </a:r>
            <a:r>
              <a:rPr sz="1300" dirty="0">
                <a:solidFill>
                  <a:srgbClr val="575756"/>
                </a:solidFill>
                <a:latin typeface="Helvetica"/>
                <a:cs typeface="Helvetica"/>
              </a:rPr>
              <a:t>to</a:t>
            </a:r>
            <a:r>
              <a:rPr sz="1300" spc="35" dirty="0">
                <a:solidFill>
                  <a:srgbClr val="575756"/>
                </a:solidFill>
                <a:latin typeface="Helvetica"/>
                <a:cs typeface="Helvetica"/>
              </a:rPr>
              <a:t> </a:t>
            </a:r>
            <a:r>
              <a:rPr sz="1300" spc="-10" dirty="0">
                <a:solidFill>
                  <a:srgbClr val="575756"/>
                </a:solidFill>
                <a:latin typeface="Helvetica"/>
                <a:cs typeface="Helvetica"/>
              </a:rPr>
              <a:t>succeed </a:t>
            </a:r>
            <a:r>
              <a:rPr sz="1300" dirty="0">
                <a:solidFill>
                  <a:srgbClr val="575756"/>
                </a:solidFill>
                <a:latin typeface="Helvetica"/>
                <a:cs typeface="Helvetica"/>
              </a:rPr>
              <a:t>and</a:t>
            </a:r>
            <a:r>
              <a:rPr sz="1300" spc="10" dirty="0">
                <a:solidFill>
                  <a:srgbClr val="575756"/>
                </a:solidFill>
                <a:latin typeface="Helvetica"/>
                <a:cs typeface="Helvetica"/>
              </a:rPr>
              <a:t> </a:t>
            </a:r>
            <a:r>
              <a:rPr sz="1300" dirty="0">
                <a:solidFill>
                  <a:srgbClr val="575756"/>
                </a:solidFill>
                <a:latin typeface="Helvetica"/>
                <a:cs typeface="Helvetica"/>
              </a:rPr>
              <a:t>I</a:t>
            </a:r>
            <a:r>
              <a:rPr sz="1300" spc="15" dirty="0">
                <a:solidFill>
                  <a:srgbClr val="575756"/>
                </a:solidFill>
                <a:latin typeface="Helvetica"/>
                <a:cs typeface="Helvetica"/>
              </a:rPr>
              <a:t> </a:t>
            </a:r>
            <a:r>
              <a:rPr sz="1300" dirty="0">
                <a:solidFill>
                  <a:srgbClr val="575756"/>
                </a:solidFill>
                <a:latin typeface="Helvetica"/>
                <a:cs typeface="Helvetica"/>
              </a:rPr>
              <a:t>feel</a:t>
            </a:r>
            <a:r>
              <a:rPr sz="1300" spc="15" dirty="0">
                <a:solidFill>
                  <a:srgbClr val="575756"/>
                </a:solidFill>
                <a:latin typeface="Helvetica"/>
                <a:cs typeface="Helvetica"/>
              </a:rPr>
              <a:t> </a:t>
            </a:r>
            <a:r>
              <a:rPr sz="1300" dirty="0">
                <a:solidFill>
                  <a:srgbClr val="575756"/>
                </a:solidFill>
                <a:latin typeface="Helvetica"/>
                <a:cs typeface="Helvetica"/>
              </a:rPr>
              <a:t>a</a:t>
            </a:r>
            <a:r>
              <a:rPr sz="1300" spc="15" dirty="0">
                <a:solidFill>
                  <a:srgbClr val="575756"/>
                </a:solidFill>
                <a:latin typeface="Helvetica"/>
                <a:cs typeface="Helvetica"/>
              </a:rPr>
              <a:t> </a:t>
            </a:r>
            <a:r>
              <a:rPr sz="1300" dirty="0">
                <a:solidFill>
                  <a:srgbClr val="575756"/>
                </a:solidFill>
                <a:latin typeface="Helvetica"/>
                <a:cs typeface="Helvetica"/>
              </a:rPr>
              <a:t>sense</a:t>
            </a:r>
            <a:r>
              <a:rPr sz="1300" spc="15" dirty="0">
                <a:solidFill>
                  <a:srgbClr val="575756"/>
                </a:solidFill>
                <a:latin typeface="Helvetica"/>
                <a:cs typeface="Helvetica"/>
              </a:rPr>
              <a:t> </a:t>
            </a:r>
            <a:r>
              <a:rPr sz="1300" dirty="0">
                <a:solidFill>
                  <a:srgbClr val="575756"/>
                </a:solidFill>
                <a:latin typeface="Helvetica"/>
                <a:cs typeface="Helvetica"/>
              </a:rPr>
              <a:t>of</a:t>
            </a:r>
            <a:r>
              <a:rPr sz="1300" spc="10" dirty="0">
                <a:solidFill>
                  <a:srgbClr val="575756"/>
                </a:solidFill>
                <a:latin typeface="Helvetica"/>
                <a:cs typeface="Helvetica"/>
              </a:rPr>
              <a:t> </a:t>
            </a:r>
            <a:r>
              <a:rPr sz="1300" spc="-10" dirty="0">
                <a:solidFill>
                  <a:srgbClr val="575756"/>
                </a:solidFill>
                <a:latin typeface="Helvetica"/>
                <a:cs typeface="Helvetica"/>
              </a:rPr>
              <a:t>belonging.</a:t>
            </a:r>
            <a:endParaRPr sz="1300">
              <a:latin typeface="Helvetica"/>
              <a:cs typeface="Helvetica"/>
            </a:endParaRPr>
          </a:p>
        </p:txBody>
      </p:sp>
      <p:grpSp>
        <p:nvGrpSpPr>
          <p:cNvPr id="49" name="object 49"/>
          <p:cNvGrpSpPr/>
          <p:nvPr/>
        </p:nvGrpSpPr>
        <p:grpSpPr>
          <a:xfrm>
            <a:off x="5513330" y="9694433"/>
            <a:ext cx="31750" cy="460375"/>
            <a:chOff x="5513330" y="9694433"/>
            <a:chExt cx="31750" cy="460375"/>
          </a:xfrm>
        </p:grpSpPr>
        <p:sp>
          <p:nvSpPr>
            <p:cNvPr id="50" name="object 50"/>
            <p:cNvSpPr/>
            <p:nvPr/>
          </p:nvSpPr>
          <p:spPr>
            <a:xfrm>
              <a:off x="5529036" y="9694433"/>
              <a:ext cx="0" cy="412750"/>
            </a:xfrm>
            <a:custGeom>
              <a:avLst/>
              <a:gdLst/>
              <a:ahLst/>
              <a:cxnLst/>
              <a:rect l="l" t="t" r="r" b="b"/>
              <a:pathLst>
                <a:path h="412750">
                  <a:moveTo>
                    <a:pt x="0" y="0"/>
                  </a:moveTo>
                  <a:lnTo>
                    <a:pt x="0" y="412374"/>
                  </a:lnTo>
                </a:path>
              </a:pathLst>
            </a:custGeom>
            <a:ln w="31412">
              <a:solidFill>
                <a:srgbClr val="435562"/>
              </a:solidFill>
              <a:prstDash val="dot"/>
            </a:ln>
          </p:spPr>
          <p:txBody>
            <a:bodyPr wrap="square" lIns="0" tIns="0" rIns="0" bIns="0" rtlCol="0"/>
            <a:lstStyle/>
            <a:p>
              <a:endParaRPr/>
            </a:p>
          </p:txBody>
        </p:sp>
        <p:sp>
          <p:nvSpPr>
            <p:cNvPr id="51" name="object 51"/>
            <p:cNvSpPr/>
            <p:nvPr/>
          </p:nvSpPr>
          <p:spPr>
            <a:xfrm>
              <a:off x="5513330" y="10122819"/>
              <a:ext cx="31750" cy="31750"/>
            </a:xfrm>
            <a:custGeom>
              <a:avLst/>
              <a:gdLst/>
              <a:ahLst/>
              <a:cxnLst/>
              <a:rect l="l" t="t" r="r" b="b"/>
              <a:pathLst>
                <a:path w="31750" h="31750">
                  <a:moveTo>
                    <a:pt x="0" y="15706"/>
                  </a:moveTo>
                  <a:lnTo>
                    <a:pt x="4600" y="4600"/>
                  </a:lnTo>
                  <a:lnTo>
                    <a:pt x="15706" y="0"/>
                  </a:lnTo>
                  <a:lnTo>
                    <a:pt x="26812" y="4600"/>
                  </a:lnTo>
                  <a:lnTo>
                    <a:pt x="31412" y="15706"/>
                  </a:lnTo>
                  <a:lnTo>
                    <a:pt x="26812" y="26812"/>
                  </a:lnTo>
                  <a:lnTo>
                    <a:pt x="15706" y="31412"/>
                  </a:lnTo>
                  <a:lnTo>
                    <a:pt x="4600" y="26812"/>
                  </a:lnTo>
                  <a:lnTo>
                    <a:pt x="0" y="15706"/>
                  </a:lnTo>
                  <a:close/>
                </a:path>
              </a:pathLst>
            </a:custGeom>
            <a:solidFill>
              <a:srgbClr val="435562">
                <a:alpha val="29998"/>
              </a:srgbClr>
            </a:solidFill>
          </p:spPr>
          <p:txBody>
            <a:bodyPr wrap="square" lIns="0" tIns="0" rIns="0" bIns="0" rtlCol="0"/>
            <a:lstStyle/>
            <a:p>
              <a:endParaRPr/>
            </a:p>
          </p:txBody>
        </p:sp>
      </p:grpSp>
      <p:sp>
        <p:nvSpPr>
          <p:cNvPr id="52" name="object 52"/>
          <p:cNvSpPr/>
          <p:nvPr/>
        </p:nvSpPr>
        <p:spPr>
          <a:xfrm>
            <a:off x="5513330" y="9615285"/>
            <a:ext cx="31750" cy="31750"/>
          </a:xfrm>
          <a:custGeom>
            <a:avLst/>
            <a:gdLst/>
            <a:ahLst/>
            <a:cxnLst/>
            <a:rect l="l" t="t" r="r" b="b"/>
            <a:pathLst>
              <a:path w="31750" h="31750">
                <a:moveTo>
                  <a:pt x="0" y="15706"/>
                </a:moveTo>
                <a:lnTo>
                  <a:pt x="4600" y="4600"/>
                </a:lnTo>
                <a:lnTo>
                  <a:pt x="15706" y="0"/>
                </a:lnTo>
                <a:lnTo>
                  <a:pt x="26812" y="4600"/>
                </a:lnTo>
                <a:lnTo>
                  <a:pt x="31412" y="15706"/>
                </a:lnTo>
                <a:lnTo>
                  <a:pt x="26812" y="26812"/>
                </a:lnTo>
                <a:lnTo>
                  <a:pt x="15706" y="31412"/>
                </a:lnTo>
                <a:lnTo>
                  <a:pt x="4600" y="26812"/>
                </a:lnTo>
                <a:lnTo>
                  <a:pt x="0" y="15706"/>
                </a:lnTo>
                <a:close/>
              </a:path>
            </a:pathLst>
          </a:custGeom>
          <a:solidFill>
            <a:srgbClr val="435562">
              <a:alpha val="29998"/>
            </a:srgbClr>
          </a:solidFill>
        </p:spPr>
        <p:txBody>
          <a:bodyPr wrap="square" lIns="0" tIns="0" rIns="0" bIns="0" rtlCol="0"/>
          <a:lstStyle/>
          <a:p>
            <a:endParaRPr/>
          </a:p>
        </p:txBody>
      </p:sp>
      <p:grpSp>
        <p:nvGrpSpPr>
          <p:cNvPr id="53" name="object 53"/>
          <p:cNvGrpSpPr/>
          <p:nvPr/>
        </p:nvGrpSpPr>
        <p:grpSpPr>
          <a:xfrm>
            <a:off x="10036343" y="9694433"/>
            <a:ext cx="31750" cy="460375"/>
            <a:chOff x="10036343" y="9694433"/>
            <a:chExt cx="31750" cy="460375"/>
          </a:xfrm>
        </p:grpSpPr>
        <p:sp>
          <p:nvSpPr>
            <p:cNvPr id="54" name="object 54"/>
            <p:cNvSpPr/>
            <p:nvPr/>
          </p:nvSpPr>
          <p:spPr>
            <a:xfrm>
              <a:off x="10052050" y="9694433"/>
              <a:ext cx="0" cy="412750"/>
            </a:xfrm>
            <a:custGeom>
              <a:avLst/>
              <a:gdLst/>
              <a:ahLst/>
              <a:cxnLst/>
              <a:rect l="l" t="t" r="r" b="b"/>
              <a:pathLst>
                <a:path h="412750">
                  <a:moveTo>
                    <a:pt x="0" y="0"/>
                  </a:moveTo>
                  <a:lnTo>
                    <a:pt x="0" y="412374"/>
                  </a:lnTo>
                </a:path>
              </a:pathLst>
            </a:custGeom>
            <a:ln w="31412">
              <a:solidFill>
                <a:srgbClr val="435562"/>
              </a:solidFill>
              <a:prstDash val="dot"/>
            </a:ln>
          </p:spPr>
          <p:txBody>
            <a:bodyPr wrap="square" lIns="0" tIns="0" rIns="0" bIns="0" rtlCol="0"/>
            <a:lstStyle/>
            <a:p>
              <a:endParaRPr/>
            </a:p>
          </p:txBody>
        </p:sp>
        <p:sp>
          <p:nvSpPr>
            <p:cNvPr id="55" name="object 55"/>
            <p:cNvSpPr/>
            <p:nvPr/>
          </p:nvSpPr>
          <p:spPr>
            <a:xfrm>
              <a:off x="10036343" y="10122819"/>
              <a:ext cx="31750" cy="31750"/>
            </a:xfrm>
            <a:custGeom>
              <a:avLst/>
              <a:gdLst/>
              <a:ahLst/>
              <a:cxnLst/>
              <a:rect l="l" t="t" r="r" b="b"/>
              <a:pathLst>
                <a:path w="31750" h="31750">
                  <a:moveTo>
                    <a:pt x="0" y="15706"/>
                  </a:moveTo>
                  <a:lnTo>
                    <a:pt x="4600" y="4600"/>
                  </a:lnTo>
                  <a:lnTo>
                    <a:pt x="15706" y="0"/>
                  </a:lnTo>
                  <a:lnTo>
                    <a:pt x="26812" y="4600"/>
                  </a:lnTo>
                  <a:lnTo>
                    <a:pt x="31412" y="15706"/>
                  </a:lnTo>
                  <a:lnTo>
                    <a:pt x="26812" y="26812"/>
                  </a:lnTo>
                  <a:lnTo>
                    <a:pt x="15706" y="31412"/>
                  </a:lnTo>
                  <a:lnTo>
                    <a:pt x="4600" y="26812"/>
                  </a:lnTo>
                  <a:lnTo>
                    <a:pt x="0" y="15706"/>
                  </a:lnTo>
                  <a:close/>
                </a:path>
              </a:pathLst>
            </a:custGeom>
            <a:solidFill>
              <a:srgbClr val="435562">
                <a:alpha val="29998"/>
              </a:srgbClr>
            </a:solidFill>
          </p:spPr>
          <p:txBody>
            <a:bodyPr wrap="square" lIns="0" tIns="0" rIns="0" bIns="0" rtlCol="0"/>
            <a:lstStyle/>
            <a:p>
              <a:endParaRPr/>
            </a:p>
          </p:txBody>
        </p:sp>
      </p:grpSp>
      <p:sp>
        <p:nvSpPr>
          <p:cNvPr id="56" name="object 56"/>
          <p:cNvSpPr/>
          <p:nvPr/>
        </p:nvSpPr>
        <p:spPr>
          <a:xfrm>
            <a:off x="10036343" y="9615285"/>
            <a:ext cx="31750" cy="31750"/>
          </a:xfrm>
          <a:custGeom>
            <a:avLst/>
            <a:gdLst/>
            <a:ahLst/>
            <a:cxnLst/>
            <a:rect l="l" t="t" r="r" b="b"/>
            <a:pathLst>
              <a:path w="31750" h="31750">
                <a:moveTo>
                  <a:pt x="0" y="15706"/>
                </a:moveTo>
                <a:lnTo>
                  <a:pt x="4600" y="4600"/>
                </a:lnTo>
                <a:lnTo>
                  <a:pt x="15706" y="0"/>
                </a:lnTo>
                <a:lnTo>
                  <a:pt x="26812" y="4600"/>
                </a:lnTo>
                <a:lnTo>
                  <a:pt x="31412" y="15706"/>
                </a:lnTo>
                <a:lnTo>
                  <a:pt x="26812" y="26812"/>
                </a:lnTo>
                <a:lnTo>
                  <a:pt x="15706" y="31412"/>
                </a:lnTo>
                <a:lnTo>
                  <a:pt x="4600" y="26812"/>
                </a:lnTo>
                <a:lnTo>
                  <a:pt x="0" y="15706"/>
                </a:lnTo>
                <a:close/>
              </a:path>
            </a:pathLst>
          </a:custGeom>
          <a:solidFill>
            <a:srgbClr val="435562">
              <a:alpha val="29998"/>
            </a:srgbClr>
          </a:solidFill>
        </p:spPr>
        <p:txBody>
          <a:bodyPr wrap="square" lIns="0" tIns="0" rIns="0" bIns="0" rtlCol="0"/>
          <a:lstStyle/>
          <a:p>
            <a:endParaRPr/>
          </a:p>
        </p:txBody>
      </p:sp>
      <p:grpSp>
        <p:nvGrpSpPr>
          <p:cNvPr id="57" name="object 57"/>
          <p:cNvGrpSpPr/>
          <p:nvPr/>
        </p:nvGrpSpPr>
        <p:grpSpPr>
          <a:xfrm>
            <a:off x="14735071" y="9694433"/>
            <a:ext cx="31750" cy="460375"/>
            <a:chOff x="14735071" y="9694433"/>
            <a:chExt cx="31750" cy="460375"/>
          </a:xfrm>
        </p:grpSpPr>
        <p:sp>
          <p:nvSpPr>
            <p:cNvPr id="58" name="object 58"/>
            <p:cNvSpPr/>
            <p:nvPr/>
          </p:nvSpPr>
          <p:spPr>
            <a:xfrm>
              <a:off x="14750777" y="9694433"/>
              <a:ext cx="0" cy="412750"/>
            </a:xfrm>
            <a:custGeom>
              <a:avLst/>
              <a:gdLst/>
              <a:ahLst/>
              <a:cxnLst/>
              <a:rect l="l" t="t" r="r" b="b"/>
              <a:pathLst>
                <a:path h="412750">
                  <a:moveTo>
                    <a:pt x="0" y="0"/>
                  </a:moveTo>
                  <a:lnTo>
                    <a:pt x="0" y="412374"/>
                  </a:lnTo>
                </a:path>
              </a:pathLst>
            </a:custGeom>
            <a:ln w="31412">
              <a:solidFill>
                <a:srgbClr val="435562"/>
              </a:solidFill>
              <a:prstDash val="dot"/>
            </a:ln>
          </p:spPr>
          <p:txBody>
            <a:bodyPr wrap="square" lIns="0" tIns="0" rIns="0" bIns="0" rtlCol="0"/>
            <a:lstStyle/>
            <a:p>
              <a:endParaRPr/>
            </a:p>
          </p:txBody>
        </p:sp>
        <p:sp>
          <p:nvSpPr>
            <p:cNvPr id="59" name="object 59"/>
            <p:cNvSpPr/>
            <p:nvPr/>
          </p:nvSpPr>
          <p:spPr>
            <a:xfrm>
              <a:off x="14735071" y="10122819"/>
              <a:ext cx="31750" cy="31750"/>
            </a:xfrm>
            <a:custGeom>
              <a:avLst/>
              <a:gdLst/>
              <a:ahLst/>
              <a:cxnLst/>
              <a:rect l="l" t="t" r="r" b="b"/>
              <a:pathLst>
                <a:path w="31750" h="31750">
                  <a:moveTo>
                    <a:pt x="0" y="15706"/>
                  </a:moveTo>
                  <a:lnTo>
                    <a:pt x="4600" y="4600"/>
                  </a:lnTo>
                  <a:lnTo>
                    <a:pt x="15706" y="0"/>
                  </a:lnTo>
                  <a:lnTo>
                    <a:pt x="26812" y="4600"/>
                  </a:lnTo>
                  <a:lnTo>
                    <a:pt x="31412" y="15706"/>
                  </a:lnTo>
                  <a:lnTo>
                    <a:pt x="26812" y="26812"/>
                  </a:lnTo>
                  <a:lnTo>
                    <a:pt x="15706" y="31412"/>
                  </a:lnTo>
                  <a:lnTo>
                    <a:pt x="4600" y="26812"/>
                  </a:lnTo>
                  <a:lnTo>
                    <a:pt x="0" y="15706"/>
                  </a:lnTo>
                  <a:close/>
                </a:path>
              </a:pathLst>
            </a:custGeom>
            <a:solidFill>
              <a:srgbClr val="435562">
                <a:alpha val="29998"/>
              </a:srgbClr>
            </a:solidFill>
          </p:spPr>
          <p:txBody>
            <a:bodyPr wrap="square" lIns="0" tIns="0" rIns="0" bIns="0" rtlCol="0"/>
            <a:lstStyle/>
            <a:p>
              <a:endParaRPr/>
            </a:p>
          </p:txBody>
        </p:sp>
      </p:grpSp>
      <p:sp>
        <p:nvSpPr>
          <p:cNvPr id="60" name="object 60"/>
          <p:cNvSpPr/>
          <p:nvPr/>
        </p:nvSpPr>
        <p:spPr>
          <a:xfrm>
            <a:off x="14735071" y="9615285"/>
            <a:ext cx="31750" cy="31750"/>
          </a:xfrm>
          <a:custGeom>
            <a:avLst/>
            <a:gdLst/>
            <a:ahLst/>
            <a:cxnLst/>
            <a:rect l="l" t="t" r="r" b="b"/>
            <a:pathLst>
              <a:path w="31750" h="31750">
                <a:moveTo>
                  <a:pt x="0" y="15706"/>
                </a:moveTo>
                <a:lnTo>
                  <a:pt x="4600" y="4600"/>
                </a:lnTo>
                <a:lnTo>
                  <a:pt x="15706" y="0"/>
                </a:lnTo>
                <a:lnTo>
                  <a:pt x="26812" y="4600"/>
                </a:lnTo>
                <a:lnTo>
                  <a:pt x="31412" y="15706"/>
                </a:lnTo>
                <a:lnTo>
                  <a:pt x="26812" y="26812"/>
                </a:lnTo>
                <a:lnTo>
                  <a:pt x="15706" y="31412"/>
                </a:lnTo>
                <a:lnTo>
                  <a:pt x="4600" y="26812"/>
                </a:lnTo>
                <a:lnTo>
                  <a:pt x="0" y="15706"/>
                </a:lnTo>
                <a:close/>
              </a:path>
            </a:pathLst>
          </a:custGeom>
          <a:solidFill>
            <a:srgbClr val="435562">
              <a:alpha val="29998"/>
            </a:srgbClr>
          </a:solidFill>
        </p:spPr>
        <p:txBody>
          <a:bodyPr wrap="square" lIns="0" tIns="0" rIns="0" bIns="0" rtlCol="0"/>
          <a:lstStyle/>
          <a:p>
            <a:endParaRPr/>
          </a:p>
        </p:txBody>
      </p:sp>
      <p:sp>
        <p:nvSpPr>
          <p:cNvPr id="61" name="object 61"/>
          <p:cNvSpPr txBox="1">
            <a:spLocks noGrp="1"/>
          </p:cNvSpPr>
          <p:nvPr>
            <p:ph type="ftr" sz="quarter" idx="5"/>
          </p:nvPr>
        </p:nvSpPr>
        <p:spPr>
          <a:prstGeom prst="rect">
            <a:avLst/>
          </a:prstGeom>
        </p:spPr>
        <p:txBody>
          <a:bodyPr vert="horz" wrap="square" lIns="0" tIns="0" rIns="0" bIns="0" rtlCol="0">
            <a:spAutoFit/>
          </a:bodyPr>
          <a:lstStyle/>
          <a:p>
            <a:pPr marL="12700">
              <a:lnSpc>
                <a:spcPts val="1535"/>
              </a:lnSpc>
            </a:pPr>
            <a:r>
              <a:rPr dirty="0"/>
              <a:t>Primary</a:t>
            </a:r>
            <a:r>
              <a:rPr spc="30" dirty="0"/>
              <a:t> </a:t>
            </a:r>
            <a:r>
              <a:rPr dirty="0"/>
              <a:t>Care</a:t>
            </a:r>
            <a:r>
              <a:rPr spc="35" dirty="0"/>
              <a:t> </a:t>
            </a:r>
            <a:r>
              <a:rPr dirty="0"/>
              <a:t>People</a:t>
            </a:r>
            <a:r>
              <a:rPr spc="35" dirty="0"/>
              <a:t> </a:t>
            </a:r>
            <a:r>
              <a:rPr spc="-20" dirty="0"/>
              <a:t>Plan</a:t>
            </a:r>
          </a:p>
        </p:txBody>
      </p:sp>
      <p:sp>
        <p:nvSpPr>
          <p:cNvPr id="62" name="object 62"/>
          <p:cNvSpPr txBox="1">
            <a:spLocks noGrp="1"/>
          </p:cNvSpPr>
          <p:nvPr>
            <p:ph type="sldNum" sz="quarter" idx="7"/>
          </p:nvPr>
        </p:nvSpPr>
        <p:spPr>
          <a:prstGeom prst="rect">
            <a:avLst/>
          </a:prstGeom>
        </p:spPr>
        <p:txBody>
          <a:bodyPr vert="horz" wrap="square" lIns="0" tIns="0" rIns="0" bIns="0" rtlCol="0">
            <a:spAutoFit/>
          </a:bodyPr>
          <a:lstStyle/>
          <a:p>
            <a:pPr marL="38100">
              <a:lnSpc>
                <a:spcPts val="1535"/>
              </a:lnSpc>
            </a:pPr>
            <a:fld id="{81D60167-4931-47E6-BA6A-407CBD079E47}" type="slidenum">
              <a:rPr spc="-25" dirty="0"/>
              <a:t>52</a:t>
            </a:fld>
            <a:endParaRPr spc="-25"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4198"/>
            <a:ext cx="20096653" cy="11304357"/>
          </a:xfrm>
          <a:prstGeom prst="rect">
            <a:avLst/>
          </a:prstGeom>
        </p:spPr>
      </p:pic>
      <p:sp>
        <p:nvSpPr>
          <p:cNvPr id="4" name="object 4"/>
          <p:cNvSpPr txBox="1">
            <a:spLocks noGrp="1"/>
          </p:cNvSpPr>
          <p:nvPr>
            <p:ph type="sldNum" sz="quarter" idx="7"/>
          </p:nvPr>
        </p:nvSpPr>
        <p:spPr>
          <a:xfrm>
            <a:off x="18852094" y="10632416"/>
            <a:ext cx="299084" cy="195503"/>
          </a:xfrm>
          <a:prstGeom prst="rect">
            <a:avLst/>
          </a:prstGeom>
        </p:spPr>
        <p:txBody>
          <a:bodyPr vert="horz" wrap="square" lIns="0" tIns="0" rIns="0" bIns="0" rtlCol="0">
            <a:spAutoFit/>
          </a:bodyPr>
          <a:lstStyle/>
          <a:p>
            <a:pPr marL="38100">
              <a:lnSpc>
                <a:spcPts val="1535"/>
              </a:lnSpc>
            </a:pPr>
            <a:fld id="{81D60167-4931-47E6-BA6A-407CBD079E47}" type="slidenum">
              <a:rPr spc="-25" dirty="0">
                <a:solidFill>
                  <a:schemeClr val="bg1"/>
                </a:solidFill>
              </a:rPr>
              <a:t>53</a:t>
            </a:fld>
            <a:endParaRPr spc="-25" dirty="0">
              <a:solidFill>
                <a:schemeClr val="bg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1047088" y="2827139"/>
          <a:ext cx="7990840" cy="4721225"/>
        </p:xfrm>
        <a:graphic>
          <a:graphicData uri="http://schemas.openxmlformats.org/drawingml/2006/table">
            <a:tbl>
              <a:tblPr firstRow="1" bandRow="1">
                <a:tableStyleId>{2D5ABB26-0587-4C30-8999-92F81FD0307C}</a:tableStyleId>
              </a:tblPr>
              <a:tblGrid>
                <a:gridCol w="2031364">
                  <a:extLst>
                    <a:ext uri="{9D8B030D-6E8A-4147-A177-3AD203B41FA5}">
                      <a16:colId xmlns:a16="http://schemas.microsoft.com/office/drawing/2014/main" val="20000"/>
                    </a:ext>
                  </a:extLst>
                </a:gridCol>
                <a:gridCol w="1958339">
                  <a:extLst>
                    <a:ext uri="{9D8B030D-6E8A-4147-A177-3AD203B41FA5}">
                      <a16:colId xmlns:a16="http://schemas.microsoft.com/office/drawing/2014/main" val="20001"/>
                    </a:ext>
                  </a:extLst>
                </a:gridCol>
                <a:gridCol w="1732914">
                  <a:extLst>
                    <a:ext uri="{9D8B030D-6E8A-4147-A177-3AD203B41FA5}">
                      <a16:colId xmlns:a16="http://schemas.microsoft.com/office/drawing/2014/main" val="20002"/>
                    </a:ext>
                  </a:extLst>
                </a:gridCol>
                <a:gridCol w="2193290">
                  <a:extLst>
                    <a:ext uri="{9D8B030D-6E8A-4147-A177-3AD203B41FA5}">
                      <a16:colId xmlns:a16="http://schemas.microsoft.com/office/drawing/2014/main" val="20003"/>
                    </a:ext>
                  </a:extLst>
                </a:gridCol>
              </a:tblGrid>
              <a:tr h="539115">
                <a:tc>
                  <a:txBody>
                    <a:bodyPr/>
                    <a:lstStyle/>
                    <a:p>
                      <a:pPr marL="173355">
                        <a:lnSpc>
                          <a:spcPct val="100000"/>
                        </a:lnSpc>
                        <a:spcBef>
                          <a:spcPts val="625"/>
                        </a:spcBef>
                      </a:pPr>
                      <a:r>
                        <a:rPr sz="2150" b="1" spc="-20" dirty="0">
                          <a:solidFill>
                            <a:srgbClr val="FFFFFF"/>
                          </a:solidFill>
                          <a:latin typeface="Helvetica"/>
                          <a:cs typeface="Helvetica"/>
                        </a:rPr>
                        <a:t>Role</a:t>
                      </a:r>
                      <a:endParaRPr sz="2150">
                        <a:latin typeface="Helvetica"/>
                        <a:cs typeface="Helvetica"/>
                      </a:endParaRPr>
                    </a:p>
                  </a:txBody>
                  <a:tcPr marL="0" marR="0" marT="79375" marB="0">
                    <a:solidFill>
                      <a:srgbClr val="50B796"/>
                    </a:solidFill>
                  </a:tcPr>
                </a:tc>
                <a:tc>
                  <a:txBody>
                    <a:bodyPr/>
                    <a:lstStyle/>
                    <a:p>
                      <a:pPr marL="435609">
                        <a:lnSpc>
                          <a:spcPct val="100000"/>
                        </a:lnSpc>
                        <a:spcBef>
                          <a:spcPts val="625"/>
                        </a:spcBef>
                      </a:pPr>
                      <a:r>
                        <a:rPr sz="2150" b="1" dirty="0">
                          <a:solidFill>
                            <a:srgbClr val="FFFFFF"/>
                          </a:solidFill>
                          <a:latin typeface="Helvetica"/>
                          <a:cs typeface="Helvetica"/>
                        </a:rPr>
                        <a:t>March</a:t>
                      </a:r>
                      <a:r>
                        <a:rPr sz="2150" b="1" spc="-70" dirty="0">
                          <a:solidFill>
                            <a:srgbClr val="FFFFFF"/>
                          </a:solidFill>
                          <a:latin typeface="Helvetica"/>
                          <a:cs typeface="Helvetica"/>
                        </a:rPr>
                        <a:t> </a:t>
                      </a:r>
                      <a:r>
                        <a:rPr sz="2150" b="1" spc="-25" dirty="0">
                          <a:solidFill>
                            <a:srgbClr val="FFFFFF"/>
                          </a:solidFill>
                          <a:latin typeface="Helvetica"/>
                          <a:cs typeface="Helvetica"/>
                        </a:rPr>
                        <a:t>19</a:t>
                      </a:r>
                      <a:endParaRPr sz="2150">
                        <a:latin typeface="Helvetica"/>
                        <a:cs typeface="Helvetica"/>
                      </a:endParaRPr>
                    </a:p>
                  </a:txBody>
                  <a:tcPr marL="0" marR="0" marT="79375" marB="0">
                    <a:solidFill>
                      <a:srgbClr val="50B796"/>
                    </a:solidFill>
                  </a:tcPr>
                </a:tc>
                <a:tc>
                  <a:txBody>
                    <a:bodyPr/>
                    <a:lstStyle/>
                    <a:p>
                      <a:pPr marL="341630">
                        <a:lnSpc>
                          <a:spcPct val="100000"/>
                        </a:lnSpc>
                        <a:spcBef>
                          <a:spcPts val="625"/>
                        </a:spcBef>
                      </a:pPr>
                      <a:r>
                        <a:rPr sz="2150" b="1" dirty="0">
                          <a:solidFill>
                            <a:srgbClr val="FFFFFF"/>
                          </a:solidFill>
                          <a:latin typeface="Helvetica"/>
                          <a:cs typeface="Helvetica"/>
                        </a:rPr>
                        <a:t>Sept</a:t>
                      </a:r>
                      <a:r>
                        <a:rPr sz="2150" b="1" spc="-55" dirty="0">
                          <a:solidFill>
                            <a:srgbClr val="FFFFFF"/>
                          </a:solidFill>
                          <a:latin typeface="Helvetica"/>
                          <a:cs typeface="Helvetica"/>
                        </a:rPr>
                        <a:t> </a:t>
                      </a:r>
                      <a:r>
                        <a:rPr sz="2150" b="1" spc="-25" dirty="0">
                          <a:solidFill>
                            <a:srgbClr val="FFFFFF"/>
                          </a:solidFill>
                          <a:latin typeface="Helvetica"/>
                          <a:cs typeface="Helvetica"/>
                        </a:rPr>
                        <a:t>24</a:t>
                      </a:r>
                      <a:endParaRPr sz="2150">
                        <a:latin typeface="Helvetica"/>
                        <a:cs typeface="Helvetica"/>
                      </a:endParaRPr>
                    </a:p>
                  </a:txBody>
                  <a:tcPr marL="0" marR="0" marT="79375" marB="0">
                    <a:solidFill>
                      <a:srgbClr val="50B796"/>
                    </a:solidFill>
                  </a:tcPr>
                </a:tc>
                <a:tc>
                  <a:txBody>
                    <a:bodyPr/>
                    <a:lstStyle/>
                    <a:p>
                      <a:pPr marL="210820">
                        <a:lnSpc>
                          <a:spcPct val="100000"/>
                        </a:lnSpc>
                        <a:spcBef>
                          <a:spcPts val="625"/>
                        </a:spcBef>
                      </a:pPr>
                      <a:r>
                        <a:rPr sz="2150" b="1" dirty="0">
                          <a:solidFill>
                            <a:srgbClr val="FFFFFF"/>
                          </a:solidFill>
                          <a:latin typeface="Helvetica"/>
                          <a:cs typeface="Helvetica"/>
                        </a:rPr>
                        <a:t>%</a:t>
                      </a:r>
                      <a:r>
                        <a:rPr sz="2150" b="1" spc="-25" dirty="0">
                          <a:solidFill>
                            <a:srgbClr val="FFFFFF"/>
                          </a:solidFill>
                          <a:latin typeface="Helvetica"/>
                          <a:cs typeface="Helvetica"/>
                        </a:rPr>
                        <a:t> </a:t>
                      </a:r>
                      <a:r>
                        <a:rPr sz="2150" b="1" spc="-10" dirty="0">
                          <a:solidFill>
                            <a:srgbClr val="FFFFFF"/>
                          </a:solidFill>
                          <a:latin typeface="Helvetica"/>
                          <a:cs typeface="Helvetica"/>
                        </a:rPr>
                        <a:t>growth</a:t>
                      </a:r>
                      <a:endParaRPr sz="2150">
                        <a:latin typeface="Helvetica"/>
                        <a:cs typeface="Helvetica"/>
                      </a:endParaRPr>
                    </a:p>
                  </a:txBody>
                  <a:tcPr marL="0" marR="0" marT="79375" marB="0">
                    <a:solidFill>
                      <a:srgbClr val="50B796"/>
                    </a:solidFill>
                  </a:tcPr>
                </a:tc>
                <a:extLst>
                  <a:ext uri="{0D108BD9-81ED-4DB2-BD59-A6C34878D82A}">
                    <a16:rowId xmlns:a16="http://schemas.microsoft.com/office/drawing/2014/main" val="10000"/>
                  </a:ext>
                </a:extLst>
              </a:tr>
              <a:tr h="539115">
                <a:tc>
                  <a:txBody>
                    <a:bodyPr/>
                    <a:lstStyle/>
                    <a:p>
                      <a:pPr marL="173355">
                        <a:lnSpc>
                          <a:spcPct val="100000"/>
                        </a:lnSpc>
                        <a:spcBef>
                          <a:spcPts val="600"/>
                        </a:spcBef>
                      </a:pPr>
                      <a:r>
                        <a:rPr sz="2150" spc="-25" dirty="0">
                          <a:solidFill>
                            <a:srgbClr val="575756"/>
                          </a:solidFill>
                          <a:latin typeface="Helvetica"/>
                          <a:cs typeface="Helvetica"/>
                        </a:rPr>
                        <a:t>GP</a:t>
                      </a:r>
                      <a:endParaRPr sz="2150">
                        <a:latin typeface="Helvetica"/>
                        <a:cs typeface="Helvetica"/>
                      </a:endParaRPr>
                    </a:p>
                  </a:txBody>
                  <a:tcPr marL="0" marR="0" marT="76200" marB="0"/>
                </a:tc>
                <a:tc>
                  <a:txBody>
                    <a:bodyPr/>
                    <a:lstStyle/>
                    <a:p>
                      <a:pPr marL="435609">
                        <a:lnSpc>
                          <a:spcPct val="100000"/>
                        </a:lnSpc>
                        <a:spcBef>
                          <a:spcPts val="600"/>
                        </a:spcBef>
                      </a:pPr>
                      <a:r>
                        <a:rPr sz="2150" spc="-25" dirty="0">
                          <a:solidFill>
                            <a:srgbClr val="575756"/>
                          </a:solidFill>
                          <a:latin typeface="Helvetica"/>
                          <a:cs typeface="Helvetica"/>
                        </a:rPr>
                        <a:t>615</a:t>
                      </a:r>
                      <a:endParaRPr sz="2150">
                        <a:latin typeface="Helvetica"/>
                        <a:cs typeface="Helvetica"/>
                      </a:endParaRPr>
                    </a:p>
                  </a:txBody>
                  <a:tcPr marL="0" marR="0" marT="76200" marB="0"/>
                </a:tc>
                <a:tc>
                  <a:txBody>
                    <a:bodyPr/>
                    <a:lstStyle/>
                    <a:p>
                      <a:pPr marL="341630">
                        <a:lnSpc>
                          <a:spcPct val="100000"/>
                        </a:lnSpc>
                        <a:spcBef>
                          <a:spcPts val="600"/>
                        </a:spcBef>
                      </a:pPr>
                      <a:r>
                        <a:rPr sz="2150" spc="-25" dirty="0">
                          <a:solidFill>
                            <a:srgbClr val="575756"/>
                          </a:solidFill>
                          <a:latin typeface="Helvetica"/>
                          <a:cs typeface="Helvetica"/>
                        </a:rPr>
                        <a:t>731</a:t>
                      </a:r>
                      <a:endParaRPr sz="2150">
                        <a:latin typeface="Helvetica"/>
                        <a:cs typeface="Helvetica"/>
                      </a:endParaRPr>
                    </a:p>
                  </a:txBody>
                  <a:tcPr marL="0" marR="0" marT="76200" marB="0"/>
                </a:tc>
                <a:tc>
                  <a:txBody>
                    <a:bodyPr/>
                    <a:lstStyle/>
                    <a:p>
                      <a:pPr marL="210820">
                        <a:lnSpc>
                          <a:spcPct val="100000"/>
                        </a:lnSpc>
                        <a:spcBef>
                          <a:spcPts val="600"/>
                        </a:spcBef>
                      </a:pPr>
                      <a:r>
                        <a:rPr sz="2150" spc="-20" dirty="0">
                          <a:solidFill>
                            <a:srgbClr val="575756"/>
                          </a:solidFill>
                          <a:latin typeface="Helvetica"/>
                          <a:cs typeface="Helvetica"/>
                        </a:rPr>
                        <a:t>+19%</a:t>
                      </a:r>
                      <a:endParaRPr sz="2150">
                        <a:latin typeface="Helvetica"/>
                        <a:cs typeface="Helvetica"/>
                      </a:endParaRPr>
                    </a:p>
                  </a:txBody>
                  <a:tcPr marL="0" marR="0" marT="76200" marB="0"/>
                </a:tc>
                <a:extLst>
                  <a:ext uri="{0D108BD9-81ED-4DB2-BD59-A6C34878D82A}">
                    <a16:rowId xmlns:a16="http://schemas.microsoft.com/office/drawing/2014/main" val="10001"/>
                  </a:ext>
                </a:extLst>
              </a:tr>
              <a:tr h="539115">
                <a:tc>
                  <a:txBody>
                    <a:bodyPr/>
                    <a:lstStyle/>
                    <a:p>
                      <a:pPr marL="173355">
                        <a:lnSpc>
                          <a:spcPct val="100000"/>
                        </a:lnSpc>
                        <a:spcBef>
                          <a:spcPts val="575"/>
                        </a:spcBef>
                      </a:pPr>
                      <a:r>
                        <a:rPr sz="2150" spc="-10" dirty="0">
                          <a:solidFill>
                            <a:srgbClr val="575756"/>
                          </a:solidFill>
                          <a:latin typeface="Helvetica"/>
                          <a:cs typeface="Helvetica"/>
                        </a:rPr>
                        <a:t>Nurse</a:t>
                      </a:r>
                      <a:endParaRPr sz="2150">
                        <a:latin typeface="Helvetica"/>
                        <a:cs typeface="Helvetica"/>
                      </a:endParaRPr>
                    </a:p>
                  </a:txBody>
                  <a:tcPr marL="0" marR="0" marT="73025" marB="0">
                    <a:solidFill>
                      <a:srgbClr val="50B796">
                        <a:alpha val="19999"/>
                      </a:srgbClr>
                    </a:solidFill>
                  </a:tcPr>
                </a:tc>
                <a:tc>
                  <a:txBody>
                    <a:bodyPr/>
                    <a:lstStyle/>
                    <a:p>
                      <a:pPr marL="435609">
                        <a:lnSpc>
                          <a:spcPct val="100000"/>
                        </a:lnSpc>
                        <a:spcBef>
                          <a:spcPts val="575"/>
                        </a:spcBef>
                      </a:pPr>
                      <a:r>
                        <a:rPr sz="2150" spc="-25" dirty="0">
                          <a:solidFill>
                            <a:srgbClr val="575756"/>
                          </a:solidFill>
                          <a:latin typeface="Helvetica"/>
                          <a:cs typeface="Helvetica"/>
                        </a:rPr>
                        <a:t>237</a:t>
                      </a:r>
                      <a:endParaRPr sz="2150">
                        <a:latin typeface="Helvetica"/>
                        <a:cs typeface="Helvetica"/>
                      </a:endParaRPr>
                    </a:p>
                  </a:txBody>
                  <a:tcPr marL="0" marR="0" marT="73025" marB="0">
                    <a:solidFill>
                      <a:srgbClr val="50B796">
                        <a:alpha val="19999"/>
                      </a:srgbClr>
                    </a:solidFill>
                  </a:tcPr>
                </a:tc>
                <a:tc>
                  <a:txBody>
                    <a:bodyPr/>
                    <a:lstStyle/>
                    <a:p>
                      <a:pPr marL="341630">
                        <a:lnSpc>
                          <a:spcPct val="100000"/>
                        </a:lnSpc>
                        <a:spcBef>
                          <a:spcPts val="575"/>
                        </a:spcBef>
                      </a:pPr>
                      <a:r>
                        <a:rPr sz="2150" spc="-25" dirty="0">
                          <a:solidFill>
                            <a:srgbClr val="575756"/>
                          </a:solidFill>
                          <a:latin typeface="Helvetica"/>
                          <a:cs typeface="Helvetica"/>
                        </a:rPr>
                        <a:t>240</a:t>
                      </a:r>
                      <a:endParaRPr sz="2150">
                        <a:latin typeface="Helvetica"/>
                        <a:cs typeface="Helvetica"/>
                      </a:endParaRPr>
                    </a:p>
                  </a:txBody>
                  <a:tcPr marL="0" marR="0" marT="73025" marB="0">
                    <a:solidFill>
                      <a:srgbClr val="50B796">
                        <a:alpha val="19999"/>
                      </a:srgbClr>
                    </a:solidFill>
                  </a:tcPr>
                </a:tc>
                <a:tc>
                  <a:txBody>
                    <a:bodyPr/>
                    <a:lstStyle/>
                    <a:p>
                      <a:pPr marL="210820">
                        <a:lnSpc>
                          <a:spcPct val="100000"/>
                        </a:lnSpc>
                        <a:spcBef>
                          <a:spcPts val="575"/>
                        </a:spcBef>
                      </a:pPr>
                      <a:r>
                        <a:rPr sz="2150" spc="-25" dirty="0">
                          <a:solidFill>
                            <a:srgbClr val="575756"/>
                          </a:solidFill>
                          <a:latin typeface="Helvetica"/>
                          <a:cs typeface="Helvetica"/>
                        </a:rPr>
                        <a:t>+1%</a:t>
                      </a:r>
                      <a:endParaRPr sz="2150">
                        <a:latin typeface="Helvetica"/>
                        <a:cs typeface="Helvetica"/>
                      </a:endParaRPr>
                    </a:p>
                  </a:txBody>
                  <a:tcPr marL="0" marR="0" marT="73025" marB="0">
                    <a:solidFill>
                      <a:srgbClr val="50B796">
                        <a:alpha val="19999"/>
                      </a:srgbClr>
                    </a:solidFill>
                  </a:tcPr>
                </a:tc>
                <a:extLst>
                  <a:ext uri="{0D108BD9-81ED-4DB2-BD59-A6C34878D82A}">
                    <a16:rowId xmlns:a16="http://schemas.microsoft.com/office/drawing/2014/main" val="10002"/>
                  </a:ext>
                </a:extLst>
              </a:tr>
              <a:tr h="838835">
                <a:tc>
                  <a:txBody>
                    <a:bodyPr/>
                    <a:lstStyle/>
                    <a:p>
                      <a:pPr marL="173355" marR="427990">
                        <a:lnSpc>
                          <a:spcPct val="100000"/>
                        </a:lnSpc>
                        <a:spcBef>
                          <a:spcPts val="550"/>
                        </a:spcBef>
                      </a:pPr>
                      <a:r>
                        <a:rPr sz="2150" dirty="0">
                          <a:solidFill>
                            <a:srgbClr val="575756"/>
                          </a:solidFill>
                          <a:latin typeface="Helvetica"/>
                          <a:cs typeface="Helvetica"/>
                        </a:rPr>
                        <a:t>DPC</a:t>
                      </a:r>
                      <a:r>
                        <a:rPr sz="2150" spc="-35" dirty="0">
                          <a:solidFill>
                            <a:srgbClr val="575756"/>
                          </a:solidFill>
                          <a:latin typeface="Helvetica"/>
                          <a:cs typeface="Helvetica"/>
                        </a:rPr>
                        <a:t> </a:t>
                      </a:r>
                      <a:r>
                        <a:rPr sz="2150" dirty="0">
                          <a:solidFill>
                            <a:srgbClr val="575756"/>
                          </a:solidFill>
                          <a:latin typeface="Helvetica"/>
                          <a:cs typeface="Helvetica"/>
                        </a:rPr>
                        <a:t>-</a:t>
                      </a:r>
                      <a:r>
                        <a:rPr sz="2150" spc="-35" dirty="0">
                          <a:solidFill>
                            <a:srgbClr val="575756"/>
                          </a:solidFill>
                          <a:latin typeface="Helvetica"/>
                          <a:cs typeface="Helvetica"/>
                        </a:rPr>
                        <a:t> </a:t>
                      </a:r>
                      <a:r>
                        <a:rPr sz="2150" spc="-25" dirty="0">
                          <a:solidFill>
                            <a:srgbClr val="575756"/>
                          </a:solidFill>
                          <a:latin typeface="Helvetica"/>
                          <a:cs typeface="Helvetica"/>
                        </a:rPr>
                        <a:t>Non </a:t>
                      </a:r>
                      <a:r>
                        <a:rPr sz="2150" spc="-10" dirty="0">
                          <a:solidFill>
                            <a:srgbClr val="575756"/>
                          </a:solidFill>
                          <a:latin typeface="Helvetica"/>
                          <a:cs typeface="Helvetica"/>
                        </a:rPr>
                        <a:t>MDT/ARRS</a:t>
                      </a:r>
                      <a:endParaRPr sz="2150">
                        <a:latin typeface="Helvetica"/>
                        <a:cs typeface="Helvetica"/>
                      </a:endParaRPr>
                    </a:p>
                  </a:txBody>
                  <a:tcPr marL="0" marR="0" marT="69850" marB="0"/>
                </a:tc>
                <a:tc>
                  <a:txBody>
                    <a:bodyPr/>
                    <a:lstStyle/>
                    <a:p>
                      <a:pPr>
                        <a:lnSpc>
                          <a:spcPct val="100000"/>
                        </a:lnSpc>
                        <a:spcBef>
                          <a:spcPts val="650"/>
                        </a:spcBef>
                      </a:pPr>
                      <a:endParaRPr sz="2150">
                        <a:latin typeface="Times New Roman"/>
                        <a:cs typeface="Times New Roman"/>
                      </a:endParaRPr>
                    </a:p>
                    <a:p>
                      <a:pPr marL="435609">
                        <a:lnSpc>
                          <a:spcPct val="100000"/>
                        </a:lnSpc>
                      </a:pPr>
                      <a:r>
                        <a:rPr sz="2150" spc="-25" dirty="0">
                          <a:solidFill>
                            <a:srgbClr val="575756"/>
                          </a:solidFill>
                          <a:latin typeface="Helvetica"/>
                          <a:cs typeface="Helvetica"/>
                        </a:rPr>
                        <a:t>133</a:t>
                      </a:r>
                      <a:endParaRPr sz="2150">
                        <a:latin typeface="Helvetica"/>
                        <a:cs typeface="Helvetica"/>
                      </a:endParaRPr>
                    </a:p>
                  </a:txBody>
                  <a:tcPr marL="0" marR="0" marT="82550" marB="0"/>
                </a:tc>
                <a:tc>
                  <a:txBody>
                    <a:bodyPr/>
                    <a:lstStyle/>
                    <a:p>
                      <a:pPr>
                        <a:lnSpc>
                          <a:spcPct val="100000"/>
                        </a:lnSpc>
                        <a:spcBef>
                          <a:spcPts val="650"/>
                        </a:spcBef>
                      </a:pPr>
                      <a:endParaRPr sz="2150">
                        <a:latin typeface="Times New Roman"/>
                        <a:cs typeface="Times New Roman"/>
                      </a:endParaRPr>
                    </a:p>
                    <a:p>
                      <a:pPr marL="341630">
                        <a:lnSpc>
                          <a:spcPct val="100000"/>
                        </a:lnSpc>
                      </a:pPr>
                      <a:r>
                        <a:rPr sz="2150" spc="-25" dirty="0">
                          <a:solidFill>
                            <a:srgbClr val="575756"/>
                          </a:solidFill>
                          <a:latin typeface="Helvetica"/>
                          <a:cs typeface="Helvetica"/>
                        </a:rPr>
                        <a:t>166</a:t>
                      </a:r>
                      <a:endParaRPr sz="2150">
                        <a:latin typeface="Helvetica"/>
                        <a:cs typeface="Helvetica"/>
                      </a:endParaRPr>
                    </a:p>
                  </a:txBody>
                  <a:tcPr marL="0" marR="0" marT="82550" marB="0"/>
                </a:tc>
                <a:tc>
                  <a:txBody>
                    <a:bodyPr/>
                    <a:lstStyle/>
                    <a:p>
                      <a:pPr>
                        <a:lnSpc>
                          <a:spcPct val="100000"/>
                        </a:lnSpc>
                        <a:spcBef>
                          <a:spcPts val="650"/>
                        </a:spcBef>
                      </a:pPr>
                      <a:endParaRPr sz="2150">
                        <a:latin typeface="Times New Roman"/>
                        <a:cs typeface="Times New Roman"/>
                      </a:endParaRPr>
                    </a:p>
                    <a:p>
                      <a:pPr marL="210820">
                        <a:lnSpc>
                          <a:spcPct val="100000"/>
                        </a:lnSpc>
                      </a:pPr>
                      <a:r>
                        <a:rPr sz="2150" spc="-20" dirty="0">
                          <a:solidFill>
                            <a:srgbClr val="575756"/>
                          </a:solidFill>
                          <a:latin typeface="Helvetica"/>
                          <a:cs typeface="Helvetica"/>
                        </a:rPr>
                        <a:t>+25%</a:t>
                      </a:r>
                      <a:endParaRPr sz="2150">
                        <a:latin typeface="Helvetica"/>
                        <a:cs typeface="Helvetica"/>
                      </a:endParaRPr>
                    </a:p>
                  </a:txBody>
                  <a:tcPr marL="0" marR="0" marT="82550" marB="0"/>
                </a:tc>
                <a:extLst>
                  <a:ext uri="{0D108BD9-81ED-4DB2-BD59-A6C34878D82A}">
                    <a16:rowId xmlns:a16="http://schemas.microsoft.com/office/drawing/2014/main" val="10003"/>
                  </a:ext>
                </a:extLst>
              </a:tr>
              <a:tr h="539115">
                <a:tc>
                  <a:txBody>
                    <a:bodyPr/>
                    <a:lstStyle/>
                    <a:p>
                      <a:pPr marL="173355">
                        <a:lnSpc>
                          <a:spcPct val="100000"/>
                        </a:lnSpc>
                        <a:spcBef>
                          <a:spcPts val="735"/>
                        </a:spcBef>
                      </a:pPr>
                      <a:r>
                        <a:rPr sz="2150" spc="-10" dirty="0">
                          <a:solidFill>
                            <a:srgbClr val="575756"/>
                          </a:solidFill>
                          <a:latin typeface="Helvetica"/>
                          <a:cs typeface="Helvetica"/>
                        </a:rPr>
                        <a:t>MDT/ARRS</a:t>
                      </a:r>
                      <a:endParaRPr sz="2150">
                        <a:latin typeface="Helvetica"/>
                        <a:cs typeface="Helvetica"/>
                      </a:endParaRPr>
                    </a:p>
                  </a:txBody>
                  <a:tcPr marL="0" marR="0" marT="93345" marB="0">
                    <a:solidFill>
                      <a:srgbClr val="50B796">
                        <a:alpha val="19999"/>
                      </a:srgbClr>
                    </a:solidFill>
                  </a:tcPr>
                </a:tc>
                <a:tc>
                  <a:txBody>
                    <a:bodyPr/>
                    <a:lstStyle/>
                    <a:p>
                      <a:pPr marL="435609">
                        <a:lnSpc>
                          <a:spcPct val="100000"/>
                        </a:lnSpc>
                        <a:spcBef>
                          <a:spcPts val="735"/>
                        </a:spcBef>
                      </a:pPr>
                      <a:r>
                        <a:rPr sz="2150" spc="-50" dirty="0">
                          <a:solidFill>
                            <a:srgbClr val="575756"/>
                          </a:solidFill>
                          <a:latin typeface="Helvetica"/>
                          <a:cs typeface="Helvetica"/>
                        </a:rPr>
                        <a:t>0</a:t>
                      </a:r>
                      <a:endParaRPr sz="2150">
                        <a:latin typeface="Helvetica"/>
                        <a:cs typeface="Helvetica"/>
                      </a:endParaRPr>
                    </a:p>
                  </a:txBody>
                  <a:tcPr marL="0" marR="0" marT="93345" marB="0">
                    <a:solidFill>
                      <a:srgbClr val="50B796">
                        <a:alpha val="19999"/>
                      </a:srgbClr>
                    </a:solidFill>
                  </a:tcPr>
                </a:tc>
                <a:tc>
                  <a:txBody>
                    <a:bodyPr/>
                    <a:lstStyle/>
                    <a:p>
                      <a:pPr marL="341630">
                        <a:lnSpc>
                          <a:spcPct val="100000"/>
                        </a:lnSpc>
                        <a:spcBef>
                          <a:spcPts val="735"/>
                        </a:spcBef>
                      </a:pPr>
                      <a:r>
                        <a:rPr sz="2150" spc="-25" dirty="0">
                          <a:solidFill>
                            <a:srgbClr val="575756"/>
                          </a:solidFill>
                          <a:latin typeface="Helvetica"/>
                          <a:cs typeface="Helvetica"/>
                        </a:rPr>
                        <a:t>523</a:t>
                      </a:r>
                      <a:endParaRPr sz="2150">
                        <a:latin typeface="Helvetica"/>
                        <a:cs typeface="Helvetica"/>
                      </a:endParaRPr>
                    </a:p>
                  </a:txBody>
                  <a:tcPr marL="0" marR="0" marT="93345" marB="0">
                    <a:solidFill>
                      <a:srgbClr val="50B796">
                        <a:alpha val="19999"/>
                      </a:srgbClr>
                    </a:solidFill>
                  </a:tcPr>
                </a:tc>
                <a:tc>
                  <a:txBody>
                    <a:bodyPr/>
                    <a:lstStyle/>
                    <a:p>
                      <a:pPr marL="210820">
                        <a:lnSpc>
                          <a:spcPct val="100000"/>
                        </a:lnSpc>
                        <a:spcBef>
                          <a:spcPts val="735"/>
                        </a:spcBef>
                      </a:pPr>
                      <a:r>
                        <a:rPr sz="2150" dirty="0">
                          <a:solidFill>
                            <a:srgbClr val="575756"/>
                          </a:solidFill>
                          <a:latin typeface="Helvetica"/>
                          <a:cs typeface="Helvetica"/>
                        </a:rPr>
                        <a:t>+</a:t>
                      </a:r>
                      <a:r>
                        <a:rPr sz="2150" spc="-5" dirty="0">
                          <a:solidFill>
                            <a:srgbClr val="575756"/>
                          </a:solidFill>
                          <a:latin typeface="Helvetica"/>
                          <a:cs typeface="Helvetica"/>
                        </a:rPr>
                        <a:t> </a:t>
                      </a:r>
                      <a:r>
                        <a:rPr sz="2150" dirty="0">
                          <a:solidFill>
                            <a:srgbClr val="575756"/>
                          </a:solidFill>
                          <a:latin typeface="Helvetica"/>
                          <a:cs typeface="Helvetica"/>
                        </a:rPr>
                        <a:t>+</a:t>
                      </a:r>
                      <a:r>
                        <a:rPr sz="2150" spc="-5" dirty="0">
                          <a:solidFill>
                            <a:srgbClr val="575756"/>
                          </a:solidFill>
                          <a:latin typeface="Helvetica"/>
                          <a:cs typeface="Helvetica"/>
                        </a:rPr>
                        <a:t> </a:t>
                      </a:r>
                      <a:r>
                        <a:rPr sz="2150" spc="-50" dirty="0">
                          <a:solidFill>
                            <a:srgbClr val="575756"/>
                          </a:solidFill>
                          <a:latin typeface="Helvetica"/>
                          <a:cs typeface="Helvetica"/>
                        </a:rPr>
                        <a:t>+</a:t>
                      </a:r>
                      <a:endParaRPr sz="2150">
                        <a:latin typeface="Helvetica"/>
                        <a:cs typeface="Helvetica"/>
                      </a:endParaRPr>
                    </a:p>
                  </a:txBody>
                  <a:tcPr marL="0" marR="0" marT="93345" marB="0">
                    <a:solidFill>
                      <a:srgbClr val="50B796">
                        <a:alpha val="19999"/>
                      </a:srgbClr>
                    </a:solidFill>
                  </a:tcPr>
                </a:tc>
                <a:extLst>
                  <a:ext uri="{0D108BD9-81ED-4DB2-BD59-A6C34878D82A}">
                    <a16:rowId xmlns:a16="http://schemas.microsoft.com/office/drawing/2014/main" val="10004"/>
                  </a:ext>
                </a:extLst>
              </a:tr>
              <a:tr h="885190">
                <a:tc>
                  <a:txBody>
                    <a:bodyPr/>
                    <a:lstStyle/>
                    <a:p>
                      <a:pPr marL="173355" marR="821055">
                        <a:lnSpc>
                          <a:spcPct val="100000"/>
                        </a:lnSpc>
                        <a:spcBef>
                          <a:spcPts val="710"/>
                        </a:spcBef>
                      </a:pPr>
                      <a:r>
                        <a:rPr sz="2150" dirty="0">
                          <a:solidFill>
                            <a:srgbClr val="575756"/>
                          </a:solidFill>
                          <a:latin typeface="Helvetica"/>
                          <a:cs typeface="Helvetica"/>
                        </a:rPr>
                        <a:t>Admin</a:t>
                      </a:r>
                      <a:r>
                        <a:rPr sz="2150" spc="-90" dirty="0">
                          <a:solidFill>
                            <a:srgbClr val="575756"/>
                          </a:solidFill>
                          <a:latin typeface="Helvetica"/>
                          <a:cs typeface="Helvetica"/>
                        </a:rPr>
                        <a:t> </a:t>
                      </a:r>
                      <a:r>
                        <a:rPr sz="2150" spc="-50" dirty="0">
                          <a:solidFill>
                            <a:srgbClr val="575756"/>
                          </a:solidFill>
                          <a:latin typeface="Helvetica"/>
                          <a:cs typeface="Helvetica"/>
                        </a:rPr>
                        <a:t>&amp; </a:t>
                      </a:r>
                      <a:r>
                        <a:rPr sz="2150" spc="-10" dirty="0">
                          <a:solidFill>
                            <a:srgbClr val="575756"/>
                          </a:solidFill>
                          <a:latin typeface="Helvetica"/>
                          <a:cs typeface="Helvetica"/>
                        </a:rPr>
                        <a:t>Clerical</a:t>
                      </a:r>
                      <a:endParaRPr sz="2150">
                        <a:latin typeface="Helvetica"/>
                        <a:cs typeface="Helvetica"/>
                      </a:endParaRPr>
                    </a:p>
                  </a:txBody>
                  <a:tcPr marL="0" marR="0" marT="90170" marB="0"/>
                </a:tc>
                <a:tc>
                  <a:txBody>
                    <a:bodyPr/>
                    <a:lstStyle/>
                    <a:p>
                      <a:pPr>
                        <a:lnSpc>
                          <a:spcPct val="100000"/>
                        </a:lnSpc>
                        <a:spcBef>
                          <a:spcPts val="810"/>
                        </a:spcBef>
                      </a:pPr>
                      <a:endParaRPr sz="2150">
                        <a:latin typeface="Times New Roman"/>
                        <a:cs typeface="Times New Roman"/>
                      </a:endParaRPr>
                    </a:p>
                    <a:p>
                      <a:pPr marL="435609">
                        <a:lnSpc>
                          <a:spcPct val="100000"/>
                        </a:lnSpc>
                      </a:pPr>
                      <a:r>
                        <a:rPr sz="2150" spc="-25" dirty="0">
                          <a:solidFill>
                            <a:srgbClr val="575756"/>
                          </a:solidFill>
                          <a:latin typeface="Helvetica"/>
                          <a:cs typeface="Helvetica"/>
                        </a:rPr>
                        <a:t>989</a:t>
                      </a:r>
                      <a:endParaRPr sz="2150">
                        <a:latin typeface="Helvetica"/>
                        <a:cs typeface="Helvetica"/>
                      </a:endParaRPr>
                    </a:p>
                  </a:txBody>
                  <a:tcPr marL="0" marR="0" marT="102870" marB="0"/>
                </a:tc>
                <a:tc>
                  <a:txBody>
                    <a:bodyPr/>
                    <a:lstStyle/>
                    <a:p>
                      <a:pPr>
                        <a:lnSpc>
                          <a:spcPct val="100000"/>
                        </a:lnSpc>
                        <a:spcBef>
                          <a:spcPts val="810"/>
                        </a:spcBef>
                      </a:pPr>
                      <a:endParaRPr sz="2150">
                        <a:latin typeface="Times New Roman"/>
                        <a:cs typeface="Times New Roman"/>
                      </a:endParaRPr>
                    </a:p>
                    <a:p>
                      <a:pPr marL="341630">
                        <a:lnSpc>
                          <a:spcPct val="100000"/>
                        </a:lnSpc>
                      </a:pPr>
                      <a:r>
                        <a:rPr sz="2150" spc="-20" dirty="0">
                          <a:solidFill>
                            <a:srgbClr val="575756"/>
                          </a:solidFill>
                          <a:latin typeface="Helvetica"/>
                          <a:cs typeface="Helvetica"/>
                        </a:rPr>
                        <a:t>1155</a:t>
                      </a:r>
                      <a:endParaRPr sz="2150">
                        <a:latin typeface="Helvetica"/>
                        <a:cs typeface="Helvetica"/>
                      </a:endParaRPr>
                    </a:p>
                  </a:txBody>
                  <a:tcPr marL="0" marR="0" marT="102870" marB="0"/>
                </a:tc>
                <a:tc>
                  <a:txBody>
                    <a:bodyPr/>
                    <a:lstStyle/>
                    <a:p>
                      <a:pPr>
                        <a:lnSpc>
                          <a:spcPct val="100000"/>
                        </a:lnSpc>
                        <a:spcBef>
                          <a:spcPts val="810"/>
                        </a:spcBef>
                      </a:pPr>
                      <a:endParaRPr sz="2150">
                        <a:latin typeface="Times New Roman"/>
                        <a:cs typeface="Times New Roman"/>
                      </a:endParaRPr>
                    </a:p>
                    <a:p>
                      <a:pPr marL="210820">
                        <a:lnSpc>
                          <a:spcPct val="100000"/>
                        </a:lnSpc>
                      </a:pPr>
                      <a:r>
                        <a:rPr sz="2150" spc="-20" dirty="0">
                          <a:solidFill>
                            <a:srgbClr val="575756"/>
                          </a:solidFill>
                          <a:latin typeface="Helvetica"/>
                          <a:cs typeface="Helvetica"/>
                        </a:rPr>
                        <a:t>+17%</a:t>
                      </a:r>
                      <a:endParaRPr sz="2150">
                        <a:latin typeface="Helvetica"/>
                        <a:cs typeface="Helvetica"/>
                      </a:endParaRPr>
                    </a:p>
                  </a:txBody>
                  <a:tcPr marL="0" marR="0" marT="102870" marB="0"/>
                </a:tc>
                <a:extLst>
                  <a:ext uri="{0D108BD9-81ED-4DB2-BD59-A6C34878D82A}">
                    <a16:rowId xmlns:a16="http://schemas.microsoft.com/office/drawing/2014/main" val="10005"/>
                  </a:ext>
                </a:extLst>
              </a:tr>
              <a:tr h="840740">
                <a:tc>
                  <a:txBody>
                    <a:bodyPr/>
                    <a:lstStyle/>
                    <a:p>
                      <a:pPr marL="173355">
                        <a:lnSpc>
                          <a:spcPct val="100000"/>
                        </a:lnSpc>
                        <a:spcBef>
                          <a:spcPts val="530"/>
                        </a:spcBef>
                      </a:pPr>
                      <a:r>
                        <a:rPr sz="2150" spc="-10" dirty="0">
                          <a:solidFill>
                            <a:srgbClr val="575756"/>
                          </a:solidFill>
                          <a:latin typeface="Helvetica"/>
                          <a:cs typeface="Helvetica"/>
                        </a:rPr>
                        <a:t>Total</a:t>
                      </a:r>
                      <a:endParaRPr sz="2150">
                        <a:latin typeface="Helvetica"/>
                        <a:cs typeface="Helvetica"/>
                      </a:endParaRPr>
                    </a:p>
                  </a:txBody>
                  <a:tcPr marL="0" marR="0" marT="67310" marB="0">
                    <a:solidFill>
                      <a:srgbClr val="50B796">
                        <a:alpha val="19999"/>
                      </a:srgbClr>
                    </a:solidFill>
                  </a:tcPr>
                </a:tc>
                <a:tc>
                  <a:txBody>
                    <a:bodyPr/>
                    <a:lstStyle/>
                    <a:p>
                      <a:pPr marL="435609">
                        <a:lnSpc>
                          <a:spcPct val="100000"/>
                        </a:lnSpc>
                        <a:spcBef>
                          <a:spcPts val="530"/>
                        </a:spcBef>
                      </a:pPr>
                      <a:r>
                        <a:rPr sz="2150" spc="-20" dirty="0">
                          <a:solidFill>
                            <a:srgbClr val="575756"/>
                          </a:solidFill>
                          <a:latin typeface="Helvetica"/>
                          <a:cs typeface="Helvetica"/>
                        </a:rPr>
                        <a:t>1974</a:t>
                      </a:r>
                      <a:endParaRPr sz="2150">
                        <a:latin typeface="Helvetica"/>
                        <a:cs typeface="Helvetica"/>
                      </a:endParaRPr>
                    </a:p>
                  </a:txBody>
                  <a:tcPr marL="0" marR="0" marT="67310" marB="0">
                    <a:solidFill>
                      <a:srgbClr val="50B796">
                        <a:alpha val="19999"/>
                      </a:srgbClr>
                    </a:solidFill>
                  </a:tcPr>
                </a:tc>
                <a:tc>
                  <a:txBody>
                    <a:bodyPr/>
                    <a:lstStyle/>
                    <a:p>
                      <a:pPr marL="341630">
                        <a:lnSpc>
                          <a:spcPts val="2575"/>
                        </a:lnSpc>
                        <a:spcBef>
                          <a:spcPts val="530"/>
                        </a:spcBef>
                      </a:pPr>
                      <a:r>
                        <a:rPr sz="2150" spc="-20" dirty="0">
                          <a:solidFill>
                            <a:srgbClr val="575756"/>
                          </a:solidFill>
                          <a:latin typeface="Helvetica"/>
                          <a:cs typeface="Helvetica"/>
                        </a:rPr>
                        <a:t>2815</a:t>
                      </a:r>
                      <a:endParaRPr sz="2150">
                        <a:latin typeface="Helvetica"/>
                        <a:cs typeface="Helvetica"/>
                      </a:endParaRPr>
                    </a:p>
                    <a:p>
                      <a:pPr marL="341630">
                        <a:lnSpc>
                          <a:spcPts val="2575"/>
                        </a:lnSpc>
                      </a:pPr>
                      <a:r>
                        <a:rPr sz="2150" dirty="0">
                          <a:solidFill>
                            <a:srgbClr val="575756"/>
                          </a:solidFill>
                          <a:latin typeface="Helvetica"/>
                          <a:cs typeface="Helvetica"/>
                        </a:rPr>
                        <a:t>exc</a:t>
                      </a:r>
                      <a:r>
                        <a:rPr sz="2150" spc="-40" dirty="0">
                          <a:solidFill>
                            <a:srgbClr val="575756"/>
                          </a:solidFill>
                          <a:latin typeface="Helvetica"/>
                          <a:cs typeface="Helvetica"/>
                        </a:rPr>
                        <a:t> </a:t>
                      </a:r>
                      <a:r>
                        <a:rPr sz="2150" spc="-20" dirty="0">
                          <a:solidFill>
                            <a:srgbClr val="575756"/>
                          </a:solidFill>
                          <a:latin typeface="Helvetica"/>
                          <a:cs typeface="Helvetica"/>
                        </a:rPr>
                        <a:t>MDT)</a:t>
                      </a:r>
                      <a:endParaRPr sz="2150">
                        <a:latin typeface="Helvetica"/>
                        <a:cs typeface="Helvetica"/>
                      </a:endParaRPr>
                    </a:p>
                  </a:txBody>
                  <a:tcPr marL="0" marR="0" marT="67310" marB="0">
                    <a:solidFill>
                      <a:srgbClr val="50B796">
                        <a:alpha val="19999"/>
                      </a:srgbClr>
                    </a:solidFill>
                  </a:tcPr>
                </a:tc>
                <a:tc>
                  <a:txBody>
                    <a:bodyPr/>
                    <a:lstStyle/>
                    <a:p>
                      <a:pPr marL="210820">
                        <a:lnSpc>
                          <a:spcPct val="100000"/>
                        </a:lnSpc>
                        <a:spcBef>
                          <a:spcPts val="530"/>
                        </a:spcBef>
                      </a:pPr>
                      <a:r>
                        <a:rPr sz="2150" dirty="0">
                          <a:solidFill>
                            <a:srgbClr val="575756"/>
                          </a:solidFill>
                          <a:latin typeface="Helvetica"/>
                          <a:cs typeface="Helvetica"/>
                        </a:rPr>
                        <a:t>+</a:t>
                      </a:r>
                      <a:r>
                        <a:rPr sz="2150" spc="-35" dirty="0">
                          <a:solidFill>
                            <a:srgbClr val="575756"/>
                          </a:solidFill>
                          <a:latin typeface="Helvetica"/>
                          <a:cs typeface="Helvetica"/>
                        </a:rPr>
                        <a:t> </a:t>
                      </a:r>
                      <a:r>
                        <a:rPr sz="2150" dirty="0">
                          <a:solidFill>
                            <a:srgbClr val="575756"/>
                          </a:solidFill>
                          <a:latin typeface="Helvetica"/>
                          <a:cs typeface="Helvetica"/>
                        </a:rPr>
                        <a:t>43%</a:t>
                      </a:r>
                      <a:r>
                        <a:rPr sz="2150" spc="-30" dirty="0">
                          <a:solidFill>
                            <a:srgbClr val="575756"/>
                          </a:solidFill>
                          <a:latin typeface="Helvetica"/>
                          <a:cs typeface="Helvetica"/>
                        </a:rPr>
                        <a:t> </a:t>
                      </a:r>
                      <a:r>
                        <a:rPr sz="2150" spc="-10" dirty="0">
                          <a:solidFill>
                            <a:srgbClr val="575756"/>
                          </a:solidFill>
                          <a:latin typeface="Helvetica"/>
                          <a:cs typeface="Helvetica"/>
                        </a:rPr>
                        <a:t>(+16%</a:t>
                      </a:r>
                      <a:endParaRPr sz="2150">
                        <a:latin typeface="Helvetica"/>
                        <a:cs typeface="Helvetica"/>
                      </a:endParaRPr>
                    </a:p>
                  </a:txBody>
                  <a:tcPr marL="0" marR="0" marT="67310" marB="0">
                    <a:solidFill>
                      <a:srgbClr val="50B796">
                        <a:alpha val="19999"/>
                      </a:srgbClr>
                    </a:solidFill>
                  </a:tcPr>
                </a:tc>
                <a:extLst>
                  <a:ext uri="{0D108BD9-81ED-4DB2-BD59-A6C34878D82A}">
                    <a16:rowId xmlns:a16="http://schemas.microsoft.com/office/drawing/2014/main" val="10006"/>
                  </a:ext>
                </a:extLst>
              </a:tr>
            </a:tbl>
          </a:graphicData>
        </a:graphic>
      </p:graphicFrame>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135" dirty="0"/>
              <a:t>Comparative</a:t>
            </a:r>
            <a:r>
              <a:rPr spc="-270" dirty="0"/>
              <a:t> </a:t>
            </a:r>
            <a:r>
              <a:rPr spc="-60" dirty="0"/>
              <a:t>data</a:t>
            </a:r>
            <a:r>
              <a:rPr spc="-265" dirty="0"/>
              <a:t> </a:t>
            </a:r>
            <a:r>
              <a:rPr dirty="0"/>
              <a:t>-</a:t>
            </a:r>
            <a:r>
              <a:rPr spc="-265" dirty="0"/>
              <a:t> </a:t>
            </a:r>
            <a:r>
              <a:rPr spc="-25" dirty="0"/>
              <a:t>WTE</a:t>
            </a:r>
          </a:p>
        </p:txBody>
      </p:sp>
      <p:sp>
        <p:nvSpPr>
          <p:cNvPr id="4" name="object 4"/>
          <p:cNvSpPr txBox="1"/>
          <p:nvPr/>
        </p:nvSpPr>
        <p:spPr>
          <a:xfrm>
            <a:off x="1034388" y="9009015"/>
            <a:ext cx="7938770" cy="1005840"/>
          </a:xfrm>
          <a:prstGeom prst="rect">
            <a:avLst/>
          </a:prstGeom>
        </p:spPr>
        <p:txBody>
          <a:bodyPr vert="horz" wrap="square" lIns="0" tIns="11430" rIns="0" bIns="0" rtlCol="0">
            <a:spAutoFit/>
          </a:bodyPr>
          <a:lstStyle/>
          <a:p>
            <a:pPr marL="12700" marR="5080" algn="just">
              <a:lnSpc>
                <a:spcPct val="100000"/>
              </a:lnSpc>
              <a:spcBef>
                <a:spcPts val="90"/>
              </a:spcBef>
            </a:pPr>
            <a:r>
              <a:rPr sz="2150" dirty="0">
                <a:solidFill>
                  <a:srgbClr val="575756"/>
                </a:solidFill>
                <a:latin typeface="Helvetica"/>
                <a:cs typeface="Helvetica"/>
              </a:rPr>
              <a:t>The</a:t>
            </a:r>
            <a:r>
              <a:rPr sz="2150" spc="-65" dirty="0">
                <a:solidFill>
                  <a:srgbClr val="575756"/>
                </a:solidFill>
                <a:latin typeface="Helvetica"/>
                <a:cs typeface="Helvetica"/>
              </a:rPr>
              <a:t> </a:t>
            </a:r>
            <a:r>
              <a:rPr sz="2150" spc="-10" dirty="0">
                <a:solidFill>
                  <a:srgbClr val="575756"/>
                </a:solidFill>
                <a:latin typeface="Helvetica"/>
                <a:cs typeface="Helvetica"/>
              </a:rPr>
              <a:t>introduction</a:t>
            </a:r>
            <a:r>
              <a:rPr sz="2150" spc="-60" dirty="0">
                <a:solidFill>
                  <a:srgbClr val="575756"/>
                </a:solidFill>
                <a:latin typeface="Helvetica"/>
                <a:cs typeface="Helvetica"/>
              </a:rPr>
              <a:t> </a:t>
            </a:r>
            <a:r>
              <a:rPr sz="2150" dirty="0">
                <a:solidFill>
                  <a:srgbClr val="575756"/>
                </a:solidFill>
                <a:latin typeface="Helvetica"/>
                <a:cs typeface="Helvetica"/>
              </a:rPr>
              <a:t>of</a:t>
            </a:r>
            <a:r>
              <a:rPr sz="2150" spc="-60" dirty="0">
                <a:solidFill>
                  <a:srgbClr val="575756"/>
                </a:solidFill>
                <a:latin typeface="Helvetica"/>
                <a:cs typeface="Helvetica"/>
              </a:rPr>
              <a:t> </a:t>
            </a:r>
            <a:r>
              <a:rPr sz="2150" dirty="0">
                <a:solidFill>
                  <a:srgbClr val="575756"/>
                </a:solidFill>
                <a:latin typeface="Helvetica"/>
                <a:cs typeface="Helvetica"/>
              </a:rPr>
              <a:t>the</a:t>
            </a:r>
            <a:r>
              <a:rPr sz="2150" spc="-65" dirty="0">
                <a:solidFill>
                  <a:srgbClr val="575756"/>
                </a:solidFill>
                <a:latin typeface="Helvetica"/>
                <a:cs typeface="Helvetica"/>
              </a:rPr>
              <a:t> </a:t>
            </a:r>
            <a:r>
              <a:rPr sz="2150" dirty="0">
                <a:solidFill>
                  <a:srgbClr val="575756"/>
                </a:solidFill>
                <a:latin typeface="Helvetica"/>
                <a:cs typeface="Helvetica"/>
              </a:rPr>
              <a:t>multi</a:t>
            </a:r>
            <a:r>
              <a:rPr sz="2150" spc="-60" dirty="0">
                <a:solidFill>
                  <a:srgbClr val="575756"/>
                </a:solidFill>
                <a:latin typeface="Helvetica"/>
                <a:cs typeface="Helvetica"/>
              </a:rPr>
              <a:t> </a:t>
            </a:r>
            <a:r>
              <a:rPr sz="2150" dirty="0">
                <a:solidFill>
                  <a:srgbClr val="575756"/>
                </a:solidFill>
                <a:latin typeface="Helvetica"/>
                <a:cs typeface="Helvetica"/>
              </a:rPr>
              <a:t>disciplinary</a:t>
            </a:r>
            <a:r>
              <a:rPr sz="2150" spc="-60" dirty="0">
                <a:solidFill>
                  <a:srgbClr val="575756"/>
                </a:solidFill>
                <a:latin typeface="Helvetica"/>
                <a:cs typeface="Helvetica"/>
              </a:rPr>
              <a:t> </a:t>
            </a:r>
            <a:r>
              <a:rPr sz="2150" dirty="0">
                <a:solidFill>
                  <a:srgbClr val="575756"/>
                </a:solidFill>
                <a:latin typeface="Helvetica"/>
                <a:cs typeface="Helvetica"/>
              </a:rPr>
              <a:t>teams</a:t>
            </a:r>
            <a:r>
              <a:rPr sz="2150" spc="-60" dirty="0">
                <a:solidFill>
                  <a:srgbClr val="575756"/>
                </a:solidFill>
                <a:latin typeface="Helvetica"/>
                <a:cs typeface="Helvetica"/>
              </a:rPr>
              <a:t> </a:t>
            </a:r>
            <a:r>
              <a:rPr sz="2150" dirty="0">
                <a:solidFill>
                  <a:srgbClr val="575756"/>
                </a:solidFill>
                <a:latin typeface="Helvetica"/>
                <a:cs typeface="Helvetica"/>
              </a:rPr>
              <a:t>via</a:t>
            </a:r>
            <a:r>
              <a:rPr sz="2150" spc="-65" dirty="0">
                <a:solidFill>
                  <a:srgbClr val="575756"/>
                </a:solidFill>
                <a:latin typeface="Helvetica"/>
                <a:cs typeface="Helvetica"/>
              </a:rPr>
              <a:t> </a:t>
            </a:r>
            <a:r>
              <a:rPr sz="2150" dirty="0">
                <a:solidFill>
                  <a:srgbClr val="575756"/>
                </a:solidFill>
                <a:latin typeface="Helvetica"/>
                <a:cs typeface="Helvetica"/>
              </a:rPr>
              <a:t>funding</a:t>
            </a:r>
            <a:r>
              <a:rPr sz="2150" spc="-60" dirty="0">
                <a:solidFill>
                  <a:srgbClr val="575756"/>
                </a:solidFill>
                <a:latin typeface="Helvetica"/>
                <a:cs typeface="Helvetica"/>
              </a:rPr>
              <a:t> </a:t>
            </a:r>
            <a:r>
              <a:rPr sz="2150" dirty="0">
                <a:solidFill>
                  <a:srgbClr val="575756"/>
                </a:solidFill>
                <a:latin typeface="Helvetica"/>
                <a:cs typeface="Helvetica"/>
              </a:rPr>
              <a:t>from</a:t>
            </a:r>
            <a:r>
              <a:rPr sz="2150" spc="-60" dirty="0">
                <a:solidFill>
                  <a:srgbClr val="575756"/>
                </a:solidFill>
                <a:latin typeface="Helvetica"/>
                <a:cs typeface="Helvetica"/>
              </a:rPr>
              <a:t> </a:t>
            </a:r>
            <a:r>
              <a:rPr sz="2150" spc="-25" dirty="0">
                <a:solidFill>
                  <a:srgbClr val="575756"/>
                </a:solidFill>
                <a:latin typeface="Helvetica"/>
                <a:cs typeface="Helvetica"/>
              </a:rPr>
              <a:t>of </a:t>
            </a:r>
            <a:r>
              <a:rPr sz="2150" dirty="0">
                <a:solidFill>
                  <a:srgbClr val="575756"/>
                </a:solidFill>
                <a:latin typeface="Helvetica"/>
                <a:cs typeface="Helvetica"/>
              </a:rPr>
              <a:t>the</a:t>
            </a:r>
            <a:r>
              <a:rPr sz="2150" spc="-85" dirty="0">
                <a:solidFill>
                  <a:srgbClr val="575756"/>
                </a:solidFill>
                <a:latin typeface="Helvetica"/>
                <a:cs typeface="Helvetica"/>
              </a:rPr>
              <a:t> </a:t>
            </a:r>
            <a:r>
              <a:rPr sz="2150" dirty="0">
                <a:solidFill>
                  <a:srgbClr val="575756"/>
                </a:solidFill>
                <a:latin typeface="Helvetica"/>
                <a:cs typeface="Helvetica"/>
              </a:rPr>
              <a:t>Primary</a:t>
            </a:r>
            <a:r>
              <a:rPr sz="2150" spc="-85" dirty="0">
                <a:solidFill>
                  <a:srgbClr val="575756"/>
                </a:solidFill>
                <a:latin typeface="Helvetica"/>
                <a:cs typeface="Helvetica"/>
              </a:rPr>
              <a:t> </a:t>
            </a:r>
            <a:r>
              <a:rPr sz="2150" dirty="0">
                <a:solidFill>
                  <a:srgbClr val="575756"/>
                </a:solidFill>
                <a:latin typeface="Helvetica"/>
                <a:cs typeface="Helvetica"/>
              </a:rPr>
              <a:t>Care</a:t>
            </a:r>
            <a:r>
              <a:rPr sz="2150" spc="-80" dirty="0">
                <a:solidFill>
                  <a:srgbClr val="575756"/>
                </a:solidFill>
                <a:latin typeface="Helvetica"/>
                <a:cs typeface="Helvetica"/>
              </a:rPr>
              <a:t> </a:t>
            </a:r>
            <a:r>
              <a:rPr sz="2150" dirty="0">
                <a:solidFill>
                  <a:srgbClr val="575756"/>
                </a:solidFill>
                <a:latin typeface="Helvetica"/>
                <a:cs typeface="Helvetica"/>
              </a:rPr>
              <a:t>Network</a:t>
            </a:r>
            <a:r>
              <a:rPr sz="2150" spc="-85" dirty="0">
                <a:solidFill>
                  <a:srgbClr val="575756"/>
                </a:solidFill>
                <a:latin typeface="Helvetica"/>
                <a:cs typeface="Helvetica"/>
              </a:rPr>
              <a:t> </a:t>
            </a:r>
            <a:r>
              <a:rPr sz="2150" dirty="0">
                <a:solidFill>
                  <a:srgbClr val="575756"/>
                </a:solidFill>
                <a:latin typeface="Helvetica"/>
                <a:cs typeface="Helvetica"/>
              </a:rPr>
              <a:t>Directed</a:t>
            </a:r>
            <a:r>
              <a:rPr sz="2150" spc="-80" dirty="0">
                <a:solidFill>
                  <a:srgbClr val="575756"/>
                </a:solidFill>
                <a:latin typeface="Helvetica"/>
                <a:cs typeface="Helvetica"/>
              </a:rPr>
              <a:t> </a:t>
            </a:r>
            <a:r>
              <a:rPr sz="2150" dirty="0">
                <a:solidFill>
                  <a:srgbClr val="575756"/>
                </a:solidFill>
                <a:latin typeface="Helvetica"/>
                <a:cs typeface="Helvetica"/>
              </a:rPr>
              <a:t>Enhanced</a:t>
            </a:r>
            <a:r>
              <a:rPr sz="2150" spc="-85" dirty="0">
                <a:solidFill>
                  <a:srgbClr val="575756"/>
                </a:solidFill>
                <a:latin typeface="Helvetica"/>
                <a:cs typeface="Helvetica"/>
              </a:rPr>
              <a:t> </a:t>
            </a:r>
            <a:r>
              <a:rPr sz="2150" dirty="0">
                <a:solidFill>
                  <a:srgbClr val="575756"/>
                </a:solidFill>
                <a:latin typeface="Helvetica"/>
                <a:cs typeface="Helvetica"/>
              </a:rPr>
              <a:t>Service</a:t>
            </a:r>
            <a:r>
              <a:rPr sz="2150" spc="-80" dirty="0">
                <a:solidFill>
                  <a:srgbClr val="575756"/>
                </a:solidFill>
                <a:latin typeface="Helvetica"/>
                <a:cs typeface="Helvetica"/>
              </a:rPr>
              <a:t> </a:t>
            </a:r>
            <a:r>
              <a:rPr sz="2150" dirty="0">
                <a:solidFill>
                  <a:srgbClr val="575756"/>
                </a:solidFill>
                <a:latin typeface="Helvetica"/>
                <a:cs typeface="Helvetica"/>
              </a:rPr>
              <a:t>has</a:t>
            </a:r>
            <a:r>
              <a:rPr sz="2150" spc="-85" dirty="0">
                <a:solidFill>
                  <a:srgbClr val="575756"/>
                </a:solidFill>
                <a:latin typeface="Helvetica"/>
                <a:cs typeface="Helvetica"/>
              </a:rPr>
              <a:t> </a:t>
            </a:r>
            <a:r>
              <a:rPr sz="2150" dirty="0">
                <a:solidFill>
                  <a:srgbClr val="575756"/>
                </a:solidFill>
                <a:latin typeface="Helvetica"/>
                <a:cs typeface="Helvetica"/>
              </a:rPr>
              <a:t>seen</a:t>
            </a:r>
            <a:r>
              <a:rPr sz="2150" spc="-80" dirty="0">
                <a:solidFill>
                  <a:srgbClr val="575756"/>
                </a:solidFill>
                <a:latin typeface="Helvetica"/>
                <a:cs typeface="Helvetica"/>
              </a:rPr>
              <a:t> </a:t>
            </a:r>
            <a:r>
              <a:rPr sz="2150" spc="-50" dirty="0">
                <a:solidFill>
                  <a:srgbClr val="575756"/>
                </a:solidFill>
                <a:latin typeface="Helvetica"/>
                <a:cs typeface="Helvetica"/>
              </a:rPr>
              <a:t>a </a:t>
            </a:r>
            <a:r>
              <a:rPr sz="2150" dirty="0">
                <a:solidFill>
                  <a:srgbClr val="575756"/>
                </a:solidFill>
                <a:latin typeface="Helvetica"/>
                <a:cs typeface="Helvetica"/>
              </a:rPr>
              <a:t>significant</a:t>
            </a:r>
            <a:r>
              <a:rPr sz="2150" spc="-55" dirty="0">
                <a:solidFill>
                  <a:srgbClr val="575756"/>
                </a:solidFill>
                <a:latin typeface="Helvetica"/>
                <a:cs typeface="Helvetica"/>
              </a:rPr>
              <a:t> </a:t>
            </a:r>
            <a:r>
              <a:rPr sz="2150" dirty="0">
                <a:solidFill>
                  <a:srgbClr val="575756"/>
                </a:solidFill>
                <a:latin typeface="Helvetica"/>
                <a:cs typeface="Helvetica"/>
              </a:rPr>
              <a:t>shift</a:t>
            </a:r>
            <a:r>
              <a:rPr sz="2150" spc="-50" dirty="0">
                <a:solidFill>
                  <a:srgbClr val="575756"/>
                </a:solidFill>
                <a:latin typeface="Helvetica"/>
                <a:cs typeface="Helvetica"/>
              </a:rPr>
              <a:t> </a:t>
            </a:r>
            <a:r>
              <a:rPr sz="2150" dirty="0">
                <a:solidFill>
                  <a:srgbClr val="575756"/>
                </a:solidFill>
                <a:latin typeface="Helvetica"/>
                <a:cs typeface="Helvetica"/>
              </a:rPr>
              <a:t>in</a:t>
            </a:r>
            <a:r>
              <a:rPr sz="2150" spc="-50" dirty="0">
                <a:solidFill>
                  <a:srgbClr val="575756"/>
                </a:solidFill>
                <a:latin typeface="Helvetica"/>
                <a:cs typeface="Helvetica"/>
              </a:rPr>
              <a:t> </a:t>
            </a:r>
            <a:r>
              <a:rPr sz="2150" dirty="0">
                <a:solidFill>
                  <a:srgbClr val="575756"/>
                </a:solidFill>
                <a:latin typeface="Helvetica"/>
                <a:cs typeface="Helvetica"/>
              </a:rPr>
              <a:t>the</a:t>
            </a:r>
            <a:r>
              <a:rPr sz="2150" spc="-50" dirty="0">
                <a:solidFill>
                  <a:srgbClr val="575756"/>
                </a:solidFill>
                <a:latin typeface="Helvetica"/>
                <a:cs typeface="Helvetica"/>
              </a:rPr>
              <a:t> </a:t>
            </a:r>
            <a:r>
              <a:rPr sz="2150" dirty="0">
                <a:solidFill>
                  <a:srgbClr val="575756"/>
                </a:solidFill>
                <a:latin typeface="Helvetica"/>
                <a:cs typeface="Helvetica"/>
              </a:rPr>
              <a:t>mix</a:t>
            </a:r>
            <a:r>
              <a:rPr sz="2150" spc="-50" dirty="0">
                <a:solidFill>
                  <a:srgbClr val="575756"/>
                </a:solidFill>
                <a:latin typeface="Helvetica"/>
                <a:cs typeface="Helvetica"/>
              </a:rPr>
              <a:t> </a:t>
            </a:r>
            <a:r>
              <a:rPr sz="2150" dirty="0">
                <a:solidFill>
                  <a:srgbClr val="575756"/>
                </a:solidFill>
                <a:latin typeface="Helvetica"/>
                <a:cs typeface="Helvetica"/>
              </a:rPr>
              <a:t>of</a:t>
            </a:r>
            <a:r>
              <a:rPr sz="2150" spc="-50" dirty="0">
                <a:solidFill>
                  <a:srgbClr val="575756"/>
                </a:solidFill>
                <a:latin typeface="Helvetica"/>
                <a:cs typeface="Helvetica"/>
              </a:rPr>
              <a:t> </a:t>
            </a:r>
            <a:r>
              <a:rPr sz="2150" spc="-10" dirty="0">
                <a:solidFill>
                  <a:srgbClr val="575756"/>
                </a:solidFill>
                <a:latin typeface="Helvetica"/>
                <a:cs typeface="Helvetica"/>
              </a:rPr>
              <a:t>people/skill</a:t>
            </a:r>
            <a:r>
              <a:rPr sz="2150" spc="-50" dirty="0">
                <a:solidFill>
                  <a:srgbClr val="575756"/>
                </a:solidFill>
                <a:latin typeface="Helvetica"/>
                <a:cs typeface="Helvetica"/>
              </a:rPr>
              <a:t> </a:t>
            </a:r>
            <a:r>
              <a:rPr sz="2150" dirty="0">
                <a:solidFill>
                  <a:srgbClr val="575756"/>
                </a:solidFill>
                <a:latin typeface="Helvetica"/>
                <a:cs typeface="Helvetica"/>
              </a:rPr>
              <a:t>sets</a:t>
            </a:r>
            <a:r>
              <a:rPr sz="2150" spc="-50" dirty="0">
                <a:solidFill>
                  <a:srgbClr val="575756"/>
                </a:solidFill>
                <a:latin typeface="Helvetica"/>
                <a:cs typeface="Helvetica"/>
              </a:rPr>
              <a:t> </a:t>
            </a:r>
            <a:r>
              <a:rPr sz="2150" dirty="0">
                <a:solidFill>
                  <a:srgbClr val="575756"/>
                </a:solidFill>
                <a:latin typeface="Helvetica"/>
                <a:cs typeface="Helvetica"/>
              </a:rPr>
              <a:t>in</a:t>
            </a:r>
            <a:r>
              <a:rPr sz="2150" spc="-50" dirty="0">
                <a:solidFill>
                  <a:srgbClr val="575756"/>
                </a:solidFill>
                <a:latin typeface="Helvetica"/>
                <a:cs typeface="Helvetica"/>
              </a:rPr>
              <a:t> </a:t>
            </a:r>
            <a:r>
              <a:rPr sz="2150" dirty="0">
                <a:solidFill>
                  <a:srgbClr val="575756"/>
                </a:solidFill>
                <a:latin typeface="Helvetica"/>
                <a:cs typeface="Helvetica"/>
              </a:rPr>
              <a:t>general</a:t>
            </a:r>
            <a:r>
              <a:rPr sz="2150" spc="-50" dirty="0">
                <a:solidFill>
                  <a:srgbClr val="575756"/>
                </a:solidFill>
                <a:latin typeface="Helvetica"/>
                <a:cs typeface="Helvetica"/>
              </a:rPr>
              <a:t> </a:t>
            </a:r>
            <a:r>
              <a:rPr sz="2150" spc="-10" dirty="0">
                <a:solidFill>
                  <a:srgbClr val="575756"/>
                </a:solidFill>
                <a:latin typeface="Helvetica"/>
                <a:cs typeface="Helvetica"/>
              </a:rPr>
              <a:t>practice.</a:t>
            </a:r>
            <a:endParaRPr sz="2150">
              <a:latin typeface="Helvetica"/>
              <a:cs typeface="Helvetica"/>
            </a:endParaRPr>
          </a:p>
        </p:txBody>
      </p:sp>
      <p:sp>
        <p:nvSpPr>
          <p:cNvPr id="5" name="object 5"/>
          <p:cNvSpPr txBox="1"/>
          <p:nvPr/>
        </p:nvSpPr>
        <p:spPr>
          <a:xfrm>
            <a:off x="1047088" y="8209174"/>
            <a:ext cx="7914640" cy="539750"/>
          </a:xfrm>
          <a:prstGeom prst="rect">
            <a:avLst/>
          </a:prstGeom>
          <a:solidFill>
            <a:srgbClr val="50B796"/>
          </a:solidFill>
        </p:spPr>
        <p:txBody>
          <a:bodyPr vert="horz" wrap="square" lIns="0" tIns="90805" rIns="0" bIns="0" rtlCol="0">
            <a:spAutoFit/>
          </a:bodyPr>
          <a:lstStyle/>
          <a:p>
            <a:pPr marL="167005">
              <a:lnSpc>
                <a:spcPct val="100000"/>
              </a:lnSpc>
              <a:spcBef>
                <a:spcPts val="715"/>
              </a:spcBef>
            </a:pPr>
            <a:r>
              <a:rPr sz="2150" b="1" dirty="0">
                <a:solidFill>
                  <a:srgbClr val="FFFFFF"/>
                </a:solidFill>
                <a:latin typeface="Helvetica"/>
                <a:cs typeface="Helvetica"/>
              </a:rPr>
              <a:t>Headcount</a:t>
            </a:r>
            <a:r>
              <a:rPr sz="2150" b="1" spc="-70" dirty="0">
                <a:solidFill>
                  <a:srgbClr val="FFFFFF"/>
                </a:solidFill>
                <a:latin typeface="Helvetica"/>
                <a:cs typeface="Helvetica"/>
              </a:rPr>
              <a:t> </a:t>
            </a:r>
            <a:r>
              <a:rPr sz="2150" b="1" dirty="0">
                <a:solidFill>
                  <a:srgbClr val="FFFFFF"/>
                </a:solidFill>
                <a:latin typeface="Helvetica"/>
                <a:cs typeface="Helvetica"/>
              </a:rPr>
              <a:t>estimated</a:t>
            </a:r>
            <a:r>
              <a:rPr sz="2150" b="1" spc="-70" dirty="0">
                <a:solidFill>
                  <a:srgbClr val="FFFFFF"/>
                </a:solidFill>
                <a:latin typeface="Helvetica"/>
                <a:cs typeface="Helvetica"/>
              </a:rPr>
              <a:t> </a:t>
            </a:r>
            <a:r>
              <a:rPr sz="2150" b="1" dirty="0">
                <a:solidFill>
                  <a:srgbClr val="FFFFFF"/>
                </a:solidFill>
                <a:latin typeface="Helvetica"/>
                <a:cs typeface="Helvetica"/>
              </a:rPr>
              <a:t>to</a:t>
            </a:r>
            <a:r>
              <a:rPr sz="2150" b="1" spc="-70" dirty="0">
                <a:solidFill>
                  <a:srgbClr val="FFFFFF"/>
                </a:solidFill>
                <a:latin typeface="Helvetica"/>
                <a:cs typeface="Helvetica"/>
              </a:rPr>
              <a:t> </a:t>
            </a:r>
            <a:r>
              <a:rPr sz="2150" b="1" dirty="0">
                <a:solidFill>
                  <a:srgbClr val="FFFFFF"/>
                </a:solidFill>
                <a:latin typeface="Helvetica"/>
                <a:cs typeface="Helvetica"/>
              </a:rPr>
              <a:t>be</a:t>
            </a:r>
            <a:r>
              <a:rPr sz="2150" b="1" spc="-70" dirty="0">
                <a:solidFill>
                  <a:srgbClr val="FFFFFF"/>
                </a:solidFill>
                <a:latin typeface="Helvetica"/>
                <a:cs typeface="Helvetica"/>
              </a:rPr>
              <a:t> </a:t>
            </a:r>
            <a:r>
              <a:rPr sz="2150" b="1" dirty="0">
                <a:solidFill>
                  <a:srgbClr val="FFFFFF"/>
                </a:solidFill>
                <a:latin typeface="Helvetica"/>
                <a:cs typeface="Helvetica"/>
              </a:rPr>
              <a:t>between</a:t>
            </a:r>
            <a:r>
              <a:rPr sz="2150" b="1" spc="-70" dirty="0">
                <a:solidFill>
                  <a:srgbClr val="FFFFFF"/>
                </a:solidFill>
                <a:latin typeface="Helvetica"/>
                <a:cs typeface="Helvetica"/>
              </a:rPr>
              <a:t> </a:t>
            </a:r>
            <a:r>
              <a:rPr sz="2150" b="1" dirty="0">
                <a:solidFill>
                  <a:srgbClr val="FFFFFF"/>
                </a:solidFill>
                <a:latin typeface="Helvetica"/>
                <a:cs typeface="Helvetica"/>
              </a:rPr>
              <a:t>3400</a:t>
            </a:r>
            <a:r>
              <a:rPr sz="2150" b="1" spc="-70" dirty="0">
                <a:solidFill>
                  <a:srgbClr val="FFFFFF"/>
                </a:solidFill>
                <a:latin typeface="Helvetica"/>
                <a:cs typeface="Helvetica"/>
              </a:rPr>
              <a:t> </a:t>
            </a:r>
            <a:r>
              <a:rPr sz="2150" b="1" dirty="0">
                <a:solidFill>
                  <a:srgbClr val="FFFFFF"/>
                </a:solidFill>
                <a:latin typeface="Helvetica"/>
                <a:cs typeface="Helvetica"/>
              </a:rPr>
              <a:t>and</a:t>
            </a:r>
            <a:r>
              <a:rPr sz="2150" b="1" spc="-65" dirty="0">
                <a:solidFill>
                  <a:srgbClr val="FFFFFF"/>
                </a:solidFill>
                <a:latin typeface="Helvetica"/>
                <a:cs typeface="Helvetica"/>
              </a:rPr>
              <a:t> </a:t>
            </a:r>
            <a:r>
              <a:rPr sz="2150" b="1" spc="-20" dirty="0">
                <a:solidFill>
                  <a:srgbClr val="FFFFFF"/>
                </a:solidFill>
                <a:latin typeface="Helvetica"/>
                <a:cs typeface="Helvetica"/>
              </a:rPr>
              <a:t>3600</a:t>
            </a:r>
            <a:endParaRPr sz="2150">
              <a:latin typeface="Helvetica"/>
              <a:cs typeface="Helvetica"/>
            </a:endParaRPr>
          </a:p>
        </p:txBody>
      </p:sp>
      <p:pic>
        <p:nvPicPr>
          <p:cNvPr id="6" name="object 6"/>
          <p:cNvPicPr/>
          <p:nvPr/>
        </p:nvPicPr>
        <p:blipFill>
          <a:blip r:embed="rId2" cstate="print"/>
          <a:stretch>
            <a:fillRect/>
          </a:stretch>
        </p:blipFill>
        <p:spPr>
          <a:xfrm>
            <a:off x="10226999" y="9510047"/>
            <a:ext cx="80495" cy="119902"/>
          </a:xfrm>
          <a:prstGeom prst="rect">
            <a:avLst/>
          </a:prstGeom>
        </p:spPr>
      </p:pic>
      <p:pic>
        <p:nvPicPr>
          <p:cNvPr id="7" name="object 7"/>
          <p:cNvPicPr/>
          <p:nvPr/>
        </p:nvPicPr>
        <p:blipFill>
          <a:blip r:embed="rId3" cstate="print"/>
          <a:stretch>
            <a:fillRect/>
          </a:stretch>
        </p:blipFill>
        <p:spPr>
          <a:xfrm>
            <a:off x="10134124" y="8173056"/>
            <a:ext cx="173370" cy="120316"/>
          </a:xfrm>
          <a:prstGeom prst="rect">
            <a:avLst/>
          </a:prstGeom>
        </p:spPr>
      </p:pic>
      <p:pic>
        <p:nvPicPr>
          <p:cNvPr id="8" name="object 8"/>
          <p:cNvPicPr/>
          <p:nvPr/>
        </p:nvPicPr>
        <p:blipFill>
          <a:blip r:embed="rId4" cstate="print"/>
          <a:stretch>
            <a:fillRect/>
          </a:stretch>
        </p:blipFill>
        <p:spPr>
          <a:xfrm>
            <a:off x="10133145" y="6836551"/>
            <a:ext cx="174349" cy="120238"/>
          </a:xfrm>
          <a:prstGeom prst="rect">
            <a:avLst/>
          </a:prstGeom>
        </p:spPr>
      </p:pic>
      <p:pic>
        <p:nvPicPr>
          <p:cNvPr id="9" name="object 9"/>
          <p:cNvPicPr/>
          <p:nvPr/>
        </p:nvPicPr>
        <p:blipFill>
          <a:blip r:embed="rId5" cstate="print"/>
          <a:stretch>
            <a:fillRect/>
          </a:stretch>
        </p:blipFill>
        <p:spPr>
          <a:xfrm>
            <a:off x="10135202" y="5499814"/>
            <a:ext cx="172292" cy="120394"/>
          </a:xfrm>
          <a:prstGeom prst="rect">
            <a:avLst/>
          </a:prstGeom>
        </p:spPr>
      </p:pic>
      <p:pic>
        <p:nvPicPr>
          <p:cNvPr id="10" name="object 10"/>
          <p:cNvPicPr/>
          <p:nvPr/>
        </p:nvPicPr>
        <p:blipFill>
          <a:blip r:embed="rId6" cstate="print"/>
          <a:stretch>
            <a:fillRect/>
          </a:stretch>
        </p:blipFill>
        <p:spPr>
          <a:xfrm>
            <a:off x="10134290" y="4163395"/>
            <a:ext cx="173204" cy="120383"/>
          </a:xfrm>
          <a:prstGeom prst="rect">
            <a:avLst/>
          </a:prstGeom>
        </p:spPr>
      </p:pic>
      <p:grpSp>
        <p:nvGrpSpPr>
          <p:cNvPr id="11" name="object 11"/>
          <p:cNvGrpSpPr/>
          <p:nvPr/>
        </p:nvGrpSpPr>
        <p:grpSpPr>
          <a:xfrm>
            <a:off x="10052050" y="2827144"/>
            <a:ext cx="255904" cy="120014"/>
            <a:chOff x="10052050" y="2827144"/>
            <a:chExt cx="255904" cy="120014"/>
          </a:xfrm>
        </p:grpSpPr>
        <p:sp>
          <p:nvSpPr>
            <p:cNvPr id="12" name="object 12"/>
            <p:cNvSpPr/>
            <p:nvPr/>
          </p:nvSpPr>
          <p:spPr>
            <a:xfrm>
              <a:off x="10052050" y="2827629"/>
              <a:ext cx="43180" cy="116839"/>
            </a:xfrm>
            <a:custGeom>
              <a:avLst/>
              <a:gdLst/>
              <a:ahLst/>
              <a:cxnLst/>
              <a:rect l="l" t="t" r="r" b="b"/>
              <a:pathLst>
                <a:path w="43179" h="116839">
                  <a:moveTo>
                    <a:pt x="43108" y="0"/>
                  </a:moveTo>
                  <a:lnTo>
                    <a:pt x="31538" y="0"/>
                  </a:lnTo>
                  <a:lnTo>
                    <a:pt x="29475" y="9015"/>
                  </a:lnTo>
                  <a:lnTo>
                    <a:pt x="26355" y="14743"/>
                  </a:lnTo>
                  <a:lnTo>
                    <a:pt x="17978" y="19570"/>
                  </a:lnTo>
                  <a:lnTo>
                    <a:pt x="10596" y="21297"/>
                  </a:lnTo>
                  <a:lnTo>
                    <a:pt x="0" y="22334"/>
                  </a:lnTo>
                  <a:lnTo>
                    <a:pt x="0" y="33580"/>
                  </a:lnTo>
                  <a:lnTo>
                    <a:pt x="27465" y="33580"/>
                  </a:lnTo>
                  <a:lnTo>
                    <a:pt x="27465" y="116226"/>
                  </a:lnTo>
                  <a:lnTo>
                    <a:pt x="43108" y="116226"/>
                  </a:lnTo>
                  <a:lnTo>
                    <a:pt x="43108" y="0"/>
                  </a:lnTo>
                  <a:close/>
                </a:path>
              </a:pathLst>
            </a:custGeom>
            <a:solidFill>
              <a:srgbClr val="5E5D5E"/>
            </a:solidFill>
          </p:spPr>
          <p:txBody>
            <a:bodyPr wrap="square" lIns="0" tIns="0" rIns="0" bIns="0" rtlCol="0"/>
            <a:lstStyle/>
            <a:p>
              <a:endParaRPr/>
            </a:p>
          </p:txBody>
        </p:sp>
        <p:pic>
          <p:nvPicPr>
            <p:cNvPr id="13" name="object 13"/>
            <p:cNvPicPr/>
            <p:nvPr/>
          </p:nvPicPr>
          <p:blipFill>
            <a:blip r:embed="rId7" cstate="print"/>
            <a:stretch>
              <a:fillRect/>
            </a:stretch>
          </p:blipFill>
          <p:spPr>
            <a:xfrm>
              <a:off x="10134156" y="2827144"/>
              <a:ext cx="173338" cy="119902"/>
            </a:xfrm>
            <a:prstGeom prst="rect">
              <a:avLst/>
            </a:prstGeom>
          </p:spPr>
        </p:pic>
      </p:grpSp>
      <p:grpSp>
        <p:nvGrpSpPr>
          <p:cNvPr id="14" name="object 14"/>
          <p:cNvGrpSpPr/>
          <p:nvPr/>
        </p:nvGrpSpPr>
        <p:grpSpPr>
          <a:xfrm>
            <a:off x="10450896" y="2886613"/>
            <a:ext cx="5328920" cy="6695440"/>
            <a:chOff x="10450896" y="2886613"/>
            <a:chExt cx="5328920" cy="6695440"/>
          </a:xfrm>
        </p:grpSpPr>
        <p:sp>
          <p:nvSpPr>
            <p:cNvPr id="15" name="object 15"/>
            <p:cNvSpPr/>
            <p:nvPr/>
          </p:nvSpPr>
          <p:spPr>
            <a:xfrm>
              <a:off x="10450893" y="2886614"/>
              <a:ext cx="5328920" cy="5351780"/>
            </a:xfrm>
            <a:custGeom>
              <a:avLst/>
              <a:gdLst/>
              <a:ahLst/>
              <a:cxnLst/>
              <a:rect l="l" t="t" r="r" b="b"/>
              <a:pathLst>
                <a:path w="5328919" h="5351780">
                  <a:moveTo>
                    <a:pt x="483692" y="5346331"/>
                  </a:moveTo>
                  <a:lnTo>
                    <a:pt x="0" y="5346331"/>
                  </a:lnTo>
                  <a:lnTo>
                    <a:pt x="0" y="5351272"/>
                  </a:lnTo>
                  <a:lnTo>
                    <a:pt x="483692" y="5351272"/>
                  </a:lnTo>
                  <a:lnTo>
                    <a:pt x="483692" y="5346331"/>
                  </a:lnTo>
                  <a:close/>
                </a:path>
                <a:path w="5328919" h="5351780">
                  <a:moveTo>
                    <a:pt x="483692" y="4009758"/>
                  </a:moveTo>
                  <a:lnTo>
                    <a:pt x="0" y="4009758"/>
                  </a:lnTo>
                  <a:lnTo>
                    <a:pt x="0" y="4014686"/>
                  </a:lnTo>
                  <a:lnTo>
                    <a:pt x="483692" y="4014686"/>
                  </a:lnTo>
                  <a:lnTo>
                    <a:pt x="483692" y="4009758"/>
                  </a:lnTo>
                  <a:close/>
                </a:path>
                <a:path w="5328919" h="5351780">
                  <a:moveTo>
                    <a:pt x="483692" y="2673172"/>
                  </a:moveTo>
                  <a:lnTo>
                    <a:pt x="0" y="2673172"/>
                  </a:lnTo>
                  <a:lnTo>
                    <a:pt x="0" y="2678099"/>
                  </a:lnTo>
                  <a:lnTo>
                    <a:pt x="483692" y="2678099"/>
                  </a:lnTo>
                  <a:lnTo>
                    <a:pt x="483692" y="2673172"/>
                  </a:lnTo>
                  <a:close/>
                </a:path>
                <a:path w="5328919" h="5351780">
                  <a:moveTo>
                    <a:pt x="483692" y="1336598"/>
                  </a:moveTo>
                  <a:lnTo>
                    <a:pt x="0" y="1336598"/>
                  </a:lnTo>
                  <a:lnTo>
                    <a:pt x="0" y="1341526"/>
                  </a:lnTo>
                  <a:lnTo>
                    <a:pt x="483692" y="1341526"/>
                  </a:lnTo>
                  <a:lnTo>
                    <a:pt x="483692" y="1336598"/>
                  </a:lnTo>
                  <a:close/>
                </a:path>
                <a:path w="5328919" h="5351780">
                  <a:moveTo>
                    <a:pt x="2910763" y="5346331"/>
                  </a:moveTo>
                  <a:lnTo>
                    <a:pt x="2250148" y="5346331"/>
                  </a:lnTo>
                  <a:lnTo>
                    <a:pt x="2250148" y="5351272"/>
                  </a:lnTo>
                  <a:lnTo>
                    <a:pt x="2910763" y="5351272"/>
                  </a:lnTo>
                  <a:lnTo>
                    <a:pt x="2910763" y="5346331"/>
                  </a:lnTo>
                  <a:close/>
                </a:path>
                <a:path w="5328919" h="5351780">
                  <a:moveTo>
                    <a:pt x="2910763" y="4009758"/>
                  </a:moveTo>
                  <a:lnTo>
                    <a:pt x="2250148" y="4009758"/>
                  </a:lnTo>
                  <a:lnTo>
                    <a:pt x="2250148" y="4014686"/>
                  </a:lnTo>
                  <a:lnTo>
                    <a:pt x="2910763" y="4014686"/>
                  </a:lnTo>
                  <a:lnTo>
                    <a:pt x="2910763" y="4009758"/>
                  </a:lnTo>
                  <a:close/>
                </a:path>
                <a:path w="5328919" h="5351780">
                  <a:moveTo>
                    <a:pt x="2910763" y="2673172"/>
                  </a:moveTo>
                  <a:lnTo>
                    <a:pt x="2250148" y="2673172"/>
                  </a:lnTo>
                  <a:lnTo>
                    <a:pt x="2250148" y="2678099"/>
                  </a:lnTo>
                  <a:lnTo>
                    <a:pt x="2910763" y="2678099"/>
                  </a:lnTo>
                  <a:lnTo>
                    <a:pt x="2910763" y="2673172"/>
                  </a:lnTo>
                  <a:close/>
                </a:path>
                <a:path w="5328919" h="5351780">
                  <a:moveTo>
                    <a:pt x="2910763" y="1336598"/>
                  </a:moveTo>
                  <a:lnTo>
                    <a:pt x="2250148" y="1336598"/>
                  </a:lnTo>
                  <a:lnTo>
                    <a:pt x="2250148" y="1341526"/>
                  </a:lnTo>
                  <a:lnTo>
                    <a:pt x="2910763" y="1341526"/>
                  </a:lnTo>
                  <a:lnTo>
                    <a:pt x="2910763" y="1336598"/>
                  </a:lnTo>
                  <a:close/>
                </a:path>
                <a:path w="5328919" h="5351780">
                  <a:moveTo>
                    <a:pt x="5328729" y="5346331"/>
                  </a:moveTo>
                  <a:lnTo>
                    <a:pt x="4677232" y="5346331"/>
                  </a:lnTo>
                  <a:lnTo>
                    <a:pt x="4677232" y="5351272"/>
                  </a:lnTo>
                  <a:lnTo>
                    <a:pt x="5328729" y="5351272"/>
                  </a:lnTo>
                  <a:lnTo>
                    <a:pt x="5328729" y="5346331"/>
                  </a:lnTo>
                  <a:close/>
                </a:path>
                <a:path w="5328919" h="5351780">
                  <a:moveTo>
                    <a:pt x="5328729" y="4009758"/>
                  </a:moveTo>
                  <a:lnTo>
                    <a:pt x="4677232" y="4009758"/>
                  </a:lnTo>
                  <a:lnTo>
                    <a:pt x="4677232" y="4014686"/>
                  </a:lnTo>
                  <a:lnTo>
                    <a:pt x="5328729" y="4014686"/>
                  </a:lnTo>
                  <a:lnTo>
                    <a:pt x="5328729" y="4009758"/>
                  </a:lnTo>
                  <a:close/>
                </a:path>
                <a:path w="5328919" h="5351780">
                  <a:moveTo>
                    <a:pt x="5328729" y="2673172"/>
                  </a:moveTo>
                  <a:lnTo>
                    <a:pt x="4677232" y="2673172"/>
                  </a:lnTo>
                  <a:lnTo>
                    <a:pt x="4677232" y="2678099"/>
                  </a:lnTo>
                  <a:lnTo>
                    <a:pt x="5328729" y="2678099"/>
                  </a:lnTo>
                  <a:lnTo>
                    <a:pt x="5328729" y="2673172"/>
                  </a:lnTo>
                  <a:close/>
                </a:path>
                <a:path w="5328919" h="5351780">
                  <a:moveTo>
                    <a:pt x="5328729" y="1336598"/>
                  </a:moveTo>
                  <a:lnTo>
                    <a:pt x="4677232" y="1336598"/>
                  </a:lnTo>
                  <a:lnTo>
                    <a:pt x="4677232" y="1341526"/>
                  </a:lnTo>
                  <a:lnTo>
                    <a:pt x="5328729" y="1341526"/>
                  </a:lnTo>
                  <a:lnTo>
                    <a:pt x="5328729" y="1336598"/>
                  </a:lnTo>
                  <a:close/>
                </a:path>
                <a:path w="5328919" h="5351780">
                  <a:moveTo>
                    <a:pt x="5328729" y="0"/>
                  </a:moveTo>
                  <a:lnTo>
                    <a:pt x="0" y="0"/>
                  </a:lnTo>
                  <a:lnTo>
                    <a:pt x="0" y="4940"/>
                  </a:lnTo>
                  <a:lnTo>
                    <a:pt x="5328729" y="4940"/>
                  </a:lnTo>
                  <a:lnTo>
                    <a:pt x="5328729" y="0"/>
                  </a:lnTo>
                  <a:close/>
                </a:path>
              </a:pathLst>
            </a:custGeom>
            <a:solidFill>
              <a:srgbClr val="B1B0B3"/>
            </a:solidFill>
          </p:spPr>
          <p:txBody>
            <a:bodyPr wrap="square" lIns="0" tIns="0" rIns="0" bIns="0" rtlCol="0"/>
            <a:lstStyle/>
            <a:p>
              <a:endParaRPr/>
            </a:p>
          </p:txBody>
        </p:sp>
        <p:sp>
          <p:nvSpPr>
            <p:cNvPr id="16" name="object 16"/>
            <p:cNvSpPr/>
            <p:nvPr/>
          </p:nvSpPr>
          <p:spPr>
            <a:xfrm>
              <a:off x="10934588" y="2889095"/>
              <a:ext cx="1766570" cy="3342004"/>
            </a:xfrm>
            <a:custGeom>
              <a:avLst/>
              <a:gdLst/>
              <a:ahLst/>
              <a:cxnLst/>
              <a:rect l="l" t="t" r="r" b="b"/>
              <a:pathLst>
                <a:path w="1766570" h="3342004">
                  <a:moveTo>
                    <a:pt x="1766459" y="0"/>
                  </a:moveTo>
                  <a:lnTo>
                    <a:pt x="0" y="0"/>
                  </a:lnTo>
                  <a:lnTo>
                    <a:pt x="0" y="3341447"/>
                  </a:lnTo>
                  <a:lnTo>
                    <a:pt x="1766459" y="3341447"/>
                  </a:lnTo>
                  <a:lnTo>
                    <a:pt x="1766459" y="0"/>
                  </a:lnTo>
                  <a:close/>
                </a:path>
              </a:pathLst>
            </a:custGeom>
            <a:solidFill>
              <a:srgbClr val="306DB5"/>
            </a:solidFill>
          </p:spPr>
          <p:txBody>
            <a:bodyPr wrap="square" lIns="0" tIns="0" rIns="0" bIns="0" rtlCol="0"/>
            <a:lstStyle/>
            <a:p>
              <a:endParaRPr/>
            </a:p>
          </p:txBody>
        </p:sp>
        <p:sp>
          <p:nvSpPr>
            <p:cNvPr id="17" name="object 17"/>
            <p:cNvSpPr/>
            <p:nvPr/>
          </p:nvSpPr>
          <p:spPr>
            <a:xfrm>
              <a:off x="10934588" y="6230543"/>
              <a:ext cx="1766570" cy="467995"/>
            </a:xfrm>
            <a:custGeom>
              <a:avLst/>
              <a:gdLst/>
              <a:ahLst/>
              <a:cxnLst/>
              <a:rect l="l" t="t" r="r" b="b"/>
              <a:pathLst>
                <a:path w="1766570" h="467995">
                  <a:moveTo>
                    <a:pt x="1766459" y="0"/>
                  </a:moveTo>
                  <a:lnTo>
                    <a:pt x="0" y="0"/>
                  </a:lnTo>
                  <a:lnTo>
                    <a:pt x="0" y="467807"/>
                  </a:lnTo>
                  <a:lnTo>
                    <a:pt x="1766459" y="467807"/>
                  </a:lnTo>
                  <a:lnTo>
                    <a:pt x="1766459" y="0"/>
                  </a:lnTo>
                  <a:close/>
                </a:path>
              </a:pathLst>
            </a:custGeom>
            <a:solidFill>
              <a:srgbClr val="13A7D8"/>
            </a:solidFill>
          </p:spPr>
          <p:txBody>
            <a:bodyPr wrap="square" lIns="0" tIns="0" rIns="0" bIns="0" rtlCol="0"/>
            <a:lstStyle/>
            <a:p>
              <a:endParaRPr/>
            </a:p>
          </p:txBody>
        </p:sp>
        <p:sp>
          <p:nvSpPr>
            <p:cNvPr id="18" name="object 18"/>
            <p:cNvSpPr/>
            <p:nvPr/>
          </p:nvSpPr>
          <p:spPr>
            <a:xfrm>
              <a:off x="10934588" y="6698351"/>
              <a:ext cx="1766570" cy="802005"/>
            </a:xfrm>
            <a:custGeom>
              <a:avLst/>
              <a:gdLst/>
              <a:ahLst/>
              <a:cxnLst/>
              <a:rect l="l" t="t" r="r" b="b"/>
              <a:pathLst>
                <a:path w="1766570" h="802004">
                  <a:moveTo>
                    <a:pt x="1766459" y="0"/>
                  </a:moveTo>
                  <a:lnTo>
                    <a:pt x="0" y="0"/>
                  </a:lnTo>
                  <a:lnTo>
                    <a:pt x="0" y="801944"/>
                  </a:lnTo>
                  <a:lnTo>
                    <a:pt x="1766459" y="801944"/>
                  </a:lnTo>
                  <a:lnTo>
                    <a:pt x="1766459" y="0"/>
                  </a:lnTo>
                  <a:close/>
                </a:path>
              </a:pathLst>
            </a:custGeom>
            <a:solidFill>
              <a:srgbClr val="4EB193"/>
            </a:solidFill>
          </p:spPr>
          <p:txBody>
            <a:bodyPr wrap="square" lIns="0" tIns="0" rIns="0" bIns="0" rtlCol="0"/>
            <a:lstStyle/>
            <a:p>
              <a:endParaRPr/>
            </a:p>
          </p:txBody>
        </p:sp>
        <p:sp>
          <p:nvSpPr>
            <p:cNvPr id="19" name="object 19"/>
            <p:cNvSpPr/>
            <p:nvPr/>
          </p:nvSpPr>
          <p:spPr>
            <a:xfrm>
              <a:off x="10934588" y="7500295"/>
              <a:ext cx="1766570" cy="2072005"/>
            </a:xfrm>
            <a:custGeom>
              <a:avLst/>
              <a:gdLst/>
              <a:ahLst/>
              <a:cxnLst/>
              <a:rect l="l" t="t" r="r" b="b"/>
              <a:pathLst>
                <a:path w="1766570" h="2072004">
                  <a:moveTo>
                    <a:pt x="1766459" y="0"/>
                  </a:moveTo>
                  <a:lnTo>
                    <a:pt x="0" y="0"/>
                  </a:lnTo>
                  <a:lnTo>
                    <a:pt x="0" y="2071696"/>
                  </a:lnTo>
                  <a:lnTo>
                    <a:pt x="1766459" y="2071696"/>
                  </a:lnTo>
                  <a:lnTo>
                    <a:pt x="1766459" y="0"/>
                  </a:lnTo>
                  <a:close/>
                </a:path>
              </a:pathLst>
            </a:custGeom>
            <a:solidFill>
              <a:srgbClr val="BD0E79"/>
            </a:solidFill>
          </p:spPr>
          <p:txBody>
            <a:bodyPr wrap="square" lIns="0" tIns="0" rIns="0" bIns="0" rtlCol="0"/>
            <a:lstStyle/>
            <a:p>
              <a:endParaRPr/>
            </a:p>
          </p:txBody>
        </p:sp>
        <p:sp>
          <p:nvSpPr>
            <p:cNvPr id="20" name="object 20"/>
            <p:cNvSpPr/>
            <p:nvPr/>
          </p:nvSpPr>
          <p:spPr>
            <a:xfrm>
              <a:off x="13361666" y="2889095"/>
              <a:ext cx="1766570" cy="2740025"/>
            </a:xfrm>
            <a:custGeom>
              <a:avLst/>
              <a:gdLst/>
              <a:ahLst/>
              <a:cxnLst/>
              <a:rect l="l" t="t" r="r" b="b"/>
              <a:pathLst>
                <a:path w="1766569" h="2740025">
                  <a:moveTo>
                    <a:pt x="1766459" y="0"/>
                  </a:moveTo>
                  <a:lnTo>
                    <a:pt x="0" y="0"/>
                  </a:lnTo>
                  <a:lnTo>
                    <a:pt x="0" y="2739989"/>
                  </a:lnTo>
                  <a:lnTo>
                    <a:pt x="1766459" y="2739989"/>
                  </a:lnTo>
                  <a:lnTo>
                    <a:pt x="1766459" y="0"/>
                  </a:lnTo>
                  <a:close/>
                </a:path>
              </a:pathLst>
            </a:custGeom>
            <a:solidFill>
              <a:srgbClr val="306DB5"/>
            </a:solidFill>
          </p:spPr>
          <p:txBody>
            <a:bodyPr wrap="square" lIns="0" tIns="0" rIns="0" bIns="0" rtlCol="0"/>
            <a:lstStyle/>
            <a:p>
              <a:endParaRPr/>
            </a:p>
          </p:txBody>
        </p:sp>
        <p:sp>
          <p:nvSpPr>
            <p:cNvPr id="21" name="object 21"/>
            <p:cNvSpPr/>
            <p:nvPr/>
          </p:nvSpPr>
          <p:spPr>
            <a:xfrm>
              <a:off x="13361666" y="5629085"/>
              <a:ext cx="1766570" cy="1604010"/>
            </a:xfrm>
            <a:custGeom>
              <a:avLst/>
              <a:gdLst/>
              <a:ahLst/>
              <a:cxnLst/>
              <a:rect l="l" t="t" r="r" b="b"/>
              <a:pathLst>
                <a:path w="1766569" h="1604009">
                  <a:moveTo>
                    <a:pt x="1766459" y="0"/>
                  </a:moveTo>
                  <a:lnTo>
                    <a:pt x="0" y="0"/>
                  </a:lnTo>
                  <a:lnTo>
                    <a:pt x="0" y="1603898"/>
                  </a:lnTo>
                  <a:lnTo>
                    <a:pt x="1766459" y="1603898"/>
                  </a:lnTo>
                  <a:lnTo>
                    <a:pt x="1766459" y="0"/>
                  </a:lnTo>
                  <a:close/>
                </a:path>
              </a:pathLst>
            </a:custGeom>
            <a:solidFill>
              <a:srgbClr val="13A7D8"/>
            </a:solidFill>
          </p:spPr>
          <p:txBody>
            <a:bodyPr wrap="square" lIns="0" tIns="0" rIns="0" bIns="0" rtlCol="0"/>
            <a:lstStyle/>
            <a:p>
              <a:endParaRPr/>
            </a:p>
          </p:txBody>
        </p:sp>
        <p:sp>
          <p:nvSpPr>
            <p:cNvPr id="22" name="object 22"/>
            <p:cNvSpPr/>
            <p:nvPr/>
          </p:nvSpPr>
          <p:spPr>
            <a:xfrm>
              <a:off x="13361666" y="7232984"/>
              <a:ext cx="1766570" cy="601980"/>
            </a:xfrm>
            <a:custGeom>
              <a:avLst/>
              <a:gdLst/>
              <a:ahLst/>
              <a:cxnLst/>
              <a:rect l="l" t="t" r="r" b="b"/>
              <a:pathLst>
                <a:path w="1766569" h="601979">
                  <a:moveTo>
                    <a:pt x="1766459" y="0"/>
                  </a:moveTo>
                  <a:lnTo>
                    <a:pt x="0" y="0"/>
                  </a:lnTo>
                  <a:lnTo>
                    <a:pt x="0" y="601458"/>
                  </a:lnTo>
                  <a:lnTo>
                    <a:pt x="1766459" y="601458"/>
                  </a:lnTo>
                  <a:lnTo>
                    <a:pt x="1766459" y="0"/>
                  </a:lnTo>
                  <a:close/>
                </a:path>
              </a:pathLst>
            </a:custGeom>
            <a:solidFill>
              <a:srgbClr val="4EB193"/>
            </a:solidFill>
          </p:spPr>
          <p:txBody>
            <a:bodyPr wrap="square" lIns="0" tIns="0" rIns="0" bIns="0" rtlCol="0"/>
            <a:lstStyle/>
            <a:p>
              <a:endParaRPr/>
            </a:p>
          </p:txBody>
        </p:sp>
        <p:sp>
          <p:nvSpPr>
            <p:cNvPr id="23" name="object 23"/>
            <p:cNvSpPr/>
            <p:nvPr/>
          </p:nvSpPr>
          <p:spPr>
            <a:xfrm>
              <a:off x="13361666" y="7834441"/>
              <a:ext cx="1766570" cy="1737995"/>
            </a:xfrm>
            <a:custGeom>
              <a:avLst/>
              <a:gdLst/>
              <a:ahLst/>
              <a:cxnLst/>
              <a:rect l="l" t="t" r="r" b="b"/>
              <a:pathLst>
                <a:path w="1766569" h="1737995">
                  <a:moveTo>
                    <a:pt x="1766459" y="0"/>
                  </a:moveTo>
                  <a:lnTo>
                    <a:pt x="0" y="0"/>
                  </a:lnTo>
                  <a:lnTo>
                    <a:pt x="0" y="1737559"/>
                  </a:lnTo>
                  <a:lnTo>
                    <a:pt x="1766459" y="1737559"/>
                  </a:lnTo>
                  <a:lnTo>
                    <a:pt x="1766459" y="0"/>
                  </a:lnTo>
                  <a:close/>
                </a:path>
              </a:pathLst>
            </a:custGeom>
            <a:solidFill>
              <a:srgbClr val="BD0E79"/>
            </a:solidFill>
          </p:spPr>
          <p:txBody>
            <a:bodyPr wrap="square" lIns="0" tIns="0" rIns="0" bIns="0" rtlCol="0"/>
            <a:lstStyle/>
            <a:p>
              <a:endParaRPr/>
            </a:p>
          </p:txBody>
        </p:sp>
        <p:sp>
          <p:nvSpPr>
            <p:cNvPr id="24" name="object 24"/>
            <p:cNvSpPr/>
            <p:nvPr/>
          </p:nvSpPr>
          <p:spPr>
            <a:xfrm>
              <a:off x="10450896" y="9562138"/>
              <a:ext cx="5328920" cy="20320"/>
            </a:xfrm>
            <a:custGeom>
              <a:avLst/>
              <a:gdLst/>
              <a:ahLst/>
              <a:cxnLst/>
              <a:rect l="l" t="t" r="r" b="b"/>
              <a:pathLst>
                <a:path w="5328919" h="20320">
                  <a:moveTo>
                    <a:pt x="5328727" y="0"/>
                  </a:moveTo>
                  <a:lnTo>
                    <a:pt x="0" y="0"/>
                  </a:lnTo>
                  <a:lnTo>
                    <a:pt x="0" y="19716"/>
                  </a:lnTo>
                  <a:lnTo>
                    <a:pt x="5328727" y="19716"/>
                  </a:lnTo>
                  <a:lnTo>
                    <a:pt x="5328727" y="0"/>
                  </a:lnTo>
                  <a:close/>
                </a:path>
              </a:pathLst>
            </a:custGeom>
            <a:solidFill>
              <a:srgbClr val="5E5D5E"/>
            </a:solidFill>
          </p:spPr>
          <p:txBody>
            <a:bodyPr wrap="square" lIns="0" tIns="0" rIns="0" bIns="0" rtlCol="0"/>
            <a:lstStyle/>
            <a:p>
              <a:endParaRPr/>
            </a:p>
          </p:txBody>
        </p:sp>
        <p:pic>
          <p:nvPicPr>
            <p:cNvPr id="25" name="object 25"/>
            <p:cNvPicPr/>
            <p:nvPr/>
          </p:nvPicPr>
          <p:blipFill>
            <a:blip r:embed="rId8" cstate="print"/>
            <a:stretch>
              <a:fillRect/>
            </a:stretch>
          </p:blipFill>
          <p:spPr>
            <a:xfrm>
              <a:off x="11680146" y="4485851"/>
              <a:ext cx="275077" cy="103366"/>
            </a:xfrm>
            <a:prstGeom prst="rect">
              <a:avLst/>
            </a:prstGeom>
          </p:spPr>
        </p:pic>
        <p:pic>
          <p:nvPicPr>
            <p:cNvPr id="26" name="object 26"/>
            <p:cNvPicPr/>
            <p:nvPr/>
          </p:nvPicPr>
          <p:blipFill>
            <a:blip r:embed="rId9" cstate="print"/>
            <a:stretch>
              <a:fillRect/>
            </a:stretch>
          </p:blipFill>
          <p:spPr>
            <a:xfrm>
              <a:off x="11719303" y="6391178"/>
              <a:ext cx="196628" cy="102667"/>
            </a:xfrm>
            <a:prstGeom prst="rect">
              <a:avLst/>
            </a:prstGeom>
          </p:spPr>
        </p:pic>
        <p:sp>
          <p:nvSpPr>
            <p:cNvPr id="27" name="object 27"/>
            <p:cNvSpPr/>
            <p:nvPr/>
          </p:nvSpPr>
          <p:spPr>
            <a:xfrm>
              <a:off x="11686214" y="7026050"/>
              <a:ext cx="43815" cy="100330"/>
            </a:xfrm>
            <a:custGeom>
              <a:avLst/>
              <a:gdLst/>
              <a:ahLst/>
              <a:cxnLst/>
              <a:rect l="l" t="t" r="r" b="b"/>
              <a:pathLst>
                <a:path w="43815" h="100329">
                  <a:moveTo>
                    <a:pt x="43674" y="0"/>
                  </a:moveTo>
                  <a:lnTo>
                    <a:pt x="27318" y="0"/>
                  </a:lnTo>
                  <a:lnTo>
                    <a:pt x="27318" y="869"/>
                  </a:lnTo>
                  <a:lnTo>
                    <a:pt x="25695" y="6994"/>
                  </a:lnTo>
                  <a:lnTo>
                    <a:pt x="0" y="17664"/>
                  </a:lnTo>
                  <a:lnTo>
                    <a:pt x="0" y="31046"/>
                  </a:lnTo>
                  <a:lnTo>
                    <a:pt x="23528" y="31046"/>
                  </a:lnTo>
                  <a:lnTo>
                    <a:pt x="23528" y="100038"/>
                  </a:lnTo>
                  <a:lnTo>
                    <a:pt x="43674" y="100038"/>
                  </a:lnTo>
                  <a:lnTo>
                    <a:pt x="43674" y="0"/>
                  </a:lnTo>
                  <a:close/>
                </a:path>
              </a:pathLst>
            </a:custGeom>
            <a:solidFill>
              <a:srgbClr val="FFFFFF"/>
            </a:solidFill>
          </p:spPr>
          <p:txBody>
            <a:bodyPr wrap="square" lIns="0" tIns="0" rIns="0" bIns="0" rtlCol="0"/>
            <a:lstStyle/>
            <a:p>
              <a:endParaRPr/>
            </a:p>
          </p:txBody>
        </p:sp>
        <p:pic>
          <p:nvPicPr>
            <p:cNvPr id="28" name="object 28"/>
            <p:cNvPicPr/>
            <p:nvPr/>
          </p:nvPicPr>
          <p:blipFill>
            <a:blip r:embed="rId10" cstate="print"/>
            <a:stretch>
              <a:fillRect/>
            </a:stretch>
          </p:blipFill>
          <p:spPr>
            <a:xfrm>
              <a:off x="11759420" y="7025566"/>
              <a:ext cx="195803" cy="103150"/>
            </a:xfrm>
            <a:prstGeom prst="rect">
              <a:avLst/>
            </a:prstGeom>
          </p:spPr>
        </p:pic>
        <p:pic>
          <p:nvPicPr>
            <p:cNvPr id="29" name="object 29"/>
            <p:cNvPicPr/>
            <p:nvPr/>
          </p:nvPicPr>
          <p:blipFill>
            <a:blip r:embed="rId11" cstate="print"/>
            <a:stretch>
              <a:fillRect/>
            </a:stretch>
          </p:blipFill>
          <p:spPr>
            <a:xfrm>
              <a:off x="11680137" y="8462385"/>
              <a:ext cx="128334" cy="103012"/>
            </a:xfrm>
            <a:prstGeom prst="rect">
              <a:avLst/>
            </a:prstGeom>
          </p:spPr>
        </p:pic>
        <p:pic>
          <p:nvPicPr>
            <p:cNvPr id="30" name="object 30"/>
            <p:cNvPicPr/>
            <p:nvPr/>
          </p:nvPicPr>
          <p:blipFill>
            <a:blip r:embed="rId12" cstate="print"/>
            <a:stretch>
              <a:fillRect/>
            </a:stretch>
          </p:blipFill>
          <p:spPr>
            <a:xfrm>
              <a:off x="11836830" y="8462875"/>
              <a:ext cx="118394" cy="102656"/>
            </a:xfrm>
            <a:prstGeom prst="rect">
              <a:avLst/>
            </a:prstGeom>
          </p:spPr>
        </p:pic>
        <p:pic>
          <p:nvPicPr>
            <p:cNvPr id="31" name="object 31"/>
            <p:cNvPicPr/>
            <p:nvPr/>
          </p:nvPicPr>
          <p:blipFill>
            <a:blip r:embed="rId13" cstate="print"/>
            <a:stretch>
              <a:fillRect/>
            </a:stretch>
          </p:blipFill>
          <p:spPr>
            <a:xfrm>
              <a:off x="14107917" y="8628985"/>
              <a:ext cx="274386" cy="103635"/>
            </a:xfrm>
            <a:prstGeom prst="rect">
              <a:avLst/>
            </a:prstGeom>
          </p:spPr>
        </p:pic>
        <p:pic>
          <p:nvPicPr>
            <p:cNvPr id="32" name="object 32"/>
            <p:cNvPicPr/>
            <p:nvPr/>
          </p:nvPicPr>
          <p:blipFill>
            <a:blip r:embed="rId14" cstate="print"/>
            <a:stretch>
              <a:fillRect/>
            </a:stretch>
          </p:blipFill>
          <p:spPr>
            <a:xfrm>
              <a:off x="14146991" y="7459613"/>
              <a:ext cx="196020" cy="103766"/>
            </a:xfrm>
            <a:prstGeom prst="rect">
              <a:avLst/>
            </a:prstGeom>
          </p:spPr>
        </p:pic>
        <p:pic>
          <p:nvPicPr>
            <p:cNvPr id="33" name="object 33"/>
            <p:cNvPicPr/>
            <p:nvPr/>
          </p:nvPicPr>
          <p:blipFill>
            <a:blip r:embed="rId15" cstate="print"/>
            <a:stretch>
              <a:fillRect/>
            </a:stretch>
          </p:blipFill>
          <p:spPr>
            <a:xfrm>
              <a:off x="14107917" y="6357282"/>
              <a:ext cx="274386" cy="103150"/>
            </a:xfrm>
            <a:prstGeom prst="rect">
              <a:avLst/>
            </a:prstGeom>
          </p:spPr>
        </p:pic>
        <p:pic>
          <p:nvPicPr>
            <p:cNvPr id="34" name="object 34"/>
            <p:cNvPicPr/>
            <p:nvPr/>
          </p:nvPicPr>
          <p:blipFill>
            <a:blip r:embed="rId16" cstate="print"/>
            <a:stretch>
              <a:fillRect/>
            </a:stretch>
          </p:blipFill>
          <p:spPr>
            <a:xfrm>
              <a:off x="14107218" y="4185823"/>
              <a:ext cx="128336" cy="100039"/>
            </a:xfrm>
            <a:prstGeom prst="rect">
              <a:avLst/>
            </a:prstGeom>
          </p:spPr>
        </p:pic>
        <p:pic>
          <p:nvPicPr>
            <p:cNvPr id="35" name="object 35"/>
            <p:cNvPicPr/>
            <p:nvPr/>
          </p:nvPicPr>
          <p:blipFill>
            <a:blip r:embed="rId17" cstate="print"/>
            <a:stretch>
              <a:fillRect/>
            </a:stretch>
          </p:blipFill>
          <p:spPr>
            <a:xfrm>
              <a:off x="14263909" y="4185822"/>
              <a:ext cx="118394" cy="102667"/>
            </a:xfrm>
            <a:prstGeom prst="rect">
              <a:avLst/>
            </a:prstGeom>
          </p:spPr>
        </p:pic>
      </p:grpSp>
      <p:pic>
        <p:nvPicPr>
          <p:cNvPr id="36" name="object 36"/>
          <p:cNvPicPr/>
          <p:nvPr/>
        </p:nvPicPr>
        <p:blipFill>
          <a:blip r:embed="rId18" cstate="print"/>
          <a:stretch>
            <a:fillRect/>
          </a:stretch>
        </p:blipFill>
        <p:spPr>
          <a:xfrm>
            <a:off x="11488897" y="9792386"/>
            <a:ext cx="440568" cy="123081"/>
          </a:xfrm>
          <a:prstGeom prst="rect">
            <a:avLst/>
          </a:prstGeom>
        </p:spPr>
      </p:pic>
      <p:grpSp>
        <p:nvGrpSpPr>
          <p:cNvPr id="37" name="object 37"/>
          <p:cNvGrpSpPr/>
          <p:nvPr/>
        </p:nvGrpSpPr>
        <p:grpSpPr>
          <a:xfrm>
            <a:off x="12002740" y="9795649"/>
            <a:ext cx="161925" cy="120650"/>
            <a:chOff x="12002740" y="9795649"/>
            <a:chExt cx="161925" cy="120650"/>
          </a:xfrm>
        </p:grpSpPr>
        <p:sp>
          <p:nvSpPr>
            <p:cNvPr id="38" name="object 38"/>
            <p:cNvSpPr/>
            <p:nvPr/>
          </p:nvSpPr>
          <p:spPr>
            <a:xfrm>
              <a:off x="12002740" y="9796307"/>
              <a:ext cx="43180" cy="116839"/>
            </a:xfrm>
            <a:custGeom>
              <a:avLst/>
              <a:gdLst/>
              <a:ahLst/>
              <a:cxnLst/>
              <a:rect l="l" t="t" r="r" b="b"/>
              <a:pathLst>
                <a:path w="43179" h="116840">
                  <a:moveTo>
                    <a:pt x="43119" y="0"/>
                  </a:moveTo>
                  <a:lnTo>
                    <a:pt x="31548" y="0"/>
                  </a:lnTo>
                  <a:lnTo>
                    <a:pt x="29486" y="9015"/>
                  </a:lnTo>
                  <a:lnTo>
                    <a:pt x="26355" y="14732"/>
                  </a:lnTo>
                  <a:lnTo>
                    <a:pt x="17988" y="19559"/>
                  </a:lnTo>
                  <a:lnTo>
                    <a:pt x="10607" y="21297"/>
                  </a:lnTo>
                  <a:lnTo>
                    <a:pt x="0" y="22323"/>
                  </a:lnTo>
                  <a:lnTo>
                    <a:pt x="0" y="33569"/>
                  </a:lnTo>
                  <a:lnTo>
                    <a:pt x="27475" y="33569"/>
                  </a:lnTo>
                  <a:lnTo>
                    <a:pt x="27475" y="116226"/>
                  </a:lnTo>
                  <a:lnTo>
                    <a:pt x="43119" y="116226"/>
                  </a:lnTo>
                  <a:lnTo>
                    <a:pt x="43119" y="0"/>
                  </a:lnTo>
                  <a:close/>
                </a:path>
              </a:pathLst>
            </a:custGeom>
            <a:solidFill>
              <a:srgbClr val="5E5D5E"/>
            </a:solidFill>
          </p:spPr>
          <p:txBody>
            <a:bodyPr wrap="square" lIns="0" tIns="0" rIns="0" bIns="0" rtlCol="0"/>
            <a:lstStyle/>
            <a:p>
              <a:endParaRPr/>
            </a:p>
          </p:txBody>
        </p:sp>
        <p:pic>
          <p:nvPicPr>
            <p:cNvPr id="39" name="object 39"/>
            <p:cNvPicPr/>
            <p:nvPr/>
          </p:nvPicPr>
          <p:blipFill>
            <a:blip r:embed="rId19" cstate="print"/>
            <a:stretch>
              <a:fillRect/>
            </a:stretch>
          </p:blipFill>
          <p:spPr>
            <a:xfrm>
              <a:off x="12085559" y="9795649"/>
              <a:ext cx="78889" cy="120059"/>
            </a:xfrm>
            <a:prstGeom prst="rect">
              <a:avLst/>
            </a:prstGeom>
          </p:spPr>
        </p:pic>
      </p:grpSp>
      <p:pic>
        <p:nvPicPr>
          <p:cNvPr id="40" name="object 40"/>
          <p:cNvPicPr/>
          <p:nvPr/>
        </p:nvPicPr>
        <p:blipFill>
          <a:blip r:embed="rId20" cstate="print"/>
          <a:stretch>
            <a:fillRect/>
          </a:stretch>
        </p:blipFill>
        <p:spPr>
          <a:xfrm>
            <a:off x="13728664" y="9789772"/>
            <a:ext cx="1035009" cy="157572"/>
          </a:xfrm>
          <a:prstGeom prst="rect">
            <a:avLst/>
          </a:prstGeom>
        </p:spPr>
      </p:pic>
      <p:pic>
        <p:nvPicPr>
          <p:cNvPr id="41" name="object 41"/>
          <p:cNvPicPr/>
          <p:nvPr/>
        </p:nvPicPr>
        <p:blipFill>
          <a:blip r:embed="rId21" cstate="print"/>
          <a:stretch>
            <a:fillRect/>
          </a:stretch>
        </p:blipFill>
        <p:spPr>
          <a:xfrm>
            <a:off x="16303166" y="4951881"/>
            <a:ext cx="233867" cy="233856"/>
          </a:xfrm>
          <a:prstGeom prst="rect">
            <a:avLst/>
          </a:prstGeom>
        </p:spPr>
      </p:pic>
      <p:grpSp>
        <p:nvGrpSpPr>
          <p:cNvPr id="42" name="object 42"/>
          <p:cNvGrpSpPr/>
          <p:nvPr/>
        </p:nvGrpSpPr>
        <p:grpSpPr>
          <a:xfrm>
            <a:off x="16671489" y="5013189"/>
            <a:ext cx="483234" cy="116839"/>
            <a:chOff x="16671489" y="5013189"/>
            <a:chExt cx="483234" cy="116839"/>
          </a:xfrm>
        </p:grpSpPr>
        <p:pic>
          <p:nvPicPr>
            <p:cNvPr id="43" name="object 43"/>
            <p:cNvPicPr/>
            <p:nvPr/>
          </p:nvPicPr>
          <p:blipFill>
            <a:blip r:embed="rId22" cstate="print"/>
            <a:stretch>
              <a:fillRect/>
            </a:stretch>
          </p:blipFill>
          <p:spPr>
            <a:xfrm>
              <a:off x="16671489" y="5013189"/>
              <a:ext cx="89096" cy="113127"/>
            </a:xfrm>
            <a:prstGeom prst="rect">
              <a:avLst/>
            </a:prstGeom>
          </p:spPr>
        </p:pic>
        <p:pic>
          <p:nvPicPr>
            <p:cNvPr id="44" name="object 44"/>
            <p:cNvPicPr/>
            <p:nvPr/>
          </p:nvPicPr>
          <p:blipFill>
            <a:blip r:embed="rId23" cstate="print"/>
            <a:stretch>
              <a:fillRect/>
            </a:stretch>
          </p:blipFill>
          <p:spPr>
            <a:xfrm>
              <a:off x="16783225" y="5043838"/>
              <a:ext cx="65380" cy="84709"/>
            </a:xfrm>
            <a:prstGeom prst="rect">
              <a:avLst/>
            </a:prstGeom>
          </p:spPr>
        </p:pic>
        <p:pic>
          <p:nvPicPr>
            <p:cNvPr id="45" name="object 45"/>
            <p:cNvPicPr/>
            <p:nvPr/>
          </p:nvPicPr>
          <p:blipFill>
            <a:blip r:embed="rId24" cstate="print"/>
            <a:stretch>
              <a:fillRect/>
            </a:stretch>
          </p:blipFill>
          <p:spPr>
            <a:xfrm>
              <a:off x="16871626" y="5041686"/>
              <a:ext cx="282536" cy="87787"/>
            </a:xfrm>
            <a:prstGeom prst="rect">
              <a:avLst/>
            </a:prstGeom>
          </p:spPr>
        </p:pic>
      </p:grpSp>
      <p:pic>
        <p:nvPicPr>
          <p:cNvPr id="46" name="object 46"/>
          <p:cNvPicPr/>
          <p:nvPr/>
        </p:nvPicPr>
        <p:blipFill>
          <a:blip r:embed="rId25" cstate="print"/>
          <a:stretch>
            <a:fillRect/>
          </a:stretch>
        </p:blipFill>
        <p:spPr>
          <a:xfrm>
            <a:off x="16303166" y="5278178"/>
            <a:ext cx="233867" cy="233856"/>
          </a:xfrm>
          <a:prstGeom prst="rect">
            <a:avLst/>
          </a:prstGeom>
        </p:spPr>
      </p:pic>
      <p:grpSp>
        <p:nvGrpSpPr>
          <p:cNvPr id="47" name="object 47"/>
          <p:cNvGrpSpPr/>
          <p:nvPr/>
        </p:nvGrpSpPr>
        <p:grpSpPr>
          <a:xfrm>
            <a:off x="16667094" y="5333086"/>
            <a:ext cx="294640" cy="119380"/>
            <a:chOff x="16667094" y="5333086"/>
            <a:chExt cx="294640" cy="119380"/>
          </a:xfrm>
        </p:grpSpPr>
        <p:pic>
          <p:nvPicPr>
            <p:cNvPr id="48" name="object 48"/>
            <p:cNvPicPr/>
            <p:nvPr/>
          </p:nvPicPr>
          <p:blipFill>
            <a:blip r:embed="rId26" cstate="print"/>
            <a:stretch>
              <a:fillRect/>
            </a:stretch>
          </p:blipFill>
          <p:spPr>
            <a:xfrm>
              <a:off x="16667094" y="5333086"/>
              <a:ext cx="101881" cy="119043"/>
            </a:xfrm>
            <a:prstGeom prst="rect">
              <a:avLst/>
            </a:prstGeom>
          </p:spPr>
        </p:pic>
        <p:pic>
          <p:nvPicPr>
            <p:cNvPr id="49" name="object 49"/>
            <p:cNvPicPr/>
            <p:nvPr/>
          </p:nvPicPr>
          <p:blipFill>
            <a:blip r:embed="rId27" cstate="print"/>
            <a:stretch>
              <a:fillRect/>
            </a:stretch>
          </p:blipFill>
          <p:spPr>
            <a:xfrm>
              <a:off x="16795620" y="5336009"/>
              <a:ext cx="165721" cy="116284"/>
            </a:xfrm>
            <a:prstGeom prst="rect">
              <a:avLst/>
            </a:prstGeom>
          </p:spPr>
        </p:pic>
      </p:grpSp>
      <p:pic>
        <p:nvPicPr>
          <p:cNvPr id="50" name="object 50"/>
          <p:cNvPicPr/>
          <p:nvPr/>
        </p:nvPicPr>
        <p:blipFill>
          <a:blip r:embed="rId28" cstate="print"/>
          <a:stretch>
            <a:fillRect/>
          </a:stretch>
        </p:blipFill>
        <p:spPr>
          <a:xfrm>
            <a:off x="16303166" y="4622108"/>
            <a:ext cx="233867" cy="233856"/>
          </a:xfrm>
          <a:prstGeom prst="rect">
            <a:avLst/>
          </a:prstGeom>
        </p:spPr>
      </p:pic>
      <p:grpSp>
        <p:nvGrpSpPr>
          <p:cNvPr id="51" name="object 51"/>
          <p:cNvGrpSpPr/>
          <p:nvPr/>
        </p:nvGrpSpPr>
        <p:grpSpPr>
          <a:xfrm>
            <a:off x="16672180" y="4683811"/>
            <a:ext cx="313055" cy="119380"/>
            <a:chOff x="16672180" y="4683811"/>
            <a:chExt cx="313055" cy="119380"/>
          </a:xfrm>
        </p:grpSpPr>
        <p:pic>
          <p:nvPicPr>
            <p:cNvPr id="52" name="object 52"/>
            <p:cNvPicPr/>
            <p:nvPr/>
          </p:nvPicPr>
          <p:blipFill>
            <a:blip r:embed="rId29" cstate="print"/>
            <a:stretch>
              <a:fillRect/>
            </a:stretch>
          </p:blipFill>
          <p:spPr>
            <a:xfrm>
              <a:off x="16672180" y="4686889"/>
              <a:ext cx="92248" cy="113127"/>
            </a:xfrm>
            <a:prstGeom prst="rect">
              <a:avLst/>
            </a:prstGeom>
          </p:spPr>
        </p:pic>
        <p:pic>
          <p:nvPicPr>
            <p:cNvPr id="53" name="object 53"/>
            <p:cNvPicPr/>
            <p:nvPr/>
          </p:nvPicPr>
          <p:blipFill>
            <a:blip r:embed="rId30" cstate="print"/>
            <a:stretch>
              <a:fillRect/>
            </a:stretch>
          </p:blipFill>
          <p:spPr>
            <a:xfrm>
              <a:off x="16786842" y="4683811"/>
              <a:ext cx="197829" cy="119200"/>
            </a:xfrm>
            <a:prstGeom prst="rect">
              <a:avLst/>
            </a:prstGeom>
          </p:spPr>
        </p:pic>
      </p:grpSp>
      <p:pic>
        <p:nvPicPr>
          <p:cNvPr id="54" name="object 54"/>
          <p:cNvPicPr/>
          <p:nvPr/>
        </p:nvPicPr>
        <p:blipFill>
          <a:blip r:embed="rId31" cstate="print"/>
          <a:stretch>
            <a:fillRect/>
          </a:stretch>
        </p:blipFill>
        <p:spPr>
          <a:xfrm>
            <a:off x="16303166" y="4292336"/>
            <a:ext cx="233867" cy="233856"/>
          </a:xfrm>
          <a:prstGeom prst="rect">
            <a:avLst/>
          </a:prstGeom>
        </p:spPr>
      </p:pic>
      <p:pic>
        <p:nvPicPr>
          <p:cNvPr id="55" name="object 55"/>
          <p:cNvPicPr/>
          <p:nvPr/>
        </p:nvPicPr>
        <p:blipFill>
          <a:blip r:embed="rId32" cstate="print"/>
          <a:stretch>
            <a:fillRect/>
          </a:stretch>
        </p:blipFill>
        <p:spPr>
          <a:xfrm>
            <a:off x="16661784" y="4354036"/>
            <a:ext cx="314189" cy="119200"/>
          </a:xfrm>
          <a:prstGeom prst="rect">
            <a:avLst/>
          </a:prstGeom>
        </p:spPr>
      </p:pic>
      <p:sp>
        <p:nvSpPr>
          <p:cNvPr id="56" name="object 56"/>
          <p:cNvSpPr txBox="1">
            <a:spLocks noGrp="1"/>
          </p:cNvSpPr>
          <p:nvPr>
            <p:ph type="ftr" sz="quarter" idx="5"/>
          </p:nvPr>
        </p:nvSpPr>
        <p:spPr>
          <a:prstGeom prst="rect">
            <a:avLst/>
          </a:prstGeom>
        </p:spPr>
        <p:txBody>
          <a:bodyPr vert="horz" wrap="square" lIns="0" tIns="0" rIns="0" bIns="0" rtlCol="0">
            <a:spAutoFit/>
          </a:bodyPr>
          <a:lstStyle/>
          <a:p>
            <a:pPr marL="12700">
              <a:lnSpc>
                <a:spcPts val="1535"/>
              </a:lnSpc>
            </a:pPr>
            <a:r>
              <a:rPr dirty="0"/>
              <a:t>Primary</a:t>
            </a:r>
            <a:r>
              <a:rPr spc="30" dirty="0"/>
              <a:t> </a:t>
            </a:r>
            <a:r>
              <a:rPr dirty="0"/>
              <a:t>Care</a:t>
            </a:r>
            <a:r>
              <a:rPr spc="35" dirty="0"/>
              <a:t> </a:t>
            </a:r>
            <a:r>
              <a:rPr dirty="0"/>
              <a:t>People</a:t>
            </a:r>
            <a:r>
              <a:rPr spc="35" dirty="0"/>
              <a:t> </a:t>
            </a:r>
            <a:r>
              <a:rPr spc="-20" dirty="0"/>
              <a:t>Plan</a:t>
            </a:r>
          </a:p>
        </p:txBody>
      </p:sp>
      <p:sp>
        <p:nvSpPr>
          <p:cNvPr id="57" name="object 57"/>
          <p:cNvSpPr txBox="1">
            <a:spLocks noGrp="1"/>
          </p:cNvSpPr>
          <p:nvPr>
            <p:ph type="sldNum" sz="quarter" idx="7"/>
          </p:nvPr>
        </p:nvSpPr>
        <p:spPr>
          <a:prstGeom prst="rect">
            <a:avLst/>
          </a:prstGeom>
        </p:spPr>
        <p:txBody>
          <a:bodyPr vert="horz" wrap="square" lIns="0" tIns="0" rIns="0" bIns="0" rtlCol="0">
            <a:spAutoFit/>
          </a:bodyPr>
          <a:lstStyle/>
          <a:p>
            <a:pPr marL="38100">
              <a:lnSpc>
                <a:spcPts val="1535"/>
              </a:lnSpc>
            </a:pPr>
            <a:fld id="{81D60167-4931-47E6-BA6A-407CBD079E47}" type="slidenum">
              <a:rPr spc="-25" dirty="0"/>
              <a:t>54</a:t>
            </a:fld>
            <a:endParaRPr spc="-25"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34388" y="1134359"/>
            <a:ext cx="3242945" cy="1053465"/>
          </a:xfrm>
          <a:prstGeom prst="rect">
            <a:avLst/>
          </a:prstGeom>
        </p:spPr>
        <p:txBody>
          <a:bodyPr vert="horz" wrap="square" lIns="0" tIns="12065" rIns="0" bIns="0" rtlCol="0">
            <a:spAutoFit/>
          </a:bodyPr>
          <a:lstStyle/>
          <a:p>
            <a:pPr marL="12700">
              <a:lnSpc>
                <a:spcPct val="100000"/>
              </a:lnSpc>
              <a:spcBef>
                <a:spcPts val="95"/>
              </a:spcBef>
            </a:pPr>
            <a:r>
              <a:rPr spc="-100" dirty="0"/>
              <a:t>GP</a:t>
            </a:r>
            <a:r>
              <a:rPr spc="-365" dirty="0"/>
              <a:t> </a:t>
            </a:r>
            <a:r>
              <a:rPr spc="-75" dirty="0"/>
              <a:t>Data</a:t>
            </a:r>
          </a:p>
        </p:txBody>
      </p:sp>
      <p:sp>
        <p:nvSpPr>
          <p:cNvPr id="3" name="object 3"/>
          <p:cNvSpPr txBox="1"/>
          <p:nvPr/>
        </p:nvSpPr>
        <p:spPr>
          <a:xfrm>
            <a:off x="1034388" y="2730671"/>
            <a:ext cx="17894300" cy="1231900"/>
          </a:xfrm>
          <a:prstGeom prst="rect">
            <a:avLst/>
          </a:prstGeom>
        </p:spPr>
        <p:txBody>
          <a:bodyPr vert="horz" wrap="square" lIns="0" tIns="11430" rIns="0" bIns="0" rtlCol="0">
            <a:spAutoFit/>
          </a:bodyPr>
          <a:lstStyle/>
          <a:p>
            <a:pPr marL="12700" marR="5080" algn="just">
              <a:lnSpc>
                <a:spcPct val="101499"/>
              </a:lnSpc>
              <a:spcBef>
                <a:spcPts val="90"/>
              </a:spcBef>
            </a:pPr>
            <a:r>
              <a:rPr sz="2600" dirty="0">
                <a:solidFill>
                  <a:srgbClr val="575756"/>
                </a:solidFill>
                <a:latin typeface="Helvetica"/>
                <a:cs typeface="Helvetica"/>
              </a:rPr>
              <a:t>GP</a:t>
            </a:r>
            <a:r>
              <a:rPr sz="2600" spc="5" dirty="0">
                <a:solidFill>
                  <a:srgbClr val="575756"/>
                </a:solidFill>
                <a:latin typeface="Helvetica"/>
                <a:cs typeface="Helvetica"/>
              </a:rPr>
              <a:t> </a:t>
            </a:r>
            <a:r>
              <a:rPr sz="2600" dirty="0">
                <a:solidFill>
                  <a:srgbClr val="575756"/>
                </a:solidFill>
                <a:latin typeface="Helvetica"/>
                <a:cs typeface="Helvetica"/>
              </a:rPr>
              <a:t>partner</a:t>
            </a:r>
            <a:r>
              <a:rPr sz="2600" spc="65" dirty="0">
                <a:solidFill>
                  <a:srgbClr val="575756"/>
                </a:solidFill>
                <a:latin typeface="Helvetica"/>
                <a:cs typeface="Helvetica"/>
              </a:rPr>
              <a:t> </a:t>
            </a:r>
            <a:r>
              <a:rPr sz="2600" dirty="0">
                <a:solidFill>
                  <a:srgbClr val="575756"/>
                </a:solidFill>
                <a:latin typeface="Helvetica"/>
                <a:cs typeface="Helvetica"/>
              </a:rPr>
              <a:t>numbers</a:t>
            </a:r>
            <a:r>
              <a:rPr sz="2600" spc="60" dirty="0">
                <a:solidFill>
                  <a:srgbClr val="575756"/>
                </a:solidFill>
                <a:latin typeface="Helvetica"/>
                <a:cs typeface="Helvetica"/>
              </a:rPr>
              <a:t> </a:t>
            </a:r>
            <a:r>
              <a:rPr sz="2600" dirty="0">
                <a:solidFill>
                  <a:srgbClr val="575756"/>
                </a:solidFill>
                <a:latin typeface="Helvetica"/>
                <a:cs typeface="Helvetica"/>
              </a:rPr>
              <a:t>have</a:t>
            </a:r>
            <a:r>
              <a:rPr sz="2600" spc="60" dirty="0">
                <a:solidFill>
                  <a:srgbClr val="575756"/>
                </a:solidFill>
                <a:latin typeface="Helvetica"/>
                <a:cs typeface="Helvetica"/>
              </a:rPr>
              <a:t> </a:t>
            </a:r>
            <a:r>
              <a:rPr sz="2600" dirty="0">
                <a:solidFill>
                  <a:srgbClr val="575756"/>
                </a:solidFill>
                <a:latin typeface="Helvetica"/>
                <a:cs typeface="Helvetica"/>
              </a:rPr>
              <a:t>fallen</a:t>
            </a:r>
            <a:r>
              <a:rPr sz="2600" spc="65" dirty="0">
                <a:solidFill>
                  <a:srgbClr val="575756"/>
                </a:solidFill>
                <a:latin typeface="Helvetica"/>
                <a:cs typeface="Helvetica"/>
              </a:rPr>
              <a:t> </a:t>
            </a:r>
            <a:r>
              <a:rPr sz="2600" dirty="0">
                <a:solidFill>
                  <a:srgbClr val="575756"/>
                </a:solidFill>
                <a:latin typeface="Helvetica"/>
                <a:cs typeface="Helvetica"/>
              </a:rPr>
              <a:t>less</a:t>
            </a:r>
            <a:r>
              <a:rPr sz="2600" spc="60" dirty="0">
                <a:solidFill>
                  <a:srgbClr val="575756"/>
                </a:solidFill>
                <a:latin typeface="Helvetica"/>
                <a:cs typeface="Helvetica"/>
              </a:rPr>
              <a:t> </a:t>
            </a:r>
            <a:r>
              <a:rPr sz="2600" dirty="0">
                <a:solidFill>
                  <a:srgbClr val="575756"/>
                </a:solidFill>
                <a:latin typeface="Helvetica"/>
                <a:cs typeface="Helvetica"/>
              </a:rPr>
              <a:t>in</a:t>
            </a:r>
            <a:r>
              <a:rPr sz="2600" spc="60" dirty="0">
                <a:solidFill>
                  <a:srgbClr val="575756"/>
                </a:solidFill>
                <a:latin typeface="Helvetica"/>
                <a:cs typeface="Helvetica"/>
              </a:rPr>
              <a:t> </a:t>
            </a:r>
            <a:r>
              <a:rPr sz="2600" dirty="0">
                <a:solidFill>
                  <a:srgbClr val="575756"/>
                </a:solidFill>
                <a:latin typeface="Helvetica"/>
                <a:cs typeface="Helvetica"/>
              </a:rPr>
              <a:t>Coventry</a:t>
            </a:r>
            <a:r>
              <a:rPr sz="2600" spc="65" dirty="0">
                <a:solidFill>
                  <a:srgbClr val="575756"/>
                </a:solidFill>
                <a:latin typeface="Helvetica"/>
                <a:cs typeface="Helvetica"/>
              </a:rPr>
              <a:t> </a:t>
            </a:r>
            <a:r>
              <a:rPr sz="2600" dirty="0">
                <a:solidFill>
                  <a:srgbClr val="575756"/>
                </a:solidFill>
                <a:latin typeface="Helvetica"/>
                <a:cs typeface="Helvetica"/>
              </a:rPr>
              <a:t>and</a:t>
            </a:r>
            <a:r>
              <a:rPr sz="2600" spc="60" dirty="0">
                <a:solidFill>
                  <a:srgbClr val="575756"/>
                </a:solidFill>
                <a:latin typeface="Helvetica"/>
                <a:cs typeface="Helvetica"/>
              </a:rPr>
              <a:t> </a:t>
            </a:r>
            <a:r>
              <a:rPr sz="2600" dirty="0">
                <a:solidFill>
                  <a:srgbClr val="575756"/>
                </a:solidFill>
                <a:latin typeface="Helvetica"/>
                <a:cs typeface="Helvetica"/>
              </a:rPr>
              <a:t>Warwickshire</a:t>
            </a:r>
            <a:r>
              <a:rPr sz="2600" spc="60" dirty="0">
                <a:solidFill>
                  <a:srgbClr val="575756"/>
                </a:solidFill>
                <a:latin typeface="Helvetica"/>
                <a:cs typeface="Helvetica"/>
              </a:rPr>
              <a:t> </a:t>
            </a:r>
            <a:r>
              <a:rPr sz="2600" dirty="0">
                <a:solidFill>
                  <a:srgbClr val="575756"/>
                </a:solidFill>
                <a:latin typeface="Helvetica"/>
                <a:cs typeface="Helvetica"/>
              </a:rPr>
              <a:t>than</a:t>
            </a:r>
            <a:r>
              <a:rPr sz="2600" spc="65" dirty="0">
                <a:solidFill>
                  <a:srgbClr val="575756"/>
                </a:solidFill>
                <a:latin typeface="Helvetica"/>
                <a:cs typeface="Helvetica"/>
              </a:rPr>
              <a:t> </a:t>
            </a:r>
            <a:r>
              <a:rPr sz="2600" dirty="0">
                <a:solidFill>
                  <a:srgbClr val="575756"/>
                </a:solidFill>
                <a:latin typeface="Helvetica"/>
                <a:cs typeface="Helvetica"/>
              </a:rPr>
              <a:t>in</a:t>
            </a:r>
            <a:r>
              <a:rPr sz="2600" spc="60" dirty="0">
                <a:solidFill>
                  <a:srgbClr val="575756"/>
                </a:solidFill>
                <a:latin typeface="Helvetica"/>
                <a:cs typeface="Helvetica"/>
              </a:rPr>
              <a:t> </a:t>
            </a:r>
            <a:r>
              <a:rPr sz="2600" dirty="0">
                <a:solidFill>
                  <a:srgbClr val="575756"/>
                </a:solidFill>
                <a:latin typeface="Helvetica"/>
                <a:cs typeface="Helvetica"/>
              </a:rPr>
              <a:t>England</a:t>
            </a:r>
            <a:r>
              <a:rPr sz="2600" spc="65" dirty="0">
                <a:solidFill>
                  <a:srgbClr val="575756"/>
                </a:solidFill>
                <a:latin typeface="Helvetica"/>
                <a:cs typeface="Helvetica"/>
              </a:rPr>
              <a:t> </a:t>
            </a:r>
            <a:r>
              <a:rPr sz="2600" dirty="0">
                <a:solidFill>
                  <a:srgbClr val="575756"/>
                </a:solidFill>
                <a:latin typeface="Helvetica"/>
                <a:cs typeface="Helvetica"/>
              </a:rPr>
              <a:t>and</a:t>
            </a:r>
            <a:r>
              <a:rPr sz="2600" spc="60" dirty="0">
                <a:solidFill>
                  <a:srgbClr val="575756"/>
                </a:solidFill>
                <a:latin typeface="Helvetica"/>
                <a:cs typeface="Helvetica"/>
              </a:rPr>
              <a:t> </a:t>
            </a:r>
            <a:r>
              <a:rPr sz="2600" dirty="0">
                <a:solidFill>
                  <a:srgbClr val="575756"/>
                </a:solidFill>
                <a:latin typeface="Helvetica"/>
                <a:cs typeface="Helvetica"/>
              </a:rPr>
              <a:t>the</a:t>
            </a:r>
            <a:r>
              <a:rPr sz="2600" spc="60" dirty="0">
                <a:solidFill>
                  <a:srgbClr val="575756"/>
                </a:solidFill>
                <a:latin typeface="Helvetica"/>
                <a:cs typeface="Helvetica"/>
              </a:rPr>
              <a:t> </a:t>
            </a:r>
            <a:r>
              <a:rPr sz="2600" dirty="0">
                <a:solidFill>
                  <a:srgbClr val="575756"/>
                </a:solidFill>
                <a:latin typeface="Helvetica"/>
                <a:cs typeface="Helvetica"/>
              </a:rPr>
              <a:t>Midlands.</a:t>
            </a:r>
            <a:r>
              <a:rPr sz="2600" spc="65" dirty="0">
                <a:solidFill>
                  <a:srgbClr val="575756"/>
                </a:solidFill>
                <a:latin typeface="Helvetica"/>
                <a:cs typeface="Helvetica"/>
              </a:rPr>
              <a:t> </a:t>
            </a:r>
            <a:r>
              <a:rPr sz="2600" dirty="0">
                <a:solidFill>
                  <a:srgbClr val="575756"/>
                </a:solidFill>
                <a:latin typeface="Helvetica"/>
                <a:cs typeface="Helvetica"/>
              </a:rPr>
              <a:t>GP</a:t>
            </a:r>
            <a:r>
              <a:rPr sz="2600" spc="15" dirty="0">
                <a:solidFill>
                  <a:srgbClr val="575756"/>
                </a:solidFill>
                <a:latin typeface="Helvetica"/>
                <a:cs typeface="Helvetica"/>
              </a:rPr>
              <a:t> </a:t>
            </a:r>
            <a:r>
              <a:rPr sz="2600" dirty="0">
                <a:solidFill>
                  <a:srgbClr val="575756"/>
                </a:solidFill>
                <a:latin typeface="Helvetica"/>
                <a:cs typeface="Helvetica"/>
              </a:rPr>
              <a:t>trainees</a:t>
            </a:r>
            <a:r>
              <a:rPr sz="2600" spc="65" dirty="0">
                <a:solidFill>
                  <a:srgbClr val="575756"/>
                </a:solidFill>
                <a:latin typeface="Helvetica"/>
                <a:cs typeface="Helvetica"/>
              </a:rPr>
              <a:t> </a:t>
            </a:r>
            <a:r>
              <a:rPr sz="2600" spc="-20" dirty="0">
                <a:solidFill>
                  <a:srgbClr val="575756"/>
                </a:solidFill>
                <a:latin typeface="Helvetica"/>
                <a:cs typeface="Helvetica"/>
              </a:rPr>
              <a:t>have </a:t>
            </a:r>
            <a:r>
              <a:rPr sz="2600" dirty="0">
                <a:solidFill>
                  <a:srgbClr val="575756"/>
                </a:solidFill>
                <a:latin typeface="Helvetica"/>
                <a:cs typeface="Helvetica"/>
              </a:rPr>
              <a:t>increased</a:t>
            </a:r>
            <a:r>
              <a:rPr sz="2600" spc="55" dirty="0">
                <a:solidFill>
                  <a:srgbClr val="575756"/>
                </a:solidFill>
                <a:latin typeface="Helvetica"/>
                <a:cs typeface="Helvetica"/>
              </a:rPr>
              <a:t> </a:t>
            </a:r>
            <a:r>
              <a:rPr sz="2600" dirty="0">
                <a:solidFill>
                  <a:srgbClr val="575756"/>
                </a:solidFill>
                <a:latin typeface="Helvetica"/>
                <a:cs typeface="Helvetica"/>
              </a:rPr>
              <a:t>significantly,</a:t>
            </a:r>
            <a:r>
              <a:rPr sz="2600" spc="55" dirty="0">
                <a:solidFill>
                  <a:srgbClr val="575756"/>
                </a:solidFill>
                <a:latin typeface="Helvetica"/>
                <a:cs typeface="Helvetica"/>
              </a:rPr>
              <a:t> </a:t>
            </a:r>
            <a:r>
              <a:rPr sz="2600" dirty="0">
                <a:solidFill>
                  <a:srgbClr val="575756"/>
                </a:solidFill>
                <a:latin typeface="Helvetica"/>
                <a:cs typeface="Helvetica"/>
              </a:rPr>
              <a:t>with</a:t>
            </a:r>
            <a:r>
              <a:rPr sz="2600" spc="60" dirty="0">
                <a:solidFill>
                  <a:srgbClr val="575756"/>
                </a:solidFill>
                <a:latin typeface="Helvetica"/>
                <a:cs typeface="Helvetica"/>
              </a:rPr>
              <a:t> </a:t>
            </a:r>
            <a:r>
              <a:rPr sz="2600" dirty="0">
                <a:solidFill>
                  <a:srgbClr val="575756"/>
                </a:solidFill>
                <a:latin typeface="Helvetica"/>
                <a:cs typeface="Helvetica"/>
              </a:rPr>
              <a:t>the</a:t>
            </a:r>
            <a:r>
              <a:rPr sz="2600" spc="55" dirty="0">
                <a:solidFill>
                  <a:srgbClr val="575756"/>
                </a:solidFill>
                <a:latin typeface="Helvetica"/>
                <a:cs typeface="Helvetica"/>
              </a:rPr>
              <a:t> </a:t>
            </a:r>
            <a:r>
              <a:rPr sz="2600" dirty="0">
                <a:solidFill>
                  <a:srgbClr val="575756"/>
                </a:solidFill>
                <a:latin typeface="Helvetica"/>
                <a:cs typeface="Helvetica"/>
              </a:rPr>
              <a:t>highest</a:t>
            </a:r>
            <a:r>
              <a:rPr sz="2600" spc="60" dirty="0">
                <a:solidFill>
                  <a:srgbClr val="575756"/>
                </a:solidFill>
                <a:latin typeface="Helvetica"/>
                <a:cs typeface="Helvetica"/>
              </a:rPr>
              <a:t> </a:t>
            </a:r>
            <a:r>
              <a:rPr sz="2600" dirty="0">
                <a:solidFill>
                  <a:srgbClr val="575756"/>
                </a:solidFill>
                <a:latin typeface="Helvetica"/>
                <a:cs typeface="Helvetica"/>
              </a:rPr>
              <a:t>growth</a:t>
            </a:r>
            <a:r>
              <a:rPr sz="2600" spc="55" dirty="0">
                <a:solidFill>
                  <a:srgbClr val="575756"/>
                </a:solidFill>
                <a:latin typeface="Helvetica"/>
                <a:cs typeface="Helvetica"/>
              </a:rPr>
              <a:t> </a:t>
            </a:r>
            <a:r>
              <a:rPr sz="2600" dirty="0">
                <a:solidFill>
                  <a:srgbClr val="575756"/>
                </a:solidFill>
                <a:latin typeface="Helvetica"/>
                <a:cs typeface="Helvetica"/>
              </a:rPr>
              <a:t>in</a:t>
            </a:r>
            <a:r>
              <a:rPr sz="2600" spc="60" dirty="0">
                <a:solidFill>
                  <a:srgbClr val="575756"/>
                </a:solidFill>
                <a:latin typeface="Helvetica"/>
                <a:cs typeface="Helvetica"/>
              </a:rPr>
              <a:t> </a:t>
            </a:r>
            <a:r>
              <a:rPr sz="2600" dirty="0">
                <a:solidFill>
                  <a:srgbClr val="575756"/>
                </a:solidFill>
                <a:latin typeface="Helvetica"/>
                <a:cs typeface="Helvetica"/>
              </a:rPr>
              <a:t>England.</a:t>
            </a:r>
            <a:r>
              <a:rPr sz="2600" spc="55" dirty="0">
                <a:solidFill>
                  <a:srgbClr val="575756"/>
                </a:solidFill>
                <a:latin typeface="Helvetica"/>
                <a:cs typeface="Helvetica"/>
              </a:rPr>
              <a:t> </a:t>
            </a:r>
            <a:r>
              <a:rPr sz="2600" dirty="0">
                <a:solidFill>
                  <a:srgbClr val="575756"/>
                </a:solidFill>
                <a:latin typeface="Helvetica"/>
                <a:cs typeface="Helvetica"/>
              </a:rPr>
              <a:t>Salaried</a:t>
            </a:r>
            <a:r>
              <a:rPr sz="2600" spc="60" dirty="0">
                <a:solidFill>
                  <a:srgbClr val="575756"/>
                </a:solidFill>
                <a:latin typeface="Helvetica"/>
                <a:cs typeface="Helvetica"/>
              </a:rPr>
              <a:t> </a:t>
            </a:r>
            <a:r>
              <a:rPr sz="2600" dirty="0">
                <a:solidFill>
                  <a:srgbClr val="575756"/>
                </a:solidFill>
                <a:latin typeface="Helvetica"/>
                <a:cs typeface="Helvetica"/>
              </a:rPr>
              <a:t>GP</a:t>
            </a:r>
            <a:r>
              <a:rPr sz="2600" spc="10" dirty="0">
                <a:solidFill>
                  <a:srgbClr val="575756"/>
                </a:solidFill>
                <a:latin typeface="Helvetica"/>
                <a:cs typeface="Helvetica"/>
              </a:rPr>
              <a:t> </a:t>
            </a:r>
            <a:r>
              <a:rPr sz="2600" dirty="0">
                <a:solidFill>
                  <a:srgbClr val="575756"/>
                </a:solidFill>
                <a:latin typeface="Helvetica"/>
                <a:cs typeface="Helvetica"/>
              </a:rPr>
              <a:t>numbers</a:t>
            </a:r>
            <a:r>
              <a:rPr sz="2600" spc="55" dirty="0">
                <a:solidFill>
                  <a:srgbClr val="575756"/>
                </a:solidFill>
                <a:latin typeface="Helvetica"/>
                <a:cs typeface="Helvetica"/>
              </a:rPr>
              <a:t> </a:t>
            </a:r>
            <a:r>
              <a:rPr sz="2600" dirty="0">
                <a:solidFill>
                  <a:srgbClr val="575756"/>
                </a:solidFill>
                <a:latin typeface="Helvetica"/>
                <a:cs typeface="Helvetica"/>
              </a:rPr>
              <a:t>have</a:t>
            </a:r>
            <a:r>
              <a:rPr sz="2600" spc="60" dirty="0">
                <a:solidFill>
                  <a:srgbClr val="575756"/>
                </a:solidFill>
                <a:latin typeface="Helvetica"/>
                <a:cs typeface="Helvetica"/>
              </a:rPr>
              <a:t> </a:t>
            </a:r>
            <a:r>
              <a:rPr sz="2600" dirty="0">
                <a:solidFill>
                  <a:srgbClr val="575756"/>
                </a:solidFill>
                <a:latin typeface="Helvetica"/>
                <a:cs typeface="Helvetica"/>
              </a:rPr>
              <a:t>grown</a:t>
            </a:r>
            <a:r>
              <a:rPr sz="2600" spc="55" dirty="0">
                <a:solidFill>
                  <a:srgbClr val="575756"/>
                </a:solidFill>
                <a:latin typeface="Helvetica"/>
                <a:cs typeface="Helvetica"/>
              </a:rPr>
              <a:t> </a:t>
            </a:r>
            <a:r>
              <a:rPr sz="2600" dirty="0">
                <a:solidFill>
                  <a:srgbClr val="575756"/>
                </a:solidFill>
                <a:latin typeface="Helvetica"/>
                <a:cs typeface="Helvetica"/>
              </a:rPr>
              <a:t>too,</a:t>
            </a:r>
            <a:r>
              <a:rPr sz="2600" spc="60" dirty="0">
                <a:solidFill>
                  <a:srgbClr val="575756"/>
                </a:solidFill>
                <a:latin typeface="Helvetica"/>
                <a:cs typeface="Helvetica"/>
              </a:rPr>
              <a:t> </a:t>
            </a:r>
            <a:r>
              <a:rPr sz="2600" dirty="0">
                <a:solidFill>
                  <a:srgbClr val="575756"/>
                </a:solidFill>
                <a:latin typeface="Helvetica"/>
                <a:cs typeface="Helvetica"/>
              </a:rPr>
              <a:t>below</a:t>
            </a:r>
            <a:r>
              <a:rPr sz="2600" spc="55" dirty="0">
                <a:solidFill>
                  <a:srgbClr val="575756"/>
                </a:solidFill>
                <a:latin typeface="Helvetica"/>
                <a:cs typeface="Helvetica"/>
              </a:rPr>
              <a:t> </a:t>
            </a:r>
            <a:r>
              <a:rPr sz="2600" dirty="0">
                <a:solidFill>
                  <a:srgbClr val="575756"/>
                </a:solidFill>
                <a:latin typeface="Helvetica"/>
                <a:cs typeface="Helvetica"/>
              </a:rPr>
              <a:t>the</a:t>
            </a:r>
            <a:r>
              <a:rPr sz="2600" spc="60" dirty="0">
                <a:solidFill>
                  <a:srgbClr val="575756"/>
                </a:solidFill>
                <a:latin typeface="Helvetica"/>
                <a:cs typeface="Helvetica"/>
              </a:rPr>
              <a:t> </a:t>
            </a:r>
            <a:r>
              <a:rPr sz="2600" dirty="0">
                <a:solidFill>
                  <a:srgbClr val="575756"/>
                </a:solidFill>
                <a:latin typeface="Helvetica"/>
                <a:cs typeface="Helvetica"/>
              </a:rPr>
              <a:t>national</a:t>
            </a:r>
            <a:r>
              <a:rPr sz="2600" spc="55" dirty="0">
                <a:solidFill>
                  <a:srgbClr val="575756"/>
                </a:solidFill>
                <a:latin typeface="Helvetica"/>
                <a:cs typeface="Helvetica"/>
              </a:rPr>
              <a:t> </a:t>
            </a:r>
            <a:r>
              <a:rPr sz="2600" spc="-20" dirty="0">
                <a:solidFill>
                  <a:srgbClr val="575756"/>
                </a:solidFill>
                <a:latin typeface="Helvetica"/>
                <a:cs typeface="Helvetica"/>
              </a:rPr>
              <a:t>rate </a:t>
            </a:r>
            <a:r>
              <a:rPr sz="2600" dirty="0">
                <a:solidFill>
                  <a:srgbClr val="575756"/>
                </a:solidFill>
                <a:latin typeface="Helvetica"/>
                <a:cs typeface="Helvetica"/>
              </a:rPr>
              <a:t>but</a:t>
            </a:r>
            <a:r>
              <a:rPr sz="2600" spc="50" dirty="0">
                <a:solidFill>
                  <a:srgbClr val="575756"/>
                </a:solidFill>
                <a:latin typeface="Helvetica"/>
                <a:cs typeface="Helvetica"/>
              </a:rPr>
              <a:t> </a:t>
            </a:r>
            <a:r>
              <a:rPr sz="2600" dirty="0">
                <a:solidFill>
                  <a:srgbClr val="575756"/>
                </a:solidFill>
                <a:latin typeface="Helvetica"/>
                <a:cs typeface="Helvetica"/>
              </a:rPr>
              <a:t>well</a:t>
            </a:r>
            <a:r>
              <a:rPr sz="2600" spc="50" dirty="0">
                <a:solidFill>
                  <a:srgbClr val="575756"/>
                </a:solidFill>
                <a:latin typeface="Helvetica"/>
                <a:cs typeface="Helvetica"/>
              </a:rPr>
              <a:t> </a:t>
            </a:r>
            <a:r>
              <a:rPr sz="2600" dirty="0">
                <a:solidFill>
                  <a:srgbClr val="575756"/>
                </a:solidFill>
                <a:latin typeface="Helvetica"/>
                <a:cs typeface="Helvetica"/>
              </a:rPr>
              <a:t>above</a:t>
            </a:r>
            <a:r>
              <a:rPr sz="2600" spc="55" dirty="0">
                <a:solidFill>
                  <a:srgbClr val="575756"/>
                </a:solidFill>
                <a:latin typeface="Helvetica"/>
                <a:cs typeface="Helvetica"/>
              </a:rPr>
              <a:t> </a:t>
            </a:r>
            <a:r>
              <a:rPr sz="2600" dirty="0">
                <a:solidFill>
                  <a:srgbClr val="575756"/>
                </a:solidFill>
                <a:latin typeface="Helvetica"/>
                <a:cs typeface="Helvetica"/>
              </a:rPr>
              <a:t>the</a:t>
            </a:r>
            <a:r>
              <a:rPr sz="2600" spc="50" dirty="0">
                <a:solidFill>
                  <a:srgbClr val="575756"/>
                </a:solidFill>
                <a:latin typeface="Helvetica"/>
                <a:cs typeface="Helvetica"/>
              </a:rPr>
              <a:t> </a:t>
            </a:r>
            <a:r>
              <a:rPr sz="2600" dirty="0">
                <a:solidFill>
                  <a:srgbClr val="575756"/>
                </a:solidFill>
                <a:latin typeface="Helvetica"/>
                <a:cs typeface="Helvetica"/>
              </a:rPr>
              <a:t>Midlands.</a:t>
            </a:r>
            <a:r>
              <a:rPr sz="2600" spc="55" dirty="0">
                <a:solidFill>
                  <a:srgbClr val="575756"/>
                </a:solidFill>
                <a:latin typeface="Helvetica"/>
                <a:cs typeface="Helvetica"/>
              </a:rPr>
              <a:t> </a:t>
            </a:r>
            <a:r>
              <a:rPr sz="2600" dirty="0">
                <a:solidFill>
                  <a:srgbClr val="575756"/>
                </a:solidFill>
                <a:latin typeface="Helvetica"/>
                <a:cs typeface="Helvetica"/>
              </a:rPr>
              <a:t>Locum</a:t>
            </a:r>
            <a:r>
              <a:rPr sz="2600" spc="50" dirty="0">
                <a:solidFill>
                  <a:srgbClr val="575756"/>
                </a:solidFill>
                <a:latin typeface="Helvetica"/>
                <a:cs typeface="Helvetica"/>
              </a:rPr>
              <a:t> </a:t>
            </a:r>
            <a:r>
              <a:rPr sz="2600" dirty="0">
                <a:solidFill>
                  <a:srgbClr val="575756"/>
                </a:solidFill>
                <a:latin typeface="Helvetica"/>
                <a:cs typeface="Helvetica"/>
              </a:rPr>
              <a:t>numbers</a:t>
            </a:r>
            <a:r>
              <a:rPr sz="2600" spc="55" dirty="0">
                <a:solidFill>
                  <a:srgbClr val="575756"/>
                </a:solidFill>
                <a:latin typeface="Helvetica"/>
                <a:cs typeface="Helvetica"/>
              </a:rPr>
              <a:t> </a:t>
            </a:r>
            <a:r>
              <a:rPr sz="2600" dirty="0">
                <a:solidFill>
                  <a:srgbClr val="575756"/>
                </a:solidFill>
                <a:latin typeface="Helvetica"/>
                <a:cs typeface="Helvetica"/>
              </a:rPr>
              <a:t>have</a:t>
            </a:r>
            <a:r>
              <a:rPr sz="2600" spc="50" dirty="0">
                <a:solidFill>
                  <a:srgbClr val="575756"/>
                </a:solidFill>
                <a:latin typeface="Helvetica"/>
                <a:cs typeface="Helvetica"/>
              </a:rPr>
              <a:t> </a:t>
            </a:r>
            <a:r>
              <a:rPr sz="2600" dirty="0">
                <a:solidFill>
                  <a:srgbClr val="575756"/>
                </a:solidFill>
                <a:latin typeface="Helvetica"/>
                <a:cs typeface="Helvetica"/>
              </a:rPr>
              <a:t>dropped</a:t>
            </a:r>
            <a:r>
              <a:rPr sz="2600" spc="55" dirty="0">
                <a:solidFill>
                  <a:srgbClr val="575756"/>
                </a:solidFill>
                <a:latin typeface="Helvetica"/>
                <a:cs typeface="Helvetica"/>
              </a:rPr>
              <a:t> </a:t>
            </a:r>
            <a:r>
              <a:rPr sz="2600" dirty="0">
                <a:solidFill>
                  <a:srgbClr val="575756"/>
                </a:solidFill>
                <a:latin typeface="Helvetica"/>
                <a:cs typeface="Helvetica"/>
              </a:rPr>
              <a:t>slightly,</a:t>
            </a:r>
            <a:r>
              <a:rPr sz="2600" spc="50" dirty="0">
                <a:solidFill>
                  <a:srgbClr val="575756"/>
                </a:solidFill>
                <a:latin typeface="Helvetica"/>
                <a:cs typeface="Helvetica"/>
              </a:rPr>
              <a:t> </a:t>
            </a:r>
            <a:r>
              <a:rPr sz="2600" dirty="0">
                <a:solidFill>
                  <a:srgbClr val="575756"/>
                </a:solidFill>
                <a:latin typeface="Helvetica"/>
                <a:cs typeface="Helvetica"/>
              </a:rPr>
              <a:t>though</a:t>
            </a:r>
            <a:r>
              <a:rPr sz="2600" spc="55" dirty="0">
                <a:solidFill>
                  <a:srgbClr val="575756"/>
                </a:solidFill>
                <a:latin typeface="Helvetica"/>
                <a:cs typeface="Helvetica"/>
              </a:rPr>
              <a:t> </a:t>
            </a:r>
            <a:r>
              <a:rPr sz="2600" dirty="0">
                <a:solidFill>
                  <a:srgbClr val="575756"/>
                </a:solidFill>
                <a:latin typeface="Helvetica"/>
                <a:cs typeface="Helvetica"/>
              </a:rPr>
              <a:t>from</a:t>
            </a:r>
            <a:r>
              <a:rPr sz="2600" spc="50" dirty="0">
                <a:solidFill>
                  <a:srgbClr val="575756"/>
                </a:solidFill>
                <a:latin typeface="Helvetica"/>
                <a:cs typeface="Helvetica"/>
              </a:rPr>
              <a:t> </a:t>
            </a:r>
            <a:r>
              <a:rPr sz="2600" dirty="0">
                <a:solidFill>
                  <a:srgbClr val="575756"/>
                </a:solidFill>
                <a:latin typeface="Helvetica"/>
                <a:cs typeface="Helvetica"/>
              </a:rPr>
              <a:t>a</a:t>
            </a:r>
            <a:r>
              <a:rPr sz="2600" spc="55" dirty="0">
                <a:solidFill>
                  <a:srgbClr val="575756"/>
                </a:solidFill>
                <a:latin typeface="Helvetica"/>
                <a:cs typeface="Helvetica"/>
              </a:rPr>
              <a:t> </a:t>
            </a:r>
            <a:r>
              <a:rPr sz="2600" dirty="0">
                <a:solidFill>
                  <a:srgbClr val="575756"/>
                </a:solidFill>
                <a:latin typeface="Helvetica"/>
                <a:cs typeface="Helvetica"/>
              </a:rPr>
              <a:t>low</a:t>
            </a:r>
            <a:r>
              <a:rPr sz="2600" spc="50" dirty="0">
                <a:solidFill>
                  <a:srgbClr val="575756"/>
                </a:solidFill>
                <a:latin typeface="Helvetica"/>
                <a:cs typeface="Helvetica"/>
              </a:rPr>
              <a:t> </a:t>
            </a:r>
            <a:r>
              <a:rPr sz="2600" spc="-10" dirty="0">
                <a:solidFill>
                  <a:srgbClr val="575756"/>
                </a:solidFill>
                <a:latin typeface="Helvetica"/>
                <a:cs typeface="Helvetica"/>
              </a:rPr>
              <a:t>baseline.</a:t>
            </a:r>
            <a:endParaRPr sz="2600">
              <a:latin typeface="Helvetica"/>
              <a:cs typeface="Helvetica"/>
            </a:endParaRPr>
          </a:p>
        </p:txBody>
      </p:sp>
      <p:graphicFrame>
        <p:nvGraphicFramePr>
          <p:cNvPr id="4" name="object 4"/>
          <p:cNvGraphicFramePr>
            <a:graphicFrameLocks noGrp="1"/>
          </p:cNvGraphicFramePr>
          <p:nvPr/>
        </p:nvGraphicFramePr>
        <p:xfrm>
          <a:off x="1047088" y="4436629"/>
          <a:ext cx="7709534" cy="3827779"/>
        </p:xfrm>
        <a:graphic>
          <a:graphicData uri="http://schemas.openxmlformats.org/drawingml/2006/table">
            <a:tbl>
              <a:tblPr firstRow="1" bandRow="1">
                <a:tableStyleId>{2D5ABB26-0587-4C30-8999-92F81FD0307C}</a:tableStyleId>
              </a:tblPr>
              <a:tblGrid>
                <a:gridCol w="4855210">
                  <a:extLst>
                    <a:ext uri="{9D8B030D-6E8A-4147-A177-3AD203B41FA5}">
                      <a16:colId xmlns:a16="http://schemas.microsoft.com/office/drawing/2014/main" val="20000"/>
                    </a:ext>
                  </a:extLst>
                </a:gridCol>
                <a:gridCol w="1460500">
                  <a:extLst>
                    <a:ext uri="{9D8B030D-6E8A-4147-A177-3AD203B41FA5}">
                      <a16:colId xmlns:a16="http://schemas.microsoft.com/office/drawing/2014/main" val="20001"/>
                    </a:ext>
                  </a:extLst>
                </a:gridCol>
                <a:gridCol w="1317624">
                  <a:extLst>
                    <a:ext uri="{9D8B030D-6E8A-4147-A177-3AD203B41FA5}">
                      <a16:colId xmlns:a16="http://schemas.microsoft.com/office/drawing/2014/main" val="20002"/>
                    </a:ext>
                  </a:extLst>
                </a:gridCol>
              </a:tblGrid>
              <a:tr h="539115">
                <a:tc>
                  <a:txBody>
                    <a:bodyPr/>
                    <a:lstStyle/>
                    <a:p>
                      <a:pPr marL="128270">
                        <a:lnSpc>
                          <a:spcPct val="100000"/>
                        </a:lnSpc>
                        <a:spcBef>
                          <a:spcPts val="650"/>
                        </a:spcBef>
                      </a:pPr>
                      <a:r>
                        <a:rPr sz="2150" b="1" spc="-30" dirty="0">
                          <a:solidFill>
                            <a:srgbClr val="FFFFFF"/>
                          </a:solidFill>
                          <a:latin typeface="Helvetica"/>
                          <a:cs typeface="Helvetica"/>
                        </a:rPr>
                        <a:t>COVENTRY</a:t>
                      </a:r>
                      <a:r>
                        <a:rPr sz="2150" b="1" spc="-120" dirty="0">
                          <a:solidFill>
                            <a:srgbClr val="FFFFFF"/>
                          </a:solidFill>
                          <a:latin typeface="Helvetica"/>
                          <a:cs typeface="Helvetica"/>
                        </a:rPr>
                        <a:t> </a:t>
                      </a:r>
                      <a:r>
                        <a:rPr sz="2150" b="1" dirty="0">
                          <a:solidFill>
                            <a:srgbClr val="FFFFFF"/>
                          </a:solidFill>
                          <a:latin typeface="Helvetica"/>
                          <a:cs typeface="Helvetica"/>
                        </a:rPr>
                        <a:t>AND</a:t>
                      </a:r>
                      <a:r>
                        <a:rPr sz="2150" b="1" spc="-55" dirty="0">
                          <a:solidFill>
                            <a:srgbClr val="FFFFFF"/>
                          </a:solidFill>
                          <a:latin typeface="Helvetica"/>
                          <a:cs typeface="Helvetica"/>
                        </a:rPr>
                        <a:t> </a:t>
                      </a:r>
                      <a:r>
                        <a:rPr sz="2150" b="1" spc="-10" dirty="0">
                          <a:solidFill>
                            <a:srgbClr val="FFFFFF"/>
                          </a:solidFill>
                          <a:latin typeface="Helvetica"/>
                          <a:cs typeface="Helvetica"/>
                        </a:rPr>
                        <a:t>WARWICKSHIRE</a:t>
                      </a:r>
                      <a:endParaRPr sz="2150">
                        <a:latin typeface="Helvetica"/>
                        <a:cs typeface="Helvetica"/>
                      </a:endParaRPr>
                    </a:p>
                  </a:txBody>
                  <a:tcPr marL="0" marR="0" marT="82550" marB="0">
                    <a:solidFill>
                      <a:srgbClr val="50B796"/>
                    </a:solidFill>
                  </a:tcPr>
                </a:tc>
                <a:tc>
                  <a:txBody>
                    <a:bodyPr/>
                    <a:lstStyle/>
                    <a:p>
                      <a:pPr marL="309245">
                        <a:lnSpc>
                          <a:spcPct val="100000"/>
                        </a:lnSpc>
                        <a:spcBef>
                          <a:spcPts val="650"/>
                        </a:spcBef>
                      </a:pPr>
                      <a:r>
                        <a:rPr sz="2150" b="1" spc="-25" dirty="0">
                          <a:solidFill>
                            <a:srgbClr val="FFFFFF"/>
                          </a:solidFill>
                          <a:latin typeface="Helvetica"/>
                          <a:cs typeface="Helvetica"/>
                        </a:rPr>
                        <a:t>Mar-19</a:t>
                      </a:r>
                      <a:endParaRPr sz="2150">
                        <a:latin typeface="Helvetica"/>
                        <a:cs typeface="Helvetica"/>
                      </a:endParaRPr>
                    </a:p>
                  </a:txBody>
                  <a:tcPr marL="0" marR="0" marT="82550" marB="0">
                    <a:solidFill>
                      <a:srgbClr val="50B796"/>
                    </a:solidFill>
                  </a:tcPr>
                </a:tc>
                <a:tc>
                  <a:txBody>
                    <a:bodyPr/>
                    <a:lstStyle/>
                    <a:p>
                      <a:pPr marL="273050">
                        <a:lnSpc>
                          <a:spcPct val="100000"/>
                        </a:lnSpc>
                        <a:spcBef>
                          <a:spcPts val="650"/>
                        </a:spcBef>
                      </a:pPr>
                      <a:r>
                        <a:rPr sz="2150" b="1" spc="-25" dirty="0">
                          <a:solidFill>
                            <a:srgbClr val="FFFFFF"/>
                          </a:solidFill>
                          <a:latin typeface="Helvetica"/>
                          <a:cs typeface="Helvetica"/>
                        </a:rPr>
                        <a:t>Sep-24</a:t>
                      </a:r>
                      <a:endParaRPr sz="2150">
                        <a:latin typeface="Helvetica"/>
                        <a:cs typeface="Helvetica"/>
                      </a:endParaRPr>
                    </a:p>
                  </a:txBody>
                  <a:tcPr marL="0" marR="0" marT="82550" marB="0">
                    <a:solidFill>
                      <a:srgbClr val="50B796"/>
                    </a:solidFill>
                  </a:tcPr>
                </a:tc>
                <a:extLst>
                  <a:ext uri="{0D108BD9-81ED-4DB2-BD59-A6C34878D82A}">
                    <a16:rowId xmlns:a16="http://schemas.microsoft.com/office/drawing/2014/main" val="10000"/>
                  </a:ext>
                </a:extLst>
              </a:tr>
              <a:tr h="561975">
                <a:tc>
                  <a:txBody>
                    <a:bodyPr/>
                    <a:lstStyle/>
                    <a:p>
                      <a:pPr marL="128270">
                        <a:lnSpc>
                          <a:spcPct val="100000"/>
                        </a:lnSpc>
                        <a:spcBef>
                          <a:spcPts val="710"/>
                        </a:spcBef>
                      </a:pPr>
                      <a:r>
                        <a:rPr sz="2150" dirty="0">
                          <a:solidFill>
                            <a:srgbClr val="575756"/>
                          </a:solidFill>
                          <a:latin typeface="Helvetica"/>
                          <a:cs typeface="Helvetica"/>
                        </a:rPr>
                        <a:t>GP</a:t>
                      </a:r>
                      <a:r>
                        <a:rPr sz="2150" spc="-75" dirty="0">
                          <a:solidFill>
                            <a:srgbClr val="575756"/>
                          </a:solidFill>
                          <a:latin typeface="Helvetica"/>
                          <a:cs typeface="Helvetica"/>
                        </a:rPr>
                        <a:t> </a:t>
                      </a:r>
                      <a:r>
                        <a:rPr sz="2150" spc="-10" dirty="0">
                          <a:solidFill>
                            <a:srgbClr val="575756"/>
                          </a:solidFill>
                          <a:latin typeface="Helvetica"/>
                          <a:cs typeface="Helvetica"/>
                        </a:rPr>
                        <a:t>Partners</a:t>
                      </a:r>
                      <a:endParaRPr sz="2150">
                        <a:latin typeface="Helvetica"/>
                        <a:cs typeface="Helvetica"/>
                      </a:endParaRPr>
                    </a:p>
                  </a:txBody>
                  <a:tcPr marL="0" marR="0" marT="90170" marB="0"/>
                </a:tc>
                <a:tc>
                  <a:txBody>
                    <a:bodyPr/>
                    <a:lstStyle/>
                    <a:p>
                      <a:pPr marL="309245">
                        <a:lnSpc>
                          <a:spcPct val="100000"/>
                        </a:lnSpc>
                        <a:spcBef>
                          <a:spcPts val="710"/>
                        </a:spcBef>
                      </a:pPr>
                      <a:r>
                        <a:rPr sz="2150" spc="-25" dirty="0">
                          <a:solidFill>
                            <a:srgbClr val="575756"/>
                          </a:solidFill>
                          <a:latin typeface="Helvetica"/>
                          <a:cs typeface="Helvetica"/>
                        </a:rPr>
                        <a:t>331</a:t>
                      </a:r>
                      <a:endParaRPr sz="2150">
                        <a:latin typeface="Helvetica"/>
                        <a:cs typeface="Helvetica"/>
                      </a:endParaRPr>
                    </a:p>
                  </a:txBody>
                  <a:tcPr marL="0" marR="0" marT="90170" marB="0"/>
                </a:tc>
                <a:tc>
                  <a:txBody>
                    <a:bodyPr/>
                    <a:lstStyle/>
                    <a:p>
                      <a:pPr marL="273050">
                        <a:lnSpc>
                          <a:spcPct val="100000"/>
                        </a:lnSpc>
                        <a:spcBef>
                          <a:spcPts val="710"/>
                        </a:spcBef>
                      </a:pPr>
                      <a:r>
                        <a:rPr sz="2150" spc="-25" dirty="0">
                          <a:solidFill>
                            <a:srgbClr val="575756"/>
                          </a:solidFill>
                          <a:latin typeface="Helvetica"/>
                          <a:cs typeface="Helvetica"/>
                        </a:rPr>
                        <a:t>282</a:t>
                      </a:r>
                      <a:endParaRPr sz="2150">
                        <a:latin typeface="Helvetica"/>
                        <a:cs typeface="Helvetica"/>
                      </a:endParaRPr>
                    </a:p>
                  </a:txBody>
                  <a:tcPr marL="0" marR="0" marT="90170" marB="0"/>
                </a:tc>
                <a:extLst>
                  <a:ext uri="{0D108BD9-81ED-4DB2-BD59-A6C34878D82A}">
                    <a16:rowId xmlns:a16="http://schemas.microsoft.com/office/drawing/2014/main" val="10001"/>
                  </a:ext>
                </a:extLst>
              </a:tr>
              <a:tr h="539115">
                <a:tc>
                  <a:txBody>
                    <a:bodyPr/>
                    <a:lstStyle/>
                    <a:p>
                      <a:pPr marL="128270">
                        <a:lnSpc>
                          <a:spcPct val="100000"/>
                        </a:lnSpc>
                        <a:spcBef>
                          <a:spcPts val="585"/>
                        </a:spcBef>
                      </a:pPr>
                      <a:r>
                        <a:rPr sz="2150" dirty="0">
                          <a:solidFill>
                            <a:srgbClr val="575756"/>
                          </a:solidFill>
                          <a:latin typeface="Helvetica"/>
                          <a:cs typeface="Helvetica"/>
                        </a:rPr>
                        <a:t>GP</a:t>
                      </a:r>
                      <a:r>
                        <a:rPr sz="2150" spc="-95" dirty="0">
                          <a:solidFill>
                            <a:srgbClr val="575756"/>
                          </a:solidFill>
                          <a:latin typeface="Helvetica"/>
                          <a:cs typeface="Helvetica"/>
                        </a:rPr>
                        <a:t> </a:t>
                      </a:r>
                      <a:r>
                        <a:rPr sz="2150" dirty="0">
                          <a:solidFill>
                            <a:srgbClr val="575756"/>
                          </a:solidFill>
                          <a:latin typeface="Helvetica"/>
                          <a:cs typeface="Helvetica"/>
                        </a:rPr>
                        <a:t>Regular</a:t>
                      </a:r>
                      <a:r>
                        <a:rPr sz="2150" spc="-60" dirty="0">
                          <a:solidFill>
                            <a:srgbClr val="575756"/>
                          </a:solidFill>
                          <a:latin typeface="Helvetica"/>
                          <a:cs typeface="Helvetica"/>
                        </a:rPr>
                        <a:t> </a:t>
                      </a:r>
                      <a:r>
                        <a:rPr sz="2150" spc="-10" dirty="0">
                          <a:solidFill>
                            <a:srgbClr val="575756"/>
                          </a:solidFill>
                          <a:latin typeface="Helvetica"/>
                          <a:cs typeface="Helvetica"/>
                        </a:rPr>
                        <a:t>Locums</a:t>
                      </a:r>
                      <a:endParaRPr sz="2150">
                        <a:latin typeface="Helvetica"/>
                        <a:cs typeface="Helvetica"/>
                      </a:endParaRPr>
                    </a:p>
                  </a:txBody>
                  <a:tcPr marL="0" marR="0" marT="74295" marB="0">
                    <a:solidFill>
                      <a:srgbClr val="50B796">
                        <a:alpha val="19999"/>
                      </a:srgbClr>
                    </a:solidFill>
                  </a:tcPr>
                </a:tc>
                <a:tc>
                  <a:txBody>
                    <a:bodyPr/>
                    <a:lstStyle/>
                    <a:p>
                      <a:pPr marL="309245">
                        <a:lnSpc>
                          <a:spcPct val="100000"/>
                        </a:lnSpc>
                        <a:spcBef>
                          <a:spcPts val="585"/>
                        </a:spcBef>
                      </a:pPr>
                      <a:r>
                        <a:rPr sz="2150" spc="-25" dirty="0">
                          <a:solidFill>
                            <a:srgbClr val="575756"/>
                          </a:solidFill>
                          <a:latin typeface="Helvetica"/>
                          <a:cs typeface="Helvetica"/>
                        </a:rPr>
                        <a:t>12</a:t>
                      </a:r>
                      <a:endParaRPr sz="2150">
                        <a:latin typeface="Helvetica"/>
                        <a:cs typeface="Helvetica"/>
                      </a:endParaRPr>
                    </a:p>
                  </a:txBody>
                  <a:tcPr marL="0" marR="0" marT="74295" marB="0">
                    <a:solidFill>
                      <a:srgbClr val="50B796">
                        <a:alpha val="19999"/>
                      </a:srgbClr>
                    </a:solidFill>
                  </a:tcPr>
                </a:tc>
                <a:tc>
                  <a:txBody>
                    <a:bodyPr/>
                    <a:lstStyle/>
                    <a:p>
                      <a:pPr marL="273050">
                        <a:lnSpc>
                          <a:spcPct val="100000"/>
                        </a:lnSpc>
                        <a:spcBef>
                          <a:spcPts val="585"/>
                        </a:spcBef>
                      </a:pPr>
                      <a:r>
                        <a:rPr sz="2150" spc="-50" dirty="0">
                          <a:solidFill>
                            <a:srgbClr val="575756"/>
                          </a:solidFill>
                          <a:latin typeface="Helvetica"/>
                          <a:cs typeface="Helvetica"/>
                        </a:rPr>
                        <a:t>4</a:t>
                      </a:r>
                      <a:endParaRPr sz="2150">
                        <a:latin typeface="Helvetica"/>
                        <a:cs typeface="Helvetica"/>
                      </a:endParaRPr>
                    </a:p>
                  </a:txBody>
                  <a:tcPr marL="0" marR="0" marT="74295" marB="0">
                    <a:solidFill>
                      <a:srgbClr val="50B796">
                        <a:alpha val="19999"/>
                      </a:srgbClr>
                    </a:solidFill>
                  </a:tcPr>
                </a:tc>
                <a:extLst>
                  <a:ext uri="{0D108BD9-81ED-4DB2-BD59-A6C34878D82A}">
                    <a16:rowId xmlns:a16="http://schemas.microsoft.com/office/drawing/2014/main" val="10002"/>
                  </a:ext>
                </a:extLst>
              </a:tr>
              <a:tr h="554990">
                <a:tc>
                  <a:txBody>
                    <a:bodyPr/>
                    <a:lstStyle/>
                    <a:p>
                      <a:pPr marL="128270">
                        <a:lnSpc>
                          <a:spcPct val="100000"/>
                        </a:lnSpc>
                        <a:spcBef>
                          <a:spcPts val="645"/>
                        </a:spcBef>
                      </a:pPr>
                      <a:r>
                        <a:rPr sz="2150" dirty="0">
                          <a:solidFill>
                            <a:srgbClr val="575756"/>
                          </a:solidFill>
                          <a:latin typeface="Helvetica"/>
                          <a:cs typeface="Helvetica"/>
                        </a:rPr>
                        <a:t>GP</a:t>
                      </a:r>
                      <a:r>
                        <a:rPr sz="2150" spc="-75" dirty="0">
                          <a:solidFill>
                            <a:srgbClr val="575756"/>
                          </a:solidFill>
                          <a:latin typeface="Helvetica"/>
                          <a:cs typeface="Helvetica"/>
                        </a:rPr>
                        <a:t> </a:t>
                      </a:r>
                      <a:r>
                        <a:rPr sz="2150" spc="-10" dirty="0">
                          <a:solidFill>
                            <a:srgbClr val="575756"/>
                          </a:solidFill>
                          <a:latin typeface="Helvetica"/>
                          <a:cs typeface="Helvetica"/>
                        </a:rPr>
                        <a:t>Retainers</a:t>
                      </a:r>
                      <a:endParaRPr sz="2150">
                        <a:latin typeface="Helvetica"/>
                        <a:cs typeface="Helvetica"/>
                      </a:endParaRPr>
                    </a:p>
                  </a:txBody>
                  <a:tcPr marL="0" marR="0" marT="81915" marB="0"/>
                </a:tc>
                <a:tc>
                  <a:txBody>
                    <a:bodyPr/>
                    <a:lstStyle/>
                    <a:p>
                      <a:pPr marL="309245">
                        <a:lnSpc>
                          <a:spcPct val="100000"/>
                        </a:lnSpc>
                        <a:spcBef>
                          <a:spcPts val="645"/>
                        </a:spcBef>
                      </a:pPr>
                      <a:r>
                        <a:rPr sz="2150" spc="-50" dirty="0">
                          <a:solidFill>
                            <a:srgbClr val="575756"/>
                          </a:solidFill>
                          <a:latin typeface="Helvetica"/>
                          <a:cs typeface="Helvetica"/>
                        </a:rPr>
                        <a:t>2</a:t>
                      </a:r>
                      <a:endParaRPr sz="2150">
                        <a:latin typeface="Helvetica"/>
                        <a:cs typeface="Helvetica"/>
                      </a:endParaRPr>
                    </a:p>
                  </a:txBody>
                  <a:tcPr marL="0" marR="0" marT="81915" marB="0"/>
                </a:tc>
                <a:tc>
                  <a:txBody>
                    <a:bodyPr/>
                    <a:lstStyle/>
                    <a:p>
                      <a:pPr marL="273050">
                        <a:lnSpc>
                          <a:spcPct val="100000"/>
                        </a:lnSpc>
                        <a:spcBef>
                          <a:spcPts val="645"/>
                        </a:spcBef>
                      </a:pPr>
                      <a:r>
                        <a:rPr sz="2150" spc="-50" dirty="0">
                          <a:solidFill>
                            <a:srgbClr val="575756"/>
                          </a:solidFill>
                          <a:latin typeface="Helvetica"/>
                          <a:cs typeface="Helvetica"/>
                        </a:rPr>
                        <a:t>5</a:t>
                      </a:r>
                      <a:endParaRPr sz="2150">
                        <a:latin typeface="Helvetica"/>
                        <a:cs typeface="Helvetica"/>
                      </a:endParaRPr>
                    </a:p>
                  </a:txBody>
                  <a:tcPr marL="0" marR="0" marT="81915" marB="0"/>
                </a:tc>
                <a:extLst>
                  <a:ext uri="{0D108BD9-81ED-4DB2-BD59-A6C34878D82A}">
                    <a16:rowId xmlns:a16="http://schemas.microsoft.com/office/drawing/2014/main" val="10003"/>
                  </a:ext>
                </a:extLst>
              </a:tr>
              <a:tr h="539115">
                <a:tc>
                  <a:txBody>
                    <a:bodyPr/>
                    <a:lstStyle/>
                    <a:p>
                      <a:pPr marL="128270">
                        <a:lnSpc>
                          <a:spcPct val="100000"/>
                        </a:lnSpc>
                        <a:spcBef>
                          <a:spcPts val="580"/>
                        </a:spcBef>
                      </a:pPr>
                      <a:r>
                        <a:rPr sz="2150" dirty="0">
                          <a:solidFill>
                            <a:srgbClr val="575756"/>
                          </a:solidFill>
                          <a:latin typeface="Helvetica"/>
                          <a:cs typeface="Helvetica"/>
                        </a:rPr>
                        <a:t>GPs</a:t>
                      </a:r>
                      <a:r>
                        <a:rPr sz="2150" spc="-65" dirty="0">
                          <a:solidFill>
                            <a:srgbClr val="575756"/>
                          </a:solidFill>
                          <a:latin typeface="Helvetica"/>
                          <a:cs typeface="Helvetica"/>
                        </a:rPr>
                        <a:t> </a:t>
                      </a:r>
                      <a:r>
                        <a:rPr sz="2150" dirty="0">
                          <a:solidFill>
                            <a:srgbClr val="575756"/>
                          </a:solidFill>
                          <a:latin typeface="Helvetica"/>
                          <a:cs typeface="Helvetica"/>
                        </a:rPr>
                        <a:t>in</a:t>
                      </a:r>
                      <a:r>
                        <a:rPr sz="2150" spc="-95" dirty="0">
                          <a:solidFill>
                            <a:srgbClr val="575756"/>
                          </a:solidFill>
                          <a:latin typeface="Helvetica"/>
                          <a:cs typeface="Helvetica"/>
                        </a:rPr>
                        <a:t> </a:t>
                      </a:r>
                      <a:r>
                        <a:rPr sz="2150" spc="-10" dirty="0">
                          <a:solidFill>
                            <a:srgbClr val="575756"/>
                          </a:solidFill>
                          <a:latin typeface="Helvetica"/>
                          <a:cs typeface="Helvetica"/>
                        </a:rPr>
                        <a:t>Training</a:t>
                      </a:r>
                      <a:r>
                        <a:rPr sz="2150" spc="-65" dirty="0">
                          <a:solidFill>
                            <a:srgbClr val="575756"/>
                          </a:solidFill>
                          <a:latin typeface="Helvetica"/>
                          <a:cs typeface="Helvetica"/>
                        </a:rPr>
                        <a:t> </a:t>
                      </a:r>
                      <a:r>
                        <a:rPr sz="2150" spc="-10" dirty="0">
                          <a:solidFill>
                            <a:srgbClr val="575756"/>
                          </a:solidFill>
                          <a:latin typeface="Helvetica"/>
                          <a:cs typeface="Helvetica"/>
                        </a:rPr>
                        <a:t>Grades</a:t>
                      </a:r>
                      <a:endParaRPr sz="2150">
                        <a:latin typeface="Helvetica"/>
                        <a:cs typeface="Helvetica"/>
                      </a:endParaRPr>
                    </a:p>
                  </a:txBody>
                  <a:tcPr marL="0" marR="0" marT="73660" marB="0">
                    <a:solidFill>
                      <a:srgbClr val="50B796">
                        <a:alpha val="19999"/>
                      </a:srgbClr>
                    </a:solidFill>
                  </a:tcPr>
                </a:tc>
                <a:tc>
                  <a:txBody>
                    <a:bodyPr/>
                    <a:lstStyle/>
                    <a:p>
                      <a:pPr marL="309245">
                        <a:lnSpc>
                          <a:spcPct val="100000"/>
                        </a:lnSpc>
                        <a:spcBef>
                          <a:spcPts val="580"/>
                        </a:spcBef>
                      </a:pPr>
                      <a:r>
                        <a:rPr sz="2150" spc="-25" dirty="0">
                          <a:solidFill>
                            <a:srgbClr val="575756"/>
                          </a:solidFill>
                          <a:latin typeface="Helvetica"/>
                          <a:cs typeface="Helvetica"/>
                        </a:rPr>
                        <a:t>118</a:t>
                      </a:r>
                      <a:endParaRPr sz="2150">
                        <a:latin typeface="Helvetica"/>
                        <a:cs typeface="Helvetica"/>
                      </a:endParaRPr>
                    </a:p>
                  </a:txBody>
                  <a:tcPr marL="0" marR="0" marT="73660" marB="0">
                    <a:solidFill>
                      <a:srgbClr val="50B796">
                        <a:alpha val="19999"/>
                      </a:srgbClr>
                    </a:solidFill>
                  </a:tcPr>
                </a:tc>
                <a:tc>
                  <a:txBody>
                    <a:bodyPr/>
                    <a:lstStyle/>
                    <a:p>
                      <a:pPr marL="273050">
                        <a:lnSpc>
                          <a:spcPct val="100000"/>
                        </a:lnSpc>
                        <a:spcBef>
                          <a:spcPts val="580"/>
                        </a:spcBef>
                      </a:pPr>
                      <a:r>
                        <a:rPr sz="2150" spc="-25" dirty="0">
                          <a:solidFill>
                            <a:srgbClr val="575756"/>
                          </a:solidFill>
                          <a:latin typeface="Helvetica"/>
                          <a:cs typeface="Helvetica"/>
                        </a:rPr>
                        <a:t>239</a:t>
                      </a:r>
                      <a:endParaRPr sz="2150">
                        <a:latin typeface="Helvetica"/>
                        <a:cs typeface="Helvetica"/>
                      </a:endParaRPr>
                    </a:p>
                  </a:txBody>
                  <a:tcPr marL="0" marR="0" marT="73660" marB="0">
                    <a:solidFill>
                      <a:srgbClr val="50B796">
                        <a:alpha val="19999"/>
                      </a:srgbClr>
                    </a:solidFill>
                  </a:tcPr>
                </a:tc>
                <a:extLst>
                  <a:ext uri="{0D108BD9-81ED-4DB2-BD59-A6C34878D82A}">
                    <a16:rowId xmlns:a16="http://schemas.microsoft.com/office/drawing/2014/main" val="10004"/>
                  </a:ext>
                </a:extLst>
              </a:tr>
              <a:tr h="554355">
                <a:tc>
                  <a:txBody>
                    <a:bodyPr/>
                    <a:lstStyle/>
                    <a:p>
                      <a:pPr marL="128270">
                        <a:lnSpc>
                          <a:spcPct val="100000"/>
                        </a:lnSpc>
                        <a:spcBef>
                          <a:spcPts val="635"/>
                        </a:spcBef>
                      </a:pPr>
                      <a:r>
                        <a:rPr sz="2150" dirty="0">
                          <a:solidFill>
                            <a:srgbClr val="575756"/>
                          </a:solidFill>
                          <a:latin typeface="Helvetica"/>
                          <a:cs typeface="Helvetica"/>
                        </a:rPr>
                        <a:t>Salaried</a:t>
                      </a:r>
                      <a:r>
                        <a:rPr sz="2150" spc="-120" dirty="0">
                          <a:solidFill>
                            <a:srgbClr val="575756"/>
                          </a:solidFill>
                          <a:latin typeface="Helvetica"/>
                          <a:cs typeface="Helvetica"/>
                        </a:rPr>
                        <a:t> </a:t>
                      </a:r>
                      <a:r>
                        <a:rPr sz="2150" spc="-25" dirty="0">
                          <a:solidFill>
                            <a:srgbClr val="575756"/>
                          </a:solidFill>
                          <a:latin typeface="Helvetica"/>
                          <a:cs typeface="Helvetica"/>
                        </a:rPr>
                        <a:t>GPs</a:t>
                      </a:r>
                      <a:endParaRPr sz="2150">
                        <a:latin typeface="Helvetica"/>
                        <a:cs typeface="Helvetica"/>
                      </a:endParaRPr>
                    </a:p>
                  </a:txBody>
                  <a:tcPr marL="0" marR="0" marT="80645" marB="0"/>
                </a:tc>
                <a:tc>
                  <a:txBody>
                    <a:bodyPr/>
                    <a:lstStyle/>
                    <a:p>
                      <a:pPr marL="309245">
                        <a:lnSpc>
                          <a:spcPct val="100000"/>
                        </a:lnSpc>
                        <a:spcBef>
                          <a:spcPts val="635"/>
                        </a:spcBef>
                      </a:pPr>
                      <a:r>
                        <a:rPr sz="2150" spc="-25" dirty="0">
                          <a:solidFill>
                            <a:srgbClr val="575756"/>
                          </a:solidFill>
                          <a:latin typeface="Helvetica"/>
                          <a:cs typeface="Helvetica"/>
                        </a:rPr>
                        <a:t>151</a:t>
                      </a:r>
                      <a:endParaRPr sz="2150">
                        <a:latin typeface="Helvetica"/>
                        <a:cs typeface="Helvetica"/>
                      </a:endParaRPr>
                    </a:p>
                  </a:txBody>
                  <a:tcPr marL="0" marR="0" marT="80645" marB="0"/>
                </a:tc>
                <a:tc>
                  <a:txBody>
                    <a:bodyPr/>
                    <a:lstStyle/>
                    <a:p>
                      <a:pPr marL="273050">
                        <a:lnSpc>
                          <a:spcPct val="100000"/>
                        </a:lnSpc>
                        <a:spcBef>
                          <a:spcPts val="635"/>
                        </a:spcBef>
                      </a:pPr>
                      <a:r>
                        <a:rPr sz="2150" spc="-25" dirty="0">
                          <a:solidFill>
                            <a:srgbClr val="575756"/>
                          </a:solidFill>
                          <a:latin typeface="Helvetica"/>
                          <a:cs typeface="Helvetica"/>
                        </a:rPr>
                        <a:t>201</a:t>
                      </a:r>
                      <a:endParaRPr sz="2150">
                        <a:latin typeface="Helvetica"/>
                        <a:cs typeface="Helvetica"/>
                      </a:endParaRPr>
                    </a:p>
                  </a:txBody>
                  <a:tcPr marL="0" marR="0" marT="80645" marB="0"/>
                </a:tc>
                <a:extLst>
                  <a:ext uri="{0D108BD9-81ED-4DB2-BD59-A6C34878D82A}">
                    <a16:rowId xmlns:a16="http://schemas.microsoft.com/office/drawing/2014/main" val="10005"/>
                  </a:ext>
                </a:extLst>
              </a:tr>
              <a:tr h="539115">
                <a:tc>
                  <a:txBody>
                    <a:bodyPr/>
                    <a:lstStyle/>
                    <a:p>
                      <a:pPr marL="128270">
                        <a:lnSpc>
                          <a:spcPct val="100000"/>
                        </a:lnSpc>
                        <a:spcBef>
                          <a:spcPts val="570"/>
                        </a:spcBef>
                      </a:pPr>
                      <a:r>
                        <a:rPr sz="2150" dirty="0">
                          <a:solidFill>
                            <a:srgbClr val="575756"/>
                          </a:solidFill>
                          <a:latin typeface="Helvetica"/>
                          <a:cs typeface="Helvetica"/>
                        </a:rPr>
                        <a:t>Medical</a:t>
                      </a:r>
                      <a:r>
                        <a:rPr sz="2150" spc="-100" dirty="0">
                          <a:solidFill>
                            <a:srgbClr val="575756"/>
                          </a:solidFill>
                          <a:latin typeface="Helvetica"/>
                          <a:cs typeface="Helvetica"/>
                        </a:rPr>
                        <a:t> </a:t>
                      </a:r>
                      <a:r>
                        <a:rPr sz="2150" dirty="0">
                          <a:solidFill>
                            <a:srgbClr val="575756"/>
                          </a:solidFill>
                          <a:latin typeface="Helvetica"/>
                          <a:cs typeface="Helvetica"/>
                        </a:rPr>
                        <a:t>Clinical</a:t>
                      </a:r>
                      <a:r>
                        <a:rPr sz="2150" spc="-100" dirty="0">
                          <a:solidFill>
                            <a:srgbClr val="575756"/>
                          </a:solidFill>
                          <a:latin typeface="Helvetica"/>
                          <a:cs typeface="Helvetica"/>
                        </a:rPr>
                        <a:t> </a:t>
                      </a:r>
                      <a:r>
                        <a:rPr sz="2150" dirty="0">
                          <a:solidFill>
                            <a:srgbClr val="575756"/>
                          </a:solidFill>
                          <a:latin typeface="Helvetica"/>
                          <a:cs typeface="Helvetica"/>
                        </a:rPr>
                        <a:t>Director</a:t>
                      </a:r>
                      <a:r>
                        <a:rPr sz="2150" spc="-100" dirty="0">
                          <a:solidFill>
                            <a:srgbClr val="575756"/>
                          </a:solidFill>
                          <a:latin typeface="Helvetica"/>
                          <a:cs typeface="Helvetica"/>
                        </a:rPr>
                        <a:t> </a:t>
                      </a:r>
                      <a:r>
                        <a:rPr sz="2150" spc="-20" dirty="0">
                          <a:solidFill>
                            <a:srgbClr val="575756"/>
                          </a:solidFill>
                          <a:latin typeface="Helvetica"/>
                          <a:cs typeface="Helvetica"/>
                        </a:rPr>
                        <a:t>(GP)</a:t>
                      </a:r>
                      <a:endParaRPr sz="2150">
                        <a:latin typeface="Helvetica"/>
                        <a:cs typeface="Helvetica"/>
                      </a:endParaRPr>
                    </a:p>
                  </a:txBody>
                  <a:tcPr marL="0" marR="0" marT="72390" marB="0">
                    <a:solidFill>
                      <a:srgbClr val="50B796">
                        <a:alpha val="19999"/>
                      </a:srgbClr>
                    </a:solidFill>
                  </a:tcPr>
                </a:tc>
                <a:tc>
                  <a:txBody>
                    <a:bodyPr/>
                    <a:lstStyle/>
                    <a:p>
                      <a:pPr marL="309245">
                        <a:lnSpc>
                          <a:spcPct val="100000"/>
                        </a:lnSpc>
                        <a:spcBef>
                          <a:spcPts val="570"/>
                        </a:spcBef>
                      </a:pPr>
                      <a:r>
                        <a:rPr sz="2150" spc="-50" dirty="0">
                          <a:solidFill>
                            <a:srgbClr val="575756"/>
                          </a:solidFill>
                          <a:latin typeface="Helvetica"/>
                          <a:cs typeface="Helvetica"/>
                        </a:rPr>
                        <a:t>0</a:t>
                      </a:r>
                      <a:endParaRPr sz="2150">
                        <a:latin typeface="Helvetica"/>
                        <a:cs typeface="Helvetica"/>
                      </a:endParaRPr>
                    </a:p>
                  </a:txBody>
                  <a:tcPr marL="0" marR="0" marT="72390" marB="0">
                    <a:solidFill>
                      <a:srgbClr val="50B796">
                        <a:alpha val="19999"/>
                      </a:srgbClr>
                    </a:solidFill>
                  </a:tcPr>
                </a:tc>
                <a:tc>
                  <a:txBody>
                    <a:bodyPr/>
                    <a:lstStyle/>
                    <a:p>
                      <a:pPr marL="273050">
                        <a:lnSpc>
                          <a:spcPct val="100000"/>
                        </a:lnSpc>
                        <a:spcBef>
                          <a:spcPts val="570"/>
                        </a:spcBef>
                      </a:pPr>
                      <a:r>
                        <a:rPr sz="2150" spc="-50" dirty="0">
                          <a:solidFill>
                            <a:srgbClr val="575756"/>
                          </a:solidFill>
                          <a:latin typeface="Helvetica"/>
                          <a:cs typeface="Helvetica"/>
                        </a:rPr>
                        <a:t>4</a:t>
                      </a:r>
                      <a:endParaRPr sz="2150">
                        <a:latin typeface="Helvetica"/>
                        <a:cs typeface="Helvetica"/>
                      </a:endParaRPr>
                    </a:p>
                  </a:txBody>
                  <a:tcPr marL="0" marR="0" marT="72390" marB="0">
                    <a:solidFill>
                      <a:srgbClr val="50B796">
                        <a:alpha val="19999"/>
                      </a:srgbClr>
                    </a:solidFill>
                  </a:tcPr>
                </a:tc>
                <a:extLst>
                  <a:ext uri="{0D108BD9-81ED-4DB2-BD59-A6C34878D82A}">
                    <a16:rowId xmlns:a16="http://schemas.microsoft.com/office/drawing/2014/main" val="10006"/>
                  </a:ext>
                </a:extLst>
              </a:tr>
            </a:tbl>
          </a:graphicData>
        </a:graphic>
      </p:graphicFrame>
      <p:grpSp>
        <p:nvGrpSpPr>
          <p:cNvPr id="5" name="object 5"/>
          <p:cNvGrpSpPr/>
          <p:nvPr/>
        </p:nvGrpSpPr>
        <p:grpSpPr>
          <a:xfrm>
            <a:off x="9643690" y="4437151"/>
            <a:ext cx="771525" cy="172720"/>
            <a:chOff x="9643690" y="4437151"/>
            <a:chExt cx="771525" cy="172720"/>
          </a:xfrm>
        </p:grpSpPr>
        <p:pic>
          <p:nvPicPr>
            <p:cNvPr id="6" name="object 6"/>
            <p:cNvPicPr/>
            <p:nvPr/>
          </p:nvPicPr>
          <p:blipFill>
            <a:blip r:embed="rId2" cstate="print"/>
            <a:stretch>
              <a:fillRect/>
            </a:stretch>
          </p:blipFill>
          <p:spPr>
            <a:xfrm>
              <a:off x="9643690" y="4437151"/>
              <a:ext cx="152026" cy="172120"/>
            </a:xfrm>
            <a:prstGeom prst="rect">
              <a:avLst/>
            </a:prstGeom>
          </p:spPr>
        </p:pic>
        <p:pic>
          <p:nvPicPr>
            <p:cNvPr id="7" name="object 7"/>
            <p:cNvPicPr/>
            <p:nvPr/>
          </p:nvPicPr>
          <p:blipFill>
            <a:blip r:embed="rId3" cstate="print"/>
            <a:stretch>
              <a:fillRect/>
            </a:stretch>
          </p:blipFill>
          <p:spPr>
            <a:xfrm>
              <a:off x="9825451" y="4451360"/>
              <a:ext cx="459744" cy="157802"/>
            </a:xfrm>
            <a:prstGeom prst="rect">
              <a:avLst/>
            </a:prstGeom>
          </p:spPr>
        </p:pic>
        <p:pic>
          <p:nvPicPr>
            <p:cNvPr id="8" name="object 8"/>
            <p:cNvPicPr/>
            <p:nvPr/>
          </p:nvPicPr>
          <p:blipFill>
            <a:blip r:embed="rId4" cstate="print"/>
            <a:stretch>
              <a:fillRect/>
            </a:stretch>
          </p:blipFill>
          <p:spPr>
            <a:xfrm>
              <a:off x="10305733" y="4441933"/>
              <a:ext cx="109075" cy="163010"/>
            </a:xfrm>
            <a:prstGeom prst="rect">
              <a:avLst/>
            </a:prstGeom>
          </p:spPr>
        </p:pic>
      </p:grpSp>
      <p:pic>
        <p:nvPicPr>
          <p:cNvPr id="9" name="object 9"/>
          <p:cNvPicPr/>
          <p:nvPr/>
        </p:nvPicPr>
        <p:blipFill>
          <a:blip r:embed="rId5" cstate="print"/>
          <a:stretch>
            <a:fillRect/>
          </a:stretch>
        </p:blipFill>
        <p:spPr>
          <a:xfrm>
            <a:off x="10500025" y="4439716"/>
            <a:ext cx="203742" cy="169447"/>
          </a:xfrm>
          <a:prstGeom prst="rect">
            <a:avLst/>
          </a:prstGeom>
        </p:spPr>
      </p:pic>
      <p:grpSp>
        <p:nvGrpSpPr>
          <p:cNvPr id="10" name="object 10"/>
          <p:cNvGrpSpPr/>
          <p:nvPr/>
        </p:nvGrpSpPr>
        <p:grpSpPr>
          <a:xfrm>
            <a:off x="10772686" y="4441933"/>
            <a:ext cx="332740" cy="167005"/>
            <a:chOff x="10772686" y="4441933"/>
            <a:chExt cx="332740" cy="167005"/>
          </a:xfrm>
        </p:grpSpPr>
        <p:pic>
          <p:nvPicPr>
            <p:cNvPr id="11" name="object 11"/>
            <p:cNvPicPr/>
            <p:nvPr/>
          </p:nvPicPr>
          <p:blipFill>
            <a:blip r:embed="rId6" cstate="print"/>
            <a:stretch>
              <a:fillRect/>
            </a:stretch>
          </p:blipFill>
          <p:spPr>
            <a:xfrm>
              <a:off x="10772686" y="4451360"/>
              <a:ext cx="67798" cy="155241"/>
            </a:xfrm>
            <a:prstGeom prst="rect">
              <a:avLst/>
            </a:prstGeom>
          </p:spPr>
        </p:pic>
        <p:pic>
          <p:nvPicPr>
            <p:cNvPr id="12" name="object 12"/>
            <p:cNvPicPr/>
            <p:nvPr/>
          </p:nvPicPr>
          <p:blipFill>
            <a:blip r:embed="rId7" cstate="print"/>
            <a:stretch>
              <a:fillRect/>
            </a:stretch>
          </p:blipFill>
          <p:spPr>
            <a:xfrm>
              <a:off x="10861012" y="4441933"/>
              <a:ext cx="109075" cy="163010"/>
            </a:xfrm>
            <a:prstGeom prst="rect">
              <a:avLst/>
            </a:prstGeom>
          </p:spPr>
        </p:pic>
        <p:pic>
          <p:nvPicPr>
            <p:cNvPr id="13" name="object 13"/>
            <p:cNvPicPr/>
            <p:nvPr/>
          </p:nvPicPr>
          <p:blipFill>
            <a:blip r:embed="rId8" cstate="print"/>
            <a:stretch>
              <a:fillRect/>
            </a:stretch>
          </p:blipFill>
          <p:spPr>
            <a:xfrm>
              <a:off x="10990061" y="4480764"/>
              <a:ext cx="114781" cy="128174"/>
            </a:xfrm>
            <a:prstGeom prst="rect">
              <a:avLst/>
            </a:prstGeom>
          </p:spPr>
        </p:pic>
      </p:grpSp>
      <p:sp>
        <p:nvSpPr>
          <p:cNvPr id="14" name="object 14"/>
          <p:cNvSpPr/>
          <p:nvPr/>
        </p:nvSpPr>
        <p:spPr>
          <a:xfrm>
            <a:off x="11191685" y="4440777"/>
            <a:ext cx="402590" cy="164465"/>
          </a:xfrm>
          <a:custGeom>
            <a:avLst/>
            <a:gdLst/>
            <a:ahLst/>
            <a:cxnLst/>
            <a:rect l="l" t="t" r="r" b="b"/>
            <a:pathLst>
              <a:path w="402590" h="164464">
                <a:moveTo>
                  <a:pt x="115963" y="355"/>
                </a:moveTo>
                <a:lnTo>
                  <a:pt x="0" y="355"/>
                </a:lnTo>
                <a:lnTo>
                  <a:pt x="0" y="29565"/>
                </a:lnTo>
                <a:lnTo>
                  <a:pt x="0" y="67665"/>
                </a:lnTo>
                <a:lnTo>
                  <a:pt x="0" y="95605"/>
                </a:lnTo>
                <a:lnTo>
                  <a:pt x="0" y="164185"/>
                </a:lnTo>
                <a:lnTo>
                  <a:pt x="33972" y="164185"/>
                </a:lnTo>
                <a:lnTo>
                  <a:pt x="33972" y="95605"/>
                </a:lnTo>
                <a:lnTo>
                  <a:pt x="105752" y="95605"/>
                </a:lnTo>
                <a:lnTo>
                  <a:pt x="105752" y="67665"/>
                </a:lnTo>
                <a:lnTo>
                  <a:pt x="33972" y="67665"/>
                </a:lnTo>
                <a:lnTo>
                  <a:pt x="33972" y="29565"/>
                </a:lnTo>
                <a:lnTo>
                  <a:pt x="115963" y="29565"/>
                </a:lnTo>
                <a:lnTo>
                  <a:pt x="115963" y="355"/>
                </a:lnTo>
                <a:close/>
              </a:path>
              <a:path w="402590" h="164464">
                <a:moveTo>
                  <a:pt x="257683" y="609"/>
                </a:moveTo>
                <a:lnTo>
                  <a:pt x="125183" y="609"/>
                </a:lnTo>
                <a:lnTo>
                  <a:pt x="125183" y="29819"/>
                </a:lnTo>
                <a:lnTo>
                  <a:pt x="174345" y="29819"/>
                </a:lnTo>
                <a:lnTo>
                  <a:pt x="174345" y="164439"/>
                </a:lnTo>
                <a:lnTo>
                  <a:pt x="208749" y="164439"/>
                </a:lnTo>
                <a:lnTo>
                  <a:pt x="208749" y="29819"/>
                </a:lnTo>
                <a:lnTo>
                  <a:pt x="257683" y="29819"/>
                </a:lnTo>
                <a:lnTo>
                  <a:pt x="257683" y="609"/>
                </a:lnTo>
                <a:close/>
              </a:path>
              <a:path w="402590" h="164464">
                <a:moveTo>
                  <a:pt x="402590" y="134620"/>
                </a:moveTo>
                <a:lnTo>
                  <a:pt x="312051" y="134620"/>
                </a:lnTo>
                <a:lnTo>
                  <a:pt x="312051" y="92710"/>
                </a:lnTo>
                <a:lnTo>
                  <a:pt x="391502" y="92710"/>
                </a:lnTo>
                <a:lnTo>
                  <a:pt x="391502" y="64770"/>
                </a:lnTo>
                <a:lnTo>
                  <a:pt x="312051" y="64770"/>
                </a:lnTo>
                <a:lnTo>
                  <a:pt x="312051" y="29210"/>
                </a:lnTo>
                <a:lnTo>
                  <a:pt x="398602" y="29210"/>
                </a:lnTo>
                <a:lnTo>
                  <a:pt x="398602" y="0"/>
                </a:lnTo>
                <a:lnTo>
                  <a:pt x="278650" y="0"/>
                </a:lnTo>
                <a:lnTo>
                  <a:pt x="278650" y="29210"/>
                </a:lnTo>
                <a:lnTo>
                  <a:pt x="278650" y="64770"/>
                </a:lnTo>
                <a:lnTo>
                  <a:pt x="278650" y="92710"/>
                </a:lnTo>
                <a:lnTo>
                  <a:pt x="278650" y="134620"/>
                </a:lnTo>
                <a:lnTo>
                  <a:pt x="278650" y="163830"/>
                </a:lnTo>
                <a:lnTo>
                  <a:pt x="402590" y="163830"/>
                </a:lnTo>
                <a:lnTo>
                  <a:pt x="402590" y="134620"/>
                </a:lnTo>
                <a:close/>
              </a:path>
            </a:pathLst>
          </a:custGeom>
          <a:solidFill>
            <a:srgbClr val="306DB5"/>
          </a:solidFill>
        </p:spPr>
        <p:txBody>
          <a:bodyPr wrap="square" lIns="0" tIns="0" rIns="0" bIns="0" rtlCol="0"/>
          <a:lstStyle/>
          <a:p>
            <a:endParaRPr/>
          </a:p>
        </p:txBody>
      </p:sp>
      <p:grpSp>
        <p:nvGrpSpPr>
          <p:cNvPr id="15" name="object 15"/>
          <p:cNvGrpSpPr/>
          <p:nvPr/>
        </p:nvGrpSpPr>
        <p:grpSpPr>
          <a:xfrm>
            <a:off x="11676184" y="4437151"/>
            <a:ext cx="311150" cy="172720"/>
            <a:chOff x="11676184" y="4437151"/>
            <a:chExt cx="311150" cy="172720"/>
          </a:xfrm>
        </p:grpSpPr>
        <p:pic>
          <p:nvPicPr>
            <p:cNvPr id="16" name="object 16"/>
            <p:cNvPicPr/>
            <p:nvPr/>
          </p:nvPicPr>
          <p:blipFill>
            <a:blip r:embed="rId9" cstate="print"/>
            <a:stretch>
              <a:fillRect/>
            </a:stretch>
          </p:blipFill>
          <p:spPr>
            <a:xfrm>
              <a:off x="11676184" y="4437151"/>
              <a:ext cx="152026" cy="172120"/>
            </a:xfrm>
            <a:prstGeom prst="rect">
              <a:avLst/>
            </a:prstGeom>
          </p:spPr>
        </p:pic>
        <p:pic>
          <p:nvPicPr>
            <p:cNvPr id="17" name="object 17"/>
            <p:cNvPicPr/>
            <p:nvPr/>
          </p:nvPicPr>
          <p:blipFill>
            <a:blip r:embed="rId10" cstate="print"/>
            <a:stretch>
              <a:fillRect/>
            </a:stretch>
          </p:blipFill>
          <p:spPr>
            <a:xfrm>
              <a:off x="11861620" y="4441377"/>
              <a:ext cx="125168" cy="163565"/>
            </a:xfrm>
            <a:prstGeom prst="rect">
              <a:avLst/>
            </a:prstGeom>
          </p:spPr>
        </p:pic>
      </p:grpSp>
      <p:grpSp>
        <p:nvGrpSpPr>
          <p:cNvPr id="18" name="object 18"/>
          <p:cNvGrpSpPr/>
          <p:nvPr/>
        </p:nvGrpSpPr>
        <p:grpSpPr>
          <a:xfrm>
            <a:off x="12055809" y="4439716"/>
            <a:ext cx="1144270" cy="169545"/>
            <a:chOff x="12055809" y="4439716"/>
            <a:chExt cx="1144270" cy="169545"/>
          </a:xfrm>
        </p:grpSpPr>
        <p:pic>
          <p:nvPicPr>
            <p:cNvPr id="19" name="object 19"/>
            <p:cNvPicPr/>
            <p:nvPr/>
          </p:nvPicPr>
          <p:blipFill>
            <a:blip r:embed="rId11" cstate="print"/>
            <a:stretch>
              <a:fillRect/>
            </a:stretch>
          </p:blipFill>
          <p:spPr>
            <a:xfrm>
              <a:off x="12055809" y="4480109"/>
              <a:ext cx="306165" cy="129053"/>
            </a:xfrm>
            <a:prstGeom prst="rect">
              <a:avLst/>
            </a:prstGeom>
          </p:spPr>
        </p:pic>
        <p:pic>
          <p:nvPicPr>
            <p:cNvPr id="20" name="object 20"/>
            <p:cNvPicPr/>
            <p:nvPr/>
          </p:nvPicPr>
          <p:blipFill>
            <a:blip r:embed="rId12" cstate="print"/>
            <a:stretch>
              <a:fillRect/>
            </a:stretch>
          </p:blipFill>
          <p:spPr>
            <a:xfrm>
              <a:off x="12384277" y="4439716"/>
              <a:ext cx="407032" cy="169447"/>
            </a:xfrm>
            <a:prstGeom prst="rect">
              <a:avLst/>
            </a:prstGeom>
          </p:spPr>
        </p:pic>
        <p:pic>
          <p:nvPicPr>
            <p:cNvPr id="21" name="object 21"/>
            <p:cNvPicPr/>
            <p:nvPr/>
          </p:nvPicPr>
          <p:blipFill>
            <a:blip r:embed="rId13" cstate="print"/>
            <a:stretch>
              <a:fillRect/>
            </a:stretch>
          </p:blipFill>
          <p:spPr>
            <a:xfrm>
              <a:off x="12813613" y="4480764"/>
              <a:ext cx="320397" cy="128400"/>
            </a:xfrm>
            <a:prstGeom prst="rect">
              <a:avLst/>
            </a:prstGeom>
          </p:spPr>
        </p:pic>
        <p:sp>
          <p:nvSpPr>
            <p:cNvPr id="22" name="object 22"/>
            <p:cNvSpPr/>
            <p:nvPr/>
          </p:nvSpPr>
          <p:spPr>
            <a:xfrm>
              <a:off x="13166154" y="4488757"/>
              <a:ext cx="33655" cy="116205"/>
            </a:xfrm>
            <a:custGeom>
              <a:avLst/>
              <a:gdLst/>
              <a:ahLst/>
              <a:cxnLst/>
              <a:rect l="l" t="t" r="r" b="b"/>
              <a:pathLst>
                <a:path w="33655" h="116204">
                  <a:moveTo>
                    <a:pt x="33629" y="83121"/>
                  </a:moveTo>
                  <a:lnTo>
                    <a:pt x="0" y="83121"/>
                  </a:lnTo>
                  <a:lnTo>
                    <a:pt x="0" y="116192"/>
                  </a:lnTo>
                  <a:lnTo>
                    <a:pt x="33629" y="116192"/>
                  </a:lnTo>
                  <a:lnTo>
                    <a:pt x="33629" y="83121"/>
                  </a:lnTo>
                  <a:close/>
                </a:path>
                <a:path w="33655" h="116204">
                  <a:moveTo>
                    <a:pt x="33629" y="0"/>
                  </a:moveTo>
                  <a:lnTo>
                    <a:pt x="0" y="0"/>
                  </a:lnTo>
                  <a:lnTo>
                    <a:pt x="0" y="33070"/>
                  </a:lnTo>
                  <a:lnTo>
                    <a:pt x="33629" y="33070"/>
                  </a:lnTo>
                  <a:lnTo>
                    <a:pt x="33629" y="0"/>
                  </a:lnTo>
                  <a:close/>
                </a:path>
              </a:pathLst>
            </a:custGeom>
            <a:solidFill>
              <a:srgbClr val="306DB5"/>
            </a:solidFill>
          </p:spPr>
          <p:txBody>
            <a:bodyPr wrap="square" lIns="0" tIns="0" rIns="0" bIns="0" rtlCol="0"/>
            <a:lstStyle/>
            <a:p>
              <a:endParaRPr/>
            </a:p>
          </p:txBody>
        </p:sp>
      </p:grpSp>
      <p:grpSp>
        <p:nvGrpSpPr>
          <p:cNvPr id="23" name="object 23"/>
          <p:cNvGrpSpPr/>
          <p:nvPr/>
        </p:nvGrpSpPr>
        <p:grpSpPr>
          <a:xfrm>
            <a:off x="13297103" y="4440377"/>
            <a:ext cx="1608455" cy="214629"/>
            <a:chOff x="13297103" y="4440377"/>
            <a:chExt cx="1608455" cy="214629"/>
          </a:xfrm>
        </p:grpSpPr>
        <p:pic>
          <p:nvPicPr>
            <p:cNvPr id="24" name="object 24"/>
            <p:cNvPicPr/>
            <p:nvPr/>
          </p:nvPicPr>
          <p:blipFill>
            <a:blip r:embed="rId14" cstate="print"/>
            <a:stretch>
              <a:fillRect/>
            </a:stretch>
          </p:blipFill>
          <p:spPr>
            <a:xfrm>
              <a:off x="13297103" y="4441377"/>
              <a:ext cx="266255" cy="167560"/>
            </a:xfrm>
            <a:prstGeom prst="rect">
              <a:avLst/>
            </a:prstGeom>
          </p:spPr>
        </p:pic>
        <p:pic>
          <p:nvPicPr>
            <p:cNvPr id="25" name="object 25"/>
            <p:cNvPicPr/>
            <p:nvPr/>
          </p:nvPicPr>
          <p:blipFill>
            <a:blip r:embed="rId15" cstate="print"/>
            <a:stretch>
              <a:fillRect/>
            </a:stretch>
          </p:blipFill>
          <p:spPr>
            <a:xfrm>
              <a:off x="13584734" y="4481101"/>
              <a:ext cx="109410" cy="123839"/>
            </a:xfrm>
            <a:prstGeom prst="rect">
              <a:avLst/>
            </a:prstGeom>
          </p:spPr>
        </p:pic>
        <p:pic>
          <p:nvPicPr>
            <p:cNvPr id="26" name="object 26"/>
            <p:cNvPicPr/>
            <p:nvPr/>
          </p:nvPicPr>
          <p:blipFill>
            <a:blip r:embed="rId16" cstate="print"/>
            <a:stretch>
              <a:fillRect/>
            </a:stretch>
          </p:blipFill>
          <p:spPr>
            <a:xfrm>
              <a:off x="13716452" y="4481105"/>
              <a:ext cx="111525" cy="128058"/>
            </a:xfrm>
            <a:prstGeom prst="rect">
              <a:avLst/>
            </a:prstGeom>
          </p:spPr>
        </p:pic>
        <p:pic>
          <p:nvPicPr>
            <p:cNvPr id="27" name="object 27"/>
            <p:cNvPicPr/>
            <p:nvPr/>
          </p:nvPicPr>
          <p:blipFill>
            <a:blip r:embed="rId17" cstate="print"/>
            <a:stretch>
              <a:fillRect/>
            </a:stretch>
          </p:blipFill>
          <p:spPr>
            <a:xfrm>
              <a:off x="13849944" y="4441933"/>
              <a:ext cx="109075" cy="163010"/>
            </a:xfrm>
            <a:prstGeom prst="rect">
              <a:avLst/>
            </a:prstGeom>
          </p:spPr>
        </p:pic>
        <p:pic>
          <p:nvPicPr>
            <p:cNvPr id="28" name="object 28"/>
            <p:cNvPicPr/>
            <p:nvPr/>
          </p:nvPicPr>
          <p:blipFill>
            <a:blip r:embed="rId18" cstate="print"/>
            <a:stretch>
              <a:fillRect/>
            </a:stretch>
          </p:blipFill>
          <p:spPr>
            <a:xfrm>
              <a:off x="13987994" y="4481331"/>
              <a:ext cx="173554" cy="123608"/>
            </a:xfrm>
            <a:prstGeom prst="rect">
              <a:avLst/>
            </a:prstGeom>
          </p:spPr>
        </p:pic>
        <p:pic>
          <p:nvPicPr>
            <p:cNvPr id="29" name="object 29"/>
            <p:cNvPicPr/>
            <p:nvPr/>
          </p:nvPicPr>
          <p:blipFill>
            <a:blip r:embed="rId19" cstate="print"/>
            <a:stretch>
              <a:fillRect/>
            </a:stretch>
          </p:blipFill>
          <p:spPr>
            <a:xfrm>
              <a:off x="14182408" y="4481103"/>
              <a:ext cx="113305" cy="127608"/>
            </a:xfrm>
            <a:prstGeom prst="rect">
              <a:avLst/>
            </a:prstGeom>
          </p:spPr>
        </p:pic>
        <p:pic>
          <p:nvPicPr>
            <p:cNvPr id="30" name="object 30"/>
            <p:cNvPicPr/>
            <p:nvPr/>
          </p:nvPicPr>
          <p:blipFill>
            <a:blip r:embed="rId20" cstate="print"/>
            <a:stretch>
              <a:fillRect/>
            </a:stretch>
          </p:blipFill>
          <p:spPr>
            <a:xfrm>
              <a:off x="14316682" y="4440377"/>
              <a:ext cx="247680" cy="164565"/>
            </a:xfrm>
            <a:prstGeom prst="rect">
              <a:avLst/>
            </a:prstGeom>
          </p:spPr>
        </p:pic>
        <p:pic>
          <p:nvPicPr>
            <p:cNvPr id="31" name="object 31"/>
            <p:cNvPicPr/>
            <p:nvPr/>
          </p:nvPicPr>
          <p:blipFill>
            <a:blip r:embed="rId21" cstate="print"/>
            <a:stretch>
              <a:fillRect/>
            </a:stretch>
          </p:blipFill>
          <p:spPr>
            <a:xfrm>
              <a:off x="14595210" y="4481101"/>
              <a:ext cx="109410" cy="123839"/>
            </a:xfrm>
            <a:prstGeom prst="rect">
              <a:avLst/>
            </a:prstGeom>
          </p:spPr>
        </p:pic>
        <p:pic>
          <p:nvPicPr>
            <p:cNvPr id="32" name="object 32"/>
            <p:cNvPicPr/>
            <p:nvPr/>
          </p:nvPicPr>
          <p:blipFill>
            <a:blip r:embed="rId22" cstate="print"/>
            <a:stretch>
              <a:fillRect/>
            </a:stretch>
          </p:blipFill>
          <p:spPr>
            <a:xfrm>
              <a:off x="14726368" y="4481105"/>
              <a:ext cx="116739" cy="173324"/>
            </a:xfrm>
            <a:prstGeom prst="rect">
              <a:avLst/>
            </a:prstGeom>
          </p:spPr>
        </p:pic>
        <p:sp>
          <p:nvSpPr>
            <p:cNvPr id="33" name="object 33"/>
            <p:cNvSpPr/>
            <p:nvPr/>
          </p:nvSpPr>
          <p:spPr>
            <a:xfrm>
              <a:off x="14870973" y="4571877"/>
              <a:ext cx="34290" cy="71755"/>
            </a:xfrm>
            <a:custGeom>
              <a:avLst/>
              <a:gdLst/>
              <a:ahLst/>
              <a:cxnLst/>
              <a:rect l="l" t="t" r="r" b="b"/>
              <a:pathLst>
                <a:path w="34290" h="71754">
                  <a:moveTo>
                    <a:pt x="34176" y="0"/>
                  </a:moveTo>
                  <a:lnTo>
                    <a:pt x="0" y="0"/>
                  </a:lnTo>
                  <a:lnTo>
                    <a:pt x="0" y="33067"/>
                  </a:lnTo>
                  <a:lnTo>
                    <a:pt x="19193" y="33067"/>
                  </a:lnTo>
                  <a:lnTo>
                    <a:pt x="18742" y="40532"/>
                  </a:lnTo>
                  <a:lnTo>
                    <a:pt x="17025" y="46344"/>
                  </a:lnTo>
                  <a:lnTo>
                    <a:pt x="11025" y="54626"/>
                  </a:lnTo>
                  <a:lnTo>
                    <a:pt x="6355" y="57589"/>
                  </a:lnTo>
                  <a:lnTo>
                    <a:pt x="0" y="59369"/>
                  </a:lnTo>
                  <a:lnTo>
                    <a:pt x="0" y="71568"/>
                  </a:lnTo>
                  <a:lnTo>
                    <a:pt x="1989" y="71568"/>
                  </a:lnTo>
                  <a:lnTo>
                    <a:pt x="5633" y="70479"/>
                  </a:lnTo>
                  <a:lnTo>
                    <a:pt x="33506" y="38909"/>
                  </a:lnTo>
                  <a:lnTo>
                    <a:pt x="34176" y="33653"/>
                  </a:lnTo>
                  <a:lnTo>
                    <a:pt x="34176" y="0"/>
                  </a:lnTo>
                  <a:close/>
                </a:path>
              </a:pathLst>
            </a:custGeom>
            <a:solidFill>
              <a:srgbClr val="306DB5"/>
            </a:solidFill>
          </p:spPr>
          <p:txBody>
            <a:bodyPr wrap="square" lIns="0" tIns="0" rIns="0" bIns="0" rtlCol="0"/>
            <a:lstStyle/>
            <a:p>
              <a:endParaRPr/>
            </a:p>
          </p:txBody>
        </p:sp>
      </p:grpSp>
      <p:grpSp>
        <p:nvGrpSpPr>
          <p:cNvPr id="34" name="object 34"/>
          <p:cNvGrpSpPr/>
          <p:nvPr/>
        </p:nvGrpSpPr>
        <p:grpSpPr>
          <a:xfrm>
            <a:off x="15000921" y="4441377"/>
            <a:ext cx="638175" cy="168275"/>
            <a:chOff x="15000921" y="4441377"/>
            <a:chExt cx="638175" cy="168275"/>
          </a:xfrm>
        </p:grpSpPr>
        <p:pic>
          <p:nvPicPr>
            <p:cNvPr id="35" name="object 35"/>
            <p:cNvPicPr/>
            <p:nvPr/>
          </p:nvPicPr>
          <p:blipFill>
            <a:blip r:embed="rId23" cstate="print"/>
            <a:stretch>
              <a:fillRect/>
            </a:stretch>
          </p:blipFill>
          <p:spPr>
            <a:xfrm>
              <a:off x="15000921" y="4441377"/>
              <a:ext cx="158120" cy="163565"/>
            </a:xfrm>
            <a:prstGeom prst="rect">
              <a:avLst/>
            </a:prstGeom>
          </p:spPr>
        </p:pic>
        <p:pic>
          <p:nvPicPr>
            <p:cNvPr id="36" name="object 36"/>
            <p:cNvPicPr/>
            <p:nvPr/>
          </p:nvPicPr>
          <p:blipFill>
            <a:blip r:embed="rId24" cstate="print"/>
            <a:stretch>
              <a:fillRect/>
            </a:stretch>
          </p:blipFill>
          <p:spPr>
            <a:xfrm>
              <a:off x="15180020" y="4481103"/>
              <a:ext cx="113294" cy="127608"/>
            </a:xfrm>
            <a:prstGeom prst="rect">
              <a:avLst/>
            </a:prstGeom>
          </p:spPr>
        </p:pic>
        <p:pic>
          <p:nvPicPr>
            <p:cNvPr id="37" name="object 37"/>
            <p:cNvPicPr/>
            <p:nvPr/>
          </p:nvPicPr>
          <p:blipFill>
            <a:blip r:embed="rId25" cstate="print"/>
            <a:stretch>
              <a:fillRect/>
            </a:stretch>
          </p:blipFill>
          <p:spPr>
            <a:xfrm>
              <a:off x="15314284" y="4481100"/>
              <a:ext cx="193419" cy="128064"/>
            </a:xfrm>
            <a:prstGeom prst="rect">
              <a:avLst/>
            </a:prstGeom>
          </p:spPr>
        </p:pic>
        <p:pic>
          <p:nvPicPr>
            <p:cNvPr id="38" name="object 38"/>
            <p:cNvPicPr/>
            <p:nvPr/>
          </p:nvPicPr>
          <p:blipFill>
            <a:blip r:embed="rId4" cstate="print"/>
            <a:stretch>
              <a:fillRect/>
            </a:stretch>
          </p:blipFill>
          <p:spPr>
            <a:xfrm>
              <a:off x="15529680" y="4441933"/>
              <a:ext cx="109075" cy="163010"/>
            </a:xfrm>
            <a:prstGeom prst="rect">
              <a:avLst/>
            </a:prstGeom>
          </p:spPr>
        </p:pic>
      </p:grpSp>
      <p:grpSp>
        <p:nvGrpSpPr>
          <p:cNvPr id="39" name="object 39"/>
          <p:cNvGrpSpPr/>
          <p:nvPr/>
        </p:nvGrpSpPr>
        <p:grpSpPr>
          <a:xfrm>
            <a:off x="15723759" y="4442931"/>
            <a:ext cx="332105" cy="166370"/>
            <a:chOff x="15723759" y="4442931"/>
            <a:chExt cx="332105" cy="166370"/>
          </a:xfrm>
        </p:grpSpPr>
        <p:pic>
          <p:nvPicPr>
            <p:cNvPr id="40" name="object 40"/>
            <p:cNvPicPr/>
            <p:nvPr/>
          </p:nvPicPr>
          <p:blipFill>
            <a:blip r:embed="rId26" cstate="print"/>
            <a:stretch>
              <a:fillRect/>
            </a:stretch>
          </p:blipFill>
          <p:spPr>
            <a:xfrm>
              <a:off x="15723759" y="4442931"/>
              <a:ext cx="237354" cy="166005"/>
            </a:xfrm>
            <a:prstGeom prst="rect">
              <a:avLst/>
            </a:prstGeom>
          </p:spPr>
        </p:pic>
        <p:pic>
          <p:nvPicPr>
            <p:cNvPr id="41" name="object 41"/>
            <p:cNvPicPr/>
            <p:nvPr/>
          </p:nvPicPr>
          <p:blipFill>
            <a:blip r:embed="rId27" cstate="print"/>
            <a:stretch>
              <a:fillRect/>
            </a:stretch>
          </p:blipFill>
          <p:spPr>
            <a:xfrm>
              <a:off x="15985200" y="4444037"/>
              <a:ext cx="70238" cy="160906"/>
            </a:xfrm>
            <a:prstGeom prst="rect">
              <a:avLst/>
            </a:prstGeom>
          </p:spPr>
        </p:pic>
      </p:grpSp>
      <p:pic>
        <p:nvPicPr>
          <p:cNvPr id="42" name="object 42"/>
          <p:cNvPicPr/>
          <p:nvPr/>
        </p:nvPicPr>
        <p:blipFill>
          <a:blip r:embed="rId28" cstate="print"/>
          <a:stretch>
            <a:fillRect/>
          </a:stretch>
        </p:blipFill>
        <p:spPr>
          <a:xfrm>
            <a:off x="16102610" y="4442705"/>
            <a:ext cx="111814" cy="166895"/>
          </a:xfrm>
          <a:prstGeom prst="rect">
            <a:avLst/>
          </a:prstGeom>
        </p:spPr>
      </p:pic>
      <p:pic>
        <p:nvPicPr>
          <p:cNvPr id="43" name="object 43"/>
          <p:cNvPicPr/>
          <p:nvPr/>
        </p:nvPicPr>
        <p:blipFill>
          <a:blip r:embed="rId29" cstate="print"/>
          <a:stretch>
            <a:fillRect/>
          </a:stretch>
        </p:blipFill>
        <p:spPr>
          <a:xfrm>
            <a:off x="16288264" y="4480549"/>
            <a:ext cx="241245" cy="128498"/>
          </a:xfrm>
          <a:prstGeom prst="rect">
            <a:avLst/>
          </a:prstGeom>
        </p:spPr>
      </p:pic>
      <p:pic>
        <p:nvPicPr>
          <p:cNvPr id="44" name="object 44"/>
          <p:cNvPicPr/>
          <p:nvPr/>
        </p:nvPicPr>
        <p:blipFill>
          <a:blip r:embed="rId30" cstate="print"/>
          <a:stretch>
            <a:fillRect/>
          </a:stretch>
        </p:blipFill>
        <p:spPr>
          <a:xfrm>
            <a:off x="16610724" y="4436607"/>
            <a:ext cx="1161411" cy="215940"/>
          </a:xfrm>
          <a:prstGeom prst="rect">
            <a:avLst/>
          </a:prstGeom>
        </p:spPr>
      </p:pic>
      <p:pic>
        <p:nvPicPr>
          <p:cNvPr id="45" name="object 45"/>
          <p:cNvPicPr/>
          <p:nvPr/>
        </p:nvPicPr>
        <p:blipFill>
          <a:blip r:embed="rId31" cstate="print"/>
          <a:stretch>
            <a:fillRect/>
          </a:stretch>
        </p:blipFill>
        <p:spPr>
          <a:xfrm>
            <a:off x="17846132" y="4442931"/>
            <a:ext cx="490938" cy="166005"/>
          </a:xfrm>
          <a:prstGeom prst="rect">
            <a:avLst/>
          </a:prstGeom>
        </p:spPr>
      </p:pic>
      <p:grpSp>
        <p:nvGrpSpPr>
          <p:cNvPr id="46" name="object 46"/>
          <p:cNvGrpSpPr/>
          <p:nvPr/>
        </p:nvGrpSpPr>
        <p:grpSpPr>
          <a:xfrm>
            <a:off x="10206495" y="5508188"/>
            <a:ext cx="7237730" cy="3010535"/>
            <a:chOff x="10206495" y="5508188"/>
            <a:chExt cx="7237730" cy="3010535"/>
          </a:xfrm>
        </p:grpSpPr>
        <p:sp>
          <p:nvSpPr>
            <p:cNvPr id="47" name="object 47"/>
            <p:cNvSpPr/>
            <p:nvPr/>
          </p:nvSpPr>
          <p:spPr>
            <a:xfrm>
              <a:off x="10206495" y="7963118"/>
              <a:ext cx="7237730" cy="11430"/>
            </a:xfrm>
            <a:custGeom>
              <a:avLst/>
              <a:gdLst/>
              <a:ahLst/>
              <a:cxnLst/>
              <a:rect l="l" t="t" r="r" b="b"/>
              <a:pathLst>
                <a:path w="7237730" h="11429">
                  <a:moveTo>
                    <a:pt x="7237549" y="0"/>
                  </a:moveTo>
                  <a:lnTo>
                    <a:pt x="0" y="0"/>
                  </a:lnTo>
                  <a:lnTo>
                    <a:pt x="0" y="11423"/>
                  </a:lnTo>
                  <a:lnTo>
                    <a:pt x="7237549" y="11423"/>
                  </a:lnTo>
                  <a:lnTo>
                    <a:pt x="7237549" y="0"/>
                  </a:lnTo>
                  <a:close/>
                </a:path>
              </a:pathLst>
            </a:custGeom>
            <a:solidFill>
              <a:srgbClr val="000000"/>
            </a:solidFill>
          </p:spPr>
          <p:txBody>
            <a:bodyPr wrap="square" lIns="0" tIns="0" rIns="0" bIns="0" rtlCol="0"/>
            <a:lstStyle/>
            <a:p>
              <a:endParaRPr/>
            </a:p>
          </p:txBody>
        </p:sp>
        <p:sp>
          <p:nvSpPr>
            <p:cNvPr id="48" name="object 48"/>
            <p:cNvSpPr/>
            <p:nvPr/>
          </p:nvSpPr>
          <p:spPr>
            <a:xfrm>
              <a:off x="10206495" y="5576995"/>
              <a:ext cx="7237730" cy="2872740"/>
            </a:xfrm>
            <a:custGeom>
              <a:avLst/>
              <a:gdLst/>
              <a:ahLst/>
              <a:cxnLst/>
              <a:rect l="l" t="t" r="r" b="b"/>
              <a:pathLst>
                <a:path w="7237730" h="2872740">
                  <a:moveTo>
                    <a:pt x="2135809" y="1911197"/>
                  </a:moveTo>
                  <a:lnTo>
                    <a:pt x="0" y="1911197"/>
                  </a:lnTo>
                  <a:lnTo>
                    <a:pt x="0" y="1916899"/>
                  </a:lnTo>
                  <a:lnTo>
                    <a:pt x="2135809" y="1916899"/>
                  </a:lnTo>
                  <a:lnTo>
                    <a:pt x="2135809" y="1911197"/>
                  </a:lnTo>
                  <a:close/>
                </a:path>
                <a:path w="7237730" h="2872740">
                  <a:moveTo>
                    <a:pt x="2135809" y="1433398"/>
                  </a:moveTo>
                  <a:lnTo>
                    <a:pt x="0" y="1433398"/>
                  </a:lnTo>
                  <a:lnTo>
                    <a:pt x="0" y="1439100"/>
                  </a:lnTo>
                  <a:lnTo>
                    <a:pt x="2135809" y="1439100"/>
                  </a:lnTo>
                  <a:lnTo>
                    <a:pt x="2135809" y="1433398"/>
                  </a:lnTo>
                  <a:close/>
                </a:path>
                <a:path w="7237730" h="2872740">
                  <a:moveTo>
                    <a:pt x="2135809" y="955598"/>
                  </a:moveTo>
                  <a:lnTo>
                    <a:pt x="0" y="955598"/>
                  </a:lnTo>
                  <a:lnTo>
                    <a:pt x="0" y="961313"/>
                  </a:lnTo>
                  <a:lnTo>
                    <a:pt x="2135809" y="961313"/>
                  </a:lnTo>
                  <a:lnTo>
                    <a:pt x="2135809" y="955598"/>
                  </a:lnTo>
                  <a:close/>
                </a:path>
                <a:path w="7237730" h="2872740">
                  <a:moveTo>
                    <a:pt x="2135809" y="477799"/>
                  </a:moveTo>
                  <a:lnTo>
                    <a:pt x="0" y="477799"/>
                  </a:lnTo>
                  <a:lnTo>
                    <a:pt x="0" y="483514"/>
                  </a:lnTo>
                  <a:lnTo>
                    <a:pt x="2135809" y="483514"/>
                  </a:lnTo>
                  <a:lnTo>
                    <a:pt x="2135809" y="477799"/>
                  </a:lnTo>
                  <a:close/>
                </a:path>
                <a:path w="7237730" h="2872740">
                  <a:moveTo>
                    <a:pt x="2135809" y="0"/>
                  </a:moveTo>
                  <a:lnTo>
                    <a:pt x="0" y="0"/>
                  </a:lnTo>
                  <a:lnTo>
                    <a:pt x="0" y="5715"/>
                  </a:lnTo>
                  <a:lnTo>
                    <a:pt x="2135809" y="5715"/>
                  </a:lnTo>
                  <a:lnTo>
                    <a:pt x="2135809" y="0"/>
                  </a:lnTo>
                  <a:close/>
                </a:path>
                <a:path w="7237730" h="2872740">
                  <a:moveTo>
                    <a:pt x="3902456" y="1911197"/>
                  </a:moveTo>
                  <a:lnTo>
                    <a:pt x="3510610" y="1911197"/>
                  </a:lnTo>
                  <a:lnTo>
                    <a:pt x="3510610" y="1916899"/>
                  </a:lnTo>
                  <a:lnTo>
                    <a:pt x="3902456" y="1916899"/>
                  </a:lnTo>
                  <a:lnTo>
                    <a:pt x="3902456" y="1911197"/>
                  </a:lnTo>
                  <a:close/>
                </a:path>
                <a:path w="7237730" h="2872740">
                  <a:moveTo>
                    <a:pt x="4362526" y="1433398"/>
                  </a:moveTo>
                  <a:lnTo>
                    <a:pt x="3510610" y="1433398"/>
                  </a:lnTo>
                  <a:lnTo>
                    <a:pt x="3510610" y="1439100"/>
                  </a:lnTo>
                  <a:lnTo>
                    <a:pt x="4362526" y="1439100"/>
                  </a:lnTo>
                  <a:lnTo>
                    <a:pt x="4362526" y="1433398"/>
                  </a:lnTo>
                  <a:close/>
                </a:path>
                <a:path w="7237730" h="2872740">
                  <a:moveTo>
                    <a:pt x="6126416" y="2866783"/>
                  </a:moveTo>
                  <a:lnTo>
                    <a:pt x="0" y="2866783"/>
                  </a:lnTo>
                  <a:lnTo>
                    <a:pt x="0" y="2872486"/>
                  </a:lnTo>
                  <a:lnTo>
                    <a:pt x="6126416" y="2872486"/>
                  </a:lnTo>
                  <a:lnTo>
                    <a:pt x="6126416" y="2866783"/>
                  </a:lnTo>
                  <a:close/>
                </a:path>
                <a:path w="7237730" h="2872740">
                  <a:moveTo>
                    <a:pt x="7237539" y="2866783"/>
                  </a:moveTo>
                  <a:lnTo>
                    <a:pt x="7041147" y="2866783"/>
                  </a:lnTo>
                  <a:lnTo>
                    <a:pt x="7041147" y="2872486"/>
                  </a:lnTo>
                  <a:lnTo>
                    <a:pt x="7237539" y="2872486"/>
                  </a:lnTo>
                  <a:lnTo>
                    <a:pt x="7237539" y="2866783"/>
                  </a:lnTo>
                  <a:close/>
                </a:path>
                <a:path w="7237730" h="2872740">
                  <a:moveTo>
                    <a:pt x="7237539" y="1911197"/>
                  </a:moveTo>
                  <a:lnTo>
                    <a:pt x="5277256" y="1911197"/>
                  </a:lnTo>
                  <a:lnTo>
                    <a:pt x="5277256" y="1916899"/>
                  </a:lnTo>
                  <a:lnTo>
                    <a:pt x="7237539" y="1916899"/>
                  </a:lnTo>
                  <a:lnTo>
                    <a:pt x="7237539" y="1911197"/>
                  </a:lnTo>
                  <a:close/>
                </a:path>
                <a:path w="7237730" h="2872740">
                  <a:moveTo>
                    <a:pt x="7237539" y="1433398"/>
                  </a:moveTo>
                  <a:lnTo>
                    <a:pt x="4822622" y="1433398"/>
                  </a:lnTo>
                  <a:lnTo>
                    <a:pt x="4822622" y="1439100"/>
                  </a:lnTo>
                  <a:lnTo>
                    <a:pt x="7237539" y="1439100"/>
                  </a:lnTo>
                  <a:lnTo>
                    <a:pt x="7237539" y="1433398"/>
                  </a:lnTo>
                  <a:close/>
                </a:path>
                <a:path w="7237730" h="2872740">
                  <a:moveTo>
                    <a:pt x="7237539" y="955598"/>
                  </a:moveTo>
                  <a:lnTo>
                    <a:pt x="3510610" y="955598"/>
                  </a:lnTo>
                  <a:lnTo>
                    <a:pt x="3510610" y="961313"/>
                  </a:lnTo>
                  <a:lnTo>
                    <a:pt x="7237539" y="961313"/>
                  </a:lnTo>
                  <a:lnTo>
                    <a:pt x="7237539" y="955598"/>
                  </a:lnTo>
                  <a:close/>
                </a:path>
                <a:path w="7237730" h="2872740">
                  <a:moveTo>
                    <a:pt x="7237539" y="477799"/>
                  </a:moveTo>
                  <a:lnTo>
                    <a:pt x="3055975" y="477799"/>
                  </a:lnTo>
                  <a:lnTo>
                    <a:pt x="3055975" y="483514"/>
                  </a:lnTo>
                  <a:lnTo>
                    <a:pt x="7237539" y="483514"/>
                  </a:lnTo>
                  <a:lnTo>
                    <a:pt x="7237539" y="477799"/>
                  </a:lnTo>
                  <a:close/>
                </a:path>
                <a:path w="7237730" h="2872740">
                  <a:moveTo>
                    <a:pt x="7237539" y="0"/>
                  </a:moveTo>
                  <a:lnTo>
                    <a:pt x="2595892" y="0"/>
                  </a:lnTo>
                  <a:lnTo>
                    <a:pt x="2595892" y="5715"/>
                  </a:lnTo>
                  <a:lnTo>
                    <a:pt x="7237539" y="5715"/>
                  </a:lnTo>
                  <a:lnTo>
                    <a:pt x="7237539" y="0"/>
                  </a:lnTo>
                  <a:close/>
                </a:path>
              </a:pathLst>
            </a:custGeom>
            <a:solidFill>
              <a:srgbClr val="B1B0B3"/>
            </a:solidFill>
          </p:spPr>
          <p:txBody>
            <a:bodyPr wrap="square" lIns="0" tIns="0" rIns="0" bIns="0" rtlCol="0"/>
            <a:lstStyle/>
            <a:p>
              <a:endParaRPr/>
            </a:p>
          </p:txBody>
        </p:sp>
        <p:sp>
          <p:nvSpPr>
            <p:cNvPr id="49" name="object 49"/>
            <p:cNvSpPr/>
            <p:nvPr/>
          </p:nvSpPr>
          <p:spPr>
            <a:xfrm>
              <a:off x="11490372" y="7968825"/>
              <a:ext cx="460375" cy="382270"/>
            </a:xfrm>
            <a:custGeom>
              <a:avLst/>
              <a:gdLst/>
              <a:ahLst/>
              <a:cxnLst/>
              <a:rect l="l" t="t" r="r" b="b"/>
              <a:pathLst>
                <a:path w="460375" h="382270">
                  <a:moveTo>
                    <a:pt x="460080" y="0"/>
                  </a:moveTo>
                  <a:lnTo>
                    <a:pt x="0" y="0"/>
                  </a:lnTo>
                  <a:lnTo>
                    <a:pt x="0" y="382239"/>
                  </a:lnTo>
                  <a:lnTo>
                    <a:pt x="460080" y="382239"/>
                  </a:lnTo>
                  <a:lnTo>
                    <a:pt x="460080" y="0"/>
                  </a:lnTo>
                  <a:close/>
                </a:path>
              </a:pathLst>
            </a:custGeom>
            <a:solidFill>
              <a:srgbClr val="BD0E79"/>
            </a:solidFill>
          </p:spPr>
          <p:txBody>
            <a:bodyPr wrap="square" lIns="0" tIns="0" rIns="0" bIns="0" rtlCol="0"/>
            <a:lstStyle/>
            <a:p>
              <a:endParaRPr/>
            </a:p>
          </p:txBody>
        </p:sp>
        <p:sp>
          <p:nvSpPr>
            <p:cNvPr id="50" name="object 50"/>
            <p:cNvSpPr/>
            <p:nvPr/>
          </p:nvSpPr>
          <p:spPr>
            <a:xfrm>
              <a:off x="11030292" y="7968835"/>
              <a:ext cx="460375" cy="430530"/>
            </a:xfrm>
            <a:custGeom>
              <a:avLst/>
              <a:gdLst/>
              <a:ahLst/>
              <a:cxnLst/>
              <a:rect l="l" t="t" r="r" b="b"/>
              <a:pathLst>
                <a:path w="460375" h="430529">
                  <a:moveTo>
                    <a:pt x="460080" y="0"/>
                  </a:moveTo>
                  <a:lnTo>
                    <a:pt x="0" y="0"/>
                  </a:lnTo>
                  <a:lnTo>
                    <a:pt x="0" y="430018"/>
                  </a:lnTo>
                  <a:lnTo>
                    <a:pt x="460080" y="430018"/>
                  </a:lnTo>
                  <a:lnTo>
                    <a:pt x="460080" y="0"/>
                  </a:lnTo>
                  <a:close/>
                </a:path>
              </a:pathLst>
            </a:custGeom>
            <a:solidFill>
              <a:srgbClr val="4EB193"/>
            </a:solidFill>
          </p:spPr>
          <p:txBody>
            <a:bodyPr wrap="square" lIns="0" tIns="0" rIns="0" bIns="0" rtlCol="0"/>
            <a:lstStyle/>
            <a:p>
              <a:endParaRPr/>
            </a:p>
          </p:txBody>
        </p:sp>
        <p:sp>
          <p:nvSpPr>
            <p:cNvPr id="51" name="object 51"/>
            <p:cNvSpPr/>
            <p:nvPr/>
          </p:nvSpPr>
          <p:spPr>
            <a:xfrm>
              <a:off x="10567217" y="7968835"/>
              <a:ext cx="463550" cy="358775"/>
            </a:xfrm>
            <a:custGeom>
              <a:avLst/>
              <a:gdLst/>
              <a:ahLst/>
              <a:cxnLst/>
              <a:rect l="l" t="t" r="r" b="b"/>
              <a:pathLst>
                <a:path w="463550" h="358775">
                  <a:moveTo>
                    <a:pt x="463074" y="0"/>
                  </a:moveTo>
                  <a:lnTo>
                    <a:pt x="0" y="0"/>
                  </a:lnTo>
                  <a:lnTo>
                    <a:pt x="0" y="358345"/>
                  </a:lnTo>
                  <a:lnTo>
                    <a:pt x="463074" y="358345"/>
                  </a:lnTo>
                  <a:lnTo>
                    <a:pt x="463074" y="0"/>
                  </a:lnTo>
                  <a:close/>
                </a:path>
              </a:pathLst>
            </a:custGeom>
            <a:solidFill>
              <a:srgbClr val="13A7D8"/>
            </a:solidFill>
          </p:spPr>
          <p:txBody>
            <a:bodyPr wrap="square" lIns="0" tIns="0" rIns="0" bIns="0" rtlCol="0"/>
            <a:lstStyle/>
            <a:p>
              <a:endParaRPr/>
            </a:p>
          </p:txBody>
        </p:sp>
        <p:sp>
          <p:nvSpPr>
            <p:cNvPr id="52" name="object 52"/>
            <p:cNvSpPr/>
            <p:nvPr/>
          </p:nvSpPr>
          <p:spPr>
            <a:xfrm>
              <a:off x="10613974" y="8143868"/>
              <a:ext cx="113030" cy="116205"/>
            </a:xfrm>
            <a:custGeom>
              <a:avLst/>
              <a:gdLst/>
              <a:ahLst/>
              <a:cxnLst/>
              <a:rect l="l" t="t" r="r" b="b"/>
              <a:pathLst>
                <a:path w="113029" h="116204">
                  <a:moveTo>
                    <a:pt x="45910" y="59499"/>
                  </a:moveTo>
                  <a:lnTo>
                    <a:pt x="0" y="59499"/>
                  </a:lnTo>
                  <a:lnTo>
                    <a:pt x="0" y="81102"/>
                  </a:lnTo>
                  <a:lnTo>
                    <a:pt x="45910" y="81102"/>
                  </a:lnTo>
                  <a:lnTo>
                    <a:pt x="45910" y="59499"/>
                  </a:lnTo>
                  <a:close/>
                </a:path>
                <a:path w="113029" h="116204">
                  <a:moveTo>
                    <a:pt x="112763" y="0"/>
                  </a:moveTo>
                  <a:lnTo>
                    <a:pt x="93814" y="0"/>
                  </a:lnTo>
                  <a:lnTo>
                    <a:pt x="93814" y="1003"/>
                  </a:lnTo>
                  <a:lnTo>
                    <a:pt x="93522" y="2552"/>
                  </a:lnTo>
                  <a:lnTo>
                    <a:pt x="62141" y="20472"/>
                  </a:lnTo>
                  <a:lnTo>
                    <a:pt x="62141" y="35991"/>
                  </a:lnTo>
                  <a:lnTo>
                    <a:pt x="89420" y="35991"/>
                  </a:lnTo>
                  <a:lnTo>
                    <a:pt x="89420" y="115963"/>
                  </a:lnTo>
                  <a:lnTo>
                    <a:pt x="112763" y="115963"/>
                  </a:lnTo>
                  <a:lnTo>
                    <a:pt x="112763" y="0"/>
                  </a:lnTo>
                  <a:close/>
                </a:path>
              </a:pathLst>
            </a:custGeom>
            <a:solidFill>
              <a:srgbClr val="FFFFFF"/>
            </a:solidFill>
          </p:spPr>
          <p:txBody>
            <a:bodyPr wrap="square" lIns="0" tIns="0" rIns="0" bIns="0" rtlCol="0"/>
            <a:lstStyle/>
            <a:p>
              <a:endParaRPr/>
            </a:p>
          </p:txBody>
        </p:sp>
        <p:pic>
          <p:nvPicPr>
            <p:cNvPr id="53" name="object 53"/>
            <p:cNvPicPr/>
            <p:nvPr/>
          </p:nvPicPr>
          <p:blipFill>
            <a:blip r:embed="rId32" cstate="print"/>
            <a:stretch>
              <a:fillRect/>
            </a:stretch>
          </p:blipFill>
          <p:spPr>
            <a:xfrm>
              <a:off x="10760175" y="8143870"/>
              <a:ext cx="227785" cy="119004"/>
            </a:xfrm>
            <a:prstGeom prst="rect">
              <a:avLst/>
            </a:prstGeom>
          </p:spPr>
        </p:pic>
        <p:sp>
          <p:nvSpPr>
            <p:cNvPr id="54" name="object 54"/>
            <p:cNvSpPr/>
            <p:nvPr/>
          </p:nvSpPr>
          <p:spPr>
            <a:xfrm>
              <a:off x="11072457" y="8211229"/>
              <a:ext cx="113030" cy="116205"/>
            </a:xfrm>
            <a:custGeom>
              <a:avLst/>
              <a:gdLst/>
              <a:ahLst/>
              <a:cxnLst/>
              <a:rect l="l" t="t" r="r" b="b"/>
              <a:pathLst>
                <a:path w="113029" h="116204">
                  <a:moveTo>
                    <a:pt x="45897" y="59486"/>
                  </a:moveTo>
                  <a:lnTo>
                    <a:pt x="0" y="59486"/>
                  </a:lnTo>
                  <a:lnTo>
                    <a:pt x="0" y="81089"/>
                  </a:lnTo>
                  <a:lnTo>
                    <a:pt x="45897" y="81089"/>
                  </a:lnTo>
                  <a:lnTo>
                    <a:pt x="45897" y="59486"/>
                  </a:lnTo>
                  <a:close/>
                </a:path>
                <a:path w="113029" h="116204">
                  <a:moveTo>
                    <a:pt x="112763" y="0"/>
                  </a:moveTo>
                  <a:lnTo>
                    <a:pt x="93802" y="0"/>
                  </a:lnTo>
                  <a:lnTo>
                    <a:pt x="93802" y="1003"/>
                  </a:lnTo>
                  <a:lnTo>
                    <a:pt x="93522" y="2552"/>
                  </a:lnTo>
                  <a:lnTo>
                    <a:pt x="62141" y="20459"/>
                  </a:lnTo>
                  <a:lnTo>
                    <a:pt x="62141" y="35979"/>
                  </a:lnTo>
                  <a:lnTo>
                    <a:pt x="89420" y="35979"/>
                  </a:lnTo>
                  <a:lnTo>
                    <a:pt x="89420" y="115963"/>
                  </a:lnTo>
                  <a:lnTo>
                    <a:pt x="112763" y="115963"/>
                  </a:lnTo>
                  <a:lnTo>
                    <a:pt x="112763" y="0"/>
                  </a:lnTo>
                  <a:close/>
                </a:path>
              </a:pathLst>
            </a:custGeom>
            <a:solidFill>
              <a:srgbClr val="FFFFFF"/>
            </a:solidFill>
          </p:spPr>
          <p:txBody>
            <a:bodyPr wrap="square" lIns="0" tIns="0" rIns="0" bIns="0" rtlCol="0"/>
            <a:lstStyle/>
            <a:p>
              <a:endParaRPr/>
            </a:p>
          </p:txBody>
        </p:sp>
        <p:pic>
          <p:nvPicPr>
            <p:cNvPr id="55" name="object 55"/>
            <p:cNvPicPr/>
            <p:nvPr/>
          </p:nvPicPr>
          <p:blipFill>
            <a:blip r:embed="rId33" cstate="print"/>
            <a:stretch>
              <a:fillRect/>
            </a:stretch>
          </p:blipFill>
          <p:spPr>
            <a:xfrm>
              <a:off x="11218657" y="8210648"/>
              <a:ext cx="227785" cy="119577"/>
            </a:xfrm>
            <a:prstGeom prst="rect">
              <a:avLst/>
            </a:prstGeom>
          </p:spPr>
        </p:pic>
        <p:sp>
          <p:nvSpPr>
            <p:cNvPr id="56" name="object 56"/>
            <p:cNvSpPr/>
            <p:nvPr/>
          </p:nvSpPr>
          <p:spPr>
            <a:xfrm>
              <a:off x="11537302" y="8169712"/>
              <a:ext cx="113030" cy="116205"/>
            </a:xfrm>
            <a:custGeom>
              <a:avLst/>
              <a:gdLst/>
              <a:ahLst/>
              <a:cxnLst/>
              <a:rect l="l" t="t" r="r" b="b"/>
              <a:pathLst>
                <a:path w="113029" h="116204">
                  <a:moveTo>
                    <a:pt x="45910" y="59499"/>
                  </a:moveTo>
                  <a:lnTo>
                    <a:pt x="0" y="59499"/>
                  </a:lnTo>
                  <a:lnTo>
                    <a:pt x="0" y="81089"/>
                  </a:lnTo>
                  <a:lnTo>
                    <a:pt x="45910" y="81089"/>
                  </a:lnTo>
                  <a:lnTo>
                    <a:pt x="45910" y="59499"/>
                  </a:lnTo>
                  <a:close/>
                </a:path>
                <a:path w="113029" h="116204">
                  <a:moveTo>
                    <a:pt x="112776" y="0"/>
                  </a:moveTo>
                  <a:lnTo>
                    <a:pt x="93814" y="0"/>
                  </a:lnTo>
                  <a:lnTo>
                    <a:pt x="93814" y="1003"/>
                  </a:lnTo>
                  <a:lnTo>
                    <a:pt x="93522" y="2552"/>
                  </a:lnTo>
                  <a:lnTo>
                    <a:pt x="62141" y="20472"/>
                  </a:lnTo>
                  <a:lnTo>
                    <a:pt x="62141" y="35991"/>
                  </a:lnTo>
                  <a:lnTo>
                    <a:pt x="89420" y="35991"/>
                  </a:lnTo>
                  <a:lnTo>
                    <a:pt x="89420" y="115963"/>
                  </a:lnTo>
                  <a:lnTo>
                    <a:pt x="112776" y="115963"/>
                  </a:lnTo>
                  <a:lnTo>
                    <a:pt x="112776" y="0"/>
                  </a:lnTo>
                  <a:close/>
                </a:path>
              </a:pathLst>
            </a:custGeom>
            <a:solidFill>
              <a:srgbClr val="FFFFFF"/>
            </a:solidFill>
          </p:spPr>
          <p:txBody>
            <a:bodyPr wrap="square" lIns="0" tIns="0" rIns="0" bIns="0" rtlCol="0"/>
            <a:lstStyle/>
            <a:p>
              <a:endParaRPr/>
            </a:p>
          </p:txBody>
        </p:sp>
        <p:pic>
          <p:nvPicPr>
            <p:cNvPr id="57" name="object 57"/>
            <p:cNvPicPr/>
            <p:nvPr/>
          </p:nvPicPr>
          <p:blipFill>
            <a:blip r:embed="rId34" cstate="print"/>
            <a:stretch>
              <a:fillRect/>
            </a:stretch>
          </p:blipFill>
          <p:spPr>
            <a:xfrm>
              <a:off x="11684822" y="8168580"/>
              <a:ext cx="226470" cy="120133"/>
            </a:xfrm>
            <a:prstGeom prst="rect">
              <a:avLst/>
            </a:prstGeom>
          </p:spPr>
        </p:pic>
        <p:sp>
          <p:nvSpPr>
            <p:cNvPr id="58" name="object 58"/>
            <p:cNvSpPr/>
            <p:nvPr/>
          </p:nvSpPr>
          <p:spPr>
            <a:xfrm>
              <a:off x="13262475" y="6224878"/>
              <a:ext cx="454659" cy="1744345"/>
            </a:xfrm>
            <a:custGeom>
              <a:avLst/>
              <a:gdLst/>
              <a:ahLst/>
              <a:cxnLst/>
              <a:rect l="l" t="t" r="r" b="b"/>
              <a:pathLst>
                <a:path w="454659" h="1744345">
                  <a:moveTo>
                    <a:pt x="0" y="1743957"/>
                  </a:moveTo>
                  <a:lnTo>
                    <a:pt x="454635" y="1743957"/>
                  </a:lnTo>
                  <a:lnTo>
                    <a:pt x="454635" y="0"/>
                  </a:lnTo>
                  <a:lnTo>
                    <a:pt x="0" y="0"/>
                  </a:lnTo>
                  <a:lnTo>
                    <a:pt x="0" y="1743957"/>
                  </a:lnTo>
                  <a:close/>
                </a:path>
              </a:pathLst>
            </a:custGeom>
            <a:solidFill>
              <a:srgbClr val="BD0E79"/>
            </a:solidFill>
          </p:spPr>
          <p:txBody>
            <a:bodyPr wrap="square" lIns="0" tIns="0" rIns="0" bIns="0" rtlCol="0"/>
            <a:lstStyle/>
            <a:p>
              <a:endParaRPr/>
            </a:p>
          </p:txBody>
        </p:sp>
        <p:sp>
          <p:nvSpPr>
            <p:cNvPr id="59" name="object 59"/>
            <p:cNvSpPr/>
            <p:nvPr/>
          </p:nvSpPr>
          <p:spPr>
            <a:xfrm>
              <a:off x="12802395" y="5938196"/>
              <a:ext cx="460375" cy="2030730"/>
            </a:xfrm>
            <a:custGeom>
              <a:avLst/>
              <a:gdLst/>
              <a:ahLst/>
              <a:cxnLst/>
              <a:rect l="l" t="t" r="r" b="b"/>
              <a:pathLst>
                <a:path w="460375" h="2030729">
                  <a:moveTo>
                    <a:pt x="460080" y="0"/>
                  </a:moveTo>
                  <a:lnTo>
                    <a:pt x="0" y="0"/>
                  </a:lnTo>
                  <a:lnTo>
                    <a:pt x="0" y="2030629"/>
                  </a:lnTo>
                  <a:lnTo>
                    <a:pt x="460080" y="2030629"/>
                  </a:lnTo>
                  <a:lnTo>
                    <a:pt x="460080" y="0"/>
                  </a:lnTo>
                  <a:close/>
                </a:path>
              </a:pathLst>
            </a:custGeom>
            <a:solidFill>
              <a:srgbClr val="4EB193"/>
            </a:solidFill>
          </p:spPr>
          <p:txBody>
            <a:bodyPr wrap="square" lIns="0" tIns="0" rIns="0" bIns="0" rtlCol="0"/>
            <a:lstStyle/>
            <a:p>
              <a:endParaRPr/>
            </a:p>
          </p:txBody>
        </p:sp>
        <p:sp>
          <p:nvSpPr>
            <p:cNvPr id="60" name="object 60"/>
            <p:cNvSpPr/>
            <p:nvPr/>
          </p:nvSpPr>
          <p:spPr>
            <a:xfrm>
              <a:off x="12342315" y="5508188"/>
              <a:ext cx="460375" cy="2461260"/>
            </a:xfrm>
            <a:custGeom>
              <a:avLst/>
              <a:gdLst/>
              <a:ahLst/>
              <a:cxnLst/>
              <a:rect l="l" t="t" r="r" b="b"/>
              <a:pathLst>
                <a:path w="460375" h="2461259">
                  <a:moveTo>
                    <a:pt x="460080" y="0"/>
                  </a:moveTo>
                  <a:lnTo>
                    <a:pt x="0" y="0"/>
                  </a:lnTo>
                  <a:lnTo>
                    <a:pt x="0" y="2460647"/>
                  </a:lnTo>
                  <a:lnTo>
                    <a:pt x="460080" y="2460647"/>
                  </a:lnTo>
                  <a:lnTo>
                    <a:pt x="460080" y="0"/>
                  </a:lnTo>
                  <a:close/>
                </a:path>
              </a:pathLst>
            </a:custGeom>
            <a:solidFill>
              <a:srgbClr val="13A7D8"/>
            </a:solidFill>
          </p:spPr>
          <p:txBody>
            <a:bodyPr wrap="square" lIns="0" tIns="0" rIns="0" bIns="0" rtlCol="0"/>
            <a:lstStyle/>
            <a:p>
              <a:endParaRPr/>
            </a:p>
          </p:txBody>
        </p:sp>
        <p:sp>
          <p:nvSpPr>
            <p:cNvPr id="61" name="object 61"/>
            <p:cNvSpPr/>
            <p:nvPr/>
          </p:nvSpPr>
          <p:spPr>
            <a:xfrm>
              <a:off x="12373488" y="5578701"/>
              <a:ext cx="50800" cy="116205"/>
            </a:xfrm>
            <a:custGeom>
              <a:avLst/>
              <a:gdLst/>
              <a:ahLst/>
              <a:cxnLst/>
              <a:rect l="l" t="t" r="r" b="b"/>
              <a:pathLst>
                <a:path w="50800" h="116204">
                  <a:moveTo>
                    <a:pt x="50626" y="0"/>
                  </a:moveTo>
                  <a:lnTo>
                    <a:pt x="31674" y="0"/>
                  </a:lnTo>
                  <a:lnTo>
                    <a:pt x="31674" y="1005"/>
                  </a:lnTo>
                  <a:lnTo>
                    <a:pt x="31381" y="2554"/>
                  </a:lnTo>
                  <a:lnTo>
                    <a:pt x="0" y="20470"/>
                  </a:lnTo>
                  <a:lnTo>
                    <a:pt x="0" y="35988"/>
                  </a:lnTo>
                  <a:lnTo>
                    <a:pt x="27276" y="35988"/>
                  </a:lnTo>
                  <a:lnTo>
                    <a:pt x="27276" y="115965"/>
                  </a:lnTo>
                  <a:lnTo>
                    <a:pt x="50626" y="115965"/>
                  </a:lnTo>
                  <a:lnTo>
                    <a:pt x="50626" y="0"/>
                  </a:lnTo>
                  <a:close/>
                </a:path>
              </a:pathLst>
            </a:custGeom>
            <a:solidFill>
              <a:srgbClr val="FFFFFF"/>
            </a:solidFill>
          </p:spPr>
          <p:txBody>
            <a:bodyPr wrap="square" lIns="0" tIns="0" rIns="0" bIns="0" rtlCol="0"/>
            <a:lstStyle/>
            <a:p>
              <a:endParaRPr/>
            </a:p>
          </p:txBody>
        </p:sp>
        <p:pic>
          <p:nvPicPr>
            <p:cNvPr id="62" name="object 62"/>
            <p:cNvPicPr/>
            <p:nvPr/>
          </p:nvPicPr>
          <p:blipFill>
            <a:blip r:embed="rId35" cstate="print"/>
            <a:stretch>
              <a:fillRect/>
            </a:stretch>
          </p:blipFill>
          <p:spPr>
            <a:xfrm>
              <a:off x="12458352" y="5577893"/>
              <a:ext cx="318070" cy="119813"/>
            </a:xfrm>
            <a:prstGeom prst="rect">
              <a:avLst/>
            </a:prstGeom>
          </p:spPr>
        </p:pic>
        <p:pic>
          <p:nvPicPr>
            <p:cNvPr id="63" name="object 63"/>
            <p:cNvPicPr/>
            <p:nvPr/>
          </p:nvPicPr>
          <p:blipFill>
            <a:blip r:embed="rId36" cstate="print"/>
            <a:stretch>
              <a:fillRect/>
            </a:stretch>
          </p:blipFill>
          <p:spPr>
            <a:xfrm>
              <a:off x="12881756" y="6002641"/>
              <a:ext cx="318881" cy="119578"/>
            </a:xfrm>
            <a:prstGeom prst="rect">
              <a:avLst/>
            </a:prstGeom>
          </p:spPr>
        </p:pic>
        <p:pic>
          <p:nvPicPr>
            <p:cNvPr id="64" name="object 64"/>
            <p:cNvPicPr/>
            <p:nvPr/>
          </p:nvPicPr>
          <p:blipFill>
            <a:blip r:embed="rId37" cstate="print"/>
            <a:stretch>
              <a:fillRect/>
            </a:stretch>
          </p:blipFill>
          <p:spPr>
            <a:xfrm>
              <a:off x="13335017" y="6290440"/>
              <a:ext cx="319034" cy="119568"/>
            </a:xfrm>
            <a:prstGeom prst="rect">
              <a:avLst/>
            </a:prstGeom>
          </p:spPr>
        </p:pic>
        <p:sp>
          <p:nvSpPr>
            <p:cNvPr id="65" name="object 65"/>
            <p:cNvSpPr/>
            <p:nvPr/>
          </p:nvSpPr>
          <p:spPr>
            <a:xfrm>
              <a:off x="15029123" y="7132693"/>
              <a:ext cx="454659" cy="836294"/>
            </a:xfrm>
            <a:custGeom>
              <a:avLst/>
              <a:gdLst/>
              <a:ahLst/>
              <a:cxnLst/>
              <a:rect l="l" t="t" r="r" b="b"/>
              <a:pathLst>
                <a:path w="454659" h="836295">
                  <a:moveTo>
                    <a:pt x="0" y="836142"/>
                  </a:moveTo>
                  <a:lnTo>
                    <a:pt x="454635" y="836142"/>
                  </a:lnTo>
                  <a:lnTo>
                    <a:pt x="454635" y="0"/>
                  </a:lnTo>
                  <a:lnTo>
                    <a:pt x="0" y="0"/>
                  </a:lnTo>
                  <a:lnTo>
                    <a:pt x="0" y="836142"/>
                  </a:lnTo>
                  <a:close/>
                </a:path>
              </a:pathLst>
            </a:custGeom>
            <a:solidFill>
              <a:srgbClr val="BD0E79"/>
            </a:solidFill>
          </p:spPr>
          <p:txBody>
            <a:bodyPr wrap="square" lIns="0" tIns="0" rIns="0" bIns="0" rtlCol="0"/>
            <a:lstStyle/>
            <a:p>
              <a:endParaRPr/>
            </a:p>
          </p:txBody>
        </p:sp>
        <p:sp>
          <p:nvSpPr>
            <p:cNvPr id="66" name="object 66"/>
            <p:cNvSpPr/>
            <p:nvPr/>
          </p:nvSpPr>
          <p:spPr>
            <a:xfrm>
              <a:off x="14569032" y="6917684"/>
              <a:ext cx="460375" cy="1051560"/>
            </a:xfrm>
            <a:custGeom>
              <a:avLst/>
              <a:gdLst/>
              <a:ahLst/>
              <a:cxnLst/>
              <a:rect l="l" t="t" r="r" b="b"/>
              <a:pathLst>
                <a:path w="460375" h="1051559">
                  <a:moveTo>
                    <a:pt x="460090" y="0"/>
                  </a:moveTo>
                  <a:lnTo>
                    <a:pt x="0" y="0"/>
                  </a:lnTo>
                  <a:lnTo>
                    <a:pt x="0" y="1051151"/>
                  </a:lnTo>
                  <a:lnTo>
                    <a:pt x="460090" y="1051151"/>
                  </a:lnTo>
                  <a:lnTo>
                    <a:pt x="460090" y="0"/>
                  </a:lnTo>
                  <a:close/>
                </a:path>
              </a:pathLst>
            </a:custGeom>
            <a:solidFill>
              <a:srgbClr val="4EB193"/>
            </a:solidFill>
          </p:spPr>
          <p:txBody>
            <a:bodyPr wrap="square" lIns="0" tIns="0" rIns="0" bIns="0" rtlCol="0"/>
            <a:lstStyle/>
            <a:p>
              <a:endParaRPr/>
            </a:p>
          </p:txBody>
        </p:sp>
        <p:sp>
          <p:nvSpPr>
            <p:cNvPr id="67" name="object 67"/>
            <p:cNvSpPr/>
            <p:nvPr/>
          </p:nvSpPr>
          <p:spPr>
            <a:xfrm>
              <a:off x="14108952" y="7180472"/>
              <a:ext cx="460375" cy="788670"/>
            </a:xfrm>
            <a:custGeom>
              <a:avLst/>
              <a:gdLst/>
              <a:ahLst/>
              <a:cxnLst/>
              <a:rect l="l" t="t" r="r" b="b"/>
              <a:pathLst>
                <a:path w="460375" h="788670">
                  <a:moveTo>
                    <a:pt x="460080" y="0"/>
                  </a:moveTo>
                  <a:lnTo>
                    <a:pt x="0" y="0"/>
                  </a:lnTo>
                  <a:lnTo>
                    <a:pt x="0" y="788363"/>
                  </a:lnTo>
                  <a:lnTo>
                    <a:pt x="460080" y="788363"/>
                  </a:lnTo>
                  <a:lnTo>
                    <a:pt x="460080" y="0"/>
                  </a:lnTo>
                  <a:close/>
                </a:path>
              </a:pathLst>
            </a:custGeom>
            <a:solidFill>
              <a:srgbClr val="13A7D8"/>
            </a:solidFill>
          </p:spPr>
          <p:txBody>
            <a:bodyPr wrap="square" lIns="0" tIns="0" rIns="0" bIns="0" rtlCol="0"/>
            <a:lstStyle/>
            <a:p>
              <a:endParaRPr/>
            </a:p>
          </p:txBody>
        </p:sp>
        <p:pic>
          <p:nvPicPr>
            <p:cNvPr id="68" name="object 68"/>
            <p:cNvPicPr/>
            <p:nvPr/>
          </p:nvPicPr>
          <p:blipFill>
            <a:blip r:embed="rId38" cstate="print"/>
            <a:stretch>
              <a:fillRect/>
            </a:stretch>
          </p:blipFill>
          <p:spPr>
            <a:xfrm>
              <a:off x="14188400" y="7246466"/>
              <a:ext cx="318877" cy="119568"/>
            </a:xfrm>
            <a:prstGeom prst="rect">
              <a:avLst/>
            </a:prstGeom>
          </p:spPr>
        </p:pic>
        <p:pic>
          <p:nvPicPr>
            <p:cNvPr id="69" name="object 69"/>
            <p:cNvPicPr/>
            <p:nvPr/>
          </p:nvPicPr>
          <p:blipFill>
            <a:blip r:embed="rId39" cstate="print"/>
            <a:stretch>
              <a:fillRect/>
            </a:stretch>
          </p:blipFill>
          <p:spPr>
            <a:xfrm>
              <a:off x="14646874" y="6992313"/>
              <a:ext cx="318882" cy="119012"/>
            </a:xfrm>
            <a:prstGeom prst="rect">
              <a:avLst/>
            </a:prstGeom>
          </p:spPr>
        </p:pic>
        <p:pic>
          <p:nvPicPr>
            <p:cNvPr id="70" name="object 70"/>
            <p:cNvPicPr/>
            <p:nvPr/>
          </p:nvPicPr>
          <p:blipFill>
            <a:blip r:embed="rId40" cstate="print"/>
            <a:stretch>
              <a:fillRect/>
            </a:stretch>
          </p:blipFill>
          <p:spPr>
            <a:xfrm>
              <a:off x="15111732" y="7202620"/>
              <a:ext cx="318877" cy="119572"/>
            </a:xfrm>
            <a:prstGeom prst="rect">
              <a:avLst/>
            </a:prstGeom>
          </p:spPr>
        </p:pic>
        <p:sp>
          <p:nvSpPr>
            <p:cNvPr id="71" name="object 71"/>
            <p:cNvSpPr/>
            <p:nvPr/>
          </p:nvSpPr>
          <p:spPr>
            <a:xfrm>
              <a:off x="16792996" y="7968835"/>
              <a:ext cx="454659" cy="525780"/>
            </a:xfrm>
            <a:custGeom>
              <a:avLst/>
              <a:gdLst/>
              <a:ahLst/>
              <a:cxnLst/>
              <a:rect l="l" t="t" r="r" b="b"/>
              <a:pathLst>
                <a:path w="454659" h="525779">
                  <a:moveTo>
                    <a:pt x="0" y="525575"/>
                  </a:moveTo>
                  <a:lnTo>
                    <a:pt x="454645" y="525575"/>
                  </a:lnTo>
                  <a:lnTo>
                    <a:pt x="454645" y="0"/>
                  </a:lnTo>
                  <a:lnTo>
                    <a:pt x="0" y="0"/>
                  </a:lnTo>
                  <a:lnTo>
                    <a:pt x="0" y="525575"/>
                  </a:lnTo>
                  <a:close/>
                </a:path>
              </a:pathLst>
            </a:custGeom>
            <a:solidFill>
              <a:srgbClr val="BD0E79"/>
            </a:solidFill>
          </p:spPr>
          <p:txBody>
            <a:bodyPr wrap="square" lIns="0" tIns="0" rIns="0" bIns="0" rtlCol="0"/>
            <a:lstStyle/>
            <a:p>
              <a:endParaRPr/>
            </a:p>
          </p:txBody>
        </p:sp>
        <p:sp>
          <p:nvSpPr>
            <p:cNvPr id="72" name="object 72"/>
            <p:cNvSpPr/>
            <p:nvPr/>
          </p:nvSpPr>
          <p:spPr>
            <a:xfrm>
              <a:off x="16332916" y="7968825"/>
              <a:ext cx="460375" cy="549910"/>
            </a:xfrm>
            <a:custGeom>
              <a:avLst/>
              <a:gdLst/>
              <a:ahLst/>
              <a:cxnLst/>
              <a:rect l="l" t="t" r="r" b="b"/>
              <a:pathLst>
                <a:path w="460375" h="549909">
                  <a:moveTo>
                    <a:pt x="460080" y="0"/>
                  </a:moveTo>
                  <a:lnTo>
                    <a:pt x="0" y="0"/>
                  </a:lnTo>
                  <a:lnTo>
                    <a:pt x="0" y="549470"/>
                  </a:lnTo>
                  <a:lnTo>
                    <a:pt x="460080" y="549470"/>
                  </a:lnTo>
                  <a:lnTo>
                    <a:pt x="460080" y="0"/>
                  </a:lnTo>
                  <a:close/>
                </a:path>
              </a:pathLst>
            </a:custGeom>
            <a:solidFill>
              <a:srgbClr val="4EB193"/>
            </a:solidFill>
          </p:spPr>
          <p:txBody>
            <a:bodyPr wrap="square" lIns="0" tIns="0" rIns="0" bIns="0" rtlCol="0"/>
            <a:lstStyle/>
            <a:p>
              <a:endParaRPr/>
            </a:p>
          </p:txBody>
        </p:sp>
        <p:sp>
          <p:nvSpPr>
            <p:cNvPr id="73" name="object 73"/>
            <p:cNvSpPr/>
            <p:nvPr/>
          </p:nvSpPr>
          <p:spPr>
            <a:xfrm>
              <a:off x="15872825" y="7968835"/>
              <a:ext cx="460375" cy="167640"/>
            </a:xfrm>
            <a:custGeom>
              <a:avLst/>
              <a:gdLst/>
              <a:ahLst/>
              <a:cxnLst/>
              <a:rect l="l" t="t" r="r" b="b"/>
              <a:pathLst>
                <a:path w="460375" h="167640">
                  <a:moveTo>
                    <a:pt x="460090" y="0"/>
                  </a:moveTo>
                  <a:lnTo>
                    <a:pt x="0" y="0"/>
                  </a:lnTo>
                  <a:lnTo>
                    <a:pt x="0" y="167230"/>
                  </a:lnTo>
                  <a:lnTo>
                    <a:pt x="460090" y="167230"/>
                  </a:lnTo>
                  <a:lnTo>
                    <a:pt x="460090" y="0"/>
                  </a:lnTo>
                  <a:close/>
                </a:path>
              </a:pathLst>
            </a:custGeom>
            <a:solidFill>
              <a:srgbClr val="13A7D8"/>
            </a:solidFill>
          </p:spPr>
          <p:txBody>
            <a:bodyPr wrap="square" lIns="0" tIns="0" rIns="0" bIns="0" rtlCol="0"/>
            <a:lstStyle/>
            <a:p>
              <a:endParaRPr/>
            </a:p>
          </p:txBody>
        </p:sp>
        <p:pic>
          <p:nvPicPr>
            <p:cNvPr id="74" name="object 74"/>
            <p:cNvPicPr/>
            <p:nvPr/>
          </p:nvPicPr>
          <p:blipFill>
            <a:blip r:embed="rId41" cstate="print"/>
            <a:stretch>
              <a:fillRect/>
            </a:stretch>
          </p:blipFill>
          <p:spPr>
            <a:xfrm>
              <a:off x="15961608" y="7997240"/>
              <a:ext cx="282882" cy="119012"/>
            </a:xfrm>
            <a:prstGeom prst="rect">
              <a:avLst/>
            </a:prstGeom>
          </p:spPr>
        </p:pic>
        <p:pic>
          <p:nvPicPr>
            <p:cNvPr id="75" name="object 75"/>
            <p:cNvPicPr/>
            <p:nvPr/>
          </p:nvPicPr>
          <p:blipFill>
            <a:blip r:embed="rId42" cstate="print"/>
            <a:stretch>
              <a:fillRect/>
            </a:stretch>
          </p:blipFill>
          <p:spPr>
            <a:xfrm>
              <a:off x="16374695" y="8325923"/>
              <a:ext cx="373980" cy="119569"/>
            </a:xfrm>
            <a:prstGeom prst="rect">
              <a:avLst/>
            </a:prstGeom>
          </p:spPr>
        </p:pic>
        <p:pic>
          <p:nvPicPr>
            <p:cNvPr id="76" name="object 76"/>
            <p:cNvPicPr/>
            <p:nvPr/>
          </p:nvPicPr>
          <p:blipFill>
            <a:blip r:embed="rId43" cstate="print"/>
            <a:stretch>
              <a:fillRect/>
            </a:stretch>
          </p:blipFill>
          <p:spPr>
            <a:xfrm>
              <a:off x="16828126" y="8284414"/>
              <a:ext cx="373975" cy="119569"/>
            </a:xfrm>
            <a:prstGeom prst="rect">
              <a:avLst/>
            </a:prstGeom>
          </p:spPr>
        </p:pic>
        <p:sp>
          <p:nvSpPr>
            <p:cNvPr id="77" name="object 77"/>
            <p:cNvSpPr/>
            <p:nvPr/>
          </p:nvSpPr>
          <p:spPr>
            <a:xfrm>
              <a:off x="10206495" y="7957411"/>
              <a:ext cx="7237730" cy="22860"/>
            </a:xfrm>
            <a:custGeom>
              <a:avLst/>
              <a:gdLst/>
              <a:ahLst/>
              <a:cxnLst/>
              <a:rect l="l" t="t" r="r" b="b"/>
              <a:pathLst>
                <a:path w="7237730" h="22859">
                  <a:moveTo>
                    <a:pt x="7237549" y="0"/>
                  </a:moveTo>
                  <a:lnTo>
                    <a:pt x="0" y="0"/>
                  </a:lnTo>
                  <a:lnTo>
                    <a:pt x="0" y="22847"/>
                  </a:lnTo>
                  <a:lnTo>
                    <a:pt x="7237549" y="22847"/>
                  </a:lnTo>
                  <a:lnTo>
                    <a:pt x="7237549" y="0"/>
                  </a:lnTo>
                  <a:close/>
                </a:path>
              </a:pathLst>
            </a:custGeom>
            <a:solidFill>
              <a:srgbClr val="5E5D5E"/>
            </a:solidFill>
          </p:spPr>
          <p:txBody>
            <a:bodyPr wrap="square" lIns="0" tIns="0" rIns="0" bIns="0" rtlCol="0"/>
            <a:lstStyle/>
            <a:p>
              <a:endParaRPr/>
            </a:p>
          </p:txBody>
        </p:sp>
      </p:grpSp>
      <p:pic>
        <p:nvPicPr>
          <p:cNvPr id="78" name="object 78"/>
          <p:cNvPicPr/>
          <p:nvPr/>
        </p:nvPicPr>
        <p:blipFill>
          <a:blip r:embed="rId44" cstate="print"/>
          <a:stretch>
            <a:fillRect/>
          </a:stretch>
        </p:blipFill>
        <p:spPr>
          <a:xfrm>
            <a:off x="9763723" y="8843142"/>
            <a:ext cx="263422" cy="139368"/>
          </a:xfrm>
          <a:prstGeom prst="rect">
            <a:avLst/>
          </a:prstGeom>
        </p:spPr>
      </p:pic>
      <p:pic>
        <p:nvPicPr>
          <p:cNvPr id="79" name="object 79"/>
          <p:cNvPicPr/>
          <p:nvPr/>
        </p:nvPicPr>
        <p:blipFill>
          <a:blip r:embed="rId45" cstate="print"/>
          <a:stretch>
            <a:fillRect/>
          </a:stretch>
        </p:blipFill>
        <p:spPr>
          <a:xfrm>
            <a:off x="9763723" y="8365246"/>
            <a:ext cx="263422" cy="139470"/>
          </a:xfrm>
          <a:prstGeom prst="rect">
            <a:avLst/>
          </a:prstGeom>
        </p:spPr>
      </p:pic>
      <p:pic>
        <p:nvPicPr>
          <p:cNvPr id="80" name="object 80"/>
          <p:cNvPicPr/>
          <p:nvPr/>
        </p:nvPicPr>
        <p:blipFill>
          <a:blip r:embed="rId46" cstate="print"/>
          <a:stretch>
            <a:fillRect/>
          </a:stretch>
        </p:blipFill>
        <p:spPr>
          <a:xfrm>
            <a:off x="9933827" y="7887931"/>
            <a:ext cx="93318" cy="138990"/>
          </a:xfrm>
          <a:prstGeom prst="rect">
            <a:avLst/>
          </a:prstGeom>
        </p:spPr>
      </p:pic>
      <p:pic>
        <p:nvPicPr>
          <p:cNvPr id="81" name="object 81"/>
          <p:cNvPicPr/>
          <p:nvPr/>
        </p:nvPicPr>
        <p:blipFill>
          <a:blip r:embed="rId47" cstate="print"/>
          <a:stretch>
            <a:fillRect/>
          </a:stretch>
        </p:blipFill>
        <p:spPr>
          <a:xfrm>
            <a:off x="9826183" y="7409654"/>
            <a:ext cx="200962" cy="139471"/>
          </a:xfrm>
          <a:prstGeom prst="rect">
            <a:avLst/>
          </a:prstGeom>
        </p:spPr>
      </p:pic>
      <p:pic>
        <p:nvPicPr>
          <p:cNvPr id="82" name="object 82"/>
          <p:cNvPicPr/>
          <p:nvPr/>
        </p:nvPicPr>
        <p:blipFill>
          <a:blip r:embed="rId48" cstate="print"/>
          <a:stretch>
            <a:fillRect/>
          </a:stretch>
        </p:blipFill>
        <p:spPr>
          <a:xfrm>
            <a:off x="9825042" y="6931953"/>
            <a:ext cx="202103" cy="139371"/>
          </a:xfrm>
          <a:prstGeom prst="rect">
            <a:avLst/>
          </a:prstGeom>
        </p:spPr>
      </p:pic>
      <p:pic>
        <p:nvPicPr>
          <p:cNvPr id="83" name="object 83"/>
          <p:cNvPicPr/>
          <p:nvPr/>
        </p:nvPicPr>
        <p:blipFill>
          <a:blip r:embed="rId49" cstate="print"/>
          <a:stretch>
            <a:fillRect/>
          </a:stretch>
        </p:blipFill>
        <p:spPr>
          <a:xfrm>
            <a:off x="9827428" y="6453963"/>
            <a:ext cx="199717" cy="139566"/>
          </a:xfrm>
          <a:prstGeom prst="rect">
            <a:avLst/>
          </a:prstGeom>
        </p:spPr>
      </p:pic>
      <p:pic>
        <p:nvPicPr>
          <p:cNvPr id="84" name="object 84"/>
          <p:cNvPicPr/>
          <p:nvPr/>
        </p:nvPicPr>
        <p:blipFill>
          <a:blip r:embed="rId50" cstate="print"/>
          <a:stretch>
            <a:fillRect/>
          </a:stretch>
        </p:blipFill>
        <p:spPr>
          <a:xfrm>
            <a:off x="9826364" y="5976365"/>
            <a:ext cx="200781" cy="139555"/>
          </a:xfrm>
          <a:prstGeom prst="rect">
            <a:avLst/>
          </a:prstGeom>
        </p:spPr>
      </p:pic>
      <p:sp>
        <p:nvSpPr>
          <p:cNvPr id="85" name="object 85"/>
          <p:cNvSpPr/>
          <p:nvPr/>
        </p:nvSpPr>
        <p:spPr>
          <a:xfrm>
            <a:off x="9731033" y="5499508"/>
            <a:ext cx="50165" cy="135255"/>
          </a:xfrm>
          <a:custGeom>
            <a:avLst/>
            <a:gdLst/>
            <a:ahLst/>
            <a:cxnLst/>
            <a:rect l="l" t="t" r="r" b="b"/>
            <a:pathLst>
              <a:path w="50165" h="135254">
                <a:moveTo>
                  <a:pt x="49977" y="0"/>
                </a:moveTo>
                <a:lnTo>
                  <a:pt x="36564" y="0"/>
                </a:lnTo>
                <a:lnTo>
                  <a:pt x="34166" y="10460"/>
                </a:lnTo>
                <a:lnTo>
                  <a:pt x="30554" y="17088"/>
                </a:lnTo>
                <a:lnTo>
                  <a:pt x="0" y="25894"/>
                </a:lnTo>
                <a:lnTo>
                  <a:pt x="0" y="38930"/>
                </a:lnTo>
                <a:lnTo>
                  <a:pt x="31831" y="38930"/>
                </a:lnTo>
                <a:lnTo>
                  <a:pt x="31831" y="134739"/>
                </a:lnTo>
                <a:lnTo>
                  <a:pt x="49977" y="134739"/>
                </a:lnTo>
                <a:lnTo>
                  <a:pt x="49977" y="0"/>
                </a:lnTo>
                <a:close/>
              </a:path>
            </a:pathLst>
          </a:custGeom>
          <a:solidFill>
            <a:srgbClr val="5E5D5E"/>
          </a:solidFill>
        </p:spPr>
        <p:txBody>
          <a:bodyPr wrap="square" lIns="0" tIns="0" rIns="0" bIns="0" rtlCol="0"/>
          <a:lstStyle/>
          <a:p>
            <a:endParaRPr/>
          </a:p>
        </p:txBody>
      </p:sp>
      <p:pic>
        <p:nvPicPr>
          <p:cNvPr id="86" name="object 86"/>
          <p:cNvPicPr/>
          <p:nvPr/>
        </p:nvPicPr>
        <p:blipFill>
          <a:blip r:embed="rId51" cstate="print"/>
          <a:stretch>
            <a:fillRect/>
          </a:stretch>
        </p:blipFill>
        <p:spPr>
          <a:xfrm>
            <a:off x="9826206" y="5498948"/>
            <a:ext cx="200939" cy="138990"/>
          </a:xfrm>
          <a:prstGeom prst="rect">
            <a:avLst/>
          </a:prstGeom>
        </p:spPr>
      </p:pic>
      <p:sp>
        <p:nvSpPr>
          <p:cNvPr id="87" name="object 87"/>
          <p:cNvSpPr/>
          <p:nvPr/>
        </p:nvSpPr>
        <p:spPr>
          <a:xfrm>
            <a:off x="9731033" y="5021714"/>
            <a:ext cx="50165" cy="135255"/>
          </a:xfrm>
          <a:custGeom>
            <a:avLst/>
            <a:gdLst/>
            <a:ahLst/>
            <a:cxnLst/>
            <a:rect l="l" t="t" r="r" b="b"/>
            <a:pathLst>
              <a:path w="50165" h="135254">
                <a:moveTo>
                  <a:pt x="49977" y="0"/>
                </a:moveTo>
                <a:lnTo>
                  <a:pt x="36564" y="0"/>
                </a:lnTo>
                <a:lnTo>
                  <a:pt x="34166" y="10460"/>
                </a:lnTo>
                <a:lnTo>
                  <a:pt x="30554" y="17088"/>
                </a:lnTo>
                <a:lnTo>
                  <a:pt x="0" y="25894"/>
                </a:lnTo>
                <a:lnTo>
                  <a:pt x="0" y="38930"/>
                </a:lnTo>
                <a:lnTo>
                  <a:pt x="31831" y="38930"/>
                </a:lnTo>
                <a:lnTo>
                  <a:pt x="31831" y="134739"/>
                </a:lnTo>
                <a:lnTo>
                  <a:pt x="49977" y="134739"/>
                </a:lnTo>
                <a:lnTo>
                  <a:pt x="49977" y="0"/>
                </a:lnTo>
                <a:close/>
              </a:path>
            </a:pathLst>
          </a:custGeom>
          <a:solidFill>
            <a:srgbClr val="5E5D5E"/>
          </a:solidFill>
        </p:spPr>
        <p:txBody>
          <a:bodyPr wrap="square" lIns="0" tIns="0" rIns="0" bIns="0" rtlCol="0"/>
          <a:lstStyle/>
          <a:p>
            <a:endParaRPr/>
          </a:p>
        </p:txBody>
      </p:sp>
      <p:pic>
        <p:nvPicPr>
          <p:cNvPr id="88" name="object 88"/>
          <p:cNvPicPr/>
          <p:nvPr/>
        </p:nvPicPr>
        <p:blipFill>
          <a:blip r:embed="rId52" cstate="print"/>
          <a:stretch>
            <a:fillRect/>
          </a:stretch>
        </p:blipFill>
        <p:spPr>
          <a:xfrm>
            <a:off x="9826183" y="5020674"/>
            <a:ext cx="200962" cy="139470"/>
          </a:xfrm>
          <a:prstGeom prst="rect">
            <a:avLst/>
          </a:prstGeom>
        </p:spPr>
      </p:pic>
      <p:sp>
        <p:nvSpPr>
          <p:cNvPr id="89" name="object 89"/>
          <p:cNvSpPr/>
          <p:nvPr/>
        </p:nvSpPr>
        <p:spPr>
          <a:xfrm>
            <a:off x="10206495" y="8921571"/>
            <a:ext cx="7237730" cy="5715"/>
          </a:xfrm>
          <a:custGeom>
            <a:avLst/>
            <a:gdLst/>
            <a:ahLst/>
            <a:cxnLst/>
            <a:rect l="l" t="t" r="r" b="b"/>
            <a:pathLst>
              <a:path w="7237730" h="5715">
                <a:moveTo>
                  <a:pt x="7237538" y="0"/>
                </a:moveTo>
                <a:lnTo>
                  <a:pt x="0" y="0"/>
                </a:lnTo>
                <a:lnTo>
                  <a:pt x="0" y="5706"/>
                </a:lnTo>
                <a:lnTo>
                  <a:pt x="7237538" y="5706"/>
                </a:lnTo>
                <a:lnTo>
                  <a:pt x="7237538" y="0"/>
                </a:lnTo>
                <a:close/>
              </a:path>
            </a:pathLst>
          </a:custGeom>
          <a:solidFill>
            <a:srgbClr val="B1B0B3"/>
          </a:solidFill>
        </p:spPr>
        <p:txBody>
          <a:bodyPr wrap="square" lIns="0" tIns="0" rIns="0" bIns="0" rtlCol="0"/>
          <a:lstStyle/>
          <a:p>
            <a:endParaRPr/>
          </a:p>
        </p:txBody>
      </p:sp>
      <p:sp>
        <p:nvSpPr>
          <p:cNvPr id="90" name="object 90"/>
          <p:cNvSpPr/>
          <p:nvPr/>
        </p:nvSpPr>
        <p:spPr>
          <a:xfrm>
            <a:off x="10206495" y="5099216"/>
            <a:ext cx="7237730" cy="5715"/>
          </a:xfrm>
          <a:custGeom>
            <a:avLst/>
            <a:gdLst/>
            <a:ahLst/>
            <a:cxnLst/>
            <a:rect l="l" t="t" r="r" b="b"/>
            <a:pathLst>
              <a:path w="7237730" h="5714">
                <a:moveTo>
                  <a:pt x="7237538" y="0"/>
                </a:moveTo>
                <a:lnTo>
                  <a:pt x="0" y="0"/>
                </a:lnTo>
                <a:lnTo>
                  <a:pt x="0" y="5706"/>
                </a:lnTo>
                <a:lnTo>
                  <a:pt x="7237538" y="5706"/>
                </a:lnTo>
                <a:lnTo>
                  <a:pt x="7237538" y="0"/>
                </a:lnTo>
                <a:close/>
              </a:path>
            </a:pathLst>
          </a:custGeom>
          <a:solidFill>
            <a:srgbClr val="B1B0B3"/>
          </a:solidFill>
        </p:spPr>
        <p:txBody>
          <a:bodyPr wrap="square" lIns="0" tIns="0" rIns="0" bIns="0" rtlCol="0"/>
          <a:lstStyle/>
          <a:p>
            <a:endParaRPr/>
          </a:p>
        </p:txBody>
      </p:sp>
      <p:grpSp>
        <p:nvGrpSpPr>
          <p:cNvPr id="91" name="object 91"/>
          <p:cNvGrpSpPr/>
          <p:nvPr/>
        </p:nvGrpSpPr>
        <p:grpSpPr>
          <a:xfrm>
            <a:off x="10737572" y="9172618"/>
            <a:ext cx="260985" cy="146685"/>
            <a:chOff x="10737572" y="9172618"/>
            <a:chExt cx="260985" cy="146685"/>
          </a:xfrm>
        </p:grpSpPr>
        <p:pic>
          <p:nvPicPr>
            <p:cNvPr id="92" name="object 92"/>
            <p:cNvPicPr/>
            <p:nvPr/>
          </p:nvPicPr>
          <p:blipFill>
            <a:blip r:embed="rId53" cstate="print"/>
            <a:stretch>
              <a:fillRect/>
            </a:stretch>
          </p:blipFill>
          <p:spPr>
            <a:xfrm>
              <a:off x="10737572" y="9172618"/>
              <a:ext cx="124990" cy="146068"/>
            </a:xfrm>
            <a:prstGeom prst="rect">
              <a:avLst/>
            </a:prstGeom>
          </p:spPr>
        </p:pic>
        <p:pic>
          <p:nvPicPr>
            <p:cNvPr id="93" name="object 93"/>
            <p:cNvPicPr/>
            <p:nvPr/>
          </p:nvPicPr>
          <p:blipFill>
            <a:blip r:embed="rId54" cstate="print"/>
            <a:stretch>
              <a:fillRect/>
            </a:stretch>
          </p:blipFill>
          <p:spPr>
            <a:xfrm>
              <a:off x="10895260" y="9176207"/>
              <a:ext cx="103190" cy="138791"/>
            </a:xfrm>
            <a:prstGeom prst="rect">
              <a:avLst/>
            </a:prstGeom>
          </p:spPr>
        </p:pic>
      </p:grpSp>
      <p:grpSp>
        <p:nvGrpSpPr>
          <p:cNvPr id="94" name="object 94"/>
          <p:cNvGrpSpPr/>
          <p:nvPr/>
        </p:nvGrpSpPr>
        <p:grpSpPr>
          <a:xfrm>
            <a:off x="11074694" y="9176207"/>
            <a:ext cx="709295" cy="142875"/>
            <a:chOff x="11074694" y="9176207"/>
            <a:chExt cx="709295" cy="142875"/>
          </a:xfrm>
        </p:grpSpPr>
        <p:pic>
          <p:nvPicPr>
            <p:cNvPr id="95" name="object 95"/>
            <p:cNvPicPr/>
            <p:nvPr/>
          </p:nvPicPr>
          <p:blipFill>
            <a:blip r:embed="rId55" cstate="print"/>
            <a:stretch>
              <a:fillRect/>
            </a:stretch>
          </p:blipFill>
          <p:spPr>
            <a:xfrm>
              <a:off x="11074694" y="9176207"/>
              <a:ext cx="433315" cy="142195"/>
            </a:xfrm>
            <a:prstGeom prst="rect">
              <a:avLst/>
            </a:prstGeom>
          </p:spPr>
        </p:pic>
        <p:pic>
          <p:nvPicPr>
            <p:cNvPr id="96" name="object 96"/>
            <p:cNvPicPr/>
            <p:nvPr/>
          </p:nvPicPr>
          <p:blipFill>
            <a:blip r:embed="rId56" cstate="print"/>
            <a:stretch>
              <a:fillRect/>
            </a:stretch>
          </p:blipFill>
          <p:spPr>
            <a:xfrm>
              <a:off x="11527371" y="9211541"/>
              <a:ext cx="91861" cy="107054"/>
            </a:xfrm>
            <a:prstGeom prst="rect">
              <a:avLst/>
            </a:prstGeom>
          </p:spPr>
        </p:pic>
        <p:pic>
          <p:nvPicPr>
            <p:cNvPr id="97" name="object 97"/>
            <p:cNvPicPr/>
            <p:nvPr/>
          </p:nvPicPr>
          <p:blipFill>
            <a:blip r:embed="rId57" cstate="print"/>
            <a:stretch>
              <a:fillRect/>
            </a:stretch>
          </p:blipFill>
          <p:spPr>
            <a:xfrm>
              <a:off x="11641232" y="9211166"/>
              <a:ext cx="142298" cy="107703"/>
            </a:xfrm>
            <a:prstGeom prst="rect">
              <a:avLst/>
            </a:prstGeom>
          </p:spPr>
        </p:pic>
      </p:grpSp>
      <p:grpSp>
        <p:nvGrpSpPr>
          <p:cNvPr id="98" name="object 98"/>
          <p:cNvGrpSpPr/>
          <p:nvPr/>
        </p:nvGrpSpPr>
        <p:grpSpPr>
          <a:xfrm>
            <a:off x="12748710" y="9172618"/>
            <a:ext cx="361315" cy="146685"/>
            <a:chOff x="12748710" y="9172618"/>
            <a:chExt cx="361315" cy="146685"/>
          </a:xfrm>
        </p:grpSpPr>
        <p:pic>
          <p:nvPicPr>
            <p:cNvPr id="99" name="object 99"/>
            <p:cNvPicPr/>
            <p:nvPr/>
          </p:nvPicPr>
          <p:blipFill>
            <a:blip r:embed="rId58" cstate="print"/>
            <a:stretch>
              <a:fillRect/>
            </a:stretch>
          </p:blipFill>
          <p:spPr>
            <a:xfrm>
              <a:off x="12748710" y="9172618"/>
              <a:ext cx="124990" cy="146068"/>
            </a:xfrm>
            <a:prstGeom prst="rect">
              <a:avLst/>
            </a:prstGeom>
          </p:spPr>
        </p:pic>
        <p:pic>
          <p:nvPicPr>
            <p:cNvPr id="100" name="object 100"/>
            <p:cNvPicPr/>
            <p:nvPr/>
          </p:nvPicPr>
          <p:blipFill>
            <a:blip r:embed="rId59" cstate="print"/>
            <a:stretch>
              <a:fillRect/>
            </a:stretch>
          </p:blipFill>
          <p:spPr>
            <a:xfrm>
              <a:off x="12906396" y="9176207"/>
              <a:ext cx="203334" cy="142662"/>
            </a:xfrm>
            <a:prstGeom prst="rect">
              <a:avLst/>
            </a:prstGeom>
          </p:spPr>
        </p:pic>
      </p:grpSp>
      <p:grpSp>
        <p:nvGrpSpPr>
          <p:cNvPr id="101" name="object 101"/>
          <p:cNvGrpSpPr/>
          <p:nvPr/>
        </p:nvGrpSpPr>
        <p:grpSpPr>
          <a:xfrm>
            <a:off x="13181922" y="9176202"/>
            <a:ext cx="125730" cy="139065"/>
            <a:chOff x="13181922" y="9176202"/>
            <a:chExt cx="125730" cy="139065"/>
          </a:xfrm>
        </p:grpSpPr>
        <p:sp>
          <p:nvSpPr>
            <p:cNvPr id="102" name="object 102"/>
            <p:cNvSpPr/>
            <p:nvPr/>
          </p:nvSpPr>
          <p:spPr>
            <a:xfrm>
              <a:off x="13181914" y="9176213"/>
              <a:ext cx="17780" cy="139065"/>
            </a:xfrm>
            <a:custGeom>
              <a:avLst/>
              <a:gdLst/>
              <a:ahLst/>
              <a:cxnLst/>
              <a:rect l="l" t="t" r="r" b="b"/>
              <a:pathLst>
                <a:path w="17780" h="139065">
                  <a:moveTo>
                    <a:pt x="17284" y="38061"/>
                  </a:moveTo>
                  <a:lnTo>
                    <a:pt x="0" y="38061"/>
                  </a:lnTo>
                  <a:lnTo>
                    <a:pt x="0" y="138798"/>
                  </a:lnTo>
                  <a:lnTo>
                    <a:pt x="17284" y="138798"/>
                  </a:lnTo>
                  <a:lnTo>
                    <a:pt x="17284" y="38061"/>
                  </a:lnTo>
                  <a:close/>
                </a:path>
                <a:path w="17780" h="139065">
                  <a:moveTo>
                    <a:pt x="17284" y="0"/>
                  </a:moveTo>
                  <a:lnTo>
                    <a:pt x="0" y="0"/>
                  </a:lnTo>
                  <a:lnTo>
                    <a:pt x="0" y="19265"/>
                  </a:lnTo>
                  <a:lnTo>
                    <a:pt x="17284" y="19265"/>
                  </a:lnTo>
                  <a:lnTo>
                    <a:pt x="17284" y="0"/>
                  </a:lnTo>
                  <a:close/>
                </a:path>
              </a:pathLst>
            </a:custGeom>
            <a:solidFill>
              <a:srgbClr val="5E5D5E"/>
            </a:solidFill>
          </p:spPr>
          <p:txBody>
            <a:bodyPr wrap="square" lIns="0" tIns="0" rIns="0" bIns="0" rtlCol="0"/>
            <a:lstStyle/>
            <a:p>
              <a:endParaRPr/>
            </a:p>
          </p:txBody>
        </p:sp>
        <p:pic>
          <p:nvPicPr>
            <p:cNvPr id="103" name="object 103"/>
            <p:cNvPicPr/>
            <p:nvPr/>
          </p:nvPicPr>
          <p:blipFill>
            <a:blip r:embed="rId60" cstate="print"/>
            <a:stretch>
              <a:fillRect/>
            </a:stretch>
          </p:blipFill>
          <p:spPr>
            <a:xfrm>
              <a:off x="13224919" y="9211549"/>
              <a:ext cx="82479" cy="103452"/>
            </a:xfrm>
            <a:prstGeom prst="rect">
              <a:avLst/>
            </a:prstGeom>
          </p:spPr>
        </p:pic>
      </p:grpSp>
      <p:grpSp>
        <p:nvGrpSpPr>
          <p:cNvPr id="104" name="object 104"/>
          <p:cNvGrpSpPr/>
          <p:nvPr/>
        </p:nvGrpSpPr>
        <p:grpSpPr>
          <a:xfrm>
            <a:off x="12342638" y="9404727"/>
            <a:ext cx="675640" cy="181610"/>
            <a:chOff x="12342638" y="9404727"/>
            <a:chExt cx="675640" cy="181610"/>
          </a:xfrm>
        </p:grpSpPr>
        <p:pic>
          <p:nvPicPr>
            <p:cNvPr id="105" name="object 105"/>
            <p:cNvPicPr/>
            <p:nvPr/>
          </p:nvPicPr>
          <p:blipFill>
            <a:blip r:embed="rId61" cstate="print"/>
            <a:stretch>
              <a:fillRect/>
            </a:stretch>
          </p:blipFill>
          <p:spPr>
            <a:xfrm>
              <a:off x="12342638" y="9404727"/>
              <a:ext cx="309834" cy="142196"/>
            </a:xfrm>
            <a:prstGeom prst="rect">
              <a:avLst/>
            </a:prstGeom>
          </p:spPr>
        </p:pic>
        <p:pic>
          <p:nvPicPr>
            <p:cNvPr id="106" name="object 106"/>
            <p:cNvPicPr/>
            <p:nvPr/>
          </p:nvPicPr>
          <p:blipFill>
            <a:blip r:embed="rId62" cstate="print"/>
            <a:stretch>
              <a:fillRect/>
            </a:stretch>
          </p:blipFill>
          <p:spPr>
            <a:xfrm>
              <a:off x="12678166" y="9440068"/>
              <a:ext cx="82489" cy="103452"/>
            </a:xfrm>
            <a:prstGeom prst="rect">
              <a:avLst/>
            </a:prstGeom>
          </p:spPr>
        </p:pic>
        <p:sp>
          <p:nvSpPr>
            <p:cNvPr id="107" name="object 107"/>
            <p:cNvSpPr/>
            <p:nvPr/>
          </p:nvSpPr>
          <p:spPr>
            <a:xfrm>
              <a:off x="12785789" y="9404737"/>
              <a:ext cx="17780" cy="139065"/>
            </a:xfrm>
            <a:custGeom>
              <a:avLst/>
              <a:gdLst/>
              <a:ahLst/>
              <a:cxnLst/>
              <a:rect l="l" t="t" r="r" b="b"/>
              <a:pathLst>
                <a:path w="17779" h="139065">
                  <a:moveTo>
                    <a:pt x="17297" y="38074"/>
                  </a:moveTo>
                  <a:lnTo>
                    <a:pt x="0" y="38074"/>
                  </a:lnTo>
                  <a:lnTo>
                    <a:pt x="0" y="138798"/>
                  </a:lnTo>
                  <a:lnTo>
                    <a:pt x="17297" y="138798"/>
                  </a:lnTo>
                  <a:lnTo>
                    <a:pt x="17297" y="38074"/>
                  </a:lnTo>
                  <a:close/>
                </a:path>
                <a:path w="17779" h="139065">
                  <a:moveTo>
                    <a:pt x="17297" y="0"/>
                  </a:moveTo>
                  <a:lnTo>
                    <a:pt x="0" y="0"/>
                  </a:lnTo>
                  <a:lnTo>
                    <a:pt x="0" y="19265"/>
                  </a:lnTo>
                  <a:lnTo>
                    <a:pt x="17297" y="19265"/>
                  </a:lnTo>
                  <a:lnTo>
                    <a:pt x="17297" y="0"/>
                  </a:lnTo>
                  <a:close/>
                </a:path>
              </a:pathLst>
            </a:custGeom>
            <a:solidFill>
              <a:srgbClr val="5E5D5E"/>
            </a:solidFill>
          </p:spPr>
          <p:txBody>
            <a:bodyPr wrap="square" lIns="0" tIns="0" rIns="0" bIns="0" rtlCol="0"/>
            <a:lstStyle/>
            <a:p>
              <a:endParaRPr/>
            </a:p>
          </p:txBody>
        </p:sp>
        <p:pic>
          <p:nvPicPr>
            <p:cNvPr id="108" name="object 108"/>
            <p:cNvPicPr/>
            <p:nvPr/>
          </p:nvPicPr>
          <p:blipFill>
            <a:blip r:embed="rId63" cstate="print"/>
            <a:stretch>
              <a:fillRect/>
            </a:stretch>
          </p:blipFill>
          <p:spPr>
            <a:xfrm>
              <a:off x="12828780" y="9440068"/>
              <a:ext cx="189356" cy="146255"/>
            </a:xfrm>
            <a:prstGeom prst="rect">
              <a:avLst/>
            </a:prstGeom>
          </p:spPr>
        </p:pic>
      </p:grpSp>
      <p:grpSp>
        <p:nvGrpSpPr>
          <p:cNvPr id="109" name="object 109"/>
          <p:cNvGrpSpPr/>
          <p:nvPr/>
        </p:nvGrpSpPr>
        <p:grpSpPr>
          <a:xfrm>
            <a:off x="13094672" y="9401137"/>
            <a:ext cx="619760" cy="146685"/>
            <a:chOff x="13094672" y="9401137"/>
            <a:chExt cx="619760" cy="146685"/>
          </a:xfrm>
        </p:grpSpPr>
        <p:pic>
          <p:nvPicPr>
            <p:cNvPr id="110" name="object 110"/>
            <p:cNvPicPr/>
            <p:nvPr/>
          </p:nvPicPr>
          <p:blipFill>
            <a:blip r:embed="rId64" cstate="print"/>
            <a:stretch>
              <a:fillRect/>
            </a:stretch>
          </p:blipFill>
          <p:spPr>
            <a:xfrm>
              <a:off x="13094672" y="9401137"/>
              <a:ext cx="125001" cy="146068"/>
            </a:xfrm>
            <a:prstGeom prst="rect">
              <a:avLst/>
            </a:prstGeom>
          </p:spPr>
        </p:pic>
        <p:pic>
          <p:nvPicPr>
            <p:cNvPr id="111" name="object 111"/>
            <p:cNvPicPr/>
            <p:nvPr/>
          </p:nvPicPr>
          <p:blipFill>
            <a:blip r:embed="rId65" cstate="print"/>
            <a:stretch>
              <a:fillRect/>
            </a:stretch>
          </p:blipFill>
          <p:spPr>
            <a:xfrm>
              <a:off x="13248776" y="9404250"/>
              <a:ext cx="253799" cy="142864"/>
            </a:xfrm>
            <a:prstGeom prst="rect">
              <a:avLst/>
            </a:prstGeom>
          </p:spPr>
        </p:pic>
        <p:pic>
          <p:nvPicPr>
            <p:cNvPr id="112" name="object 112"/>
            <p:cNvPicPr/>
            <p:nvPr/>
          </p:nvPicPr>
          <p:blipFill>
            <a:blip r:embed="rId66" cstate="print"/>
            <a:stretch>
              <a:fillRect/>
            </a:stretch>
          </p:blipFill>
          <p:spPr>
            <a:xfrm>
              <a:off x="13522216" y="9439687"/>
              <a:ext cx="191720" cy="107703"/>
            </a:xfrm>
            <a:prstGeom prst="rect">
              <a:avLst/>
            </a:prstGeom>
          </p:spPr>
        </p:pic>
      </p:grpSp>
      <p:pic>
        <p:nvPicPr>
          <p:cNvPr id="113" name="object 113"/>
          <p:cNvPicPr/>
          <p:nvPr/>
        </p:nvPicPr>
        <p:blipFill>
          <a:blip r:embed="rId67" cstate="print"/>
          <a:stretch>
            <a:fillRect/>
          </a:stretch>
        </p:blipFill>
        <p:spPr>
          <a:xfrm>
            <a:off x="14235675" y="9172699"/>
            <a:ext cx="687675" cy="146362"/>
          </a:xfrm>
          <a:prstGeom prst="rect">
            <a:avLst/>
          </a:prstGeom>
        </p:spPr>
      </p:pic>
      <p:grpSp>
        <p:nvGrpSpPr>
          <p:cNvPr id="114" name="object 114"/>
          <p:cNvGrpSpPr/>
          <p:nvPr/>
        </p:nvGrpSpPr>
        <p:grpSpPr>
          <a:xfrm>
            <a:off x="14999414" y="9172618"/>
            <a:ext cx="361315" cy="146685"/>
            <a:chOff x="14999414" y="9172618"/>
            <a:chExt cx="361315" cy="146685"/>
          </a:xfrm>
        </p:grpSpPr>
        <p:pic>
          <p:nvPicPr>
            <p:cNvPr id="115" name="object 115"/>
            <p:cNvPicPr/>
            <p:nvPr/>
          </p:nvPicPr>
          <p:blipFill>
            <a:blip r:embed="rId68" cstate="print"/>
            <a:stretch>
              <a:fillRect/>
            </a:stretch>
          </p:blipFill>
          <p:spPr>
            <a:xfrm>
              <a:off x="14999414" y="9172618"/>
              <a:ext cx="125001" cy="146068"/>
            </a:xfrm>
            <a:prstGeom prst="rect">
              <a:avLst/>
            </a:prstGeom>
          </p:spPr>
        </p:pic>
        <p:pic>
          <p:nvPicPr>
            <p:cNvPr id="116" name="object 116"/>
            <p:cNvPicPr/>
            <p:nvPr/>
          </p:nvPicPr>
          <p:blipFill>
            <a:blip r:embed="rId69" cstate="print"/>
            <a:stretch>
              <a:fillRect/>
            </a:stretch>
          </p:blipFill>
          <p:spPr>
            <a:xfrm>
              <a:off x="15157110" y="9176207"/>
              <a:ext cx="203334" cy="142662"/>
            </a:xfrm>
            <a:prstGeom prst="rect">
              <a:avLst/>
            </a:prstGeom>
          </p:spPr>
        </p:pic>
      </p:grpSp>
      <p:grpSp>
        <p:nvGrpSpPr>
          <p:cNvPr id="117" name="object 117"/>
          <p:cNvGrpSpPr/>
          <p:nvPr/>
        </p:nvGrpSpPr>
        <p:grpSpPr>
          <a:xfrm>
            <a:off x="16277494" y="9172423"/>
            <a:ext cx="567690" cy="146685"/>
            <a:chOff x="16277494" y="9172423"/>
            <a:chExt cx="567690" cy="146685"/>
          </a:xfrm>
        </p:grpSpPr>
        <p:pic>
          <p:nvPicPr>
            <p:cNvPr id="118" name="object 118"/>
            <p:cNvPicPr/>
            <p:nvPr/>
          </p:nvPicPr>
          <p:blipFill>
            <a:blip r:embed="rId70" cstate="print"/>
            <a:stretch>
              <a:fillRect/>
            </a:stretch>
          </p:blipFill>
          <p:spPr>
            <a:xfrm>
              <a:off x="16277494" y="9172423"/>
              <a:ext cx="291598" cy="146644"/>
            </a:xfrm>
            <a:prstGeom prst="rect">
              <a:avLst/>
            </a:prstGeom>
          </p:spPr>
        </p:pic>
        <p:pic>
          <p:nvPicPr>
            <p:cNvPr id="119" name="object 119"/>
            <p:cNvPicPr/>
            <p:nvPr/>
          </p:nvPicPr>
          <p:blipFill>
            <a:blip r:embed="rId71" cstate="print"/>
            <a:stretch>
              <a:fillRect/>
            </a:stretch>
          </p:blipFill>
          <p:spPr>
            <a:xfrm>
              <a:off x="16588451" y="9211541"/>
              <a:ext cx="91861" cy="107054"/>
            </a:xfrm>
            <a:prstGeom prst="rect">
              <a:avLst/>
            </a:prstGeom>
          </p:spPr>
        </p:pic>
        <p:pic>
          <p:nvPicPr>
            <p:cNvPr id="120" name="object 120"/>
            <p:cNvPicPr/>
            <p:nvPr/>
          </p:nvPicPr>
          <p:blipFill>
            <a:blip r:embed="rId72" cstate="print"/>
            <a:stretch>
              <a:fillRect/>
            </a:stretch>
          </p:blipFill>
          <p:spPr>
            <a:xfrm>
              <a:off x="16702314" y="9211166"/>
              <a:ext cx="142306" cy="107703"/>
            </a:xfrm>
            <a:prstGeom prst="rect">
              <a:avLst/>
            </a:prstGeom>
          </p:spPr>
        </p:pic>
      </p:grpSp>
      <p:sp>
        <p:nvSpPr>
          <p:cNvPr id="121" name="object 121"/>
          <p:cNvSpPr/>
          <p:nvPr/>
        </p:nvSpPr>
        <p:spPr>
          <a:xfrm>
            <a:off x="17917971" y="6399900"/>
            <a:ext cx="271145" cy="271145"/>
          </a:xfrm>
          <a:custGeom>
            <a:avLst/>
            <a:gdLst/>
            <a:ahLst/>
            <a:cxnLst/>
            <a:rect l="l" t="t" r="r" b="b"/>
            <a:pathLst>
              <a:path w="271144" h="271145">
                <a:moveTo>
                  <a:pt x="135545" y="0"/>
                </a:moveTo>
                <a:lnTo>
                  <a:pt x="92704" y="6909"/>
                </a:lnTo>
                <a:lnTo>
                  <a:pt x="55495" y="26150"/>
                </a:lnTo>
                <a:lnTo>
                  <a:pt x="26153" y="55491"/>
                </a:lnTo>
                <a:lnTo>
                  <a:pt x="6910" y="92700"/>
                </a:lnTo>
                <a:lnTo>
                  <a:pt x="0" y="135545"/>
                </a:lnTo>
                <a:lnTo>
                  <a:pt x="6910" y="178387"/>
                </a:lnTo>
                <a:lnTo>
                  <a:pt x="26153" y="215595"/>
                </a:lnTo>
                <a:lnTo>
                  <a:pt x="55495" y="244937"/>
                </a:lnTo>
                <a:lnTo>
                  <a:pt x="92704" y="264180"/>
                </a:lnTo>
                <a:lnTo>
                  <a:pt x="135545" y="271091"/>
                </a:lnTo>
                <a:lnTo>
                  <a:pt x="178392" y="264180"/>
                </a:lnTo>
                <a:lnTo>
                  <a:pt x="215603" y="244937"/>
                </a:lnTo>
                <a:lnTo>
                  <a:pt x="244947" y="215595"/>
                </a:lnTo>
                <a:lnTo>
                  <a:pt x="264191" y="178387"/>
                </a:lnTo>
                <a:lnTo>
                  <a:pt x="271101" y="135545"/>
                </a:lnTo>
                <a:lnTo>
                  <a:pt x="264191" y="92700"/>
                </a:lnTo>
                <a:lnTo>
                  <a:pt x="244947" y="55491"/>
                </a:lnTo>
                <a:lnTo>
                  <a:pt x="215603" y="26150"/>
                </a:lnTo>
                <a:lnTo>
                  <a:pt x="178392" y="6909"/>
                </a:lnTo>
                <a:lnTo>
                  <a:pt x="135545" y="0"/>
                </a:lnTo>
                <a:close/>
              </a:path>
            </a:pathLst>
          </a:custGeom>
          <a:solidFill>
            <a:srgbClr val="4EB193"/>
          </a:solidFill>
        </p:spPr>
        <p:txBody>
          <a:bodyPr wrap="square" lIns="0" tIns="0" rIns="0" bIns="0" rtlCol="0"/>
          <a:lstStyle/>
          <a:p>
            <a:endParaRPr/>
          </a:p>
        </p:txBody>
      </p:sp>
      <p:sp>
        <p:nvSpPr>
          <p:cNvPr id="122" name="object 122"/>
          <p:cNvSpPr/>
          <p:nvPr/>
        </p:nvSpPr>
        <p:spPr>
          <a:xfrm>
            <a:off x="17917971" y="6759434"/>
            <a:ext cx="271145" cy="271145"/>
          </a:xfrm>
          <a:custGeom>
            <a:avLst/>
            <a:gdLst/>
            <a:ahLst/>
            <a:cxnLst/>
            <a:rect l="l" t="t" r="r" b="b"/>
            <a:pathLst>
              <a:path w="271144" h="271145">
                <a:moveTo>
                  <a:pt x="135545" y="0"/>
                </a:moveTo>
                <a:lnTo>
                  <a:pt x="92704" y="6909"/>
                </a:lnTo>
                <a:lnTo>
                  <a:pt x="55495" y="26150"/>
                </a:lnTo>
                <a:lnTo>
                  <a:pt x="26153" y="55491"/>
                </a:lnTo>
                <a:lnTo>
                  <a:pt x="6910" y="92700"/>
                </a:lnTo>
                <a:lnTo>
                  <a:pt x="0" y="135545"/>
                </a:lnTo>
                <a:lnTo>
                  <a:pt x="6910" y="178387"/>
                </a:lnTo>
                <a:lnTo>
                  <a:pt x="26153" y="215595"/>
                </a:lnTo>
                <a:lnTo>
                  <a:pt x="55495" y="244937"/>
                </a:lnTo>
                <a:lnTo>
                  <a:pt x="92704" y="264180"/>
                </a:lnTo>
                <a:lnTo>
                  <a:pt x="135545" y="271091"/>
                </a:lnTo>
                <a:lnTo>
                  <a:pt x="178392" y="264180"/>
                </a:lnTo>
                <a:lnTo>
                  <a:pt x="215603" y="244937"/>
                </a:lnTo>
                <a:lnTo>
                  <a:pt x="244947" y="215595"/>
                </a:lnTo>
                <a:lnTo>
                  <a:pt x="264191" y="178387"/>
                </a:lnTo>
                <a:lnTo>
                  <a:pt x="271101" y="135545"/>
                </a:lnTo>
                <a:lnTo>
                  <a:pt x="264191" y="92700"/>
                </a:lnTo>
                <a:lnTo>
                  <a:pt x="244947" y="55491"/>
                </a:lnTo>
                <a:lnTo>
                  <a:pt x="215603" y="26150"/>
                </a:lnTo>
                <a:lnTo>
                  <a:pt x="178392" y="6909"/>
                </a:lnTo>
                <a:lnTo>
                  <a:pt x="135545" y="0"/>
                </a:lnTo>
                <a:close/>
              </a:path>
            </a:pathLst>
          </a:custGeom>
          <a:solidFill>
            <a:srgbClr val="BD0E79"/>
          </a:solidFill>
        </p:spPr>
        <p:txBody>
          <a:bodyPr wrap="square" lIns="0" tIns="0" rIns="0" bIns="0" rtlCol="0"/>
          <a:lstStyle/>
          <a:p>
            <a:endParaRPr/>
          </a:p>
        </p:txBody>
      </p:sp>
      <p:sp>
        <p:nvSpPr>
          <p:cNvPr id="123" name="object 123"/>
          <p:cNvSpPr/>
          <p:nvPr/>
        </p:nvSpPr>
        <p:spPr>
          <a:xfrm>
            <a:off x="17917971" y="6040365"/>
            <a:ext cx="271145" cy="271145"/>
          </a:xfrm>
          <a:custGeom>
            <a:avLst/>
            <a:gdLst/>
            <a:ahLst/>
            <a:cxnLst/>
            <a:rect l="l" t="t" r="r" b="b"/>
            <a:pathLst>
              <a:path w="271144" h="271145">
                <a:moveTo>
                  <a:pt x="135545" y="0"/>
                </a:moveTo>
                <a:lnTo>
                  <a:pt x="92704" y="6909"/>
                </a:lnTo>
                <a:lnTo>
                  <a:pt x="55495" y="26150"/>
                </a:lnTo>
                <a:lnTo>
                  <a:pt x="26153" y="55491"/>
                </a:lnTo>
                <a:lnTo>
                  <a:pt x="6910" y="92700"/>
                </a:lnTo>
                <a:lnTo>
                  <a:pt x="0" y="135545"/>
                </a:lnTo>
                <a:lnTo>
                  <a:pt x="6910" y="178387"/>
                </a:lnTo>
                <a:lnTo>
                  <a:pt x="26153" y="215595"/>
                </a:lnTo>
                <a:lnTo>
                  <a:pt x="55495" y="244937"/>
                </a:lnTo>
                <a:lnTo>
                  <a:pt x="92704" y="264180"/>
                </a:lnTo>
                <a:lnTo>
                  <a:pt x="135545" y="271091"/>
                </a:lnTo>
                <a:lnTo>
                  <a:pt x="178392" y="264180"/>
                </a:lnTo>
                <a:lnTo>
                  <a:pt x="215603" y="244937"/>
                </a:lnTo>
                <a:lnTo>
                  <a:pt x="244947" y="215595"/>
                </a:lnTo>
                <a:lnTo>
                  <a:pt x="264191" y="178387"/>
                </a:lnTo>
                <a:lnTo>
                  <a:pt x="271101" y="135545"/>
                </a:lnTo>
                <a:lnTo>
                  <a:pt x="264191" y="92700"/>
                </a:lnTo>
                <a:lnTo>
                  <a:pt x="244947" y="55491"/>
                </a:lnTo>
                <a:lnTo>
                  <a:pt x="215603" y="26150"/>
                </a:lnTo>
                <a:lnTo>
                  <a:pt x="178392" y="6909"/>
                </a:lnTo>
                <a:lnTo>
                  <a:pt x="135545" y="0"/>
                </a:lnTo>
                <a:close/>
              </a:path>
            </a:pathLst>
          </a:custGeom>
          <a:solidFill>
            <a:srgbClr val="13A7D8"/>
          </a:solidFill>
        </p:spPr>
        <p:txBody>
          <a:bodyPr wrap="square" lIns="0" tIns="0" rIns="0" bIns="0" rtlCol="0"/>
          <a:lstStyle/>
          <a:p>
            <a:endParaRPr/>
          </a:p>
        </p:txBody>
      </p:sp>
      <p:grpSp>
        <p:nvGrpSpPr>
          <p:cNvPr id="124" name="object 124"/>
          <p:cNvGrpSpPr/>
          <p:nvPr/>
        </p:nvGrpSpPr>
        <p:grpSpPr>
          <a:xfrm>
            <a:off x="18344492" y="6470520"/>
            <a:ext cx="713105" cy="135255"/>
            <a:chOff x="18344492" y="6470520"/>
            <a:chExt cx="713105" cy="135255"/>
          </a:xfrm>
        </p:grpSpPr>
        <p:pic>
          <p:nvPicPr>
            <p:cNvPr id="125" name="object 125"/>
            <p:cNvPicPr/>
            <p:nvPr/>
          </p:nvPicPr>
          <p:blipFill>
            <a:blip r:embed="rId73" cstate="print"/>
            <a:stretch>
              <a:fillRect/>
            </a:stretch>
          </p:blipFill>
          <p:spPr>
            <a:xfrm>
              <a:off x="18344492" y="6470966"/>
              <a:ext cx="125870" cy="131126"/>
            </a:xfrm>
            <a:prstGeom prst="rect">
              <a:avLst/>
            </a:prstGeom>
          </p:spPr>
        </p:pic>
        <p:pic>
          <p:nvPicPr>
            <p:cNvPr id="126" name="object 126"/>
            <p:cNvPicPr/>
            <p:nvPr/>
          </p:nvPicPr>
          <p:blipFill>
            <a:blip r:embed="rId74" cstate="print"/>
            <a:stretch>
              <a:fillRect/>
            </a:stretch>
          </p:blipFill>
          <p:spPr>
            <a:xfrm>
              <a:off x="18495080" y="6470520"/>
              <a:ext cx="118281" cy="134969"/>
            </a:xfrm>
            <a:prstGeom prst="rect">
              <a:avLst/>
            </a:prstGeom>
          </p:spPr>
        </p:pic>
        <p:sp>
          <p:nvSpPr>
            <p:cNvPr id="127" name="object 127"/>
            <p:cNvSpPr/>
            <p:nvPr/>
          </p:nvSpPr>
          <p:spPr>
            <a:xfrm>
              <a:off x="18637819" y="6470965"/>
              <a:ext cx="16510" cy="131445"/>
            </a:xfrm>
            <a:custGeom>
              <a:avLst/>
              <a:gdLst/>
              <a:ahLst/>
              <a:cxnLst/>
              <a:rect l="l" t="t" r="r" b="b"/>
              <a:pathLst>
                <a:path w="16509" h="131445">
                  <a:moveTo>
                    <a:pt x="16062" y="0"/>
                  </a:moveTo>
                  <a:lnTo>
                    <a:pt x="0" y="0"/>
                  </a:lnTo>
                  <a:lnTo>
                    <a:pt x="0" y="131126"/>
                  </a:lnTo>
                  <a:lnTo>
                    <a:pt x="16062" y="131126"/>
                  </a:lnTo>
                  <a:lnTo>
                    <a:pt x="16062" y="0"/>
                  </a:lnTo>
                  <a:close/>
                </a:path>
              </a:pathLst>
            </a:custGeom>
            <a:solidFill>
              <a:srgbClr val="5E5D5E"/>
            </a:solidFill>
          </p:spPr>
          <p:txBody>
            <a:bodyPr wrap="square" lIns="0" tIns="0" rIns="0" bIns="0" rtlCol="0"/>
            <a:lstStyle/>
            <a:p>
              <a:endParaRPr/>
            </a:p>
          </p:txBody>
        </p:sp>
        <p:pic>
          <p:nvPicPr>
            <p:cNvPr id="128" name="object 128"/>
            <p:cNvPicPr/>
            <p:nvPr/>
          </p:nvPicPr>
          <p:blipFill>
            <a:blip r:embed="rId75" cstate="print"/>
            <a:stretch>
              <a:fillRect/>
            </a:stretch>
          </p:blipFill>
          <p:spPr>
            <a:xfrm>
              <a:off x="18673523" y="6470520"/>
              <a:ext cx="383487" cy="135238"/>
            </a:xfrm>
            <a:prstGeom prst="rect">
              <a:avLst/>
            </a:prstGeom>
          </p:spPr>
        </p:pic>
      </p:grpSp>
      <p:grpSp>
        <p:nvGrpSpPr>
          <p:cNvPr id="129" name="object 129"/>
          <p:cNvGrpSpPr/>
          <p:nvPr/>
        </p:nvGrpSpPr>
        <p:grpSpPr>
          <a:xfrm>
            <a:off x="18346635" y="6826026"/>
            <a:ext cx="643255" cy="172085"/>
            <a:chOff x="18346635" y="6826026"/>
            <a:chExt cx="643255" cy="172085"/>
          </a:xfrm>
        </p:grpSpPr>
        <p:sp>
          <p:nvSpPr>
            <p:cNvPr id="130" name="object 130"/>
            <p:cNvSpPr/>
            <p:nvPr/>
          </p:nvSpPr>
          <p:spPr>
            <a:xfrm>
              <a:off x="18346624" y="6826484"/>
              <a:ext cx="96520" cy="130810"/>
            </a:xfrm>
            <a:custGeom>
              <a:avLst/>
              <a:gdLst/>
              <a:ahLst/>
              <a:cxnLst/>
              <a:rect l="l" t="t" r="r" b="b"/>
              <a:pathLst>
                <a:path w="96519" h="130809">
                  <a:moveTo>
                    <a:pt x="96507" y="115570"/>
                  </a:moveTo>
                  <a:lnTo>
                    <a:pt x="17322" y="115570"/>
                  </a:lnTo>
                  <a:lnTo>
                    <a:pt x="17322" y="71120"/>
                  </a:lnTo>
                  <a:lnTo>
                    <a:pt x="89268" y="71120"/>
                  </a:lnTo>
                  <a:lnTo>
                    <a:pt x="89268" y="55880"/>
                  </a:lnTo>
                  <a:lnTo>
                    <a:pt x="17322" y="55880"/>
                  </a:lnTo>
                  <a:lnTo>
                    <a:pt x="17322" y="16510"/>
                  </a:lnTo>
                  <a:lnTo>
                    <a:pt x="95161" y="16510"/>
                  </a:lnTo>
                  <a:lnTo>
                    <a:pt x="95161" y="0"/>
                  </a:lnTo>
                  <a:lnTo>
                    <a:pt x="0" y="0"/>
                  </a:lnTo>
                  <a:lnTo>
                    <a:pt x="0" y="16510"/>
                  </a:lnTo>
                  <a:lnTo>
                    <a:pt x="0" y="55880"/>
                  </a:lnTo>
                  <a:lnTo>
                    <a:pt x="0" y="71120"/>
                  </a:lnTo>
                  <a:lnTo>
                    <a:pt x="0" y="115570"/>
                  </a:lnTo>
                  <a:lnTo>
                    <a:pt x="0" y="130810"/>
                  </a:lnTo>
                  <a:lnTo>
                    <a:pt x="96507" y="130810"/>
                  </a:lnTo>
                  <a:lnTo>
                    <a:pt x="96507" y="115570"/>
                  </a:lnTo>
                  <a:close/>
                </a:path>
              </a:pathLst>
            </a:custGeom>
            <a:solidFill>
              <a:srgbClr val="5E5D5E"/>
            </a:solidFill>
          </p:spPr>
          <p:txBody>
            <a:bodyPr wrap="square" lIns="0" tIns="0" rIns="0" bIns="0" rtlCol="0"/>
            <a:lstStyle/>
            <a:p>
              <a:endParaRPr/>
            </a:p>
          </p:txBody>
        </p:sp>
        <p:pic>
          <p:nvPicPr>
            <p:cNvPr id="131" name="object 131"/>
            <p:cNvPicPr/>
            <p:nvPr/>
          </p:nvPicPr>
          <p:blipFill>
            <a:blip r:embed="rId76" cstate="print"/>
            <a:stretch>
              <a:fillRect/>
            </a:stretch>
          </p:blipFill>
          <p:spPr>
            <a:xfrm>
              <a:off x="18464734" y="6859855"/>
              <a:ext cx="178890" cy="138189"/>
            </a:xfrm>
            <a:prstGeom prst="rect">
              <a:avLst/>
            </a:prstGeom>
          </p:spPr>
        </p:pic>
        <p:sp>
          <p:nvSpPr>
            <p:cNvPr id="132" name="object 132"/>
            <p:cNvSpPr/>
            <p:nvPr/>
          </p:nvSpPr>
          <p:spPr>
            <a:xfrm>
              <a:off x="18668531" y="6826472"/>
              <a:ext cx="16510" cy="131445"/>
            </a:xfrm>
            <a:custGeom>
              <a:avLst/>
              <a:gdLst/>
              <a:ahLst/>
              <a:cxnLst/>
              <a:rect l="l" t="t" r="r" b="b"/>
              <a:pathLst>
                <a:path w="16509" h="131445">
                  <a:moveTo>
                    <a:pt x="16062" y="0"/>
                  </a:moveTo>
                  <a:lnTo>
                    <a:pt x="0" y="0"/>
                  </a:lnTo>
                  <a:lnTo>
                    <a:pt x="0" y="131126"/>
                  </a:lnTo>
                  <a:lnTo>
                    <a:pt x="16062" y="131126"/>
                  </a:lnTo>
                  <a:lnTo>
                    <a:pt x="16062" y="0"/>
                  </a:lnTo>
                  <a:close/>
                </a:path>
              </a:pathLst>
            </a:custGeom>
            <a:solidFill>
              <a:srgbClr val="5E5D5E"/>
            </a:solidFill>
          </p:spPr>
          <p:txBody>
            <a:bodyPr wrap="square" lIns="0" tIns="0" rIns="0" bIns="0" rtlCol="0"/>
            <a:lstStyle/>
            <a:p>
              <a:endParaRPr/>
            </a:p>
          </p:txBody>
        </p:sp>
        <p:pic>
          <p:nvPicPr>
            <p:cNvPr id="133" name="object 133"/>
            <p:cNvPicPr/>
            <p:nvPr/>
          </p:nvPicPr>
          <p:blipFill>
            <a:blip r:embed="rId77" cstate="print"/>
            <a:stretch>
              <a:fillRect/>
            </a:stretch>
          </p:blipFill>
          <p:spPr>
            <a:xfrm>
              <a:off x="18704230" y="6826026"/>
              <a:ext cx="285475" cy="134969"/>
            </a:xfrm>
            <a:prstGeom prst="rect">
              <a:avLst/>
            </a:prstGeom>
          </p:spPr>
        </p:pic>
      </p:grpSp>
      <p:pic>
        <p:nvPicPr>
          <p:cNvPr id="134" name="object 134"/>
          <p:cNvPicPr/>
          <p:nvPr/>
        </p:nvPicPr>
        <p:blipFill>
          <a:blip r:embed="rId78" cstate="print"/>
          <a:stretch>
            <a:fillRect/>
          </a:stretch>
        </p:blipFill>
        <p:spPr>
          <a:xfrm>
            <a:off x="18339049" y="6111891"/>
            <a:ext cx="114970" cy="138184"/>
          </a:xfrm>
          <a:prstGeom prst="rect">
            <a:avLst/>
          </a:prstGeom>
        </p:spPr>
      </p:pic>
      <p:pic>
        <p:nvPicPr>
          <p:cNvPr id="135" name="object 135"/>
          <p:cNvPicPr/>
          <p:nvPr/>
        </p:nvPicPr>
        <p:blipFill>
          <a:blip r:embed="rId79" cstate="print"/>
          <a:stretch>
            <a:fillRect/>
          </a:stretch>
        </p:blipFill>
        <p:spPr>
          <a:xfrm>
            <a:off x="18521779" y="6115637"/>
            <a:ext cx="109525" cy="133985"/>
          </a:xfrm>
          <a:prstGeom prst="rect">
            <a:avLst/>
          </a:prstGeom>
        </p:spPr>
      </p:pic>
      <p:pic>
        <p:nvPicPr>
          <p:cNvPr id="136" name="object 136"/>
          <p:cNvPicPr/>
          <p:nvPr/>
        </p:nvPicPr>
        <p:blipFill>
          <a:blip r:embed="rId80" cstate="print"/>
          <a:stretch>
            <a:fillRect/>
          </a:stretch>
        </p:blipFill>
        <p:spPr>
          <a:xfrm>
            <a:off x="18689908" y="6115460"/>
            <a:ext cx="166748" cy="131126"/>
          </a:xfrm>
          <a:prstGeom prst="rect">
            <a:avLst/>
          </a:prstGeom>
        </p:spPr>
      </p:pic>
      <p:sp>
        <p:nvSpPr>
          <p:cNvPr id="137" name="object 137"/>
          <p:cNvSpPr txBox="1">
            <a:spLocks noGrp="1"/>
          </p:cNvSpPr>
          <p:nvPr>
            <p:ph type="ftr" sz="quarter" idx="5"/>
          </p:nvPr>
        </p:nvSpPr>
        <p:spPr>
          <a:prstGeom prst="rect">
            <a:avLst/>
          </a:prstGeom>
        </p:spPr>
        <p:txBody>
          <a:bodyPr vert="horz" wrap="square" lIns="0" tIns="0" rIns="0" bIns="0" rtlCol="0">
            <a:spAutoFit/>
          </a:bodyPr>
          <a:lstStyle/>
          <a:p>
            <a:pPr marL="12700">
              <a:lnSpc>
                <a:spcPts val="1535"/>
              </a:lnSpc>
            </a:pPr>
            <a:r>
              <a:rPr dirty="0"/>
              <a:t>Primary</a:t>
            </a:r>
            <a:r>
              <a:rPr spc="30" dirty="0"/>
              <a:t> </a:t>
            </a:r>
            <a:r>
              <a:rPr dirty="0"/>
              <a:t>Care</a:t>
            </a:r>
            <a:r>
              <a:rPr spc="35" dirty="0"/>
              <a:t> </a:t>
            </a:r>
            <a:r>
              <a:rPr dirty="0"/>
              <a:t>People</a:t>
            </a:r>
            <a:r>
              <a:rPr spc="35" dirty="0"/>
              <a:t> </a:t>
            </a:r>
            <a:r>
              <a:rPr spc="-20" dirty="0"/>
              <a:t>Plan</a:t>
            </a:r>
          </a:p>
        </p:txBody>
      </p:sp>
      <p:sp>
        <p:nvSpPr>
          <p:cNvPr id="138" name="object 138"/>
          <p:cNvSpPr txBox="1">
            <a:spLocks noGrp="1"/>
          </p:cNvSpPr>
          <p:nvPr>
            <p:ph type="sldNum" sz="quarter" idx="7"/>
          </p:nvPr>
        </p:nvSpPr>
        <p:spPr>
          <a:prstGeom prst="rect">
            <a:avLst/>
          </a:prstGeom>
        </p:spPr>
        <p:txBody>
          <a:bodyPr vert="horz" wrap="square" lIns="0" tIns="0" rIns="0" bIns="0" rtlCol="0">
            <a:spAutoFit/>
          </a:bodyPr>
          <a:lstStyle/>
          <a:p>
            <a:pPr marL="38100">
              <a:lnSpc>
                <a:spcPts val="1535"/>
              </a:lnSpc>
            </a:pPr>
            <a:fld id="{81D60167-4931-47E6-BA6A-407CBD079E47}" type="slidenum">
              <a:rPr spc="-25" dirty="0"/>
              <a:t>55</a:t>
            </a:fld>
            <a:endParaRPr spc="-25"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1047088" y="3212844"/>
          <a:ext cx="18086705" cy="2783840"/>
        </p:xfrm>
        <a:graphic>
          <a:graphicData uri="http://schemas.openxmlformats.org/drawingml/2006/table">
            <a:tbl>
              <a:tblPr firstRow="1" bandRow="1">
                <a:tableStyleId>{2D5ABB26-0587-4C30-8999-92F81FD0307C}</a:tableStyleId>
              </a:tblPr>
              <a:tblGrid>
                <a:gridCol w="2919730">
                  <a:extLst>
                    <a:ext uri="{9D8B030D-6E8A-4147-A177-3AD203B41FA5}">
                      <a16:colId xmlns:a16="http://schemas.microsoft.com/office/drawing/2014/main" val="20000"/>
                    </a:ext>
                  </a:extLst>
                </a:gridCol>
                <a:gridCol w="3684270">
                  <a:extLst>
                    <a:ext uri="{9D8B030D-6E8A-4147-A177-3AD203B41FA5}">
                      <a16:colId xmlns:a16="http://schemas.microsoft.com/office/drawing/2014/main" val="20001"/>
                    </a:ext>
                  </a:extLst>
                </a:gridCol>
                <a:gridCol w="2058670">
                  <a:extLst>
                    <a:ext uri="{9D8B030D-6E8A-4147-A177-3AD203B41FA5}">
                      <a16:colId xmlns:a16="http://schemas.microsoft.com/office/drawing/2014/main" val="20002"/>
                    </a:ext>
                  </a:extLst>
                </a:gridCol>
                <a:gridCol w="3369945">
                  <a:extLst>
                    <a:ext uri="{9D8B030D-6E8A-4147-A177-3AD203B41FA5}">
                      <a16:colId xmlns:a16="http://schemas.microsoft.com/office/drawing/2014/main" val="20003"/>
                    </a:ext>
                  </a:extLst>
                </a:gridCol>
                <a:gridCol w="1779269">
                  <a:extLst>
                    <a:ext uri="{9D8B030D-6E8A-4147-A177-3AD203B41FA5}">
                      <a16:colId xmlns:a16="http://schemas.microsoft.com/office/drawing/2014/main" val="20004"/>
                    </a:ext>
                  </a:extLst>
                </a:gridCol>
                <a:gridCol w="2272030">
                  <a:extLst>
                    <a:ext uri="{9D8B030D-6E8A-4147-A177-3AD203B41FA5}">
                      <a16:colId xmlns:a16="http://schemas.microsoft.com/office/drawing/2014/main" val="20005"/>
                    </a:ext>
                  </a:extLst>
                </a:gridCol>
                <a:gridCol w="1931034">
                  <a:extLst>
                    <a:ext uri="{9D8B030D-6E8A-4147-A177-3AD203B41FA5}">
                      <a16:colId xmlns:a16="http://schemas.microsoft.com/office/drawing/2014/main" val="20006"/>
                    </a:ext>
                  </a:extLst>
                </a:gridCol>
              </a:tblGrid>
              <a:tr h="376555">
                <a:tc>
                  <a:txBody>
                    <a:bodyPr/>
                    <a:lstStyle/>
                    <a:p>
                      <a:pPr marL="134620">
                        <a:lnSpc>
                          <a:spcPct val="100000"/>
                        </a:lnSpc>
                        <a:spcBef>
                          <a:spcPts val="130"/>
                        </a:spcBef>
                      </a:pPr>
                      <a:r>
                        <a:rPr sz="2150" b="1" spc="-25" dirty="0">
                          <a:solidFill>
                            <a:srgbClr val="FFFFFF"/>
                          </a:solidFill>
                          <a:latin typeface="Helvetica"/>
                          <a:cs typeface="Helvetica"/>
                        </a:rPr>
                        <a:t>STAFF</a:t>
                      </a:r>
                      <a:r>
                        <a:rPr sz="2150" b="1" spc="-110" dirty="0">
                          <a:solidFill>
                            <a:srgbClr val="FFFFFF"/>
                          </a:solidFill>
                          <a:latin typeface="Helvetica"/>
                          <a:cs typeface="Helvetica"/>
                        </a:rPr>
                        <a:t> </a:t>
                      </a:r>
                      <a:r>
                        <a:rPr sz="2150" b="1" spc="-10" dirty="0">
                          <a:solidFill>
                            <a:srgbClr val="FFFFFF"/>
                          </a:solidFill>
                          <a:latin typeface="Helvetica"/>
                          <a:cs typeface="Helvetica"/>
                        </a:rPr>
                        <a:t>GROUP</a:t>
                      </a:r>
                      <a:endParaRPr sz="2150">
                        <a:latin typeface="Helvetica"/>
                        <a:cs typeface="Helvetica"/>
                      </a:endParaRPr>
                    </a:p>
                  </a:txBody>
                  <a:tcPr marL="0" marR="0" marT="16510" marB="0">
                    <a:solidFill>
                      <a:srgbClr val="50B796"/>
                    </a:solidFill>
                  </a:tcPr>
                </a:tc>
                <a:tc>
                  <a:txBody>
                    <a:bodyPr/>
                    <a:lstStyle/>
                    <a:p>
                      <a:pPr marL="681355">
                        <a:lnSpc>
                          <a:spcPct val="100000"/>
                        </a:lnSpc>
                        <a:spcBef>
                          <a:spcPts val="130"/>
                        </a:spcBef>
                      </a:pPr>
                      <a:r>
                        <a:rPr sz="2150" b="1" dirty="0">
                          <a:solidFill>
                            <a:srgbClr val="FFFFFF"/>
                          </a:solidFill>
                          <a:latin typeface="Helvetica"/>
                          <a:cs typeface="Helvetica"/>
                        </a:rPr>
                        <a:t>South</a:t>
                      </a:r>
                      <a:r>
                        <a:rPr sz="2150" b="1" spc="-70" dirty="0">
                          <a:solidFill>
                            <a:srgbClr val="FFFFFF"/>
                          </a:solidFill>
                          <a:latin typeface="Helvetica"/>
                          <a:cs typeface="Helvetica"/>
                        </a:rPr>
                        <a:t> </a:t>
                      </a:r>
                      <a:r>
                        <a:rPr sz="2150" b="1" spc="-10" dirty="0">
                          <a:solidFill>
                            <a:srgbClr val="FFFFFF"/>
                          </a:solidFill>
                          <a:latin typeface="Helvetica"/>
                          <a:cs typeface="Helvetica"/>
                        </a:rPr>
                        <a:t>Warwickshire</a:t>
                      </a:r>
                      <a:endParaRPr sz="2150">
                        <a:latin typeface="Helvetica"/>
                        <a:cs typeface="Helvetica"/>
                      </a:endParaRPr>
                    </a:p>
                  </a:txBody>
                  <a:tcPr marL="0" marR="0" marT="16510" marB="0">
                    <a:solidFill>
                      <a:srgbClr val="50B796"/>
                    </a:solidFill>
                  </a:tcPr>
                </a:tc>
                <a:tc>
                  <a:txBody>
                    <a:bodyPr/>
                    <a:lstStyle/>
                    <a:p>
                      <a:pPr marL="410845">
                        <a:lnSpc>
                          <a:spcPct val="100000"/>
                        </a:lnSpc>
                        <a:spcBef>
                          <a:spcPts val="130"/>
                        </a:spcBef>
                      </a:pPr>
                      <a:r>
                        <a:rPr sz="2150" b="1" spc="-10" dirty="0">
                          <a:solidFill>
                            <a:srgbClr val="FFFFFF"/>
                          </a:solidFill>
                          <a:latin typeface="Helvetica"/>
                          <a:cs typeface="Helvetica"/>
                        </a:rPr>
                        <a:t>Coventry</a:t>
                      </a:r>
                      <a:endParaRPr sz="2150">
                        <a:latin typeface="Helvetica"/>
                        <a:cs typeface="Helvetica"/>
                      </a:endParaRPr>
                    </a:p>
                  </a:txBody>
                  <a:tcPr marL="0" marR="0" marT="16510" marB="0">
                    <a:solidFill>
                      <a:srgbClr val="50B796"/>
                    </a:solidFill>
                  </a:tcPr>
                </a:tc>
                <a:tc>
                  <a:txBody>
                    <a:bodyPr/>
                    <a:lstStyle/>
                    <a:p>
                      <a:pPr marL="467359">
                        <a:lnSpc>
                          <a:spcPct val="100000"/>
                        </a:lnSpc>
                        <a:spcBef>
                          <a:spcPts val="130"/>
                        </a:spcBef>
                      </a:pPr>
                      <a:r>
                        <a:rPr sz="2150" b="1" spc="-20" dirty="0">
                          <a:solidFill>
                            <a:srgbClr val="FFFFFF"/>
                          </a:solidFill>
                          <a:latin typeface="Helvetica"/>
                          <a:cs typeface="Helvetica"/>
                        </a:rPr>
                        <a:t>Warwickshire</a:t>
                      </a:r>
                      <a:r>
                        <a:rPr sz="2150" b="1" spc="-35" dirty="0">
                          <a:solidFill>
                            <a:srgbClr val="FFFFFF"/>
                          </a:solidFill>
                          <a:latin typeface="Helvetica"/>
                          <a:cs typeface="Helvetica"/>
                        </a:rPr>
                        <a:t> </a:t>
                      </a:r>
                      <a:r>
                        <a:rPr sz="2150" b="1" spc="-10" dirty="0">
                          <a:solidFill>
                            <a:srgbClr val="FFFFFF"/>
                          </a:solidFill>
                          <a:latin typeface="Helvetica"/>
                          <a:cs typeface="Helvetica"/>
                        </a:rPr>
                        <a:t>North</a:t>
                      </a:r>
                      <a:endParaRPr sz="2150">
                        <a:latin typeface="Helvetica"/>
                        <a:cs typeface="Helvetica"/>
                      </a:endParaRPr>
                    </a:p>
                  </a:txBody>
                  <a:tcPr marL="0" marR="0" marT="16510" marB="0">
                    <a:solidFill>
                      <a:srgbClr val="50B796"/>
                    </a:solidFill>
                  </a:tcPr>
                </a:tc>
                <a:tc>
                  <a:txBody>
                    <a:bodyPr/>
                    <a:lstStyle/>
                    <a:p>
                      <a:pPr marL="354965">
                        <a:lnSpc>
                          <a:spcPct val="100000"/>
                        </a:lnSpc>
                        <a:spcBef>
                          <a:spcPts val="130"/>
                        </a:spcBef>
                      </a:pPr>
                      <a:r>
                        <a:rPr sz="2150" b="1" spc="-10" dirty="0">
                          <a:solidFill>
                            <a:srgbClr val="FFFFFF"/>
                          </a:solidFill>
                          <a:latin typeface="Helvetica"/>
                          <a:cs typeface="Helvetica"/>
                        </a:rPr>
                        <a:t>Rugby</a:t>
                      </a:r>
                      <a:endParaRPr sz="2150">
                        <a:latin typeface="Helvetica"/>
                        <a:cs typeface="Helvetica"/>
                      </a:endParaRPr>
                    </a:p>
                  </a:txBody>
                  <a:tcPr marL="0" marR="0" marT="16510" marB="0">
                    <a:solidFill>
                      <a:srgbClr val="50B796"/>
                    </a:solidFill>
                  </a:tcPr>
                </a:tc>
                <a:tc>
                  <a:txBody>
                    <a:bodyPr/>
                    <a:lstStyle/>
                    <a:p>
                      <a:pPr marL="576580">
                        <a:lnSpc>
                          <a:spcPct val="100000"/>
                        </a:lnSpc>
                        <a:spcBef>
                          <a:spcPts val="130"/>
                        </a:spcBef>
                      </a:pPr>
                      <a:r>
                        <a:rPr sz="2150" b="1" spc="-10" dirty="0">
                          <a:solidFill>
                            <a:srgbClr val="FFFFFF"/>
                          </a:solidFill>
                          <a:latin typeface="Helvetica"/>
                          <a:cs typeface="Helvetica"/>
                        </a:rPr>
                        <a:t>England</a:t>
                      </a:r>
                      <a:endParaRPr sz="2150">
                        <a:latin typeface="Helvetica"/>
                        <a:cs typeface="Helvetica"/>
                      </a:endParaRPr>
                    </a:p>
                  </a:txBody>
                  <a:tcPr marL="0" marR="0" marT="16510" marB="0">
                    <a:solidFill>
                      <a:srgbClr val="50B796"/>
                    </a:solidFill>
                  </a:tcPr>
                </a:tc>
                <a:tc>
                  <a:txBody>
                    <a:bodyPr/>
                    <a:lstStyle/>
                    <a:p>
                      <a:pPr marL="619760">
                        <a:lnSpc>
                          <a:spcPct val="100000"/>
                        </a:lnSpc>
                        <a:spcBef>
                          <a:spcPts val="130"/>
                        </a:spcBef>
                      </a:pPr>
                      <a:r>
                        <a:rPr sz="2150" b="1" spc="-10" dirty="0">
                          <a:solidFill>
                            <a:srgbClr val="FFFFFF"/>
                          </a:solidFill>
                          <a:latin typeface="Helvetica"/>
                          <a:cs typeface="Helvetica"/>
                        </a:rPr>
                        <a:t>Midlands</a:t>
                      </a:r>
                      <a:endParaRPr sz="2150">
                        <a:latin typeface="Helvetica"/>
                        <a:cs typeface="Helvetica"/>
                      </a:endParaRPr>
                    </a:p>
                  </a:txBody>
                  <a:tcPr marL="0" marR="0" marT="16510" marB="0">
                    <a:solidFill>
                      <a:srgbClr val="50B796"/>
                    </a:solidFill>
                  </a:tcPr>
                </a:tc>
                <a:extLst>
                  <a:ext uri="{0D108BD9-81ED-4DB2-BD59-A6C34878D82A}">
                    <a16:rowId xmlns:a16="http://schemas.microsoft.com/office/drawing/2014/main" val="10000"/>
                  </a:ext>
                </a:extLst>
              </a:tr>
              <a:tr h="430530">
                <a:tc>
                  <a:txBody>
                    <a:bodyPr/>
                    <a:lstStyle/>
                    <a:p>
                      <a:pPr marL="134620">
                        <a:lnSpc>
                          <a:spcPct val="100000"/>
                        </a:lnSpc>
                        <a:spcBef>
                          <a:spcPts val="310"/>
                        </a:spcBef>
                      </a:pPr>
                      <a:r>
                        <a:rPr sz="2150" spc="-25" dirty="0">
                          <a:solidFill>
                            <a:srgbClr val="575756"/>
                          </a:solidFill>
                          <a:latin typeface="Helvetica"/>
                          <a:cs typeface="Helvetica"/>
                        </a:rPr>
                        <a:t>GPs</a:t>
                      </a:r>
                      <a:endParaRPr sz="2150">
                        <a:latin typeface="Helvetica"/>
                        <a:cs typeface="Helvetica"/>
                      </a:endParaRPr>
                    </a:p>
                  </a:txBody>
                  <a:tcPr marL="0" marR="0" marT="39370" marB="0"/>
                </a:tc>
                <a:tc>
                  <a:txBody>
                    <a:bodyPr/>
                    <a:lstStyle/>
                    <a:p>
                      <a:pPr marL="681355">
                        <a:lnSpc>
                          <a:spcPct val="100000"/>
                        </a:lnSpc>
                        <a:spcBef>
                          <a:spcPts val="310"/>
                        </a:spcBef>
                      </a:pPr>
                      <a:r>
                        <a:rPr sz="2150" spc="-25" dirty="0">
                          <a:solidFill>
                            <a:srgbClr val="575756"/>
                          </a:solidFill>
                          <a:latin typeface="Helvetica"/>
                          <a:cs typeface="Helvetica"/>
                        </a:rPr>
                        <a:t>7.4</a:t>
                      </a:r>
                      <a:endParaRPr sz="2150">
                        <a:latin typeface="Helvetica"/>
                        <a:cs typeface="Helvetica"/>
                      </a:endParaRPr>
                    </a:p>
                  </a:txBody>
                  <a:tcPr marL="0" marR="0" marT="39370" marB="0"/>
                </a:tc>
                <a:tc>
                  <a:txBody>
                    <a:bodyPr/>
                    <a:lstStyle/>
                    <a:p>
                      <a:pPr marL="410845">
                        <a:lnSpc>
                          <a:spcPct val="100000"/>
                        </a:lnSpc>
                        <a:spcBef>
                          <a:spcPts val="310"/>
                        </a:spcBef>
                      </a:pPr>
                      <a:r>
                        <a:rPr sz="2150" spc="-25" dirty="0">
                          <a:solidFill>
                            <a:srgbClr val="575756"/>
                          </a:solidFill>
                          <a:latin typeface="Helvetica"/>
                          <a:cs typeface="Helvetica"/>
                        </a:rPr>
                        <a:t>6.0</a:t>
                      </a:r>
                      <a:endParaRPr sz="2150">
                        <a:latin typeface="Helvetica"/>
                        <a:cs typeface="Helvetica"/>
                      </a:endParaRPr>
                    </a:p>
                  </a:txBody>
                  <a:tcPr marL="0" marR="0" marT="39370" marB="0"/>
                </a:tc>
                <a:tc>
                  <a:txBody>
                    <a:bodyPr/>
                    <a:lstStyle/>
                    <a:p>
                      <a:pPr marL="467359">
                        <a:lnSpc>
                          <a:spcPct val="100000"/>
                        </a:lnSpc>
                        <a:spcBef>
                          <a:spcPts val="310"/>
                        </a:spcBef>
                      </a:pPr>
                      <a:r>
                        <a:rPr sz="2150" spc="-25" dirty="0">
                          <a:solidFill>
                            <a:srgbClr val="575756"/>
                          </a:solidFill>
                          <a:latin typeface="Helvetica"/>
                          <a:cs typeface="Helvetica"/>
                        </a:rPr>
                        <a:t>6.0</a:t>
                      </a:r>
                      <a:endParaRPr sz="2150">
                        <a:latin typeface="Helvetica"/>
                        <a:cs typeface="Helvetica"/>
                      </a:endParaRPr>
                    </a:p>
                  </a:txBody>
                  <a:tcPr marL="0" marR="0" marT="39370" marB="0"/>
                </a:tc>
                <a:tc>
                  <a:txBody>
                    <a:bodyPr/>
                    <a:lstStyle/>
                    <a:p>
                      <a:pPr marL="354965">
                        <a:lnSpc>
                          <a:spcPct val="100000"/>
                        </a:lnSpc>
                        <a:spcBef>
                          <a:spcPts val="310"/>
                        </a:spcBef>
                      </a:pPr>
                      <a:r>
                        <a:rPr sz="2150" spc="-25" dirty="0">
                          <a:solidFill>
                            <a:srgbClr val="575756"/>
                          </a:solidFill>
                          <a:latin typeface="Helvetica"/>
                          <a:cs typeface="Helvetica"/>
                        </a:rPr>
                        <a:t>7.1</a:t>
                      </a:r>
                      <a:endParaRPr sz="2150">
                        <a:latin typeface="Helvetica"/>
                        <a:cs typeface="Helvetica"/>
                      </a:endParaRPr>
                    </a:p>
                  </a:txBody>
                  <a:tcPr marL="0" marR="0" marT="39370" marB="0"/>
                </a:tc>
                <a:tc>
                  <a:txBody>
                    <a:bodyPr/>
                    <a:lstStyle/>
                    <a:p>
                      <a:pPr marL="576580">
                        <a:lnSpc>
                          <a:spcPct val="100000"/>
                        </a:lnSpc>
                        <a:spcBef>
                          <a:spcPts val="310"/>
                        </a:spcBef>
                      </a:pPr>
                      <a:r>
                        <a:rPr sz="2150" spc="-25" dirty="0">
                          <a:solidFill>
                            <a:srgbClr val="575756"/>
                          </a:solidFill>
                          <a:latin typeface="Helvetica"/>
                          <a:cs typeface="Helvetica"/>
                        </a:rPr>
                        <a:t>6.0</a:t>
                      </a:r>
                      <a:endParaRPr sz="2150">
                        <a:latin typeface="Helvetica"/>
                        <a:cs typeface="Helvetica"/>
                      </a:endParaRPr>
                    </a:p>
                  </a:txBody>
                  <a:tcPr marL="0" marR="0" marT="39370" marB="0"/>
                </a:tc>
                <a:tc>
                  <a:txBody>
                    <a:bodyPr/>
                    <a:lstStyle/>
                    <a:p>
                      <a:pPr marL="619760">
                        <a:lnSpc>
                          <a:spcPct val="100000"/>
                        </a:lnSpc>
                        <a:spcBef>
                          <a:spcPts val="310"/>
                        </a:spcBef>
                      </a:pPr>
                      <a:r>
                        <a:rPr sz="2150" spc="-25" dirty="0">
                          <a:solidFill>
                            <a:srgbClr val="575756"/>
                          </a:solidFill>
                          <a:latin typeface="Helvetica"/>
                          <a:cs typeface="Helvetica"/>
                        </a:rPr>
                        <a:t>6.3</a:t>
                      </a:r>
                      <a:endParaRPr sz="2150">
                        <a:latin typeface="Helvetica"/>
                        <a:cs typeface="Helvetica"/>
                      </a:endParaRPr>
                    </a:p>
                  </a:txBody>
                  <a:tcPr marL="0" marR="0" marT="39370" marB="0"/>
                </a:tc>
                <a:extLst>
                  <a:ext uri="{0D108BD9-81ED-4DB2-BD59-A6C34878D82A}">
                    <a16:rowId xmlns:a16="http://schemas.microsoft.com/office/drawing/2014/main" val="10001"/>
                  </a:ext>
                </a:extLst>
              </a:tr>
              <a:tr h="376555">
                <a:tc>
                  <a:txBody>
                    <a:bodyPr/>
                    <a:lstStyle/>
                    <a:p>
                      <a:pPr marL="134620">
                        <a:lnSpc>
                          <a:spcPct val="100000"/>
                        </a:lnSpc>
                        <a:spcBef>
                          <a:spcPts val="65"/>
                        </a:spcBef>
                      </a:pPr>
                      <a:r>
                        <a:rPr sz="2150" spc="-10" dirty="0">
                          <a:solidFill>
                            <a:srgbClr val="575756"/>
                          </a:solidFill>
                          <a:latin typeface="Helvetica"/>
                          <a:cs typeface="Helvetica"/>
                        </a:rPr>
                        <a:t>Nurses</a:t>
                      </a:r>
                      <a:endParaRPr sz="2150">
                        <a:latin typeface="Helvetica"/>
                        <a:cs typeface="Helvetica"/>
                      </a:endParaRPr>
                    </a:p>
                  </a:txBody>
                  <a:tcPr marL="0" marR="0" marT="8255" marB="0">
                    <a:solidFill>
                      <a:srgbClr val="50B796">
                        <a:alpha val="19999"/>
                      </a:srgbClr>
                    </a:solidFill>
                  </a:tcPr>
                </a:tc>
                <a:tc>
                  <a:txBody>
                    <a:bodyPr/>
                    <a:lstStyle/>
                    <a:p>
                      <a:pPr marL="681355">
                        <a:lnSpc>
                          <a:spcPct val="100000"/>
                        </a:lnSpc>
                        <a:spcBef>
                          <a:spcPts val="65"/>
                        </a:spcBef>
                      </a:pPr>
                      <a:r>
                        <a:rPr sz="2150" spc="-25" dirty="0">
                          <a:solidFill>
                            <a:srgbClr val="575756"/>
                          </a:solidFill>
                          <a:latin typeface="Helvetica"/>
                          <a:cs typeface="Helvetica"/>
                        </a:rPr>
                        <a:t>2.5</a:t>
                      </a:r>
                      <a:endParaRPr sz="2150">
                        <a:latin typeface="Helvetica"/>
                        <a:cs typeface="Helvetica"/>
                      </a:endParaRPr>
                    </a:p>
                  </a:txBody>
                  <a:tcPr marL="0" marR="0" marT="8255" marB="0">
                    <a:solidFill>
                      <a:srgbClr val="50B796">
                        <a:alpha val="19999"/>
                      </a:srgbClr>
                    </a:solidFill>
                  </a:tcPr>
                </a:tc>
                <a:tc>
                  <a:txBody>
                    <a:bodyPr/>
                    <a:lstStyle/>
                    <a:p>
                      <a:pPr marL="410845">
                        <a:lnSpc>
                          <a:spcPct val="100000"/>
                        </a:lnSpc>
                        <a:spcBef>
                          <a:spcPts val="65"/>
                        </a:spcBef>
                      </a:pPr>
                      <a:r>
                        <a:rPr sz="2150" spc="-25" dirty="0">
                          <a:solidFill>
                            <a:srgbClr val="575756"/>
                          </a:solidFill>
                          <a:latin typeface="Helvetica"/>
                          <a:cs typeface="Helvetica"/>
                        </a:rPr>
                        <a:t>1.7</a:t>
                      </a:r>
                      <a:endParaRPr sz="2150">
                        <a:latin typeface="Helvetica"/>
                        <a:cs typeface="Helvetica"/>
                      </a:endParaRPr>
                    </a:p>
                  </a:txBody>
                  <a:tcPr marL="0" marR="0" marT="8255" marB="0">
                    <a:solidFill>
                      <a:srgbClr val="50B796">
                        <a:alpha val="19999"/>
                      </a:srgbClr>
                    </a:solidFill>
                  </a:tcPr>
                </a:tc>
                <a:tc>
                  <a:txBody>
                    <a:bodyPr/>
                    <a:lstStyle/>
                    <a:p>
                      <a:pPr marL="467359">
                        <a:lnSpc>
                          <a:spcPct val="100000"/>
                        </a:lnSpc>
                        <a:spcBef>
                          <a:spcPts val="65"/>
                        </a:spcBef>
                      </a:pPr>
                      <a:r>
                        <a:rPr sz="2150" spc="-25" dirty="0">
                          <a:solidFill>
                            <a:srgbClr val="575756"/>
                          </a:solidFill>
                          <a:latin typeface="Helvetica"/>
                          <a:cs typeface="Helvetica"/>
                        </a:rPr>
                        <a:t>2.3</a:t>
                      </a:r>
                      <a:endParaRPr sz="2150">
                        <a:latin typeface="Helvetica"/>
                        <a:cs typeface="Helvetica"/>
                      </a:endParaRPr>
                    </a:p>
                  </a:txBody>
                  <a:tcPr marL="0" marR="0" marT="8255" marB="0">
                    <a:solidFill>
                      <a:srgbClr val="50B796">
                        <a:alpha val="19999"/>
                      </a:srgbClr>
                    </a:solidFill>
                  </a:tcPr>
                </a:tc>
                <a:tc>
                  <a:txBody>
                    <a:bodyPr/>
                    <a:lstStyle/>
                    <a:p>
                      <a:pPr marL="354965">
                        <a:lnSpc>
                          <a:spcPct val="100000"/>
                        </a:lnSpc>
                        <a:spcBef>
                          <a:spcPts val="65"/>
                        </a:spcBef>
                      </a:pPr>
                      <a:r>
                        <a:rPr sz="2150" spc="-25" dirty="0">
                          <a:solidFill>
                            <a:srgbClr val="575756"/>
                          </a:solidFill>
                          <a:latin typeface="Helvetica"/>
                          <a:cs typeface="Helvetica"/>
                        </a:rPr>
                        <a:t>2.2</a:t>
                      </a:r>
                      <a:endParaRPr sz="2150">
                        <a:latin typeface="Helvetica"/>
                        <a:cs typeface="Helvetica"/>
                      </a:endParaRPr>
                    </a:p>
                  </a:txBody>
                  <a:tcPr marL="0" marR="0" marT="8255" marB="0">
                    <a:solidFill>
                      <a:srgbClr val="50B796">
                        <a:alpha val="19999"/>
                      </a:srgbClr>
                    </a:solidFill>
                  </a:tcPr>
                </a:tc>
                <a:tc>
                  <a:txBody>
                    <a:bodyPr/>
                    <a:lstStyle/>
                    <a:p>
                      <a:pPr marL="575945">
                        <a:lnSpc>
                          <a:spcPct val="100000"/>
                        </a:lnSpc>
                        <a:spcBef>
                          <a:spcPts val="65"/>
                        </a:spcBef>
                      </a:pPr>
                      <a:r>
                        <a:rPr sz="2150" spc="-25" dirty="0">
                          <a:solidFill>
                            <a:srgbClr val="575756"/>
                          </a:solidFill>
                          <a:latin typeface="Helvetica"/>
                          <a:cs typeface="Helvetica"/>
                        </a:rPr>
                        <a:t>2.7</a:t>
                      </a:r>
                      <a:endParaRPr sz="2150">
                        <a:latin typeface="Helvetica"/>
                        <a:cs typeface="Helvetica"/>
                      </a:endParaRPr>
                    </a:p>
                  </a:txBody>
                  <a:tcPr marL="0" marR="0" marT="8255" marB="0">
                    <a:solidFill>
                      <a:srgbClr val="50B796">
                        <a:alpha val="19999"/>
                      </a:srgbClr>
                    </a:solidFill>
                  </a:tcPr>
                </a:tc>
                <a:tc>
                  <a:txBody>
                    <a:bodyPr/>
                    <a:lstStyle/>
                    <a:p>
                      <a:pPr marL="619760">
                        <a:lnSpc>
                          <a:spcPct val="100000"/>
                        </a:lnSpc>
                        <a:spcBef>
                          <a:spcPts val="65"/>
                        </a:spcBef>
                      </a:pPr>
                      <a:r>
                        <a:rPr sz="2150" spc="-25" dirty="0">
                          <a:solidFill>
                            <a:srgbClr val="575756"/>
                          </a:solidFill>
                          <a:latin typeface="Helvetica"/>
                          <a:cs typeface="Helvetica"/>
                        </a:rPr>
                        <a:t>2.7</a:t>
                      </a:r>
                      <a:endParaRPr sz="2150">
                        <a:latin typeface="Helvetica"/>
                        <a:cs typeface="Helvetica"/>
                      </a:endParaRPr>
                    </a:p>
                  </a:txBody>
                  <a:tcPr marL="0" marR="0" marT="8255" marB="0">
                    <a:solidFill>
                      <a:srgbClr val="50B796">
                        <a:alpha val="19999"/>
                      </a:srgbClr>
                    </a:solidFill>
                  </a:tcPr>
                </a:tc>
                <a:extLst>
                  <a:ext uri="{0D108BD9-81ED-4DB2-BD59-A6C34878D82A}">
                    <a16:rowId xmlns:a16="http://schemas.microsoft.com/office/drawing/2014/main" val="10002"/>
                  </a:ext>
                </a:extLst>
              </a:tr>
              <a:tr h="423545">
                <a:tc>
                  <a:txBody>
                    <a:bodyPr/>
                    <a:lstStyle/>
                    <a:p>
                      <a:pPr marL="134620">
                        <a:lnSpc>
                          <a:spcPct val="100000"/>
                        </a:lnSpc>
                        <a:spcBef>
                          <a:spcPts val="245"/>
                        </a:spcBef>
                      </a:pPr>
                      <a:r>
                        <a:rPr sz="2150" dirty="0">
                          <a:solidFill>
                            <a:srgbClr val="575756"/>
                          </a:solidFill>
                          <a:latin typeface="Helvetica"/>
                          <a:cs typeface="Helvetica"/>
                        </a:rPr>
                        <a:t>DPC</a:t>
                      </a:r>
                      <a:r>
                        <a:rPr sz="2150" spc="-60" dirty="0">
                          <a:solidFill>
                            <a:srgbClr val="575756"/>
                          </a:solidFill>
                          <a:latin typeface="Helvetica"/>
                          <a:cs typeface="Helvetica"/>
                        </a:rPr>
                        <a:t> </a:t>
                      </a:r>
                      <a:r>
                        <a:rPr sz="2150" spc="-10" dirty="0">
                          <a:solidFill>
                            <a:srgbClr val="575756"/>
                          </a:solidFill>
                          <a:latin typeface="Helvetica"/>
                          <a:cs typeface="Helvetica"/>
                        </a:rPr>
                        <a:t>(non</a:t>
                      </a:r>
                      <a:r>
                        <a:rPr sz="2150" spc="-140" dirty="0">
                          <a:solidFill>
                            <a:srgbClr val="575756"/>
                          </a:solidFill>
                          <a:latin typeface="Helvetica"/>
                          <a:cs typeface="Helvetica"/>
                        </a:rPr>
                        <a:t> </a:t>
                      </a:r>
                      <a:r>
                        <a:rPr sz="2150" spc="-10" dirty="0">
                          <a:solidFill>
                            <a:srgbClr val="575756"/>
                          </a:solidFill>
                          <a:latin typeface="Helvetica"/>
                          <a:cs typeface="Helvetica"/>
                        </a:rPr>
                        <a:t>ARRS)</a:t>
                      </a:r>
                      <a:endParaRPr sz="2150">
                        <a:latin typeface="Helvetica"/>
                        <a:cs typeface="Helvetica"/>
                      </a:endParaRPr>
                    </a:p>
                  </a:txBody>
                  <a:tcPr marL="0" marR="0" marT="31115" marB="0"/>
                </a:tc>
                <a:tc>
                  <a:txBody>
                    <a:bodyPr/>
                    <a:lstStyle/>
                    <a:p>
                      <a:pPr marL="681355">
                        <a:lnSpc>
                          <a:spcPct val="100000"/>
                        </a:lnSpc>
                        <a:spcBef>
                          <a:spcPts val="245"/>
                        </a:spcBef>
                      </a:pPr>
                      <a:r>
                        <a:rPr sz="2150" spc="-25" dirty="0">
                          <a:solidFill>
                            <a:srgbClr val="575756"/>
                          </a:solidFill>
                          <a:latin typeface="Helvetica"/>
                          <a:cs typeface="Helvetica"/>
                        </a:rPr>
                        <a:t>2.2</a:t>
                      </a:r>
                      <a:endParaRPr sz="2150">
                        <a:latin typeface="Helvetica"/>
                        <a:cs typeface="Helvetica"/>
                      </a:endParaRPr>
                    </a:p>
                  </a:txBody>
                  <a:tcPr marL="0" marR="0" marT="31115" marB="0"/>
                </a:tc>
                <a:tc>
                  <a:txBody>
                    <a:bodyPr/>
                    <a:lstStyle/>
                    <a:p>
                      <a:pPr marL="410845">
                        <a:lnSpc>
                          <a:spcPct val="100000"/>
                        </a:lnSpc>
                        <a:spcBef>
                          <a:spcPts val="245"/>
                        </a:spcBef>
                      </a:pPr>
                      <a:r>
                        <a:rPr sz="2150" spc="-25" dirty="0">
                          <a:solidFill>
                            <a:srgbClr val="575756"/>
                          </a:solidFill>
                          <a:latin typeface="Helvetica"/>
                          <a:cs typeface="Helvetica"/>
                        </a:rPr>
                        <a:t>0.9</a:t>
                      </a:r>
                      <a:endParaRPr sz="2150">
                        <a:latin typeface="Helvetica"/>
                        <a:cs typeface="Helvetica"/>
                      </a:endParaRPr>
                    </a:p>
                  </a:txBody>
                  <a:tcPr marL="0" marR="0" marT="31115" marB="0"/>
                </a:tc>
                <a:tc>
                  <a:txBody>
                    <a:bodyPr/>
                    <a:lstStyle/>
                    <a:p>
                      <a:pPr marL="467359">
                        <a:lnSpc>
                          <a:spcPct val="100000"/>
                        </a:lnSpc>
                        <a:spcBef>
                          <a:spcPts val="245"/>
                        </a:spcBef>
                      </a:pPr>
                      <a:r>
                        <a:rPr sz="2150" spc="-25" dirty="0">
                          <a:solidFill>
                            <a:srgbClr val="575756"/>
                          </a:solidFill>
                          <a:latin typeface="Helvetica"/>
                          <a:cs typeface="Helvetica"/>
                        </a:rPr>
                        <a:t>1.3</a:t>
                      </a:r>
                      <a:endParaRPr sz="2150">
                        <a:latin typeface="Helvetica"/>
                        <a:cs typeface="Helvetica"/>
                      </a:endParaRPr>
                    </a:p>
                  </a:txBody>
                  <a:tcPr marL="0" marR="0" marT="31115" marB="0"/>
                </a:tc>
                <a:tc>
                  <a:txBody>
                    <a:bodyPr/>
                    <a:lstStyle/>
                    <a:p>
                      <a:pPr marL="354965">
                        <a:lnSpc>
                          <a:spcPct val="100000"/>
                        </a:lnSpc>
                        <a:spcBef>
                          <a:spcPts val="245"/>
                        </a:spcBef>
                      </a:pPr>
                      <a:r>
                        <a:rPr sz="2150" spc="-25" dirty="0">
                          <a:solidFill>
                            <a:srgbClr val="575756"/>
                          </a:solidFill>
                          <a:latin typeface="Helvetica"/>
                          <a:cs typeface="Helvetica"/>
                        </a:rPr>
                        <a:t>1.7</a:t>
                      </a:r>
                      <a:endParaRPr sz="2150">
                        <a:latin typeface="Helvetica"/>
                        <a:cs typeface="Helvetica"/>
                      </a:endParaRPr>
                    </a:p>
                  </a:txBody>
                  <a:tcPr marL="0" marR="0" marT="31115" marB="0"/>
                </a:tc>
                <a:tc>
                  <a:txBody>
                    <a:bodyPr/>
                    <a:lstStyle/>
                    <a:p>
                      <a:pPr marL="576580">
                        <a:lnSpc>
                          <a:spcPct val="100000"/>
                        </a:lnSpc>
                        <a:spcBef>
                          <a:spcPts val="245"/>
                        </a:spcBef>
                      </a:pPr>
                      <a:r>
                        <a:rPr sz="2150" spc="-25" dirty="0">
                          <a:solidFill>
                            <a:srgbClr val="575756"/>
                          </a:solidFill>
                          <a:latin typeface="Helvetica"/>
                          <a:cs typeface="Helvetica"/>
                        </a:rPr>
                        <a:t>2.7</a:t>
                      </a:r>
                      <a:endParaRPr sz="2150">
                        <a:latin typeface="Helvetica"/>
                        <a:cs typeface="Helvetica"/>
                      </a:endParaRPr>
                    </a:p>
                  </a:txBody>
                  <a:tcPr marL="0" marR="0" marT="31115" marB="0"/>
                </a:tc>
                <a:tc>
                  <a:txBody>
                    <a:bodyPr/>
                    <a:lstStyle/>
                    <a:p>
                      <a:pPr marL="619760">
                        <a:lnSpc>
                          <a:spcPct val="100000"/>
                        </a:lnSpc>
                        <a:spcBef>
                          <a:spcPts val="245"/>
                        </a:spcBef>
                      </a:pPr>
                      <a:r>
                        <a:rPr sz="2150" spc="-25" dirty="0">
                          <a:solidFill>
                            <a:srgbClr val="575756"/>
                          </a:solidFill>
                          <a:latin typeface="Helvetica"/>
                          <a:cs typeface="Helvetica"/>
                        </a:rPr>
                        <a:t>2.6</a:t>
                      </a:r>
                      <a:endParaRPr sz="2150">
                        <a:latin typeface="Helvetica"/>
                        <a:cs typeface="Helvetica"/>
                      </a:endParaRPr>
                    </a:p>
                  </a:txBody>
                  <a:tcPr marL="0" marR="0" marT="31115" marB="0"/>
                </a:tc>
                <a:extLst>
                  <a:ext uri="{0D108BD9-81ED-4DB2-BD59-A6C34878D82A}">
                    <a16:rowId xmlns:a16="http://schemas.microsoft.com/office/drawing/2014/main" val="10003"/>
                  </a:ext>
                </a:extLst>
              </a:tr>
              <a:tr h="376555">
                <a:tc>
                  <a:txBody>
                    <a:bodyPr/>
                    <a:lstStyle/>
                    <a:p>
                      <a:pPr marL="134620">
                        <a:lnSpc>
                          <a:spcPct val="100000"/>
                        </a:lnSpc>
                        <a:spcBef>
                          <a:spcPts val="60"/>
                        </a:spcBef>
                      </a:pPr>
                      <a:r>
                        <a:rPr sz="2150" spc="-20" dirty="0">
                          <a:solidFill>
                            <a:srgbClr val="575756"/>
                          </a:solidFill>
                          <a:latin typeface="Helvetica"/>
                          <a:cs typeface="Helvetica"/>
                        </a:rPr>
                        <a:t>ARRS</a:t>
                      </a:r>
                      <a:endParaRPr sz="2150">
                        <a:latin typeface="Helvetica"/>
                        <a:cs typeface="Helvetica"/>
                      </a:endParaRPr>
                    </a:p>
                  </a:txBody>
                  <a:tcPr marL="0" marR="0" marT="7620" marB="0">
                    <a:solidFill>
                      <a:srgbClr val="50B796">
                        <a:alpha val="19999"/>
                      </a:srgbClr>
                    </a:solidFill>
                  </a:tcPr>
                </a:tc>
                <a:tc>
                  <a:txBody>
                    <a:bodyPr/>
                    <a:lstStyle/>
                    <a:p>
                      <a:pPr marL="681355">
                        <a:lnSpc>
                          <a:spcPct val="100000"/>
                        </a:lnSpc>
                        <a:spcBef>
                          <a:spcPts val="60"/>
                        </a:spcBef>
                      </a:pPr>
                      <a:r>
                        <a:rPr sz="2150" spc="-25" dirty="0">
                          <a:solidFill>
                            <a:srgbClr val="575756"/>
                          </a:solidFill>
                          <a:latin typeface="Helvetica"/>
                          <a:cs typeface="Helvetica"/>
                        </a:rPr>
                        <a:t>5.0</a:t>
                      </a:r>
                      <a:endParaRPr sz="2150">
                        <a:latin typeface="Helvetica"/>
                        <a:cs typeface="Helvetica"/>
                      </a:endParaRPr>
                    </a:p>
                  </a:txBody>
                  <a:tcPr marL="0" marR="0" marT="7620" marB="0">
                    <a:solidFill>
                      <a:srgbClr val="50B796">
                        <a:alpha val="19999"/>
                      </a:srgbClr>
                    </a:solidFill>
                  </a:tcPr>
                </a:tc>
                <a:tc>
                  <a:txBody>
                    <a:bodyPr/>
                    <a:lstStyle/>
                    <a:p>
                      <a:pPr marL="410845">
                        <a:lnSpc>
                          <a:spcPct val="100000"/>
                        </a:lnSpc>
                        <a:spcBef>
                          <a:spcPts val="60"/>
                        </a:spcBef>
                      </a:pPr>
                      <a:r>
                        <a:rPr sz="2150" spc="-25" dirty="0">
                          <a:solidFill>
                            <a:srgbClr val="575756"/>
                          </a:solidFill>
                          <a:latin typeface="Helvetica"/>
                          <a:cs typeface="Helvetica"/>
                        </a:rPr>
                        <a:t>5.0</a:t>
                      </a:r>
                      <a:endParaRPr sz="2150">
                        <a:latin typeface="Helvetica"/>
                        <a:cs typeface="Helvetica"/>
                      </a:endParaRPr>
                    </a:p>
                  </a:txBody>
                  <a:tcPr marL="0" marR="0" marT="7620" marB="0">
                    <a:solidFill>
                      <a:srgbClr val="50B796">
                        <a:alpha val="19999"/>
                      </a:srgbClr>
                    </a:solidFill>
                  </a:tcPr>
                </a:tc>
                <a:tc>
                  <a:txBody>
                    <a:bodyPr/>
                    <a:lstStyle/>
                    <a:p>
                      <a:pPr marL="467359">
                        <a:lnSpc>
                          <a:spcPct val="100000"/>
                        </a:lnSpc>
                        <a:spcBef>
                          <a:spcPts val="60"/>
                        </a:spcBef>
                      </a:pPr>
                      <a:r>
                        <a:rPr sz="2150" spc="-25" dirty="0">
                          <a:solidFill>
                            <a:srgbClr val="575756"/>
                          </a:solidFill>
                          <a:latin typeface="Helvetica"/>
                          <a:cs typeface="Helvetica"/>
                        </a:rPr>
                        <a:t>4.5</a:t>
                      </a:r>
                      <a:endParaRPr sz="2150">
                        <a:latin typeface="Helvetica"/>
                        <a:cs typeface="Helvetica"/>
                      </a:endParaRPr>
                    </a:p>
                  </a:txBody>
                  <a:tcPr marL="0" marR="0" marT="7620" marB="0">
                    <a:solidFill>
                      <a:srgbClr val="50B796">
                        <a:alpha val="19999"/>
                      </a:srgbClr>
                    </a:solidFill>
                  </a:tcPr>
                </a:tc>
                <a:tc>
                  <a:txBody>
                    <a:bodyPr/>
                    <a:lstStyle/>
                    <a:p>
                      <a:pPr marL="354965">
                        <a:lnSpc>
                          <a:spcPct val="100000"/>
                        </a:lnSpc>
                        <a:spcBef>
                          <a:spcPts val="60"/>
                        </a:spcBef>
                      </a:pPr>
                      <a:r>
                        <a:rPr sz="2150" spc="-25" dirty="0">
                          <a:solidFill>
                            <a:srgbClr val="575756"/>
                          </a:solidFill>
                          <a:latin typeface="Helvetica"/>
                          <a:cs typeface="Helvetica"/>
                        </a:rPr>
                        <a:t>3.1</a:t>
                      </a:r>
                      <a:endParaRPr sz="2150">
                        <a:latin typeface="Helvetica"/>
                        <a:cs typeface="Helvetica"/>
                      </a:endParaRPr>
                    </a:p>
                  </a:txBody>
                  <a:tcPr marL="0" marR="0" marT="7620" marB="0">
                    <a:solidFill>
                      <a:srgbClr val="50B796">
                        <a:alpha val="19999"/>
                      </a:srgbClr>
                    </a:solidFill>
                  </a:tcPr>
                </a:tc>
                <a:tc>
                  <a:txBody>
                    <a:bodyPr/>
                    <a:lstStyle/>
                    <a:p>
                      <a:pPr marL="576580">
                        <a:lnSpc>
                          <a:spcPct val="100000"/>
                        </a:lnSpc>
                        <a:spcBef>
                          <a:spcPts val="60"/>
                        </a:spcBef>
                      </a:pPr>
                      <a:r>
                        <a:rPr sz="2150" spc="-25" dirty="0">
                          <a:solidFill>
                            <a:srgbClr val="575756"/>
                          </a:solidFill>
                          <a:latin typeface="Helvetica"/>
                          <a:cs typeface="Helvetica"/>
                        </a:rPr>
                        <a:t>3.9</a:t>
                      </a:r>
                      <a:endParaRPr sz="2150">
                        <a:latin typeface="Helvetica"/>
                        <a:cs typeface="Helvetica"/>
                      </a:endParaRPr>
                    </a:p>
                  </a:txBody>
                  <a:tcPr marL="0" marR="0" marT="7620" marB="0">
                    <a:solidFill>
                      <a:srgbClr val="50B796">
                        <a:alpha val="19999"/>
                      </a:srgbClr>
                    </a:solidFill>
                  </a:tcPr>
                </a:tc>
                <a:tc>
                  <a:txBody>
                    <a:bodyPr/>
                    <a:lstStyle/>
                    <a:p>
                      <a:pPr marL="619760">
                        <a:lnSpc>
                          <a:spcPct val="100000"/>
                        </a:lnSpc>
                        <a:spcBef>
                          <a:spcPts val="60"/>
                        </a:spcBef>
                      </a:pPr>
                      <a:r>
                        <a:rPr sz="2150" spc="-25" dirty="0">
                          <a:solidFill>
                            <a:srgbClr val="575756"/>
                          </a:solidFill>
                          <a:latin typeface="Helvetica"/>
                          <a:cs typeface="Helvetica"/>
                        </a:rPr>
                        <a:t>4.3</a:t>
                      </a:r>
                      <a:endParaRPr sz="2150">
                        <a:latin typeface="Helvetica"/>
                        <a:cs typeface="Helvetica"/>
                      </a:endParaRPr>
                    </a:p>
                  </a:txBody>
                  <a:tcPr marL="0" marR="0" marT="7620" marB="0">
                    <a:solidFill>
                      <a:srgbClr val="50B796">
                        <a:alpha val="19999"/>
                      </a:srgbClr>
                    </a:solidFill>
                  </a:tcPr>
                </a:tc>
                <a:extLst>
                  <a:ext uri="{0D108BD9-81ED-4DB2-BD59-A6C34878D82A}">
                    <a16:rowId xmlns:a16="http://schemas.microsoft.com/office/drawing/2014/main" val="10004"/>
                  </a:ext>
                </a:extLst>
              </a:tr>
              <a:tr h="423545">
                <a:tc>
                  <a:txBody>
                    <a:bodyPr/>
                    <a:lstStyle/>
                    <a:p>
                      <a:pPr marL="134620">
                        <a:lnSpc>
                          <a:spcPct val="100000"/>
                        </a:lnSpc>
                        <a:spcBef>
                          <a:spcPts val="240"/>
                        </a:spcBef>
                      </a:pPr>
                      <a:r>
                        <a:rPr sz="2150" spc="-25" dirty="0">
                          <a:solidFill>
                            <a:srgbClr val="575756"/>
                          </a:solidFill>
                          <a:latin typeface="Helvetica"/>
                          <a:cs typeface="Helvetica"/>
                        </a:rPr>
                        <a:t>A&amp;C</a:t>
                      </a:r>
                      <a:endParaRPr sz="2150">
                        <a:latin typeface="Helvetica"/>
                        <a:cs typeface="Helvetica"/>
                      </a:endParaRPr>
                    </a:p>
                  </a:txBody>
                  <a:tcPr marL="0" marR="0" marT="30480" marB="0"/>
                </a:tc>
                <a:tc>
                  <a:txBody>
                    <a:bodyPr/>
                    <a:lstStyle/>
                    <a:p>
                      <a:pPr marL="681355">
                        <a:lnSpc>
                          <a:spcPct val="100000"/>
                        </a:lnSpc>
                        <a:spcBef>
                          <a:spcPts val="240"/>
                        </a:spcBef>
                      </a:pPr>
                      <a:r>
                        <a:rPr sz="2150" spc="-20" dirty="0">
                          <a:solidFill>
                            <a:srgbClr val="575756"/>
                          </a:solidFill>
                          <a:latin typeface="Helvetica"/>
                          <a:cs typeface="Helvetica"/>
                        </a:rPr>
                        <a:t>11.3</a:t>
                      </a:r>
                      <a:endParaRPr sz="2150">
                        <a:latin typeface="Helvetica"/>
                        <a:cs typeface="Helvetica"/>
                      </a:endParaRPr>
                    </a:p>
                  </a:txBody>
                  <a:tcPr marL="0" marR="0" marT="30480" marB="0"/>
                </a:tc>
                <a:tc>
                  <a:txBody>
                    <a:bodyPr/>
                    <a:lstStyle/>
                    <a:p>
                      <a:pPr marL="410845">
                        <a:lnSpc>
                          <a:spcPct val="100000"/>
                        </a:lnSpc>
                        <a:spcBef>
                          <a:spcPts val="240"/>
                        </a:spcBef>
                      </a:pPr>
                      <a:r>
                        <a:rPr sz="2150" spc="-25" dirty="0">
                          <a:solidFill>
                            <a:srgbClr val="575756"/>
                          </a:solidFill>
                          <a:latin typeface="Helvetica"/>
                          <a:cs typeface="Helvetica"/>
                        </a:rPr>
                        <a:t>8.8</a:t>
                      </a:r>
                      <a:endParaRPr sz="2150">
                        <a:latin typeface="Helvetica"/>
                        <a:cs typeface="Helvetica"/>
                      </a:endParaRPr>
                    </a:p>
                  </a:txBody>
                  <a:tcPr marL="0" marR="0" marT="30480" marB="0"/>
                </a:tc>
                <a:tc>
                  <a:txBody>
                    <a:bodyPr/>
                    <a:lstStyle/>
                    <a:p>
                      <a:pPr marL="467359">
                        <a:lnSpc>
                          <a:spcPct val="100000"/>
                        </a:lnSpc>
                        <a:spcBef>
                          <a:spcPts val="240"/>
                        </a:spcBef>
                      </a:pPr>
                      <a:r>
                        <a:rPr sz="2150" spc="-20" dirty="0">
                          <a:solidFill>
                            <a:srgbClr val="575756"/>
                          </a:solidFill>
                          <a:latin typeface="Helvetica"/>
                          <a:cs typeface="Helvetica"/>
                        </a:rPr>
                        <a:t>11.9</a:t>
                      </a:r>
                      <a:endParaRPr sz="2150">
                        <a:latin typeface="Helvetica"/>
                        <a:cs typeface="Helvetica"/>
                      </a:endParaRPr>
                    </a:p>
                  </a:txBody>
                  <a:tcPr marL="0" marR="0" marT="30480" marB="0"/>
                </a:tc>
                <a:tc>
                  <a:txBody>
                    <a:bodyPr/>
                    <a:lstStyle/>
                    <a:p>
                      <a:pPr marL="354965">
                        <a:lnSpc>
                          <a:spcPct val="100000"/>
                        </a:lnSpc>
                        <a:spcBef>
                          <a:spcPts val="240"/>
                        </a:spcBef>
                      </a:pPr>
                      <a:r>
                        <a:rPr sz="2150" spc="-25" dirty="0">
                          <a:solidFill>
                            <a:srgbClr val="575756"/>
                          </a:solidFill>
                          <a:latin typeface="Helvetica"/>
                          <a:cs typeface="Helvetica"/>
                        </a:rPr>
                        <a:t>9.9</a:t>
                      </a:r>
                      <a:endParaRPr sz="2150">
                        <a:latin typeface="Helvetica"/>
                        <a:cs typeface="Helvetica"/>
                      </a:endParaRPr>
                    </a:p>
                  </a:txBody>
                  <a:tcPr marL="0" marR="0" marT="30480" marB="0"/>
                </a:tc>
                <a:tc>
                  <a:txBody>
                    <a:bodyPr/>
                    <a:lstStyle/>
                    <a:p>
                      <a:pPr marL="576580">
                        <a:lnSpc>
                          <a:spcPct val="100000"/>
                        </a:lnSpc>
                        <a:spcBef>
                          <a:spcPts val="240"/>
                        </a:spcBef>
                      </a:pPr>
                      <a:r>
                        <a:rPr sz="2150" spc="-20" dirty="0">
                          <a:solidFill>
                            <a:srgbClr val="575756"/>
                          </a:solidFill>
                          <a:latin typeface="Helvetica"/>
                          <a:cs typeface="Helvetica"/>
                        </a:rPr>
                        <a:t>12.0</a:t>
                      </a:r>
                      <a:endParaRPr sz="2150">
                        <a:latin typeface="Helvetica"/>
                        <a:cs typeface="Helvetica"/>
                      </a:endParaRPr>
                    </a:p>
                  </a:txBody>
                  <a:tcPr marL="0" marR="0" marT="30480" marB="0"/>
                </a:tc>
                <a:tc>
                  <a:txBody>
                    <a:bodyPr/>
                    <a:lstStyle/>
                    <a:p>
                      <a:pPr marL="619760">
                        <a:lnSpc>
                          <a:spcPct val="100000"/>
                        </a:lnSpc>
                        <a:spcBef>
                          <a:spcPts val="240"/>
                        </a:spcBef>
                      </a:pPr>
                      <a:r>
                        <a:rPr sz="2150" spc="-20" dirty="0">
                          <a:solidFill>
                            <a:srgbClr val="575756"/>
                          </a:solidFill>
                          <a:latin typeface="Helvetica"/>
                          <a:cs typeface="Helvetica"/>
                        </a:rPr>
                        <a:t>12.3</a:t>
                      </a:r>
                      <a:endParaRPr sz="2150">
                        <a:latin typeface="Helvetica"/>
                        <a:cs typeface="Helvetica"/>
                      </a:endParaRPr>
                    </a:p>
                  </a:txBody>
                  <a:tcPr marL="0" marR="0" marT="30480" marB="0"/>
                </a:tc>
                <a:extLst>
                  <a:ext uri="{0D108BD9-81ED-4DB2-BD59-A6C34878D82A}">
                    <a16:rowId xmlns:a16="http://schemas.microsoft.com/office/drawing/2014/main" val="10005"/>
                  </a:ext>
                </a:extLst>
              </a:tr>
              <a:tr h="376555">
                <a:tc>
                  <a:txBody>
                    <a:bodyPr/>
                    <a:lstStyle/>
                    <a:p>
                      <a:pPr marL="134620">
                        <a:lnSpc>
                          <a:spcPct val="100000"/>
                        </a:lnSpc>
                        <a:spcBef>
                          <a:spcPts val="55"/>
                        </a:spcBef>
                      </a:pPr>
                      <a:r>
                        <a:rPr sz="2150" b="1" dirty="0">
                          <a:solidFill>
                            <a:srgbClr val="50B796"/>
                          </a:solidFill>
                          <a:latin typeface="Helvetica"/>
                          <a:cs typeface="Helvetica"/>
                        </a:rPr>
                        <a:t>Grand</a:t>
                      </a:r>
                      <a:r>
                        <a:rPr sz="2150" b="1" spc="-70" dirty="0">
                          <a:solidFill>
                            <a:srgbClr val="50B796"/>
                          </a:solidFill>
                          <a:latin typeface="Helvetica"/>
                          <a:cs typeface="Helvetica"/>
                        </a:rPr>
                        <a:t> </a:t>
                      </a:r>
                      <a:r>
                        <a:rPr sz="2150" b="1" spc="-20" dirty="0">
                          <a:solidFill>
                            <a:srgbClr val="50B796"/>
                          </a:solidFill>
                          <a:latin typeface="Helvetica"/>
                          <a:cs typeface="Helvetica"/>
                        </a:rPr>
                        <a:t>Total</a:t>
                      </a:r>
                      <a:endParaRPr sz="2150">
                        <a:latin typeface="Helvetica"/>
                        <a:cs typeface="Helvetica"/>
                      </a:endParaRPr>
                    </a:p>
                  </a:txBody>
                  <a:tcPr marL="0" marR="0" marT="6985" marB="0">
                    <a:solidFill>
                      <a:srgbClr val="50B796">
                        <a:alpha val="19999"/>
                      </a:srgbClr>
                    </a:solidFill>
                  </a:tcPr>
                </a:tc>
                <a:tc>
                  <a:txBody>
                    <a:bodyPr/>
                    <a:lstStyle/>
                    <a:p>
                      <a:pPr marL="681355">
                        <a:lnSpc>
                          <a:spcPct val="100000"/>
                        </a:lnSpc>
                        <a:spcBef>
                          <a:spcPts val="55"/>
                        </a:spcBef>
                      </a:pPr>
                      <a:r>
                        <a:rPr sz="2150" b="1" spc="-20" dirty="0">
                          <a:solidFill>
                            <a:srgbClr val="50B796"/>
                          </a:solidFill>
                          <a:latin typeface="Helvetica"/>
                          <a:cs typeface="Helvetica"/>
                        </a:rPr>
                        <a:t>28.4</a:t>
                      </a:r>
                      <a:endParaRPr sz="2150">
                        <a:latin typeface="Helvetica"/>
                        <a:cs typeface="Helvetica"/>
                      </a:endParaRPr>
                    </a:p>
                  </a:txBody>
                  <a:tcPr marL="0" marR="0" marT="6985" marB="0">
                    <a:solidFill>
                      <a:srgbClr val="50B796">
                        <a:alpha val="19999"/>
                      </a:srgbClr>
                    </a:solidFill>
                  </a:tcPr>
                </a:tc>
                <a:tc>
                  <a:txBody>
                    <a:bodyPr/>
                    <a:lstStyle/>
                    <a:p>
                      <a:pPr marL="410845">
                        <a:lnSpc>
                          <a:spcPct val="100000"/>
                        </a:lnSpc>
                        <a:spcBef>
                          <a:spcPts val="55"/>
                        </a:spcBef>
                      </a:pPr>
                      <a:r>
                        <a:rPr sz="2150" b="1" spc="-20" dirty="0">
                          <a:solidFill>
                            <a:srgbClr val="50B796"/>
                          </a:solidFill>
                          <a:latin typeface="Helvetica"/>
                          <a:cs typeface="Helvetica"/>
                        </a:rPr>
                        <a:t>22.3</a:t>
                      </a:r>
                      <a:endParaRPr sz="2150">
                        <a:latin typeface="Helvetica"/>
                        <a:cs typeface="Helvetica"/>
                      </a:endParaRPr>
                    </a:p>
                  </a:txBody>
                  <a:tcPr marL="0" marR="0" marT="6985" marB="0">
                    <a:solidFill>
                      <a:srgbClr val="50B796">
                        <a:alpha val="19999"/>
                      </a:srgbClr>
                    </a:solidFill>
                  </a:tcPr>
                </a:tc>
                <a:tc>
                  <a:txBody>
                    <a:bodyPr/>
                    <a:lstStyle/>
                    <a:p>
                      <a:pPr marL="467359">
                        <a:lnSpc>
                          <a:spcPct val="100000"/>
                        </a:lnSpc>
                        <a:spcBef>
                          <a:spcPts val="55"/>
                        </a:spcBef>
                      </a:pPr>
                      <a:r>
                        <a:rPr sz="2150" b="1" spc="-20" dirty="0">
                          <a:solidFill>
                            <a:srgbClr val="50B796"/>
                          </a:solidFill>
                          <a:latin typeface="Helvetica"/>
                          <a:cs typeface="Helvetica"/>
                        </a:rPr>
                        <a:t>26.0</a:t>
                      </a:r>
                      <a:endParaRPr sz="2150">
                        <a:latin typeface="Helvetica"/>
                        <a:cs typeface="Helvetica"/>
                      </a:endParaRPr>
                    </a:p>
                  </a:txBody>
                  <a:tcPr marL="0" marR="0" marT="6985" marB="0">
                    <a:solidFill>
                      <a:srgbClr val="50B796">
                        <a:alpha val="19999"/>
                      </a:srgbClr>
                    </a:solidFill>
                  </a:tcPr>
                </a:tc>
                <a:tc>
                  <a:txBody>
                    <a:bodyPr/>
                    <a:lstStyle/>
                    <a:p>
                      <a:pPr marL="354965">
                        <a:lnSpc>
                          <a:spcPct val="100000"/>
                        </a:lnSpc>
                        <a:spcBef>
                          <a:spcPts val="55"/>
                        </a:spcBef>
                      </a:pPr>
                      <a:r>
                        <a:rPr sz="2150" b="1" spc="-20" dirty="0">
                          <a:solidFill>
                            <a:srgbClr val="50B796"/>
                          </a:solidFill>
                          <a:latin typeface="Helvetica"/>
                          <a:cs typeface="Helvetica"/>
                        </a:rPr>
                        <a:t>24.0</a:t>
                      </a:r>
                      <a:endParaRPr sz="2150">
                        <a:latin typeface="Helvetica"/>
                        <a:cs typeface="Helvetica"/>
                      </a:endParaRPr>
                    </a:p>
                  </a:txBody>
                  <a:tcPr marL="0" marR="0" marT="6985" marB="0">
                    <a:solidFill>
                      <a:srgbClr val="50B796">
                        <a:alpha val="19999"/>
                      </a:srgbClr>
                    </a:solidFill>
                  </a:tcPr>
                </a:tc>
                <a:tc>
                  <a:txBody>
                    <a:bodyPr/>
                    <a:lstStyle/>
                    <a:p>
                      <a:pPr>
                        <a:lnSpc>
                          <a:spcPct val="100000"/>
                        </a:lnSpc>
                      </a:pPr>
                      <a:endParaRPr sz="2400">
                        <a:latin typeface="Times New Roman"/>
                        <a:cs typeface="Times New Roman"/>
                      </a:endParaRPr>
                    </a:p>
                  </a:txBody>
                  <a:tcPr marL="0" marR="0" marT="0" marB="0">
                    <a:solidFill>
                      <a:srgbClr val="50B796">
                        <a:alpha val="19999"/>
                      </a:srgbClr>
                    </a:solidFill>
                  </a:tcPr>
                </a:tc>
                <a:tc>
                  <a:txBody>
                    <a:bodyPr/>
                    <a:lstStyle/>
                    <a:p>
                      <a:pPr>
                        <a:lnSpc>
                          <a:spcPct val="100000"/>
                        </a:lnSpc>
                      </a:pPr>
                      <a:endParaRPr sz="2400">
                        <a:latin typeface="Times New Roman"/>
                        <a:cs typeface="Times New Roman"/>
                      </a:endParaRPr>
                    </a:p>
                  </a:txBody>
                  <a:tcPr marL="0" marR="0" marT="0" marB="0">
                    <a:solidFill>
                      <a:srgbClr val="50B796">
                        <a:alpha val="19999"/>
                      </a:srgbClr>
                    </a:solidFill>
                  </a:tcPr>
                </a:tc>
                <a:extLst>
                  <a:ext uri="{0D108BD9-81ED-4DB2-BD59-A6C34878D82A}">
                    <a16:rowId xmlns:a16="http://schemas.microsoft.com/office/drawing/2014/main" val="10006"/>
                  </a:ext>
                </a:extLst>
              </a:tr>
            </a:tbl>
          </a:graphicData>
        </a:graphic>
      </p:graphicFrame>
      <p:sp>
        <p:nvSpPr>
          <p:cNvPr id="3" name="object 3"/>
          <p:cNvSpPr txBox="1">
            <a:spLocks noGrp="1"/>
          </p:cNvSpPr>
          <p:nvPr>
            <p:ph type="title"/>
          </p:nvPr>
        </p:nvSpPr>
        <p:spPr>
          <a:xfrm>
            <a:off x="1034388" y="820232"/>
            <a:ext cx="14064615" cy="1995805"/>
          </a:xfrm>
          <a:prstGeom prst="rect">
            <a:avLst/>
          </a:prstGeom>
        </p:spPr>
        <p:txBody>
          <a:bodyPr vert="horz" wrap="square" lIns="0" tIns="110489" rIns="0" bIns="0" rtlCol="0">
            <a:spAutoFit/>
          </a:bodyPr>
          <a:lstStyle/>
          <a:p>
            <a:pPr marL="12700" marR="5080">
              <a:lnSpc>
                <a:spcPts val="7420"/>
              </a:lnSpc>
              <a:spcBef>
                <a:spcPts val="869"/>
              </a:spcBef>
            </a:pPr>
            <a:r>
              <a:rPr spc="-80" dirty="0"/>
              <a:t>Local</a:t>
            </a:r>
            <a:r>
              <a:rPr spc="-335" dirty="0"/>
              <a:t> </a:t>
            </a:r>
            <a:r>
              <a:rPr spc="-135" dirty="0"/>
              <a:t>Landscape</a:t>
            </a:r>
            <a:r>
              <a:rPr spc="-335" dirty="0"/>
              <a:t> </a:t>
            </a:r>
            <a:r>
              <a:rPr spc="-105" dirty="0"/>
              <a:t>General</a:t>
            </a:r>
            <a:r>
              <a:rPr spc="-335" dirty="0"/>
              <a:t> </a:t>
            </a:r>
            <a:r>
              <a:rPr spc="-100" dirty="0"/>
              <a:t>Practice</a:t>
            </a:r>
            <a:r>
              <a:rPr spc="-330" dirty="0"/>
              <a:t> </a:t>
            </a:r>
            <a:r>
              <a:rPr spc="-50" dirty="0"/>
              <a:t>- </a:t>
            </a:r>
            <a:r>
              <a:rPr spc="-135" dirty="0"/>
              <a:t>benchmarking</a:t>
            </a:r>
            <a:r>
              <a:rPr spc="-335" dirty="0"/>
              <a:t> </a:t>
            </a:r>
            <a:r>
              <a:rPr dirty="0"/>
              <a:t>by</a:t>
            </a:r>
            <a:r>
              <a:rPr spc="-330" dirty="0"/>
              <a:t> </a:t>
            </a:r>
            <a:r>
              <a:rPr spc="-10" dirty="0"/>
              <a:t>Place</a:t>
            </a:r>
          </a:p>
        </p:txBody>
      </p:sp>
      <p:grpSp>
        <p:nvGrpSpPr>
          <p:cNvPr id="4" name="object 4"/>
          <p:cNvGrpSpPr/>
          <p:nvPr/>
        </p:nvGrpSpPr>
        <p:grpSpPr>
          <a:xfrm>
            <a:off x="1047085" y="6533833"/>
            <a:ext cx="4527550" cy="448309"/>
            <a:chOff x="1047085" y="6533833"/>
            <a:chExt cx="4527550" cy="448309"/>
          </a:xfrm>
        </p:grpSpPr>
        <p:pic>
          <p:nvPicPr>
            <p:cNvPr id="5" name="object 5"/>
            <p:cNvPicPr/>
            <p:nvPr/>
          </p:nvPicPr>
          <p:blipFill>
            <a:blip r:embed="rId2" cstate="print"/>
            <a:stretch>
              <a:fillRect/>
            </a:stretch>
          </p:blipFill>
          <p:spPr>
            <a:xfrm>
              <a:off x="1884717" y="6535769"/>
              <a:ext cx="156623" cy="152327"/>
            </a:xfrm>
            <a:prstGeom prst="rect">
              <a:avLst/>
            </a:prstGeom>
          </p:spPr>
        </p:pic>
        <p:pic>
          <p:nvPicPr>
            <p:cNvPr id="6" name="object 6"/>
            <p:cNvPicPr/>
            <p:nvPr/>
          </p:nvPicPr>
          <p:blipFill>
            <a:blip r:embed="rId3" cstate="print"/>
            <a:stretch>
              <a:fillRect/>
            </a:stretch>
          </p:blipFill>
          <p:spPr>
            <a:xfrm>
              <a:off x="2062585" y="6572174"/>
              <a:ext cx="113284" cy="118268"/>
            </a:xfrm>
            <a:prstGeom prst="rect">
              <a:avLst/>
            </a:prstGeom>
          </p:spPr>
        </p:pic>
        <p:pic>
          <p:nvPicPr>
            <p:cNvPr id="7" name="object 7"/>
            <p:cNvPicPr/>
            <p:nvPr/>
          </p:nvPicPr>
          <p:blipFill>
            <a:blip r:embed="rId4" cstate="print"/>
            <a:stretch>
              <a:fillRect/>
            </a:stretch>
          </p:blipFill>
          <p:spPr>
            <a:xfrm>
              <a:off x="2196819" y="6573085"/>
              <a:ext cx="100258" cy="113493"/>
            </a:xfrm>
            <a:prstGeom prst="rect">
              <a:avLst/>
            </a:prstGeom>
          </p:spPr>
        </p:pic>
        <p:sp>
          <p:nvSpPr>
            <p:cNvPr id="8" name="object 8"/>
            <p:cNvSpPr/>
            <p:nvPr/>
          </p:nvSpPr>
          <p:spPr>
            <a:xfrm>
              <a:off x="3008718" y="6535781"/>
              <a:ext cx="1786889" cy="151765"/>
            </a:xfrm>
            <a:custGeom>
              <a:avLst/>
              <a:gdLst/>
              <a:ahLst/>
              <a:cxnLst/>
              <a:rect l="l" t="t" r="r" b="b"/>
              <a:pathLst>
                <a:path w="1786889" h="151765">
                  <a:moveTo>
                    <a:pt x="106273" y="774"/>
                  </a:moveTo>
                  <a:lnTo>
                    <a:pt x="0" y="774"/>
                  </a:lnTo>
                  <a:lnTo>
                    <a:pt x="0" y="27444"/>
                  </a:lnTo>
                  <a:lnTo>
                    <a:pt x="0" y="61734"/>
                  </a:lnTo>
                  <a:lnTo>
                    <a:pt x="0" y="88404"/>
                  </a:lnTo>
                  <a:lnTo>
                    <a:pt x="0" y="150634"/>
                  </a:lnTo>
                  <a:lnTo>
                    <a:pt x="31127" y="150634"/>
                  </a:lnTo>
                  <a:lnTo>
                    <a:pt x="31127" y="88404"/>
                  </a:lnTo>
                  <a:lnTo>
                    <a:pt x="96913" y="88404"/>
                  </a:lnTo>
                  <a:lnTo>
                    <a:pt x="96913" y="61734"/>
                  </a:lnTo>
                  <a:lnTo>
                    <a:pt x="31127" y="61734"/>
                  </a:lnTo>
                  <a:lnTo>
                    <a:pt x="31127" y="27444"/>
                  </a:lnTo>
                  <a:lnTo>
                    <a:pt x="106273" y="27444"/>
                  </a:lnTo>
                  <a:lnTo>
                    <a:pt x="106273" y="774"/>
                  </a:lnTo>
                  <a:close/>
                </a:path>
                <a:path w="1786889" h="151765">
                  <a:moveTo>
                    <a:pt x="236131" y="901"/>
                  </a:moveTo>
                  <a:lnTo>
                    <a:pt x="114706" y="901"/>
                  </a:lnTo>
                  <a:lnTo>
                    <a:pt x="114706" y="27571"/>
                  </a:lnTo>
                  <a:lnTo>
                    <a:pt x="159766" y="27571"/>
                  </a:lnTo>
                  <a:lnTo>
                    <a:pt x="159766" y="150761"/>
                  </a:lnTo>
                  <a:lnTo>
                    <a:pt x="191287" y="150761"/>
                  </a:lnTo>
                  <a:lnTo>
                    <a:pt x="191287" y="27571"/>
                  </a:lnTo>
                  <a:lnTo>
                    <a:pt x="236131" y="27571"/>
                  </a:lnTo>
                  <a:lnTo>
                    <a:pt x="236131" y="901"/>
                  </a:lnTo>
                  <a:close/>
                </a:path>
                <a:path w="1786889" h="151765">
                  <a:moveTo>
                    <a:pt x="368947" y="123405"/>
                  </a:moveTo>
                  <a:lnTo>
                    <a:pt x="285965" y="123405"/>
                  </a:lnTo>
                  <a:lnTo>
                    <a:pt x="285965" y="85305"/>
                  </a:lnTo>
                  <a:lnTo>
                    <a:pt x="358775" y="85305"/>
                  </a:lnTo>
                  <a:lnTo>
                    <a:pt x="358775" y="59905"/>
                  </a:lnTo>
                  <a:lnTo>
                    <a:pt x="285965" y="59905"/>
                  </a:lnTo>
                  <a:lnTo>
                    <a:pt x="285965" y="26885"/>
                  </a:lnTo>
                  <a:lnTo>
                    <a:pt x="365277" y="26885"/>
                  </a:lnTo>
                  <a:lnTo>
                    <a:pt x="365277" y="1485"/>
                  </a:lnTo>
                  <a:lnTo>
                    <a:pt x="255358" y="1485"/>
                  </a:lnTo>
                  <a:lnTo>
                    <a:pt x="255358" y="26885"/>
                  </a:lnTo>
                  <a:lnTo>
                    <a:pt x="255358" y="59905"/>
                  </a:lnTo>
                  <a:lnTo>
                    <a:pt x="255358" y="85305"/>
                  </a:lnTo>
                  <a:lnTo>
                    <a:pt x="255358" y="123405"/>
                  </a:lnTo>
                  <a:lnTo>
                    <a:pt x="255358" y="151345"/>
                  </a:lnTo>
                  <a:lnTo>
                    <a:pt x="368947" y="151345"/>
                  </a:lnTo>
                  <a:lnTo>
                    <a:pt x="368947" y="123405"/>
                  </a:lnTo>
                  <a:close/>
                </a:path>
                <a:path w="1786889" h="151765">
                  <a:moveTo>
                    <a:pt x="1161440" y="901"/>
                  </a:moveTo>
                  <a:lnTo>
                    <a:pt x="1132446" y="901"/>
                  </a:lnTo>
                  <a:lnTo>
                    <a:pt x="1132446" y="150799"/>
                  </a:lnTo>
                  <a:lnTo>
                    <a:pt x="1161440" y="150799"/>
                  </a:lnTo>
                  <a:lnTo>
                    <a:pt x="1161440" y="901"/>
                  </a:lnTo>
                  <a:close/>
                </a:path>
                <a:path w="1786889" h="151765">
                  <a:moveTo>
                    <a:pt x="1786648" y="39954"/>
                  </a:moveTo>
                  <a:lnTo>
                    <a:pt x="1757248" y="39954"/>
                  </a:lnTo>
                  <a:lnTo>
                    <a:pt x="1757248" y="150799"/>
                  </a:lnTo>
                  <a:lnTo>
                    <a:pt x="1786648" y="150799"/>
                  </a:lnTo>
                  <a:lnTo>
                    <a:pt x="1786648" y="39954"/>
                  </a:lnTo>
                  <a:close/>
                </a:path>
                <a:path w="1786889" h="151765">
                  <a:moveTo>
                    <a:pt x="1786648" y="0"/>
                  </a:moveTo>
                  <a:lnTo>
                    <a:pt x="1757248" y="0"/>
                  </a:lnTo>
                  <a:lnTo>
                    <a:pt x="1757248" y="26733"/>
                  </a:lnTo>
                  <a:lnTo>
                    <a:pt x="1786648" y="26733"/>
                  </a:lnTo>
                  <a:lnTo>
                    <a:pt x="1786648" y="0"/>
                  </a:lnTo>
                  <a:close/>
                </a:path>
              </a:pathLst>
            </a:custGeom>
            <a:solidFill>
              <a:srgbClr val="306DB5"/>
            </a:solidFill>
          </p:spPr>
          <p:txBody>
            <a:bodyPr wrap="square" lIns="0" tIns="0" rIns="0" bIns="0" rtlCol="0"/>
            <a:lstStyle/>
            <a:p>
              <a:endParaRPr/>
            </a:p>
          </p:txBody>
        </p:sp>
        <p:pic>
          <p:nvPicPr>
            <p:cNvPr id="9" name="object 9"/>
            <p:cNvPicPr/>
            <p:nvPr/>
          </p:nvPicPr>
          <p:blipFill>
            <a:blip r:embed="rId5" cstate="print"/>
            <a:stretch>
              <a:fillRect/>
            </a:stretch>
          </p:blipFill>
          <p:spPr>
            <a:xfrm>
              <a:off x="1047085" y="6533833"/>
              <a:ext cx="829939" cy="447501"/>
            </a:xfrm>
            <a:prstGeom prst="rect">
              <a:avLst/>
            </a:prstGeom>
          </p:spPr>
        </p:pic>
        <p:pic>
          <p:nvPicPr>
            <p:cNvPr id="10" name="object 10"/>
            <p:cNvPicPr/>
            <p:nvPr/>
          </p:nvPicPr>
          <p:blipFill>
            <a:blip r:embed="rId6" cstate="print"/>
            <a:stretch>
              <a:fillRect/>
            </a:stretch>
          </p:blipFill>
          <p:spPr>
            <a:xfrm>
              <a:off x="4817116" y="6572779"/>
              <a:ext cx="218577" cy="117664"/>
            </a:xfrm>
            <a:prstGeom prst="rect">
              <a:avLst/>
            </a:prstGeom>
          </p:spPr>
        </p:pic>
        <p:pic>
          <p:nvPicPr>
            <p:cNvPr id="11" name="object 11"/>
            <p:cNvPicPr/>
            <p:nvPr/>
          </p:nvPicPr>
          <p:blipFill>
            <a:blip r:embed="rId7" cstate="print"/>
            <a:stretch>
              <a:fillRect/>
            </a:stretch>
          </p:blipFill>
          <p:spPr>
            <a:xfrm>
              <a:off x="3208753" y="6572779"/>
              <a:ext cx="912288" cy="407342"/>
            </a:xfrm>
            <a:prstGeom prst="rect">
              <a:avLst/>
            </a:prstGeom>
          </p:spPr>
        </p:pic>
        <p:pic>
          <p:nvPicPr>
            <p:cNvPr id="12" name="object 12"/>
            <p:cNvPicPr/>
            <p:nvPr/>
          </p:nvPicPr>
          <p:blipFill>
            <a:blip r:embed="rId8" cstate="print"/>
            <a:stretch>
              <a:fillRect/>
            </a:stretch>
          </p:blipFill>
          <p:spPr>
            <a:xfrm>
              <a:off x="4189177" y="6545829"/>
              <a:ext cx="701460" cy="436027"/>
            </a:xfrm>
            <a:prstGeom prst="rect">
              <a:avLst/>
            </a:prstGeom>
          </p:spPr>
        </p:pic>
        <p:sp>
          <p:nvSpPr>
            <p:cNvPr id="13" name="object 13"/>
            <p:cNvSpPr/>
            <p:nvPr/>
          </p:nvSpPr>
          <p:spPr>
            <a:xfrm>
              <a:off x="1945532" y="6864702"/>
              <a:ext cx="58419" cy="27940"/>
            </a:xfrm>
            <a:custGeom>
              <a:avLst/>
              <a:gdLst/>
              <a:ahLst/>
              <a:cxnLst/>
              <a:rect l="l" t="t" r="r" b="b"/>
              <a:pathLst>
                <a:path w="58419" h="27940">
                  <a:moveTo>
                    <a:pt x="58375" y="0"/>
                  </a:moveTo>
                  <a:lnTo>
                    <a:pt x="0" y="0"/>
                  </a:lnTo>
                  <a:lnTo>
                    <a:pt x="0" y="27454"/>
                  </a:lnTo>
                  <a:lnTo>
                    <a:pt x="58375" y="27454"/>
                  </a:lnTo>
                  <a:lnTo>
                    <a:pt x="58375" y="0"/>
                  </a:lnTo>
                  <a:close/>
                </a:path>
              </a:pathLst>
            </a:custGeom>
            <a:solidFill>
              <a:srgbClr val="306DB5"/>
            </a:solidFill>
          </p:spPr>
          <p:txBody>
            <a:bodyPr wrap="square" lIns="0" tIns="0" rIns="0" bIns="0" rtlCol="0"/>
            <a:lstStyle/>
            <a:p>
              <a:endParaRPr/>
            </a:p>
          </p:txBody>
        </p:sp>
        <p:pic>
          <p:nvPicPr>
            <p:cNvPr id="14" name="object 14"/>
            <p:cNvPicPr/>
            <p:nvPr/>
          </p:nvPicPr>
          <p:blipFill>
            <a:blip r:embed="rId9" cstate="print"/>
            <a:stretch>
              <a:fillRect/>
            </a:stretch>
          </p:blipFill>
          <p:spPr>
            <a:xfrm>
              <a:off x="2076617" y="6782230"/>
              <a:ext cx="1064312" cy="197891"/>
            </a:xfrm>
            <a:prstGeom prst="rect">
              <a:avLst/>
            </a:prstGeom>
          </p:spPr>
        </p:pic>
        <p:sp>
          <p:nvSpPr>
            <p:cNvPr id="15" name="object 15"/>
            <p:cNvSpPr/>
            <p:nvPr/>
          </p:nvSpPr>
          <p:spPr>
            <a:xfrm>
              <a:off x="4918087" y="6785692"/>
              <a:ext cx="29845" cy="151130"/>
            </a:xfrm>
            <a:custGeom>
              <a:avLst/>
              <a:gdLst/>
              <a:ahLst/>
              <a:cxnLst/>
              <a:rect l="l" t="t" r="r" b="b"/>
              <a:pathLst>
                <a:path w="29845" h="151129">
                  <a:moveTo>
                    <a:pt x="29400" y="39966"/>
                  </a:moveTo>
                  <a:lnTo>
                    <a:pt x="0" y="39966"/>
                  </a:lnTo>
                  <a:lnTo>
                    <a:pt x="0" y="150812"/>
                  </a:lnTo>
                  <a:lnTo>
                    <a:pt x="29400" y="150812"/>
                  </a:lnTo>
                  <a:lnTo>
                    <a:pt x="29400" y="39966"/>
                  </a:lnTo>
                  <a:close/>
                </a:path>
                <a:path w="29845" h="151129">
                  <a:moveTo>
                    <a:pt x="29400" y="0"/>
                  </a:moveTo>
                  <a:lnTo>
                    <a:pt x="0" y="0"/>
                  </a:lnTo>
                  <a:lnTo>
                    <a:pt x="0" y="26746"/>
                  </a:lnTo>
                  <a:lnTo>
                    <a:pt x="29400" y="26746"/>
                  </a:lnTo>
                  <a:lnTo>
                    <a:pt x="29400" y="0"/>
                  </a:lnTo>
                  <a:close/>
                </a:path>
              </a:pathLst>
            </a:custGeom>
            <a:solidFill>
              <a:srgbClr val="306DB5"/>
            </a:solidFill>
          </p:spPr>
          <p:txBody>
            <a:bodyPr wrap="square" lIns="0" tIns="0" rIns="0" bIns="0" rtlCol="0"/>
            <a:lstStyle/>
            <a:p>
              <a:endParaRPr/>
            </a:p>
          </p:txBody>
        </p:sp>
        <p:pic>
          <p:nvPicPr>
            <p:cNvPr id="16" name="object 16"/>
            <p:cNvPicPr/>
            <p:nvPr/>
          </p:nvPicPr>
          <p:blipFill>
            <a:blip r:embed="rId10" cstate="print"/>
            <a:stretch>
              <a:fillRect/>
            </a:stretch>
          </p:blipFill>
          <p:spPr>
            <a:xfrm>
              <a:off x="4968745" y="6795750"/>
              <a:ext cx="288433" cy="144509"/>
            </a:xfrm>
            <a:prstGeom prst="rect">
              <a:avLst/>
            </a:prstGeom>
          </p:spPr>
        </p:pic>
        <p:pic>
          <p:nvPicPr>
            <p:cNvPr id="17" name="object 17"/>
            <p:cNvPicPr/>
            <p:nvPr/>
          </p:nvPicPr>
          <p:blipFill>
            <a:blip r:embed="rId11" cstate="print"/>
            <a:stretch>
              <a:fillRect/>
            </a:stretch>
          </p:blipFill>
          <p:spPr>
            <a:xfrm>
              <a:off x="5276258" y="6786806"/>
              <a:ext cx="298067" cy="153346"/>
            </a:xfrm>
            <a:prstGeom prst="rect">
              <a:avLst/>
            </a:prstGeom>
          </p:spPr>
        </p:pic>
      </p:grpSp>
      <p:pic>
        <p:nvPicPr>
          <p:cNvPr id="18" name="object 18"/>
          <p:cNvPicPr/>
          <p:nvPr/>
        </p:nvPicPr>
        <p:blipFill>
          <a:blip r:embed="rId12" cstate="print"/>
          <a:stretch>
            <a:fillRect/>
          </a:stretch>
        </p:blipFill>
        <p:spPr>
          <a:xfrm>
            <a:off x="2374881" y="6535158"/>
            <a:ext cx="186697" cy="155285"/>
          </a:xfrm>
          <a:prstGeom prst="rect">
            <a:avLst/>
          </a:prstGeom>
        </p:spPr>
      </p:pic>
      <p:pic>
        <p:nvPicPr>
          <p:cNvPr id="19" name="object 19"/>
          <p:cNvPicPr/>
          <p:nvPr/>
        </p:nvPicPr>
        <p:blipFill>
          <a:blip r:embed="rId13" cstate="print"/>
          <a:stretch>
            <a:fillRect/>
          </a:stretch>
        </p:blipFill>
        <p:spPr>
          <a:xfrm>
            <a:off x="2624742" y="6537189"/>
            <a:ext cx="304391" cy="153051"/>
          </a:xfrm>
          <a:prstGeom prst="rect">
            <a:avLst/>
          </a:prstGeom>
        </p:spPr>
      </p:pic>
      <p:grpSp>
        <p:nvGrpSpPr>
          <p:cNvPr id="20" name="object 20"/>
          <p:cNvGrpSpPr/>
          <p:nvPr/>
        </p:nvGrpSpPr>
        <p:grpSpPr>
          <a:xfrm>
            <a:off x="5100839" y="6535158"/>
            <a:ext cx="988694" cy="155575"/>
            <a:chOff x="5100839" y="6535158"/>
            <a:chExt cx="988694" cy="155575"/>
          </a:xfrm>
        </p:grpSpPr>
        <p:pic>
          <p:nvPicPr>
            <p:cNvPr id="21" name="object 21"/>
            <p:cNvPicPr/>
            <p:nvPr/>
          </p:nvPicPr>
          <p:blipFill>
            <a:blip r:embed="rId14" cstate="print"/>
            <a:stretch>
              <a:fillRect/>
            </a:stretch>
          </p:blipFill>
          <p:spPr>
            <a:xfrm>
              <a:off x="5100839" y="6572175"/>
              <a:ext cx="280573" cy="118268"/>
            </a:xfrm>
            <a:prstGeom prst="rect">
              <a:avLst/>
            </a:prstGeom>
          </p:spPr>
        </p:pic>
        <p:pic>
          <p:nvPicPr>
            <p:cNvPr id="22" name="object 22"/>
            <p:cNvPicPr/>
            <p:nvPr/>
          </p:nvPicPr>
          <p:blipFill>
            <a:blip r:embed="rId15" cstate="print"/>
            <a:stretch>
              <a:fillRect/>
            </a:stretch>
          </p:blipFill>
          <p:spPr>
            <a:xfrm>
              <a:off x="5401847" y="6535158"/>
              <a:ext cx="373011" cy="155285"/>
            </a:xfrm>
            <a:prstGeom prst="rect">
              <a:avLst/>
            </a:prstGeom>
          </p:spPr>
        </p:pic>
        <p:pic>
          <p:nvPicPr>
            <p:cNvPr id="23" name="object 23"/>
            <p:cNvPicPr/>
            <p:nvPr/>
          </p:nvPicPr>
          <p:blipFill>
            <a:blip r:embed="rId16" cstate="print"/>
            <a:stretch>
              <a:fillRect/>
            </a:stretch>
          </p:blipFill>
          <p:spPr>
            <a:xfrm>
              <a:off x="5795292" y="6572779"/>
              <a:ext cx="293625" cy="117664"/>
            </a:xfrm>
            <a:prstGeom prst="rect">
              <a:avLst/>
            </a:prstGeom>
          </p:spPr>
        </p:pic>
      </p:grpSp>
      <p:grpSp>
        <p:nvGrpSpPr>
          <p:cNvPr id="24" name="object 24"/>
          <p:cNvGrpSpPr/>
          <p:nvPr/>
        </p:nvGrpSpPr>
        <p:grpSpPr>
          <a:xfrm>
            <a:off x="6166566" y="6535769"/>
            <a:ext cx="158115" cy="151130"/>
            <a:chOff x="6166566" y="6535769"/>
            <a:chExt cx="158115" cy="151130"/>
          </a:xfrm>
        </p:grpSpPr>
        <p:sp>
          <p:nvSpPr>
            <p:cNvPr id="25" name="object 25"/>
            <p:cNvSpPr/>
            <p:nvPr/>
          </p:nvSpPr>
          <p:spPr>
            <a:xfrm>
              <a:off x="6166561" y="6535781"/>
              <a:ext cx="29845" cy="151130"/>
            </a:xfrm>
            <a:custGeom>
              <a:avLst/>
              <a:gdLst/>
              <a:ahLst/>
              <a:cxnLst/>
              <a:rect l="l" t="t" r="r" b="b"/>
              <a:pathLst>
                <a:path w="29845" h="151129">
                  <a:moveTo>
                    <a:pt x="29400" y="39954"/>
                  </a:moveTo>
                  <a:lnTo>
                    <a:pt x="0" y="39954"/>
                  </a:lnTo>
                  <a:lnTo>
                    <a:pt x="0" y="150799"/>
                  </a:lnTo>
                  <a:lnTo>
                    <a:pt x="29400" y="150799"/>
                  </a:lnTo>
                  <a:lnTo>
                    <a:pt x="29400" y="39954"/>
                  </a:lnTo>
                  <a:close/>
                </a:path>
                <a:path w="29845" h="151129">
                  <a:moveTo>
                    <a:pt x="29400" y="0"/>
                  </a:moveTo>
                  <a:lnTo>
                    <a:pt x="0" y="0"/>
                  </a:lnTo>
                  <a:lnTo>
                    <a:pt x="0" y="26733"/>
                  </a:lnTo>
                  <a:lnTo>
                    <a:pt x="29400" y="26733"/>
                  </a:lnTo>
                  <a:lnTo>
                    <a:pt x="29400" y="0"/>
                  </a:lnTo>
                  <a:close/>
                </a:path>
              </a:pathLst>
            </a:custGeom>
            <a:solidFill>
              <a:srgbClr val="306DB5"/>
            </a:solidFill>
          </p:spPr>
          <p:txBody>
            <a:bodyPr wrap="square" lIns="0" tIns="0" rIns="0" bIns="0" rtlCol="0"/>
            <a:lstStyle/>
            <a:p>
              <a:endParaRPr/>
            </a:p>
          </p:txBody>
        </p:sp>
        <p:pic>
          <p:nvPicPr>
            <p:cNvPr id="26" name="object 26"/>
            <p:cNvPicPr/>
            <p:nvPr/>
          </p:nvPicPr>
          <p:blipFill>
            <a:blip r:embed="rId4" cstate="print"/>
            <a:stretch>
              <a:fillRect/>
            </a:stretch>
          </p:blipFill>
          <p:spPr>
            <a:xfrm>
              <a:off x="6224245" y="6573085"/>
              <a:ext cx="100258" cy="113493"/>
            </a:xfrm>
            <a:prstGeom prst="rect">
              <a:avLst/>
            </a:prstGeom>
          </p:spPr>
        </p:pic>
      </p:grpSp>
      <p:grpSp>
        <p:nvGrpSpPr>
          <p:cNvPr id="27" name="object 27"/>
          <p:cNvGrpSpPr/>
          <p:nvPr/>
        </p:nvGrpSpPr>
        <p:grpSpPr>
          <a:xfrm>
            <a:off x="6404936" y="6533833"/>
            <a:ext cx="890269" cy="198120"/>
            <a:chOff x="6404936" y="6533833"/>
            <a:chExt cx="890269" cy="198120"/>
          </a:xfrm>
        </p:grpSpPr>
        <p:pic>
          <p:nvPicPr>
            <p:cNvPr id="28" name="object 28"/>
            <p:cNvPicPr/>
            <p:nvPr/>
          </p:nvPicPr>
          <p:blipFill>
            <a:blip r:embed="rId17" cstate="print"/>
            <a:stretch>
              <a:fillRect/>
            </a:stretch>
          </p:blipFill>
          <p:spPr>
            <a:xfrm>
              <a:off x="6404936" y="6533833"/>
              <a:ext cx="494063" cy="156906"/>
            </a:xfrm>
            <a:prstGeom prst="rect">
              <a:avLst/>
            </a:prstGeom>
          </p:spPr>
        </p:pic>
        <p:pic>
          <p:nvPicPr>
            <p:cNvPr id="29" name="object 29"/>
            <p:cNvPicPr/>
            <p:nvPr/>
          </p:nvPicPr>
          <p:blipFill>
            <a:blip r:embed="rId18" cstate="print"/>
            <a:stretch>
              <a:fillRect/>
            </a:stretch>
          </p:blipFill>
          <p:spPr>
            <a:xfrm>
              <a:off x="6918595" y="6545829"/>
              <a:ext cx="376156" cy="185584"/>
            </a:xfrm>
            <a:prstGeom prst="rect">
              <a:avLst/>
            </a:prstGeom>
          </p:spPr>
        </p:pic>
      </p:grpSp>
      <p:grpSp>
        <p:nvGrpSpPr>
          <p:cNvPr id="30" name="object 30"/>
          <p:cNvGrpSpPr/>
          <p:nvPr/>
        </p:nvGrpSpPr>
        <p:grpSpPr>
          <a:xfrm>
            <a:off x="7362180" y="6536884"/>
            <a:ext cx="351790" cy="153670"/>
            <a:chOff x="7362180" y="6536884"/>
            <a:chExt cx="351790" cy="153670"/>
          </a:xfrm>
        </p:grpSpPr>
        <p:pic>
          <p:nvPicPr>
            <p:cNvPr id="31" name="object 31"/>
            <p:cNvPicPr/>
            <p:nvPr/>
          </p:nvPicPr>
          <p:blipFill>
            <a:blip r:embed="rId19" cstate="print"/>
            <a:stretch>
              <a:fillRect/>
            </a:stretch>
          </p:blipFill>
          <p:spPr>
            <a:xfrm>
              <a:off x="7362180" y="6573093"/>
              <a:ext cx="103829" cy="116938"/>
            </a:xfrm>
            <a:prstGeom prst="rect">
              <a:avLst/>
            </a:prstGeom>
          </p:spPr>
        </p:pic>
        <p:pic>
          <p:nvPicPr>
            <p:cNvPr id="32" name="object 32"/>
            <p:cNvPicPr/>
            <p:nvPr/>
          </p:nvPicPr>
          <p:blipFill>
            <a:blip r:embed="rId4" cstate="print"/>
            <a:stretch>
              <a:fillRect/>
            </a:stretch>
          </p:blipFill>
          <p:spPr>
            <a:xfrm>
              <a:off x="7485731" y="6573085"/>
              <a:ext cx="100258" cy="113493"/>
            </a:xfrm>
            <a:prstGeom prst="rect">
              <a:avLst/>
            </a:prstGeom>
          </p:spPr>
        </p:pic>
        <p:pic>
          <p:nvPicPr>
            <p:cNvPr id="33" name="object 33"/>
            <p:cNvPicPr/>
            <p:nvPr/>
          </p:nvPicPr>
          <p:blipFill>
            <a:blip r:embed="rId20" cstate="print"/>
            <a:stretch>
              <a:fillRect/>
            </a:stretch>
          </p:blipFill>
          <p:spPr>
            <a:xfrm>
              <a:off x="7605631" y="6536884"/>
              <a:ext cx="107986" cy="153147"/>
            </a:xfrm>
            <a:prstGeom prst="rect">
              <a:avLst/>
            </a:prstGeom>
          </p:spPr>
        </p:pic>
      </p:grpSp>
      <p:grpSp>
        <p:nvGrpSpPr>
          <p:cNvPr id="34" name="object 34"/>
          <p:cNvGrpSpPr/>
          <p:nvPr/>
        </p:nvGrpSpPr>
        <p:grpSpPr>
          <a:xfrm>
            <a:off x="7787346" y="6535769"/>
            <a:ext cx="1375410" cy="186690"/>
            <a:chOff x="7787346" y="6535769"/>
            <a:chExt cx="1375410" cy="186690"/>
          </a:xfrm>
        </p:grpSpPr>
        <p:pic>
          <p:nvPicPr>
            <p:cNvPr id="35" name="object 35"/>
            <p:cNvPicPr/>
            <p:nvPr/>
          </p:nvPicPr>
          <p:blipFill>
            <a:blip r:embed="rId21" cstate="print"/>
            <a:stretch>
              <a:fillRect/>
            </a:stretch>
          </p:blipFill>
          <p:spPr>
            <a:xfrm>
              <a:off x="7787346" y="6536680"/>
              <a:ext cx="295729" cy="153351"/>
            </a:xfrm>
            <a:prstGeom prst="rect">
              <a:avLst/>
            </a:prstGeom>
          </p:spPr>
        </p:pic>
        <p:pic>
          <p:nvPicPr>
            <p:cNvPr id="36" name="object 36"/>
            <p:cNvPicPr/>
            <p:nvPr/>
          </p:nvPicPr>
          <p:blipFill>
            <a:blip r:embed="rId22" cstate="print"/>
            <a:stretch>
              <a:fillRect/>
            </a:stretch>
          </p:blipFill>
          <p:spPr>
            <a:xfrm>
              <a:off x="8102283" y="6535769"/>
              <a:ext cx="273158" cy="150808"/>
            </a:xfrm>
            <a:prstGeom prst="rect">
              <a:avLst/>
            </a:prstGeom>
          </p:spPr>
        </p:pic>
        <p:pic>
          <p:nvPicPr>
            <p:cNvPr id="37" name="object 37"/>
            <p:cNvPicPr/>
            <p:nvPr/>
          </p:nvPicPr>
          <p:blipFill>
            <a:blip r:embed="rId23" cstate="print"/>
            <a:stretch>
              <a:fillRect/>
            </a:stretch>
          </p:blipFill>
          <p:spPr>
            <a:xfrm>
              <a:off x="8397197" y="6573085"/>
              <a:ext cx="102206" cy="117357"/>
            </a:xfrm>
            <a:prstGeom prst="rect">
              <a:avLst/>
            </a:prstGeom>
          </p:spPr>
        </p:pic>
        <p:pic>
          <p:nvPicPr>
            <p:cNvPr id="38" name="object 38"/>
            <p:cNvPicPr/>
            <p:nvPr/>
          </p:nvPicPr>
          <p:blipFill>
            <a:blip r:embed="rId24" cstate="print"/>
            <a:stretch>
              <a:fillRect/>
            </a:stretch>
          </p:blipFill>
          <p:spPr>
            <a:xfrm>
              <a:off x="8519028" y="6537187"/>
              <a:ext cx="210502" cy="153151"/>
            </a:xfrm>
            <a:prstGeom prst="rect">
              <a:avLst/>
            </a:prstGeom>
          </p:spPr>
        </p:pic>
        <p:pic>
          <p:nvPicPr>
            <p:cNvPr id="39" name="object 39"/>
            <p:cNvPicPr/>
            <p:nvPr/>
          </p:nvPicPr>
          <p:blipFill>
            <a:blip r:embed="rId25" cstate="print"/>
            <a:stretch>
              <a:fillRect/>
            </a:stretch>
          </p:blipFill>
          <p:spPr>
            <a:xfrm>
              <a:off x="8751194" y="6537189"/>
              <a:ext cx="99955" cy="149388"/>
            </a:xfrm>
            <a:prstGeom prst="rect">
              <a:avLst/>
            </a:prstGeom>
          </p:spPr>
        </p:pic>
        <p:sp>
          <p:nvSpPr>
            <p:cNvPr id="40" name="object 40"/>
            <p:cNvSpPr/>
            <p:nvPr/>
          </p:nvSpPr>
          <p:spPr>
            <a:xfrm>
              <a:off x="8878596" y="6535781"/>
              <a:ext cx="29845" cy="151130"/>
            </a:xfrm>
            <a:custGeom>
              <a:avLst/>
              <a:gdLst/>
              <a:ahLst/>
              <a:cxnLst/>
              <a:rect l="l" t="t" r="r" b="b"/>
              <a:pathLst>
                <a:path w="29845" h="151129">
                  <a:moveTo>
                    <a:pt x="29400" y="39954"/>
                  </a:moveTo>
                  <a:lnTo>
                    <a:pt x="0" y="39954"/>
                  </a:lnTo>
                  <a:lnTo>
                    <a:pt x="0" y="150799"/>
                  </a:lnTo>
                  <a:lnTo>
                    <a:pt x="29400" y="150799"/>
                  </a:lnTo>
                  <a:lnTo>
                    <a:pt x="29400" y="39954"/>
                  </a:lnTo>
                  <a:close/>
                </a:path>
                <a:path w="29845" h="151129">
                  <a:moveTo>
                    <a:pt x="29400" y="0"/>
                  </a:moveTo>
                  <a:lnTo>
                    <a:pt x="0" y="0"/>
                  </a:lnTo>
                  <a:lnTo>
                    <a:pt x="0" y="26733"/>
                  </a:lnTo>
                  <a:lnTo>
                    <a:pt x="29400" y="26733"/>
                  </a:lnTo>
                  <a:lnTo>
                    <a:pt x="29400" y="0"/>
                  </a:lnTo>
                  <a:close/>
                </a:path>
              </a:pathLst>
            </a:custGeom>
            <a:solidFill>
              <a:srgbClr val="306DB5"/>
            </a:solidFill>
          </p:spPr>
          <p:txBody>
            <a:bodyPr wrap="square" lIns="0" tIns="0" rIns="0" bIns="0" rtlCol="0"/>
            <a:lstStyle/>
            <a:p>
              <a:endParaRPr/>
            </a:p>
          </p:txBody>
        </p:sp>
        <p:pic>
          <p:nvPicPr>
            <p:cNvPr id="41" name="object 41"/>
            <p:cNvPicPr/>
            <p:nvPr/>
          </p:nvPicPr>
          <p:blipFill>
            <a:blip r:embed="rId26" cstate="print"/>
            <a:stretch>
              <a:fillRect/>
            </a:stretch>
          </p:blipFill>
          <p:spPr>
            <a:xfrm>
              <a:off x="8935761" y="6572778"/>
              <a:ext cx="226981" cy="149080"/>
            </a:xfrm>
            <a:prstGeom prst="rect">
              <a:avLst/>
            </a:prstGeom>
          </p:spPr>
        </p:pic>
      </p:grpSp>
      <p:grpSp>
        <p:nvGrpSpPr>
          <p:cNvPr id="42" name="object 42"/>
          <p:cNvGrpSpPr/>
          <p:nvPr/>
        </p:nvGrpSpPr>
        <p:grpSpPr>
          <a:xfrm>
            <a:off x="5657707" y="6784164"/>
            <a:ext cx="1111885" cy="196215"/>
            <a:chOff x="5657707" y="6784164"/>
            <a:chExt cx="1111885" cy="196215"/>
          </a:xfrm>
        </p:grpSpPr>
        <p:pic>
          <p:nvPicPr>
            <p:cNvPr id="43" name="object 43"/>
            <p:cNvPicPr/>
            <p:nvPr/>
          </p:nvPicPr>
          <p:blipFill>
            <a:blip r:embed="rId27" cstate="print"/>
            <a:stretch>
              <a:fillRect/>
            </a:stretch>
          </p:blipFill>
          <p:spPr>
            <a:xfrm>
              <a:off x="5657707" y="6822096"/>
              <a:ext cx="234509" cy="158025"/>
            </a:xfrm>
            <a:prstGeom prst="rect">
              <a:avLst/>
            </a:prstGeom>
          </p:spPr>
        </p:pic>
        <p:pic>
          <p:nvPicPr>
            <p:cNvPr id="44" name="object 44"/>
            <p:cNvPicPr/>
            <p:nvPr/>
          </p:nvPicPr>
          <p:blipFill>
            <a:blip r:embed="rId28" cstate="print"/>
            <a:stretch>
              <a:fillRect/>
            </a:stretch>
          </p:blipFill>
          <p:spPr>
            <a:xfrm>
              <a:off x="5912147" y="6823215"/>
              <a:ext cx="107075" cy="156906"/>
            </a:xfrm>
            <a:prstGeom prst="rect">
              <a:avLst/>
            </a:prstGeom>
          </p:spPr>
        </p:pic>
        <p:pic>
          <p:nvPicPr>
            <p:cNvPr id="45" name="object 45"/>
            <p:cNvPicPr/>
            <p:nvPr/>
          </p:nvPicPr>
          <p:blipFill>
            <a:blip r:embed="rId29" cstate="print"/>
            <a:stretch>
              <a:fillRect/>
            </a:stretch>
          </p:blipFill>
          <p:spPr>
            <a:xfrm>
              <a:off x="6039361" y="6825656"/>
              <a:ext cx="100059" cy="113274"/>
            </a:xfrm>
            <a:prstGeom prst="rect">
              <a:avLst/>
            </a:prstGeom>
          </p:spPr>
        </p:pic>
        <p:sp>
          <p:nvSpPr>
            <p:cNvPr id="46" name="object 46"/>
            <p:cNvSpPr/>
            <p:nvPr/>
          </p:nvSpPr>
          <p:spPr>
            <a:xfrm>
              <a:off x="6168000" y="6786599"/>
              <a:ext cx="29209" cy="150495"/>
            </a:xfrm>
            <a:custGeom>
              <a:avLst/>
              <a:gdLst/>
              <a:ahLst/>
              <a:cxnLst/>
              <a:rect l="l" t="t" r="r" b="b"/>
              <a:pathLst>
                <a:path w="29210" h="150495">
                  <a:moveTo>
                    <a:pt x="28993" y="0"/>
                  </a:moveTo>
                  <a:lnTo>
                    <a:pt x="0" y="0"/>
                  </a:lnTo>
                  <a:lnTo>
                    <a:pt x="0" y="149890"/>
                  </a:lnTo>
                  <a:lnTo>
                    <a:pt x="28993" y="149890"/>
                  </a:lnTo>
                  <a:lnTo>
                    <a:pt x="28993" y="0"/>
                  </a:lnTo>
                  <a:close/>
                </a:path>
              </a:pathLst>
            </a:custGeom>
            <a:solidFill>
              <a:srgbClr val="306DB5"/>
            </a:solidFill>
          </p:spPr>
          <p:txBody>
            <a:bodyPr wrap="square" lIns="0" tIns="0" rIns="0" bIns="0" rtlCol="0"/>
            <a:lstStyle/>
            <a:p>
              <a:endParaRPr/>
            </a:p>
          </p:txBody>
        </p:sp>
        <p:pic>
          <p:nvPicPr>
            <p:cNvPr id="47" name="object 47"/>
            <p:cNvPicPr/>
            <p:nvPr/>
          </p:nvPicPr>
          <p:blipFill>
            <a:blip r:embed="rId30" cstate="print"/>
            <a:stretch>
              <a:fillRect/>
            </a:stretch>
          </p:blipFill>
          <p:spPr>
            <a:xfrm>
              <a:off x="6217734" y="6785688"/>
              <a:ext cx="222509" cy="154263"/>
            </a:xfrm>
            <a:prstGeom prst="rect">
              <a:avLst/>
            </a:prstGeom>
          </p:spPr>
        </p:pic>
        <p:pic>
          <p:nvPicPr>
            <p:cNvPr id="48" name="object 48"/>
            <p:cNvPicPr/>
            <p:nvPr/>
          </p:nvPicPr>
          <p:blipFill>
            <a:blip r:embed="rId31" cstate="print"/>
            <a:stretch>
              <a:fillRect/>
            </a:stretch>
          </p:blipFill>
          <p:spPr>
            <a:xfrm>
              <a:off x="6461481" y="6822096"/>
              <a:ext cx="113284" cy="118268"/>
            </a:xfrm>
            <a:prstGeom prst="rect">
              <a:avLst/>
            </a:prstGeom>
          </p:spPr>
        </p:pic>
        <p:pic>
          <p:nvPicPr>
            <p:cNvPr id="49" name="object 49"/>
            <p:cNvPicPr/>
            <p:nvPr/>
          </p:nvPicPr>
          <p:blipFill>
            <a:blip r:embed="rId32" cstate="print"/>
            <a:stretch>
              <a:fillRect/>
            </a:stretch>
          </p:blipFill>
          <p:spPr>
            <a:xfrm>
              <a:off x="6595725" y="6784164"/>
              <a:ext cx="173381" cy="194329"/>
            </a:xfrm>
            <a:prstGeom prst="rect">
              <a:avLst/>
            </a:prstGeom>
          </p:spPr>
        </p:pic>
      </p:grpSp>
      <p:pic>
        <p:nvPicPr>
          <p:cNvPr id="50" name="object 50"/>
          <p:cNvPicPr/>
          <p:nvPr/>
        </p:nvPicPr>
        <p:blipFill>
          <a:blip r:embed="rId33" cstate="print"/>
          <a:stretch>
            <a:fillRect/>
          </a:stretch>
        </p:blipFill>
        <p:spPr>
          <a:xfrm>
            <a:off x="11473739" y="7794313"/>
            <a:ext cx="248432" cy="248432"/>
          </a:xfrm>
          <a:prstGeom prst="rect">
            <a:avLst/>
          </a:prstGeom>
        </p:spPr>
      </p:pic>
      <p:sp>
        <p:nvSpPr>
          <p:cNvPr id="51" name="object 51"/>
          <p:cNvSpPr/>
          <p:nvPr/>
        </p:nvSpPr>
        <p:spPr>
          <a:xfrm>
            <a:off x="11859603" y="7856175"/>
            <a:ext cx="661670" cy="159385"/>
          </a:xfrm>
          <a:custGeom>
            <a:avLst/>
            <a:gdLst/>
            <a:ahLst/>
            <a:cxnLst/>
            <a:rect l="l" t="t" r="r" b="b"/>
            <a:pathLst>
              <a:path w="661670" h="159384">
                <a:moveTo>
                  <a:pt x="105371" y="79349"/>
                </a:moveTo>
                <a:lnTo>
                  <a:pt x="89496" y="79349"/>
                </a:lnTo>
                <a:lnTo>
                  <a:pt x="87896" y="87261"/>
                </a:lnTo>
                <a:lnTo>
                  <a:pt x="85445" y="93637"/>
                </a:lnTo>
                <a:lnTo>
                  <a:pt x="55270" y="112318"/>
                </a:lnTo>
                <a:lnTo>
                  <a:pt x="46266" y="111493"/>
                </a:lnTo>
                <a:lnTo>
                  <a:pt x="19126" y="84035"/>
                </a:lnTo>
                <a:lnTo>
                  <a:pt x="16700" y="64909"/>
                </a:lnTo>
                <a:lnTo>
                  <a:pt x="17373" y="52857"/>
                </a:lnTo>
                <a:lnTo>
                  <a:pt x="39814" y="17272"/>
                </a:lnTo>
                <a:lnTo>
                  <a:pt x="55575" y="14147"/>
                </a:lnTo>
                <a:lnTo>
                  <a:pt x="65112" y="14147"/>
                </a:lnTo>
                <a:lnTo>
                  <a:pt x="72517" y="16408"/>
                </a:lnTo>
                <a:lnTo>
                  <a:pt x="83070" y="25476"/>
                </a:lnTo>
                <a:lnTo>
                  <a:pt x="86588" y="31610"/>
                </a:lnTo>
                <a:lnTo>
                  <a:pt x="88353" y="39344"/>
                </a:lnTo>
                <a:lnTo>
                  <a:pt x="104216" y="39344"/>
                </a:lnTo>
                <a:lnTo>
                  <a:pt x="83540" y="6769"/>
                </a:lnTo>
                <a:lnTo>
                  <a:pt x="55384" y="0"/>
                </a:lnTo>
                <a:lnTo>
                  <a:pt x="42875" y="1155"/>
                </a:lnTo>
                <a:lnTo>
                  <a:pt x="7823" y="27609"/>
                </a:lnTo>
                <a:lnTo>
                  <a:pt x="0" y="62128"/>
                </a:lnTo>
                <a:lnTo>
                  <a:pt x="1168" y="78511"/>
                </a:lnTo>
                <a:lnTo>
                  <a:pt x="18529" y="113944"/>
                </a:lnTo>
                <a:lnTo>
                  <a:pt x="53289" y="126631"/>
                </a:lnTo>
                <a:lnTo>
                  <a:pt x="64681" y="125666"/>
                </a:lnTo>
                <a:lnTo>
                  <a:pt x="96761" y="104368"/>
                </a:lnTo>
                <a:lnTo>
                  <a:pt x="105371" y="79349"/>
                </a:lnTo>
                <a:close/>
              </a:path>
              <a:path w="661670" h="159384">
                <a:moveTo>
                  <a:pt x="199517" y="77762"/>
                </a:moveTo>
                <a:lnTo>
                  <a:pt x="189166" y="46139"/>
                </a:lnTo>
                <a:lnTo>
                  <a:pt x="187909" y="44577"/>
                </a:lnTo>
                <a:lnTo>
                  <a:pt x="184150" y="41554"/>
                </a:lnTo>
                <a:lnTo>
                  <a:pt x="184150" y="70002"/>
                </a:lnTo>
                <a:lnTo>
                  <a:pt x="184150" y="87210"/>
                </a:lnTo>
                <a:lnTo>
                  <a:pt x="182359" y="95415"/>
                </a:lnTo>
                <a:lnTo>
                  <a:pt x="175183" y="110185"/>
                </a:lnTo>
                <a:lnTo>
                  <a:pt x="168554" y="113868"/>
                </a:lnTo>
                <a:lnTo>
                  <a:pt x="150126" y="113868"/>
                </a:lnTo>
                <a:lnTo>
                  <a:pt x="143700" y="110769"/>
                </a:lnTo>
                <a:lnTo>
                  <a:pt x="135623" y="98348"/>
                </a:lnTo>
                <a:lnTo>
                  <a:pt x="133604" y="90589"/>
                </a:lnTo>
                <a:lnTo>
                  <a:pt x="133604" y="81280"/>
                </a:lnTo>
                <a:lnTo>
                  <a:pt x="150177" y="46139"/>
                </a:lnTo>
                <a:lnTo>
                  <a:pt x="169100" y="46139"/>
                </a:lnTo>
                <a:lnTo>
                  <a:pt x="176174" y="50165"/>
                </a:lnTo>
                <a:lnTo>
                  <a:pt x="182854" y="63347"/>
                </a:lnTo>
                <a:lnTo>
                  <a:pt x="184150" y="70002"/>
                </a:lnTo>
                <a:lnTo>
                  <a:pt x="184150" y="41554"/>
                </a:lnTo>
                <a:lnTo>
                  <a:pt x="181775" y="39636"/>
                </a:lnTo>
                <a:lnTo>
                  <a:pt x="174993" y="36118"/>
                </a:lnTo>
                <a:lnTo>
                  <a:pt x="167957" y="34112"/>
                </a:lnTo>
                <a:lnTo>
                  <a:pt x="168846" y="34112"/>
                </a:lnTo>
                <a:lnTo>
                  <a:pt x="159486" y="33299"/>
                </a:lnTo>
                <a:lnTo>
                  <a:pt x="150571" y="34112"/>
                </a:lnTo>
                <a:lnTo>
                  <a:pt x="142621" y="36563"/>
                </a:lnTo>
                <a:lnTo>
                  <a:pt x="119151" y="71043"/>
                </a:lnTo>
                <a:lnTo>
                  <a:pt x="118478" y="81280"/>
                </a:lnTo>
                <a:lnTo>
                  <a:pt x="118452" y="81521"/>
                </a:lnTo>
                <a:lnTo>
                  <a:pt x="119075" y="90589"/>
                </a:lnTo>
                <a:lnTo>
                  <a:pt x="119113" y="91287"/>
                </a:lnTo>
                <a:lnTo>
                  <a:pt x="121094" y="100025"/>
                </a:lnTo>
                <a:lnTo>
                  <a:pt x="157530" y="126555"/>
                </a:lnTo>
                <a:lnTo>
                  <a:pt x="166446" y="125793"/>
                </a:lnTo>
                <a:lnTo>
                  <a:pt x="167259" y="125793"/>
                </a:lnTo>
                <a:lnTo>
                  <a:pt x="176237" y="123101"/>
                </a:lnTo>
                <a:lnTo>
                  <a:pt x="183464" y="118783"/>
                </a:lnTo>
                <a:lnTo>
                  <a:pt x="188201" y="113868"/>
                </a:lnTo>
                <a:lnTo>
                  <a:pt x="189293" y="112737"/>
                </a:lnTo>
                <a:lnTo>
                  <a:pt x="193763" y="105371"/>
                </a:lnTo>
                <a:lnTo>
                  <a:pt x="196964" y="97091"/>
                </a:lnTo>
                <a:lnTo>
                  <a:pt x="198882" y="87884"/>
                </a:lnTo>
                <a:lnTo>
                  <a:pt x="199517" y="77762"/>
                </a:lnTo>
                <a:close/>
              </a:path>
              <a:path w="661670" h="159384">
                <a:moveTo>
                  <a:pt x="288734" y="35826"/>
                </a:moveTo>
                <a:lnTo>
                  <a:pt x="272618" y="35826"/>
                </a:lnTo>
                <a:lnTo>
                  <a:pt x="248234" y="107162"/>
                </a:lnTo>
                <a:lnTo>
                  <a:pt x="224840" y="35826"/>
                </a:lnTo>
                <a:lnTo>
                  <a:pt x="207746" y="35826"/>
                </a:lnTo>
                <a:lnTo>
                  <a:pt x="240055" y="123444"/>
                </a:lnTo>
                <a:lnTo>
                  <a:pt x="255739" y="123444"/>
                </a:lnTo>
                <a:lnTo>
                  <a:pt x="288734" y="35826"/>
                </a:lnTo>
                <a:close/>
              </a:path>
              <a:path w="661670" h="159384">
                <a:moveTo>
                  <a:pt x="375894" y="75514"/>
                </a:moveTo>
                <a:lnTo>
                  <a:pt x="375704" y="72644"/>
                </a:lnTo>
                <a:lnTo>
                  <a:pt x="375462" y="69075"/>
                </a:lnTo>
                <a:lnTo>
                  <a:pt x="374611" y="65112"/>
                </a:lnTo>
                <a:lnTo>
                  <a:pt x="373608" y="59143"/>
                </a:lnTo>
                <a:lnTo>
                  <a:pt x="371716" y="54127"/>
                </a:lnTo>
                <a:lnTo>
                  <a:pt x="371665" y="53987"/>
                </a:lnTo>
                <a:lnTo>
                  <a:pt x="366864" y="46710"/>
                </a:lnTo>
                <a:lnTo>
                  <a:pt x="365709" y="44945"/>
                </a:lnTo>
                <a:lnTo>
                  <a:pt x="361416" y="41275"/>
                </a:lnTo>
                <a:lnTo>
                  <a:pt x="360768" y="40957"/>
                </a:lnTo>
                <a:lnTo>
                  <a:pt x="360768" y="72644"/>
                </a:lnTo>
                <a:lnTo>
                  <a:pt x="312508" y="72644"/>
                </a:lnTo>
                <a:lnTo>
                  <a:pt x="312623" y="69075"/>
                </a:lnTo>
                <a:lnTo>
                  <a:pt x="312724" y="66268"/>
                </a:lnTo>
                <a:lnTo>
                  <a:pt x="312762" y="65112"/>
                </a:lnTo>
                <a:lnTo>
                  <a:pt x="315087" y="59143"/>
                </a:lnTo>
                <a:lnTo>
                  <a:pt x="315175" y="58915"/>
                </a:lnTo>
                <a:lnTo>
                  <a:pt x="324256" y="49161"/>
                </a:lnTo>
                <a:lnTo>
                  <a:pt x="329882" y="46710"/>
                </a:lnTo>
                <a:lnTo>
                  <a:pt x="345948" y="46710"/>
                </a:lnTo>
                <a:lnTo>
                  <a:pt x="352628" y="50253"/>
                </a:lnTo>
                <a:lnTo>
                  <a:pt x="358787" y="61163"/>
                </a:lnTo>
                <a:lnTo>
                  <a:pt x="360172" y="66268"/>
                </a:lnTo>
                <a:lnTo>
                  <a:pt x="360768" y="72644"/>
                </a:lnTo>
                <a:lnTo>
                  <a:pt x="360768" y="40957"/>
                </a:lnTo>
                <a:lnTo>
                  <a:pt x="349681" y="35331"/>
                </a:lnTo>
                <a:lnTo>
                  <a:pt x="343700" y="33870"/>
                </a:lnTo>
                <a:lnTo>
                  <a:pt x="337515" y="33870"/>
                </a:lnTo>
                <a:lnTo>
                  <a:pt x="302869" y="53987"/>
                </a:lnTo>
                <a:lnTo>
                  <a:pt x="296379" y="81305"/>
                </a:lnTo>
                <a:lnTo>
                  <a:pt x="297078" y="91440"/>
                </a:lnTo>
                <a:lnTo>
                  <a:pt x="320217" y="123583"/>
                </a:lnTo>
                <a:lnTo>
                  <a:pt x="335229" y="126555"/>
                </a:lnTo>
                <a:lnTo>
                  <a:pt x="339674" y="126555"/>
                </a:lnTo>
                <a:lnTo>
                  <a:pt x="343649" y="126111"/>
                </a:lnTo>
                <a:lnTo>
                  <a:pt x="347167" y="125247"/>
                </a:lnTo>
                <a:lnTo>
                  <a:pt x="353733" y="123723"/>
                </a:lnTo>
                <a:lnTo>
                  <a:pt x="359219" y="120777"/>
                </a:lnTo>
                <a:lnTo>
                  <a:pt x="363651" y="116408"/>
                </a:lnTo>
                <a:lnTo>
                  <a:pt x="366306" y="113906"/>
                </a:lnTo>
                <a:lnTo>
                  <a:pt x="368706" y="110667"/>
                </a:lnTo>
                <a:lnTo>
                  <a:pt x="373024" y="102768"/>
                </a:lnTo>
                <a:lnTo>
                  <a:pt x="374294" y="99174"/>
                </a:lnTo>
                <a:lnTo>
                  <a:pt x="374662" y="95961"/>
                </a:lnTo>
                <a:lnTo>
                  <a:pt x="360184" y="95961"/>
                </a:lnTo>
                <a:lnTo>
                  <a:pt x="359130" y="99847"/>
                </a:lnTo>
                <a:lnTo>
                  <a:pt x="357327" y="103263"/>
                </a:lnTo>
                <a:lnTo>
                  <a:pt x="354787" y="106235"/>
                </a:lnTo>
                <a:lnTo>
                  <a:pt x="350240" y="111315"/>
                </a:lnTo>
                <a:lnTo>
                  <a:pt x="344068" y="113906"/>
                </a:lnTo>
                <a:lnTo>
                  <a:pt x="328409" y="113906"/>
                </a:lnTo>
                <a:lnTo>
                  <a:pt x="322313" y="111175"/>
                </a:lnTo>
                <a:lnTo>
                  <a:pt x="314528" y="100406"/>
                </a:lnTo>
                <a:lnTo>
                  <a:pt x="312445" y="93256"/>
                </a:lnTo>
                <a:lnTo>
                  <a:pt x="312166" y="84340"/>
                </a:lnTo>
                <a:lnTo>
                  <a:pt x="375894" y="84340"/>
                </a:lnTo>
                <a:lnTo>
                  <a:pt x="375894" y="75514"/>
                </a:lnTo>
                <a:close/>
              </a:path>
              <a:path w="661670" h="159384">
                <a:moveTo>
                  <a:pt x="465963" y="58407"/>
                </a:moveTo>
                <a:lnTo>
                  <a:pt x="437159" y="33870"/>
                </a:lnTo>
                <a:lnTo>
                  <a:pt x="431482" y="33870"/>
                </a:lnTo>
                <a:lnTo>
                  <a:pt x="426339" y="34988"/>
                </a:lnTo>
                <a:lnTo>
                  <a:pt x="417068" y="39458"/>
                </a:lnTo>
                <a:lnTo>
                  <a:pt x="412673" y="43141"/>
                </a:lnTo>
                <a:lnTo>
                  <a:pt x="408533" y="48260"/>
                </a:lnTo>
                <a:lnTo>
                  <a:pt x="408533" y="35826"/>
                </a:lnTo>
                <a:lnTo>
                  <a:pt x="394550" y="35826"/>
                </a:lnTo>
                <a:lnTo>
                  <a:pt x="394550" y="123444"/>
                </a:lnTo>
                <a:lnTo>
                  <a:pt x="409270" y="123444"/>
                </a:lnTo>
                <a:lnTo>
                  <a:pt x="409270" y="71831"/>
                </a:lnTo>
                <a:lnTo>
                  <a:pt x="409638" y="67424"/>
                </a:lnTo>
                <a:lnTo>
                  <a:pt x="430898" y="47117"/>
                </a:lnTo>
                <a:lnTo>
                  <a:pt x="441261" y="47117"/>
                </a:lnTo>
                <a:lnTo>
                  <a:pt x="445998" y="49847"/>
                </a:lnTo>
                <a:lnTo>
                  <a:pt x="450202" y="58572"/>
                </a:lnTo>
                <a:lnTo>
                  <a:pt x="451002" y="62877"/>
                </a:lnTo>
                <a:lnTo>
                  <a:pt x="451002" y="123444"/>
                </a:lnTo>
                <a:lnTo>
                  <a:pt x="465963" y="123444"/>
                </a:lnTo>
                <a:lnTo>
                  <a:pt x="465963" y="58407"/>
                </a:lnTo>
                <a:close/>
              </a:path>
              <a:path w="661670" h="159384">
                <a:moveTo>
                  <a:pt x="519544" y="35826"/>
                </a:moveTo>
                <a:lnTo>
                  <a:pt x="505561" y="35826"/>
                </a:lnTo>
                <a:lnTo>
                  <a:pt x="505561" y="11366"/>
                </a:lnTo>
                <a:lnTo>
                  <a:pt x="490664" y="11366"/>
                </a:lnTo>
                <a:lnTo>
                  <a:pt x="490664" y="35826"/>
                </a:lnTo>
                <a:lnTo>
                  <a:pt x="478802" y="35826"/>
                </a:lnTo>
                <a:lnTo>
                  <a:pt x="478802" y="47853"/>
                </a:lnTo>
                <a:lnTo>
                  <a:pt x="490664" y="47853"/>
                </a:lnTo>
                <a:lnTo>
                  <a:pt x="490664" y="111467"/>
                </a:lnTo>
                <a:lnTo>
                  <a:pt x="491896" y="116039"/>
                </a:lnTo>
                <a:lnTo>
                  <a:pt x="496798" y="123075"/>
                </a:lnTo>
                <a:lnTo>
                  <a:pt x="501459" y="124841"/>
                </a:lnTo>
                <a:lnTo>
                  <a:pt x="510463" y="124841"/>
                </a:lnTo>
                <a:lnTo>
                  <a:pt x="516102" y="124294"/>
                </a:lnTo>
                <a:lnTo>
                  <a:pt x="519544" y="123444"/>
                </a:lnTo>
                <a:lnTo>
                  <a:pt x="519544" y="111747"/>
                </a:lnTo>
                <a:lnTo>
                  <a:pt x="511721" y="112064"/>
                </a:lnTo>
                <a:lnTo>
                  <a:pt x="509803" y="111772"/>
                </a:lnTo>
                <a:lnTo>
                  <a:pt x="506590" y="110147"/>
                </a:lnTo>
                <a:lnTo>
                  <a:pt x="505561" y="108089"/>
                </a:lnTo>
                <a:lnTo>
                  <a:pt x="505561" y="47853"/>
                </a:lnTo>
                <a:lnTo>
                  <a:pt x="519544" y="47853"/>
                </a:lnTo>
                <a:lnTo>
                  <a:pt x="519544" y="35826"/>
                </a:lnTo>
                <a:close/>
              </a:path>
              <a:path w="661670" h="159384">
                <a:moveTo>
                  <a:pt x="577291" y="34277"/>
                </a:moveTo>
                <a:lnTo>
                  <a:pt x="575716" y="34112"/>
                </a:lnTo>
                <a:lnTo>
                  <a:pt x="566712" y="33870"/>
                </a:lnTo>
                <a:lnTo>
                  <a:pt x="561555" y="35991"/>
                </a:lnTo>
                <a:lnTo>
                  <a:pt x="552627" y="44437"/>
                </a:lnTo>
                <a:lnTo>
                  <a:pt x="549808" y="48018"/>
                </a:lnTo>
                <a:lnTo>
                  <a:pt x="548665" y="50965"/>
                </a:lnTo>
                <a:lnTo>
                  <a:pt x="548665" y="35826"/>
                </a:lnTo>
                <a:lnTo>
                  <a:pt x="534682" y="35826"/>
                </a:lnTo>
                <a:lnTo>
                  <a:pt x="534682" y="123444"/>
                </a:lnTo>
                <a:lnTo>
                  <a:pt x="549402" y="123444"/>
                </a:lnTo>
                <a:lnTo>
                  <a:pt x="549402" y="66840"/>
                </a:lnTo>
                <a:lnTo>
                  <a:pt x="551395" y="61341"/>
                </a:lnTo>
                <a:lnTo>
                  <a:pt x="559346" y="51803"/>
                </a:lnTo>
                <a:lnTo>
                  <a:pt x="565048" y="49415"/>
                </a:lnTo>
                <a:lnTo>
                  <a:pt x="572465" y="49415"/>
                </a:lnTo>
                <a:lnTo>
                  <a:pt x="577291" y="49822"/>
                </a:lnTo>
                <a:lnTo>
                  <a:pt x="577291" y="34277"/>
                </a:lnTo>
                <a:close/>
              </a:path>
              <a:path w="661670" h="159384">
                <a:moveTo>
                  <a:pt x="661111" y="35826"/>
                </a:moveTo>
                <a:lnTo>
                  <a:pt x="644829" y="35826"/>
                </a:lnTo>
                <a:lnTo>
                  <a:pt x="621182" y="107188"/>
                </a:lnTo>
                <a:lnTo>
                  <a:pt x="597712" y="35826"/>
                </a:lnTo>
                <a:lnTo>
                  <a:pt x="581012" y="35826"/>
                </a:lnTo>
                <a:lnTo>
                  <a:pt x="613410" y="126022"/>
                </a:lnTo>
                <a:lnTo>
                  <a:pt x="607085" y="141249"/>
                </a:lnTo>
                <a:lnTo>
                  <a:pt x="605929" y="143002"/>
                </a:lnTo>
                <a:lnTo>
                  <a:pt x="604862" y="144094"/>
                </a:lnTo>
                <a:lnTo>
                  <a:pt x="602297" y="145897"/>
                </a:lnTo>
                <a:lnTo>
                  <a:pt x="600290" y="146354"/>
                </a:lnTo>
                <a:lnTo>
                  <a:pt x="597573" y="146354"/>
                </a:lnTo>
                <a:lnTo>
                  <a:pt x="593407" y="145948"/>
                </a:lnTo>
                <a:lnTo>
                  <a:pt x="589000" y="144792"/>
                </a:lnTo>
                <a:lnTo>
                  <a:pt x="589000" y="158216"/>
                </a:lnTo>
                <a:lnTo>
                  <a:pt x="594245" y="159270"/>
                </a:lnTo>
                <a:lnTo>
                  <a:pt x="606399" y="159359"/>
                </a:lnTo>
                <a:lnTo>
                  <a:pt x="612394" y="156908"/>
                </a:lnTo>
                <a:lnTo>
                  <a:pt x="633869" y="111125"/>
                </a:lnTo>
                <a:lnTo>
                  <a:pt x="661111" y="35826"/>
                </a:lnTo>
                <a:close/>
              </a:path>
            </a:pathLst>
          </a:custGeom>
          <a:solidFill>
            <a:srgbClr val="5E5D5E"/>
          </a:solidFill>
        </p:spPr>
        <p:txBody>
          <a:bodyPr wrap="square" lIns="0" tIns="0" rIns="0" bIns="0" rtlCol="0"/>
          <a:lstStyle/>
          <a:p>
            <a:endParaRPr/>
          </a:p>
        </p:txBody>
      </p:sp>
      <p:pic>
        <p:nvPicPr>
          <p:cNvPr id="52" name="object 52"/>
          <p:cNvPicPr/>
          <p:nvPr/>
        </p:nvPicPr>
        <p:blipFill>
          <a:blip r:embed="rId34" cstate="print"/>
          <a:stretch>
            <a:fillRect/>
          </a:stretch>
        </p:blipFill>
        <p:spPr>
          <a:xfrm>
            <a:off x="11473739" y="8151799"/>
            <a:ext cx="248432" cy="248432"/>
          </a:xfrm>
          <a:prstGeom prst="rect">
            <a:avLst/>
          </a:prstGeom>
        </p:spPr>
      </p:pic>
      <p:grpSp>
        <p:nvGrpSpPr>
          <p:cNvPr id="53" name="object 53"/>
          <p:cNvGrpSpPr/>
          <p:nvPr/>
        </p:nvGrpSpPr>
        <p:grpSpPr>
          <a:xfrm>
            <a:off x="11855328" y="8212829"/>
            <a:ext cx="979169" cy="124460"/>
            <a:chOff x="11855328" y="8212829"/>
            <a:chExt cx="979169" cy="124460"/>
          </a:xfrm>
        </p:grpSpPr>
        <p:sp>
          <p:nvSpPr>
            <p:cNvPr id="54" name="object 54"/>
            <p:cNvSpPr/>
            <p:nvPr/>
          </p:nvSpPr>
          <p:spPr>
            <a:xfrm>
              <a:off x="11855323" y="8212829"/>
              <a:ext cx="826769" cy="124460"/>
            </a:xfrm>
            <a:custGeom>
              <a:avLst/>
              <a:gdLst/>
              <a:ahLst/>
              <a:cxnLst/>
              <a:rect l="l" t="t" r="r" b="b"/>
              <a:pathLst>
                <a:path w="826770" h="124459">
                  <a:moveTo>
                    <a:pt x="152806" y="419"/>
                  </a:moveTo>
                  <a:lnTo>
                    <a:pt x="134962" y="419"/>
                  </a:lnTo>
                  <a:lnTo>
                    <a:pt x="112293" y="98234"/>
                  </a:lnTo>
                  <a:lnTo>
                    <a:pt x="85077" y="419"/>
                  </a:lnTo>
                  <a:lnTo>
                    <a:pt x="67487" y="419"/>
                  </a:lnTo>
                  <a:lnTo>
                    <a:pt x="40322" y="98044"/>
                  </a:lnTo>
                  <a:lnTo>
                    <a:pt x="17665" y="419"/>
                  </a:lnTo>
                  <a:lnTo>
                    <a:pt x="0" y="419"/>
                  </a:lnTo>
                  <a:lnTo>
                    <a:pt x="31407" y="120586"/>
                  </a:lnTo>
                  <a:lnTo>
                    <a:pt x="48501" y="120586"/>
                  </a:lnTo>
                  <a:lnTo>
                    <a:pt x="76390" y="20955"/>
                  </a:lnTo>
                  <a:lnTo>
                    <a:pt x="104127" y="120586"/>
                  </a:lnTo>
                  <a:lnTo>
                    <a:pt x="121234" y="120586"/>
                  </a:lnTo>
                  <a:lnTo>
                    <a:pt x="152806" y="419"/>
                  </a:lnTo>
                  <a:close/>
                </a:path>
                <a:path w="826770" h="124459">
                  <a:moveTo>
                    <a:pt x="238493" y="110147"/>
                  </a:moveTo>
                  <a:lnTo>
                    <a:pt x="238353" y="110147"/>
                  </a:lnTo>
                  <a:lnTo>
                    <a:pt x="235419" y="110604"/>
                  </a:lnTo>
                  <a:lnTo>
                    <a:pt x="231660" y="110604"/>
                  </a:lnTo>
                  <a:lnTo>
                    <a:pt x="228752" y="76060"/>
                  </a:lnTo>
                  <a:lnTo>
                    <a:pt x="228752" y="46774"/>
                  </a:lnTo>
                  <a:lnTo>
                    <a:pt x="226936" y="43281"/>
                  </a:lnTo>
                  <a:lnTo>
                    <a:pt x="194119" y="30848"/>
                  </a:lnTo>
                  <a:lnTo>
                    <a:pt x="185242" y="30848"/>
                  </a:lnTo>
                  <a:lnTo>
                    <a:pt x="160210" y="59804"/>
                  </a:lnTo>
                  <a:lnTo>
                    <a:pt x="173951" y="59804"/>
                  </a:lnTo>
                  <a:lnTo>
                    <a:pt x="174498" y="55257"/>
                  </a:lnTo>
                  <a:lnTo>
                    <a:pt x="175666" y="51828"/>
                  </a:lnTo>
                  <a:lnTo>
                    <a:pt x="180670" y="45364"/>
                  </a:lnTo>
                  <a:lnTo>
                    <a:pt x="186118" y="43281"/>
                  </a:lnTo>
                  <a:lnTo>
                    <a:pt x="200418" y="43281"/>
                  </a:lnTo>
                  <a:lnTo>
                    <a:pt x="205524" y="44411"/>
                  </a:lnTo>
                  <a:lnTo>
                    <a:pt x="212674" y="48983"/>
                  </a:lnTo>
                  <a:lnTo>
                    <a:pt x="214439" y="52616"/>
                  </a:lnTo>
                  <a:lnTo>
                    <a:pt x="214439" y="60121"/>
                  </a:lnTo>
                  <a:lnTo>
                    <a:pt x="214122" y="62001"/>
                  </a:lnTo>
                  <a:lnTo>
                    <a:pt x="214033" y="62179"/>
                  </a:lnTo>
                  <a:lnTo>
                    <a:pt x="214033" y="76060"/>
                  </a:lnTo>
                  <a:lnTo>
                    <a:pt x="214033" y="96939"/>
                  </a:lnTo>
                  <a:lnTo>
                    <a:pt x="209943" y="103454"/>
                  </a:lnTo>
                  <a:lnTo>
                    <a:pt x="196900" y="109816"/>
                  </a:lnTo>
                  <a:lnTo>
                    <a:pt x="191897" y="111010"/>
                  </a:lnTo>
                  <a:lnTo>
                    <a:pt x="182448" y="111010"/>
                  </a:lnTo>
                  <a:lnTo>
                    <a:pt x="178841" y="109816"/>
                  </a:lnTo>
                  <a:lnTo>
                    <a:pt x="177723" y="108966"/>
                  </a:lnTo>
                  <a:lnTo>
                    <a:pt x="172554" y="104889"/>
                  </a:lnTo>
                  <a:lnTo>
                    <a:pt x="171005" y="101549"/>
                  </a:lnTo>
                  <a:lnTo>
                    <a:pt x="171005" y="91706"/>
                  </a:lnTo>
                  <a:lnTo>
                    <a:pt x="201485" y="80251"/>
                  </a:lnTo>
                  <a:lnTo>
                    <a:pt x="204266" y="79705"/>
                  </a:lnTo>
                  <a:lnTo>
                    <a:pt x="209931" y="78168"/>
                  </a:lnTo>
                  <a:lnTo>
                    <a:pt x="212229" y="77216"/>
                  </a:lnTo>
                  <a:lnTo>
                    <a:pt x="214033" y="76060"/>
                  </a:lnTo>
                  <a:lnTo>
                    <a:pt x="214033" y="62179"/>
                  </a:lnTo>
                  <a:lnTo>
                    <a:pt x="213461" y="63309"/>
                  </a:lnTo>
                  <a:lnTo>
                    <a:pt x="212318" y="65709"/>
                  </a:lnTo>
                  <a:lnTo>
                    <a:pt x="210058" y="67132"/>
                  </a:lnTo>
                  <a:lnTo>
                    <a:pt x="174967" y="71539"/>
                  </a:lnTo>
                  <a:lnTo>
                    <a:pt x="168300" y="74295"/>
                  </a:lnTo>
                  <a:lnTo>
                    <a:pt x="158153" y="83223"/>
                  </a:lnTo>
                  <a:lnTo>
                    <a:pt x="155625" y="89509"/>
                  </a:lnTo>
                  <a:lnTo>
                    <a:pt x="155625" y="105041"/>
                  </a:lnTo>
                  <a:lnTo>
                    <a:pt x="158115" y="111010"/>
                  </a:lnTo>
                  <a:lnTo>
                    <a:pt x="158203" y="111213"/>
                  </a:lnTo>
                  <a:lnTo>
                    <a:pt x="168503" y="121056"/>
                  </a:lnTo>
                  <a:lnTo>
                    <a:pt x="175145" y="123532"/>
                  </a:lnTo>
                  <a:lnTo>
                    <a:pt x="190030" y="123532"/>
                  </a:lnTo>
                  <a:lnTo>
                    <a:pt x="196227" y="122085"/>
                  </a:lnTo>
                  <a:lnTo>
                    <a:pt x="207454" y="116306"/>
                  </a:lnTo>
                  <a:lnTo>
                    <a:pt x="211772" y="112890"/>
                  </a:lnTo>
                  <a:lnTo>
                    <a:pt x="213207" y="111010"/>
                  </a:lnTo>
                  <a:lnTo>
                    <a:pt x="214769" y="108966"/>
                  </a:lnTo>
                  <a:lnTo>
                    <a:pt x="215252" y="112471"/>
                  </a:lnTo>
                  <a:lnTo>
                    <a:pt x="216103" y="115150"/>
                  </a:lnTo>
                  <a:lnTo>
                    <a:pt x="219595" y="120662"/>
                  </a:lnTo>
                  <a:lnTo>
                    <a:pt x="223278" y="122466"/>
                  </a:lnTo>
                  <a:lnTo>
                    <a:pt x="231444" y="122466"/>
                  </a:lnTo>
                  <a:lnTo>
                    <a:pt x="234213" y="122085"/>
                  </a:lnTo>
                  <a:lnTo>
                    <a:pt x="236194" y="121653"/>
                  </a:lnTo>
                  <a:lnTo>
                    <a:pt x="238264" y="121056"/>
                  </a:lnTo>
                  <a:lnTo>
                    <a:pt x="238493" y="121056"/>
                  </a:lnTo>
                  <a:lnTo>
                    <a:pt x="238493" y="110604"/>
                  </a:lnTo>
                  <a:lnTo>
                    <a:pt x="238493" y="110147"/>
                  </a:lnTo>
                  <a:close/>
                </a:path>
                <a:path w="826770" h="124459">
                  <a:moveTo>
                    <a:pt x="295910" y="31419"/>
                  </a:moveTo>
                  <a:lnTo>
                    <a:pt x="294335" y="31254"/>
                  </a:lnTo>
                  <a:lnTo>
                    <a:pt x="285343" y="31013"/>
                  </a:lnTo>
                  <a:lnTo>
                    <a:pt x="280174" y="33134"/>
                  </a:lnTo>
                  <a:lnTo>
                    <a:pt x="271246" y="41579"/>
                  </a:lnTo>
                  <a:lnTo>
                    <a:pt x="268427" y="45161"/>
                  </a:lnTo>
                  <a:lnTo>
                    <a:pt x="267284" y="48107"/>
                  </a:lnTo>
                  <a:lnTo>
                    <a:pt x="267284" y="32969"/>
                  </a:lnTo>
                  <a:lnTo>
                    <a:pt x="253301" y="32969"/>
                  </a:lnTo>
                  <a:lnTo>
                    <a:pt x="253301" y="120586"/>
                  </a:lnTo>
                  <a:lnTo>
                    <a:pt x="268020" y="120586"/>
                  </a:lnTo>
                  <a:lnTo>
                    <a:pt x="268020" y="63982"/>
                  </a:lnTo>
                  <a:lnTo>
                    <a:pt x="270014" y="58483"/>
                  </a:lnTo>
                  <a:lnTo>
                    <a:pt x="277964" y="48945"/>
                  </a:lnTo>
                  <a:lnTo>
                    <a:pt x="283679" y="46558"/>
                  </a:lnTo>
                  <a:lnTo>
                    <a:pt x="291084" y="46558"/>
                  </a:lnTo>
                  <a:lnTo>
                    <a:pt x="295910" y="46964"/>
                  </a:lnTo>
                  <a:lnTo>
                    <a:pt x="295910" y="31419"/>
                  </a:lnTo>
                  <a:close/>
                </a:path>
                <a:path w="826770" h="124459">
                  <a:moveTo>
                    <a:pt x="415798" y="32969"/>
                  </a:moveTo>
                  <a:lnTo>
                    <a:pt x="401078" y="32969"/>
                  </a:lnTo>
                  <a:lnTo>
                    <a:pt x="383159" y="101612"/>
                  </a:lnTo>
                  <a:lnTo>
                    <a:pt x="365975" y="32969"/>
                  </a:lnTo>
                  <a:lnTo>
                    <a:pt x="349453" y="32969"/>
                  </a:lnTo>
                  <a:lnTo>
                    <a:pt x="332359" y="102019"/>
                  </a:lnTo>
                  <a:lnTo>
                    <a:pt x="315506" y="32969"/>
                  </a:lnTo>
                  <a:lnTo>
                    <a:pt x="299389" y="32969"/>
                  </a:lnTo>
                  <a:lnTo>
                    <a:pt x="324675" y="120586"/>
                  </a:lnTo>
                  <a:lnTo>
                    <a:pt x="339966" y="120586"/>
                  </a:lnTo>
                  <a:lnTo>
                    <a:pt x="357225" y="52768"/>
                  </a:lnTo>
                  <a:lnTo>
                    <a:pt x="375056" y="120586"/>
                  </a:lnTo>
                  <a:lnTo>
                    <a:pt x="390359" y="120586"/>
                  </a:lnTo>
                  <a:lnTo>
                    <a:pt x="415798" y="32969"/>
                  </a:lnTo>
                  <a:close/>
                </a:path>
                <a:path w="826770" h="124459">
                  <a:moveTo>
                    <a:pt x="444639" y="33388"/>
                  </a:moveTo>
                  <a:lnTo>
                    <a:pt x="429666" y="33388"/>
                  </a:lnTo>
                  <a:lnTo>
                    <a:pt x="429666" y="120586"/>
                  </a:lnTo>
                  <a:lnTo>
                    <a:pt x="444639" y="120586"/>
                  </a:lnTo>
                  <a:lnTo>
                    <a:pt x="444639" y="33388"/>
                  </a:lnTo>
                  <a:close/>
                </a:path>
                <a:path w="826770" h="124459">
                  <a:moveTo>
                    <a:pt x="444639" y="419"/>
                  </a:moveTo>
                  <a:lnTo>
                    <a:pt x="429666" y="419"/>
                  </a:lnTo>
                  <a:lnTo>
                    <a:pt x="429666" y="17106"/>
                  </a:lnTo>
                  <a:lnTo>
                    <a:pt x="444639" y="17106"/>
                  </a:lnTo>
                  <a:lnTo>
                    <a:pt x="444639" y="419"/>
                  </a:lnTo>
                  <a:close/>
                </a:path>
                <a:path w="826770" h="124459">
                  <a:moveTo>
                    <a:pt x="535927" y="62420"/>
                  </a:moveTo>
                  <a:lnTo>
                    <a:pt x="510540" y="30441"/>
                  </a:lnTo>
                  <a:lnTo>
                    <a:pt x="500672" y="30441"/>
                  </a:lnTo>
                  <a:lnTo>
                    <a:pt x="467220" y="50342"/>
                  </a:lnTo>
                  <a:lnTo>
                    <a:pt x="460908" y="79197"/>
                  </a:lnTo>
                  <a:lnTo>
                    <a:pt x="461556" y="88214"/>
                  </a:lnTo>
                  <a:lnTo>
                    <a:pt x="483108" y="119989"/>
                  </a:lnTo>
                  <a:lnTo>
                    <a:pt x="498551" y="123126"/>
                  </a:lnTo>
                  <a:lnTo>
                    <a:pt x="505853" y="122618"/>
                  </a:lnTo>
                  <a:lnTo>
                    <a:pt x="535927" y="89585"/>
                  </a:lnTo>
                  <a:lnTo>
                    <a:pt x="521614" y="89585"/>
                  </a:lnTo>
                  <a:lnTo>
                    <a:pt x="520255" y="96037"/>
                  </a:lnTo>
                  <a:lnTo>
                    <a:pt x="517779" y="101130"/>
                  </a:lnTo>
                  <a:lnTo>
                    <a:pt x="510641" y="108572"/>
                  </a:lnTo>
                  <a:lnTo>
                    <a:pt x="505790" y="110439"/>
                  </a:lnTo>
                  <a:lnTo>
                    <a:pt x="491731" y="110439"/>
                  </a:lnTo>
                  <a:lnTo>
                    <a:pt x="485902" y="107442"/>
                  </a:lnTo>
                  <a:lnTo>
                    <a:pt x="478472" y="95453"/>
                  </a:lnTo>
                  <a:lnTo>
                    <a:pt x="476618" y="88087"/>
                  </a:lnTo>
                  <a:lnTo>
                    <a:pt x="476618" y="70599"/>
                  </a:lnTo>
                  <a:lnTo>
                    <a:pt x="477926" y="63271"/>
                  </a:lnTo>
                  <a:lnTo>
                    <a:pt x="484593" y="48183"/>
                  </a:lnTo>
                  <a:lnTo>
                    <a:pt x="491299" y="43599"/>
                  </a:lnTo>
                  <a:lnTo>
                    <a:pt x="507542" y="43599"/>
                  </a:lnTo>
                  <a:lnTo>
                    <a:pt x="512533" y="45389"/>
                  </a:lnTo>
                  <a:lnTo>
                    <a:pt x="518756" y="52539"/>
                  </a:lnTo>
                  <a:lnTo>
                    <a:pt x="520738" y="57023"/>
                  </a:lnTo>
                  <a:lnTo>
                    <a:pt x="521614" y="62420"/>
                  </a:lnTo>
                  <a:lnTo>
                    <a:pt x="535927" y="62420"/>
                  </a:lnTo>
                  <a:close/>
                </a:path>
                <a:path w="826770" h="124459">
                  <a:moveTo>
                    <a:pt x="622947" y="120586"/>
                  </a:moveTo>
                  <a:lnTo>
                    <a:pt x="587375" y="65557"/>
                  </a:lnTo>
                  <a:lnTo>
                    <a:pt x="621042" y="32969"/>
                  </a:lnTo>
                  <a:lnTo>
                    <a:pt x="602246" y="32969"/>
                  </a:lnTo>
                  <a:lnTo>
                    <a:pt x="564489" y="70180"/>
                  </a:lnTo>
                  <a:lnTo>
                    <a:pt x="564489" y="419"/>
                  </a:lnTo>
                  <a:lnTo>
                    <a:pt x="550329" y="419"/>
                  </a:lnTo>
                  <a:lnTo>
                    <a:pt x="550329" y="120586"/>
                  </a:lnTo>
                  <a:lnTo>
                    <a:pt x="564489" y="120586"/>
                  </a:lnTo>
                  <a:lnTo>
                    <a:pt x="564489" y="87706"/>
                  </a:lnTo>
                  <a:lnTo>
                    <a:pt x="576567" y="76009"/>
                  </a:lnTo>
                  <a:lnTo>
                    <a:pt x="604126" y="120586"/>
                  </a:lnTo>
                  <a:lnTo>
                    <a:pt x="622947" y="120586"/>
                  </a:lnTo>
                  <a:close/>
                </a:path>
                <a:path w="826770" h="124459">
                  <a:moveTo>
                    <a:pt x="702246" y="87160"/>
                  </a:moveTo>
                  <a:lnTo>
                    <a:pt x="699376" y="81241"/>
                  </a:lnTo>
                  <a:lnTo>
                    <a:pt x="689978" y="75082"/>
                  </a:lnTo>
                  <a:lnTo>
                    <a:pt x="682752" y="72593"/>
                  </a:lnTo>
                  <a:lnTo>
                    <a:pt x="657733" y="66624"/>
                  </a:lnTo>
                  <a:lnTo>
                    <a:pt x="654443" y="65430"/>
                  </a:lnTo>
                  <a:lnTo>
                    <a:pt x="648373" y="61785"/>
                  </a:lnTo>
                  <a:lnTo>
                    <a:pt x="646442" y="58750"/>
                  </a:lnTo>
                  <a:lnTo>
                    <a:pt x="646442" y="51460"/>
                  </a:lnTo>
                  <a:lnTo>
                    <a:pt x="647903" y="48666"/>
                  </a:lnTo>
                  <a:lnTo>
                    <a:pt x="653770" y="44424"/>
                  </a:lnTo>
                  <a:lnTo>
                    <a:pt x="658088" y="43357"/>
                  </a:lnTo>
                  <a:lnTo>
                    <a:pt x="672312" y="43357"/>
                  </a:lnTo>
                  <a:lnTo>
                    <a:pt x="685380" y="58166"/>
                  </a:lnTo>
                  <a:lnTo>
                    <a:pt x="699287" y="58166"/>
                  </a:lnTo>
                  <a:lnTo>
                    <a:pt x="664972" y="30683"/>
                  </a:lnTo>
                  <a:lnTo>
                    <a:pt x="657682" y="31165"/>
                  </a:lnTo>
                  <a:lnTo>
                    <a:pt x="631482" y="50215"/>
                  </a:lnTo>
                  <a:lnTo>
                    <a:pt x="631482" y="65532"/>
                  </a:lnTo>
                  <a:lnTo>
                    <a:pt x="634682" y="71043"/>
                  </a:lnTo>
                  <a:lnTo>
                    <a:pt x="644715" y="77304"/>
                  </a:lnTo>
                  <a:lnTo>
                    <a:pt x="650328" y="79387"/>
                  </a:lnTo>
                  <a:lnTo>
                    <a:pt x="676173" y="85775"/>
                  </a:lnTo>
                  <a:lnTo>
                    <a:pt x="680440" y="87160"/>
                  </a:lnTo>
                  <a:lnTo>
                    <a:pt x="685990" y="90309"/>
                  </a:lnTo>
                  <a:lnTo>
                    <a:pt x="687679" y="93179"/>
                  </a:lnTo>
                  <a:lnTo>
                    <a:pt x="687679" y="101904"/>
                  </a:lnTo>
                  <a:lnTo>
                    <a:pt x="685558" y="105575"/>
                  </a:lnTo>
                  <a:lnTo>
                    <a:pt x="677100" y="110324"/>
                  </a:lnTo>
                  <a:lnTo>
                    <a:pt x="672198" y="111506"/>
                  </a:lnTo>
                  <a:lnTo>
                    <a:pt x="657288" y="111506"/>
                  </a:lnTo>
                  <a:lnTo>
                    <a:pt x="650722" y="109131"/>
                  </a:lnTo>
                  <a:lnTo>
                    <a:pt x="644867" y="101765"/>
                  </a:lnTo>
                  <a:lnTo>
                    <a:pt x="643623" y="98005"/>
                  </a:lnTo>
                  <a:lnTo>
                    <a:pt x="643178" y="93103"/>
                  </a:lnTo>
                  <a:lnTo>
                    <a:pt x="629018" y="93103"/>
                  </a:lnTo>
                  <a:lnTo>
                    <a:pt x="656704" y="123380"/>
                  </a:lnTo>
                  <a:lnTo>
                    <a:pt x="665873" y="123939"/>
                  </a:lnTo>
                  <a:lnTo>
                    <a:pt x="674484" y="123405"/>
                  </a:lnTo>
                  <a:lnTo>
                    <a:pt x="702246" y="103022"/>
                  </a:lnTo>
                  <a:lnTo>
                    <a:pt x="702246" y="87160"/>
                  </a:lnTo>
                  <a:close/>
                </a:path>
                <a:path w="826770" h="124459">
                  <a:moveTo>
                    <a:pt x="789597" y="55778"/>
                  </a:moveTo>
                  <a:lnTo>
                    <a:pt x="760069" y="30848"/>
                  </a:lnTo>
                  <a:lnTo>
                    <a:pt x="752983" y="30848"/>
                  </a:lnTo>
                  <a:lnTo>
                    <a:pt x="747064" y="32397"/>
                  </a:lnTo>
                  <a:lnTo>
                    <a:pt x="739533" y="37312"/>
                  </a:lnTo>
                  <a:lnTo>
                    <a:pt x="736396" y="40411"/>
                  </a:lnTo>
                  <a:lnTo>
                    <a:pt x="732917" y="44831"/>
                  </a:lnTo>
                  <a:lnTo>
                    <a:pt x="732917" y="0"/>
                  </a:lnTo>
                  <a:lnTo>
                    <a:pt x="718185" y="0"/>
                  </a:lnTo>
                  <a:lnTo>
                    <a:pt x="718185" y="120586"/>
                  </a:lnTo>
                  <a:lnTo>
                    <a:pt x="732917" y="120586"/>
                  </a:lnTo>
                  <a:lnTo>
                    <a:pt x="732917" y="62458"/>
                  </a:lnTo>
                  <a:lnTo>
                    <a:pt x="735406" y="54521"/>
                  </a:lnTo>
                  <a:lnTo>
                    <a:pt x="745324" y="46113"/>
                  </a:lnTo>
                  <a:lnTo>
                    <a:pt x="750862" y="44018"/>
                  </a:lnTo>
                  <a:lnTo>
                    <a:pt x="764324" y="44018"/>
                  </a:lnTo>
                  <a:lnTo>
                    <a:pt x="769353" y="46418"/>
                  </a:lnTo>
                  <a:lnTo>
                    <a:pt x="773658" y="54216"/>
                  </a:lnTo>
                  <a:lnTo>
                    <a:pt x="774471" y="58940"/>
                  </a:lnTo>
                  <a:lnTo>
                    <a:pt x="774471" y="120586"/>
                  </a:lnTo>
                  <a:lnTo>
                    <a:pt x="789597" y="120586"/>
                  </a:lnTo>
                  <a:lnTo>
                    <a:pt x="789597" y="55778"/>
                  </a:lnTo>
                  <a:close/>
                </a:path>
                <a:path w="826770" h="124459">
                  <a:moveTo>
                    <a:pt x="826338" y="33388"/>
                  </a:moveTo>
                  <a:lnTo>
                    <a:pt x="811364" y="33388"/>
                  </a:lnTo>
                  <a:lnTo>
                    <a:pt x="811364" y="120586"/>
                  </a:lnTo>
                  <a:lnTo>
                    <a:pt x="826338" y="120586"/>
                  </a:lnTo>
                  <a:lnTo>
                    <a:pt x="826338" y="33388"/>
                  </a:lnTo>
                  <a:close/>
                </a:path>
                <a:path w="826770" h="124459">
                  <a:moveTo>
                    <a:pt x="826338" y="419"/>
                  </a:moveTo>
                  <a:lnTo>
                    <a:pt x="811364" y="419"/>
                  </a:lnTo>
                  <a:lnTo>
                    <a:pt x="811364" y="17106"/>
                  </a:lnTo>
                  <a:lnTo>
                    <a:pt x="826338" y="17106"/>
                  </a:lnTo>
                  <a:lnTo>
                    <a:pt x="826338" y="419"/>
                  </a:lnTo>
                  <a:close/>
                </a:path>
              </a:pathLst>
            </a:custGeom>
            <a:solidFill>
              <a:srgbClr val="5E5D5E"/>
            </a:solidFill>
          </p:spPr>
          <p:txBody>
            <a:bodyPr wrap="square" lIns="0" tIns="0" rIns="0" bIns="0" rtlCol="0"/>
            <a:lstStyle/>
            <a:p>
              <a:endParaRPr/>
            </a:p>
          </p:txBody>
        </p:sp>
        <p:pic>
          <p:nvPicPr>
            <p:cNvPr id="55" name="object 55"/>
            <p:cNvPicPr/>
            <p:nvPr/>
          </p:nvPicPr>
          <p:blipFill>
            <a:blip r:embed="rId35" cstate="print"/>
            <a:stretch>
              <a:fillRect/>
            </a:stretch>
          </p:blipFill>
          <p:spPr>
            <a:xfrm>
              <a:off x="12704323" y="8243832"/>
              <a:ext cx="129901" cy="92688"/>
            </a:xfrm>
            <a:prstGeom prst="rect">
              <a:avLst/>
            </a:prstGeom>
          </p:spPr>
        </p:pic>
      </p:grpSp>
      <p:pic>
        <p:nvPicPr>
          <p:cNvPr id="56" name="object 56"/>
          <p:cNvPicPr/>
          <p:nvPr/>
        </p:nvPicPr>
        <p:blipFill>
          <a:blip r:embed="rId36" cstate="print"/>
          <a:stretch>
            <a:fillRect/>
          </a:stretch>
        </p:blipFill>
        <p:spPr>
          <a:xfrm>
            <a:off x="12901388" y="8212829"/>
            <a:ext cx="385947" cy="123686"/>
          </a:xfrm>
          <a:prstGeom prst="rect">
            <a:avLst/>
          </a:prstGeom>
        </p:spPr>
      </p:pic>
      <p:pic>
        <p:nvPicPr>
          <p:cNvPr id="57" name="object 57"/>
          <p:cNvPicPr/>
          <p:nvPr/>
        </p:nvPicPr>
        <p:blipFill>
          <a:blip r:embed="rId37" cstate="print"/>
          <a:stretch>
            <a:fillRect/>
          </a:stretch>
        </p:blipFill>
        <p:spPr>
          <a:xfrm>
            <a:off x="11473739" y="8505594"/>
            <a:ext cx="248432" cy="248432"/>
          </a:xfrm>
          <a:prstGeom prst="rect">
            <a:avLst/>
          </a:prstGeom>
        </p:spPr>
      </p:pic>
      <p:grpSp>
        <p:nvGrpSpPr>
          <p:cNvPr id="58" name="object 58"/>
          <p:cNvGrpSpPr/>
          <p:nvPr/>
        </p:nvGrpSpPr>
        <p:grpSpPr>
          <a:xfrm>
            <a:off x="11866980" y="8574003"/>
            <a:ext cx="467995" cy="158115"/>
            <a:chOff x="11866980" y="8574003"/>
            <a:chExt cx="467995" cy="158115"/>
          </a:xfrm>
        </p:grpSpPr>
        <p:pic>
          <p:nvPicPr>
            <p:cNvPr id="59" name="object 59"/>
            <p:cNvPicPr/>
            <p:nvPr/>
          </p:nvPicPr>
          <p:blipFill>
            <a:blip r:embed="rId38" cstate="print"/>
            <a:stretch>
              <a:fillRect/>
            </a:stretch>
          </p:blipFill>
          <p:spPr>
            <a:xfrm>
              <a:off x="11866980" y="8574413"/>
              <a:ext cx="280990" cy="157223"/>
            </a:xfrm>
            <a:prstGeom prst="rect">
              <a:avLst/>
            </a:prstGeom>
          </p:spPr>
        </p:pic>
        <p:pic>
          <p:nvPicPr>
            <p:cNvPr id="60" name="object 60"/>
            <p:cNvPicPr/>
            <p:nvPr/>
          </p:nvPicPr>
          <p:blipFill>
            <a:blip r:embed="rId39" cstate="print"/>
            <a:stretch>
              <a:fillRect/>
            </a:stretch>
          </p:blipFill>
          <p:spPr>
            <a:xfrm>
              <a:off x="12169162" y="8574003"/>
              <a:ext cx="165451" cy="156491"/>
            </a:xfrm>
            <a:prstGeom prst="rect">
              <a:avLst/>
            </a:prstGeom>
          </p:spPr>
        </p:pic>
      </p:grpSp>
      <p:grpSp>
        <p:nvGrpSpPr>
          <p:cNvPr id="61" name="object 61"/>
          <p:cNvGrpSpPr/>
          <p:nvPr/>
        </p:nvGrpSpPr>
        <p:grpSpPr>
          <a:xfrm>
            <a:off x="1229306" y="7880539"/>
            <a:ext cx="320675" cy="128270"/>
            <a:chOff x="1229306" y="7880539"/>
            <a:chExt cx="320675" cy="128270"/>
          </a:xfrm>
        </p:grpSpPr>
        <p:sp>
          <p:nvSpPr>
            <p:cNvPr id="62" name="object 62"/>
            <p:cNvSpPr/>
            <p:nvPr/>
          </p:nvSpPr>
          <p:spPr>
            <a:xfrm>
              <a:off x="1229306" y="7881495"/>
              <a:ext cx="46355" cy="123825"/>
            </a:xfrm>
            <a:custGeom>
              <a:avLst/>
              <a:gdLst/>
              <a:ahLst/>
              <a:cxnLst/>
              <a:rect l="l" t="t" r="r" b="b"/>
              <a:pathLst>
                <a:path w="46355" h="123825">
                  <a:moveTo>
                    <a:pt x="45810" y="0"/>
                  </a:moveTo>
                  <a:lnTo>
                    <a:pt x="33506" y="0"/>
                  </a:lnTo>
                  <a:lnTo>
                    <a:pt x="31307" y="9580"/>
                  </a:lnTo>
                  <a:lnTo>
                    <a:pt x="27999" y="15653"/>
                  </a:lnTo>
                  <a:lnTo>
                    <a:pt x="19098" y="20784"/>
                  </a:lnTo>
                  <a:lnTo>
                    <a:pt x="11245" y="22627"/>
                  </a:lnTo>
                  <a:lnTo>
                    <a:pt x="0" y="23716"/>
                  </a:lnTo>
                  <a:lnTo>
                    <a:pt x="0" y="35663"/>
                  </a:lnTo>
                  <a:lnTo>
                    <a:pt x="29182" y="35663"/>
                  </a:lnTo>
                  <a:lnTo>
                    <a:pt x="29182" y="123472"/>
                  </a:lnTo>
                  <a:lnTo>
                    <a:pt x="45810" y="123472"/>
                  </a:lnTo>
                  <a:lnTo>
                    <a:pt x="45810" y="0"/>
                  </a:lnTo>
                  <a:close/>
                </a:path>
              </a:pathLst>
            </a:custGeom>
            <a:solidFill>
              <a:srgbClr val="5E5D5E"/>
            </a:solidFill>
          </p:spPr>
          <p:txBody>
            <a:bodyPr wrap="square" lIns="0" tIns="0" rIns="0" bIns="0" rtlCol="0"/>
            <a:lstStyle/>
            <a:p>
              <a:endParaRPr/>
            </a:p>
          </p:txBody>
        </p:sp>
        <p:pic>
          <p:nvPicPr>
            <p:cNvPr id="63" name="object 63"/>
            <p:cNvPicPr/>
            <p:nvPr/>
          </p:nvPicPr>
          <p:blipFill>
            <a:blip r:embed="rId40" cstate="print"/>
            <a:stretch>
              <a:fillRect/>
            </a:stretch>
          </p:blipFill>
          <p:spPr>
            <a:xfrm>
              <a:off x="1316497" y="7880539"/>
              <a:ext cx="85725" cy="124425"/>
            </a:xfrm>
            <a:prstGeom prst="rect">
              <a:avLst/>
            </a:prstGeom>
          </p:spPr>
        </p:pic>
        <p:sp>
          <p:nvSpPr>
            <p:cNvPr id="64" name="object 64"/>
            <p:cNvSpPr/>
            <p:nvPr/>
          </p:nvSpPr>
          <p:spPr>
            <a:xfrm>
              <a:off x="1424731" y="7986091"/>
              <a:ext cx="18415" cy="19050"/>
            </a:xfrm>
            <a:custGeom>
              <a:avLst/>
              <a:gdLst/>
              <a:ahLst/>
              <a:cxnLst/>
              <a:rect l="l" t="t" r="r" b="b"/>
              <a:pathLst>
                <a:path w="18415" h="19050">
                  <a:moveTo>
                    <a:pt x="18104" y="0"/>
                  </a:moveTo>
                  <a:lnTo>
                    <a:pt x="0" y="0"/>
                  </a:lnTo>
                  <a:lnTo>
                    <a:pt x="0" y="18879"/>
                  </a:lnTo>
                  <a:lnTo>
                    <a:pt x="18104" y="18879"/>
                  </a:lnTo>
                  <a:lnTo>
                    <a:pt x="18104" y="0"/>
                  </a:lnTo>
                  <a:close/>
                </a:path>
              </a:pathLst>
            </a:custGeom>
            <a:solidFill>
              <a:srgbClr val="5E5D5E"/>
            </a:solidFill>
          </p:spPr>
          <p:txBody>
            <a:bodyPr wrap="square" lIns="0" tIns="0" rIns="0" bIns="0" rtlCol="0"/>
            <a:lstStyle/>
            <a:p>
              <a:endParaRPr/>
            </a:p>
          </p:txBody>
        </p:sp>
        <p:pic>
          <p:nvPicPr>
            <p:cNvPr id="65" name="object 65"/>
            <p:cNvPicPr/>
            <p:nvPr/>
          </p:nvPicPr>
          <p:blipFill>
            <a:blip r:embed="rId41" cstate="print"/>
            <a:stretch>
              <a:fillRect/>
            </a:stretch>
          </p:blipFill>
          <p:spPr>
            <a:xfrm>
              <a:off x="1464416" y="7880977"/>
              <a:ext cx="85520" cy="127367"/>
            </a:xfrm>
            <a:prstGeom prst="rect">
              <a:avLst/>
            </a:prstGeom>
          </p:spPr>
        </p:pic>
      </p:grpSp>
      <p:grpSp>
        <p:nvGrpSpPr>
          <p:cNvPr id="66" name="object 66"/>
          <p:cNvGrpSpPr/>
          <p:nvPr/>
        </p:nvGrpSpPr>
        <p:grpSpPr>
          <a:xfrm>
            <a:off x="1692953" y="7951579"/>
            <a:ext cx="9359900" cy="2100580"/>
            <a:chOff x="1692953" y="7951579"/>
            <a:chExt cx="9359900" cy="2100580"/>
          </a:xfrm>
        </p:grpSpPr>
        <p:sp>
          <p:nvSpPr>
            <p:cNvPr id="67" name="object 67"/>
            <p:cNvSpPr/>
            <p:nvPr/>
          </p:nvSpPr>
          <p:spPr>
            <a:xfrm>
              <a:off x="1692948" y="7951590"/>
              <a:ext cx="9359900" cy="1744980"/>
            </a:xfrm>
            <a:custGeom>
              <a:avLst/>
              <a:gdLst/>
              <a:ahLst/>
              <a:cxnLst/>
              <a:rect l="l" t="t" r="r" b="b"/>
              <a:pathLst>
                <a:path w="9359900" h="1744979">
                  <a:moveTo>
                    <a:pt x="538645" y="1739569"/>
                  </a:moveTo>
                  <a:lnTo>
                    <a:pt x="0" y="1739569"/>
                  </a:lnTo>
                  <a:lnTo>
                    <a:pt x="0" y="1744789"/>
                  </a:lnTo>
                  <a:lnTo>
                    <a:pt x="538645" y="1744789"/>
                  </a:lnTo>
                  <a:lnTo>
                    <a:pt x="538645" y="1739569"/>
                  </a:lnTo>
                  <a:close/>
                </a:path>
                <a:path w="9359900" h="1744979">
                  <a:moveTo>
                    <a:pt x="538645" y="1391653"/>
                  </a:moveTo>
                  <a:lnTo>
                    <a:pt x="0" y="1391653"/>
                  </a:lnTo>
                  <a:lnTo>
                    <a:pt x="0" y="1396873"/>
                  </a:lnTo>
                  <a:lnTo>
                    <a:pt x="538645" y="1396873"/>
                  </a:lnTo>
                  <a:lnTo>
                    <a:pt x="538645" y="1391653"/>
                  </a:lnTo>
                  <a:close/>
                </a:path>
                <a:path w="9359900" h="1744979">
                  <a:moveTo>
                    <a:pt x="538645" y="1043724"/>
                  </a:moveTo>
                  <a:lnTo>
                    <a:pt x="0" y="1043724"/>
                  </a:lnTo>
                  <a:lnTo>
                    <a:pt x="0" y="1048956"/>
                  </a:lnTo>
                  <a:lnTo>
                    <a:pt x="538645" y="1048956"/>
                  </a:lnTo>
                  <a:lnTo>
                    <a:pt x="538645" y="1043724"/>
                  </a:lnTo>
                  <a:close/>
                </a:path>
                <a:path w="9359900" h="1744979">
                  <a:moveTo>
                    <a:pt x="831684" y="1739569"/>
                  </a:moveTo>
                  <a:lnTo>
                    <a:pt x="828586" y="1739569"/>
                  </a:lnTo>
                  <a:lnTo>
                    <a:pt x="828586" y="1744789"/>
                  </a:lnTo>
                  <a:lnTo>
                    <a:pt x="831684" y="1744789"/>
                  </a:lnTo>
                  <a:lnTo>
                    <a:pt x="831684" y="1739569"/>
                  </a:lnTo>
                  <a:close/>
                </a:path>
                <a:path w="9359900" h="1744979">
                  <a:moveTo>
                    <a:pt x="831684" y="1391653"/>
                  </a:moveTo>
                  <a:lnTo>
                    <a:pt x="828586" y="1391653"/>
                  </a:lnTo>
                  <a:lnTo>
                    <a:pt x="828586" y="1396873"/>
                  </a:lnTo>
                  <a:lnTo>
                    <a:pt x="831684" y="1396873"/>
                  </a:lnTo>
                  <a:lnTo>
                    <a:pt x="831684" y="1391653"/>
                  </a:lnTo>
                  <a:close/>
                </a:path>
                <a:path w="9359900" h="1744979">
                  <a:moveTo>
                    <a:pt x="1124724" y="1739569"/>
                  </a:moveTo>
                  <a:lnTo>
                    <a:pt x="1121625" y="1739569"/>
                  </a:lnTo>
                  <a:lnTo>
                    <a:pt x="1121625" y="1744789"/>
                  </a:lnTo>
                  <a:lnTo>
                    <a:pt x="1124724" y="1744789"/>
                  </a:lnTo>
                  <a:lnTo>
                    <a:pt x="1124724" y="1739569"/>
                  </a:lnTo>
                  <a:close/>
                </a:path>
                <a:path w="9359900" h="1744979">
                  <a:moveTo>
                    <a:pt x="1124724" y="1391653"/>
                  </a:moveTo>
                  <a:lnTo>
                    <a:pt x="1121625" y="1391653"/>
                  </a:lnTo>
                  <a:lnTo>
                    <a:pt x="1121625" y="1396873"/>
                  </a:lnTo>
                  <a:lnTo>
                    <a:pt x="1124724" y="1396873"/>
                  </a:lnTo>
                  <a:lnTo>
                    <a:pt x="1124724" y="1391653"/>
                  </a:lnTo>
                  <a:close/>
                </a:path>
                <a:path w="9359900" h="1744979">
                  <a:moveTo>
                    <a:pt x="1124724" y="1043724"/>
                  </a:moveTo>
                  <a:lnTo>
                    <a:pt x="828586" y="1043724"/>
                  </a:lnTo>
                  <a:lnTo>
                    <a:pt x="828586" y="1048956"/>
                  </a:lnTo>
                  <a:lnTo>
                    <a:pt x="1124724" y="1048956"/>
                  </a:lnTo>
                  <a:lnTo>
                    <a:pt x="1124724" y="1043724"/>
                  </a:lnTo>
                  <a:close/>
                </a:path>
                <a:path w="9359900" h="1744979">
                  <a:moveTo>
                    <a:pt x="1417751" y="1739569"/>
                  </a:moveTo>
                  <a:lnTo>
                    <a:pt x="1414665" y="1739569"/>
                  </a:lnTo>
                  <a:lnTo>
                    <a:pt x="1414665" y="1744789"/>
                  </a:lnTo>
                  <a:lnTo>
                    <a:pt x="1417751" y="1744789"/>
                  </a:lnTo>
                  <a:lnTo>
                    <a:pt x="1417751" y="1739569"/>
                  </a:lnTo>
                  <a:close/>
                </a:path>
                <a:path w="9359900" h="1744979">
                  <a:moveTo>
                    <a:pt x="1417751" y="1391653"/>
                  </a:moveTo>
                  <a:lnTo>
                    <a:pt x="1414665" y="1391653"/>
                  </a:lnTo>
                  <a:lnTo>
                    <a:pt x="1414665" y="1396873"/>
                  </a:lnTo>
                  <a:lnTo>
                    <a:pt x="1417751" y="1396873"/>
                  </a:lnTo>
                  <a:lnTo>
                    <a:pt x="1417751" y="1391653"/>
                  </a:lnTo>
                  <a:close/>
                </a:path>
                <a:path w="9359900" h="1744979">
                  <a:moveTo>
                    <a:pt x="1417751" y="1043724"/>
                  </a:moveTo>
                  <a:lnTo>
                    <a:pt x="1414665" y="1043724"/>
                  </a:lnTo>
                  <a:lnTo>
                    <a:pt x="1414665" y="1048956"/>
                  </a:lnTo>
                  <a:lnTo>
                    <a:pt x="1417751" y="1048956"/>
                  </a:lnTo>
                  <a:lnTo>
                    <a:pt x="1417751" y="1043724"/>
                  </a:lnTo>
                  <a:close/>
                </a:path>
                <a:path w="9359900" h="1744979">
                  <a:moveTo>
                    <a:pt x="2331504" y="1739569"/>
                  </a:moveTo>
                  <a:lnTo>
                    <a:pt x="1707692" y="1739569"/>
                  </a:lnTo>
                  <a:lnTo>
                    <a:pt x="1707692" y="1744789"/>
                  </a:lnTo>
                  <a:lnTo>
                    <a:pt x="2331504" y="1744789"/>
                  </a:lnTo>
                  <a:lnTo>
                    <a:pt x="2331504" y="1739569"/>
                  </a:lnTo>
                  <a:close/>
                </a:path>
                <a:path w="9359900" h="1744979">
                  <a:moveTo>
                    <a:pt x="2917571" y="1739569"/>
                  </a:moveTo>
                  <a:lnTo>
                    <a:pt x="2621445" y="1739569"/>
                  </a:lnTo>
                  <a:lnTo>
                    <a:pt x="2621445" y="1744789"/>
                  </a:lnTo>
                  <a:lnTo>
                    <a:pt x="2917571" y="1744789"/>
                  </a:lnTo>
                  <a:lnTo>
                    <a:pt x="2917571" y="1739569"/>
                  </a:lnTo>
                  <a:close/>
                </a:path>
                <a:path w="9359900" h="1744979">
                  <a:moveTo>
                    <a:pt x="3210610" y="1739569"/>
                  </a:moveTo>
                  <a:lnTo>
                    <a:pt x="3207524" y="1739569"/>
                  </a:lnTo>
                  <a:lnTo>
                    <a:pt x="3207524" y="1744789"/>
                  </a:lnTo>
                  <a:lnTo>
                    <a:pt x="3210610" y="1744789"/>
                  </a:lnTo>
                  <a:lnTo>
                    <a:pt x="3210610" y="1739569"/>
                  </a:lnTo>
                  <a:close/>
                </a:path>
                <a:path w="9359900" h="1744979">
                  <a:moveTo>
                    <a:pt x="4090632" y="1739569"/>
                  </a:moveTo>
                  <a:lnTo>
                    <a:pt x="3500564" y="1739569"/>
                  </a:lnTo>
                  <a:lnTo>
                    <a:pt x="3500564" y="1744789"/>
                  </a:lnTo>
                  <a:lnTo>
                    <a:pt x="4090632" y="1744789"/>
                  </a:lnTo>
                  <a:lnTo>
                    <a:pt x="4090632" y="1739569"/>
                  </a:lnTo>
                  <a:close/>
                </a:path>
                <a:path w="9359900" h="1744979">
                  <a:moveTo>
                    <a:pt x="5849759" y="1739569"/>
                  </a:moveTo>
                  <a:lnTo>
                    <a:pt x="4380573" y="1739569"/>
                  </a:lnTo>
                  <a:lnTo>
                    <a:pt x="4380573" y="1744789"/>
                  </a:lnTo>
                  <a:lnTo>
                    <a:pt x="5849759" y="1744789"/>
                  </a:lnTo>
                  <a:lnTo>
                    <a:pt x="5849759" y="1739569"/>
                  </a:lnTo>
                  <a:close/>
                </a:path>
                <a:path w="9359900" h="1744979">
                  <a:moveTo>
                    <a:pt x="5849759" y="1391653"/>
                  </a:moveTo>
                  <a:lnTo>
                    <a:pt x="1707692" y="1391653"/>
                  </a:lnTo>
                  <a:lnTo>
                    <a:pt x="1707692" y="1396873"/>
                  </a:lnTo>
                  <a:lnTo>
                    <a:pt x="5849759" y="1396873"/>
                  </a:lnTo>
                  <a:lnTo>
                    <a:pt x="5849759" y="1391653"/>
                  </a:lnTo>
                  <a:close/>
                </a:path>
                <a:path w="9359900" h="1744979">
                  <a:moveTo>
                    <a:pt x="6142799" y="1739569"/>
                  </a:moveTo>
                  <a:lnTo>
                    <a:pt x="6139713" y="1739569"/>
                  </a:lnTo>
                  <a:lnTo>
                    <a:pt x="6139713" y="1744789"/>
                  </a:lnTo>
                  <a:lnTo>
                    <a:pt x="6142799" y="1744789"/>
                  </a:lnTo>
                  <a:lnTo>
                    <a:pt x="6142799" y="1739569"/>
                  </a:lnTo>
                  <a:close/>
                </a:path>
                <a:path w="9359900" h="1744979">
                  <a:moveTo>
                    <a:pt x="6142799" y="1391653"/>
                  </a:moveTo>
                  <a:lnTo>
                    <a:pt x="6139713" y="1391653"/>
                  </a:lnTo>
                  <a:lnTo>
                    <a:pt x="6139713" y="1396873"/>
                  </a:lnTo>
                  <a:lnTo>
                    <a:pt x="6142799" y="1396873"/>
                  </a:lnTo>
                  <a:lnTo>
                    <a:pt x="6142799" y="1391653"/>
                  </a:lnTo>
                  <a:close/>
                </a:path>
                <a:path w="9359900" h="1744979">
                  <a:moveTo>
                    <a:pt x="6435839" y="1739569"/>
                  </a:moveTo>
                  <a:lnTo>
                    <a:pt x="6432740" y="1739569"/>
                  </a:lnTo>
                  <a:lnTo>
                    <a:pt x="6432740" y="1744789"/>
                  </a:lnTo>
                  <a:lnTo>
                    <a:pt x="6435839" y="1744789"/>
                  </a:lnTo>
                  <a:lnTo>
                    <a:pt x="6435839" y="1739569"/>
                  </a:lnTo>
                  <a:close/>
                </a:path>
                <a:path w="9359900" h="1744979">
                  <a:moveTo>
                    <a:pt x="6435839" y="1391653"/>
                  </a:moveTo>
                  <a:lnTo>
                    <a:pt x="6432740" y="1391653"/>
                  </a:lnTo>
                  <a:lnTo>
                    <a:pt x="6432740" y="1396873"/>
                  </a:lnTo>
                  <a:lnTo>
                    <a:pt x="6435839" y="1396873"/>
                  </a:lnTo>
                  <a:lnTo>
                    <a:pt x="6435839" y="1391653"/>
                  </a:lnTo>
                  <a:close/>
                </a:path>
                <a:path w="9359900" h="1744979">
                  <a:moveTo>
                    <a:pt x="6728879" y="1739569"/>
                  </a:moveTo>
                  <a:lnTo>
                    <a:pt x="6725780" y="1739569"/>
                  </a:lnTo>
                  <a:lnTo>
                    <a:pt x="6725780" y="1744789"/>
                  </a:lnTo>
                  <a:lnTo>
                    <a:pt x="6728879" y="1744789"/>
                  </a:lnTo>
                  <a:lnTo>
                    <a:pt x="6728879" y="1739569"/>
                  </a:lnTo>
                  <a:close/>
                </a:path>
                <a:path w="9359900" h="1744979">
                  <a:moveTo>
                    <a:pt x="7561834" y="1739569"/>
                  </a:moveTo>
                  <a:lnTo>
                    <a:pt x="7018820" y="1739569"/>
                  </a:lnTo>
                  <a:lnTo>
                    <a:pt x="7018820" y="1744789"/>
                  </a:lnTo>
                  <a:lnTo>
                    <a:pt x="7561834" y="1744789"/>
                  </a:lnTo>
                  <a:lnTo>
                    <a:pt x="7561834" y="1739569"/>
                  </a:lnTo>
                  <a:close/>
                </a:path>
                <a:path w="9359900" h="1744979">
                  <a:moveTo>
                    <a:pt x="7561834" y="1391653"/>
                  </a:moveTo>
                  <a:lnTo>
                    <a:pt x="6725780" y="1391653"/>
                  </a:lnTo>
                  <a:lnTo>
                    <a:pt x="6725780" y="1396873"/>
                  </a:lnTo>
                  <a:lnTo>
                    <a:pt x="7561834" y="1396873"/>
                  </a:lnTo>
                  <a:lnTo>
                    <a:pt x="7561834" y="1391653"/>
                  </a:lnTo>
                  <a:close/>
                </a:path>
                <a:path w="9359900" h="1744979">
                  <a:moveTo>
                    <a:pt x="7561834" y="1043724"/>
                  </a:moveTo>
                  <a:lnTo>
                    <a:pt x="1707692" y="1043724"/>
                  </a:lnTo>
                  <a:lnTo>
                    <a:pt x="1707692" y="1048956"/>
                  </a:lnTo>
                  <a:lnTo>
                    <a:pt x="7561834" y="1048956"/>
                  </a:lnTo>
                  <a:lnTo>
                    <a:pt x="7561834" y="1043724"/>
                  </a:lnTo>
                  <a:close/>
                </a:path>
                <a:path w="9359900" h="1744979">
                  <a:moveTo>
                    <a:pt x="7561834" y="695820"/>
                  </a:moveTo>
                  <a:lnTo>
                    <a:pt x="0" y="695820"/>
                  </a:lnTo>
                  <a:lnTo>
                    <a:pt x="0" y="701040"/>
                  </a:lnTo>
                  <a:lnTo>
                    <a:pt x="7561834" y="701040"/>
                  </a:lnTo>
                  <a:lnTo>
                    <a:pt x="7561834" y="695820"/>
                  </a:lnTo>
                  <a:close/>
                </a:path>
                <a:path w="9359900" h="1744979">
                  <a:moveTo>
                    <a:pt x="7561834" y="347891"/>
                  </a:moveTo>
                  <a:lnTo>
                    <a:pt x="9118" y="347891"/>
                  </a:lnTo>
                  <a:lnTo>
                    <a:pt x="9118" y="353123"/>
                  </a:lnTo>
                  <a:lnTo>
                    <a:pt x="7561834" y="353123"/>
                  </a:lnTo>
                  <a:lnTo>
                    <a:pt x="7561834" y="347891"/>
                  </a:lnTo>
                  <a:close/>
                </a:path>
                <a:path w="9359900" h="1744979">
                  <a:moveTo>
                    <a:pt x="7854874" y="1739569"/>
                  </a:moveTo>
                  <a:lnTo>
                    <a:pt x="7851775" y="1739569"/>
                  </a:lnTo>
                  <a:lnTo>
                    <a:pt x="7851775" y="1744789"/>
                  </a:lnTo>
                  <a:lnTo>
                    <a:pt x="7854874" y="1744789"/>
                  </a:lnTo>
                  <a:lnTo>
                    <a:pt x="7854874" y="1739569"/>
                  </a:lnTo>
                  <a:close/>
                </a:path>
                <a:path w="9359900" h="1744979">
                  <a:moveTo>
                    <a:pt x="7854874" y="1391653"/>
                  </a:moveTo>
                  <a:lnTo>
                    <a:pt x="7851775" y="1391653"/>
                  </a:lnTo>
                  <a:lnTo>
                    <a:pt x="7851775" y="1396873"/>
                  </a:lnTo>
                  <a:lnTo>
                    <a:pt x="7854874" y="1396873"/>
                  </a:lnTo>
                  <a:lnTo>
                    <a:pt x="7854874" y="1391653"/>
                  </a:lnTo>
                  <a:close/>
                </a:path>
                <a:path w="9359900" h="1744979">
                  <a:moveTo>
                    <a:pt x="7854874" y="1043724"/>
                  </a:moveTo>
                  <a:lnTo>
                    <a:pt x="7851775" y="1043724"/>
                  </a:lnTo>
                  <a:lnTo>
                    <a:pt x="7851775" y="1048956"/>
                  </a:lnTo>
                  <a:lnTo>
                    <a:pt x="7854874" y="1048956"/>
                  </a:lnTo>
                  <a:lnTo>
                    <a:pt x="7854874" y="1043724"/>
                  </a:lnTo>
                  <a:close/>
                </a:path>
                <a:path w="9359900" h="1744979">
                  <a:moveTo>
                    <a:pt x="7854874" y="695820"/>
                  </a:moveTo>
                  <a:lnTo>
                    <a:pt x="7851775" y="695820"/>
                  </a:lnTo>
                  <a:lnTo>
                    <a:pt x="7851775" y="701040"/>
                  </a:lnTo>
                  <a:lnTo>
                    <a:pt x="7854874" y="701040"/>
                  </a:lnTo>
                  <a:lnTo>
                    <a:pt x="7854874" y="695820"/>
                  </a:lnTo>
                  <a:close/>
                </a:path>
                <a:path w="9359900" h="1744979">
                  <a:moveTo>
                    <a:pt x="8147901" y="1739569"/>
                  </a:moveTo>
                  <a:lnTo>
                    <a:pt x="8144815" y="1739569"/>
                  </a:lnTo>
                  <a:lnTo>
                    <a:pt x="8144815" y="1744789"/>
                  </a:lnTo>
                  <a:lnTo>
                    <a:pt x="8147901" y="1744789"/>
                  </a:lnTo>
                  <a:lnTo>
                    <a:pt x="8147901" y="1739569"/>
                  </a:lnTo>
                  <a:close/>
                </a:path>
                <a:path w="9359900" h="1744979">
                  <a:moveTo>
                    <a:pt x="8147901" y="1391653"/>
                  </a:moveTo>
                  <a:lnTo>
                    <a:pt x="8144815" y="1391653"/>
                  </a:lnTo>
                  <a:lnTo>
                    <a:pt x="8144815" y="1396873"/>
                  </a:lnTo>
                  <a:lnTo>
                    <a:pt x="8147901" y="1396873"/>
                  </a:lnTo>
                  <a:lnTo>
                    <a:pt x="8147901" y="1391653"/>
                  </a:lnTo>
                  <a:close/>
                </a:path>
                <a:path w="9359900" h="1744979">
                  <a:moveTo>
                    <a:pt x="8147901" y="1043724"/>
                  </a:moveTo>
                  <a:lnTo>
                    <a:pt x="8144815" y="1043724"/>
                  </a:lnTo>
                  <a:lnTo>
                    <a:pt x="8144815" y="1048956"/>
                  </a:lnTo>
                  <a:lnTo>
                    <a:pt x="8147901" y="1048956"/>
                  </a:lnTo>
                  <a:lnTo>
                    <a:pt x="8147901" y="1043724"/>
                  </a:lnTo>
                  <a:close/>
                </a:path>
                <a:path w="9359900" h="1744979">
                  <a:moveTo>
                    <a:pt x="8147901" y="695820"/>
                  </a:moveTo>
                  <a:lnTo>
                    <a:pt x="8144815" y="695820"/>
                  </a:lnTo>
                  <a:lnTo>
                    <a:pt x="8144815" y="701040"/>
                  </a:lnTo>
                  <a:lnTo>
                    <a:pt x="8147901" y="701040"/>
                  </a:lnTo>
                  <a:lnTo>
                    <a:pt x="8147901" y="695820"/>
                  </a:lnTo>
                  <a:close/>
                </a:path>
                <a:path w="9359900" h="1744979">
                  <a:moveTo>
                    <a:pt x="8147901" y="347891"/>
                  </a:moveTo>
                  <a:lnTo>
                    <a:pt x="7851775" y="347891"/>
                  </a:lnTo>
                  <a:lnTo>
                    <a:pt x="7851775" y="353123"/>
                  </a:lnTo>
                  <a:lnTo>
                    <a:pt x="8147901" y="353123"/>
                  </a:lnTo>
                  <a:lnTo>
                    <a:pt x="8147901" y="347891"/>
                  </a:lnTo>
                  <a:close/>
                </a:path>
                <a:path w="9359900" h="1744979">
                  <a:moveTo>
                    <a:pt x="8440941" y="1739569"/>
                  </a:moveTo>
                  <a:lnTo>
                    <a:pt x="8437842" y="1739569"/>
                  </a:lnTo>
                  <a:lnTo>
                    <a:pt x="8437842" y="1744789"/>
                  </a:lnTo>
                  <a:lnTo>
                    <a:pt x="8440941" y="1744789"/>
                  </a:lnTo>
                  <a:lnTo>
                    <a:pt x="8440941" y="1739569"/>
                  </a:lnTo>
                  <a:close/>
                </a:path>
                <a:path w="9359900" h="1744979">
                  <a:moveTo>
                    <a:pt x="8440941" y="1391653"/>
                  </a:moveTo>
                  <a:lnTo>
                    <a:pt x="8437842" y="1391653"/>
                  </a:lnTo>
                  <a:lnTo>
                    <a:pt x="8437842" y="1396873"/>
                  </a:lnTo>
                  <a:lnTo>
                    <a:pt x="8440941" y="1396873"/>
                  </a:lnTo>
                  <a:lnTo>
                    <a:pt x="8440941" y="1391653"/>
                  </a:lnTo>
                  <a:close/>
                </a:path>
                <a:path w="9359900" h="1744979">
                  <a:moveTo>
                    <a:pt x="8440941" y="1043724"/>
                  </a:moveTo>
                  <a:lnTo>
                    <a:pt x="8437842" y="1043724"/>
                  </a:lnTo>
                  <a:lnTo>
                    <a:pt x="8437842" y="1048956"/>
                  </a:lnTo>
                  <a:lnTo>
                    <a:pt x="8440941" y="1048956"/>
                  </a:lnTo>
                  <a:lnTo>
                    <a:pt x="8440941" y="1043724"/>
                  </a:lnTo>
                  <a:close/>
                </a:path>
                <a:path w="9359900" h="1744979">
                  <a:moveTo>
                    <a:pt x="8440941" y="695820"/>
                  </a:moveTo>
                  <a:lnTo>
                    <a:pt x="8437842" y="695820"/>
                  </a:lnTo>
                  <a:lnTo>
                    <a:pt x="8437842" y="701040"/>
                  </a:lnTo>
                  <a:lnTo>
                    <a:pt x="8440941" y="701040"/>
                  </a:lnTo>
                  <a:lnTo>
                    <a:pt x="8440941" y="695820"/>
                  </a:lnTo>
                  <a:close/>
                </a:path>
                <a:path w="9359900" h="1744979">
                  <a:moveTo>
                    <a:pt x="9350299" y="1739569"/>
                  </a:moveTo>
                  <a:lnTo>
                    <a:pt x="8730882" y="1739569"/>
                  </a:lnTo>
                  <a:lnTo>
                    <a:pt x="8730882" y="1744789"/>
                  </a:lnTo>
                  <a:lnTo>
                    <a:pt x="9350299" y="1744789"/>
                  </a:lnTo>
                  <a:lnTo>
                    <a:pt x="9350299" y="1739569"/>
                  </a:lnTo>
                  <a:close/>
                </a:path>
                <a:path w="9359900" h="1744979">
                  <a:moveTo>
                    <a:pt x="9350299" y="1391653"/>
                  </a:moveTo>
                  <a:lnTo>
                    <a:pt x="8730882" y="1391653"/>
                  </a:lnTo>
                  <a:lnTo>
                    <a:pt x="8730882" y="1396873"/>
                  </a:lnTo>
                  <a:lnTo>
                    <a:pt x="9350299" y="1396873"/>
                  </a:lnTo>
                  <a:lnTo>
                    <a:pt x="9350299" y="1391653"/>
                  </a:lnTo>
                  <a:close/>
                </a:path>
                <a:path w="9359900" h="1744979">
                  <a:moveTo>
                    <a:pt x="9350299" y="1043724"/>
                  </a:moveTo>
                  <a:lnTo>
                    <a:pt x="8730882" y="1043724"/>
                  </a:lnTo>
                  <a:lnTo>
                    <a:pt x="8730882" y="1048956"/>
                  </a:lnTo>
                  <a:lnTo>
                    <a:pt x="9350299" y="1048956"/>
                  </a:lnTo>
                  <a:lnTo>
                    <a:pt x="9350299" y="1043724"/>
                  </a:lnTo>
                  <a:close/>
                </a:path>
                <a:path w="9359900" h="1744979">
                  <a:moveTo>
                    <a:pt x="9350299" y="695820"/>
                  </a:moveTo>
                  <a:lnTo>
                    <a:pt x="8730882" y="695820"/>
                  </a:lnTo>
                  <a:lnTo>
                    <a:pt x="8730882" y="701040"/>
                  </a:lnTo>
                  <a:lnTo>
                    <a:pt x="9350299" y="701040"/>
                  </a:lnTo>
                  <a:lnTo>
                    <a:pt x="9350299" y="695820"/>
                  </a:lnTo>
                  <a:close/>
                </a:path>
                <a:path w="9359900" h="1744979">
                  <a:moveTo>
                    <a:pt x="9359417" y="347891"/>
                  </a:moveTo>
                  <a:lnTo>
                    <a:pt x="8437842" y="347891"/>
                  </a:lnTo>
                  <a:lnTo>
                    <a:pt x="8437842" y="353123"/>
                  </a:lnTo>
                  <a:lnTo>
                    <a:pt x="9359417" y="353123"/>
                  </a:lnTo>
                  <a:lnTo>
                    <a:pt x="9359417" y="347891"/>
                  </a:lnTo>
                  <a:close/>
                </a:path>
                <a:path w="9359900" h="1744979">
                  <a:moveTo>
                    <a:pt x="9359417" y="0"/>
                  </a:moveTo>
                  <a:lnTo>
                    <a:pt x="9118" y="0"/>
                  </a:lnTo>
                  <a:lnTo>
                    <a:pt x="9118" y="5232"/>
                  </a:lnTo>
                  <a:lnTo>
                    <a:pt x="9359417" y="5232"/>
                  </a:lnTo>
                  <a:lnTo>
                    <a:pt x="9359417" y="0"/>
                  </a:lnTo>
                  <a:close/>
                </a:path>
              </a:pathLst>
            </a:custGeom>
            <a:solidFill>
              <a:srgbClr val="B1B0B3"/>
            </a:solidFill>
          </p:spPr>
          <p:txBody>
            <a:bodyPr wrap="square" lIns="0" tIns="0" rIns="0" bIns="0" rtlCol="0"/>
            <a:lstStyle/>
            <a:p>
              <a:endParaRPr/>
            </a:p>
          </p:txBody>
        </p:sp>
        <p:sp>
          <p:nvSpPr>
            <p:cNvPr id="68" name="object 68"/>
            <p:cNvSpPr/>
            <p:nvPr/>
          </p:nvSpPr>
          <p:spPr>
            <a:xfrm>
              <a:off x="4903567" y="9670438"/>
              <a:ext cx="290195" cy="367665"/>
            </a:xfrm>
            <a:custGeom>
              <a:avLst/>
              <a:gdLst/>
              <a:ahLst/>
              <a:cxnLst/>
              <a:rect l="l" t="t" r="r" b="b"/>
              <a:pathLst>
                <a:path w="290195" h="367665">
                  <a:moveTo>
                    <a:pt x="289949" y="0"/>
                  </a:moveTo>
                  <a:lnTo>
                    <a:pt x="0" y="0"/>
                  </a:lnTo>
                  <a:lnTo>
                    <a:pt x="0" y="367632"/>
                  </a:lnTo>
                  <a:lnTo>
                    <a:pt x="289949" y="367632"/>
                  </a:lnTo>
                  <a:lnTo>
                    <a:pt x="289949" y="0"/>
                  </a:lnTo>
                  <a:close/>
                </a:path>
              </a:pathLst>
            </a:custGeom>
            <a:solidFill>
              <a:srgbClr val="13A7D8"/>
            </a:solidFill>
          </p:spPr>
          <p:txBody>
            <a:bodyPr wrap="square" lIns="0" tIns="0" rIns="0" bIns="0" rtlCol="0"/>
            <a:lstStyle/>
            <a:p>
              <a:endParaRPr/>
            </a:p>
          </p:txBody>
        </p:sp>
        <p:sp>
          <p:nvSpPr>
            <p:cNvPr id="69" name="object 69"/>
            <p:cNvSpPr/>
            <p:nvPr/>
          </p:nvSpPr>
          <p:spPr>
            <a:xfrm>
              <a:off x="4317491" y="9745619"/>
              <a:ext cx="290195" cy="292735"/>
            </a:xfrm>
            <a:custGeom>
              <a:avLst/>
              <a:gdLst/>
              <a:ahLst/>
              <a:cxnLst/>
              <a:rect l="l" t="t" r="r" b="b"/>
              <a:pathLst>
                <a:path w="290195" h="292734">
                  <a:moveTo>
                    <a:pt x="289949" y="0"/>
                  </a:moveTo>
                  <a:lnTo>
                    <a:pt x="0" y="0"/>
                  </a:lnTo>
                  <a:lnTo>
                    <a:pt x="0" y="292451"/>
                  </a:lnTo>
                  <a:lnTo>
                    <a:pt x="289949" y="292451"/>
                  </a:lnTo>
                  <a:lnTo>
                    <a:pt x="289949" y="0"/>
                  </a:lnTo>
                  <a:close/>
                </a:path>
              </a:pathLst>
            </a:custGeom>
            <a:solidFill>
              <a:srgbClr val="4EB193"/>
            </a:solidFill>
          </p:spPr>
          <p:txBody>
            <a:bodyPr wrap="square" lIns="0" tIns="0" rIns="0" bIns="0" rtlCol="0"/>
            <a:lstStyle/>
            <a:p>
              <a:endParaRPr/>
            </a:p>
          </p:txBody>
        </p:sp>
        <p:sp>
          <p:nvSpPr>
            <p:cNvPr id="70" name="object 70"/>
            <p:cNvSpPr/>
            <p:nvPr/>
          </p:nvSpPr>
          <p:spPr>
            <a:xfrm>
              <a:off x="4610529" y="9642638"/>
              <a:ext cx="290195" cy="395605"/>
            </a:xfrm>
            <a:custGeom>
              <a:avLst/>
              <a:gdLst/>
              <a:ahLst/>
              <a:cxnLst/>
              <a:rect l="l" t="t" r="r" b="b"/>
              <a:pathLst>
                <a:path w="290195" h="395604">
                  <a:moveTo>
                    <a:pt x="289949" y="0"/>
                  </a:moveTo>
                  <a:lnTo>
                    <a:pt x="0" y="0"/>
                  </a:lnTo>
                  <a:lnTo>
                    <a:pt x="0" y="395432"/>
                  </a:lnTo>
                  <a:lnTo>
                    <a:pt x="289949" y="395432"/>
                  </a:lnTo>
                  <a:lnTo>
                    <a:pt x="289949" y="0"/>
                  </a:lnTo>
                  <a:close/>
                </a:path>
              </a:pathLst>
            </a:custGeom>
            <a:solidFill>
              <a:srgbClr val="BD0E79"/>
            </a:solidFill>
          </p:spPr>
          <p:txBody>
            <a:bodyPr wrap="square" lIns="0" tIns="0" rIns="0" bIns="0" rtlCol="0"/>
            <a:lstStyle/>
            <a:p>
              <a:endParaRPr/>
            </a:p>
          </p:txBody>
        </p:sp>
        <p:sp>
          <p:nvSpPr>
            <p:cNvPr id="71" name="object 71"/>
            <p:cNvSpPr/>
            <p:nvPr/>
          </p:nvSpPr>
          <p:spPr>
            <a:xfrm>
              <a:off x="4024453" y="9611445"/>
              <a:ext cx="290195" cy="426720"/>
            </a:xfrm>
            <a:custGeom>
              <a:avLst/>
              <a:gdLst/>
              <a:ahLst/>
              <a:cxnLst/>
              <a:rect l="l" t="t" r="r" b="b"/>
              <a:pathLst>
                <a:path w="290195" h="426720">
                  <a:moveTo>
                    <a:pt x="289949" y="0"/>
                  </a:moveTo>
                  <a:lnTo>
                    <a:pt x="0" y="0"/>
                  </a:lnTo>
                  <a:lnTo>
                    <a:pt x="0" y="426625"/>
                  </a:lnTo>
                  <a:lnTo>
                    <a:pt x="289949" y="426625"/>
                  </a:lnTo>
                  <a:lnTo>
                    <a:pt x="289949" y="0"/>
                  </a:lnTo>
                  <a:close/>
                </a:path>
              </a:pathLst>
            </a:custGeom>
            <a:solidFill>
              <a:srgbClr val="3A2368"/>
            </a:solidFill>
          </p:spPr>
          <p:txBody>
            <a:bodyPr wrap="square" lIns="0" tIns="0" rIns="0" bIns="0" rtlCol="0"/>
            <a:lstStyle/>
            <a:p>
              <a:endParaRPr/>
            </a:p>
          </p:txBody>
        </p:sp>
        <p:sp>
          <p:nvSpPr>
            <p:cNvPr id="72" name="object 72"/>
            <p:cNvSpPr/>
            <p:nvPr/>
          </p:nvSpPr>
          <p:spPr>
            <a:xfrm>
              <a:off x="3110701" y="8793229"/>
              <a:ext cx="290195" cy="1240790"/>
            </a:xfrm>
            <a:custGeom>
              <a:avLst/>
              <a:gdLst/>
              <a:ahLst/>
              <a:cxnLst/>
              <a:rect l="l" t="t" r="r" b="b"/>
              <a:pathLst>
                <a:path w="290195" h="1240790">
                  <a:moveTo>
                    <a:pt x="289949" y="0"/>
                  </a:moveTo>
                  <a:lnTo>
                    <a:pt x="0" y="0"/>
                  </a:lnTo>
                  <a:lnTo>
                    <a:pt x="0" y="1240695"/>
                  </a:lnTo>
                  <a:lnTo>
                    <a:pt x="289949" y="1240695"/>
                  </a:lnTo>
                  <a:lnTo>
                    <a:pt x="289949" y="0"/>
                  </a:lnTo>
                  <a:close/>
                </a:path>
              </a:pathLst>
            </a:custGeom>
            <a:solidFill>
              <a:srgbClr val="13A7D8"/>
            </a:solidFill>
          </p:spPr>
          <p:txBody>
            <a:bodyPr wrap="square" lIns="0" tIns="0" rIns="0" bIns="0" rtlCol="0"/>
            <a:lstStyle/>
            <a:p>
              <a:endParaRPr/>
            </a:p>
          </p:txBody>
        </p:sp>
        <p:sp>
          <p:nvSpPr>
            <p:cNvPr id="73" name="object 73"/>
            <p:cNvSpPr/>
            <p:nvPr/>
          </p:nvSpPr>
          <p:spPr>
            <a:xfrm>
              <a:off x="2524635" y="8996092"/>
              <a:ext cx="290195" cy="1038225"/>
            </a:xfrm>
            <a:custGeom>
              <a:avLst/>
              <a:gdLst/>
              <a:ahLst/>
              <a:cxnLst/>
              <a:rect l="l" t="t" r="r" b="b"/>
              <a:pathLst>
                <a:path w="290194" h="1038225">
                  <a:moveTo>
                    <a:pt x="289949" y="0"/>
                  </a:moveTo>
                  <a:lnTo>
                    <a:pt x="0" y="0"/>
                  </a:lnTo>
                  <a:lnTo>
                    <a:pt x="0" y="1037832"/>
                  </a:lnTo>
                  <a:lnTo>
                    <a:pt x="289949" y="1037832"/>
                  </a:lnTo>
                  <a:lnTo>
                    <a:pt x="289949" y="0"/>
                  </a:lnTo>
                  <a:close/>
                </a:path>
              </a:pathLst>
            </a:custGeom>
            <a:solidFill>
              <a:srgbClr val="4EB193"/>
            </a:solidFill>
          </p:spPr>
          <p:txBody>
            <a:bodyPr wrap="square" lIns="0" tIns="0" rIns="0" bIns="0" rtlCol="0"/>
            <a:lstStyle/>
            <a:p>
              <a:endParaRPr/>
            </a:p>
          </p:txBody>
        </p:sp>
        <p:sp>
          <p:nvSpPr>
            <p:cNvPr id="74" name="object 74"/>
            <p:cNvSpPr/>
            <p:nvPr/>
          </p:nvSpPr>
          <p:spPr>
            <a:xfrm>
              <a:off x="2817673" y="8982626"/>
              <a:ext cx="290195" cy="1051560"/>
            </a:xfrm>
            <a:custGeom>
              <a:avLst/>
              <a:gdLst/>
              <a:ahLst/>
              <a:cxnLst/>
              <a:rect l="l" t="t" r="r" b="b"/>
              <a:pathLst>
                <a:path w="290194" h="1051559">
                  <a:moveTo>
                    <a:pt x="289949" y="0"/>
                  </a:moveTo>
                  <a:lnTo>
                    <a:pt x="0" y="0"/>
                  </a:lnTo>
                  <a:lnTo>
                    <a:pt x="0" y="1051297"/>
                  </a:lnTo>
                  <a:lnTo>
                    <a:pt x="289949" y="1051297"/>
                  </a:lnTo>
                  <a:lnTo>
                    <a:pt x="289949" y="0"/>
                  </a:lnTo>
                  <a:close/>
                </a:path>
              </a:pathLst>
            </a:custGeom>
            <a:solidFill>
              <a:srgbClr val="BD0E79"/>
            </a:solidFill>
          </p:spPr>
          <p:txBody>
            <a:bodyPr wrap="square" lIns="0" tIns="0" rIns="0" bIns="0" rtlCol="0"/>
            <a:lstStyle/>
            <a:p>
              <a:endParaRPr/>
            </a:p>
          </p:txBody>
        </p:sp>
        <p:sp>
          <p:nvSpPr>
            <p:cNvPr id="75" name="object 75"/>
            <p:cNvSpPr/>
            <p:nvPr/>
          </p:nvSpPr>
          <p:spPr>
            <a:xfrm>
              <a:off x="2231596" y="8746047"/>
              <a:ext cx="290195" cy="1288415"/>
            </a:xfrm>
            <a:custGeom>
              <a:avLst/>
              <a:gdLst/>
              <a:ahLst/>
              <a:cxnLst/>
              <a:rect l="l" t="t" r="r" b="b"/>
              <a:pathLst>
                <a:path w="290194" h="1288415">
                  <a:moveTo>
                    <a:pt x="289949" y="0"/>
                  </a:moveTo>
                  <a:lnTo>
                    <a:pt x="0" y="0"/>
                  </a:lnTo>
                  <a:lnTo>
                    <a:pt x="0" y="1287877"/>
                  </a:lnTo>
                  <a:lnTo>
                    <a:pt x="289949" y="1287877"/>
                  </a:lnTo>
                  <a:lnTo>
                    <a:pt x="289949" y="0"/>
                  </a:lnTo>
                  <a:close/>
                </a:path>
              </a:pathLst>
            </a:custGeom>
            <a:solidFill>
              <a:srgbClr val="3A2368"/>
            </a:solidFill>
          </p:spPr>
          <p:txBody>
            <a:bodyPr wrap="square" lIns="0" tIns="0" rIns="0" bIns="0" rtlCol="0"/>
            <a:lstStyle/>
            <a:p>
              <a:endParaRPr/>
            </a:p>
          </p:txBody>
        </p:sp>
        <p:sp>
          <p:nvSpPr>
            <p:cNvPr id="76" name="object 76"/>
            <p:cNvSpPr/>
            <p:nvPr/>
          </p:nvSpPr>
          <p:spPr>
            <a:xfrm>
              <a:off x="6662697" y="9760037"/>
              <a:ext cx="290195" cy="271780"/>
            </a:xfrm>
            <a:custGeom>
              <a:avLst/>
              <a:gdLst/>
              <a:ahLst/>
              <a:cxnLst/>
              <a:rect l="l" t="t" r="r" b="b"/>
              <a:pathLst>
                <a:path w="290195" h="271779">
                  <a:moveTo>
                    <a:pt x="289949" y="0"/>
                  </a:moveTo>
                  <a:lnTo>
                    <a:pt x="0" y="0"/>
                  </a:lnTo>
                  <a:lnTo>
                    <a:pt x="0" y="271688"/>
                  </a:lnTo>
                  <a:lnTo>
                    <a:pt x="289949" y="271688"/>
                  </a:lnTo>
                  <a:lnTo>
                    <a:pt x="289949" y="0"/>
                  </a:lnTo>
                  <a:close/>
                </a:path>
              </a:pathLst>
            </a:custGeom>
            <a:solidFill>
              <a:srgbClr val="13A7D8"/>
            </a:solidFill>
          </p:spPr>
          <p:txBody>
            <a:bodyPr wrap="square" lIns="0" tIns="0" rIns="0" bIns="0" rtlCol="0"/>
            <a:lstStyle/>
            <a:p>
              <a:endParaRPr/>
            </a:p>
          </p:txBody>
        </p:sp>
        <p:sp>
          <p:nvSpPr>
            <p:cNvPr id="77" name="object 77"/>
            <p:cNvSpPr/>
            <p:nvPr/>
          </p:nvSpPr>
          <p:spPr>
            <a:xfrm>
              <a:off x="6076621" y="9892798"/>
              <a:ext cx="290195" cy="139065"/>
            </a:xfrm>
            <a:custGeom>
              <a:avLst/>
              <a:gdLst/>
              <a:ahLst/>
              <a:cxnLst/>
              <a:rect l="l" t="t" r="r" b="b"/>
              <a:pathLst>
                <a:path w="290195" h="139065">
                  <a:moveTo>
                    <a:pt x="289949" y="0"/>
                  </a:moveTo>
                  <a:lnTo>
                    <a:pt x="0" y="0"/>
                  </a:lnTo>
                  <a:lnTo>
                    <a:pt x="0" y="138927"/>
                  </a:lnTo>
                  <a:lnTo>
                    <a:pt x="289949" y="138927"/>
                  </a:lnTo>
                  <a:lnTo>
                    <a:pt x="289949" y="0"/>
                  </a:lnTo>
                  <a:close/>
                </a:path>
              </a:pathLst>
            </a:custGeom>
            <a:solidFill>
              <a:srgbClr val="4EB193"/>
            </a:solidFill>
          </p:spPr>
          <p:txBody>
            <a:bodyPr wrap="square" lIns="0" tIns="0" rIns="0" bIns="0" rtlCol="0"/>
            <a:lstStyle/>
            <a:p>
              <a:endParaRPr/>
            </a:p>
          </p:txBody>
        </p:sp>
        <p:sp>
          <p:nvSpPr>
            <p:cNvPr id="78" name="object 78"/>
            <p:cNvSpPr/>
            <p:nvPr/>
          </p:nvSpPr>
          <p:spPr>
            <a:xfrm>
              <a:off x="6369659" y="9816873"/>
              <a:ext cx="290195" cy="215265"/>
            </a:xfrm>
            <a:custGeom>
              <a:avLst/>
              <a:gdLst/>
              <a:ahLst/>
              <a:cxnLst/>
              <a:rect l="l" t="t" r="r" b="b"/>
              <a:pathLst>
                <a:path w="290195" h="215265">
                  <a:moveTo>
                    <a:pt x="289949" y="0"/>
                  </a:moveTo>
                  <a:lnTo>
                    <a:pt x="0" y="0"/>
                  </a:lnTo>
                  <a:lnTo>
                    <a:pt x="0" y="214852"/>
                  </a:lnTo>
                  <a:lnTo>
                    <a:pt x="289949" y="214852"/>
                  </a:lnTo>
                  <a:lnTo>
                    <a:pt x="289949" y="0"/>
                  </a:lnTo>
                  <a:close/>
                </a:path>
              </a:pathLst>
            </a:custGeom>
            <a:solidFill>
              <a:srgbClr val="BD0E79"/>
            </a:solidFill>
          </p:spPr>
          <p:txBody>
            <a:bodyPr wrap="square" lIns="0" tIns="0" rIns="0" bIns="0" rtlCol="0"/>
            <a:lstStyle/>
            <a:p>
              <a:endParaRPr/>
            </a:p>
          </p:txBody>
        </p:sp>
        <p:sp>
          <p:nvSpPr>
            <p:cNvPr id="79" name="object 79"/>
            <p:cNvSpPr/>
            <p:nvPr/>
          </p:nvSpPr>
          <p:spPr>
            <a:xfrm>
              <a:off x="5783583" y="9659622"/>
              <a:ext cx="290195" cy="372110"/>
            </a:xfrm>
            <a:custGeom>
              <a:avLst/>
              <a:gdLst/>
              <a:ahLst/>
              <a:cxnLst/>
              <a:rect l="l" t="t" r="r" b="b"/>
              <a:pathLst>
                <a:path w="290195" h="372109">
                  <a:moveTo>
                    <a:pt x="289949" y="0"/>
                  </a:moveTo>
                  <a:lnTo>
                    <a:pt x="0" y="0"/>
                  </a:lnTo>
                  <a:lnTo>
                    <a:pt x="0" y="372103"/>
                  </a:lnTo>
                  <a:lnTo>
                    <a:pt x="289949" y="372103"/>
                  </a:lnTo>
                  <a:lnTo>
                    <a:pt x="289949" y="0"/>
                  </a:lnTo>
                  <a:close/>
                </a:path>
              </a:pathLst>
            </a:custGeom>
            <a:solidFill>
              <a:srgbClr val="3A2368"/>
            </a:solidFill>
          </p:spPr>
          <p:txBody>
            <a:bodyPr wrap="square" lIns="0" tIns="0" rIns="0" bIns="0" rtlCol="0"/>
            <a:lstStyle/>
            <a:p>
              <a:endParaRPr/>
            </a:p>
          </p:txBody>
        </p:sp>
        <p:sp>
          <p:nvSpPr>
            <p:cNvPr id="80" name="object 80"/>
            <p:cNvSpPr/>
            <p:nvPr/>
          </p:nvSpPr>
          <p:spPr>
            <a:xfrm>
              <a:off x="8421827" y="9495229"/>
              <a:ext cx="290195" cy="539115"/>
            </a:xfrm>
            <a:custGeom>
              <a:avLst/>
              <a:gdLst/>
              <a:ahLst/>
              <a:cxnLst/>
              <a:rect l="l" t="t" r="r" b="b"/>
              <a:pathLst>
                <a:path w="290195" h="539115">
                  <a:moveTo>
                    <a:pt x="289949" y="0"/>
                  </a:moveTo>
                  <a:lnTo>
                    <a:pt x="0" y="0"/>
                  </a:lnTo>
                  <a:lnTo>
                    <a:pt x="0" y="538695"/>
                  </a:lnTo>
                  <a:lnTo>
                    <a:pt x="289949" y="538695"/>
                  </a:lnTo>
                  <a:lnTo>
                    <a:pt x="289949" y="0"/>
                  </a:lnTo>
                  <a:close/>
                </a:path>
              </a:pathLst>
            </a:custGeom>
            <a:solidFill>
              <a:srgbClr val="13A7D8"/>
            </a:solidFill>
          </p:spPr>
          <p:txBody>
            <a:bodyPr wrap="square" lIns="0" tIns="0" rIns="0" bIns="0" rtlCol="0"/>
            <a:lstStyle/>
            <a:p>
              <a:endParaRPr/>
            </a:p>
          </p:txBody>
        </p:sp>
        <p:sp>
          <p:nvSpPr>
            <p:cNvPr id="81" name="object 81"/>
            <p:cNvSpPr/>
            <p:nvPr/>
          </p:nvSpPr>
          <p:spPr>
            <a:xfrm>
              <a:off x="7835750" y="9175709"/>
              <a:ext cx="290195" cy="858519"/>
            </a:xfrm>
            <a:custGeom>
              <a:avLst/>
              <a:gdLst/>
              <a:ahLst/>
              <a:cxnLst/>
              <a:rect l="l" t="t" r="r" b="b"/>
              <a:pathLst>
                <a:path w="290195" h="858520">
                  <a:moveTo>
                    <a:pt x="289949" y="0"/>
                  </a:moveTo>
                  <a:lnTo>
                    <a:pt x="0" y="0"/>
                  </a:lnTo>
                  <a:lnTo>
                    <a:pt x="0" y="858214"/>
                  </a:lnTo>
                  <a:lnTo>
                    <a:pt x="289949" y="858214"/>
                  </a:lnTo>
                  <a:lnTo>
                    <a:pt x="289949" y="0"/>
                  </a:lnTo>
                  <a:close/>
                </a:path>
              </a:pathLst>
            </a:custGeom>
            <a:solidFill>
              <a:srgbClr val="4EB193"/>
            </a:solidFill>
          </p:spPr>
          <p:txBody>
            <a:bodyPr wrap="square" lIns="0" tIns="0" rIns="0" bIns="0" rtlCol="0"/>
            <a:lstStyle/>
            <a:p>
              <a:endParaRPr/>
            </a:p>
          </p:txBody>
        </p:sp>
        <p:sp>
          <p:nvSpPr>
            <p:cNvPr id="82" name="object 82"/>
            <p:cNvSpPr/>
            <p:nvPr/>
          </p:nvSpPr>
          <p:spPr>
            <a:xfrm>
              <a:off x="8128789" y="9248074"/>
              <a:ext cx="290195" cy="786130"/>
            </a:xfrm>
            <a:custGeom>
              <a:avLst/>
              <a:gdLst/>
              <a:ahLst/>
              <a:cxnLst/>
              <a:rect l="l" t="t" r="r" b="b"/>
              <a:pathLst>
                <a:path w="290195" h="786129">
                  <a:moveTo>
                    <a:pt x="289949" y="0"/>
                  </a:moveTo>
                  <a:lnTo>
                    <a:pt x="0" y="0"/>
                  </a:lnTo>
                  <a:lnTo>
                    <a:pt x="0" y="785850"/>
                  </a:lnTo>
                  <a:lnTo>
                    <a:pt x="289949" y="785850"/>
                  </a:lnTo>
                  <a:lnTo>
                    <a:pt x="289949" y="0"/>
                  </a:lnTo>
                  <a:close/>
                </a:path>
              </a:pathLst>
            </a:custGeom>
            <a:solidFill>
              <a:srgbClr val="BD0E79"/>
            </a:solidFill>
          </p:spPr>
          <p:txBody>
            <a:bodyPr wrap="square" lIns="0" tIns="0" rIns="0" bIns="0" rtlCol="0"/>
            <a:lstStyle/>
            <a:p>
              <a:endParaRPr/>
            </a:p>
          </p:txBody>
        </p:sp>
        <p:sp>
          <p:nvSpPr>
            <p:cNvPr id="83" name="object 83"/>
            <p:cNvSpPr/>
            <p:nvPr/>
          </p:nvSpPr>
          <p:spPr>
            <a:xfrm>
              <a:off x="7542712" y="9175731"/>
              <a:ext cx="290195" cy="858519"/>
            </a:xfrm>
            <a:custGeom>
              <a:avLst/>
              <a:gdLst/>
              <a:ahLst/>
              <a:cxnLst/>
              <a:rect l="l" t="t" r="r" b="b"/>
              <a:pathLst>
                <a:path w="290195" h="858520">
                  <a:moveTo>
                    <a:pt x="289949" y="0"/>
                  </a:moveTo>
                  <a:lnTo>
                    <a:pt x="0" y="0"/>
                  </a:lnTo>
                  <a:lnTo>
                    <a:pt x="0" y="858193"/>
                  </a:lnTo>
                  <a:lnTo>
                    <a:pt x="289949" y="858193"/>
                  </a:lnTo>
                  <a:lnTo>
                    <a:pt x="289949" y="0"/>
                  </a:lnTo>
                  <a:close/>
                </a:path>
              </a:pathLst>
            </a:custGeom>
            <a:solidFill>
              <a:srgbClr val="3A2368"/>
            </a:solidFill>
          </p:spPr>
          <p:txBody>
            <a:bodyPr wrap="square" lIns="0" tIns="0" rIns="0" bIns="0" rtlCol="0"/>
            <a:lstStyle/>
            <a:p>
              <a:endParaRPr/>
            </a:p>
          </p:txBody>
        </p:sp>
        <p:sp>
          <p:nvSpPr>
            <p:cNvPr id="84" name="object 84"/>
            <p:cNvSpPr/>
            <p:nvPr/>
          </p:nvSpPr>
          <p:spPr>
            <a:xfrm>
              <a:off x="10133890" y="8311202"/>
              <a:ext cx="290195" cy="1722755"/>
            </a:xfrm>
            <a:custGeom>
              <a:avLst/>
              <a:gdLst/>
              <a:ahLst/>
              <a:cxnLst/>
              <a:rect l="l" t="t" r="r" b="b"/>
              <a:pathLst>
                <a:path w="290195" h="1722754">
                  <a:moveTo>
                    <a:pt x="289949" y="0"/>
                  </a:moveTo>
                  <a:lnTo>
                    <a:pt x="0" y="0"/>
                  </a:lnTo>
                  <a:lnTo>
                    <a:pt x="0" y="1722722"/>
                  </a:lnTo>
                  <a:lnTo>
                    <a:pt x="289949" y="1722722"/>
                  </a:lnTo>
                  <a:lnTo>
                    <a:pt x="289949" y="0"/>
                  </a:lnTo>
                  <a:close/>
                </a:path>
              </a:pathLst>
            </a:custGeom>
            <a:solidFill>
              <a:srgbClr val="13A7D8"/>
            </a:solidFill>
          </p:spPr>
          <p:txBody>
            <a:bodyPr wrap="square" lIns="0" tIns="0" rIns="0" bIns="0" rtlCol="0"/>
            <a:lstStyle/>
            <a:p>
              <a:endParaRPr/>
            </a:p>
          </p:txBody>
        </p:sp>
        <p:sp>
          <p:nvSpPr>
            <p:cNvPr id="85" name="object 85"/>
            <p:cNvSpPr/>
            <p:nvPr/>
          </p:nvSpPr>
          <p:spPr>
            <a:xfrm>
              <a:off x="9547824" y="8497908"/>
              <a:ext cx="290195" cy="1536065"/>
            </a:xfrm>
            <a:custGeom>
              <a:avLst/>
              <a:gdLst/>
              <a:ahLst/>
              <a:cxnLst/>
              <a:rect l="l" t="t" r="r" b="b"/>
              <a:pathLst>
                <a:path w="290195" h="1536065">
                  <a:moveTo>
                    <a:pt x="289949" y="0"/>
                  </a:moveTo>
                  <a:lnTo>
                    <a:pt x="0" y="0"/>
                  </a:lnTo>
                  <a:lnTo>
                    <a:pt x="0" y="1536016"/>
                  </a:lnTo>
                  <a:lnTo>
                    <a:pt x="289949" y="1536016"/>
                  </a:lnTo>
                  <a:lnTo>
                    <a:pt x="289949" y="0"/>
                  </a:lnTo>
                  <a:close/>
                </a:path>
              </a:pathLst>
            </a:custGeom>
            <a:solidFill>
              <a:srgbClr val="4EB193"/>
            </a:solidFill>
          </p:spPr>
          <p:txBody>
            <a:bodyPr wrap="square" lIns="0" tIns="0" rIns="0" bIns="0" rtlCol="0"/>
            <a:lstStyle/>
            <a:p>
              <a:endParaRPr/>
            </a:p>
          </p:txBody>
        </p:sp>
        <p:sp>
          <p:nvSpPr>
            <p:cNvPr id="86" name="object 86"/>
            <p:cNvSpPr/>
            <p:nvPr/>
          </p:nvSpPr>
          <p:spPr>
            <a:xfrm>
              <a:off x="9840852" y="7958563"/>
              <a:ext cx="290195" cy="2075814"/>
            </a:xfrm>
            <a:custGeom>
              <a:avLst/>
              <a:gdLst/>
              <a:ahLst/>
              <a:cxnLst/>
              <a:rect l="l" t="t" r="r" b="b"/>
              <a:pathLst>
                <a:path w="290195" h="2075815">
                  <a:moveTo>
                    <a:pt x="289949" y="0"/>
                  </a:moveTo>
                  <a:lnTo>
                    <a:pt x="0" y="0"/>
                  </a:lnTo>
                  <a:lnTo>
                    <a:pt x="0" y="2075360"/>
                  </a:lnTo>
                  <a:lnTo>
                    <a:pt x="289949" y="2075360"/>
                  </a:lnTo>
                  <a:lnTo>
                    <a:pt x="289949" y="0"/>
                  </a:lnTo>
                  <a:close/>
                </a:path>
              </a:pathLst>
            </a:custGeom>
            <a:solidFill>
              <a:srgbClr val="BD0E79"/>
            </a:solidFill>
          </p:spPr>
          <p:txBody>
            <a:bodyPr wrap="square" lIns="0" tIns="0" rIns="0" bIns="0" rtlCol="0"/>
            <a:lstStyle/>
            <a:p>
              <a:endParaRPr/>
            </a:p>
          </p:txBody>
        </p:sp>
        <p:sp>
          <p:nvSpPr>
            <p:cNvPr id="87" name="object 87"/>
            <p:cNvSpPr/>
            <p:nvPr/>
          </p:nvSpPr>
          <p:spPr>
            <a:xfrm>
              <a:off x="9254785" y="8058759"/>
              <a:ext cx="290195" cy="1975485"/>
            </a:xfrm>
            <a:custGeom>
              <a:avLst/>
              <a:gdLst/>
              <a:ahLst/>
              <a:cxnLst/>
              <a:rect l="l" t="t" r="r" b="b"/>
              <a:pathLst>
                <a:path w="290195" h="1975484">
                  <a:moveTo>
                    <a:pt x="289949" y="0"/>
                  </a:moveTo>
                  <a:lnTo>
                    <a:pt x="0" y="0"/>
                  </a:lnTo>
                  <a:lnTo>
                    <a:pt x="0" y="1975164"/>
                  </a:lnTo>
                  <a:lnTo>
                    <a:pt x="289949" y="1975164"/>
                  </a:lnTo>
                  <a:lnTo>
                    <a:pt x="289949" y="0"/>
                  </a:lnTo>
                  <a:close/>
                </a:path>
              </a:pathLst>
            </a:custGeom>
            <a:solidFill>
              <a:srgbClr val="3A2368"/>
            </a:solidFill>
          </p:spPr>
          <p:txBody>
            <a:bodyPr wrap="square" lIns="0" tIns="0" rIns="0" bIns="0" rtlCol="0"/>
            <a:lstStyle/>
            <a:p>
              <a:endParaRPr/>
            </a:p>
          </p:txBody>
        </p:sp>
        <p:sp>
          <p:nvSpPr>
            <p:cNvPr id="88" name="object 88"/>
            <p:cNvSpPr/>
            <p:nvPr/>
          </p:nvSpPr>
          <p:spPr>
            <a:xfrm>
              <a:off x="1692964" y="10031191"/>
              <a:ext cx="9350375" cy="20955"/>
            </a:xfrm>
            <a:custGeom>
              <a:avLst/>
              <a:gdLst/>
              <a:ahLst/>
              <a:cxnLst/>
              <a:rect l="l" t="t" r="r" b="b"/>
              <a:pathLst>
                <a:path w="9350375" h="20954">
                  <a:moveTo>
                    <a:pt x="9350291" y="0"/>
                  </a:moveTo>
                  <a:lnTo>
                    <a:pt x="0" y="0"/>
                  </a:lnTo>
                  <a:lnTo>
                    <a:pt x="0" y="20941"/>
                  </a:lnTo>
                  <a:lnTo>
                    <a:pt x="9350291" y="20941"/>
                  </a:lnTo>
                  <a:lnTo>
                    <a:pt x="9350291" y="0"/>
                  </a:lnTo>
                  <a:close/>
                </a:path>
              </a:pathLst>
            </a:custGeom>
            <a:solidFill>
              <a:srgbClr val="5E5D5E"/>
            </a:solidFill>
          </p:spPr>
          <p:txBody>
            <a:bodyPr wrap="square" lIns="0" tIns="0" rIns="0" bIns="0" rtlCol="0"/>
            <a:lstStyle/>
            <a:p>
              <a:endParaRPr/>
            </a:p>
          </p:txBody>
        </p:sp>
      </p:grpSp>
      <p:grpSp>
        <p:nvGrpSpPr>
          <p:cNvPr id="89" name="object 89"/>
          <p:cNvGrpSpPr/>
          <p:nvPr/>
        </p:nvGrpSpPr>
        <p:grpSpPr>
          <a:xfrm>
            <a:off x="1229306" y="8232642"/>
            <a:ext cx="320675" cy="127635"/>
            <a:chOff x="1229306" y="8232642"/>
            <a:chExt cx="320675" cy="127635"/>
          </a:xfrm>
        </p:grpSpPr>
        <p:sp>
          <p:nvSpPr>
            <p:cNvPr id="90" name="object 90"/>
            <p:cNvSpPr/>
            <p:nvPr/>
          </p:nvSpPr>
          <p:spPr>
            <a:xfrm>
              <a:off x="1229306" y="8233171"/>
              <a:ext cx="46355" cy="123825"/>
            </a:xfrm>
            <a:custGeom>
              <a:avLst/>
              <a:gdLst/>
              <a:ahLst/>
              <a:cxnLst/>
              <a:rect l="l" t="t" r="r" b="b"/>
              <a:pathLst>
                <a:path w="46355" h="123825">
                  <a:moveTo>
                    <a:pt x="45810" y="0"/>
                  </a:moveTo>
                  <a:lnTo>
                    <a:pt x="33506" y="0"/>
                  </a:lnTo>
                  <a:lnTo>
                    <a:pt x="31307" y="9580"/>
                  </a:lnTo>
                  <a:lnTo>
                    <a:pt x="27999" y="15653"/>
                  </a:lnTo>
                  <a:lnTo>
                    <a:pt x="19098" y="20784"/>
                  </a:lnTo>
                  <a:lnTo>
                    <a:pt x="11245" y="22627"/>
                  </a:lnTo>
                  <a:lnTo>
                    <a:pt x="0" y="23716"/>
                  </a:lnTo>
                  <a:lnTo>
                    <a:pt x="0" y="35663"/>
                  </a:lnTo>
                  <a:lnTo>
                    <a:pt x="29182" y="35663"/>
                  </a:lnTo>
                  <a:lnTo>
                    <a:pt x="29182" y="123472"/>
                  </a:lnTo>
                  <a:lnTo>
                    <a:pt x="45810" y="123472"/>
                  </a:lnTo>
                  <a:lnTo>
                    <a:pt x="45810" y="0"/>
                  </a:lnTo>
                  <a:close/>
                </a:path>
              </a:pathLst>
            </a:custGeom>
            <a:solidFill>
              <a:srgbClr val="5E5D5E"/>
            </a:solidFill>
          </p:spPr>
          <p:txBody>
            <a:bodyPr wrap="square" lIns="0" tIns="0" rIns="0" bIns="0" rtlCol="0"/>
            <a:lstStyle/>
            <a:p>
              <a:endParaRPr/>
            </a:p>
          </p:txBody>
        </p:sp>
        <p:pic>
          <p:nvPicPr>
            <p:cNvPr id="91" name="object 91"/>
            <p:cNvPicPr/>
            <p:nvPr/>
          </p:nvPicPr>
          <p:blipFill>
            <a:blip r:embed="rId42" cstate="print"/>
            <a:stretch>
              <a:fillRect/>
            </a:stretch>
          </p:blipFill>
          <p:spPr>
            <a:xfrm>
              <a:off x="1316525" y="8232642"/>
              <a:ext cx="85530" cy="127378"/>
            </a:xfrm>
            <a:prstGeom prst="rect">
              <a:avLst/>
            </a:prstGeom>
          </p:spPr>
        </p:pic>
        <p:sp>
          <p:nvSpPr>
            <p:cNvPr id="92" name="object 92"/>
            <p:cNvSpPr/>
            <p:nvPr/>
          </p:nvSpPr>
          <p:spPr>
            <a:xfrm>
              <a:off x="1424731" y="8337767"/>
              <a:ext cx="18415" cy="19050"/>
            </a:xfrm>
            <a:custGeom>
              <a:avLst/>
              <a:gdLst/>
              <a:ahLst/>
              <a:cxnLst/>
              <a:rect l="l" t="t" r="r" b="b"/>
              <a:pathLst>
                <a:path w="18415" h="19050">
                  <a:moveTo>
                    <a:pt x="18104" y="0"/>
                  </a:moveTo>
                  <a:lnTo>
                    <a:pt x="0" y="0"/>
                  </a:lnTo>
                  <a:lnTo>
                    <a:pt x="0" y="18879"/>
                  </a:lnTo>
                  <a:lnTo>
                    <a:pt x="18104" y="18879"/>
                  </a:lnTo>
                  <a:lnTo>
                    <a:pt x="18104" y="0"/>
                  </a:lnTo>
                  <a:close/>
                </a:path>
              </a:pathLst>
            </a:custGeom>
            <a:solidFill>
              <a:srgbClr val="5E5D5E"/>
            </a:solidFill>
          </p:spPr>
          <p:txBody>
            <a:bodyPr wrap="square" lIns="0" tIns="0" rIns="0" bIns="0" rtlCol="0"/>
            <a:lstStyle/>
            <a:p>
              <a:endParaRPr/>
            </a:p>
          </p:txBody>
        </p:sp>
        <p:pic>
          <p:nvPicPr>
            <p:cNvPr id="93" name="object 93"/>
            <p:cNvPicPr/>
            <p:nvPr/>
          </p:nvPicPr>
          <p:blipFill>
            <a:blip r:embed="rId43" cstate="print"/>
            <a:stretch>
              <a:fillRect/>
            </a:stretch>
          </p:blipFill>
          <p:spPr>
            <a:xfrm>
              <a:off x="1464416" y="8232642"/>
              <a:ext cx="85520" cy="127378"/>
            </a:xfrm>
            <a:prstGeom prst="rect">
              <a:avLst/>
            </a:prstGeom>
          </p:spPr>
        </p:pic>
      </p:grpSp>
      <p:grpSp>
        <p:nvGrpSpPr>
          <p:cNvPr id="94" name="object 94"/>
          <p:cNvGrpSpPr/>
          <p:nvPr/>
        </p:nvGrpSpPr>
        <p:grpSpPr>
          <a:xfrm>
            <a:off x="1307556" y="8583983"/>
            <a:ext cx="233679" cy="128270"/>
            <a:chOff x="1307556" y="8583983"/>
            <a:chExt cx="233679" cy="128270"/>
          </a:xfrm>
        </p:grpSpPr>
        <p:pic>
          <p:nvPicPr>
            <p:cNvPr id="95" name="object 95"/>
            <p:cNvPicPr/>
            <p:nvPr/>
          </p:nvPicPr>
          <p:blipFill>
            <a:blip r:embed="rId44" cstate="print"/>
            <a:stretch>
              <a:fillRect/>
            </a:stretch>
          </p:blipFill>
          <p:spPr>
            <a:xfrm>
              <a:off x="1307556" y="8583983"/>
              <a:ext cx="85191" cy="127880"/>
            </a:xfrm>
            <a:prstGeom prst="rect">
              <a:avLst/>
            </a:prstGeom>
          </p:spPr>
        </p:pic>
        <p:sp>
          <p:nvSpPr>
            <p:cNvPr id="96" name="object 96"/>
            <p:cNvSpPr/>
            <p:nvPr/>
          </p:nvSpPr>
          <p:spPr>
            <a:xfrm>
              <a:off x="1415611" y="8689442"/>
              <a:ext cx="18415" cy="19050"/>
            </a:xfrm>
            <a:custGeom>
              <a:avLst/>
              <a:gdLst/>
              <a:ahLst/>
              <a:cxnLst/>
              <a:rect l="l" t="t" r="r" b="b"/>
              <a:pathLst>
                <a:path w="18415" h="19050">
                  <a:moveTo>
                    <a:pt x="18104" y="0"/>
                  </a:moveTo>
                  <a:lnTo>
                    <a:pt x="0" y="0"/>
                  </a:lnTo>
                  <a:lnTo>
                    <a:pt x="0" y="18879"/>
                  </a:lnTo>
                  <a:lnTo>
                    <a:pt x="18104" y="18879"/>
                  </a:lnTo>
                  <a:lnTo>
                    <a:pt x="18104" y="0"/>
                  </a:lnTo>
                  <a:close/>
                </a:path>
              </a:pathLst>
            </a:custGeom>
            <a:solidFill>
              <a:srgbClr val="5E5D5E"/>
            </a:solidFill>
          </p:spPr>
          <p:txBody>
            <a:bodyPr wrap="square" lIns="0" tIns="0" rIns="0" bIns="0" rtlCol="0"/>
            <a:lstStyle/>
            <a:p>
              <a:endParaRPr/>
            </a:p>
          </p:txBody>
        </p:sp>
        <p:pic>
          <p:nvPicPr>
            <p:cNvPr id="97" name="object 97"/>
            <p:cNvPicPr/>
            <p:nvPr/>
          </p:nvPicPr>
          <p:blipFill>
            <a:blip r:embed="rId43" cstate="print"/>
            <a:stretch>
              <a:fillRect/>
            </a:stretch>
          </p:blipFill>
          <p:spPr>
            <a:xfrm>
              <a:off x="1455295" y="8584322"/>
              <a:ext cx="85520" cy="127378"/>
            </a:xfrm>
            <a:prstGeom prst="rect">
              <a:avLst/>
            </a:prstGeom>
          </p:spPr>
        </p:pic>
      </p:grpSp>
      <p:grpSp>
        <p:nvGrpSpPr>
          <p:cNvPr id="98" name="object 98"/>
          <p:cNvGrpSpPr/>
          <p:nvPr/>
        </p:nvGrpSpPr>
        <p:grpSpPr>
          <a:xfrm>
            <a:off x="1308522" y="8935487"/>
            <a:ext cx="232410" cy="128270"/>
            <a:chOff x="1308522" y="8935487"/>
            <a:chExt cx="232410" cy="128270"/>
          </a:xfrm>
        </p:grpSpPr>
        <p:pic>
          <p:nvPicPr>
            <p:cNvPr id="99" name="object 99"/>
            <p:cNvPicPr/>
            <p:nvPr/>
          </p:nvPicPr>
          <p:blipFill>
            <a:blip r:embed="rId45" cstate="print"/>
            <a:stretch>
              <a:fillRect/>
            </a:stretch>
          </p:blipFill>
          <p:spPr>
            <a:xfrm>
              <a:off x="1308522" y="8935487"/>
              <a:ext cx="85003" cy="127713"/>
            </a:xfrm>
            <a:prstGeom prst="rect">
              <a:avLst/>
            </a:prstGeom>
          </p:spPr>
        </p:pic>
        <p:sp>
          <p:nvSpPr>
            <p:cNvPr id="100" name="object 100"/>
            <p:cNvSpPr/>
            <p:nvPr/>
          </p:nvSpPr>
          <p:spPr>
            <a:xfrm>
              <a:off x="1415611" y="9041127"/>
              <a:ext cx="18415" cy="19050"/>
            </a:xfrm>
            <a:custGeom>
              <a:avLst/>
              <a:gdLst/>
              <a:ahLst/>
              <a:cxnLst/>
              <a:rect l="l" t="t" r="r" b="b"/>
              <a:pathLst>
                <a:path w="18415" h="19050">
                  <a:moveTo>
                    <a:pt x="18104" y="0"/>
                  </a:moveTo>
                  <a:lnTo>
                    <a:pt x="0" y="0"/>
                  </a:lnTo>
                  <a:lnTo>
                    <a:pt x="0" y="18879"/>
                  </a:lnTo>
                  <a:lnTo>
                    <a:pt x="18104" y="18879"/>
                  </a:lnTo>
                  <a:lnTo>
                    <a:pt x="18104" y="0"/>
                  </a:lnTo>
                  <a:close/>
                </a:path>
              </a:pathLst>
            </a:custGeom>
            <a:solidFill>
              <a:srgbClr val="5E5D5E"/>
            </a:solidFill>
          </p:spPr>
          <p:txBody>
            <a:bodyPr wrap="square" lIns="0" tIns="0" rIns="0" bIns="0" rtlCol="0"/>
            <a:lstStyle/>
            <a:p>
              <a:endParaRPr/>
            </a:p>
          </p:txBody>
        </p:sp>
        <p:pic>
          <p:nvPicPr>
            <p:cNvPr id="101" name="object 101"/>
            <p:cNvPicPr/>
            <p:nvPr/>
          </p:nvPicPr>
          <p:blipFill>
            <a:blip r:embed="rId41" cstate="print"/>
            <a:stretch>
              <a:fillRect/>
            </a:stretch>
          </p:blipFill>
          <p:spPr>
            <a:xfrm>
              <a:off x="1455294" y="8936011"/>
              <a:ext cx="85520" cy="127367"/>
            </a:xfrm>
            <a:prstGeom prst="rect">
              <a:avLst/>
            </a:prstGeom>
          </p:spPr>
        </p:pic>
      </p:grpSp>
      <p:grpSp>
        <p:nvGrpSpPr>
          <p:cNvPr id="102" name="object 102"/>
          <p:cNvGrpSpPr/>
          <p:nvPr/>
        </p:nvGrpSpPr>
        <p:grpSpPr>
          <a:xfrm>
            <a:off x="1306348" y="9287333"/>
            <a:ext cx="234950" cy="128270"/>
            <a:chOff x="1306348" y="9287333"/>
            <a:chExt cx="234950" cy="128270"/>
          </a:xfrm>
        </p:grpSpPr>
        <p:pic>
          <p:nvPicPr>
            <p:cNvPr id="103" name="object 103"/>
            <p:cNvPicPr/>
            <p:nvPr/>
          </p:nvPicPr>
          <p:blipFill>
            <a:blip r:embed="rId46" cstate="print"/>
            <a:stretch>
              <a:fillRect/>
            </a:stretch>
          </p:blipFill>
          <p:spPr>
            <a:xfrm>
              <a:off x="1306348" y="9287333"/>
              <a:ext cx="88217" cy="124341"/>
            </a:xfrm>
            <a:prstGeom prst="rect">
              <a:avLst/>
            </a:prstGeom>
          </p:spPr>
        </p:pic>
        <p:sp>
          <p:nvSpPr>
            <p:cNvPr id="104" name="object 104"/>
            <p:cNvSpPr/>
            <p:nvPr/>
          </p:nvSpPr>
          <p:spPr>
            <a:xfrm>
              <a:off x="1415611" y="9392803"/>
              <a:ext cx="18415" cy="19050"/>
            </a:xfrm>
            <a:custGeom>
              <a:avLst/>
              <a:gdLst/>
              <a:ahLst/>
              <a:cxnLst/>
              <a:rect l="l" t="t" r="r" b="b"/>
              <a:pathLst>
                <a:path w="18415" h="19050">
                  <a:moveTo>
                    <a:pt x="18104" y="0"/>
                  </a:moveTo>
                  <a:lnTo>
                    <a:pt x="0" y="0"/>
                  </a:lnTo>
                  <a:lnTo>
                    <a:pt x="0" y="18879"/>
                  </a:lnTo>
                  <a:lnTo>
                    <a:pt x="18104" y="18879"/>
                  </a:lnTo>
                  <a:lnTo>
                    <a:pt x="18104" y="0"/>
                  </a:lnTo>
                  <a:close/>
                </a:path>
              </a:pathLst>
            </a:custGeom>
            <a:solidFill>
              <a:srgbClr val="5E5D5E"/>
            </a:solidFill>
          </p:spPr>
          <p:txBody>
            <a:bodyPr wrap="square" lIns="0" tIns="0" rIns="0" bIns="0" rtlCol="0"/>
            <a:lstStyle/>
            <a:p>
              <a:endParaRPr/>
            </a:p>
          </p:txBody>
        </p:sp>
        <p:pic>
          <p:nvPicPr>
            <p:cNvPr id="105" name="object 105"/>
            <p:cNvPicPr/>
            <p:nvPr/>
          </p:nvPicPr>
          <p:blipFill>
            <a:blip r:embed="rId47" cstate="print"/>
            <a:stretch>
              <a:fillRect/>
            </a:stretch>
          </p:blipFill>
          <p:spPr>
            <a:xfrm>
              <a:off x="1455295" y="9287676"/>
              <a:ext cx="85520" cy="127378"/>
            </a:xfrm>
            <a:prstGeom prst="rect">
              <a:avLst/>
            </a:prstGeom>
          </p:spPr>
        </p:pic>
      </p:grpSp>
      <p:grpSp>
        <p:nvGrpSpPr>
          <p:cNvPr id="106" name="object 106"/>
          <p:cNvGrpSpPr/>
          <p:nvPr/>
        </p:nvGrpSpPr>
        <p:grpSpPr>
          <a:xfrm>
            <a:off x="1307375" y="9638932"/>
            <a:ext cx="233679" cy="128270"/>
            <a:chOff x="1307375" y="9638932"/>
            <a:chExt cx="233679" cy="128270"/>
          </a:xfrm>
        </p:grpSpPr>
        <p:pic>
          <p:nvPicPr>
            <p:cNvPr id="107" name="object 107"/>
            <p:cNvPicPr/>
            <p:nvPr/>
          </p:nvPicPr>
          <p:blipFill>
            <a:blip r:embed="rId48" cstate="print"/>
            <a:stretch>
              <a:fillRect/>
            </a:stretch>
          </p:blipFill>
          <p:spPr>
            <a:xfrm>
              <a:off x="1307375" y="9638932"/>
              <a:ext cx="85725" cy="124425"/>
            </a:xfrm>
            <a:prstGeom prst="rect">
              <a:avLst/>
            </a:prstGeom>
          </p:spPr>
        </p:pic>
        <p:sp>
          <p:nvSpPr>
            <p:cNvPr id="108" name="object 108"/>
            <p:cNvSpPr/>
            <p:nvPr/>
          </p:nvSpPr>
          <p:spPr>
            <a:xfrm>
              <a:off x="1415611" y="9744478"/>
              <a:ext cx="18415" cy="19050"/>
            </a:xfrm>
            <a:custGeom>
              <a:avLst/>
              <a:gdLst/>
              <a:ahLst/>
              <a:cxnLst/>
              <a:rect l="l" t="t" r="r" b="b"/>
              <a:pathLst>
                <a:path w="18415" h="19050">
                  <a:moveTo>
                    <a:pt x="18104" y="0"/>
                  </a:moveTo>
                  <a:lnTo>
                    <a:pt x="0" y="0"/>
                  </a:lnTo>
                  <a:lnTo>
                    <a:pt x="0" y="18879"/>
                  </a:lnTo>
                  <a:lnTo>
                    <a:pt x="18104" y="18879"/>
                  </a:lnTo>
                  <a:lnTo>
                    <a:pt x="18104" y="0"/>
                  </a:lnTo>
                  <a:close/>
                </a:path>
              </a:pathLst>
            </a:custGeom>
            <a:solidFill>
              <a:srgbClr val="5E5D5E"/>
            </a:solidFill>
          </p:spPr>
          <p:txBody>
            <a:bodyPr wrap="square" lIns="0" tIns="0" rIns="0" bIns="0" rtlCol="0"/>
            <a:lstStyle/>
            <a:p>
              <a:endParaRPr/>
            </a:p>
          </p:txBody>
        </p:sp>
        <p:pic>
          <p:nvPicPr>
            <p:cNvPr id="109" name="object 109"/>
            <p:cNvPicPr/>
            <p:nvPr/>
          </p:nvPicPr>
          <p:blipFill>
            <a:blip r:embed="rId47" cstate="print"/>
            <a:stretch>
              <a:fillRect/>
            </a:stretch>
          </p:blipFill>
          <p:spPr>
            <a:xfrm>
              <a:off x="1455294" y="9639360"/>
              <a:ext cx="85520" cy="127378"/>
            </a:xfrm>
            <a:prstGeom prst="rect">
              <a:avLst/>
            </a:prstGeom>
          </p:spPr>
        </p:pic>
      </p:grpSp>
      <p:grpSp>
        <p:nvGrpSpPr>
          <p:cNvPr id="110" name="object 110"/>
          <p:cNvGrpSpPr/>
          <p:nvPr/>
        </p:nvGrpSpPr>
        <p:grpSpPr>
          <a:xfrm>
            <a:off x="1220185" y="7528944"/>
            <a:ext cx="320675" cy="128270"/>
            <a:chOff x="1220185" y="7528944"/>
            <a:chExt cx="320675" cy="128270"/>
          </a:xfrm>
        </p:grpSpPr>
        <p:sp>
          <p:nvSpPr>
            <p:cNvPr id="111" name="object 111"/>
            <p:cNvSpPr/>
            <p:nvPr/>
          </p:nvSpPr>
          <p:spPr>
            <a:xfrm>
              <a:off x="1220185" y="7529816"/>
              <a:ext cx="46355" cy="123825"/>
            </a:xfrm>
            <a:custGeom>
              <a:avLst/>
              <a:gdLst/>
              <a:ahLst/>
              <a:cxnLst/>
              <a:rect l="l" t="t" r="r" b="b"/>
              <a:pathLst>
                <a:path w="46355" h="123825">
                  <a:moveTo>
                    <a:pt x="45810" y="0"/>
                  </a:moveTo>
                  <a:lnTo>
                    <a:pt x="33506" y="0"/>
                  </a:lnTo>
                  <a:lnTo>
                    <a:pt x="31307" y="9580"/>
                  </a:lnTo>
                  <a:lnTo>
                    <a:pt x="27999" y="15653"/>
                  </a:lnTo>
                  <a:lnTo>
                    <a:pt x="19098" y="20784"/>
                  </a:lnTo>
                  <a:lnTo>
                    <a:pt x="11245" y="22627"/>
                  </a:lnTo>
                  <a:lnTo>
                    <a:pt x="0" y="23716"/>
                  </a:lnTo>
                  <a:lnTo>
                    <a:pt x="0" y="35663"/>
                  </a:lnTo>
                  <a:lnTo>
                    <a:pt x="29182" y="35663"/>
                  </a:lnTo>
                  <a:lnTo>
                    <a:pt x="29182" y="123472"/>
                  </a:lnTo>
                  <a:lnTo>
                    <a:pt x="45810" y="123472"/>
                  </a:lnTo>
                  <a:lnTo>
                    <a:pt x="45810" y="0"/>
                  </a:lnTo>
                  <a:close/>
                </a:path>
              </a:pathLst>
            </a:custGeom>
            <a:solidFill>
              <a:srgbClr val="5E5D5E"/>
            </a:solidFill>
          </p:spPr>
          <p:txBody>
            <a:bodyPr wrap="square" lIns="0" tIns="0" rIns="0" bIns="0" rtlCol="0"/>
            <a:lstStyle/>
            <a:p>
              <a:endParaRPr/>
            </a:p>
          </p:txBody>
        </p:sp>
        <p:pic>
          <p:nvPicPr>
            <p:cNvPr id="112" name="object 112"/>
            <p:cNvPicPr/>
            <p:nvPr/>
          </p:nvPicPr>
          <p:blipFill>
            <a:blip r:embed="rId46" cstate="print"/>
            <a:stretch>
              <a:fillRect/>
            </a:stretch>
          </p:blipFill>
          <p:spPr>
            <a:xfrm>
              <a:off x="1306348" y="7528944"/>
              <a:ext cx="88217" cy="124341"/>
            </a:xfrm>
            <a:prstGeom prst="rect">
              <a:avLst/>
            </a:prstGeom>
          </p:spPr>
        </p:pic>
        <p:sp>
          <p:nvSpPr>
            <p:cNvPr id="113" name="object 113"/>
            <p:cNvSpPr/>
            <p:nvPr/>
          </p:nvSpPr>
          <p:spPr>
            <a:xfrm>
              <a:off x="1415611" y="7634406"/>
              <a:ext cx="18415" cy="19050"/>
            </a:xfrm>
            <a:custGeom>
              <a:avLst/>
              <a:gdLst/>
              <a:ahLst/>
              <a:cxnLst/>
              <a:rect l="l" t="t" r="r" b="b"/>
              <a:pathLst>
                <a:path w="18415" h="19050">
                  <a:moveTo>
                    <a:pt x="18104" y="0"/>
                  </a:moveTo>
                  <a:lnTo>
                    <a:pt x="0" y="0"/>
                  </a:lnTo>
                  <a:lnTo>
                    <a:pt x="0" y="18879"/>
                  </a:lnTo>
                  <a:lnTo>
                    <a:pt x="18104" y="18879"/>
                  </a:lnTo>
                  <a:lnTo>
                    <a:pt x="18104" y="0"/>
                  </a:lnTo>
                  <a:close/>
                </a:path>
              </a:pathLst>
            </a:custGeom>
            <a:solidFill>
              <a:srgbClr val="5E5D5E"/>
            </a:solidFill>
          </p:spPr>
          <p:txBody>
            <a:bodyPr wrap="square" lIns="0" tIns="0" rIns="0" bIns="0" rtlCol="0"/>
            <a:lstStyle/>
            <a:p>
              <a:endParaRPr/>
            </a:p>
          </p:txBody>
        </p:sp>
        <p:pic>
          <p:nvPicPr>
            <p:cNvPr id="114" name="object 114"/>
            <p:cNvPicPr/>
            <p:nvPr/>
          </p:nvPicPr>
          <p:blipFill>
            <a:blip r:embed="rId41" cstate="print"/>
            <a:stretch>
              <a:fillRect/>
            </a:stretch>
          </p:blipFill>
          <p:spPr>
            <a:xfrm>
              <a:off x="1455294" y="7529298"/>
              <a:ext cx="85520" cy="127367"/>
            </a:xfrm>
            <a:prstGeom prst="rect">
              <a:avLst/>
            </a:prstGeom>
          </p:spPr>
        </p:pic>
      </p:grpSp>
      <p:sp>
        <p:nvSpPr>
          <p:cNvPr id="115" name="object 115"/>
          <p:cNvSpPr/>
          <p:nvPr/>
        </p:nvSpPr>
        <p:spPr>
          <a:xfrm>
            <a:off x="1692953" y="7603663"/>
            <a:ext cx="9350375" cy="5715"/>
          </a:xfrm>
          <a:custGeom>
            <a:avLst/>
            <a:gdLst/>
            <a:ahLst/>
            <a:cxnLst/>
            <a:rect l="l" t="t" r="r" b="b"/>
            <a:pathLst>
              <a:path w="9350375" h="5715">
                <a:moveTo>
                  <a:pt x="9350301" y="0"/>
                </a:moveTo>
                <a:lnTo>
                  <a:pt x="0" y="0"/>
                </a:lnTo>
                <a:lnTo>
                  <a:pt x="0" y="5235"/>
                </a:lnTo>
                <a:lnTo>
                  <a:pt x="9350301" y="5235"/>
                </a:lnTo>
                <a:lnTo>
                  <a:pt x="9350301" y="0"/>
                </a:lnTo>
                <a:close/>
              </a:path>
            </a:pathLst>
          </a:custGeom>
          <a:solidFill>
            <a:srgbClr val="B1B0B3"/>
          </a:solidFill>
        </p:spPr>
        <p:txBody>
          <a:bodyPr wrap="square" lIns="0" tIns="0" rIns="0" bIns="0" rtlCol="0"/>
          <a:lstStyle/>
          <a:p>
            <a:endParaRPr/>
          </a:p>
        </p:txBody>
      </p:sp>
      <p:grpSp>
        <p:nvGrpSpPr>
          <p:cNvPr id="116" name="object 116"/>
          <p:cNvGrpSpPr/>
          <p:nvPr/>
        </p:nvGrpSpPr>
        <p:grpSpPr>
          <a:xfrm>
            <a:off x="2652259" y="10195376"/>
            <a:ext cx="331470" cy="134620"/>
            <a:chOff x="2652259" y="10195376"/>
            <a:chExt cx="331470" cy="134620"/>
          </a:xfrm>
        </p:grpSpPr>
        <p:pic>
          <p:nvPicPr>
            <p:cNvPr id="117" name="object 117"/>
            <p:cNvPicPr/>
            <p:nvPr/>
          </p:nvPicPr>
          <p:blipFill>
            <a:blip r:embed="rId49" cstate="print"/>
            <a:stretch>
              <a:fillRect/>
            </a:stretch>
          </p:blipFill>
          <p:spPr>
            <a:xfrm>
              <a:off x="2652259" y="10195376"/>
              <a:ext cx="114551" cy="133859"/>
            </a:xfrm>
            <a:prstGeom prst="rect">
              <a:avLst/>
            </a:prstGeom>
          </p:spPr>
        </p:pic>
        <p:pic>
          <p:nvPicPr>
            <p:cNvPr id="118" name="object 118"/>
            <p:cNvPicPr/>
            <p:nvPr/>
          </p:nvPicPr>
          <p:blipFill>
            <a:blip r:embed="rId50" cstate="print"/>
            <a:stretch>
              <a:fillRect/>
            </a:stretch>
          </p:blipFill>
          <p:spPr>
            <a:xfrm>
              <a:off x="2796769" y="10198668"/>
              <a:ext cx="186341" cy="130740"/>
            </a:xfrm>
            <a:prstGeom prst="rect">
              <a:avLst/>
            </a:prstGeom>
          </p:spPr>
        </p:pic>
      </p:grpSp>
      <p:grpSp>
        <p:nvGrpSpPr>
          <p:cNvPr id="119" name="object 119"/>
          <p:cNvGrpSpPr/>
          <p:nvPr/>
        </p:nvGrpSpPr>
        <p:grpSpPr>
          <a:xfrm>
            <a:off x="4341634" y="10198668"/>
            <a:ext cx="542925" cy="130810"/>
            <a:chOff x="4341634" y="10198668"/>
            <a:chExt cx="542925" cy="130810"/>
          </a:xfrm>
        </p:grpSpPr>
        <p:pic>
          <p:nvPicPr>
            <p:cNvPr id="120" name="object 120"/>
            <p:cNvPicPr/>
            <p:nvPr/>
          </p:nvPicPr>
          <p:blipFill>
            <a:blip r:embed="rId51" cstate="print"/>
            <a:stretch>
              <a:fillRect/>
            </a:stretch>
          </p:blipFill>
          <p:spPr>
            <a:xfrm>
              <a:off x="4341634" y="10198668"/>
              <a:ext cx="100185" cy="127189"/>
            </a:xfrm>
            <a:prstGeom prst="rect">
              <a:avLst/>
            </a:prstGeom>
          </p:spPr>
        </p:pic>
        <p:pic>
          <p:nvPicPr>
            <p:cNvPr id="121" name="object 121"/>
            <p:cNvPicPr/>
            <p:nvPr/>
          </p:nvPicPr>
          <p:blipFill>
            <a:blip r:embed="rId52" cstate="print"/>
            <a:stretch>
              <a:fillRect/>
            </a:stretch>
          </p:blipFill>
          <p:spPr>
            <a:xfrm>
              <a:off x="4467290" y="10233128"/>
              <a:ext cx="73495" cy="95253"/>
            </a:xfrm>
            <a:prstGeom prst="rect">
              <a:avLst/>
            </a:prstGeom>
          </p:spPr>
        </p:pic>
        <p:pic>
          <p:nvPicPr>
            <p:cNvPr id="122" name="object 122"/>
            <p:cNvPicPr/>
            <p:nvPr/>
          </p:nvPicPr>
          <p:blipFill>
            <a:blip r:embed="rId53" cstate="print"/>
            <a:stretch>
              <a:fillRect/>
            </a:stretch>
          </p:blipFill>
          <p:spPr>
            <a:xfrm>
              <a:off x="4566676" y="10230700"/>
              <a:ext cx="317708" cy="98709"/>
            </a:xfrm>
            <a:prstGeom prst="rect">
              <a:avLst/>
            </a:prstGeom>
          </p:spPr>
        </p:pic>
      </p:grpSp>
      <p:grpSp>
        <p:nvGrpSpPr>
          <p:cNvPr id="123" name="object 123"/>
          <p:cNvGrpSpPr/>
          <p:nvPr/>
        </p:nvGrpSpPr>
        <p:grpSpPr>
          <a:xfrm>
            <a:off x="5697429" y="10195198"/>
            <a:ext cx="351790" cy="134620"/>
            <a:chOff x="5697429" y="10195198"/>
            <a:chExt cx="351790" cy="134620"/>
          </a:xfrm>
        </p:grpSpPr>
        <p:pic>
          <p:nvPicPr>
            <p:cNvPr id="124" name="object 124"/>
            <p:cNvPicPr/>
            <p:nvPr/>
          </p:nvPicPr>
          <p:blipFill>
            <a:blip r:embed="rId54" cstate="print"/>
            <a:stretch>
              <a:fillRect/>
            </a:stretch>
          </p:blipFill>
          <p:spPr>
            <a:xfrm>
              <a:off x="5697429" y="10198668"/>
              <a:ext cx="103745" cy="127189"/>
            </a:xfrm>
            <a:prstGeom prst="rect">
              <a:avLst/>
            </a:prstGeom>
          </p:spPr>
        </p:pic>
        <p:pic>
          <p:nvPicPr>
            <p:cNvPr id="125" name="object 125"/>
            <p:cNvPicPr/>
            <p:nvPr/>
          </p:nvPicPr>
          <p:blipFill>
            <a:blip r:embed="rId55" cstate="print"/>
            <a:stretch>
              <a:fillRect/>
            </a:stretch>
          </p:blipFill>
          <p:spPr>
            <a:xfrm>
              <a:off x="5826372" y="10195198"/>
              <a:ext cx="222448" cy="134037"/>
            </a:xfrm>
            <a:prstGeom prst="rect">
              <a:avLst/>
            </a:prstGeom>
          </p:spPr>
        </p:pic>
      </p:grpSp>
      <p:grpSp>
        <p:nvGrpSpPr>
          <p:cNvPr id="126" name="object 126"/>
          <p:cNvGrpSpPr/>
          <p:nvPr/>
        </p:nvGrpSpPr>
        <p:grpSpPr>
          <a:xfrm>
            <a:off x="6119127" y="10196581"/>
            <a:ext cx="331470" cy="165735"/>
            <a:chOff x="6119127" y="10196581"/>
            <a:chExt cx="331470" cy="165735"/>
          </a:xfrm>
        </p:grpSpPr>
        <p:pic>
          <p:nvPicPr>
            <p:cNvPr id="127" name="object 127"/>
            <p:cNvPicPr/>
            <p:nvPr/>
          </p:nvPicPr>
          <p:blipFill>
            <a:blip r:embed="rId56" cstate="print"/>
            <a:stretch>
              <a:fillRect/>
            </a:stretch>
          </p:blipFill>
          <p:spPr>
            <a:xfrm>
              <a:off x="6119127" y="10196581"/>
              <a:ext cx="236302" cy="165481"/>
            </a:xfrm>
            <a:prstGeom prst="rect">
              <a:avLst/>
            </a:prstGeom>
          </p:spPr>
        </p:pic>
        <p:pic>
          <p:nvPicPr>
            <p:cNvPr id="128" name="object 128"/>
            <p:cNvPicPr/>
            <p:nvPr/>
          </p:nvPicPr>
          <p:blipFill>
            <a:blip r:embed="rId57" cstate="print"/>
            <a:stretch>
              <a:fillRect/>
            </a:stretch>
          </p:blipFill>
          <p:spPr>
            <a:xfrm>
              <a:off x="6374560" y="10231054"/>
              <a:ext cx="75589" cy="94803"/>
            </a:xfrm>
            <a:prstGeom prst="rect">
              <a:avLst/>
            </a:prstGeom>
          </p:spPr>
        </p:pic>
      </p:grpSp>
      <p:grpSp>
        <p:nvGrpSpPr>
          <p:cNvPr id="129" name="object 129"/>
          <p:cNvGrpSpPr/>
          <p:nvPr/>
        </p:nvGrpSpPr>
        <p:grpSpPr>
          <a:xfrm>
            <a:off x="6503925" y="10195459"/>
            <a:ext cx="536575" cy="167005"/>
            <a:chOff x="6503925" y="10195459"/>
            <a:chExt cx="536575" cy="167005"/>
          </a:xfrm>
        </p:grpSpPr>
        <p:pic>
          <p:nvPicPr>
            <p:cNvPr id="130" name="object 130"/>
            <p:cNvPicPr/>
            <p:nvPr/>
          </p:nvPicPr>
          <p:blipFill>
            <a:blip r:embed="rId58" cstate="print"/>
            <a:stretch>
              <a:fillRect/>
            </a:stretch>
          </p:blipFill>
          <p:spPr>
            <a:xfrm>
              <a:off x="6503925" y="10198668"/>
              <a:ext cx="235091" cy="127189"/>
            </a:xfrm>
            <a:prstGeom prst="rect">
              <a:avLst/>
            </a:prstGeom>
          </p:spPr>
        </p:pic>
        <p:pic>
          <p:nvPicPr>
            <p:cNvPr id="131" name="object 131"/>
            <p:cNvPicPr/>
            <p:nvPr/>
          </p:nvPicPr>
          <p:blipFill>
            <a:blip r:embed="rId59" cstate="print"/>
            <a:stretch>
              <a:fillRect/>
            </a:stretch>
          </p:blipFill>
          <p:spPr>
            <a:xfrm>
              <a:off x="6763251" y="10195459"/>
              <a:ext cx="277091" cy="166601"/>
            </a:xfrm>
            <a:prstGeom prst="rect">
              <a:avLst/>
            </a:prstGeom>
          </p:spPr>
        </p:pic>
      </p:grpSp>
      <p:grpSp>
        <p:nvGrpSpPr>
          <p:cNvPr id="132" name="object 132"/>
          <p:cNvGrpSpPr/>
          <p:nvPr/>
        </p:nvGrpSpPr>
        <p:grpSpPr>
          <a:xfrm>
            <a:off x="7883494" y="10195459"/>
            <a:ext cx="479425" cy="134620"/>
            <a:chOff x="7883494" y="10195459"/>
            <a:chExt cx="479425" cy="134620"/>
          </a:xfrm>
        </p:grpSpPr>
        <p:pic>
          <p:nvPicPr>
            <p:cNvPr id="133" name="object 133"/>
            <p:cNvPicPr/>
            <p:nvPr/>
          </p:nvPicPr>
          <p:blipFill>
            <a:blip r:embed="rId60" cstate="print"/>
            <a:stretch>
              <a:fillRect/>
            </a:stretch>
          </p:blipFill>
          <p:spPr>
            <a:xfrm>
              <a:off x="7883494" y="10198668"/>
              <a:ext cx="235091" cy="127189"/>
            </a:xfrm>
            <a:prstGeom prst="rect">
              <a:avLst/>
            </a:prstGeom>
          </p:spPr>
        </p:pic>
        <p:pic>
          <p:nvPicPr>
            <p:cNvPr id="134" name="object 134"/>
            <p:cNvPicPr/>
            <p:nvPr/>
          </p:nvPicPr>
          <p:blipFill>
            <a:blip r:embed="rId61" cstate="print"/>
            <a:stretch>
              <a:fillRect/>
            </a:stretch>
          </p:blipFill>
          <p:spPr>
            <a:xfrm>
              <a:off x="8142831" y="10195459"/>
              <a:ext cx="219924" cy="134121"/>
            </a:xfrm>
            <a:prstGeom prst="rect">
              <a:avLst/>
            </a:prstGeom>
          </p:spPr>
        </p:pic>
      </p:grpSp>
      <p:pic>
        <p:nvPicPr>
          <p:cNvPr id="135" name="object 135"/>
          <p:cNvPicPr/>
          <p:nvPr/>
        </p:nvPicPr>
        <p:blipFill>
          <a:blip r:embed="rId62" cstate="print"/>
          <a:stretch>
            <a:fillRect/>
          </a:stretch>
        </p:blipFill>
        <p:spPr>
          <a:xfrm>
            <a:off x="9659597" y="10195198"/>
            <a:ext cx="353291" cy="134037"/>
          </a:xfrm>
          <a:prstGeom prst="rect">
            <a:avLst/>
          </a:prstGeom>
        </p:spPr>
      </p:pic>
      <p:pic>
        <p:nvPicPr>
          <p:cNvPr id="136" name="object 136"/>
          <p:cNvPicPr/>
          <p:nvPr/>
        </p:nvPicPr>
        <p:blipFill>
          <a:blip r:embed="rId63" cstate="print"/>
          <a:stretch>
            <a:fillRect/>
          </a:stretch>
        </p:blipFill>
        <p:spPr>
          <a:xfrm>
            <a:off x="11473739" y="7433137"/>
            <a:ext cx="248432" cy="248432"/>
          </a:xfrm>
          <a:prstGeom prst="rect">
            <a:avLst/>
          </a:prstGeom>
        </p:spPr>
      </p:pic>
      <p:pic>
        <p:nvPicPr>
          <p:cNvPr id="137" name="object 137"/>
          <p:cNvPicPr/>
          <p:nvPr/>
        </p:nvPicPr>
        <p:blipFill>
          <a:blip r:embed="rId64" cstate="print"/>
          <a:stretch>
            <a:fillRect/>
          </a:stretch>
        </p:blipFill>
        <p:spPr>
          <a:xfrm>
            <a:off x="11860352" y="7498922"/>
            <a:ext cx="1458232" cy="126718"/>
          </a:xfrm>
          <a:prstGeom prst="rect">
            <a:avLst/>
          </a:prstGeom>
        </p:spPr>
      </p:pic>
      <p:grpSp>
        <p:nvGrpSpPr>
          <p:cNvPr id="138" name="object 138"/>
          <p:cNvGrpSpPr/>
          <p:nvPr/>
        </p:nvGrpSpPr>
        <p:grpSpPr>
          <a:xfrm>
            <a:off x="1307404" y="9991045"/>
            <a:ext cx="233679" cy="127635"/>
            <a:chOff x="1307404" y="9991045"/>
            <a:chExt cx="233679" cy="127635"/>
          </a:xfrm>
        </p:grpSpPr>
        <p:pic>
          <p:nvPicPr>
            <p:cNvPr id="139" name="object 139"/>
            <p:cNvPicPr/>
            <p:nvPr/>
          </p:nvPicPr>
          <p:blipFill>
            <a:blip r:embed="rId65" cstate="print"/>
            <a:stretch>
              <a:fillRect/>
            </a:stretch>
          </p:blipFill>
          <p:spPr>
            <a:xfrm>
              <a:off x="1307404" y="9991045"/>
              <a:ext cx="85531" cy="127367"/>
            </a:xfrm>
            <a:prstGeom prst="rect">
              <a:avLst/>
            </a:prstGeom>
          </p:spPr>
        </p:pic>
        <p:sp>
          <p:nvSpPr>
            <p:cNvPr id="140" name="object 140"/>
            <p:cNvSpPr/>
            <p:nvPr/>
          </p:nvSpPr>
          <p:spPr>
            <a:xfrm>
              <a:off x="1415611" y="10096153"/>
              <a:ext cx="18415" cy="19050"/>
            </a:xfrm>
            <a:custGeom>
              <a:avLst/>
              <a:gdLst/>
              <a:ahLst/>
              <a:cxnLst/>
              <a:rect l="l" t="t" r="r" b="b"/>
              <a:pathLst>
                <a:path w="18415" h="19050">
                  <a:moveTo>
                    <a:pt x="18104" y="0"/>
                  </a:moveTo>
                  <a:lnTo>
                    <a:pt x="0" y="0"/>
                  </a:lnTo>
                  <a:lnTo>
                    <a:pt x="0" y="18879"/>
                  </a:lnTo>
                  <a:lnTo>
                    <a:pt x="18104" y="18879"/>
                  </a:lnTo>
                  <a:lnTo>
                    <a:pt x="18104" y="0"/>
                  </a:lnTo>
                  <a:close/>
                </a:path>
              </a:pathLst>
            </a:custGeom>
            <a:solidFill>
              <a:srgbClr val="5E5D5E"/>
            </a:solidFill>
          </p:spPr>
          <p:txBody>
            <a:bodyPr wrap="square" lIns="0" tIns="0" rIns="0" bIns="0" rtlCol="0"/>
            <a:lstStyle/>
            <a:p>
              <a:endParaRPr/>
            </a:p>
          </p:txBody>
        </p:sp>
        <p:pic>
          <p:nvPicPr>
            <p:cNvPr id="141" name="object 141"/>
            <p:cNvPicPr/>
            <p:nvPr/>
          </p:nvPicPr>
          <p:blipFill>
            <a:blip r:embed="rId41" cstate="print"/>
            <a:stretch>
              <a:fillRect/>
            </a:stretch>
          </p:blipFill>
          <p:spPr>
            <a:xfrm>
              <a:off x="1455294" y="9991045"/>
              <a:ext cx="85520" cy="127367"/>
            </a:xfrm>
            <a:prstGeom prst="rect">
              <a:avLst/>
            </a:prstGeom>
          </p:spPr>
        </p:pic>
      </p:grpSp>
      <p:sp>
        <p:nvSpPr>
          <p:cNvPr id="142" name="object 142"/>
          <p:cNvSpPr txBox="1">
            <a:spLocks noGrp="1"/>
          </p:cNvSpPr>
          <p:nvPr>
            <p:ph type="ftr" sz="quarter" idx="5"/>
          </p:nvPr>
        </p:nvSpPr>
        <p:spPr>
          <a:prstGeom prst="rect">
            <a:avLst/>
          </a:prstGeom>
        </p:spPr>
        <p:txBody>
          <a:bodyPr vert="horz" wrap="square" lIns="0" tIns="0" rIns="0" bIns="0" rtlCol="0">
            <a:spAutoFit/>
          </a:bodyPr>
          <a:lstStyle/>
          <a:p>
            <a:pPr marL="12700">
              <a:lnSpc>
                <a:spcPts val="1535"/>
              </a:lnSpc>
            </a:pPr>
            <a:r>
              <a:rPr dirty="0"/>
              <a:t>Primary</a:t>
            </a:r>
            <a:r>
              <a:rPr spc="30" dirty="0"/>
              <a:t> </a:t>
            </a:r>
            <a:r>
              <a:rPr dirty="0"/>
              <a:t>Care</a:t>
            </a:r>
            <a:r>
              <a:rPr spc="35" dirty="0"/>
              <a:t> </a:t>
            </a:r>
            <a:r>
              <a:rPr dirty="0"/>
              <a:t>People</a:t>
            </a:r>
            <a:r>
              <a:rPr spc="35" dirty="0"/>
              <a:t> </a:t>
            </a:r>
            <a:r>
              <a:rPr spc="-20" dirty="0"/>
              <a:t>Plan</a:t>
            </a:r>
          </a:p>
        </p:txBody>
      </p:sp>
      <p:sp>
        <p:nvSpPr>
          <p:cNvPr id="143" name="object 143"/>
          <p:cNvSpPr txBox="1">
            <a:spLocks noGrp="1"/>
          </p:cNvSpPr>
          <p:nvPr>
            <p:ph type="sldNum" sz="quarter" idx="7"/>
          </p:nvPr>
        </p:nvSpPr>
        <p:spPr>
          <a:prstGeom prst="rect">
            <a:avLst/>
          </a:prstGeom>
        </p:spPr>
        <p:txBody>
          <a:bodyPr vert="horz" wrap="square" lIns="0" tIns="0" rIns="0" bIns="0" rtlCol="0">
            <a:spAutoFit/>
          </a:bodyPr>
          <a:lstStyle/>
          <a:p>
            <a:pPr marL="38100">
              <a:lnSpc>
                <a:spcPts val="1535"/>
              </a:lnSpc>
            </a:pPr>
            <a:fld id="{81D60167-4931-47E6-BA6A-407CBD079E47}" type="slidenum">
              <a:rPr spc="-25" dirty="0"/>
              <a:t>56</a:t>
            </a:fld>
            <a:endParaRPr spc="-25"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034388" y="2300046"/>
            <a:ext cx="17666970" cy="1231900"/>
          </a:xfrm>
          <a:prstGeom prst="rect">
            <a:avLst/>
          </a:prstGeom>
        </p:spPr>
        <p:txBody>
          <a:bodyPr vert="horz" wrap="square" lIns="0" tIns="11430" rIns="0" bIns="0" rtlCol="0">
            <a:spAutoFit/>
          </a:bodyPr>
          <a:lstStyle/>
          <a:p>
            <a:pPr marL="12700" marR="5080">
              <a:lnSpc>
                <a:spcPct val="101499"/>
              </a:lnSpc>
              <a:spcBef>
                <a:spcPts val="90"/>
              </a:spcBef>
            </a:pPr>
            <a:r>
              <a:rPr sz="2600" dirty="0">
                <a:solidFill>
                  <a:srgbClr val="575756"/>
                </a:solidFill>
                <a:latin typeface="Helvetica"/>
                <a:cs typeface="Helvetica"/>
              </a:rPr>
              <a:t>The</a:t>
            </a:r>
            <a:r>
              <a:rPr sz="2600" spc="55" dirty="0">
                <a:solidFill>
                  <a:srgbClr val="575756"/>
                </a:solidFill>
                <a:latin typeface="Helvetica"/>
                <a:cs typeface="Helvetica"/>
              </a:rPr>
              <a:t> </a:t>
            </a:r>
            <a:r>
              <a:rPr sz="2600" dirty="0">
                <a:solidFill>
                  <a:srgbClr val="575756"/>
                </a:solidFill>
                <a:latin typeface="Helvetica"/>
                <a:cs typeface="Helvetica"/>
              </a:rPr>
              <a:t>composition</a:t>
            </a:r>
            <a:r>
              <a:rPr sz="2600" spc="60" dirty="0">
                <a:solidFill>
                  <a:srgbClr val="575756"/>
                </a:solidFill>
                <a:latin typeface="Helvetica"/>
                <a:cs typeface="Helvetica"/>
              </a:rPr>
              <a:t> </a:t>
            </a:r>
            <a:r>
              <a:rPr sz="2600" dirty="0">
                <a:solidFill>
                  <a:srgbClr val="575756"/>
                </a:solidFill>
                <a:latin typeface="Helvetica"/>
                <a:cs typeface="Helvetica"/>
              </a:rPr>
              <a:t>of</a:t>
            </a:r>
            <a:r>
              <a:rPr sz="2600" spc="55" dirty="0">
                <a:solidFill>
                  <a:srgbClr val="575756"/>
                </a:solidFill>
                <a:latin typeface="Helvetica"/>
                <a:cs typeface="Helvetica"/>
              </a:rPr>
              <a:t> </a:t>
            </a:r>
            <a:r>
              <a:rPr sz="2600" dirty="0">
                <a:solidFill>
                  <a:srgbClr val="575756"/>
                </a:solidFill>
                <a:latin typeface="Helvetica"/>
                <a:cs typeface="Helvetica"/>
              </a:rPr>
              <a:t>the</a:t>
            </a:r>
            <a:r>
              <a:rPr sz="2600" spc="60" dirty="0">
                <a:solidFill>
                  <a:srgbClr val="575756"/>
                </a:solidFill>
                <a:latin typeface="Helvetica"/>
                <a:cs typeface="Helvetica"/>
              </a:rPr>
              <a:t> </a:t>
            </a:r>
            <a:r>
              <a:rPr sz="2600" dirty="0">
                <a:solidFill>
                  <a:srgbClr val="575756"/>
                </a:solidFill>
                <a:latin typeface="Helvetica"/>
                <a:cs typeface="Helvetica"/>
              </a:rPr>
              <a:t>general</a:t>
            </a:r>
            <a:r>
              <a:rPr sz="2600" spc="60" dirty="0">
                <a:solidFill>
                  <a:srgbClr val="575756"/>
                </a:solidFill>
                <a:latin typeface="Helvetica"/>
                <a:cs typeface="Helvetica"/>
              </a:rPr>
              <a:t> </a:t>
            </a:r>
            <a:r>
              <a:rPr sz="2600" dirty="0">
                <a:solidFill>
                  <a:srgbClr val="575756"/>
                </a:solidFill>
                <a:latin typeface="Helvetica"/>
                <a:cs typeface="Helvetica"/>
              </a:rPr>
              <a:t>practice</a:t>
            </a:r>
            <a:r>
              <a:rPr sz="2600" spc="55" dirty="0">
                <a:solidFill>
                  <a:srgbClr val="575756"/>
                </a:solidFill>
                <a:latin typeface="Helvetica"/>
                <a:cs typeface="Helvetica"/>
              </a:rPr>
              <a:t> </a:t>
            </a:r>
            <a:r>
              <a:rPr sz="2600" dirty="0">
                <a:solidFill>
                  <a:srgbClr val="575756"/>
                </a:solidFill>
                <a:latin typeface="Helvetica"/>
                <a:cs typeface="Helvetica"/>
              </a:rPr>
              <a:t>workforce</a:t>
            </a:r>
            <a:r>
              <a:rPr sz="2600" spc="60" dirty="0">
                <a:solidFill>
                  <a:srgbClr val="575756"/>
                </a:solidFill>
                <a:latin typeface="Helvetica"/>
                <a:cs typeface="Helvetica"/>
              </a:rPr>
              <a:t> </a:t>
            </a:r>
            <a:r>
              <a:rPr sz="2600" dirty="0">
                <a:solidFill>
                  <a:srgbClr val="575756"/>
                </a:solidFill>
                <a:latin typeface="Helvetica"/>
                <a:cs typeface="Helvetica"/>
              </a:rPr>
              <a:t>in</a:t>
            </a:r>
            <a:r>
              <a:rPr sz="2600" spc="60" dirty="0">
                <a:solidFill>
                  <a:srgbClr val="575756"/>
                </a:solidFill>
                <a:latin typeface="Helvetica"/>
                <a:cs typeface="Helvetica"/>
              </a:rPr>
              <a:t> </a:t>
            </a:r>
            <a:r>
              <a:rPr sz="2600" dirty="0">
                <a:solidFill>
                  <a:srgbClr val="575756"/>
                </a:solidFill>
                <a:latin typeface="Helvetica"/>
                <a:cs typeface="Helvetica"/>
              </a:rPr>
              <a:t>Coventry</a:t>
            </a:r>
            <a:r>
              <a:rPr sz="2600" spc="55" dirty="0">
                <a:solidFill>
                  <a:srgbClr val="575756"/>
                </a:solidFill>
                <a:latin typeface="Helvetica"/>
                <a:cs typeface="Helvetica"/>
              </a:rPr>
              <a:t> </a:t>
            </a:r>
            <a:r>
              <a:rPr sz="2600" dirty="0">
                <a:solidFill>
                  <a:srgbClr val="575756"/>
                </a:solidFill>
                <a:latin typeface="Helvetica"/>
                <a:cs typeface="Helvetica"/>
              </a:rPr>
              <a:t>and</a:t>
            </a:r>
            <a:r>
              <a:rPr sz="2600" spc="60" dirty="0">
                <a:solidFill>
                  <a:srgbClr val="575756"/>
                </a:solidFill>
                <a:latin typeface="Helvetica"/>
                <a:cs typeface="Helvetica"/>
              </a:rPr>
              <a:t> </a:t>
            </a:r>
            <a:r>
              <a:rPr sz="2600" dirty="0">
                <a:solidFill>
                  <a:srgbClr val="575756"/>
                </a:solidFill>
                <a:latin typeface="Helvetica"/>
                <a:cs typeface="Helvetica"/>
              </a:rPr>
              <a:t>Warwickshire</a:t>
            </a:r>
            <a:r>
              <a:rPr sz="2600" spc="60" dirty="0">
                <a:solidFill>
                  <a:srgbClr val="575756"/>
                </a:solidFill>
                <a:latin typeface="Helvetica"/>
                <a:cs typeface="Helvetica"/>
              </a:rPr>
              <a:t> </a:t>
            </a:r>
            <a:r>
              <a:rPr sz="2600" dirty="0">
                <a:solidFill>
                  <a:srgbClr val="575756"/>
                </a:solidFill>
                <a:latin typeface="Helvetica"/>
                <a:cs typeface="Helvetica"/>
              </a:rPr>
              <a:t>varies</a:t>
            </a:r>
            <a:r>
              <a:rPr sz="2600" spc="55" dirty="0">
                <a:solidFill>
                  <a:srgbClr val="575756"/>
                </a:solidFill>
                <a:latin typeface="Helvetica"/>
                <a:cs typeface="Helvetica"/>
              </a:rPr>
              <a:t> </a:t>
            </a:r>
            <a:r>
              <a:rPr sz="2600" dirty="0">
                <a:solidFill>
                  <a:srgbClr val="575756"/>
                </a:solidFill>
                <a:latin typeface="Helvetica"/>
                <a:cs typeface="Helvetica"/>
              </a:rPr>
              <a:t>from</a:t>
            </a:r>
            <a:r>
              <a:rPr sz="2600" spc="60" dirty="0">
                <a:solidFill>
                  <a:srgbClr val="575756"/>
                </a:solidFill>
                <a:latin typeface="Helvetica"/>
                <a:cs typeface="Helvetica"/>
              </a:rPr>
              <a:t> </a:t>
            </a:r>
            <a:r>
              <a:rPr sz="2600" dirty="0">
                <a:solidFill>
                  <a:srgbClr val="575756"/>
                </a:solidFill>
                <a:latin typeface="Helvetica"/>
                <a:cs typeface="Helvetica"/>
              </a:rPr>
              <a:t>the</a:t>
            </a:r>
            <a:r>
              <a:rPr sz="2600" spc="60" dirty="0">
                <a:solidFill>
                  <a:srgbClr val="575756"/>
                </a:solidFill>
                <a:latin typeface="Helvetica"/>
                <a:cs typeface="Helvetica"/>
              </a:rPr>
              <a:t> </a:t>
            </a:r>
            <a:r>
              <a:rPr sz="2600" dirty="0">
                <a:solidFill>
                  <a:srgbClr val="575756"/>
                </a:solidFill>
                <a:latin typeface="Helvetica"/>
                <a:cs typeface="Helvetica"/>
              </a:rPr>
              <a:t>England</a:t>
            </a:r>
            <a:r>
              <a:rPr sz="2600" spc="55" dirty="0">
                <a:solidFill>
                  <a:srgbClr val="575756"/>
                </a:solidFill>
                <a:latin typeface="Helvetica"/>
                <a:cs typeface="Helvetica"/>
              </a:rPr>
              <a:t> </a:t>
            </a:r>
            <a:r>
              <a:rPr sz="2600" dirty="0">
                <a:solidFill>
                  <a:srgbClr val="575756"/>
                </a:solidFill>
                <a:latin typeface="Helvetica"/>
                <a:cs typeface="Helvetica"/>
              </a:rPr>
              <a:t>and</a:t>
            </a:r>
            <a:r>
              <a:rPr sz="2600" spc="60" dirty="0">
                <a:solidFill>
                  <a:srgbClr val="575756"/>
                </a:solidFill>
                <a:latin typeface="Helvetica"/>
                <a:cs typeface="Helvetica"/>
              </a:rPr>
              <a:t> </a:t>
            </a:r>
            <a:r>
              <a:rPr sz="2600" spc="-10" dirty="0">
                <a:solidFill>
                  <a:srgbClr val="575756"/>
                </a:solidFill>
                <a:latin typeface="Helvetica"/>
                <a:cs typeface="Helvetica"/>
              </a:rPr>
              <a:t>Midlands </a:t>
            </a:r>
            <a:r>
              <a:rPr sz="2600" dirty="0">
                <a:solidFill>
                  <a:srgbClr val="575756"/>
                </a:solidFill>
                <a:latin typeface="Helvetica"/>
                <a:cs typeface="Helvetica"/>
              </a:rPr>
              <a:t>average</a:t>
            </a:r>
            <a:r>
              <a:rPr sz="2600" spc="55" dirty="0">
                <a:solidFill>
                  <a:srgbClr val="575756"/>
                </a:solidFill>
                <a:latin typeface="Helvetica"/>
                <a:cs typeface="Helvetica"/>
              </a:rPr>
              <a:t> </a:t>
            </a:r>
            <a:r>
              <a:rPr sz="2600" dirty="0">
                <a:solidFill>
                  <a:srgbClr val="575756"/>
                </a:solidFill>
                <a:latin typeface="Helvetica"/>
                <a:cs typeface="Helvetica"/>
              </a:rPr>
              <a:t>–the</a:t>
            </a:r>
            <a:r>
              <a:rPr sz="2600" spc="55" dirty="0">
                <a:solidFill>
                  <a:srgbClr val="575756"/>
                </a:solidFill>
                <a:latin typeface="Helvetica"/>
                <a:cs typeface="Helvetica"/>
              </a:rPr>
              <a:t> </a:t>
            </a:r>
            <a:r>
              <a:rPr sz="2600" dirty="0">
                <a:solidFill>
                  <a:srgbClr val="575756"/>
                </a:solidFill>
                <a:latin typeface="Helvetica"/>
                <a:cs typeface="Helvetica"/>
              </a:rPr>
              <a:t>impact</a:t>
            </a:r>
            <a:r>
              <a:rPr sz="2600" spc="55" dirty="0">
                <a:solidFill>
                  <a:srgbClr val="575756"/>
                </a:solidFill>
                <a:latin typeface="Helvetica"/>
                <a:cs typeface="Helvetica"/>
              </a:rPr>
              <a:t> </a:t>
            </a:r>
            <a:r>
              <a:rPr sz="2600" dirty="0">
                <a:solidFill>
                  <a:srgbClr val="575756"/>
                </a:solidFill>
                <a:latin typeface="Helvetica"/>
                <a:cs typeface="Helvetica"/>
              </a:rPr>
              <a:t>of</a:t>
            </a:r>
            <a:r>
              <a:rPr sz="2600" spc="55" dirty="0">
                <a:solidFill>
                  <a:srgbClr val="575756"/>
                </a:solidFill>
                <a:latin typeface="Helvetica"/>
                <a:cs typeface="Helvetica"/>
              </a:rPr>
              <a:t> </a:t>
            </a:r>
            <a:r>
              <a:rPr sz="2600" dirty="0">
                <a:solidFill>
                  <a:srgbClr val="575756"/>
                </a:solidFill>
                <a:latin typeface="Helvetica"/>
                <a:cs typeface="Helvetica"/>
              </a:rPr>
              <a:t>the</a:t>
            </a:r>
            <a:r>
              <a:rPr sz="2600" spc="55" dirty="0">
                <a:solidFill>
                  <a:srgbClr val="575756"/>
                </a:solidFill>
                <a:latin typeface="Helvetica"/>
                <a:cs typeface="Helvetica"/>
              </a:rPr>
              <a:t> </a:t>
            </a:r>
            <a:r>
              <a:rPr sz="2600" dirty="0">
                <a:solidFill>
                  <a:srgbClr val="575756"/>
                </a:solidFill>
                <a:latin typeface="Helvetica"/>
                <a:cs typeface="Helvetica"/>
              </a:rPr>
              <a:t>higher</a:t>
            </a:r>
            <a:r>
              <a:rPr sz="2600" spc="55" dirty="0">
                <a:solidFill>
                  <a:srgbClr val="575756"/>
                </a:solidFill>
                <a:latin typeface="Helvetica"/>
                <a:cs typeface="Helvetica"/>
              </a:rPr>
              <a:t> </a:t>
            </a:r>
            <a:r>
              <a:rPr sz="2600" dirty="0">
                <a:solidFill>
                  <a:srgbClr val="575756"/>
                </a:solidFill>
                <a:latin typeface="Helvetica"/>
                <a:cs typeface="Helvetica"/>
              </a:rPr>
              <a:t>number</a:t>
            </a:r>
            <a:r>
              <a:rPr sz="2600" spc="55" dirty="0">
                <a:solidFill>
                  <a:srgbClr val="575756"/>
                </a:solidFill>
                <a:latin typeface="Helvetica"/>
                <a:cs typeface="Helvetica"/>
              </a:rPr>
              <a:t> </a:t>
            </a:r>
            <a:r>
              <a:rPr sz="2600" dirty="0">
                <a:solidFill>
                  <a:srgbClr val="575756"/>
                </a:solidFill>
                <a:latin typeface="Helvetica"/>
                <a:cs typeface="Helvetica"/>
              </a:rPr>
              <a:t>of</a:t>
            </a:r>
            <a:r>
              <a:rPr sz="2600" spc="55" dirty="0">
                <a:solidFill>
                  <a:srgbClr val="575756"/>
                </a:solidFill>
                <a:latin typeface="Helvetica"/>
                <a:cs typeface="Helvetica"/>
              </a:rPr>
              <a:t> </a:t>
            </a:r>
            <a:r>
              <a:rPr sz="2600" dirty="0">
                <a:solidFill>
                  <a:srgbClr val="575756"/>
                </a:solidFill>
                <a:latin typeface="Helvetica"/>
                <a:cs typeface="Helvetica"/>
              </a:rPr>
              <a:t>GPs</a:t>
            </a:r>
            <a:r>
              <a:rPr sz="2600" spc="55" dirty="0">
                <a:solidFill>
                  <a:srgbClr val="575756"/>
                </a:solidFill>
                <a:latin typeface="Helvetica"/>
                <a:cs typeface="Helvetica"/>
              </a:rPr>
              <a:t> </a:t>
            </a:r>
            <a:r>
              <a:rPr sz="2600" dirty="0">
                <a:solidFill>
                  <a:srgbClr val="575756"/>
                </a:solidFill>
                <a:latin typeface="Helvetica"/>
                <a:cs typeface="Helvetica"/>
              </a:rPr>
              <a:t>–</a:t>
            </a:r>
            <a:r>
              <a:rPr sz="2600" spc="55" dirty="0">
                <a:solidFill>
                  <a:srgbClr val="575756"/>
                </a:solidFill>
                <a:latin typeface="Helvetica"/>
                <a:cs typeface="Helvetica"/>
              </a:rPr>
              <a:t> </a:t>
            </a:r>
            <a:r>
              <a:rPr sz="2600" dirty="0">
                <a:solidFill>
                  <a:srgbClr val="575756"/>
                </a:solidFill>
                <a:latin typeface="Helvetica"/>
                <a:cs typeface="Helvetica"/>
              </a:rPr>
              <a:t>both</a:t>
            </a:r>
            <a:r>
              <a:rPr sz="2600" spc="55" dirty="0">
                <a:solidFill>
                  <a:srgbClr val="575756"/>
                </a:solidFill>
                <a:latin typeface="Helvetica"/>
                <a:cs typeface="Helvetica"/>
              </a:rPr>
              <a:t> </a:t>
            </a:r>
            <a:r>
              <a:rPr sz="2600" dirty="0">
                <a:solidFill>
                  <a:srgbClr val="575756"/>
                </a:solidFill>
                <a:latin typeface="Helvetica"/>
                <a:cs typeface="Helvetica"/>
              </a:rPr>
              <a:t>qualified</a:t>
            </a:r>
            <a:r>
              <a:rPr sz="2600" spc="55" dirty="0">
                <a:solidFill>
                  <a:srgbClr val="575756"/>
                </a:solidFill>
                <a:latin typeface="Helvetica"/>
                <a:cs typeface="Helvetica"/>
              </a:rPr>
              <a:t> </a:t>
            </a:r>
            <a:r>
              <a:rPr sz="2600" dirty="0">
                <a:solidFill>
                  <a:srgbClr val="575756"/>
                </a:solidFill>
                <a:latin typeface="Helvetica"/>
                <a:cs typeface="Helvetica"/>
              </a:rPr>
              <a:t>and</a:t>
            </a:r>
            <a:r>
              <a:rPr sz="2600" spc="60" dirty="0">
                <a:solidFill>
                  <a:srgbClr val="575756"/>
                </a:solidFill>
                <a:latin typeface="Helvetica"/>
                <a:cs typeface="Helvetica"/>
              </a:rPr>
              <a:t> </a:t>
            </a:r>
            <a:r>
              <a:rPr sz="2600" dirty="0">
                <a:solidFill>
                  <a:srgbClr val="575756"/>
                </a:solidFill>
                <a:latin typeface="Helvetica"/>
                <a:cs typeface="Helvetica"/>
              </a:rPr>
              <a:t>in</a:t>
            </a:r>
            <a:r>
              <a:rPr sz="2600" spc="55" dirty="0">
                <a:solidFill>
                  <a:srgbClr val="575756"/>
                </a:solidFill>
                <a:latin typeface="Helvetica"/>
                <a:cs typeface="Helvetica"/>
              </a:rPr>
              <a:t> </a:t>
            </a:r>
            <a:r>
              <a:rPr sz="2600" dirty="0">
                <a:solidFill>
                  <a:srgbClr val="575756"/>
                </a:solidFill>
                <a:latin typeface="Helvetica"/>
                <a:cs typeface="Helvetica"/>
              </a:rPr>
              <a:t>training</a:t>
            </a:r>
            <a:r>
              <a:rPr sz="2600" spc="55" dirty="0">
                <a:solidFill>
                  <a:srgbClr val="575756"/>
                </a:solidFill>
                <a:latin typeface="Helvetica"/>
                <a:cs typeface="Helvetica"/>
              </a:rPr>
              <a:t> </a:t>
            </a:r>
            <a:r>
              <a:rPr sz="2600" dirty="0">
                <a:solidFill>
                  <a:srgbClr val="575756"/>
                </a:solidFill>
                <a:latin typeface="Helvetica"/>
                <a:cs typeface="Helvetica"/>
              </a:rPr>
              <a:t>has</a:t>
            </a:r>
            <a:r>
              <a:rPr sz="2600" spc="55" dirty="0">
                <a:solidFill>
                  <a:srgbClr val="575756"/>
                </a:solidFill>
                <a:latin typeface="Helvetica"/>
                <a:cs typeface="Helvetica"/>
              </a:rPr>
              <a:t> </a:t>
            </a:r>
            <a:r>
              <a:rPr sz="2600" dirty="0">
                <a:solidFill>
                  <a:srgbClr val="575756"/>
                </a:solidFill>
                <a:latin typeface="Helvetica"/>
                <a:cs typeface="Helvetica"/>
              </a:rPr>
              <a:t>influenced</a:t>
            </a:r>
            <a:r>
              <a:rPr sz="2600" spc="55" dirty="0">
                <a:solidFill>
                  <a:srgbClr val="575756"/>
                </a:solidFill>
                <a:latin typeface="Helvetica"/>
                <a:cs typeface="Helvetica"/>
              </a:rPr>
              <a:t> </a:t>
            </a:r>
            <a:r>
              <a:rPr sz="2600" dirty="0">
                <a:solidFill>
                  <a:srgbClr val="575756"/>
                </a:solidFill>
                <a:latin typeface="Helvetica"/>
                <a:cs typeface="Helvetica"/>
              </a:rPr>
              <a:t>and</a:t>
            </a:r>
            <a:r>
              <a:rPr sz="2600" spc="55" dirty="0">
                <a:solidFill>
                  <a:srgbClr val="575756"/>
                </a:solidFill>
                <a:latin typeface="Helvetica"/>
                <a:cs typeface="Helvetica"/>
              </a:rPr>
              <a:t> </a:t>
            </a:r>
            <a:r>
              <a:rPr sz="2600" dirty="0">
                <a:solidFill>
                  <a:srgbClr val="575756"/>
                </a:solidFill>
                <a:latin typeface="Helvetica"/>
                <a:cs typeface="Helvetica"/>
              </a:rPr>
              <a:t>impacted</a:t>
            </a:r>
            <a:r>
              <a:rPr sz="2600" spc="55" dirty="0">
                <a:solidFill>
                  <a:srgbClr val="575756"/>
                </a:solidFill>
                <a:latin typeface="Helvetica"/>
                <a:cs typeface="Helvetica"/>
              </a:rPr>
              <a:t> </a:t>
            </a:r>
            <a:r>
              <a:rPr sz="2600" dirty="0">
                <a:solidFill>
                  <a:srgbClr val="575756"/>
                </a:solidFill>
                <a:latin typeface="Helvetica"/>
                <a:cs typeface="Helvetica"/>
              </a:rPr>
              <a:t>on</a:t>
            </a:r>
            <a:r>
              <a:rPr sz="2600" spc="55" dirty="0">
                <a:solidFill>
                  <a:srgbClr val="575756"/>
                </a:solidFill>
                <a:latin typeface="Helvetica"/>
                <a:cs typeface="Helvetica"/>
              </a:rPr>
              <a:t> </a:t>
            </a:r>
            <a:r>
              <a:rPr sz="2600" spc="-25" dirty="0">
                <a:solidFill>
                  <a:srgbClr val="575756"/>
                </a:solidFill>
                <a:latin typeface="Helvetica"/>
                <a:cs typeface="Helvetica"/>
              </a:rPr>
              <a:t>the </a:t>
            </a:r>
            <a:r>
              <a:rPr sz="2600" dirty="0">
                <a:solidFill>
                  <a:srgbClr val="575756"/>
                </a:solidFill>
                <a:latin typeface="Helvetica"/>
                <a:cs typeface="Helvetica"/>
              </a:rPr>
              <a:t>number</a:t>
            </a:r>
            <a:r>
              <a:rPr sz="2600" spc="70" dirty="0">
                <a:solidFill>
                  <a:srgbClr val="575756"/>
                </a:solidFill>
                <a:latin typeface="Helvetica"/>
                <a:cs typeface="Helvetica"/>
              </a:rPr>
              <a:t> </a:t>
            </a:r>
            <a:r>
              <a:rPr sz="2600" dirty="0">
                <a:solidFill>
                  <a:srgbClr val="575756"/>
                </a:solidFill>
                <a:latin typeface="Helvetica"/>
                <a:cs typeface="Helvetica"/>
              </a:rPr>
              <a:t>of</a:t>
            </a:r>
            <a:r>
              <a:rPr sz="2600" spc="70" dirty="0">
                <a:solidFill>
                  <a:srgbClr val="575756"/>
                </a:solidFill>
                <a:latin typeface="Helvetica"/>
                <a:cs typeface="Helvetica"/>
              </a:rPr>
              <a:t> </a:t>
            </a:r>
            <a:r>
              <a:rPr sz="2600" dirty="0">
                <a:solidFill>
                  <a:srgbClr val="575756"/>
                </a:solidFill>
                <a:latin typeface="Helvetica"/>
                <a:cs typeface="Helvetica"/>
              </a:rPr>
              <a:t>other</a:t>
            </a:r>
            <a:r>
              <a:rPr sz="2600" spc="75" dirty="0">
                <a:solidFill>
                  <a:srgbClr val="575756"/>
                </a:solidFill>
                <a:latin typeface="Helvetica"/>
                <a:cs typeface="Helvetica"/>
              </a:rPr>
              <a:t> </a:t>
            </a:r>
            <a:r>
              <a:rPr sz="2600" dirty="0">
                <a:solidFill>
                  <a:srgbClr val="575756"/>
                </a:solidFill>
                <a:latin typeface="Helvetica"/>
                <a:cs typeface="Helvetica"/>
              </a:rPr>
              <a:t>roles</a:t>
            </a:r>
            <a:r>
              <a:rPr sz="2600" spc="70" dirty="0">
                <a:solidFill>
                  <a:srgbClr val="575756"/>
                </a:solidFill>
                <a:latin typeface="Helvetica"/>
                <a:cs typeface="Helvetica"/>
              </a:rPr>
              <a:t> </a:t>
            </a:r>
            <a:r>
              <a:rPr sz="2600" dirty="0">
                <a:solidFill>
                  <a:srgbClr val="575756"/>
                </a:solidFill>
                <a:latin typeface="Helvetica"/>
                <a:cs typeface="Helvetica"/>
              </a:rPr>
              <a:t>deployed.</a:t>
            </a:r>
            <a:r>
              <a:rPr sz="2600" spc="70" dirty="0">
                <a:solidFill>
                  <a:srgbClr val="575756"/>
                </a:solidFill>
                <a:latin typeface="Helvetica"/>
                <a:cs typeface="Helvetica"/>
              </a:rPr>
              <a:t> </a:t>
            </a:r>
            <a:r>
              <a:rPr sz="2600" dirty="0">
                <a:solidFill>
                  <a:srgbClr val="575756"/>
                </a:solidFill>
                <a:latin typeface="Helvetica"/>
                <a:cs typeface="Helvetica"/>
              </a:rPr>
              <a:t>Further</a:t>
            </a:r>
            <a:r>
              <a:rPr sz="2600" spc="75" dirty="0">
                <a:solidFill>
                  <a:srgbClr val="575756"/>
                </a:solidFill>
                <a:latin typeface="Helvetica"/>
                <a:cs typeface="Helvetica"/>
              </a:rPr>
              <a:t> </a:t>
            </a:r>
            <a:r>
              <a:rPr sz="2600" dirty="0">
                <a:solidFill>
                  <a:srgbClr val="575756"/>
                </a:solidFill>
                <a:latin typeface="Helvetica"/>
                <a:cs typeface="Helvetica"/>
              </a:rPr>
              <a:t>variances</a:t>
            </a:r>
            <a:r>
              <a:rPr sz="2600" spc="70" dirty="0">
                <a:solidFill>
                  <a:srgbClr val="575756"/>
                </a:solidFill>
                <a:latin typeface="Helvetica"/>
                <a:cs typeface="Helvetica"/>
              </a:rPr>
              <a:t> </a:t>
            </a:r>
            <a:r>
              <a:rPr sz="2600" dirty="0">
                <a:solidFill>
                  <a:srgbClr val="575756"/>
                </a:solidFill>
                <a:latin typeface="Helvetica"/>
                <a:cs typeface="Helvetica"/>
              </a:rPr>
              <a:t>occur</a:t>
            </a:r>
            <a:r>
              <a:rPr sz="2600" spc="70" dirty="0">
                <a:solidFill>
                  <a:srgbClr val="575756"/>
                </a:solidFill>
                <a:latin typeface="Helvetica"/>
                <a:cs typeface="Helvetica"/>
              </a:rPr>
              <a:t> </a:t>
            </a:r>
            <a:r>
              <a:rPr sz="2600" dirty="0">
                <a:solidFill>
                  <a:srgbClr val="575756"/>
                </a:solidFill>
                <a:latin typeface="Helvetica"/>
                <a:cs typeface="Helvetica"/>
              </a:rPr>
              <a:t>at</a:t>
            </a:r>
            <a:r>
              <a:rPr sz="2600" spc="75" dirty="0">
                <a:solidFill>
                  <a:srgbClr val="575756"/>
                </a:solidFill>
                <a:latin typeface="Helvetica"/>
                <a:cs typeface="Helvetica"/>
              </a:rPr>
              <a:t> </a:t>
            </a:r>
            <a:r>
              <a:rPr sz="2600" dirty="0">
                <a:solidFill>
                  <a:srgbClr val="575756"/>
                </a:solidFill>
                <a:latin typeface="Helvetica"/>
                <a:cs typeface="Helvetica"/>
              </a:rPr>
              <a:t>a</a:t>
            </a:r>
            <a:r>
              <a:rPr sz="2600" spc="70" dirty="0">
                <a:solidFill>
                  <a:srgbClr val="575756"/>
                </a:solidFill>
                <a:latin typeface="Helvetica"/>
                <a:cs typeface="Helvetica"/>
              </a:rPr>
              <a:t> </a:t>
            </a:r>
            <a:r>
              <a:rPr sz="2600" dirty="0">
                <a:solidFill>
                  <a:srgbClr val="575756"/>
                </a:solidFill>
                <a:latin typeface="Helvetica"/>
                <a:cs typeface="Helvetica"/>
              </a:rPr>
              <a:t>Place</a:t>
            </a:r>
            <a:r>
              <a:rPr sz="2600" spc="70" dirty="0">
                <a:solidFill>
                  <a:srgbClr val="575756"/>
                </a:solidFill>
                <a:latin typeface="Helvetica"/>
                <a:cs typeface="Helvetica"/>
              </a:rPr>
              <a:t> </a:t>
            </a:r>
            <a:r>
              <a:rPr sz="2600" spc="-10" dirty="0">
                <a:solidFill>
                  <a:srgbClr val="575756"/>
                </a:solidFill>
                <a:latin typeface="Helvetica"/>
                <a:cs typeface="Helvetica"/>
              </a:rPr>
              <a:t>level.</a:t>
            </a:r>
            <a:endParaRPr sz="2600">
              <a:latin typeface="Helvetica"/>
              <a:cs typeface="Helvetica"/>
            </a:endParaRPr>
          </a:p>
        </p:txBody>
      </p:sp>
      <p:sp>
        <p:nvSpPr>
          <p:cNvPr id="3" name="object 3"/>
          <p:cNvSpPr txBox="1">
            <a:spLocks noGrp="1"/>
          </p:cNvSpPr>
          <p:nvPr>
            <p:ph type="ctrTitle"/>
          </p:nvPr>
        </p:nvSpPr>
        <p:spPr>
          <a:prstGeom prst="rect">
            <a:avLst/>
          </a:prstGeom>
        </p:spPr>
        <p:txBody>
          <a:bodyPr vert="horz" wrap="square" lIns="0" tIns="12065" rIns="0" bIns="0" rtlCol="0">
            <a:spAutoFit/>
          </a:bodyPr>
          <a:lstStyle/>
          <a:p>
            <a:pPr marL="12700">
              <a:lnSpc>
                <a:spcPct val="100000"/>
              </a:lnSpc>
              <a:spcBef>
                <a:spcPts val="95"/>
              </a:spcBef>
            </a:pPr>
            <a:r>
              <a:rPr spc="-105" dirty="0"/>
              <a:t>General</a:t>
            </a:r>
            <a:r>
              <a:rPr spc="-285" dirty="0"/>
              <a:t> </a:t>
            </a:r>
            <a:r>
              <a:rPr spc="-100" dirty="0"/>
              <a:t>Practice</a:t>
            </a:r>
            <a:r>
              <a:rPr spc="-285" dirty="0"/>
              <a:t> </a:t>
            </a:r>
            <a:r>
              <a:rPr dirty="0"/>
              <a:t>-</a:t>
            </a:r>
            <a:r>
              <a:rPr spc="-285" dirty="0"/>
              <a:t> </a:t>
            </a:r>
            <a:r>
              <a:rPr spc="-120" dirty="0"/>
              <a:t>workforce</a:t>
            </a:r>
            <a:r>
              <a:rPr spc="-280" dirty="0"/>
              <a:t> </a:t>
            </a:r>
            <a:r>
              <a:rPr spc="-30" dirty="0"/>
              <a:t>composition</a:t>
            </a:r>
          </a:p>
        </p:txBody>
      </p:sp>
      <p:grpSp>
        <p:nvGrpSpPr>
          <p:cNvPr id="4" name="object 4"/>
          <p:cNvGrpSpPr/>
          <p:nvPr/>
        </p:nvGrpSpPr>
        <p:grpSpPr>
          <a:xfrm>
            <a:off x="1047092" y="4096911"/>
            <a:ext cx="1958339" cy="307975"/>
            <a:chOff x="1047092" y="4096911"/>
            <a:chExt cx="1958339" cy="307975"/>
          </a:xfrm>
        </p:grpSpPr>
        <p:pic>
          <p:nvPicPr>
            <p:cNvPr id="5" name="object 5"/>
            <p:cNvPicPr/>
            <p:nvPr/>
          </p:nvPicPr>
          <p:blipFill>
            <a:blip r:embed="rId2" cstate="print"/>
            <a:stretch>
              <a:fillRect/>
            </a:stretch>
          </p:blipFill>
          <p:spPr>
            <a:xfrm>
              <a:off x="1047092" y="4096911"/>
              <a:ext cx="208852" cy="245814"/>
            </a:xfrm>
            <a:prstGeom prst="rect">
              <a:avLst/>
            </a:prstGeom>
          </p:spPr>
        </p:pic>
        <p:pic>
          <p:nvPicPr>
            <p:cNvPr id="6" name="object 6"/>
            <p:cNvPicPr/>
            <p:nvPr/>
          </p:nvPicPr>
          <p:blipFill>
            <a:blip r:embed="rId3" cstate="print"/>
            <a:stretch>
              <a:fillRect/>
            </a:stretch>
          </p:blipFill>
          <p:spPr>
            <a:xfrm>
              <a:off x="1278557" y="4156980"/>
              <a:ext cx="177481" cy="185271"/>
            </a:xfrm>
            <a:prstGeom prst="rect">
              <a:avLst/>
            </a:prstGeom>
          </p:spPr>
        </p:pic>
        <p:pic>
          <p:nvPicPr>
            <p:cNvPr id="7" name="object 7"/>
            <p:cNvPicPr/>
            <p:nvPr/>
          </p:nvPicPr>
          <p:blipFill>
            <a:blip r:embed="rId4" cstate="print"/>
            <a:stretch>
              <a:fillRect/>
            </a:stretch>
          </p:blipFill>
          <p:spPr>
            <a:xfrm>
              <a:off x="1487742" y="4158735"/>
              <a:ext cx="249165" cy="177460"/>
            </a:xfrm>
            <a:prstGeom prst="rect">
              <a:avLst/>
            </a:prstGeom>
          </p:spPr>
        </p:pic>
        <p:pic>
          <p:nvPicPr>
            <p:cNvPr id="8" name="object 8"/>
            <p:cNvPicPr/>
            <p:nvPr/>
          </p:nvPicPr>
          <p:blipFill>
            <a:blip r:embed="rId5" cstate="print"/>
            <a:stretch>
              <a:fillRect/>
            </a:stretch>
          </p:blipFill>
          <p:spPr>
            <a:xfrm>
              <a:off x="1777368" y="4158732"/>
              <a:ext cx="167743" cy="245814"/>
            </a:xfrm>
            <a:prstGeom prst="rect">
              <a:avLst/>
            </a:prstGeom>
          </p:spPr>
        </p:pic>
        <p:pic>
          <p:nvPicPr>
            <p:cNvPr id="9" name="object 9"/>
            <p:cNvPicPr/>
            <p:nvPr/>
          </p:nvPicPr>
          <p:blipFill>
            <a:blip r:embed="rId6" cstate="print"/>
            <a:stretch>
              <a:fillRect/>
            </a:stretch>
          </p:blipFill>
          <p:spPr>
            <a:xfrm>
              <a:off x="1967249" y="4156980"/>
              <a:ext cx="177481" cy="185271"/>
            </a:xfrm>
            <a:prstGeom prst="rect">
              <a:avLst/>
            </a:prstGeom>
          </p:spPr>
        </p:pic>
        <p:pic>
          <p:nvPicPr>
            <p:cNvPr id="10" name="object 10"/>
            <p:cNvPicPr/>
            <p:nvPr/>
          </p:nvPicPr>
          <p:blipFill>
            <a:blip r:embed="rId7" cstate="print"/>
            <a:stretch>
              <a:fillRect/>
            </a:stretch>
          </p:blipFill>
          <p:spPr>
            <a:xfrm>
              <a:off x="2166545" y="4157615"/>
              <a:ext cx="158529" cy="184476"/>
            </a:xfrm>
            <a:prstGeom prst="rect">
              <a:avLst/>
            </a:prstGeom>
          </p:spPr>
        </p:pic>
        <p:sp>
          <p:nvSpPr>
            <p:cNvPr id="11" name="object 11"/>
            <p:cNvSpPr/>
            <p:nvPr/>
          </p:nvSpPr>
          <p:spPr>
            <a:xfrm>
              <a:off x="2359304" y="4099959"/>
              <a:ext cx="46355" cy="236854"/>
            </a:xfrm>
            <a:custGeom>
              <a:avLst/>
              <a:gdLst/>
              <a:ahLst/>
              <a:cxnLst/>
              <a:rect l="l" t="t" r="r" b="b"/>
              <a:pathLst>
                <a:path w="46355" h="236854">
                  <a:moveTo>
                    <a:pt x="46050" y="62598"/>
                  </a:moveTo>
                  <a:lnTo>
                    <a:pt x="0" y="62598"/>
                  </a:lnTo>
                  <a:lnTo>
                    <a:pt x="0" y="236245"/>
                  </a:lnTo>
                  <a:lnTo>
                    <a:pt x="46050" y="236245"/>
                  </a:lnTo>
                  <a:lnTo>
                    <a:pt x="46050" y="62598"/>
                  </a:lnTo>
                  <a:close/>
                </a:path>
                <a:path w="46355" h="236854">
                  <a:moveTo>
                    <a:pt x="46050" y="0"/>
                  </a:moveTo>
                  <a:lnTo>
                    <a:pt x="0" y="0"/>
                  </a:lnTo>
                  <a:lnTo>
                    <a:pt x="0" y="41884"/>
                  </a:lnTo>
                  <a:lnTo>
                    <a:pt x="46050" y="41884"/>
                  </a:lnTo>
                  <a:lnTo>
                    <a:pt x="46050" y="0"/>
                  </a:lnTo>
                  <a:close/>
                </a:path>
              </a:pathLst>
            </a:custGeom>
            <a:solidFill>
              <a:srgbClr val="306DB5"/>
            </a:solidFill>
          </p:spPr>
          <p:txBody>
            <a:bodyPr wrap="square" lIns="0" tIns="0" rIns="0" bIns="0" rtlCol="0"/>
            <a:lstStyle/>
            <a:p>
              <a:endParaRPr/>
            </a:p>
          </p:txBody>
        </p:sp>
        <p:pic>
          <p:nvPicPr>
            <p:cNvPr id="12" name="object 12"/>
            <p:cNvPicPr/>
            <p:nvPr/>
          </p:nvPicPr>
          <p:blipFill>
            <a:blip r:embed="rId8" cstate="print"/>
            <a:stretch>
              <a:fillRect/>
            </a:stretch>
          </p:blipFill>
          <p:spPr>
            <a:xfrm>
              <a:off x="2431494" y="4115716"/>
              <a:ext cx="97326" cy="222872"/>
            </a:xfrm>
            <a:prstGeom prst="rect">
              <a:avLst/>
            </a:prstGeom>
          </p:spPr>
        </p:pic>
        <p:sp>
          <p:nvSpPr>
            <p:cNvPr id="13" name="object 13"/>
            <p:cNvSpPr/>
            <p:nvPr/>
          </p:nvSpPr>
          <p:spPr>
            <a:xfrm>
              <a:off x="2558605" y="4099959"/>
              <a:ext cx="46355" cy="236854"/>
            </a:xfrm>
            <a:custGeom>
              <a:avLst/>
              <a:gdLst/>
              <a:ahLst/>
              <a:cxnLst/>
              <a:rect l="l" t="t" r="r" b="b"/>
              <a:pathLst>
                <a:path w="46355" h="236854">
                  <a:moveTo>
                    <a:pt x="46050" y="62598"/>
                  </a:moveTo>
                  <a:lnTo>
                    <a:pt x="0" y="62598"/>
                  </a:lnTo>
                  <a:lnTo>
                    <a:pt x="0" y="236245"/>
                  </a:lnTo>
                  <a:lnTo>
                    <a:pt x="46050" y="236245"/>
                  </a:lnTo>
                  <a:lnTo>
                    <a:pt x="46050" y="62598"/>
                  </a:lnTo>
                  <a:close/>
                </a:path>
                <a:path w="46355" h="236854">
                  <a:moveTo>
                    <a:pt x="46050" y="0"/>
                  </a:moveTo>
                  <a:lnTo>
                    <a:pt x="0" y="0"/>
                  </a:lnTo>
                  <a:lnTo>
                    <a:pt x="0" y="41884"/>
                  </a:lnTo>
                  <a:lnTo>
                    <a:pt x="46050" y="41884"/>
                  </a:lnTo>
                  <a:lnTo>
                    <a:pt x="46050" y="0"/>
                  </a:lnTo>
                  <a:close/>
                </a:path>
              </a:pathLst>
            </a:custGeom>
            <a:solidFill>
              <a:srgbClr val="306DB5"/>
            </a:solidFill>
          </p:spPr>
          <p:txBody>
            <a:bodyPr wrap="square" lIns="0" tIns="0" rIns="0" bIns="0" rtlCol="0"/>
            <a:lstStyle/>
            <a:p>
              <a:endParaRPr/>
            </a:p>
          </p:txBody>
        </p:sp>
        <p:pic>
          <p:nvPicPr>
            <p:cNvPr id="14" name="object 14"/>
            <p:cNvPicPr/>
            <p:nvPr/>
          </p:nvPicPr>
          <p:blipFill>
            <a:blip r:embed="rId9" cstate="print"/>
            <a:stretch>
              <a:fillRect/>
            </a:stretch>
          </p:blipFill>
          <p:spPr>
            <a:xfrm>
              <a:off x="2637937" y="4156980"/>
              <a:ext cx="177481" cy="185271"/>
            </a:xfrm>
            <a:prstGeom prst="rect">
              <a:avLst/>
            </a:prstGeom>
          </p:spPr>
        </p:pic>
        <p:pic>
          <p:nvPicPr>
            <p:cNvPr id="15" name="object 15"/>
            <p:cNvPicPr/>
            <p:nvPr/>
          </p:nvPicPr>
          <p:blipFill>
            <a:blip r:embed="rId10" cstate="print"/>
            <a:stretch>
              <a:fillRect/>
            </a:stretch>
          </p:blipFill>
          <p:spPr>
            <a:xfrm>
              <a:off x="2848244" y="4158412"/>
              <a:ext cx="157063" cy="177785"/>
            </a:xfrm>
            <a:prstGeom prst="rect">
              <a:avLst/>
            </a:prstGeom>
          </p:spPr>
        </p:pic>
      </p:grpSp>
      <p:pic>
        <p:nvPicPr>
          <p:cNvPr id="16" name="object 16"/>
          <p:cNvPicPr/>
          <p:nvPr/>
        </p:nvPicPr>
        <p:blipFill>
          <a:blip r:embed="rId11" cstate="print"/>
          <a:stretch>
            <a:fillRect/>
          </a:stretch>
        </p:blipFill>
        <p:spPr>
          <a:xfrm>
            <a:off x="3127175" y="4098990"/>
            <a:ext cx="292488" cy="243261"/>
          </a:xfrm>
          <a:prstGeom prst="rect">
            <a:avLst/>
          </a:prstGeom>
        </p:spPr>
      </p:pic>
      <p:grpSp>
        <p:nvGrpSpPr>
          <p:cNvPr id="17" name="object 17"/>
          <p:cNvGrpSpPr/>
          <p:nvPr/>
        </p:nvGrpSpPr>
        <p:grpSpPr>
          <a:xfrm>
            <a:off x="3518625" y="4102179"/>
            <a:ext cx="476884" cy="240029"/>
            <a:chOff x="3518625" y="4102179"/>
            <a:chExt cx="476884" cy="240029"/>
          </a:xfrm>
        </p:grpSpPr>
        <p:pic>
          <p:nvPicPr>
            <p:cNvPr id="18" name="object 18"/>
            <p:cNvPicPr/>
            <p:nvPr/>
          </p:nvPicPr>
          <p:blipFill>
            <a:blip r:embed="rId8" cstate="print"/>
            <a:stretch>
              <a:fillRect/>
            </a:stretch>
          </p:blipFill>
          <p:spPr>
            <a:xfrm>
              <a:off x="3518625" y="4115716"/>
              <a:ext cx="97326" cy="222872"/>
            </a:xfrm>
            <a:prstGeom prst="rect">
              <a:avLst/>
            </a:prstGeom>
          </p:spPr>
        </p:pic>
        <p:pic>
          <p:nvPicPr>
            <p:cNvPr id="19" name="object 19"/>
            <p:cNvPicPr/>
            <p:nvPr/>
          </p:nvPicPr>
          <p:blipFill>
            <a:blip r:embed="rId12" cstate="print"/>
            <a:stretch>
              <a:fillRect/>
            </a:stretch>
          </p:blipFill>
          <p:spPr>
            <a:xfrm>
              <a:off x="3645423" y="4102179"/>
              <a:ext cx="156592" cy="234024"/>
            </a:xfrm>
            <a:prstGeom prst="rect">
              <a:avLst/>
            </a:prstGeom>
          </p:spPr>
        </p:pic>
        <p:pic>
          <p:nvPicPr>
            <p:cNvPr id="20" name="object 20"/>
            <p:cNvPicPr/>
            <p:nvPr/>
          </p:nvPicPr>
          <p:blipFill>
            <a:blip r:embed="rId13" cstate="print"/>
            <a:stretch>
              <a:fillRect/>
            </a:stretch>
          </p:blipFill>
          <p:spPr>
            <a:xfrm>
              <a:off x="3830686" y="4157936"/>
              <a:ext cx="164602" cy="184004"/>
            </a:xfrm>
            <a:prstGeom prst="rect">
              <a:avLst/>
            </a:prstGeom>
          </p:spPr>
        </p:pic>
      </p:grpSp>
      <p:sp>
        <p:nvSpPr>
          <p:cNvPr id="21" name="object 21"/>
          <p:cNvSpPr/>
          <p:nvPr/>
        </p:nvSpPr>
        <p:spPr>
          <a:xfrm>
            <a:off x="4120146" y="4101382"/>
            <a:ext cx="578485" cy="235585"/>
          </a:xfrm>
          <a:custGeom>
            <a:avLst/>
            <a:gdLst/>
            <a:ahLst/>
            <a:cxnLst/>
            <a:rect l="l" t="t" r="r" b="b"/>
            <a:pathLst>
              <a:path w="578485" h="235585">
                <a:moveTo>
                  <a:pt x="166484" y="939"/>
                </a:moveTo>
                <a:lnTo>
                  <a:pt x="0" y="939"/>
                </a:lnTo>
                <a:lnTo>
                  <a:pt x="0" y="41579"/>
                </a:lnTo>
                <a:lnTo>
                  <a:pt x="0" y="96189"/>
                </a:lnTo>
                <a:lnTo>
                  <a:pt x="0" y="136829"/>
                </a:lnTo>
                <a:lnTo>
                  <a:pt x="0" y="234619"/>
                </a:lnTo>
                <a:lnTo>
                  <a:pt x="48768" y="234619"/>
                </a:lnTo>
                <a:lnTo>
                  <a:pt x="48768" y="136829"/>
                </a:lnTo>
                <a:lnTo>
                  <a:pt x="151828" y="136829"/>
                </a:lnTo>
                <a:lnTo>
                  <a:pt x="151828" y="96189"/>
                </a:lnTo>
                <a:lnTo>
                  <a:pt x="48768" y="96189"/>
                </a:lnTo>
                <a:lnTo>
                  <a:pt x="48768" y="41579"/>
                </a:lnTo>
                <a:lnTo>
                  <a:pt x="166484" y="41579"/>
                </a:lnTo>
                <a:lnTo>
                  <a:pt x="166484" y="939"/>
                </a:lnTo>
                <a:close/>
              </a:path>
              <a:path w="578485" h="235585">
                <a:moveTo>
                  <a:pt x="369925" y="0"/>
                </a:moveTo>
                <a:lnTo>
                  <a:pt x="179705" y="0"/>
                </a:lnTo>
                <a:lnTo>
                  <a:pt x="179705" y="41910"/>
                </a:lnTo>
                <a:lnTo>
                  <a:pt x="250278" y="41910"/>
                </a:lnTo>
                <a:lnTo>
                  <a:pt x="250278" y="234950"/>
                </a:lnTo>
                <a:lnTo>
                  <a:pt x="299669" y="234950"/>
                </a:lnTo>
                <a:lnTo>
                  <a:pt x="299669" y="41910"/>
                </a:lnTo>
                <a:lnTo>
                  <a:pt x="369925" y="41910"/>
                </a:lnTo>
                <a:lnTo>
                  <a:pt x="369925" y="0"/>
                </a:lnTo>
                <a:close/>
              </a:path>
              <a:path w="578485" h="235585">
                <a:moveTo>
                  <a:pt x="577989" y="193192"/>
                </a:moveTo>
                <a:lnTo>
                  <a:pt x="447992" y="193192"/>
                </a:lnTo>
                <a:lnTo>
                  <a:pt x="447992" y="132232"/>
                </a:lnTo>
                <a:lnTo>
                  <a:pt x="562063" y="132232"/>
                </a:lnTo>
                <a:lnTo>
                  <a:pt x="562063" y="91592"/>
                </a:lnTo>
                <a:lnTo>
                  <a:pt x="447992" y="91592"/>
                </a:lnTo>
                <a:lnTo>
                  <a:pt x="447992" y="42062"/>
                </a:lnTo>
                <a:lnTo>
                  <a:pt x="572249" y="42062"/>
                </a:lnTo>
                <a:lnTo>
                  <a:pt x="572249" y="152"/>
                </a:lnTo>
                <a:lnTo>
                  <a:pt x="400050" y="152"/>
                </a:lnTo>
                <a:lnTo>
                  <a:pt x="400050" y="42062"/>
                </a:lnTo>
                <a:lnTo>
                  <a:pt x="400050" y="91592"/>
                </a:lnTo>
                <a:lnTo>
                  <a:pt x="400050" y="132232"/>
                </a:lnTo>
                <a:lnTo>
                  <a:pt x="400050" y="193192"/>
                </a:lnTo>
                <a:lnTo>
                  <a:pt x="400050" y="235102"/>
                </a:lnTo>
                <a:lnTo>
                  <a:pt x="577989" y="235102"/>
                </a:lnTo>
                <a:lnTo>
                  <a:pt x="577989" y="193192"/>
                </a:lnTo>
                <a:close/>
              </a:path>
            </a:pathLst>
          </a:custGeom>
          <a:solidFill>
            <a:srgbClr val="306DB5"/>
          </a:solidFill>
        </p:spPr>
        <p:txBody>
          <a:bodyPr wrap="square" lIns="0" tIns="0" rIns="0" bIns="0" rtlCol="0"/>
          <a:lstStyle/>
          <a:p>
            <a:endParaRPr/>
          </a:p>
        </p:txBody>
      </p:sp>
      <p:grpSp>
        <p:nvGrpSpPr>
          <p:cNvPr id="22" name="object 22"/>
          <p:cNvGrpSpPr/>
          <p:nvPr/>
        </p:nvGrpSpPr>
        <p:grpSpPr>
          <a:xfrm>
            <a:off x="4812686" y="4101372"/>
            <a:ext cx="1127125" cy="306070"/>
            <a:chOff x="4812686" y="4101372"/>
            <a:chExt cx="1127125" cy="306070"/>
          </a:xfrm>
        </p:grpSpPr>
        <p:pic>
          <p:nvPicPr>
            <p:cNvPr id="23" name="object 23"/>
            <p:cNvPicPr/>
            <p:nvPr/>
          </p:nvPicPr>
          <p:blipFill>
            <a:blip r:embed="rId14" cstate="print"/>
            <a:stretch>
              <a:fillRect/>
            </a:stretch>
          </p:blipFill>
          <p:spPr>
            <a:xfrm>
              <a:off x="4812686" y="4158415"/>
              <a:ext cx="167576" cy="248840"/>
            </a:xfrm>
            <a:prstGeom prst="rect">
              <a:avLst/>
            </a:prstGeom>
          </p:spPr>
        </p:pic>
        <p:pic>
          <p:nvPicPr>
            <p:cNvPr id="24" name="object 24"/>
            <p:cNvPicPr/>
            <p:nvPr/>
          </p:nvPicPr>
          <p:blipFill>
            <a:blip r:embed="rId15" cstate="print"/>
            <a:stretch>
              <a:fillRect/>
            </a:stretch>
          </p:blipFill>
          <p:spPr>
            <a:xfrm>
              <a:off x="5008937" y="4157936"/>
              <a:ext cx="164602" cy="184004"/>
            </a:xfrm>
            <a:prstGeom prst="rect">
              <a:avLst/>
            </a:prstGeom>
          </p:spPr>
        </p:pic>
        <p:pic>
          <p:nvPicPr>
            <p:cNvPr id="25" name="object 25"/>
            <p:cNvPicPr/>
            <p:nvPr/>
          </p:nvPicPr>
          <p:blipFill>
            <a:blip r:embed="rId16" cstate="print"/>
            <a:stretch>
              <a:fillRect/>
            </a:stretch>
          </p:blipFill>
          <p:spPr>
            <a:xfrm>
              <a:off x="5204438" y="4158412"/>
              <a:ext cx="157063" cy="177785"/>
            </a:xfrm>
            <a:prstGeom prst="rect">
              <a:avLst/>
            </a:prstGeom>
          </p:spPr>
        </p:pic>
        <p:pic>
          <p:nvPicPr>
            <p:cNvPr id="26" name="object 26"/>
            <p:cNvPicPr/>
            <p:nvPr/>
          </p:nvPicPr>
          <p:blipFill>
            <a:blip r:embed="rId17" cstate="print"/>
            <a:stretch>
              <a:fillRect/>
            </a:stretch>
          </p:blipFill>
          <p:spPr>
            <a:xfrm>
              <a:off x="5389693" y="4157936"/>
              <a:ext cx="164602" cy="184004"/>
            </a:xfrm>
            <a:prstGeom prst="rect">
              <a:avLst/>
            </a:prstGeom>
          </p:spPr>
        </p:pic>
        <p:pic>
          <p:nvPicPr>
            <p:cNvPr id="27" name="object 27"/>
            <p:cNvPicPr/>
            <p:nvPr/>
          </p:nvPicPr>
          <p:blipFill>
            <a:blip r:embed="rId18" cstate="print"/>
            <a:stretch>
              <a:fillRect/>
            </a:stretch>
          </p:blipFill>
          <p:spPr>
            <a:xfrm>
              <a:off x="5584379" y="4158410"/>
              <a:ext cx="278312" cy="183209"/>
            </a:xfrm>
            <a:prstGeom prst="rect">
              <a:avLst/>
            </a:prstGeom>
          </p:spPr>
        </p:pic>
        <p:sp>
          <p:nvSpPr>
            <p:cNvPr id="28" name="object 28"/>
            <p:cNvSpPr/>
            <p:nvPr/>
          </p:nvSpPr>
          <p:spPr>
            <a:xfrm>
              <a:off x="5894239" y="4101372"/>
              <a:ext cx="45720" cy="234950"/>
            </a:xfrm>
            <a:custGeom>
              <a:avLst/>
              <a:gdLst/>
              <a:ahLst/>
              <a:cxnLst/>
              <a:rect l="l" t="t" r="r" b="b"/>
              <a:pathLst>
                <a:path w="45720" h="234950">
                  <a:moveTo>
                    <a:pt x="45412" y="0"/>
                  </a:moveTo>
                  <a:lnTo>
                    <a:pt x="0" y="0"/>
                  </a:lnTo>
                  <a:lnTo>
                    <a:pt x="0" y="234820"/>
                  </a:lnTo>
                  <a:lnTo>
                    <a:pt x="45412" y="234820"/>
                  </a:lnTo>
                  <a:lnTo>
                    <a:pt x="45412" y="0"/>
                  </a:lnTo>
                  <a:close/>
                </a:path>
              </a:pathLst>
            </a:custGeom>
            <a:solidFill>
              <a:srgbClr val="306DB5"/>
            </a:solidFill>
          </p:spPr>
          <p:txBody>
            <a:bodyPr wrap="square" lIns="0" tIns="0" rIns="0" bIns="0" rtlCol="0"/>
            <a:lstStyle/>
            <a:p>
              <a:endParaRPr/>
            </a:p>
          </p:txBody>
        </p:sp>
      </p:grpSp>
      <p:grpSp>
        <p:nvGrpSpPr>
          <p:cNvPr id="29" name="object 29"/>
          <p:cNvGrpSpPr/>
          <p:nvPr/>
        </p:nvGrpSpPr>
        <p:grpSpPr>
          <a:xfrm>
            <a:off x="6073294" y="4099948"/>
            <a:ext cx="1222375" cy="304800"/>
            <a:chOff x="6073294" y="4099948"/>
            <a:chExt cx="1222375" cy="304800"/>
          </a:xfrm>
        </p:grpSpPr>
        <p:pic>
          <p:nvPicPr>
            <p:cNvPr id="30" name="object 30"/>
            <p:cNvPicPr/>
            <p:nvPr/>
          </p:nvPicPr>
          <p:blipFill>
            <a:blip r:embed="rId19" cstate="print"/>
            <a:stretch>
              <a:fillRect/>
            </a:stretch>
          </p:blipFill>
          <p:spPr>
            <a:xfrm>
              <a:off x="6073294" y="4158732"/>
              <a:ext cx="167754" cy="245814"/>
            </a:xfrm>
            <a:prstGeom prst="rect">
              <a:avLst/>
            </a:prstGeom>
          </p:spPr>
        </p:pic>
        <p:pic>
          <p:nvPicPr>
            <p:cNvPr id="31" name="object 31"/>
            <p:cNvPicPr/>
            <p:nvPr/>
          </p:nvPicPr>
          <p:blipFill>
            <a:blip r:embed="rId20" cstate="print"/>
            <a:stretch>
              <a:fillRect/>
            </a:stretch>
          </p:blipFill>
          <p:spPr>
            <a:xfrm>
              <a:off x="6273382" y="4158410"/>
              <a:ext cx="278322" cy="183209"/>
            </a:xfrm>
            <a:prstGeom prst="rect">
              <a:avLst/>
            </a:prstGeom>
          </p:spPr>
        </p:pic>
        <p:pic>
          <p:nvPicPr>
            <p:cNvPr id="32" name="object 32"/>
            <p:cNvPicPr/>
            <p:nvPr/>
          </p:nvPicPr>
          <p:blipFill>
            <a:blip r:embed="rId21" cstate="print"/>
            <a:stretch>
              <a:fillRect/>
            </a:stretch>
          </p:blipFill>
          <p:spPr>
            <a:xfrm>
              <a:off x="6572413" y="4115716"/>
              <a:ext cx="270821" cy="226537"/>
            </a:xfrm>
            <a:prstGeom prst="rect">
              <a:avLst/>
            </a:prstGeom>
          </p:spPr>
        </p:pic>
        <p:sp>
          <p:nvSpPr>
            <p:cNvPr id="33" name="object 33"/>
            <p:cNvSpPr/>
            <p:nvPr/>
          </p:nvSpPr>
          <p:spPr>
            <a:xfrm>
              <a:off x="6873024" y="4099959"/>
              <a:ext cx="46355" cy="236854"/>
            </a:xfrm>
            <a:custGeom>
              <a:avLst/>
              <a:gdLst/>
              <a:ahLst/>
              <a:cxnLst/>
              <a:rect l="l" t="t" r="r" b="b"/>
              <a:pathLst>
                <a:path w="46354" h="236854">
                  <a:moveTo>
                    <a:pt x="46050" y="62598"/>
                  </a:moveTo>
                  <a:lnTo>
                    <a:pt x="0" y="62598"/>
                  </a:lnTo>
                  <a:lnTo>
                    <a:pt x="0" y="236245"/>
                  </a:lnTo>
                  <a:lnTo>
                    <a:pt x="46050" y="236245"/>
                  </a:lnTo>
                  <a:lnTo>
                    <a:pt x="46050" y="62598"/>
                  </a:lnTo>
                  <a:close/>
                </a:path>
                <a:path w="46354" h="236854">
                  <a:moveTo>
                    <a:pt x="46050" y="0"/>
                  </a:moveTo>
                  <a:lnTo>
                    <a:pt x="0" y="0"/>
                  </a:lnTo>
                  <a:lnTo>
                    <a:pt x="0" y="41884"/>
                  </a:lnTo>
                  <a:lnTo>
                    <a:pt x="46050" y="41884"/>
                  </a:lnTo>
                  <a:lnTo>
                    <a:pt x="46050" y="0"/>
                  </a:lnTo>
                  <a:close/>
                </a:path>
              </a:pathLst>
            </a:custGeom>
            <a:solidFill>
              <a:srgbClr val="306DB5"/>
            </a:solidFill>
          </p:spPr>
          <p:txBody>
            <a:bodyPr wrap="square" lIns="0" tIns="0" rIns="0" bIns="0" rtlCol="0"/>
            <a:lstStyle/>
            <a:p>
              <a:endParaRPr/>
            </a:p>
          </p:txBody>
        </p:sp>
        <p:pic>
          <p:nvPicPr>
            <p:cNvPr id="34" name="object 34"/>
            <p:cNvPicPr/>
            <p:nvPr/>
          </p:nvPicPr>
          <p:blipFill>
            <a:blip r:embed="rId22" cstate="print"/>
            <a:stretch>
              <a:fillRect/>
            </a:stretch>
          </p:blipFill>
          <p:spPr>
            <a:xfrm>
              <a:off x="6953153" y="4157936"/>
              <a:ext cx="342237" cy="184317"/>
            </a:xfrm>
            <a:prstGeom prst="rect">
              <a:avLst/>
            </a:prstGeom>
          </p:spPr>
        </p:pic>
      </p:grpSp>
      <p:grpSp>
        <p:nvGrpSpPr>
          <p:cNvPr id="35" name="object 35"/>
          <p:cNvGrpSpPr/>
          <p:nvPr/>
        </p:nvGrpSpPr>
        <p:grpSpPr>
          <a:xfrm>
            <a:off x="7397635" y="4098990"/>
            <a:ext cx="1548130" cy="243840"/>
            <a:chOff x="7397635" y="4098990"/>
            <a:chExt cx="1548130" cy="243840"/>
          </a:xfrm>
        </p:grpSpPr>
        <p:pic>
          <p:nvPicPr>
            <p:cNvPr id="36" name="object 36"/>
            <p:cNvPicPr/>
            <p:nvPr/>
          </p:nvPicPr>
          <p:blipFill>
            <a:blip r:embed="rId23" cstate="print"/>
            <a:stretch>
              <a:fillRect/>
            </a:stretch>
          </p:blipFill>
          <p:spPr>
            <a:xfrm>
              <a:off x="7397635" y="4156980"/>
              <a:ext cx="439534" cy="185271"/>
            </a:xfrm>
            <a:prstGeom prst="rect">
              <a:avLst/>
            </a:prstGeom>
          </p:spPr>
        </p:pic>
        <p:pic>
          <p:nvPicPr>
            <p:cNvPr id="37" name="object 37"/>
            <p:cNvPicPr/>
            <p:nvPr/>
          </p:nvPicPr>
          <p:blipFill>
            <a:blip r:embed="rId24" cstate="print"/>
            <a:stretch>
              <a:fillRect/>
            </a:stretch>
          </p:blipFill>
          <p:spPr>
            <a:xfrm>
              <a:off x="7869185" y="4158547"/>
              <a:ext cx="100845" cy="177649"/>
            </a:xfrm>
            <a:prstGeom prst="rect">
              <a:avLst/>
            </a:prstGeom>
          </p:spPr>
        </p:pic>
        <p:pic>
          <p:nvPicPr>
            <p:cNvPr id="38" name="object 38"/>
            <p:cNvPicPr/>
            <p:nvPr/>
          </p:nvPicPr>
          <p:blipFill>
            <a:blip r:embed="rId25" cstate="print"/>
            <a:stretch>
              <a:fillRect/>
            </a:stretch>
          </p:blipFill>
          <p:spPr>
            <a:xfrm>
              <a:off x="7996159" y="4098990"/>
              <a:ext cx="457371" cy="243261"/>
            </a:xfrm>
            <a:prstGeom prst="rect">
              <a:avLst/>
            </a:prstGeom>
          </p:spPr>
        </p:pic>
        <p:pic>
          <p:nvPicPr>
            <p:cNvPr id="39" name="object 39"/>
            <p:cNvPicPr/>
            <p:nvPr/>
          </p:nvPicPr>
          <p:blipFill>
            <a:blip r:embed="rId26" cstate="print"/>
            <a:stretch>
              <a:fillRect/>
            </a:stretch>
          </p:blipFill>
          <p:spPr>
            <a:xfrm>
              <a:off x="8485550" y="4157936"/>
              <a:ext cx="459802" cy="184317"/>
            </a:xfrm>
            <a:prstGeom prst="rect">
              <a:avLst/>
            </a:prstGeom>
          </p:spPr>
        </p:pic>
      </p:grpSp>
      <p:sp>
        <p:nvSpPr>
          <p:cNvPr id="40" name="object 40"/>
          <p:cNvSpPr/>
          <p:nvPr/>
        </p:nvSpPr>
        <p:spPr>
          <a:xfrm>
            <a:off x="8991673" y="4169401"/>
            <a:ext cx="48895" cy="47625"/>
          </a:xfrm>
          <a:custGeom>
            <a:avLst/>
            <a:gdLst/>
            <a:ahLst/>
            <a:cxnLst/>
            <a:rect l="l" t="t" r="r" b="b"/>
            <a:pathLst>
              <a:path w="48895" h="47625">
                <a:moveTo>
                  <a:pt x="48281" y="0"/>
                </a:moveTo>
                <a:lnTo>
                  <a:pt x="0" y="0"/>
                </a:lnTo>
                <a:lnTo>
                  <a:pt x="0" y="47474"/>
                </a:lnTo>
                <a:lnTo>
                  <a:pt x="48281" y="47474"/>
                </a:lnTo>
                <a:lnTo>
                  <a:pt x="48281" y="0"/>
                </a:lnTo>
                <a:close/>
              </a:path>
            </a:pathLst>
          </a:custGeom>
          <a:solidFill>
            <a:srgbClr val="306DB5"/>
          </a:solidFill>
        </p:spPr>
        <p:txBody>
          <a:bodyPr wrap="square" lIns="0" tIns="0" rIns="0" bIns="0" rtlCol="0"/>
          <a:lstStyle/>
          <a:p>
            <a:endParaRPr/>
          </a:p>
        </p:txBody>
      </p:sp>
      <p:sp>
        <p:nvSpPr>
          <p:cNvPr id="41" name="object 41"/>
          <p:cNvSpPr/>
          <p:nvPr/>
        </p:nvSpPr>
        <p:spPr>
          <a:xfrm>
            <a:off x="8991673" y="4288728"/>
            <a:ext cx="48895" cy="47625"/>
          </a:xfrm>
          <a:custGeom>
            <a:avLst/>
            <a:gdLst/>
            <a:ahLst/>
            <a:cxnLst/>
            <a:rect l="l" t="t" r="r" b="b"/>
            <a:pathLst>
              <a:path w="48895" h="47625">
                <a:moveTo>
                  <a:pt x="48281" y="0"/>
                </a:moveTo>
                <a:lnTo>
                  <a:pt x="0" y="0"/>
                </a:lnTo>
                <a:lnTo>
                  <a:pt x="0" y="47474"/>
                </a:lnTo>
                <a:lnTo>
                  <a:pt x="48281" y="47474"/>
                </a:lnTo>
                <a:lnTo>
                  <a:pt x="48281" y="0"/>
                </a:lnTo>
                <a:close/>
              </a:path>
            </a:pathLst>
          </a:custGeom>
          <a:solidFill>
            <a:srgbClr val="306DB5"/>
          </a:solidFill>
        </p:spPr>
        <p:txBody>
          <a:bodyPr wrap="square" lIns="0" tIns="0" rIns="0" bIns="0" rtlCol="0"/>
          <a:lstStyle/>
          <a:p>
            <a:endParaRPr/>
          </a:p>
        </p:txBody>
      </p:sp>
      <p:grpSp>
        <p:nvGrpSpPr>
          <p:cNvPr id="42" name="object 42"/>
          <p:cNvGrpSpPr/>
          <p:nvPr/>
        </p:nvGrpSpPr>
        <p:grpSpPr>
          <a:xfrm>
            <a:off x="9179659" y="4099948"/>
            <a:ext cx="2308860" cy="307340"/>
            <a:chOff x="9179659" y="4099948"/>
            <a:chExt cx="2308860" cy="307340"/>
          </a:xfrm>
        </p:grpSpPr>
        <p:pic>
          <p:nvPicPr>
            <p:cNvPr id="43" name="object 43"/>
            <p:cNvPicPr/>
            <p:nvPr/>
          </p:nvPicPr>
          <p:blipFill>
            <a:blip r:embed="rId27" cstate="print"/>
            <a:stretch>
              <a:fillRect/>
            </a:stretch>
          </p:blipFill>
          <p:spPr>
            <a:xfrm>
              <a:off x="9179659" y="4101380"/>
              <a:ext cx="193721" cy="234820"/>
            </a:xfrm>
            <a:prstGeom prst="rect">
              <a:avLst/>
            </a:prstGeom>
          </p:spPr>
        </p:pic>
        <p:pic>
          <p:nvPicPr>
            <p:cNvPr id="44" name="object 44"/>
            <p:cNvPicPr/>
            <p:nvPr/>
          </p:nvPicPr>
          <p:blipFill>
            <a:blip r:embed="rId28" cstate="print"/>
            <a:stretch>
              <a:fillRect/>
            </a:stretch>
          </p:blipFill>
          <p:spPr>
            <a:xfrm>
              <a:off x="9397118" y="4157936"/>
              <a:ext cx="164602" cy="184004"/>
            </a:xfrm>
            <a:prstGeom prst="rect">
              <a:avLst/>
            </a:prstGeom>
          </p:spPr>
        </p:pic>
        <p:pic>
          <p:nvPicPr>
            <p:cNvPr id="45" name="object 45"/>
            <p:cNvPicPr/>
            <p:nvPr/>
          </p:nvPicPr>
          <p:blipFill>
            <a:blip r:embed="rId10" cstate="print"/>
            <a:stretch>
              <a:fillRect/>
            </a:stretch>
          </p:blipFill>
          <p:spPr>
            <a:xfrm>
              <a:off x="9592603" y="4158412"/>
              <a:ext cx="157063" cy="177785"/>
            </a:xfrm>
            <a:prstGeom prst="rect">
              <a:avLst/>
            </a:prstGeom>
          </p:spPr>
        </p:pic>
        <p:pic>
          <p:nvPicPr>
            <p:cNvPr id="46" name="object 46"/>
            <p:cNvPicPr/>
            <p:nvPr/>
          </p:nvPicPr>
          <p:blipFill>
            <a:blip r:embed="rId29" cstate="print"/>
            <a:stretch>
              <a:fillRect/>
            </a:stretch>
          </p:blipFill>
          <p:spPr>
            <a:xfrm>
              <a:off x="9781688" y="4158416"/>
              <a:ext cx="160110" cy="183837"/>
            </a:xfrm>
            <a:prstGeom prst="rect">
              <a:avLst/>
            </a:prstGeom>
          </p:spPr>
        </p:pic>
        <p:pic>
          <p:nvPicPr>
            <p:cNvPr id="47" name="object 47"/>
            <p:cNvPicPr/>
            <p:nvPr/>
          </p:nvPicPr>
          <p:blipFill>
            <a:blip r:embed="rId12" cstate="print"/>
            <a:stretch>
              <a:fillRect/>
            </a:stretch>
          </p:blipFill>
          <p:spPr>
            <a:xfrm>
              <a:off x="9973350" y="4102179"/>
              <a:ext cx="156592" cy="234024"/>
            </a:xfrm>
            <a:prstGeom prst="rect">
              <a:avLst/>
            </a:prstGeom>
          </p:spPr>
        </p:pic>
        <p:pic>
          <p:nvPicPr>
            <p:cNvPr id="48" name="object 48"/>
            <p:cNvPicPr/>
            <p:nvPr/>
          </p:nvPicPr>
          <p:blipFill>
            <a:blip r:embed="rId30" cstate="print"/>
            <a:stretch>
              <a:fillRect/>
            </a:stretch>
          </p:blipFill>
          <p:spPr>
            <a:xfrm>
              <a:off x="10171532" y="4158735"/>
              <a:ext cx="249154" cy="177460"/>
            </a:xfrm>
            <a:prstGeom prst="rect">
              <a:avLst/>
            </a:prstGeom>
          </p:spPr>
        </p:pic>
        <p:pic>
          <p:nvPicPr>
            <p:cNvPr id="49" name="object 49"/>
            <p:cNvPicPr/>
            <p:nvPr/>
          </p:nvPicPr>
          <p:blipFill>
            <a:blip r:embed="rId31" cstate="print"/>
            <a:stretch>
              <a:fillRect/>
            </a:stretch>
          </p:blipFill>
          <p:spPr>
            <a:xfrm>
              <a:off x="10450638" y="4158410"/>
              <a:ext cx="162665" cy="183209"/>
            </a:xfrm>
            <a:prstGeom prst="rect">
              <a:avLst/>
            </a:prstGeom>
          </p:spPr>
        </p:pic>
        <p:pic>
          <p:nvPicPr>
            <p:cNvPr id="50" name="object 50"/>
            <p:cNvPicPr/>
            <p:nvPr/>
          </p:nvPicPr>
          <p:blipFill>
            <a:blip r:embed="rId32" cstate="print"/>
            <a:stretch>
              <a:fillRect/>
            </a:stretch>
          </p:blipFill>
          <p:spPr>
            <a:xfrm>
              <a:off x="10643407" y="4158547"/>
              <a:ext cx="100834" cy="177649"/>
            </a:xfrm>
            <a:prstGeom prst="rect">
              <a:avLst/>
            </a:prstGeom>
          </p:spPr>
        </p:pic>
        <p:pic>
          <p:nvPicPr>
            <p:cNvPr id="51" name="object 51"/>
            <p:cNvPicPr/>
            <p:nvPr/>
          </p:nvPicPr>
          <p:blipFill>
            <a:blip r:embed="rId33" cstate="print"/>
            <a:stretch>
              <a:fillRect/>
            </a:stretch>
          </p:blipFill>
          <p:spPr>
            <a:xfrm>
              <a:off x="10770371" y="4102176"/>
              <a:ext cx="159785" cy="234024"/>
            </a:xfrm>
            <a:prstGeom prst="rect">
              <a:avLst/>
            </a:prstGeom>
          </p:spPr>
        </p:pic>
        <p:sp>
          <p:nvSpPr>
            <p:cNvPr id="52" name="object 52"/>
            <p:cNvSpPr/>
            <p:nvPr/>
          </p:nvSpPr>
          <p:spPr>
            <a:xfrm>
              <a:off x="10952937" y="4099959"/>
              <a:ext cx="46355" cy="236854"/>
            </a:xfrm>
            <a:custGeom>
              <a:avLst/>
              <a:gdLst/>
              <a:ahLst/>
              <a:cxnLst/>
              <a:rect l="l" t="t" r="r" b="b"/>
              <a:pathLst>
                <a:path w="46354" h="236854">
                  <a:moveTo>
                    <a:pt x="46050" y="62598"/>
                  </a:moveTo>
                  <a:lnTo>
                    <a:pt x="0" y="62598"/>
                  </a:lnTo>
                  <a:lnTo>
                    <a:pt x="0" y="236245"/>
                  </a:lnTo>
                  <a:lnTo>
                    <a:pt x="46050" y="236245"/>
                  </a:lnTo>
                  <a:lnTo>
                    <a:pt x="46050" y="62598"/>
                  </a:lnTo>
                  <a:close/>
                </a:path>
                <a:path w="46354" h="236854">
                  <a:moveTo>
                    <a:pt x="46050" y="0"/>
                  </a:moveTo>
                  <a:lnTo>
                    <a:pt x="0" y="0"/>
                  </a:lnTo>
                  <a:lnTo>
                    <a:pt x="0" y="41884"/>
                  </a:lnTo>
                  <a:lnTo>
                    <a:pt x="46050" y="41884"/>
                  </a:lnTo>
                  <a:lnTo>
                    <a:pt x="46050" y="0"/>
                  </a:lnTo>
                  <a:close/>
                </a:path>
              </a:pathLst>
            </a:custGeom>
            <a:solidFill>
              <a:srgbClr val="306DB5"/>
            </a:solidFill>
          </p:spPr>
          <p:txBody>
            <a:bodyPr wrap="square" lIns="0" tIns="0" rIns="0" bIns="0" rtlCol="0"/>
            <a:lstStyle/>
            <a:p>
              <a:endParaRPr/>
            </a:p>
          </p:txBody>
        </p:sp>
        <p:pic>
          <p:nvPicPr>
            <p:cNvPr id="53" name="object 53"/>
            <p:cNvPicPr/>
            <p:nvPr/>
          </p:nvPicPr>
          <p:blipFill>
            <a:blip r:embed="rId34" cstate="print"/>
            <a:stretch>
              <a:fillRect/>
            </a:stretch>
          </p:blipFill>
          <p:spPr>
            <a:xfrm>
              <a:off x="11043271" y="4158412"/>
              <a:ext cx="157063" cy="177785"/>
            </a:xfrm>
            <a:prstGeom prst="rect">
              <a:avLst/>
            </a:prstGeom>
          </p:spPr>
        </p:pic>
        <p:pic>
          <p:nvPicPr>
            <p:cNvPr id="54" name="object 54"/>
            <p:cNvPicPr/>
            <p:nvPr/>
          </p:nvPicPr>
          <p:blipFill>
            <a:blip r:embed="rId35" cstate="print"/>
            <a:stretch>
              <a:fillRect/>
            </a:stretch>
          </p:blipFill>
          <p:spPr>
            <a:xfrm>
              <a:off x="11231563" y="4158415"/>
              <a:ext cx="167586" cy="248840"/>
            </a:xfrm>
            <a:prstGeom prst="rect">
              <a:avLst/>
            </a:prstGeom>
          </p:spPr>
        </p:pic>
        <p:sp>
          <p:nvSpPr>
            <p:cNvPr id="55" name="object 55"/>
            <p:cNvSpPr/>
            <p:nvPr/>
          </p:nvSpPr>
          <p:spPr>
            <a:xfrm>
              <a:off x="11439166" y="4288726"/>
              <a:ext cx="49530" cy="102870"/>
            </a:xfrm>
            <a:custGeom>
              <a:avLst/>
              <a:gdLst/>
              <a:ahLst/>
              <a:cxnLst/>
              <a:rect l="l" t="t" r="r" b="b"/>
              <a:pathLst>
                <a:path w="49529" h="102870">
                  <a:moveTo>
                    <a:pt x="49066" y="0"/>
                  </a:moveTo>
                  <a:lnTo>
                    <a:pt x="0" y="0"/>
                  </a:lnTo>
                  <a:lnTo>
                    <a:pt x="0" y="47474"/>
                  </a:lnTo>
                  <a:lnTo>
                    <a:pt x="27548" y="47474"/>
                  </a:lnTo>
                  <a:lnTo>
                    <a:pt x="26726" y="55070"/>
                  </a:lnTo>
                  <a:lnTo>
                    <a:pt x="0" y="85233"/>
                  </a:lnTo>
                  <a:lnTo>
                    <a:pt x="0" y="102761"/>
                  </a:lnTo>
                  <a:lnTo>
                    <a:pt x="2869" y="102761"/>
                  </a:lnTo>
                  <a:lnTo>
                    <a:pt x="8083" y="101190"/>
                  </a:lnTo>
                  <a:lnTo>
                    <a:pt x="40721" y="78385"/>
                  </a:lnTo>
                  <a:lnTo>
                    <a:pt x="49066" y="48323"/>
                  </a:lnTo>
                  <a:lnTo>
                    <a:pt x="49066" y="0"/>
                  </a:lnTo>
                  <a:close/>
                </a:path>
              </a:pathLst>
            </a:custGeom>
            <a:solidFill>
              <a:srgbClr val="306DB5"/>
            </a:solidFill>
          </p:spPr>
          <p:txBody>
            <a:bodyPr wrap="square" lIns="0" tIns="0" rIns="0" bIns="0" rtlCol="0"/>
            <a:lstStyle/>
            <a:p>
              <a:endParaRPr/>
            </a:p>
          </p:txBody>
        </p:sp>
      </p:grpSp>
      <p:pic>
        <p:nvPicPr>
          <p:cNvPr id="56" name="object 56"/>
          <p:cNvPicPr/>
          <p:nvPr/>
        </p:nvPicPr>
        <p:blipFill>
          <a:blip r:embed="rId36" cstate="print"/>
          <a:stretch>
            <a:fillRect/>
          </a:stretch>
        </p:blipFill>
        <p:spPr>
          <a:xfrm>
            <a:off x="11615179" y="4094531"/>
            <a:ext cx="1667347" cy="310014"/>
          </a:xfrm>
          <a:prstGeom prst="rect">
            <a:avLst/>
          </a:prstGeom>
        </p:spPr>
      </p:pic>
      <p:grpSp>
        <p:nvGrpSpPr>
          <p:cNvPr id="57" name="object 57"/>
          <p:cNvGrpSpPr/>
          <p:nvPr/>
        </p:nvGrpSpPr>
        <p:grpSpPr>
          <a:xfrm>
            <a:off x="13388764" y="4103608"/>
            <a:ext cx="704850" cy="238760"/>
            <a:chOff x="13388764" y="4103608"/>
            <a:chExt cx="704850" cy="238760"/>
          </a:xfrm>
        </p:grpSpPr>
        <p:pic>
          <p:nvPicPr>
            <p:cNvPr id="58" name="object 58"/>
            <p:cNvPicPr/>
            <p:nvPr/>
          </p:nvPicPr>
          <p:blipFill>
            <a:blip r:embed="rId37" cstate="print"/>
            <a:stretch>
              <a:fillRect/>
            </a:stretch>
          </p:blipFill>
          <p:spPr>
            <a:xfrm>
              <a:off x="13388764" y="4104083"/>
              <a:ext cx="158204" cy="232118"/>
            </a:xfrm>
            <a:prstGeom prst="rect">
              <a:avLst/>
            </a:prstGeom>
          </p:spPr>
        </p:pic>
        <p:pic>
          <p:nvPicPr>
            <p:cNvPr id="59" name="object 59"/>
            <p:cNvPicPr/>
            <p:nvPr/>
          </p:nvPicPr>
          <p:blipFill>
            <a:blip r:embed="rId38" cstate="print"/>
            <a:stretch>
              <a:fillRect/>
            </a:stretch>
          </p:blipFill>
          <p:spPr>
            <a:xfrm>
              <a:off x="13570230" y="4103608"/>
              <a:ext cx="159304" cy="238327"/>
            </a:xfrm>
            <a:prstGeom prst="rect">
              <a:avLst/>
            </a:prstGeom>
          </p:spPr>
        </p:pic>
        <p:pic>
          <p:nvPicPr>
            <p:cNvPr id="60" name="object 60"/>
            <p:cNvPicPr/>
            <p:nvPr/>
          </p:nvPicPr>
          <p:blipFill>
            <a:blip r:embed="rId39" cstate="print"/>
            <a:stretch>
              <a:fillRect/>
            </a:stretch>
          </p:blipFill>
          <p:spPr>
            <a:xfrm>
              <a:off x="13751676" y="4104083"/>
              <a:ext cx="158204" cy="232118"/>
            </a:xfrm>
            <a:prstGeom prst="rect">
              <a:avLst/>
            </a:prstGeom>
          </p:spPr>
        </p:pic>
        <p:pic>
          <p:nvPicPr>
            <p:cNvPr id="61" name="object 61"/>
            <p:cNvPicPr/>
            <p:nvPr/>
          </p:nvPicPr>
          <p:blipFill>
            <a:blip r:embed="rId40" cstate="print"/>
            <a:stretch>
              <a:fillRect/>
            </a:stretch>
          </p:blipFill>
          <p:spPr>
            <a:xfrm>
              <a:off x="13931556" y="4106640"/>
              <a:ext cx="162016" cy="229563"/>
            </a:xfrm>
            <a:prstGeom prst="rect">
              <a:avLst/>
            </a:prstGeom>
          </p:spPr>
        </p:pic>
      </p:grpSp>
      <p:grpSp>
        <p:nvGrpSpPr>
          <p:cNvPr id="62" name="object 62"/>
          <p:cNvGrpSpPr/>
          <p:nvPr/>
        </p:nvGrpSpPr>
        <p:grpSpPr>
          <a:xfrm>
            <a:off x="14209228" y="4097558"/>
            <a:ext cx="596900" cy="307340"/>
            <a:chOff x="14209228" y="4097558"/>
            <a:chExt cx="596900" cy="307340"/>
          </a:xfrm>
        </p:grpSpPr>
        <p:sp>
          <p:nvSpPr>
            <p:cNvPr id="63" name="object 63"/>
            <p:cNvSpPr/>
            <p:nvPr/>
          </p:nvSpPr>
          <p:spPr>
            <a:xfrm>
              <a:off x="14209228" y="4097558"/>
              <a:ext cx="90805" cy="304800"/>
            </a:xfrm>
            <a:custGeom>
              <a:avLst/>
              <a:gdLst/>
              <a:ahLst/>
              <a:cxnLst/>
              <a:rect l="l" t="t" r="r" b="b"/>
              <a:pathLst>
                <a:path w="90805" h="304800">
                  <a:moveTo>
                    <a:pt x="89693" y="0"/>
                  </a:moveTo>
                  <a:lnTo>
                    <a:pt x="55443" y="0"/>
                  </a:lnTo>
                  <a:lnTo>
                    <a:pt x="44060" y="16606"/>
                  </a:lnTo>
                  <a:lnTo>
                    <a:pt x="18648" y="63076"/>
                  </a:lnTo>
                  <a:lnTo>
                    <a:pt x="4663" y="106253"/>
                  </a:lnTo>
                  <a:lnTo>
                    <a:pt x="0" y="149744"/>
                  </a:lnTo>
                  <a:lnTo>
                    <a:pt x="1383" y="173824"/>
                  </a:lnTo>
                  <a:lnTo>
                    <a:pt x="12452" y="222573"/>
                  </a:lnTo>
                  <a:lnTo>
                    <a:pt x="28269" y="260247"/>
                  </a:lnTo>
                  <a:lnTo>
                    <a:pt x="56867" y="304440"/>
                  </a:lnTo>
                  <a:lnTo>
                    <a:pt x="90489" y="304440"/>
                  </a:lnTo>
                  <a:lnTo>
                    <a:pt x="80775" y="286339"/>
                  </a:lnTo>
                  <a:lnTo>
                    <a:pt x="72650" y="269949"/>
                  </a:lnTo>
                  <a:lnTo>
                    <a:pt x="54977" y="221346"/>
                  </a:lnTo>
                  <a:lnTo>
                    <a:pt x="47889" y="176500"/>
                  </a:lnTo>
                  <a:lnTo>
                    <a:pt x="47003" y="152613"/>
                  </a:lnTo>
                  <a:lnTo>
                    <a:pt x="47321" y="137303"/>
                  </a:lnTo>
                  <a:lnTo>
                    <a:pt x="52092" y="94939"/>
                  </a:lnTo>
                  <a:lnTo>
                    <a:pt x="62970" y="55517"/>
                  </a:lnTo>
                  <a:lnTo>
                    <a:pt x="79966" y="17831"/>
                  </a:lnTo>
                  <a:lnTo>
                    <a:pt x="89693" y="0"/>
                  </a:lnTo>
                  <a:close/>
                </a:path>
              </a:pathLst>
            </a:custGeom>
            <a:solidFill>
              <a:srgbClr val="306DB5"/>
            </a:solidFill>
          </p:spPr>
          <p:txBody>
            <a:bodyPr wrap="square" lIns="0" tIns="0" rIns="0" bIns="0" rtlCol="0"/>
            <a:lstStyle/>
            <a:p>
              <a:endParaRPr/>
            </a:p>
          </p:txBody>
        </p:sp>
        <p:pic>
          <p:nvPicPr>
            <p:cNvPr id="64" name="object 64"/>
            <p:cNvPicPr/>
            <p:nvPr/>
          </p:nvPicPr>
          <p:blipFill>
            <a:blip r:embed="rId41" cstate="print"/>
            <a:stretch>
              <a:fillRect/>
            </a:stretch>
          </p:blipFill>
          <p:spPr>
            <a:xfrm>
              <a:off x="14323606" y="4158732"/>
              <a:ext cx="167754" cy="245814"/>
            </a:xfrm>
            <a:prstGeom prst="rect">
              <a:avLst/>
            </a:prstGeom>
          </p:spPr>
        </p:pic>
        <p:pic>
          <p:nvPicPr>
            <p:cNvPr id="65" name="object 65"/>
            <p:cNvPicPr/>
            <p:nvPr/>
          </p:nvPicPr>
          <p:blipFill>
            <a:blip r:embed="rId42" cstate="print"/>
            <a:stretch>
              <a:fillRect/>
            </a:stretch>
          </p:blipFill>
          <p:spPr>
            <a:xfrm>
              <a:off x="14510474" y="4157936"/>
              <a:ext cx="164591" cy="184004"/>
            </a:xfrm>
            <a:prstGeom prst="rect">
              <a:avLst/>
            </a:prstGeom>
          </p:spPr>
        </p:pic>
        <p:pic>
          <p:nvPicPr>
            <p:cNvPr id="66" name="object 66"/>
            <p:cNvPicPr/>
            <p:nvPr/>
          </p:nvPicPr>
          <p:blipFill>
            <a:blip r:embed="rId24" cstate="print"/>
            <a:stretch>
              <a:fillRect/>
            </a:stretch>
          </p:blipFill>
          <p:spPr>
            <a:xfrm>
              <a:off x="14705160" y="4158547"/>
              <a:ext cx="100845" cy="177649"/>
            </a:xfrm>
            <a:prstGeom prst="rect">
              <a:avLst/>
            </a:prstGeom>
          </p:spPr>
        </p:pic>
      </p:grpSp>
      <p:pic>
        <p:nvPicPr>
          <p:cNvPr id="67" name="object 67"/>
          <p:cNvPicPr/>
          <p:nvPr/>
        </p:nvPicPr>
        <p:blipFill>
          <a:blip r:embed="rId43" cstate="print"/>
          <a:stretch>
            <a:fillRect/>
          </a:stretch>
        </p:blipFill>
        <p:spPr>
          <a:xfrm>
            <a:off x="14924676" y="4105202"/>
            <a:ext cx="100834" cy="230998"/>
          </a:xfrm>
          <a:prstGeom prst="rect">
            <a:avLst/>
          </a:prstGeom>
        </p:spPr>
      </p:pic>
      <p:grpSp>
        <p:nvGrpSpPr>
          <p:cNvPr id="68" name="object 68"/>
          <p:cNvGrpSpPr/>
          <p:nvPr/>
        </p:nvGrpSpPr>
        <p:grpSpPr>
          <a:xfrm>
            <a:off x="15093703" y="4102176"/>
            <a:ext cx="351790" cy="240029"/>
            <a:chOff x="15093703" y="4102176"/>
            <a:chExt cx="351790" cy="240029"/>
          </a:xfrm>
        </p:grpSpPr>
        <p:pic>
          <p:nvPicPr>
            <p:cNvPr id="69" name="object 69"/>
            <p:cNvPicPr/>
            <p:nvPr/>
          </p:nvPicPr>
          <p:blipFill>
            <a:blip r:embed="rId44" cstate="print"/>
            <a:stretch>
              <a:fillRect/>
            </a:stretch>
          </p:blipFill>
          <p:spPr>
            <a:xfrm>
              <a:off x="15093703" y="4103608"/>
              <a:ext cx="159304" cy="238327"/>
            </a:xfrm>
            <a:prstGeom prst="rect">
              <a:avLst/>
            </a:prstGeom>
          </p:spPr>
        </p:pic>
        <p:pic>
          <p:nvPicPr>
            <p:cNvPr id="70" name="object 70"/>
            <p:cNvPicPr/>
            <p:nvPr/>
          </p:nvPicPr>
          <p:blipFill>
            <a:blip r:embed="rId45" cstate="print"/>
            <a:stretch>
              <a:fillRect/>
            </a:stretch>
          </p:blipFill>
          <p:spPr>
            <a:xfrm>
              <a:off x="15285679" y="4102176"/>
              <a:ext cx="159785" cy="234024"/>
            </a:xfrm>
            <a:prstGeom prst="rect">
              <a:avLst/>
            </a:prstGeom>
          </p:spPr>
        </p:pic>
      </p:grpSp>
      <p:grpSp>
        <p:nvGrpSpPr>
          <p:cNvPr id="71" name="object 71"/>
          <p:cNvGrpSpPr/>
          <p:nvPr/>
        </p:nvGrpSpPr>
        <p:grpSpPr>
          <a:xfrm>
            <a:off x="15557775" y="4099948"/>
            <a:ext cx="1627505" cy="307340"/>
            <a:chOff x="15557775" y="4099948"/>
            <a:chExt cx="1627505" cy="307340"/>
          </a:xfrm>
        </p:grpSpPr>
        <p:pic>
          <p:nvPicPr>
            <p:cNvPr id="72" name="object 72"/>
            <p:cNvPicPr/>
            <p:nvPr/>
          </p:nvPicPr>
          <p:blipFill>
            <a:blip r:embed="rId46" cstate="print"/>
            <a:stretch>
              <a:fillRect/>
            </a:stretch>
          </p:blipFill>
          <p:spPr>
            <a:xfrm>
              <a:off x="15557775" y="4157936"/>
              <a:ext cx="278336" cy="184004"/>
            </a:xfrm>
            <a:prstGeom prst="rect">
              <a:avLst/>
            </a:prstGeom>
          </p:spPr>
        </p:pic>
        <p:pic>
          <p:nvPicPr>
            <p:cNvPr id="73" name="object 73"/>
            <p:cNvPicPr/>
            <p:nvPr/>
          </p:nvPicPr>
          <p:blipFill>
            <a:blip r:embed="rId47" cstate="print"/>
            <a:stretch>
              <a:fillRect/>
            </a:stretch>
          </p:blipFill>
          <p:spPr>
            <a:xfrm>
              <a:off x="15856009" y="4158415"/>
              <a:ext cx="167586" cy="248840"/>
            </a:xfrm>
            <a:prstGeom prst="rect">
              <a:avLst/>
            </a:prstGeom>
          </p:spPr>
        </p:pic>
        <p:sp>
          <p:nvSpPr>
            <p:cNvPr id="74" name="object 74"/>
            <p:cNvSpPr/>
            <p:nvPr/>
          </p:nvSpPr>
          <p:spPr>
            <a:xfrm>
              <a:off x="16066606" y="4099959"/>
              <a:ext cx="46355" cy="236854"/>
            </a:xfrm>
            <a:custGeom>
              <a:avLst/>
              <a:gdLst/>
              <a:ahLst/>
              <a:cxnLst/>
              <a:rect l="l" t="t" r="r" b="b"/>
              <a:pathLst>
                <a:path w="46355" h="236854">
                  <a:moveTo>
                    <a:pt x="46050" y="62598"/>
                  </a:moveTo>
                  <a:lnTo>
                    <a:pt x="0" y="62598"/>
                  </a:lnTo>
                  <a:lnTo>
                    <a:pt x="0" y="236245"/>
                  </a:lnTo>
                  <a:lnTo>
                    <a:pt x="46050" y="236245"/>
                  </a:lnTo>
                  <a:lnTo>
                    <a:pt x="46050" y="62598"/>
                  </a:lnTo>
                  <a:close/>
                </a:path>
                <a:path w="46355" h="236854">
                  <a:moveTo>
                    <a:pt x="46050" y="0"/>
                  </a:moveTo>
                  <a:lnTo>
                    <a:pt x="0" y="0"/>
                  </a:lnTo>
                  <a:lnTo>
                    <a:pt x="0" y="41884"/>
                  </a:lnTo>
                  <a:lnTo>
                    <a:pt x="46050" y="41884"/>
                  </a:lnTo>
                  <a:lnTo>
                    <a:pt x="46050" y="0"/>
                  </a:lnTo>
                  <a:close/>
                </a:path>
              </a:pathLst>
            </a:custGeom>
            <a:solidFill>
              <a:srgbClr val="306DB5"/>
            </a:solidFill>
          </p:spPr>
          <p:txBody>
            <a:bodyPr wrap="square" lIns="0" tIns="0" rIns="0" bIns="0" rtlCol="0"/>
            <a:lstStyle/>
            <a:p>
              <a:endParaRPr/>
            </a:p>
          </p:txBody>
        </p:sp>
        <p:pic>
          <p:nvPicPr>
            <p:cNvPr id="75" name="object 75"/>
            <p:cNvPicPr/>
            <p:nvPr/>
          </p:nvPicPr>
          <p:blipFill>
            <a:blip r:embed="rId48" cstate="print"/>
            <a:stretch>
              <a:fillRect/>
            </a:stretch>
          </p:blipFill>
          <p:spPr>
            <a:xfrm>
              <a:off x="16145945" y="4157615"/>
              <a:ext cx="158529" cy="184476"/>
            </a:xfrm>
            <a:prstGeom prst="rect">
              <a:avLst/>
            </a:prstGeom>
          </p:spPr>
        </p:pic>
        <p:sp>
          <p:nvSpPr>
            <p:cNvPr id="76" name="object 76"/>
            <p:cNvSpPr/>
            <p:nvPr/>
          </p:nvSpPr>
          <p:spPr>
            <a:xfrm>
              <a:off x="16338703" y="4099959"/>
              <a:ext cx="46355" cy="236854"/>
            </a:xfrm>
            <a:custGeom>
              <a:avLst/>
              <a:gdLst/>
              <a:ahLst/>
              <a:cxnLst/>
              <a:rect l="l" t="t" r="r" b="b"/>
              <a:pathLst>
                <a:path w="46355" h="236854">
                  <a:moveTo>
                    <a:pt x="46050" y="62598"/>
                  </a:moveTo>
                  <a:lnTo>
                    <a:pt x="0" y="62598"/>
                  </a:lnTo>
                  <a:lnTo>
                    <a:pt x="0" y="236245"/>
                  </a:lnTo>
                  <a:lnTo>
                    <a:pt x="46050" y="236245"/>
                  </a:lnTo>
                  <a:lnTo>
                    <a:pt x="46050" y="62598"/>
                  </a:lnTo>
                  <a:close/>
                </a:path>
                <a:path w="46355" h="236854">
                  <a:moveTo>
                    <a:pt x="46050" y="0"/>
                  </a:moveTo>
                  <a:lnTo>
                    <a:pt x="0" y="0"/>
                  </a:lnTo>
                  <a:lnTo>
                    <a:pt x="0" y="41884"/>
                  </a:lnTo>
                  <a:lnTo>
                    <a:pt x="46050" y="41884"/>
                  </a:lnTo>
                  <a:lnTo>
                    <a:pt x="46050" y="0"/>
                  </a:lnTo>
                  <a:close/>
                </a:path>
              </a:pathLst>
            </a:custGeom>
            <a:solidFill>
              <a:srgbClr val="306DB5"/>
            </a:solidFill>
          </p:spPr>
          <p:txBody>
            <a:bodyPr wrap="square" lIns="0" tIns="0" rIns="0" bIns="0" rtlCol="0"/>
            <a:lstStyle/>
            <a:p>
              <a:endParaRPr/>
            </a:p>
          </p:txBody>
        </p:sp>
        <p:pic>
          <p:nvPicPr>
            <p:cNvPr id="77" name="object 77"/>
            <p:cNvPicPr/>
            <p:nvPr/>
          </p:nvPicPr>
          <p:blipFill>
            <a:blip r:embed="rId49" cstate="print"/>
            <a:stretch>
              <a:fillRect/>
            </a:stretch>
          </p:blipFill>
          <p:spPr>
            <a:xfrm>
              <a:off x="16410893" y="4115716"/>
              <a:ext cx="277368" cy="226224"/>
            </a:xfrm>
            <a:prstGeom prst="rect">
              <a:avLst/>
            </a:prstGeom>
          </p:spPr>
        </p:pic>
        <p:pic>
          <p:nvPicPr>
            <p:cNvPr id="78" name="object 78"/>
            <p:cNvPicPr/>
            <p:nvPr/>
          </p:nvPicPr>
          <p:blipFill>
            <a:blip r:embed="rId50" cstate="print"/>
            <a:stretch>
              <a:fillRect/>
            </a:stretch>
          </p:blipFill>
          <p:spPr>
            <a:xfrm>
              <a:off x="16718356" y="4157936"/>
              <a:ext cx="278336" cy="184004"/>
            </a:xfrm>
            <a:prstGeom prst="rect">
              <a:avLst/>
            </a:prstGeom>
          </p:spPr>
        </p:pic>
        <p:pic>
          <p:nvPicPr>
            <p:cNvPr id="79" name="object 79"/>
            <p:cNvPicPr/>
            <p:nvPr/>
          </p:nvPicPr>
          <p:blipFill>
            <a:blip r:embed="rId51" cstate="print"/>
            <a:stretch>
              <a:fillRect/>
            </a:stretch>
          </p:blipFill>
          <p:spPr>
            <a:xfrm>
              <a:off x="17016101" y="4101697"/>
              <a:ext cx="169178" cy="239919"/>
            </a:xfrm>
            <a:prstGeom prst="rect">
              <a:avLst/>
            </a:prstGeom>
          </p:spPr>
        </p:pic>
      </p:grpSp>
      <p:grpSp>
        <p:nvGrpSpPr>
          <p:cNvPr id="80" name="object 80"/>
          <p:cNvGrpSpPr/>
          <p:nvPr/>
        </p:nvGrpSpPr>
        <p:grpSpPr>
          <a:xfrm>
            <a:off x="17315916" y="4156980"/>
            <a:ext cx="755015" cy="247650"/>
            <a:chOff x="17315916" y="4156980"/>
            <a:chExt cx="755015" cy="247650"/>
          </a:xfrm>
        </p:grpSpPr>
        <p:pic>
          <p:nvPicPr>
            <p:cNvPr id="81" name="object 81"/>
            <p:cNvPicPr/>
            <p:nvPr/>
          </p:nvPicPr>
          <p:blipFill>
            <a:blip r:embed="rId52" cstate="print"/>
            <a:stretch>
              <a:fillRect/>
            </a:stretch>
          </p:blipFill>
          <p:spPr>
            <a:xfrm>
              <a:off x="17315916" y="4158732"/>
              <a:ext cx="167754" cy="245814"/>
            </a:xfrm>
            <a:prstGeom prst="rect">
              <a:avLst/>
            </a:prstGeom>
          </p:spPr>
        </p:pic>
        <p:pic>
          <p:nvPicPr>
            <p:cNvPr id="82" name="object 82"/>
            <p:cNvPicPr/>
            <p:nvPr/>
          </p:nvPicPr>
          <p:blipFill>
            <a:blip r:embed="rId9" cstate="print"/>
            <a:stretch>
              <a:fillRect/>
            </a:stretch>
          </p:blipFill>
          <p:spPr>
            <a:xfrm>
              <a:off x="17505803" y="4156980"/>
              <a:ext cx="177481" cy="185271"/>
            </a:xfrm>
            <a:prstGeom prst="rect">
              <a:avLst/>
            </a:prstGeom>
          </p:spPr>
        </p:pic>
        <p:pic>
          <p:nvPicPr>
            <p:cNvPr id="83" name="object 83"/>
            <p:cNvPicPr/>
            <p:nvPr/>
          </p:nvPicPr>
          <p:blipFill>
            <a:blip r:embed="rId53" cstate="print"/>
            <a:stretch>
              <a:fillRect/>
            </a:stretch>
          </p:blipFill>
          <p:spPr>
            <a:xfrm>
              <a:off x="17714500" y="4158732"/>
              <a:ext cx="167754" cy="245814"/>
            </a:xfrm>
            <a:prstGeom prst="rect">
              <a:avLst/>
            </a:prstGeom>
          </p:spPr>
        </p:pic>
        <p:pic>
          <p:nvPicPr>
            <p:cNvPr id="84" name="object 84"/>
            <p:cNvPicPr/>
            <p:nvPr/>
          </p:nvPicPr>
          <p:blipFill>
            <a:blip r:embed="rId54" cstate="print"/>
            <a:stretch>
              <a:fillRect/>
            </a:stretch>
          </p:blipFill>
          <p:spPr>
            <a:xfrm>
              <a:off x="17913802" y="4162550"/>
              <a:ext cx="156759" cy="177471"/>
            </a:xfrm>
            <a:prstGeom prst="rect">
              <a:avLst/>
            </a:prstGeom>
          </p:spPr>
        </p:pic>
      </p:grpSp>
      <p:grpSp>
        <p:nvGrpSpPr>
          <p:cNvPr id="85" name="object 85"/>
          <p:cNvGrpSpPr/>
          <p:nvPr/>
        </p:nvGrpSpPr>
        <p:grpSpPr>
          <a:xfrm>
            <a:off x="18115333" y="4097554"/>
            <a:ext cx="941705" cy="304800"/>
            <a:chOff x="18115333" y="4097554"/>
            <a:chExt cx="941705" cy="304800"/>
          </a:xfrm>
        </p:grpSpPr>
        <p:sp>
          <p:nvSpPr>
            <p:cNvPr id="86" name="object 86"/>
            <p:cNvSpPr/>
            <p:nvPr/>
          </p:nvSpPr>
          <p:spPr>
            <a:xfrm>
              <a:off x="18115333" y="4101372"/>
              <a:ext cx="45720" cy="234950"/>
            </a:xfrm>
            <a:custGeom>
              <a:avLst/>
              <a:gdLst/>
              <a:ahLst/>
              <a:cxnLst/>
              <a:rect l="l" t="t" r="r" b="b"/>
              <a:pathLst>
                <a:path w="45719" h="234950">
                  <a:moveTo>
                    <a:pt x="45412" y="0"/>
                  </a:moveTo>
                  <a:lnTo>
                    <a:pt x="0" y="0"/>
                  </a:lnTo>
                  <a:lnTo>
                    <a:pt x="0" y="234820"/>
                  </a:lnTo>
                  <a:lnTo>
                    <a:pt x="45412" y="234820"/>
                  </a:lnTo>
                  <a:lnTo>
                    <a:pt x="45412" y="0"/>
                  </a:lnTo>
                  <a:close/>
                </a:path>
              </a:pathLst>
            </a:custGeom>
            <a:solidFill>
              <a:srgbClr val="306DB5"/>
            </a:solidFill>
          </p:spPr>
          <p:txBody>
            <a:bodyPr wrap="square" lIns="0" tIns="0" rIns="0" bIns="0" rtlCol="0"/>
            <a:lstStyle/>
            <a:p>
              <a:endParaRPr/>
            </a:p>
          </p:txBody>
        </p:sp>
        <p:pic>
          <p:nvPicPr>
            <p:cNvPr id="87" name="object 87"/>
            <p:cNvPicPr/>
            <p:nvPr/>
          </p:nvPicPr>
          <p:blipFill>
            <a:blip r:embed="rId55" cstate="print"/>
            <a:stretch>
              <a:fillRect/>
            </a:stretch>
          </p:blipFill>
          <p:spPr>
            <a:xfrm>
              <a:off x="18193230" y="4115716"/>
              <a:ext cx="272743" cy="225903"/>
            </a:xfrm>
            <a:prstGeom prst="rect">
              <a:avLst/>
            </a:prstGeom>
          </p:spPr>
        </p:pic>
        <p:sp>
          <p:nvSpPr>
            <p:cNvPr id="88" name="object 88"/>
            <p:cNvSpPr/>
            <p:nvPr/>
          </p:nvSpPr>
          <p:spPr>
            <a:xfrm>
              <a:off x="18495747" y="4099959"/>
              <a:ext cx="46355" cy="236854"/>
            </a:xfrm>
            <a:custGeom>
              <a:avLst/>
              <a:gdLst/>
              <a:ahLst/>
              <a:cxnLst/>
              <a:rect l="l" t="t" r="r" b="b"/>
              <a:pathLst>
                <a:path w="46355" h="236854">
                  <a:moveTo>
                    <a:pt x="46050" y="62598"/>
                  </a:moveTo>
                  <a:lnTo>
                    <a:pt x="0" y="62598"/>
                  </a:lnTo>
                  <a:lnTo>
                    <a:pt x="0" y="236245"/>
                  </a:lnTo>
                  <a:lnTo>
                    <a:pt x="46050" y="236245"/>
                  </a:lnTo>
                  <a:lnTo>
                    <a:pt x="46050" y="62598"/>
                  </a:lnTo>
                  <a:close/>
                </a:path>
                <a:path w="46355" h="236854">
                  <a:moveTo>
                    <a:pt x="46050" y="0"/>
                  </a:moveTo>
                  <a:lnTo>
                    <a:pt x="0" y="0"/>
                  </a:lnTo>
                  <a:lnTo>
                    <a:pt x="0" y="41884"/>
                  </a:lnTo>
                  <a:lnTo>
                    <a:pt x="46050" y="41884"/>
                  </a:lnTo>
                  <a:lnTo>
                    <a:pt x="46050" y="0"/>
                  </a:lnTo>
                  <a:close/>
                </a:path>
              </a:pathLst>
            </a:custGeom>
            <a:solidFill>
              <a:srgbClr val="306DB5"/>
            </a:solidFill>
          </p:spPr>
          <p:txBody>
            <a:bodyPr wrap="square" lIns="0" tIns="0" rIns="0" bIns="0" rtlCol="0"/>
            <a:lstStyle/>
            <a:p>
              <a:endParaRPr/>
            </a:p>
          </p:txBody>
        </p:sp>
        <p:pic>
          <p:nvPicPr>
            <p:cNvPr id="89" name="object 89"/>
            <p:cNvPicPr/>
            <p:nvPr/>
          </p:nvPicPr>
          <p:blipFill>
            <a:blip r:embed="rId56" cstate="print"/>
            <a:stretch>
              <a:fillRect/>
            </a:stretch>
          </p:blipFill>
          <p:spPr>
            <a:xfrm>
              <a:off x="18575090" y="4156980"/>
              <a:ext cx="177481" cy="185271"/>
            </a:xfrm>
            <a:prstGeom prst="rect">
              <a:avLst/>
            </a:prstGeom>
          </p:spPr>
        </p:pic>
        <p:pic>
          <p:nvPicPr>
            <p:cNvPr id="90" name="object 90"/>
            <p:cNvPicPr/>
            <p:nvPr/>
          </p:nvPicPr>
          <p:blipFill>
            <a:blip r:embed="rId10" cstate="print"/>
            <a:stretch>
              <a:fillRect/>
            </a:stretch>
          </p:blipFill>
          <p:spPr>
            <a:xfrm>
              <a:off x="18785396" y="4158412"/>
              <a:ext cx="157063" cy="177785"/>
            </a:xfrm>
            <a:prstGeom prst="rect">
              <a:avLst/>
            </a:prstGeom>
          </p:spPr>
        </p:pic>
        <p:sp>
          <p:nvSpPr>
            <p:cNvPr id="91" name="object 91"/>
            <p:cNvSpPr/>
            <p:nvPr/>
          </p:nvSpPr>
          <p:spPr>
            <a:xfrm>
              <a:off x="18966516" y="4097554"/>
              <a:ext cx="90805" cy="304800"/>
            </a:xfrm>
            <a:custGeom>
              <a:avLst/>
              <a:gdLst/>
              <a:ahLst/>
              <a:cxnLst/>
              <a:rect l="l" t="t" r="r" b="b"/>
              <a:pathLst>
                <a:path w="90805" h="304800">
                  <a:moveTo>
                    <a:pt x="35056" y="0"/>
                  </a:moveTo>
                  <a:lnTo>
                    <a:pt x="806" y="0"/>
                  </a:lnTo>
                  <a:lnTo>
                    <a:pt x="10512" y="17842"/>
                  </a:lnTo>
                  <a:lnTo>
                    <a:pt x="19787" y="36462"/>
                  </a:lnTo>
                  <a:lnTo>
                    <a:pt x="33732" y="75016"/>
                  </a:lnTo>
                  <a:lnTo>
                    <a:pt x="42223" y="122587"/>
                  </a:lnTo>
                  <a:lnTo>
                    <a:pt x="43496" y="152613"/>
                  </a:lnTo>
                  <a:lnTo>
                    <a:pt x="42610" y="176502"/>
                  </a:lnTo>
                  <a:lnTo>
                    <a:pt x="35522" y="221350"/>
                  </a:lnTo>
                  <a:lnTo>
                    <a:pt x="17843" y="269949"/>
                  </a:lnTo>
                  <a:lnTo>
                    <a:pt x="0" y="304440"/>
                  </a:lnTo>
                  <a:lnTo>
                    <a:pt x="33611" y="304440"/>
                  </a:lnTo>
                  <a:lnTo>
                    <a:pt x="56277" y="271541"/>
                  </a:lnTo>
                  <a:lnTo>
                    <a:pt x="78029" y="222573"/>
                  </a:lnTo>
                  <a:lnTo>
                    <a:pt x="89113" y="173824"/>
                  </a:lnTo>
                  <a:lnTo>
                    <a:pt x="90499" y="149744"/>
                  </a:lnTo>
                  <a:lnTo>
                    <a:pt x="89333" y="127959"/>
                  </a:lnTo>
                  <a:lnTo>
                    <a:pt x="80008" y="84630"/>
                  </a:lnTo>
                  <a:lnTo>
                    <a:pt x="64832" y="48152"/>
                  </a:lnTo>
                  <a:lnTo>
                    <a:pt x="46433" y="16607"/>
                  </a:lnTo>
                  <a:lnTo>
                    <a:pt x="35056" y="0"/>
                  </a:lnTo>
                  <a:close/>
                </a:path>
              </a:pathLst>
            </a:custGeom>
            <a:solidFill>
              <a:srgbClr val="306DB5"/>
            </a:solidFill>
          </p:spPr>
          <p:txBody>
            <a:bodyPr wrap="square" lIns="0" tIns="0" rIns="0" bIns="0" rtlCol="0"/>
            <a:lstStyle/>
            <a:p>
              <a:endParaRPr/>
            </a:p>
          </p:txBody>
        </p:sp>
      </p:grpSp>
      <p:sp>
        <p:nvSpPr>
          <p:cNvPr id="92" name="object 92"/>
          <p:cNvSpPr/>
          <p:nvPr/>
        </p:nvSpPr>
        <p:spPr>
          <a:xfrm>
            <a:off x="17135588" y="6264062"/>
            <a:ext cx="389255" cy="389255"/>
          </a:xfrm>
          <a:custGeom>
            <a:avLst/>
            <a:gdLst/>
            <a:ahLst/>
            <a:cxnLst/>
            <a:rect l="l" t="t" r="r" b="b"/>
            <a:pathLst>
              <a:path w="389255" h="389254">
                <a:moveTo>
                  <a:pt x="194601" y="0"/>
                </a:moveTo>
                <a:lnTo>
                  <a:pt x="149978" y="5139"/>
                </a:lnTo>
                <a:lnTo>
                  <a:pt x="109017" y="19779"/>
                </a:lnTo>
                <a:lnTo>
                  <a:pt x="72884" y="42752"/>
                </a:lnTo>
                <a:lnTo>
                  <a:pt x="42749" y="72889"/>
                </a:lnTo>
                <a:lnTo>
                  <a:pt x="19778" y="109021"/>
                </a:lnTo>
                <a:lnTo>
                  <a:pt x="5139" y="149981"/>
                </a:lnTo>
                <a:lnTo>
                  <a:pt x="0" y="194601"/>
                </a:lnTo>
                <a:lnTo>
                  <a:pt x="5139" y="239221"/>
                </a:lnTo>
                <a:lnTo>
                  <a:pt x="19778" y="280181"/>
                </a:lnTo>
                <a:lnTo>
                  <a:pt x="42749" y="316313"/>
                </a:lnTo>
                <a:lnTo>
                  <a:pt x="72884" y="346450"/>
                </a:lnTo>
                <a:lnTo>
                  <a:pt x="109017" y="369422"/>
                </a:lnTo>
                <a:lnTo>
                  <a:pt x="149978" y="384063"/>
                </a:lnTo>
                <a:lnTo>
                  <a:pt x="194601" y="389202"/>
                </a:lnTo>
                <a:lnTo>
                  <a:pt x="239220" y="384063"/>
                </a:lnTo>
                <a:lnTo>
                  <a:pt x="280179" y="369422"/>
                </a:lnTo>
                <a:lnTo>
                  <a:pt x="316309" y="346450"/>
                </a:lnTo>
                <a:lnTo>
                  <a:pt x="346444" y="316313"/>
                </a:lnTo>
                <a:lnTo>
                  <a:pt x="369414" y="280181"/>
                </a:lnTo>
                <a:lnTo>
                  <a:pt x="384053" y="239221"/>
                </a:lnTo>
                <a:lnTo>
                  <a:pt x="389192" y="194601"/>
                </a:lnTo>
                <a:lnTo>
                  <a:pt x="384053" y="149981"/>
                </a:lnTo>
                <a:lnTo>
                  <a:pt x="369414" y="109021"/>
                </a:lnTo>
                <a:lnTo>
                  <a:pt x="346444" y="72889"/>
                </a:lnTo>
                <a:lnTo>
                  <a:pt x="316309" y="42752"/>
                </a:lnTo>
                <a:lnTo>
                  <a:pt x="280179" y="19779"/>
                </a:lnTo>
                <a:lnTo>
                  <a:pt x="239220" y="5139"/>
                </a:lnTo>
                <a:lnTo>
                  <a:pt x="194601" y="0"/>
                </a:lnTo>
                <a:close/>
              </a:path>
            </a:pathLst>
          </a:custGeom>
          <a:solidFill>
            <a:srgbClr val="4EB193"/>
          </a:solidFill>
        </p:spPr>
        <p:txBody>
          <a:bodyPr wrap="square" lIns="0" tIns="0" rIns="0" bIns="0" rtlCol="0"/>
          <a:lstStyle/>
          <a:p>
            <a:endParaRPr/>
          </a:p>
        </p:txBody>
      </p:sp>
      <p:sp>
        <p:nvSpPr>
          <p:cNvPr id="93" name="object 93"/>
          <p:cNvSpPr/>
          <p:nvPr/>
        </p:nvSpPr>
        <p:spPr>
          <a:xfrm>
            <a:off x="17135588" y="6780219"/>
            <a:ext cx="389255" cy="389255"/>
          </a:xfrm>
          <a:custGeom>
            <a:avLst/>
            <a:gdLst/>
            <a:ahLst/>
            <a:cxnLst/>
            <a:rect l="l" t="t" r="r" b="b"/>
            <a:pathLst>
              <a:path w="389255" h="389254">
                <a:moveTo>
                  <a:pt x="194601" y="0"/>
                </a:moveTo>
                <a:lnTo>
                  <a:pt x="149978" y="5139"/>
                </a:lnTo>
                <a:lnTo>
                  <a:pt x="109017" y="19779"/>
                </a:lnTo>
                <a:lnTo>
                  <a:pt x="72884" y="42752"/>
                </a:lnTo>
                <a:lnTo>
                  <a:pt x="42749" y="72889"/>
                </a:lnTo>
                <a:lnTo>
                  <a:pt x="19778" y="109021"/>
                </a:lnTo>
                <a:lnTo>
                  <a:pt x="5139" y="149981"/>
                </a:lnTo>
                <a:lnTo>
                  <a:pt x="0" y="194601"/>
                </a:lnTo>
                <a:lnTo>
                  <a:pt x="5139" y="239221"/>
                </a:lnTo>
                <a:lnTo>
                  <a:pt x="19778" y="280181"/>
                </a:lnTo>
                <a:lnTo>
                  <a:pt x="42749" y="316313"/>
                </a:lnTo>
                <a:lnTo>
                  <a:pt x="72884" y="346450"/>
                </a:lnTo>
                <a:lnTo>
                  <a:pt x="109017" y="369422"/>
                </a:lnTo>
                <a:lnTo>
                  <a:pt x="149978" y="384063"/>
                </a:lnTo>
                <a:lnTo>
                  <a:pt x="194601" y="389202"/>
                </a:lnTo>
                <a:lnTo>
                  <a:pt x="239220" y="384063"/>
                </a:lnTo>
                <a:lnTo>
                  <a:pt x="280179" y="369422"/>
                </a:lnTo>
                <a:lnTo>
                  <a:pt x="316309" y="346450"/>
                </a:lnTo>
                <a:lnTo>
                  <a:pt x="346444" y="316313"/>
                </a:lnTo>
                <a:lnTo>
                  <a:pt x="369414" y="280181"/>
                </a:lnTo>
                <a:lnTo>
                  <a:pt x="384053" y="239221"/>
                </a:lnTo>
                <a:lnTo>
                  <a:pt x="389192" y="194601"/>
                </a:lnTo>
                <a:lnTo>
                  <a:pt x="384053" y="149981"/>
                </a:lnTo>
                <a:lnTo>
                  <a:pt x="369414" y="109021"/>
                </a:lnTo>
                <a:lnTo>
                  <a:pt x="346444" y="72889"/>
                </a:lnTo>
                <a:lnTo>
                  <a:pt x="316309" y="42752"/>
                </a:lnTo>
                <a:lnTo>
                  <a:pt x="280179" y="19779"/>
                </a:lnTo>
                <a:lnTo>
                  <a:pt x="239220" y="5139"/>
                </a:lnTo>
                <a:lnTo>
                  <a:pt x="194601" y="0"/>
                </a:lnTo>
                <a:close/>
              </a:path>
            </a:pathLst>
          </a:custGeom>
          <a:solidFill>
            <a:srgbClr val="BD0E79"/>
          </a:solidFill>
        </p:spPr>
        <p:txBody>
          <a:bodyPr wrap="square" lIns="0" tIns="0" rIns="0" bIns="0" rtlCol="0"/>
          <a:lstStyle/>
          <a:p>
            <a:endParaRPr/>
          </a:p>
        </p:txBody>
      </p:sp>
      <p:sp>
        <p:nvSpPr>
          <p:cNvPr id="94" name="object 94"/>
          <p:cNvSpPr/>
          <p:nvPr/>
        </p:nvSpPr>
        <p:spPr>
          <a:xfrm>
            <a:off x="17135588" y="5747903"/>
            <a:ext cx="389255" cy="389255"/>
          </a:xfrm>
          <a:custGeom>
            <a:avLst/>
            <a:gdLst/>
            <a:ahLst/>
            <a:cxnLst/>
            <a:rect l="l" t="t" r="r" b="b"/>
            <a:pathLst>
              <a:path w="389255" h="389254">
                <a:moveTo>
                  <a:pt x="194601" y="0"/>
                </a:moveTo>
                <a:lnTo>
                  <a:pt x="149978" y="5139"/>
                </a:lnTo>
                <a:lnTo>
                  <a:pt x="109017" y="19779"/>
                </a:lnTo>
                <a:lnTo>
                  <a:pt x="72884" y="42752"/>
                </a:lnTo>
                <a:lnTo>
                  <a:pt x="42749" y="72889"/>
                </a:lnTo>
                <a:lnTo>
                  <a:pt x="19778" y="109021"/>
                </a:lnTo>
                <a:lnTo>
                  <a:pt x="5139" y="149981"/>
                </a:lnTo>
                <a:lnTo>
                  <a:pt x="0" y="194601"/>
                </a:lnTo>
                <a:lnTo>
                  <a:pt x="5139" y="239221"/>
                </a:lnTo>
                <a:lnTo>
                  <a:pt x="19778" y="280181"/>
                </a:lnTo>
                <a:lnTo>
                  <a:pt x="42749" y="316313"/>
                </a:lnTo>
                <a:lnTo>
                  <a:pt x="72884" y="346450"/>
                </a:lnTo>
                <a:lnTo>
                  <a:pt x="109017" y="369422"/>
                </a:lnTo>
                <a:lnTo>
                  <a:pt x="149978" y="384063"/>
                </a:lnTo>
                <a:lnTo>
                  <a:pt x="194601" y="389202"/>
                </a:lnTo>
                <a:lnTo>
                  <a:pt x="239220" y="384063"/>
                </a:lnTo>
                <a:lnTo>
                  <a:pt x="280179" y="369422"/>
                </a:lnTo>
                <a:lnTo>
                  <a:pt x="316309" y="346450"/>
                </a:lnTo>
                <a:lnTo>
                  <a:pt x="346444" y="316313"/>
                </a:lnTo>
                <a:lnTo>
                  <a:pt x="369414" y="280181"/>
                </a:lnTo>
                <a:lnTo>
                  <a:pt x="384053" y="239221"/>
                </a:lnTo>
                <a:lnTo>
                  <a:pt x="389192" y="194601"/>
                </a:lnTo>
                <a:lnTo>
                  <a:pt x="384053" y="149981"/>
                </a:lnTo>
                <a:lnTo>
                  <a:pt x="369414" y="109021"/>
                </a:lnTo>
                <a:lnTo>
                  <a:pt x="346444" y="72889"/>
                </a:lnTo>
                <a:lnTo>
                  <a:pt x="316309" y="42752"/>
                </a:lnTo>
                <a:lnTo>
                  <a:pt x="280179" y="19779"/>
                </a:lnTo>
                <a:lnTo>
                  <a:pt x="239220" y="5139"/>
                </a:lnTo>
                <a:lnTo>
                  <a:pt x="194601" y="0"/>
                </a:lnTo>
                <a:close/>
              </a:path>
            </a:pathLst>
          </a:custGeom>
          <a:solidFill>
            <a:srgbClr val="13A7D8"/>
          </a:solidFill>
        </p:spPr>
        <p:txBody>
          <a:bodyPr wrap="square" lIns="0" tIns="0" rIns="0" bIns="0" rtlCol="0"/>
          <a:lstStyle/>
          <a:p>
            <a:endParaRPr/>
          </a:p>
        </p:txBody>
      </p:sp>
      <p:grpSp>
        <p:nvGrpSpPr>
          <p:cNvPr id="95" name="object 95"/>
          <p:cNvGrpSpPr/>
          <p:nvPr/>
        </p:nvGrpSpPr>
        <p:grpSpPr>
          <a:xfrm>
            <a:off x="17747919" y="6365456"/>
            <a:ext cx="1022985" cy="194310"/>
            <a:chOff x="17747919" y="6365456"/>
            <a:chExt cx="1022985" cy="194310"/>
          </a:xfrm>
        </p:grpSpPr>
        <p:pic>
          <p:nvPicPr>
            <p:cNvPr id="96" name="object 96"/>
            <p:cNvPicPr/>
            <p:nvPr/>
          </p:nvPicPr>
          <p:blipFill>
            <a:blip r:embed="rId57" cstate="print"/>
            <a:stretch>
              <a:fillRect/>
            </a:stretch>
          </p:blipFill>
          <p:spPr>
            <a:xfrm>
              <a:off x="17747919" y="6366095"/>
              <a:ext cx="180696" cy="188256"/>
            </a:xfrm>
            <a:prstGeom prst="rect">
              <a:avLst/>
            </a:prstGeom>
          </p:spPr>
        </p:pic>
        <p:sp>
          <p:nvSpPr>
            <p:cNvPr id="97" name="object 97"/>
            <p:cNvSpPr/>
            <p:nvPr/>
          </p:nvSpPr>
          <p:spPr>
            <a:xfrm>
              <a:off x="17964112" y="6366109"/>
              <a:ext cx="23495" cy="188595"/>
            </a:xfrm>
            <a:custGeom>
              <a:avLst/>
              <a:gdLst/>
              <a:ahLst/>
              <a:cxnLst/>
              <a:rect l="l" t="t" r="r" b="b"/>
              <a:pathLst>
                <a:path w="23494" h="188595">
                  <a:moveTo>
                    <a:pt x="23444" y="51638"/>
                  </a:moveTo>
                  <a:lnTo>
                    <a:pt x="0" y="51638"/>
                  </a:lnTo>
                  <a:lnTo>
                    <a:pt x="0" y="188252"/>
                  </a:lnTo>
                  <a:lnTo>
                    <a:pt x="23444" y="188252"/>
                  </a:lnTo>
                  <a:lnTo>
                    <a:pt x="23444" y="51638"/>
                  </a:lnTo>
                  <a:close/>
                </a:path>
                <a:path w="23494" h="188595">
                  <a:moveTo>
                    <a:pt x="23444" y="0"/>
                  </a:moveTo>
                  <a:lnTo>
                    <a:pt x="0" y="0"/>
                  </a:lnTo>
                  <a:lnTo>
                    <a:pt x="0" y="26136"/>
                  </a:lnTo>
                  <a:lnTo>
                    <a:pt x="23444" y="26136"/>
                  </a:lnTo>
                  <a:lnTo>
                    <a:pt x="23444" y="0"/>
                  </a:lnTo>
                  <a:close/>
                </a:path>
              </a:pathLst>
            </a:custGeom>
            <a:solidFill>
              <a:srgbClr val="5E5D5E"/>
            </a:solidFill>
          </p:spPr>
          <p:txBody>
            <a:bodyPr wrap="square" lIns="0" tIns="0" rIns="0" bIns="0" rtlCol="0"/>
            <a:lstStyle/>
            <a:p>
              <a:endParaRPr/>
            </a:p>
          </p:txBody>
        </p:sp>
        <p:pic>
          <p:nvPicPr>
            <p:cNvPr id="98" name="object 98"/>
            <p:cNvPicPr/>
            <p:nvPr/>
          </p:nvPicPr>
          <p:blipFill>
            <a:blip r:embed="rId58" cstate="print"/>
            <a:stretch>
              <a:fillRect/>
            </a:stretch>
          </p:blipFill>
          <p:spPr>
            <a:xfrm>
              <a:off x="18012687" y="6365456"/>
              <a:ext cx="121221" cy="193763"/>
            </a:xfrm>
            <a:prstGeom prst="rect">
              <a:avLst/>
            </a:prstGeom>
          </p:spPr>
        </p:pic>
        <p:sp>
          <p:nvSpPr>
            <p:cNvPr id="99" name="object 99"/>
            <p:cNvSpPr/>
            <p:nvPr/>
          </p:nvSpPr>
          <p:spPr>
            <a:xfrm>
              <a:off x="18169027" y="6366099"/>
              <a:ext cx="23495" cy="188595"/>
            </a:xfrm>
            <a:custGeom>
              <a:avLst/>
              <a:gdLst/>
              <a:ahLst/>
              <a:cxnLst/>
              <a:rect l="l" t="t" r="r" b="b"/>
              <a:pathLst>
                <a:path w="23494" h="188595">
                  <a:moveTo>
                    <a:pt x="23067" y="0"/>
                  </a:moveTo>
                  <a:lnTo>
                    <a:pt x="0" y="0"/>
                  </a:lnTo>
                  <a:lnTo>
                    <a:pt x="0" y="188256"/>
                  </a:lnTo>
                  <a:lnTo>
                    <a:pt x="23067" y="188256"/>
                  </a:lnTo>
                  <a:lnTo>
                    <a:pt x="23067" y="0"/>
                  </a:lnTo>
                  <a:close/>
                </a:path>
              </a:pathLst>
            </a:custGeom>
            <a:solidFill>
              <a:srgbClr val="5E5D5E"/>
            </a:solidFill>
          </p:spPr>
          <p:txBody>
            <a:bodyPr wrap="square" lIns="0" tIns="0" rIns="0" bIns="0" rtlCol="0"/>
            <a:lstStyle/>
            <a:p>
              <a:endParaRPr/>
            </a:p>
          </p:txBody>
        </p:sp>
        <p:pic>
          <p:nvPicPr>
            <p:cNvPr id="100" name="object 100"/>
            <p:cNvPicPr/>
            <p:nvPr/>
          </p:nvPicPr>
          <p:blipFill>
            <a:blip r:embed="rId59" cstate="print"/>
            <a:stretch>
              <a:fillRect/>
            </a:stretch>
          </p:blipFill>
          <p:spPr>
            <a:xfrm>
              <a:off x="18220287" y="6413764"/>
              <a:ext cx="129818" cy="145199"/>
            </a:xfrm>
            <a:prstGeom prst="rect">
              <a:avLst/>
            </a:prstGeom>
          </p:spPr>
        </p:pic>
        <p:pic>
          <p:nvPicPr>
            <p:cNvPr id="101" name="object 101"/>
            <p:cNvPicPr/>
            <p:nvPr/>
          </p:nvPicPr>
          <p:blipFill>
            <a:blip r:embed="rId60" cstate="print"/>
            <a:stretch>
              <a:fillRect/>
            </a:stretch>
          </p:blipFill>
          <p:spPr>
            <a:xfrm>
              <a:off x="18508893" y="6365456"/>
              <a:ext cx="121221" cy="193763"/>
            </a:xfrm>
            <a:prstGeom prst="rect">
              <a:avLst/>
            </a:prstGeom>
          </p:spPr>
        </p:pic>
        <p:pic>
          <p:nvPicPr>
            <p:cNvPr id="102" name="object 102"/>
            <p:cNvPicPr/>
            <p:nvPr/>
          </p:nvPicPr>
          <p:blipFill>
            <a:blip r:embed="rId61" cstate="print"/>
            <a:stretch>
              <a:fillRect/>
            </a:stretch>
          </p:blipFill>
          <p:spPr>
            <a:xfrm>
              <a:off x="18372660" y="6414021"/>
              <a:ext cx="111881" cy="140330"/>
            </a:xfrm>
            <a:prstGeom prst="rect">
              <a:avLst/>
            </a:prstGeom>
          </p:spPr>
        </p:pic>
        <p:pic>
          <p:nvPicPr>
            <p:cNvPr id="103" name="object 103"/>
            <p:cNvPicPr/>
            <p:nvPr/>
          </p:nvPicPr>
          <p:blipFill>
            <a:blip r:embed="rId62" cstate="print"/>
            <a:stretch>
              <a:fillRect/>
            </a:stretch>
          </p:blipFill>
          <p:spPr>
            <a:xfrm>
              <a:off x="18656138" y="6413514"/>
              <a:ext cx="114687" cy="146089"/>
            </a:xfrm>
            <a:prstGeom prst="rect">
              <a:avLst/>
            </a:prstGeom>
          </p:spPr>
        </p:pic>
      </p:grpSp>
      <p:grpSp>
        <p:nvGrpSpPr>
          <p:cNvPr id="104" name="object 104"/>
          <p:cNvGrpSpPr/>
          <p:nvPr/>
        </p:nvGrpSpPr>
        <p:grpSpPr>
          <a:xfrm>
            <a:off x="17750994" y="6875840"/>
            <a:ext cx="923290" cy="247015"/>
            <a:chOff x="17750994" y="6875840"/>
            <a:chExt cx="923290" cy="247015"/>
          </a:xfrm>
        </p:grpSpPr>
        <p:sp>
          <p:nvSpPr>
            <p:cNvPr id="105" name="object 105"/>
            <p:cNvSpPr/>
            <p:nvPr/>
          </p:nvSpPr>
          <p:spPr>
            <a:xfrm>
              <a:off x="17750994" y="6876484"/>
              <a:ext cx="139065" cy="187960"/>
            </a:xfrm>
            <a:custGeom>
              <a:avLst/>
              <a:gdLst/>
              <a:ahLst/>
              <a:cxnLst/>
              <a:rect l="l" t="t" r="r" b="b"/>
              <a:pathLst>
                <a:path w="139065" h="187959">
                  <a:moveTo>
                    <a:pt x="138518" y="166370"/>
                  </a:moveTo>
                  <a:lnTo>
                    <a:pt x="24866" y="166370"/>
                  </a:lnTo>
                  <a:lnTo>
                    <a:pt x="24866" y="101600"/>
                  </a:lnTo>
                  <a:lnTo>
                    <a:pt x="128143" y="101600"/>
                  </a:lnTo>
                  <a:lnTo>
                    <a:pt x="128143" y="80010"/>
                  </a:lnTo>
                  <a:lnTo>
                    <a:pt x="24866" y="80010"/>
                  </a:lnTo>
                  <a:lnTo>
                    <a:pt x="24866" y="22860"/>
                  </a:lnTo>
                  <a:lnTo>
                    <a:pt x="136613" y="22860"/>
                  </a:lnTo>
                  <a:lnTo>
                    <a:pt x="136613" y="0"/>
                  </a:lnTo>
                  <a:lnTo>
                    <a:pt x="0" y="0"/>
                  </a:lnTo>
                  <a:lnTo>
                    <a:pt x="0" y="22860"/>
                  </a:lnTo>
                  <a:lnTo>
                    <a:pt x="0" y="80010"/>
                  </a:lnTo>
                  <a:lnTo>
                    <a:pt x="0" y="101600"/>
                  </a:lnTo>
                  <a:lnTo>
                    <a:pt x="0" y="166370"/>
                  </a:lnTo>
                  <a:lnTo>
                    <a:pt x="0" y="187960"/>
                  </a:lnTo>
                  <a:lnTo>
                    <a:pt x="138518" y="187960"/>
                  </a:lnTo>
                  <a:lnTo>
                    <a:pt x="138518" y="166370"/>
                  </a:lnTo>
                  <a:close/>
                </a:path>
              </a:pathLst>
            </a:custGeom>
            <a:solidFill>
              <a:srgbClr val="5E5D5E"/>
            </a:solidFill>
          </p:spPr>
          <p:txBody>
            <a:bodyPr wrap="square" lIns="0" tIns="0" rIns="0" bIns="0" rtlCol="0"/>
            <a:lstStyle/>
            <a:p>
              <a:endParaRPr/>
            </a:p>
          </p:txBody>
        </p:sp>
        <p:pic>
          <p:nvPicPr>
            <p:cNvPr id="106" name="object 106"/>
            <p:cNvPicPr/>
            <p:nvPr/>
          </p:nvPicPr>
          <p:blipFill>
            <a:blip r:embed="rId63" cstate="print"/>
            <a:stretch>
              <a:fillRect/>
            </a:stretch>
          </p:blipFill>
          <p:spPr>
            <a:xfrm>
              <a:off x="17920542" y="6924404"/>
              <a:ext cx="111881" cy="140330"/>
            </a:xfrm>
            <a:prstGeom prst="rect">
              <a:avLst/>
            </a:prstGeom>
          </p:spPr>
        </p:pic>
        <p:pic>
          <p:nvPicPr>
            <p:cNvPr id="107" name="object 107"/>
            <p:cNvPicPr/>
            <p:nvPr/>
          </p:nvPicPr>
          <p:blipFill>
            <a:blip r:embed="rId64" cstate="print"/>
            <a:stretch>
              <a:fillRect/>
            </a:stretch>
          </p:blipFill>
          <p:spPr>
            <a:xfrm>
              <a:off x="18057526" y="6925046"/>
              <a:ext cx="119837" cy="197742"/>
            </a:xfrm>
            <a:prstGeom prst="rect">
              <a:avLst/>
            </a:prstGeom>
          </p:spPr>
        </p:pic>
        <p:sp>
          <p:nvSpPr>
            <p:cNvPr id="108" name="object 108"/>
            <p:cNvSpPr/>
            <p:nvPr/>
          </p:nvSpPr>
          <p:spPr>
            <a:xfrm>
              <a:off x="18213110" y="6876481"/>
              <a:ext cx="23495" cy="188595"/>
            </a:xfrm>
            <a:custGeom>
              <a:avLst/>
              <a:gdLst/>
              <a:ahLst/>
              <a:cxnLst/>
              <a:rect l="l" t="t" r="r" b="b"/>
              <a:pathLst>
                <a:path w="23494" h="188595">
                  <a:moveTo>
                    <a:pt x="23067" y="0"/>
                  </a:moveTo>
                  <a:lnTo>
                    <a:pt x="0" y="0"/>
                  </a:lnTo>
                  <a:lnTo>
                    <a:pt x="0" y="188256"/>
                  </a:lnTo>
                  <a:lnTo>
                    <a:pt x="23067" y="188256"/>
                  </a:lnTo>
                  <a:lnTo>
                    <a:pt x="23067" y="0"/>
                  </a:lnTo>
                  <a:close/>
                </a:path>
              </a:pathLst>
            </a:custGeom>
            <a:solidFill>
              <a:srgbClr val="5E5D5E"/>
            </a:solidFill>
          </p:spPr>
          <p:txBody>
            <a:bodyPr wrap="square" lIns="0" tIns="0" rIns="0" bIns="0" rtlCol="0"/>
            <a:lstStyle/>
            <a:p>
              <a:endParaRPr/>
            </a:p>
          </p:txBody>
        </p:sp>
        <p:pic>
          <p:nvPicPr>
            <p:cNvPr id="109" name="object 109"/>
            <p:cNvPicPr/>
            <p:nvPr/>
          </p:nvPicPr>
          <p:blipFill>
            <a:blip r:embed="rId65" cstate="print"/>
            <a:stretch>
              <a:fillRect/>
            </a:stretch>
          </p:blipFill>
          <p:spPr>
            <a:xfrm>
              <a:off x="18264376" y="6924149"/>
              <a:ext cx="129818" cy="145199"/>
            </a:xfrm>
            <a:prstGeom prst="rect">
              <a:avLst/>
            </a:prstGeom>
          </p:spPr>
        </p:pic>
        <p:pic>
          <p:nvPicPr>
            <p:cNvPr id="110" name="object 110"/>
            <p:cNvPicPr/>
            <p:nvPr/>
          </p:nvPicPr>
          <p:blipFill>
            <a:blip r:embed="rId66" cstate="print"/>
            <a:stretch>
              <a:fillRect/>
            </a:stretch>
          </p:blipFill>
          <p:spPr>
            <a:xfrm>
              <a:off x="18416748" y="6924404"/>
              <a:ext cx="111881" cy="140330"/>
            </a:xfrm>
            <a:prstGeom prst="rect">
              <a:avLst/>
            </a:prstGeom>
          </p:spPr>
        </p:pic>
        <p:pic>
          <p:nvPicPr>
            <p:cNvPr id="111" name="object 111"/>
            <p:cNvPicPr/>
            <p:nvPr/>
          </p:nvPicPr>
          <p:blipFill>
            <a:blip r:embed="rId67" cstate="print"/>
            <a:stretch>
              <a:fillRect/>
            </a:stretch>
          </p:blipFill>
          <p:spPr>
            <a:xfrm>
              <a:off x="18552971" y="6875840"/>
              <a:ext cx="121231" cy="193763"/>
            </a:xfrm>
            <a:prstGeom prst="rect">
              <a:avLst/>
            </a:prstGeom>
          </p:spPr>
        </p:pic>
      </p:grpSp>
      <p:pic>
        <p:nvPicPr>
          <p:cNvPr id="112" name="object 112"/>
          <p:cNvPicPr/>
          <p:nvPr/>
        </p:nvPicPr>
        <p:blipFill>
          <a:blip r:embed="rId68" cstate="print"/>
          <a:stretch>
            <a:fillRect/>
          </a:stretch>
        </p:blipFill>
        <p:spPr>
          <a:xfrm>
            <a:off x="17740103" y="5850595"/>
            <a:ext cx="165063" cy="198381"/>
          </a:xfrm>
          <a:prstGeom prst="rect">
            <a:avLst/>
          </a:prstGeom>
        </p:spPr>
      </p:pic>
      <p:pic>
        <p:nvPicPr>
          <p:cNvPr id="113" name="object 113"/>
          <p:cNvPicPr/>
          <p:nvPr/>
        </p:nvPicPr>
        <p:blipFill>
          <a:blip r:embed="rId69" cstate="print"/>
          <a:stretch>
            <a:fillRect/>
          </a:stretch>
        </p:blipFill>
        <p:spPr>
          <a:xfrm>
            <a:off x="18243801" y="5855721"/>
            <a:ext cx="239395" cy="188256"/>
          </a:xfrm>
          <a:prstGeom prst="rect">
            <a:avLst/>
          </a:prstGeom>
        </p:spPr>
      </p:pic>
      <p:pic>
        <p:nvPicPr>
          <p:cNvPr id="114" name="object 114"/>
          <p:cNvPicPr/>
          <p:nvPr/>
        </p:nvPicPr>
        <p:blipFill>
          <a:blip r:embed="rId70" cstate="print"/>
          <a:stretch>
            <a:fillRect/>
          </a:stretch>
        </p:blipFill>
        <p:spPr>
          <a:xfrm>
            <a:off x="18002442" y="5855979"/>
            <a:ext cx="157230" cy="192350"/>
          </a:xfrm>
          <a:prstGeom prst="rect">
            <a:avLst/>
          </a:prstGeom>
        </p:spPr>
      </p:pic>
      <p:pic>
        <p:nvPicPr>
          <p:cNvPr id="115" name="object 115"/>
          <p:cNvPicPr/>
          <p:nvPr/>
        </p:nvPicPr>
        <p:blipFill>
          <a:blip r:embed="rId71" cstate="print"/>
          <a:stretch>
            <a:fillRect/>
          </a:stretch>
        </p:blipFill>
        <p:spPr>
          <a:xfrm>
            <a:off x="1072529" y="5663204"/>
            <a:ext cx="71767" cy="193428"/>
          </a:xfrm>
          <a:prstGeom prst="rect">
            <a:avLst/>
          </a:prstGeom>
        </p:spPr>
      </p:pic>
      <p:grpSp>
        <p:nvGrpSpPr>
          <p:cNvPr id="116" name="object 116"/>
          <p:cNvGrpSpPr/>
          <p:nvPr/>
        </p:nvGrpSpPr>
        <p:grpSpPr>
          <a:xfrm>
            <a:off x="1209119" y="5661716"/>
            <a:ext cx="365760" cy="200660"/>
            <a:chOff x="1209119" y="5661716"/>
            <a:chExt cx="365760" cy="200660"/>
          </a:xfrm>
        </p:grpSpPr>
        <p:pic>
          <p:nvPicPr>
            <p:cNvPr id="117" name="object 117"/>
            <p:cNvPicPr/>
            <p:nvPr/>
          </p:nvPicPr>
          <p:blipFill>
            <a:blip r:embed="rId72" cstate="print"/>
            <a:stretch>
              <a:fillRect/>
            </a:stretch>
          </p:blipFill>
          <p:spPr>
            <a:xfrm>
              <a:off x="1209119" y="5661716"/>
              <a:ext cx="134289" cy="194915"/>
            </a:xfrm>
            <a:prstGeom prst="rect">
              <a:avLst/>
            </a:prstGeom>
          </p:spPr>
        </p:pic>
        <p:sp>
          <p:nvSpPr>
            <p:cNvPr id="118" name="object 118"/>
            <p:cNvSpPr/>
            <p:nvPr/>
          </p:nvSpPr>
          <p:spPr>
            <a:xfrm>
              <a:off x="1378680" y="5827058"/>
              <a:ext cx="28575" cy="29845"/>
            </a:xfrm>
            <a:custGeom>
              <a:avLst/>
              <a:gdLst/>
              <a:ahLst/>
              <a:cxnLst/>
              <a:rect l="l" t="t" r="r" b="b"/>
              <a:pathLst>
                <a:path w="28575" h="29845">
                  <a:moveTo>
                    <a:pt x="28355" y="0"/>
                  </a:moveTo>
                  <a:lnTo>
                    <a:pt x="0" y="0"/>
                  </a:lnTo>
                  <a:lnTo>
                    <a:pt x="0" y="29569"/>
                  </a:lnTo>
                  <a:lnTo>
                    <a:pt x="28355" y="29569"/>
                  </a:lnTo>
                  <a:lnTo>
                    <a:pt x="28355" y="0"/>
                  </a:lnTo>
                  <a:close/>
                </a:path>
              </a:pathLst>
            </a:custGeom>
            <a:solidFill>
              <a:srgbClr val="5E5D5E"/>
            </a:solidFill>
          </p:spPr>
          <p:txBody>
            <a:bodyPr wrap="square" lIns="0" tIns="0" rIns="0" bIns="0" rtlCol="0"/>
            <a:lstStyle/>
            <a:p>
              <a:endParaRPr/>
            </a:p>
          </p:txBody>
        </p:sp>
        <p:pic>
          <p:nvPicPr>
            <p:cNvPr id="119" name="object 119"/>
            <p:cNvPicPr/>
            <p:nvPr/>
          </p:nvPicPr>
          <p:blipFill>
            <a:blip r:embed="rId73" cstate="print"/>
            <a:stretch>
              <a:fillRect/>
            </a:stretch>
          </p:blipFill>
          <p:spPr>
            <a:xfrm>
              <a:off x="1440842" y="5662390"/>
              <a:ext cx="133975" cy="199533"/>
            </a:xfrm>
            <a:prstGeom prst="rect">
              <a:avLst/>
            </a:prstGeom>
          </p:spPr>
        </p:pic>
      </p:grpSp>
      <p:pic>
        <p:nvPicPr>
          <p:cNvPr id="120" name="object 120"/>
          <p:cNvPicPr/>
          <p:nvPr/>
        </p:nvPicPr>
        <p:blipFill>
          <a:blip r:embed="rId74" cstate="print"/>
          <a:stretch>
            <a:fillRect/>
          </a:stretch>
        </p:blipFill>
        <p:spPr>
          <a:xfrm>
            <a:off x="1072529" y="6332593"/>
            <a:ext cx="71767" cy="193428"/>
          </a:xfrm>
          <a:prstGeom prst="rect">
            <a:avLst/>
          </a:prstGeom>
        </p:spPr>
      </p:pic>
      <p:grpSp>
        <p:nvGrpSpPr>
          <p:cNvPr id="121" name="object 121"/>
          <p:cNvGrpSpPr/>
          <p:nvPr/>
        </p:nvGrpSpPr>
        <p:grpSpPr>
          <a:xfrm>
            <a:off x="1209164" y="6331768"/>
            <a:ext cx="365760" cy="200025"/>
            <a:chOff x="1209164" y="6331768"/>
            <a:chExt cx="365760" cy="200025"/>
          </a:xfrm>
        </p:grpSpPr>
        <p:pic>
          <p:nvPicPr>
            <p:cNvPr id="122" name="object 122"/>
            <p:cNvPicPr/>
            <p:nvPr/>
          </p:nvPicPr>
          <p:blipFill>
            <a:blip r:embed="rId75" cstate="print"/>
            <a:stretch>
              <a:fillRect/>
            </a:stretch>
          </p:blipFill>
          <p:spPr>
            <a:xfrm>
              <a:off x="1209164" y="6331768"/>
              <a:ext cx="133985" cy="199543"/>
            </a:xfrm>
            <a:prstGeom prst="rect">
              <a:avLst/>
            </a:prstGeom>
          </p:spPr>
        </p:pic>
        <p:sp>
          <p:nvSpPr>
            <p:cNvPr id="123" name="object 123"/>
            <p:cNvSpPr/>
            <p:nvPr/>
          </p:nvSpPr>
          <p:spPr>
            <a:xfrm>
              <a:off x="1378680" y="6496451"/>
              <a:ext cx="28575" cy="29845"/>
            </a:xfrm>
            <a:custGeom>
              <a:avLst/>
              <a:gdLst/>
              <a:ahLst/>
              <a:cxnLst/>
              <a:rect l="l" t="t" r="r" b="b"/>
              <a:pathLst>
                <a:path w="28575" h="29845">
                  <a:moveTo>
                    <a:pt x="28355" y="0"/>
                  </a:moveTo>
                  <a:lnTo>
                    <a:pt x="0" y="0"/>
                  </a:lnTo>
                  <a:lnTo>
                    <a:pt x="0" y="29569"/>
                  </a:lnTo>
                  <a:lnTo>
                    <a:pt x="28355" y="29569"/>
                  </a:lnTo>
                  <a:lnTo>
                    <a:pt x="28355" y="0"/>
                  </a:lnTo>
                  <a:close/>
                </a:path>
              </a:pathLst>
            </a:custGeom>
            <a:solidFill>
              <a:srgbClr val="5E5D5E"/>
            </a:solidFill>
          </p:spPr>
          <p:txBody>
            <a:bodyPr wrap="square" lIns="0" tIns="0" rIns="0" bIns="0" rtlCol="0"/>
            <a:lstStyle/>
            <a:p>
              <a:endParaRPr/>
            </a:p>
          </p:txBody>
        </p:sp>
        <p:pic>
          <p:nvPicPr>
            <p:cNvPr id="124" name="object 124"/>
            <p:cNvPicPr/>
            <p:nvPr/>
          </p:nvPicPr>
          <p:blipFill>
            <a:blip r:embed="rId76" cstate="print"/>
            <a:stretch>
              <a:fillRect/>
            </a:stretch>
          </p:blipFill>
          <p:spPr>
            <a:xfrm>
              <a:off x="1440842" y="6331768"/>
              <a:ext cx="133975" cy="199543"/>
            </a:xfrm>
            <a:prstGeom prst="rect">
              <a:avLst/>
            </a:prstGeom>
          </p:spPr>
        </p:pic>
      </p:grpSp>
      <p:grpSp>
        <p:nvGrpSpPr>
          <p:cNvPr id="125" name="object 125"/>
          <p:cNvGrpSpPr/>
          <p:nvPr/>
        </p:nvGrpSpPr>
        <p:grpSpPr>
          <a:xfrm>
            <a:off x="1209468" y="7000622"/>
            <a:ext cx="365760" cy="200660"/>
            <a:chOff x="1209468" y="7000622"/>
            <a:chExt cx="365760" cy="200660"/>
          </a:xfrm>
        </p:grpSpPr>
        <p:pic>
          <p:nvPicPr>
            <p:cNvPr id="126" name="object 126"/>
            <p:cNvPicPr/>
            <p:nvPr/>
          </p:nvPicPr>
          <p:blipFill>
            <a:blip r:embed="rId77" cstate="print"/>
            <a:stretch>
              <a:fillRect/>
            </a:stretch>
          </p:blipFill>
          <p:spPr>
            <a:xfrm>
              <a:off x="1209468" y="7000622"/>
              <a:ext cx="133395" cy="200349"/>
            </a:xfrm>
            <a:prstGeom prst="rect">
              <a:avLst/>
            </a:prstGeom>
          </p:spPr>
        </p:pic>
        <p:sp>
          <p:nvSpPr>
            <p:cNvPr id="127" name="object 127"/>
            <p:cNvSpPr/>
            <p:nvPr/>
          </p:nvSpPr>
          <p:spPr>
            <a:xfrm>
              <a:off x="1378680" y="7165834"/>
              <a:ext cx="28575" cy="29845"/>
            </a:xfrm>
            <a:custGeom>
              <a:avLst/>
              <a:gdLst/>
              <a:ahLst/>
              <a:cxnLst/>
              <a:rect l="l" t="t" r="r" b="b"/>
              <a:pathLst>
                <a:path w="28575" h="29845">
                  <a:moveTo>
                    <a:pt x="28355" y="0"/>
                  </a:moveTo>
                  <a:lnTo>
                    <a:pt x="0" y="0"/>
                  </a:lnTo>
                  <a:lnTo>
                    <a:pt x="0" y="29569"/>
                  </a:lnTo>
                  <a:lnTo>
                    <a:pt x="28355" y="29569"/>
                  </a:lnTo>
                  <a:lnTo>
                    <a:pt x="28355" y="0"/>
                  </a:lnTo>
                  <a:close/>
                </a:path>
              </a:pathLst>
            </a:custGeom>
            <a:solidFill>
              <a:srgbClr val="5E5D5E"/>
            </a:solidFill>
          </p:spPr>
          <p:txBody>
            <a:bodyPr wrap="square" lIns="0" tIns="0" rIns="0" bIns="0" rtlCol="0"/>
            <a:lstStyle/>
            <a:p>
              <a:endParaRPr/>
            </a:p>
          </p:txBody>
        </p:sp>
        <p:pic>
          <p:nvPicPr>
            <p:cNvPr id="128" name="object 128"/>
            <p:cNvPicPr/>
            <p:nvPr/>
          </p:nvPicPr>
          <p:blipFill>
            <a:blip r:embed="rId78" cstate="print"/>
            <a:stretch>
              <a:fillRect/>
            </a:stretch>
          </p:blipFill>
          <p:spPr>
            <a:xfrm>
              <a:off x="1440842" y="7001166"/>
              <a:ext cx="133975" cy="199533"/>
            </a:xfrm>
            <a:prstGeom prst="rect">
              <a:avLst/>
            </a:prstGeom>
          </p:spPr>
        </p:pic>
      </p:grpSp>
      <p:grpSp>
        <p:nvGrpSpPr>
          <p:cNvPr id="129" name="object 129"/>
          <p:cNvGrpSpPr/>
          <p:nvPr/>
        </p:nvGrpSpPr>
        <p:grpSpPr>
          <a:xfrm>
            <a:off x="1210887" y="7669740"/>
            <a:ext cx="364490" cy="200660"/>
            <a:chOff x="1210887" y="7669740"/>
            <a:chExt cx="364490" cy="200660"/>
          </a:xfrm>
        </p:grpSpPr>
        <p:pic>
          <p:nvPicPr>
            <p:cNvPr id="130" name="object 130"/>
            <p:cNvPicPr/>
            <p:nvPr/>
          </p:nvPicPr>
          <p:blipFill>
            <a:blip r:embed="rId79" cstate="print"/>
            <a:stretch>
              <a:fillRect/>
            </a:stretch>
          </p:blipFill>
          <p:spPr>
            <a:xfrm>
              <a:off x="1210887" y="7669740"/>
              <a:ext cx="133200" cy="200067"/>
            </a:xfrm>
            <a:prstGeom prst="rect">
              <a:avLst/>
            </a:prstGeom>
          </p:spPr>
        </p:pic>
        <p:sp>
          <p:nvSpPr>
            <p:cNvPr id="131" name="object 131"/>
            <p:cNvSpPr/>
            <p:nvPr/>
          </p:nvSpPr>
          <p:spPr>
            <a:xfrm>
              <a:off x="1378680" y="7835227"/>
              <a:ext cx="28575" cy="29845"/>
            </a:xfrm>
            <a:custGeom>
              <a:avLst/>
              <a:gdLst/>
              <a:ahLst/>
              <a:cxnLst/>
              <a:rect l="l" t="t" r="r" b="b"/>
              <a:pathLst>
                <a:path w="28575" h="29845">
                  <a:moveTo>
                    <a:pt x="28355" y="0"/>
                  </a:moveTo>
                  <a:lnTo>
                    <a:pt x="0" y="0"/>
                  </a:lnTo>
                  <a:lnTo>
                    <a:pt x="0" y="29569"/>
                  </a:lnTo>
                  <a:lnTo>
                    <a:pt x="28355" y="29569"/>
                  </a:lnTo>
                  <a:lnTo>
                    <a:pt x="28355" y="0"/>
                  </a:lnTo>
                  <a:close/>
                </a:path>
              </a:pathLst>
            </a:custGeom>
            <a:solidFill>
              <a:srgbClr val="5E5D5E"/>
            </a:solidFill>
          </p:spPr>
          <p:txBody>
            <a:bodyPr wrap="square" lIns="0" tIns="0" rIns="0" bIns="0" rtlCol="0"/>
            <a:lstStyle/>
            <a:p>
              <a:endParaRPr/>
            </a:p>
          </p:txBody>
        </p:sp>
        <p:pic>
          <p:nvPicPr>
            <p:cNvPr id="132" name="object 132"/>
            <p:cNvPicPr/>
            <p:nvPr/>
          </p:nvPicPr>
          <p:blipFill>
            <a:blip r:embed="rId80" cstate="print"/>
            <a:stretch>
              <a:fillRect/>
            </a:stretch>
          </p:blipFill>
          <p:spPr>
            <a:xfrm>
              <a:off x="1440842" y="7670556"/>
              <a:ext cx="133975" cy="199522"/>
            </a:xfrm>
            <a:prstGeom prst="rect">
              <a:avLst/>
            </a:prstGeom>
          </p:spPr>
        </p:pic>
      </p:grpSp>
      <p:grpSp>
        <p:nvGrpSpPr>
          <p:cNvPr id="133" name="object 133"/>
          <p:cNvGrpSpPr/>
          <p:nvPr/>
        </p:nvGrpSpPr>
        <p:grpSpPr>
          <a:xfrm>
            <a:off x="1207508" y="8339397"/>
            <a:ext cx="367665" cy="200660"/>
            <a:chOff x="1207508" y="8339397"/>
            <a:chExt cx="367665" cy="200660"/>
          </a:xfrm>
        </p:grpSpPr>
        <p:pic>
          <p:nvPicPr>
            <p:cNvPr id="134" name="object 134"/>
            <p:cNvPicPr/>
            <p:nvPr/>
          </p:nvPicPr>
          <p:blipFill>
            <a:blip r:embed="rId81" cstate="print"/>
            <a:stretch>
              <a:fillRect/>
            </a:stretch>
          </p:blipFill>
          <p:spPr>
            <a:xfrm>
              <a:off x="1207508" y="8339397"/>
              <a:ext cx="138205" cy="194789"/>
            </a:xfrm>
            <a:prstGeom prst="rect">
              <a:avLst/>
            </a:prstGeom>
          </p:spPr>
        </p:pic>
        <p:sp>
          <p:nvSpPr>
            <p:cNvPr id="135" name="object 135"/>
            <p:cNvSpPr/>
            <p:nvPr/>
          </p:nvSpPr>
          <p:spPr>
            <a:xfrm>
              <a:off x="1378680" y="8504620"/>
              <a:ext cx="28575" cy="29845"/>
            </a:xfrm>
            <a:custGeom>
              <a:avLst/>
              <a:gdLst/>
              <a:ahLst/>
              <a:cxnLst/>
              <a:rect l="l" t="t" r="r" b="b"/>
              <a:pathLst>
                <a:path w="28575" h="29845">
                  <a:moveTo>
                    <a:pt x="28355" y="0"/>
                  </a:moveTo>
                  <a:lnTo>
                    <a:pt x="0" y="0"/>
                  </a:lnTo>
                  <a:lnTo>
                    <a:pt x="0" y="29569"/>
                  </a:lnTo>
                  <a:lnTo>
                    <a:pt x="28355" y="29569"/>
                  </a:lnTo>
                  <a:lnTo>
                    <a:pt x="28355" y="0"/>
                  </a:lnTo>
                  <a:close/>
                </a:path>
              </a:pathLst>
            </a:custGeom>
            <a:solidFill>
              <a:srgbClr val="5E5D5E"/>
            </a:solidFill>
          </p:spPr>
          <p:txBody>
            <a:bodyPr wrap="square" lIns="0" tIns="0" rIns="0" bIns="0" rtlCol="0"/>
            <a:lstStyle/>
            <a:p>
              <a:endParaRPr/>
            </a:p>
          </p:txBody>
        </p:sp>
        <p:pic>
          <p:nvPicPr>
            <p:cNvPr id="136" name="object 136"/>
            <p:cNvPicPr/>
            <p:nvPr/>
          </p:nvPicPr>
          <p:blipFill>
            <a:blip r:embed="rId82" cstate="print"/>
            <a:stretch>
              <a:fillRect/>
            </a:stretch>
          </p:blipFill>
          <p:spPr>
            <a:xfrm>
              <a:off x="1440842" y="8339942"/>
              <a:ext cx="133975" cy="199533"/>
            </a:xfrm>
            <a:prstGeom prst="rect">
              <a:avLst/>
            </a:prstGeom>
          </p:spPr>
        </p:pic>
      </p:grpSp>
      <p:grpSp>
        <p:nvGrpSpPr>
          <p:cNvPr id="137" name="object 137"/>
          <p:cNvGrpSpPr/>
          <p:nvPr/>
        </p:nvGrpSpPr>
        <p:grpSpPr>
          <a:xfrm>
            <a:off x="1209119" y="9008660"/>
            <a:ext cx="365760" cy="200660"/>
            <a:chOff x="1209119" y="9008660"/>
            <a:chExt cx="365760" cy="200660"/>
          </a:xfrm>
        </p:grpSpPr>
        <p:pic>
          <p:nvPicPr>
            <p:cNvPr id="138" name="object 138"/>
            <p:cNvPicPr/>
            <p:nvPr/>
          </p:nvPicPr>
          <p:blipFill>
            <a:blip r:embed="rId72" cstate="print"/>
            <a:stretch>
              <a:fillRect/>
            </a:stretch>
          </p:blipFill>
          <p:spPr>
            <a:xfrm>
              <a:off x="1209119" y="9008660"/>
              <a:ext cx="134289" cy="194915"/>
            </a:xfrm>
            <a:prstGeom prst="rect">
              <a:avLst/>
            </a:prstGeom>
          </p:spPr>
        </p:pic>
        <p:sp>
          <p:nvSpPr>
            <p:cNvPr id="139" name="object 139"/>
            <p:cNvSpPr/>
            <p:nvPr/>
          </p:nvSpPr>
          <p:spPr>
            <a:xfrm>
              <a:off x="1378680" y="9174003"/>
              <a:ext cx="28575" cy="29845"/>
            </a:xfrm>
            <a:custGeom>
              <a:avLst/>
              <a:gdLst/>
              <a:ahLst/>
              <a:cxnLst/>
              <a:rect l="l" t="t" r="r" b="b"/>
              <a:pathLst>
                <a:path w="28575" h="29845">
                  <a:moveTo>
                    <a:pt x="28355" y="0"/>
                  </a:moveTo>
                  <a:lnTo>
                    <a:pt x="0" y="0"/>
                  </a:lnTo>
                  <a:lnTo>
                    <a:pt x="0" y="29569"/>
                  </a:lnTo>
                  <a:lnTo>
                    <a:pt x="28355" y="29569"/>
                  </a:lnTo>
                  <a:lnTo>
                    <a:pt x="28355" y="0"/>
                  </a:lnTo>
                  <a:close/>
                </a:path>
              </a:pathLst>
            </a:custGeom>
            <a:solidFill>
              <a:srgbClr val="5E5D5E"/>
            </a:solidFill>
          </p:spPr>
          <p:txBody>
            <a:bodyPr wrap="square" lIns="0" tIns="0" rIns="0" bIns="0" rtlCol="0"/>
            <a:lstStyle/>
            <a:p>
              <a:endParaRPr/>
            </a:p>
          </p:txBody>
        </p:sp>
        <p:pic>
          <p:nvPicPr>
            <p:cNvPr id="140" name="object 140"/>
            <p:cNvPicPr/>
            <p:nvPr/>
          </p:nvPicPr>
          <p:blipFill>
            <a:blip r:embed="rId83" cstate="print"/>
            <a:stretch>
              <a:fillRect/>
            </a:stretch>
          </p:blipFill>
          <p:spPr>
            <a:xfrm>
              <a:off x="1440842" y="9009322"/>
              <a:ext cx="133975" cy="199543"/>
            </a:xfrm>
            <a:prstGeom prst="rect">
              <a:avLst/>
            </a:prstGeom>
          </p:spPr>
        </p:pic>
      </p:grpSp>
      <p:grpSp>
        <p:nvGrpSpPr>
          <p:cNvPr id="141" name="object 141"/>
          <p:cNvGrpSpPr/>
          <p:nvPr/>
        </p:nvGrpSpPr>
        <p:grpSpPr>
          <a:xfrm>
            <a:off x="1209164" y="9678712"/>
            <a:ext cx="365760" cy="200025"/>
            <a:chOff x="1209164" y="9678712"/>
            <a:chExt cx="365760" cy="200025"/>
          </a:xfrm>
        </p:grpSpPr>
        <p:pic>
          <p:nvPicPr>
            <p:cNvPr id="142" name="object 142"/>
            <p:cNvPicPr/>
            <p:nvPr/>
          </p:nvPicPr>
          <p:blipFill>
            <a:blip r:embed="rId84" cstate="print"/>
            <a:stretch>
              <a:fillRect/>
            </a:stretch>
          </p:blipFill>
          <p:spPr>
            <a:xfrm>
              <a:off x="1209164" y="9678712"/>
              <a:ext cx="133985" cy="199533"/>
            </a:xfrm>
            <a:prstGeom prst="rect">
              <a:avLst/>
            </a:prstGeom>
          </p:spPr>
        </p:pic>
        <p:sp>
          <p:nvSpPr>
            <p:cNvPr id="143" name="object 143"/>
            <p:cNvSpPr/>
            <p:nvPr/>
          </p:nvSpPr>
          <p:spPr>
            <a:xfrm>
              <a:off x="1378680" y="9843385"/>
              <a:ext cx="28575" cy="29845"/>
            </a:xfrm>
            <a:custGeom>
              <a:avLst/>
              <a:gdLst/>
              <a:ahLst/>
              <a:cxnLst/>
              <a:rect l="l" t="t" r="r" b="b"/>
              <a:pathLst>
                <a:path w="28575" h="29845">
                  <a:moveTo>
                    <a:pt x="28355" y="0"/>
                  </a:moveTo>
                  <a:lnTo>
                    <a:pt x="0" y="0"/>
                  </a:lnTo>
                  <a:lnTo>
                    <a:pt x="0" y="29569"/>
                  </a:lnTo>
                  <a:lnTo>
                    <a:pt x="28355" y="29569"/>
                  </a:lnTo>
                  <a:lnTo>
                    <a:pt x="28355" y="0"/>
                  </a:lnTo>
                  <a:close/>
                </a:path>
              </a:pathLst>
            </a:custGeom>
            <a:solidFill>
              <a:srgbClr val="5E5D5E"/>
            </a:solidFill>
          </p:spPr>
          <p:txBody>
            <a:bodyPr wrap="square" lIns="0" tIns="0" rIns="0" bIns="0" rtlCol="0"/>
            <a:lstStyle/>
            <a:p>
              <a:endParaRPr/>
            </a:p>
          </p:txBody>
        </p:sp>
        <p:pic>
          <p:nvPicPr>
            <p:cNvPr id="144" name="object 144"/>
            <p:cNvPicPr/>
            <p:nvPr/>
          </p:nvPicPr>
          <p:blipFill>
            <a:blip r:embed="rId82" cstate="print"/>
            <a:stretch>
              <a:fillRect/>
            </a:stretch>
          </p:blipFill>
          <p:spPr>
            <a:xfrm>
              <a:off x="1440842" y="9678712"/>
              <a:ext cx="133975" cy="199533"/>
            </a:xfrm>
            <a:prstGeom prst="rect">
              <a:avLst/>
            </a:prstGeom>
          </p:spPr>
        </p:pic>
      </p:grpSp>
      <p:pic>
        <p:nvPicPr>
          <p:cNvPr id="145" name="object 145"/>
          <p:cNvPicPr/>
          <p:nvPr/>
        </p:nvPicPr>
        <p:blipFill>
          <a:blip r:embed="rId74" cstate="print"/>
          <a:stretch>
            <a:fillRect/>
          </a:stretch>
        </p:blipFill>
        <p:spPr>
          <a:xfrm>
            <a:off x="1072529" y="4993832"/>
            <a:ext cx="71767" cy="193428"/>
          </a:xfrm>
          <a:prstGeom prst="rect">
            <a:avLst/>
          </a:prstGeom>
        </p:spPr>
      </p:pic>
      <p:grpSp>
        <p:nvGrpSpPr>
          <p:cNvPr id="146" name="object 146"/>
          <p:cNvGrpSpPr/>
          <p:nvPr/>
        </p:nvGrpSpPr>
        <p:grpSpPr>
          <a:xfrm>
            <a:off x="1207508" y="4992470"/>
            <a:ext cx="367665" cy="200660"/>
            <a:chOff x="1207508" y="4992470"/>
            <a:chExt cx="367665" cy="200660"/>
          </a:xfrm>
        </p:grpSpPr>
        <p:pic>
          <p:nvPicPr>
            <p:cNvPr id="147" name="object 147"/>
            <p:cNvPicPr/>
            <p:nvPr/>
          </p:nvPicPr>
          <p:blipFill>
            <a:blip r:embed="rId85" cstate="print"/>
            <a:stretch>
              <a:fillRect/>
            </a:stretch>
          </p:blipFill>
          <p:spPr>
            <a:xfrm>
              <a:off x="1207508" y="4992470"/>
              <a:ext cx="138205" cy="194789"/>
            </a:xfrm>
            <a:prstGeom prst="rect">
              <a:avLst/>
            </a:prstGeom>
          </p:spPr>
        </p:pic>
        <p:sp>
          <p:nvSpPr>
            <p:cNvPr id="148" name="object 148"/>
            <p:cNvSpPr/>
            <p:nvPr/>
          </p:nvSpPr>
          <p:spPr>
            <a:xfrm>
              <a:off x="1378680" y="5157686"/>
              <a:ext cx="28575" cy="29845"/>
            </a:xfrm>
            <a:custGeom>
              <a:avLst/>
              <a:gdLst/>
              <a:ahLst/>
              <a:cxnLst/>
              <a:rect l="l" t="t" r="r" b="b"/>
              <a:pathLst>
                <a:path w="28575" h="29845">
                  <a:moveTo>
                    <a:pt x="28355" y="0"/>
                  </a:moveTo>
                  <a:lnTo>
                    <a:pt x="0" y="0"/>
                  </a:lnTo>
                  <a:lnTo>
                    <a:pt x="0" y="29569"/>
                  </a:lnTo>
                  <a:lnTo>
                    <a:pt x="28355" y="29569"/>
                  </a:lnTo>
                  <a:lnTo>
                    <a:pt x="28355" y="0"/>
                  </a:lnTo>
                  <a:close/>
                </a:path>
              </a:pathLst>
            </a:custGeom>
            <a:solidFill>
              <a:srgbClr val="5E5D5E"/>
            </a:solidFill>
          </p:spPr>
          <p:txBody>
            <a:bodyPr wrap="square" lIns="0" tIns="0" rIns="0" bIns="0" rtlCol="0"/>
            <a:lstStyle/>
            <a:p>
              <a:endParaRPr/>
            </a:p>
          </p:txBody>
        </p:sp>
        <p:pic>
          <p:nvPicPr>
            <p:cNvPr id="149" name="object 149"/>
            <p:cNvPicPr/>
            <p:nvPr/>
          </p:nvPicPr>
          <p:blipFill>
            <a:blip r:embed="rId82" cstate="print"/>
            <a:stretch>
              <a:fillRect/>
            </a:stretch>
          </p:blipFill>
          <p:spPr>
            <a:xfrm>
              <a:off x="1440842" y="4993016"/>
              <a:ext cx="133975" cy="199533"/>
            </a:xfrm>
            <a:prstGeom prst="rect">
              <a:avLst/>
            </a:prstGeom>
          </p:spPr>
        </p:pic>
      </p:grpSp>
      <p:grpSp>
        <p:nvGrpSpPr>
          <p:cNvPr id="150" name="object 150"/>
          <p:cNvGrpSpPr/>
          <p:nvPr/>
        </p:nvGrpSpPr>
        <p:grpSpPr>
          <a:xfrm>
            <a:off x="1813169" y="5670036"/>
            <a:ext cx="14648180" cy="4104640"/>
            <a:chOff x="1813169" y="5670036"/>
            <a:chExt cx="14648180" cy="4104640"/>
          </a:xfrm>
        </p:grpSpPr>
        <p:sp>
          <p:nvSpPr>
            <p:cNvPr id="151" name="object 151"/>
            <p:cNvSpPr/>
            <p:nvPr/>
          </p:nvSpPr>
          <p:spPr>
            <a:xfrm>
              <a:off x="1813166" y="5773007"/>
              <a:ext cx="14648180" cy="3326129"/>
            </a:xfrm>
            <a:custGeom>
              <a:avLst/>
              <a:gdLst/>
              <a:ahLst/>
              <a:cxnLst/>
              <a:rect l="l" t="t" r="r" b="b"/>
              <a:pathLst>
                <a:path w="14648180" h="3326129">
                  <a:moveTo>
                    <a:pt x="886739" y="3317417"/>
                  </a:moveTo>
                  <a:lnTo>
                    <a:pt x="0" y="3317417"/>
                  </a:lnTo>
                  <a:lnTo>
                    <a:pt x="0" y="3325622"/>
                  </a:lnTo>
                  <a:lnTo>
                    <a:pt x="886739" y="3325622"/>
                  </a:lnTo>
                  <a:lnTo>
                    <a:pt x="886739" y="3317417"/>
                  </a:lnTo>
                  <a:close/>
                </a:path>
                <a:path w="14648180" h="3326129">
                  <a:moveTo>
                    <a:pt x="886739" y="2653944"/>
                  </a:moveTo>
                  <a:lnTo>
                    <a:pt x="0" y="2653944"/>
                  </a:lnTo>
                  <a:lnTo>
                    <a:pt x="0" y="2662148"/>
                  </a:lnTo>
                  <a:lnTo>
                    <a:pt x="886739" y="2662148"/>
                  </a:lnTo>
                  <a:lnTo>
                    <a:pt x="886739" y="2653944"/>
                  </a:lnTo>
                  <a:close/>
                </a:path>
                <a:path w="14648180" h="3326129">
                  <a:moveTo>
                    <a:pt x="886739" y="1990458"/>
                  </a:moveTo>
                  <a:lnTo>
                    <a:pt x="0" y="1990458"/>
                  </a:lnTo>
                  <a:lnTo>
                    <a:pt x="0" y="1998662"/>
                  </a:lnTo>
                  <a:lnTo>
                    <a:pt x="886739" y="1998662"/>
                  </a:lnTo>
                  <a:lnTo>
                    <a:pt x="886739" y="1990458"/>
                  </a:lnTo>
                  <a:close/>
                </a:path>
                <a:path w="14648180" h="3326129">
                  <a:moveTo>
                    <a:pt x="3568865" y="3317417"/>
                  </a:moveTo>
                  <a:lnTo>
                    <a:pt x="2885440" y="3317417"/>
                  </a:lnTo>
                  <a:lnTo>
                    <a:pt x="2885440" y="3325622"/>
                  </a:lnTo>
                  <a:lnTo>
                    <a:pt x="3568865" y="3325622"/>
                  </a:lnTo>
                  <a:lnTo>
                    <a:pt x="3568865" y="3317417"/>
                  </a:lnTo>
                  <a:close/>
                </a:path>
                <a:path w="14648180" h="3326129">
                  <a:moveTo>
                    <a:pt x="6985178" y="3317417"/>
                  </a:moveTo>
                  <a:lnTo>
                    <a:pt x="5567540" y="3317417"/>
                  </a:lnTo>
                  <a:lnTo>
                    <a:pt x="5567540" y="3325622"/>
                  </a:lnTo>
                  <a:lnTo>
                    <a:pt x="6985178" y="3325622"/>
                  </a:lnTo>
                  <a:lnTo>
                    <a:pt x="6985178" y="3317417"/>
                  </a:lnTo>
                  <a:close/>
                </a:path>
                <a:path w="14648180" h="3326129">
                  <a:moveTo>
                    <a:pt x="9080487" y="3317417"/>
                  </a:moveTo>
                  <a:lnTo>
                    <a:pt x="8323351" y="3317417"/>
                  </a:lnTo>
                  <a:lnTo>
                    <a:pt x="8323351" y="3325622"/>
                  </a:lnTo>
                  <a:lnTo>
                    <a:pt x="9080487" y="3325622"/>
                  </a:lnTo>
                  <a:lnTo>
                    <a:pt x="9080487" y="3317417"/>
                  </a:lnTo>
                  <a:close/>
                </a:path>
                <a:path w="14648180" h="3326129">
                  <a:moveTo>
                    <a:pt x="9080487" y="2653944"/>
                  </a:moveTo>
                  <a:lnTo>
                    <a:pt x="2885440" y="2653944"/>
                  </a:lnTo>
                  <a:lnTo>
                    <a:pt x="2885440" y="2662148"/>
                  </a:lnTo>
                  <a:lnTo>
                    <a:pt x="9080487" y="2662148"/>
                  </a:lnTo>
                  <a:lnTo>
                    <a:pt x="9080487" y="2653944"/>
                  </a:lnTo>
                  <a:close/>
                </a:path>
                <a:path w="14648180" h="3326129">
                  <a:moveTo>
                    <a:pt x="11762588" y="3317417"/>
                  </a:moveTo>
                  <a:lnTo>
                    <a:pt x="11079163" y="3317417"/>
                  </a:lnTo>
                  <a:lnTo>
                    <a:pt x="11079163" y="3325622"/>
                  </a:lnTo>
                  <a:lnTo>
                    <a:pt x="11762588" y="3325622"/>
                  </a:lnTo>
                  <a:lnTo>
                    <a:pt x="11762588" y="3317417"/>
                  </a:lnTo>
                  <a:close/>
                </a:path>
                <a:path w="14648180" h="3326129">
                  <a:moveTo>
                    <a:pt x="11762588" y="2653944"/>
                  </a:moveTo>
                  <a:lnTo>
                    <a:pt x="10410076" y="2653944"/>
                  </a:lnTo>
                  <a:lnTo>
                    <a:pt x="10410076" y="2662148"/>
                  </a:lnTo>
                  <a:lnTo>
                    <a:pt x="11762588" y="2662148"/>
                  </a:lnTo>
                  <a:lnTo>
                    <a:pt x="11762588" y="2653944"/>
                  </a:lnTo>
                  <a:close/>
                </a:path>
                <a:path w="14648180" h="3326129">
                  <a:moveTo>
                    <a:pt x="11762588" y="1990458"/>
                  </a:moveTo>
                  <a:lnTo>
                    <a:pt x="2885440" y="1990458"/>
                  </a:lnTo>
                  <a:lnTo>
                    <a:pt x="2885440" y="1998662"/>
                  </a:lnTo>
                  <a:lnTo>
                    <a:pt x="11762588" y="1998662"/>
                  </a:lnTo>
                  <a:lnTo>
                    <a:pt x="11762588" y="1990458"/>
                  </a:lnTo>
                  <a:close/>
                </a:path>
                <a:path w="14648180" h="3326129">
                  <a:moveTo>
                    <a:pt x="11762588" y="1326959"/>
                  </a:moveTo>
                  <a:lnTo>
                    <a:pt x="0" y="1326959"/>
                  </a:lnTo>
                  <a:lnTo>
                    <a:pt x="0" y="1335176"/>
                  </a:lnTo>
                  <a:lnTo>
                    <a:pt x="11762588" y="1335176"/>
                  </a:lnTo>
                  <a:lnTo>
                    <a:pt x="11762588" y="1326959"/>
                  </a:lnTo>
                  <a:close/>
                </a:path>
                <a:path w="14648180" h="3326129">
                  <a:moveTo>
                    <a:pt x="11762588" y="663486"/>
                  </a:moveTo>
                  <a:lnTo>
                    <a:pt x="0" y="663486"/>
                  </a:lnTo>
                  <a:lnTo>
                    <a:pt x="0" y="671677"/>
                  </a:lnTo>
                  <a:lnTo>
                    <a:pt x="11762588" y="671677"/>
                  </a:lnTo>
                  <a:lnTo>
                    <a:pt x="11762588" y="663486"/>
                  </a:lnTo>
                  <a:close/>
                </a:path>
                <a:path w="14648180" h="3326129">
                  <a:moveTo>
                    <a:pt x="12423102" y="0"/>
                  </a:moveTo>
                  <a:lnTo>
                    <a:pt x="0" y="0"/>
                  </a:lnTo>
                  <a:lnTo>
                    <a:pt x="0" y="8191"/>
                  </a:lnTo>
                  <a:lnTo>
                    <a:pt x="12423102" y="8191"/>
                  </a:lnTo>
                  <a:lnTo>
                    <a:pt x="12423102" y="0"/>
                  </a:lnTo>
                  <a:close/>
                </a:path>
                <a:path w="14648180" h="3326129">
                  <a:moveTo>
                    <a:pt x="14648015" y="3317417"/>
                  </a:moveTo>
                  <a:lnTo>
                    <a:pt x="13761276" y="3317417"/>
                  </a:lnTo>
                  <a:lnTo>
                    <a:pt x="13761276" y="3325622"/>
                  </a:lnTo>
                  <a:lnTo>
                    <a:pt x="14648015" y="3325622"/>
                  </a:lnTo>
                  <a:lnTo>
                    <a:pt x="14648015" y="3317417"/>
                  </a:lnTo>
                  <a:close/>
                </a:path>
                <a:path w="14648180" h="3326129">
                  <a:moveTo>
                    <a:pt x="14648015" y="2653944"/>
                  </a:moveTo>
                  <a:lnTo>
                    <a:pt x="13761276" y="2653944"/>
                  </a:lnTo>
                  <a:lnTo>
                    <a:pt x="13761276" y="2662148"/>
                  </a:lnTo>
                  <a:lnTo>
                    <a:pt x="14648015" y="2662148"/>
                  </a:lnTo>
                  <a:lnTo>
                    <a:pt x="14648015" y="2653944"/>
                  </a:lnTo>
                  <a:close/>
                </a:path>
                <a:path w="14648180" h="3326129">
                  <a:moveTo>
                    <a:pt x="14648015" y="1990458"/>
                  </a:moveTo>
                  <a:lnTo>
                    <a:pt x="13761276" y="1990458"/>
                  </a:lnTo>
                  <a:lnTo>
                    <a:pt x="13761276" y="1998662"/>
                  </a:lnTo>
                  <a:lnTo>
                    <a:pt x="14648015" y="1998662"/>
                  </a:lnTo>
                  <a:lnTo>
                    <a:pt x="14648015" y="1990458"/>
                  </a:lnTo>
                  <a:close/>
                </a:path>
                <a:path w="14648180" h="3326129">
                  <a:moveTo>
                    <a:pt x="14648015" y="1326959"/>
                  </a:moveTo>
                  <a:lnTo>
                    <a:pt x="13761276" y="1326959"/>
                  </a:lnTo>
                  <a:lnTo>
                    <a:pt x="13761276" y="1335176"/>
                  </a:lnTo>
                  <a:lnTo>
                    <a:pt x="14648015" y="1335176"/>
                  </a:lnTo>
                  <a:lnTo>
                    <a:pt x="14648015" y="1326959"/>
                  </a:lnTo>
                  <a:close/>
                </a:path>
                <a:path w="14648180" h="3326129">
                  <a:moveTo>
                    <a:pt x="14648015" y="663486"/>
                  </a:moveTo>
                  <a:lnTo>
                    <a:pt x="13761276" y="663486"/>
                  </a:lnTo>
                  <a:lnTo>
                    <a:pt x="13761276" y="671677"/>
                  </a:lnTo>
                  <a:lnTo>
                    <a:pt x="14648015" y="671677"/>
                  </a:lnTo>
                  <a:lnTo>
                    <a:pt x="14648015" y="663486"/>
                  </a:lnTo>
                  <a:close/>
                </a:path>
                <a:path w="14648180" h="3326129">
                  <a:moveTo>
                    <a:pt x="14648015" y="0"/>
                  </a:moveTo>
                  <a:lnTo>
                    <a:pt x="13092189" y="0"/>
                  </a:lnTo>
                  <a:lnTo>
                    <a:pt x="13092189" y="8191"/>
                  </a:lnTo>
                  <a:lnTo>
                    <a:pt x="14648015" y="8191"/>
                  </a:lnTo>
                  <a:lnTo>
                    <a:pt x="14648015" y="0"/>
                  </a:lnTo>
                  <a:close/>
                </a:path>
              </a:pathLst>
            </a:custGeom>
            <a:solidFill>
              <a:srgbClr val="B1B0B3"/>
            </a:solidFill>
          </p:spPr>
          <p:txBody>
            <a:bodyPr wrap="square" lIns="0" tIns="0" rIns="0" bIns="0" rtlCol="0"/>
            <a:lstStyle/>
            <a:p>
              <a:endParaRPr/>
            </a:p>
          </p:txBody>
        </p:sp>
        <p:sp>
          <p:nvSpPr>
            <p:cNvPr id="152" name="object 152"/>
            <p:cNvSpPr/>
            <p:nvPr/>
          </p:nvSpPr>
          <p:spPr>
            <a:xfrm>
              <a:off x="2699917" y="7583004"/>
              <a:ext cx="669290" cy="2167890"/>
            </a:xfrm>
            <a:custGeom>
              <a:avLst/>
              <a:gdLst/>
              <a:ahLst/>
              <a:cxnLst/>
              <a:rect l="l" t="t" r="r" b="b"/>
              <a:pathLst>
                <a:path w="669289" h="2167890">
                  <a:moveTo>
                    <a:pt x="669089" y="0"/>
                  </a:moveTo>
                  <a:lnTo>
                    <a:pt x="0" y="0"/>
                  </a:lnTo>
                  <a:lnTo>
                    <a:pt x="0" y="2167389"/>
                  </a:lnTo>
                  <a:lnTo>
                    <a:pt x="669089" y="2167389"/>
                  </a:lnTo>
                  <a:lnTo>
                    <a:pt x="669089" y="0"/>
                  </a:lnTo>
                  <a:close/>
                </a:path>
              </a:pathLst>
            </a:custGeom>
            <a:solidFill>
              <a:srgbClr val="13A7D8"/>
            </a:solidFill>
          </p:spPr>
          <p:txBody>
            <a:bodyPr wrap="square" lIns="0" tIns="0" rIns="0" bIns="0" rtlCol="0"/>
            <a:lstStyle/>
            <a:p>
              <a:endParaRPr/>
            </a:p>
          </p:txBody>
        </p:sp>
        <p:sp>
          <p:nvSpPr>
            <p:cNvPr id="153" name="object 153"/>
            <p:cNvSpPr/>
            <p:nvPr/>
          </p:nvSpPr>
          <p:spPr>
            <a:xfrm>
              <a:off x="3360442" y="7666426"/>
              <a:ext cx="669290" cy="2084070"/>
            </a:xfrm>
            <a:custGeom>
              <a:avLst/>
              <a:gdLst/>
              <a:ahLst/>
              <a:cxnLst/>
              <a:rect l="l" t="t" r="r" b="b"/>
              <a:pathLst>
                <a:path w="669289" h="2084070">
                  <a:moveTo>
                    <a:pt x="669079" y="0"/>
                  </a:moveTo>
                  <a:lnTo>
                    <a:pt x="0" y="0"/>
                  </a:lnTo>
                  <a:lnTo>
                    <a:pt x="0" y="2083967"/>
                  </a:lnTo>
                  <a:lnTo>
                    <a:pt x="669079" y="2083967"/>
                  </a:lnTo>
                  <a:lnTo>
                    <a:pt x="669079" y="0"/>
                  </a:lnTo>
                  <a:close/>
                </a:path>
              </a:pathLst>
            </a:custGeom>
            <a:solidFill>
              <a:srgbClr val="4EB193"/>
            </a:solidFill>
          </p:spPr>
          <p:txBody>
            <a:bodyPr wrap="square" lIns="0" tIns="0" rIns="0" bIns="0" rtlCol="0"/>
            <a:lstStyle/>
            <a:p>
              <a:endParaRPr/>
            </a:p>
          </p:txBody>
        </p:sp>
        <p:sp>
          <p:nvSpPr>
            <p:cNvPr id="154" name="object 154"/>
            <p:cNvSpPr/>
            <p:nvPr/>
          </p:nvSpPr>
          <p:spPr>
            <a:xfrm>
              <a:off x="4029521" y="7758109"/>
              <a:ext cx="669290" cy="1992630"/>
            </a:xfrm>
            <a:custGeom>
              <a:avLst/>
              <a:gdLst/>
              <a:ahLst/>
              <a:cxnLst/>
              <a:rect l="l" t="t" r="r" b="b"/>
              <a:pathLst>
                <a:path w="669289" h="1992629">
                  <a:moveTo>
                    <a:pt x="669089" y="0"/>
                  </a:moveTo>
                  <a:lnTo>
                    <a:pt x="0" y="0"/>
                  </a:lnTo>
                  <a:lnTo>
                    <a:pt x="0" y="1992284"/>
                  </a:lnTo>
                  <a:lnTo>
                    <a:pt x="669089" y="1992284"/>
                  </a:lnTo>
                  <a:lnTo>
                    <a:pt x="669089" y="0"/>
                  </a:lnTo>
                  <a:close/>
                </a:path>
              </a:pathLst>
            </a:custGeom>
            <a:solidFill>
              <a:srgbClr val="BD0E79"/>
            </a:solidFill>
          </p:spPr>
          <p:txBody>
            <a:bodyPr wrap="square" lIns="0" tIns="0" rIns="0" bIns="0" rtlCol="0"/>
            <a:lstStyle/>
            <a:p>
              <a:endParaRPr/>
            </a:p>
          </p:txBody>
        </p:sp>
        <p:pic>
          <p:nvPicPr>
            <p:cNvPr id="155" name="object 155"/>
            <p:cNvPicPr/>
            <p:nvPr/>
          </p:nvPicPr>
          <p:blipFill>
            <a:blip r:embed="rId86" cstate="print"/>
            <a:stretch>
              <a:fillRect/>
            </a:stretch>
          </p:blipFill>
          <p:spPr>
            <a:xfrm>
              <a:off x="2836895" y="7739095"/>
              <a:ext cx="135785" cy="203742"/>
            </a:xfrm>
            <a:prstGeom prst="rect">
              <a:avLst/>
            </a:prstGeom>
          </p:spPr>
        </p:pic>
        <p:sp>
          <p:nvSpPr>
            <p:cNvPr id="156" name="object 156"/>
            <p:cNvSpPr/>
            <p:nvPr/>
          </p:nvSpPr>
          <p:spPr>
            <a:xfrm>
              <a:off x="2999940" y="7897267"/>
              <a:ext cx="41275" cy="40640"/>
            </a:xfrm>
            <a:custGeom>
              <a:avLst/>
              <a:gdLst/>
              <a:ahLst/>
              <a:cxnLst/>
              <a:rect l="l" t="t" r="r" b="b"/>
              <a:pathLst>
                <a:path w="41275" h="40640">
                  <a:moveTo>
                    <a:pt x="41108" y="0"/>
                  </a:moveTo>
                  <a:lnTo>
                    <a:pt x="0" y="0"/>
                  </a:lnTo>
                  <a:lnTo>
                    <a:pt x="0" y="40417"/>
                  </a:lnTo>
                  <a:lnTo>
                    <a:pt x="41108" y="40417"/>
                  </a:lnTo>
                  <a:lnTo>
                    <a:pt x="41108" y="0"/>
                  </a:lnTo>
                  <a:close/>
                </a:path>
              </a:pathLst>
            </a:custGeom>
            <a:solidFill>
              <a:srgbClr val="FFFFFF"/>
            </a:solidFill>
          </p:spPr>
          <p:txBody>
            <a:bodyPr wrap="square" lIns="0" tIns="0" rIns="0" bIns="0" rtlCol="0"/>
            <a:lstStyle/>
            <a:p>
              <a:endParaRPr/>
            </a:p>
          </p:txBody>
        </p:sp>
        <p:pic>
          <p:nvPicPr>
            <p:cNvPr id="157" name="object 157"/>
            <p:cNvPicPr/>
            <p:nvPr/>
          </p:nvPicPr>
          <p:blipFill>
            <a:blip r:embed="rId87" cstate="print"/>
            <a:stretch>
              <a:fillRect/>
            </a:stretch>
          </p:blipFill>
          <p:spPr>
            <a:xfrm>
              <a:off x="3067085" y="7743569"/>
              <a:ext cx="136037" cy="199271"/>
            </a:xfrm>
            <a:prstGeom prst="rect">
              <a:avLst/>
            </a:prstGeom>
          </p:spPr>
        </p:pic>
        <p:pic>
          <p:nvPicPr>
            <p:cNvPr id="158" name="object 158"/>
            <p:cNvPicPr/>
            <p:nvPr/>
          </p:nvPicPr>
          <p:blipFill>
            <a:blip r:embed="rId88" cstate="print"/>
            <a:stretch>
              <a:fillRect/>
            </a:stretch>
          </p:blipFill>
          <p:spPr>
            <a:xfrm>
              <a:off x="3486494" y="7837675"/>
              <a:ext cx="135785" cy="203752"/>
            </a:xfrm>
            <a:prstGeom prst="rect">
              <a:avLst/>
            </a:prstGeom>
          </p:spPr>
        </p:pic>
        <p:sp>
          <p:nvSpPr>
            <p:cNvPr id="159" name="object 159"/>
            <p:cNvSpPr/>
            <p:nvPr/>
          </p:nvSpPr>
          <p:spPr>
            <a:xfrm>
              <a:off x="3649543" y="7995850"/>
              <a:ext cx="41275" cy="40640"/>
            </a:xfrm>
            <a:custGeom>
              <a:avLst/>
              <a:gdLst/>
              <a:ahLst/>
              <a:cxnLst/>
              <a:rect l="l" t="t" r="r" b="b"/>
              <a:pathLst>
                <a:path w="41275" h="40640">
                  <a:moveTo>
                    <a:pt x="41108" y="0"/>
                  </a:moveTo>
                  <a:lnTo>
                    <a:pt x="0" y="0"/>
                  </a:lnTo>
                  <a:lnTo>
                    <a:pt x="0" y="40417"/>
                  </a:lnTo>
                  <a:lnTo>
                    <a:pt x="41108" y="40417"/>
                  </a:lnTo>
                  <a:lnTo>
                    <a:pt x="41108" y="0"/>
                  </a:lnTo>
                  <a:close/>
                </a:path>
              </a:pathLst>
            </a:custGeom>
            <a:solidFill>
              <a:srgbClr val="FFFFFF"/>
            </a:solidFill>
          </p:spPr>
          <p:txBody>
            <a:bodyPr wrap="square" lIns="0" tIns="0" rIns="0" bIns="0" rtlCol="0"/>
            <a:lstStyle/>
            <a:p>
              <a:endParaRPr/>
            </a:p>
          </p:txBody>
        </p:sp>
        <p:pic>
          <p:nvPicPr>
            <p:cNvPr id="160" name="object 160"/>
            <p:cNvPicPr/>
            <p:nvPr/>
          </p:nvPicPr>
          <p:blipFill>
            <a:blip r:embed="rId89" cstate="print"/>
            <a:stretch>
              <a:fillRect/>
            </a:stretch>
          </p:blipFill>
          <p:spPr>
            <a:xfrm>
              <a:off x="4143593" y="7925348"/>
              <a:ext cx="135785" cy="203752"/>
            </a:xfrm>
            <a:prstGeom prst="rect">
              <a:avLst/>
            </a:prstGeom>
          </p:spPr>
        </p:pic>
        <p:pic>
          <p:nvPicPr>
            <p:cNvPr id="161" name="object 161"/>
            <p:cNvPicPr/>
            <p:nvPr/>
          </p:nvPicPr>
          <p:blipFill>
            <a:blip r:embed="rId90" cstate="print"/>
            <a:stretch>
              <a:fillRect/>
            </a:stretch>
          </p:blipFill>
          <p:spPr>
            <a:xfrm>
              <a:off x="3716703" y="7838627"/>
              <a:ext cx="136027" cy="202527"/>
            </a:xfrm>
            <a:prstGeom prst="rect">
              <a:avLst/>
            </a:prstGeom>
          </p:spPr>
        </p:pic>
        <p:sp>
          <p:nvSpPr>
            <p:cNvPr id="162" name="object 162"/>
            <p:cNvSpPr/>
            <p:nvPr/>
          </p:nvSpPr>
          <p:spPr>
            <a:xfrm>
              <a:off x="4306643" y="8083523"/>
              <a:ext cx="41275" cy="40640"/>
            </a:xfrm>
            <a:custGeom>
              <a:avLst/>
              <a:gdLst/>
              <a:ahLst/>
              <a:cxnLst/>
              <a:rect l="l" t="t" r="r" b="b"/>
              <a:pathLst>
                <a:path w="41275" h="40640">
                  <a:moveTo>
                    <a:pt x="41108" y="0"/>
                  </a:moveTo>
                  <a:lnTo>
                    <a:pt x="0" y="0"/>
                  </a:lnTo>
                  <a:lnTo>
                    <a:pt x="0" y="40417"/>
                  </a:lnTo>
                  <a:lnTo>
                    <a:pt x="41108" y="40417"/>
                  </a:lnTo>
                  <a:lnTo>
                    <a:pt x="41108" y="0"/>
                  </a:lnTo>
                  <a:close/>
                </a:path>
              </a:pathLst>
            </a:custGeom>
            <a:solidFill>
              <a:srgbClr val="FFFFFF"/>
            </a:solidFill>
          </p:spPr>
          <p:txBody>
            <a:bodyPr wrap="square" lIns="0" tIns="0" rIns="0" bIns="0" rtlCol="0"/>
            <a:lstStyle/>
            <a:p>
              <a:endParaRPr/>
            </a:p>
          </p:txBody>
        </p:sp>
        <p:pic>
          <p:nvPicPr>
            <p:cNvPr id="163" name="object 163"/>
            <p:cNvPicPr/>
            <p:nvPr/>
          </p:nvPicPr>
          <p:blipFill>
            <a:blip r:embed="rId91" cstate="print"/>
            <a:stretch>
              <a:fillRect/>
            </a:stretch>
          </p:blipFill>
          <p:spPr>
            <a:xfrm>
              <a:off x="4375137" y="7925898"/>
              <a:ext cx="135660" cy="202925"/>
            </a:xfrm>
            <a:prstGeom prst="rect">
              <a:avLst/>
            </a:prstGeom>
          </p:spPr>
        </p:pic>
        <p:sp>
          <p:nvSpPr>
            <p:cNvPr id="164" name="object 164"/>
            <p:cNvSpPr/>
            <p:nvPr/>
          </p:nvSpPr>
          <p:spPr>
            <a:xfrm>
              <a:off x="5382035" y="9027138"/>
              <a:ext cx="661035" cy="716915"/>
            </a:xfrm>
            <a:custGeom>
              <a:avLst/>
              <a:gdLst/>
              <a:ahLst/>
              <a:cxnLst/>
              <a:rect l="l" t="t" r="r" b="b"/>
              <a:pathLst>
                <a:path w="661035" h="716915">
                  <a:moveTo>
                    <a:pt x="0" y="716878"/>
                  </a:moveTo>
                  <a:lnTo>
                    <a:pt x="660513" y="716878"/>
                  </a:lnTo>
                  <a:lnTo>
                    <a:pt x="660513" y="0"/>
                  </a:lnTo>
                  <a:lnTo>
                    <a:pt x="0" y="0"/>
                  </a:lnTo>
                  <a:lnTo>
                    <a:pt x="0" y="716878"/>
                  </a:lnTo>
                  <a:close/>
                </a:path>
              </a:pathLst>
            </a:custGeom>
            <a:solidFill>
              <a:srgbClr val="13A7D8"/>
            </a:solidFill>
          </p:spPr>
          <p:txBody>
            <a:bodyPr wrap="square" lIns="0" tIns="0" rIns="0" bIns="0" rtlCol="0"/>
            <a:lstStyle/>
            <a:p>
              <a:endParaRPr/>
            </a:p>
          </p:txBody>
        </p:sp>
        <p:sp>
          <p:nvSpPr>
            <p:cNvPr id="165" name="object 165"/>
            <p:cNvSpPr/>
            <p:nvPr/>
          </p:nvSpPr>
          <p:spPr>
            <a:xfrm>
              <a:off x="6042548" y="8862033"/>
              <a:ext cx="669290" cy="882015"/>
            </a:xfrm>
            <a:custGeom>
              <a:avLst/>
              <a:gdLst/>
              <a:ahLst/>
              <a:cxnLst/>
              <a:rect l="l" t="t" r="r" b="b"/>
              <a:pathLst>
                <a:path w="669290" h="882015">
                  <a:moveTo>
                    <a:pt x="669079" y="0"/>
                  </a:moveTo>
                  <a:lnTo>
                    <a:pt x="0" y="0"/>
                  </a:lnTo>
                  <a:lnTo>
                    <a:pt x="0" y="881983"/>
                  </a:lnTo>
                  <a:lnTo>
                    <a:pt x="669079" y="881983"/>
                  </a:lnTo>
                  <a:lnTo>
                    <a:pt x="669079" y="0"/>
                  </a:lnTo>
                  <a:close/>
                </a:path>
              </a:pathLst>
            </a:custGeom>
            <a:solidFill>
              <a:srgbClr val="4EB193"/>
            </a:solidFill>
          </p:spPr>
          <p:txBody>
            <a:bodyPr wrap="square" lIns="0" tIns="0" rIns="0" bIns="0" rtlCol="0"/>
            <a:lstStyle/>
            <a:p>
              <a:endParaRPr/>
            </a:p>
          </p:txBody>
        </p:sp>
        <p:sp>
          <p:nvSpPr>
            <p:cNvPr id="166" name="object 166"/>
            <p:cNvSpPr/>
            <p:nvPr/>
          </p:nvSpPr>
          <p:spPr>
            <a:xfrm>
              <a:off x="6711628" y="8861981"/>
              <a:ext cx="669290" cy="882650"/>
            </a:xfrm>
            <a:custGeom>
              <a:avLst/>
              <a:gdLst/>
              <a:ahLst/>
              <a:cxnLst/>
              <a:rect l="l" t="t" r="r" b="b"/>
              <a:pathLst>
                <a:path w="669290" h="882650">
                  <a:moveTo>
                    <a:pt x="669089" y="0"/>
                  </a:moveTo>
                  <a:lnTo>
                    <a:pt x="0" y="0"/>
                  </a:lnTo>
                  <a:lnTo>
                    <a:pt x="0" y="882035"/>
                  </a:lnTo>
                  <a:lnTo>
                    <a:pt x="669089" y="882035"/>
                  </a:lnTo>
                  <a:lnTo>
                    <a:pt x="669089" y="0"/>
                  </a:lnTo>
                  <a:close/>
                </a:path>
              </a:pathLst>
            </a:custGeom>
            <a:solidFill>
              <a:srgbClr val="BD0E79"/>
            </a:solidFill>
          </p:spPr>
          <p:txBody>
            <a:bodyPr wrap="square" lIns="0" tIns="0" rIns="0" bIns="0" rtlCol="0"/>
            <a:lstStyle/>
            <a:p>
              <a:endParaRPr/>
            </a:p>
          </p:txBody>
        </p:sp>
        <p:pic>
          <p:nvPicPr>
            <p:cNvPr id="167" name="object 167"/>
            <p:cNvPicPr/>
            <p:nvPr/>
          </p:nvPicPr>
          <p:blipFill>
            <a:blip r:embed="rId92" cstate="print"/>
            <a:stretch>
              <a:fillRect/>
            </a:stretch>
          </p:blipFill>
          <p:spPr>
            <a:xfrm>
              <a:off x="5527350" y="9196272"/>
              <a:ext cx="134697" cy="197637"/>
            </a:xfrm>
            <a:prstGeom prst="rect">
              <a:avLst/>
            </a:prstGeom>
          </p:spPr>
        </p:pic>
        <p:sp>
          <p:nvSpPr>
            <p:cNvPr id="168" name="object 168"/>
            <p:cNvSpPr/>
            <p:nvPr/>
          </p:nvSpPr>
          <p:spPr>
            <a:xfrm>
              <a:off x="5690528" y="9353495"/>
              <a:ext cx="41275" cy="40640"/>
            </a:xfrm>
            <a:custGeom>
              <a:avLst/>
              <a:gdLst/>
              <a:ahLst/>
              <a:cxnLst/>
              <a:rect l="l" t="t" r="r" b="b"/>
              <a:pathLst>
                <a:path w="41275" h="40640">
                  <a:moveTo>
                    <a:pt x="41108" y="0"/>
                  </a:moveTo>
                  <a:lnTo>
                    <a:pt x="0" y="0"/>
                  </a:lnTo>
                  <a:lnTo>
                    <a:pt x="0" y="40417"/>
                  </a:lnTo>
                  <a:lnTo>
                    <a:pt x="41108" y="40417"/>
                  </a:lnTo>
                  <a:lnTo>
                    <a:pt x="41108" y="0"/>
                  </a:lnTo>
                  <a:close/>
                </a:path>
              </a:pathLst>
            </a:custGeom>
            <a:solidFill>
              <a:srgbClr val="FFFFFF"/>
            </a:solidFill>
          </p:spPr>
          <p:txBody>
            <a:bodyPr wrap="square" lIns="0" tIns="0" rIns="0" bIns="0" rtlCol="0"/>
            <a:lstStyle/>
            <a:p>
              <a:endParaRPr/>
            </a:p>
          </p:txBody>
        </p:sp>
        <p:pic>
          <p:nvPicPr>
            <p:cNvPr id="169" name="object 169"/>
            <p:cNvPicPr/>
            <p:nvPr/>
          </p:nvPicPr>
          <p:blipFill>
            <a:blip r:embed="rId93" cstate="print"/>
            <a:stretch>
              <a:fillRect/>
            </a:stretch>
          </p:blipFill>
          <p:spPr>
            <a:xfrm>
              <a:off x="5759032" y="9196272"/>
              <a:ext cx="134686" cy="197637"/>
            </a:xfrm>
            <a:prstGeom prst="rect">
              <a:avLst/>
            </a:prstGeom>
          </p:spPr>
        </p:pic>
        <p:pic>
          <p:nvPicPr>
            <p:cNvPr id="170" name="object 170"/>
            <p:cNvPicPr/>
            <p:nvPr/>
          </p:nvPicPr>
          <p:blipFill>
            <a:blip r:embed="rId94" cstate="print"/>
            <a:stretch>
              <a:fillRect/>
            </a:stretch>
          </p:blipFill>
          <p:spPr>
            <a:xfrm>
              <a:off x="6191427" y="9043923"/>
              <a:ext cx="134707" cy="197637"/>
            </a:xfrm>
            <a:prstGeom prst="rect">
              <a:avLst/>
            </a:prstGeom>
          </p:spPr>
        </p:pic>
        <p:sp>
          <p:nvSpPr>
            <p:cNvPr id="171" name="object 171"/>
            <p:cNvSpPr/>
            <p:nvPr/>
          </p:nvSpPr>
          <p:spPr>
            <a:xfrm>
              <a:off x="6354623" y="9201144"/>
              <a:ext cx="41275" cy="40640"/>
            </a:xfrm>
            <a:custGeom>
              <a:avLst/>
              <a:gdLst/>
              <a:ahLst/>
              <a:cxnLst/>
              <a:rect l="l" t="t" r="r" b="b"/>
              <a:pathLst>
                <a:path w="41275" h="40640">
                  <a:moveTo>
                    <a:pt x="41098" y="0"/>
                  </a:moveTo>
                  <a:lnTo>
                    <a:pt x="0" y="0"/>
                  </a:lnTo>
                  <a:lnTo>
                    <a:pt x="0" y="40417"/>
                  </a:lnTo>
                  <a:lnTo>
                    <a:pt x="41098" y="40417"/>
                  </a:lnTo>
                  <a:lnTo>
                    <a:pt x="41098" y="0"/>
                  </a:lnTo>
                  <a:close/>
                </a:path>
              </a:pathLst>
            </a:custGeom>
            <a:solidFill>
              <a:srgbClr val="FFFFFF"/>
            </a:solidFill>
          </p:spPr>
          <p:txBody>
            <a:bodyPr wrap="square" lIns="0" tIns="0" rIns="0" bIns="0" rtlCol="0"/>
            <a:lstStyle/>
            <a:p>
              <a:endParaRPr/>
            </a:p>
          </p:txBody>
        </p:sp>
        <p:pic>
          <p:nvPicPr>
            <p:cNvPr id="172" name="object 172"/>
            <p:cNvPicPr/>
            <p:nvPr/>
          </p:nvPicPr>
          <p:blipFill>
            <a:blip r:embed="rId95" cstate="print"/>
            <a:stretch>
              <a:fillRect/>
            </a:stretch>
          </p:blipFill>
          <p:spPr>
            <a:xfrm>
              <a:off x="6421482" y="9047446"/>
              <a:ext cx="139461" cy="194119"/>
            </a:xfrm>
            <a:prstGeom prst="rect">
              <a:avLst/>
            </a:prstGeom>
          </p:spPr>
        </p:pic>
        <p:pic>
          <p:nvPicPr>
            <p:cNvPr id="173" name="object 173"/>
            <p:cNvPicPr/>
            <p:nvPr/>
          </p:nvPicPr>
          <p:blipFill>
            <a:blip r:embed="rId96" cstate="print"/>
            <a:stretch>
              <a:fillRect/>
            </a:stretch>
          </p:blipFill>
          <p:spPr>
            <a:xfrm>
              <a:off x="6841256" y="9055227"/>
              <a:ext cx="134707" cy="197637"/>
            </a:xfrm>
            <a:prstGeom prst="rect">
              <a:avLst/>
            </a:prstGeom>
          </p:spPr>
        </p:pic>
        <p:sp>
          <p:nvSpPr>
            <p:cNvPr id="174" name="object 174"/>
            <p:cNvSpPr/>
            <p:nvPr/>
          </p:nvSpPr>
          <p:spPr>
            <a:xfrm>
              <a:off x="7004446" y="9212452"/>
              <a:ext cx="41275" cy="40640"/>
            </a:xfrm>
            <a:custGeom>
              <a:avLst/>
              <a:gdLst/>
              <a:ahLst/>
              <a:cxnLst/>
              <a:rect l="l" t="t" r="r" b="b"/>
              <a:pathLst>
                <a:path w="41275" h="40640">
                  <a:moveTo>
                    <a:pt x="41108" y="0"/>
                  </a:moveTo>
                  <a:lnTo>
                    <a:pt x="0" y="0"/>
                  </a:lnTo>
                  <a:lnTo>
                    <a:pt x="0" y="40417"/>
                  </a:lnTo>
                  <a:lnTo>
                    <a:pt x="41108" y="40417"/>
                  </a:lnTo>
                  <a:lnTo>
                    <a:pt x="41108" y="0"/>
                  </a:lnTo>
                  <a:close/>
                </a:path>
              </a:pathLst>
            </a:custGeom>
            <a:solidFill>
              <a:srgbClr val="FFFFFF"/>
            </a:solidFill>
          </p:spPr>
          <p:txBody>
            <a:bodyPr wrap="square" lIns="0" tIns="0" rIns="0" bIns="0" rtlCol="0"/>
            <a:lstStyle/>
            <a:p>
              <a:endParaRPr/>
            </a:p>
          </p:txBody>
        </p:sp>
        <p:pic>
          <p:nvPicPr>
            <p:cNvPr id="175" name="object 175"/>
            <p:cNvPicPr/>
            <p:nvPr/>
          </p:nvPicPr>
          <p:blipFill>
            <a:blip r:embed="rId97" cstate="print"/>
            <a:stretch>
              <a:fillRect/>
            </a:stretch>
          </p:blipFill>
          <p:spPr>
            <a:xfrm>
              <a:off x="7071311" y="9058748"/>
              <a:ext cx="139461" cy="194119"/>
            </a:xfrm>
            <a:prstGeom prst="rect">
              <a:avLst/>
            </a:prstGeom>
          </p:spPr>
        </p:pic>
        <p:sp>
          <p:nvSpPr>
            <p:cNvPr id="176" name="object 176"/>
            <p:cNvSpPr/>
            <p:nvPr/>
          </p:nvSpPr>
          <p:spPr>
            <a:xfrm>
              <a:off x="8137835" y="9264157"/>
              <a:ext cx="661035" cy="486409"/>
            </a:xfrm>
            <a:custGeom>
              <a:avLst/>
              <a:gdLst/>
              <a:ahLst/>
              <a:cxnLst/>
              <a:rect l="l" t="t" r="r" b="b"/>
              <a:pathLst>
                <a:path w="661034" h="486409">
                  <a:moveTo>
                    <a:pt x="0" y="486236"/>
                  </a:moveTo>
                  <a:lnTo>
                    <a:pt x="660513" y="486236"/>
                  </a:lnTo>
                  <a:lnTo>
                    <a:pt x="660513" y="0"/>
                  </a:lnTo>
                  <a:lnTo>
                    <a:pt x="0" y="0"/>
                  </a:lnTo>
                  <a:lnTo>
                    <a:pt x="0" y="486236"/>
                  </a:lnTo>
                  <a:close/>
                </a:path>
              </a:pathLst>
            </a:custGeom>
            <a:solidFill>
              <a:srgbClr val="13A7D8"/>
            </a:solidFill>
          </p:spPr>
          <p:txBody>
            <a:bodyPr wrap="square" lIns="0" tIns="0" rIns="0" bIns="0" rtlCol="0"/>
            <a:lstStyle/>
            <a:p>
              <a:endParaRPr/>
            </a:p>
          </p:txBody>
        </p:sp>
        <p:sp>
          <p:nvSpPr>
            <p:cNvPr id="177" name="object 177"/>
            <p:cNvSpPr/>
            <p:nvPr/>
          </p:nvSpPr>
          <p:spPr>
            <a:xfrm>
              <a:off x="8798349" y="8905016"/>
              <a:ext cx="669290" cy="845819"/>
            </a:xfrm>
            <a:custGeom>
              <a:avLst/>
              <a:gdLst/>
              <a:ahLst/>
              <a:cxnLst/>
              <a:rect l="l" t="t" r="r" b="b"/>
              <a:pathLst>
                <a:path w="669290" h="845820">
                  <a:moveTo>
                    <a:pt x="669079" y="0"/>
                  </a:moveTo>
                  <a:lnTo>
                    <a:pt x="0" y="0"/>
                  </a:lnTo>
                  <a:lnTo>
                    <a:pt x="0" y="845377"/>
                  </a:lnTo>
                  <a:lnTo>
                    <a:pt x="669079" y="845377"/>
                  </a:lnTo>
                  <a:lnTo>
                    <a:pt x="669079" y="0"/>
                  </a:lnTo>
                  <a:close/>
                </a:path>
              </a:pathLst>
            </a:custGeom>
            <a:solidFill>
              <a:srgbClr val="4EB193"/>
            </a:solidFill>
          </p:spPr>
          <p:txBody>
            <a:bodyPr wrap="square" lIns="0" tIns="0" rIns="0" bIns="0" rtlCol="0"/>
            <a:lstStyle/>
            <a:p>
              <a:endParaRPr/>
            </a:p>
          </p:txBody>
        </p:sp>
        <p:sp>
          <p:nvSpPr>
            <p:cNvPr id="178" name="object 178"/>
            <p:cNvSpPr/>
            <p:nvPr/>
          </p:nvSpPr>
          <p:spPr>
            <a:xfrm>
              <a:off x="9467439" y="8841919"/>
              <a:ext cx="669290" cy="908685"/>
            </a:xfrm>
            <a:custGeom>
              <a:avLst/>
              <a:gdLst/>
              <a:ahLst/>
              <a:cxnLst/>
              <a:rect l="l" t="t" r="r" b="b"/>
              <a:pathLst>
                <a:path w="669290" h="908684">
                  <a:moveTo>
                    <a:pt x="669089" y="0"/>
                  </a:moveTo>
                  <a:lnTo>
                    <a:pt x="0" y="0"/>
                  </a:lnTo>
                  <a:lnTo>
                    <a:pt x="0" y="908474"/>
                  </a:lnTo>
                  <a:lnTo>
                    <a:pt x="669089" y="908474"/>
                  </a:lnTo>
                  <a:lnTo>
                    <a:pt x="669089" y="0"/>
                  </a:lnTo>
                  <a:close/>
                </a:path>
              </a:pathLst>
            </a:custGeom>
            <a:solidFill>
              <a:srgbClr val="BD0E79"/>
            </a:solidFill>
          </p:spPr>
          <p:txBody>
            <a:bodyPr wrap="square" lIns="0" tIns="0" rIns="0" bIns="0" rtlCol="0"/>
            <a:lstStyle/>
            <a:p>
              <a:endParaRPr/>
            </a:p>
          </p:txBody>
        </p:sp>
        <p:pic>
          <p:nvPicPr>
            <p:cNvPr id="179" name="object 179"/>
            <p:cNvPicPr/>
            <p:nvPr/>
          </p:nvPicPr>
          <p:blipFill>
            <a:blip r:embed="rId98" cstate="print"/>
            <a:stretch>
              <a:fillRect/>
            </a:stretch>
          </p:blipFill>
          <p:spPr>
            <a:xfrm>
              <a:off x="8290524" y="9431962"/>
              <a:ext cx="85861" cy="196695"/>
            </a:xfrm>
            <a:prstGeom prst="rect">
              <a:avLst/>
            </a:prstGeom>
          </p:spPr>
        </p:pic>
        <p:sp>
          <p:nvSpPr>
            <p:cNvPr id="180" name="object 180"/>
            <p:cNvSpPr/>
            <p:nvPr/>
          </p:nvSpPr>
          <p:spPr>
            <a:xfrm>
              <a:off x="8443124" y="9588242"/>
              <a:ext cx="41275" cy="40640"/>
            </a:xfrm>
            <a:custGeom>
              <a:avLst/>
              <a:gdLst/>
              <a:ahLst/>
              <a:cxnLst/>
              <a:rect l="l" t="t" r="r" b="b"/>
              <a:pathLst>
                <a:path w="41275" h="40640">
                  <a:moveTo>
                    <a:pt x="41098" y="0"/>
                  </a:moveTo>
                  <a:lnTo>
                    <a:pt x="0" y="0"/>
                  </a:lnTo>
                  <a:lnTo>
                    <a:pt x="0" y="40417"/>
                  </a:lnTo>
                  <a:lnTo>
                    <a:pt x="41098" y="40417"/>
                  </a:lnTo>
                  <a:lnTo>
                    <a:pt x="41098" y="0"/>
                  </a:lnTo>
                  <a:close/>
                </a:path>
              </a:pathLst>
            </a:custGeom>
            <a:solidFill>
              <a:srgbClr val="FFFFFF"/>
            </a:solidFill>
          </p:spPr>
          <p:txBody>
            <a:bodyPr wrap="square" lIns="0" tIns="0" rIns="0" bIns="0" rtlCol="0"/>
            <a:lstStyle/>
            <a:p>
              <a:endParaRPr/>
            </a:p>
          </p:txBody>
        </p:sp>
        <p:pic>
          <p:nvPicPr>
            <p:cNvPr id="181" name="object 181"/>
            <p:cNvPicPr/>
            <p:nvPr/>
          </p:nvPicPr>
          <p:blipFill>
            <a:blip r:embed="rId99" cstate="print"/>
            <a:stretch>
              <a:fillRect/>
            </a:stretch>
          </p:blipFill>
          <p:spPr>
            <a:xfrm>
              <a:off x="8510268" y="9434541"/>
              <a:ext cx="136037" cy="199271"/>
            </a:xfrm>
            <a:prstGeom prst="rect">
              <a:avLst/>
            </a:prstGeom>
          </p:spPr>
        </p:pic>
        <p:pic>
          <p:nvPicPr>
            <p:cNvPr id="182" name="object 182"/>
            <p:cNvPicPr/>
            <p:nvPr/>
          </p:nvPicPr>
          <p:blipFill>
            <a:blip r:embed="rId100" cstate="print"/>
            <a:stretch>
              <a:fillRect/>
            </a:stretch>
          </p:blipFill>
          <p:spPr>
            <a:xfrm>
              <a:off x="8958558" y="9078662"/>
              <a:ext cx="134707" cy="197637"/>
            </a:xfrm>
            <a:prstGeom prst="rect">
              <a:avLst/>
            </a:prstGeom>
          </p:spPr>
        </p:pic>
        <p:sp>
          <p:nvSpPr>
            <p:cNvPr id="183" name="object 183"/>
            <p:cNvSpPr/>
            <p:nvPr/>
          </p:nvSpPr>
          <p:spPr>
            <a:xfrm>
              <a:off x="9121754" y="9235886"/>
              <a:ext cx="41275" cy="40640"/>
            </a:xfrm>
            <a:custGeom>
              <a:avLst/>
              <a:gdLst/>
              <a:ahLst/>
              <a:cxnLst/>
              <a:rect l="l" t="t" r="r" b="b"/>
              <a:pathLst>
                <a:path w="41275" h="40640">
                  <a:moveTo>
                    <a:pt x="41108" y="0"/>
                  </a:moveTo>
                  <a:lnTo>
                    <a:pt x="0" y="0"/>
                  </a:lnTo>
                  <a:lnTo>
                    <a:pt x="0" y="40417"/>
                  </a:lnTo>
                  <a:lnTo>
                    <a:pt x="41108" y="40417"/>
                  </a:lnTo>
                  <a:lnTo>
                    <a:pt x="41108" y="0"/>
                  </a:lnTo>
                  <a:close/>
                </a:path>
              </a:pathLst>
            </a:custGeom>
            <a:solidFill>
              <a:srgbClr val="FFFFFF"/>
            </a:solidFill>
          </p:spPr>
          <p:txBody>
            <a:bodyPr wrap="square" lIns="0" tIns="0" rIns="0" bIns="0" rtlCol="0"/>
            <a:lstStyle/>
            <a:p>
              <a:endParaRPr/>
            </a:p>
          </p:txBody>
        </p:sp>
        <p:pic>
          <p:nvPicPr>
            <p:cNvPr id="184" name="object 184"/>
            <p:cNvPicPr/>
            <p:nvPr/>
          </p:nvPicPr>
          <p:blipFill>
            <a:blip r:embed="rId101" cstate="print"/>
            <a:stretch>
              <a:fillRect/>
            </a:stretch>
          </p:blipFill>
          <p:spPr>
            <a:xfrm>
              <a:off x="9190381" y="9077711"/>
              <a:ext cx="135785" cy="203742"/>
            </a:xfrm>
            <a:prstGeom prst="rect">
              <a:avLst/>
            </a:prstGeom>
          </p:spPr>
        </p:pic>
        <p:pic>
          <p:nvPicPr>
            <p:cNvPr id="185" name="object 185"/>
            <p:cNvPicPr/>
            <p:nvPr/>
          </p:nvPicPr>
          <p:blipFill>
            <a:blip r:embed="rId102" cstate="print"/>
            <a:stretch>
              <a:fillRect/>
            </a:stretch>
          </p:blipFill>
          <p:spPr>
            <a:xfrm>
              <a:off x="9615661" y="9082690"/>
              <a:ext cx="134707" cy="197637"/>
            </a:xfrm>
            <a:prstGeom prst="rect">
              <a:avLst/>
            </a:prstGeom>
          </p:spPr>
        </p:pic>
        <p:sp>
          <p:nvSpPr>
            <p:cNvPr id="186" name="object 186"/>
            <p:cNvSpPr/>
            <p:nvPr/>
          </p:nvSpPr>
          <p:spPr>
            <a:xfrm>
              <a:off x="9778854" y="9239917"/>
              <a:ext cx="41275" cy="40640"/>
            </a:xfrm>
            <a:custGeom>
              <a:avLst/>
              <a:gdLst/>
              <a:ahLst/>
              <a:cxnLst/>
              <a:rect l="l" t="t" r="r" b="b"/>
              <a:pathLst>
                <a:path w="41275" h="40640">
                  <a:moveTo>
                    <a:pt x="41098" y="0"/>
                  </a:moveTo>
                  <a:lnTo>
                    <a:pt x="0" y="0"/>
                  </a:lnTo>
                  <a:lnTo>
                    <a:pt x="0" y="40417"/>
                  </a:lnTo>
                  <a:lnTo>
                    <a:pt x="41098" y="40417"/>
                  </a:lnTo>
                  <a:lnTo>
                    <a:pt x="41098" y="0"/>
                  </a:lnTo>
                  <a:close/>
                </a:path>
              </a:pathLst>
            </a:custGeom>
            <a:solidFill>
              <a:srgbClr val="FFFFFF"/>
            </a:solidFill>
          </p:spPr>
          <p:txBody>
            <a:bodyPr wrap="square" lIns="0" tIns="0" rIns="0" bIns="0" rtlCol="0"/>
            <a:lstStyle/>
            <a:p>
              <a:endParaRPr/>
            </a:p>
          </p:txBody>
        </p:sp>
        <p:pic>
          <p:nvPicPr>
            <p:cNvPr id="187" name="object 187"/>
            <p:cNvPicPr/>
            <p:nvPr/>
          </p:nvPicPr>
          <p:blipFill>
            <a:blip r:embed="rId103" cstate="print"/>
            <a:stretch>
              <a:fillRect/>
            </a:stretch>
          </p:blipFill>
          <p:spPr>
            <a:xfrm>
              <a:off x="9845716" y="9086211"/>
              <a:ext cx="139461" cy="194119"/>
            </a:xfrm>
            <a:prstGeom prst="rect">
              <a:avLst/>
            </a:prstGeom>
          </p:spPr>
        </p:pic>
        <p:sp>
          <p:nvSpPr>
            <p:cNvPr id="188" name="object 188"/>
            <p:cNvSpPr/>
            <p:nvPr/>
          </p:nvSpPr>
          <p:spPr>
            <a:xfrm>
              <a:off x="10893657" y="8221529"/>
              <a:ext cx="669290" cy="1533525"/>
            </a:xfrm>
            <a:custGeom>
              <a:avLst/>
              <a:gdLst/>
              <a:ahLst/>
              <a:cxnLst/>
              <a:rect l="l" t="t" r="r" b="b"/>
              <a:pathLst>
                <a:path w="669290" h="1533525">
                  <a:moveTo>
                    <a:pt x="669089" y="0"/>
                  </a:moveTo>
                  <a:lnTo>
                    <a:pt x="0" y="0"/>
                  </a:lnTo>
                  <a:lnTo>
                    <a:pt x="0" y="1533461"/>
                  </a:lnTo>
                  <a:lnTo>
                    <a:pt x="669089" y="1533461"/>
                  </a:lnTo>
                  <a:lnTo>
                    <a:pt x="669089" y="0"/>
                  </a:lnTo>
                  <a:close/>
                </a:path>
              </a:pathLst>
            </a:custGeom>
            <a:solidFill>
              <a:srgbClr val="13A7D8"/>
            </a:solidFill>
          </p:spPr>
          <p:txBody>
            <a:bodyPr wrap="square" lIns="0" tIns="0" rIns="0" bIns="0" rtlCol="0"/>
            <a:lstStyle/>
            <a:p>
              <a:endParaRPr/>
            </a:p>
          </p:txBody>
        </p:sp>
        <p:sp>
          <p:nvSpPr>
            <p:cNvPr id="189" name="object 189"/>
            <p:cNvSpPr/>
            <p:nvPr/>
          </p:nvSpPr>
          <p:spPr>
            <a:xfrm>
              <a:off x="11554171" y="8346866"/>
              <a:ext cx="669290" cy="1408430"/>
            </a:xfrm>
            <a:custGeom>
              <a:avLst/>
              <a:gdLst/>
              <a:ahLst/>
              <a:cxnLst/>
              <a:rect l="l" t="t" r="r" b="b"/>
              <a:pathLst>
                <a:path w="669290" h="1408429">
                  <a:moveTo>
                    <a:pt x="669079" y="0"/>
                  </a:moveTo>
                  <a:lnTo>
                    <a:pt x="0" y="0"/>
                  </a:lnTo>
                  <a:lnTo>
                    <a:pt x="0" y="1408124"/>
                  </a:lnTo>
                  <a:lnTo>
                    <a:pt x="669079" y="1408124"/>
                  </a:lnTo>
                  <a:lnTo>
                    <a:pt x="669079" y="0"/>
                  </a:lnTo>
                  <a:close/>
                </a:path>
              </a:pathLst>
            </a:custGeom>
            <a:solidFill>
              <a:srgbClr val="4EB193"/>
            </a:solidFill>
          </p:spPr>
          <p:txBody>
            <a:bodyPr wrap="square" lIns="0" tIns="0" rIns="0" bIns="0" rtlCol="0"/>
            <a:lstStyle/>
            <a:p>
              <a:endParaRPr/>
            </a:p>
          </p:txBody>
        </p:sp>
        <p:sp>
          <p:nvSpPr>
            <p:cNvPr id="190" name="object 190"/>
            <p:cNvSpPr/>
            <p:nvPr/>
          </p:nvSpPr>
          <p:spPr>
            <a:xfrm>
              <a:off x="12223250" y="8463773"/>
              <a:ext cx="669290" cy="1291590"/>
            </a:xfrm>
            <a:custGeom>
              <a:avLst/>
              <a:gdLst/>
              <a:ahLst/>
              <a:cxnLst/>
              <a:rect l="l" t="t" r="r" b="b"/>
              <a:pathLst>
                <a:path w="669290" h="1291590">
                  <a:moveTo>
                    <a:pt x="669089" y="0"/>
                  </a:moveTo>
                  <a:lnTo>
                    <a:pt x="0" y="0"/>
                  </a:lnTo>
                  <a:lnTo>
                    <a:pt x="0" y="1291217"/>
                  </a:lnTo>
                  <a:lnTo>
                    <a:pt x="669089" y="1291217"/>
                  </a:lnTo>
                  <a:lnTo>
                    <a:pt x="669089" y="0"/>
                  </a:lnTo>
                  <a:close/>
                </a:path>
              </a:pathLst>
            </a:custGeom>
            <a:solidFill>
              <a:srgbClr val="BD0E79"/>
            </a:solidFill>
          </p:spPr>
          <p:txBody>
            <a:bodyPr wrap="square" lIns="0" tIns="0" rIns="0" bIns="0" rtlCol="0"/>
            <a:lstStyle/>
            <a:p>
              <a:endParaRPr/>
            </a:p>
          </p:txBody>
        </p:sp>
        <p:pic>
          <p:nvPicPr>
            <p:cNvPr id="191" name="object 191"/>
            <p:cNvPicPr/>
            <p:nvPr/>
          </p:nvPicPr>
          <p:blipFill>
            <a:blip r:embed="rId104" cstate="print"/>
            <a:stretch>
              <a:fillRect/>
            </a:stretch>
          </p:blipFill>
          <p:spPr>
            <a:xfrm>
              <a:off x="11038530" y="8402239"/>
              <a:ext cx="137953" cy="195460"/>
            </a:xfrm>
            <a:prstGeom prst="rect">
              <a:avLst/>
            </a:prstGeom>
          </p:spPr>
        </p:pic>
        <p:sp>
          <p:nvSpPr>
            <p:cNvPr id="192" name="object 192"/>
            <p:cNvSpPr/>
            <p:nvPr/>
          </p:nvSpPr>
          <p:spPr>
            <a:xfrm>
              <a:off x="11203072" y="8557289"/>
              <a:ext cx="41275" cy="40640"/>
            </a:xfrm>
            <a:custGeom>
              <a:avLst/>
              <a:gdLst/>
              <a:ahLst/>
              <a:cxnLst/>
              <a:rect l="l" t="t" r="r" b="b"/>
              <a:pathLst>
                <a:path w="41275" h="40640">
                  <a:moveTo>
                    <a:pt x="41108" y="0"/>
                  </a:moveTo>
                  <a:lnTo>
                    <a:pt x="0" y="0"/>
                  </a:lnTo>
                  <a:lnTo>
                    <a:pt x="0" y="40417"/>
                  </a:lnTo>
                  <a:lnTo>
                    <a:pt x="41108" y="40417"/>
                  </a:lnTo>
                  <a:lnTo>
                    <a:pt x="41108" y="0"/>
                  </a:lnTo>
                  <a:close/>
                </a:path>
              </a:pathLst>
            </a:custGeom>
            <a:solidFill>
              <a:srgbClr val="FFFFFF"/>
            </a:solidFill>
          </p:spPr>
          <p:txBody>
            <a:bodyPr wrap="square" lIns="0" tIns="0" rIns="0" bIns="0" rtlCol="0"/>
            <a:lstStyle/>
            <a:p>
              <a:endParaRPr/>
            </a:p>
          </p:txBody>
        </p:sp>
        <p:pic>
          <p:nvPicPr>
            <p:cNvPr id="193" name="object 193"/>
            <p:cNvPicPr/>
            <p:nvPr/>
          </p:nvPicPr>
          <p:blipFill>
            <a:blip r:embed="rId105" cstate="print"/>
            <a:stretch>
              <a:fillRect/>
            </a:stretch>
          </p:blipFill>
          <p:spPr>
            <a:xfrm>
              <a:off x="11269936" y="8403582"/>
              <a:ext cx="139461" cy="194119"/>
            </a:xfrm>
            <a:prstGeom prst="rect">
              <a:avLst/>
            </a:prstGeom>
          </p:spPr>
        </p:pic>
        <p:pic>
          <p:nvPicPr>
            <p:cNvPr id="194" name="object 194"/>
            <p:cNvPicPr/>
            <p:nvPr/>
          </p:nvPicPr>
          <p:blipFill>
            <a:blip r:embed="rId104" cstate="print"/>
            <a:stretch>
              <a:fillRect/>
            </a:stretch>
          </p:blipFill>
          <p:spPr>
            <a:xfrm>
              <a:off x="11688134" y="8522637"/>
              <a:ext cx="137953" cy="195460"/>
            </a:xfrm>
            <a:prstGeom prst="rect">
              <a:avLst/>
            </a:prstGeom>
          </p:spPr>
        </p:pic>
        <p:sp>
          <p:nvSpPr>
            <p:cNvPr id="195" name="object 195"/>
            <p:cNvSpPr/>
            <p:nvPr/>
          </p:nvSpPr>
          <p:spPr>
            <a:xfrm>
              <a:off x="11852675" y="8677683"/>
              <a:ext cx="41275" cy="40640"/>
            </a:xfrm>
            <a:custGeom>
              <a:avLst/>
              <a:gdLst/>
              <a:ahLst/>
              <a:cxnLst/>
              <a:rect l="l" t="t" r="r" b="b"/>
              <a:pathLst>
                <a:path w="41275" h="40640">
                  <a:moveTo>
                    <a:pt x="41108" y="0"/>
                  </a:moveTo>
                  <a:lnTo>
                    <a:pt x="0" y="0"/>
                  </a:lnTo>
                  <a:lnTo>
                    <a:pt x="0" y="40417"/>
                  </a:lnTo>
                  <a:lnTo>
                    <a:pt x="41108" y="40417"/>
                  </a:lnTo>
                  <a:lnTo>
                    <a:pt x="41108" y="0"/>
                  </a:lnTo>
                  <a:close/>
                </a:path>
              </a:pathLst>
            </a:custGeom>
            <a:solidFill>
              <a:srgbClr val="FFFFFF"/>
            </a:solidFill>
          </p:spPr>
          <p:txBody>
            <a:bodyPr wrap="square" lIns="0" tIns="0" rIns="0" bIns="0" rtlCol="0"/>
            <a:lstStyle/>
            <a:p>
              <a:endParaRPr/>
            </a:p>
          </p:txBody>
        </p:sp>
        <p:pic>
          <p:nvPicPr>
            <p:cNvPr id="196" name="object 196"/>
            <p:cNvPicPr/>
            <p:nvPr/>
          </p:nvPicPr>
          <p:blipFill>
            <a:blip r:embed="rId106" cstate="print"/>
            <a:stretch>
              <a:fillRect/>
            </a:stretch>
          </p:blipFill>
          <p:spPr>
            <a:xfrm>
              <a:off x="11919839" y="8520463"/>
              <a:ext cx="136027" cy="202527"/>
            </a:xfrm>
            <a:prstGeom prst="rect">
              <a:avLst/>
            </a:prstGeom>
          </p:spPr>
        </p:pic>
        <p:pic>
          <p:nvPicPr>
            <p:cNvPr id="197" name="object 197"/>
            <p:cNvPicPr/>
            <p:nvPr/>
          </p:nvPicPr>
          <p:blipFill>
            <a:blip r:embed="rId107" cstate="print"/>
            <a:stretch>
              <a:fillRect/>
            </a:stretch>
          </p:blipFill>
          <p:spPr>
            <a:xfrm>
              <a:off x="12345240" y="8640862"/>
              <a:ext cx="136058" cy="202527"/>
            </a:xfrm>
            <a:prstGeom prst="rect">
              <a:avLst/>
            </a:prstGeom>
          </p:spPr>
        </p:pic>
        <p:sp>
          <p:nvSpPr>
            <p:cNvPr id="198" name="object 198"/>
            <p:cNvSpPr/>
            <p:nvPr/>
          </p:nvSpPr>
          <p:spPr>
            <a:xfrm>
              <a:off x="12509786" y="8798088"/>
              <a:ext cx="41275" cy="40640"/>
            </a:xfrm>
            <a:custGeom>
              <a:avLst/>
              <a:gdLst/>
              <a:ahLst/>
              <a:cxnLst/>
              <a:rect l="l" t="t" r="r" b="b"/>
              <a:pathLst>
                <a:path w="41275" h="40640">
                  <a:moveTo>
                    <a:pt x="41108" y="0"/>
                  </a:moveTo>
                  <a:lnTo>
                    <a:pt x="0" y="0"/>
                  </a:lnTo>
                  <a:lnTo>
                    <a:pt x="0" y="40417"/>
                  </a:lnTo>
                  <a:lnTo>
                    <a:pt x="41108" y="40417"/>
                  </a:lnTo>
                  <a:lnTo>
                    <a:pt x="41108" y="0"/>
                  </a:lnTo>
                  <a:close/>
                </a:path>
              </a:pathLst>
            </a:custGeom>
            <a:solidFill>
              <a:srgbClr val="FFFFFF"/>
            </a:solidFill>
          </p:spPr>
          <p:txBody>
            <a:bodyPr wrap="square" lIns="0" tIns="0" rIns="0" bIns="0" rtlCol="0"/>
            <a:lstStyle/>
            <a:p>
              <a:endParaRPr/>
            </a:p>
          </p:txBody>
        </p:sp>
        <p:pic>
          <p:nvPicPr>
            <p:cNvPr id="199" name="object 199"/>
            <p:cNvPicPr/>
            <p:nvPr/>
          </p:nvPicPr>
          <p:blipFill>
            <a:blip r:embed="rId108" cstate="print"/>
            <a:stretch>
              <a:fillRect/>
            </a:stretch>
          </p:blipFill>
          <p:spPr>
            <a:xfrm>
              <a:off x="12577860" y="8640189"/>
              <a:ext cx="136696" cy="204014"/>
            </a:xfrm>
            <a:prstGeom prst="rect">
              <a:avLst/>
            </a:prstGeom>
          </p:spPr>
        </p:pic>
        <p:sp>
          <p:nvSpPr>
            <p:cNvPr id="200" name="object 200"/>
            <p:cNvSpPr/>
            <p:nvPr/>
          </p:nvSpPr>
          <p:spPr>
            <a:xfrm>
              <a:off x="13575764" y="6304928"/>
              <a:ext cx="661035" cy="3450590"/>
            </a:xfrm>
            <a:custGeom>
              <a:avLst/>
              <a:gdLst/>
              <a:ahLst/>
              <a:cxnLst/>
              <a:rect l="l" t="t" r="r" b="b"/>
              <a:pathLst>
                <a:path w="661034" h="3450590">
                  <a:moveTo>
                    <a:pt x="0" y="3450062"/>
                  </a:moveTo>
                  <a:lnTo>
                    <a:pt x="660513" y="3450062"/>
                  </a:lnTo>
                  <a:lnTo>
                    <a:pt x="660513" y="0"/>
                  </a:lnTo>
                  <a:lnTo>
                    <a:pt x="0" y="0"/>
                  </a:lnTo>
                  <a:lnTo>
                    <a:pt x="0" y="3450062"/>
                  </a:lnTo>
                  <a:close/>
                </a:path>
              </a:pathLst>
            </a:custGeom>
            <a:solidFill>
              <a:srgbClr val="13A7D8"/>
            </a:solidFill>
          </p:spPr>
          <p:txBody>
            <a:bodyPr wrap="square" lIns="0" tIns="0" rIns="0" bIns="0" rtlCol="0"/>
            <a:lstStyle/>
            <a:p>
              <a:endParaRPr/>
            </a:p>
          </p:txBody>
        </p:sp>
        <p:sp>
          <p:nvSpPr>
            <p:cNvPr id="201" name="object 201"/>
            <p:cNvSpPr/>
            <p:nvPr/>
          </p:nvSpPr>
          <p:spPr>
            <a:xfrm>
              <a:off x="14236278" y="5670036"/>
              <a:ext cx="669290" cy="4084954"/>
            </a:xfrm>
            <a:custGeom>
              <a:avLst/>
              <a:gdLst/>
              <a:ahLst/>
              <a:cxnLst/>
              <a:rect l="l" t="t" r="r" b="b"/>
              <a:pathLst>
                <a:path w="669290" h="4084954">
                  <a:moveTo>
                    <a:pt x="669079" y="0"/>
                  </a:moveTo>
                  <a:lnTo>
                    <a:pt x="0" y="0"/>
                  </a:lnTo>
                  <a:lnTo>
                    <a:pt x="0" y="4084954"/>
                  </a:lnTo>
                  <a:lnTo>
                    <a:pt x="669079" y="4084954"/>
                  </a:lnTo>
                  <a:lnTo>
                    <a:pt x="669079" y="0"/>
                  </a:lnTo>
                  <a:close/>
                </a:path>
              </a:pathLst>
            </a:custGeom>
            <a:solidFill>
              <a:srgbClr val="4EB193"/>
            </a:solidFill>
          </p:spPr>
          <p:txBody>
            <a:bodyPr wrap="square" lIns="0" tIns="0" rIns="0" bIns="0" rtlCol="0"/>
            <a:lstStyle/>
            <a:p>
              <a:endParaRPr/>
            </a:p>
          </p:txBody>
        </p:sp>
        <p:sp>
          <p:nvSpPr>
            <p:cNvPr id="202" name="object 202"/>
            <p:cNvSpPr/>
            <p:nvPr/>
          </p:nvSpPr>
          <p:spPr>
            <a:xfrm>
              <a:off x="14905358" y="5779625"/>
              <a:ext cx="669290" cy="3975735"/>
            </a:xfrm>
            <a:custGeom>
              <a:avLst/>
              <a:gdLst/>
              <a:ahLst/>
              <a:cxnLst/>
              <a:rect l="l" t="t" r="r" b="b"/>
              <a:pathLst>
                <a:path w="669290" h="3975734">
                  <a:moveTo>
                    <a:pt x="669089" y="0"/>
                  </a:moveTo>
                  <a:lnTo>
                    <a:pt x="0" y="0"/>
                  </a:lnTo>
                  <a:lnTo>
                    <a:pt x="0" y="3975365"/>
                  </a:lnTo>
                  <a:lnTo>
                    <a:pt x="669089" y="3975365"/>
                  </a:lnTo>
                  <a:lnTo>
                    <a:pt x="669089" y="0"/>
                  </a:lnTo>
                  <a:close/>
                </a:path>
              </a:pathLst>
            </a:custGeom>
            <a:solidFill>
              <a:srgbClr val="BD0E79"/>
            </a:solidFill>
          </p:spPr>
          <p:txBody>
            <a:bodyPr wrap="square" lIns="0" tIns="0" rIns="0" bIns="0" rtlCol="0"/>
            <a:lstStyle/>
            <a:p>
              <a:endParaRPr/>
            </a:p>
          </p:txBody>
        </p:sp>
        <p:pic>
          <p:nvPicPr>
            <p:cNvPr id="203" name="object 203"/>
            <p:cNvPicPr/>
            <p:nvPr/>
          </p:nvPicPr>
          <p:blipFill>
            <a:blip r:embed="rId109" cstate="print"/>
            <a:stretch>
              <a:fillRect/>
            </a:stretch>
          </p:blipFill>
          <p:spPr>
            <a:xfrm>
              <a:off x="13643934" y="6464334"/>
              <a:ext cx="85861" cy="196695"/>
            </a:xfrm>
            <a:prstGeom prst="rect">
              <a:avLst/>
            </a:prstGeom>
          </p:spPr>
        </p:pic>
        <p:pic>
          <p:nvPicPr>
            <p:cNvPr id="204" name="object 204"/>
            <p:cNvPicPr/>
            <p:nvPr/>
          </p:nvPicPr>
          <p:blipFill>
            <a:blip r:embed="rId110" cstate="print"/>
            <a:stretch>
              <a:fillRect/>
            </a:stretch>
          </p:blipFill>
          <p:spPr>
            <a:xfrm>
              <a:off x="13787866" y="6462991"/>
              <a:ext cx="135650" cy="202925"/>
            </a:xfrm>
            <a:prstGeom prst="rect">
              <a:avLst/>
            </a:prstGeom>
          </p:spPr>
        </p:pic>
        <p:sp>
          <p:nvSpPr>
            <p:cNvPr id="205" name="object 205"/>
            <p:cNvSpPr/>
            <p:nvPr/>
          </p:nvSpPr>
          <p:spPr>
            <a:xfrm>
              <a:off x="13951051" y="6620615"/>
              <a:ext cx="41275" cy="40640"/>
            </a:xfrm>
            <a:custGeom>
              <a:avLst/>
              <a:gdLst/>
              <a:ahLst/>
              <a:cxnLst/>
              <a:rect l="l" t="t" r="r" b="b"/>
              <a:pathLst>
                <a:path w="41275" h="40640">
                  <a:moveTo>
                    <a:pt x="41108" y="0"/>
                  </a:moveTo>
                  <a:lnTo>
                    <a:pt x="0" y="0"/>
                  </a:lnTo>
                  <a:lnTo>
                    <a:pt x="0" y="40417"/>
                  </a:lnTo>
                  <a:lnTo>
                    <a:pt x="41108" y="40417"/>
                  </a:lnTo>
                  <a:lnTo>
                    <a:pt x="41108" y="0"/>
                  </a:lnTo>
                  <a:close/>
                </a:path>
              </a:pathLst>
            </a:custGeom>
            <a:solidFill>
              <a:srgbClr val="FFFFFF"/>
            </a:solidFill>
          </p:spPr>
          <p:txBody>
            <a:bodyPr wrap="square" lIns="0" tIns="0" rIns="0" bIns="0" rtlCol="0"/>
            <a:lstStyle/>
            <a:p>
              <a:endParaRPr/>
            </a:p>
          </p:txBody>
        </p:sp>
        <p:pic>
          <p:nvPicPr>
            <p:cNvPr id="206" name="object 206"/>
            <p:cNvPicPr/>
            <p:nvPr/>
          </p:nvPicPr>
          <p:blipFill>
            <a:blip r:embed="rId111" cstate="print"/>
            <a:stretch>
              <a:fillRect/>
            </a:stretch>
          </p:blipFill>
          <p:spPr>
            <a:xfrm>
              <a:off x="14018203" y="6463391"/>
              <a:ext cx="136027" cy="202527"/>
            </a:xfrm>
            <a:prstGeom prst="rect">
              <a:avLst/>
            </a:prstGeom>
          </p:spPr>
        </p:pic>
        <p:pic>
          <p:nvPicPr>
            <p:cNvPr id="207" name="object 207"/>
            <p:cNvPicPr/>
            <p:nvPr/>
          </p:nvPicPr>
          <p:blipFill>
            <a:blip r:embed="rId112" cstate="print"/>
            <a:stretch>
              <a:fillRect/>
            </a:stretch>
          </p:blipFill>
          <p:spPr>
            <a:xfrm>
              <a:off x="14316703" y="5842875"/>
              <a:ext cx="85861" cy="196695"/>
            </a:xfrm>
            <a:prstGeom prst="rect">
              <a:avLst/>
            </a:prstGeom>
          </p:spPr>
        </p:pic>
        <p:pic>
          <p:nvPicPr>
            <p:cNvPr id="208" name="object 208"/>
            <p:cNvPicPr/>
            <p:nvPr/>
          </p:nvPicPr>
          <p:blipFill>
            <a:blip r:embed="rId113" cstate="print"/>
            <a:stretch>
              <a:fillRect/>
            </a:stretch>
          </p:blipFill>
          <p:spPr>
            <a:xfrm>
              <a:off x="14460625" y="5841932"/>
              <a:ext cx="134707" cy="197637"/>
            </a:xfrm>
            <a:prstGeom prst="rect">
              <a:avLst/>
            </a:prstGeom>
          </p:spPr>
        </p:pic>
        <p:sp>
          <p:nvSpPr>
            <p:cNvPr id="209" name="object 209"/>
            <p:cNvSpPr/>
            <p:nvPr/>
          </p:nvSpPr>
          <p:spPr>
            <a:xfrm>
              <a:off x="14623816" y="5999157"/>
              <a:ext cx="41275" cy="40640"/>
            </a:xfrm>
            <a:custGeom>
              <a:avLst/>
              <a:gdLst/>
              <a:ahLst/>
              <a:cxnLst/>
              <a:rect l="l" t="t" r="r" b="b"/>
              <a:pathLst>
                <a:path w="41275" h="40639">
                  <a:moveTo>
                    <a:pt x="41108" y="0"/>
                  </a:moveTo>
                  <a:lnTo>
                    <a:pt x="0" y="0"/>
                  </a:lnTo>
                  <a:lnTo>
                    <a:pt x="0" y="40417"/>
                  </a:lnTo>
                  <a:lnTo>
                    <a:pt x="41108" y="40417"/>
                  </a:lnTo>
                  <a:lnTo>
                    <a:pt x="41108" y="0"/>
                  </a:lnTo>
                  <a:close/>
                </a:path>
              </a:pathLst>
            </a:custGeom>
            <a:solidFill>
              <a:srgbClr val="FFFFFF"/>
            </a:solidFill>
          </p:spPr>
          <p:txBody>
            <a:bodyPr wrap="square" lIns="0" tIns="0" rIns="0" bIns="0" rtlCol="0"/>
            <a:lstStyle/>
            <a:p>
              <a:endParaRPr/>
            </a:p>
          </p:txBody>
        </p:sp>
        <p:pic>
          <p:nvPicPr>
            <p:cNvPr id="210" name="object 210"/>
            <p:cNvPicPr/>
            <p:nvPr/>
          </p:nvPicPr>
          <p:blipFill>
            <a:blip r:embed="rId114" cstate="print"/>
            <a:stretch>
              <a:fillRect/>
            </a:stretch>
          </p:blipFill>
          <p:spPr>
            <a:xfrm>
              <a:off x="14690973" y="5841932"/>
              <a:ext cx="136027" cy="202527"/>
            </a:xfrm>
            <a:prstGeom prst="rect">
              <a:avLst/>
            </a:prstGeom>
          </p:spPr>
        </p:pic>
        <p:pic>
          <p:nvPicPr>
            <p:cNvPr id="211" name="object 211"/>
            <p:cNvPicPr/>
            <p:nvPr/>
          </p:nvPicPr>
          <p:blipFill>
            <a:blip r:embed="rId109" cstate="print"/>
            <a:stretch>
              <a:fillRect/>
            </a:stretch>
          </p:blipFill>
          <p:spPr>
            <a:xfrm>
              <a:off x="14977969" y="5941456"/>
              <a:ext cx="85861" cy="196695"/>
            </a:xfrm>
            <a:prstGeom prst="rect">
              <a:avLst/>
            </a:prstGeom>
          </p:spPr>
        </p:pic>
        <p:pic>
          <p:nvPicPr>
            <p:cNvPr id="212" name="object 212"/>
            <p:cNvPicPr/>
            <p:nvPr/>
          </p:nvPicPr>
          <p:blipFill>
            <a:blip r:embed="rId115" cstate="print"/>
            <a:stretch>
              <a:fillRect/>
            </a:stretch>
          </p:blipFill>
          <p:spPr>
            <a:xfrm>
              <a:off x="15121890" y="5940511"/>
              <a:ext cx="134707" cy="197637"/>
            </a:xfrm>
            <a:prstGeom prst="rect">
              <a:avLst/>
            </a:prstGeom>
          </p:spPr>
        </p:pic>
        <p:sp>
          <p:nvSpPr>
            <p:cNvPr id="213" name="object 213"/>
            <p:cNvSpPr/>
            <p:nvPr/>
          </p:nvSpPr>
          <p:spPr>
            <a:xfrm>
              <a:off x="15285084" y="6097741"/>
              <a:ext cx="41275" cy="40640"/>
            </a:xfrm>
            <a:custGeom>
              <a:avLst/>
              <a:gdLst/>
              <a:ahLst/>
              <a:cxnLst/>
              <a:rect l="l" t="t" r="r" b="b"/>
              <a:pathLst>
                <a:path w="41275" h="40639">
                  <a:moveTo>
                    <a:pt x="41108" y="0"/>
                  </a:moveTo>
                  <a:lnTo>
                    <a:pt x="0" y="0"/>
                  </a:lnTo>
                  <a:lnTo>
                    <a:pt x="0" y="40417"/>
                  </a:lnTo>
                  <a:lnTo>
                    <a:pt x="41108" y="40417"/>
                  </a:lnTo>
                  <a:lnTo>
                    <a:pt x="41108" y="0"/>
                  </a:lnTo>
                  <a:close/>
                </a:path>
              </a:pathLst>
            </a:custGeom>
            <a:solidFill>
              <a:srgbClr val="FFFFFF"/>
            </a:solidFill>
          </p:spPr>
          <p:txBody>
            <a:bodyPr wrap="square" lIns="0" tIns="0" rIns="0" bIns="0" rtlCol="0"/>
            <a:lstStyle/>
            <a:p>
              <a:endParaRPr/>
            </a:p>
          </p:txBody>
        </p:sp>
        <p:pic>
          <p:nvPicPr>
            <p:cNvPr id="214" name="object 214"/>
            <p:cNvPicPr/>
            <p:nvPr/>
          </p:nvPicPr>
          <p:blipFill>
            <a:blip r:embed="rId116" cstate="print"/>
            <a:stretch>
              <a:fillRect/>
            </a:stretch>
          </p:blipFill>
          <p:spPr>
            <a:xfrm>
              <a:off x="15353576" y="5940112"/>
              <a:ext cx="135660" cy="202925"/>
            </a:xfrm>
            <a:prstGeom prst="rect">
              <a:avLst/>
            </a:prstGeom>
          </p:spPr>
        </p:pic>
        <p:sp>
          <p:nvSpPr>
            <p:cNvPr id="215" name="object 215"/>
            <p:cNvSpPr/>
            <p:nvPr/>
          </p:nvSpPr>
          <p:spPr>
            <a:xfrm>
              <a:off x="1813169" y="9741619"/>
              <a:ext cx="14648180" cy="33020"/>
            </a:xfrm>
            <a:custGeom>
              <a:avLst/>
              <a:gdLst/>
              <a:ahLst/>
              <a:cxnLst/>
              <a:rect l="l" t="t" r="r" b="b"/>
              <a:pathLst>
                <a:path w="14648180" h="33020">
                  <a:moveTo>
                    <a:pt x="14648014" y="0"/>
                  </a:moveTo>
                  <a:lnTo>
                    <a:pt x="0" y="0"/>
                  </a:lnTo>
                  <a:lnTo>
                    <a:pt x="0" y="32805"/>
                  </a:lnTo>
                  <a:lnTo>
                    <a:pt x="14648014" y="32805"/>
                  </a:lnTo>
                  <a:lnTo>
                    <a:pt x="14648014" y="0"/>
                  </a:lnTo>
                  <a:close/>
                </a:path>
              </a:pathLst>
            </a:custGeom>
            <a:solidFill>
              <a:srgbClr val="5E5D5E"/>
            </a:solidFill>
          </p:spPr>
          <p:txBody>
            <a:bodyPr wrap="square" lIns="0" tIns="0" rIns="0" bIns="0" rtlCol="0"/>
            <a:lstStyle/>
            <a:p>
              <a:endParaRPr/>
            </a:p>
          </p:txBody>
        </p:sp>
      </p:grpSp>
      <p:sp>
        <p:nvSpPr>
          <p:cNvPr id="216" name="object 216"/>
          <p:cNvSpPr/>
          <p:nvPr/>
        </p:nvSpPr>
        <p:spPr>
          <a:xfrm>
            <a:off x="1813169" y="5109509"/>
            <a:ext cx="14648180" cy="8255"/>
          </a:xfrm>
          <a:custGeom>
            <a:avLst/>
            <a:gdLst/>
            <a:ahLst/>
            <a:cxnLst/>
            <a:rect l="l" t="t" r="r" b="b"/>
            <a:pathLst>
              <a:path w="14648180" h="8254">
                <a:moveTo>
                  <a:pt x="14648014" y="0"/>
                </a:moveTo>
                <a:lnTo>
                  <a:pt x="0" y="0"/>
                </a:lnTo>
                <a:lnTo>
                  <a:pt x="0" y="8198"/>
                </a:lnTo>
                <a:lnTo>
                  <a:pt x="14648014" y="8198"/>
                </a:lnTo>
                <a:lnTo>
                  <a:pt x="14648014" y="0"/>
                </a:lnTo>
                <a:close/>
              </a:path>
            </a:pathLst>
          </a:custGeom>
          <a:solidFill>
            <a:srgbClr val="B1B0B3"/>
          </a:solidFill>
        </p:spPr>
        <p:txBody>
          <a:bodyPr wrap="square" lIns="0" tIns="0" rIns="0" bIns="0" rtlCol="0"/>
          <a:lstStyle/>
          <a:p>
            <a:endParaRPr/>
          </a:p>
        </p:txBody>
      </p:sp>
      <p:pic>
        <p:nvPicPr>
          <p:cNvPr id="217" name="object 217"/>
          <p:cNvPicPr/>
          <p:nvPr/>
        </p:nvPicPr>
        <p:blipFill>
          <a:blip r:embed="rId117" cstate="print"/>
          <a:stretch>
            <a:fillRect/>
          </a:stretch>
        </p:blipFill>
        <p:spPr>
          <a:xfrm>
            <a:off x="3316001" y="9998813"/>
            <a:ext cx="179439" cy="209710"/>
          </a:xfrm>
          <a:prstGeom prst="rect">
            <a:avLst/>
          </a:prstGeom>
        </p:spPr>
      </p:pic>
      <p:grpSp>
        <p:nvGrpSpPr>
          <p:cNvPr id="218" name="object 218"/>
          <p:cNvGrpSpPr/>
          <p:nvPr/>
        </p:nvGrpSpPr>
        <p:grpSpPr>
          <a:xfrm>
            <a:off x="3542380" y="10003974"/>
            <a:ext cx="292100" cy="205104"/>
            <a:chOff x="3542380" y="10003974"/>
            <a:chExt cx="292100" cy="205104"/>
          </a:xfrm>
        </p:grpSpPr>
        <p:pic>
          <p:nvPicPr>
            <p:cNvPr id="219" name="object 219"/>
            <p:cNvPicPr/>
            <p:nvPr/>
          </p:nvPicPr>
          <p:blipFill>
            <a:blip r:embed="rId118" cstate="print"/>
            <a:stretch>
              <a:fillRect/>
            </a:stretch>
          </p:blipFill>
          <p:spPr>
            <a:xfrm>
              <a:off x="3542380" y="10003974"/>
              <a:ext cx="148131" cy="199260"/>
            </a:xfrm>
            <a:prstGeom prst="rect">
              <a:avLst/>
            </a:prstGeom>
          </p:spPr>
        </p:pic>
        <p:pic>
          <p:nvPicPr>
            <p:cNvPr id="220" name="object 220"/>
            <p:cNvPicPr/>
            <p:nvPr/>
          </p:nvPicPr>
          <p:blipFill>
            <a:blip r:embed="rId119" cstate="print"/>
            <a:stretch>
              <a:fillRect/>
            </a:stretch>
          </p:blipFill>
          <p:spPr>
            <a:xfrm>
              <a:off x="3712881" y="10054157"/>
              <a:ext cx="121409" cy="154634"/>
            </a:xfrm>
            <a:prstGeom prst="rect">
              <a:avLst/>
            </a:prstGeom>
          </p:spPr>
        </p:pic>
      </p:grpSp>
      <p:grpSp>
        <p:nvGrpSpPr>
          <p:cNvPr id="221" name="object 221"/>
          <p:cNvGrpSpPr/>
          <p:nvPr/>
        </p:nvGrpSpPr>
        <p:grpSpPr>
          <a:xfrm>
            <a:off x="5962535" y="10003974"/>
            <a:ext cx="850265" cy="205104"/>
            <a:chOff x="5962535" y="10003974"/>
            <a:chExt cx="850265" cy="205104"/>
          </a:xfrm>
        </p:grpSpPr>
        <p:pic>
          <p:nvPicPr>
            <p:cNvPr id="222" name="object 222"/>
            <p:cNvPicPr/>
            <p:nvPr/>
          </p:nvPicPr>
          <p:blipFill>
            <a:blip r:embed="rId120" cstate="print"/>
            <a:stretch>
              <a:fillRect/>
            </a:stretch>
          </p:blipFill>
          <p:spPr>
            <a:xfrm>
              <a:off x="5962535" y="10003974"/>
              <a:ext cx="156958" cy="199260"/>
            </a:xfrm>
            <a:prstGeom prst="rect">
              <a:avLst/>
            </a:prstGeom>
          </p:spPr>
        </p:pic>
        <p:pic>
          <p:nvPicPr>
            <p:cNvPr id="223" name="object 223"/>
            <p:cNvPicPr/>
            <p:nvPr/>
          </p:nvPicPr>
          <p:blipFill>
            <a:blip r:embed="rId121" cstate="print"/>
            <a:stretch>
              <a:fillRect/>
            </a:stretch>
          </p:blipFill>
          <p:spPr>
            <a:xfrm>
              <a:off x="6159384" y="10057960"/>
              <a:ext cx="115137" cy="149210"/>
            </a:xfrm>
            <a:prstGeom prst="rect">
              <a:avLst/>
            </a:prstGeom>
          </p:spPr>
        </p:pic>
        <p:pic>
          <p:nvPicPr>
            <p:cNvPr id="224" name="object 224"/>
            <p:cNvPicPr/>
            <p:nvPr/>
          </p:nvPicPr>
          <p:blipFill>
            <a:blip r:embed="rId122" cstate="print"/>
            <a:stretch>
              <a:fillRect/>
            </a:stretch>
          </p:blipFill>
          <p:spPr>
            <a:xfrm>
              <a:off x="6315084" y="10054157"/>
              <a:ext cx="354328" cy="154634"/>
            </a:xfrm>
            <a:prstGeom prst="rect">
              <a:avLst/>
            </a:prstGeom>
          </p:spPr>
        </p:pic>
        <p:pic>
          <p:nvPicPr>
            <p:cNvPr id="225" name="object 225"/>
            <p:cNvPicPr/>
            <p:nvPr/>
          </p:nvPicPr>
          <p:blipFill>
            <a:blip r:embed="rId123" cstate="print"/>
            <a:stretch>
              <a:fillRect/>
            </a:stretch>
          </p:blipFill>
          <p:spPr>
            <a:xfrm>
              <a:off x="6691388" y="10054157"/>
              <a:ext cx="121409" cy="154634"/>
            </a:xfrm>
            <a:prstGeom prst="rect">
              <a:avLst/>
            </a:prstGeom>
          </p:spPr>
        </p:pic>
      </p:grpSp>
      <p:grpSp>
        <p:nvGrpSpPr>
          <p:cNvPr id="226" name="object 226"/>
          <p:cNvGrpSpPr/>
          <p:nvPr/>
        </p:nvGrpSpPr>
        <p:grpSpPr>
          <a:xfrm>
            <a:off x="8086504" y="9998534"/>
            <a:ext cx="550545" cy="210185"/>
            <a:chOff x="8086504" y="9998534"/>
            <a:chExt cx="550545" cy="210185"/>
          </a:xfrm>
        </p:grpSpPr>
        <p:pic>
          <p:nvPicPr>
            <p:cNvPr id="227" name="object 227"/>
            <p:cNvPicPr/>
            <p:nvPr/>
          </p:nvPicPr>
          <p:blipFill>
            <a:blip r:embed="rId124" cstate="print"/>
            <a:stretch>
              <a:fillRect/>
            </a:stretch>
          </p:blipFill>
          <p:spPr>
            <a:xfrm>
              <a:off x="8086504" y="10003965"/>
              <a:ext cx="162529" cy="199260"/>
            </a:xfrm>
            <a:prstGeom prst="rect">
              <a:avLst/>
            </a:prstGeom>
          </p:spPr>
        </p:pic>
        <p:pic>
          <p:nvPicPr>
            <p:cNvPr id="228" name="object 228"/>
            <p:cNvPicPr/>
            <p:nvPr/>
          </p:nvPicPr>
          <p:blipFill>
            <a:blip r:embed="rId125" cstate="print"/>
            <a:stretch>
              <a:fillRect/>
            </a:stretch>
          </p:blipFill>
          <p:spPr>
            <a:xfrm>
              <a:off x="8288503" y="10003965"/>
              <a:ext cx="148100" cy="199260"/>
            </a:xfrm>
            <a:prstGeom prst="rect">
              <a:avLst/>
            </a:prstGeom>
          </p:spPr>
        </p:pic>
        <p:pic>
          <p:nvPicPr>
            <p:cNvPr id="229" name="object 229"/>
            <p:cNvPicPr/>
            <p:nvPr/>
          </p:nvPicPr>
          <p:blipFill>
            <a:blip r:embed="rId126" cstate="print"/>
            <a:stretch>
              <a:fillRect/>
            </a:stretch>
          </p:blipFill>
          <p:spPr>
            <a:xfrm>
              <a:off x="8462264" y="9998534"/>
              <a:ext cx="174717" cy="209983"/>
            </a:xfrm>
            <a:prstGeom prst="rect">
              <a:avLst/>
            </a:prstGeom>
          </p:spPr>
        </p:pic>
      </p:grpSp>
      <p:grpSp>
        <p:nvGrpSpPr>
          <p:cNvPr id="230" name="object 230"/>
          <p:cNvGrpSpPr/>
          <p:nvPr/>
        </p:nvGrpSpPr>
        <p:grpSpPr>
          <a:xfrm>
            <a:off x="8747133" y="10000698"/>
            <a:ext cx="518795" cy="259715"/>
            <a:chOff x="8747133" y="10000698"/>
            <a:chExt cx="518795" cy="259715"/>
          </a:xfrm>
        </p:grpSpPr>
        <p:sp>
          <p:nvSpPr>
            <p:cNvPr id="231" name="object 231"/>
            <p:cNvSpPr/>
            <p:nvPr/>
          </p:nvSpPr>
          <p:spPr>
            <a:xfrm>
              <a:off x="8747133" y="10000698"/>
              <a:ext cx="63500" cy="259715"/>
            </a:xfrm>
            <a:custGeom>
              <a:avLst/>
              <a:gdLst/>
              <a:ahLst/>
              <a:cxnLst/>
              <a:rect l="l" t="t" r="r" b="b"/>
              <a:pathLst>
                <a:path w="63500" h="259715">
                  <a:moveTo>
                    <a:pt x="62919" y="0"/>
                  </a:moveTo>
                  <a:lnTo>
                    <a:pt x="45967" y="0"/>
                  </a:lnTo>
                  <a:lnTo>
                    <a:pt x="34370" y="18641"/>
                  </a:lnTo>
                  <a:lnTo>
                    <a:pt x="12606" y="59684"/>
                  </a:lnTo>
                  <a:lnTo>
                    <a:pt x="787" y="111654"/>
                  </a:lnTo>
                  <a:lnTo>
                    <a:pt x="0" y="131179"/>
                  </a:lnTo>
                  <a:lnTo>
                    <a:pt x="0" y="138320"/>
                  </a:lnTo>
                  <a:lnTo>
                    <a:pt x="8548" y="186352"/>
                  </a:lnTo>
                  <a:lnTo>
                    <a:pt x="25675" y="225422"/>
                  </a:lnTo>
                  <a:lnTo>
                    <a:pt x="46930" y="259238"/>
                  </a:lnTo>
                  <a:lnTo>
                    <a:pt x="63338" y="259238"/>
                  </a:lnTo>
                  <a:lnTo>
                    <a:pt x="54187" y="241479"/>
                  </a:lnTo>
                  <a:lnTo>
                    <a:pt x="46683" y="225928"/>
                  </a:lnTo>
                  <a:lnTo>
                    <a:pt x="31802" y="184735"/>
                  </a:lnTo>
                  <a:lnTo>
                    <a:pt x="25622" y="129545"/>
                  </a:lnTo>
                  <a:lnTo>
                    <a:pt x="26223" y="110660"/>
                  </a:lnTo>
                  <a:lnTo>
                    <a:pt x="35255" y="60909"/>
                  </a:lnTo>
                  <a:lnTo>
                    <a:pt x="53207" y="19326"/>
                  </a:lnTo>
                  <a:lnTo>
                    <a:pt x="62919" y="0"/>
                  </a:lnTo>
                  <a:close/>
                </a:path>
              </a:pathLst>
            </a:custGeom>
            <a:solidFill>
              <a:srgbClr val="5E5D5E"/>
            </a:solidFill>
          </p:spPr>
          <p:txBody>
            <a:bodyPr wrap="square" lIns="0" tIns="0" rIns="0" bIns="0" rtlCol="0"/>
            <a:lstStyle/>
            <a:p>
              <a:endParaRPr/>
            </a:p>
          </p:txBody>
        </p:sp>
        <p:pic>
          <p:nvPicPr>
            <p:cNvPr id="232" name="object 232"/>
            <p:cNvPicPr/>
            <p:nvPr/>
          </p:nvPicPr>
          <p:blipFill>
            <a:blip r:embed="rId127" cstate="print"/>
            <a:stretch>
              <a:fillRect/>
            </a:stretch>
          </p:blipFill>
          <p:spPr>
            <a:xfrm>
              <a:off x="8838276" y="10054696"/>
              <a:ext cx="118436" cy="148529"/>
            </a:xfrm>
            <a:prstGeom prst="rect">
              <a:avLst/>
            </a:prstGeom>
          </p:spPr>
        </p:pic>
        <p:pic>
          <p:nvPicPr>
            <p:cNvPr id="233" name="object 233"/>
            <p:cNvPicPr/>
            <p:nvPr/>
          </p:nvPicPr>
          <p:blipFill>
            <a:blip r:embed="rId128" cstate="print"/>
            <a:stretch>
              <a:fillRect/>
            </a:stretch>
          </p:blipFill>
          <p:spPr>
            <a:xfrm>
              <a:off x="8982884" y="10053738"/>
              <a:ext cx="134425" cy="154644"/>
            </a:xfrm>
            <a:prstGeom prst="rect">
              <a:avLst/>
            </a:prstGeom>
          </p:spPr>
        </p:pic>
        <p:pic>
          <p:nvPicPr>
            <p:cNvPr id="234" name="object 234"/>
            <p:cNvPicPr/>
            <p:nvPr/>
          </p:nvPicPr>
          <p:blipFill>
            <a:blip r:embed="rId129" cstate="print"/>
            <a:stretch>
              <a:fillRect/>
            </a:stretch>
          </p:blipFill>
          <p:spPr>
            <a:xfrm>
              <a:off x="9147284" y="10054696"/>
              <a:ext cx="118415" cy="148529"/>
            </a:xfrm>
            <a:prstGeom prst="rect">
              <a:avLst/>
            </a:prstGeom>
          </p:spPr>
        </p:pic>
      </p:grpSp>
      <p:grpSp>
        <p:nvGrpSpPr>
          <p:cNvPr id="235" name="object 235"/>
          <p:cNvGrpSpPr/>
          <p:nvPr/>
        </p:nvGrpSpPr>
        <p:grpSpPr>
          <a:xfrm>
            <a:off x="9349938" y="9998932"/>
            <a:ext cx="840740" cy="261620"/>
            <a:chOff x="9349938" y="9998932"/>
            <a:chExt cx="840740" cy="261620"/>
          </a:xfrm>
        </p:grpSpPr>
        <p:pic>
          <p:nvPicPr>
            <p:cNvPr id="236" name="object 236"/>
            <p:cNvPicPr/>
            <p:nvPr/>
          </p:nvPicPr>
          <p:blipFill>
            <a:blip r:embed="rId130" cstate="print"/>
            <a:stretch>
              <a:fillRect/>
            </a:stretch>
          </p:blipFill>
          <p:spPr>
            <a:xfrm>
              <a:off x="9349938" y="10003965"/>
              <a:ext cx="177827" cy="199260"/>
            </a:xfrm>
            <a:prstGeom prst="rect">
              <a:avLst/>
            </a:prstGeom>
          </p:spPr>
        </p:pic>
        <p:pic>
          <p:nvPicPr>
            <p:cNvPr id="237" name="object 237"/>
            <p:cNvPicPr/>
            <p:nvPr/>
          </p:nvPicPr>
          <p:blipFill>
            <a:blip r:embed="rId131" cstate="print"/>
            <a:stretch>
              <a:fillRect/>
            </a:stretch>
          </p:blipFill>
          <p:spPr>
            <a:xfrm>
              <a:off x="9555577" y="10003965"/>
              <a:ext cx="162665" cy="199260"/>
            </a:xfrm>
            <a:prstGeom prst="rect">
              <a:avLst/>
            </a:prstGeom>
          </p:spPr>
        </p:pic>
        <p:pic>
          <p:nvPicPr>
            <p:cNvPr id="238" name="object 238"/>
            <p:cNvPicPr/>
            <p:nvPr/>
          </p:nvPicPr>
          <p:blipFill>
            <a:blip r:embed="rId132" cstate="print"/>
            <a:stretch>
              <a:fillRect/>
            </a:stretch>
          </p:blipFill>
          <p:spPr>
            <a:xfrm>
              <a:off x="9756201" y="10003965"/>
              <a:ext cx="162654" cy="199260"/>
            </a:xfrm>
            <a:prstGeom prst="rect">
              <a:avLst/>
            </a:prstGeom>
          </p:spPr>
        </p:pic>
        <p:pic>
          <p:nvPicPr>
            <p:cNvPr id="239" name="object 239"/>
            <p:cNvPicPr/>
            <p:nvPr/>
          </p:nvPicPr>
          <p:blipFill>
            <a:blip r:embed="rId133" cstate="print"/>
            <a:stretch>
              <a:fillRect/>
            </a:stretch>
          </p:blipFill>
          <p:spPr>
            <a:xfrm>
              <a:off x="9945852" y="9998932"/>
              <a:ext cx="154906" cy="210129"/>
            </a:xfrm>
            <a:prstGeom prst="rect">
              <a:avLst/>
            </a:prstGeom>
          </p:spPr>
        </p:pic>
        <p:sp>
          <p:nvSpPr>
            <p:cNvPr id="240" name="object 240"/>
            <p:cNvSpPr/>
            <p:nvPr/>
          </p:nvSpPr>
          <p:spPr>
            <a:xfrm>
              <a:off x="10126943" y="10000696"/>
              <a:ext cx="63500" cy="259715"/>
            </a:xfrm>
            <a:custGeom>
              <a:avLst/>
              <a:gdLst/>
              <a:ahLst/>
              <a:cxnLst/>
              <a:rect l="l" t="t" r="r" b="b"/>
              <a:pathLst>
                <a:path w="63500" h="259715">
                  <a:moveTo>
                    <a:pt x="16407" y="0"/>
                  </a:moveTo>
                  <a:lnTo>
                    <a:pt x="0" y="0"/>
                  </a:lnTo>
                  <a:lnTo>
                    <a:pt x="9144" y="17758"/>
                  </a:lnTo>
                  <a:lnTo>
                    <a:pt x="16647" y="33309"/>
                  </a:lnTo>
                  <a:lnTo>
                    <a:pt x="31527" y="74493"/>
                  </a:lnTo>
                  <a:lnTo>
                    <a:pt x="37716" y="129545"/>
                  </a:lnTo>
                  <a:lnTo>
                    <a:pt x="37121" y="148523"/>
                  </a:lnTo>
                  <a:lnTo>
                    <a:pt x="28198" y="197920"/>
                  </a:lnTo>
                  <a:lnTo>
                    <a:pt x="10219" y="239638"/>
                  </a:lnTo>
                  <a:lnTo>
                    <a:pt x="387" y="259238"/>
                  </a:lnTo>
                  <a:lnTo>
                    <a:pt x="17350" y="259238"/>
                  </a:lnTo>
                  <a:lnTo>
                    <a:pt x="38276" y="224672"/>
                  </a:lnTo>
                  <a:lnTo>
                    <a:pt x="56166" y="183409"/>
                  </a:lnTo>
                  <a:lnTo>
                    <a:pt x="63348" y="128058"/>
                  </a:lnTo>
                  <a:lnTo>
                    <a:pt x="63174" y="120319"/>
                  </a:lnTo>
                  <a:lnTo>
                    <a:pt x="56841" y="79531"/>
                  </a:lnTo>
                  <a:lnTo>
                    <a:pt x="38472" y="35676"/>
                  </a:lnTo>
                  <a:lnTo>
                    <a:pt x="16407" y="0"/>
                  </a:lnTo>
                  <a:close/>
                </a:path>
              </a:pathLst>
            </a:custGeom>
            <a:solidFill>
              <a:srgbClr val="5E5D5E"/>
            </a:solidFill>
          </p:spPr>
          <p:txBody>
            <a:bodyPr wrap="square" lIns="0" tIns="0" rIns="0" bIns="0" rtlCol="0"/>
            <a:lstStyle/>
            <a:p>
              <a:endParaRPr/>
            </a:p>
          </p:txBody>
        </p:sp>
      </p:grpSp>
      <p:grpSp>
        <p:nvGrpSpPr>
          <p:cNvPr id="241" name="object 241"/>
          <p:cNvGrpSpPr/>
          <p:nvPr/>
        </p:nvGrpSpPr>
        <p:grpSpPr>
          <a:xfrm>
            <a:off x="11511153" y="9998932"/>
            <a:ext cx="751205" cy="210185"/>
            <a:chOff x="11511153" y="9998932"/>
            <a:chExt cx="751205" cy="210185"/>
          </a:xfrm>
        </p:grpSpPr>
        <p:pic>
          <p:nvPicPr>
            <p:cNvPr id="242" name="object 242"/>
            <p:cNvPicPr/>
            <p:nvPr/>
          </p:nvPicPr>
          <p:blipFill>
            <a:blip r:embed="rId134" cstate="print"/>
            <a:stretch>
              <a:fillRect/>
            </a:stretch>
          </p:blipFill>
          <p:spPr>
            <a:xfrm>
              <a:off x="11511153" y="10003965"/>
              <a:ext cx="177847" cy="199260"/>
            </a:xfrm>
            <a:prstGeom prst="rect">
              <a:avLst/>
            </a:prstGeom>
          </p:spPr>
        </p:pic>
        <p:pic>
          <p:nvPicPr>
            <p:cNvPr id="243" name="object 243"/>
            <p:cNvPicPr/>
            <p:nvPr/>
          </p:nvPicPr>
          <p:blipFill>
            <a:blip r:embed="rId135" cstate="print"/>
            <a:stretch>
              <a:fillRect/>
            </a:stretch>
          </p:blipFill>
          <p:spPr>
            <a:xfrm>
              <a:off x="11716808" y="10003965"/>
              <a:ext cx="162644" cy="199260"/>
            </a:xfrm>
            <a:prstGeom prst="rect">
              <a:avLst/>
            </a:prstGeom>
          </p:spPr>
        </p:pic>
        <p:pic>
          <p:nvPicPr>
            <p:cNvPr id="244" name="object 244"/>
            <p:cNvPicPr/>
            <p:nvPr/>
          </p:nvPicPr>
          <p:blipFill>
            <a:blip r:embed="rId136" cstate="print"/>
            <a:stretch>
              <a:fillRect/>
            </a:stretch>
          </p:blipFill>
          <p:spPr>
            <a:xfrm>
              <a:off x="11917431" y="10003965"/>
              <a:ext cx="162654" cy="199260"/>
            </a:xfrm>
            <a:prstGeom prst="rect">
              <a:avLst/>
            </a:prstGeom>
          </p:spPr>
        </p:pic>
        <p:pic>
          <p:nvPicPr>
            <p:cNvPr id="245" name="object 245"/>
            <p:cNvPicPr/>
            <p:nvPr/>
          </p:nvPicPr>
          <p:blipFill>
            <a:blip r:embed="rId137" cstate="print"/>
            <a:stretch>
              <a:fillRect/>
            </a:stretch>
          </p:blipFill>
          <p:spPr>
            <a:xfrm>
              <a:off x="12107066" y="9998932"/>
              <a:ext cx="154906" cy="210129"/>
            </a:xfrm>
            <a:prstGeom prst="rect">
              <a:avLst/>
            </a:prstGeom>
          </p:spPr>
        </p:pic>
      </p:grpSp>
      <p:sp>
        <p:nvSpPr>
          <p:cNvPr id="246" name="object 246"/>
          <p:cNvSpPr/>
          <p:nvPr/>
        </p:nvSpPr>
        <p:spPr>
          <a:xfrm>
            <a:off x="14293558" y="9998538"/>
            <a:ext cx="553720" cy="210185"/>
          </a:xfrm>
          <a:custGeom>
            <a:avLst/>
            <a:gdLst/>
            <a:ahLst/>
            <a:cxnLst/>
            <a:rect l="l" t="t" r="r" b="b"/>
            <a:pathLst>
              <a:path w="553719" h="210184">
                <a:moveTo>
                  <a:pt x="177850" y="204698"/>
                </a:moveTo>
                <a:lnTo>
                  <a:pt x="156197" y="145008"/>
                </a:lnTo>
                <a:lnTo>
                  <a:pt x="148209" y="123037"/>
                </a:lnTo>
                <a:lnTo>
                  <a:pt x="119380" y="43586"/>
                </a:lnTo>
                <a:lnTo>
                  <a:pt x="119380" y="123037"/>
                </a:lnTo>
                <a:lnTo>
                  <a:pt x="56984" y="123037"/>
                </a:lnTo>
                <a:lnTo>
                  <a:pt x="89128" y="35001"/>
                </a:lnTo>
                <a:lnTo>
                  <a:pt x="119380" y="123037"/>
                </a:lnTo>
                <a:lnTo>
                  <a:pt x="119380" y="43586"/>
                </a:lnTo>
                <a:lnTo>
                  <a:pt x="116268" y="35001"/>
                </a:lnTo>
                <a:lnTo>
                  <a:pt x="105537" y="5435"/>
                </a:lnTo>
                <a:lnTo>
                  <a:pt x="75031" y="5435"/>
                </a:lnTo>
                <a:lnTo>
                  <a:pt x="0" y="204698"/>
                </a:lnTo>
                <a:lnTo>
                  <a:pt x="27686" y="204698"/>
                </a:lnTo>
                <a:lnTo>
                  <a:pt x="49250" y="145008"/>
                </a:lnTo>
                <a:lnTo>
                  <a:pt x="128066" y="145008"/>
                </a:lnTo>
                <a:lnTo>
                  <a:pt x="148285" y="204698"/>
                </a:lnTo>
                <a:lnTo>
                  <a:pt x="177850" y="204698"/>
                </a:lnTo>
                <a:close/>
              </a:path>
              <a:path w="553719" h="210184">
                <a:moveTo>
                  <a:pt x="359752" y="204698"/>
                </a:moveTo>
                <a:lnTo>
                  <a:pt x="341033" y="181902"/>
                </a:lnTo>
                <a:lnTo>
                  <a:pt x="326288" y="163944"/>
                </a:lnTo>
                <a:lnTo>
                  <a:pt x="325120" y="162521"/>
                </a:lnTo>
                <a:lnTo>
                  <a:pt x="324421" y="161671"/>
                </a:lnTo>
                <a:lnTo>
                  <a:pt x="325018" y="162394"/>
                </a:lnTo>
                <a:lnTo>
                  <a:pt x="325120" y="162521"/>
                </a:lnTo>
                <a:lnTo>
                  <a:pt x="325539" y="161671"/>
                </a:lnTo>
                <a:lnTo>
                  <a:pt x="339051" y="120294"/>
                </a:lnTo>
                <a:lnTo>
                  <a:pt x="340487" y="110832"/>
                </a:lnTo>
                <a:lnTo>
                  <a:pt x="317296" y="110832"/>
                </a:lnTo>
                <a:lnTo>
                  <a:pt x="316420" y="116560"/>
                </a:lnTo>
                <a:lnTo>
                  <a:pt x="316318" y="117246"/>
                </a:lnTo>
                <a:lnTo>
                  <a:pt x="315429" y="121818"/>
                </a:lnTo>
                <a:lnTo>
                  <a:pt x="315353" y="122237"/>
                </a:lnTo>
                <a:lnTo>
                  <a:pt x="313499" y="129400"/>
                </a:lnTo>
                <a:lnTo>
                  <a:pt x="311823" y="134785"/>
                </a:lnTo>
                <a:lnTo>
                  <a:pt x="309435" y="142011"/>
                </a:lnTo>
                <a:lnTo>
                  <a:pt x="296583" y="126593"/>
                </a:lnTo>
                <a:lnTo>
                  <a:pt x="296583" y="165493"/>
                </a:lnTo>
                <a:lnTo>
                  <a:pt x="260934" y="187540"/>
                </a:lnTo>
                <a:lnTo>
                  <a:pt x="259816" y="187540"/>
                </a:lnTo>
                <a:lnTo>
                  <a:pt x="254203" y="187871"/>
                </a:lnTo>
                <a:lnTo>
                  <a:pt x="250139" y="187540"/>
                </a:lnTo>
                <a:lnTo>
                  <a:pt x="248513" y="187540"/>
                </a:lnTo>
                <a:lnTo>
                  <a:pt x="241477" y="185737"/>
                </a:lnTo>
                <a:lnTo>
                  <a:pt x="217995" y="154914"/>
                </a:lnTo>
                <a:lnTo>
                  <a:pt x="218554" y="147866"/>
                </a:lnTo>
                <a:lnTo>
                  <a:pt x="243027" y="116560"/>
                </a:lnTo>
                <a:lnTo>
                  <a:pt x="251701" y="110553"/>
                </a:lnTo>
                <a:lnTo>
                  <a:pt x="296583" y="165493"/>
                </a:lnTo>
                <a:lnTo>
                  <a:pt x="296583" y="126593"/>
                </a:lnTo>
                <a:lnTo>
                  <a:pt x="283222" y="110553"/>
                </a:lnTo>
                <a:lnTo>
                  <a:pt x="273227" y="98564"/>
                </a:lnTo>
                <a:lnTo>
                  <a:pt x="280873" y="93243"/>
                </a:lnTo>
                <a:lnTo>
                  <a:pt x="287337" y="88226"/>
                </a:lnTo>
                <a:lnTo>
                  <a:pt x="292620" y="83553"/>
                </a:lnTo>
                <a:lnTo>
                  <a:pt x="293344" y="82778"/>
                </a:lnTo>
                <a:lnTo>
                  <a:pt x="296722" y="79184"/>
                </a:lnTo>
                <a:lnTo>
                  <a:pt x="308749" y="45694"/>
                </a:lnTo>
                <a:lnTo>
                  <a:pt x="308025" y="37782"/>
                </a:lnTo>
                <a:lnTo>
                  <a:pt x="305841" y="30454"/>
                </a:lnTo>
                <a:lnTo>
                  <a:pt x="303479" y="26060"/>
                </a:lnTo>
                <a:lnTo>
                  <a:pt x="302209" y="23685"/>
                </a:lnTo>
                <a:lnTo>
                  <a:pt x="297116" y="17500"/>
                </a:lnTo>
                <a:lnTo>
                  <a:pt x="290728" y="12331"/>
                </a:lnTo>
                <a:lnTo>
                  <a:pt x="285953" y="9994"/>
                </a:lnTo>
                <a:lnTo>
                  <a:pt x="285953" y="41694"/>
                </a:lnTo>
                <a:lnTo>
                  <a:pt x="285953" y="55067"/>
                </a:lnTo>
                <a:lnTo>
                  <a:pt x="283324" y="61887"/>
                </a:lnTo>
                <a:lnTo>
                  <a:pt x="278041" y="68021"/>
                </a:lnTo>
                <a:lnTo>
                  <a:pt x="274828" y="71805"/>
                </a:lnTo>
                <a:lnTo>
                  <a:pt x="268973" y="76720"/>
                </a:lnTo>
                <a:lnTo>
                  <a:pt x="260502" y="82778"/>
                </a:lnTo>
                <a:lnTo>
                  <a:pt x="253428" y="74739"/>
                </a:lnTo>
                <a:lnTo>
                  <a:pt x="248373" y="68199"/>
                </a:lnTo>
                <a:lnTo>
                  <a:pt x="242303" y="58089"/>
                </a:lnTo>
                <a:lnTo>
                  <a:pt x="240792" y="52793"/>
                </a:lnTo>
                <a:lnTo>
                  <a:pt x="240792" y="43243"/>
                </a:lnTo>
                <a:lnTo>
                  <a:pt x="241757" y="39497"/>
                </a:lnTo>
                <a:lnTo>
                  <a:pt x="247624" y="29387"/>
                </a:lnTo>
                <a:lnTo>
                  <a:pt x="254546" y="26060"/>
                </a:lnTo>
                <a:lnTo>
                  <a:pt x="271081" y="26060"/>
                </a:lnTo>
                <a:lnTo>
                  <a:pt x="276288" y="28155"/>
                </a:lnTo>
                <a:lnTo>
                  <a:pt x="284022" y="36652"/>
                </a:lnTo>
                <a:lnTo>
                  <a:pt x="285953" y="41694"/>
                </a:lnTo>
                <a:lnTo>
                  <a:pt x="285953" y="9994"/>
                </a:lnTo>
                <a:lnTo>
                  <a:pt x="283210" y="8648"/>
                </a:lnTo>
                <a:lnTo>
                  <a:pt x="274789" y="6489"/>
                </a:lnTo>
                <a:lnTo>
                  <a:pt x="275297" y="6489"/>
                </a:lnTo>
                <a:lnTo>
                  <a:pt x="264795" y="5702"/>
                </a:lnTo>
                <a:lnTo>
                  <a:pt x="254457" y="6489"/>
                </a:lnTo>
                <a:lnTo>
                  <a:pt x="245224" y="8864"/>
                </a:lnTo>
                <a:lnTo>
                  <a:pt x="217855" y="41109"/>
                </a:lnTo>
                <a:lnTo>
                  <a:pt x="217055" y="50317"/>
                </a:lnTo>
                <a:lnTo>
                  <a:pt x="217055" y="56476"/>
                </a:lnTo>
                <a:lnTo>
                  <a:pt x="238213" y="93878"/>
                </a:lnTo>
                <a:lnTo>
                  <a:pt x="227685" y="100507"/>
                </a:lnTo>
                <a:lnTo>
                  <a:pt x="196723" y="133997"/>
                </a:lnTo>
                <a:lnTo>
                  <a:pt x="193306" y="154774"/>
                </a:lnTo>
                <a:lnTo>
                  <a:pt x="193890" y="161671"/>
                </a:lnTo>
                <a:lnTo>
                  <a:pt x="193967" y="162521"/>
                </a:lnTo>
                <a:lnTo>
                  <a:pt x="194094" y="163944"/>
                </a:lnTo>
                <a:lnTo>
                  <a:pt x="215455" y="199885"/>
                </a:lnTo>
                <a:lnTo>
                  <a:pt x="252374" y="209308"/>
                </a:lnTo>
                <a:lnTo>
                  <a:pt x="262547" y="208699"/>
                </a:lnTo>
                <a:lnTo>
                  <a:pt x="299072" y="192354"/>
                </a:lnTo>
                <a:lnTo>
                  <a:pt x="303898" y="187871"/>
                </a:lnTo>
                <a:lnTo>
                  <a:pt x="304253" y="187540"/>
                </a:lnTo>
                <a:lnTo>
                  <a:pt x="309689" y="181902"/>
                </a:lnTo>
                <a:lnTo>
                  <a:pt x="328333" y="204698"/>
                </a:lnTo>
                <a:lnTo>
                  <a:pt x="359752" y="204698"/>
                </a:lnTo>
                <a:close/>
              </a:path>
              <a:path w="553719" h="210184">
                <a:moveTo>
                  <a:pt x="553466" y="131584"/>
                </a:moveTo>
                <a:lnTo>
                  <a:pt x="527151" y="131584"/>
                </a:lnTo>
                <a:lnTo>
                  <a:pt x="524878" y="140944"/>
                </a:lnTo>
                <a:lnTo>
                  <a:pt x="522109" y="149352"/>
                </a:lnTo>
                <a:lnTo>
                  <a:pt x="496201" y="180505"/>
                </a:lnTo>
                <a:lnTo>
                  <a:pt x="470395" y="186232"/>
                </a:lnTo>
                <a:lnTo>
                  <a:pt x="455447" y="184873"/>
                </a:lnTo>
                <a:lnTo>
                  <a:pt x="422465" y="164452"/>
                </a:lnTo>
                <a:lnTo>
                  <a:pt x="407416" y="124333"/>
                </a:lnTo>
                <a:lnTo>
                  <a:pt x="406412" y="107645"/>
                </a:lnTo>
                <a:lnTo>
                  <a:pt x="407517" y="87642"/>
                </a:lnTo>
                <a:lnTo>
                  <a:pt x="424192" y="44170"/>
                </a:lnTo>
                <a:lnTo>
                  <a:pt x="457136" y="24777"/>
                </a:lnTo>
                <a:lnTo>
                  <a:pt x="470903" y="23482"/>
                </a:lnTo>
                <a:lnTo>
                  <a:pt x="482092" y="24180"/>
                </a:lnTo>
                <a:lnTo>
                  <a:pt x="518668" y="47980"/>
                </a:lnTo>
                <a:lnTo>
                  <a:pt x="525246" y="65239"/>
                </a:lnTo>
                <a:lnTo>
                  <a:pt x="551573" y="65239"/>
                </a:lnTo>
                <a:lnTo>
                  <a:pt x="528637" y="19951"/>
                </a:lnTo>
                <a:lnTo>
                  <a:pt x="488238" y="1244"/>
                </a:lnTo>
                <a:lnTo>
                  <a:pt x="470585" y="0"/>
                </a:lnTo>
                <a:lnTo>
                  <a:pt x="449846" y="1917"/>
                </a:lnTo>
                <a:lnTo>
                  <a:pt x="401802" y="30683"/>
                </a:lnTo>
                <a:lnTo>
                  <a:pt x="380187" y="81965"/>
                </a:lnTo>
                <a:lnTo>
                  <a:pt x="378739" y="103022"/>
                </a:lnTo>
                <a:lnTo>
                  <a:pt x="380657" y="130187"/>
                </a:lnTo>
                <a:lnTo>
                  <a:pt x="396024" y="173151"/>
                </a:lnTo>
                <a:lnTo>
                  <a:pt x="435533" y="204724"/>
                </a:lnTo>
                <a:lnTo>
                  <a:pt x="467106" y="209981"/>
                </a:lnTo>
                <a:lnTo>
                  <a:pt x="485990" y="208381"/>
                </a:lnTo>
                <a:lnTo>
                  <a:pt x="530390" y="184353"/>
                </a:lnTo>
                <a:lnTo>
                  <a:pt x="550710" y="146685"/>
                </a:lnTo>
                <a:lnTo>
                  <a:pt x="553466" y="131584"/>
                </a:lnTo>
                <a:close/>
              </a:path>
            </a:pathLst>
          </a:custGeom>
          <a:solidFill>
            <a:srgbClr val="5E5D5E"/>
          </a:solidFill>
        </p:spPr>
        <p:txBody>
          <a:bodyPr wrap="square" lIns="0" tIns="0" rIns="0" bIns="0" rtlCol="0"/>
          <a:lstStyle/>
          <a:p>
            <a:endParaRPr/>
          </a:p>
        </p:txBody>
      </p:sp>
      <p:sp>
        <p:nvSpPr>
          <p:cNvPr id="247" name="object 247"/>
          <p:cNvSpPr txBox="1">
            <a:spLocks noGrp="1"/>
          </p:cNvSpPr>
          <p:nvPr>
            <p:ph type="ftr" sz="quarter" idx="5"/>
          </p:nvPr>
        </p:nvSpPr>
        <p:spPr>
          <a:prstGeom prst="rect">
            <a:avLst/>
          </a:prstGeom>
        </p:spPr>
        <p:txBody>
          <a:bodyPr vert="horz" wrap="square" lIns="0" tIns="0" rIns="0" bIns="0" rtlCol="0">
            <a:spAutoFit/>
          </a:bodyPr>
          <a:lstStyle/>
          <a:p>
            <a:pPr marL="12700">
              <a:lnSpc>
                <a:spcPts val="1535"/>
              </a:lnSpc>
            </a:pPr>
            <a:r>
              <a:rPr dirty="0"/>
              <a:t>Primary</a:t>
            </a:r>
            <a:r>
              <a:rPr spc="30" dirty="0"/>
              <a:t> </a:t>
            </a:r>
            <a:r>
              <a:rPr dirty="0"/>
              <a:t>Care</a:t>
            </a:r>
            <a:r>
              <a:rPr spc="35" dirty="0"/>
              <a:t> </a:t>
            </a:r>
            <a:r>
              <a:rPr dirty="0"/>
              <a:t>People</a:t>
            </a:r>
            <a:r>
              <a:rPr spc="35" dirty="0"/>
              <a:t> </a:t>
            </a:r>
            <a:r>
              <a:rPr spc="-20" dirty="0"/>
              <a:t>Plan</a:t>
            </a:r>
          </a:p>
        </p:txBody>
      </p:sp>
      <p:sp>
        <p:nvSpPr>
          <p:cNvPr id="248" name="object 248"/>
          <p:cNvSpPr txBox="1">
            <a:spLocks noGrp="1"/>
          </p:cNvSpPr>
          <p:nvPr>
            <p:ph type="sldNum" sz="quarter" idx="7"/>
          </p:nvPr>
        </p:nvSpPr>
        <p:spPr>
          <a:prstGeom prst="rect">
            <a:avLst/>
          </a:prstGeom>
        </p:spPr>
        <p:txBody>
          <a:bodyPr vert="horz" wrap="square" lIns="0" tIns="0" rIns="0" bIns="0" rtlCol="0">
            <a:spAutoFit/>
          </a:bodyPr>
          <a:lstStyle/>
          <a:p>
            <a:pPr marL="38100">
              <a:lnSpc>
                <a:spcPts val="1535"/>
              </a:lnSpc>
            </a:pPr>
            <a:fld id="{81D60167-4931-47E6-BA6A-407CBD079E47}" type="slidenum">
              <a:rPr spc="-25" dirty="0"/>
              <a:t>57</a:t>
            </a:fld>
            <a:endParaRPr spc="-25"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7014442" y="4500699"/>
            <a:ext cx="248432" cy="248432"/>
          </a:xfrm>
          <a:prstGeom prst="rect">
            <a:avLst/>
          </a:prstGeom>
        </p:spPr>
      </p:pic>
      <p:pic>
        <p:nvPicPr>
          <p:cNvPr id="3" name="object 3"/>
          <p:cNvPicPr/>
          <p:nvPr/>
        </p:nvPicPr>
        <p:blipFill>
          <a:blip r:embed="rId3" cstate="print"/>
          <a:stretch>
            <a:fillRect/>
          </a:stretch>
        </p:blipFill>
        <p:spPr>
          <a:xfrm>
            <a:off x="17014442" y="4171220"/>
            <a:ext cx="248432" cy="248432"/>
          </a:xfrm>
          <a:prstGeom prst="rect">
            <a:avLst/>
          </a:prstGeom>
        </p:spPr>
      </p:pic>
      <p:pic>
        <p:nvPicPr>
          <p:cNvPr id="4" name="object 4"/>
          <p:cNvPicPr/>
          <p:nvPr/>
        </p:nvPicPr>
        <p:blipFill>
          <a:blip r:embed="rId4" cstate="print"/>
          <a:stretch>
            <a:fillRect/>
          </a:stretch>
        </p:blipFill>
        <p:spPr>
          <a:xfrm>
            <a:off x="17014442" y="4830179"/>
            <a:ext cx="248432" cy="248432"/>
          </a:xfrm>
          <a:prstGeom prst="rect">
            <a:avLst/>
          </a:prstGeom>
        </p:spPr>
      </p:pic>
      <p:pic>
        <p:nvPicPr>
          <p:cNvPr id="5" name="object 5"/>
          <p:cNvPicPr/>
          <p:nvPr/>
        </p:nvPicPr>
        <p:blipFill>
          <a:blip r:embed="rId5" cstate="print"/>
          <a:stretch>
            <a:fillRect/>
          </a:stretch>
        </p:blipFill>
        <p:spPr>
          <a:xfrm>
            <a:off x="17014442" y="5159661"/>
            <a:ext cx="248432" cy="248432"/>
          </a:xfrm>
          <a:prstGeom prst="rect">
            <a:avLst/>
          </a:prstGeom>
        </p:spPr>
      </p:pic>
      <p:pic>
        <p:nvPicPr>
          <p:cNvPr id="6" name="object 6"/>
          <p:cNvPicPr/>
          <p:nvPr/>
        </p:nvPicPr>
        <p:blipFill>
          <a:blip r:embed="rId6" cstate="print"/>
          <a:stretch>
            <a:fillRect/>
          </a:stretch>
        </p:blipFill>
        <p:spPr>
          <a:xfrm>
            <a:off x="17014442" y="5489141"/>
            <a:ext cx="248432" cy="248432"/>
          </a:xfrm>
          <a:prstGeom prst="rect">
            <a:avLst/>
          </a:prstGeom>
        </p:spPr>
      </p:pic>
      <p:sp>
        <p:nvSpPr>
          <p:cNvPr id="7" name="object 7"/>
          <p:cNvSpPr txBox="1"/>
          <p:nvPr/>
        </p:nvSpPr>
        <p:spPr>
          <a:xfrm>
            <a:off x="17380244" y="4176286"/>
            <a:ext cx="891540" cy="226695"/>
          </a:xfrm>
          <a:prstGeom prst="rect">
            <a:avLst/>
          </a:prstGeom>
        </p:spPr>
        <p:txBody>
          <a:bodyPr vert="horz" wrap="square" lIns="0" tIns="15240" rIns="0" bIns="0" rtlCol="0">
            <a:spAutoFit/>
          </a:bodyPr>
          <a:lstStyle/>
          <a:p>
            <a:pPr marL="12700">
              <a:lnSpc>
                <a:spcPct val="100000"/>
              </a:lnSpc>
              <a:spcBef>
                <a:spcPts val="120"/>
              </a:spcBef>
            </a:pPr>
            <a:r>
              <a:rPr sz="1300" dirty="0">
                <a:solidFill>
                  <a:srgbClr val="59595C"/>
                </a:solidFill>
                <a:latin typeface="Helvetica"/>
                <a:cs typeface="Helvetica"/>
              </a:rPr>
              <a:t>Age</a:t>
            </a:r>
            <a:r>
              <a:rPr sz="1300" spc="10" dirty="0">
                <a:solidFill>
                  <a:srgbClr val="59595C"/>
                </a:solidFill>
                <a:latin typeface="Helvetica"/>
                <a:cs typeface="Helvetica"/>
              </a:rPr>
              <a:t> </a:t>
            </a:r>
            <a:r>
              <a:rPr sz="1300" dirty="0">
                <a:solidFill>
                  <a:srgbClr val="59595C"/>
                </a:solidFill>
                <a:latin typeface="Helvetica"/>
                <a:cs typeface="Helvetica"/>
              </a:rPr>
              <a:t>25</a:t>
            </a:r>
            <a:r>
              <a:rPr sz="1300" spc="15" dirty="0">
                <a:solidFill>
                  <a:srgbClr val="59595C"/>
                </a:solidFill>
                <a:latin typeface="Helvetica"/>
                <a:cs typeface="Helvetica"/>
              </a:rPr>
              <a:t> </a:t>
            </a:r>
            <a:r>
              <a:rPr sz="1300" dirty="0">
                <a:solidFill>
                  <a:srgbClr val="59595C"/>
                </a:solidFill>
                <a:latin typeface="Helvetica"/>
                <a:cs typeface="Helvetica"/>
              </a:rPr>
              <a:t>-</a:t>
            </a:r>
            <a:r>
              <a:rPr sz="1300" spc="10" dirty="0">
                <a:solidFill>
                  <a:srgbClr val="59595C"/>
                </a:solidFill>
                <a:latin typeface="Helvetica"/>
                <a:cs typeface="Helvetica"/>
              </a:rPr>
              <a:t> </a:t>
            </a:r>
            <a:r>
              <a:rPr sz="1300" spc="-25" dirty="0">
                <a:solidFill>
                  <a:srgbClr val="59595C"/>
                </a:solidFill>
                <a:latin typeface="Helvetica"/>
                <a:cs typeface="Helvetica"/>
              </a:rPr>
              <a:t>34</a:t>
            </a:r>
            <a:endParaRPr sz="1300">
              <a:latin typeface="Helvetica"/>
              <a:cs typeface="Helvetica"/>
            </a:endParaRPr>
          </a:p>
        </p:txBody>
      </p:sp>
      <p:sp>
        <p:nvSpPr>
          <p:cNvPr id="8" name="object 8"/>
          <p:cNvSpPr txBox="1"/>
          <p:nvPr/>
        </p:nvSpPr>
        <p:spPr>
          <a:xfrm>
            <a:off x="17380244" y="4502140"/>
            <a:ext cx="891540" cy="226695"/>
          </a:xfrm>
          <a:prstGeom prst="rect">
            <a:avLst/>
          </a:prstGeom>
        </p:spPr>
        <p:txBody>
          <a:bodyPr vert="horz" wrap="square" lIns="0" tIns="15240" rIns="0" bIns="0" rtlCol="0">
            <a:spAutoFit/>
          </a:bodyPr>
          <a:lstStyle/>
          <a:p>
            <a:pPr marL="12700">
              <a:lnSpc>
                <a:spcPct val="100000"/>
              </a:lnSpc>
              <a:spcBef>
                <a:spcPts val="120"/>
              </a:spcBef>
            </a:pPr>
            <a:r>
              <a:rPr sz="1300" dirty="0">
                <a:solidFill>
                  <a:srgbClr val="59595C"/>
                </a:solidFill>
                <a:latin typeface="Helvetica"/>
                <a:cs typeface="Helvetica"/>
              </a:rPr>
              <a:t>Age</a:t>
            </a:r>
            <a:r>
              <a:rPr sz="1300" spc="10" dirty="0">
                <a:solidFill>
                  <a:srgbClr val="59595C"/>
                </a:solidFill>
                <a:latin typeface="Helvetica"/>
                <a:cs typeface="Helvetica"/>
              </a:rPr>
              <a:t> </a:t>
            </a:r>
            <a:r>
              <a:rPr sz="1300" dirty="0">
                <a:solidFill>
                  <a:srgbClr val="59595C"/>
                </a:solidFill>
                <a:latin typeface="Helvetica"/>
                <a:cs typeface="Helvetica"/>
              </a:rPr>
              <a:t>35</a:t>
            </a:r>
            <a:r>
              <a:rPr sz="1300" spc="15" dirty="0">
                <a:solidFill>
                  <a:srgbClr val="59595C"/>
                </a:solidFill>
                <a:latin typeface="Helvetica"/>
                <a:cs typeface="Helvetica"/>
              </a:rPr>
              <a:t> </a:t>
            </a:r>
            <a:r>
              <a:rPr sz="1300" dirty="0">
                <a:solidFill>
                  <a:srgbClr val="59595C"/>
                </a:solidFill>
                <a:latin typeface="Helvetica"/>
                <a:cs typeface="Helvetica"/>
              </a:rPr>
              <a:t>-</a:t>
            </a:r>
            <a:r>
              <a:rPr sz="1300" spc="10" dirty="0">
                <a:solidFill>
                  <a:srgbClr val="59595C"/>
                </a:solidFill>
                <a:latin typeface="Helvetica"/>
                <a:cs typeface="Helvetica"/>
              </a:rPr>
              <a:t> </a:t>
            </a:r>
            <a:r>
              <a:rPr sz="1300" spc="-25" dirty="0">
                <a:solidFill>
                  <a:srgbClr val="59595C"/>
                </a:solidFill>
                <a:latin typeface="Helvetica"/>
                <a:cs typeface="Helvetica"/>
              </a:rPr>
              <a:t>44</a:t>
            </a:r>
            <a:endParaRPr sz="1300">
              <a:latin typeface="Helvetica"/>
              <a:cs typeface="Helvetica"/>
            </a:endParaRPr>
          </a:p>
        </p:txBody>
      </p:sp>
      <p:sp>
        <p:nvSpPr>
          <p:cNvPr id="9" name="object 9"/>
          <p:cNvSpPr txBox="1"/>
          <p:nvPr/>
        </p:nvSpPr>
        <p:spPr>
          <a:xfrm>
            <a:off x="17380244" y="4827994"/>
            <a:ext cx="891540" cy="226695"/>
          </a:xfrm>
          <a:prstGeom prst="rect">
            <a:avLst/>
          </a:prstGeom>
        </p:spPr>
        <p:txBody>
          <a:bodyPr vert="horz" wrap="square" lIns="0" tIns="15240" rIns="0" bIns="0" rtlCol="0">
            <a:spAutoFit/>
          </a:bodyPr>
          <a:lstStyle/>
          <a:p>
            <a:pPr marL="12700">
              <a:lnSpc>
                <a:spcPct val="100000"/>
              </a:lnSpc>
              <a:spcBef>
                <a:spcPts val="120"/>
              </a:spcBef>
            </a:pPr>
            <a:r>
              <a:rPr sz="1300" dirty="0">
                <a:solidFill>
                  <a:srgbClr val="59595C"/>
                </a:solidFill>
                <a:latin typeface="Helvetica"/>
                <a:cs typeface="Helvetica"/>
              </a:rPr>
              <a:t>Age</a:t>
            </a:r>
            <a:r>
              <a:rPr sz="1300" spc="10" dirty="0">
                <a:solidFill>
                  <a:srgbClr val="59595C"/>
                </a:solidFill>
                <a:latin typeface="Helvetica"/>
                <a:cs typeface="Helvetica"/>
              </a:rPr>
              <a:t> </a:t>
            </a:r>
            <a:r>
              <a:rPr sz="1300" dirty="0">
                <a:solidFill>
                  <a:srgbClr val="59595C"/>
                </a:solidFill>
                <a:latin typeface="Helvetica"/>
                <a:cs typeface="Helvetica"/>
              </a:rPr>
              <a:t>45</a:t>
            </a:r>
            <a:r>
              <a:rPr sz="1300" spc="15" dirty="0">
                <a:solidFill>
                  <a:srgbClr val="59595C"/>
                </a:solidFill>
                <a:latin typeface="Helvetica"/>
                <a:cs typeface="Helvetica"/>
              </a:rPr>
              <a:t> </a:t>
            </a:r>
            <a:r>
              <a:rPr sz="1300" dirty="0">
                <a:solidFill>
                  <a:srgbClr val="59595C"/>
                </a:solidFill>
                <a:latin typeface="Helvetica"/>
                <a:cs typeface="Helvetica"/>
              </a:rPr>
              <a:t>-</a:t>
            </a:r>
            <a:r>
              <a:rPr sz="1300" spc="10" dirty="0">
                <a:solidFill>
                  <a:srgbClr val="59595C"/>
                </a:solidFill>
                <a:latin typeface="Helvetica"/>
                <a:cs typeface="Helvetica"/>
              </a:rPr>
              <a:t> </a:t>
            </a:r>
            <a:r>
              <a:rPr sz="1300" spc="-25" dirty="0">
                <a:solidFill>
                  <a:srgbClr val="59595C"/>
                </a:solidFill>
                <a:latin typeface="Helvetica"/>
                <a:cs typeface="Helvetica"/>
              </a:rPr>
              <a:t>54</a:t>
            </a:r>
            <a:endParaRPr sz="1300">
              <a:latin typeface="Helvetica"/>
              <a:cs typeface="Helvetica"/>
            </a:endParaRPr>
          </a:p>
        </p:txBody>
      </p:sp>
      <p:sp>
        <p:nvSpPr>
          <p:cNvPr id="10" name="object 10"/>
          <p:cNvSpPr txBox="1"/>
          <p:nvPr/>
        </p:nvSpPr>
        <p:spPr>
          <a:xfrm>
            <a:off x="17380244" y="5153848"/>
            <a:ext cx="654685" cy="226695"/>
          </a:xfrm>
          <a:prstGeom prst="rect">
            <a:avLst/>
          </a:prstGeom>
        </p:spPr>
        <p:txBody>
          <a:bodyPr vert="horz" wrap="square" lIns="0" tIns="15240" rIns="0" bIns="0" rtlCol="0">
            <a:spAutoFit/>
          </a:bodyPr>
          <a:lstStyle/>
          <a:p>
            <a:pPr marL="12700">
              <a:lnSpc>
                <a:spcPct val="100000"/>
              </a:lnSpc>
              <a:spcBef>
                <a:spcPts val="120"/>
              </a:spcBef>
            </a:pPr>
            <a:r>
              <a:rPr sz="1300" dirty="0">
                <a:solidFill>
                  <a:srgbClr val="59595C"/>
                </a:solidFill>
                <a:latin typeface="Helvetica"/>
                <a:cs typeface="Helvetica"/>
              </a:rPr>
              <a:t>Age</a:t>
            </a:r>
            <a:r>
              <a:rPr sz="1300" spc="15" dirty="0">
                <a:solidFill>
                  <a:srgbClr val="59595C"/>
                </a:solidFill>
                <a:latin typeface="Helvetica"/>
                <a:cs typeface="Helvetica"/>
              </a:rPr>
              <a:t> </a:t>
            </a:r>
            <a:r>
              <a:rPr sz="1300" spc="-25" dirty="0">
                <a:solidFill>
                  <a:srgbClr val="59595C"/>
                </a:solidFill>
                <a:latin typeface="Helvetica"/>
                <a:cs typeface="Helvetica"/>
              </a:rPr>
              <a:t>55+</a:t>
            </a:r>
            <a:endParaRPr sz="1300">
              <a:latin typeface="Helvetica"/>
              <a:cs typeface="Helvetica"/>
            </a:endParaRPr>
          </a:p>
        </p:txBody>
      </p:sp>
      <p:sp>
        <p:nvSpPr>
          <p:cNvPr id="11" name="object 11"/>
          <p:cNvSpPr txBox="1"/>
          <p:nvPr/>
        </p:nvSpPr>
        <p:spPr>
          <a:xfrm>
            <a:off x="17380244" y="5479702"/>
            <a:ext cx="723900" cy="226695"/>
          </a:xfrm>
          <a:prstGeom prst="rect">
            <a:avLst/>
          </a:prstGeom>
        </p:spPr>
        <p:txBody>
          <a:bodyPr vert="horz" wrap="square" lIns="0" tIns="15240" rIns="0" bIns="0" rtlCol="0">
            <a:spAutoFit/>
          </a:bodyPr>
          <a:lstStyle/>
          <a:p>
            <a:pPr marL="12700">
              <a:lnSpc>
                <a:spcPct val="100000"/>
              </a:lnSpc>
              <a:spcBef>
                <a:spcPts val="120"/>
              </a:spcBef>
            </a:pPr>
            <a:r>
              <a:rPr sz="1300" spc="-10" dirty="0">
                <a:solidFill>
                  <a:srgbClr val="59595C"/>
                </a:solidFill>
                <a:latin typeface="Helvetica"/>
                <a:cs typeface="Helvetica"/>
              </a:rPr>
              <a:t>Unknown</a:t>
            </a:r>
            <a:endParaRPr sz="1300">
              <a:latin typeface="Helvetica"/>
              <a:cs typeface="Helvetica"/>
            </a:endParaRPr>
          </a:p>
        </p:txBody>
      </p:sp>
      <p:grpSp>
        <p:nvGrpSpPr>
          <p:cNvPr id="12" name="object 12"/>
          <p:cNvGrpSpPr/>
          <p:nvPr/>
        </p:nvGrpSpPr>
        <p:grpSpPr>
          <a:xfrm>
            <a:off x="1641871" y="8149180"/>
            <a:ext cx="9510395" cy="1823720"/>
            <a:chOff x="1641871" y="8149180"/>
            <a:chExt cx="9510395" cy="1823720"/>
          </a:xfrm>
        </p:grpSpPr>
        <p:sp>
          <p:nvSpPr>
            <p:cNvPr id="13" name="object 13"/>
            <p:cNvSpPr/>
            <p:nvPr/>
          </p:nvSpPr>
          <p:spPr>
            <a:xfrm>
              <a:off x="1652348" y="9252975"/>
              <a:ext cx="9489440" cy="0"/>
            </a:xfrm>
            <a:custGeom>
              <a:avLst/>
              <a:gdLst/>
              <a:ahLst/>
              <a:cxnLst/>
              <a:rect l="l" t="t" r="r" b="b"/>
              <a:pathLst>
                <a:path w="9489440">
                  <a:moveTo>
                    <a:pt x="0" y="0"/>
                  </a:moveTo>
                  <a:lnTo>
                    <a:pt x="9488862" y="0"/>
                  </a:lnTo>
                </a:path>
              </a:pathLst>
            </a:custGeom>
            <a:ln w="5235">
              <a:solidFill>
                <a:srgbClr val="A7A8AB"/>
              </a:solidFill>
            </a:ln>
          </p:spPr>
          <p:txBody>
            <a:bodyPr wrap="square" lIns="0" tIns="0" rIns="0" bIns="0" rtlCol="0"/>
            <a:lstStyle/>
            <a:p>
              <a:endParaRPr/>
            </a:p>
          </p:txBody>
        </p:sp>
        <p:sp>
          <p:nvSpPr>
            <p:cNvPr id="14" name="object 14"/>
            <p:cNvSpPr/>
            <p:nvPr/>
          </p:nvSpPr>
          <p:spPr>
            <a:xfrm>
              <a:off x="1652348" y="8543560"/>
              <a:ext cx="7745095" cy="0"/>
            </a:xfrm>
            <a:custGeom>
              <a:avLst/>
              <a:gdLst/>
              <a:ahLst/>
              <a:cxnLst/>
              <a:rect l="l" t="t" r="r" b="b"/>
              <a:pathLst>
                <a:path w="7745095">
                  <a:moveTo>
                    <a:pt x="0" y="0"/>
                  </a:moveTo>
                  <a:lnTo>
                    <a:pt x="7744957" y="0"/>
                  </a:lnTo>
                </a:path>
              </a:pathLst>
            </a:custGeom>
            <a:ln w="5235">
              <a:solidFill>
                <a:srgbClr val="A7A8AB"/>
              </a:solidFill>
            </a:ln>
          </p:spPr>
          <p:txBody>
            <a:bodyPr wrap="square" lIns="0" tIns="0" rIns="0" bIns="0" rtlCol="0"/>
            <a:lstStyle/>
            <a:p>
              <a:endParaRPr/>
            </a:p>
          </p:txBody>
        </p:sp>
        <p:sp>
          <p:nvSpPr>
            <p:cNvPr id="15" name="object 15"/>
            <p:cNvSpPr/>
            <p:nvPr/>
          </p:nvSpPr>
          <p:spPr>
            <a:xfrm>
              <a:off x="1652348" y="9962389"/>
              <a:ext cx="9489440" cy="0"/>
            </a:xfrm>
            <a:custGeom>
              <a:avLst/>
              <a:gdLst/>
              <a:ahLst/>
              <a:cxnLst/>
              <a:rect l="l" t="t" r="r" b="b"/>
              <a:pathLst>
                <a:path w="9489440">
                  <a:moveTo>
                    <a:pt x="0" y="0"/>
                  </a:moveTo>
                  <a:lnTo>
                    <a:pt x="9488862" y="0"/>
                  </a:lnTo>
                </a:path>
              </a:pathLst>
            </a:custGeom>
            <a:ln w="20941">
              <a:solidFill>
                <a:srgbClr val="59595C"/>
              </a:solidFill>
            </a:ln>
          </p:spPr>
          <p:txBody>
            <a:bodyPr wrap="square" lIns="0" tIns="0" rIns="0" bIns="0" rtlCol="0"/>
            <a:lstStyle/>
            <a:p>
              <a:endParaRPr/>
            </a:p>
          </p:txBody>
        </p:sp>
        <p:pic>
          <p:nvPicPr>
            <p:cNvPr id="16" name="object 16"/>
            <p:cNvPicPr/>
            <p:nvPr/>
          </p:nvPicPr>
          <p:blipFill>
            <a:blip r:embed="rId7" cstate="print"/>
            <a:stretch>
              <a:fillRect/>
            </a:stretch>
          </p:blipFill>
          <p:spPr>
            <a:xfrm>
              <a:off x="9685590" y="8478660"/>
              <a:ext cx="248432" cy="248432"/>
            </a:xfrm>
            <a:prstGeom prst="rect">
              <a:avLst/>
            </a:prstGeom>
          </p:spPr>
        </p:pic>
        <p:pic>
          <p:nvPicPr>
            <p:cNvPr id="17" name="object 17"/>
            <p:cNvPicPr/>
            <p:nvPr/>
          </p:nvPicPr>
          <p:blipFill>
            <a:blip r:embed="rId8" cstate="print"/>
            <a:stretch>
              <a:fillRect/>
            </a:stretch>
          </p:blipFill>
          <p:spPr>
            <a:xfrm>
              <a:off x="9685590" y="8149180"/>
              <a:ext cx="248432" cy="248432"/>
            </a:xfrm>
            <a:prstGeom prst="rect">
              <a:avLst/>
            </a:prstGeom>
          </p:spPr>
        </p:pic>
      </p:grpSp>
      <p:sp>
        <p:nvSpPr>
          <p:cNvPr id="18" name="object 18"/>
          <p:cNvSpPr txBox="1"/>
          <p:nvPr/>
        </p:nvSpPr>
        <p:spPr>
          <a:xfrm>
            <a:off x="1397510" y="9245737"/>
            <a:ext cx="179705" cy="754380"/>
          </a:xfrm>
          <a:prstGeom prst="rect">
            <a:avLst/>
          </a:prstGeom>
        </p:spPr>
        <p:txBody>
          <a:bodyPr vert="horz" wrap="square" lIns="0" tIns="15240" rIns="0" bIns="0" rtlCol="0">
            <a:spAutoFit/>
          </a:bodyPr>
          <a:lstStyle/>
          <a:p>
            <a:pPr marL="12700">
              <a:lnSpc>
                <a:spcPct val="100000"/>
              </a:lnSpc>
              <a:spcBef>
                <a:spcPts val="120"/>
              </a:spcBef>
            </a:pPr>
            <a:r>
              <a:rPr sz="1050" spc="-50" dirty="0">
                <a:solidFill>
                  <a:srgbClr val="59595C"/>
                </a:solidFill>
                <a:latin typeface="Helvetica"/>
                <a:cs typeface="Helvetica"/>
              </a:rPr>
              <a:t>5</a:t>
            </a:r>
            <a:endParaRPr sz="1050">
              <a:latin typeface="Helvetica"/>
              <a:cs typeface="Helvetica"/>
            </a:endParaRPr>
          </a:p>
          <a:p>
            <a:pPr>
              <a:lnSpc>
                <a:spcPct val="100000"/>
              </a:lnSpc>
            </a:pPr>
            <a:endParaRPr sz="1050">
              <a:latin typeface="Helvetica"/>
              <a:cs typeface="Helvetica"/>
            </a:endParaRPr>
          </a:p>
          <a:p>
            <a:pPr>
              <a:lnSpc>
                <a:spcPct val="100000"/>
              </a:lnSpc>
              <a:spcBef>
                <a:spcPts val="670"/>
              </a:spcBef>
            </a:pPr>
            <a:endParaRPr sz="1050">
              <a:latin typeface="Helvetica"/>
              <a:cs typeface="Helvetica"/>
            </a:endParaRPr>
          </a:p>
          <a:p>
            <a:pPr marL="90805">
              <a:lnSpc>
                <a:spcPct val="100000"/>
              </a:lnSpc>
            </a:pPr>
            <a:r>
              <a:rPr sz="1050" spc="-50" dirty="0">
                <a:solidFill>
                  <a:srgbClr val="59595C"/>
                </a:solidFill>
                <a:latin typeface="Helvetica"/>
                <a:cs typeface="Helvetica"/>
              </a:rPr>
              <a:t>0</a:t>
            </a:r>
            <a:endParaRPr sz="1050">
              <a:latin typeface="Helvetica"/>
              <a:cs typeface="Helvetica"/>
            </a:endParaRPr>
          </a:p>
        </p:txBody>
      </p:sp>
      <p:sp>
        <p:nvSpPr>
          <p:cNvPr id="19" name="object 19"/>
          <p:cNvSpPr txBox="1"/>
          <p:nvPr/>
        </p:nvSpPr>
        <p:spPr>
          <a:xfrm>
            <a:off x="1321826" y="8641085"/>
            <a:ext cx="177165" cy="189230"/>
          </a:xfrm>
          <a:prstGeom prst="rect">
            <a:avLst/>
          </a:prstGeom>
        </p:spPr>
        <p:txBody>
          <a:bodyPr vert="horz" wrap="square" lIns="0" tIns="15240" rIns="0" bIns="0" rtlCol="0">
            <a:spAutoFit/>
          </a:bodyPr>
          <a:lstStyle/>
          <a:p>
            <a:pPr marL="12700">
              <a:lnSpc>
                <a:spcPct val="100000"/>
              </a:lnSpc>
              <a:spcBef>
                <a:spcPts val="120"/>
              </a:spcBef>
            </a:pPr>
            <a:r>
              <a:rPr sz="1050" spc="-25" dirty="0">
                <a:solidFill>
                  <a:srgbClr val="59595C"/>
                </a:solidFill>
                <a:latin typeface="Helvetica"/>
                <a:cs typeface="Helvetica"/>
              </a:rPr>
              <a:t>10</a:t>
            </a:r>
            <a:endParaRPr sz="1050">
              <a:latin typeface="Helvetica"/>
              <a:cs typeface="Helvetica"/>
            </a:endParaRPr>
          </a:p>
        </p:txBody>
      </p:sp>
      <p:sp>
        <p:nvSpPr>
          <p:cNvPr id="20" name="object 20"/>
          <p:cNvSpPr txBox="1"/>
          <p:nvPr/>
        </p:nvSpPr>
        <p:spPr>
          <a:xfrm>
            <a:off x="9035696" y="9989913"/>
            <a:ext cx="177165" cy="189230"/>
          </a:xfrm>
          <a:prstGeom prst="rect">
            <a:avLst/>
          </a:prstGeom>
        </p:spPr>
        <p:txBody>
          <a:bodyPr vert="horz" wrap="square" lIns="0" tIns="15240" rIns="0" bIns="0" rtlCol="0">
            <a:spAutoFit/>
          </a:bodyPr>
          <a:lstStyle/>
          <a:p>
            <a:pPr marL="12700">
              <a:lnSpc>
                <a:spcPct val="100000"/>
              </a:lnSpc>
              <a:spcBef>
                <a:spcPts val="120"/>
              </a:spcBef>
            </a:pPr>
            <a:r>
              <a:rPr sz="1050" spc="-25" dirty="0">
                <a:solidFill>
                  <a:srgbClr val="59595C"/>
                </a:solidFill>
                <a:latin typeface="Helvetica"/>
                <a:cs typeface="Helvetica"/>
              </a:rPr>
              <a:t>75</a:t>
            </a:r>
            <a:endParaRPr sz="1050">
              <a:latin typeface="Helvetica"/>
              <a:cs typeface="Helvetica"/>
            </a:endParaRPr>
          </a:p>
        </p:txBody>
      </p:sp>
      <p:sp>
        <p:nvSpPr>
          <p:cNvPr id="21" name="object 21"/>
          <p:cNvSpPr txBox="1"/>
          <p:nvPr/>
        </p:nvSpPr>
        <p:spPr>
          <a:xfrm>
            <a:off x="8264704" y="9989913"/>
            <a:ext cx="177165" cy="189230"/>
          </a:xfrm>
          <a:prstGeom prst="rect">
            <a:avLst/>
          </a:prstGeom>
        </p:spPr>
        <p:txBody>
          <a:bodyPr vert="horz" wrap="square" lIns="0" tIns="15240" rIns="0" bIns="0" rtlCol="0">
            <a:spAutoFit/>
          </a:bodyPr>
          <a:lstStyle/>
          <a:p>
            <a:pPr marL="12700">
              <a:lnSpc>
                <a:spcPct val="100000"/>
              </a:lnSpc>
              <a:spcBef>
                <a:spcPts val="120"/>
              </a:spcBef>
            </a:pPr>
            <a:r>
              <a:rPr sz="1050" spc="-25" dirty="0">
                <a:solidFill>
                  <a:srgbClr val="59595C"/>
                </a:solidFill>
                <a:latin typeface="Helvetica"/>
                <a:cs typeface="Helvetica"/>
              </a:rPr>
              <a:t>70</a:t>
            </a:r>
            <a:endParaRPr sz="1050">
              <a:latin typeface="Helvetica"/>
              <a:cs typeface="Helvetica"/>
            </a:endParaRPr>
          </a:p>
        </p:txBody>
      </p:sp>
      <p:sp>
        <p:nvSpPr>
          <p:cNvPr id="22" name="object 22"/>
          <p:cNvSpPr txBox="1"/>
          <p:nvPr/>
        </p:nvSpPr>
        <p:spPr>
          <a:xfrm>
            <a:off x="7493712" y="9989913"/>
            <a:ext cx="177165" cy="189230"/>
          </a:xfrm>
          <a:prstGeom prst="rect">
            <a:avLst/>
          </a:prstGeom>
        </p:spPr>
        <p:txBody>
          <a:bodyPr vert="horz" wrap="square" lIns="0" tIns="15240" rIns="0" bIns="0" rtlCol="0">
            <a:spAutoFit/>
          </a:bodyPr>
          <a:lstStyle/>
          <a:p>
            <a:pPr marL="12700">
              <a:lnSpc>
                <a:spcPct val="100000"/>
              </a:lnSpc>
              <a:spcBef>
                <a:spcPts val="120"/>
              </a:spcBef>
            </a:pPr>
            <a:r>
              <a:rPr sz="1050" spc="-25" dirty="0">
                <a:solidFill>
                  <a:srgbClr val="59595C"/>
                </a:solidFill>
                <a:latin typeface="Helvetica"/>
                <a:cs typeface="Helvetica"/>
              </a:rPr>
              <a:t>65</a:t>
            </a:r>
            <a:endParaRPr sz="1050">
              <a:latin typeface="Helvetica"/>
              <a:cs typeface="Helvetica"/>
            </a:endParaRPr>
          </a:p>
        </p:txBody>
      </p:sp>
      <p:sp>
        <p:nvSpPr>
          <p:cNvPr id="23" name="object 23"/>
          <p:cNvSpPr txBox="1"/>
          <p:nvPr/>
        </p:nvSpPr>
        <p:spPr>
          <a:xfrm>
            <a:off x="6722719" y="9989913"/>
            <a:ext cx="177165" cy="189230"/>
          </a:xfrm>
          <a:prstGeom prst="rect">
            <a:avLst/>
          </a:prstGeom>
        </p:spPr>
        <p:txBody>
          <a:bodyPr vert="horz" wrap="square" lIns="0" tIns="15240" rIns="0" bIns="0" rtlCol="0">
            <a:spAutoFit/>
          </a:bodyPr>
          <a:lstStyle/>
          <a:p>
            <a:pPr marL="12700">
              <a:lnSpc>
                <a:spcPct val="100000"/>
              </a:lnSpc>
              <a:spcBef>
                <a:spcPts val="120"/>
              </a:spcBef>
            </a:pPr>
            <a:r>
              <a:rPr sz="1050" spc="-25" dirty="0">
                <a:solidFill>
                  <a:srgbClr val="59595C"/>
                </a:solidFill>
                <a:latin typeface="Helvetica"/>
                <a:cs typeface="Helvetica"/>
              </a:rPr>
              <a:t>60</a:t>
            </a:r>
            <a:endParaRPr sz="1050">
              <a:latin typeface="Helvetica"/>
              <a:cs typeface="Helvetica"/>
            </a:endParaRPr>
          </a:p>
        </p:txBody>
      </p:sp>
      <p:sp>
        <p:nvSpPr>
          <p:cNvPr id="24" name="object 24"/>
          <p:cNvSpPr txBox="1"/>
          <p:nvPr/>
        </p:nvSpPr>
        <p:spPr>
          <a:xfrm>
            <a:off x="5951727" y="9989913"/>
            <a:ext cx="177165" cy="189230"/>
          </a:xfrm>
          <a:prstGeom prst="rect">
            <a:avLst/>
          </a:prstGeom>
        </p:spPr>
        <p:txBody>
          <a:bodyPr vert="horz" wrap="square" lIns="0" tIns="15240" rIns="0" bIns="0" rtlCol="0">
            <a:spAutoFit/>
          </a:bodyPr>
          <a:lstStyle/>
          <a:p>
            <a:pPr marL="12700">
              <a:lnSpc>
                <a:spcPct val="100000"/>
              </a:lnSpc>
              <a:spcBef>
                <a:spcPts val="120"/>
              </a:spcBef>
            </a:pPr>
            <a:r>
              <a:rPr sz="1050" spc="-25" dirty="0">
                <a:solidFill>
                  <a:srgbClr val="59595C"/>
                </a:solidFill>
                <a:latin typeface="Helvetica"/>
                <a:cs typeface="Helvetica"/>
              </a:rPr>
              <a:t>55</a:t>
            </a:r>
            <a:endParaRPr sz="1050">
              <a:latin typeface="Helvetica"/>
              <a:cs typeface="Helvetica"/>
            </a:endParaRPr>
          </a:p>
        </p:txBody>
      </p:sp>
      <p:sp>
        <p:nvSpPr>
          <p:cNvPr id="25" name="object 25"/>
          <p:cNvSpPr txBox="1"/>
          <p:nvPr/>
        </p:nvSpPr>
        <p:spPr>
          <a:xfrm>
            <a:off x="4409743" y="9989913"/>
            <a:ext cx="177165" cy="189230"/>
          </a:xfrm>
          <a:prstGeom prst="rect">
            <a:avLst/>
          </a:prstGeom>
        </p:spPr>
        <p:txBody>
          <a:bodyPr vert="horz" wrap="square" lIns="0" tIns="15240" rIns="0" bIns="0" rtlCol="0">
            <a:spAutoFit/>
          </a:bodyPr>
          <a:lstStyle/>
          <a:p>
            <a:pPr marL="12700">
              <a:lnSpc>
                <a:spcPct val="100000"/>
              </a:lnSpc>
              <a:spcBef>
                <a:spcPts val="120"/>
              </a:spcBef>
            </a:pPr>
            <a:r>
              <a:rPr sz="1050" spc="-25" dirty="0">
                <a:solidFill>
                  <a:srgbClr val="59595C"/>
                </a:solidFill>
                <a:latin typeface="Helvetica"/>
                <a:cs typeface="Helvetica"/>
              </a:rPr>
              <a:t>45</a:t>
            </a:r>
            <a:endParaRPr sz="1050">
              <a:latin typeface="Helvetica"/>
              <a:cs typeface="Helvetica"/>
            </a:endParaRPr>
          </a:p>
        </p:txBody>
      </p:sp>
      <p:sp>
        <p:nvSpPr>
          <p:cNvPr id="26" name="object 26"/>
          <p:cNvSpPr txBox="1"/>
          <p:nvPr/>
        </p:nvSpPr>
        <p:spPr>
          <a:xfrm>
            <a:off x="3638751" y="9989913"/>
            <a:ext cx="177165" cy="189230"/>
          </a:xfrm>
          <a:prstGeom prst="rect">
            <a:avLst/>
          </a:prstGeom>
        </p:spPr>
        <p:txBody>
          <a:bodyPr vert="horz" wrap="square" lIns="0" tIns="15240" rIns="0" bIns="0" rtlCol="0">
            <a:spAutoFit/>
          </a:bodyPr>
          <a:lstStyle/>
          <a:p>
            <a:pPr marL="12700">
              <a:lnSpc>
                <a:spcPct val="100000"/>
              </a:lnSpc>
              <a:spcBef>
                <a:spcPts val="120"/>
              </a:spcBef>
            </a:pPr>
            <a:r>
              <a:rPr sz="1050" spc="-25" dirty="0">
                <a:solidFill>
                  <a:srgbClr val="59595C"/>
                </a:solidFill>
                <a:latin typeface="Helvetica"/>
                <a:cs typeface="Helvetica"/>
              </a:rPr>
              <a:t>40</a:t>
            </a:r>
            <a:endParaRPr sz="1050">
              <a:latin typeface="Helvetica"/>
              <a:cs typeface="Helvetica"/>
            </a:endParaRPr>
          </a:p>
        </p:txBody>
      </p:sp>
      <p:sp>
        <p:nvSpPr>
          <p:cNvPr id="27" name="object 27"/>
          <p:cNvSpPr txBox="1"/>
          <p:nvPr/>
        </p:nvSpPr>
        <p:spPr>
          <a:xfrm>
            <a:off x="2867758" y="9989913"/>
            <a:ext cx="177165" cy="189230"/>
          </a:xfrm>
          <a:prstGeom prst="rect">
            <a:avLst/>
          </a:prstGeom>
        </p:spPr>
        <p:txBody>
          <a:bodyPr vert="horz" wrap="square" lIns="0" tIns="15240" rIns="0" bIns="0" rtlCol="0">
            <a:spAutoFit/>
          </a:bodyPr>
          <a:lstStyle/>
          <a:p>
            <a:pPr marL="12700">
              <a:lnSpc>
                <a:spcPct val="100000"/>
              </a:lnSpc>
              <a:spcBef>
                <a:spcPts val="120"/>
              </a:spcBef>
            </a:pPr>
            <a:r>
              <a:rPr sz="1050" spc="-25" dirty="0">
                <a:solidFill>
                  <a:srgbClr val="59595C"/>
                </a:solidFill>
                <a:latin typeface="Helvetica"/>
                <a:cs typeface="Helvetica"/>
              </a:rPr>
              <a:t>35</a:t>
            </a:r>
            <a:endParaRPr sz="1050">
              <a:latin typeface="Helvetica"/>
              <a:cs typeface="Helvetica"/>
            </a:endParaRPr>
          </a:p>
        </p:txBody>
      </p:sp>
      <p:sp>
        <p:nvSpPr>
          <p:cNvPr id="28" name="object 28"/>
          <p:cNvSpPr txBox="1"/>
          <p:nvPr/>
        </p:nvSpPr>
        <p:spPr>
          <a:xfrm>
            <a:off x="2096766" y="9989913"/>
            <a:ext cx="177165" cy="189230"/>
          </a:xfrm>
          <a:prstGeom prst="rect">
            <a:avLst/>
          </a:prstGeom>
        </p:spPr>
        <p:txBody>
          <a:bodyPr vert="horz" wrap="square" lIns="0" tIns="15240" rIns="0" bIns="0" rtlCol="0">
            <a:spAutoFit/>
          </a:bodyPr>
          <a:lstStyle/>
          <a:p>
            <a:pPr marL="12700">
              <a:lnSpc>
                <a:spcPct val="100000"/>
              </a:lnSpc>
              <a:spcBef>
                <a:spcPts val="120"/>
              </a:spcBef>
            </a:pPr>
            <a:r>
              <a:rPr sz="1050" spc="-25" dirty="0">
                <a:solidFill>
                  <a:srgbClr val="59595C"/>
                </a:solidFill>
                <a:latin typeface="Helvetica"/>
                <a:cs typeface="Helvetica"/>
              </a:rPr>
              <a:t>30</a:t>
            </a:r>
            <a:endParaRPr sz="1050">
              <a:latin typeface="Helvetica"/>
              <a:cs typeface="Helvetica"/>
            </a:endParaRPr>
          </a:p>
        </p:txBody>
      </p:sp>
      <p:sp>
        <p:nvSpPr>
          <p:cNvPr id="29" name="object 29"/>
          <p:cNvSpPr txBox="1"/>
          <p:nvPr/>
        </p:nvSpPr>
        <p:spPr>
          <a:xfrm>
            <a:off x="1094775" y="8713513"/>
            <a:ext cx="161925" cy="518159"/>
          </a:xfrm>
          <a:prstGeom prst="rect">
            <a:avLst/>
          </a:prstGeom>
        </p:spPr>
        <p:txBody>
          <a:bodyPr vert="vert270" wrap="square" lIns="0" tIns="0" rIns="0" bIns="0" rtlCol="0">
            <a:spAutoFit/>
          </a:bodyPr>
          <a:lstStyle/>
          <a:p>
            <a:pPr marL="12700">
              <a:lnSpc>
                <a:spcPts val="1135"/>
              </a:lnSpc>
            </a:pPr>
            <a:r>
              <a:rPr sz="1050" spc="-10" dirty="0">
                <a:solidFill>
                  <a:srgbClr val="59595C"/>
                </a:solidFill>
                <a:latin typeface="Helvetica"/>
                <a:cs typeface="Helvetica"/>
              </a:rPr>
              <a:t>FTE/HC</a:t>
            </a:r>
            <a:endParaRPr sz="1050">
              <a:latin typeface="Helvetica"/>
              <a:cs typeface="Helvetica"/>
            </a:endParaRPr>
          </a:p>
        </p:txBody>
      </p:sp>
      <p:sp>
        <p:nvSpPr>
          <p:cNvPr id="30" name="object 30"/>
          <p:cNvSpPr txBox="1"/>
          <p:nvPr/>
        </p:nvSpPr>
        <p:spPr>
          <a:xfrm>
            <a:off x="5917639" y="10258040"/>
            <a:ext cx="789940" cy="189230"/>
          </a:xfrm>
          <a:prstGeom prst="rect">
            <a:avLst/>
          </a:prstGeom>
        </p:spPr>
        <p:txBody>
          <a:bodyPr vert="horz" wrap="square" lIns="0" tIns="15240" rIns="0" bIns="0" rtlCol="0">
            <a:spAutoFit/>
          </a:bodyPr>
          <a:lstStyle/>
          <a:p>
            <a:pPr marL="12700">
              <a:lnSpc>
                <a:spcPct val="100000"/>
              </a:lnSpc>
              <a:spcBef>
                <a:spcPts val="120"/>
              </a:spcBef>
            </a:pPr>
            <a:r>
              <a:rPr sz="1050" dirty="0">
                <a:solidFill>
                  <a:srgbClr val="59595C"/>
                </a:solidFill>
                <a:latin typeface="Helvetica"/>
                <a:cs typeface="Helvetica"/>
              </a:rPr>
              <a:t>Age</a:t>
            </a:r>
            <a:r>
              <a:rPr sz="1050" spc="10" dirty="0">
                <a:solidFill>
                  <a:srgbClr val="59595C"/>
                </a:solidFill>
                <a:latin typeface="Helvetica"/>
                <a:cs typeface="Helvetica"/>
              </a:rPr>
              <a:t> </a:t>
            </a:r>
            <a:r>
              <a:rPr sz="1050" dirty="0">
                <a:solidFill>
                  <a:srgbClr val="59595C"/>
                </a:solidFill>
                <a:latin typeface="Helvetica"/>
                <a:cs typeface="Helvetica"/>
              </a:rPr>
              <a:t>in</a:t>
            </a:r>
            <a:r>
              <a:rPr sz="1050" spc="-10" dirty="0">
                <a:solidFill>
                  <a:srgbClr val="59595C"/>
                </a:solidFill>
                <a:latin typeface="Helvetica"/>
                <a:cs typeface="Helvetica"/>
              </a:rPr>
              <a:t> Years</a:t>
            </a:r>
            <a:endParaRPr sz="1050">
              <a:latin typeface="Helvetica"/>
              <a:cs typeface="Helvetica"/>
            </a:endParaRPr>
          </a:p>
        </p:txBody>
      </p:sp>
      <p:sp>
        <p:nvSpPr>
          <p:cNvPr id="31" name="object 31"/>
          <p:cNvSpPr txBox="1"/>
          <p:nvPr/>
        </p:nvSpPr>
        <p:spPr>
          <a:xfrm>
            <a:off x="5180619" y="9989805"/>
            <a:ext cx="177165" cy="189230"/>
          </a:xfrm>
          <a:prstGeom prst="rect">
            <a:avLst/>
          </a:prstGeom>
        </p:spPr>
        <p:txBody>
          <a:bodyPr vert="horz" wrap="square" lIns="0" tIns="15240" rIns="0" bIns="0" rtlCol="0">
            <a:spAutoFit/>
          </a:bodyPr>
          <a:lstStyle/>
          <a:p>
            <a:pPr marL="12700">
              <a:lnSpc>
                <a:spcPct val="100000"/>
              </a:lnSpc>
              <a:spcBef>
                <a:spcPts val="120"/>
              </a:spcBef>
            </a:pPr>
            <a:r>
              <a:rPr sz="1050" spc="-25" dirty="0">
                <a:solidFill>
                  <a:srgbClr val="59595C"/>
                </a:solidFill>
                <a:latin typeface="Helvetica"/>
                <a:cs typeface="Helvetica"/>
              </a:rPr>
              <a:t>50</a:t>
            </a:r>
            <a:endParaRPr sz="1050">
              <a:latin typeface="Helvetica"/>
              <a:cs typeface="Helvetica"/>
            </a:endParaRPr>
          </a:p>
        </p:txBody>
      </p:sp>
      <p:sp>
        <p:nvSpPr>
          <p:cNvPr id="32" name="object 32"/>
          <p:cNvSpPr txBox="1"/>
          <p:nvPr/>
        </p:nvSpPr>
        <p:spPr>
          <a:xfrm>
            <a:off x="9806709" y="9989805"/>
            <a:ext cx="177165" cy="189230"/>
          </a:xfrm>
          <a:prstGeom prst="rect">
            <a:avLst/>
          </a:prstGeom>
        </p:spPr>
        <p:txBody>
          <a:bodyPr vert="horz" wrap="square" lIns="0" tIns="15240" rIns="0" bIns="0" rtlCol="0">
            <a:spAutoFit/>
          </a:bodyPr>
          <a:lstStyle/>
          <a:p>
            <a:pPr marL="12700">
              <a:lnSpc>
                <a:spcPct val="100000"/>
              </a:lnSpc>
              <a:spcBef>
                <a:spcPts val="120"/>
              </a:spcBef>
            </a:pPr>
            <a:r>
              <a:rPr sz="1050" spc="-25" dirty="0">
                <a:solidFill>
                  <a:srgbClr val="59595C"/>
                </a:solidFill>
                <a:latin typeface="Helvetica"/>
                <a:cs typeface="Helvetica"/>
              </a:rPr>
              <a:t>80</a:t>
            </a:r>
            <a:endParaRPr sz="1050">
              <a:latin typeface="Helvetica"/>
              <a:cs typeface="Helvetica"/>
            </a:endParaRPr>
          </a:p>
        </p:txBody>
      </p:sp>
      <p:sp>
        <p:nvSpPr>
          <p:cNvPr id="33" name="object 33"/>
          <p:cNvSpPr txBox="1"/>
          <p:nvPr/>
        </p:nvSpPr>
        <p:spPr>
          <a:xfrm>
            <a:off x="10577700" y="9989805"/>
            <a:ext cx="177165" cy="189230"/>
          </a:xfrm>
          <a:prstGeom prst="rect">
            <a:avLst/>
          </a:prstGeom>
        </p:spPr>
        <p:txBody>
          <a:bodyPr vert="horz" wrap="square" lIns="0" tIns="15240" rIns="0" bIns="0" rtlCol="0">
            <a:spAutoFit/>
          </a:bodyPr>
          <a:lstStyle/>
          <a:p>
            <a:pPr marL="12700">
              <a:lnSpc>
                <a:spcPct val="100000"/>
              </a:lnSpc>
              <a:spcBef>
                <a:spcPts val="120"/>
              </a:spcBef>
            </a:pPr>
            <a:r>
              <a:rPr sz="1050" spc="-25" dirty="0">
                <a:solidFill>
                  <a:srgbClr val="59595C"/>
                </a:solidFill>
                <a:latin typeface="Helvetica"/>
                <a:cs typeface="Helvetica"/>
              </a:rPr>
              <a:t>85</a:t>
            </a:r>
            <a:endParaRPr sz="1050">
              <a:latin typeface="Helvetica"/>
              <a:cs typeface="Helvetica"/>
            </a:endParaRPr>
          </a:p>
        </p:txBody>
      </p:sp>
      <p:sp>
        <p:nvSpPr>
          <p:cNvPr id="34" name="object 34"/>
          <p:cNvSpPr txBox="1"/>
          <p:nvPr/>
        </p:nvSpPr>
        <p:spPr>
          <a:xfrm>
            <a:off x="10051401" y="8157867"/>
            <a:ext cx="584200" cy="552450"/>
          </a:xfrm>
          <a:prstGeom prst="rect">
            <a:avLst/>
          </a:prstGeom>
        </p:spPr>
        <p:txBody>
          <a:bodyPr vert="horz" wrap="square" lIns="0" tIns="15240" rIns="0" bIns="0" rtlCol="0">
            <a:spAutoFit/>
          </a:bodyPr>
          <a:lstStyle/>
          <a:p>
            <a:pPr marL="12700">
              <a:lnSpc>
                <a:spcPct val="100000"/>
              </a:lnSpc>
              <a:spcBef>
                <a:spcPts val="120"/>
              </a:spcBef>
            </a:pPr>
            <a:r>
              <a:rPr sz="1300" spc="-10" dirty="0">
                <a:solidFill>
                  <a:srgbClr val="59595C"/>
                </a:solidFill>
                <a:latin typeface="Helvetica"/>
                <a:cs typeface="Helvetica"/>
              </a:rPr>
              <a:t>Female</a:t>
            </a:r>
            <a:endParaRPr sz="1300">
              <a:latin typeface="Helvetica"/>
              <a:cs typeface="Helvetica"/>
            </a:endParaRPr>
          </a:p>
          <a:p>
            <a:pPr marL="12700">
              <a:lnSpc>
                <a:spcPct val="100000"/>
              </a:lnSpc>
              <a:spcBef>
                <a:spcPts val="1005"/>
              </a:spcBef>
            </a:pPr>
            <a:r>
              <a:rPr sz="1300" spc="-20" dirty="0">
                <a:solidFill>
                  <a:srgbClr val="59595C"/>
                </a:solidFill>
                <a:latin typeface="Helvetica"/>
                <a:cs typeface="Helvetica"/>
              </a:rPr>
              <a:t>Male</a:t>
            </a:r>
            <a:endParaRPr sz="1300">
              <a:latin typeface="Helvetica"/>
              <a:cs typeface="Helvetica"/>
            </a:endParaRPr>
          </a:p>
        </p:txBody>
      </p:sp>
      <p:sp>
        <p:nvSpPr>
          <p:cNvPr id="35" name="object 35"/>
          <p:cNvSpPr txBox="1"/>
          <p:nvPr/>
        </p:nvSpPr>
        <p:spPr>
          <a:xfrm>
            <a:off x="1086237" y="7662678"/>
            <a:ext cx="4288155" cy="572135"/>
          </a:xfrm>
          <a:prstGeom prst="rect">
            <a:avLst/>
          </a:prstGeom>
        </p:spPr>
        <p:txBody>
          <a:bodyPr vert="horz" wrap="square" lIns="0" tIns="17780" rIns="0" bIns="0" rtlCol="0">
            <a:spAutoFit/>
          </a:bodyPr>
          <a:lstStyle/>
          <a:p>
            <a:pPr marL="12700">
              <a:lnSpc>
                <a:spcPct val="100000"/>
              </a:lnSpc>
              <a:spcBef>
                <a:spcPts val="140"/>
              </a:spcBef>
            </a:pPr>
            <a:r>
              <a:rPr sz="1600" b="1" dirty="0">
                <a:solidFill>
                  <a:srgbClr val="2B72B8"/>
                </a:solidFill>
                <a:latin typeface="Helvetica"/>
                <a:cs typeface="Helvetica"/>
              </a:rPr>
              <a:t>FTE</a:t>
            </a:r>
            <a:r>
              <a:rPr sz="1600" b="1" spc="60" dirty="0">
                <a:solidFill>
                  <a:srgbClr val="2B72B8"/>
                </a:solidFill>
                <a:latin typeface="Helvetica"/>
                <a:cs typeface="Helvetica"/>
              </a:rPr>
              <a:t> </a:t>
            </a:r>
            <a:r>
              <a:rPr sz="1600" b="1" dirty="0">
                <a:solidFill>
                  <a:srgbClr val="2B72B8"/>
                </a:solidFill>
                <a:latin typeface="Helvetica"/>
                <a:cs typeface="Helvetica"/>
              </a:rPr>
              <a:t>-</a:t>
            </a:r>
            <a:r>
              <a:rPr sz="1600" b="1" spc="65" dirty="0">
                <a:solidFill>
                  <a:srgbClr val="2B72B8"/>
                </a:solidFill>
                <a:latin typeface="Helvetica"/>
                <a:cs typeface="Helvetica"/>
              </a:rPr>
              <a:t> </a:t>
            </a:r>
            <a:r>
              <a:rPr sz="1600" b="1" dirty="0">
                <a:solidFill>
                  <a:srgbClr val="2B72B8"/>
                </a:solidFill>
                <a:latin typeface="Helvetica"/>
                <a:cs typeface="Helvetica"/>
              </a:rPr>
              <a:t>by</a:t>
            </a:r>
            <a:r>
              <a:rPr sz="1600" b="1" spc="-5" dirty="0">
                <a:solidFill>
                  <a:srgbClr val="2B72B8"/>
                </a:solidFill>
                <a:latin typeface="Helvetica"/>
                <a:cs typeface="Helvetica"/>
              </a:rPr>
              <a:t> </a:t>
            </a:r>
            <a:r>
              <a:rPr sz="1600" b="1" dirty="0">
                <a:solidFill>
                  <a:srgbClr val="2B72B8"/>
                </a:solidFill>
                <a:latin typeface="Helvetica"/>
                <a:cs typeface="Helvetica"/>
              </a:rPr>
              <a:t>Age</a:t>
            </a:r>
            <a:r>
              <a:rPr sz="1600" b="1" spc="65" dirty="0">
                <a:solidFill>
                  <a:srgbClr val="2B72B8"/>
                </a:solidFill>
                <a:latin typeface="Helvetica"/>
                <a:cs typeface="Helvetica"/>
              </a:rPr>
              <a:t> </a:t>
            </a:r>
            <a:r>
              <a:rPr sz="1600" b="1" dirty="0">
                <a:solidFill>
                  <a:srgbClr val="2B72B8"/>
                </a:solidFill>
                <a:latin typeface="Helvetica"/>
                <a:cs typeface="Helvetica"/>
              </a:rPr>
              <a:t>and</a:t>
            </a:r>
            <a:r>
              <a:rPr sz="1600" b="1" spc="65" dirty="0">
                <a:solidFill>
                  <a:srgbClr val="2B72B8"/>
                </a:solidFill>
                <a:latin typeface="Helvetica"/>
                <a:cs typeface="Helvetica"/>
              </a:rPr>
              <a:t> </a:t>
            </a:r>
            <a:r>
              <a:rPr sz="1600" b="1" dirty="0">
                <a:solidFill>
                  <a:srgbClr val="2B72B8"/>
                </a:solidFill>
                <a:latin typeface="Helvetica"/>
                <a:cs typeface="Helvetica"/>
              </a:rPr>
              <a:t>Gender</a:t>
            </a:r>
            <a:r>
              <a:rPr sz="1600" b="1" spc="65" dirty="0">
                <a:solidFill>
                  <a:srgbClr val="2B72B8"/>
                </a:solidFill>
                <a:latin typeface="Helvetica"/>
                <a:cs typeface="Helvetica"/>
              </a:rPr>
              <a:t> </a:t>
            </a:r>
            <a:r>
              <a:rPr sz="1600" b="1" dirty="0">
                <a:solidFill>
                  <a:srgbClr val="2B72B8"/>
                </a:solidFill>
                <a:latin typeface="Helvetica"/>
                <a:cs typeface="Helvetica"/>
              </a:rPr>
              <a:t>-</a:t>
            </a:r>
            <a:r>
              <a:rPr sz="1600" b="1" spc="60" dirty="0">
                <a:solidFill>
                  <a:srgbClr val="2B72B8"/>
                </a:solidFill>
                <a:latin typeface="Helvetica"/>
                <a:cs typeface="Helvetica"/>
              </a:rPr>
              <a:t> </a:t>
            </a:r>
            <a:r>
              <a:rPr sz="1600" b="1" dirty="0">
                <a:solidFill>
                  <a:srgbClr val="2B72B8"/>
                </a:solidFill>
                <a:latin typeface="Helvetica"/>
                <a:cs typeface="Helvetica"/>
              </a:rPr>
              <a:t>September</a:t>
            </a:r>
            <a:r>
              <a:rPr sz="1600" b="1" spc="65" dirty="0">
                <a:solidFill>
                  <a:srgbClr val="2B72B8"/>
                </a:solidFill>
                <a:latin typeface="Helvetica"/>
                <a:cs typeface="Helvetica"/>
              </a:rPr>
              <a:t> </a:t>
            </a:r>
            <a:r>
              <a:rPr sz="1600" b="1" spc="-20" dirty="0">
                <a:solidFill>
                  <a:srgbClr val="2B72B8"/>
                </a:solidFill>
                <a:latin typeface="Helvetica"/>
                <a:cs typeface="Helvetica"/>
              </a:rPr>
              <a:t>2024</a:t>
            </a:r>
            <a:endParaRPr sz="1600">
              <a:latin typeface="Helvetica"/>
              <a:cs typeface="Helvetica"/>
            </a:endParaRPr>
          </a:p>
          <a:p>
            <a:pPr marL="248285">
              <a:lnSpc>
                <a:spcPct val="100000"/>
              </a:lnSpc>
              <a:spcBef>
                <a:spcPts val="1075"/>
              </a:spcBef>
            </a:pPr>
            <a:r>
              <a:rPr sz="1050" spc="-25" dirty="0">
                <a:solidFill>
                  <a:srgbClr val="59595C"/>
                </a:solidFill>
                <a:latin typeface="Helvetica"/>
                <a:cs typeface="Helvetica"/>
              </a:rPr>
              <a:t>15</a:t>
            </a:r>
            <a:endParaRPr sz="1050">
              <a:latin typeface="Helvetica"/>
              <a:cs typeface="Helvetica"/>
            </a:endParaRPr>
          </a:p>
        </p:txBody>
      </p:sp>
      <p:grpSp>
        <p:nvGrpSpPr>
          <p:cNvPr id="36" name="object 36"/>
          <p:cNvGrpSpPr/>
          <p:nvPr/>
        </p:nvGrpSpPr>
        <p:grpSpPr>
          <a:xfrm>
            <a:off x="1979388" y="8073917"/>
            <a:ext cx="8694420" cy="1877060"/>
            <a:chOff x="1979388" y="8073917"/>
            <a:chExt cx="8694420" cy="1877060"/>
          </a:xfrm>
        </p:grpSpPr>
        <p:sp>
          <p:nvSpPr>
            <p:cNvPr id="37" name="object 37"/>
            <p:cNvSpPr/>
            <p:nvPr/>
          </p:nvSpPr>
          <p:spPr>
            <a:xfrm>
              <a:off x="1995095" y="8266288"/>
              <a:ext cx="8512810" cy="1668780"/>
            </a:xfrm>
            <a:custGeom>
              <a:avLst/>
              <a:gdLst/>
              <a:ahLst/>
              <a:cxnLst/>
              <a:rect l="l" t="t" r="r" b="b"/>
              <a:pathLst>
                <a:path w="8512810" h="1668779">
                  <a:moveTo>
                    <a:pt x="0" y="1616076"/>
                  </a:moveTo>
                  <a:lnTo>
                    <a:pt x="314053" y="1439422"/>
                  </a:lnTo>
                  <a:lnTo>
                    <a:pt x="464540" y="1439422"/>
                  </a:lnTo>
                  <a:lnTo>
                    <a:pt x="621572" y="739338"/>
                  </a:lnTo>
                  <a:lnTo>
                    <a:pt x="785138" y="857104"/>
                  </a:lnTo>
                  <a:lnTo>
                    <a:pt x="929081" y="1105735"/>
                  </a:lnTo>
                  <a:lnTo>
                    <a:pt x="1125368" y="863649"/>
                  </a:lnTo>
                  <a:lnTo>
                    <a:pt x="1243134" y="634650"/>
                  </a:lnTo>
                  <a:lnTo>
                    <a:pt x="1406711" y="647739"/>
                  </a:lnTo>
                  <a:lnTo>
                    <a:pt x="1544110" y="791682"/>
                  </a:lnTo>
                  <a:lnTo>
                    <a:pt x="1858163" y="752427"/>
                  </a:lnTo>
                  <a:lnTo>
                    <a:pt x="2015195" y="1197335"/>
                  </a:lnTo>
                  <a:lnTo>
                    <a:pt x="2172216" y="392563"/>
                  </a:lnTo>
                  <a:lnTo>
                    <a:pt x="2322704" y="1033759"/>
                  </a:lnTo>
                  <a:lnTo>
                    <a:pt x="2486280" y="0"/>
                  </a:lnTo>
                  <a:lnTo>
                    <a:pt x="2643301" y="700083"/>
                  </a:lnTo>
                  <a:lnTo>
                    <a:pt x="2793789" y="431819"/>
                  </a:lnTo>
                  <a:lnTo>
                    <a:pt x="2944276" y="850560"/>
                  </a:lnTo>
                  <a:lnTo>
                    <a:pt x="3101308" y="392563"/>
                  </a:lnTo>
                  <a:lnTo>
                    <a:pt x="3251785" y="1033759"/>
                  </a:lnTo>
                  <a:lnTo>
                    <a:pt x="3408817" y="791682"/>
                  </a:lnTo>
                  <a:lnTo>
                    <a:pt x="3559305" y="870193"/>
                  </a:lnTo>
                  <a:lnTo>
                    <a:pt x="3722870" y="654283"/>
                  </a:lnTo>
                  <a:lnTo>
                    <a:pt x="3866814" y="700083"/>
                  </a:lnTo>
                  <a:lnTo>
                    <a:pt x="4030390" y="1452510"/>
                  </a:lnTo>
                  <a:lnTo>
                    <a:pt x="4180867" y="961792"/>
                  </a:lnTo>
                  <a:lnTo>
                    <a:pt x="4337899" y="830938"/>
                  </a:lnTo>
                  <a:lnTo>
                    <a:pt x="4425002" y="1125671"/>
                  </a:lnTo>
                  <a:lnTo>
                    <a:pt x="4470393" y="1275031"/>
                  </a:lnTo>
                  <a:lnTo>
                    <a:pt x="4488796" y="1325021"/>
                  </a:lnTo>
                  <a:lnTo>
                    <a:pt x="4494931" y="1321645"/>
                  </a:lnTo>
                  <a:lnTo>
                    <a:pt x="4520183" y="1238739"/>
                  </a:lnTo>
                  <a:lnTo>
                    <a:pt x="4569356" y="1075477"/>
                  </a:lnTo>
                  <a:lnTo>
                    <a:pt x="4617303" y="915895"/>
                  </a:lnTo>
                  <a:lnTo>
                    <a:pt x="4638874" y="844026"/>
                  </a:lnTo>
                  <a:lnTo>
                    <a:pt x="4795895" y="811305"/>
                  </a:lnTo>
                  <a:lnTo>
                    <a:pt x="4952927" y="824393"/>
                  </a:lnTo>
                  <a:lnTo>
                    <a:pt x="5266980" y="1563732"/>
                  </a:lnTo>
                  <a:lnTo>
                    <a:pt x="5567956" y="1230046"/>
                  </a:lnTo>
                  <a:lnTo>
                    <a:pt x="5724977" y="1393622"/>
                  </a:lnTo>
                  <a:lnTo>
                    <a:pt x="5882009" y="1249679"/>
                  </a:lnTo>
                  <a:lnTo>
                    <a:pt x="6032496" y="1485221"/>
                  </a:lnTo>
                  <a:lnTo>
                    <a:pt x="6189518" y="1465588"/>
                  </a:lnTo>
                  <a:lnTo>
                    <a:pt x="6359638" y="1668420"/>
                  </a:lnTo>
                  <a:lnTo>
                    <a:pt x="6621348" y="1576821"/>
                  </a:lnTo>
                  <a:lnTo>
                    <a:pt x="6798002" y="1531021"/>
                  </a:lnTo>
                  <a:lnTo>
                    <a:pt x="6961578" y="1622620"/>
                  </a:lnTo>
                  <a:lnTo>
                    <a:pt x="7118600" y="1537565"/>
                  </a:lnTo>
                  <a:lnTo>
                    <a:pt x="7301798" y="1570276"/>
                  </a:lnTo>
                  <a:lnTo>
                    <a:pt x="7517718" y="1655331"/>
                  </a:lnTo>
                  <a:lnTo>
                    <a:pt x="8198169" y="1668420"/>
                  </a:lnTo>
                  <a:lnTo>
                    <a:pt x="8512232" y="1517932"/>
                  </a:lnTo>
                </a:path>
              </a:pathLst>
            </a:custGeom>
            <a:ln w="31412">
              <a:solidFill>
                <a:srgbClr val="02A7D4"/>
              </a:solidFill>
            </a:ln>
          </p:spPr>
          <p:txBody>
            <a:bodyPr wrap="square" lIns="0" tIns="0" rIns="0" bIns="0" rtlCol="0"/>
            <a:lstStyle/>
            <a:p>
              <a:endParaRPr/>
            </a:p>
          </p:txBody>
        </p:sp>
        <p:sp>
          <p:nvSpPr>
            <p:cNvPr id="38" name="object 38"/>
            <p:cNvSpPr/>
            <p:nvPr/>
          </p:nvSpPr>
          <p:spPr>
            <a:xfrm>
              <a:off x="2152123" y="8089623"/>
              <a:ext cx="8505825" cy="1845310"/>
            </a:xfrm>
            <a:custGeom>
              <a:avLst/>
              <a:gdLst/>
              <a:ahLst/>
              <a:cxnLst/>
              <a:rect l="l" t="t" r="r" b="b"/>
              <a:pathLst>
                <a:path w="8505825" h="1845309">
                  <a:moveTo>
                    <a:pt x="0" y="1792741"/>
                  </a:moveTo>
                  <a:lnTo>
                    <a:pt x="150487" y="1334744"/>
                  </a:lnTo>
                  <a:lnTo>
                    <a:pt x="307508" y="1374000"/>
                  </a:lnTo>
                  <a:lnTo>
                    <a:pt x="471085" y="1066491"/>
                  </a:lnTo>
                  <a:lnTo>
                    <a:pt x="615028" y="1203890"/>
                  </a:lnTo>
                  <a:lnTo>
                    <a:pt x="778594" y="130865"/>
                  </a:lnTo>
                  <a:lnTo>
                    <a:pt x="935625" y="340230"/>
                  </a:lnTo>
                  <a:lnTo>
                    <a:pt x="1086113" y="425285"/>
                  </a:lnTo>
                  <a:lnTo>
                    <a:pt x="1230056" y="902914"/>
                  </a:lnTo>
                  <a:lnTo>
                    <a:pt x="1306013" y="1027839"/>
                  </a:lnTo>
                  <a:lnTo>
                    <a:pt x="1347007" y="1092653"/>
                  </a:lnTo>
                  <a:lnTo>
                    <a:pt x="1367145" y="1118211"/>
                  </a:lnTo>
                  <a:lnTo>
                    <a:pt x="1380533" y="1125368"/>
                  </a:lnTo>
                  <a:lnTo>
                    <a:pt x="1415397" y="1147554"/>
                  </a:lnTo>
                  <a:lnTo>
                    <a:pt x="1472956" y="1189983"/>
                  </a:lnTo>
                  <a:lnTo>
                    <a:pt x="1526833" y="1231184"/>
                  </a:lnTo>
                  <a:lnTo>
                    <a:pt x="1550654" y="1249689"/>
                  </a:lnTo>
                  <a:lnTo>
                    <a:pt x="1701141" y="667372"/>
                  </a:lnTo>
                  <a:lnTo>
                    <a:pt x="1864707" y="902914"/>
                  </a:lnTo>
                  <a:lnTo>
                    <a:pt x="2008650" y="333686"/>
                  </a:lnTo>
                  <a:lnTo>
                    <a:pt x="2329248" y="0"/>
                  </a:lnTo>
                  <a:lnTo>
                    <a:pt x="2473191" y="45799"/>
                  </a:lnTo>
                  <a:lnTo>
                    <a:pt x="2787244" y="1112290"/>
                  </a:lnTo>
                  <a:lnTo>
                    <a:pt x="2944276" y="922547"/>
                  </a:lnTo>
                  <a:lnTo>
                    <a:pt x="3101308" y="896370"/>
                  </a:lnTo>
                  <a:lnTo>
                    <a:pt x="3258330" y="1040313"/>
                  </a:lnTo>
                  <a:lnTo>
                    <a:pt x="3408817" y="909459"/>
                  </a:lnTo>
                  <a:lnTo>
                    <a:pt x="3559305" y="1079569"/>
                  </a:lnTo>
                  <a:lnTo>
                    <a:pt x="3716326" y="1105746"/>
                  </a:lnTo>
                  <a:lnTo>
                    <a:pt x="3873358" y="1452510"/>
                  </a:lnTo>
                  <a:lnTo>
                    <a:pt x="4036924" y="1583365"/>
                  </a:lnTo>
                  <a:lnTo>
                    <a:pt x="4180867" y="1406711"/>
                  </a:lnTo>
                  <a:lnTo>
                    <a:pt x="4337899" y="1655342"/>
                  </a:lnTo>
                  <a:lnTo>
                    <a:pt x="4481842" y="1576831"/>
                  </a:lnTo>
                  <a:lnTo>
                    <a:pt x="4638874" y="1210423"/>
                  </a:lnTo>
                  <a:lnTo>
                    <a:pt x="4802440" y="1714230"/>
                  </a:lnTo>
                  <a:lnTo>
                    <a:pt x="4952927" y="1746941"/>
                  </a:lnTo>
                  <a:lnTo>
                    <a:pt x="5417468" y="1570287"/>
                  </a:lnTo>
                  <a:lnTo>
                    <a:pt x="5711899" y="1576831"/>
                  </a:lnTo>
                  <a:lnTo>
                    <a:pt x="5882009" y="1746941"/>
                  </a:lnTo>
                  <a:lnTo>
                    <a:pt x="7000833" y="1746941"/>
                  </a:lnTo>
                  <a:lnTo>
                    <a:pt x="8204713" y="1707686"/>
                  </a:lnTo>
                  <a:lnTo>
                    <a:pt x="8505688" y="1845085"/>
                  </a:lnTo>
                </a:path>
              </a:pathLst>
            </a:custGeom>
            <a:ln w="31412">
              <a:solidFill>
                <a:srgbClr val="2B72B8"/>
              </a:solidFill>
            </a:ln>
          </p:spPr>
          <p:txBody>
            <a:bodyPr wrap="square" lIns="0" tIns="0" rIns="0" bIns="0" rtlCol="0"/>
            <a:lstStyle/>
            <a:p>
              <a:endParaRPr/>
            </a:p>
          </p:txBody>
        </p:sp>
      </p:grpSp>
      <p:sp>
        <p:nvSpPr>
          <p:cNvPr id="39" name="object 39"/>
          <p:cNvSpPr txBox="1">
            <a:spLocks noGrp="1"/>
          </p:cNvSpPr>
          <p:nvPr>
            <p:ph type="title"/>
          </p:nvPr>
        </p:nvSpPr>
        <p:spPr>
          <a:xfrm>
            <a:off x="1030988" y="884470"/>
            <a:ext cx="17539970" cy="654050"/>
          </a:xfrm>
          <a:prstGeom prst="rect">
            <a:avLst/>
          </a:prstGeom>
        </p:spPr>
        <p:txBody>
          <a:bodyPr vert="horz" wrap="square" lIns="0" tIns="15240" rIns="0" bIns="0" rtlCol="0">
            <a:spAutoFit/>
          </a:bodyPr>
          <a:lstStyle/>
          <a:p>
            <a:pPr marL="12700">
              <a:lnSpc>
                <a:spcPct val="100000"/>
              </a:lnSpc>
              <a:spcBef>
                <a:spcPts val="120"/>
              </a:spcBef>
            </a:pPr>
            <a:r>
              <a:rPr sz="4100" dirty="0">
                <a:solidFill>
                  <a:srgbClr val="51B292"/>
                </a:solidFill>
              </a:rPr>
              <a:t>GP</a:t>
            </a:r>
            <a:r>
              <a:rPr sz="4100" spc="-125" dirty="0">
                <a:solidFill>
                  <a:srgbClr val="51B292"/>
                </a:solidFill>
              </a:rPr>
              <a:t> </a:t>
            </a:r>
            <a:r>
              <a:rPr sz="4100" dirty="0">
                <a:solidFill>
                  <a:srgbClr val="51B292"/>
                </a:solidFill>
              </a:rPr>
              <a:t>(excl</a:t>
            </a:r>
            <a:r>
              <a:rPr sz="4100" spc="-35" dirty="0">
                <a:solidFill>
                  <a:srgbClr val="51B292"/>
                </a:solidFill>
              </a:rPr>
              <a:t> </a:t>
            </a:r>
            <a:r>
              <a:rPr sz="4100" dirty="0">
                <a:solidFill>
                  <a:srgbClr val="51B292"/>
                </a:solidFill>
              </a:rPr>
              <a:t>GPs</a:t>
            </a:r>
            <a:r>
              <a:rPr sz="4100" spc="-40" dirty="0">
                <a:solidFill>
                  <a:srgbClr val="51B292"/>
                </a:solidFill>
              </a:rPr>
              <a:t> </a:t>
            </a:r>
            <a:r>
              <a:rPr sz="4100" dirty="0">
                <a:solidFill>
                  <a:srgbClr val="51B292"/>
                </a:solidFill>
              </a:rPr>
              <a:t>in</a:t>
            </a:r>
            <a:r>
              <a:rPr sz="4100" spc="-40" dirty="0">
                <a:solidFill>
                  <a:srgbClr val="51B292"/>
                </a:solidFill>
              </a:rPr>
              <a:t> </a:t>
            </a:r>
            <a:r>
              <a:rPr sz="4100" dirty="0">
                <a:solidFill>
                  <a:srgbClr val="51B292"/>
                </a:solidFill>
              </a:rPr>
              <a:t>Training</a:t>
            </a:r>
            <a:r>
              <a:rPr sz="4100" spc="-40" dirty="0">
                <a:solidFill>
                  <a:srgbClr val="51B292"/>
                </a:solidFill>
              </a:rPr>
              <a:t> </a:t>
            </a:r>
            <a:r>
              <a:rPr sz="4100" dirty="0">
                <a:solidFill>
                  <a:srgbClr val="51B292"/>
                </a:solidFill>
              </a:rPr>
              <a:t>Grade)</a:t>
            </a:r>
            <a:r>
              <a:rPr sz="4100" spc="-40" dirty="0">
                <a:solidFill>
                  <a:srgbClr val="51B292"/>
                </a:solidFill>
              </a:rPr>
              <a:t> </a:t>
            </a:r>
            <a:r>
              <a:rPr sz="4100" dirty="0">
                <a:solidFill>
                  <a:srgbClr val="51B292"/>
                </a:solidFill>
              </a:rPr>
              <a:t>-</a:t>
            </a:r>
            <a:r>
              <a:rPr sz="4100" spc="-35" dirty="0">
                <a:solidFill>
                  <a:srgbClr val="51B292"/>
                </a:solidFill>
              </a:rPr>
              <a:t> </a:t>
            </a:r>
            <a:r>
              <a:rPr sz="4100" dirty="0">
                <a:solidFill>
                  <a:srgbClr val="51B292"/>
                </a:solidFill>
              </a:rPr>
              <a:t>NHS</a:t>
            </a:r>
            <a:r>
              <a:rPr sz="4100" spc="-40" dirty="0">
                <a:solidFill>
                  <a:srgbClr val="51B292"/>
                </a:solidFill>
              </a:rPr>
              <a:t> </a:t>
            </a:r>
            <a:r>
              <a:rPr sz="4100" dirty="0">
                <a:solidFill>
                  <a:srgbClr val="51B292"/>
                </a:solidFill>
              </a:rPr>
              <a:t>Coventry</a:t>
            </a:r>
            <a:r>
              <a:rPr sz="4100" spc="-40" dirty="0">
                <a:solidFill>
                  <a:srgbClr val="51B292"/>
                </a:solidFill>
              </a:rPr>
              <a:t> </a:t>
            </a:r>
            <a:r>
              <a:rPr sz="4100" dirty="0">
                <a:solidFill>
                  <a:srgbClr val="51B292"/>
                </a:solidFill>
              </a:rPr>
              <a:t>and</a:t>
            </a:r>
            <a:r>
              <a:rPr sz="4100" spc="-40" dirty="0">
                <a:solidFill>
                  <a:srgbClr val="51B292"/>
                </a:solidFill>
              </a:rPr>
              <a:t> </a:t>
            </a:r>
            <a:r>
              <a:rPr sz="4100" dirty="0">
                <a:solidFill>
                  <a:srgbClr val="51B292"/>
                </a:solidFill>
              </a:rPr>
              <a:t>Warwickshire</a:t>
            </a:r>
            <a:r>
              <a:rPr sz="4100" spc="-35" dirty="0">
                <a:solidFill>
                  <a:srgbClr val="51B292"/>
                </a:solidFill>
              </a:rPr>
              <a:t> </a:t>
            </a:r>
            <a:r>
              <a:rPr sz="4100" spc="-25" dirty="0">
                <a:solidFill>
                  <a:srgbClr val="51B292"/>
                </a:solidFill>
              </a:rPr>
              <a:t>ICB</a:t>
            </a:r>
            <a:endParaRPr sz="4100"/>
          </a:p>
        </p:txBody>
      </p:sp>
      <p:sp>
        <p:nvSpPr>
          <p:cNvPr id="40" name="object 40"/>
          <p:cNvSpPr/>
          <p:nvPr/>
        </p:nvSpPr>
        <p:spPr>
          <a:xfrm>
            <a:off x="14239809" y="2789495"/>
            <a:ext cx="1438275" cy="1438275"/>
          </a:xfrm>
          <a:custGeom>
            <a:avLst/>
            <a:gdLst/>
            <a:ahLst/>
            <a:cxnLst/>
            <a:rect l="l" t="t" r="r" b="b"/>
            <a:pathLst>
              <a:path w="1438275" h="1438275">
                <a:moveTo>
                  <a:pt x="719025" y="0"/>
                </a:moveTo>
                <a:lnTo>
                  <a:pt x="671748" y="1529"/>
                </a:lnTo>
                <a:lnTo>
                  <a:pt x="625289" y="6054"/>
                </a:lnTo>
                <a:lnTo>
                  <a:pt x="579740" y="13480"/>
                </a:lnTo>
                <a:lnTo>
                  <a:pt x="535198" y="23712"/>
                </a:lnTo>
                <a:lnTo>
                  <a:pt x="491757" y="36656"/>
                </a:lnTo>
                <a:lnTo>
                  <a:pt x="449511" y="52216"/>
                </a:lnTo>
                <a:lnTo>
                  <a:pt x="408555" y="70298"/>
                </a:lnTo>
                <a:lnTo>
                  <a:pt x="368984" y="90807"/>
                </a:lnTo>
                <a:lnTo>
                  <a:pt x="330893" y="113649"/>
                </a:lnTo>
                <a:lnTo>
                  <a:pt x="294377" y="138729"/>
                </a:lnTo>
                <a:lnTo>
                  <a:pt x="259530" y="165951"/>
                </a:lnTo>
                <a:lnTo>
                  <a:pt x="226447" y="195221"/>
                </a:lnTo>
                <a:lnTo>
                  <a:pt x="195223" y="226445"/>
                </a:lnTo>
                <a:lnTo>
                  <a:pt x="165952" y="259528"/>
                </a:lnTo>
                <a:lnTo>
                  <a:pt x="138729" y="294375"/>
                </a:lnTo>
                <a:lnTo>
                  <a:pt x="113650" y="330891"/>
                </a:lnTo>
                <a:lnTo>
                  <a:pt x="90808" y="368981"/>
                </a:lnTo>
                <a:lnTo>
                  <a:pt x="70298" y="408551"/>
                </a:lnTo>
                <a:lnTo>
                  <a:pt x="52216" y="449506"/>
                </a:lnTo>
                <a:lnTo>
                  <a:pt x="36656" y="491751"/>
                </a:lnTo>
                <a:lnTo>
                  <a:pt x="23712" y="535192"/>
                </a:lnTo>
                <a:lnTo>
                  <a:pt x="13480" y="579733"/>
                </a:lnTo>
                <a:lnTo>
                  <a:pt x="6054" y="625281"/>
                </a:lnTo>
                <a:lnTo>
                  <a:pt x="1529" y="671739"/>
                </a:lnTo>
                <a:lnTo>
                  <a:pt x="0" y="719014"/>
                </a:lnTo>
                <a:lnTo>
                  <a:pt x="1529" y="766289"/>
                </a:lnTo>
                <a:lnTo>
                  <a:pt x="6054" y="812748"/>
                </a:lnTo>
                <a:lnTo>
                  <a:pt x="13480" y="858295"/>
                </a:lnTo>
                <a:lnTo>
                  <a:pt x="23712" y="902837"/>
                </a:lnTo>
                <a:lnTo>
                  <a:pt x="36656" y="946277"/>
                </a:lnTo>
                <a:lnTo>
                  <a:pt x="52216" y="988523"/>
                </a:lnTo>
                <a:lnTo>
                  <a:pt x="70298" y="1029478"/>
                </a:lnTo>
                <a:lnTo>
                  <a:pt x="90808" y="1069048"/>
                </a:lnTo>
                <a:lnTo>
                  <a:pt x="113650" y="1107138"/>
                </a:lnTo>
                <a:lnTo>
                  <a:pt x="138729" y="1143654"/>
                </a:lnTo>
                <a:lnTo>
                  <a:pt x="165952" y="1178500"/>
                </a:lnTo>
                <a:lnTo>
                  <a:pt x="195223" y="1211583"/>
                </a:lnTo>
                <a:lnTo>
                  <a:pt x="226447" y="1242807"/>
                </a:lnTo>
                <a:lnTo>
                  <a:pt x="259530" y="1272078"/>
                </a:lnTo>
                <a:lnTo>
                  <a:pt x="294377" y="1299300"/>
                </a:lnTo>
                <a:lnTo>
                  <a:pt x="330893" y="1324379"/>
                </a:lnTo>
                <a:lnTo>
                  <a:pt x="368984" y="1347221"/>
                </a:lnTo>
                <a:lnTo>
                  <a:pt x="408555" y="1367731"/>
                </a:lnTo>
                <a:lnTo>
                  <a:pt x="449511" y="1385813"/>
                </a:lnTo>
                <a:lnTo>
                  <a:pt x="491757" y="1401373"/>
                </a:lnTo>
                <a:lnTo>
                  <a:pt x="535198" y="1414316"/>
                </a:lnTo>
                <a:lnTo>
                  <a:pt x="579740" y="1424549"/>
                </a:lnTo>
                <a:lnTo>
                  <a:pt x="625289" y="1431975"/>
                </a:lnTo>
                <a:lnTo>
                  <a:pt x="671748" y="1436500"/>
                </a:lnTo>
                <a:lnTo>
                  <a:pt x="719025" y="1438029"/>
                </a:lnTo>
                <a:lnTo>
                  <a:pt x="766300" y="1436500"/>
                </a:lnTo>
                <a:lnTo>
                  <a:pt x="812758" y="1431975"/>
                </a:lnTo>
                <a:lnTo>
                  <a:pt x="858306" y="1424549"/>
                </a:lnTo>
                <a:lnTo>
                  <a:pt x="902847" y="1414316"/>
                </a:lnTo>
                <a:lnTo>
                  <a:pt x="946288" y="1401373"/>
                </a:lnTo>
                <a:lnTo>
                  <a:pt x="988533" y="1385813"/>
                </a:lnTo>
                <a:lnTo>
                  <a:pt x="1029488" y="1367731"/>
                </a:lnTo>
                <a:lnTo>
                  <a:pt x="1069058" y="1347221"/>
                </a:lnTo>
                <a:lnTo>
                  <a:pt x="1107148" y="1324379"/>
                </a:lnTo>
                <a:lnTo>
                  <a:pt x="1143664" y="1299300"/>
                </a:lnTo>
                <a:lnTo>
                  <a:pt x="1178511" y="1272078"/>
                </a:lnTo>
                <a:lnTo>
                  <a:pt x="1211594" y="1242807"/>
                </a:lnTo>
                <a:lnTo>
                  <a:pt x="1242818" y="1211583"/>
                </a:lnTo>
                <a:lnTo>
                  <a:pt x="1272088" y="1178500"/>
                </a:lnTo>
                <a:lnTo>
                  <a:pt x="1299310" y="1143654"/>
                </a:lnTo>
                <a:lnTo>
                  <a:pt x="1324390" y="1107138"/>
                </a:lnTo>
                <a:lnTo>
                  <a:pt x="1347232" y="1069048"/>
                </a:lnTo>
                <a:lnTo>
                  <a:pt x="1367741" y="1029478"/>
                </a:lnTo>
                <a:lnTo>
                  <a:pt x="1385823" y="988523"/>
                </a:lnTo>
                <a:lnTo>
                  <a:pt x="1401383" y="946277"/>
                </a:lnTo>
                <a:lnTo>
                  <a:pt x="1414327" y="902837"/>
                </a:lnTo>
                <a:lnTo>
                  <a:pt x="1424559" y="858295"/>
                </a:lnTo>
                <a:lnTo>
                  <a:pt x="1431985" y="812748"/>
                </a:lnTo>
                <a:lnTo>
                  <a:pt x="1436510" y="766289"/>
                </a:lnTo>
                <a:lnTo>
                  <a:pt x="1438039" y="719014"/>
                </a:lnTo>
                <a:lnTo>
                  <a:pt x="1436510" y="671739"/>
                </a:lnTo>
                <a:lnTo>
                  <a:pt x="1431985" y="625281"/>
                </a:lnTo>
                <a:lnTo>
                  <a:pt x="1424559" y="579733"/>
                </a:lnTo>
                <a:lnTo>
                  <a:pt x="1414327" y="535192"/>
                </a:lnTo>
                <a:lnTo>
                  <a:pt x="1401383" y="491751"/>
                </a:lnTo>
                <a:lnTo>
                  <a:pt x="1385823" y="449506"/>
                </a:lnTo>
                <a:lnTo>
                  <a:pt x="1367741" y="408551"/>
                </a:lnTo>
                <a:lnTo>
                  <a:pt x="1347232" y="368981"/>
                </a:lnTo>
                <a:lnTo>
                  <a:pt x="1324390" y="330891"/>
                </a:lnTo>
                <a:lnTo>
                  <a:pt x="1299310" y="294375"/>
                </a:lnTo>
                <a:lnTo>
                  <a:pt x="1272088" y="259528"/>
                </a:lnTo>
                <a:lnTo>
                  <a:pt x="1242818" y="226445"/>
                </a:lnTo>
                <a:lnTo>
                  <a:pt x="1211594" y="195221"/>
                </a:lnTo>
                <a:lnTo>
                  <a:pt x="1178511" y="165951"/>
                </a:lnTo>
                <a:lnTo>
                  <a:pt x="1143664" y="138729"/>
                </a:lnTo>
                <a:lnTo>
                  <a:pt x="1107148" y="113649"/>
                </a:lnTo>
                <a:lnTo>
                  <a:pt x="1069058" y="90807"/>
                </a:lnTo>
                <a:lnTo>
                  <a:pt x="1029488" y="70298"/>
                </a:lnTo>
                <a:lnTo>
                  <a:pt x="988533" y="52216"/>
                </a:lnTo>
                <a:lnTo>
                  <a:pt x="946288" y="36656"/>
                </a:lnTo>
                <a:lnTo>
                  <a:pt x="902847" y="23712"/>
                </a:lnTo>
                <a:lnTo>
                  <a:pt x="858306" y="13480"/>
                </a:lnTo>
                <a:lnTo>
                  <a:pt x="812758" y="6054"/>
                </a:lnTo>
                <a:lnTo>
                  <a:pt x="766300" y="1529"/>
                </a:lnTo>
                <a:lnTo>
                  <a:pt x="719025" y="0"/>
                </a:lnTo>
                <a:close/>
              </a:path>
            </a:pathLst>
          </a:custGeom>
          <a:solidFill>
            <a:srgbClr val="1074B6"/>
          </a:solidFill>
        </p:spPr>
        <p:txBody>
          <a:bodyPr wrap="square" lIns="0" tIns="0" rIns="0" bIns="0" rtlCol="0"/>
          <a:lstStyle/>
          <a:p>
            <a:endParaRPr/>
          </a:p>
        </p:txBody>
      </p:sp>
      <p:sp>
        <p:nvSpPr>
          <p:cNvPr id="41" name="object 41"/>
          <p:cNvSpPr txBox="1"/>
          <p:nvPr/>
        </p:nvSpPr>
        <p:spPr>
          <a:xfrm>
            <a:off x="14619968" y="3370970"/>
            <a:ext cx="677545" cy="301625"/>
          </a:xfrm>
          <a:prstGeom prst="rect">
            <a:avLst/>
          </a:prstGeom>
        </p:spPr>
        <p:txBody>
          <a:bodyPr vert="horz" wrap="square" lIns="0" tIns="13970" rIns="0" bIns="0" rtlCol="0">
            <a:spAutoFit/>
          </a:bodyPr>
          <a:lstStyle/>
          <a:p>
            <a:pPr marL="12700">
              <a:lnSpc>
                <a:spcPct val="100000"/>
              </a:lnSpc>
              <a:spcBef>
                <a:spcPts val="110"/>
              </a:spcBef>
            </a:pPr>
            <a:r>
              <a:rPr sz="1800" b="1" spc="-10" dirty="0">
                <a:solidFill>
                  <a:srgbClr val="FFFFFF"/>
                </a:solidFill>
                <a:latin typeface="Helvetica"/>
                <a:cs typeface="Helvetica"/>
              </a:rPr>
              <a:t>19.5%</a:t>
            </a:r>
            <a:endParaRPr sz="1800">
              <a:latin typeface="Helvetica"/>
              <a:cs typeface="Helvetica"/>
            </a:endParaRPr>
          </a:p>
        </p:txBody>
      </p:sp>
      <p:sp>
        <p:nvSpPr>
          <p:cNvPr id="42" name="object 42"/>
          <p:cNvSpPr/>
          <p:nvPr/>
        </p:nvSpPr>
        <p:spPr>
          <a:xfrm>
            <a:off x="12323833" y="2447085"/>
            <a:ext cx="1924685" cy="1924685"/>
          </a:xfrm>
          <a:custGeom>
            <a:avLst/>
            <a:gdLst/>
            <a:ahLst/>
            <a:cxnLst/>
            <a:rect l="l" t="t" r="r" b="b"/>
            <a:pathLst>
              <a:path w="1924684" h="1924685">
                <a:moveTo>
                  <a:pt x="962127" y="0"/>
                </a:moveTo>
                <a:lnTo>
                  <a:pt x="914108" y="1177"/>
                </a:lnTo>
                <a:lnTo>
                  <a:pt x="866697" y="4673"/>
                </a:lnTo>
                <a:lnTo>
                  <a:pt x="819952" y="10431"/>
                </a:lnTo>
                <a:lnTo>
                  <a:pt x="773926" y="18398"/>
                </a:lnTo>
                <a:lnTo>
                  <a:pt x="728674" y="28518"/>
                </a:lnTo>
                <a:lnTo>
                  <a:pt x="684253" y="40735"/>
                </a:lnTo>
                <a:lnTo>
                  <a:pt x="640717" y="54995"/>
                </a:lnTo>
                <a:lnTo>
                  <a:pt x="598120" y="71243"/>
                </a:lnTo>
                <a:lnTo>
                  <a:pt x="556520" y="89422"/>
                </a:lnTo>
                <a:lnTo>
                  <a:pt x="515969" y="109480"/>
                </a:lnTo>
                <a:lnTo>
                  <a:pt x="476524" y="131359"/>
                </a:lnTo>
                <a:lnTo>
                  <a:pt x="438240" y="155005"/>
                </a:lnTo>
                <a:lnTo>
                  <a:pt x="401171" y="180363"/>
                </a:lnTo>
                <a:lnTo>
                  <a:pt x="365373" y="207378"/>
                </a:lnTo>
                <a:lnTo>
                  <a:pt x="330902" y="235994"/>
                </a:lnTo>
                <a:lnTo>
                  <a:pt x="297811" y="266157"/>
                </a:lnTo>
                <a:lnTo>
                  <a:pt x="266157" y="297811"/>
                </a:lnTo>
                <a:lnTo>
                  <a:pt x="235994" y="330902"/>
                </a:lnTo>
                <a:lnTo>
                  <a:pt x="207378" y="365373"/>
                </a:lnTo>
                <a:lnTo>
                  <a:pt x="180363" y="401171"/>
                </a:lnTo>
                <a:lnTo>
                  <a:pt x="155005" y="438240"/>
                </a:lnTo>
                <a:lnTo>
                  <a:pt x="131359" y="476524"/>
                </a:lnTo>
                <a:lnTo>
                  <a:pt x="109480" y="515969"/>
                </a:lnTo>
                <a:lnTo>
                  <a:pt x="89422" y="556520"/>
                </a:lnTo>
                <a:lnTo>
                  <a:pt x="71243" y="598120"/>
                </a:lnTo>
                <a:lnTo>
                  <a:pt x="54995" y="640717"/>
                </a:lnTo>
                <a:lnTo>
                  <a:pt x="40735" y="684253"/>
                </a:lnTo>
                <a:lnTo>
                  <a:pt x="28518" y="728674"/>
                </a:lnTo>
                <a:lnTo>
                  <a:pt x="18398" y="773926"/>
                </a:lnTo>
                <a:lnTo>
                  <a:pt x="10431" y="819952"/>
                </a:lnTo>
                <a:lnTo>
                  <a:pt x="4673" y="866697"/>
                </a:lnTo>
                <a:lnTo>
                  <a:pt x="1177" y="914108"/>
                </a:lnTo>
                <a:lnTo>
                  <a:pt x="0" y="962127"/>
                </a:lnTo>
                <a:lnTo>
                  <a:pt x="1177" y="1010147"/>
                </a:lnTo>
                <a:lnTo>
                  <a:pt x="4673" y="1057557"/>
                </a:lnTo>
                <a:lnTo>
                  <a:pt x="10431" y="1104303"/>
                </a:lnTo>
                <a:lnTo>
                  <a:pt x="18398" y="1150329"/>
                </a:lnTo>
                <a:lnTo>
                  <a:pt x="28518" y="1195580"/>
                </a:lnTo>
                <a:lnTo>
                  <a:pt x="40735" y="1240002"/>
                </a:lnTo>
                <a:lnTo>
                  <a:pt x="54995" y="1283538"/>
                </a:lnTo>
                <a:lnTo>
                  <a:pt x="71243" y="1326134"/>
                </a:lnTo>
                <a:lnTo>
                  <a:pt x="89422" y="1367735"/>
                </a:lnTo>
                <a:lnTo>
                  <a:pt x="109480" y="1408285"/>
                </a:lnTo>
                <a:lnTo>
                  <a:pt x="131359" y="1447730"/>
                </a:lnTo>
                <a:lnTo>
                  <a:pt x="155005" y="1486015"/>
                </a:lnTo>
                <a:lnTo>
                  <a:pt x="180363" y="1523083"/>
                </a:lnTo>
                <a:lnTo>
                  <a:pt x="207378" y="1558881"/>
                </a:lnTo>
                <a:lnTo>
                  <a:pt x="235994" y="1593353"/>
                </a:lnTo>
                <a:lnTo>
                  <a:pt x="266157" y="1626443"/>
                </a:lnTo>
                <a:lnTo>
                  <a:pt x="297811" y="1658098"/>
                </a:lnTo>
                <a:lnTo>
                  <a:pt x="330902" y="1688260"/>
                </a:lnTo>
                <a:lnTo>
                  <a:pt x="365373" y="1716877"/>
                </a:lnTo>
                <a:lnTo>
                  <a:pt x="401171" y="1743892"/>
                </a:lnTo>
                <a:lnTo>
                  <a:pt x="438240" y="1769250"/>
                </a:lnTo>
                <a:lnTo>
                  <a:pt x="476524" y="1792896"/>
                </a:lnTo>
                <a:lnTo>
                  <a:pt x="515969" y="1814775"/>
                </a:lnTo>
                <a:lnTo>
                  <a:pt x="556520" y="1834832"/>
                </a:lnTo>
                <a:lnTo>
                  <a:pt x="598120" y="1853012"/>
                </a:lnTo>
                <a:lnTo>
                  <a:pt x="640717" y="1869259"/>
                </a:lnTo>
                <a:lnTo>
                  <a:pt x="684253" y="1883519"/>
                </a:lnTo>
                <a:lnTo>
                  <a:pt x="728674" y="1895737"/>
                </a:lnTo>
                <a:lnTo>
                  <a:pt x="773926" y="1905856"/>
                </a:lnTo>
                <a:lnTo>
                  <a:pt x="819952" y="1913823"/>
                </a:lnTo>
                <a:lnTo>
                  <a:pt x="866697" y="1919582"/>
                </a:lnTo>
                <a:lnTo>
                  <a:pt x="914108" y="1923078"/>
                </a:lnTo>
                <a:lnTo>
                  <a:pt x="962127" y="1924255"/>
                </a:lnTo>
                <a:lnTo>
                  <a:pt x="1010147" y="1923078"/>
                </a:lnTo>
                <a:lnTo>
                  <a:pt x="1057557" y="1919582"/>
                </a:lnTo>
                <a:lnTo>
                  <a:pt x="1104303" y="1913823"/>
                </a:lnTo>
                <a:lnTo>
                  <a:pt x="1150329" y="1905856"/>
                </a:lnTo>
                <a:lnTo>
                  <a:pt x="1195580" y="1895737"/>
                </a:lnTo>
                <a:lnTo>
                  <a:pt x="1240002" y="1883519"/>
                </a:lnTo>
                <a:lnTo>
                  <a:pt x="1283538" y="1869259"/>
                </a:lnTo>
                <a:lnTo>
                  <a:pt x="1326134" y="1853012"/>
                </a:lnTo>
                <a:lnTo>
                  <a:pt x="1367735" y="1834832"/>
                </a:lnTo>
                <a:lnTo>
                  <a:pt x="1408285" y="1814775"/>
                </a:lnTo>
                <a:lnTo>
                  <a:pt x="1447730" y="1792896"/>
                </a:lnTo>
                <a:lnTo>
                  <a:pt x="1486015" y="1769250"/>
                </a:lnTo>
                <a:lnTo>
                  <a:pt x="1523083" y="1743892"/>
                </a:lnTo>
                <a:lnTo>
                  <a:pt x="1558881" y="1716877"/>
                </a:lnTo>
                <a:lnTo>
                  <a:pt x="1593353" y="1688260"/>
                </a:lnTo>
                <a:lnTo>
                  <a:pt x="1626443" y="1658098"/>
                </a:lnTo>
                <a:lnTo>
                  <a:pt x="1658098" y="1626443"/>
                </a:lnTo>
                <a:lnTo>
                  <a:pt x="1688260" y="1593353"/>
                </a:lnTo>
                <a:lnTo>
                  <a:pt x="1716877" y="1558881"/>
                </a:lnTo>
                <a:lnTo>
                  <a:pt x="1743892" y="1523083"/>
                </a:lnTo>
                <a:lnTo>
                  <a:pt x="1769250" y="1486015"/>
                </a:lnTo>
                <a:lnTo>
                  <a:pt x="1792896" y="1447730"/>
                </a:lnTo>
                <a:lnTo>
                  <a:pt x="1814775" y="1408285"/>
                </a:lnTo>
                <a:lnTo>
                  <a:pt x="1834832" y="1367735"/>
                </a:lnTo>
                <a:lnTo>
                  <a:pt x="1853012" y="1326134"/>
                </a:lnTo>
                <a:lnTo>
                  <a:pt x="1869259" y="1283538"/>
                </a:lnTo>
                <a:lnTo>
                  <a:pt x="1883519" y="1240002"/>
                </a:lnTo>
                <a:lnTo>
                  <a:pt x="1895737" y="1195580"/>
                </a:lnTo>
                <a:lnTo>
                  <a:pt x="1905856" y="1150329"/>
                </a:lnTo>
                <a:lnTo>
                  <a:pt x="1913823" y="1104303"/>
                </a:lnTo>
                <a:lnTo>
                  <a:pt x="1919582" y="1057557"/>
                </a:lnTo>
                <a:lnTo>
                  <a:pt x="1923078" y="1010147"/>
                </a:lnTo>
                <a:lnTo>
                  <a:pt x="1924255" y="962127"/>
                </a:lnTo>
                <a:lnTo>
                  <a:pt x="1923078" y="914108"/>
                </a:lnTo>
                <a:lnTo>
                  <a:pt x="1919582" y="866697"/>
                </a:lnTo>
                <a:lnTo>
                  <a:pt x="1913823" y="819952"/>
                </a:lnTo>
                <a:lnTo>
                  <a:pt x="1905856" y="773926"/>
                </a:lnTo>
                <a:lnTo>
                  <a:pt x="1895737" y="728674"/>
                </a:lnTo>
                <a:lnTo>
                  <a:pt x="1883519" y="684253"/>
                </a:lnTo>
                <a:lnTo>
                  <a:pt x="1869259" y="640717"/>
                </a:lnTo>
                <a:lnTo>
                  <a:pt x="1853012" y="598120"/>
                </a:lnTo>
                <a:lnTo>
                  <a:pt x="1834832" y="556520"/>
                </a:lnTo>
                <a:lnTo>
                  <a:pt x="1814775" y="515969"/>
                </a:lnTo>
                <a:lnTo>
                  <a:pt x="1792896" y="476524"/>
                </a:lnTo>
                <a:lnTo>
                  <a:pt x="1769250" y="438240"/>
                </a:lnTo>
                <a:lnTo>
                  <a:pt x="1743892" y="401171"/>
                </a:lnTo>
                <a:lnTo>
                  <a:pt x="1716877" y="365373"/>
                </a:lnTo>
                <a:lnTo>
                  <a:pt x="1688260" y="330902"/>
                </a:lnTo>
                <a:lnTo>
                  <a:pt x="1658098" y="297811"/>
                </a:lnTo>
                <a:lnTo>
                  <a:pt x="1626443" y="266157"/>
                </a:lnTo>
                <a:lnTo>
                  <a:pt x="1593353" y="235994"/>
                </a:lnTo>
                <a:lnTo>
                  <a:pt x="1558881" y="207378"/>
                </a:lnTo>
                <a:lnTo>
                  <a:pt x="1523083" y="180363"/>
                </a:lnTo>
                <a:lnTo>
                  <a:pt x="1486015" y="155005"/>
                </a:lnTo>
                <a:lnTo>
                  <a:pt x="1447730" y="131359"/>
                </a:lnTo>
                <a:lnTo>
                  <a:pt x="1408285" y="109480"/>
                </a:lnTo>
                <a:lnTo>
                  <a:pt x="1367735" y="89422"/>
                </a:lnTo>
                <a:lnTo>
                  <a:pt x="1326134" y="71243"/>
                </a:lnTo>
                <a:lnTo>
                  <a:pt x="1283538" y="54995"/>
                </a:lnTo>
                <a:lnTo>
                  <a:pt x="1240002" y="40735"/>
                </a:lnTo>
                <a:lnTo>
                  <a:pt x="1195580" y="28518"/>
                </a:lnTo>
                <a:lnTo>
                  <a:pt x="1150329" y="18398"/>
                </a:lnTo>
                <a:lnTo>
                  <a:pt x="1104303" y="10431"/>
                </a:lnTo>
                <a:lnTo>
                  <a:pt x="1057557" y="4673"/>
                </a:lnTo>
                <a:lnTo>
                  <a:pt x="1010147" y="1177"/>
                </a:lnTo>
                <a:lnTo>
                  <a:pt x="962127" y="0"/>
                </a:lnTo>
                <a:close/>
              </a:path>
            </a:pathLst>
          </a:custGeom>
          <a:solidFill>
            <a:srgbClr val="1074B6">
              <a:alpha val="79998"/>
            </a:srgbClr>
          </a:solidFill>
        </p:spPr>
        <p:txBody>
          <a:bodyPr wrap="square" lIns="0" tIns="0" rIns="0" bIns="0" rtlCol="0"/>
          <a:lstStyle/>
          <a:p>
            <a:endParaRPr/>
          </a:p>
        </p:txBody>
      </p:sp>
      <p:sp>
        <p:nvSpPr>
          <p:cNvPr id="43" name="object 43"/>
          <p:cNvSpPr txBox="1"/>
          <p:nvPr/>
        </p:nvSpPr>
        <p:spPr>
          <a:xfrm>
            <a:off x="12716266" y="3146159"/>
            <a:ext cx="1155700" cy="504190"/>
          </a:xfrm>
          <a:prstGeom prst="rect">
            <a:avLst/>
          </a:prstGeom>
        </p:spPr>
        <p:txBody>
          <a:bodyPr vert="horz" wrap="square" lIns="0" tIns="17145" rIns="0" bIns="0" rtlCol="0">
            <a:spAutoFit/>
          </a:bodyPr>
          <a:lstStyle/>
          <a:p>
            <a:pPr marL="12700">
              <a:lnSpc>
                <a:spcPct val="100000"/>
              </a:lnSpc>
              <a:spcBef>
                <a:spcPts val="135"/>
              </a:spcBef>
            </a:pPr>
            <a:r>
              <a:rPr sz="3100" b="1" spc="-10" dirty="0">
                <a:solidFill>
                  <a:srgbClr val="FFFFFF"/>
                </a:solidFill>
                <a:latin typeface="Helvetica"/>
                <a:cs typeface="Helvetica"/>
              </a:rPr>
              <a:t>36.2%</a:t>
            </a:r>
            <a:endParaRPr sz="3100">
              <a:latin typeface="Helvetica"/>
              <a:cs typeface="Helvetica"/>
            </a:endParaRPr>
          </a:p>
        </p:txBody>
      </p:sp>
      <p:sp>
        <p:nvSpPr>
          <p:cNvPr id="44" name="object 44"/>
          <p:cNvSpPr/>
          <p:nvPr/>
        </p:nvSpPr>
        <p:spPr>
          <a:xfrm>
            <a:off x="12247739" y="4373278"/>
            <a:ext cx="1884045" cy="1884045"/>
          </a:xfrm>
          <a:custGeom>
            <a:avLst/>
            <a:gdLst/>
            <a:ahLst/>
            <a:cxnLst/>
            <a:rect l="l" t="t" r="r" b="b"/>
            <a:pathLst>
              <a:path w="1884044" h="1884045">
                <a:moveTo>
                  <a:pt x="941814" y="0"/>
                </a:moveTo>
                <a:lnTo>
                  <a:pt x="893348" y="1225"/>
                </a:lnTo>
                <a:lnTo>
                  <a:pt x="845518" y="4862"/>
                </a:lnTo>
                <a:lnTo>
                  <a:pt x="798384" y="10851"/>
                </a:lnTo>
                <a:lnTo>
                  <a:pt x="752005" y="19134"/>
                </a:lnTo>
                <a:lnTo>
                  <a:pt x="706439" y="29650"/>
                </a:lnTo>
                <a:lnTo>
                  <a:pt x="661746" y="42341"/>
                </a:lnTo>
                <a:lnTo>
                  <a:pt x="617986" y="57148"/>
                </a:lnTo>
                <a:lnTo>
                  <a:pt x="575216" y="74011"/>
                </a:lnTo>
                <a:lnTo>
                  <a:pt x="533497" y="92872"/>
                </a:lnTo>
                <a:lnTo>
                  <a:pt x="492888" y="113671"/>
                </a:lnTo>
                <a:lnTo>
                  <a:pt x="453448" y="136348"/>
                </a:lnTo>
                <a:lnTo>
                  <a:pt x="415236" y="160845"/>
                </a:lnTo>
                <a:lnTo>
                  <a:pt x="378310" y="187103"/>
                </a:lnTo>
                <a:lnTo>
                  <a:pt x="342732" y="215063"/>
                </a:lnTo>
                <a:lnTo>
                  <a:pt x="308558" y="244664"/>
                </a:lnTo>
                <a:lnTo>
                  <a:pt x="275850" y="275848"/>
                </a:lnTo>
                <a:lnTo>
                  <a:pt x="244665" y="308557"/>
                </a:lnTo>
                <a:lnTo>
                  <a:pt x="215063" y="342730"/>
                </a:lnTo>
                <a:lnTo>
                  <a:pt x="187104" y="378308"/>
                </a:lnTo>
                <a:lnTo>
                  <a:pt x="160846" y="415233"/>
                </a:lnTo>
                <a:lnTo>
                  <a:pt x="136349" y="453445"/>
                </a:lnTo>
                <a:lnTo>
                  <a:pt x="113671" y="492885"/>
                </a:lnTo>
                <a:lnTo>
                  <a:pt x="92872" y="533494"/>
                </a:lnTo>
                <a:lnTo>
                  <a:pt x="74012" y="575212"/>
                </a:lnTo>
                <a:lnTo>
                  <a:pt x="57148" y="617981"/>
                </a:lnTo>
                <a:lnTo>
                  <a:pt x="42341" y="661741"/>
                </a:lnTo>
                <a:lnTo>
                  <a:pt x="29650" y="706433"/>
                </a:lnTo>
                <a:lnTo>
                  <a:pt x="19134" y="751998"/>
                </a:lnTo>
                <a:lnTo>
                  <a:pt x="10851" y="798376"/>
                </a:lnTo>
                <a:lnTo>
                  <a:pt x="4862" y="845510"/>
                </a:lnTo>
                <a:lnTo>
                  <a:pt x="1225" y="893338"/>
                </a:lnTo>
                <a:lnTo>
                  <a:pt x="0" y="941803"/>
                </a:lnTo>
                <a:lnTo>
                  <a:pt x="1225" y="990268"/>
                </a:lnTo>
                <a:lnTo>
                  <a:pt x="4862" y="1038097"/>
                </a:lnTo>
                <a:lnTo>
                  <a:pt x="10851" y="1085230"/>
                </a:lnTo>
                <a:lnTo>
                  <a:pt x="19134" y="1131609"/>
                </a:lnTo>
                <a:lnTo>
                  <a:pt x="29650" y="1177174"/>
                </a:lnTo>
                <a:lnTo>
                  <a:pt x="42341" y="1221866"/>
                </a:lnTo>
                <a:lnTo>
                  <a:pt x="57148" y="1265626"/>
                </a:lnTo>
                <a:lnTo>
                  <a:pt x="74012" y="1308395"/>
                </a:lnTo>
                <a:lnTo>
                  <a:pt x="92872" y="1350113"/>
                </a:lnTo>
                <a:lnTo>
                  <a:pt x="113671" y="1390722"/>
                </a:lnTo>
                <a:lnTo>
                  <a:pt x="136349" y="1430162"/>
                </a:lnTo>
                <a:lnTo>
                  <a:pt x="160846" y="1468374"/>
                </a:lnTo>
                <a:lnTo>
                  <a:pt x="187104" y="1505298"/>
                </a:lnTo>
                <a:lnTo>
                  <a:pt x="215063" y="1540877"/>
                </a:lnTo>
                <a:lnTo>
                  <a:pt x="244665" y="1575050"/>
                </a:lnTo>
                <a:lnTo>
                  <a:pt x="275850" y="1607758"/>
                </a:lnTo>
                <a:lnTo>
                  <a:pt x="308558" y="1638943"/>
                </a:lnTo>
                <a:lnTo>
                  <a:pt x="342732" y="1668544"/>
                </a:lnTo>
                <a:lnTo>
                  <a:pt x="378310" y="1696503"/>
                </a:lnTo>
                <a:lnTo>
                  <a:pt x="415236" y="1722761"/>
                </a:lnTo>
                <a:lnTo>
                  <a:pt x="453448" y="1747258"/>
                </a:lnTo>
                <a:lnTo>
                  <a:pt x="492888" y="1769936"/>
                </a:lnTo>
                <a:lnTo>
                  <a:pt x="533497" y="1790735"/>
                </a:lnTo>
                <a:lnTo>
                  <a:pt x="575216" y="1809595"/>
                </a:lnTo>
                <a:lnTo>
                  <a:pt x="617986" y="1826458"/>
                </a:lnTo>
                <a:lnTo>
                  <a:pt x="661746" y="1841265"/>
                </a:lnTo>
                <a:lnTo>
                  <a:pt x="706439" y="1853956"/>
                </a:lnTo>
                <a:lnTo>
                  <a:pt x="752005" y="1864473"/>
                </a:lnTo>
                <a:lnTo>
                  <a:pt x="798384" y="1872755"/>
                </a:lnTo>
                <a:lnTo>
                  <a:pt x="845518" y="1878745"/>
                </a:lnTo>
                <a:lnTo>
                  <a:pt x="893348" y="1882382"/>
                </a:lnTo>
                <a:lnTo>
                  <a:pt x="941814" y="1883607"/>
                </a:lnTo>
                <a:lnTo>
                  <a:pt x="990279" y="1882382"/>
                </a:lnTo>
                <a:lnTo>
                  <a:pt x="1038107" y="1878745"/>
                </a:lnTo>
                <a:lnTo>
                  <a:pt x="1085241" y="1872755"/>
                </a:lnTo>
                <a:lnTo>
                  <a:pt x="1131619" y="1864473"/>
                </a:lnTo>
                <a:lnTo>
                  <a:pt x="1177184" y="1853956"/>
                </a:lnTo>
                <a:lnTo>
                  <a:pt x="1221876" y="1841265"/>
                </a:lnTo>
                <a:lnTo>
                  <a:pt x="1265636" y="1826458"/>
                </a:lnTo>
                <a:lnTo>
                  <a:pt x="1308405" y="1809595"/>
                </a:lnTo>
                <a:lnTo>
                  <a:pt x="1350123" y="1790735"/>
                </a:lnTo>
                <a:lnTo>
                  <a:pt x="1390732" y="1769936"/>
                </a:lnTo>
                <a:lnTo>
                  <a:pt x="1430172" y="1747258"/>
                </a:lnTo>
                <a:lnTo>
                  <a:pt x="1468384" y="1722761"/>
                </a:lnTo>
                <a:lnTo>
                  <a:pt x="1505309" y="1696503"/>
                </a:lnTo>
                <a:lnTo>
                  <a:pt x="1540887" y="1668544"/>
                </a:lnTo>
                <a:lnTo>
                  <a:pt x="1575060" y="1638943"/>
                </a:lnTo>
                <a:lnTo>
                  <a:pt x="1607769" y="1607758"/>
                </a:lnTo>
                <a:lnTo>
                  <a:pt x="1638953" y="1575050"/>
                </a:lnTo>
                <a:lnTo>
                  <a:pt x="1668554" y="1540877"/>
                </a:lnTo>
                <a:lnTo>
                  <a:pt x="1696514" y="1505298"/>
                </a:lnTo>
                <a:lnTo>
                  <a:pt x="1722772" y="1468374"/>
                </a:lnTo>
                <a:lnTo>
                  <a:pt x="1747269" y="1430162"/>
                </a:lnTo>
                <a:lnTo>
                  <a:pt x="1769946" y="1390722"/>
                </a:lnTo>
                <a:lnTo>
                  <a:pt x="1790745" y="1350113"/>
                </a:lnTo>
                <a:lnTo>
                  <a:pt x="1809606" y="1308395"/>
                </a:lnTo>
                <a:lnTo>
                  <a:pt x="1826469" y="1265626"/>
                </a:lnTo>
                <a:lnTo>
                  <a:pt x="1841276" y="1221866"/>
                </a:lnTo>
                <a:lnTo>
                  <a:pt x="1853967" y="1177174"/>
                </a:lnTo>
                <a:lnTo>
                  <a:pt x="1864483" y="1131609"/>
                </a:lnTo>
                <a:lnTo>
                  <a:pt x="1872766" y="1085230"/>
                </a:lnTo>
                <a:lnTo>
                  <a:pt x="1878755" y="1038097"/>
                </a:lnTo>
                <a:lnTo>
                  <a:pt x="1882392" y="990268"/>
                </a:lnTo>
                <a:lnTo>
                  <a:pt x="1883618" y="941803"/>
                </a:lnTo>
                <a:lnTo>
                  <a:pt x="1882392" y="893338"/>
                </a:lnTo>
                <a:lnTo>
                  <a:pt x="1878755" y="845510"/>
                </a:lnTo>
                <a:lnTo>
                  <a:pt x="1872766" y="798376"/>
                </a:lnTo>
                <a:lnTo>
                  <a:pt x="1864483" y="751998"/>
                </a:lnTo>
                <a:lnTo>
                  <a:pt x="1853967" y="706433"/>
                </a:lnTo>
                <a:lnTo>
                  <a:pt x="1841276" y="661741"/>
                </a:lnTo>
                <a:lnTo>
                  <a:pt x="1826469" y="617981"/>
                </a:lnTo>
                <a:lnTo>
                  <a:pt x="1809606" y="575212"/>
                </a:lnTo>
                <a:lnTo>
                  <a:pt x="1790745" y="533494"/>
                </a:lnTo>
                <a:lnTo>
                  <a:pt x="1769946" y="492885"/>
                </a:lnTo>
                <a:lnTo>
                  <a:pt x="1747269" y="453445"/>
                </a:lnTo>
                <a:lnTo>
                  <a:pt x="1722772" y="415233"/>
                </a:lnTo>
                <a:lnTo>
                  <a:pt x="1696514" y="378308"/>
                </a:lnTo>
                <a:lnTo>
                  <a:pt x="1668554" y="342730"/>
                </a:lnTo>
                <a:lnTo>
                  <a:pt x="1638953" y="308557"/>
                </a:lnTo>
                <a:lnTo>
                  <a:pt x="1607769" y="275848"/>
                </a:lnTo>
                <a:lnTo>
                  <a:pt x="1575060" y="244664"/>
                </a:lnTo>
                <a:lnTo>
                  <a:pt x="1540887" y="215063"/>
                </a:lnTo>
                <a:lnTo>
                  <a:pt x="1505309" y="187103"/>
                </a:lnTo>
                <a:lnTo>
                  <a:pt x="1468384" y="160845"/>
                </a:lnTo>
                <a:lnTo>
                  <a:pt x="1430172" y="136348"/>
                </a:lnTo>
                <a:lnTo>
                  <a:pt x="1390732" y="113671"/>
                </a:lnTo>
                <a:lnTo>
                  <a:pt x="1350123" y="92872"/>
                </a:lnTo>
                <a:lnTo>
                  <a:pt x="1308405" y="74011"/>
                </a:lnTo>
                <a:lnTo>
                  <a:pt x="1265636" y="57148"/>
                </a:lnTo>
                <a:lnTo>
                  <a:pt x="1221876" y="42341"/>
                </a:lnTo>
                <a:lnTo>
                  <a:pt x="1177184" y="29650"/>
                </a:lnTo>
                <a:lnTo>
                  <a:pt x="1131619" y="19134"/>
                </a:lnTo>
                <a:lnTo>
                  <a:pt x="1085241" y="10851"/>
                </a:lnTo>
                <a:lnTo>
                  <a:pt x="1038107" y="4862"/>
                </a:lnTo>
                <a:lnTo>
                  <a:pt x="990279" y="1225"/>
                </a:lnTo>
                <a:lnTo>
                  <a:pt x="941814" y="0"/>
                </a:lnTo>
                <a:close/>
              </a:path>
            </a:pathLst>
          </a:custGeom>
          <a:solidFill>
            <a:srgbClr val="1074B6">
              <a:alpha val="59999"/>
            </a:srgbClr>
          </a:solidFill>
        </p:spPr>
        <p:txBody>
          <a:bodyPr wrap="square" lIns="0" tIns="0" rIns="0" bIns="0" rtlCol="0"/>
          <a:lstStyle/>
          <a:p>
            <a:endParaRPr/>
          </a:p>
        </p:txBody>
      </p:sp>
      <p:sp>
        <p:nvSpPr>
          <p:cNvPr id="45" name="object 45"/>
          <p:cNvSpPr txBox="1"/>
          <p:nvPr/>
        </p:nvSpPr>
        <p:spPr>
          <a:xfrm>
            <a:off x="12493264" y="5000343"/>
            <a:ext cx="1392555" cy="604520"/>
          </a:xfrm>
          <a:prstGeom prst="rect">
            <a:avLst/>
          </a:prstGeom>
        </p:spPr>
        <p:txBody>
          <a:bodyPr vert="horz" wrap="square" lIns="0" tIns="12065" rIns="0" bIns="0" rtlCol="0">
            <a:spAutoFit/>
          </a:bodyPr>
          <a:lstStyle/>
          <a:p>
            <a:pPr marL="12700">
              <a:lnSpc>
                <a:spcPct val="100000"/>
              </a:lnSpc>
              <a:spcBef>
                <a:spcPts val="95"/>
              </a:spcBef>
            </a:pPr>
            <a:r>
              <a:rPr sz="3800" b="1" spc="-10" dirty="0">
                <a:solidFill>
                  <a:srgbClr val="FFFFFF"/>
                </a:solidFill>
                <a:latin typeface="Helvetica"/>
                <a:cs typeface="Helvetica"/>
              </a:rPr>
              <a:t>35.6%</a:t>
            </a:r>
            <a:endParaRPr sz="3800">
              <a:latin typeface="Helvetica"/>
              <a:cs typeface="Helvetica"/>
            </a:endParaRPr>
          </a:p>
        </p:txBody>
      </p:sp>
      <p:sp>
        <p:nvSpPr>
          <p:cNvPr id="46" name="object 46"/>
          <p:cNvSpPr/>
          <p:nvPr/>
        </p:nvSpPr>
        <p:spPr>
          <a:xfrm>
            <a:off x="13803889" y="3985261"/>
            <a:ext cx="882015" cy="882015"/>
          </a:xfrm>
          <a:custGeom>
            <a:avLst/>
            <a:gdLst/>
            <a:ahLst/>
            <a:cxnLst/>
            <a:rect l="l" t="t" r="r" b="b"/>
            <a:pathLst>
              <a:path w="882015" h="882014">
                <a:moveTo>
                  <a:pt x="440709" y="0"/>
                </a:moveTo>
                <a:lnTo>
                  <a:pt x="392689" y="2586"/>
                </a:lnTo>
                <a:lnTo>
                  <a:pt x="346167" y="10165"/>
                </a:lnTo>
                <a:lnTo>
                  <a:pt x="301411" y="22468"/>
                </a:lnTo>
                <a:lnTo>
                  <a:pt x="258691" y="39227"/>
                </a:lnTo>
                <a:lnTo>
                  <a:pt x="218275" y="60172"/>
                </a:lnTo>
                <a:lnTo>
                  <a:pt x="180432" y="85035"/>
                </a:lnTo>
                <a:lnTo>
                  <a:pt x="145431" y="113546"/>
                </a:lnTo>
                <a:lnTo>
                  <a:pt x="113541" y="145437"/>
                </a:lnTo>
                <a:lnTo>
                  <a:pt x="85031" y="180439"/>
                </a:lnTo>
                <a:lnTo>
                  <a:pt x="60169" y="218283"/>
                </a:lnTo>
                <a:lnTo>
                  <a:pt x="39225" y="258699"/>
                </a:lnTo>
                <a:lnTo>
                  <a:pt x="22467" y="301420"/>
                </a:lnTo>
                <a:lnTo>
                  <a:pt x="10164" y="346176"/>
                </a:lnTo>
                <a:lnTo>
                  <a:pt x="2586" y="392699"/>
                </a:lnTo>
                <a:lnTo>
                  <a:pt x="0" y="440719"/>
                </a:lnTo>
                <a:lnTo>
                  <a:pt x="2586" y="488739"/>
                </a:lnTo>
                <a:lnTo>
                  <a:pt x="10164" y="535262"/>
                </a:lnTo>
                <a:lnTo>
                  <a:pt x="22467" y="580018"/>
                </a:lnTo>
                <a:lnTo>
                  <a:pt x="39225" y="622739"/>
                </a:lnTo>
                <a:lnTo>
                  <a:pt x="60169" y="663156"/>
                </a:lnTo>
                <a:lnTo>
                  <a:pt x="85031" y="700999"/>
                </a:lnTo>
                <a:lnTo>
                  <a:pt x="113541" y="736001"/>
                </a:lnTo>
                <a:lnTo>
                  <a:pt x="145431" y="767892"/>
                </a:lnTo>
                <a:lnTo>
                  <a:pt x="180432" y="796403"/>
                </a:lnTo>
                <a:lnTo>
                  <a:pt x="218275" y="821266"/>
                </a:lnTo>
                <a:lnTo>
                  <a:pt x="258691" y="842211"/>
                </a:lnTo>
                <a:lnTo>
                  <a:pt x="301411" y="858970"/>
                </a:lnTo>
                <a:lnTo>
                  <a:pt x="346167" y="871273"/>
                </a:lnTo>
                <a:lnTo>
                  <a:pt x="392689" y="878852"/>
                </a:lnTo>
                <a:lnTo>
                  <a:pt x="440709" y="881439"/>
                </a:lnTo>
                <a:lnTo>
                  <a:pt x="488730" y="878852"/>
                </a:lnTo>
                <a:lnTo>
                  <a:pt x="535254" y="871273"/>
                </a:lnTo>
                <a:lnTo>
                  <a:pt x="580011" y="858970"/>
                </a:lnTo>
                <a:lnTo>
                  <a:pt x="622733" y="842211"/>
                </a:lnTo>
                <a:lnTo>
                  <a:pt x="663150" y="821266"/>
                </a:lnTo>
                <a:lnTo>
                  <a:pt x="700993" y="796403"/>
                </a:lnTo>
                <a:lnTo>
                  <a:pt x="735995" y="767892"/>
                </a:lnTo>
                <a:lnTo>
                  <a:pt x="767885" y="736001"/>
                </a:lnTo>
                <a:lnTo>
                  <a:pt x="796396" y="700999"/>
                </a:lnTo>
                <a:lnTo>
                  <a:pt x="821258" y="663156"/>
                </a:lnTo>
                <a:lnTo>
                  <a:pt x="842202" y="622739"/>
                </a:lnTo>
                <a:lnTo>
                  <a:pt x="858960" y="580018"/>
                </a:lnTo>
                <a:lnTo>
                  <a:pt x="871263" y="535262"/>
                </a:lnTo>
                <a:lnTo>
                  <a:pt x="878842" y="488739"/>
                </a:lnTo>
                <a:lnTo>
                  <a:pt x="881428" y="440719"/>
                </a:lnTo>
                <a:lnTo>
                  <a:pt x="878842" y="392699"/>
                </a:lnTo>
                <a:lnTo>
                  <a:pt x="871263" y="346176"/>
                </a:lnTo>
                <a:lnTo>
                  <a:pt x="858960" y="301420"/>
                </a:lnTo>
                <a:lnTo>
                  <a:pt x="842202" y="258699"/>
                </a:lnTo>
                <a:lnTo>
                  <a:pt x="821258" y="218283"/>
                </a:lnTo>
                <a:lnTo>
                  <a:pt x="796396" y="180439"/>
                </a:lnTo>
                <a:lnTo>
                  <a:pt x="767885" y="145437"/>
                </a:lnTo>
                <a:lnTo>
                  <a:pt x="735995" y="113546"/>
                </a:lnTo>
                <a:lnTo>
                  <a:pt x="700993" y="85035"/>
                </a:lnTo>
                <a:lnTo>
                  <a:pt x="663150" y="60172"/>
                </a:lnTo>
                <a:lnTo>
                  <a:pt x="622733" y="39227"/>
                </a:lnTo>
                <a:lnTo>
                  <a:pt x="580011" y="22468"/>
                </a:lnTo>
                <a:lnTo>
                  <a:pt x="535254" y="10165"/>
                </a:lnTo>
                <a:lnTo>
                  <a:pt x="488730" y="2586"/>
                </a:lnTo>
                <a:lnTo>
                  <a:pt x="440709" y="0"/>
                </a:lnTo>
                <a:close/>
              </a:path>
            </a:pathLst>
          </a:custGeom>
          <a:solidFill>
            <a:srgbClr val="1074B6">
              <a:alpha val="39999"/>
            </a:srgbClr>
          </a:solidFill>
        </p:spPr>
        <p:txBody>
          <a:bodyPr wrap="square" lIns="0" tIns="0" rIns="0" bIns="0" rtlCol="0"/>
          <a:lstStyle/>
          <a:p>
            <a:endParaRPr/>
          </a:p>
        </p:txBody>
      </p:sp>
      <p:sp>
        <p:nvSpPr>
          <p:cNvPr id="47" name="object 47"/>
          <p:cNvSpPr txBox="1"/>
          <p:nvPr/>
        </p:nvSpPr>
        <p:spPr>
          <a:xfrm>
            <a:off x="13987278" y="4277106"/>
            <a:ext cx="514984" cy="283210"/>
          </a:xfrm>
          <a:prstGeom prst="rect">
            <a:avLst/>
          </a:prstGeom>
        </p:spPr>
        <p:txBody>
          <a:bodyPr vert="horz" wrap="square" lIns="0" tIns="11430" rIns="0" bIns="0" rtlCol="0">
            <a:spAutoFit/>
          </a:bodyPr>
          <a:lstStyle/>
          <a:p>
            <a:pPr marL="12700">
              <a:lnSpc>
                <a:spcPct val="100000"/>
              </a:lnSpc>
              <a:spcBef>
                <a:spcPts val="90"/>
              </a:spcBef>
            </a:pPr>
            <a:r>
              <a:rPr sz="1700" b="1" spc="-20" dirty="0">
                <a:solidFill>
                  <a:srgbClr val="FFFFFF"/>
                </a:solidFill>
                <a:latin typeface="Helvetica"/>
                <a:cs typeface="Helvetica"/>
              </a:rPr>
              <a:t>8.4%</a:t>
            </a:r>
            <a:endParaRPr sz="1700">
              <a:latin typeface="Helvetica"/>
              <a:cs typeface="Helvetica"/>
            </a:endParaRPr>
          </a:p>
        </p:txBody>
      </p:sp>
      <p:pic>
        <p:nvPicPr>
          <p:cNvPr id="48" name="object 48"/>
          <p:cNvPicPr/>
          <p:nvPr/>
        </p:nvPicPr>
        <p:blipFill>
          <a:blip r:embed="rId9" cstate="print"/>
          <a:stretch>
            <a:fillRect/>
          </a:stretch>
        </p:blipFill>
        <p:spPr>
          <a:xfrm>
            <a:off x="14051443" y="4851762"/>
            <a:ext cx="127975" cy="127975"/>
          </a:xfrm>
          <a:prstGeom prst="rect">
            <a:avLst/>
          </a:prstGeom>
        </p:spPr>
      </p:pic>
      <p:sp>
        <p:nvSpPr>
          <p:cNvPr id="49" name="object 49"/>
          <p:cNvSpPr txBox="1"/>
          <p:nvPr/>
        </p:nvSpPr>
        <p:spPr>
          <a:xfrm>
            <a:off x="14165380" y="4853408"/>
            <a:ext cx="500380" cy="275590"/>
          </a:xfrm>
          <a:prstGeom prst="rect">
            <a:avLst/>
          </a:prstGeom>
        </p:spPr>
        <p:txBody>
          <a:bodyPr vert="horz" wrap="square" lIns="0" tIns="11430" rIns="0" bIns="0" rtlCol="0">
            <a:spAutoFit/>
          </a:bodyPr>
          <a:lstStyle/>
          <a:p>
            <a:pPr marL="12700">
              <a:lnSpc>
                <a:spcPct val="100000"/>
              </a:lnSpc>
              <a:spcBef>
                <a:spcPts val="90"/>
              </a:spcBef>
            </a:pPr>
            <a:r>
              <a:rPr sz="1650" b="1" spc="-20" dirty="0">
                <a:solidFill>
                  <a:srgbClr val="59595C"/>
                </a:solidFill>
                <a:latin typeface="Helvetica"/>
                <a:cs typeface="Helvetica"/>
              </a:rPr>
              <a:t>0.3%</a:t>
            </a:r>
            <a:endParaRPr sz="1650">
              <a:latin typeface="Helvetica"/>
              <a:cs typeface="Helvetica"/>
            </a:endParaRPr>
          </a:p>
        </p:txBody>
      </p:sp>
      <p:sp>
        <p:nvSpPr>
          <p:cNvPr id="50" name="object 50"/>
          <p:cNvSpPr/>
          <p:nvPr/>
        </p:nvSpPr>
        <p:spPr>
          <a:xfrm>
            <a:off x="18284755" y="7572161"/>
            <a:ext cx="0" cy="1031240"/>
          </a:xfrm>
          <a:custGeom>
            <a:avLst/>
            <a:gdLst/>
            <a:ahLst/>
            <a:cxnLst/>
            <a:rect l="l" t="t" r="r" b="b"/>
            <a:pathLst>
              <a:path h="1031240">
                <a:moveTo>
                  <a:pt x="0" y="0"/>
                </a:moveTo>
                <a:lnTo>
                  <a:pt x="0" y="1030952"/>
                </a:lnTo>
              </a:path>
            </a:pathLst>
          </a:custGeom>
          <a:ln w="5235">
            <a:solidFill>
              <a:srgbClr val="A7A8AB"/>
            </a:solidFill>
          </a:ln>
        </p:spPr>
        <p:txBody>
          <a:bodyPr wrap="square" lIns="0" tIns="0" rIns="0" bIns="0" rtlCol="0"/>
          <a:lstStyle/>
          <a:p>
            <a:endParaRPr/>
          </a:p>
        </p:txBody>
      </p:sp>
      <p:graphicFrame>
        <p:nvGraphicFramePr>
          <p:cNvPr id="51" name="object 51"/>
          <p:cNvGraphicFramePr>
            <a:graphicFrameLocks noGrp="1"/>
          </p:cNvGraphicFramePr>
          <p:nvPr/>
        </p:nvGraphicFramePr>
        <p:xfrm>
          <a:off x="12912521" y="7572157"/>
          <a:ext cx="5577202" cy="1062355"/>
        </p:xfrm>
        <a:graphic>
          <a:graphicData uri="http://schemas.openxmlformats.org/drawingml/2006/table">
            <a:tbl>
              <a:tblPr firstRow="1" bandRow="1">
                <a:tableStyleId>{2D5ABB26-0587-4C30-8999-92F81FD0307C}</a:tableStyleId>
              </a:tblPr>
              <a:tblGrid>
                <a:gridCol w="1666239">
                  <a:extLst>
                    <a:ext uri="{9D8B030D-6E8A-4147-A177-3AD203B41FA5}">
                      <a16:colId xmlns:a16="http://schemas.microsoft.com/office/drawing/2014/main" val="20000"/>
                    </a:ext>
                  </a:extLst>
                </a:gridCol>
                <a:gridCol w="622935">
                  <a:extLst>
                    <a:ext uri="{9D8B030D-6E8A-4147-A177-3AD203B41FA5}">
                      <a16:colId xmlns:a16="http://schemas.microsoft.com/office/drawing/2014/main" val="20001"/>
                    </a:ext>
                  </a:extLst>
                </a:gridCol>
                <a:gridCol w="617219">
                  <a:extLst>
                    <a:ext uri="{9D8B030D-6E8A-4147-A177-3AD203B41FA5}">
                      <a16:colId xmlns:a16="http://schemas.microsoft.com/office/drawing/2014/main" val="20002"/>
                    </a:ext>
                  </a:extLst>
                </a:gridCol>
                <a:gridCol w="617219">
                  <a:extLst>
                    <a:ext uri="{9D8B030D-6E8A-4147-A177-3AD203B41FA5}">
                      <a16:colId xmlns:a16="http://schemas.microsoft.com/office/drawing/2014/main" val="20003"/>
                    </a:ext>
                  </a:extLst>
                </a:gridCol>
                <a:gridCol w="617220">
                  <a:extLst>
                    <a:ext uri="{9D8B030D-6E8A-4147-A177-3AD203B41FA5}">
                      <a16:colId xmlns:a16="http://schemas.microsoft.com/office/drawing/2014/main" val="20004"/>
                    </a:ext>
                  </a:extLst>
                </a:gridCol>
                <a:gridCol w="617220">
                  <a:extLst>
                    <a:ext uri="{9D8B030D-6E8A-4147-A177-3AD203B41FA5}">
                      <a16:colId xmlns:a16="http://schemas.microsoft.com/office/drawing/2014/main" val="20005"/>
                    </a:ext>
                  </a:extLst>
                </a:gridCol>
                <a:gridCol w="466725">
                  <a:extLst>
                    <a:ext uri="{9D8B030D-6E8A-4147-A177-3AD203B41FA5}">
                      <a16:colId xmlns:a16="http://schemas.microsoft.com/office/drawing/2014/main" val="20006"/>
                    </a:ext>
                  </a:extLst>
                </a:gridCol>
                <a:gridCol w="352425">
                  <a:extLst>
                    <a:ext uri="{9D8B030D-6E8A-4147-A177-3AD203B41FA5}">
                      <a16:colId xmlns:a16="http://schemas.microsoft.com/office/drawing/2014/main" val="20007"/>
                    </a:ext>
                  </a:extLst>
                </a:gridCol>
              </a:tblGrid>
              <a:tr h="180975">
                <a:tc>
                  <a:txBody>
                    <a:bodyPr/>
                    <a:lstStyle/>
                    <a:p>
                      <a:pPr marR="128270" algn="r">
                        <a:lnSpc>
                          <a:spcPts val="1325"/>
                        </a:lnSpc>
                      </a:pPr>
                      <a:r>
                        <a:rPr sz="1300" dirty="0">
                          <a:solidFill>
                            <a:srgbClr val="59595C"/>
                          </a:solidFill>
                          <a:latin typeface="Helvetica"/>
                          <a:cs typeface="Helvetica"/>
                        </a:rPr>
                        <a:t>GP</a:t>
                      </a:r>
                      <a:r>
                        <a:rPr sz="1300" spc="-5" dirty="0">
                          <a:solidFill>
                            <a:srgbClr val="59595C"/>
                          </a:solidFill>
                          <a:latin typeface="Helvetica"/>
                          <a:cs typeface="Helvetica"/>
                        </a:rPr>
                        <a:t> </a:t>
                      </a:r>
                      <a:r>
                        <a:rPr sz="1300" spc="-10" dirty="0">
                          <a:solidFill>
                            <a:srgbClr val="59595C"/>
                          </a:solidFill>
                          <a:latin typeface="Helvetica"/>
                          <a:cs typeface="Helvetica"/>
                        </a:rPr>
                        <a:t>Partners</a:t>
                      </a:r>
                      <a:endParaRPr sz="1300">
                        <a:latin typeface="Helvetica"/>
                        <a:cs typeface="Helvetica"/>
                      </a:endParaRPr>
                    </a:p>
                  </a:txBody>
                  <a:tcPr marL="0" marR="0" marT="0" marB="0"/>
                </a:tc>
                <a:tc>
                  <a:txBody>
                    <a:bodyPr/>
                    <a:lstStyle/>
                    <a:p>
                      <a:pPr>
                        <a:lnSpc>
                          <a:spcPct val="100000"/>
                        </a:lnSpc>
                      </a:pPr>
                      <a:endParaRPr sz="1000">
                        <a:latin typeface="Times New Roman"/>
                        <a:cs typeface="Times New Roman"/>
                      </a:endParaRPr>
                    </a:p>
                  </a:txBody>
                  <a:tcPr marL="0" marR="0" marT="0" marB="0">
                    <a:solidFill>
                      <a:srgbClr val="1074B6"/>
                    </a:solidFill>
                  </a:tcPr>
                </a:tc>
                <a:tc>
                  <a:txBody>
                    <a:bodyPr/>
                    <a:lstStyle/>
                    <a:p>
                      <a:pPr>
                        <a:lnSpc>
                          <a:spcPct val="100000"/>
                        </a:lnSpc>
                      </a:pPr>
                      <a:endParaRPr sz="1000">
                        <a:latin typeface="Times New Roman"/>
                        <a:cs typeface="Times New Roman"/>
                      </a:endParaRPr>
                    </a:p>
                  </a:txBody>
                  <a:tcPr marL="0" marR="0" marT="0" marB="0">
                    <a:solidFill>
                      <a:srgbClr val="1074B6"/>
                    </a:solidFill>
                  </a:tcPr>
                </a:tc>
                <a:tc>
                  <a:txBody>
                    <a:bodyPr/>
                    <a:lstStyle/>
                    <a:p>
                      <a:pPr>
                        <a:lnSpc>
                          <a:spcPct val="100000"/>
                        </a:lnSpc>
                      </a:pPr>
                      <a:endParaRPr sz="1000">
                        <a:latin typeface="Times New Roman"/>
                        <a:cs typeface="Times New Roman"/>
                      </a:endParaRPr>
                    </a:p>
                  </a:txBody>
                  <a:tcPr marL="0" marR="0" marT="0" marB="0">
                    <a:solidFill>
                      <a:srgbClr val="1074B6"/>
                    </a:solidFill>
                  </a:tcPr>
                </a:tc>
                <a:tc>
                  <a:txBody>
                    <a:bodyPr/>
                    <a:lstStyle/>
                    <a:p>
                      <a:pPr>
                        <a:lnSpc>
                          <a:spcPct val="100000"/>
                        </a:lnSpc>
                      </a:pPr>
                      <a:endParaRPr sz="1000">
                        <a:latin typeface="Times New Roman"/>
                        <a:cs typeface="Times New Roman"/>
                      </a:endParaRPr>
                    </a:p>
                  </a:txBody>
                  <a:tcPr marL="0" marR="0" marT="0" marB="0">
                    <a:solidFill>
                      <a:srgbClr val="1074B6"/>
                    </a:solidFill>
                  </a:tcPr>
                </a:tc>
                <a:tc>
                  <a:txBody>
                    <a:bodyPr/>
                    <a:lstStyle/>
                    <a:p>
                      <a:pPr>
                        <a:lnSpc>
                          <a:spcPct val="100000"/>
                        </a:lnSpc>
                      </a:pPr>
                      <a:endParaRPr sz="1000">
                        <a:latin typeface="Times New Roman"/>
                        <a:cs typeface="Times New Roman"/>
                      </a:endParaRPr>
                    </a:p>
                  </a:txBody>
                  <a:tcPr marL="0" marR="0" marT="0" marB="0">
                    <a:solidFill>
                      <a:srgbClr val="1074B6"/>
                    </a:solidFill>
                  </a:tcPr>
                </a:tc>
                <a:tc>
                  <a:txBody>
                    <a:bodyPr/>
                    <a:lstStyle/>
                    <a:p>
                      <a:pPr>
                        <a:lnSpc>
                          <a:spcPct val="100000"/>
                        </a:lnSpc>
                      </a:pPr>
                      <a:endParaRPr sz="1000">
                        <a:latin typeface="Times New Roman"/>
                        <a:cs typeface="Times New Roman"/>
                      </a:endParaRPr>
                    </a:p>
                  </a:txBody>
                  <a:tcPr marL="0" marR="0" marT="0" marB="0">
                    <a:solidFill>
                      <a:srgbClr val="1074B6"/>
                    </a:solidFill>
                  </a:tcPr>
                </a:tc>
                <a:tc>
                  <a:txBody>
                    <a:bodyPr/>
                    <a:lstStyle/>
                    <a:p>
                      <a:pPr marL="40640">
                        <a:lnSpc>
                          <a:spcPts val="1325"/>
                        </a:lnSpc>
                      </a:pPr>
                      <a:r>
                        <a:rPr sz="1300" spc="-25" dirty="0">
                          <a:solidFill>
                            <a:srgbClr val="59595C"/>
                          </a:solidFill>
                          <a:latin typeface="Helvetica"/>
                          <a:cs typeface="Helvetica"/>
                        </a:rPr>
                        <a:t>282</a:t>
                      </a:r>
                      <a:endParaRPr sz="1300">
                        <a:latin typeface="Helvetica"/>
                        <a:cs typeface="Helvetica"/>
                      </a:endParaRPr>
                    </a:p>
                  </a:txBody>
                  <a:tcPr marL="0" marR="0" marT="0" marB="0"/>
                </a:tc>
                <a:extLst>
                  <a:ext uri="{0D108BD9-81ED-4DB2-BD59-A6C34878D82A}">
                    <a16:rowId xmlns:a16="http://schemas.microsoft.com/office/drawing/2014/main" val="10000"/>
                  </a:ext>
                </a:extLst>
              </a:tr>
              <a:tr h="114300">
                <a:tc>
                  <a:txBody>
                    <a:bodyPr/>
                    <a:lstStyle/>
                    <a:p>
                      <a:pPr>
                        <a:lnSpc>
                          <a:spcPct val="100000"/>
                        </a:lnSpc>
                      </a:pPr>
                      <a:endParaRPr sz="600">
                        <a:latin typeface="Times New Roman"/>
                        <a:cs typeface="Times New Roman"/>
                      </a:endParaRPr>
                    </a:p>
                  </a:txBody>
                  <a:tcPr marL="0" marR="0" marT="0" marB="0">
                    <a:lnR w="28575">
                      <a:solidFill>
                        <a:srgbClr val="59595C"/>
                      </a:solidFill>
                      <a:prstDash val="solid"/>
                    </a:lnR>
                  </a:tcPr>
                </a:tc>
                <a:tc>
                  <a:txBody>
                    <a:bodyPr/>
                    <a:lstStyle/>
                    <a:p>
                      <a:pPr>
                        <a:lnSpc>
                          <a:spcPct val="100000"/>
                        </a:lnSpc>
                      </a:pPr>
                      <a:endParaRPr sz="600">
                        <a:latin typeface="Times New Roman"/>
                        <a:cs typeface="Times New Roman"/>
                      </a:endParaRPr>
                    </a:p>
                  </a:txBody>
                  <a:tcPr marL="0" marR="0" marT="0" marB="0">
                    <a:lnL w="28575">
                      <a:solidFill>
                        <a:srgbClr val="59595C"/>
                      </a:solidFill>
                      <a:prstDash val="solid"/>
                    </a:lnL>
                    <a:lnR w="6350">
                      <a:solidFill>
                        <a:srgbClr val="A7A8AB"/>
                      </a:solidFill>
                      <a:prstDash val="solid"/>
                    </a:lnR>
                  </a:tcPr>
                </a:tc>
                <a:tc>
                  <a:txBody>
                    <a:bodyPr/>
                    <a:lstStyle/>
                    <a:p>
                      <a:pPr>
                        <a:lnSpc>
                          <a:spcPct val="100000"/>
                        </a:lnSpc>
                      </a:pPr>
                      <a:endParaRPr sz="600">
                        <a:latin typeface="Times New Roman"/>
                        <a:cs typeface="Times New Roman"/>
                      </a:endParaRPr>
                    </a:p>
                  </a:txBody>
                  <a:tcPr marL="0" marR="0" marT="0" marB="0">
                    <a:lnL w="6350">
                      <a:solidFill>
                        <a:srgbClr val="A7A8AB"/>
                      </a:solidFill>
                      <a:prstDash val="solid"/>
                    </a:lnL>
                    <a:lnR w="6350">
                      <a:solidFill>
                        <a:srgbClr val="A7A8AB"/>
                      </a:solidFill>
                      <a:prstDash val="solid"/>
                    </a:lnR>
                  </a:tcPr>
                </a:tc>
                <a:tc>
                  <a:txBody>
                    <a:bodyPr/>
                    <a:lstStyle/>
                    <a:p>
                      <a:pPr>
                        <a:lnSpc>
                          <a:spcPct val="100000"/>
                        </a:lnSpc>
                      </a:pPr>
                      <a:endParaRPr sz="600">
                        <a:latin typeface="Times New Roman"/>
                        <a:cs typeface="Times New Roman"/>
                      </a:endParaRPr>
                    </a:p>
                  </a:txBody>
                  <a:tcPr marL="0" marR="0" marT="0" marB="0">
                    <a:lnL w="6350">
                      <a:solidFill>
                        <a:srgbClr val="A7A8AB"/>
                      </a:solidFill>
                      <a:prstDash val="solid"/>
                    </a:lnL>
                    <a:lnR w="6350">
                      <a:solidFill>
                        <a:srgbClr val="A7A8AB"/>
                      </a:solidFill>
                      <a:prstDash val="solid"/>
                    </a:lnR>
                  </a:tcPr>
                </a:tc>
                <a:tc>
                  <a:txBody>
                    <a:bodyPr/>
                    <a:lstStyle/>
                    <a:p>
                      <a:pPr>
                        <a:lnSpc>
                          <a:spcPct val="100000"/>
                        </a:lnSpc>
                      </a:pPr>
                      <a:endParaRPr sz="600">
                        <a:latin typeface="Times New Roman"/>
                        <a:cs typeface="Times New Roman"/>
                      </a:endParaRPr>
                    </a:p>
                  </a:txBody>
                  <a:tcPr marL="0" marR="0" marT="0" marB="0">
                    <a:lnL w="6350">
                      <a:solidFill>
                        <a:srgbClr val="A7A8AB"/>
                      </a:solidFill>
                      <a:prstDash val="solid"/>
                    </a:lnL>
                    <a:lnR w="6350">
                      <a:solidFill>
                        <a:srgbClr val="A7A8AB"/>
                      </a:solidFill>
                      <a:prstDash val="solid"/>
                    </a:lnR>
                  </a:tcPr>
                </a:tc>
                <a:tc>
                  <a:txBody>
                    <a:bodyPr/>
                    <a:lstStyle/>
                    <a:p>
                      <a:pPr>
                        <a:lnSpc>
                          <a:spcPct val="100000"/>
                        </a:lnSpc>
                      </a:pPr>
                      <a:endParaRPr sz="600">
                        <a:latin typeface="Times New Roman"/>
                        <a:cs typeface="Times New Roman"/>
                      </a:endParaRPr>
                    </a:p>
                  </a:txBody>
                  <a:tcPr marL="0" marR="0" marT="0" marB="0">
                    <a:lnL w="6350">
                      <a:solidFill>
                        <a:srgbClr val="A7A8AB"/>
                      </a:solidFill>
                      <a:prstDash val="solid"/>
                    </a:lnL>
                    <a:lnR w="6350">
                      <a:solidFill>
                        <a:srgbClr val="A7A8AB"/>
                      </a:solidFill>
                      <a:prstDash val="solid"/>
                    </a:lnR>
                  </a:tcPr>
                </a:tc>
                <a:tc>
                  <a:txBody>
                    <a:bodyPr/>
                    <a:lstStyle/>
                    <a:p>
                      <a:pPr>
                        <a:lnSpc>
                          <a:spcPct val="100000"/>
                        </a:lnSpc>
                      </a:pPr>
                      <a:endParaRPr sz="600">
                        <a:latin typeface="Times New Roman"/>
                        <a:cs typeface="Times New Roman"/>
                      </a:endParaRPr>
                    </a:p>
                  </a:txBody>
                  <a:tcPr marL="0" marR="0" marT="0" marB="0">
                    <a:lnL w="6350">
                      <a:solidFill>
                        <a:srgbClr val="A7A8AB"/>
                      </a:solidFill>
                      <a:prstDash val="solid"/>
                    </a:lnL>
                  </a:tcPr>
                </a:tc>
                <a:tc>
                  <a:txBody>
                    <a:bodyPr/>
                    <a:lstStyle/>
                    <a:p>
                      <a:pPr>
                        <a:lnSpc>
                          <a:spcPct val="100000"/>
                        </a:lnSpc>
                      </a:pPr>
                      <a:endParaRPr sz="600">
                        <a:latin typeface="Times New Roman"/>
                        <a:cs typeface="Times New Roman"/>
                      </a:endParaRPr>
                    </a:p>
                  </a:txBody>
                  <a:tcPr marL="0" marR="0" marT="0" marB="0"/>
                </a:tc>
                <a:extLst>
                  <a:ext uri="{0D108BD9-81ED-4DB2-BD59-A6C34878D82A}">
                    <a16:rowId xmlns:a16="http://schemas.microsoft.com/office/drawing/2014/main" val="10001"/>
                  </a:ext>
                </a:extLst>
              </a:tr>
              <a:tr h="180975">
                <a:tc>
                  <a:txBody>
                    <a:bodyPr/>
                    <a:lstStyle/>
                    <a:p>
                      <a:pPr marR="117475" algn="r">
                        <a:lnSpc>
                          <a:spcPts val="1325"/>
                        </a:lnSpc>
                      </a:pPr>
                      <a:r>
                        <a:rPr sz="1300" dirty="0">
                          <a:solidFill>
                            <a:srgbClr val="59595C"/>
                          </a:solidFill>
                          <a:latin typeface="Helvetica"/>
                          <a:cs typeface="Helvetica"/>
                        </a:rPr>
                        <a:t>Salaried</a:t>
                      </a:r>
                      <a:r>
                        <a:rPr sz="1300" spc="15" dirty="0">
                          <a:solidFill>
                            <a:srgbClr val="59595C"/>
                          </a:solidFill>
                          <a:latin typeface="Helvetica"/>
                          <a:cs typeface="Helvetica"/>
                        </a:rPr>
                        <a:t> </a:t>
                      </a:r>
                      <a:r>
                        <a:rPr sz="1300" spc="-25" dirty="0">
                          <a:solidFill>
                            <a:srgbClr val="59595C"/>
                          </a:solidFill>
                          <a:latin typeface="Helvetica"/>
                          <a:cs typeface="Helvetica"/>
                        </a:rPr>
                        <a:t>GPs</a:t>
                      </a:r>
                      <a:endParaRPr sz="1300">
                        <a:latin typeface="Helvetica"/>
                        <a:cs typeface="Helvetica"/>
                      </a:endParaRPr>
                    </a:p>
                  </a:txBody>
                  <a:tcPr marL="0" marR="0" marT="0" marB="0">
                    <a:lnR w="28575">
                      <a:solidFill>
                        <a:srgbClr val="59595C"/>
                      </a:solidFill>
                      <a:prstDash val="solid"/>
                    </a:lnR>
                  </a:tcPr>
                </a:tc>
                <a:tc>
                  <a:txBody>
                    <a:bodyPr/>
                    <a:lstStyle/>
                    <a:p>
                      <a:pPr>
                        <a:lnSpc>
                          <a:spcPct val="100000"/>
                        </a:lnSpc>
                      </a:pPr>
                      <a:endParaRPr sz="1000">
                        <a:latin typeface="Times New Roman"/>
                        <a:cs typeface="Times New Roman"/>
                      </a:endParaRPr>
                    </a:p>
                  </a:txBody>
                  <a:tcPr marL="0" marR="0" marT="0" marB="0">
                    <a:lnL w="28575">
                      <a:solidFill>
                        <a:srgbClr val="59595C"/>
                      </a:solidFill>
                      <a:prstDash val="solid"/>
                    </a:lnL>
                    <a:solidFill>
                      <a:srgbClr val="1074B6"/>
                    </a:solidFill>
                  </a:tcPr>
                </a:tc>
                <a:tc>
                  <a:txBody>
                    <a:bodyPr/>
                    <a:lstStyle/>
                    <a:p>
                      <a:pPr>
                        <a:lnSpc>
                          <a:spcPct val="100000"/>
                        </a:lnSpc>
                      </a:pPr>
                      <a:endParaRPr sz="1000">
                        <a:latin typeface="Times New Roman"/>
                        <a:cs typeface="Times New Roman"/>
                      </a:endParaRPr>
                    </a:p>
                  </a:txBody>
                  <a:tcPr marL="0" marR="0" marT="0" marB="0">
                    <a:solidFill>
                      <a:srgbClr val="1074B6"/>
                    </a:solidFill>
                  </a:tcPr>
                </a:tc>
                <a:tc>
                  <a:txBody>
                    <a:bodyPr/>
                    <a:lstStyle/>
                    <a:p>
                      <a:pPr>
                        <a:lnSpc>
                          <a:spcPct val="100000"/>
                        </a:lnSpc>
                      </a:pPr>
                      <a:endParaRPr sz="1000">
                        <a:latin typeface="Times New Roman"/>
                        <a:cs typeface="Times New Roman"/>
                      </a:endParaRPr>
                    </a:p>
                  </a:txBody>
                  <a:tcPr marL="0" marR="0" marT="0" marB="0">
                    <a:solidFill>
                      <a:srgbClr val="1074B6"/>
                    </a:solidFill>
                  </a:tcPr>
                </a:tc>
                <a:tc>
                  <a:txBody>
                    <a:bodyPr/>
                    <a:lstStyle/>
                    <a:p>
                      <a:pPr>
                        <a:lnSpc>
                          <a:spcPct val="100000"/>
                        </a:lnSpc>
                      </a:pPr>
                      <a:endParaRPr sz="1000">
                        <a:latin typeface="Times New Roman"/>
                        <a:cs typeface="Times New Roman"/>
                      </a:endParaRPr>
                    </a:p>
                  </a:txBody>
                  <a:tcPr marL="0" marR="0" marT="0" marB="0">
                    <a:solidFill>
                      <a:srgbClr val="1074B6"/>
                    </a:solidFill>
                  </a:tcPr>
                </a:tc>
                <a:tc>
                  <a:txBody>
                    <a:bodyPr/>
                    <a:lstStyle/>
                    <a:p>
                      <a:pPr marL="98425">
                        <a:lnSpc>
                          <a:spcPts val="1325"/>
                        </a:lnSpc>
                      </a:pPr>
                      <a:r>
                        <a:rPr sz="1300" spc="-25" dirty="0">
                          <a:solidFill>
                            <a:srgbClr val="59595C"/>
                          </a:solidFill>
                          <a:latin typeface="Helvetica"/>
                          <a:cs typeface="Helvetica"/>
                        </a:rPr>
                        <a:t>201</a:t>
                      </a:r>
                      <a:endParaRPr sz="1300">
                        <a:latin typeface="Helvetica"/>
                        <a:cs typeface="Helvetica"/>
                      </a:endParaRPr>
                    </a:p>
                  </a:txBody>
                  <a:tcPr marL="0" marR="0" marT="0" marB="0">
                    <a:lnR w="6350">
                      <a:solidFill>
                        <a:srgbClr val="A7A8AB"/>
                      </a:solidFill>
                      <a:prstDash val="solid"/>
                    </a:lnR>
                  </a:tcPr>
                </a:tc>
                <a:tc>
                  <a:txBody>
                    <a:bodyPr/>
                    <a:lstStyle/>
                    <a:p>
                      <a:pPr>
                        <a:lnSpc>
                          <a:spcPct val="100000"/>
                        </a:lnSpc>
                      </a:pPr>
                      <a:endParaRPr sz="1000">
                        <a:latin typeface="Times New Roman"/>
                        <a:cs typeface="Times New Roman"/>
                      </a:endParaRPr>
                    </a:p>
                  </a:txBody>
                  <a:tcPr marL="0" marR="0" marT="0" marB="0">
                    <a:lnL w="6350">
                      <a:solidFill>
                        <a:srgbClr val="A7A8AB"/>
                      </a:solidFill>
                      <a:prstDash val="solid"/>
                    </a:lnL>
                  </a:tcPr>
                </a:tc>
                <a:tc>
                  <a:txBody>
                    <a:bodyPr/>
                    <a:lstStyle/>
                    <a:p>
                      <a:pPr>
                        <a:lnSpc>
                          <a:spcPct val="100000"/>
                        </a:lnSpc>
                      </a:pPr>
                      <a:endParaRPr sz="1000">
                        <a:latin typeface="Times New Roman"/>
                        <a:cs typeface="Times New Roman"/>
                      </a:endParaRPr>
                    </a:p>
                  </a:txBody>
                  <a:tcPr marL="0" marR="0" marT="0" marB="0"/>
                </a:tc>
                <a:extLst>
                  <a:ext uri="{0D108BD9-81ED-4DB2-BD59-A6C34878D82A}">
                    <a16:rowId xmlns:a16="http://schemas.microsoft.com/office/drawing/2014/main" val="10002"/>
                  </a:ext>
                </a:extLst>
              </a:tr>
              <a:tr h="353695">
                <a:tc>
                  <a:txBody>
                    <a:bodyPr/>
                    <a:lstStyle/>
                    <a:p>
                      <a:pPr marR="117475" algn="r">
                        <a:lnSpc>
                          <a:spcPct val="100000"/>
                        </a:lnSpc>
                        <a:spcBef>
                          <a:spcPts val="685"/>
                        </a:spcBef>
                      </a:pPr>
                      <a:r>
                        <a:rPr sz="1300" dirty="0">
                          <a:solidFill>
                            <a:srgbClr val="59595C"/>
                          </a:solidFill>
                          <a:latin typeface="Helvetica"/>
                          <a:cs typeface="Helvetica"/>
                        </a:rPr>
                        <a:t>GP</a:t>
                      </a:r>
                      <a:r>
                        <a:rPr sz="1300" spc="10" dirty="0">
                          <a:solidFill>
                            <a:srgbClr val="59595C"/>
                          </a:solidFill>
                          <a:latin typeface="Helvetica"/>
                          <a:cs typeface="Helvetica"/>
                        </a:rPr>
                        <a:t> </a:t>
                      </a:r>
                      <a:r>
                        <a:rPr sz="1300" dirty="0">
                          <a:solidFill>
                            <a:srgbClr val="59595C"/>
                          </a:solidFill>
                          <a:latin typeface="Helvetica"/>
                          <a:cs typeface="Helvetica"/>
                        </a:rPr>
                        <a:t>Regular</a:t>
                      </a:r>
                      <a:r>
                        <a:rPr sz="1300" spc="35" dirty="0">
                          <a:solidFill>
                            <a:srgbClr val="59595C"/>
                          </a:solidFill>
                          <a:latin typeface="Helvetica"/>
                          <a:cs typeface="Helvetica"/>
                        </a:rPr>
                        <a:t> </a:t>
                      </a:r>
                      <a:r>
                        <a:rPr sz="1300" spc="-10" dirty="0">
                          <a:solidFill>
                            <a:srgbClr val="59595C"/>
                          </a:solidFill>
                          <a:latin typeface="Helvetica"/>
                          <a:cs typeface="Helvetica"/>
                        </a:rPr>
                        <a:t>Locums</a:t>
                      </a:r>
                      <a:endParaRPr sz="1300">
                        <a:latin typeface="Helvetica"/>
                        <a:cs typeface="Helvetica"/>
                      </a:endParaRPr>
                    </a:p>
                  </a:txBody>
                  <a:tcPr marL="0" marR="0" marT="86995" marB="0">
                    <a:lnR w="57150">
                      <a:solidFill>
                        <a:srgbClr val="1074B6"/>
                      </a:solidFill>
                      <a:prstDash val="solid"/>
                    </a:lnR>
                  </a:tcPr>
                </a:tc>
                <a:tc>
                  <a:txBody>
                    <a:bodyPr/>
                    <a:lstStyle/>
                    <a:p>
                      <a:pPr marL="89535">
                        <a:lnSpc>
                          <a:spcPct val="100000"/>
                        </a:lnSpc>
                        <a:spcBef>
                          <a:spcPts val="680"/>
                        </a:spcBef>
                      </a:pPr>
                      <a:r>
                        <a:rPr sz="1300" spc="-50" dirty="0">
                          <a:solidFill>
                            <a:srgbClr val="59595C"/>
                          </a:solidFill>
                          <a:latin typeface="Helvetica"/>
                          <a:cs typeface="Helvetica"/>
                        </a:rPr>
                        <a:t>4</a:t>
                      </a:r>
                      <a:endParaRPr sz="1300">
                        <a:latin typeface="Helvetica"/>
                        <a:cs typeface="Helvetica"/>
                      </a:endParaRPr>
                    </a:p>
                  </a:txBody>
                  <a:tcPr marL="0" marR="0" marT="86360" marB="0">
                    <a:lnL w="57150">
                      <a:solidFill>
                        <a:srgbClr val="1074B6"/>
                      </a:solidFill>
                      <a:prstDash val="solid"/>
                    </a:lnL>
                    <a:lnR w="6350">
                      <a:solidFill>
                        <a:srgbClr val="A7A8AB"/>
                      </a:solidFill>
                      <a:prstDash val="solid"/>
                    </a:lnR>
                  </a:tcPr>
                </a:tc>
                <a:tc>
                  <a:txBody>
                    <a:bodyPr/>
                    <a:lstStyle/>
                    <a:p>
                      <a:pPr>
                        <a:lnSpc>
                          <a:spcPct val="100000"/>
                        </a:lnSpc>
                      </a:pPr>
                      <a:endParaRPr sz="1600">
                        <a:latin typeface="Times New Roman"/>
                        <a:cs typeface="Times New Roman"/>
                      </a:endParaRPr>
                    </a:p>
                  </a:txBody>
                  <a:tcPr marL="0" marR="0" marT="0" marB="0">
                    <a:lnL w="6350">
                      <a:solidFill>
                        <a:srgbClr val="A7A8AB"/>
                      </a:solidFill>
                      <a:prstDash val="solid"/>
                    </a:lnL>
                    <a:lnR w="6350">
                      <a:solidFill>
                        <a:srgbClr val="A7A8AB"/>
                      </a:solidFill>
                      <a:prstDash val="solid"/>
                    </a:lnR>
                  </a:tcPr>
                </a:tc>
                <a:tc>
                  <a:txBody>
                    <a:bodyPr/>
                    <a:lstStyle/>
                    <a:p>
                      <a:pPr>
                        <a:lnSpc>
                          <a:spcPct val="100000"/>
                        </a:lnSpc>
                      </a:pPr>
                      <a:endParaRPr sz="1600">
                        <a:latin typeface="Times New Roman"/>
                        <a:cs typeface="Times New Roman"/>
                      </a:endParaRPr>
                    </a:p>
                  </a:txBody>
                  <a:tcPr marL="0" marR="0" marT="0" marB="0">
                    <a:lnL w="6350">
                      <a:solidFill>
                        <a:srgbClr val="A7A8AB"/>
                      </a:solidFill>
                      <a:prstDash val="solid"/>
                    </a:lnL>
                    <a:lnR w="6350">
                      <a:solidFill>
                        <a:srgbClr val="A7A8AB"/>
                      </a:solidFill>
                      <a:prstDash val="solid"/>
                    </a:lnR>
                  </a:tcPr>
                </a:tc>
                <a:tc>
                  <a:txBody>
                    <a:bodyPr/>
                    <a:lstStyle/>
                    <a:p>
                      <a:pPr>
                        <a:lnSpc>
                          <a:spcPct val="100000"/>
                        </a:lnSpc>
                      </a:pPr>
                      <a:endParaRPr sz="1600">
                        <a:latin typeface="Times New Roman"/>
                        <a:cs typeface="Times New Roman"/>
                      </a:endParaRPr>
                    </a:p>
                  </a:txBody>
                  <a:tcPr marL="0" marR="0" marT="0" marB="0">
                    <a:lnL w="6350">
                      <a:solidFill>
                        <a:srgbClr val="A7A8AB"/>
                      </a:solidFill>
                      <a:prstDash val="solid"/>
                    </a:lnL>
                    <a:lnR w="6350">
                      <a:solidFill>
                        <a:srgbClr val="A7A8AB"/>
                      </a:solidFill>
                      <a:prstDash val="solid"/>
                    </a:lnR>
                  </a:tcPr>
                </a:tc>
                <a:tc>
                  <a:txBody>
                    <a:bodyPr/>
                    <a:lstStyle/>
                    <a:p>
                      <a:pPr>
                        <a:lnSpc>
                          <a:spcPct val="100000"/>
                        </a:lnSpc>
                      </a:pPr>
                      <a:endParaRPr sz="1600">
                        <a:latin typeface="Times New Roman"/>
                        <a:cs typeface="Times New Roman"/>
                      </a:endParaRPr>
                    </a:p>
                  </a:txBody>
                  <a:tcPr marL="0" marR="0" marT="0" marB="0">
                    <a:lnL w="6350">
                      <a:solidFill>
                        <a:srgbClr val="A7A8AB"/>
                      </a:solidFill>
                      <a:prstDash val="solid"/>
                    </a:lnL>
                    <a:lnR w="6350">
                      <a:solidFill>
                        <a:srgbClr val="A7A8AB"/>
                      </a:solidFill>
                      <a:prstDash val="solid"/>
                    </a:lnR>
                  </a:tcPr>
                </a:tc>
                <a:tc>
                  <a:txBody>
                    <a:bodyPr/>
                    <a:lstStyle/>
                    <a:p>
                      <a:pPr>
                        <a:lnSpc>
                          <a:spcPct val="100000"/>
                        </a:lnSpc>
                      </a:pPr>
                      <a:endParaRPr sz="1600">
                        <a:latin typeface="Times New Roman"/>
                        <a:cs typeface="Times New Roman"/>
                      </a:endParaRPr>
                    </a:p>
                  </a:txBody>
                  <a:tcPr marL="0" marR="0" marT="0" marB="0">
                    <a:lnL w="6350">
                      <a:solidFill>
                        <a:srgbClr val="A7A8AB"/>
                      </a:solidFill>
                      <a:prstDash val="solid"/>
                    </a:lnL>
                  </a:tcPr>
                </a:tc>
                <a:tc>
                  <a:txBody>
                    <a:bodyPr/>
                    <a:lstStyle/>
                    <a:p>
                      <a:pPr>
                        <a:lnSpc>
                          <a:spcPct val="100000"/>
                        </a:lnSpc>
                      </a:pPr>
                      <a:endParaRPr sz="1600">
                        <a:latin typeface="Times New Roman"/>
                        <a:cs typeface="Times New Roman"/>
                      </a:endParaRPr>
                    </a:p>
                  </a:txBody>
                  <a:tcPr marL="0" marR="0" marT="0" marB="0"/>
                </a:tc>
                <a:extLst>
                  <a:ext uri="{0D108BD9-81ED-4DB2-BD59-A6C34878D82A}">
                    <a16:rowId xmlns:a16="http://schemas.microsoft.com/office/drawing/2014/main" val="10003"/>
                  </a:ext>
                </a:extLst>
              </a:tr>
              <a:tr h="232410">
                <a:tc>
                  <a:txBody>
                    <a:bodyPr/>
                    <a:lstStyle/>
                    <a:p>
                      <a:pPr marR="117475" algn="r">
                        <a:lnSpc>
                          <a:spcPts val="1525"/>
                        </a:lnSpc>
                        <a:spcBef>
                          <a:spcPts val="210"/>
                        </a:spcBef>
                      </a:pPr>
                      <a:r>
                        <a:rPr sz="1300" dirty="0">
                          <a:solidFill>
                            <a:srgbClr val="59595C"/>
                          </a:solidFill>
                          <a:latin typeface="Helvetica"/>
                          <a:cs typeface="Helvetica"/>
                        </a:rPr>
                        <a:t>GP</a:t>
                      </a:r>
                      <a:r>
                        <a:rPr sz="1300" spc="-5" dirty="0">
                          <a:solidFill>
                            <a:srgbClr val="59595C"/>
                          </a:solidFill>
                          <a:latin typeface="Helvetica"/>
                          <a:cs typeface="Helvetica"/>
                        </a:rPr>
                        <a:t> </a:t>
                      </a:r>
                      <a:r>
                        <a:rPr sz="1300" spc="-10" dirty="0">
                          <a:solidFill>
                            <a:srgbClr val="59595C"/>
                          </a:solidFill>
                          <a:latin typeface="Helvetica"/>
                          <a:cs typeface="Helvetica"/>
                        </a:rPr>
                        <a:t>Retainers</a:t>
                      </a:r>
                      <a:endParaRPr sz="1300">
                        <a:latin typeface="Helvetica"/>
                        <a:cs typeface="Helvetica"/>
                      </a:endParaRPr>
                    </a:p>
                  </a:txBody>
                  <a:tcPr marL="0" marR="0" marT="26670" marB="0">
                    <a:lnR w="28575">
                      <a:solidFill>
                        <a:srgbClr val="1074B6"/>
                      </a:solidFill>
                      <a:prstDash val="solid"/>
                    </a:lnR>
                  </a:tcPr>
                </a:tc>
                <a:tc>
                  <a:txBody>
                    <a:bodyPr/>
                    <a:lstStyle/>
                    <a:p>
                      <a:pPr marL="109855">
                        <a:lnSpc>
                          <a:spcPts val="1505"/>
                        </a:lnSpc>
                        <a:spcBef>
                          <a:spcPts val="229"/>
                        </a:spcBef>
                      </a:pPr>
                      <a:r>
                        <a:rPr sz="1300" spc="-50" dirty="0">
                          <a:solidFill>
                            <a:srgbClr val="59595C"/>
                          </a:solidFill>
                          <a:latin typeface="Helvetica"/>
                          <a:cs typeface="Helvetica"/>
                        </a:rPr>
                        <a:t>5</a:t>
                      </a:r>
                      <a:endParaRPr sz="1300">
                        <a:latin typeface="Helvetica"/>
                        <a:cs typeface="Helvetica"/>
                      </a:endParaRPr>
                    </a:p>
                  </a:txBody>
                  <a:tcPr marL="0" marR="0" marT="29209" marB="0">
                    <a:lnL w="28575">
                      <a:solidFill>
                        <a:srgbClr val="1074B6"/>
                      </a:solidFill>
                      <a:prstDash val="solid"/>
                    </a:lnL>
                    <a:lnR w="6350">
                      <a:solidFill>
                        <a:srgbClr val="A7A8AB"/>
                      </a:solidFill>
                      <a:prstDash val="solid"/>
                    </a:lnR>
                  </a:tcPr>
                </a:tc>
                <a:tc>
                  <a:txBody>
                    <a:bodyPr/>
                    <a:lstStyle/>
                    <a:p>
                      <a:pPr>
                        <a:lnSpc>
                          <a:spcPct val="100000"/>
                        </a:lnSpc>
                      </a:pPr>
                      <a:endParaRPr sz="1400">
                        <a:latin typeface="Times New Roman"/>
                        <a:cs typeface="Times New Roman"/>
                      </a:endParaRPr>
                    </a:p>
                  </a:txBody>
                  <a:tcPr marL="0" marR="0" marT="0" marB="0">
                    <a:lnL w="6350">
                      <a:solidFill>
                        <a:srgbClr val="A7A8AB"/>
                      </a:solidFill>
                      <a:prstDash val="solid"/>
                    </a:lnL>
                    <a:lnR w="6350">
                      <a:solidFill>
                        <a:srgbClr val="A7A8AB"/>
                      </a:solidFill>
                      <a:prstDash val="solid"/>
                    </a:lnR>
                  </a:tcPr>
                </a:tc>
                <a:tc>
                  <a:txBody>
                    <a:bodyPr/>
                    <a:lstStyle/>
                    <a:p>
                      <a:pPr>
                        <a:lnSpc>
                          <a:spcPct val="100000"/>
                        </a:lnSpc>
                      </a:pPr>
                      <a:endParaRPr sz="1400">
                        <a:latin typeface="Times New Roman"/>
                        <a:cs typeface="Times New Roman"/>
                      </a:endParaRPr>
                    </a:p>
                  </a:txBody>
                  <a:tcPr marL="0" marR="0" marT="0" marB="0">
                    <a:lnL w="6350">
                      <a:solidFill>
                        <a:srgbClr val="A7A8AB"/>
                      </a:solidFill>
                      <a:prstDash val="solid"/>
                    </a:lnL>
                    <a:lnR w="6350">
                      <a:solidFill>
                        <a:srgbClr val="A7A8AB"/>
                      </a:solidFill>
                      <a:prstDash val="solid"/>
                    </a:lnR>
                  </a:tcPr>
                </a:tc>
                <a:tc>
                  <a:txBody>
                    <a:bodyPr/>
                    <a:lstStyle/>
                    <a:p>
                      <a:pPr>
                        <a:lnSpc>
                          <a:spcPct val="100000"/>
                        </a:lnSpc>
                      </a:pPr>
                      <a:endParaRPr sz="1400">
                        <a:latin typeface="Times New Roman"/>
                        <a:cs typeface="Times New Roman"/>
                      </a:endParaRPr>
                    </a:p>
                  </a:txBody>
                  <a:tcPr marL="0" marR="0" marT="0" marB="0">
                    <a:lnL w="6350">
                      <a:solidFill>
                        <a:srgbClr val="A7A8AB"/>
                      </a:solidFill>
                      <a:prstDash val="solid"/>
                    </a:lnL>
                    <a:lnR w="6350">
                      <a:solidFill>
                        <a:srgbClr val="A7A8AB"/>
                      </a:solidFill>
                      <a:prstDash val="solid"/>
                    </a:lnR>
                  </a:tcPr>
                </a:tc>
                <a:tc>
                  <a:txBody>
                    <a:bodyPr/>
                    <a:lstStyle/>
                    <a:p>
                      <a:pPr>
                        <a:lnSpc>
                          <a:spcPct val="100000"/>
                        </a:lnSpc>
                      </a:pPr>
                      <a:endParaRPr sz="1400">
                        <a:latin typeface="Times New Roman"/>
                        <a:cs typeface="Times New Roman"/>
                      </a:endParaRPr>
                    </a:p>
                  </a:txBody>
                  <a:tcPr marL="0" marR="0" marT="0" marB="0">
                    <a:lnL w="6350">
                      <a:solidFill>
                        <a:srgbClr val="A7A8AB"/>
                      </a:solidFill>
                      <a:prstDash val="solid"/>
                    </a:lnL>
                    <a:lnR w="6350">
                      <a:solidFill>
                        <a:srgbClr val="A7A8AB"/>
                      </a:solidFill>
                      <a:prstDash val="solid"/>
                    </a:lnR>
                  </a:tcPr>
                </a:tc>
                <a:tc>
                  <a:txBody>
                    <a:bodyPr/>
                    <a:lstStyle/>
                    <a:p>
                      <a:pPr>
                        <a:lnSpc>
                          <a:spcPct val="100000"/>
                        </a:lnSpc>
                      </a:pPr>
                      <a:endParaRPr sz="1400">
                        <a:latin typeface="Times New Roman"/>
                        <a:cs typeface="Times New Roman"/>
                      </a:endParaRPr>
                    </a:p>
                  </a:txBody>
                  <a:tcPr marL="0" marR="0" marT="0" marB="0">
                    <a:lnL w="6350">
                      <a:solidFill>
                        <a:srgbClr val="A7A8AB"/>
                      </a:solidFill>
                      <a:prstDash val="solid"/>
                    </a:lnL>
                  </a:tcPr>
                </a:tc>
                <a:tc>
                  <a:txBody>
                    <a:bodyPr/>
                    <a:lstStyle/>
                    <a:p>
                      <a:pPr>
                        <a:lnSpc>
                          <a:spcPct val="100000"/>
                        </a:lnSpc>
                      </a:pPr>
                      <a:endParaRPr sz="1400">
                        <a:latin typeface="Times New Roman"/>
                        <a:cs typeface="Times New Roman"/>
                      </a:endParaRPr>
                    </a:p>
                  </a:txBody>
                  <a:tcPr marL="0" marR="0" marT="0" marB="0"/>
                </a:tc>
                <a:extLst>
                  <a:ext uri="{0D108BD9-81ED-4DB2-BD59-A6C34878D82A}">
                    <a16:rowId xmlns:a16="http://schemas.microsoft.com/office/drawing/2014/main" val="10004"/>
                  </a:ext>
                </a:extLst>
              </a:tr>
            </a:tbl>
          </a:graphicData>
        </a:graphic>
      </p:graphicFrame>
      <p:grpSp>
        <p:nvGrpSpPr>
          <p:cNvPr id="52" name="object 52"/>
          <p:cNvGrpSpPr/>
          <p:nvPr/>
        </p:nvGrpSpPr>
        <p:grpSpPr>
          <a:xfrm>
            <a:off x="1103606" y="2875190"/>
            <a:ext cx="9157335" cy="675640"/>
            <a:chOff x="1103606" y="2875190"/>
            <a:chExt cx="9157335" cy="675640"/>
          </a:xfrm>
        </p:grpSpPr>
        <p:sp>
          <p:nvSpPr>
            <p:cNvPr id="53" name="object 53"/>
            <p:cNvSpPr/>
            <p:nvPr/>
          </p:nvSpPr>
          <p:spPr>
            <a:xfrm>
              <a:off x="1106463" y="3547413"/>
              <a:ext cx="9151620" cy="0"/>
            </a:xfrm>
            <a:custGeom>
              <a:avLst/>
              <a:gdLst/>
              <a:ahLst/>
              <a:cxnLst/>
              <a:rect l="l" t="t" r="r" b="b"/>
              <a:pathLst>
                <a:path w="9151620">
                  <a:moveTo>
                    <a:pt x="0" y="0"/>
                  </a:moveTo>
                  <a:lnTo>
                    <a:pt x="9151051" y="0"/>
                  </a:lnTo>
                </a:path>
              </a:pathLst>
            </a:custGeom>
            <a:ln w="5235">
              <a:solidFill>
                <a:srgbClr val="A7A8AB"/>
              </a:solidFill>
            </a:ln>
          </p:spPr>
          <p:txBody>
            <a:bodyPr wrap="square" lIns="0" tIns="0" rIns="0" bIns="0" rtlCol="0"/>
            <a:lstStyle/>
            <a:p>
              <a:endParaRPr/>
            </a:p>
          </p:txBody>
        </p:sp>
        <p:sp>
          <p:nvSpPr>
            <p:cNvPr id="54" name="object 54"/>
            <p:cNvSpPr/>
            <p:nvPr/>
          </p:nvSpPr>
          <p:spPr>
            <a:xfrm>
              <a:off x="1106463" y="2878047"/>
              <a:ext cx="9151620" cy="0"/>
            </a:xfrm>
            <a:custGeom>
              <a:avLst/>
              <a:gdLst/>
              <a:ahLst/>
              <a:cxnLst/>
              <a:rect l="l" t="t" r="r" b="b"/>
              <a:pathLst>
                <a:path w="9151620">
                  <a:moveTo>
                    <a:pt x="0" y="0"/>
                  </a:moveTo>
                  <a:lnTo>
                    <a:pt x="9151051" y="0"/>
                  </a:lnTo>
                </a:path>
              </a:pathLst>
            </a:custGeom>
            <a:ln w="5235">
              <a:solidFill>
                <a:srgbClr val="A7A8AB"/>
              </a:solidFill>
            </a:ln>
          </p:spPr>
          <p:txBody>
            <a:bodyPr wrap="square" lIns="0" tIns="0" rIns="0" bIns="0" rtlCol="0"/>
            <a:lstStyle/>
            <a:p>
              <a:endParaRPr/>
            </a:p>
          </p:txBody>
        </p:sp>
        <p:sp>
          <p:nvSpPr>
            <p:cNvPr id="55" name="object 55"/>
            <p:cNvSpPr/>
            <p:nvPr/>
          </p:nvSpPr>
          <p:spPr>
            <a:xfrm>
              <a:off x="1106463" y="3212730"/>
              <a:ext cx="9151620" cy="0"/>
            </a:xfrm>
            <a:custGeom>
              <a:avLst/>
              <a:gdLst/>
              <a:ahLst/>
              <a:cxnLst/>
              <a:rect l="l" t="t" r="r" b="b"/>
              <a:pathLst>
                <a:path w="9151620">
                  <a:moveTo>
                    <a:pt x="0" y="0"/>
                  </a:moveTo>
                  <a:lnTo>
                    <a:pt x="9151051" y="0"/>
                  </a:lnTo>
                </a:path>
              </a:pathLst>
            </a:custGeom>
            <a:ln w="5235">
              <a:solidFill>
                <a:srgbClr val="A7A8AB"/>
              </a:solidFill>
            </a:ln>
          </p:spPr>
          <p:txBody>
            <a:bodyPr wrap="square" lIns="0" tIns="0" rIns="0" bIns="0" rtlCol="0"/>
            <a:lstStyle/>
            <a:p>
              <a:endParaRPr/>
            </a:p>
          </p:txBody>
        </p:sp>
      </p:grpSp>
      <p:sp>
        <p:nvSpPr>
          <p:cNvPr id="56" name="object 56"/>
          <p:cNvSpPr txBox="1"/>
          <p:nvPr/>
        </p:nvSpPr>
        <p:spPr>
          <a:xfrm>
            <a:off x="9447155" y="3789260"/>
            <a:ext cx="210820" cy="72517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Jul</a:t>
            </a:r>
            <a:r>
              <a:rPr sz="1450" spc="-10" dirty="0">
                <a:solidFill>
                  <a:srgbClr val="59595C"/>
                </a:solidFill>
                <a:latin typeface="Helvetica"/>
                <a:cs typeface="Helvetica"/>
              </a:rPr>
              <a:t> </a:t>
            </a:r>
            <a:r>
              <a:rPr sz="1450" spc="-20" dirty="0">
                <a:solidFill>
                  <a:srgbClr val="59595C"/>
                </a:solidFill>
                <a:latin typeface="Helvetica"/>
                <a:cs typeface="Helvetica"/>
              </a:rPr>
              <a:t>2024</a:t>
            </a:r>
            <a:endParaRPr sz="1450">
              <a:latin typeface="Helvetica"/>
              <a:cs typeface="Helvetica"/>
            </a:endParaRPr>
          </a:p>
        </p:txBody>
      </p:sp>
      <p:sp>
        <p:nvSpPr>
          <p:cNvPr id="57" name="object 57"/>
          <p:cNvSpPr txBox="1"/>
          <p:nvPr/>
        </p:nvSpPr>
        <p:spPr>
          <a:xfrm>
            <a:off x="9070493" y="3789202"/>
            <a:ext cx="210820" cy="776605"/>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Apr </a:t>
            </a:r>
            <a:r>
              <a:rPr sz="1450" spc="-20" dirty="0">
                <a:solidFill>
                  <a:srgbClr val="59595C"/>
                </a:solidFill>
                <a:latin typeface="Helvetica"/>
                <a:cs typeface="Helvetica"/>
              </a:rPr>
              <a:t>2024</a:t>
            </a:r>
            <a:endParaRPr sz="1450">
              <a:latin typeface="Helvetica"/>
              <a:cs typeface="Helvetica"/>
            </a:endParaRPr>
          </a:p>
        </p:txBody>
      </p:sp>
      <p:sp>
        <p:nvSpPr>
          <p:cNvPr id="58" name="object 58"/>
          <p:cNvSpPr txBox="1"/>
          <p:nvPr/>
        </p:nvSpPr>
        <p:spPr>
          <a:xfrm>
            <a:off x="8693832" y="3789283"/>
            <a:ext cx="210820" cy="80772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Feb</a:t>
            </a:r>
            <a:r>
              <a:rPr sz="1450" spc="-40" dirty="0">
                <a:solidFill>
                  <a:srgbClr val="59595C"/>
                </a:solidFill>
                <a:latin typeface="Helvetica"/>
                <a:cs typeface="Helvetica"/>
              </a:rPr>
              <a:t> </a:t>
            </a:r>
            <a:r>
              <a:rPr sz="1450" spc="-20" dirty="0">
                <a:solidFill>
                  <a:srgbClr val="59595C"/>
                </a:solidFill>
                <a:latin typeface="Helvetica"/>
                <a:cs typeface="Helvetica"/>
              </a:rPr>
              <a:t>2024</a:t>
            </a:r>
            <a:endParaRPr sz="1450">
              <a:latin typeface="Helvetica"/>
              <a:cs typeface="Helvetica"/>
            </a:endParaRPr>
          </a:p>
        </p:txBody>
      </p:sp>
      <p:sp>
        <p:nvSpPr>
          <p:cNvPr id="59" name="object 59"/>
          <p:cNvSpPr txBox="1"/>
          <p:nvPr/>
        </p:nvSpPr>
        <p:spPr>
          <a:xfrm>
            <a:off x="8317170" y="3789166"/>
            <a:ext cx="210820" cy="81788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Dec </a:t>
            </a:r>
            <a:r>
              <a:rPr sz="1450" spc="-20" dirty="0">
                <a:solidFill>
                  <a:srgbClr val="59595C"/>
                </a:solidFill>
                <a:latin typeface="Helvetica"/>
                <a:cs typeface="Helvetica"/>
              </a:rPr>
              <a:t>2023</a:t>
            </a:r>
            <a:endParaRPr sz="1450">
              <a:latin typeface="Helvetica"/>
              <a:cs typeface="Helvetica"/>
            </a:endParaRPr>
          </a:p>
        </p:txBody>
      </p:sp>
      <p:sp>
        <p:nvSpPr>
          <p:cNvPr id="60" name="object 60"/>
          <p:cNvSpPr txBox="1"/>
          <p:nvPr/>
        </p:nvSpPr>
        <p:spPr>
          <a:xfrm>
            <a:off x="7940509" y="3789009"/>
            <a:ext cx="210820" cy="776605"/>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Oct </a:t>
            </a:r>
            <a:r>
              <a:rPr sz="1450" spc="-20" dirty="0">
                <a:solidFill>
                  <a:srgbClr val="59595C"/>
                </a:solidFill>
                <a:latin typeface="Helvetica"/>
                <a:cs typeface="Helvetica"/>
              </a:rPr>
              <a:t>2023</a:t>
            </a:r>
            <a:endParaRPr sz="1450">
              <a:latin typeface="Helvetica"/>
              <a:cs typeface="Helvetica"/>
            </a:endParaRPr>
          </a:p>
        </p:txBody>
      </p:sp>
      <p:sp>
        <p:nvSpPr>
          <p:cNvPr id="61" name="object 61"/>
          <p:cNvSpPr txBox="1"/>
          <p:nvPr/>
        </p:nvSpPr>
        <p:spPr>
          <a:xfrm>
            <a:off x="7563846" y="3789255"/>
            <a:ext cx="210820" cy="81788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Aug</a:t>
            </a:r>
            <a:r>
              <a:rPr sz="1450" spc="-10" dirty="0">
                <a:solidFill>
                  <a:srgbClr val="59595C"/>
                </a:solidFill>
                <a:latin typeface="Helvetica"/>
                <a:cs typeface="Helvetica"/>
              </a:rPr>
              <a:t> </a:t>
            </a:r>
            <a:r>
              <a:rPr sz="1450" spc="-20" dirty="0">
                <a:solidFill>
                  <a:srgbClr val="59595C"/>
                </a:solidFill>
                <a:latin typeface="Helvetica"/>
                <a:cs typeface="Helvetica"/>
              </a:rPr>
              <a:t>2023</a:t>
            </a:r>
            <a:endParaRPr sz="1450">
              <a:latin typeface="Helvetica"/>
              <a:cs typeface="Helvetica"/>
            </a:endParaRPr>
          </a:p>
        </p:txBody>
      </p:sp>
      <p:sp>
        <p:nvSpPr>
          <p:cNvPr id="62" name="object 62"/>
          <p:cNvSpPr txBox="1"/>
          <p:nvPr/>
        </p:nvSpPr>
        <p:spPr>
          <a:xfrm>
            <a:off x="7187185" y="3789254"/>
            <a:ext cx="210820" cy="78740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Jun</a:t>
            </a:r>
            <a:r>
              <a:rPr sz="1450" spc="-40" dirty="0">
                <a:solidFill>
                  <a:srgbClr val="59595C"/>
                </a:solidFill>
                <a:latin typeface="Helvetica"/>
                <a:cs typeface="Helvetica"/>
              </a:rPr>
              <a:t> </a:t>
            </a:r>
            <a:r>
              <a:rPr sz="1450" spc="-20" dirty="0">
                <a:solidFill>
                  <a:srgbClr val="59595C"/>
                </a:solidFill>
                <a:latin typeface="Helvetica"/>
                <a:cs typeface="Helvetica"/>
              </a:rPr>
              <a:t>2023</a:t>
            </a:r>
            <a:endParaRPr sz="1450">
              <a:latin typeface="Helvetica"/>
              <a:cs typeface="Helvetica"/>
            </a:endParaRPr>
          </a:p>
        </p:txBody>
      </p:sp>
      <p:sp>
        <p:nvSpPr>
          <p:cNvPr id="63" name="object 63"/>
          <p:cNvSpPr txBox="1"/>
          <p:nvPr/>
        </p:nvSpPr>
        <p:spPr>
          <a:xfrm>
            <a:off x="6810523" y="3789202"/>
            <a:ext cx="210820" cy="776605"/>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Apr </a:t>
            </a:r>
            <a:r>
              <a:rPr sz="1450" spc="-20" dirty="0">
                <a:solidFill>
                  <a:srgbClr val="59595C"/>
                </a:solidFill>
                <a:latin typeface="Helvetica"/>
                <a:cs typeface="Helvetica"/>
              </a:rPr>
              <a:t>2023</a:t>
            </a:r>
            <a:endParaRPr sz="1450">
              <a:latin typeface="Helvetica"/>
              <a:cs typeface="Helvetica"/>
            </a:endParaRPr>
          </a:p>
        </p:txBody>
      </p:sp>
      <p:sp>
        <p:nvSpPr>
          <p:cNvPr id="64" name="object 64"/>
          <p:cNvSpPr txBox="1"/>
          <p:nvPr/>
        </p:nvSpPr>
        <p:spPr>
          <a:xfrm>
            <a:off x="6433861" y="3789283"/>
            <a:ext cx="210820" cy="80772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Feb</a:t>
            </a:r>
            <a:r>
              <a:rPr sz="1450" spc="-40" dirty="0">
                <a:solidFill>
                  <a:srgbClr val="59595C"/>
                </a:solidFill>
                <a:latin typeface="Helvetica"/>
                <a:cs typeface="Helvetica"/>
              </a:rPr>
              <a:t> </a:t>
            </a:r>
            <a:r>
              <a:rPr sz="1450" spc="-20" dirty="0">
                <a:solidFill>
                  <a:srgbClr val="59595C"/>
                </a:solidFill>
                <a:latin typeface="Helvetica"/>
                <a:cs typeface="Helvetica"/>
              </a:rPr>
              <a:t>2023</a:t>
            </a:r>
            <a:endParaRPr sz="1450">
              <a:latin typeface="Helvetica"/>
              <a:cs typeface="Helvetica"/>
            </a:endParaRPr>
          </a:p>
        </p:txBody>
      </p:sp>
      <p:sp>
        <p:nvSpPr>
          <p:cNvPr id="65" name="object 65"/>
          <p:cNvSpPr txBox="1"/>
          <p:nvPr/>
        </p:nvSpPr>
        <p:spPr>
          <a:xfrm>
            <a:off x="6057200" y="3789166"/>
            <a:ext cx="210820" cy="81788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Dec </a:t>
            </a:r>
            <a:r>
              <a:rPr sz="1450" spc="-20" dirty="0">
                <a:solidFill>
                  <a:srgbClr val="59595C"/>
                </a:solidFill>
                <a:latin typeface="Helvetica"/>
                <a:cs typeface="Helvetica"/>
              </a:rPr>
              <a:t>2022</a:t>
            </a:r>
            <a:endParaRPr sz="1450">
              <a:latin typeface="Helvetica"/>
              <a:cs typeface="Helvetica"/>
            </a:endParaRPr>
          </a:p>
        </p:txBody>
      </p:sp>
      <p:sp>
        <p:nvSpPr>
          <p:cNvPr id="66" name="object 66"/>
          <p:cNvSpPr txBox="1"/>
          <p:nvPr/>
        </p:nvSpPr>
        <p:spPr>
          <a:xfrm>
            <a:off x="5680538" y="3789009"/>
            <a:ext cx="210820" cy="776605"/>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Oct </a:t>
            </a:r>
            <a:r>
              <a:rPr sz="1450" spc="-20" dirty="0">
                <a:solidFill>
                  <a:srgbClr val="59595C"/>
                </a:solidFill>
                <a:latin typeface="Helvetica"/>
                <a:cs typeface="Helvetica"/>
              </a:rPr>
              <a:t>2022</a:t>
            </a:r>
            <a:endParaRPr sz="1450">
              <a:latin typeface="Helvetica"/>
              <a:cs typeface="Helvetica"/>
            </a:endParaRPr>
          </a:p>
        </p:txBody>
      </p:sp>
      <p:sp>
        <p:nvSpPr>
          <p:cNvPr id="67" name="object 67"/>
          <p:cNvSpPr txBox="1"/>
          <p:nvPr/>
        </p:nvSpPr>
        <p:spPr>
          <a:xfrm>
            <a:off x="4927215" y="3789254"/>
            <a:ext cx="210820" cy="78740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Jun</a:t>
            </a:r>
            <a:r>
              <a:rPr sz="1450" spc="-40" dirty="0">
                <a:solidFill>
                  <a:srgbClr val="59595C"/>
                </a:solidFill>
                <a:latin typeface="Helvetica"/>
                <a:cs typeface="Helvetica"/>
              </a:rPr>
              <a:t> </a:t>
            </a:r>
            <a:r>
              <a:rPr sz="1450" spc="-20" dirty="0">
                <a:solidFill>
                  <a:srgbClr val="59595C"/>
                </a:solidFill>
                <a:latin typeface="Helvetica"/>
                <a:cs typeface="Helvetica"/>
              </a:rPr>
              <a:t>2022</a:t>
            </a:r>
            <a:endParaRPr sz="1450">
              <a:latin typeface="Helvetica"/>
              <a:cs typeface="Helvetica"/>
            </a:endParaRPr>
          </a:p>
        </p:txBody>
      </p:sp>
      <p:sp>
        <p:nvSpPr>
          <p:cNvPr id="68" name="object 68"/>
          <p:cNvSpPr txBox="1"/>
          <p:nvPr/>
        </p:nvSpPr>
        <p:spPr>
          <a:xfrm>
            <a:off x="4550553" y="3789202"/>
            <a:ext cx="210820" cy="776605"/>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Apr </a:t>
            </a:r>
            <a:r>
              <a:rPr sz="1450" spc="-20" dirty="0">
                <a:solidFill>
                  <a:srgbClr val="59595C"/>
                </a:solidFill>
                <a:latin typeface="Helvetica"/>
                <a:cs typeface="Helvetica"/>
              </a:rPr>
              <a:t>2022</a:t>
            </a:r>
            <a:endParaRPr sz="1450">
              <a:latin typeface="Helvetica"/>
              <a:cs typeface="Helvetica"/>
            </a:endParaRPr>
          </a:p>
        </p:txBody>
      </p:sp>
      <p:sp>
        <p:nvSpPr>
          <p:cNvPr id="69" name="object 69"/>
          <p:cNvSpPr txBox="1"/>
          <p:nvPr/>
        </p:nvSpPr>
        <p:spPr>
          <a:xfrm>
            <a:off x="4173891" y="3789283"/>
            <a:ext cx="210820" cy="80772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Feb</a:t>
            </a:r>
            <a:r>
              <a:rPr sz="1450" spc="-40" dirty="0">
                <a:solidFill>
                  <a:srgbClr val="59595C"/>
                </a:solidFill>
                <a:latin typeface="Helvetica"/>
                <a:cs typeface="Helvetica"/>
              </a:rPr>
              <a:t> </a:t>
            </a:r>
            <a:r>
              <a:rPr sz="1450" spc="-20" dirty="0">
                <a:solidFill>
                  <a:srgbClr val="59595C"/>
                </a:solidFill>
                <a:latin typeface="Helvetica"/>
                <a:cs typeface="Helvetica"/>
              </a:rPr>
              <a:t>2022</a:t>
            </a:r>
            <a:endParaRPr sz="1450">
              <a:latin typeface="Helvetica"/>
              <a:cs typeface="Helvetica"/>
            </a:endParaRPr>
          </a:p>
        </p:txBody>
      </p:sp>
      <p:sp>
        <p:nvSpPr>
          <p:cNvPr id="70" name="object 70"/>
          <p:cNvSpPr txBox="1"/>
          <p:nvPr/>
        </p:nvSpPr>
        <p:spPr>
          <a:xfrm>
            <a:off x="3797230" y="3789166"/>
            <a:ext cx="210820" cy="81788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Dec </a:t>
            </a:r>
            <a:r>
              <a:rPr sz="1450" spc="-20" dirty="0">
                <a:solidFill>
                  <a:srgbClr val="59595C"/>
                </a:solidFill>
                <a:latin typeface="Helvetica"/>
                <a:cs typeface="Helvetica"/>
              </a:rPr>
              <a:t>2021</a:t>
            </a:r>
            <a:endParaRPr sz="1450">
              <a:latin typeface="Helvetica"/>
              <a:cs typeface="Helvetica"/>
            </a:endParaRPr>
          </a:p>
        </p:txBody>
      </p:sp>
      <p:sp>
        <p:nvSpPr>
          <p:cNvPr id="71" name="object 71"/>
          <p:cNvSpPr txBox="1"/>
          <p:nvPr/>
        </p:nvSpPr>
        <p:spPr>
          <a:xfrm>
            <a:off x="3420568" y="3789009"/>
            <a:ext cx="210820" cy="776605"/>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Oct </a:t>
            </a:r>
            <a:r>
              <a:rPr sz="1450" spc="-20" dirty="0">
                <a:solidFill>
                  <a:srgbClr val="59595C"/>
                </a:solidFill>
                <a:latin typeface="Helvetica"/>
                <a:cs typeface="Helvetica"/>
              </a:rPr>
              <a:t>2021</a:t>
            </a:r>
            <a:endParaRPr sz="1450">
              <a:latin typeface="Helvetica"/>
              <a:cs typeface="Helvetica"/>
            </a:endParaRPr>
          </a:p>
        </p:txBody>
      </p:sp>
      <p:sp>
        <p:nvSpPr>
          <p:cNvPr id="72" name="object 72"/>
          <p:cNvSpPr txBox="1"/>
          <p:nvPr/>
        </p:nvSpPr>
        <p:spPr>
          <a:xfrm>
            <a:off x="3043906" y="3789255"/>
            <a:ext cx="210820" cy="81788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Aug</a:t>
            </a:r>
            <a:r>
              <a:rPr sz="1450" spc="-10" dirty="0">
                <a:solidFill>
                  <a:srgbClr val="59595C"/>
                </a:solidFill>
                <a:latin typeface="Helvetica"/>
                <a:cs typeface="Helvetica"/>
              </a:rPr>
              <a:t> </a:t>
            </a:r>
            <a:r>
              <a:rPr sz="1450" spc="-20" dirty="0">
                <a:solidFill>
                  <a:srgbClr val="59595C"/>
                </a:solidFill>
                <a:latin typeface="Helvetica"/>
                <a:cs typeface="Helvetica"/>
              </a:rPr>
              <a:t>2021</a:t>
            </a:r>
            <a:endParaRPr sz="1450">
              <a:latin typeface="Helvetica"/>
              <a:cs typeface="Helvetica"/>
            </a:endParaRPr>
          </a:p>
        </p:txBody>
      </p:sp>
      <p:sp>
        <p:nvSpPr>
          <p:cNvPr id="73" name="object 73"/>
          <p:cNvSpPr txBox="1"/>
          <p:nvPr/>
        </p:nvSpPr>
        <p:spPr>
          <a:xfrm>
            <a:off x="2667244" y="3789254"/>
            <a:ext cx="210820" cy="78740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Jun</a:t>
            </a:r>
            <a:r>
              <a:rPr sz="1450" spc="-40" dirty="0">
                <a:solidFill>
                  <a:srgbClr val="59595C"/>
                </a:solidFill>
                <a:latin typeface="Helvetica"/>
                <a:cs typeface="Helvetica"/>
              </a:rPr>
              <a:t> </a:t>
            </a:r>
            <a:r>
              <a:rPr sz="1450" spc="-20" dirty="0">
                <a:solidFill>
                  <a:srgbClr val="59595C"/>
                </a:solidFill>
                <a:latin typeface="Helvetica"/>
                <a:cs typeface="Helvetica"/>
              </a:rPr>
              <a:t>2021</a:t>
            </a:r>
            <a:endParaRPr sz="1450">
              <a:latin typeface="Helvetica"/>
              <a:cs typeface="Helvetica"/>
            </a:endParaRPr>
          </a:p>
        </p:txBody>
      </p:sp>
      <p:sp>
        <p:nvSpPr>
          <p:cNvPr id="74" name="object 74"/>
          <p:cNvSpPr txBox="1"/>
          <p:nvPr/>
        </p:nvSpPr>
        <p:spPr>
          <a:xfrm>
            <a:off x="2290583" y="3789166"/>
            <a:ext cx="210820" cy="81788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Dec </a:t>
            </a:r>
            <a:r>
              <a:rPr sz="1450" spc="-20" dirty="0">
                <a:solidFill>
                  <a:srgbClr val="59595C"/>
                </a:solidFill>
                <a:latin typeface="Helvetica"/>
                <a:cs typeface="Helvetica"/>
              </a:rPr>
              <a:t>2020</a:t>
            </a:r>
            <a:endParaRPr sz="1450">
              <a:latin typeface="Helvetica"/>
              <a:cs typeface="Helvetica"/>
            </a:endParaRPr>
          </a:p>
        </p:txBody>
      </p:sp>
      <p:sp>
        <p:nvSpPr>
          <p:cNvPr id="75" name="object 75"/>
          <p:cNvSpPr txBox="1"/>
          <p:nvPr/>
        </p:nvSpPr>
        <p:spPr>
          <a:xfrm>
            <a:off x="1913921" y="3789254"/>
            <a:ext cx="210820" cy="78740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Jun</a:t>
            </a:r>
            <a:r>
              <a:rPr sz="1450" spc="-40" dirty="0">
                <a:solidFill>
                  <a:srgbClr val="59595C"/>
                </a:solidFill>
                <a:latin typeface="Helvetica"/>
                <a:cs typeface="Helvetica"/>
              </a:rPr>
              <a:t> </a:t>
            </a:r>
            <a:r>
              <a:rPr sz="1450" spc="-20" dirty="0">
                <a:solidFill>
                  <a:srgbClr val="59595C"/>
                </a:solidFill>
                <a:latin typeface="Helvetica"/>
                <a:cs typeface="Helvetica"/>
              </a:rPr>
              <a:t>2020</a:t>
            </a:r>
            <a:endParaRPr sz="1450">
              <a:latin typeface="Helvetica"/>
              <a:cs typeface="Helvetica"/>
            </a:endParaRPr>
          </a:p>
        </p:txBody>
      </p:sp>
      <p:sp>
        <p:nvSpPr>
          <p:cNvPr id="76" name="object 76"/>
          <p:cNvSpPr txBox="1"/>
          <p:nvPr/>
        </p:nvSpPr>
        <p:spPr>
          <a:xfrm>
            <a:off x="1160598" y="3789254"/>
            <a:ext cx="210820" cy="78740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Jun</a:t>
            </a:r>
            <a:r>
              <a:rPr sz="1450" spc="-40" dirty="0">
                <a:solidFill>
                  <a:srgbClr val="59595C"/>
                </a:solidFill>
                <a:latin typeface="Helvetica"/>
                <a:cs typeface="Helvetica"/>
              </a:rPr>
              <a:t> </a:t>
            </a:r>
            <a:r>
              <a:rPr sz="1450" spc="-20" dirty="0">
                <a:solidFill>
                  <a:srgbClr val="59595C"/>
                </a:solidFill>
                <a:latin typeface="Helvetica"/>
                <a:cs typeface="Helvetica"/>
              </a:rPr>
              <a:t>2019</a:t>
            </a:r>
            <a:endParaRPr sz="1450">
              <a:latin typeface="Helvetica"/>
              <a:cs typeface="Helvetica"/>
            </a:endParaRPr>
          </a:p>
        </p:txBody>
      </p:sp>
      <p:sp>
        <p:nvSpPr>
          <p:cNvPr id="77" name="object 77"/>
          <p:cNvSpPr txBox="1"/>
          <p:nvPr/>
        </p:nvSpPr>
        <p:spPr>
          <a:xfrm>
            <a:off x="9824002" y="3789255"/>
            <a:ext cx="210820" cy="81788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Aug</a:t>
            </a:r>
            <a:r>
              <a:rPr sz="1450" spc="-10" dirty="0">
                <a:solidFill>
                  <a:srgbClr val="59595C"/>
                </a:solidFill>
                <a:latin typeface="Helvetica"/>
                <a:cs typeface="Helvetica"/>
              </a:rPr>
              <a:t> </a:t>
            </a:r>
            <a:r>
              <a:rPr sz="1450" spc="-20" dirty="0">
                <a:solidFill>
                  <a:srgbClr val="59595C"/>
                </a:solidFill>
                <a:latin typeface="Helvetica"/>
                <a:cs typeface="Helvetica"/>
              </a:rPr>
              <a:t>2024</a:t>
            </a:r>
            <a:endParaRPr sz="1450">
              <a:latin typeface="Helvetica"/>
              <a:cs typeface="Helvetica"/>
            </a:endParaRPr>
          </a:p>
        </p:txBody>
      </p:sp>
      <p:sp>
        <p:nvSpPr>
          <p:cNvPr id="78" name="object 78"/>
          <p:cNvSpPr txBox="1"/>
          <p:nvPr/>
        </p:nvSpPr>
        <p:spPr>
          <a:xfrm>
            <a:off x="1537259" y="3789166"/>
            <a:ext cx="210820" cy="81788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Dec </a:t>
            </a:r>
            <a:r>
              <a:rPr sz="1450" spc="-20" dirty="0">
                <a:solidFill>
                  <a:srgbClr val="59595C"/>
                </a:solidFill>
                <a:latin typeface="Helvetica"/>
                <a:cs typeface="Helvetica"/>
              </a:rPr>
              <a:t>2019</a:t>
            </a:r>
            <a:endParaRPr sz="1450">
              <a:latin typeface="Helvetica"/>
              <a:cs typeface="Helvetica"/>
            </a:endParaRPr>
          </a:p>
        </p:txBody>
      </p:sp>
      <p:sp>
        <p:nvSpPr>
          <p:cNvPr id="79" name="object 79"/>
          <p:cNvSpPr txBox="1"/>
          <p:nvPr/>
        </p:nvSpPr>
        <p:spPr>
          <a:xfrm>
            <a:off x="5303877" y="3789255"/>
            <a:ext cx="210820" cy="81788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Aug</a:t>
            </a:r>
            <a:r>
              <a:rPr sz="1450" spc="-10" dirty="0">
                <a:solidFill>
                  <a:srgbClr val="59595C"/>
                </a:solidFill>
                <a:latin typeface="Helvetica"/>
                <a:cs typeface="Helvetica"/>
              </a:rPr>
              <a:t> </a:t>
            </a:r>
            <a:r>
              <a:rPr sz="1450" spc="-20" dirty="0">
                <a:solidFill>
                  <a:srgbClr val="59595C"/>
                </a:solidFill>
                <a:latin typeface="Helvetica"/>
                <a:cs typeface="Helvetica"/>
              </a:rPr>
              <a:t>2022</a:t>
            </a:r>
            <a:endParaRPr sz="1450">
              <a:latin typeface="Helvetica"/>
              <a:cs typeface="Helvetica"/>
            </a:endParaRPr>
          </a:p>
        </p:txBody>
      </p:sp>
      <p:sp>
        <p:nvSpPr>
          <p:cNvPr id="80" name="object 80"/>
          <p:cNvSpPr txBox="1"/>
          <p:nvPr/>
        </p:nvSpPr>
        <p:spPr>
          <a:xfrm>
            <a:off x="1057217" y="2174003"/>
            <a:ext cx="6296660" cy="262255"/>
          </a:xfrm>
          <a:prstGeom prst="rect">
            <a:avLst/>
          </a:prstGeom>
        </p:spPr>
        <p:txBody>
          <a:bodyPr vert="horz" wrap="square" lIns="0" tIns="12700" rIns="0" bIns="0" rtlCol="0">
            <a:spAutoFit/>
          </a:bodyPr>
          <a:lstStyle/>
          <a:p>
            <a:pPr marL="12700">
              <a:lnSpc>
                <a:spcPct val="100000"/>
              </a:lnSpc>
              <a:spcBef>
                <a:spcPts val="100"/>
              </a:spcBef>
            </a:pPr>
            <a:r>
              <a:rPr sz="1550" b="1" dirty="0">
                <a:solidFill>
                  <a:srgbClr val="2B72B8"/>
                </a:solidFill>
                <a:latin typeface="Helvetica"/>
                <a:cs typeface="Helvetica"/>
              </a:rPr>
              <a:t>Headcount</a:t>
            </a:r>
            <a:r>
              <a:rPr sz="1550" b="1" spc="-20" dirty="0">
                <a:solidFill>
                  <a:srgbClr val="2B72B8"/>
                </a:solidFill>
                <a:latin typeface="Helvetica"/>
                <a:cs typeface="Helvetica"/>
              </a:rPr>
              <a:t> </a:t>
            </a:r>
            <a:r>
              <a:rPr sz="1550" b="1" dirty="0">
                <a:solidFill>
                  <a:srgbClr val="2B72B8"/>
                </a:solidFill>
                <a:latin typeface="Helvetica"/>
                <a:cs typeface="Helvetica"/>
              </a:rPr>
              <a:t>-</a:t>
            </a:r>
            <a:r>
              <a:rPr sz="1550" b="1" spc="-20" dirty="0">
                <a:solidFill>
                  <a:srgbClr val="2B72B8"/>
                </a:solidFill>
                <a:latin typeface="Helvetica"/>
                <a:cs typeface="Helvetica"/>
              </a:rPr>
              <a:t> </a:t>
            </a:r>
            <a:r>
              <a:rPr sz="1550" b="1" dirty="0">
                <a:solidFill>
                  <a:srgbClr val="2B72B8"/>
                </a:solidFill>
                <a:latin typeface="Helvetica"/>
                <a:cs typeface="Helvetica"/>
              </a:rPr>
              <a:t>GP</a:t>
            </a:r>
            <a:r>
              <a:rPr sz="1550" b="1" spc="-45" dirty="0">
                <a:solidFill>
                  <a:srgbClr val="2B72B8"/>
                </a:solidFill>
                <a:latin typeface="Helvetica"/>
                <a:cs typeface="Helvetica"/>
              </a:rPr>
              <a:t> </a:t>
            </a:r>
            <a:r>
              <a:rPr sz="1550" b="1" dirty="0">
                <a:solidFill>
                  <a:srgbClr val="2B72B8"/>
                </a:solidFill>
                <a:latin typeface="Helvetica"/>
                <a:cs typeface="Helvetica"/>
              </a:rPr>
              <a:t>(excl</a:t>
            </a:r>
            <a:r>
              <a:rPr sz="1550" b="1" spc="-20" dirty="0">
                <a:solidFill>
                  <a:srgbClr val="2B72B8"/>
                </a:solidFill>
                <a:latin typeface="Helvetica"/>
                <a:cs typeface="Helvetica"/>
              </a:rPr>
              <a:t> </a:t>
            </a:r>
            <a:r>
              <a:rPr sz="1550" b="1" dirty="0">
                <a:solidFill>
                  <a:srgbClr val="2B72B8"/>
                </a:solidFill>
                <a:latin typeface="Helvetica"/>
                <a:cs typeface="Helvetica"/>
              </a:rPr>
              <a:t>GPs</a:t>
            </a:r>
            <a:r>
              <a:rPr sz="1550" b="1" spc="-15" dirty="0">
                <a:solidFill>
                  <a:srgbClr val="2B72B8"/>
                </a:solidFill>
                <a:latin typeface="Helvetica"/>
                <a:cs typeface="Helvetica"/>
              </a:rPr>
              <a:t> </a:t>
            </a:r>
            <a:r>
              <a:rPr sz="1550" b="1" dirty="0">
                <a:solidFill>
                  <a:srgbClr val="2B72B8"/>
                </a:solidFill>
                <a:latin typeface="Helvetica"/>
                <a:cs typeface="Helvetica"/>
              </a:rPr>
              <a:t>in</a:t>
            </a:r>
            <a:r>
              <a:rPr sz="1550" b="1" spc="-20" dirty="0">
                <a:solidFill>
                  <a:srgbClr val="2B72B8"/>
                </a:solidFill>
                <a:latin typeface="Helvetica"/>
                <a:cs typeface="Helvetica"/>
              </a:rPr>
              <a:t> </a:t>
            </a:r>
            <a:r>
              <a:rPr sz="1550" b="1" dirty="0">
                <a:solidFill>
                  <a:srgbClr val="2B72B8"/>
                </a:solidFill>
                <a:latin typeface="Helvetica"/>
                <a:cs typeface="Helvetica"/>
              </a:rPr>
              <a:t>Training</a:t>
            </a:r>
            <a:r>
              <a:rPr sz="1550" b="1" spc="-20" dirty="0">
                <a:solidFill>
                  <a:srgbClr val="2B72B8"/>
                </a:solidFill>
                <a:latin typeface="Helvetica"/>
                <a:cs typeface="Helvetica"/>
              </a:rPr>
              <a:t> </a:t>
            </a:r>
            <a:r>
              <a:rPr sz="1550" b="1" dirty="0">
                <a:solidFill>
                  <a:srgbClr val="2B72B8"/>
                </a:solidFill>
                <a:latin typeface="Helvetica"/>
                <a:cs typeface="Helvetica"/>
              </a:rPr>
              <a:t>Grade)</a:t>
            </a:r>
            <a:r>
              <a:rPr sz="1550" b="1" spc="-15" dirty="0">
                <a:solidFill>
                  <a:srgbClr val="2B72B8"/>
                </a:solidFill>
                <a:latin typeface="Helvetica"/>
                <a:cs typeface="Helvetica"/>
              </a:rPr>
              <a:t> </a:t>
            </a:r>
            <a:r>
              <a:rPr sz="1550" b="1" dirty="0">
                <a:solidFill>
                  <a:srgbClr val="2B72B8"/>
                </a:solidFill>
                <a:latin typeface="Helvetica"/>
                <a:cs typeface="Helvetica"/>
              </a:rPr>
              <a:t>-</a:t>
            </a:r>
            <a:r>
              <a:rPr sz="1550" b="1" spc="-80" dirty="0">
                <a:solidFill>
                  <a:srgbClr val="2B72B8"/>
                </a:solidFill>
                <a:latin typeface="Helvetica"/>
                <a:cs typeface="Helvetica"/>
              </a:rPr>
              <a:t> </a:t>
            </a:r>
            <a:r>
              <a:rPr sz="1550" b="1" dirty="0">
                <a:solidFill>
                  <a:srgbClr val="2B72B8"/>
                </a:solidFill>
                <a:latin typeface="Helvetica"/>
                <a:cs typeface="Helvetica"/>
              </a:rPr>
              <a:t>All</a:t>
            </a:r>
            <a:r>
              <a:rPr sz="1550" b="1" spc="-15" dirty="0">
                <a:solidFill>
                  <a:srgbClr val="2B72B8"/>
                </a:solidFill>
                <a:latin typeface="Helvetica"/>
                <a:cs typeface="Helvetica"/>
              </a:rPr>
              <a:t> </a:t>
            </a:r>
            <a:r>
              <a:rPr sz="1550" b="1" dirty="0">
                <a:solidFill>
                  <a:srgbClr val="2B72B8"/>
                </a:solidFill>
                <a:latin typeface="Helvetica"/>
                <a:cs typeface="Helvetica"/>
              </a:rPr>
              <a:t>-</a:t>
            </a:r>
            <a:r>
              <a:rPr sz="1550" b="1" spc="-20" dirty="0">
                <a:solidFill>
                  <a:srgbClr val="2B72B8"/>
                </a:solidFill>
                <a:latin typeface="Helvetica"/>
                <a:cs typeface="Helvetica"/>
              </a:rPr>
              <a:t> </a:t>
            </a:r>
            <a:r>
              <a:rPr sz="1550" b="1" spc="-10" dirty="0">
                <a:solidFill>
                  <a:srgbClr val="2B72B8"/>
                </a:solidFill>
                <a:latin typeface="Helvetica"/>
                <a:cs typeface="Helvetica"/>
              </a:rPr>
              <a:t>September</a:t>
            </a:r>
            <a:r>
              <a:rPr sz="1550" b="1" spc="-15" dirty="0">
                <a:solidFill>
                  <a:srgbClr val="2B72B8"/>
                </a:solidFill>
                <a:latin typeface="Helvetica"/>
                <a:cs typeface="Helvetica"/>
              </a:rPr>
              <a:t> </a:t>
            </a:r>
            <a:r>
              <a:rPr sz="1550" b="1" spc="-20" dirty="0">
                <a:solidFill>
                  <a:srgbClr val="2B72B8"/>
                </a:solidFill>
                <a:latin typeface="Helvetica"/>
                <a:cs typeface="Helvetica"/>
              </a:rPr>
              <a:t>2024</a:t>
            </a:r>
            <a:endParaRPr sz="1550">
              <a:latin typeface="Helvetica"/>
              <a:cs typeface="Helvetica"/>
            </a:endParaRPr>
          </a:p>
        </p:txBody>
      </p:sp>
      <p:sp>
        <p:nvSpPr>
          <p:cNvPr id="81" name="object 81"/>
          <p:cNvSpPr txBox="1"/>
          <p:nvPr/>
        </p:nvSpPr>
        <p:spPr>
          <a:xfrm>
            <a:off x="10394547" y="2243989"/>
            <a:ext cx="724535" cy="528320"/>
          </a:xfrm>
          <a:prstGeom prst="rect">
            <a:avLst/>
          </a:prstGeom>
        </p:spPr>
        <p:txBody>
          <a:bodyPr vert="horz" wrap="square" lIns="0" tIns="12065" rIns="0" bIns="0" rtlCol="0">
            <a:spAutoFit/>
          </a:bodyPr>
          <a:lstStyle/>
          <a:p>
            <a:pPr marL="12700">
              <a:lnSpc>
                <a:spcPct val="100000"/>
              </a:lnSpc>
              <a:spcBef>
                <a:spcPts val="95"/>
              </a:spcBef>
            </a:pPr>
            <a:r>
              <a:rPr sz="3300" b="1" spc="-25" dirty="0">
                <a:solidFill>
                  <a:srgbClr val="BC0E79"/>
                </a:solidFill>
                <a:latin typeface="Helvetica"/>
                <a:cs typeface="Helvetica"/>
              </a:rPr>
              <a:t>656</a:t>
            </a:r>
            <a:endParaRPr sz="3300">
              <a:latin typeface="Helvetica"/>
              <a:cs typeface="Helvetica"/>
            </a:endParaRPr>
          </a:p>
        </p:txBody>
      </p:sp>
      <p:sp>
        <p:nvSpPr>
          <p:cNvPr id="82" name="object 82"/>
          <p:cNvSpPr txBox="1"/>
          <p:nvPr/>
        </p:nvSpPr>
        <p:spPr>
          <a:xfrm>
            <a:off x="1054732" y="3090500"/>
            <a:ext cx="354330" cy="262255"/>
          </a:xfrm>
          <a:prstGeom prst="rect">
            <a:avLst/>
          </a:prstGeom>
        </p:spPr>
        <p:txBody>
          <a:bodyPr vert="horz" wrap="square" lIns="0" tIns="12700" rIns="0" bIns="0" rtlCol="0">
            <a:spAutoFit/>
          </a:bodyPr>
          <a:lstStyle/>
          <a:p>
            <a:pPr marL="12700">
              <a:lnSpc>
                <a:spcPct val="100000"/>
              </a:lnSpc>
              <a:spcBef>
                <a:spcPts val="100"/>
              </a:spcBef>
            </a:pPr>
            <a:r>
              <a:rPr sz="1550" b="1" spc="-25" dirty="0">
                <a:solidFill>
                  <a:srgbClr val="67B432"/>
                </a:solidFill>
                <a:latin typeface="Helvetica"/>
                <a:cs typeface="Helvetica"/>
              </a:rPr>
              <a:t>608</a:t>
            </a:r>
            <a:endParaRPr sz="1550">
              <a:latin typeface="Helvetica"/>
              <a:cs typeface="Helvetica"/>
            </a:endParaRPr>
          </a:p>
        </p:txBody>
      </p:sp>
      <p:grpSp>
        <p:nvGrpSpPr>
          <p:cNvPr id="83" name="object 83"/>
          <p:cNvGrpSpPr/>
          <p:nvPr/>
        </p:nvGrpSpPr>
        <p:grpSpPr>
          <a:xfrm>
            <a:off x="1083795" y="2573450"/>
            <a:ext cx="9029065" cy="1133475"/>
            <a:chOff x="1083795" y="2573450"/>
            <a:chExt cx="9029065" cy="1133475"/>
          </a:xfrm>
        </p:grpSpPr>
        <p:sp>
          <p:nvSpPr>
            <p:cNvPr id="84" name="object 84"/>
            <p:cNvSpPr/>
            <p:nvPr/>
          </p:nvSpPr>
          <p:spPr>
            <a:xfrm>
              <a:off x="1099501" y="3389632"/>
              <a:ext cx="1845945" cy="219710"/>
            </a:xfrm>
            <a:custGeom>
              <a:avLst/>
              <a:gdLst/>
              <a:ahLst/>
              <a:cxnLst/>
              <a:rect l="l" t="t" r="r" b="b"/>
              <a:pathLst>
                <a:path w="1845945" h="219710">
                  <a:moveTo>
                    <a:pt x="0" y="21926"/>
                  </a:moveTo>
                  <a:lnTo>
                    <a:pt x="186413" y="208339"/>
                  </a:lnTo>
                  <a:lnTo>
                    <a:pt x="378302" y="131577"/>
                  </a:lnTo>
                  <a:lnTo>
                    <a:pt x="564715" y="219302"/>
                  </a:lnTo>
                  <a:lnTo>
                    <a:pt x="756605" y="21926"/>
                  </a:lnTo>
                  <a:lnTo>
                    <a:pt x="926568" y="131577"/>
                  </a:lnTo>
                  <a:lnTo>
                    <a:pt x="1031595" y="93457"/>
                  </a:lnTo>
                  <a:lnTo>
                    <a:pt x="1088305" y="73326"/>
                  </a:lnTo>
                  <a:lnTo>
                    <a:pt x="1116232" y="64501"/>
                  </a:lnTo>
                  <a:lnTo>
                    <a:pt x="1134907" y="60301"/>
                  </a:lnTo>
                  <a:lnTo>
                    <a:pt x="1173891" y="51138"/>
                  </a:lnTo>
                  <a:lnTo>
                    <a:pt x="1232916" y="36316"/>
                  </a:lnTo>
                  <a:lnTo>
                    <a:pt x="1286800" y="22522"/>
                  </a:lnTo>
                  <a:lnTo>
                    <a:pt x="1310358" y="16439"/>
                  </a:lnTo>
                  <a:lnTo>
                    <a:pt x="1524183" y="0"/>
                  </a:lnTo>
                  <a:lnTo>
                    <a:pt x="1688660" y="98688"/>
                  </a:lnTo>
                  <a:lnTo>
                    <a:pt x="1845367" y="103797"/>
                  </a:lnTo>
                </a:path>
              </a:pathLst>
            </a:custGeom>
            <a:ln w="31412">
              <a:solidFill>
                <a:srgbClr val="67B432"/>
              </a:solidFill>
            </a:ln>
          </p:spPr>
          <p:txBody>
            <a:bodyPr wrap="square" lIns="0" tIns="0" rIns="0" bIns="0" rtlCol="0"/>
            <a:lstStyle/>
            <a:p>
              <a:endParaRPr/>
            </a:p>
          </p:txBody>
        </p:sp>
        <p:sp>
          <p:nvSpPr>
            <p:cNvPr id="85" name="object 85"/>
            <p:cNvSpPr/>
            <p:nvPr/>
          </p:nvSpPr>
          <p:spPr>
            <a:xfrm>
              <a:off x="2947161" y="2589156"/>
              <a:ext cx="7149465" cy="1102360"/>
            </a:xfrm>
            <a:custGeom>
              <a:avLst/>
              <a:gdLst/>
              <a:ahLst/>
              <a:cxnLst/>
              <a:rect l="l" t="t" r="r" b="b"/>
              <a:pathLst>
                <a:path w="7149465" h="1102360">
                  <a:moveTo>
                    <a:pt x="0" y="904642"/>
                  </a:moveTo>
                  <a:lnTo>
                    <a:pt x="213825" y="915605"/>
                  </a:lnTo>
                  <a:lnTo>
                    <a:pt x="394752" y="893679"/>
                  </a:lnTo>
                  <a:lnTo>
                    <a:pt x="597615" y="1041706"/>
                  </a:lnTo>
                  <a:lnTo>
                    <a:pt x="762091" y="964954"/>
                  </a:lnTo>
                  <a:lnTo>
                    <a:pt x="915605" y="970431"/>
                  </a:lnTo>
                  <a:lnTo>
                    <a:pt x="1156844" y="1036230"/>
                  </a:lnTo>
                  <a:lnTo>
                    <a:pt x="1332284" y="937542"/>
                  </a:lnTo>
                  <a:lnTo>
                    <a:pt x="1540633" y="910129"/>
                  </a:lnTo>
                  <a:lnTo>
                    <a:pt x="1727036" y="756615"/>
                  </a:lnTo>
                  <a:lnTo>
                    <a:pt x="1896999" y="877229"/>
                  </a:lnTo>
                  <a:lnTo>
                    <a:pt x="2094376" y="893679"/>
                  </a:lnTo>
                  <a:lnTo>
                    <a:pt x="2236926" y="992367"/>
                  </a:lnTo>
                  <a:lnTo>
                    <a:pt x="2478165" y="1102018"/>
                  </a:lnTo>
                  <a:lnTo>
                    <a:pt x="2653615" y="1052679"/>
                  </a:lnTo>
                  <a:lnTo>
                    <a:pt x="2850991" y="1030743"/>
                  </a:lnTo>
                  <a:lnTo>
                    <a:pt x="3059330" y="970431"/>
                  </a:lnTo>
                  <a:lnTo>
                    <a:pt x="3229294" y="937542"/>
                  </a:lnTo>
                  <a:lnTo>
                    <a:pt x="3410220" y="953991"/>
                  </a:lnTo>
                  <a:lnTo>
                    <a:pt x="3607596" y="855303"/>
                  </a:lnTo>
                  <a:lnTo>
                    <a:pt x="3783036" y="794991"/>
                  </a:lnTo>
                  <a:lnTo>
                    <a:pt x="3963973" y="910129"/>
                  </a:lnTo>
                  <a:lnTo>
                    <a:pt x="4172312" y="921092"/>
                  </a:lnTo>
                  <a:lnTo>
                    <a:pt x="4347752" y="953991"/>
                  </a:lnTo>
                  <a:lnTo>
                    <a:pt x="4539652" y="899155"/>
                  </a:lnTo>
                  <a:lnTo>
                    <a:pt x="4737028" y="833367"/>
                  </a:lnTo>
                  <a:lnTo>
                    <a:pt x="4896018" y="603091"/>
                  </a:lnTo>
                  <a:lnTo>
                    <a:pt x="5109844" y="586652"/>
                  </a:lnTo>
                  <a:lnTo>
                    <a:pt x="5477184" y="476990"/>
                  </a:lnTo>
                  <a:lnTo>
                    <a:pt x="5652634" y="449577"/>
                  </a:lnTo>
                  <a:lnTo>
                    <a:pt x="5871936" y="279614"/>
                  </a:lnTo>
                  <a:lnTo>
                    <a:pt x="6030936" y="104174"/>
                  </a:lnTo>
                  <a:lnTo>
                    <a:pt x="6151550" y="115137"/>
                  </a:lnTo>
                  <a:lnTo>
                    <a:pt x="6409239" y="120624"/>
                  </a:lnTo>
                  <a:lnTo>
                    <a:pt x="6601128" y="87725"/>
                  </a:lnTo>
                  <a:lnTo>
                    <a:pt x="6776579" y="104174"/>
                  </a:lnTo>
                  <a:lnTo>
                    <a:pt x="7149394" y="0"/>
                  </a:lnTo>
                </a:path>
              </a:pathLst>
            </a:custGeom>
            <a:ln w="31412">
              <a:solidFill>
                <a:srgbClr val="BC0E79"/>
              </a:solidFill>
            </a:ln>
          </p:spPr>
          <p:txBody>
            <a:bodyPr wrap="square" lIns="0" tIns="0" rIns="0" bIns="0" rtlCol="0"/>
            <a:lstStyle/>
            <a:p>
              <a:endParaRPr/>
            </a:p>
          </p:txBody>
        </p:sp>
      </p:grpSp>
      <p:grpSp>
        <p:nvGrpSpPr>
          <p:cNvPr id="86" name="object 86"/>
          <p:cNvGrpSpPr/>
          <p:nvPr/>
        </p:nvGrpSpPr>
        <p:grpSpPr>
          <a:xfrm>
            <a:off x="1101122" y="5465798"/>
            <a:ext cx="9157335" cy="943610"/>
            <a:chOff x="1101122" y="5465798"/>
            <a:chExt cx="9157335" cy="943610"/>
          </a:xfrm>
        </p:grpSpPr>
        <p:sp>
          <p:nvSpPr>
            <p:cNvPr id="87" name="object 87"/>
            <p:cNvSpPr/>
            <p:nvPr/>
          </p:nvSpPr>
          <p:spPr>
            <a:xfrm>
              <a:off x="1103980" y="6406120"/>
              <a:ext cx="9151620" cy="0"/>
            </a:xfrm>
            <a:custGeom>
              <a:avLst/>
              <a:gdLst/>
              <a:ahLst/>
              <a:cxnLst/>
              <a:rect l="l" t="t" r="r" b="b"/>
              <a:pathLst>
                <a:path w="9151620">
                  <a:moveTo>
                    <a:pt x="0" y="0"/>
                  </a:moveTo>
                  <a:lnTo>
                    <a:pt x="9151051" y="0"/>
                  </a:lnTo>
                </a:path>
              </a:pathLst>
            </a:custGeom>
            <a:ln w="5235">
              <a:solidFill>
                <a:srgbClr val="A7A8AB"/>
              </a:solidFill>
            </a:ln>
          </p:spPr>
          <p:txBody>
            <a:bodyPr wrap="square" lIns="0" tIns="0" rIns="0" bIns="0" rtlCol="0"/>
            <a:lstStyle/>
            <a:p>
              <a:endParaRPr/>
            </a:p>
          </p:txBody>
        </p:sp>
        <p:sp>
          <p:nvSpPr>
            <p:cNvPr id="88" name="object 88"/>
            <p:cNvSpPr/>
            <p:nvPr/>
          </p:nvSpPr>
          <p:spPr>
            <a:xfrm>
              <a:off x="1103980" y="5781143"/>
              <a:ext cx="9151620" cy="0"/>
            </a:xfrm>
            <a:custGeom>
              <a:avLst/>
              <a:gdLst/>
              <a:ahLst/>
              <a:cxnLst/>
              <a:rect l="l" t="t" r="r" b="b"/>
              <a:pathLst>
                <a:path w="9151620">
                  <a:moveTo>
                    <a:pt x="0" y="0"/>
                  </a:moveTo>
                  <a:lnTo>
                    <a:pt x="9151051" y="0"/>
                  </a:lnTo>
                </a:path>
              </a:pathLst>
            </a:custGeom>
            <a:ln w="5235">
              <a:solidFill>
                <a:srgbClr val="A7A8AB"/>
              </a:solidFill>
            </a:ln>
          </p:spPr>
          <p:txBody>
            <a:bodyPr wrap="square" lIns="0" tIns="0" rIns="0" bIns="0" rtlCol="0"/>
            <a:lstStyle/>
            <a:p>
              <a:endParaRPr/>
            </a:p>
          </p:txBody>
        </p:sp>
        <p:sp>
          <p:nvSpPr>
            <p:cNvPr id="89" name="object 89"/>
            <p:cNvSpPr/>
            <p:nvPr/>
          </p:nvSpPr>
          <p:spPr>
            <a:xfrm>
              <a:off x="1103980" y="6093632"/>
              <a:ext cx="9151620" cy="0"/>
            </a:xfrm>
            <a:custGeom>
              <a:avLst/>
              <a:gdLst/>
              <a:ahLst/>
              <a:cxnLst/>
              <a:rect l="l" t="t" r="r" b="b"/>
              <a:pathLst>
                <a:path w="9151620">
                  <a:moveTo>
                    <a:pt x="0" y="0"/>
                  </a:moveTo>
                  <a:lnTo>
                    <a:pt x="9151051" y="0"/>
                  </a:lnTo>
                </a:path>
              </a:pathLst>
            </a:custGeom>
            <a:ln w="5235">
              <a:solidFill>
                <a:srgbClr val="A7A8AB"/>
              </a:solidFill>
            </a:ln>
          </p:spPr>
          <p:txBody>
            <a:bodyPr wrap="square" lIns="0" tIns="0" rIns="0" bIns="0" rtlCol="0"/>
            <a:lstStyle/>
            <a:p>
              <a:endParaRPr/>
            </a:p>
          </p:txBody>
        </p:sp>
        <p:sp>
          <p:nvSpPr>
            <p:cNvPr id="90" name="object 90"/>
            <p:cNvSpPr/>
            <p:nvPr/>
          </p:nvSpPr>
          <p:spPr>
            <a:xfrm>
              <a:off x="1103980" y="5468655"/>
              <a:ext cx="9151620" cy="0"/>
            </a:xfrm>
            <a:custGeom>
              <a:avLst/>
              <a:gdLst/>
              <a:ahLst/>
              <a:cxnLst/>
              <a:rect l="l" t="t" r="r" b="b"/>
              <a:pathLst>
                <a:path w="9151620">
                  <a:moveTo>
                    <a:pt x="0" y="0"/>
                  </a:moveTo>
                  <a:lnTo>
                    <a:pt x="9151051" y="0"/>
                  </a:lnTo>
                </a:path>
              </a:pathLst>
            </a:custGeom>
            <a:ln w="5235">
              <a:solidFill>
                <a:srgbClr val="A7A8AB"/>
              </a:solidFill>
            </a:ln>
          </p:spPr>
          <p:txBody>
            <a:bodyPr wrap="square" lIns="0" tIns="0" rIns="0" bIns="0" rtlCol="0"/>
            <a:lstStyle/>
            <a:p>
              <a:endParaRPr/>
            </a:p>
          </p:txBody>
        </p:sp>
      </p:grpSp>
      <p:sp>
        <p:nvSpPr>
          <p:cNvPr id="91" name="object 91"/>
          <p:cNvSpPr txBox="1"/>
          <p:nvPr/>
        </p:nvSpPr>
        <p:spPr>
          <a:xfrm>
            <a:off x="9444670" y="6505219"/>
            <a:ext cx="210820" cy="72517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Jul</a:t>
            </a:r>
            <a:r>
              <a:rPr sz="1450" spc="-10" dirty="0">
                <a:solidFill>
                  <a:srgbClr val="59595C"/>
                </a:solidFill>
                <a:latin typeface="Helvetica"/>
                <a:cs typeface="Helvetica"/>
              </a:rPr>
              <a:t> </a:t>
            </a:r>
            <a:r>
              <a:rPr sz="1450" spc="-20" dirty="0">
                <a:solidFill>
                  <a:srgbClr val="59595C"/>
                </a:solidFill>
                <a:latin typeface="Helvetica"/>
                <a:cs typeface="Helvetica"/>
              </a:rPr>
              <a:t>2024</a:t>
            </a:r>
            <a:endParaRPr sz="1450">
              <a:latin typeface="Helvetica"/>
              <a:cs typeface="Helvetica"/>
            </a:endParaRPr>
          </a:p>
        </p:txBody>
      </p:sp>
      <p:sp>
        <p:nvSpPr>
          <p:cNvPr id="92" name="object 92"/>
          <p:cNvSpPr txBox="1"/>
          <p:nvPr/>
        </p:nvSpPr>
        <p:spPr>
          <a:xfrm>
            <a:off x="9068009" y="6505161"/>
            <a:ext cx="210820" cy="776605"/>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Apr </a:t>
            </a:r>
            <a:r>
              <a:rPr sz="1450" spc="-20" dirty="0">
                <a:solidFill>
                  <a:srgbClr val="59595C"/>
                </a:solidFill>
                <a:latin typeface="Helvetica"/>
                <a:cs typeface="Helvetica"/>
              </a:rPr>
              <a:t>2024</a:t>
            </a:r>
            <a:endParaRPr sz="1450">
              <a:latin typeface="Helvetica"/>
              <a:cs typeface="Helvetica"/>
            </a:endParaRPr>
          </a:p>
        </p:txBody>
      </p:sp>
      <p:sp>
        <p:nvSpPr>
          <p:cNvPr id="93" name="object 93"/>
          <p:cNvSpPr txBox="1"/>
          <p:nvPr/>
        </p:nvSpPr>
        <p:spPr>
          <a:xfrm>
            <a:off x="8691347" y="6505243"/>
            <a:ext cx="210820" cy="80772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Feb</a:t>
            </a:r>
            <a:r>
              <a:rPr sz="1450" spc="-40" dirty="0">
                <a:solidFill>
                  <a:srgbClr val="59595C"/>
                </a:solidFill>
                <a:latin typeface="Helvetica"/>
                <a:cs typeface="Helvetica"/>
              </a:rPr>
              <a:t> </a:t>
            </a:r>
            <a:r>
              <a:rPr sz="1450" spc="-20" dirty="0">
                <a:solidFill>
                  <a:srgbClr val="59595C"/>
                </a:solidFill>
                <a:latin typeface="Helvetica"/>
                <a:cs typeface="Helvetica"/>
              </a:rPr>
              <a:t>2024</a:t>
            </a:r>
            <a:endParaRPr sz="1450">
              <a:latin typeface="Helvetica"/>
              <a:cs typeface="Helvetica"/>
            </a:endParaRPr>
          </a:p>
        </p:txBody>
      </p:sp>
      <p:sp>
        <p:nvSpPr>
          <p:cNvPr id="94" name="object 94"/>
          <p:cNvSpPr txBox="1"/>
          <p:nvPr/>
        </p:nvSpPr>
        <p:spPr>
          <a:xfrm>
            <a:off x="8314685" y="6505126"/>
            <a:ext cx="210820" cy="81788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Dec </a:t>
            </a:r>
            <a:r>
              <a:rPr sz="1450" spc="-20" dirty="0">
                <a:solidFill>
                  <a:srgbClr val="59595C"/>
                </a:solidFill>
                <a:latin typeface="Helvetica"/>
                <a:cs typeface="Helvetica"/>
              </a:rPr>
              <a:t>2023</a:t>
            </a:r>
            <a:endParaRPr sz="1450">
              <a:latin typeface="Helvetica"/>
              <a:cs typeface="Helvetica"/>
            </a:endParaRPr>
          </a:p>
        </p:txBody>
      </p:sp>
      <p:sp>
        <p:nvSpPr>
          <p:cNvPr id="95" name="object 95"/>
          <p:cNvSpPr txBox="1"/>
          <p:nvPr/>
        </p:nvSpPr>
        <p:spPr>
          <a:xfrm>
            <a:off x="7938023" y="6504968"/>
            <a:ext cx="210820" cy="776605"/>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Oct </a:t>
            </a:r>
            <a:r>
              <a:rPr sz="1450" spc="-20" dirty="0">
                <a:solidFill>
                  <a:srgbClr val="59595C"/>
                </a:solidFill>
                <a:latin typeface="Helvetica"/>
                <a:cs typeface="Helvetica"/>
              </a:rPr>
              <a:t>2023</a:t>
            </a:r>
            <a:endParaRPr sz="1450">
              <a:latin typeface="Helvetica"/>
              <a:cs typeface="Helvetica"/>
            </a:endParaRPr>
          </a:p>
        </p:txBody>
      </p:sp>
      <p:sp>
        <p:nvSpPr>
          <p:cNvPr id="96" name="object 96"/>
          <p:cNvSpPr txBox="1"/>
          <p:nvPr/>
        </p:nvSpPr>
        <p:spPr>
          <a:xfrm>
            <a:off x="7561362" y="6505214"/>
            <a:ext cx="210820" cy="81788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Aug</a:t>
            </a:r>
            <a:r>
              <a:rPr sz="1450" spc="-10" dirty="0">
                <a:solidFill>
                  <a:srgbClr val="59595C"/>
                </a:solidFill>
                <a:latin typeface="Helvetica"/>
                <a:cs typeface="Helvetica"/>
              </a:rPr>
              <a:t> </a:t>
            </a:r>
            <a:r>
              <a:rPr sz="1450" spc="-20" dirty="0">
                <a:solidFill>
                  <a:srgbClr val="59595C"/>
                </a:solidFill>
                <a:latin typeface="Helvetica"/>
                <a:cs typeface="Helvetica"/>
              </a:rPr>
              <a:t>2023</a:t>
            </a:r>
            <a:endParaRPr sz="1450">
              <a:latin typeface="Helvetica"/>
              <a:cs typeface="Helvetica"/>
            </a:endParaRPr>
          </a:p>
        </p:txBody>
      </p:sp>
      <p:sp>
        <p:nvSpPr>
          <p:cNvPr id="97" name="object 97"/>
          <p:cNvSpPr txBox="1"/>
          <p:nvPr/>
        </p:nvSpPr>
        <p:spPr>
          <a:xfrm>
            <a:off x="7184700" y="6505213"/>
            <a:ext cx="210820" cy="78740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Jun</a:t>
            </a:r>
            <a:r>
              <a:rPr sz="1450" spc="-40" dirty="0">
                <a:solidFill>
                  <a:srgbClr val="59595C"/>
                </a:solidFill>
                <a:latin typeface="Helvetica"/>
                <a:cs typeface="Helvetica"/>
              </a:rPr>
              <a:t> </a:t>
            </a:r>
            <a:r>
              <a:rPr sz="1450" spc="-20" dirty="0">
                <a:solidFill>
                  <a:srgbClr val="59595C"/>
                </a:solidFill>
                <a:latin typeface="Helvetica"/>
                <a:cs typeface="Helvetica"/>
              </a:rPr>
              <a:t>2023</a:t>
            </a:r>
            <a:endParaRPr sz="1450">
              <a:latin typeface="Helvetica"/>
              <a:cs typeface="Helvetica"/>
            </a:endParaRPr>
          </a:p>
        </p:txBody>
      </p:sp>
      <p:sp>
        <p:nvSpPr>
          <p:cNvPr id="98" name="object 98"/>
          <p:cNvSpPr txBox="1"/>
          <p:nvPr/>
        </p:nvSpPr>
        <p:spPr>
          <a:xfrm>
            <a:off x="6808038" y="6505161"/>
            <a:ext cx="210820" cy="776605"/>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Apr </a:t>
            </a:r>
            <a:r>
              <a:rPr sz="1450" spc="-20" dirty="0">
                <a:solidFill>
                  <a:srgbClr val="59595C"/>
                </a:solidFill>
                <a:latin typeface="Helvetica"/>
                <a:cs typeface="Helvetica"/>
              </a:rPr>
              <a:t>2023</a:t>
            </a:r>
            <a:endParaRPr sz="1450">
              <a:latin typeface="Helvetica"/>
              <a:cs typeface="Helvetica"/>
            </a:endParaRPr>
          </a:p>
        </p:txBody>
      </p:sp>
      <p:sp>
        <p:nvSpPr>
          <p:cNvPr id="99" name="object 99"/>
          <p:cNvSpPr txBox="1"/>
          <p:nvPr/>
        </p:nvSpPr>
        <p:spPr>
          <a:xfrm>
            <a:off x="6431377" y="6505243"/>
            <a:ext cx="210820" cy="80772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Feb</a:t>
            </a:r>
            <a:r>
              <a:rPr sz="1450" spc="-40" dirty="0">
                <a:solidFill>
                  <a:srgbClr val="59595C"/>
                </a:solidFill>
                <a:latin typeface="Helvetica"/>
                <a:cs typeface="Helvetica"/>
              </a:rPr>
              <a:t> </a:t>
            </a:r>
            <a:r>
              <a:rPr sz="1450" spc="-20" dirty="0">
                <a:solidFill>
                  <a:srgbClr val="59595C"/>
                </a:solidFill>
                <a:latin typeface="Helvetica"/>
                <a:cs typeface="Helvetica"/>
              </a:rPr>
              <a:t>2023</a:t>
            </a:r>
            <a:endParaRPr sz="1450">
              <a:latin typeface="Helvetica"/>
              <a:cs typeface="Helvetica"/>
            </a:endParaRPr>
          </a:p>
        </p:txBody>
      </p:sp>
      <p:sp>
        <p:nvSpPr>
          <p:cNvPr id="100" name="object 100"/>
          <p:cNvSpPr txBox="1"/>
          <p:nvPr/>
        </p:nvSpPr>
        <p:spPr>
          <a:xfrm>
            <a:off x="6054715" y="6505126"/>
            <a:ext cx="210820" cy="81788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Dec </a:t>
            </a:r>
            <a:r>
              <a:rPr sz="1450" spc="-20" dirty="0">
                <a:solidFill>
                  <a:srgbClr val="59595C"/>
                </a:solidFill>
                <a:latin typeface="Helvetica"/>
                <a:cs typeface="Helvetica"/>
              </a:rPr>
              <a:t>2022</a:t>
            </a:r>
            <a:endParaRPr sz="1450">
              <a:latin typeface="Helvetica"/>
              <a:cs typeface="Helvetica"/>
            </a:endParaRPr>
          </a:p>
        </p:txBody>
      </p:sp>
      <p:sp>
        <p:nvSpPr>
          <p:cNvPr id="101" name="object 101"/>
          <p:cNvSpPr txBox="1"/>
          <p:nvPr/>
        </p:nvSpPr>
        <p:spPr>
          <a:xfrm>
            <a:off x="5678053" y="6504968"/>
            <a:ext cx="210820" cy="776605"/>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Oct </a:t>
            </a:r>
            <a:r>
              <a:rPr sz="1450" spc="-20" dirty="0">
                <a:solidFill>
                  <a:srgbClr val="59595C"/>
                </a:solidFill>
                <a:latin typeface="Helvetica"/>
                <a:cs typeface="Helvetica"/>
              </a:rPr>
              <a:t>2022</a:t>
            </a:r>
            <a:endParaRPr sz="1450">
              <a:latin typeface="Helvetica"/>
              <a:cs typeface="Helvetica"/>
            </a:endParaRPr>
          </a:p>
        </p:txBody>
      </p:sp>
      <p:sp>
        <p:nvSpPr>
          <p:cNvPr id="102" name="object 102"/>
          <p:cNvSpPr txBox="1"/>
          <p:nvPr/>
        </p:nvSpPr>
        <p:spPr>
          <a:xfrm>
            <a:off x="4924730" y="6505213"/>
            <a:ext cx="210820" cy="78740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Jun</a:t>
            </a:r>
            <a:r>
              <a:rPr sz="1450" spc="-40" dirty="0">
                <a:solidFill>
                  <a:srgbClr val="59595C"/>
                </a:solidFill>
                <a:latin typeface="Helvetica"/>
                <a:cs typeface="Helvetica"/>
              </a:rPr>
              <a:t> </a:t>
            </a:r>
            <a:r>
              <a:rPr sz="1450" spc="-20" dirty="0">
                <a:solidFill>
                  <a:srgbClr val="59595C"/>
                </a:solidFill>
                <a:latin typeface="Helvetica"/>
                <a:cs typeface="Helvetica"/>
              </a:rPr>
              <a:t>2022</a:t>
            </a:r>
            <a:endParaRPr sz="1450">
              <a:latin typeface="Helvetica"/>
              <a:cs typeface="Helvetica"/>
            </a:endParaRPr>
          </a:p>
        </p:txBody>
      </p:sp>
      <p:sp>
        <p:nvSpPr>
          <p:cNvPr id="103" name="object 103"/>
          <p:cNvSpPr txBox="1"/>
          <p:nvPr/>
        </p:nvSpPr>
        <p:spPr>
          <a:xfrm>
            <a:off x="4548068" y="6505161"/>
            <a:ext cx="210820" cy="776605"/>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Apr </a:t>
            </a:r>
            <a:r>
              <a:rPr sz="1450" spc="-20" dirty="0">
                <a:solidFill>
                  <a:srgbClr val="59595C"/>
                </a:solidFill>
                <a:latin typeface="Helvetica"/>
                <a:cs typeface="Helvetica"/>
              </a:rPr>
              <a:t>2022</a:t>
            </a:r>
            <a:endParaRPr sz="1450">
              <a:latin typeface="Helvetica"/>
              <a:cs typeface="Helvetica"/>
            </a:endParaRPr>
          </a:p>
        </p:txBody>
      </p:sp>
      <p:sp>
        <p:nvSpPr>
          <p:cNvPr id="104" name="object 104"/>
          <p:cNvSpPr txBox="1"/>
          <p:nvPr/>
        </p:nvSpPr>
        <p:spPr>
          <a:xfrm>
            <a:off x="4171407" y="6505243"/>
            <a:ext cx="210820" cy="80772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Feb</a:t>
            </a:r>
            <a:r>
              <a:rPr sz="1450" spc="-40" dirty="0">
                <a:solidFill>
                  <a:srgbClr val="59595C"/>
                </a:solidFill>
                <a:latin typeface="Helvetica"/>
                <a:cs typeface="Helvetica"/>
              </a:rPr>
              <a:t> </a:t>
            </a:r>
            <a:r>
              <a:rPr sz="1450" spc="-20" dirty="0">
                <a:solidFill>
                  <a:srgbClr val="59595C"/>
                </a:solidFill>
                <a:latin typeface="Helvetica"/>
                <a:cs typeface="Helvetica"/>
              </a:rPr>
              <a:t>2022</a:t>
            </a:r>
            <a:endParaRPr sz="1450">
              <a:latin typeface="Helvetica"/>
              <a:cs typeface="Helvetica"/>
            </a:endParaRPr>
          </a:p>
        </p:txBody>
      </p:sp>
      <p:sp>
        <p:nvSpPr>
          <p:cNvPr id="105" name="object 105"/>
          <p:cNvSpPr txBox="1"/>
          <p:nvPr/>
        </p:nvSpPr>
        <p:spPr>
          <a:xfrm>
            <a:off x="3794745" y="6505126"/>
            <a:ext cx="210820" cy="81788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Dec </a:t>
            </a:r>
            <a:r>
              <a:rPr sz="1450" spc="-20" dirty="0">
                <a:solidFill>
                  <a:srgbClr val="59595C"/>
                </a:solidFill>
                <a:latin typeface="Helvetica"/>
                <a:cs typeface="Helvetica"/>
              </a:rPr>
              <a:t>2021</a:t>
            </a:r>
            <a:endParaRPr sz="1450">
              <a:latin typeface="Helvetica"/>
              <a:cs typeface="Helvetica"/>
            </a:endParaRPr>
          </a:p>
        </p:txBody>
      </p:sp>
      <p:sp>
        <p:nvSpPr>
          <p:cNvPr id="106" name="object 106"/>
          <p:cNvSpPr txBox="1"/>
          <p:nvPr/>
        </p:nvSpPr>
        <p:spPr>
          <a:xfrm>
            <a:off x="3418083" y="6504968"/>
            <a:ext cx="210820" cy="776605"/>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Oct </a:t>
            </a:r>
            <a:r>
              <a:rPr sz="1450" spc="-20" dirty="0">
                <a:solidFill>
                  <a:srgbClr val="59595C"/>
                </a:solidFill>
                <a:latin typeface="Helvetica"/>
                <a:cs typeface="Helvetica"/>
              </a:rPr>
              <a:t>2021</a:t>
            </a:r>
            <a:endParaRPr sz="1450">
              <a:latin typeface="Helvetica"/>
              <a:cs typeface="Helvetica"/>
            </a:endParaRPr>
          </a:p>
        </p:txBody>
      </p:sp>
      <p:sp>
        <p:nvSpPr>
          <p:cNvPr id="107" name="object 107"/>
          <p:cNvSpPr txBox="1"/>
          <p:nvPr/>
        </p:nvSpPr>
        <p:spPr>
          <a:xfrm>
            <a:off x="3041421" y="6505214"/>
            <a:ext cx="210820" cy="81788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Aug</a:t>
            </a:r>
            <a:r>
              <a:rPr sz="1450" spc="-10" dirty="0">
                <a:solidFill>
                  <a:srgbClr val="59595C"/>
                </a:solidFill>
                <a:latin typeface="Helvetica"/>
                <a:cs typeface="Helvetica"/>
              </a:rPr>
              <a:t> </a:t>
            </a:r>
            <a:r>
              <a:rPr sz="1450" spc="-20" dirty="0">
                <a:solidFill>
                  <a:srgbClr val="59595C"/>
                </a:solidFill>
                <a:latin typeface="Helvetica"/>
                <a:cs typeface="Helvetica"/>
              </a:rPr>
              <a:t>2021</a:t>
            </a:r>
            <a:endParaRPr sz="1450">
              <a:latin typeface="Helvetica"/>
              <a:cs typeface="Helvetica"/>
            </a:endParaRPr>
          </a:p>
        </p:txBody>
      </p:sp>
      <p:sp>
        <p:nvSpPr>
          <p:cNvPr id="108" name="object 108"/>
          <p:cNvSpPr txBox="1"/>
          <p:nvPr/>
        </p:nvSpPr>
        <p:spPr>
          <a:xfrm>
            <a:off x="2664760" y="6505213"/>
            <a:ext cx="210820" cy="78740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Jun</a:t>
            </a:r>
            <a:r>
              <a:rPr sz="1450" spc="-40" dirty="0">
                <a:solidFill>
                  <a:srgbClr val="59595C"/>
                </a:solidFill>
                <a:latin typeface="Helvetica"/>
                <a:cs typeface="Helvetica"/>
              </a:rPr>
              <a:t> </a:t>
            </a:r>
            <a:r>
              <a:rPr sz="1450" spc="-20" dirty="0">
                <a:solidFill>
                  <a:srgbClr val="59595C"/>
                </a:solidFill>
                <a:latin typeface="Helvetica"/>
                <a:cs typeface="Helvetica"/>
              </a:rPr>
              <a:t>2021</a:t>
            </a:r>
            <a:endParaRPr sz="1450">
              <a:latin typeface="Helvetica"/>
              <a:cs typeface="Helvetica"/>
            </a:endParaRPr>
          </a:p>
        </p:txBody>
      </p:sp>
      <p:sp>
        <p:nvSpPr>
          <p:cNvPr id="109" name="object 109"/>
          <p:cNvSpPr txBox="1"/>
          <p:nvPr/>
        </p:nvSpPr>
        <p:spPr>
          <a:xfrm>
            <a:off x="2288098" y="6505126"/>
            <a:ext cx="210820" cy="81788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Dec </a:t>
            </a:r>
            <a:r>
              <a:rPr sz="1450" spc="-20" dirty="0">
                <a:solidFill>
                  <a:srgbClr val="59595C"/>
                </a:solidFill>
                <a:latin typeface="Helvetica"/>
                <a:cs typeface="Helvetica"/>
              </a:rPr>
              <a:t>2020</a:t>
            </a:r>
            <a:endParaRPr sz="1450">
              <a:latin typeface="Helvetica"/>
              <a:cs typeface="Helvetica"/>
            </a:endParaRPr>
          </a:p>
        </p:txBody>
      </p:sp>
      <p:sp>
        <p:nvSpPr>
          <p:cNvPr id="110" name="object 110"/>
          <p:cNvSpPr txBox="1"/>
          <p:nvPr/>
        </p:nvSpPr>
        <p:spPr>
          <a:xfrm>
            <a:off x="1911436" y="6505213"/>
            <a:ext cx="210820" cy="78740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Jun</a:t>
            </a:r>
            <a:r>
              <a:rPr sz="1450" spc="-40" dirty="0">
                <a:solidFill>
                  <a:srgbClr val="59595C"/>
                </a:solidFill>
                <a:latin typeface="Helvetica"/>
                <a:cs typeface="Helvetica"/>
              </a:rPr>
              <a:t> </a:t>
            </a:r>
            <a:r>
              <a:rPr sz="1450" spc="-20" dirty="0">
                <a:solidFill>
                  <a:srgbClr val="59595C"/>
                </a:solidFill>
                <a:latin typeface="Helvetica"/>
                <a:cs typeface="Helvetica"/>
              </a:rPr>
              <a:t>2020</a:t>
            </a:r>
            <a:endParaRPr sz="1450">
              <a:latin typeface="Helvetica"/>
              <a:cs typeface="Helvetica"/>
            </a:endParaRPr>
          </a:p>
        </p:txBody>
      </p:sp>
      <p:sp>
        <p:nvSpPr>
          <p:cNvPr id="111" name="object 111"/>
          <p:cNvSpPr txBox="1"/>
          <p:nvPr/>
        </p:nvSpPr>
        <p:spPr>
          <a:xfrm>
            <a:off x="1158113" y="6505213"/>
            <a:ext cx="210820" cy="78740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Jun</a:t>
            </a:r>
            <a:r>
              <a:rPr sz="1450" spc="-40" dirty="0">
                <a:solidFill>
                  <a:srgbClr val="59595C"/>
                </a:solidFill>
                <a:latin typeface="Helvetica"/>
                <a:cs typeface="Helvetica"/>
              </a:rPr>
              <a:t> </a:t>
            </a:r>
            <a:r>
              <a:rPr sz="1450" spc="-20" dirty="0">
                <a:solidFill>
                  <a:srgbClr val="59595C"/>
                </a:solidFill>
                <a:latin typeface="Helvetica"/>
                <a:cs typeface="Helvetica"/>
              </a:rPr>
              <a:t>2019</a:t>
            </a:r>
            <a:endParaRPr sz="1450">
              <a:latin typeface="Helvetica"/>
              <a:cs typeface="Helvetica"/>
            </a:endParaRPr>
          </a:p>
        </p:txBody>
      </p:sp>
      <p:sp>
        <p:nvSpPr>
          <p:cNvPr id="112" name="object 112"/>
          <p:cNvSpPr txBox="1"/>
          <p:nvPr/>
        </p:nvSpPr>
        <p:spPr>
          <a:xfrm>
            <a:off x="9821517" y="6505214"/>
            <a:ext cx="210820" cy="81788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Aug</a:t>
            </a:r>
            <a:r>
              <a:rPr sz="1450" spc="-10" dirty="0">
                <a:solidFill>
                  <a:srgbClr val="59595C"/>
                </a:solidFill>
                <a:latin typeface="Helvetica"/>
                <a:cs typeface="Helvetica"/>
              </a:rPr>
              <a:t> </a:t>
            </a:r>
            <a:r>
              <a:rPr sz="1450" spc="-20" dirty="0">
                <a:solidFill>
                  <a:srgbClr val="59595C"/>
                </a:solidFill>
                <a:latin typeface="Helvetica"/>
                <a:cs typeface="Helvetica"/>
              </a:rPr>
              <a:t>2024</a:t>
            </a:r>
            <a:endParaRPr sz="1450">
              <a:latin typeface="Helvetica"/>
              <a:cs typeface="Helvetica"/>
            </a:endParaRPr>
          </a:p>
        </p:txBody>
      </p:sp>
      <p:sp>
        <p:nvSpPr>
          <p:cNvPr id="113" name="object 113"/>
          <p:cNvSpPr txBox="1"/>
          <p:nvPr/>
        </p:nvSpPr>
        <p:spPr>
          <a:xfrm>
            <a:off x="1534775" y="6505126"/>
            <a:ext cx="210820" cy="81788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Dec </a:t>
            </a:r>
            <a:r>
              <a:rPr sz="1450" spc="-20" dirty="0">
                <a:solidFill>
                  <a:srgbClr val="59595C"/>
                </a:solidFill>
                <a:latin typeface="Helvetica"/>
                <a:cs typeface="Helvetica"/>
              </a:rPr>
              <a:t>2019</a:t>
            </a:r>
            <a:endParaRPr sz="1450">
              <a:latin typeface="Helvetica"/>
              <a:cs typeface="Helvetica"/>
            </a:endParaRPr>
          </a:p>
        </p:txBody>
      </p:sp>
      <p:sp>
        <p:nvSpPr>
          <p:cNvPr id="114" name="object 114"/>
          <p:cNvSpPr txBox="1"/>
          <p:nvPr/>
        </p:nvSpPr>
        <p:spPr>
          <a:xfrm>
            <a:off x="5301392" y="6505214"/>
            <a:ext cx="210820" cy="81788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Aug</a:t>
            </a:r>
            <a:r>
              <a:rPr sz="1450" spc="-10" dirty="0">
                <a:solidFill>
                  <a:srgbClr val="59595C"/>
                </a:solidFill>
                <a:latin typeface="Helvetica"/>
                <a:cs typeface="Helvetica"/>
              </a:rPr>
              <a:t> </a:t>
            </a:r>
            <a:r>
              <a:rPr sz="1450" spc="-20" dirty="0">
                <a:solidFill>
                  <a:srgbClr val="59595C"/>
                </a:solidFill>
                <a:latin typeface="Helvetica"/>
                <a:cs typeface="Helvetica"/>
              </a:rPr>
              <a:t>2022</a:t>
            </a:r>
            <a:endParaRPr sz="1450">
              <a:latin typeface="Helvetica"/>
              <a:cs typeface="Helvetica"/>
            </a:endParaRPr>
          </a:p>
        </p:txBody>
      </p:sp>
      <p:sp>
        <p:nvSpPr>
          <p:cNvPr id="115" name="object 115"/>
          <p:cNvSpPr txBox="1"/>
          <p:nvPr/>
        </p:nvSpPr>
        <p:spPr>
          <a:xfrm>
            <a:off x="1054732" y="4855643"/>
            <a:ext cx="6296660" cy="567055"/>
          </a:xfrm>
          <a:prstGeom prst="rect">
            <a:avLst/>
          </a:prstGeom>
        </p:spPr>
        <p:txBody>
          <a:bodyPr vert="horz" wrap="square" lIns="0" tIns="12700" rIns="0" bIns="0" rtlCol="0">
            <a:spAutoFit/>
          </a:bodyPr>
          <a:lstStyle/>
          <a:p>
            <a:pPr marL="149225" marR="5080" indent="-137160">
              <a:lnSpc>
                <a:spcPct val="114599"/>
              </a:lnSpc>
              <a:spcBef>
                <a:spcPts val="100"/>
              </a:spcBef>
            </a:pPr>
            <a:r>
              <a:rPr sz="1550" b="1" dirty="0">
                <a:solidFill>
                  <a:srgbClr val="2B72B8"/>
                </a:solidFill>
                <a:latin typeface="Helvetica"/>
                <a:cs typeface="Helvetica"/>
              </a:rPr>
              <a:t>Headcount</a:t>
            </a:r>
            <a:r>
              <a:rPr sz="1550" b="1" spc="-20" dirty="0">
                <a:solidFill>
                  <a:srgbClr val="2B72B8"/>
                </a:solidFill>
                <a:latin typeface="Helvetica"/>
                <a:cs typeface="Helvetica"/>
              </a:rPr>
              <a:t> </a:t>
            </a:r>
            <a:r>
              <a:rPr sz="1550" b="1" dirty="0">
                <a:solidFill>
                  <a:srgbClr val="2B72B8"/>
                </a:solidFill>
                <a:latin typeface="Helvetica"/>
                <a:cs typeface="Helvetica"/>
              </a:rPr>
              <a:t>-</a:t>
            </a:r>
            <a:r>
              <a:rPr sz="1550" b="1" spc="-20" dirty="0">
                <a:solidFill>
                  <a:srgbClr val="2B72B8"/>
                </a:solidFill>
                <a:latin typeface="Helvetica"/>
                <a:cs typeface="Helvetica"/>
              </a:rPr>
              <a:t> </a:t>
            </a:r>
            <a:r>
              <a:rPr sz="1550" b="1" dirty="0">
                <a:solidFill>
                  <a:srgbClr val="2B72B8"/>
                </a:solidFill>
                <a:latin typeface="Helvetica"/>
                <a:cs typeface="Helvetica"/>
              </a:rPr>
              <a:t>GP</a:t>
            </a:r>
            <a:r>
              <a:rPr sz="1550" b="1" spc="-45" dirty="0">
                <a:solidFill>
                  <a:srgbClr val="2B72B8"/>
                </a:solidFill>
                <a:latin typeface="Helvetica"/>
                <a:cs typeface="Helvetica"/>
              </a:rPr>
              <a:t> </a:t>
            </a:r>
            <a:r>
              <a:rPr sz="1550" b="1" dirty="0">
                <a:solidFill>
                  <a:srgbClr val="2B72B8"/>
                </a:solidFill>
                <a:latin typeface="Helvetica"/>
                <a:cs typeface="Helvetica"/>
              </a:rPr>
              <a:t>(excl</a:t>
            </a:r>
            <a:r>
              <a:rPr sz="1550" b="1" spc="-20" dirty="0">
                <a:solidFill>
                  <a:srgbClr val="2B72B8"/>
                </a:solidFill>
                <a:latin typeface="Helvetica"/>
                <a:cs typeface="Helvetica"/>
              </a:rPr>
              <a:t> </a:t>
            </a:r>
            <a:r>
              <a:rPr sz="1550" b="1" dirty="0">
                <a:solidFill>
                  <a:srgbClr val="2B72B8"/>
                </a:solidFill>
                <a:latin typeface="Helvetica"/>
                <a:cs typeface="Helvetica"/>
              </a:rPr>
              <a:t>GPs</a:t>
            </a:r>
            <a:r>
              <a:rPr sz="1550" b="1" spc="-15" dirty="0">
                <a:solidFill>
                  <a:srgbClr val="2B72B8"/>
                </a:solidFill>
                <a:latin typeface="Helvetica"/>
                <a:cs typeface="Helvetica"/>
              </a:rPr>
              <a:t> </a:t>
            </a:r>
            <a:r>
              <a:rPr sz="1550" b="1" dirty="0">
                <a:solidFill>
                  <a:srgbClr val="2B72B8"/>
                </a:solidFill>
                <a:latin typeface="Helvetica"/>
                <a:cs typeface="Helvetica"/>
              </a:rPr>
              <a:t>in</a:t>
            </a:r>
            <a:r>
              <a:rPr sz="1550" b="1" spc="-20" dirty="0">
                <a:solidFill>
                  <a:srgbClr val="2B72B8"/>
                </a:solidFill>
                <a:latin typeface="Helvetica"/>
                <a:cs typeface="Helvetica"/>
              </a:rPr>
              <a:t> </a:t>
            </a:r>
            <a:r>
              <a:rPr sz="1550" b="1" dirty="0">
                <a:solidFill>
                  <a:srgbClr val="2B72B8"/>
                </a:solidFill>
                <a:latin typeface="Helvetica"/>
                <a:cs typeface="Helvetica"/>
              </a:rPr>
              <a:t>Training</a:t>
            </a:r>
            <a:r>
              <a:rPr sz="1550" b="1" spc="-20" dirty="0">
                <a:solidFill>
                  <a:srgbClr val="2B72B8"/>
                </a:solidFill>
                <a:latin typeface="Helvetica"/>
                <a:cs typeface="Helvetica"/>
              </a:rPr>
              <a:t> </a:t>
            </a:r>
            <a:r>
              <a:rPr sz="1550" b="1" dirty="0">
                <a:solidFill>
                  <a:srgbClr val="2B72B8"/>
                </a:solidFill>
                <a:latin typeface="Helvetica"/>
                <a:cs typeface="Helvetica"/>
              </a:rPr>
              <a:t>Grade)</a:t>
            </a:r>
            <a:r>
              <a:rPr sz="1550" b="1" spc="-15" dirty="0">
                <a:solidFill>
                  <a:srgbClr val="2B72B8"/>
                </a:solidFill>
                <a:latin typeface="Helvetica"/>
                <a:cs typeface="Helvetica"/>
              </a:rPr>
              <a:t> </a:t>
            </a:r>
            <a:r>
              <a:rPr sz="1550" b="1" dirty="0">
                <a:solidFill>
                  <a:srgbClr val="2B72B8"/>
                </a:solidFill>
                <a:latin typeface="Helvetica"/>
                <a:cs typeface="Helvetica"/>
              </a:rPr>
              <a:t>-</a:t>
            </a:r>
            <a:r>
              <a:rPr sz="1550" b="1" spc="-80" dirty="0">
                <a:solidFill>
                  <a:srgbClr val="2B72B8"/>
                </a:solidFill>
                <a:latin typeface="Helvetica"/>
                <a:cs typeface="Helvetica"/>
              </a:rPr>
              <a:t> </a:t>
            </a:r>
            <a:r>
              <a:rPr sz="1550" b="1" dirty="0">
                <a:solidFill>
                  <a:srgbClr val="2B72B8"/>
                </a:solidFill>
                <a:latin typeface="Helvetica"/>
                <a:cs typeface="Helvetica"/>
              </a:rPr>
              <a:t>All</a:t>
            </a:r>
            <a:r>
              <a:rPr sz="1550" b="1" spc="-15" dirty="0">
                <a:solidFill>
                  <a:srgbClr val="2B72B8"/>
                </a:solidFill>
                <a:latin typeface="Helvetica"/>
                <a:cs typeface="Helvetica"/>
              </a:rPr>
              <a:t> </a:t>
            </a:r>
            <a:r>
              <a:rPr sz="1550" b="1" dirty="0">
                <a:solidFill>
                  <a:srgbClr val="2B72B8"/>
                </a:solidFill>
                <a:latin typeface="Helvetica"/>
                <a:cs typeface="Helvetica"/>
              </a:rPr>
              <a:t>-</a:t>
            </a:r>
            <a:r>
              <a:rPr sz="1550" b="1" spc="-20" dirty="0">
                <a:solidFill>
                  <a:srgbClr val="2B72B8"/>
                </a:solidFill>
                <a:latin typeface="Helvetica"/>
                <a:cs typeface="Helvetica"/>
              </a:rPr>
              <a:t> </a:t>
            </a:r>
            <a:r>
              <a:rPr sz="1550" b="1" spc="-10" dirty="0">
                <a:solidFill>
                  <a:srgbClr val="2B72B8"/>
                </a:solidFill>
                <a:latin typeface="Helvetica"/>
                <a:cs typeface="Helvetica"/>
              </a:rPr>
              <a:t>September</a:t>
            </a:r>
            <a:r>
              <a:rPr sz="1550" b="1" spc="-15" dirty="0">
                <a:solidFill>
                  <a:srgbClr val="2B72B8"/>
                </a:solidFill>
                <a:latin typeface="Helvetica"/>
                <a:cs typeface="Helvetica"/>
              </a:rPr>
              <a:t> </a:t>
            </a:r>
            <a:r>
              <a:rPr sz="1550" b="1" spc="-20" dirty="0">
                <a:solidFill>
                  <a:srgbClr val="2B72B8"/>
                </a:solidFill>
                <a:latin typeface="Helvetica"/>
                <a:cs typeface="Helvetica"/>
              </a:rPr>
              <a:t>2024 </a:t>
            </a:r>
            <a:r>
              <a:rPr sz="1550" b="1" spc="-25" dirty="0">
                <a:solidFill>
                  <a:srgbClr val="67B432"/>
                </a:solidFill>
                <a:latin typeface="Helvetica"/>
                <a:cs typeface="Helvetica"/>
              </a:rPr>
              <a:t>497</a:t>
            </a:r>
            <a:endParaRPr sz="1550">
              <a:latin typeface="Helvetica"/>
              <a:cs typeface="Helvetica"/>
            </a:endParaRPr>
          </a:p>
        </p:txBody>
      </p:sp>
      <p:sp>
        <p:nvSpPr>
          <p:cNvPr id="116" name="object 116"/>
          <p:cNvSpPr txBox="1"/>
          <p:nvPr/>
        </p:nvSpPr>
        <p:spPr>
          <a:xfrm>
            <a:off x="10392062" y="4959946"/>
            <a:ext cx="724535" cy="528320"/>
          </a:xfrm>
          <a:prstGeom prst="rect">
            <a:avLst/>
          </a:prstGeom>
        </p:spPr>
        <p:txBody>
          <a:bodyPr vert="horz" wrap="square" lIns="0" tIns="12065" rIns="0" bIns="0" rtlCol="0">
            <a:spAutoFit/>
          </a:bodyPr>
          <a:lstStyle/>
          <a:p>
            <a:pPr marL="12700">
              <a:lnSpc>
                <a:spcPct val="100000"/>
              </a:lnSpc>
              <a:spcBef>
                <a:spcPts val="95"/>
              </a:spcBef>
            </a:pPr>
            <a:r>
              <a:rPr sz="3300" b="1" spc="-25" dirty="0">
                <a:solidFill>
                  <a:srgbClr val="BC0E79"/>
                </a:solidFill>
                <a:latin typeface="Helvetica"/>
                <a:cs typeface="Helvetica"/>
              </a:rPr>
              <a:t>491</a:t>
            </a:r>
            <a:endParaRPr sz="3300">
              <a:latin typeface="Helvetica"/>
              <a:cs typeface="Helvetica"/>
            </a:endParaRPr>
          </a:p>
        </p:txBody>
      </p:sp>
      <p:grpSp>
        <p:nvGrpSpPr>
          <p:cNvPr id="117" name="object 117"/>
          <p:cNvGrpSpPr/>
          <p:nvPr/>
        </p:nvGrpSpPr>
        <p:grpSpPr>
          <a:xfrm>
            <a:off x="1063806" y="5251801"/>
            <a:ext cx="9025890" cy="1163320"/>
            <a:chOff x="1063806" y="5251801"/>
            <a:chExt cx="9025890" cy="1163320"/>
          </a:xfrm>
        </p:grpSpPr>
        <p:sp>
          <p:nvSpPr>
            <p:cNvPr id="118" name="object 118"/>
            <p:cNvSpPr/>
            <p:nvPr/>
          </p:nvSpPr>
          <p:spPr>
            <a:xfrm>
              <a:off x="1079512" y="5267507"/>
              <a:ext cx="1790064" cy="780415"/>
            </a:xfrm>
            <a:custGeom>
              <a:avLst/>
              <a:gdLst/>
              <a:ahLst/>
              <a:cxnLst/>
              <a:rect l="l" t="t" r="r" b="b"/>
              <a:pathLst>
                <a:path w="1790064" h="780414">
                  <a:moveTo>
                    <a:pt x="0" y="0"/>
                  </a:moveTo>
                  <a:lnTo>
                    <a:pt x="194988" y="383014"/>
                  </a:lnTo>
                  <a:lnTo>
                    <a:pt x="379538" y="337748"/>
                  </a:lnTo>
                  <a:lnTo>
                    <a:pt x="567563" y="598903"/>
                  </a:lnTo>
                  <a:lnTo>
                    <a:pt x="755589" y="417840"/>
                  </a:lnTo>
                  <a:lnTo>
                    <a:pt x="947102" y="564087"/>
                  </a:lnTo>
                  <a:lnTo>
                    <a:pt x="1131651" y="470069"/>
                  </a:lnTo>
                  <a:lnTo>
                    <a:pt x="1330127" y="466582"/>
                  </a:lnTo>
                  <a:lnTo>
                    <a:pt x="1685288" y="779965"/>
                  </a:lnTo>
                  <a:lnTo>
                    <a:pt x="1789746" y="762552"/>
                  </a:lnTo>
                </a:path>
              </a:pathLst>
            </a:custGeom>
            <a:ln w="31412">
              <a:solidFill>
                <a:srgbClr val="67B432"/>
              </a:solidFill>
            </a:ln>
          </p:spPr>
          <p:txBody>
            <a:bodyPr wrap="square" lIns="0" tIns="0" rIns="0" bIns="0" rtlCol="0"/>
            <a:lstStyle/>
            <a:p>
              <a:endParaRPr/>
            </a:p>
          </p:txBody>
        </p:sp>
        <p:sp>
          <p:nvSpPr>
            <p:cNvPr id="119" name="object 119"/>
            <p:cNvSpPr/>
            <p:nvPr/>
          </p:nvSpPr>
          <p:spPr>
            <a:xfrm>
              <a:off x="2869259" y="5431162"/>
              <a:ext cx="7204709" cy="968375"/>
            </a:xfrm>
            <a:custGeom>
              <a:avLst/>
              <a:gdLst/>
              <a:ahLst/>
              <a:cxnLst/>
              <a:rect l="l" t="t" r="r" b="b"/>
              <a:pathLst>
                <a:path w="7204709" h="968375">
                  <a:moveTo>
                    <a:pt x="0" y="598903"/>
                  </a:moveTo>
                  <a:lnTo>
                    <a:pt x="97494" y="581490"/>
                  </a:lnTo>
                  <a:lnTo>
                    <a:pt x="282043" y="668545"/>
                  </a:lnTo>
                  <a:lnTo>
                    <a:pt x="463106" y="672021"/>
                  </a:lnTo>
                  <a:lnTo>
                    <a:pt x="651132" y="797378"/>
                  </a:lnTo>
                  <a:lnTo>
                    <a:pt x="835681" y="741663"/>
                  </a:lnTo>
                  <a:lnTo>
                    <a:pt x="1016743" y="706847"/>
                  </a:lnTo>
                  <a:lnTo>
                    <a:pt x="1211732" y="717287"/>
                  </a:lnTo>
                  <a:lnTo>
                    <a:pt x="1392795" y="571050"/>
                  </a:lnTo>
                  <a:lnTo>
                    <a:pt x="1577344" y="553637"/>
                  </a:lnTo>
                  <a:lnTo>
                    <a:pt x="1765370" y="463106"/>
                  </a:lnTo>
                  <a:lnTo>
                    <a:pt x="1963845" y="689434"/>
                  </a:lnTo>
                  <a:lnTo>
                    <a:pt x="2148395" y="699884"/>
                  </a:lnTo>
                  <a:lnTo>
                    <a:pt x="2371236" y="814791"/>
                  </a:lnTo>
                  <a:lnTo>
                    <a:pt x="2531409" y="880946"/>
                  </a:lnTo>
                  <a:lnTo>
                    <a:pt x="2715959" y="884423"/>
                  </a:lnTo>
                  <a:lnTo>
                    <a:pt x="2900508" y="894873"/>
                  </a:lnTo>
                  <a:lnTo>
                    <a:pt x="3074607" y="759076"/>
                  </a:lnTo>
                  <a:lnTo>
                    <a:pt x="3262633" y="811305"/>
                  </a:lnTo>
                  <a:lnTo>
                    <a:pt x="3461109" y="832194"/>
                  </a:lnTo>
                  <a:lnTo>
                    <a:pt x="3638685" y="762552"/>
                  </a:lnTo>
                  <a:lnTo>
                    <a:pt x="3833684" y="752113"/>
                  </a:lnTo>
                  <a:lnTo>
                    <a:pt x="4014746" y="901836"/>
                  </a:lnTo>
                  <a:lnTo>
                    <a:pt x="4383835" y="967991"/>
                  </a:lnTo>
                  <a:lnTo>
                    <a:pt x="4766860" y="853094"/>
                  </a:lnTo>
                  <a:lnTo>
                    <a:pt x="4958362" y="550150"/>
                  </a:lnTo>
                  <a:lnTo>
                    <a:pt x="5149874" y="553637"/>
                  </a:lnTo>
                  <a:lnTo>
                    <a:pt x="5320497" y="449180"/>
                  </a:lnTo>
                  <a:lnTo>
                    <a:pt x="5518973" y="376051"/>
                  </a:lnTo>
                  <a:lnTo>
                    <a:pt x="5706999" y="337748"/>
                  </a:lnTo>
                  <a:lnTo>
                    <a:pt x="6072610" y="3476"/>
                  </a:lnTo>
                  <a:lnTo>
                    <a:pt x="6264112" y="76604"/>
                  </a:lnTo>
                  <a:lnTo>
                    <a:pt x="6455625" y="125346"/>
                  </a:lnTo>
                  <a:lnTo>
                    <a:pt x="6647137" y="125346"/>
                  </a:lnTo>
                  <a:lnTo>
                    <a:pt x="6835163" y="146246"/>
                  </a:lnTo>
                  <a:lnTo>
                    <a:pt x="7009263" y="41778"/>
                  </a:lnTo>
                  <a:lnTo>
                    <a:pt x="7204251" y="0"/>
                  </a:lnTo>
                </a:path>
              </a:pathLst>
            </a:custGeom>
            <a:ln w="31412">
              <a:solidFill>
                <a:srgbClr val="BC0E79"/>
              </a:solidFill>
            </a:ln>
          </p:spPr>
          <p:txBody>
            <a:bodyPr wrap="square" lIns="0" tIns="0" rIns="0" bIns="0" rtlCol="0"/>
            <a:lstStyle/>
            <a:p>
              <a:endParaRPr/>
            </a:p>
          </p:txBody>
        </p:sp>
      </p:grpSp>
      <p:sp>
        <p:nvSpPr>
          <p:cNvPr id="120" name="object 120"/>
          <p:cNvSpPr txBox="1">
            <a:spLocks noGrp="1"/>
          </p:cNvSpPr>
          <p:nvPr>
            <p:ph type="ftr" sz="quarter" idx="5"/>
          </p:nvPr>
        </p:nvSpPr>
        <p:spPr>
          <a:prstGeom prst="rect">
            <a:avLst/>
          </a:prstGeom>
        </p:spPr>
        <p:txBody>
          <a:bodyPr vert="horz" wrap="square" lIns="0" tIns="0" rIns="0" bIns="0" rtlCol="0">
            <a:spAutoFit/>
          </a:bodyPr>
          <a:lstStyle/>
          <a:p>
            <a:pPr marL="12700">
              <a:lnSpc>
                <a:spcPts val="1535"/>
              </a:lnSpc>
            </a:pPr>
            <a:r>
              <a:rPr dirty="0"/>
              <a:t>Primary</a:t>
            </a:r>
            <a:r>
              <a:rPr spc="30" dirty="0"/>
              <a:t> </a:t>
            </a:r>
            <a:r>
              <a:rPr dirty="0"/>
              <a:t>Care</a:t>
            </a:r>
            <a:r>
              <a:rPr spc="35" dirty="0"/>
              <a:t> </a:t>
            </a:r>
            <a:r>
              <a:rPr dirty="0"/>
              <a:t>People</a:t>
            </a:r>
            <a:r>
              <a:rPr spc="35" dirty="0"/>
              <a:t> </a:t>
            </a:r>
            <a:r>
              <a:rPr spc="-20" dirty="0"/>
              <a:t>Plan</a:t>
            </a:r>
          </a:p>
        </p:txBody>
      </p:sp>
      <p:sp>
        <p:nvSpPr>
          <p:cNvPr id="121" name="object 121"/>
          <p:cNvSpPr txBox="1">
            <a:spLocks noGrp="1"/>
          </p:cNvSpPr>
          <p:nvPr>
            <p:ph type="sldNum" sz="quarter" idx="7"/>
          </p:nvPr>
        </p:nvSpPr>
        <p:spPr>
          <a:prstGeom prst="rect">
            <a:avLst/>
          </a:prstGeom>
        </p:spPr>
        <p:txBody>
          <a:bodyPr vert="horz" wrap="square" lIns="0" tIns="0" rIns="0" bIns="0" rtlCol="0">
            <a:spAutoFit/>
          </a:bodyPr>
          <a:lstStyle/>
          <a:p>
            <a:pPr marL="38100">
              <a:lnSpc>
                <a:spcPts val="1535"/>
              </a:lnSpc>
            </a:pPr>
            <a:fld id="{81D60167-4931-47E6-BA6A-407CBD079E47}" type="slidenum">
              <a:rPr spc="-25" dirty="0"/>
              <a:t>58</a:t>
            </a:fld>
            <a:endParaRPr spc="-25"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6999518" y="4515539"/>
            <a:ext cx="248432" cy="248432"/>
          </a:xfrm>
          <a:prstGeom prst="rect">
            <a:avLst/>
          </a:prstGeom>
        </p:spPr>
      </p:pic>
      <p:pic>
        <p:nvPicPr>
          <p:cNvPr id="3" name="object 3"/>
          <p:cNvPicPr/>
          <p:nvPr/>
        </p:nvPicPr>
        <p:blipFill>
          <a:blip r:embed="rId3" cstate="print"/>
          <a:stretch>
            <a:fillRect/>
          </a:stretch>
        </p:blipFill>
        <p:spPr>
          <a:xfrm>
            <a:off x="16999518" y="4186059"/>
            <a:ext cx="248432" cy="248432"/>
          </a:xfrm>
          <a:prstGeom prst="rect">
            <a:avLst/>
          </a:prstGeom>
        </p:spPr>
      </p:pic>
      <p:pic>
        <p:nvPicPr>
          <p:cNvPr id="4" name="object 4"/>
          <p:cNvPicPr/>
          <p:nvPr/>
        </p:nvPicPr>
        <p:blipFill>
          <a:blip r:embed="rId4" cstate="print"/>
          <a:stretch>
            <a:fillRect/>
          </a:stretch>
        </p:blipFill>
        <p:spPr>
          <a:xfrm>
            <a:off x="16999518" y="4845020"/>
            <a:ext cx="248432" cy="248432"/>
          </a:xfrm>
          <a:prstGeom prst="rect">
            <a:avLst/>
          </a:prstGeom>
        </p:spPr>
      </p:pic>
      <p:pic>
        <p:nvPicPr>
          <p:cNvPr id="5" name="object 5"/>
          <p:cNvPicPr/>
          <p:nvPr/>
        </p:nvPicPr>
        <p:blipFill>
          <a:blip r:embed="rId5" cstate="print"/>
          <a:stretch>
            <a:fillRect/>
          </a:stretch>
        </p:blipFill>
        <p:spPr>
          <a:xfrm>
            <a:off x="16999518" y="3856580"/>
            <a:ext cx="248432" cy="248432"/>
          </a:xfrm>
          <a:prstGeom prst="rect">
            <a:avLst/>
          </a:prstGeom>
        </p:spPr>
      </p:pic>
      <p:sp>
        <p:nvSpPr>
          <p:cNvPr id="6" name="object 6"/>
          <p:cNvSpPr txBox="1"/>
          <p:nvPr/>
        </p:nvSpPr>
        <p:spPr>
          <a:xfrm>
            <a:off x="17365321" y="4191125"/>
            <a:ext cx="891540" cy="226695"/>
          </a:xfrm>
          <a:prstGeom prst="rect">
            <a:avLst/>
          </a:prstGeom>
        </p:spPr>
        <p:txBody>
          <a:bodyPr vert="horz" wrap="square" lIns="0" tIns="15240" rIns="0" bIns="0" rtlCol="0">
            <a:spAutoFit/>
          </a:bodyPr>
          <a:lstStyle/>
          <a:p>
            <a:pPr marL="12700">
              <a:lnSpc>
                <a:spcPct val="100000"/>
              </a:lnSpc>
              <a:spcBef>
                <a:spcPts val="120"/>
              </a:spcBef>
            </a:pPr>
            <a:r>
              <a:rPr sz="1300" dirty="0">
                <a:solidFill>
                  <a:srgbClr val="59595C"/>
                </a:solidFill>
                <a:latin typeface="Helvetica"/>
                <a:cs typeface="Helvetica"/>
              </a:rPr>
              <a:t>Age</a:t>
            </a:r>
            <a:r>
              <a:rPr sz="1300" spc="10" dirty="0">
                <a:solidFill>
                  <a:srgbClr val="59595C"/>
                </a:solidFill>
                <a:latin typeface="Helvetica"/>
                <a:cs typeface="Helvetica"/>
              </a:rPr>
              <a:t> </a:t>
            </a:r>
            <a:r>
              <a:rPr sz="1300" dirty="0">
                <a:solidFill>
                  <a:srgbClr val="59595C"/>
                </a:solidFill>
                <a:latin typeface="Helvetica"/>
                <a:cs typeface="Helvetica"/>
              </a:rPr>
              <a:t>25</a:t>
            </a:r>
            <a:r>
              <a:rPr sz="1300" spc="15" dirty="0">
                <a:solidFill>
                  <a:srgbClr val="59595C"/>
                </a:solidFill>
                <a:latin typeface="Helvetica"/>
                <a:cs typeface="Helvetica"/>
              </a:rPr>
              <a:t> </a:t>
            </a:r>
            <a:r>
              <a:rPr sz="1300" dirty="0">
                <a:solidFill>
                  <a:srgbClr val="59595C"/>
                </a:solidFill>
                <a:latin typeface="Helvetica"/>
                <a:cs typeface="Helvetica"/>
              </a:rPr>
              <a:t>-</a:t>
            </a:r>
            <a:r>
              <a:rPr sz="1300" spc="10" dirty="0">
                <a:solidFill>
                  <a:srgbClr val="59595C"/>
                </a:solidFill>
                <a:latin typeface="Helvetica"/>
                <a:cs typeface="Helvetica"/>
              </a:rPr>
              <a:t> </a:t>
            </a:r>
            <a:r>
              <a:rPr sz="1300" spc="-25" dirty="0">
                <a:solidFill>
                  <a:srgbClr val="59595C"/>
                </a:solidFill>
                <a:latin typeface="Helvetica"/>
                <a:cs typeface="Helvetica"/>
              </a:rPr>
              <a:t>34</a:t>
            </a:r>
            <a:endParaRPr sz="1300">
              <a:latin typeface="Helvetica"/>
              <a:cs typeface="Helvetica"/>
            </a:endParaRPr>
          </a:p>
        </p:txBody>
      </p:sp>
      <p:sp>
        <p:nvSpPr>
          <p:cNvPr id="7" name="object 7"/>
          <p:cNvSpPr txBox="1"/>
          <p:nvPr/>
        </p:nvSpPr>
        <p:spPr>
          <a:xfrm>
            <a:off x="17365321" y="4516979"/>
            <a:ext cx="891540" cy="226695"/>
          </a:xfrm>
          <a:prstGeom prst="rect">
            <a:avLst/>
          </a:prstGeom>
        </p:spPr>
        <p:txBody>
          <a:bodyPr vert="horz" wrap="square" lIns="0" tIns="15240" rIns="0" bIns="0" rtlCol="0">
            <a:spAutoFit/>
          </a:bodyPr>
          <a:lstStyle/>
          <a:p>
            <a:pPr marL="12700">
              <a:lnSpc>
                <a:spcPct val="100000"/>
              </a:lnSpc>
              <a:spcBef>
                <a:spcPts val="120"/>
              </a:spcBef>
            </a:pPr>
            <a:r>
              <a:rPr sz="1300" dirty="0">
                <a:solidFill>
                  <a:srgbClr val="59595C"/>
                </a:solidFill>
                <a:latin typeface="Helvetica"/>
                <a:cs typeface="Helvetica"/>
              </a:rPr>
              <a:t>Age</a:t>
            </a:r>
            <a:r>
              <a:rPr sz="1300" spc="10" dirty="0">
                <a:solidFill>
                  <a:srgbClr val="59595C"/>
                </a:solidFill>
                <a:latin typeface="Helvetica"/>
                <a:cs typeface="Helvetica"/>
              </a:rPr>
              <a:t> </a:t>
            </a:r>
            <a:r>
              <a:rPr sz="1300" dirty="0">
                <a:solidFill>
                  <a:srgbClr val="59595C"/>
                </a:solidFill>
                <a:latin typeface="Helvetica"/>
                <a:cs typeface="Helvetica"/>
              </a:rPr>
              <a:t>35</a:t>
            </a:r>
            <a:r>
              <a:rPr sz="1300" spc="15" dirty="0">
                <a:solidFill>
                  <a:srgbClr val="59595C"/>
                </a:solidFill>
                <a:latin typeface="Helvetica"/>
                <a:cs typeface="Helvetica"/>
              </a:rPr>
              <a:t> </a:t>
            </a:r>
            <a:r>
              <a:rPr sz="1300" dirty="0">
                <a:solidFill>
                  <a:srgbClr val="59595C"/>
                </a:solidFill>
                <a:latin typeface="Helvetica"/>
                <a:cs typeface="Helvetica"/>
              </a:rPr>
              <a:t>-</a:t>
            </a:r>
            <a:r>
              <a:rPr sz="1300" spc="10" dirty="0">
                <a:solidFill>
                  <a:srgbClr val="59595C"/>
                </a:solidFill>
                <a:latin typeface="Helvetica"/>
                <a:cs typeface="Helvetica"/>
              </a:rPr>
              <a:t> </a:t>
            </a:r>
            <a:r>
              <a:rPr sz="1300" spc="-25" dirty="0">
                <a:solidFill>
                  <a:srgbClr val="59595C"/>
                </a:solidFill>
                <a:latin typeface="Helvetica"/>
                <a:cs typeface="Helvetica"/>
              </a:rPr>
              <a:t>44</a:t>
            </a:r>
            <a:endParaRPr sz="1300">
              <a:latin typeface="Helvetica"/>
              <a:cs typeface="Helvetica"/>
            </a:endParaRPr>
          </a:p>
        </p:txBody>
      </p:sp>
      <p:sp>
        <p:nvSpPr>
          <p:cNvPr id="8" name="object 8"/>
          <p:cNvSpPr txBox="1"/>
          <p:nvPr/>
        </p:nvSpPr>
        <p:spPr>
          <a:xfrm>
            <a:off x="17365321" y="4842833"/>
            <a:ext cx="891540" cy="226695"/>
          </a:xfrm>
          <a:prstGeom prst="rect">
            <a:avLst/>
          </a:prstGeom>
        </p:spPr>
        <p:txBody>
          <a:bodyPr vert="horz" wrap="square" lIns="0" tIns="15240" rIns="0" bIns="0" rtlCol="0">
            <a:spAutoFit/>
          </a:bodyPr>
          <a:lstStyle/>
          <a:p>
            <a:pPr marL="12700">
              <a:lnSpc>
                <a:spcPct val="100000"/>
              </a:lnSpc>
              <a:spcBef>
                <a:spcPts val="120"/>
              </a:spcBef>
            </a:pPr>
            <a:r>
              <a:rPr sz="1300" dirty="0">
                <a:solidFill>
                  <a:srgbClr val="59595C"/>
                </a:solidFill>
                <a:latin typeface="Helvetica"/>
                <a:cs typeface="Helvetica"/>
              </a:rPr>
              <a:t>Age</a:t>
            </a:r>
            <a:r>
              <a:rPr sz="1300" spc="10" dirty="0">
                <a:solidFill>
                  <a:srgbClr val="59595C"/>
                </a:solidFill>
                <a:latin typeface="Helvetica"/>
                <a:cs typeface="Helvetica"/>
              </a:rPr>
              <a:t> </a:t>
            </a:r>
            <a:r>
              <a:rPr sz="1300" dirty="0">
                <a:solidFill>
                  <a:srgbClr val="59595C"/>
                </a:solidFill>
                <a:latin typeface="Helvetica"/>
                <a:cs typeface="Helvetica"/>
              </a:rPr>
              <a:t>45</a:t>
            </a:r>
            <a:r>
              <a:rPr sz="1300" spc="15" dirty="0">
                <a:solidFill>
                  <a:srgbClr val="59595C"/>
                </a:solidFill>
                <a:latin typeface="Helvetica"/>
                <a:cs typeface="Helvetica"/>
              </a:rPr>
              <a:t> </a:t>
            </a:r>
            <a:r>
              <a:rPr sz="1300" dirty="0">
                <a:solidFill>
                  <a:srgbClr val="59595C"/>
                </a:solidFill>
                <a:latin typeface="Helvetica"/>
                <a:cs typeface="Helvetica"/>
              </a:rPr>
              <a:t>-</a:t>
            </a:r>
            <a:r>
              <a:rPr sz="1300" spc="10" dirty="0">
                <a:solidFill>
                  <a:srgbClr val="59595C"/>
                </a:solidFill>
                <a:latin typeface="Helvetica"/>
                <a:cs typeface="Helvetica"/>
              </a:rPr>
              <a:t> </a:t>
            </a:r>
            <a:r>
              <a:rPr sz="1300" spc="-25" dirty="0">
                <a:solidFill>
                  <a:srgbClr val="59595C"/>
                </a:solidFill>
                <a:latin typeface="Helvetica"/>
                <a:cs typeface="Helvetica"/>
              </a:rPr>
              <a:t>54</a:t>
            </a:r>
            <a:endParaRPr sz="1300">
              <a:latin typeface="Helvetica"/>
              <a:cs typeface="Helvetica"/>
            </a:endParaRPr>
          </a:p>
        </p:txBody>
      </p:sp>
      <p:sp>
        <p:nvSpPr>
          <p:cNvPr id="9" name="object 9"/>
          <p:cNvSpPr txBox="1"/>
          <p:nvPr/>
        </p:nvSpPr>
        <p:spPr>
          <a:xfrm>
            <a:off x="17365321" y="3865439"/>
            <a:ext cx="1059180" cy="226695"/>
          </a:xfrm>
          <a:prstGeom prst="rect">
            <a:avLst/>
          </a:prstGeom>
        </p:spPr>
        <p:txBody>
          <a:bodyPr vert="horz" wrap="square" lIns="0" tIns="15240" rIns="0" bIns="0" rtlCol="0">
            <a:spAutoFit/>
          </a:bodyPr>
          <a:lstStyle/>
          <a:p>
            <a:pPr marL="12700">
              <a:lnSpc>
                <a:spcPct val="100000"/>
              </a:lnSpc>
              <a:spcBef>
                <a:spcPts val="120"/>
              </a:spcBef>
            </a:pPr>
            <a:r>
              <a:rPr sz="1300" dirty="0">
                <a:solidFill>
                  <a:srgbClr val="59595C"/>
                </a:solidFill>
                <a:latin typeface="Helvetica"/>
                <a:cs typeface="Helvetica"/>
              </a:rPr>
              <a:t>Age</a:t>
            </a:r>
            <a:r>
              <a:rPr sz="1300" spc="25" dirty="0">
                <a:solidFill>
                  <a:srgbClr val="59595C"/>
                </a:solidFill>
                <a:latin typeface="Helvetica"/>
                <a:cs typeface="Helvetica"/>
              </a:rPr>
              <a:t> </a:t>
            </a:r>
            <a:r>
              <a:rPr sz="1300" dirty="0">
                <a:solidFill>
                  <a:srgbClr val="59595C"/>
                </a:solidFill>
                <a:latin typeface="Helvetica"/>
                <a:cs typeface="Helvetica"/>
              </a:rPr>
              <a:t>Under</a:t>
            </a:r>
            <a:r>
              <a:rPr sz="1300" spc="30" dirty="0">
                <a:solidFill>
                  <a:srgbClr val="59595C"/>
                </a:solidFill>
                <a:latin typeface="Helvetica"/>
                <a:cs typeface="Helvetica"/>
              </a:rPr>
              <a:t> </a:t>
            </a:r>
            <a:r>
              <a:rPr sz="1300" spc="-25" dirty="0">
                <a:solidFill>
                  <a:srgbClr val="59595C"/>
                </a:solidFill>
                <a:latin typeface="Helvetica"/>
                <a:cs typeface="Helvetica"/>
              </a:rPr>
              <a:t>25</a:t>
            </a:r>
            <a:endParaRPr sz="1300">
              <a:latin typeface="Helvetica"/>
              <a:cs typeface="Helvetica"/>
            </a:endParaRPr>
          </a:p>
        </p:txBody>
      </p:sp>
      <p:sp>
        <p:nvSpPr>
          <p:cNvPr id="10" name="object 10"/>
          <p:cNvSpPr txBox="1">
            <a:spLocks noGrp="1"/>
          </p:cNvSpPr>
          <p:nvPr>
            <p:ph type="title"/>
          </p:nvPr>
        </p:nvSpPr>
        <p:spPr>
          <a:xfrm>
            <a:off x="1016065" y="899310"/>
            <a:ext cx="15133319" cy="654050"/>
          </a:xfrm>
          <a:prstGeom prst="rect">
            <a:avLst/>
          </a:prstGeom>
        </p:spPr>
        <p:txBody>
          <a:bodyPr vert="horz" wrap="square" lIns="0" tIns="15240" rIns="0" bIns="0" rtlCol="0">
            <a:spAutoFit/>
          </a:bodyPr>
          <a:lstStyle/>
          <a:p>
            <a:pPr marL="12700">
              <a:lnSpc>
                <a:spcPct val="100000"/>
              </a:lnSpc>
              <a:spcBef>
                <a:spcPts val="120"/>
              </a:spcBef>
            </a:pPr>
            <a:r>
              <a:rPr sz="4100" dirty="0">
                <a:solidFill>
                  <a:srgbClr val="51B292"/>
                </a:solidFill>
              </a:rPr>
              <a:t>GPs</a:t>
            </a:r>
            <a:r>
              <a:rPr sz="4100" spc="-55" dirty="0">
                <a:solidFill>
                  <a:srgbClr val="51B292"/>
                </a:solidFill>
              </a:rPr>
              <a:t> </a:t>
            </a:r>
            <a:r>
              <a:rPr sz="4100" dirty="0">
                <a:solidFill>
                  <a:srgbClr val="51B292"/>
                </a:solidFill>
              </a:rPr>
              <a:t>in</a:t>
            </a:r>
            <a:r>
              <a:rPr sz="4100" spc="-50" dirty="0">
                <a:solidFill>
                  <a:srgbClr val="51B292"/>
                </a:solidFill>
              </a:rPr>
              <a:t> </a:t>
            </a:r>
            <a:r>
              <a:rPr sz="4100" dirty="0">
                <a:solidFill>
                  <a:srgbClr val="51B292"/>
                </a:solidFill>
              </a:rPr>
              <a:t>Training</a:t>
            </a:r>
            <a:r>
              <a:rPr sz="4100" spc="-50" dirty="0">
                <a:solidFill>
                  <a:srgbClr val="51B292"/>
                </a:solidFill>
              </a:rPr>
              <a:t> </a:t>
            </a:r>
            <a:r>
              <a:rPr sz="4100" dirty="0">
                <a:solidFill>
                  <a:srgbClr val="51B292"/>
                </a:solidFill>
              </a:rPr>
              <a:t>Grade</a:t>
            </a:r>
            <a:r>
              <a:rPr sz="4100" spc="-50" dirty="0">
                <a:solidFill>
                  <a:srgbClr val="51B292"/>
                </a:solidFill>
              </a:rPr>
              <a:t> </a:t>
            </a:r>
            <a:r>
              <a:rPr sz="4100" dirty="0">
                <a:solidFill>
                  <a:srgbClr val="51B292"/>
                </a:solidFill>
              </a:rPr>
              <a:t>-</a:t>
            </a:r>
            <a:r>
              <a:rPr sz="4100" spc="-50" dirty="0">
                <a:solidFill>
                  <a:srgbClr val="51B292"/>
                </a:solidFill>
              </a:rPr>
              <a:t> </a:t>
            </a:r>
            <a:r>
              <a:rPr sz="4100" dirty="0">
                <a:solidFill>
                  <a:srgbClr val="51B292"/>
                </a:solidFill>
              </a:rPr>
              <a:t>NHS</a:t>
            </a:r>
            <a:r>
              <a:rPr sz="4100" spc="-50" dirty="0">
                <a:solidFill>
                  <a:srgbClr val="51B292"/>
                </a:solidFill>
              </a:rPr>
              <a:t> </a:t>
            </a:r>
            <a:r>
              <a:rPr sz="4100" dirty="0">
                <a:solidFill>
                  <a:srgbClr val="51B292"/>
                </a:solidFill>
              </a:rPr>
              <a:t>Coventry</a:t>
            </a:r>
            <a:r>
              <a:rPr sz="4100" spc="-50" dirty="0">
                <a:solidFill>
                  <a:srgbClr val="51B292"/>
                </a:solidFill>
              </a:rPr>
              <a:t> </a:t>
            </a:r>
            <a:r>
              <a:rPr sz="4100" dirty="0">
                <a:solidFill>
                  <a:srgbClr val="51B292"/>
                </a:solidFill>
              </a:rPr>
              <a:t>and</a:t>
            </a:r>
            <a:r>
              <a:rPr sz="4100" spc="-50" dirty="0">
                <a:solidFill>
                  <a:srgbClr val="51B292"/>
                </a:solidFill>
              </a:rPr>
              <a:t> </a:t>
            </a:r>
            <a:r>
              <a:rPr sz="4100" dirty="0">
                <a:solidFill>
                  <a:srgbClr val="51B292"/>
                </a:solidFill>
              </a:rPr>
              <a:t>Warwickshire</a:t>
            </a:r>
            <a:r>
              <a:rPr sz="4100" spc="-50" dirty="0">
                <a:solidFill>
                  <a:srgbClr val="51B292"/>
                </a:solidFill>
              </a:rPr>
              <a:t> </a:t>
            </a:r>
            <a:r>
              <a:rPr sz="4100" spc="-25" dirty="0">
                <a:solidFill>
                  <a:srgbClr val="51B292"/>
                </a:solidFill>
              </a:rPr>
              <a:t>ICB</a:t>
            </a:r>
            <a:endParaRPr sz="4100"/>
          </a:p>
        </p:txBody>
      </p:sp>
      <p:sp>
        <p:nvSpPr>
          <p:cNvPr id="11" name="object 11"/>
          <p:cNvSpPr/>
          <p:nvPr/>
        </p:nvSpPr>
        <p:spPr>
          <a:xfrm>
            <a:off x="13856078" y="4951470"/>
            <a:ext cx="734695" cy="734695"/>
          </a:xfrm>
          <a:custGeom>
            <a:avLst/>
            <a:gdLst/>
            <a:ahLst/>
            <a:cxnLst/>
            <a:rect l="l" t="t" r="r" b="b"/>
            <a:pathLst>
              <a:path w="734694" h="734695">
                <a:moveTo>
                  <a:pt x="367161" y="0"/>
                </a:moveTo>
                <a:lnTo>
                  <a:pt x="321105" y="2860"/>
                </a:lnTo>
                <a:lnTo>
                  <a:pt x="276756" y="11213"/>
                </a:lnTo>
                <a:lnTo>
                  <a:pt x="234458" y="24713"/>
                </a:lnTo>
                <a:lnTo>
                  <a:pt x="194556" y="43018"/>
                </a:lnTo>
                <a:lnTo>
                  <a:pt x="157393" y="65782"/>
                </a:lnTo>
                <a:lnTo>
                  <a:pt x="123314" y="92662"/>
                </a:lnTo>
                <a:lnTo>
                  <a:pt x="92662" y="123314"/>
                </a:lnTo>
                <a:lnTo>
                  <a:pt x="65782" y="157393"/>
                </a:lnTo>
                <a:lnTo>
                  <a:pt x="43018" y="194556"/>
                </a:lnTo>
                <a:lnTo>
                  <a:pt x="24713" y="234458"/>
                </a:lnTo>
                <a:lnTo>
                  <a:pt x="11213" y="276756"/>
                </a:lnTo>
                <a:lnTo>
                  <a:pt x="2860" y="321105"/>
                </a:lnTo>
                <a:lnTo>
                  <a:pt x="0" y="367161"/>
                </a:lnTo>
                <a:lnTo>
                  <a:pt x="2860" y="413217"/>
                </a:lnTo>
                <a:lnTo>
                  <a:pt x="11213" y="457566"/>
                </a:lnTo>
                <a:lnTo>
                  <a:pt x="24713" y="499864"/>
                </a:lnTo>
                <a:lnTo>
                  <a:pt x="43018" y="539766"/>
                </a:lnTo>
                <a:lnTo>
                  <a:pt x="65782" y="576929"/>
                </a:lnTo>
                <a:lnTo>
                  <a:pt x="92662" y="611008"/>
                </a:lnTo>
                <a:lnTo>
                  <a:pt x="123314" y="641660"/>
                </a:lnTo>
                <a:lnTo>
                  <a:pt x="157393" y="668540"/>
                </a:lnTo>
                <a:lnTo>
                  <a:pt x="194556" y="691304"/>
                </a:lnTo>
                <a:lnTo>
                  <a:pt x="234458" y="709609"/>
                </a:lnTo>
                <a:lnTo>
                  <a:pt x="276756" y="723109"/>
                </a:lnTo>
                <a:lnTo>
                  <a:pt x="321105" y="731462"/>
                </a:lnTo>
                <a:lnTo>
                  <a:pt x="367161" y="734323"/>
                </a:lnTo>
                <a:lnTo>
                  <a:pt x="413217" y="731462"/>
                </a:lnTo>
                <a:lnTo>
                  <a:pt x="457566" y="723109"/>
                </a:lnTo>
                <a:lnTo>
                  <a:pt x="499864" y="709609"/>
                </a:lnTo>
                <a:lnTo>
                  <a:pt x="539766" y="691304"/>
                </a:lnTo>
                <a:lnTo>
                  <a:pt x="576929" y="668540"/>
                </a:lnTo>
                <a:lnTo>
                  <a:pt x="611008" y="641660"/>
                </a:lnTo>
                <a:lnTo>
                  <a:pt x="641660" y="611008"/>
                </a:lnTo>
                <a:lnTo>
                  <a:pt x="668540" y="576929"/>
                </a:lnTo>
                <a:lnTo>
                  <a:pt x="691304" y="539766"/>
                </a:lnTo>
                <a:lnTo>
                  <a:pt x="709609" y="499864"/>
                </a:lnTo>
                <a:lnTo>
                  <a:pt x="723109" y="457566"/>
                </a:lnTo>
                <a:lnTo>
                  <a:pt x="731462" y="413217"/>
                </a:lnTo>
                <a:lnTo>
                  <a:pt x="734323" y="367161"/>
                </a:lnTo>
                <a:lnTo>
                  <a:pt x="731462" y="321105"/>
                </a:lnTo>
                <a:lnTo>
                  <a:pt x="723109" y="276756"/>
                </a:lnTo>
                <a:lnTo>
                  <a:pt x="709609" y="234458"/>
                </a:lnTo>
                <a:lnTo>
                  <a:pt x="691304" y="194556"/>
                </a:lnTo>
                <a:lnTo>
                  <a:pt x="668540" y="157393"/>
                </a:lnTo>
                <a:lnTo>
                  <a:pt x="641660" y="123314"/>
                </a:lnTo>
                <a:lnTo>
                  <a:pt x="611008" y="92662"/>
                </a:lnTo>
                <a:lnTo>
                  <a:pt x="576929" y="65782"/>
                </a:lnTo>
                <a:lnTo>
                  <a:pt x="539766" y="43018"/>
                </a:lnTo>
                <a:lnTo>
                  <a:pt x="499864" y="24713"/>
                </a:lnTo>
                <a:lnTo>
                  <a:pt x="457566" y="11213"/>
                </a:lnTo>
                <a:lnTo>
                  <a:pt x="413217" y="2860"/>
                </a:lnTo>
                <a:lnTo>
                  <a:pt x="367161" y="0"/>
                </a:lnTo>
                <a:close/>
              </a:path>
            </a:pathLst>
          </a:custGeom>
          <a:solidFill>
            <a:srgbClr val="1074B6">
              <a:alpha val="79998"/>
            </a:srgbClr>
          </a:solidFill>
        </p:spPr>
        <p:txBody>
          <a:bodyPr wrap="square" lIns="0" tIns="0" rIns="0" bIns="0" rtlCol="0"/>
          <a:lstStyle/>
          <a:p>
            <a:endParaRPr/>
          </a:p>
        </p:txBody>
      </p:sp>
      <p:sp>
        <p:nvSpPr>
          <p:cNvPr id="12" name="object 12"/>
          <p:cNvSpPr txBox="1"/>
          <p:nvPr/>
        </p:nvSpPr>
        <p:spPr>
          <a:xfrm>
            <a:off x="14040287" y="5210388"/>
            <a:ext cx="372110" cy="208279"/>
          </a:xfrm>
          <a:prstGeom prst="rect">
            <a:avLst/>
          </a:prstGeom>
        </p:spPr>
        <p:txBody>
          <a:bodyPr vert="horz" wrap="square" lIns="0" tIns="12065" rIns="0" bIns="0" rtlCol="0">
            <a:spAutoFit/>
          </a:bodyPr>
          <a:lstStyle/>
          <a:p>
            <a:pPr marL="12700">
              <a:lnSpc>
                <a:spcPct val="100000"/>
              </a:lnSpc>
              <a:spcBef>
                <a:spcPts val="95"/>
              </a:spcBef>
            </a:pPr>
            <a:r>
              <a:rPr sz="1200" b="1" spc="-20" dirty="0">
                <a:solidFill>
                  <a:srgbClr val="FFFFFF"/>
                </a:solidFill>
                <a:latin typeface="Helvetica"/>
                <a:cs typeface="Helvetica"/>
              </a:rPr>
              <a:t>6.2%</a:t>
            </a:r>
            <a:endParaRPr sz="1200">
              <a:latin typeface="Helvetica"/>
              <a:cs typeface="Helvetica"/>
            </a:endParaRPr>
          </a:p>
        </p:txBody>
      </p:sp>
      <p:sp>
        <p:nvSpPr>
          <p:cNvPr id="13" name="object 13"/>
          <p:cNvSpPr/>
          <p:nvPr/>
        </p:nvSpPr>
        <p:spPr>
          <a:xfrm>
            <a:off x="14190802" y="3476544"/>
            <a:ext cx="1802764" cy="1802764"/>
          </a:xfrm>
          <a:custGeom>
            <a:avLst/>
            <a:gdLst/>
            <a:ahLst/>
            <a:cxnLst/>
            <a:rect l="l" t="t" r="r" b="b"/>
            <a:pathLst>
              <a:path w="1802765" h="1802764">
                <a:moveTo>
                  <a:pt x="901082" y="0"/>
                </a:moveTo>
                <a:lnTo>
                  <a:pt x="853227" y="1249"/>
                </a:lnTo>
                <a:lnTo>
                  <a:pt x="806022" y="4954"/>
                </a:lnTo>
                <a:lnTo>
                  <a:pt x="759530" y="11054"/>
                </a:lnTo>
                <a:lnTo>
                  <a:pt x="713814" y="19486"/>
                </a:lnTo>
                <a:lnTo>
                  <a:pt x="668934" y="30187"/>
                </a:lnTo>
                <a:lnTo>
                  <a:pt x="624954" y="43096"/>
                </a:lnTo>
                <a:lnTo>
                  <a:pt x="581937" y="58151"/>
                </a:lnTo>
                <a:lnTo>
                  <a:pt x="539943" y="75288"/>
                </a:lnTo>
                <a:lnTo>
                  <a:pt x="499036" y="94445"/>
                </a:lnTo>
                <a:lnTo>
                  <a:pt x="459277" y="115562"/>
                </a:lnTo>
                <a:lnTo>
                  <a:pt x="420730" y="138574"/>
                </a:lnTo>
                <a:lnTo>
                  <a:pt x="383455" y="163420"/>
                </a:lnTo>
                <a:lnTo>
                  <a:pt x="347517" y="190037"/>
                </a:lnTo>
                <a:lnTo>
                  <a:pt x="312976" y="218364"/>
                </a:lnTo>
                <a:lnTo>
                  <a:pt x="279895" y="248337"/>
                </a:lnTo>
                <a:lnTo>
                  <a:pt x="248337" y="279895"/>
                </a:lnTo>
                <a:lnTo>
                  <a:pt x="218364" y="312976"/>
                </a:lnTo>
                <a:lnTo>
                  <a:pt x="190037" y="347517"/>
                </a:lnTo>
                <a:lnTo>
                  <a:pt x="163420" y="383455"/>
                </a:lnTo>
                <a:lnTo>
                  <a:pt x="138574" y="420730"/>
                </a:lnTo>
                <a:lnTo>
                  <a:pt x="115562" y="459277"/>
                </a:lnTo>
                <a:lnTo>
                  <a:pt x="94445" y="499036"/>
                </a:lnTo>
                <a:lnTo>
                  <a:pt x="75288" y="539943"/>
                </a:lnTo>
                <a:lnTo>
                  <a:pt x="58151" y="581937"/>
                </a:lnTo>
                <a:lnTo>
                  <a:pt x="43096" y="624954"/>
                </a:lnTo>
                <a:lnTo>
                  <a:pt x="30187" y="668934"/>
                </a:lnTo>
                <a:lnTo>
                  <a:pt x="19486" y="713814"/>
                </a:lnTo>
                <a:lnTo>
                  <a:pt x="11054" y="759530"/>
                </a:lnTo>
                <a:lnTo>
                  <a:pt x="4954" y="806022"/>
                </a:lnTo>
                <a:lnTo>
                  <a:pt x="1249" y="853227"/>
                </a:lnTo>
                <a:lnTo>
                  <a:pt x="0" y="901082"/>
                </a:lnTo>
                <a:lnTo>
                  <a:pt x="1249" y="948937"/>
                </a:lnTo>
                <a:lnTo>
                  <a:pt x="4954" y="996142"/>
                </a:lnTo>
                <a:lnTo>
                  <a:pt x="11054" y="1042634"/>
                </a:lnTo>
                <a:lnTo>
                  <a:pt x="19486" y="1088350"/>
                </a:lnTo>
                <a:lnTo>
                  <a:pt x="30187" y="1133230"/>
                </a:lnTo>
                <a:lnTo>
                  <a:pt x="43096" y="1177210"/>
                </a:lnTo>
                <a:lnTo>
                  <a:pt x="58151" y="1220227"/>
                </a:lnTo>
                <a:lnTo>
                  <a:pt x="75288" y="1262221"/>
                </a:lnTo>
                <a:lnTo>
                  <a:pt x="94445" y="1303128"/>
                </a:lnTo>
                <a:lnTo>
                  <a:pt x="115562" y="1342887"/>
                </a:lnTo>
                <a:lnTo>
                  <a:pt x="138574" y="1381434"/>
                </a:lnTo>
                <a:lnTo>
                  <a:pt x="163420" y="1418709"/>
                </a:lnTo>
                <a:lnTo>
                  <a:pt x="190037" y="1454647"/>
                </a:lnTo>
                <a:lnTo>
                  <a:pt x="218364" y="1489188"/>
                </a:lnTo>
                <a:lnTo>
                  <a:pt x="248337" y="1522269"/>
                </a:lnTo>
                <a:lnTo>
                  <a:pt x="279895" y="1553827"/>
                </a:lnTo>
                <a:lnTo>
                  <a:pt x="312976" y="1583800"/>
                </a:lnTo>
                <a:lnTo>
                  <a:pt x="347517" y="1612127"/>
                </a:lnTo>
                <a:lnTo>
                  <a:pt x="383455" y="1638744"/>
                </a:lnTo>
                <a:lnTo>
                  <a:pt x="420730" y="1663590"/>
                </a:lnTo>
                <a:lnTo>
                  <a:pt x="459277" y="1686602"/>
                </a:lnTo>
                <a:lnTo>
                  <a:pt x="499036" y="1707719"/>
                </a:lnTo>
                <a:lnTo>
                  <a:pt x="539943" y="1726876"/>
                </a:lnTo>
                <a:lnTo>
                  <a:pt x="581937" y="1744013"/>
                </a:lnTo>
                <a:lnTo>
                  <a:pt x="624954" y="1759068"/>
                </a:lnTo>
                <a:lnTo>
                  <a:pt x="668934" y="1771977"/>
                </a:lnTo>
                <a:lnTo>
                  <a:pt x="713814" y="1782678"/>
                </a:lnTo>
                <a:lnTo>
                  <a:pt x="759530" y="1791110"/>
                </a:lnTo>
                <a:lnTo>
                  <a:pt x="806022" y="1797210"/>
                </a:lnTo>
                <a:lnTo>
                  <a:pt x="853227" y="1800915"/>
                </a:lnTo>
                <a:lnTo>
                  <a:pt x="901082" y="1802165"/>
                </a:lnTo>
                <a:lnTo>
                  <a:pt x="948937" y="1800915"/>
                </a:lnTo>
                <a:lnTo>
                  <a:pt x="996142" y="1797210"/>
                </a:lnTo>
                <a:lnTo>
                  <a:pt x="1042634" y="1791110"/>
                </a:lnTo>
                <a:lnTo>
                  <a:pt x="1088350" y="1782678"/>
                </a:lnTo>
                <a:lnTo>
                  <a:pt x="1133230" y="1771977"/>
                </a:lnTo>
                <a:lnTo>
                  <a:pt x="1177210" y="1759068"/>
                </a:lnTo>
                <a:lnTo>
                  <a:pt x="1220227" y="1744013"/>
                </a:lnTo>
                <a:lnTo>
                  <a:pt x="1262221" y="1726876"/>
                </a:lnTo>
                <a:lnTo>
                  <a:pt x="1303128" y="1707719"/>
                </a:lnTo>
                <a:lnTo>
                  <a:pt x="1342887" y="1686602"/>
                </a:lnTo>
                <a:lnTo>
                  <a:pt x="1381434" y="1663590"/>
                </a:lnTo>
                <a:lnTo>
                  <a:pt x="1418709" y="1638744"/>
                </a:lnTo>
                <a:lnTo>
                  <a:pt x="1454647" y="1612127"/>
                </a:lnTo>
                <a:lnTo>
                  <a:pt x="1489188" y="1583800"/>
                </a:lnTo>
                <a:lnTo>
                  <a:pt x="1522269" y="1553827"/>
                </a:lnTo>
                <a:lnTo>
                  <a:pt x="1553827" y="1522269"/>
                </a:lnTo>
                <a:lnTo>
                  <a:pt x="1583800" y="1489188"/>
                </a:lnTo>
                <a:lnTo>
                  <a:pt x="1612127" y="1454647"/>
                </a:lnTo>
                <a:lnTo>
                  <a:pt x="1638744" y="1418709"/>
                </a:lnTo>
                <a:lnTo>
                  <a:pt x="1663590" y="1381434"/>
                </a:lnTo>
                <a:lnTo>
                  <a:pt x="1686602" y="1342887"/>
                </a:lnTo>
                <a:lnTo>
                  <a:pt x="1707719" y="1303128"/>
                </a:lnTo>
                <a:lnTo>
                  <a:pt x="1726876" y="1262221"/>
                </a:lnTo>
                <a:lnTo>
                  <a:pt x="1744013" y="1220227"/>
                </a:lnTo>
                <a:lnTo>
                  <a:pt x="1759068" y="1177210"/>
                </a:lnTo>
                <a:lnTo>
                  <a:pt x="1771977" y="1133230"/>
                </a:lnTo>
                <a:lnTo>
                  <a:pt x="1782678" y="1088350"/>
                </a:lnTo>
                <a:lnTo>
                  <a:pt x="1791110" y="1042634"/>
                </a:lnTo>
                <a:lnTo>
                  <a:pt x="1797210" y="996142"/>
                </a:lnTo>
                <a:lnTo>
                  <a:pt x="1800915" y="948937"/>
                </a:lnTo>
                <a:lnTo>
                  <a:pt x="1802165" y="901082"/>
                </a:lnTo>
                <a:lnTo>
                  <a:pt x="1800915" y="853227"/>
                </a:lnTo>
                <a:lnTo>
                  <a:pt x="1797210" y="806022"/>
                </a:lnTo>
                <a:lnTo>
                  <a:pt x="1791110" y="759530"/>
                </a:lnTo>
                <a:lnTo>
                  <a:pt x="1782678" y="713814"/>
                </a:lnTo>
                <a:lnTo>
                  <a:pt x="1771977" y="668934"/>
                </a:lnTo>
                <a:lnTo>
                  <a:pt x="1759068" y="624954"/>
                </a:lnTo>
                <a:lnTo>
                  <a:pt x="1744013" y="581937"/>
                </a:lnTo>
                <a:lnTo>
                  <a:pt x="1726876" y="539943"/>
                </a:lnTo>
                <a:lnTo>
                  <a:pt x="1707719" y="499036"/>
                </a:lnTo>
                <a:lnTo>
                  <a:pt x="1686602" y="459277"/>
                </a:lnTo>
                <a:lnTo>
                  <a:pt x="1663590" y="420730"/>
                </a:lnTo>
                <a:lnTo>
                  <a:pt x="1638744" y="383455"/>
                </a:lnTo>
                <a:lnTo>
                  <a:pt x="1612127" y="347517"/>
                </a:lnTo>
                <a:lnTo>
                  <a:pt x="1583800" y="312976"/>
                </a:lnTo>
                <a:lnTo>
                  <a:pt x="1553827" y="279895"/>
                </a:lnTo>
                <a:lnTo>
                  <a:pt x="1522269" y="248337"/>
                </a:lnTo>
                <a:lnTo>
                  <a:pt x="1489188" y="218364"/>
                </a:lnTo>
                <a:lnTo>
                  <a:pt x="1454647" y="190037"/>
                </a:lnTo>
                <a:lnTo>
                  <a:pt x="1418709" y="163420"/>
                </a:lnTo>
                <a:lnTo>
                  <a:pt x="1381434" y="138574"/>
                </a:lnTo>
                <a:lnTo>
                  <a:pt x="1342887" y="115562"/>
                </a:lnTo>
                <a:lnTo>
                  <a:pt x="1303128" y="94445"/>
                </a:lnTo>
                <a:lnTo>
                  <a:pt x="1262221" y="75288"/>
                </a:lnTo>
                <a:lnTo>
                  <a:pt x="1220227" y="58151"/>
                </a:lnTo>
                <a:lnTo>
                  <a:pt x="1177210" y="43096"/>
                </a:lnTo>
                <a:lnTo>
                  <a:pt x="1133230" y="30187"/>
                </a:lnTo>
                <a:lnTo>
                  <a:pt x="1088350" y="19486"/>
                </a:lnTo>
                <a:lnTo>
                  <a:pt x="1042634" y="11054"/>
                </a:lnTo>
                <a:lnTo>
                  <a:pt x="996142" y="4954"/>
                </a:lnTo>
                <a:lnTo>
                  <a:pt x="948937" y="1249"/>
                </a:lnTo>
                <a:lnTo>
                  <a:pt x="901082" y="0"/>
                </a:lnTo>
                <a:close/>
              </a:path>
            </a:pathLst>
          </a:custGeom>
          <a:solidFill>
            <a:srgbClr val="1074B6">
              <a:alpha val="59999"/>
            </a:srgbClr>
          </a:solidFill>
        </p:spPr>
        <p:txBody>
          <a:bodyPr wrap="square" lIns="0" tIns="0" rIns="0" bIns="0" rtlCol="0"/>
          <a:lstStyle/>
          <a:p>
            <a:endParaRPr/>
          </a:p>
        </p:txBody>
      </p:sp>
      <p:sp>
        <p:nvSpPr>
          <p:cNvPr id="14" name="object 14"/>
          <p:cNvSpPr txBox="1"/>
          <p:nvPr/>
        </p:nvSpPr>
        <p:spPr>
          <a:xfrm>
            <a:off x="14425155" y="4075962"/>
            <a:ext cx="1333500" cy="579120"/>
          </a:xfrm>
          <a:prstGeom prst="rect">
            <a:avLst/>
          </a:prstGeom>
        </p:spPr>
        <p:txBody>
          <a:bodyPr vert="horz" wrap="square" lIns="0" tIns="16510" rIns="0" bIns="0" rtlCol="0">
            <a:spAutoFit/>
          </a:bodyPr>
          <a:lstStyle/>
          <a:p>
            <a:pPr marL="12700">
              <a:lnSpc>
                <a:spcPct val="100000"/>
              </a:lnSpc>
              <a:spcBef>
                <a:spcPts val="130"/>
              </a:spcBef>
            </a:pPr>
            <a:r>
              <a:rPr sz="3600" b="1" spc="-10" dirty="0">
                <a:solidFill>
                  <a:srgbClr val="FFFFFF"/>
                </a:solidFill>
                <a:latin typeface="Helvetica"/>
                <a:cs typeface="Helvetica"/>
              </a:rPr>
              <a:t>37.8%</a:t>
            </a:r>
            <a:endParaRPr sz="3600">
              <a:latin typeface="Helvetica"/>
              <a:cs typeface="Helvetica"/>
            </a:endParaRPr>
          </a:p>
        </p:txBody>
      </p:sp>
      <p:sp>
        <p:nvSpPr>
          <p:cNvPr id="15" name="object 15"/>
          <p:cNvSpPr/>
          <p:nvPr/>
        </p:nvSpPr>
        <p:spPr>
          <a:xfrm>
            <a:off x="12016362" y="3307018"/>
            <a:ext cx="2169795" cy="2169795"/>
          </a:xfrm>
          <a:custGeom>
            <a:avLst/>
            <a:gdLst/>
            <a:ahLst/>
            <a:cxnLst/>
            <a:rect l="l" t="t" r="r" b="b"/>
            <a:pathLst>
              <a:path w="2169794" h="2169795">
                <a:moveTo>
                  <a:pt x="1084699" y="0"/>
                </a:moveTo>
                <a:lnTo>
                  <a:pt x="1036383" y="1056"/>
                </a:lnTo>
                <a:lnTo>
                  <a:pt x="988608" y="4198"/>
                </a:lnTo>
                <a:lnTo>
                  <a:pt x="941417" y="9379"/>
                </a:lnTo>
                <a:lnTo>
                  <a:pt x="894857" y="16557"/>
                </a:lnTo>
                <a:lnTo>
                  <a:pt x="848969" y="25687"/>
                </a:lnTo>
                <a:lnTo>
                  <a:pt x="803800" y="36724"/>
                </a:lnTo>
                <a:lnTo>
                  <a:pt x="759392" y="49626"/>
                </a:lnTo>
                <a:lnTo>
                  <a:pt x="715789" y="64347"/>
                </a:lnTo>
                <a:lnTo>
                  <a:pt x="673037" y="80845"/>
                </a:lnTo>
                <a:lnTo>
                  <a:pt x="631178" y="99073"/>
                </a:lnTo>
                <a:lnTo>
                  <a:pt x="590257" y="118990"/>
                </a:lnTo>
                <a:lnTo>
                  <a:pt x="550319" y="140550"/>
                </a:lnTo>
                <a:lnTo>
                  <a:pt x="511407" y="163709"/>
                </a:lnTo>
                <a:lnTo>
                  <a:pt x="473564" y="188423"/>
                </a:lnTo>
                <a:lnTo>
                  <a:pt x="436837" y="214649"/>
                </a:lnTo>
                <a:lnTo>
                  <a:pt x="401267" y="242342"/>
                </a:lnTo>
                <a:lnTo>
                  <a:pt x="366901" y="271458"/>
                </a:lnTo>
                <a:lnTo>
                  <a:pt x="333781" y="301952"/>
                </a:lnTo>
                <a:lnTo>
                  <a:pt x="301951" y="333782"/>
                </a:lnTo>
                <a:lnTo>
                  <a:pt x="271457" y="366902"/>
                </a:lnTo>
                <a:lnTo>
                  <a:pt x="242341" y="401269"/>
                </a:lnTo>
                <a:lnTo>
                  <a:pt x="214648" y="436839"/>
                </a:lnTo>
                <a:lnTo>
                  <a:pt x="188423" y="473567"/>
                </a:lnTo>
                <a:lnTo>
                  <a:pt x="163708" y="511409"/>
                </a:lnTo>
                <a:lnTo>
                  <a:pt x="140549" y="550322"/>
                </a:lnTo>
                <a:lnTo>
                  <a:pt x="118990" y="590261"/>
                </a:lnTo>
                <a:lnTo>
                  <a:pt x="99073" y="631182"/>
                </a:lnTo>
                <a:lnTo>
                  <a:pt x="80844" y="673041"/>
                </a:lnTo>
                <a:lnTo>
                  <a:pt x="64347" y="715794"/>
                </a:lnTo>
                <a:lnTo>
                  <a:pt x="49626" y="759397"/>
                </a:lnTo>
                <a:lnTo>
                  <a:pt x="36724" y="803806"/>
                </a:lnTo>
                <a:lnTo>
                  <a:pt x="25686" y="848976"/>
                </a:lnTo>
                <a:lnTo>
                  <a:pt x="16557" y="894864"/>
                </a:lnTo>
                <a:lnTo>
                  <a:pt x="9379" y="941426"/>
                </a:lnTo>
                <a:lnTo>
                  <a:pt x="4198" y="988616"/>
                </a:lnTo>
                <a:lnTo>
                  <a:pt x="1056" y="1036393"/>
                </a:lnTo>
                <a:lnTo>
                  <a:pt x="0" y="1084710"/>
                </a:lnTo>
                <a:lnTo>
                  <a:pt x="1056" y="1133027"/>
                </a:lnTo>
                <a:lnTo>
                  <a:pt x="4198" y="1180803"/>
                </a:lnTo>
                <a:lnTo>
                  <a:pt x="9379" y="1227994"/>
                </a:lnTo>
                <a:lnTo>
                  <a:pt x="16557" y="1274556"/>
                </a:lnTo>
                <a:lnTo>
                  <a:pt x="25686" y="1320444"/>
                </a:lnTo>
                <a:lnTo>
                  <a:pt x="36724" y="1365614"/>
                </a:lnTo>
                <a:lnTo>
                  <a:pt x="49626" y="1410023"/>
                </a:lnTo>
                <a:lnTo>
                  <a:pt x="64347" y="1453626"/>
                </a:lnTo>
                <a:lnTo>
                  <a:pt x="80844" y="1496379"/>
                </a:lnTo>
                <a:lnTo>
                  <a:pt x="99073" y="1538238"/>
                </a:lnTo>
                <a:lnTo>
                  <a:pt x="118990" y="1579159"/>
                </a:lnTo>
                <a:lnTo>
                  <a:pt x="140549" y="1619098"/>
                </a:lnTo>
                <a:lnTo>
                  <a:pt x="163708" y="1658010"/>
                </a:lnTo>
                <a:lnTo>
                  <a:pt x="188423" y="1695853"/>
                </a:lnTo>
                <a:lnTo>
                  <a:pt x="214648" y="1732581"/>
                </a:lnTo>
                <a:lnTo>
                  <a:pt x="242341" y="1768150"/>
                </a:lnTo>
                <a:lnTo>
                  <a:pt x="271457" y="1802517"/>
                </a:lnTo>
                <a:lnTo>
                  <a:pt x="301951" y="1835638"/>
                </a:lnTo>
                <a:lnTo>
                  <a:pt x="333781" y="1867467"/>
                </a:lnTo>
                <a:lnTo>
                  <a:pt x="366901" y="1897962"/>
                </a:lnTo>
                <a:lnTo>
                  <a:pt x="401267" y="1927078"/>
                </a:lnTo>
                <a:lnTo>
                  <a:pt x="436837" y="1954771"/>
                </a:lnTo>
                <a:lnTo>
                  <a:pt x="473564" y="1980996"/>
                </a:lnTo>
                <a:lnTo>
                  <a:pt x="511407" y="2005711"/>
                </a:lnTo>
                <a:lnTo>
                  <a:pt x="550319" y="2028870"/>
                </a:lnTo>
                <a:lnTo>
                  <a:pt x="590257" y="2050430"/>
                </a:lnTo>
                <a:lnTo>
                  <a:pt x="631178" y="2070346"/>
                </a:lnTo>
                <a:lnTo>
                  <a:pt x="673037" y="2088575"/>
                </a:lnTo>
                <a:lnTo>
                  <a:pt x="715789" y="2105072"/>
                </a:lnTo>
                <a:lnTo>
                  <a:pt x="759392" y="2119794"/>
                </a:lnTo>
                <a:lnTo>
                  <a:pt x="803800" y="2132696"/>
                </a:lnTo>
                <a:lnTo>
                  <a:pt x="848969" y="2143733"/>
                </a:lnTo>
                <a:lnTo>
                  <a:pt x="894857" y="2152863"/>
                </a:lnTo>
                <a:lnTo>
                  <a:pt x="941417" y="2160041"/>
                </a:lnTo>
                <a:lnTo>
                  <a:pt x="988608" y="2165222"/>
                </a:lnTo>
                <a:lnTo>
                  <a:pt x="1036383" y="2168363"/>
                </a:lnTo>
                <a:lnTo>
                  <a:pt x="1084699" y="2169420"/>
                </a:lnTo>
                <a:lnTo>
                  <a:pt x="1133017" y="2168363"/>
                </a:lnTo>
                <a:lnTo>
                  <a:pt x="1180793" y="2165222"/>
                </a:lnTo>
                <a:lnTo>
                  <a:pt x="1227984" y="2160041"/>
                </a:lnTo>
                <a:lnTo>
                  <a:pt x="1274545" y="2152863"/>
                </a:lnTo>
                <a:lnTo>
                  <a:pt x="1320433" y="2143733"/>
                </a:lnTo>
                <a:lnTo>
                  <a:pt x="1365604" y="2132696"/>
                </a:lnTo>
                <a:lnTo>
                  <a:pt x="1410012" y="2119794"/>
                </a:lnTo>
                <a:lnTo>
                  <a:pt x="1453615" y="2105072"/>
                </a:lnTo>
                <a:lnTo>
                  <a:pt x="1496368" y="2088575"/>
                </a:lnTo>
                <a:lnTo>
                  <a:pt x="1538227" y="2070346"/>
                </a:lnTo>
                <a:lnTo>
                  <a:pt x="1579148" y="2050430"/>
                </a:lnTo>
                <a:lnTo>
                  <a:pt x="1619087" y="2028870"/>
                </a:lnTo>
                <a:lnTo>
                  <a:pt x="1658000" y="2005711"/>
                </a:lnTo>
                <a:lnTo>
                  <a:pt x="1695842" y="1980996"/>
                </a:lnTo>
                <a:lnTo>
                  <a:pt x="1732570" y="1954771"/>
                </a:lnTo>
                <a:lnTo>
                  <a:pt x="1768140" y="1927078"/>
                </a:lnTo>
                <a:lnTo>
                  <a:pt x="1802507" y="1897962"/>
                </a:lnTo>
                <a:lnTo>
                  <a:pt x="1835627" y="1867467"/>
                </a:lnTo>
                <a:lnTo>
                  <a:pt x="1867457" y="1835638"/>
                </a:lnTo>
                <a:lnTo>
                  <a:pt x="1897952" y="1802517"/>
                </a:lnTo>
                <a:lnTo>
                  <a:pt x="1927067" y="1768150"/>
                </a:lnTo>
                <a:lnTo>
                  <a:pt x="1954760" y="1732581"/>
                </a:lnTo>
                <a:lnTo>
                  <a:pt x="1980986" y="1695853"/>
                </a:lnTo>
                <a:lnTo>
                  <a:pt x="2005700" y="1658010"/>
                </a:lnTo>
                <a:lnTo>
                  <a:pt x="2028860" y="1619098"/>
                </a:lnTo>
                <a:lnTo>
                  <a:pt x="2050420" y="1579159"/>
                </a:lnTo>
                <a:lnTo>
                  <a:pt x="2070336" y="1538238"/>
                </a:lnTo>
                <a:lnTo>
                  <a:pt x="2088565" y="1496379"/>
                </a:lnTo>
                <a:lnTo>
                  <a:pt x="2105062" y="1453626"/>
                </a:lnTo>
                <a:lnTo>
                  <a:pt x="2119783" y="1410023"/>
                </a:lnTo>
                <a:lnTo>
                  <a:pt x="2132685" y="1365614"/>
                </a:lnTo>
                <a:lnTo>
                  <a:pt x="2143723" y="1320444"/>
                </a:lnTo>
                <a:lnTo>
                  <a:pt x="2152853" y="1274556"/>
                </a:lnTo>
                <a:lnTo>
                  <a:pt x="2160030" y="1227994"/>
                </a:lnTo>
                <a:lnTo>
                  <a:pt x="2165212" y="1180803"/>
                </a:lnTo>
                <a:lnTo>
                  <a:pt x="2168353" y="1133027"/>
                </a:lnTo>
                <a:lnTo>
                  <a:pt x="2169410" y="1084710"/>
                </a:lnTo>
                <a:lnTo>
                  <a:pt x="2168353" y="1036393"/>
                </a:lnTo>
                <a:lnTo>
                  <a:pt x="2165212" y="988616"/>
                </a:lnTo>
                <a:lnTo>
                  <a:pt x="2160030" y="941426"/>
                </a:lnTo>
                <a:lnTo>
                  <a:pt x="2152853" y="894864"/>
                </a:lnTo>
                <a:lnTo>
                  <a:pt x="2143723" y="848976"/>
                </a:lnTo>
                <a:lnTo>
                  <a:pt x="2132685" y="803806"/>
                </a:lnTo>
                <a:lnTo>
                  <a:pt x="2119783" y="759397"/>
                </a:lnTo>
                <a:lnTo>
                  <a:pt x="2105062" y="715794"/>
                </a:lnTo>
                <a:lnTo>
                  <a:pt x="2088565" y="673041"/>
                </a:lnTo>
                <a:lnTo>
                  <a:pt x="2070336" y="631182"/>
                </a:lnTo>
                <a:lnTo>
                  <a:pt x="2050420" y="590261"/>
                </a:lnTo>
                <a:lnTo>
                  <a:pt x="2028860" y="550322"/>
                </a:lnTo>
                <a:lnTo>
                  <a:pt x="2005700" y="511409"/>
                </a:lnTo>
                <a:lnTo>
                  <a:pt x="1980986" y="473567"/>
                </a:lnTo>
                <a:lnTo>
                  <a:pt x="1954760" y="436839"/>
                </a:lnTo>
                <a:lnTo>
                  <a:pt x="1927067" y="401269"/>
                </a:lnTo>
                <a:lnTo>
                  <a:pt x="1897952" y="366902"/>
                </a:lnTo>
                <a:lnTo>
                  <a:pt x="1867457" y="333782"/>
                </a:lnTo>
                <a:lnTo>
                  <a:pt x="1835627" y="301952"/>
                </a:lnTo>
                <a:lnTo>
                  <a:pt x="1802507" y="271458"/>
                </a:lnTo>
                <a:lnTo>
                  <a:pt x="1768140" y="242342"/>
                </a:lnTo>
                <a:lnTo>
                  <a:pt x="1732570" y="214649"/>
                </a:lnTo>
                <a:lnTo>
                  <a:pt x="1695842" y="188423"/>
                </a:lnTo>
                <a:lnTo>
                  <a:pt x="1658000" y="163709"/>
                </a:lnTo>
                <a:lnTo>
                  <a:pt x="1619087" y="140550"/>
                </a:lnTo>
                <a:lnTo>
                  <a:pt x="1579148" y="118990"/>
                </a:lnTo>
                <a:lnTo>
                  <a:pt x="1538227" y="99073"/>
                </a:lnTo>
                <a:lnTo>
                  <a:pt x="1496368" y="80845"/>
                </a:lnTo>
                <a:lnTo>
                  <a:pt x="1453615" y="64347"/>
                </a:lnTo>
                <a:lnTo>
                  <a:pt x="1410012" y="49626"/>
                </a:lnTo>
                <a:lnTo>
                  <a:pt x="1365604" y="36724"/>
                </a:lnTo>
                <a:lnTo>
                  <a:pt x="1320433" y="25687"/>
                </a:lnTo>
                <a:lnTo>
                  <a:pt x="1274545" y="16557"/>
                </a:lnTo>
                <a:lnTo>
                  <a:pt x="1227984" y="9379"/>
                </a:lnTo>
                <a:lnTo>
                  <a:pt x="1180793" y="4198"/>
                </a:lnTo>
                <a:lnTo>
                  <a:pt x="1133017" y="1056"/>
                </a:lnTo>
                <a:lnTo>
                  <a:pt x="1084699" y="0"/>
                </a:lnTo>
                <a:close/>
              </a:path>
            </a:pathLst>
          </a:custGeom>
          <a:solidFill>
            <a:srgbClr val="1074B6">
              <a:alpha val="39999"/>
            </a:srgbClr>
          </a:solidFill>
        </p:spPr>
        <p:txBody>
          <a:bodyPr wrap="square" lIns="0" tIns="0" rIns="0" bIns="0" rtlCol="0"/>
          <a:lstStyle/>
          <a:p>
            <a:endParaRPr/>
          </a:p>
        </p:txBody>
      </p:sp>
      <p:sp>
        <p:nvSpPr>
          <p:cNvPr id="16" name="object 16"/>
          <p:cNvSpPr txBox="1"/>
          <p:nvPr/>
        </p:nvSpPr>
        <p:spPr>
          <a:xfrm>
            <a:off x="12339377" y="4043840"/>
            <a:ext cx="1523365" cy="659765"/>
          </a:xfrm>
          <a:prstGeom prst="rect">
            <a:avLst/>
          </a:prstGeom>
        </p:spPr>
        <p:txBody>
          <a:bodyPr vert="horz" wrap="square" lIns="0" tIns="13970" rIns="0" bIns="0" rtlCol="0">
            <a:spAutoFit/>
          </a:bodyPr>
          <a:lstStyle/>
          <a:p>
            <a:pPr marL="12700">
              <a:lnSpc>
                <a:spcPct val="100000"/>
              </a:lnSpc>
              <a:spcBef>
                <a:spcPts val="110"/>
              </a:spcBef>
            </a:pPr>
            <a:r>
              <a:rPr sz="4150" b="1" spc="-10" dirty="0">
                <a:solidFill>
                  <a:srgbClr val="FFFFFF"/>
                </a:solidFill>
                <a:latin typeface="Helvetica"/>
                <a:cs typeface="Helvetica"/>
              </a:rPr>
              <a:t>53.3%</a:t>
            </a:r>
            <a:endParaRPr sz="4150">
              <a:latin typeface="Helvetica"/>
              <a:cs typeface="Helvetica"/>
            </a:endParaRPr>
          </a:p>
        </p:txBody>
      </p:sp>
      <p:sp>
        <p:nvSpPr>
          <p:cNvPr id="17" name="object 17"/>
          <p:cNvSpPr/>
          <p:nvPr/>
        </p:nvSpPr>
        <p:spPr>
          <a:xfrm>
            <a:off x="13974632" y="3428994"/>
            <a:ext cx="442595" cy="442595"/>
          </a:xfrm>
          <a:custGeom>
            <a:avLst/>
            <a:gdLst/>
            <a:ahLst/>
            <a:cxnLst/>
            <a:rect l="l" t="t" r="r" b="b"/>
            <a:pathLst>
              <a:path w="442594" h="442595">
                <a:moveTo>
                  <a:pt x="221166" y="0"/>
                </a:moveTo>
                <a:lnTo>
                  <a:pt x="176594" y="4493"/>
                </a:lnTo>
                <a:lnTo>
                  <a:pt x="135079" y="17381"/>
                </a:lnTo>
                <a:lnTo>
                  <a:pt x="97511" y="37773"/>
                </a:lnTo>
                <a:lnTo>
                  <a:pt x="64779" y="64780"/>
                </a:lnTo>
                <a:lnTo>
                  <a:pt x="37772" y="97514"/>
                </a:lnTo>
                <a:lnTo>
                  <a:pt x="17380" y="135084"/>
                </a:lnTo>
                <a:lnTo>
                  <a:pt x="4493" y="176601"/>
                </a:lnTo>
                <a:lnTo>
                  <a:pt x="0" y="221176"/>
                </a:lnTo>
                <a:lnTo>
                  <a:pt x="4493" y="265751"/>
                </a:lnTo>
                <a:lnTo>
                  <a:pt x="17380" y="307268"/>
                </a:lnTo>
                <a:lnTo>
                  <a:pt x="37772" y="344838"/>
                </a:lnTo>
                <a:lnTo>
                  <a:pt x="64779" y="377572"/>
                </a:lnTo>
                <a:lnTo>
                  <a:pt x="97511" y="404579"/>
                </a:lnTo>
                <a:lnTo>
                  <a:pt x="135079" y="424972"/>
                </a:lnTo>
                <a:lnTo>
                  <a:pt x="176594" y="437859"/>
                </a:lnTo>
                <a:lnTo>
                  <a:pt x="221166" y="442353"/>
                </a:lnTo>
                <a:lnTo>
                  <a:pt x="265741" y="437859"/>
                </a:lnTo>
                <a:lnTo>
                  <a:pt x="307258" y="424972"/>
                </a:lnTo>
                <a:lnTo>
                  <a:pt x="344828" y="404579"/>
                </a:lnTo>
                <a:lnTo>
                  <a:pt x="377561" y="377572"/>
                </a:lnTo>
                <a:lnTo>
                  <a:pt x="404569" y="344838"/>
                </a:lnTo>
                <a:lnTo>
                  <a:pt x="424961" y="307268"/>
                </a:lnTo>
                <a:lnTo>
                  <a:pt x="437849" y="265751"/>
                </a:lnTo>
                <a:lnTo>
                  <a:pt x="442342" y="221176"/>
                </a:lnTo>
                <a:lnTo>
                  <a:pt x="437849" y="176601"/>
                </a:lnTo>
                <a:lnTo>
                  <a:pt x="424961" y="135084"/>
                </a:lnTo>
                <a:lnTo>
                  <a:pt x="404569" y="97514"/>
                </a:lnTo>
                <a:lnTo>
                  <a:pt x="377561" y="64780"/>
                </a:lnTo>
                <a:lnTo>
                  <a:pt x="344828" y="37773"/>
                </a:lnTo>
                <a:lnTo>
                  <a:pt x="307258" y="17381"/>
                </a:lnTo>
                <a:lnTo>
                  <a:pt x="265741" y="4493"/>
                </a:lnTo>
                <a:lnTo>
                  <a:pt x="221166" y="0"/>
                </a:lnTo>
                <a:close/>
              </a:path>
            </a:pathLst>
          </a:custGeom>
          <a:solidFill>
            <a:srgbClr val="1074B6">
              <a:alpha val="19999"/>
            </a:srgbClr>
          </a:solidFill>
        </p:spPr>
        <p:txBody>
          <a:bodyPr wrap="square" lIns="0" tIns="0" rIns="0" bIns="0" rtlCol="0"/>
          <a:lstStyle/>
          <a:p>
            <a:endParaRPr/>
          </a:p>
        </p:txBody>
      </p:sp>
      <p:sp>
        <p:nvSpPr>
          <p:cNvPr id="18" name="object 18"/>
          <p:cNvSpPr txBox="1"/>
          <p:nvPr/>
        </p:nvSpPr>
        <p:spPr>
          <a:xfrm>
            <a:off x="14003583" y="3549289"/>
            <a:ext cx="384810" cy="214629"/>
          </a:xfrm>
          <a:prstGeom prst="rect">
            <a:avLst/>
          </a:prstGeom>
        </p:spPr>
        <p:txBody>
          <a:bodyPr vert="horz" wrap="square" lIns="0" tIns="11430" rIns="0" bIns="0" rtlCol="0">
            <a:spAutoFit/>
          </a:bodyPr>
          <a:lstStyle/>
          <a:p>
            <a:pPr marL="12700">
              <a:lnSpc>
                <a:spcPct val="100000"/>
              </a:lnSpc>
              <a:spcBef>
                <a:spcPts val="90"/>
              </a:spcBef>
            </a:pPr>
            <a:r>
              <a:rPr sz="1250" b="1" spc="-20" dirty="0">
                <a:solidFill>
                  <a:srgbClr val="59595C"/>
                </a:solidFill>
                <a:latin typeface="Helvetica"/>
                <a:cs typeface="Helvetica"/>
              </a:rPr>
              <a:t>2.7%</a:t>
            </a:r>
            <a:endParaRPr sz="1250">
              <a:latin typeface="Helvetica"/>
              <a:cs typeface="Helvetica"/>
            </a:endParaRPr>
          </a:p>
        </p:txBody>
      </p:sp>
      <p:sp>
        <p:nvSpPr>
          <p:cNvPr id="19" name="object 19"/>
          <p:cNvSpPr txBox="1"/>
          <p:nvPr/>
        </p:nvSpPr>
        <p:spPr>
          <a:xfrm>
            <a:off x="12764501" y="7377440"/>
            <a:ext cx="1683385" cy="226695"/>
          </a:xfrm>
          <a:prstGeom prst="rect">
            <a:avLst/>
          </a:prstGeom>
        </p:spPr>
        <p:txBody>
          <a:bodyPr vert="horz" wrap="square" lIns="0" tIns="15240" rIns="0" bIns="0" rtlCol="0">
            <a:spAutoFit/>
          </a:bodyPr>
          <a:lstStyle/>
          <a:p>
            <a:pPr marL="12700">
              <a:lnSpc>
                <a:spcPct val="100000"/>
              </a:lnSpc>
              <a:spcBef>
                <a:spcPts val="120"/>
              </a:spcBef>
            </a:pPr>
            <a:r>
              <a:rPr sz="1300" dirty="0">
                <a:solidFill>
                  <a:srgbClr val="59595C"/>
                </a:solidFill>
                <a:latin typeface="Helvetica"/>
                <a:cs typeface="Helvetica"/>
              </a:rPr>
              <a:t>GPs in</a:t>
            </a:r>
            <a:r>
              <a:rPr sz="1300" spc="-25" dirty="0">
                <a:solidFill>
                  <a:srgbClr val="59595C"/>
                </a:solidFill>
                <a:latin typeface="Helvetica"/>
                <a:cs typeface="Helvetica"/>
              </a:rPr>
              <a:t> </a:t>
            </a:r>
            <a:r>
              <a:rPr sz="1300" dirty="0">
                <a:solidFill>
                  <a:srgbClr val="59595C"/>
                </a:solidFill>
                <a:latin typeface="Helvetica"/>
                <a:cs typeface="Helvetica"/>
              </a:rPr>
              <a:t>Training </a:t>
            </a:r>
            <a:r>
              <a:rPr sz="1300" spc="-10" dirty="0">
                <a:solidFill>
                  <a:srgbClr val="59595C"/>
                </a:solidFill>
                <a:latin typeface="Helvetica"/>
                <a:cs typeface="Helvetica"/>
              </a:rPr>
              <a:t>Grade</a:t>
            </a:r>
            <a:endParaRPr sz="1300">
              <a:latin typeface="Helvetica"/>
              <a:cs typeface="Helvetica"/>
            </a:endParaRPr>
          </a:p>
        </p:txBody>
      </p:sp>
      <p:grpSp>
        <p:nvGrpSpPr>
          <p:cNvPr id="20" name="object 20"/>
          <p:cNvGrpSpPr/>
          <p:nvPr/>
        </p:nvGrpSpPr>
        <p:grpSpPr>
          <a:xfrm>
            <a:off x="14552241" y="7413029"/>
            <a:ext cx="2971165" cy="181610"/>
            <a:chOff x="14552241" y="7413029"/>
            <a:chExt cx="2971165" cy="181610"/>
          </a:xfrm>
        </p:grpSpPr>
        <p:sp>
          <p:nvSpPr>
            <p:cNvPr id="21" name="object 21"/>
            <p:cNvSpPr/>
            <p:nvPr/>
          </p:nvSpPr>
          <p:spPr>
            <a:xfrm>
              <a:off x="14562181" y="7413029"/>
              <a:ext cx="0" cy="181610"/>
            </a:xfrm>
            <a:custGeom>
              <a:avLst/>
              <a:gdLst/>
              <a:ahLst/>
              <a:cxnLst/>
              <a:rect l="l" t="t" r="r" b="b"/>
              <a:pathLst>
                <a:path h="181609">
                  <a:moveTo>
                    <a:pt x="0" y="0"/>
                  </a:moveTo>
                  <a:lnTo>
                    <a:pt x="0" y="181146"/>
                  </a:lnTo>
                </a:path>
              </a:pathLst>
            </a:custGeom>
            <a:ln w="19879">
              <a:solidFill>
                <a:srgbClr val="59595C"/>
              </a:solidFill>
            </a:ln>
          </p:spPr>
          <p:txBody>
            <a:bodyPr wrap="square" lIns="0" tIns="0" rIns="0" bIns="0" rtlCol="0"/>
            <a:lstStyle/>
            <a:p>
              <a:endParaRPr/>
            </a:p>
          </p:txBody>
        </p:sp>
        <p:sp>
          <p:nvSpPr>
            <p:cNvPr id="22" name="object 22"/>
            <p:cNvSpPr/>
            <p:nvPr/>
          </p:nvSpPr>
          <p:spPr>
            <a:xfrm>
              <a:off x="14572121" y="7413062"/>
              <a:ext cx="2951480" cy="181610"/>
            </a:xfrm>
            <a:custGeom>
              <a:avLst/>
              <a:gdLst/>
              <a:ahLst/>
              <a:cxnLst/>
              <a:rect l="l" t="t" r="r" b="b"/>
              <a:pathLst>
                <a:path w="2951480" h="181609">
                  <a:moveTo>
                    <a:pt x="2951072" y="0"/>
                  </a:moveTo>
                  <a:lnTo>
                    <a:pt x="0" y="0"/>
                  </a:lnTo>
                  <a:lnTo>
                    <a:pt x="0" y="181062"/>
                  </a:lnTo>
                  <a:lnTo>
                    <a:pt x="2951072" y="181062"/>
                  </a:lnTo>
                  <a:lnTo>
                    <a:pt x="2951072" y="0"/>
                  </a:lnTo>
                  <a:close/>
                </a:path>
              </a:pathLst>
            </a:custGeom>
            <a:solidFill>
              <a:srgbClr val="1074B6"/>
            </a:solidFill>
          </p:spPr>
          <p:txBody>
            <a:bodyPr wrap="square" lIns="0" tIns="0" rIns="0" bIns="0" rtlCol="0"/>
            <a:lstStyle/>
            <a:p>
              <a:endParaRPr/>
            </a:p>
          </p:txBody>
        </p:sp>
      </p:grpSp>
      <p:sp>
        <p:nvSpPr>
          <p:cNvPr id="23" name="object 23"/>
          <p:cNvSpPr txBox="1"/>
          <p:nvPr/>
        </p:nvSpPr>
        <p:spPr>
          <a:xfrm>
            <a:off x="17547395" y="7378733"/>
            <a:ext cx="305435" cy="226695"/>
          </a:xfrm>
          <a:prstGeom prst="rect">
            <a:avLst/>
          </a:prstGeom>
        </p:spPr>
        <p:txBody>
          <a:bodyPr vert="horz" wrap="square" lIns="0" tIns="15240" rIns="0" bIns="0" rtlCol="0">
            <a:spAutoFit/>
          </a:bodyPr>
          <a:lstStyle/>
          <a:p>
            <a:pPr marL="12700">
              <a:lnSpc>
                <a:spcPct val="100000"/>
              </a:lnSpc>
              <a:spcBef>
                <a:spcPts val="120"/>
              </a:spcBef>
            </a:pPr>
            <a:r>
              <a:rPr sz="1300" spc="-25" dirty="0">
                <a:solidFill>
                  <a:srgbClr val="59595C"/>
                </a:solidFill>
                <a:latin typeface="Helvetica"/>
                <a:cs typeface="Helvetica"/>
              </a:rPr>
              <a:t>239</a:t>
            </a:r>
            <a:endParaRPr sz="1300">
              <a:latin typeface="Helvetica"/>
              <a:cs typeface="Helvetica"/>
            </a:endParaRPr>
          </a:p>
        </p:txBody>
      </p:sp>
      <p:grpSp>
        <p:nvGrpSpPr>
          <p:cNvPr id="24" name="object 24"/>
          <p:cNvGrpSpPr/>
          <p:nvPr/>
        </p:nvGrpSpPr>
        <p:grpSpPr>
          <a:xfrm>
            <a:off x="1634568" y="8555543"/>
            <a:ext cx="9495155" cy="715645"/>
            <a:chOff x="1634568" y="8555543"/>
            <a:chExt cx="9495155" cy="715645"/>
          </a:xfrm>
        </p:grpSpPr>
        <p:sp>
          <p:nvSpPr>
            <p:cNvPr id="25" name="object 25"/>
            <p:cNvSpPr/>
            <p:nvPr/>
          </p:nvSpPr>
          <p:spPr>
            <a:xfrm>
              <a:off x="1637425" y="9267815"/>
              <a:ext cx="9489440" cy="0"/>
            </a:xfrm>
            <a:custGeom>
              <a:avLst/>
              <a:gdLst/>
              <a:ahLst/>
              <a:cxnLst/>
              <a:rect l="l" t="t" r="r" b="b"/>
              <a:pathLst>
                <a:path w="9489440">
                  <a:moveTo>
                    <a:pt x="0" y="0"/>
                  </a:moveTo>
                  <a:lnTo>
                    <a:pt x="9488862" y="0"/>
                  </a:lnTo>
                </a:path>
              </a:pathLst>
            </a:custGeom>
            <a:ln w="5235">
              <a:solidFill>
                <a:srgbClr val="A7A8AB"/>
              </a:solidFill>
            </a:ln>
          </p:spPr>
          <p:txBody>
            <a:bodyPr wrap="square" lIns="0" tIns="0" rIns="0" bIns="0" rtlCol="0"/>
            <a:lstStyle/>
            <a:p>
              <a:endParaRPr/>
            </a:p>
          </p:txBody>
        </p:sp>
        <p:sp>
          <p:nvSpPr>
            <p:cNvPr id="26" name="object 26"/>
            <p:cNvSpPr/>
            <p:nvPr/>
          </p:nvSpPr>
          <p:spPr>
            <a:xfrm>
              <a:off x="1637425" y="8558401"/>
              <a:ext cx="7745095" cy="0"/>
            </a:xfrm>
            <a:custGeom>
              <a:avLst/>
              <a:gdLst/>
              <a:ahLst/>
              <a:cxnLst/>
              <a:rect l="l" t="t" r="r" b="b"/>
              <a:pathLst>
                <a:path w="7745095">
                  <a:moveTo>
                    <a:pt x="0" y="0"/>
                  </a:moveTo>
                  <a:lnTo>
                    <a:pt x="7744957" y="0"/>
                  </a:lnTo>
                </a:path>
              </a:pathLst>
            </a:custGeom>
            <a:ln w="5235">
              <a:solidFill>
                <a:srgbClr val="A7A8AB"/>
              </a:solidFill>
            </a:ln>
          </p:spPr>
          <p:txBody>
            <a:bodyPr wrap="square" lIns="0" tIns="0" rIns="0" bIns="0" rtlCol="0"/>
            <a:lstStyle/>
            <a:p>
              <a:endParaRPr/>
            </a:p>
          </p:txBody>
        </p:sp>
      </p:grpSp>
      <p:sp>
        <p:nvSpPr>
          <p:cNvPr id="27" name="object 27"/>
          <p:cNvSpPr txBox="1"/>
          <p:nvPr/>
        </p:nvSpPr>
        <p:spPr>
          <a:xfrm>
            <a:off x="1461129" y="9826026"/>
            <a:ext cx="9678035" cy="189230"/>
          </a:xfrm>
          <a:prstGeom prst="rect">
            <a:avLst/>
          </a:prstGeom>
        </p:spPr>
        <p:txBody>
          <a:bodyPr vert="horz" wrap="square" lIns="0" tIns="15240" rIns="0" bIns="0" rtlCol="0">
            <a:spAutoFit/>
          </a:bodyPr>
          <a:lstStyle/>
          <a:p>
            <a:pPr marL="12700">
              <a:lnSpc>
                <a:spcPct val="100000"/>
              </a:lnSpc>
              <a:spcBef>
                <a:spcPts val="120"/>
              </a:spcBef>
              <a:tabLst>
                <a:tab pos="9664700" algn="l"/>
              </a:tabLst>
            </a:pPr>
            <a:r>
              <a:rPr sz="1050" dirty="0">
                <a:solidFill>
                  <a:srgbClr val="59595C"/>
                </a:solidFill>
                <a:latin typeface="Helvetica"/>
                <a:cs typeface="Helvetica"/>
              </a:rPr>
              <a:t>0</a:t>
            </a:r>
            <a:r>
              <a:rPr sz="1050" spc="390" dirty="0">
                <a:solidFill>
                  <a:srgbClr val="59595C"/>
                </a:solidFill>
                <a:latin typeface="Helvetica"/>
                <a:cs typeface="Helvetica"/>
              </a:rPr>
              <a:t> </a:t>
            </a:r>
            <a:r>
              <a:rPr sz="1050" u="heavy" dirty="0">
                <a:solidFill>
                  <a:srgbClr val="59595C"/>
                </a:solidFill>
                <a:uFill>
                  <a:solidFill>
                    <a:srgbClr val="59595C"/>
                  </a:solidFill>
                </a:uFill>
                <a:latin typeface="Helvetica"/>
                <a:cs typeface="Helvetica"/>
              </a:rPr>
              <a:t>	</a:t>
            </a:r>
            <a:endParaRPr sz="1050">
              <a:latin typeface="Helvetica"/>
              <a:cs typeface="Helvetica"/>
            </a:endParaRPr>
          </a:p>
        </p:txBody>
      </p:sp>
      <p:sp>
        <p:nvSpPr>
          <p:cNvPr id="28" name="object 28"/>
          <p:cNvSpPr txBox="1"/>
          <p:nvPr/>
        </p:nvSpPr>
        <p:spPr>
          <a:xfrm>
            <a:off x="1461129" y="9142832"/>
            <a:ext cx="101600" cy="189230"/>
          </a:xfrm>
          <a:prstGeom prst="rect">
            <a:avLst/>
          </a:prstGeom>
        </p:spPr>
        <p:txBody>
          <a:bodyPr vert="horz" wrap="square" lIns="0" tIns="15240" rIns="0" bIns="0" rtlCol="0">
            <a:spAutoFit/>
          </a:bodyPr>
          <a:lstStyle/>
          <a:p>
            <a:pPr marL="12700">
              <a:lnSpc>
                <a:spcPct val="100000"/>
              </a:lnSpc>
              <a:spcBef>
                <a:spcPts val="120"/>
              </a:spcBef>
            </a:pPr>
            <a:r>
              <a:rPr sz="1050" spc="-50" dirty="0">
                <a:solidFill>
                  <a:srgbClr val="59595C"/>
                </a:solidFill>
                <a:latin typeface="Helvetica"/>
                <a:cs typeface="Helvetica"/>
              </a:rPr>
              <a:t>5</a:t>
            </a:r>
            <a:endParaRPr sz="1050">
              <a:latin typeface="Helvetica"/>
              <a:cs typeface="Helvetica"/>
            </a:endParaRPr>
          </a:p>
        </p:txBody>
      </p:sp>
      <p:sp>
        <p:nvSpPr>
          <p:cNvPr id="29" name="object 29"/>
          <p:cNvSpPr txBox="1"/>
          <p:nvPr/>
        </p:nvSpPr>
        <p:spPr>
          <a:xfrm>
            <a:off x="1385445" y="8459638"/>
            <a:ext cx="177165" cy="189230"/>
          </a:xfrm>
          <a:prstGeom prst="rect">
            <a:avLst/>
          </a:prstGeom>
        </p:spPr>
        <p:txBody>
          <a:bodyPr vert="horz" wrap="square" lIns="0" tIns="15240" rIns="0" bIns="0" rtlCol="0">
            <a:spAutoFit/>
          </a:bodyPr>
          <a:lstStyle/>
          <a:p>
            <a:pPr marL="12700">
              <a:lnSpc>
                <a:spcPct val="100000"/>
              </a:lnSpc>
              <a:spcBef>
                <a:spcPts val="120"/>
              </a:spcBef>
            </a:pPr>
            <a:r>
              <a:rPr sz="1050" spc="-25" dirty="0">
                <a:solidFill>
                  <a:srgbClr val="59595C"/>
                </a:solidFill>
                <a:latin typeface="Helvetica"/>
                <a:cs typeface="Helvetica"/>
              </a:rPr>
              <a:t>10</a:t>
            </a:r>
            <a:endParaRPr sz="1050">
              <a:latin typeface="Helvetica"/>
              <a:cs typeface="Helvetica"/>
            </a:endParaRPr>
          </a:p>
        </p:txBody>
      </p:sp>
      <p:sp>
        <p:nvSpPr>
          <p:cNvPr id="30" name="object 30"/>
          <p:cNvSpPr txBox="1"/>
          <p:nvPr/>
        </p:nvSpPr>
        <p:spPr>
          <a:xfrm>
            <a:off x="1079852" y="8728353"/>
            <a:ext cx="161925" cy="518159"/>
          </a:xfrm>
          <a:prstGeom prst="rect">
            <a:avLst/>
          </a:prstGeom>
        </p:spPr>
        <p:txBody>
          <a:bodyPr vert="vert270" wrap="square" lIns="0" tIns="0" rIns="0" bIns="0" rtlCol="0">
            <a:spAutoFit/>
          </a:bodyPr>
          <a:lstStyle/>
          <a:p>
            <a:pPr marL="12700">
              <a:lnSpc>
                <a:spcPts val="1135"/>
              </a:lnSpc>
            </a:pPr>
            <a:r>
              <a:rPr sz="1050" spc="-10" dirty="0">
                <a:solidFill>
                  <a:srgbClr val="59595C"/>
                </a:solidFill>
                <a:latin typeface="Helvetica"/>
                <a:cs typeface="Helvetica"/>
              </a:rPr>
              <a:t>FTE/HC</a:t>
            </a:r>
            <a:endParaRPr sz="1050">
              <a:latin typeface="Helvetica"/>
              <a:cs typeface="Helvetica"/>
            </a:endParaRPr>
          </a:p>
        </p:txBody>
      </p:sp>
      <p:sp>
        <p:nvSpPr>
          <p:cNvPr id="31" name="object 31"/>
          <p:cNvSpPr txBox="1"/>
          <p:nvPr/>
        </p:nvSpPr>
        <p:spPr>
          <a:xfrm>
            <a:off x="1071314" y="7677518"/>
            <a:ext cx="4288155" cy="275590"/>
          </a:xfrm>
          <a:prstGeom prst="rect">
            <a:avLst/>
          </a:prstGeom>
        </p:spPr>
        <p:txBody>
          <a:bodyPr vert="horz" wrap="square" lIns="0" tIns="17780" rIns="0" bIns="0" rtlCol="0">
            <a:spAutoFit/>
          </a:bodyPr>
          <a:lstStyle/>
          <a:p>
            <a:pPr marL="12700">
              <a:lnSpc>
                <a:spcPct val="100000"/>
              </a:lnSpc>
              <a:spcBef>
                <a:spcPts val="140"/>
              </a:spcBef>
            </a:pPr>
            <a:r>
              <a:rPr sz="1600" b="1" dirty="0">
                <a:solidFill>
                  <a:srgbClr val="2B72B8"/>
                </a:solidFill>
                <a:latin typeface="Helvetica"/>
                <a:cs typeface="Helvetica"/>
              </a:rPr>
              <a:t>FTE</a:t>
            </a:r>
            <a:r>
              <a:rPr sz="1600" b="1" spc="60" dirty="0">
                <a:solidFill>
                  <a:srgbClr val="2B72B8"/>
                </a:solidFill>
                <a:latin typeface="Helvetica"/>
                <a:cs typeface="Helvetica"/>
              </a:rPr>
              <a:t> </a:t>
            </a:r>
            <a:r>
              <a:rPr sz="1600" b="1" dirty="0">
                <a:solidFill>
                  <a:srgbClr val="2B72B8"/>
                </a:solidFill>
                <a:latin typeface="Helvetica"/>
                <a:cs typeface="Helvetica"/>
              </a:rPr>
              <a:t>-</a:t>
            </a:r>
            <a:r>
              <a:rPr sz="1600" b="1" spc="65" dirty="0">
                <a:solidFill>
                  <a:srgbClr val="2B72B8"/>
                </a:solidFill>
                <a:latin typeface="Helvetica"/>
                <a:cs typeface="Helvetica"/>
              </a:rPr>
              <a:t> </a:t>
            </a:r>
            <a:r>
              <a:rPr sz="1600" b="1" dirty="0">
                <a:solidFill>
                  <a:srgbClr val="2B72B8"/>
                </a:solidFill>
                <a:latin typeface="Helvetica"/>
                <a:cs typeface="Helvetica"/>
              </a:rPr>
              <a:t>by</a:t>
            </a:r>
            <a:r>
              <a:rPr sz="1600" b="1" spc="-5" dirty="0">
                <a:solidFill>
                  <a:srgbClr val="2B72B8"/>
                </a:solidFill>
                <a:latin typeface="Helvetica"/>
                <a:cs typeface="Helvetica"/>
              </a:rPr>
              <a:t> </a:t>
            </a:r>
            <a:r>
              <a:rPr sz="1600" b="1" dirty="0">
                <a:solidFill>
                  <a:srgbClr val="2B72B8"/>
                </a:solidFill>
                <a:latin typeface="Helvetica"/>
                <a:cs typeface="Helvetica"/>
              </a:rPr>
              <a:t>Age</a:t>
            </a:r>
            <a:r>
              <a:rPr sz="1600" b="1" spc="65" dirty="0">
                <a:solidFill>
                  <a:srgbClr val="2B72B8"/>
                </a:solidFill>
                <a:latin typeface="Helvetica"/>
                <a:cs typeface="Helvetica"/>
              </a:rPr>
              <a:t> </a:t>
            </a:r>
            <a:r>
              <a:rPr sz="1600" b="1" dirty="0">
                <a:solidFill>
                  <a:srgbClr val="2B72B8"/>
                </a:solidFill>
                <a:latin typeface="Helvetica"/>
                <a:cs typeface="Helvetica"/>
              </a:rPr>
              <a:t>and</a:t>
            </a:r>
            <a:r>
              <a:rPr sz="1600" b="1" spc="65" dirty="0">
                <a:solidFill>
                  <a:srgbClr val="2B72B8"/>
                </a:solidFill>
                <a:latin typeface="Helvetica"/>
                <a:cs typeface="Helvetica"/>
              </a:rPr>
              <a:t> </a:t>
            </a:r>
            <a:r>
              <a:rPr sz="1600" b="1" dirty="0">
                <a:solidFill>
                  <a:srgbClr val="2B72B8"/>
                </a:solidFill>
                <a:latin typeface="Helvetica"/>
                <a:cs typeface="Helvetica"/>
              </a:rPr>
              <a:t>Gender</a:t>
            </a:r>
            <a:r>
              <a:rPr sz="1600" b="1" spc="65" dirty="0">
                <a:solidFill>
                  <a:srgbClr val="2B72B8"/>
                </a:solidFill>
                <a:latin typeface="Helvetica"/>
                <a:cs typeface="Helvetica"/>
              </a:rPr>
              <a:t> </a:t>
            </a:r>
            <a:r>
              <a:rPr sz="1600" b="1" dirty="0">
                <a:solidFill>
                  <a:srgbClr val="2B72B8"/>
                </a:solidFill>
                <a:latin typeface="Helvetica"/>
                <a:cs typeface="Helvetica"/>
              </a:rPr>
              <a:t>-</a:t>
            </a:r>
            <a:r>
              <a:rPr sz="1600" b="1" spc="60" dirty="0">
                <a:solidFill>
                  <a:srgbClr val="2B72B8"/>
                </a:solidFill>
                <a:latin typeface="Helvetica"/>
                <a:cs typeface="Helvetica"/>
              </a:rPr>
              <a:t> </a:t>
            </a:r>
            <a:r>
              <a:rPr sz="1600" b="1" dirty="0">
                <a:solidFill>
                  <a:srgbClr val="2B72B8"/>
                </a:solidFill>
                <a:latin typeface="Helvetica"/>
                <a:cs typeface="Helvetica"/>
              </a:rPr>
              <a:t>September</a:t>
            </a:r>
            <a:r>
              <a:rPr sz="1600" b="1" spc="65" dirty="0">
                <a:solidFill>
                  <a:srgbClr val="2B72B8"/>
                </a:solidFill>
                <a:latin typeface="Helvetica"/>
                <a:cs typeface="Helvetica"/>
              </a:rPr>
              <a:t> </a:t>
            </a:r>
            <a:r>
              <a:rPr sz="1600" b="1" spc="-20" dirty="0">
                <a:solidFill>
                  <a:srgbClr val="2B72B8"/>
                </a:solidFill>
                <a:latin typeface="Helvetica"/>
                <a:cs typeface="Helvetica"/>
              </a:rPr>
              <a:t>2024</a:t>
            </a:r>
            <a:endParaRPr sz="1600">
              <a:latin typeface="Helvetica"/>
              <a:cs typeface="Helvetica"/>
            </a:endParaRPr>
          </a:p>
        </p:txBody>
      </p:sp>
      <p:grpSp>
        <p:nvGrpSpPr>
          <p:cNvPr id="32" name="object 32"/>
          <p:cNvGrpSpPr/>
          <p:nvPr/>
        </p:nvGrpSpPr>
        <p:grpSpPr>
          <a:xfrm>
            <a:off x="2080418" y="8100986"/>
            <a:ext cx="8392160" cy="1849120"/>
            <a:chOff x="2080418" y="8100986"/>
            <a:chExt cx="8392160" cy="1849120"/>
          </a:xfrm>
        </p:grpSpPr>
        <p:sp>
          <p:nvSpPr>
            <p:cNvPr id="33" name="object 33"/>
            <p:cNvSpPr/>
            <p:nvPr/>
          </p:nvSpPr>
          <p:spPr>
            <a:xfrm>
              <a:off x="2096124" y="8116693"/>
              <a:ext cx="7789545" cy="1804035"/>
            </a:xfrm>
            <a:custGeom>
              <a:avLst/>
              <a:gdLst/>
              <a:ahLst/>
              <a:cxnLst/>
              <a:rect l="l" t="t" r="r" b="b"/>
              <a:pathLst>
                <a:path w="7789545" h="1804034">
                  <a:moveTo>
                    <a:pt x="0" y="1267448"/>
                  </a:moveTo>
                  <a:lnTo>
                    <a:pt x="295949" y="1734030"/>
                  </a:lnTo>
                  <a:lnTo>
                    <a:pt x="578453" y="1580831"/>
                  </a:lnTo>
                  <a:lnTo>
                    <a:pt x="867680" y="1601720"/>
                  </a:lnTo>
                  <a:lnTo>
                    <a:pt x="1177084" y="578013"/>
                  </a:lnTo>
                  <a:lnTo>
                    <a:pt x="1452856" y="0"/>
                  </a:lnTo>
                  <a:lnTo>
                    <a:pt x="1735360" y="557124"/>
                  </a:lnTo>
                  <a:lnTo>
                    <a:pt x="2031309" y="139283"/>
                  </a:lnTo>
                  <a:lnTo>
                    <a:pt x="2596308" y="849607"/>
                  </a:lnTo>
                  <a:lnTo>
                    <a:pt x="2892267" y="1023707"/>
                  </a:lnTo>
                  <a:lnTo>
                    <a:pt x="3188217" y="515335"/>
                  </a:lnTo>
                  <a:lnTo>
                    <a:pt x="3470721" y="1009780"/>
                  </a:lnTo>
                  <a:lnTo>
                    <a:pt x="3759948" y="919249"/>
                  </a:lnTo>
                  <a:lnTo>
                    <a:pt x="4049175" y="369088"/>
                  </a:lnTo>
                  <a:lnTo>
                    <a:pt x="4324946" y="1058533"/>
                  </a:lnTo>
                  <a:lnTo>
                    <a:pt x="4614173" y="863533"/>
                  </a:lnTo>
                  <a:lnTo>
                    <a:pt x="4916855" y="1260485"/>
                  </a:lnTo>
                  <a:lnTo>
                    <a:pt x="5192627" y="1587794"/>
                  </a:lnTo>
                  <a:lnTo>
                    <a:pt x="5488576" y="1803672"/>
                  </a:lnTo>
                  <a:lnTo>
                    <a:pt x="6053585" y="1476363"/>
                  </a:lnTo>
                  <a:lnTo>
                    <a:pt x="6356256" y="1734030"/>
                  </a:lnTo>
                  <a:lnTo>
                    <a:pt x="6638761" y="1671362"/>
                  </a:lnTo>
                  <a:lnTo>
                    <a:pt x="7217214" y="1741004"/>
                  </a:lnTo>
                  <a:lnTo>
                    <a:pt x="7788935" y="1741004"/>
                  </a:lnTo>
                </a:path>
              </a:pathLst>
            </a:custGeom>
            <a:ln w="31412">
              <a:solidFill>
                <a:srgbClr val="2B72B8"/>
              </a:solidFill>
            </a:ln>
          </p:spPr>
          <p:txBody>
            <a:bodyPr wrap="square" lIns="0" tIns="0" rIns="0" bIns="0" rtlCol="0"/>
            <a:lstStyle/>
            <a:p>
              <a:endParaRPr/>
            </a:p>
          </p:txBody>
        </p:sp>
        <p:sp>
          <p:nvSpPr>
            <p:cNvPr id="34" name="object 34"/>
            <p:cNvSpPr/>
            <p:nvPr/>
          </p:nvSpPr>
          <p:spPr>
            <a:xfrm>
              <a:off x="2096124" y="8722566"/>
              <a:ext cx="8361045" cy="1212215"/>
            </a:xfrm>
            <a:custGeom>
              <a:avLst/>
              <a:gdLst/>
              <a:ahLst/>
              <a:cxnLst/>
              <a:rect l="l" t="t" r="r" b="b"/>
              <a:pathLst>
                <a:path w="8361045" h="1212215">
                  <a:moveTo>
                    <a:pt x="0" y="974954"/>
                  </a:moveTo>
                  <a:lnTo>
                    <a:pt x="302681" y="974954"/>
                  </a:lnTo>
                  <a:lnTo>
                    <a:pt x="867680" y="668534"/>
                  </a:lnTo>
                  <a:lnTo>
                    <a:pt x="1163629" y="403903"/>
                  </a:lnTo>
                  <a:lnTo>
                    <a:pt x="1452856" y="550150"/>
                  </a:lnTo>
                  <a:lnTo>
                    <a:pt x="1742083" y="369088"/>
                  </a:lnTo>
                  <a:lnTo>
                    <a:pt x="2313814" y="167125"/>
                  </a:lnTo>
                  <a:lnTo>
                    <a:pt x="2603041" y="591940"/>
                  </a:lnTo>
                  <a:lnTo>
                    <a:pt x="2892267" y="62668"/>
                  </a:lnTo>
                  <a:lnTo>
                    <a:pt x="3463988" y="515335"/>
                  </a:lnTo>
                  <a:lnTo>
                    <a:pt x="3759948" y="0"/>
                  </a:lnTo>
                  <a:lnTo>
                    <a:pt x="4042442" y="668534"/>
                  </a:lnTo>
                  <a:lnTo>
                    <a:pt x="4338401" y="981917"/>
                  </a:lnTo>
                  <a:lnTo>
                    <a:pt x="4620895" y="710323"/>
                  </a:lnTo>
                  <a:lnTo>
                    <a:pt x="4889945" y="884423"/>
                  </a:lnTo>
                  <a:lnTo>
                    <a:pt x="5192627" y="1156017"/>
                  </a:lnTo>
                  <a:lnTo>
                    <a:pt x="5932510" y="1009770"/>
                  </a:lnTo>
                  <a:lnTo>
                    <a:pt x="6349534" y="898349"/>
                  </a:lnTo>
                  <a:lnTo>
                    <a:pt x="6934710" y="1162980"/>
                  </a:lnTo>
                  <a:lnTo>
                    <a:pt x="7513163" y="1211732"/>
                  </a:lnTo>
                  <a:lnTo>
                    <a:pt x="8360666" y="1169943"/>
                  </a:lnTo>
                </a:path>
              </a:pathLst>
            </a:custGeom>
            <a:ln w="31412">
              <a:solidFill>
                <a:srgbClr val="02A7D4"/>
              </a:solidFill>
            </a:ln>
          </p:spPr>
          <p:txBody>
            <a:bodyPr wrap="square" lIns="0" tIns="0" rIns="0" bIns="0" rtlCol="0"/>
            <a:lstStyle/>
            <a:p>
              <a:endParaRPr/>
            </a:p>
          </p:txBody>
        </p:sp>
        <p:pic>
          <p:nvPicPr>
            <p:cNvPr id="35" name="object 35"/>
            <p:cNvPicPr/>
            <p:nvPr/>
          </p:nvPicPr>
          <p:blipFill>
            <a:blip r:embed="rId6" cstate="print"/>
            <a:stretch>
              <a:fillRect/>
            </a:stretch>
          </p:blipFill>
          <p:spPr>
            <a:xfrm>
              <a:off x="9670668" y="8493499"/>
              <a:ext cx="248432" cy="248432"/>
            </a:xfrm>
            <a:prstGeom prst="rect">
              <a:avLst/>
            </a:prstGeom>
          </p:spPr>
        </p:pic>
        <p:pic>
          <p:nvPicPr>
            <p:cNvPr id="36" name="object 36"/>
            <p:cNvPicPr/>
            <p:nvPr/>
          </p:nvPicPr>
          <p:blipFill>
            <a:blip r:embed="rId7" cstate="print"/>
            <a:stretch>
              <a:fillRect/>
            </a:stretch>
          </p:blipFill>
          <p:spPr>
            <a:xfrm>
              <a:off x="9670668" y="8164019"/>
              <a:ext cx="248432" cy="248432"/>
            </a:xfrm>
            <a:prstGeom prst="rect">
              <a:avLst/>
            </a:prstGeom>
          </p:spPr>
        </p:pic>
      </p:grpSp>
      <p:sp>
        <p:nvSpPr>
          <p:cNvPr id="37" name="object 37"/>
          <p:cNvSpPr txBox="1"/>
          <p:nvPr/>
        </p:nvSpPr>
        <p:spPr>
          <a:xfrm>
            <a:off x="10036478" y="8498561"/>
            <a:ext cx="388620" cy="226695"/>
          </a:xfrm>
          <a:prstGeom prst="rect">
            <a:avLst/>
          </a:prstGeom>
        </p:spPr>
        <p:txBody>
          <a:bodyPr vert="horz" wrap="square" lIns="0" tIns="15240" rIns="0" bIns="0" rtlCol="0">
            <a:spAutoFit/>
          </a:bodyPr>
          <a:lstStyle/>
          <a:p>
            <a:pPr marL="12700">
              <a:lnSpc>
                <a:spcPct val="100000"/>
              </a:lnSpc>
              <a:spcBef>
                <a:spcPts val="120"/>
              </a:spcBef>
            </a:pPr>
            <a:r>
              <a:rPr sz="1300" spc="-20" dirty="0">
                <a:solidFill>
                  <a:srgbClr val="59595C"/>
                </a:solidFill>
                <a:latin typeface="Helvetica"/>
                <a:cs typeface="Helvetica"/>
              </a:rPr>
              <a:t>Male</a:t>
            </a:r>
            <a:endParaRPr sz="1300">
              <a:latin typeface="Helvetica"/>
              <a:cs typeface="Helvetica"/>
            </a:endParaRPr>
          </a:p>
        </p:txBody>
      </p:sp>
      <p:sp>
        <p:nvSpPr>
          <p:cNvPr id="38" name="object 38"/>
          <p:cNvSpPr txBox="1"/>
          <p:nvPr/>
        </p:nvSpPr>
        <p:spPr>
          <a:xfrm>
            <a:off x="10036478" y="8172707"/>
            <a:ext cx="584200" cy="226695"/>
          </a:xfrm>
          <a:prstGeom prst="rect">
            <a:avLst/>
          </a:prstGeom>
        </p:spPr>
        <p:txBody>
          <a:bodyPr vert="horz" wrap="square" lIns="0" tIns="15240" rIns="0" bIns="0" rtlCol="0">
            <a:spAutoFit/>
          </a:bodyPr>
          <a:lstStyle/>
          <a:p>
            <a:pPr marL="12700">
              <a:lnSpc>
                <a:spcPct val="100000"/>
              </a:lnSpc>
              <a:spcBef>
                <a:spcPts val="120"/>
              </a:spcBef>
            </a:pPr>
            <a:r>
              <a:rPr sz="1300" spc="-10" dirty="0">
                <a:solidFill>
                  <a:srgbClr val="59595C"/>
                </a:solidFill>
                <a:latin typeface="Helvetica"/>
                <a:cs typeface="Helvetica"/>
              </a:rPr>
              <a:t>Female</a:t>
            </a:r>
            <a:endParaRPr sz="1300">
              <a:latin typeface="Helvetica"/>
              <a:cs typeface="Helvetica"/>
            </a:endParaRPr>
          </a:p>
        </p:txBody>
      </p:sp>
      <p:grpSp>
        <p:nvGrpSpPr>
          <p:cNvPr id="39" name="object 39"/>
          <p:cNvGrpSpPr/>
          <p:nvPr/>
        </p:nvGrpSpPr>
        <p:grpSpPr>
          <a:xfrm>
            <a:off x="1069892" y="5545910"/>
            <a:ext cx="9140825" cy="779780"/>
            <a:chOff x="1069892" y="5545910"/>
            <a:chExt cx="9140825" cy="779780"/>
          </a:xfrm>
        </p:grpSpPr>
        <p:sp>
          <p:nvSpPr>
            <p:cNvPr id="40" name="object 40"/>
            <p:cNvSpPr/>
            <p:nvPr/>
          </p:nvSpPr>
          <p:spPr>
            <a:xfrm>
              <a:off x="1072749" y="6322303"/>
              <a:ext cx="9135110" cy="0"/>
            </a:xfrm>
            <a:custGeom>
              <a:avLst/>
              <a:gdLst/>
              <a:ahLst/>
              <a:cxnLst/>
              <a:rect l="l" t="t" r="r" b="b"/>
              <a:pathLst>
                <a:path w="9135110">
                  <a:moveTo>
                    <a:pt x="0" y="0"/>
                  </a:moveTo>
                  <a:lnTo>
                    <a:pt x="9134988" y="0"/>
                  </a:lnTo>
                </a:path>
              </a:pathLst>
            </a:custGeom>
            <a:ln w="5235">
              <a:solidFill>
                <a:srgbClr val="A7A8AB"/>
              </a:solidFill>
            </a:ln>
          </p:spPr>
          <p:txBody>
            <a:bodyPr wrap="square" lIns="0" tIns="0" rIns="0" bIns="0" rtlCol="0"/>
            <a:lstStyle/>
            <a:p>
              <a:endParaRPr/>
            </a:p>
          </p:txBody>
        </p:sp>
        <p:sp>
          <p:nvSpPr>
            <p:cNvPr id="41" name="object 41"/>
            <p:cNvSpPr/>
            <p:nvPr/>
          </p:nvSpPr>
          <p:spPr>
            <a:xfrm>
              <a:off x="1072749" y="5548768"/>
              <a:ext cx="9135110" cy="0"/>
            </a:xfrm>
            <a:custGeom>
              <a:avLst/>
              <a:gdLst/>
              <a:ahLst/>
              <a:cxnLst/>
              <a:rect l="l" t="t" r="r" b="b"/>
              <a:pathLst>
                <a:path w="9135110">
                  <a:moveTo>
                    <a:pt x="0" y="0"/>
                  </a:moveTo>
                  <a:lnTo>
                    <a:pt x="9134988" y="0"/>
                  </a:lnTo>
                </a:path>
              </a:pathLst>
            </a:custGeom>
            <a:ln w="5235">
              <a:solidFill>
                <a:srgbClr val="A7A8AB"/>
              </a:solidFill>
            </a:ln>
          </p:spPr>
          <p:txBody>
            <a:bodyPr wrap="square" lIns="0" tIns="0" rIns="0" bIns="0" rtlCol="0"/>
            <a:lstStyle/>
            <a:p>
              <a:endParaRPr/>
            </a:p>
          </p:txBody>
        </p:sp>
        <p:sp>
          <p:nvSpPr>
            <p:cNvPr id="42" name="object 42"/>
            <p:cNvSpPr/>
            <p:nvPr/>
          </p:nvSpPr>
          <p:spPr>
            <a:xfrm>
              <a:off x="1072749" y="5935535"/>
              <a:ext cx="9135110" cy="0"/>
            </a:xfrm>
            <a:custGeom>
              <a:avLst/>
              <a:gdLst/>
              <a:ahLst/>
              <a:cxnLst/>
              <a:rect l="l" t="t" r="r" b="b"/>
              <a:pathLst>
                <a:path w="9135110">
                  <a:moveTo>
                    <a:pt x="0" y="0"/>
                  </a:moveTo>
                  <a:lnTo>
                    <a:pt x="9134988" y="0"/>
                  </a:lnTo>
                </a:path>
              </a:pathLst>
            </a:custGeom>
            <a:ln w="5235">
              <a:solidFill>
                <a:srgbClr val="A7A8AB"/>
              </a:solidFill>
            </a:ln>
          </p:spPr>
          <p:txBody>
            <a:bodyPr wrap="square" lIns="0" tIns="0" rIns="0" bIns="0" rtlCol="0"/>
            <a:lstStyle/>
            <a:p>
              <a:endParaRPr/>
            </a:p>
          </p:txBody>
        </p:sp>
      </p:grpSp>
      <p:sp>
        <p:nvSpPr>
          <p:cNvPr id="43" name="object 43"/>
          <p:cNvSpPr txBox="1"/>
          <p:nvPr/>
        </p:nvSpPr>
        <p:spPr>
          <a:xfrm>
            <a:off x="9431628" y="6383225"/>
            <a:ext cx="210185" cy="72390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Jul</a:t>
            </a:r>
            <a:r>
              <a:rPr sz="1450" spc="-30" dirty="0">
                <a:solidFill>
                  <a:srgbClr val="59595C"/>
                </a:solidFill>
                <a:latin typeface="Helvetica"/>
                <a:cs typeface="Helvetica"/>
              </a:rPr>
              <a:t> </a:t>
            </a:r>
            <a:r>
              <a:rPr sz="1450" spc="-20" dirty="0">
                <a:solidFill>
                  <a:srgbClr val="59595C"/>
                </a:solidFill>
                <a:latin typeface="Helvetica"/>
                <a:cs typeface="Helvetica"/>
              </a:rPr>
              <a:t>2024</a:t>
            </a:r>
            <a:endParaRPr sz="1450">
              <a:latin typeface="Helvetica"/>
              <a:cs typeface="Helvetica"/>
            </a:endParaRPr>
          </a:p>
        </p:txBody>
      </p:sp>
      <p:sp>
        <p:nvSpPr>
          <p:cNvPr id="44" name="object 44"/>
          <p:cNvSpPr txBox="1"/>
          <p:nvPr/>
        </p:nvSpPr>
        <p:spPr>
          <a:xfrm>
            <a:off x="9055627" y="6383168"/>
            <a:ext cx="210185" cy="775335"/>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Apr </a:t>
            </a:r>
            <a:r>
              <a:rPr sz="1450" spc="-20" dirty="0">
                <a:solidFill>
                  <a:srgbClr val="59595C"/>
                </a:solidFill>
                <a:latin typeface="Helvetica"/>
                <a:cs typeface="Helvetica"/>
              </a:rPr>
              <a:t>2024</a:t>
            </a:r>
            <a:endParaRPr sz="1450">
              <a:latin typeface="Helvetica"/>
              <a:cs typeface="Helvetica"/>
            </a:endParaRPr>
          </a:p>
        </p:txBody>
      </p:sp>
      <p:sp>
        <p:nvSpPr>
          <p:cNvPr id="45" name="object 45"/>
          <p:cNvSpPr txBox="1"/>
          <p:nvPr/>
        </p:nvSpPr>
        <p:spPr>
          <a:xfrm>
            <a:off x="8679626" y="6383249"/>
            <a:ext cx="210185" cy="80645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Feb</a:t>
            </a:r>
            <a:r>
              <a:rPr sz="1450" spc="-40" dirty="0">
                <a:solidFill>
                  <a:srgbClr val="59595C"/>
                </a:solidFill>
                <a:latin typeface="Helvetica"/>
                <a:cs typeface="Helvetica"/>
              </a:rPr>
              <a:t> </a:t>
            </a:r>
            <a:r>
              <a:rPr sz="1450" spc="-20" dirty="0">
                <a:solidFill>
                  <a:srgbClr val="59595C"/>
                </a:solidFill>
                <a:latin typeface="Helvetica"/>
                <a:cs typeface="Helvetica"/>
              </a:rPr>
              <a:t>2024</a:t>
            </a:r>
            <a:endParaRPr sz="1450">
              <a:latin typeface="Helvetica"/>
              <a:cs typeface="Helvetica"/>
            </a:endParaRPr>
          </a:p>
        </p:txBody>
      </p:sp>
      <p:sp>
        <p:nvSpPr>
          <p:cNvPr id="46" name="object 46"/>
          <p:cNvSpPr txBox="1"/>
          <p:nvPr/>
        </p:nvSpPr>
        <p:spPr>
          <a:xfrm>
            <a:off x="8303625" y="6383132"/>
            <a:ext cx="210185" cy="81661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Dec</a:t>
            </a:r>
            <a:r>
              <a:rPr sz="1450" spc="-30" dirty="0">
                <a:solidFill>
                  <a:srgbClr val="59595C"/>
                </a:solidFill>
                <a:latin typeface="Helvetica"/>
                <a:cs typeface="Helvetica"/>
              </a:rPr>
              <a:t> </a:t>
            </a:r>
            <a:r>
              <a:rPr sz="1450" spc="-20" dirty="0">
                <a:solidFill>
                  <a:srgbClr val="59595C"/>
                </a:solidFill>
                <a:latin typeface="Helvetica"/>
                <a:cs typeface="Helvetica"/>
              </a:rPr>
              <a:t>2023</a:t>
            </a:r>
            <a:endParaRPr sz="1450">
              <a:latin typeface="Helvetica"/>
              <a:cs typeface="Helvetica"/>
            </a:endParaRPr>
          </a:p>
        </p:txBody>
      </p:sp>
      <p:sp>
        <p:nvSpPr>
          <p:cNvPr id="47" name="object 47"/>
          <p:cNvSpPr txBox="1"/>
          <p:nvPr/>
        </p:nvSpPr>
        <p:spPr>
          <a:xfrm>
            <a:off x="7927624" y="6382976"/>
            <a:ext cx="210185" cy="775335"/>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Oct </a:t>
            </a:r>
            <a:r>
              <a:rPr sz="1450" spc="-20" dirty="0">
                <a:solidFill>
                  <a:srgbClr val="59595C"/>
                </a:solidFill>
                <a:latin typeface="Helvetica"/>
                <a:cs typeface="Helvetica"/>
              </a:rPr>
              <a:t>2023</a:t>
            </a:r>
            <a:endParaRPr sz="1450">
              <a:latin typeface="Helvetica"/>
              <a:cs typeface="Helvetica"/>
            </a:endParaRPr>
          </a:p>
        </p:txBody>
      </p:sp>
      <p:sp>
        <p:nvSpPr>
          <p:cNvPr id="48" name="object 48"/>
          <p:cNvSpPr txBox="1"/>
          <p:nvPr/>
        </p:nvSpPr>
        <p:spPr>
          <a:xfrm>
            <a:off x="7551623" y="6383221"/>
            <a:ext cx="210185" cy="81661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Aug</a:t>
            </a:r>
            <a:r>
              <a:rPr sz="1450" spc="-10" dirty="0">
                <a:solidFill>
                  <a:srgbClr val="59595C"/>
                </a:solidFill>
                <a:latin typeface="Helvetica"/>
                <a:cs typeface="Helvetica"/>
              </a:rPr>
              <a:t> </a:t>
            </a:r>
            <a:r>
              <a:rPr sz="1450" spc="-20" dirty="0">
                <a:solidFill>
                  <a:srgbClr val="59595C"/>
                </a:solidFill>
                <a:latin typeface="Helvetica"/>
                <a:cs typeface="Helvetica"/>
              </a:rPr>
              <a:t>2023</a:t>
            </a:r>
            <a:endParaRPr sz="1450">
              <a:latin typeface="Helvetica"/>
              <a:cs typeface="Helvetica"/>
            </a:endParaRPr>
          </a:p>
        </p:txBody>
      </p:sp>
      <p:sp>
        <p:nvSpPr>
          <p:cNvPr id="49" name="object 49"/>
          <p:cNvSpPr txBox="1"/>
          <p:nvPr/>
        </p:nvSpPr>
        <p:spPr>
          <a:xfrm>
            <a:off x="7175622" y="6383220"/>
            <a:ext cx="210185" cy="78613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Jun</a:t>
            </a:r>
            <a:r>
              <a:rPr sz="1450" spc="-35" dirty="0">
                <a:solidFill>
                  <a:srgbClr val="59595C"/>
                </a:solidFill>
                <a:latin typeface="Helvetica"/>
                <a:cs typeface="Helvetica"/>
              </a:rPr>
              <a:t> </a:t>
            </a:r>
            <a:r>
              <a:rPr sz="1450" spc="-20" dirty="0">
                <a:solidFill>
                  <a:srgbClr val="59595C"/>
                </a:solidFill>
                <a:latin typeface="Helvetica"/>
                <a:cs typeface="Helvetica"/>
              </a:rPr>
              <a:t>2023</a:t>
            </a:r>
            <a:endParaRPr sz="1450">
              <a:latin typeface="Helvetica"/>
              <a:cs typeface="Helvetica"/>
            </a:endParaRPr>
          </a:p>
        </p:txBody>
      </p:sp>
      <p:sp>
        <p:nvSpPr>
          <p:cNvPr id="50" name="object 50"/>
          <p:cNvSpPr txBox="1"/>
          <p:nvPr/>
        </p:nvSpPr>
        <p:spPr>
          <a:xfrm>
            <a:off x="6799621" y="6383168"/>
            <a:ext cx="210185" cy="775335"/>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Apr </a:t>
            </a:r>
            <a:r>
              <a:rPr sz="1450" spc="-20" dirty="0">
                <a:solidFill>
                  <a:srgbClr val="59595C"/>
                </a:solidFill>
                <a:latin typeface="Helvetica"/>
                <a:cs typeface="Helvetica"/>
              </a:rPr>
              <a:t>2023</a:t>
            </a:r>
            <a:endParaRPr sz="1450">
              <a:latin typeface="Helvetica"/>
              <a:cs typeface="Helvetica"/>
            </a:endParaRPr>
          </a:p>
        </p:txBody>
      </p:sp>
      <p:sp>
        <p:nvSpPr>
          <p:cNvPr id="51" name="object 51"/>
          <p:cNvSpPr txBox="1"/>
          <p:nvPr/>
        </p:nvSpPr>
        <p:spPr>
          <a:xfrm>
            <a:off x="6423619" y="6383249"/>
            <a:ext cx="210185" cy="80645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Feb</a:t>
            </a:r>
            <a:r>
              <a:rPr sz="1450" spc="-40" dirty="0">
                <a:solidFill>
                  <a:srgbClr val="59595C"/>
                </a:solidFill>
                <a:latin typeface="Helvetica"/>
                <a:cs typeface="Helvetica"/>
              </a:rPr>
              <a:t> </a:t>
            </a:r>
            <a:r>
              <a:rPr sz="1450" spc="-20" dirty="0">
                <a:solidFill>
                  <a:srgbClr val="59595C"/>
                </a:solidFill>
                <a:latin typeface="Helvetica"/>
                <a:cs typeface="Helvetica"/>
              </a:rPr>
              <a:t>2023</a:t>
            </a:r>
            <a:endParaRPr sz="1450">
              <a:latin typeface="Helvetica"/>
              <a:cs typeface="Helvetica"/>
            </a:endParaRPr>
          </a:p>
        </p:txBody>
      </p:sp>
      <p:sp>
        <p:nvSpPr>
          <p:cNvPr id="52" name="object 52"/>
          <p:cNvSpPr txBox="1"/>
          <p:nvPr/>
        </p:nvSpPr>
        <p:spPr>
          <a:xfrm>
            <a:off x="6047618" y="6383132"/>
            <a:ext cx="210185" cy="81661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Dec</a:t>
            </a:r>
            <a:r>
              <a:rPr sz="1450" spc="-30" dirty="0">
                <a:solidFill>
                  <a:srgbClr val="59595C"/>
                </a:solidFill>
                <a:latin typeface="Helvetica"/>
                <a:cs typeface="Helvetica"/>
              </a:rPr>
              <a:t> </a:t>
            </a:r>
            <a:r>
              <a:rPr sz="1450" spc="-20" dirty="0">
                <a:solidFill>
                  <a:srgbClr val="59595C"/>
                </a:solidFill>
                <a:latin typeface="Helvetica"/>
                <a:cs typeface="Helvetica"/>
              </a:rPr>
              <a:t>2022</a:t>
            </a:r>
            <a:endParaRPr sz="1450">
              <a:latin typeface="Helvetica"/>
              <a:cs typeface="Helvetica"/>
            </a:endParaRPr>
          </a:p>
        </p:txBody>
      </p:sp>
      <p:sp>
        <p:nvSpPr>
          <p:cNvPr id="53" name="object 53"/>
          <p:cNvSpPr txBox="1"/>
          <p:nvPr/>
        </p:nvSpPr>
        <p:spPr>
          <a:xfrm>
            <a:off x="5671617" y="6382976"/>
            <a:ext cx="210185" cy="775335"/>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Oct </a:t>
            </a:r>
            <a:r>
              <a:rPr sz="1450" spc="-20" dirty="0">
                <a:solidFill>
                  <a:srgbClr val="59595C"/>
                </a:solidFill>
                <a:latin typeface="Helvetica"/>
                <a:cs typeface="Helvetica"/>
              </a:rPr>
              <a:t>2022</a:t>
            </a:r>
            <a:endParaRPr sz="1450">
              <a:latin typeface="Helvetica"/>
              <a:cs typeface="Helvetica"/>
            </a:endParaRPr>
          </a:p>
        </p:txBody>
      </p:sp>
      <p:sp>
        <p:nvSpPr>
          <p:cNvPr id="54" name="object 54"/>
          <p:cNvSpPr txBox="1"/>
          <p:nvPr/>
        </p:nvSpPr>
        <p:spPr>
          <a:xfrm>
            <a:off x="4919615" y="6383220"/>
            <a:ext cx="210185" cy="78613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Jun</a:t>
            </a:r>
            <a:r>
              <a:rPr sz="1450" spc="-35" dirty="0">
                <a:solidFill>
                  <a:srgbClr val="59595C"/>
                </a:solidFill>
                <a:latin typeface="Helvetica"/>
                <a:cs typeface="Helvetica"/>
              </a:rPr>
              <a:t> </a:t>
            </a:r>
            <a:r>
              <a:rPr sz="1450" spc="-20" dirty="0">
                <a:solidFill>
                  <a:srgbClr val="59595C"/>
                </a:solidFill>
                <a:latin typeface="Helvetica"/>
                <a:cs typeface="Helvetica"/>
              </a:rPr>
              <a:t>2022</a:t>
            </a:r>
            <a:endParaRPr sz="1450">
              <a:latin typeface="Helvetica"/>
              <a:cs typeface="Helvetica"/>
            </a:endParaRPr>
          </a:p>
        </p:txBody>
      </p:sp>
      <p:sp>
        <p:nvSpPr>
          <p:cNvPr id="55" name="object 55"/>
          <p:cNvSpPr txBox="1"/>
          <p:nvPr/>
        </p:nvSpPr>
        <p:spPr>
          <a:xfrm>
            <a:off x="4543614" y="6383168"/>
            <a:ext cx="210185" cy="775335"/>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Apr </a:t>
            </a:r>
            <a:r>
              <a:rPr sz="1450" spc="-20" dirty="0">
                <a:solidFill>
                  <a:srgbClr val="59595C"/>
                </a:solidFill>
                <a:latin typeface="Helvetica"/>
                <a:cs typeface="Helvetica"/>
              </a:rPr>
              <a:t>2022</a:t>
            </a:r>
            <a:endParaRPr sz="1450">
              <a:latin typeface="Helvetica"/>
              <a:cs typeface="Helvetica"/>
            </a:endParaRPr>
          </a:p>
        </p:txBody>
      </p:sp>
      <p:sp>
        <p:nvSpPr>
          <p:cNvPr id="56" name="object 56"/>
          <p:cNvSpPr txBox="1"/>
          <p:nvPr/>
        </p:nvSpPr>
        <p:spPr>
          <a:xfrm>
            <a:off x="4167613" y="6383249"/>
            <a:ext cx="210185" cy="80645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Feb</a:t>
            </a:r>
            <a:r>
              <a:rPr sz="1450" spc="-40" dirty="0">
                <a:solidFill>
                  <a:srgbClr val="59595C"/>
                </a:solidFill>
                <a:latin typeface="Helvetica"/>
                <a:cs typeface="Helvetica"/>
              </a:rPr>
              <a:t> </a:t>
            </a:r>
            <a:r>
              <a:rPr sz="1450" spc="-20" dirty="0">
                <a:solidFill>
                  <a:srgbClr val="59595C"/>
                </a:solidFill>
                <a:latin typeface="Helvetica"/>
                <a:cs typeface="Helvetica"/>
              </a:rPr>
              <a:t>2022</a:t>
            </a:r>
            <a:endParaRPr sz="1450">
              <a:latin typeface="Helvetica"/>
              <a:cs typeface="Helvetica"/>
            </a:endParaRPr>
          </a:p>
        </p:txBody>
      </p:sp>
      <p:sp>
        <p:nvSpPr>
          <p:cNvPr id="57" name="object 57"/>
          <p:cNvSpPr txBox="1"/>
          <p:nvPr/>
        </p:nvSpPr>
        <p:spPr>
          <a:xfrm>
            <a:off x="3791611" y="6383132"/>
            <a:ext cx="210185" cy="81661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Dec</a:t>
            </a:r>
            <a:r>
              <a:rPr sz="1450" spc="-30" dirty="0">
                <a:solidFill>
                  <a:srgbClr val="59595C"/>
                </a:solidFill>
                <a:latin typeface="Helvetica"/>
                <a:cs typeface="Helvetica"/>
              </a:rPr>
              <a:t> </a:t>
            </a:r>
            <a:r>
              <a:rPr sz="1450" spc="-20" dirty="0">
                <a:solidFill>
                  <a:srgbClr val="59595C"/>
                </a:solidFill>
                <a:latin typeface="Helvetica"/>
                <a:cs typeface="Helvetica"/>
              </a:rPr>
              <a:t>2021</a:t>
            </a:r>
            <a:endParaRPr sz="1450">
              <a:latin typeface="Helvetica"/>
              <a:cs typeface="Helvetica"/>
            </a:endParaRPr>
          </a:p>
        </p:txBody>
      </p:sp>
      <p:sp>
        <p:nvSpPr>
          <p:cNvPr id="58" name="object 58"/>
          <p:cNvSpPr txBox="1"/>
          <p:nvPr/>
        </p:nvSpPr>
        <p:spPr>
          <a:xfrm>
            <a:off x="3415610" y="6382976"/>
            <a:ext cx="210185" cy="775335"/>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Oct </a:t>
            </a:r>
            <a:r>
              <a:rPr sz="1450" spc="-20" dirty="0">
                <a:solidFill>
                  <a:srgbClr val="59595C"/>
                </a:solidFill>
                <a:latin typeface="Helvetica"/>
                <a:cs typeface="Helvetica"/>
              </a:rPr>
              <a:t>2021</a:t>
            </a:r>
            <a:endParaRPr sz="1450">
              <a:latin typeface="Helvetica"/>
              <a:cs typeface="Helvetica"/>
            </a:endParaRPr>
          </a:p>
        </p:txBody>
      </p:sp>
      <p:sp>
        <p:nvSpPr>
          <p:cNvPr id="59" name="object 59"/>
          <p:cNvSpPr txBox="1"/>
          <p:nvPr/>
        </p:nvSpPr>
        <p:spPr>
          <a:xfrm>
            <a:off x="3039609" y="6383221"/>
            <a:ext cx="210185" cy="81661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Aug</a:t>
            </a:r>
            <a:r>
              <a:rPr sz="1450" spc="-10" dirty="0">
                <a:solidFill>
                  <a:srgbClr val="59595C"/>
                </a:solidFill>
                <a:latin typeface="Helvetica"/>
                <a:cs typeface="Helvetica"/>
              </a:rPr>
              <a:t> </a:t>
            </a:r>
            <a:r>
              <a:rPr sz="1450" spc="-20" dirty="0">
                <a:solidFill>
                  <a:srgbClr val="59595C"/>
                </a:solidFill>
                <a:latin typeface="Helvetica"/>
                <a:cs typeface="Helvetica"/>
              </a:rPr>
              <a:t>2021</a:t>
            </a:r>
            <a:endParaRPr sz="1450">
              <a:latin typeface="Helvetica"/>
              <a:cs typeface="Helvetica"/>
            </a:endParaRPr>
          </a:p>
        </p:txBody>
      </p:sp>
      <p:sp>
        <p:nvSpPr>
          <p:cNvPr id="60" name="object 60"/>
          <p:cNvSpPr txBox="1"/>
          <p:nvPr/>
        </p:nvSpPr>
        <p:spPr>
          <a:xfrm>
            <a:off x="2663608" y="6383220"/>
            <a:ext cx="210185" cy="78613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Jun</a:t>
            </a:r>
            <a:r>
              <a:rPr sz="1450" spc="-35" dirty="0">
                <a:solidFill>
                  <a:srgbClr val="59595C"/>
                </a:solidFill>
                <a:latin typeface="Helvetica"/>
                <a:cs typeface="Helvetica"/>
              </a:rPr>
              <a:t> </a:t>
            </a:r>
            <a:r>
              <a:rPr sz="1450" spc="-20" dirty="0">
                <a:solidFill>
                  <a:srgbClr val="59595C"/>
                </a:solidFill>
                <a:latin typeface="Helvetica"/>
                <a:cs typeface="Helvetica"/>
              </a:rPr>
              <a:t>2021</a:t>
            </a:r>
            <a:endParaRPr sz="1450">
              <a:latin typeface="Helvetica"/>
              <a:cs typeface="Helvetica"/>
            </a:endParaRPr>
          </a:p>
        </p:txBody>
      </p:sp>
      <p:sp>
        <p:nvSpPr>
          <p:cNvPr id="61" name="object 61"/>
          <p:cNvSpPr txBox="1"/>
          <p:nvPr/>
        </p:nvSpPr>
        <p:spPr>
          <a:xfrm>
            <a:off x="2287607" y="6383132"/>
            <a:ext cx="210185" cy="81661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Dec</a:t>
            </a:r>
            <a:r>
              <a:rPr sz="1450" spc="-30" dirty="0">
                <a:solidFill>
                  <a:srgbClr val="59595C"/>
                </a:solidFill>
                <a:latin typeface="Helvetica"/>
                <a:cs typeface="Helvetica"/>
              </a:rPr>
              <a:t> </a:t>
            </a:r>
            <a:r>
              <a:rPr sz="1450" spc="-20" dirty="0">
                <a:solidFill>
                  <a:srgbClr val="59595C"/>
                </a:solidFill>
                <a:latin typeface="Helvetica"/>
                <a:cs typeface="Helvetica"/>
              </a:rPr>
              <a:t>2020</a:t>
            </a:r>
            <a:endParaRPr sz="1450">
              <a:latin typeface="Helvetica"/>
              <a:cs typeface="Helvetica"/>
            </a:endParaRPr>
          </a:p>
        </p:txBody>
      </p:sp>
      <p:sp>
        <p:nvSpPr>
          <p:cNvPr id="62" name="object 62"/>
          <p:cNvSpPr txBox="1"/>
          <p:nvPr/>
        </p:nvSpPr>
        <p:spPr>
          <a:xfrm>
            <a:off x="1911606" y="6383220"/>
            <a:ext cx="210185" cy="78613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Jun</a:t>
            </a:r>
            <a:r>
              <a:rPr sz="1450" spc="-35" dirty="0">
                <a:solidFill>
                  <a:srgbClr val="59595C"/>
                </a:solidFill>
                <a:latin typeface="Helvetica"/>
                <a:cs typeface="Helvetica"/>
              </a:rPr>
              <a:t> </a:t>
            </a:r>
            <a:r>
              <a:rPr sz="1450" spc="-20" dirty="0">
                <a:solidFill>
                  <a:srgbClr val="59595C"/>
                </a:solidFill>
                <a:latin typeface="Helvetica"/>
                <a:cs typeface="Helvetica"/>
              </a:rPr>
              <a:t>2020</a:t>
            </a:r>
            <a:endParaRPr sz="1450">
              <a:latin typeface="Helvetica"/>
              <a:cs typeface="Helvetica"/>
            </a:endParaRPr>
          </a:p>
        </p:txBody>
      </p:sp>
      <p:sp>
        <p:nvSpPr>
          <p:cNvPr id="63" name="object 63"/>
          <p:cNvSpPr txBox="1"/>
          <p:nvPr/>
        </p:nvSpPr>
        <p:spPr>
          <a:xfrm>
            <a:off x="1159603" y="6383220"/>
            <a:ext cx="210185" cy="78613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Jun</a:t>
            </a:r>
            <a:r>
              <a:rPr sz="1450" spc="-35" dirty="0">
                <a:solidFill>
                  <a:srgbClr val="59595C"/>
                </a:solidFill>
                <a:latin typeface="Helvetica"/>
                <a:cs typeface="Helvetica"/>
              </a:rPr>
              <a:t> </a:t>
            </a:r>
            <a:r>
              <a:rPr sz="1450" spc="-20" dirty="0">
                <a:solidFill>
                  <a:srgbClr val="59595C"/>
                </a:solidFill>
                <a:latin typeface="Helvetica"/>
                <a:cs typeface="Helvetica"/>
              </a:rPr>
              <a:t>2019</a:t>
            </a:r>
            <a:endParaRPr sz="1450">
              <a:latin typeface="Helvetica"/>
              <a:cs typeface="Helvetica"/>
            </a:endParaRPr>
          </a:p>
        </p:txBody>
      </p:sp>
      <p:sp>
        <p:nvSpPr>
          <p:cNvPr id="64" name="object 64"/>
          <p:cNvSpPr txBox="1"/>
          <p:nvPr/>
        </p:nvSpPr>
        <p:spPr>
          <a:xfrm>
            <a:off x="9807815" y="6383221"/>
            <a:ext cx="210185" cy="81661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Aug</a:t>
            </a:r>
            <a:r>
              <a:rPr sz="1450" spc="-10" dirty="0">
                <a:solidFill>
                  <a:srgbClr val="59595C"/>
                </a:solidFill>
                <a:latin typeface="Helvetica"/>
                <a:cs typeface="Helvetica"/>
              </a:rPr>
              <a:t> </a:t>
            </a:r>
            <a:r>
              <a:rPr sz="1450" spc="-20" dirty="0">
                <a:solidFill>
                  <a:srgbClr val="59595C"/>
                </a:solidFill>
                <a:latin typeface="Helvetica"/>
                <a:cs typeface="Helvetica"/>
              </a:rPr>
              <a:t>2024</a:t>
            </a:r>
            <a:endParaRPr sz="1450">
              <a:latin typeface="Helvetica"/>
              <a:cs typeface="Helvetica"/>
            </a:endParaRPr>
          </a:p>
        </p:txBody>
      </p:sp>
      <p:sp>
        <p:nvSpPr>
          <p:cNvPr id="65" name="object 65"/>
          <p:cNvSpPr txBox="1"/>
          <p:nvPr/>
        </p:nvSpPr>
        <p:spPr>
          <a:xfrm>
            <a:off x="1535605" y="6383132"/>
            <a:ext cx="210185" cy="81661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Dec</a:t>
            </a:r>
            <a:r>
              <a:rPr sz="1450" spc="-30" dirty="0">
                <a:solidFill>
                  <a:srgbClr val="59595C"/>
                </a:solidFill>
                <a:latin typeface="Helvetica"/>
                <a:cs typeface="Helvetica"/>
              </a:rPr>
              <a:t> </a:t>
            </a:r>
            <a:r>
              <a:rPr sz="1450" spc="-20" dirty="0">
                <a:solidFill>
                  <a:srgbClr val="59595C"/>
                </a:solidFill>
                <a:latin typeface="Helvetica"/>
                <a:cs typeface="Helvetica"/>
              </a:rPr>
              <a:t>2019</a:t>
            </a:r>
            <a:endParaRPr sz="1450">
              <a:latin typeface="Helvetica"/>
              <a:cs typeface="Helvetica"/>
            </a:endParaRPr>
          </a:p>
        </p:txBody>
      </p:sp>
      <p:sp>
        <p:nvSpPr>
          <p:cNvPr id="66" name="object 66"/>
          <p:cNvSpPr txBox="1"/>
          <p:nvPr/>
        </p:nvSpPr>
        <p:spPr>
          <a:xfrm>
            <a:off x="5295616" y="6383221"/>
            <a:ext cx="210185" cy="81661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Aug</a:t>
            </a:r>
            <a:r>
              <a:rPr sz="1450" spc="-10" dirty="0">
                <a:solidFill>
                  <a:srgbClr val="59595C"/>
                </a:solidFill>
                <a:latin typeface="Helvetica"/>
                <a:cs typeface="Helvetica"/>
              </a:rPr>
              <a:t> </a:t>
            </a:r>
            <a:r>
              <a:rPr sz="1450" spc="-20" dirty="0">
                <a:solidFill>
                  <a:srgbClr val="59595C"/>
                </a:solidFill>
                <a:latin typeface="Helvetica"/>
                <a:cs typeface="Helvetica"/>
              </a:rPr>
              <a:t>2022</a:t>
            </a:r>
            <a:endParaRPr sz="1450">
              <a:latin typeface="Helvetica"/>
              <a:cs typeface="Helvetica"/>
            </a:endParaRPr>
          </a:p>
        </p:txBody>
      </p:sp>
      <p:sp>
        <p:nvSpPr>
          <p:cNvPr id="67" name="object 67"/>
          <p:cNvSpPr txBox="1"/>
          <p:nvPr/>
        </p:nvSpPr>
        <p:spPr>
          <a:xfrm>
            <a:off x="1056405" y="4887549"/>
            <a:ext cx="4745990" cy="262255"/>
          </a:xfrm>
          <a:prstGeom prst="rect">
            <a:avLst/>
          </a:prstGeom>
        </p:spPr>
        <p:txBody>
          <a:bodyPr vert="horz" wrap="square" lIns="0" tIns="12700" rIns="0" bIns="0" rtlCol="0">
            <a:spAutoFit/>
          </a:bodyPr>
          <a:lstStyle/>
          <a:p>
            <a:pPr marL="12700">
              <a:lnSpc>
                <a:spcPct val="100000"/>
              </a:lnSpc>
              <a:spcBef>
                <a:spcPts val="100"/>
              </a:spcBef>
            </a:pPr>
            <a:r>
              <a:rPr sz="1550" b="1" dirty="0">
                <a:solidFill>
                  <a:srgbClr val="2B72B8"/>
                </a:solidFill>
                <a:latin typeface="Helvetica"/>
                <a:cs typeface="Helvetica"/>
              </a:rPr>
              <a:t>FTE</a:t>
            </a:r>
            <a:r>
              <a:rPr sz="1550" b="1" spc="-20" dirty="0">
                <a:solidFill>
                  <a:srgbClr val="2B72B8"/>
                </a:solidFill>
                <a:latin typeface="Helvetica"/>
                <a:cs typeface="Helvetica"/>
              </a:rPr>
              <a:t> </a:t>
            </a:r>
            <a:r>
              <a:rPr sz="1550" b="1" dirty="0">
                <a:solidFill>
                  <a:srgbClr val="2B72B8"/>
                </a:solidFill>
                <a:latin typeface="Helvetica"/>
                <a:cs typeface="Helvetica"/>
              </a:rPr>
              <a:t>-</a:t>
            </a:r>
            <a:r>
              <a:rPr sz="1550" b="1" spc="-20" dirty="0">
                <a:solidFill>
                  <a:srgbClr val="2B72B8"/>
                </a:solidFill>
                <a:latin typeface="Helvetica"/>
                <a:cs typeface="Helvetica"/>
              </a:rPr>
              <a:t> </a:t>
            </a:r>
            <a:r>
              <a:rPr sz="1550" b="1" dirty="0">
                <a:solidFill>
                  <a:srgbClr val="2B72B8"/>
                </a:solidFill>
                <a:latin typeface="Helvetica"/>
                <a:cs typeface="Helvetica"/>
              </a:rPr>
              <a:t>GPs</a:t>
            </a:r>
            <a:r>
              <a:rPr sz="1550" b="1" spc="-20" dirty="0">
                <a:solidFill>
                  <a:srgbClr val="2B72B8"/>
                </a:solidFill>
                <a:latin typeface="Helvetica"/>
                <a:cs typeface="Helvetica"/>
              </a:rPr>
              <a:t> </a:t>
            </a:r>
            <a:r>
              <a:rPr sz="1550" b="1" dirty="0">
                <a:solidFill>
                  <a:srgbClr val="2B72B8"/>
                </a:solidFill>
                <a:latin typeface="Helvetica"/>
                <a:cs typeface="Helvetica"/>
              </a:rPr>
              <a:t>in</a:t>
            </a:r>
            <a:r>
              <a:rPr sz="1550" b="1" spc="-15" dirty="0">
                <a:solidFill>
                  <a:srgbClr val="2B72B8"/>
                </a:solidFill>
                <a:latin typeface="Helvetica"/>
                <a:cs typeface="Helvetica"/>
              </a:rPr>
              <a:t> </a:t>
            </a:r>
            <a:r>
              <a:rPr sz="1550" b="1" dirty="0">
                <a:solidFill>
                  <a:srgbClr val="2B72B8"/>
                </a:solidFill>
                <a:latin typeface="Helvetica"/>
                <a:cs typeface="Helvetica"/>
              </a:rPr>
              <a:t>Training</a:t>
            </a:r>
            <a:r>
              <a:rPr sz="1550" b="1" spc="-20" dirty="0">
                <a:solidFill>
                  <a:srgbClr val="2B72B8"/>
                </a:solidFill>
                <a:latin typeface="Helvetica"/>
                <a:cs typeface="Helvetica"/>
              </a:rPr>
              <a:t> </a:t>
            </a:r>
            <a:r>
              <a:rPr sz="1550" b="1" dirty="0">
                <a:solidFill>
                  <a:srgbClr val="2B72B8"/>
                </a:solidFill>
                <a:latin typeface="Helvetica"/>
                <a:cs typeface="Helvetica"/>
              </a:rPr>
              <a:t>Grade</a:t>
            </a:r>
            <a:r>
              <a:rPr sz="1550" b="1" spc="-20" dirty="0">
                <a:solidFill>
                  <a:srgbClr val="2B72B8"/>
                </a:solidFill>
                <a:latin typeface="Helvetica"/>
                <a:cs typeface="Helvetica"/>
              </a:rPr>
              <a:t> </a:t>
            </a:r>
            <a:r>
              <a:rPr sz="1550" b="1" dirty="0">
                <a:solidFill>
                  <a:srgbClr val="2B72B8"/>
                </a:solidFill>
                <a:latin typeface="Helvetica"/>
                <a:cs typeface="Helvetica"/>
              </a:rPr>
              <a:t>-</a:t>
            </a:r>
            <a:r>
              <a:rPr sz="1550" b="1" spc="-75" dirty="0">
                <a:solidFill>
                  <a:srgbClr val="2B72B8"/>
                </a:solidFill>
                <a:latin typeface="Helvetica"/>
                <a:cs typeface="Helvetica"/>
              </a:rPr>
              <a:t> </a:t>
            </a:r>
            <a:r>
              <a:rPr sz="1550" b="1" dirty="0">
                <a:solidFill>
                  <a:srgbClr val="2B72B8"/>
                </a:solidFill>
                <a:latin typeface="Helvetica"/>
                <a:cs typeface="Helvetica"/>
              </a:rPr>
              <a:t>All</a:t>
            </a:r>
            <a:r>
              <a:rPr sz="1550" b="1" spc="-20" dirty="0">
                <a:solidFill>
                  <a:srgbClr val="2B72B8"/>
                </a:solidFill>
                <a:latin typeface="Helvetica"/>
                <a:cs typeface="Helvetica"/>
              </a:rPr>
              <a:t> </a:t>
            </a:r>
            <a:r>
              <a:rPr sz="1550" b="1" dirty="0">
                <a:solidFill>
                  <a:srgbClr val="2B72B8"/>
                </a:solidFill>
                <a:latin typeface="Helvetica"/>
                <a:cs typeface="Helvetica"/>
              </a:rPr>
              <a:t>-</a:t>
            </a:r>
            <a:r>
              <a:rPr sz="1550" b="1" spc="-20" dirty="0">
                <a:solidFill>
                  <a:srgbClr val="2B72B8"/>
                </a:solidFill>
                <a:latin typeface="Helvetica"/>
                <a:cs typeface="Helvetica"/>
              </a:rPr>
              <a:t> </a:t>
            </a:r>
            <a:r>
              <a:rPr sz="1550" b="1" spc="-10" dirty="0">
                <a:solidFill>
                  <a:srgbClr val="2B72B8"/>
                </a:solidFill>
                <a:latin typeface="Helvetica"/>
                <a:cs typeface="Helvetica"/>
              </a:rPr>
              <a:t>September</a:t>
            </a:r>
            <a:r>
              <a:rPr sz="1550" b="1" spc="-15" dirty="0">
                <a:solidFill>
                  <a:srgbClr val="2B72B8"/>
                </a:solidFill>
                <a:latin typeface="Helvetica"/>
                <a:cs typeface="Helvetica"/>
              </a:rPr>
              <a:t> </a:t>
            </a:r>
            <a:r>
              <a:rPr sz="1550" b="1" spc="-20" dirty="0">
                <a:solidFill>
                  <a:srgbClr val="2B72B8"/>
                </a:solidFill>
                <a:latin typeface="Helvetica"/>
                <a:cs typeface="Helvetica"/>
              </a:rPr>
              <a:t>2024</a:t>
            </a:r>
            <a:endParaRPr sz="1550">
              <a:latin typeface="Helvetica"/>
              <a:cs typeface="Helvetica"/>
            </a:endParaRPr>
          </a:p>
        </p:txBody>
      </p:sp>
      <p:sp>
        <p:nvSpPr>
          <p:cNvPr id="68" name="object 68"/>
          <p:cNvSpPr txBox="1"/>
          <p:nvPr/>
        </p:nvSpPr>
        <p:spPr>
          <a:xfrm>
            <a:off x="10376745" y="5051773"/>
            <a:ext cx="724535" cy="528320"/>
          </a:xfrm>
          <a:prstGeom prst="rect">
            <a:avLst/>
          </a:prstGeom>
        </p:spPr>
        <p:txBody>
          <a:bodyPr vert="horz" wrap="square" lIns="0" tIns="12065" rIns="0" bIns="0" rtlCol="0">
            <a:spAutoFit/>
          </a:bodyPr>
          <a:lstStyle/>
          <a:p>
            <a:pPr marL="12700">
              <a:lnSpc>
                <a:spcPct val="100000"/>
              </a:lnSpc>
              <a:spcBef>
                <a:spcPts val="95"/>
              </a:spcBef>
            </a:pPr>
            <a:r>
              <a:rPr sz="3300" b="1" spc="-25" dirty="0">
                <a:solidFill>
                  <a:srgbClr val="BC0E79"/>
                </a:solidFill>
                <a:latin typeface="Helvetica"/>
                <a:cs typeface="Helvetica"/>
              </a:rPr>
              <a:t>239</a:t>
            </a:r>
            <a:endParaRPr sz="3300">
              <a:latin typeface="Helvetica"/>
              <a:cs typeface="Helvetica"/>
            </a:endParaRPr>
          </a:p>
        </p:txBody>
      </p:sp>
      <p:sp>
        <p:nvSpPr>
          <p:cNvPr id="69" name="object 69"/>
          <p:cNvSpPr txBox="1"/>
          <p:nvPr/>
        </p:nvSpPr>
        <p:spPr>
          <a:xfrm>
            <a:off x="1059028" y="5898286"/>
            <a:ext cx="343535" cy="262255"/>
          </a:xfrm>
          <a:prstGeom prst="rect">
            <a:avLst/>
          </a:prstGeom>
        </p:spPr>
        <p:txBody>
          <a:bodyPr vert="horz" wrap="square" lIns="0" tIns="12700" rIns="0" bIns="0" rtlCol="0">
            <a:spAutoFit/>
          </a:bodyPr>
          <a:lstStyle/>
          <a:p>
            <a:pPr marL="12700">
              <a:lnSpc>
                <a:spcPct val="100000"/>
              </a:lnSpc>
              <a:spcBef>
                <a:spcPts val="100"/>
              </a:spcBef>
            </a:pPr>
            <a:r>
              <a:rPr sz="1550" b="1" spc="-25" dirty="0">
                <a:solidFill>
                  <a:srgbClr val="67B432"/>
                </a:solidFill>
                <a:latin typeface="Helvetica"/>
                <a:cs typeface="Helvetica"/>
              </a:rPr>
              <a:t>118</a:t>
            </a:r>
            <a:endParaRPr sz="1550">
              <a:latin typeface="Helvetica"/>
              <a:cs typeface="Helvetica"/>
            </a:endParaRPr>
          </a:p>
        </p:txBody>
      </p:sp>
      <p:grpSp>
        <p:nvGrpSpPr>
          <p:cNvPr id="70" name="object 70"/>
          <p:cNvGrpSpPr/>
          <p:nvPr/>
        </p:nvGrpSpPr>
        <p:grpSpPr>
          <a:xfrm>
            <a:off x="1100344" y="5097680"/>
            <a:ext cx="9045575" cy="1178560"/>
            <a:chOff x="1100344" y="5097680"/>
            <a:chExt cx="9045575" cy="1178560"/>
          </a:xfrm>
        </p:grpSpPr>
        <p:sp>
          <p:nvSpPr>
            <p:cNvPr id="71" name="object 71"/>
            <p:cNvSpPr/>
            <p:nvPr/>
          </p:nvSpPr>
          <p:spPr>
            <a:xfrm>
              <a:off x="1116219" y="5907450"/>
              <a:ext cx="1769745" cy="352425"/>
            </a:xfrm>
            <a:custGeom>
              <a:avLst/>
              <a:gdLst/>
              <a:ahLst/>
              <a:cxnLst/>
              <a:rect l="l" t="t" r="r" b="b"/>
              <a:pathLst>
                <a:path w="1769745" h="352425">
                  <a:moveTo>
                    <a:pt x="0" y="268117"/>
                  </a:moveTo>
                  <a:lnTo>
                    <a:pt x="98601" y="318391"/>
                  </a:lnTo>
                  <a:lnTo>
                    <a:pt x="151098" y="343854"/>
                  </a:lnTo>
                  <a:lnTo>
                    <a:pt x="175157" y="352341"/>
                  </a:lnTo>
                  <a:lnTo>
                    <a:pt x="188444" y="351685"/>
                  </a:lnTo>
                  <a:lnTo>
                    <a:pt x="226365" y="326820"/>
                  </a:lnTo>
                  <a:lnTo>
                    <a:pt x="291865" y="275516"/>
                  </a:lnTo>
                  <a:lnTo>
                    <a:pt x="353917" y="224866"/>
                  </a:lnTo>
                  <a:lnTo>
                    <a:pt x="381496" y="201962"/>
                  </a:lnTo>
                  <a:lnTo>
                    <a:pt x="583730" y="254191"/>
                  </a:lnTo>
                  <a:lnTo>
                    <a:pt x="767578" y="257667"/>
                  </a:lnTo>
                  <a:lnTo>
                    <a:pt x="855556" y="299618"/>
                  </a:lnTo>
                  <a:lnTo>
                    <a:pt x="902598" y="319043"/>
                  </a:lnTo>
                  <a:lnTo>
                    <a:pt x="975562" y="252666"/>
                  </a:lnTo>
                  <a:lnTo>
                    <a:pt x="1041058" y="147115"/>
                  </a:lnTo>
                  <a:lnTo>
                    <a:pt x="1103109" y="45483"/>
                  </a:lnTo>
                  <a:lnTo>
                    <a:pt x="1130688" y="0"/>
                  </a:lnTo>
                  <a:lnTo>
                    <a:pt x="1498394" y="181062"/>
                  </a:lnTo>
                  <a:lnTo>
                    <a:pt x="1769569" y="229814"/>
                  </a:lnTo>
                </a:path>
              </a:pathLst>
            </a:custGeom>
            <a:ln w="31412">
              <a:solidFill>
                <a:srgbClr val="67B432"/>
              </a:solidFill>
            </a:ln>
          </p:spPr>
          <p:txBody>
            <a:bodyPr wrap="square" lIns="0" tIns="0" rIns="0" bIns="0" rtlCol="0"/>
            <a:lstStyle/>
            <a:p>
              <a:endParaRPr/>
            </a:p>
          </p:txBody>
        </p:sp>
        <p:sp>
          <p:nvSpPr>
            <p:cNvPr id="72" name="object 72"/>
            <p:cNvSpPr/>
            <p:nvPr/>
          </p:nvSpPr>
          <p:spPr>
            <a:xfrm>
              <a:off x="2899575" y="5113555"/>
              <a:ext cx="7230109" cy="1045210"/>
            </a:xfrm>
            <a:custGeom>
              <a:avLst/>
              <a:gdLst/>
              <a:ahLst/>
              <a:cxnLst/>
              <a:rect l="l" t="t" r="r" b="b"/>
              <a:pathLst>
                <a:path w="7230109" h="1045210">
                  <a:moveTo>
                    <a:pt x="7229968" y="146246"/>
                  </a:moveTo>
                  <a:lnTo>
                    <a:pt x="7036927" y="52228"/>
                  </a:lnTo>
                  <a:lnTo>
                    <a:pt x="6857665" y="341235"/>
                  </a:lnTo>
                  <a:lnTo>
                    <a:pt x="6664624" y="313383"/>
                  </a:lnTo>
                  <a:lnTo>
                    <a:pt x="6466986" y="337759"/>
                  </a:lnTo>
                  <a:lnTo>
                    <a:pt x="6283128" y="268117"/>
                  </a:lnTo>
                  <a:lnTo>
                    <a:pt x="6099280" y="355172"/>
                  </a:lnTo>
                  <a:lnTo>
                    <a:pt x="5901642" y="330796"/>
                  </a:lnTo>
                  <a:lnTo>
                    <a:pt x="5717784" y="247228"/>
                  </a:lnTo>
                  <a:lnTo>
                    <a:pt x="5322508" y="205438"/>
                  </a:lnTo>
                  <a:lnTo>
                    <a:pt x="4982382" y="139283"/>
                  </a:lnTo>
                  <a:lnTo>
                    <a:pt x="4793937" y="80091"/>
                  </a:lnTo>
                  <a:lnTo>
                    <a:pt x="4605482" y="313383"/>
                  </a:lnTo>
                  <a:lnTo>
                    <a:pt x="4017165" y="181062"/>
                  </a:lnTo>
                  <a:lnTo>
                    <a:pt x="3658652" y="156696"/>
                  </a:lnTo>
                  <a:lnTo>
                    <a:pt x="3461015" y="27863"/>
                  </a:lnTo>
                  <a:lnTo>
                    <a:pt x="3281753" y="0"/>
                  </a:lnTo>
                  <a:lnTo>
                    <a:pt x="3097905" y="135796"/>
                  </a:lnTo>
                  <a:lnTo>
                    <a:pt x="2909450" y="118394"/>
                  </a:lnTo>
                  <a:lnTo>
                    <a:pt x="2725602" y="125357"/>
                  </a:lnTo>
                  <a:lnTo>
                    <a:pt x="2532561" y="268117"/>
                  </a:lnTo>
                  <a:lnTo>
                    <a:pt x="2348703" y="689434"/>
                  </a:lnTo>
                  <a:lnTo>
                    <a:pt x="1769579" y="581500"/>
                  </a:lnTo>
                  <a:lnTo>
                    <a:pt x="1590318" y="560600"/>
                  </a:lnTo>
                  <a:lnTo>
                    <a:pt x="1388083" y="501408"/>
                  </a:lnTo>
                  <a:lnTo>
                    <a:pt x="1222622" y="438730"/>
                  </a:lnTo>
                  <a:lnTo>
                    <a:pt x="1029570" y="414364"/>
                  </a:lnTo>
                  <a:lnTo>
                    <a:pt x="887082" y="466593"/>
                  </a:lnTo>
                  <a:lnTo>
                    <a:pt x="648084" y="529271"/>
                  </a:lnTo>
                  <a:lnTo>
                    <a:pt x="455033" y="543198"/>
                  </a:lnTo>
                  <a:lnTo>
                    <a:pt x="275782" y="529271"/>
                  </a:lnTo>
                  <a:lnTo>
                    <a:pt x="105714" y="1044606"/>
                  </a:lnTo>
                  <a:lnTo>
                    <a:pt x="0" y="1027193"/>
                  </a:lnTo>
                </a:path>
              </a:pathLst>
            </a:custGeom>
            <a:ln w="31412">
              <a:solidFill>
                <a:srgbClr val="BC0E79"/>
              </a:solidFill>
            </a:ln>
          </p:spPr>
          <p:txBody>
            <a:bodyPr wrap="square" lIns="0" tIns="0" rIns="0" bIns="0" rtlCol="0"/>
            <a:lstStyle/>
            <a:p>
              <a:endParaRPr/>
            </a:p>
          </p:txBody>
        </p:sp>
      </p:grpSp>
      <p:sp>
        <p:nvSpPr>
          <p:cNvPr id="73" name="object 73"/>
          <p:cNvSpPr txBox="1"/>
          <p:nvPr/>
        </p:nvSpPr>
        <p:spPr>
          <a:xfrm>
            <a:off x="8624237" y="5478459"/>
            <a:ext cx="354330" cy="262255"/>
          </a:xfrm>
          <a:prstGeom prst="rect">
            <a:avLst/>
          </a:prstGeom>
        </p:spPr>
        <p:txBody>
          <a:bodyPr vert="horz" wrap="square" lIns="0" tIns="12700" rIns="0" bIns="0" rtlCol="0">
            <a:spAutoFit/>
          </a:bodyPr>
          <a:lstStyle/>
          <a:p>
            <a:pPr marL="12700">
              <a:lnSpc>
                <a:spcPct val="100000"/>
              </a:lnSpc>
              <a:spcBef>
                <a:spcPts val="100"/>
              </a:spcBef>
            </a:pPr>
            <a:r>
              <a:rPr sz="1550" b="1" spc="-25" dirty="0">
                <a:solidFill>
                  <a:srgbClr val="BC0E79"/>
                </a:solidFill>
                <a:latin typeface="Helvetica"/>
                <a:cs typeface="Helvetica"/>
              </a:rPr>
              <a:t>215</a:t>
            </a:r>
            <a:endParaRPr sz="1550">
              <a:latin typeface="Helvetica"/>
              <a:cs typeface="Helvetica"/>
            </a:endParaRPr>
          </a:p>
        </p:txBody>
      </p:sp>
      <p:pic>
        <p:nvPicPr>
          <p:cNvPr id="74" name="object 74"/>
          <p:cNvPicPr/>
          <p:nvPr/>
        </p:nvPicPr>
        <p:blipFill>
          <a:blip r:embed="rId8" cstate="print"/>
          <a:stretch>
            <a:fillRect/>
          </a:stretch>
        </p:blipFill>
        <p:spPr>
          <a:xfrm>
            <a:off x="8761198" y="5383413"/>
            <a:ext cx="103420" cy="103410"/>
          </a:xfrm>
          <a:prstGeom prst="rect">
            <a:avLst/>
          </a:prstGeom>
        </p:spPr>
      </p:pic>
      <p:grpSp>
        <p:nvGrpSpPr>
          <p:cNvPr id="75" name="object 75"/>
          <p:cNvGrpSpPr/>
          <p:nvPr/>
        </p:nvGrpSpPr>
        <p:grpSpPr>
          <a:xfrm>
            <a:off x="1072669" y="2752963"/>
            <a:ext cx="9157335" cy="779780"/>
            <a:chOff x="1072669" y="2752963"/>
            <a:chExt cx="9157335" cy="779780"/>
          </a:xfrm>
        </p:grpSpPr>
        <p:sp>
          <p:nvSpPr>
            <p:cNvPr id="76" name="object 76"/>
            <p:cNvSpPr/>
            <p:nvPr/>
          </p:nvSpPr>
          <p:spPr>
            <a:xfrm>
              <a:off x="1075527" y="3529356"/>
              <a:ext cx="9151620" cy="0"/>
            </a:xfrm>
            <a:custGeom>
              <a:avLst/>
              <a:gdLst/>
              <a:ahLst/>
              <a:cxnLst/>
              <a:rect l="l" t="t" r="r" b="b"/>
              <a:pathLst>
                <a:path w="9151620">
                  <a:moveTo>
                    <a:pt x="0" y="0"/>
                  </a:moveTo>
                  <a:lnTo>
                    <a:pt x="9151051" y="0"/>
                  </a:lnTo>
                </a:path>
              </a:pathLst>
            </a:custGeom>
            <a:ln w="5235">
              <a:solidFill>
                <a:srgbClr val="A7A8AB"/>
              </a:solidFill>
            </a:ln>
          </p:spPr>
          <p:txBody>
            <a:bodyPr wrap="square" lIns="0" tIns="0" rIns="0" bIns="0" rtlCol="0"/>
            <a:lstStyle/>
            <a:p>
              <a:endParaRPr/>
            </a:p>
          </p:txBody>
        </p:sp>
        <p:sp>
          <p:nvSpPr>
            <p:cNvPr id="77" name="object 77"/>
            <p:cNvSpPr/>
            <p:nvPr/>
          </p:nvSpPr>
          <p:spPr>
            <a:xfrm>
              <a:off x="1075527" y="2755820"/>
              <a:ext cx="9151620" cy="0"/>
            </a:xfrm>
            <a:custGeom>
              <a:avLst/>
              <a:gdLst/>
              <a:ahLst/>
              <a:cxnLst/>
              <a:rect l="l" t="t" r="r" b="b"/>
              <a:pathLst>
                <a:path w="9151620">
                  <a:moveTo>
                    <a:pt x="0" y="0"/>
                  </a:moveTo>
                  <a:lnTo>
                    <a:pt x="9151051" y="0"/>
                  </a:lnTo>
                </a:path>
              </a:pathLst>
            </a:custGeom>
            <a:ln w="5235">
              <a:solidFill>
                <a:srgbClr val="A7A8AB"/>
              </a:solidFill>
            </a:ln>
          </p:spPr>
          <p:txBody>
            <a:bodyPr wrap="square" lIns="0" tIns="0" rIns="0" bIns="0" rtlCol="0"/>
            <a:lstStyle/>
            <a:p>
              <a:endParaRPr/>
            </a:p>
          </p:txBody>
        </p:sp>
        <p:sp>
          <p:nvSpPr>
            <p:cNvPr id="78" name="object 78"/>
            <p:cNvSpPr/>
            <p:nvPr/>
          </p:nvSpPr>
          <p:spPr>
            <a:xfrm>
              <a:off x="1075527" y="3142588"/>
              <a:ext cx="9151620" cy="0"/>
            </a:xfrm>
            <a:custGeom>
              <a:avLst/>
              <a:gdLst/>
              <a:ahLst/>
              <a:cxnLst/>
              <a:rect l="l" t="t" r="r" b="b"/>
              <a:pathLst>
                <a:path w="9151620">
                  <a:moveTo>
                    <a:pt x="0" y="0"/>
                  </a:moveTo>
                  <a:lnTo>
                    <a:pt x="9151051" y="0"/>
                  </a:lnTo>
                </a:path>
              </a:pathLst>
            </a:custGeom>
            <a:ln w="5235">
              <a:solidFill>
                <a:srgbClr val="A7A8AB"/>
              </a:solidFill>
            </a:ln>
          </p:spPr>
          <p:txBody>
            <a:bodyPr wrap="square" lIns="0" tIns="0" rIns="0" bIns="0" rtlCol="0"/>
            <a:lstStyle/>
            <a:p>
              <a:endParaRPr/>
            </a:p>
          </p:txBody>
        </p:sp>
      </p:grpSp>
      <p:sp>
        <p:nvSpPr>
          <p:cNvPr id="79" name="object 79"/>
          <p:cNvSpPr txBox="1"/>
          <p:nvPr/>
        </p:nvSpPr>
        <p:spPr>
          <a:xfrm>
            <a:off x="9449114" y="3590275"/>
            <a:ext cx="210820" cy="72517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Jul</a:t>
            </a:r>
            <a:r>
              <a:rPr sz="1450" spc="-10" dirty="0">
                <a:solidFill>
                  <a:srgbClr val="59595C"/>
                </a:solidFill>
                <a:latin typeface="Helvetica"/>
                <a:cs typeface="Helvetica"/>
              </a:rPr>
              <a:t> </a:t>
            </a:r>
            <a:r>
              <a:rPr sz="1450" spc="-20" dirty="0">
                <a:solidFill>
                  <a:srgbClr val="59595C"/>
                </a:solidFill>
                <a:latin typeface="Helvetica"/>
                <a:cs typeface="Helvetica"/>
              </a:rPr>
              <a:t>2024</a:t>
            </a:r>
            <a:endParaRPr sz="1450">
              <a:latin typeface="Helvetica"/>
              <a:cs typeface="Helvetica"/>
            </a:endParaRPr>
          </a:p>
        </p:txBody>
      </p:sp>
      <p:sp>
        <p:nvSpPr>
          <p:cNvPr id="80" name="object 80"/>
          <p:cNvSpPr txBox="1"/>
          <p:nvPr/>
        </p:nvSpPr>
        <p:spPr>
          <a:xfrm>
            <a:off x="9072453" y="3590217"/>
            <a:ext cx="210820" cy="776605"/>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Apr </a:t>
            </a:r>
            <a:r>
              <a:rPr sz="1450" spc="-20" dirty="0">
                <a:solidFill>
                  <a:srgbClr val="59595C"/>
                </a:solidFill>
                <a:latin typeface="Helvetica"/>
                <a:cs typeface="Helvetica"/>
              </a:rPr>
              <a:t>2024</a:t>
            </a:r>
            <a:endParaRPr sz="1450">
              <a:latin typeface="Helvetica"/>
              <a:cs typeface="Helvetica"/>
            </a:endParaRPr>
          </a:p>
        </p:txBody>
      </p:sp>
      <p:sp>
        <p:nvSpPr>
          <p:cNvPr id="81" name="object 81"/>
          <p:cNvSpPr txBox="1"/>
          <p:nvPr/>
        </p:nvSpPr>
        <p:spPr>
          <a:xfrm>
            <a:off x="8695791" y="3590299"/>
            <a:ext cx="210820" cy="80772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Feb</a:t>
            </a:r>
            <a:r>
              <a:rPr sz="1450" spc="-40" dirty="0">
                <a:solidFill>
                  <a:srgbClr val="59595C"/>
                </a:solidFill>
                <a:latin typeface="Helvetica"/>
                <a:cs typeface="Helvetica"/>
              </a:rPr>
              <a:t> </a:t>
            </a:r>
            <a:r>
              <a:rPr sz="1450" spc="-20" dirty="0">
                <a:solidFill>
                  <a:srgbClr val="59595C"/>
                </a:solidFill>
                <a:latin typeface="Helvetica"/>
                <a:cs typeface="Helvetica"/>
              </a:rPr>
              <a:t>2024</a:t>
            </a:r>
            <a:endParaRPr sz="1450">
              <a:latin typeface="Helvetica"/>
              <a:cs typeface="Helvetica"/>
            </a:endParaRPr>
          </a:p>
        </p:txBody>
      </p:sp>
      <p:sp>
        <p:nvSpPr>
          <p:cNvPr id="82" name="object 82"/>
          <p:cNvSpPr txBox="1"/>
          <p:nvPr/>
        </p:nvSpPr>
        <p:spPr>
          <a:xfrm>
            <a:off x="8319129" y="3590182"/>
            <a:ext cx="210820" cy="81788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Dec </a:t>
            </a:r>
            <a:r>
              <a:rPr sz="1450" spc="-20" dirty="0">
                <a:solidFill>
                  <a:srgbClr val="59595C"/>
                </a:solidFill>
                <a:latin typeface="Helvetica"/>
                <a:cs typeface="Helvetica"/>
              </a:rPr>
              <a:t>2023</a:t>
            </a:r>
            <a:endParaRPr sz="1450">
              <a:latin typeface="Helvetica"/>
              <a:cs typeface="Helvetica"/>
            </a:endParaRPr>
          </a:p>
        </p:txBody>
      </p:sp>
      <p:sp>
        <p:nvSpPr>
          <p:cNvPr id="83" name="object 83"/>
          <p:cNvSpPr txBox="1"/>
          <p:nvPr/>
        </p:nvSpPr>
        <p:spPr>
          <a:xfrm>
            <a:off x="7942467" y="3590025"/>
            <a:ext cx="210820" cy="776605"/>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Oct </a:t>
            </a:r>
            <a:r>
              <a:rPr sz="1450" spc="-20" dirty="0">
                <a:solidFill>
                  <a:srgbClr val="59595C"/>
                </a:solidFill>
                <a:latin typeface="Helvetica"/>
                <a:cs typeface="Helvetica"/>
              </a:rPr>
              <a:t>2023</a:t>
            </a:r>
            <a:endParaRPr sz="1450">
              <a:latin typeface="Helvetica"/>
              <a:cs typeface="Helvetica"/>
            </a:endParaRPr>
          </a:p>
        </p:txBody>
      </p:sp>
      <p:sp>
        <p:nvSpPr>
          <p:cNvPr id="84" name="object 84"/>
          <p:cNvSpPr txBox="1"/>
          <p:nvPr/>
        </p:nvSpPr>
        <p:spPr>
          <a:xfrm>
            <a:off x="7565806" y="3590271"/>
            <a:ext cx="210820" cy="81788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Aug</a:t>
            </a:r>
            <a:r>
              <a:rPr sz="1450" spc="-10" dirty="0">
                <a:solidFill>
                  <a:srgbClr val="59595C"/>
                </a:solidFill>
                <a:latin typeface="Helvetica"/>
                <a:cs typeface="Helvetica"/>
              </a:rPr>
              <a:t> </a:t>
            </a:r>
            <a:r>
              <a:rPr sz="1450" spc="-20" dirty="0">
                <a:solidFill>
                  <a:srgbClr val="59595C"/>
                </a:solidFill>
                <a:latin typeface="Helvetica"/>
                <a:cs typeface="Helvetica"/>
              </a:rPr>
              <a:t>2023</a:t>
            </a:r>
            <a:endParaRPr sz="1450">
              <a:latin typeface="Helvetica"/>
              <a:cs typeface="Helvetica"/>
            </a:endParaRPr>
          </a:p>
        </p:txBody>
      </p:sp>
      <p:sp>
        <p:nvSpPr>
          <p:cNvPr id="85" name="object 85"/>
          <p:cNvSpPr txBox="1"/>
          <p:nvPr/>
        </p:nvSpPr>
        <p:spPr>
          <a:xfrm>
            <a:off x="7189144" y="3590269"/>
            <a:ext cx="210820" cy="78740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Jun</a:t>
            </a:r>
            <a:r>
              <a:rPr sz="1450" spc="-40" dirty="0">
                <a:solidFill>
                  <a:srgbClr val="59595C"/>
                </a:solidFill>
                <a:latin typeface="Helvetica"/>
                <a:cs typeface="Helvetica"/>
              </a:rPr>
              <a:t> </a:t>
            </a:r>
            <a:r>
              <a:rPr sz="1450" spc="-20" dirty="0">
                <a:solidFill>
                  <a:srgbClr val="59595C"/>
                </a:solidFill>
                <a:latin typeface="Helvetica"/>
                <a:cs typeface="Helvetica"/>
              </a:rPr>
              <a:t>2023</a:t>
            </a:r>
            <a:endParaRPr sz="1450">
              <a:latin typeface="Helvetica"/>
              <a:cs typeface="Helvetica"/>
            </a:endParaRPr>
          </a:p>
        </p:txBody>
      </p:sp>
      <p:sp>
        <p:nvSpPr>
          <p:cNvPr id="86" name="object 86"/>
          <p:cNvSpPr txBox="1"/>
          <p:nvPr/>
        </p:nvSpPr>
        <p:spPr>
          <a:xfrm>
            <a:off x="6812482" y="3590217"/>
            <a:ext cx="210820" cy="776605"/>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Apr </a:t>
            </a:r>
            <a:r>
              <a:rPr sz="1450" spc="-20" dirty="0">
                <a:solidFill>
                  <a:srgbClr val="59595C"/>
                </a:solidFill>
                <a:latin typeface="Helvetica"/>
                <a:cs typeface="Helvetica"/>
              </a:rPr>
              <a:t>2023</a:t>
            </a:r>
            <a:endParaRPr sz="1450">
              <a:latin typeface="Helvetica"/>
              <a:cs typeface="Helvetica"/>
            </a:endParaRPr>
          </a:p>
        </p:txBody>
      </p:sp>
      <p:sp>
        <p:nvSpPr>
          <p:cNvPr id="87" name="object 87"/>
          <p:cNvSpPr txBox="1"/>
          <p:nvPr/>
        </p:nvSpPr>
        <p:spPr>
          <a:xfrm>
            <a:off x="6435821" y="3590299"/>
            <a:ext cx="210820" cy="80772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Feb</a:t>
            </a:r>
            <a:r>
              <a:rPr sz="1450" spc="-40" dirty="0">
                <a:solidFill>
                  <a:srgbClr val="59595C"/>
                </a:solidFill>
                <a:latin typeface="Helvetica"/>
                <a:cs typeface="Helvetica"/>
              </a:rPr>
              <a:t> </a:t>
            </a:r>
            <a:r>
              <a:rPr sz="1450" spc="-20" dirty="0">
                <a:solidFill>
                  <a:srgbClr val="59595C"/>
                </a:solidFill>
                <a:latin typeface="Helvetica"/>
                <a:cs typeface="Helvetica"/>
              </a:rPr>
              <a:t>2023</a:t>
            </a:r>
            <a:endParaRPr sz="1450">
              <a:latin typeface="Helvetica"/>
              <a:cs typeface="Helvetica"/>
            </a:endParaRPr>
          </a:p>
        </p:txBody>
      </p:sp>
      <p:sp>
        <p:nvSpPr>
          <p:cNvPr id="88" name="object 88"/>
          <p:cNvSpPr txBox="1"/>
          <p:nvPr/>
        </p:nvSpPr>
        <p:spPr>
          <a:xfrm>
            <a:off x="6059159" y="3590182"/>
            <a:ext cx="210820" cy="81788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Dec </a:t>
            </a:r>
            <a:r>
              <a:rPr sz="1450" spc="-20" dirty="0">
                <a:solidFill>
                  <a:srgbClr val="59595C"/>
                </a:solidFill>
                <a:latin typeface="Helvetica"/>
                <a:cs typeface="Helvetica"/>
              </a:rPr>
              <a:t>2022</a:t>
            </a:r>
            <a:endParaRPr sz="1450">
              <a:latin typeface="Helvetica"/>
              <a:cs typeface="Helvetica"/>
            </a:endParaRPr>
          </a:p>
        </p:txBody>
      </p:sp>
      <p:sp>
        <p:nvSpPr>
          <p:cNvPr id="89" name="object 89"/>
          <p:cNvSpPr txBox="1"/>
          <p:nvPr/>
        </p:nvSpPr>
        <p:spPr>
          <a:xfrm>
            <a:off x="5682497" y="3590025"/>
            <a:ext cx="210820" cy="776605"/>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Oct </a:t>
            </a:r>
            <a:r>
              <a:rPr sz="1450" spc="-20" dirty="0">
                <a:solidFill>
                  <a:srgbClr val="59595C"/>
                </a:solidFill>
                <a:latin typeface="Helvetica"/>
                <a:cs typeface="Helvetica"/>
              </a:rPr>
              <a:t>2022</a:t>
            </a:r>
            <a:endParaRPr sz="1450">
              <a:latin typeface="Helvetica"/>
              <a:cs typeface="Helvetica"/>
            </a:endParaRPr>
          </a:p>
        </p:txBody>
      </p:sp>
      <p:sp>
        <p:nvSpPr>
          <p:cNvPr id="90" name="object 90"/>
          <p:cNvSpPr txBox="1"/>
          <p:nvPr/>
        </p:nvSpPr>
        <p:spPr>
          <a:xfrm>
            <a:off x="4929174" y="3590269"/>
            <a:ext cx="210820" cy="78740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Jun</a:t>
            </a:r>
            <a:r>
              <a:rPr sz="1450" spc="-40" dirty="0">
                <a:solidFill>
                  <a:srgbClr val="59595C"/>
                </a:solidFill>
                <a:latin typeface="Helvetica"/>
                <a:cs typeface="Helvetica"/>
              </a:rPr>
              <a:t> </a:t>
            </a:r>
            <a:r>
              <a:rPr sz="1450" spc="-20" dirty="0">
                <a:solidFill>
                  <a:srgbClr val="59595C"/>
                </a:solidFill>
                <a:latin typeface="Helvetica"/>
                <a:cs typeface="Helvetica"/>
              </a:rPr>
              <a:t>2022</a:t>
            </a:r>
            <a:endParaRPr sz="1450">
              <a:latin typeface="Helvetica"/>
              <a:cs typeface="Helvetica"/>
            </a:endParaRPr>
          </a:p>
        </p:txBody>
      </p:sp>
      <p:sp>
        <p:nvSpPr>
          <p:cNvPr id="91" name="object 91"/>
          <p:cNvSpPr txBox="1"/>
          <p:nvPr/>
        </p:nvSpPr>
        <p:spPr>
          <a:xfrm>
            <a:off x="4552512" y="3590217"/>
            <a:ext cx="210820" cy="776605"/>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Apr </a:t>
            </a:r>
            <a:r>
              <a:rPr sz="1450" spc="-20" dirty="0">
                <a:solidFill>
                  <a:srgbClr val="59595C"/>
                </a:solidFill>
                <a:latin typeface="Helvetica"/>
                <a:cs typeface="Helvetica"/>
              </a:rPr>
              <a:t>2022</a:t>
            </a:r>
            <a:endParaRPr sz="1450">
              <a:latin typeface="Helvetica"/>
              <a:cs typeface="Helvetica"/>
            </a:endParaRPr>
          </a:p>
        </p:txBody>
      </p:sp>
      <p:sp>
        <p:nvSpPr>
          <p:cNvPr id="92" name="object 92"/>
          <p:cNvSpPr txBox="1"/>
          <p:nvPr/>
        </p:nvSpPr>
        <p:spPr>
          <a:xfrm>
            <a:off x="4175850" y="3590299"/>
            <a:ext cx="210820" cy="80772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Feb</a:t>
            </a:r>
            <a:r>
              <a:rPr sz="1450" spc="-40" dirty="0">
                <a:solidFill>
                  <a:srgbClr val="59595C"/>
                </a:solidFill>
                <a:latin typeface="Helvetica"/>
                <a:cs typeface="Helvetica"/>
              </a:rPr>
              <a:t> </a:t>
            </a:r>
            <a:r>
              <a:rPr sz="1450" spc="-20" dirty="0">
                <a:solidFill>
                  <a:srgbClr val="59595C"/>
                </a:solidFill>
                <a:latin typeface="Helvetica"/>
                <a:cs typeface="Helvetica"/>
              </a:rPr>
              <a:t>2022</a:t>
            </a:r>
            <a:endParaRPr sz="1450">
              <a:latin typeface="Helvetica"/>
              <a:cs typeface="Helvetica"/>
            </a:endParaRPr>
          </a:p>
        </p:txBody>
      </p:sp>
      <p:sp>
        <p:nvSpPr>
          <p:cNvPr id="93" name="object 93"/>
          <p:cNvSpPr txBox="1"/>
          <p:nvPr/>
        </p:nvSpPr>
        <p:spPr>
          <a:xfrm>
            <a:off x="3799189" y="3590182"/>
            <a:ext cx="210820" cy="81788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Dec </a:t>
            </a:r>
            <a:r>
              <a:rPr sz="1450" spc="-20" dirty="0">
                <a:solidFill>
                  <a:srgbClr val="59595C"/>
                </a:solidFill>
                <a:latin typeface="Helvetica"/>
                <a:cs typeface="Helvetica"/>
              </a:rPr>
              <a:t>2021</a:t>
            </a:r>
            <a:endParaRPr sz="1450">
              <a:latin typeface="Helvetica"/>
              <a:cs typeface="Helvetica"/>
            </a:endParaRPr>
          </a:p>
        </p:txBody>
      </p:sp>
      <p:sp>
        <p:nvSpPr>
          <p:cNvPr id="94" name="object 94"/>
          <p:cNvSpPr txBox="1"/>
          <p:nvPr/>
        </p:nvSpPr>
        <p:spPr>
          <a:xfrm>
            <a:off x="3422527" y="3590025"/>
            <a:ext cx="210820" cy="776605"/>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Oct </a:t>
            </a:r>
            <a:r>
              <a:rPr sz="1450" spc="-20" dirty="0">
                <a:solidFill>
                  <a:srgbClr val="59595C"/>
                </a:solidFill>
                <a:latin typeface="Helvetica"/>
                <a:cs typeface="Helvetica"/>
              </a:rPr>
              <a:t>2021</a:t>
            </a:r>
            <a:endParaRPr sz="1450">
              <a:latin typeface="Helvetica"/>
              <a:cs typeface="Helvetica"/>
            </a:endParaRPr>
          </a:p>
        </p:txBody>
      </p:sp>
      <p:sp>
        <p:nvSpPr>
          <p:cNvPr id="95" name="object 95"/>
          <p:cNvSpPr txBox="1"/>
          <p:nvPr/>
        </p:nvSpPr>
        <p:spPr>
          <a:xfrm>
            <a:off x="3045865" y="3590271"/>
            <a:ext cx="210820" cy="81788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Aug</a:t>
            </a:r>
            <a:r>
              <a:rPr sz="1450" spc="-10" dirty="0">
                <a:solidFill>
                  <a:srgbClr val="59595C"/>
                </a:solidFill>
                <a:latin typeface="Helvetica"/>
                <a:cs typeface="Helvetica"/>
              </a:rPr>
              <a:t> </a:t>
            </a:r>
            <a:r>
              <a:rPr sz="1450" spc="-20" dirty="0">
                <a:solidFill>
                  <a:srgbClr val="59595C"/>
                </a:solidFill>
                <a:latin typeface="Helvetica"/>
                <a:cs typeface="Helvetica"/>
              </a:rPr>
              <a:t>2021</a:t>
            </a:r>
            <a:endParaRPr sz="1450">
              <a:latin typeface="Helvetica"/>
              <a:cs typeface="Helvetica"/>
            </a:endParaRPr>
          </a:p>
        </p:txBody>
      </p:sp>
      <p:sp>
        <p:nvSpPr>
          <p:cNvPr id="96" name="object 96"/>
          <p:cNvSpPr txBox="1"/>
          <p:nvPr/>
        </p:nvSpPr>
        <p:spPr>
          <a:xfrm>
            <a:off x="2669204" y="3590269"/>
            <a:ext cx="210820" cy="78740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Jun</a:t>
            </a:r>
            <a:r>
              <a:rPr sz="1450" spc="-40" dirty="0">
                <a:solidFill>
                  <a:srgbClr val="59595C"/>
                </a:solidFill>
                <a:latin typeface="Helvetica"/>
                <a:cs typeface="Helvetica"/>
              </a:rPr>
              <a:t> </a:t>
            </a:r>
            <a:r>
              <a:rPr sz="1450" spc="-20" dirty="0">
                <a:solidFill>
                  <a:srgbClr val="59595C"/>
                </a:solidFill>
                <a:latin typeface="Helvetica"/>
                <a:cs typeface="Helvetica"/>
              </a:rPr>
              <a:t>2021</a:t>
            </a:r>
            <a:endParaRPr sz="1450">
              <a:latin typeface="Helvetica"/>
              <a:cs typeface="Helvetica"/>
            </a:endParaRPr>
          </a:p>
        </p:txBody>
      </p:sp>
      <p:sp>
        <p:nvSpPr>
          <p:cNvPr id="97" name="object 97"/>
          <p:cNvSpPr txBox="1"/>
          <p:nvPr/>
        </p:nvSpPr>
        <p:spPr>
          <a:xfrm>
            <a:off x="2292542" y="3590182"/>
            <a:ext cx="210820" cy="81788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Dec </a:t>
            </a:r>
            <a:r>
              <a:rPr sz="1450" spc="-20" dirty="0">
                <a:solidFill>
                  <a:srgbClr val="59595C"/>
                </a:solidFill>
                <a:latin typeface="Helvetica"/>
                <a:cs typeface="Helvetica"/>
              </a:rPr>
              <a:t>2020</a:t>
            </a:r>
            <a:endParaRPr sz="1450">
              <a:latin typeface="Helvetica"/>
              <a:cs typeface="Helvetica"/>
            </a:endParaRPr>
          </a:p>
        </p:txBody>
      </p:sp>
      <p:sp>
        <p:nvSpPr>
          <p:cNvPr id="98" name="object 98"/>
          <p:cNvSpPr txBox="1"/>
          <p:nvPr/>
        </p:nvSpPr>
        <p:spPr>
          <a:xfrm>
            <a:off x="1915880" y="3590269"/>
            <a:ext cx="210820" cy="78740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Jun</a:t>
            </a:r>
            <a:r>
              <a:rPr sz="1450" spc="-40" dirty="0">
                <a:solidFill>
                  <a:srgbClr val="59595C"/>
                </a:solidFill>
                <a:latin typeface="Helvetica"/>
                <a:cs typeface="Helvetica"/>
              </a:rPr>
              <a:t> </a:t>
            </a:r>
            <a:r>
              <a:rPr sz="1450" spc="-20" dirty="0">
                <a:solidFill>
                  <a:srgbClr val="59595C"/>
                </a:solidFill>
                <a:latin typeface="Helvetica"/>
                <a:cs typeface="Helvetica"/>
              </a:rPr>
              <a:t>2020</a:t>
            </a:r>
            <a:endParaRPr sz="1450">
              <a:latin typeface="Helvetica"/>
              <a:cs typeface="Helvetica"/>
            </a:endParaRPr>
          </a:p>
        </p:txBody>
      </p:sp>
      <p:sp>
        <p:nvSpPr>
          <p:cNvPr id="99" name="object 99"/>
          <p:cNvSpPr txBox="1"/>
          <p:nvPr/>
        </p:nvSpPr>
        <p:spPr>
          <a:xfrm>
            <a:off x="1162557" y="3590269"/>
            <a:ext cx="210820" cy="78740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Jun</a:t>
            </a:r>
            <a:r>
              <a:rPr sz="1450" spc="-40" dirty="0">
                <a:solidFill>
                  <a:srgbClr val="59595C"/>
                </a:solidFill>
                <a:latin typeface="Helvetica"/>
                <a:cs typeface="Helvetica"/>
              </a:rPr>
              <a:t> </a:t>
            </a:r>
            <a:r>
              <a:rPr sz="1450" spc="-20" dirty="0">
                <a:solidFill>
                  <a:srgbClr val="59595C"/>
                </a:solidFill>
                <a:latin typeface="Helvetica"/>
                <a:cs typeface="Helvetica"/>
              </a:rPr>
              <a:t>2019</a:t>
            </a:r>
            <a:endParaRPr sz="1450">
              <a:latin typeface="Helvetica"/>
              <a:cs typeface="Helvetica"/>
            </a:endParaRPr>
          </a:p>
        </p:txBody>
      </p:sp>
      <p:sp>
        <p:nvSpPr>
          <p:cNvPr id="100" name="object 100"/>
          <p:cNvSpPr txBox="1"/>
          <p:nvPr/>
        </p:nvSpPr>
        <p:spPr>
          <a:xfrm>
            <a:off x="9825961" y="3590271"/>
            <a:ext cx="210820" cy="81788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Aug</a:t>
            </a:r>
            <a:r>
              <a:rPr sz="1450" spc="-10" dirty="0">
                <a:solidFill>
                  <a:srgbClr val="59595C"/>
                </a:solidFill>
                <a:latin typeface="Helvetica"/>
                <a:cs typeface="Helvetica"/>
              </a:rPr>
              <a:t> </a:t>
            </a:r>
            <a:r>
              <a:rPr sz="1450" spc="-20" dirty="0">
                <a:solidFill>
                  <a:srgbClr val="59595C"/>
                </a:solidFill>
                <a:latin typeface="Helvetica"/>
                <a:cs typeface="Helvetica"/>
              </a:rPr>
              <a:t>2024</a:t>
            </a:r>
            <a:endParaRPr sz="1450">
              <a:latin typeface="Helvetica"/>
              <a:cs typeface="Helvetica"/>
            </a:endParaRPr>
          </a:p>
        </p:txBody>
      </p:sp>
      <p:sp>
        <p:nvSpPr>
          <p:cNvPr id="101" name="object 101"/>
          <p:cNvSpPr txBox="1"/>
          <p:nvPr/>
        </p:nvSpPr>
        <p:spPr>
          <a:xfrm>
            <a:off x="1539218" y="3590182"/>
            <a:ext cx="210820" cy="81788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Dec </a:t>
            </a:r>
            <a:r>
              <a:rPr sz="1450" spc="-20" dirty="0">
                <a:solidFill>
                  <a:srgbClr val="59595C"/>
                </a:solidFill>
                <a:latin typeface="Helvetica"/>
                <a:cs typeface="Helvetica"/>
              </a:rPr>
              <a:t>2019</a:t>
            </a:r>
            <a:endParaRPr sz="1450">
              <a:latin typeface="Helvetica"/>
              <a:cs typeface="Helvetica"/>
            </a:endParaRPr>
          </a:p>
        </p:txBody>
      </p:sp>
      <p:sp>
        <p:nvSpPr>
          <p:cNvPr id="102" name="object 102"/>
          <p:cNvSpPr txBox="1"/>
          <p:nvPr/>
        </p:nvSpPr>
        <p:spPr>
          <a:xfrm>
            <a:off x="5305835" y="3590271"/>
            <a:ext cx="210820" cy="81788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Aug</a:t>
            </a:r>
            <a:r>
              <a:rPr sz="1450" spc="-10" dirty="0">
                <a:solidFill>
                  <a:srgbClr val="59595C"/>
                </a:solidFill>
                <a:latin typeface="Helvetica"/>
                <a:cs typeface="Helvetica"/>
              </a:rPr>
              <a:t> </a:t>
            </a:r>
            <a:r>
              <a:rPr sz="1450" spc="-20" dirty="0">
                <a:solidFill>
                  <a:srgbClr val="59595C"/>
                </a:solidFill>
                <a:latin typeface="Helvetica"/>
                <a:cs typeface="Helvetica"/>
              </a:rPr>
              <a:t>2022</a:t>
            </a:r>
            <a:endParaRPr sz="1450">
              <a:latin typeface="Helvetica"/>
              <a:cs typeface="Helvetica"/>
            </a:endParaRPr>
          </a:p>
        </p:txBody>
      </p:sp>
      <p:sp>
        <p:nvSpPr>
          <p:cNvPr id="103" name="object 103"/>
          <p:cNvSpPr txBox="1"/>
          <p:nvPr/>
        </p:nvSpPr>
        <p:spPr>
          <a:xfrm>
            <a:off x="1059176" y="2188842"/>
            <a:ext cx="4745990" cy="262255"/>
          </a:xfrm>
          <a:prstGeom prst="rect">
            <a:avLst/>
          </a:prstGeom>
        </p:spPr>
        <p:txBody>
          <a:bodyPr vert="horz" wrap="square" lIns="0" tIns="12700" rIns="0" bIns="0" rtlCol="0">
            <a:spAutoFit/>
          </a:bodyPr>
          <a:lstStyle/>
          <a:p>
            <a:pPr marL="12700">
              <a:lnSpc>
                <a:spcPct val="100000"/>
              </a:lnSpc>
              <a:spcBef>
                <a:spcPts val="100"/>
              </a:spcBef>
            </a:pPr>
            <a:r>
              <a:rPr sz="1550" b="1" dirty="0">
                <a:solidFill>
                  <a:srgbClr val="2B72B8"/>
                </a:solidFill>
                <a:latin typeface="Helvetica"/>
                <a:cs typeface="Helvetica"/>
              </a:rPr>
              <a:t>FTE</a:t>
            </a:r>
            <a:r>
              <a:rPr sz="1550" b="1" spc="-20" dirty="0">
                <a:solidFill>
                  <a:srgbClr val="2B72B8"/>
                </a:solidFill>
                <a:latin typeface="Helvetica"/>
                <a:cs typeface="Helvetica"/>
              </a:rPr>
              <a:t> </a:t>
            </a:r>
            <a:r>
              <a:rPr sz="1550" b="1" dirty="0">
                <a:solidFill>
                  <a:srgbClr val="2B72B8"/>
                </a:solidFill>
                <a:latin typeface="Helvetica"/>
                <a:cs typeface="Helvetica"/>
              </a:rPr>
              <a:t>-</a:t>
            </a:r>
            <a:r>
              <a:rPr sz="1550" b="1" spc="-20" dirty="0">
                <a:solidFill>
                  <a:srgbClr val="2B72B8"/>
                </a:solidFill>
                <a:latin typeface="Helvetica"/>
                <a:cs typeface="Helvetica"/>
              </a:rPr>
              <a:t> </a:t>
            </a:r>
            <a:r>
              <a:rPr sz="1550" b="1" dirty="0">
                <a:solidFill>
                  <a:srgbClr val="2B72B8"/>
                </a:solidFill>
                <a:latin typeface="Helvetica"/>
                <a:cs typeface="Helvetica"/>
              </a:rPr>
              <a:t>GPs</a:t>
            </a:r>
            <a:r>
              <a:rPr sz="1550" b="1" spc="-20" dirty="0">
                <a:solidFill>
                  <a:srgbClr val="2B72B8"/>
                </a:solidFill>
                <a:latin typeface="Helvetica"/>
                <a:cs typeface="Helvetica"/>
              </a:rPr>
              <a:t> </a:t>
            </a:r>
            <a:r>
              <a:rPr sz="1550" b="1" dirty="0">
                <a:solidFill>
                  <a:srgbClr val="2B72B8"/>
                </a:solidFill>
                <a:latin typeface="Helvetica"/>
                <a:cs typeface="Helvetica"/>
              </a:rPr>
              <a:t>in</a:t>
            </a:r>
            <a:r>
              <a:rPr sz="1550" b="1" spc="-15" dirty="0">
                <a:solidFill>
                  <a:srgbClr val="2B72B8"/>
                </a:solidFill>
                <a:latin typeface="Helvetica"/>
                <a:cs typeface="Helvetica"/>
              </a:rPr>
              <a:t> </a:t>
            </a:r>
            <a:r>
              <a:rPr sz="1550" b="1" dirty="0">
                <a:solidFill>
                  <a:srgbClr val="2B72B8"/>
                </a:solidFill>
                <a:latin typeface="Helvetica"/>
                <a:cs typeface="Helvetica"/>
              </a:rPr>
              <a:t>Training</a:t>
            </a:r>
            <a:r>
              <a:rPr sz="1550" b="1" spc="-20" dirty="0">
                <a:solidFill>
                  <a:srgbClr val="2B72B8"/>
                </a:solidFill>
                <a:latin typeface="Helvetica"/>
                <a:cs typeface="Helvetica"/>
              </a:rPr>
              <a:t> </a:t>
            </a:r>
            <a:r>
              <a:rPr sz="1550" b="1" dirty="0">
                <a:solidFill>
                  <a:srgbClr val="2B72B8"/>
                </a:solidFill>
                <a:latin typeface="Helvetica"/>
                <a:cs typeface="Helvetica"/>
              </a:rPr>
              <a:t>Grade</a:t>
            </a:r>
            <a:r>
              <a:rPr sz="1550" b="1" spc="-20" dirty="0">
                <a:solidFill>
                  <a:srgbClr val="2B72B8"/>
                </a:solidFill>
                <a:latin typeface="Helvetica"/>
                <a:cs typeface="Helvetica"/>
              </a:rPr>
              <a:t> </a:t>
            </a:r>
            <a:r>
              <a:rPr sz="1550" b="1" dirty="0">
                <a:solidFill>
                  <a:srgbClr val="2B72B8"/>
                </a:solidFill>
                <a:latin typeface="Helvetica"/>
                <a:cs typeface="Helvetica"/>
              </a:rPr>
              <a:t>-</a:t>
            </a:r>
            <a:r>
              <a:rPr sz="1550" b="1" spc="-75" dirty="0">
                <a:solidFill>
                  <a:srgbClr val="2B72B8"/>
                </a:solidFill>
                <a:latin typeface="Helvetica"/>
                <a:cs typeface="Helvetica"/>
              </a:rPr>
              <a:t> </a:t>
            </a:r>
            <a:r>
              <a:rPr sz="1550" b="1" dirty="0">
                <a:solidFill>
                  <a:srgbClr val="2B72B8"/>
                </a:solidFill>
                <a:latin typeface="Helvetica"/>
                <a:cs typeface="Helvetica"/>
              </a:rPr>
              <a:t>All</a:t>
            </a:r>
            <a:r>
              <a:rPr sz="1550" b="1" spc="-20" dirty="0">
                <a:solidFill>
                  <a:srgbClr val="2B72B8"/>
                </a:solidFill>
                <a:latin typeface="Helvetica"/>
                <a:cs typeface="Helvetica"/>
              </a:rPr>
              <a:t> </a:t>
            </a:r>
            <a:r>
              <a:rPr sz="1550" b="1" dirty="0">
                <a:solidFill>
                  <a:srgbClr val="2B72B8"/>
                </a:solidFill>
                <a:latin typeface="Helvetica"/>
                <a:cs typeface="Helvetica"/>
              </a:rPr>
              <a:t>-</a:t>
            </a:r>
            <a:r>
              <a:rPr sz="1550" b="1" spc="-20" dirty="0">
                <a:solidFill>
                  <a:srgbClr val="2B72B8"/>
                </a:solidFill>
                <a:latin typeface="Helvetica"/>
                <a:cs typeface="Helvetica"/>
              </a:rPr>
              <a:t> </a:t>
            </a:r>
            <a:r>
              <a:rPr sz="1550" b="1" spc="-10" dirty="0">
                <a:solidFill>
                  <a:srgbClr val="2B72B8"/>
                </a:solidFill>
                <a:latin typeface="Helvetica"/>
                <a:cs typeface="Helvetica"/>
              </a:rPr>
              <a:t>September</a:t>
            </a:r>
            <a:r>
              <a:rPr sz="1550" b="1" spc="-15" dirty="0">
                <a:solidFill>
                  <a:srgbClr val="2B72B8"/>
                </a:solidFill>
                <a:latin typeface="Helvetica"/>
                <a:cs typeface="Helvetica"/>
              </a:rPr>
              <a:t> </a:t>
            </a:r>
            <a:r>
              <a:rPr sz="1550" b="1" spc="-20" dirty="0">
                <a:solidFill>
                  <a:srgbClr val="2B72B8"/>
                </a:solidFill>
                <a:latin typeface="Helvetica"/>
                <a:cs typeface="Helvetica"/>
              </a:rPr>
              <a:t>2024</a:t>
            </a:r>
            <a:endParaRPr sz="1550">
              <a:latin typeface="Helvetica"/>
              <a:cs typeface="Helvetica"/>
            </a:endParaRPr>
          </a:p>
        </p:txBody>
      </p:sp>
      <p:sp>
        <p:nvSpPr>
          <p:cNvPr id="104" name="object 104"/>
          <p:cNvSpPr txBox="1"/>
          <p:nvPr/>
        </p:nvSpPr>
        <p:spPr>
          <a:xfrm>
            <a:off x="10396506" y="2258828"/>
            <a:ext cx="724535" cy="528320"/>
          </a:xfrm>
          <a:prstGeom prst="rect">
            <a:avLst/>
          </a:prstGeom>
        </p:spPr>
        <p:txBody>
          <a:bodyPr vert="horz" wrap="square" lIns="0" tIns="12065" rIns="0" bIns="0" rtlCol="0">
            <a:spAutoFit/>
          </a:bodyPr>
          <a:lstStyle/>
          <a:p>
            <a:pPr marL="12700">
              <a:lnSpc>
                <a:spcPct val="100000"/>
              </a:lnSpc>
              <a:spcBef>
                <a:spcPts val="95"/>
              </a:spcBef>
            </a:pPr>
            <a:r>
              <a:rPr sz="3300" b="1" spc="-25" dirty="0">
                <a:solidFill>
                  <a:srgbClr val="BC0E79"/>
                </a:solidFill>
                <a:latin typeface="Helvetica"/>
                <a:cs typeface="Helvetica"/>
              </a:rPr>
              <a:t>248</a:t>
            </a:r>
            <a:endParaRPr sz="3300">
              <a:latin typeface="Helvetica"/>
              <a:cs typeface="Helvetica"/>
            </a:endParaRPr>
          </a:p>
        </p:txBody>
      </p:sp>
      <p:sp>
        <p:nvSpPr>
          <p:cNvPr id="105" name="object 105"/>
          <p:cNvSpPr txBox="1"/>
          <p:nvPr/>
        </p:nvSpPr>
        <p:spPr>
          <a:xfrm>
            <a:off x="1056691" y="3105341"/>
            <a:ext cx="354330" cy="262255"/>
          </a:xfrm>
          <a:prstGeom prst="rect">
            <a:avLst/>
          </a:prstGeom>
        </p:spPr>
        <p:txBody>
          <a:bodyPr vert="horz" wrap="square" lIns="0" tIns="12700" rIns="0" bIns="0" rtlCol="0">
            <a:spAutoFit/>
          </a:bodyPr>
          <a:lstStyle/>
          <a:p>
            <a:pPr marL="12700">
              <a:lnSpc>
                <a:spcPct val="100000"/>
              </a:lnSpc>
              <a:spcBef>
                <a:spcPts val="100"/>
              </a:spcBef>
            </a:pPr>
            <a:r>
              <a:rPr sz="1550" b="1" spc="-25" dirty="0">
                <a:solidFill>
                  <a:srgbClr val="67B432"/>
                </a:solidFill>
                <a:latin typeface="Helvetica"/>
                <a:cs typeface="Helvetica"/>
              </a:rPr>
              <a:t>125</a:t>
            </a:r>
            <a:endParaRPr sz="1550">
              <a:latin typeface="Helvetica"/>
              <a:cs typeface="Helvetica"/>
            </a:endParaRPr>
          </a:p>
        </p:txBody>
      </p:sp>
      <p:grpSp>
        <p:nvGrpSpPr>
          <p:cNvPr id="106" name="object 106"/>
          <p:cNvGrpSpPr/>
          <p:nvPr/>
        </p:nvGrpSpPr>
        <p:grpSpPr>
          <a:xfrm>
            <a:off x="1127951" y="2326221"/>
            <a:ext cx="9036050" cy="1177290"/>
            <a:chOff x="1127951" y="2326221"/>
            <a:chExt cx="9036050" cy="1177290"/>
          </a:xfrm>
        </p:grpSpPr>
        <p:sp>
          <p:nvSpPr>
            <p:cNvPr id="107" name="object 107"/>
            <p:cNvSpPr/>
            <p:nvPr/>
          </p:nvSpPr>
          <p:spPr>
            <a:xfrm>
              <a:off x="1143657" y="3135443"/>
              <a:ext cx="1741805" cy="352425"/>
            </a:xfrm>
            <a:custGeom>
              <a:avLst/>
              <a:gdLst/>
              <a:ahLst/>
              <a:cxnLst/>
              <a:rect l="l" t="t" r="r" b="b"/>
              <a:pathLst>
                <a:path w="1741805" h="352425">
                  <a:moveTo>
                    <a:pt x="0" y="256735"/>
                  </a:moveTo>
                  <a:lnTo>
                    <a:pt x="84564" y="313589"/>
                  </a:lnTo>
                  <a:lnTo>
                    <a:pt x="129855" y="342431"/>
                  </a:lnTo>
                  <a:lnTo>
                    <a:pt x="151268" y="352163"/>
                  </a:lnTo>
                  <a:lnTo>
                    <a:pt x="164193" y="351685"/>
                  </a:lnTo>
                  <a:lnTo>
                    <a:pt x="204808" y="326005"/>
                  </a:lnTo>
                  <a:lnTo>
                    <a:pt x="276202" y="272897"/>
                  </a:lnTo>
                  <a:lnTo>
                    <a:pt x="344142" y="220441"/>
                  </a:lnTo>
                  <a:lnTo>
                    <a:pt x="374396" y="196716"/>
                  </a:lnTo>
                  <a:lnTo>
                    <a:pt x="567270" y="265311"/>
                  </a:lnTo>
                  <a:lnTo>
                    <a:pt x="744343" y="257667"/>
                  </a:lnTo>
                  <a:lnTo>
                    <a:pt x="930327" y="329613"/>
                  </a:lnTo>
                  <a:lnTo>
                    <a:pt x="1108091" y="0"/>
                  </a:lnTo>
                  <a:lnTo>
                    <a:pt x="1508938" y="209585"/>
                  </a:lnTo>
                  <a:lnTo>
                    <a:pt x="1741517" y="252453"/>
                  </a:lnTo>
                </a:path>
              </a:pathLst>
            </a:custGeom>
            <a:ln w="31412">
              <a:solidFill>
                <a:srgbClr val="67B432"/>
              </a:solidFill>
            </a:ln>
          </p:spPr>
          <p:txBody>
            <a:bodyPr wrap="square" lIns="0" tIns="0" rIns="0" bIns="0" rtlCol="0"/>
            <a:lstStyle/>
            <a:p>
              <a:endParaRPr/>
            </a:p>
          </p:txBody>
        </p:sp>
        <p:sp>
          <p:nvSpPr>
            <p:cNvPr id="108" name="object 108"/>
            <p:cNvSpPr/>
            <p:nvPr/>
          </p:nvSpPr>
          <p:spPr>
            <a:xfrm>
              <a:off x="2892908" y="2341927"/>
              <a:ext cx="7255509" cy="1064895"/>
            </a:xfrm>
            <a:custGeom>
              <a:avLst/>
              <a:gdLst/>
              <a:ahLst/>
              <a:cxnLst/>
              <a:rect l="l" t="t" r="r" b="b"/>
              <a:pathLst>
                <a:path w="7255509" h="1064895">
                  <a:moveTo>
                    <a:pt x="7255328" y="124928"/>
                  </a:moveTo>
                  <a:lnTo>
                    <a:pt x="7061942" y="30910"/>
                  </a:lnTo>
                  <a:lnTo>
                    <a:pt x="6882376" y="319916"/>
                  </a:lnTo>
                  <a:lnTo>
                    <a:pt x="6688990" y="292064"/>
                  </a:lnTo>
                  <a:lnTo>
                    <a:pt x="6491006" y="316440"/>
                  </a:lnTo>
                  <a:lnTo>
                    <a:pt x="6306834" y="246798"/>
                  </a:lnTo>
                  <a:lnTo>
                    <a:pt x="6122651" y="333843"/>
                  </a:lnTo>
                  <a:lnTo>
                    <a:pt x="5924667" y="309477"/>
                  </a:lnTo>
                  <a:lnTo>
                    <a:pt x="5740495" y="225909"/>
                  </a:lnTo>
                  <a:lnTo>
                    <a:pt x="5344517" y="184120"/>
                  </a:lnTo>
                  <a:lnTo>
                    <a:pt x="5003795" y="117964"/>
                  </a:lnTo>
                  <a:lnTo>
                    <a:pt x="4815015" y="58773"/>
                  </a:lnTo>
                  <a:lnTo>
                    <a:pt x="4621199" y="317225"/>
                  </a:lnTo>
                  <a:lnTo>
                    <a:pt x="4087969" y="197187"/>
                  </a:lnTo>
                  <a:lnTo>
                    <a:pt x="3685207" y="167188"/>
                  </a:lnTo>
                  <a:lnTo>
                    <a:pt x="3486658" y="25726"/>
                  </a:lnTo>
                  <a:lnTo>
                    <a:pt x="3299459" y="0"/>
                  </a:lnTo>
                  <a:lnTo>
                    <a:pt x="3140626" y="137179"/>
                  </a:lnTo>
                  <a:lnTo>
                    <a:pt x="2930737" y="115745"/>
                  </a:lnTo>
                  <a:lnTo>
                    <a:pt x="2743047" y="127305"/>
                  </a:lnTo>
                  <a:lnTo>
                    <a:pt x="2549660" y="270065"/>
                  </a:lnTo>
                  <a:lnTo>
                    <a:pt x="2365488" y="694450"/>
                  </a:lnTo>
                  <a:lnTo>
                    <a:pt x="1785338" y="560181"/>
                  </a:lnTo>
                  <a:lnTo>
                    <a:pt x="1605773" y="539282"/>
                  </a:lnTo>
                  <a:lnTo>
                    <a:pt x="1403182" y="480090"/>
                  </a:lnTo>
                  <a:lnTo>
                    <a:pt x="1237417" y="458687"/>
                  </a:lnTo>
                  <a:lnTo>
                    <a:pt x="1044041" y="434311"/>
                  </a:lnTo>
                  <a:lnTo>
                    <a:pt x="901302" y="486540"/>
                  </a:lnTo>
                  <a:lnTo>
                    <a:pt x="661875" y="549218"/>
                  </a:lnTo>
                  <a:lnTo>
                    <a:pt x="468488" y="563145"/>
                  </a:lnTo>
                  <a:lnTo>
                    <a:pt x="288923" y="549218"/>
                  </a:lnTo>
                  <a:lnTo>
                    <a:pt x="113849" y="1064386"/>
                  </a:lnTo>
                  <a:lnTo>
                    <a:pt x="0" y="1047172"/>
                  </a:lnTo>
                </a:path>
              </a:pathLst>
            </a:custGeom>
            <a:ln w="31412">
              <a:solidFill>
                <a:srgbClr val="BC0E79"/>
              </a:solidFill>
            </a:ln>
          </p:spPr>
          <p:txBody>
            <a:bodyPr wrap="square" lIns="0" tIns="0" rIns="0" bIns="0" rtlCol="0"/>
            <a:lstStyle/>
            <a:p>
              <a:endParaRPr/>
            </a:p>
          </p:txBody>
        </p:sp>
      </p:grpSp>
      <p:sp>
        <p:nvSpPr>
          <p:cNvPr id="109" name="object 109"/>
          <p:cNvSpPr txBox="1"/>
          <p:nvPr/>
        </p:nvSpPr>
        <p:spPr>
          <a:xfrm>
            <a:off x="1510405" y="10068728"/>
            <a:ext cx="177165" cy="161925"/>
          </a:xfrm>
          <a:prstGeom prst="rect">
            <a:avLst/>
          </a:prstGeom>
        </p:spPr>
        <p:txBody>
          <a:bodyPr vert="horz" wrap="square" lIns="0" tIns="0" rIns="0" bIns="0" rtlCol="0">
            <a:spAutoFit/>
          </a:bodyPr>
          <a:lstStyle/>
          <a:p>
            <a:pPr marL="12700">
              <a:lnSpc>
                <a:spcPts val="1135"/>
              </a:lnSpc>
            </a:pPr>
            <a:r>
              <a:rPr sz="1050" spc="-25" dirty="0">
                <a:solidFill>
                  <a:srgbClr val="59595C"/>
                </a:solidFill>
                <a:latin typeface="Helvetica"/>
                <a:cs typeface="Helvetica"/>
              </a:rPr>
              <a:t>22</a:t>
            </a:r>
            <a:endParaRPr sz="1050">
              <a:latin typeface="Helvetica"/>
              <a:cs typeface="Helvetica"/>
            </a:endParaRPr>
          </a:p>
        </p:txBody>
      </p:sp>
      <p:sp>
        <p:nvSpPr>
          <p:cNvPr id="110" name="object 110"/>
          <p:cNvSpPr txBox="1"/>
          <p:nvPr/>
        </p:nvSpPr>
        <p:spPr>
          <a:xfrm>
            <a:off x="2081435" y="10068728"/>
            <a:ext cx="177165" cy="161925"/>
          </a:xfrm>
          <a:prstGeom prst="rect">
            <a:avLst/>
          </a:prstGeom>
        </p:spPr>
        <p:txBody>
          <a:bodyPr vert="horz" wrap="square" lIns="0" tIns="0" rIns="0" bIns="0" rtlCol="0">
            <a:spAutoFit/>
          </a:bodyPr>
          <a:lstStyle/>
          <a:p>
            <a:pPr marL="12700">
              <a:lnSpc>
                <a:spcPts val="1135"/>
              </a:lnSpc>
            </a:pPr>
            <a:r>
              <a:rPr sz="1050" spc="-25" dirty="0">
                <a:solidFill>
                  <a:srgbClr val="59595C"/>
                </a:solidFill>
                <a:latin typeface="Helvetica"/>
                <a:cs typeface="Helvetica"/>
              </a:rPr>
              <a:t>24</a:t>
            </a:r>
            <a:endParaRPr sz="1050">
              <a:latin typeface="Helvetica"/>
              <a:cs typeface="Helvetica"/>
            </a:endParaRPr>
          </a:p>
        </p:txBody>
      </p:sp>
      <p:sp>
        <p:nvSpPr>
          <p:cNvPr id="111" name="object 111"/>
          <p:cNvSpPr txBox="1"/>
          <p:nvPr/>
        </p:nvSpPr>
        <p:spPr>
          <a:xfrm>
            <a:off x="2652464" y="10068728"/>
            <a:ext cx="177165" cy="161925"/>
          </a:xfrm>
          <a:prstGeom prst="rect">
            <a:avLst/>
          </a:prstGeom>
        </p:spPr>
        <p:txBody>
          <a:bodyPr vert="horz" wrap="square" lIns="0" tIns="0" rIns="0" bIns="0" rtlCol="0">
            <a:spAutoFit/>
          </a:bodyPr>
          <a:lstStyle/>
          <a:p>
            <a:pPr marL="12700">
              <a:lnSpc>
                <a:spcPts val="1135"/>
              </a:lnSpc>
            </a:pPr>
            <a:r>
              <a:rPr sz="1050" spc="-25" dirty="0">
                <a:solidFill>
                  <a:srgbClr val="59595C"/>
                </a:solidFill>
                <a:latin typeface="Helvetica"/>
                <a:cs typeface="Helvetica"/>
              </a:rPr>
              <a:t>26</a:t>
            </a:r>
            <a:endParaRPr sz="1050">
              <a:latin typeface="Helvetica"/>
              <a:cs typeface="Helvetica"/>
            </a:endParaRPr>
          </a:p>
        </p:txBody>
      </p:sp>
      <p:sp>
        <p:nvSpPr>
          <p:cNvPr id="112" name="object 112"/>
          <p:cNvSpPr txBox="1"/>
          <p:nvPr/>
        </p:nvSpPr>
        <p:spPr>
          <a:xfrm>
            <a:off x="3223494" y="10068728"/>
            <a:ext cx="177165" cy="161925"/>
          </a:xfrm>
          <a:prstGeom prst="rect">
            <a:avLst/>
          </a:prstGeom>
        </p:spPr>
        <p:txBody>
          <a:bodyPr vert="horz" wrap="square" lIns="0" tIns="0" rIns="0" bIns="0" rtlCol="0">
            <a:spAutoFit/>
          </a:bodyPr>
          <a:lstStyle/>
          <a:p>
            <a:pPr marL="12700">
              <a:lnSpc>
                <a:spcPts val="1135"/>
              </a:lnSpc>
            </a:pPr>
            <a:r>
              <a:rPr sz="1050" spc="-25" dirty="0">
                <a:solidFill>
                  <a:srgbClr val="59595C"/>
                </a:solidFill>
                <a:latin typeface="Helvetica"/>
                <a:cs typeface="Helvetica"/>
              </a:rPr>
              <a:t>28</a:t>
            </a:r>
            <a:endParaRPr sz="1050">
              <a:latin typeface="Helvetica"/>
              <a:cs typeface="Helvetica"/>
            </a:endParaRPr>
          </a:p>
        </p:txBody>
      </p:sp>
      <p:sp>
        <p:nvSpPr>
          <p:cNvPr id="113" name="object 113"/>
          <p:cNvSpPr txBox="1"/>
          <p:nvPr/>
        </p:nvSpPr>
        <p:spPr>
          <a:xfrm>
            <a:off x="3794524" y="10068728"/>
            <a:ext cx="177165" cy="161925"/>
          </a:xfrm>
          <a:prstGeom prst="rect">
            <a:avLst/>
          </a:prstGeom>
        </p:spPr>
        <p:txBody>
          <a:bodyPr vert="horz" wrap="square" lIns="0" tIns="0" rIns="0" bIns="0" rtlCol="0">
            <a:spAutoFit/>
          </a:bodyPr>
          <a:lstStyle/>
          <a:p>
            <a:pPr marL="12700">
              <a:lnSpc>
                <a:spcPts val="1135"/>
              </a:lnSpc>
            </a:pPr>
            <a:r>
              <a:rPr sz="1050" spc="-25" dirty="0">
                <a:solidFill>
                  <a:srgbClr val="59595C"/>
                </a:solidFill>
                <a:latin typeface="Helvetica"/>
                <a:cs typeface="Helvetica"/>
              </a:rPr>
              <a:t>30</a:t>
            </a:r>
            <a:endParaRPr sz="1050">
              <a:latin typeface="Helvetica"/>
              <a:cs typeface="Helvetica"/>
            </a:endParaRPr>
          </a:p>
        </p:txBody>
      </p:sp>
      <p:sp>
        <p:nvSpPr>
          <p:cNvPr id="114" name="object 114"/>
          <p:cNvSpPr txBox="1"/>
          <p:nvPr/>
        </p:nvSpPr>
        <p:spPr>
          <a:xfrm>
            <a:off x="4365554" y="10068728"/>
            <a:ext cx="177165" cy="161925"/>
          </a:xfrm>
          <a:prstGeom prst="rect">
            <a:avLst/>
          </a:prstGeom>
        </p:spPr>
        <p:txBody>
          <a:bodyPr vert="horz" wrap="square" lIns="0" tIns="0" rIns="0" bIns="0" rtlCol="0">
            <a:spAutoFit/>
          </a:bodyPr>
          <a:lstStyle/>
          <a:p>
            <a:pPr marL="12700">
              <a:lnSpc>
                <a:spcPts val="1135"/>
              </a:lnSpc>
            </a:pPr>
            <a:r>
              <a:rPr sz="1050" spc="-25" dirty="0">
                <a:solidFill>
                  <a:srgbClr val="59595C"/>
                </a:solidFill>
                <a:latin typeface="Helvetica"/>
                <a:cs typeface="Helvetica"/>
              </a:rPr>
              <a:t>32</a:t>
            </a:r>
            <a:endParaRPr sz="1050">
              <a:latin typeface="Helvetica"/>
              <a:cs typeface="Helvetica"/>
            </a:endParaRPr>
          </a:p>
        </p:txBody>
      </p:sp>
      <p:sp>
        <p:nvSpPr>
          <p:cNvPr id="115" name="object 115"/>
          <p:cNvSpPr txBox="1"/>
          <p:nvPr/>
        </p:nvSpPr>
        <p:spPr>
          <a:xfrm>
            <a:off x="4936640" y="10068661"/>
            <a:ext cx="177165" cy="161925"/>
          </a:xfrm>
          <a:prstGeom prst="rect">
            <a:avLst/>
          </a:prstGeom>
        </p:spPr>
        <p:txBody>
          <a:bodyPr vert="horz" wrap="square" lIns="0" tIns="0" rIns="0" bIns="0" rtlCol="0">
            <a:spAutoFit/>
          </a:bodyPr>
          <a:lstStyle/>
          <a:p>
            <a:pPr marL="12700">
              <a:lnSpc>
                <a:spcPts val="1135"/>
              </a:lnSpc>
            </a:pPr>
            <a:r>
              <a:rPr sz="1050" spc="-25" dirty="0">
                <a:solidFill>
                  <a:srgbClr val="59595C"/>
                </a:solidFill>
                <a:latin typeface="Helvetica"/>
                <a:cs typeface="Helvetica"/>
              </a:rPr>
              <a:t>34</a:t>
            </a:r>
            <a:endParaRPr sz="1050">
              <a:latin typeface="Helvetica"/>
              <a:cs typeface="Helvetica"/>
            </a:endParaRPr>
          </a:p>
        </p:txBody>
      </p:sp>
      <p:sp>
        <p:nvSpPr>
          <p:cNvPr id="116" name="object 116"/>
          <p:cNvSpPr txBox="1"/>
          <p:nvPr/>
        </p:nvSpPr>
        <p:spPr>
          <a:xfrm>
            <a:off x="5507613" y="10068728"/>
            <a:ext cx="177165" cy="161925"/>
          </a:xfrm>
          <a:prstGeom prst="rect">
            <a:avLst/>
          </a:prstGeom>
        </p:spPr>
        <p:txBody>
          <a:bodyPr vert="horz" wrap="square" lIns="0" tIns="0" rIns="0" bIns="0" rtlCol="0">
            <a:spAutoFit/>
          </a:bodyPr>
          <a:lstStyle/>
          <a:p>
            <a:pPr marL="12700">
              <a:lnSpc>
                <a:spcPts val="1135"/>
              </a:lnSpc>
            </a:pPr>
            <a:r>
              <a:rPr sz="1050" spc="-25" dirty="0">
                <a:solidFill>
                  <a:srgbClr val="59595C"/>
                </a:solidFill>
                <a:latin typeface="Helvetica"/>
                <a:cs typeface="Helvetica"/>
              </a:rPr>
              <a:t>36</a:t>
            </a:r>
            <a:endParaRPr sz="1050">
              <a:latin typeface="Helvetica"/>
              <a:cs typeface="Helvetica"/>
            </a:endParaRPr>
          </a:p>
        </p:txBody>
      </p:sp>
      <p:sp>
        <p:nvSpPr>
          <p:cNvPr id="117" name="object 117"/>
          <p:cNvSpPr txBox="1"/>
          <p:nvPr/>
        </p:nvSpPr>
        <p:spPr>
          <a:xfrm>
            <a:off x="6078643" y="10068728"/>
            <a:ext cx="177165" cy="161925"/>
          </a:xfrm>
          <a:prstGeom prst="rect">
            <a:avLst/>
          </a:prstGeom>
        </p:spPr>
        <p:txBody>
          <a:bodyPr vert="horz" wrap="square" lIns="0" tIns="0" rIns="0" bIns="0" rtlCol="0">
            <a:spAutoFit/>
          </a:bodyPr>
          <a:lstStyle/>
          <a:p>
            <a:pPr marL="12700">
              <a:lnSpc>
                <a:spcPts val="1135"/>
              </a:lnSpc>
            </a:pPr>
            <a:r>
              <a:rPr sz="1050" spc="-25" dirty="0">
                <a:solidFill>
                  <a:srgbClr val="59595C"/>
                </a:solidFill>
                <a:latin typeface="Helvetica"/>
                <a:cs typeface="Helvetica"/>
              </a:rPr>
              <a:t>38</a:t>
            </a:r>
            <a:endParaRPr sz="1050">
              <a:latin typeface="Helvetica"/>
              <a:cs typeface="Helvetica"/>
            </a:endParaRPr>
          </a:p>
        </p:txBody>
      </p:sp>
      <p:sp>
        <p:nvSpPr>
          <p:cNvPr id="118" name="object 118"/>
          <p:cNvSpPr txBox="1"/>
          <p:nvPr/>
        </p:nvSpPr>
        <p:spPr>
          <a:xfrm>
            <a:off x="6649673" y="10068728"/>
            <a:ext cx="177165" cy="161925"/>
          </a:xfrm>
          <a:prstGeom prst="rect">
            <a:avLst/>
          </a:prstGeom>
        </p:spPr>
        <p:txBody>
          <a:bodyPr vert="horz" wrap="square" lIns="0" tIns="0" rIns="0" bIns="0" rtlCol="0">
            <a:spAutoFit/>
          </a:bodyPr>
          <a:lstStyle/>
          <a:p>
            <a:pPr marL="12700">
              <a:lnSpc>
                <a:spcPts val="1135"/>
              </a:lnSpc>
            </a:pPr>
            <a:r>
              <a:rPr sz="1050" spc="-25" dirty="0">
                <a:solidFill>
                  <a:srgbClr val="59595C"/>
                </a:solidFill>
                <a:latin typeface="Helvetica"/>
                <a:cs typeface="Helvetica"/>
              </a:rPr>
              <a:t>40</a:t>
            </a:r>
            <a:endParaRPr sz="1050">
              <a:latin typeface="Helvetica"/>
              <a:cs typeface="Helvetica"/>
            </a:endParaRPr>
          </a:p>
        </p:txBody>
      </p:sp>
      <p:sp>
        <p:nvSpPr>
          <p:cNvPr id="119" name="object 119"/>
          <p:cNvSpPr txBox="1"/>
          <p:nvPr/>
        </p:nvSpPr>
        <p:spPr>
          <a:xfrm>
            <a:off x="7220702" y="10068728"/>
            <a:ext cx="177165" cy="161925"/>
          </a:xfrm>
          <a:prstGeom prst="rect">
            <a:avLst/>
          </a:prstGeom>
        </p:spPr>
        <p:txBody>
          <a:bodyPr vert="horz" wrap="square" lIns="0" tIns="0" rIns="0" bIns="0" rtlCol="0">
            <a:spAutoFit/>
          </a:bodyPr>
          <a:lstStyle/>
          <a:p>
            <a:pPr marL="12700">
              <a:lnSpc>
                <a:spcPts val="1135"/>
              </a:lnSpc>
            </a:pPr>
            <a:r>
              <a:rPr sz="1050" spc="-25" dirty="0">
                <a:solidFill>
                  <a:srgbClr val="59595C"/>
                </a:solidFill>
                <a:latin typeface="Helvetica"/>
                <a:cs typeface="Helvetica"/>
              </a:rPr>
              <a:t>42</a:t>
            </a:r>
            <a:endParaRPr sz="1050">
              <a:latin typeface="Helvetica"/>
              <a:cs typeface="Helvetica"/>
            </a:endParaRPr>
          </a:p>
        </p:txBody>
      </p:sp>
      <p:sp>
        <p:nvSpPr>
          <p:cNvPr id="120" name="object 120"/>
          <p:cNvSpPr txBox="1"/>
          <p:nvPr/>
        </p:nvSpPr>
        <p:spPr>
          <a:xfrm>
            <a:off x="7791732" y="10068728"/>
            <a:ext cx="177165" cy="161925"/>
          </a:xfrm>
          <a:prstGeom prst="rect">
            <a:avLst/>
          </a:prstGeom>
        </p:spPr>
        <p:txBody>
          <a:bodyPr vert="horz" wrap="square" lIns="0" tIns="0" rIns="0" bIns="0" rtlCol="0">
            <a:spAutoFit/>
          </a:bodyPr>
          <a:lstStyle/>
          <a:p>
            <a:pPr marL="12700">
              <a:lnSpc>
                <a:spcPts val="1135"/>
              </a:lnSpc>
            </a:pPr>
            <a:r>
              <a:rPr sz="1050" spc="-25" dirty="0">
                <a:solidFill>
                  <a:srgbClr val="59595C"/>
                </a:solidFill>
                <a:latin typeface="Helvetica"/>
                <a:cs typeface="Helvetica"/>
              </a:rPr>
              <a:t>44</a:t>
            </a:r>
            <a:endParaRPr sz="1050">
              <a:latin typeface="Helvetica"/>
              <a:cs typeface="Helvetica"/>
            </a:endParaRPr>
          </a:p>
        </p:txBody>
      </p:sp>
      <p:sp>
        <p:nvSpPr>
          <p:cNvPr id="121" name="object 121"/>
          <p:cNvSpPr txBox="1"/>
          <p:nvPr/>
        </p:nvSpPr>
        <p:spPr>
          <a:xfrm>
            <a:off x="8362682" y="10068661"/>
            <a:ext cx="177165" cy="161925"/>
          </a:xfrm>
          <a:prstGeom prst="rect">
            <a:avLst/>
          </a:prstGeom>
        </p:spPr>
        <p:txBody>
          <a:bodyPr vert="horz" wrap="square" lIns="0" tIns="0" rIns="0" bIns="0" rtlCol="0">
            <a:spAutoFit/>
          </a:bodyPr>
          <a:lstStyle/>
          <a:p>
            <a:pPr marL="12700">
              <a:lnSpc>
                <a:spcPts val="1135"/>
              </a:lnSpc>
            </a:pPr>
            <a:r>
              <a:rPr sz="1050" spc="-25" dirty="0">
                <a:solidFill>
                  <a:srgbClr val="59595C"/>
                </a:solidFill>
                <a:latin typeface="Helvetica"/>
                <a:cs typeface="Helvetica"/>
              </a:rPr>
              <a:t>46</a:t>
            </a:r>
            <a:endParaRPr sz="1050">
              <a:latin typeface="Helvetica"/>
              <a:cs typeface="Helvetica"/>
            </a:endParaRPr>
          </a:p>
        </p:txBody>
      </p:sp>
      <p:sp>
        <p:nvSpPr>
          <p:cNvPr id="122" name="object 122"/>
          <p:cNvSpPr txBox="1"/>
          <p:nvPr/>
        </p:nvSpPr>
        <p:spPr>
          <a:xfrm>
            <a:off x="8933712" y="10068661"/>
            <a:ext cx="177165" cy="161925"/>
          </a:xfrm>
          <a:prstGeom prst="rect">
            <a:avLst/>
          </a:prstGeom>
        </p:spPr>
        <p:txBody>
          <a:bodyPr vert="horz" wrap="square" lIns="0" tIns="0" rIns="0" bIns="0" rtlCol="0">
            <a:spAutoFit/>
          </a:bodyPr>
          <a:lstStyle/>
          <a:p>
            <a:pPr marL="12700">
              <a:lnSpc>
                <a:spcPts val="1135"/>
              </a:lnSpc>
            </a:pPr>
            <a:r>
              <a:rPr sz="1050" spc="-25" dirty="0">
                <a:solidFill>
                  <a:srgbClr val="59595C"/>
                </a:solidFill>
                <a:latin typeface="Helvetica"/>
                <a:cs typeface="Helvetica"/>
              </a:rPr>
              <a:t>48</a:t>
            </a:r>
            <a:endParaRPr sz="1050">
              <a:latin typeface="Helvetica"/>
              <a:cs typeface="Helvetica"/>
            </a:endParaRPr>
          </a:p>
        </p:txBody>
      </p:sp>
      <p:sp>
        <p:nvSpPr>
          <p:cNvPr id="123" name="object 123"/>
          <p:cNvSpPr txBox="1"/>
          <p:nvPr/>
        </p:nvSpPr>
        <p:spPr>
          <a:xfrm>
            <a:off x="9504742" y="10068661"/>
            <a:ext cx="177165" cy="161925"/>
          </a:xfrm>
          <a:prstGeom prst="rect">
            <a:avLst/>
          </a:prstGeom>
        </p:spPr>
        <p:txBody>
          <a:bodyPr vert="horz" wrap="square" lIns="0" tIns="0" rIns="0" bIns="0" rtlCol="0">
            <a:spAutoFit/>
          </a:bodyPr>
          <a:lstStyle/>
          <a:p>
            <a:pPr marL="12700">
              <a:lnSpc>
                <a:spcPts val="1135"/>
              </a:lnSpc>
            </a:pPr>
            <a:r>
              <a:rPr sz="1050" spc="-25" dirty="0">
                <a:solidFill>
                  <a:srgbClr val="59595C"/>
                </a:solidFill>
                <a:latin typeface="Helvetica"/>
                <a:cs typeface="Helvetica"/>
              </a:rPr>
              <a:t>50</a:t>
            </a:r>
            <a:endParaRPr sz="1050">
              <a:latin typeface="Helvetica"/>
              <a:cs typeface="Helvetica"/>
            </a:endParaRPr>
          </a:p>
        </p:txBody>
      </p:sp>
      <p:sp>
        <p:nvSpPr>
          <p:cNvPr id="124" name="object 124"/>
          <p:cNvSpPr txBox="1"/>
          <p:nvPr/>
        </p:nvSpPr>
        <p:spPr>
          <a:xfrm>
            <a:off x="10075771" y="10068661"/>
            <a:ext cx="177165" cy="161925"/>
          </a:xfrm>
          <a:prstGeom prst="rect">
            <a:avLst/>
          </a:prstGeom>
        </p:spPr>
        <p:txBody>
          <a:bodyPr vert="horz" wrap="square" lIns="0" tIns="0" rIns="0" bIns="0" rtlCol="0">
            <a:spAutoFit/>
          </a:bodyPr>
          <a:lstStyle/>
          <a:p>
            <a:pPr marL="12700">
              <a:lnSpc>
                <a:spcPts val="1135"/>
              </a:lnSpc>
            </a:pPr>
            <a:r>
              <a:rPr sz="1050" spc="-25" dirty="0">
                <a:solidFill>
                  <a:srgbClr val="59595C"/>
                </a:solidFill>
                <a:latin typeface="Helvetica"/>
                <a:cs typeface="Helvetica"/>
              </a:rPr>
              <a:t>52</a:t>
            </a:r>
            <a:endParaRPr sz="1050">
              <a:latin typeface="Helvetica"/>
              <a:cs typeface="Helvetica"/>
            </a:endParaRPr>
          </a:p>
        </p:txBody>
      </p:sp>
      <p:sp>
        <p:nvSpPr>
          <p:cNvPr id="125" name="object 125"/>
          <p:cNvSpPr txBox="1"/>
          <p:nvPr/>
        </p:nvSpPr>
        <p:spPr>
          <a:xfrm>
            <a:off x="10646745" y="10068728"/>
            <a:ext cx="177165" cy="161925"/>
          </a:xfrm>
          <a:prstGeom prst="rect">
            <a:avLst/>
          </a:prstGeom>
        </p:spPr>
        <p:txBody>
          <a:bodyPr vert="horz" wrap="square" lIns="0" tIns="0" rIns="0" bIns="0" rtlCol="0">
            <a:spAutoFit/>
          </a:bodyPr>
          <a:lstStyle/>
          <a:p>
            <a:pPr marL="12700">
              <a:lnSpc>
                <a:spcPts val="1135"/>
              </a:lnSpc>
            </a:pPr>
            <a:r>
              <a:rPr sz="1050" spc="-25" dirty="0">
                <a:solidFill>
                  <a:srgbClr val="59595C"/>
                </a:solidFill>
                <a:latin typeface="Helvetica"/>
                <a:cs typeface="Helvetica"/>
              </a:rPr>
              <a:t>75</a:t>
            </a:r>
            <a:endParaRPr sz="1050">
              <a:latin typeface="Helvetica"/>
              <a:cs typeface="Helvetica"/>
            </a:endParaRPr>
          </a:p>
        </p:txBody>
      </p:sp>
      <p:sp>
        <p:nvSpPr>
          <p:cNvPr id="126" name="object 126"/>
          <p:cNvSpPr txBox="1"/>
          <p:nvPr/>
        </p:nvSpPr>
        <p:spPr>
          <a:xfrm>
            <a:off x="5902717" y="10304184"/>
            <a:ext cx="789940" cy="161925"/>
          </a:xfrm>
          <a:prstGeom prst="rect">
            <a:avLst/>
          </a:prstGeom>
        </p:spPr>
        <p:txBody>
          <a:bodyPr vert="horz" wrap="square" lIns="0" tIns="0" rIns="0" bIns="0" rtlCol="0">
            <a:spAutoFit/>
          </a:bodyPr>
          <a:lstStyle/>
          <a:p>
            <a:pPr marL="12700">
              <a:lnSpc>
                <a:spcPts val="1135"/>
              </a:lnSpc>
            </a:pPr>
            <a:r>
              <a:rPr sz="1050" dirty="0">
                <a:solidFill>
                  <a:srgbClr val="59595C"/>
                </a:solidFill>
                <a:latin typeface="Helvetica"/>
                <a:cs typeface="Helvetica"/>
              </a:rPr>
              <a:t>Age</a:t>
            </a:r>
            <a:r>
              <a:rPr sz="1050" spc="10" dirty="0">
                <a:solidFill>
                  <a:srgbClr val="59595C"/>
                </a:solidFill>
                <a:latin typeface="Helvetica"/>
                <a:cs typeface="Helvetica"/>
              </a:rPr>
              <a:t> </a:t>
            </a:r>
            <a:r>
              <a:rPr sz="1050" dirty="0">
                <a:solidFill>
                  <a:srgbClr val="59595C"/>
                </a:solidFill>
                <a:latin typeface="Helvetica"/>
                <a:cs typeface="Helvetica"/>
              </a:rPr>
              <a:t>in</a:t>
            </a:r>
            <a:r>
              <a:rPr sz="1050" spc="-10" dirty="0">
                <a:solidFill>
                  <a:srgbClr val="59595C"/>
                </a:solidFill>
                <a:latin typeface="Helvetica"/>
                <a:cs typeface="Helvetica"/>
              </a:rPr>
              <a:t> Years</a:t>
            </a:r>
            <a:endParaRPr sz="1050">
              <a:latin typeface="Helvetica"/>
              <a:cs typeface="Helvetica"/>
            </a:endParaRPr>
          </a:p>
        </p:txBody>
      </p:sp>
      <p:sp>
        <p:nvSpPr>
          <p:cNvPr id="127" name="object 127"/>
          <p:cNvSpPr txBox="1">
            <a:spLocks noGrp="1"/>
          </p:cNvSpPr>
          <p:nvPr>
            <p:ph type="ftr" sz="quarter" idx="5"/>
          </p:nvPr>
        </p:nvSpPr>
        <p:spPr>
          <a:prstGeom prst="rect">
            <a:avLst/>
          </a:prstGeom>
        </p:spPr>
        <p:txBody>
          <a:bodyPr vert="horz" wrap="square" lIns="0" tIns="0" rIns="0" bIns="0" rtlCol="0">
            <a:spAutoFit/>
          </a:bodyPr>
          <a:lstStyle/>
          <a:p>
            <a:pPr marL="12700">
              <a:lnSpc>
                <a:spcPts val="1535"/>
              </a:lnSpc>
            </a:pPr>
            <a:r>
              <a:rPr dirty="0"/>
              <a:t>Primary</a:t>
            </a:r>
            <a:r>
              <a:rPr spc="30" dirty="0"/>
              <a:t> </a:t>
            </a:r>
            <a:r>
              <a:rPr dirty="0"/>
              <a:t>Care</a:t>
            </a:r>
            <a:r>
              <a:rPr spc="35" dirty="0"/>
              <a:t> </a:t>
            </a:r>
            <a:r>
              <a:rPr dirty="0"/>
              <a:t>People</a:t>
            </a:r>
            <a:r>
              <a:rPr spc="35" dirty="0"/>
              <a:t> </a:t>
            </a:r>
            <a:r>
              <a:rPr spc="-20" dirty="0"/>
              <a:t>Plan</a:t>
            </a:r>
          </a:p>
        </p:txBody>
      </p:sp>
      <p:sp>
        <p:nvSpPr>
          <p:cNvPr id="128" name="object 128"/>
          <p:cNvSpPr txBox="1"/>
          <p:nvPr/>
        </p:nvSpPr>
        <p:spPr>
          <a:xfrm>
            <a:off x="18877494" y="10632416"/>
            <a:ext cx="235585" cy="213995"/>
          </a:xfrm>
          <a:prstGeom prst="rect">
            <a:avLst/>
          </a:prstGeom>
        </p:spPr>
        <p:txBody>
          <a:bodyPr vert="horz" wrap="square" lIns="0" tIns="0" rIns="0" bIns="0" rtlCol="0">
            <a:spAutoFit/>
          </a:bodyPr>
          <a:lstStyle/>
          <a:p>
            <a:pPr marL="12700">
              <a:lnSpc>
                <a:spcPts val="1535"/>
              </a:lnSpc>
            </a:pPr>
            <a:r>
              <a:rPr sz="1450" spc="-25" dirty="0">
                <a:latin typeface="Helvetica"/>
                <a:cs typeface="Helvetica"/>
              </a:rPr>
              <a:t>59</a:t>
            </a:r>
            <a:endParaRPr sz="1450">
              <a:latin typeface="Helvetica"/>
              <a:cs typeface="Helvetic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34388" y="1201922"/>
            <a:ext cx="3382010" cy="2136775"/>
          </a:xfrm>
          <a:prstGeom prst="rect">
            <a:avLst/>
          </a:prstGeom>
        </p:spPr>
        <p:txBody>
          <a:bodyPr vert="horz" wrap="square" lIns="0" tIns="12065" rIns="0" bIns="0" rtlCol="0">
            <a:spAutoFit/>
          </a:bodyPr>
          <a:lstStyle/>
          <a:p>
            <a:pPr marL="12700" marR="5080">
              <a:lnSpc>
                <a:spcPct val="100400"/>
              </a:lnSpc>
              <a:spcBef>
                <a:spcPts val="95"/>
              </a:spcBef>
            </a:pPr>
            <a:r>
              <a:rPr sz="4600" dirty="0">
                <a:solidFill>
                  <a:srgbClr val="1273B8"/>
                </a:solidFill>
              </a:rPr>
              <a:t>The</a:t>
            </a:r>
            <a:r>
              <a:rPr sz="4600" spc="-10" dirty="0">
                <a:solidFill>
                  <a:srgbClr val="1273B8"/>
                </a:solidFill>
              </a:rPr>
              <a:t> Fuller Stocktake </a:t>
            </a:r>
            <a:r>
              <a:rPr sz="4600" dirty="0">
                <a:solidFill>
                  <a:srgbClr val="1273B8"/>
                </a:solidFill>
              </a:rPr>
              <a:t>Report</a:t>
            </a:r>
            <a:r>
              <a:rPr sz="4600" spc="5" dirty="0">
                <a:solidFill>
                  <a:srgbClr val="1273B8"/>
                </a:solidFill>
              </a:rPr>
              <a:t> </a:t>
            </a:r>
            <a:r>
              <a:rPr sz="4600" spc="-20" dirty="0">
                <a:solidFill>
                  <a:srgbClr val="1273B8"/>
                </a:solidFill>
              </a:rPr>
              <a:t>2022</a:t>
            </a:r>
            <a:endParaRPr sz="4600"/>
          </a:p>
        </p:txBody>
      </p:sp>
      <p:sp>
        <p:nvSpPr>
          <p:cNvPr id="3" name="object 3"/>
          <p:cNvSpPr txBox="1"/>
          <p:nvPr/>
        </p:nvSpPr>
        <p:spPr>
          <a:xfrm>
            <a:off x="1034388" y="3559966"/>
            <a:ext cx="5528945" cy="1231900"/>
          </a:xfrm>
          <a:prstGeom prst="rect">
            <a:avLst/>
          </a:prstGeom>
        </p:spPr>
        <p:txBody>
          <a:bodyPr vert="horz" wrap="square" lIns="0" tIns="11430" rIns="0" bIns="0" rtlCol="0">
            <a:spAutoFit/>
          </a:bodyPr>
          <a:lstStyle/>
          <a:p>
            <a:pPr marL="12700" marR="5080">
              <a:lnSpc>
                <a:spcPct val="101499"/>
              </a:lnSpc>
              <a:spcBef>
                <a:spcPts val="90"/>
              </a:spcBef>
            </a:pPr>
            <a:r>
              <a:rPr sz="1950" dirty="0">
                <a:solidFill>
                  <a:srgbClr val="575756"/>
                </a:solidFill>
                <a:latin typeface="Helvetica"/>
                <a:cs typeface="Helvetica"/>
              </a:rPr>
              <a:t>Sets</a:t>
            </a:r>
            <a:r>
              <a:rPr sz="1950" spc="30" dirty="0">
                <a:solidFill>
                  <a:srgbClr val="575756"/>
                </a:solidFill>
                <a:latin typeface="Helvetica"/>
                <a:cs typeface="Helvetica"/>
              </a:rPr>
              <a:t> </a:t>
            </a:r>
            <a:r>
              <a:rPr sz="1950" dirty="0">
                <a:solidFill>
                  <a:srgbClr val="575756"/>
                </a:solidFill>
                <a:latin typeface="Helvetica"/>
                <a:cs typeface="Helvetica"/>
              </a:rPr>
              <a:t>out</a:t>
            </a:r>
            <a:r>
              <a:rPr sz="1950" spc="35" dirty="0">
                <a:solidFill>
                  <a:srgbClr val="575756"/>
                </a:solidFill>
                <a:latin typeface="Helvetica"/>
                <a:cs typeface="Helvetica"/>
              </a:rPr>
              <a:t> </a:t>
            </a:r>
            <a:r>
              <a:rPr sz="1950" dirty="0">
                <a:solidFill>
                  <a:srgbClr val="575756"/>
                </a:solidFill>
                <a:latin typeface="Helvetica"/>
                <a:cs typeface="Helvetica"/>
              </a:rPr>
              <a:t>a</a:t>
            </a:r>
            <a:r>
              <a:rPr sz="1950" spc="35" dirty="0">
                <a:solidFill>
                  <a:srgbClr val="575756"/>
                </a:solidFill>
                <a:latin typeface="Helvetica"/>
                <a:cs typeface="Helvetica"/>
              </a:rPr>
              <a:t> </a:t>
            </a:r>
            <a:r>
              <a:rPr sz="1950" dirty="0">
                <a:solidFill>
                  <a:srgbClr val="575756"/>
                </a:solidFill>
                <a:latin typeface="Helvetica"/>
                <a:cs typeface="Helvetica"/>
              </a:rPr>
              <a:t>new</a:t>
            </a:r>
            <a:r>
              <a:rPr sz="1950" spc="35" dirty="0">
                <a:solidFill>
                  <a:srgbClr val="575756"/>
                </a:solidFill>
                <a:latin typeface="Helvetica"/>
                <a:cs typeface="Helvetica"/>
              </a:rPr>
              <a:t> </a:t>
            </a:r>
            <a:r>
              <a:rPr sz="1950" dirty="0">
                <a:solidFill>
                  <a:srgbClr val="575756"/>
                </a:solidFill>
                <a:latin typeface="Helvetica"/>
                <a:cs typeface="Helvetica"/>
              </a:rPr>
              <a:t>vision</a:t>
            </a:r>
            <a:r>
              <a:rPr sz="1950" spc="30" dirty="0">
                <a:solidFill>
                  <a:srgbClr val="575756"/>
                </a:solidFill>
                <a:latin typeface="Helvetica"/>
                <a:cs typeface="Helvetica"/>
              </a:rPr>
              <a:t> </a:t>
            </a:r>
            <a:r>
              <a:rPr sz="1950" dirty="0">
                <a:solidFill>
                  <a:srgbClr val="575756"/>
                </a:solidFill>
                <a:latin typeface="Helvetica"/>
                <a:cs typeface="Helvetica"/>
              </a:rPr>
              <a:t>in</a:t>
            </a:r>
            <a:r>
              <a:rPr sz="1950" spc="35" dirty="0">
                <a:solidFill>
                  <a:srgbClr val="575756"/>
                </a:solidFill>
                <a:latin typeface="Helvetica"/>
                <a:cs typeface="Helvetica"/>
              </a:rPr>
              <a:t> </a:t>
            </a:r>
            <a:r>
              <a:rPr sz="1950" dirty="0">
                <a:solidFill>
                  <a:srgbClr val="575756"/>
                </a:solidFill>
                <a:latin typeface="Helvetica"/>
                <a:cs typeface="Helvetica"/>
              </a:rPr>
              <a:t>integrating</a:t>
            </a:r>
            <a:r>
              <a:rPr sz="1950" spc="35" dirty="0">
                <a:solidFill>
                  <a:srgbClr val="575756"/>
                </a:solidFill>
                <a:latin typeface="Helvetica"/>
                <a:cs typeface="Helvetica"/>
              </a:rPr>
              <a:t> </a:t>
            </a:r>
            <a:r>
              <a:rPr sz="1950" dirty="0">
                <a:solidFill>
                  <a:srgbClr val="575756"/>
                </a:solidFill>
                <a:latin typeface="Helvetica"/>
                <a:cs typeface="Helvetica"/>
              </a:rPr>
              <a:t>Primary</a:t>
            </a:r>
            <a:r>
              <a:rPr sz="1950" spc="35" dirty="0">
                <a:solidFill>
                  <a:srgbClr val="575756"/>
                </a:solidFill>
                <a:latin typeface="Helvetica"/>
                <a:cs typeface="Helvetica"/>
              </a:rPr>
              <a:t> </a:t>
            </a:r>
            <a:r>
              <a:rPr sz="1950" spc="-10" dirty="0">
                <a:solidFill>
                  <a:srgbClr val="575756"/>
                </a:solidFill>
                <a:latin typeface="Helvetica"/>
                <a:cs typeface="Helvetica"/>
              </a:rPr>
              <a:t>Care, </a:t>
            </a:r>
            <a:r>
              <a:rPr sz="1950" dirty="0">
                <a:solidFill>
                  <a:srgbClr val="575756"/>
                </a:solidFill>
                <a:latin typeface="Helvetica"/>
                <a:cs typeface="Helvetica"/>
              </a:rPr>
              <a:t>improving</a:t>
            </a:r>
            <a:r>
              <a:rPr sz="1950" spc="45" dirty="0">
                <a:solidFill>
                  <a:srgbClr val="575756"/>
                </a:solidFill>
                <a:latin typeface="Helvetica"/>
                <a:cs typeface="Helvetica"/>
              </a:rPr>
              <a:t> </a:t>
            </a:r>
            <a:r>
              <a:rPr sz="1950" dirty="0">
                <a:solidFill>
                  <a:srgbClr val="575756"/>
                </a:solidFill>
                <a:latin typeface="Helvetica"/>
                <a:cs typeface="Helvetica"/>
              </a:rPr>
              <a:t>the</a:t>
            </a:r>
            <a:r>
              <a:rPr sz="1950" spc="45" dirty="0">
                <a:solidFill>
                  <a:srgbClr val="575756"/>
                </a:solidFill>
                <a:latin typeface="Helvetica"/>
                <a:cs typeface="Helvetica"/>
              </a:rPr>
              <a:t> </a:t>
            </a:r>
            <a:r>
              <a:rPr sz="1950" dirty="0">
                <a:solidFill>
                  <a:srgbClr val="575756"/>
                </a:solidFill>
                <a:latin typeface="Helvetica"/>
                <a:cs typeface="Helvetica"/>
              </a:rPr>
              <a:t>access,</a:t>
            </a:r>
            <a:r>
              <a:rPr sz="1950" spc="45" dirty="0">
                <a:solidFill>
                  <a:srgbClr val="575756"/>
                </a:solidFill>
                <a:latin typeface="Helvetica"/>
                <a:cs typeface="Helvetica"/>
              </a:rPr>
              <a:t> </a:t>
            </a:r>
            <a:r>
              <a:rPr sz="1950" dirty="0">
                <a:solidFill>
                  <a:srgbClr val="575756"/>
                </a:solidFill>
                <a:latin typeface="Helvetica"/>
                <a:cs typeface="Helvetica"/>
              </a:rPr>
              <a:t>experience</a:t>
            </a:r>
            <a:r>
              <a:rPr sz="1950" spc="45" dirty="0">
                <a:solidFill>
                  <a:srgbClr val="575756"/>
                </a:solidFill>
                <a:latin typeface="Helvetica"/>
                <a:cs typeface="Helvetica"/>
              </a:rPr>
              <a:t> </a:t>
            </a:r>
            <a:r>
              <a:rPr sz="1950" dirty="0">
                <a:solidFill>
                  <a:srgbClr val="575756"/>
                </a:solidFill>
                <a:latin typeface="Helvetica"/>
                <a:cs typeface="Helvetica"/>
              </a:rPr>
              <a:t>and</a:t>
            </a:r>
            <a:r>
              <a:rPr sz="1950" spc="45" dirty="0">
                <a:solidFill>
                  <a:srgbClr val="575756"/>
                </a:solidFill>
                <a:latin typeface="Helvetica"/>
                <a:cs typeface="Helvetica"/>
              </a:rPr>
              <a:t> </a:t>
            </a:r>
            <a:r>
              <a:rPr sz="1950" spc="-10" dirty="0">
                <a:solidFill>
                  <a:srgbClr val="575756"/>
                </a:solidFill>
                <a:latin typeface="Helvetica"/>
                <a:cs typeface="Helvetica"/>
              </a:rPr>
              <a:t>outcomes </a:t>
            </a:r>
            <a:r>
              <a:rPr sz="1950" dirty="0">
                <a:solidFill>
                  <a:srgbClr val="575756"/>
                </a:solidFill>
                <a:latin typeface="Helvetica"/>
                <a:cs typeface="Helvetica"/>
              </a:rPr>
              <a:t>for</a:t>
            </a:r>
            <a:r>
              <a:rPr sz="1950" spc="50" dirty="0">
                <a:solidFill>
                  <a:srgbClr val="575756"/>
                </a:solidFill>
                <a:latin typeface="Helvetica"/>
                <a:cs typeface="Helvetica"/>
              </a:rPr>
              <a:t> </a:t>
            </a:r>
            <a:r>
              <a:rPr sz="1950" dirty="0">
                <a:solidFill>
                  <a:srgbClr val="575756"/>
                </a:solidFill>
                <a:latin typeface="Helvetica"/>
                <a:cs typeface="Helvetica"/>
              </a:rPr>
              <a:t>our</a:t>
            </a:r>
            <a:r>
              <a:rPr sz="1950" spc="55" dirty="0">
                <a:solidFill>
                  <a:srgbClr val="575756"/>
                </a:solidFill>
                <a:latin typeface="Helvetica"/>
                <a:cs typeface="Helvetica"/>
              </a:rPr>
              <a:t> </a:t>
            </a:r>
            <a:r>
              <a:rPr sz="1950" dirty="0">
                <a:solidFill>
                  <a:srgbClr val="575756"/>
                </a:solidFill>
                <a:latin typeface="Helvetica"/>
                <a:cs typeface="Helvetica"/>
              </a:rPr>
              <a:t>communities,</a:t>
            </a:r>
            <a:r>
              <a:rPr sz="1950" spc="55" dirty="0">
                <a:solidFill>
                  <a:srgbClr val="575756"/>
                </a:solidFill>
                <a:latin typeface="Helvetica"/>
                <a:cs typeface="Helvetica"/>
              </a:rPr>
              <a:t> </a:t>
            </a:r>
            <a:r>
              <a:rPr sz="1950" dirty="0">
                <a:solidFill>
                  <a:srgbClr val="575756"/>
                </a:solidFill>
                <a:latin typeface="Helvetica"/>
                <a:cs typeface="Helvetica"/>
              </a:rPr>
              <a:t>which</a:t>
            </a:r>
            <a:r>
              <a:rPr sz="1950" spc="55" dirty="0">
                <a:solidFill>
                  <a:srgbClr val="575756"/>
                </a:solidFill>
                <a:latin typeface="Helvetica"/>
                <a:cs typeface="Helvetica"/>
              </a:rPr>
              <a:t> </a:t>
            </a:r>
            <a:r>
              <a:rPr sz="1950" dirty="0">
                <a:solidFill>
                  <a:srgbClr val="575756"/>
                </a:solidFill>
                <a:latin typeface="Helvetica"/>
                <a:cs typeface="Helvetica"/>
              </a:rPr>
              <a:t>centres</a:t>
            </a:r>
            <a:r>
              <a:rPr sz="1950" spc="55" dirty="0">
                <a:solidFill>
                  <a:srgbClr val="575756"/>
                </a:solidFill>
                <a:latin typeface="Helvetica"/>
                <a:cs typeface="Helvetica"/>
              </a:rPr>
              <a:t> </a:t>
            </a:r>
            <a:r>
              <a:rPr sz="1950" dirty="0">
                <a:solidFill>
                  <a:srgbClr val="575756"/>
                </a:solidFill>
                <a:latin typeface="Helvetica"/>
                <a:cs typeface="Helvetica"/>
              </a:rPr>
              <a:t>around</a:t>
            </a:r>
            <a:r>
              <a:rPr sz="1950" spc="55" dirty="0">
                <a:solidFill>
                  <a:srgbClr val="575756"/>
                </a:solidFill>
                <a:latin typeface="Helvetica"/>
                <a:cs typeface="Helvetica"/>
              </a:rPr>
              <a:t> </a:t>
            </a:r>
            <a:r>
              <a:rPr sz="1950" spc="-10" dirty="0">
                <a:solidFill>
                  <a:srgbClr val="575756"/>
                </a:solidFill>
                <a:latin typeface="Helvetica"/>
                <a:cs typeface="Helvetica"/>
              </a:rPr>
              <a:t>three </a:t>
            </a:r>
            <a:r>
              <a:rPr sz="1950" dirty="0">
                <a:solidFill>
                  <a:srgbClr val="575756"/>
                </a:solidFill>
                <a:latin typeface="Helvetica"/>
                <a:cs typeface="Helvetica"/>
              </a:rPr>
              <a:t>essential</a:t>
            </a:r>
            <a:r>
              <a:rPr sz="1950" spc="40" dirty="0">
                <a:solidFill>
                  <a:srgbClr val="575756"/>
                </a:solidFill>
                <a:latin typeface="Helvetica"/>
                <a:cs typeface="Helvetica"/>
              </a:rPr>
              <a:t> </a:t>
            </a:r>
            <a:r>
              <a:rPr sz="1950" spc="-10" dirty="0">
                <a:solidFill>
                  <a:srgbClr val="575756"/>
                </a:solidFill>
                <a:latin typeface="Helvetica"/>
                <a:cs typeface="Helvetica"/>
              </a:rPr>
              <a:t>offers.</a:t>
            </a:r>
            <a:endParaRPr sz="1950">
              <a:latin typeface="Helvetica"/>
              <a:cs typeface="Helvetica"/>
            </a:endParaRPr>
          </a:p>
        </p:txBody>
      </p:sp>
      <p:sp>
        <p:nvSpPr>
          <p:cNvPr id="4" name="object 4"/>
          <p:cNvSpPr txBox="1"/>
          <p:nvPr/>
        </p:nvSpPr>
        <p:spPr>
          <a:xfrm>
            <a:off x="1034388" y="4967253"/>
            <a:ext cx="5593715" cy="1282065"/>
          </a:xfrm>
          <a:prstGeom prst="rect">
            <a:avLst/>
          </a:prstGeom>
        </p:spPr>
        <p:txBody>
          <a:bodyPr vert="horz" wrap="square" lIns="0" tIns="12065" rIns="0" bIns="0" rtlCol="0">
            <a:spAutoFit/>
          </a:bodyPr>
          <a:lstStyle/>
          <a:p>
            <a:pPr marL="389255" marR="422909" indent="-377190">
              <a:lnSpc>
                <a:spcPct val="100000"/>
              </a:lnSpc>
              <a:spcBef>
                <a:spcPts val="95"/>
              </a:spcBef>
              <a:buClr>
                <a:srgbClr val="418FC6"/>
              </a:buClr>
              <a:buChar char="•"/>
              <a:tabLst>
                <a:tab pos="389255" algn="l"/>
              </a:tabLst>
            </a:pPr>
            <a:r>
              <a:rPr sz="1650" dirty="0">
                <a:solidFill>
                  <a:srgbClr val="575756"/>
                </a:solidFill>
                <a:latin typeface="Helvetica"/>
                <a:cs typeface="Helvetica"/>
              </a:rPr>
              <a:t>Streamlining</a:t>
            </a:r>
            <a:r>
              <a:rPr sz="1650" spc="-25" dirty="0">
                <a:solidFill>
                  <a:srgbClr val="575756"/>
                </a:solidFill>
                <a:latin typeface="Helvetica"/>
                <a:cs typeface="Helvetica"/>
              </a:rPr>
              <a:t> </a:t>
            </a:r>
            <a:r>
              <a:rPr sz="1650" dirty="0">
                <a:solidFill>
                  <a:srgbClr val="575756"/>
                </a:solidFill>
                <a:latin typeface="Helvetica"/>
                <a:cs typeface="Helvetica"/>
              </a:rPr>
              <a:t>access</a:t>
            </a:r>
            <a:r>
              <a:rPr sz="1650" spc="-20" dirty="0">
                <a:solidFill>
                  <a:srgbClr val="575756"/>
                </a:solidFill>
                <a:latin typeface="Helvetica"/>
                <a:cs typeface="Helvetica"/>
              </a:rPr>
              <a:t> </a:t>
            </a:r>
            <a:r>
              <a:rPr sz="1650" dirty="0">
                <a:solidFill>
                  <a:srgbClr val="575756"/>
                </a:solidFill>
                <a:latin typeface="Helvetica"/>
                <a:cs typeface="Helvetica"/>
              </a:rPr>
              <a:t>to</a:t>
            </a:r>
            <a:r>
              <a:rPr sz="1650" spc="-25" dirty="0">
                <a:solidFill>
                  <a:srgbClr val="575756"/>
                </a:solidFill>
                <a:latin typeface="Helvetica"/>
                <a:cs typeface="Helvetica"/>
              </a:rPr>
              <a:t> </a:t>
            </a:r>
            <a:r>
              <a:rPr sz="1650" dirty="0">
                <a:solidFill>
                  <a:srgbClr val="575756"/>
                </a:solidFill>
                <a:latin typeface="Helvetica"/>
                <a:cs typeface="Helvetica"/>
              </a:rPr>
              <a:t>care</a:t>
            </a:r>
            <a:r>
              <a:rPr sz="1650" spc="-20" dirty="0">
                <a:solidFill>
                  <a:srgbClr val="575756"/>
                </a:solidFill>
                <a:latin typeface="Helvetica"/>
                <a:cs typeface="Helvetica"/>
              </a:rPr>
              <a:t> </a:t>
            </a:r>
            <a:r>
              <a:rPr sz="1650" dirty="0">
                <a:solidFill>
                  <a:srgbClr val="575756"/>
                </a:solidFill>
                <a:latin typeface="Helvetica"/>
                <a:cs typeface="Helvetica"/>
              </a:rPr>
              <a:t>and</a:t>
            </a:r>
            <a:r>
              <a:rPr sz="1650" spc="-25" dirty="0">
                <a:solidFill>
                  <a:srgbClr val="575756"/>
                </a:solidFill>
                <a:latin typeface="Helvetica"/>
                <a:cs typeface="Helvetica"/>
              </a:rPr>
              <a:t> </a:t>
            </a:r>
            <a:r>
              <a:rPr sz="1650" dirty="0">
                <a:solidFill>
                  <a:srgbClr val="575756"/>
                </a:solidFill>
                <a:latin typeface="Helvetica"/>
                <a:cs typeface="Helvetica"/>
              </a:rPr>
              <a:t>advice</a:t>
            </a:r>
            <a:r>
              <a:rPr sz="1650" spc="-25" dirty="0">
                <a:solidFill>
                  <a:srgbClr val="575756"/>
                </a:solidFill>
                <a:latin typeface="Helvetica"/>
                <a:cs typeface="Helvetica"/>
              </a:rPr>
              <a:t> </a:t>
            </a:r>
            <a:r>
              <a:rPr sz="1650" dirty="0">
                <a:solidFill>
                  <a:srgbClr val="575756"/>
                </a:solidFill>
                <a:latin typeface="Helvetica"/>
                <a:cs typeface="Helvetica"/>
              </a:rPr>
              <a:t>for</a:t>
            </a:r>
            <a:r>
              <a:rPr sz="1650" spc="-15" dirty="0">
                <a:solidFill>
                  <a:srgbClr val="575756"/>
                </a:solidFill>
                <a:latin typeface="Helvetica"/>
                <a:cs typeface="Helvetica"/>
              </a:rPr>
              <a:t> </a:t>
            </a:r>
            <a:r>
              <a:rPr sz="1650" spc="-10" dirty="0">
                <a:solidFill>
                  <a:srgbClr val="575756"/>
                </a:solidFill>
                <a:latin typeface="Helvetica"/>
                <a:cs typeface="Helvetica"/>
              </a:rPr>
              <a:t>people </a:t>
            </a:r>
            <a:r>
              <a:rPr sz="1650" dirty="0">
                <a:solidFill>
                  <a:srgbClr val="575756"/>
                </a:solidFill>
                <a:latin typeface="Helvetica"/>
                <a:cs typeface="Helvetica"/>
              </a:rPr>
              <a:t>who</a:t>
            </a:r>
            <a:r>
              <a:rPr sz="1650" spc="-15" dirty="0">
                <a:solidFill>
                  <a:srgbClr val="575756"/>
                </a:solidFill>
                <a:latin typeface="Helvetica"/>
                <a:cs typeface="Helvetica"/>
              </a:rPr>
              <a:t> </a:t>
            </a:r>
            <a:r>
              <a:rPr sz="1650" dirty="0">
                <a:solidFill>
                  <a:srgbClr val="575756"/>
                </a:solidFill>
                <a:latin typeface="Helvetica"/>
                <a:cs typeface="Helvetica"/>
              </a:rPr>
              <a:t>get</a:t>
            </a:r>
            <a:r>
              <a:rPr sz="1650" spc="-5" dirty="0">
                <a:solidFill>
                  <a:srgbClr val="575756"/>
                </a:solidFill>
                <a:latin typeface="Helvetica"/>
                <a:cs typeface="Helvetica"/>
              </a:rPr>
              <a:t> </a:t>
            </a:r>
            <a:r>
              <a:rPr sz="1650" dirty="0">
                <a:solidFill>
                  <a:srgbClr val="575756"/>
                </a:solidFill>
                <a:latin typeface="Helvetica"/>
                <a:cs typeface="Helvetica"/>
              </a:rPr>
              <a:t>ill</a:t>
            </a:r>
            <a:r>
              <a:rPr sz="1650" spc="-10" dirty="0">
                <a:solidFill>
                  <a:srgbClr val="575756"/>
                </a:solidFill>
                <a:latin typeface="Helvetica"/>
                <a:cs typeface="Helvetica"/>
              </a:rPr>
              <a:t> </a:t>
            </a:r>
            <a:r>
              <a:rPr sz="1650" dirty="0">
                <a:solidFill>
                  <a:srgbClr val="575756"/>
                </a:solidFill>
                <a:latin typeface="Helvetica"/>
                <a:cs typeface="Helvetica"/>
              </a:rPr>
              <a:t>but</a:t>
            </a:r>
            <a:r>
              <a:rPr sz="1650" spc="-5" dirty="0">
                <a:solidFill>
                  <a:srgbClr val="575756"/>
                </a:solidFill>
                <a:latin typeface="Helvetica"/>
                <a:cs typeface="Helvetica"/>
              </a:rPr>
              <a:t> </a:t>
            </a:r>
            <a:r>
              <a:rPr sz="1650" dirty="0">
                <a:solidFill>
                  <a:srgbClr val="575756"/>
                </a:solidFill>
                <a:latin typeface="Helvetica"/>
                <a:cs typeface="Helvetica"/>
              </a:rPr>
              <a:t>only</a:t>
            </a:r>
            <a:r>
              <a:rPr sz="1650" spc="-5" dirty="0">
                <a:solidFill>
                  <a:srgbClr val="575756"/>
                </a:solidFill>
                <a:latin typeface="Helvetica"/>
                <a:cs typeface="Helvetica"/>
              </a:rPr>
              <a:t> </a:t>
            </a:r>
            <a:r>
              <a:rPr sz="1650" dirty="0">
                <a:solidFill>
                  <a:srgbClr val="575756"/>
                </a:solidFill>
                <a:latin typeface="Helvetica"/>
                <a:cs typeface="Helvetica"/>
              </a:rPr>
              <a:t>use</a:t>
            </a:r>
            <a:r>
              <a:rPr sz="1650" spc="-10" dirty="0">
                <a:solidFill>
                  <a:srgbClr val="575756"/>
                </a:solidFill>
                <a:latin typeface="Helvetica"/>
                <a:cs typeface="Helvetica"/>
              </a:rPr>
              <a:t> </a:t>
            </a:r>
            <a:r>
              <a:rPr sz="1650" dirty="0">
                <a:solidFill>
                  <a:srgbClr val="575756"/>
                </a:solidFill>
                <a:latin typeface="Helvetica"/>
                <a:cs typeface="Helvetica"/>
              </a:rPr>
              <a:t>health</a:t>
            </a:r>
            <a:r>
              <a:rPr sz="1650" spc="-10" dirty="0">
                <a:solidFill>
                  <a:srgbClr val="575756"/>
                </a:solidFill>
                <a:latin typeface="Helvetica"/>
                <a:cs typeface="Helvetica"/>
              </a:rPr>
              <a:t> </a:t>
            </a:r>
            <a:r>
              <a:rPr sz="1650" dirty="0">
                <a:solidFill>
                  <a:srgbClr val="575756"/>
                </a:solidFill>
                <a:latin typeface="Helvetica"/>
                <a:cs typeface="Helvetica"/>
              </a:rPr>
              <a:t>services</a:t>
            </a:r>
            <a:r>
              <a:rPr sz="1650" spc="-5" dirty="0">
                <a:solidFill>
                  <a:srgbClr val="575756"/>
                </a:solidFill>
                <a:latin typeface="Helvetica"/>
                <a:cs typeface="Helvetica"/>
              </a:rPr>
              <a:t> </a:t>
            </a:r>
            <a:r>
              <a:rPr sz="1650" spc="-10" dirty="0">
                <a:solidFill>
                  <a:srgbClr val="575756"/>
                </a:solidFill>
                <a:latin typeface="Helvetica"/>
                <a:cs typeface="Helvetica"/>
              </a:rPr>
              <a:t>infrequently:</a:t>
            </a:r>
            <a:endParaRPr sz="1650">
              <a:latin typeface="Helvetica"/>
              <a:cs typeface="Helvetica"/>
            </a:endParaRPr>
          </a:p>
          <a:p>
            <a:pPr marL="389255" marR="5080">
              <a:lnSpc>
                <a:spcPts val="1980"/>
              </a:lnSpc>
              <a:spcBef>
                <a:spcPts val="65"/>
              </a:spcBef>
            </a:pPr>
            <a:r>
              <a:rPr sz="1650" dirty="0">
                <a:solidFill>
                  <a:srgbClr val="575756"/>
                </a:solidFill>
                <a:latin typeface="Helvetica"/>
                <a:cs typeface="Helvetica"/>
              </a:rPr>
              <a:t>providing</a:t>
            </a:r>
            <a:r>
              <a:rPr sz="1650" spc="-30" dirty="0">
                <a:solidFill>
                  <a:srgbClr val="575756"/>
                </a:solidFill>
                <a:latin typeface="Helvetica"/>
                <a:cs typeface="Helvetica"/>
              </a:rPr>
              <a:t> </a:t>
            </a:r>
            <a:r>
              <a:rPr sz="1650" dirty="0">
                <a:solidFill>
                  <a:srgbClr val="575756"/>
                </a:solidFill>
                <a:latin typeface="Helvetica"/>
                <a:cs typeface="Helvetica"/>
              </a:rPr>
              <a:t>them</a:t>
            </a:r>
            <a:r>
              <a:rPr sz="1650" spc="-15" dirty="0">
                <a:solidFill>
                  <a:srgbClr val="575756"/>
                </a:solidFill>
                <a:latin typeface="Helvetica"/>
                <a:cs typeface="Helvetica"/>
              </a:rPr>
              <a:t> </a:t>
            </a:r>
            <a:r>
              <a:rPr sz="1650" dirty="0">
                <a:solidFill>
                  <a:srgbClr val="575756"/>
                </a:solidFill>
                <a:latin typeface="Helvetica"/>
                <a:cs typeface="Helvetica"/>
              </a:rPr>
              <a:t>with</a:t>
            </a:r>
            <a:r>
              <a:rPr sz="1650" spc="-15" dirty="0">
                <a:solidFill>
                  <a:srgbClr val="575756"/>
                </a:solidFill>
                <a:latin typeface="Helvetica"/>
                <a:cs typeface="Helvetica"/>
              </a:rPr>
              <a:t> </a:t>
            </a:r>
            <a:r>
              <a:rPr sz="1650" dirty="0">
                <a:solidFill>
                  <a:srgbClr val="575756"/>
                </a:solidFill>
                <a:latin typeface="Helvetica"/>
                <a:cs typeface="Helvetica"/>
              </a:rPr>
              <a:t>more</a:t>
            </a:r>
            <a:r>
              <a:rPr sz="1650" spc="-20" dirty="0">
                <a:solidFill>
                  <a:srgbClr val="575756"/>
                </a:solidFill>
                <a:latin typeface="Helvetica"/>
                <a:cs typeface="Helvetica"/>
              </a:rPr>
              <a:t> </a:t>
            </a:r>
            <a:r>
              <a:rPr sz="1650" dirty="0">
                <a:solidFill>
                  <a:srgbClr val="575756"/>
                </a:solidFill>
                <a:latin typeface="Helvetica"/>
                <a:cs typeface="Helvetica"/>
              </a:rPr>
              <a:t>choice</a:t>
            </a:r>
            <a:r>
              <a:rPr sz="1650" spc="-20" dirty="0">
                <a:solidFill>
                  <a:srgbClr val="575756"/>
                </a:solidFill>
                <a:latin typeface="Helvetica"/>
                <a:cs typeface="Helvetica"/>
              </a:rPr>
              <a:t> </a:t>
            </a:r>
            <a:r>
              <a:rPr sz="1650" dirty="0">
                <a:solidFill>
                  <a:srgbClr val="575756"/>
                </a:solidFill>
                <a:latin typeface="Helvetica"/>
                <a:cs typeface="Helvetica"/>
              </a:rPr>
              <a:t>about</a:t>
            </a:r>
            <a:r>
              <a:rPr sz="1650" spc="-10" dirty="0">
                <a:solidFill>
                  <a:srgbClr val="575756"/>
                </a:solidFill>
                <a:latin typeface="Helvetica"/>
                <a:cs typeface="Helvetica"/>
              </a:rPr>
              <a:t> </a:t>
            </a:r>
            <a:r>
              <a:rPr sz="1650" dirty="0">
                <a:solidFill>
                  <a:srgbClr val="575756"/>
                </a:solidFill>
                <a:latin typeface="Helvetica"/>
                <a:cs typeface="Helvetica"/>
              </a:rPr>
              <a:t>how</a:t>
            </a:r>
            <a:r>
              <a:rPr sz="1650" spc="-20" dirty="0">
                <a:solidFill>
                  <a:srgbClr val="575756"/>
                </a:solidFill>
                <a:latin typeface="Helvetica"/>
                <a:cs typeface="Helvetica"/>
              </a:rPr>
              <a:t> </a:t>
            </a:r>
            <a:r>
              <a:rPr sz="1650" dirty="0">
                <a:solidFill>
                  <a:srgbClr val="575756"/>
                </a:solidFill>
                <a:latin typeface="Helvetica"/>
                <a:cs typeface="Helvetica"/>
              </a:rPr>
              <a:t>they</a:t>
            </a:r>
            <a:r>
              <a:rPr sz="1650" spc="-10" dirty="0">
                <a:solidFill>
                  <a:srgbClr val="575756"/>
                </a:solidFill>
                <a:latin typeface="Helvetica"/>
                <a:cs typeface="Helvetica"/>
              </a:rPr>
              <a:t> access </a:t>
            </a:r>
            <a:r>
              <a:rPr sz="1650" dirty="0">
                <a:solidFill>
                  <a:srgbClr val="575756"/>
                </a:solidFill>
                <a:latin typeface="Helvetica"/>
                <a:cs typeface="Helvetica"/>
              </a:rPr>
              <a:t>care</a:t>
            </a:r>
            <a:r>
              <a:rPr sz="1650" spc="-30" dirty="0">
                <a:solidFill>
                  <a:srgbClr val="575756"/>
                </a:solidFill>
                <a:latin typeface="Helvetica"/>
                <a:cs typeface="Helvetica"/>
              </a:rPr>
              <a:t> </a:t>
            </a:r>
            <a:r>
              <a:rPr sz="1650" dirty="0">
                <a:solidFill>
                  <a:srgbClr val="575756"/>
                </a:solidFill>
                <a:latin typeface="Helvetica"/>
                <a:cs typeface="Helvetica"/>
              </a:rPr>
              <a:t>and</a:t>
            </a:r>
            <a:r>
              <a:rPr sz="1650" spc="-20" dirty="0">
                <a:solidFill>
                  <a:srgbClr val="575756"/>
                </a:solidFill>
                <a:latin typeface="Helvetica"/>
                <a:cs typeface="Helvetica"/>
              </a:rPr>
              <a:t> </a:t>
            </a:r>
            <a:r>
              <a:rPr sz="1650" dirty="0">
                <a:solidFill>
                  <a:srgbClr val="575756"/>
                </a:solidFill>
                <a:latin typeface="Helvetica"/>
                <a:cs typeface="Helvetica"/>
              </a:rPr>
              <a:t>ensuring</a:t>
            </a:r>
            <a:r>
              <a:rPr sz="1650" spc="-20" dirty="0">
                <a:solidFill>
                  <a:srgbClr val="575756"/>
                </a:solidFill>
                <a:latin typeface="Helvetica"/>
                <a:cs typeface="Helvetica"/>
              </a:rPr>
              <a:t> </a:t>
            </a:r>
            <a:r>
              <a:rPr sz="1650" dirty="0">
                <a:solidFill>
                  <a:srgbClr val="575756"/>
                </a:solidFill>
                <a:latin typeface="Helvetica"/>
                <a:cs typeface="Helvetica"/>
              </a:rPr>
              <a:t>care</a:t>
            </a:r>
            <a:r>
              <a:rPr sz="1650" spc="-20" dirty="0">
                <a:solidFill>
                  <a:srgbClr val="575756"/>
                </a:solidFill>
                <a:latin typeface="Helvetica"/>
                <a:cs typeface="Helvetica"/>
              </a:rPr>
              <a:t> </a:t>
            </a:r>
            <a:r>
              <a:rPr sz="1650" dirty="0">
                <a:solidFill>
                  <a:srgbClr val="575756"/>
                </a:solidFill>
                <a:latin typeface="Helvetica"/>
                <a:cs typeface="Helvetica"/>
              </a:rPr>
              <a:t>is</a:t>
            </a:r>
            <a:r>
              <a:rPr sz="1650" spc="-15" dirty="0">
                <a:solidFill>
                  <a:srgbClr val="575756"/>
                </a:solidFill>
                <a:latin typeface="Helvetica"/>
                <a:cs typeface="Helvetica"/>
              </a:rPr>
              <a:t> </a:t>
            </a:r>
            <a:r>
              <a:rPr sz="1650" dirty="0">
                <a:solidFill>
                  <a:srgbClr val="575756"/>
                </a:solidFill>
                <a:latin typeface="Helvetica"/>
                <a:cs typeface="Helvetica"/>
              </a:rPr>
              <a:t>always</a:t>
            </a:r>
            <a:r>
              <a:rPr sz="1650" spc="-20" dirty="0">
                <a:solidFill>
                  <a:srgbClr val="575756"/>
                </a:solidFill>
                <a:latin typeface="Helvetica"/>
                <a:cs typeface="Helvetica"/>
              </a:rPr>
              <a:t> </a:t>
            </a:r>
            <a:r>
              <a:rPr sz="1650" dirty="0">
                <a:solidFill>
                  <a:srgbClr val="575756"/>
                </a:solidFill>
                <a:latin typeface="Helvetica"/>
                <a:cs typeface="Helvetica"/>
              </a:rPr>
              <a:t>available</a:t>
            </a:r>
            <a:r>
              <a:rPr sz="1650" spc="-15" dirty="0">
                <a:solidFill>
                  <a:srgbClr val="575756"/>
                </a:solidFill>
                <a:latin typeface="Helvetica"/>
                <a:cs typeface="Helvetica"/>
              </a:rPr>
              <a:t> </a:t>
            </a:r>
            <a:r>
              <a:rPr sz="1650" dirty="0">
                <a:solidFill>
                  <a:srgbClr val="575756"/>
                </a:solidFill>
                <a:latin typeface="Helvetica"/>
                <a:cs typeface="Helvetica"/>
              </a:rPr>
              <a:t>in</a:t>
            </a:r>
            <a:r>
              <a:rPr sz="1650" spc="-20" dirty="0">
                <a:solidFill>
                  <a:srgbClr val="575756"/>
                </a:solidFill>
                <a:latin typeface="Helvetica"/>
                <a:cs typeface="Helvetica"/>
              </a:rPr>
              <a:t> </a:t>
            </a:r>
            <a:r>
              <a:rPr sz="1650" spc="-10" dirty="0">
                <a:solidFill>
                  <a:srgbClr val="575756"/>
                </a:solidFill>
                <a:latin typeface="Helvetica"/>
                <a:cs typeface="Helvetica"/>
              </a:rPr>
              <a:t>their </a:t>
            </a:r>
            <a:r>
              <a:rPr sz="1650" dirty="0">
                <a:solidFill>
                  <a:srgbClr val="575756"/>
                </a:solidFill>
                <a:latin typeface="Helvetica"/>
                <a:cs typeface="Helvetica"/>
              </a:rPr>
              <a:t>community</a:t>
            </a:r>
            <a:r>
              <a:rPr sz="1650" spc="-20" dirty="0">
                <a:solidFill>
                  <a:srgbClr val="575756"/>
                </a:solidFill>
                <a:latin typeface="Helvetica"/>
                <a:cs typeface="Helvetica"/>
              </a:rPr>
              <a:t> </a:t>
            </a:r>
            <a:r>
              <a:rPr sz="1650" dirty="0">
                <a:solidFill>
                  <a:srgbClr val="575756"/>
                </a:solidFill>
                <a:latin typeface="Helvetica"/>
                <a:cs typeface="Helvetica"/>
              </a:rPr>
              <a:t>when</a:t>
            </a:r>
            <a:r>
              <a:rPr sz="1650" spc="-10" dirty="0">
                <a:solidFill>
                  <a:srgbClr val="575756"/>
                </a:solidFill>
                <a:latin typeface="Helvetica"/>
                <a:cs typeface="Helvetica"/>
              </a:rPr>
              <a:t> </a:t>
            </a:r>
            <a:r>
              <a:rPr sz="1650" dirty="0">
                <a:solidFill>
                  <a:srgbClr val="575756"/>
                </a:solidFill>
                <a:latin typeface="Helvetica"/>
                <a:cs typeface="Helvetica"/>
              </a:rPr>
              <a:t>they</a:t>
            </a:r>
            <a:r>
              <a:rPr sz="1650" spc="-10" dirty="0">
                <a:solidFill>
                  <a:srgbClr val="575756"/>
                </a:solidFill>
                <a:latin typeface="Helvetica"/>
                <a:cs typeface="Helvetica"/>
              </a:rPr>
              <a:t> </a:t>
            </a:r>
            <a:r>
              <a:rPr sz="1650" dirty="0">
                <a:solidFill>
                  <a:srgbClr val="575756"/>
                </a:solidFill>
                <a:latin typeface="Helvetica"/>
                <a:cs typeface="Helvetica"/>
              </a:rPr>
              <a:t>need</a:t>
            </a:r>
            <a:r>
              <a:rPr sz="1650" spc="-10" dirty="0">
                <a:solidFill>
                  <a:srgbClr val="575756"/>
                </a:solidFill>
                <a:latin typeface="Helvetica"/>
                <a:cs typeface="Helvetica"/>
              </a:rPr>
              <a:t> </a:t>
            </a:r>
            <a:r>
              <a:rPr sz="1650" spc="-25" dirty="0">
                <a:solidFill>
                  <a:srgbClr val="575756"/>
                </a:solidFill>
                <a:latin typeface="Helvetica"/>
                <a:cs typeface="Helvetica"/>
              </a:rPr>
              <a:t>it.</a:t>
            </a:r>
            <a:endParaRPr sz="1650">
              <a:latin typeface="Helvetica"/>
              <a:cs typeface="Helvetica"/>
            </a:endParaRPr>
          </a:p>
        </p:txBody>
      </p:sp>
      <p:sp>
        <p:nvSpPr>
          <p:cNvPr id="5" name="object 5"/>
          <p:cNvSpPr txBox="1"/>
          <p:nvPr/>
        </p:nvSpPr>
        <p:spPr>
          <a:xfrm>
            <a:off x="1034388" y="6433177"/>
            <a:ext cx="5397500" cy="1030605"/>
          </a:xfrm>
          <a:prstGeom prst="rect">
            <a:avLst/>
          </a:prstGeom>
        </p:spPr>
        <p:txBody>
          <a:bodyPr vert="horz" wrap="square" lIns="0" tIns="12065" rIns="0" bIns="0" rtlCol="0">
            <a:spAutoFit/>
          </a:bodyPr>
          <a:lstStyle/>
          <a:p>
            <a:pPr marL="389255" marR="5080" indent="-377190">
              <a:lnSpc>
                <a:spcPct val="100000"/>
              </a:lnSpc>
              <a:spcBef>
                <a:spcPts val="95"/>
              </a:spcBef>
              <a:buClr>
                <a:srgbClr val="418FC6"/>
              </a:buClr>
              <a:buChar char="•"/>
              <a:tabLst>
                <a:tab pos="389255" algn="l"/>
              </a:tabLst>
            </a:pPr>
            <a:r>
              <a:rPr sz="1650" dirty="0">
                <a:solidFill>
                  <a:srgbClr val="575756"/>
                </a:solidFill>
                <a:latin typeface="Helvetica"/>
                <a:cs typeface="Helvetica"/>
              </a:rPr>
              <a:t>Providing</a:t>
            </a:r>
            <a:r>
              <a:rPr sz="1650" spc="-30" dirty="0">
                <a:solidFill>
                  <a:srgbClr val="575756"/>
                </a:solidFill>
                <a:latin typeface="Helvetica"/>
                <a:cs typeface="Helvetica"/>
              </a:rPr>
              <a:t> </a:t>
            </a:r>
            <a:r>
              <a:rPr sz="1650" dirty="0">
                <a:solidFill>
                  <a:srgbClr val="575756"/>
                </a:solidFill>
                <a:latin typeface="Helvetica"/>
                <a:cs typeface="Helvetica"/>
              </a:rPr>
              <a:t>more</a:t>
            </a:r>
            <a:r>
              <a:rPr sz="1650" spc="-30" dirty="0">
                <a:solidFill>
                  <a:srgbClr val="575756"/>
                </a:solidFill>
                <a:latin typeface="Helvetica"/>
                <a:cs typeface="Helvetica"/>
              </a:rPr>
              <a:t> </a:t>
            </a:r>
            <a:r>
              <a:rPr sz="1650" dirty="0">
                <a:solidFill>
                  <a:srgbClr val="575756"/>
                </a:solidFill>
                <a:latin typeface="Helvetica"/>
                <a:cs typeface="Helvetica"/>
              </a:rPr>
              <a:t>proactive,</a:t>
            </a:r>
            <a:r>
              <a:rPr sz="1650" spc="-30" dirty="0">
                <a:solidFill>
                  <a:srgbClr val="575756"/>
                </a:solidFill>
                <a:latin typeface="Helvetica"/>
                <a:cs typeface="Helvetica"/>
              </a:rPr>
              <a:t> </a:t>
            </a:r>
            <a:r>
              <a:rPr sz="1650" dirty="0">
                <a:solidFill>
                  <a:srgbClr val="575756"/>
                </a:solidFill>
                <a:latin typeface="Helvetica"/>
                <a:cs typeface="Helvetica"/>
              </a:rPr>
              <a:t>personalised</a:t>
            </a:r>
            <a:r>
              <a:rPr sz="1650" spc="-30" dirty="0">
                <a:solidFill>
                  <a:srgbClr val="575756"/>
                </a:solidFill>
                <a:latin typeface="Helvetica"/>
                <a:cs typeface="Helvetica"/>
              </a:rPr>
              <a:t> </a:t>
            </a:r>
            <a:r>
              <a:rPr sz="1650" dirty="0">
                <a:solidFill>
                  <a:srgbClr val="575756"/>
                </a:solidFill>
                <a:latin typeface="Helvetica"/>
                <a:cs typeface="Helvetica"/>
              </a:rPr>
              <a:t>care</a:t>
            </a:r>
            <a:r>
              <a:rPr sz="1650" spc="-25" dirty="0">
                <a:solidFill>
                  <a:srgbClr val="575756"/>
                </a:solidFill>
                <a:latin typeface="Helvetica"/>
                <a:cs typeface="Helvetica"/>
              </a:rPr>
              <a:t> </a:t>
            </a:r>
            <a:r>
              <a:rPr sz="1650" spc="-20" dirty="0">
                <a:solidFill>
                  <a:srgbClr val="575756"/>
                </a:solidFill>
                <a:latin typeface="Helvetica"/>
                <a:cs typeface="Helvetica"/>
              </a:rPr>
              <a:t>with </a:t>
            </a:r>
            <a:r>
              <a:rPr sz="1650" dirty="0">
                <a:solidFill>
                  <a:srgbClr val="575756"/>
                </a:solidFill>
                <a:latin typeface="Helvetica"/>
                <a:cs typeface="Helvetica"/>
              </a:rPr>
              <a:t>support</a:t>
            </a:r>
            <a:r>
              <a:rPr sz="1650" spc="-10" dirty="0">
                <a:solidFill>
                  <a:srgbClr val="575756"/>
                </a:solidFill>
                <a:latin typeface="Helvetica"/>
                <a:cs typeface="Helvetica"/>
              </a:rPr>
              <a:t> </a:t>
            </a:r>
            <a:r>
              <a:rPr sz="1650" dirty="0">
                <a:solidFill>
                  <a:srgbClr val="575756"/>
                </a:solidFill>
                <a:latin typeface="Helvetica"/>
                <a:cs typeface="Helvetica"/>
              </a:rPr>
              <a:t>from</a:t>
            </a:r>
            <a:r>
              <a:rPr sz="1650" spc="-5" dirty="0">
                <a:solidFill>
                  <a:srgbClr val="575756"/>
                </a:solidFill>
                <a:latin typeface="Helvetica"/>
                <a:cs typeface="Helvetica"/>
              </a:rPr>
              <a:t> </a:t>
            </a:r>
            <a:r>
              <a:rPr sz="1650" dirty="0">
                <a:solidFill>
                  <a:srgbClr val="575756"/>
                </a:solidFill>
                <a:latin typeface="Helvetica"/>
                <a:cs typeface="Helvetica"/>
              </a:rPr>
              <a:t>a</a:t>
            </a:r>
            <a:r>
              <a:rPr sz="1650" spc="-10" dirty="0">
                <a:solidFill>
                  <a:srgbClr val="575756"/>
                </a:solidFill>
                <a:latin typeface="Helvetica"/>
                <a:cs typeface="Helvetica"/>
              </a:rPr>
              <a:t> </a:t>
            </a:r>
            <a:r>
              <a:rPr sz="1650" dirty="0">
                <a:solidFill>
                  <a:srgbClr val="575756"/>
                </a:solidFill>
                <a:latin typeface="Helvetica"/>
                <a:cs typeface="Helvetica"/>
              </a:rPr>
              <a:t>multidisciplinary</a:t>
            </a:r>
            <a:r>
              <a:rPr sz="1650" spc="-5" dirty="0">
                <a:solidFill>
                  <a:srgbClr val="575756"/>
                </a:solidFill>
                <a:latin typeface="Helvetica"/>
                <a:cs typeface="Helvetica"/>
              </a:rPr>
              <a:t> </a:t>
            </a:r>
            <a:r>
              <a:rPr sz="1650" dirty="0">
                <a:solidFill>
                  <a:srgbClr val="575756"/>
                </a:solidFill>
                <a:latin typeface="Helvetica"/>
                <a:cs typeface="Helvetica"/>
              </a:rPr>
              <a:t>team</a:t>
            </a:r>
            <a:r>
              <a:rPr sz="1650" spc="-5" dirty="0">
                <a:solidFill>
                  <a:srgbClr val="575756"/>
                </a:solidFill>
                <a:latin typeface="Helvetica"/>
                <a:cs typeface="Helvetica"/>
              </a:rPr>
              <a:t> </a:t>
            </a:r>
            <a:r>
              <a:rPr sz="1650" dirty="0">
                <a:solidFill>
                  <a:srgbClr val="575756"/>
                </a:solidFill>
                <a:latin typeface="Helvetica"/>
                <a:cs typeface="Helvetica"/>
              </a:rPr>
              <a:t>of</a:t>
            </a:r>
            <a:r>
              <a:rPr sz="1650" spc="-5" dirty="0">
                <a:solidFill>
                  <a:srgbClr val="575756"/>
                </a:solidFill>
                <a:latin typeface="Helvetica"/>
                <a:cs typeface="Helvetica"/>
              </a:rPr>
              <a:t> </a:t>
            </a:r>
            <a:r>
              <a:rPr sz="1650" spc="-10" dirty="0">
                <a:solidFill>
                  <a:srgbClr val="575756"/>
                </a:solidFill>
                <a:latin typeface="Helvetica"/>
                <a:cs typeface="Helvetica"/>
              </a:rPr>
              <a:t>professionals </a:t>
            </a:r>
            <a:r>
              <a:rPr sz="1650" dirty="0">
                <a:solidFill>
                  <a:srgbClr val="575756"/>
                </a:solidFill>
                <a:latin typeface="Helvetica"/>
                <a:cs typeface="Helvetica"/>
              </a:rPr>
              <a:t>to</a:t>
            </a:r>
            <a:r>
              <a:rPr sz="1650" spc="-15" dirty="0">
                <a:solidFill>
                  <a:srgbClr val="575756"/>
                </a:solidFill>
                <a:latin typeface="Helvetica"/>
                <a:cs typeface="Helvetica"/>
              </a:rPr>
              <a:t> </a:t>
            </a:r>
            <a:r>
              <a:rPr sz="1650" dirty="0">
                <a:solidFill>
                  <a:srgbClr val="575756"/>
                </a:solidFill>
                <a:latin typeface="Helvetica"/>
                <a:cs typeface="Helvetica"/>
              </a:rPr>
              <a:t>people</a:t>
            </a:r>
            <a:r>
              <a:rPr sz="1650" spc="-10" dirty="0">
                <a:solidFill>
                  <a:srgbClr val="575756"/>
                </a:solidFill>
                <a:latin typeface="Helvetica"/>
                <a:cs typeface="Helvetica"/>
              </a:rPr>
              <a:t> </a:t>
            </a:r>
            <a:r>
              <a:rPr sz="1650" dirty="0">
                <a:solidFill>
                  <a:srgbClr val="575756"/>
                </a:solidFill>
                <a:latin typeface="Helvetica"/>
                <a:cs typeface="Helvetica"/>
              </a:rPr>
              <a:t>with</a:t>
            </a:r>
            <a:r>
              <a:rPr sz="1650" spc="-15" dirty="0">
                <a:solidFill>
                  <a:srgbClr val="575756"/>
                </a:solidFill>
                <a:latin typeface="Helvetica"/>
                <a:cs typeface="Helvetica"/>
              </a:rPr>
              <a:t> </a:t>
            </a:r>
            <a:r>
              <a:rPr sz="1650" dirty="0">
                <a:solidFill>
                  <a:srgbClr val="575756"/>
                </a:solidFill>
                <a:latin typeface="Helvetica"/>
                <a:cs typeface="Helvetica"/>
              </a:rPr>
              <a:t>more</a:t>
            </a:r>
            <a:r>
              <a:rPr sz="1650" spc="-10" dirty="0">
                <a:solidFill>
                  <a:srgbClr val="575756"/>
                </a:solidFill>
                <a:latin typeface="Helvetica"/>
                <a:cs typeface="Helvetica"/>
              </a:rPr>
              <a:t> </a:t>
            </a:r>
            <a:r>
              <a:rPr sz="1650" dirty="0">
                <a:solidFill>
                  <a:srgbClr val="575756"/>
                </a:solidFill>
                <a:latin typeface="Helvetica"/>
                <a:cs typeface="Helvetica"/>
              </a:rPr>
              <a:t>complex</a:t>
            </a:r>
            <a:r>
              <a:rPr sz="1650" spc="-10" dirty="0">
                <a:solidFill>
                  <a:srgbClr val="575756"/>
                </a:solidFill>
                <a:latin typeface="Helvetica"/>
                <a:cs typeface="Helvetica"/>
              </a:rPr>
              <a:t> </a:t>
            </a:r>
            <a:r>
              <a:rPr sz="1650" dirty="0">
                <a:solidFill>
                  <a:srgbClr val="575756"/>
                </a:solidFill>
                <a:latin typeface="Helvetica"/>
                <a:cs typeface="Helvetica"/>
              </a:rPr>
              <a:t>needs,</a:t>
            </a:r>
            <a:r>
              <a:rPr sz="1650" spc="-5" dirty="0">
                <a:solidFill>
                  <a:srgbClr val="575756"/>
                </a:solidFill>
                <a:latin typeface="Helvetica"/>
                <a:cs typeface="Helvetica"/>
              </a:rPr>
              <a:t> </a:t>
            </a:r>
            <a:r>
              <a:rPr sz="1650" dirty="0">
                <a:solidFill>
                  <a:srgbClr val="575756"/>
                </a:solidFill>
                <a:latin typeface="Helvetica"/>
                <a:cs typeface="Helvetica"/>
              </a:rPr>
              <a:t>including,</a:t>
            </a:r>
            <a:r>
              <a:rPr sz="1650" spc="-10" dirty="0">
                <a:solidFill>
                  <a:srgbClr val="575756"/>
                </a:solidFill>
                <a:latin typeface="Helvetica"/>
                <a:cs typeface="Helvetica"/>
              </a:rPr>
              <a:t> </a:t>
            </a:r>
            <a:r>
              <a:rPr sz="1650" dirty="0">
                <a:solidFill>
                  <a:srgbClr val="575756"/>
                </a:solidFill>
                <a:latin typeface="Helvetica"/>
                <a:cs typeface="Helvetica"/>
              </a:rPr>
              <a:t>but</a:t>
            </a:r>
            <a:r>
              <a:rPr sz="1650" spc="-5" dirty="0">
                <a:solidFill>
                  <a:srgbClr val="575756"/>
                </a:solidFill>
                <a:latin typeface="Helvetica"/>
                <a:cs typeface="Helvetica"/>
              </a:rPr>
              <a:t> </a:t>
            </a:r>
            <a:r>
              <a:rPr sz="1650" spc="-25" dirty="0">
                <a:solidFill>
                  <a:srgbClr val="575756"/>
                </a:solidFill>
                <a:latin typeface="Helvetica"/>
                <a:cs typeface="Helvetica"/>
              </a:rPr>
              <a:t>not </a:t>
            </a:r>
            <a:r>
              <a:rPr sz="1650" dirty="0">
                <a:solidFill>
                  <a:srgbClr val="575756"/>
                </a:solidFill>
                <a:latin typeface="Helvetica"/>
                <a:cs typeface="Helvetica"/>
              </a:rPr>
              <a:t>limited</a:t>
            </a:r>
            <a:r>
              <a:rPr sz="1650" spc="-25" dirty="0">
                <a:solidFill>
                  <a:srgbClr val="575756"/>
                </a:solidFill>
                <a:latin typeface="Helvetica"/>
                <a:cs typeface="Helvetica"/>
              </a:rPr>
              <a:t> </a:t>
            </a:r>
            <a:r>
              <a:rPr sz="1650" dirty="0">
                <a:solidFill>
                  <a:srgbClr val="575756"/>
                </a:solidFill>
                <a:latin typeface="Helvetica"/>
                <a:cs typeface="Helvetica"/>
              </a:rPr>
              <a:t>to,</a:t>
            </a:r>
            <a:r>
              <a:rPr sz="1650" spc="-20" dirty="0">
                <a:solidFill>
                  <a:srgbClr val="575756"/>
                </a:solidFill>
                <a:latin typeface="Helvetica"/>
                <a:cs typeface="Helvetica"/>
              </a:rPr>
              <a:t> </a:t>
            </a:r>
            <a:r>
              <a:rPr sz="1650" dirty="0">
                <a:solidFill>
                  <a:srgbClr val="575756"/>
                </a:solidFill>
                <a:latin typeface="Helvetica"/>
                <a:cs typeface="Helvetica"/>
              </a:rPr>
              <a:t>those</a:t>
            </a:r>
            <a:r>
              <a:rPr sz="1650" spc="-25" dirty="0">
                <a:solidFill>
                  <a:srgbClr val="575756"/>
                </a:solidFill>
                <a:latin typeface="Helvetica"/>
                <a:cs typeface="Helvetica"/>
              </a:rPr>
              <a:t> </a:t>
            </a:r>
            <a:r>
              <a:rPr sz="1650" dirty="0">
                <a:solidFill>
                  <a:srgbClr val="575756"/>
                </a:solidFill>
                <a:latin typeface="Helvetica"/>
                <a:cs typeface="Helvetica"/>
              </a:rPr>
              <a:t>with</a:t>
            </a:r>
            <a:r>
              <a:rPr sz="1650" spc="-25" dirty="0">
                <a:solidFill>
                  <a:srgbClr val="575756"/>
                </a:solidFill>
                <a:latin typeface="Helvetica"/>
                <a:cs typeface="Helvetica"/>
              </a:rPr>
              <a:t> </a:t>
            </a:r>
            <a:r>
              <a:rPr sz="1650" dirty="0">
                <a:solidFill>
                  <a:srgbClr val="575756"/>
                </a:solidFill>
                <a:latin typeface="Helvetica"/>
                <a:cs typeface="Helvetica"/>
              </a:rPr>
              <a:t>multiple</a:t>
            </a:r>
            <a:r>
              <a:rPr sz="1650" spc="-25" dirty="0">
                <a:solidFill>
                  <a:srgbClr val="575756"/>
                </a:solidFill>
                <a:latin typeface="Helvetica"/>
                <a:cs typeface="Helvetica"/>
              </a:rPr>
              <a:t> </a:t>
            </a:r>
            <a:r>
              <a:rPr sz="1650" dirty="0">
                <a:solidFill>
                  <a:srgbClr val="575756"/>
                </a:solidFill>
                <a:latin typeface="Helvetica"/>
                <a:cs typeface="Helvetica"/>
              </a:rPr>
              <a:t>long-term</a:t>
            </a:r>
            <a:r>
              <a:rPr sz="1650" spc="-20" dirty="0">
                <a:solidFill>
                  <a:srgbClr val="575756"/>
                </a:solidFill>
                <a:latin typeface="Helvetica"/>
                <a:cs typeface="Helvetica"/>
              </a:rPr>
              <a:t> </a:t>
            </a:r>
            <a:r>
              <a:rPr sz="1650" spc="-10" dirty="0">
                <a:solidFill>
                  <a:srgbClr val="575756"/>
                </a:solidFill>
                <a:latin typeface="Helvetica"/>
                <a:cs typeface="Helvetica"/>
              </a:rPr>
              <a:t>conditions.</a:t>
            </a:r>
            <a:endParaRPr sz="1650">
              <a:latin typeface="Helvetica"/>
              <a:cs typeface="Helvetica"/>
            </a:endParaRPr>
          </a:p>
        </p:txBody>
      </p:sp>
      <p:sp>
        <p:nvSpPr>
          <p:cNvPr id="6" name="object 6"/>
          <p:cNvSpPr txBox="1"/>
          <p:nvPr/>
        </p:nvSpPr>
        <p:spPr>
          <a:xfrm>
            <a:off x="1034388" y="7647799"/>
            <a:ext cx="5477510" cy="528320"/>
          </a:xfrm>
          <a:prstGeom prst="rect">
            <a:avLst/>
          </a:prstGeom>
        </p:spPr>
        <p:txBody>
          <a:bodyPr vert="horz" wrap="square" lIns="0" tIns="12065" rIns="0" bIns="0" rtlCol="0">
            <a:spAutoFit/>
          </a:bodyPr>
          <a:lstStyle/>
          <a:p>
            <a:pPr marL="389255" marR="5080" indent="-377190">
              <a:lnSpc>
                <a:spcPct val="100000"/>
              </a:lnSpc>
              <a:spcBef>
                <a:spcPts val="95"/>
              </a:spcBef>
              <a:buClr>
                <a:srgbClr val="418FC6"/>
              </a:buClr>
              <a:buChar char="•"/>
              <a:tabLst>
                <a:tab pos="389255" algn="l"/>
              </a:tabLst>
            </a:pPr>
            <a:r>
              <a:rPr sz="1650" dirty="0">
                <a:solidFill>
                  <a:srgbClr val="575756"/>
                </a:solidFill>
                <a:latin typeface="Helvetica"/>
                <a:cs typeface="Helvetica"/>
              </a:rPr>
              <a:t>Helping</a:t>
            </a:r>
            <a:r>
              <a:rPr sz="1650" spc="-20" dirty="0">
                <a:solidFill>
                  <a:srgbClr val="575756"/>
                </a:solidFill>
                <a:latin typeface="Helvetica"/>
                <a:cs typeface="Helvetica"/>
              </a:rPr>
              <a:t> </a:t>
            </a:r>
            <a:r>
              <a:rPr sz="1650" dirty="0">
                <a:solidFill>
                  <a:srgbClr val="575756"/>
                </a:solidFill>
                <a:latin typeface="Helvetica"/>
                <a:cs typeface="Helvetica"/>
              </a:rPr>
              <a:t>people</a:t>
            </a:r>
            <a:r>
              <a:rPr sz="1650" spc="-15" dirty="0">
                <a:solidFill>
                  <a:srgbClr val="575756"/>
                </a:solidFill>
                <a:latin typeface="Helvetica"/>
                <a:cs typeface="Helvetica"/>
              </a:rPr>
              <a:t> </a:t>
            </a:r>
            <a:r>
              <a:rPr sz="1650" dirty="0">
                <a:solidFill>
                  <a:srgbClr val="575756"/>
                </a:solidFill>
                <a:latin typeface="Helvetica"/>
                <a:cs typeface="Helvetica"/>
              </a:rPr>
              <a:t>to</a:t>
            </a:r>
            <a:r>
              <a:rPr sz="1650" spc="-15" dirty="0">
                <a:solidFill>
                  <a:srgbClr val="575756"/>
                </a:solidFill>
                <a:latin typeface="Helvetica"/>
                <a:cs typeface="Helvetica"/>
              </a:rPr>
              <a:t> </a:t>
            </a:r>
            <a:r>
              <a:rPr sz="1650" dirty="0">
                <a:solidFill>
                  <a:srgbClr val="575756"/>
                </a:solidFill>
                <a:latin typeface="Helvetica"/>
                <a:cs typeface="Helvetica"/>
              </a:rPr>
              <a:t>stay</a:t>
            </a:r>
            <a:r>
              <a:rPr sz="1650" spc="-15" dirty="0">
                <a:solidFill>
                  <a:srgbClr val="575756"/>
                </a:solidFill>
                <a:latin typeface="Helvetica"/>
                <a:cs typeface="Helvetica"/>
              </a:rPr>
              <a:t> </a:t>
            </a:r>
            <a:r>
              <a:rPr sz="1650" dirty="0">
                <a:solidFill>
                  <a:srgbClr val="575756"/>
                </a:solidFill>
                <a:latin typeface="Helvetica"/>
                <a:cs typeface="Helvetica"/>
              </a:rPr>
              <a:t>well</a:t>
            </a:r>
            <a:r>
              <a:rPr sz="1650" spc="-15" dirty="0">
                <a:solidFill>
                  <a:srgbClr val="575756"/>
                </a:solidFill>
                <a:latin typeface="Helvetica"/>
                <a:cs typeface="Helvetica"/>
              </a:rPr>
              <a:t> </a:t>
            </a:r>
            <a:r>
              <a:rPr sz="1650" dirty="0">
                <a:solidFill>
                  <a:srgbClr val="575756"/>
                </a:solidFill>
                <a:latin typeface="Helvetica"/>
                <a:cs typeface="Helvetica"/>
              </a:rPr>
              <a:t>for</a:t>
            </a:r>
            <a:r>
              <a:rPr sz="1650" spc="-10" dirty="0">
                <a:solidFill>
                  <a:srgbClr val="575756"/>
                </a:solidFill>
                <a:latin typeface="Helvetica"/>
                <a:cs typeface="Helvetica"/>
              </a:rPr>
              <a:t> </a:t>
            </a:r>
            <a:r>
              <a:rPr sz="1650" dirty="0">
                <a:solidFill>
                  <a:srgbClr val="575756"/>
                </a:solidFill>
                <a:latin typeface="Helvetica"/>
                <a:cs typeface="Helvetica"/>
              </a:rPr>
              <a:t>longer</a:t>
            </a:r>
            <a:r>
              <a:rPr sz="1650" spc="-10" dirty="0">
                <a:solidFill>
                  <a:srgbClr val="575756"/>
                </a:solidFill>
                <a:latin typeface="Helvetica"/>
                <a:cs typeface="Helvetica"/>
              </a:rPr>
              <a:t> </a:t>
            </a:r>
            <a:r>
              <a:rPr sz="1650" dirty="0">
                <a:solidFill>
                  <a:srgbClr val="575756"/>
                </a:solidFill>
                <a:latin typeface="Helvetica"/>
                <a:cs typeface="Helvetica"/>
              </a:rPr>
              <a:t>as</a:t>
            </a:r>
            <a:r>
              <a:rPr sz="1650" spc="-15" dirty="0">
                <a:solidFill>
                  <a:srgbClr val="575756"/>
                </a:solidFill>
                <a:latin typeface="Helvetica"/>
                <a:cs typeface="Helvetica"/>
              </a:rPr>
              <a:t> </a:t>
            </a:r>
            <a:r>
              <a:rPr sz="1650" dirty="0">
                <a:solidFill>
                  <a:srgbClr val="575756"/>
                </a:solidFill>
                <a:latin typeface="Helvetica"/>
                <a:cs typeface="Helvetica"/>
              </a:rPr>
              <a:t>part</a:t>
            </a:r>
            <a:r>
              <a:rPr sz="1650" spc="-10" dirty="0">
                <a:solidFill>
                  <a:srgbClr val="575756"/>
                </a:solidFill>
                <a:latin typeface="Helvetica"/>
                <a:cs typeface="Helvetica"/>
              </a:rPr>
              <a:t> </a:t>
            </a:r>
            <a:r>
              <a:rPr sz="1650" dirty="0">
                <a:solidFill>
                  <a:srgbClr val="575756"/>
                </a:solidFill>
                <a:latin typeface="Helvetica"/>
                <a:cs typeface="Helvetica"/>
              </a:rPr>
              <a:t>of</a:t>
            </a:r>
            <a:r>
              <a:rPr sz="1650" spc="-10" dirty="0">
                <a:solidFill>
                  <a:srgbClr val="575756"/>
                </a:solidFill>
                <a:latin typeface="Helvetica"/>
                <a:cs typeface="Helvetica"/>
              </a:rPr>
              <a:t> </a:t>
            </a:r>
            <a:r>
              <a:rPr sz="1650" dirty="0">
                <a:solidFill>
                  <a:srgbClr val="575756"/>
                </a:solidFill>
                <a:latin typeface="Helvetica"/>
                <a:cs typeface="Helvetica"/>
              </a:rPr>
              <a:t>a</a:t>
            </a:r>
            <a:r>
              <a:rPr sz="1650" spc="-15" dirty="0">
                <a:solidFill>
                  <a:srgbClr val="575756"/>
                </a:solidFill>
                <a:latin typeface="Helvetica"/>
                <a:cs typeface="Helvetica"/>
              </a:rPr>
              <a:t> </a:t>
            </a:r>
            <a:r>
              <a:rPr sz="1650" spc="-20" dirty="0">
                <a:solidFill>
                  <a:srgbClr val="575756"/>
                </a:solidFill>
                <a:latin typeface="Helvetica"/>
                <a:cs typeface="Helvetica"/>
              </a:rPr>
              <a:t>more </a:t>
            </a:r>
            <a:r>
              <a:rPr sz="1650" dirty="0">
                <a:solidFill>
                  <a:srgbClr val="575756"/>
                </a:solidFill>
                <a:latin typeface="Helvetica"/>
                <a:cs typeface="Helvetica"/>
              </a:rPr>
              <a:t>ambitious</a:t>
            </a:r>
            <a:r>
              <a:rPr sz="1650" spc="-15" dirty="0">
                <a:solidFill>
                  <a:srgbClr val="575756"/>
                </a:solidFill>
                <a:latin typeface="Helvetica"/>
                <a:cs typeface="Helvetica"/>
              </a:rPr>
              <a:t> </a:t>
            </a:r>
            <a:r>
              <a:rPr sz="1650" dirty="0">
                <a:solidFill>
                  <a:srgbClr val="575756"/>
                </a:solidFill>
                <a:latin typeface="Helvetica"/>
                <a:cs typeface="Helvetica"/>
              </a:rPr>
              <a:t>and</a:t>
            </a:r>
            <a:r>
              <a:rPr sz="1650" spc="-10" dirty="0">
                <a:solidFill>
                  <a:srgbClr val="575756"/>
                </a:solidFill>
                <a:latin typeface="Helvetica"/>
                <a:cs typeface="Helvetica"/>
              </a:rPr>
              <a:t> joined-</a:t>
            </a:r>
            <a:r>
              <a:rPr sz="1650" dirty="0">
                <a:solidFill>
                  <a:srgbClr val="575756"/>
                </a:solidFill>
                <a:latin typeface="Helvetica"/>
                <a:cs typeface="Helvetica"/>
              </a:rPr>
              <a:t>up</a:t>
            </a:r>
            <a:r>
              <a:rPr sz="1650" spc="-10" dirty="0">
                <a:solidFill>
                  <a:srgbClr val="575756"/>
                </a:solidFill>
                <a:latin typeface="Helvetica"/>
                <a:cs typeface="Helvetica"/>
              </a:rPr>
              <a:t> </a:t>
            </a:r>
            <a:r>
              <a:rPr sz="1650" dirty="0">
                <a:solidFill>
                  <a:srgbClr val="575756"/>
                </a:solidFill>
                <a:latin typeface="Helvetica"/>
                <a:cs typeface="Helvetica"/>
              </a:rPr>
              <a:t>approach</a:t>
            </a:r>
            <a:r>
              <a:rPr sz="1650" spc="-10" dirty="0">
                <a:solidFill>
                  <a:srgbClr val="575756"/>
                </a:solidFill>
                <a:latin typeface="Helvetica"/>
                <a:cs typeface="Helvetica"/>
              </a:rPr>
              <a:t> </a:t>
            </a:r>
            <a:r>
              <a:rPr sz="1650" dirty="0">
                <a:solidFill>
                  <a:srgbClr val="575756"/>
                </a:solidFill>
                <a:latin typeface="Helvetica"/>
                <a:cs typeface="Helvetica"/>
              </a:rPr>
              <a:t>to</a:t>
            </a:r>
            <a:r>
              <a:rPr sz="1650" spc="-5" dirty="0">
                <a:solidFill>
                  <a:srgbClr val="575756"/>
                </a:solidFill>
                <a:latin typeface="Helvetica"/>
                <a:cs typeface="Helvetica"/>
              </a:rPr>
              <a:t> </a:t>
            </a:r>
            <a:r>
              <a:rPr sz="1650" spc="-10" dirty="0">
                <a:solidFill>
                  <a:srgbClr val="575756"/>
                </a:solidFill>
                <a:latin typeface="Helvetica"/>
                <a:cs typeface="Helvetica"/>
              </a:rPr>
              <a:t>prevention.</a:t>
            </a:r>
            <a:endParaRPr sz="1650">
              <a:latin typeface="Helvetica"/>
              <a:cs typeface="Helvetica"/>
            </a:endParaRPr>
          </a:p>
        </p:txBody>
      </p:sp>
      <p:sp>
        <p:nvSpPr>
          <p:cNvPr id="7" name="object 7"/>
          <p:cNvSpPr txBox="1"/>
          <p:nvPr/>
        </p:nvSpPr>
        <p:spPr>
          <a:xfrm>
            <a:off x="1034388" y="8359819"/>
            <a:ext cx="5447030" cy="1030605"/>
          </a:xfrm>
          <a:prstGeom prst="rect">
            <a:avLst/>
          </a:prstGeom>
        </p:spPr>
        <p:txBody>
          <a:bodyPr vert="horz" wrap="square" lIns="0" tIns="12065" rIns="0" bIns="0" rtlCol="0">
            <a:spAutoFit/>
          </a:bodyPr>
          <a:lstStyle/>
          <a:p>
            <a:pPr marL="12700" marR="5080">
              <a:lnSpc>
                <a:spcPct val="100000"/>
              </a:lnSpc>
              <a:spcBef>
                <a:spcPts val="95"/>
              </a:spcBef>
            </a:pPr>
            <a:r>
              <a:rPr sz="1650" dirty="0">
                <a:solidFill>
                  <a:srgbClr val="575756"/>
                </a:solidFill>
                <a:latin typeface="Helvetica"/>
                <a:cs typeface="Helvetica"/>
              </a:rPr>
              <a:t>The</a:t>
            </a:r>
            <a:r>
              <a:rPr sz="1650" spc="-35" dirty="0">
                <a:solidFill>
                  <a:srgbClr val="575756"/>
                </a:solidFill>
                <a:latin typeface="Helvetica"/>
                <a:cs typeface="Helvetica"/>
              </a:rPr>
              <a:t> </a:t>
            </a:r>
            <a:r>
              <a:rPr sz="1650" dirty="0">
                <a:solidFill>
                  <a:srgbClr val="575756"/>
                </a:solidFill>
                <a:latin typeface="Helvetica"/>
                <a:cs typeface="Helvetica"/>
              </a:rPr>
              <a:t>shifting</a:t>
            </a:r>
            <a:r>
              <a:rPr sz="1650" spc="-20" dirty="0">
                <a:solidFill>
                  <a:srgbClr val="575756"/>
                </a:solidFill>
                <a:latin typeface="Helvetica"/>
                <a:cs typeface="Helvetica"/>
              </a:rPr>
              <a:t> </a:t>
            </a:r>
            <a:r>
              <a:rPr sz="1650" dirty="0">
                <a:solidFill>
                  <a:srgbClr val="575756"/>
                </a:solidFill>
                <a:latin typeface="Helvetica"/>
                <a:cs typeface="Helvetica"/>
              </a:rPr>
              <a:t>focus</a:t>
            </a:r>
            <a:r>
              <a:rPr sz="1650" spc="-15" dirty="0">
                <a:solidFill>
                  <a:srgbClr val="575756"/>
                </a:solidFill>
                <a:latin typeface="Helvetica"/>
                <a:cs typeface="Helvetica"/>
              </a:rPr>
              <a:t> </a:t>
            </a:r>
            <a:r>
              <a:rPr sz="1650" dirty="0">
                <a:solidFill>
                  <a:srgbClr val="575756"/>
                </a:solidFill>
                <a:latin typeface="Helvetica"/>
                <a:cs typeface="Helvetica"/>
              </a:rPr>
              <a:t>is</a:t>
            </a:r>
            <a:r>
              <a:rPr sz="1650" spc="-20" dirty="0">
                <a:solidFill>
                  <a:srgbClr val="575756"/>
                </a:solidFill>
                <a:latin typeface="Helvetica"/>
                <a:cs typeface="Helvetica"/>
              </a:rPr>
              <a:t> </a:t>
            </a:r>
            <a:r>
              <a:rPr sz="1650" dirty="0">
                <a:solidFill>
                  <a:srgbClr val="575756"/>
                </a:solidFill>
                <a:latin typeface="Helvetica"/>
                <a:cs typeface="Helvetica"/>
              </a:rPr>
              <a:t>now</a:t>
            </a:r>
            <a:r>
              <a:rPr sz="1650" spc="-20" dirty="0">
                <a:solidFill>
                  <a:srgbClr val="575756"/>
                </a:solidFill>
                <a:latin typeface="Helvetica"/>
                <a:cs typeface="Helvetica"/>
              </a:rPr>
              <a:t> </a:t>
            </a:r>
            <a:r>
              <a:rPr sz="1650" dirty="0">
                <a:solidFill>
                  <a:srgbClr val="575756"/>
                </a:solidFill>
                <a:latin typeface="Helvetica"/>
                <a:cs typeface="Helvetica"/>
              </a:rPr>
              <a:t>onto</a:t>
            </a:r>
            <a:r>
              <a:rPr sz="1650" spc="-20" dirty="0">
                <a:solidFill>
                  <a:srgbClr val="575756"/>
                </a:solidFill>
                <a:latin typeface="Helvetica"/>
                <a:cs typeface="Helvetica"/>
              </a:rPr>
              <a:t> </a:t>
            </a:r>
            <a:r>
              <a:rPr sz="1650" dirty="0">
                <a:solidFill>
                  <a:srgbClr val="575756"/>
                </a:solidFill>
                <a:latin typeface="Helvetica"/>
                <a:cs typeface="Helvetica"/>
              </a:rPr>
              <a:t>developing</a:t>
            </a:r>
            <a:r>
              <a:rPr sz="1650" spc="-20" dirty="0">
                <a:solidFill>
                  <a:srgbClr val="575756"/>
                </a:solidFill>
                <a:latin typeface="Helvetica"/>
                <a:cs typeface="Helvetica"/>
              </a:rPr>
              <a:t> </a:t>
            </a:r>
            <a:r>
              <a:rPr sz="1650" spc="-10" dirty="0">
                <a:solidFill>
                  <a:srgbClr val="575756"/>
                </a:solidFill>
                <a:latin typeface="Helvetica"/>
                <a:cs typeface="Helvetica"/>
              </a:rPr>
              <a:t>integrated </a:t>
            </a:r>
            <a:r>
              <a:rPr sz="1650" dirty="0">
                <a:solidFill>
                  <a:srgbClr val="575756"/>
                </a:solidFill>
                <a:latin typeface="Helvetica"/>
                <a:cs typeface="Helvetica"/>
              </a:rPr>
              <a:t>neighbourhood</a:t>
            </a:r>
            <a:r>
              <a:rPr sz="1650" spc="-40" dirty="0">
                <a:solidFill>
                  <a:srgbClr val="575756"/>
                </a:solidFill>
                <a:latin typeface="Helvetica"/>
                <a:cs typeface="Helvetica"/>
              </a:rPr>
              <a:t> </a:t>
            </a:r>
            <a:r>
              <a:rPr sz="1650" dirty="0">
                <a:solidFill>
                  <a:srgbClr val="575756"/>
                </a:solidFill>
                <a:latin typeface="Helvetica"/>
                <a:cs typeface="Helvetica"/>
              </a:rPr>
              <a:t>teams,</a:t>
            </a:r>
            <a:r>
              <a:rPr sz="1650" spc="-35" dirty="0">
                <a:solidFill>
                  <a:srgbClr val="575756"/>
                </a:solidFill>
                <a:latin typeface="Helvetica"/>
                <a:cs typeface="Helvetica"/>
              </a:rPr>
              <a:t> </a:t>
            </a:r>
            <a:r>
              <a:rPr sz="1650" dirty="0">
                <a:solidFill>
                  <a:srgbClr val="575756"/>
                </a:solidFill>
                <a:latin typeface="Helvetica"/>
                <a:cs typeface="Helvetica"/>
              </a:rPr>
              <a:t>places</a:t>
            </a:r>
            <a:r>
              <a:rPr sz="1650" spc="-35" dirty="0">
                <a:solidFill>
                  <a:srgbClr val="575756"/>
                </a:solidFill>
                <a:latin typeface="Helvetica"/>
                <a:cs typeface="Helvetica"/>
              </a:rPr>
              <a:t> </a:t>
            </a:r>
            <a:r>
              <a:rPr sz="1650" dirty="0">
                <a:solidFill>
                  <a:srgbClr val="575756"/>
                </a:solidFill>
                <a:latin typeface="Helvetica"/>
                <a:cs typeface="Helvetica"/>
              </a:rPr>
              <a:t>and</a:t>
            </a:r>
            <a:r>
              <a:rPr sz="1650" spc="-40" dirty="0">
                <a:solidFill>
                  <a:srgbClr val="575756"/>
                </a:solidFill>
                <a:latin typeface="Helvetica"/>
                <a:cs typeface="Helvetica"/>
              </a:rPr>
              <a:t> </a:t>
            </a:r>
            <a:r>
              <a:rPr sz="1650" dirty="0">
                <a:solidFill>
                  <a:srgbClr val="575756"/>
                </a:solidFill>
                <a:latin typeface="Helvetica"/>
                <a:cs typeface="Helvetica"/>
              </a:rPr>
              <a:t>systems,</a:t>
            </a:r>
            <a:r>
              <a:rPr sz="1650" spc="-35" dirty="0">
                <a:solidFill>
                  <a:srgbClr val="575756"/>
                </a:solidFill>
                <a:latin typeface="Helvetica"/>
                <a:cs typeface="Helvetica"/>
              </a:rPr>
              <a:t> </a:t>
            </a:r>
            <a:r>
              <a:rPr sz="1650" dirty="0">
                <a:solidFill>
                  <a:srgbClr val="575756"/>
                </a:solidFill>
                <a:latin typeface="Helvetica"/>
                <a:cs typeface="Helvetica"/>
              </a:rPr>
              <a:t>which</a:t>
            </a:r>
            <a:r>
              <a:rPr sz="1650" spc="-35" dirty="0">
                <a:solidFill>
                  <a:srgbClr val="575756"/>
                </a:solidFill>
                <a:latin typeface="Helvetica"/>
                <a:cs typeface="Helvetica"/>
              </a:rPr>
              <a:t> </a:t>
            </a:r>
            <a:r>
              <a:rPr sz="1650" spc="-10" dirty="0">
                <a:solidFill>
                  <a:srgbClr val="575756"/>
                </a:solidFill>
                <a:latin typeface="Helvetica"/>
                <a:cs typeface="Helvetica"/>
              </a:rPr>
              <a:t>gives</a:t>
            </a:r>
            <a:r>
              <a:rPr sz="1650" spc="500" dirty="0">
                <a:solidFill>
                  <a:srgbClr val="575756"/>
                </a:solidFill>
                <a:latin typeface="Helvetica"/>
                <a:cs typeface="Helvetica"/>
              </a:rPr>
              <a:t> </a:t>
            </a:r>
            <a:r>
              <a:rPr sz="1650" dirty="0">
                <a:solidFill>
                  <a:srgbClr val="575756"/>
                </a:solidFill>
                <a:latin typeface="Helvetica"/>
                <a:cs typeface="Helvetica"/>
              </a:rPr>
              <a:t>us</a:t>
            </a:r>
            <a:r>
              <a:rPr sz="1650" spc="-25" dirty="0">
                <a:solidFill>
                  <a:srgbClr val="575756"/>
                </a:solidFill>
                <a:latin typeface="Helvetica"/>
                <a:cs typeface="Helvetica"/>
              </a:rPr>
              <a:t> </a:t>
            </a:r>
            <a:r>
              <a:rPr sz="1650" dirty="0">
                <a:solidFill>
                  <a:srgbClr val="575756"/>
                </a:solidFill>
                <a:latin typeface="Helvetica"/>
                <a:cs typeface="Helvetica"/>
              </a:rPr>
              <a:t>a</a:t>
            </a:r>
            <a:r>
              <a:rPr sz="1650" spc="-25" dirty="0">
                <a:solidFill>
                  <a:srgbClr val="575756"/>
                </a:solidFill>
                <a:latin typeface="Helvetica"/>
                <a:cs typeface="Helvetica"/>
              </a:rPr>
              <a:t> </a:t>
            </a:r>
            <a:r>
              <a:rPr sz="1650" dirty="0">
                <a:solidFill>
                  <a:srgbClr val="575756"/>
                </a:solidFill>
                <a:latin typeface="Helvetica"/>
                <a:cs typeface="Helvetica"/>
              </a:rPr>
              <a:t>great</a:t>
            </a:r>
            <a:r>
              <a:rPr sz="1650" spc="-20" dirty="0">
                <a:solidFill>
                  <a:srgbClr val="575756"/>
                </a:solidFill>
                <a:latin typeface="Helvetica"/>
                <a:cs typeface="Helvetica"/>
              </a:rPr>
              <a:t> </a:t>
            </a:r>
            <a:r>
              <a:rPr sz="1650" dirty="0">
                <a:solidFill>
                  <a:srgbClr val="575756"/>
                </a:solidFill>
                <a:latin typeface="Helvetica"/>
                <a:cs typeface="Helvetica"/>
              </a:rPr>
              <a:t>opportunity</a:t>
            </a:r>
            <a:r>
              <a:rPr sz="1650" spc="-20" dirty="0">
                <a:solidFill>
                  <a:srgbClr val="575756"/>
                </a:solidFill>
                <a:latin typeface="Helvetica"/>
                <a:cs typeface="Helvetica"/>
              </a:rPr>
              <a:t> </a:t>
            </a:r>
            <a:r>
              <a:rPr sz="1650" dirty="0">
                <a:solidFill>
                  <a:srgbClr val="575756"/>
                </a:solidFill>
                <a:latin typeface="Helvetica"/>
                <a:cs typeface="Helvetica"/>
              </a:rPr>
              <a:t>to</a:t>
            </a:r>
            <a:r>
              <a:rPr sz="1650" spc="-25" dirty="0">
                <a:solidFill>
                  <a:srgbClr val="575756"/>
                </a:solidFill>
                <a:latin typeface="Helvetica"/>
                <a:cs typeface="Helvetica"/>
              </a:rPr>
              <a:t> </a:t>
            </a:r>
            <a:r>
              <a:rPr sz="1650" dirty="0">
                <a:solidFill>
                  <a:srgbClr val="575756"/>
                </a:solidFill>
                <a:latin typeface="Helvetica"/>
                <a:cs typeface="Helvetica"/>
              </a:rPr>
              <a:t>build</a:t>
            </a:r>
            <a:r>
              <a:rPr sz="1650" spc="-25" dirty="0">
                <a:solidFill>
                  <a:srgbClr val="575756"/>
                </a:solidFill>
                <a:latin typeface="Helvetica"/>
                <a:cs typeface="Helvetica"/>
              </a:rPr>
              <a:t> </a:t>
            </a:r>
            <a:r>
              <a:rPr sz="1650" dirty="0">
                <a:solidFill>
                  <a:srgbClr val="575756"/>
                </a:solidFill>
                <a:latin typeface="Helvetica"/>
                <a:cs typeface="Helvetica"/>
              </a:rPr>
              <a:t>a</a:t>
            </a:r>
            <a:r>
              <a:rPr sz="1650" spc="-25" dirty="0">
                <a:solidFill>
                  <a:srgbClr val="575756"/>
                </a:solidFill>
                <a:latin typeface="Helvetica"/>
                <a:cs typeface="Helvetica"/>
              </a:rPr>
              <a:t> </a:t>
            </a:r>
            <a:r>
              <a:rPr sz="1650" dirty="0">
                <a:solidFill>
                  <a:srgbClr val="575756"/>
                </a:solidFill>
                <a:latin typeface="Helvetica"/>
                <a:cs typeface="Helvetica"/>
              </a:rPr>
              <a:t>new,</a:t>
            </a:r>
            <a:r>
              <a:rPr sz="1650" spc="-20" dirty="0">
                <a:solidFill>
                  <a:srgbClr val="575756"/>
                </a:solidFill>
                <a:latin typeface="Helvetica"/>
                <a:cs typeface="Helvetica"/>
              </a:rPr>
              <a:t> </a:t>
            </a:r>
            <a:r>
              <a:rPr sz="1650" dirty="0">
                <a:solidFill>
                  <a:srgbClr val="575756"/>
                </a:solidFill>
                <a:latin typeface="Helvetica"/>
                <a:cs typeface="Helvetica"/>
              </a:rPr>
              <a:t>more</a:t>
            </a:r>
            <a:r>
              <a:rPr sz="1650" spc="-25" dirty="0">
                <a:solidFill>
                  <a:srgbClr val="575756"/>
                </a:solidFill>
                <a:latin typeface="Helvetica"/>
                <a:cs typeface="Helvetica"/>
              </a:rPr>
              <a:t> </a:t>
            </a:r>
            <a:r>
              <a:rPr sz="1650" dirty="0">
                <a:solidFill>
                  <a:srgbClr val="575756"/>
                </a:solidFill>
                <a:latin typeface="Helvetica"/>
                <a:cs typeface="Helvetica"/>
              </a:rPr>
              <a:t>effective</a:t>
            </a:r>
            <a:r>
              <a:rPr sz="1650" spc="-25" dirty="0">
                <a:solidFill>
                  <a:srgbClr val="575756"/>
                </a:solidFill>
                <a:latin typeface="Helvetica"/>
                <a:cs typeface="Helvetica"/>
              </a:rPr>
              <a:t> </a:t>
            </a:r>
            <a:r>
              <a:rPr sz="1650" spc="-10" dirty="0">
                <a:solidFill>
                  <a:srgbClr val="575756"/>
                </a:solidFill>
                <a:latin typeface="Helvetica"/>
                <a:cs typeface="Helvetica"/>
              </a:rPr>
              <a:t>health </a:t>
            </a:r>
            <a:r>
              <a:rPr sz="1650" dirty="0">
                <a:solidFill>
                  <a:srgbClr val="575756"/>
                </a:solidFill>
                <a:latin typeface="Helvetica"/>
                <a:cs typeface="Helvetica"/>
              </a:rPr>
              <a:t>service</a:t>
            </a:r>
            <a:r>
              <a:rPr sz="1650" spc="-20" dirty="0">
                <a:solidFill>
                  <a:srgbClr val="575756"/>
                </a:solidFill>
                <a:latin typeface="Helvetica"/>
                <a:cs typeface="Helvetica"/>
              </a:rPr>
              <a:t> </a:t>
            </a:r>
            <a:r>
              <a:rPr sz="1650" dirty="0">
                <a:solidFill>
                  <a:srgbClr val="575756"/>
                </a:solidFill>
                <a:latin typeface="Helvetica"/>
                <a:cs typeface="Helvetica"/>
              </a:rPr>
              <a:t>designed</a:t>
            </a:r>
            <a:r>
              <a:rPr sz="1650" spc="-15" dirty="0">
                <a:solidFill>
                  <a:srgbClr val="575756"/>
                </a:solidFill>
                <a:latin typeface="Helvetica"/>
                <a:cs typeface="Helvetica"/>
              </a:rPr>
              <a:t> </a:t>
            </a:r>
            <a:r>
              <a:rPr sz="1650" dirty="0">
                <a:solidFill>
                  <a:srgbClr val="575756"/>
                </a:solidFill>
                <a:latin typeface="Helvetica"/>
                <a:cs typeface="Helvetica"/>
              </a:rPr>
              <a:t>with</a:t>
            </a:r>
            <a:r>
              <a:rPr sz="1650" spc="-20" dirty="0">
                <a:solidFill>
                  <a:srgbClr val="575756"/>
                </a:solidFill>
                <a:latin typeface="Helvetica"/>
                <a:cs typeface="Helvetica"/>
              </a:rPr>
              <a:t> </a:t>
            </a:r>
            <a:r>
              <a:rPr sz="1650" dirty="0">
                <a:solidFill>
                  <a:srgbClr val="575756"/>
                </a:solidFill>
                <a:latin typeface="Helvetica"/>
                <a:cs typeface="Helvetica"/>
              </a:rPr>
              <a:t>our</a:t>
            </a:r>
            <a:r>
              <a:rPr sz="1650" spc="-10" dirty="0">
                <a:solidFill>
                  <a:srgbClr val="575756"/>
                </a:solidFill>
                <a:latin typeface="Helvetica"/>
                <a:cs typeface="Helvetica"/>
              </a:rPr>
              <a:t> </a:t>
            </a:r>
            <a:r>
              <a:rPr sz="1650" dirty="0">
                <a:solidFill>
                  <a:srgbClr val="575756"/>
                </a:solidFill>
                <a:latin typeface="Helvetica"/>
                <a:cs typeface="Helvetica"/>
              </a:rPr>
              <a:t>communities</a:t>
            </a:r>
            <a:r>
              <a:rPr sz="1650" spc="-15" dirty="0">
                <a:solidFill>
                  <a:srgbClr val="575756"/>
                </a:solidFill>
                <a:latin typeface="Helvetica"/>
                <a:cs typeface="Helvetica"/>
              </a:rPr>
              <a:t> </a:t>
            </a:r>
            <a:r>
              <a:rPr sz="1650" dirty="0">
                <a:solidFill>
                  <a:srgbClr val="575756"/>
                </a:solidFill>
                <a:latin typeface="Helvetica"/>
                <a:cs typeface="Helvetica"/>
              </a:rPr>
              <a:t>to</a:t>
            </a:r>
            <a:r>
              <a:rPr sz="1650" spc="-15" dirty="0">
                <a:solidFill>
                  <a:srgbClr val="575756"/>
                </a:solidFill>
                <a:latin typeface="Helvetica"/>
                <a:cs typeface="Helvetica"/>
              </a:rPr>
              <a:t> </a:t>
            </a:r>
            <a:r>
              <a:rPr sz="1650" dirty="0">
                <a:solidFill>
                  <a:srgbClr val="575756"/>
                </a:solidFill>
                <a:latin typeface="Helvetica"/>
                <a:cs typeface="Helvetica"/>
              </a:rPr>
              <a:t>fit</a:t>
            </a:r>
            <a:r>
              <a:rPr sz="1650" spc="-15" dirty="0">
                <a:solidFill>
                  <a:srgbClr val="575756"/>
                </a:solidFill>
                <a:latin typeface="Helvetica"/>
                <a:cs typeface="Helvetica"/>
              </a:rPr>
              <a:t> </a:t>
            </a:r>
            <a:r>
              <a:rPr sz="1650" dirty="0">
                <a:solidFill>
                  <a:srgbClr val="575756"/>
                </a:solidFill>
                <a:latin typeface="Helvetica"/>
                <a:cs typeface="Helvetica"/>
              </a:rPr>
              <a:t>their</a:t>
            </a:r>
            <a:r>
              <a:rPr sz="1650" spc="-10" dirty="0">
                <a:solidFill>
                  <a:srgbClr val="575756"/>
                </a:solidFill>
                <a:latin typeface="Helvetica"/>
                <a:cs typeface="Helvetica"/>
              </a:rPr>
              <a:t> needs.</a:t>
            </a:r>
            <a:endParaRPr sz="1650">
              <a:latin typeface="Helvetica"/>
              <a:cs typeface="Helvetica"/>
            </a:endParaRPr>
          </a:p>
        </p:txBody>
      </p:sp>
      <p:sp>
        <p:nvSpPr>
          <p:cNvPr id="8" name="object 8"/>
          <p:cNvSpPr txBox="1"/>
          <p:nvPr/>
        </p:nvSpPr>
        <p:spPr>
          <a:xfrm>
            <a:off x="7247113" y="1201922"/>
            <a:ext cx="5262880" cy="3590290"/>
          </a:xfrm>
          <a:prstGeom prst="rect">
            <a:avLst/>
          </a:prstGeom>
        </p:spPr>
        <p:txBody>
          <a:bodyPr vert="horz" wrap="square" lIns="0" tIns="12065" rIns="0" bIns="0" rtlCol="0">
            <a:spAutoFit/>
          </a:bodyPr>
          <a:lstStyle/>
          <a:p>
            <a:pPr marL="12700" marR="27305">
              <a:lnSpc>
                <a:spcPct val="100400"/>
              </a:lnSpc>
              <a:spcBef>
                <a:spcPts val="95"/>
              </a:spcBef>
            </a:pPr>
            <a:r>
              <a:rPr sz="4600" b="1" dirty="0">
                <a:solidFill>
                  <a:srgbClr val="1273B8"/>
                </a:solidFill>
                <a:latin typeface="Helvetica"/>
                <a:cs typeface="Helvetica"/>
              </a:rPr>
              <a:t>Darzi</a:t>
            </a:r>
            <a:r>
              <a:rPr sz="4600" b="1" spc="5" dirty="0">
                <a:solidFill>
                  <a:srgbClr val="1273B8"/>
                </a:solidFill>
                <a:latin typeface="Helvetica"/>
                <a:cs typeface="Helvetica"/>
              </a:rPr>
              <a:t> </a:t>
            </a:r>
            <a:r>
              <a:rPr sz="4600" b="1" spc="-10" dirty="0">
                <a:solidFill>
                  <a:srgbClr val="1273B8"/>
                </a:solidFill>
                <a:latin typeface="Helvetica"/>
                <a:cs typeface="Helvetica"/>
              </a:rPr>
              <a:t>Investigation </a:t>
            </a:r>
            <a:r>
              <a:rPr sz="4600" b="1" dirty="0">
                <a:solidFill>
                  <a:srgbClr val="1273B8"/>
                </a:solidFill>
                <a:latin typeface="Helvetica"/>
                <a:cs typeface="Helvetica"/>
              </a:rPr>
              <a:t>of the</a:t>
            </a:r>
            <a:r>
              <a:rPr sz="4600" b="1" spc="-5" dirty="0">
                <a:solidFill>
                  <a:srgbClr val="1273B8"/>
                </a:solidFill>
                <a:latin typeface="Helvetica"/>
                <a:cs typeface="Helvetica"/>
              </a:rPr>
              <a:t> </a:t>
            </a:r>
            <a:r>
              <a:rPr sz="4600" b="1" dirty="0">
                <a:solidFill>
                  <a:srgbClr val="1273B8"/>
                </a:solidFill>
                <a:latin typeface="Helvetica"/>
                <a:cs typeface="Helvetica"/>
              </a:rPr>
              <a:t>NHS</a:t>
            </a:r>
            <a:r>
              <a:rPr sz="4600" b="1" spc="5" dirty="0">
                <a:solidFill>
                  <a:srgbClr val="1273B8"/>
                </a:solidFill>
                <a:latin typeface="Helvetica"/>
                <a:cs typeface="Helvetica"/>
              </a:rPr>
              <a:t> </a:t>
            </a:r>
            <a:r>
              <a:rPr sz="4600" b="1" spc="-25" dirty="0">
                <a:solidFill>
                  <a:srgbClr val="1273B8"/>
                </a:solidFill>
                <a:latin typeface="Helvetica"/>
                <a:cs typeface="Helvetica"/>
              </a:rPr>
              <a:t>in </a:t>
            </a:r>
            <a:r>
              <a:rPr sz="4600" b="1" dirty="0">
                <a:solidFill>
                  <a:srgbClr val="1273B8"/>
                </a:solidFill>
                <a:latin typeface="Helvetica"/>
                <a:cs typeface="Helvetica"/>
              </a:rPr>
              <a:t>England</a:t>
            </a:r>
            <a:r>
              <a:rPr sz="4600" b="1" spc="5" dirty="0">
                <a:solidFill>
                  <a:srgbClr val="1273B8"/>
                </a:solidFill>
                <a:latin typeface="Helvetica"/>
                <a:cs typeface="Helvetica"/>
              </a:rPr>
              <a:t> </a:t>
            </a:r>
            <a:r>
              <a:rPr sz="4600" b="1" spc="-20" dirty="0">
                <a:solidFill>
                  <a:srgbClr val="1273B8"/>
                </a:solidFill>
                <a:latin typeface="Helvetica"/>
                <a:cs typeface="Helvetica"/>
              </a:rPr>
              <a:t>2024</a:t>
            </a:r>
            <a:endParaRPr sz="4600">
              <a:latin typeface="Helvetica"/>
              <a:cs typeface="Helvetica"/>
            </a:endParaRPr>
          </a:p>
          <a:p>
            <a:pPr marL="12700" marR="5080">
              <a:lnSpc>
                <a:spcPct val="101499"/>
              </a:lnSpc>
              <a:spcBef>
                <a:spcPts val="1939"/>
              </a:spcBef>
            </a:pPr>
            <a:r>
              <a:rPr sz="1950" dirty="0">
                <a:solidFill>
                  <a:srgbClr val="575756"/>
                </a:solidFill>
                <a:latin typeface="Helvetica"/>
                <a:cs typeface="Helvetica"/>
              </a:rPr>
              <a:t>The</a:t>
            </a:r>
            <a:r>
              <a:rPr sz="1950" spc="35" dirty="0">
                <a:solidFill>
                  <a:srgbClr val="575756"/>
                </a:solidFill>
                <a:latin typeface="Helvetica"/>
                <a:cs typeface="Helvetica"/>
              </a:rPr>
              <a:t> </a:t>
            </a:r>
            <a:r>
              <a:rPr sz="1950" dirty="0">
                <a:solidFill>
                  <a:srgbClr val="575756"/>
                </a:solidFill>
                <a:latin typeface="Helvetica"/>
                <a:cs typeface="Helvetica"/>
              </a:rPr>
              <a:t>report</a:t>
            </a:r>
            <a:r>
              <a:rPr sz="1950" spc="35" dirty="0">
                <a:solidFill>
                  <a:srgbClr val="575756"/>
                </a:solidFill>
                <a:latin typeface="Helvetica"/>
                <a:cs typeface="Helvetica"/>
              </a:rPr>
              <a:t> </a:t>
            </a:r>
            <a:r>
              <a:rPr sz="1950" dirty="0">
                <a:solidFill>
                  <a:srgbClr val="575756"/>
                </a:solidFill>
                <a:latin typeface="Helvetica"/>
                <a:cs typeface="Helvetica"/>
              </a:rPr>
              <a:t>was</a:t>
            </a:r>
            <a:r>
              <a:rPr sz="1950" spc="35" dirty="0">
                <a:solidFill>
                  <a:srgbClr val="575756"/>
                </a:solidFill>
                <a:latin typeface="Helvetica"/>
                <a:cs typeface="Helvetica"/>
              </a:rPr>
              <a:t> </a:t>
            </a:r>
            <a:r>
              <a:rPr sz="1950" dirty="0">
                <a:solidFill>
                  <a:srgbClr val="575756"/>
                </a:solidFill>
                <a:latin typeface="Helvetica"/>
                <a:cs typeface="Helvetica"/>
              </a:rPr>
              <a:t>ordered</a:t>
            </a:r>
            <a:r>
              <a:rPr sz="1950" spc="35" dirty="0">
                <a:solidFill>
                  <a:srgbClr val="575756"/>
                </a:solidFill>
                <a:latin typeface="Helvetica"/>
                <a:cs typeface="Helvetica"/>
              </a:rPr>
              <a:t> </a:t>
            </a:r>
            <a:r>
              <a:rPr sz="1950" dirty="0">
                <a:solidFill>
                  <a:srgbClr val="575756"/>
                </a:solidFill>
                <a:latin typeface="Helvetica"/>
                <a:cs typeface="Helvetica"/>
              </a:rPr>
              <a:t>by</a:t>
            </a:r>
            <a:r>
              <a:rPr sz="1950" spc="35" dirty="0">
                <a:solidFill>
                  <a:srgbClr val="575756"/>
                </a:solidFill>
                <a:latin typeface="Helvetica"/>
                <a:cs typeface="Helvetica"/>
              </a:rPr>
              <a:t> </a:t>
            </a:r>
            <a:r>
              <a:rPr sz="1950" dirty="0">
                <a:solidFill>
                  <a:srgbClr val="575756"/>
                </a:solidFill>
                <a:latin typeface="Helvetica"/>
                <a:cs typeface="Helvetica"/>
              </a:rPr>
              <a:t>the</a:t>
            </a:r>
            <a:r>
              <a:rPr sz="1950" spc="35" dirty="0">
                <a:solidFill>
                  <a:srgbClr val="575756"/>
                </a:solidFill>
                <a:latin typeface="Helvetica"/>
                <a:cs typeface="Helvetica"/>
              </a:rPr>
              <a:t> </a:t>
            </a:r>
            <a:r>
              <a:rPr sz="1950" spc="-10" dirty="0">
                <a:solidFill>
                  <a:srgbClr val="575756"/>
                </a:solidFill>
                <a:latin typeface="Helvetica"/>
                <a:cs typeface="Helvetica"/>
              </a:rPr>
              <a:t>incoming </a:t>
            </a:r>
            <a:r>
              <a:rPr sz="1950" dirty="0">
                <a:solidFill>
                  <a:srgbClr val="575756"/>
                </a:solidFill>
                <a:latin typeface="Helvetica"/>
                <a:cs typeface="Helvetica"/>
              </a:rPr>
              <a:t>government</a:t>
            </a:r>
            <a:r>
              <a:rPr sz="1950" spc="35" dirty="0">
                <a:solidFill>
                  <a:srgbClr val="575756"/>
                </a:solidFill>
                <a:latin typeface="Helvetica"/>
                <a:cs typeface="Helvetica"/>
              </a:rPr>
              <a:t> </a:t>
            </a:r>
            <a:r>
              <a:rPr sz="1950" dirty="0">
                <a:solidFill>
                  <a:srgbClr val="575756"/>
                </a:solidFill>
                <a:latin typeface="Helvetica"/>
                <a:cs typeface="Helvetica"/>
              </a:rPr>
              <a:t>to</a:t>
            </a:r>
            <a:r>
              <a:rPr sz="1950" spc="40" dirty="0">
                <a:solidFill>
                  <a:srgbClr val="575756"/>
                </a:solidFill>
                <a:latin typeface="Helvetica"/>
                <a:cs typeface="Helvetica"/>
              </a:rPr>
              <a:t> </a:t>
            </a:r>
            <a:r>
              <a:rPr sz="1950" dirty="0">
                <a:solidFill>
                  <a:srgbClr val="575756"/>
                </a:solidFill>
                <a:latin typeface="Helvetica"/>
                <a:cs typeface="Helvetica"/>
              </a:rPr>
              <a:t>provide</a:t>
            </a:r>
            <a:r>
              <a:rPr sz="1950" spc="35" dirty="0">
                <a:solidFill>
                  <a:srgbClr val="575756"/>
                </a:solidFill>
                <a:latin typeface="Helvetica"/>
                <a:cs typeface="Helvetica"/>
              </a:rPr>
              <a:t> </a:t>
            </a:r>
            <a:r>
              <a:rPr sz="1950" dirty="0">
                <a:solidFill>
                  <a:srgbClr val="575756"/>
                </a:solidFill>
                <a:latin typeface="Helvetica"/>
                <a:cs typeface="Helvetica"/>
              </a:rPr>
              <a:t>a</a:t>
            </a:r>
            <a:r>
              <a:rPr sz="1950" spc="40" dirty="0">
                <a:solidFill>
                  <a:srgbClr val="575756"/>
                </a:solidFill>
                <a:latin typeface="Helvetica"/>
                <a:cs typeface="Helvetica"/>
              </a:rPr>
              <a:t> </a:t>
            </a:r>
            <a:r>
              <a:rPr sz="1950" dirty="0">
                <a:solidFill>
                  <a:srgbClr val="575756"/>
                </a:solidFill>
                <a:latin typeface="Helvetica"/>
                <a:cs typeface="Helvetica"/>
              </a:rPr>
              <a:t>definitive</a:t>
            </a:r>
            <a:r>
              <a:rPr sz="1950" spc="40" dirty="0">
                <a:solidFill>
                  <a:srgbClr val="575756"/>
                </a:solidFill>
                <a:latin typeface="Helvetica"/>
                <a:cs typeface="Helvetica"/>
              </a:rPr>
              <a:t> </a:t>
            </a:r>
            <a:r>
              <a:rPr sz="1950" dirty="0">
                <a:solidFill>
                  <a:srgbClr val="575756"/>
                </a:solidFill>
                <a:latin typeface="Helvetica"/>
                <a:cs typeface="Helvetica"/>
              </a:rPr>
              <a:t>view</a:t>
            </a:r>
            <a:r>
              <a:rPr sz="1950" spc="35" dirty="0">
                <a:solidFill>
                  <a:srgbClr val="575756"/>
                </a:solidFill>
                <a:latin typeface="Helvetica"/>
                <a:cs typeface="Helvetica"/>
              </a:rPr>
              <a:t> </a:t>
            </a:r>
            <a:r>
              <a:rPr sz="1950" dirty="0">
                <a:solidFill>
                  <a:srgbClr val="575756"/>
                </a:solidFill>
                <a:latin typeface="Helvetica"/>
                <a:cs typeface="Helvetica"/>
              </a:rPr>
              <a:t>of</a:t>
            </a:r>
            <a:r>
              <a:rPr sz="1950" spc="40" dirty="0">
                <a:solidFill>
                  <a:srgbClr val="575756"/>
                </a:solidFill>
                <a:latin typeface="Helvetica"/>
                <a:cs typeface="Helvetica"/>
              </a:rPr>
              <a:t> </a:t>
            </a:r>
            <a:r>
              <a:rPr sz="1950" spc="-25" dirty="0">
                <a:solidFill>
                  <a:srgbClr val="575756"/>
                </a:solidFill>
                <a:latin typeface="Helvetica"/>
                <a:cs typeface="Helvetica"/>
              </a:rPr>
              <a:t>NHS </a:t>
            </a:r>
            <a:r>
              <a:rPr sz="1950" dirty="0">
                <a:solidFill>
                  <a:srgbClr val="575756"/>
                </a:solidFill>
                <a:latin typeface="Helvetica"/>
                <a:cs typeface="Helvetica"/>
              </a:rPr>
              <a:t>performance</a:t>
            </a:r>
            <a:r>
              <a:rPr sz="1950" spc="50" dirty="0">
                <a:solidFill>
                  <a:srgbClr val="575756"/>
                </a:solidFill>
                <a:latin typeface="Helvetica"/>
                <a:cs typeface="Helvetica"/>
              </a:rPr>
              <a:t> </a:t>
            </a:r>
            <a:r>
              <a:rPr sz="1950" dirty="0">
                <a:solidFill>
                  <a:srgbClr val="575756"/>
                </a:solidFill>
                <a:latin typeface="Helvetica"/>
                <a:cs typeface="Helvetica"/>
              </a:rPr>
              <a:t>and</a:t>
            </a:r>
            <a:r>
              <a:rPr sz="1950" spc="50" dirty="0">
                <a:solidFill>
                  <a:srgbClr val="575756"/>
                </a:solidFill>
                <a:latin typeface="Helvetica"/>
                <a:cs typeface="Helvetica"/>
              </a:rPr>
              <a:t> </a:t>
            </a:r>
            <a:r>
              <a:rPr sz="1950" dirty="0">
                <a:solidFill>
                  <a:srgbClr val="575756"/>
                </a:solidFill>
                <a:latin typeface="Helvetica"/>
                <a:cs typeface="Helvetica"/>
              </a:rPr>
              <a:t>inform</a:t>
            </a:r>
            <a:r>
              <a:rPr sz="1950" spc="55" dirty="0">
                <a:solidFill>
                  <a:srgbClr val="575756"/>
                </a:solidFill>
                <a:latin typeface="Helvetica"/>
                <a:cs typeface="Helvetica"/>
              </a:rPr>
              <a:t> </a:t>
            </a:r>
            <a:r>
              <a:rPr sz="1950" dirty="0">
                <a:solidFill>
                  <a:srgbClr val="575756"/>
                </a:solidFill>
                <a:latin typeface="Helvetica"/>
                <a:cs typeface="Helvetica"/>
              </a:rPr>
              <a:t>the</a:t>
            </a:r>
            <a:r>
              <a:rPr sz="1950" spc="50" dirty="0">
                <a:solidFill>
                  <a:srgbClr val="575756"/>
                </a:solidFill>
                <a:latin typeface="Helvetica"/>
                <a:cs typeface="Helvetica"/>
              </a:rPr>
              <a:t> </a:t>
            </a:r>
            <a:r>
              <a:rPr sz="1950" dirty="0">
                <a:solidFill>
                  <a:srgbClr val="575756"/>
                </a:solidFill>
                <a:latin typeface="Helvetica"/>
                <a:cs typeface="Helvetica"/>
              </a:rPr>
              <a:t>upcoming</a:t>
            </a:r>
            <a:r>
              <a:rPr sz="1950" spc="55" dirty="0">
                <a:solidFill>
                  <a:srgbClr val="575756"/>
                </a:solidFill>
                <a:latin typeface="Helvetica"/>
                <a:cs typeface="Helvetica"/>
              </a:rPr>
              <a:t> </a:t>
            </a:r>
            <a:r>
              <a:rPr sz="1950" dirty="0">
                <a:solidFill>
                  <a:srgbClr val="575756"/>
                </a:solidFill>
                <a:latin typeface="Helvetica"/>
                <a:cs typeface="Helvetica"/>
              </a:rPr>
              <a:t>ten-</a:t>
            </a:r>
            <a:r>
              <a:rPr sz="1950" spc="-20" dirty="0">
                <a:solidFill>
                  <a:srgbClr val="575756"/>
                </a:solidFill>
                <a:latin typeface="Helvetica"/>
                <a:cs typeface="Helvetica"/>
              </a:rPr>
              <a:t>year </a:t>
            </a:r>
            <a:r>
              <a:rPr sz="1950" dirty="0">
                <a:solidFill>
                  <a:srgbClr val="575756"/>
                </a:solidFill>
                <a:latin typeface="Helvetica"/>
                <a:cs typeface="Helvetica"/>
              </a:rPr>
              <a:t>plan</a:t>
            </a:r>
            <a:r>
              <a:rPr sz="1950" spc="30" dirty="0">
                <a:solidFill>
                  <a:srgbClr val="575756"/>
                </a:solidFill>
                <a:latin typeface="Helvetica"/>
                <a:cs typeface="Helvetica"/>
              </a:rPr>
              <a:t> </a:t>
            </a:r>
            <a:r>
              <a:rPr sz="1950" dirty="0">
                <a:solidFill>
                  <a:srgbClr val="575756"/>
                </a:solidFill>
                <a:latin typeface="Helvetica"/>
                <a:cs typeface="Helvetica"/>
              </a:rPr>
              <a:t>for</a:t>
            </a:r>
            <a:r>
              <a:rPr sz="1950" spc="35" dirty="0">
                <a:solidFill>
                  <a:srgbClr val="575756"/>
                </a:solidFill>
                <a:latin typeface="Helvetica"/>
                <a:cs typeface="Helvetica"/>
              </a:rPr>
              <a:t> </a:t>
            </a:r>
            <a:r>
              <a:rPr sz="1950" dirty="0">
                <a:solidFill>
                  <a:srgbClr val="575756"/>
                </a:solidFill>
                <a:latin typeface="Helvetica"/>
                <a:cs typeface="Helvetica"/>
              </a:rPr>
              <a:t>health,</a:t>
            </a:r>
            <a:r>
              <a:rPr sz="1950" spc="35" dirty="0">
                <a:solidFill>
                  <a:srgbClr val="575756"/>
                </a:solidFill>
                <a:latin typeface="Helvetica"/>
                <a:cs typeface="Helvetica"/>
              </a:rPr>
              <a:t> </a:t>
            </a:r>
            <a:r>
              <a:rPr sz="1950" dirty="0">
                <a:solidFill>
                  <a:srgbClr val="575756"/>
                </a:solidFill>
                <a:latin typeface="Helvetica"/>
                <a:cs typeface="Helvetica"/>
              </a:rPr>
              <a:t>expected</a:t>
            </a:r>
            <a:r>
              <a:rPr sz="1950" spc="30" dirty="0">
                <a:solidFill>
                  <a:srgbClr val="575756"/>
                </a:solidFill>
                <a:latin typeface="Helvetica"/>
                <a:cs typeface="Helvetica"/>
              </a:rPr>
              <a:t> </a:t>
            </a:r>
            <a:r>
              <a:rPr sz="1950" dirty="0">
                <a:solidFill>
                  <a:srgbClr val="575756"/>
                </a:solidFill>
                <a:latin typeface="Helvetica"/>
                <a:cs typeface="Helvetica"/>
              </a:rPr>
              <a:t>in</a:t>
            </a:r>
            <a:r>
              <a:rPr sz="1950" spc="35" dirty="0">
                <a:solidFill>
                  <a:srgbClr val="575756"/>
                </a:solidFill>
                <a:latin typeface="Helvetica"/>
                <a:cs typeface="Helvetica"/>
              </a:rPr>
              <a:t> </a:t>
            </a:r>
            <a:r>
              <a:rPr sz="1950" dirty="0">
                <a:solidFill>
                  <a:srgbClr val="575756"/>
                </a:solidFill>
                <a:latin typeface="Helvetica"/>
                <a:cs typeface="Helvetica"/>
              </a:rPr>
              <a:t>spring</a:t>
            </a:r>
            <a:r>
              <a:rPr sz="1950" spc="35" dirty="0">
                <a:solidFill>
                  <a:srgbClr val="575756"/>
                </a:solidFill>
                <a:latin typeface="Helvetica"/>
                <a:cs typeface="Helvetica"/>
              </a:rPr>
              <a:t> </a:t>
            </a:r>
            <a:r>
              <a:rPr sz="1950" spc="-10" dirty="0">
                <a:solidFill>
                  <a:srgbClr val="575756"/>
                </a:solidFill>
                <a:latin typeface="Helvetica"/>
                <a:cs typeface="Helvetica"/>
              </a:rPr>
              <a:t>2025.</a:t>
            </a:r>
            <a:endParaRPr sz="1950">
              <a:latin typeface="Helvetica"/>
              <a:cs typeface="Helvetica"/>
            </a:endParaRPr>
          </a:p>
        </p:txBody>
      </p:sp>
      <p:sp>
        <p:nvSpPr>
          <p:cNvPr id="9" name="object 9"/>
          <p:cNvSpPr txBox="1"/>
          <p:nvPr/>
        </p:nvSpPr>
        <p:spPr>
          <a:xfrm>
            <a:off x="7247113" y="4967253"/>
            <a:ext cx="5610225" cy="1240155"/>
          </a:xfrm>
          <a:prstGeom prst="rect">
            <a:avLst/>
          </a:prstGeom>
        </p:spPr>
        <p:txBody>
          <a:bodyPr vert="horz" wrap="square" lIns="0" tIns="12065" rIns="0" bIns="0" rtlCol="0">
            <a:spAutoFit/>
          </a:bodyPr>
          <a:lstStyle/>
          <a:p>
            <a:pPr marL="12700" marR="5080">
              <a:lnSpc>
                <a:spcPct val="100000"/>
              </a:lnSpc>
              <a:spcBef>
                <a:spcPts val="95"/>
              </a:spcBef>
            </a:pPr>
            <a:r>
              <a:rPr sz="1650" dirty="0">
                <a:solidFill>
                  <a:srgbClr val="575756"/>
                </a:solidFill>
                <a:latin typeface="Helvetica"/>
                <a:cs typeface="Helvetica"/>
              </a:rPr>
              <a:t>It</a:t>
            </a:r>
            <a:r>
              <a:rPr sz="1650" spc="-15" dirty="0">
                <a:solidFill>
                  <a:srgbClr val="575756"/>
                </a:solidFill>
                <a:latin typeface="Helvetica"/>
                <a:cs typeface="Helvetica"/>
              </a:rPr>
              <a:t> </a:t>
            </a:r>
            <a:r>
              <a:rPr sz="1650" dirty="0">
                <a:solidFill>
                  <a:srgbClr val="575756"/>
                </a:solidFill>
                <a:latin typeface="Helvetica"/>
                <a:cs typeface="Helvetica"/>
              </a:rPr>
              <a:t>has</a:t>
            </a:r>
            <a:r>
              <a:rPr sz="1650" spc="-10" dirty="0">
                <a:solidFill>
                  <a:srgbClr val="575756"/>
                </a:solidFill>
                <a:latin typeface="Helvetica"/>
                <a:cs typeface="Helvetica"/>
              </a:rPr>
              <a:t> </a:t>
            </a:r>
            <a:r>
              <a:rPr sz="1650" dirty="0">
                <a:solidFill>
                  <a:srgbClr val="575756"/>
                </a:solidFill>
                <a:latin typeface="Helvetica"/>
                <a:cs typeface="Helvetica"/>
              </a:rPr>
              <a:t>identified</a:t>
            </a:r>
            <a:r>
              <a:rPr sz="1650" spc="-15" dirty="0">
                <a:solidFill>
                  <a:srgbClr val="575756"/>
                </a:solidFill>
                <a:latin typeface="Helvetica"/>
                <a:cs typeface="Helvetica"/>
              </a:rPr>
              <a:t> </a:t>
            </a:r>
            <a:r>
              <a:rPr sz="1650" dirty="0">
                <a:solidFill>
                  <a:srgbClr val="575756"/>
                </a:solidFill>
                <a:latin typeface="Helvetica"/>
                <a:cs typeface="Helvetica"/>
              </a:rPr>
              <a:t>the</a:t>
            </a:r>
            <a:r>
              <a:rPr sz="1650" spc="-15" dirty="0">
                <a:solidFill>
                  <a:srgbClr val="575756"/>
                </a:solidFill>
                <a:latin typeface="Helvetica"/>
                <a:cs typeface="Helvetica"/>
              </a:rPr>
              <a:t> </a:t>
            </a:r>
            <a:r>
              <a:rPr sz="1650" dirty="0">
                <a:solidFill>
                  <a:srgbClr val="575756"/>
                </a:solidFill>
                <a:latin typeface="Helvetica"/>
                <a:cs typeface="Helvetica"/>
              </a:rPr>
              <a:t>NHS</a:t>
            </a:r>
            <a:r>
              <a:rPr sz="1650" spc="-10" dirty="0">
                <a:solidFill>
                  <a:srgbClr val="575756"/>
                </a:solidFill>
                <a:latin typeface="Helvetica"/>
                <a:cs typeface="Helvetica"/>
              </a:rPr>
              <a:t> </a:t>
            </a:r>
            <a:r>
              <a:rPr sz="1650" dirty="0">
                <a:solidFill>
                  <a:srgbClr val="575756"/>
                </a:solidFill>
                <a:latin typeface="Helvetica"/>
                <a:cs typeface="Helvetica"/>
              </a:rPr>
              <a:t>is</a:t>
            </a:r>
            <a:r>
              <a:rPr sz="1650" spc="-15" dirty="0">
                <a:solidFill>
                  <a:srgbClr val="575756"/>
                </a:solidFill>
                <a:latin typeface="Helvetica"/>
                <a:cs typeface="Helvetica"/>
              </a:rPr>
              <a:t> </a:t>
            </a:r>
            <a:r>
              <a:rPr sz="1650" dirty="0">
                <a:solidFill>
                  <a:srgbClr val="575756"/>
                </a:solidFill>
                <a:latin typeface="Helvetica"/>
                <a:cs typeface="Helvetica"/>
              </a:rPr>
              <a:t>in</a:t>
            </a:r>
            <a:r>
              <a:rPr sz="1650" spc="-15" dirty="0">
                <a:solidFill>
                  <a:srgbClr val="575756"/>
                </a:solidFill>
                <a:latin typeface="Helvetica"/>
                <a:cs typeface="Helvetica"/>
              </a:rPr>
              <a:t> </a:t>
            </a:r>
            <a:r>
              <a:rPr sz="1650" dirty="0">
                <a:solidFill>
                  <a:srgbClr val="575756"/>
                </a:solidFill>
                <a:latin typeface="Helvetica"/>
                <a:cs typeface="Helvetica"/>
              </a:rPr>
              <a:t>serious</a:t>
            </a:r>
            <a:r>
              <a:rPr sz="1650" spc="-10" dirty="0">
                <a:solidFill>
                  <a:srgbClr val="575756"/>
                </a:solidFill>
                <a:latin typeface="Helvetica"/>
                <a:cs typeface="Helvetica"/>
              </a:rPr>
              <a:t> </a:t>
            </a:r>
            <a:r>
              <a:rPr sz="1650" dirty="0">
                <a:solidFill>
                  <a:srgbClr val="575756"/>
                </a:solidFill>
                <a:latin typeface="Helvetica"/>
                <a:cs typeface="Helvetica"/>
              </a:rPr>
              <a:t>trouble</a:t>
            </a:r>
            <a:r>
              <a:rPr sz="1650" spc="-15" dirty="0">
                <a:solidFill>
                  <a:srgbClr val="575756"/>
                </a:solidFill>
                <a:latin typeface="Helvetica"/>
                <a:cs typeface="Helvetica"/>
              </a:rPr>
              <a:t> </a:t>
            </a:r>
            <a:r>
              <a:rPr sz="1650" dirty="0">
                <a:solidFill>
                  <a:srgbClr val="575756"/>
                </a:solidFill>
                <a:latin typeface="Helvetica"/>
                <a:cs typeface="Helvetica"/>
              </a:rPr>
              <a:t>and</a:t>
            </a:r>
            <a:r>
              <a:rPr sz="1650" spc="-15" dirty="0">
                <a:solidFill>
                  <a:srgbClr val="575756"/>
                </a:solidFill>
                <a:latin typeface="Helvetica"/>
                <a:cs typeface="Helvetica"/>
              </a:rPr>
              <a:t> </a:t>
            </a:r>
            <a:r>
              <a:rPr sz="1650" dirty="0">
                <a:solidFill>
                  <a:srgbClr val="575756"/>
                </a:solidFill>
                <a:latin typeface="Helvetica"/>
                <a:cs typeface="Helvetica"/>
              </a:rPr>
              <a:t>the</a:t>
            </a:r>
            <a:r>
              <a:rPr sz="1650" spc="-15" dirty="0">
                <a:solidFill>
                  <a:srgbClr val="575756"/>
                </a:solidFill>
                <a:latin typeface="Helvetica"/>
                <a:cs typeface="Helvetica"/>
              </a:rPr>
              <a:t> </a:t>
            </a:r>
            <a:r>
              <a:rPr sz="1650" spc="-10" dirty="0">
                <a:solidFill>
                  <a:srgbClr val="575756"/>
                </a:solidFill>
                <a:latin typeface="Helvetica"/>
                <a:cs typeface="Helvetica"/>
              </a:rPr>
              <a:t>health </a:t>
            </a:r>
            <a:r>
              <a:rPr sz="1650" dirty="0">
                <a:solidFill>
                  <a:srgbClr val="575756"/>
                </a:solidFill>
                <a:latin typeface="Helvetica"/>
                <a:cs typeface="Helvetica"/>
              </a:rPr>
              <a:t>of</a:t>
            </a:r>
            <a:r>
              <a:rPr sz="1650" spc="-20" dirty="0">
                <a:solidFill>
                  <a:srgbClr val="575756"/>
                </a:solidFill>
                <a:latin typeface="Helvetica"/>
                <a:cs typeface="Helvetica"/>
              </a:rPr>
              <a:t> </a:t>
            </a:r>
            <a:r>
              <a:rPr sz="1650" dirty="0">
                <a:solidFill>
                  <a:srgbClr val="575756"/>
                </a:solidFill>
                <a:latin typeface="Helvetica"/>
                <a:cs typeface="Helvetica"/>
              </a:rPr>
              <a:t>the</a:t>
            </a:r>
            <a:r>
              <a:rPr sz="1650" spc="-15" dirty="0">
                <a:solidFill>
                  <a:srgbClr val="575756"/>
                </a:solidFill>
                <a:latin typeface="Helvetica"/>
                <a:cs typeface="Helvetica"/>
              </a:rPr>
              <a:t> </a:t>
            </a:r>
            <a:r>
              <a:rPr sz="1650" dirty="0">
                <a:solidFill>
                  <a:srgbClr val="575756"/>
                </a:solidFill>
                <a:latin typeface="Helvetica"/>
                <a:cs typeface="Helvetica"/>
              </a:rPr>
              <a:t>nation</a:t>
            </a:r>
            <a:r>
              <a:rPr sz="1650" spc="-20" dirty="0">
                <a:solidFill>
                  <a:srgbClr val="575756"/>
                </a:solidFill>
                <a:latin typeface="Helvetica"/>
                <a:cs typeface="Helvetica"/>
              </a:rPr>
              <a:t> </a:t>
            </a:r>
            <a:r>
              <a:rPr sz="1650" dirty="0">
                <a:solidFill>
                  <a:srgbClr val="575756"/>
                </a:solidFill>
                <a:latin typeface="Helvetica"/>
                <a:cs typeface="Helvetica"/>
              </a:rPr>
              <a:t>is</a:t>
            </a:r>
            <a:r>
              <a:rPr sz="1650" spc="-15" dirty="0">
                <a:solidFill>
                  <a:srgbClr val="575756"/>
                </a:solidFill>
                <a:latin typeface="Helvetica"/>
                <a:cs typeface="Helvetica"/>
              </a:rPr>
              <a:t> </a:t>
            </a:r>
            <a:r>
              <a:rPr sz="1650" dirty="0">
                <a:solidFill>
                  <a:srgbClr val="575756"/>
                </a:solidFill>
                <a:latin typeface="Helvetica"/>
                <a:cs typeface="Helvetica"/>
              </a:rPr>
              <a:t>worse</a:t>
            </a:r>
            <a:r>
              <a:rPr sz="1650" spc="-15" dirty="0">
                <a:solidFill>
                  <a:srgbClr val="575756"/>
                </a:solidFill>
                <a:latin typeface="Helvetica"/>
                <a:cs typeface="Helvetica"/>
              </a:rPr>
              <a:t> </a:t>
            </a:r>
            <a:r>
              <a:rPr sz="1650" dirty="0">
                <a:solidFill>
                  <a:srgbClr val="575756"/>
                </a:solidFill>
                <a:latin typeface="Helvetica"/>
                <a:cs typeface="Helvetica"/>
              </a:rPr>
              <a:t>and</a:t>
            </a:r>
            <a:r>
              <a:rPr sz="1650" spc="-20" dirty="0">
                <a:solidFill>
                  <a:srgbClr val="575756"/>
                </a:solidFill>
                <a:latin typeface="Helvetica"/>
                <a:cs typeface="Helvetica"/>
              </a:rPr>
              <a:t> </a:t>
            </a:r>
            <a:r>
              <a:rPr sz="1650" dirty="0">
                <a:solidFill>
                  <a:srgbClr val="575756"/>
                </a:solidFill>
                <a:latin typeface="Helvetica"/>
                <a:cs typeface="Helvetica"/>
              </a:rPr>
              <a:t>it</a:t>
            </a:r>
            <a:r>
              <a:rPr sz="1650" spc="-15" dirty="0">
                <a:solidFill>
                  <a:srgbClr val="575756"/>
                </a:solidFill>
                <a:latin typeface="Helvetica"/>
                <a:cs typeface="Helvetica"/>
              </a:rPr>
              <a:t> </a:t>
            </a:r>
            <a:r>
              <a:rPr sz="1650" dirty="0">
                <a:solidFill>
                  <a:srgbClr val="575756"/>
                </a:solidFill>
                <a:latin typeface="Helvetica"/>
                <a:cs typeface="Helvetica"/>
              </a:rPr>
              <a:t>recommends</a:t>
            </a:r>
            <a:r>
              <a:rPr sz="1650" spc="-15" dirty="0">
                <a:solidFill>
                  <a:srgbClr val="575756"/>
                </a:solidFill>
                <a:latin typeface="Helvetica"/>
                <a:cs typeface="Helvetica"/>
              </a:rPr>
              <a:t> </a:t>
            </a:r>
            <a:r>
              <a:rPr sz="1650" dirty="0">
                <a:solidFill>
                  <a:srgbClr val="575756"/>
                </a:solidFill>
                <a:latin typeface="Helvetica"/>
                <a:cs typeface="Helvetica"/>
              </a:rPr>
              <a:t>the</a:t>
            </a:r>
            <a:r>
              <a:rPr sz="1650" spc="-20" dirty="0">
                <a:solidFill>
                  <a:srgbClr val="575756"/>
                </a:solidFill>
                <a:latin typeface="Helvetica"/>
                <a:cs typeface="Helvetica"/>
              </a:rPr>
              <a:t> </a:t>
            </a:r>
            <a:r>
              <a:rPr sz="1650" dirty="0">
                <a:solidFill>
                  <a:srgbClr val="575756"/>
                </a:solidFill>
                <a:latin typeface="Helvetica"/>
                <a:cs typeface="Helvetica"/>
              </a:rPr>
              <a:t>upcoming</a:t>
            </a:r>
            <a:r>
              <a:rPr sz="1650" spc="-15" dirty="0">
                <a:solidFill>
                  <a:srgbClr val="575756"/>
                </a:solidFill>
                <a:latin typeface="Helvetica"/>
                <a:cs typeface="Helvetica"/>
              </a:rPr>
              <a:t> </a:t>
            </a:r>
            <a:r>
              <a:rPr sz="1650" spc="-20" dirty="0">
                <a:solidFill>
                  <a:srgbClr val="575756"/>
                </a:solidFill>
                <a:latin typeface="Helvetica"/>
                <a:cs typeface="Helvetica"/>
              </a:rPr>
              <a:t>plan </a:t>
            </a:r>
            <a:r>
              <a:rPr sz="1650" dirty="0">
                <a:solidFill>
                  <a:srgbClr val="575756"/>
                </a:solidFill>
                <a:latin typeface="Helvetica"/>
                <a:cs typeface="Helvetica"/>
              </a:rPr>
              <a:t>addresses</a:t>
            </a:r>
            <a:r>
              <a:rPr sz="1650" spc="-5" dirty="0">
                <a:solidFill>
                  <a:srgbClr val="575756"/>
                </a:solidFill>
                <a:latin typeface="Helvetica"/>
                <a:cs typeface="Helvetica"/>
              </a:rPr>
              <a:t> </a:t>
            </a:r>
            <a:r>
              <a:rPr sz="1650" dirty="0">
                <a:solidFill>
                  <a:srgbClr val="575756"/>
                </a:solidFill>
                <a:latin typeface="Helvetica"/>
                <a:cs typeface="Helvetica"/>
              </a:rPr>
              <a:t>the</a:t>
            </a:r>
            <a:r>
              <a:rPr sz="1650" spc="-10" dirty="0">
                <a:solidFill>
                  <a:srgbClr val="575756"/>
                </a:solidFill>
                <a:latin typeface="Helvetica"/>
                <a:cs typeface="Helvetica"/>
              </a:rPr>
              <a:t> following:</a:t>
            </a:r>
            <a:endParaRPr sz="1650">
              <a:latin typeface="Helvetica"/>
              <a:cs typeface="Helvetica"/>
            </a:endParaRPr>
          </a:p>
          <a:p>
            <a:pPr marL="389255" indent="-376555">
              <a:lnSpc>
                <a:spcPct val="100000"/>
              </a:lnSpc>
              <a:spcBef>
                <a:spcPts val="1650"/>
              </a:spcBef>
              <a:buClr>
                <a:srgbClr val="418FC6"/>
              </a:buClr>
              <a:buChar char="•"/>
              <a:tabLst>
                <a:tab pos="389255" algn="l"/>
              </a:tabLst>
            </a:pPr>
            <a:r>
              <a:rPr sz="1650" spc="-10" dirty="0">
                <a:solidFill>
                  <a:srgbClr val="575756"/>
                </a:solidFill>
                <a:latin typeface="Helvetica"/>
                <a:cs typeface="Helvetica"/>
              </a:rPr>
              <a:t>Re-</a:t>
            </a:r>
            <a:r>
              <a:rPr sz="1650" dirty="0">
                <a:solidFill>
                  <a:srgbClr val="575756"/>
                </a:solidFill>
                <a:latin typeface="Helvetica"/>
                <a:cs typeface="Helvetica"/>
              </a:rPr>
              <a:t>engage</a:t>
            </a:r>
            <a:r>
              <a:rPr sz="1650" spc="-30" dirty="0">
                <a:solidFill>
                  <a:srgbClr val="575756"/>
                </a:solidFill>
                <a:latin typeface="Helvetica"/>
                <a:cs typeface="Helvetica"/>
              </a:rPr>
              <a:t> </a:t>
            </a:r>
            <a:r>
              <a:rPr sz="1650" dirty="0">
                <a:solidFill>
                  <a:srgbClr val="575756"/>
                </a:solidFill>
                <a:latin typeface="Helvetica"/>
                <a:cs typeface="Helvetica"/>
              </a:rPr>
              <a:t>staff</a:t>
            </a:r>
            <a:r>
              <a:rPr sz="1650" spc="-20" dirty="0">
                <a:solidFill>
                  <a:srgbClr val="575756"/>
                </a:solidFill>
                <a:latin typeface="Helvetica"/>
                <a:cs typeface="Helvetica"/>
              </a:rPr>
              <a:t> </a:t>
            </a:r>
            <a:r>
              <a:rPr sz="1650" dirty="0">
                <a:solidFill>
                  <a:srgbClr val="575756"/>
                </a:solidFill>
                <a:latin typeface="Helvetica"/>
                <a:cs typeface="Helvetica"/>
              </a:rPr>
              <a:t>and</a:t>
            </a:r>
            <a:r>
              <a:rPr sz="1650" spc="-25" dirty="0">
                <a:solidFill>
                  <a:srgbClr val="575756"/>
                </a:solidFill>
                <a:latin typeface="Helvetica"/>
                <a:cs typeface="Helvetica"/>
              </a:rPr>
              <a:t> </a:t>
            </a:r>
            <a:r>
              <a:rPr sz="1650" dirty="0">
                <a:solidFill>
                  <a:srgbClr val="575756"/>
                </a:solidFill>
                <a:latin typeface="Helvetica"/>
                <a:cs typeface="Helvetica"/>
              </a:rPr>
              <a:t>re-empower</a:t>
            </a:r>
            <a:r>
              <a:rPr sz="1650" spc="-20" dirty="0">
                <a:solidFill>
                  <a:srgbClr val="575756"/>
                </a:solidFill>
                <a:latin typeface="Helvetica"/>
                <a:cs typeface="Helvetica"/>
              </a:rPr>
              <a:t> </a:t>
            </a:r>
            <a:r>
              <a:rPr sz="1650" spc="-10" dirty="0">
                <a:solidFill>
                  <a:srgbClr val="575756"/>
                </a:solidFill>
                <a:latin typeface="Helvetica"/>
                <a:cs typeface="Helvetica"/>
              </a:rPr>
              <a:t>patients.</a:t>
            </a:r>
            <a:endParaRPr sz="1650">
              <a:latin typeface="Helvetica"/>
              <a:cs typeface="Helvetica"/>
            </a:endParaRPr>
          </a:p>
        </p:txBody>
      </p:sp>
      <p:sp>
        <p:nvSpPr>
          <p:cNvPr id="10" name="object 10"/>
          <p:cNvSpPr txBox="1"/>
          <p:nvPr/>
        </p:nvSpPr>
        <p:spPr>
          <a:xfrm>
            <a:off x="7247113" y="6391293"/>
            <a:ext cx="5092700" cy="1030605"/>
          </a:xfrm>
          <a:prstGeom prst="rect">
            <a:avLst/>
          </a:prstGeom>
        </p:spPr>
        <p:txBody>
          <a:bodyPr vert="horz" wrap="square" lIns="0" tIns="12065" rIns="0" bIns="0" rtlCol="0">
            <a:spAutoFit/>
          </a:bodyPr>
          <a:lstStyle/>
          <a:p>
            <a:pPr marL="389255" marR="5080" indent="-377190" algn="just">
              <a:lnSpc>
                <a:spcPct val="100000"/>
              </a:lnSpc>
              <a:spcBef>
                <a:spcPts val="95"/>
              </a:spcBef>
              <a:buChar char="•"/>
              <a:tabLst>
                <a:tab pos="389255" algn="l"/>
                <a:tab pos="390525" algn="l"/>
              </a:tabLst>
            </a:pPr>
            <a:r>
              <a:rPr sz="1650" dirty="0">
                <a:solidFill>
                  <a:srgbClr val="418FC6"/>
                </a:solidFill>
                <a:latin typeface="Helvetica"/>
                <a:cs typeface="Helvetica"/>
              </a:rPr>
              <a:t>	</a:t>
            </a:r>
            <a:r>
              <a:rPr sz="1650" dirty="0">
                <a:solidFill>
                  <a:srgbClr val="575756"/>
                </a:solidFill>
                <a:latin typeface="Helvetica"/>
                <a:cs typeface="Helvetica"/>
              </a:rPr>
              <a:t>Change</a:t>
            </a:r>
            <a:r>
              <a:rPr sz="1650" spc="-35" dirty="0">
                <a:solidFill>
                  <a:srgbClr val="575756"/>
                </a:solidFill>
                <a:latin typeface="Helvetica"/>
                <a:cs typeface="Helvetica"/>
              </a:rPr>
              <a:t> </a:t>
            </a:r>
            <a:r>
              <a:rPr sz="1650" dirty="0">
                <a:solidFill>
                  <a:srgbClr val="575756"/>
                </a:solidFill>
                <a:latin typeface="Helvetica"/>
                <a:cs typeface="Helvetica"/>
              </a:rPr>
              <a:t>financial</a:t>
            </a:r>
            <a:r>
              <a:rPr sz="1650" spc="-25" dirty="0">
                <a:solidFill>
                  <a:srgbClr val="575756"/>
                </a:solidFill>
                <a:latin typeface="Helvetica"/>
                <a:cs typeface="Helvetica"/>
              </a:rPr>
              <a:t> </a:t>
            </a:r>
            <a:r>
              <a:rPr sz="1650" dirty="0">
                <a:solidFill>
                  <a:srgbClr val="575756"/>
                </a:solidFill>
                <a:latin typeface="Helvetica"/>
                <a:cs typeface="Helvetica"/>
              </a:rPr>
              <a:t>flows</a:t>
            </a:r>
            <a:r>
              <a:rPr sz="1650" spc="-25" dirty="0">
                <a:solidFill>
                  <a:srgbClr val="575756"/>
                </a:solidFill>
                <a:latin typeface="Helvetica"/>
                <a:cs typeface="Helvetica"/>
              </a:rPr>
              <a:t> </a:t>
            </a:r>
            <a:r>
              <a:rPr sz="1650" dirty="0">
                <a:solidFill>
                  <a:srgbClr val="575756"/>
                </a:solidFill>
                <a:latin typeface="Helvetica"/>
                <a:cs typeface="Helvetica"/>
              </a:rPr>
              <a:t>to</a:t>
            </a:r>
            <a:r>
              <a:rPr sz="1650" spc="-25" dirty="0">
                <a:solidFill>
                  <a:srgbClr val="575756"/>
                </a:solidFill>
                <a:latin typeface="Helvetica"/>
                <a:cs typeface="Helvetica"/>
              </a:rPr>
              <a:t> </a:t>
            </a:r>
            <a:r>
              <a:rPr sz="1650" dirty="0">
                <a:solidFill>
                  <a:srgbClr val="575756"/>
                </a:solidFill>
                <a:latin typeface="Helvetica"/>
                <a:cs typeface="Helvetica"/>
              </a:rPr>
              <a:t>promote</a:t>
            </a:r>
            <a:r>
              <a:rPr sz="1650" spc="-25" dirty="0">
                <a:solidFill>
                  <a:srgbClr val="575756"/>
                </a:solidFill>
                <a:latin typeface="Helvetica"/>
                <a:cs typeface="Helvetica"/>
              </a:rPr>
              <a:t> </a:t>
            </a:r>
            <a:r>
              <a:rPr sz="1650" dirty="0">
                <a:solidFill>
                  <a:srgbClr val="575756"/>
                </a:solidFill>
                <a:latin typeface="Helvetica"/>
                <a:cs typeface="Helvetica"/>
              </a:rPr>
              <a:t>and</a:t>
            </a:r>
            <a:r>
              <a:rPr sz="1650" spc="-20" dirty="0">
                <a:solidFill>
                  <a:srgbClr val="575756"/>
                </a:solidFill>
                <a:latin typeface="Helvetica"/>
                <a:cs typeface="Helvetica"/>
              </a:rPr>
              <a:t> </a:t>
            </a:r>
            <a:r>
              <a:rPr sz="1650" dirty="0">
                <a:solidFill>
                  <a:srgbClr val="575756"/>
                </a:solidFill>
                <a:latin typeface="Helvetica"/>
                <a:cs typeface="Helvetica"/>
              </a:rPr>
              <a:t>sustain</a:t>
            </a:r>
            <a:r>
              <a:rPr sz="1650" spc="-25" dirty="0">
                <a:solidFill>
                  <a:srgbClr val="575756"/>
                </a:solidFill>
                <a:latin typeface="Helvetica"/>
                <a:cs typeface="Helvetica"/>
              </a:rPr>
              <a:t> the </a:t>
            </a:r>
            <a:r>
              <a:rPr sz="1650" dirty="0">
                <a:solidFill>
                  <a:srgbClr val="575756"/>
                </a:solidFill>
                <a:latin typeface="Helvetica"/>
                <a:cs typeface="Helvetica"/>
              </a:rPr>
              <a:t>expansion</a:t>
            </a:r>
            <a:r>
              <a:rPr sz="1650" spc="-35" dirty="0">
                <a:solidFill>
                  <a:srgbClr val="575756"/>
                </a:solidFill>
                <a:latin typeface="Helvetica"/>
                <a:cs typeface="Helvetica"/>
              </a:rPr>
              <a:t> </a:t>
            </a:r>
            <a:r>
              <a:rPr sz="1650" dirty="0">
                <a:solidFill>
                  <a:srgbClr val="575756"/>
                </a:solidFill>
                <a:latin typeface="Helvetica"/>
                <a:cs typeface="Helvetica"/>
              </a:rPr>
              <a:t>of</a:t>
            </a:r>
            <a:r>
              <a:rPr sz="1650" spc="-25" dirty="0">
                <a:solidFill>
                  <a:srgbClr val="575756"/>
                </a:solidFill>
                <a:latin typeface="Helvetica"/>
                <a:cs typeface="Helvetica"/>
              </a:rPr>
              <a:t> </a:t>
            </a:r>
            <a:r>
              <a:rPr sz="1650" dirty="0">
                <a:solidFill>
                  <a:srgbClr val="575756"/>
                </a:solidFill>
                <a:latin typeface="Helvetica"/>
                <a:cs typeface="Helvetica"/>
              </a:rPr>
              <a:t>General</a:t>
            </a:r>
            <a:r>
              <a:rPr sz="1650" spc="-20" dirty="0">
                <a:solidFill>
                  <a:srgbClr val="575756"/>
                </a:solidFill>
                <a:latin typeface="Helvetica"/>
                <a:cs typeface="Helvetica"/>
              </a:rPr>
              <a:t> </a:t>
            </a:r>
            <a:r>
              <a:rPr sz="1650" dirty="0">
                <a:solidFill>
                  <a:srgbClr val="575756"/>
                </a:solidFill>
                <a:latin typeface="Helvetica"/>
                <a:cs typeface="Helvetica"/>
              </a:rPr>
              <a:t>Practice,</a:t>
            </a:r>
            <a:r>
              <a:rPr sz="1650" spc="-25" dirty="0">
                <a:solidFill>
                  <a:srgbClr val="575756"/>
                </a:solidFill>
                <a:latin typeface="Helvetica"/>
                <a:cs typeface="Helvetica"/>
              </a:rPr>
              <a:t> </a:t>
            </a:r>
            <a:r>
              <a:rPr sz="1650" dirty="0">
                <a:solidFill>
                  <a:srgbClr val="575756"/>
                </a:solidFill>
                <a:latin typeface="Helvetica"/>
                <a:cs typeface="Helvetica"/>
              </a:rPr>
              <a:t>Mental</a:t>
            </a:r>
            <a:r>
              <a:rPr sz="1650" spc="-25" dirty="0">
                <a:solidFill>
                  <a:srgbClr val="575756"/>
                </a:solidFill>
                <a:latin typeface="Helvetica"/>
                <a:cs typeface="Helvetica"/>
              </a:rPr>
              <a:t> </a:t>
            </a:r>
            <a:r>
              <a:rPr sz="1650" dirty="0">
                <a:solidFill>
                  <a:srgbClr val="575756"/>
                </a:solidFill>
                <a:latin typeface="Helvetica"/>
                <a:cs typeface="Helvetica"/>
              </a:rPr>
              <a:t>Health</a:t>
            </a:r>
            <a:r>
              <a:rPr sz="1650" spc="-20" dirty="0">
                <a:solidFill>
                  <a:srgbClr val="575756"/>
                </a:solidFill>
                <a:latin typeface="Helvetica"/>
                <a:cs typeface="Helvetica"/>
              </a:rPr>
              <a:t> </a:t>
            </a:r>
            <a:r>
              <a:rPr sz="1650" spc="-25" dirty="0">
                <a:solidFill>
                  <a:srgbClr val="575756"/>
                </a:solidFill>
                <a:latin typeface="Helvetica"/>
                <a:cs typeface="Helvetica"/>
              </a:rPr>
              <a:t>and </a:t>
            </a:r>
            <a:r>
              <a:rPr sz="1650" dirty="0">
                <a:solidFill>
                  <a:srgbClr val="575756"/>
                </a:solidFill>
                <a:latin typeface="Helvetica"/>
                <a:cs typeface="Helvetica"/>
              </a:rPr>
              <a:t>Community</a:t>
            </a:r>
            <a:r>
              <a:rPr sz="1650" spc="-25" dirty="0">
                <a:solidFill>
                  <a:srgbClr val="575756"/>
                </a:solidFill>
                <a:latin typeface="Helvetica"/>
                <a:cs typeface="Helvetica"/>
              </a:rPr>
              <a:t> </a:t>
            </a:r>
            <a:r>
              <a:rPr sz="1650" dirty="0">
                <a:solidFill>
                  <a:srgbClr val="575756"/>
                </a:solidFill>
                <a:latin typeface="Helvetica"/>
                <a:cs typeface="Helvetica"/>
              </a:rPr>
              <a:t>services,</a:t>
            </a:r>
            <a:r>
              <a:rPr sz="1650" spc="-10" dirty="0">
                <a:solidFill>
                  <a:srgbClr val="575756"/>
                </a:solidFill>
                <a:latin typeface="Helvetica"/>
                <a:cs typeface="Helvetica"/>
              </a:rPr>
              <a:t> </a:t>
            </a:r>
            <a:r>
              <a:rPr sz="1650" dirty="0">
                <a:solidFill>
                  <a:srgbClr val="575756"/>
                </a:solidFill>
                <a:latin typeface="Helvetica"/>
                <a:cs typeface="Helvetica"/>
              </a:rPr>
              <a:t>embracing</a:t>
            </a:r>
            <a:r>
              <a:rPr sz="1650" spc="-15" dirty="0">
                <a:solidFill>
                  <a:srgbClr val="575756"/>
                </a:solidFill>
                <a:latin typeface="Helvetica"/>
                <a:cs typeface="Helvetica"/>
              </a:rPr>
              <a:t> </a:t>
            </a:r>
            <a:r>
              <a:rPr sz="1650" dirty="0">
                <a:solidFill>
                  <a:srgbClr val="575756"/>
                </a:solidFill>
                <a:latin typeface="Helvetica"/>
                <a:cs typeface="Helvetica"/>
              </a:rPr>
              <a:t>a</a:t>
            </a:r>
            <a:r>
              <a:rPr sz="1650" spc="-10" dirty="0">
                <a:solidFill>
                  <a:srgbClr val="575756"/>
                </a:solidFill>
                <a:latin typeface="Helvetica"/>
                <a:cs typeface="Helvetica"/>
              </a:rPr>
              <a:t> multidisciplinary </a:t>
            </a:r>
            <a:r>
              <a:rPr sz="1650" dirty="0">
                <a:solidFill>
                  <a:srgbClr val="575756"/>
                </a:solidFill>
                <a:latin typeface="Helvetica"/>
                <a:cs typeface="Helvetica"/>
              </a:rPr>
              <a:t>neighbourhood</a:t>
            </a:r>
            <a:r>
              <a:rPr sz="1650" spc="-30" dirty="0">
                <a:solidFill>
                  <a:srgbClr val="575756"/>
                </a:solidFill>
                <a:latin typeface="Helvetica"/>
                <a:cs typeface="Helvetica"/>
              </a:rPr>
              <a:t> </a:t>
            </a:r>
            <a:r>
              <a:rPr sz="1650" dirty="0">
                <a:solidFill>
                  <a:srgbClr val="575756"/>
                </a:solidFill>
                <a:latin typeface="Helvetica"/>
                <a:cs typeface="Helvetica"/>
              </a:rPr>
              <a:t>care</a:t>
            </a:r>
            <a:r>
              <a:rPr sz="1650" spc="-30" dirty="0">
                <a:solidFill>
                  <a:srgbClr val="575756"/>
                </a:solidFill>
                <a:latin typeface="Helvetica"/>
                <a:cs typeface="Helvetica"/>
              </a:rPr>
              <a:t> </a:t>
            </a:r>
            <a:r>
              <a:rPr sz="1650" dirty="0">
                <a:solidFill>
                  <a:srgbClr val="575756"/>
                </a:solidFill>
                <a:latin typeface="Helvetica"/>
                <a:cs typeface="Helvetica"/>
              </a:rPr>
              <a:t>team</a:t>
            </a:r>
            <a:r>
              <a:rPr sz="1650" spc="-25" dirty="0">
                <a:solidFill>
                  <a:srgbClr val="575756"/>
                </a:solidFill>
                <a:latin typeface="Helvetica"/>
                <a:cs typeface="Helvetica"/>
              </a:rPr>
              <a:t> </a:t>
            </a:r>
            <a:r>
              <a:rPr sz="1650" spc="-10" dirty="0">
                <a:solidFill>
                  <a:srgbClr val="575756"/>
                </a:solidFill>
                <a:latin typeface="Helvetica"/>
                <a:cs typeface="Helvetica"/>
              </a:rPr>
              <a:t>model.</a:t>
            </a:r>
            <a:endParaRPr sz="1650">
              <a:latin typeface="Helvetica"/>
              <a:cs typeface="Helvetica"/>
            </a:endParaRPr>
          </a:p>
        </p:txBody>
      </p:sp>
      <p:sp>
        <p:nvSpPr>
          <p:cNvPr id="11" name="object 11"/>
          <p:cNvSpPr txBox="1"/>
          <p:nvPr/>
        </p:nvSpPr>
        <p:spPr>
          <a:xfrm>
            <a:off x="7247113" y="7605916"/>
            <a:ext cx="2319020" cy="276860"/>
          </a:xfrm>
          <a:prstGeom prst="rect">
            <a:avLst/>
          </a:prstGeom>
        </p:spPr>
        <p:txBody>
          <a:bodyPr vert="horz" wrap="square" lIns="0" tIns="12065" rIns="0" bIns="0" rtlCol="0">
            <a:spAutoFit/>
          </a:bodyPr>
          <a:lstStyle/>
          <a:p>
            <a:pPr marL="389255" indent="-376555">
              <a:lnSpc>
                <a:spcPct val="100000"/>
              </a:lnSpc>
              <a:spcBef>
                <a:spcPts val="95"/>
              </a:spcBef>
              <a:buClr>
                <a:srgbClr val="418FC6"/>
              </a:buClr>
              <a:buChar char="•"/>
              <a:tabLst>
                <a:tab pos="389255" algn="l"/>
              </a:tabLst>
            </a:pPr>
            <a:r>
              <a:rPr sz="1650" dirty="0">
                <a:solidFill>
                  <a:srgbClr val="575756"/>
                </a:solidFill>
                <a:latin typeface="Helvetica"/>
                <a:cs typeface="Helvetica"/>
              </a:rPr>
              <a:t>Improve</a:t>
            </a:r>
            <a:r>
              <a:rPr sz="1650" spc="-35" dirty="0">
                <a:solidFill>
                  <a:srgbClr val="575756"/>
                </a:solidFill>
                <a:latin typeface="Helvetica"/>
                <a:cs typeface="Helvetica"/>
              </a:rPr>
              <a:t> </a:t>
            </a:r>
            <a:r>
              <a:rPr sz="1650" spc="-10" dirty="0">
                <a:solidFill>
                  <a:srgbClr val="575756"/>
                </a:solidFill>
                <a:latin typeface="Helvetica"/>
                <a:cs typeface="Helvetica"/>
              </a:rPr>
              <a:t>productivity.</a:t>
            </a:r>
            <a:endParaRPr sz="1650">
              <a:latin typeface="Helvetica"/>
              <a:cs typeface="Helvetica"/>
            </a:endParaRPr>
          </a:p>
        </p:txBody>
      </p:sp>
      <p:sp>
        <p:nvSpPr>
          <p:cNvPr id="12" name="object 12"/>
          <p:cNvSpPr txBox="1"/>
          <p:nvPr/>
        </p:nvSpPr>
        <p:spPr>
          <a:xfrm>
            <a:off x="7247113" y="8066635"/>
            <a:ext cx="4794885" cy="276860"/>
          </a:xfrm>
          <a:prstGeom prst="rect">
            <a:avLst/>
          </a:prstGeom>
        </p:spPr>
        <p:txBody>
          <a:bodyPr vert="horz" wrap="square" lIns="0" tIns="12065" rIns="0" bIns="0" rtlCol="0">
            <a:spAutoFit/>
          </a:bodyPr>
          <a:lstStyle/>
          <a:p>
            <a:pPr marL="389255" indent="-376555">
              <a:lnSpc>
                <a:spcPct val="100000"/>
              </a:lnSpc>
              <a:spcBef>
                <a:spcPts val="95"/>
              </a:spcBef>
              <a:buClr>
                <a:srgbClr val="418FC6"/>
              </a:buClr>
              <a:buChar char="•"/>
              <a:tabLst>
                <a:tab pos="389255" algn="l"/>
              </a:tabLst>
            </a:pPr>
            <a:r>
              <a:rPr sz="1650" dirty="0">
                <a:solidFill>
                  <a:srgbClr val="575756"/>
                </a:solidFill>
                <a:latin typeface="Helvetica"/>
                <a:cs typeface="Helvetica"/>
              </a:rPr>
              <a:t>Tilt</a:t>
            </a:r>
            <a:r>
              <a:rPr sz="1650" spc="-30" dirty="0">
                <a:solidFill>
                  <a:srgbClr val="575756"/>
                </a:solidFill>
                <a:latin typeface="Helvetica"/>
                <a:cs typeface="Helvetica"/>
              </a:rPr>
              <a:t> </a:t>
            </a:r>
            <a:r>
              <a:rPr sz="1650" dirty="0">
                <a:solidFill>
                  <a:srgbClr val="575756"/>
                </a:solidFill>
                <a:latin typeface="Helvetica"/>
                <a:cs typeface="Helvetica"/>
              </a:rPr>
              <a:t>towards</a:t>
            </a:r>
            <a:r>
              <a:rPr sz="1650" spc="-25" dirty="0">
                <a:solidFill>
                  <a:srgbClr val="575756"/>
                </a:solidFill>
                <a:latin typeface="Helvetica"/>
                <a:cs typeface="Helvetica"/>
              </a:rPr>
              <a:t> </a:t>
            </a:r>
            <a:r>
              <a:rPr sz="1650" dirty="0">
                <a:solidFill>
                  <a:srgbClr val="575756"/>
                </a:solidFill>
                <a:latin typeface="Helvetica"/>
                <a:cs typeface="Helvetica"/>
              </a:rPr>
              <a:t>technology</a:t>
            </a:r>
            <a:r>
              <a:rPr sz="1650" spc="-30" dirty="0">
                <a:solidFill>
                  <a:srgbClr val="575756"/>
                </a:solidFill>
                <a:latin typeface="Helvetica"/>
                <a:cs typeface="Helvetica"/>
              </a:rPr>
              <a:t> </a:t>
            </a:r>
            <a:r>
              <a:rPr sz="1650" dirty="0">
                <a:solidFill>
                  <a:srgbClr val="575756"/>
                </a:solidFill>
                <a:latin typeface="Helvetica"/>
                <a:cs typeface="Helvetica"/>
              </a:rPr>
              <a:t>through</a:t>
            </a:r>
            <a:r>
              <a:rPr sz="1650" spc="-30" dirty="0">
                <a:solidFill>
                  <a:srgbClr val="575756"/>
                </a:solidFill>
                <a:latin typeface="Helvetica"/>
                <a:cs typeface="Helvetica"/>
              </a:rPr>
              <a:t> </a:t>
            </a:r>
            <a:r>
              <a:rPr sz="1650" dirty="0">
                <a:solidFill>
                  <a:srgbClr val="575756"/>
                </a:solidFill>
                <a:latin typeface="Helvetica"/>
                <a:cs typeface="Helvetica"/>
              </a:rPr>
              <a:t>digital</a:t>
            </a:r>
            <a:r>
              <a:rPr sz="1650" spc="-35" dirty="0">
                <a:solidFill>
                  <a:srgbClr val="575756"/>
                </a:solidFill>
                <a:latin typeface="Helvetica"/>
                <a:cs typeface="Helvetica"/>
              </a:rPr>
              <a:t> </a:t>
            </a:r>
            <a:r>
              <a:rPr sz="1650" spc="-10" dirty="0">
                <a:solidFill>
                  <a:srgbClr val="575756"/>
                </a:solidFill>
                <a:latin typeface="Helvetica"/>
                <a:cs typeface="Helvetica"/>
              </a:rPr>
              <a:t>systems.</a:t>
            </a:r>
            <a:endParaRPr sz="1650">
              <a:latin typeface="Helvetica"/>
              <a:cs typeface="Helvetica"/>
            </a:endParaRPr>
          </a:p>
        </p:txBody>
      </p:sp>
      <p:sp>
        <p:nvSpPr>
          <p:cNvPr id="13" name="object 13"/>
          <p:cNvSpPr txBox="1"/>
          <p:nvPr/>
        </p:nvSpPr>
        <p:spPr>
          <a:xfrm>
            <a:off x="7247113" y="8527353"/>
            <a:ext cx="5245100" cy="276860"/>
          </a:xfrm>
          <a:prstGeom prst="rect">
            <a:avLst/>
          </a:prstGeom>
        </p:spPr>
        <p:txBody>
          <a:bodyPr vert="horz" wrap="square" lIns="0" tIns="12065" rIns="0" bIns="0" rtlCol="0">
            <a:spAutoFit/>
          </a:bodyPr>
          <a:lstStyle/>
          <a:p>
            <a:pPr marL="389255" indent="-376555">
              <a:lnSpc>
                <a:spcPct val="100000"/>
              </a:lnSpc>
              <a:spcBef>
                <a:spcPts val="95"/>
              </a:spcBef>
              <a:buClr>
                <a:srgbClr val="418FC6"/>
              </a:buClr>
              <a:buChar char="•"/>
              <a:tabLst>
                <a:tab pos="389255" algn="l"/>
              </a:tabLst>
            </a:pPr>
            <a:r>
              <a:rPr sz="1650" dirty="0">
                <a:solidFill>
                  <a:srgbClr val="575756"/>
                </a:solidFill>
                <a:latin typeface="Helvetica"/>
                <a:cs typeface="Helvetica"/>
              </a:rPr>
              <a:t>Clarify</a:t>
            </a:r>
            <a:r>
              <a:rPr sz="1650" spc="-5" dirty="0">
                <a:solidFill>
                  <a:srgbClr val="575756"/>
                </a:solidFill>
                <a:latin typeface="Helvetica"/>
                <a:cs typeface="Helvetica"/>
              </a:rPr>
              <a:t> </a:t>
            </a:r>
            <a:r>
              <a:rPr sz="1650" dirty="0">
                <a:solidFill>
                  <a:srgbClr val="575756"/>
                </a:solidFill>
                <a:latin typeface="Helvetica"/>
                <a:cs typeface="Helvetica"/>
              </a:rPr>
              <a:t>roles</a:t>
            </a:r>
            <a:r>
              <a:rPr sz="1650" spc="-5" dirty="0">
                <a:solidFill>
                  <a:srgbClr val="575756"/>
                </a:solidFill>
                <a:latin typeface="Helvetica"/>
                <a:cs typeface="Helvetica"/>
              </a:rPr>
              <a:t> </a:t>
            </a:r>
            <a:r>
              <a:rPr sz="1650" dirty="0">
                <a:solidFill>
                  <a:srgbClr val="575756"/>
                </a:solidFill>
                <a:latin typeface="Helvetica"/>
                <a:cs typeface="Helvetica"/>
              </a:rPr>
              <a:t>and</a:t>
            </a:r>
            <a:r>
              <a:rPr sz="1650" spc="-10" dirty="0">
                <a:solidFill>
                  <a:srgbClr val="575756"/>
                </a:solidFill>
                <a:latin typeface="Helvetica"/>
                <a:cs typeface="Helvetica"/>
              </a:rPr>
              <a:t> </a:t>
            </a:r>
            <a:r>
              <a:rPr sz="1650" dirty="0">
                <a:solidFill>
                  <a:srgbClr val="575756"/>
                </a:solidFill>
                <a:latin typeface="Helvetica"/>
                <a:cs typeface="Helvetica"/>
              </a:rPr>
              <a:t>accountabilities in</a:t>
            </a:r>
            <a:r>
              <a:rPr sz="1650" spc="-10" dirty="0">
                <a:solidFill>
                  <a:srgbClr val="575756"/>
                </a:solidFill>
                <a:latin typeface="Helvetica"/>
                <a:cs typeface="Helvetica"/>
              </a:rPr>
              <a:t> </a:t>
            </a:r>
            <a:r>
              <a:rPr sz="1650" dirty="0">
                <a:solidFill>
                  <a:srgbClr val="575756"/>
                </a:solidFill>
                <a:latin typeface="Helvetica"/>
                <a:cs typeface="Helvetica"/>
              </a:rPr>
              <a:t>NHSE</a:t>
            </a:r>
            <a:r>
              <a:rPr sz="1650" spc="-5" dirty="0">
                <a:solidFill>
                  <a:srgbClr val="575756"/>
                </a:solidFill>
                <a:latin typeface="Helvetica"/>
                <a:cs typeface="Helvetica"/>
              </a:rPr>
              <a:t> </a:t>
            </a:r>
            <a:r>
              <a:rPr sz="1650" dirty="0">
                <a:solidFill>
                  <a:srgbClr val="575756"/>
                </a:solidFill>
                <a:latin typeface="Helvetica"/>
                <a:cs typeface="Helvetica"/>
              </a:rPr>
              <a:t>and</a:t>
            </a:r>
            <a:r>
              <a:rPr sz="1650" spc="-5" dirty="0">
                <a:solidFill>
                  <a:srgbClr val="575756"/>
                </a:solidFill>
                <a:latin typeface="Helvetica"/>
                <a:cs typeface="Helvetica"/>
              </a:rPr>
              <a:t> </a:t>
            </a:r>
            <a:r>
              <a:rPr sz="1650" spc="-10" dirty="0">
                <a:solidFill>
                  <a:srgbClr val="575756"/>
                </a:solidFill>
                <a:latin typeface="Helvetica"/>
                <a:cs typeface="Helvetica"/>
              </a:rPr>
              <a:t>ICBs.</a:t>
            </a:r>
            <a:endParaRPr sz="1650">
              <a:latin typeface="Helvetica"/>
              <a:cs typeface="Helvetica"/>
            </a:endParaRPr>
          </a:p>
        </p:txBody>
      </p:sp>
      <p:sp>
        <p:nvSpPr>
          <p:cNvPr id="14" name="object 14"/>
          <p:cNvSpPr txBox="1"/>
          <p:nvPr/>
        </p:nvSpPr>
        <p:spPr>
          <a:xfrm>
            <a:off x="7247113" y="8988073"/>
            <a:ext cx="5532120" cy="528320"/>
          </a:xfrm>
          <a:prstGeom prst="rect">
            <a:avLst/>
          </a:prstGeom>
        </p:spPr>
        <p:txBody>
          <a:bodyPr vert="horz" wrap="square" lIns="0" tIns="12065" rIns="0" bIns="0" rtlCol="0">
            <a:spAutoFit/>
          </a:bodyPr>
          <a:lstStyle/>
          <a:p>
            <a:pPr marL="389255" marR="5080" indent="-377190">
              <a:lnSpc>
                <a:spcPct val="100000"/>
              </a:lnSpc>
              <a:spcBef>
                <a:spcPts val="95"/>
              </a:spcBef>
              <a:buClr>
                <a:srgbClr val="418FC6"/>
              </a:buClr>
              <a:buChar char="•"/>
              <a:tabLst>
                <a:tab pos="389255" algn="l"/>
              </a:tabLst>
            </a:pPr>
            <a:r>
              <a:rPr sz="1650" dirty="0">
                <a:solidFill>
                  <a:srgbClr val="575756"/>
                </a:solidFill>
                <a:latin typeface="Helvetica"/>
                <a:cs typeface="Helvetica"/>
              </a:rPr>
              <a:t>Direct</a:t>
            </a:r>
            <a:r>
              <a:rPr sz="1650" spc="-20" dirty="0">
                <a:solidFill>
                  <a:srgbClr val="575756"/>
                </a:solidFill>
                <a:latin typeface="Helvetica"/>
                <a:cs typeface="Helvetica"/>
              </a:rPr>
              <a:t> </a:t>
            </a:r>
            <a:r>
              <a:rPr sz="1650" dirty="0">
                <a:solidFill>
                  <a:srgbClr val="575756"/>
                </a:solidFill>
                <a:latin typeface="Helvetica"/>
                <a:cs typeface="Helvetica"/>
              </a:rPr>
              <a:t>effort</a:t>
            </a:r>
            <a:r>
              <a:rPr sz="1650" spc="-15" dirty="0">
                <a:solidFill>
                  <a:srgbClr val="575756"/>
                </a:solidFill>
                <a:latin typeface="Helvetica"/>
                <a:cs typeface="Helvetica"/>
              </a:rPr>
              <a:t> </a:t>
            </a:r>
            <a:r>
              <a:rPr sz="1650" dirty="0">
                <a:solidFill>
                  <a:srgbClr val="575756"/>
                </a:solidFill>
                <a:latin typeface="Helvetica"/>
                <a:cs typeface="Helvetica"/>
              </a:rPr>
              <a:t>at</a:t>
            </a:r>
            <a:r>
              <a:rPr sz="1650" spc="-15" dirty="0">
                <a:solidFill>
                  <a:srgbClr val="575756"/>
                </a:solidFill>
                <a:latin typeface="Helvetica"/>
                <a:cs typeface="Helvetica"/>
              </a:rPr>
              <a:t> </a:t>
            </a:r>
            <a:r>
              <a:rPr sz="1650" dirty="0">
                <a:solidFill>
                  <a:srgbClr val="575756"/>
                </a:solidFill>
                <a:latin typeface="Helvetica"/>
                <a:cs typeface="Helvetica"/>
              </a:rPr>
              <a:t>aspects</a:t>
            </a:r>
            <a:r>
              <a:rPr sz="1650" spc="-15" dirty="0">
                <a:solidFill>
                  <a:srgbClr val="575756"/>
                </a:solidFill>
                <a:latin typeface="Helvetica"/>
                <a:cs typeface="Helvetica"/>
              </a:rPr>
              <a:t> </a:t>
            </a:r>
            <a:r>
              <a:rPr sz="1650" dirty="0">
                <a:solidFill>
                  <a:srgbClr val="575756"/>
                </a:solidFill>
                <a:latin typeface="Helvetica"/>
                <a:cs typeface="Helvetica"/>
              </a:rPr>
              <a:t>that</a:t>
            </a:r>
            <a:r>
              <a:rPr sz="1650" spc="-15" dirty="0">
                <a:solidFill>
                  <a:srgbClr val="575756"/>
                </a:solidFill>
                <a:latin typeface="Helvetica"/>
                <a:cs typeface="Helvetica"/>
              </a:rPr>
              <a:t> </a:t>
            </a:r>
            <a:r>
              <a:rPr sz="1650" dirty="0">
                <a:solidFill>
                  <a:srgbClr val="575756"/>
                </a:solidFill>
                <a:latin typeface="Helvetica"/>
                <a:cs typeface="Helvetica"/>
              </a:rPr>
              <a:t>will</a:t>
            </a:r>
            <a:r>
              <a:rPr sz="1650" spc="-20" dirty="0">
                <a:solidFill>
                  <a:srgbClr val="575756"/>
                </a:solidFill>
                <a:latin typeface="Helvetica"/>
                <a:cs typeface="Helvetica"/>
              </a:rPr>
              <a:t> </a:t>
            </a:r>
            <a:r>
              <a:rPr sz="1650" dirty="0">
                <a:solidFill>
                  <a:srgbClr val="575756"/>
                </a:solidFill>
                <a:latin typeface="Helvetica"/>
                <a:cs typeface="Helvetica"/>
              </a:rPr>
              <a:t>drive</a:t>
            </a:r>
            <a:r>
              <a:rPr sz="1650" spc="-20" dirty="0">
                <a:solidFill>
                  <a:srgbClr val="575756"/>
                </a:solidFill>
                <a:latin typeface="Helvetica"/>
                <a:cs typeface="Helvetica"/>
              </a:rPr>
              <a:t> </a:t>
            </a:r>
            <a:r>
              <a:rPr sz="1650" dirty="0">
                <a:solidFill>
                  <a:srgbClr val="575756"/>
                </a:solidFill>
                <a:latin typeface="Helvetica"/>
                <a:cs typeface="Helvetica"/>
              </a:rPr>
              <a:t>national</a:t>
            </a:r>
            <a:r>
              <a:rPr sz="1650" spc="-20" dirty="0">
                <a:solidFill>
                  <a:srgbClr val="575756"/>
                </a:solidFill>
                <a:latin typeface="Helvetica"/>
                <a:cs typeface="Helvetica"/>
              </a:rPr>
              <a:t> </a:t>
            </a:r>
            <a:r>
              <a:rPr sz="1650" spc="-10" dirty="0">
                <a:solidFill>
                  <a:srgbClr val="575756"/>
                </a:solidFill>
                <a:latin typeface="Helvetica"/>
                <a:cs typeface="Helvetica"/>
              </a:rPr>
              <a:t>prosperity </a:t>
            </a:r>
            <a:r>
              <a:rPr sz="1650" dirty="0">
                <a:solidFill>
                  <a:srgbClr val="575756"/>
                </a:solidFill>
                <a:latin typeface="Helvetica"/>
                <a:cs typeface="Helvetica"/>
              </a:rPr>
              <a:t>by</a:t>
            </a:r>
            <a:r>
              <a:rPr sz="1650" spc="-25" dirty="0">
                <a:solidFill>
                  <a:srgbClr val="575756"/>
                </a:solidFill>
                <a:latin typeface="Helvetica"/>
                <a:cs typeface="Helvetica"/>
              </a:rPr>
              <a:t> </a:t>
            </a:r>
            <a:r>
              <a:rPr sz="1650" dirty="0">
                <a:solidFill>
                  <a:srgbClr val="575756"/>
                </a:solidFill>
                <a:latin typeface="Helvetica"/>
                <a:cs typeface="Helvetica"/>
              </a:rPr>
              <a:t>supporting</a:t>
            </a:r>
            <a:r>
              <a:rPr sz="1650" spc="-15" dirty="0">
                <a:solidFill>
                  <a:srgbClr val="575756"/>
                </a:solidFill>
                <a:latin typeface="Helvetica"/>
                <a:cs typeface="Helvetica"/>
              </a:rPr>
              <a:t> </a:t>
            </a:r>
            <a:r>
              <a:rPr sz="1650" dirty="0">
                <a:solidFill>
                  <a:srgbClr val="575756"/>
                </a:solidFill>
                <a:latin typeface="Helvetica"/>
                <a:cs typeface="Helvetica"/>
              </a:rPr>
              <a:t>people</a:t>
            </a:r>
            <a:r>
              <a:rPr sz="1650" spc="-15" dirty="0">
                <a:solidFill>
                  <a:srgbClr val="575756"/>
                </a:solidFill>
                <a:latin typeface="Helvetica"/>
                <a:cs typeface="Helvetica"/>
              </a:rPr>
              <a:t> </a:t>
            </a:r>
            <a:r>
              <a:rPr sz="1650" dirty="0">
                <a:solidFill>
                  <a:srgbClr val="575756"/>
                </a:solidFill>
                <a:latin typeface="Helvetica"/>
                <a:cs typeface="Helvetica"/>
              </a:rPr>
              <a:t>to</a:t>
            </a:r>
            <a:r>
              <a:rPr sz="1650" spc="-20" dirty="0">
                <a:solidFill>
                  <a:srgbClr val="575756"/>
                </a:solidFill>
                <a:latin typeface="Helvetica"/>
                <a:cs typeface="Helvetica"/>
              </a:rPr>
              <a:t> </a:t>
            </a:r>
            <a:r>
              <a:rPr sz="1650" dirty="0">
                <a:solidFill>
                  <a:srgbClr val="575756"/>
                </a:solidFill>
                <a:latin typeface="Helvetica"/>
                <a:cs typeface="Helvetica"/>
              </a:rPr>
              <a:t>get</a:t>
            </a:r>
            <a:r>
              <a:rPr sz="1650" spc="-10" dirty="0">
                <a:solidFill>
                  <a:srgbClr val="575756"/>
                </a:solidFill>
                <a:latin typeface="Helvetica"/>
                <a:cs typeface="Helvetica"/>
              </a:rPr>
              <a:t> </a:t>
            </a:r>
            <a:r>
              <a:rPr sz="1650" dirty="0">
                <a:solidFill>
                  <a:srgbClr val="575756"/>
                </a:solidFill>
                <a:latin typeface="Helvetica"/>
                <a:cs typeface="Helvetica"/>
              </a:rPr>
              <a:t>back</a:t>
            </a:r>
            <a:r>
              <a:rPr sz="1650" spc="-10" dirty="0">
                <a:solidFill>
                  <a:srgbClr val="575756"/>
                </a:solidFill>
                <a:latin typeface="Helvetica"/>
                <a:cs typeface="Helvetica"/>
              </a:rPr>
              <a:t> </a:t>
            </a:r>
            <a:r>
              <a:rPr sz="1650" dirty="0">
                <a:solidFill>
                  <a:srgbClr val="575756"/>
                </a:solidFill>
                <a:latin typeface="Helvetica"/>
                <a:cs typeface="Helvetica"/>
              </a:rPr>
              <a:t>to</a:t>
            </a:r>
            <a:r>
              <a:rPr sz="1650" spc="-15" dirty="0">
                <a:solidFill>
                  <a:srgbClr val="575756"/>
                </a:solidFill>
                <a:latin typeface="Helvetica"/>
                <a:cs typeface="Helvetica"/>
              </a:rPr>
              <a:t> </a:t>
            </a:r>
            <a:r>
              <a:rPr sz="1650" spc="-10" dirty="0">
                <a:solidFill>
                  <a:srgbClr val="575756"/>
                </a:solidFill>
                <a:latin typeface="Helvetica"/>
                <a:cs typeface="Helvetica"/>
              </a:rPr>
              <a:t>work.</a:t>
            </a:r>
            <a:endParaRPr sz="1650">
              <a:latin typeface="Helvetica"/>
              <a:cs typeface="Helvetica"/>
            </a:endParaRPr>
          </a:p>
        </p:txBody>
      </p:sp>
      <p:sp>
        <p:nvSpPr>
          <p:cNvPr id="15" name="object 15"/>
          <p:cNvSpPr txBox="1"/>
          <p:nvPr/>
        </p:nvSpPr>
        <p:spPr>
          <a:xfrm>
            <a:off x="13459838" y="1201922"/>
            <a:ext cx="5375275" cy="3590290"/>
          </a:xfrm>
          <a:prstGeom prst="rect">
            <a:avLst/>
          </a:prstGeom>
        </p:spPr>
        <p:txBody>
          <a:bodyPr vert="horz" wrap="square" lIns="0" tIns="12065" rIns="0" bIns="0" rtlCol="0">
            <a:spAutoFit/>
          </a:bodyPr>
          <a:lstStyle/>
          <a:p>
            <a:pPr marL="12700" marR="913130">
              <a:lnSpc>
                <a:spcPct val="100400"/>
              </a:lnSpc>
              <a:spcBef>
                <a:spcPts val="95"/>
              </a:spcBef>
            </a:pPr>
            <a:r>
              <a:rPr sz="4600" b="1" dirty="0">
                <a:solidFill>
                  <a:srgbClr val="1273B8"/>
                </a:solidFill>
                <a:latin typeface="Helvetica"/>
                <a:cs typeface="Helvetica"/>
              </a:rPr>
              <a:t>The</a:t>
            </a:r>
            <a:r>
              <a:rPr sz="4600" b="1" spc="-5" dirty="0">
                <a:solidFill>
                  <a:srgbClr val="1273B8"/>
                </a:solidFill>
                <a:latin typeface="Helvetica"/>
                <a:cs typeface="Helvetica"/>
              </a:rPr>
              <a:t> </a:t>
            </a:r>
            <a:r>
              <a:rPr sz="4600" b="1" dirty="0">
                <a:solidFill>
                  <a:srgbClr val="1273B8"/>
                </a:solidFill>
                <a:latin typeface="Helvetica"/>
                <a:cs typeface="Helvetica"/>
              </a:rPr>
              <a:t>NHS </a:t>
            </a:r>
            <a:r>
              <a:rPr sz="4600" b="1" spc="-20" dirty="0">
                <a:solidFill>
                  <a:srgbClr val="1273B8"/>
                </a:solidFill>
                <a:latin typeface="Helvetica"/>
                <a:cs typeface="Helvetica"/>
              </a:rPr>
              <a:t>Long Term</a:t>
            </a:r>
            <a:r>
              <a:rPr sz="4600" b="1" spc="-275" dirty="0">
                <a:solidFill>
                  <a:srgbClr val="1273B8"/>
                </a:solidFill>
                <a:latin typeface="Helvetica"/>
                <a:cs typeface="Helvetica"/>
              </a:rPr>
              <a:t> </a:t>
            </a:r>
            <a:r>
              <a:rPr sz="4600" b="1" spc="-10" dirty="0">
                <a:solidFill>
                  <a:srgbClr val="1273B8"/>
                </a:solidFill>
                <a:latin typeface="Helvetica"/>
                <a:cs typeface="Helvetica"/>
              </a:rPr>
              <a:t>Workforce </a:t>
            </a:r>
            <a:r>
              <a:rPr sz="4600" b="1" dirty="0">
                <a:solidFill>
                  <a:srgbClr val="1273B8"/>
                </a:solidFill>
                <a:latin typeface="Helvetica"/>
                <a:cs typeface="Helvetica"/>
              </a:rPr>
              <a:t>Plan</a:t>
            </a:r>
            <a:r>
              <a:rPr sz="4600" b="1" spc="5" dirty="0">
                <a:solidFill>
                  <a:srgbClr val="1273B8"/>
                </a:solidFill>
                <a:latin typeface="Helvetica"/>
                <a:cs typeface="Helvetica"/>
              </a:rPr>
              <a:t> </a:t>
            </a:r>
            <a:r>
              <a:rPr sz="4600" b="1" spc="-20" dirty="0">
                <a:solidFill>
                  <a:srgbClr val="1273B8"/>
                </a:solidFill>
                <a:latin typeface="Helvetica"/>
                <a:cs typeface="Helvetica"/>
              </a:rPr>
              <a:t>2023</a:t>
            </a:r>
            <a:endParaRPr sz="4600">
              <a:latin typeface="Helvetica"/>
              <a:cs typeface="Helvetica"/>
            </a:endParaRPr>
          </a:p>
          <a:p>
            <a:pPr marL="12700" marR="5080">
              <a:lnSpc>
                <a:spcPct val="101499"/>
              </a:lnSpc>
              <a:spcBef>
                <a:spcPts val="1939"/>
              </a:spcBef>
            </a:pPr>
            <a:r>
              <a:rPr sz="1950" dirty="0">
                <a:solidFill>
                  <a:srgbClr val="575756"/>
                </a:solidFill>
                <a:latin typeface="Helvetica"/>
                <a:cs typeface="Helvetica"/>
              </a:rPr>
              <a:t>This</a:t>
            </a:r>
            <a:r>
              <a:rPr sz="1950" spc="25" dirty="0">
                <a:solidFill>
                  <a:srgbClr val="575756"/>
                </a:solidFill>
                <a:latin typeface="Helvetica"/>
                <a:cs typeface="Helvetica"/>
              </a:rPr>
              <a:t> </a:t>
            </a:r>
            <a:r>
              <a:rPr sz="1950" dirty="0">
                <a:solidFill>
                  <a:srgbClr val="575756"/>
                </a:solidFill>
                <a:latin typeface="Helvetica"/>
                <a:cs typeface="Helvetica"/>
              </a:rPr>
              <a:t>plan</a:t>
            </a:r>
            <a:r>
              <a:rPr sz="1950" spc="30" dirty="0">
                <a:solidFill>
                  <a:srgbClr val="575756"/>
                </a:solidFill>
                <a:latin typeface="Helvetica"/>
                <a:cs typeface="Helvetica"/>
              </a:rPr>
              <a:t> </a:t>
            </a:r>
            <a:r>
              <a:rPr sz="1950" dirty="0">
                <a:solidFill>
                  <a:srgbClr val="575756"/>
                </a:solidFill>
                <a:latin typeface="Helvetica"/>
                <a:cs typeface="Helvetica"/>
              </a:rPr>
              <a:t>sets</a:t>
            </a:r>
            <a:r>
              <a:rPr sz="1950" spc="30" dirty="0">
                <a:solidFill>
                  <a:srgbClr val="575756"/>
                </a:solidFill>
                <a:latin typeface="Helvetica"/>
                <a:cs typeface="Helvetica"/>
              </a:rPr>
              <a:t> </a:t>
            </a:r>
            <a:r>
              <a:rPr sz="1950" dirty="0">
                <a:solidFill>
                  <a:srgbClr val="575756"/>
                </a:solidFill>
                <a:latin typeface="Helvetica"/>
                <a:cs typeface="Helvetica"/>
              </a:rPr>
              <a:t>out</a:t>
            </a:r>
            <a:r>
              <a:rPr sz="1950" spc="30" dirty="0">
                <a:solidFill>
                  <a:srgbClr val="575756"/>
                </a:solidFill>
                <a:latin typeface="Helvetica"/>
                <a:cs typeface="Helvetica"/>
              </a:rPr>
              <a:t> </a:t>
            </a:r>
            <a:r>
              <a:rPr sz="1950" dirty="0">
                <a:solidFill>
                  <a:srgbClr val="575756"/>
                </a:solidFill>
                <a:latin typeface="Helvetica"/>
                <a:cs typeface="Helvetica"/>
              </a:rPr>
              <a:t>how</a:t>
            </a:r>
            <a:r>
              <a:rPr sz="1950" spc="25" dirty="0">
                <a:solidFill>
                  <a:srgbClr val="575756"/>
                </a:solidFill>
                <a:latin typeface="Helvetica"/>
                <a:cs typeface="Helvetica"/>
              </a:rPr>
              <a:t> </a:t>
            </a:r>
            <a:r>
              <a:rPr sz="1950" dirty="0">
                <a:solidFill>
                  <a:srgbClr val="575756"/>
                </a:solidFill>
                <a:latin typeface="Helvetica"/>
                <a:cs typeface="Helvetica"/>
              </a:rPr>
              <a:t>the</a:t>
            </a:r>
            <a:r>
              <a:rPr sz="1950" spc="30" dirty="0">
                <a:solidFill>
                  <a:srgbClr val="575756"/>
                </a:solidFill>
                <a:latin typeface="Helvetica"/>
                <a:cs typeface="Helvetica"/>
              </a:rPr>
              <a:t> </a:t>
            </a:r>
            <a:r>
              <a:rPr sz="1950" dirty="0">
                <a:solidFill>
                  <a:srgbClr val="575756"/>
                </a:solidFill>
                <a:latin typeface="Helvetica"/>
                <a:cs typeface="Helvetica"/>
              </a:rPr>
              <a:t>NHS</a:t>
            </a:r>
            <a:r>
              <a:rPr sz="1950" spc="30" dirty="0">
                <a:solidFill>
                  <a:srgbClr val="575756"/>
                </a:solidFill>
                <a:latin typeface="Helvetica"/>
                <a:cs typeface="Helvetica"/>
              </a:rPr>
              <a:t> </a:t>
            </a:r>
            <a:r>
              <a:rPr sz="1950" dirty="0">
                <a:solidFill>
                  <a:srgbClr val="575756"/>
                </a:solidFill>
                <a:latin typeface="Helvetica"/>
                <a:cs typeface="Helvetica"/>
              </a:rPr>
              <a:t>will</a:t>
            </a:r>
            <a:r>
              <a:rPr sz="1950" spc="30" dirty="0">
                <a:solidFill>
                  <a:srgbClr val="575756"/>
                </a:solidFill>
                <a:latin typeface="Helvetica"/>
                <a:cs typeface="Helvetica"/>
              </a:rPr>
              <a:t> </a:t>
            </a:r>
            <a:r>
              <a:rPr sz="1950" spc="-10" dirty="0">
                <a:solidFill>
                  <a:srgbClr val="575756"/>
                </a:solidFill>
                <a:latin typeface="Helvetica"/>
                <a:cs typeface="Helvetica"/>
              </a:rPr>
              <a:t>address </a:t>
            </a:r>
            <a:r>
              <a:rPr sz="1950" dirty="0">
                <a:solidFill>
                  <a:srgbClr val="575756"/>
                </a:solidFill>
                <a:latin typeface="Helvetica"/>
                <a:cs typeface="Helvetica"/>
              </a:rPr>
              <a:t>existing</a:t>
            </a:r>
            <a:r>
              <a:rPr sz="1950" spc="45" dirty="0">
                <a:solidFill>
                  <a:srgbClr val="575756"/>
                </a:solidFill>
                <a:latin typeface="Helvetica"/>
                <a:cs typeface="Helvetica"/>
              </a:rPr>
              <a:t> </a:t>
            </a:r>
            <a:r>
              <a:rPr sz="1950" dirty="0">
                <a:solidFill>
                  <a:srgbClr val="575756"/>
                </a:solidFill>
                <a:latin typeface="Helvetica"/>
                <a:cs typeface="Helvetica"/>
              </a:rPr>
              <a:t>vacancies</a:t>
            </a:r>
            <a:r>
              <a:rPr sz="1950" spc="50" dirty="0">
                <a:solidFill>
                  <a:srgbClr val="575756"/>
                </a:solidFill>
                <a:latin typeface="Helvetica"/>
                <a:cs typeface="Helvetica"/>
              </a:rPr>
              <a:t> </a:t>
            </a:r>
            <a:r>
              <a:rPr sz="1950" dirty="0">
                <a:solidFill>
                  <a:srgbClr val="575756"/>
                </a:solidFill>
                <a:latin typeface="Helvetica"/>
                <a:cs typeface="Helvetica"/>
              </a:rPr>
              <a:t>and</a:t>
            </a:r>
            <a:r>
              <a:rPr sz="1950" spc="50" dirty="0">
                <a:solidFill>
                  <a:srgbClr val="575756"/>
                </a:solidFill>
                <a:latin typeface="Helvetica"/>
                <a:cs typeface="Helvetica"/>
              </a:rPr>
              <a:t> </a:t>
            </a:r>
            <a:r>
              <a:rPr sz="1950" dirty="0">
                <a:solidFill>
                  <a:srgbClr val="575756"/>
                </a:solidFill>
                <a:latin typeface="Helvetica"/>
                <a:cs typeface="Helvetica"/>
              </a:rPr>
              <a:t>meet</a:t>
            </a:r>
            <a:r>
              <a:rPr sz="1950" spc="50" dirty="0">
                <a:solidFill>
                  <a:srgbClr val="575756"/>
                </a:solidFill>
                <a:latin typeface="Helvetica"/>
                <a:cs typeface="Helvetica"/>
              </a:rPr>
              <a:t> </a:t>
            </a:r>
            <a:r>
              <a:rPr sz="1950" dirty="0">
                <a:solidFill>
                  <a:srgbClr val="575756"/>
                </a:solidFill>
                <a:latin typeface="Helvetica"/>
                <a:cs typeface="Helvetica"/>
              </a:rPr>
              <a:t>the</a:t>
            </a:r>
            <a:r>
              <a:rPr sz="1950" spc="50" dirty="0">
                <a:solidFill>
                  <a:srgbClr val="575756"/>
                </a:solidFill>
                <a:latin typeface="Helvetica"/>
                <a:cs typeface="Helvetica"/>
              </a:rPr>
              <a:t> </a:t>
            </a:r>
            <a:r>
              <a:rPr sz="1950" dirty="0">
                <a:solidFill>
                  <a:srgbClr val="575756"/>
                </a:solidFill>
                <a:latin typeface="Helvetica"/>
                <a:cs typeface="Helvetica"/>
              </a:rPr>
              <a:t>challenges</a:t>
            </a:r>
            <a:r>
              <a:rPr sz="1950" spc="50" dirty="0">
                <a:solidFill>
                  <a:srgbClr val="575756"/>
                </a:solidFill>
                <a:latin typeface="Helvetica"/>
                <a:cs typeface="Helvetica"/>
              </a:rPr>
              <a:t> </a:t>
            </a:r>
            <a:r>
              <a:rPr sz="1950" dirty="0">
                <a:solidFill>
                  <a:srgbClr val="575756"/>
                </a:solidFill>
                <a:latin typeface="Helvetica"/>
                <a:cs typeface="Helvetica"/>
              </a:rPr>
              <a:t>of</a:t>
            </a:r>
            <a:r>
              <a:rPr sz="1950" spc="50" dirty="0">
                <a:solidFill>
                  <a:srgbClr val="575756"/>
                </a:solidFill>
                <a:latin typeface="Helvetica"/>
                <a:cs typeface="Helvetica"/>
              </a:rPr>
              <a:t> </a:t>
            </a:r>
            <a:r>
              <a:rPr sz="1950" spc="-50" dirty="0">
                <a:solidFill>
                  <a:srgbClr val="575756"/>
                </a:solidFill>
                <a:latin typeface="Helvetica"/>
                <a:cs typeface="Helvetica"/>
              </a:rPr>
              <a:t>a </a:t>
            </a:r>
            <a:r>
              <a:rPr sz="1950" dirty="0">
                <a:solidFill>
                  <a:srgbClr val="575756"/>
                </a:solidFill>
                <a:latin typeface="Helvetica"/>
                <a:cs typeface="Helvetica"/>
              </a:rPr>
              <a:t>growing</a:t>
            </a:r>
            <a:r>
              <a:rPr sz="1950" spc="35" dirty="0">
                <a:solidFill>
                  <a:srgbClr val="575756"/>
                </a:solidFill>
                <a:latin typeface="Helvetica"/>
                <a:cs typeface="Helvetica"/>
              </a:rPr>
              <a:t> </a:t>
            </a:r>
            <a:r>
              <a:rPr sz="1950" dirty="0">
                <a:solidFill>
                  <a:srgbClr val="575756"/>
                </a:solidFill>
                <a:latin typeface="Helvetica"/>
                <a:cs typeface="Helvetica"/>
              </a:rPr>
              <a:t>and</a:t>
            </a:r>
            <a:r>
              <a:rPr sz="1950" spc="40" dirty="0">
                <a:solidFill>
                  <a:srgbClr val="575756"/>
                </a:solidFill>
                <a:latin typeface="Helvetica"/>
                <a:cs typeface="Helvetica"/>
              </a:rPr>
              <a:t> </a:t>
            </a:r>
            <a:r>
              <a:rPr sz="1950" dirty="0">
                <a:solidFill>
                  <a:srgbClr val="575756"/>
                </a:solidFill>
                <a:latin typeface="Helvetica"/>
                <a:cs typeface="Helvetica"/>
              </a:rPr>
              <a:t>ageing</a:t>
            </a:r>
            <a:r>
              <a:rPr sz="1950" spc="35" dirty="0">
                <a:solidFill>
                  <a:srgbClr val="575756"/>
                </a:solidFill>
                <a:latin typeface="Helvetica"/>
                <a:cs typeface="Helvetica"/>
              </a:rPr>
              <a:t> </a:t>
            </a:r>
            <a:r>
              <a:rPr sz="1950" dirty="0">
                <a:solidFill>
                  <a:srgbClr val="575756"/>
                </a:solidFill>
                <a:latin typeface="Helvetica"/>
                <a:cs typeface="Helvetica"/>
              </a:rPr>
              <a:t>population</a:t>
            </a:r>
            <a:r>
              <a:rPr sz="1950" spc="40" dirty="0">
                <a:solidFill>
                  <a:srgbClr val="575756"/>
                </a:solidFill>
                <a:latin typeface="Helvetica"/>
                <a:cs typeface="Helvetica"/>
              </a:rPr>
              <a:t> </a:t>
            </a:r>
            <a:r>
              <a:rPr sz="1950" dirty="0">
                <a:solidFill>
                  <a:srgbClr val="575756"/>
                </a:solidFill>
                <a:latin typeface="Helvetica"/>
                <a:cs typeface="Helvetica"/>
              </a:rPr>
              <a:t>by</a:t>
            </a:r>
            <a:r>
              <a:rPr sz="1950" spc="35" dirty="0">
                <a:solidFill>
                  <a:srgbClr val="575756"/>
                </a:solidFill>
                <a:latin typeface="Helvetica"/>
                <a:cs typeface="Helvetica"/>
              </a:rPr>
              <a:t> </a:t>
            </a:r>
            <a:r>
              <a:rPr sz="1950" dirty="0">
                <a:solidFill>
                  <a:srgbClr val="575756"/>
                </a:solidFill>
                <a:latin typeface="Helvetica"/>
                <a:cs typeface="Helvetica"/>
              </a:rPr>
              <a:t>recruiting</a:t>
            </a:r>
            <a:r>
              <a:rPr sz="1950" spc="40" dirty="0">
                <a:solidFill>
                  <a:srgbClr val="575756"/>
                </a:solidFill>
                <a:latin typeface="Helvetica"/>
                <a:cs typeface="Helvetica"/>
              </a:rPr>
              <a:t> </a:t>
            </a:r>
            <a:r>
              <a:rPr sz="1950" spc="-25" dirty="0">
                <a:solidFill>
                  <a:srgbClr val="575756"/>
                </a:solidFill>
                <a:latin typeface="Helvetica"/>
                <a:cs typeface="Helvetica"/>
              </a:rPr>
              <a:t>and </a:t>
            </a:r>
            <a:r>
              <a:rPr sz="1950" dirty="0">
                <a:solidFill>
                  <a:srgbClr val="575756"/>
                </a:solidFill>
                <a:latin typeface="Helvetica"/>
                <a:cs typeface="Helvetica"/>
              </a:rPr>
              <a:t>retaining</a:t>
            </a:r>
            <a:r>
              <a:rPr sz="1950" spc="55" dirty="0">
                <a:solidFill>
                  <a:srgbClr val="575756"/>
                </a:solidFill>
                <a:latin typeface="Helvetica"/>
                <a:cs typeface="Helvetica"/>
              </a:rPr>
              <a:t> </a:t>
            </a:r>
            <a:r>
              <a:rPr sz="1950" dirty="0">
                <a:solidFill>
                  <a:srgbClr val="575756"/>
                </a:solidFill>
                <a:latin typeface="Helvetica"/>
                <a:cs typeface="Helvetica"/>
              </a:rPr>
              <a:t>hundreds</a:t>
            </a:r>
            <a:r>
              <a:rPr sz="1950" spc="55" dirty="0">
                <a:solidFill>
                  <a:srgbClr val="575756"/>
                </a:solidFill>
                <a:latin typeface="Helvetica"/>
                <a:cs typeface="Helvetica"/>
              </a:rPr>
              <a:t> </a:t>
            </a:r>
            <a:r>
              <a:rPr sz="1950" dirty="0">
                <a:solidFill>
                  <a:srgbClr val="575756"/>
                </a:solidFill>
                <a:latin typeface="Helvetica"/>
                <a:cs typeface="Helvetica"/>
              </a:rPr>
              <a:t>of</a:t>
            </a:r>
            <a:r>
              <a:rPr sz="1950" spc="55" dirty="0">
                <a:solidFill>
                  <a:srgbClr val="575756"/>
                </a:solidFill>
                <a:latin typeface="Helvetica"/>
                <a:cs typeface="Helvetica"/>
              </a:rPr>
              <a:t> </a:t>
            </a:r>
            <a:r>
              <a:rPr sz="1950" dirty="0">
                <a:solidFill>
                  <a:srgbClr val="575756"/>
                </a:solidFill>
                <a:latin typeface="Helvetica"/>
                <a:cs typeface="Helvetica"/>
              </a:rPr>
              <a:t>thousands</a:t>
            </a:r>
            <a:r>
              <a:rPr sz="1950" spc="55" dirty="0">
                <a:solidFill>
                  <a:srgbClr val="575756"/>
                </a:solidFill>
                <a:latin typeface="Helvetica"/>
                <a:cs typeface="Helvetica"/>
              </a:rPr>
              <a:t> </a:t>
            </a:r>
            <a:r>
              <a:rPr sz="1950" dirty="0">
                <a:solidFill>
                  <a:srgbClr val="575756"/>
                </a:solidFill>
                <a:latin typeface="Helvetica"/>
                <a:cs typeface="Helvetica"/>
              </a:rPr>
              <a:t>more</a:t>
            </a:r>
            <a:r>
              <a:rPr sz="1950" spc="55" dirty="0">
                <a:solidFill>
                  <a:srgbClr val="575756"/>
                </a:solidFill>
                <a:latin typeface="Helvetica"/>
                <a:cs typeface="Helvetica"/>
              </a:rPr>
              <a:t> </a:t>
            </a:r>
            <a:r>
              <a:rPr sz="1950" spc="-10" dirty="0">
                <a:solidFill>
                  <a:srgbClr val="575756"/>
                </a:solidFill>
                <a:latin typeface="Helvetica"/>
                <a:cs typeface="Helvetica"/>
              </a:rPr>
              <a:t>staff.</a:t>
            </a:r>
            <a:endParaRPr sz="1950">
              <a:latin typeface="Helvetica"/>
              <a:cs typeface="Helvetica"/>
            </a:endParaRPr>
          </a:p>
        </p:txBody>
      </p:sp>
      <p:sp>
        <p:nvSpPr>
          <p:cNvPr id="16" name="object 16"/>
          <p:cNvSpPr txBox="1"/>
          <p:nvPr/>
        </p:nvSpPr>
        <p:spPr>
          <a:xfrm>
            <a:off x="13459838" y="5071961"/>
            <a:ext cx="3237865" cy="276860"/>
          </a:xfrm>
          <a:prstGeom prst="rect">
            <a:avLst/>
          </a:prstGeom>
        </p:spPr>
        <p:txBody>
          <a:bodyPr vert="horz" wrap="square" lIns="0" tIns="12065" rIns="0" bIns="0" rtlCol="0">
            <a:spAutoFit/>
          </a:bodyPr>
          <a:lstStyle/>
          <a:p>
            <a:pPr marL="12700">
              <a:lnSpc>
                <a:spcPct val="100000"/>
              </a:lnSpc>
              <a:spcBef>
                <a:spcPts val="95"/>
              </a:spcBef>
            </a:pPr>
            <a:r>
              <a:rPr sz="1650" dirty="0">
                <a:solidFill>
                  <a:srgbClr val="575756"/>
                </a:solidFill>
                <a:latin typeface="Helvetica"/>
                <a:cs typeface="Helvetica"/>
              </a:rPr>
              <a:t>This</a:t>
            </a:r>
            <a:r>
              <a:rPr sz="1650" spc="-10" dirty="0">
                <a:solidFill>
                  <a:srgbClr val="575756"/>
                </a:solidFill>
                <a:latin typeface="Helvetica"/>
                <a:cs typeface="Helvetica"/>
              </a:rPr>
              <a:t> </a:t>
            </a:r>
            <a:r>
              <a:rPr sz="1650" dirty="0">
                <a:solidFill>
                  <a:srgbClr val="575756"/>
                </a:solidFill>
                <a:latin typeface="Helvetica"/>
                <a:cs typeface="Helvetica"/>
              </a:rPr>
              <a:t>is</a:t>
            </a:r>
            <a:r>
              <a:rPr sz="1650" spc="-10" dirty="0">
                <a:solidFill>
                  <a:srgbClr val="575756"/>
                </a:solidFill>
                <a:latin typeface="Helvetica"/>
                <a:cs typeface="Helvetica"/>
              </a:rPr>
              <a:t> </a:t>
            </a:r>
            <a:r>
              <a:rPr sz="1650" dirty="0">
                <a:solidFill>
                  <a:srgbClr val="575756"/>
                </a:solidFill>
                <a:latin typeface="Helvetica"/>
                <a:cs typeface="Helvetica"/>
              </a:rPr>
              <a:t>focused</a:t>
            </a:r>
            <a:r>
              <a:rPr sz="1650" spc="-15" dirty="0">
                <a:solidFill>
                  <a:srgbClr val="575756"/>
                </a:solidFill>
                <a:latin typeface="Helvetica"/>
                <a:cs typeface="Helvetica"/>
              </a:rPr>
              <a:t> </a:t>
            </a:r>
            <a:r>
              <a:rPr sz="1650" dirty="0">
                <a:solidFill>
                  <a:srgbClr val="575756"/>
                </a:solidFill>
                <a:latin typeface="Helvetica"/>
                <a:cs typeface="Helvetica"/>
              </a:rPr>
              <a:t>on</a:t>
            </a:r>
            <a:r>
              <a:rPr sz="1650" spc="-15" dirty="0">
                <a:solidFill>
                  <a:srgbClr val="575756"/>
                </a:solidFill>
                <a:latin typeface="Helvetica"/>
                <a:cs typeface="Helvetica"/>
              </a:rPr>
              <a:t> </a:t>
            </a:r>
            <a:r>
              <a:rPr sz="1650" dirty="0">
                <a:solidFill>
                  <a:srgbClr val="575756"/>
                </a:solidFill>
                <a:latin typeface="Helvetica"/>
                <a:cs typeface="Helvetica"/>
              </a:rPr>
              <a:t>three</a:t>
            </a:r>
            <a:r>
              <a:rPr sz="1650" spc="-15" dirty="0">
                <a:solidFill>
                  <a:srgbClr val="575756"/>
                </a:solidFill>
                <a:latin typeface="Helvetica"/>
                <a:cs typeface="Helvetica"/>
              </a:rPr>
              <a:t> </a:t>
            </a:r>
            <a:r>
              <a:rPr sz="1650" dirty="0">
                <a:solidFill>
                  <a:srgbClr val="575756"/>
                </a:solidFill>
                <a:latin typeface="Helvetica"/>
                <a:cs typeface="Helvetica"/>
              </a:rPr>
              <a:t>key</a:t>
            </a:r>
            <a:r>
              <a:rPr sz="1650" spc="-5" dirty="0">
                <a:solidFill>
                  <a:srgbClr val="575756"/>
                </a:solidFill>
                <a:latin typeface="Helvetica"/>
                <a:cs typeface="Helvetica"/>
              </a:rPr>
              <a:t> </a:t>
            </a:r>
            <a:r>
              <a:rPr sz="1650" spc="-10" dirty="0">
                <a:solidFill>
                  <a:srgbClr val="575756"/>
                </a:solidFill>
                <a:latin typeface="Helvetica"/>
                <a:cs typeface="Helvetica"/>
              </a:rPr>
              <a:t>pillars</a:t>
            </a:r>
            <a:endParaRPr sz="1650">
              <a:latin typeface="Helvetica"/>
              <a:cs typeface="Helvetica"/>
            </a:endParaRPr>
          </a:p>
        </p:txBody>
      </p:sp>
      <p:sp>
        <p:nvSpPr>
          <p:cNvPr id="17" name="object 17"/>
          <p:cNvSpPr txBox="1"/>
          <p:nvPr/>
        </p:nvSpPr>
        <p:spPr>
          <a:xfrm>
            <a:off x="13459838" y="5637389"/>
            <a:ext cx="5059045" cy="528320"/>
          </a:xfrm>
          <a:prstGeom prst="rect">
            <a:avLst/>
          </a:prstGeom>
        </p:spPr>
        <p:txBody>
          <a:bodyPr vert="horz" wrap="square" lIns="0" tIns="12065" rIns="0" bIns="0" rtlCol="0">
            <a:spAutoFit/>
          </a:bodyPr>
          <a:lstStyle/>
          <a:p>
            <a:pPr marL="389255" marR="5080" indent="-377190">
              <a:lnSpc>
                <a:spcPct val="100000"/>
              </a:lnSpc>
              <a:spcBef>
                <a:spcPts val="95"/>
              </a:spcBef>
              <a:buClr>
                <a:srgbClr val="418FC6"/>
              </a:buClr>
              <a:buFont typeface="Helvetica"/>
              <a:buChar char="•"/>
              <a:tabLst>
                <a:tab pos="389255" algn="l"/>
              </a:tabLst>
            </a:pPr>
            <a:r>
              <a:rPr sz="1650" b="1" spc="-10" dirty="0">
                <a:solidFill>
                  <a:srgbClr val="1273B8"/>
                </a:solidFill>
                <a:latin typeface="Helvetica"/>
                <a:cs typeface="Helvetica"/>
              </a:rPr>
              <a:t>Train</a:t>
            </a:r>
            <a:r>
              <a:rPr sz="1650" b="1" spc="-35" dirty="0">
                <a:solidFill>
                  <a:srgbClr val="1273B8"/>
                </a:solidFill>
                <a:latin typeface="Helvetica"/>
                <a:cs typeface="Helvetica"/>
              </a:rPr>
              <a:t> </a:t>
            </a:r>
            <a:r>
              <a:rPr sz="1650" dirty="0">
                <a:solidFill>
                  <a:srgbClr val="575756"/>
                </a:solidFill>
                <a:latin typeface="Helvetica"/>
                <a:cs typeface="Helvetica"/>
              </a:rPr>
              <a:t>-</a:t>
            </a:r>
            <a:r>
              <a:rPr sz="1650" spc="-30" dirty="0">
                <a:solidFill>
                  <a:srgbClr val="575756"/>
                </a:solidFill>
                <a:latin typeface="Helvetica"/>
                <a:cs typeface="Helvetica"/>
              </a:rPr>
              <a:t> </a:t>
            </a:r>
            <a:r>
              <a:rPr sz="1650" dirty="0">
                <a:solidFill>
                  <a:srgbClr val="575756"/>
                </a:solidFill>
                <a:latin typeface="Helvetica"/>
                <a:cs typeface="Helvetica"/>
              </a:rPr>
              <a:t>increase</a:t>
            </a:r>
            <a:r>
              <a:rPr sz="1650" spc="-40" dirty="0">
                <a:solidFill>
                  <a:srgbClr val="575756"/>
                </a:solidFill>
                <a:latin typeface="Helvetica"/>
                <a:cs typeface="Helvetica"/>
              </a:rPr>
              <a:t> </a:t>
            </a:r>
            <a:r>
              <a:rPr sz="1650" dirty="0">
                <a:solidFill>
                  <a:srgbClr val="575756"/>
                </a:solidFill>
                <a:latin typeface="Helvetica"/>
                <a:cs typeface="Helvetica"/>
              </a:rPr>
              <a:t>training,</a:t>
            </a:r>
            <a:r>
              <a:rPr sz="1650" spc="-30" dirty="0">
                <a:solidFill>
                  <a:srgbClr val="575756"/>
                </a:solidFill>
                <a:latin typeface="Helvetica"/>
                <a:cs typeface="Helvetica"/>
              </a:rPr>
              <a:t> </a:t>
            </a:r>
            <a:r>
              <a:rPr sz="1650" dirty="0">
                <a:solidFill>
                  <a:srgbClr val="575756"/>
                </a:solidFill>
                <a:latin typeface="Helvetica"/>
                <a:cs typeface="Helvetica"/>
              </a:rPr>
              <a:t>increase</a:t>
            </a:r>
            <a:r>
              <a:rPr sz="1650" spc="-40" dirty="0">
                <a:solidFill>
                  <a:srgbClr val="575756"/>
                </a:solidFill>
                <a:latin typeface="Helvetica"/>
                <a:cs typeface="Helvetica"/>
              </a:rPr>
              <a:t> </a:t>
            </a:r>
            <a:r>
              <a:rPr sz="1650" spc="-10" dirty="0">
                <a:solidFill>
                  <a:srgbClr val="575756"/>
                </a:solidFill>
                <a:latin typeface="Helvetica"/>
                <a:cs typeface="Helvetica"/>
              </a:rPr>
              <a:t>apprenticeships </a:t>
            </a:r>
            <a:r>
              <a:rPr sz="1650" dirty="0">
                <a:solidFill>
                  <a:srgbClr val="575756"/>
                </a:solidFill>
                <a:latin typeface="Helvetica"/>
                <a:cs typeface="Helvetica"/>
              </a:rPr>
              <a:t>and</a:t>
            </a:r>
            <a:r>
              <a:rPr sz="1650" spc="-30" dirty="0">
                <a:solidFill>
                  <a:srgbClr val="575756"/>
                </a:solidFill>
                <a:latin typeface="Helvetica"/>
                <a:cs typeface="Helvetica"/>
              </a:rPr>
              <a:t> </a:t>
            </a:r>
            <a:r>
              <a:rPr sz="1650" dirty="0">
                <a:solidFill>
                  <a:srgbClr val="575756"/>
                </a:solidFill>
                <a:latin typeface="Helvetica"/>
                <a:cs typeface="Helvetica"/>
              </a:rPr>
              <a:t>alternative</a:t>
            </a:r>
            <a:r>
              <a:rPr sz="1650" spc="-25" dirty="0">
                <a:solidFill>
                  <a:srgbClr val="575756"/>
                </a:solidFill>
                <a:latin typeface="Helvetica"/>
                <a:cs typeface="Helvetica"/>
              </a:rPr>
              <a:t> </a:t>
            </a:r>
            <a:r>
              <a:rPr sz="1650" dirty="0">
                <a:solidFill>
                  <a:srgbClr val="575756"/>
                </a:solidFill>
                <a:latin typeface="Helvetica"/>
                <a:cs typeface="Helvetica"/>
              </a:rPr>
              <a:t>routes,</a:t>
            </a:r>
            <a:r>
              <a:rPr sz="1650" spc="-25" dirty="0">
                <a:solidFill>
                  <a:srgbClr val="575756"/>
                </a:solidFill>
                <a:latin typeface="Helvetica"/>
                <a:cs typeface="Helvetica"/>
              </a:rPr>
              <a:t> </a:t>
            </a:r>
            <a:r>
              <a:rPr sz="1650" dirty="0">
                <a:solidFill>
                  <a:srgbClr val="575756"/>
                </a:solidFill>
                <a:latin typeface="Helvetica"/>
                <a:cs typeface="Helvetica"/>
              </a:rPr>
              <a:t>introduce</a:t>
            </a:r>
            <a:r>
              <a:rPr sz="1650" spc="-25" dirty="0">
                <a:solidFill>
                  <a:srgbClr val="575756"/>
                </a:solidFill>
                <a:latin typeface="Helvetica"/>
                <a:cs typeface="Helvetica"/>
              </a:rPr>
              <a:t> </a:t>
            </a:r>
            <a:r>
              <a:rPr sz="1650" dirty="0">
                <a:solidFill>
                  <a:srgbClr val="575756"/>
                </a:solidFill>
                <a:latin typeface="Helvetica"/>
                <a:cs typeface="Helvetica"/>
              </a:rPr>
              <a:t>new</a:t>
            </a:r>
            <a:r>
              <a:rPr sz="1650" spc="-25" dirty="0">
                <a:solidFill>
                  <a:srgbClr val="575756"/>
                </a:solidFill>
                <a:latin typeface="Helvetica"/>
                <a:cs typeface="Helvetica"/>
              </a:rPr>
              <a:t> </a:t>
            </a:r>
            <a:r>
              <a:rPr sz="1650" spc="-10" dirty="0">
                <a:solidFill>
                  <a:srgbClr val="575756"/>
                </a:solidFill>
                <a:latin typeface="Helvetica"/>
                <a:cs typeface="Helvetica"/>
              </a:rPr>
              <a:t>roles.</a:t>
            </a:r>
            <a:endParaRPr sz="1650">
              <a:latin typeface="Helvetica"/>
              <a:cs typeface="Helvetica"/>
            </a:endParaRPr>
          </a:p>
        </p:txBody>
      </p:sp>
      <p:sp>
        <p:nvSpPr>
          <p:cNvPr id="18" name="object 18"/>
          <p:cNvSpPr txBox="1"/>
          <p:nvPr/>
        </p:nvSpPr>
        <p:spPr>
          <a:xfrm>
            <a:off x="13459838" y="6349409"/>
            <a:ext cx="4749165" cy="528320"/>
          </a:xfrm>
          <a:prstGeom prst="rect">
            <a:avLst/>
          </a:prstGeom>
        </p:spPr>
        <p:txBody>
          <a:bodyPr vert="horz" wrap="square" lIns="0" tIns="12065" rIns="0" bIns="0" rtlCol="0">
            <a:spAutoFit/>
          </a:bodyPr>
          <a:lstStyle/>
          <a:p>
            <a:pPr marL="389255" indent="-376555">
              <a:lnSpc>
                <a:spcPts val="1980"/>
              </a:lnSpc>
              <a:spcBef>
                <a:spcPts val="95"/>
              </a:spcBef>
              <a:buClr>
                <a:srgbClr val="418FC6"/>
              </a:buClr>
              <a:buFont typeface="Helvetica"/>
              <a:buChar char="•"/>
              <a:tabLst>
                <a:tab pos="389255" algn="l"/>
              </a:tabLst>
            </a:pPr>
            <a:r>
              <a:rPr sz="1650" b="1" dirty="0">
                <a:solidFill>
                  <a:srgbClr val="1273B8"/>
                </a:solidFill>
                <a:latin typeface="Helvetica"/>
                <a:cs typeface="Helvetica"/>
              </a:rPr>
              <a:t>Retain</a:t>
            </a:r>
            <a:r>
              <a:rPr sz="1650" b="1" spc="-15" dirty="0">
                <a:solidFill>
                  <a:srgbClr val="1273B8"/>
                </a:solidFill>
                <a:latin typeface="Helvetica"/>
                <a:cs typeface="Helvetica"/>
              </a:rPr>
              <a:t> </a:t>
            </a:r>
            <a:r>
              <a:rPr sz="1650" dirty="0">
                <a:solidFill>
                  <a:srgbClr val="575756"/>
                </a:solidFill>
                <a:latin typeface="Helvetica"/>
                <a:cs typeface="Helvetica"/>
              </a:rPr>
              <a:t>-</a:t>
            </a:r>
            <a:r>
              <a:rPr sz="1650" spc="-15" dirty="0">
                <a:solidFill>
                  <a:srgbClr val="575756"/>
                </a:solidFill>
                <a:latin typeface="Helvetica"/>
                <a:cs typeface="Helvetica"/>
              </a:rPr>
              <a:t> </a:t>
            </a:r>
            <a:r>
              <a:rPr sz="1650" dirty="0">
                <a:solidFill>
                  <a:srgbClr val="575756"/>
                </a:solidFill>
                <a:latin typeface="Helvetica"/>
                <a:cs typeface="Helvetica"/>
              </a:rPr>
              <a:t>support</a:t>
            </a:r>
            <a:r>
              <a:rPr sz="1650" spc="-15" dirty="0">
                <a:solidFill>
                  <a:srgbClr val="575756"/>
                </a:solidFill>
                <a:latin typeface="Helvetica"/>
                <a:cs typeface="Helvetica"/>
              </a:rPr>
              <a:t> </a:t>
            </a:r>
            <a:r>
              <a:rPr sz="1650" dirty="0">
                <a:solidFill>
                  <a:srgbClr val="575756"/>
                </a:solidFill>
                <a:latin typeface="Helvetica"/>
                <a:cs typeface="Helvetica"/>
              </a:rPr>
              <a:t>staff,</a:t>
            </a:r>
            <a:r>
              <a:rPr sz="1650" spc="-15" dirty="0">
                <a:solidFill>
                  <a:srgbClr val="575756"/>
                </a:solidFill>
                <a:latin typeface="Helvetica"/>
                <a:cs typeface="Helvetica"/>
              </a:rPr>
              <a:t> </a:t>
            </a:r>
            <a:r>
              <a:rPr sz="1650" dirty="0">
                <a:solidFill>
                  <a:srgbClr val="575756"/>
                </a:solidFill>
                <a:latin typeface="Helvetica"/>
                <a:cs typeface="Helvetica"/>
              </a:rPr>
              <a:t>boost</a:t>
            </a:r>
            <a:r>
              <a:rPr sz="1650" spc="-15" dirty="0">
                <a:solidFill>
                  <a:srgbClr val="575756"/>
                </a:solidFill>
                <a:latin typeface="Helvetica"/>
                <a:cs typeface="Helvetica"/>
              </a:rPr>
              <a:t> </a:t>
            </a:r>
            <a:r>
              <a:rPr sz="1650" spc="-10" dirty="0">
                <a:solidFill>
                  <a:srgbClr val="575756"/>
                </a:solidFill>
                <a:latin typeface="Helvetica"/>
                <a:cs typeface="Helvetica"/>
              </a:rPr>
              <a:t>flexibility,</a:t>
            </a:r>
            <a:r>
              <a:rPr sz="1650" spc="-15" dirty="0">
                <a:solidFill>
                  <a:srgbClr val="575756"/>
                </a:solidFill>
                <a:latin typeface="Helvetica"/>
                <a:cs typeface="Helvetica"/>
              </a:rPr>
              <a:t> </a:t>
            </a:r>
            <a:r>
              <a:rPr sz="1650" spc="-10" dirty="0">
                <a:solidFill>
                  <a:srgbClr val="575756"/>
                </a:solidFill>
                <a:latin typeface="Helvetica"/>
                <a:cs typeface="Helvetica"/>
              </a:rPr>
              <a:t>continue</a:t>
            </a:r>
            <a:endParaRPr sz="1650">
              <a:latin typeface="Helvetica"/>
              <a:cs typeface="Helvetica"/>
            </a:endParaRPr>
          </a:p>
          <a:p>
            <a:pPr marL="389255">
              <a:lnSpc>
                <a:spcPct val="100000"/>
              </a:lnSpc>
            </a:pPr>
            <a:r>
              <a:rPr sz="1650" dirty="0">
                <a:solidFill>
                  <a:srgbClr val="575756"/>
                </a:solidFill>
                <a:latin typeface="Helvetica"/>
                <a:cs typeface="Helvetica"/>
              </a:rPr>
              <a:t>to</a:t>
            </a:r>
            <a:r>
              <a:rPr sz="1650" spc="-35" dirty="0">
                <a:solidFill>
                  <a:srgbClr val="575756"/>
                </a:solidFill>
                <a:latin typeface="Helvetica"/>
                <a:cs typeface="Helvetica"/>
              </a:rPr>
              <a:t> </a:t>
            </a:r>
            <a:r>
              <a:rPr sz="1650" dirty="0">
                <a:solidFill>
                  <a:srgbClr val="575756"/>
                </a:solidFill>
                <a:latin typeface="Helvetica"/>
                <a:cs typeface="Helvetica"/>
              </a:rPr>
              <a:t>improve</a:t>
            </a:r>
            <a:r>
              <a:rPr sz="1650" spc="-25" dirty="0">
                <a:solidFill>
                  <a:srgbClr val="575756"/>
                </a:solidFill>
                <a:latin typeface="Helvetica"/>
                <a:cs typeface="Helvetica"/>
              </a:rPr>
              <a:t> </a:t>
            </a:r>
            <a:r>
              <a:rPr sz="1650" dirty="0">
                <a:solidFill>
                  <a:srgbClr val="575756"/>
                </a:solidFill>
                <a:latin typeface="Helvetica"/>
                <a:cs typeface="Helvetica"/>
              </a:rPr>
              <a:t>culture</a:t>
            </a:r>
            <a:r>
              <a:rPr sz="1650" spc="-25" dirty="0">
                <a:solidFill>
                  <a:srgbClr val="575756"/>
                </a:solidFill>
                <a:latin typeface="Helvetica"/>
                <a:cs typeface="Helvetica"/>
              </a:rPr>
              <a:t> </a:t>
            </a:r>
            <a:r>
              <a:rPr sz="1650" dirty="0">
                <a:solidFill>
                  <a:srgbClr val="575756"/>
                </a:solidFill>
                <a:latin typeface="Helvetica"/>
                <a:cs typeface="Helvetica"/>
              </a:rPr>
              <a:t>and</a:t>
            </a:r>
            <a:r>
              <a:rPr sz="1650" spc="-20" dirty="0">
                <a:solidFill>
                  <a:srgbClr val="575756"/>
                </a:solidFill>
                <a:latin typeface="Helvetica"/>
                <a:cs typeface="Helvetica"/>
              </a:rPr>
              <a:t> </a:t>
            </a:r>
            <a:r>
              <a:rPr sz="1650" spc="-10" dirty="0">
                <a:solidFill>
                  <a:srgbClr val="575756"/>
                </a:solidFill>
                <a:latin typeface="Helvetica"/>
                <a:cs typeface="Helvetica"/>
              </a:rPr>
              <a:t>leadership.</a:t>
            </a:r>
            <a:endParaRPr sz="1650">
              <a:latin typeface="Helvetica"/>
              <a:cs typeface="Helvetica"/>
            </a:endParaRPr>
          </a:p>
        </p:txBody>
      </p:sp>
      <p:sp>
        <p:nvSpPr>
          <p:cNvPr id="19" name="object 19"/>
          <p:cNvSpPr txBox="1"/>
          <p:nvPr/>
        </p:nvSpPr>
        <p:spPr>
          <a:xfrm>
            <a:off x="13459838" y="7061430"/>
            <a:ext cx="4834890" cy="1282065"/>
          </a:xfrm>
          <a:prstGeom prst="rect">
            <a:avLst/>
          </a:prstGeom>
        </p:spPr>
        <p:txBody>
          <a:bodyPr vert="horz" wrap="square" lIns="0" tIns="12065" rIns="0" bIns="0" rtlCol="0">
            <a:spAutoFit/>
          </a:bodyPr>
          <a:lstStyle/>
          <a:p>
            <a:pPr marL="389255" marR="172085" indent="-377190">
              <a:lnSpc>
                <a:spcPct val="100000"/>
              </a:lnSpc>
              <a:spcBef>
                <a:spcPts val="95"/>
              </a:spcBef>
              <a:buClr>
                <a:srgbClr val="418FC6"/>
              </a:buClr>
              <a:buFont typeface="Helvetica"/>
              <a:buChar char="•"/>
              <a:tabLst>
                <a:tab pos="389255" algn="l"/>
              </a:tabLst>
            </a:pPr>
            <a:r>
              <a:rPr sz="1650" b="1" dirty="0">
                <a:solidFill>
                  <a:srgbClr val="1273B8"/>
                </a:solidFill>
                <a:latin typeface="Helvetica"/>
                <a:cs typeface="Helvetica"/>
              </a:rPr>
              <a:t>Reform</a:t>
            </a:r>
            <a:r>
              <a:rPr sz="1650" b="1" spc="-20" dirty="0">
                <a:solidFill>
                  <a:srgbClr val="1273B8"/>
                </a:solidFill>
                <a:latin typeface="Helvetica"/>
                <a:cs typeface="Helvetica"/>
              </a:rPr>
              <a:t> </a:t>
            </a:r>
            <a:r>
              <a:rPr sz="1650" dirty="0">
                <a:solidFill>
                  <a:srgbClr val="575756"/>
                </a:solidFill>
                <a:latin typeface="Helvetica"/>
                <a:cs typeface="Helvetica"/>
              </a:rPr>
              <a:t>-</a:t>
            </a:r>
            <a:r>
              <a:rPr sz="1650" spc="-20" dirty="0">
                <a:solidFill>
                  <a:srgbClr val="575756"/>
                </a:solidFill>
                <a:latin typeface="Helvetica"/>
                <a:cs typeface="Helvetica"/>
              </a:rPr>
              <a:t> </a:t>
            </a:r>
            <a:r>
              <a:rPr sz="1650" dirty="0">
                <a:solidFill>
                  <a:srgbClr val="575756"/>
                </a:solidFill>
                <a:latin typeface="Helvetica"/>
                <a:cs typeface="Helvetica"/>
              </a:rPr>
              <a:t>improve</a:t>
            </a:r>
            <a:r>
              <a:rPr sz="1650" spc="-20" dirty="0">
                <a:solidFill>
                  <a:srgbClr val="575756"/>
                </a:solidFill>
                <a:latin typeface="Helvetica"/>
                <a:cs typeface="Helvetica"/>
              </a:rPr>
              <a:t> </a:t>
            </a:r>
            <a:r>
              <a:rPr sz="1650" dirty="0">
                <a:solidFill>
                  <a:srgbClr val="575756"/>
                </a:solidFill>
                <a:latin typeface="Helvetica"/>
                <a:cs typeface="Helvetica"/>
              </a:rPr>
              <a:t>productivity</a:t>
            </a:r>
            <a:r>
              <a:rPr sz="1650" spc="-15" dirty="0">
                <a:solidFill>
                  <a:srgbClr val="575756"/>
                </a:solidFill>
                <a:latin typeface="Helvetica"/>
                <a:cs typeface="Helvetica"/>
              </a:rPr>
              <a:t> </a:t>
            </a:r>
            <a:r>
              <a:rPr sz="1650" dirty="0">
                <a:solidFill>
                  <a:srgbClr val="575756"/>
                </a:solidFill>
                <a:latin typeface="Helvetica"/>
                <a:cs typeface="Helvetica"/>
              </a:rPr>
              <a:t>by</a:t>
            </a:r>
            <a:r>
              <a:rPr sz="1650" spc="-15" dirty="0">
                <a:solidFill>
                  <a:srgbClr val="575756"/>
                </a:solidFill>
                <a:latin typeface="Helvetica"/>
                <a:cs typeface="Helvetica"/>
              </a:rPr>
              <a:t> </a:t>
            </a:r>
            <a:r>
              <a:rPr sz="1650" dirty="0">
                <a:solidFill>
                  <a:srgbClr val="575756"/>
                </a:solidFill>
                <a:latin typeface="Helvetica"/>
                <a:cs typeface="Helvetica"/>
              </a:rPr>
              <a:t>working</a:t>
            </a:r>
            <a:r>
              <a:rPr sz="1650" spc="-20" dirty="0">
                <a:solidFill>
                  <a:srgbClr val="575756"/>
                </a:solidFill>
                <a:latin typeface="Helvetica"/>
                <a:cs typeface="Helvetica"/>
              </a:rPr>
              <a:t> </a:t>
            </a:r>
            <a:r>
              <a:rPr sz="1650" spc="-25" dirty="0">
                <a:solidFill>
                  <a:srgbClr val="575756"/>
                </a:solidFill>
                <a:latin typeface="Helvetica"/>
                <a:cs typeface="Helvetica"/>
              </a:rPr>
              <a:t>and </a:t>
            </a:r>
            <a:r>
              <a:rPr sz="1650" dirty="0">
                <a:solidFill>
                  <a:srgbClr val="575756"/>
                </a:solidFill>
                <a:latin typeface="Helvetica"/>
                <a:cs typeface="Helvetica"/>
              </a:rPr>
              <a:t>training</a:t>
            </a:r>
            <a:r>
              <a:rPr sz="1650" spc="-40" dirty="0">
                <a:solidFill>
                  <a:srgbClr val="575756"/>
                </a:solidFill>
                <a:latin typeface="Helvetica"/>
                <a:cs typeface="Helvetica"/>
              </a:rPr>
              <a:t> </a:t>
            </a:r>
            <a:r>
              <a:rPr sz="1650" dirty="0">
                <a:solidFill>
                  <a:srgbClr val="575756"/>
                </a:solidFill>
                <a:latin typeface="Helvetica"/>
                <a:cs typeface="Helvetica"/>
              </a:rPr>
              <a:t>in</a:t>
            </a:r>
            <a:r>
              <a:rPr sz="1650" spc="-35" dirty="0">
                <a:solidFill>
                  <a:srgbClr val="575756"/>
                </a:solidFill>
                <a:latin typeface="Helvetica"/>
                <a:cs typeface="Helvetica"/>
              </a:rPr>
              <a:t> </a:t>
            </a:r>
            <a:r>
              <a:rPr sz="1650" dirty="0">
                <a:solidFill>
                  <a:srgbClr val="575756"/>
                </a:solidFill>
                <a:latin typeface="Helvetica"/>
                <a:cs typeface="Helvetica"/>
              </a:rPr>
              <a:t>a</a:t>
            </a:r>
            <a:r>
              <a:rPr sz="1650" spc="-40" dirty="0">
                <a:solidFill>
                  <a:srgbClr val="575756"/>
                </a:solidFill>
                <a:latin typeface="Helvetica"/>
                <a:cs typeface="Helvetica"/>
              </a:rPr>
              <a:t> </a:t>
            </a:r>
            <a:r>
              <a:rPr sz="1650" dirty="0">
                <a:solidFill>
                  <a:srgbClr val="575756"/>
                </a:solidFill>
                <a:latin typeface="Helvetica"/>
                <a:cs typeface="Helvetica"/>
              </a:rPr>
              <a:t>different</a:t>
            </a:r>
            <a:r>
              <a:rPr sz="1650" spc="-35" dirty="0">
                <a:solidFill>
                  <a:srgbClr val="575756"/>
                </a:solidFill>
                <a:latin typeface="Helvetica"/>
                <a:cs typeface="Helvetica"/>
              </a:rPr>
              <a:t> </a:t>
            </a:r>
            <a:r>
              <a:rPr sz="1650" spc="-10" dirty="0">
                <a:solidFill>
                  <a:srgbClr val="575756"/>
                </a:solidFill>
                <a:latin typeface="Helvetica"/>
                <a:cs typeface="Helvetica"/>
              </a:rPr>
              <a:t>way,</a:t>
            </a:r>
            <a:r>
              <a:rPr sz="1650" spc="-30" dirty="0">
                <a:solidFill>
                  <a:srgbClr val="575756"/>
                </a:solidFill>
                <a:latin typeface="Helvetica"/>
                <a:cs typeface="Helvetica"/>
              </a:rPr>
              <a:t> </a:t>
            </a:r>
            <a:r>
              <a:rPr sz="1650" dirty="0">
                <a:solidFill>
                  <a:srgbClr val="575756"/>
                </a:solidFill>
                <a:latin typeface="Helvetica"/>
                <a:cs typeface="Helvetica"/>
              </a:rPr>
              <a:t>change</a:t>
            </a:r>
            <a:r>
              <a:rPr sz="1650" spc="-40" dirty="0">
                <a:solidFill>
                  <a:srgbClr val="575756"/>
                </a:solidFill>
                <a:latin typeface="Helvetica"/>
                <a:cs typeface="Helvetica"/>
              </a:rPr>
              <a:t> </a:t>
            </a:r>
            <a:r>
              <a:rPr sz="1650" dirty="0">
                <a:solidFill>
                  <a:srgbClr val="575756"/>
                </a:solidFill>
                <a:latin typeface="Helvetica"/>
                <a:cs typeface="Helvetica"/>
              </a:rPr>
              <a:t>training</a:t>
            </a:r>
            <a:r>
              <a:rPr sz="1650" spc="-35" dirty="0">
                <a:solidFill>
                  <a:srgbClr val="575756"/>
                </a:solidFill>
                <a:latin typeface="Helvetica"/>
                <a:cs typeface="Helvetica"/>
              </a:rPr>
              <a:t> </a:t>
            </a:r>
            <a:r>
              <a:rPr sz="1650" spc="-25" dirty="0">
                <a:solidFill>
                  <a:srgbClr val="575756"/>
                </a:solidFill>
                <a:latin typeface="Helvetica"/>
                <a:cs typeface="Helvetica"/>
              </a:rPr>
              <a:t>and </a:t>
            </a:r>
            <a:r>
              <a:rPr sz="1650" dirty="0">
                <a:solidFill>
                  <a:srgbClr val="575756"/>
                </a:solidFill>
                <a:latin typeface="Helvetica"/>
                <a:cs typeface="Helvetica"/>
              </a:rPr>
              <a:t>education</a:t>
            </a:r>
            <a:r>
              <a:rPr sz="1650" spc="-25" dirty="0">
                <a:solidFill>
                  <a:srgbClr val="575756"/>
                </a:solidFill>
                <a:latin typeface="Helvetica"/>
                <a:cs typeface="Helvetica"/>
              </a:rPr>
              <a:t> </a:t>
            </a:r>
            <a:r>
              <a:rPr sz="1650" dirty="0">
                <a:solidFill>
                  <a:srgbClr val="575756"/>
                </a:solidFill>
                <a:latin typeface="Helvetica"/>
                <a:cs typeface="Helvetica"/>
              </a:rPr>
              <a:t>to</a:t>
            </a:r>
            <a:r>
              <a:rPr sz="1650" spc="-20" dirty="0">
                <a:solidFill>
                  <a:srgbClr val="575756"/>
                </a:solidFill>
                <a:latin typeface="Helvetica"/>
                <a:cs typeface="Helvetica"/>
              </a:rPr>
              <a:t> </a:t>
            </a:r>
            <a:r>
              <a:rPr sz="1650" dirty="0">
                <a:solidFill>
                  <a:srgbClr val="575756"/>
                </a:solidFill>
                <a:latin typeface="Helvetica"/>
                <a:cs typeface="Helvetica"/>
              </a:rPr>
              <a:t>deliver</a:t>
            </a:r>
            <a:r>
              <a:rPr sz="1650" spc="-20" dirty="0">
                <a:solidFill>
                  <a:srgbClr val="575756"/>
                </a:solidFill>
                <a:latin typeface="Helvetica"/>
                <a:cs typeface="Helvetica"/>
              </a:rPr>
              <a:t> </a:t>
            </a:r>
            <a:r>
              <a:rPr sz="1650" dirty="0">
                <a:solidFill>
                  <a:srgbClr val="575756"/>
                </a:solidFill>
                <a:latin typeface="Helvetica"/>
                <a:cs typeface="Helvetica"/>
              </a:rPr>
              <a:t>staff</a:t>
            </a:r>
            <a:r>
              <a:rPr sz="1650" spc="-15" dirty="0">
                <a:solidFill>
                  <a:srgbClr val="575756"/>
                </a:solidFill>
                <a:latin typeface="Helvetica"/>
                <a:cs typeface="Helvetica"/>
              </a:rPr>
              <a:t> </a:t>
            </a:r>
            <a:r>
              <a:rPr sz="1650" dirty="0">
                <a:solidFill>
                  <a:srgbClr val="575756"/>
                </a:solidFill>
                <a:latin typeface="Helvetica"/>
                <a:cs typeface="Helvetica"/>
              </a:rPr>
              <a:t>and</a:t>
            </a:r>
            <a:r>
              <a:rPr sz="1650" spc="-25" dirty="0">
                <a:solidFill>
                  <a:srgbClr val="575756"/>
                </a:solidFill>
                <a:latin typeface="Helvetica"/>
                <a:cs typeface="Helvetica"/>
              </a:rPr>
              <a:t> </a:t>
            </a:r>
            <a:r>
              <a:rPr sz="1650" dirty="0">
                <a:solidFill>
                  <a:srgbClr val="575756"/>
                </a:solidFill>
                <a:latin typeface="Helvetica"/>
                <a:cs typeface="Helvetica"/>
              </a:rPr>
              <a:t>roles</a:t>
            </a:r>
            <a:r>
              <a:rPr sz="1650" spc="-15" dirty="0">
                <a:solidFill>
                  <a:srgbClr val="575756"/>
                </a:solidFill>
                <a:latin typeface="Helvetica"/>
                <a:cs typeface="Helvetica"/>
              </a:rPr>
              <a:t> </a:t>
            </a:r>
            <a:r>
              <a:rPr sz="1650" dirty="0">
                <a:solidFill>
                  <a:srgbClr val="575756"/>
                </a:solidFill>
                <a:latin typeface="Helvetica"/>
                <a:cs typeface="Helvetica"/>
              </a:rPr>
              <a:t>to</a:t>
            </a:r>
            <a:r>
              <a:rPr sz="1650" spc="-25" dirty="0">
                <a:solidFill>
                  <a:srgbClr val="575756"/>
                </a:solidFill>
                <a:latin typeface="Helvetica"/>
                <a:cs typeface="Helvetica"/>
              </a:rPr>
              <a:t> </a:t>
            </a:r>
            <a:r>
              <a:rPr sz="1650" spc="-10" dirty="0">
                <a:solidFill>
                  <a:srgbClr val="575756"/>
                </a:solidFill>
                <a:latin typeface="Helvetica"/>
                <a:cs typeface="Helvetica"/>
              </a:rPr>
              <a:t>where </a:t>
            </a:r>
            <a:r>
              <a:rPr sz="1650" dirty="0">
                <a:solidFill>
                  <a:srgbClr val="575756"/>
                </a:solidFill>
                <a:latin typeface="Helvetica"/>
                <a:cs typeface="Helvetica"/>
              </a:rPr>
              <a:t>they</a:t>
            </a:r>
            <a:r>
              <a:rPr sz="1650" spc="-20" dirty="0">
                <a:solidFill>
                  <a:srgbClr val="575756"/>
                </a:solidFill>
                <a:latin typeface="Helvetica"/>
                <a:cs typeface="Helvetica"/>
              </a:rPr>
              <a:t> </a:t>
            </a:r>
            <a:r>
              <a:rPr sz="1650" dirty="0">
                <a:solidFill>
                  <a:srgbClr val="575756"/>
                </a:solidFill>
                <a:latin typeface="Helvetica"/>
                <a:cs typeface="Helvetica"/>
              </a:rPr>
              <a:t>are</a:t>
            </a:r>
            <a:r>
              <a:rPr sz="1650" spc="-20" dirty="0">
                <a:solidFill>
                  <a:srgbClr val="575756"/>
                </a:solidFill>
                <a:latin typeface="Helvetica"/>
                <a:cs typeface="Helvetica"/>
              </a:rPr>
              <a:t> </a:t>
            </a:r>
            <a:r>
              <a:rPr sz="1650" dirty="0">
                <a:solidFill>
                  <a:srgbClr val="575756"/>
                </a:solidFill>
                <a:latin typeface="Helvetica"/>
                <a:cs typeface="Helvetica"/>
              </a:rPr>
              <a:t>needed</a:t>
            </a:r>
            <a:r>
              <a:rPr sz="1650" spc="-20" dirty="0">
                <a:solidFill>
                  <a:srgbClr val="575756"/>
                </a:solidFill>
                <a:latin typeface="Helvetica"/>
                <a:cs typeface="Helvetica"/>
              </a:rPr>
              <a:t> </a:t>
            </a:r>
            <a:r>
              <a:rPr sz="1650" dirty="0">
                <a:solidFill>
                  <a:srgbClr val="575756"/>
                </a:solidFill>
                <a:latin typeface="Helvetica"/>
                <a:cs typeface="Helvetica"/>
              </a:rPr>
              <a:t>most,</a:t>
            </a:r>
            <a:r>
              <a:rPr sz="1650" spc="-15" dirty="0">
                <a:solidFill>
                  <a:srgbClr val="575756"/>
                </a:solidFill>
                <a:latin typeface="Helvetica"/>
                <a:cs typeface="Helvetica"/>
              </a:rPr>
              <a:t> </a:t>
            </a:r>
            <a:r>
              <a:rPr sz="1650" dirty="0">
                <a:solidFill>
                  <a:srgbClr val="575756"/>
                </a:solidFill>
                <a:latin typeface="Helvetica"/>
                <a:cs typeface="Helvetica"/>
              </a:rPr>
              <a:t>ensure</a:t>
            </a:r>
            <a:r>
              <a:rPr sz="1650" spc="-20" dirty="0">
                <a:solidFill>
                  <a:srgbClr val="575756"/>
                </a:solidFill>
                <a:latin typeface="Helvetica"/>
                <a:cs typeface="Helvetica"/>
              </a:rPr>
              <a:t> </a:t>
            </a:r>
            <a:r>
              <a:rPr sz="1650" dirty="0">
                <a:solidFill>
                  <a:srgbClr val="575756"/>
                </a:solidFill>
                <a:latin typeface="Helvetica"/>
                <a:cs typeface="Helvetica"/>
              </a:rPr>
              <a:t>the</a:t>
            </a:r>
            <a:r>
              <a:rPr sz="1650" spc="-20" dirty="0">
                <a:solidFill>
                  <a:srgbClr val="575756"/>
                </a:solidFill>
                <a:latin typeface="Helvetica"/>
                <a:cs typeface="Helvetica"/>
              </a:rPr>
              <a:t> </a:t>
            </a:r>
            <a:r>
              <a:rPr sz="1650" dirty="0">
                <a:solidFill>
                  <a:srgbClr val="575756"/>
                </a:solidFill>
                <a:latin typeface="Helvetica"/>
                <a:cs typeface="Helvetica"/>
              </a:rPr>
              <a:t>right</a:t>
            </a:r>
            <a:r>
              <a:rPr sz="1650" spc="-20" dirty="0">
                <a:solidFill>
                  <a:srgbClr val="575756"/>
                </a:solidFill>
                <a:latin typeface="Helvetica"/>
                <a:cs typeface="Helvetica"/>
              </a:rPr>
              <a:t> </a:t>
            </a:r>
            <a:r>
              <a:rPr sz="1650" spc="-10" dirty="0">
                <a:solidFill>
                  <a:srgbClr val="575756"/>
                </a:solidFill>
                <a:latin typeface="Helvetica"/>
                <a:cs typeface="Helvetica"/>
              </a:rPr>
              <a:t>skills</a:t>
            </a:r>
            <a:endParaRPr sz="1650">
              <a:latin typeface="Helvetica"/>
              <a:cs typeface="Helvetica"/>
            </a:endParaRPr>
          </a:p>
          <a:p>
            <a:pPr marL="447675">
              <a:lnSpc>
                <a:spcPts val="1975"/>
              </a:lnSpc>
            </a:pPr>
            <a:r>
              <a:rPr sz="1650" dirty="0">
                <a:solidFill>
                  <a:srgbClr val="575756"/>
                </a:solidFill>
                <a:latin typeface="Helvetica"/>
                <a:cs typeface="Helvetica"/>
              </a:rPr>
              <a:t>to</a:t>
            </a:r>
            <a:r>
              <a:rPr sz="1650" spc="-10" dirty="0">
                <a:solidFill>
                  <a:srgbClr val="575756"/>
                </a:solidFill>
                <a:latin typeface="Helvetica"/>
                <a:cs typeface="Helvetica"/>
              </a:rPr>
              <a:t> </a:t>
            </a:r>
            <a:r>
              <a:rPr sz="1650" dirty="0">
                <a:solidFill>
                  <a:srgbClr val="575756"/>
                </a:solidFill>
                <a:latin typeface="Helvetica"/>
                <a:cs typeface="Helvetica"/>
              </a:rPr>
              <a:t>harness</a:t>
            </a:r>
            <a:r>
              <a:rPr sz="1650" spc="-5" dirty="0">
                <a:solidFill>
                  <a:srgbClr val="575756"/>
                </a:solidFill>
                <a:latin typeface="Helvetica"/>
                <a:cs typeface="Helvetica"/>
              </a:rPr>
              <a:t> </a:t>
            </a:r>
            <a:r>
              <a:rPr sz="1650" dirty="0">
                <a:solidFill>
                  <a:srgbClr val="575756"/>
                </a:solidFill>
                <a:latin typeface="Helvetica"/>
                <a:cs typeface="Helvetica"/>
              </a:rPr>
              <a:t>the</a:t>
            </a:r>
            <a:r>
              <a:rPr sz="1650" spc="-10" dirty="0">
                <a:solidFill>
                  <a:srgbClr val="575756"/>
                </a:solidFill>
                <a:latin typeface="Helvetica"/>
                <a:cs typeface="Helvetica"/>
              </a:rPr>
              <a:t> </a:t>
            </a:r>
            <a:r>
              <a:rPr sz="1650" dirty="0">
                <a:solidFill>
                  <a:srgbClr val="575756"/>
                </a:solidFill>
                <a:latin typeface="Helvetica"/>
                <a:cs typeface="Helvetica"/>
              </a:rPr>
              <a:t>opportunities</a:t>
            </a:r>
            <a:r>
              <a:rPr sz="1650" spc="-5" dirty="0">
                <a:solidFill>
                  <a:srgbClr val="575756"/>
                </a:solidFill>
                <a:latin typeface="Helvetica"/>
                <a:cs typeface="Helvetica"/>
              </a:rPr>
              <a:t> </a:t>
            </a:r>
            <a:r>
              <a:rPr sz="1650" dirty="0">
                <a:solidFill>
                  <a:srgbClr val="575756"/>
                </a:solidFill>
                <a:latin typeface="Helvetica"/>
                <a:cs typeface="Helvetica"/>
              </a:rPr>
              <a:t>of</a:t>
            </a:r>
            <a:r>
              <a:rPr sz="1650" spc="-5" dirty="0">
                <a:solidFill>
                  <a:srgbClr val="575756"/>
                </a:solidFill>
                <a:latin typeface="Helvetica"/>
                <a:cs typeface="Helvetica"/>
              </a:rPr>
              <a:t> </a:t>
            </a:r>
            <a:r>
              <a:rPr sz="1650" dirty="0">
                <a:solidFill>
                  <a:srgbClr val="575756"/>
                </a:solidFill>
                <a:latin typeface="Helvetica"/>
                <a:cs typeface="Helvetica"/>
              </a:rPr>
              <a:t>new</a:t>
            </a:r>
            <a:r>
              <a:rPr sz="1650" spc="-5" dirty="0">
                <a:solidFill>
                  <a:srgbClr val="575756"/>
                </a:solidFill>
                <a:latin typeface="Helvetica"/>
                <a:cs typeface="Helvetica"/>
              </a:rPr>
              <a:t> </a:t>
            </a:r>
            <a:r>
              <a:rPr sz="1650" spc="-10" dirty="0">
                <a:solidFill>
                  <a:srgbClr val="575756"/>
                </a:solidFill>
                <a:latin typeface="Helvetica"/>
                <a:cs typeface="Helvetica"/>
              </a:rPr>
              <a:t>technology.</a:t>
            </a:r>
            <a:endParaRPr sz="1650">
              <a:latin typeface="Helvetica"/>
              <a:cs typeface="Helvetica"/>
            </a:endParaRPr>
          </a:p>
        </p:txBody>
      </p:sp>
      <p:grpSp>
        <p:nvGrpSpPr>
          <p:cNvPr id="20" name="object 20"/>
          <p:cNvGrpSpPr/>
          <p:nvPr/>
        </p:nvGrpSpPr>
        <p:grpSpPr>
          <a:xfrm>
            <a:off x="6924747" y="1361215"/>
            <a:ext cx="20955" cy="8586470"/>
            <a:chOff x="6924747" y="1361215"/>
            <a:chExt cx="20955" cy="8586470"/>
          </a:xfrm>
        </p:grpSpPr>
        <p:sp>
          <p:nvSpPr>
            <p:cNvPr id="21" name="object 21"/>
            <p:cNvSpPr/>
            <p:nvPr/>
          </p:nvSpPr>
          <p:spPr>
            <a:xfrm>
              <a:off x="6935217" y="1413672"/>
              <a:ext cx="0" cy="8502650"/>
            </a:xfrm>
            <a:custGeom>
              <a:avLst/>
              <a:gdLst/>
              <a:ahLst/>
              <a:cxnLst/>
              <a:rect l="l" t="t" r="r" b="b"/>
              <a:pathLst>
                <a:path h="8502650">
                  <a:moveTo>
                    <a:pt x="0" y="0"/>
                  </a:moveTo>
                  <a:lnTo>
                    <a:pt x="0" y="8502201"/>
                  </a:lnTo>
                </a:path>
              </a:pathLst>
            </a:custGeom>
            <a:ln w="20941">
              <a:solidFill>
                <a:srgbClr val="DADADA"/>
              </a:solidFill>
              <a:prstDash val="dot"/>
            </a:ln>
          </p:spPr>
          <p:txBody>
            <a:bodyPr wrap="square" lIns="0" tIns="0" rIns="0" bIns="0" rtlCol="0"/>
            <a:lstStyle/>
            <a:p>
              <a:endParaRPr/>
            </a:p>
          </p:txBody>
        </p:sp>
        <p:sp>
          <p:nvSpPr>
            <p:cNvPr id="22" name="object 22"/>
            <p:cNvSpPr/>
            <p:nvPr/>
          </p:nvSpPr>
          <p:spPr>
            <a:xfrm>
              <a:off x="6924738" y="1361217"/>
              <a:ext cx="20955" cy="8586470"/>
            </a:xfrm>
            <a:custGeom>
              <a:avLst/>
              <a:gdLst/>
              <a:ahLst/>
              <a:cxnLst/>
              <a:rect l="l" t="t" r="r" b="b"/>
              <a:pathLst>
                <a:path w="20954" h="8586470">
                  <a:moveTo>
                    <a:pt x="20942" y="8575662"/>
                  </a:moveTo>
                  <a:lnTo>
                    <a:pt x="17881" y="8568258"/>
                  </a:lnTo>
                  <a:lnTo>
                    <a:pt x="10477" y="8565185"/>
                  </a:lnTo>
                  <a:lnTo>
                    <a:pt x="3073" y="8568258"/>
                  </a:lnTo>
                  <a:lnTo>
                    <a:pt x="0" y="8575662"/>
                  </a:lnTo>
                  <a:lnTo>
                    <a:pt x="3073" y="8583066"/>
                  </a:lnTo>
                  <a:lnTo>
                    <a:pt x="10477" y="8586127"/>
                  </a:lnTo>
                  <a:lnTo>
                    <a:pt x="17881" y="8583066"/>
                  </a:lnTo>
                  <a:lnTo>
                    <a:pt x="20942" y="8575662"/>
                  </a:lnTo>
                  <a:close/>
                </a:path>
                <a:path w="20954" h="8586470">
                  <a:moveTo>
                    <a:pt x="20942" y="10477"/>
                  </a:moveTo>
                  <a:lnTo>
                    <a:pt x="17881" y="3073"/>
                  </a:lnTo>
                  <a:lnTo>
                    <a:pt x="10477" y="0"/>
                  </a:lnTo>
                  <a:lnTo>
                    <a:pt x="3073" y="3073"/>
                  </a:lnTo>
                  <a:lnTo>
                    <a:pt x="0" y="10477"/>
                  </a:lnTo>
                  <a:lnTo>
                    <a:pt x="3073" y="17881"/>
                  </a:lnTo>
                  <a:lnTo>
                    <a:pt x="10477" y="20942"/>
                  </a:lnTo>
                  <a:lnTo>
                    <a:pt x="17881" y="17881"/>
                  </a:lnTo>
                  <a:lnTo>
                    <a:pt x="20942" y="10477"/>
                  </a:lnTo>
                  <a:close/>
                </a:path>
              </a:pathLst>
            </a:custGeom>
            <a:solidFill>
              <a:srgbClr val="DADADA"/>
            </a:solidFill>
          </p:spPr>
          <p:txBody>
            <a:bodyPr wrap="square" lIns="0" tIns="0" rIns="0" bIns="0" rtlCol="0"/>
            <a:lstStyle/>
            <a:p>
              <a:endParaRPr/>
            </a:p>
          </p:txBody>
        </p:sp>
      </p:grpSp>
      <p:grpSp>
        <p:nvGrpSpPr>
          <p:cNvPr id="23" name="object 23"/>
          <p:cNvGrpSpPr/>
          <p:nvPr/>
        </p:nvGrpSpPr>
        <p:grpSpPr>
          <a:xfrm>
            <a:off x="13162317" y="1361215"/>
            <a:ext cx="20955" cy="8586470"/>
            <a:chOff x="13162317" y="1361215"/>
            <a:chExt cx="20955" cy="8586470"/>
          </a:xfrm>
        </p:grpSpPr>
        <p:sp>
          <p:nvSpPr>
            <p:cNvPr id="24" name="object 24"/>
            <p:cNvSpPr/>
            <p:nvPr/>
          </p:nvSpPr>
          <p:spPr>
            <a:xfrm>
              <a:off x="13172788" y="1413672"/>
              <a:ext cx="0" cy="8502650"/>
            </a:xfrm>
            <a:custGeom>
              <a:avLst/>
              <a:gdLst/>
              <a:ahLst/>
              <a:cxnLst/>
              <a:rect l="l" t="t" r="r" b="b"/>
              <a:pathLst>
                <a:path h="8502650">
                  <a:moveTo>
                    <a:pt x="0" y="0"/>
                  </a:moveTo>
                  <a:lnTo>
                    <a:pt x="0" y="8502201"/>
                  </a:lnTo>
                </a:path>
              </a:pathLst>
            </a:custGeom>
            <a:ln w="20941">
              <a:solidFill>
                <a:srgbClr val="DADADA"/>
              </a:solidFill>
              <a:prstDash val="dot"/>
            </a:ln>
          </p:spPr>
          <p:txBody>
            <a:bodyPr wrap="square" lIns="0" tIns="0" rIns="0" bIns="0" rtlCol="0"/>
            <a:lstStyle/>
            <a:p>
              <a:endParaRPr/>
            </a:p>
          </p:txBody>
        </p:sp>
        <p:sp>
          <p:nvSpPr>
            <p:cNvPr id="25" name="object 25"/>
            <p:cNvSpPr/>
            <p:nvPr/>
          </p:nvSpPr>
          <p:spPr>
            <a:xfrm>
              <a:off x="13162305" y="1361217"/>
              <a:ext cx="20955" cy="8586470"/>
            </a:xfrm>
            <a:custGeom>
              <a:avLst/>
              <a:gdLst/>
              <a:ahLst/>
              <a:cxnLst/>
              <a:rect l="l" t="t" r="r" b="b"/>
              <a:pathLst>
                <a:path w="20955" h="8586470">
                  <a:moveTo>
                    <a:pt x="20942" y="8575662"/>
                  </a:moveTo>
                  <a:lnTo>
                    <a:pt x="17881" y="8568258"/>
                  </a:lnTo>
                  <a:lnTo>
                    <a:pt x="10477" y="8565185"/>
                  </a:lnTo>
                  <a:lnTo>
                    <a:pt x="3073" y="8568258"/>
                  </a:lnTo>
                  <a:lnTo>
                    <a:pt x="0" y="8575662"/>
                  </a:lnTo>
                  <a:lnTo>
                    <a:pt x="3073" y="8583066"/>
                  </a:lnTo>
                  <a:lnTo>
                    <a:pt x="10477" y="8586127"/>
                  </a:lnTo>
                  <a:lnTo>
                    <a:pt x="17881" y="8583066"/>
                  </a:lnTo>
                  <a:lnTo>
                    <a:pt x="20942" y="8575662"/>
                  </a:lnTo>
                  <a:close/>
                </a:path>
                <a:path w="20955" h="8586470">
                  <a:moveTo>
                    <a:pt x="20942" y="10477"/>
                  </a:moveTo>
                  <a:lnTo>
                    <a:pt x="17881" y="3073"/>
                  </a:lnTo>
                  <a:lnTo>
                    <a:pt x="10477" y="0"/>
                  </a:lnTo>
                  <a:lnTo>
                    <a:pt x="3073" y="3073"/>
                  </a:lnTo>
                  <a:lnTo>
                    <a:pt x="0" y="10477"/>
                  </a:lnTo>
                  <a:lnTo>
                    <a:pt x="3073" y="17881"/>
                  </a:lnTo>
                  <a:lnTo>
                    <a:pt x="10477" y="20942"/>
                  </a:lnTo>
                  <a:lnTo>
                    <a:pt x="17881" y="17881"/>
                  </a:lnTo>
                  <a:lnTo>
                    <a:pt x="20942" y="10477"/>
                  </a:lnTo>
                  <a:close/>
                </a:path>
              </a:pathLst>
            </a:custGeom>
            <a:solidFill>
              <a:srgbClr val="DADADA"/>
            </a:solidFill>
          </p:spPr>
          <p:txBody>
            <a:bodyPr wrap="square" lIns="0" tIns="0" rIns="0" bIns="0" rtlCol="0"/>
            <a:lstStyle/>
            <a:p>
              <a:endParaRPr/>
            </a:p>
          </p:txBody>
        </p:sp>
      </p:grpSp>
      <p:sp>
        <p:nvSpPr>
          <p:cNvPr id="26" name="object 26"/>
          <p:cNvSpPr txBox="1">
            <a:spLocks noGrp="1"/>
          </p:cNvSpPr>
          <p:nvPr>
            <p:ph type="ftr" sz="quarter" idx="5"/>
          </p:nvPr>
        </p:nvSpPr>
        <p:spPr>
          <a:prstGeom prst="rect">
            <a:avLst/>
          </a:prstGeom>
        </p:spPr>
        <p:txBody>
          <a:bodyPr vert="horz" wrap="square" lIns="0" tIns="0" rIns="0" bIns="0" rtlCol="0">
            <a:spAutoFit/>
          </a:bodyPr>
          <a:lstStyle/>
          <a:p>
            <a:pPr marL="12700">
              <a:lnSpc>
                <a:spcPts val="1535"/>
              </a:lnSpc>
            </a:pPr>
            <a:r>
              <a:rPr dirty="0"/>
              <a:t>Primary</a:t>
            </a:r>
            <a:r>
              <a:rPr spc="30" dirty="0"/>
              <a:t> </a:t>
            </a:r>
            <a:r>
              <a:rPr dirty="0"/>
              <a:t>Care</a:t>
            </a:r>
            <a:r>
              <a:rPr spc="35" dirty="0"/>
              <a:t> </a:t>
            </a:r>
            <a:r>
              <a:rPr dirty="0"/>
              <a:t>People</a:t>
            </a:r>
            <a:r>
              <a:rPr spc="35" dirty="0"/>
              <a:t> </a:t>
            </a:r>
            <a:r>
              <a:rPr spc="-20" dirty="0"/>
              <a:t>Plan</a:t>
            </a:r>
          </a:p>
        </p:txBody>
      </p:sp>
      <p:sp>
        <p:nvSpPr>
          <p:cNvPr id="27" name="object 27"/>
          <p:cNvSpPr txBox="1">
            <a:spLocks noGrp="1"/>
          </p:cNvSpPr>
          <p:nvPr>
            <p:ph type="sldNum" sz="quarter" idx="7"/>
          </p:nvPr>
        </p:nvSpPr>
        <p:spPr>
          <a:prstGeom prst="rect">
            <a:avLst/>
          </a:prstGeom>
        </p:spPr>
        <p:txBody>
          <a:bodyPr vert="horz" wrap="square" lIns="0" tIns="0" rIns="0" bIns="0" rtlCol="0">
            <a:spAutoFit/>
          </a:bodyPr>
          <a:lstStyle/>
          <a:p>
            <a:pPr marL="38100">
              <a:lnSpc>
                <a:spcPts val="1535"/>
              </a:lnSpc>
            </a:pPr>
            <a:fld id="{81D60167-4931-47E6-BA6A-407CBD079E47}" type="slidenum">
              <a:rPr spc="-25" dirty="0">
                <a:solidFill>
                  <a:srgbClr val="FFFFFF"/>
                </a:solidFill>
              </a:rPr>
              <a:t>6</a:t>
            </a:fld>
            <a:endParaRPr spc="-25" dirty="0">
              <a:solidFill>
                <a:srgbClr val="FFFFFF"/>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97844" y="884470"/>
            <a:ext cx="11410315" cy="654050"/>
          </a:xfrm>
          <a:prstGeom prst="rect">
            <a:avLst/>
          </a:prstGeom>
        </p:spPr>
        <p:txBody>
          <a:bodyPr vert="horz" wrap="square" lIns="0" tIns="15240" rIns="0" bIns="0" rtlCol="0">
            <a:spAutoFit/>
          </a:bodyPr>
          <a:lstStyle/>
          <a:p>
            <a:pPr marL="12700">
              <a:lnSpc>
                <a:spcPct val="100000"/>
              </a:lnSpc>
              <a:spcBef>
                <a:spcPts val="120"/>
              </a:spcBef>
            </a:pPr>
            <a:r>
              <a:rPr sz="4100" dirty="0">
                <a:solidFill>
                  <a:srgbClr val="51B292"/>
                </a:solidFill>
              </a:rPr>
              <a:t>Nurses</a:t>
            </a:r>
            <a:r>
              <a:rPr sz="4100" spc="-50" dirty="0">
                <a:solidFill>
                  <a:srgbClr val="51B292"/>
                </a:solidFill>
              </a:rPr>
              <a:t> </a:t>
            </a:r>
            <a:r>
              <a:rPr sz="4100" dirty="0">
                <a:solidFill>
                  <a:srgbClr val="51B292"/>
                </a:solidFill>
              </a:rPr>
              <a:t>-</a:t>
            </a:r>
            <a:r>
              <a:rPr sz="4100" spc="-40" dirty="0">
                <a:solidFill>
                  <a:srgbClr val="51B292"/>
                </a:solidFill>
              </a:rPr>
              <a:t> </a:t>
            </a:r>
            <a:r>
              <a:rPr sz="4100" dirty="0">
                <a:solidFill>
                  <a:srgbClr val="51B292"/>
                </a:solidFill>
              </a:rPr>
              <a:t>NHS</a:t>
            </a:r>
            <a:r>
              <a:rPr sz="4100" spc="-35" dirty="0">
                <a:solidFill>
                  <a:srgbClr val="51B292"/>
                </a:solidFill>
              </a:rPr>
              <a:t> </a:t>
            </a:r>
            <a:r>
              <a:rPr sz="4100" dirty="0">
                <a:solidFill>
                  <a:srgbClr val="51B292"/>
                </a:solidFill>
              </a:rPr>
              <a:t>Coventry</a:t>
            </a:r>
            <a:r>
              <a:rPr sz="4100" spc="-40" dirty="0">
                <a:solidFill>
                  <a:srgbClr val="51B292"/>
                </a:solidFill>
              </a:rPr>
              <a:t> </a:t>
            </a:r>
            <a:r>
              <a:rPr sz="4100" dirty="0">
                <a:solidFill>
                  <a:srgbClr val="51B292"/>
                </a:solidFill>
              </a:rPr>
              <a:t>and</a:t>
            </a:r>
            <a:r>
              <a:rPr sz="4100" spc="-40" dirty="0">
                <a:solidFill>
                  <a:srgbClr val="51B292"/>
                </a:solidFill>
              </a:rPr>
              <a:t> </a:t>
            </a:r>
            <a:r>
              <a:rPr sz="4100" dirty="0">
                <a:solidFill>
                  <a:srgbClr val="51B292"/>
                </a:solidFill>
              </a:rPr>
              <a:t>Warwickshire</a:t>
            </a:r>
            <a:r>
              <a:rPr sz="4100" spc="-35" dirty="0">
                <a:solidFill>
                  <a:srgbClr val="51B292"/>
                </a:solidFill>
              </a:rPr>
              <a:t> </a:t>
            </a:r>
            <a:r>
              <a:rPr sz="4100" spc="-25" dirty="0">
                <a:solidFill>
                  <a:srgbClr val="51B292"/>
                </a:solidFill>
              </a:rPr>
              <a:t>ICB</a:t>
            </a:r>
            <a:endParaRPr sz="4100"/>
          </a:p>
        </p:txBody>
      </p:sp>
      <p:pic>
        <p:nvPicPr>
          <p:cNvPr id="3" name="object 3"/>
          <p:cNvPicPr/>
          <p:nvPr/>
        </p:nvPicPr>
        <p:blipFill>
          <a:blip r:embed="rId2" cstate="print"/>
          <a:stretch>
            <a:fillRect/>
          </a:stretch>
        </p:blipFill>
        <p:spPr>
          <a:xfrm>
            <a:off x="16981298" y="4171220"/>
            <a:ext cx="248432" cy="248432"/>
          </a:xfrm>
          <a:prstGeom prst="rect">
            <a:avLst/>
          </a:prstGeom>
        </p:spPr>
      </p:pic>
      <p:pic>
        <p:nvPicPr>
          <p:cNvPr id="4" name="object 4"/>
          <p:cNvPicPr/>
          <p:nvPr/>
        </p:nvPicPr>
        <p:blipFill>
          <a:blip r:embed="rId3" cstate="print"/>
          <a:stretch>
            <a:fillRect/>
          </a:stretch>
        </p:blipFill>
        <p:spPr>
          <a:xfrm>
            <a:off x="16981298" y="4500699"/>
            <a:ext cx="248432" cy="248432"/>
          </a:xfrm>
          <a:prstGeom prst="rect">
            <a:avLst/>
          </a:prstGeom>
        </p:spPr>
      </p:pic>
      <p:pic>
        <p:nvPicPr>
          <p:cNvPr id="5" name="object 5"/>
          <p:cNvPicPr/>
          <p:nvPr/>
        </p:nvPicPr>
        <p:blipFill>
          <a:blip r:embed="rId4" cstate="print"/>
          <a:stretch>
            <a:fillRect/>
          </a:stretch>
        </p:blipFill>
        <p:spPr>
          <a:xfrm>
            <a:off x="16981298" y="4830179"/>
            <a:ext cx="248432" cy="248432"/>
          </a:xfrm>
          <a:prstGeom prst="rect">
            <a:avLst/>
          </a:prstGeom>
        </p:spPr>
      </p:pic>
      <p:pic>
        <p:nvPicPr>
          <p:cNvPr id="6" name="object 6"/>
          <p:cNvPicPr/>
          <p:nvPr/>
        </p:nvPicPr>
        <p:blipFill>
          <a:blip r:embed="rId5" cstate="print"/>
          <a:stretch>
            <a:fillRect/>
          </a:stretch>
        </p:blipFill>
        <p:spPr>
          <a:xfrm>
            <a:off x="16981298" y="5159661"/>
            <a:ext cx="248432" cy="248432"/>
          </a:xfrm>
          <a:prstGeom prst="rect">
            <a:avLst/>
          </a:prstGeom>
        </p:spPr>
      </p:pic>
      <p:pic>
        <p:nvPicPr>
          <p:cNvPr id="7" name="object 7"/>
          <p:cNvPicPr/>
          <p:nvPr/>
        </p:nvPicPr>
        <p:blipFill>
          <a:blip r:embed="rId6" cstate="print"/>
          <a:stretch>
            <a:fillRect/>
          </a:stretch>
        </p:blipFill>
        <p:spPr>
          <a:xfrm>
            <a:off x="16981298" y="5489141"/>
            <a:ext cx="248432" cy="248432"/>
          </a:xfrm>
          <a:prstGeom prst="rect">
            <a:avLst/>
          </a:prstGeom>
        </p:spPr>
      </p:pic>
      <p:pic>
        <p:nvPicPr>
          <p:cNvPr id="8" name="object 8"/>
          <p:cNvPicPr/>
          <p:nvPr/>
        </p:nvPicPr>
        <p:blipFill>
          <a:blip r:embed="rId7" cstate="print"/>
          <a:stretch>
            <a:fillRect/>
          </a:stretch>
        </p:blipFill>
        <p:spPr>
          <a:xfrm>
            <a:off x="16981298" y="3841740"/>
            <a:ext cx="248432" cy="248432"/>
          </a:xfrm>
          <a:prstGeom prst="rect">
            <a:avLst/>
          </a:prstGeom>
        </p:spPr>
      </p:pic>
      <p:sp>
        <p:nvSpPr>
          <p:cNvPr id="9" name="object 9"/>
          <p:cNvSpPr txBox="1"/>
          <p:nvPr/>
        </p:nvSpPr>
        <p:spPr>
          <a:xfrm>
            <a:off x="17347100" y="4176286"/>
            <a:ext cx="891540" cy="226695"/>
          </a:xfrm>
          <a:prstGeom prst="rect">
            <a:avLst/>
          </a:prstGeom>
        </p:spPr>
        <p:txBody>
          <a:bodyPr vert="horz" wrap="square" lIns="0" tIns="15240" rIns="0" bIns="0" rtlCol="0">
            <a:spAutoFit/>
          </a:bodyPr>
          <a:lstStyle/>
          <a:p>
            <a:pPr marL="12700">
              <a:lnSpc>
                <a:spcPct val="100000"/>
              </a:lnSpc>
              <a:spcBef>
                <a:spcPts val="120"/>
              </a:spcBef>
            </a:pPr>
            <a:r>
              <a:rPr sz="1300" dirty="0">
                <a:solidFill>
                  <a:srgbClr val="59595C"/>
                </a:solidFill>
                <a:latin typeface="Helvetica"/>
                <a:cs typeface="Helvetica"/>
              </a:rPr>
              <a:t>Age</a:t>
            </a:r>
            <a:r>
              <a:rPr sz="1300" spc="10" dirty="0">
                <a:solidFill>
                  <a:srgbClr val="59595C"/>
                </a:solidFill>
                <a:latin typeface="Helvetica"/>
                <a:cs typeface="Helvetica"/>
              </a:rPr>
              <a:t> </a:t>
            </a:r>
            <a:r>
              <a:rPr sz="1300" dirty="0">
                <a:solidFill>
                  <a:srgbClr val="59595C"/>
                </a:solidFill>
                <a:latin typeface="Helvetica"/>
                <a:cs typeface="Helvetica"/>
              </a:rPr>
              <a:t>25</a:t>
            </a:r>
            <a:r>
              <a:rPr sz="1300" spc="15" dirty="0">
                <a:solidFill>
                  <a:srgbClr val="59595C"/>
                </a:solidFill>
                <a:latin typeface="Helvetica"/>
                <a:cs typeface="Helvetica"/>
              </a:rPr>
              <a:t> </a:t>
            </a:r>
            <a:r>
              <a:rPr sz="1300" dirty="0">
                <a:solidFill>
                  <a:srgbClr val="59595C"/>
                </a:solidFill>
                <a:latin typeface="Helvetica"/>
                <a:cs typeface="Helvetica"/>
              </a:rPr>
              <a:t>-</a:t>
            </a:r>
            <a:r>
              <a:rPr sz="1300" spc="10" dirty="0">
                <a:solidFill>
                  <a:srgbClr val="59595C"/>
                </a:solidFill>
                <a:latin typeface="Helvetica"/>
                <a:cs typeface="Helvetica"/>
              </a:rPr>
              <a:t> </a:t>
            </a:r>
            <a:r>
              <a:rPr sz="1300" spc="-25" dirty="0">
                <a:solidFill>
                  <a:srgbClr val="59595C"/>
                </a:solidFill>
                <a:latin typeface="Helvetica"/>
                <a:cs typeface="Helvetica"/>
              </a:rPr>
              <a:t>34</a:t>
            </a:r>
            <a:endParaRPr sz="1300">
              <a:latin typeface="Helvetica"/>
              <a:cs typeface="Helvetica"/>
            </a:endParaRPr>
          </a:p>
        </p:txBody>
      </p:sp>
      <p:sp>
        <p:nvSpPr>
          <p:cNvPr id="10" name="object 10"/>
          <p:cNvSpPr txBox="1"/>
          <p:nvPr/>
        </p:nvSpPr>
        <p:spPr>
          <a:xfrm>
            <a:off x="17347100" y="4502140"/>
            <a:ext cx="891540" cy="226695"/>
          </a:xfrm>
          <a:prstGeom prst="rect">
            <a:avLst/>
          </a:prstGeom>
        </p:spPr>
        <p:txBody>
          <a:bodyPr vert="horz" wrap="square" lIns="0" tIns="15240" rIns="0" bIns="0" rtlCol="0">
            <a:spAutoFit/>
          </a:bodyPr>
          <a:lstStyle/>
          <a:p>
            <a:pPr marL="12700">
              <a:lnSpc>
                <a:spcPct val="100000"/>
              </a:lnSpc>
              <a:spcBef>
                <a:spcPts val="120"/>
              </a:spcBef>
            </a:pPr>
            <a:r>
              <a:rPr sz="1300" dirty="0">
                <a:solidFill>
                  <a:srgbClr val="59595C"/>
                </a:solidFill>
                <a:latin typeface="Helvetica"/>
                <a:cs typeface="Helvetica"/>
              </a:rPr>
              <a:t>Age</a:t>
            </a:r>
            <a:r>
              <a:rPr sz="1300" spc="10" dirty="0">
                <a:solidFill>
                  <a:srgbClr val="59595C"/>
                </a:solidFill>
                <a:latin typeface="Helvetica"/>
                <a:cs typeface="Helvetica"/>
              </a:rPr>
              <a:t> </a:t>
            </a:r>
            <a:r>
              <a:rPr sz="1300" dirty="0">
                <a:solidFill>
                  <a:srgbClr val="59595C"/>
                </a:solidFill>
                <a:latin typeface="Helvetica"/>
                <a:cs typeface="Helvetica"/>
              </a:rPr>
              <a:t>35</a:t>
            </a:r>
            <a:r>
              <a:rPr sz="1300" spc="15" dirty="0">
                <a:solidFill>
                  <a:srgbClr val="59595C"/>
                </a:solidFill>
                <a:latin typeface="Helvetica"/>
                <a:cs typeface="Helvetica"/>
              </a:rPr>
              <a:t> </a:t>
            </a:r>
            <a:r>
              <a:rPr sz="1300" dirty="0">
                <a:solidFill>
                  <a:srgbClr val="59595C"/>
                </a:solidFill>
                <a:latin typeface="Helvetica"/>
                <a:cs typeface="Helvetica"/>
              </a:rPr>
              <a:t>-</a:t>
            </a:r>
            <a:r>
              <a:rPr sz="1300" spc="10" dirty="0">
                <a:solidFill>
                  <a:srgbClr val="59595C"/>
                </a:solidFill>
                <a:latin typeface="Helvetica"/>
                <a:cs typeface="Helvetica"/>
              </a:rPr>
              <a:t> </a:t>
            </a:r>
            <a:r>
              <a:rPr sz="1300" spc="-25" dirty="0">
                <a:solidFill>
                  <a:srgbClr val="59595C"/>
                </a:solidFill>
                <a:latin typeface="Helvetica"/>
                <a:cs typeface="Helvetica"/>
              </a:rPr>
              <a:t>44</a:t>
            </a:r>
            <a:endParaRPr sz="1300">
              <a:latin typeface="Helvetica"/>
              <a:cs typeface="Helvetica"/>
            </a:endParaRPr>
          </a:p>
        </p:txBody>
      </p:sp>
      <p:sp>
        <p:nvSpPr>
          <p:cNvPr id="11" name="object 11"/>
          <p:cNvSpPr txBox="1"/>
          <p:nvPr/>
        </p:nvSpPr>
        <p:spPr>
          <a:xfrm>
            <a:off x="17347100" y="4827994"/>
            <a:ext cx="891540" cy="226695"/>
          </a:xfrm>
          <a:prstGeom prst="rect">
            <a:avLst/>
          </a:prstGeom>
        </p:spPr>
        <p:txBody>
          <a:bodyPr vert="horz" wrap="square" lIns="0" tIns="15240" rIns="0" bIns="0" rtlCol="0">
            <a:spAutoFit/>
          </a:bodyPr>
          <a:lstStyle/>
          <a:p>
            <a:pPr marL="12700">
              <a:lnSpc>
                <a:spcPct val="100000"/>
              </a:lnSpc>
              <a:spcBef>
                <a:spcPts val="120"/>
              </a:spcBef>
            </a:pPr>
            <a:r>
              <a:rPr sz="1300" dirty="0">
                <a:solidFill>
                  <a:srgbClr val="59595C"/>
                </a:solidFill>
                <a:latin typeface="Helvetica"/>
                <a:cs typeface="Helvetica"/>
              </a:rPr>
              <a:t>Age</a:t>
            </a:r>
            <a:r>
              <a:rPr sz="1300" spc="10" dirty="0">
                <a:solidFill>
                  <a:srgbClr val="59595C"/>
                </a:solidFill>
                <a:latin typeface="Helvetica"/>
                <a:cs typeface="Helvetica"/>
              </a:rPr>
              <a:t> </a:t>
            </a:r>
            <a:r>
              <a:rPr sz="1300" dirty="0">
                <a:solidFill>
                  <a:srgbClr val="59595C"/>
                </a:solidFill>
                <a:latin typeface="Helvetica"/>
                <a:cs typeface="Helvetica"/>
              </a:rPr>
              <a:t>45</a:t>
            </a:r>
            <a:r>
              <a:rPr sz="1300" spc="15" dirty="0">
                <a:solidFill>
                  <a:srgbClr val="59595C"/>
                </a:solidFill>
                <a:latin typeface="Helvetica"/>
                <a:cs typeface="Helvetica"/>
              </a:rPr>
              <a:t> </a:t>
            </a:r>
            <a:r>
              <a:rPr sz="1300" dirty="0">
                <a:solidFill>
                  <a:srgbClr val="59595C"/>
                </a:solidFill>
                <a:latin typeface="Helvetica"/>
                <a:cs typeface="Helvetica"/>
              </a:rPr>
              <a:t>-</a:t>
            </a:r>
            <a:r>
              <a:rPr sz="1300" spc="10" dirty="0">
                <a:solidFill>
                  <a:srgbClr val="59595C"/>
                </a:solidFill>
                <a:latin typeface="Helvetica"/>
                <a:cs typeface="Helvetica"/>
              </a:rPr>
              <a:t> </a:t>
            </a:r>
            <a:r>
              <a:rPr sz="1300" spc="-25" dirty="0">
                <a:solidFill>
                  <a:srgbClr val="59595C"/>
                </a:solidFill>
                <a:latin typeface="Helvetica"/>
                <a:cs typeface="Helvetica"/>
              </a:rPr>
              <a:t>54</a:t>
            </a:r>
            <a:endParaRPr sz="1300">
              <a:latin typeface="Helvetica"/>
              <a:cs typeface="Helvetica"/>
            </a:endParaRPr>
          </a:p>
        </p:txBody>
      </p:sp>
      <p:sp>
        <p:nvSpPr>
          <p:cNvPr id="12" name="object 12"/>
          <p:cNvSpPr txBox="1"/>
          <p:nvPr/>
        </p:nvSpPr>
        <p:spPr>
          <a:xfrm>
            <a:off x="17347100" y="5153848"/>
            <a:ext cx="654685" cy="226695"/>
          </a:xfrm>
          <a:prstGeom prst="rect">
            <a:avLst/>
          </a:prstGeom>
        </p:spPr>
        <p:txBody>
          <a:bodyPr vert="horz" wrap="square" lIns="0" tIns="15240" rIns="0" bIns="0" rtlCol="0">
            <a:spAutoFit/>
          </a:bodyPr>
          <a:lstStyle/>
          <a:p>
            <a:pPr marL="12700">
              <a:lnSpc>
                <a:spcPct val="100000"/>
              </a:lnSpc>
              <a:spcBef>
                <a:spcPts val="120"/>
              </a:spcBef>
            </a:pPr>
            <a:r>
              <a:rPr sz="1300" dirty="0">
                <a:solidFill>
                  <a:srgbClr val="59595C"/>
                </a:solidFill>
                <a:latin typeface="Helvetica"/>
                <a:cs typeface="Helvetica"/>
              </a:rPr>
              <a:t>Age</a:t>
            </a:r>
            <a:r>
              <a:rPr sz="1300" spc="15" dirty="0">
                <a:solidFill>
                  <a:srgbClr val="59595C"/>
                </a:solidFill>
                <a:latin typeface="Helvetica"/>
                <a:cs typeface="Helvetica"/>
              </a:rPr>
              <a:t> </a:t>
            </a:r>
            <a:r>
              <a:rPr sz="1300" spc="-25" dirty="0">
                <a:solidFill>
                  <a:srgbClr val="59595C"/>
                </a:solidFill>
                <a:latin typeface="Helvetica"/>
                <a:cs typeface="Helvetica"/>
              </a:rPr>
              <a:t>55+</a:t>
            </a:r>
            <a:endParaRPr sz="1300">
              <a:latin typeface="Helvetica"/>
              <a:cs typeface="Helvetica"/>
            </a:endParaRPr>
          </a:p>
        </p:txBody>
      </p:sp>
      <p:sp>
        <p:nvSpPr>
          <p:cNvPr id="13" name="object 13"/>
          <p:cNvSpPr txBox="1"/>
          <p:nvPr/>
        </p:nvSpPr>
        <p:spPr>
          <a:xfrm>
            <a:off x="17347100" y="3850767"/>
            <a:ext cx="1059180" cy="226695"/>
          </a:xfrm>
          <a:prstGeom prst="rect">
            <a:avLst/>
          </a:prstGeom>
        </p:spPr>
        <p:txBody>
          <a:bodyPr vert="horz" wrap="square" lIns="0" tIns="15240" rIns="0" bIns="0" rtlCol="0">
            <a:spAutoFit/>
          </a:bodyPr>
          <a:lstStyle/>
          <a:p>
            <a:pPr marL="12700">
              <a:lnSpc>
                <a:spcPct val="100000"/>
              </a:lnSpc>
              <a:spcBef>
                <a:spcPts val="120"/>
              </a:spcBef>
            </a:pPr>
            <a:r>
              <a:rPr sz="1300" dirty="0">
                <a:solidFill>
                  <a:srgbClr val="59595C"/>
                </a:solidFill>
                <a:latin typeface="Helvetica"/>
                <a:cs typeface="Helvetica"/>
              </a:rPr>
              <a:t>Age</a:t>
            </a:r>
            <a:r>
              <a:rPr sz="1300" spc="25" dirty="0">
                <a:solidFill>
                  <a:srgbClr val="59595C"/>
                </a:solidFill>
                <a:latin typeface="Helvetica"/>
                <a:cs typeface="Helvetica"/>
              </a:rPr>
              <a:t> </a:t>
            </a:r>
            <a:r>
              <a:rPr sz="1300" dirty="0">
                <a:solidFill>
                  <a:srgbClr val="59595C"/>
                </a:solidFill>
                <a:latin typeface="Helvetica"/>
                <a:cs typeface="Helvetica"/>
              </a:rPr>
              <a:t>Under</a:t>
            </a:r>
            <a:r>
              <a:rPr sz="1300" spc="30" dirty="0">
                <a:solidFill>
                  <a:srgbClr val="59595C"/>
                </a:solidFill>
                <a:latin typeface="Helvetica"/>
                <a:cs typeface="Helvetica"/>
              </a:rPr>
              <a:t> </a:t>
            </a:r>
            <a:r>
              <a:rPr sz="1300" spc="-25" dirty="0">
                <a:solidFill>
                  <a:srgbClr val="59595C"/>
                </a:solidFill>
                <a:latin typeface="Helvetica"/>
                <a:cs typeface="Helvetica"/>
              </a:rPr>
              <a:t>25</a:t>
            </a:r>
            <a:endParaRPr sz="1300">
              <a:latin typeface="Helvetica"/>
              <a:cs typeface="Helvetica"/>
            </a:endParaRPr>
          </a:p>
        </p:txBody>
      </p:sp>
      <p:sp>
        <p:nvSpPr>
          <p:cNvPr id="14" name="object 14"/>
          <p:cNvSpPr txBox="1"/>
          <p:nvPr/>
        </p:nvSpPr>
        <p:spPr>
          <a:xfrm>
            <a:off x="17347100" y="5479702"/>
            <a:ext cx="723900" cy="226695"/>
          </a:xfrm>
          <a:prstGeom prst="rect">
            <a:avLst/>
          </a:prstGeom>
        </p:spPr>
        <p:txBody>
          <a:bodyPr vert="horz" wrap="square" lIns="0" tIns="15240" rIns="0" bIns="0" rtlCol="0">
            <a:spAutoFit/>
          </a:bodyPr>
          <a:lstStyle/>
          <a:p>
            <a:pPr marL="12700">
              <a:lnSpc>
                <a:spcPct val="100000"/>
              </a:lnSpc>
              <a:spcBef>
                <a:spcPts val="120"/>
              </a:spcBef>
            </a:pPr>
            <a:r>
              <a:rPr sz="1300" spc="-10" dirty="0">
                <a:solidFill>
                  <a:srgbClr val="59595C"/>
                </a:solidFill>
                <a:latin typeface="Helvetica"/>
                <a:cs typeface="Helvetica"/>
              </a:rPr>
              <a:t>Unknown</a:t>
            </a:r>
            <a:endParaRPr sz="1300">
              <a:latin typeface="Helvetica"/>
              <a:cs typeface="Helvetica"/>
            </a:endParaRPr>
          </a:p>
        </p:txBody>
      </p:sp>
      <p:sp>
        <p:nvSpPr>
          <p:cNvPr id="15" name="object 15"/>
          <p:cNvSpPr/>
          <p:nvPr/>
        </p:nvSpPr>
        <p:spPr>
          <a:xfrm>
            <a:off x="13216540" y="2233441"/>
            <a:ext cx="2091689" cy="2091689"/>
          </a:xfrm>
          <a:custGeom>
            <a:avLst/>
            <a:gdLst/>
            <a:ahLst/>
            <a:cxnLst/>
            <a:rect l="l" t="t" r="r" b="b"/>
            <a:pathLst>
              <a:path w="2091690" h="2091689">
                <a:moveTo>
                  <a:pt x="1045570" y="0"/>
                </a:moveTo>
                <a:lnTo>
                  <a:pt x="997710" y="1075"/>
                </a:lnTo>
                <a:lnTo>
                  <a:pt x="950402" y="4272"/>
                </a:lnTo>
                <a:lnTo>
                  <a:pt x="903693" y="9544"/>
                </a:lnTo>
                <a:lnTo>
                  <a:pt x="857628" y="16845"/>
                </a:lnTo>
                <a:lnTo>
                  <a:pt x="812254" y="26129"/>
                </a:lnTo>
                <a:lnTo>
                  <a:pt x="767617" y="37349"/>
                </a:lnTo>
                <a:lnTo>
                  <a:pt x="723763" y="50459"/>
                </a:lnTo>
                <a:lnTo>
                  <a:pt x="680738" y="65413"/>
                </a:lnTo>
                <a:lnTo>
                  <a:pt x="638588" y="82166"/>
                </a:lnTo>
                <a:lnTo>
                  <a:pt x="597360" y="100671"/>
                </a:lnTo>
                <a:lnTo>
                  <a:pt x="557099" y="120881"/>
                </a:lnTo>
                <a:lnTo>
                  <a:pt x="517852" y="142751"/>
                </a:lnTo>
                <a:lnTo>
                  <a:pt x="479665" y="166235"/>
                </a:lnTo>
                <a:lnTo>
                  <a:pt x="442584" y="191286"/>
                </a:lnTo>
                <a:lnTo>
                  <a:pt x="406655" y="217858"/>
                </a:lnTo>
                <a:lnTo>
                  <a:pt x="371924" y="245906"/>
                </a:lnTo>
                <a:lnTo>
                  <a:pt x="338437" y="275382"/>
                </a:lnTo>
                <a:lnTo>
                  <a:pt x="306241" y="306241"/>
                </a:lnTo>
                <a:lnTo>
                  <a:pt x="275382" y="338437"/>
                </a:lnTo>
                <a:lnTo>
                  <a:pt x="245906" y="371924"/>
                </a:lnTo>
                <a:lnTo>
                  <a:pt x="217858" y="406655"/>
                </a:lnTo>
                <a:lnTo>
                  <a:pt x="191286" y="442584"/>
                </a:lnTo>
                <a:lnTo>
                  <a:pt x="166235" y="479665"/>
                </a:lnTo>
                <a:lnTo>
                  <a:pt x="142751" y="517852"/>
                </a:lnTo>
                <a:lnTo>
                  <a:pt x="120881" y="557099"/>
                </a:lnTo>
                <a:lnTo>
                  <a:pt x="100671" y="597360"/>
                </a:lnTo>
                <a:lnTo>
                  <a:pt x="82166" y="638588"/>
                </a:lnTo>
                <a:lnTo>
                  <a:pt x="65413" y="680738"/>
                </a:lnTo>
                <a:lnTo>
                  <a:pt x="50459" y="723763"/>
                </a:lnTo>
                <a:lnTo>
                  <a:pt x="37349" y="767617"/>
                </a:lnTo>
                <a:lnTo>
                  <a:pt x="26129" y="812254"/>
                </a:lnTo>
                <a:lnTo>
                  <a:pt x="16845" y="857628"/>
                </a:lnTo>
                <a:lnTo>
                  <a:pt x="9544" y="903693"/>
                </a:lnTo>
                <a:lnTo>
                  <a:pt x="4272" y="950402"/>
                </a:lnTo>
                <a:lnTo>
                  <a:pt x="1075" y="997710"/>
                </a:lnTo>
                <a:lnTo>
                  <a:pt x="0" y="1045570"/>
                </a:lnTo>
                <a:lnTo>
                  <a:pt x="1075" y="1093430"/>
                </a:lnTo>
                <a:lnTo>
                  <a:pt x="4272" y="1140737"/>
                </a:lnTo>
                <a:lnTo>
                  <a:pt x="9544" y="1187447"/>
                </a:lnTo>
                <a:lnTo>
                  <a:pt x="16845" y="1233511"/>
                </a:lnTo>
                <a:lnTo>
                  <a:pt x="26129" y="1278885"/>
                </a:lnTo>
                <a:lnTo>
                  <a:pt x="37349" y="1323522"/>
                </a:lnTo>
                <a:lnTo>
                  <a:pt x="50459" y="1367376"/>
                </a:lnTo>
                <a:lnTo>
                  <a:pt x="65413" y="1410401"/>
                </a:lnTo>
                <a:lnTo>
                  <a:pt x="82166" y="1452551"/>
                </a:lnTo>
                <a:lnTo>
                  <a:pt x="100671" y="1493779"/>
                </a:lnTo>
                <a:lnTo>
                  <a:pt x="120881" y="1534040"/>
                </a:lnTo>
                <a:lnTo>
                  <a:pt x="142751" y="1573287"/>
                </a:lnTo>
                <a:lnTo>
                  <a:pt x="166235" y="1611474"/>
                </a:lnTo>
                <a:lnTo>
                  <a:pt x="191286" y="1648556"/>
                </a:lnTo>
                <a:lnTo>
                  <a:pt x="217858" y="1684485"/>
                </a:lnTo>
                <a:lnTo>
                  <a:pt x="245906" y="1719216"/>
                </a:lnTo>
                <a:lnTo>
                  <a:pt x="275382" y="1752702"/>
                </a:lnTo>
                <a:lnTo>
                  <a:pt x="306241" y="1784898"/>
                </a:lnTo>
                <a:lnTo>
                  <a:pt x="338437" y="1815757"/>
                </a:lnTo>
                <a:lnTo>
                  <a:pt x="371924" y="1845234"/>
                </a:lnTo>
                <a:lnTo>
                  <a:pt x="406655" y="1873281"/>
                </a:lnTo>
                <a:lnTo>
                  <a:pt x="442584" y="1899853"/>
                </a:lnTo>
                <a:lnTo>
                  <a:pt x="479665" y="1924904"/>
                </a:lnTo>
                <a:lnTo>
                  <a:pt x="517852" y="1948388"/>
                </a:lnTo>
                <a:lnTo>
                  <a:pt x="557099" y="1970258"/>
                </a:lnTo>
                <a:lnTo>
                  <a:pt x="597360" y="1990469"/>
                </a:lnTo>
                <a:lnTo>
                  <a:pt x="638588" y="2008973"/>
                </a:lnTo>
                <a:lnTo>
                  <a:pt x="680738" y="2025726"/>
                </a:lnTo>
                <a:lnTo>
                  <a:pt x="723763" y="2040681"/>
                </a:lnTo>
                <a:lnTo>
                  <a:pt x="767617" y="2053791"/>
                </a:lnTo>
                <a:lnTo>
                  <a:pt x="812254" y="2065011"/>
                </a:lnTo>
                <a:lnTo>
                  <a:pt x="857628" y="2074294"/>
                </a:lnTo>
                <a:lnTo>
                  <a:pt x="903693" y="2081595"/>
                </a:lnTo>
                <a:lnTo>
                  <a:pt x="950402" y="2086867"/>
                </a:lnTo>
                <a:lnTo>
                  <a:pt x="997710" y="2090064"/>
                </a:lnTo>
                <a:lnTo>
                  <a:pt x="1045570" y="2091140"/>
                </a:lnTo>
                <a:lnTo>
                  <a:pt x="1093430" y="2090064"/>
                </a:lnTo>
                <a:lnTo>
                  <a:pt x="1140737" y="2086867"/>
                </a:lnTo>
                <a:lnTo>
                  <a:pt x="1187447" y="2081595"/>
                </a:lnTo>
                <a:lnTo>
                  <a:pt x="1233511" y="2074294"/>
                </a:lnTo>
                <a:lnTo>
                  <a:pt x="1278885" y="2065011"/>
                </a:lnTo>
                <a:lnTo>
                  <a:pt x="1323522" y="2053791"/>
                </a:lnTo>
                <a:lnTo>
                  <a:pt x="1367376" y="2040681"/>
                </a:lnTo>
                <a:lnTo>
                  <a:pt x="1410401" y="2025726"/>
                </a:lnTo>
                <a:lnTo>
                  <a:pt x="1452551" y="2008973"/>
                </a:lnTo>
                <a:lnTo>
                  <a:pt x="1493779" y="1990469"/>
                </a:lnTo>
                <a:lnTo>
                  <a:pt x="1534040" y="1970258"/>
                </a:lnTo>
                <a:lnTo>
                  <a:pt x="1573287" y="1948388"/>
                </a:lnTo>
                <a:lnTo>
                  <a:pt x="1611474" y="1924904"/>
                </a:lnTo>
                <a:lnTo>
                  <a:pt x="1648556" y="1899853"/>
                </a:lnTo>
                <a:lnTo>
                  <a:pt x="1684485" y="1873281"/>
                </a:lnTo>
                <a:lnTo>
                  <a:pt x="1719216" y="1845234"/>
                </a:lnTo>
                <a:lnTo>
                  <a:pt x="1752702" y="1815757"/>
                </a:lnTo>
                <a:lnTo>
                  <a:pt x="1784898" y="1784898"/>
                </a:lnTo>
                <a:lnTo>
                  <a:pt x="1815757" y="1752702"/>
                </a:lnTo>
                <a:lnTo>
                  <a:pt x="1845234" y="1719216"/>
                </a:lnTo>
                <a:lnTo>
                  <a:pt x="1873281" y="1684485"/>
                </a:lnTo>
                <a:lnTo>
                  <a:pt x="1899853" y="1648556"/>
                </a:lnTo>
                <a:lnTo>
                  <a:pt x="1924904" y="1611474"/>
                </a:lnTo>
                <a:lnTo>
                  <a:pt x="1948388" y="1573287"/>
                </a:lnTo>
                <a:lnTo>
                  <a:pt x="1970258" y="1534040"/>
                </a:lnTo>
                <a:lnTo>
                  <a:pt x="1990469" y="1493779"/>
                </a:lnTo>
                <a:lnTo>
                  <a:pt x="2008973" y="1452551"/>
                </a:lnTo>
                <a:lnTo>
                  <a:pt x="2025726" y="1410401"/>
                </a:lnTo>
                <a:lnTo>
                  <a:pt x="2040681" y="1367376"/>
                </a:lnTo>
                <a:lnTo>
                  <a:pt x="2053791" y="1323522"/>
                </a:lnTo>
                <a:lnTo>
                  <a:pt x="2065011" y="1278885"/>
                </a:lnTo>
                <a:lnTo>
                  <a:pt x="2074294" y="1233511"/>
                </a:lnTo>
                <a:lnTo>
                  <a:pt x="2081595" y="1187447"/>
                </a:lnTo>
                <a:lnTo>
                  <a:pt x="2086867" y="1140737"/>
                </a:lnTo>
                <a:lnTo>
                  <a:pt x="2090064" y="1093430"/>
                </a:lnTo>
                <a:lnTo>
                  <a:pt x="2091140" y="1045570"/>
                </a:lnTo>
                <a:lnTo>
                  <a:pt x="2090064" y="997710"/>
                </a:lnTo>
                <a:lnTo>
                  <a:pt x="2086867" y="950402"/>
                </a:lnTo>
                <a:lnTo>
                  <a:pt x="2081595" y="903693"/>
                </a:lnTo>
                <a:lnTo>
                  <a:pt x="2074294" y="857628"/>
                </a:lnTo>
                <a:lnTo>
                  <a:pt x="2065011" y="812254"/>
                </a:lnTo>
                <a:lnTo>
                  <a:pt x="2053791" y="767617"/>
                </a:lnTo>
                <a:lnTo>
                  <a:pt x="2040681" y="723763"/>
                </a:lnTo>
                <a:lnTo>
                  <a:pt x="2025726" y="680738"/>
                </a:lnTo>
                <a:lnTo>
                  <a:pt x="2008973" y="638588"/>
                </a:lnTo>
                <a:lnTo>
                  <a:pt x="1990469" y="597360"/>
                </a:lnTo>
                <a:lnTo>
                  <a:pt x="1970258" y="557099"/>
                </a:lnTo>
                <a:lnTo>
                  <a:pt x="1948388" y="517852"/>
                </a:lnTo>
                <a:lnTo>
                  <a:pt x="1924904" y="479665"/>
                </a:lnTo>
                <a:lnTo>
                  <a:pt x="1899853" y="442584"/>
                </a:lnTo>
                <a:lnTo>
                  <a:pt x="1873281" y="406655"/>
                </a:lnTo>
                <a:lnTo>
                  <a:pt x="1845234" y="371924"/>
                </a:lnTo>
                <a:lnTo>
                  <a:pt x="1815757" y="338437"/>
                </a:lnTo>
                <a:lnTo>
                  <a:pt x="1784898" y="306241"/>
                </a:lnTo>
                <a:lnTo>
                  <a:pt x="1752702" y="275382"/>
                </a:lnTo>
                <a:lnTo>
                  <a:pt x="1719216" y="245906"/>
                </a:lnTo>
                <a:lnTo>
                  <a:pt x="1684485" y="217858"/>
                </a:lnTo>
                <a:lnTo>
                  <a:pt x="1648556" y="191286"/>
                </a:lnTo>
                <a:lnTo>
                  <a:pt x="1611474" y="166235"/>
                </a:lnTo>
                <a:lnTo>
                  <a:pt x="1573287" y="142751"/>
                </a:lnTo>
                <a:lnTo>
                  <a:pt x="1534040" y="120881"/>
                </a:lnTo>
                <a:lnTo>
                  <a:pt x="1493779" y="100671"/>
                </a:lnTo>
                <a:lnTo>
                  <a:pt x="1452551" y="82166"/>
                </a:lnTo>
                <a:lnTo>
                  <a:pt x="1410401" y="65413"/>
                </a:lnTo>
                <a:lnTo>
                  <a:pt x="1367376" y="50459"/>
                </a:lnTo>
                <a:lnTo>
                  <a:pt x="1323522" y="37349"/>
                </a:lnTo>
                <a:lnTo>
                  <a:pt x="1278885" y="26129"/>
                </a:lnTo>
                <a:lnTo>
                  <a:pt x="1233511" y="16845"/>
                </a:lnTo>
                <a:lnTo>
                  <a:pt x="1187447" y="9544"/>
                </a:lnTo>
                <a:lnTo>
                  <a:pt x="1140737" y="4272"/>
                </a:lnTo>
                <a:lnTo>
                  <a:pt x="1093430" y="1075"/>
                </a:lnTo>
                <a:lnTo>
                  <a:pt x="1045570" y="0"/>
                </a:lnTo>
                <a:close/>
              </a:path>
            </a:pathLst>
          </a:custGeom>
          <a:solidFill>
            <a:srgbClr val="1074B6"/>
          </a:solidFill>
        </p:spPr>
        <p:txBody>
          <a:bodyPr wrap="square" lIns="0" tIns="0" rIns="0" bIns="0" rtlCol="0"/>
          <a:lstStyle/>
          <a:p>
            <a:endParaRPr/>
          </a:p>
        </p:txBody>
      </p:sp>
      <p:sp>
        <p:nvSpPr>
          <p:cNvPr id="16" name="object 16"/>
          <p:cNvSpPr txBox="1"/>
          <p:nvPr/>
        </p:nvSpPr>
        <p:spPr>
          <a:xfrm>
            <a:off x="13775117" y="3084791"/>
            <a:ext cx="974090" cy="427355"/>
          </a:xfrm>
          <a:prstGeom prst="rect">
            <a:avLst/>
          </a:prstGeom>
        </p:spPr>
        <p:txBody>
          <a:bodyPr vert="horz" wrap="square" lIns="0" tIns="17145" rIns="0" bIns="0" rtlCol="0">
            <a:spAutoFit/>
          </a:bodyPr>
          <a:lstStyle/>
          <a:p>
            <a:pPr marL="12700">
              <a:lnSpc>
                <a:spcPct val="100000"/>
              </a:lnSpc>
              <a:spcBef>
                <a:spcPts val="135"/>
              </a:spcBef>
            </a:pPr>
            <a:r>
              <a:rPr sz="2600" b="1" spc="-10" dirty="0">
                <a:solidFill>
                  <a:srgbClr val="FFFFFF"/>
                </a:solidFill>
                <a:latin typeface="Helvetica"/>
                <a:cs typeface="Helvetica"/>
              </a:rPr>
              <a:t>36.7%</a:t>
            </a:r>
            <a:endParaRPr sz="2600">
              <a:latin typeface="Helvetica"/>
              <a:cs typeface="Helvetica"/>
            </a:endParaRPr>
          </a:p>
        </p:txBody>
      </p:sp>
      <p:sp>
        <p:nvSpPr>
          <p:cNvPr id="17" name="object 17"/>
          <p:cNvSpPr/>
          <p:nvPr/>
        </p:nvSpPr>
        <p:spPr>
          <a:xfrm>
            <a:off x="12025771" y="3619454"/>
            <a:ext cx="1625600" cy="1625600"/>
          </a:xfrm>
          <a:custGeom>
            <a:avLst/>
            <a:gdLst/>
            <a:ahLst/>
            <a:cxnLst/>
            <a:rect l="l" t="t" r="r" b="b"/>
            <a:pathLst>
              <a:path w="1625600" h="1625600">
                <a:moveTo>
                  <a:pt x="812750" y="0"/>
                </a:moveTo>
                <a:lnTo>
                  <a:pt x="764995" y="1379"/>
                </a:lnTo>
                <a:lnTo>
                  <a:pt x="717966" y="5467"/>
                </a:lnTo>
                <a:lnTo>
                  <a:pt x="671741" y="12188"/>
                </a:lnTo>
                <a:lnTo>
                  <a:pt x="626395" y="21464"/>
                </a:lnTo>
                <a:lnTo>
                  <a:pt x="582004" y="33221"/>
                </a:lnTo>
                <a:lnTo>
                  <a:pt x="538644" y="47381"/>
                </a:lnTo>
                <a:lnTo>
                  <a:pt x="496392" y="63868"/>
                </a:lnTo>
                <a:lnTo>
                  <a:pt x="455324" y="82607"/>
                </a:lnTo>
                <a:lnTo>
                  <a:pt x="415517" y="103520"/>
                </a:lnTo>
                <a:lnTo>
                  <a:pt x="377045" y="126533"/>
                </a:lnTo>
                <a:lnTo>
                  <a:pt x="339987" y="151568"/>
                </a:lnTo>
                <a:lnTo>
                  <a:pt x="304417" y="178549"/>
                </a:lnTo>
                <a:lnTo>
                  <a:pt x="270413" y="207400"/>
                </a:lnTo>
                <a:lnTo>
                  <a:pt x="238050" y="238045"/>
                </a:lnTo>
                <a:lnTo>
                  <a:pt x="207404" y="270407"/>
                </a:lnTo>
                <a:lnTo>
                  <a:pt x="178553" y="304411"/>
                </a:lnTo>
                <a:lnTo>
                  <a:pt x="151571" y="339980"/>
                </a:lnTo>
                <a:lnTo>
                  <a:pt x="126536" y="377038"/>
                </a:lnTo>
                <a:lnTo>
                  <a:pt x="103523" y="415509"/>
                </a:lnTo>
                <a:lnTo>
                  <a:pt x="82609" y="455316"/>
                </a:lnTo>
                <a:lnTo>
                  <a:pt x="63870" y="496383"/>
                </a:lnTo>
                <a:lnTo>
                  <a:pt x="47382" y="538635"/>
                </a:lnTo>
                <a:lnTo>
                  <a:pt x="33222" y="581994"/>
                </a:lnTo>
                <a:lnTo>
                  <a:pt x="21465" y="626385"/>
                </a:lnTo>
                <a:lnTo>
                  <a:pt x="12188" y="671731"/>
                </a:lnTo>
                <a:lnTo>
                  <a:pt x="5468" y="717956"/>
                </a:lnTo>
                <a:lnTo>
                  <a:pt x="1379" y="764984"/>
                </a:lnTo>
                <a:lnTo>
                  <a:pt x="0" y="812739"/>
                </a:lnTo>
                <a:lnTo>
                  <a:pt x="1379" y="860494"/>
                </a:lnTo>
                <a:lnTo>
                  <a:pt x="5468" y="907522"/>
                </a:lnTo>
                <a:lnTo>
                  <a:pt x="12188" y="953747"/>
                </a:lnTo>
                <a:lnTo>
                  <a:pt x="21465" y="999094"/>
                </a:lnTo>
                <a:lnTo>
                  <a:pt x="33222" y="1043484"/>
                </a:lnTo>
                <a:lnTo>
                  <a:pt x="47382" y="1086844"/>
                </a:lnTo>
                <a:lnTo>
                  <a:pt x="63870" y="1129095"/>
                </a:lnTo>
                <a:lnTo>
                  <a:pt x="82609" y="1170162"/>
                </a:lnTo>
                <a:lnTo>
                  <a:pt x="103523" y="1209970"/>
                </a:lnTo>
                <a:lnTo>
                  <a:pt x="126536" y="1248440"/>
                </a:lnTo>
                <a:lnTo>
                  <a:pt x="151571" y="1285498"/>
                </a:lnTo>
                <a:lnTo>
                  <a:pt x="178553" y="1321067"/>
                </a:lnTo>
                <a:lnTo>
                  <a:pt x="207404" y="1355071"/>
                </a:lnTo>
                <a:lnTo>
                  <a:pt x="238050" y="1387434"/>
                </a:lnTo>
                <a:lnTo>
                  <a:pt x="270413" y="1418079"/>
                </a:lnTo>
                <a:lnTo>
                  <a:pt x="304417" y="1446930"/>
                </a:lnTo>
                <a:lnTo>
                  <a:pt x="339987" y="1473911"/>
                </a:lnTo>
                <a:lnTo>
                  <a:pt x="377045" y="1498946"/>
                </a:lnTo>
                <a:lnTo>
                  <a:pt x="415517" y="1521958"/>
                </a:lnTo>
                <a:lnTo>
                  <a:pt x="455324" y="1542871"/>
                </a:lnTo>
                <a:lnTo>
                  <a:pt x="496392" y="1561610"/>
                </a:lnTo>
                <a:lnTo>
                  <a:pt x="538644" y="1578097"/>
                </a:lnTo>
                <a:lnTo>
                  <a:pt x="582004" y="1592257"/>
                </a:lnTo>
                <a:lnTo>
                  <a:pt x="626395" y="1604014"/>
                </a:lnTo>
                <a:lnTo>
                  <a:pt x="671741" y="1613290"/>
                </a:lnTo>
                <a:lnTo>
                  <a:pt x="717966" y="1620011"/>
                </a:lnTo>
                <a:lnTo>
                  <a:pt x="764995" y="1624099"/>
                </a:lnTo>
                <a:lnTo>
                  <a:pt x="812750" y="1625479"/>
                </a:lnTo>
                <a:lnTo>
                  <a:pt x="860504" y="1624099"/>
                </a:lnTo>
                <a:lnTo>
                  <a:pt x="907533" y="1620011"/>
                </a:lnTo>
                <a:lnTo>
                  <a:pt x="953758" y="1613290"/>
                </a:lnTo>
                <a:lnTo>
                  <a:pt x="999104" y="1604014"/>
                </a:lnTo>
                <a:lnTo>
                  <a:pt x="1043495" y="1592257"/>
                </a:lnTo>
                <a:lnTo>
                  <a:pt x="1086854" y="1578097"/>
                </a:lnTo>
                <a:lnTo>
                  <a:pt x="1129106" y="1561610"/>
                </a:lnTo>
                <a:lnTo>
                  <a:pt x="1170173" y="1542871"/>
                </a:lnTo>
                <a:lnTo>
                  <a:pt x="1209980" y="1521958"/>
                </a:lnTo>
                <a:lnTo>
                  <a:pt x="1248451" y="1498946"/>
                </a:lnTo>
                <a:lnTo>
                  <a:pt x="1285509" y="1473911"/>
                </a:lnTo>
                <a:lnTo>
                  <a:pt x="1321078" y="1446930"/>
                </a:lnTo>
                <a:lnTo>
                  <a:pt x="1355082" y="1418079"/>
                </a:lnTo>
                <a:lnTo>
                  <a:pt x="1387444" y="1387434"/>
                </a:lnTo>
                <a:lnTo>
                  <a:pt x="1418089" y="1355071"/>
                </a:lnTo>
                <a:lnTo>
                  <a:pt x="1446940" y="1321067"/>
                </a:lnTo>
                <a:lnTo>
                  <a:pt x="1473921" y="1285498"/>
                </a:lnTo>
                <a:lnTo>
                  <a:pt x="1498956" y="1248440"/>
                </a:lnTo>
                <a:lnTo>
                  <a:pt x="1521968" y="1209970"/>
                </a:lnTo>
                <a:lnTo>
                  <a:pt x="1542882" y="1170162"/>
                </a:lnTo>
                <a:lnTo>
                  <a:pt x="1561620" y="1129095"/>
                </a:lnTo>
                <a:lnTo>
                  <a:pt x="1578108" y="1086844"/>
                </a:lnTo>
                <a:lnTo>
                  <a:pt x="1592268" y="1043484"/>
                </a:lnTo>
                <a:lnTo>
                  <a:pt x="1604024" y="999094"/>
                </a:lnTo>
                <a:lnTo>
                  <a:pt x="1613301" y="953747"/>
                </a:lnTo>
                <a:lnTo>
                  <a:pt x="1620021" y="907522"/>
                </a:lnTo>
                <a:lnTo>
                  <a:pt x="1624110" y="860494"/>
                </a:lnTo>
                <a:lnTo>
                  <a:pt x="1625489" y="812739"/>
                </a:lnTo>
                <a:lnTo>
                  <a:pt x="1624110" y="764984"/>
                </a:lnTo>
                <a:lnTo>
                  <a:pt x="1620021" y="717956"/>
                </a:lnTo>
                <a:lnTo>
                  <a:pt x="1613301" y="671731"/>
                </a:lnTo>
                <a:lnTo>
                  <a:pt x="1604024" y="626385"/>
                </a:lnTo>
                <a:lnTo>
                  <a:pt x="1592268" y="581994"/>
                </a:lnTo>
                <a:lnTo>
                  <a:pt x="1578108" y="538635"/>
                </a:lnTo>
                <a:lnTo>
                  <a:pt x="1561620" y="496383"/>
                </a:lnTo>
                <a:lnTo>
                  <a:pt x="1542882" y="455316"/>
                </a:lnTo>
                <a:lnTo>
                  <a:pt x="1521968" y="415509"/>
                </a:lnTo>
                <a:lnTo>
                  <a:pt x="1498956" y="377038"/>
                </a:lnTo>
                <a:lnTo>
                  <a:pt x="1473921" y="339980"/>
                </a:lnTo>
                <a:lnTo>
                  <a:pt x="1446940" y="304411"/>
                </a:lnTo>
                <a:lnTo>
                  <a:pt x="1418089" y="270407"/>
                </a:lnTo>
                <a:lnTo>
                  <a:pt x="1387444" y="238045"/>
                </a:lnTo>
                <a:lnTo>
                  <a:pt x="1355082" y="207400"/>
                </a:lnTo>
                <a:lnTo>
                  <a:pt x="1321078" y="178549"/>
                </a:lnTo>
                <a:lnTo>
                  <a:pt x="1285509" y="151568"/>
                </a:lnTo>
                <a:lnTo>
                  <a:pt x="1248451" y="126533"/>
                </a:lnTo>
                <a:lnTo>
                  <a:pt x="1209980" y="103520"/>
                </a:lnTo>
                <a:lnTo>
                  <a:pt x="1170173" y="82607"/>
                </a:lnTo>
                <a:lnTo>
                  <a:pt x="1129106" y="63868"/>
                </a:lnTo>
                <a:lnTo>
                  <a:pt x="1086854" y="47381"/>
                </a:lnTo>
                <a:lnTo>
                  <a:pt x="1043495" y="33221"/>
                </a:lnTo>
                <a:lnTo>
                  <a:pt x="999104" y="21464"/>
                </a:lnTo>
                <a:lnTo>
                  <a:pt x="953758" y="12188"/>
                </a:lnTo>
                <a:lnTo>
                  <a:pt x="907533" y="5467"/>
                </a:lnTo>
                <a:lnTo>
                  <a:pt x="860504" y="1379"/>
                </a:lnTo>
                <a:lnTo>
                  <a:pt x="812750" y="0"/>
                </a:lnTo>
                <a:close/>
              </a:path>
            </a:pathLst>
          </a:custGeom>
          <a:solidFill>
            <a:srgbClr val="1074B6">
              <a:alpha val="79998"/>
            </a:srgbClr>
          </a:solidFill>
        </p:spPr>
        <p:txBody>
          <a:bodyPr wrap="square" lIns="0" tIns="0" rIns="0" bIns="0" rtlCol="0"/>
          <a:lstStyle/>
          <a:p>
            <a:endParaRPr/>
          </a:p>
        </p:txBody>
      </p:sp>
      <p:sp>
        <p:nvSpPr>
          <p:cNvPr id="18" name="object 18"/>
          <p:cNvSpPr txBox="1"/>
          <p:nvPr/>
        </p:nvSpPr>
        <p:spPr>
          <a:xfrm>
            <a:off x="12355310" y="4208009"/>
            <a:ext cx="980440" cy="429895"/>
          </a:xfrm>
          <a:prstGeom prst="rect">
            <a:avLst/>
          </a:prstGeom>
        </p:spPr>
        <p:txBody>
          <a:bodyPr vert="horz" wrap="square" lIns="0" tIns="12700" rIns="0" bIns="0" rtlCol="0">
            <a:spAutoFit/>
          </a:bodyPr>
          <a:lstStyle/>
          <a:p>
            <a:pPr marL="12700">
              <a:lnSpc>
                <a:spcPct val="100000"/>
              </a:lnSpc>
              <a:spcBef>
                <a:spcPts val="100"/>
              </a:spcBef>
            </a:pPr>
            <a:r>
              <a:rPr sz="2650" b="1" spc="-10" dirty="0">
                <a:solidFill>
                  <a:srgbClr val="FFFFFF"/>
                </a:solidFill>
                <a:latin typeface="Helvetica"/>
                <a:cs typeface="Helvetica"/>
              </a:rPr>
              <a:t>24.7%</a:t>
            </a:r>
            <a:endParaRPr sz="2650">
              <a:latin typeface="Helvetica"/>
              <a:cs typeface="Helvetica"/>
            </a:endParaRPr>
          </a:p>
        </p:txBody>
      </p:sp>
      <p:sp>
        <p:nvSpPr>
          <p:cNvPr id="19" name="object 19"/>
          <p:cNvSpPr/>
          <p:nvPr/>
        </p:nvSpPr>
        <p:spPr>
          <a:xfrm>
            <a:off x="12900562" y="5017407"/>
            <a:ext cx="1489710" cy="1489710"/>
          </a:xfrm>
          <a:custGeom>
            <a:avLst/>
            <a:gdLst/>
            <a:ahLst/>
            <a:cxnLst/>
            <a:rect l="l" t="t" r="r" b="b"/>
            <a:pathLst>
              <a:path w="1489709" h="1489709">
                <a:moveTo>
                  <a:pt x="744846" y="0"/>
                </a:moveTo>
                <a:lnTo>
                  <a:pt x="695873" y="1584"/>
                </a:lnTo>
                <a:lnTo>
                  <a:pt x="647746" y="6271"/>
                </a:lnTo>
                <a:lnTo>
                  <a:pt x="600562" y="13964"/>
                </a:lnTo>
                <a:lnTo>
                  <a:pt x="554421" y="24564"/>
                </a:lnTo>
                <a:lnTo>
                  <a:pt x="509420" y="37972"/>
                </a:lnTo>
                <a:lnTo>
                  <a:pt x="465657" y="54091"/>
                </a:lnTo>
                <a:lnTo>
                  <a:pt x="423231" y="72823"/>
                </a:lnTo>
                <a:lnTo>
                  <a:pt x="382239" y="94069"/>
                </a:lnTo>
                <a:lnTo>
                  <a:pt x="342781" y="117731"/>
                </a:lnTo>
                <a:lnTo>
                  <a:pt x="304953" y="143711"/>
                </a:lnTo>
                <a:lnTo>
                  <a:pt x="268854" y="171911"/>
                </a:lnTo>
                <a:lnTo>
                  <a:pt x="234583" y="202233"/>
                </a:lnTo>
                <a:lnTo>
                  <a:pt x="202237" y="234579"/>
                </a:lnTo>
                <a:lnTo>
                  <a:pt x="171915" y="268850"/>
                </a:lnTo>
                <a:lnTo>
                  <a:pt x="143714" y="304948"/>
                </a:lnTo>
                <a:lnTo>
                  <a:pt x="117733" y="342776"/>
                </a:lnTo>
                <a:lnTo>
                  <a:pt x="94071" y="382235"/>
                </a:lnTo>
                <a:lnTo>
                  <a:pt x="72824" y="423226"/>
                </a:lnTo>
                <a:lnTo>
                  <a:pt x="54092" y="465653"/>
                </a:lnTo>
                <a:lnTo>
                  <a:pt x="37973" y="509416"/>
                </a:lnTo>
                <a:lnTo>
                  <a:pt x="24564" y="554418"/>
                </a:lnTo>
                <a:lnTo>
                  <a:pt x="13964" y="600559"/>
                </a:lnTo>
                <a:lnTo>
                  <a:pt x="6272" y="647744"/>
                </a:lnTo>
                <a:lnTo>
                  <a:pt x="1584" y="695872"/>
                </a:lnTo>
                <a:lnTo>
                  <a:pt x="0" y="744846"/>
                </a:lnTo>
                <a:lnTo>
                  <a:pt x="1584" y="793820"/>
                </a:lnTo>
                <a:lnTo>
                  <a:pt x="6272" y="841948"/>
                </a:lnTo>
                <a:lnTo>
                  <a:pt x="13964" y="889132"/>
                </a:lnTo>
                <a:lnTo>
                  <a:pt x="24564" y="935274"/>
                </a:lnTo>
                <a:lnTo>
                  <a:pt x="37973" y="980276"/>
                </a:lnTo>
                <a:lnTo>
                  <a:pt x="54092" y="1024039"/>
                </a:lnTo>
                <a:lnTo>
                  <a:pt x="72824" y="1066465"/>
                </a:lnTo>
                <a:lnTo>
                  <a:pt x="94071" y="1107457"/>
                </a:lnTo>
                <a:lnTo>
                  <a:pt x="117733" y="1146916"/>
                </a:lnTo>
                <a:lnTo>
                  <a:pt x="143714" y="1184744"/>
                </a:lnTo>
                <a:lnTo>
                  <a:pt x="171915" y="1220842"/>
                </a:lnTo>
                <a:lnTo>
                  <a:pt x="202237" y="1255113"/>
                </a:lnTo>
                <a:lnTo>
                  <a:pt x="234583" y="1287459"/>
                </a:lnTo>
                <a:lnTo>
                  <a:pt x="268854" y="1317781"/>
                </a:lnTo>
                <a:lnTo>
                  <a:pt x="304953" y="1345981"/>
                </a:lnTo>
                <a:lnTo>
                  <a:pt x="342781" y="1371961"/>
                </a:lnTo>
                <a:lnTo>
                  <a:pt x="382239" y="1395623"/>
                </a:lnTo>
                <a:lnTo>
                  <a:pt x="423231" y="1416869"/>
                </a:lnTo>
                <a:lnTo>
                  <a:pt x="465657" y="1435601"/>
                </a:lnTo>
                <a:lnTo>
                  <a:pt x="509420" y="1451720"/>
                </a:lnTo>
                <a:lnTo>
                  <a:pt x="554421" y="1465128"/>
                </a:lnTo>
                <a:lnTo>
                  <a:pt x="600562" y="1475728"/>
                </a:lnTo>
                <a:lnTo>
                  <a:pt x="647746" y="1483420"/>
                </a:lnTo>
                <a:lnTo>
                  <a:pt x="695873" y="1488108"/>
                </a:lnTo>
                <a:lnTo>
                  <a:pt x="744846" y="1489692"/>
                </a:lnTo>
                <a:lnTo>
                  <a:pt x="793820" y="1488108"/>
                </a:lnTo>
                <a:lnTo>
                  <a:pt x="841948" y="1483420"/>
                </a:lnTo>
                <a:lnTo>
                  <a:pt x="889132" y="1475728"/>
                </a:lnTo>
                <a:lnTo>
                  <a:pt x="935274" y="1465128"/>
                </a:lnTo>
                <a:lnTo>
                  <a:pt x="980276" y="1451720"/>
                </a:lnTo>
                <a:lnTo>
                  <a:pt x="1024039" y="1435601"/>
                </a:lnTo>
                <a:lnTo>
                  <a:pt x="1066465" y="1416869"/>
                </a:lnTo>
                <a:lnTo>
                  <a:pt x="1107457" y="1395623"/>
                </a:lnTo>
                <a:lnTo>
                  <a:pt x="1146916" y="1371961"/>
                </a:lnTo>
                <a:lnTo>
                  <a:pt x="1184744" y="1345981"/>
                </a:lnTo>
                <a:lnTo>
                  <a:pt x="1220842" y="1317781"/>
                </a:lnTo>
                <a:lnTo>
                  <a:pt x="1255113" y="1287459"/>
                </a:lnTo>
                <a:lnTo>
                  <a:pt x="1287459" y="1255113"/>
                </a:lnTo>
                <a:lnTo>
                  <a:pt x="1317781" y="1220842"/>
                </a:lnTo>
                <a:lnTo>
                  <a:pt x="1345981" y="1184744"/>
                </a:lnTo>
                <a:lnTo>
                  <a:pt x="1371961" y="1146916"/>
                </a:lnTo>
                <a:lnTo>
                  <a:pt x="1395623" y="1107457"/>
                </a:lnTo>
                <a:lnTo>
                  <a:pt x="1416869" y="1066465"/>
                </a:lnTo>
                <a:lnTo>
                  <a:pt x="1435601" y="1024039"/>
                </a:lnTo>
                <a:lnTo>
                  <a:pt x="1451720" y="980276"/>
                </a:lnTo>
                <a:lnTo>
                  <a:pt x="1465128" y="935274"/>
                </a:lnTo>
                <a:lnTo>
                  <a:pt x="1475728" y="889132"/>
                </a:lnTo>
                <a:lnTo>
                  <a:pt x="1483420" y="841948"/>
                </a:lnTo>
                <a:lnTo>
                  <a:pt x="1488108" y="793820"/>
                </a:lnTo>
                <a:lnTo>
                  <a:pt x="1489692" y="744846"/>
                </a:lnTo>
                <a:lnTo>
                  <a:pt x="1488108" y="695872"/>
                </a:lnTo>
                <a:lnTo>
                  <a:pt x="1483420" y="647744"/>
                </a:lnTo>
                <a:lnTo>
                  <a:pt x="1475728" y="600559"/>
                </a:lnTo>
                <a:lnTo>
                  <a:pt x="1465128" y="554418"/>
                </a:lnTo>
                <a:lnTo>
                  <a:pt x="1451720" y="509416"/>
                </a:lnTo>
                <a:lnTo>
                  <a:pt x="1435601" y="465653"/>
                </a:lnTo>
                <a:lnTo>
                  <a:pt x="1416869" y="423226"/>
                </a:lnTo>
                <a:lnTo>
                  <a:pt x="1395623" y="382235"/>
                </a:lnTo>
                <a:lnTo>
                  <a:pt x="1371961" y="342776"/>
                </a:lnTo>
                <a:lnTo>
                  <a:pt x="1345981" y="304948"/>
                </a:lnTo>
                <a:lnTo>
                  <a:pt x="1317781" y="268850"/>
                </a:lnTo>
                <a:lnTo>
                  <a:pt x="1287459" y="234579"/>
                </a:lnTo>
                <a:lnTo>
                  <a:pt x="1255113" y="202233"/>
                </a:lnTo>
                <a:lnTo>
                  <a:pt x="1220842" y="171911"/>
                </a:lnTo>
                <a:lnTo>
                  <a:pt x="1184744" y="143711"/>
                </a:lnTo>
                <a:lnTo>
                  <a:pt x="1146916" y="117731"/>
                </a:lnTo>
                <a:lnTo>
                  <a:pt x="1107457" y="94069"/>
                </a:lnTo>
                <a:lnTo>
                  <a:pt x="1066465" y="72823"/>
                </a:lnTo>
                <a:lnTo>
                  <a:pt x="1024039" y="54091"/>
                </a:lnTo>
                <a:lnTo>
                  <a:pt x="980276" y="37972"/>
                </a:lnTo>
                <a:lnTo>
                  <a:pt x="935274" y="24564"/>
                </a:lnTo>
                <a:lnTo>
                  <a:pt x="889132" y="13964"/>
                </a:lnTo>
                <a:lnTo>
                  <a:pt x="841948" y="6271"/>
                </a:lnTo>
                <a:lnTo>
                  <a:pt x="793820" y="1584"/>
                </a:lnTo>
                <a:lnTo>
                  <a:pt x="744846" y="0"/>
                </a:lnTo>
                <a:close/>
              </a:path>
            </a:pathLst>
          </a:custGeom>
          <a:solidFill>
            <a:srgbClr val="1074B6">
              <a:alpha val="59999"/>
            </a:srgbClr>
          </a:solidFill>
        </p:spPr>
        <p:txBody>
          <a:bodyPr wrap="square" lIns="0" tIns="0" rIns="0" bIns="0" rtlCol="0"/>
          <a:lstStyle/>
          <a:p>
            <a:endParaRPr/>
          </a:p>
        </p:txBody>
      </p:sp>
      <p:sp>
        <p:nvSpPr>
          <p:cNvPr id="20" name="object 20"/>
          <p:cNvSpPr txBox="1"/>
          <p:nvPr/>
        </p:nvSpPr>
        <p:spPr>
          <a:xfrm>
            <a:off x="13092086" y="5510697"/>
            <a:ext cx="1106805" cy="483234"/>
          </a:xfrm>
          <a:prstGeom prst="rect">
            <a:avLst/>
          </a:prstGeom>
        </p:spPr>
        <p:txBody>
          <a:bodyPr vert="horz" wrap="square" lIns="0" tIns="12700" rIns="0" bIns="0" rtlCol="0">
            <a:spAutoFit/>
          </a:bodyPr>
          <a:lstStyle/>
          <a:p>
            <a:pPr marL="12700">
              <a:lnSpc>
                <a:spcPct val="100000"/>
              </a:lnSpc>
              <a:spcBef>
                <a:spcPts val="100"/>
              </a:spcBef>
            </a:pPr>
            <a:r>
              <a:rPr sz="3000" b="1" spc="-10" dirty="0">
                <a:solidFill>
                  <a:srgbClr val="FFFFFF"/>
                </a:solidFill>
                <a:latin typeface="Helvetica"/>
                <a:cs typeface="Helvetica"/>
              </a:rPr>
              <a:t>21.5%</a:t>
            </a:r>
            <a:endParaRPr sz="3000">
              <a:latin typeface="Helvetica"/>
              <a:cs typeface="Helvetica"/>
            </a:endParaRPr>
          </a:p>
        </p:txBody>
      </p:sp>
      <p:sp>
        <p:nvSpPr>
          <p:cNvPr id="21" name="object 21"/>
          <p:cNvSpPr/>
          <p:nvPr/>
        </p:nvSpPr>
        <p:spPr>
          <a:xfrm>
            <a:off x="14011853" y="4277965"/>
            <a:ext cx="1124585" cy="1124585"/>
          </a:xfrm>
          <a:custGeom>
            <a:avLst/>
            <a:gdLst/>
            <a:ahLst/>
            <a:cxnLst/>
            <a:rect l="l" t="t" r="r" b="b"/>
            <a:pathLst>
              <a:path w="1124584" h="1124585">
                <a:moveTo>
                  <a:pt x="562150" y="0"/>
                </a:moveTo>
                <a:lnTo>
                  <a:pt x="513646" y="2063"/>
                </a:lnTo>
                <a:lnTo>
                  <a:pt x="466288" y="8141"/>
                </a:lnTo>
                <a:lnTo>
                  <a:pt x="420244" y="18064"/>
                </a:lnTo>
                <a:lnTo>
                  <a:pt x="375684" y="31664"/>
                </a:lnTo>
                <a:lnTo>
                  <a:pt x="332775" y="48772"/>
                </a:lnTo>
                <a:lnTo>
                  <a:pt x="291687" y="69219"/>
                </a:lnTo>
                <a:lnTo>
                  <a:pt x="252588" y="92837"/>
                </a:lnTo>
                <a:lnTo>
                  <a:pt x="215647" y="119457"/>
                </a:lnTo>
                <a:lnTo>
                  <a:pt x="181033" y="148910"/>
                </a:lnTo>
                <a:lnTo>
                  <a:pt x="148915" y="181028"/>
                </a:lnTo>
                <a:lnTo>
                  <a:pt x="119461" y="215641"/>
                </a:lnTo>
                <a:lnTo>
                  <a:pt x="92840" y="252580"/>
                </a:lnTo>
                <a:lnTo>
                  <a:pt x="69222" y="291679"/>
                </a:lnTo>
                <a:lnTo>
                  <a:pt x="48774" y="332766"/>
                </a:lnTo>
                <a:lnTo>
                  <a:pt x="31665" y="375674"/>
                </a:lnTo>
                <a:lnTo>
                  <a:pt x="18064" y="420234"/>
                </a:lnTo>
                <a:lnTo>
                  <a:pt x="8141" y="466278"/>
                </a:lnTo>
                <a:lnTo>
                  <a:pt x="2063" y="513636"/>
                </a:lnTo>
                <a:lnTo>
                  <a:pt x="0" y="562139"/>
                </a:lnTo>
                <a:lnTo>
                  <a:pt x="2063" y="610643"/>
                </a:lnTo>
                <a:lnTo>
                  <a:pt x="8141" y="658001"/>
                </a:lnTo>
                <a:lnTo>
                  <a:pt x="18064" y="704044"/>
                </a:lnTo>
                <a:lnTo>
                  <a:pt x="31665" y="748605"/>
                </a:lnTo>
                <a:lnTo>
                  <a:pt x="48774" y="791513"/>
                </a:lnTo>
                <a:lnTo>
                  <a:pt x="69222" y="832600"/>
                </a:lnTo>
                <a:lnTo>
                  <a:pt x="92840" y="871698"/>
                </a:lnTo>
                <a:lnTo>
                  <a:pt x="119461" y="908638"/>
                </a:lnTo>
                <a:lnTo>
                  <a:pt x="148915" y="943251"/>
                </a:lnTo>
                <a:lnTo>
                  <a:pt x="181033" y="975369"/>
                </a:lnTo>
                <a:lnTo>
                  <a:pt x="215647" y="1004822"/>
                </a:lnTo>
                <a:lnTo>
                  <a:pt x="252588" y="1031442"/>
                </a:lnTo>
                <a:lnTo>
                  <a:pt x="291687" y="1055060"/>
                </a:lnTo>
                <a:lnTo>
                  <a:pt x="332775" y="1075507"/>
                </a:lnTo>
                <a:lnTo>
                  <a:pt x="375684" y="1092615"/>
                </a:lnTo>
                <a:lnTo>
                  <a:pt x="420244" y="1106215"/>
                </a:lnTo>
                <a:lnTo>
                  <a:pt x="466288" y="1116138"/>
                </a:lnTo>
                <a:lnTo>
                  <a:pt x="513646" y="1122216"/>
                </a:lnTo>
                <a:lnTo>
                  <a:pt x="562150" y="1124279"/>
                </a:lnTo>
                <a:lnTo>
                  <a:pt x="610654" y="1122216"/>
                </a:lnTo>
                <a:lnTo>
                  <a:pt x="658011" y="1116138"/>
                </a:lnTo>
                <a:lnTo>
                  <a:pt x="704055" y="1106215"/>
                </a:lnTo>
                <a:lnTo>
                  <a:pt x="748615" y="1092615"/>
                </a:lnTo>
                <a:lnTo>
                  <a:pt x="791523" y="1075507"/>
                </a:lnTo>
                <a:lnTo>
                  <a:pt x="832611" y="1055060"/>
                </a:lnTo>
                <a:lnTo>
                  <a:pt x="871709" y="1031442"/>
                </a:lnTo>
                <a:lnTo>
                  <a:pt x="908649" y="1004822"/>
                </a:lnTo>
                <a:lnTo>
                  <a:pt x="943262" y="975369"/>
                </a:lnTo>
                <a:lnTo>
                  <a:pt x="975379" y="943251"/>
                </a:lnTo>
                <a:lnTo>
                  <a:pt x="1004832" y="908638"/>
                </a:lnTo>
                <a:lnTo>
                  <a:pt x="1031452" y="871698"/>
                </a:lnTo>
                <a:lnTo>
                  <a:pt x="1055070" y="832600"/>
                </a:lnTo>
                <a:lnTo>
                  <a:pt x="1075518" y="791513"/>
                </a:lnTo>
                <a:lnTo>
                  <a:pt x="1092626" y="748605"/>
                </a:lnTo>
                <a:lnTo>
                  <a:pt x="1106226" y="704044"/>
                </a:lnTo>
                <a:lnTo>
                  <a:pt x="1116149" y="658001"/>
                </a:lnTo>
                <a:lnTo>
                  <a:pt x="1122226" y="610643"/>
                </a:lnTo>
                <a:lnTo>
                  <a:pt x="1124290" y="562139"/>
                </a:lnTo>
                <a:lnTo>
                  <a:pt x="1122226" y="513636"/>
                </a:lnTo>
                <a:lnTo>
                  <a:pt x="1116149" y="466278"/>
                </a:lnTo>
                <a:lnTo>
                  <a:pt x="1106226" y="420234"/>
                </a:lnTo>
                <a:lnTo>
                  <a:pt x="1092626" y="375674"/>
                </a:lnTo>
                <a:lnTo>
                  <a:pt x="1075518" y="332766"/>
                </a:lnTo>
                <a:lnTo>
                  <a:pt x="1055070" y="291679"/>
                </a:lnTo>
                <a:lnTo>
                  <a:pt x="1031452" y="252580"/>
                </a:lnTo>
                <a:lnTo>
                  <a:pt x="1004832" y="215641"/>
                </a:lnTo>
                <a:lnTo>
                  <a:pt x="975379" y="181028"/>
                </a:lnTo>
                <a:lnTo>
                  <a:pt x="943262" y="148910"/>
                </a:lnTo>
                <a:lnTo>
                  <a:pt x="908649" y="119457"/>
                </a:lnTo>
                <a:lnTo>
                  <a:pt x="871709" y="92837"/>
                </a:lnTo>
                <a:lnTo>
                  <a:pt x="832611" y="69219"/>
                </a:lnTo>
                <a:lnTo>
                  <a:pt x="791523" y="48772"/>
                </a:lnTo>
                <a:lnTo>
                  <a:pt x="748615" y="31664"/>
                </a:lnTo>
                <a:lnTo>
                  <a:pt x="704055" y="18064"/>
                </a:lnTo>
                <a:lnTo>
                  <a:pt x="658011" y="8141"/>
                </a:lnTo>
                <a:lnTo>
                  <a:pt x="610654" y="2063"/>
                </a:lnTo>
                <a:lnTo>
                  <a:pt x="562150" y="0"/>
                </a:lnTo>
                <a:close/>
              </a:path>
            </a:pathLst>
          </a:custGeom>
          <a:solidFill>
            <a:srgbClr val="1074B6">
              <a:alpha val="39999"/>
            </a:srgbClr>
          </a:solidFill>
        </p:spPr>
        <p:txBody>
          <a:bodyPr wrap="square" lIns="0" tIns="0" rIns="0" bIns="0" rtlCol="0"/>
          <a:lstStyle/>
          <a:p>
            <a:endParaRPr/>
          </a:p>
        </p:txBody>
      </p:sp>
      <p:sp>
        <p:nvSpPr>
          <p:cNvPr id="22" name="object 22"/>
          <p:cNvSpPr txBox="1"/>
          <p:nvPr/>
        </p:nvSpPr>
        <p:spPr>
          <a:xfrm>
            <a:off x="14180629" y="4653702"/>
            <a:ext cx="786765" cy="354330"/>
          </a:xfrm>
          <a:prstGeom prst="rect">
            <a:avLst/>
          </a:prstGeom>
        </p:spPr>
        <p:txBody>
          <a:bodyPr vert="horz" wrap="square" lIns="0" tIns="13335" rIns="0" bIns="0" rtlCol="0">
            <a:spAutoFit/>
          </a:bodyPr>
          <a:lstStyle/>
          <a:p>
            <a:pPr marL="12700">
              <a:lnSpc>
                <a:spcPct val="100000"/>
              </a:lnSpc>
              <a:spcBef>
                <a:spcPts val="105"/>
              </a:spcBef>
            </a:pPr>
            <a:r>
              <a:rPr sz="2150" b="1" spc="-20" dirty="0">
                <a:solidFill>
                  <a:srgbClr val="FFFFFF"/>
                </a:solidFill>
                <a:latin typeface="Helvetica"/>
                <a:cs typeface="Helvetica"/>
              </a:rPr>
              <a:t>11.8%</a:t>
            </a:r>
            <a:endParaRPr sz="2150">
              <a:latin typeface="Helvetica"/>
              <a:cs typeface="Helvetica"/>
            </a:endParaRPr>
          </a:p>
        </p:txBody>
      </p:sp>
      <p:sp>
        <p:nvSpPr>
          <p:cNvPr id="23" name="object 23"/>
          <p:cNvSpPr/>
          <p:nvPr/>
        </p:nvSpPr>
        <p:spPr>
          <a:xfrm>
            <a:off x="14881631" y="3963382"/>
            <a:ext cx="578485" cy="578485"/>
          </a:xfrm>
          <a:custGeom>
            <a:avLst/>
            <a:gdLst/>
            <a:ahLst/>
            <a:cxnLst/>
            <a:rect l="l" t="t" r="r" b="b"/>
            <a:pathLst>
              <a:path w="578484" h="578485">
                <a:moveTo>
                  <a:pt x="289048" y="0"/>
                </a:moveTo>
                <a:lnTo>
                  <a:pt x="242163" y="3783"/>
                </a:lnTo>
                <a:lnTo>
                  <a:pt x="197686" y="14735"/>
                </a:lnTo>
                <a:lnTo>
                  <a:pt x="156213" y="32262"/>
                </a:lnTo>
                <a:lnTo>
                  <a:pt x="118339" y="55769"/>
                </a:lnTo>
                <a:lnTo>
                  <a:pt x="84659" y="84659"/>
                </a:lnTo>
                <a:lnTo>
                  <a:pt x="55769" y="118339"/>
                </a:lnTo>
                <a:lnTo>
                  <a:pt x="32262" y="156213"/>
                </a:lnTo>
                <a:lnTo>
                  <a:pt x="14735" y="197686"/>
                </a:lnTo>
                <a:lnTo>
                  <a:pt x="3783" y="242163"/>
                </a:lnTo>
                <a:lnTo>
                  <a:pt x="0" y="289048"/>
                </a:lnTo>
                <a:lnTo>
                  <a:pt x="3783" y="335934"/>
                </a:lnTo>
                <a:lnTo>
                  <a:pt x="14735" y="380411"/>
                </a:lnTo>
                <a:lnTo>
                  <a:pt x="32262" y="421884"/>
                </a:lnTo>
                <a:lnTo>
                  <a:pt x="55769" y="459758"/>
                </a:lnTo>
                <a:lnTo>
                  <a:pt x="84659" y="493437"/>
                </a:lnTo>
                <a:lnTo>
                  <a:pt x="118339" y="522328"/>
                </a:lnTo>
                <a:lnTo>
                  <a:pt x="156213" y="545834"/>
                </a:lnTo>
                <a:lnTo>
                  <a:pt x="197686" y="563361"/>
                </a:lnTo>
                <a:lnTo>
                  <a:pt x="242163" y="574314"/>
                </a:lnTo>
                <a:lnTo>
                  <a:pt x="289048" y="578097"/>
                </a:lnTo>
                <a:lnTo>
                  <a:pt x="335934" y="574314"/>
                </a:lnTo>
                <a:lnTo>
                  <a:pt x="380411" y="563361"/>
                </a:lnTo>
                <a:lnTo>
                  <a:pt x="421884" y="545834"/>
                </a:lnTo>
                <a:lnTo>
                  <a:pt x="459758" y="522328"/>
                </a:lnTo>
                <a:lnTo>
                  <a:pt x="493437" y="493437"/>
                </a:lnTo>
                <a:lnTo>
                  <a:pt x="522328" y="459758"/>
                </a:lnTo>
                <a:lnTo>
                  <a:pt x="545834" y="421884"/>
                </a:lnTo>
                <a:lnTo>
                  <a:pt x="563361" y="380411"/>
                </a:lnTo>
                <a:lnTo>
                  <a:pt x="574314" y="335934"/>
                </a:lnTo>
                <a:lnTo>
                  <a:pt x="578097" y="289048"/>
                </a:lnTo>
                <a:lnTo>
                  <a:pt x="574314" y="242163"/>
                </a:lnTo>
                <a:lnTo>
                  <a:pt x="563361" y="197686"/>
                </a:lnTo>
                <a:lnTo>
                  <a:pt x="545834" y="156213"/>
                </a:lnTo>
                <a:lnTo>
                  <a:pt x="522328" y="118339"/>
                </a:lnTo>
                <a:lnTo>
                  <a:pt x="493437" y="84659"/>
                </a:lnTo>
                <a:lnTo>
                  <a:pt x="459758" y="55769"/>
                </a:lnTo>
                <a:lnTo>
                  <a:pt x="421884" y="32262"/>
                </a:lnTo>
                <a:lnTo>
                  <a:pt x="380411" y="14735"/>
                </a:lnTo>
                <a:lnTo>
                  <a:pt x="335934" y="3783"/>
                </a:lnTo>
                <a:lnTo>
                  <a:pt x="289048" y="0"/>
                </a:lnTo>
                <a:close/>
              </a:path>
            </a:pathLst>
          </a:custGeom>
          <a:solidFill>
            <a:srgbClr val="BCBDBF"/>
          </a:solidFill>
        </p:spPr>
        <p:txBody>
          <a:bodyPr wrap="square" lIns="0" tIns="0" rIns="0" bIns="0" rtlCol="0"/>
          <a:lstStyle/>
          <a:p>
            <a:endParaRPr/>
          </a:p>
        </p:txBody>
      </p:sp>
      <p:sp>
        <p:nvSpPr>
          <p:cNvPr id="24" name="object 24"/>
          <p:cNvSpPr txBox="1"/>
          <p:nvPr/>
        </p:nvSpPr>
        <p:spPr>
          <a:xfrm>
            <a:off x="14941618" y="4108575"/>
            <a:ext cx="464820" cy="256540"/>
          </a:xfrm>
          <a:prstGeom prst="rect">
            <a:avLst/>
          </a:prstGeom>
        </p:spPr>
        <p:txBody>
          <a:bodyPr vert="horz" wrap="square" lIns="0" tIns="14604" rIns="0" bIns="0" rtlCol="0">
            <a:spAutoFit/>
          </a:bodyPr>
          <a:lstStyle/>
          <a:p>
            <a:pPr marL="12700">
              <a:lnSpc>
                <a:spcPct val="100000"/>
              </a:lnSpc>
              <a:spcBef>
                <a:spcPts val="114"/>
              </a:spcBef>
            </a:pPr>
            <a:r>
              <a:rPr sz="1500" b="1" spc="-20" dirty="0">
                <a:solidFill>
                  <a:srgbClr val="59595C"/>
                </a:solidFill>
                <a:latin typeface="Helvetica"/>
                <a:cs typeface="Helvetica"/>
              </a:rPr>
              <a:t>3.5%</a:t>
            </a:r>
            <a:endParaRPr sz="1500">
              <a:latin typeface="Helvetica"/>
              <a:cs typeface="Helvetica"/>
            </a:endParaRPr>
          </a:p>
        </p:txBody>
      </p:sp>
      <p:sp>
        <p:nvSpPr>
          <p:cNvPr id="25" name="object 25"/>
          <p:cNvSpPr/>
          <p:nvPr/>
        </p:nvSpPr>
        <p:spPr>
          <a:xfrm>
            <a:off x="13614827" y="4494736"/>
            <a:ext cx="408305" cy="408305"/>
          </a:xfrm>
          <a:custGeom>
            <a:avLst/>
            <a:gdLst/>
            <a:ahLst/>
            <a:cxnLst/>
            <a:rect l="l" t="t" r="r" b="b"/>
            <a:pathLst>
              <a:path w="408305" h="408304">
                <a:moveTo>
                  <a:pt x="203930" y="0"/>
                </a:moveTo>
                <a:lnTo>
                  <a:pt x="157172" y="5386"/>
                </a:lnTo>
                <a:lnTo>
                  <a:pt x="114248" y="20728"/>
                </a:lnTo>
                <a:lnTo>
                  <a:pt x="76383" y="44803"/>
                </a:lnTo>
                <a:lnTo>
                  <a:pt x="44802" y="76385"/>
                </a:lnTo>
                <a:lnTo>
                  <a:pt x="20728" y="114252"/>
                </a:lnTo>
                <a:lnTo>
                  <a:pt x="5386" y="157179"/>
                </a:lnTo>
                <a:lnTo>
                  <a:pt x="0" y="203941"/>
                </a:lnTo>
                <a:lnTo>
                  <a:pt x="5386" y="250703"/>
                </a:lnTo>
                <a:lnTo>
                  <a:pt x="20728" y="293630"/>
                </a:lnTo>
                <a:lnTo>
                  <a:pt x="44802" y="331497"/>
                </a:lnTo>
                <a:lnTo>
                  <a:pt x="76383" y="363079"/>
                </a:lnTo>
                <a:lnTo>
                  <a:pt x="114248" y="387154"/>
                </a:lnTo>
                <a:lnTo>
                  <a:pt x="157172" y="402496"/>
                </a:lnTo>
                <a:lnTo>
                  <a:pt x="203930" y="407882"/>
                </a:lnTo>
                <a:lnTo>
                  <a:pt x="250693" y="402496"/>
                </a:lnTo>
                <a:lnTo>
                  <a:pt x="293619" y="387154"/>
                </a:lnTo>
                <a:lnTo>
                  <a:pt x="331486" y="363079"/>
                </a:lnTo>
                <a:lnTo>
                  <a:pt x="363069" y="331497"/>
                </a:lnTo>
                <a:lnTo>
                  <a:pt x="387143" y="293630"/>
                </a:lnTo>
                <a:lnTo>
                  <a:pt x="402486" y="250703"/>
                </a:lnTo>
                <a:lnTo>
                  <a:pt x="407872" y="203941"/>
                </a:lnTo>
                <a:lnTo>
                  <a:pt x="402486" y="157179"/>
                </a:lnTo>
                <a:lnTo>
                  <a:pt x="387143" y="114252"/>
                </a:lnTo>
                <a:lnTo>
                  <a:pt x="363069" y="76385"/>
                </a:lnTo>
                <a:lnTo>
                  <a:pt x="331486" y="44803"/>
                </a:lnTo>
                <a:lnTo>
                  <a:pt x="293619" y="20728"/>
                </a:lnTo>
                <a:lnTo>
                  <a:pt x="250693" y="5386"/>
                </a:lnTo>
                <a:lnTo>
                  <a:pt x="203930" y="0"/>
                </a:lnTo>
                <a:close/>
              </a:path>
            </a:pathLst>
          </a:custGeom>
          <a:solidFill>
            <a:srgbClr val="1074B6">
              <a:alpha val="19999"/>
            </a:srgbClr>
          </a:solidFill>
        </p:spPr>
        <p:txBody>
          <a:bodyPr wrap="square" lIns="0" tIns="0" rIns="0" bIns="0" rtlCol="0"/>
          <a:lstStyle/>
          <a:p>
            <a:endParaRPr/>
          </a:p>
        </p:txBody>
      </p:sp>
      <p:sp>
        <p:nvSpPr>
          <p:cNvPr id="26" name="object 26"/>
          <p:cNvSpPr txBox="1"/>
          <p:nvPr/>
        </p:nvSpPr>
        <p:spPr>
          <a:xfrm>
            <a:off x="13640528" y="4604668"/>
            <a:ext cx="356870" cy="200025"/>
          </a:xfrm>
          <a:prstGeom prst="rect">
            <a:avLst/>
          </a:prstGeom>
        </p:spPr>
        <p:txBody>
          <a:bodyPr vert="horz" wrap="square" lIns="0" tIns="11430" rIns="0" bIns="0" rtlCol="0">
            <a:spAutoFit/>
          </a:bodyPr>
          <a:lstStyle/>
          <a:p>
            <a:pPr marL="12700">
              <a:lnSpc>
                <a:spcPct val="100000"/>
              </a:lnSpc>
              <a:spcBef>
                <a:spcPts val="90"/>
              </a:spcBef>
            </a:pPr>
            <a:r>
              <a:rPr sz="1150" b="1" spc="-20" dirty="0">
                <a:solidFill>
                  <a:srgbClr val="59595C"/>
                </a:solidFill>
                <a:latin typeface="Helvetica"/>
                <a:cs typeface="Helvetica"/>
              </a:rPr>
              <a:t>1.6%</a:t>
            </a:r>
            <a:endParaRPr sz="1150">
              <a:latin typeface="Helvetica"/>
              <a:cs typeface="Helvetica"/>
            </a:endParaRPr>
          </a:p>
        </p:txBody>
      </p:sp>
      <p:sp>
        <p:nvSpPr>
          <p:cNvPr id="27" name="object 27"/>
          <p:cNvSpPr txBox="1"/>
          <p:nvPr/>
        </p:nvSpPr>
        <p:spPr>
          <a:xfrm>
            <a:off x="13221560" y="7362600"/>
            <a:ext cx="1207770" cy="226695"/>
          </a:xfrm>
          <a:prstGeom prst="rect">
            <a:avLst/>
          </a:prstGeom>
        </p:spPr>
        <p:txBody>
          <a:bodyPr vert="horz" wrap="square" lIns="0" tIns="15240" rIns="0" bIns="0" rtlCol="0">
            <a:spAutoFit/>
          </a:bodyPr>
          <a:lstStyle/>
          <a:p>
            <a:pPr marL="12700">
              <a:lnSpc>
                <a:spcPct val="100000"/>
              </a:lnSpc>
              <a:spcBef>
                <a:spcPts val="120"/>
              </a:spcBef>
            </a:pPr>
            <a:r>
              <a:rPr sz="1300" dirty="0">
                <a:solidFill>
                  <a:srgbClr val="59595C"/>
                </a:solidFill>
                <a:latin typeface="Helvetica"/>
                <a:cs typeface="Helvetica"/>
              </a:rPr>
              <a:t>Practice</a:t>
            </a:r>
            <a:r>
              <a:rPr sz="1300" spc="15" dirty="0">
                <a:solidFill>
                  <a:srgbClr val="59595C"/>
                </a:solidFill>
                <a:latin typeface="Helvetica"/>
                <a:cs typeface="Helvetica"/>
              </a:rPr>
              <a:t> </a:t>
            </a:r>
            <a:r>
              <a:rPr sz="1300" spc="-10" dirty="0">
                <a:solidFill>
                  <a:srgbClr val="59595C"/>
                </a:solidFill>
                <a:latin typeface="Helvetica"/>
                <a:cs typeface="Helvetica"/>
              </a:rPr>
              <a:t>Nurses</a:t>
            </a:r>
            <a:endParaRPr sz="1300">
              <a:latin typeface="Helvetica"/>
              <a:cs typeface="Helvetica"/>
            </a:endParaRPr>
          </a:p>
        </p:txBody>
      </p:sp>
      <p:sp>
        <p:nvSpPr>
          <p:cNvPr id="28" name="object 28"/>
          <p:cNvSpPr txBox="1"/>
          <p:nvPr/>
        </p:nvSpPr>
        <p:spPr>
          <a:xfrm>
            <a:off x="12187708" y="7708224"/>
            <a:ext cx="2241550" cy="226695"/>
          </a:xfrm>
          <a:prstGeom prst="rect">
            <a:avLst/>
          </a:prstGeom>
        </p:spPr>
        <p:txBody>
          <a:bodyPr vert="horz" wrap="square" lIns="0" tIns="15240" rIns="0" bIns="0" rtlCol="0">
            <a:spAutoFit/>
          </a:bodyPr>
          <a:lstStyle/>
          <a:p>
            <a:pPr marL="12700">
              <a:lnSpc>
                <a:spcPct val="100000"/>
              </a:lnSpc>
              <a:spcBef>
                <a:spcPts val="120"/>
              </a:spcBef>
            </a:pPr>
            <a:r>
              <a:rPr sz="1300" dirty="0">
                <a:solidFill>
                  <a:srgbClr val="59595C"/>
                </a:solidFill>
                <a:latin typeface="Helvetica"/>
                <a:cs typeface="Helvetica"/>
              </a:rPr>
              <a:t>Advanced</a:t>
            </a:r>
            <a:r>
              <a:rPr sz="1300" spc="20" dirty="0">
                <a:solidFill>
                  <a:srgbClr val="59595C"/>
                </a:solidFill>
                <a:latin typeface="Helvetica"/>
                <a:cs typeface="Helvetica"/>
              </a:rPr>
              <a:t> </a:t>
            </a:r>
            <a:r>
              <a:rPr sz="1300" dirty="0">
                <a:solidFill>
                  <a:srgbClr val="59595C"/>
                </a:solidFill>
                <a:latin typeface="Helvetica"/>
                <a:cs typeface="Helvetica"/>
              </a:rPr>
              <a:t>Nurse</a:t>
            </a:r>
            <a:r>
              <a:rPr sz="1300" spc="25" dirty="0">
                <a:solidFill>
                  <a:srgbClr val="59595C"/>
                </a:solidFill>
                <a:latin typeface="Helvetica"/>
                <a:cs typeface="Helvetica"/>
              </a:rPr>
              <a:t> </a:t>
            </a:r>
            <a:r>
              <a:rPr sz="1300" spc="-10" dirty="0">
                <a:solidFill>
                  <a:srgbClr val="59595C"/>
                </a:solidFill>
                <a:latin typeface="Helvetica"/>
                <a:cs typeface="Helvetica"/>
              </a:rPr>
              <a:t>Practitioners</a:t>
            </a:r>
            <a:endParaRPr sz="1300">
              <a:latin typeface="Helvetica"/>
              <a:cs typeface="Helvetica"/>
            </a:endParaRPr>
          </a:p>
        </p:txBody>
      </p:sp>
      <p:sp>
        <p:nvSpPr>
          <p:cNvPr id="29" name="object 29"/>
          <p:cNvSpPr txBox="1"/>
          <p:nvPr/>
        </p:nvSpPr>
        <p:spPr>
          <a:xfrm>
            <a:off x="12075962" y="8399470"/>
            <a:ext cx="2353310" cy="226695"/>
          </a:xfrm>
          <a:prstGeom prst="rect">
            <a:avLst/>
          </a:prstGeom>
        </p:spPr>
        <p:txBody>
          <a:bodyPr vert="horz" wrap="square" lIns="0" tIns="15240" rIns="0" bIns="0" rtlCol="0">
            <a:spAutoFit/>
          </a:bodyPr>
          <a:lstStyle/>
          <a:p>
            <a:pPr marL="12700">
              <a:lnSpc>
                <a:spcPct val="100000"/>
              </a:lnSpc>
              <a:spcBef>
                <a:spcPts val="120"/>
              </a:spcBef>
            </a:pPr>
            <a:r>
              <a:rPr sz="1300" dirty="0">
                <a:solidFill>
                  <a:srgbClr val="59595C"/>
                </a:solidFill>
                <a:latin typeface="Helvetica"/>
                <a:cs typeface="Helvetica"/>
              </a:rPr>
              <a:t>Extended</a:t>
            </a:r>
            <a:r>
              <a:rPr sz="1300" spc="15" dirty="0">
                <a:solidFill>
                  <a:srgbClr val="59595C"/>
                </a:solidFill>
                <a:latin typeface="Helvetica"/>
                <a:cs typeface="Helvetica"/>
              </a:rPr>
              <a:t> </a:t>
            </a:r>
            <a:r>
              <a:rPr sz="1300" dirty="0">
                <a:solidFill>
                  <a:srgbClr val="59595C"/>
                </a:solidFill>
                <a:latin typeface="Helvetica"/>
                <a:cs typeface="Helvetica"/>
              </a:rPr>
              <a:t>Role</a:t>
            </a:r>
            <a:r>
              <a:rPr sz="1300" spc="20" dirty="0">
                <a:solidFill>
                  <a:srgbClr val="59595C"/>
                </a:solidFill>
                <a:latin typeface="Helvetica"/>
                <a:cs typeface="Helvetica"/>
              </a:rPr>
              <a:t> </a:t>
            </a:r>
            <a:r>
              <a:rPr sz="1300" dirty="0">
                <a:solidFill>
                  <a:srgbClr val="59595C"/>
                </a:solidFill>
                <a:latin typeface="Helvetica"/>
                <a:cs typeface="Helvetica"/>
              </a:rPr>
              <a:t>Practice</a:t>
            </a:r>
            <a:r>
              <a:rPr sz="1300" spc="20" dirty="0">
                <a:solidFill>
                  <a:srgbClr val="59595C"/>
                </a:solidFill>
                <a:latin typeface="Helvetica"/>
                <a:cs typeface="Helvetica"/>
              </a:rPr>
              <a:t> </a:t>
            </a:r>
            <a:r>
              <a:rPr sz="1300" spc="-10" dirty="0">
                <a:solidFill>
                  <a:srgbClr val="59595C"/>
                </a:solidFill>
                <a:latin typeface="Helvetica"/>
                <a:cs typeface="Helvetica"/>
              </a:rPr>
              <a:t>Nurses</a:t>
            </a:r>
            <a:endParaRPr sz="1300">
              <a:latin typeface="Helvetica"/>
              <a:cs typeface="Helvetica"/>
            </a:endParaRPr>
          </a:p>
        </p:txBody>
      </p:sp>
      <p:sp>
        <p:nvSpPr>
          <p:cNvPr id="30" name="object 30"/>
          <p:cNvSpPr txBox="1"/>
          <p:nvPr/>
        </p:nvSpPr>
        <p:spPr>
          <a:xfrm>
            <a:off x="13264784" y="8745093"/>
            <a:ext cx="1164590" cy="226695"/>
          </a:xfrm>
          <a:prstGeom prst="rect">
            <a:avLst/>
          </a:prstGeom>
        </p:spPr>
        <p:txBody>
          <a:bodyPr vert="horz" wrap="square" lIns="0" tIns="15240" rIns="0" bIns="0" rtlCol="0">
            <a:spAutoFit/>
          </a:bodyPr>
          <a:lstStyle/>
          <a:p>
            <a:pPr marL="12700">
              <a:lnSpc>
                <a:spcPct val="100000"/>
              </a:lnSpc>
              <a:spcBef>
                <a:spcPts val="120"/>
              </a:spcBef>
            </a:pPr>
            <a:r>
              <a:rPr sz="1300" dirty="0">
                <a:solidFill>
                  <a:srgbClr val="59595C"/>
                </a:solidFill>
                <a:latin typeface="Helvetica"/>
                <a:cs typeface="Helvetica"/>
              </a:rPr>
              <a:t>Trainee</a:t>
            </a:r>
            <a:r>
              <a:rPr sz="1300" spc="-35" dirty="0">
                <a:solidFill>
                  <a:srgbClr val="59595C"/>
                </a:solidFill>
                <a:latin typeface="Helvetica"/>
                <a:cs typeface="Helvetica"/>
              </a:rPr>
              <a:t> </a:t>
            </a:r>
            <a:r>
              <a:rPr sz="1300" spc="-10" dirty="0">
                <a:solidFill>
                  <a:srgbClr val="59595C"/>
                </a:solidFill>
                <a:latin typeface="Helvetica"/>
                <a:cs typeface="Helvetica"/>
              </a:rPr>
              <a:t>Nurses</a:t>
            </a:r>
            <a:endParaRPr sz="1300">
              <a:latin typeface="Helvetica"/>
              <a:cs typeface="Helvetica"/>
            </a:endParaRPr>
          </a:p>
        </p:txBody>
      </p:sp>
      <p:sp>
        <p:nvSpPr>
          <p:cNvPr id="31" name="object 31"/>
          <p:cNvSpPr txBox="1"/>
          <p:nvPr/>
        </p:nvSpPr>
        <p:spPr>
          <a:xfrm>
            <a:off x="13072456" y="9090715"/>
            <a:ext cx="1356995" cy="226695"/>
          </a:xfrm>
          <a:prstGeom prst="rect">
            <a:avLst/>
          </a:prstGeom>
        </p:spPr>
        <p:txBody>
          <a:bodyPr vert="horz" wrap="square" lIns="0" tIns="15240" rIns="0" bIns="0" rtlCol="0">
            <a:spAutoFit/>
          </a:bodyPr>
          <a:lstStyle/>
          <a:p>
            <a:pPr marL="12700">
              <a:lnSpc>
                <a:spcPct val="100000"/>
              </a:lnSpc>
              <a:spcBef>
                <a:spcPts val="120"/>
              </a:spcBef>
            </a:pPr>
            <a:r>
              <a:rPr sz="1300" dirty="0">
                <a:solidFill>
                  <a:srgbClr val="59595C"/>
                </a:solidFill>
                <a:latin typeface="Helvetica"/>
                <a:cs typeface="Helvetica"/>
              </a:rPr>
              <a:t>Nurse</a:t>
            </a:r>
            <a:r>
              <a:rPr sz="1300" spc="15" dirty="0">
                <a:solidFill>
                  <a:srgbClr val="59595C"/>
                </a:solidFill>
                <a:latin typeface="Helvetica"/>
                <a:cs typeface="Helvetica"/>
              </a:rPr>
              <a:t> </a:t>
            </a:r>
            <a:r>
              <a:rPr sz="1300" spc="-10" dirty="0">
                <a:solidFill>
                  <a:srgbClr val="59595C"/>
                </a:solidFill>
                <a:latin typeface="Helvetica"/>
                <a:cs typeface="Helvetica"/>
              </a:rPr>
              <a:t>Dispensers</a:t>
            </a:r>
            <a:endParaRPr sz="1300">
              <a:latin typeface="Helvetica"/>
              <a:cs typeface="Helvetica"/>
            </a:endParaRPr>
          </a:p>
        </p:txBody>
      </p:sp>
      <p:grpSp>
        <p:nvGrpSpPr>
          <p:cNvPr id="32" name="object 32"/>
          <p:cNvGrpSpPr/>
          <p:nvPr/>
        </p:nvGrpSpPr>
        <p:grpSpPr>
          <a:xfrm>
            <a:off x="14531644" y="7389293"/>
            <a:ext cx="2973705" cy="2583180"/>
            <a:chOff x="14531644" y="7389293"/>
            <a:chExt cx="2973705" cy="2583180"/>
          </a:xfrm>
        </p:grpSpPr>
        <p:sp>
          <p:nvSpPr>
            <p:cNvPr id="33" name="object 33"/>
            <p:cNvSpPr/>
            <p:nvPr/>
          </p:nvSpPr>
          <p:spPr>
            <a:xfrm>
              <a:off x="15440606" y="7579277"/>
              <a:ext cx="1797050" cy="2383155"/>
            </a:xfrm>
            <a:custGeom>
              <a:avLst/>
              <a:gdLst/>
              <a:ahLst/>
              <a:cxnLst/>
              <a:rect l="l" t="t" r="r" b="b"/>
              <a:pathLst>
                <a:path w="1797050" h="2383154">
                  <a:moveTo>
                    <a:pt x="1796968" y="0"/>
                  </a:moveTo>
                  <a:lnTo>
                    <a:pt x="1796968" y="2382687"/>
                  </a:lnTo>
                </a:path>
                <a:path w="1797050" h="2383154">
                  <a:moveTo>
                    <a:pt x="898484" y="0"/>
                  </a:moveTo>
                  <a:lnTo>
                    <a:pt x="898484" y="2382687"/>
                  </a:lnTo>
                </a:path>
                <a:path w="1797050" h="2383154">
                  <a:moveTo>
                    <a:pt x="0" y="0"/>
                  </a:moveTo>
                  <a:lnTo>
                    <a:pt x="0" y="162728"/>
                  </a:lnTo>
                </a:path>
                <a:path w="1797050" h="2383154">
                  <a:moveTo>
                    <a:pt x="0" y="343790"/>
                  </a:moveTo>
                  <a:lnTo>
                    <a:pt x="0" y="2382687"/>
                  </a:lnTo>
                </a:path>
              </a:pathLst>
            </a:custGeom>
            <a:ln w="5235">
              <a:solidFill>
                <a:srgbClr val="A7A8AB"/>
              </a:solidFill>
            </a:ln>
          </p:spPr>
          <p:txBody>
            <a:bodyPr wrap="square" lIns="0" tIns="0" rIns="0" bIns="0" rtlCol="0"/>
            <a:lstStyle/>
            <a:p>
              <a:endParaRPr/>
            </a:p>
          </p:txBody>
        </p:sp>
        <p:sp>
          <p:nvSpPr>
            <p:cNvPr id="34" name="object 34"/>
            <p:cNvSpPr/>
            <p:nvPr/>
          </p:nvSpPr>
          <p:spPr>
            <a:xfrm>
              <a:off x="14542122" y="7399770"/>
              <a:ext cx="0" cy="2562225"/>
            </a:xfrm>
            <a:custGeom>
              <a:avLst/>
              <a:gdLst/>
              <a:ahLst/>
              <a:cxnLst/>
              <a:rect l="l" t="t" r="r" b="b"/>
              <a:pathLst>
                <a:path h="2562225">
                  <a:moveTo>
                    <a:pt x="0" y="0"/>
                  </a:moveTo>
                  <a:lnTo>
                    <a:pt x="0" y="2562194"/>
                  </a:lnTo>
                </a:path>
              </a:pathLst>
            </a:custGeom>
            <a:ln w="20941">
              <a:solidFill>
                <a:srgbClr val="59595C"/>
              </a:solidFill>
            </a:ln>
          </p:spPr>
          <p:txBody>
            <a:bodyPr wrap="square" lIns="0" tIns="0" rIns="0" bIns="0" rtlCol="0"/>
            <a:lstStyle/>
            <a:p>
              <a:endParaRPr/>
            </a:p>
          </p:txBody>
        </p:sp>
        <p:sp>
          <p:nvSpPr>
            <p:cNvPr id="35" name="object 35"/>
            <p:cNvSpPr/>
            <p:nvPr/>
          </p:nvSpPr>
          <p:spPr>
            <a:xfrm>
              <a:off x="14553896" y="7398226"/>
              <a:ext cx="2951480" cy="525145"/>
            </a:xfrm>
            <a:custGeom>
              <a:avLst/>
              <a:gdLst/>
              <a:ahLst/>
              <a:cxnLst/>
              <a:rect l="l" t="t" r="r" b="b"/>
              <a:pathLst>
                <a:path w="2951480" h="525145">
                  <a:moveTo>
                    <a:pt x="1178598" y="343789"/>
                  </a:moveTo>
                  <a:lnTo>
                    <a:pt x="0" y="343789"/>
                  </a:lnTo>
                  <a:lnTo>
                    <a:pt x="0" y="524852"/>
                  </a:lnTo>
                  <a:lnTo>
                    <a:pt x="1178598" y="524852"/>
                  </a:lnTo>
                  <a:lnTo>
                    <a:pt x="1178598" y="343789"/>
                  </a:lnTo>
                  <a:close/>
                </a:path>
                <a:path w="2951480" h="525145">
                  <a:moveTo>
                    <a:pt x="2951073" y="0"/>
                  </a:moveTo>
                  <a:lnTo>
                    <a:pt x="0" y="0"/>
                  </a:lnTo>
                  <a:lnTo>
                    <a:pt x="0" y="181051"/>
                  </a:lnTo>
                  <a:lnTo>
                    <a:pt x="2951073" y="181051"/>
                  </a:lnTo>
                  <a:lnTo>
                    <a:pt x="2951073" y="0"/>
                  </a:lnTo>
                  <a:close/>
                </a:path>
              </a:pathLst>
            </a:custGeom>
            <a:solidFill>
              <a:srgbClr val="1074B6"/>
            </a:solidFill>
          </p:spPr>
          <p:txBody>
            <a:bodyPr wrap="square" lIns="0" tIns="0" rIns="0" bIns="0" rtlCol="0"/>
            <a:lstStyle/>
            <a:p>
              <a:endParaRPr/>
            </a:p>
          </p:txBody>
        </p:sp>
      </p:grpSp>
      <p:sp>
        <p:nvSpPr>
          <p:cNvPr id="36" name="object 36"/>
          <p:cNvSpPr txBox="1"/>
          <p:nvPr/>
        </p:nvSpPr>
        <p:spPr>
          <a:xfrm>
            <a:off x="17529175" y="7363893"/>
            <a:ext cx="305435" cy="226695"/>
          </a:xfrm>
          <a:prstGeom prst="rect">
            <a:avLst/>
          </a:prstGeom>
        </p:spPr>
        <p:txBody>
          <a:bodyPr vert="horz" wrap="square" lIns="0" tIns="15240" rIns="0" bIns="0" rtlCol="0">
            <a:spAutoFit/>
          </a:bodyPr>
          <a:lstStyle/>
          <a:p>
            <a:pPr marL="12700">
              <a:lnSpc>
                <a:spcPct val="100000"/>
              </a:lnSpc>
              <a:spcBef>
                <a:spcPts val="120"/>
              </a:spcBef>
            </a:pPr>
            <a:r>
              <a:rPr sz="1300" spc="-25" dirty="0">
                <a:solidFill>
                  <a:srgbClr val="59595C"/>
                </a:solidFill>
                <a:latin typeface="Helvetica"/>
                <a:cs typeface="Helvetica"/>
              </a:rPr>
              <a:t>162</a:t>
            </a:r>
            <a:endParaRPr sz="1300">
              <a:latin typeface="Helvetica"/>
              <a:cs typeface="Helvetica"/>
            </a:endParaRPr>
          </a:p>
        </p:txBody>
      </p:sp>
      <p:sp>
        <p:nvSpPr>
          <p:cNvPr id="37" name="object 37"/>
          <p:cNvSpPr txBox="1"/>
          <p:nvPr/>
        </p:nvSpPr>
        <p:spPr>
          <a:xfrm>
            <a:off x="15768418" y="7707695"/>
            <a:ext cx="212090" cy="226695"/>
          </a:xfrm>
          <a:prstGeom prst="rect">
            <a:avLst/>
          </a:prstGeom>
        </p:spPr>
        <p:txBody>
          <a:bodyPr vert="horz" wrap="square" lIns="0" tIns="15240" rIns="0" bIns="0" rtlCol="0">
            <a:spAutoFit/>
          </a:bodyPr>
          <a:lstStyle/>
          <a:p>
            <a:pPr marL="12700">
              <a:lnSpc>
                <a:spcPct val="100000"/>
              </a:lnSpc>
              <a:spcBef>
                <a:spcPts val="120"/>
              </a:spcBef>
            </a:pPr>
            <a:r>
              <a:rPr sz="1300" spc="-25" dirty="0">
                <a:solidFill>
                  <a:srgbClr val="59595C"/>
                </a:solidFill>
                <a:latin typeface="Helvetica"/>
                <a:cs typeface="Helvetica"/>
              </a:rPr>
              <a:t>65</a:t>
            </a:r>
            <a:endParaRPr sz="1300">
              <a:latin typeface="Helvetica"/>
              <a:cs typeface="Helvetica"/>
            </a:endParaRPr>
          </a:p>
        </p:txBody>
      </p:sp>
      <p:sp>
        <p:nvSpPr>
          <p:cNvPr id="38" name="object 38"/>
          <p:cNvSpPr/>
          <p:nvPr/>
        </p:nvSpPr>
        <p:spPr>
          <a:xfrm>
            <a:off x="14553902" y="8085795"/>
            <a:ext cx="91440" cy="181610"/>
          </a:xfrm>
          <a:custGeom>
            <a:avLst/>
            <a:gdLst/>
            <a:ahLst/>
            <a:cxnLst/>
            <a:rect l="l" t="t" r="r" b="b"/>
            <a:pathLst>
              <a:path w="91440" h="181609">
                <a:moveTo>
                  <a:pt x="90981" y="0"/>
                </a:moveTo>
                <a:lnTo>
                  <a:pt x="0" y="0"/>
                </a:lnTo>
                <a:lnTo>
                  <a:pt x="0" y="181062"/>
                </a:lnTo>
                <a:lnTo>
                  <a:pt x="90981" y="181062"/>
                </a:lnTo>
                <a:lnTo>
                  <a:pt x="90981" y="0"/>
                </a:lnTo>
                <a:close/>
              </a:path>
            </a:pathLst>
          </a:custGeom>
          <a:solidFill>
            <a:srgbClr val="1074B6"/>
          </a:solidFill>
        </p:spPr>
        <p:txBody>
          <a:bodyPr wrap="square" lIns="0" tIns="0" rIns="0" bIns="0" rtlCol="0"/>
          <a:lstStyle/>
          <a:p>
            <a:endParaRPr/>
          </a:p>
        </p:txBody>
      </p:sp>
      <p:sp>
        <p:nvSpPr>
          <p:cNvPr id="39" name="object 39"/>
          <p:cNvSpPr txBox="1"/>
          <p:nvPr/>
        </p:nvSpPr>
        <p:spPr>
          <a:xfrm>
            <a:off x="13109647" y="8053847"/>
            <a:ext cx="1689735" cy="226695"/>
          </a:xfrm>
          <a:prstGeom prst="rect">
            <a:avLst/>
          </a:prstGeom>
        </p:spPr>
        <p:txBody>
          <a:bodyPr vert="horz" wrap="square" lIns="0" tIns="15240" rIns="0" bIns="0" rtlCol="0">
            <a:spAutoFit/>
          </a:bodyPr>
          <a:lstStyle/>
          <a:p>
            <a:pPr marL="12700">
              <a:lnSpc>
                <a:spcPct val="100000"/>
              </a:lnSpc>
              <a:spcBef>
                <a:spcPts val="120"/>
              </a:spcBef>
              <a:tabLst>
                <a:tab pos="1583055" algn="l"/>
              </a:tabLst>
            </a:pPr>
            <a:r>
              <a:rPr sz="1300" dirty="0">
                <a:solidFill>
                  <a:srgbClr val="59595C"/>
                </a:solidFill>
                <a:latin typeface="Helvetica"/>
                <a:cs typeface="Helvetica"/>
              </a:rPr>
              <a:t>Nurse</a:t>
            </a:r>
            <a:r>
              <a:rPr sz="1300" spc="15" dirty="0">
                <a:solidFill>
                  <a:srgbClr val="59595C"/>
                </a:solidFill>
                <a:latin typeface="Helvetica"/>
                <a:cs typeface="Helvetica"/>
              </a:rPr>
              <a:t> </a:t>
            </a:r>
            <a:r>
              <a:rPr sz="1300" spc="-10" dirty="0">
                <a:solidFill>
                  <a:srgbClr val="59595C"/>
                </a:solidFill>
                <a:latin typeface="Helvetica"/>
                <a:cs typeface="Helvetica"/>
              </a:rPr>
              <a:t>Specialists</a:t>
            </a:r>
            <a:r>
              <a:rPr sz="1300" dirty="0">
                <a:solidFill>
                  <a:srgbClr val="59595C"/>
                </a:solidFill>
                <a:latin typeface="Helvetica"/>
                <a:cs typeface="Helvetica"/>
              </a:rPr>
              <a:t>	</a:t>
            </a:r>
            <a:r>
              <a:rPr sz="1300" spc="-50" dirty="0">
                <a:solidFill>
                  <a:srgbClr val="59595C"/>
                </a:solidFill>
                <a:latin typeface="Helvetica"/>
                <a:cs typeface="Helvetica"/>
              </a:rPr>
              <a:t>6</a:t>
            </a:r>
            <a:endParaRPr sz="1300">
              <a:latin typeface="Helvetica"/>
              <a:cs typeface="Helvetica"/>
            </a:endParaRPr>
          </a:p>
        </p:txBody>
      </p:sp>
      <p:sp>
        <p:nvSpPr>
          <p:cNvPr id="40" name="object 40"/>
          <p:cNvSpPr/>
          <p:nvPr/>
        </p:nvSpPr>
        <p:spPr>
          <a:xfrm>
            <a:off x="14553896" y="8429605"/>
            <a:ext cx="46355" cy="525145"/>
          </a:xfrm>
          <a:custGeom>
            <a:avLst/>
            <a:gdLst/>
            <a:ahLst/>
            <a:cxnLst/>
            <a:rect l="l" t="t" r="r" b="b"/>
            <a:pathLst>
              <a:path w="46355" h="525145">
                <a:moveTo>
                  <a:pt x="27101" y="343801"/>
                </a:moveTo>
                <a:lnTo>
                  <a:pt x="0" y="343801"/>
                </a:lnTo>
                <a:lnTo>
                  <a:pt x="0" y="524865"/>
                </a:lnTo>
                <a:lnTo>
                  <a:pt x="27101" y="524865"/>
                </a:lnTo>
                <a:lnTo>
                  <a:pt x="27101" y="343801"/>
                </a:lnTo>
                <a:close/>
              </a:path>
              <a:path w="46355" h="525145">
                <a:moveTo>
                  <a:pt x="46278" y="0"/>
                </a:moveTo>
                <a:lnTo>
                  <a:pt x="0" y="0"/>
                </a:lnTo>
                <a:lnTo>
                  <a:pt x="0" y="181063"/>
                </a:lnTo>
                <a:lnTo>
                  <a:pt x="46278" y="181063"/>
                </a:lnTo>
                <a:lnTo>
                  <a:pt x="46278" y="0"/>
                </a:lnTo>
                <a:close/>
              </a:path>
            </a:pathLst>
          </a:custGeom>
          <a:solidFill>
            <a:srgbClr val="1074B6"/>
          </a:solidFill>
        </p:spPr>
        <p:txBody>
          <a:bodyPr wrap="square" lIns="0" tIns="0" rIns="0" bIns="0" rtlCol="0"/>
          <a:lstStyle/>
          <a:p>
            <a:endParaRPr/>
          </a:p>
        </p:txBody>
      </p:sp>
      <p:sp>
        <p:nvSpPr>
          <p:cNvPr id="41" name="object 41"/>
          <p:cNvSpPr txBox="1"/>
          <p:nvPr/>
        </p:nvSpPr>
        <p:spPr>
          <a:xfrm>
            <a:off x="14639537" y="8395286"/>
            <a:ext cx="118745" cy="226695"/>
          </a:xfrm>
          <a:prstGeom prst="rect">
            <a:avLst/>
          </a:prstGeom>
        </p:spPr>
        <p:txBody>
          <a:bodyPr vert="horz" wrap="square" lIns="0" tIns="15240" rIns="0" bIns="0" rtlCol="0">
            <a:spAutoFit/>
          </a:bodyPr>
          <a:lstStyle/>
          <a:p>
            <a:pPr marL="12700">
              <a:lnSpc>
                <a:spcPct val="100000"/>
              </a:lnSpc>
              <a:spcBef>
                <a:spcPts val="120"/>
              </a:spcBef>
            </a:pPr>
            <a:r>
              <a:rPr sz="1300" spc="-50" dirty="0">
                <a:solidFill>
                  <a:srgbClr val="59595C"/>
                </a:solidFill>
                <a:latin typeface="Helvetica"/>
                <a:cs typeface="Helvetica"/>
              </a:rPr>
              <a:t>3</a:t>
            </a:r>
            <a:endParaRPr sz="1300">
              <a:latin typeface="Helvetica"/>
              <a:cs typeface="Helvetica"/>
            </a:endParaRPr>
          </a:p>
        </p:txBody>
      </p:sp>
      <p:sp>
        <p:nvSpPr>
          <p:cNvPr id="42" name="object 42"/>
          <p:cNvSpPr txBox="1"/>
          <p:nvPr/>
        </p:nvSpPr>
        <p:spPr>
          <a:xfrm>
            <a:off x="14612357" y="8739077"/>
            <a:ext cx="118745" cy="226695"/>
          </a:xfrm>
          <a:prstGeom prst="rect">
            <a:avLst/>
          </a:prstGeom>
        </p:spPr>
        <p:txBody>
          <a:bodyPr vert="horz" wrap="square" lIns="0" tIns="15240" rIns="0" bIns="0" rtlCol="0">
            <a:spAutoFit/>
          </a:bodyPr>
          <a:lstStyle/>
          <a:p>
            <a:pPr marL="12700">
              <a:lnSpc>
                <a:spcPct val="100000"/>
              </a:lnSpc>
              <a:spcBef>
                <a:spcPts val="120"/>
              </a:spcBef>
            </a:pPr>
            <a:r>
              <a:rPr sz="1300" spc="-50" dirty="0">
                <a:solidFill>
                  <a:srgbClr val="59595C"/>
                </a:solidFill>
                <a:latin typeface="Helvetica"/>
                <a:cs typeface="Helvetica"/>
              </a:rPr>
              <a:t>2</a:t>
            </a:r>
            <a:endParaRPr sz="1300">
              <a:latin typeface="Helvetica"/>
              <a:cs typeface="Helvetica"/>
            </a:endParaRPr>
          </a:p>
        </p:txBody>
      </p:sp>
      <p:sp>
        <p:nvSpPr>
          <p:cNvPr id="43" name="object 43"/>
          <p:cNvSpPr/>
          <p:nvPr/>
        </p:nvSpPr>
        <p:spPr>
          <a:xfrm>
            <a:off x="14553902" y="9117198"/>
            <a:ext cx="26034" cy="181610"/>
          </a:xfrm>
          <a:custGeom>
            <a:avLst/>
            <a:gdLst/>
            <a:ahLst/>
            <a:cxnLst/>
            <a:rect l="l" t="t" r="r" b="b"/>
            <a:pathLst>
              <a:path w="26034" h="181609">
                <a:moveTo>
                  <a:pt x="25999" y="0"/>
                </a:moveTo>
                <a:lnTo>
                  <a:pt x="0" y="0"/>
                </a:lnTo>
                <a:lnTo>
                  <a:pt x="0" y="181062"/>
                </a:lnTo>
                <a:lnTo>
                  <a:pt x="25999" y="181062"/>
                </a:lnTo>
                <a:lnTo>
                  <a:pt x="25999" y="0"/>
                </a:lnTo>
                <a:close/>
              </a:path>
            </a:pathLst>
          </a:custGeom>
          <a:solidFill>
            <a:srgbClr val="1074B6"/>
          </a:solidFill>
        </p:spPr>
        <p:txBody>
          <a:bodyPr wrap="square" lIns="0" tIns="0" rIns="0" bIns="0" rtlCol="0"/>
          <a:lstStyle/>
          <a:p>
            <a:endParaRPr/>
          </a:p>
        </p:txBody>
      </p:sp>
      <p:sp>
        <p:nvSpPr>
          <p:cNvPr id="44" name="object 44"/>
          <p:cNvSpPr txBox="1"/>
          <p:nvPr/>
        </p:nvSpPr>
        <p:spPr>
          <a:xfrm>
            <a:off x="14614321" y="9082878"/>
            <a:ext cx="118745" cy="226695"/>
          </a:xfrm>
          <a:prstGeom prst="rect">
            <a:avLst/>
          </a:prstGeom>
        </p:spPr>
        <p:txBody>
          <a:bodyPr vert="horz" wrap="square" lIns="0" tIns="15240" rIns="0" bIns="0" rtlCol="0">
            <a:spAutoFit/>
          </a:bodyPr>
          <a:lstStyle/>
          <a:p>
            <a:pPr marL="12700">
              <a:lnSpc>
                <a:spcPct val="100000"/>
              </a:lnSpc>
              <a:spcBef>
                <a:spcPts val="120"/>
              </a:spcBef>
            </a:pPr>
            <a:r>
              <a:rPr sz="1300" spc="-50" dirty="0">
                <a:solidFill>
                  <a:srgbClr val="59595C"/>
                </a:solidFill>
                <a:latin typeface="Helvetica"/>
                <a:cs typeface="Helvetica"/>
              </a:rPr>
              <a:t>2</a:t>
            </a:r>
            <a:endParaRPr sz="1300">
              <a:latin typeface="Helvetica"/>
              <a:cs typeface="Helvetica"/>
            </a:endParaRPr>
          </a:p>
        </p:txBody>
      </p:sp>
      <p:sp>
        <p:nvSpPr>
          <p:cNvPr id="45" name="object 45"/>
          <p:cNvSpPr/>
          <p:nvPr/>
        </p:nvSpPr>
        <p:spPr>
          <a:xfrm>
            <a:off x="14553902" y="9460989"/>
            <a:ext cx="13335" cy="181610"/>
          </a:xfrm>
          <a:custGeom>
            <a:avLst/>
            <a:gdLst/>
            <a:ahLst/>
            <a:cxnLst/>
            <a:rect l="l" t="t" r="r" b="b"/>
            <a:pathLst>
              <a:path w="13334" h="181609">
                <a:moveTo>
                  <a:pt x="13339" y="0"/>
                </a:moveTo>
                <a:lnTo>
                  <a:pt x="0" y="0"/>
                </a:lnTo>
                <a:lnTo>
                  <a:pt x="0" y="181062"/>
                </a:lnTo>
                <a:lnTo>
                  <a:pt x="13339" y="181062"/>
                </a:lnTo>
                <a:lnTo>
                  <a:pt x="13339" y="0"/>
                </a:lnTo>
                <a:close/>
              </a:path>
            </a:pathLst>
          </a:custGeom>
          <a:solidFill>
            <a:srgbClr val="1074B6"/>
          </a:solidFill>
        </p:spPr>
        <p:txBody>
          <a:bodyPr wrap="square" lIns="0" tIns="0" rIns="0" bIns="0" rtlCol="0"/>
          <a:lstStyle/>
          <a:p>
            <a:endParaRPr/>
          </a:p>
        </p:txBody>
      </p:sp>
      <p:sp>
        <p:nvSpPr>
          <p:cNvPr id="46" name="object 46"/>
          <p:cNvSpPr txBox="1"/>
          <p:nvPr/>
        </p:nvSpPr>
        <p:spPr>
          <a:xfrm>
            <a:off x="13146840" y="9436338"/>
            <a:ext cx="1562100" cy="226695"/>
          </a:xfrm>
          <a:prstGeom prst="rect">
            <a:avLst/>
          </a:prstGeom>
        </p:spPr>
        <p:txBody>
          <a:bodyPr vert="horz" wrap="square" lIns="0" tIns="15240" rIns="0" bIns="0" rtlCol="0">
            <a:spAutoFit/>
          </a:bodyPr>
          <a:lstStyle/>
          <a:p>
            <a:pPr marL="12700">
              <a:lnSpc>
                <a:spcPct val="100000"/>
              </a:lnSpc>
              <a:spcBef>
                <a:spcPts val="120"/>
              </a:spcBef>
              <a:tabLst>
                <a:tab pos="1456055" algn="l"/>
              </a:tabLst>
            </a:pPr>
            <a:r>
              <a:rPr sz="1300" dirty="0">
                <a:solidFill>
                  <a:srgbClr val="59595C"/>
                </a:solidFill>
                <a:latin typeface="Helvetica"/>
                <a:cs typeface="Helvetica"/>
              </a:rPr>
              <a:t>Nursing</a:t>
            </a:r>
            <a:r>
              <a:rPr sz="1300" spc="15" dirty="0">
                <a:solidFill>
                  <a:srgbClr val="59595C"/>
                </a:solidFill>
                <a:latin typeface="Helvetica"/>
                <a:cs typeface="Helvetica"/>
              </a:rPr>
              <a:t> </a:t>
            </a:r>
            <a:r>
              <a:rPr sz="1300" spc="-10" dirty="0">
                <a:solidFill>
                  <a:srgbClr val="59595C"/>
                </a:solidFill>
                <a:latin typeface="Helvetica"/>
                <a:cs typeface="Helvetica"/>
              </a:rPr>
              <a:t>Partners</a:t>
            </a:r>
            <a:r>
              <a:rPr sz="1300" dirty="0">
                <a:solidFill>
                  <a:srgbClr val="59595C"/>
                </a:solidFill>
                <a:latin typeface="Helvetica"/>
                <a:cs typeface="Helvetica"/>
              </a:rPr>
              <a:t>	</a:t>
            </a:r>
            <a:r>
              <a:rPr sz="1950" spc="-75" baseline="4273" dirty="0">
                <a:solidFill>
                  <a:srgbClr val="59595C"/>
                </a:solidFill>
                <a:latin typeface="Helvetica"/>
                <a:cs typeface="Helvetica"/>
              </a:rPr>
              <a:t>1</a:t>
            </a:r>
            <a:endParaRPr sz="1950" baseline="4273">
              <a:latin typeface="Helvetica"/>
              <a:cs typeface="Helvetica"/>
            </a:endParaRPr>
          </a:p>
        </p:txBody>
      </p:sp>
      <p:sp>
        <p:nvSpPr>
          <p:cNvPr id="47" name="object 47"/>
          <p:cNvSpPr txBox="1"/>
          <p:nvPr/>
        </p:nvSpPr>
        <p:spPr>
          <a:xfrm>
            <a:off x="13407691" y="9781961"/>
            <a:ext cx="1297940" cy="226695"/>
          </a:xfrm>
          <a:prstGeom prst="rect">
            <a:avLst/>
          </a:prstGeom>
        </p:spPr>
        <p:txBody>
          <a:bodyPr vert="horz" wrap="square" lIns="0" tIns="15240" rIns="0" bIns="0" rtlCol="0">
            <a:spAutoFit/>
          </a:bodyPr>
          <a:lstStyle/>
          <a:p>
            <a:pPr marL="12700">
              <a:lnSpc>
                <a:spcPct val="100000"/>
              </a:lnSpc>
              <a:spcBef>
                <a:spcPts val="120"/>
              </a:spcBef>
              <a:tabLst>
                <a:tab pos="1191260" algn="l"/>
              </a:tabLst>
            </a:pPr>
            <a:r>
              <a:rPr sz="1300" dirty="0">
                <a:solidFill>
                  <a:srgbClr val="59595C"/>
                </a:solidFill>
                <a:latin typeface="Helvetica"/>
                <a:cs typeface="Helvetica"/>
              </a:rPr>
              <a:t>Other</a:t>
            </a:r>
            <a:r>
              <a:rPr sz="1300" spc="35" dirty="0">
                <a:solidFill>
                  <a:srgbClr val="59595C"/>
                </a:solidFill>
                <a:latin typeface="Helvetica"/>
                <a:cs typeface="Helvetica"/>
              </a:rPr>
              <a:t> </a:t>
            </a:r>
            <a:r>
              <a:rPr sz="1300" spc="-10" dirty="0">
                <a:solidFill>
                  <a:srgbClr val="59595C"/>
                </a:solidFill>
                <a:latin typeface="Helvetica"/>
                <a:cs typeface="Helvetica"/>
              </a:rPr>
              <a:t>Nurses</a:t>
            </a:r>
            <a:r>
              <a:rPr sz="1300" dirty="0">
                <a:solidFill>
                  <a:srgbClr val="59595C"/>
                </a:solidFill>
                <a:latin typeface="Helvetica"/>
                <a:cs typeface="Helvetica"/>
              </a:rPr>
              <a:t>	</a:t>
            </a:r>
            <a:r>
              <a:rPr sz="1950" spc="-75" baseline="2136" dirty="0">
                <a:solidFill>
                  <a:srgbClr val="59595C"/>
                </a:solidFill>
                <a:latin typeface="Helvetica"/>
                <a:cs typeface="Helvetica"/>
              </a:rPr>
              <a:t>0</a:t>
            </a:r>
            <a:endParaRPr sz="1950" baseline="2136">
              <a:latin typeface="Helvetica"/>
              <a:cs typeface="Helvetica"/>
            </a:endParaRPr>
          </a:p>
        </p:txBody>
      </p:sp>
      <p:grpSp>
        <p:nvGrpSpPr>
          <p:cNvPr id="48" name="object 48"/>
          <p:cNvGrpSpPr/>
          <p:nvPr/>
        </p:nvGrpSpPr>
        <p:grpSpPr>
          <a:xfrm>
            <a:off x="1604536" y="8215049"/>
            <a:ext cx="9506585" cy="873125"/>
            <a:chOff x="1604536" y="8215049"/>
            <a:chExt cx="9506585" cy="873125"/>
          </a:xfrm>
        </p:grpSpPr>
        <p:sp>
          <p:nvSpPr>
            <p:cNvPr id="49" name="object 49"/>
            <p:cNvSpPr/>
            <p:nvPr/>
          </p:nvSpPr>
          <p:spPr>
            <a:xfrm>
              <a:off x="1607393" y="9084924"/>
              <a:ext cx="9500870" cy="0"/>
            </a:xfrm>
            <a:custGeom>
              <a:avLst/>
              <a:gdLst/>
              <a:ahLst/>
              <a:cxnLst/>
              <a:rect l="l" t="t" r="r" b="b"/>
              <a:pathLst>
                <a:path w="9500870">
                  <a:moveTo>
                    <a:pt x="0" y="0"/>
                  </a:moveTo>
                  <a:lnTo>
                    <a:pt x="9500674" y="0"/>
                  </a:lnTo>
                </a:path>
              </a:pathLst>
            </a:custGeom>
            <a:ln w="5235">
              <a:solidFill>
                <a:srgbClr val="A7A8AB"/>
              </a:solidFill>
            </a:ln>
          </p:spPr>
          <p:txBody>
            <a:bodyPr wrap="square" lIns="0" tIns="0" rIns="0" bIns="0" rtlCol="0"/>
            <a:lstStyle/>
            <a:p>
              <a:endParaRPr/>
            </a:p>
          </p:txBody>
        </p:sp>
        <p:sp>
          <p:nvSpPr>
            <p:cNvPr id="50" name="object 50"/>
            <p:cNvSpPr/>
            <p:nvPr/>
          </p:nvSpPr>
          <p:spPr>
            <a:xfrm>
              <a:off x="1607393" y="8217907"/>
              <a:ext cx="7754620" cy="0"/>
            </a:xfrm>
            <a:custGeom>
              <a:avLst/>
              <a:gdLst/>
              <a:ahLst/>
              <a:cxnLst/>
              <a:rect l="l" t="t" r="r" b="b"/>
              <a:pathLst>
                <a:path w="7754620">
                  <a:moveTo>
                    <a:pt x="0" y="0"/>
                  </a:moveTo>
                  <a:lnTo>
                    <a:pt x="7754601" y="0"/>
                  </a:lnTo>
                </a:path>
              </a:pathLst>
            </a:custGeom>
            <a:ln w="5235">
              <a:solidFill>
                <a:srgbClr val="A7A8AB"/>
              </a:solidFill>
            </a:ln>
          </p:spPr>
          <p:txBody>
            <a:bodyPr wrap="square" lIns="0" tIns="0" rIns="0" bIns="0" rtlCol="0"/>
            <a:lstStyle/>
            <a:p>
              <a:endParaRPr/>
            </a:p>
          </p:txBody>
        </p:sp>
      </p:grpSp>
      <p:sp>
        <p:nvSpPr>
          <p:cNvPr id="51" name="object 51"/>
          <p:cNvSpPr txBox="1"/>
          <p:nvPr/>
        </p:nvSpPr>
        <p:spPr>
          <a:xfrm>
            <a:off x="1430990" y="9769302"/>
            <a:ext cx="9690100" cy="189230"/>
          </a:xfrm>
          <a:prstGeom prst="rect">
            <a:avLst/>
          </a:prstGeom>
        </p:spPr>
        <p:txBody>
          <a:bodyPr vert="horz" wrap="square" lIns="0" tIns="15240" rIns="0" bIns="0" rtlCol="0">
            <a:spAutoFit/>
          </a:bodyPr>
          <a:lstStyle/>
          <a:p>
            <a:pPr marL="12700">
              <a:lnSpc>
                <a:spcPct val="100000"/>
              </a:lnSpc>
              <a:spcBef>
                <a:spcPts val="120"/>
              </a:spcBef>
              <a:tabLst>
                <a:tab pos="9676765" algn="l"/>
              </a:tabLst>
            </a:pPr>
            <a:r>
              <a:rPr sz="1050" dirty="0">
                <a:solidFill>
                  <a:srgbClr val="59595C"/>
                </a:solidFill>
                <a:latin typeface="Helvetica"/>
                <a:cs typeface="Helvetica"/>
              </a:rPr>
              <a:t>0</a:t>
            </a:r>
            <a:r>
              <a:rPr sz="1050" spc="390" dirty="0">
                <a:solidFill>
                  <a:srgbClr val="59595C"/>
                </a:solidFill>
                <a:latin typeface="Helvetica"/>
                <a:cs typeface="Helvetica"/>
              </a:rPr>
              <a:t> </a:t>
            </a:r>
            <a:r>
              <a:rPr sz="1050" u="heavy" dirty="0">
                <a:solidFill>
                  <a:srgbClr val="59595C"/>
                </a:solidFill>
                <a:uFill>
                  <a:solidFill>
                    <a:srgbClr val="59595C"/>
                  </a:solidFill>
                </a:uFill>
                <a:latin typeface="Helvetica"/>
                <a:cs typeface="Helvetica"/>
              </a:rPr>
              <a:t>	</a:t>
            </a:r>
            <a:endParaRPr sz="1050">
              <a:latin typeface="Helvetica"/>
              <a:cs typeface="Helvetica"/>
            </a:endParaRPr>
          </a:p>
        </p:txBody>
      </p:sp>
      <p:sp>
        <p:nvSpPr>
          <p:cNvPr id="52" name="object 52"/>
          <p:cNvSpPr txBox="1"/>
          <p:nvPr/>
        </p:nvSpPr>
        <p:spPr>
          <a:xfrm>
            <a:off x="1430990" y="8980886"/>
            <a:ext cx="101600" cy="189230"/>
          </a:xfrm>
          <a:prstGeom prst="rect">
            <a:avLst/>
          </a:prstGeom>
        </p:spPr>
        <p:txBody>
          <a:bodyPr vert="horz" wrap="square" lIns="0" tIns="15240" rIns="0" bIns="0" rtlCol="0">
            <a:spAutoFit/>
          </a:bodyPr>
          <a:lstStyle/>
          <a:p>
            <a:pPr marL="12700">
              <a:lnSpc>
                <a:spcPct val="100000"/>
              </a:lnSpc>
              <a:spcBef>
                <a:spcPts val="120"/>
              </a:spcBef>
            </a:pPr>
            <a:r>
              <a:rPr sz="1050" spc="-50" dirty="0">
                <a:solidFill>
                  <a:srgbClr val="59595C"/>
                </a:solidFill>
                <a:latin typeface="Helvetica"/>
                <a:cs typeface="Helvetica"/>
              </a:rPr>
              <a:t>5</a:t>
            </a:r>
            <a:endParaRPr sz="1050">
              <a:latin typeface="Helvetica"/>
              <a:cs typeface="Helvetica"/>
            </a:endParaRPr>
          </a:p>
        </p:txBody>
      </p:sp>
      <p:sp>
        <p:nvSpPr>
          <p:cNvPr id="53" name="object 53"/>
          <p:cNvSpPr txBox="1"/>
          <p:nvPr/>
        </p:nvSpPr>
        <p:spPr>
          <a:xfrm>
            <a:off x="1355306" y="8124410"/>
            <a:ext cx="177165" cy="189230"/>
          </a:xfrm>
          <a:prstGeom prst="rect">
            <a:avLst/>
          </a:prstGeom>
        </p:spPr>
        <p:txBody>
          <a:bodyPr vert="horz" wrap="square" lIns="0" tIns="15240" rIns="0" bIns="0" rtlCol="0">
            <a:spAutoFit/>
          </a:bodyPr>
          <a:lstStyle/>
          <a:p>
            <a:pPr marL="12700">
              <a:lnSpc>
                <a:spcPct val="100000"/>
              </a:lnSpc>
              <a:spcBef>
                <a:spcPts val="120"/>
              </a:spcBef>
            </a:pPr>
            <a:r>
              <a:rPr sz="1050" spc="-25" dirty="0">
                <a:solidFill>
                  <a:srgbClr val="59595C"/>
                </a:solidFill>
                <a:latin typeface="Helvetica"/>
                <a:cs typeface="Helvetica"/>
              </a:rPr>
              <a:t>10</a:t>
            </a:r>
            <a:endParaRPr sz="1050">
              <a:latin typeface="Helvetica"/>
              <a:cs typeface="Helvetica"/>
            </a:endParaRPr>
          </a:p>
        </p:txBody>
      </p:sp>
      <p:sp>
        <p:nvSpPr>
          <p:cNvPr id="54" name="object 54"/>
          <p:cNvSpPr txBox="1"/>
          <p:nvPr/>
        </p:nvSpPr>
        <p:spPr>
          <a:xfrm>
            <a:off x="1049141" y="8713511"/>
            <a:ext cx="161925" cy="518795"/>
          </a:xfrm>
          <a:prstGeom prst="rect">
            <a:avLst/>
          </a:prstGeom>
        </p:spPr>
        <p:txBody>
          <a:bodyPr vert="vert270" wrap="square" lIns="0" tIns="0" rIns="0" bIns="0" rtlCol="0">
            <a:spAutoFit/>
          </a:bodyPr>
          <a:lstStyle/>
          <a:p>
            <a:pPr marL="12700">
              <a:lnSpc>
                <a:spcPts val="1140"/>
              </a:lnSpc>
            </a:pPr>
            <a:r>
              <a:rPr sz="1050" spc="-10" dirty="0">
                <a:solidFill>
                  <a:srgbClr val="59595C"/>
                </a:solidFill>
                <a:latin typeface="Helvetica"/>
                <a:cs typeface="Helvetica"/>
              </a:rPr>
              <a:t>FTE/HC</a:t>
            </a:r>
            <a:endParaRPr sz="1050">
              <a:latin typeface="Helvetica"/>
              <a:cs typeface="Helvetica"/>
            </a:endParaRPr>
          </a:p>
        </p:txBody>
      </p:sp>
      <p:sp>
        <p:nvSpPr>
          <p:cNvPr id="55" name="object 55"/>
          <p:cNvSpPr txBox="1"/>
          <p:nvPr/>
        </p:nvSpPr>
        <p:spPr>
          <a:xfrm>
            <a:off x="1043251" y="7662678"/>
            <a:ext cx="4288155" cy="275590"/>
          </a:xfrm>
          <a:prstGeom prst="rect">
            <a:avLst/>
          </a:prstGeom>
        </p:spPr>
        <p:txBody>
          <a:bodyPr vert="horz" wrap="square" lIns="0" tIns="17780" rIns="0" bIns="0" rtlCol="0">
            <a:spAutoFit/>
          </a:bodyPr>
          <a:lstStyle/>
          <a:p>
            <a:pPr marL="12700">
              <a:lnSpc>
                <a:spcPct val="100000"/>
              </a:lnSpc>
              <a:spcBef>
                <a:spcPts val="140"/>
              </a:spcBef>
            </a:pPr>
            <a:r>
              <a:rPr sz="1600" b="1" dirty="0">
                <a:solidFill>
                  <a:srgbClr val="2B72B8"/>
                </a:solidFill>
                <a:latin typeface="Helvetica"/>
                <a:cs typeface="Helvetica"/>
              </a:rPr>
              <a:t>FTE</a:t>
            </a:r>
            <a:r>
              <a:rPr sz="1600" b="1" spc="60" dirty="0">
                <a:solidFill>
                  <a:srgbClr val="2B72B8"/>
                </a:solidFill>
                <a:latin typeface="Helvetica"/>
                <a:cs typeface="Helvetica"/>
              </a:rPr>
              <a:t> </a:t>
            </a:r>
            <a:r>
              <a:rPr sz="1600" b="1" dirty="0">
                <a:solidFill>
                  <a:srgbClr val="2B72B8"/>
                </a:solidFill>
                <a:latin typeface="Helvetica"/>
                <a:cs typeface="Helvetica"/>
              </a:rPr>
              <a:t>-</a:t>
            </a:r>
            <a:r>
              <a:rPr sz="1600" b="1" spc="65" dirty="0">
                <a:solidFill>
                  <a:srgbClr val="2B72B8"/>
                </a:solidFill>
                <a:latin typeface="Helvetica"/>
                <a:cs typeface="Helvetica"/>
              </a:rPr>
              <a:t> </a:t>
            </a:r>
            <a:r>
              <a:rPr sz="1600" b="1" dirty="0">
                <a:solidFill>
                  <a:srgbClr val="2B72B8"/>
                </a:solidFill>
                <a:latin typeface="Helvetica"/>
                <a:cs typeface="Helvetica"/>
              </a:rPr>
              <a:t>by</a:t>
            </a:r>
            <a:r>
              <a:rPr sz="1600" b="1" spc="-5" dirty="0">
                <a:solidFill>
                  <a:srgbClr val="2B72B8"/>
                </a:solidFill>
                <a:latin typeface="Helvetica"/>
                <a:cs typeface="Helvetica"/>
              </a:rPr>
              <a:t> </a:t>
            </a:r>
            <a:r>
              <a:rPr sz="1600" b="1" dirty="0">
                <a:solidFill>
                  <a:srgbClr val="2B72B8"/>
                </a:solidFill>
                <a:latin typeface="Helvetica"/>
                <a:cs typeface="Helvetica"/>
              </a:rPr>
              <a:t>Age</a:t>
            </a:r>
            <a:r>
              <a:rPr sz="1600" b="1" spc="65" dirty="0">
                <a:solidFill>
                  <a:srgbClr val="2B72B8"/>
                </a:solidFill>
                <a:latin typeface="Helvetica"/>
                <a:cs typeface="Helvetica"/>
              </a:rPr>
              <a:t> </a:t>
            </a:r>
            <a:r>
              <a:rPr sz="1600" b="1" dirty="0">
                <a:solidFill>
                  <a:srgbClr val="2B72B8"/>
                </a:solidFill>
                <a:latin typeface="Helvetica"/>
                <a:cs typeface="Helvetica"/>
              </a:rPr>
              <a:t>and</a:t>
            </a:r>
            <a:r>
              <a:rPr sz="1600" b="1" spc="65" dirty="0">
                <a:solidFill>
                  <a:srgbClr val="2B72B8"/>
                </a:solidFill>
                <a:latin typeface="Helvetica"/>
                <a:cs typeface="Helvetica"/>
              </a:rPr>
              <a:t> </a:t>
            </a:r>
            <a:r>
              <a:rPr sz="1600" b="1" dirty="0">
                <a:solidFill>
                  <a:srgbClr val="2B72B8"/>
                </a:solidFill>
                <a:latin typeface="Helvetica"/>
                <a:cs typeface="Helvetica"/>
              </a:rPr>
              <a:t>Gender</a:t>
            </a:r>
            <a:r>
              <a:rPr sz="1600" b="1" spc="65" dirty="0">
                <a:solidFill>
                  <a:srgbClr val="2B72B8"/>
                </a:solidFill>
                <a:latin typeface="Helvetica"/>
                <a:cs typeface="Helvetica"/>
              </a:rPr>
              <a:t> </a:t>
            </a:r>
            <a:r>
              <a:rPr sz="1600" b="1" dirty="0">
                <a:solidFill>
                  <a:srgbClr val="2B72B8"/>
                </a:solidFill>
                <a:latin typeface="Helvetica"/>
                <a:cs typeface="Helvetica"/>
              </a:rPr>
              <a:t>-</a:t>
            </a:r>
            <a:r>
              <a:rPr sz="1600" b="1" spc="60" dirty="0">
                <a:solidFill>
                  <a:srgbClr val="2B72B8"/>
                </a:solidFill>
                <a:latin typeface="Helvetica"/>
                <a:cs typeface="Helvetica"/>
              </a:rPr>
              <a:t> </a:t>
            </a:r>
            <a:r>
              <a:rPr sz="1600" b="1" dirty="0">
                <a:solidFill>
                  <a:srgbClr val="2B72B8"/>
                </a:solidFill>
                <a:latin typeface="Helvetica"/>
                <a:cs typeface="Helvetica"/>
              </a:rPr>
              <a:t>September</a:t>
            </a:r>
            <a:r>
              <a:rPr sz="1600" b="1" spc="65" dirty="0">
                <a:solidFill>
                  <a:srgbClr val="2B72B8"/>
                </a:solidFill>
                <a:latin typeface="Helvetica"/>
                <a:cs typeface="Helvetica"/>
              </a:rPr>
              <a:t> </a:t>
            </a:r>
            <a:r>
              <a:rPr sz="1600" b="1" spc="-20" dirty="0">
                <a:solidFill>
                  <a:srgbClr val="2B72B8"/>
                </a:solidFill>
                <a:latin typeface="Helvetica"/>
                <a:cs typeface="Helvetica"/>
              </a:rPr>
              <a:t>2024</a:t>
            </a:r>
            <a:endParaRPr sz="1600">
              <a:latin typeface="Helvetica"/>
              <a:cs typeface="Helvetica"/>
            </a:endParaRPr>
          </a:p>
        </p:txBody>
      </p:sp>
      <p:grpSp>
        <p:nvGrpSpPr>
          <p:cNvPr id="56" name="object 56"/>
          <p:cNvGrpSpPr/>
          <p:nvPr/>
        </p:nvGrpSpPr>
        <p:grpSpPr>
          <a:xfrm>
            <a:off x="1975132" y="8118650"/>
            <a:ext cx="8435340" cy="1856105"/>
            <a:chOff x="1975132" y="8118650"/>
            <a:chExt cx="8435340" cy="1856105"/>
          </a:xfrm>
        </p:grpSpPr>
        <p:sp>
          <p:nvSpPr>
            <p:cNvPr id="57" name="object 57"/>
            <p:cNvSpPr/>
            <p:nvPr/>
          </p:nvSpPr>
          <p:spPr>
            <a:xfrm>
              <a:off x="2828224" y="9819641"/>
              <a:ext cx="4362450" cy="139700"/>
            </a:xfrm>
            <a:custGeom>
              <a:avLst/>
              <a:gdLst/>
              <a:ahLst/>
              <a:cxnLst/>
              <a:rect l="l" t="t" r="r" b="b"/>
              <a:pathLst>
                <a:path w="4362450" h="139700">
                  <a:moveTo>
                    <a:pt x="0" y="0"/>
                  </a:moveTo>
                  <a:lnTo>
                    <a:pt x="1499849" y="64992"/>
                  </a:lnTo>
                  <a:lnTo>
                    <a:pt x="4030620" y="4638"/>
                  </a:lnTo>
                  <a:lnTo>
                    <a:pt x="4361856" y="139283"/>
                  </a:lnTo>
                </a:path>
              </a:pathLst>
            </a:custGeom>
            <a:ln w="31412">
              <a:solidFill>
                <a:srgbClr val="02A7D4"/>
              </a:solidFill>
            </a:ln>
          </p:spPr>
          <p:txBody>
            <a:bodyPr wrap="square" lIns="0" tIns="0" rIns="0" bIns="0" rtlCol="0"/>
            <a:lstStyle/>
            <a:p>
              <a:endParaRPr/>
            </a:p>
          </p:txBody>
        </p:sp>
        <p:sp>
          <p:nvSpPr>
            <p:cNvPr id="58" name="object 58"/>
            <p:cNvSpPr/>
            <p:nvPr/>
          </p:nvSpPr>
          <p:spPr>
            <a:xfrm>
              <a:off x="1990838" y="8134357"/>
              <a:ext cx="8404225" cy="1727200"/>
            </a:xfrm>
            <a:custGeom>
              <a:avLst/>
              <a:gdLst/>
              <a:ahLst/>
              <a:cxnLst/>
              <a:rect l="l" t="t" r="r" b="b"/>
              <a:pathLst>
                <a:path w="8404225" h="1727200">
                  <a:moveTo>
                    <a:pt x="0" y="1703853"/>
                  </a:moveTo>
                  <a:lnTo>
                    <a:pt x="174916" y="1402082"/>
                  </a:lnTo>
                  <a:lnTo>
                    <a:pt x="342397" y="1550643"/>
                  </a:lnTo>
                  <a:lnTo>
                    <a:pt x="502434" y="1546005"/>
                  </a:lnTo>
                  <a:lnTo>
                    <a:pt x="677351" y="1643499"/>
                  </a:lnTo>
                  <a:lnTo>
                    <a:pt x="844832" y="1323153"/>
                  </a:lnTo>
                  <a:lnTo>
                    <a:pt x="1008587" y="1225659"/>
                  </a:lnTo>
                  <a:lnTo>
                    <a:pt x="1183503" y="1378869"/>
                  </a:lnTo>
                  <a:lnTo>
                    <a:pt x="1343540" y="1703853"/>
                  </a:lnTo>
                  <a:lnTo>
                    <a:pt x="1518456" y="998168"/>
                  </a:lnTo>
                  <a:lnTo>
                    <a:pt x="1682221" y="1610998"/>
                  </a:lnTo>
                  <a:lnTo>
                    <a:pt x="1864581" y="1323153"/>
                  </a:lnTo>
                  <a:lnTo>
                    <a:pt x="2020891" y="1030670"/>
                  </a:lnTo>
                  <a:lnTo>
                    <a:pt x="2188373" y="1234946"/>
                  </a:lnTo>
                  <a:lnTo>
                    <a:pt x="2355844" y="752102"/>
                  </a:lnTo>
                  <a:lnTo>
                    <a:pt x="2523326" y="993529"/>
                  </a:lnTo>
                  <a:lnTo>
                    <a:pt x="2683363" y="1406721"/>
                  </a:lnTo>
                  <a:lnTo>
                    <a:pt x="2858279" y="1476363"/>
                  </a:lnTo>
                  <a:lnTo>
                    <a:pt x="3018316" y="1318514"/>
                  </a:lnTo>
                  <a:lnTo>
                    <a:pt x="3193232" y="1244234"/>
                  </a:lnTo>
                  <a:lnTo>
                    <a:pt x="3330935" y="900674"/>
                  </a:lnTo>
                  <a:lnTo>
                    <a:pt x="3528185" y="487472"/>
                  </a:lnTo>
                  <a:lnTo>
                    <a:pt x="3714274" y="835670"/>
                  </a:lnTo>
                  <a:lnTo>
                    <a:pt x="3863138" y="1077098"/>
                  </a:lnTo>
                  <a:lnTo>
                    <a:pt x="4038065" y="988880"/>
                  </a:lnTo>
                  <a:lnTo>
                    <a:pt x="4198102" y="728899"/>
                  </a:lnTo>
                  <a:lnTo>
                    <a:pt x="4369301" y="659257"/>
                  </a:lnTo>
                  <a:lnTo>
                    <a:pt x="4707971" y="1471724"/>
                  </a:lnTo>
                  <a:lnTo>
                    <a:pt x="4875453" y="1290651"/>
                  </a:lnTo>
                  <a:lnTo>
                    <a:pt x="5042924" y="998168"/>
                  </a:lnTo>
                  <a:lnTo>
                    <a:pt x="5206679" y="636043"/>
                  </a:lnTo>
                  <a:lnTo>
                    <a:pt x="5377878" y="900674"/>
                  </a:lnTo>
                  <a:lnTo>
                    <a:pt x="5537915" y="891386"/>
                  </a:lnTo>
                  <a:lnTo>
                    <a:pt x="5709114" y="673183"/>
                  </a:lnTo>
                  <a:lnTo>
                    <a:pt x="5880313" y="0"/>
                  </a:lnTo>
                  <a:lnTo>
                    <a:pt x="6044067" y="311058"/>
                  </a:lnTo>
                  <a:lnTo>
                    <a:pt x="6215266" y="793892"/>
                  </a:lnTo>
                  <a:lnTo>
                    <a:pt x="6379020" y="473545"/>
                  </a:lnTo>
                  <a:lnTo>
                    <a:pt x="6557664" y="1086375"/>
                  </a:lnTo>
                  <a:lnTo>
                    <a:pt x="6713984" y="1123525"/>
                  </a:lnTo>
                  <a:lnTo>
                    <a:pt x="6885183" y="900674"/>
                  </a:lnTo>
                  <a:lnTo>
                    <a:pt x="7056382" y="1583145"/>
                  </a:lnTo>
                  <a:lnTo>
                    <a:pt x="7220136" y="1355655"/>
                  </a:lnTo>
                  <a:lnTo>
                    <a:pt x="7395052" y="1638861"/>
                  </a:lnTo>
                  <a:lnTo>
                    <a:pt x="7562534" y="1676001"/>
                  </a:lnTo>
                  <a:lnTo>
                    <a:pt x="7730005" y="1546005"/>
                  </a:lnTo>
                  <a:lnTo>
                    <a:pt x="7893759" y="1722429"/>
                  </a:lnTo>
                  <a:lnTo>
                    <a:pt x="8057524" y="1634212"/>
                  </a:lnTo>
                  <a:lnTo>
                    <a:pt x="8403639" y="1727067"/>
                  </a:lnTo>
                </a:path>
              </a:pathLst>
            </a:custGeom>
            <a:ln w="31412">
              <a:solidFill>
                <a:srgbClr val="2B72B8"/>
              </a:solidFill>
            </a:ln>
          </p:spPr>
          <p:txBody>
            <a:bodyPr wrap="square" lIns="0" tIns="0" rIns="0" bIns="0" rtlCol="0"/>
            <a:lstStyle/>
            <a:p>
              <a:endParaRPr/>
            </a:p>
          </p:txBody>
        </p:sp>
        <p:pic>
          <p:nvPicPr>
            <p:cNvPr id="59" name="object 59"/>
            <p:cNvPicPr/>
            <p:nvPr/>
          </p:nvPicPr>
          <p:blipFill>
            <a:blip r:embed="rId8" cstate="print"/>
            <a:stretch>
              <a:fillRect/>
            </a:stretch>
          </p:blipFill>
          <p:spPr>
            <a:xfrm>
              <a:off x="9652446" y="8478659"/>
              <a:ext cx="248432" cy="248432"/>
            </a:xfrm>
            <a:prstGeom prst="rect">
              <a:avLst/>
            </a:prstGeom>
          </p:spPr>
        </p:pic>
        <p:pic>
          <p:nvPicPr>
            <p:cNvPr id="60" name="object 60"/>
            <p:cNvPicPr/>
            <p:nvPr/>
          </p:nvPicPr>
          <p:blipFill>
            <a:blip r:embed="rId9" cstate="print"/>
            <a:stretch>
              <a:fillRect/>
            </a:stretch>
          </p:blipFill>
          <p:spPr>
            <a:xfrm>
              <a:off x="9652446" y="8149179"/>
              <a:ext cx="248432" cy="248432"/>
            </a:xfrm>
            <a:prstGeom prst="rect">
              <a:avLst/>
            </a:prstGeom>
          </p:spPr>
        </p:pic>
      </p:grpSp>
      <p:sp>
        <p:nvSpPr>
          <p:cNvPr id="61" name="object 61"/>
          <p:cNvSpPr txBox="1"/>
          <p:nvPr/>
        </p:nvSpPr>
        <p:spPr>
          <a:xfrm>
            <a:off x="10018256" y="8483721"/>
            <a:ext cx="388620" cy="226695"/>
          </a:xfrm>
          <a:prstGeom prst="rect">
            <a:avLst/>
          </a:prstGeom>
        </p:spPr>
        <p:txBody>
          <a:bodyPr vert="horz" wrap="square" lIns="0" tIns="15240" rIns="0" bIns="0" rtlCol="0">
            <a:spAutoFit/>
          </a:bodyPr>
          <a:lstStyle/>
          <a:p>
            <a:pPr marL="12700">
              <a:lnSpc>
                <a:spcPct val="100000"/>
              </a:lnSpc>
              <a:spcBef>
                <a:spcPts val="120"/>
              </a:spcBef>
            </a:pPr>
            <a:r>
              <a:rPr sz="1300" spc="-20" dirty="0">
                <a:solidFill>
                  <a:srgbClr val="59595C"/>
                </a:solidFill>
                <a:latin typeface="Helvetica"/>
                <a:cs typeface="Helvetica"/>
              </a:rPr>
              <a:t>Male</a:t>
            </a:r>
            <a:endParaRPr sz="1300">
              <a:latin typeface="Helvetica"/>
              <a:cs typeface="Helvetica"/>
            </a:endParaRPr>
          </a:p>
        </p:txBody>
      </p:sp>
      <p:sp>
        <p:nvSpPr>
          <p:cNvPr id="62" name="object 62"/>
          <p:cNvSpPr txBox="1"/>
          <p:nvPr/>
        </p:nvSpPr>
        <p:spPr>
          <a:xfrm>
            <a:off x="10018256" y="8157867"/>
            <a:ext cx="584200" cy="226695"/>
          </a:xfrm>
          <a:prstGeom prst="rect">
            <a:avLst/>
          </a:prstGeom>
        </p:spPr>
        <p:txBody>
          <a:bodyPr vert="horz" wrap="square" lIns="0" tIns="15240" rIns="0" bIns="0" rtlCol="0">
            <a:spAutoFit/>
          </a:bodyPr>
          <a:lstStyle/>
          <a:p>
            <a:pPr marL="12700">
              <a:lnSpc>
                <a:spcPct val="100000"/>
              </a:lnSpc>
              <a:spcBef>
                <a:spcPts val="120"/>
              </a:spcBef>
            </a:pPr>
            <a:r>
              <a:rPr sz="1300" spc="-10" dirty="0">
                <a:solidFill>
                  <a:srgbClr val="59595C"/>
                </a:solidFill>
                <a:latin typeface="Helvetica"/>
                <a:cs typeface="Helvetica"/>
              </a:rPr>
              <a:t>Female</a:t>
            </a:r>
            <a:endParaRPr sz="1300">
              <a:latin typeface="Helvetica"/>
              <a:cs typeface="Helvetica"/>
            </a:endParaRPr>
          </a:p>
        </p:txBody>
      </p:sp>
      <p:grpSp>
        <p:nvGrpSpPr>
          <p:cNvPr id="63" name="object 63"/>
          <p:cNvGrpSpPr/>
          <p:nvPr/>
        </p:nvGrpSpPr>
        <p:grpSpPr>
          <a:xfrm>
            <a:off x="1082503" y="2938046"/>
            <a:ext cx="9123045" cy="814069"/>
            <a:chOff x="1082503" y="2938046"/>
            <a:chExt cx="9123045" cy="814069"/>
          </a:xfrm>
        </p:grpSpPr>
        <p:sp>
          <p:nvSpPr>
            <p:cNvPr id="64" name="object 64"/>
            <p:cNvSpPr/>
            <p:nvPr/>
          </p:nvSpPr>
          <p:spPr>
            <a:xfrm>
              <a:off x="1085360" y="3749259"/>
              <a:ext cx="9117330" cy="0"/>
            </a:xfrm>
            <a:custGeom>
              <a:avLst/>
              <a:gdLst/>
              <a:ahLst/>
              <a:cxnLst/>
              <a:rect l="l" t="t" r="r" b="b"/>
              <a:pathLst>
                <a:path w="9117330">
                  <a:moveTo>
                    <a:pt x="0" y="0"/>
                  </a:moveTo>
                  <a:lnTo>
                    <a:pt x="9117073" y="0"/>
                  </a:lnTo>
                </a:path>
              </a:pathLst>
            </a:custGeom>
            <a:ln w="5235">
              <a:solidFill>
                <a:srgbClr val="A7A8AB"/>
              </a:solidFill>
            </a:ln>
          </p:spPr>
          <p:txBody>
            <a:bodyPr wrap="square" lIns="0" tIns="0" rIns="0" bIns="0" rtlCol="0"/>
            <a:lstStyle/>
            <a:p>
              <a:endParaRPr/>
            </a:p>
          </p:txBody>
        </p:sp>
        <p:sp>
          <p:nvSpPr>
            <p:cNvPr id="65" name="object 65"/>
            <p:cNvSpPr/>
            <p:nvPr/>
          </p:nvSpPr>
          <p:spPr>
            <a:xfrm>
              <a:off x="1085360" y="2940904"/>
              <a:ext cx="9117330" cy="0"/>
            </a:xfrm>
            <a:custGeom>
              <a:avLst/>
              <a:gdLst/>
              <a:ahLst/>
              <a:cxnLst/>
              <a:rect l="l" t="t" r="r" b="b"/>
              <a:pathLst>
                <a:path w="9117330">
                  <a:moveTo>
                    <a:pt x="0" y="0"/>
                  </a:moveTo>
                  <a:lnTo>
                    <a:pt x="9117073" y="0"/>
                  </a:lnTo>
                </a:path>
              </a:pathLst>
            </a:custGeom>
            <a:ln w="5235">
              <a:solidFill>
                <a:srgbClr val="A7A8AB"/>
              </a:solidFill>
            </a:ln>
          </p:spPr>
          <p:txBody>
            <a:bodyPr wrap="square" lIns="0" tIns="0" rIns="0" bIns="0" rtlCol="0"/>
            <a:lstStyle/>
            <a:p>
              <a:endParaRPr/>
            </a:p>
          </p:txBody>
        </p:sp>
        <p:sp>
          <p:nvSpPr>
            <p:cNvPr id="66" name="object 66"/>
            <p:cNvSpPr/>
            <p:nvPr/>
          </p:nvSpPr>
          <p:spPr>
            <a:xfrm>
              <a:off x="1085360" y="3344820"/>
              <a:ext cx="9117330" cy="0"/>
            </a:xfrm>
            <a:custGeom>
              <a:avLst/>
              <a:gdLst/>
              <a:ahLst/>
              <a:cxnLst/>
              <a:rect l="l" t="t" r="r" b="b"/>
              <a:pathLst>
                <a:path w="9117330">
                  <a:moveTo>
                    <a:pt x="0" y="0"/>
                  </a:moveTo>
                  <a:lnTo>
                    <a:pt x="9117073" y="0"/>
                  </a:lnTo>
                </a:path>
              </a:pathLst>
            </a:custGeom>
            <a:ln w="5235">
              <a:solidFill>
                <a:srgbClr val="A7A8AB"/>
              </a:solidFill>
            </a:ln>
          </p:spPr>
          <p:txBody>
            <a:bodyPr wrap="square" lIns="0" tIns="0" rIns="0" bIns="0" rtlCol="0"/>
            <a:lstStyle/>
            <a:p>
              <a:endParaRPr/>
            </a:p>
          </p:txBody>
        </p:sp>
      </p:grpSp>
      <p:sp>
        <p:nvSpPr>
          <p:cNvPr id="67" name="object 67"/>
          <p:cNvSpPr txBox="1"/>
          <p:nvPr/>
        </p:nvSpPr>
        <p:spPr>
          <a:xfrm>
            <a:off x="9071485" y="3895990"/>
            <a:ext cx="210185" cy="83566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May</a:t>
            </a:r>
            <a:r>
              <a:rPr sz="1450" spc="-30" dirty="0">
                <a:solidFill>
                  <a:srgbClr val="59595C"/>
                </a:solidFill>
                <a:latin typeface="Helvetica"/>
                <a:cs typeface="Helvetica"/>
              </a:rPr>
              <a:t> </a:t>
            </a:r>
            <a:r>
              <a:rPr sz="1450" spc="-20" dirty="0">
                <a:solidFill>
                  <a:srgbClr val="59595C"/>
                </a:solidFill>
                <a:latin typeface="Helvetica"/>
                <a:cs typeface="Helvetica"/>
              </a:rPr>
              <a:t>2024</a:t>
            </a:r>
            <a:endParaRPr sz="1450">
              <a:latin typeface="Helvetica"/>
              <a:cs typeface="Helvetica"/>
            </a:endParaRPr>
          </a:p>
        </p:txBody>
      </p:sp>
      <p:sp>
        <p:nvSpPr>
          <p:cNvPr id="68" name="object 68"/>
          <p:cNvSpPr txBox="1"/>
          <p:nvPr/>
        </p:nvSpPr>
        <p:spPr>
          <a:xfrm>
            <a:off x="8705994" y="3895993"/>
            <a:ext cx="210185" cy="804545"/>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Mar</a:t>
            </a:r>
            <a:r>
              <a:rPr sz="1450" spc="-30" dirty="0">
                <a:solidFill>
                  <a:srgbClr val="59595C"/>
                </a:solidFill>
                <a:latin typeface="Helvetica"/>
                <a:cs typeface="Helvetica"/>
              </a:rPr>
              <a:t> </a:t>
            </a:r>
            <a:r>
              <a:rPr sz="1450" spc="-20" dirty="0">
                <a:solidFill>
                  <a:srgbClr val="59595C"/>
                </a:solidFill>
                <a:latin typeface="Helvetica"/>
                <a:cs typeface="Helvetica"/>
              </a:rPr>
              <a:t>2024</a:t>
            </a:r>
            <a:endParaRPr sz="1450">
              <a:latin typeface="Helvetica"/>
              <a:cs typeface="Helvetica"/>
            </a:endParaRPr>
          </a:p>
        </p:txBody>
      </p:sp>
      <p:sp>
        <p:nvSpPr>
          <p:cNvPr id="69" name="object 69"/>
          <p:cNvSpPr txBox="1"/>
          <p:nvPr/>
        </p:nvSpPr>
        <p:spPr>
          <a:xfrm>
            <a:off x="8340504" y="3896047"/>
            <a:ext cx="210185" cy="784225"/>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Jan</a:t>
            </a:r>
            <a:r>
              <a:rPr sz="1450" spc="-35" dirty="0">
                <a:solidFill>
                  <a:srgbClr val="59595C"/>
                </a:solidFill>
                <a:latin typeface="Helvetica"/>
                <a:cs typeface="Helvetica"/>
              </a:rPr>
              <a:t> </a:t>
            </a:r>
            <a:r>
              <a:rPr sz="1450" spc="-20" dirty="0">
                <a:solidFill>
                  <a:srgbClr val="59595C"/>
                </a:solidFill>
                <a:latin typeface="Helvetica"/>
                <a:cs typeface="Helvetica"/>
              </a:rPr>
              <a:t>2024</a:t>
            </a:r>
            <a:endParaRPr sz="1450">
              <a:latin typeface="Helvetica"/>
              <a:cs typeface="Helvetica"/>
            </a:endParaRPr>
          </a:p>
        </p:txBody>
      </p:sp>
      <p:sp>
        <p:nvSpPr>
          <p:cNvPr id="70" name="object 70"/>
          <p:cNvSpPr txBox="1"/>
          <p:nvPr/>
        </p:nvSpPr>
        <p:spPr>
          <a:xfrm>
            <a:off x="7975013" y="3895961"/>
            <a:ext cx="210185" cy="81534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Nov</a:t>
            </a:r>
            <a:r>
              <a:rPr sz="1450" spc="-30" dirty="0">
                <a:solidFill>
                  <a:srgbClr val="59595C"/>
                </a:solidFill>
                <a:latin typeface="Helvetica"/>
                <a:cs typeface="Helvetica"/>
              </a:rPr>
              <a:t> </a:t>
            </a:r>
            <a:r>
              <a:rPr sz="1450" spc="-20" dirty="0">
                <a:solidFill>
                  <a:srgbClr val="59595C"/>
                </a:solidFill>
                <a:latin typeface="Helvetica"/>
                <a:cs typeface="Helvetica"/>
              </a:rPr>
              <a:t>2023</a:t>
            </a:r>
            <a:endParaRPr sz="1450">
              <a:latin typeface="Helvetica"/>
              <a:cs typeface="Helvetica"/>
            </a:endParaRPr>
          </a:p>
        </p:txBody>
      </p:sp>
      <p:sp>
        <p:nvSpPr>
          <p:cNvPr id="71" name="object 71"/>
          <p:cNvSpPr txBox="1"/>
          <p:nvPr/>
        </p:nvSpPr>
        <p:spPr>
          <a:xfrm>
            <a:off x="7609523" y="3896049"/>
            <a:ext cx="210185" cy="81534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Sep</a:t>
            </a:r>
            <a:r>
              <a:rPr sz="1450" spc="-40" dirty="0">
                <a:solidFill>
                  <a:srgbClr val="59595C"/>
                </a:solidFill>
                <a:latin typeface="Helvetica"/>
                <a:cs typeface="Helvetica"/>
              </a:rPr>
              <a:t> </a:t>
            </a:r>
            <a:r>
              <a:rPr sz="1450" spc="-20" dirty="0">
                <a:solidFill>
                  <a:srgbClr val="59595C"/>
                </a:solidFill>
                <a:latin typeface="Helvetica"/>
                <a:cs typeface="Helvetica"/>
              </a:rPr>
              <a:t>2023</a:t>
            </a:r>
            <a:endParaRPr sz="1450">
              <a:latin typeface="Helvetica"/>
              <a:cs typeface="Helvetica"/>
            </a:endParaRPr>
          </a:p>
        </p:txBody>
      </p:sp>
      <p:sp>
        <p:nvSpPr>
          <p:cNvPr id="72" name="object 72"/>
          <p:cNvSpPr txBox="1"/>
          <p:nvPr/>
        </p:nvSpPr>
        <p:spPr>
          <a:xfrm>
            <a:off x="7244033" y="3896053"/>
            <a:ext cx="210185" cy="72263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Jul</a:t>
            </a:r>
            <a:r>
              <a:rPr sz="1450" spc="-30" dirty="0">
                <a:solidFill>
                  <a:srgbClr val="59595C"/>
                </a:solidFill>
                <a:latin typeface="Helvetica"/>
                <a:cs typeface="Helvetica"/>
              </a:rPr>
              <a:t> </a:t>
            </a:r>
            <a:r>
              <a:rPr sz="1450" spc="-20" dirty="0">
                <a:solidFill>
                  <a:srgbClr val="59595C"/>
                </a:solidFill>
                <a:latin typeface="Helvetica"/>
                <a:cs typeface="Helvetica"/>
              </a:rPr>
              <a:t>2023</a:t>
            </a:r>
            <a:endParaRPr sz="1450">
              <a:latin typeface="Helvetica"/>
              <a:cs typeface="Helvetica"/>
            </a:endParaRPr>
          </a:p>
        </p:txBody>
      </p:sp>
      <p:sp>
        <p:nvSpPr>
          <p:cNvPr id="73" name="object 73"/>
          <p:cNvSpPr txBox="1"/>
          <p:nvPr/>
        </p:nvSpPr>
        <p:spPr>
          <a:xfrm>
            <a:off x="6878542" y="3895990"/>
            <a:ext cx="210185" cy="83566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May</a:t>
            </a:r>
            <a:r>
              <a:rPr sz="1450" spc="-30" dirty="0">
                <a:solidFill>
                  <a:srgbClr val="59595C"/>
                </a:solidFill>
                <a:latin typeface="Helvetica"/>
                <a:cs typeface="Helvetica"/>
              </a:rPr>
              <a:t> </a:t>
            </a:r>
            <a:r>
              <a:rPr sz="1450" spc="-20" dirty="0">
                <a:solidFill>
                  <a:srgbClr val="59595C"/>
                </a:solidFill>
                <a:latin typeface="Helvetica"/>
                <a:cs typeface="Helvetica"/>
              </a:rPr>
              <a:t>2023</a:t>
            </a:r>
            <a:endParaRPr sz="1450">
              <a:latin typeface="Helvetica"/>
              <a:cs typeface="Helvetica"/>
            </a:endParaRPr>
          </a:p>
        </p:txBody>
      </p:sp>
      <p:sp>
        <p:nvSpPr>
          <p:cNvPr id="74" name="object 74"/>
          <p:cNvSpPr txBox="1"/>
          <p:nvPr/>
        </p:nvSpPr>
        <p:spPr>
          <a:xfrm>
            <a:off x="6513052" y="3895993"/>
            <a:ext cx="210185" cy="804545"/>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Mar</a:t>
            </a:r>
            <a:r>
              <a:rPr sz="1450" spc="-30" dirty="0">
                <a:solidFill>
                  <a:srgbClr val="59595C"/>
                </a:solidFill>
                <a:latin typeface="Helvetica"/>
                <a:cs typeface="Helvetica"/>
              </a:rPr>
              <a:t> </a:t>
            </a:r>
            <a:r>
              <a:rPr sz="1450" spc="-20" dirty="0">
                <a:solidFill>
                  <a:srgbClr val="59595C"/>
                </a:solidFill>
                <a:latin typeface="Helvetica"/>
                <a:cs typeface="Helvetica"/>
              </a:rPr>
              <a:t>2023</a:t>
            </a:r>
            <a:endParaRPr sz="1450">
              <a:latin typeface="Helvetica"/>
              <a:cs typeface="Helvetica"/>
            </a:endParaRPr>
          </a:p>
        </p:txBody>
      </p:sp>
      <p:sp>
        <p:nvSpPr>
          <p:cNvPr id="75" name="object 75"/>
          <p:cNvSpPr txBox="1"/>
          <p:nvPr/>
        </p:nvSpPr>
        <p:spPr>
          <a:xfrm>
            <a:off x="6147561" y="3896047"/>
            <a:ext cx="210185" cy="784225"/>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Jan</a:t>
            </a:r>
            <a:r>
              <a:rPr sz="1450" spc="-35" dirty="0">
                <a:solidFill>
                  <a:srgbClr val="59595C"/>
                </a:solidFill>
                <a:latin typeface="Helvetica"/>
                <a:cs typeface="Helvetica"/>
              </a:rPr>
              <a:t> </a:t>
            </a:r>
            <a:r>
              <a:rPr sz="1450" spc="-20" dirty="0">
                <a:solidFill>
                  <a:srgbClr val="59595C"/>
                </a:solidFill>
                <a:latin typeface="Helvetica"/>
                <a:cs typeface="Helvetica"/>
              </a:rPr>
              <a:t>2023</a:t>
            </a:r>
            <a:endParaRPr sz="1450">
              <a:latin typeface="Helvetica"/>
              <a:cs typeface="Helvetica"/>
            </a:endParaRPr>
          </a:p>
        </p:txBody>
      </p:sp>
      <p:sp>
        <p:nvSpPr>
          <p:cNvPr id="76" name="object 76"/>
          <p:cNvSpPr txBox="1"/>
          <p:nvPr/>
        </p:nvSpPr>
        <p:spPr>
          <a:xfrm>
            <a:off x="5782071" y="3895961"/>
            <a:ext cx="210185" cy="81534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Nov</a:t>
            </a:r>
            <a:r>
              <a:rPr sz="1450" spc="-30" dirty="0">
                <a:solidFill>
                  <a:srgbClr val="59595C"/>
                </a:solidFill>
                <a:latin typeface="Helvetica"/>
                <a:cs typeface="Helvetica"/>
              </a:rPr>
              <a:t> </a:t>
            </a:r>
            <a:r>
              <a:rPr sz="1450" spc="-20" dirty="0">
                <a:solidFill>
                  <a:srgbClr val="59595C"/>
                </a:solidFill>
                <a:latin typeface="Helvetica"/>
                <a:cs typeface="Helvetica"/>
              </a:rPr>
              <a:t>2022</a:t>
            </a:r>
            <a:endParaRPr sz="1450">
              <a:latin typeface="Helvetica"/>
              <a:cs typeface="Helvetica"/>
            </a:endParaRPr>
          </a:p>
        </p:txBody>
      </p:sp>
      <p:sp>
        <p:nvSpPr>
          <p:cNvPr id="77" name="object 77"/>
          <p:cNvSpPr txBox="1"/>
          <p:nvPr/>
        </p:nvSpPr>
        <p:spPr>
          <a:xfrm>
            <a:off x="5416581" y="3896049"/>
            <a:ext cx="210185" cy="81534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Sep</a:t>
            </a:r>
            <a:r>
              <a:rPr sz="1450" spc="-40" dirty="0">
                <a:solidFill>
                  <a:srgbClr val="59595C"/>
                </a:solidFill>
                <a:latin typeface="Helvetica"/>
                <a:cs typeface="Helvetica"/>
              </a:rPr>
              <a:t> </a:t>
            </a:r>
            <a:r>
              <a:rPr sz="1450" spc="-20" dirty="0">
                <a:solidFill>
                  <a:srgbClr val="59595C"/>
                </a:solidFill>
                <a:latin typeface="Helvetica"/>
                <a:cs typeface="Helvetica"/>
              </a:rPr>
              <a:t>2022</a:t>
            </a:r>
            <a:endParaRPr sz="1450">
              <a:latin typeface="Helvetica"/>
              <a:cs typeface="Helvetica"/>
            </a:endParaRPr>
          </a:p>
        </p:txBody>
      </p:sp>
      <p:sp>
        <p:nvSpPr>
          <p:cNvPr id="78" name="object 78"/>
          <p:cNvSpPr txBox="1"/>
          <p:nvPr/>
        </p:nvSpPr>
        <p:spPr>
          <a:xfrm>
            <a:off x="4685415" y="3895990"/>
            <a:ext cx="210185" cy="83566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May</a:t>
            </a:r>
            <a:r>
              <a:rPr sz="1450" spc="-30" dirty="0">
                <a:solidFill>
                  <a:srgbClr val="59595C"/>
                </a:solidFill>
                <a:latin typeface="Helvetica"/>
                <a:cs typeface="Helvetica"/>
              </a:rPr>
              <a:t> </a:t>
            </a:r>
            <a:r>
              <a:rPr sz="1450" spc="-20" dirty="0">
                <a:solidFill>
                  <a:srgbClr val="59595C"/>
                </a:solidFill>
                <a:latin typeface="Helvetica"/>
                <a:cs typeface="Helvetica"/>
              </a:rPr>
              <a:t>2022</a:t>
            </a:r>
            <a:endParaRPr sz="1450">
              <a:latin typeface="Helvetica"/>
              <a:cs typeface="Helvetica"/>
            </a:endParaRPr>
          </a:p>
        </p:txBody>
      </p:sp>
      <p:sp>
        <p:nvSpPr>
          <p:cNvPr id="79" name="object 79"/>
          <p:cNvSpPr txBox="1"/>
          <p:nvPr/>
        </p:nvSpPr>
        <p:spPr>
          <a:xfrm>
            <a:off x="4319925" y="3895993"/>
            <a:ext cx="210185" cy="804545"/>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Mar</a:t>
            </a:r>
            <a:r>
              <a:rPr sz="1450" spc="-30" dirty="0">
                <a:solidFill>
                  <a:srgbClr val="59595C"/>
                </a:solidFill>
                <a:latin typeface="Helvetica"/>
                <a:cs typeface="Helvetica"/>
              </a:rPr>
              <a:t> </a:t>
            </a:r>
            <a:r>
              <a:rPr sz="1450" spc="-20" dirty="0">
                <a:solidFill>
                  <a:srgbClr val="59595C"/>
                </a:solidFill>
                <a:latin typeface="Helvetica"/>
                <a:cs typeface="Helvetica"/>
              </a:rPr>
              <a:t>2022</a:t>
            </a:r>
            <a:endParaRPr sz="1450">
              <a:latin typeface="Helvetica"/>
              <a:cs typeface="Helvetica"/>
            </a:endParaRPr>
          </a:p>
        </p:txBody>
      </p:sp>
      <p:sp>
        <p:nvSpPr>
          <p:cNvPr id="80" name="object 80"/>
          <p:cNvSpPr txBox="1"/>
          <p:nvPr/>
        </p:nvSpPr>
        <p:spPr>
          <a:xfrm>
            <a:off x="3954435" y="3896047"/>
            <a:ext cx="210185" cy="784225"/>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Jan</a:t>
            </a:r>
            <a:r>
              <a:rPr sz="1450" spc="-35" dirty="0">
                <a:solidFill>
                  <a:srgbClr val="59595C"/>
                </a:solidFill>
                <a:latin typeface="Helvetica"/>
                <a:cs typeface="Helvetica"/>
              </a:rPr>
              <a:t> </a:t>
            </a:r>
            <a:r>
              <a:rPr sz="1450" spc="-20" dirty="0">
                <a:solidFill>
                  <a:srgbClr val="59595C"/>
                </a:solidFill>
                <a:latin typeface="Helvetica"/>
                <a:cs typeface="Helvetica"/>
              </a:rPr>
              <a:t>2022</a:t>
            </a:r>
            <a:endParaRPr sz="1450">
              <a:latin typeface="Helvetica"/>
              <a:cs typeface="Helvetica"/>
            </a:endParaRPr>
          </a:p>
        </p:txBody>
      </p:sp>
      <p:sp>
        <p:nvSpPr>
          <p:cNvPr id="81" name="object 81"/>
          <p:cNvSpPr txBox="1"/>
          <p:nvPr/>
        </p:nvSpPr>
        <p:spPr>
          <a:xfrm>
            <a:off x="3588944" y="3895961"/>
            <a:ext cx="210185" cy="81534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Nov</a:t>
            </a:r>
            <a:r>
              <a:rPr sz="1450" spc="-30" dirty="0">
                <a:solidFill>
                  <a:srgbClr val="59595C"/>
                </a:solidFill>
                <a:latin typeface="Helvetica"/>
                <a:cs typeface="Helvetica"/>
              </a:rPr>
              <a:t> </a:t>
            </a:r>
            <a:r>
              <a:rPr sz="1450" spc="-20" dirty="0">
                <a:solidFill>
                  <a:srgbClr val="59595C"/>
                </a:solidFill>
                <a:latin typeface="Helvetica"/>
                <a:cs typeface="Helvetica"/>
              </a:rPr>
              <a:t>2021</a:t>
            </a:r>
            <a:endParaRPr sz="1450">
              <a:latin typeface="Helvetica"/>
              <a:cs typeface="Helvetica"/>
            </a:endParaRPr>
          </a:p>
        </p:txBody>
      </p:sp>
      <p:sp>
        <p:nvSpPr>
          <p:cNvPr id="82" name="object 82"/>
          <p:cNvSpPr txBox="1"/>
          <p:nvPr/>
        </p:nvSpPr>
        <p:spPr>
          <a:xfrm>
            <a:off x="3223454" y="3896049"/>
            <a:ext cx="210185" cy="81534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Sep</a:t>
            </a:r>
            <a:r>
              <a:rPr sz="1450" spc="-40" dirty="0">
                <a:solidFill>
                  <a:srgbClr val="59595C"/>
                </a:solidFill>
                <a:latin typeface="Helvetica"/>
                <a:cs typeface="Helvetica"/>
              </a:rPr>
              <a:t> </a:t>
            </a:r>
            <a:r>
              <a:rPr sz="1450" spc="-20" dirty="0">
                <a:solidFill>
                  <a:srgbClr val="59595C"/>
                </a:solidFill>
                <a:latin typeface="Helvetica"/>
                <a:cs typeface="Helvetica"/>
              </a:rPr>
              <a:t>2021</a:t>
            </a:r>
            <a:endParaRPr sz="1450">
              <a:latin typeface="Helvetica"/>
              <a:cs typeface="Helvetica"/>
            </a:endParaRPr>
          </a:p>
        </p:txBody>
      </p:sp>
      <p:sp>
        <p:nvSpPr>
          <p:cNvPr id="83" name="object 83"/>
          <p:cNvSpPr txBox="1"/>
          <p:nvPr/>
        </p:nvSpPr>
        <p:spPr>
          <a:xfrm>
            <a:off x="2857963" y="3896053"/>
            <a:ext cx="210185" cy="72263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Jul</a:t>
            </a:r>
            <a:r>
              <a:rPr sz="1450" spc="-30" dirty="0">
                <a:solidFill>
                  <a:srgbClr val="59595C"/>
                </a:solidFill>
                <a:latin typeface="Helvetica"/>
                <a:cs typeface="Helvetica"/>
              </a:rPr>
              <a:t> </a:t>
            </a:r>
            <a:r>
              <a:rPr sz="1450" spc="-20" dirty="0">
                <a:solidFill>
                  <a:srgbClr val="59595C"/>
                </a:solidFill>
                <a:latin typeface="Helvetica"/>
                <a:cs typeface="Helvetica"/>
              </a:rPr>
              <a:t>2021</a:t>
            </a:r>
            <a:endParaRPr sz="1450">
              <a:latin typeface="Helvetica"/>
              <a:cs typeface="Helvetica"/>
            </a:endParaRPr>
          </a:p>
        </p:txBody>
      </p:sp>
      <p:sp>
        <p:nvSpPr>
          <p:cNvPr id="84" name="object 84"/>
          <p:cNvSpPr txBox="1"/>
          <p:nvPr/>
        </p:nvSpPr>
        <p:spPr>
          <a:xfrm>
            <a:off x="2492473" y="3895993"/>
            <a:ext cx="210185" cy="804545"/>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Mar</a:t>
            </a:r>
            <a:r>
              <a:rPr sz="1450" spc="-30" dirty="0">
                <a:solidFill>
                  <a:srgbClr val="59595C"/>
                </a:solidFill>
                <a:latin typeface="Helvetica"/>
                <a:cs typeface="Helvetica"/>
              </a:rPr>
              <a:t> </a:t>
            </a:r>
            <a:r>
              <a:rPr sz="1450" spc="-20" dirty="0">
                <a:solidFill>
                  <a:srgbClr val="59595C"/>
                </a:solidFill>
                <a:latin typeface="Helvetica"/>
                <a:cs typeface="Helvetica"/>
              </a:rPr>
              <a:t>2021</a:t>
            </a:r>
            <a:endParaRPr sz="1450">
              <a:latin typeface="Helvetica"/>
              <a:cs typeface="Helvetica"/>
            </a:endParaRPr>
          </a:p>
        </p:txBody>
      </p:sp>
      <p:sp>
        <p:nvSpPr>
          <p:cNvPr id="85" name="object 85"/>
          <p:cNvSpPr txBox="1"/>
          <p:nvPr/>
        </p:nvSpPr>
        <p:spPr>
          <a:xfrm>
            <a:off x="2126982" y="3896049"/>
            <a:ext cx="210185" cy="81534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Sep</a:t>
            </a:r>
            <a:r>
              <a:rPr sz="1450" spc="-40" dirty="0">
                <a:solidFill>
                  <a:srgbClr val="59595C"/>
                </a:solidFill>
                <a:latin typeface="Helvetica"/>
                <a:cs typeface="Helvetica"/>
              </a:rPr>
              <a:t> </a:t>
            </a:r>
            <a:r>
              <a:rPr sz="1450" spc="-20" dirty="0">
                <a:solidFill>
                  <a:srgbClr val="59595C"/>
                </a:solidFill>
                <a:latin typeface="Helvetica"/>
                <a:cs typeface="Helvetica"/>
              </a:rPr>
              <a:t>2020</a:t>
            </a:r>
            <a:endParaRPr sz="1450">
              <a:latin typeface="Helvetica"/>
              <a:cs typeface="Helvetica"/>
            </a:endParaRPr>
          </a:p>
        </p:txBody>
      </p:sp>
      <p:sp>
        <p:nvSpPr>
          <p:cNvPr id="86" name="object 86"/>
          <p:cNvSpPr txBox="1"/>
          <p:nvPr/>
        </p:nvSpPr>
        <p:spPr>
          <a:xfrm>
            <a:off x="1761492" y="3895993"/>
            <a:ext cx="210185" cy="804545"/>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Mar</a:t>
            </a:r>
            <a:r>
              <a:rPr sz="1450" spc="-30" dirty="0">
                <a:solidFill>
                  <a:srgbClr val="59595C"/>
                </a:solidFill>
                <a:latin typeface="Helvetica"/>
                <a:cs typeface="Helvetica"/>
              </a:rPr>
              <a:t> </a:t>
            </a:r>
            <a:r>
              <a:rPr sz="1450" spc="-20" dirty="0">
                <a:solidFill>
                  <a:srgbClr val="59595C"/>
                </a:solidFill>
                <a:latin typeface="Helvetica"/>
                <a:cs typeface="Helvetica"/>
              </a:rPr>
              <a:t>2020</a:t>
            </a:r>
            <a:endParaRPr sz="1450">
              <a:latin typeface="Helvetica"/>
              <a:cs typeface="Helvetica"/>
            </a:endParaRPr>
          </a:p>
        </p:txBody>
      </p:sp>
      <p:sp>
        <p:nvSpPr>
          <p:cNvPr id="87" name="object 87"/>
          <p:cNvSpPr txBox="1"/>
          <p:nvPr/>
        </p:nvSpPr>
        <p:spPr>
          <a:xfrm>
            <a:off x="1030327" y="3895993"/>
            <a:ext cx="210185" cy="804545"/>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Mar</a:t>
            </a:r>
            <a:r>
              <a:rPr sz="1450" spc="-30" dirty="0">
                <a:solidFill>
                  <a:srgbClr val="59595C"/>
                </a:solidFill>
                <a:latin typeface="Helvetica"/>
                <a:cs typeface="Helvetica"/>
              </a:rPr>
              <a:t> </a:t>
            </a:r>
            <a:r>
              <a:rPr sz="1450" spc="-20" dirty="0">
                <a:solidFill>
                  <a:srgbClr val="59595C"/>
                </a:solidFill>
                <a:latin typeface="Helvetica"/>
                <a:cs typeface="Helvetica"/>
              </a:rPr>
              <a:t>2019</a:t>
            </a:r>
            <a:endParaRPr sz="1450">
              <a:latin typeface="Helvetica"/>
              <a:cs typeface="Helvetica"/>
            </a:endParaRPr>
          </a:p>
        </p:txBody>
      </p:sp>
      <p:sp>
        <p:nvSpPr>
          <p:cNvPr id="88" name="object 88"/>
          <p:cNvSpPr txBox="1"/>
          <p:nvPr/>
        </p:nvSpPr>
        <p:spPr>
          <a:xfrm>
            <a:off x="9438266" y="3896053"/>
            <a:ext cx="210185" cy="72263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Jul</a:t>
            </a:r>
            <a:r>
              <a:rPr sz="1450" spc="-30" dirty="0">
                <a:solidFill>
                  <a:srgbClr val="59595C"/>
                </a:solidFill>
                <a:latin typeface="Helvetica"/>
                <a:cs typeface="Helvetica"/>
              </a:rPr>
              <a:t> </a:t>
            </a:r>
            <a:r>
              <a:rPr sz="1450" spc="-20" dirty="0">
                <a:solidFill>
                  <a:srgbClr val="59595C"/>
                </a:solidFill>
                <a:latin typeface="Helvetica"/>
                <a:cs typeface="Helvetica"/>
              </a:rPr>
              <a:t>2024</a:t>
            </a:r>
            <a:endParaRPr sz="1450">
              <a:latin typeface="Helvetica"/>
              <a:cs typeface="Helvetica"/>
            </a:endParaRPr>
          </a:p>
        </p:txBody>
      </p:sp>
      <p:sp>
        <p:nvSpPr>
          <p:cNvPr id="89" name="object 89"/>
          <p:cNvSpPr txBox="1"/>
          <p:nvPr/>
        </p:nvSpPr>
        <p:spPr>
          <a:xfrm>
            <a:off x="1396002" y="3896049"/>
            <a:ext cx="210185" cy="81534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Sep</a:t>
            </a:r>
            <a:r>
              <a:rPr sz="1450" spc="-40" dirty="0">
                <a:solidFill>
                  <a:srgbClr val="59595C"/>
                </a:solidFill>
                <a:latin typeface="Helvetica"/>
                <a:cs typeface="Helvetica"/>
              </a:rPr>
              <a:t> </a:t>
            </a:r>
            <a:r>
              <a:rPr sz="1450" spc="-20" dirty="0">
                <a:solidFill>
                  <a:srgbClr val="59595C"/>
                </a:solidFill>
                <a:latin typeface="Helvetica"/>
                <a:cs typeface="Helvetica"/>
              </a:rPr>
              <a:t>2019</a:t>
            </a:r>
            <a:endParaRPr sz="1450">
              <a:latin typeface="Helvetica"/>
              <a:cs typeface="Helvetica"/>
            </a:endParaRPr>
          </a:p>
        </p:txBody>
      </p:sp>
      <p:sp>
        <p:nvSpPr>
          <p:cNvPr id="90" name="object 90"/>
          <p:cNvSpPr txBox="1"/>
          <p:nvPr/>
        </p:nvSpPr>
        <p:spPr>
          <a:xfrm>
            <a:off x="5051643" y="3896053"/>
            <a:ext cx="210185" cy="72263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Jul</a:t>
            </a:r>
            <a:r>
              <a:rPr sz="1450" spc="-30" dirty="0">
                <a:solidFill>
                  <a:srgbClr val="59595C"/>
                </a:solidFill>
                <a:latin typeface="Helvetica"/>
                <a:cs typeface="Helvetica"/>
              </a:rPr>
              <a:t> </a:t>
            </a:r>
            <a:r>
              <a:rPr sz="1450" spc="-20" dirty="0">
                <a:solidFill>
                  <a:srgbClr val="59595C"/>
                </a:solidFill>
                <a:latin typeface="Helvetica"/>
                <a:cs typeface="Helvetica"/>
              </a:rPr>
              <a:t>2022</a:t>
            </a:r>
            <a:endParaRPr sz="1450">
              <a:latin typeface="Helvetica"/>
              <a:cs typeface="Helvetica"/>
            </a:endParaRPr>
          </a:p>
        </p:txBody>
      </p:sp>
      <p:sp>
        <p:nvSpPr>
          <p:cNvPr id="91" name="object 91"/>
          <p:cNvSpPr txBox="1"/>
          <p:nvPr/>
        </p:nvSpPr>
        <p:spPr>
          <a:xfrm>
            <a:off x="1069038" y="2174298"/>
            <a:ext cx="3990340" cy="262255"/>
          </a:xfrm>
          <a:prstGeom prst="rect">
            <a:avLst/>
          </a:prstGeom>
        </p:spPr>
        <p:txBody>
          <a:bodyPr vert="horz" wrap="square" lIns="0" tIns="12700" rIns="0" bIns="0" rtlCol="0">
            <a:spAutoFit/>
          </a:bodyPr>
          <a:lstStyle/>
          <a:p>
            <a:pPr marL="12700">
              <a:lnSpc>
                <a:spcPct val="100000"/>
              </a:lnSpc>
              <a:spcBef>
                <a:spcPts val="100"/>
              </a:spcBef>
            </a:pPr>
            <a:r>
              <a:rPr sz="1550" b="1" dirty="0">
                <a:solidFill>
                  <a:srgbClr val="2B72B8"/>
                </a:solidFill>
                <a:latin typeface="Helvetica"/>
                <a:cs typeface="Helvetica"/>
              </a:rPr>
              <a:t>Headcount</a:t>
            </a:r>
            <a:r>
              <a:rPr sz="1550" b="1" spc="-30" dirty="0">
                <a:solidFill>
                  <a:srgbClr val="2B72B8"/>
                </a:solidFill>
                <a:latin typeface="Helvetica"/>
                <a:cs typeface="Helvetica"/>
              </a:rPr>
              <a:t> </a:t>
            </a:r>
            <a:r>
              <a:rPr sz="1550" b="1" dirty="0">
                <a:solidFill>
                  <a:srgbClr val="2B72B8"/>
                </a:solidFill>
                <a:latin typeface="Helvetica"/>
                <a:cs typeface="Helvetica"/>
              </a:rPr>
              <a:t>-</a:t>
            </a:r>
            <a:r>
              <a:rPr sz="1550" b="1" spc="-25" dirty="0">
                <a:solidFill>
                  <a:srgbClr val="2B72B8"/>
                </a:solidFill>
                <a:latin typeface="Helvetica"/>
                <a:cs typeface="Helvetica"/>
              </a:rPr>
              <a:t> </a:t>
            </a:r>
            <a:r>
              <a:rPr sz="1550" b="1" dirty="0">
                <a:solidFill>
                  <a:srgbClr val="2B72B8"/>
                </a:solidFill>
                <a:latin typeface="Helvetica"/>
                <a:cs typeface="Helvetica"/>
              </a:rPr>
              <a:t>Nurses</a:t>
            </a:r>
            <a:r>
              <a:rPr sz="1550" b="1" spc="-30" dirty="0">
                <a:solidFill>
                  <a:srgbClr val="2B72B8"/>
                </a:solidFill>
                <a:latin typeface="Helvetica"/>
                <a:cs typeface="Helvetica"/>
              </a:rPr>
              <a:t> </a:t>
            </a:r>
            <a:r>
              <a:rPr sz="1550" b="1" dirty="0">
                <a:solidFill>
                  <a:srgbClr val="2B72B8"/>
                </a:solidFill>
                <a:latin typeface="Helvetica"/>
                <a:cs typeface="Helvetica"/>
              </a:rPr>
              <a:t>-</a:t>
            </a:r>
            <a:r>
              <a:rPr sz="1550" b="1" spc="-85" dirty="0">
                <a:solidFill>
                  <a:srgbClr val="2B72B8"/>
                </a:solidFill>
                <a:latin typeface="Helvetica"/>
                <a:cs typeface="Helvetica"/>
              </a:rPr>
              <a:t> </a:t>
            </a:r>
            <a:r>
              <a:rPr sz="1550" b="1" dirty="0">
                <a:solidFill>
                  <a:srgbClr val="2B72B8"/>
                </a:solidFill>
                <a:latin typeface="Helvetica"/>
                <a:cs typeface="Helvetica"/>
              </a:rPr>
              <a:t>All</a:t>
            </a:r>
            <a:r>
              <a:rPr sz="1550" b="1" spc="-25" dirty="0">
                <a:solidFill>
                  <a:srgbClr val="2B72B8"/>
                </a:solidFill>
                <a:latin typeface="Helvetica"/>
                <a:cs typeface="Helvetica"/>
              </a:rPr>
              <a:t> </a:t>
            </a:r>
            <a:r>
              <a:rPr sz="1550" b="1" dirty="0">
                <a:solidFill>
                  <a:srgbClr val="2B72B8"/>
                </a:solidFill>
                <a:latin typeface="Helvetica"/>
                <a:cs typeface="Helvetica"/>
              </a:rPr>
              <a:t>-</a:t>
            </a:r>
            <a:r>
              <a:rPr sz="1550" b="1" spc="-30" dirty="0">
                <a:solidFill>
                  <a:srgbClr val="2B72B8"/>
                </a:solidFill>
                <a:latin typeface="Helvetica"/>
                <a:cs typeface="Helvetica"/>
              </a:rPr>
              <a:t> </a:t>
            </a:r>
            <a:r>
              <a:rPr sz="1550" b="1" spc="-10" dirty="0">
                <a:solidFill>
                  <a:srgbClr val="2B72B8"/>
                </a:solidFill>
                <a:latin typeface="Helvetica"/>
                <a:cs typeface="Helvetica"/>
              </a:rPr>
              <a:t>September</a:t>
            </a:r>
            <a:r>
              <a:rPr sz="1550" b="1" spc="-25" dirty="0">
                <a:solidFill>
                  <a:srgbClr val="2B72B8"/>
                </a:solidFill>
                <a:latin typeface="Helvetica"/>
                <a:cs typeface="Helvetica"/>
              </a:rPr>
              <a:t> </a:t>
            </a:r>
            <a:r>
              <a:rPr sz="1550" b="1" spc="-20" dirty="0">
                <a:solidFill>
                  <a:srgbClr val="2B72B8"/>
                </a:solidFill>
                <a:latin typeface="Helvetica"/>
                <a:cs typeface="Helvetica"/>
              </a:rPr>
              <a:t>2024</a:t>
            </a:r>
            <a:endParaRPr sz="1550">
              <a:latin typeface="Helvetica"/>
              <a:cs typeface="Helvetica"/>
            </a:endParaRPr>
          </a:p>
        </p:txBody>
      </p:sp>
      <p:sp>
        <p:nvSpPr>
          <p:cNvPr id="92" name="object 92"/>
          <p:cNvSpPr txBox="1"/>
          <p:nvPr/>
        </p:nvSpPr>
        <p:spPr>
          <a:xfrm>
            <a:off x="10370401" y="3175396"/>
            <a:ext cx="724535" cy="528320"/>
          </a:xfrm>
          <a:prstGeom prst="rect">
            <a:avLst/>
          </a:prstGeom>
        </p:spPr>
        <p:txBody>
          <a:bodyPr vert="horz" wrap="square" lIns="0" tIns="12065" rIns="0" bIns="0" rtlCol="0">
            <a:spAutoFit/>
          </a:bodyPr>
          <a:lstStyle/>
          <a:p>
            <a:pPr marL="12700">
              <a:lnSpc>
                <a:spcPct val="100000"/>
              </a:lnSpc>
              <a:spcBef>
                <a:spcPts val="95"/>
              </a:spcBef>
            </a:pPr>
            <a:r>
              <a:rPr sz="3300" b="1" spc="-25" dirty="0">
                <a:solidFill>
                  <a:srgbClr val="BC0E79"/>
                </a:solidFill>
                <a:latin typeface="Helvetica"/>
                <a:cs typeface="Helvetica"/>
              </a:rPr>
              <a:t>345</a:t>
            </a:r>
            <a:endParaRPr sz="3300">
              <a:latin typeface="Helvetica"/>
              <a:cs typeface="Helvetica"/>
            </a:endParaRPr>
          </a:p>
        </p:txBody>
      </p:sp>
      <p:sp>
        <p:nvSpPr>
          <p:cNvPr id="93" name="object 93"/>
          <p:cNvSpPr txBox="1"/>
          <p:nvPr/>
        </p:nvSpPr>
        <p:spPr>
          <a:xfrm>
            <a:off x="1065945" y="2951507"/>
            <a:ext cx="354330" cy="262255"/>
          </a:xfrm>
          <a:prstGeom prst="rect">
            <a:avLst/>
          </a:prstGeom>
        </p:spPr>
        <p:txBody>
          <a:bodyPr vert="horz" wrap="square" lIns="0" tIns="12700" rIns="0" bIns="0" rtlCol="0">
            <a:spAutoFit/>
          </a:bodyPr>
          <a:lstStyle/>
          <a:p>
            <a:pPr marL="12700">
              <a:lnSpc>
                <a:spcPct val="100000"/>
              </a:lnSpc>
              <a:spcBef>
                <a:spcPts val="100"/>
              </a:spcBef>
            </a:pPr>
            <a:r>
              <a:rPr sz="1550" b="1" spc="-25" dirty="0">
                <a:solidFill>
                  <a:srgbClr val="2B72B8"/>
                </a:solidFill>
                <a:latin typeface="Helvetica"/>
                <a:cs typeface="Helvetica"/>
              </a:rPr>
              <a:t>362</a:t>
            </a:r>
            <a:endParaRPr sz="1550">
              <a:latin typeface="Helvetica"/>
              <a:cs typeface="Helvetica"/>
            </a:endParaRPr>
          </a:p>
        </p:txBody>
      </p:sp>
      <p:sp>
        <p:nvSpPr>
          <p:cNvPr id="94" name="object 94"/>
          <p:cNvSpPr/>
          <p:nvPr/>
        </p:nvSpPr>
        <p:spPr>
          <a:xfrm>
            <a:off x="1085360" y="2536840"/>
            <a:ext cx="9117330" cy="0"/>
          </a:xfrm>
          <a:custGeom>
            <a:avLst/>
            <a:gdLst/>
            <a:ahLst/>
            <a:cxnLst/>
            <a:rect l="l" t="t" r="r" b="b"/>
            <a:pathLst>
              <a:path w="9117330">
                <a:moveTo>
                  <a:pt x="0" y="0"/>
                </a:moveTo>
                <a:lnTo>
                  <a:pt x="9117073" y="0"/>
                </a:lnTo>
              </a:path>
            </a:pathLst>
          </a:custGeom>
          <a:ln w="5235">
            <a:solidFill>
              <a:srgbClr val="A7A8AB"/>
            </a:solidFill>
          </a:ln>
        </p:spPr>
        <p:txBody>
          <a:bodyPr wrap="square" lIns="0" tIns="0" rIns="0" bIns="0" rtlCol="0"/>
          <a:lstStyle/>
          <a:p>
            <a:endParaRPr/>
          </a:p>
        </p:txBody>
      </p:sp>
      <p:grpSp>
        <p:nvGrpSpPr>
          <p:cNvPr id="95" name="object 95"/>
          <p:cNvGrpSpPr/>
          <p:nvPr/>
        </p:nvGrpSpPr>
        <p:grpSpPr>
          <a:xfrm>
            <a:off x="1083684" y="2606199"/>
            <a:ext cx="8869680" cy="1189355"/>
            <a:chOff x="1083684" y="2606199"/>
            <a:chExt cx="8869680" cy="1189355"/>
          </a:xfrm>
        </p:grpSpPr>
        <p:sp>
          <p:nvSpPr>
            <p:cNvPr id="96" name="object 96"/>
            <p:cNvSpPr/>
            <p:nvPr/>
          </p:nvSpPr>
          <p:spPr>
            <a:xfrm>
              <a:off x="2836782" y="3094632"/>
              <a:ext cx="7101205" cy="685165"/>
            </a:xfrm>
            <a:custGeom>
              <a:avLst/>
              <a:gdLst/>
              <a:ahLst/>
              <a:cxnLst/>
              <a:rect l="l" t="t" r="r" b="b"/>
              <a:pathLst>
                <a:path w="7101205" h="685164">
                  <a:moveTo>
                    <a:pt x="7100600" y="447986"/>
                  </a:moveTo>
                  <a:lnTo>
                    <a:pt x="6900501" y="355758"/>
                  </a:lnTo>
                  <a:lnTo>
                    <a:pt x="6723271" y="680764"/>
                  </a:lnTo>
                  <a:lnTo>
                    <a:pt x="6523173" y="592924"/>
                  </a:lnTo>
                  <a:lnTo>
                    <a:pt x="6351660" y="562181"/>
                  </a:lnTo>
                  <a:lnTo>
                    <a:pt x="6168723" y="685151"/>
                  </a:lnTo>
                  <a:lnTo>
                    <a:pt x="5974341" y="474341"/>
                  </a:lnTo>
                  <a:lnTo>
                    <a:pt x="5785677" y="390888"/>
                  </a:lnTo>
                  <a:lnTo>
                    <a:pt x="5625598" y="364533"/>
                  </a:lnTo>
                  <a:lnTo>
                    <a:pt x="5448368" y="483126"/>
                  </a:lnTo>
                  <a:lnTo>
                    <a:pt x="5065322" y="241563"/>
                  </a:lnTo>
                  <a:lnTo>
                    <a:pt x="4510763" y="364533"/>
                  </a:lnTo>
                  <a:lnTo>
                    <a:pt x="4333532" y="162508"/>
                  </a:lnTo>
                  <a:lnTo>
                    <a:pt x="4150596" y="0"/>
                  </a:lnTo>
                  <a:lnTo>
                    <a:pt x="3979083" y="0"/>
                  </a:lnTo>
                  <a:lnTo>
                    <a:pt x="3784701" y="48312"/>
                  </a:lnTo>
                  <a:lnTo>
                    <a:pt x="3601754" y="202035"/>
                  </a:lnTo>
                  <a:lnTo>
                    <a:pt x="3418806" y="320618"/>
                  </a:lnTo>
                  <a:lnTo>
                    <a:pt x="3047195" y="162508"/>
                  </a:lnTo>
                  <a:lnTo>
                    <a:pt x="2698451" y="395286"/>
                  </a:lnTo>
                  <a:lnTo>
                    <a:pt x="2492636" y="443599"/>
                  </a:lnTo>
                  <a:lnTo>
                    <a:pt x="2303982" y="360146"/>
                  </a:lnTo>
                  <a:lnTo>
                    <a:pt x="2121034" y="320618"/>
                  </a:lnTo>
                  <a:lnTo>
                    <a:pt x="1949521" y="320618"/>
                  </a:lnTo>
                  <a:lnTo>
                    <a:pt x="1755140" y="241563"/>
                  </a:lnTo>
                  <a:lnTo>
                    <a:pt x="1583627" y="557784"/>
                  </a:lnTo>
                  <a:lnTo>
                    <a:pt x="1389245" y="645624"/>
                  </a:lnTo>
                  <a:lnTo>
                    <a:pt x="1217732" y="452373"/>
                  </a:lnTo>
                  <a:lnTo>
                    <a:pt x="1011916" y="316231"/>
                  </a:lnTo>
                  <a:lnTo>
                    <a:pt x="651739" y="245950"/>
                  </a:lnTo>
                  <a:lnTo>
                    <a:pt x="468792" y="118582"/>
                  </a:lnTo>
                  <a:lnTo>
                    <a:pt x="291572" y="245950"/>
                  </a:lnTo>
                  <a:lnTo>
                    <a:pt x="0" y="52710"/>
                  </a:lnTo>
                </a:path>
              </a:pathLst>
            </a:custGeom>
            <a:ln w="31412">
              <a:solidFill>
                <a:srgbClr val="BC0E79"/>
              </a:solidFill>
            </a:ln>
          </p:spPr>
          <p:txBody>
            <a:bodyPr wrap="square" lIns="0" tIns="0" rIns="0" bIns="0" rtlCol="0"/>
            <a:lstStyle/>
            <a:p>
              <a:endParaRPr/>
            </a:p>
          </p:txBody>
        </p:sp>
        <p:sp>
          <p:nvSpPr>
            <p:cNvPr id="97" name="object 97"/>
            <p:cNvSpPr/>
            <p:nvPr/>
          </p:nvSpPr>
          <p:spPr>
            <a:xfrm>
              <a:off x="1099390" y="2621905"/>
              <a:ext cx="1739264" cy="625475"/>
            </a:xfrm>
            <a:custGeom>
              <a:avLst/>
              <a:gdLst/>
              <a:ahLst/>
              <a:cxnLst/>
              <a:rect l="l" t="t" r="r" b="b"/>
              <a:pathLst>
                <a:path w="1739264" h="625475">
                  <a:moveTo>
                    <a:pt x="0" y="235197"/>
                  </a:moveTo>
                  <a:lnTo>
                    <a:pt x="37954" y="229827"/>
                  </a:lnTo>
                  <a:lnTo>
                    <a:pt x="101771" y="215492"/>
                  </a:lnTo>
                  <a:lnTo>
                    <a:pt x="161803" y="200672"/>
                  </a:lnTo>
                  <a:lnTo>
                    <a:pt x="188402" y="193847"/>
                  </a:lnTo>
                  <a:lnTo>
                    <a:pt x="376805" y="193847"/>
                  </a:lnTo>
                  <a:lnTo>
                    <a:pt x="558475" y="625467"/>
                  </a:lnTo>
                  <a:lnTo>
                    <a:pt x="740145" y="237783"/>
                  </a:lnTo>
                  <a:lnTo>
                    <a:pt x="921825" y="155073"/>
                  </a:lnTo>
                  <a:lnTo>
                    <a:pt x="1113589" y="0"/>
                  </a:lnTo>
                  <a:lnTo>
                    <a:pt x="1298630" y="121472"/>
                  </a:lnTo>
                  <a:lnTo>
                    <a:pt x="1497116" y="299812"/>
                  </a:lnTo>
                  <a:lnTo>
                    <a:pt x="1648515" y="467807"/>
                  </a:lnTo>
                  <a:lnTo>
                    <a:pt x="1738931" y="527104"/>
                  </a:lnTo>
                </a:path>
              </a:pathLst>
            </a:custGeom>
            <a:ln w="31412">
              <a:solidFill>
                <a:srgbClr val="2B72B8"/>
              </a:solidFill>
            </a:ln>
          </p:spPr>
          <p:txBody>
            <a:bodyPr wrap="square" lIns="0" tIns="0" rIns="0" bIns="0" rtlCol="0"/>
            <a:lstStyle/>
            <a:p>
              <a:endParaRPr/>
            </a:p>
          </p:txBody>
        </p:sp>
      </p:grpSp>
      <p:sp>
        <p:nvSpPr>
          <p:cNvPr id="98" name="object 98"/>
          <p:cNvSpPr txBox="1"/>
          <p:nvPr/>
        </p:nvSpPr>
        <p:spPr>
          <a:xfrm>
            <a:off x="9802607" y="3896071"/>
            <a:ext cx="210185" cy="81534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Sep</a:t>
            </a:r>
            <a:r>
              <a:rPr sz="1450" spc="-40" dirty="0">
                <a:solidFill>
                  <a:srgbClr val="59595C"/>
                </a:solidFill>
                <a:latin typeface="Helvetica"/>
                <a:cs typeface="Helvetica"/>
              </a:rPr>
              <a:t> </a:t>
            </a:r>
            <a:r>
              <a:rPr sz="1450" spc="-20" dirty="0">
                <a:solidFill>
                  <a:srgbClr val="59595C"/>
                </a:solidFill>
                <a:latin typeface="Helvetica"/>
                <a:cs typeface="Helvetica"/>
              </a:rPr>
              <a:t>2024</a:t>
            </a:r>
            <a:endParaRPr sz="1450">
              <a:latin typeface="Helvetica"/>
              <a:cs typeface="Helvetica"/>
            </a:endParaRPr>
          </a:p>
        </p:txBody>
      </p:sp>
      <p:sp>
        <p:nvSpPr>
          <p:cNvPr id="99" name="object 99"/>
          <p:cNvSpPr/>
          <p:nvPr/>
        </p:nvSpPr>
        <p:spPr>
          <a:xfrm>
            <a:off x="1077227" y="6504470"/>
            <a:ext cx="9150350" cy="0"/>
          </a:xfrm>
          <a:custGeom>
            <a:avLst/>
            <a:gdLst/>
            <a:ahLst/>
            <a:cxnLst/>
            <a:rect l="l" t="t" r="r" b="b"/>
            <a:pathLst>
              <a:path w="9150350">
                <a:moveTo>
                  <a:pt x="0" y="0"/>
                </a:moveTo>
                <a:lnTo>
                  <a:pt x="9149899" y="0"/>
                </a:lnTo>
              </a:path>
            </a:pathLst>
          </a:custGeom>
          <a:ln w="5235">
            <a:solidFill>
              <a:srgbClr val="A7A8AB"/>
            </a:solidFill>
          </a:ln>
        </p:spPr>
        <p:txBody>
          <a:bodyPr wrap="square" lIns="0" tIns="0" rIns="0" bIns="0" rtlCol="0"/>
          <a:lstStyle/>
          <a:p>
            <a:endParaRPr/>
          </a:p>
        </p:txBody>
      </p:sp>
      <p:grpSp>
        <p:nvGrpSpPr>
          <p:cNvPr id="100" name="object 100"/>
          <p:cNvGrpSpPr/>
          <p:nvPr/>
        </p:nvGrpSpPr>
        <p:grpSpPr>
          <a:xfrm>
            <a:off x="1074370" y="5943960"/>
            <a:ext cx="9156065" cy="372745"/>
            <a:chOff x="1074370" y="5943960"/>
            <a:chExt cx="9156065" cy="372745"/>
          </a:xfrm>
        </p:grpSpPr>
        <p:sp>
          <p:nvSpPr>
            <p:cNvPr id="101" name="object 101"/>
            <p:cNvSpPr/>
            <p:nvPr/>
          </p:nvSpPr>
          <p:spPr>
            <a:xfrm>
              <a:off x="1077227" y="5946817"/>
              <a:ext cx="9150350" cy="0"/>
            </a:xfrm>
            <a:custGeom>
              <a:avLst/>
              <a:gdLst/>
              <a:ahLst/>
              <a:cxnLst/>
              <a:rect l="l" t="t" r="r" b="b"/>
              <a:pathLst>
                <a:path w="9150350">
                  <a:moveTo>
                    <a:pt x="0" y="0"/>
                  </a:moveTo>
                  <a:lnTo>
                    <a:pt x="9149899" y="0"/>
                  </a:lnTo>
                </a:path>
              </a:pathLst>
            </a:custGeom>
            <a:ln w="5235">
              <a:solidFill>
                <a:srgbClr val="A7A8AB"/>
              </a:solidFill>
            </a:ln>
          </p:spPr>
          <p:txBody>
            <a:bodyPr wrap="square" lIns="0" tIns="0" rIns="0" bIns="0" rtlCol="0"/>
            <a:lstStyle/>
            <a:p>
              <a:endParaRPr/>
            </a:p>
          </p:txBody>
        </p:sp>
        <p:sp>
          <p:nvSpPr>
            <p:cNvPr id="102" name="object 102"/>
            <p:cNvSpPr/>
            <p:nvPr/>
          </p:nvSpPr>
          <p:spPr>
            <a:xfrm>
              <a:off x="1077227" y="6313594"/>
              <a:ext cx="9150350" cy="0"/>
            </a:xfrm>
            <a:custGeom>
              <a:avLst/>
              <a:gdLst/>
              <a:ahLst/>
              <a:cxnLst/>
              <a:rect l="l" t="t" r="r" b="b"/>
              <a:pathLst>
                <a:path w="9150350">
                  <a:moveTo>
                    <a:pt x="0" y="0"/>
                  </a:moveTo>
                  <a:lnTo>
                    <a:pt x="9149899" y="0"/>
                  </a:lnTo>
                </a:path>
              </a:pathLst>
            </a:custGeom>
            <a:ln w="5235">
              <a:solidFill>
                <a:srgbClr val="A7A8AB"/>
              </a:solidFill>
            </a:ln>
          </p:spPr>
          <p:txBody>
            <a:bodyPr wrap="square" lIns="0" tIns="0" rIns="0" bIns="0" rtlCol="0"/>
            <a:lstStyle/>
            <a:p>
              <a:endParaRPr/>
            </a:p>
          </p:txBody>
        </p:sp>
      </p:grpSp>
      <p:sp>
        <p:nvSpPr>
          <p:cNvPr id="103" name="object 103"/>
          <p:cNvSpPr txBox="1"/>
          <p:nvPr/>
        </p:nvSpPr>
        <p:spPr>
          <a:xfrm>
            <a:off x="9449767" y="6544504"/>
            <a:ext cx="210820" cy="72517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Jul</a:t>
            </a:r>
            <a:r>
              <a:rPr sz="1450" spc="-10" dirty="0">
                <a:solidFill>
                  <a:srgbClr val="59595C"/>
                </a:solidFill>
                <a:latin typeface="Helvetica"/>
                <a:cs typeface="Helvetica"/>
              </a:rPr>
              <a:t> </a:t>
            </a:r>
            <a:r>
              <a:rPr sz="1450" spc="-20" dirty="0">
                <a:solidFill>
                  <a:srgbClr val="59595C"/>
                </a:solidFill>
                <a:latin typeface="Helvetica"/>
                <a:cs typeface="Helvetica"/>
              </a:rPr>
              <a:t>2024</a:t>
            </a:r>
            <a:endParaRPr sz="1450">
              <a:latin typeface="Helvetica"/>
              <a:cs typeface="Helvetica"/>
            </a:endParaRPr>
          </a:p>
        </p:txBody>
      </p:sp>
      <p:sp>
        <p:nvSpPr>
          <p:cNvPr id="104" name="object 104"/>
          <p:cNvSpPr txBox="1"/>
          <p:nvPr/>
        </p:nvSpPr>
        <p:spPr>
          <a:xfrm>
            <a:off x="9073152" y="6544446"/>
            <a:ext cx="210820" cy="776605"/>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Apr </a:t>
            </a:r>
            <a:r>
              <a:rPr sz="1450" spc="-20" dirty="0">
                <a:solidFill>
                  <a:srgbClr val="59595C"/>
                </a:solidFill>
                <a:latin typeface="Helvetica"/>
                <a:cs typeface="Helvetica"/>
              </a:rPr>
              <a:t>2024</a:t>
            </a:r>
            <a:endParaRPr sz="1450">
              <a:latin typeface="Helvetica"/>
              <a:cs typeface="Helvetica"/>
            </a:endParaRPr>
          </a:p>
        </p:txBody>
      </p:sp>
      <p:sp>
        <p:nvSpPr>
          <p:cNvPr id="105" name="object 105"/>
          <p:cNvSpPr txBox="1"/>
          <p:nvPr/>
        </p:nvSpPr>
        <p:spPr>
          <a:xfrm>
            <a:off x="8696537" y="6544527"/>
            <a:ext cx="210820" cy="80772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Feb</a:t>
            </a:r>
            <a:r>
              <a:rPr sz="1450" spc="-40" dirty="0">
                <a:solidFill>
                  <a:srgbClr val="59595C"/>
                </a:solidFill>
                <a:latin typeface="Helvetica"/>
                <a:cs typeface="Helvetica"/>
              </a:rPr>
              <a:t> </a:t>
            </a:r>
            <a:r>
              <a:rPr sz="1450" spc="-20" dirty="0">
                <a:solidFill>
                  <a:srgbClr val="59595C"/>
                </a:solidFill>
                <a:latin typeface="Helvetica"/>
                <a:cs typeface="Helvetica"/>
              </a:rPr>
              <a:t>2024</a:t>
            </a:r>
            <a:endParaRPr sz="1450">
              <a:latin typeface="Helvetica"/>
              <a:cs typeface="Helvetica"/>
            </a:endParaRPr>
          </a:p>
        </p:txBody>
      </p:sp>
      <p:sp>
        <p:nvSpPr>
          <p:cNvPr id="106" name="object 106"/>
          <p:cNvSpPr txBox="1"/>
          <p:nvPr/>
        </p:nvSpPr>
        <p:spPr>
          <a:xfrm>
            <a:off x="8319922" y="6544410"/>
            <a:ext cx="210820" cy="81788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Dec </a:t>
            </a:r>
            <a:r>
              <a:rPr sz="1450" spc="-20" dirty="0">
                <a:solidFill>
                  <a:srgbClr val="59595C"/>
                </a:solidFill>
                <a:latin typeface="Helvetica"/>
                <a:cs typeface="Helvetica"/>
              </a:rPr>
              <a:t>2023</a:t>
            </a:r>
            <a:endParaRPr sz="1450">
              <a:latin typeface="Helvetica"/>
              <a:cs typeface="Helvetica"/>
            </a:endParaRPr>
          </a:p>
        </p:txBody>
      </p:sp>
      <p:sp>
        <p:nvSpPr>
          <p:cNvPr id="107" name="object 107"/>
          <p:cNvSpPr txBox="1"/>
          <p:nvPr/>
        </p:nvSpPr>
        <p:spPr>
          <a:xfrm>
            <a:off x="7943307" y="6544254"/>
            <a:ext cx="210820" cy="776605"/>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Oct </a:t>
            </a:r>
            <a:r>
              <a:rPr sz="1450" spc="-20" dirty="0">
                <a:solidFill>
                  <a:srgbClr val="59595C"/>
                </a:solidFill>
                <a:latin typeface="Helvetica"/>
                <a:cs typeface="Helvetica"/>
              </a:rPr>
              <a:t>2023</a:t>
            </a:r>
            <a:endParaRPr sz="1450">
              <a:latin typeface="Helvetica"/>
              <a:cs typeface="Helvetica"/>
            </a:endParaRPr>
          </a:p>
        </p:txBody>
      </p:sp>
      <p:sp>
        <p:nvSpPr>
          <p:cNvPr id="108" name="object 108"/>
          <p:cNvSpPr txBox="1"/>
          <p:nvPr/>
        </p:nvSpPr>
        <p:spPr>
          <a:xfrm>
            <a:off x="7566693" y="6544499"/>
            <a:ext cx="210820" cy="81788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Aug</a:t>
            </a:r>
            <a:r>
              <a:rPr sz="1450" spc="-10" dirty="0">
                <a:solidFill>
                  <a:srgbClr val="59595C"/>
                </a:solidFill>
                <a:latin typeface="Helvetica"/>
                <a:cs typeface="Helvetica"/>
              </a:rPr>
              <a:t> </a:t>
            </a:r>
            <a:r>
              <a:rPr sz="1450" spc="-20" dirty="0">
                <a:solidFill>
                  <a:srgbClr val="59595C"/>
                </a:solidFill>
                <a:latin typeface="Helvetica"/>
                <a:cs typeface="Helvetica"/>
              </a:rPr>
              <a:t>2023</a:t>
            </a:r>
            <a:endParaRPr sz="1450">
              <a:latin typeface="Helvetica"/>
              <a:cs typeface="Helvetica"/>
            </a:endParaRPr>
          </a:p>
        </p:txBody>
      </p:sp>
      <p:sp>
        <p:nvSpPr>
          <p:cNvPr id="109" name="object 109"/>
          <p:cNvSpPr txBox="1"/>
          <p:nvPr/>
        </p:nvSpPr>
        <p:spPr>
          <a:xfrm>
            <a:off x="7190078" y="6544498"/>
            <a:ext cx="210820" cy="786765"/>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Jun</a:t>
            </a:r>
            <a:r>
              <a:rPr sz="1450" spc="-35" dirty="0">
                <a:solidFill>
                  <a:srgbClr val="59595C"/>
                </a:solidFill>
                <a:latin typeface="Helvetica"/>
                <a:cs typeface="Helvetica"/>
              </a:rPr>
              <a:t> </a:t>
            </a:r>
            <a:r>
              <a:rPr sz="1450" spc="-20" dirty="0">
                <a:solidFill>
                  <a:srgbClr val="59595C"/>
                </a:solidFill>
                <a:latin typeface="Helvetica"/>
                <a:cs typeface="Helvetica"/>
              </a:rPr>
              <a:t>2023</a:t>
            </a:r>
            <a:endParaRPr sz="1450">
              <a:latin typeface="Helvetica"/>
              <a:cs typeface="Helvetica"/>
            </a:endParaRPr>
          </a:p>
        </p:txBody>
      </p:sp>
      <p:sp>
        <p:nvSpPr>
          <p:cNvPr id="110" name="object 110"/>
          <p:cNvSpPr txBox="1"/>
          <p:nvPr/>
        </p:nvSpPr>
        <p:spPr>
          <a:xfrm>
            <a:off x="6813463" y="6544446"/>
            <a:ext cx="210820" cy="776605"/>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Apr </a:t>
            </a:r>
            <a:r>
              <a:rPr sz="1450" spc="-20" dirty="0">
                <a:solidFill>
                  <a:srgbClr val="59595C"/>
                </a:solidFill>
                <a:latin typeface="Helvetica"/>
                <a:cs typeface="Helvetica"/>
              </a:rPr>
              <a:t>2023</a:t>
            </a:r>
            <a:endParaRPr sz="1450">
              <a:latin typeface="Helvetica"/>
              <a:cs typeface="Helvetica"/>
            </a:endParaRPr>
          </a:p>
        </p:txBody>
      </p:sp>
      <p:sp>
        <p:nvSpPr>
          <p:cNvPr id="111" name="object 111"/>
          <p:cNvSpPr txBox="1"/>
          <p:nvPr/>
        </p:nvSpPr>
        <p:spPr>
          <a:xfrm>
            <a:off x="6436848" y="6544527"/>
            <a:ext cx="210820" cy="80772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Feb</a:t>
            </a:r>
            <a:r>
              <a:rPr sz="1450" spc="-40" dirty="0">
                <a:solidFill>
                  <a:srgbClr val="59595C"/>
                </a:solidFill>
                <a:latin typeface="Helvetica"/>
                <a:cs typeface="Helvetica"/>
              </a:rPr>
              <a:t> </a:t>
            </a:r>
            <a:r>
              <a:rPr sz="1450" spc="-20" dirty="0">
                <a:solidFill>
                  <a:srgbClr val="59595C"/>
                </a:solidFill>
                <a:latin typeface="Helvetica"/>
                <a:cs typeface="Helvetica"/>
              </a:rPr>
              <a:t>2023</a:t>
            </a:r>
            <a:endParaRPr sz="1450">
              <a:latin typeface="Helvetica"/>
              <a:cs typeface="Helvetica"/>
            </a:endParaRPr>
          </a:p>
        </p:txBody>
      </p:sp>
      <p:sp>
        <p:nvSpPr>
          <p:cNvPr id="112" name="object 112"/>
          <p:cNvSpPr txBox="1"/>
          <p:nvPr/>
        </p:nvSpPr>
        <p:spPr>
          <a:xfrm>
            <a:off x="6060233" y="6544410"/>
            <a:ext cx="210820" cy="81788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Dec </a:t>
            </a:r>
            <a:r>
              <a:rPr sz="1450" spc="-20" dirty="0">
                <a:solidFill>
                  <a:srgbClr val="59595C"/>
                </a:solidFill>
                <a:latin typeface="Helvetica"/>
                <a:cs typeface="Helvetica"/>
              </a:rPr>
              <a:t>2022</a:t>
            </a:r>
            <a:endParaRPr sz="1450">
              <a:latin typeface="Helvetica"/>
              <a:cs typeface="Helvetica"/>
            </a:endParaRPr>
          </a:p>
        </p:txBody>
      </p:sp>
      <p:sp>
        <p:nvSpPr>
          <p:cNvPr id="113" name="object 113"/>
          <p:cNvSpPr txBox="1"/>
          <p:nvPr/>
        </p:nvSpPr>
        <p:spPr>
          <a:xfrm>
            <a:off x="5683618" y="6544254"/>
            <a:ext cx="210820" cy="776605"/>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Oct </a:t>
            </a:r>
            <a:r>
              <a:rPr sz="1450" spc="-20" dirty="0">
                <a:solidFill>
                  <a:srgbClr val="59595C"/>
                </a:solidFill>
                <a:latin typeface="Helvetica"/>
                <a:cs typeface="Helvetica"/>
              </a:rPr>
              <a:t>2022</a:t>
            </a:r>
            <a:endParaRPr sz="1450">
              <a:latin typeface="Helvetica"/>
              <a:cs typeface="Helvetica"/>
            </a:endParaRPr>
          </a:p>
        </p:txBody>
      </p:sp>
      <p:sp>
        <p:nvSpPr>
          <p:cNvPr id="114" name="object 114"/>
          <p:cNvSpPr txBox="1"/>
          <p:nvPr/>
        </p:nvSpPr>
        <p:spPr>
          <a:xfrm>
            <a:off x="4930388" y="6544498"/>
            <a:ext cx="210820" cy="786765"/>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Jun</a:t>
            </a:r>
            <a:r>
              <a:rPr sz="1450" spc="-35" dirty="0">
                <a:solidFill>
                  <a:srgbClr val="59595C"/>
                </a:solidFill>
                <a:latin typeface="Helvetica"/>
                <a:cs typeface="Helvetica"/>
              </a:rPr>
              <a:t> </a:t>
            </a:r>
            <a:r>
              <a:rPr sz="1450" spc="-20" dirty="0">
                <a:solidFill>
                  <a:srgbClr val="59595C"/>
                </a:solidFill>
                <a:latin typeface="Helvetica"/>
                <a:cs typeface="Helvetica"/>
              </a:rPr>
              <a:t>2022</a:t>
            </a:r>
            <a:endParaRPr sz="1450">
              <a:latin typeface="Helvetica"/>
              <a:cs typeface="Helvetica"/>
            </a:endParaRPr>
          </a:p>
        </p:txBody>
      </p:sp>
      <p:sp>
        <p:nvSpPr>
          <p:cNvPr id="115" name="object 115"/>
          <p:cNvSpPr txBox="1"/>
          <p:nvPr/>
        </p:nvSpPr>
        <p:spPr>
          <a:xfrm>
            <a:off x="4553774" y="6544446"/>
            <a:ext cx="210820" cy="776605"/>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Apr </a:t>
            </a:r>
            <a:r>
              <a:rPr sz="1450" spc="-20" dirty="0">
                <a:solidFill>
                  <a:srgbClr val="59595C"/>
                </a:solidFill>
                <a:latin typeface="Helvetica"/>
                <a:cs typeface="Helvetica"/>
              </a:rPr>
              <a:t>2022</a:t>
            </a:r>
            <a:endParaRPr sz="1450">
              <a:latin typeface="Helvetica"/>
              <a:cs typeface="Helvetica"/>
            </a:endParaRPr>
          </a:p>
        </p:txBody>
      </p:sp>
      <p:sp>
        <p:nvSpPr>
          <p:cNvPr id="116" name="object 116"/>
          <p:cNvSpPr txBox="1"/>
          <p:nvPr/>
        </p:nvSpPr>
        <p:spPr>
          <a:xfrm>
            <a:off x="4177159" y="6544527"/>
            <a:ext cx="210820" cy="80772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Feb</a:t>
            </a:r>
            <a:r>
              <a:rPr sz="1450" spc="-40" dirty="0">
                <a:solidFill>
                  <a:srgbClr val="59595C"/>
                </a:solidFill>
                <a:latin typeface="Helvetica"/>
                <a:cs typeface="Helvetica"/>
              </a:rPr>
              <a:t> </a:t>
            </a:r>
            <a:r>
              <a:rPr sz="1450" spc="-20" dirty="0">
                <a:solidFill>
                  <a:srgbClr val="59595C"/>
                </a:solidFill>
                <a:latin typeface="Helvetica"/>
                <a:cs typeface="Helvetica"/>
              </a:rPr>
              <a:t>2022</a:t>
            </a:r>
            <a:endParaRPr sz="1450">
              <a:latin typeface="Helvetica"/>
              <a:cs typeface="Helvetica"/>
            </a:endParaRPr>
          </a:p>
        </p:txBody>
      </p:sp>
      <p:sp>
        <p:nvSpPr>
          <p:cNvPr id="117" name="object 117"/>
          <p:cNvSpPr txBox="1"/>
          <p:nvPr/>
        </p:nvSpPr>
        <p:spPr>
          <a:xfrm>
            <a:off x="3800544" y="6544410"/>
            <a:ext cx="210820" cy="81788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Dec </a:t>
            </a:r>
            <a:r>
              <a:rPr sz="1450" spc="-20" dirty="0">
                <a:solidFill>
                  <a:srgbClr val="59595C"/>
                </a:solidFill>
                <a:latin typeface="Helvetica"/>
                <a:cs typeface="Helvetica"/>
              </a:rPr>
              <a:t>2021</a:t>
            </a:r>
            <a:endParaRPr sz="1450">
              <a:latin typeface="Helvetica"/>
              <a:cs typeface="Helvetica"/>
            </a:endParaRPr>
          </a:p>
        </p:txBody>
      </p:sp>
      <p:sp>
        <p:nvSpPr>
          <p:cNvPr id="118" name="object 118"/>
          <p:cNvSpPr txBox="1"/>
          <p:nvPr/>
        </p:nvSpPr>
        <p:spPr>
          <a:xfrm>
            <a:off x="3423929" y="6544254"/>
            <a:ext cx="210820" cy="776605"/>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Oct </a:t>
            </a:r>
            <a:r>
              <a:rPr sz="1450" spc="-20" dirty="0">
                <a:solidFill>
                  <a:srgbClr val="59595C"/>
                </a:solidFill>
                <a:latin typeface="Helvetica"/>
                <a:cs typeface="Helvetica"/>
              </a:rPr>
              <a:t>2021</a:t>
            </a:r>
            <a:endParaRPr sz="1450">
              <a:latin typeface="Helvetica"/>
              <a:cs typeface="Helvetica"/>
            </a:endParaRPr>
          </a:p>
        </p:txBody>
      </p:sp>
      <p:sp>
        <p:nvSpPr>
          <p:cNvPr id="119" name="object 119"/>
          <p:cNvSpPr txBox="1"/>
          <p:nvPr/>
        </p:nvSpPr>
        <p:spPr>
          <a:xfrm>
            <a:off x="3047314" y="6544499"/>
            <a:ext cx="210820" cy="81788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Aug</a:t>
            </a:r>
            <a:r>
              <a:rPr sz="1450" spc="-10" dirty="0">
                <a:solidFill>
                  <a:srgbClr val="59595C"/>
                </a:solidFill>
                <a:latin typeface="Helvetica"/>
                <a:cs typeface="Helvetica"/>
              </a:rPr>
              <a:t> </a:t>
            </a:r>
            <a:r>
              <a:rPr sz="1450" spc="-20" dirty="0">
                <a:solidFill>
                  <a:srgbClr val="59595C"/>
                </a:solidFill>
                <a:latin typeface="Helvetica"/>
                <a:cs typeface="Helvetica"/>
              </a:rPr>
              <a:t>2021</a:t>
            </a:r>
            <a:endParaRPr sz="1450">
              <a:latin typeface="Helvetica"/>
              <a:cs typeface="Helvetica"/>
            </a:endParaRPr>
          </a:p>
        </p:txBody>
      </p:sp>
      <p:sp>
        <p:nvSpPr>
          <p:cNvPr id="120" name="object 120"/>
          <p:cNvSpPr txBox="1"/>
          <p:nvPr/>
        </p:nvSpPr>
        <p:spPr>
          <a:xfrm>
            <a:off x="2670700" y="6544498"/>
            <a:ext cx="210820" cy="786765"/>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Jun</a:t>
            </a:r>
            <a:r>
              <a:rPr sz="1450" spc="-35" dirty="0">
                <a:solidFill>
                  <a:srgbClr val="59595C"/>
                </a:solidFill>
                <a:latin typeface="Helvetica"/>
                <a:cs typeface="Helvetica"/>
              </a:rPr>
              <a:t> </a:t>
            </a:r>
            <a:r>
              <a:rPr sz="1450" spc="-20" dirty="0">
                <a:solidFill>
                  <a:srgbClr val="59595C"/>
                </a:solidFill>
                <a:latin typeface="Helvetica"/>
                <a:cs typeface="Helvetica"/>
              </a:rPr>
              <a:t>2021</a:t>
            </a:r>
            <a:endParaRPr sz="1450">
              <a:latin typeface="Helvetica"/>
              <a:cs typeface="Helvetica"/>
            </a:endParaRPr>
          </a:p>
        </p:txBody>
      </p:sp>
      <p:sp>
        <p:nvSpPr>
          <p:cNvPr id="121" name="object 121"/>
          <p:cNvSpPr txBox="1"/>
          <p:nvPr/>
        </p:nvSpPr>
        <p:spPr>
          <a:xfrm>
            <a:off x="2294085" y="6544410"/>
            <a:ext cx="210820" cy="81788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Dec </a:t>
            </a:r>
            <a:r>
              <a:rPr sz="1450" spc="-20" dirty="0">
                <a:solidFill>
                  <a:srgbClr val="59595C"/>
                </a:solidFill>
                <a:latin typeface="Helvetica"/>
                <a:cs typeface="Helvetica"/>
              </a:rPr>
              <a:t>2020</a:t>
            </a:r>
            <a:endParaRPr sz="1450">
              <a:latin typeface="Helvetica"/>
              <a:cs typeface="Helvetica"/>
            </a:endParaRPr>
          </a:p>
        </p:txBody>
      </p:sp>
      <p:sp>
        <p:nvSpPr>
          <p:cNvPr id="122" name="object 122"/>
          <p:cNvSpPr txBox="1"/>
          <p:nvPr/>
        </p:nvSpPr>
        <p:spPr>
          <a:xfrm>
            <a:off x="1917470" y="6544498"/>
            <a:ext cx="210820" cy="786765"/>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Jun</a:t>
            </a:r>
            <a:r>
              <a:rPr sz="1450" spc="-35" dirty="0">
                <a:solidFill>
                  <a:srgbClr val="59595C"/>
                </a:solidFill>
                <a:latin typeface="Helvetica"/>
                <a:cs typeface="Helvetica"/>
              </a:rPr>
              <a:t> </a:t>
            </a:r>
            <a:r>
              <a:rPr sz="1450" spc="-20" dirty="0">
                <a:solidFill>
                  <a:srgbClr val="59595C"/>
                </a:solidFill>
                <a:latin typeface="Helvetica"/>
                <a:cs typeface="Helvetica"/>
              </a:rPr>
              <a:t>2020</a:t>
            </a:r>
            <a:endParaRPr sz="1450">
              <a:latin typeface="Helvetica"/>
              <a:cs typeface="Helvetica"/>
            </a:endParaRPr>
          </a:p>
        </p:txBody>
      </p:sp>
      <p:sp>
        <p:nvSpPr>
          <p:cNvPr id="123" name="object 123"/>
          <p:cNvSpPr txBox="1"/>
          <p:nvPr/>
        </p:nvSpPr>
        <p:spPr>
          <a:xfrm>
            <a:off x="1164240" y="6544498"/>
            <a:ext cx="210820" cy="786765"/>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Jun</a:t>
            </a:r>
            <a:r>
              <a:rPr sz="1450" spc="-35" dirty="0">
                <a:solidFill>
                  <a:srgbClr val="59595C"/>
                </a:solidFill>
                <a:latin typeface="Helvetica"/>
                <a:cs typeface="Helvetica"/>
              </a:rPr>
              <a:t> </a:t>
            </a:r>
            <a:r>
              <a:rPr sz="1450" spc="-20" dirty="0">
                <a:solidFill>
                  <a:srgbClr val="59595C"/>
                </a:solidFill>
                <a:latin typeface="Helvetica"/>
                <a:cs typeface="Helvetica"/>
              </a:rPr>
              <a:t>2019</a:t>
            </a:r>
            <a:endParaRPr sz="1450">
              <a:latin typeface="Helvetica"/>
              <a:cs typeface="Helvetica"/>
            </a:endParaRPr>
          </a:p>
        </p:txBody>
      </p:sp>
      <p:sp>
        <p:nvSpPr>
          <p:cNvPr id="124" name="object 124"/>
          <p:cNvSpPr txBox="1"/>
          <p:nvPr/>
        </p:nvSpPr>
        <p:spPr>
          <a:xfrm>
            <a:off x="9826566" y="6544499"/>
            <a:ext cx="210820" cy="81788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Aug</a:t>
            </a:r>
            <a:r>
              <a:rPr sz="1450" spc="-10" dirty="0">
                <a:solidFill>
                  <a:srgbClr val="59595C"/>
                </a:solidFill>
                <a:latin typeface="Helvetica"/>
                <a:cs typeface="Helvetica"/>
              </a:rPr>
              <a:t> </a:t>
            </a:r>
            <a:r>
              <a:rPr sz="1450" spc="-20" dirty="0">
                <a:solidFill>
                  <a:srgbClr val="59595C"/>
                </a:solidFill>
                <a:latin typeface="Helvetica"/>
                <a:cs typeface="Helvetica"/>
              </a:rPr>
              <a:t>2024</a:t>
            </a:r>
            <a:endParaRPr sz="1450">
              <a:latin typeface="Helvetica"/>
              <a:cs typeface="Helvetica"/>
            </a:endParaRPr>
          </a:p>
        </p:txBody>
      </p:sp>
      <p:sp>
        <p:nvSpPr>
          <p:cNvPr id="125" name="object 125"/>
          <p:cNvSpPr txBox="1"/>
          <p:nvPr/>
        </p:nvSpPr>
        <p:spPr>
          <a:xfrm>
            <a:off x="1540855" y="6544410"/>
            <a:ext cx="210820" cy="81788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Dec </a:t>
            </a:r>
            <a:r>
              <a:rPr sz="1450" spc="-20" dirty="0">
                <a:solidFill>
                  <a:srgbClr val="59595C"/>
                </a:solidFill>
                <a:latin typeface="Helvetica"/>
                <a:cs typeface="Helvetica"/>
              </a:rPr>
              <a:t>2019</a:t>
            </a:r>
            <a:endParaRPr sz="1450">
              <a:latin typeface="Helvetica"/>
              <a:cs typeface="Helvetica"/>
            </a:endParaRPr>
          </a:p>
        </p:txBody>
      </p:sp>
      <p:sp>
        <p:nvSpPr>
          <p:cNvPr id="126" name="object 126"/>
          <p:cNvSpPr txBox="1"/>
          <p:nvPr/>
        </p:nvSpPr>
        <p:spPr>
          <a:xfrm>
            <a:off x="5307003" y="6544499"/>
            <a:ext cx="210820" cy="817880"/>
          </a:xfrm>
          <a:prstGeom prst="rect">
            <a:avLst/>
          </a:prstGeom>
        </p:spPr>
        <p:txBody>
          <a:bodyPr vert="vert270" wrap="square" lIns="0" tIns="0" rIns="0" bIns="0" rtlCol="0">
            <a:spAutoFit/>
          </a:bodyPr>
          <a:lstStyle/>
          <a:p>
            <a:pPr marL="12700">
              <a:lnSpc>
                <a:spcPts val="1510"/>
              </a:lnSpc>
            </a:pPr>
            <a:r>
              <a:rPr sz="1450" dirty="0">
                <a:solidFill>
                  <a:srgbClr val="59595C"/>
                </a:solidFill>
                <a:latin typeface="Helvetica"/>
                <a:cs typeface="Helvetica"/>
              </a:rPr>
              <a:t>Aug</a:t>
            </a:r>
            <a:r>
              <a:rPr sz="1450" spc="-10" dirty="0">
                <a:solidFill>
                  <a:srgbClr val="59595C"/>
                </a:solidFill>
                <a:latin typeface="Helvetica"/>
                <a:cs typeface="Helvetica"/>
              </a:rPr>
              <a:t> </a:t>
            </a:r>
            <a:r>
              <a:rPr sz="1450" spc="-20" dirty="0">
                <a:solidFill>
                  <a:srgbClr val="59595C"/>
                </a:solidFill>
                <a:latin typeface="Helvetica"/>
                <a:cs typeface="Helvetica"/>
              </a:rPr>
              <a:t>2022</a:t>
            </a:r>
            <a:endParaRPr sz="1450">
              <a:latin typeface="Helvetica"/>
              <a:cs typeface="Helvetica"/>
            </a:endParaRPr>
          </a:p>
        </p:txBody>
      </p:sp>
      <p:sp>
        <p:nvSpPr>
          <p:cNvPr id="127" name="object 127"/>
          <p:cNvSpPr txBox="1"/>
          <p:nvPr/>
        </p:nvSpPr>
        <p:spPr>
          <a:xfrm>
            <a:off x="1060878" y="5143066"/>
            <a:ext cx="3345179" cy="262255"/>
          </a:xfrm>
          <a:prstGeom prst="rect">
            <a:avLst/>
          </a:prstGeom>
        </p:spPr>
        <p:txBody>
          <a:bodyPr vert="horz" wrap="square" lIns="0" tIns="12700" rIns="0" bIns="0" rtlCol="0">
            <a:spAutoFit/>
          </a:bodyPr>
          <a:lstStyle/>
          <a:p>
            <a:pPr marL="12700">
              <a:lnSpc>
                <a:spcPct val="100000"/>
              </a:lnSpc>
              <a:spcBef>
                <a:spcPts val="100"/>
              </a:spcBef>
            </a:pPr>
            <a:r>
              <a:rPr sz="1550" b="1" dirty="0">
                <a:solidFill>
                  <a:srgbClr val="2B72B8"/>
                </a:solidFill>
                <a:latin typeface="Helvetica"/>
                <a:cs typeface="Helvetica"/>
              </a:rPr>
              <a:t>FTE</a:t>
            </a:r>
            <a:r>
              <a:rPr sz="1550" b="1" spc="-20" dirty="0">
                <a:solidFill>
                  <a:srgbClr val="2B72B8"/>
                </a:solidFill>
                <a:latin typeface="Helvetica"/>
                <a:cs typeface="Helvetica"/>
              </a:rPr>
              <a:t> </a:t>
            </a:r>
            <a:r>
              <a:rPr sz="1550" b="1" dirty="0">
                <a:solidFill>
                  <a:srgbClr val="2B72B8"/>
                </a:solidFill>
                <a:latin typeface="Helvetica"/>
                <a:cs typeface="Helvetica"/>
              </a:rPr>
              <a:t>-</a:t>
            </a:r>
            <a:r>
              <a:rPr sz="1550" b="1" spc="-20" dirty="0">
                <a:solidFill>
                  <a:srgbClr val="2B72B8"/>
                </a:solidFill>
                <a:latin typeface="Helvetica"/>
                <a:cs typeface="Helvetica"/>
              </a:rPr>
              <a:t> </a:t>
            </a:r>
            <a:r>
              <a:rPr sz="1550" b="1" dirty="0">
                <a:solidFill>
                  <a:srgbClr val="2B72B8"/>
                </a:solidFill>
                <a:latin typeface="Helvetica"/>
                <a:cs typeface="Helvetica"/>
              </a:rPr>
              <a:t>Nurses</a:t>
            </a:r>
            <a:r>
              <a:rPr sz="1550" b="1" spc="-20" dirty="0">
                <a:solidFill>
                  <a:srgbClr val="2B72B8"/>
                </a:solidFill>
                <a:latin typeface="Helvetica"/>
                <a:cs typeface="Helvetica"/>
              </a:rPr>
              <a:t> </a:t>
            </a:r>
            <a:r>
              <a:rPr sz="1550" b="1" dirty="0">
                <a:solidFill>
                  <a:srgbClr val="2B72B8"/>
                </a:solidFill>
                <a:latin typeface="Helvetica"/>
                <a:cs typeface="Helvetica"/>
              </a:rPr>
              <a:t>-</a:t>
            </a:r>
            <a:r>
              <a:rPr sz="1550" b="1" spc="-80" dirty="0">
                <a:solidFill>
                  <a:srgbClr val="2B72B8"/>
                </a:solidFill>
                <a:latin typeface="Helvetica"/>
                <a:cs typeface="Helvetica"/>
              </a:rPr>
              <a:t> </a:t>
            </a:r>
            <a:r>
              <a:rPr sz="1550" b="1" dirty="0">
                <a:solidFill>
                  <a:srgbClr val="2B72B8"/>
                </a:solidFill>
                <a:latin typeface="Helvetica"/>
                <a:cs typeface="Helvetica"/>
              </a:rPr>
              <a:t>All</a:t>
            </a:r>
            <a:r>
              <a:rPr sz="1550" b="1" spc="-20" dirty="0">
                <a:solidFill>
                  <a:srgbClr val="2B72B8"/>
                </a:solidFill>
                <a:latin typeface="Helvetica"/>
                <a:cs typeface="Helvetica"/>
              </a:rPr>
              <a:t> </a:t>
            </a:r>
            <a:r>
              <a:rPr sz="1550" b="1" dirty="0">
                <a:solidFill>
                  <a:srgbClr val="2B72B8"/>
                </a:solidFill>
                <a:latin typeface="Helvetica"/>
                <a:cs typeface="Helvetica"/>
              </a:rPr>
              <a:t>-</a:t>
            </a:r>
            <a:r>
              <a:rPr sz="1550" b="1" spc="-20" dirty="0">
                <a:solidFill>
                  <a:srgbClr val="2B72B8"/>
                </a:solidFill>
                <a:latin typeface="Helvetica"/>
                <a:cs typeface="Helvetica"/>
              </a:rPr>
              <a:t> </a:t>
            </a:r>
            <a:r>
              <a:rPr sz="1550" b="1" spc="-10" dirty="0">
                <a:solidFill>
                  <a:srgbClr val="2B72B8"/>
                </a:solidFill>
                <a:latin typeface="Helvetica"/>
                <a:cs typeface="Helvetica"/>
              </a:rPr>
              <a:t>September</a:t>
            </a:r>
            <a:r>
              <a:rPr sz="1550" b="1" spc="-20" dirty="0">
                <a:solidFill>
                  <a:srgbClr val="2B72B8"/>
                </a:solidFill>
                <a:latin typeface="Helvetica"/>
                <a:cs typeface="Helvetica"/>
              </a:rPr>
              <a:t> 2024</a:t>
            </a:r>
            <a:endParaRPr sz="1550">
              <a:latin typeface="Helvetica"/>
              <a:cs typeface="Helvetica"/>
            </a:endParaRPr>
          </a:p>
        </p:txBody>
      </p:sp>
      <p:sp>
        <p:nvSpPr>
          <p:cNvPr id="128" name="object 128"/>
          <p:cNvSpPr txBox="1"/>
          <p:nvPr/>
        </p:nvSpPr>
        <p:spPr>
          <a:xfrm>
            <a:off x="10397008" y="5439398"/>
            <a:ext cx="724535" cy="528320"/>
          </a:xfrm>
          <a:prstGeom prst="rect">
            <a:avLst/>
          </a:prstGeom>
        </p:spPr>
        <p:txBody>
          <a:bodyPr vert="horz" wrap="square" lIns="0" tIns="12065" rIns="0" bIns="0" rtlCol="0">
            <a:spAutoFit/>
          </a:bodyPr>
          <a:lstStyle/>
          <a:p>
            <a:pPr marL="12700">
              <a:lnSpc>
                <a:spcPct val="100000"/>
              </a:lnSpc>
              <a:spcBef>
                <a:spcPts val="95"/>
              </a:spcBef>
            </a:pPr>
            <a:r>
              <a:rPr sz="3300" b="1" spc="-25" dirty="0">
                <a:solidFill>
                  <a:srgbClr val="BC0E79"/>
                </a:solidFill>
                <a:latin typeface="Helvetica"/>
                <a:cs typeface="Helvetica"/>
              </a:rPr>
              <a:t>240</a:t>
            </a:r>
            <a:endParaRPr sz="3300">
              <a:latin typeface="Helvetica"/>
              <a:cs typeface="Helvetica"/>
            </a:endParaRPr>
          </a:p>
        </p:txBody>
      </p:sp>
      <p:sp>
        <p:nvSpPr>
          <p:cNvPr id="129" name="object 129"/>
          <p:cNvSpPr txBox="1"/>
          <p:nvPr/>
        </p:nvSpPr>
        <p:spPr>
          <a:xfrm>
            <a:off x="1058379" y="5920290"/>
            <a:ext cx="354330" cy="262255"/>
          </a:xfrm>
          <a:prstGeom prst="rect">
            <a:avLst/>
          </a:prstGeom>
        </p:spPr>
        <p:txBody>
          <a:bodyPr vert="horz" wrap="square" lIns="0" tIns="12700" rIns="0" bIns="0" rtlCol="0">
            <a:spAutoFit/>
          </a:bodyPr>
          <a:lstStyle/>
          <a:p>
            <a:pPr marL="12700">
              <a:lnSpc>
                <a:spcPct val="100000"/>
              </a:lnSpc>
              <a:spcBef>
                <a:spcPts val="100"/>
              </a:spcBef>
            </a:pPr>
            <a:r>
              <a:rPr sz="1550" b="1" spc="-25" dirty="0">
                <a:solidFill>
                  <a:srgbClr val="2B72B8"/>
                </a:solidFill>
                <a:latin typeface="Helvetica"/>
                <a:cs typeface="Helvetica"/>
              </a:rPr>
              <a:t>237</a:t>
            </a:r>
            <a:endParaRPr sz="1550">
              <a:latin typeface="Helvetica"/>
              <a:cs typeface="Helvetica"/>
            </a:endParaRPr>
          </a:p>
        </p:txBody>
      </p:sp>
      <p:grpSp>
        <p:nvGrpSpPr>
          <p:cNvPr id="130" name="object 130"/>
          <p:cNvGrpSpPr/>
          <p:nvPr/>
        </p:nvGrpSpPr>
        <p:grpSpPr>
          <a:xfrm>
            <a:off x="1060278" y="5245637"/>
            <a:ext cx="9166860" cy="1200150"/>
            <a:chOff x="1060278" y="5245637"/>
            <a:chExt cx="9166860" cy="1200150"/>
          </a:xfrm>
        </p:grpSpPr>
        <p:sp>
          <p:nvSpPr>
            <p:cNvPr id="131" name="object 131"/>
            <p:cNvSpPr/>
            <p:nvPr/>
          </p:nvSpPr>
          <p:spPr>
            <a:xfrm>
              <a:off x="1077227" y="5570608"/>
              <a:ext cx="9150350" cy="0"/>
            </a:xfrm>
            <a:custGeom>
              <a:avLst/>
              <a:gdLst/>
              <a:ahLst/>
              <a:cxnLst/>
              <a:rect l="l" t="t" r="r" b="b"/>
              <a:pathLst>
                <a:path w="9150350">
                  <a:moveTo>
                    <a:pt x="0" y="0"/>
                  </a:moveTo>
                  <a:lnTo>
                    <a:pt x="9149899" y="0"/>
                  </a:lnTo>
                </a:path>
              </a:pathLst>
            </a:custGeom>
            <a:ln w="5235">
              <a:solidFill>
                <a:srgbClr val="A7A8AB"/>
              </a:solidFill>
            </a:ln>
          </p:spPr>
          <p:txBody>
            <a:bodyPr wrap="square" lIns="0" tIns="0" rIns="0" bIns="0" rtlCol="0"/>
            <a:lstStyle/>
            <a:p>
              <a:endParaRPr/>
            </a:p>
          </p:txBody>
        </p:sp>
        <p:sp>
          <p:nvSpPr>
            <p:cNvPr id="132" name="object 132"/>
            <p:cNvSpPr/>
            <p:nvPr/>
          </p:nvSpPr>
          <p:spPr>
            <a:xfrm>
              <a:off x="1075985" y="5465950"/>
              <a:ext cx="1789430" cy="895985"/>
            </a:xfrm>
            <a:custGeom>
              <a:avLst/>
              <a:gdLst/>
              <a:ahLst/>
              <a:cxnLst/>
              <a:rect l="l" t="t" r="r" b="b"/>
              <a:pathLst>
                <a:path w="1789430" h="895985">
                  <a:moveTo>
                    <a:pt x="0" y="331927"/>
                  </a:moveTo>
                  <a:lnTo>
                    <a:pt x="201229" y="331927"/>
                  </a:lnTo>
                  <a:lnTo>
                    <a:pt x="390249" y="372847"/>
                  </a:lnTo>
                  <a:lnTo>
                    <a:pt x="579280" y="895742"/>
                  </a:lnTo>
                  <a:lnTo>
                    <a:pt x="762217" y="404678"/>
                  </a:lnTo>
                  <a:lnTo>
                    <a:pt x="981739" y="195522"/>
                  </a:lnTo>
                  <a:lnTo>
                    <a:pt x="1140279" y="0"/>
                  </a:lnTo>
                  <a:lnTo>
                    <a:pt x="1335404" y="236443"/>
                  </a:lnTo>
                  <a:lnTo>
                    <a:pt x="1518330" y="250086"/>
                  </a:lnTo>
                  <a:lnTo>
                    <a:pt x="1695173" y="450143"/>
                  </a:lnTo>
                  <a:lnTo>
                    <a:pt x="1789107" y="533962"/>
                  </a:lnTo>
                </a:path>
              </a:pathLst>
            </a:custGeom>
            <a:ln w="31412">
              <a:solidFill>
                <a:srgbClr val="2B72B8"/>
              </a:solidFill>
            </a:ln>
          </p:spPr>
          <p:txBody>
            <a:bodyPr wrap="square" lIns="0" tIns="0" rIns="0" bIns="0" rtlCol="0"/>
            <a:lstStyle/>
            <a:p>
              <a:endParaRPr/>
            </a:p>
          </p:txBody>
        </p:sp>
        <p:sp>
          <p:nvSpPr>
            <p:cNvPr id="133" name="object 133"/>
            <p:cNvSpPr/>
            <p:nvPr/>
          </p:nvSpPr>
          <p:spPr>
            <a:xfrm>
              <a:off x="2868715" y="5261343"/>
              <a:ext cx="7238365" cy="1169035"/>
            </a:xfrm>
            <a:custGeom>
              <a:avLst/>
              <a:gdLst/>
              <a:ahLst/>
              <a:cxnLst/>
              <a:rect l="l" t="t" r="r" b="b"/>
              <a:pathLst>
                <a:path w="7238365" h="1169035">
                  <a:moveTo>
                    <a:pt x="7238009" y="277363"/>
                  </a:moveTo>
                  <a:lnTo>
                    <a:pt x="7042885" y="90939"/>
                  </a:lnTo>
                  <a:lnTo>
                    <a:pt x="6866052" y="391035"/>
                  </a:lnTo>
                  <a:lnTo>
                    <a:pt x="6677021" y="272818"/>
                  </a:lnTo>
                  <a:lnTo>
                    <a:pt x="6494084" y="268274"/>
                  </a:lnTo>
                  <a:lnTo>
                    <a:pt x="6298960" y="459242"/>
                  </a:lnTo>
                  <a:lnTo>
                    <a:pt x="6116023" y="268274"/>
                  </a:lnTo>
                  <a:lnTo>
                    <a:pt x="5920898" y="209155"/>
                  </a:lnTo>
                  <a:lnTo>
                    <a:pt x="5555035" y="291006"/>
                  </a:lnTo>
                  <a:lnTo>
                    <a:pt x="5359910" y="113671"/>
                  </a:lnTo>
                  <a:lnTo>
                    <a:pt x="5164785" y="0"/>
                  </a:lnTo>
                  <a:lnTo>
                    <a:pt x="4969649" y="72751"/>
                  </a:lnTo>
                  <a:lnTo>
                    <a:pt x="4615985" y="259175"/>
                  </a:lnTo>
                  <a:lnTo>
                    <a:pt x="4426954" y="109127"/>
                  </a:lnTo>
                  <a:lnTo>
                    <a:pt x="4048892" y="0"/>
                  </a:lnTo>
                  <a:lnTo>
                    <a:pt x="3853767" y="59108"/>
                  </a:lnTo>
                  <a:lnTo>
                    <a:pt x="3689133" y="341015"/>
                  </a:lnTo>
                  <a:lnTo>
                    <a:pt x="3487904" y="568359"/>
                  </a:lnTo>
                  <a:lnTo>
                    <a:pt x="3298873" y="391035"/>
                  </a:lnTo>
                  <a:lnTo>
                    <a:pt x="3109842" y="454687"/>
                  </a:lnTo>
                  <a:lnTo>
                    <a:pt x="2933010" y="691130"/>
                  </a:lnTo>
                  <a:lnTo>
                    <a:pt x="2743979" y="873010"/>
                  </a:lnTo>
                  <a:lnTo>
                    <a:pt x="2542760" y="913930"/>
                  </a:lnTo>
                  <a:lnTo>
                    <a:pt x="2335436" y="882098"/>
                  </a:lnTo>
                  <a:lnTo>
                    <a:pt x="2170792" y="832079"/>
                  </a:lnTo>
                  <a:lnTo>
                    <a:pt x="1969573" y="809347"/>
                  </a:lnTo>
                  <a:lnTo>
                    <a:pt x="1780542" y="700219"/>
                  </a:lnTo>
                  <a:lnTo>
                    <a:pt x="1615898" y="977582"/>
                  </a:lnTo>
                  <a:lnTo>
                    <a:pt x="1414679" y="1168550"/>
                  </a:lnTo>
                  <a:lnTo>
                    <a:pt x="1042711" y="709318"/>
                  </a:lnTo>
                  <a:lnTo>
                    <a:pt x="847586" y="732051"/>
                  </a:lnTo>
                  <a:lnTo>
                    <a:pt x="664649" y="713863"/>
                  </a:lnTo>
                  <a:lnTo>
                    <a:pt x="475629" y="650210"/>
                  </a:lnTo>
                  <a:lnTo>
                    <a:pt x="286598" y="686586"/>
                  </a:lnTo>
                  <a:lnTo>
                    <a:pt x="103661" y="813891"/>
                  </a:lnTo>
                  <a:lnTo>
                    <a:pt x="0" y="741150"/>
                  </a:lnTo>
                </a:path>
              </a:pathLst>
            </a:custGeom>
            <a:ln w="31412">
              <a:solidFill>
                <a:srgbClr val="BC0E79"/>
              </a:solidFill>
            </a:ln>
          </p:spPr>
          <p:txBody>
            <a:bodyPr wrap="square" lIns="0" tIns="0" rIns="0" bIns="0" rtlCol="0"/>
            <a:lstStyle/>
            <a:p>
              <a:endParaRPr/>
            </a:p>
          </p:txBody>
        </p:sp>
      </p:grpSp>
      <p:sp>
        <p:nvSpPr>
          <p:cNvPr id="134" name="object 134"/>
          <p:cNvSpPr txBox="1"/>
          <p:nvPr/>
        </p:nvSpPr>
        <p:spPr>
          <a:xfrm>
            <a:off x="1480810" y="10053794"/>
            <a:ext cx="177165" cy="161925"/>
          </a:xfrm>
          <a:prstGeom prst="rect">
            <a:avLst/>
          </a:prstGeom>
        </p:spPr>
        <p:txBody>
          <a:bodyPr vert="horz" wrap="square" lIns="0" tIns="0" rIns="0" bIns="0" rtlCol="0">
            <a:spAutoFit/>
          </a:bodyPr>
          <a:lstStyle/>
          <a:p>
            <a:pPr marL="12700">
              <a:lnSpc>
                <a:spcPts val="1135"/>
              </a:lnSpc>
            </a:pPr>
            <a:r>
              <a:rPr sz="1050" spc="-25" dirty="0">
                <a:solidFill>
                  <a:srgbClr val="59595C"/>
                </a:solidFill>
                <a:latin typeface="Helvetica"/>
                <a:cs typeface="Helvetica"/>
              </a:rPr>
              <a:t>20</a:t>
            </a:r>
            <a:endParaRPr sz="1050">
              <a:latin typeface="Helvetica"/>
              <a:cs typeface="Helvetica"/>
            </a:endParaRPr>
          </a:p>
        </p:txBody>
      </p:sp>
      <p:sp>
        <p:nvSpPr>
          <p:cNvPr id="135" name="object 135"/>
          <p:cNvSpPr txBox="1"/>
          <p:nvPr/>
        </p:nvSpPr>
        <p:spPr>
          <a:xfrm>
            <a:off x="2312376" y="10053794"/>
            <a:ext cx="177165" cy="161925"/>
          </a:xfrm>
          <a:prstGeom prst="rect">
            <a:avLst/>
          </a:prstGeom>
        </p:spPr>
        <p:txBody>
          <a:bodyPr vert="horz" wrap="square" lIns="0" tIns="0" rIns="0" bIns="0" rtlCol="0">
            <a:spAutoFit/>
          </a:bodyPr>
          <a:lstStyle/>
          <a:p>
            <a:pPr marL="12700">
              <a:lnSpc>
                <a:spcPts val="1135"/>
              </a:lnSpc>
            </a:pPr>
            <a:r>
              <a:rPr sz="1050" spc="-25" dirty="0">
                <a:solidFill>
                  <a:srgbClr val="59595C"/>
                </a:solidFill>
                <a:latin typeface="Helvetica"/>
                <a:cs typeface="Helvetica"/>
              </a:rPr>
              <a:t>25</a:t>
            </a:r>
            <a:endParaRPr sz="1050">
              <a:latin typeface="Helvetica"/>
              <a:cs typeface="Helvetica"/>
            </a:endParaRPr>
          </a:p>
        </p:txBody>
      </p:sp>
      <p:sp>
        <p:nvSpPr>
          <p:cNvPr id="136" name="object 136"/>
          <p:cNvSpPr txBox="1"/>
          <p:nvPr/>
        </p:nvSpPr>
        <p:spPr>
          <a:xfrm>
            <a:off x="3143943" y="10053794"/>
            <a:ext cx="177165" cy="161925"/>
          </a:xfrm>
          <a:prstGeom prst="rect">
            <a:avLst/>
          </a:prstGeom>
        </p:spPr>
        <p:txBody>
          <a:bodyPr vert="horz" wrap="square" lIns="0" tIns="0" rIns="0" bIns="0" rtlCol="0">
            <a:spAutoFit/>
          </a:bodyPr>
          <a:lstStyle/>
          <a:p>
            <a:pPr marL="12700">
              <a:lnSpc>
                <a:spcPts val="1135"/>
              </a:lnSpc>
            </a:pPr>
            <a:r>
              <a:rPr sz="1050" spc="-25" dirty="0">
                <a:solidFill>
                  <a:srgbClr val="59595C"/>
                </a:solidFill>
                <a:latin typeface="Helvetica"/>
                <a:cs typeface="Helvetica"/>
              </a:rPr>
              <a:t>30</a:t>
            </a:r>
            <a:endParaRPr sz="1050">
              <a:latin typeface="Helvetica"/>
              <a:cs typeface="Helvetica"/>
            </a:endParaRPr>
          </a:p>
        </p:txBody>
      </p:sp>
      <p:sp>
        <p:nvSpPr>
          <p:cNvPr id="137" name="object 137"/>
          <p:cNvSpPr txBox="1"/>
          <p:nvPr/>
        </p:nvSpPr>
        <p:spPr>
          <a:xfrm>
            <a:off x="3975509" y="10053794"/>
            <a:ext cx="177165" cy="161925"/>
          </a:xfrm>
          <a:prstGeom prst="rect">
            <a:avLst/>
          </a:prstGeom>
        </p:spPr>
        <p:txBody>
          <a:bodyPr vert="horz" wrap="square" lIns="0" tIns="0" rIns="0" bIns="0" rtlCol="0">
            <a:spAutoFit/>
          </a:bodyPr>
          <a:lstStyle/>
          <a:p>
            <a:pPr marL="12700">
              <a:lnSpc>
                <a:spcPts val="1135"/>
              </a:lnSpc>
            </a:pPr>
            <a:r>
              <a:rPr sz="1050" spc="-25" dirty="0">
                <a:solidFill>
                  <a:srgbClr val="59595C"/>
                </a:solidFill>
                <a:latin typeface="Helvetica"/>
                <a:cs typeface="Helvetica"/>
              </a:rPr>
              <a:t>35</a:t>
            </a:r>
            <a:endParaRPr sz="1050">
              <a:latin typeface="Helvetica"/>
              <a:cs typeface="Helvetica"/>
            </a:endParaRPr>
          </a:p>
        </p:txBody>
      </p:sp>
      <p:sp>
        <p:nvSpPr>
          <p:cNvPr id="138" name="object 138"/>
          <p:cNvSpPr txBox="1"/>
          <p:nvPr/>
        </p:nvSpPr>
        <p:spPr>
          <a:xfrm>
            <a:off x="4807075" y="10053794"/>
            <a:ext cx="177165" cy="161925"/>
          </a:xfrm>
          <a:prstGeom prst="rect">
            <a:avLst/>
          </a:prstGeom>
        </p:spPr>
        <p:txBody>
          <a:bodyPr vert="horz" wrap="square" lIns="0" tIns="0" rIns="0" bIns="0" rtlCol="0">
            <a:spAutoFit/>
          </a:bodyPr>
          <a:lstStyle/>
          <a:p>
            <a:pPr marL="12700">
              <a:lnSpc>
                <a:spcPts val="1135"/>
              </a:lnSpc>
            </a:pPr>
            <a:r>
              <a:rPr sz="1050" spc="-25" dirty="0">
                <a:solidFill>
                  <a:srgbClr val="59595C"/>
                </a:solidFill>
                <a:latin typeface="Helvetica"/>
                <a:cs typeface="Helvetica"/>
              </a:rPr>
              <a:t>40</a:t>
            </a:r>
            <a:endParaRPr sz="1050">
              <a:latin typeface="Helvetica"/>
              <a:cs typeface="Helvetica"/>
            </a:endParaRPr>
          </a:p>
        </p:txBody>
      </p:sp>
      <p:sp>
        <p:nvSpPr>
          <p:cNvPr id="139" name="object 139"/>
          <p:cNvSpPr txBox="1"/>
          <p:nvPr/>
        </p:nvSpPr>
        <p:spPr>
          <a:xfrm>
            <a:off x="5638642" y="10053794"/>
            <a:ext cx="177165" cy="161925"/>
          </a:xfrm>
          <a:prstGeom prst="rect">
            <a:avLst/>
          </a:prstGeom>
        </p:spPr>
        <p:txBody>
          <a:bodyPr vert="horz" wrap="square" lIns="0" tIns="0" rIns="0" bIns="0" rtlCol="0">
            <a:spAutoFit/>
          </a:bodyPr>
          <a:lstStyle/>
          <a:p>
            <a:pPr marL="12700">
              <a:lnSpc>
                <a:spcPts val="1135"/>
              </a:lnSpc>
            </a:pPr>
            <a:r>
              <a:rPr sz="1050" spc="-25" dirty="0">
                <a:solidFill>
                  <a:srgbClr val="59595C"/>
                </a:solidFill>
                <a:latin typeface="Helvetica"/>
                <a:cs typeface="Helvetica"/>
              </a:rPr>
              <a:t>45</a:t>
            </a:r>
            <a:endParaRPr sz="1050">
              <a:latin typeface="Helvetica"/>
              <a:cs typeface="Helvetica"/>
            </a:endParaRPr>
          </a:p>
        </p:txBody>
      </p:sp>
      <p:sp>
        <p:nvSpPr>
          <p:cNvPr id="140" name="object 140"/>
          <p:cNvSpPr txBox="1"/>
          <p:nvPr/>
        </p:nvSpPr>
        <p:spPr>
          <a:xfrm>
            <a:off x="5878964" y="10053794"/>
            <a:ext cx="789940" cy="397510"/>
          </a:xfrm>
          <a:prstGeom prst="rect">
            <a:avLst/>
          </a:prstGeom>
        </p:spPr>
        <p:txBody>
          <a:bodyPr vert="horz" wrap="square" lIns="0" tIns="0" rIns="0" bIns="0" rtlCol="0">
            <a:spAutoFit/>
          </a:bodyPr>
          <a:lstStyle/>
          <a:p>
            <a:pPr marR="26670" algn="r">
              <a:lnSpc>
                <a:spcPts val="1135"/>
              </a:lnSpc>
            </a:pPr>
            <a:r>
              <a:rPr sz="1050" spc="-25" dirty="0">
                <a:solidFill>
                  <a:srgbClr val="59595C"/>
                </a:solidFill>
                <a:latin typeface="Helvetica"/>
                <a:cs typeface="Helvetica"/>
              </a:rPr>
              <a:t>50</a:t>
            </a:r>
            <a:endParaRPr sz="1050">
              <a:latin typeface="Helvetica"/>
              <a:cs typeface="Helvetica"/>
            </a:endParaRPr>
          </a:p>
          <a:p>
            <a:pPr marR="5080" algn="r">
              <a:lnSpc>
                <a:spcPct val="100000"/>
              </a:lnSpc>
              <a:spcBef>
                <a:spcPts val="595"/>
              </a:spcBef>
            </a:pPr>
            <a:r>
              <a:rPr sz="1050" dirty="0">
                <a:solidFill>
                  <a:srgbClr val="59595C"/>
                </a:solidFill>
                <a:latin typeface="Helvetica"/>
                <a:cs typeface="Helvetica"/>
              </a:rPr>
              <a:t>Age</a:t>
            </a:r>
            <a:r>
              <a:rPr sz="1050" spc="10" dirty="0">
                <a:solidFill>
                  <a:srgbClr val="59595C"/>
                </a:solidFill>
                <a:latin typeface="Helvetica"/>
                <a:cs typeface="Helvetica"/>
              </a:rPr>
              <a:t> </a:t>
            </a:r>
            <a:r>
              <a:rPr sz="1050" dirty="0">
                <a:solidFill>
                  <a:srgbClr val="59595C"/>
                </a:solidFill>
                <a:latin typeface="Helvetica"/>
                <a:cs typeface="Helvetica"/>
              </a:rPr>
              <a:t>in</a:t>
            </a:r>
            <a:r>
              <a:rPr sz="1050" spc="-10" dirty="0">
                <a:solidFill>
                  <a:srgbClr val="59595C"/>
                </a:solidFill>
                <a:latin typeface="Helvetica"/>
                <a:cs typeface="Helvetica"/>
              </a:rPr>
              <a:t> Years</a:t>
            </a:r>
            <a:endParaRPr sz="1050">
              <a:latin typeface="Helvetica"/>
              <a:cs typeface="Helvetica"/>
            </a:endParaRPr>
          </a:p>
        </p:txBody>
      </p:sp>
      <p:sp>
        <p:nvSpPr>
          <p:cNvPr id="141" name="object 141"/>
          <p:cNvSpPr txBox="1"/>
          <p:nvPr/>
        </p:nvSpPr>
        <p:spPr>
          <a:xfrm>
            <a:off x="7301774" y="10053794"/>
            <a:ext cx="177165" cy="161925"/>
          </a:xfrm>
          <a:prstGeom prst="rect">
            <a:avLst/>
          </a:prstGeom>
        </p:spPr>
        <p:txBody>
          <a:bodyPr vert="horz" wrap="square" lIns="0" tIns="0" rIns="0" bIns="0" rtlCol="0">
            <a:spAutoFit/>
          </a:bodyPr>
          <a:lstStyle/>
          <a:p>
            <a:pPr marL="12700">
              <a:lnSpc>
                <a:spcPts val="1135"/>
              </a:lnSpc>
            </a:pPr>
            <a:r>
              <a:rPr sz="1050" spc="-25" dirty="0">
                <a:solidFill>
                  <a:srgbClr val="59595C"/>
                </a:solidFill>
                <a:latin typeface="Helvetica"/>
                <a:cs typeface="Helvetica"/>
              </a:rPr>
              <a:t>55</a:t>
            </a:r>
            <a:endParaRPr sz="1050">
              <a:latin typeface="Helvetica"/>
              <a:cs typeface="Helvetica"/>
            </a:endParaRPr>
          </a:p>
        </p:txBody>
      </p:sp>
      <p:sp>
        <p:nvSpPr>
          <p:cNvPr id="142" name="object 142"/>
          <p:cNvSpPr txBox="1"/>
          <p:nvPr/>
        </p:nvSpPr>
        <p:spPr>
          <a:xfrm>
            <a:off x="8133340" y="10053794"/>
            <a:ext cx="177165" cy="161925"/>
          </a:xfrm>
          <a:prstGeom prst="rect">
            <a:avLst/>
          </a:prstGeom>
        </p:spPr>
        <p:txBody>
          <a:bodyPr vert="horz" wrap="square" lIns="0" tIns="0" rIns="0" bIns="0" rtlCol="0">
            <a:spAutoFit/>
          </a:bodyPr>
          <a:lstStyle/>
          <a:p>
            <a:pPr marL="12700">
              <a:lnSpc>
                <a:spcPts val="1135"/>
              </a:lnSpc>
            </a:pPr>
            <a:r>
              <a:rPr sz="1050" spc="-25" dirty="0">
                <a:solidFill>
                  <a:srgbClr val="59595C"/>
                </a:solidFill>
                <a:latin typeface="Helvetica"/>
                <a:cs typeface="Helvetica"/>
              </a:rPr>
              <a:t>60</a:t>
            </a:r>
            <a:endParaRPr sz="1050">
              <a:latin typeface="Helvetica"/>
              <a:cs typeface="Helvetica"/>
            </a:endParaRPr>
          </a:p>
        </p:txBody>
      </p:sp>
      <p:sp>
        <p:nvSpPr>
          <p:cNvPr id="143" name="object 143"/>
          <p:cNvSpPr txBox="1"/>
          <p:nvPr/>
        </p:nvSpPr>
        <p:spPr>
          <a:xfrm>
            <a:off x="8964907" y="10053794"/>
            <a:ext cx="177165" cy="161925"/>
          </a:xfrm>
          <a:prstGeom prst="rect">
            <a:avLst/>
          </a:prstGeom>
        </p:spPr>
        <p:txBody>
          <a:bodyPr vert="horz" wrap="square" lIns="0" tIns="0" rIns="0" bIns="0" rtlCol="0">
            <a:spAutoFit/>
          </a:bodyPr>
          <a:lstStyle/>
          <a:p>
            <a:pPr marL="12700">
              <a:lnSpc>
                <a:spcPts val="1135"/>
              </a:lnSpc>
            </a:pPr>
            <a:r>
              <a:rPr sz="1050" spc="-25" dirty="0">
                <a:solidFill>
                  <a:srgbClr val="59595C"/>
                </a:solidFill>
                <a:latin typeface="Helvetica"/>
                <a:cs typeface="Helvetica"/>
              </a:rPr>
              <a:t>65</a:t>
            </a:r>
            <a:endParaRPr sz="1050">
              <a:latin typeface="Helvetica"/>
              <a:cs typeface="Helvetica"/>
            </a:endParaRPr>
          </a:p>
        </p:txBody>
      </p:sp>
      <p:sp>
        <p:nvSpPr>
          <p:cNvPr id="144" name="object 144"/>
          <p:cNvSpPr txBox="1"/>
          <p:nvPr/>
        </p:nvSpPr>
        <p:spPr>
          <a:xfrm>
            <a:off x="9796473" y="10053794"/>
            <a:ext cx="177165" cy="161925"/>
          </a:xfrm>
          <a:prstGeom prst="rect">
            <a:avLst/>
          </a:prstGeom>
        </p:spPr>
        <p:txBody>
          <a:bodyPr vert="horz" wrap="square" lIns="0" tIns="0" rIns="0" bIns="0" rtlCol="0">
            <a:spAutoFit/>
          </a:bodyPr>
          <a:lstStyle/>
          <a:p>
            <a:pPr marL="12700">
              <a:lnSpc>
                <a:spcPts val="1135"/>
              </a:lnSpc>
            </a:pPr>
            <a:r>
              <a:rPr sz="1050" spc="-25" dirty="0">
                <a:solidFill>
                  <a:srgbClr val="59595C"/>
                </a:solidFill>
                <a:latin typeface="Helvetica"/>
                <a:cs typeface="Helvetica"/>
              </a:rPr>
              <a:t>70</a:t>
            </a:r>
            <a:endParaRPr sz="1050">
              <a:latin typeface="Helvetica"/>
              <a:cs typeface="Helvetica"/>
            </a:endParaRPr>
          </a:p>
        </p:txBody>
      </p:sp>
      <p:sp>
        <p:nvSpPr>
          <p:cNvPr id="145" name="object 145"/>
          <p:cNvSpPr txBox="1"/>
          <p:nvPr/>
        </p:nvSpPr>
        <p:spPr>
          <a:xfrm>
            <a:off x="10628039" y="10053794"/>
            <a:ext cx="177165" cy="161925"/>
          </a:xfrm>
          <a:prstGeom prst="rect">
            <a:avLst/>
          </a:prstGeom>
        </p:spPr>
        <p:txBody>
          <a:bodyPr vert="horz" wrap="square" lIns="0" tIns="0" rIns="0" bIns="0" rtlCol="0">
            <a:spAutoFit/>
          </a:bodyPr>
          <a:lstStyle/>
          <a:p>
            <a:pPr marL="12700">
              <a:lnSpc>
                <a:spcPts val="1135"/>
              </a:lnSpc>
            </a:pPr>
            <a:r>
              <a:rPr sz="1050" spc="-25" dirty="0">
                <a:solidFill>
                  <a:srgbClr val="59595C"/>
                </a:solidFill>
                <a:latin typeface="Helvetica"/>
                <a:cs typeface="Helvetica"/>
              </a:rPr>
              <a:t>75</a:t>
            </a:r>
            <a:endParaRPr sz="1050">
              <a:latin typeface="Helvetica"/>
              <a:cs typeface="Helvetica"/>
            </a:endParaRPr>
          </a:p>
        </p:txBody>
      </p:sp>
      <p:sp>
        <p:nvSpPr>
          <p:cNvPr id="146" name="object 146"/>
          <p:cNvSpPr txBox="1">
            <a:spLocks noGrp="1"/>
          </p:cNvSpPr>
          <p:nvPr>
            <p:ph type="ftr" sz="quarter" idx="5"/>
          </p:nvPr>
        </p:nvSpPr>
        <p:spPr>
          <a:prstGeom prst="rect">
            <a:avLst/>
          </a:prstGeom>
        </p:spPr>
        <p:txBody>
          <a:bodyPr vert="horz" wrap="square" lIns="0" tIns="0" rIns="0" bIns="0" rtlCol="0">
            <a:spAutoFit/>
          </a:bodyPr>
          <a:lstStyle/>
          <a:p>
            <a:pPr marL="12700">
              <a:lnSpc>
                <a:spcPts val="1535"/>
              </a:lnSpc>
            </a:pPr>
            <a:r>
              <a:rPr dirty="0"/>
              <a:t>Primary</a:t>
            </a:r>
            <a:r>
              <a:rPr spc="30" dirty="0"/>
              <a:t> </a:t>
            </a:r>
            <a:r>
              <a:rPr dirty="0"/>
              <a:t>Care</a:t>
            </a:r>
            <a:r>
              <a:rPr spc="35" dirty="0"/>
              <a:t> </a:t>
            </a:r>
            <a:r>
              <a:rPr dirty="0"/>
              <a:t>People</a:t>
            </a:r>
            <a:r>
              <a:rPr spc="35" dirty="0"/>
              <a:t> </a:t>
            </a:r>
            <a:r>
              <a:rPr spc="-20" dirty="0"/>
              <a:t>Plan</a:t>
            </a:r>
          </a:p>
        </p:txBody>
      </p:sp>
      <p:sp>
        <p:nvSpPr>
          <p:cNvPr id="147" name="object 147"/>
          <p:cNvSpPr txBox="1"/>
          <p:nvPr/>
        </p:nvSpPr>
        <p:spPr>
          <a:xfrm>
            <a:off x="18877494" y="10632416"/>
            <a:ext cx="235585" cy="213995"/>
          </a:xfrm>
          <a:prstGeom prst="rect">
            <a:avLst/>
          </a:prstGeom>
        </p:spPr>
        <p:txBody>
          <a:bodyPr vert="horz" wrap="square" lIns="0" tIns="0" rIns="0" bIns="0" rtlCol="0">
            <a:spAutoFit/>
          </a:bodyPr>
          <a:lstStyle/>
          <a:p>
            <a:pPr marL="12700">
              <a:lnSpc>
                <a:spcPts val="1535"/>
              </a:lnSpc>
            </a:pPr>
            <a:r>
              <a:rPr sz="1450" spc="-25" dirty="0">
                <a:latin typeface="Helvetica"/>
                <a:cs typeface="Helvetica"/>
              </a:rPr>
              <a:t>60</a:t>
            </a:r>
            <a:endParaRPr sz="1450">
              <a:latin typeface="Helvetica"/>
              <a:cs typeface="Helvetica"/>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08644" y="912864"/>
            <a:ext cx="14319885" cy="654050"/>
          </a:xfrm>
          <a:prstGeom prst="rect">
            <a:avLst/>
          </a:prstGeom>
        </p:spPr>
        <p:txBody>
          <a:bodyPr vert="horz" wrap="square" lIns="0" tIns="15240" rIns="0" bIns="0" rtlCol="0">
            <a:spAutoFit/>
          </a:bodyPr>
          <a:lstStyle/>
          <a:p>
            <a:pPr marL="12700">
              <a:lnSpc>
                <a:spcPct val="100000"/>
              </a:lnSpc>
              <a:spcBef>
                <a:spcPts val="120"/>
              </a:spcBef>
            </a:pPr>
            <a:r>
              <a:rPr sz="4100" dirty="0">
                <a:solidFill>
                  <a:srgbClr val="51B292"/>
                </a:solidFill>
              </a:rPr>
              <a:t>Direct</a:t>
            </a:r>
            <a:r>
              <a:rPr sz="4100" spc="-40" dirty="0">
                <a:solidFill>
                  <a:srgbClr val="51B292"/>
                </a:solidFill>
              </a:rPr>
              <a:t> </a:t>
            </a:r>
            <a:r>
              <a:rPr sz="4100" dirty="0">
                <a:solidFill>
                  <a:srgbClr val="51B292"/>
                </a:solidFill>
              </a:rPr>
              <a:t>Patient</a:t>
            </a:r>
            <a:r>
              <a:rPr sz="4100" spc="-25" dirty="0">
                <a:solidFill>
                  <a:srgbClr val="51B292"/>
                </a:solidFill>
              </a:rPr>
              <a:t> </a:t>
            </a:r>
            <a:r>
              <a:rPr sz="4100" dirty="0">
                <a:solidFill>
                  <a:srgbClr val="51B292"/>
                </a:solidFill>
              </a:rPr>
              <a:t>Care</a:t>
            </a:r>
            <a:r>
              <a:rPr sz="4100" spc="-25" dirty="0">
                <a:solidFill>
                  <a:srgbClr val="51B292"/>
                </a:solidFill>
              </a:rPr>
              <a:t> </a:t>
            </a:r>
            <a:r>
              <a:rPr sz="4100" dirty="0">
                <a:solidFill>
                  <a:srgbClr val="51B292"/>
                </a:solidFill>
              </a:rPr>
              <a:t>-</a:t>
            </a:r>
            <a:r>
              <a:rPr sz="4100" spc="-25" dirty="0">
                <a:solidFill>
                  <a:srgbClr val="51B292"/>
                </a:solidFill>
              </a:rPr>
              <a:t> </a:t>
            </a:r>
            <a:r>
              <a:rPr sz="4100" dirty="0">
                <a:solidFill>
                  <a:srgbClr val="51B292"/>
                </a:solidFill>
              </a:rPr>
              <a:t>NHS</a:t>
            </a:r>
            <a:r>
              <a:rPr sz="4100" spc="-30" dirty="0">
                <a:solidFill>
                  <a:srgbClr val="51B292"/>
                </a:solidFill>
              </a:rPr>
              <a:t> </a:t>
            </a:r>
            <a:r>
              <a:rPr sz="4100" dirty="0">
                <a:solidFill>
                  <a:srgbClr val="51B292"/>
                </a:solidFill>
              </a:rPr>
              <a:t>Coventry</a:t>
            </a:r>
            <a:r>
              <a:rPr sz="4100" spc="-25" dirty="0">
                <a:solidFill>
                  <a:srgbClr val="51B292"/>
                </a:solidFill>
              </a:rPr>
              <a:t> </a:t>
            </a:r>
            <a:r>
              <a:rPr sz="4100" dirty="0">
                <a:solidFill>
                  <a:srgbClr val="51B292"/>
                </a:solidFill>
              </a:rPr>
              <a:t>and</a:t>
            </a:r>
            <a:r>
              <a:rPr sz="4100" spc="-25" dirty="0">
                <a:solidFill>
                  <a:srgbClr val="51B292"/>
                </a:solidFill>
              </a:rPr>
              <a:t> </a:t>
            </a:r>
            <a:r>
              <a:rPr sz="4100" dirty="0">
                <a:solidFill>
                  <a:srgbClr val="51B292"/>
                </a:solidFill>
              </a:rPr>
              <a:t>Warwickshire</a:t>
            </a:r>
            <a:r>
              <a:rPr sz="4100" spc="-25" dirty="0">
                <a:solidFill>
                  <a:srgbClr val="51B292"/>
                </a:solidFill>
              </a:rPr>
              <a:t> ICB</a:t>
            </a:r>
            <a:endParaRPr sz="4100"/>
          </a:p>
        </p:txBody>
      </p:sp>
      <p:pic>
        <p:nvPicPr>
          <p:cNvPr id="3" name="object 3"/>
          <p:cNvPicPr/>
          <p:nvPr/>
        </p:nvPicPr>
        <p:blipFill>
          <a:blip r:embed="rId2" cstate="print"/>
          <a:stretch>
            <a:fillRect/>
          </a:stretch>
        </p:blipFill>
        <p:spPr>
          <a:xfrm>
            <a:off x="16992097" y="4199614"/>
            <a:ext cx="248432" cy="248432"/>
          </a:xfrm>
          <a:prstGeom prst="rect">
            <a:avLst/>
          </a:prstGeom>
        </p:spPr>
      </p:pic>
      <p:pic>
        <p:nvPicPr>
          <p:cNvPr id="4" name="object 4"/>
          <p:cNvPicPr/>
          <p:nvPr/>
        </p:nvPicPr>
        <p:blipFill>
          <a:blip r:embed="rId3" cstate="print"/>
          <a:stretch>
            <a:fillRect/>
          </a:stretch>
        </p:blipFill>
        <p:spPr>
          <a:xfrm>
            <a:off x="16992097" y="4858573"/>
            <a:ext cx="248432" cy="248432"/>
          </a:xfrm>
          <a:prstGeom prst="rect">
            <a:avLst/>
          </a:prstGeom>
        </p:spPr>
      </p:pic>
      <p:pic>
        <p:nvPicPr>
          <p:cNvPr id="5" name="object 5"/>
          <p:cNvPicPr/>
          <p:nvPr/>
        </p:nvPicPr>
        <p:blipFill>
          <a:blip r:embed="rId4" cstate="print"/>
          <a:stretch>
            <a:fillRect/>
          </a:stretch>
        </p:blipFill>
        <p:spPr>
          <a:xfrm>
            <a:off x="16992097" y="4529093"/>
            <a:ext cx="248432" cy="248432"/>
          </a:xfrm>
          <a:prstGeom prst="rect">
            <a:avLst/>
          </a:prstGeom>
        </p:spPr>
      </p:pic>
      <p:pic>
        <p:nvPicPr>
          <p:cNvPr id="6" name="object 6"/>
          <p:cNvPicPr/>
          <p:nvPr/>
        </p:nvPicPr>
        <p:blipFill>
          <a:blip r:embed="rId5" cstate="print"/>
          <a:stretch>
            <a:fillRect/>
          </a:stretch>
        </p:blipFill>
        <p:spPr>
          <a:xfrm>
            <a:off x="16992097" y="5188054"/>
            <a:ext cx="248432" cy="248432"/>
          </a:xfrm>
          <a:prstGeom prst="rect">
            <a:avLst/>
          </a:prstGeom>
        </p:spPr>
      </p:pic>
      <p:pic>
        <p:nvPicPr>
          <p:cNvPr id="7" name="object 7"/>
          <p:cNvPicPr/>
          <p:nvPr/>
        </p:nvPicPr>
        <p:blipFill>
          <a:blip r:embed="rId6" cstate="print"/>
          <a:stretch>
            <a:fillRect/>
          </a:stretch>
        </p:blipFill>
        <p:spPr>
          <a:xfrm>
            <a:off x="16992097" y="5517534"/>
            <a:ext cx="248432" cy="248432"/>
          </a:xfrm>
          <a:prstGeom prst="rect">
            <a:avLst/>
          </a:prstGeom>
        </p:spPr>
      </p:pic>
      <p:pic>
        <p:nvPicPr>
          <p:cNvPr id="8" name="object 8"/>
          <p:cNvPicPr/>
          <p:nvPr/>
        </p:nvPicPr>
        <p:blipFill>
          <a:blip r:embed="rId7" cstate="print"/>
          <a:stretch>
            <a:fillRect/>
          </a:stretch>
        </p:blipFill>
        <p:spPr>
          <a:xfrm>
            <a:off x="16992097" y="3870134"/>
            <a:ext cx="248432" cy="248432"/>
          </a:xfrm>
          <a:prstGeom prst="rect">
            <a:avLst/>
          </a:prstGeom>
        </p:spPr>
      </p:pic>
      <p:sp>
        <p:nvSpPr>
          <p:cNvPr id="9" name="object 9"/>
          <p:cNvSpPr txBox="1"/>
          <p:nvPr/>
        </p:nvSpPr>
        <p:spPr>
          <a:xfrm>
            <a:off x="17357901" y="4204679"/>
            <a:ext cx="891540" cy="226695"/>
          </a:xfrm>
          <a:prstGeom prst="rect">
            <a:avLst/>
          </a:prstGeom>
        </p:spPr>
        <p:txBody>
          <a:bodyPr vert="horz" wrap="square" lIns="0" tIns="15240" rIns="0" bIns="0" rtlCol="0">
            <a:spAutoFit/>
          </a:bodyPr>
          <a:lstStyle/>
          <a:p>
            <a:pPr marL="12700">
              <a:lnSpc>
                <a:spcPct val="100000"/>
              </a:lnSpc>
              <a:spcBef>
                <a:spcPts val="120"/>
              </a:spcBef>
            </a:pPr>
            <a:r>
              <a:rPr sz="1300" dirty="0">
                <a:solidFill>
                  <a:srgbClr val="59595C"/>
                </a:solidFill>
                <a:latin typeface="Helvetica"/>
                <a:cs typeface="Helvetica"/>
              </a:rPr>
              <a:t>Age</a:t>
            </a:r>
            <a:r>
              <a:rPr sz="1300" spc="10" dirty="0">
                <a:solidFill>
                  <a:srgbClr val="59595C"/>
                </a:solidFill>
                <a:latin typeface="Helvetica"/>
                <a:cs typeface="Helvetica"/>
              </a:rPr>
              <a:t> </a:t>
            </a:r>
            <a:r>
              <a:rPr sz="1300" dirty="0">
                <a:solidFill>
                  <a:srgbClr val="59595C"/>
                </a:solidFill>
                <a:latin typeface="Helvetica"/>
                <a:cs typeface="Helvetica"/>
              </a:rPr>
              <a:t>25</a:t>
            </a:r>
            <a:r>
              <a:rPr sz="1300" spc="15" dirty="0">
                <a:solidFill>
                  <a:srgbClr val="59595C"/>
                </a:solidFill>
                <a:latin typeface="Helvetica"/>
                <a:cs typeface="Helvetica"/>
              </a:rPr>
              <a:t> </a:t>
            </a:r>
            <a:r>
              <a:rPr sz="1300" dirty="0">
                <a:solidFill>
                  <a:srgbClr val="59595C"/>
                </a:solidFill>
                <a:latin typeface="Helvetica"/>
                <a:cs typeface="Helvetica"/>
              </a:rPr>
              <a:t>-</a:t>
            </a:r>
            <a:r>
              <a:rPr sz="1300" spc="10" dirty="0">
                <a:solidFill>
                  <a:srgbClr val="59595C"/>
                </a:solidFill>
                <a:latin typeface="Helvetica"/>
                <a:cs typeface="Helvetica"/>
              </a:rPr>
              <a:t> </a:t>
            </a:r>
            <a:r>
              <a:rPr sz="1300" spc="-25" dirty="0">
                <a:solidFill>
                  <a:srgbClr val="59595C"/>
                </a:solidFill>
                <a:latin typeface="Helvetica"/>
                <a:cs typeface="Helvetica"/>
              </a:rPr>
              <a:t>34</a:t>
            </a:r>
            <a:endParaRPr sz="1300">
              <a:latin typeface="Helvetica"/>
              <a:cs typeface="Helvetica"/>
            </a:endParaRPr>
          </a:p>
        </p:txBody>
      </p:sp>
      <p:sp>
        <p:nvSpPr>
          <p:cNvPr id="10" name="object 10"/>
          <p:cNvSpPr txBox="1"/>
          <p:nvPr/>
        </p:nvSpPr>
        <p:spPr>
          <a:xfrm>
            <a:off x="17357901" y="4530533"/>
            <a:ext cx="891540" cy="226695"/>
          </a:xfrm>
          <a:prstGeom prst="rect">
            <a:avLst/>
          </a:prstGeom>
        </p:spPr>
        <p:txBody>
          <a:bodyPr vert="horz" wrap="square" lIns="0" tIns="15240" rIns="0" bIns="0" rtlCol="0">
            <a:spAutoFit/>
          </a:bodyPr>
          <a:lstStyle/>
          <a:p>
            <a:pPr marL="12700">
              <a:lnSpc>
                <a:spcPct val="100000"/>
              </a:lnSpc>
              <a:spcBef>
                <a:spcPts val="120"/>
              </a:spcBef>
            </a:pPr>
            <a:r>
              <a:rPr sz="1300" dirty="0">
                <a:solidFill>
                  <a:srgbClr val="59595C"/>
                </a:solidFill>
                <a:latin typeface="Helvetica"/>
                <a:cs typeface="Helvetica"/>
              </a:rPr>
              <a:t>Age</a:t>
            </a:r>
            <a:r>
              <a:rPr sz="1300" spc="10" dirty="0">
                <a:solidFill>
                  <a:srgbClr val="59595C"/>
                </a:solidFill>
                <a:latin typeface="Helvetica"/>
                <a:cs typeface="Helvetica"/>
              </a:rPr>
              <a:t> </a:t>
            </a:r>
            <a:r>
              <a:rPr sz="1300" dirty="0">
                <a:solidFill>
                  <a:srgbClr val="59595C"/>
                </a:solidFill>
                <a:latin typeface="Helvetica"/>
                <a:cs typeface="Helvetica"/>
              </a:rPr>
              <a:t>35</a:t>
            </a:r>
            <a:r>
              <a:rPr sz="1300" spc="15" dirty="0">
                <a:solidFill>
                  <a:srgbClr val="59595C"/>
                </a:solidFill>
                <a:latin typeface="Helvetica"/>
                <a:cs typeface="Helvetica"/>
              </a:rPr>
              <a:t> </a:t>
            </a:r>
            <a:r>
              <a:rPr sz="1300" dirty="0">
                <a:solidFill>
                  <a:srgbClr val="59595C"/>
                </a:solidFill>
                <a:latin typeface="Helvetica"/>
                <a:cs typeface="Helvetica"/>
              </a:rPr>
              <a:t>-</a:t>
            </a:r>
            <a:r>
              <a:rPr sz="1300" spc="10" dirty="0">
                <a:solidFill>
                  <a:srgbClr val="59595C"/>
                </a:solidFill>
                <a:latin typeface="Helvetica"/>
                <a:cs typeface="Helvetica"/>
              </a:rPr>
              <a:t> </a:t>
            </a:r>
            <a:r>
              <a:rPr sz="1300" spc="-25" dirty="0">
                <a:solidFill>
                  <a:srgbClr val="59595C"/>
                </a:solidFill>
                <a:latin typeface="Helvetica"/>
                <a:cs typeface="Helvetica"/>
              </a:rPr>
              <a:t>44</a:t>
            </a:r>
            <a:endParaRPr sz="1300">
              <a:latin typeface="Helvetica"/>
              <a:cs typeface="Helvetica"/>
            </a:endParaRPr>
          </a:p>
        </p:txBody>
      </p:sp>
      <p:sp>
        <p:nvSpPr>
          <p:cNvPr id="11" name="object 11"/>
          <p:cNvSpPr txBox="1"/>
          <p:nvPr/>
        </p:nvSpPr>
        <p:spPr>
          <a:xfrm>
            <a:off x="17357901" y="4856387"/>
            <a:ext cx="891540" cy="226695"/>
          </a:xfrm>
          <a:prstGeom prst="rect">
            <a:avLst/>
          </a:prstGeom>
        </p:spPr>
        <p:txBody>
          <a:bodyPr vert="horz" wrap="square" lIns="0" tIns="15240" rIns="0" bIns="0" rtlCol="0">
            <a:spAutoFit/>
          </a:bodyPr>
          <a:lstStyle/>
          <a:p>
            <a:pPr marL="12700">
              <a:lnSpc>
                <a:spcPct val="100000"/>
              </a:lnSpc>
              <a:spcBef>
                <a:spcPts val="120"/>
              </a:spcBef>
            </a:pPr>
            <a:r>
              <a:rPr sz="1300" dirty="0">
                <a:solidFill>
                  <a:srgbClr val="59595C"/>
                </a:solidFill>
                <a:latin typeface="Helvetica"/>
                <a:cs typeface="Helvetica"/>
              </a:rPr>
              <a:t>Age</a:t>
            </a:r>
            <a:r>
              <a:rPr sz="1300" spc="10" dirty="0">
                <a:solidFill>
                  <a:srgbClr val="59595C"/>
                </a:solidFill>
                <a:latin typeface="Helvetica"/>
                <a:cs typeface="Helvetica"/>
              </a:rPr>
              <a:t> </a:t>
            </a:r>
            <a:r>
              <a:rPr sz="1300" dirty="0">
                <a:solidFill>
                  <a:srgbClr val="59595C"/>
                </a:solidFill>
                <a:latin typeface="Helvetica"/>
                <a:cs typeface="Helvetica"/>
              </a:rPr>
              <a:t>45</a:t>
            </a:r>
            <a:r>
              <a:rPr sz="1300" spc="15" dirty="0">
                <a:solidFill>
                  <a:srgbClr val="59595C"/>
                </a:solidFill>
                <a:latin typeface="Helvetica"/>
                <a:cs typeface="Helvetica"/>
              </a:rPr>
              <a:t> </a:t>
            </a:r>
            <a:r>
              <a:rPr sz="1300" dirty="0">
                <a:solidFill>
                  <a:srgbClr val="59595C"/>
                </a:solidFill>
                <a:latin typeface="Helvetica"/>
                <a:cs typeface="Helvetica"/>
              </a:rPr>
              <a:t>-</a:t>
            </a:r>
            <a:r>
              <a:rPr sz="1300" spc="10" dirty="0">
                <a:solidFill>
                  <a:srgbClr val="59595C"/>
                </a:solidFill>
                <a:latin typeface="Helvetica"/>
                <a:cs typeface="Helvetica"/>
              </a:rPr>
              <a:t> </a:t>
            </a:r>
            <a:r>
              <a:rPr sz="1300" spc="-25" dirty="0">
                <a:solidFill>
                  <a:srgbClr val="59595C"/>
                </a:solidFill>
                <a:latin typeface="Helvetica"/>
                <a:cs typeface="Helvetica"/>
              </a:rPr>
              <a:t>54</a:t>
            </a:r>
            <a:endParaRPr sz="1300">
              <a:latin typeface="Helvetica"/>
              <a:cs typeface="Helvetica"/>
            </a:endParaRPr>
          </a:p>
        </p:txBody>
      </p:sp>
      <p:sp>
        <p:nvSpPr>
          <p:cNvPr id="12" name="object 12"/>
          <p:cNvSpPr txBox="1"/>
          <p:nvPr/>
        </p:nvSpPr>
        <p:spPr>
          <a:xfrm>
            <a:off x="17357901" y="5182241"/>
            <a:ext cx="654685" cy="226695"/>
          </a:xfrm>
          <a:prstGeom prst="rect">
            <a:avLst/>
          </a:prstGeom>
        </p:spPr>
        <p:txBody>
          <a:bodyPr vert="horz" wrap="square" lIns="0" tIns="15240" rIns="0" bIns="0" rtlCol="0">
            <a:spAutoFit/>
          </a:bodyPr>
          <a:lstStyle/>
          <a:p>
            <a:pPr marL="12700">
              <a:lnSpc>
                <a:spcPct val="100000"/>
              </a:lnSpc>
              <a:spcBef>
                <a:spcPts val="120"/>
              </a:spcBef>
            </a:pPr>
            <a:r>
              <a:rPr sz="1300" dirty="0">
                <a:solidFill>
                  <a:srgbClr val="59595C"/>
                </a:solidFill>
                <a:latin typeface="Helvetica"/>
                <a:cs typeface="Helvetica"/>
              </a:rPr>
              <a:t>Age</a:t>
            </a:r>
            <a:r>
              <a:rPr sz="1300" spc="15" dirty="0">
                <a:solidFill>
                  <a:srgbClr val="59595C"/>
                </a:solidFill>
                <a:latin typeface="Helvetica"/>
                <a:cs typeface="Helvetica"/>
              </a:rPr>
              <a:t> </a:t>
            </a:r>
            <a:r>
              <a:rPr sz="1300" spc="-25" dirty="0">
                <a:solidFill>
                  <a:srgbClr val="59595C"/>
                </a:solidFill>
                <a:latin typeface="Helvetica"/>
                <a:cs typeface="Helvetica"/>
              </a:rPr>
              <a:t>55+</a:t>
            </a:r>
            <a:endParaRPr sz="1300">
              <a:latin typeface="Helvetica"/>
              <a:cs typeface="Helvetica"/>
            </a:endParaRPr>
          </a:p>
        </p:txBody>
      </p:sp>
      <p:sp>
        <p:nvSpPr>
          <p:cNvPr id="13" name="object 13"/>
          <p:cNvSpPr txBox="1"/>
          <p:nvPr/>
        </p:nvSpPr>
        <p:spPr>
          <a:xfrm>
            <a:off x="17357901" y="3879160"/>
            <a:ext cx="1059180" cy="226695"/>
          </a:xfrm>
          <a:prstGeom prst="rect">
            <a:avLst/>
          </a:prstGeom>
        </p:spPr>
        <p:txBody>
          <a:bodyPr vert="horz" wrap="square" lIns="0" tIns="15240" rIns="0" bIns="0" rtlCol="0">
            <a:spAutoFit/>
          </a:bodyPr>
          <a:lstStyle/>
          <a:p>
            <a:pPr marL="12700">
              <a:lnSpc>
                <a:spcPct val="100000"/>
              </a:lnSpc>
              <a:spcBef>
                <a:spcPts val="120"/>
              </a:spcBef>
            </a:pPr>
            <a:r>
              <a:rPr sz="1300" dirty="0">
                <a:solidFill>
                  <a:srgbClr val="59595C"/>
                </a:solidFill>
                <a:latin typeface="Helvetica"/>
                <a:cs typeface="Helvetica"/>
              </a:rPr>
              <a:t>Age</a:t>
            </a:r>
            <a:r>
              <a:rPr sz="1300" spc="25" dirty="0">
                <a:solidFill>
                  <a:srgbClr val="59595C"/>
                </a:solidFill>
                <a:latin typeface="Helvetica"/>
                <a:cs typeface="Helvetica"/>
              </a:rPr>
              <a:t> </a:t>
            </a:r>
            <a:r>
              <a:rPr sz="1300" dirty="0">
                <a:solidFill>
                  <a:srgbClr val="59595C"/>
                </a:solidFill>
                <a:latin typeface="Helvetica"/>
                <a:cs typeface="Helvetica"/>
              </a:rPr>
              <a:t>Under</a:t>
            </a:r>
            <a:r>
              <a:rPr sz="1300" spc="30" dirty="0">
                <a:solidFill>
                  <a:srgbClr val="59595C"/>
                </a:solidFill>
                <a:latin typeface="Helvetica"/>
                <a:cs typeface="Helvetica"/>
              </a:rPr>
              <a:t> </a:t>
            </a:r>
            <a:r>
              <a:rPr sz="1300" spc="-25" dirty="0">
                <a:solidFill>
                  <a:srgbClr val="59595C"/>
                </a:solidFill>
                <a:latin typeface="Helvetica"/>
                <a:cs typeface="Helvetica"/>
              </a:rPr>
              <a:t>25</a:t>
            </a:r>
            <a:endParaRPr sz="1300">
              <a:latin typeface="Helvetica"/>
              <a:cs typeface="Helvetica"/>
            </a:endParaRPr>
          </a:p>
        </p:txBody>
      </p:sp>
      <p:sp>
        <p:nvSpPr>
          <p:cNvPr id="14" name="object 14"/>
          <p:cNvSpPr txBox="1"/>
          <p:nvPr/>
        </p:nvSpPr>
        <p:spPr>
          <a:xfrm>
            <a:off x="17357901" y="5508095"/>
            <a:ext cx="723900" cy="226695"/>
          </a:xfrm>
          <a:prstGeom prst="rect">
            <a:avLst/>
          </a:prstGeom>
        </p:spPr>
        <p:txBody>
          <a:bodyPr vert="horz" wrap="square" lIns="0" tIns="15240" rIns="0" bIns="0" rtlCol="0">
            <a:spAutoFit/>
          </a:bodyPr>
          <a:lstStyle/>
          <a:p>
            <a:pPr marL="12700">
              <a:lnSpc>
                <a:spcPct val="100000"/>
              </a:lnSpc>
              <a:spcBef>
                <a:spcPts val="120"/>
              </a:spcBef>
            </a:pPr>
            <a:r>
              <a:rPr sz="1300" spc="-10" dirty="0">
                <a:solidFill>
                  <a:srgbClr val="59595C"/>
                </a:solidFill>
                <a:latin typeface="Helvetica"/>
                <a:cs typeface="Helvetica"/>
              </a:rPr>
              <a:t>Unknown</a:t>
            </a:r>
            <a:endParaRPr sz="1300">
              <a:latin typeface="Helvetica"/>
              <a:cs typeface="Helvetica"/>
            </a:endParaRPr>
          </a:p>
        </p:txBody>
      </p:sp>
      <p:grpSp>
        <p:nvGrpSpPr>
          <p:cNvPr id="15" name="object 15"/>
          <p:cNvGrpSpPr/>
          <p:nvPr/>
        </p:nvGrpSpPr>
        <p:grpSpPr>
          <a:xfrm>
            <a:off x="13080530" y="2257612"/>
            <a:ext cx="2701925" cy="4264660"/>
            <a:chOff x="13080530" y="2257612"/>
            <a:chExt cx="2701925" cy="4264660"/>
          </a:xfrm>
        </p:grpSpPr>
        <p:sp>
          <p:nvSpPr>
            <p:cNvPr id="16" name="object 16"/>
            <p:cNvSpPr/>
            <p:nvPr/>
          </p:nvSpPr>
          <p:spPr>
            <a:xfrm>
              <a:off x="13080530" y="5012420"/>
              <a:ext cx="1510030" cy="1510030"/>
            </a:xfrm>
            <a:custGeom>
              <a:avLst/>
              <a:gdLst/>
              <a:ahLst/>
              <a:cxnLst/>
              <a:rect l="l" t="t" r="r" b="b"/>
              <a:pathLst>
                <a:path w="1510030" h="1510029">
                  <a:moveTo>
                    <a:pt x="754877" y="0"/>
                  </a:moveTo>
                  <a:lnTo>
                    <a:pt x="707137" y="1485"/>
                  </a:lnTo>
                  <a:lnTo>
                    <a:pt x="660187" y="5881"/>
                  </a:lnTo>
                  <a:lnTo>
                    <a:pt x="614113" y="13100"/>
                  </a:lnTo>
                  <a:lnTo>
                    <a:pt x="569006" y="23054"/>
                  </a:lnTo>
                  <a:lnTo>
                    <a:pt x="524953" y="35654"/>
                  </a:lnTo>
                  <a:lnTo>
                    <a:pt x="482043" y="50811"/>
                  </a:lnTo>
                  <a:lnTo>
                    <a:pt x="440364" y="68438"/>
                  </a:lnTo>
                  <a:lnTo>
                    <a:pt x="400005" y="88445"/>
                  </a:lnTo>
                  <a:lnTo>
                    <a:pt x="361053" y="110745"/>
                  </a:lnTo>
                  <a:lnTo>
                    <a:pt x="323599" y="135248"/>
                  </a:lnTo>
                  <a:lnTo>
                    <a:pt x="287729" y="161867"/>
                  </a:lnTo>
                  <a:lnTo>
                    <a:pt x="253532" y="190513"/>
                  </a:lnTo>
                  <a:lnTo>
                    <a:pt x="221097" y="221097"/>
                  </a:lnTo>
                  <a:lnTo>
                    <a:pt x="190513" y="253532"/>
                  </a:lnTo>
                  <a:lnTo>
                    <a:pt x="161867" y="287729"/>
                  </a:lnTo>
                  <a:lnTo>
                    <a:pt x="135248" y="323599"/>
                  </a:lnTo>
                  <a:lnTo>
                    <a:pt x="110745" y="361053"/>
                  </a:lnTo>
                  <a:lnTo>
                    <a:pt x="88445" y="400005"/>
                  </a:lnTo>
                  <a:lnTo>
                    <a:pt x="68438" y="440364"/>
                  </a:lnTo>
                  <a:lnTo>
                    <a:pt x="50811" y="482043"/>
                  </a:lnTo>
                  <a:lnTo>
                    <a:pt x="35654" y="524953"/>
                  </a:lnTo>
                  <a:lnTo>
                    <a:pt x="23054" y="569006"/>
                  </a:lnTo>
                  <a:lnTo>
                    <a:pt x="13100" y="614113"/>
                  </a:lnTo>
                  <a:lnTo>
                    <a:pt x="5881" y="660187"/>
                  </a:lnTo>
                  <a:lnTo>
                    <a:pt x="1485" y="707137"/>
                  </a:lnTo>
                  <a:lnTo>
                    <a:pt x="0" y="754877"/>
                  </a:lnTo>
                  <a:lnTo>
                    <a:pt x="1485" y="802617"/>
                  </a:lnTo>
                  <a:lnTo>
                    <a:pt x="5881" y="849568"/>
                  </a:lnTo>
                  <a:lnTo>
                    <a:pt x="13100" y="895641"/>
                  </a:lnTo>
                  <a:lnTo>
                    <a:pt x="23054" y="940748"/>
                  </a:lnTo>
                  <a:lnTo>
                    <a:pt x="35654" y="984801"/>
                  </a:lnTo>
                  <a:lnTo>
                    <a:pt x="50811" y="1027711"/>
                  </a:lnTo>
                  <a:lnTo>
                    <a:pt x="68438" y="1069390"/>
                  </a:lnTo>
                  <a:lnTo>
                    <a:pt x="88445" y="1109749"/>
                  </a:lnTo>
                  <a:lnTo>
                    <a:pt x="110745" y="1148701"/>
                  </a:lnTo>
                  <a:lnTo>
                    <a:pt x="135248" y="1186155"/>
                  </a:lnTo>
                  <a:lnTo>
                    <a:pt x="161867" y="1222025"/>
                  </a:lnTo>
                  <a:lnTo>
                    <a:pt x="190513" y="1256222"/>
                  </a:lnTo>
                  <a:lnTo>
                    <a:pt x="221097" y="1288657"/>
                  </a:lnTo>
                  <a:lnTo>
                    <a:pt x="253532" y="1319241"/>
                  </a:lnTo>
                  <a:lnTo>
                    <a:pt x="287729" y="1347887"/>
                  </a:lnTo>
                  <a:lnTo>
                    <a:pt x="323599" y="1374506"/>
                  </a:lnTo>
                  <a:lnTo>
                    <a:pt x="361053" y="1399010"/>
                  </a:lnTo>
                  <a:lnTo>
                    <a:pt x="400005" y="1421309"/>
                  </a:lnTo>
                  <a:lnTo>
                    <a:pt x="440364" y="1441316"/>
                  </a:lnTo>
                  <a:lnTo>
                    <a:pt x="482043" y="1458943"/>
                  </a:lnTo>
                  <a:lnTo>
                    <a:pt x="524953" y="1474100"/>
                  </a:lnTo>
                  <a:lnTo>
                    <a:pt x="569006" y="1486700"/>
                  </a:lnTo>
                  <a:lnTo>
                    <a:pt x="614113" y="1496654"/>
                  </a:lnTo>
                  <a:lnTo>
                    <a:pt x="660187" y="1503873"/>
                  </a:lnTo>
                  <a:lnTo>
                    <a:pt x="707137" y="1508269"/>
                  </a:lnTo>
                  <a:lnTo>
                    <a:pt x="754877" y="1509755"/>
                  </a:lnTo>
                  <a:lnTo>
                    <a:pt x="802617" y="1508269"/>
                  </a:lnTo>
                  <a:lnTo>
                    <a:pt x="849568" y="1503873"/>
                  </a:lnTo>
                  <a:lnTo>
                    <a:pt x="895641" y="1496654"/>
                  </a:lnTo>
                  <a:lnTo>
                    <a:pt x="940748" y="1486700"/>
                  </a:lnTo>
                  <a:lnTo>
                    <a:pt x="984801" y="1474100"/>
                  </a:lnTo>
                  <a:lnTo>
                    <a:pt x="1027711" y="1458943"/>
                  </a:lnTo>
                  <a:lnTo>
                    <a:pt x="1069390" y="1441316"/>
                  </a:lnTo>
                  <a:lnTo>
                    <a:pt x="1109749" y="1421309"/>
                  </a:lnTo>
                  <a:lnTo>
                    <a:pt x="1148701" y="1399010"/>
                  </a:lnTo>
                  <a:lnTo>
                    <a:pt x="1186155" y="1374506"/>
                  </a:lnTo>
                  <a:lnTo>
                    <a:pt x="1222025" y="1347887"/>
                  </a:lnTo>
                  <a:lnTo>
                    <a:pt x="1256222" y="1319241"/>
                  </a:lnTo>
                  <a:lnTo>
                    <a:pt x="1288657" y="1288657"/>
                  </a:lnTo>
                  <a:lnTo>
                    <a:pt x="1319241" y="1256222"/>
                  </a:lnTo>
                  <a:lnTo>
                    <a:pt x="1347887" y="1222025"/>
                  </a:lnTo>
                  <a:lnTo>
                    <a:pt x="1374506" y="1186155"/>
                  </a:lnTo>
                  <a:lnTo>
                    <a:pt x="1399010" y="1148701"/>
                  </a:lnTo>
                  <a:lnTo>
                    <a:pt x="1421309" y="1109749"/>
                  </a:lnTo>
                  <a:lnTo>
                    <a:pt x="1441316" y="1069390"/>
                  </a:lnTo>
                  <a:lnTo>
                    <a:pt x="1458943" y="1027711"/>
                  </a:lnTo>
                  <a:lnTo>
                    <a:pt x="1474100" y="984801"/>
                  </a:lnTo>
                  <a:lnTo>
                    <a:pt x="1486700" y="940748"/>
                  </a:lnTo>
                  <a:lnTo>
                    <a:pt x="1496654" y="895641"/>
                  </a:lnTo>
                  <a:lnTo>
                    <a:pt x="1503873" y="849568"/>
                  </a:lnTo>
                  <a:lnTo>
                    <a:pt x="1508269" y="802617"/>
                  </a:lnTo>
                  <a:lnTo>
                    <a:pt x="1509755" y="754877"/>
                  </a:lnTo>
                  <a:lnTo>
                    <a:pt x="1508269" y="707137"/>
                  </a:lnTo>
                  <a:lnTo>
                    <a:pt x="1503873" y="660187"/>
                  </a:lnTo>
                  <a:lnTo>
                    <a:pt x="1496654" y="614113"/>
                  </a:lnTo>
                  <a:lnTo>
                    <a:pt x="1486700" y="569006"/>
                  </a:lnTo>
                  <a:lnTo>
                    <a:pt x="1474100" y="524953"/>
                  </a:lnTo>
                  <a:lnTo>
                    <a:pt x="1458943" y="482043"/>
                  </a:lnTo>
                  <a:lnTo>
                    <a:pt x="1441316" y="440364"/>
                  </a:lnTo>
                  <a:lnTo>
                    <a:pt x="1421309" y="400005"/>
                  </a:lnTo>
                  <a:lnTo>
                    <a:pt x="1399010" y="361053"/>
                  </a:lnTo>
                  <a:lnTo>
                    <a:pt x="1374506" y="323599"/>
                  </a:lnTo>
                  <a:lnTo>
                    <a:pt x="1347887" y="287729"/>
                  </a:lnTo>
                  <a:lnTo>
                    <a:pt x="1319241" y="253532"/>
                  </a:lnTo>
                  <a:lnTo>
                    <a:pt x="1288657" y="221097"/>
                  </a:lnTo>
                  <a:lnTo>
                    <a:pt x="1256222" y="190513"/>
                  </a:lnTo>
                  <a:lnTo>
                    <a:pt x="1222025" y="161867"/>
                  </a:lnTo>
                  <a:lnTo>
                    <a:pt x="1186155" y="135248"/>
                  </a:lnTo>
                  <a:lnTo>
                    <a:pt x="1148701" y="110745"/>
                  </a:lnTo>
                  <a:lnTo>
                    <a:pt x="1109749" y="88445"/>
                  </a:lnTo>
                  <a:lnTo>
                    <a:pt x="1069390" y="68438"/>
                  </a:lnTo>
                  <a:lnTo>
                    <a:pt x="1027711" y="50811"/>
                  </a:lnTo>
                  <a:lnTo>
                    <a:pt x="984801" y="35654"/>
                  </a:lnTo>
                  <a:lnTo>
                    <a:pt x="940748" y="23054"/>
                  </a:lnTo>
                  <a:lnTo>
                    <a:pt x="895641" y="13100"/>
                  </a:lnTo>
                  <a:lnTo>
                    <a:pt x="849568" y="5881"/>
                  </a:lnTo>
                  <a:lnTo>
                    <a:pt x="802617" y="1485"/>
                  </a:lnTo>
                  <a:lnTo>
                    <a:pt x="754877" y="0"/>
                  </a:lnTo>
                  <a:close/>
                </a:path>
              </a:pathLst>
            </a:custGeom>
            <a:solidFill>
              <a:srgbClr val="1074B6">
                <a:alpha val="59999"/>
              </a:srgbClr>
            </a:solidFill>
          </p:spPr>
          <p:txBody>
            <a:bodyPr wrap="square" lIns="0" tIns="0" rIns="0" bIns="0" rtlCol="0"/>
            <a:lstStyle/>
            <a:p>
              <a:endParaRPr/>
            </a:p>
          </p:txBody>
        </p:sp>
        <p:sp>
          <p:nvSpPr>
            <p:cNvPr id="17" name="object 17"/>
            <p:cNvSpPr/>
            <p:nvPr/>
          </p:nvSpPr>
          <p:spPr>
            <a:xfrm>
              <a:off x="14240288" y="4114548"/>
              <a:ext cx="1417320" cy="1417320"/>
            </a:xfrm>
            <a:custGeom>
              <a:avLst/>
              <a:gdLst/>
              <a:ahLst/>
              <a:cxnLst/>
              <a:rect l="l" t="t" r="r" b="b"/>
              <a:pathLst>
                <a:path w="1417319" h="1417320">
                  <a:moveTo>
                    <a:pt x="708376" y="0"/>
                  </a:moveTo>
                  <a:lnTo>
                    <a:pt x="659876" y="1634"/>
                  </a:lnTo>
                  <a:lnTo>
                    <a:pt x="612254" y="6466"/>
                  </a:lnTo>
                  <a:lnTo>
                    <a:pt x="565614" y="14391"/>
                  </a:lnTo>
                  <a:lnTo>
                    <a:pt x="520062" y="25304"/>
                  </a:lnTo>
                  <a:lnTo>
                    <a:pt x="475704" y="39098"/>
                  </a:lnTo>
                  <a:lnTo>
                    <a:pt x="432645" y="55668"/>
                  </a:lnTo>
                  <a:lnTo>
                    <a:pt x="390990" y="74908"/>
                  </a:lnTo>
                  <a:lnTo>
                    <a:pt x="350846" y="96714"/>
                  </a:lnTo>
                  <a:lnTo>
                    <a:pt x="312317" y="120980"/>
                  </a:lnTo>
                  <a:lnTo>
                    <a:pt x="275509" y="147600"/>
                  </a:lnTo>
                  <a:lnTo>
                    <a:pt x="240528" y="176468"/>
                  </a:lnTo>
                  <a:lnTo>
                    <a:pt x="207479" y="207480"/>
                  </a:lnTo>
                  <a:lnTo>
                    <a:pt x="176467" y="240529"/>
                  </a:lnTo>
                  <a:lnTo>
                    <a:pt x="147599" y="275511"/>
                  </a:lnTo>
                  <a:lnTo>
                    <a:pt x="120980" y="312319"/>
                  </a:lnTo>
                  <a:lnTo>
                    <a:pt x="96714" y="350849"/>
                  </a:lnTo>
                  <a:lnTo>
                    <a:pt x="74908" y="390994"/>
                  </a:lnTo>
                  <a:lnTo>
                    <a:pt x="55667" y="432649"/>
                  </a:lnTo>
                  <a:lnTo>
                    <a:pt x="39097" y="475709"/>
                  </a:lnTo>
                  <a:lnTo>
                    <a:pt x="25304" y="520068"/>
                  </a:lnTo>
                  <a:lnTo>
                    <a:pt x="14391" y="565621"/>
                  </a:lnTo>
                  <a:lnTo>
                    <a:pt x="6466" y="612262"/>
                  </a:lnTo>
                  <a:lnTo>
                    <a:pt x="1634" y="659885"/>
                  </a:lnTo>
                  <a:lnTo>
                    <a:pt x="0" y="708386"/>
                  </a:lnTo>
                  <a:lnTo>
                    <a:pt x="1634" y="756887"/>
                  </a:lnTo>
                  <a:lnTo>
                    <a:pt x="6466" y="804511"/>
                  </a:lnTo>
                  <a:lnTo>
                    <a:pt x="14391" y="851152"/>
                  </a:lnTo>
                  <a:lnTo>
                    <a:pt x="25304" y="896705"/>
                  </a:lnTo>
                  <a:lnTo>
                    <a:pt x="39097" y="941064"/>
                  </a:lnTo>
                  <a:lnTo>
                    <a:pt x="55667" y="984124"/>
                  </a:lnTo>
                  <a:lnTo>
                    <a:pt x="74908" y="1025779"/>
                  </a:lnTo>
                  <a:lnTo>
                    <a:pt x="96714" y="1065924"/>
                  </a:lnTo>
                  <a:lnTo>
                    <a:pt x="120980" y="1104453"/>
                  </a:lnTo>
                  <a:lnTo>
                    <a:pt x="147599" y="1141262"/>
                  </a:lnTo>
                  <a:lnTo>
                    <a:pt x="176467" y="1176243"/>
                  </a:lnTo>
                  <a:lnTo>
                    <a:pt x="207479" y="1209293"/>
                  </a:lnTo>
                  <a:lnTo>
                    <a:pt x="240528" y="1240304"/>
                  </a:lnTo>
                  <a:lnTo>
                    <a:pt x="275509" y="1269173"/>
                  </a:lnTo>
                  <a:lnTo>
                    <a:pt x="312317" y="1295793"/>
                  </a:lnTo>
                  <a:lnTo>
                    <a:pt x="350846" y="1320058"/>
                  </a:lnTo>
                  <a:lnTo>
                    <a:pt x="390990" y="1341864"/>
                  </a:lnTo>
                  <a:lnTo>
                    <a:pt x="432645" y="1361105"/>
                  </a:lnTo>
                  <a:lnTo>
                    <a:pt x="475704" y="1377675"/>
                  </a:lnTo>
                  <a:lnTo>
                    <a:pt x="520062" y="1391469"/>
                  </a:lnTo>
                  <a:lnTo>
                    <a:pt x="565614" y="1402381"/>
                  </a:lnTo>
                  <a:lnTo>
                    <a:pt x="612254" y="1410306"/>
                  </a:lnTo>
                  <a:lnTo>
                    <a:pt x="659876" y="1415139"/>
                  </a:lnTo>
                  <a:lnTo>
                    <a:pt x="708376" y="1416773"/>
                  </a:lnTo>
                  <a:lnTo>
                    <a:pt x="756877" y="1415139"/>
                  </a:lnTo>
                  <a:lnTo>
                    <a:pt x="804500" y="1410306"/>
                  </a:lnTo>
                  <a:lnTo>
                    <a:pt x="851141" y="1402381"/>
                  </a:lnTo>
                  <a:lnTo>
                    <a:pt x="896694" y="1391469"/>
                  </a:lnTo>
                  <a:lnTo>
                    <a:pt x="941053" y="1377675"/>
                  </a:lnTo>
                  <a:lnTo>
                    <a:pt x="984113" y="1361105"/>
                  </a:lnTo>
                  <a:lnTo>
                    <a:pt x="1025768" y="1341864"/>
                  </a:lnTo>
                  <a:lnTo>
                    <a:pt x="1065914" y="1320058"/>
                  </a:lnTo>
                  <a:lnTo>
                    <a:pt x="1104443" y="1295793"/>
                  </a:lnTo>
                  <a:lnTo>
                    <a:pt x="1141251" y="1269173"/>
                  </a:lnTo>
                  <a:lnTo>
                    <a:pt x="1176233" y="1240304"/>
                  </a:lnTo>
                  <a:lnTo>
                    <a:pt x="1209282" y="1209293"/>
                  </a:lnTo>
                  <a:lnTo>
                    <a:pt x="1240294" y="1176243"/>
                  </a:lnTo>
                  <a:lnTo>
                    <a:pt x="1269162" y="1141262"/>
                  </a:lnTo>
                  <a:lnTo>
                    <a:pt x="1295782" y="1104453"/>
                  </a:lnTo>
                  <a:lnTo>
                    <a:pt x="1320048" y="1065924"/>
                  </a:lnTo>
                  <a:lnTo>
                    <a:pt x="1341854" y="1025779"/>
                  </a:lnTo>
                  <a:lnTo>
                    <a:pt x="1361095" y="984124"/>
                  </a:lnTo>
                  <a:lnTo>
                    <a:pt x="1377665" y="941064"/>
                  </a:lnTo>
                  <a:lnTo>
                    <a:pt x="1391459" y="896705"/>
                  </a:lnTo>
                  <a:lnTo>
                    <a:pt x="1402371" y="851152"/>
                  </a:lnTo>
                  <a:lnTo>
                    <a:pt x="1410296" y="804511"/>
                  </a:lnTo>
                  <a:lnTo>
                    <a:pt x="1415128" y="756887"/>
                  </a:lnTo>
                  <a:lnTo>
                    <a:pt x="1416763" y="708386"/>
                  </a:lnTo>
                  <a:lnTo>
                    <a:pt x="1415128" y="659885"/>
                  </a:lnTo>
                  <a:lnTo>
                    <a:pt x="1410296" y="612262"/>
                  </a:lnTo>
                  <a:lnTo>
                    <a:pt x="1402371" y="565621"/>
                  </a:lnTo>
                  <a:lnTo>
                    <a:pt x="1391459" y="520068"/>
                  </a:lnTo>
                  <a:lnTo>
                    <a:pt x="1377665" y="475709"/>
                  </a:lnTo>
                  <a:lnTo>
                    <a:pt x="1361095" y="432649"/>
                  </a:lnTo>
                  <a:lnTo>
                    <a:pt x="1341854" y="390994"/>
                  </a:lnTo>
                  <a:lnTo>
                    <a:pt x="1320048" y="350849"/>
                  </a:lnTo>
                  <a:lnTo>
                    <a:pt x="1295782" y="312319"/>
                  </a:lnTo>
                  <a:lnTo>
                    <a:pt x="1269162" y="275511"/>
                  </a:lnTo>
                  <a:lnTo>
                    <a:pt x="1240294" y="240529"/>
                  </a:lnTo>
                  <a:lnTo>
                    <a:pt x="1209282" y="207480"/>
                  </a:lnTo>
                  <a:lnTo>
                    <a:pt x="1176233" y="176468"/>
                  </a:lnTo>
                  <a:lnTo>
                    <a:pt x="1141251" y="147600"/>
                  </a:lnTo>
                  <a:lnTo>
                    <a:pt x="1104443" y="120980"/>
                  </a:lnTo>
                  <a:lnTo>
                    <a:pt x="1065914" y="96714"/>
                  </a:lnTo>
                  <a:lnTo>
                    <a:pt x="1025768" y="74908"/>
                  </a:lnTo>
                  <a:lnTo>
                    <a:pt x="984113" y="55668"/>
                  </a:lnTo>
                  <a:lnTo>
                    <a:pt x="941053" y="39098"/>
                  </a:lnTo>
                  <a:lnTo>
                    <a:pt x="896694" y="25304"/>
                  </a:lnTo>
                  <a:lnTo>
                    <a:pt x="851141" y="14391"/>
                  </a:lnTo>
                  <a:lnTo>
                    <a:pt x="804500" y="6466"/>
                  </a:lnTo>
                  <a:lnTo>
                    <a:pt x="756877" y="1634"/>
                  </a:lnTo>
                  <a:lnTo>
                    <a:pt x="708376" y="0"/>
                  </a:lnTo>
                  <a:close/>
                </a:path>
              </a:pathLst>
            </a:custGeom>
            <a:solidFill>
              <a:srgbClr val="1074B6">
                <a:alpha val="39999"/>
              </a:srgbClr>
            </a:solidFill>
          </p:spPr>
          <p:txBody>
            <a:bodyPr wrap="square" lIns="0" tIns="0" rIns="0" bIns="0" rtlCol="0"/>
            <a:lstStyle/>
            <a:p>
              <a:endParaRPr/>
            </a:p>
          </p:txBody>
        </p:sp>
        <p:sp>
          <p:nvSpPr>
            <p:cNvPr id="18" name="object 18"/>
            <p:cNvSpPr/>
            <p:nvPr/>
          </p:nvSpPr>
          <p:spPr>
            <a:xfrm>
              <a:off x="15193366" y="3694334"/>
              <a:ext cx="589280" cy="589280"/>
            </a:xfrm>
            <a:custGeom>
              <a:avLst/>
              <a:gdLst/>
              <a:ahLst/>
              <a:cxnLst/>
              <a:rect l="l" t="t" r="r" b="b"/>
              <a:pathLst>
                <a:path w="589280" h="589279">
                  <a:moveTo>
                    <a:pt x="294514" y="0"/>
                  </a:moveTo>
                  <a:lnTo>
                    <a:pt x="246743" y="3854"/>
                  </a:lnTo>
                  <a:lnTo>
                    <a:pt x="201425" y="15014"/>
                  </a:lnTo>
                  <a:lnTo>
                    <a:pt x="159168" y="32873"/>
                  </a:lnTo>
                  <a:lnTo>
                    <a:pt x="120578" y="56824"/>
                  </a:lnTo>
                  <a:lnTo>
                    <a:pt x="86261" y="86261"/>
                  </a:lnTo>
                  <a:lnTo>
                    <a:pt x="56824" y="120578"/>
                  </a:lnTo>
                  <a:lnTo>
                    <a:pt x="32873" y="159168"/>
                  </a:lnTo>
                  <a:lnTo>
                    <a:pt x="15014" y="201425"/>
                  </a:lnTo>
                  <a:lnTo>
                    <a:pt x="3854" y="246743"/>
                  </a:lnTo>
                  <a:lnTo>
                    <a:pt x="0" y="294514"/>
                  </a:lnTo>
                  <a:lnTo>
                    <a:pt x="3854" y="342286"/>
                  </a:lnTo>
                  <a:lnTo>
                    <a:pt x="15014" y="387603"/>
                  </a:lnTo>
                  <a:lnTo>
                    <a:pt x="32873" y="429860"/>
                  </a:lnTo>
                  <a:lnTo>
                    <a:pt x="56824" y="468450"/>
                  </a:lnTo>
                  <a:lnTo>
                    <a:pt x="86261" y="502767"/>
                  </a:lnTo>
                  <a:lnTo>
                    <a:pt x="120578" y="532204"/>
                  </a:lnTo>
                  <a:lnTo>
                    <a:pt x="159168" y="556155"/>
                  </a:lnTo>
                  <a:lnTo>
                    <a:pt x="201425" y="574014"/>
                  </a:lnTo>
                  <a:lnTo>
                    <a:pt x="246743" y="585174"/>
                  </a:lnTo>
                  <a:lnTo>
                    <a:pt x="294514" y="589029"/>
                  </a:lnTo>
                  <a:lnTo>
                    <a:pt x="342286" y="585174"/>
                  </a:lnTo>
                  <a:lnTo>
                    <a:pt x="387603" y="574014"/>
                  </a:lnTo>
                  <a:lnTo>
                    <a:pt x="429860" y="556155"/>
                  </a:lnTo>
                  <a:lnTo>
                    <a:pt x="468450" y="532204"/>
                  </a:lnTo>
                  <a:lnTo>
                    <a:pt x="502767" y="502767"/>
                  </a:lnTo>
                  <a:lnTo>
                    <a:pt x="532204" y="468450"/>
                  </a:lnTo>
                  <a:lnTo>
                    <a:pt x="556155" y="429860"/>
                  </a:lnTo>
                  <a:lnTo>
                    <a:pt x="574014" y="387603"/>
                  </a:lnTo>
                  <a:lnTo>
                    <a:pt x="585174" y="342286"/>
                  </a:lnTo>
                  <a:lnTo>
                    <a:pt x="589029" y="294514"/>
                  </a:lnTo>
                  <a:lnTo>
                    <a:pt x="585174" y="246743"/>
                  </a:lnTo>
                  <a:lnTo>
                    <a:pt x="574014" y="201425"/>
                  </a:lnTo>
                  <a:lnTo>
                    <a:pt x="556155" y="159168"/>
                  </a:lnTo>
                  <a:lnTo>
                    <a:pt x="532204" y="120578"/>
                  </a:lnTo>
                  <a:lnTo>
                    <a:pt x="502767" y="86261"/>
                  </a:lnTo>
                  <a:lnTo>
                    <a:pt x="468450" y="56824"/>
                  </a:lnTo>
                  <a:lnTo>
                    <a:pt x="429860" y="32873"/>
                  </a:lnTo>
                  <a:lnTo>
                    <a:pt x="387603" y="15014"/>
                  </a:lnTo>
                  <a:lnTo>
                    <a:pt x="342286" y="3854"/>
                  </a:lnTo>
                  <a:lnTo>
                    <a:pt x="294514" y="0"/>
                  </a:lnTo>
                  <a:close/>
                </a:path>
              </a:pathLst>
            </a:custGeom>
            <a:solidFill>
              <a:srgbClr val="BCBDBF"/>
            </a:solidFill>
          </p:spPr>
          <p:txBody>
            <a:bodyPr wrap="square" lIns="0" tIns="0" rIns="0" bIns="0" rtlCol="0"/>
            <a:lstStyle/>
            <a:p>
              <a:endParaRPr/>
            </a:p>
          </p:txBody>
        </p:sp>
        <p:sp>
          <p:nvSpPr>
            <p:cNvPr id="19" name="object 19"/>
            <p:cNvSpPr/>
            <p:nvPr/>
          </p:nvSpPr>
          <p:spPr>
            <a:xfrm>
              <a:off x="13537362" y="2257612"/>
              <a:ext cx="1918970" cy="1918970"/>
            </a:xfrm>
            <a:custGeom>
              <a:avLst/>
              <a:gdLst/>
              <a:ahLst/>
              <a:cxnLst/>
              <a:rect l="l" t="t" r="r" b="b"/>
              <a:pathLst>
                <a:path w="1918969" h="1918970">
                  <a:moveTo>
                    <a:pt x="959352" y="0"/>
                  </a:moveTo>
                  <a:lnTo>
                    <a:pt x="911471" y="1174"/>
                  </a:lnTo>
                  <a:lnTo>
                    <a:pt x="864197" y="4659"/>
                  </a:lnTo>
                  <a:lnTo>
                    <a:pt x="817586" y="10401"/>
                  </a:lnTo>
                  <a:lnTo>
                    <a:pt x="771693" y="18345"/>
                  </a:lnTo>
                  <a:lnTo>
                    <a:pt x="726572" y="28435"/>
                  </a:lnTo>
                  <a:lnTo>
                    <a:pt x="682278" y="40617"/>
                  </a:lnTo>
                  <a:lnTo>
                    <a:pt x="638867" y="54836"/>
                  </a:lnTo>
                  <a:lnTo>
                    <a:pt x="596394" y="71037"/>
                  </a:lnTo>
                  <a:lnTo>
                    <a:pt x="554913" y="89164"/>
                  </a:lnTo>
                  <a:lnTo>
                    <a:pt x="514479" y="109163"/>
                  </a:lnTo>
                  <a:lnTo>
                    <a:pt x="475148" y="130979"/>
                  </a:lnTo>
                  <a:lnTo>
                    <a:pt x="436974" y="154557"/>
                  </a:lnTo>
                  <a:lnTo>
                    <a:pt x="400013" y="179842"/>
                  </a:lnTo>
                  <a:lnTo>
                    <a:pt x="364318" y="206778"/>
                  </a:lnTo>
                  <a:lnTo>
                    <a:pt x="329946" y="235312"/>
                  </a:lnTo>
                  <a:lnTo>
                    <a:pt x="296951" y="265388"/>
                  </a:lnTo>
                  <a:lnTo>
                    <a:pt x="265388" y="296951"/>
                  </a:lnTo>
                  <a:lnTo>
                    <a:pt x="235312" y="329946"/>
                  </a:lnTo>
                  <a:lnTo>
                    <a:pt x="206778" y="364318"/>
                  </a:lnTo>
                  <a:lnTo>
                    <a:pt x="179842" y="400013"/>
                  </a:lnTo>
                  <a:lnTo>
                    <a:pt x="154557" y="436974"/>
                  </a:lnTo>
                  <a:lnTo>
                    <a:pt x="130979" y="475148"/>
                  </a:lnTo>
                  <a:lnTo>
                    <a:pt x="109163" y="514479"/>
                  </a:lnTo>
                  <a:lnTo>
                    <a:pt x="89164" y="554913"/>
                  </a:lnTo>
                  <a:lnTo>
                    <a:pt x="71037" y="596394"/>
                  </a:lnTo>
                  <a:lnTo>
                    <a:pt x="54836" y="638867"/>
                  </a:lnTo>
                  <a:lnTo>
                    <a:pt x="40617" y="682278"/>
                  </a:lnTo>
                  <a:lnTo>
                    <a:pt x="28435" y="726572"/>
                  </a:lnTo>
                  <a:lnTo>
                    <a:pt x="18345" y="771693"/>
                  </a:lnTo>
                  <a:lnTo>
                    <a:pt x="10401" y="817586"/>
                  </a:lnTo>
                  <a:lnTo>
                    <a:pt x="4659" y="864197"/>
                  </a:lnTo>
                  <a:lnTo>
                    <a:pt x="1174" y="911471"/>
                  </a:lnTo>
                  <a:lnTo>
                    <a:pt x="0" y="959352"/>
                  </a:lnTo>
                  <a:lnTo>
                    <a:pt x="1174" y="1007234"/>
                  </a:lnTo>
                  <a:lnTo>
                    <a:pt x="4659" y="1054508"/>
                  </a:lnTo>
                  <a:lnTo>
                    <a:pt x="10401" y="1101119"/>
                  </a:lnTo>
                  <a:lnTo>
                    <a:pt x="18345" y="1147012"/>
                  </a:lnTo>
                  <a:lnTo>
                    <a:pt x="28435" y="1192133"/>
                  </a:lnTo>
                  <a:lnTo>
                    <a:pt x="40617" y="1236427"/>
                  </a:lnTo>
                  <a:lnTo>
                    <a:pt x="54836" y="1279838"/>
                  </a:lnTo>
                  <a:lnTo>
                    <a:pt x="71037" y="1322311"/>
                  </a:lnTo>
                  <a:lnTo>
                    <a:pt x="89164" y="1363792"/>
                  </a:lnTo>
                  <a:lnTo>
                    <a:pt x="109163" y="1404226"/>
                  </a:lnTo>
                  <a:lnTo>
                    <a:pt x="130979" y="1443557"/>
                  </a:lnTo>
                  <a:lnTo>
                    <a:pt x="154557" y="1481731"/>
                  </a:lnTo>
                  <a:lnTo>
                    <a:pt x="179842" y="1518692"/>
                  </a:lnTo>
                  <a:lnTo>
                    <a:pt x="206778" y="1554387"/>
                  </a:lnTo>
                  <a:lnTo>
                    <a:pt x="235312" y="1588759"/>
                  </a:lnTo>
                  <a:lnTo>
                    <a:pt x="265388" y="1621754"/>
                  </a:lnTo>
                  <a:lnTo>
                    <a:pt x="296951" y="1653317"/>
                  </a:lnTo>
                  <a:lnTo>
                    <a:pt x="329946" y="1683393"/>
                  </a:lnTo>
                  <a:lnTo>
                    <a:pt x="364318" y="1711927"/>
                  </a:lnTo>
                  <a:lnTo>
                    <a:pt x="400013" y="1738863"/>
                  </a:lnTo>
                  <a:lnTo>
                    <a:pt x="436974" y="1764148"/>
                  </a:lnTo>
                  <a:lnTo>
                    <a:pt x="475148" y="1787726"/>
                  </a:lnTo>
                  <a:lnTo>
                    <a:pt x="514479" y="1809542"/>
                  </a:lnTo>
                  <a:lnTo>
                    <a:pt x="554913" y="1829541"/>
                  </a:lnTo>
                  <a:lnTo>
                    <a:pt x="596394" y="1847668"/>
                  </a:lnTo>
                  <a:lnTo>
                    <a:pt x="638867" y="1863869"/>
                  </a:lnTo>
                  <a:lnTo>
                    <a:pt x="682278" y="1878088"/>
                  </a:lnTo>
                  <a:lnTo>
                    <a:pt x="726572" y="1890270"/>
                  </a:lnTo>
                  <a:lnTo>
                    <a:pt x="771693" y="1900360"/>
                  </a:lnTo>
                  <a:lnTo>
                    <a:pt x="817586" y="1908304"/>
                  </a:lnTo>
                  <a:lnTo>
                    <a:pt x="864197" y="1914046"/>
                  </a:lnTo>
                  <a:lnTo>
                    <a:pt x="911471" y="1917531"/>
                  </a:lnTo>
                  <a:lnTo>
                    <a:pt x="959352" y="1918705"/>
                  </a:lnTo>
                  <a:lnTo>
                    <a:pt x="1007233" y="1917531"/>
                  </a:lnTo>
                  <a:lnTo>
                    <a:pt x="1054506" y="1914046"/>
                  </a:lnTo>
                  <a:lnTo>
                    <a:pt x="1101116" y="1908304"/>
                  </a:lnTo>
                  <a:lnTo>
                    <a:pt x="1147009" y="1900360"/>
                  </a:lnTo>
                  <a:lnTo>
                    <a:pt x="1192129" y="1890270"/>
                  </a:lnTo>
                  <a:lnTo>
                    <a:pt x="1236422" y="1878088"/>
                  </a:lnTo>
                  <a:lnTo>
                    <a:pt x="1279832" y="1863869"/>
                  </a:lnTo>
                  <a:lnTo>
                    <a:pt x="1322305" y="1847668"/>
                  </a:lnTo>
                  <a:lnTo>
                    <a:pt x="1363786" y="1829541"/>
                  </a:lnTo>
                  <a:lnTo>
                    <a:pt x="1404219" y="1809542"/>
                  </a:lnTo>
                  <a:lnTo>
                    <a:pt x="1443549" y="1787726"/>
                  </a:lnTo>
                  <a:lnTo>
                    <a:pt x="1481723" y="1764148"/>
                  </a:lnTo>
                  <a:lnTo>
                    <a:pt x="1518684" y="1738863"/>
                  </a:lnTo>
                  <a:lnTo>
                    <a:pt x="1554378" y="1711927"/>
                  </a:lnTo>
                  <a:lnTo>
                    <a:pt x="1588750" y="1683393"/>
                  </a:lnTo>
                  <a:lnTo>
                    <a:pt x="1621745" y="1653317"/>
                  </a:lnTo>
                  <a:lnTo>
                    <a:pt x="1653308" y="1621754"/>
                  </a:lnTo>
                  <a:lnTo>
                    <a:pt x="1683383" y="1588759"/>
                  </a:lnTo>
                  <a:lnTo>
                    <a:pt x="1711917" y="1554387"/>
                  </a:lnTo>
                  <a:lnTo>
                    <a:pt x="1738853" y="1518692"/>
                  </a:lnTo>
                  <a:lnTo>
                    <a:pt x="1764138" y="1481731"/>
                  </a:lnTo>
                  <a:lnTo>
                    <a:pt x="1787716" y="1443557"/>
                  </a:lnTo>
                  <a:lnTo>
                    <a:pt x="1809532" y="1404226"/>
                  </a:lnTo>
                  <a:lnTo>
                    <a:pt x="1829531" y="1363792"/>
                  </a:lnTo>
                  <a:lnTo>
                    <a:pt x="1847658" y="1322311"/>
                  </a:lnTo>
                  <a:lnTo>
                    <a:pt x="1863858" y="1279838"/>
                  </a:lnTo>
                  <a:lnTo>
                    <a:pt x="1878077" y="1236427"/>
                  </a:lnTo>
                  <a:lnTo>
                    <a:pt x="1890259" y="1192133"/>
                  </a:lnTo>
                  <a:lnTo>
                    <a:pt x="1900349" y="1147012"/>
                  </a:lnTo>
                  <a:lnTo>
                    <a:pt x="1908293" y="1101119"/>
                  </a:lnTo>
                  <a:lnTo>
                    <a:pt x="1914035" y="1054508"/>
                  </a:lnTo>
                  <a:lnTo>
                    <a:pt x="1917521" y="1007234"/>
                  </a:lnTo>
                  <a:lnTo>
                    <a:pt x="1918695" y="959352"/>
                  </a:lnTo>
                  <a:lnTo>
                    <a:pt x="1917521" y="911471"/>
                  </a:lnTo>
                  <a:lnTo>
                    <a:pt x="1914035" y="864197"/>
                  </a:lnTo>
                  <a:lnTo>
                    <a:pt x="1908293" y="817586"/>
                  </a:lnTo>
                  <a:lnTo>
                    <a:pt x="1900349" y="771693"/>
                  </a:lnTo>
                  <a:lnTo>
                    <a:pt x="1890259" y="726572"/>
                  </a:lnTo>
                  <a:lnTo>
                    <a:pt x="1878077" y="682278"/>
                  </a:lnTo>
                  <a:lnTo>
                    <a:pt x="1863858" y="638867"/>
                  </a:lnTo>
                  <a:lnTo>
                    <a:pt x="1847658" y="596394"/>
                  </a:lnTo>
                  <a:lnTo>
                    <a:pt x="1829531" y="554913"/>
                  </a:lnTo>
                  <a:lnTo>
                    <a:pt x="1809532" y="514479"/>
                  </a:lnTo>
                  <a:lnTo>
                    <a:pt x="1787716" y="475148"/>
                  </a:lnTo>
                  <a:lnTo>
                    <a:pt x="1764138" y="436974"/>
                  </a:lnTo>
                  <a:lnTo>
                    <a:pt x="1738853" y="400013"/>
                  </a:lnTo>
                  <a:lnTo>
                    <a:pt x="1711917" y="364318"/>
                  </a:lnTo>
                  <a:lnTo>
                    <a:pt x="1683383" y="329946"/>
                  </a:lnTo>
                  <a:lnTo>
                    <a:pt x="1653308" y="296951"/>
                  </a:lnTo>
                  <a:lnTo>
                    <a:pt x="1621745" y="265388"/>
                  </a:lnTo>
                  <a:lnTo>
                    <a:pt x="1588750" y="235312"/>
                  </a:lnTo>
                  <a:lnTo>
                    <a:pt x="1554378" y="206778"/>
                  </a:lnTo>
                  <a:lnTo>
                    <a:pt x="1518684" y="179842"/>
                  </a:lnTo>
                  <a:lnTo>
                    <a:pt x="1481723" y="154557"/>
                  </a:lnTo>
                  <a:lnTo>
                    <a:pt x="1443549" y="130979"/>
                  </a:lnTo>
                  <a:lnTo>
                    <a:pt x="1404219" y="109163"/>
                  </a:lnTo>
                  <a:lnTo>
                    <a:pt x="1363786" y="89164"/>
                  </a:lnTo>
                  <a:lnTo>
                    <a:pt x="1322305" y="71037"/>
                  </a:lnTo>
                  <a:lnTo>
                    <a:pt x="1279832" y="54836"/>
                  </a:lnTo>
                  <a:lnTo>
                    <a:pt x="1236422" y="40617"/>
                  </a:lnTo>
                  <a:lnTo>
                    <a:pt x="1192129" y="28435"/>
                  </a:lnTo>
                  <a:lnTo>
                    <a:pt x="1147009" y="18345"/>
                  </a:lnTo>
                  <a:lnTo>
                    <a:pt x="1101116" y="10401"/>
                  </a:lnTo>
                  <a:lnTo>
                    <a:pt x="1054506" y="4659"/>
                  </a:lnTo>
                  <a:lnTo>
                    <a:pt x="1007233" y="1174"/>
                  </a:lnTo>
                  <a:lnTo>
                    <a:pt x="959352" y="0"/>
                  </a:lnTo>
                  <a:close/>
                </a:path>
              </a:pathLst>
            </a:custGeom>
            <a:solidFill>
              <a:srgbClr val="1074B6"/>
            </a:solidFill>
          </p:spPr>
          <p:txBody>
            <a:bodyPr wrap="square" lIns="0" tIns="0" rIns="0" bIns="0" rtlCol="0"/>
            <a:lstStyle/>
            <a:p>
              <a:endParaRPr/>
            </a:p>
          </p:txBody>
        </p:sp>
      </p:grpSp>
      <p:sp>
        <p:nvSpPr>
          <p:cNvPr id="20" name="object 20"/>
          <p:cNvSpPr txBox="1"/>
          <p:nvPr/>
        </p:nvSpPr>
        <p:spPr>
          <a:xfrm>
            <a:off x="14048846" y="2981089"/>
            <a:ext cx="895985" cy="394335"/>
          </a:xfrm>
          <a:prstGeom prst="rect">
            <a:avLst/>
          </a:prstGeom>
        </p:spPr>
        <p:txBody>
          <a:bodyPr vert="horz" wrap="square" lIns="0" tIns="14604" rIns="0" bIns="0" rtlCol="0">
            <a:spAutoFit/>
          </a:bodyPr>
          <a:lstStyle/>
          <a:p>
            <a:pPr marL="12700">
              <a:lnSpc>
                <a:spcPct val="100000"/>
              </a:lnSpc>
              <a:spcBef>
                <a:spcPts val="114"/>
              </a:spcBef>
            </a:pPr>
            <a:r>
              <a:rPr sz="2400" b="1" spc="-10" dirty="0">
                <a:solidFill>
                  <a:srgbClr val="FFFFFF"/>
                </a:solidFill>
                <a:latin typeface="Helvetica"/>
                <a:cs typeface="Helvetica"/>
              </a:rPr>
              <a:t>30.1%</a:t>
            </a:r>
            <a:endParaRPr sz="2400">
              <a:latin typeface="Helvetica"/>
              <a:cs typeface="Helvetica"/>
            </a:endParaRPr>
          </a:p>
        </p:txBody>
      </p:sp>
      <p:sp>
        <p:nvSpPr>
          <p:cNvPr id="21" name="object 21"/>
          <p:cNvSpPr/>
          <p:nvPr/>
        </p:nvSpPr>
        <p:spPr>
          <a:xfrm>
            <a:off x="12208101" y="3472249"/>
            <a:ext cx="1745614" cy="1745614"/>
          </a:xfrm>
          <a:custGeom>
            <a:avLst/>
            <a:gdLst/>
            <a:ahLst/>
            <a:cxnLst/>
            <a:rect l="l" t="t" r="r" b="b"/>
            <a:pathLst>
              <a:path w="1745615" h="1745614">
                <a:moveTo>
                  <a:pt x="872664" y="0"/>
                </a:moveTo>
                <a:lnTo>
                  <a:pt x="824784" y="1291"/>
                </a:lnTo>
                <a:lnTo>
                  <a:pt x="777579" y="5120"/>
                </a:lnTo>
                <a:lnTo>
                  <a:pt x="731115" y="11421"/>
                </a:lnTo>
                <a:lnTo>
                  <a:pt x="685459" y="20128"/>
                </a:lnTo>
                <a:lnTo>
                  <a:pt x="640677" y="31172"/>
                </a:lnTo>
                <a:lnTo>
                  <a:pt x="596837" y="44489"/>
                </a:lnTo>
                <a:lnTo>
                  <a:pt x="554004" y="60011"/>
                </a:lnTo>
                <a:lnTo>
                  <a:pt x="512245" y="77673"/>
                </a:lnTo>
                <a:lnTo>
                  <a:pt x="471627" y="97406"/>
                </a:lnTo>
                <a:lnTo>
                  <a:pt x="432216" y="119145"/>
                </a:lnTo>
                <a:lnTo>
                  <a:pt x="394079" y="142824"/>
                </a:lnTo>
                <a:lnTo>
                  <a:pt x="357282" y="168375"/>
                </a:lnTo>
                <a:lnTo>
                  <a:pt x="321892" y="195733"/>
                </a:lnTo>
                <a:lnTo>
                  <a:pt x="287976" y="224830"/>
                </a:lnTo>
                <a:lnTo>
                  <a:pt x="255599" y="255600"/>
                </a:lnTo>
                <a:lnTo>
                  <a:pt x="224829" y="287977"/>
                </a:lnTo>
                <a:lnTo>
                  <a:pt x="195732" y="321894"/>
                </a:lnTo>
                <a:lnTo>
                  <a:pt x="168375" y="357284"/>
                </a:lnTo>
                <a:lnTo>
                  <a:pt x="142823" y="394081"/>
                </a:lnTo>
                <a:lnTo>
                  <a:pt x="119145" y="432219"/>
                </a:lnTo>
                <a:lnTo>
                  <a:pt x="97406" y="471630"/>
                </a:lnTo>
                <a:lnTo>
                  <a:pt x="77672" y="512249"/>
                </a:lnTo>
                <a:lnTo>
                  <a:pt x="60011" y="554008"/>
                </a:lnTo>
                <a:lnTo>
                  <a:pt x="44489" y="596842"/>
                </a:lnTo>
                <a:lnTo>
                  <a:pt x="31172" y="640683"/>
                </a:lnTo>
                <a:lnTo>
                  <a:pt x="20128" y="685465"/>
                </a:lnTo>
                <a:lnTo>
                  <a:pt x="11421" y="731122"/>
                </a:lnTo>
                <a:lnTo>
                  <a:pt x="5120" y="777587"/>
                </a:lnTo>
                <a:lnTo>
                  <a:pt x="1291" y="824793"/>
                </a:lnTo>
                <a:lnTo>
                  <a:pt x="0" y="872674"/>
                </a:lnTo>
                <a:lnTo>
                  <a:pt x="1291" y="920556"/>
                </a:lnTo>
                <a:lnTo>
                  <a:pt x="5120" y="967762"/>
                </a:lnTo>
                <a:lnTo>
                  <a:pt x="11421" y="1014227"/>
                </a:lnTo>
                <a:lnTo>
                  <a:pt x="20128" y="1059884"/>
                </a:lnTo>
                <a:lnTo>
                  <a:pt x="31172" y="1104666"/>
                </a:lnTo>
                <a:lnTo>
                  <a:pt x="44489" y="1148507"/>
                </a:lnTo>
                <a:lnTo>
                  <a:pt x="60011" y="1191341"/>
                </a:lnTo>
                <a:lnTo>
                  <a:pt x="77672" y="1233100"/>
                </a:lnTo>
                <a:lnTo>
                  <a:pt x="97406" y="1273719"/>
                </a:lnTo>
                <a:lnTo>
                  <a:pt x="119145" y="1313130"/>
                </a:lnTo>
                <a:lnTo>
                  <a:pt x="142823" y="1351268"/>
                </a:lnTo>
                <a:lnTo>
                  <a:pt x="168375" y="1388065"/>
                </a:lnTo>
                <a:lnTo>
                  <a:pt x="195732" y="1423455"/>
                </a:lnTo>
                <a:lnTo>
                  <a:pt x="224829" y="1457372"/>
                </a:lnTo>
                <a:lnTo>
                  <a:pt x="255599" y="1489749"/>
                </a:lnTo>
                <a:lnTo>
                  <a:pt x="287976" y="1520519"/>
                </a:lnTo>
                <a:lnTo>
                  <a:pt x="321892" y="1549616"/>
                </a:lnTo>
                <a:lnTo>
                  <a:pt x="357282" y="1576974"/>
                </a:lnTo>
                <a:lnTo>
                  <a:pt x="394079" y="1602525"/>
                </a:lnTo>
                <a:lnTo>
                  <a:pt x="432216" y="1626204"/>
                </a:lnTo>
                <a:lnTo>
                  <a:pt x="471627" y="1647943"/>
                </a:lnTo>
                <a:lnTo>
                  <a:pt x="512245" y="1667676"/>
                </a:lnTo>
                <a:lnTo>
                  <a:pt x="554004" y="1685338"/>
                </a:lnTo>
                <a:lnTo>
                  <a:pt x="596837" y="1700860"/>
                </a:lnTo>
                <a:lnTo>
                  <a:pt x="640677" y="1714177"/>
                </a:lnTo>
                <a:lnTo>
                  <a:pt x="685459" y="1725221"/>
                </a:lnTo>
                <a:lnTo>
                  <a:pt x="731115" y="1733928"/>
                </a:lnTo>
                <a:lnTo>
                  <a:pt x="777579" y="1740229"/>
                </a:lnTo>
                <a:lnTo>
                  <a:pt x="824784" y="1744058"/>
                </a:lnTo>
                <a:lnTo>
                  <a:pt x="872664" y="1745349"/>
                </a:lnTo>
                <a:lnTo>
                  <a:pt x="920545" y="1744058"/>
                </a:lnTo>
                <a:lnTo>
                  <a:pt x="967751" y="1740229"/>
                </a:lnTo>
                <a:lnTo>
                  <a:pt x="1014216" y="1733928"/>
                </a:lnTo>
                <a:lnTo>
                  <a:pt x="1059873" y="1725221"/>
                </a:lnTo>
                <a:lnTo>
                  <a:pt x="1104655" y="1714177"/>
                </a:lnTo>
                <a:lnTo>
                  <a:pt x="1148497" y="1700860"/>
                </a:lnTo>
                <a:lnTo>
                  <a:pt x="1191330" y="1685338"/>
                </a:lnTo>
                <a:lnTo>
                  <a:pt x="1233089" y="1667676"/>
                </a:lnTo>
                <a:lnTo>
                  <a:pt x="1273708" y="1647943"/>
                </a:lnTo>
                <a:lnTo>
                  <a:pt x="1313119" y="1626204"/>
                </a:lnTo>
                <a:lnTo>
                  <a:pt x="1351257" y="1602525"/>
                </a:lnTo>
                <a:lnTo>
                  <a:pt x="1388054" y="1576974"/>
                </a:lnTo>
                <a:lnTo>
                  <a:pt x="1423445" y="1549616"/>
                </a:lnTo>
                <a:lnTo>
                  <a:pt x="1457361" y="1520519"/>
                </a:lnTo>
                <a:lnTo>
                  <a:pt x="1489738" y="1489749"/>
                </a:lnTo>
                <a:lnTo>
                  <a:pt x="1520508" y="1457372"/>
                </a:lnTo>
                <a:lnTo>
                  <a:pt x="1549606" y="1423455"/>
                </a:lnTo>
                <a:lnTo>
                  <a:pt x="1576963" y="1388065"/>
                </a:lnTo>
                <a:lnTo>
                  <a:pt x="1602515" y="1351268"/>
                </a:lnTo>
                <a:lnTo>
                  <a:pt x="1626193" y="1313130"/>
                </a:lnTo>
                <a:lnTo>
                  <a:pt x="1647932" y="1273719"/>
                </a:lnTo>
                <a:lnTo>
                  <a:pt x="1667666" y="1233100"/>
                </a:lnTo>
                <a:lnTo>
                  <a:pt x="1685327" y="1191341"/>
                </a:lnTo>
                <a:lnTo>
                  <a:pt x="1700849" y="1148507"/>
                </a:lnTo>
                <a:lnTo>
                  <a:pt x="1714166" y="1104666"/>
                </a:lnTo>
                <a:lnTo>
                  <a:pt x="1725211" y="1059884"/>
                </a:lnTo>
                <a:lnTo>
                  <a:pt x="1733917" y="1014227"/>
                </a:lnTo>
                <a:lnTo>
                  <a:pt x="1740218" y="967762"/>
                </a:lnTo>
                <a:lnTo>
                  <a:pt x="1744048" y="920556"/>
                </a:lnTo>
                <a:lnTo>
                  <a:pt x="1745339" y="872674"/>
                </a:lnTo>
                <a:lnTo>
                  <a:pt x="1744048" y="824793"/>
                </a:lnTo>
                <a:lnTo>
                  <a:pt x="1740218" y="777587"/>
                </a:lnTo>
                <a:lnTo>
                  <a:pt x="1733917" y="731122"/>
                </a:lnTo>
                <a:lnTo>
                  <a:pt x="1725211" y="685465"/>
                </a:lnTo>
                <a:lnTo>
                  <a:pt x="1714166" y="640683"/>
                </a:lnTo>
                <a:lnTo>
                  <a:pt x="1700849" y="596842"/>
                </a:lnTo>
                <a:lnTo>
                  <a:pt x="1685327" y="554008"/>
                </a:lnTo>
                <a:lnTo>
                  <a:pt x="1667666" y="512249"/>
                </a:lnTo>
                <a:lnTo>
                  <a:pt x="1647932" y="471630"/>
                </a:lnTo>
                <a:lnTo>
                  <a:pt x="1626193" y="432219"/>
                </a:lnTo>
                <a:lnTo>
                  <a:pt x="1602515" y="394081"/>
                </a:lnTo>
                <a:lnTo>
                  <a:pt x="1576963" y="357284"/>
                </a:lnTo>
                <a:lnTo>
                  <a:pt x="1549606" y="321894"/>
                </a:lnTo>
                <a:lnTo>
                  <a:pt x="1520508" y="287977"/>
                </a:lnTo>
                <a:lnTo>
                  <a:pt x="1489738" y="255600"/>
                </a:lnTo>
                <a:lnTo>
                  <a:pt x="1457361" y="224830"/>
                </a:lnTo>
                <a:lnTo>
                  <a:pt x="1423445" y="195733"/>
                </a:lnTo>
                <a:lnTo>
                  <a:pt x="1388054" y="168375"/>
                </a:lnTo>
                <a:lnTo>
                  <a:pt x="1351257" y="142824"/>
                </a:lnTo>
                <a:lnTo>
                  <a:pt x="1313119" y="119145"/>
                </a:lnTo>
                <a:lnTo>
                  <a:pt x="1273708" y="97406"/>
                </a:lnTo>
                <a:lnTo>
                  <a:pt x="1233089" y="77673"/>
                </a:lnTo>
                <a:lnTo>
                  <a:pt x="1191330" y="60011"/>
                </a:lnTo>
                <a:lnTo>
                  <a:pt x="1148497" y="44489"/>
                </a:lnTo>
                <a:lnTo>
                  <a:pt x="1104655" y="31172"/>
                </a:lnTo>
                <a:lnTo>
                  <a:pt x="1059873" y="20128"/>
                </a:lnTo>
                <a:lnTo>
                  <a:pt x="1014216" y="11421"/>
                </a:lnTo>
                <a:lnTo>
                  <a:pt x="967751" y="5120"/>
                </a:lnTo>
                <a:lnTo>
                  <a:pt x="920545" y="1291"/>
                </a:lnTo>
                <a:lnTo>
                  <a:pt x="872664" y="0"/>
                </a:lnTo>
                <a:close/>
              </a:path>
            </a:pathLst>
          </a:custGeom>
          <a:solidFill>
            <a:srgbClr val="1074B6">
              <a:alpha val="79998"/>
            </a:srgbClr>
          </a:solidFill>
        </p:spPr>
        <p:txBody>
          <a:bodyPr wrap="square" lIns="0" tIns="0" rIns="0" bIns="0" rtlCol="0"/>
          <a:lstStyle/>
          <a:p>
            <a:endParaRPr/>
          </a:p>
        </p:txBody>
      </p:sp>
      <p:sp>
        <p:nvSpPr>
          <p:cNvPr id="22" name="object 22"/>
          <p:cNvSpPr txBox="1"/>
          <p:nvPr/>
        </p:nvSpPr>
        <p:spPr>
          <a:xfrm>
            <a:off x="12555466" y="4097710"/>
            <a:ext cx="1050925" cy="459740"/>
          </a:xfrm>
          <a:prstGeom prst="rect">
            <a:avLst/>
          </a:prstGeom>
        </p:spPr>
        <p:txBody>
          <a:bodyPr vert="horz" wrap="square" lIns="0" tIns="12065" rIns="0" bIns="0" rtlCol="0">
            <a:spAutoFit/>
          </a:bodyPr>
          <a:lstStyle/>
          <a:p>
            <a:pPr marL="12700">
              <a:lnSpc>
                <a:spcPct val="100000"/>
              </a:lnSpc>
              <a:spcBef>
                <a:spcPts val="95"/>
              </a:spcBef>
            </a:pPr>
            <a:r>
              <a:rPr sz="2850" b="1" spc="-10" dirty="0">
                <a:solidFill>
                  <a:srgbClr val="FFFFFF"/>
                </a:solidFill>
                <a:latin typeface="Helvetica"/>
                <a:cs typeface="Helvetica"/>
              </a:rPr>
              <a:t>26.6%</a:t>
            </a:r>
            <a:endParaRPr sz="2850">
              <a:latin typeface="Helvetica"/>
              <a:cs typeface="Helvetica"/>
            </a:endParaRPr>
          </a:p>
        </p:txBody>
      </p:sp>
      <p:sp>
        <p:nvSpPr>
          <p:cNvPr id="23" name="object 23"/>
          <p:cNvSpPr txBox="1"/>
          <p:nvPr/>
        </p:nvSpPr>
        <p:spPr>
          <a:xfrm>
            <a:off x="13274797" y="5512502"/>
            <a:ext cx="1121410" cy="489584"/>
          </a:xfrm>
          <a:prstGeom prst="rect">
            <a:avLst/>
          </a:prstGeom>
        </p:spPr>
        <p:txBody>
          <a:bodyPr vert="horz" wrap="square" lIns="0" tIns="11430" rIns="0" bIns="0" rtlCol="0">
            <a:spAutoFit/>
          </a:bodyPr>
          <a:lstStyle/>
          <a:p>
            <a:pPr marL="12700">
              <a:lnSpc>
                <a:spcPct val="100000"/>
              </a:lnSpc>
              <a:spcBef>
                <a:spcPts val="90"/>
              </a:spcBef>
            </a:pPr>
            <a:r>
              <a:rPr sz="3050" b="1" spc="-10" dirty="0">
                <a:solidFill>
                  <a:srgbClr val="FFFFFF"/>
                </a:solidFill>
                <a:latin typeface="Helvetica"/>
                <a:cs typeface="Helvetica"/>
              </a:rPr>
              <a:t>19.9%</a:t>
            </a:r>
            <a:endParaRPr sz="3050">
              <a:latin typeface="Helvetica"/>
              <a:cs typeface="Helvetica"/>
            </a:endParaRPr>
          </a:p>
        </p:txBody>
      </p:sp>
      <p:sp>
        <p:nvSpPr>
          <p:cNvPr id="24" name="object 24"/>
          <p:cNvSpPr txBox="1"/>
          <p:nvPr/>
        </p:nvSpPr>
        <p:spPr>
          <a:xfrm>
            <a:off x="14446820" y="4591344"/>
            <a:ext cx="1003935" cy="439420"/>
          </a:xfrm>
          <a:prstGeom prst="rect">
            <a:avLst/>
          </a:prstGeom>
        </p:spPr>
        <p:txBody>
          <a:bodyPr vert="horz" wrap="square" lIns="0" tIns="14604" rIns="0" bIns="0" rtlCol="0">
            <a:spAutoFit/>
          </a:bodyPr>
          <a:lstStyle/>
          <a:p>
            <a:pPr marL="12700">
              <a:lnSpc>
                <a:spcPct val="100000"/>
              </a:lnSpc>
              <a:spcBef>
                <a:spcPts val="114"/>
              </a:spcBef>
            </a:pPr>
            <a:r>
              <a:rPr sz="2700" b="1" spc="-10" dirty="0">
                <a:solidFill>
                  <a:srgbClr val="FFFFFF"/>
                </a:solidFill>
                <a:latin typeface="Helvetica"/>
                <a:cs typeface="Helvetica"/>
              </a:rPr>
              <a:t>17.5%</a:t>
            </a:r>
            <a:endParaRPr sz="2700">
              <a:latin typeface="Helvetica"/>
              <a:cs typeface="Helvetica"/>
            </a:endParaRPr>
          </a:p>
        </p:txBody>
      </p:sp>
      <p:sp>
        <p:nvSpPr>
          <p:cNvPr id="25" name="object 25"/>
          <p:cNvSpPr/>
          <p:nvPr/>
        </p:nvSpPr>
        <p:spPr>
          <a:xfrm>
            <a:off x="13814792" y="4604742"/>
            <a:ext cx="434975" cy="434975"/>
          </a:xfrm>
          <a:custGeom>
            <a:avLst/>
            <a:gdLst/>
            <a:ahLst/>
            <a:cxnLst/>
            <a:rect l="l" t="t" r="r" b="b"/>
            <a:pathLst>
              <a:path w="434975" h="434975">
                <a:moveTo>
                  <a:pt x="217260" y="0"/>
                </a:moveTo>
                <a:lnTo>
                  <a:pt x="167442" y="5737"/>
                </a:lnTo>
                <a:lnTo>
                  <a:pt x="121711" y="22081"/>
                </a:lnTo>
                <a:lnTo>
                  <a:pt x="81372" y="47726"/>
                </a:lnTo>
                <a:lnTo>
                  <a:pt x="47727" y="81370"/>
                </a:lnTo>
                <a:lnTo>
                  <a:pt x="22081" y="121708"/>
                </a:lnTo>
                <a:lnTo>
                  <a:pt x="5737" y="167435"/>
                </a:lnTo>
                <a:lnTo>
                  <a:pt x="0" y="217249"/>
                </a:lnTo>
                <a:lnTo>
                  <a:pt x="5737" y="267063"/>
                </a:lnTo>
                <a:lnTo>
                  <a:pt x="22081" y="312791"/>
                </a:lnTo>
                <a:lnTo>
                  <a:pt x="47727" y="353129"/>
                </a:lnTo>
                <a:lnTo>
                  <a:pt x="81372" y="386773"/>
                </a:lnTo>
                <a:lnTo>
                  <a:pt x="121711" y="412418"/>
                </a:lnTo>
                <a:lnTo>
                  <a:pt x="167442" y="428762"/>
                </a:lnTo>
                <a:lnTo>
                  <a:pt x="217260" y="434499"/>
                </a:lnTo>
                <a:lnTo>
                  <a:pt x="267074" y="428762"/>
                </a:lnTo>
                <a:lnTo>
                  <a:pt x="312802" y="412418"/>
                </a:lnTo>
                <a:lnTo>
                  <a:pt x="353140" y="386773"/>
                </a:lnTo>
                <a:lnTo>
                  <a:pt x="386783" y="353129"/>
                </a:lnTo>
                <a:lnTo>
                  <a:pt x="412429" y="312791"/>
                </a:lnTo>
                <a:lnTo>
                  <a:pt x="428772" y="267063"/>
                </a:lnTo>
                <a:lnTo>
                  <a:pt x="434510" y="217249"/>
                </a:lnTo>
                <a:lnTo>
                  <a:pt x="428772" y="167435"/>
                </a:lnTo>
                <a:lnTo>
                  <a:pt x="412429" y="121708"/>
                </a:lnTo>
                <a:lnTo>
                  <a:pt x="386783" y="81370"/>
                </a:lnTo>
                <a:lnTo>
                  <a:pt x="353140" y="47726"/>
                </a:lnTo>
                <a:lnTo>
                  <a:pt x="312802" y="22081"/>
                </a:lnTo>
                <a:lnTo>
                  <a:pt x="267074" y="5737"/>
                </a:lnTo>
                <a:lnTo>
                  <a:pt x="217260" y="0"/>
                </a:lnTo>
                <a:close/>
              </a:path>
            </a:pathLst>
          </a:custGeom>
          <a:solidFill>
            <a:srgbClr val="1074B6">
              <a:alpha val="19999"/>
            </a:srgbClr>
          </a:solidFill>
        </p:spPr>
        <p:txBody>
          <a:bodyPr wrap="square" lIns="0" tIns="0" rIns="0" bIns="0" rtlCol="0"/>
          <a:lstStyle/>
          <a:p>
            <a:endParaRPr/>
          </a:p>
        </p:txBody>
      </p:sp>
      <p:sp>
        <p:nvSpPr>
          <p:cNvPr id="26" name="object 26"/>
          <p:cNvSpPr txBox="1"/>
          <p:nvPr/>
        </p:nvSpPr>
        <p:spPr>
          <a:xfrm>
            <a:off x="13842996" y="4722647"/>
            <a:ext cx="378460" cy="211454"/>
          </a:xfrm>
          <a:prstGeom prst="rect">
            <a:avLst/>
          </a:prstGeom>
        </p:spPr>
        <p:txBody>
          <a:bodyPr vert="horz" wrap="square" lIns="0" tIns="14604" rIns="0" bIns="0" rtlCol="0">
            <a:spAutoFit/>
          </a:bodyPr>
          <a:lstStyle/>
          <a:p>
            <a:pPr marL="12700">
              <a:lnSpc>
                <a:spcPct val="100000"/>
              </a:lnSpc>
              <a:spcBef>
                <a:spcPts val="114"/>
              </a:spcBef>
            </a:pPr>
            <a:r>
              <a:rPr sz="1200" b="1" spc="-20" dirty="0">
                <a:solidFill>
                  <a:srgbClr val="6D6E71"/>
                </a:solidFill>
                <a:latin typeface="Helvetica"/>
                <a:cs typeface="Helvetica"/>
              </a:rPr>
              <a:t>1.6%</a:t>
            </a:r>
            <a:endParaRPr sz="1200">
              <a:latin typeface="Helvetica"/>
              <a:cs typeface="Helvetica"/>
            </a:endParaRPr>
          </a:p>
        </p:txBody>
      </p:sp>
      <p:sp>
        <p:nvSpPr>
          <p:cNvPr id="27" name="object 27"/>
          <p:cNvSpPr txBox="1"/>
          <p:nvPr/>
        </p:nvSpPr>
        <p:spPr>
          <a:xfrm>
            <a:off x="15276177" y="3869809"/>
            <a:ext cx="445134" cy="246379"/>
          </a:xfrm>
          <a:prstGeom prst="rect">
            <a:avLst/>
          </a:prstGeom>
        </p:spPr>
        <p:txBody>
          <a:bodyPr vert="horz" wrap="square" lIns="0" tIns="12700" rIns="0" bIns="0" rtlCol="0">
            <a:spAutoFit/>
          </a:bodyPr>
          <a:lstStyle/>
          <a:p>
            <a:pPr marL="12700">
              <a:lnSpc>
                <a:spcPct val="100000"/>
              </a:lnSpc>
              <a:spcBef>
                <a:spcPts val="100"/>
              </a:spcBef>
            </a:pPr>
            <a:r>
              <a:rPr sz="1450" b="1" spc="-20" dirty="0">
                <a:solidFill>
                  <a:srgbClr val="59595C"/>
                </a:solidFill>
                <a:latin typeface="Helvetica"/>
                <a:cs typeface="Helvetica"/>
              </a:rPr>
              <a:t>3.4%</a:t>
            </a:r>
            <a:endParaRPr sz="1450">
              <a:latin typeface="Helvetica"/>
              <a:cs typeface="Helvetica"/>
            </a:endParaRPr>
          </a:p>
        </p:txBody>
      </p:sp>
      <p:sp>
        <p:nvSpPr>
          <p:cNvPr id="28" name="object 28"/>
          <p:cNvSpPr txBox="1"/>
          <p:nvPr/>
        </p:nvSpPr>
        <p:spPr>
          <a:xfrm>
            <a:off x="12887476" y="6871458"/>
            <a:ext cx="1553210" cy="226695"/>
          </a:xfrm>
          <a:prstGeom prst="rect">
            <a:avLst/>
          </a:prstGeom>
        </p:spPr>
        <p:txBody>
          <a:bodyPr vert="horz" wrap="square" lIns="0" tIns="15240" rIns="0" bIns="0" rtlCol="0">
            <a:spAutoFit/>
          </a:bodyPr>
          <a:lstStyle/>
          <a:p>
            <a:pPr marL="12700">
              <a:lnSpc>
                <a:spcPct val="100000"/>
              </a:lnSpc>
              <a:spcBef>
                <a:spcPts val="120"/>
              </a:spcBef>
            </a:pPr>
            <a:r>
              <a:rPr sz="1300" dirty="0">
                <a:solidFill>
                  <a:srgbClr val="59595C"/>
                </a:solidFill>
                <a:latin typeface="Helvetica"/>
                <a:cs typeface="Helvetica"/>
              </a:rPr>
              <a:t>Healthcare</a:t>
            </a:r>
            <a:r>
              <a:rPr sz="1300" spc="-55" dirty="0">
                <a:solidFill>
                  <a:srgbClr val="59595C"/>
                </a:solidFill>
                <a:latin typeface="Helvetica"/>
                <a:cs typeface="Helvetica"/>
              </a:rPr>
              <a:t> </a:t>
            </a:r>
            <a:r>
              <a:rPr sz="1300" spc="-10" dirty="0">
                <a:solidFill>
                  <a:srgbClr val="59595C"/>
                </a:solidFill>
                <a:latin typeface="Helvetica"/>
                <a:cs typeface="Helvetica"/>
              </a:rPr>
              <a:t>Assistant</a:t>
            </a:r>
            <a:endParaRPr sz="1300">
              <a:latin typeface="Helvetica"/>
              <a:cs typeface="Helvetica"/>
            </a:endParaRPr>
          </a:p>
        </p:txBody>
      </p:sp>
      <p:sp>
        <p:nvSpPr>
          <p:cNvPr id="29" name="object 29"/>
          <p:cNvSpPr txBox="1"/>
          <p:nvPr/>
        </p:nvSpPr>
        <p:spPr>
          <a:xfrm>
            <a:off x="13576712" y="7217081"/>
            <a:ext cx="863600" cy="226695"/>
          </a:xfrm>
          <a:prstGeom prst="rect">
            <a:avLst/>
          </a:prstGeom>
        </p:spPr>
        <p:txBody>
          <a:bodyPr vert="horz" wrap="square" lIns="0" tIns="15240" rIns="0" bIns="0" rtlCol="0">
            <a:spAutoFit/>
          </a:bodyPr>
          <a:lstStyle/>
          <a:p>
            <a:pPr marL="12700">
              <a:lnSpc>
                <a:spcPct val="100000"/>
              </a:lnSpc>
              <a:spcBef>
                <a:spcPts val="120"/>
              </a:spcBef>
            </a:pPr>
            <a:r>
              <a:rPr sz="1300" spc="-10" dirty="0">
                <a:solidFill>
                  <a:srgbClr val="59595C"/>
                </a:solidFill>
                <a:latin typeface="Helvetica"/>
                <a:cs typeface="Helvetica"/>
              </a:rPr>
              <a:t>Dispensers</a:t>
            </a:r>
            <a:endParaRPr sz="1300">
              <a:latin typeface="Helvetica"/>
              <a:cs typeface="Helvetica"/>
            </a:endParaRPr>
          </a:p>
        </p:txBody>
      </p:sp>
      <p:sp>
        <p:nvSpPr>
          <p:cNvPr id="30" name="object 30"/>
          <p:cNvSpPr txBox="1"/>
          <p:nvPr/>
        </p:nvSpPr>
        <p:spPr>
          <a:xfrm>
            <a:off x="12533812" y="7562704"/>
            <a:ext cx="1906905" cy="226695"/>
          </a:xfrm>
          <a:prstGeom prst="rect">
            <a:avLst/>
          </a:prstGeom>
        </p:spPr>
        <p:txBody>
          <a:bodyPr vert="horz" wrap="square" lIns="0" tIns="15240" rIns="0" bIns="0" rtlCol="0">
            <a:spAutoFit/>
          </a:bodyPr>
          <a:lstStyle/>
          <a:p>
            <a:pPr marL="12700">
              <a:lnSpc>
                <a:spcPct val="100000"/>
              </a:lnSpc>
              <a:spcBef>
                <a:spcPts val="120"/>
              </a:spcBef>
            </a:pPr>
            <a:r>
              <a:rPr sz="1300" dirty="0">
                <a:solidFill>
                  <a:srgbClr val="59595C"/>
                </a:solidFill>
                <a:latin typeface="Helvetica"/>
                <a:cs typeface="Helvetica"/>
              </a:rPr>
              <a:t>Other</a:t>
            </a:r>
            <a:r>
              <a:rPr sz="1300" spc="40" dirty="0">
                <a:solidFill>
                  <a:srgbClr val="59595C"/>
                </a:solidFill>
                <a:latin typeface="Helvetica"/>
                <a:cs typeface="Helvetica"/>
              </a:rPr>
              <a:t> </a:t>
            </a:r>
            <a:r>
              <a:rPr sz="1300" dirty="0">
                <a:solidFill>
                  <a:srgbClr val="59595C"/>
                </a:solidFill>
                <a:latin typeface="Helvetica"/>
                <a:cs typeface="Helvetica"/>
              </a:rPr>
              <a:t>Direct</a:t>
            </a:r>
            <a:r>
              <a:rPr sz="1300" spc="40" dirty="0">
                <a:solidFill>
                  <a:srgbClr val="59595C"/>
                </a:solidFill>
                <a:latin typeface="Helvetica"/>
                <a:cs typeface="Helvetica"/>
              </a:rPr>
              <a:t> </a:t>
            </a:r>
            <a:r>
              <a:rPr sz="1300" dirty="0">
                <a:solidFill>
                  <a:srgbClr val="59595C"/>
                </a:solidFill>
                <a:latin typeface="Helvetica"/>
                <a:cs typeface="Helvetica"/>
              </a:rPr>
              <a:t>Patient</a:t>
            </a:r>
            <a:r>
              <a:rPr sz="1300" spc="40" dirty="0">
                <a:solidFill>
                  <a:srgbClr val="59595C"/>
                </a:solidFill>
                <a:latin typeface="Helvetica"/>
                <a:cs typeface="Helvetica"/>
              </a:rPr>
              <a:t> </a:t>
            </a:r>
            <a:r>
              <a:rPr sz="1300" spc="-20" dirty="0">
                <a:solidFill>
                  <a:srgbClr val="59595C"/>
                </a:solidFill>
                <a:latin typeface="Helvetica"/>
                <a:cs typeface="Helvetica"/>
              </a:rPr>
              <a:t>Care</a:t>
            </a:r>
            <a:endParaRPr sz="1300">
              <a:latin typeface="Helvetica"/>
              <a:cs typeface="Helvetica"/>
            </a:endParaRPr>
          </a:p>
        </p:txBody>
      </p:sp>
      <p:sp>
        <p:nvSpPr>
          <p:cNvPr id="31" name="object 31"/>
          <p:cNvSpPr txBox="1"/>
          <p:nvPr/>
        </p:nvSpPr>
        <p:spPr>
          <a:xfrm>
            <a:off x="13492945" y="7908326"/>
            <a:ext cx="947419" cy="226695"/>
          </a:xfrm>
          <a:prstGeom prst="rect">
            <a:avLst/>
          </a:prstGeom>
        </p:spPr>
        <p:txBody>
          <a:bodyPr vert="horz" wrap="square" lIns="0" tIns="15240" rIns="0" bIns="0" rtlCol="0">
            <a:spAutoFit/>
          </a:bodyPr>
          <a:lstStyle/>
          <a:p>
            <a:pPr marL="12700">
              <a:lnSpc>
                <a:spcPct val="100000"/>
              </a:lnSpc>
              <a:spcBef>
                <a:spcPts val="120"/>
              </a:spcBef>
            </a:pPr>
            <a:r>
              <a:rPr sz="1300" spc="-10" dirty="0">
                <a:solidFill>
                  <a:srgbClr val="59595C"/>
                </a:solidFill>
                <a:latin typeface="Helvetica"/>
                <a:cs typeface="Helvetica"/>
              </a:rPr>
              <a:t>Pharmacists</a:t>
            </a:r>
            <a:endParaRPr sz="1300">
              <a:latin typeface="Helvetica"/>
              <a:cs typeface="Helvetica"/>
            </a:endParaRPr>
          </a:p>
        </p:txBody>
      </p:sp>
      <p:sp>
        <p:nvSpPr>
          <p:cNvPr id="32" name="object 32"/>
          <p:cNvSpPr txBox="1"/>
          <p:nvPr/>
        </p:nvSpPr>
        <p:spPr>
          <a:xfrm>
            <a:off x="13362435" y="8253949"/>
            <a:ext cx="1078230" cy="226695"/>
          </a:xfrm>
          <a:prstGeom prst="rect">
            <a:avLst/>
          </a:prstGeom>
        </p:spPr>
        <p:txBody>
          <a:bodyPr vert="horz" wrap="square" lIns="0" tIns="15240" rIns="0" bIns="0" rtlCol="0">
            <a:spAutoFit/>
          </a:bodyPr>
          <a:lstStyle/>
          <a:p>
            <a:pPr marL="12700">
              <a:lnSpc>
                <a:spcPct val="100000"/>
              </a:lnSpc>
              <a:spcBef>
                <a:spcPts val="120"/>
              </a:spcBef>
            </a:pPr>
            <a:r>
              <a:rPr sz="1300" spc="-10" dirty="0">
                <a:solidFill>
                  <a:srgbClr val="59595C"/>
                </a:solidFill>
                <a:latin typeface="Helvetica"/>
                <a:cs typeface="Helvetica"/>
              </a:rPr>
              <a:t>Phlebotomists</a:t>
            </a:r>
            <a:endParaRPr sz="1300">
              <a:latin typeface="Helvetica"/>
              <a:cs typeface="Helvetica"/>
            </a:endParaRPr>
          </a:p>
        </p:txBody>
      </p:sp>
      <p:sp>
        <p:nvSpPr>
          <p:cNvPr id="33" name="object 33"/>
          <p:cNvSpPr txBox="1"/>
          <p:nvPr/>
        </p:nvSpPr>
        <p:spPr>
          <a:xfrm>
            <a:off x="11937725" y="8599572"/>
            <a:ext cx="2502535" cy="226695"/>
          </a:xfrm>
          <a:prstGeom prst="rect">
            <a:avLst/>
          </a:prstGeom>
        </p:spPr>
        <p:txBody>
          <a:bodyPr vert="horz" wrap="square" lIns="0" tIns="15240" rIns="0" bIns="0" rtlCol="0">
            <a:spAutoFit/>
          </a:bodyPr>
          <a:lstStyle/>
          <a:p>
            <a:pPr marL="12700">
              <a:lnSpc>
                <a:spcPct val="100000"/>
              </a:lnSpc>
              <a:spcBef>
                <a:spcPts val="120"/>
              </a:spcBef>
            </a:pPr>
            <a:r>
              <a:rPr sz="1300" dirty="0">
                <a:solidFill>
                  <a:srgbClr val="59595C"/>
                </a:solidFill>
                <a:latin typeface="Helvetica"/>
                <a:cs typeface="Helvetica"/>
              </a:rPr>
              <a:t>Advance</a:t>
            </a:r>
            <a:r>
              <a:rPr sz="1300" spc="45" dirty="0">
                <a:solidFill>
                  <a:srgbClr val="59595C"/>
                </a:solidFill>
                <a:latin typeface="Helvetica"/>
                <a:cs typeface="Helvetica"/>
              </a:rPr>
              <a:t> </a:t>
            </a:r>
            <a:r>
              <a:rPr sz="1300" dirty="0">
                <a:solidFill>
                  <a:srgbClr val="59595C"/>
                </a:solidFill>
                <a:latin typeface="Helvetica"/>
                <a:cs typeface="Helvetica"/>
              </a:rPr>
              <a:t>Paramedic</a:t>
            </a:r>
            <a:r>
              <a:rPr sz="1300" spc="45" dirty="0">
                <a:solidFill>
                  <a:srgbClr val="59595C"/>
                </a:solidFill>
                <a:latin typeface="Helvetica"/>
                <a:cs typeface="Helvetica"/>
              </a:rPr>
              <a:t> </a:t>
            </a:r>
            <a:r>
              <a:rPr sz="1300" spc="-10" dirty="0">
                <a:solidFill>
                  <a:srgbClr val="59595C"/>
                </a:solidFill>
                <a:latin typeface="Helvetica"/>
                <a:cs typeface="Helvetica"/>
              </a:rPr>
              <a:t>Practitioners</a:t>
            </a:r>
            <a:endParaRPr sz="1300">
              <a:latin typeface="Helvetica"/>
              <a:cs typeface="Helvetica"/>
            </a:endParaRPr>
          </a:p>
        </p:txBody>
      </p:sp>
      <p:sp>
        <p:nvSpPr>
          <p:cNvPr id="34" name="object 34"/>
          <p:cNvSpPr txBox="1"/>
          <p:nvPr/>
        </p:nvSpPr>
        <p:spPr>
          <a:xfrm>
            <a:off x="12850116" y="8945195"/>
            <a:ext cx="1590040" cy="226695"/>
          </a:xfrm>
          <a:prstGeom prst="rect">
            <a:avLst/>
          </a:prstGeom>
        </p:spPr>
        <p:txBody>
          <a:bodyPr vert="horz" wrap="square" lIns="0" tIns="15240" rIns="0" bIns="0" rtlCol="0">
            <a:spAutoFit/>
          </a:bodyPr>
          <a:lstStyle/>
          <a:p>
            <a:pPr marL="12700">
              <a:lnSpc>
                <a:spcPct val="100000"/>
              </a:lnSpc>
              <a:spcBef>
                <a:spcPts val="120"/>
              </a:spcBef>
            </a:pPr>
            <a:r>
              <a:rPr sz="1300" dirty="0">
                <a:solidFill>
                  <a:srgbClr val="59595C"/>
                </a:solidFill>
                <a:latin typeface="Helvetica"/>
                <a:cs typeface="Helvetica"/>
              </a:rPr>
              <a:t>Physician</a:t>
            </a:r>
            <a:r>
              <a:rPr sz="1300" spc="-55" dirty="0">
                <a:solidFill>
                  <a:srgbClr val="59595C"/>
                </a:solidFill>
                <a:latin typeface="Helvetica"/>
                <a:cs typeface="Helvetica"/>
              </a:rPr>
              <a:t> </a:t>
            </a:r>
            <a:r>
              <a:rPr sz="1300" spc="-10" dirty="0">
                <a:solidFill>
                  <a:srgbClr val="59595C"/>
                </a:solidFill>
                <a:latin typeface="Helvetica"/>
                <a:cs typeface="Helvetica"/>
              </a:rPr>
              <a:t>Associates</a:t>
            </a:r>
            <a:endParaRPr sz="1300">
              <a:latin typeface="Helvetica"/>
              <a:cs typeface="Helvetica"/>
            </a:endParaRPr>
          </a:p>
        </p:txBody>
      </p:sp>
      <p:sp>
        <p:nvSpPr>
          <p:cNvPr id="35" name="object 35"/>
          <p:cNvSpPr txBox="1"/>
          <p:nvPr/>
        </p:nvSpPr>
        <p:spPr>
          <a:xfrm>
            <a:off x="12989840" y="9290818"/>
            <a:ext cx="1450340" cy="226695"/>
          </a:xfrm>
          <a:prstGeom prst="rect">
            <a:avLst/>
          </a:prstGeom>
        </p:spPr>
        <p:txBody>
          <a:bodyPr vert="horz" wrap="square" lIns="0" tIns="15240" rIns="0" bIns="0" rtlCol="0">
            <a:spAutoFit/>
          </a:bodyPr>
          <a:lstStyle/>
          <a:p>
            <a:pPr marL="12700">
              <a:lnSpc>
                <a:spcPct val="100000"/>
              </a:lnSpc>
              <a:spcBef>
                <a:spcPts val="120"/>
              </a:spcBef>
            </a:pPr>
            <a:r>
              <a:rPr sz="1300" dirty="0">
                <a:solidFill>
                  <a:srgbClr val="59595C"/>
                </a:solidFill>
                <a:latin typeface="Helvetica"/>
                <a:cs typeface="Helvetica"/>
              </a:rPr>
              <a:t>Nursing</a:t>
            </a:r>
            <a:r>
              <a:rPr sz="1300" spc="-60" dirty="0">
                <a:solidFill>
                  <a:srgbClr val="59595C"/>
                </a:solidFill>
                <a:latin typeface="Helvetica"/>
                <a:cs typeface="Helvetica"/>
              </a:rPr>
              <a:t> </a:t>
            </a:r>
            <a:r>
              <a:rPr sz="1300" spc="-10" dirty="0">
                <a:solidFill>
                  <a:srgbClr val="59595C"/>
                </a:solidFill>
                <a:latin typeface="Helvetica"/>
                <a:cs typeface="Helvetica"/>
              </a:rPr>
              <a:t>Associates</a:t>
            </a:r>
            <a:endParaRPr sz="1300">
              <a:latin typeface="Helvetica"/>
              <a:cs typeface="Helvetica"/>
            </a:endParaRPr>
          </a:p>
        </p:txBody>
      </p:sp>
      <p:sp>
        <p:nvSpPr>
          <p:cNvPr id="36" name="object 36"/>
          <p:cNvSpPr txBox="1"/>
          <p:nvPr/>
        </p:nvSpPr>
        <p:spPr>
          <a:xfrm>
            <a:off x="12365942" y="9636442"/>
            <a:ext cx="2073910" cy="226695"/>
          </a:xfrm>
          <a:prstGeom prst="rect">
            <a:avLst/>
          </a:prstGeom>
        </p:spPr>
        <p:txBody>
          <a:bodyPr vert="horz" wrap="square" lIns="0" tIns="15240" rIns="0" bIns="0" rtlCol="0">
            <a:spAutoFit/>
          </a:bodyPr>
          <a:lstStyle/>
          <a:p>
            <a:pPr marL="12700">
              <a:lnSpc>
                <a:spcPct val="100000"/>
              </a:lnSpc>
              <a:spcBef>
                <a:spcPts val="120"/>
              </a:spcBef>
            </a:pPr>
            <a:r>
              <a:rPr sz="1300" dirty="0">
                <a:solidFill>
                  <a:srgbClr val="59595C"/>
                </a:solidFill>
                <a:latin typeface="Helvetica"/>
                <a:cs typeface="Helvetica"/>
              </a:rPr>
              <a:t>General</a:t>
            </a:r>
            <a:r>
              <a:rPr sz="1300" spc="20" dirty="0">
                <a:solidFill>
                  <a:srgbClr val="59595C"/>
                </a:solidFill>
                <a:latin typeface="Helvetica"/>
                <a:cs typeface="Helvetica"/>
              </a:rPr>
              <a:t> </a:t>
            </a:r>
            <a:r>
              <a:rPr sz="1300" dirty="0">
                <a:solidFill>
                  <a:srgbClr val="59595C"/>
                </a:solidFill>
                <a:latin typeface="Helvetica"/>
                <a:cs typeface="Helvetica"/>
              </a:rPr>
              <a:t>Practice</a:t>
            </a:r>
            <a:r>
              <a:rPr sz="1300" spc="-60" dirty="0">
                <a:solidFill>
                  <a:srgbClr val="59595C"/>
                </a:solidFill>
                <a:latin typeface="Helvetica"/>
                <a:cs typeface="Helvetica"/>
              </a:rPr>
              <a:t> </a:t>
            </a:r>
            <a:r>
              <a:rPr sz="1300" spc="-10" dirty="0">
                <a:solidFill>
                  <a:srgbClr val="59595C"/>
                </a:solidFill>
                <a:latin typeface="Helvetica"/>
                <a:cs typeface="Helvetica"/>
              </a:rPr>
              <a:t>Assistants</a:t>
            </a:r>
            <a:endParaRPr sz="1300">
              <a:latin typeface="Helvetica"/>
              <a:cs typeface="Helvetica"/>
            </a:endParaRPr>
          </a:p>
        </p:txBody>
      </p:sp>
      <p:sp>
        <p:nvSpPr>
          <p:cNvPr id="37" name="object 37"/>
          <p:cNvSpPr txBox="1"/>
          <p:nvPr/>
        </p:nvSpPr>
        <p:spPr>
          <a:xfrm>
            <a:off x="13529971" y="9982065"/>
            <a:ext cx="909955" cy="226695"/>
          </a:xfrm>
          <a:prstGeom prst="rect">
            <a:avLst/>
          </a:prstGeom>
        </p:spPr>
        <p:txBody>
          <a:bodyPr vert="horz" wrap="square" lIns="0" tIns="15240" rIns="0" bIns="0" rtlCol="0">
            <a:spAutoFit/>
          </a:bodyPr>
          <a:lstStyle/>
          <a:p>
            <a:pPr marL="12700">
              <a:lnSpc>
                <a:spcPct val="100000"/>
              </a:lnSpc>
              <a:spcBef>
                <a:spcPts val="120"/>
              </a:spcBef>
            </a:pPr>
            <a:r>
              <a:rPr sz="1300" spc="-10" dirty="0">
                <a:solidFill>
                  <a:srgbClr val="59595C"/>
                </a:solidFill>
                <a:latin typeface="Helvetica"/>
                <a:cs typeface="Helvetica"/>
              </a:rPr>
              <a:t>Paramedics</a:t>
            </a:r>
            <a:endParaRPr sz="1300">
              <a:latin typeface="Helvetica"/>
              <a:cs typeface="Helvetica"/>
            </a:endParaRPr>
          </a:p>
        </p:txBody>
      </p:sp>
      <p:sp>
        <p:nvSpPr>
          <p:cNvPr id="38" name="object 38"/>
          <p:cNvSpPr/>
          <p:nvPr/>
        </p:nvSpPr>
        <p:spPr>
          <a:xfrm>
            <a:off x="17645712" y="6908627"/>
            <a:ext cx="0" cy="3631565"/>
          </a:xfrm>
          <a:custGeom>
            <a:avLst/>
            <a:gdLst/>
            <a:ahLst/>
            <a:cxnLst/>
            <a:rect l="l" t="t" r="r" b="b"/>
            <a:pathLst>
              <a:path h="3631565">
                <a:moveTo>
                  <a:pt x="0" y="0"/>
                </a:moveTo>
                <a:lnTo>
                  <a:pt x="0" y="3631166"/>
                </a:lnTo>
              </a:path>
            </a:pathLst>
          </a:custGeom>
          <a:ln w="5235">
            <a:solidFill>
              <a:srgbClr val="A7A8AB"/>
            </a:solidFill>
          </a:ln>
        </p:spPr>
        <p:txBody>
          <a:bodyPr wrap="square" lIns="0" tIns="0" rIns="0" bIns="0" rtlCol="0"/>
          <a:lstStyle/>
          <a:p>
            <a:endParaRPr/>
          </a:p>
        </p:txBody>
      </p:sp>
      <p:grpSp>
        <p:nvGrpSpPr>
          <p:cNvPr id="39" name="object 39"/>
          <p:cNvGrpSpPr/>
          <p:nvPr/>
        </p:nvGrpSpPr>
        <p:grpSpPr>
          <a:xfrm>
            <a:off x="14542444" y="6898149"/>
            <a:ext cx="2973705" cy="3652520"/>
            <a:chOff x="14542444" y="6898149"/>
            <a:chExt cx="2973705" cy="3652520"/>
          </a:xfrm>
        </p:grpSpPr>
        <p:sp>
          <p:nvSpPr>
            <p:cNvPr id="40" name="object 40"/>
            <p:cNvSpPr/>
            <p:nvPr/>
          </p:nvSpPr>
          <p:spPr>
            <a:xfrm>
              <a:off x="15178907" y="7088139"/>
              <a:ext cx="1850389" cy="3451860"/>
            </a:xfrm>
            <a:custGeom>
              <a:avLst/>
              <a:gdLst/>
              <a:ahLst/>
              <a:cxnLst/>
              <a:rect l="l" t="t" r="r" b="b"/>
              <a:pathLst>
                <a:path w="1850390" h="3451859">
                  <a:moveTo>
                    <a:pt x="1850102" y="0"/>
                  </a:moveTo>
                  <a:lnTo>
                    <a:pt x="1850102" y="3451654"/>
                  </a:lnTo>
                </a:path>
                <a:path w="1850390" h="3451859">
                  <a:moveTo>
                    <a:pt x="1233401" y="0"/>
                  </a:moveTo>
                  <a:lnTo>
                    <a:pt x="1233401" y="3451654"/>
                  </a:lnTo>
                </a:path>
                <a:path w="1850390" h="3451859">
                  <a:moveTo>
                    <a:pt x="616700" y="0"/>
                  </a:moveTo>
                  <a:lnTo>
                    <a:pt x="616700" y="162728"/>
                  </a:lnTo>
                </a:path>
                <a:path w="1850390" h="3451859">
                  <a:moveTo>
                    <a:pt x="616700" y="343790"/>
                  </a:moveTo>
                  <a:lnTo>
                    <a:pt x="616700" y="3451654"/>
                  </a:lnTo>
                </a:path>
                <a:path w="1850390" h="3451859">
                  <a:moveTo>
                    <a:pt x="0" y="0"/>
                  </a:moveTo>
                  <a:lnTo>
                    <a:pt x="0" y="162728"/>
                  </a:lnTo>
                </a:path>
                <a:path w="1850390" h="3451859">
                  <a:moveTo>
                    <a:pt x="0" y="343790"/>
                  </a:moveTo>
                  <a:lnTo>
                    <a:pt x="0" y="3451654"/>
                  </a:lnTo>
                </a:path>
              </a:pathLst>
            </a:custGeom>
            <a:ln w="5235">
              <a:solidFill>
                <a:srgbClr val="A7A8AB"/>
              </a:solidFill>
            </a:ln>
          </p:spPr>
          <p:txBody>
            <a:bodyPr wrap="square" lIns="0" tIns="0" rIns="0" bIns="0" rtlCol="0"/>
            <a:lstStyle/>
            <a:p>
              <a:endParaRPr/>
            </a:p>
          </p:txBody>
        </p:sp>
        <p:sp>
          <p:nvSpPr>
            <p:cNvPr id="41" name="object 41"/>
            <p:cNvSpPr/>
            <p:nvPr/>
          </p:nvSpPr>
          <p:spPr>
            <a:xfrm>
              <a:off x="14552921" y="6908626"/>
              <a:ext cx="0" cy="3631565"/>
            </a:xfrm>
            <a:custGeom>
              <a:avLst/>
              <a:gdLst/>
              <a:ahLst/>
              <a:cxnLst/>
              <a:rect l="l" t="t" r="r" b="b"/>
              <a:pathLst>
                <a:path h="3631565">
                  <a:moveTo>
                    <a:pt x="0" y="0"/>
                  </a:moveTo>
                  <a:lnTo>
                    <a:pt x="0" y="3631166"/>
                  </a:lnTo>
                </a:path>
              </a:pathLst>
            </a:custGeom>
            <a:ln w="20941">
              <a:solidFill>
                <a:srgbClr val="59595C"/>
              </a:solidFill>
            </a:ln>
          </p:spPr>
          <p:txBody>
            <a:bodyPr wrap="square" lIns="0" tIns="0" rIns="0" bIns="0" rtlCol="0"/>
            <a:lstStyle/>
            <a:p>
              <a:endParaRPr/>
            </a:p>
          </p:txBody>
        </p:sp>
        <p:sp>
          <p:nvSpPr>
            <p:cNvPr id="42" name="object 42"/>
            <p:cNvSpPr/>
            <p:nvPr/>
          </p:nvSpPr>
          <p:spPr>
            <a:xfrm>
              <a:off x="14564690" y="6907078"/>
              <a:ext cx="2951480" cy="525145"/>
            </a:xfrm>
            <a:custGeom>
              <a:avLst/>
              <a:gdLst/>
              <a:ahLst/>
              <a:cxnLst/>
              <a:rect l="l" t="t" r="r" b="b"/>
              <a:pathLst>
                <a:path w="2951480" h="525145">
                  <a:moveTo>
                    <a:pt x="1547241" y="343801"/>
                  </a:moveTo>
                  <a:lnTo>
                    <a:pt x="0" y="343801"/>
                  </a:lnTo>
                  <a:lnTo>
                    <a:pt x="0" y="524852"/>
                  </a:lnTo>
                  <a:lnTo>
                    <a:pt x="1547241" y="524852"/>
                  </a:lnTo>
                  <a:lnTo>
                    <a:pt x="1547241" y="343801"/>
                  </a:lnTo>
                  <a:close/>
                </a:path>
                <a:path w="2951480" h="525145">
                  <a:moveTo>
                    <a:pt x="2951073" y="0"/>
                  </a:moveTo>
                  <a:lnTo>
                    <a:pt x="0" y="0"/>
                  </a:lnTo>
                  <a:lnTo>
                    <a:pt x="0" y="181063"/>
                  </a:lnTo>
                  <a:lnTo>
                    <a:pt x="2951073" y="181063"/>
                  </a:lnTo>
                  <a:lnTo>
                    <a:pt x="2951073" y="0"/>
                  </a:lnTo>
                  <a:close/>
                </a:path>
              </a:pathLst>
            </a:custGeom>
            <a:solidFill>
              <a:srgbClr val="1074B6"/>
            </a:solidFill>
          </p:spPr>
          <p:txBody>
            <a:bodyPr wrap="square" lIns="0" tIns="0" rIns="0" bIns="0" rtlCol="0"/>
            <a:lstStyle/>
            <a:p>
              <a:endParaRPr/>
            </a:p>
          </p:txBody>
        </p:sp>
      </p:grpSp>
      <p:sp>
        <p:nvSpPr>
          <p:cNvPr id="43" name="object 43"/>
          <p:cNvSpPr/>
          <p:nvPr/>
        </p:nvSpPr>
        <p:spPr>
          <a:xfrm>
            <a:off x="18262412" y="6908627"/>
            <a:ext cx="0" cy="3631565"/>
          </a:xfrm>
          <a:custGeom>
            <a:avLst/>
            <a:gdLst/>
            <a:ahLst/>
            <a:cxnLst/>
            <a:rect l="l" t="t" r="r" b="b"/>
            <a:pathLst>
              <a:path h="3631565">
                <a:moveTo>
                  <a:pt x="0" y="0"/>
                </a:moveTo>
                <a:lnTo>
                  <a:pt x="0" y="3631166"/>
                </a:lnTo>
              </a:path>
            </a:pathLst>
          </a:custGeom>
          <a:ln w="5235">
            <a:solidFill>
              <a:srgbClr val="A7A8AB"/>
            </a:solidFill>
          </a:ln>
        </p:spPr>
        <p:txBody>
          <a:bodyPr wrap="square" lIns="0" tIns="0" rIns="0" bIns="0" rtlCol="0"/>
          <a:lstStyle/>
          <a:p>
            <a:endParaRPr/>
          </a:p>
        </p:txBody>
      </p:sp>
      <p:sp>
        <p:nvSpPr>
          <p:cNvPr id="44" name="object 44"/>
          <p:cNvSpPr txBox="1"/>
          <p:nvPr/>
        </p:nvSpPr>
        <p:spPr>
          <a:xfrm>
            <a:off x="17547316" y="6872751"/>
            <a:ext cx="351790" cy="226695"/>
          </a:xfrm>
          <a:prstGeom prst="rect">
            <a:avLst/>
          </a:prstGeom>
        </p:spPr>
        <p:txBody>
          <a:bodyPr vert="horz" wrap="square" lIns="0" tIns="15240" rIns="0" bIns="0" rtlCol="0">
            <a:spAutoFit/>
          </a:bodyPr>
          <a:lstStyle/>
          <a:p>
            <a:pPr marL="12700">
              <a:lnSpc>
                <a:spcPct val="100000"/>
              </a:lnSpc>
              <a:spcBef>
                <a:spcPts val="120"/>
              </a:spcBef>
            </a:pPr>
            <a:r>
              <a:rPr sz="1300" spc="-20" dirty="0">
                <a:solidFill>
                  <a:srgbClr val="59595C"/>
                </a:solidFill>
                <a:latin typeface="Helvetica"/>
                <a:cs typeface="Helvetica"/>
              </a:rPr>
              <a:t>70.8</a:t>
            </a:r>
            <a:endParaRPr sz="1300">
              <a:latin typeface="Helvetica"/>
              <a:cs typeface="Helvetica"/>
            </a:endParaRPr>
          </a:p>
        </p:txBody>
      </p:sp>
      <p:sp>
        <p:nvSpPr>
          <p:cNvPr id="45" name="object 45"/>
          <p:cNvSpPr txBox="1"/>
          <p:nvPr/>
        </p:nvSpPr>
        <p:spPr>
          <a:xfrm>
            <a:off x="16140579" y="7216552"/>
            <a:ext cx="351790" cy="226695"/>
          </a:xfrm>
          <a:prstGeom prst="rect">
            <a:avLst/>
          </a:prstGeom>
        </p:spPr>
        <p:txBody>
          <a:bodyPr vert="horz" wrap="square" lIns="0" tIns="15240" rIns="0" bIns="0" rtlCol="0">
            <a:spAutoFit/>
          </a:bodyPr>
          <a:lstStyle/>
          <a:p>
            <a:pPr marL="12700">
              <a:lnSpc>
                <a:spcPct val="100000"/>
              </a:lnSpc>
              <a:spcBef>
                <a:spcPts val="120"/>
              </a:spcBef>
            </a:pPr>
            <a:r>
              <a:rPr sz="1300" spc="-20" dirty="0">
                <a:solidFill>
                  <a:srgbClr val="59595C"/>
                </a:solidFill>
                <a:latin typeface="Helvetica"/>
                <a:cs typeface="Helvetica"/>
              </a:rPr>
              <a:t>37.2</a:t>
            </a:r>
            <a:endParaRPr sz="1300">
              <a:latin typeface="Helvetica"/>
              <a:cs typeface="Helvetica"/>
            </a:endParaRPr>
          </a:p>
        </p:txBody>
      </p:sp>
      <p:sp>
        <p:nvSpPr>
          <p:cNvPr id="46" name="object 46"/>
          <p:cNvSpPr/>
          <p:nvPr/>
        </p:nvSpPr>
        <p:spPr>
          <a:xfrm>
            <a:off x="14564698" y="7594658"/>
            <a:ext cx="577850" cy="181610"/>
          </a:xfrm>
          <a:custGeom>
            <a:avLst/>
            <a:gdLst/>
            <a:ahLst/>
            <a:cxnLst/>
            <a:rect l="l" t="t" r="r" b="b"/>
            <a:pathLst>
              <a:path w="577850" h="181609">
                <a:moveTo>
                  <a:pt x="577720" y="0"/>
                </a:moveTo>
                <a:lnTo>
                  <a:pt x="0" y="0"/>
                </a:lnTo>
                <a:lnTo>
                  <a:pt x="0" y="181062"/>
                </a:lnTo>
                <a:lnTo>
                  <a:pt x="577720" y="181062"/>
                </a:lnTo>
                <a:lnTo>
                  <a:pt x="577720" y="0"/>
                </a:lnTo>
                <a:close/>
              </a:path>
            </a:pathLst>
          </a:custGeom>
          <a:solidFill>
            <a:srgbClr val="1074B6"/>
          </a:solidFill>
        </p:spPr>
        <p:txBody>
          <a:bodyPr wrap="square" lIns="0" tIns="0" rIns="0" bIns="0" rtlCol="0"/>
          <a:lstStyle/>
          <a:p>
            <a:endParaRPr/>
          </a:p>
        </p:txBody>
      </p:sp>
      <p:sp>
        <p:nvSpPr>
          <p:cNvPr id="47" name="object 47"/>
          <p:cNvSpPr txBox="1"/>
          <p:nvPr/>
        </p:nvSpPr>
        <p:spPr>
          <a:xfrm>
            <a:off x="15162266" y="7560342"/>
            <a:ext cx="351790" cy="226695"/>
          </a:xfrm>
          <a:prstGeom prst="rect">
            <a:avLst/>
          </a:prstGeom>
        </p:spPr>
        <p:txBody>
          <a:bodyPr vert="horz" wrap="square" lIns="0" tIns="15240" rIns="0" bIns="0" rtlCol="0">
            <a:spAutoFit/>
          </a:bodyPr>
          <a:lstStyle/>
          <a:p>
            <a:pPr marL="12700">
              <a:lnSpc>
                <a:spcPct val="100000"/>
              </a:lnSpc>
              <a:spcBef>
                <a:spcPts val="120"/>
              </a:spcBef>
            </a:pPr>
            <a:r>
              <a:rPr sz="1300" spc="-20" dirty="0">
                <a:solidFill>
                  <a:srgbClr val="59595C"/>
                </a:solidFill>
                <a:latin typeface="Helvetica"/>
                <a:cs typeface="Helvetica"/>
              </a:rPr>
              <a:t>13.9</a:t>
            </a:r>
            <a:endParaRPr sz="1300">
              <a:latin typeface="Helvetica"/>
              <a:cs typeface="Helvetica"/>
            </a:endParaRPr>
          </a:p>
        </p:txBody>
      </p:sp>
      <p:sp>
        <p:nvSpPr>
          <p:cNvPr id="48" name="object 48"/>
          <p:cNvSpPr/>
          <p:nvPr/>
        </p:nvSpPr>
        <p:spPr>
          <a:xfrm>
            <a:off x="14564687" y="7938459"/>
            <a:ext cx="318770" cy="181610"/>
          </a:xfrm>
          <a:custGeom>
            <a:avLst/>
            <a:gdLst/>
            <a:ahLst/>
            <a:cxnLst/>
            <a:rect l="l" t="t" r="r" b="b"/>
            <a:pathLst>
              <a:path w="318769" h="181609">
                <a:moveTo>
                  <a:pt x="318147" y="0"/>
                </a:moveTo>
                <a:lnTo>
                  <a:pt x="0" y="0"/>
                </a:lnTo>
                <a:lnTo>
                  <a:pt x="0" y="181062"/>
                </a:lnTo>
                <a:lnTo>
                  <a:pt x="318147" y="181062"/>
                </a:lnTo>
                <a:lnTo>
                  <a:pt x="318147" y="0"/>
                </a:lnTo>
                <a:close/>
              </a:path>
            </a:pathLst>
          </a:custGeom>
          <a:solidFill>
            <a:srgbClr val="1074B6"/>
          </a:solidFill>
        </p:spPr>
        <p:txBody>
          <a:bodyPr wrap="square" lIns="0" tIns="0" rIns="0" bIns="0" rtlCol="0"/>
          <a:lstStyle/>
          <a:p>
            <a:endParaRPr/>
          </a:p>
        </p:txBody>
      </p:sp>
      <p:sp>
        <p:nvSpPr>
          <p:cNvPr id="49" name="object 49"/>
          <p:cNvSpPr txBox="1"/>
          <p:nvPr/>
        </p:nvSpPr>
        <p:spPr>
          <a:xfrm>
            <a:off x="14917816" y="7904143"/>
            <a:ext cx="258445" cy="226695"/>
          </a:xfrm>
          <a:prstGeom prst="rect">
            <a:avLst/>
          </a:prstGeom>
        </p:spPr>
        <p:txBody>
          <a:bodyPr vert="horz" wrap="square" lIns="0" tIns="15240" rIns="0" bIns="0" rtlCol="0">
            <a:spAutoFit/>
          </a:bodyPr>
          <a:lstStyle/>
          <a:p>
            <a:pPr marL="12700">
              <a:lnSpc>
                <a:spcPct val="100000"/>
              </a:lnSpc>
              <a:spcBef>
                <a:spcPts val="120"/>
              </a:spcBef>
            </a:pPr>
            <a:r>
              <a:rPr sz="1300" spc="-25" dirty="0">
                <a:solidFill>
                  <a:srgbClr val="59595C"/>
                </a:solidFill>
                <a:latin typeface="Helvetica"/>
                <a:cs typeface="Helvetica"/>
              </a:rPr>
              <a:t>7.8</a:t>
            </a:r>
            <a:endParaRPr sz="1300">
              <a:latin typeface="Helvetica"/>
              <a:cs typeface="Helvetica"/>
            </a:endParaRPr>
          </a:p>
        </p:txBody>
      </p:sp>
      <p:sp>
        <p:nvSpPr>
          <p:cNvPr id="50" name="object 50"/>
          <p:cNvSpPr/>
          <p:nvPr/>
        </p:nvSpPr>
        <p:spPr>
          <a:xfrm>
            <a:off x="14564690" y="8282272"/>
            <a:ext cx="346075" cy="525145"/>
          </a:xfrm>
          <a:custGeom>
            <a:avLst/>
            <a:gdLst/>
            <a:ahLst/>
            <a:cxnLst/>
            <a:rect l="l" t="t" r="r" b="b"/>
            <a:pathLst>
              <a:path w="346075" h="525145">
                <a:moveTo>
                  <a:pt x="305422" y="0"/>
                </a:moveTo>
                <a:lnTo>
                  <a:pt x="0" y="0"/>
                </a:lnTo>
                <a:lnTo>
                  <a:pt x="0" y="181051"/>
                </a:lnTo>
                <a:lnTo>
                  <a:pt x="305422" y="181051"/>
                </a:lnTo>
                <a:lnTo>
                  <a:pt x="305422" y="0"/>
                </a:lnTo>
                <a:close/>
              </a:path>
              <a:path w="346075" h="525145">
                <a:moveTo>
                  <a:pt x="345948" y="343789"/>
                </a:moveTo>
                <a:lnTo>
                  <a:pt x="0" y="343789"/>
                </a:lnTo>
                <a:lnTo>
                  <a:pt x="0" y="524852"/>
                </a:lnTo>
                <a:lnTo>
                  <a:pt x="345948" y="524852"/>
                </a:lnTo>
                <a:lnTo>
                  <a:pt x="345948" y="343789"/>
                </a:lnTo>
                <a:close/>
              </a:path>
            </a:pathLst>
          </a:custGeom>
          <a:solidFill>
            <a:srgbClr val="1074B6"/>
          </a:solidFill>
        </p:spPr>
        <p:txBody>
          <a:bodyPr wrap="square" lIns="0" tIns="0" rIns="0" bIns="0" rtlCol="0"/>
          <a:lstStyle/>
          <a:p>
            <a:endParaRPr/>
          </a:p>
        </p:txBody>
      </p:sp>
      <p:sp>
        <p:nvSpPr>
          <p:cNvPr id="51" name="object 51"/>
          <p:cNvSpPr txBox="1"/>
          <p:nvPr/>
        </p:nvSpPr>
        <p:spPr>
          <a:xfrm>
            <a:off x="14917816" y="8247934"/>
            <a:ext cx="258445" cy="226695"/>
          </a:xfrm>
          <a:prstGeom prst="rect">
            <a:avLst/>
          </a:prstGeom>
        </p:spPr>
        <p:txBody>
          <a:bodyPr vert="horz" wrap="square" lIns="0" tIns="15240" rIns="0" bIns="0" rtlCol="0">
            <a:spAutoFit/>
          </a:bodyPr>
          <a:lstStyle/>
          <a:p>
            <a:pPr marL="12700">
              <a:lnSpc>
                <a:spcPct val="100000"/>
              </a:lnSpc>
              <a:spcBef>
                <a:spcPts val="120"/>
              </a:spcBef>
            </a:pPr>
            <a:r>
              <a:rPr sz="1300" spc="-25" dirty="0">
                <a:solidFill>
                  <a:srgbClr val="59595C"/>
                </a:solidFill>
                <a:latin typeface="Helvetica"/>
                <a:cs typeface="Helvetica"/>
              </a:rPr>
              <a:t>7.4</a:t>
            </a:r>
            <a:endParaRPr sz="1300">
              <a:latin typeface="Helvetica"/>
              <a:cs typeface="Helvetica"/>
            </a:endParaRPr>
          </a:p>
        </p:txBody>
      </p:sp>
      <p:sp>
        <p:nvSpPr>
          <p:cNvPr id="52" name="object 52"/>
          <p:cNvSpPr txBox="1"/>
          <p:nvPr/>
        </p:nvSpPr>
        <p:spPr>
          <a:xfrm>
            <a:off x="14946958" y="8591735"/>
            <a:ext cx="258445" cy="226695"/>
          </a:xfrm>
          <a:prstGeom prst="rect">
            <a:avLst/>
          </a:prstGeom>
        </p:spPr>
        <p:txBody>
          <a:bodyPr vert="horz" wrap="square" lIns="0" tIns="15240" rIns="0" bIns="0" rtlCol="0">
            <a:spAutoFit/>
          </a:bodyPr>
          <a:lstStyle/>
          <a:p>
            <a:pPr marL="12700">
              <a:lnSpc>
                <a:spcPct val="100000"/>
              </a:lnSpc>
              <a:spcBef>
                <a:spcPts val="120"/>
              </a:spcBef>
            </a:pPr>
            <a:r>
              <a:rPr sz="1300" spc="-25" dirty="0">
                <a:solidFill>
                  <a:srgbClr val="59595C"/>
                </a:solidFill>
                <a:latin typeface="Helvetica"/>
                <a:cs typeface="Helvetica"/>
              </a:rPr>
              <a:t>8.5</a:t>
            </a:r>
            <a:endParaRPr sz="1300">
              <a:latin typeface="Helvetica"/>
              <a:cs typeface="Helvetica"/>
            </a:endParaRPr>
          </a:p>
        </p:txBody>
      </p:sp>
      <p:sp>
        <p:nvSpPr>
          <p:cNvPr id="53" name="object 53"/>
          <p:cNvSpPr/>
          <p:nvPr/>
        </p:nvSpPr>
        <p:spPr>
          <a:xfrm>
            <a:off x="14564698" y="8969852"/>
            <a:ext cx="245110" cy="181610"/>
          </a:xfrm>
          <a:custGeom>
            <a:avLst/>
            <a:gdLst/>
            <a:ahLst/>
            <a:cxnLst/>
            <a:rect l="l" t="t" r="r" b="b"/>
            <a:pathLst>
              <a:path w="245109" h="181609">
                <a:moveTo>
                  <a:pt x="244872" y="0"/>
                </a:moveTo>
                <a:lnTo>
                  <a:pt x="0" y="0"/>
                </a:lnTo>
                <a:lnTo>
                  <a:pt x="0" y="181062"/>
                </a:lnTo>
                <a:lnTo>
                  <a:pt x="244872" y="181062"/>
                </a:lnTo>
                <a:lnTo>
                  <a:pt x="244872" y="0"/>
                </a:lnTo>
                <a:close/>
              </a:path>
            </a:pathLst>
          </a:custGeom>
          <a:solidFill>
            <a:srgbClr val="1074B6"/>
          </a:solidFill>
        </p:spPr>
        <p:txBody>
          <a:bodyPr wrap="square" lIns="0" tIns="0" rIns="0" bIns="0" rtlCol="0"/>
          <a:lstStyle/>
          <a:p>
            <a:endParaRPr/>
          </a:p>
        </p:txBody>
      </p:sp>
      <p:sp>
        <p:nvSpPr>
          <p:cNvPr id="54" name="object 54"/>
          <p:cNvSpPr txBox="1"/>
          <p:nvPr/>
        </p:nvSpPr>
        <p:spPr>
          <a:xfrm>
            <a:off x="14841452" y="8935525"/>
            <a:ext cx="258445" cy="226695"/>
          </a:xfrm>
          <a:prstGeom prst="rect">
            <a:avLst/>
          </a:prstGeom>
        </p:spPr>
        <p:txBody>
          <a:bodyPr vert="horz" wrap="square" lIns="0" tIns="15240" rIns="0" bIns="0" rtlCol="0">
            <a:spAutoFit/>
          </a:bodyPr>
          <a:lstStyle/>
          <a:p>
            <a:pPr marL="12700">
              <a:lnSpc>
                <a:spcPct val="100000"/>
              </a:lnSpc>
              <a:spcBef>
                <a:spcPts val="120"/>
              </a:spcBef>
            </a:pPr>
            <a:r>
              <a:rPr sz="1300" spc="-25" dirty="0">
                <a:solidFill>
                  <a:srgbClr val="59595C"/>
                </a:solidFill>
                <a:latin typeface="Helvetica"/>
                <a:cs typeface="Helvetica"/>
              </a:rPr>
              <a:t>5.8</a:t>
            </a:r>
            <a:endParaRPr sz="1300">
              <a:latin typeface="Helvetica"/>
              <a:cs typeface="Helvetica"/>
            </a:endParaRPr>
          </a:p>
        </p:txBody>
      </p:sp>
      <p:sp>
        <p:nvSpPr>
          <p:cNvPr id="55" name="object 55"/>
          <p:cNvSpPr/>
          <p:nvPr/>
        </p:nvSpPr>
        <p:spPr>
          <a:xfrm>
            <a:off x="14562300" y="9313653"/>
            <a:ext cx="133985" cy="181610"/>
          </a:xfrm>
          <a:custGeom>
            <a:avLst/>
            <a:gdLst/>
            <a:ahLst/>
            <a:cxnLst/>
            <a:rect l="l" t="t" r="r" b="b"/>
            <a:pathLst>
              <a:path w="133984" h="181609">
                <a:moveTo>
                  <a:pt x="133702" y="0"/>
                </a:moveTo>
                <a:lnTo>
                  <a:pt x="0" y="0"/>
                </a:lnTo>
                <a:lnTo>
                  <a:pt x="0" y="181062"/>
                </a:lnTo>
                <a:lnTo>
                  <a:pt x="133702" y="181062"/>
                </a:lnTo>
                <a:lnTo>
                  <a:pt x="133702" y="0"/>
                </a:lnTo>
                <a:close/>
              </a:path>
            </a:pathLst>
          </a:custGeom>
          <a:solidFill>
            <a:srgbClr val="1074B6"/>
          </a:solidFill>
        </p:spPr>
        <p:txBody>
          <a:bodyPr wrap="square" lIns="0" tIns="0" rIns="0" bIns="0" rtlCol="0"/>
          <a:lstStyle/>
          <a:p>
            <a:endParaRPr/>
          </a:p>
        </p:txBody>
      </p:sp>
      <p:sp>
        <p:nvSpPr>
          <p:cNvPr id="56" name="object 56"/>
          <p:cNvSpPr txBox="1"/>
          <p:nvPr/>
        </p:nvSpPr>
        <p:spPr>
          <a:xfrm>
            <a:off x="14728921" y="9283968"/>
            <a:ext cx="258445" cy="226695"/>
          </a:xfrm>
          <a:prstGeom prst="rect">
            <a:avLst/>
          </a:prstGeom>
        </p:spPr>
        <p:txBody>
          <a:bodyPr vert="horz" wrap="square" lIns="0" tIns="15240" rIns="0" bIns="0" rtlCol="0">
            <a:spAutoFit/>
          </a:bodyPr>
          <a:lstStyle/>
          <a:p>
            <a:pPr marL="12700">
              <a:lnSpc>
                <a:spcPct val="100000"/>
              </a:lnSpc>
              <a:spcBef>
                <a:spcPts val="120"/>
              </a:spcBef>
            </a:pPr>
            <a:r>
              <a:rPr sz="1300" spc="-25" dirty="0">
                <a:solidFill>
                  <a:srgbClr val="59595C"/>
                </a:solidFill>
                <a:latin typeface="Helvetica"/>
                <a:cs typeface="Helvetica"/>
              </a:rPr>
              <a:t>3.5</a:t>
            </a:r>
            <a:endParaRPr sz="1300">
              <a:latin typeface="Helvetica"/>
              <a:cs typeface="Helvetica"/>
            </a:endParaRPr>
          </a:p>
        </p:txBody>
      </p:sp>
      <p:sp>
        <p:nvSpPr>
          <p:cNvPr id="57" name="object 57"/>
          <p:cNvSpPr/>
          <p:nvPr/>
        </p:nvSpPr>
        <p:spPr>
          <a:xfrm>
            <a:off x="14562290" y="9662102"/>
            <a:ext cx="149225" cy="529590"/>
          </a:xfrm>
          <a:custGeom>
            <a:avLst/>
            <a:gdLst/>
            <a:ahLst/>
            <a:cxnLst/>
            <a:rect l="l" t="t" r="r" b="b"/>
            <a:pathLst>
              <a:path w="149225" h="529590">
                <a:moveTo>
                  <a:pt x="126390" y="0"/>
                </a:moveTo>
                <a:lnTo>
                  <a:pt x="0" y="0"/>
                </a:lnTo>
                <a:lnTo>
                  <a:pt x="0" y="181063"/>
                </a:lnTo>
                <a:lnTo>
                  <a:pt x="126390" y="181063"/>
                </a:lnTo>
                <a:lnTo>
                  <a:pt x="126390" y="0"/>
                </a:lnTo>
                <a:close/>
              </a:path>
              <a:path w="149225" h="529590">
                <a:moveTo>
                  <a:pt x="149021" y="348437"/>
                </a:moveTo>
                <a:lnTo>
                  <a:pt x="0" y="348437"/>
                </a:lnTo>
                <a:lnTo>
                  <a:pt x="0" y="529501"/>
                </a:lnTo>
                <a:lnTo>
                  <a:pt x="149021" y="529501"/>
                </a:lnTo>
                <a:lnTo>
                  <a:pt x="149021" y="348437"/>
                </a:lnTo>
                <a:close/>
              </a:path>
            </a:pathLst>
          </a:custGeom>
          <a:solidFill>
            <a:srgbClr val="1074B6"/>
          </a:solidFill>
        </p:spPr>
        <p:txBody>
          <a:bodyPr wrap="square" lIns="0" tIns="0" rIns="0" bIns="0" rtlCol="0"/>
          <a:lstStyle/>
          <a:p>
            <a:endParaRPr/>
          </a:p>
        </p:txBody>
      </p:sp>
      <p:sp>
        <p:nvSpPr>
          <p:cNvPr id="58" name="object 58"/>
          <p:cNvSpPr txBox="1"/>
          <p:nvPr/>
        </p:nvSpPr>
        <p:spPr>
          <a:xfrm>
            <a:off x="14728921" y="9632412"/>
            <a:ext cx="258445" cy="226695"/>
          </a:xfrm>
          <a:prstGeom prst="rect">
            <a:avLst/>
          </a:prstGeom>
        </p:spPr>
        <p:txBody>
          <a:bodyPr vert="horz" wrap="square" lIns="0" tIns="15240" rIns="0" bIns="0" rtlCol="0">
            <a:spAutoFit/>
          </a:bodyPr>
          <a:lstStyle/>
          <a:p>
            <a:pPr marL="12700">
              <a:lnSpc>
                <a:spcPct val="100000"/>
              </a:lnSpc>
              <a:spcBef>
                <a:spcPts val="120"/>
              </a:spcBef>
            </a:pPr>
            <a:r>
              <a:rPr sz="1300" spc="-25" dirty="0">
                <a:solidFill>
                  <a:srgbClr val="59595C"/>
                </a:solidFill>
                <a:latin typeface="Helvetica"/>
                <a:cs typeface="Helvetica"/>
              </a:rPr>
              <a:t>3.3</a:t>
            </a:r>
            <a:endParaRPr sz="1300">
              <a:latin typeface="Helvetica"/>
              <a:cs typeface="Helvetica"/>
            </a:endParaRPr>
          </a:p>
        </p:txBody>
      </p:sp>
      <p:sp>
        <p:nvSpPr>
          <p:cNvPr id="59" name="object 59"/>
          <p:cNvSpPr txBox="1"/>
          <p:nvPr/>
        </p:nvSpPr>
        <p:spPr>
          <a:xfrm>
            <a:off x="14728921" y="9980855"/>
            <a:ext cx="258445" cy="226695"/>
          </a:xfrm>
          <a:prstGeom prst="rect">
            <a:avLst/>
          </a:prstGeom>
        </p:spPr>
        <p:txBody>
          <a:bodyPr vert="horz" wrap="square" lIns="0" tIns="15240" rIns="0" bIns="0" rtlCol="0">
            <a:spAutoFit/>
          </a:bodyPr>
          <a:lstStyle/>
          <a:p>
            <a:pPr marL="12700">
              <a:lnSpc>
                <a:spcPct val="100000"/>
              </a:lnSpc>
              <a:spcBef>
                <a:spcPts val="120"/>
              </a:spcBef>
            </a:pPr>
            <a:r>
              <a:rPr sz="1300" spc="-25" dirty="0">
                <a:solidFill>
                  <a:srgbClr val="59595C"/>
                </a:solidFill>
                <a:latin typeface="Helvetica"/>
                <a:cs typeface="Helvetica"/>
              </a:rPr>
              <a:t>3.6</a:t>
            </a:r>
            <a:endParaRPr sz="1300">
              <a:latin typeface="Helvetica"/>
              <a:cs typeface="Helvetica"/>
            </a:endParaRPr>
          </a:p>
        </p:txBody>
      </p:sp>
      <p:sp>
        <p:nvSpPr>
          <p:cNvPr id="60" name="object 60"/>
          <p:cNvSpPr/>
          <p:nvPr/>
        </p:nvSpPr>
        <p:spPr>
          <a:xfrm>
            <a:off x="14562300" y="10358972"/>
            <a:ext cx="93345" cy="181610"/>
          </a:xfrm>
          <a:custGeom>
            <a:avLst/>
            <a:gdLst/>
            <a:ahLst/>
            <a:cxnLst/>
            <a:rect l="l" t="t" r="r" b="b"/>
            <a:pathLst>
              <a:path w="93344" h="181609">
                <a:moveTo>
                  <a:pt x="93180" y="0"/>
                </a:moveTo>
                <a:lnTo>
                  <a:pt x="0" y="0"/>
                </a:lnTo>
                <a:lnTo>
                  <a:pt x="0" y="181062"/>
                </a:lnTo>
                <a:lnTo>
                  <a:pt x="93180" y="181062"/>
                </a:lnTo>
                <a:lnTo>
                  <a:pt x="93180" y="0"/>
                </a:lnTo>
                <a:close/>
              </a:path>
            </a:pathLst>
          </a:custGeom>
          <a:solidFill>
            <a:srgbClr val="1074B6"/>
          </a:solidFill>
        </p:spPr>
        <p:txBody>
          <a:bodyPr wrap="square" lIns="0" tIns="0" rIns="0" bIns="0" rtlCol="0"/>
          <a:lstStyle/>
          <a:p>
            <a:endParaRPr/>
          </a:p>
        </p:txBody>
      </p:sp>
      <p:grpSp>
        <p:nvGrpSpPr>
          <p:cNvPr id="61" name="object 61"/>
          <p:cNvGrpSpPr/>
          <p:nvPr/>
        </p:nvGrpSpPr>
        <p:grpSpPr>
          <a:xfrm>
            <a:off x="1503428" y="8177572"/>
            <a:ext cx="9547860" cy="1833880"/>
            <a:chOff x="1503428" y="8177572"/>
            <a:chExt cx="9547860" cy="1833880"/>
          </a:xfrm>
        </p:grpSpPr>
        <p:sp>
          <p:nvSpPr>
            <p:cNvPr id="62" name="object 62"/>
            <p:cNvSpPr/>
            <p:nvPr/>
          </p:nvSpPr>
          <p:spPr>
            <a:xfrm>
              <a:off x="1503428" y="10000599"/>
              <a:ext cx="9547860" cy="0"/>
            </a:xfrm>
            <a:custGeom>
              <a:avLst/>
              <a:gdLst/>
              <a:ahLst/>
              <a:cxnLst/>
              <a:rect l="l" t="t" r="r" b="b"/>
              <a:pathLst>
                <a:path w="9547860">
                  <a:moveTo>
                    <a:pt x="0" y="0"/>
                  </a:moveTo>
                  <a:lnTo>
                    <a:pt x="9547468" y="0"/>
                  </a:lnTo>
                </a:path>
              </a:pathLst>
            </a:custGeom>
            <a:ln w="20941">
              <a:solidFill>
                <a:srgbClr val="59595C"/>
              </a:solidFill>
            </a:ln>
          </p:spPr>
          <p:txBody>
            <a:bodyPr wrap="square" lIns="0" tIns="0" rIns="0" bIns="0" rtlCol="0"/>
            <a:lstStyle/>
            <a:p>
              <a:endParaRPr/>
            </a:p>
          </p:txBody>
        </p:sp>
        <p:sp>
          <p:nvSpPr>
            <p:cNvPr id="63" name="object 63"/>
            <p:cNvSpPr/>
            <p:nvPr/>
          </p:nvSpPr>
          <p:spPr>
            <a:xfrm>
              <a:off x="1503428" y="9569722"/>
              <a:ext cx="9547860" cy="0"/>
            </a:xfrm>
            <a:custGeom>
              <a:avLst/>
              <a:gdLst/>
              <a:ahLst/>
              <a:cxnLst/>
              <a:rect l="l" t="t" r="r" b="b"/>
              <a:pathLst>
                <a:path w="9547860">
                  <a:moveTo>
                    <a:pt x="0" y="0"/>
                  </a:moveTo>
                  <a:lnTo>
                    <a:pt x="9547468" y="0"/>
                  </a:lnTo>
                </a:path>
              </a:pathLst>
            </a:custGeom>
            <a:ln w="5235">
              <a:solidFill>
                <a:srgbClr val="A7A8AB"/>
              </a:solidFill>
            </a:ln>
          </p:spPr>
          <p:txBody>
            <a:bodyPr wrap="square" lIns="0" tIns="0" rIns="0" bIns="0" rtlCol="0"/>
            <a:lstStyle/>
            <a:p>
              <a:endParaRPr/>
            </a:p>
          </p:txBody>
        </p:sp>
        <p:sp>
          <p:nvSpPr>
            <p:cNvPr id="64" name="object 64"/>
            <p:cNvSpPr/>
            <p:nvPr/>
          </p:nvSpPr>
          <p:spPr>
            <a:xfrm>
              <a:off x="1503428" y="8707969"/>
              <a:ext cx="7980680" cy="0"/>
            </a:xfrm>
            <a:custGeom>
              <a:avLst/>
              <a:gdLst/>
              <a:ahLst/>
              <a:cxnLst/>
              <a:rect l="l" t="t" r="r" b="b"/>
              <a:pathLst>
                <a:path w="7980680">
                  <a:moveTo>
                    <a:pt x="0" y="0"/>
                  </a:moveTo>
                  <a:lnTo>
                    <a:pt x="7980573" y="0"/>
                  </a:lnTo>
                </a:path>
              </a:pathLst>
            </a:custGeom>
            <a:ln w="5235">
              <a:solidFill>
                <a:srgbClr val="A7A8AB"/>
              </a:solidFill>
            </a:ln>
          </p:spPr>
          <p:txBody>
            <a:bodyPr wrap="square" lIns="0" tIns="0" rIns="0" bIns="0" rtlCol="0"/>
            <a:lstStyle/>
            <a:p>
              <a:endParaRPr/>
            </a:p>
          </p:txBody>
        </p:sp>
        <p:sp>
          <p:nvSpPr>
            <p:cNvPr id="65" name="object 65"/>
            <p:cNvSpPr/>
            <p:nvPr/>
          </p:nvSpPr>
          <p:spPr>
            <a:xfrm>
              <a:off x="1503428" y="9138845"/>
              <a:ext cx="9547860" cy="0"/>
            </a:xfrm>
            <a:custGeom>
              <a:avLst/>
              <a:gdLst/>
              <a:ahLst/>
              <a:cxnLst/>
              <a:rect l="l" t="t" r="r" b="b"/>
              <a:pathLst>
                <a:path w="9547860">
                  <a:moveTo>
                    <a:pt x="0" y="0"/>
                  </a:moveTo>
                  <a:lnTo>
                    <a:pt x="9547468" y="0"/>
                  </a:lnTo>
                </a:path>
              </a:pathLst>
            </a:custGeom>
            <a:ln w="5235">
              <a:solidFill>
                <a:srgbClr val="A7A8AB"/>
              </a:solidFill>
            </a:ln>
          </p:spPr>
          <p:txBody>
            <a:bodyPr wrap="square" lIns="0" tIns="0" rIns="0" bIns="0" rtlCol="0"/>
            <a:lstStyle/>
            <a:p>
              <a:endParaRPr/>
            </a:p>
          </p:txBody>
        </p:sp>
        <p:sp>
          <p:nvSpPr>
            <p:cNvPr id="66" name="object 66"/>
            <p:cNvSpPr/>
            <p:nvPr/>
          </p:nvSpPr>
          <p:spPr>
            <a:xfrm>
              <a:off x="1503428" y="8277091"/>
              <a:ext cx="7980680" cy="0"/>
            </a:xfrm>
            <a:custGeom>
              <a:avLst/>
              <a:gdLst/>
              <a:ahLst/>
              <a:cxnLst/>
              <a:rect l="l" t="t" r="r" b="b"/>
              <a:pathLst>
                <a:path w="7980680">
                  <a:moveTo>
                    <a:pt x="0" y="0"/>
                  </a:moveTo>
                  <a:lnTo>
                    <a:pt x="7980573" y="0"/>
                  </a:lnTo>
                </a:path>
              </a:pathLst>
            </a:custGeom>
            <a:ln w="5235">
              <a:solidFill>
                <a:srgbClr val="A7A8AB"/>
              </a:solidFill>
            </a:ln>
          </p:spPr>
          <p:txBody>
            <a:bodyPr wrap="square" lIns="0" tIns="0" rIns="0" bIns="0" rtlCol="0"/>
            <a:lstStyle/>
            <a:p>
              <a:endParaRPr/>
            </a:p>
          </p:txBody>
        </p:sp>
        <p:sp>
          <p:nvSpPr>
            <p:cNvPr id="67" name="object 67"/>
            <p:cNvSpPr/>
            <p:nvPr/>
          </p:nvSpPr>
          <p:spPr>
            <a:xfrm>
              <a:off x="2670245" y="9383061"/>
              <a:ext cx="5687060" cy="587375"/>
            </a:xfrm>
            <a:custGeom>
              <a:avLst/>
              <a:gdLst/>
              <a:ahLst/>
              <a:cxnLst/>
              <a:rect l="l" t="t" r="r" b="b"/>
              <a:pathLst>
                <a:path w="5687059" h="587375">
                  <a:moveTo>
                    <a:pt x="0" y="391066"/>
                  </a:moveTo>
                  <a:lnTo>
                    <a:pt x="510539" y="400877"/>
                  </a:lnTo>
                  <a:lnTo>
                    <a:pt x="722606" y="283111"/>
                  </a:lnTo>
                  <a:lnTo>
                    <a:pt x="832571" y="184968"/>
                  </a:lnTo>
                  <a:lnTo>
                    <a:pt x="1013215" y="587353"/>
                  </a:lnTo>
                  <a:lnTo>
                    <a:pt x="1508048" y="126079"/>
                  </a:lnTo>
                  <a:lnTo>
                    <a:pt x="1599108" y="363921"/>
                  </a:lnTo>
                  <a:lnTo>
                    <a:pt x="1647460" y="483071"/>
                  </a:lnTo>
                  <a:lnTo>
                    <a:pt x="1669304" y="519414"/>
                  </a:lnTo>
                  <a:lnTo>
                    <a:pt x="1680838" y="508832"/>
                  </a:lnTo>
                  <a:lnTo>
                    <a:pt x="1713412" y="416910"/>
                  </a:lnTo>
                  <a:lnTo>
                    <a:pt x="1769751" y="243378"/>
                  </a:lnTo>
                  <a:lnTo>
                    <a:pt x="1823142" y="75365"/>
                  </a:lnTo>
                  <a:lnTo>
                    <a:pt x="1846875" y="0"/>
                  </a:lnTo>
                  <a:lnTo>
                    <a:pt x="2026440" y="469577"/>
                  </a:lnTo>
                  <a:lnTo>
                    <a:pt x="2183525" y="400877"/>
                  </a:lnTo>
                  <a:lnTo>
                    <a:pt x="2348472" y="391066"/>
                  </a:lnTo>
                  <a:lnTo>
                    <a:pt x="2513410" y="57380"/>
                  </a:lnTo>
                  <a:lnTo>
                    <a:pt x="2701917" y="567720"/>
                  </a:lnTo>
                  <a:lnTo>
                    <a:pt x="3173180" y="391066"/>
                  </a:lnTo>
                  <a:lnTo>
                    <a:pt x="3361688" y="410699"/>
                  </a:lnTo>
                  <a:lnTo>
                    <a:pt x="3526625" y="567720"/>
                  </a:lnTo>
                  <a:lnTo>
                    <a:pt x="4021458" y="577542"/>
                  </a:lnTo>
                  <a:lnTo>
                    <a:pt x="4186396" y="479399"/>
                  </a:lnTo>
                  <a:lnTo>
                    <a:pt x="4531998" y="499021"/>
                  </a:lnTo>
                  <a:lnTo>
                    <a:pt x="4861883" y="400877"/>
                  </a:lnTo>
                  <a:lnTo>
                    <a:pt x="5018967" y="479399"/>
                  </a:lnTo>
                  <a:lnTo>
                    <a:pt x="5686591" y="518654"/>
                  </a:lnTo>
                </a:path>
              </a:pathLst>
            </a:custGeom>
            <a:ln w="31412">
              <a:solidFill>
                <a:srgbClr val="02A7D4"/>
              </a:solidFill>
            </a:ln>
          </p:spPr>
          <p:txBody>
            <a:bodyPr wrap="square" lIns="0" tIns="0" rIns="0" bIns="0" rtlCol="0"/>
            <a:lstStyle/>
            <a:p>
              <a:endParaRPr/>
            </a:p>
          </p:txBody>
        </p:sp>
        <p:sp>
          <p:nvSpPr>
            <p:cNvPr id="68" name="object 68"/>
            <p:cNvSpPr/>
            <p:nvPr/>
          </p:nvSpPr>
          <p:spPr>
            <a:xfrm>
              <a:off x="1986908" y="8233287"/>
              <a:ext cx="8554085" cy="1737360"/>
            </a:xfrm>
            <a:custGeom>
              <a:avLst/>
              <a:gdLst/>
              <a:ahLst/>
              <a:cxnLst/>
              <a:rect l="l" t="t" r="r" b="b"/>
              <a:pathLst>
                <a:path w="8554085" h="1737359">
                  <a:moveTo>
                    <a:pt x="8553456" y="1648797"/>
                  </a:moveTo>
                  <a:lnTo>
                    <a:pt x="8207865" y="1648797"/>
                  </a:lnTo>
                  <a:lnTo>
                    <a:pt x="7885833" y="1275856"/>
                  </a:lnTo>
                  <a:lnTo>
                    <a:pt x="7555947" y="1737130"/>
                  </a:lnTo>
                  <a:lnTo>
                    <a:pt x="7391000" y="1511399"/>
                  </a:lnTo>
                  <a:lnTo>
                    <a:pt x="7218209" y="1638986"/>
                  </a:lnTo>
                  <a:lnTo>
                    <a:pt x="6880471" y="137398"/>
                  </a:lnTo>
                  <a:lnTo>
                    <a:pt x="6723376" y="1040313"/>
                  </a:lnTo>
                  <a:lnTo>
                    <a:pt x="6550585" y="1158090"/>
                  </a:lnTo>
                  <a:lnTo>
                    <a:pt x="6377784" y="284619"/>
                  </a:lnTo>
                  <a:lnTo>
                    <a:pt x="6204983" y="1197345"/>
                  </a:lnTo>
                  <a:lnTo>
                    <a:pt x="6032193" y="490718"/>
                  </a:lnTo>
                  <a:lnTo>
                    <a:pt x="5898668" y="765515"/>
                  </a:lnTo>
                  <a:lnTo>
                    <a:pt x="5718014" y="1010869"/>
                  </a:lnTo>
                  <a:lnTo>
                    <a:pt x="5553076" y="1059946"/>
                  </a:lnTo>
                  <a:lnTo>
                    <a:pt x="5372422" y="520162"/>
                  </a:lnTo>
                  <a:lnTo>
                    <a:pt x="5207474" y="981425"/>
                  </a:lnTo>
                  <a:lnTo>
                    <a:pt x="5042537" y="794960"/>
                  </a:lnTo>
                  <a:lnTo>
                    <a:pt x="4869736" y="1354367"/>
                  </a:lnTo>
                  <a:lnTo>
                    <a:pt x="4696945" y="804771"/>
                  </a:lnTo>
                  <a:lnTo>
                    <a:pt x="4524144" y="490718"/>
                  </a:lnTo>
                  <a:lnTo>
                    <a:pt x="4374913" y="0"/>
                  </a:lnTo>
                  <a:lnTo>
                    <a:pt x="4217819" y="1540843"/>
                  </a:lnTo>
                  <a:lnTo>
                    <a:pt x="3974339" y="1236601"/>
                  </a:lnTo>
                  <a:lnTo>
                    <a:pt x="3856521" y="1128646"/>
                  </a:lnTo>
                  <a:lnTo>
                    <a:pt x="3699426" y="883282"/>
                  </a:lnTo>
                  <a:lnTo>
                    <a:pt x="3534489" y="1393622"/>
                  </a:lnTo>
                  <a:lnTo>
                    <a:pt x="3369541" y="1246412"/>
                  </a:lnTo>
                  <a:lnTo>
                    <a:pt x="3204603" y="1737130"/>
                  </a:lnTo>
                  <a:lnTo>
                    <a:pt x="3031802" y="1207156"/>
                  </a:lnTo>
                  <a:lnTo>
                    <a:pt x="2709770" y="1432888"/>
                  </a:lnTo>
                  <a:lnTo>
                    <a:pt x="2529127" y="1148268"/>
                  </a:lnTo>
                  <a:lnTo>
                    <a:pt x="2372032" y="1531031"/>
                  </a:lnTo>
                  <a:lnTo>
                    <a:pt x="2199241" y="922547"/>
                  </a:lnTo>
                  <a:lnTo>
                    <a:pt x="2010734" y="873470"/>
                  </a:lnTo>
                  <a:lnTo>
                    <a:pt x="1869356" y="1364188"/>
                  </a:lnTo>
                  <a:lnTo>
                    <a:pt x="1704408" y="1099202"/>
                  </a:lnTo>
                  <a:lnTo>
                    <a:pt x="1515901" y="932359"/>
                  </a:lnTo>
                  <a:lnTo>
                    <a:pt x="1358817" y="1629165"/>
                  </a:lnTo>
                  <a:lnTo>
                    <a:pt x="1186016" y="1099202"/>
                  </a:lnTo>
                  <a:lnTo>
                    <a:pt x="1028932" y="1285667"/>
                  </a:lnTo>
                  <a:lnTo>
                    <a:pt x="863984" y="1609542"/>
                  </a:lnTo>
                  <a:lnTo>
                    <a:pt x="683340" y="1334744"/>
                  </a:lnTo>
                  <a:lnTo>
                    <a:pt x="526245" y="1521210"/>
                  </a:lnTo>
                  <a:lnTo>
                    <a:pt x="353455" y="1599731"/>
                  </a:lnTo>
                  <a:lnTo>
                    <a:pt x="180654" y="1550654"/>
                  </a:lnTo>
                  <a:lnTo>
                    <a:pt x="0" y="1550654"/>
                  </a:lnTo>
                </a:path>
              </a:pathLst>
            </a:custGeom>
            <a:ln w="31412">
              <a:solidFill>
                <a:srgbClr val="2B72B8"/>
              </a:solidFill>
            </a:ln>
          </p:spPr>
          <p:txBody>
            <a:bodyPr wrap="square" lIns="0" tIns="0" rIns="0" bIns="0" rtlCol="0"/>
            <a:lstStyle/>
            <a:p>
              <a:endParaRPr/>
            </a:p>
          </p:txBody>
        </p:sp>
        <p:pic>
          <p:nvPicPr>
            <p:cNvPr id="69" name="object 69"/>
            <p:cNvPicPr/>
            <p:nvPr/>
          </p:nvPicPr>
          <p:blipFill>
            <a:blip r:embed="rId8" cstate="print"/>
            <a:stretch>
              <a:fillRect/>
            </a:stretch>
          </p:blipFill>
          <p:spPr>
            <a:xfrm>
              <a:off x="9663247" y="8507052"/>
              <a:ext cx="248432" cy="248432"/>
            </a:xfrm>
            <a:prstGeom prst="rect">
              <a:avLst/>
            </a:prstGeom>
          </p:spPr>
        </p:pic>
        <p:pic>
          <p:nvPicPr>
            <p:cNvPr id="70" name="object 70"/>
            <p:cNvPicPr/>
            <p:nvPr/>
          </p:nvPicPr>
          <p:blipFill>
            <a:blip r:embed="rId9" cstate="print"/>
            <a:stretch>
              <a:fillRect/>
            </a:stretch>
          </p:blipFill>
          <p:spPr>
            <a:xfrm>
              <a:off x="9663247" y="8177572"/>
              <a:ext cx="248432" cy="248432"/>
            </a:xfrm>
            <a:prstGeom prst="rect">
              <a:avLst/>
            </a:prstGeom>
          </p:spPr>
        </p:pic>
      </p:grpSp>
      <p:sp>
        <p:nvSpPr>
          <p:cNvPr id="71" name="object 71"/>
          <p:cNvSpPr txBox="1"/>
          <p:nvPr/>
        </p:nvSpPr>
        <p:spPr>
          <a:xfrm>
            <a:off x="1356556" y="9801970"/>
            <a:ext cx="101600" cy="189230"/>
          </a:xfrm>
          <a:prstGeom prst="rect">
            <a:avLst/>
          </a:prstGeom>
        </p:spPr>
        <p:txBody>
          <a:bodyPr vert="horz" wrap="square" lIns="0" tIns="15240" rIns="0" bIns="0" rtlCol="0">
            <a:spAutoFit/>
          </a:bodyPr>
          <a:lstStyle/>
          <a:p>
            <a:pPr marL="12700">
              <a:lnSpc>
                <a:spcPct val="100000"/>
              </a:lnSpc>
              <a:spcBef>
                <a:spcPts val="120"/>
              </a:spcBef>
            </a:pPr>
            <a:r>
              <a:rPr sz="1050" spc="-50" dirty="0">
                <a:solidFill>
                  <a:srgbClr val="59595C"/>
                </a:solidFill>
                <a:latin typeface="Helvetica"/>
                <a:cs typeface="Helvetica"/>
              </a:rPr>
              <a:t>0</a:t>
            </a:r>
            <a:endParaRPr sz="1050">
              <a:latin typeface="Helvetica"/>
              <a:cs typeface="Helvetica"/>
            </a:endParaRPr>
          </a:p>
        </p:txBody>
      </p:sp>
      <p:sp>
        <p:nvSpPr>
          <p:cNvPr id="72" name="object 72"/>
          <p:cNvSpPr txBox="1"/>
          <p:nvPr/>
        </p:nvSpPr>
        <p:spPr>
          <a:xfrm>
            <a:off x="10776709" y="10050936"/>
            <a:ext cx="177165" cy="189230"/>
          </a:xfrm>
          <a:prstGeom prst="rect">
            <a:avLst/>
          </a:prstGeom>
        </p:spPr>
        <p:txBody>
          <a:bodyPr vert="horz" wrap="square" lIns="0" tIns="15240" rIns="0" bIns="0" rtlCol="0">
            <a:spAutoFit/>
          </a:bodyPr>
          <a:lstStyle/>
          <a:p>
            <a:pPr marL="12700">
              <a:lnSpc>
                <a:spcPct val="100000"/>
              </a:lnSpc>
              <a:spcBef>
                <a:spcPts val="120"/>
              </a:spcBef>
            </a:pPr>
            <a:r>
              <a:rPr sz="1050" spc="-25" dirty="0">
                <a:solidFill>
                  <a:srgbClr val="59595C"/>
                </a:solidFill>
                <a:latin typeface="Helvetica"/>
                <a:cs typeface="Helvetica"/>
              </a:rPr>
              <a:t>75</a:t>
            </a:r>
            <a:endParaRPr sz="1050">
              <a:latin typeface="Helvetica"/>
              <a:cs typeface="Helvetica"/>
            </a:endParaRPr>
          </a:p>
        </p:txBody>
      </p:sp>
      <p:sp>
        <p:nvSpPr>
          <p:cNvPr id="73" name="object 73"/>
          <p:cNvSpPr txBox="1"/>
          <p:nvPr/>
        </p:nvSpPr>
        <p:spPr>
          <a:xfrm>
            <a:off x="9939834" y="10050936"/>
            <a:ext cx="177165" cy="189230"/>
          </a:xfrm>
          <a:prstGeom prst="rect">
            <a:avLst/>
          </a:prstGeom>
        </p:spPr>
        <p:txBody>
          <a:bodyPr vert="horz" wrap="square" lIns="0" tIns="15240" rIns="0" bIns="0" rtlCol="0">
            <a:spAutoFit/>
          </a:bodyPr>
          <a:lstStyle/>
          <a:p>
            <a:pPr marL="12700">
              <a:lnSpc>
                <a:spcPct val="100000"/>
              </a:lnSpc>
              <a:spcBef>
                <a:spcPts val="120"/>
              </a:spcBef>
            </a:pPr>
            <a:r>
              <a:rPr sz="1050" spc="-25" dirty="0">
                <a:solidFill>
                  <a:srgbClr val="59595C"/>
                </a:solidFill>
                <a:latin typeface="Helvetica"/>
                <a:cs typeface="Helvetica"/>
              </a:rPr>
              <a:t>70</a:t>
            </a:r>
            <a:endParaRPr sz="1050">
              <a:latin typeface="Helvetica"/>
              <a:cs typeface="Helvetica"/>
            </a:endParaRPr>
          </a:p>
        </p:txBody>
      </p:sp>
      <p:sp>
        <p:nvSpPr>
          <p:cNvPr id="74" name="object 74"/>
          <p:cNvSpPr txBox="1"/>
          <p:nvPr/>
        </p:nvSpPr>
        <p:spPr>
          <a:xfrm>
            <a:off x="9102959" y="10050936"/>
            <a:ext cx="177165" cy="189230"/>
          </a:xfrm>
          <a:prstGeom prst="rect">
            <a:avLst/>
          </a:prstGeom>
        </p:spPr>
        <p:txBody>
          <a:bodyPr vert="horz" wrap="square" lIns="0" tIns="15240" rIns="0" bIns="0" rtlCol="0">
            <a:spAutoFit/>
          </a:bodyPr>
          <a:lstStyle/>
          <a:p>
            <a:pPr marL="12700">
              <a:lnSpc>
                <a:spcPct val="100000"/>
              </a:lnSpc>
              <a:spcBef>
                <a:spcPts val="120"/>
              </a:spcBef>
            </a:pPr>
            <a:r>
              <a:rPr sz="1050" spc="-25" dirty="0">
                <a:solidFill>
                  <a:srgbClr val="59595C"/>
                </a:solidFill>
                <a:latin typeface="Helvetica"/>
                <a:cs typeface="Helvetica"/>
              </a:rPr>
              <a:t>65</a:t>
            </a:r>
            <a:endParaRPr sz="1050">
              <a:latin typeface="Helvetica"/>
              <a:cs typeface="Helvetica"/>
            </a:endParaRPr>
          </a:p>
        </p:txBody>
      </p:sp>
      <p:sp>
        <p:nvSpPr>
          <p:cNvPr id="75" name="object 75"/>
          <p:cNvSpPr txBox="1"/>
          <p:nvPr/>
        </p:nvSpPr>
        <p:spPr>
          <a:xfrm>
            <a:off x="8266084" y="10050936"/>
            <a:ext cx="177165" cy="189230"/>
          </a:xfrm>
          <a:prstGeom prst="rect">
            <a:avLst/>
          </a:prstGeom>
        </p:spPr>
        <p:txBody>
          <a:bodyPr vert="horz" wrap="square" lIns="0" tIns="15240" rIns="0" bIns="0" rtlCol="0">
            <a:spAutoFit/>
          </a:bodyPr>
          <a:lstStyle/>
          <a:p>
            <a:pPr marL="12700">
              <a:lnSpc>
                <a:spcPct val="100000"/>
              </a:lnSpc>
              <a:spcBef>
                <a:spcPts val="120"/>
              </a:spcBef>
            </a:pPr>
            <a:r>
              <a:rPr sz="1050" spc="-25" dirty="0">
                <a:solidFill>
                  <a:srgbClr val="59595C"/>
                </a:solidFill>
                <a:latin typeface="Helvetica"/>
                <a:cs typeface="Helvetica"/>
              </a:rPr>
              <a:t>60</a:t>
            </a:r>
            <a:endParaRPr sz="1050">
              <a:latin typeface="Helvetica"/>
              <a:cs typeface="Helvetica"/>
            </a:endParaRPr>
          </a:p>
        </p:txBody>
      </p:sp>
      <p:sp>
        <p:nvSpPr>
          <p:cNvPr id="76" name="object 76"/>
          <p:cNvSpPr txBox="1"/>
          <p:nvPr/>
        </p:nvSpPr>
        <p:spPr>
          <a:xfrm>
            <a:off x="7429209" y="10050936"/>
            <a:ext cx="177165" cy="189230"/>
          </a:xfrm>
          <a:prstGeom prst="rect">
            <a:avLst/>
          </a:prstGeom>
        </p:spPr>
        <p:txBody>
          <a:bodyPr vert="horz" wrap="square" lIns="0" tIns="15240" rIns="0" bIns="0" rtlCol="0">
            <a:spAutoFit/>
          </a:bodyPr>
          <a:lstStyle/>
          <a:p>
            <a:pPr marL="12700">
              <a:lnSpc>
                <a:spcPct val="100000"/>
              </a:lnSpc>
              <a:spcBef>
                <a:spcPts val="120"/>
              </a:spcBef>
            </a:pPr>
            <a:r>
              <a:rPr sz="1050" spc="-25" dirty="0">
                <a:solidFill>
                  <a:srgbClr val="59595C"/>
                </a:solidFill>
                <a:latin typeface="Helvetica"/>
                <a:cs typeface="Helvetica"/>
              </a:rPr>
              <a:t>55</a:t>
            </a:r>
            <a:endParaRPr sz="1050">
              <a:latin typeface="Helvetica"/>
              <a:cs typeface="Helvetica"/>
            </a:endParaRPr>
          </a:p>
        </p:txBody>
      </p:sp>
      <p:sp>
        <p:nvSpPr>
          <p:cNvPr id="77" name="object 77"/>
          <p:cNvSpPr txBox="1"/>
          <p:nvPr/>
        </p:nvSpPr>
        <p:spPr>
          <a:xfrm>
            <a:off x="6592334" y="10050936"/>
            <a:ext cx="177165" cy="189230"/>
          </a:xfrm>
          <a:prstGeom prst="rect">
            <a:avLst/>
          </a:prstGeom>
        </p:spPr>
        <p:txBody>
          <a:bodyPr vert="horz" wrap="square" lIns="0" tIns="15240" rIns="0" bIns="0" rtlCol="0">
            <a:spAutoFit/>
          </a:bodyPr>
          <a:lstStyle/>
          <a:p>
            <a:pPr marL="12700">
              <a:lnSpc>
                <a:spcPct val="100000"/>
              </a:lnSpc>
              <a:spcBef>
                <a:spcPts val="120"/>
              </a:spcBef>
            </a:pPr>
            <a:r>
              <a:rPr sz="1050" spc="-25" dirty="0">
                <a:solidFill>
                  <a:srgbClr val="59595C"/>
                </a:solidFill>
                <a:latin typeface="Helvetica"/>
                <a:cs typeface="Helvetica"/>
              </a:rPr>
              <a:t>50</a:t>
            </a:r>
            <a:endParaRPr sz="1050">
              <a:latin typeface="Helvetica"/>
              <a:cs typeface="Helvetica"/>
            </a:endParaRPr>
          </a:p>
        </p:txBody>
      </p:sp>
      <p:sp>
        <p:nvSpPr>
          <p:cNvPr id="78" name="object 78"/>
          <p:cNvSpPr txBox="1"/>
          <p:nvPr/>
        </p:nvSpPr>
        <p:spPr>
          <a:xfrm>
            <a:off x="5755459" y="10050936"/>
            <a:ext cx="177165" cy="189230"/>
          </a:xfrm>
          <a:prstGeom prst="rect">
            <a:avLst/>
          </a:prstGeom>
        </p:spPr>
        <p:txBody>
          <a:bodyPr vert="horz" wrap="square" lIns="0" tIns="15240" rIns="0" bIns="0" rtlCol="0">
            <a:spAutoFit/>
          </a:bodyPr>
          <a:lstStyle/>
          <a:p>
            <a:pPr marL="12700">
              <a:lnSpc>
                <a:spcPct val="100000"/>
              </a:lnSpc>
              <a:spcBef>
                <a:spcPts val="120"/>
              </a:spcBef>
            </a:pPr>
            <a:r>
              <a:rPr sz="1050" spc="-25" dirty="0">
                <a:solidFill>
                  <a:srgbClr val="59595C"/>
                </a:solidFill>
                <a:latin typeface="Helvetica"/>
                <a:cs typeface="Helvetica"/>
              </a:rPr>
              <a:t>45</a:t>
            </a:r>
            <a:endParaRPr sz="1050">
              <a:latin typeface="Helvetica"/>
              <a:cs typeface="Helvetica"/>
            </a:endParaRPr>
          </a:p>
        </p:txBody>
      </p:sp>
      <p:sp>
        <p:nvSpPr>
          <p:cNvPr id="79" name="object 79"/>
          <p:cNvSpPr txBox="1"/>
          <p:nvPr/>
        </p:nvSpPr>
        <p:spPr>
          <a:xfrm>
            <a:off x="4918448" y="10050936"/>
            <a:ext cx="177165" cy="189230"/>
          </a:xfrm>
          <a:prstGeom prst="rect">
            <a:avLst/>
          </a:prstGeom>
        </p:spPr>
        <p:txBody>
          <a:bodyPr vert="horz" wrap="square" lIns="0" tIns="15240" rIns="0" bIns="0" rtlCol="0">
            <a:spAutoFit/>
          </a:bodyPr>
          <a:lstStyle/>
          <a:p>
            <a:pPr marL="12700">
              <a:lnSpc>
                <a:spcPct val="100000"/>
              </a:lnSpc>
              <a:spcBef>
                <a:spcPts val="120"/>
              </a:spcBef>
            </a:pPr>
            <a:r>
              <a:rPr sz="1050" spc="-25" dirty="0">
                <a:solidFill>
                  <a:srgbClr val="59595C"/>
                </a:solidFill>
                <a:latin typeface="Helvetica"/>
                <a:cs typeface="Helvetica"/>
              </a:rPr>
              <a:t>40</a:t>
            </a:r>
            <a:endParaRPr sz="1050">
              <a:latin typeface="Helvetica"/>
              <a:cs typeface="Helvetica"/>
            </a:endParaRPr>
          </a:p>
        </p:txBody>
      </p:sp>
      <p:sp>
        <p:nvSpPr>
          <p:cNvPr id="80" name="object 80"/>
          <p:cNvSpPr txBox="1"/>
          <p:nvPr/>
        </p:nvSpPr>
        <p:spPr>
          <a:xfrm>
            <a:off x="4081573" y="10050936"/>
            <a:ext cx="177165" cy="189230"/>
          </a:xfrm>
          <a:prstGeom prst="rect">
            <a:avLst/>
          </a:prstGeom>
        </p:spPr>
        <p:txBody>
          <a:bodyPr vert="horz" wrap="square" lIns="0" tIns="15240" rIns="0" bIns="0" rtlCol="0">
            <a:spAutoFit/>
          </a:bodyPr>
          <a:lstStyle/>
          <a:p>
            <a:pPr marL="12700">
              <a:lnSpc>
                <a:spcPct val="100000"/>
              </a:lnSpc>
              <a:spcBef>
                <a:spcPts val="120"/>
              </a:spcBef>
            </a:pPr>
            <a:r>
              <a:rPr sz="1050" spc="-25" dirty="0">
                <a:solidFill>
                  <a:srgbClr val="59595C"/>
                </a:solidFill>
                <a:latin typeface="Helvetica"/>
                <a:cs typeface="Helvetica"/>
              </a:rPr>
              <a:t>35</a:t>
            </a:r>
            <a:endParaRPr sz="1050">
              <a:latin typeface="Helvetica"/>
              <a:cs typeface="Helvetica"/>
            </a:endParaRPr>
          </a:p>
        </p:txBody>
      </p:sp>
      <p:sp>
        <p:nvSpPr>
          <p:cNvPr id="81" name="object 81"/>
          <p:cNvSpPr txBox="1"/>
          <p:nvPr/>
        </p:nvSpPr>
        <p:spPr>
          <a:xfrm>
            <a:off x="3244698" y="10050936"/>
            <a:ext cx="177165" cy="189230"/>
          </a:xfrm>
          <a:prstGeom prst="rect">
            <a:avLst/>
          </a:prstGeom>
        </p:spPr>
        <p:txBody>
          <a:bodyPr vert="horz" wrap="square" lIns="0" tIns="15240" rIns="0" bIns="0" rtlCol="0">
            <a:spAutoFit/>
          </a:bodyPr>
          <a:lstStyle/>
          <a:p>
            <a:pPr marL="12700">
              <a:lnSpc>
                <a:spcPct val="100000"/>
              </a:lnSpc>
              <a:spcBef>
                <a:spcPts val="120"/>
              </a:spcBef>
            </a:pPr>
            <a:r>
              <a:rPr sz="1050" spc="-25" dirty="0">
                <a:solidFill>
                  <a:srgbClr val="59595C"/>
                </a:solidFill>
                <a:latin typeface="Helvetica"/>
                <a:cs typeface="Helvetica"/>
              </a:rPr>
              <a:t>30</a:t>
            </a:r>
            <a:endParaRPr sz="1050">
              <a:latin typeface="Helvetica"/>
              <a:cs typeface="Helvetica"/>
            </a:endParaRPr>
          </a:p>
        </p:txBody>
      </p:sp>
      <p:sp>
        <p:nvSpPr>
          <p:cNvPr id="82" name="object 82"/>
          <p:cNvSpPr txBox="1"/>
          <p:nvPr/>
        </p:nvSpPr>
        <p:spPr>
          <a:xfrm>
            <a:off x="2407823" y="10050936"/>
            <a:ext cx="177165" cy="189230"/>
          </a:xfrm>
          <a:prstGeom prst="rect">
            <a:avLst/>
          </a:prstGeom>
        </p:spPr>
        <p:txBody>
          <a:bodyPr vert="horz" wrap="square" lIns="0" tIns="15240" rIns="0" bIns="0" rtlCol="0">
            <a:spAutoFit/>
          </a:bodyPr>
          <a:lstStyle/>
          <a:p>
            <a:pPr marL="12700">
              <a:lnSpc>
                <a:spcPct val="100000"/>
              </a:lnSpc>
              <a:spcBef>
                <a:spcPts val="120"/>
              </a:spcBef>
            </a:pPr>
            <a:r>
              <a:rPr sz="1050" spc="-25" dirty="0">
                <a:solidFill>
                  <a:srgbClr val="59595C"/>
                </a:solidFill>
                <a:latin typeface="Helvetica"/>
                <a:cs typeface="Helvetica"/>
              </a:rPr>
              <a:t>25</a:t>
            </a:r>
            <a:endParaRPr sz="1050">
              <a:latin typeface="Helvetica"/>
              <a:cs typeface="Helvetica"/>
            </a:endParaRPr>
          </a:p>
        </p:txBody>
      </p:sp>
      <p:sp>
        <p:nvSpPr>
          <p:cNvPr id="83" name="object 83"/>
          <p:cNvSpPr txBox="1"/>
          <p:nvPr/>
        </p:nvSpPr>
        <p:spPr>
          <a:xfrm>
            <a:off x="1570948" y="10050936"/>
            <a:ext cx="177165" cy="189230"/>
          </a:xfrm>
          <a:prstGeom prst="rect">
            <a:avLst/>
          </a:prstGeom>
        </p:spPr>
        <p:txBody>
          <a:bodyPr vert="horz" wrap="square" lIns="0" tIns="15240" rIns="0" bIns="0" rtlCol="0">
            <a:spAutoFit/>
          </a:bodyPr>
          <a:lstStyle/>
          <a:p>
            <a:pPr marL="12700">
              <a:lnSpc>
                <a:spcPct val="100000"/>
              </a:lnSpc>
              <a:spcBef>
                <a:spcPts val="120"/>
              </a:spcBef>
            </a:pPr>
            <a:r>
              <a:rPr sz="1050" spc="-25" dirty="0">
                <a:solidFill>
                  <a:srgbClr val="59595C"/>
                </a:solidFill>
                <a:latin typeface="Helvetica"/>
                <a:cs typeface="Helvetica"/>
              </a:rPr>
              <a:t>20</a:t>
            </a:r>
            <a:endParaRPr sz="1050">
              <a:latin typeface="Helvetica"/>
              <a:cs typeface="Helvetica"/>
            </a:endParaRPr>
          </a:p>
        </p:txBody>
      </p:sp>
      <p:sp>
        <p:nvSpPr>
          <p:cNvPr id="84" name="object 84"/>
          <p:cNvSpPr txBox="1"/>
          <p:nvPr/>
        </p:nvSpPr>
        <p:spPr>
          <a:xfrm>
            <a:off x="1063253" y="8781130"/>
            <a:ext cx="134620" cy="419100"/>
          </a:xfrm>
          <a:prstGeom prst="rect">
            <a:avLst/>
          </a:prstGeom>
        </p:spPr>
        <p:txBody>
          <a:bodyPr vert="vert270" wrap="square" lIns="0" tIns="0" rIns="0" bIns="0" rtlCol="0">
            <a:spAutoFit/>
          </a:bodyPr>
          <a:lstStyle/>
          <a:p>
            <a:pPr marL="12700">
              <a:lnSpc>
                <a:spcPts val="930"/>
              </a:lnSpc>
            </a:pPr>
            <a:r>
              <a:rPr sz="850" spc="-10" dirty="0">
                <a:solidFill>
                  <a:srgbClr val="59595C"/>
                </a:solidFill>
                <a:latin typeface="Helvetica"/>
                <a:cs typeface="Helvetica"/>
              </a:rPr>
              <a:t>FTE/HC</a:t>
            </a:r>
            <a:endParaRPr sz="850">
              <a:latin typeface="Helvetica"/>
              <a:cs typeface="Helvetica"/>
            </a:endParaRPr>
          </a:p>
        </p:txBody>
      </p:sp>
      <p:sp>
        <p:nvSpPr>
          <p:cNvPr id="85" name="object 85"/>
          <p:cNvSpPr txBox="1"/>
          <p:nvPr/>
        </p:nvSpPr>
        <p:spPr>
          <a:xfrm>
            <a:off x="1053596" y="7749960"/>
            <a:ext cx="4288155" cy="275590"/>
          </a:xfrm>
          <a:prstGeom prst="rect">
            <a:avLst/>
          </a:prstGeom>
        </p:spPr>
        <p:txBody>
          <a:bodyPr vert="horz" wrap="square" lIns="0" tIns="17780" rIns="0" bIns="0" rtlCol="0">
            <a:spAutoFit/>
          </a:bodyPr>
          <a:lstStyle/>
          <a:p>
            <a:pPr marL="12700">
              <a:lnSpc>
                <a:spcPct val="100000"/>
              </a:lnSpc>
              <a:spcBef>
                <a:spcPts val="140"/>
              </a:spcBef>
            </a:pPr>
            <a:r>
              <a:rPr sz="1600" b="1" dirty="0">
                <a:solidFill>
                  <a:srgbClr val="2B72B8"/>
                </a:solidFill>
                <a:latin typeface="Helvetica"/>
                <a:cs typeface="Helvetica"/>
              </a:rPr>
              <a:t>FTE</a:t>
            </a:r>
            <a:r>
              <a:rPr sz="1600" b="1" spc="60" dirty="0">
                <a:solidFill>
                  <a:srgbClr val="2B72B8"/>
                </a:solidFill>
                <a:latin typeface="Helvetica"/>
                <a:cs typeface="Helvetica"/>
              </a:rPr>
              <a:t> </a:t>
            </a:r>
            <a:r>
              <a:rPr sz="1600" b="1" dirty="0">
                <a:solidFill>
                  <a:srgbClr val="2B72B8"/>
                </a:solidFill>
                <a:latin typeface="Helvetica"/>
                <a:cs typeface="Helvetica"/>
              </a:rPr>
              <a:t>-</a:t>
            </a:r>
            <a:r>
              <a:rPr sz="1600" b="1" spc="65" dirty="0">
                <a:solidFill>
                  <a:srgbClr val="2B72B8"/>
                </a:solidFill>
                <a:latin typeface="Helvetica"/>
                <a:cs typeface="Helvetica"/>
              </a:rPr>
              <a:t> </a:t>
            </a:r>
            <a:r>
              <a:rPr sz="1600" b="1" dirty="0">
                <a:solidFill>
                  <a:srgbClr val="2B72B8"/>
                </a:solidFill>
                <a:latin typeface="Helvetica"/>
                <a:cs typeface="Helvetica"/>
              </a:rPr>
              <a:t>by</a:t>
            </a:r>
            <a:r>
              <a:rPr sz="1600" b="1" spc="-5" dirty="0">
                <a:solidFill>
                  <a:srgbClr val="2B72B8"/>
                </a:solidFill>
                <a:latin typeface="Helvetica"/>
                <a:cs typeface="Helvetica"/>
              </a:rPr>
              <a:t> </a:t>
            </a:r>
            <a:r>
              <a:rPr sz="1600" b="1" dirty="0">
                <a:solidFill>
                  <a:srgbClr val="2B72B8"/>
                </a:solidFill>
                <a:latin typeface="Helvetica"/>
                <a:cs typeface="Helvetica"/>
              </a:rPr>
              <a:t>Age</a:t>
            </a:r>
            <a:r>
              <a:rPr sz="1600" b="1" spc="65" dirty="0">
                <a:solidFill>
                  <a:srgbClr val="2B72B8"/>
                </a:solidFill>
                <a:latin typeface="Helvetica"/>
                <a:cs typeface="Helvetica"/>
              </a:rPr>
              <a:t> </a:t>
            </a:r>
            <a:r>
              <a:rPr sz="1600" b="1" dirty="0">
                <a:solidFill>
                  <a:srgbClr val="2B72B8"/>
                </a:solidFill>
                <a:latin typeface="Helvetica"/>
                <a:cs typeface="Helvetica"/>
              </a:rPr>
              <a:t>and</a:t>
            </a:r>
            <a:r>
              <a:rPr sz="1600" b="1" spc="65" dirty="0">
                <a:solidFill>
                  <a:srgbClr val="2B72B8"/>
                </a:solidFill>
                <a:latin typeface="Helvetica"/>
                <a:cs typeface="Helvetica"/>
              </a:rPr>
              <a:t> </a:t>
            </a:r>
            <a:r>
              <a:rPr sz="1600" b="1" dirty="0">
                <a:solidFill>
                  <a:srgbClr val="2B72B8"/>
                </a:solidFill>
                <a:latin typeface="Helvetica"/>
                <a:cs typeface="Helvetica"/>
              </a:rPr>
              <a:t>Gender</a:t>
            </a:r>
            <a:r>
              <a:rPr sz="1600" b="1" spc="65" dirty="0">
                <a:solidFill>
                  <a:srgbClr val="2B72B8"/>
                </a:solidFill>
                <a:latin typeface="Helvetica"/>
                <a:cs typeface="Helvetica"/>
              </a:rPr>
              <a:t> </a:t>
            </a:r>
            <a:r>
              <a:rPr sz="1600" b="1" dirty="0">
                <a:solidFill>
                  <a:srgbClr val="2B72B8"/>
                </a:solidFill>
                <a:latin typeface="Helvetica"/>
                <a:cs typeface="Helvetica"/>
              </a:rPr>
              <a:t>-</a:t>
            </a:r>
            <a:r>
              <a:rPr sz="1600" b="1" spc="60" dirty="0">
                <a:solidFill>
                  <a:srgbClr val="2B72B8"/>
                </a:solidFill>
                <a:latin typeface="Helvetica"/>
                <a:cs typeface="Helvetica"/>
              </a:rPr>
              <a:t> </a:t>
            </a:r>
            <a:r>
              <a:rPr sz="1600" b="1" dirty="0">
                <a:solidFill>
                  <a:srgbClr val="2B72B8"/>
                </a:solidFill>
                <a:latin typeface="Helvetica"/>
                <a:cs typeface="Helvetica"/>
              </a:rPr>
              <a:t>September</a:t>
            </a:r>
            <a:r>
              <a:rPr sz="1600" b="1" spc="65" dirty="0">
                <a:solidFill>
                  <a:srgbClr val="2B72B8"/>
                </a:solidFill>
                <a:latin typeface="Helvetica"/>
                <a:cs typeface="Helvetica"/>
              </a:rPr>
              <a:t> </a:t>
            </a:r>
            <a:r>
              <a:rPr sz="1600" b="1" spc="-20" dirty="0">
                <a:solidFill>
                  <a:srgbClr val="2B72B8"/>
                </a:solidFill>
                <a:latin typeface="Helvetica"/>
                <a:cs typeface="Helvetica"/>
              </a:rPr>
              <a:t>2024</a:t>
            </a:r>
            <a:endParaRPr sz="1600">
              <a:latin typeface="Helvetica"/>
              <a:cs typeface="Helvetica"/>
            </a:endParaRPr>
          </a:p>
        </p:txBody>
      </p:sp>
      <p:sp>
        <p:nvSpPr>
          <p:cNvPr id="86" name="object 86"/>
          <p:cNvSpPr txBox="1"/>
          <p:nvPr/>
        </p:nvSpPr>
        <p:spPr>
          <a:xfrm>
            <a:off x="1356556" y="9392225"/>
            <a:ext cx="101600" cy="189230"/>
          </a:xfrm>
          <a:prstGeom prst="rect">
            <a:avLst/>
          </a:prstGeom>
        </p:spPr>
        <p:txBody>
          <a:bodyPr vert="horz" wrap="square" lIns="0" tIns="15240" rIns="0" bIns="0" rtlCol="0">
            <a:spAutoFit/>
          </a:bodyPr>
          <a:lstStyle/>
          <a:p>
            <a:pPr marL="12700">
              <a:lnSpc>
                <a:spcPct val="100000"/>
              </a:lnSpc>
              <a:spcBef>
                <a:spcPts val="120"/>
              </a:spcBef>
            </a:pPr>
            <a:r>
              <a:rPr sz="1050" spc="-50" dirty="0">
                <a:solidFill>
                  <a:srgbClr val="59595C"/>
                </a:solidFill>
                <a:latin typeface="Helvetica"/>
                <a:cs typeface="Helvetica"/>
              </a:rPr>
              <a:t>2</a:t>
            </a:r>
            <a:endParaRPr sz="1050">
              <a:latin typeface="Helvetica"/>
              <a:cs typeface="Helvetica"/>
            </a:endParaRPr>
          </a:p>
        </p:txBody>
      </p:sp>
      <p:sp>
        <p:nvSpPr>
          <p:cNvPr id="87" name="object 87"/>
          <p:cNvSpPr txBox="1"/>
          <p:nvPr/>
        </p:nvSpPr>
        <p:spPr>
          <a:xfrm>
            <a:off x="1356556" y="8982500"/>
            <a:ext cx="101600" cy="189230"/>
          </a:xfrm>
          <a:prstGeom prst="rect">
            <a:avLst/>
          </a:prstGeom>
        </p:spPr>
        <p:txBody>
          <a:bodyPr vert="horz" wrap="square" lIns="0" tIns="15240" rIns="0" bIns="0" rtlCol="0">
            <a:spAutoFit/>
          </a:bodyPr>
          <a:lstStyle/>
          <a:p>
            <a:pPr marL="12700">
              <a:lnSpc>
                <a:spcPct val="100000"/>
              </a:lnSpc>
              <a:spcBef>
                <a:spcPts val="120"/>
              </a:spcBef>
            </a:pPr>
            <a:r>
              <a:rPr sz="1050" spc="-50" dirty="0">
                <a:solidFill>
                  <a:srgbClr val="59595C"/>
                </a:solidFill>
                <a:latin typeface="Helvetica"/>
                <a:cs typeface="Helvetica"/>
              </a:rPr>
              <a:t>4</a:t>
            </a:r>
            <a:endParaRPr sz="1050">
              <a:latin typeface="Helvetica"/>
              <a:cs typeface="Helvetica"/>
            </a:endParaRPr>
          </a:p>
        </p:txBody>
      </p:sp>
      <p:sp>
        <p:nvSpPr>
          <p:cNvPr id="88" name="object 88"/>
          <p:cNvSpPr txBox="1"/>
          <p:nvPr/>
        </p:nvSpPr>
        <p:spPr>
          <a:xfrm>
            <a:off x="1356556" y="8572775"/>
            <a:ext cx="101600" cy="189230"/>
          </a:xfrm>
          <a:prstGeom prst="rect">
            <a:avLst/>
          </a:prstGeom>
        </p:spPr>
        <p:txBody>
          <a:bodyPr vert="horz" wrap="square" lIns="0" tIns="15240" rIns="0" bIns="0" rtlCol="0">
            <a:spAutoFit/>
          </a:bodyPr>
          <a:lstStyle/>
          <a:p>
            <a:pPr marL="12700">
              <a:lnSpc>
                <a:spcPct val="100000"/>
              </a:lnSpc>
              <a:spcBef>
                <a:spcPts val="120"/>
              </a:spcBef>
            </a:pPr>
            <a:r>
              <a:rPr sz="1050" spc="-50" dirty="0">
                <a:solidFill>
                  <a:srgbClr val="59595C"/>
                </a:solidFill>
                <a:latin typeface="Helvetica"/>
                <a:cs typeface="Helvetica"/>
              </a:rPr>
              <a:t>6</a:t>
            </a:r>
            <a:endParaRPr sz="1050">
              <a:latin typeface="Helvetica"/>
              <a:cs typeface="Helvetica"/>
            </a:endParaRPr>
          </a:p>
        </p:txBody>
      </p:sp>
      <p:sp>
        <p:nvSpPr>
          <p:cNvPr id="89" name="object 89"/>
          <p:cNvSpPr txBox="1"/>
          <p:nvPr/>
        </p:nvSpPr>
        <p:spPr>
          <a:xfrm>
            <a:off x="1356556" y="8163049"/>
            <a:ext cx="101600" cy="189230"/>
          </a:xfrm>
          <a:prstGeom prst="rect">
            <a:avLst/>
          </a:prstGeom>
        </p:spPr>
        <p:txBody>
          <a:bodyPr vert="horz" wrap="square" lIns="0" tIns="15240" rIns="0" bIns="0" rtlCol="0">
            <a:spAutoFit/>
          </a:bodyPr>
          <a:lstStyle/>
          <a:p>
            <a:pPr marL="12700">
              <a:lnSpc>
                <a:spcPct val="100000"/>
              </a:lnSpc>
              <a:spcBef>
                <a:spcPts val="120"/>
              </a:spcBef>
            </a:pPr>
            <a:r>
              <a:rPr sz="1050" spc="-50" dirty="0">
                <a:solidFill>
                  <a:srgbClr val="59595C"/>
                </a:solidFill>
                <a:latin typeface="Helvetica"/>
                <a:cs typeface="Helvetica"/>
              </a:rPr>
              <a:t>8</a:t>
            </a:r>
            <a:endParaRPr sz="1050">
              <a:latin typeface="Helvetica"/>
              <a:cs typeface="Helvetica"/>
            </a:endParaRPr>
          </a:p>
        </p:txBody>
      </p:sp>
      <p:sp>
        <p:nvSpPr>
          <p:cNvPr id="90" name="object 90"/>
          <p:cNvSpPr txBox="1"/>
          <p:nvPr/>
        </p:nvSpPr>
        <p:spPr>
          <a:xfrm>
            <a:off x="10029056" y="8512114"/>
            <a:ext cx="388620" cy="226695"/>
          </a:xfrm>
          <a:prstGeom prst="rect">
            <a:avLst/>
          </a:prstGeom>
        </p:spPr>
        <p:txBody>
          <a:bodyPr vert="horz" wrap="square" lIns="0" tIns="15240" rIns="0" bIns="0" rtlCol="0">
            <a:spAutoFit/>
          </a:bodyPr>
          <a:lstStyle/>
          <a:p>
            <a:pPr marL="12700">
              <a:lnSpc>
                <a:spcPct val="100000"/>
              </a:lnSpc>
              <a:spcBef>
                <a:spcPts val="120"/>
              </a:spcBef>
            </a:pPr>
            <a:r>
              <a:rPr sz="1300" spc="-20" dirty="0">
                <a:solidFill>
                  <a:srgbClr val="59595C"/>
                </a:solidFill>
                <a:latin typeface="Helvetica"/>
                <a:cs typeface="Helvetica"/>
              </a:rPr>
              <a:t>Male</a:t>
            </a:r>
            <a:endParaRPr sz="1300">
              <a:latin typeface="Helvetica"/>
              <a:cs typeface="Helvetica"/>
            </a:endParaRPr>
          </a:p>
        </p:txBody>
      </p:sp>
      <p:sp>
        <p:nvSpPr>
          <p:cNvPr id="91" name="object 91"/>
          <p:cNvSpPr txBox="1"/>
          <p:nvPr/>
        </p:nvSpPr>
        <p:spPr>
          <a:xfrm>
            <a:off x="10029056" y="8186260"/>
            <a:ext cx="584200" cy="226695"/>
          </a:xfrm>
          <a:prstGeom prst="rect">
            <a:avLst/>
          </a:prstGeom>
        </p:spPr>
        <p:txBody>
          <a:bodyPr vert="horz" wrap="square" lIns="0" tIns="15240" rIns="0" bIns="0" rtlCol="0">
            <a:spAutoFit/>
          </a:bodyPr>
          <a:lstStyle/>
          <a:p>
            <a:pPr marL="12700">
              <a:lnSpc>
                <a:spcPct val="100000"/>
              </a:lnSpc>
              <a:spcBef>
                <a:spcPts val="120"/>
              </a:spcBef>
            </a:pPr>
            <a:r>
              <a:rPr sz="1300" spc="-10" dirty="0">
                <a:solidFill>
                  <a:srgbClr val="59595C"/>
                </a:solidFill>
                <a:latin typeface="Helvetica"/>
                <a:cs typeface="Helvetica"/>
              </a:rPr>
              <a:t>Female</a:t>
            </a:r>
            <a:endParaRPr sz="1300">
              <a:latin typeface="Helvetica"/>
              <a:cs typeface="Helvetica"/>
            </a:endParaRPr>
          </a:p>
        </p:txBody>
      </p:sp>
      <p:sp>
        <p:nvSpPr>
          <p:cNvPr id="92" name="object 92"/>
          <p:cNvSpPr/>
          <p:nvPr/>
        </p:nvSpPr>
        <p:spPr>
          <a:xfrm>
            <a:off x="1062256" y="6388282"/>
            <a:ext cx="8834120" cy="0"/>
          </a:xfrm>
          <a:custGeom>
            <a:avLst/>
            <a:gdLst/>
            <a:ahLst/>
            <a:cxnLst/>
            <a:rect l="l" t="t" r="r" b="b"/>
            <a:pathLst>
              <a:path w="8834120">
                <a:moveTo>
                  <a:pt x="0" y="0"/>
                </a:moveTo>
                <a:lnTo>
                  <a:pt x="8833950" y="0"/>
                </a:lnTo>
              </a:path>
            </a:pathLst>
          </a:custGeom>
          <a:ln w="5235">
            <a:solidFill>
              <a:srgbClr val="A7A8AB"/>
            </a:solidFill>
          </a:ln>
        </p:spPr>
        <p:txBody>
          <a:bodyPr wrap="square" lIns="0" tIns="0" rIns="0" bIns="0" rtlCol="0"/>
          <a:lstStyle/>
          <a:p>
            <a:endParaRPr/>
          </a:p>
        </p:txBody>
      </p:sp>
      <p:grpSp>
        <p:nvGrpSpPr>
          <p:cNvPr id="93" name="object 93"/>
          <p:cNvGrpSpPr/>
          <p:nvPr/>
        </p:nvGrpSpPr>
        <p:grpSpPr>
          <a:xfrm>
            <a:off x="1059399" y="5535161"/>
            <a:ext cx="8839835" cy="484505"/>
            <a:chOff x="1059399" y="5535161"/>
            <a:chExt cx="8839835" cy="484505"/>
          </a:xfrm>
        </p:grpSpPr>
        <p:sp>
          <p:nvSpPr>
            <p:cNvPr id="94" name="object 94"/>
            <p:cNvSpPr/>
            <p:nvPr/>
          </p:nvSpPr>
          <p:spPr>
            <a:xfrm>
              <a:off x="1062256" y="5538018"/>
              <a:ext cx="8834120" cy="0"/>
            </a:xfrm>
            <a:custGeom>
              <a:avLst/>
              <a:gdLst/>
              <a:ahLst/>
              <a:cxnLst/>
              <a:rect l="l" t="t" r="r" b="b"/>
              <a:pathLst>
                <a:path w="8834120">
                  <a:moveTo>
                    <a:pt x="0" y="0"/>
                  </a:moveTo>
                  <a:lnTo>
                    <a:pt x="8833950" y="0"/>
                  </a:lnTo>
                </a:path>
              </a:pathLst>
            </a:custGeom>
            <a:ln w="5235">
              <a:solidFill>
                <a:srgbClr val="A7A8AB"/>
              </a:solidFill>
            </a:ln>
          </p:spPr>
          <p:txBody>
            <a:bodyPr wrap="square" lIns="0" tIns="0" rIns="0" bIns="0" rtlCol="0"/>
            <a:lstStyle/>
            <a:p>
              <a:endParaRPr/>
            </a:p>
          </p:txBody>
        </p:sp>
        <p:sp>
          <p:nvSpPr>
            <p:cNvPr id="95" name="object 95"/>
            <p:cNvSpPr/>
            <p:nvPr/>
          </p:nvSpPr>
          <p:spPr>
            <a:xfrm>
              <a:off x="1062256" y="6016291"/>
              <a:ext cx="8834120" cy="0"/>
            </a:xfrm>
            <a:custGeom>
              <a:avLst/>
              <a:gdLst/>
              <a:ahLst/>
              <a:cxnLst/>
              <a:rect l="l" t="t" r="r" b="b"/>
              <a:pathLst>
                <a:path w="8834120">
                  <a:moveTo>
                    <a:pt x="0" y="0"/>
                  </a:moveTo>
                  <a:lnTo>
                    <a:pt x="8833950" y="0"/>
                  </a:lnTo>
                </a:path>
              </a:pathLst>
            </a:custGeom>
            <a:ln w="5235">
              <a:solidFill>
                <a:srgbClr val="A7A8AB"/>
              </a:solidFill>
            </a:ln>
          </p:spPr>
          <p:txBody>
            <a:bodyPr wrap="square" lIns="0" tIns="0" rIns="0" bIns="0" rtlCol="0"/>
            <a:lstStyle/>
            <a:p>
              <a:endParaRPr/>
            </a:p>
          </p:txBody>
        </p:sp>
      </p:grpSp>
      <p:sp>
        <p:nvSpPr>
          <p:cNvPr id="96" name="object 96"/>
          <p:cNvSpPr txBox="1"/>
          <p:nvPr/>
        </p:nvSpPr>
        <p:spPr>
          <a:xfrm>
            <a:off x="9138018" y="6432813"/>
            <a:ext cx="204470" cy="760730"/>
          </a:xfrm>
          <a:prstGeom prst="rect">
            <a:avLst/>
          </a:prstGeom>
        </p:spPr>
        <p:txBody>
          <a:bodyPr vert="vert270" wrap="square" lIns="0" tIns="0" rIns="0" bIns="0" rtlCol="0">
            <a:spAutoFit/>
          </a:bodyPr>
          <a:lstStyle/>
          <a:p>
            <a:pPr marL="12700">
              <a:lnSpc>
                <a:spcPts val="1465"/>
              </a:lnSpc>
            </a:pPr>
            <a:r>
              <a:rPr sz="1400" dirty="0">
                <a:solidFill>
                  <a:srgbClr val="59595C"/>
                </a:solidFill>
                <a:latin typeface="Helvetica"/>
                <a:cs typeface="Helvetica"/>
              </a:rPr>
              <a:t>Jun</a:t>
            </a:r>
            <a:r>
              <a:rPr sz="1400" spc="-10" dirty="0">
                <a:solidFill>
                  <a:srgbClr val="59595C"/>
                </a:solidFill>
                <a:latin typeface="Helvetica"/>
                <a:cs typeface="Helvetica"/>
              </a:rPr>
              <a:t> </a:t>
            </a:r>
            <a:r>
              <a:rPr sz="1400" spc="-20" dirty="0">
                <a:solidFill>
                  <a:srgbClr val="59595C"/>
                </a:solidFill>
                <a:latin typeface="Helvetica"/>
                <a:cs typeface="Helvetica"/>
              </a:rPr>
              <a:t>2024</a:t>
            </a:r>
            <a:endParaRPr sz="1400">
              <a:latin typeface="Helvetica"/>
              <a:cs typeface="Helvetica"/>
            </a:endParaRPr>
          </a:p>
        </p:txBody>
      </p:sp>
      <p:sp>
        <p:nvSpPr>
          <p:cNvPr id="97" name="object 97"/>
          <p:cNvSpPr txBox="1"/>
          <p:nvPr/>
        </p:nvSpPr>
        <p:spPr>
          <a:xfrm>
            <a:off x="8776372" y="6432763"/>
            <a:ext cx="204470" cy="750570"/>
          </a:xfrm>
          <a:prstGeom prst="rect">
            <a:avLst/>
          </a:prstGeom>
        </p:spPr>
        <p:txBody>
          <a:bodyPr vert="vert270" wrap="square" lIns="0" tIns="0" rIns="0" bIns="0" rtlCol="0">
            <a:spAutoFit/>
          </a:bodyPr>
          <a:lstStyle/>
          <a:p>
            <a:pPr marL="12700">
              <a:lnSpc>
                <a:spcPts val="1465"/>
              </a:lnSpc>
            </a:pPr>
            <a:r>
              <a:rPr sz="1400" dirty="0">
                <a:solidFill>
                  <a:srgbClr val="59595C"/>
                </a:solidFill>
                <a:latin typeface="Helvetica"/>
                <a:cs typeface="Helvetica"/>
              </a:rPr>
              <a:t>Apr </a:t>
            </a:r>
            <a:r>
              <a:rPr sz="1400" spc="-20" dirty="0">
                <a:solidFill>
                  <a:srgbClr val="59595C"/>
                </a:solidFill>
                <a:latin typeface="Helvetica"/>
                <a:cs typeface="Helvetica"/>
              </a:rPr>
              <a:t>2024</a:t>
            </a:r>
            <a:endParaRPr sz="1400">
              <a:latin typeface="Helvetica"/>
              <a:cs typeface="Helvetica"/>
            </a:endParaRPr>
          </a:p>
        </p:txBody>
      </p:sp>
      <p:sp>
        <p:nvSpPr>
          <p:cNvPr id="98" name="object 98"/>
          <p:cNvSpPr txBox="1"/>
          <p:nvPr/>
        </p:nvSpPr>
        <p:spPr>
          <a:xfrm>
            <a:off x="8414728" y="6432841"/>
            <a:ext cx="204470" cy="780415"/>
          </a:xfrm>
          <a:prstGeom prst="rect">
            <a:avLst/>
          </a:prstGeom>
        </p:spPr>
        <p:txBody>
          <a:bodyPr vert="vert270" wrap="square" lIns="0" tIns="0" rIns="0" bIns="0" rtlCol="0">
            <a:spAutoFit/>
          </a:bodyPr>
          <a:lstStyle/>
          <a:p>
            <a:pPr marL="12700">
              <a:lnSpc>
                <a:spcPts val="1465"/>
              </a:lnSpc>
            </a:pPr>
            <a:r>
              <a:rPr sz="1400" dirty="0">
                <a:solidFill>
                  <a:srgbClr val="59595C"/>
                </a:solidFill>
                <a:latin typeface="Helvetica"/>
                <a:cs typeface="Helvetica"/>
              </a:rPr>
              <a:t>Feb</a:t>
            </a:r>
            <a:r>
              <a:rPr sz="1400" spc="10" dirty="0">
                <a:solidFill>
                  <a:srgbClr val="59595C"/>
                </a:solidFill>
                <a:latin typeface="Helvetica"/>
                <a:cs typeface="Helvetica"/>
              </a:rPr>
              <a:t> </a:t>
            </a:r>
            <a:r>
              <a:rPr sz="1400" spc="-20" dirty="0">
                <a:solidFill>
                  <a:srgbClr val="59595C"/>
                </a:solidFill>
                <a:latin typeface="Helvetica"/>
                <a:cs typeface="Helvetica"/>
              </a:rPr>
              <a:t>2024</a:t>
            </a:r>
            <a:endParaRPr sz="1400">
              <a:latin typeface="Helvetica"/>
              <a:cs typeface="Helvetica"/>
            </a:endParaRPr>
          </a:p>
        </p:txBody>
      </p:sp>
      <p:sp>
        <p:nvSpPr>
          <p:cNvPr id="99" name="object 99"/>
          <p:cNvSpPr txBox="1"/>
          <p:nvPr/>
        </p:nvSpPr>
        <p:spPr>
          <a:xfrm>
            <a:off x="8053082" y="6432729"/>
            <a:ext cx="204470" cy="790575"/>
          </a:xfrm>
          <a:prstGeom prst="rect">
            <a:avLst/>
          </a:prstGeom>
        </p:spPr>
        <p:txBody>
          <a:bodyPr vert="vert270" wrap="square" lIns="0" tIns="0" rIns="0" bIns="0" rtlCol="0">
            <a:spAutoFit/>
          </a:bodyPr>
          <a:lstStyle/>
          <a:p>
            <a:pPr marL="12700">
              <a:lnSpc>
                <a:spcPts val="1465"/>
              </a:lnSpc>
            </a:pPr>
            <a:r>
              <a:rPr sz="1400" dirty="0">
                <a:solidFill>
                  <a:srgbClr val="59595C"/>
                </a:solidFill>
                <a:latin typeface="Helvetica"/>
                <a:cs typeface="Helvetica"/>
              </a:rPr>
              <a:t>Dec </a:t>
            </a:r>
            <a:r>
              <a:rPr sz="1400" spc="-20" dirty="0">
                <a:solidFill>
                  <a:srgbClr val="59595C"/>
                </a:solidFill>
                <a:latin typeface="Helvetica"/>
                <a:cs typeface="Helvetica"/>
              </a:rPr>
              <a:t>2023</a:t>
            </a:r>
            <a:endParaRPr sz="1400">
              <a:latin typeface="Helvetica"/>
              <a:cs typeface="Helvetica"/>
            </a:endParaRPr>
          </a:p>
        </p:txBody>
      </p:sp>
      <p:sp>
        <p:nvSpPr>
          <p:cNvPr id="100" name="object 100"/>
          <p:cNvSpPr txBox="1"/>
          <p:nvPr/>
        </p:nvSpPr>
        <p:spPr>
          <a:xfrm>
            <a:off x="7691438" y="6432577"/>
            <a:ext cx="204470" cy="750570"/>
          </a:xfrm>
          <a:prstGeom prst="rect">
            <a:avLst/>
          </a:prstGeom>
        </p:spPr>
        <p:txBody>
          <a:bodyPr vert="vert270" wrap="square" lIns="0" tIns="0" rIns="0" bIns="0" rtlCol="0">
            <a:spAutoFit/>
          </a:bodyPr>
          <a:lstStyle/>
          <a:p>
            <a:pPr marL="12700">
              <a:lnSpc>
                <a:spcPts val="1465"/>
              </a:lnSpc>
            </a:pPr>
            <a:r>
              <a:rPr sz="1400" dirty="0">
                <a:solidFill>
                  <a:srgbClr val="59595C"/>
                </a:solidFill>
                <a:latin typeface="Helvetica"/>
                <a:cs typeface="Helvetica"/>
              </a:rPr>
              <a:t>Oct </a:t>
            </a:r>
            <a:r>
              <a:rPr sz="1400" spc="-20" dirty="0">
                <a:solidFill>
                  <a:srgbClr val="59595C"/>
                </a:solidFill>
                <a:latin typeface="Helvetica"/>
                <a:cs typeface="Helvetica"/>
              </a:rPr>
              <a:t>2023</a:t>
            </a:r>
            <a:endParaRPr sz="1400">
              <a:latin typeface="Helvetica"/>
              <a:cs typeface="Helvetica"/>
            </a:endParaRPr>
          </a:p>
        </p:txBody>
      </p:sp>
      <p:sp>
        <p:nvSpPr>
          <p:cNvPr id="101" name="object 101"/>
          <p:cNvSpPr txBox="1"/>
          <p:nvPr/>
        </p:nvSpPr>
        <p:spPr>
          <a:xfrm>
            <a:off x="7329792" y="6432814"/>
            <a:ext cx="204470" cy="790575"/>
          </a:xfrm>
          <a:prstGeom prst="rect">
            <a:avLst/>
          </a:prstGeom>
        </p:spPr>
        <p:txBody>
          <a:bodyPr vert="vert270" wrap="square" lIns="0" tIns="0" rIns="0" bIns="0" rtlCol="0">
            <a:spAutoFit/>
          </a:bodyPr>
          <a:lstStyle/>
          <a:p>
            <a:pPr marL="12700">
              <a:lnSpc>
                <a:spcPts val="1465"/>
              </a:lnSpc>
            </a:pPr>
            <a:r>
              <a:rPr sz="1400" dirty="0">
                <a:solidFill>
                  <a:srgbClr val="59595C"/>
                </a:solidFill>
                <a:latin typeface="Helvetica"/>
                <a:cs typeface="Helvetica"/>
              </a:rPr>
              <a:t>Aug</a:t>
            </a:r>
            <a:r>
              <a:rPr sz="1400" spc="-10" dirty="0">
                <a:solidFill>
                  <a:srgbClr val="59595C"/>
                </a:solidFill>
                <a:latin typeface="Helvetica"/>
                <a:cs typeface="Helvetica"/>
              </a:rPr>
              <a:t> </a:t>
            </a:r>
            <a:r>
              <a:rPr sz="1400" spc="-20" dirty="0">
                <a:solidFill>
                  <a:srgbClr val="59595C"/>
                </a:solidFill>
                <a:latin typeface="Helvetica"/>
                <a:cs typeface="Helvetica"/>
              </a:rPr>
              <a:t>2023</a:t>
            </a:r>
            <a:endParaRPr sz="1400">
              <a:latin typeface="Helvetica"/>
              <a:cs typeface="Helvetica"/>
            </a:endParaRPr>
          </a:p>
        </p:txBody>
      </p:sp>
      <p:sp>
        <p:nvSpPr>
          <p:cNvPr id="102" name="object 102"/>
          <p:cNvSpPr txBox="1"/>
          <p:nvPr/>
        </p:nvSpPr>
        <p:spPr>
          <a:xfrm>
            <a:off x="6968148" y="6432813"/>
            <a:ext cx="204470" cy="760730"/>
          </a:xfrm>
          <a:prstGeom prst="rect">
            <a:avLst/>
          </a:prstGeom>
        </p:spPr>
        <p:txBody>
          <a:bodyPr vert="vert270" wrap="square" lIns="0" tIns="0" rIns="0" bIns="0" rtlCol="0">
            <a:spAutoFit/>
          </a:bodyPr>
          <a:lstStyle/>
          <a:p>
            <a:pPr marL="12700">
              <a:lnSpc>
                <a:spcPts val="1465"/>
              </a:lnSpc>
            </a:pPr>
            <a:r>
              <a:rPr sz="1400" dirty="0">
                <a:solidFill>
                  <a:srgbClr val="59595C"/>
                </a:solidFill>
                <a:latin typeface="Helvetica"/>
                <a:cs typeface="Helvetica"/>
              </a:rPr>
              <a:t>Jun</a:t>
            </a:r>
            <a:r>
              <a:rPr sz="1400" spc="-10" dirty="0">
                <a:solidFill>
                  <a:srgbClr val="59595C"/>
                </a:solidFill>
                <a:latin typeface="Helvetica"/>
                <a:cs typeface="Helvetica"/>
              </a:rPr>
              <a:t> </a:t>
            </a:r>
            <a:r>
              <a:rPr sz="1400" spc="-20" dirty="0">
                <a:solidFill>
                  <a:srgbClr val="59595C"/>
                </a:solidFill>
                <a:latin typeface="Helvetica"/>
                <a:cs typeface="Helvetica"/>
              </a:rPr>
              <a:t>2023</a:t>
            </a:r>
            <a:endParaRPr sz="1400">
              <a:latin typeface="Helvetica"/>
              <a:cs typeface="Helvetica"/>
            </a:endParaRPr>
          </a:p>
        </p:txBody>
      </p:sp>
      <p:sp>
        <p:nvSpPr>
          <p:cNvPr id="103" name="object 103"/>
          <p:cNvSpPr txBox="1"/>
          <p:nvPr/>
        </p:nvSpPr>
        <p:spPr>
          <a:xfrm>
            <a:off x="6606502" y="6432763"/>
            <a:ext cx="204470" cy="750570"/>
          </a:xfrm>
          <a:prstGeom prst="rect">
            <a:avLst/>
          </a:prstGeom>
        </p:spPr>
        <p:txBody>
          <a:bodyPr vert="vert270" wrap="square" lIns="0" tIns="0" rIns="0" bIns="0" rtlCol="0">
            <a:spAutoFit/>
          </a:bodyPr>
          <a:lstStyle/>
          <a:p>
            <a:pPr marL="12700">
              <a:lnSpc>
                <a:spcPts val="1465"/>
              </a:lnSpc>
            </a:pPr>
            <a:r>
              <a:rPr sz="1400" dirty="0">
                <a:solidFill>
                  <a:srgbClr val="59595C"/>
                </a:solidFill>
                <a:latin typeface="Helvetica"/>
                <a:cs typeface="Helvetica"/>
              </a:rPr>
              <a:t>Apr </a:t>
            </a:r>
            <a:r>
              <a:rPr sz="1400" spc="-20" dirty="0">
                <a:solidFill>
                  <a:srgbClr val="59595C"/>
                </a:solidFill>
                <a:latin typeface="Helvetica"/>
                <a:cs typeface="Helvetica"/>
              </a:rPr>
              <a:t>2023</a:t>
            </a:r>
            <a:endParaRPr sz="1400">
              <a:latin typeface="Helvetica"/>
              <a:cs typeface="Helvetica"/>
            </a:endParaRPr>
          </a:p>
        </p:txBody>
      </p:sp>
      <p:sp>
        <p:nvSpPr>
          <p:cNvPr id="104" name="object 104"/>
          <p:cNvSpPr txBox="1"/>
          <p:nvPr/>
        </p:nvSpPr>
        <p:spPr>
          <a:xfrm>
            <a:off x="6244858" y="6432841"/>
            <a:ext cx="204470" cy="780415"/>
          </a:xfrm>
          <a:prstGeom prst="rect">
            <a:avLst/>
          </a:prstGeom>
        </p:spPr>
        <p:txBody>
          <a:bodyPr vert="vert270" wrap="square" lIns="0" tIns="0" rIns="0" bIns="0" rtlCol="0">
            <a:spAutoFit/>
          </a:bodyPr>
          <a:lstStyle/>
          <a:p>
            <a:pPr marL="12700">
              <a:lnSpc>
                <a:spcPts val="1465"/>
              </a:lnSpc>
            </a:pPr>
            <a:r>
              <a:rPr sz="1400" dirty="0">
                <a:solidFill>
                  <a:srgbClr val="59595C"/>
                </a:solidFill>
                <a:latin typeface="Helvetica"/>
                <a:cs typeface="Helvetica"/>
              </a:rPr>
              <a:t>Feb</a:t>
            </a:r>
            <a:r>
              <a:rPr sz="1400" spc="10" dirty="0">
                <a:solidFill>
                  <a:srgbClr val="59595C"/>
                </a:solidFill>
                <a:latin typeface="Helvetica"/>
                <a:cs typeface="Helvetica"/>
              </a:rPr>
              <a:t> </a:t>
            </a:r>
            <a:r>
              <a:rPr sz="1400" spc="-20" dirty="0">
                <a:solidFill>
                  <a:srgbClr val="59595C"/>
                </a:solidFill>
                <a:latin typeface="Helvetica"/>
                <a:cs typeface="Helvetica"/>
              </a:rPr>
              <a:t>2023</a:t>
            </a:r>
            <a:endParaRPr sz="1400">
              <a:latin typeface="Helvetica"/>
              <a:cs typeface="Helvetica"/>
            </a:endParaRPr>
          </a:p>
        </p:txBody>
      </p:sp>
      <p:sp>
        <p:nvSpPr>
          <p:cNvPr id="105" name="object 105"/>
          <p:cNvSpPr txBox="1"/>
          <p:nvPr/>
        </p:nvSpPr>
        <p:spPr>
          <a:xfrm>
            <a:off x="5883213" y="6432729"/>
            <a:ext cx="204470" cy="790575"/>
          </a:xfrm>
          <a:prstGeom prst="rect">
            <a:avLst/>
          </a:prstGeom>
        </p:spPr>
        <p:txBody>
          <a:bodyPr vert="vert270" wrap="square" lIns="0" tIns="0" rIns="0" bIns="0" rtlCol="0">
            <a:spAutoFit/>
          </a:bodyPr>
          <a:lstStyle/>
          <a:p>
            <a:pPr marL="12700">
              <a:lnSpc>
                <a:spcPts val="1465"/>
              </a:lnSpc>
            </a:pPr>
            <a:r>
              <a:rPr sz="1400" dirty="0">
                <a:solidFill>
                  <a:srgbClr val="59595C"/>
                </a:solidFill>
                <a:latin typeface="Helvetica"/>
                <a:cs typeface="Helvetica"/>
              </a:rPr>
              <a:t>Dec </a:t>
            </a:r>
            <a:r>
              <a:rPr sz="1400" spc="-20" dirty="0">
                <a:solidFill>
                  <a:srgbClr val="59595C"/>
                </a:solidFill>
                <a:latin typeface="Helvetica"/>
                <a:cs typeface="Helvetica"/>
              </a:rPr>
              <a:t>2022</a:t>
            </a:r>
            <a:endParaRPr sz="1400">
              <a:latin typeface="Helvetica"/>
              <a:cs typeface="Helvetica"/>
            </a:endParaRPr>
          </a:p>
        </p:txBody>
      </p:sp>
      <p:sp>
        <p:nvSpPr>
          <p:cNvPr id="106" name="object 106"/>
          <p:cNvSpPr txBox="1"/>
          <p:nvPr/>
        </p:nvSpPr>
        <p:spPr>
          <a:xfrm>
            <a:off x="5521568" y="6432577"/>
            <a:ext cx="204470" cy="750570"/>
          </a:xfrm>
          <a:prstGeom prst="rect">
            <a:avLst/>
          </a:prstGeom>
        </p:spPr>
        <p:txBody>
          <a:bodyPr vert="vert270" wrap="square" lIns="0" tIns="0" rIns="0" bIns="0" rtlCol="0">
            <a:spAutoFit/>
          </a:bodyPr>
          <a:lstStyle/>
          <a:p>
            <a:pPr marL="12700">
              <a:lnSpc>
                <a:spcPts val="1465"/>
              </a:lnSpc>
            </a:pPr>
            <a:r>
              <a:rPr sz="1400" dirty="0">
                <a:solidFill>
                  <a:srgbClr val="59595C"/>
                </a:solidFill>
                <a:latin typeface="Helvetica"/>
                <a:cs typeface="Helvetica"/>
              </a:rPr>
              <a:t>Oct </a:t>
            </a:r>
            <a:r>
              <a:rPr sz="1400" spc="-20" dirty="0">
                <a:solidFill>
                  <a:srgbClr val="59595C"/>
                </a:solidFill>
                <a:latin typeface="Helvetica"/>
                <a:cs typeface="Helvetica"/>
              </a:rPr>
              <a:t>2022</a:t>
            </a:r>
            <a:endParaRPr sz="1400">
              <a:latin typeface="Helvetica"/>
              <a:cs typeface="Helvetica"/>
            </a:endParaRPr>
          </a:p>
        </p:txBody>
      </p:sp>
      <p:sp>
        <p:nvSpPr>
          <p:cNvPr id="107" name="object 107"/>
          <p:cNvSpPr txBox="1"/>
          <p:nvPr/>
        </p:nvSpPr>
        <p:spPr>
          <a:xfrm>
            <a:off x="4798457" y="6432813"/>
            <a:ext cx="204470" cy="760730"/>
          </a:xfrm>
          <a:prstGeom prst="rect">
            <a:avLst/>
          </a:prstGeom>
        </p:spPr>
        <p:txBody>
          <a:bodyPr vert="vert270" wrap="square" lIns="0" tIns="0" rIns="0" bIns="0" rtlCol="0">
            <a:spAutoFit/>
          </a:bodyPr>
          <a:lstStyle/>
          <a:p>
            <a:pPr marL="12700">
              <a:lnSpc>
                <a:spcPts val="1465"/>
              </a:lnSpc>
            </a:pPr>
            <a:r>
              <a:rPr sz="1400" dirty="0">
                <a:solidFill>
                  <a:srgbClr val="59595C"/>
                </a:solidFill>
                <a:latin typeface="Helvetica"/>
                <a:cs typeface="Helvetica"/>
              </a:rPr>
              <a:t>Jun</a:t>
            </a:r>
            <a:r>
              <a:rPr sz="1400" spc="-10" dirty="0">
                <a:solidFill>
                  <a:srgbClr val="59595C"/>
                </a:solidFill>
                <a:latin typeface="Helvetica"/>
                <a:cs typeface="Helvetica"/>
              </a:rPr>
              <a:t> </a:t>
            </a:r>
            <a:r>
              <a:rPr sz="1400" spc="-20" dirty="0">
                <a:solidFill>
                  <a:srgbClr val="59595C"/>
                </a:solidFill>
                <a:latin typeface="Helvetica"/>
                <a:cs typeface="Helvetica"/>
              </a:rPr>
              <a:t>2022</a:t>
            </a:r>
            <a:endParaRPr sz="1400">
              <a:latin typeface="Helvetica"/>
              <a:cs typeface="Helvetica"/>
            </a:endParaRPr>
          </a:p>
        </p:txBody>
      </p:sp>
      <p:sp>
        <p:nvSpPr>
          <p:cNvPr id="108" name="object 108"/>
          <p:cNvSpPr txBox="1"/>
          <p:nvPr/>
        </p:nvSpPr>
        <p:spPr>
          <a:xfrm>
            <a:off x="4436812" y="6432763"/>
            <a:ext cx="204470" cy="750570"/>
          </a:xfrm>
          <a:prstGeom prst="rect">
            <a:avLst/>
          </a:prstGeom>
        </p:spPr>
        <p:txBody>
          <a:bodyPr vert="vert270" wrap="square" lIns="0" tIns="0" rIns="0" bIns="0" rtlCol="0">
            <a:spAutoFit/>
          </a:bodyPr>
          <a:lstStyle/>
          <a:p>
            <a:pPr marL="12700">
              <a:lnSpc>
                <a:spcPts val="1465"/>
              </a:lnSpc>
            </a:pPr>
            <a:r>
              <a:rPr sz="1400" dirty="0">
                <a:solidFill>
                  <a:srgbClr val="59595C"/>
                </a:solidFill>
                <a:latin typeface="Helvetica"/>
                <a:cs typeface="Helvetica"/>
              </a:rPr>
              <a:t>Apr </a:t>
            </a:r>
            <a:r>
              <a:rPr sz="1400" spc="-20" dirty="0">
                <a:solidFill>
                  <a:srgbClr val="59595C"/>
                </a:solidFill>
                <a:latin typeface="Helvetica"/>
                <a:cs typeface="Helvetica"/>
              </a:rPr>
              <a:t>2022</a:t>
            </a:r>
            <a:endParaRPr sz="1400">
              <a:latin typeface="Helvetica"/>
              <a:cs typeface="Helvetica"/>
            </a:endParaRPr>
          </a:p>
        </p:txBody>
      </p:sp>
      <p:sp>
        <p:nvSpPr>
          <p:cNvPr id="109" name="object 109"/>
          <p:cNvSpPr txBox="1"/>
          <p:nvPr/>
        </p:nvSpPr>
        <p:spPr>
          <a:xfrm>
            <a:off x="4075167" y="6432841"/>
            <a:ext cx="204470" cy="780415"/>
          </a:xfrm>
          <a:prstGeom prst="rect">
            <a:avLst/>
          </a:prstGeom>
        </p:spPr>
        <p:txBody>
          <a:bodyPr vert="vert270" wrap="square" lIns="0" tIns="0" rIns="0" bIns="0" rtlCol="0">
            <a:spAutoFit/>
          </a:bodyPr>
          <a:lstStyle/>
          <a:p>
            <a:pPr marL="12700">
              <a:lnSpc>
                <a:spcPts val="1465"/>
              </a:lnSpc>
            </a:pPr>
            <a:r>
              <a:rPr sz="1400" dirty="0">
                <a:solidFill>
                  <a:srgbClr val="59595C"/>
                </a:solidFill>
                <a:latin typeface="Helvetica"/>
                <a:cs typeface="Helvetica"/>
              </a:rPr>
              <a:t>Feb</a:t>
            </a:r>
            <a:r>
              <a:rPr sz="1400" spc="10" dirty="0">
                <a:solidFill>
                  <a:srgbClr val="59595C"/>
                </a:solidFill>
                <a:latin typeface="Helvetica"/>
                <a:cs typeface="Helvetica"/>
              </a:rPr>
              <a:t> </a:t>
            </a:r>
            <a:r>
              <a:rPr sz="1400" spc="-20" dirty="0">
                <a:solidFill>
                  <a:srgbClr val="59595C"/>
                </a:solidFill>
                <a:latin typeface="Helvetica"/>
                <a:cs typeface="Helvetica"/>
              </a:rPr>
              <a:t>2022</a:t>
            </a:r>
            <a:endParaRPr sz="1400">
              <a:latin typeface="Helvetica"/>
              <a:cs typeface="Helvetica"/>
            </a:endParaRPr>
          </a:p>
        </p:txBody>
      </p:sp>
      <p:sp>
        <p:nvSpPr>
          <p:cNvPr id="110" name="object 110"/>
          <p:cNvSpPr txBox="1"/>
          <p:nvPr/>
        </p:nvSpPr>
        <p:spPr>
          <a:xfrm>
            <a:off x="3713522" y="6432729"/>
            <a:ext cx="204470" cy="790575"/>
          </a:xfrm>
          <a:prstGeom prst="rect">
            <a:avLst/>
          </a:prstGeom>
        </p:spPr>
        <p:txBody>
          <a:bodyPr vert="vert270" wrap="square" lIns="0" tIns="0" rIns="0" bIns="0" rtlCol="0">
            <a:spAutoFit/>
          </a:bodyPr>
          <a:lstStyle/>
          <a:p>
            <a:pPr marL="12700">
              <a:lnSpc>
                <a:spcPts val="1465"/>
              </a:lnSpc>
            </a:pPr>
            <a:r>
              <a:rPr sz="1400" dirty="0">
                <a:solidFill>
                  <a:srgbClr val="59595C"/>
                </a:solidFill>
                <a:latin typeface="Helvetica"/>
                <a:cs typeface="Helvetica"/>
              </a:rPr>
              <a:t>Dec </a:t>
            </a:r>
            <a:r>
              <a:rPr sz="1400" spc="-20" dirty="0">
                <a:solidFill>
                  <a:srgbClr val="59595C"/>
                </a:solidFill>
                <a:latin typeface="Helvetica"/>
                <a:cs typeface="Helvetica"/>
              </a:rPr>
              <a:t>2021</a:t>
            </a:r>
            <a:endParaRPr sz="1400">
              <a:latin typeface="Helvetica"/>
              <a:cs typeface="Helvetica"/>
            </a:endParaRPr>
          </a:p>
        </p:txBody>
      </p:sp>
      <p:sp>
        <p:nvSpPr>
          <p:cNvPr id="111" name="object 111"/>
          <p:cNvSpPr txBox="1"/>
          <p:nvPr/>
        </p:nvSpPr>
        <p:spPr>
          <a:xfrm>
            <a:off x="3351877" y="6432577"/>
            <a:ext cx="204470" cy="750570"/>
          </a:xfrm>
          <a:prstGeom prst="rect">
            <a:avLst/>
          </a:prstGeom>
        </p:spPr>
        <p:txBody>
          <a:bodyPr vert="vert270" wrap="square" lIns="0" tIns="0" rIns="0" bIns="0" rtlCol="0">
            <a:spAutoFit/>
          </a:bodyPr>
          <a:lstStyle/>
          <a:p>
            <a:pPr marL="12700">
              <a:lnSpc>
                <a:spcPts val="1465"/>
              </a:lnSpc>
            </a:pPr>
            <a:r>
              <a:rPr sz="1400" dirty="0">
                <a:solidFill>
                  <a:srgbClr val="59595C"/>
                </a:solidFill>
                <a:latin typeface="Helvetica"/>
                <a:cs typeface="Helvetica"/>
              </a:rPr>
              <a:t>Oct </a:t>
            </a:r>
            <a:r>
              <a:rPr sz="1400" spc="-20" dirty="0">
                <a:solidFill>
                  <a:srgbClr val="59595C"/>
                </a:solidFill>
                <a:latin typeface="Helvetica"/>
                <a:cs typeface="Helvetica"/>
              </a:rPr>
              <a:t>2021</a:t>
            </a:r>
            <a:endParaRPr sz="1400">
              <a:latin typeface="Helvetica"/>
              <a:cs typeface="Helvetica"/>
            </a:endParaRPr>
          </a:p>
        </p:txBody>
      </p:sp>
      <p:sp>
        <p:nvSpPr>
          <p:cNvPr id="112" name="object 112"/>
          <p:cNvSpPr txBox="1"/>
          <p:nvPr/>
        </p:nvSpPr>
        <p:spPr>
          <a:xfrm>
            <a:off x="2990232" y="6432814"/>
            <a:ext cx="204470" cy="790575"/>
          </a:xfrm>
          <a:prstGeom prst="rect">
            <a:avLst/>
          </a:prstGeom>
        </p:spPr>
        <p:txBody>
          <a:bodyPr vert="vert270" wrap="square" lIns="0" tIns="0" rIns="0" bIns="0" rtlCol="0">
            <a:spAutoFit/>
          </a:bodyPr>
          <a:lstStyle/>
          <a:p>
            <a:pPr marL="12700">
              <a:lnSpc>
                <a:spcPts val="1465"/>
              </a:lnSpc>
            </a:pPr>
            <a:r>
              <a:rPr sz="1400" dirty="0">
                <a:solidFill>
                  <a:srgbClr val="59595C"/>
                </a:solidFill>
                <a:latin typeface="Helvetica"/>
                <a:cs typeface="Helvetica"/>
              </a:rPr>
              <a:t>Aug</a:t>
            </a:r>
            <a:r>
              <a:rPr sz="1400" spc="-10" dirty="0">
                <a:solidFill>
                  <a:srgbClr val="59595C"/>
                </a:solidFill>
                <a:latin typeface="Helvetica"/>
                <a:cs typeface="Helvetica"/>
              </a:rPr>
              <a:t> </a:t>
            </a:r>
            <a:r>
              <a:rPr sz="1400" spc="-20" dirty="0">
                <a:solidFill>
                  <a:srgbClr val="59595C"/>
                </a:solidFill>
                <a:latin typeface="Helvetica"/>
                <a:cs typeface="Helvetica"/>
              </a:rPr>
              <a:t>2021</a:t>
            </a:r>
            <a:endParaRPr sz="1400">
              <a:latin typeface="Helvetica"/>
              <a:cs typeface="Helvetica"/>
            </a:endParaRPr>
          </a:p>
        </p:txBody>
      </p:sp>
      <p:sp>
        <p:nvSpPr>
          <p:cNvPr id="113" name="object 113"/>
          <p:cNvSpPr txBox="1"/>
          <p:nvPr/>
        </p:nvSpPr>
        <p:spPr>
          <a:xfrm>
            <a:off x="2628587" y="6432813"/>
            <a:ext cx="204470" cy="760730"/>
          </a:xfrm>
          <a:prstGeom prst="rect">
            <a:avLst/>
          </a:prstGeom>
        </p:spPr>
        <p:txBody>
          <a:bodyPr vert="vert270" wrap="square" lIns="0" tIns="0" rIns="0" bIns="0" rtlCol="0">
            <a:spAutoFit/>
          </a:bodyPr>
          <a:lstStyle/>
          <a:p>
            <a:pPr marL="12700">
              <a:lnSpc>
                <a:spcPts val="1465"/>
              </a:lnSpc>
            </a:pPr>
            <a:r>
              <a:rPr sz="1400" dirty="0">
                <a:solidFill>
                  <a:srgbClr val="59595C"/>
                </a:solidFill>
                <a:latin typeface="Helvetica"/>
                <a:cs typeface="Helvetica"/>
              </a:rPr>
              <a:t>Jun</a:t>
            </a:r>
            <a:r>
              <a:rPr sz="1400" spc="-10" dirty="0">
                <a:solidFill>
                  <a:srgbClr val="59595C"/>
                </a:solidFill>
                <a:latin typeface="Helvetica"/>
                <a:cs typeface="Helvetica"/>
              </a:rPr>
              <a:t> </a:t>
            </a:r>
            <a:r>
              <a:rPr sz="1400" spc="-20" dirty="0">
                <a:solidFill>
                  <a:srgbClr val="59595C"/>
                </a:solidFill>
                <a:latin typeface="Helvetica"/>
                <a:cs typeface="Helvetica"/>
              </a:rPr>
              <a:t>2021</a:t>
            </a:r>
            <a:endParaRPr sz="1400">
              <a:latin typeface="Helvetica"/>
              <a:cs typeface="Helvetica"/>
            </a:endParaRPr>
          </a:p>
        </p:txBody>
      </p:sp>
      <p:sp>
        <p:nvSpPr>
          <p:cNvPr id="114" name="object 114"/>
          <p:cNvSpPr txBox="1"/>
          <p:nvPr/>
        </p:nvSpPr>
        <p:spPr>
          <a:xfrm>
            <a:off x="2266942" y="6432729"/>
            <a:ext cx="204470" cy="790575"/>
          </a:xfrm>
          <a:prstGeom prst="rect">
            <a:avLst/>
          </a:prstGeom>
        </p:spPr>
        <p:txBody>
          <a:bodyPr vert="vert270" wrap="square" lIns="0" tIns="0" rIns="0" bIns="0" rtlCol="0">
            <a:spAutoFit/>
          </a:bodyPr>
          <a:lstStyle/>
          <a:p>
            <a:pPr marL="12700">
              <a:lnSpc>
                <a:spcPts val="1465"/>
              </a:lnSpc>
            </a:pPr>
            <a:r>
              <a:rPr sz="1400" dirty="0">
                <a:solidFill>
                  <a:srgbClr val="59595C"/>
                </a:solidFill>
                <a:latin typeface="Helvetica"/>
                <a:cs typeface="Helvetica"/>
              </a:rPr>
              <a:t>Dec </a:t>
            </a:r>
            <a:r>
              <a:rPr sz="1400" spc="-20" dirty="0">
                <a:solidFill>
                  <a:srgbClr val="59595C"/>
                </a:solidFill>
                <a:latin typeface="Helvetica"/>
                <a:cs typeface="Helvetica"/>
              </a:rPr>
              <a:t>2020</a:t>
            </a:r>
            <a:endParaRPr sz="1400">
              <a:latin typeface="Helvetica"/>
              <a:cs typeface="Helvetica"/>
            </a:endParaRPr>
          </a:p>
        </p:txBody>
      </p:sp>
      <p:sp>
        <p:nvSpPr>
          <p:cNvPr id="115" name="object 115"/>
          <p:cNvSpPr txBox="1"/>
          <p:nvPr/>
        </p:nvSpPr>
        <p:spPr>
          <a:xfrm>
            <a:off x="1905297" y="6432813"/>
            <a:ext cx="204470" cy="760730"/>
          </a:xfrm>
          <a:prstGeom prst="rect">
            <a:avLst/>
          </a:prstGeom>
        </p:spPr>
        <p:txBody>
          <a:bodyPr vert="vert270" wrap="square" lIns="0" tIns="0" rIns="0" bIns="0" rtlCol="0">
            <a:spAutoFit/>
          </a:bodyPr>
          <a:lstStyle/>
          <a:p>
            <a:pPr marL="12700">
              <a:lnSpc>
                <a:spcPts val="1465"/>
              </a:lnSpc>
            </a:pPr>
            <a:r>
              <a:rPr sz="1400" dirty="0">
                <a:solidFill>
                  <a:srgbClr val="59595C"/>
                </a:solidFill>
                <a:latin typeface="Helvetica"/>
                <a:cs typeface="Helvetica"/>
              </a:rPr>
              <a:t>Jun</a:t>
            </a:r>
            <a:r>
              <a:rPr sz="1400" spc="-10" dirty="0">
                <a:solidFill>
                  <a:srgbClr val="59595C"/>
                </a:solidFill>
                <a:latin typeface="Helvetica"/>
                <a:cs typeface="Helvetica"/>
              </a:rPr>
              <a:t> </a:t>
            </a:r>
            <a:r>
              <a:rPr sz="1400" spc="-20" dirty="0">
                <a:solidFill>
                  <a:srgbClr val="59595C"/>
                </a:solidFill>
                <a:latin typeface="Helvetica"/>
                <a:cs typeface="Helvetica"/>
              </a:rPr>
              <a:t>2020</a:t>
            </a:r>
            <a:endParaRPr sz="1400">
              <a:latin typeface="Helvetica"/>
              <a:cs typeface="Helvetica"/>
            </a:endParaRPr>
          </a:p>
        </p:txBody>
      </p:sp>
      <p:sp>
        <p:nvSpPr>
          <p:cNvPr id="116" name="object 116"/>
          <p:cNvSpPr txBox="1"/>
          <p:nvPr/>
        </p:nvSpPr>
        <p:spPr>
          <a:xfrm>
            <a:off x="1182186" y="6432813"/>
            <a:ext cx="204470" cy="760730"/>
          </a:xfrm>
          <a:prstGeom prst="rect">
            <a:avLst/>
          </a:prstGeom>
        </p:spPr>
        <p:txBody>
          <a:bodyPr vert="vert270" wrap="square" lIns="0" tIns="0" rIns="0" bIns="0" rtlCol="0">
            <a:spAutoFit/>
          </a:bodyPr>
          <a:lstStyle/>
          <a:p>
            <a:pPr marL="12700">
              <a:lnSpc>
                <a:spcPts val="1465"/>
              </a:lnSpc>
            </a:pPr>
            <a:r>
              <a:rPr sz="1400" dirty="0">
                <a:solidFill>
                  <a:srgbClr val="59595C"/>
                </a:solidFill>
                <a:latin typeface="Helvetica"/>
                <a:cs typeface="Helvetica"/>
              </a:rPr>
              <a:t>Jun</a:t>
            </a:r>
            <a:r>
              <a:rPr sz="1400" spc="-10" dirty="0">
                <a:solidFill>
                  <a:srgbClr val="59595C"/>
                </a:solidFill>
                <a:latin typeface="Helvetica"/>
                <a:cs typeface="Helvetica"/>
              </a:rPr>
              <a:t> </a:t>
            </a:r>
            <a:r>
              <a:rPr sz="1400" spc="-20" dirty="0">
                <a:solidFill>
                  <a:srgbClr val="59595C"/>
                </a:solidFill>
                <a:latin typeface="Helvetica"/>
                <a:cs typeface="Helvetica"/>
              </a:rPr>
              <a:t>2019</a:t>
            </a:r>
            <a:endParaRPr sz="1400">
              <a:latin typeface="Helvetica"/>
              <a:cs typeface="Helvetica"/>
            </a:endParaRPr>
          </a:p>
        </p:txBody>
      </p:sp>
      <p:sp>
        <p:nvSpPr>
          <p:cNvPr id="117" name="object 117"/>
          <p:cNvSpPr txBox="1"/>
          <p:nvPr/>
        </p:nvSpPr>
        <p:spPr>
          <a:xfrm>
            <a:off x="9498769" y="6432814"/>
            <a:ext cx="204470" cy="790575"/>
          </a:xfrm>
          <a:prstGeom prst="rect">
            <a:avLst/>
          </a:prstGeom>
        </p:spPr>
        <p:txBody>
          <a:bodyPr vert="vert270" wrap="square" lIns="0" tIns="0" rIns="0" bIns="0" rtlCol="0">
            <a:spAutoFit/>
          </a:bodyPr>
          <a:lstStyle/>
          <a:p>
            <a:pPr marL="12700">
              <a:lnSpc>
                <a:spcPts val="1465"/>
              </a:lnSpc>
            </a:pPr>
            <a:r>
              <a:rPr sz="1400" dirty="0">
                <a:solidFill>
                  <a:srgbClr val="59595C"/>
                </a:solidFill>
                <a:latin typeface="Helvetica"/>
                <a:cs typeface="Helvetica"/>
              </a:rPr>
              <a:t>Aug</a:t>
            </a:r>
            <a:r>
              <a:rPr sz="1400" spc="-10" dirty="0">
                <a:solidFill>
                  <a:srgbClr val="59595C"/>
                </a:solidFill>
                <a:latin typeface="Helvetica"/>
                <a:cs typeface="Helvetica"/>
              </a:rPr>
              <a:t> </a:t>
            </a:r>
            <a:r>
              <a:rPr sz="1400" spc="-20" dirty="0">
                <a:solidFill>
                  <a:srgbClr val="59595C"/>
                </a:solidFill>
                <a:latin typeface="Helvetica"/>
                <a:cs typeface="Helvetica"/>
              </a:rPr>
              <a:t>2024</a:t>
            </a:r>
            <a:endParaRPr sz="1400">
              <a:latin typeface="Helvetica"/>
              <a:cs typeface="Helvetica"/>
            </a:endParaRPr>
          </a:p>
        </p:txBody>
      </p:sp>
      <p:sp>
        <p:nvSpPr>
          <p:cNvPr id="118" name="object 118"/>
          <p:cNvSpPr txBox="1"/>
          <p:nvPr/>
        </p:nvSpPr>
        <p:spPr>
          <a:xfrm>
            <a:off x="1543831" y="6432729"/>
            <a:ext cx="204470" cy="790575"/>
          </a:xfrm>
          <a:prstGeom prst="rect">
            <a:avLst/>
          </a:prstGeom>
        </p:spPr>
        <p:txBody>
          <a:bodyPr vert="vert270" wrap="square" lIns="0" tIns="0" rIns="0" bIns="0" rtlCol="0">
            <a:spAutoFit/>
          </a:bodyPr>
          <a:lstStyle/>
          <a:p>
            <a:pPr marL="12700">
              <a:lnSpc>
                <a:spcPts val="1465"/>
              </a:lnSpc>
            </a:pPr>
            <a:r>
              <a:rPr sz="1400" dirty="0">
                <a:solidFill>
                  <a:srgbClr val="59595C"/>
                </a:solidFill>
                <a:latin typeface="Helvetica"/>
                <a:cs typeface="Helvetica"/>
              </a:rPr>
              <a:t>Dec </a:t>
            </a:r>
            <a:r>
              <a:rPr sz="1400" spc="-20" dirty="0">
                <a:solidFill>
                  <a:srgbClr val="59595C"/>
                </a:solidFill>
                <a:latin typeface="Helvetica"/>
                <a:cs typeface="Helvetica"/>
              </a:rPr>
              <a:t>2019</a:t>
            </a:r>
            <a:endParaRPr sz="1400">
              <a:latin typeface="Helvetica"/>
              <a:cs typeface="Helvetica"/>
            </a:endParaRPr>
          </a:p>
        </p:txBody>
      </p:sp>
      <p:sp>
        <p:nvSpPr>
          <p:cNvPr id="119" name="object 119"/>
          <p:cNvSpPr txBox="1"/>
          <p:nvPr/>
        </p:nvSpPr>
        <p:spPr>
          <a:xfrm>
            <a:off x="5159744" y="6432814"/>
            <a:ext cx="204470" cy="790575"/>
          </a:xfrm>
          <a:prstGeom prst="rect">
            <a:avLst/>
          </a:prstGeom>
        </p:spPr>
        <p:txBody>
          <a:bodyPr vert="vert270" wrap="square" lIns="0" tIns="0" rIns="0" bIns="0" rtlCol="0">
            <a:spAutoFit/>
          </a:bodyPr>
          <a:lstStyle/>
          <a:p>
            <a:pPr marL="12700">
              <a:lnSpc>
                <a:spcPts val="1465"/>
              </a:lnSpc>
            </a:pPr>
            <a:r>
              <a:rPr sz="1400" dirty="0">
                <a:solidFill>
                  <a:srgbClr val="59595C"/>
                </a:solidFill>
                <a:latin typeface="Helvetica"/>
                <a:cs typeface="Helvetica"/>
              </a:rPr>
              <a:t>Aug</a:t>
            </a:r>
            <a:r>
              <a:rPr sz="1400" spc="-10" dirty="0">
                <a:solidFill>
                  <a:srgbClr val="59595C"/>
                </a:solidFill>
                <a:latin typeface="Helvetica"/>
                <a:cs typeface="Helvetica"/>
              </a:rPr>
              <a:t> </a:t>
            </a:r>
            <a:r>
              <a:rPr sz="1400" spc="-20" dirty="0">
                <a:solidFill>
                  <a:srgbClr val="59595C"/>
                </a:solidFill>
                <a:latin typeface="Helvetica"/>
                <a:cs typeface="Helvetica"/>
              </a:rPr>
              <a:t>2022</a:t>
            </a:r>
            <a:endParaRPr sz="1400">
              <a:latin typeface="Helvetica"/>
              <a:cs typeface="Helvetica"/>
            </a:endParaRPr>
          </a:p>
        </p:txBody>
      </p:sp>
      <p:sp>
        <p:nvSpPr>
          <p:cNvPr id="120" name="object 120"/>
          <p:cNvSpPr txBox="1"/>
          <p:nvPr/>
        </p:nvSpPr>
        <p:spPr>
          <a:xfrm>
            <a:off x="1046039" y="4943905"/>
            <a:ext cx="4693920" cy="275590"/>
          </a:xfrm>
          <a:prstGeom prst="rect">
            <a:avLst/>
          </a:prstGeom>
        </p:spPr>
        <p:txBody>
          <a:bodyPr vert="horz" wrap="square" lIns="0" tIns="17780" rIns="0" bIns="0" rtlCol="0">
            <a:spAutoFit/>
          </a:bodyPr>
          <a:lstStyle/>
          <a:p>
            <a:pPr marL="12700">
              <a:lnSpc>
                <a:spcPct val="100000"/>
              </a:lnSpc>
              <a:spcBef>
                <a:spcPts val="140"/>
              </a:spcBef>
            </a:pPr>
            <a:r>
              <a:rPr sz="1600" b="1" dirty="0">
                <a:solidFill>
                  <a:srgbClr val="2B72B8"/>
                </a:solidFill>
                <a:latin typeface="Helvetica"/>
                <a:cs typeface="Helvetica"/>
              </a:rPr>
              <a:t>FTE</a:t>
            </a:r>
            <a:r>
              <a:rPr sz="1600" b="1" spc="65" dirty="0">
                <a:solidFill>
                  <a:srgbClr val="2B72B8"/>
                </a:solidFill>
                <a:latin typeface="Helvetica"/>
                <a:cs typeface="Helvetica"/>
              </a:rPr>
              <a:t> </a:t>
            </a:r>
            <a:r>
              <a:rPr sz="1600" b="1" dirty="0">
                <a:solidFill>
                  <a:srgbClr val="2B72B8"/>
                </a:solidFill>
                <a:latin typeface="Helvetica"/>
                <a:cs typeface="Helvetica"/>
              </a:rPr>
              <a:t>-</a:t>
            </a:r>
            <a:r>
              <a:rPr sz="1600" b="1" spc="65" dirty="0">
                <a:solidFill>
                  <a:srgbClr val="2B72B8"/>
                </a:solidFill>
                <a:latin typeface="Helvetica"/>
                <a:cs typeface="Helvetica"/>
              </a:rPr>
              <a:t> </a:t>
            </a:r>
            <a:r>
              <a:rPr sz="1600" b="1" dirty="0">
                <a:solidFill>
                  <a:srgbClr val="2B72B8"/>
                </a:solidFill>
                <a:latin typeface="Helvetica"/>
                <a:cs typeface="Helvetica"/>
              </a:rPr>
              <a:t>Direct</a:t>
            </a:r>
            <a:r>
              <a:rPr sz="1600" b="1" spc="65" dirty="0">
                <a:solidFill>
                  <a:srgbClr val="2B72B8"/>
                </a:solidFill>
                <a:latin typeface="Helvetica"/>
                <a:cs typeface="Helvetica"/>
              </a:rPr>
              <a:t> </a:t>
            </a:r>
            <a:r>
              <a:rPr sz="1600" b="1" dirty="0">
                <a:solidFill>
                  <a:srgbClr val="2B72B8"/>
                </a:solidFill>
                <a:latin typeface="Helvetica"/>
                <a:cs typeface="Helvetica"/>
              </a:rPr>
              <a:t>Patient</a:t>
            </a:r>
            <a:r>
              <a:rPr sz="1600" b="1" spc="65" dirty="0">
                <a:solidFill>
                  <a:srgbClr val="2B72B8"/>
                </a:solidFill>
                <a:latin typeface="Helvetica"/>
                <a:cs typeface="Helvetica"/>
              </a:rPr>
              <a:t> </a:t>
            </a:r>
            <a:r>
              <a:rPr sz="1600" b="1" dirty="0">
                <a:solidFill>
                  <a:srgbClr val="2B72B8"/>
                </a:solidFill>
                <a:latin typeface="Helvetica"/>
                <a:cs typeface="Helvetica"/>
              </a:rPr>
              <a:t>Care</a:t>
            </a:r>
            <a:r>
              <a:rPr sz="1600" b="1" spc="65" dirty="0">
                <a:solidFill>
                  <a:srgbClr val="2B72B8"/>
                </a:solidFill>
                <a:latin typeface="Helvetica"/>
                <a:cs typeface="Helvetica"/>
              </a:rPr>
              <a:t> </a:t>
            </a:r>
            <a:r>
              <a:rPr sz="1600" b="1" dirty="0">
                <a:solidFill>
                  <a:srgbClr val="2B72B8"/>
                </a:solidFill>
                <a:latin typeface="Helvetica"/>
                <a:cs typeface="Helvetica"/>
              </a:rPr>
              <a:t>- All</a:t>
            </a:r>
            <a:r>
              <a:rPr sz="1600" b="1" spc="65" dirty="0">
                <a:solidFill>
                  <a:srgbClr val="2B72B8"/>
                </a:solidFill>
                <a:latin typeface="Helvetica"/>
                <a:cs typeface="Helvetica"/>
              </a:rPr>
              <a:t> </a:t>
            </a:r>
            <a:r>
              <a:rPr sz="1600" b="1" dirty="0">
                <a:solidFill>
                  <a:srgbClr val="2B72B8"/>
                </a:solidFill>
                <a:latin typeface="Helvetica"/>
                <a:cs typeface="Helvetica"/>
              </a:rPr>
              <a:t>-</a:t>
            </a:r>
            <a:r>
              <a:rPr sz="1600" b="1" spc="70" dirty="0">
                <a:solidFill>
                  <a:srgbClr val="2B72B8"/>
                </a:solidFill>
                <a:latin typeface="Helvetica"/>
                <a:cs typeface="Helvetica"/>
              </a:rPr>
              <a:t> </a:t>
            </a:r>
            <a:r>
              <a:rPr sz="1600" b="1" dirty="0">
                <a:solidFill>
                  <a:srgbClr val="2B72B8"/>
                </a:solidFill>
                <a:latin typeface="Helvetica"/>
                <a:cs typeface="Helvetica"/>
              </a:rPr>
              <a:t>September</a:t>
            </a:r>
            <a:r>
              <a:rPr sz="1600" b="1" spc="65" dirty="0">
                <a:solidFill>
                  <a:srgbClr val="2B72B8"/>
                </a:solidFill>
                <a:latin typeface="Helvetica"/>
                <a:cs typeface="Helvetica"/>
              </a:rPr>
              <a:t> </a:t>
            </a:r>
            <a:r>
              <a:rPr sz="1600" b="1" spc="-20" dirty="0">
                <a:solidFill>
                  <a:srgbClr val="2B72B8"/>
                </a:solidFill>
                <a:latin typeface="Helvetica"/>
                <a:cs typeface="Helvetica"/>
              </a:rPr>
              <a:t>2024</a:t>
            </a:r>
            <a:endParaRPr sz="1600">
              <a:latin typeface="Helvetica"/>
              <a:cs typeface="Helvetica"/>
            </a:endParaRPr>
          </a:p>
        </p:txBody>
      </p:sp>
      <p:sp>
        <p:nvSpPr>
          <p:cNvPr id="121" name="object 121"/>
          <p:cNvSpPr txBox="1"/>
          <p:nvPr/>
        </p:nvSpPr>
        <p:spPr>
          <a:xfrm>
            <a:off x="10001090" y="4914399"/>
            <a:ext cx="724535" cy="528320"/>
          </a:xfrm>
          <a:prstGeom prst="rect">
            <a:avLst/>
          </a:prstGeom>
        </p:spPr>
        <p:txBody>
          <a:bodyPr vert="horz" wrap="square" lIns="0" tIns="12065" rIns="0" bIns="0" rtlCol="0">
            <a:spAutoFit/>
          </a:bodyPr>
          <a:lstStyle/>
          <a:p>
            <a:pPr marL="12700">
              <a:lnSpc>
                <a:spcPct val="100000"/>
              </a:lnSpc>
              <a:spcBef>
                <a:spcPts val="95"/>
              </a:spcBef>
            </a:pPr>
            <a:r>
              <a:rPr sz="3300" b="1" spc="-25" dirty="0">
                <a:solidFill>
                  <a:srgbClr val="2B72B8"/>
                </a:solidFill>
                <a:latin typeface="Helvetica"/>
                <a:cs typeface="Helvetica"/>
              </a:rPr>
              <a:t>166</a:t>
            </a:r>
            <a:endParaRPr sz="3300">
              <a:latin typeface="Helvetica"/>
              <a:cs typeface="Helvetica"/>
            </a:endParaRPr>
          </a:p>
        </p:txBody>
      </p:sp>
      <p:sp>
        <p:nvSpPr>
          <p:cNvPr id="122" name="object 122"/>
          <p:cNvSpPr txBox="1"/>
          <p:nvPr/>
        </p:nvSpPr>
        <p:spPr>
          <a:xfrm>
            <a:off x="1039832" y="5854362"/>
            <a:ext cx="373380" cy="275590"/>
          </a:xfrm>
          <a:prstGeom prst="rect">
            <a:avLst/>
          </a:prstGeom>
        </p:spPr>
        <p:txBody>
          <a:bodyPr vert="horz" wrap="square" lIns="0" tIns="17780" rIns="0" bIns="0" rtlCol="0">
            <a:spAutoFit/>
          </a:bodyPr>
          <a:lstStyle/>
          <a:p>
            <a:pPr marL="12700">
              <a:lnSpc>
                <a:spcPct val="100000"/>
              </a:lnSpc>
              <a:spcBef>
                <a:spcPts val="140"/>
              </a:spcBef>
            </a:pPr>
            <a:r>
              <a:rPr sz="1600" b="1" spc="-25" dirty="0">
                <a:solidFill>
                  <a:srgbClr val="BC0E79"/>
                </a:solidFill>
                <a:latin typeface="Helvetica"/>
                <a:cs typeface="Helvetica"/>
              </a:rPr>
              <a:t>133</a:t>
            </a:r>
            <a:endParaRPr sz="1600">
              <a:latin typeface="Helvetica"/>
              <a:cs typeface="Helvetica"/>
            </a:endParaRPr>
          </a:p>
        </p:txBody>
      </p:sp>
      <p:grpSp>
        <p:nvGrpSpPr>
          <p:cNvPr id="123" name="object 123"/>
          <p:cNvGrpSpPr/>
          <p:nvPr/>
        </p:nvGrpSpPr>
        <p:grpSpPr>
          <a:xfrm>
            <a:off x="1138527" y="5161350"/>
            <a:ext cx="8692515" cy="1173480"/>
            <a:chOff x="1138527" y="5161350"/>
            <a:chExt cx="8692515" cy="1173480"/>
          </a:xfrm>
        </p:grpSpPr>
        <p:sp>
          <p:nvSpPr>
            <p:cNvPr id="124" name="object 124"/>
            <p:cNvSpPr/>
            <p:nvPr/>
          </p:nvSpPr>
          <p:spPr>
            <a:xfrm>
              <a:off x="1154233" y="5565171"/>
              <a:ext cx="1682114" cy="754380"/>
            </a:xfrm>
            <a:custGeom>
              <a:avLst/>
              <a:gdLst/>
              <a:ahLst/>
              <a:cxnLst/>
              <a:rect l="l" t="t" r="r" b="b"/>
              <a:pathLst>
                <a:path w="1682114" h="754379">
                  <a:moveTo>
                    <a:pt x="0" y="753851"/>
                  </a:moveTo>
                  <a:lnTo>
                    <a:pt x="190235" y="574715"/>
                  </a:lnTo>
                  <a:lnTo>
                    <a:pt x="380459" y="559794"/>
                  </a:lnTo>
                  <a:lnTo>
                    <a:pt x="550663" y="253772"/>
                  </a:lnTo>
                  <a:lnTo>
                    <a:pt x="730888" y="149283"/>
                  </a:lnTo>
                  <a:lnTo>
                    <a:pt x="901092" y="485158"/>
                  </a:lnTo>
                  <a:lnTo>
                    <a:pt x="1081317" y="485158"/>
                  </a:lnTo>
                  <a:lnTo>
                    <a:pt x="1251522" y="253772"/>
                  </a:lnTo>
                  <a:lnTo>
                    <a:pt x="1431736" y="313487"/>
                  </a:lnTo>
                  <a:lnTo>
                    <a:pt x="1621971" y="0"/>
                  </a:lnTo>
                  <a:lnTo>
                    <a:pt x="1682043" y="119430"/>
                  </a:lnTo>
                </a:path>
              </a:pathLst>
            </a:custGeom>
            <a:ln w="31412">
              <a:solidFill>
                <a:srgbClr val="BC0E79"/>
              </a:solidFill>
            </a:ln>
          </p:spPr>
          <p:txBody>
            <a:bodyPr wrap="square" lIns="0" tIns="0" rIns="0" bIns="0" rtlCol="0"/>
            <a:lstStyle/>
            <a:p>
              <a:endParaRPr/>
            </a:p>
          </p:txBody>
        </p:sp>
        <p:sp>
          <p:nvSpPr>
            <p:cNvPr id="125" name="object 125"/>
            <p:cNvSpPr/>
            <p:nvPr/>
          </p:nvSpPr>
          <p:spPr>
            <a:xfrm>
              <a:off x="2838038" y="5177057"/>
              <a:ext cx="6976745" cy="806450"/>
            </a:xfrm>
            <a:custGeom>
              <a:avLst/>
              <a:gdLst/>
              <a:ahLst/>
              <a:cxnLst/>
              <a:rect l="l" t="t" r="r" b="b"/>
              <a:pathLst>
                <a:path w="6976745" h="806450">
                  <a:moveTo>
                    <a:pt x="6976719" y="0"/>
                  </a:moveTo>
                  <a:lnTo>
                    <a:pt x="6736423" y="14931"/>
                  </a:lnTo>
                  <a:lnTo>
                    <a:pt x="6576229" y="186591"/>
                  </a:lnTo>
                  <a:lnTo>
                    <a:pt x="6386004" y="238840"/>
                  </a:lnTo>
                  <a:lnTo>
                    <a:pt x="6015555" y="253772"/>
                  </a:lnTo>
                  <a:lnTo>
                    <a:pt x="5675136" y="223919"/>
                  </a:lnTo>
                  <a:lnTo>
                    <a:pt x="5484911" y="343340"/>
                  </a:lnTo>
                  <a:lnTo>
                    <a:pt x="5304686" y="253772"/>
                  </a:lnTo>
                  <a:lnTo>
                    <a:pt x="4964278" y="500079"/>
                  </a:lnTo>
                  <a:lnTo>
                    <a:pt x="4784053" y="507544"/>
                  </a:lnTo>
                  <a:lnTo>
                    <a:pt x="4433634" y="641886"/>
                  </a:lnTo>
                  <a:lnTo>
                    <a:pt x="4233389" y="582181"/>
                  </a:lnTo>
                  <a:lnTo>
                    <a:pt x="4073195" y="574715"/>
                  </a:lnTo>
                  <a:lnTo>
                    <a:pt x="3882960" y="589646"/>
                  </a:lnTo>
                  <a:lnTo>
                    <a:pt x="3702745" y="537397"/>
                  </a:lnTo>
                  <a:lnTo>
                    <a:pt x="3542551" y="656817"/>
                  </a:lnTo>
                  <a:lnTo>
                    <a:pt x="3332296" y="656817"/>
                  </a:lnTo>
                  <a:lnTo>
                    <a:pt x="3172091" y="552318"/>
                  </a:lnTo>
                  <a:lnTo>
                    <a:pt x="3084803" y="556751"/>
                  </a:lnTo>
                  <a:lnTo>
                    <a:pt x="3036935" y="559784"/>
                  </a:lnTo>
                  <a:lnTo>
                    <a:pt x="3011591" y="562816"/>
                  </a:lnTo>
                  <a:lnTo>
                    <a:pt x="2991877" y="567249"/>
                  </a:lnTo>
                  <a:lnTo>
                    <a:pt x="2951045" y="564568"/>
                  </a:lnTo>
                  <a:lnTo>
                    <a:pt x="2890504" y="551390"/>
                  </a:lnTo>
                  <a:lnTo>
                    <a:pt x="2835597" y="536812"/>
                  </a:lnTo>
                  <a:lnTo>
                    <a:pt x="2811663" y="529931"/>
                  </a:lnTo>
                  <a:lnTo>
                    <a:pt x="2621428" y="582181"/>
                  </a:lnTo>
                  <a:lnTo>
                    <a:pt x="2451223" y="477681"/>
                  </a:lnTo>
                  <a:lnTo>
                    <a:pt x="2270998" y="529931"/>
                  </a:lnTo>
                  <a:lnTo>
                    <a:pt x="2100794" y="373192"/>
                  </a:lnTo>
                  <a:lnTo>
                    <a:pt x="1890539" y="373192"/>
                  </a:lnTo>
                  <a:lnTo>
                    <a:pt x="1399946" y="746385"/>
                  </a:lnTo>
                  <a:lnTo>
                    <a:pt x="1189691" y="806090"/>
                  </a:lnTo>
                  <a:lnTo>
                    <a:pt x="989446" y="738919"/>
                  </a:lnTo>
                  <a:lnTo>
                    <a:pt x="829252" y="634420"/>
                  </a:lnTo>
                  <a:lnTo>
                    <a:pt x="669058" y="641886"/>
                  </a:lnTo>
                  <a:lnTo>
                    <a:pt x="468812" y="723988"/>
                  </a:lnTo>
                  <a:lnTo>
                    <a:pt x="288588" y="753851"/>
                  </a:lnTo>
                  <a:lnTo>
                    <a:pt x="118383" y="768772"/>
                  </a:lnTo>
                  <a:lnTo>
                    <a:pt x="0" y="509921"/>
                  </a:lnTo>
                </a:path>
              </a:pathLst>
            </a:custGeom>
            <a:ln w="31412">
              <a:solidFill>
                <a:srgbClr val="2B72B8"/>
              </a:solidFill>
            </a:ln>
          </p:spPr>
          <p:txBody>
            <a:bodyPr wrap="square" lIns="0" tIns="0" rIns="0" bIns="0" rtlCol="0"/>
            <a:lstStyle/>
            <a:p>
              <a:endParaRPr/>
            </a:p>
          </p:txBody>
        </p:sp>
      </p:grpSp>
      <p:sp>
        <p:nvSpPr>
          <p:cNvPr id="126" name="object 126"/>
          <p:cNvSpPr/>
          <p:nvPr/>
        </p:nvSpPr>
        <p:spPr>
          <a:xfrm>
            <a:off x="1085961" y="3662837"/>
            <a:ext cx="8768080" cy="0"/>
          </a:xfrm>
          <a:custGeom>
            <a:avLst/>
            <a:gdLst/>
            <a:ahLst/>
            <a:cxnLst/>
            <a:rect l="l" t="t" r="r" b="b"/>
            <a:pathLst>
              <a:path w="8768080">
                <a:moveTo>
                  <a:pt x="0" y="0"/>
                </a:moveTo>
                <a:lnTo>
                  <a:pt x="8767481" y="0"/>
                </a:lnTo>
              </a:path>
            </a:pathLst>
          </a:custGeom>
          <a:ln w="5235">
            <a:solidFill>
              <a:srgbClr val="A7A8AB"/>
            </a:solidFill>
          </a:ln>
        </p:spPr>
        <p:txBody>
          <a:bodyPr wrap="square" lIns="0" tIns="0" rIns="0" bIns="0" rtlCol="0"/>
          <a:lstStyle/>
          <a:p>
            <a:endParaRPr/>
          </a:p>
        </p:txBody>
      </p:sp>
      <p:grpSp>
        <p:nvGrpSpPr>
          <p:cNvPr id="127" name="object 127"/>
          <p:cNvGrpSpPr/>
          <p:nvPr/>
        </p:nvGrpSpPr>
        <p:grpSpPr>
          <a:xfrm>
            <a:off x="1083104" y="2856015"/>
            <a:ext cx="8773795" cy="458470"/>
            <a:chOff x="1083104" y="2856015"/>
            <a:chExt cx="8773795" cy="458470"/>
          </a:xfrm>
        </p:grpSpPr>
        <p:sp>
          <p:nvSpPr>
            <p:cNvPr id="128" name="object 128"/>
            <p:cNvSpPr/>
            <p:nvPr/>
          </p:nvSpPr>
          <p:spPr>
            <a:xfrm>
              <a:off x="1085961" y="2858873"/>
              <a:ext cx="8768080" cy="0"/>
            </a:xfrm>
            <a:custGeom>
              <a:avLst/>
              <a:gdLst/>
              <a:ahLst/>
              <a:cxnLst/>
              <a:rect l="l" t="t" r="r" b="b"/>
              <a:pathLst>
                <a:path w="8768080">
                  <a:moveTo>
                    <a:pt x="0" y="0"/>
                  </a:moveTo>
                  <a:lnTo>
                    <a:pt x="8767481" y="0"/>
                  </a:lnTo>
                </a:path>
              </a:pathLst>
            </a:custGeom>
            <a:ln w="5235">
              <a:solidFill>
                <a:srgbClr val="A7A8AB"/>
              </a:solidFill>
            </a:ln>
          </p:spPr>
          <p:txBody>
            <a:bodyPr wrap="square" lIns="0" tIns="0" rIns="0" bIns="0" rtlCol="0"/>
            <a:lstStyle/>
            <a:p>
              <a:endParaRPr/>
            </a:p>
          </p:txBody>
        </p:sp>
        <p:sp>
          <p:nvSpPr>
            <p:cNvPr id="129" name="object 129"/>
            <p:cNvSpPr/>
            <p:nvPr/>
          </p:nvSpPr>
          <p:spPr>
            <a:xfrm>
              <a:off x="1085961" y="3311102"/>
              <a:ext cx="8768080" cy="0"/>
            </a:xfrm>
            <a:custGeom>
              <a:avLst/>
              <a:gdLst/>
              <a:ahLst/>
              <a:cxnLst/>
              <a:rect l="l" t="t" r="r" b="b"/>
              <a:pathLst>
                <a:path w="8768080">
                  <a:moveTo>
                    <a:pt x="0" y="0"/>
                  </a:moveTo>
                  <a:lnTo>
                    <a:pt x="8767481" y="0"/>
                  </a:lnTo>
                </a:path>
              </a:pathLst>
            </a:custGeom>
            <a:ln w="5235">
              <a:solidFill>
                <a:srgbClr val="A7A8AB"/>
              </a:solidFill>
            </a:ln>
          </p:spPr>
          <p:txBody>
            <a:bodyPr wrap="square" lIns="0" tIns="0" rIns="0" bIns="0" rtlCol="0"/>
            <a:lstStyle/>
            <a:p>
              <a:endParaRPr/>
            </a:p>
          </p:txBody>
        </p:sp>
      </p:grpSp>
      <p:sp>
        <p:nvSpPr>
          <p:cNvPr id="130" name="object 130"/>
          <p:cNvSpPr txBox="1"/>
          <p:nvPr/>
        </p:nvSpPr>
        <p:spPr>
          <a:xfrm>
            <a:off x="9100870" y="3704242"/>
            <a:ext cx="203200" cy="755015"/>
          </a:xfrm>
          <a:prstGeom prst="rect">
            <a:avLst/>
          </a:prstGeom>
        </p:spPr>
        <p:txBody>
          <a:bodyPr vert="vert270" wrap="square" lIns="0" tIns="0" rIns="0" bIns="0" rtlCol="0">
            <a:spAutoFit/>
          </a:bodyPr>
          <a:lstStyle/>
          <a:p>
            <a:pPr marL="12700">
              <a:lnSpc>
                <a:spcPts val="1455"/>
              </a:lnSpc>
            </a:pPr>
            <a:r>
              <a:rPr sz="1400" dirty="0">
                <a:solidFill>
                  <a:srgbClr val="59595C"/>
                </a:solidFill>
                <a:latin typeface="Helvetica"/>
                <a:cs typeface="Helvetica"/>
              </a:rPr>
              <a:t>Jun</a:t>
            </a:r>
            <a:r>
              <a:rPr sz="1400" spc="-15" dirty="0">
                <a:solidFill>
                  <a:srgbClr val="59595C"/>
                </a:solidFill>
                <a:latin typeface="Helvetica"/>
                <a:cs typeface="Helvetica"/>
              </a:rPr>
              <a:t> </a:t>
            </a:r>
            <a:r>
              <a:rPr sz="1400" spc="-20" dirty="0">
                <a:solidFill>
                  <a:srgbClr val="59595C"/>
                </a:solidFill>
                <a:latin typeface="Helvetica"/>
                <a:cs typeface="Helvetica"/>
              </a:rPr>
              <a:t>2024</a:t>
            </a:r>
            <a:endParaRPr sz="1400">
              <a:latin typeface="Helvetica"/>
              <a:cs typeface="Helvetica"/>
            </a:endParaRPr>
          </a:p>
        </p:txBody>
      </p:sp>
      <p:sp>
        <p:nvSpPr>
          <p:cNvPr id="131" name="object 131"/>
          <p:cNvSpPr txBox="1"/>
          <p:nvPr/>
        </p:nvSpPr>
        <p:spPr>
          <a:xfrm>
            <a:off x="8741947" y="3704192"/>
            <a:ext cx="203200" cy="745490"/>
          </a:xfrm>
          <a:prstGeom prst="rect">
            <a:avLst/>
          </a:prstGeom>
        </p:spPr>
        <p:txBody>
          <a:bodyPr vert="vert270" wrap="square" lIns="0" tIns="0" rIns="0" bIns="0" rtlCol="0">
            <a:spAutoFit/>
          </a:bodyPr>
          <a:lstStyle/>
          <a:p>
            <a:pPr marL="12700">
              <a:lnSpc>
                <a:spcPts val="1455"/>
              </a:lnSpc>
            </a:pPr>
            <a:r>
              <a:rPr sz="1400" dirty="0">
                <a:solidFill>
                  <a:srgbClr val="59595C"/>
                </a:solidFill>
                <a:latin typeface="Helvetica"/>
                <a:cs typeface="Helvetica"/>
              </a:rPr>
              <a:t>Apr</a:t>
            </a:r>
            <a:r>
              <a:rPr sz="1400" spc="-30" dirty="0">
                <a:solidFill>
                  <a:srgbClr val="59595C"/>
                </a:solidFill>
                <a:latin typeface="Helvetica"/>
                <a:cs typeface="Helvetica"/>
              </a:rPr>
              <a:t> </a:t>
            </a:r>
            <a:r>
              <a:rPr sz="1400" spc="-20" dirty="0">
                <a:solidFill>
                  <a:srgbClr val="59595C"/>
                </a:solidFill>
                <a:latin typeface="Helvetica"/>
                <a:cs typeface="Helvetica"/>
              </a:rPr>
              <a:t>2024</a:t>
            </a:r>
            <a:endParaRPr sz="1400">
              <a:latin typeface="Helvetica"/>
              <a:cs typeface="Helvetica"/>
            </a:endParaRPr>
          </a:p>
        </p:txBody>
      </p:sp>
      <p:sp>
        <p:nvSpPr>
          <p:cNvPr id="132" name="object 132"/>
          <p:cNvSpPr txBox="1"/>
          <p:nvPr/>
        </p:nvSpPr>
        <p:spPr>
          <a:xfrm>
            <a:off x="8383023" y="3704270"/>
            <a:ext cx="203200" cy="774700"/>
          </a:xfrm>
          <a:prstGeom prst="rect">
            <a:avLst/>
          </a:prstGeom>
        </p:spPr>
        <p:txBody>
          <a:bodyPr vert="vert270" wrap="square" lIns="0" tIns="0" rIns="0" bIns="0" rtlCol="0">
            <a:spAutoFit/>
          </a:bodyPr>
          <a:lstStyle/>
          <a:p>
            <a:pPr marL="12700">
              <a:lnSpc>
                <a:spcPts val="1455"/>
              </a:lnSpc>
            </a:pPr>
            <a:r>
              <a:rPr sz="1400" dirty="0">
                <a:solidFill>
                  <a:srgbClr val="59595C"/>
                </a:solidFill>
                <a:latin typeface="Helvetica"/>
                <a:cs typeface="Helvetica"/>
              </a:rPr>
              <a:t>Feb</a:t>
            </a:r>
            <a:r>
              <a:rPr sz="1400" spc="-15" dirty="0">
                <a:solidFill>
                  <a:srgbClr val="59595C"/>
                </a:solidFill>
                <a:latin typeface="Helvetica"/>
                <a:cs typeface="Helvetica"/>
              </a:rPr>
              <a:t> </a:t>
            </a:r>
            <a:r>
              <a:rPr sz="1400" spc="-20" dirty="0">
                <a:solidFill>
                  <a:srgbClr val="59595C"/>
                </a:solidFill>
                <a:latin typeface="Helvetica"/>
                <a:cs typeface="Helvetica"/>
              </a:rPr>
              <a:t>2024</a:t>
            </a:r>
            <a:endParaRPr sz="1400">
              <a:latin typeface="Helvetica"/>
              <a:cs typeface="Helvetica"/>
            </a:endParaRPr>
          </a:p>
        </p:txBody>
      </p:sp>
      <p:sp>
        <p:nvSpPr>
          <p:cNvPr id="133" name="object 133"/>
          <p:cNvSpPr txBox="1"/>
          <p:nvPr/>
        </p:nvSpPr>
        <p:spPr>
          <a:xfrm>
            <a:off x="8024099" y="3704158"/>
            <a:ext cx="203200" cy="784860"/>
          </a:xfrm>
          <a:prstGeom prst="rect">
            <a:avLst/>
          </a:prstGeom>
        </p:spPr>
        <p:txBody>
          <a:bodyPr vert="vert270" wrap="square" lIns="0" tIns="0" rIns="0" bIns="0" rtlCol="0">
            <a:spAutoFit/>
          </a:bodyPr>
          <a:lstStyle/>
          <a:p>
            <a:pPr marL="12700">
              <a:lnSpc>
                <a:spcPts val="1455"/>
              </a:lnSpc>
            </a:pPr>
            <a:r>
              <a:rPr sz="1400" dirty="0">
                <a:solidFill>
                  <a:srgbClr val="59595C"/>
                </a:solidFill>
                <a:latin typeface="Helvetica"/>
                <a:cs typeface="Helvetica"/>
              </a:rPr>
              <a:t>Dec</a:t>
            </a:r>
            <a:r>
              <a:rPr sz="1400" spc="-30" dirty="0">
                <a:solidFill>
                  <a:srgbClr val="59595C"/>
                </a:solidFill>
                <a:latin typeface="Helvetica"/>
                <a:cs typeface="Helvetica"/>
              </a:rPr>
              <a:t> </a:t>
            </a:r>
            <a:r>
              <a:rPr sz="1400" spc="-20" dirty="0">
                <a:solidFill>
                  <a:srgbClr val="59595C"/>
                </a:solidFill>
                <a:latin typeface="Helvetica"/>
                <a:cs typeface="Helvetica"/>
              </a:rPr>
              <a:t>2023</a:t>
            </a:r>
            <a:endParaRPr sz="1400">
              <a:latin typeface="Helvetica"/>
              <a:cs typeface="Helvetica"/>
            </a:endParaRPr>
          </a:p>
        </p:txBody>
      </p:sp>
      <p:sp>
        <p:nvSpPr>
          <p:cNvPr id="134" name="object 134"/>
          <p:cNvSpPr txBox="1"/>
          <p:nvPr/>
        </p:nvSpPr>
        <p:spPr>
          <a:xfrm>
            <a:off x="7665176" y="3704008"/>
            <a:ext cx="203200" cy="745490"/>
          </a:xfrm>
          <a:prstGeom prst="rect">
            <a:avLst/>
          </a:prstGeom>
        </p:spPr>
        <p:txBody>
          <a:bodyPr vert="vert270" wrap="square" lIns="0" tIns="0" rIns="0" bIns="0" rtlCol="0">
            <a:spAutoFit/>
          </a:bodyPr>
          <a:lstStyle/>
          <a:p>
            <a:pPr marL="12700">
              <a:lnSpc>
                <a:spcPts val="1455"/>
              </a:lnSpc>
            </a:pPr>
            <a:r>
              <a:rPr sz="1400" dirty="0">
                <a:solidFill>
                  <a:srgbClr val="59595C"/>
                </a:solidFill>
                <a:latin typeface="Helvetica"/>
                <a:cs typeface="Helvetica"/>
              </a:rPr>
              <a:t>Oct</a:t>
            </a:r>
            <a:r>
              <a:rPr sz="1400" spc="-30" dirty="0">
                <a:solidFill>
                  <a:srgbClr val="59595C"/>
                </a:solidFill>
                <a:latin typeface="Helvetica"/>
                <a:cs typeface="Helvetica"/>
              </a:rPr>
              <a:t> </a:t>
            </a:r>
            <a:r>
              <a:rPr sz="1400" spc="-20" dirty="0">
                <a:solidFill>
                  <a:srgbClr val="59595C"/>
                </a:solidFill>
                <a:latin typeface="Helvetica"/>
                <a:cs typeface="Helvetica"/>
              </a:rPr>
              <a:t>2023</a:t>
            </a:r>
            <a:endParaRPr sz="1400">
              <a:latin typeface="Helvetica"/>
              <a:cs typeface="Helvetica"/>
            </a:endParaRPr>
          </a:p>
        </p:txBody>
      </p:sp>
      <p:sp>
        <p:nvSpPr>
          <p:cNvPr id="135" name="object 135"/>
          <p:cNvSpPr txBox="1"/>
          <p:nvPr/>
        </p:nvSpPr>
        <p:spPr>
          <a:xfrm>
            <a:off x="7306252" y="3704243"/>
            <a:ext cx="203200" cy="784860"/>
          </a:xfrm>
          <a:prstGeom prst="rect">
            <a:avLst/>
          </a:prstGeom>
        </p:spPr>
        <p:txBody>
          <a:bodyPr vert="vert270" wrap="square" lIns="0" tIns="0" rIns="0" bIns="0" rtlCol="0">
            <a:spAutoFit/>
          </a:bodyPr>
          <a:lstStyle/>
          <a:p>
            <a:pPr marL="12700">
              <a:lnSpc>
                <a:spcPts val="1455"/>
              </a:lnSpc>
            </a:pPr>
            <a:r>
              <a:rPr sz="1400" dirty="0">
                <a:solidFill>
                  <a:srgbClr val="59595C"/>
                </a:solidFill>
                <a:latin typeface="Helvetica"/>
                <a:cs typeface="Helvetica"/>
              </a:rPr>
              <a:t>Aug</a:t>
            </a:r>
            <a:r>
              <a:rPr sz="1400" spc="-40" dirty="0">
                <a:solidFill>
                  <a:srgbClr val="59595C"/>
                </a:solidFill>
                <a:latin typeface="Helvetica"/>
                <a:cs typeface="Helvetica"/>
              </a:rPr>
              <a:t> </a:t>
            </a:r>
            <a:r>
              <a:rPr sz="1400" spc="-20" dirty="0">
                <a:solidFill>
                  <a:srgbClr val="59595C"/>
                </a:solidFill>
                <a:latin typeface="Helvetica"/>
                <a:cs typeface="Helvetica"/>
              </a:rPr>
              <a:t>2023</a:t>
            </a:r>
            <a:endParaRPr sz="1400">
              <a:latin typeface="Helvetica"/>
              <a:cs typeface="Helvetica"/>
            </a:endParaRPr>
          </a:p>
        </p:txBody>
      </p:sp>
      <p:sp>
        <p:nvSpPr>
          <p:cNvPr id="136" name="object 136"/>
          <p:cNvSpPr txBox="1"/>
          <p:nvPr/>
        </p:nvSpPr>
        <p:spPr>
          <a:xfrm>
            <a:off x="6947328" y="3704242"/>
            <a:ext cx="203200" cy="755015"/>
          </a:xfrm>
          <a:prstGeom prst="rect">
            <a:avLst/>
          </a:prstGeom>
        </p:spPr>
        <p:txBody>
          <a:bodyPr vert="vert270" wrap="square" lIns="0" tIns="0" rIns="0" bIns="0" rtlCol="0">
            <a:spAutoFit/>
          </a:bodyPr>
          <a:lstStyle/>
          <a:p>
            <a:pPr marL="12700">
              <a:lnSpc>
                <a:spcPts val="1455"/>
              </a:lnSpc>
            </a:pPr>
            <a:r>
              <a:rPr sz="1400" dirty="0">
                <a:solidFill>
                  <a:srgbClr val="59595C"/>
                </a:solidFill>
                <a:latin typeface="Helvetica"/>
                <a:cs typeface="Helvetica"/>
              </a:rPr>
              <a:t>Jun</a:t>
            </a:r>
            <a:r>
              <a:rPr sz="1400" spc="-15" dirty="0">
                <a:solidFill>
                  <a:srgbClr val="59595C"/>
                </a:solidFill>
                <a:latin typeface="Helvetica"/>
                <a:cs typeface="Helvetica"/>
              </a:rPr>
              <a:t> </a:t>
            </a:r>
            <a:r>
              <a:rPr sz="1400" spc="-20" dirty="0">
                <a:solidFill>
                  <a:srgbClr val="59595C"/>
                </a:solidFill>
                <a:latin typeface="Helvetica"/>
                <a:cs typeface="Helvetica"/>
              </a:rPr>
              <a:t>2023</a:t>
            </a:r>
            <a:endParaRPr sz="1400">
              <a:latin typeface="Helvetica"/>
              <a:cs typeface="Helvetica"/>
            </a:endParaRPr>
          </a:p>
        </p:txBody>
      </p:sp>
      <p:sp>
        <p:nvSpPr>
          <p:cNvPr id="137" name="object 137"/>
          <p:cNvSpPr txBox="1"/>
          <p:nvPr/>
        </p:nvSpPr>
        <p:spPr>
          <a:xfrm>
            <a:off x="6588404" y="3704192"/>
            <a:ext cx="203200" cy="745490"/>
          </a:xfrm>
          <a:prstGeom prst="rect">
            <a:avLst/>
          </a:prstGeom>
        </p:spPr>
        <p:txBody>
          <a:bodyPr vert="vert270" wrap="square" lIns="0" tIns="0" rIns="0" bIns="0" rtlCol="0">
            <a:spAutoFit/>
          </a:bodyPr>
          <a:lstStyle/>
          <a:p>
            <a:pPr marL="12700">
              <a:lnSpc>
                <a:spcPts val="1455"/>
              </a:lnSpc>
            </a:pPr>
            <a:r>
              <a:rPr sz="1400" dirty="0">
                <a:solidFill>
                  <a:srgbClr val="59595C"/>
                </a:solidFill>
                <a:latin typeface="Helvetica"/>
                <a:cs typeface="Helvetica"/>
              </a:rPr>
              <a:t>Apr</a:t>
            </a:r>
            <a:r>
              <a:rPr sz="1400" spc="-30" dirty="0">
                <a:solidFill>
                  <a:srgbClr val="59595C"/>
                </a:solidFill>
                <a:latin typeface="Helvetica"/>
                <a:cs typeface="Helvetica"/>
              </a:rPr>
              <a:t> </a:t>
            </a:r>
            <a:r>
              <a:rPr sz="1400" spc="-20" dirty="0">
                <a:solidFill>
                  <a:srgbClr val="59595C"/>
                </a:solidFill>
                <a:latin typeface="Helvetica"/>
                <a:cs typeface="Helvetica"/>
              </a:rPr>
              <a:t>2023</a:t>
            </a:r>
            <a:endParaRPr sz="1400">
              <a:latin typeface="Helvetica"/>
              <a:cs typeface="Helvetica"/>
            </a:endParaRPr>
          </a:p>
        </p:txBody>
      </p:sp>
      <p:sp>
        <p:nvSpPr>
          <p:cNvPr id="138" name="object 138"/>
          <p:cNvSpPr txBox="1"/>
          <p:nvPr/>
        </p:nvSpPr>
        <p:spPr>
          <a:xfrm>
            <a:off x="6229480" y="3704270"/>
            <a:ext cx="203200" cy="774700"/>
          </a:xfrm>
          <a:prstGeom prst="rect">
            <a:avLst/>
          </a:prstGeom>
        </p:spPr>
        <p:txBody>
          <a:bodyPr vert="vert270" wrap="square" lIns="0" tIns="0" rIns="0" bIns="0" rtlCol="0">
            <a:spAutoFit/>
          </a:bodyPr>
          <a:lstStyle/>
          <a:p>
            <a:pPr marL="12700">
              <a:lnSpc>
                <a:spcPts val="1455"/>
              </a:lnSpc>
            </a:pPr>
            <a:r>
              <a:rPr sz="1400" dirty="0">
                <a:solidFill>
                  <a:srgbClr val="59595C"/>
                </a:solidFill>
                <a:latin typeface="Helvetica"/>
                <a:cs typeface="Helvetica"/>
              </a:rPr>
              <a:t>Feb</a:t>
            </a:r>
            <a:r>
              <a:rPr sz="1400" spc="-15" dirty="0">
                <a:solidFill>
                  <a:srgbClr val="59595C"/>
                </a:solidFill>
                <a:latin typeface="Helvetica"/>
                <a:cs typeface="Helvetica"/>
              </a:rPr>
              <a:t> </a:t>
            </a:r>
            <a:r>
              <a:rPr sz="1400" spc="-20" dirty="0">
                <a:solidFill>
                  <a:srgbClr val="59595C"/>
                </a:solidFill>
                <a:latin typeface="Helvetica"/>
                <a:cs typeface="Helvetica"/>
              </a:rPr>
              <a:t>2023</a:t>
            </a:r>
            <a:endParaRPr sz="1400">
              <a:latin typeface="Helvetica"/>
              <a:cs typeface="Helvetica"/>
            </a:endParaRPr>
          </a:p>
        </p:txBody>
      </p:sp>
      <p:sp>
        <p:nvSpPr>
          <p:cNvPr id="139" name="object 139"/>
          <p:cNvSpPr txBox="1"/>
          <p:nvPr/>
        </p:nvSpPr>
        <p:spPr>
          <a:xfrm>
            <a:off x="5870557" y="3704158"/>
            <a:ext cx="203200" cy="784860"/>
          </a:xfrm>
          <a:prstGeom prst="rect">
            <a:avLst/>
          </a:prstGeom>
        </p:spPr>
        <p:txBody>
          <a:bodyPr vert="vert270" wrap="square" lIns="0" tIns="0" rIns="0" bIns="0" rtlCol="0">
            <a:spAutoFit/>
          </a:bodyPr>
          <a:lstStyle/>
          <a:p>
            <a:pPr marL="12700">
              <a:lnSpc>
                <a:spcPts val="1455"/>
              </a:lnSpc>
            </a:pPr>
            <a:r>
              <a:rPr sz="1400" dirty="0">
                <a:solidFill>
                  <a:srgbClr val="59595C"/>
                </a:solidFill>
                <a:latin typeface="Helvetica"/>
                <a:cs typeface="Helvetica"/>
              </a:rPr>
              <a:t>Dec</a:t>
            </a:r>
            <a:r>
              <a:rPr sz="1400" spc="-30" dirty="0">
                <a:solidFill>
                  <a:srgbClr val="59595C"/>
                </a:solidFill>
                <a:latin typeface="Helvetica"/>
                <a:cs typeface="Helvetica"/>
              </a:rPr>
              <a:t> </a:t>
            </a:r>
            <a:r>
              <a:rPr sz="1400" spc="-20" dirty="0">
                <a:solidFill>
                  <a:srgbClr val="59595C"/>
                </a:solidFill>
                <a:latin typeface="Helvetica"/>
                <a:cs typeface="Helvetica"/>
              </a:rPr>
              <a:t>2022</a:t>
            </a:r>
            <a:endParaRPr sz="1400">
              <a:latin typeface="Helvetica"/>
              <a:cs typeface="Helvetica"/>
            </a:endParaRPr>
          </a:p>
        </p:txBody>
      </p:sp>
      <p:sp>
        <p:nvSpPr>
          <p:cNvPr id="140" name="object 140"/>
          <p:cNvSpPr txBox="1"/>
          <p:nvPr/>
        </p:nvSpPr>
        <p:spPr>
          <a:xfrm>
            <a:off x="5511633" y="3704008"/>
            <a:ext cx="203200" cy="745490"/>
          </a:xfrm>
          <a:prstGeom prst="rect">
            <a:avLst/>
          </a:prstGeom>
        </p:spPr>
        <p:txBody>
          <a:bodyPr vert="vert270" wrap="square" lIns="0" tIns="0" rIns="0" bIns="0" rtlCol="0">
            <a:spAutoFit/>
          </a:bodyPr>
          <a:lstStyle/>
          <a:p>
            <a:pPr marL="12700">
              <a:lnSpc>
                <a:spcPts val="1455"/>
              </a:lnSpc>
            </a:pPr>
            <a:r>
              <a:rPr sz="1400" dirty="0">
                <a:solidFill>
                  <a:srgbClr val="59595C"/>
                </a:solidFill>
                <a:latin typeface="Helvetica"/>
                <a:cs typeface="Helvetica"/>
              </a:rPr>
              <a:t>Oct</a:t>
            </a:r>
            <a:r>
              <a:rPr sz="1400" spc="-30" dirty="0">
                <a:solidFill>
                  <a:srgbClr val="59595C"/>
                </a:solidFill>
                <a:latin typeface="Helvetica"/>
                <a:cs typeface="Helvetica"/>
              </a:rPr>
              <a:t> </a:t>
            </a:r>
            <a:r>
              <a:rPr sz="1400" spc="-20" dirty="0">
                <a:solidFill>
                  <a:srgbClr val="59595C"/>
                </a:solidFill>
                <a:latin typeface="Helvetica"/>
                <a:cs typeface="Helvetica"/>
              </a:rPr>
              <a:t>2022</a:t>
            </a:r>
            <a:endParaRPr sz="1400">
              <a:latin typeface="Helvetica"/>
              <a:cs typeface="Helvetica"/>
            </a:endParaRPr>
          </a:p>
        </p:txBody>
      </p:sp>
      <p:sp>
        <p:nvSpPr>
          <p:cNvPr id="141" name="object 141"/>
          <p:cNvSpPr txBox="1"/>
          <p:nvPr/>
        </p:nvSpPr>
        <p:spPr>
          <a:xfrm>
            <a:off x="4793963" y="3704242"/>
            <a:ext cx="203200" cy="755015"/>
          </a:xfrm>
          <a:prstGeom prst="rect">
            <a:avLst/>
          </a:prstGeom>
        </p:spPr>
        <p:txBody>
          <a:bodyPr vert="vert270" wrap="square" lIns="0" tIns="0" rIns="0" bIns="0" rtlCol="0">
            <a:spAutoFit/>
          </a:bodyPr>
          <a:lstStyle/>
          <a:p>
            <a:pPr marL="12700">
              <a:lnSpc>
                <a:spcPts val="1455"/>
              </a:lnSpc>
            </a:pPr>
            <a:r>
              <a:rPr sz="1400" dirty="0">
                <a:solidFill>
                  <a:srgbClr val="59595C"/>
                </a:solidFill>
                <a:latin typeface="Helvetica"/>
                <a:cs typeface="Helvetica"/>
              </a:rPr>
              <a:t>Jun</a:t>
            </a:r>
            <a:r>
              <a:rPr sz="1400" spc="-15" dirty="0">
                <a:solidFill>
                  <a:srgbClr val="59595C"/>
                </a:solidFill>
                <a:latin typeface="Helvetica"/>
                <a:cs typeface="Helvetica"/>
              </a:rPr>
              <a:t> </a:t>
            </a:r>
            <a:r>
              <a:rPr sz="1400" spc="-20" dirty="0">
                <a:solidFill>
                  <a:srgbClr val="59595C"/>
                </a:solidFill>
                <a:latin typeface="Helvetica"/>
                <a:cs typeface="Helvetica"/>
              </a:rPr>
              <a:t>2022</a:t>
            </a:r>
            <a:endParaRPr sz="1400">
              <a:latin typeface="Helvetica"/>
              <a:cs typeface="Helvetica"/>
            </a:endParaRPr>
          </a:p>
        </p:txBody>
      </p:sp>
      <p:sp>
        <p:nvSpPr>
          <p:cNvPr id="142" name="object 142"/>
          <p:cNvSpPr txBox="1"/>
          <p:nvPr/>
        </p:nvSpPr>
        <p:spPr>
          <a:xfrm>
            <a:off x="4435039" y="3704192"/>
            <a:ext cx="203200" cy="745490"/>
          </a:xfrm>
          <a:prstGeom prst="rect">
            <a:avLst/>
          </a:prstGeom>
        </p:spPr>
        <p:txBody>
          <a:bodyPr vert="vert270" wrap="square" lIns="0" tIns="0" rIns="0" bIns="0" rtlCol="0">
            <a:spAutoFit/>
          </a:bodyPr>
          <a:lstStyle/>
          <a:p>
            <a:pPr marL="12700">
              <a:lnSpc>
                <a:spcPts val="1455"/>
              </a:lnSpc>
            </a:pPr>
            <a:r>
              <a:rPr sz="1400" dirty="0">
                <a:solidFill>
                  <a:srgbClr val="59595C"/>
                </a:solidFill>
                <a:latin typeface="Helvetica"/>
                <a:cs typeface="Helvetica"/>
              </a:rPr>
              <a:t>Apr</a:t>
            </a:r>
            <a:r>
              <a:rPr sz="1400" spc="-30" dirty="0">
                <a:solidFill>
                  <a:srgbClr val="59595C"/>
                </a:solidFill>
                <a:latin typeface="Helvetica"/>
                <a:cs typeface="Helvetica"/>
              </a:rPr>
              <a:t> </a:t>
            </a:r>
            <a:r>
              <a:rPr sz="1400" spc="-20" dirty="0">
                <a:solidFill>
                  <a:srgbClr val="59595C"/>
                </a:solidFill>
                <a:latin typeface="Helvetica"/>
                <a:cs typeface="Helvetica"/>
              </a:rPr>
              <a:t>2022</a:t>
            </a:r>
            <a:endParaRPr sz="1400">
              <a:latin typeface="Helvetica"/>
              <a:cs typeface="Helvetica"/>
            </a:endParaRPr>
          </a:p>
        </p:txBody>
      </p:sp>
      <p:sp>
        <p:nvSpPr>
          <p:cNvPr id="143" name="object 143"/>
          <p:cNvSpPr txBox="1"/>
          <p:nvPr/>
        </p:nvSpPr>
        <p:spPr>
          <a:xfrm>
            <a:off x="4076115" y="3704270"/>
            <a:ext cx="203200" cy="774700"/>
          </a:xfrm>
          <a:prstGeom prst="rect">
            <a:avLst/>
          </a:prstGeom>
        </p:spPr>
        <p:txBody>
          <a:bodyPr vert="vert270" wrap="square" lIns="0" tIns="0" rIns="0" bIns="0" rtlCol="0">
            <a:spAutoFit/>
          </a:bodyPr>
          <a:lstStyle/>
          <a:p>
            <a:pPr marL="12700">
              <a:lnSpc>
                <a:spcPts val="1455"/>
              </a:lnSpc>
            </a:pPr>
            <a:r>
              <a:rPr sz="1400" dirty="0">
                <a:solidFill>
                  <a:srgbClr val="59595C"/>
                </a:solidFill>
                <a:latin typeface="Helvetica"/>
                <a:cs typeface="Helvetica"/>
              </a:rPr>
              <a:t>Feb</a:t>
            </a:r>
            <a:r>
              <a:rPr sz="1400" spc="-15" dirty="0">
                <a:solidFill>
                  <a:srgbClr val="59595C"/>
                </a:solidFill>
                <a:latin typeface="Helvetica"/>
                <a:cs typeface="Helvetica"/>
              </a:rPr>
              <a:t> </a:t>
            </a:r>
            <a:r>
              <a:rPr sz="1400" spc="-20" dirty="0">
                <a:solidFill>
                  <a:srgbClr val="59595C"/>
                </a:solidFill>
                <a:latin typeface="Helvetica"/>
                <a:cs typeface="Helvetica"/>
              </a:rPr>
              <a:t>2022</a:t>
            </a:r>
            <a:endParaRPr sz="1400">
              <a:latin typeface="Helvetica"/>
              <a:cs typeface="Helvetica"/>
            </a:endParaRPr>
          </a:p>
        </p:txBody>
      </p:sp>
      <p:sp>
        <p:nvSpPr>
          <p:cNvPr id="144" name="object 144"/>
          <p:cNvSpPr txBox="1"/>
          <p:nvPr/>
        </p:nvSpPr>
        <p:spPr>
          <a:xfrm>
            <a:off x="3717192" y="3704158"/>
            <a:ext cx="203200" cy="784860"/>
          </a:xfrm>
          <a:prstGeom prst="rect">
            <a:avLst/>
          </a:prstGeom>
        </p:spPr>
        <p:txBody>
          <a:bodyPr vert="vert270" wrap="square" lIns="0" tIns="0" rIns="0" bIns="0" rtlCol="0">
            <a:spAutoFit/>
          </a:bodyPr>
          <a:lstStyle/>
          <a:p>
            <a:pPr marL="12700">
              <a:lnSpc>
                <a:spcPts val="1455"/>
              </a:lnSpc>
            </a:pPr>
            <a:r>
              <a:rPr sz="1400" dirty="0">
                <a:solidFill>
                  <a:srgbClr val="59595C"/>
                </a:solidFill>
                <a:latin typeface="Helvetica"/>
                <a:cs typeface="Helvetica"/>
              </a:rPr>
              <a:t>Dec</a:t>
            </a:r>
            <a:r>
              <a:rPr sz="1400" spc="-30" dirty="0">
                <a:solidFill>
                  <a:srgbClr val="59595C"/>
                </a:solidFill>
                <a:latin typeface="Helvetica"/>
                <a:cs typeface="Helvetica"/>
              </a:rPr>
              <a:t> </a:t>
            </a:r>
            <a:r>
              <a:rPr sz="1400" spc="-20" dirty="0">
                <a:solidFill>
                  <a:srgbClr val="59595C"/>
                </a:solidFill>
                <a:latin typeface="Helvetica"/>
                <a:cs typeface="Helvetica"/>
              </a:rPr>
              <a:t>2021</a:t>
            </a:r>
            <a:endParaRPr sz="1400">
              <a:latin typeface="Helvetica"/>
              <a:cs typeface="Helvetica"/>
            </a:endParaRPr>
          </a:p>
        </p:txBody>
      </p:sp>
      <p:sp>
        <p:nvSpPr>
          <p:cNvPr id="145" name="object 145"/>
          <p:cNvSpPr txBox="1"/>
          <p:nvPr/>
        </p:nvSpPr>
        <p:spPr>
          <a:xfrm>
            <a:off x="3358268" y="3704008"/>
            <a:ext cx="203200" cy="745490"/>
          </a:xfrm>
          <a:prstGeom prst="rect">
            <a:avLst/>
          </a:prstGeom>
        </p:spPr>
        <p:txBody>
          <a:bodyPr vert="vert270" wrap="square" lIns="0" tIns="0" rIns="0" bIns="0" rtlCol="0">
            <a:spAutoFit/>
          </a:bodyPr>
          <a:lstStyle/>
          <a:p>
            <a:pPr marL="12700">
              <a:lnSpc>
                <a:spcPts val="1455"/>
              </a:lnSpc>
            </a:pPr>
            <a:r>
              <a:rPr sz="1400" dirty="0">
                <a:solidFill>
                  <a:srgbClr val="59595C"/>
                </a:solidFill>
                <a:latin typeface="Helvetica"/>
                <a:cs typeface="Helvetica"/>
              </a:rPr>
              <a:t>Oct</a:t>
            </a:r>
            <a:r>
              <a:rPr sz="1400" spc="-30" dirty="0">
                <a:solidFill>
                  <a:srgbClr val="59595C"/>
                </a:solidFill>
                <a:latin typeface="Helvetica"/>
                <a:cs typeface="Helvetica"/>
              </a:rPr>
              <a:t> </a:t>
            </a:r>
            <a:r>
              <a:rPr sz="1400" spc="-20" dirty="0">
                <a:solidFill>
                  <a:srgbClr val="59595C"/>
                </a:solidFill>
                <a:latin typeface="Helvetica"/>
                <a:cs typeface="Helvetica"/>
              </a:rPr>
              <a:t>2021</a:t>
            </a:r>
            <a:endParaRPr sz="1400">
              <a:latin typeface="Helvetica"/>
              <a:cs typeface="Helvetica"/>
            </a:endParaRPr>
          </a:p>
        </p:txBody>
      </p:sp>
      <p:sp>
        <p:nvSpPr>
          <p:cNvPr id="146" name="object 146"/>
          <p:cNvSpPr txBox="1"/>
          <p:nvPr/>
        </p:nvSpPr>
        <p:spPr>
          <a:xfrm>
            <a:off x="2999344" y="3704243"/>
            <a:ext cx="203200" cy="784860"/>
          </a:xfrm>
          <a:prstGeom prst="rect">
            <a:avLst/>
          </a:prstGeom>
        </p:spPr>
        <p:txBody>
          <a:bodyPr vert="vert270" wrap="square" lIns="0" tIns="0" rIns="0" bIns="0" rtlCol="0">
            <a:spAutoFit/>
          </a:bodyPr>
          <a:lstStyle/>
          <a:p>
            <a:pPr marL="12700">
              <a:lnSpc>
                <a:spcPts val="1455"/>
              </a:lnSpc>
            </a:pPr>
            <a:r>
              <a:rPr sz="1400" dirty="0">
                <a:solidFill>
                  <a:srgbClr val="59595C"/>
                </a:solidFill>
                <a:latin typeface="Helvetica"/>
                <a:cs typeface="Helvetica"/>
              </a:rPr>
              <a:t>Aug</a:t>
            </a:r>
            <a:r>
              <a:rPr sz="1400" spc="-40" dirty="0">
                <a:solidFill>
                  <a:srgbClr val="59595C"/>
                </a:solidFill>
                <a:latin typeface="Helvetica"/>
                <a:cs typeface="Helvetica"/>
              </a:rPr>
              <a:t> </a:t>
            </a:r>
            <a:r>
              <a:rPr sz="1400" spc="-20" dirty="0">
                <a:solidFill>
                  <a:srgbClr val="59595C"/>
                </a:solidFill>
                <a:latin typeface="Helvetica"/>
                <a:cs typeface="Helvetica"/>
              </a:rPr>
              <a:t>2021</a:t>
            </a:r>
            <a:endParaRPr sz="1400">
              <a:latin typeface="Helvetica"/>
              <a:cs typeface="Helvetica"/>
            </a:endParaRPr>
          </a:p>
        </p:txBody>
      </p:sp>
      <p:sp>
        <p:nvSpPr>
          <p:cNvPr id="147" name="object 147"/>
          <p:cNvSpPr txBox="1"/>
          <p:nvPr/>
        </p:nvSpPr>
        <p:spPr>
          <a:xfrm>
            <a:off x="2640420" y="3704242"/>
            <a:ext cx="203200" cy="755015"/>
          </a:xfrm>
          <a:prstGeom prst="rect">
            <a:avLst/>
          </a:prstGeom>
        </p:spPr>
        <p:txBody>
          <a:bodyPr vert="vert270" wrap="square" lIns="0" tIns="0" rIns="0" bIns="0" rtlCol="0">
            <a:spAutoFit/>
          </a:bodyPr>
          <a:lstStyle/>
          <a:p>
            <a:pPr marL="12700">
              <a:lnSpc>
                <a:spcPts val="1455"/>
              </a:lnSpc>
            </a:pPr>
            <a:r>
              <a:rPr sz="1400" dirty="0">
                <a:solidFill>
                  <a:srgbClr val="59595C"/>
                </a:solidFill>
                <a:latin typeface="Helvetica"/>
                <a:cs typeface="Helvetica"/>
              </a:rPr>
              <a:t>Jun</a:t>
            </a:r>
            <a:r>
              <a:rPr sz="1400" spc="-15" dirty="0">
                <a:solidFill>
                  <a:srgbClr val="59595C"/>
                </a:solidFill>
                <a:latin typeface="Helvetica"/>
                <a:cs typeface="Helvetica"/>
              </a:rPr>
              <a:t> </a:t>
            </a:r>
            <a:r>
              <a:rPr sz="1400" spc="-20" dirty="0">
                <a:solidFill>
                  <a:srgbClr val="59595C"/>
                </a:solidFill>
                <a:latin typeface="Helvetica"/>
                <a:cs typeface="Helvetica"/>
              </a:rPr>
              <a:t>2021</a:t>
            </a:r>
            <a:endParaRPr sz="1400">
              <a:latin typeface="Helvetica"/>
              <a:cs typeface="Helvetica"/>
            </a:endParaRPr>
          </a:p>
        </p:txBody>
      </p:sp>
      <p:sp>
        <p:nvSpPr>
          <p:cNvPr id="148" name="object 148"/>
          <p:cNvSpPr txBox="1"/>
          <p:nvPr/>
        </p:nvSpPr>
        <p:spPr>
          <a:xfrm>
            <a:off x="2281497" y="3704158"/>
            <a:ext cx="203200" cy="784860"/>
          </a:xfrm>
          <a:prstGeom prst="rect">
            <a:avLst/>
          </a:prstGeom>
        </p:spPr>
        <p:txBody>
          <a:bodyPr vert="vert270" wrap="square" lIns="0" tIns="0" rIns="0" bIns="0" rtlCol="0">
            <a:spAutoFit/>
          </a:bodyPr>
          <a:lstStyle/>
          <a:p>
            <a:pPr marL="12700">
              <a:lnSpc>
                <a:spcPts val="1455"/>
              </a:lnSpc>
            </a:pPr>
            <a:r>
              <a:rPr sz="1400" dirty="0">
                <a:solidFill>
                  <a:srgbClr val="59595C"/>
                </a:solidFill>
                <a:latin typeface="Helvetica"/>
                <a:cs typeface="Helvetica"/>
              </a:rPr>
              <a:t>Dec</a:t>
            </a:r>
            <a:r>
              <a:rPr sz="1400" spc="-30" dirty="0">
                <a:solidFill>
                  <a:srgbClr val="59595C"/>
                </a:solidFill>
                <a:latin typeface="Helvetica"/>
                <a:cs typeface="Helvetica"/>
              </a:rPr>
              <a:t> </a:t>
            </a:r>
            <a:r>
              <a:rPr sz="1400" spc="-20" dirty="0">
                <a:solidFill>
                  <a:srgbClr val="59595C"/>
                </a:solidFill>
                <a:latin typeface="Helvetica"/>
                <a:cs typeface="Helvetica"/>
              </a:rPr>
              <a:t>2020</a:t>
            </a:r>
            <a:endParaRPr sz="1400">
              <a:latin typeface="Helvetica"/>
              <a:cs typeface="Helvetica"/>
            </a:endParaRPr>
          </a:p>
        </p:txBody>
      </p:sp>
      <p:sp>
        <p:nvSpPr>
          <p:cNvPr id="149" name="object 149"/>
          <p:cNvSpPr txBox="1"/>
          <p:nvPr/>
        </p:nvSpPr>
        <p:spPr>
          <a:xfrm>
            <a:off x="1922573" y="3704242"/>
            <a:ext cx="203200" cy="755015"/>
          </a:xfrm>
          <a:prstGeom prst="rect">
            <a:avLst/>
          </a:prstGeom>
        </p:spPr>
        <p:txBody>
          <a:bodyPr vert="vert270" wrap="square" lIns="0" tIns="0" rIns="0" bIns="0" rtlCol="0">
            <a:spAutoFit/>
          </a:bodyPr>
          <a:lstStyle/>
          <a:p>
            <a:pPr marL="12700">
              <a:lnSpc>
                <a:spcPts val="1455"/>
              </a:lnSpc>
            </a:pPr>
            <a:r>
              <a:rPr sz="1400" dirty="0">
                <a:solidFill>
                  <a:srgbClr val="59595C"/>
                </a:solidFill>
                <a:latin typeface="Helvetica"/>
                <a:cs typeface="Helvetica"/>
              </a:rPr>
              <a:t>Jun</a:t>
            </a:r>
            <a:r>
              <a:rPr sz="1400" spc="-15" dirty="0">
                <a:solidFill>
                  <a:srgbClr val="59595C"/>
                </a:solidFill>
                <a:latin typeface="Helvetica"/>
                <a:cs typeface="Helvetica"/>
              </a:rPr>
              <a:t> </a:t>
            </a:r>
            <a:r>
              <a:rPr sz="1400" spc="-20" dirty="0">
                <a:solidFill>
                  <a:srgbClr val="59595C"/>
                </a:solidFill>
                <a:latin typeface="Helvetica"/>
                <a:cs typeface="Helvetica"/>
              </a:rPr>
              <a:t>2020</a:t>
            </a:r>
            <a:endParaRPr sz="1400">
              <a:latin typeface="Helvetica"/>
              <a:cs typeface="Helvetica"/>
            </a:endParaRPr>
          </a:p>
        </p:txBody>
      </p:sp>
      <p:sp>
        <p:nvSpPr>
          <p:cNvPr id="150" name="object 150"/>
          <p:cNvSpPr txBox="1"/>
          <p:nvPr/>
        </p:nvSpPr>
        <p:spPr>
          <a:xfrm>
            <a:off x="1204903" y="3704242"/>
            <a:ext cx="203200" cy="755015"/>
          </a:xfrm>
          <a:prstGeom prst="rect">
            <a:avLst/>
          </a:prstGeom>
        </p:spPr>
        <p:txBody>
          <a:bodyPr vert="vert270" wrap="square" lIns="0" tIns="0" rIns="0" bIns="0" rtlCol="0">
            <a:spAutoFit/>
          </a:bodyPr>
          <a:lstStyle/>
          <a:p>
            <a:pPr marL="12700">
              <a:lnSpc>
                <a:spcPts val="1455"/>
              </a:lnSpc>
            </a:pPr>
            <a:r>
              <a:rPr sz="1400" dirty="0">
                <a:solidFill>
                  <a:srgbClr val="59595C"/>
                </a:solidFill>
                <a:latin typeface="Helvetica"/>
                <a:cs typeface="Helvetica"/>
              </a:rPr>
              <a:t>Jun</a:t>
            </a:r>
            <a:r>
              <a:rPr sz="1400" spc="-15" dirty="0">
                <a:solidFill>
                  <a:srgbClr val="59595C"/>
                </a:solidFill>
                <a:latin typeface="Helvetica"/>
                <a:cs typeface="Helvetica"/>
              </a:rPr>
              <a:t> </a:t>
            </a:r>
            <a:r>
              <a:rPr sz="1400" spc="-20" dirty="0">
                <a:solidFill>
                  <a:srgbClr val="59595C"/>
                </a:solidFill>
                <a:latin typeface="Helvetica"/>
                <a:cs typeface="Helvetica"/>
              </a:rPr>
              <a:t>2019</a:t>
            </a:r>
            <a:endParaRPr sz="1400">
              <a:latin typeface="Helvetica"/>
              <a:cs typeface="Helvetica"/>
            </a:endParaRPr>
          </a:p>
        </p:txBody>
      </p:sp>
      <p:sp>
        <p:nvSpPr>
          <p:cNvPr id="151" name="object 151"/>
          <p:cNvSpPr txBox="1"/>
          <p:nvPr/>
        </p:nvSpPr>
        <p:spPr>
          <a:xfrm>
            <a:off x="9458907" y="3704243"/>
            <a:ext cx="203200" cy="784860"/>
          </a:xfrm>
          <a:prstGeom prst="rect">
            <a:avLst/>
          </a:prstGeom>
        </p:spPr>
        <p:txBody>
          <a:bodyPr vert="vert270" wrap="square" lIns="0" tIns="0" rIns="0" bIns="0" rtlCol="0">
            <a:spAutoFit/>
          </a:bodyPr>
          <a:lstStyle/>
          <a:p>
            <a:pPr marL="12700">
              <a:lnSpc>
                <a:spcPts val="1455"/>
              </a:lnSpc>
            </a:pPr>
            <a:r>
              <a:rPr sz="1400" dirty="0">
                <a:solidFill>
                  <a:srgbClr val="59595C"/>
                </a:solidFill>
                <a:latin typeface="Helvetica"/>
                <a:cs typeface="Helvetica"/>
              </a:rPr>
              <a:t>Aug</a:t>
            </a:r>
            <a:r>
              <a:rPr sz="1400" spc="-40" dirty="0">
                <a:solidFill>
                  <a:srgbClr val="59595C"/>
                </a:solidFill>
                <a:latin typeface="Helvetica"/>
                <a:cs typeface="Helvetica"/>
              </a:rPr>
              <a:t> </a:t>
            </a:r>
            <a:r>
              <a:rPr sz="1400" spc="-20" dirty="0">
                <a:solidFill>
                  <a:srgbClr val="59595C"/>
                </a:solidFill>
                <a:latin typeface="Helvetica"/>
                <a:cs typeface="Helvetica"/>
              </a:rPr>
              <a:t>2024</a:t>
            </a:r>
            <a:endParaRPr sz="1400">
              <a:latin typeface="Helvetica"/>
              <a:cs typeface="Helvetica"/>
            </a:endParaRPr>
          </a:p>
        </p:txBody>
      </p:sp>
      <p:sp>
        <p:nvSpPr>
          <p:cNvPr id="152" name="object 152"/>
          <p:cNvSpPr txBox="1"/>
          <p:nvPr/>
        </p:nvSpPr>
        <p:spPr>
          <a:xfrm>
            <a:off x="1563826" y="3704158"/>
            <a:ext cx="203200" cy="784860"/>
          </a:xfrm>
          <a:prstGeom prst="rect">
            <a:avLst/>
          </a:prstGeom>
        </p:spPr>
        <p:txBody>
          <a:bodyPr vert="vert270" wrap="square" lIns="0" tIns="0" rIns="0" bIns="0" rtlCol="0">
            <a:spAutoFit/>
          </a:bodyPr>
          <a:lstStyle/>
          <a:p>
            <a:pPr marL="12700">
              <a:lnSpc>
                <a:spcPts val="1455"/>
              </a:lnSpc>
            </a:pPr>
            <a:r>
              <a:rPr sz="1400" dirty="0">
                <a:solidFill>
                  <a:srgbClr val="59595C"/>
                </a:solidFill>
                <a:latin typeface="Helvetica"/>
                <a:cs typeface="Helvetica"/>
              </a:rPr>
              <a:t>Dec</a:t>
            </a:r>
            <a:r>
              <a:rPr sz="1400" spc="-30" dirty="0">
                <a:solidFill>
                  <a:srgbClr val="59595C"/>
                </a:solidFill>
                <a:latin typeface="Helvetica"/>
                <a:cs typeface="Helvetica"/>
              </a:rPr>
              <a:t> </a:t>
            </a:r>
            <a:r>
              <a:rPr sz="1400" spc="-20" dirty="0">
                <a:solidFill>
                  <a:srgbClr val="59595C"/>
                </a:solidFill>
                <a:latin typeface="Helvetica"/>
                <a:cs typeface="Helvetica"/>
              </a:rPr>
              <a:t>2019</a:t>
            </a:r>
            <a:endParaRPr sz="1400">
              <a:latin typeface="Helvetica"/>
              <a:cs typeface="Helvetica"/>
            </a:endParaRPr>
          </a:p>
        </p:txBody>
      </p:sp>
      <p:sp>
        <p:nvSpPr>
          <p:cNvPr id="153" name="object 153"/>
          <p:cNvSpPr txBox="1"/>
          <p:nvPr/>
        </p:nvSpPr>
        <p:spPr>
          <a:xfrm>
            <a:off x="5152532" y="3704243"/>
            <a:ext cx="203200" cy="784860"/>
          </a:xfrm>
          <a:prstGeom prst="rect">
            <a:avLst/>
          </a:prstGeom>
        </p:spPr>
        <p:txBody>
          <a:bodyPr vert="vert270" wrap="square" lIns="0" tIns="0" rIns="0" bIns="0" rtlCol="0">
            <a:spAutoFit/>
          </a:bodyPr>
          <a:lstStyle/>
          <a:p>
            <a:pPr marL="12700">
              <a:lnSpc>
                <a:spcPts val="1455"/>
              </a:lnSpc>
            </a:pPr>
            <a:r>
              <a:rPr sz="1400" dirty="0">
                <a:solidFill>
                  <a:srgbClr val="59595C"/>
                </a:solidFill>
                <a:latin typeface="Helvetica"/>
                <a:cs typeface="Helvetica"/>
              </a:rPr>
              <a:t>Aug</a:t>
            </a:r>
            <a:r>
              <a:rPr sz="1400" spc="-40" dirty="0">
                <a:solidFill>
                  <a:srgbClr val="59595C"/>
                </a:solidFill>
                <a:latin typeface="Helvetica"/>
                <a:cs typeface="Helvetica"/>
              </a:rPr>
              <a:t> </a:t>
            </a:r>
            <a:r>
              <a:rPr sz="1400" spc="-20" dirty="0">
                <a:solidFill>
                  <a:srgbClr val="59595C"/>
                </a:solidFill>
                <a:latin typeface="Helvetica"/>
                <a:cs typeface="Helvetica"/>
              </a:rPr>
              <a:t>2022</a:t>
            </a:r>
            <a:endParaRPr sz="1400">
              <a:latin typeface="Helvetica"/>
              <a:cs typeface="Helvetica"/>
            </a:endParaRPr>
          </a:p>
        </p:txBody>
      </p:sp>
      <p:sp>
        <p:nvSpPr>
          <p:cNvPr id="154" name="object 154"/>
          <p:cNvSpPr txBox="1"/>
          <p:nvPr/>
        </p:nvSpPr>
        <p:spPr>
          <a:xfrm>
            <a:off x="1059342" y="2224022"/>
            <a:ext cx="5085080" cy="262255"/>
          </a:xfrm>
          <a:prstGeom prst="rect">
            <a:avLst/>
          </a:prstGeom>
        </p:spPr>
        <p:txBody>
          <a:bodyPr vert="horz" wrap="square" lIns="0" tIns="12700" rIns="0" bIns="0" rtlCol="0">
            <a:spAutoFit/>
          </a:bodyPr>
          <a:lstStyle/>
          <a:p>
            <a:pPr marL="12700">
              <a:lnSpc>
                <a:spcPct val="100000"/>
              </a:lnSpc>
              <a:spcBef>
                <a:spcPts val="100"/>
              </a:spcBef>
            </a:pPr>
            <a:r>
              <a:rPr sz="1550" b="1" dirty="0">
                <a:solidFill>
                  <a:srgbClr val="2B72B8"/>
                </a:solidFill>
                <a:latin typeface="Helvetica"/>
                <a:cs typeface="Helvetica"/>
              </a:rPr>
              <a:t>Headcount</a:t>
            </a:r>
            <a:r>
              <a:rPr sz="1550" b="1" spc="-20" dirty="0">
                <a:solidFill>
                  <a:srgbClr val="2B72B8"/>
                </a:solidFill>
                <a:latin typeface="Helvetica"/>
                <a:cs typeface="Helvetica"/>
              </a:rPr>
              <a:t> </a:t>
            </a:r>
            <a:r>
              <a:rPr sz="1550" b="1" dirty="0">
                <a:solidFill>
                  <a:srgbClr val="2B72B8"/>
                </a:solidFill>
                <a:latin typeface="Helvetica"/>
                <a:cs typeface="Helvetica"/>
              </a:rPr>
              <a:t>-</a:t>
            </a:r>
            <a:r>
              <a:rPr sz="1550" b="1" spc="-20" dirty="0">
                <a:solidFill>
                  <a:srgbClr val="2B72B8"/>
                </a:solidFill>
                <a:latin typeface="Helvetica"/>
                <a:cs typeface="Helvetica"/>
              </a:rPr>
              <a:t> </a:t>
            </a:r>
            <a:r>
              <a:rPr sz="1550" b="1" dirty="0">
                <a:solidFill>
                  <a:srgbClr val="2B72B8"/>
                </a:solidFill>
                <a:latin typeface="Helvetica"/>
                <a:cs typeface="Helvetica"/>
              </a:rPr>
              <a:t>Direct</a:t>
            </a:r>
            <a:r>
              <a:rPr sz="1550" b="1" spc="-15" dirty="0">
                <a:solidFill>
                  <a:srgbClr val="2B72B8"/>
                </a:solidFill>
                <a:latin typeface="Helvetica"/>
                <a:cs typeface="Helvetica"/>
              </a:rPr>
              <a:t> </a:t>
            </a:r>
            <a:r>
              <a:rPr sz="1550" b="1" dirty="0">
                <a:solidFill>
                  <a:srgbClr val="2B72B8"/>
                </a:solidFill>
                <a:latin typeface="Helvetica"/>
                <a:cs typeface="Helvetica"/>
              </a:rPr>
              <a:t>Patient</a:t>
            </a:r>
            <a:r>
              <a:rPr sz="1550" b="1" spc="-20" dirty="0">
                <a:solidFill>
                  <a:srgbClr val="2B72B8"/>
                </a:solidFill>
                <a:latin typeface="Helvetica"/>
                <a:cs typeface="Helvetica"/>
              </a:rPr>
              <a:t> </a:t>
            </a:r>
            <a:r>
              <a:rPr sz="1550" b="1" dirty="0">
                <a:solidFill>
                  <a:srgbClr val="2B72B8"/>
                </a:solidFill>
                <a:latin typeface="Helvetica"/>
                <a:cs typeface="Helvetica"/>
              </a:rPr>
              <a:t>Care</a:t>
            </a:r>
            <a:r>
              <a:rPr sz="1550" b="1" spc="-20" dirty="0">
                <a:solidFill>
                  <a:srgbClr val="2B72B8"/>
                </a:solidFill>
                <a:latin typeface="Helvetica"/>
                <a:cs typeface="Helvetica"/>
              </a:rPr>
              <a:t> </a:t>
            </a:r>
            <a:r>
              <a:rPr sz="1550" b="1" dirty="0">
                <a:solidFill>
                  <a:srgbClr val="2B72B8"/>
                </a:solidFill>
                <a:latin typeface="Helvetica"/>
                <a:cs typeface="Helvetica"/>
              </a:rPr>
              <a:t>-</a:t>
            </a:r>
            <a:r>
              <a:rPr sz="1550" b="1" spc="-75" dirty="0">
                <a:solidFill>
                  <a:srgbClr val="2B72B8"/>
                </a:solidFill>
                <a:latin typeface="Helvetica"/>
                <a:cs typeface="Helvetica"/>
              </a:rPr>
              <a:t> </a:t>
            </a:r>
            <a:r>
              <a:rPr sz="1550" b="1" dirty="0">
                <a:solidFill>
                  <a:srgbClr val="2B72B8"/>
                </a:solidFill>
                <a:latin typeface="Helvetica"/>
                <a:cs typeface="Helvetica"/>
              </a:rPr>
              <a:t>All</a:t>
            </a:r>
            <a:r>
              <a:rPr sz="1550" b="1" spc="-15" dirty="0">
                <a:solidFill>
                  <a:srgbClr val="2B72B8"/>
                </a:solidFill>
                <a:latin typeface="Helvetica"/>
                <a:cs typeface="Helvetica"/>
              </a:rPr>
              <a:t> </a:t>
            </a:r>
            <a:r>
              <a:rPr sz="1550" b="1" dirty="0">
                <a:solidFill>
                  <a:srgbClr val="2B72B8"/>
                </a:solidFill>
                <a:latin typeface="Helvetica"/>
                <a:cs typeface="Helvetica"/>
              </a:rPr>
              <a:t>-</a:t>
            </a:r>
            <a:r>
              <a:rPr sz="1550" b="1" spc="-20" dirty="0">
                <a:solidFill>
                  <a:srgbClr val="2B72B8"/>
                </a:solidFill>
                <a:latin typeface="Helvetica"/>
                <a:cs typeface="Helvetica"/>
              </a:rPr>
              <a:t> </a:t>
            </a:r>
            <a:r>
              <a:rPr sz="1550" b="1" spc="-10" dirty="0">
                <a:solidFill>
                  <a:srgbClr val="2B72B8"/>
                </a:solidFill>
                <a:latin typeface="Helvetica"/>
                <a:cs typeface="Helvetica"/>
              </a:rPr>
              <a:t>September</a:t>
            </a:r>
            <a:r>
              <a:rPr sz="1550" b="1" spc="-15" dirty="0">
                <a:solidFill>
                  <a:srgbClr val="2B72B8"/>
                </a:solidFill>
                <a:latin typeface="Helvetica"/>
                <a:cs typeface="Helvetica"/>
              </a:rPr>
              <a:t> </a:t>
            </a:r>
            <a:r>
              <a:rPr sz="1550" b="1" spc="-20" dirty="0">
                <a:solidFill>
                  <a:srgbClr val="2B72B8"/>
                </a:solidFill>
                <a:latin typeface="Helvetica"/>
                <a:cs typeface="Helvetica"/>
              </a:rPr>
              <a:t>2024</a:t>
            </a:r>
            <a:endParaRPr sz="1550">
              <a:latin typeface="Helvetica"/>
              <a:cs typeface="Helvetica"/>
            </a:endParaRPr>
          </a:p>
        </p:txBody>
      </p:sp>
      <p:sp>
        <p:nvSpPr>
          <p:cNvPr id="155" name="object 155"/>
          <p:cNvSpPr txBox="1"/>
          <p:nvPr/>
        </p:nvSpPr>
        <p:spPr>
          <a:xfrm>
            <a:off x="10001090" y="2245714"/>
            <a:ext cx="724535" cy="528320"/>
          </a:xfrm>
          <a:prstGeom prst="rect">
            <a:avLst/>
          </a:prstGeom>
        </p:spPr>
        <p:txBody>
          <a:bodyPr vert="horz" wrap="square" lIns="0" tIns="12065" rIns="0" bIns="0" rtlCol="0">
            <a:spAutoFit/>
          </a:bodyPr>
          <a:lstStyle/>
          <a:p>
            <a:pPr marL="12700">
              <a:lnSpc>
                <a:spcPct val="100000"/>
              </a:lnSpc>
              <a:spcBef>
                <a:spcPts val="95"/>
              </a:spcBef>
            </a:pPr>
            <a:r>
              <a:rPr sz="3300" b="1" spc="-25" dirty="0">
                <a:solidFill>
                  <a:srgbClr val="2B72B8"/>
                </a:solidFill>
                <a:latin typeface="Helvetica"/>
                <a:cs typeface="Helvetica"/>
              </a:rPr>
              <a:t>254</a:t>
            </a:r>
            <a:endParaRPr sz="3300">
              <a:latin typeface="Helvetica"/>
              <a:cs typeface="Helvetica"/>
            </a:endParaRPr>
          </a:p>
        </p:txBody>
      </p:sp>
      <p:sp>
        <p:nvSpPr>
          <p:cNvPr id="156" name="object 156"/>
          <p:cNvSpPr txBox="1"/>
          <p:nvPr/>
        </p:nvSpPr>
        <p:spPr>
          <a:xfrm>
            <a:off x="1060498" y="3001235"/>
            <a:ext cx="354330" cy="262255"/>
          </a:xfrm>
          <a:prstGeom prst="rect">
            <a:avLst/>
          </a:prstGeom>
        </p:spPr>
        <p:txBody>
          <a:bodyPr vert="horz" wrap="square" lIns="0" tIns="12700" rIns="0" bIns="0" rtlCol="0">
            <a:spAutoFit/>
          </a:bodyPr>
          <a:lstStyle/>
          <a:p>
            <a:pPr marL="12700">
              <a:lnSpc>
                <a:spcPct val="100000"/>
              </a:lnSpc>
              <a:spcBef>
                <a:spcPts val="100"/>
              </a:spcBef>
            </a:pPr>
            <a:r>
              <a:rPr sz="1550" b="1" spc="-25" dirty="0">
                <a:solidFill>
                  <a:srgbClr val="BC0E79"/>
                </a:solidFill>
                <a:latin typeface="Helvetica"/>
                <a:cs typeface="Helvetica"/>
              </a:rPr>
              <a:t>212</a:t>
            </a:r>
            <a:endParaRPr sz="1550">
              <a:latin typeface="Helvetica"/>
              <a:cs typeface="Helvetica"/>
            </a:endParaRPr>
          </a:p>
        </p:txBody>
      </p:sp>
      <p:grpSp>
        <p:nvGrpSpPr>
          <p:cNvPr id="157" name="object 157"/>
          <p:cNvGrpSpPr/>
          <p:nvPr/>
        </p:nvGrpSpPr>
        <p:grpSpPr>
          <a:xfrm>
            <a:off x="1127625" y="2359916"/>
            <a:ext cx="8648700" cy="1211580"/>
            <a:chOff x="1127625" y="2359916"/>
            <a:chExt cx="8648700" cy="1211580"/>
          </a:xfrm>
        </p:grpSpPr>
        <p:sp>
          <p:nvSpPr>
            <p:cNvPr id="158" name="object 158"/>
            <p:cNvSpPr/>
            <p:nvPr/>
          </p:nvSpPr>
          <p:spPr>
            <a:xfrm>
              <a:off x="1143331" y="2723547"/>
              <a:ext cx="1683385" cy="832485"/>
            </a:xfrm>
            <a:custGeom>
              <a:avLst/>
              <a:gdLst/>
              <a:ahLst/>
              <a:cxnLst/>
              <a:rect l="l" t="t" r="r" b="b"/>
              <a:pathLst>
                <a:path w="1683385" h="832485">
                  <a:moveTo>
                    <a:pt x="0" y="831985"/>
                  </a:moveTo>
                  <a:lnTo>
                    <a:pt x="97718" y="683311"/>
                  </a:lnTo>
                  <a:lnTo>
                    <a:pt x="150627" y="606965"/>
                  </a:lnTo>
                  <a:lnTo>
                    <a:pt x="177030" y="578838"/>
                  </a:lnTo>
                  <a:lnTo>
                    <a:pt x="234991" y="570093"/>
                  </a:lnTo>
                  <a:lnTo>
                    <a:pt x="296210" y="559695"/>
                  </a:lnTo>
                  <a:lnTo>
                    <a:pt x="352380" y="549296"/>
                  </a:lnTo>
                  <a:lnTo>
                    <a:pt x="376993" y="544569"/>
                  </a:lnTo>
                  <a:lnTo>
                    <a:pt x="552025" y="181523"/>
                  </a:lnTo>
                  <a:lnTo>
                    <a:pt x="733789" y="80678"/>
                  </a:lnTo>
                  <a:lnTo>
                    <a:pt x="915553" y="489105"/>
                  </a:lnTo>
                  <a:lnTo>
                    <a:pt x="1083851" y="519355"/>
                  </a:lnTo>
                  <a:lnTo>
                    <a:pt x="1272348" y="216820"/>
                  </a:lnTo>
                  <a:lnTo>
                    <a:pt x="1447380" y="216820"/>
                  </a:lnTo>
                  <a:lnTo>
                    <a:pt x="1622411" y="0"/>
                  </a:lnTo>
                  <a:lnTo>
                    <a:pt x="1683006" y="85714"/>
                  </a:lnTo>
                </a:path>
              </a:pathLst>
            </a:custGeom>
            <a:ln w="31412">
              <a:solidFill>
                <a:srgbClr val="BC0E79"/>
              </a:solidFill>
            </a:ln>
          </p:spPr>
          <p:txBody>
            <a:bodyPr wrap="square" lIns="0" tIns="0" rIns="0" bIns="0" rtlCol="0"/>
            <a:lstStyle/>
            <a:p>
              <a:endParaRPr/>
            </a:p>
          </p:txBody>
        </p:sp>
        <p:sp>
          <p:nvSpPr>
            <p:cNvPr id="159" name="object 159"/>
            <p:cNvSpPr/>
            <p:nvPr/>
          </p:nvSpPr>
          <p:spPr>
            <a:xfrm>
              <a:off x="2827453" y="2375622"/>
              <a:ext cx="6932930" cy="620395"/>
            </a:xfrm>
            <a:custGeom>
              <a:avLst/>
              <a:gdLst/>
              <a:ahLst/>
              <a:cxnLst/>
              <a:rect l="l" t="t" r="r" b="b"/>
              <a:pathLst>
                <a:path w="6932930" h="620394">
                  <a:moveTo>
                    <a:pt x="6932856" y="0"/>
                  </a:moveTo>
                  <a:lnTo>
                    <a:pt x="6717428" y="35297"/>
                  </a:lnTo>
                  <a:lnTo>
                    <a:pt x="6549130" y="206737"/>
                  </a:lnTo>
                  <a:lnTo>
                    <a:pt x="6212533" y="257164"/>
                  </a:lnTo>
                  <a:lnTo>
                    <a:pt x="5990372" y="262201"/>
                  </a:lnTo>
                  <a:lnTo>
                    <a:pt x="5835539" y="221867"/>
                  </a:lnTo>
                  <a:lnTo>
                    <a:pt x="5653775" y="257164"/>
                  </a:lnTo>
                  <a:lnTo>
                    <a:pt x="5485476" y="373130"/>
                  </a:lnTo>
                  <a:lnTo>
                    <a:pt x="5303712" y="231951"/>
                  </a:lnTo>
                  <a:lnTo>
                    <a:pt x="5128681" y="327749"/>
                  </a:lnTo>
                  <a:lnTo>
                    <a:pt x="4953639" y="509272"/>
                  </a:lnTo>
                  <a:lnTo>
                    <a:pt x="4758420" y="509272"/>
                  </a:lnTo>
                  <a:lnTo>
                    <a:pt x="4576656" y="534486"/>
                  </a:lnTo>
                  <a:lnTo>
                    <a:pt x="4401625" y="594997"/>
                  </a:lnTo>
                  <a:lnTo>
                    <a:pt x="4192929" y="554653"/>
                  </a:lnTo>
                  <a:lnTo>
                    <a:pt x="4031353" y="504235"/>
                  </a:lnTo>
                  <a:lnTo>
                    <a:pt x="3863055" y="509272"/>
                  </a:lnTo>
                  <a:lnTo>
                    <a:pt x="3694756" y="453808"/>
                  </a:lnTo>
                  <a:lnTo>
                    <a:pt x="3512992" y="504235"/>
                  </a:lnTo>
                  <a:lnTo>
                    <a:pt x="3331228" y="534486"/>
                  </a:lnTo>
                  <a:lnTo>
                    <a:pt x="3149464" y="373130"/>
                  </a:lnTo>
                  <a:lnTo>
                    <a:pt x="2960967" y="363046"/>
                  </a:lnTo>
                  <a:lnTo>
                    <a:pt x="2785936" y="337832"/>
                  </a:lnTo>
                  <a:lnTo>
                    <a:pt x="2624370" y="398343"/>
                  </a:lnTo>
                  <a:lnTo>
                    <a:pt x="2429140" y="262201"/>
                  </a:lnTo>
                  <a:lnTo>
                    <a:pt x="2260842" y="332796"/>
                  </a:lnTo>
                  <a:lnTo>
                    <a:pt x="2072345" y="176486"/>
                  </a:lnTo>
                  <a:lnTo>
                    <a:pt x="1910779" y="146225"/>
                  </a:lnTo>
                  <a:lnTo>
                    <a:pt x="1729004" y="236987"/>
                  </a:lnTo>
                  <a:lnTo>
                    <a:pt x="1567439" y="393307"/>
                  </a:lnTo>
                  <a:lnTo>
                    <a:pt x="1203910" y="564747"/>
                  </a:lnTo>
                  <a:lnTo>
                    <a:pt x="1001948" y="504235"/>
                  </a:lnTo>
                  <a:lnTo>
                    <a:pt x="833650" y="423557"/>
                  </a:lnTo>
                  <a:lnTo>
                    <a:pt x="651885" y="448771"/>
                  </a:lnTo>
                  <a:lnTo>
                    <a:pt x="483587" y="559700"/>
                  </a:lnTo>
                  <a:lnTo>
                    <a:pt x="308556" y="620211"/>
                  </a:lnTo>
                  <a:lnTo>
                    <a:pt x="113326" y="620211"/>
                  </a:lnTo>
                  <a:lnTo>
                    <a:pt x="0" y="435442"/>
                  </a:lnTo>
                </a:path>
              </a:pathLst>
            </a:custGeom>
            <a:ln w="31412">
              <a:solidFill>
                <a:srgbClr val="2B72B8"/>
              </a:solidFill>
            </a:ln>
          </p:spPr>
          <p:txBody>
            <a:bodyPr wrap="square" lIns="0" tIns="0" rIns="0" bIns="0" rtlCol="0"/>
            <a:lstStyle/>
            <a:p>
              <a:endParaRPr/>
            </a:p>
          </p:txBody>
        </p:sp>
      </p:grpSp>
      <p:sp>
        <p:nvSpPr>
          <p:cNvPr id="160" name="object 160"/>
          <p:cNvSpPr txBox="1"/>
          <p:nvPr/>
        </p:nvSpPr>
        <p:spPr>
          <a:xfrm>
            <a:off x="5882218" y="10317739"/>
            <a:ext cx="789940" cy="161925"/>
          </a:xfrm>
          <a:prstGeom prst="rect">
            <a:avLst/>
          </a:prstGeom>
        </p:spPr>
        <p:txBody>
          <a:bodyPr vert="horz" wrap="square" lIns="0" tIns="0" rIns="0" bIns="0" rtlCol="0">
            <a:spAutoFit/>
          </a:bodyPr>
          <a:lstStyle/>
          <a:p>
            <a:pPr marL="12700">
              <a:lnSpc>
                <a:spcPts val="1135"/>
              </a:lnSpc>
            </a:pPr>
            <a:r>
              <a:rPr sz="1050" dirty="0">
                <a:solidFill>
                  <a:srgbClr val="59595C"/>
                </a:solidFill>
                <a:latin typeface="Helvetica"/>
                <a:cs typeface="Helvetica"/>
              </a:rPr>
              <a:t>Age</a:t>
            </a:r>
            <a:r>
              <a:rPr sz="1050" spc="10" dirty="0">
                <a:solidFill>
                  <a:srgbClr val="59595C"/>
                </a:solidFill>
                <a:latin typeface="Helvetica"/>
                <a:cs typeface="Helvetica"/>
              </a:rPr>
              <a:t> </a:t>
            </a:r>
            <a:r>
              <a:rPr sz="1050" dirty="0">
                <a:solidFill>
                  <a:srgbClr val="59595C"/>
                </a:solidFill>
                <a:latin typeface="Helvetica"/>
                <a:cs typeface="Helvetica"/>
              </a:rPr>
              <a:t>in</a:t>
            </a:r>
            <a:r>
              <a:rPr sz="1050" spc="-10" dirty="0">
                <a:solidFill>
                  <a:srgbClr val="59595C"/>
                </a:solidFill>
                <a:latin typeface="Helvetica"/>
                <a:cs typeface="Helvetica"/>
              </a:rPr>
              <a:t> Years</a:t>
            </a:r>
            <a:endParaRPr sz="1050">
              <a:latin typeface="Helvetica"/>
              <a:cs typeface="Helvetica"/>
            </a:endParaRPr>
          </a:p>
        </p:txBody>
      </p:sp>
      <p:sp>
        <p:nvSpPr>
          <p:cNvPr id="161" name="object 161"/>
          <p:cNvSpPr txBox="1"/>
          <p:nvPr/>
        </p:nvSpPr>
        <p:spPr>
          <a:xfrm>
            <a:off x="12629641" y="10366217"/>
            <a:ext cx="1811020" cy="193040"/>
          </a:xfrm>
          <a:prstGeom prst="rect">
            <a:avLst/>
          </a:prstGeom>
        </p:spPr>
        <p:txBody>
          <a:bodyPr vert="horz" wrap="square" lIns="0" tIns="0" rIns="0" bIns="0" rtlCol="0">
            <a:spAutoFit/>
          </a:bodyPr>
          <a:lstStyle/>
          <a:p>
            <a:pPr marL="12700">
              <a:lnSpc>
                <a:spcPts val="1375"/>
              </a:lnSpc>
            </a:pPr>
            <a:r>
              <a:rPr sz="1300" dirty="0">
                <a:solidFill>
                  <a:srgbClr val="59595C"/>
                </a:solidFill>
                <a:latin typeface="Helvetica"/>
                <a:cs typeface="Helvetica"/>
              </a:rPr>
              <a:t>Health</a:t>
            </a:r>
            <a:r>
              <a:rPr sz="1300" spc="30" dirty="0">
                <a:solidFill>
                  <a:srgbClr val="59595C"/>
                </a:solidFill>
                <a:latin typeface="Helvetica"/>
                <a:cs typeface="Helvetica"/>
              </a:rPr>
              <a:t> </a:t>
            </a:r>
            <a:r>
              <a:rPr sz="1300" dirty="0">
                <a:solidFill>
                  <a:srgbClr val="59595C"/>
                </a:solidFill>
                <a:latin typeface="Helvetica"/>
                <a:cs typeface="Helvetica"/>
              </a:rPr>
              <a:t>Support</a:t>
            </a:r>
            <a:r>
              <a:rPr sz="1300" spc="35" dirty="0">
                <a:solidFill>
                  <a:srgbClr val="59595C"/>
                </a:solidFill>
                <a:latin typeface="Helvetica"/>
                <a:cs typeface="Helvetica"/>
              </a:rPr>
              <a:t> </a:t>
            </a:r>
            <a:r>
              <a:rPr sz="1300" spc="-10" dirty="0">
                <a:solidFill>
                  <a:srgbClr val="59595C"/>
                </a:solidFill>
                <a:latin typeface="Helvetica"/>
                <a:cs typeface="Helvetica"/>
              </a:rPr>
              <a:t>Workers</a:t>
            </a:r>
            <a:endParaRPr sz="1300">
              <a:latin typeface="Helvetica"/>
              <a:cs typeface="Helvetica"/>
            </a:endParaRPr>
          </a:p>
        </p:txBody>
      </p:sp>
      <p:sp>
        <p:nvSpPr>
          <p:cNvPr id="162" name="object 162"/>
          <p:cNvSpPr txBox="1"/>
          <p:nvPr/>
        </p:nvSpPr>
        <p:spPr>
          <a:xfrm>
            <a:off x="14683776" y="10367829"/>
            <a:ext cx="258445" cy="193040"/>
          </a:xfrm>
          <a:prstGeom prst="rect">
            <a:avLst/>
          </a:prstGeom>
        </p:spPr>
        <p:txBody>
          <a:bodyPr vert="horz" wrap="square" lIns="0" tIns="0" rIns="0" bIns="0" rtlCol="0">
            <a:spAutoFit/>
          </a:bodyPr>
          <a:lstStyle/>
          <a:p>
            <a:pPr marL="12700">
              <a:lnSpc>
                <a:spcPts val="1375"/>
              </a:lnSpc>
            </a:pPr>
            <a:r>
              <a:rPr sz="1300" spc="-25" dirty="0">
                <a:solidFill>
                  <a:srgbClr val="59595C"/>
                </a:solidFill>
                <a:latin typeface="Helvetica"/>
                <a:cs typeface="Helvetica"/>
              </a:rPr>
              <a:t>2.0</a:t>
            </a:r>
            <a:endParaRPr sz="1300">
              <a:latin typeface="Helvetica"/>
              <a:cs typeface="Helvetica"/>
            </a:endParaRPr>
          </a:p>
        </p:txBody>
      </p:sp>
      <p:sp>
        <p:nvSpPr>
          <p:cNvPr id="163" name="object 163"/>
          <p:cNvSpPr txBox="1"/>
          <p:nvPr/>
        </p:nvSpPr>
        <p:spPr>
          <a:xfrm>
            <a:off x="1052073" y="10584508"/>
            <a:ext cx="10302240" cy="193040"/>
          </a:xfrm>
          <a:prstGeom prst="rect">
            <a:avLst/>
          </a:prstGeom>
        </p:spPr>
        <p:txBody>
          <a:bodyPr vert="horz" wrap="square" lIns="0" tIns="0" rIns="0" bIns="0" rtlCol="0">
            <a:spAutoFit/>
          </a:bodyPr>
          <a:lstStyle/>
          <a:p>
            <a:pPr marL="12700">
              <a:lnSpc>
                <a:spcPts val="1375"/>
              </a:lnSpc>
            </a:pPr>
            <a:r>
              <a:rPr sz="1300" b="1" dirty="0">
                <a:solidFill>
                  <a:srgbClr val="59595C"/>
                </a:solidFill>
                <a:latin typeface="Helvetica"/>
                <a:cs typeface="Helvetica"/>
              </a:rPr>
              <a:t>Please</a:t>
            </a:r>
            <a:r>
              <a:rPr sz="1300" b="1" spc="25" dirty="0">
                <a:solidFill>
                  <a:srgbClr val="59595C"/>
                </a:solidFill>
                <a:latin typeface="Helvetica"/>
                <a:cs typeface="Helvetica"/>
              </a:rPr>
              <a:t> </a:t>
            </a:r>
            <a:r>
              <a:rPr sz="1300" b="1" dirty="0">
                <a:solidFill>
                  <a:srgbClr val="59595C"/>
                </a:solidFill>
                <a:latin typeface="Helvetica"/>
                <a:cs typeface="Helvetica"/>
              </a:rPr>
              <a:t>note:</a:t>
            </a:r>
            <a:r>
              <a:rPr sz="1300" b="1" spc="-5" dirty="0">
                <a:solidFill>
                  <a:srgbClr val="59595C"/>
                </a:solidFill>
                <a:latin typeface="Helvetica"/>
                <a:cs typeface="Helvetica"/>
              </a:rPr>
              <a:t> </a:t>
            </a:r>
            <a:r>
              <a:rPr sz="1300" dirty="0">
                <a:solidFill>
                  <a:srgbClr val="59595C"/>
                </a:solidFill>
                <a:latin typeface="Helvetica"/>
                <a:cs typeface="Helvetica"/>
              </a:rPr>
              <a:t>This</a:t>
            </a:r>
            <a:r>
              <a:rPr sz="1300" spc="30" dirty="0">
                <a:solidFill>
                  <a:srgbClr val="59595C"/>
                </a:solidFill>
                <a:latin typeface="Helvetica"/>
                <a:cs typeface="Helvetica"/>
              </a:rPr>
              <a:t> </a:t>
            </a:r>
            <a:r>
              <a:rPr sz="1300" dirty="0">
                <a:solidFill>
                  <a:srgbClr val="59595C"/>
                </a:solidFill>
                <a:latin typeface="Helvetica"/>
                <a:cs typeface="Helvetica"/>
              </a:rPr>
              <a:t>is</a:t>
            </a:r>
            <a:r>
              <a:rPr sz="1300" spc="25" dirty="0">
                <a:solidFill>
                  <a:srgbClr val="59595C"/>
                </a:solidFill>
                <a:latin typeface="Helvetica"/>
                <a:cs typeface="Helvetica"/>
              </a:rPr>
              <a:t> </a:t>
            </a:r>
            <a:r>
              <a:rPr sz="1300" dirty="0">
                <a:solidFill>
                  <a:srgbClr val="59595C"/>
                </a:solidFill>
                <a:latin typeface="Helvetica"/>
                <a:cs typeface="Helvetica"/>
              </a:rPr>
              <a:t>taken</a:t>
            </a:r>
            <a:r>
              <a:rPr sz="1300" spc="25" dirty="0">
                <a:solidFill>
                  <a:srgbClr val="59595C"/>
                </a:solidFill>
                <a:latin typeface="Helvetica"/>
                <a:cs typeface="Helvetica"/>
              </a:rPr>
              <a:t> </a:t>
            </a:r>
            <a:r>
              <a:rPr sz="1300" dirty="0">
                <a:solidFill>
                  <a:srgbClr val="59595C"/>
                </a:solidFill>
                <a:latin typeface="Helvetica"/>
                <a:cs typeface="Helvetica"/>
              </a:rPr>
              <a:t>from</a:t>
            </a:r>
            <a:r>
              <a:rPr sz="1300" spc="25" dirty="0">
                <a:solidFill>
                  <a:srgbClr val="59595C"/>
                </a:solidFill>
                <a:latin typeface="Helvetica"/>
                <a:cs typeface="Helvetica"/>
              </a:rPr>
              <a:t> </a:t>
            </a:r>
            <a:r>
              <a:rPr sz="1300" dirty="0">
                <a:solidFill>
                  <a:srgbClr val="59595C"/>
                </a:solidFill>
                <a:latin typeface="Helvetica"/>
                <a:cs typeface="Helvetica"/>
              </a:rPr>
              <a:t>Practice-level</a:t>
            </a:r>
            <a:r>
              <a:rPr sz="1300" spc="25" dirty="0">
                <a:solidFill>
                  <a:srgbClr val="59595C"/>
                </a:solidFill>
                <a:latin typeface="Helvetica"/>
                <a:cs typeface="Helvetica"/>
              </a:rPr>
              <a:t> </a:t>
            </a:r>
            <a:r>
              <a:rPr sz="1300" dirty="0">
                <a:solidFill>
                  <a:srgbClr val="59595C"/>
                </a:solidFill>
                <a:latin typeface="Helvetica"/>
                <a:cs typeface="Helvetica"/>
              </a:rPr>
              <a:t>submissions,</a:t>
            </a:r>
            <a:r>
              <a:rPr sz="1300" spc="25" dirty="0">
                <a:solidFill>
                  <a:srgbClr val="59595C"/>
                </a:solidFill>
                <a:latin typeface="Helvetica"/>
                <a:cs typeface="Helvetica"/>
              </a:rPr>
              <a:t> </a:t>
            </a:r>
            <a:r>
              <a:rPr sz="1300" dirty="0">
                <a:solidFill>
                  <a:srgbClr val="59595C"/>
                </a:solidFill>
                <a:latin typeface="Helvetica"/>
                <a:cs typeface="Helvetica"/>
              </a:rPr>
              <a:t>and</a:t>
            </a:r>
            <a:r>
              <a:rPr sz="1300" spc="25" dirty="0">
                <a:solidFill>
                  <a:srgbClr val="59595C"/>
                </a:solidFill>
                <a:latin typeface="Helvetica"/>
                <a:cs typeface="Helvetica"/>
              </a:rPr>
              <a:t> </a:t>
            </a:r>
            <a:r>
              <a:rPr sz="1300" dirty="0">
                <a:solidFill>
                  <a:srgbClr val="59595C"/>
                </a:solidFill>
                <a:latin typeface="Helvetica"/>
                <a:cs typeface="Helvetica"/>
              </a:rPr>
              <a:t>does</a:t>
            </a:r>
            <a:r>
              <a:rPr sz="1300" spc="25" dirty="0">
                <a:solidFill>
                  <a:srgbClr val="59595C"/>
                </a:solidFill>
                <a:latin typeface="Helvetica"/>
                <a:cs typeface="Helvetica"/>
              </a:rPr>
              <a:t> </a:t>
            </a:r>
            <a:r>
              <a:rPr sz="1300" dirty="0">
                <a:solidFill>
                  <a:srgbClr val="59595C"/>
                </a:solidFill>
                <a:latin typeface="Helvetica"/>
                <a:cs typeface="Helvetica"/>
              </a:rPr>
              <a:t>not</a:t>
            </a:r>
            <a:r>
              <a:rPr sz="1300" spc="25" dirty="0">
                <a:solidFill>
                  <a:srgbClr val="59595C"/>
                </a:solidFill>
                <a:latin typeface="Helvetica"/>
                <a:cs typeface="Helvetica"/>
              </a:rPr>
              <a:t> </a:t>
            </a:r>
            <a:r>
              <a:rPr sz="1300" dirty="0">
                <a:solidFill>
                  <a:srgbClr val="59595C"/>
                </a:solidFill>
                <a:latin typeface="Helvetica"/>
                <a:cs typeface="Helvetica"/>
              </a:rPr>
              <a:t>account</a:t>
            </a:r>
            <a:r>
              <a:rPr sz="1300" spc="30" dirty="0">
                <a:solidFill>
                  <a:srgbClr val="59595C"/>
                </a:solidFill>
                <a:latin typeface="Helvetica"/>
                <a:cs typeface="Helvetica"/>
              </a:rPr>
              <a:t> </a:t>
            </a:r>
            <a:r>
              <a:rPr sz="1300" dirty="0">
                <a:solidFill>
                  <a:srgbClr val="59595C"/>
                </a:solidFill>
                <a:latin typeface="Helvetica"/>
                <a:cs typeface="Helvetica"/>
              </a:rPr>
              <a:t>for</a:t>
            </a:r>
            <a:r>
              <a:rPr sz="1300" spc="-50" dirty="0">
                <a:solidFill>
                  <a:srgbClr val="59595C"/>
                </a:solidFill>
                <a:latin typeface="Helvetica"/>
                <a:cs typeface="Helvetica"/>
              </a:rPr>
              <a:t> </a:t>
            </a:r>
            <a:r>
              <a:rPr sz="1300" dirty="0">
                <a:solidFill>
                  <a:srgbClr val="59595C"/>
                </a:solidFill>
                <a:latin typeface="Helvetica"/>
                <a:cs typeface="Helvetica"/>
              </a:rPr>
              <a:t>ARRS</a:t>
            </a:r>
            <a:r>
              <a:rPr sz="1300" spc="25" dirty="0">
                <a:solidFill>
                  <a:srgbClr val="59595C"/>
                </a:solidFill>
                <a:latin typeface="Helvetica"/>
                <a:cs typeface="Helvetica"/>
              </a:rPr>
              <a:t> </a:t>
            </a:r>
            <a:r>
              <a:rPr sz="1300" dirty="0">
                <a:solidFill>
                  <a:srgbClr val="59595C"/>
                </a:solidFill>
                <a:latin typeface="Helvetica"/>
                <a:cs typeface="Helvetica"/>
              </a:rPr>
              <a:t>roles</a:t>
            </a:r>
            <a:r>
              <a:rPr sz="1300" spc="25" dirty="0">
                <a:solidFill>
                  <a:srgbClr val="59595C"/>
                </a:solidFill>
                <a:latin typeface="Helvetica"/>
                <a:cs typeface="Helvetica"/>
              </a:rPr>
              <a:t> </a:t>
            </a:r>
            <a:r>
              <a:rPr sz="1300" dirty="0">
                <a:solidFill>
                  <a:srgbClr val="59595C"/>
                </a:solidFill>
                <a:latin typeface="Helvetica"/>
                <a:cs typeface="Helvetica"/>
              </a:rPr>
              <a:t>submitted</a:t>
            </a:r>
            <a:r>
              <a:rPr sz="1300" spc="25" dirty="0">
                <a:solidFill>
                  <a:srgbClr val="59595C"/>
                </a:solidFill>
                <a:latin typeface="Helvetica"/>
                <a:cs typeface="Helvetica"/>
              </a:rPr>
              <a:t> </a:t>
            </a:r>
            <a:r>
              <a:rPr sz="1300" dirty="0">
                <a:solidFill>
                  <a:srgbClr val="59595C"/>
                </a:solidFill>
                <a:latin typeface="Helvetica"/>
                <a:cs typeface="Helvetica"/>
              </a:rPr>
              <a:t>via</a:t>
            </a:r>
            <a:r>
              <a:rPr sz="1300" spc="25" dirty="0">
                <a:solidFill>
                  <a:srgbClr val="59595C"/>
                </a:solidFill>
                <a:latin typeface="Helvetica"/>
                <a:cs typeface="Helvetica"/>
              </a:rPr>
              <a:t> </a:t>
            </a:r>
            <a:r>
              <a:rPr sz="1300" dirty="0">
                <a:solidFill>
                  <a:srgbClr val="59595C"/>
                </a:solidFill>
                <a:latin typeface="Helvetica"/>
                <a:cs typeface="Helvetica"/>
              </a:rPr>
              <a:t>NWRS</a:t>
            </a:r>
            <a:r>
              <a:rPr sz="1300" spc="25" dirty="0">
                <a:solidFill>
                  <a:srgbClr val="59595C"/>
                </a:solidFill>
                <a:latin typeface="Helvetica"/>
                <a:cs typeface="Helvetica"/>
              </a:rPr>
              <a:t> </a:t>
            </a:r>
            <a:r>
              <a:rPr sz="1300" dirty="0">
                <a:solidFill>
                  <a:srgbClr val="59595C"/>
                </a:solidFill>
                <a:latin typeface="Helvetica"/>
                <a:cs typeface="Helvetica"/>
              </a:rPr>
              <a:t>or</a:t>
            </a:r>
            <a:r>
              <a:rPr sz="1300" spc="30" dirty="0">
                <a:solidFill>
                  <a:srgbClr val="59595C"/>
                </a:solidFill>
                <a:latin typeface="Helvetica"/>
                <a:cs typeface="Helvetica"/>
              </a:rPr>
              <a:t> </a:t>
            </a:r>
            <a:r>
              <a:rPr sz="1300" dirty="0">
                <a:solidFill>
                  <a:srgbClr val="59595C"/>
                </a:solidFill>
                <a:latin typeface="Helvetica"/>
                <a:cs typeface="Helvetica"/>
              </a:rPr>
              <a:t>the</a:t>
            </a:r>
            <a:r>
              <a:rPr sz="1300" spc="25" dirty="0">
                <a:solidFill>
                  <a:srgbClr val="59595C"/>
                </a:solidFill>
                <a:latin typeface="Helvetica"/>
                <a:cs typeface="Helvetica"/>
              </a:rPr>
              <a:t> </a:t>
            </a:r>
            <a:r>
              <a:rPr sz="1300" dirty="0">
                <a:solidFill>
                  <a:srgbClr val="59595C"/>
                </a:solidFill>
                <a:latin typeface="Helvetica"/>
                <a:cs typeface="Helvetica"/>
              </a:rPr>
              <a:t>claims</a:t>
            </a:r>
            <a:r>
              <a:rPr sz="1300" spc="25" dirty="0">
                <a:solidFill>
                  <a:srgbClr val="59595C"/>
                </a:solidFill>
                <a:latin typeface="Helvetica"/>
                <a:cs typeface="Helvetica"/>
              </a:rPr>
              <a:t> </a:t>
            </a:r>
            <a:r>
              <a:rPr sz="1300" spc="-10" dirty="0">
                <a:solidFill>
                  <a:srgbClr val="59595C"/>
                </a:solidFill>
                <a:latin typeface="Helvetica"/>
                <a:cs typeface="Helvetica"/>
              </a:rPr>
              <a:t>portal</a:t>
            </a:r>
            <a:endParaRPr sz="1300">
              <a:latin typeface="Helvetica"/>
              <a:cs typeface="Helvetica"/>
            </a:endParaRPr>
          </a:p>
        </p:txBody>
      </p:sp>
      <p:sp>
        <p:nvSpPr>
          <p:cNvPr id="164" name="object 164"/>
          <p:cNvSpPr txBox="1"/>
          <p:nvPr/>
        </p:nvSpPr>
        <p:spPr>
          <a:xfrm>
            <a:off x="18877494" y="10632416"/>
            <a:ext cx="235585" cy="213995"/>
          </a:xfrm>
          <a:prstGeom prst="rect">
            <a:avLst/>
          </a:prstGeom>
        </p:spPr>
        <p:txBody>
          <a:bodyPr vert="horz" wrap="square" lIns="0" tIns="0" rIns="0" bIns="0" rtlCol="0">
            <a:spAutoFit/>
          </a:bodyPr>
          <a:lstStyle/>
          <a:p>
            <a:pPr marL="12700">
              <a:lnSpc>
                <a:spcPts val="1535"/>
              </a:lnSpc>
            </a:pPr>
            <a:r>
              <a:rPr sz="1450" spc="-25" dirty="0">
                <a:latin typeface="Helvetica"/>
                <a:cs typeface="Helvetica"/>
              </a:rPr>
              <a:t>61</a:t>
            </a:r>
            <a:endParaRPr sz="1450">
              <a:latin typeface="Helvetica"/>
              <a:cs typeface="Helvetica"/>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30905" y="897941"/>
            <a:ext cx="12573000" cy="654050"/>
          </a:xfrm>
          <a:prstGeom prst="rect">
            <a:avLst/>
          </a:prstGeom>
        </p:spPr>
        <p:txBody>
          <a:bodyPr vert="horz" wrap="square" lIns="0" tIns="15240" rIns="0" bIns="0" rtlCol="0">
            <a:spAutoFit/>
          </a:bodyPr>
          <a:lstStyle/>
          <a:p>
            <a:pPr marL="12700">
              <a:lnSpc>
                <a:spcPct val="100000"/>
              </a:lnSpc>
              <a:spcBef>
                <a:spcPts val="120"/>
              </a:spcBef>
            </a:pPr>
            <a:r>
              <a:rPr sz="4100" dirty="0">
                <a:solidFill>
                  <a:srgbClr val="51B292"/>
                </a:solidFill>
              </a:rPr>
              <a:t>Admin</a:t>
            </a:r>
            <a:r>
              <a:rPr sz="4100" spc="-40" dirty="0">
                <a:solidFill>
                  <a:srgbClr val="51B292"/>
                </a:solidFill>
              </a:rPr>
              <a:t> </a:t>
            </a:r>
            <a:r>
              <a:rPr sz="4100" dirty="0">
                <a:solidFill>
                  <a:srgbClr val="51B292"/>
                </a:solidFill>
              </a:rPr>
              <a:t>Staff</a:t>
            </a:r>
            <a:r>
              <a:rPr sz="4100" spc="-30" dirty="0">
                <a:solidFill>
                  <a:srgbClr val="51B292"/>
                </a:solidFill>
              </a:rPr>
              <a:t> </a:t>
            </a:r>
            <a:r>
              <a:rPr sz="4100" dirty="0">
                <a:solidFill>
                  <a:srgbClr val="51B292"/>
                </a:solidFill>
              </a:rPr>
              <a:t>-</a:t>
            </a:r>
            <a:r>
              <a:rPr sz="4100" spc="-30" dirty="0">
                <a:solidFill>
                  <a:srgbClr val="51B292"/>
                </a:solidFill>
              </a:rPr>
              <a:t> </a:t>
            </a:r>
            <a:r>
              <a:rPr sz="4100" dirty="0">
                <a:solidFill>
                  <a:srgbClr val="51B292"/>
                </a:solidFill>
              </a:rPr>
              <a:t>NHS</a:t>
            </a:r>
            <a:r>
              <a:rPr sz="4100" spc="-30" dirty="0">
                <a:solidFill>
                  <a:srgbClr val="51B292"/>
                </a:solidFill>
              </a:rPr>
              <a:t> </a:t>
            </a:r>
            <a:r>
              <a:rPr sz="4100" dirty="0">
                <a:solidFill>
                  <a:srgbClr val="51B292"/>
                </a:solidFill>
              </a:rPr>
              <a:t>Coventry</a:t>
            </a:r>
            <a:r>
              <a:rPr sz="4100" spc="-30" dirty="0">
                <a:solidFill>
                  <a:srgbClr val="51B292"/>
                </a:solidFill>
              </a:rPr>
              <a:t> </a:t>
            </a:r>
            <a:r>
              <a:rPr sz="4100" dirty="0">
                <a:solidFill>
                  <a:srgbClr val="51B292"/>
                </a:solidFill>
              </a:rPr>
              <a:t>and</a:t>
            </a:r>
            <a:r>
              <a:rPr sz="4100" spc="-30" dirty="0">
                <a:solidFill>
                  <a:srgbClr val="51B292"/>
                </a:solidFill>
              </a:rPr>
              <a:t> </a:t>
            </a:r>
            <a:r>
              <a:rPr sz="4100" dirty="0">
                <a:solidFill>
                  <a:srgbClr val="51B292"/>
                </a:solidFill>
              </a:rPr>
              <a:t>Warwickshire</a:t>
            </a:r>
            <a:r>
              <a:rPr sz="4100" spc="-25" dirty="0">
                <a:solidFill>
                  <a:srgbClr val="51B292"/>
                </a:solidFill>
              </a:rPr>
              <a:t> ICB</a:t>
            </a:r>
            <a:endParaRPr sz="4100"/>
          </a:p>
        </p:txBody>
      </p:sp>
      <p:pic>
        <p:nvPicPr>
          <p:cNvPr id="3" name="object 3"/>
          <p:cNvPicPr/>
          <p:nvPr/>
        </p:nvPicPr>
        <p:blipFill>
          <a:blip r:embed="rId2" cstate="print"/>
          <a:stretch>
            <a:fillRect/>
          </a:stretch>
        </p:blipFill>
        <p:spPr>
          <a:xfrm>
            <a:off x="16975154" y="4184691"/>
            <a:ext cx="248432" cy="248432"/>
          </a:xfrm>
          <a:prstGeom prst="rect">
            <a:avLst/>
          </a:prstGeom>
        </p:spPr>
      </p:pic>
      <p:pic>
        <p:nvPicPr>
          <p:cNvPr id="4" name="object 4"/>
          <p:cNvPicPr/>
          <p:nvPr/>
        </p:nvPicPr>
        <p:blipFill>
          <a:blip r:embed="rId3" cstate="print"/>
          <a:stretch>
            <a:fillRect/>
          </a:stretch>
        </p:blipFill>
        <p:spPr>
          <a:xfrm>
            <a:off x="16975154" y="4514170"/>
            <a:ext cx="248432" cy="248432"/>
          </a:xfrm>
          <a:prstGeom prst="rect">
            <a:avLst/>
          </a:prstGeom>
        </p:spPr>
      </p:pic>
      <p:pic>
        <p:nvPicPr>
          <p:cNvPr id="5" name="object 5"/>
          <p:cNvPicPr/>
          <p:nvPr/>
        </p:nvPicPr>
        <p:blipFill>
          <a:blip r:embed="rId4" cstate="print"/>
          <a:stretch>
            <a:fillRect/>
          </a:stretch>
        </p:blipFill>
        <p:spPr>
          <a:xfrm>
            <a:off x="16975154" y="4843650"/>
            <a:ext cx="248432" cy="248432"/>
          </a:xfrm>
          <a:prstGeom prst="rect">
            <a:avLst/>
          </a:prstGeom>
        </p:spPr>
      </p:pic>
      <p:pic>
        <p:nvPicPr>
          <p:cNvPr id="6" name="object 6"/>
          <p:cNvPicPr/>
          <p:nvPr/>
        </p:nvPicPr>
        <p:blipFill>
          <a:blip r:embed="rId5" cstate="print"/>
          <a:stretch>
            <a:fillRect/>
          </a:stretch>
        </p:blipFill>
        <p:spPr>
          <a:xfrm>
            <a:off x="16975154" y="5173132"/>
            <a:ext cx="248432" cy="248432"/>
          </a:xfrm>
          <a:prstGeom prst="rect">
            <a:avLst/>
          </a:prstGeom>
        </p:spPr>
      </p:pic>
      <p:pic>
        <p:nvPicPr>
          <p:cNvPr id="7" name="object 7"/>
          <p:cNvPicPr/>
          <p:nvPr/>
        </p:nvPicPr>
        <p:blipFill>
          <a:blip r:embed="rId6" cstate="print"/>
          <a:stretch>
            <a:fillRect/>
          </a:stretch>
        </p:blipFill>
        <p:spPr>
          <a:xfrm>
            <a:off x="16975154" y="5502612"/>
            <a:ext cx="248432" cy="248432"/>
          </a:xfrm>
          <a:prstGeom prst="rect">
            <a:avLst/>
          </a:prstGeom>
        </p:spPr>
      </p:pic>
      <p:pic>
        <p:nvPicPr>
          <p:cNvPr id="8" name="object 8"/>
          <p:cNvPicPr/>
          <p:nvPr/>
        </p:nvPicPr>
        <p:blipFill>
          <a:blip r:embed="rId7" cstate="print"/>
          <a:stretch>
            <a:fillRect/>
          </a:stretch>
        </p:blipFill>
        <p:spPr>
          <a:xfrm>
            <a:off x="16975154" y="3855211"/>
            <a:ext cx="248432" cy="248432"/>
          </a:xfrm>
          <a:prstGeom prst="rect">
            <a:avLst/>
          </a:prstGeom>
        </p:spPr>
      </p:pic>
      <p:sp>
        <p:nvSpPr>
          <p:cNvPr id="9" name="object 9"/>
          <p:cNvSpPr txBox="1"/>
          <p:nvPr/>
        </p:nvSpPr>
        <p:spPr>
          <a:xfrm>
            <a:off x="17340957" y="4189757"/>
            <a:ext cx="891540" cy="226695"/>
          </a:xfrm>
          <a:prstGeom prst="rect">
            <a:avLst/>
          </a:prstGeom>
        </p:spPr>
        <p:txBody>
          <a:bodyPr vert="horz" wrap="square" lIns="0" tIns="15240" rIns="0" bIns="0" rtlCol="0">
            <a:spAutoFit/>
          </a:bodyPr>
          <a:lstStyle/>
          <a:p>
            <a:pPr marL="12700">
              <a:lnSpc>
                <a:spcPct val="100000"/>
              </a:lnSpc>
              <a:spcBef>
                <a:spcPts val="120"/>
              </a:spcBef>
            </a:pPr>
            <a:r>
              <a:rPr sz="1300" dirty="0">
                <a:solidFill>
                  <a:srgbClr val="59595C"/>
                </a:solidFill>
                <a:latin typeface="Helvetica"/>
                <a:cs typeface="Helvetica"/>
              </a:rPr>
              <a:t>Age</a:t>
            </a:r>
            <a:r>
              <a:rPr sz="1300" spc="10" dirty="0">
                <a:solidFill>
                  <a:srgbClr val="59595C"/>
                </a:solidFill>
                <a:latin typeface="Helvetica"/>
                <a:cs typeface="Helvetica"/>
              </a:rPr>
              <a:t> </a:t>
            </a:r>
            <a:r>
              <a:rPr sz="1300" dirty="0">
                <a:solidFill>
                  <a:srgbClr val="59595C"/>
                </a:solidFill>
                <a:latin typeface="Helvetica"/>
                <a:cs typeface="Helvetica"/>
              </a:rPr>
              <a:t>25</a:t>
            </a:r>
            <a:r>
              <a:rPr sz="1300" spc="15" dirty="0">
                <a:solidFill>
                  <a:srgbClr val="59595C"/>
                </a:solidFill>
                <a:latin typeface="Helvetica"/>
                <a:cs typeface="Helvetica"/>
              </a:rPr>
              <a:t> </a:t>
            </a:r>
            <a:r>
              <a:rPr sz="1300" dirty="0">
                <a:solidFill>
                  <a:srgbClr val="59595C"/>
                </a:solidFill>
                <a:latin typeface="Helvetica"/>
                <a:cs typeface="Helvetica"/>
              </a:rPr>
              <a:t>-</a:t>
            </a:r>
            <a:r>
              <a:rPr sz="1300" spc="10" dirty="0">
                <a:solidFill>
                  <a:srgbClr val="59595C"/>
                </a:solidFill>
                <a:latin typeface="Helvetica"/>
                <a:cs typeface="Helvetica"/>
              </a:rPr>
              <a:t> </a:t>
            </a:r>
            <a:r>
              <a:rPr sz="1300" spc="-25" dirty="0">
                <a:solidFill>
                  <a:srgbClr val="59595C"/>
                </a:solidFill>
                <a:latin typeface="Helvetica"/>
                <a:cs typeface="Helvetica"/>
              </a:rPr>
              <a:t>34</a:t>
            </a:r>
            <a:endParaRPr sz="1300">
              <a:latin typeface="Helvetica"/>
              <a:cs typeface="Helvetica"/>
            </a:endParaRPr>
          </a:p>
        </p:txBody>
      </p:sp>
      <p:sp>
        <p:nvSpPr>
          <p:cNvPr id="10" name="object 10"/>
          <p:cNvSpPr txBox="1"/>
          <p:nvPr/>
        </p:nvSpPr>
        <p:spPr>
          <a:xfrm>
            <a:off x="17340957" y="4515610"/>
            <a:ext cx="891540" cy="226695"/>
          </a:xfrm>
          <a:prstGeom prst="rect">
            <a:avLst/>
          </a:prstGeom>
        </p:spPr>
        <p:txBody>
          <a:bodyPr vert="horz" wrap="square" lIns="0" tIns="15240" rIns="0" bIns="0" rtlCol="0">
            <a:spAutoFit/>
          </a:bodyPr>
          <a:lstStyle/>
          <a:p>
            <a:pPr marL="12700">
              <a:lnSpc>
                <a:spcPct val="100000"/>
              </a:lnSpc>
              <a:spcBef>
                <a:spcPts val="120"/>
              </a:spcBef>
            </a:pPr>
            <a:r>
              <a:rPr sz="1300" dirty="0">
                <a:solidFill>
                  <a:srgbClr val="59595C"/>
                </a:solidFill>
                <a:latin typeface="Helvetica"/>
                <a:cs typeface="Helvetica"/>
              </a:rPr>
              <a:t>Age</a:t>
            </a:r>
            <a:r>
              <a:rPr sz="1300" spc="10" dirty="0">
                <a:solidFill>
                  <a:srgbClr val="59595C"/>
                </a:solidFill>
                <a:latin typeface="Helvetica"/>
                <a:cs typeface="Helvetica"/>
              </a:rPr>
              <a:t> </a:t>
            </a:r>
            <a:r>
              <a:rPr sz="1300" dirty="0">
                <a:solidFill>
                  <a:srgbClr val="59595C"/>
                </a:solidFill>
                <a:latin typeface="Helvetica"/>
                <a:cs typeface="Helvetica"/>
              </a:rPr>
              <a:t>35</a:t>
            </a:r>
            <a:r>
              <a:rPr sz="1300" spc="15" dirty="0">
                <a:solidFill>
                  <a:srgbClr val="59595C"/>
                </a:solidFill>
                <a:latin typeface="Helvetica"/>
                <a:cs typeface="Helvetica"/>
              </a:rPr>
              <a:t> </a:t>
            </a:r>
            <a:r>
              <a:rPr sz="1300" dirty="0">
                <a:solidFill>
                  <a:srgbClr val="59595C"/>
                </a:solidFill>
                <a:latin typeface="Helvetica"/>
                <a:cs typeface="Helvetica"/>
              </a:rPr>
              <a:t>-</a:t>
            </a:r>
            <a:r>
              <a:rPr sz="1300" spc="10" dirty="0">
                <a:solidFill>
                  <a:srgbClr val="59595C"/>
                </a:solidFill>
                <a:latin typeface="Helvetica"/>
                <a:cs typeface="Helvetica"/>
              </a:rPr>
              <a:t> </a:t>
            </a:r>
            <a:r>
              <a:rPr sz="1300" spc="-25" dirty="0">
                <a:solidFill>
                  <a:srgbClr val="59595C"/>
                </a:solidFill>
                <a:latin typeface="Helvetica"/>
                <a:cs typeface="Helvetica"/>
              </a:rPr>
              <a:t>44</a:t>
            </a:r>
            <a:endParaRPr sz="1300">
              <a:latin typeface="Helvetica"/>
              <a:cs typeface="Helvetica"/>
            </a:endParaRPr>
          </a:p>
        </p:txBody>
      </p:sp>
      <p:sp>
        <p:nvSpPr>
          <p:cNvPr id="11" name="object 11"/>
          <p:cNvSpPr txBox="1"/>
          <p:nvPr/>
        </p:nvSpPr>
        <p:spPr>
          <a:xfrm>
            <a:off x="17340957" y="4841464"/>
            <a:ext cx="891540" cy="226695"/>
          </a:xfrm>
          <a:prstGeom prst="rect">
            <a:avLst/>
          </a:prstGeom>
        </p:spPr>
        <p:txBody>
          <a:bodyPr vert="horz" wrap="square" lIns="0" tIns="15240" rIns="0" bIns="0" rtlCol="0">
            <a:spAutoFit/>
          </a:bodyPr>
          <a:lstStyle/>
          <a:p>
            <a:pPr marL="12700">
              <a:lnSpc>
                <a:spcPct val="100000"/>
              </a:lnSpc>
              <a:spcBef>
                <a:spcPts val="120"/>
              </a:spcBef>
            </a:pPr>
            <a:r>
              <a:rPr sz="1300" dirty="0">
                <a:solidFill>
                  <a:srgbClr val="59595C"/>
                </a:solidFill>
                <a:latin typeface="Helvetica"/>
                <a:cs typeface="Helvetica"/>
              </a:rPr>
              <a:t>Age</a:t>
            </a:r>
            <a:r>
              <a:rPr sz="1300" spc="10" dirty="0">
                <a:solidFill>
                  <a:srgbClr val="59595C"/>
                </a:solidFill>
                <a:latin typeface="Helvetica"/>
                <a:cs typeface="Helvetica"/>
              </a:rPr>
              <a:t> </a:t>
            </a:r>
            <a:r>
              <a:rPr sz="1300" dirty="0">
                <a:solidFill>
                  <a:srgbClr val="59595C"/>
                </a:solidFill>
                <a:latin typeface="Helvetica"/>
                <a:cs typeface="Helvetica"/>
              </a:rPr>
              <a:t>45</a:t>
            </a:r>
            <a:r>
              <a:rPr sz="1300" spc="15" dirty="0">
                <a:solidFill>
                  <a:srgbClr val="59595C"/>
                </a:solidFill>
                <a:latin typeface="Helvetica"/>
                <a:cs typeface="Helvetica"/>
              </a:rPr>
              <a:t> </a:t>
            </a:r>
            <a:r>
              <a:rPr sz="1300" dirty="0">
                <a:solidFill>
                  <a:srgbClr val="59595C"/>
                </a:solidFill>
                <a:latin typeface="Helvetica"/>
                <a:cs typeface="Helvetica"/>
              </a:rPr>
              <a:t>-</a:t>
            </a:r>
            <a:r>
              <a:rPr sz="1300" spc="10" dirty="0">
                <a:solidFill>
                  <a:srgbClr val="59595C"/>
                </a:solidFill>
                <a:latin typeface="Helvetica"/>
                <a:cs typeface="Helvetica"/>
              </a:rPr>
              <a:t> </a:t>
            </a:r>
            <a:r>
              <a:rPr sz="1300" spc="-25" dirty="0">
                <a:solidFill>
                  <a:srgbClr val="59595C"/>
                </a:solidFill>
                <a:latin typeface="Helvetica"/>
                <a:cs typeface="Helvetica"/>
              </a:rPr>
              <a:t>54</a:t>
            </a:r>
            <a:endParaRPr sz="1300">
              <a:latin typeface="Helvetica"/>
              <a:cs typeface="Helvetica"/>
            </a:endParaRPr>
          </a:p>
        </p:txBody>
      </p:sp>
      <p:sp>
        <p:nvSpPr>
          <p:cNvPr id="12" name="object 12"/>
          <p:cNvSpPr txBox="1"/>
          <p:nvPr/>
        </p:nvSpPr>
        <p:spPr>
          <a:xfrm>
            <a:off x="17340957" y="5167319"/>
            <a:ext cx="654685" cy="226695"/>
          </a:xfrm>
          <a:prstGeom prst="rect">
            <a:avLst/>
          </a:prstGeom>
        </p:spPr>
        <p:txBody>
          <a:bodyPr vert="horz" wrap="square" lIns="0" tIns="15240" rIns="0" bIns="0" rtlCol="0">
            <a:spAutoFit/>
          </a:bodyPr>
          <a:lstStyle/>
          <a:p>
            <a:pPr marL="12700">
              <a:lnSpc>
                <a:spcPct val="100000"/>
              </a:lnSpc>
              <a:spcBef>
                <a:spcPts val="120"/>
              </a:spcBef>
            </a:pPr>
            <a:r>
              <a:rPr sz="1300" dirty="0">
                <a:solidFill>
                  <a:srgbClr val="59595C"/>
                </a:solidFill>
                <a:latin typeface="Helvetica"/>
                <a:cs typeface="Helvetica"/>
              </a:rPr>
              <a:t>Age</a:t>
            </a:r>
            <a:r>
              <a:rPr sz="1300" spc="15" dirty="0">
                <a:solidFill>
                  <a:srgbClr val="59595C"/>
                </a:solidFill>
                <a:latin typeface="Helvetica"/>
                <a:cs typeface="Helvetica"/>
              </a:rPr>
              <a:t> </a:t>
            </a:r>
            <a:r>
              <a:rPr sz="1300" spc="-25" dirty="0">
                <a:solidFill>
                  <a:srgbClr val="59595C"/>
                </a:solidFill>
                <a:latin typeface="Helvetica"/>
                <a:cs typeface="Helvetica"/>
              </a:rPr>
              <a:t>55+</a:t>
            </a:r>
            <a:endParaRPr sz="1300">
              <a:latin typeface="Helvetica"/>
              <a:cs typeface="Helvetica"/>
            </a:endParaRPr>
          </a:p>
        </p:txBody>
      </p:sp>
      <p:sp>
        <p:nvSpPr>
          <p:cNvPr id="13" name="object 13"/>
          <p:cNvSpPr txBox="1"/>
          <p:nvPr/>
        </p:nvSpPr>
        <p:spPr>
          <a:xfrm>
            <a:off x="17340957" y="3864238"/>
            <a:ext cx="1059180" cy="226695"/>
          </a:xfrm>
          <a:prstGeom prst="rect">
            <a:avLst/>
          </a:prstGeom>
        </p:spPr>
        <p:txBody>
          <a:bodyPr vert="horz" wrap="square" lIns="0" tIns="15240" rIns="0" bIns="0" rtlCol="0">
            <a:spAutoFit/>
          </a:bodyPr>
          <a:lstStyle/>
          <a:p>
            <a:pPr marL="12700">
              <a:lnSpc>
                <a:spcPct val="100000"/>
              </a:lnSpc>
              <a:spcBef>
                <a:spcPts val="120"/>
              </a:spcBef>
            </a:pPr>
            <a:r>
              <a:rPr sz="1300" dirty="0">
                <a:solidFill>
                  <a:srgbClr val="59595C"/>
                </a:solidFill>
                <a:latin typeface="Helvetica"/>
                <a:cs typeface="Helvetica"/>
              </a:rPr>
              <a:t>Age</a:t>
            </a:r>
            <a:r>
              <a:rPr sz="1300" spc="25" dirty="0">
                <a:solidFill>
                  <a:srgbClr val="59595C"/>
                </a:solidFill>
                <a:latin typeface="Helvetica"/>
                <a:cs typeface="Helvetica"/>
              </a:rPr>
              <a:t> </a:t>
            </a:r>
            <a:r>
              <a:rPr sz="1300" dirty="0">
                <a:solidFill>
                  <a:srgbClr val="59595C"/>
                </a:solidFill>
                <a:latin typeface="Helvetica"/>
                <a:cs typeface="Helvetica"/>
              </a:rPr>
              <a:t>Under</a:t>
            </a:r>
            <a:r>
              <a:rPr sz="1300" spc="30" dirty="0">
                <a:solidFill>
                  <a:srgbClr val="59595C"/>
                </a:solidFill>
                <a:latin typeface="Helvetica"/>
                <a:cs typeface="Helvetica"/>
              </a:rPr>
              <a:t> </a:t>
            </a:r>
            <a:r>
              <a:rPr sz="1300" spc="-25" dirty="0">
                <a:solidFill>
                  <a:srgbClr val="59595C"/>
                </a:solidFill>
                <a:latin typeface="Helvetica"/>
                <a:cs typeface="Helvetica"/>
              </a:rPr>
              <a:t>25</a:t>
            </a:r>
            <a:endParaRPr sz="1300">
              <a:latin typeface="Helvetica"/>
              <a:cs typeface="Helvetica"/>
            </a:endParaRPr>
          </a:p>
        </p:txBody>
      </p:sp>
      <p:sp>
        <p:nvSpPr>
          <p:cNvPr id="14" name="object 14"/>
          <p:cNvSpPr txBox="1"/>
          <p:nvPr/>
        </p:nvSpPr>
        <p:spPr>
          <a:xfrm>
            <a:off x="17340957" y="5493173"/>
            <a:ext cx="723900" cy="226695"/>
          </a:xfrm>
          <a:prstGeom prst="rect">
            <a:avLst/>
          </a:prstGeom>
        </p:spPr>
        <p:txBody>
          <a:bodyPr vert="horz" wrap="square" lIns="0" tIns="15240" rIns="0" bIns="0" rtlCol="0">
            <a:spAutoFit/>
          </a:bodyPr>
          <a:lstStyle/>
          <a:p>
            <a:pPr marL="12700">
              <a:lnSpc>
                <a:spcPct val="100000"/>
              </a:lnSpc>
              <a:spcBef>
                <a:spcPts val="120"/>
              </a:spcBef>
            </a:pPr>
            <a:r>
              <a:rPr sz="1300" spc="-10" dirty="0">
                <a:solidFill>
                  <a:srgbClr val="59595C"/>
                </a:solidFill>
                <a:latin typeface="Helvetica"/>
                <a:cs typeface="Helvetica"/>
              </a:rPr>
              <a:t>Unknown</a:t>
            </a:r>
            <a:endParaRPr sz="1300">
              <a:latin typeface="Helvetica"/>
              <a:cs typeface="Helvetica"/>
            </a:endParaRPr>
          </a:p>
        </p:txBody>
      </p:sp>
      <p:grpSp>
        <p:nvGrpSpPr>
          <p:cNvPr id="15" name="object 15"/>
          <p:cNvGrpSpPr/>
          <p:nvPr/>
        </p:nvGrpSpPr>
        <p:grpSpPr>
          <a:xfrm>
            <a:off x="12136997" y="2249404"/>
            <a:ext cx="4356100" cy="4284345"/>
            <a:chOff x="12136997" y="2249404"/>
            <a:chExt cx="4356100" cy="4284345"/>
          </a:xfrm>
        </p:grpSpPr>
        <p:sp>
          <p:nvSpPr>
            <p:cNvPr id="16" name="object 16"/>
            <p:cNvSpPr/>
            <p:nvPr/>
          </p:nvSpPr>
          <p:spPr>
            <a:xfrm>
              <a:off x="12136997" y="2249404"/>
              <a:ext cx="2308860" cy="2308860"/>
            </a:xfrm>
            <a:custGeom>
              <a:avLst/>
              <a:gdLst/>
              <a:ahLst/>
              <a:cxnLst/>
              <a:rect l="l" t="t" r="r" b="b"/>
              <a:pathLst>
                <a:path w="2308859" h="2308860">
                  <a:moveTo>
                    <a:pt x="1154258" y="0"/>
                  </a:moveTo>
                  <a:lnTo>
                    <a:pt x="1105466" y="1012"/>
                  </a:lnTo>
                  <a:lnTo>
                    <a:pt x="1057190" y="4023"/>
                  </a:lnTo>
                  <a:lnTo>
                    <a:pt x="1009470" y="8993"/>
                  </a:lnTo>
                  <a:lnTo>
                    <a:pt x="962347" y="15881"/>
                  </a:lnTo>
                  <a:lnTo>
                    <a:pt x="915860" y="24647"/>
                  </a:lnTo>
                  <a:lnTo>
                    <a:pt x="870049" y="35252"/>
                  </a:lnTo>
                  <a:lnTo>
                    <a:pt x="824956" y="47655"/>
                  </a:lnTo>
                  <a:lnTo>
                    <a:pt x="780618" y="61815"/>
                  </a:lnTo>
                  <a:lnTo>
                    <a:pt x="737077" y="77694"/>
                  </a:lnTo>
                  <a:lnTo>
                    <a:pt x="694373" y="95252"/>
                  </a:lnTo>
                  <a:lnTo>
                    <a:pt x="652546" y="114447"/>
                  </a:lnTo>
                  <a:lnTo>
                    <a:pt x="611636" y="135239"/>
                  </a:lnTo>
                  <a:lnTo>
                    <a:pt x="571682" y="157590"/>
                  </a:lnTo>
                  <a:lnTo>
                    <a:pt x="532725" y="181459"/>
                  </a:lnTo>
                  <a:lnTo>
                    <a:pt x="494806" y="206805"/>
                  </a:lnTo>
                  <a:lnTo>
                    <a:pt x="457963" y="233589"/>
                  </a:lnTo>
                  <a:lnTo>
                    <a:pt x="422238" y="261770"/>
                  </a:lnTo>
                  <a:lnTo>
                    <a:pt x="387669" y="291309"/>
                  </a:lnTo>
                  <a:lnTo>
                    <a:pt x="354298" y="322166"/>
                  </a:lnTo>
                  <a:lnTo>
                    <a:pt x="322165" y="354300"/>
                  </a:lnTo>
                  <a:lnTo>
                    <a:pt x="291308" y="387671"/>
                  </a:lnTo>
                  <a:lnTo>
                    <a:pt x="261769" y="422239"/>
                  </a:lnTo>
                  <a:lnTo>
                    <a:pt x="233588" y="457965"/>
                  </a:lnTo>
                  <a:lnTo>
                    <a:pt x="206804" y="494808"/>
                  </a:lnTo>
                  <a:lnTo>
                    <a:pt x="181458" y="532728"/>
                  </a:lnTo>
                  <a:lnTo>
                    <a:pt x="157590" y="571685"/>
                  </a:lnTo>
                  <a:lnTo>
                    <a:pt x="135239" y="611639"/>
                  </a:lnTo>
                  <a:lnTo>
                    <a:pt x="114446" y="652550"/>
                  </a:lnTo>
                  <a:lnTo>
                    <a:pt x="95251" y="694378"/>
                  </a:lnTo>
                  <a:lnTo>
                    <a:pt x="77694" y="737082"/>
                  </a:lnTo>
                  <a:lnTo>
                    <a:pt x="61815" y="780623"/>
                  </a:lnTo>
                  <a:lnTo>
                    <a:pt x="47654" y="824961"/>
                  </a:lnTo>
                  <a:lnTo>
                    <a:pt x="35252" y="870056"/>
                  </a:lnTo>
                  <a:lnTo>
                    <a:pt x="24647" y="915867"/>
                  </a:lnTo>
                  <a:lnTo>
                    <a:pt x="15881" y="962354"/>
                  </a:lnTo>
                  <a:lnTo>
                    <a:pt x="8993" y="1009478"/>
                  </a:lnTo>
                  <a:lnTo>
                    <a:pt x="4023" y="1057199"/>
                  </a:lnTo>
                  <a:lnTo>
                    <a:pt x="1012" y="1105475"/>
                  </a:lnTo>
                  <a:lnTo>
                    <a:pt x="0" y="1154268"/>
                  </a:lnTo>
                  <a:lnTo>
                    <a:pt x="1012" y="1203061"/>
                  </a:lnTo>
                  <a:lnTo>
                    <a:pt x="4023" y="1251337"/>
                  </a:lnTo>
                  <a:lnTo>
                    <a:pt x="8993" y="1299058"/>
                  </a:lnTo>
                  <a:lnTo>
                    <a:pt x="15881" y="1346182"/>
                  </a:lnTo>
                  <a:lnTo>
                    <a:pt x="24647" y="1392669"/>
                  </a:lnTo>
                  <a:lnTo>
                    <a:pt x="35252" y="1438480"/>
                  </a:lnTo>
                  <a:lnTo>
                    <a:pt x="47654" y="1483575"/>
                  </a:lnTo>
                  <a:lnTo>
                    <a:pt x="61815" y="1527913"/>
                  </a:lnTo>
                  <a:lnTo>
                    <a:pt x="77694" y="1571454"/>
                  </a:lnTo>
                  <a:lnTo>
                    <a:pt x="95251" y="1614158"/>
                  </a:lnTo>
                  <a:lnTo>
                    <a:pt x="114446" y="1655986"/>
                  </a:lnTo>
                  <a:lnTo>
                    <a:pt x="135239" y="1696897"/>
                  </a:lnTo>
                  <a:lnTo>
                    <a:pt x="157590" y="1736851"/>
                  </a:lnTo>
                  <a:lnTo>
                    <a:pt x="181458" y="1775808"/>
                  </a:lnTo>
                  <a:lnTo>
                    <a:pt x="206804" y="1813728"/>
                  </a:lnTo>
                  <a:lnTo>
                    <a:pt x="233588" y="1850571"/>
                  </a:lnTo>
                  <a:lnTo>
                    <a:pt x="261769" y="1886297"/>
                  </a:lnTo>
                  <a:lnTo>
                    <a:pt x="291308" y="1920865"/>
                  </a:lnTo>
                  <a:lnTo>
                    <a:pt x="322165" y="1954236"/>
                  </a:lnTo>
                  <a:lnTo>
                    <a:pt x="354298" y="1986370"/>
                  </a:lnTo>
                  <a:lnTo>
                    <a:pt x="387669" y="2017227"/>
                  </a:lnTo>
                  <a:lnTo>
                    <a:pt x="422238" y="2046766"/>
                  </a:lnTo>
                  <a:lnTo>
                    <a:pt x="457963" y="2074947"/>
                  </a:lnTo>
                  <a:lnTo>
                    <a:pt x="494806" y="2101731"/>
                  </a:lnTo>
                  <a:lnTo>
                    <a:pt x="532725" y="2127077"/>
                  </a:lnTo>
                  <a:lnTo>
                    <a:pt x="571682" y="2150946"/>
                  </a:lnTo>
                  <a:lnTo>
                    <a:pt x="611636" y="2173297"/>
                  </a:lnTo>
                  <a:lnTo>
                    <a:pt x="652546" y="2194089"/>
                  </a:lnTo>
                  <a:lnTo>
                    <a:pt x="694373" y="2213285"/>
                  </a:lnTo>
                  <a:lnTo>
                    <a:pt x="737077" y="2230842"/>
                  </a:lnTo>
                  <a:lnTo>
                    <a:pt x="780618" y="2246721"/>
                  </a:lnTo>
                  <a:lnTo>
                    <a:pt x="824956" y="2260882"/>
                  </a:lnTo>
                  <a:lnTo>
                    <a:pt x="870049" y="2273284"/>
                  </a:lnTo>
                  <a:lnTo>
                    <a:pt x="915860" y="2283889"/>
                  </a:lnTo>
                  <a:lnTo>
                    <a:pt x="962347" y="2292655"/>
                  </a:lnTo>
                  <a:lnTo>
                    <a:pt x="1009470" y="2299543"/>
                  </a:lnTo>
                  <a:lnTo>
                    <a:pt x="1057190" y="2304513"/>
                  </a:lnTo>
                  <a:lnTo>
                    <a:pt x="1105466" y="2307524"/>
                  </a:lnTo>
                  <a:lnTo>
                    <a:pt x="1154258" y="2308537"/>
                  </a:lnTo>
                  <a:lnTo>
                    <a:pt x="1203050" y="2307524"/>
                  </a:lnTo>
                  <a:lnTo>
                    <a:pt x="1251327" y="2304513"/>
                  </a:lnTo>
                  <a:lnTo>
                    <a:pt x="1299047" y="2299543"/>
                  </a:lnTo>
                  <a:lnTo>
                    <a:pt x="1346171" y="2292655"/>
                  </a:lnTo>
                  <a:lnTo>
                    <a:pt x="1392659" y="2283889"/>
                  </a:lnTo>
                  <a:lnTo>
                    <a:pt x="1438470" y="2273284"/>
                  </a:lnTo>
                  <a:lnTo>
                    <a:pt x="1483564" y="2260882"/>
                  </a:lnTo>
                  <a:lnTo>
                    <a:pt x="1527902" y="2246721"/>
                  </a:lnTo>
                  <a:lnTo>
                    <a:pt x="1571443" y="2230842"/>
                  </a:lnTo>
                  <a:lnTo>
                    <a:pt x="1614148" y="2213285"/>
                  </a:lnTo>
                  <a:lnTo>
                    <a:pt x="1655976" y="2194089"/>
                  </a:lnTo>
                  <a:lnTo>
                    <a:pt x="1696887" y="2173297"/>
                  </a:lnTo>
                  <a:lnTo>
                    <a:pt x="1736841" y="2150946"/>
                  </a:lnTo>
                  <a:lnTo>
                    <a:pt x="1775798" y="2127077"/>
                  </a:lnTo>
                  <a:lnTo>
                    <a:pt x="1813718" y="2101731"/>
                  </a:lnTo>
                  <a:lnTo>
                    <a:pt x="1850560" y="2074947"/>
                  </a:lnTo>
                  <a:lnTo>
                    <a:pt x="1886286" y="2046766"/>
                  </a:lnTo>
                  <a:lnTo>
                    <a:pt x="1920855" y="2017227"/>
                  </a:lnTo>
                  <a:lnTo>
                    <a:pt x="1954226" y="1986370"/>
                  </a:lnTo>
                  <a:lnTo>
                    <a:pt x="1986360" y="1954236"/>
                  </a:lnTo>
                  <a:lnTo>
                    <a:pt x="2017216" y="1920865"/>
                  </a:lnTo>
                  <a:lnTo>
                    <a:pt x="2046755" y="1886297"/>
                  </a:lnTo>
                  <a:lnTo>
                    <a:pt x="2074937" y="1850571"/>
                  </a:lnTo>
                  <a:lnTo>
                    <a:pt x="2101721" y="1813728"/>
                  </a:lnTo>
                  <a:lnTo>
                    <a:pt x="2127067" y="1775808"/>
                  </a:lnTo>
                  <a:lnTo>
                    <a:pt x="2150935" y="1736851"/>
                  </a:lnTo>
                  <a:lnTo>
                    <a:pt x="2173286" y="1696897"/>
                  </a:lnTo>
                  <a:lnTo>
                    <a:pt x="2194079" y="1655986"/>
                  </a:lnTo>
                  <a:lnTo>
                    <a:pt x="2213274" y="1614158"/>
                  </a:lnTo>
                  <a:lnTo>
                    <a:pt x="2230831" y="1571454"/>
                  </a:lnTo>
                  <a:lnTo>
                    <a:pt x="2246710" y="1527913"/>
                  </a:lnTo>
                  <a:lnTo>
                    <a:pt x="2260871" y="1483575"/>
                  </a:lnTo>
                  <a:lnTo>
                    <a:pt x="2273274" y="1438480"/>
                  </a:lnTo>
                  <a:lnTo>
                    <a:pt x="2283878" y="1392669"/>
                  </a:lnTo>
                  <a:lnTo>
                    <a:pt x="2292645" y="1346182"/>
                  </a:lnTo>
                  <a:lnTo>
                    <a:pt x="2299533" y="1299058"/>
                  </a:lnTo>
                  <a:lnTo>
                    <a:pt x="2304502" y="1251337"/>
                  </a:lnTo>
                  <a:lnTo>
                    <a:pt x="2307513" y="1203061"/>
                  </a:lnTo>
                  <a:lnTo>
                    <a:pt x="2308526" y="1154268"/>
                  </a:lnTo>
                  <a:lnTo>
                    <a:pt x="2307513" y="1105475"/>
                  </a:lnTo>
                  <a:lnTo>
                    <a:pt x="2304502" y="1057199"/>
                  </a:lnTo>
                  <a:lnTo>
                    <a:pt x="2299533" y="1009478"/>
                  </a:lnTo>
                  <a:lnTo>
                    <a:pt x="2292645" y="962354"/>
                  </a:lnTo>
                  <a:lnTo>
                    <a:pt x="2283878" y="915867"/>
                  </a:lnTo>
                  <a:lnTo>
                    <a:pt x="2273274" y="870056"/>
                  </a:lnTo>
                  <a:lnTo>
                    <a:pt x="2260871" y="824961"/>
                  </a:lnTo>
                  <a:lnTo>
                    <a:pt x="2246710" y="780623"/>
                  </a:lnTo>
                  <a:lnTo>
                    <a:pt x="2230831" y="737082"/>
                  </a:lnTo>
                  <a:lnTo>
                    <a:pt x="2213274" y="694378"/>
                  </a:lnTo>
                  <a:lnTo>
                    <a:pt x="2194079" y="652550"/>
                  </a:lnTo>
                  <a:lnTo>
                    <a:pt x="2173286" y="611639"/>
                  </a:lnTo>
                  <a:lnTo>
                    <a:pt x="2150935" y="571685"/>
                  </a:lnTo>
                  <a:lnTo>
                    <a:pt x="2127067" y="532728"/>
                  </a:lnTo>
                  <a:lnTo>
                    <a:pt x="2101721" y="494808"/>
                  </a:lnTo>
                  <a:lnTo>
                    <a:pt x="2074937" y="457965"/>
                  </a:lnTo>
                  <a:lnTo>
                    <a:pt x="2046755" y="422239"/>
                  </a:lnTo>
                  <a:lnTo>
                    <a:pt x="2017216" y="387671"/>
                  </a:lnTo>
                  <a:lnTo>
                    <a:pt x="1986360" y="354300"/>
                  </a:lnTo>
                  <a:lnTo>
                    <a:pt x="1954226" y="322166"/>
                  </a:lnTo>
                  <a:lnTo>
                    <a:pt x="1920855" y="291309"/>
                  </a:lnTo>
                  <a:lnTo>
                    <a:pt x="1886286" y="261770"/>
                  </a:lnTo>
                  <a:lnTo>
                    <a:pt x="1850560" y="233589"/>
                  </a:lnTo>
                  <a:lnTo>
                    <a:pt x="1813718" y="206805"/>
                  </a:lnTo>
                  <a:lnTo>
                    <a:pt x="1775798" y="181459"/>
                  </a:lnTo>
                  <a:lnTo>
                    <a:pt x="1736841" y="157590"/>
                  </a:lnTo>
                  <a:lnTo>
                    <a:pt x="1696887" y="135239"/>
                  </a:lnTo>
                  <a:lnTo>
                    <a:pt x="1655976" y="114447"/>
                  </a:lnTo>
                  <a:lnTo>
                    <a:pt x="1614148" y="95252"/>
                  </a:lnTo>
                  <a:lnTo>
                    <a:pt x="1571443" y="77694"/>
                  </a:lnTo>
                  <a:lnTo>
                    <a:pt x="1527902" y="61815"/>
                  </a:lnTo>
                  <a:lnTo>
                    <a:pt x="1483564" y="47655"/>
                  </a:lnTo>
                  <a:lnTo>
                    <a:pt x="1438470" y="35252"/>
                  </a:lnTo>
                  <a:lnTo>
                    <a:pt x="1392659" y="24647"/>
                  </a:lnTo>
                  <a:lnTo>
                    <a:pt x="1346171" y="15881"/>
                  </a:lnTo>
                  <a:lnTo>
                    <a:pt x="1299047" y="8993"/>
                  </a:lnTo>
                  <a:lnTo>
                    <a:pt x="1251327" y="4023"/>
                  </a:lnTo>
                  <a:lnTo>
                    <a:pt x="1203050" y="1012"/>
                  </a:lnTo>
                  <a:lnTo>
                    <a:pt x="1154258" y="0"/>
                  </a:lnTo>
                  <a:close/>
                </a:path>
              </a:pathLst>
            </a:custGeom>
            <a:solidFill>
              <a:srgbClr val="1074B6"/>
            </a:solidFill>
          </p:spPr>
          <p:txBody>
            <a:bodyPr wrap="square" lIns="0" tIns="0" rIns="0" bIns="0" rtlCol="0"/>
            <a:lstStyle/>
            <a:p>
              <a:endParaRPr/>
            </a:p>
          </p:txBody>
        </p:sp>
        <p:sp>
          <p:nvSpPr>
            <p:cNvPr id="17" name="object 17"/>
            <p:cNvSpPr/>
            <p:nvPr/>
          </p:nvSpPr>
          <p:spPr>
            <a:xfrm>
              <a:off x="12390500" y="4557934"/>
              <a:ext cx="1783080" cy="1783080"/>
            </a:xfrm>
            <a:custGeom>
              <a:avLst/>
              <a:gdLst/>
              <a:ahLst/>
              <a:cxnLst/>
              <a:rect l="l" t="t" r="r" b="b"/>
              <a:pathLst>
                <a:path w="1783080" h="1783079">
                  <a:moveTo>
                    <a:pt x="891355" y="0"/>
                  </a:moveTo>
                  <a:lnTo>
                    <a:pt x="842448" y="1318"/>
                  </a:lnTo>
                  <a:lnTo>
                    <a:pt x="794230" y="5230"/>
                  </a:lnTo>
                  <a:lnTo>
                    <a:pt x="746770" y="11666"/>
                  </a:lnTo>
                  <a:lnTo>
                    <a:pt x="700136" y="20559"/>
                  </a:lnTo>
                  <a:lnTo>
                    <a:pt x="654395" y="31840"/>
                  </a:lnTo>
                  <a:lnTo>
                    <a:pt x="609615" y="45442"/>
                  </a:lnTo>
                  <a:lnTo>
                    <a:pt x="565864" y="61296"/>
                  </a:lnTo>
                  <a:lnTo>
                    <a:pt x="523211" y="79336"/>
                  </a:lnTo>
                  <a:lnTo>
                    <a:pt x="481723" y="99492"/>
                  </a:lnTo>
                  <a:lnTo>
                    <a:pt x="441468" y="121696"/>
                  </a:lnTo>
                  <a:lnTo>
                    <a:pt x="402514" y="145882"/>
                  </a:lnTo>
                  <a:lnTo>
                    <a:pt x="364929" y="171980"/>
                  </a:lnTo>
                  <a:lnTo>
                    <a:pt x="328781" y="199924"/>
                  </a:lnTo>
                  <a:lnTo>
                    <a:pt x="294138" y="229644"/>
                  </a:lnTo>
                  <a:lnTo>
                    <a:pt x="261069" y="261073"/>
                  </a:lnTo>
                  <a:lnTo>
                    <a:pt x="229640" y="294143"/>
                  </a:lnTo>
                  <a:lnTo>
                    <a:pt x="199920" y="328786"/>
                  </a:lnTo>
                  <a:lnTo>
                    <a:pt x="171977" y="364933"/>
                  </a:lnTo>
                  <a:lnTo>
                    <a:pt x="145879" y="402518"/>
                  </a:lnTo>
                  <a:lnTo>
                    <a:pt x="121694" y="441472"/>
                  </a:lnTo>
                  <a:lnTo>
                    <a:pt x="99490" y="481727"/>
                  </a:lnTo>
                  <a:lnTo>
                    <a:pt x="79334" y="523215"/>
                  </a:lnTo>
                  <a:lnTo>
                    <a:pt x="61295" y="565868"/>
                  </a:lnTo>
                  <a:lnTo>
                    <a:pt x="45441" y="609619"/>
                  </a:lnTo>
                  <a:lnTo>
                    <a:pt x="31839" y="654398"/>
                  </a:lnTo>
                  <a:lnTo>
                    <a:pt x="20558" y="700139"/>
                  </a:lnTo>
                  <a:lnTo>
                    <a:pt x="11666" y="746773"/>
                  </a:lnTo>
                  <a:lnTo>
                    <a:pt x="5230" y="794232"/>
                  </a:lnTo>
                  <a:lnTo>
                    <a:pt x="1318" y="842449"/>
                  </a:lnTo>
                  <a:lnTo>
                    <a:pt x="0" y="891355"/>
                  </a:lnTo>
                  <a:lnTo>
                    <a:pt x="1318" y="940260"/>
                  </a:lnTo>
                  <a:lnTo>
                    <a:pt x="5230" y="988477"/>
                  </a:lnTo>
                  <a:lnTo>
                    <a:pt x="11666" y="1035936"/>
                  </a:lnTo>
                  <a:lnTo>
                    <a:pt x="20558" y="1082570"/>
                  </a:lnTo>
                  <a:lnTo>
                    <a:pt x="31839" y="1128311"/>
                  </a:lnTo>
                  <a:lnTo>
                    <a:pt x="45441" y="1173090"/>
                  </a:lnTo>
                  <a:lnTo>
                    <a:pt x="61295" y="1216841"/>
                  </a:lnTo>
                  <a:lnTo>
                    <a:pt x="79334" y="1259494"/>
                  </a:lnTo>
                  <a:lnTo>
                    <a:pt x="99490" y="1300982"/>
                  </a:lnTo>
                  <a:lnTo>
                    <a:pt x="121694" y="1341237"/>
                  </a:lnTo>
                  <a:lnTo>
                    <a:pt x="145879" y="1380191"/>
                  </a:lnTo>
                  <a:lnTo>
                    <a:pt x="171977" y="1417776"/>
                  </a:lnTo>
                  <a:lnTo>
                    <a:pt x="199920" y="1453924"/>
                  </a:lnTo>
                  <a:lnTo>
                    <a:pt x="229640" y="1488566"/>
                  </a:lnTo>
                  <a:lnTo>
                    <a:pt x="261069" y="1521636"/>
                  </a:lnTo>
                  <a:lnTo>
                    <a:pt x="294138" y="1553065"/>
                  </a:lnTo>
                  <a:lnTo>
                    <a:pt x="328781" y="1582786"/>
                  </a:lnTo>
                  <a:lnTo>
                    <a:pt x="364929" y="1610729"/>
                  </a:lnTo>
                  <a:lnTo>
                    <a:pt x="402514" y="1636827"/>
                  </a:lnTo>
                  <a:lnTo>
                    <a:pt x="441468" y="1661013"/>
                  </a:lnTo>
                  <a:lnTo>
                    <a:pt x="481723" y="1683218"/>
                  </a:lnTo>
                  <a:lnTo>
                    <a:pt x="523211" y="1703374"/>
                  </a:lnTo>
                  <a:lnTo>
                    <a:pt x="565864" y="1721413"/>
                  </a:lnTo>
                  <a:lnTo>
                    <a:pt x="609615" y="1737267"/>
                  </a:lnTo>
                  <a:lnTo>
                    <a:pt x="654395" y="1750869"/>
                  </a:lnTo>
                  <a:lnTo>
                    <a:pt x="700136" y="1762151"/>
                  </a:lnTo>
                  <a:lnTo>
                    <a:pt x="746770" y="1771043"/>
                  </a:lnTo>
                  <a:lnTo>
                    <a:pt x="794230" y="1777479"/>
                  </a:lnTo>
                  <a:lnTo>
                    <a:pt x="842448" y="1781391"/>
                  </a:lnTo>
                  <a:lnTo>
                    <a:pt x="891355" y="1782710"/>
                  </a:lnTo>
                  <a:lnTo>
                    <a:pt x="940260" y="1781391"/>
                  </a:lnTo>
                  <a:lnTo>
                    <a:pt x="988477" y="1777479"/>
                  </a:lnTo>
                  <a:lnTo>
                    <a:pt x="1035936" y="1771043"/>
                  </a:lnTo>
                  <a:lnTo>
                    <a:pt x="1082570" y="1762151"/>
                  </a:lnTo>
                  <a:lnTo>
                    <a:pt x="1128310" y="1750869"/>
                  </a:lnTo>
                  <a:lnTo>
                    <a:pt x="1173089" y="1737267"/>
                  </a:lnTo>
                  <a:lnTo>
                    <a:pt x="1216839" y="1721413"/>
                  </a:lnTo>
                  <a:lnTo>
                    <a:pt x="1259492" y="1703374"/>
                  </a:lnTo>
                  <a:lnTo>
                    <a:pt x="1300980" y="1683218"/>
                  </a:lnTo>
                  <a:lnTo>
                    <a:pt x="1341234" y="1661013"/>
                  </a:lnTo>
                  <a:lnTo>
                    <a:pt x="1380188" y="1636827"/>
                  </a:lnTo>
                  <a:lnTo>
                    <a:pt x="1417772" y="1610729"/>
                  </a:lnTo>
                  <a:lnTo>
                    <a:pt x="1453919" y="1582786"/>
                  </a:lnTo>
                  <a:lnTo>
                    <a:pt x="1488562" y="1553065"/>
                  </a:lnTo>
                  <a:lnTo>
                    <a:pt x="1521631" y="1521636"/>
                  </a:lnTo>
                  <a:lnTo>
                    <a:pt x="1553060" y="1488566"/>
                  </a:lnTo>
                  <a:lnTo>
                    <a:pt x="1582779" y="1453924"/>
                  </a:lnTo>
                  <a:lnTo>
                    <a:pt x="1610722" y="1417776"/>
                  </a:lnTo>
                  <a:lnTo>
                    <a:pt x="1636820" y="1380191"/>
                  </a:lnTo>
                  <a:lnTo>
                    <a:pt x="1661005" y="1341237"/>
                  </a:lnTo>
                  <a:lnTo>
                    <a:pt x="1683209" y="1300982"/>
                  </a:lnTo>
                  <a:lnTo>
                    <a:pt x="1703365" y="1259494"/>
                  </a:lnTo>
                  <a:lnTo>
                    <a:pt x="1721404" y="1216841"/>
                  </a:lnTo>
                  <a:lnTo>
                    <a:pt x="1737258" y="1173090"/>
                  </a:lnTo>
                  <a:lnTo>
                    <a:pt x="1750860" y="1128311"/>
                  </a:lnTo>
                  <a:lnTo>
                    <a:pt x="1762141" y="1082570"/>
                  </a:lnTo>
                  <a:lnTo>
                    <a:pt x="1771033" y="1035936"/>
                  </a:lnTo>
                  <a:lnTo>
                    <a:pt x="1777469" y="988477"/>
                  </a:lnTo>
                  <a:lnTo>
                    <a:pt x="1781380" y="940260"/>
                  </a:lnTo>
                  <a:lnTo>
                    <a:pt x="1782699" y="891355"/>
                  </a:lnTo>
                  <a:lnTo>
                    <a:pt x="1781380" y="842449"/>
                  </a:lnTo>
                  <a:lnTo>
                    <a:pt x="1777469" y="794232"/>
                  </a:lnTo>
                  <a:lnTo>
                    <a:pt x="1771033" y="746773"/>
                  </a:lnTo>
                  <a:lnTo>
                    <a:pt x="1762141" y="700139"/>
                  </a:lnTo>
                  <a:lnTo>
                    <a:pt x="1750860" y="654398"/>
                  </a:lnTo>
                  <a:lnTo>
                    <a:pt x="1737258" y="609619"/>
                  </a:lnTo>
                  <a:lnTo>
                    <a:pt x="1721404" y="565868"/>
                  </a:lnTo>
                  <a:lnTo>
                    <a:pt x="1703365" y="523215"/>
                  </a:lnTo>
                  <a:lnTo>
                    <a:pt x="1683209" y="481727"/>
                  </a:lnTo>
                  <a:lnTo>
                    <a:pt x="1661005" y="441472"/>
                  </a:lnTo>
                  <a:lnTo>
                    <a:pt x="1636820" y="402518"/>
                  </a:lnTo>
                  <a:lnTo>
                    <a:pt x="1610722" y="364933"/>
                  </a:lnTo>
                  <a:lnTo>
                    <a:pt x="1582779" y="328786"/>
                  </a:lnTo>
                  <a:lnTo>
                    <a:pt x="1553060" y="294143"/>
                  </a:lnTo>
                  <a:lnTo>
                    <a:pt x="1521631" y="261073"/>
                  </a:lnTo>
                  <a:lnTo>
                    <a:pt x="1488562" y="229644"/>
                  </a:lnTo>
                  <a:lnTo>
                    <a:pt x="1453919" y="199924"/>
                  </a:lnTo>
                  <a:lnTo>
                    <a:pt x="1417772" y="171980"/>
                  </a:lnTo>
                  <a:lnTo>
                    <a:pt x="1380188" y="145882"/>
                  </a:lnTo>
                  <a:lnTo>
                    <a:pt x="1341234" y="121696"/>
                  </a:lnTo>
                  <a:lnTo>
                    <a:pt x="1300980" y="99492"/>
                  </a:lnTo>
                  <a:lnTo>
                    <a:pt x="1259492" y="79336"/>
                  </a:lnTo>
                  <a:lnTo>
                    <a:pt x="1216839" y="61296"/>
                  </a:lnTo>
                  <a:lnTo>
                    <a:pt x="1173089" y="45442"/>
                  </a:lnTo>
                  <a:lnTo>
                    <a:pt x="1128310" y="31840"/>
                  </a:lnTo>
                  <a:lnTo>
                    <a:pt x="1082570" y="20559"/>
                  </a:lnTo>
                  <a:lnTo>
                    <a:pt x="1035936" y="11666"/>
                  </a:lnTo>
                  <a:lnTo>
                    <a:pt x="988477" y="5230"/>
                  </a:lnTo>
                  <a:lnTo>
                    <a:pt x="940260" y="1318"/>
                  </a:lnTo>
                  <a:lnTo>
                    <a:pt x="891355" y="0"/>
                  </a:lnTo>
                  <a:close/>
                </a:path>
              </a:pathLst>
            </a:custGeom>
            <a:solidFill>
              <a:srgbClr val="1074B6">
                <a:alpha val="79998"/>
              </a:srgbClr>
            </a:solidFill>
          </p:spPr>
          <p:txBody>
            <a:bodyPr wrap="square" lIns="0" tIns="0" rIns="0" bIns="0" rtlCol="0"/>
            <a:lstStyle/>
            <a:p>
              <a:endParaRPr/>
            </a:p>
          </p:txBody>
        </p:sp>
        <p:sp>
          <p:nvSpPr>
            <p:cNvPr id="18" name="object 18"/>
            <p:cNvSpPr/>
            <p:nvPr/>
          </p:nvSpPr>
          <p:spPr>
            <a:xfrm>
              <a:off x="14128671" y="5090539"/>
              <a:ext cx="1443355" cy="1443355"/>
            </a:xfrm>
            <a:custGeom>
              <a:avLst/>
              <a:gdLst/>
              <a:ahLst/>
              <a:cxnLst/>
              <a:rect l="l" t="t" r="r" b="b"/>
              <a:pathLst>
                <a:path w="1443355" h="1443354">
                  <a:moveTo>
                    <a:pt x="721381" y="0"/>
                  </a:moveTo>
                  <a:lnTo>
                    <a:pt x="673950" y="1534"/>
                  </a:lnTo>
                  <a:lnTo>
                    <a:pt x="627338" y="6074"/>
                  </a:lnTo>
                  <a:lnTo>
                    <a:pt x="581641" y="13525"/>
                  </a:lnTo>
                  <a:lnTo>
                    <a:pt x="536953" y="23791"/>
                  </a:lnTo>
                  <a:lnTo>
                    <a:pt x="493369" y="36777"/>
                  </a:lnTo>
                  <a:lnTo>
                    <a:pt x="450985" y="52389"/>
                  </a:lnTo>
                  <a:lnTo>
                    <a:pt x="409895" y="70531"/>
                  </a:lnTo>
                  <a:lnTo>
                    <a:pt x="370194" y="91108"/>
                  </a:lnTo>
                  <a:lnTo>
                    <a:pt x="331979" y="114026"/>
                  </a:lnTo>
                  <a:lnTo>
                    <a:pt x="295343" y="139188"/>
                  </a:lnTo>
                  <a:lnTo>
                    <a:pt x="260381" y="166501"/>
                  </a:lnTo>
                  <a:lnTo>
                    <a:pt x="227190" y="195868"/>
                  </a:lnTo>
                  <a:lnTo>
                    <a:pt x="195863" y="227196"/>
                  </a:lnTo>
                  <a:lnTo>
                    <a:pt x="166496" y="260388"/>
                  </a:lnTo>
                  <a:lnTo>
                    <a:pt x="139185" y="295350"/>
                  </a:lnTo>
                  <a:lnTo>
                    <a:pt x="114023" y="331986"/>
                  </a:lnTo>
                  <a:lnTo>
                    <a:pt x="91106" y="370202"/>
                  </a:lnTo>
                  <a:lnTo>
                    <a:pt x="70529" y="409903"/>
                  </a:lnTo>
                  <a:lnTo>
                    <a:pt x="52387" y="450994"/>
                  </a:lnTo>
                  <a:lnTo>
                    <a:pt x="36776" y="493378"/>
                  </a:lnTo>
                  <a:lnTo>
                    <a:pt x="23790" y="536962"/>
                  </a:lnTo>
                  <a:lnTo>
                    <a:pt x="13524" y="581651"/>
                  </a:lnTo>
                  <a:lnTo>
                    <a:pt x="6074" y="627348"/>
                  </a:lnTo>
                  <a:lnTo>
                    <a:pt x="1534" y="673960"/>
                  </a:lnTo>
                  <a:lnTo>
                    <a:pt x="0" y="721391"/>
                  </a:lnTo>
                  <a:lnTo>
                    <a:pt x="1534" y="768822"/>
                  </a:lnTo>
                  <a:lnTo>
                    <a:pt x="6074" y="815434"/>
                  </a:lnTo>
                  <a:lnTo>
                    <a:pt x="13524" y="861132"/>
                  </a:lnTo>
                  <a:lnTo>
                    <a:pt x="23790" y="905820"/>
                  </a:lnTo>
                  <a:lnTo>
                    <a:pt x="36776" y="949404"/>
                  </a:lnTo>
                  <a:lnTo>
                    <a:pt x="52387" y="991789"/>
                  </a:lnTo>
                  <a:lnTo>
                    <a:pt x="70529" y="1032879"/>
                  </a:lnTo>
                  <a:lnTo>
                    <a:pt x="91106" y="1072580"/>
                  </a:lnTo>
                  <a:lnTo>
                    <a:pt x="114023" y="1110796"/>
                  </a:lnTo>
                  <a:lnTo>
                    <a:pt x="139185" y="1147433"/>
                  </a:lnTo>
                  <a:lnTo>
                    <a:pt x="166496" y="1182395"/>
                  </a:lnTo>
                  <a:lnTo>
                    <a:pt x="195863" y="1215587"/>
                  </a:lnTo>
                  <a:lnTo>
                    <a:pt x="227190" y="1246914"/>
                  </a:lnTo>
                  <a:lnTo>
                    <a:pt x="260381" y="1276282"/>
                  </a:lnTo>
                  <a:lnTo>
                    <a:pt x="295343" y="1303594"/>
                  </a:lnTo>
                  <a:lnTo>
                    <a:pt x="331979" y="1328757"/>
                  </a:lnTo>
                  <a:lnTo>
                    <a:pt x="370194" y="1351674"/>
                  </a:lnTo>
                  <a:lnTo>
                    <a:pt x="409895" y="1372251"/>
                  </a:lnTo>
                  <a:lnTo>
                    <a:pt x="450985" y="1390393"/>
                  </a:lnTo>
                  <a:lnTo>
                    <a:pt x="493369" y="1406005"/>
                  </a:lnTo>
                  <a:lnTo>
                    <a:pt x="536953" y="1418992"/>
                  </a:lnTo>
                  <a:lnTo>
                    <a:pt x="581641" y="1429258"/>
                  </a:lnTo>
                  <a:lnTo>
                    <a:pt x="627338" y="1436708"/>
                  </a:lnTo>
                  <a:lnTo>
                    <a:pt x="673950" y="1441248"/>
                  </a:lnTo>
                  <a:lnTo>
                    <a:pt x="721381" y="1442783"/>
                  </a:lnTo>
                  <a:lnTo>
                    <a:pt x="768813" y="1441248"/>
                  </a:lnTo>
                  <a:lnTo>
                    <a:pt x="815426" y="1436708"/>
                  </a:lnTo>
                  <a:lnTo>
                    <a:pt x="861124" y="1429258"/>
                  </a:lnTo>
                  <a:lnTo>
                    <a:pt x="905813" y="1418992"/>
                  </a:lnTo>
                  <a:lnTo>
                    <a:pt x="949398" y="1406005"/>
                  </a:lnTo>
                  <a:lnTo>
                    <a:pt x="991783" y="1390393"/>
                  </a:lnTo>
                  <a:lnTo>
                    <a:pt x="1032873" y="1372251"/>
                  </a:lnTo>
                  <a:lnTo>
                    <a:pt x="1072574" y="1351674"/>
                  </a:lnTo>
                  <a:lnTo>
                    <a:pt x="1110790" y="1328757"/>
                  </a:lnTo>
                  <a:lnTo>
                    <a:pt x="1147427" y="1303594"/>
                  </a:lnTo>
                  <a:lnTo>
                    <a:pt x="1182388" y="1276282"/>
                  </a:lnTo>
                  <a:lnTo>
                    <a:pt x="1215580" y="1246914"/>
                  </a:lnTo>
                  <a:lnTo>
                    <a:pt x="1246907" y="1215587"/>
                  </a:lnTo>
                  <a:lnTo>
                    <a:pt x="1276275" y="1182395"/>
                  </a:lnTo>
                  <a:lnTo>
                    <a:pt x="1303587" y="1147433"/>
                  </a:lnTo>
                  <a:lnTo>
                    <a:pt x="1328749" y="1110796"/>
                  </a:lnTo>
                  <a:lnTo>
                    <a:pt x="1351666" y="1072580"/>
                  </a:lnTo>
                  <a:lnTo>
                    <a:pt x="1372243" y="1032879"/>
                  </a:lnTo>
                  <a:lnTo>
                    <a:pt x="1390384" y="991789"/>
                  </a:lnTo>
                  <a:lnTo>
                    <a:pt x="1405996" y="949404"/>
                  </a:lnTo>
                  <a:lnTo>
                    <a:pt x="1418982" y="905820"/>
                  </a:lnTo>
                  <a:lnTo>
                    <a:pt x="1429248" y="861132"/>
                  </a:lnTo>
                  <a:lnTo>
                    <a:pt x="1436698" y="815434"/>
                  </a:lnTo>
                  <a:lnTo>
                    <a:pt x="1441238" y="768822"/>
                  </a:lnTo>
                  <a:lnTo>
                    <a:pt x="1442772" y="721391"/>
                  </a:lnTo>
                  <a:lnTo>
                    <a:pt x="1441238" y="673960"/>
                  </a:lnTo>
                  <a:lnTo>
                    <a:pt x="1436698" y="627348"/>
                  </a:lnTo>
                  <a:lnTo>
                    <a:pt x="1429248" y="581651"/>
                  </a:lnTo>
                  <a:lnTo>
                    <a:pt x="1418982" y="536962"/>
                  </a:lnTo>
                  <a:lnTo>
                    <a:pt x="1405996" y="493378"/>
                  </a:lnTo>
                  <a:lnTo>
                    <a:pt x="1390384" y="450994"/>
                  </a:lnTo>
                  <a:lnTo>
                    <a:pt x="1372243" y="409903"/>
                  </a:lnTo>
                  <a:lnTo>
                    <a:pt x="1351666" y="370202"/>
                  </a:lnTo>
                  <a:lnTo>
                    <a:pt x="1328749" y="331986"/>
                  </a:lnTo>
                  <a:lnTo>
                    <a:pt x="1303587" y="295350"/>
                  </a:lnTo>
                  <a:lnTo>
                    <a:pt x="1276275" y="260388"/>
                  </a:lnTo>
                  <a:lnTo>
                    <a:pt x="1246907" y="227196"/>
                  </a:lnTo>
                  <a:lnTo>
                    <a:pt x="1215580" y="195868"/>
                  </a:lnTo>
                  <a:lnTo>
                    <a:pt x="1182388" y="166501"/>
                  </a:lnTo>
                  <a:lnTo>
                    <a:pt x="1147427" y="139188"/>
                  </a:lnTo>
                  <a:lnTo>
                    <a:pt x="1110790" y="114026"/>
                  </a:lnTo>
                  <a:lnTo>
                    <a:pt x="1072574" y="91108"/>
                  </a:lnTo>
                  <a:lnTo>
                    <a:pt x="1032873" y="70531"/>
                  </a:lnTo>
                  <a:lnTo>
                    <a:pt x="991783" y="52389"/>
                  </a:lnTo>
                  <a:lnTo>
                    <a:pt x="949398" y="36777"/>
                  </a:lnTo>
                  <a:lnTo>
                    <a:pt x="905813" y="23791"/>
                  </a:lnTo>
                  <a:lnTo>
                    <a:pt x="861124" y="13525"/>
                  </a:lnTo>
                  <a:lnTo>
                    <a:pt x="815426" y="6074"/>
                  </a:lnTo>
                  <a:lnTo>
                    <a:pt x="768813" y="1534"/>
                  </a:lnTo>
                  <a:lnTo>
                    <a:pt x="721381" y="0"/>
                  </a:lnTo>
                  <a:close/>
                </a:path>
              </a:pathLst>
            </a:custGeom>
            <a:solidFill>
              <a:srgbClr val="1074B6">
                <a:alpha val="59999"/>
              </a:srgbClr>
            </a:solidFill>
          </p:spPr>
          <p:txBody>
            <a:bodyPr wrap="square" lIns="0" tIns="0" rIns="0" bIns="0" rtlCol="0"/>
            <a:lstStyle/>
            <a:p>
              <a:endParaRPr/>
            </a:p>
          </p:txBody>
        </p:sp>
        <p:sp>
          <p:nvSpPr>
            <p:cNvPr id="19" name="object 19"/>
            <p:cNvSpPr/>
            <p:nvPr/>
          </p:nvSpPr>
          <p:spPr>
            <a:xfrm>
              <a:off x="14976377" y="3868914"/>
              <a:ext cx="1517015" cy="1517015"/>
            </a:xfrm>
            <a:custGeom>
              <a:avLst/>
              <a:gdLst/>
              <a:ahLst/>
              <a:cxnLst/>
              <a:rect l="l" t="t" r="r" b="b"/>
              <a:pathLst>
                <a:path w="1517015" h="1517014">
                  <a:moveTo>
                    <a:pt x="758259" y="0"/>
                  </a:moveTo>
                  <a:lnTo>
                    <a:pt x="710305" y="1491"/>
                  </a:lnTo>
                  <a:lnTo>
                    <a:pt x="663143" y="5907"/>
                  </a:lnTo>
                  <a:lnTo>
                    <a:pt x="616863" y="13159"/>
                  </a:lnTo>
                  <a:lnTo>
                    <a:pt x="571553" y="23158"/>
                  </a:lnTo>
                  <a:lnTo>
                    <a:pt x="527303" y="35814"/>
                  </a:lnTo>
                  <a:lnTo>
                    <a:pt x="484200" y="51039"/>
                  </a:lnTo>
                  <a:lnTo>
                    <a:pt x="442334" y="68745"/>
                  </a:lnTo>
                  <a:lnTo>
                    <a:pt x="401794" y="88842"/>
                  </a:lnTo>
                  <a:lnTo>
                    <a:pt x="362668" y="111242"/>
                  </a:lnTo>
                  <a:lnTo>
                    <a:pt x="325046" y="135855"/>
                  </a:lnTo>
                  <a:lnTo>
                    <a:pt x="289015" y="162593"/>
                  </a:lnTo>
                  <a:lnTo>
                    <a:pt x="254666" y="191368"/>
                  </a:lnTo>
                  <a:lnTo>
                    <a:pt x="222086" y="222090"/>
                  </a:lnTo>
                  <a:lnTo>
                    <a:pt x="191364" y="254670"/>
                  </a:lnTo>
                  <a:lnTo>
                    <a:pt x="162590" y="289020"/>
                  </a:lnTo>
                  <a:lnTo>
                    <a:pt x="135852" y="325050"/>
                  </a:lnTo>
                  <a:lnTo>
                    <a:pt x="111239" y="362673"/>
                  </a:lnTo>
                  <a:lnTo>
                    <a:pt x="88840" y="401799"/>
                  </a:lnTo>
                  <a:lnTo>
                    <a:pt x="68743" y="442339"/>
                  </a:lnTo>
                  <a:lnTo>
                    <a:pt x="51038" y="484204"/>
                  </a:lnTo>
                  <a:lnTo>
                    <a:pt x="35813" y="527307"/>
                  </a:lnTo>
                  <a:lnTo>
                    <a:pt x="23157" y="571557"/>
                  </a:lnTo>
                  <a:lnTo>
                    <a:pt x="13159" y="616866"/>
                  </a:lnTo>
                  <a:lnTo>
                    <a:pt x="5907" y="663145"/>
                  </a:lnTo>
                  <a:lnTo>
                    <a:pt x="1491" y="710306"/>
                  </a:lnTo>
                  <a:lnTo>
                    <a:pt x="0" y="758259"/>
                  </a:lnTo>
                  <a:lnTo>
                    <a:pt x="1491" y="806212"/>
                  </a:lnTo>
                  <a:lnTo>
                    <a:pt x="5907" y="853373"/>
                  </a:lnTo>
                  <a:lnTo>
                    <a:pt x="13159" y="899652"/>
                  </a:lnTo>
                  <a:lnTo>
                    <a:pt x="23157" y="944962"/>
                  </a:lnTo>
                  <a:lnTo>
                    <a:pt x="35813" y="989212"/>
                  </a:lnTo>
                  <a:lnTo>
                    <a:pt x="51038" y="1032314"/>
                  </a:lnTo>
                  <a:lnTo>
                    <a:pt x="68743" y="1074180"/>
                  </a:lnTo>
                  <a:lnTo>
                    <a:pt x="88840" y="1114720"/>
                  </a:lnTo>
                  <a:lnTo>
                    <a:pt x="111239" y="1153845"/>
                  </a:lnTo>
                  <a:lnTo>
                    <a:pt x="135852" y="1191468"/>
                  </a:lnTo>
                  <a:lnTo>
                    <a:pt x="162590" y="1227499"/>
                  </a:lnTo>
                  <a:lnTo>
                    <a:pt x="191364" y="1261848"/>
                  </a:lnTo>
                  <a:lnTo>
                    <a:pt x="222086" y="1294429"/>
                  </a:lnTo>
                  <a:lnTo>
                    <a:pt x="254666" y="1325150"/>
                  </a:lnTo>
                  <a:lnTo>
                    <a:pt x="289015" y="1353925"/>
                  </a:lnTo>
                  <a:lnTo>
                    <a:pt x="325046" y="1380663"/>
                  </a:lnTo>
                  <a:lnTo>
                    <a:pt x="362668" y="1405277"/>
                  </a:lnTo>
                  <a:lnTo>
                    <a:pt x="401794" y="1427676"/>
                  </a:lnTo>
                  <a:lnTo>
                    <a:pt x="442334" y="1447773"/>
                  </a:lnTo>
                  <a:lnTo>
                    <a:pt x="484200" y="1465479"/>
                  </a:lnTo>
                  <a:lnTo>
                    <a:pt x="527303" y="1480704"/>
                  </a:lnTo>
                  <a:lnTo>
                    <a:pt x="571553" y="1493361"/>
                  </a:lnTo>
                  <a:lnTo>
                    <a:pt x="616863" y="1503359"/>
                  </a:lnTo>
                  <a:lnTo>
                    <a:pt x="663143" y="1510611"/>
                  </a:lnTo>
                  <a:lnTo>
                    <a:pt x="710305" y="1515027"/>
                  </a:lnTo>
                  <a:lnTo>
                    <a:pt x="758259" y="1516519"/>
                  </a:lnTo>
                  <a:lnTo>
                    <a:pt x="806212" y="1515027"/>
                  </a:lnTo>
                  <a:lnTo>
                    <a:pt x="853373" y="1510611"/>
                  </a:lnTo>
                  <a:lnTo>
                    <a:pt x="899652" y="1503359"/>
                  </a:lnTo>
                  <a:lnTo>
                    <a:pt x="944962" y="1493361"/>
                  </a:lnTo>
                  <a:lnTo>
                    <a:pt x="989212" y="1480704"/>
                  </a:lnTo>
                  <a:lnTo>
                    <a:pt x="1032314" y="1465479"/>
                  </a:lnTo>
                  <a:lnTo>
                    <a:pt x="1074180" y="1447773"/>
                  </a:lnTo>
                  <a:lnTo>
                    <a:pt x="1114720" y="1427676"/>
                  </a:lnTo>
                  <a:lnTo>
                    <a:pt x="1153845" y="1405277"/>
                  </a:lnTo>
                  <a:lnTo>
                    <a:pt x="1191468" y="1380663"/>
                  </a:lnTo>
                  <a:lnTo>
                    <a:pt x="1227499" y="1353925"/>
                  </a:lnTo>
                  <a:lnTo>
                    <a:pt x="1261848" y="1325150"/>
                  </a:lnTo>
                  <a:lnTo>
                    <a:pt x="1294429" y="1294429"/>
                  </a:lnTo>
                  <a:lnTo>
                    <a:pt x="1325150" y="1261848"/>
                  </a:lnTo>
                  <a:lnTo>
                    <a:pt x="1353925" y="1227499"/>
                  </a:lnTo>
                  <a:lnTo>
                    <a:pt x="1380663" y="1191468"/>
                  </a:lnTo>
                  <a:lnTo>
                    <a:pt x="1405277" y="1153845"/>
                  </a:lnTo>
                  <a:lnTo>
                    <a:pt x="1427676" y="1114720"/>
                  </a:lnTo>
                  <a:lnTo>
                    <a:pt x="1447773" y="1074180"/>
                  </a:lnTo>
                  <a:lnTo>
                    <a:pt x="1465479" y="1032314"/>
                  </a:lnTo>
                  <a:lnTo>
                    <a:pt x="1480704" y="989212"/>
                  </a:lnTo>
                  <a:lnTo>
                    <a:pt x="1493361" y="944962"/>
                  </a:lnTo>
                  <a:lnTo>
                    <a:pt x="1503359" y="899652"/>
                  </a:lnTo>
                  <a:lnTo>
                    <a:pt x="1510611" y="853373"/>
                  </a:lnTo>
                  <a:lnTo>
                    <a:pt x="1515027" y="806212"/>
                  </a:lnTo>
                  <a:lnTo>
                    <a:pt x="1516519" y="758259"/>
                  </a:lnTo>
                  <a:lnTo>
                    <a:pt x="1515027" y="710306"/>
                  </a:lnTo>
                  <a:lnTo>
                    <a:pt x="1510611" y="663145"/>
                  </a:lnTo>
                  <a:lnTo>
                    <a:pt x="1503359" y="616866"/>
                  </a:lnTo>
                  <a:lnTo>
                    <a:pt x="1493361" y="571557"/>
                  </a:lnTo>
                  <a:lnTo>
                    <a:pt x="1480704" y="527307"/>
                  </a:lnTo>
                  <a:lnTo>
                    <a:pt x="1465479" y="484204"/>
                  </a:lnTo>
                  <a:lnTo>
                    <a:pt x="1447773" y="442339"/>
                  </a:lnTo>
                  <a:lnTo>
                    <a:pt x="1427676" y="401799"/>
                  </a:lnTo>
                  <a:lnTo>
                    <a:pt x="1405277" y="362673"/>
                  </a:lnTo>
                  <a:lnTo>
                    <a:pt x="1380663" y="325050"/>
                  </a:lnTo>
                  <a:lnTo>
                    <a:pt x="1353925" y="289020"/>
                  </a:lnTo>
                  <a:lnTo>
                    <a:pt x="1325150" y="254670"/>
                  </a:lnTo>
                  <a:lnTo>
                    <a:pt x="1294429" y="222090"/>
                  </a:lnTo>
                  <a:lnTo>
                    <a:pt x="1261848" y="191368"/>
                  </a:lnTo>
                  <a:lnTo>
                    <a:pt x="1227499" y="162593"/>
                  </a:lnTo>
                  <a:lnTo>
                    <a:pt x="1191468" y="135855"/>
                  </a:lnTo>
                  <a:lnTo>
                    <a:pt x="1153845" y="111242"/>
                  </a:lnTo>
                  <a:lnTo>
                    <a:pt x="1114720" y="88842"/>
                  </a:lnTo>
                  <a:lnTo>
                    <a:pt x="1074180" y="68745"/>
                  </a:lnTo>
                  <a:lnTo>
                    <a:pt x="1032314" y="51039"/>
                  </a:lnTo>
                  <a:lnTo>
                    <a:pt x="989212" y="35814"/>
                  </a:lnTo>
                  <a:lnTo>
                    <a:pt x="944962" y="23158"/>
                  </a:lnTo>
                  <a:lnTo>
                    <a:pt x="899652" y="13159"/>
                  </a:lnTo>
                  <a:lnTo>
                    <a:pt x="853373" y="5907"/>
                  </a:lnTo>
                  <a:lnTo>
                    <a:pt x="806212" y="1491"/>
                  </a:lnTo>
                  <a:lnTo>
                    <a:pt x="758259" y="0"/>
                  </a:lnTo>
                  <a:close/>
                </a:path>
              </a:pathLst>
            </a:custGeom>
            <a:solidFill>
              <a:srgbClr val="1074B6">
                <a:alpha val="39999"/>
              </a:srgbClr>
            </a:solidFill>
          </p:spPr>
          <p:txBody>
            <a:bodyPr wrap="square" lIns="0" tIns="0" rIns="0" bIns="0" rtlCol="0"/>
            <a:lstStyle/>
            <a:p>
              <a:endParaRPr/>
            </a:p>
          </p:txBody>
        </p:sp>
        <p:sp>
          <p:nvSpPr>
            <p:cNvPr id="20" name="object 20"/>
            <p:cNvSpPr/>
            <p:nvPr/>
          </p:nvSpPr>
          <p:spPr>
            <a:xfrm>
              <a:off x="13940769" y="4101722"/>
              <a:ext cx="1037590" cy="1037590"/>
            </a:xfrm>
            <a:custGeom>
              <a:avLst/>
              <a:gdLst/>
              <a:ahLst/>
              <a:cxnLst/>
              <a:rect l="l" t="t" r="r" b="b"/>
              <a:pathLst>
                <a:path w="1037590" h="1037589">
                  <a:moveTo>
                    <a:pt x="518518" y="0"/>
                  </a:moveTo>
                  <a:lnTo>
                    <a:pt x="471322" y="2119"/>
                  </a:lnTo>
                  <a:lnTo>
                    <a:pt x="425314" y="8354"/>
                  </a:lnTo>
                  <a:lnTo>
                    <a:pt x="380676" y="18522"/>
                  </a:lnTo>
                  <a:lnTo>
                    <a:pt x="337591" y="32441"/>
                  </a:lnTo>
                  <a:lnTo>
                    <a:pt x="296242" y="49926"/>
                  </a:lnTo>
                  <a:lnTo>
                    <a:pt x="256812" y="70795"/>
                  </a:lnTo>
                  <a:lnTo>
                    <a:pt x="219485" y="94866"/>
                  </a:lnTo>
                  <a:lnTo>
                    <a:pt x="184444" y="121953"/>
                  </a:lnTo>
                  <a:lnTo>
                    <a:pt x="151871" y="151876"/>
                  </a:lnTo>
                  <a:lnTo>
                    <a:pt x="121949" y="184450"/>
                  </a:lnTo>
                  <a:lnTo>
                    <a:pt x="94862" y="219492"/>
                  </a:lnTo>
                  <a:lnTo>
                    <a:pt x="70793" y="256820"/>
                  </a:lnTo>
                  <a:lnTo>
                    <a:pt x="49924" y="296250"/>
                  </a:lnTo>
                  <a:lnTo>
                    <a:pt x="32439" y="337600"/>
                  </a:lnTo>
                  <a:lnTo>
                    <a:pt x="18522" y="380685"/>
                  </a:lnTo>
                  <a:lnTo>
                    <a:pt x="8354" y="425324"/>
                  </a:lnTo>
                  <a:lnTo>
                    <a:pt x="2119" y="471333"/>
                  </a:lnTo>
                  <a:lnTo>
                    <a:pt x="0" y="518528"/>
                  </a:lnTo>
                  <a:lnTo>
                    <a:pt x="2119" y="565724"/>
                  </a:lnTo>
                  <a:lnTo>
                    <a:pt x="8354" y="611732"/>
                  </a:lnTo>
                  <a:lnTo>
                    <a:pt x="18522" y="656371"/>
                  </a:lnTo>
                  <a:lnTo>
                    <a:pt x="32439" y="699457"/>
                  </a:lnTo>
                  <a:lnTo>
                    <a:pt x="49924" y="740806"/>
                  </a:lnTo>
                  <a:lnTo>
                    <a:pt x="70793" y="780236"/>
                  </a:lnTo>
                  <a:lnTo>
                    <a:pt x="94862" y="817564"/>
                  </a:lnTo>
                  <a:lnTo>
                    <a:pt x="121949" y="852607"/>
                  </a:lnTo>
                  <a:lnTo>
                    <a:pt x="151871" y="885181"/>
                  </a:lnTo>
                  <a:lnTo>
                    <a:pt x="184444" y="915103"/>
                  </a:lnTo>
                  <a:lnTo>
                    <a:pt x="219485" y="942191"/>
                  </a:lnTo>
                  <a:lnTo>
                    <a:pt x="256812" y="966261"/>
                  </a:lnTo>
                  <a:lnTo>
                    <a:pt x="296242" y="987130"/>
                  </a:lnTo>
                  <a:lnTo>
                    <a:pt x="337591" y="1004616"/>
                  </a:lnTo>
                  <a:lnTo>
                    <a:pt x="380676" y="1018534"/>
                  </a:lnTo>
                  <a:lnTo>
                    <a:pt x="425314" y="1028702"/>
                  </a:lnTo>
                  <a:lnTo>
                    <a:pt x="471322" y="1034938"/>
                  </a:lnTo>
                  <a:lnTo>
                    <a:pt x="518518" y="1037057"/>
                  </a:lnTo>
                  <a:lnTo>
                    <a:pt x="565715" y="1034938"/>
                  </a:lnTo>
                  <a:lnTo>
                    <a:pt x="611725" y="1028702"/>
                  </a:lnTo>
                  <a:lnTo>
                    <a:pt x="656364" y="1018534"/>
                  </a:lnTo>
                  <a:lnTo>
                    <a:pt x="699451" y="1004616"/>
                  </a:lnTo>
                  <a:lnTo>
                    <a:pt x="740800" y="987130"/>
                  </a:lnTo>
                  <a:lnTo>
                    <a:pt x="780231" y="966261"/>
                  </a:lnTo>
                  <a:lnTo>
                    <a:pt x="817558" y="942191"/>
                  </a:lnTo>
                  <a:lnTo>
                    <a:pt x="852601" y="915103"/>
                  </a:lnTo>
                  <a:lnTo>
                    <a:pt x="885174" y="885181"/>
                  </a:lnTo>
                  <a:lnTo>
                    <a:pt x="915096" y="852607"/>
                  </a:lnTo>
                  <a:lnTo>
                    <a:pt x="942183" y="817564"/>
                  </a:lnTo>
                  <a:lnTo>
                    <a:pt x="966253" y="780236"/>
                  </a:lnTo>
                  <a:lnTo>
                    <a:pt x="987122" y="740806"/>
                  </a:lnTo>
                  <a:lnTo>
                    <a:pt x="1004606" y="699457"/>
                  </a:lnTo>
                  <a:lnTo>
                    <a:pt x="1018524" y="656371"/>
                  </a:lnTo>
                  <a:lnTo>
                    <a:pt x="1028692" y="611732"/>
                  </a:lnTo>
                  <a:lnTo>
                    <a:pt x="1034927" y="565724"/>
                  </a:lnTo>
                  <a:lnTo>
                    <a:pt x="1037046" y="518528"/>
                  </a:lnTo>
                  <a:lnTo>
                    <a:pt x="1034927" y="471333"/>
                  </a:lnTo>
                  <a:lnTo>
                    <a:pt x="1028692" y="425324"/>
                  </a:lnTo>
                  <a:lnTo>
                    <a:pt x="1018524" y="380685"/>
                  </a:lnTo>
                  <a:lnTo>
                    <a:pt x="1004606" y="337600"/>
                  </a:lnTo>
                  <a:lnTo>
                    <a:pt x="987122" y="296250"/>
                  </a:lnTo>
                  <a:lnTo>
                    <a:pt x="966253" y="256820"/>
                  </a:lnTo>
                  <a:lnTo>
                    <a:pt x="942183" y="219492"/>
                  </a:lnTo>
                  <a:lnTo>
                    <a:pt x="915096" y="184450"/>
                  </a:lnTo>
                  <a:lnTo>
                    <a:pt x="885174" y="151876"/>
                  </a:lnTo>
                  <a:lnTo>
                    <a:pt x="852601" y="121953"/>
                  </a:lnTo>
                  <a:lnTo>
                    <a:pt x="817558" y="94866"/>
                  </a:lnTo>
                  <a:lnTo>
                    <a:pt x="780231" y="70795"/>
                  </a:lnTo>
                  <a:lnTo>
                    <a:pt x="740800" y="49926"/>
                  </a:lnTo>
                  <a:lnTo>
                    <a:pt x="699451" y="32441"/>
                  </a:lnTo>
                  <a:lnTo>
                    <a:pt x="656364" y="18522"/>
                  </a:lnTo>
                  <a:lnTo>
                    <a:pt x="611725" y="8354"/>
                  </a:lnTo>
                  <a:lnTo>
                    <a:pt x="565715" y="2119"/>
                  </a:lnTo>
                  <a:lnTo>
                    <a:pt x="518518" y="0"/>
                  </a:lnTo>
                  <a:close/>
                </a:path>
              </a:pathLst>
            </a:custGeom>
            <a:solidFill>
              <a:srgbClr val="1074B6">
                <a:alpha val="19999"/>
              </a:srgbClr>
            </a:solidFill>
          </p:spPr>
          <p:txBody>
            <a:bodyPr wrap="square" lIns="0" tIns="0" rIns="0" bIns="0" rtlCol="0"/>
            <a:lstStyle/>
            <a:p>
              <a:endParaRPr/>
            </a:p>
          </p:txBody>
        </p:sp>
        <p:sp>
          <p:nvSpPr>
            <p:cNvPr id="21" name="object 21"/>
            <p:cNvSpPr/>
            <p:nvPr/>
          </p:nvSpPr>
          <p:spPr>
            <a:xfrm>
              <a:off x="14396263" y="3661848"/>
              <a:ext cx="440690" cy="440690"/>
            </a:xfrm>
            <a:custGeom>
              <a:avLst/>
              <a:gdLst/>
              <a:ahLst/>
              <a:cxnLst/>
              <a:rect l="l" t="t" r="r" b="b"/>
              <a:pathLst>
                <a:path w="440690" h="440689">
                  <a:moveTo>
                    <a:pt x="220265" y="0"/>
                  </a:moveTo>
                  <a:lnTo>
                    <a:pt x="175873" y="4475"/>
                  </a:lnTo>
                  <a:lnTo>
                    <a:pt x="134527" y="17310"/>
                  </a:lnTo>
                  <a:lnTo>
                    <a:pt x="97112" y="37620"/>
                  </a:lnTo>
                  <a:lnTo>
                    <a:pt x="64513" y="64518"/>
                  </a:lnTo>
                  <a:lnTo>
                    <a:pt x="37617" y="97119"/>
                  </a:lnTo>
                  <a:lnTo>
                    <a:pt x="17309" y="134536"/>
                  </a:lnTo>
                  <a:lnTo>
                    <a:pt x="4474" y="175883"/>
                  </a:lnTo>
                  <a:lnTo>
                    <a:pt x="0" y="220276"/>
                  </a:lnTo>
                  <a:lnTo>
                    <a:pt x="4474" y="264668"/>
                  </a:lnTo>
                  <a:lnTo>
                    <a:pt x="17309" y="306015"/>
                  </a:lnTo>
                  <a:lnTo>
                    <a:pt x="37617" y="343432"/>
                  </a:lnTo>
                  <a:lnTo>
                    <a:pt x="64513" y="376033"/>
                  </a:lnTo>
                  <a:lnTo>
                    <a:pt x="97112" y="402931"/>
                  </a:lnTo>
                  <a:lnTo>
                    <a:pt x="134527" y="423241"/>
                  </a:lnTo>
                  <a:lnTo>
                    <a:pt x="175873" y="436076"/>
                  </a:lnTo>
                  <a:lnTo>
                    <a:pt x="220265" y="440552"/>
                  </a:lnTo>
                  <a:lnTo>
                    <a:pt x="264660" y="436076"/>
                  </a:lnTo>
                  <a:lnTo>
                    <a:pt x="306009" y="423241"/>
                  </a:lnTo>
                  <a:lnTo>
                    <a:pt x="343426" y="402931"/>
                  </a:lnTo>
                  <a:lnTo>
                    <a:pt x="376026" y="376033"/>
                  </a:lnTo>
                  <a:lnTo>
                    <a:pt x="402923" y="343432"/>
                  </a:lnTo>
                  <a:lnTo>
                    <a:pt x="423232" y="306015"/>
                  </a:lnTo>
                  <a:lnTo>
                    <a:pt x="436066" y="264668"/>
                  </a:lnTo>
                  <a:lnTo>
                    <a:pt x="440541" y="220276"/>
                  </a:lnTo>
                  <a:lnTo>
                    <a:pt x="436066" y="175883"/>
                  </a:lnTo>
                  <a:lnTo>
                    <a:pt x="423232" y="134536"/>
                  </a:lnTo>
                  <a:lnTo>
                    <a:pt x="402923" y="97119"/>
                  </a:lnTo>
                  <a:lnTo>
                    <a:pt x="376026" y="64518"/>
                  </a:lnTo>
                  <a:lnTo>
                    <a:pt x="343426" y="37620"/>
                  </a:lnTo>
                  <a:lnTo>
                    <a:pt x="306009" y="17310"/>
                  </a:lnTo>
                  <a:lnTo>
                    <a:pt x="264660" y="4475"/>
                  </a:lnTo>
                  <a:lnTo>
                    <a:pt x="220265" y="0"/>
                  </a:lnTo>
                  <a:close/>
                </a:path>
              </a:pathLst>
            </a:custGeom>
            <a:solidFill>
              <a:srgbClr val="BCBDBF"/>
            </a:solidFill>
          </p:spPr>
          <p:txBody>
            <a:bodyPr wrap="square" lIns="0" tIns="0" rIns="0" bIns="0" rtlCol="0"/>
            <a:lstStyle/>
            <a:p>
              <a:endParaRPr/>
            </a:p>
          </p:txBody>
        </p:sp>
      </p:grpSp>
      <p:sp>
        <p:nvSpPr>
          <p:cNvPr id="22" name="object 22"/>
          <p:cNvSpPr txBox="1"/>
          <p:nvPr/>
        </p:nvSpPr>
        <p:spPr>
          <a:xfrm>
            <a:off x="12754974" y="3190571"/>
            <a:ext cx="1072515" cy="468630"/>
          </a:xfrm>
          <a:prstGeom prst="rect">
            <a:avLst/>
          </a:prstGeom>
        </p:spPr>
        <p:txBody>
          <a:bodyPr vert="horz" wrap="square" lIns="0" tIns="13335" rIns="0" bIns="0" rtlCol="0">
            <a:spAutoFit/>
          </a:bodyPr>
          <a:lstStyle/>
          <a:p>
            <a:pPr marL="12700">
              <a:lnSpc>
                <a:spcPct val="100000"/>
              </a:lnSpc>
              <a:spcBef>
                <a:spcPts val="105"/>
              </a:spcBef>
            </a:pPr>
            <a:r>
              <a:rPr sz="2900" b="1" spc="-10" dirty="0">
                <a:solidFill>
                  <a:srgbClr val="FFFFFF"/>
                </a:solidFill>
                <a:latin typeface="Helvetica"/>
                <a:cs typeface="Helvetica"/>
              </a:rPr>
              <a:t>37.7%</a:t>
            </a:r>
            <a:endParaRPr sz="2900">
              <a:latin typeface="Helvetica"/>
              <a:cs typeface="Helvetica"/>
            </a:endParaRPr>
          </a:p>
        </p:txBody>
      </p:sp>
      <p:sp>
        <p:nvSpPr>
          <p:cNvPr id="23" name="object 23"/>
          <p:cNvSpPr txBox="1"/>
          <p:nvPr/>
        </p:nvSpPr>
        <p:spPr>
          <a:xfrm>
            <a:off x="12907131" y="5204800"/>
            <a:ext cx="764540" cy="468630"/>
          </a:xfrm>
          <a:prstGeom prst="rect">
            <a:avLst/>
          </a:prstGeom>
        </p:spPr>
        <p:txBody>
          <a:bodyPr vert="horz" wrap="square" lIns="0" tIns="13335" rIns="0" bIns="0" rtlCol="0">
            <a:spAutoFit/>
          </a:bodyPr>
          <a:lstStyle/>
          <a:p>
            <a:pPr marL="12700">
              <a:lnSpc>
                <a:spcPct val="100000"/>
              </a:lnSpc>
              <a:spcBef>
                <a:spcPts val="105"/>
              </a:spcBef>
            </a:pPr>
            <a:r>
              <a:rPr sz="2900" b="1" spc="-25" dirty="0">
                <a:solidFill>
                  <a:srgbClr val="FFFFFF"/>
                </a:solidFill>
                <a:latin typeface="Helvetica"/>
                <a:cs typeface="Helvetica"/>
              </a:rPr>
              <a:t>22%</a:t>
            </a:r>
            <a:endParaRPr sz="2900">
              <a:latin typeface="Helvetica"/>
              <a:cs typeface="Helvetica"/>
            </a:endParaRPr>
          </a:p>
        </p:txBody>
      </p:sp>
      <p:sp>
        <p:nvSpPr>
          <p:cNvPr id="24" name="object 24"/>
          <p:cNvSpPr txBox="1"/>
          <p:nvPr/>
        </p:nvSpPr>
        <p:spPr>
          <a:xfrm>
            <a:off x="14467845" y="5568203"/>
            <a:ext cx="764540" cy="468630"/>
          </a:xfrm>
          <a:prstGeom prst="rect">
            <a:avLst/>
          </a:prstGeom>
        </p:spPr>
        <p:txBody>
          <a:bodyPr vert="horz" wrap="square" lIns="0" tIns="13335" rIns="0" bIns="0" rtlCol="0">
            <a:spAutoFit/>
          </a:bodyPr>
          <a:lstStyle/>
          <a:p>
            <a:pPr marL="12700">
              <a:lnSpc>
                <a:spcPct val="100000"/>
              </a:lnSpc>
              <a:spcBef>
                <a:spcPts val="105"/>
              </a:spcBef>
            </a:pPr>
            <a:r>
              <a:rPr sz="2900" b="1" spc="-25" dirty="0">
                <a:solidFill>
                  <a:srgbClr val="FFFFFF"/>
                </a:solidFill>
                <a:latin typeface="Helvetica"/>
                <a:cs typeface="Helvetica"/>
              </a:rPr>
              <a:t>15%</a:t>
            </a:r>
            <a:endParaRPr sz="2900">
              <a:latin typeface="Helvetica"/>
              <a:cs typeface="Helvetica"/>
            </a:endParaRPr>
          </a:p>
        </p:txBody>
      </p:sp>
      <p:sp>
        <p:nvSpPr>
          <p:cNvPr id="25" name="object 25"/>
          <p:cNvSpPr txBox="1"/>
          <p:nvPr/>
        </p:nvSpPr>
        <p:spPr>
          <a:xfrm>
            <a:off x="15198345" y="4380495"/>
            <a:ext cx="1072515" cy="468630"/>
          </a:xfrm>
          <a:prstGeom prst="rect">
            <a:avLst/>
          </a:prstGeom>
        </p:spPr>
        <p:txBody>
          <a:bodyPr vert="horz" wrap="square" lIns="0" tIns="13335" rIns="0" bIns="0" rtlCol="0">
            <a:spAutoFit/>
          </a:bodyPr>
          <a:lstStyle/>
          <a:p>
            <a:pPr marL="12700">
              <a:lnSpc>
                <a:spcPct val="100000"/>
              </a:lnSpc>
              <a:spcBef>
                <a:spcPts val="105"/>
              </a:spcBef>
            </a:pPr>
            <a:r>
              <a:rPr sz="2900" b="1" spc="-10" dirty="0">
                <a:solidFill>
                  <a:srgbClr val="FFFFFF"/>
                </a:solidFill>
                <a:latin typeface="Helvetica"/>
                <a:cs typeface="Helvetica"/>
              </a:rPr>
              <a:t>15.9%</a:t>
            </a:r>
            <a:endParaRPr sz="2900">
              <a:latin typeface="Helvetica"/>
              <a:cs typeface="Helvetica"/>
            </a:endParaRPr>
          </a:p>
        </p:txBody>
      </p:sp>
      <p:sp>
        <p:nvSpPr>
          <p:cNvPr id="26" name="object 26"/>
          <p:cNvSpPr txBox="1"/>
          <p:nvPr/>
        </p:nvSpPr>
        <p:spPr>
          <a:xfrm>
            <a:off x="14438946" y="3769466"/>
            <a:ext cx="360045" cy="201930"/>
          </a:xfrm>
          <a:prstGeom prst="rect">
            <a:avLst/>
          </a:prstGeom>
        </p:spPr>
        <p:txBody>
          <a:bodyPr vert="horz" wrap="square" lIns="0" tIns="13335" rIns="0" bIns="0" rtlCol="0">
            <a:spAutoFit/>
          </a:bodyPr>
          <a:lstStyle/>
          <a:p>
            <a:pPr marL="12700">
              <a:lnSpc>
                <a:spcPct val="100000"/>
              </a:lnSpc>
              <a:spcBef>
                <a:spcPts val="105"/>
              </a:spcBef>
            </a:pPr>
            <a:r>
              <a:rPr sz="1150" b="1" spc="-20" dirty="0">
                <a:solidFill>
                  <a:srgbClr val="59595C"/>
                </a:solidFill>
                <a:latin typeface="Helvetica"/>
                <a:cs typeface="Helvetica"/>
              </a:rPr>
              <a:t>1.5%</a:t>
            </a:r>
            <a:endParaRPr sz="1150">
              <a:latin typeface="Helvetica"/>
              <a:cs typeface="Helvetica"/>
            </a:endParaRPr>
          </a:p>
        </p:txBody>
      </p:sp>
      <p:grpSp>
        <p:nvGrpSpPr>
          <p:cNvPr id="27" name="object 27"/>
          <p:cNvGrpSpPr/>
          <p:nvPr/>
        </p:nvGrpSpPr>
        <p:grpSpPr>
          <a:xfrm>
            <a:off x="14546415" y="7585633"/>
            <a:ext cx="3458845" cy="2243455"/>
            <a:chOff x="14546415" y="7585633"/>
            <a:chExt cx="3458845" cy="2243455"/>
          </a:xfrm>
        </p:grpSpPr>
        <p:sp>
          <p:nvSpPr>
            <p:cNvPr id="28" name="object 28"/>
            <p:cNvSpPr/>
            <p:nvPr/>
          </p:nvSpPr>
          <p:spPr>
            <a:xfrm>
              <a:off x="15161964" y="7766695"/>
              <a:ext cx="2466975" cy="2059305"/>
            </a:xfrm>
            <a:custGeom>
              <a:avLst/>
              <a:gdLst/>
              <a:ahLst/>
              <a:cxnLst/>
              <a:rect l="l" t="t" r="r" b="b"/>
              <a:pathLst>
                <a:path w="2466975" h="2059304">
                  <a:moveTo>
                    <a:pt x="2466803" y="0"/>
                  </a:moveTo>
                  <a:lnTo>
                    <a:pt x="2466803" y="2059150"/>
                  </a:lnTo>
                </a:path>
                <a:path w="2466975" h="2059304">
                  <a:moveTo>
                    <a:pt x="1850102" y="0"/>
                  </a:moveTo>
                  <a:lnTo>
                    <a:pt x="1850102" y="2059150"/>
                  </a:lnTo>
                </a:path>
                <a:path w="2466975" h="2059304">
                  <a:moveTo>
                    <a:pt x="1233402" y="0"/>
                  </a:moveTo>
                  <a:lnTo>
                    <a:pt x="1233402" y="2059150"/>
                  </a:lnTo>
                </a:path>
                <a:path w="2466975" h="2059304">
                  <a:moveTo>
                    <a:pt x="616700" y="0"/>
                  </a:moveTo>
                  <a:lnTo>
                    <a:pt x="616700" y="2059150"/>
                  </a:lnTo>
                </a:path>
                <a:path w="2466975" h="2059304">
                  <a:moveTo>
                    <a:pt x="0" y="0"/>
                  </a:moveTo>
                  <a:lnTo>
                    <a:pt x="0" y="114907"/>
                  </a:lnTo>
                </a:path>
                <a:path w="2466975" h="2059304">
                  <a:moveTo>
                    <a:pt x="0" y="585385"/>
                  </a:moveTo>
                  <a:lnTo>
                    <a:pt x="0" y="2059150"/>
                  </a:lnTo>
                </a:path>
                <a:path w="2466975" h="2059304">
                  <a:moveTo>
                    <a:pt x="0" y="295970"/>
                  </a:moveTo>
                  <a:lnTo>
                    <a:pt x="0" y="404322"/>
                  </a:lnTo>
                </a:path>
              </a:pathLst>
            </a:custGeom>
            <a:ln w="5235">
              <a:solidFill>
                <a:srgbClr val="A7A8AB"/>
              </a:solidFill>
            </a:ln>
          </p:spPr>
          <p:txBody>
            <a:bodyPr wrap="square" lIns="0" tIns="0" rIns="0" bIns="0" rtlCol="0"/>
            <a:lstStyle/>
            <a:p>
              <a:endParaRPr/>
            </a:p>
          </p:txBody>
        </p:sp>
        <p:sp>
          <p:nvSpPr>
            <p:cNvPr id="29" name="object 29"/>
            <p:cNvSpPr/>
            <p:nvPr/>
          </p:nvSpPr>
          <p:spPr>
            <a:xfrm>
              <a:off x="14546415" y="7585640"/>
              <a:ext cx="3458845" cy="1648460"/>
            </a:xfrm>
            <a:custGeom>
              <a:avLst/>
              <a:gdLst/>
              <a:ahLst/>
              <a:cxnLst/>
              <a:rect l="l" t="t" r="r" b="b"/>
              <a:pathLst>
                <a:path w="3458844" h="1648459">
                  <a:moveTo>
                    <a:pt x="41948" y="1172565"/>
                  </a:moveTo>
                  <a:lnTo>
                    <a:pt x="0" y="1172565"/>
                  </a:lnTo>
                  <a:lnTo>
                    <a:pt x="0" y="1353629"/>
                  </a:lnTo>
                  <a:lnTo>
                    <a:pt x="41948" y="1353629"/>
                  </a:lnTo>
                  <a:lnTo>
                    <a:pt x="41948" y="1172565"/>
                  </a:lnTo>
                  <a:close/>
                </a:path>
                <a:path w="3458844" h="1648459">
                  <a:moveTo>
                    <a:pt x="56680" y="1466850"/>
                  </a:moveTo>
                  <a:lnTo>
                    <a:pt x="0" y="1466850"/>
                  </a:lnTo>
                  <a:lnTo>
                    <a:pt x="0" y="1647901"/>
                  </a:lnTo>
                  <a:lnTo>
                    <a:pt x="56680" y="1647901"/>
                  </a:lnTo>
                  <a:lnTo>
                    <a:pt x="56680" y="1466850"/>
                  </a:lnTo>
                  <a:close/>
                </a:path>
                <a:path w="3458844" h="1648459">
                  <a:moveTo>
                    <a:pt x="520179" y="875919"/>
                  </a:moveTo>
                  <a:lnTo>
                    <a:pt x="0" y="875919"/>
                  </a:lnTo>
                  <a:lnTo>
                    <a:pt x="0" y="1056982"/>
                  </a:lnTo>
                  <a:lnTo>
                    <a:pt x="520179" y="1056982"/>
                  </a:lnTo>
                  <a:lnTo>
                    <a:pt x="520179" y="875919"/>
                  </a:lnTo>
                  <a:close/>
                </a:path>
                <a:path w="3458844" h="1648459">
                  <a:moveTo>
                    <a:pt x="3458794" y="0"/>
                  </a:moveTo>
                  <a:lnTo>
                    <a:pt x="0" y="0"/>
                  </a:lnTo>
                  <a:lnTo>
                    <a:pt x="0" y="181063"/>
                  </a:lnTo>
                  <a:lnTo>
                    <a:pt x="3458794" y="181063"/>
                  </a:lnTo>
                  <a:lnTo>
                    <a:pt x="3458794" y="0"/>
                  </a:lnTo>
                  <a:close/>
                </a:path>
              </a:pathLst>
            </a:custGeom>
            <a:solidFill>
              <a:srgbClr val="1074B6"/>
            </a:solidFill>
          </p:spPr>
          <p:txBody>
            <a:bodyPr wrap="square" lIns="0" tIns="0" rIns="0" bIns="0" rtlCol="0"/>
            <a:lstStyle/>
            <a:p>
              <a:endParaRPr/>
            </a:p>
          </p:txBody>
        </p:sp>
      </p:grpSp>
      <p:sp>
        <p:nvSpPr>
          <p:cNvPr id="30" name="object 30"/>
          <p:cNvSpPr/>
          <p:nvPr/>
        </p:nvSpPr>
        <p:spPr>
          <a:xfrm>
            <a:off x="18245469" y="7585631"/>
            <a:ext cx="0" cy="2240280"/>
          </a:xfrm>
          <a:custGeom>
            <a:avLst/>
            <a:gdLst/>
            <a:ahLst/>
            <a:cxnLst/>
            <a:rect l="l" t="t" r="r" b="b"/>
            <a:pathLst>
              <a:path h="2240279">
                <a:moveTo>
                  <a:pt x="0" y="0"/>
                </a:moveTo>
                <a:lnTo>
                  <a:pt x="0" y="2240214"/>
                </a:lnTo>
              </a:path>
            </a:pathLst>
          </a:custGeom>
          <a:ln w="5235">
            <a:solidFill>
              <a:srgbClr val="A7A8AB"/>
            </a:solidFill>
          </a:ln>
        </p:spPr>
        <p:txBody>
          <a:bodyPr wrap="square" lIns="0" tIns="0" rIns="0" bIns="0" rtlCol="0"/>
          <a:lstStyle/>
          <a:p>
            <a:endParaRPr/>
          </a:p>
        </p:txBody>
      </p:sp>
      <p:sp>
        <p:nvSpPr>
          <p:cNvPr id="31" name="object 31"/>
          <p:cNvSpPr txBox="1"/>
          <p:nvPr/>
        </p:nvSpPr>
        <p:spPr>
          <a:xfrm>
            <a:off x="18033037" y="7551309"/>
            <a:ext cx="305435" cy="226695"/>
          </a:xfrm>
          <a:prstGeom prst="rect">
            <a:avLst/>
          </a:prstGeom>
        </p:spPr>
        <p:txBody>
          <a:bodyPr vert="horz" wrap="square" lIns="0" tIns="15240" rIns="0" bIns="0" rtlCol="0">
            <a:spAutoFit/>
          </a:bodyPr>
          <a:lstStyle/>
          <a:p>
            <a:pPr marL="12700">
              <a:lnSpc>
                <a:spcPct val="100000"/>
              </a:lnSpc>
              <a:spcBef>
                <a:spcPts val="120"/>
              </a:spcBef>
            </a:pPr>
            <a:r>
              <a:rPr sz="1300" spc="-25" dirty="0">
                <a:solidFill>
                  <a:srgbClr val="59595C"/>
                </a:solidFill>
                <a:latin typeface="Helvetica"/>
                <a:cs typeface="Helvetica"/>
              </a:rPr>
              <a:t>647</a:t>
            </a:r>
            <a:endParaRPr sz="1300">
              <a:latin typeface="Helvetica"/>
              <a:cs typeface="Helvetica"/>
            </a:endParaRPr>
          </a:p>
        </p:txBody>
      </p:sp>
      <p:sp>
        <p:nvSpPr>
          <p:cNvPr id="32" name="object 32"/>
          <p:cNvSpPr txBox="1"/>
          <p:nvPr/>
        </p:nvSpPr>
        <p:spPr>
          <a:xfrm>
            <a:off x="15097425" y="8430535"/>
            <a:ext cx="212090" cy="226695"/>
          </a:xfrm>
          <a:prstGeom prst="rect">
            <a:avLst/>
          </a:prstGeom>
        </p:spPr>
        <p:txBody>
          <a:bodyPr vert="horz" wrap="square" lIns="0" tIns="15240" rIns="0" bIns="0" rtlCol="0">
            <a:spAutoFit/>
          </a:bodyPr>
          <a:lstStyle/>
          <a:p>
            <a:pPr marL="12700">
              <a:lnSpc>
                <a:spcPct val="100000"/>
              </a:lnSpc>
              <a:spcBef>
                <a:spcPts val="120"/>
              </a:spcBef>
            </a:pPr>
            <a:r>
              <a:rPr sz="1300" spc="-25" dirty="0">
                <a:solidFill>
                  <a:srgbClr val="59595C"/>
                </a:solidFill>
                <a:latin typeface="Helvetica"/>
                <a:cs typeface="Helvetica"/>
              </a:rPr>
              <a:t>99</a:t>
            </a:r>
            <a:endParaRPr sz="1300">
              <a:latin typeface="Helvetica"/>
              <a:cs typeface="Helvetica"/>
            </a:endParaRPr>
          </a:p>
        </p:txBody>
      </p:sp>
      <p:sp>
        <p:nvSpPr>
          <p:cNvPr id="33" name="object 33"/>
          <p:cNvSpPr/>
          <p:nvPr/>
        </p:nvSpPr>
        <p:spPr>
          <a:xfrm>
            <a:off x="14546426" y="8171018"/>
            <a:ext cx="908050" cy="181610"/>
          </a:xfrm>
          <a:custGeom>
            <a:avLst/>
            <a:gdLst/>
            <a:ahLst/>
            <a:cxnLst/>
            <a:rect l="l" t="t" r="r" b="b"/>
            <a:pathLst>
              <a:path w="908050" h="181609">
                <a:moveTo>
                  <a:pt x="907982" y="0"/>
                </a:moveTo>
                <a:lnTo>
                  <a:pt x="0" y="0"/>
                </a:lnTo>
                <a:lnTo>
                  <a:pt x="0" y="181062"/>
                </a:lnTo>
                <a:lnTo>
                  <a:pt x="907982" y="181062"/>
                </a:lnTo>
                <a:lnTo>
                  <a:pt x="907982" y="0"/>
                </a:lnTo>
                <a:close/>
              </a:path>
            </a:pathLst>
          </a:custGeom>
          <a:solidFill>
            <a:srgbClr val="1074B6"/>
          </a:solidFill>
        </p:spPr>
        <p:txBody>
          <a:bodyPr wrap="square" lIns="0" tIns="0" rIns="0" bIns="0" rtlCol="0"/>
          <a:lstStyle/>
          <a:p>
            <a:endParaRPr/>
          </a:p>
        </p:txBody>
      </p:sp>
      <p:sp>
        <p:nvSpPr>
          <p:cNvPr id="34" name="object 34"/>
          <p:cNvSpPr txBox="1"/>
          <p:nvPr/>
        </p:nvSpPr>
        <p:spPr>
          <a:xfrm>
            <a:off x="15479410" y="8133885"/>
            <a:ext cx="305435" cy="226695"/>
          </a:xfrm>
          <a:prstGeom prst="rect">
            <a:avLst/>
          </a:prstGeom>
        </p:spPr>
        <p:txBody>
          <a:bodyPr vert="horz" wrap="square" lIns="0" tIns="15240" rIns="0" bIns="0" rtlCol="0">
            <a:spAutoFit/>
          </a:bodyPr>
          <a:lstStyle/>
          <a:p>
            <a:pPr marL="12700">
              <a:lnSpc>
                <a:spcPct val="100000"/>
              </a:lnSpc>
              <a:spcBef>
                <a:spcPts val="120"/>
              </a:spcBef>
            </a:pPr>
            <a:r>
              <a:rPr sz="1300" spc="-25" dirty="0">
                <a:solidFill>
                  <a:srgbClr val="59595C"/>
                </a:solidFill>
                <a:latin typeface="Helvetica"/>
                <a:cs typeface="Helvetica"/>
              </a:rPr>
              <a:t>174</a:t>
            </a:r>
            <a:endParaRPr sz="1300">
              <a:latin typeface="Helvetica"/>
              <a:cs typeface="Helvetica"/>
            </a:endParaRPr>
          </a:p>
        </p:txBody>
      </p:sp>
      <p:sp>
        <p:nvSpPr>
          <p:cNvPr id="35" name="object 35"/>
          <p:cNvSpPr/>
          <p:nvPr/>
        </p:nvSpPr>
        <p:spPr>
          <a:xfrm>
            <a:off x="14546426" y="7881602"/>
            <a:ext cx="1062990" cy="181610"/>
          </a:xfrm>
          <a:custGeom>
            <a:avLst/>
            <a:gdLst/>
            <a:ahLst/>
            <a:cxnLst/>
            <a:rect l="l" t="t" r="r" b="b"/>
            <a:pathLst>
              <a:path w="1062990" h="181609">
                <a:moveTo>
                  <a:pt x="1062627" y="0"/>
                </a:moveTo>
                <a:lnTo>
                  <a:pt x="0" y="0"/>
                </a:lnTo>
                <a:lnTo>
                  <a:pt x="0" y="181062"/>
                </a:lnTo>
                <a:lnTo>
                  <a:pt x="1062627" y="181062"/>
                </a:lnTo>
                <a:lnTo>
                  <a:pt x="1062627" y="0"/>
                </a:lnTo>
                <a:close/>
              </a:path>
            </a:pathLst>
          </a:custGeom>
          <a:solidFill>
            <a:srgbClr val="1074B6"/>
          </a:solidFill>
        </p:spPr>
        <p:txBody>
          <a:bodyPr wrap="square" lIns="0" tIns="0" rIns="0" bIns="0" rtlCol="0"/>
          <a:lstStyle/>
          <a:p>
            <a:endParaRPr/>
          </a:p>
        </p:txBody>
      </p:sp>
      <p:sp>
        <p:nvSpPr>
          <p:cNvPr id="36" name="object 36"/>
          <p:cNvSpPr txBox="1"/>
          <p:nvPr/>
        </p:nvSpPr>
        <p:spPr>
          <a:xfrm>
            <a:off x="15644868" y="7842603"/>
            <a:ext cx="305435" cy="226695"/>
          </a:xfrm>
          <a:prstGeom prst="rect">
            <a:avLst/>
          </a:prstGeom>
        </p:spPr>
        <p:txBody>
          <a:bodyPr vert="horz" wrap="square" lIns="0" tIns="15240" rIns="0" bIns="0" rtlCol="0">
            <a:spAutoFit/>
          </a:bodyPr>
          <a:lstStyle/>
          <a:p>
            <a:pPr marL="12700">
              <a:lnSpc>
                <a:spcPct val="100000"/>
              </a:lnSpc>
              <a:spcBef>
                <a:spcPts val="120"/>
              </a:spcBef>
            </a:pPr>
            <a:r>
              <a:rPr sz="1300" spc="-25" dirty="0">
                <a:solidFill>
                  <a:srgbClr val="59595C"/>
                </a:solidFill>
                <a:latin typeface="Helvetica"/>
                <a:cs typeface="Helvetica"/>
              </a:rPr>
              <a:t>201</a:t>
            </a:r>
            <a:endParaRPr sz="1300">
              <a:latin typeface="Helvetica"/>
              <a:cs typeface="Helvetica"/>
            </a:endParaRPr>
          </a:p>
        </p:txBody>
      </p:sp>
      <p:sp>
        <p:nvSpPr>
          <p:cNvPr id="37" name="object 37"/>
          <p:cNvSpPr/>
          <p:nvPr/>
        </p:nvSpPr>
        <p:spPr>
          <a:xfrm>
            <a:off x="14546415" y="9348616"/>
            <a:ext cx="23495" cy="474980"/>
          </a:xfrm>
          <a:custGeom>
            <a:avLst/>
            <a:gdLst/>
            <a:ahLst/>
            <a:cxnLst/>
            <a:rect l="l" t="t" r="r" b="b"/>
            <a:pathLst>
              <a:path w="23494" h="474979">
                <a:moveTo>
                  <a:pt x="20408" y="293776"/>
                </a:moveTo>
                <a:lnTo>
                  <a:pt x="0" y="293776"/>
                </a:lnTo>
                <a:lnTo>
                  <a:pt x="0" y="474840"/>
                </a:lnTo>
                <a:lnTo>
                  <a:pt x="20408" y="474840"/>
                </a:lnTo>
                <a:lnTo>
                  <a:pt x="20408" y="293776"/>
                </a:lnTo>
                <a:close/>
              </a:path>
              <a:path w="23494" h="474979">
                <a:moveTo>
                  <a:pt x="23202" y="0"/>
                </a:moveTo>
                <a:lnTo>
                  <a:pt x="0" y="0"/>
                </a:lnTo>
                <a:lnTo>
                  <a:pt x="0" y="181063"/>
                </a:lnTo>
                <a:lnTo>
                  <a:pt x="23202" y="181063"/>
                </a:lnTo>
                <a:lnTo>
                  <a:pt x="23202" y="0"/>
                </a:lnTo>
                <a:close/>
              </a:path>
            </a:pathLst>
          </a:custGeom>
          <a:solidFill>
            <a:srgbClr val="1074B6"/>
          </a:solidFill>
        </p:spPr>
        <p:txBody>
          <a:bodyPr wrap="square" lIns="0" tIns="0" rIns="0" bIns="0" rtlCol="0"/>
          <a:lstStyle/>
          <a:p>
            <a:endParaRPr/>
          </a:p>
        </p:txBody>
      </p:sp>
      <p:sp>
        <p:nvSpPr>
          <p:cNvPr id="38" name="object 38"/>
          <p:cNvSpPr txBox="1"/>
          <p:nvPr/>
        </p:nvSpPr>
        <p:spPr>
          <a:xfrm>
            <a:off x="12591300" y="7456317"/>
            <a:ext cx="2247265" cy="2376805"/>
          </a:xfrm>
          <a:prstGeom prst="rect">
            <a:avLst/>
          </a:prstGeom>
        </p:spPr>
        <p:txBody>
          <a:bodyPr vert="horz" wrap="square" lIns="0" tIns="12065" rIns="0" bIns="0" rtlCol="0">
            <a:spAutoFit/>
          </a:bodyPr>
          <a:lstStyle/>
          <a:p>
            <a:pPr marL="12700" marR="419734" indent="800735" algn="r">
              <a:lnSpc>
                <a:spcPct val="148000"/>
              </a:lnSpc>
              <a:spcBef>
                <a:spcPts val="95"/>
              </a:spcBef>
            </a:pPr>
            <a:r>
              <a:rPr sz="1300" spc="-10" dirty="0">
                <a:solidFill>
                  <a:srgbClr val="59595C"/>
                </a:solidFill>
                <a:latin typeface="Helvetica"/>
                <a:cs typeface="Helvetica"/>
              </a:rPr>
              <a:t>Receptionists </a:t>
            </a:r>
            <a:r>
              <a:rPr sz="1300" dirty="0">
                <a:solidFill>
                  <a:srgbClr val="59595C"/>
                </a:solidFill>
                <a:latin typeface="Helvetica"/>
                <a:cs typeface="Helvetica"/>
              </a:rPr>
              <a:t>Other</a:t>
            </a:r>
            <a:r>
              <a:rPr sz="1300" spc="-20" dirty="0">
                <a:solidFill>
                  <a:srgbClr val="59595C"/>
                </a:solidFill>
                <a:latin typeface="Helvetica"/>
                <a:cs typeface="Helvetica"/>
              </a:rPr>
              <a:t> </a:t>
            </a:r>
            <a:r>
              <a:rPr sz="1300" dirty="0">
                <a:solidFill>
                  <a:srgbClr val="59595C"/>
                </a:solidFill>
                <a:latin typeface="Helvetica"/>
                <a:cs typeface="Helvetica"/>
              </a:rPr>
              <a:t>Admin/Non-</a:t>
            </a:r>
            <a:r>
              <a:rPr sz="1300" spc="-10" dirty="0">
                <a:solidFill>
                  <a:srgbClr val="59595C"/>
                </a:solidFill>
                <a:latin typeface="Helvetica"/>
                <a:cs typeface="Helvetica"/>
              </a:rPr>
              <a:t>clinica</a:t>
            </a:r>
            <a:endParaRPr sz="1300">
              <a:latin typeface="Helvetica"/>
              <a:cs typeface="Helvetica"/>
            </a:endParaRPr>
          </a:p>
          <a:p>
            <a:pPr marL="347980" marR="419734" indent="725805" algn="r">
              <a:lnSpc>
                <a:spcPct val="148000"/>
              </a:lnSpc>
            </a:pPr>
            <a:r>
              <a:rPr sz="1300" spc="-10" dirty="0">
                <a:solidFill>
                  <a:srgbClr val="59595C"/>
                </a:solidFill>
                <a:latin typeface="Helvetica"/>
                <a:cs typeface="Helvetica"/>
              </a:rPr>
              <a:t>Managers </a:t>
            </a:r>
            <a:r>
              <a:rPr sz="1300" dirty="0">
                <a:solidFill>
                  <a:srgbClr val="59595C"/>
                </a:solidFill>
                <a:latin typeface="Helvetica"/>
                <a:cs typeface="Helvetica"/>
              </a:rPr>
              <a:t>Medical</a:t>
            </a:r>
            <a:r>
              <a:rPr sz="1300" spc="15" dirty="0">
                <a:solidFill>
                  <a:srgbClr val="59595C"/>
                </a:solidFill>
                <a:latin typeface="Helvetica"/>
                <a:cs typeface="Helvetica"/>
              </a:rPr>
              <a:t> </a:t>
            </a:r>
            <a:r>
              <a:rPr sz="1300" spc="-10" dirty="0">
                <a:solidFill>
                  <a:srgbClr val="59595C"/>
                </a:solidFill>
                <a:latin typeface="Helvetica"/>
                <a:cs typeface="Helvetica"/>
              </a:rPr>
              <a:t>Secretaries</a:t>
            </a:r>
            <a:endParaRPr sz="1300">
              <a:latin typeface="Helvetica"/>
              <a:cs typeface="Helvetica"/>
            </a:endParaRPr>
          </a:p>
          <a:p>
            <a:pPr marL="263525">
              <a:lnSpc>
                <a:spcPct val="100000"/>
              </a:lnSpc>
              <a:spcBef>
                <a:spcPts val="775"/>
              </a:spcBef>
              <a:tabLst>
                <a:tab pos="2038985" algn="l"/>
              </a:tabLst>
            </a:pPr>
            <a:r>
              <a:rPr sz="1950" baseline="2136" dirty="0">
                <a:solidFill>
                  <a:srgbClr val="59595C"/>
                </a:solidFill>
                <a:latin typeface="Helvetica"/>
                <a:cs typeface="Helvetica"/>
              </a:rPr>
              <a:t>Estates</a:t>
            </a:r>
            <a:r>
              <a:rPr sz="1950" spc="52" baseline="2136" dirty="0">
                <a:solidFill>
                  <a:srgbClr val="59595C"/>
                </a:solidFill>
                <a:latin typeface="Helvetica"/>
                <a:cs typeface="Helvetica"/>
              </a:rPr>
              <a:t> </a:t>
            </a:r>
            <a:r>
              <a:rPr sz="1950" baseline="2136" dirty="0">
                <a:solidFill>
                  <a:srgbClr val="59595C"/>
                </a:solidFill>
                <a:latin typeface="Helvetica"/>
                <a:cs typeface="Helvetica"/>
              </a:rPr>
              <a:t>and</a:t>
            </a:r>
            <a:r>
              <a:rPr sz="1950" spc="-67" baseline="2136" dirty="0">
                <a:solidFill>
                  <a:srgbClr val="59595C"/>
                </a:solidFill>
                <a:latin typeface="Helvetica"/>
                <a:cs typeface="Helvetica"/>
              </a:rPr>
              <a:t> </a:t>
            </a:r>
            <a:r>
              <a:rPr sz="1950" spc="-15" baseline="2136" dirty="0">
                <a:solidFill>
                  <a:srgbClr val="59595C"/>
                </a:solidFill>
                <a:latin typeface="Helvetica"/>
                <a:cs typeface="Helvetica"/>
              </a:rPr>
              <a:t>Ancillary</a:t>
            </a:r>
            <a:r>
              <a:rPr sz="1950" baseline="2136" dirty="0">
                <a:solidFill>
                  <a:srgbClr val="59595C"/>
                </a:solidFill>
                <a:latin typeface="Helvetica"/>
                <a:cs typeface="Helvetica"/>
              </a:rPr>
              <a:t>	</a:t>
            </a:r>
            <a:r>
              <a:rPr sz="1300" spc="-50" dirty="0">
                <a:solidFill>
                  <a:srgbClr val="59595C"/>
                </a:solidFill>
                <a:latin typeface="Helvetica"/>
                <a:cs typeface="Helvetica"/>
              </a:rPr>
              <a:t>9</a:t>
            </a:r>
            <a:endParaRPr sz="1300">
              <a:latin typeface="Helvetica"/>
              <a:cs typeface="Helvetica"/>
            </a:endParaRPr>
          </a:p>
          <a:p>
            <a:pPr marL="887730">
              <a:lnSpc>
                <a:spcPct val="100000"/>
              </a:lnSpc>
              <a:spcBef>
                <a:spcPts val="775"/>
              </a:spcBef>
              <a:tabLst>
                <a:tab pos="2047239" algn="l"/>
              </a:tabLst>
            </a:pPr>
            <a:r>
              <a:rPr sz="1950" spc="-15" baseline="2136" dirty="0">
                <a:solidFill>
                  <a:srgbClr val="59595C"/>
                </a:solidFill>
                <a:latin typeface="Helvetica"/>
                <a:cs typeface="Helvetica"/>
              </a:rPr>
              <a:t>Telephonists</a:t>
            </a:r>
            <a:r>
              <a:rPr sz="1950" baseline="2136" dirty="0">
                <a:solidFill>
                  <a:srgbClr val="59595C"/>
                </a:solidFill>
                <a:latin typeface="Helvetica"/>
                <a:cs typeface="Helvetica"/>
              </a:rPr>
              <a:t>	</a:t>
            </a:r>
            <a:r>
              <a:rPr sz="1300" spc="-25" dirty="0">
                <a:solidFill>
                  <a:srgbClr val="59595C"/>
                </a:solidFill>
                <a:latin typeface="Helvetica"/>
                <a:cs typeface="Helvetica"/>
              </a:rPr>
              <a:t>13</a:t>
            </a:r>
            <a:endParaRPr sz="1300">
              <a:latin typeface="Helvetica"/>
              <a:cs typeface="Helvetica"/>
            </a:endParaRPr>
          </a:p>
          <a:p>
            <a:pPr marR="123189" algn="r">
              <a:lnSpc>
                <a:spcPct val="100000"/>
              </a:lnSpc>
              <a:spcBef>
                <a:spcPts val="750"/>
              </a:spcBef>
              <a:tabLst>
                <a:tab pos="1860550" algn="l"/>
              </a:tabLst>
            </a:pPr>
            <a:r>
              <a:rPr sz="1950" baseline="2136" dirty="0">
                <a:solidFill>
                  <a:srgbClr val="59595C"/>
                </a:solidFill>
                <a:latin typeface="Helvetica"/>
                <a:cs typeface="Helvetica"/>
              </a:rPr>
              <a:t>Management</a:t>
            </a:r>
            <a:r>
              <a:rPr sz="1950" spc="120" baseline="2136" dirty="0">
                <a:solidFill>
                  <a:srgbClr val="59595C"/>
                </a:solidFill>
                <a:latin typeface="Helvetica"/>
                <a:cs typeface="Helvetica"/>
              </a:rPr>
              <a:t> </a:t>
            </a:r>
            <a:r>
              <a:rPr sz="1950" spc="-15" baseline="2136" dirty="0">
                <a:solidFill>
                  <a:srgbClr val="59595C"/>
                </a:solidFill>
                <a:latin typeface="Helvetica"/>
                <a:cs typeface="Helvetica"/>
              </a:rPr>
              <a:t>Partners</a:t>
            </a:r>
            <a:r>
              <a:rPr sz="1950" baseline="2136" dirty="0">
                <a:solidFill>
                  <a:srgbClr val="59595C"/>
                </a:solidFill>
                <a:latin typeface="Helvetica"/>
                <a:cs typeface="Helvetica"/>
              </a:rPr>
              <a:t>	</a:t>
            </a:r>
            <a:r>
              <a:rPr sz="1300" spc="-50" dirty="0">
                <a:solidFill>
                  <a:srgbClr val="59595C"/>
                </a:solidFill>
                <a:latin typeface="Helvetica"/>
                <a:cs typeface="Helvetica"/>
              </a:rPr>
              <a:t>6</a:t>
            </a:r>
            <a:endParaRPr sz="1300">
              <a:latin typeface="Helvetica"/>
              <a:cs typeface="Helvetica"/>
            </a:endParaRPr>
          </a:p>
          <a:p>
            <a:pPr marR="123189" algn="r">
              <a:lnSpc>
                <a:spcPct val="100000"/>
              </a:lnSpc>
              <a:spcBef>
                <a:spcPts val="735"/>
              </a:spcBef>
            </a:pPr>
            <a:r>
              <a:rPr sz="1300" spc="-50" dirty="0">
                <a:solidFill>
                  <a:srgbClr val="59595C"/>
                </a:solidFill>
                <a:latin typeface="Helvetica"/>
                <a:cs typeface="Helvetica"/>
              </a:rPr>
              <a:t>6</a:t>
            </a:r>
            <a:endParaRPr sz="1300">
              <a:latin typeface="Helvetica"/>
              <a:cs typeface="Helvetica"/>
            </a:endParaRPr>
          </a:p>
        </p:txBody>
      </p:sp>
      <p:sp>
        <p:nvSpPr>
          <p:cNvPr id="39" name="object 39"/>
          <p:cNvSpPr/>
          <p:nvPr/>
        </p:nvSpPr>
        <p:spPr>
          <a:xfrm>
            <a:off x="14535979" y="7585631"/>
            <a:ext cx="0" cy="2240280"/>
          </a:xfrm>
          <a:custGeom>
            <a:avLst/>
            <a:gdLst/>
            <a:ahLst/>
            <a:cxnLst/>
            <a:rect l="l" t="t" r="r" b="b"/>
            <a:pathLst>
              <a:path h="2240279">
                <a:moveTo>
                  <a:pt x="0" y="0"/>
                </a:moveTo>
                <a:lnTo>
                  <a:pt x="0" y="2240214"/>
                </a:lnTo>
              </a:path>
            </a:pathLst>
          </a:custGeom>
          <a:ln w="20941">
            <a:solidFill>
              <a:srgbClr val="59595C"/>
            </a:solidFill>
          </a:ln>
        </p:spPr>
        <p:txBody>
          <a:bodyPr wrap="square" lIns="0" tIns="0" rIns="0" bIns="0" rtlCol="0"/>
          <a:lstStyle/>
          <a:p>
            <a:endParaRPr/>
          </a:p>
        </p:txBody>
      </p:sp>
      <p:sp>
        <p:nvSpPr>
          <p:cNvPr id="40" name="object 40"/>
          <p:cNvSpPr/>
          <p:nvPr/>
        </p:nvSpPr>
        <p:spPr>
          <a:xfrm>
            <a:off x="1043605" y="3651899"/>
            <a:ext cx="8686165" cy="0"/>
          </a:xfrm>
          <a:custGeom>
            <a:avLst/>
            <a:gdLst/>
            <a:ahLst/>
            <a:cxnLst/>
            <a:rect l="l" t="t" r="r" b="b"/>
            <a:pathLst>
              <a:path w="8686165">
                <a:moveTo>
                  <a:pt x="0" y="0"/>
                </a:moveTo>
                <a:lnTo>
                  <a:pt x="8685651" y="0"/>
                </a:lnTo>
              </a:path>
            </a:pathLst>
          </a:custGeom>
          <a:ln w="5235">
            <a:solidFill>
              <a:srgbClr val="A7A8AB"/>
            </a:solidFill>
          </a:ln>
        </p:spPr>
        <p:txBody>
          <a:bodyPr wrap="square" lIns="0" tIns="0" rIns="0" bIns="0" rtlCol="0"/>
          <a:lstStyle/>
          <a:p>
            <a:endParaRPr/>
          </a:p>
        </p:txBody>
      </p:sp>
      <p:grpSp>
        <p:nvGrpSpPr>
          <p:cNvPr id="41" name="object 41"/>
          <p:cNvGrpSpPr/>
          <p:nvPr/>
        </p:nvGrpSpPr>
        <p:grpSpPr>
          <a:xfrm>
            <a:off x="1040748" y="2798774"/>
            <a:ext cx="8691880" cy="484505"/>
            <a:chOff x="1040748" y="2798774"/>
            <a:chExt cx="8691880" cy="484505"/>
          </a:xfrm>
        </p:grpSpPr>
        <p:sp>
          <p:nvSpPr>
            <p:cNvPr id="42" name="object 42"/>
            <p:cNvSpPr/>
            <p:nvPr/>
          </p:nvSpPr>
          <p:spPr>
            <a:xfrm>
              <a:off x="1043605" y="2801632"/>
              <a:ext cx="8686165" cy="0"/>
            </a:xfrm>
            <a:custGeom>
              <a:avLst/>
              <a:gdLst/>
              <a:ahLst/>
              <a:cxnLst/>
              <a:rect l="l" t="t" r="r" b="b"/>
              <a:pathLst>
                <a:path w="8686165">
                  <a:moveTo>
                    <a:pt x="0" y="0"/>
                  </a:moveTo>
                  <a:lnTo>
                    <a:pt x="8685651" y="0"/>
                  </a:lnTo>
                </a:path>
              </a:pathLst>
            </a:custGeom>
            <a:ln w="5235">
              <a:solidFill>
                <a:srgbClr val="A7A8AB"/>
              </a:solidFill>
            </a:ln>
          </p:spPr>
          <p:txBody>
            <a:bodyPr wrap="square" lIns="0" tIns="0" rIns="0" bIns="0" rtlCol="0"/>
            <a:lstStyle/>
            <a:p>
              <a:endParaRPr/>
            </a:p>
          </p:txBody>
        </p:sp>
        <p:sp>
          <p:nvSpPr>
            <p:cNvPr id="43" name="object 43"/>
            <p:cNvSpPr/>
            <p:nvPr/>
          </p:nvSpPr>
          <p:spPr>
            <a:xfrm>
              <a:off x="1043605" y="3279907"/>
              <a:ext cx="8686165" cy="0"/>
            </a:xfrm>
            <a:custGeom>
              <a:avLst/>
              <a:gdLst/>
              <a:ahLst/>
              <a:cxnLst/>
              <a:rect l="l" t="t" r="r" b="b"/>
              <a:pathLst>
                <a:path w="8686165">
                  <a:moveTo>
                    <a:pt x="0" y="0"/>
                  </a:moveTo>
                  <a:lnTo>
                    <a:pt x="8685651" y="0"/>
                  </a:lnTo>
                </a:path>
              </a:pathLst>
            </a:custGeom>
            <a:ln w="5235">
              <a:solidFill>
                <a:srgbClr val="A7A8AB"/>
              </a:solidFill>
            </a:ln>
          </p:spPr>
          <p:txBody>
            <a:bodyPr wrap="square" lIns="0" tIns="0" rIns="0" bIns="0" rtlCol="0"/>
            <a:lstStyle/>
            <a:p>
              <a:endParaRPr/>
            </a:p>
          </p:txBody>
        </p:sp>
      </p:grpSp>
      <p:sp>
        <p:nvSpPr>
          <p:cNvPr id="44" name="object 44"/>
          <p:cNvSpPr txBox="1"/>
          <p:nvPr/>
        </p:nvSpPr>
        <p:spPr>
          <a:xfrm>
            <a:off x="8983581" y="3696400"/>
            <a:ext cx="201295" cy="748665"/>
          </a:xfrm>
          <a:prstGeom prst="rect">
            <a:avLst/>
          </a:prstGeom>
        </p:spPr>
        <p:txBody>
          <a:bodyPr vert="vert270" wrap="square" lIns="0" tIns="0" rIns="0" bIns="0" rtlCol="0">
            <a:spAutoFit/>
          </a:bodyPr>
          <a:lstStyle/>
          <a:p>
            <a:pPr marL="12700">
              <a:lnSpc>
                <a:spcPts val="1435"/>
              </a:lnSpc>
            </a:pPr>
            <a:r>
              <a:rPr sz="1350" dirty="0">
                <a:solidFill>
                  <a:srgbClr val="59595C"/>
                </a:solidFill>
                <a:latin typeface="Helvetica"/>
                <a:cs typeface="Helvetica"/>
              </a:rPr>
              <a:t>Jun</a:t>
            </a:r>
            <a:r>
              <a:rPr sz="1350" spc="35" dirty="0">
                <a:solidFill>
                  <a:srgbClr val="59595C"/>
                </a:solidFill>
                <a:latin typeface="Helvetica"/>
                <a:cs typeface="Helvetica"/>
              </a:rPr>
              <a:t> </a:t>
            </a:r>
            <a:r>
              <a:rPr sz="1350" spc="-20" dirty="0">
                <a:solidFill>
                  <a:srgbClr val="59595C"/>
                </a:solidFill>
                <a:latin typeface="Helvetica"/>
                <a:cs typeface="Helvetica"/>
              </a:rPr>
              <a:t>2024</a:t>
            </a:r>
            <a:endParaRPr sz="1350">
              <a:latin typeface="Helvetica"/>
              <a:cs typeface="Helvetica"/>
            </a:endParaRPr>
          </a:p>
        </p:txBody>
      </p:sp>
      <p:sp>
        <p:nvSpPr>
          <p:cNvPr id="45" name="object 45"/>
          <p:cNvSpPr txBox="1"/>
          <p:nvPr/>
        </p:nvSpPr>
        <p:spPr>
          <a:xfrm>
            <a:off x="8628009" y="3696351"/>
            <a:ext cx="201295" cy="738505"/>
          </a:xfrm>
          <a:prstGeom prst="rect">
            <a:avLst/>
          </a:prstGeom>
        </p:spPr>
        <p:txBody>
          <a:bodyPr vert="vert270" wrap="square" lIns="0" tIns="0" rIns="0" bIns="0" rtlCol="0">
            <a:spAutoFit/>
          </a:bodyPr>
          <a:lstStyle/>
          <a:p>
            <a:pPr marL="12700">
              <a:lnSpc>
                <a:spcPts val="1435"/>
              </a:lnSpc>
            </a:pPr>
            <a:r>
              <a:rPr sz="1350" dirty="0">
                <a:solidFill>
                  <a:srgbClr val="59595C"/>
                </a:solidFill>
                <a:latin typeface="Helvetica"/>
                <a:cs typeface="Helvetica"/>
              </a:rPr>
              <a:t>Apr</a:t>
            </a:r>
            <a:r>
              <a:rPr sz="1350" spc="45" dirty="0">
                <a:solidFill>
                  <a:srgbClr val="59595C"/>
                </a:solidFill>
                <a:latin typeface="Helvetica"/>
                <a:cs typeface="Helvetica"/>
              </a:rPr>
              <a:t> </a:t>
            </a:r>
            <a:r>
              <a:rPr sz="1350" spc="-20" dirty="0">
                <a:solidFill>
                  <a:srgbClr val="59595C"/>
                </a:solidFill>
                <a:latin typeface="Helvetica"/>
                <a:cs typeface="Helvetica"/>
              </a:rPr>
              <a:t>2024</a:t>
            </a:r>
            <a:endParaRPr sz="1350">
              <a:latin typeface="Helvetica"/>
              <a:cs typeface="Helvetica"/>
            </a:endParaRPr>
          </a:p>
        </p:txBody>
      </p:sp>
      <p:sp>
        <p:nvSpPr>
          <p:cNvPr id="46" name="object 46"/>
          <p:cNvSpPr txBox="1"/>
          <p:nvPr/>
        </p:nvSpPr>
        <p:spPr>
          <a:xfrm>
            <a:off x="8272435" y="3696428"/>
            <a:ext cx="201295" cy="767715"/>
          </a:xfrm>
          <a:prstGeom prst="rect">
            <a:avLst/>
          </a:prstGeom>
        </p:spPr>
        <p:txBody>
          <a:bodyPr vert="vert270" wrap="square" lIns="0" tIns="0" rIns="0" bIns="0" rtlCol="0">
            <a:spAutoFit/>
          </a:bodyPr>
          <a:lstStyle/>
          <a:p>
            <a:pPr marL="12700">
              <a:lnSpc>
                <a:spcPts val="1435"/>
              </a:lnSpc>
            </a:pPr>
            <a:r>
              <a:rPr sz="1350" dirty="0">
                <a:solidFill>
                  <a:srgbClr val="59595C"/>
                </a:solidFill>
                <a:latin typeface="Helvetica"/>
                <a:cs typeface="Helvetica"/>
              </a:rPr>
              <a:t>Feb</a:t>
            </a:r>
            <a:r>
              <a:rPr sz="1350" spc="40" dirty="0">
                <a:solidFill>
                  <a:srgbClr val="59595C"/>
                </a:solidFill>
                <a:latin typeface="Helvetica"/>
                <a:cs typeface="Helvetica"/>
              </a:rPr>
              <a:t> </a:t>
            </a:r>
            <a:r>
              <a:rPr sz="1350" spc="-20" dirty="0">
                <a:solidFill>
                  <a:srgbClr val="59595C"/>
                </a:solidFill>
                <a:latin typeface="Helvetica"/>
                <a:cs typeface="Helvetica"/>
              </a:rPr>
              <a:t>2024</a:t>
            </a:r>
            <a:endParaRPr sz="1350">
              <a:latin typeface="Helvetica"/>
              <a:cs typeface="Helvetica"/>
            </a:endParaRPr>
          </a:p>
        </p:txBody>
      </p:sp>
      <p:sp>
        <p:nvSpPr>
          <p:cNvPr id="47" name="object 47"/>
          <p:cNvSpPr txBox="1"/>
          <p:nvPr/>
        </p:nvSpPr>
        <p:spPr>
          <a:xfrm>
            <a:off x="7916862" y="3696317"/>
            <a:ext cx="201295" cy="777875"/>
          </a:xfrm>
          <a:prstGeom prst="rect">
            <a:avLst/>
          </a:prstGeom>
        </p:spPr>
        <p:txBody>
          <a:bodyPr vert="vert270" wrap="square" lIns="0" tIns="0" rIns="0" bIns="0" rtlCol="0">
            <a:spAutoFit/>
          </a:bodyPr>
          <a:lstStyle/>
          <a:p>
            <a:pPr marL="12700">
              <a:lnSpc>
                <a:spcPts val="1435"/>
              </a:lnSpc>
            </a:pPr>
            <a:r>
              <a:rPr sz="1350" dirty="0">
                <a:solidFill>
                  <a:srgbClr val="59595C"/>
                </a:solidFill>
                <a:latin typeface="Helvetica"/>
                <a:cs typeface="Helvetica"/>
              </a:rPr>
              <a:t>Dec</a:t>
            </a:r>
            <a:r>
              <a:rPr sz="1350" spc="50" dirty="0">
                <a:solidFill>
                  <a:srgbClr val="59595C"/>
                </a:solidFill>
                <a:latin typeface="Helvetica"/>
                <a:cs typeface="Helvetica"/>
              </a:rPr>
              <a:t> </a:t>
            </a:r>
            <a:r>
              <a:rPr sz="1350" spc="-20" dirty="0">
                <a:solidFill>
                  <a:srgbClr val="59595C"/>
                </a:solidFill>
                <a:latin typeface="Helvetica"/>
                <a:cs typeface="Helvetica"/>
              </a:rPr>
              <a:t>2023</a:t>
            </a:r>
            <a:endParaRPr sz="1350">
              <a:latin typeface="Helvetica"/>
              <a:cs typeface="Helvetica"/>
            </a:endParaRPr>
          </a:p>
        </p:txBody>
      </p:sp>
      <p:sp>
        <p:nvSpPr>
          <p:cNvPr id="48" name="object 48"/>
          <p:cNvSpPr txBox="1"/>
          <p:nvPr/>
        </p:nvSpPr>
        <p:spPr>
          <a:xfrm>
            <a:off x="7561289" y="3696168"/>
            <a:ext cx="201295" cy="738505"/>
          </a:xfrm>
          <a:prstGeom prst="rect">
            <a:avLst/>
          </a:prstGeom>
        </p:spPr>
        <p:txBody>
          <a:bodyPr vert="vert270" wrap="square" lIns="0" tIns="0" rIns="0" bIns="0" rtlCol="0">
            <a:spAutoFit/>
          </a:bodyPr>
          <a:lstStyle/>
          <a:p>
            <a:pPr marL="12700">
              <a:lnSpc>
                <a:spcPts val="1435"/>
              </a:lnSpc>
            </a:pPr>
            <a:r>
              <a:rPr sz="1350" dirty="0">
                <a:solidFill>
                  <a:srgbClr val="59595C"/>
                </a:solidFill>
                <a:latin typeface="Helvetica"/>
                <a:cs typeface="Helvetica"/>
              </a:rPr>
              <a:t>Oct</a:t>
            </a:r>
            <a:r>
              <a:rPr sz="1350" spc="45" dirty="0">
                <a:solidFill>
                  <a:srgbClr val="59595C"/>
                </a:solidFill>
                <a:latin typeface="Helvetica"/>
                <a:cs typeface="Helvetica"/>
              </a:rPr>
              <a:t> </a:t>
            </a:r>
            <a:r>
              <a:rPr sz="1350" spc="-20" dirty="0">
                <a:solidFill>
                  <a:srgbClr val="59595C"/>
                </a:solidFill>
                <a:latin typeface="Helvetica"/>
                <a:cs typeface="Helvetica"/>
              </a:rPr>
              <a:t>2023</a:t>
            </a:r>
            <a:endParaRPr sz="1350">
              <a:latin typeface="Helvetica"/>
              <a:cs typeface="Helvetica"/>
            </a:endParaRPr>
          </a:p>
        </p:txBody>
      </p:sp>
      <p:sp>
        <p:nvSpPr>
          <p:cNvPr id="49" name="object 49"/>
          <p:cNvSpPr txBox="1"/>
          <p:nvPr/>
        </p:nvSpPr>
        <p:spPr>
          <a:xfrm>
            <a:off x="7205715" y="3696401"/>
            <a:ext cx="201295" cy="777875"/>
          </a:xfrm>
          <a:prstGeom prst="rect">
            <a:avLst/>
          </a:prstGeom>
        </p:spPr>
        <p:txBody>
          <a:bodyPr vert="vert270" wrap="square" lIns="0" tIns="0" rIns="0" bIns="0" rtlCol="0">
            <a:spAutoFit/>
          </a:bodyPr>
          <a:lstStyle/>
          <a:p>
            <a:pPr marL="12700">
              <a:lnSpc>
                <a:spcPts val="1435"/>
              </a:lnSpc>
            </a:pPr>
            <a:r>
              <a:rPr sz="1350" dirty="0">
                <a:solidFill>
                  <a:srgbClr val="59595C"/>
                </a:solidFill>
                <a:latin typeface="Helvetica"/>
                <a:cs typeface="Helvetica"/>
              </a:rPr>
              <a:t>Aug</a:t>
            </a:r>
            <a:r>
              <a:rPr sz="1350" spc="40" dirty="0">
                <a:solidFill>
                  <a:srgbClr val="59595C"/>
                </a:solidFill>
                <a:latin typeface="Helvetica"/>
                <a:cs typeface="Helvetica"/>
              </a:rPr>
              <a:t> </a:t>
            </a:r>
            <a:r>
              <a:rPr sz="1350" spc="-20" dirty="0">
                <a:solidFill>
                  <a:srgbClr val="59595C"/>
                </a:solidFill>
                <a:latin typeface="Helvetica"/>
                <a:cs typeface="Helvetica"/>
              </a:rPr>
              <a:t>2023</a:t>
            </a:r>
            <a:endParaRPr sz="1350">
              <a:latin typeface="Helvetica"/>
              <a:cs typeface="Helvetica"/>
            </a:endParaRPr>
          </a:p>
        </p:txBody>
      </p:sp>
      <p:sp>
        <p:nvSpPr>
          <p:cNvPr id="50" name="object 50"/>
          <p:cNvSpPr txBox="1"/>
          <p:nvPr/>
        </p:nvSpPr>
        <p:spPr>
          <a:xfrm>
            <a:off x="6850143" y="3696400"/>
            <a:ext cx="201295" cy="748665"/>
          </a:xfrm>
          <a:prstGeom prst="rect">
            <a:avLst/>
          </a:prstGeom>
        </p:spPr>
        <p:txBody>
          <a:bodyPr vert="vert270" wrap="square" lIns="0" tIns="0" rIns="0" bIns="0" rtlCol="0">
            <a:spAutoFit/>
          </a:bodyPr>
          <a:lstStyle/>
          <a:p>
            <a:pPr marL="12700">
              <a:lnSpc>
                <a:spcPts val="1435"/>
              </a:lnSpc>
            </a:pPr>
            <a:r>
              <a:rPr sz="1350" dirty="0">
                <a:solidFill>
                  <a:srgbClr val="59595C"/>
                </a:solidFill>
                <a:latin typeface="Helvetica"/>
                <a:cs typeface="Helvetica"/>
              </a:rPr>
              <a:t>Jun</a:t>
            </a:r>
            <a:r>
              <a:rPr sz="1350" spc="35" dirty="0">
                <a:solidFill>
                  <a:srgbClr val="59595C"/>
                </a:solidFill>
                <a:latin typeface="Helvetica"/>
                <a:cs typeface="Helvetica"/>
              </a:rPr>
              <a:t> </a:t>
            </a:r>
            <a:r>
              <a:rPr sz="1350" spc="-20" dirty="0">
                <a:solidFill>
                  <a:srgbClr val="59595C"/>
                </a:solidFill>
                <a:latin typeface="Helvetica"/>
                <a:cs typeface="Helvetica"/>
              </a:rPr>
              <a:t>2023</a:t>
            </a:r>
            <a:endParaRPr sz="1350">
              <a:latin typeface="Helvetica"/>
              <a:cs typeface="Helvetica"/>
            </a:endParaRPr>
          </a:p>
        </p:txBody>
      </p:sp>
      <p:sp>
        <p:nvSpPr>
          <p:cNvPr id="51" name="object 51"/>
          <p:cNvSpPr txBox="1"/>
          <p:nvPr/>
        </p:nvSpPr>
        <p:spPr>
          <a:xfrm>
            <a:off x="6494569" y="3696351"/>
            <a:ext cx="201295" cy="738505"/>
          </a:xfrm>
          <a:prstGeom prst="rect">
            <a:avLst/>
          </a:prstGeom>
        </p:spPr>
        <p:txBody>
          <a:bodyPr vert="vert270" wrap="square" lIns="0" tIns="0" rIns="0" bIns="0" rtlCol="0">
            <a:spAutoFit/>
          </a:bodyPr>
          <a:lstStyle/>
          <a:p>
            <a:pPr marL="12700">
              <a:lnSpc>
                <a:spcPts val="1435"/>
              </a:lnSpc>
            </a:pPr>
            <a:r>
              <a:rPr sz="1350" dirty="0">
                <a:solidFill>
                  <a:srgbClr val="59595C"/>
                </a:solidFill>
                <a:latin typeface="Helvetica"/>
                <a:cs typeface="Helvetica"/>
              </a:rPr>
              <a:t>Apr</a:t>
            </a:r>
            <a:r>
              <a:rPr sz="1350" spc="45" dirty="0">
                <a:solidFill>
                  <a:srgbClr val="59595C"/>
                </a:solidFill>
                <a:latin typeface="Helvetica"/>
                <a:cs typeface="Helvetica"/>
              </a:rPr>
              <a:t> </a:t>
            </a:r>
            <a:r>
              <a:rPr sz="1350" spc="-20" dirty="0">
                <a:solidFill>
                  <a:srgbClr val="59595C"/>
                </a:solidFill>
                <a:latin typeface="Helvetica"/>
                <a:cs typeface="Helvetica"/>
              </a:rPr>
              <a:t>2023</a:t>
            </a:r>
            <a:endParaRPr sz="1350">
              <a:latin typeface="Helvetica"/>
              <a:cs typeface="Helvetica"/>
            </a:endParaRPr>
          </a:p>
        </p:txBody>
      </p:sp>
      <p:sp>
        <p:nvSpPr>
          <p:cNvPr id="52" name="object 52"/>
          <p:cNvSpPr txBox="1"/>
          <p:nvPr/>
        </p:nvSpPr>
        <p:spPr>
          <a:xfrm>
            <a:off x="6138996" y="3696428"/>
            <a:ext cx="201295" cy="767715"/>
          </a:xfrm>
          <a:prstGeom prst="rect">
            <a:avLst/>
          </a:prstGeom>
        </p:spPr>
        <p:txBody>
          <a:bodyPr vert="vert270" wrap="square" lIns="0" tIns="0" rIns="0" bIns="0" rtlCol="0">
            <a:spAutoFit/>
          </a:bodyPr>
          <a:lstStyle/>
          <a:p>
            <a:pPr marL="12700">
              <a:lnSpc>
                <a:spcPts val="1435"/>
              </a:lnSpc>
            </a:pPr>
            <a:r>
              <a:rPr sz="1350" dirty="0">
                <a:solidFill>
                  <a:srgbClr val="59595C"/>
                </a:solidFill>
                <a:latin typeface="Helvetica"/>
                <a:cs typeface="Helvetica"/>
              </a:rPr>
              <a:t>Feb</a:t>
            </a:r>
            <a:r>
              <a:rPr sz="1350" spc="40" dirty="0">
                <a:solidFill>
                  <a:srgbClr val="59595C"/>
                </a:solidFill>
                <a:latin typeface="Helvetica"/>
                <a:cs typeface="Helvetica"/>
              </a:rPr>
              <a:t> </a:t>
            </a:r>
            <a:r>
              <a:rPr sz="1350" spc="-20" dirty="0">
                <a:solidFill>
                  <a:srgbClr val="59595C"/>
                </a:solidFill>
                <a:latin typeface="Helvetica"/>
                <a:cs typeface="Helvetica"/>
              </a:rPr>
              <a:t>2023</a:t>
            </a:r>
            <a:endParaRPr sz="1350">
              <a:latin typeface="Helvetica"/>
              <a:cs typeface="Helvetica"/>
            </a:endParaRPr>
          </a:p>
        </p:txBody>
      </p:sp>
      <p:sp>
        <p:nvSpPr>
          <p:cNvPr id="53" name="object 53"/>
          <p:cNvSpPr txBox="1"/>
          <p:nvPr/>
        </p:nvSpPr>
        <p:spPr>
          <a:xfrm>
            <a:off x="5783423" y="3696317"/>
            <a:ext cx="201295" cy="777875"/>
          </a:xfrm>
          <a:prstGeom prst="rect">
            <a:avLst/>
          </a:prstGeom>
        </p:spPr>
        <p:txBody>
          <a:bodyPr vert="vert270" wrap="square" lIns="0" tIns="0" rIns="0" bIns="0" rtlCol="0">
            <a:spAutoFit/>
          </a:bodyPr>
          <a:lstStyle/>
          <a:p>
            <a:pPr marL="12700">
              <a:lnSpc>
                <a:spcPts val="1435"/>
              </a:lnSpc>
            </a:pPr>
            <a:r>
              <a:rPr sz="1350" dirty="0">
                <a:solidFill>
                  <a:srgbClr val="59595C"/>
                </a:solidFill>
                <a:latin typeface="Helvetica"/>
                <a:cs typeface="Helvetica"/>
              </a:rPr>
              <a:t>Dec</a:t>
            </a:r>
            <a:r>
              <a:rPr sz="1350" spc="50" dirty="0">
                <a:solidFill>
                  <a:srgbClr val="59595C"/>
                </a:solidFill>
                <a:latin typeface="Helvetica"/>
                <a:cs typeface="Helvetica"/>
              </a:rPr>
              <a:t> </a:t>
            </a:r>
            <a:r>
              <a:rPr sz="1350" spc="-20" dirty="0">
                <a:solidFill>
                  <a:srgbClr val="59595C"/>
                </a:solidFill>
                <a:latin typeface="Helvetica"/>
                <a:cs typeface="Helvetica"/>
              </a:rPr>
              <a:t>2022</a:t>
            </a:r>
            <a:endParaRPr sz="1350">
              <a:latin typeface="Helvetica"/>
              <a:cs typeface="Helvetica"/>
            </a:endParaRPr>
          </a:p>
        </p:txBody>
      </p:sp>
      <p:sp>
        <p:nvSpPr>
          <p:cNvPr id="54" name="object 54"/>
          <p:cNvSpPr txBox="1"/>
          <p:nvPr/>
        </p:nvSpPr>
        <p:spPr>
          <a:xfrm>
            <a:off x="5427850" y="3696168"/>
            <a:ext cx="201295" cy="738505"/>
          </a:xfrm>
          <a:prstGeom prst="rect">
            <a:avLst/>
          </a:prstGeom>
        </p:spPr>
        <p:txBody>
          <a:bodyPr vert="vert270" wrap="square" lIns="0" tIns="0" rIns="0" bIns="0" rtlCol="0">
            <a:spAutoFit/>
          </a:bodyPr>
          <a:lstStyle/>
          <a:p>
            <a:pPr marL="12700">
              <a:lnSpc>
                <a:spcPts val="1435"/>
              </a:lnSpc>
            </a:pPr>
            <a:r>
              <a:rPr sz="1350" dirty="0">
                <a:solidFill>
                  <a:srgbClr val="59595C"/>
                </a:solidFill>
                <a:latin typeface="Helvetica"/>
                <a:cs typeface="Helvetica"/>
              </a:rPr>
              <a:t>Oct</a:t>
            </a:r>
            <a:r>
              <a:rPr sz="1350" spc="45" dirty="0">
                <a:solidFill>
                  <a:srgbClr val="59595C"/>
                </a:solidFill>
                <a:latin typeface="Helvetica"/>
                <a:cs typeface="Helvetica"/>
              </a:rPr>
              <a:t> </a:t>
            </a:r>
            <a:r>
              <a:rPr sz="1350" spc="-20" dirty="0">
                <a:solidFill>
                  <a:srgbClr val="59595C"/>
                </a:solidFill>
                <a:latin typeface="Helvetica"/>
                <a:cs typeface="Helvetica"/>
              </a:rPr>
              <a:t>2022</a:t>
            </a:r>
            <a:endParaRPr sz="1350">
              <a:latin typeface="Helvetica"/>
              <a:cs typeface="Helvetica"/>
            </a:endParaRPr>
          </a:p>
        </p:txBody>
      </p:sp>
      <p:sp>
        <p:nvSpPr>
          <p:cNvPr id="55" name="object 55"/>
          <p:cNvSpPr txBox="1"/>
          <p:nvPr/>
        </p:nvSpPr>
        <p:spPr>
          <a:xfrm>
            <a:off x="4716879" y="3696400"/>
            <a:ext cx="201295" cy="748665"/>
          </a:xfrm>
          <a:prstGeom prst="rect">
            <a:avLst/>
          </a:prstGeom>
        </p:spPr>
        <p:txBody>
          <a:bodyPr vert="vert270" wrap="square" lIns="0" tIns="0" rIns="0" bIns="0" rtlCol="0">
            <a:spAutoFit/>
          </a:bodyPr>
          <a:lstStyle/>
          <a:p>
            <a:pPr marL="12700">
              <a:lnSpc>
                <a:spcPts val="1435"/>
              </a:lnSpc>
            </a:pPr>
            <a:r>
              <a:rPr sz="1350" dirty="0">
                <a:solidFill>
                  <a:srgbClr val="59595C"/>
                </a:solidFill>
                <a:latin typeface="Helvetica"/>
                <a:cs typeface="Helvetica"/>
              </a:rPr>
              <a:t>Jun</a:t>
            </a:r>
            <a:r>
              <a:rPr sz="1350" spc="35" dirty="0">
                <a:solidFill>
                  <a:srgbClr val="59595C"/>
                </a:solidFill>
                <a:latin typeface="Helvetica"/>
                <a:cs typeface="Helvetica"/>
              </a:rPr>
              <a:t> </a:t>
            </a:r>
            <a:r>
              <a:rPr sz="1350" spc="-20" dirty="0">
                <a:solidFill>
                  <a:srgbClr val="59595C"/>
                </a:solidFill>
                <a:latin typeface="Helvetica"/>
                <a:cs typeface="Helvetica"/>
              </a:rPr>
              <a:t>2022</a:t>
            </a:r>
            <a:endParaRPr sz="1350">
              <a:latin typeface="Helvetica"/>
              <a:cs typeface="Helvetica"/>
            </a:endParaRPr>
          </a:p>
        </p:txBody>
      </p:sp>
      <p:sp>
        <p:nvSpPr>
          <p:cNvPr id="56" name="object 56"/>
          <p:cNvSpPr txBox="1"/>
          <p:nvPr/>
        </p:nvSpPr>
        <p:spPr>
          <a:xfrm>
            <a:off x="4361306" y="3696351"/>
            <a:ext cx="201295" cy="738505"/>
          </a:xfrm>
          <a:prstGeom prst="rect">
            <a:avLst/>
          </a:prstGeom>
        </p:spPr>
        <p:txBody>
          <a:bodyPr vert="vert270" wrap="square" lIns="0" tIns="0" rIns="0" bIns="0" rtlCol="0">
            <a:spAutoFit/>
          </a:bodyPr>
          <a:lstStyle/>
          <a:p>
            <a:pPr marL="12700">
              <a:lnSpc>
                <a:spcPts val="1435"/>
              </a:lnSpc>
            </a:pPr>
            <a:r>
              <a:rPr sz="1350" dirty="0">
                <a:solidFill>
                  <a:srgbClr val="59595C"/>
                </a:solidFill>
                <a:latin typeface="Helvetica"/>
                <a:cs typeface="Helvetica"/>
              </a:rPr>
              <a:t>Apr</a:t>
            </a:r>
            <a:r>
              <a:rPr sz="1350" spc="45" dirty="0">
                <a:solidFill>
                  <a:srgbClr val="59595C"/>
                </a:solidFill>
                <a:latin typeface="Helvetica"/>
                <a:cs typeface="Helvetica"/>
              </a:rPr>
              <a:t> </a:t>
            </a:r>
            <a:r>
              <a:rPr sz="1350" spc="-20" dirty="0">
                <a:solidFill>
                  <a:srgbClr val="59595C"/>
                </a:solidFill>
                <a:latin typeface="Helvetica"/>
                <a:cs typeface="Helvetica"/>
              </a:rPr>
              <a:t>2022</a:t>
            </a:r>
            <a:endParaRPr sz="1350">
              <a:latin typeface="Helvetica"/>
              <a:cs typeface="Helvetica"/>
            </a:endParaRPr>
          </a:p>
        </p:txBody>
      </p:sp>
      <p:sp>
        <p:nvSpPr>
          <p:cNvPr id="57" name="object 57"/>
          <p:cNvSpPr txBox="1"/>
          <p:nvPr/>
        </p:nvSpPr>
        <p:spPr>
          <a:xfrm>
            <a:off x="4005733" y="3696428"/>
            <a:ext cx="201295" cy="767715"/>
          </a:xfrm>
          <a:prstGeom prst="rect">
            <a:avLst/>
          </a:prstGeom>
        </p:spPr>
        <p:txBody>
          <a:bodyPr vert="vert270" wrap="square" lIns="0" tIns="0" rIns="0" bIns="0" rtlCol="0">
            <a:spAutoFit/>
          </a:bodyPr>
          <a:lstStyle/>
          <a:p>
            <a:pPr marL="12700">
              <a:lnSpc>
                <a:spcPts val="1435"/>
              </a:lnSpc>
            </a:pPr>
            <a:r>
              <a:rPr sz="1350" dirty="0">
                <a:solidFill>
                  <a:srgbClr val="59595C"/>
                </a:solidFill>
                <a:latin typeface="Helvetica"/>
                <a:cs typeface="Helvetica"/>
              </a:rPr>
              <a:t>Feb</a:t>
            </a:r>
            <a:r>
              <a:rPr sz="1350" spc="40" dirty="0">
                <a:solidFill>
                  <a:srgbClr val="59595C"/>
                </a:solidFill>
                <a:latin typeface="Helvetica"/>
                <a:cs typeface="Helvetica"/>
              </a:rPr>
              <a:t> </a:t>
            </a:r>
            <a:r>
              <a:rPr sz="1350" spc="-20" dirty="0">
                <a:solidFill>
                  <a:srgbClr val="59595C"/>
                </a:solidFill>
                <a:latin typeface="Helvetica"/>
                <a:cs typeface="Helvetica"/>
              </a:rPr>
              <a:t>2022</a:t>
            </a:r>
            <a:endParaRPr sz="1350">
              <a:latin typeface="Helvetica"/>
              <a:cs typeface="Helvetica"/>
            </a:endParaRPr>
          </a:p>
        </p:txBody>
      </p:sp>
      <p:sp>
        <p:nvSpPr>
          <p:cNvPr id="58" name="object 58"/>
          <p:cNvSpPr txBox="1"/>
          <p:nvPr/>
        </p:nvSpPr>
        <p:spPr>
          <a:xfrm>
            <a:off x="3650160" y="3696317"/>
            <a:ext cx="201295" cy="777875"/>
          </a:xfrm>
          <a:prstGeom prst="rect">
            <a:avLst/>
          </a:prstGeom>
        </p:spPr>
        <p:txBody>
          <a:bodyPr vert="vert270" wrap="square" lIns="0" tIns="0" rIns="0" bIns="0" rtlCol="0">
            <a:spAutoFit/>
          </a:bodyPr>
          <a:lstStyle/>
          <a:p>
            <a:pPr marL="12700">
              <a:lnSpc>
                <a:spcPts val="1435"/>
              </a:lnSpc>
            </a:pPr>
            <a:r>
              <a:rPr sz="1350" dirty="0">
                <a:solidFill>
                  <a:srgbClr val="59595C"/>
                </a:solidFill>
                <a:latin typeface="Helvetica"/>
                <a:cs typeface="Helvetica"/>
              </a:rPr>
              <a:t>Dec</a:t>
            </a:r>
            <a:r>
              <a:rPr sz="1350" spc="50" dirty="0">
                <a:solidFill>
                  <a:srgbClr val="59595C"/>
                </a:solidFill>
                <a:latin typeface="Helvetica"/>
                <a:cs typeface="Helvetica"/>
              </a:rPr>
              <a:t> </a:t>
            </a:r>
            <a:r>
              <a:rPr sz="1350" spc="-20" dirty="0">
                <a:solidFill>
                  <a:srgbClr val="59595C"/>
                </a:solidFill>
                <a:latin typeface="Helvetica"/>
                <a:cs typeface="Helvetica"/>
              </a:rPr>
              <a:t>2021</a:t>
            </a:r>
            <a:endParaRPr sz="1350">
              <a:latin typeface="Helvetica"/>
              <a:cs typeface="Helvetica"/>
            </a:endParaRPr>
          </a:p>
        </p:txBody>
      </p:sp>
      <p:sp>
        <p:nvSpPr>
          <p:cNvPr id="59" name="object 59"/>
          <p:cNvSpPr txBox="1"/>
          <p:nvPr/>
        </p:nvSpPr>
        <p:spPr>
          <a:xfrm>
            <a:off x="3294587" y="3696168"/>
            <a:ext cx="201295" cy="738505"/>
          </a:xfrm>
          <a:prstGeom prst="rect">
            <a:avLst/>
          </a:prstGeom>
        </p:spPr>
        <p:txBody>
          <a:bodyPr vert="vert270" wrap="square" lIns="0" tIns="0" rIns="0" bIns="0" rtlCol="0">
            <a:spAutoFit/>
          </a:bodyPr>
          <a:lstStyle/>
          <a:p>
            <a:pPr marL="12700">
              <a:lnSpc>
                <a:spcPts val="1435"/>
              </a:lnSpc>
            </a:pPr>
            <a:r>
              <a:rPr sz="1350" dirty="0">
                <a:solidFill>
                  <a:srgbClr val="59595C"/>
                </a:solidFill>
                <a:latin typeface="Helvetica"/>
                <a:cs typeface="Helvetica"/>
              </a:rPr>
              <a:t>Oct</a:t>
            </a:r>
            <a:r>
              <a:rPr sz="1350" spc="45" dirty="0">
                <a:solidFill>
                  <a:srgbClr val="59595C"/>
                </a:solidFill>
                <a:latin typeface="Helvetica"/>
                <a:cs typeface="Helvetica"/>
              </a:rPr>
              <a:t> </a:t>
            </a:r>
            <a:r>
              <a:rPr sz="1350" spc="-20" dirty="0">
                <a:solidFill>
                  <a:srgbClr val="59595C"/>
                </a:solidFill>
                <a:latin typeface="Helvetica"/>
                <a:cs typeface="Helvetica"/>
              </a:rPr>
              <a:t>2021</a:t>
            </a:r>
            <a:endParaRPr sz="1350">
              <a:latin typeface="Helvetica"/>
              <a:cs typeface="Helvetica"/>
            </a:endParaRPr>
          </a:p>
        </p:txBody>
      </p:sp>
      <p:sp>
        <p:nvSpPr>
          <p:cNvPr id="60" name="object 60"/>
          <p:cNvSpPr txBox="1"/>
          <p:nvPr/>
        </p:nvSpPr>
        <p:spPr>
          <a:xfrm>
            <a:off x="2939014" y="3696401"/>
            <a:ext cx="201295" cy="777875"/>
          </a:xfrm>
          <a:prstGeom prst="rect">
            <a:avLst/>
          </a:prstGeom>
        </p:spPr>
        <p:txBody>
          <a:bodyPr vert="vert270" wrap="square" lIns="0" tIns="0" rIns="0" bIns="0" rtlCol="0">
            <a:spAutoFit/>
          </a:bodyPr>
          <a:lstStyle/>
          <a:p>
            <a:pPr marL="12700">
              <a:lnSpc>
                <a:spcPts val="1435"/>
              </a:lnSpc>
            </a:pPr>
            <a:r>
              <a:rPr sz="1350" dirty="0">
                <a:solidFill>
                  <a:srgbClr val="59595C"/>
                </a:solidFill>
                <a:latin typeface="Helvetica"/>
                <a:cs typeface="Helvetica"/>
              </a:rPr>
              <a:t>Aug</a:t>
            </a:r>
            <a:r>
              <a:rPr sz="1350" spc="40" dirty="0">
                <a:solidFill>
                  <a:srgbClr val="59595C"/>
                </a:solidFill>
                <a:latin typeface="Helvetica"/>
                <a:cs typeface="Helvetica"/>
              </a:rPr>
              <a:t> </a:t>
            </a:r>
            <a:r>
              <a:rPr sz="1350" spc="-20" dirty="0">
                <a:solidFill>
                  <a:srgbClr val="59595C"/>
                </a:solidFill>
                <a:latin typeface="Helvetica"/>
                <a:cs typeface="Helvetica"/>
              </a:rPr>
              <a:t>2021</a:t>
            </a:r>
            <a:endParaRPr sz="1350">
              <a:latin typeface="Helvetica"/>
              <a:cs typeface="Helvetica"/>
            </a:endParaRPr>
          </a:p>
        </p:txBody>
      </p:sp>
      <p:sp>
        <p:nvSpPr>
          <p:cNvPr id="61" name="object 61"/>
          <p:cNvSpPr txBox="1"/>
          <p:nvPr/>
        </p:nvSpPr>
        <p:spPr>
          <a:xfrm>
            <a:off x="2583441" y="3696400"/>
            <a:ext cx="201295" cy="748665"/>
          </a:xfrm>
          <a:prstGeom prst="rect">
            <a:avLst/>
          </a:prstGeom>
        </p:spPr>
        <p:txBody>
          <a:bodyPr vert="vert270" wrap="square" lIns="0" tIns="0" rIns="0" bIns="0" rtlCol="0">
            <a:spAutoFit/>
          </a:bodyPr>
          <a:lstStyle/>
          <a:p>
            <a:pPr marL="12700">
              <a:lnSpc>
                <a:spcPts val="1435"/>
              </a:lnSpc>
            </a:pPr>
            <a:r>
              <a:rPr sz="1350" dirty="0">
                <a:solidFill>
                  <a:srgbClr val="59595C"/>
                </a:solidFill>
                <a:latin typeface="Helvetica"/>
                <a:cs typeface="Helvetica"/>
              </a:rPr>
              <a:t>Jun</a:t>
            </a:r>
            <a:r>
              <a:rPr sz="1350" spc="35" dirty="0">
                <a:solidFill>
                  <a:srgbClr val="59595C"/>
                </a:solidFill>
                <a:latin typeface="Helvetica"/>
                <a:cs typeface="Helvetica"/>
              </a:rPr>
              <a:t> </a:t>
            </a:r>
            <a:r>
              <a:rPr sz="1350" spc="-20" dirty="0">
                <a:solidFill>
                  <a:srgbClr val="59595C"/>
                </a:solidFill>
                <a:latin typeface="Helvetica"/>
                <a:cs typeface="Helvetica"/>
              </a:rPr>
              <a:t>2021</a:t>
            </a:r>
            <a:endParaRPr sz="1350">
              <a:latin typeface="Helvetica"/>
              <a:cs typeface="Helvetica"/>
            </a:endParaRPr>
          </a:p>
        </p:txBody>
      </p:sp>
      <p:sp>
        <p:nvSpPr>
          <p:cNvPr id="62" name="object 62"/>
          <p:cNvSpPr txBox="1"/>
          <p:nvPr/>
        </p:nvSpPr>
        <p:spPr>
          <a:xfrm>
            <a:off x="2227868" y="3696317"/>
            <a:ext cx="201295" cy="777875"/>
          </a:xfrm>
          <a:prstGeom prst="rect">
            <a:avLst/>
          </a:prstGeom>
        </p:spPr>
        <p:txBody>
          <a:bodyPr vert="vert270" wrap="square" lIns="0" tIns="0" rIns="0" bIns="0" rtlCol="0">
            <a:spAutoFit/>
          </a:bodyPr>
          <a:lstStyle/>
          <a:p>
            <a:pPr marL="12700">
              <a:lnSpc>
                <a:spcPts val="1435"/>
              </a:lnSpc>
            </a:pPr>
            <a:r>
              <a:rPr sz="1350" dirty="0">
                <a:solidFill>
                  <a:srgbClr val="59595C"/>
                </a:solidFill>
                <a:latin typeface="Helvetica"/>
                <a:cs typeface="Helvetica"/>
              </a:rPr>
              <a:t>Dec</a:t>
            </a:r>
            <a:r>
              <a:rPr sz="1350" spc="50" dirty="0">
                <a:solidFill>
                  <a:srgbClr val="59595C"/>
                </a:solidFill>
                <a:latin typeface="Helvetica"/>
                <a:cs typeface="Helvetica"/>
              </a:rPr>
              <a:t> </a:t>
            </a:r>
            <a:r>
              <a:rPr sz="1350" spc="-20" dirty="0">
                <a:solidFill>
                  <a:srgbClr val="59595C"/>
                </a:solidFill>
                <a:latin typeface="Helvetica"/>
                <a:cs typeface="Helvetica"/>
              </a:rPr>
              <a:t>2020</a:t>
            </a:r>
            <a:endParaRPr sz="1350">
              <a:latin typeface="Helvetica"/>
              <a:cs typeface="Helvetica"/>
            </a:endParaRPr>
          </a:p>
        </p:txBody>
      </p:sp>
      <p:sp>
        <p:nvSpPr>
          <p:cNvPr id="63" name="object 63"/>
          <p:cNvSpPr txBox="1"/>
          <p:nvPr/>
        </p:nvSpPr>
        <p:spPr>
          <a:xfrm>
            <a:off x="1872295" y="3696400"/>
            <a:ext cx="201295" cy="748665"/>
          </a:xfrm>
          <a:prstGeom prst="rect">
            <a:avLst/>
          </a:prstGeom>
        </p:spPr>
        <p:txBody>
          <a:bodyPr vert="vert270" wrap="square" lIns="0" tIns="0" rIns="0" bIns="0" rtlCol="0">
            <a:spAutoFit/>
          </a:bodyPr>
          <a:lstStyle/>
          <a:p>
            <a:pPr marL="12700">
              <a:lnSpc>
                <a:spcPts val="1435"/>
              </a:lnSpc>
            </a:pPr>
            <a:r>
              <a:rPr sz="1350" dirty="0">
                <a:solidFill>
                  <a:srgbClr val="59595C"/>
                </a:solidFill>
                <a:latin typeface="Helvetica"/>
                <a:cs typeface="Helvetica"/>
              </a:rPr>
              <a:t>Jun</a:t>
            </a:r>
            <a:r>
              <a:rPr sz="1350" spc="35" dirty="0">
                <a:solidFill>
                  <a:srgbClr val="59595C"/>
                </a:solidFill>
                <a:latin typeface="Helvetica"/>
                <a:cs typeface="Helvetica"/>
              </a:rPr>
              <a:t> </a:t>
            </a:r>
            <a:r>
              <a:rPr sz="1350" spc="-20" dirty="0">
                <a:solidFill>
                  <a:srgbClr val="59595C"/>
                </a:solidFill>
                <a:latin typeface="Helvetica"/>
                <a:cs typeface="Helvetica"/>
              </a:rPr>
              <a:t>2020</a:t>
            </a:r>
            <a:endParaRPr sz="1350">
              <a:latin typeface="Helvetica"/>
              <a:cs typeface="Helvetica"/>
            </a:endParaRPr>
          </a:p>
        </p:txBody>
      </p:sp>
      <p:sp>
        <p:nvSpPr>
          <p:cNvPr id="64" name="object 64"/>
          <p:cNvSpPr txBox="1"/>
          <p:nvPr/>
        </p:nvSpPr>
        <p:spPr>
          <a:xfrm>
            <a:off x="1161324" y="3696400"/>
            <a:ext cx="201295" cy="748665"/>
          </a:xfrm>
          <a:prstGeom prst="rect">
            <a:avLst/>
          </a:prstGeom>
        </p:spPr>
        <p:txBody>
          <a:bodyPr vert="vert270" wrap="square" lIns="0" tIns="0" rIns="0" bIns="0" rtlCol="0">
            <a:spAutoFit/>
          </a:bodyPr>
          <a:lstStyle/>
          <a:p>
            <a:pPr marL="12700">
              <a:lnSpc>
                <a:spcPts val="1435"/>
              </a:lnSpc>
            </a:pPr>
            <a:r>
              <a:rPr sz="1350" dirty="0">
                <a:solidFill>
                  <a:srgbClr val="59595C"/>
                </a:solidFill>
                <a:latin typeface="Helvetica"/>
                <a:cs typeface="Helvetica"/>
              </a:rPr>
              <a:t>Jun</a:t>
            </a:r>
            <a:r>
              <a:rPr sz="1350" spc="35" dirty="0">
                <a:solidFill>
                  <a:srgbClr val="59595C"/>
                </a:solidFill>
                <a:latin typeface="Helvetica"/>
                <a:cs typeface="Helvetica"/>
              </a:rPr>
              <a:t> </a:t>
            </a:r>
            <a:r>
              <a:rPr sz="1350" spc="-20" dirty="0">
                <a:solidFill>
                  <a:srgbClr val="59595C"/>
                </a:solidFill>
                <a:latin typeface="Helvetica"/>
                <a:cs typeface="Helvetica"/>
              </a:rPr>
              <a:t>2019</a:t>
            </a:r>
            <a:endParaRPr sz="1350">
              <a:latin typeface="Helvetica"/>
              <a:cs typeface="Helvetica"/>
            </a:endParaRPr>
          </a:p>
        </p:txBody>
      </p:sp>
      <p:sp>
        <p:nvSpPr>
          <p:cNvPr id="65" name="object 65"/>
          <p:cNvSpPr txBox="1"/>
          <p:nvPr/>
        </p:nvSpPr>
        <p:spPr>
          <a:xfrm>
            <a:off x="9338276" y="3696401"/>
            <a:ext cx="201295" cy="777875"/>
          </a:xfrm>
          <a:prstGeom prst="rect">
            <a:avLst/>
          </a:prstGeom>
        </p:spPr>
        <p:txBody>
          <a:bodyPr vert="vert270" wrap="square" lIns="0" tIns="0" rIns="0" bIns="0" rtlCol="0">
            <a:spAutoFit/>
          </a:bodyPr>
          <a:lstStyle/>
          <a:p>
            <a:pPr marL="12700">
              <a:lnSpc>
                <a:spcPts val="1435"/>
              </a:lnSpc>
            </a:pPr>
            <a:r>
              <a:rPr sz="1350" dirty="0">
                <a:solidFill>
                  <a:srgbClr val="59595C"/>
                </a:solidFill>
                <a:latin typeface="Helvetica"/>
                <a:cs typeface="Helvetica"/>
              </a:rPr>
              <a:t>Aug</a:t>
            </a:r>
            <a:r>
              <a:rPr sz="1350" spc="40" dirty="0">
                <a:solidFill>
                  <a:srgbClr val="59595C"/>
                </a:solidFill>
                <a:latin typeface="Helvetica"/>
                <a:cs typeface="Helvetica"/>
              </a:rPr>
              <a:t> </a:t>
            </a:r>
            <a:r>
              <a:rPr sz="1350" spc="-20" dirty="0">
                <a:solidFill>
                  <a:srgbClr val="59595C"/>
                </a:solidFill>
                <a:latin typeface="Helvetica"/>
                <a:cs typeface="Helvetica"/>
              </a:rPr>
              <a:t>2024</a:t>
            </a:r>
            <a:endParaRPr sz="1350">
              <a:latin typeface="Helvetica"/>
              <a:cs typeface="Helvetica"/>
            </a:endParaRPr>
          </a:p>
        </p:txBody>
      </p:sp>
      <p:sp>
        <p:nvSpPr>
          <p:cNvPr id="66" name="object 66"/>
          <p:cNvSpPr txBox="1"/>
          <p:nvPr/>
        </p:nvSpPr>
        <p:spPr>
          <a:xfrm>
            <a:off x="1516897" y="3696317"/>
            <a:ext cx="201295" cy="777875"/>
          </a:xfrm>
          <a:prstGeom prst="rect">
            <a:avLst/>
          </a:prstGeom>
        </p:spPr>
        <p:txBody>
          <a:bodyPr vert="vert270" wrap="square" lIns="0" tIns="0" rIns="0" bIns="0" rtlCol="0">
            <a:spAutoFit/>
          </a:bodyPr>
          <a:lstStyle/>
          <a:p>
            <a:pPr marL="12700">
              <a:lnSpc>
                <a:spcPts val="1435"/>
              </a:lnSpc>
            </a:pPr>
            <a:r>
              <a:rPr sz="1350" dirty="0">
                <a:solidFill>
                  <a:srgbClr val="59595C"/>
                </a:solidFill>
                <a:latin typeface="Helvetica"/>
                <a:cs typeface="Helvetica"/>
              </a:rPr>
              <a:t>Dec</a:t>
            </a:r>
            <a:r>
              <a:rPr sz="1350" spc="50" dirty="0">
                <a:solidFill>
                  <a:srgbClr val="59595C"/>
                </a:solidFill>
                <a:latin typeface="Helvetica"/>
                <a:cs typeface="Helvetica"/>
              </a:rPr>
              <a:t> </a:t>
            </a:r>
            <a:r>
              <a:rPr sz="1350" spc="-20" dirty="0">
                <a:solidFill>
                  <a:srgbClr val="59595C"/>
                </a:solidFill>
                <a:latin typeface="Helvetica"/>
                <a:cs typeface="Helvetica"/>
              </a:rPr>
              <a:t>2019</a:t>
            </a:r>
            <a:endParaRPr sz="1350">
              <a:latin typeface="Helvetica"/>
              <a:cs typeface="Helvetica"/>
            </a:endParaRPr>
          </a:p>
        </p:txBody>
      </p:sp>
      <p:sp>
        <p:nvSpPr>
          <p:cNvPr id="67" name="object 67"/>
          <p:cNvSpPr txBox="1"/>
          <p:nvPr/>
        </p:nvSpPr>
        <p:spPr>
          <a:xfrm>
            <a:off x="5072101" y="3696401"/>
            <a:ext cx="201295" cy="777875"/>
          </a:xfrm>
          <a:prstGeom prst="rect">
            <a:avLst/>
          </a:prstGeom>
        </p:spPr>
        <p:txBody>
          <a:bodyPr vert="vert270" wrap="square" lIns="0" tIns="0" rIns="0" bIns="0" rtlCol="0">
            <a:spAutoFit/>
          </a:bodyPr>
          <a:lstStyle/>
          <a:p>
            <a:pPr marL="12700">
              <a:lnSpc>
                <a:spcPts val="1435"/>
              </a:lnSpc>
            </a:pPr>
            <a:r>
              <a:rPr sz="1350" dirty="0">
                <a:solidFill>
                  <a:srgbClr val="59595C"/>
                </a:solidFill>
                <a:latin typeface="Helvetica"/>
                <a:cs typeface="Helvetica"/>
              </a:rPr>
              <a:t>Aug</a:t>
            </a:r>
            <a:r>
              <a:rPr sz="1350" spc="40" dirty="0">
                <a:solidFill>
                  <a:srgbClr val="59595C"/>
                </a:solidFill>
                <a:latin typeface="Helvetica"/>
                <a:cs typeface="Helvetica"/>
              </a:rPr>
              <a:t> </a:t>
            </a:r>
            <a:r>
              <a:rPr sz="1350" spc="-20" dirty="0">
                <a:solidFill>
                  <a:srgbClr val="59595C"/>
                </a:solidFill>
                <a:latin typeface="Helvetica"/>
                <a:cs typeface="Helvetica"/>
              </a:rPr>
              <a:t>2022</a:t>
            </a:r>
            <a:endParaRPr sz="1350">
              <a:latin typeface="Helvetica"/>
              <a:cs typeface="Helvetica"/>
            </a:endParaRPr>
          </a:p>
        </p:txBody>
      </p:sp>
      <p:sp>
        <p:nvSpPr>
          <p:cNvPr id="68" name="object 68"/>
          <p:cNvSpPr txBox="1"/>
          <p:nvPr/>
        </p:nvSpPr>
        <p:spPr>
          <a:xfrm>
            <a:off x="1030905" y="2207513"/>
            <a:ext cx="4153535" cy="275590"/>
          </a:xfrm>
          <a:prstGeom prst="rect">
            <a:avLst/>
          </a:prstGeom>
        </p:spPr>
        <p:txBody>
          <a:bodyPr vert="horz" wrap="square" lIns="0" tIns="17780" rIns="0" bIns="0" rtlCol="0">
            <a:spAutoFit/>
          </a:bodyPr>
          <a:lstStyle/>
          <a:p>
            <a:pPr marL="12700">
              <a:lnSpc>
                <a:spcPct val="100000"/>
              </a:lnSpc>
              <a:spcBef>
                <a:spcPts val="140"/>
              </a:spcBef>
            </a:pPr>
            <a:r>
              <a:rPr sz="1600" b="1" dirty="0">
                <a:solidFill>
                  <a:srgbClr val="2B72B8"/>
                </a:solidFill>
                <a:latin typeface="Helvetica"/>
                <a:cs typeface="Helvetica"/>
              </a:rPr>
              <a:t>Headcount</a:t>
            </a:r>
            <a:r>
              <a:rPr sz="1600" b="1" spc="75" dirty="0">
                <a:solidFill>
                  <a:srgbClr val="2B72B8"/>
                </a:solidFill>
                <a:latin typeface="Helvetica"/>
                <a:cs typeface="Helvetica"/>
              </a:rPr>
              <a:t> </a:t>
            </a:r>
            <a:r>
              <a:rPr sz="1600" b="1" dirty="0">
                <a:solidFill>
                  <a:srgbClr val="2B72B8"/>
                </a:solidFill>
                <a:latin typeface="Helvetica"/>
                <a:cs typeface="Helvetica"/>
              </a:rPr>
              <a:t>-</a:t>
            </a:r>
            <a:r>
              <a:rPr sz="1600" b="1" spc="5" dirty="0">
                <a:solidFill>
                  <a:srgbClr val="2B72B8"/>
                </a:solidFill>
                <a:latin typeface="Helvetica"/>
                <a:cs typeface="Helvetica"/>
              </a:rPr>
              <a:t> </a:t>
            </a:r>
            <a:r>
              <a:rPr sz="1600" b="1" dirty="0">
                <a:solidFill>
                  <a:srgbClr val="2B72B8"/>
                </a:solidFill>
                <a:latin typeface="Helvetica"/>
                <a:cs typeface="Helvetica"/>
              </a:rPr>
              <a:t>Admin</a:t>
            </a:r>
            <a:r>
              <a:rPr sz="1600" b="1" spc="80" dirty="0">
                <a:solidFill>
                  <a:srgbClr val="2B72B8"/>
                </a:solidFill>
                <a:latin typeface="Helvetica"/>
                <a:cs typeface="Helvetica"/>
              </a:rPr>
              <a:t> </a:t>
            </a:r>
            <a:r>
              <a:rPr sz="1600" b="1" dirty="0">
                <a:solidFill>
                  <a:srgbClr val="2B72B8"/>
                </a:solidFill>
                <a:latin typeface="Helvetica"/>
                <a:cs typeface="Helvetica"/>
              </a:rPr>
              <a:t>-</a:t>
            </a:r>
            <a:r>
              <a:rPr sz="1600" b="1" spc="5" dirty="0">
                <a:solidFill>
                  <a:srgbClr val="2B72B8"/>
                </a:solidFill>
                <a:latin typeface="Helvetica"/>
                <a:cs typeface="Helvetica"/>
              </a:rPr>
              <a:t> </a:t>
            </a:r>
            <a:r>
              <a:rPr sz="1600" b="1" dirty="0">
                <a:solidFill>
                  <a:srgbClr val="2B72B8"/>
                </a:solidFill>
                <a:latin typeface="Helvetica"/>
                <a:cs typeface="Helvetica"/>
              </a:rPr>
              <a:t>All</a:t>
            </a:r>
            <a:r>
              <a:rPr sz="1600" b="1" spc="75" dirty="0">
                <a:solidFill>
                  <a:srgbClr val="2B72B8"/>
                </a:solidFill>
                <a:latin typeface="Helvetica"/>
                <a:cs typeface="Helvetica"/>
              </a:rPr>
              <a:t> </a:t>
            </a:r>
            <a:r>
              <a:rPr sz="1600" b="1" dirty="0">
                <a:solidFill>
                  <a:srgbClr val="2B72B8"/>
                </a:solidFill>
                <a:latin typeface="Helvetica"/>
                <a:cs typeface="Helvetica"/>
              </a:rPr>
              <a:t>-</a:t>
            </a:r>
            <a:r>
              <a:rPr sz="1600" b="1" spc="80" dirty="0">
                <a:solidFill>
                  <a:srgbClr val="2B72B8"/>
                </a:solidFill>
                <a:latin typeface="Helvetica"/>
                <a:cs typeface="Helvetica"/>
              </a:rPr>
              <a:t> </a:t>
            </a:r>
            <a:r>
              <a:rPr sz="1600" b="1" dirty="0">
                <a:solidFill>
                  <a:srgbClr val="2B72B8"/>
                </a:solidFill>
                <a:latin typeface="Helvetica"/>
                <a:cs typeface="Helvetica"/>
              </a:rPr>
              <a:t>September</a:t>
            </a:r>
            <a:r>
              <a:rPr sz="1600" b="1" spc="75" dirty="0">
                <a:solidFill>
                  <a:srgbClr val="2B72B8"/>
                </a:solidFill>
                <a:latin typeface="Helvetica"/>
                <a:cs typeface="Helvetica"/>
              </a:rPr>
              <a:t> </a:t>
            </a:r>
            <a:r>
              <a:rPr sz="1600" b="1" spc="-20" dirty="0">
                <a:solidFill>
                  <a:srgbClr val="2B72B8"/>
                </a:solidFill>
                <a:latin typeface="Helvetica"/>
                <a:cs typeface="Helvetica"/>
              </a:rPr>
              <a:t>2024</a:t>
            </a:r>
            <a:endParaRPr sz="1600">
              <a:latin typeface="Helvetica"/>
              <a:cs typeface="Helvetica"/>
            </a:endParaRPr>
          </a:p>
        </p:txBody>
      </p:sp>
      <p:grpSp>
        <p:nvGrpSpPr>
          <p:cNvPr id="69" name="object 69"/>
          <p:cNvGrpSpPr/>
          <p:nvPr/>
        </p:nvGrpSpPr>
        <p:grpSpPr>
          <a:xfrm>
            <a:off x="1102084" y="2396594"/>
            <a:ext cx="8578850" cy="1206500"/>
            <a:chOff x="1102084" y="2396594"/>
            <a:chExt cx="8578850" cy="1206500"/>
          </a:xfrm>
        </p:grpSpPr>
        <p:sp>
          <p:nvSpPr>
            <p:cNvPr id="70" name="object 70"/>
            <p:cNvSpPr/>
            <p:nvPr/>
          </p:nvSpPr>
          <p:spPr>
            <a:xfrm>
              <a:off x="1117791" y="3220129"/>
              <a:ext cx="1636395" cy="367030"/>
            </a:xfrm>
            <a:custGeom>
              <a:avLst/>
              <a:gdLst/>
              <a:ahLst/>
              <a:cxnLst/>
              <a:rect l="l" t="t" r="r" b="b"/>
              <a:pathLst>
                <a:path w="1636395" h="367029">
                  <a:moveTo>
                    <a:pt x="0" y="183387"/>
                  </a:moveTo>
                  <a:lnTo>
                    <a:pt x="191742" y="290169"/>
                  </a:lnTo>
                  <a:lnTo>
                    <a:pt x="368501" y="283206"/>
                  </a:lnTo>
                  <a:lnTo>
                    <a:pt x="539261" y="366774"/>
                  </a:lnTo>
                  <a:lnTo>
                    <a:pt x="716020" y="239102"/>
                  </a:lnTo>
                  <a:lnTo>
                    <a:pt x="886789" y="136959"/>
                  </a:lnTo>
                  <a:lnTo>
                    <a:pt x="1078532" y="116069"/>
                  </a:lnTo>
                  <a:lnTo>
                    <a:pt x="1258286" y="37140"/>
                  </a:lnTo>
                  <a:lnTo>
                    <a:pt x="1435045" y="32501"/>
                  </a:lnTo>
                  <a:lnTo>
                    <a:pt x="1635772" y="0"/>
                  </a:lnTo>
                </a:path>
              </a:pathLst>
            </a:custGeom>
            <a:ln w="31412">
              <a:solidFill>
                <a:srgbClr val="59595C"/>
              </a:solidFill>
            </a:ln>
          </p:spPr>
          <p:txBody>
            <a:bodyPr wrap="square" lIns="0" tIns="0" rIns="0" bIns="0" rtlCol="0"/>
            <a:lstStyle/>
            <a:p>
              <a:endParaRPr/>
            </a:p>
          </p:txBody>
        </p:sp>
        <p:sp>
          <p:nvSpPr>
            <p:cNvPr id="71" name="object 71"/>
            <p:cNvSpPr/>
            <p:nvPr/>
          </p:nvSpPr>
          <p:spPr>
            <a:xfrm>
              <a:off x="2753561" y="2412300"/>
              <a:ext cx="6911975" cy="812800"/>
            </a:xfrm>
            <a:custGeom>
              <a:avLst/>
              <a:gdLst/>
              <a:ahLst/>
              <a:cxnLst/>
              <a:rect l="l" t="t" r="r" b="b"/>
              <a:pathLst>
                <a:path w="6911975" h="812800">
                  <a:moveTo>
                    <a:pt x="0" y="807828"/>
                  </a:moveTo>
                  <a:lnTo>
                    <a:pt x="143807" y="812467"/>
                  </a:lnTo>
                  <a:lnTo>
                    <a:pt x="329550" y="691759"/>
                  </a:lnTo>
                  <a:lnTo>
                    <a:pt x="512298" y="645331"/>
                  </a:lnTo>
                  <a:lnTo>
                    <a:pt x="671089" y="698722"/>
                  </a:lnTo>
                  <a:lnTo>
                    <a:pt x="859827" y="682481"/>
                  </a:lnTo>
                  <a:lnTo>
                    <a:pt x="1039580" y="682481"/>
                  </a:lnTo>
                  <a:lnTo>
                    <a:pt x="1222329" y="666231"/>
                  </a:lnTo>
                  <a:lnTo>
                    <a:pt x="1396093" y="615154"/>
                  </a:lnTo>
                  <a:lnTo>
                    <a:pt x="1563868" y="603552"/>
                  </a:lnTo>
                  <a:lnTo>
                    <a:pt x="1746616" y="519984"/>
                  </a:lnTo>
                  <a:lnTo>
                    <a:pt x="1932370" y="536234"/>
                  </a:lnTo>
                  <a:lnTo>
                    <a:pt x="2103129" y="508371"/>
                  </a:lnTo>
                  <a:lnTo>
                    <a:pt x="2276894" y="522308"/>
                  </a:lnTo>
                  <a:lnTo>
                    <a:pt x="2447663" y="538559"/>
                  </a:lnTo>
                  <a:lnTo>
                    <a:pt x="2648390" y="559448"/>
                  </a:lnTo>
                  <a:lnTo>
                    <a:pt x="2983930" y="459629"/>
                  </a:lnTo>
                  <a:lnTo>
                    <a:pt x="3169683" y="424803"/>
                  </a:lnTo>
                  <a:lnTo>
                    <a:pt x="3349437" y="475880"/>
                  </a:lnTo>
                  <a:lnTo>
                    <a:pt x="3532185" y="441054"/>
                  </a:lnTo>
                  <a:lnTo>
                    <a:pt x="3705949" y="371423"/>
                  </a:lnTo>
                  <a:lnTo>
                    <a:pt x="3873724" y="329633"/>
                  </a:lnTo>
                  <a:lnTo>
                    <a:pt x="4059468" y="338921"/>
                  </a:lnTo>
                  <a:lnTo>
                    <a:pt x="4233232" y="413202"/>
                  </a:lnTo>
                  <a:lnTo>
                    <a:pt x="4592739" y="417840"/>
                  </a:lnTo>
                  <a:lnTo>
                    <a:pt x="4769498" y="334272"/>
                  </a:lnTo>
                  <a:lnTo>
                    <a:pt x="5120022" y="253028"/>
                  </a:lnTo>
                  <a:lnTo>
                    <a:pt x="5305765" y="257678"/>
                  </a:lnTo>
                  <a:lnTo>
                    <a:pt x="5518481" y="201962"/>
                  </a:lnTo>
                  <a:lnTo>
                    <a:pt x="5713208" y="164822"/>
                  </a:lnTo>
                  <a:lnTo>
                    <a:pt x="5967860" y="104468"/>
                  </a:lnTo>
                  <a:lnTo>
                    <a:pt x="6180576" y="48752"/>
                  </a:lnTo>
                  <a:lnTo>
                    <a:pt x="6369313" y="85892"/>
                  </a:lnTo>
                  <a:lnTo>
                    <a:pt x="6540083" y="20899"/>
                  </a:lnTo>
                  <a:lnTo>
                    <a:pt x="6725837" y="0"/>
                  </a:lnTo>
                  <a:lnTo>
                    <a:pt x="6911580" y="39464"/>
                  </a:lnTo>
                </a:path>
              </a:pathLst>
            </a:custGeom>
            <a:ln w="31412">
              <a:solidFill>
                <a:srgbClr val="BC0E79"/>
              </a:solidFill>
            </a:ln>
          </p:spPr>
          <p:txBody>
            <a:bodyPr wrap="square" lIns="0" tIns="0" rIns="0" bIns="0" rtlCol="0"/>
            <a:lstStyle/>
            <a:p>
              <a:endParaRPr/>
            </a:p>
          </p:txBody>
        </p:sp>
      </p:grpSp>
      <p:sp>
        <p:nvSpPr>
          <p:cNvPr id="72" name="object 72"/>
          <p:cNvSpPr txBox="1"/>
          <p:nvPr/>
        </p:nvSpPr>
        <p:spPr>
          <a:xfrm>
            <a:off x="9915328" y="2178012"/>
            <a:ext cx="1073785" cy="528320"/>
          </a:xfrm>
          <a:prstGeom prst="rect">
            <a:avLst/>
          </a:prstGeom>
        </p:spPr>
        <p:txBody>
          <a:bodyPr vert="horz" wrap="square" lIns="0" tIns="12065" rIns="0" bIns="0" rtlCol="0">
            <a:spAutoFit/>
          </a:bodyPr>
          <a:lstStyle/>
          <a:p>
            <a:pPr marL="12700">
              <a:lnSpc>
                <a:spcPct val="100000"/>
              </a:lnSpc>
              <a:spcBef>
                <a:spcPts val="95"/>
              </a:spcBef>
            </a:pPr>
            <a:r>
              <a:rPr sz="3300" b="1" spc="-10" dirty="0">
                <a:solidFill>
                  <a:srgbClr val="BC0E79"/>
                </a:solidFill>
                <a:latin typeface="Helvetica"/>
                <a:cs typeface="Helvetica"/>
              </a:rPr>
              <a:t>1,674</a:t>
            </a:r>
            <a:endParaRPr sz="3300">
              <a:latin typeface="Helvetica"/>
              <a:cs typeface="Helvetica"/>
            </a:endParaRPr>
          </a:p>
        </p:txBody>
      </p:sp>
      <p:sp>
        <p:nvSpPr>
          <p:cNvPr id="73" name="object 73"/>
          <p:cNvSpPr txBox="1"/>
          <p:nvPr/>
        </p:nvSpPr>
        <p:spPr>
          <a:xfrm>
            <a:off x="1127179" y="3022253"/>
            <a:ext cx="546735" cy="275590"/>
          </a:xfrm>
          <a:prstGeom prst="rect">
            <a:avLst/>
          </a:prstGeom>
        </p:spPr>
        <p:txBody>
          <a:bodyPr vert="horz" wrap="square" lIns="0" tIns="17780" rIns="0" bIns="0" rtlCol="0">
            <a:spAutoFit/>
          </a:bodyPr>
          <a:lstStyle/>
          <a:p>
            <a:pPr marL="12700">
              <a:lnSpc>
                <a:spcPct val="100000"/>
              </a:lnSpc>
              <a:spcBef>
                <a:spcPts val="140"/>
              </a:spcBef>
            </a:pPr>
            <a:r>
              <a:rPr sz="1600" b="1" spc="-10" dirty="0">
                <a:solidFill>
                  <a:srgbClr val="59595C"/>
                </a:solidFill>
                <a:latin typeface="Helvetica"/>
                <a:cs typeface="Helvetica"/>
              </a:rPr>
              <a:t>1,473</a:t>
            </a:r>
            <a:endParaRPr sz="1600">
              <a:latin typeface="Helvetica"/>
              <a:cs typeface="Helvetica"/>
            </a:endParaRPr>
          </a:p>
        </p:txBody>
      </p:sp>
      <p:sp>
        <p:nvSpPr>
          <p:cNvPr id="74" name="object 74"/>
          <p:cNvSpPr/>
          <p:nvPr/>
        </p:nvSpPr>
        <p:spPr>
          <a:xfrm>
            <a:off x="1043608" y="6386197"/>
            <a:ext cx="8686165" cy="0"/>
          </a:xfrm>
          <a:custGeom>
            <a:avLst/>
            <a:gdLst/>
            <a:ahLst/>
            <a:cxnLst/>
            <a:rect l="l" t="t" r="r" b="b"/>
            <a:pathLst>
              <a:path w="8686165">
                <a:moveTo>
                  <a:pt x="0" y="0"/>
                </a:moveTo>
                <a:lnTo>
                  <a:pt x="8685651" y="0"/>
                </a:lnTo>
              </a:path>
            </a:pathLst>
          </a:custGeom>
          <a:ln w="5235">
            <a:solidFill>
              <a:srgbClr val="A7A8AB"/>
            </a:solidFill>
          </a:ln>
        </p:spPr>
        <p:txBody>
          <a:bodyPr wrap="square" lIns="0" tIns="0" rIns="0" bIns="0" rtlCol="0"/>
          <a:lstStyle/>
          <a:p>
            <a:endParaRPr/>
          </a:p>
        </p:txBody>
      </p:sp>
      <p:grpSp>
        <p:nvGrpSpPr>
          <p:cNvPr id="75" name="object 75"/>
          <p:cNvGrpSpPr/>
          <p:nvPr/>
        </p:nvGrpSpPr>
        <p:grpSpPr>
          <a:xfrm>
            <a:off x="1040750" y="5533074"/>
            <a:ext cx="8691880" cy="484505"/>
            <a:chOff x="1040750" y="5533074"/>
            <a:chExt cx="8691880" cy="484505"/>
          </a:xfrm>
        </p:grpSpPr>
        <p:sp>
          <p:nvSpPr>
            <p:cNvPr id="76" name="object 76"/>
            <p:cNvSpPr/>
            <p:nvPr/>
          </p:nvSpPr>
          <p:spPr>
            <a:xfrm>
              <a:off x="1043608" y="5535932"/>
              <a:ext cx="8686165" cy="0"/>
            </a:xfrm>
            <a:custGeom>
              <a:avLst/>
              <a:gdLst/>
              <a:ahLst/>
              <a:cxnLst/>
              <a:rect l="l" t="t" r="r" b="b"/>
              <a:pathLst>
                <a:path w="8686165">
                  <a:moveTo>
                    <a:pt x="0" y="0"/>
                  </a:moveTo>
                  <a:lnTo>
                    <a:pt x="8685651" y="0"/>
                  </a:lnTo>
                </a:path>
              </a:pathLst>
            </a:custGeom>
            <a:ln w="5235">
              <a:solidFill>
                <a:srgbClr val="A7A8AB"/>
              </a:solidFill>
            </a:ln>
          </p:spPr>
          <p:txBody>
            <a:bodyPr wrap="square" lIns="0" tIns="0" rIns="0" bIns="0" rtlCol="0"/>
            <a:lstStyle/>
            <a:p>
              <a:endParaRPr/>
            </a:p>
          </p:txBody>
        </p:sp>
        <p:sp>
          <p:nvSpPr>
            <p:cNvPr id="77" name="object 77"/>
            <p:cNvSpPr/>
            <p:nvPr/>
          </p:nvSpPr>
          <p:spPr>
            <a:xfrm>
              <a:off x="1043608" y="6014205"/>
              <a:ext cx="8686165" cy="0"/>
            </a:xfrm>
            <a:custGeom>
              <a:avLst/>
              <a:gdLst/>
              <a:ahLst/>
              <a:cxnLst/>
              <a:rect l="l" t="t" r="r" b="b"/>
              <a:pathLst>
                <a:path w="8686165">
                  <a:moveTo>
                    <a:pt x="0" y="0"/>
                  </a:moveTo>
                  <a:lnTo>
                    <a:pt x="8685651" y="0"/>
                  </a:lnTo>
                </a:path>
              </a:pathLst>
            </a:custGeom>
            <a:ln w="5235">
              <a:solidFill>
                <a:srgbClr val="A7A8AB"/>
              </a:solidFill>
            </a:ln>
          </p:spPr>
          <p:txBody>
            <a:bodyPr wrap="square" lIns="0" tIns="0" rIns="0" bIns="0" rtlCol="0"/>
            <a:lstStyle/>
            <a:p>
              <a:endParaRPr/>
            </a:p>
          </p:txBody>
        </p:sp>
      </p:grpSp>
      <p:sp>
        <p:nvSpPr>
          <p:cNvPr id="78" name="object 78"/>
          <p:cNvSpPr txBox="1"/>
          <p:nvPr/>
        </p:nvSpPr>
        <p:spPr>
          <a:xfrm>
            <a:off x="8983581" y="6430721"/>
            <a:ext cx="201295" cy="748665"/>
          </a:xfrm>
          <a:prstGeom prst="rect">
            <a:avLst/>
          </a:prstGeom>
        </p:spPr>
        <p:txBody>
          <a:bodyPr vert="vert270" wrap="square" lIns="0" tIns="0" rIns="0" bIns="0" rtlCol="0">
            <a:spAutoFit/>
          </a:bodyPr>
          <a:lstStyle/>
          <a:p>
            <a:pPr marL="12700">
              <a:lnSpc>
                <a:spcPts val="1435"/>
              </a:lnSpc>
            </a:pPr>
            <a:r>
              <a:rPr sz="1350" dirty="0">
                <a:solidFill>
                  <a:srgbClr val="59595C"/>
                </a:solidFill>
                <a:latin typeface="Helvetica"/>
                <a:cs typeface="Helvetica"/>
              </a:rPr>
              <a:t>Jun</a:t>
            </a:r>
            <a:r>
              <a:rPr sz="1350" spc="35" dirty="0">
                <a:solidFill>
                  <a:srgbClr val="59595C"/>
                </a:solidFill>
                <a:latin typeface="Helvetica"/>
                <a:cs typeface="Helvetica"/>
              </a:rPr>
              <a:t> </a:t>
            </a:r>
            <a:r>
              <a:rPr sz="1350" spc="-20" dirty="0">
                <a:solidFill>
                  <a:srgbClr val="59595C"/>
                </a:solidFill>
                <a:latin typeface="Helvetica"/>
                <a:cs typeface="Helvetica"/>
              </a:rPr>
              <a:t>2024</a:t>
            </a:r>
            <a:endParaRPr sz="1350">
              <a:latin typeface="Helvetica"/>
              <a:cs typeface="Helvetica"/>
            </a:endParaRPr>
          </a:p>
        </p:txBody>
      </p:sp>
      <p:sp>
        <p:nvSpPr>
          <p:cNvPr id="79" name="object 79"/>
          <p:cNvSpPr txBox="1"/>
          <p:nvPr/>
        </p:nvSpPr>
        <p:spPr>
          <a:xfrm>
            <a:off x="8628009" y="6430672"/>
            <a:ext cx="201295" cy="738505"/>
          </a:xfrm>
          <a:prstGeom prst="rect">
            <a:avLst/>
          </a:prstGeom>
        </p:spPr>
        <p:txBody>
          <a:bodyPr vert="vert270" wrap="square" lIns="0" tIns="0" rIns="0" bIns="0" rtlCol="0">
            <a:spAutoFit/>
          </a:bodyPr>
          <a:lstStyle/>
          <a:p>
            <a:pPr marL="12700">
              <a:lnSpc>
                <a:spcPts val="1435"/>
              </a:lnSpc>
            </a:pPr>
            <a:r>
              <a:rPr sz="1350" dirty="0">
                <a:solidFill>
                  <a:srgbClr val="59595C"/>
                </a:solidFill>
                <a:latin typeface="Helvetica"/>
                <a:cs typeface="Helvetica"/>
              </a:rPr>
              <a:t>Apr</a:t>
            </a:r>
            <a:r>
              <a:rPr sz="1350" spc="45" dirty="0">
                <a:solidFill>
                  <a:srgbClr val="59595C"/>
                </a:solidFill>
                <a:latin typeface="Helvetica"/>
                <a:cs typeface="Helvetica"/>
              </a:rPr>
              <a:t> </a:t>
            </a:r>
            <a:r>
              <a:rPr sz="1350" spc="-20" dirty="0">
                <a:solidFill>
                  <a:srgbClr val="59595C"/>
                </a:solidFill>
                <a:latin typeface="Helvetica"/>
                <a:cs typeface="Helvetica"/>
              </a:rPr>
              <a:t>2024</a:t>
            </a:r>
            <a:endParaRPr sz="1350">
              <a:latin typeface="Helvetica"/>
              <a:cs typeface="Helvetica"/>
            </a:endParaRPr>
          </a:p>
        </p:txBody>
      </p:sp>
      <p:sp>
        <p:nvSpPr>
          <p:cNvPr id="80" name="object 80"/>
          <p:cNvSpPr txBox="1"/>
          <p:nvPr/>
        </p:nvSpPr>
        <p:spPr>
          <a:xfrm>
            <a:off x="8272435" y="6430749"/>
            <a:ext cx="201295" cy="767715"/>
          </a:xfrm>
          <a:prstGeom prst="rect">
            <a:avLst/>
          </a:prstGeom>
        </p:spPr>
        <p:txBody>
          <a:bodyPr vert="vert270" wrap="square" lIns="0" tIns="0" rIns="0" bIns="0" rtlCol="0">
            <a:spAutoFit/>
          </a:bodyPr>
          <a:lstStyle/>
          <a:p>
            <a:pPr marL="12700">
              <a:lnSpc>
                <a:spcPts val="1435"/>
              </a:lnSpc>
            </a:pPr>
            <a:r>
              <a:rPr sz="1350" dirty="0">
                <a:solidFill>
                  <a:srgbClr val="59595C"/>
                </a:solidFill>
                <a:latin typeface="Helvetica"/>
                <a:cs typeface="Helvetica"/>
              </a:rPr>
              <a:t>Feb</a:t>
            </a:r>
            <a:r>
              <a:rPr sz="1350" spc="40" dirty="0">
                <a:solidFill>
                  <a:srgbClr val="59595C"/>
                </a:solidFill>
                <a:latin typeface="Helvetica"/>
                <a:cs typeface="Helvetica"/>
              </a:rPr>
              <a:t> </a:t>
            </a:r>
            <a:r>
              <a:rPr sz="1350" spc="-20" dirty="0">
                <a:solidFill>
                  <a:srgbClr val="59595C"/>
                </a:solidFill>
                <a:latin typeface="Helvetica"/>
                <a:cs typeface="Helvetica"/>
              </a:rPr>
              <a:t>2024</a:t>
            </a:r>
            <a:endParaRPr sz="1350">
              <a:latin typeface="Helvetica"/>
              <a:cs typeface="Helvetica"/>
            </a:endParaRPr>
          </a:p>
        </p:txBody>
      </p:sp>
      <p:sp>
        <p:nvSpPr>
          <p:cNvPr id="81" name="object 81"/>
          <p:cNvSpPr txBox="1"/>
          <p:nvPr/>
        </p:nvSpPr>
        <p:spPr>
          <a:xfrm>
            <a:off x="7916862" y="6430638"/>
            <a:ext cx="201295" cy="777875"/>
          </a:xfrm>
          <a:prstGeom prst="rect">
            <a:avLst/>
          </a:prstGeom>
        </p:spPr>
        <p:txBody>
          <a:bodyPr vert="vert270" wrap="square" lIns="0" tIns="0" rIns="0" bIns="0" rtlCol="0">
            <a:spAutoFit/>
          </a:bodyPr>
          <a:lstStyle/>
          <a:p>
            <a:pPr marL="12700">
              <a:lnSpc>
                <a:spcPts val="1435"/>
              </a:lnSpc>
            </a:pPr>
            <a:r>
              <a:rPr sz="1350" dirty="0">
                <a:solidFill>
                  <a:srgbClr val="59595C"/>
                </a:solidFill>
                <a:latin typeface="Helvetica"/>
                <a:cs typeface="Helvetica"/>
              </a:rPr>
              <a:t>Dec</a:t>
            </a:r>
            <a:r>
              <a:rPr sz="1350" spc="50" dirty="0">
                <a:solidFill>
                  <a:srgbClr val="59595C"/>
                </a:solidFill>
                <a:latin typeface="Helvetica"/>
                <a:cs typeface="Helvetica"/>
              </a:rPr>
              <a:t> </a:t>
            </a:r>
            <a:r>
              <a:rPr sz="1350" spc="-20" dirty="0">
                <a:solidFill>
                  <a:srgbClr val="59595C"/>
                </a:solidFill>
                <a:latin typeface="Helvetica"/>
                <a:cs typeface="Helvetica"/>
              </a:rPr>
              <a:t>2023</a:t>
            </a:r>
            <a:endParaRPr sz="1350">
              <a:latin typeface="Helvetica"/>
              <a:cs typeface="Helvetica"/>
            </a:endParaRPr>
          </a:p>
        </p:txBody>
      </p:sp>
      <p:sp>
        <p:nvSpPr>
          <p:cNvPr id="82" name="object 82"/>
          <p:cNvSpPr txBox="1"/>
          <p:nvPr/>
        </p:nvSpPr>
        <p:spPr>
          <a:xfrm>
            <a:off x="7561289" y="6430489"/>
            <a:ext cx="201295" cy="738505"/>
          </a:xfrm>
          <a:prstGeom prst="rect">
            <a:avLst/>
          </a:prstGeom>
        </p:spPr>
        <p:txBody>
          <a:bodyPr vert="vert270" wrap="square" lIns="0" tIns="0" rIns="0" bIns="0" rtlCol="0">
            <a:spAutoFit/>
          </a:bodyPr>
          <a:lstStyle/>
          <a:p>
            <a:pPr marL="12700">
              <a:lnSpc>
                <a:spcPts val="1435"/>
              </a:lnSpc>
            </a:pPr>
            <a:r>
              <a:rPr sz="1350" dirty="0">
                <a:solidFill>
                  <a:srgbClr val="59595C"/>
                </a:solidFill>
                <a:latin typeface="Helvetica"/>
                <a:cs typeface="Helvetica"/>
              </a:rPr>
              <a:t>Oct</a:t>
            </a:r>
            <a:r>
              <a:rPr sz="1350" spc="45" dirty="0">
                <a:solidFill>
                  <a:srgbClr val="59595C"/>
                </a:solidFill>
                <a:latin typeface="Helvetica"/>
                <a:cs typeface="Helvetica"/>
              </a:rPr>
              <a:t> </a:t>
            </a:r>
            <a:r>
              <a:rPr sz="1350" spc="-20" dirty="0">
                <a:solidFill>
                  <a:srgbClr val="59595C"/>
                </a:solidFill>
                <a:latin typeface="Helvetica"/>
                <a:cs typeface="Helvetica"/>
              </a:rPr>
              <a:t>2023</a:t>
            </a:r>
            <a:endParaRPr sz="1350">
              <a:latin typeface="Helvetica"/>
              <a:cs typeface="Helvetica"/>
            </a:endParaRPr>
          </a:p>
        </p:txBody>
      </p:sp>
      <p:sp>
        <p:nvSpPr>
          <p:cNvPr id="83" name="object 83"/>
          <p:cNvSpPr txBox="1"/>
          <p:nvPr/>
        </p:nvSpPr>
        <p:spPr>
          <a:xfrm>
            <a:off x="7205715" y="6430722"/>
            <a:ext cx="201295" cy="777875"/>
          </a:xfrm>
          <a:prstGeom prst="rect">
            <a:avLst/>
          </a:prstGeom>
        </p:spPr>
        <p:txBody>
          <a:bodyPr vert="vert270" wrap="square" lIns="0" tIns="0" rIns="0" bIns="0" rtlCol="0">
            <a:spAutoFit/>
          </a:bodyPr>
          <a:lstStyle/>
          <a:p>
            <a:pPr marL="12700">
              <a:lnSpc>
                <a:spcPts val="1435"/>
              </a:lnSpc>
            </a:pPr>
            <a:r>
              <a:rPr sz="1350" dirty="0">
                <a:solidFill>
                  <a:srgbClr val="59595C"/>
                </a:solidFill>
                <a:latin typeface="Helvetica"/>
                <a:cs typeface="Helvetica"/>
              </a:rPr>
              <a:t>Aug</a:t>
            </a:r>
            <a:r>
              <a:rPr sz="1350" spc="40" dirty="0">
                <a:solidFill>
                  <a:srgbClr val="59595C"/>
                </a:solidFill>
                <a:latin typeface="Helvetica"/>
                <a:cs typeface="Helvetica"/>
              </a:rPr>
              <a:t> </a:t>
            </a:r>
            <a:r>
              <a:rPr sz="1350" spc="-20" dirty="0">
                <a:solidFill>
                  <a:srgbClr val="59595C"/>
                </a:solidFill>
                <a:latin typeface="Helvetica"/>
                <a:cs typeface="Helvetica"/>
              </a:rPr>
              <a:t>2023</a:t>
            </a:r>
            <a:endParaRPr sz="1350">
              <a:latin typeface="Helvetica"/>
              <a:cs typeface="Helvetica"/>
            </a:endParaRPr>
          </a:p>
        </p:txBody>
      </p:sp>
      <p:sp>
        <p:nvSpPr>
          <p:cNvPr id="84" name="object 84"/>
          <p:cNvSpPr txBox="1"/>
          <p:nvPr/>
        </p:nvSpPr>
        <p:spPr>
          <a:xfrm>
            <a:off x="6850143" y="6430721"/>
            <a:ext cx="201295" cy="748665"/>
          </a:xfrm>
          <a:prstGeom prst="rect">
            <a:avLst/>
          </a:prstGeom>
        </p:spPr>
        <p:txBody>
          <a:bodyPr vert="vert270" wrap="square" lIns="0" tIns="0" rIns="0" bIns="0" rtlCol="0">
            <a:spAutoFit/>
          </a:bodyPr>
          <a:lstStyle/>
          <a:p>
            <a:pPr marL="12700">
              <a:lnSpc>
                <a:spcPts val="1435"/>
              </a:lnSpc>
            </a:pPr>
            <a:r>
              <a:rPr sz="1350" dirty="0">
                <a:solidFill>
                  <a:srgbClr val="59595C"/>
                </a:solidFill>
                <a:latin typeface="Helvetica"/>
                <a:cs typeface="Helvetica"/>
              </a:rPr>
              <a:t>Jun</a:t>
            </a:r>
            <a:r>
              <a:rPr sz="1350" spc="35" dirty="0">
                <a:solidFill>
                  <a:srgbClr val="59595C"/>
                </a:solidFill>
                <a:latin typeface="Helvetica"/>
                <a:cs typeface="Helvetica"/>
              </a:rPr>
              <a:t> </a:t>
            </a:r>
            <a:r>
              <a:rPr sz="1350" spc="-20" dirty="0">
                <a:solidFill>
                  <a:srgbClr val="59595C"/>
                </a:solidFill>
                <a:latin typeface="Helvetica"/>
                <a:cs typeface="Helvetica"/>
              </a:rPr>
              <a:t>2023</a:t>
            </a:r>
            <a:endParaRPr sz="1350">
              <a:latin typeface="Helvetica"/>
              <a:cs typeface="Helvetica"/>
            </a:endParaRPr>
          </a:p>
        </p:txBody>
      </p:sp>
      <p:sp>
        <p:nvSpPr>
          <p:cNvPr id="85" name="object 85"/>
          <p:cNvSpPr txBox="1"/>
          <p:nvPr/>
        </p:nvSpPr>
        <p:spPr>
          <a:xfrm>
            <a:off x="6494569" y="6430672"/>
            <a:ext cx="201295" cy="738505"/>
          </a:xfrm>
          <a:prstGeom prst="rect">
            <a:avLst/>
          </a:prstGeom>
        </p:spPr>
        <p:txBody>
          <a:bodyPr vert="vert270" wrap="square" lIns="0" tIns="0" rIns="0" bIns="0" rtlCol="0">
            <a:spAutoFit/>
          </a:bodyPr>
          <a:lstStyle/>
          <a:p>
            <a:pPr marL="12700">
              <a:lnSpc>
                <a:spcPts val="1435"/>
              </a:lnSpc>
            </a:pPr>
            <a:r>
              <a:rPr sz="1350" dirty="0">
                <a:solidFill>
                  <a:srgbClr val="59595C"/>
                </a:solidFill>
                <a:latin typeface="Helvetica"/>
                <a:cs typeface="Helvetica"/>
              </a:rPr>
              <a:t>Apr</a:t>
            </a:r>
            <a:r>
              <a:rPr sz="1350" spc="45" dirty="0">
                <a:solidFill>
                  <a:srgbClr val="59595C"/>
                </a:solidFill>
                <a:latin typeface="Helvetica"/>
                <a:cs typeface="Helvetica"/>
              </a:rPr>
              <a:t> </a:t>
            </a:r>
            <a:r>
              <a:rPr sz="1350" spc="-20" dirty="0">
                <a:solidFill>
                  <a:srgbClr val="59595C"/>
                </a:solidFill>
                <a:latin typeface="Helvetica"/>
                <a:cs typeface="Helvetica"/>
              </a:rPr>
              <a:t>2023</a:t>
            </a:r>
            <a:endParaRPr sz="1350">
              <a:latin typeface="Helvetica"/>
              <a:cs typeface="Helvetica"/>
            </a:endParaRPr>
          </a:p>
        </p:txBody>
      </p:sp>
      <p:sp>
        <p:nvSpPr>
          <p:cNvPr id="86" name="object 86"/>
          <p:cNvSpPr txBox="1"/>
          <p:nvPr/>
        </p:nvSpPr>
        <p:spPr>
          <a:xfrm>
            <a:off x="6138996" y="6430749"/>
            <a:ext cx="201295" cy="767715"/>
          </a:xfrm>
          <a:prstGeom prst="rect">
            <a:avLst/>
          </a:prstGeom>
        </p:spPr>
        <p:txBody>
          <a:bodyPr vert="vert270" wrap="square" lIns="0" tIns="0" rIns="0" bIns="0" rtlCol="0">
            <a:spAutoFit/>
          </a:bodyPr>
          <a:lstStyle/>
          <a:p>
            <a:pPr marL="12700">
              <a:lnSpc>
                <a:spcPts val="1435"/>
              </a:lnSpc>
            </a:pPr>
            <a:r>
              <a:rPr sz="1350" dirty="0">
                <a:solidFill>
                  <a:srgbClr val="59595C"/>
                </a:solidFill>
                <a:latin typeface="Helvetica"/>
                <a:cs typeface="Helvetica"/>
              </a:rPr>
              <a:t>Feb</a:t>
            </a:r>
            <a:r>
              <a:rPr sz="1350" spc="40" dirty="0">
                <a:solidFill>
                  <a:srgbClr val="59595C"/>
                </a:solidFill>
                <a:latin typeface="Helvetica"/>
                <a:cs typeface="Helvetica"/>
              </a:rPr>
              <a:t> </a:t>
            </a:r>
            <a:r>
              <a:rPr sz="1350" spc="-20" dirty="0">
                <a:solidFill>
                  <a:srgbClr val="59595C"/>
                </a:solidFill>
                <a:latin typeface="Helvetica"/>
                <a:cs typeface="Helvetica"/>
              </a:rPr>
              <a:t>2023</a:t>
            </a:r>
            <a:endParaRPr sz="1350">
              <a:latin typeface="Helvetica"/>
              <a:cs typeface="Helvetica"/>
            </a:endParaRPr>
          </a:p>
        </p:txBody>
      </p:sp>
      <p:sp>
        <p:nvSpPr>
          <p:cNvPr id="87" name="object 87"/>
          <p:cNvSpPr txBox="1"/>
          <p:nvPr/>
        </p:nvSpPr>
        <p:spPr>
          <a:xfrm>
            <a:off x="5783423" y="6430638"/>
            <a:ext cx="201295" cy="777875"/>
          </a:xfrm>
          <a:prstGeom prst="rect">
            <a:avLst/>
          </a:prstGeom>
        </p:spPr>
        <p:txBody>
          <a:bodyPr vert="vert270" wrap="square" lIns="0" tIns="0" rIns="0" bIns="0" rtlCol="0">
            <a:spAutoFit/>
          </a:bodyPr>
          <a:lstStyle/>
          <a:p>
            <a:pPr marL="12700">
              <a:lnSpc>
                <a:spcPts val="1435"/>
              </a:lnSpc>
            </a:pPr>
            <a:r>
              <a:rPr sz="1350" dirty="0">
                <a:solidFill>
                  <a:srgbClr val="59595C"/>
                </a:solidFill>
                <a:latin typeface="Helvetica"/>
                <a:cs typeface="Helvetica"/>
              </a:rPr>
              <a:t>Dec</a:t>
            </a:r>
            <a:r>
              <a:rPr sz="1350" spc="50" dirty="0">
                <a:solidFill>
                  <a:srgbClr val="59595C"/>
                </a:solidFill>
                <a:latin typeface="Helvetica"/>
                <a:cs typeface="Helvetica"/>
              </a:rPr>
              <a:t> </a:t>
            </a:r>
            <a:r>
              <a:rPr sz="1350" spc="-20" dirty="0">
                <a:solidFill>
                  <a:srgbClr val="59595C"/>
                </a:solidFill>
                <a:latin typeface="Helvetica"/>
                <a:cs typeface="Helvetica"/>
              </a:rPr>
              <a:t>2022</a:t>
            </a:r>
            <a:endParaRPr sz="1350">
              <a:latin typeface="Helvetica"/>
              <a:cs typeface="Helvetica"/>
            </a:endParaRPr>
          </a:p>
        </p:txBody>
      </p:sp>
      <p:sp>
        <p:nvSpPr>
          <p:cNvPr id="88" name="object 88"/>
          <p:cNvSpPr txBox="1"/>
          <p:nvPr/>
        </p:nvSpPr>
        <p:spPr>
          <a:xfrm>
            <a:off x="5427850" y="6430489"/>
            <a:ext cx="201295" cy="738505"/>
          </a:xfrm>
          <a:prstGeom prst="rect">
            <a:avLst/>
          </a:prstGeom>
        </p:spPr>
        <p:txBody>
          <a:bodyPr vert="vert270" wrap="square" lIns="0" tIns="0" rIns="0" bIns="0" rtlCol="0">
            <a:spAutoFit/>
          </a:bodyPr>
          <a:lstStyle/>
          <a:p>
            <a:pPr marL="12700">
              <a:lnSpc>
                <a:spcPts val="1435"/>
              </a:lnSpc>
            </a:pPr>
            <a:r>
              <a:rPr sz="1350" dirty="0">
                <a:solidFill>
                  <a:srgbClr val="59595C"/>
                </a:solidFill>
                <a:latin typeface="Helvetica"/>
                <a:cs typeface="Helvetica"/>
              </a:rPr>
              <a:t>Oct</a:t>
            </a:r>
            <a:r>
              <a:rPr sz="1350" spc="45" dirty="0">
                <a:solidFill>
                  <a:srgbClr val="59595C"/>
                </a:solidFill>
                <a:latin typeface="Helvetica"/>
                <a:cs typeface="Helvetica"/>
              </a:rPr>
              <a:t> </a:t>
            </a:r>
            <a:r>
              <a:rPr sz="1350" spc="-20" dirty="0">
                <a:solidFill>
                  <a:srgbClr val="59595C"/>
                </a:solidFill>
                <a:latin typeface="Helvetica"/>
                <a:cs typeface="Helvetica"/>
              </a:rPr>
              <a:t>2022</a:t>
            </a:r>
            <a:endParaRPr sz="1350">
              <a:latin typeface="Helvetica"/>
              <a:cs typeface="Helvetica"/>
            </a:endParaRPr>
          </a:p>
        </p:txBody>
      </p:sp>
      <p:sp>
        <p:nvSpPr>
          <p:cNvPr id="89" name="object 89"/>
          <p:cNvSpPr txBox="1"/>
          <p:nvPr/>
        </p:nvSpPr>
        <p:spPr>
          <a:xfrm>
            <a:off x="4716879" y="6430721"/>
            <a:ext cx="201295" cy="748665"/>
          </a:xfrm>
          <a:prstGeom prst="rect">
            <a:avLst/>
          </a:prstGeom>
        </p:spPr>
        <p:txBody>
          <a:bodyPr vert="vert270" wrap="square" lIns="0" tIns="0" rIns="0" bIns="0" rtlCol="0">
            <a:spAutoFit/>
          </a:bodyPr>
          <a:lstStyle/>
          <a:p>
            <a:pPr marL="12700">
              <a:lnSpc>
                <a:spcPts val="1435"/>
              </a:lnSpc>
            </a:pPr>
            <a:r>
              <a:rPr sz="1350" dirty="0">
                <a:solidFill>
                  <a:srgbClr val="59595C"/>
                </a:solidFill>
                <a:latin typeface="Helvetica"/>
                <a:cs typeface="Helvetica"/>
              </a:rPr>
              <a:t>Jun</a:t>
            </a:r>
            <a:r>
              <a:rPr sz="1350" spc="35" dirty="0">
                <a:solidFill>
                  <a:srgbClr val="59595C"/>
                </a:solidFill>
                <a:latin typeface="Helvetica"/>
                <a:cs typeface="Helvetica"/>
              </a:rPr>
              <a:t> </a:t>
            </a:r>
            <a:r>
              <a:rPr sz="1350" spc="-20" dirty="0">
                <a:solidFill>
                  <a:srgbClr val="59595C"/>
                </a:solidFill>
                <a:latin typeface="Helvetica"/>
                <a:cs typeface="Helvetica"/>
              </a:rPr>
              <a:t>2022</a:t>
            </a:r>
            <a:endParaRPr sz="1350">
              <a:latin typeface="Helvetica"/>
              <a:cs typeface="Helvetica"/>
            </a:endParaRPr>
          </a:p>
        </p:txBody>
      </p:sp>
      <p:sp>
        <p:nvSpPr>
          <p:cNvPr id="90" name="object 90"/>
          <p:cNvSpPr txBox="1"/>
          <p:nvPr/>
        </p:nvSpPr>
        <p:spPr>
          <a:xfrm>
            <a:off x="4361306" y="6430672"/>
            <a:ext cx="201295" cy="738505"/>
          </a:xfrm>
          <a:prstGeom prst="rect">
            <a:avLst/>
          </a:prstGeom>
        </p:spPr>
        <p:txBody>
          <a:bodyPr vert="vert270" wrap="square" lIns="0" tIns="0" rIns="0" bIns="0" rtlCol="0">
            <a:spAutoFit/>
          </a:bodyPr>
          <a:lstStyle/>
          <a:p>
            <a:pPr marL="12700">
              <a:lnSpc>
                <a:spcPts val="1435"/>
              </a:lnSpc>
            </a:pPr>
            <a:r>
              <a:rPr sz="1350" dirty="0">
                <a:solidFill>
                  <a:srgbClr val="59595C"/>
                </a:solidFill>
                <a:latin typeface="Helvetica"/>
                <a:cs typeface="Helvetica"/>
              </a:rPr>
              <a:t>Apr</a:t>
            </a:r>
            <a:r>
              <a:rPr sz="1350" spc="45" dirty="0">
                <a:solidFill>
                  <a:srgbClr val="59595C"/>
                </a:solidFill>
                <a:latin typeface="Helvetica"/>
                <a:cs typeface="Helvetica"/>
              </a:rPr>
              <a:t> </a:t>
            </a:r>
            <a:r>
              <a:rPr sz="1350" spc="-20" dirty="0">
                <a:solidFill>
                  <a:srgbClr val="59595C"/>
                </a:solidFill>
                <a:latin typeface="Helvetica"/>
                <a:cs typeface="Helvetica"/>
              </a:rPr>
              <a:t>2022</a:t>
            </a:r>
            <a:endParaRPr sz="1350">
              <a:latin typeface="Helvetica"/>
              <a:cs typeface="Helvetica"/>
            </a:endParaRPr>
          </a:p>
        </p:txBody>
      </p:sp>
      <p:sp>
        <p:nvSpPr>
          <p:cNvPr id="91" name="object 91"/>
          <p:cNvSpPr txBox="1"/>
          <p:nvPr/>
        </p:nvSpPr>
        <p:spPr>
          <a:xfrm>
            <a:off x="4005733" y="6430749"/>
            <a:ext cx="201295" cy="767715"/>
          </a:xfrm>
          <a:prstGeom prst="rect">
            <a:avLst/>
          </a:prstGeom>
        </p:spPr>
        <p:txBody>
          <a:bodyPr vert="vert270" wrap="square" lIns="0" tIns="0" rIns="0" bIns="0" rtlCol="0">
            <a:spAutoFit/>
          </a:bodyPr>
          <a:lstStyle/>
          <a:p>
            <a:pPr marL="12700">
              <a:lnSpc>
                <a:spcPts val="1435"/>
              </a:lnSpc>
            </a:pPr>
            <a:r>
              <a:rPr sz="1350" dirty="0">
                <a:solidFill>
                  <a:srgbClr val="59595C"/>
                </a:solidFill>
                <a:latin typeface="Helvetica"/>
                <a:cs typeface="Helvetica"/>
              </a:rPr>
              <a:t>Feb</a:t>
            </a:r>
            <a:r>
              <a:rPr sz="1350" spc="40" dirty="0">
                <a:solidFill>
                  <a:srgbClr val="59595C"/>
                </a:solidFill>
                <a:latin typeface="Helvetica"/>
                <a:cs typeface="Helvetica"/>
              </a:rPr>
              <a:t> </a:t>
            </a:r>
            <a:r>
              <a:rPr sz="1350" spc="-20" dirty="0">
                <a:solidFill>
                  <a:srgbClr val="59595C"/>
                </a:solidFill>
                <a:latin typeface="Helvetica"/>
                <a:cs typeface="Helvetica"/>
              </a:rPr>
              <a:t>2022</a:t>
            </a:r>
            <a:endParaRPr sz="1350">
              <a:latin typeface="Helvetica"/>
              <a:cs typeface="Helvetica"/>
            </a:endParaRPr>
          </a:p>
        </p:txBody>
      </p:sp>
      <p:sp>
        <p:nvSpPr>
          <p:cNvPr id="92" name="object 92"/>
          <p:cNvSpPr txBox="1"/>
          <p:nvPr/>
        </p:nvSpPr>
        <p:spPr>
          <a:xfrm>
            <a:off x="3650160" y="6430638"/>
            <a:ext cx="201295" cy="777875"/>
          </a:xfrm>
          <a:prstGeom prst="rect">
            <a:avLst/>
          </a:prstGeom>
        </p:spPr>
        <p:txBody>
          <a:bodyPr vert="vert270" wrap="square" lIns="0" tIns="0" rIns="0" bIns="0" rtlCol="0">
            <a:spAutoFit/>
          </a:bodyPr>
          <a:lstStyle/>
          <a:p>
            <a:pPr marL="12700">
              <a:lnSpc>
                <a:spcPts val="1435"/>
              </a:lnSpc>
            </a:pPr>
            <a:r>
              <a:rPr sz="1350" dirty="0">
                <a:solidFill>
                  <a:srgbClr val="59595C"/>
                </a:solidFill>
                <a:latin typeface="Helvetica"/>
                <a:cs typeface="Helvetica"/>
              </a:rPr>
              <a:t>Dec</a:t>
            </a:r>
            <a:r>
              <a:rPr sz="1350" spc="50" dirty="0">
                <a:solidFill>
                  <a:srgbClr val="59595C"/>
                </a:solidFill>
                <a:latin typeface="Helvetica"/>
                <a:cs typeface="Helvetica"/>
              </a:rPr>
              <a:t> </a:t>
            </a:r>
            <a:r>
              <a:rPr sz="1350" spc="-20" dirty="0">
                <a:solidFill>
                  <a:srgbClr val="59595C"/>
                </a:solidFill>
                <a:latin typeface="Helvetica"/>
                <a:cs typeface="Helvetica"/>
              </a:rPr>
              <a:t>2021</a:t>
            </a:r>
            <a:endParaRPr sz="1350">
              <a:latin typeface="Helvetica"/>
              <a:cs typeface="Helvetica"/>
            </a:endParaRPr>
          </a:p>
        </p:txBody>
      </p:sp>
      <p:sp>
        <p:nvSpPr>
          <p:cNvPr id="93" name="object 93"/>
          <p:cNvSpPr txBox="1"/>
          <p:nvPr/>
        </p:nvSpPr>
        <p:spPr>
          <a:xfrm>
            <a:off x="3294587" y="6430489"/>
            <a:ext cx="201295" cy="738505"/>
          </a:xfrm>
          <a:prstGeom prst="rect">
            <a:avLst/>
          </a:prstGeom>
        </p:spPr>
        <p:txBody>
          <a:bodyPr vert="vert270" wrap="square" lIns="0" tIns="0" rIns="0" bIns="0" rtlCol="0">
            <a:spAutoFit/>
          </a:bodyPr>
          <a:lstStyle/>
          <a:p>
            <a:pPr marL="12700">
              <a:lnSpc>
                <a:spcPts val="1435"/>
              </a:lnSpc>
            </a:pPr>
            <a:r>
              <a:rPr sz="1350" dirty="0">
                <a:solidFill>
                  <a:srgbClr val="59595C"/>
                </a:solidFill>
                <a:latin typeface="Helvetica"/>
                <a:cs typeface="Helvetica"/>
              </a:rPr>
              <a:t>Oct</a:t>
            </a:r>
            <a:r>
              <a:rPr sz="1350" spc="45" dirty="0">
                <a:solidFill>
                  <a:srgbClr val="59595C"/>
                </a:solidFill>
                <a:latin typeface="Helvetica"/>
                <a:cs typeface="Helvetica"/>
              </a:rPr>
              <a:t> </a:t>
            </a:r>
            <a:r>
              <a:rPr sz="1350" spc="-20" dirty="0">
                <a:solidFill>
                  <a:srgbClr val="59595C"/>
                </a:solidFill>
                <a:latin typeface="Helvetica"/>
                <a:cs typeface="Helvetica"/>
              </a:rPr>
              <a:t>2021</a:t>
            </a:r>
            <a:endParaRPr sz="1350">
              <a:latin typeface="Helvetica"/>
              <a:cs typeface="Helvetica"/>
            </a:endParaRPr>
          </a:p>
        </p:txBody>
      </p:sp>
      <p:sp>
        <p:nvSpPr>
          <p:cNvPr id="94" name="object 94"/>
          <p:cNvSpPr txBox="1"/>
          <p:nvPr/>
        </p:nvSpPr>
        <p:spPr>
          <a:xfrm>
            <a:off x="2939014" y="6430722"/>
            <a:ext cx="201295" cy="777875"/>
          </a:xfrm>
          <a:prstGeom prst="rect">
            <a:avLst/>
          </a:prstGeom>
        </p:spPr>
        <p:txBody>
          <a:bodyPr vert="vert270" wrap="square" lIns="0" tIns="0" rIns="0" bIns="0" rtlCol="0">
            <a:spAutoFit/>
          </a:bodyPr>
          <a:lstStyle/>
          <a:p>
            <a:pPr marL="12700">
              <a:lnSpc>
                <a:spcPts val="1435"/>
              </a:lnSpc>
            </a:pPr>
            <a:r>
              <a:rPr sz="1350" dirty="0">
                <a:solidFill>
                  <a:srgbClr val="59595C"/>
                </a:solidFill>
                <a:latin typeface="Helvetica"/>
                <a:cs typeface="Helvetica"/>
              </a:rPr>
              <a:t>Aug</a:t>
            </a:r>
            <a:r>
              <a:rPr sz="1350" spc="40" dirty="0">
                <a:solidFill>
                  <a:srgbClr val="59595C"/>
                </a:solidFill>
                <a:latin typeface="Helvetica"/>
                <a:cs typeface="Helvetica"/>
              </a:rPr>
              <a:t> </a:t>
            </a:r>
            <a:r>
              <a:rPr sz="1350" spc="-20" dirty="0">
                <a:solidFill>
                  <a:srgbClr val="59595C"/>
                </a:solidFill>
                <a:latin typeface="Helvetica"/>
                <a:cs typeface="Helvetica"/>
              </a:rPr>
              <a:t>2021</a:t>
            </a:r>
            <a:endParaRPr sz="1350">
              <a:latin typeface="Helvetica"/>
              <a:cs typeface="Helvetica"/>
            </a:endParaRPr>
          </a:p>
        </p:txBody>
      </p:sp>
      <p:sp>
        <p:nvSpPr>
          <p:cNvPr id="95" name="object 95"/>
          <p:cNvSpPr txBox="1"/>
          <p:nvPr/>
        </p:nvSpPr>
        <p:spPr>
          <a:xfrm>
            <a:off x="2583441" y="6430721"/>
            <a:ext cx="201295" cy="748665"/>
          </a:xfrm>
          <a:prstGeom prst="rect">
            <a:avLst/>
          </a:prstGeom>
        </p:spPr>
        <p:txBody>
          <a:bodyPr vert="vert270" wrap="square" lIns="0" tIns="0" rIns="0" bIns="0" rtlCol="0">
            <a:spAutoFit/>
          </a:bodyPr>
          <a:lstStyle/>
          <a:p>
            <a:pPr marL="12700">
              <a:lnSpc>
                <a:spcPts val="1435"/>
              </a:lnSpc>
            </a:pPr>
            <a:r>
              <a:rPr sz="1350" dirty="0">
                <a:solidFill>
                  <a:srgbClr val="59595C"/>
                </a:solidFill>
                <a:latin typeface="Helvetica"/>
                <a:cs typeface="Helvetica"/>
              </a:rPr>
              <a:t>Jun</a:t>
            </a:r>
            <a:r>
              <a:rPr sz="1350" spc="35" dirty="0">
                <a:solidFill>
                  <a:srgbClr val="59595C"/>
                </a:solidFill>
                <a:latin typeface="Helvetica"/>
                <a:cs typeface="Helvetica"/>
              </a:rPr>
              <a:t> </a:t>
            </a:r>
            <a:r>
              <a:rPr sz="1350" spc="-20" dirty="0">
                <a:solidFill>
                  <a:srgbClr val="59595C"/>
                </a:solidFill>
                <a:latin typeface="Helvetica"/>
                <a:cs typeface="Helvetica"/>
              </a:rPr>
              <a:t>2021</a:t>
            </a:r>
            <a:endParaRPr sz="1350">
              <a:latin typeface="Helvetica"/>
              <a:cs typeface="Helvetica"/>
            </a:endParaRPr>
          </a:p>
        </p:txBody>
      </p:sp>
      <p:sp>
        <p:nvSpPr>
          <p:cNvPr id="96" name="object 96"/>
          <p:cNvSpPr txBox="1"/>
          <p:nvPr/>
        </p:nvSpPr>
        <p:spPr>
          <a:xfrm>
            <a:off x="2227868" y="6430638"/>
            <a:ext cx="201295" cy="777875"/>
          </a:xfrm>
          <a:prstGeom prst="rect">
            <a:avLst/>
          </a:prstGeom>
        </p:spPr>
        <p:txBody>
          <a:bodyPr vert="vert270" wrap="square" lIns="0" tIns="0" rIns="0" bIns="0" rtlCol="0">
            <a:spAutoFit/>
          </a:bodyPr>
          <a:lstStyle/>
          <a:p>
            <a:pPr marL="12700">
              <a:lnSpc>
                <a:spcPts val="1435"/>
              </a:lnSpc>
            </a:pPr>
            <a:r>
              <a:rPr sz="1350" dirty="0">
                <a:solidFill>
                  <a:srgbClr val="59595C"/>
                </a:solidFill>
                <a:latin typeface="Helvetica"/>
                <a:cs typeface="Helvetica"/>
              </a:rPr>
              <a:t>Dec</a:t>
            </a:r>
            <a:r>
              <a:rPr sz="1350" spc="50" dirty="0">
                <a:solidFill>
                  <a:srgbClr val="59595C"/>
                </a:solidFill>
                <a:latin typeface="Helvetica"/>
                <a:cs typeface="Helvetica"/>
              </a:rPr>
              <a:t> </a:t>
            </a:r>
            <a:r>
              <a:rPr sz="1350" spc="-20" dirty="0">
                <a:solidFill>
                  <a:srgbClr val="59595C"/>
                </a:solidFill>
                <a:latin typeface="Helvetica"/>
                <a:cs typeface="Helvetica"/>
              </a:rPr>
              <a:t>2020</a:t>
            </a:r>
            <a:endParaRPr sz="1350">
              <a:latin typeface="Helvetica"/>
              <a:cs typeface="Helvetica"/>
            </a:endParaRPr>
          </a:p>
        </p:txBody>
      </p:sp>
      <p:sp>
        <p:nvSpPr>
          <p:cNvPr id="97" name="object 97"/>
          <p:cNvSpPr txBox="1"/>
          <p:nvPr/>
        </p:nvSpPr>
        <p:spPr>
          <a:xfrm>
            <a:off x="1872295" y="6430721"/>
            <a:ext cx="201295" cy="748665"/>
          </a:xfrm>
          <a:prstGeom prst="rect">
            <a:avLst/>
          </a:prstGeom>
        </p:spPr>
        <p:txBody>
          <a:bodyPr vert="vert270" wrap="square" lIns="0" tIns="0" rIns="0" bIns="0" rtlCol="0">
            <a:spAutoFit/>
          </a:bodyPr>
          <a:lstStyle/>
          <a:p>
            <a:pPr marL="12700">
              <a:lnSpc>
                <a:spcPts val="1435"/>
              </a:lnSpc>
            </a:pPr>
            <a:r>
              <a:rPr sz="1350" dirty="0">
                <a:solidFill>
                  <a:srgbClr val="59595C"/>
                </a:solidFill>
                <a:latin typeface="Helvetica"/>
                <a:cs typeface="Helvetica"/>
              </a:rPr>
              <a:t>Jun</a:t>
            </a:r>
            <a:r>
              <a:rPr sz="1350" spc="35" dirty="0">
                <a:solidFill>
                  <a:srgbClr val="59595C"/>
                </a:solidFill>
                <a:latin typeface="Helvetica"/>
                <a:cs typeface="Helvetica"/>
              </a:rPr>
              <a:t> </a:t>
            </a:r>
            <a:r>
              <a:rPr sz="1350" spc="-20" dirty="0">
                <a:solidFill>
                  <a:srgbClr val="59595C"/>
                </a:solidFill>
                <a:latin typeface="Helvetica"/>
                <a:cs typeface="Helvetica"/>
              </a:rPr>
              <a:t>2020</a:t>
            </a:r>
            <a:endParaRPr sz="1350">
              <a:latin typeface="Helvetica"/>
              <a:cs typeface="Helvetica"/>
            </a:endParaRPr>
          </a:p>
        </p:txBody>
      </p:sp>
      <p:sp>
        <p:nvSpPr>
          <p:cNvPr id="98" name="object 98"/>
          <p:cNvSpPr txBox="1"/>
          <p:nvPr/>
        </p:nvSpPr>
        <p:spPr>
          <a:xfrm>
            <a:off x="1161324" y="6430721"/>
            <a:ext cx="201295" cy="748665"/>
          </a:xfrm>
          <a:prstGeom prst="rect">
            <a:avLst/>
          </a:prstGeom>
        </p:spPr>
        <p:txBody>
          <a:bodyPr vert="vert270" wrap="square" lIns="0" tIns="0" rIns="0" bIns="0" rtlCol="0">
            <a:spAutoFit/>
          </a:bodyPr>
          <a:lstStyle/>
          <a:p>
            <a:pPr marL="12700">
              <a:lnSpc>
                <a:spcPts val="1435"/>
              </a:lnSpc>
            </a:pPr>
            <a:r>
              <a:rPr sz="1350" dirty="0">
                <a:solidFill>
                  <a:srgbClr val="59595C"/>
                </a:solidFill>
                <a:latin typeface="Helvetica"/>
                <a:cs typeface="Helvetica"/>
              </a:rPr>
              <a:t>Jun</a:t>
            </a:r>
            <a:r>
              <a:rPr sz="1350" spc="35" dirty="0">
                <a:solidFill>
                  <a:srgbClr val="59595C"/>
                </a:solidFill>
                <a:latin typeface="Helvetica"/>
                <a:cs typeface="Helvetica"/>
              </a:rPr>
              <a:t> </a:t>
            </a:r>
            <a:r>
              <a:rPr sz="1350" spc="-20" dirty="0">
                <a:solidFill>
                  <a:srgbClr val="59595C"/>
                </a:solidFill>
                <a:latin typeface="Helvetica"/>
                <a:cs typeface="Helvetica"/>
              </a:rPr>
              <a:t>2019</a:t>
            </a:r>
            <a:endParaRPr sz="1350">
              <a:latin typeface="Helvetica"/>
              <a:cs typeface="Helvetica"/>
            </a:endParaRPr>
          </a:p>
        </p:txBody>
      </p:sp>
      <p:sp>
        <p:nvSpPr>
          <p:cNvPr id="99" name="object 99"/>
          <p:cNvSpPr txBox="1"/>
          <p:nvPr/>
        </p:nvSpPr>
        <p:spPr>
          <a:xfrm>
            <a:off x="9338276" y="6430722"/>
            <a:ext cx="201295" cy="777875"/>
          </a:xfrm>
          <a:prstGeom prst="rect">
            <a:avLst/>
          </a:prstGeom>
        </p:spPr>
        <p:txBody>
          <a:bodyPr vert="vert270" wrap="square" lIns="0" tIns="0" rIns="0" bIns="0" rtlCol="0">
            <a:spAutoFit/>
          </a:bodyPr>
          <a:lstStyle/>
          <a:p>
            <a:pPr marL="12700">
              <a:lnSpc>
                <a:spcPts val="1435"/>
              </a:lnSpc>
            </a:pPr>
            <a:r>
              <a:rPr sz="1350" dirty="0">
                <a:solidFill>
                  <a:srgbClr val="59595C"/>
                </a:solidFill>
                <a:latin typeface="Helvetica"/>
                <a:cs typeface="Helvetica"/>
              </a:rPr>
              <a:t>Aug</a:t>
            </a:r>
            <a:r>
              <a:rPr sz="1350" spc="40" dirty="0">
                <a:solidFill>
                  <a:srgbClr val="59595C"/>
                </a:solidFill>
                <a:latin typeface="Helvetica"/>
                <a:cs typeface="Helvetica"/>
              </a:rPr>
              <a:t> </a:t>
            </a:r>
            <a:r>
              <a:rPr sz="1350" spc="-20" dirty="0">
                <a:solidFill>
                  <a:srgbClr val="59595C"/>
                </a:solidFill>
                <a:latin typeface="Helvetica"/>
                <a:cs typeface="Helvetica"/>
              </a:rPr>
              <a:t>2024</a:t>
            </a:r>
            <a:endParaRPr sz="1350">
              <a:latin typeface="Helvetica"/>
              <a:cs typeface="Helvetica"/>
            </a:endParaRPr>
          </a:p>
        </p:txBody>
      </p:sp>
      <p:sp>
        <p:nvSpPr>
          <p:cNvPr id="100" name="object 100"/>
          <p:cNvSpPr txBox="1"/>
          <p:nvPr/>
        </p:nvSpPr>
        <p:spPr>
          <a:xfrm>
            <a:off x="1516897" y="6430638"/>
            <a:ext cx="201295" cy="777875"/>
          </a:xfrm>
          <a:prstGeom prst="rect">
            <a:avLst/>
          </a:prstGeom>
        </p:spPr>
        <p:txBody>
          <a:bodyPr vert="vert270" wrap="square" lIns="0" tIns="0" rIns="0" bIns="0" rtlCol="0">
            <a:spAutoFit/>
          </a:bodyPr>
          <a:lstStyle/>
          <a:p>
            <a:pPr marL="12700">
              <a:lnSpc>
                <a:spcPts val="1435"/>
              </a:lnSpc>
            </a:pPr>
            <a:r>
              <a:rPr sz="1350" dirty="0">
                <a:solidFill>
                  <a:srgbClr val="59595C"/>
                </a:solidFill>
                <a:latin typeface="Helvetica"/>
                <a:cs typeface="Helvetica"/>
              </a:rPr>
              <a:t>Dec</a:t>
            </a:r>
            <a:r>
              <a:rPr sz="1350" spc="50" dirty="0">
                <a:solidFill>
                  <a:srgbClr val="59595C"/>
                </a:solidFill>
                <a:latin typeface="Helvetica"/>
                <a:cs typeface="Helvetica"/>
              </a:rPr>
              <a:t> </a:t>
            </a:r>
            <a:r>
              <a:rPr sz="1350" spc="-20" dirty="0">
                <a:solidFill>
                  <a:srgbClr val="59595C"/>
                </a:solidFill>
                <a:latin typeface="Helvetica"/>
                <a:cs typeface="Helvetica"/>
              </a:rPr>
              <a:t>2019</a:t>
            </a:r>
            <a:endParaRPr sz="1350">
              <a:latin typeface="Helvetica"/>
              <a:cs typeface="Helvetica"/>
            </a:endParaRPr>
          </a:p>
        </p:txBody>
      </p:sp>
      <p:sp>
        <p:nvSpPr>
          <p:cNvPr id="101" name="object 101"/>
          <p:cNvSpPr txBox="1"/>
          <p:nvPr/>
        </p:nvSpPr>
        <p:spPr>
          <a:xfrm>
            <a:off x="5072101" y="6430722"/>
            <a:ext cx="201295" cy="777875"/>
          </a:xfrm>
          <a:prstGeom prst="rect">
            <a:avLst/>
          </a:prstGeom>
        </p:spPr>
        <p:txBody>
          <a:bodyPr vert="vert270" wrap="square" lIns="0" tIns="0" rIns="0" bIns="0" rtlCol="0">
            <a:spAutoFit/>
          </a:bodyPr>
          <a:lstStyle/>
          <a:p>
            <a:pPr marL="12700">
              <a:lnSpc>
                <a:spcPts val="1435"/>
              </a:lnSpc>
            </a:pPr>
            <a:r>
              <a:rPr sz="1350" dirty="0">
                <a:solidFill>
                  <a:srgbClr val="59595C"/>
                </a:solidFill>
                <a:latin typeface="Helvetica"/>
                <a:cs typeface="Helvetica"/>
              </a:rPr>
              <a:t>Aug</a:t>
            </a:r>
            <a:r>
              <a:rPr sz="1350" spc="40" dirty="0">
                <a:solidFill>
                  <a:srgbClr val="59595C"/>
                </a:solidFill>
                <a:latin typeface="Helvetica"/>
                <a:cs typeface="Helvetica"/>
              </a:rPr>
              <a:t> </a:t>
            </a:r>
            <a:r>
              <a:rPr sz="1350" spc="-20" dirty="0">
                <a:solidFill>
                  <a:srgbClr val="59595C"/>
                </a:solidFill>
                <a:latin typeface="Helvetica"/>
                <a:cs typeface="Helvetica"/>
              </a:rPr>
              <a:t>2022</a:t>
            </a:r>
            <a:endParaRPr sz="1350">
              <a:latin typeface="Helvetica"/>
              <a:cs typeface="Helvetica"/>
            </a:endParaRPr>
          </a:p>
        </p:txBody>
      </p:sp>
      <p:sp>
        <p:nvSpPr>
          <p:cNvPr id="102" name="object 102"/>
          <p:cNvSpPr txBox="1"/>
          <p:nvPr/>
        </p:nvSpPr>
        <p:spPr>
          <a:xfrm>
            <a:off x="1030905" y="4941810"/>
            <a:ext cx="3470910" cy="275590"/>
          </a:xfrm>
          <a:prstGeom prst="rect">
            <a:avLst/>
          </a:prstGeom>
        </p:spPr>
        <p:txBody>
          <a:bodyPr vert="horz" wrap="square" lIns="0" tIns="17780" rIns="0" bIns="0" rtlCol="0">
            <a:spAutoFit/>
          </a:bodyPr>
          <a:lstStyle/>
          <a:p>
            <a:pPr marL="12700">
              <a:lnSpc>
                <a:spcPct val="100000"/>
              </a:lnSpc>
              <a:spcBef>
                <a:spcPts val="140"/>
              </a:spcBef>
            </a:pPr>
            <a:r>
              <a:rPr sz="1600" b="1" dirty="0">
                <a:solidFill>
                  <a:srgbClr val="2B72B8"/>
                </a:solidFill>
                <a:latin typeface="Helvetica"/>
                <a:cs typeface="Helvetica"/>
              </a:rPr>
              <a:t>FTE</a:t>
            </a:r>
            <a:r>
              <a:rPr sz="1600" b="1" spc="60" dirty="0">
                <a:solidFill>
                  <a:srgbClr val="2B72B8"/>
                </a:solidFill>
                <a:latin typeface="Helvetica"/>
                <a:cs typeface="Helvetica"/>
              </a:rPr>
              <a:t> </a:t>
            </a:r>
            <a:r>
              <a:rPr sz="1600" b="1" dirty="0">
                <a:solidFill>
                  <a:srgbClr val="2B72B8"/>
                </a:solidFill>
                <a:latin typeface="Helvetica"/>
                <a:cs typeface="Helvetica"/>
              </a:rPr>
              <a:t>-</a:t>
            </a:r>
            <a:r>
              <a:rPr sz="1600" b="1" spc="-10" dirty="0">
                <a:solidFill>
                  <a:srgbClr val="2B72B8"/>
                </a:solidFill>
                <a:latin typeface="Helvetica"/>
                <a:cs typeface="Helvetica"/>
              </a:rPr>
              <a:t> </a:t>
            </a:r>
            <a:r>
              <a:rPr sz="1600" b="1" dirty="0">
                <a:solidFill>
                  <a:srgbClr val="2B72B8"/>
                </a:solidFill>
                <a:latin typeface="Helvetica"/>
                <a:cs typeface="Helvetica"/>
              </a:rPr>
              <a:t>Admin</a:t>
            </a:r>
            <a:r>
              <a:rPr sz="1600" b="1" spc="65" dirty="0">
                <a:solidFill>
                  <a:srgbClr val="2B72B8"/>
                </a:solidFill>
                <a:latin typeface="Helvetica"/>
                <a:cs typeface="Helvetica"/>
              </a:rPr>
              <a:t> </a:t>
            </a:r>
            <a:r>
              <a:rPr sz="1600" b="1" dirty="0">
                <a:solidFill>
                  <a:srgbClr val="2B72B8"/>
                </a:solidFill>
                <a:latin typeface="Helvetica"/>
                <a:cs typeface="Helvetica"/>
              </a:rPr>
              <a:t>-</a:t>
            </a:r>
            <a:r>
              <a:rPr sz="1600" b="1" spc="-10" dirty="0">
                <a:solidFill>
                  <a:srgbClr val="2B72B8"/>
                </a:solidFill>
                <a:latin typeface="Helvetica"/>
                <a:cs typeface="Helvetica"/>
              </a:rPr>
              <a:t> </a:t>
            </a:r>
            <a:r>
              <a:rPr sz="1600" b="1" dirty="0">
                <a:solidFill>
                  <a:srgbClr val="2B72B8"/>
                </a:solidFill>
                <a:latin typeface="Helvetica"/>
                <a:cs typeface="Helvetica"/>
              </a:rPr>
              <a:t>All</a:t>
            </a:r>
            <a:r>
              <a:rPr sz="1600" b="1" spc="65" dirty="0">
                <a:solidFill>
                  <a:srgbClr val="2B72B8"/>
                </a:solidFill>
                <a:latin typeface="Helvetica"/>
                <a:cs typeface="Helvetica"/>
              </a:rPr>
              <a:t> </a:t>
            </a:r>
            <a:r>
              <a:rPr sz="1600" b="1" dirty="0">
                <a:solidFill>
                  <a:srgbClr val="2B72B8"/>
                </a:solidFill>
                <a:latin typeface="Helvetica"/>
                <a:cs typeface="Helvetica"/>
              </a:rPr>
              <a:t>-</a:t>
            </a:r>
            <a:r>
              <a:rPr sz="1600" b="1" spc="60" dirty="0">
                <a:solidFill>
                  <a:srgbClr val="2B72B8"/>
                </a:solidFill>
                <a:latin typeface="Helvetica"/>
                <a:cs typeface="Helvetica"/>
              </a:rPr>
              <a:t> </a:t>
            </a:r>
            <a:r>
              <a:rPr sz="1600" b="1" dirty="0">
                <a:solidFill>
                  <a:srgbClr val="2B72B8"/>
                </a:solidFill>
                <a:latin typeface="Helvetica"/>
                <a:cs typeface="Helvetica"/>
              </a:rPr>
              <a:t>September</a:t>
            </a:r>
            <a:r>
              <a:rPr sz="1600" b="1" spc="60" dirty="0">
                <a:solidFill>
                  <a:srgbClr val="2B72B8"/>
                </a:solidFill>
                <a:latin typeface="Helvetica"/>
                <a:cs typeface="Helvetica"/>
              </a:rPr>
              <a:t> </a:t>
            </a:r>
            <a:r>
              <a:rPr sz="1600" b="1" spc="-20" dirty="0">
                <a:solidFill>
                  <a:srgbClr val="2B72B8"/>
                </a:solidFill>
                <a:latin typeface="Helvetica"/>
                <a:cs typeface="Helvetica"/>
              </a:rPr>
              <a:t>2024</a:t>
            </a:r>
            <a:endParaRPr sz="1600">
              <a:latin typeface="Helvetica"/>
              <a:cs typeface="Helvetica"/>
            </a:endParaRPr>
          </a:p>
        </p:txBody>
      </p:sp>
      <p:sp>
        <p:nvSpPr>
          <p:cNvPr id="103" name="object 103"/>
          <p:cNvSpPr txBox="1"/>
          <p:nvPr/>
        </p:nvSpPr>
        <p:spPr>
          <a:xfrm>
            <a:off x="9915328" y="4912304"/>
            <a:ext cx="1073785" cy="528320"/>
          </a:xfrm>
          <a:prstGeom prst="rect">
            <a:avLst/>
          </a:prstGeom>
        </p:spPr>
        <p:txBody>
          <a:bodyPr vert="horz" wrap="square" lIns="0" tIns="12065" rIns="0" bIns="0" rtlCol="0">
            <a:spAutoFit/>
          </a:bodyPr>
          <a:lstStyle/>
          <a:p>
            <a:pPr marL="12700">
              <a:lnSpc>
                <a:spcPct val="100000"/>
              </a:lnSpc>
              <a:spcBef>
                <a:spcPts val="95"/>
              </a:spcBef>
            </a:pPr>
            <a:r>
              <a:rPr sz="3300" b="1" spc="-10" dirty="0">
                <a:solidFill>
                  <a:srgbClr val="BC0E79"/>
                </a:solidFill>
                <a:latin typeface="Helvetica"/>
                <a:cs typeface="Helvetica"/>
              </a:rPr>
              <a:t>1,155</a:t>
            </a:r>
            <a:endParaRPr sz="3300">
              <a:latin typeface="Helvetica"/>
              <a:cs typeface="Helvetica"/>
            </a:endParaRPr>
          </a:p>
        </p:txBody>
      </p:sp>
      <p:sp>
        <p:nvSpPr>
          <p:cNvPr id="104" name="object 104"/>
          <p:cNvSpPr txBox="1"/>
          <p:nvPr/>
        </p:nvSpPr>
        <p:spPr>
          <a:xfrm>
            <a:off x="1214023" y="5756542"/>
            <a:ext cx="373380" cy="275590"/>
          </a:xfrm>
          <a:prstGeom prst="rect">
            <a:avLst/>
          </a:prstGeom>
        </p:spPr>
        <p:txBody>
          <a:bodyPr vert="horz" wrap="square" lIns="0" tIns="17780" rIns="0" bIns="0" rtlCol="0">
            <a:spAutoFit/>
          </a:bodyPr>
          <a:lstStyle/>
          <a:p>
            <a:pPr marL="12700">
              <a:lnSpc>
                <a:spcPct val="100000"/>
              </a:lnSpc>
              <a:spcBef>
                <a:spcPts val="140"/>
              </a:spcBef>
            </a:pPr>
            <a:r>
              <a:rPr sz="1600" b="1" spc="-25" dirty="0">
                <a:solidFill>
                  <a:srgbClr val="59595C"/>
                </a:solidFill>
                <a:latin typeface="Helvetica"/>
                <a:cs typeface="Helvetica"/>
              </a:rPr>
              <a:t>989</a:t>
            </a:r>
            <a:endParaRPr sz="1600">
              <a:latin typeface="Helvetica"/>
              <a:cs typeface="Helvetica"/>
            </a:endParaRPr>
          </a:p>
        </p:txBody>
      </p:sp>
      <p:grpSp>
        <p:nvGrpSpPr>
          <p:cNvPr id="105" name="object 105"/>
          <p:cNvGrpSpPr/>
          <p:nvPr/>
        </p:nvGrpSpPr>
        <p:grpSpPr>
          <a:xfrm>
            <a:off x="1055210" y="5113980"/>
            <a:ext cx="8515985" cy="1210945"/>
            <a:chOff x="1055210" y="5113980"/>
            <a:chExt cx="8515985" cy="1210945"/>
          </a:xfrm>
        </p:grpSpPr>
        <p:sp>
          <p:nvSpPr>
            <p:cNvPr id="106" name="object 106"/>
            <p:cNvSpPr/>
            <p:nvPr/>
          </p:nvSpPr>
          <p:spPr>
            <a:xfrm>
              <a:off x="1070917" y="5951433"/>
              <a:ext cx="1588135" cy="357505"/>
            </a:xfrm>
            <a:custGeom>
              <a:avLst/>
              <a:gdLst/>
              <a:ahLst/>
              <a:cxnLst/>
              <a:rect l="l" t="t" r="r" b="b"/>
              <a:pathLst>
                <a:path w="1588135" h="357504">
                  <a:moveTo>
                    <a:pt x="1587836" y="0"/>
                  </a:moveTo>
                  <a:lnTo>
                    <a:pt x="1420061" y="83568"/>
                  </a:lnTo>
                  <a:lnTo>
                    <a:pt x="1252296" y="88206"/>
                  </a:lnTo>
                  <a:lnTo>
                    <a:pt x="1078532" y="143922"/>
                  </a:lnTo>
                  <a:lnTo>
                    <a:pt x="886789" y="143922"/>
                  </a:lnTo>
                  <a:lnTo>
                    <a:pt x="689057" y="236778"/>
                  </a:lnTo>
                  <a:lnTo>
                    <a:pt x="545260" y="357486"/>
                  </a:lnTo>
                  <a:lnTo>
                    <a:pt x="359507" y="301770"/>
                  </a:lnTo>
                  <a:lnTo>
                    <a:pt x="191742" y="320346"/>
                  </a:lnTo>
                  <a:lnTo>
                    <a:pt x="0" y="213564"/>
                  </a:lnTo>
                </a:path>
              </a:pathLst>
            </a:custGeom>
            <a:ln w="31412">
              <a:solidFill>
                <a:srgbClr val="59595C"/>
              </a:solidFill>
            </a:ln>
          </p:spPr>
          <p:txBody>
            <a:bodyPr wrap="square" lIns="0" tIns="0" rIns="0" bIns="0" rtlCol="0"/>
            <a:lstStyle/>
            <a:p>
              <a:endParaRPr/>
            </a:p>
          </p:txBody>
        </p:sp>
        <p:sp>
          <p:nvSpPr>
            <p:cNvPr id="107" name="object 107"/>
            <p:cNvSpPr/>
            <p:nvPr/>
          </p:nvSpPr>
          <p:spPr>
            <a:xfrm>
              <a:off x="2660463" y="5129686"/>
              <a:ext cx="6895465" cy="831215"/>
            </a:xfrm>
            <a:custGeom>
              <a:avLst/>
              <a:gdLst/>
              <a:ahLst/>
              <a:cxnLst/>
              <a:rect l="l" t="t" r="r" b="b"/>
              <a:pathLst>
                <a:path w="6895465" h="831214">
                  <a:moveTo>
                    <a:pt x="6894889" y="18564"/>
                  </a:moveTo>
                  <a:lnTo>
                    <a:pt x="6859218" y="15664"/>
                  </a:lnTo>
                  <a:lnTo>
                    <a:pt x="6798270" y="9282"/>
                  </a:lnTo>
                  <a:lnTo>
                    <a:pt x="6740694" y="2900"/>
                  </a:lnTo>
                  <a:lnTo>
                    <a:pt x="6715135" y="0"/>
                  </a:lnTo>
                  <a:lnTo>
                    <a:pt x="6529392" y="23203"/>
                  </a:lnTo>
                  <a:lnTo>
                    <a:pt x="6367607" y="111420"/>
                  </a:lnTo>
                  <a:lnTo>
                    <a:pt x="6175864" y="51066"/>
                  </a:lnTo>
                  <a:lnTo>
                    <a:pt x="5870281" y="97494"/>
                  </a:lnTo>
                  <a:lnTo>
                    <a:pt x="5480817" y="134634"/>
                  </a:lnTo>
                  <a:lnTo>
                    <a:pt x="5283085" y="218202"/>
                  </a:lnTo>
                  <a:lnTo>
                    <a:pt x="5115310" y="213553"/>
                  </a:lnTo>
                  <a:lnTo>
                    <a:pt x="4935556" y="269269"/>
                  </a:lnTo>
                  <a:lnTo>
                    <a:pt x="4761792" y="283195"/>
                  </a:lnTo>
                  <a:lnTo>
                    <a:pt x="4600017" y="413191"/>
                  </a:lnTo>
                  <a:lnTo>
                    <a:pt x="4414273" y="389977"/>
                  </a:lnTo>
                  <a:lnTo>
                    <a:pt x="4228520" y="413191"/>
                  </a:lnTo>
                  <a:lnTo>
                    <a:pt x="4066745" y="329623"/>
                  </a:lnTo>
                  <a:lnTo>
                    <a:pt x="3886991" y="311048"/>
                  </a:lnTo>
                  <a:lnTo>
                    <a:pt x="3701238" y="362125"/>
                  </a:lnTo>
                  <a:lnTo>
                    <a:pt x="3533473" y="427117"/>
                  </a:lnTo>
                  <a:lnTo>
                    <a:pt x="3359709" y="431766"/>
                  </a:lnTo>
                  <a:lnTo>
                    <a:pt x="3185944" y="376051"/>
                  </a:lnTo>
                  <a:lnTo>
                    <a:pt x="2964244" y="445693"/>
                  </a:lnTo>
                  <a:lnTo>
                    <a:pt x="2844405" y="487472"/>
                  </a:lnTo>
                  <a:lnTo>
                    <a:pt x="2652673" y="538538"/>
                  </a:lnTo>
                  <a:lnTo>
                    <a:pt x="2454940" y="515335"/>
                  </a:lnTo>
                  <a:lnTo>
                    <a:pt x="2299155" y="506047"/>
                  </a:lnTo>
                  <a:lnTo>
                    <a:pt x="2101422" y="506047"/>
                  </a:lnTo>
                  <a:lnTo>
                    <a:pt x="1933647" y="519973"/>
                  </a:lnTo>
                  <a:lnTo>
                    <a:pt x="1783851" y="506047"/>
                  </a:lnTo>
                  <a:lnTo>
                    <a:pt x="1598108" y="566401"/>
                  </a:lnTo>
                  <a:lnTo>
                    <a:pt x="1424344" y="575689"/>
                  </a:lnTo>
                  <a:lnTo>
                    <a:pt x="1256579" y="668534"/>
                  </a:lnTo>
                  <a:lnTo>
                    <a:pt x="1082815" y="673183"/>
                  </a:lnTo>
                  <a:lnTo>
                    <a:pt x="879093" y="673183"/>
                  </a:lnTo>
                  <a:lnTo>
                    <a:pt x="711318" y="705674"/>
                  </a:lnTo>
                  <a:lnTo>
                    <a:pt x="537554" y="682471"/>
                  </a:lnTo>
                  <a:lnTo>
                    <a:pt x="375779" y="724250"/>
                  </a:lnTo>
                  <a:lnTo>
                    <a:pt x="190025" y="831032"/>
                  </a:lnTo>
                  <a:lnTo>
                    <a:pt x="0" y="821577"/>
                  </a:lnTo>
                </a:path>
              </a:pathLst>
            </a:custGeom>
            <a:ln w="31412">
              <a:solidFill>
                <a:srgbClr val="BC0E79"/>
              </a:solidFill>
            </a:ln>
          </p:spPr>
          <p:txBody>
            <a:bodyPr wrap="square" lIns="0" tIns="0" rIns="0" bIns="0" rtlCol="0"/>
            <a:lstStyle/>
            <a:p>
              <a:endParaRPr/>
            </a:p>
          </p:txBody>
        </p:sp>
      </p:grpSp>
      <p:grpSp>
        <p:nvGrpSpPr>
          <p:cNvPr id="108" name="object 108"/>
          <p:cNvGrpSpPr/>
          <p:nvPr/>
        </p:nvGrpSpPr>
        <p:grpSpPr>
          <a:xfrm>
            <a:off x="1589156" y="8119438"/>
            <a:ext cx="9494520" cy="1866900"/>
            <a:chOff x="1589156" y="8119438"/>
            <a:chExt cx="9494520" cy="1866900"/>
          </a:xfrm>
        </p:grpSpPr>
        <p:sp>
          <p:nvSpPr>
            <p:cNvPr id="109" name="object 109"/>
            <p:cNvSpPr/>
            <p:nvPr/>
          </p:nvSpPr>
          <p:spPr>
            <a:xfrm>
              <a:off x="1599633" y="9975859"/>
              <a:ext cx="9473565" cy="0"/>
            </a:xfrm>
            <a:custGeom>
              <a:avLst/>
              <a:gdLst/>
              <a:ahLst/>
              <a:cxnLst/>
              <a:rect l="l" t="t" r="r" b="b"/>
              <a:pathLst>
                <a:path w="9473565">
                  <a:moveTo>
                    <a:pt x="0" y="0"/>
                  </a:moveTo>
                  <a:lnTo>
                    <a:pt x="9473093" y="0"/>
                  </a:lnTo>
                </a:path>
              </a:pathLst>
            </a:custGeom>
            <a:ln w="20941">
              <a:solidFill>
                <a:srgbClr val="59595C"/>
              </a:solidFill>
            </a:ln>
          </p:spPr>
          <p:txBody>
            <a:bodyPr wrap="square" lIns="0" tIns="0" rIns="0" bIns="0" rtlCol="0"/>
            <a:lstStyle/>
            <a:p>
              <a:endParaRPr/>
            </a:p>
          </p:txBody>
        </p:sp>
        <p:sp>
          <p:nvSpPr>
            <p:cNvPr id="110" name="object 110"/>
            <p:cNvSpPr/>
            <p:nvPr/>
          </p:nvSpPr>
          <p:spPr>
            <a:xfrm>
              <a:off x="1599633" y="9098395"/>
              <a:ext cx="9473565" cy="0"/>
            </a:xfrm>
            <a:custGeom>
              <a:avLst/>
              <a:gdLst/>
              <a:ahLst/>
              <a:cxnLst/>
              <a:rect l="l" t="t" r="r" b="b"/>
              <a:pathLst>
                <a:path w="9473565">
                  <a:moveTo>
                    <a:pt x="0" y="0"/>
                  </a:moveTo>
                  <a:lnTo>
                    <a:pt x="9473093" y="0"/>
                  </a:lnTo>
                </a:path>
              </a:pathLst>
            </a:custGeom>
            <a:ln w="5235">
              <a:solidFill>
                <a:srgbClr val="A7A8AB"/>
              </a:solidFill>
            </a:ln>
          </p:spPr>
          <p:txBody>
            <a:bodyPr wrap="square" lIns="0" tIns="0" rIns="0" bIns="0" rtlCol="0"/>
            <a:lstStyle/>
            <a:p>
              <a:endParaRPr/>
            </a:p>
          </p:txBody>
        </p:sp>
        <p:sp>
          <p:nvSpPr>
            <p:cNvPr id="111" name="object 111"/>
            <p:cNvSpPr/>
            <p:nvPr/>
          </p:nvSpPr>
          <p:spPr>
            <a:xfrm>
              <a:off x="1599633" y="8231377"/>
              <a:ext cx="7732395" cy="0"/>
            </a:xfrm>
            <a:custGeom>
              <a:avLst/>
              <a:gdLst/>
              <a:ahLst/>
              <a:cxnLst/>
              <a:rect l="l" t="t" r="r" b="b"/>
              <a:pathLst>
                <a:path w="7732395">
                  <a:moveTo>
                    <a:pt x="0" y="0"/>
                  </a:moveTo>
                  <a:lnTo>
                    <a:pt x="7732089" y="0"/>
                  </a:lnTo>
                </a:path>
              </a:pathLst>
            </a:custGeom>
            <a:ln w="5235">
              <a:solidFill>
                <a:srgbClr val="A7A8AB"/>
              </a:solidFill>
            </a:ln>
          </p:spPr>
          <p:txBody>
            <a:bodyPr wrap="square" lIns="0" tIns="0" rIns="0" bIns="0" rtlCol="0"/>
            <a:lstStyle/>
            <a:p>
              <a:endParaRPr/>
            </a:p>
          </p:txBody>
        </p:sp>
        <p:pic>
          <p:nvPicPr>
            <p:cNvPr id="112" name="object 112"/>
            <p:cNvPicPr/>
            <p:nvPr/>
          </p:nvPicPr>
          <p:blipFill>
            <a:blip r:embed="rId8" cstate="print"/>
            <a:stretch>
              <a:fillRect/>
            </a:stretch>
          </p:blipFill>
          <p:spPr>
            <a:xfrm>
              <a:off x="9533388" y="8448917"/>
              <a:ext cx="248432" cy="248432"/>
            </a:xfrm>
            <a:prstGeom prst="rect">
              <a:avLst/>
            </a:prstGeom>
          </p:spPr>
        </p:pic>
        <p:pic>
          <p:nvPicPr>
            <p:cNvPr id="113" name="object 113"/>
            <p:cNvPicPr/>
            <p:nvPr/>
          </p:nvPicPr>
          <p:blipFill>
            <a:blip r:embed="rId9" cstate="print"/>
            <a:stretch>
              <a:fillRect/>
            </a:stretch>
          </p:blipFill>
          <p:spPr>
            <a:xfrm>
              <a:off x="9533388" y="8778396"/>
              <a:ext cx="248432" cy="248432"/>
            </a:xfrm>
            <a:prstGeom prst="rect">
              <a:avLst/>
            </a:prstGeom>
          </p:spPr>
        </p:pic>
        <p:pic>
          <p:nvPicPr>
            <p:cNvPr id="114" name="object 114"/>
            <p:cNvPicPr/>
            <p:nvPr/>
          </p:nvPicPr>
          <p:blipFill>
            <a:blip r:embed="rId10" cstate="print"/>
            <a:stretch>
              <a:fillRect/>
            </a:stretch>
          </p:blipFill>
          <p:spPr>
            <a:xfrm>
              <a:off x="9533388" y="8119438"/>
              <a:ext cx="248432" cy="248432"/>
            </a:xfrm>
            <a:prstGeom prst="rect">
              <a:avLst/>
            </a:prstGeom>
          </p:spPr>
        </p:pic>
      </p:grpSp>
      <p:sp>
        <p:nvSpPr>
          <p:cNvPr id="115" name="object 115"/>
          <p:cNvSpPr txBox="1"/>
          <p:nvPr/>
        </p:nvSpPr>
        <p:spPr>
          <a:xfrm>
            <a:off x="1423483" y="9782773"/>
            <a:ext cx="101600" cy="189230"/>
          </a:xfrm>
          <a:prstGeom prst="rect">
            <a:avLst/>
          </a:prstGeom>
        </p:spPr>
        <p:txBody>
          <a:bodyPr vert="horz" wrap="square" lIns="0" tIns="15240" rIns="0" bIns="0" rtlCol="0">
            <a:spAutoFit/>
          </a:bodyPr>
          <a:lstStyle/>
          <a:p>
            <a:pPr marL="12700">
              <a:lnSpc>
                <a:spcPct val="100000"/>
              </a:lnSpc>
              <a:spcBef>
                <a:spcPts val="120"/>
              </a:spcBef>
            </a:pPr>
            <a:r>
              <a:rPr sz="1050" spc="-50" dirty="0">
                <a:solidFill>
                  <a:srgbClr val="59595C"/>
                </a:solidFill>
                <a:latin typeface="Helvetica"/>
                <a:cs typeface="Helvetica"/>
              </a:rPr>
              <a:t>0</a:t>
            </a:r>
            <a:endParaRPr sz="1050">
              <a:latin typeface="Helvetica"/>
              <a:cs typeface="Helvetica"/>
            </a:endParaRPr>
          </a:p>
        </p:txBody>
      </p:sp>
      <p:sp>
        <p:nvSpPr>
          <p:cNvPr id="116" name="object 116"/>
          <p:cNvSpPr txBox="1"/>
          <p:nvPr/>
        </p:nvSpPr>
        <p:spPr>
          <a:xfrm>
            <a:off x="1347799" y="8994357"/>
            <a:ext cx="177165" cy="189230"/>
          </a:xfrm>
          <a:prstGeom prst="rect">
            <a:avLst/>
          </a:prstGeom>
        </p:spPr>
        <p:txBody>
          <a:bodyPr vert="horz" wrap="square" lIns="0" tIns="15240" rIns="0" bIns="0" rtlCol="0">
            <a:spAutoFit/>
          </a:bodyPr>
          <a:lstStyle/>
          <a:p>
            <a:pPr marL="12700">
              <a:lnSpc>
                <a:spcPct val="100000"/>
              </a:lnSpc>
              <a:spcBef>
                <a:spcPts val="120"/>
              </a:spcBef>
            </a:pPr>
            <a:r>
              <a:rPr sz="1050" spc="-25" dirty="0">
                <a:solidFill>
                  <a:srgbClr val="59595C"/>
                </a:solidFill>
                <a:latin typeface="Helvetica"/>
                <a:cs typeface="Helvetica"/>
              </a:rPr>
              <a:t>20</a:t>
            </a:r>
            <a:endParaRPr sz="1050">
              <a:latin typeface="Helvetica"/>
              <a:cs typeface="Helvetica"/>
            </a:endParaRPr>
          </a:p>
        </p:txBody>
      </p:sp>
      <p:sp>
        <p:nvSpPr>
          <p:cNvPr id="117" name="object 117"/>
          <p:cNvSpPr txBox="1"/>
          <p:nvPr/>
        </p:nvSpPr>
        <p:spPr>
          <a:xfrm>
            <a:off x="1347799" y="8137881"/>
            <a:ext cx="177165" cy="189230"/>
          </a:xfrm>
          <a:prstGeom prst="rect">
            <a:avLst/>
          </a:prstGeom>
        </p:spPr>
        <p:txBody>
          <a:bodyPr vert="horz" wrap="square" lIns="0" tIns="15240" rIns="0" bIns="0" rtlCol="0">
            <a:spAutoFit/>
          </a:bodyPr>
          <a:lstStyle/>
          <a:p>
            <a:pPr marL="12700">
              <a:lnSpc>
                <a:spcPct val="100000"/>
              </a:lnSpc>
              <a:spcBef>
                <a:spcPts val="120"/>
              </a:spcBef>
            </a:pPr>
            <a:r>
              <a:rPr sz="1050" spc="-25" dirty="0">
                <a:solidFill>
                  <a:srgbClr val="59595C"/>
                </a:solidFill>
                <a:latin typeface="Helvetica"/>
                <a:cs typeface="Helvetica"/>
              </a:rPr>
              <a:t>40</a:t>
            </a:r>
            <a:endParaRPr sz="1050">
              <a:latin typeface="Helvetica"/>
              <a:cs typeface="Helvetica"/>
            </a:endParaRPr>
          </a:p>
        </p:txBody>
      </p:sp>
      <p:sp>
        <p:nvSpPr>
          <p:cNvPr id="118" name="object 118"/>
          <p:cNvSpPr txBox="1"/>
          <p:nvPr/>
        </p:nvSpPr>
        <p:spPr>
          <a:xfrm>
            <a:off x="9964155" y="10035959"/>
            <a:ext cx="177165" cy="189230"/>
          </a:xfrm>
          <a:prstGeom prst="rect">
            <a:avLst/>
          </a:prstGeom>
        </p:spPr>
        <p:txBody>
          <a:bodyPr vert="horz" wrap="square" lIns="0" tIns="15240" rIns="0" bIns="0" rtlCol="0">
            <a:spAutoFit/>
          </a:bodyPr>
          <a:lstStyle/>
          <a:p>
            <a:pPr marL="12700">
              <a:lnSpc>
                <a:spcPct val="100000"/>
              </a:lnSpc>
              <a:spcBef>
                <a:spcPts val="120"/>
              </a:spcBef>
            </a:pPr>
            <a:r>
              <a:rPr sz="1050" spc="-25" dirty="0">
                <a:solidFill>
                  <a:srgbClr val="59595C"/>
                </a:solidFill>
                <a:latin typeface="Helvetica"/>
                <a:cs typeface="Helvetica"/>
              </a:rPr>
              <a:t>80</a:t>
            </a:r>
            <a:endParaRPr sz="1050">
              <a:latin typeface="Helvetica"/>
              <a:cs typeface="Helvetica"/>
            </a:endParaRPr>
          </a:p>
        </p:txBody>
      </p:sp>
      <p:sp>
        <p:nvSpPr>
          <p:cNvPr id="119" name="object 119"/>
          <p:cNvSpPr txBox="1"/>
          <p:nvPr/>
        </p:nvSpPr>
        <p:spPr>
          <a:xfrm>
            <a:off x="9341263" y="10035959"/>
            <a:ext cx="177165" cy="189230"/>
          </a:xfrm>
          <a:prstGeom prst="rect">
            <a:avLst/>
          </a:prstGeom>
        </p:spPr>
        <p:txBody>
          <a:bodyPr vert="horz" wrap="square" lIns="0" tIns="15240" rIns="0" bIns="0" rtlCol="0">
            <a:spAutoFit/>
          </a:bodyPr>
          <a:lstStyle/>
          <a:p>
            <a:pPr marL="12700">
              <a:lnSpc>
                <a:spcPct val="100000"/>
              </a:lnSpc>
              <a:spcBef>
                <a:spcPts val="120"/>
              </a:spcBef>
            </a:pPr>
            <a:r>
              <a:rPr sz="1050" spc="-25" dirty="0">
                <a:solidFill>
                  <a:srgbClr val="59595C"/>
                </a:solidFill>
                <a:latin typeface="Helvetica"/>
                <a:cs typeface="Helvetica"/>
              </a:rPr>
              <a:t>75</a:t>
            </a:r>
            <a:endParaRPr sz="1050">
              <a:latin typeface="Helvetica"/>
              <a:cs typeface="Helvetica"/>
            </a:endParaRPr>
          </a:p>
        </p:txBody>
      </p:sp>
      <p:sp>
        <p:nvSpPr>
          <p:cNvPr id="120" name="object 120"/>
          <p:cNvSpPr txBox="1"/>
          <p:nvPr/>
        </p:nvSpPr>
        <p:spPr>
          <a:xfrm>
            <a:off x="8718371" y="10035959"/>
            <a:ext cx="177165" cy="189230"/>
          </a:xfrm>
          <a:prstGeom prst="rect">
            <a:avLst/>
          </a:prstGeom>
        </p:spPr>
        <p:txBody>
          <a:bodyPr vert="horz" wrap="square" lIns="0" tIns="15240" rIns="0" bIns="0" rtlCol="0">
            <a:spAutoFit/>
          </a:bodyPr>
          <a:lstStyle/>
          <a:p>
            <a:pPr marL="12700">
              <a:lnSpc>
                <a:spcPct val="100000"/>
              </a:lnSpc>
              <a:spcBef>
                <a:spcPts val="120"/>
              </a:spcBef>
            </a:pPr>
            <a:r>
              <a:rPr sz="1050" spc="-25" dirty="0">
                <a:solidFill>
                  <a:srgbClr val="59595C"/>
                </a:solidFill>
                <a:latin typeface="Helvetica"/>
                <a:cs typeface="Helvetica"/>
              </a:rPr>
              <a:t>70</a:t>
            </a:r>
            <a:endParaRPr sz="1050">
              <a:latin typeface="Helvetica"/>
              <a:cs typeface="Helvetica"/>
            </a:endParaRPr>
          </a:p>
        </p:txBody>
      </p:sp>
      <p:sp>
        <p:nvSpPr>
          <p:cNvPr id="121" name="object 121"/>
          <p:cNvSpPr txBox="1"/>
          <p:nvPr/>
        </p:nvSpPr>
        <p:spPr>
          <a:xfrm>
            <a:off x="8095479" y="10035959"/>
            <a:ext cx="177165" cy="189230"/>
          </a:xfrm>
          <a:prstGeom prst="rect">
            <a:avLst/>
          </a:prstGeom>
        </p:spPr>
        <p:txBody>
          <a:bodyPr vert="horz" wrap="square" lIns="0" tIns="15240" rIns="0" bIns="0" rtlCol="0">
            <a:spAutoFit/>
          </a:bodyPr>
          <a:lstStyle/>
          <a:p>
            <a:pPr marL="12700">
              <a:lnSpc>
                <a:spcPct val="100000"/>
              </a:lnSpc>
              <a:spcBef>
                <a:spcPts val="120"/>
              </a:spcBef>
            </a:pPr>
            <a:r>
              <a:rPr sz="1050" spc="-25" dirty="0">
                <a:solidFill>
                  <a:srgbClr val="59595C"/>
                </a:solidFill>
                <a:latin typeface="Helvetica"/>
                <a:cs typeface="Helvetica"/>
              </a:rPr>
              <a:t>65</a:t>
            </a:r>
            <a:endParaRPr sz="1050">
              <a:latin typeface="Helvetica"/>
              <a:cs typeface="Helvetica"/>
            </a:endParaRPr>
          </a:p>
        </p:txBody>
      </p:sp>
      <p:sp>
        <p:nvSpPr>
          <p:cNvPr id="122" name="object 122"/>
          <p:cNvSpPr txBox="1"/>
          <p:nvPr/>
        </p:nvSpPr>
        <p:spPr>
          <a:xfrm>
            <a:off x="7472587" y="10035959"/>
            <a:ext cx="177165" cy="189230"/>
          </a:xfrm>
          <a:prstGeom prst="rect">
            <a:avLst/>
          </a:prstGeom>
        </p:spPr>
        <p:txBody>
          <a:bodyPr vert="horz" wrap="square" lIns="0" tIns="15240" rIns="0" bIns="0" rtlCol="0">
            <a:spAutoFit/>
          </a:bodyPr>
          <a:lstStyle/>
          <a:p>
            <a:pPr marL="12700">
              <a:lnSpc>
                <a:spcPct val="100000"/>
              </a:lnSpc>
              <a:spcBef>
                <a:spcPts val="120"/>
              </a:spcBef>
            </a:pPr>
            <a:r>
              <a:rPr sz="1050" spc="-25" dirty="0">
                <a:solidFill>
                  <a:srgbClr val="59595C"/>
                </a:solidFill>
                <a:latin typeface="Helvetica"/>
                <a:cs typeface="Helvetica"/>
              </a:rPr>
              <a:t>60</a:t>
            </a:r>
            <a:endParaRPr sz="1050">
              <a:latin typeface="Helvetica"/>
              <a:cs typeface="Helvetica"/>
            </a:endParaRPr>
          </a:p>
        </p:txBody>
      </p:sp>
      <p:sp>
        <p:nvSpPr>
          <p:cNvPr id="123" name="object 123"/>
          <p:cNvSpPr txBox="1"/>
          <p:nvPr/>
        </p:nvSpPr>
        <p:spPr>
          <a:xfrm>
            <a:off x="6849695" y="10035959"/>
            <a:ext cx="177165" cy="189230"/>
          </a:xfrm>
          <a:prstGeom prst="rect">
            <a:avLst/>
          </a:prstGeom>
        </p:spPr>
        <p:txBody>
          <a:bodyPr vert="horz" wrap="square" lIns="0" tIns="15240" rIns="0" bIns="0" rtlCol="0">
            <a:spAutoFit/>
          </a:bodyPr>
          <a:lstStyle/>
          <a:p>
            <a:pPr marL="12700">
              <a:lnSpc>
                <a:spcPct val="100000"/>
              </a:lnSpc>
              <a:spcBef>
                <a:spcPts val="120"/>
              </a:spcBef>
            </a:pPr>
            <a:r>
              <a:rPr sz="1050" spc="-25" dirty="0">
                <a:solidFill>
                  <a:srgbClr val="59595C"/>
                </a:solidFill>
                <a:latin typeface="Helvetica"/>
                <a:cs typeface="Helvetica"/>
              </a:rPr>
              <a:t>55</a:t>
            </a:r>
            <a:endParaRPr sz="1050">
              <a:latin typeface="Helvetica"/>
              <a:cs typeface="Helvetica"/>
            </a:endParaRPr>
          </a:p>
        </p:txBody>
      </p:sp>
      <p:sp>
        <p:nvSpPr>
          <p:cNvPr id="124" name="object 124"/>
          <p:cNvSpPr txBox="1"/>
          <p:nvPr/>
        </p:nvSpPr>
        <p:spPr>
          <a:xfrm>
            <a:off x="6226803" y="10035959"/>
            <a:ext cx="177165" cy="189230"/>
          </a:xfrm>
          <a:prstGeom prst="rect">
            <a:avLst/>
          </a:prstGeom>
        </p:spPr>
        <p:txBody>
          <a:bodyPr vert="horz" wrap="square" lIns="0" tIns="15240" rIns="0" bIns="0" rtlCol="0">
            <a:spAutoFit/>
          </a:bodyPr>
          <a:lstStyle/>
          <a:p>
            <a:pPr marL="12700">
              <a:lnSpc>
                <a:spcPct val="100000"/>
              </a:lnSpc>
              <a:spcBef>
                <a:spcPts val="120"/>
              </a:spcBef>
            </a:pPr>
            <a:r>
              <a:rPr sz="1050" spc="-25" dirty="0">
                <a:solidFill>
                  <a:srgbClr val="59595C"/>
                </a:solidFill>
                <a:latin typeface="Helvetica"/>
                <a:cs typeface="Helvetica"/>
              </a:rPr>
              <a:t>50</a:t>
            </a:r>
            <a:endParaRPr sz="1050">
              <a:latin typeface="Helvetica"/>
              <a:cs typeface="Helvetica"/>
            </a:endParaRPr>
          </a:p>
        </p:txBody>
      </p:sp>
      <p:sp>
        <p:nvSpPr>
          <p:cNvPr id="125" name="object 125"/>
          <p:cNvSpPr txBox="1"/>
          <p:nvPr/>
        </p:nvSpPr>
        <p:spPr>
          <a:xfrm>
            <a:off x="5603911" y="10035959"/>
            <a:ext cx="177165" cy="189230"/>
          </a:xfrm>
          <a:prstGeom prst="rect">
            <a:avLst/>
          </a:prstGeom>
        </p:spPr>
        <p:txBody>
          <a:bodyPr vert="horz" wrap="square" lIns="0" tIns="15240" rIns="0" bIns="0" rtlCol="0">
            <a:spAutoFit/>
          </a:bodyPr>
          <a:lstStyle/>
          <a:p>
            <a:pPr marL="12700">
              <a:lnSpc>
                <a:spcPct val="100000"/>
              </a:lnSpc>
              <a:spcBef>
                <a:spcPts val="120"/>
              </a:spcBef>
            </a:pPr>
            <a:r>
              <a:rPr sz="1050" spc="-25" dirty="0">
                <a:solidFill>
                  <a:srgbClr val="59595C"/>
                </a:solidFill>
                <a:latin typeface="Helvetica"/>
                <a:cs typeface="Helvetica"/>
              </a:rPr>
              <a:t>45</a:t>
            </a:r>
            <a:endParaRPr sz="1050">
              <a:latin typeface="Helvetica"/>
              <a:cs typeface="Helvetica"/>
            </a:endParaRPr>
          </a:p>
        </p:txBody>
      </p:sp>
      <p:sp>
        <p:nvSpPr>
          <p:cNvPr id="126" name="object 126"/>
          <p:cNvSpPr txBox="1"/>
          <p:nvPr/>
        </p:nvSpPr>
        <p:spPr>
          <a:xfrm>
            <a:off x="4981019" y="10035959"/>
            <a:ext cx="177165" cy="189230"/>
          </a:xfrm>
          <a:prstGeom prst="rect">
            <a:avLst/>
          </a:prstGeom>
        </p:spPr>
        <p:txBody>
          <a:bodyPr vert="horz" wrap="square" lIns="0" tIns="15240" rIns="0" bIns="0" rtlCol="0">
            <a:spAutoFit/>
          </a:bodyPr>
          <a:lstStyle/>
          <a:p>
            <a:pPr marL="12700">
              <a:lnSpc>
                <a:spcPct val="100000"/>
              </a:lnSpc>
              <a:spcBef>
                <a:spcPts val="120"/>
              </a:spcBef>
            </a:pPr>
            <a:r>
              <a:rPr sz="1050" spc="-25" dirty="0">
                <a:solidFill>
                  <a:srgbClr val="59595C"/>
                </a:solidFill>
                <a:latin typeface="Helvetica"/>
                <a:cs typeface="Helvetica"/>
              </a:rPr>
              <a:t>40</a:t>
            </a:r>
            <a:endParaRPr sz="1050">
              <a:latin typeface="Helvetica"/>
              <a:cs typeface="Helvetica"/>
            </a:endParaRPr>
          </a:p>
        </p:txBody>
      </p:sp>
      <p:sp>
        <p:nvSpPr>
          <p:cNvPr id="127" name="object 127"/>
          <p:cNvSpPr txBox="1"/>
          <p:nvPr/>
        </p:nvSpPr>
        <p:spPr>
          <a:xfrm>
            <a:off x="4358127" y="10035959"/>
            <a:ext cx="177165" cy="189230"/>
          </a:xfrm>
          <a:prstGeom prst="rect">
            <a:avLst/>
          </a:prstGeom>
        </p:spPr>
        <p:txBody>
          <a:bodyPr vert="horz" wrap="square" lIns="0" tIns="15240" rIns="0" bIns="0" rtlCol="0">
            <a:spAutoFit/>
          </a:bodyPr>
          <a:lstStyle/>
          <a:p>
            <a:pPr marL="12700">
              <a:lnSpc>
                <a:spcPct val="100000"/>
              </a:lnSpc>
              <a:spcBef>
                <a:spcPts val="120"/>
              </a:spcBef>
            </a:pPr>
            <a:r>
              <a:rPr sz="1050" spc="-25" dirty="0">
                <a:solidFill>
                  <a:srgbClr val="59595C"/>
                </a:solidFill>
                <a:latin typeface="Helvetica"/>
                <a:cs typeface="Helvetica"/>
              </a:rPr>
              <a:t>35</a:t>
            </a:r>
            <a:endParaRPr sz="1050">
              <a:latin typeface="Helvetica"/>
              <a:cs typeface="Helvetica"/>
            </a:endParaRPr>
          </a:p>
        </p:txBody>
      </p:sp>
      <p:sp>
        <p:nvSpPr>
          <p:cNvPr id="128" name="object 128"/>
          <p:cNvSpPr txBox="1"/>
          <p:nvPr/>
        </p:nvSpPr>
        <p:spPr>
          <a:xfrm>
            <a:off x="3735235" y="10035959"/>
            <a:ext cx="177165" cy="189230"/>
          </a:xfrm>
          <a:prstGeom prst="rect">
            <a:avLst/>
          </a:prstGeom>
        </p:spPr>
        <p:txBody>
          <a:bodyPr vert="horz" wrap="square" lIns="0" tIns="15240" rIns="0" bIns="0" rtlCol="0">
            <a:spAutoFit/>
          </a:bodyPr>
          <a:lstStyle/>
          <a:p>
            <a:pPr marL="12700">
              <a:lnSpc>
                <a:spcPct val="100000"/>
              </a:lnSpc>
              <a:spcBef>
                <a:spcPts val="120"/>
              </a:spcBef>
            </a:pPr>
            <a:r>
              <a:rPr sz="1050" spc="-25" dirty="0">
                <a:solidFill>
                  <a:srgbClr val="59595C"/>
                </a:solidFill>
                <a:latin typeface="Helvetica"/>
                <a:cs typeface="Helvetica"/>
              </a:rPr>
              <a:t>30</a:t>
            </a:r>
            <a:endParaRPr sz="1050">
              <a:latin typeface="Helvetica"/>
              <a:cs typeface="Helvetica"/>
            </a:endParaRPr>
          </a:p>
        </p:txBody>
      </p:sp>
      <p:sp>
        <p:nvSpPr>
          <p:cNvPr id="129" name="object 129"/>
          <p:cNvSpPr txBox="1"/>
          <p:nvPr/>
        </p:nvSpPr>
        <p:spPr>
          <a:xfrm>
            <a:off x="3112343" y="10035959"/>
            <a:ext cx="177165" cy="189230"/>
          </a:xfrm>
          <a:prstGeom prst="rect">
            <a:avLst/>
          </a:prstGeom>
        </p:spPr>
        <p:txBody>
          <a:bodyPr vert="horz" wrap="square" lIns="0" tIns="15240" rIns="0" bIns="0" rtlCol="0">
            <a:spAutoFit/>
          </a:bodyPr>
          <a:lstStyle/>
          <a:p>
            <a:pPr marL="12700">
              <a:lnSpc>
                <a:spcPct val="100000"/>
              </a:lnSpc>
              <a:spcBef>
                <a:spcPts val="120"/>
              </a:spcBef>
            </a:pPr>
            <a:r>
              <a:rPr sz="1050" spc="-25" dirty="0">
                <a:solidFill>
                  <a:srgbClr val="59595C"/>
                </a:solidFill>
                <a:latin typeface="Helvetica"/>
                <a:cs typeface="Helvetica"/>
              </a:rPr>
              <a:t>25</a:t>
            </a:r>
            <a:endParaRPr sz="1050">
              <a:latin typeface="Helvetica"/>
              <a:cs typeface="Helvetica"/>
            </a:endParaRPr>
          </a:p>
        </p:txBody>
      </p:sp>
      <p:sp>
        <p:nvSpPr>
          <p:cNvPr id="130" name="object 130"/>
          <p:cNvSpPr txBox="1"/>
          <p:nvPr/>
        </p:nvSpPr>
        <p:spPr>
          <a:xfrm>
            <a:off x="2489450" y="10035959"/>
            <a:ext cx="177165" cy="189230"/>
          </a:xfrm>
          <a:prstGeom prst="rect">
            <a:avLst/>
          </a:prstGeom>
        </p:spPr>
        <p:txBody>
          <a:bodyPr vert="horz" wrap="square" lIns="0" tIns="15240" rIns="0" bIns="0" rtlCol="0">
            <a:spAutoFit/>
          </a:bodyPr>
          <a:lstStyle/>
          <a:p>
            <a:pPr marL="12700">
              <a:lnSpc>
                <a:spcPct val="100000"/>
              </a:lnSpc>
              <a:spcBef>
                <a:spcPts val="120"/>
              </a:spcBef>
            </a:pPr>
            <a:r>
              <a:rPr sz="1050" spc="-25" dirty="0">
                <a:solidFill>
                  <a:srgbClr val="59595C"/>
                </a:solidFill>
                <a:latin typeface="Helvetica"/>
                <a:cs typeface="Helvetica"/>
              </a:rPr>
              <a:t>20</a:t>
            </a:r>
            <a:endParaRPr sz="1050">
              <a:latin typeface="Helvetica"/>
              <a:cs typeface="Helvetica"/>
            </a:endParaRPr>
          </a:p>
        </p:txBody>
      </p:sp>
      <p:sp>
        <p:nvSpPr>
          <p:cNvPr id="131" name="object 131"/>
          <p:cNvSpPr txBox="1"/>
          <p:nvPr/>
        </p:nvSpPr>
        <p:spPr>
          <a:xfrm>
            <a:off x="1866558" y="10035959"/>
            <a:ext cx="177165" cy="189230"/>
          </a:xfrm>
          <a:prstGeom prst="rect">
            <a:avLst/>
          </a:prstGeom>
        </p:spPr>
        <p:txBody>
          <a:bodyPr vert="horz" wrap="square" lIns="0" tIns="15240" rIns="0" bIns="0" rtlCol="0">
            <a:spAutoFit/>
          </a:bodyPr>
          <a:lstStyle/>
          <a:p>
            <a:pPr marL="12700">
              <a:lnSpc>
                <a:spcPct val="100000"/>
              </a:lnSpc>
              <a:spcBef>
                <a:spcPts val="120"/>
              </a:spcBef>
            </a:pPr>
            <a:r>
              <a:rPr sz="1050" spc="-25" dirty="0">
                <a:solidFill>
                  <a:srgbClr val="59595C"/>
                </a:solidFill>
                <a:latin typeface="Helvetica"/>
                <a:cs typeface="Helvetica"/>
              </a:rPr>
              <a:t>15</a:t>
            </a:r>
            <a:endParaRPr sz="1050">
              <a:latin typeface="Helvetica"/>
              <a:cs typeface="Helvetica"/>
            </a:endParaRPr>
          </a:p>
        </p:txBody>
      </p:sp>
      <p:sp>
        <p:nvSpPr>
          <p:cNvPr id="132" name="object 132"/>
          <p:cNvSpPr txBox="1"/>
          <p:nvPr/>
        </p:nvSpPr>
        <p:spPr>
          <a:xfrm>
            <a:off x="10586639" y="10035959"/>
            <a:ext cx="177165" cy="189230"/>
          </a:xfrm>
          <a:prstGeom prst="rect">
            <a:avLst/>
          </a:prstGeom>
        </p:spPr>
        <p:txBody>
          <a:bodyPr vert="horz" wrap="square" lIns="0" tIns="15240" rIns="0" bIns="0" rtlCol="0">
            <a:spAutoFit/>
          </a:bodyPr>
          <a:lstStyle/>
          <a:p>
            <a:pPr marL="12700">
              <a:lnSpc>
                <a:spcPct val="100000"/>
              </a:lnSpc>
              <a:spcBef>
                <a:spcPts val="120"/>
              </a:spcBef>
            </a:pPr>
            <a:r>
              <a:rPr sz="1050" spc="-25" dirty="0">
                <a:solidFill>
                  <a:srgbClr val="59595C"/>
                </a:solidFill>
                <a:latin typeface="Helvetica"/>
                <a:cs typeface="Helvetica"/>
              </a:rPr>
              <a:t>85</a:t>
            </a:r>
            <a:endParaRPr sz="1050">
              <a:latin typeface="Helvetica"/>
              <a:cs typeface="Helvetica"/>
            </a:endParaRPr>
          </a:p>
        </p:txBody>
      </p:sp>
      <p:sp>
        <p:nvSpPr>
          <p:cNvPr id="133" name="object 133"/>
          <p:cNvSpPr txBox="1"/>
          <p:nvPr/>
        </p:nvSpPr>
        <p:spPr>
          <a:xfrm>
            <a:off x="1042978" y="8726992"/>
            <a:ext cx="161925" cy="516890"/>
          </a:xfrm>
          <a:prstGeom prst="rect">
            <a:avLst/>
          </a:prstGeom>
        </p:spPr>
        <p:txBody>
          <a:bodyPr vert="vert270" wrap="square" lIns="0" tIns="0" rIns="0" bIns="0" rtlCol="0">
            <a:spAutoFit/>
          </a:bodyPr>
          <a:lstStyle/>
          <a:p>
            <a:pPr marL="12700">
              <a:lnSpc>
                <a:spcPts val="1135"/>
              </a:lnSpc>
            </a:pPr>
            <a:r>
              <a:rPr sz="1050" spc="-10" dirty="0">
                <a:solidFill>
                  <a:srgbClr val="59595C"/>
                </a:solidFill>
                <a:latin typeface="Helvetica"/>
                <a:cs typeface="Helvetica"/>
              </a:rPr>
              <a:t>FTE/HC</a:t>
            </a:r>
            <a:endParaRPr sz="1050">
              <a:latin typeface="Helvetica"/>
              <a:cs typeface="Helvetica"/>
            </a:endParaRPr>
          </a:p>
        </p:txBody>
      </p:sp>
      <p:sp>
        <p:nvSpPr>
          <p:cNvPr id="134" name="object 134"/>
          <p:cNvSpPr txBox="1"/>
          <p:nvPr/>
        </p:nvSpPr>
        <p:spPr>
          <a:xfrm>
            <a:off x="9899192" y="8453979"/>
            <a:ext cx="388620" cy="226695"/>
          </a:xfrm>
          <a:prstGeom prst="rect">
            <a:avLst/>
          </a:prstGeom>
        </p:spPr>
        <p:txBody>
          <a:bodyPr vert="horz" wrap="square" lIns="0" tIns="15240" rIns="0" bIns="0" rtlCol="0">
            <a:spAutoFit/>
          </a:bodyPr>
          <a:lstStyle/>
          <a:p>
            <a:pPr marL="12700">
              <a:lnSpc>
                <a:spcPct val="100000"/>
              </a:lnSpc>
              <a:spcBef>
                <a:spcPts val="120"/>
              </a:spcBef>
            </a:pPr>
            <a:r>
              <a:rPr sz="1300" spc="-20" dirty="0">
                <a:solidFill>
                  <a:srgbClr val="59595C"/>
                </a:solidFill>
                <a:latin typeface="Helvetica"/>
                <a:cs typeface="Helvetica"/>
              </a:rPr>
              <a:t>Male</a:t>
            </a:r>
            <a:endParaRPr sz="1300">
              <a:latin typeface="Helvetica"/>
              <a:cs typeface="Helvetica"/>
            </a:endParaRPr>
          </a:p>
        </p:txBody>
      </p:sp>
      <p:sp>
        <p:nvSpPr>
          <p:cNvPr id="135" name="object 135"/>
          <p:cNvSpPr txBox="1"/>
          <p:nvPr/>
        </p:nvSpPr>
        <p:spPr>
          <a:xfrm>
            <a:off x="9899192" y="8779833"/>
            <a:ext cx="1189355" cy="226695"/>
          </a:xfrm>
          <a:prstGeom prst="rect">
            <a:avLst/>
          </a:prstGeom>
        </p:spPr>
        <p:txBody>
          <a:bodyPr vert="horz" wrap="square" lIns="0" tIns="15240" rIns="0" bIns="0" rtlCol="0">
            <a:spAutoFit/>
          </a:bodyPr>
          <a:lstStyle/>
          <a:p>
            <a:pPr marL="12700">
              <a:lnSpc>
                <a:spcPct val="100000"/>
              </a:lnSpc>
              <a:spcBef>
                <a:spcPts val="120"/>
              </a:spcBef>
            </a:pPr>
            <a:r>
              <a:rPr sz="1300" spc="-10" dirty="0">
                <a:solidFill>
                  <a:srgbClr val="59595C"/>
                </a:solidFill>
                <a:latin typeface="Helvetica"/>
                <a:cs typeface="Helvetica"/>
              </a:rPr>
              <a:t>Other/Unknown</a:t>
            </a:r>
            <a:endParaRPr sz="1300">
              <a:latin typeface="Helvetica"/>
              <a:cs typeface="Helvetica"/>
            </a:endParaRPr>
          </a:p>
        </p:txBody>
      </p:sp>
      <p:sp>
        <p:nvSpPr>
          <p:cNvPr id="136" name="object 136"/>
          <p:cNvSpPr txBox="1"/>
          <p:nvPr/>
        </p:nvSpPr>
        <p:spPr>
          <a:xfrm>
            <a:off x="9899192" y="8128293"/>
            <a:ext cx="584200" cy="226695"/>
          </a:xfrm>
          <a:prstGeom prst="rect">
            <a:avLst/>
          </a:prstGeom>
        </p:spPr>
        <p:txBody>
          <a:bodyPr vert="horz" wrap="square" lIns="0" tIns="15240" rIns="0" bIns="0" rtlCol="0">
            <a:spAutoFit/>
          </a:bodyPr>
          <a:lstStyle/>
          <a:p>
            <a:pPr marL="12700">
              <a:lnSpc>
                <a:spcPct val="100000"/>
              </a:lnSpc>
              <a:spcBef>
                <a:spcPts val="120"/>
              </a:spcBef>
            </a:pPr>
            <a:r>
              <a:rPr sz="1300" spc="-10" dirty="0">
                <a:solidFill>
                  <a:srgbClr val="59595C"/>
                </a:solidFill>
                <a:latin typeface="Helvetica"/>
                <a:cs typeface="Helvetica"/>
              </a:rPr>
              <a:t>Female</a:t>
            </a:r>
            <a:endParaRPr sz="1300">
              <a:latin typeface="Helvetica"/>
              <a:cs typeface="Helvetica"/>
            </a:endParaRPr>
          </a:p>
        </p:txBody>
      </p:sp>
      <p:sp>
        <p:nvSpPr>
          <p:cNvPr id="137" name="object 137"/>
          <p:cNvSpPr txBox="1"/>
          <p:nvPr/>
        </p:nvSpPr>
        <p:spPr>
          <a:xfrm>
            <a:off x="1030905" y="7676148"/>
            <a:ext cx="4288155" cy="275590"/>
          </a:xfrm>
          <a:prstGeom prst="rect">
            <a:avLst/>
          </a:prstGeom>
        </p:spPr>
        <p:txBody>
          <a:bodyPr vert="horz" wrap="square" lIns="0" tIns="17780" rIns="0" bIns="0" rtlCol="0">
            <a:spAutoFit/>
          </a:bodyPr>
          <a:lstStyle/>
          <a:p>
            <a:pPr marL="12700">
              <a:lnSpc>
                <a:spcPct val="100000"/>
              </a:lnSpc>
              <a:spcBef>
                <a:spcPts val="140"/>
              </a:spcBef>
            </a:pPr>
            <a:r>
              <a:rPr sz="1600" b="1" dirty="0">
                <a:solidFill>
                  <a:srgbClr val="2B72B8"/>
                </a:solidFill>
                <a:latin typeface="Helvetica"/>
                <a:cs typeface="Helvetica"/>
              </a:rPr>
              <a:t>FTE</a:t>
            </a:r>
            <a:r>
              <a:rPr sz="1600" b="1" spc="60" dirty="0">
                <a:solidFill>
                  <a:srgbClr val="2B72B8"/>
                </a:solidFill>
                <a:latin typeface="Helvetica"/>
                <a:cs typeface="Helvetica"/>
              </a:rPr>
              <a:t> </a:t>
            </a:r>
            <a:r>
              <a:rPr sz="1600" b="1" dirty="0">
                <a:solidFill>
                  <a:srgbClr val="2B72B8"/>
                </a:solidFill>
                <a:latin typeface="Helvetica"/>
                <a:cs typeface="Helvetica"/>
              </a:rPr>
              <a:t>-</a:t>
            </a:r>
            <a:r>
              <a:rPr sz="1600" b="1" spc="65" dirty="0">
                <a:solidFill>
                  <a:srgbClr val="2B72B8"/>
                </a:solidFill>
                <a:latin typeface="Helvetica"/>
                <a:cs typeface="Helvetica"/>
              </a:rPr>
              <a:t> </a:t>
            </a:r>
            <a:r>
              <a:rPr sz="1600" b="1" dirty="0">
                <a:solidFill>
                  <a:srgbClr val="2B72B8"/>
                </a:solidFill>
                <a:latin typeface="Helvetica"/>
                <a:cs typeface="Helvetica"/>
              </a:rPr>
              <a:t>by</a:t>
            </a:r>
            <a:r>
              <a:rPr sz="1600" b="1" spc="-5" dirty="0">
                <a:solidFill>
                  <a:srgbClr val="2B72B8"/>
                </a:solidFill>
                <a:latin typeface="Helvetica"/>
                <a:cs typeface="Helvetica"/>
              </a:rPr>
              <a:t> </a:t>
            </a:r>
            <a:r>
              <a:rPr sz="1600" b="1" dirty="0">
                <a:solidFill>
                  <a:srgbClr val="2B72B8"/>
                </a:solidFill>
                <a:latin typeface="Helvetica"/>
                <a:cs typeface="Helvetica"/>
              </a:rPr>
              <a:t>Age</a:t>
            </a:r>
            <a:r>
              <a:rPr sz="1600" b="1" spc="65" dirty="0">
                <a:solidFill>
                  <a:srgbClr val="2B72B8"/>
                </a:solidFill>
                <a:latin typeface="Helvetica"/>
                <a:cs typeface="Helvetica"/>
              </a:rPr>
              <a:t> </a:t>
            </a:r>
            <a:r>
              <a:rPr sz="1600" b="1" dirty="0">
                <a:solidFill>
                  <a:srgbClr val="2B72B8"/>
                </a:solidFill>
                <a:latin typeface="Helvetica"/>
                <a:cs typeface="Helvetica"/>
              </a:rPr>
              <a:t>and</a:t>
            </a:r>
            <a:r>
              <a:rPr sz="1600" b="1" spc="65" dirty="0">
                <a:solidFill>
                  <a:srgbClr val="2B72B8"/>
                </a:solidFill>
                <a:latin typeface="Helvetica"/>
                <a:cs typeface="Helvetica"/>
              </a:rPr>
              <a:t> </a:t>
            </a:r>
            <a:r>
              <a:rPr sz="1600" b="1" dirty="0">
                <a:solidFill>
                  <a:srgbClr val="2B72B8"/>
                </a:solidFill>
                <a:latin typeface="Helvetica"/>
                <a:cs typeface="Helvetica"/>
              </a:rPr>
              <a:t>Gender</a:t>
            </a:r>
            <a:r>
              <a:rPr sz="1600" b="1" spc="65" dirty="0">
                <a:solidFill>
                  <a:srgbClr val="2B72B8"/>
                </a:solidFill>
                <a:latin typeface="Helvetica"/>
                <a:cs typeface="Helvetica"/>
              </a:rPr>
              <a:t> </a:t>
            </a:r>
            <a:r>
              <a:rPr sz="1600" b="1" dirty="0">
                <a:solidFill>
                  <a:srgbClr val="2B72B8"/>
                </a:solidFill>
                <a:latin typeface="Helvetica"/>
                <a:cs typeface="Helvetica"/>
              </a:rPr>
              <a:t>-</a:t>
            </a:r>
            <a:r>
              <a:rPr sz="1600" b="1" spc="60" dirty="0">
                <a:solidFill>
                  <a:srgbClr val="2B72B8"/>
                </a:solidFill>
                <a:latin typeface="Helvetica"/>
                <a:cs typeface="Helvetica"/>
              </a:rPr>
              <a:t> </a:t>
            </a:r>
            <a:r>
              <a:rPr sz="1600" b="1" dirty="0">
                <a:solidFill>
                  <a:srgbClr val="2B72B8"/>
                </a:solidFill>
                <a:latin typeface="Helvetica"/>
                <a:cs typeface="Helvetica"/>
              </a:rPr>
              <a:t>September</a:t>
            </a:r>
            <a:r>
              <a:rPr sz="1600" b="1" spc="65" dirty="0">
                <a:solidFill>
                  <a:srgbClr val="2B72B8"/>
                </a:solidFill>
                <a:latin typeface="Helvetica"/>
                <a:cs typeface="Helvetica"/>
              </a:rPr>
              <a:t> </a:t>
            </a:r>
            <a:r>
              <a:rPr sz="1600" b="1" spc="-20" dirty="0">
                <a:solidFill>
                  <a:srgbClr val="2B72B8"/>
                </a:solidFill>
                <a:latin typeface="Helvetica"/>
                <a:cs typeface="Helvetica"/>
              </a:rPr>
              <a:t>2024</a:t>
            </a:r>
            <a:endParaRPr sz="1600">
              <a:latin typeface="Helvetica"/>
              <a:cs typeface="Helvetica"/>
            </a:endParaRPr>
          </a:p>
        </p:txBody>
      </p:sp>
      <p:grpSp>
        <p:nvGrpSpPr>
          <p:cNvPr id="138" name="object 138"/>
          <p:cNvGrpSpPr/>
          <p:nvPr/>
        </p:nvGrpSpPr>
        <p:grpSpPr>
          <a:xfrm>
            <a:off x="2062605" y="8098772"/>
            <a:ext cx="8528685" cy="1891664"/>
            <a:chOff x="2062605" y="8098772"/>
            <a:chExt cx="8528685" cy="1891664"/>
          </a:xfrm>
        </p:grpSpPr>
        <p:sp>
          <p:nvSpPr>
            <p:cNvPr id="139" name="object 139"/>
            <p:cNvSpPr/>
            <p:nvPr/>
          </p:nvSpPr>
          <p:spPr>
            <a:xfrm>
              <a:off x="2346764" y="8114478"/>
              <a:ext cx="8228330" cy="1860550"/>
            </a:xfrm>
            <a:custGeom>
              <a:avLst/>
              <a:gdLst/>
              <a:ahLst/>
              <a:cxnLst/>
              <a:rect l="l" t="t" r="r" b="b"/>
              <a:pathLst>
                <a:path w="8228330" h="1860550">
                  <a:moveTo>
                    <a:pt x="8228241" y="1860006"/>
                  </a:moveTo>
                  <a:lnTo>
                    <a:pt x="8096151" y="1801547"/>
                  </a:lnTo>
                  <a:lnTo>
                    <a:pt x="7998143" y="1860006"/>
                  </a:lnTo>
                  <a:lnTo>
                    <a:pt x="7601852" y="1860006"/>
                  </a:lnTo>
                  <a:lnTo>
                    <a:pt x="7474023" y="1812175"/>
                  </a:lnTo>
                  <a:lnTo>
                    <a:pt x="7218356" y="1849378"/>
                  </a:lnTo>
                  <a:lnTo>
                    <a:pt x="7099040" y="1759035"/>
                  </a:lnTo>
                  <a:lnTo>
                    <a:pt x="6988247" y="1737779"/>
                  </a:lnTo>
                  <a:lnTo>
                    <a:pt x="6851896" y="1844059"/>
                  </a:lnTo>
                  <a:lnTo>
                    <a:pt x="6728318" y="1801547"/>
                  </a:lnTo>
                  <a:lnTo>
                    <a:pt x="6596228" y="1668692"/>
                  </a:lnTo>
                  <a:lnTo>
                    <a:pt x="6370392" y="1594286"/>
                  </a:lnTo>
                  <a:lnTo>
                    <a:pt x="6221245" y="1456123"/>
                  </a:lnTo>
                  <a:lnTo>
                    <a:pt x="6110463" y="1201031"/>
                  </a:lnTo>
                  <a:lnTo>
                    <a:pt x="5991147" y="1349833"/>
                  </a:lnTo>
                  <a:lnTo>
                    <a:pt x="5859057" y="1243543"/>
                  </a:lnTo>
                  <a:lnTo>
                    <a:pt x="5726956" y="643027"/>
                  </a:lnTo>
                  <a:lnTo>
                    <a:pt x="5603389" y="600515"/>
                  </a:lnTo>
                  <a:lnTo>
                    <a:pt x="5475550" y="499544"/>
                  </a:lnTo>
                  <a:lnTo>
                    <a:pt x="5360496" y="0"/>
                  </a:lnTo>
                  <a:lnTo>
                    <a:pt x="5241191" y="441086"/>
                  </a:lnTo>
                  <a:lnTo>
                    <a:pt x="4968476" y="191313"/>
                  </a:lnTo>
                  <a:lnTo>
                    <a:pt x="4853422" y="0"/>
                  </a:lnTo>
                  <a:lnTo>
                    <a:pt x="4491224" y="696177"/>
                  </a:lnTo>
                  <a:lnTo>
                    <a:pt x="4359134" y="201941"/>
                  </a:lnTo>
                  <a:lnTo>
                    <a:pt x="4235567" y="674921"/>
                  </a:lnTo>
                  <a:lnTo>
                    <a:pt x="4111989" y="658974"/>
                  </a:lnTo>
                  <a:lnTo>
                    <a:pt x="4026767" y="786520"/>
                  </a:lnTo>
                  <a:lnTo>
                    <a:pt x="3864845" y="1004409"/>
                  </a:lnTo>
                  <a:lnTo>
                    <a:pt x="3737006" y="898119"/>
                  </a:lnTo>
                  <a:lnTo>
                    <a:pt x="3613439" y="1291374"/>
                  </a:lnTo>
                  <a:lnTo>
                    <a:pt x="3489862" y="903438"/>
                  </a:lnTo>
                  <a:lnTo>
                    <a:pt x="3362033" y="770573"/>
                  </a:lnTo>
                  <a:lnTo>
                    <a:pt x="3238456" y="898119"/>
                  </a:lnTo>
                  <a:lnTo>
                    <a:pt x="3127663" y="1185094"/>
                  </a:lnTo>
                  <a:lnTo>
                    <a:pt x="2995573" y="1355152"/>
                  </a:lnTo>
                  <a:lnTo>
                    <a:pt x="2867734" y="1275437"/>
                  </a:lnTo>
                  <a:lnTo>
                    <a:pt x="2739906" y="1089432"/>
                  </a:lnTo>
                  <a:lnTo>
                    <a:pt x="2620590" y="1286065"/>
                  </a:lnTo>
                  <a:lnTo>
                    <a:pt x="2479976" y="1142572"/>
                  </a:lnTo>
                  <a:lnTo>
                    <a:pt x="2369184" y="1302002"/>
                  </a:lnTo>
                  <a:lnTo>
                    <a:pt x="2113516" y="1131944"/>
                  </a:lnTo>
                  <a:lnTo>
                    <a:pt x="1985688" y="834351"/>
                  </a:lnTo>
                  <a:lnTo>
                    <a:pt x="1870634" y="1036293"/>
                  </a:lnTo>
                  <a:lnTo>
                    <a:pt x="1742805" y="1121316"/>
                  </a:lnTo>
                  <a:lnTo>
                    <a:pt x="1668898" y="1339204"/>
                  </a:lnTo>
                  <a:lnTo>
                    <a:pt x="1630946" y="1449476"/>
                  </a:lnTo>
                  <a:lnTo>
                    <a:pt x="1616964" y="1486011"/>
                  </a:lnTo>
                  <a:lnTo>
                    <a:pt x="1614966" y="1482687"/>
                  </a:lnTo>
                  <a:lnTo>
                    <a:pt x="1595657" y="1404554"/>
                  </a:lnTo>
                  <a:lnTo>
                    <a:pt x="1553177" y="1248200"/>
                  </a:lnTo>
                  <a:lnTo>
                    <a:pt x="1510698" y="1094833"/>
                  </a:lnTo>
                  <a:lnTo>
                    <a:pt x="1491389" y="1025665"/>
                  </a:lnTo>
                  <a:lnTo>
                    <a:pt x="1372083" y="1232915"/>
                  </a:lnTo>
                  <a:lnTo>
                    <a:pt x="1235721" y="956578"/>
                  </a:lnTo>
                  <a:lnTo>
                    <a:pt x="1120677" y="1376408"/>
                  </a:lnTo>
                  <a:lnTo>
                    <a:pt x="992838" y="1163828"/>
                  </a:lnTo>
                  <a:lnTo>
                    <a:pt x="869271" y="1302002"/>
                  </a:lnTo>
                  <a:lnTo>
                    <a:pt x="745694" y="1185094"/>
                  </a:lnTo>
                  <a:lnTo>
                    <a:pt x="617866" y="940631"/>
                  </a:lnTo>
                  <a:lnTo>
                    <a:pt x="494288" y="1424228"/>
                  </a:lnTo>
                  <a:lnTo>
                    <a:pt x="366460" y="1376408"/>
                  </a:lnTo>
                  <a:lnTo>
                    <a:pt x="119305" y="1737779"/>
                  </a:lnTo>
                  <a:lnTo>
                    <a:pt x="0" y="1695267"/>
                  </a:lnTo>
                </a:path>
              </a:pathLst>
            </a:custGeom>
            <a:ln w="31412">
              <a:solidFill>
                <a:srgbClr val="2B72B8"/>
              </a:solidFill>
            </a:ln>
          </p:spPr>
          <p:txBody>
            <a:bodyPr wrap="square" lIns="0" tIns="0" rIns="0" bIns="0" rtlCol="0"/>
            <a:lstStyle/>
            <a:p>
              <a:endParaRPr/>
            </a:p>
          </p:txBody>
        </p:sp>
        <p:sp>
          <p:nvSpPr>
            <p:cNvPr id="140" name="object 140"/>
            <p:cNvSpPr/>
            <p:nvPr/>
          </p:nvSpPr>
          <p:spPr>
            <a:xfrm>
              <a:off x="2078311" y="9740653"/>
              <a:ext cx="6630670" cy="234315"/>
            </a:xfrm>
            <a:custGeom>
              <a:avLst/>
              <a:gdLst/>
              <a:ahLst/>
              <a:cxnLst/>
              <a:rect l="l" t="t" r="r" b="b"/>
              <a:pathLst>
                <a:path w="6630670" h="234315">
                  <a:moveTo>
                    <a:pt x="0" y="196632"/>
                  </a:moveTo>
                  <a:lnTo>
                    <a:pt x="144875" y="196632"/>
                  </a:lnTo>
                  <a:lnTo>
                    <a:pt x="268452" y="69086"/>
                  </a:lnTo>
                  <a:lnTo>
                    <a:pt x="392019" y="196632"/>
                  </a:lnTo>
                  <a:lnTo>
                    <a:pt x="634912" y="53150"/>
                  </a:lnTo>
                  <a:lnTo>
                    <a:pt x="745694" y="100970"/>
                  </a:lnTo>
                  <a:lnTo>
                    <a:pt x="886318" y="116917"/>
                  </a:lnTo>
                  <a:lnTo>
                    <a:pt x="1129201" y="191313"/>
                  </a:lnTo>
                  <a:lnTo>
                    <a:pt x="1257029" y="207260"/>
                  </a:lnTo>
                  <a:lnTo>
                    <a:pt x="1384868" y="132865"/>
                  </a:lnTo>
                  <a:lnTo>
                    <a:pt x="1508435" y="127545"/>
                  </a:lnTo>
                  <a:lnTo>
                    <a:pt x="1627751" y="233835"/>
                  </a:lnTo>
                  <a:lnTo>
                    <a:pt x="1764103" y="37203"/>
                  </a:lnTo>
                  <a:lnTo>
                    <a:pt x="1866372" y="122237"/>
                  </a:lnTo>
                  <a:lnTo>
                    <a:pt x="1998473" y="159429"/>
                  </a:lnTo>
                  <a:lnTo>
                    <a:pt x="2139086" y="175376"/>
                  </a:lnTo>
                  <a:lnTo>
                    <a:pt x="2262664" y="100970"/>
                  </a:lnTo>
                  <a:lnTo>
                    <a:pt x="2386231" y="223207"/>
                  </a:lnTo>
                  <a:lnTo>
                    <a:pt x="2514070" y="217888"/>
                  </a:lnTo>
                  <a:lnTo>
                    <a:pt x="2637636" y="148801"/>
                  </a:lnTo>
                  <a:lnTo>
                    <a:pt x="2769737" y="0"/>
                  </a:lnTo>
                  <a:lnTo>
                    <a:pt x="2884781" y="217888"/>
                  </a:lnTo>
                  <a:lnTo>
                    <a:pt x="3008358" y="53150"/>
                  </a:lnTo>
                  <a:lnTo>
                    <a:pt x="3374818" y="175376"/>
                  </a:lnTo>
                  <a:lnTo>
                    <a:pt x="3502647" y="201951"/>
                  </a:lnTo>
                  <a:lnTo>
                    <a:pt x="3630486" y="132865"/>
                  </a:lnTo>
                  <a:lnTo>
                    <a:pt x="4120513" y="207260"/>
                  </a:lnTo>
                  <a:lnTo>
                    <a:pt x="4252603" y="207260"/>
                  </a:lnTo>
                  <a:lnTo>
                    <a:pt x="4376180" y="154120"/>
                  </a:lnTo>
                  <a:lnTo>
                    <a:pt x="4631848" y="228516"/>
                  </a:lnTo>
                  <a:lnTo>
                    <a:pt x="4751164" y="186004"/>
                  </a:lnTo>
                  <a:lnTo>
                    <a:pt x="4887516" y="228516"/>
                  </a:lnTo>
                  <a:lnTo>
                    <a:pt x="5015355" y="201951"/>
                  </a:lnTo>
                  <a:lnTo>
                    <a:pt x="5258237" y="186004"/>
                  </a:lnTo>
                  <a:lnTo>
                    <a:pt x="5369019" y="191313"/>
                  </a:lnTo>
                  <a:lnTo>
                    <a:pt x="5871842" y="148801"/>
                  </a:lnTo>
                  <a:lnTo>
                    <a:pt x="5986885" y="217888"/>
                  </a:lnTo>
                  <a:lnTo>
                    <a:pt x="6630321" y="223207"/>
                  </a:lnTo>
                </a:path>
              </a:pathLst>
            </a:custGeom>
            <a:ln w="31412">
              <a:solidFill>
                <a:srgbClr val="02A7D4"/>
              </a:solidFill>
            </a:ln>
          </p:spPr>
          <p:txBody>
            <a:bodyPr wrap="square" lIns="0" tIns="0" rIns="0" bIns="0" rtlCol="0"/>
            <a:lstStyle/>
            <a:p>
              <a:endParaRPr/>
            </a:p>
          </p:txBody>
        </p:sp>
      </p:grpSp>
      <p:sp>
        <p:nvSpPr>
          <p:cNvPr id="141" name="object 141"/>
          <p:cNvSpPr txBox="1"/>
          <p:nvPr/>
        </p:nvSpPr>
        <p:spPr>
          <a:xfrm>
            <a:off x="14025715" y="4400797"/>
            <a:ext cx="867410" cy="468630"/>
          </a:xfrm>
          <a:prstGeom prst="rect">
            <a:avLst/>
          </a:prstGeom>
        </p:spPr>
        <p:txBody>
          <a:bodyPr vert="horz" wrap="square" lIns="0" tIns="13335" rIns="0" bIns="0" rtlCol="0">
            <a:spAutoFit/>
          </a:bodyPr>
          <a:lstStyle/>
          <a:p>
            <a:pPr marL="12700">
              <a:lnSpc>
                <a:spcPct val="100000"/>
              </a:lnSpc>
              <a:spcBef>
                <a:spcPts val="105"/>
              </a:spcBef>
            </a:pPr>
            <a:r>
              <a:rPr sz="2900" b="1" spc="-20" dirty="0">
                <a:solidFill>
                  <a:srgbClr val="59595C"/>
                </a:solidFill>
                <a:latin typeface="Helvetica"/>
                <a:cs typeface="Helvetica"/>
              </a:rPr>
              <a:t>7.9%</a:t>
            </a:r>
            <a:endParaRPr sz="2900">
              <a:latin typeface="Helvetica"/>
              <a:cs typeface="Helvetica"/>
            </a:endParaRPr>
          </a:p>
        </p:txBody>
      </p:sp>
      <p:sp>
        <p:nvSpPr>
          <p:cNvPr id="142" name="object 142"/>
          <p:cNvSpPr txBox="1"/>
          <p:nvPr/>
        </p:nvSpPr>
        <p:spPr>
          <a:xfrm>
            <a:off x="5856551" y="10302816"/>
            <a:ext cx="789940" cy="161925"/>
          </a:xfrm>
          <a:prstGeom prst="rect">
            <a:avLst/>
          </a:prstGeom>
        </p:spPr>
        <p:txBody>
          <a:bodyPr vert="horz" wrap="square" lIns="0" tIns="0" rIns="0" bIns="0" rtlCol="0">
            <a:spAutoFit/>
          </a:bodyPr>
          <a:lstStyle/>
          <a:p>
            <a:pPr marL="12700">
              <a:lnSpc>
                <a:spcPts val="1135"/>
              </a:lnSpc>
            </a:pPr>
            <a:r>
              <a:rPr sz="1050" dirty="0">
                <a:solidFill>
                  <a:srgbClr val="59595C"/>
                </a:solidFill>
                <a:latin typeface="Helvetica"/>
                <a:cs typeface="Helvetica"/>
              </a:rPr>
              <a:t>Age</a:t>
            </a:r>
            <a:r>
              <a:rPr sz="1050" spc="10" dirty="0">
                <a:solidFill>
                  <a:srgbClr val="59595C"/>
                </a:solidFill>
                <a:latin typeface="Helvetica"/>
                <a:cs typeface="Helvetica"/>
              </a:rPr>
              <a:t> </a:t>
            </a:r>
            <a:r>
              <a:rPr sz="1050" dirty="0">
                <a:solidFill>
                  <a:srgbClr val="59595C"/>
                </a:solidFill>
                <a:latin typeface="Helvetica"/>
                <a:cs typeface="Helvetica"/>
              </a:rPr>
              <a:t>in</a:t>
            </a:r>
            <a:r>
              <a:rPr sz="1050" spc="-10" dirty="0">
                <a:solidFill>
                  <a:srgbClr val="59595C"/>
                </a:solidFill>
                <a:latin typeface="Helvetica"/>
                <a:cs typeface="Helvetica"/>
              </a:rPr>
              <a:t> Years</a:t>
            </a:r>
            <a:endParaRPr sz="1050">
              <a:latin typeface="Helvetica"/>
              <a:cs typeface="Helvetica"/>
            </a:endParaRPr>
          </a:p>
        </p:txBody>
      </p:sp>
      <p:sp>
        <p:nvSpPr>
          <p:cNvPr id="143" name="object 143"/>
          <p:cNvSpPr txBox="1">
            <a:spLocks noGrp="1"/>
          </p:cNvSpPr>
          <p:nvPr>
            <p:ph type="ftr" sz="quarter" idx="5"/>
          </p:nvPr>
        </p:nvSpPr>
        <p:spPr>
          <a:prstGeom prst="rect">
            <a:avLst/>
          </a:prstGeom>
        </p:spPr>
        <p:txBody>
          <a:bodyPr vert="horz" wrap="square" lIns="0" tIns="0" rIns="0" bIns="0" rtlCol="0">
            <a:spAutoFit/>
          </a:bodyPr>
          <a:lstStyle/>
          <a:p>
            <a:pPr marL="12700">
              <a:lnSpc>
                <a:spcPts val="1535"/>
              </a:lnSpc>
            </a:pPr>
            <a:r>
              <a:rPr dirty="0"/>
              <a:t>Primary</a:t>
            </a:r>
            <a:r>
              <a:rPr spc="30" dirty="0"/>
              <a:t> </a:t>
            </a:r>
            <a:r>
              <a:rPr dirty="0"/>
              <a:t>Care</a:t>
            </a:r>
            <a:r>
              <a:rPr spc="35" dirty="0"/>
              <a:t> </a:t>
            </a:r>
            <a:r>
              <a:rPr dirty="0"/>
              <a:t>People</a:t>
            </a:r>
            <a:r>
              <a:rPr spc="35" dirty="0"/>
              <a:t> </a:t>
            </a:r>
            <a:r>
              <a:rPr spc="-20" dirty="0"/>
              <a:t>Plan</a:t>
            </a:r>
          </a:p>
        </p:txBody>
      </p:sp>
      <p:sp>
        <p:nvSpPr>
          <p:cNvPr id="144" name="object 144"/>
          <p:cNvSpPr txBox="1"/>
          <p:nvPr/>
        </p:nvSpPr>
        <p:spPr>
          <a:xfrm>
            <a:off x="18877494" y="10632416"/>
            <a:ext cx="235585" cy="213995"/>
          </a:xfrm>
          <a:prstGeom prst="rect">
            <a:avLst/>
          </a:prstGeom>
        </p:spPr>
        <p:txBody>
          <a:bodyPr vert="horz" wrap="square" lIns="0" tIns="0" rIns="0" bIns="0" rtlCol="0">
            <a:spAutoFit/>
          </a:bodyPr>
          <a:lstStyle/>
          <a:p>
            <a:pPr marL="12700">
              <a:lnSpc>
                <a:spcPts val="1535"/>
              </a:lnSpc>
            </a:pPr>
            <a:r>
              <a:rPr sz="1450" spc="-25" dirty="0">
                <a:latin typeface="Helvetica"/>
                <a:cs typeface="Helvetica"/>
              </a:rPr>
              <a:t>62</a:t>
            </a:r>
            <a:endParaRPr sz="1450">
              <a:latin typeface="Helvetica"/>
              <a:cs typeface="Helvetica"/>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8877494" y="10589071"/>
            <a:ext cx="235585" cy="252095"/>
          </a:xfrm>
          <a:prstGeom prst="rect">
            <a:avLst/>
          </a:prstGeom>
        </p:spPr>
        <p:txBody>
          <a:bodyPr vert="horz" wrap="square" lIns="0" tIns="17145" rIns="0" bIns="0" rtlCol="0">
            <a:spAutoFit/>
          </a:bodyPr>
          <a:lstStyle/>
          <a:p>
            <a:pPr marL="12700">
              <a:lnSpc>
                <a:spcPct val="100000"/>
              </a:lnSpc>
              <a:spcBef>
                <a:spcPts val="135"/>
              </a:spcBef>
            </a:pPr>
            <a:r>
              <a:rPr sz="1450" spc="-25" dirty="0">
                <a:latin typeface="Helvetica"/>
                <a:cs typeface="Helvetica"/>
              </a:rPr>
              <a:t>63</a:t>
            </a:r>
            <a:endParaRPr sz="1450">
              <a:latin typeface="Helvetica"/>
              <a:cs typeface="Helvetica"/>
            </a:endParaRPr>
          </a:p>
        </p:txBody>
      </p:sp>
      <p:sp>
        <p:nvSpPr>
          <p:cNvPr id="3" name="object 3"/>
          <p:cNvSpPr txBox="1">
            <a:spLocks noGrp="1"/>
          </p:cNvSpPr>
          <p:nvPr>
            <p:ph type="title"/>
          </p:nvPr>
        </p:nvSpPr>
        <p:spPr>
          <a:xfrm>
            <a:off x="1022764" y="807300"/>
            <a:ext cx="10265410" cy="2035810"/>
          </a:xfrm>
          <a:prstGeom prst="rect">
            <a:avLst/>
          </a:prstGeom>
        </p:spPr>
        <p:txBody>
          <a:bodyPr vert="horz" wrap="square" lIns="0" tIns="12065" rIns="0" bIns="0" rtlCol="0">
            <a:spAutoFit/>
          </a:bodyPr>
          <a:lstStyle/>
          <a:p>
            <a:pPr marL="12700">
              <a:lnSpc>
                <a:spcPts val="7920"/>
              </a:lnSpc>
              <a:spcBef>
                <a:spcPts val="95"/>
              </a:spcBef>
            </a:pPr>
            <a:r>
              <a:rPr sz="6600" dirty="0">
                <a:solidFill>
                  <a:srgbClr val="51B292"/>
                </a:solidFill>
              </a:rPr>
              <a:t>Primary</a:t>
            </a:r>
            <a:r>
              <a:rPr sz="6600" spc="-235" dirty="0">
                <a:solidFill>
                  <a:srgbClr val="51B292"/>
                </a:solidFill>
              </a:rPr>
              <a:t> </a:t>
            </a:r>
            <a:r>
              <a:rPr sz="6600" dirty="0">
                <a:solidFill>
                  <a:srgbClr val="51B292"/>
                </a:solidFill>
              </a:rPr>
              <a:t>Care</a:t>
            </a:r>
            <a:r>
              <a:rPr sz="6600" spc="-229" dirty="0">
                <a:solidFill>
                  <a:srgbClr val="51B292"/>
                </a:solidFill>
              </a:rPr>
              <a:t> </a:t>
            </a:r>
            <a:r>
              <a:rPr sz="6600" dirty="0">
                <a:solidFill>
                  <a:srgbClr val="51B292"/>
                </a:solidFill>
              </a:rPr>
              <a:t>People</a:t>
            </a:r>
            <a:r>
              <a:rPr sz="6600" spc="-229" dirty="0">
                <a:solidFill>
                  <a:srgbClr val="51B292"/>
                </a:solidFill>
              </a:rPr>
              <a:t> </a:t>
            </a:r>
            <a:r>
              <a:rPr sz="6600" spc="-20" dirty="0">
                <a:solidFill>
                  <a:srgbClr val="51B292"/>
                </a:solidFill>
              </a:rPr>
              <a:t>Plan</a:t>
            </a:r>
            <a:endParaRPr sz="6600"/>
          </a:p>
          <a:p>
            <a:pPr marL="12700">
              <a:lnSpc>
                <a:spcPts val="7920"/>
              </a:lnSpc>
              <a:tabLst>
                <a:tab pos="523875" algn="l"/>
                <a:tab pos="5783580" algn="l"/>
              </a:tabLst>
            </a:pPr>
            <a:r>
              <a:rPr sz="6600" spc="-50" dirty="0">
                <a:solidFill>
                  <a:srgbClr val="51B292"/>
                </a:solidFill>
              </a:rPr>
              <a:t>-</a:t>
            </a:r>
            <a:r>
              <a:rPr sz="6600" dirty="0">
                <a:solidFill>
                  <a:srgbClr val="51B292"/>
                </a:solidFill>
              </a:rPr>
              <a:t>	</a:t>
            </a:r>
            <a:r>
              <a:rPr sz="6600" spc="-10" dirty="0">
                <a:solidFill>
                  <a:srgbClr val="51B292"/>
                </a:solidFill>
              </a:rPr>
              <a:t>Engagement</a:t>
            </a:r>
            <a:r>
              <a:rPr sz="6600" dirty="0">
                <a:solidFill>
                  <a:srgbClr val="51B292"/>
                </a:solidFill>
              </a:rPr>
              <a:t>	</a:t>
            </a:r>
            <a:r>
              <a:rPr sz="6600" spc="-10" dirty="0">
                <a:solidFill>
                  <a:srgbClr val="51B292"/>
                </a:solidFill>
              </a:rPr>
              <a:t>Responses</a:t>
            </a:r>
            <a:endParaRPr sz="6600"/>
          </a:p>
        </p:txBody>
      </p:sp>
      <p:sp>
        <p:nvSpPr>
          <p:cNvPr id="4" name="object 4"/>
          <p:cNvSpPr txBox="1"/>
          <p:nvPr/>
        </p:nvSpPr>
        <p:spPr>
          <a:xfrm>
            <a:off x="2792436" y="3253398"/>
            <a:ext cx="4679950" cy="528320"/>
          </a:xfrm>
          <a:prstGeom prst="rect">
            <a:avLst/>
          </a:prstGeom>
        </p:spPr>
        <p:txBody>
          <a:bodyPr vert="horz" wrap="square" lIns="0" tIns="12065" rIns="0" bIns="0" rtlCol="0">
            <a:spAutoFit/>
          </a:bodyPr>
          <a:lstStyle/>
          <a:p>
            <a:pPr marL="12700">
              <a:lnSpc>
                <a:spcPct val="100000"/>
              </a:lnSpc>
              <a:spcBef>
                <a:spcPts val="95"/>
              </a:spcBef>
            </a:pPr>
            <a:r>
              <a:rPr sz="3300" b="1" dirty="0">
                <a:solidFill>
                  <a:srgbClr val="59595C"/>
                </a:solidFill>
                <a:latin typeface="Helvetica"/>
                <a:cs typeface="Helvetica"/>
              </a:rPr>
              <a:t>Response</a:t>
            </a:r>
            <a:r>
              <a:rPr sz="3300" b="1" spc="-114" dirty="0">
                <a:solidFill>
                  <a:srgbClr val="59595C"/>
                </a:solidFill>
                <a:latin typeface="Helvetica"/>
                <a:cs typeface="Helvetica"/>
              </a:rPr>
              <a:t> </a:t>
            </a:r>
            <a:r>
              <a:rPr sz="3300" b="1" dirty="0">
                <a:solidFill>
                  <a:srgbClr val="59595C"/>
                </a:solidFill>
                <a:latin typeface="Helvetica"/>
                <a:cs typeface="Helvetica"/>
              </a:rPr>
              <a:t>Rate</a:t>
            </a:r>
            <a:r>
              <a:rPr sz="3300" b="1" spc="-114" dirty="0">
                <a:solidFill>
                  <a:srgbClr val="59595C"/>
                </a:solidFill>
                <a:latin typeface="Helvetica"/>
                <a:cs typeface="Helvetica"/>
              </a:rPr>
              <a:t> </a:t>
            </a:r>
            <a:r>
              <a:rPr sz="3300" b="1" dirty="0">
                <a:solidFill>
                  <a:srgbClr val="59595C"/>
                </a:solidFill>
                <a:latin typeface="Helvetica"/>
                <a:cs typeface="Helvetica"/>
              </a:rPr>
              <a:t>by</a:t>
            </a:r>
            <a:r>
              <a:rPr sz="3300" b="1" spc="-110" dirty="0">
                <a:solidFill>
                  <a:srgbClr val="59595C"/>
                </a:solidFill>
                <a:latin typeface="Helvetica"/>
                <a:cs typeface="Helvetica"/>
              </a:rPr>
              <a:t> </a:t>
            </a:r>
            <a:r>
              <a:rPr sz="3300" b="1" spc="-20" dirty="0">
                <a:solidFill>
                  <a:srgbClr val="59595C"/>
                </a:solidFill>
                <a:latin typeface="Helvetica"/>
                <a:cs typeface="Helvetica"/>
              </a:rPr>
              <a:t>Role</a:t>
            </a:r>
            <a:endParaRPr sz="3300">
              <a:latin typeface="Helvetica"/>
              <a:cs typeface="Helvetica"/>
            </a:endParaRPr>
          </a:p>
        </p:txBody>
      </p:sp>
      <p:sp>
        <p:nvSpPr>
          <p:cNvPr id="5" name="object 5"/>
          <p:cNvSpPr txBox="1"/>
          <p:nvPr/>
        </p:nvSpPr>
        <p:spPr>
          <a:xfrm>
            <a:off x="2278902" y="9958834"/>
            <a:ext cx="379095" cy="226695"/>
          </a:xfrm>
          <a:prstGeom prst="rect">
            <a:avLst/>
          </a:prstGeom>
        </p:spPr>
        <p:txBody>
          <a:bodyPr vert="horz" wrap="square" lIns="0" tIns="15240" rIns="0" bIns="0" rtlCol="0">
            <a:spAutoFit/>
          </a:bodyPr>
          <a:lstStyle/>
          <a:p>
            <a:pPr marL="12700">
              <a:lnSpc>
                <a:spcPct val="100000"/>
              </a:lnSpc>
              <a:spcBef>
                <a:spcPts val="120"/>
              </a:spcBef>
            </a:pPr>
            <a:r>
              <a:rPr sz="1300" spc="-25" dirty="0">
                <a:solidFill>
                  <a:srgbClr val="59595C"/>
                </a:solidFill>
                <a:latin typeface="Helvetica"/>
                <a:cs typeface="Helvetica"/>
              </a:rPr>
              <a:t>DPC</a:t>
            </a:r>
            <a:endParaRPr sz="1300">
              <a:latin typeface="Helvetica"/>
              <a:cs typeface="Helvetica"/>
            </a:endParaRPr>
          </a:p>
        </p:txBody>
      </p:sp>
      <p:sp>
        <p:nvSpPr>
          <p:cNvPr id="6" name="object 6"/>
          <p:cNvSpPr txBox="1"/>
          <p:nvPr/>
        </p:nvSpPr>
        <p:spPr>
          <a:xfrm>
            <a:off x="1068635" y="9111446"/>
            <a:ext cx="1589405" cy="226695"/>
          </a:xfrm>
          <a:prstGeom prst="rect">
            <a:avLst/>
          </a:prstGeom>
        </p:spPr>
        <p:txBody>
          <a:bodyPr vert="horz" wrap="square" lIns="0" tIns="15240" rIns="0" bIns="0" rtlCol="0">
            <a:spAutoFit/>
          </a:bodyPr>
          <a:lstStyle/>
          <a:p>
            <a:pPr marL="12700">
              <a:lnSpc>
                <a:spcPct val="100000"/>
              </a:lnSpc>
              <a:spcBef>
                <a:spcPts val="120"/>
              </a:spcBef>
            </a:pPr>
            <a:r>
              <a:rPr sz="1300" dirty="0">
                <a:solidFill>
                  <a:srgbClr val="59595C"/>
                </a:solidFill>
                <a:latin typeface="Helvetica"/>
                <a:cs typeface="Helvetica"/>
              </a:rPr>
              <a:t>ADMIN</a:t>
            </a:r>
            <a:r>
              <a:rPr sz="1300" spc="20" dirty="0">
                <a:solidFill>
                  <a:srgbClr val="59595C"/>
                </a:solidFill>
                <a:latin typeface="Helvetica"/>
                <a:cs typeface="Helvetica"/>
              </a:rPr>
              <a:t> </a:t>
            </a:r>
            <a:r>
              <a:rPr sz="1300" dirty="0">
                <a:solidFill>
                  <a:srgbClr val="59595C"/>
                </a:solidFill>
                <a:latin typeface="Helvetica"/>
                <a:cs typeface="Helvetica"/>
              </a:rPr>
              <a:t>&amp;</a:t>
            </a:r>
            <a:r>
              <a:rPr sz="1300" spc="25" dirty="0">
                <a:solidFill>
                  <a:srgbClr val="59595C"/>
                </a:solidFill>
                <a:latin typeface="Helvetica"/>
                <a:cs typeface="Helvetica"/>
              </a:rPr>
              <a:t> </a:t>
            </a:r>
            <a:r>
              <a:rPr sz="1300" spc="-10" dirty="0">
                <a:solidFill>
                  <a:srgbClr val="59595C"/>
                </a:solidFill>
                <a:latin typeface="Helvetica"/>
                <a:cs typeface="Helvetica"/>
              </a:rPr>
              <a:t>CLERICAL</a:t>
            </a:r>
            <a:endParaRPr sz="1300">
              <a:latin typeface="Helvetica"/>
              <a:cs typeface="Helvetica"/>
            </a:endParaRPr>
          </a:p>
        </p:txBody>
      </p:sp>
      <p:sp>
        <p:nvSpPr>
          <p:cNvPr id="7" name="object 7"/>
          <p:cNvSpPr txBox="1"/>
          <p:nvPr/>
        </p:nvSpPr>
        <p:spPr>
          <a:xfrm>
            <a:off x="2288116" y="8295891"/>
            <a:ext cx="370205" cy="226695"/>
          </a:xfrm>
          <a:prstGeom prst="rect">
            <a:avLst/>
          </a:prstGeom>
        </p:spPr>
        <p:txBody>
          <a:bodyPr vert="horz" wrap="square" lIns="0" tIns="15240" rIns="0" bIns="0" rtlCol="0">
            <a:spAutoFit/>
          </a:bodyPr>
          <a:lstStyle/>
          <a:p>
            <a:pPr marL="12700">
              <a:lnSpc>
                <a:spcPct val="100000"/>
              </a:lnSpc>
              <a:spcBef>
                <a:spcPts val="120"/>
              </a:spcBef>
            </a:pPr>
            <a:r>
              <a:rPr sz="1300" spc="-25" dirty="0">
                <a:solidFill>
                  <a:srgbClr val="59595C"/>
                </a:solidFill>
                <a:latin typeface="Helvetica"/>
                <a:cs typeface="Helvetica"/>
              </a:rPr>
              <a:t>ANP</a:t>
            </a:r>
            <a:endParaRPr sz="1300">
              <a:latin typeface="Helvetica"/>
              <a:cs typeface="Helvetica"/>
            </a:endParaRPr>
          </a:p>
        </p:txBody>
      </p:sp>
      <p:sp>
        <p:nvSpPr>
          <p:cNvPr id="8" name="object 8"/>
          <p:cNvSpPr txBox="1"/>
          <p:nvPr/>
        </p:nvSpPr>
        <p:spPr>
          <a:xfrm>
            <a:off x="2046197" y="7480334"/>
            <a:ext cx="612140" cy="226695"/>
          </a:xfrm>
          <a:prstGeom prst="rect">
            <a:avLst/>
          </a:prstGeom>
        </p:spPr>
        <p:txBody>
          <a:bodyPr vert="horz" wrap="square" lIns="0" tIns="15240" rIns="0" bIns="0" rtlCol="0">
            <a:spAutoFit/>
          </a:bodyPr>
          <a:lstStyle/>
          <a:p>
            <a:pPr marL="12700">
              <a:lnSpc>
                <a:spcPct val="100000"/>
              </a:lnSpc>
              <a:spcBef>
                <a:spcPts val="120"/>
              </a:spcBef>
            </a:pPr>
            <a:r>
              <a:rPr sz="1300" spc="-10" dirty="0">
                <a:solidFill>
                  <a:srgbClr val="59595C"/>
                </a:solidFill>
                <a:latin typeface="Helvetica"/>
                <a:cs typeface="Helvetica"/>
              </a:rPr>
              <a:t>OTHER</a:t>
            </a:r>
            <a:endParaRPr sz="1300">
              <a:latin typeface="Helvetica"/>
              <a:cs typeface="Helvetica"/>
            </a:endParaRPr>
          </a:p>
        </p:txBody>
      </p:sp>
      <p:sp>
        <p:nvSpPr>
          <p:cNvPr id="9" name="object 9"/>
          <p:cNvSpPr txBox="1"/>
          <p:nvPr/>
        </p:nvSpPr>
        <p:spPr>
          <a:xfrm>
            <a:off x="2167157" y="5817390"/>
            <a:ext cx="491490" cy="226695"/>
          </a:xfrm>
          <a:prstGeom prst="rect">
            <a:avLst/>
          </a:prstGeom>
        </p:spPr>
        <p:txBody>
          <a:bodyPr vert="horz" wrap="square" lIns="0" tIns="15240" rIns="0" bIns="0" rtlCol="0">
            <a:spAutoFit/>
          </a:bodyPr>
          <a:lstStyle/>
          <a:p>
            <a:pPr marL="12700">
              <a:lnSpc>
                <a:spcPct val="100000"/>
              </a:lnSpc>
              <a:spcBef>
                <a:spcPts val="120"/>
              </a:spcBef>
            </a:pPr>
            <a:r>
              <a:rPr sz="1300" spc="-20" dirty="0">
                <a:solidFill>
                  <a:srgbClr val="59595C"/>
                </a:solidFill>
                <a:latin typeface="Helvetica"/>
                <a:cs typeface="Helvetica"/>
              </a:rPr>
              <a:t>ARRS</a:t>
            </a:r>
            <a:endParaRPr sz="1300">
              <a:latin typeface="Helvetica"/>
              <a:cs typeface="Helvetica"/>
            </a:endParaRPr>
          </a:p>
        </p:txBody>
      </p:sp>
      <p:sp>
        <p:nvSpPr>
          <p:cNvPr id="10" name="object 10"/>
          <p:cNvSpPr txBox="1"/>
          <p:nvPr/>
        </p:nvSpPr>
        <p:spPr>
          <a:xfrm>
            <a:off x="2046197" y="4980557"/>
            <a:ext cx="612140" cy="226695"/>
          </a:xfrm>
          <a:prstGeom prst="rect">
            <a:avLst/>
          </a:prstGeom>
        </p:spPr>
        <p:txBody>
          <a:bodyPr vert="horz" wrap="square" lIns="0" tIns="15240" rIns="0" bIns="0" rtlCol="0">
            <a:spAutoFit/>
          </a:bodyPr>
          <a:lstStyle/>
          <a:p>
            <a:pPr marL="12700">
              <a:lnSpc>
                <a:spcPct val="100000"/>
              </a:lnSpc>
              <a:spcBef>
                <a:spcPts val="120"/>
              </a:spcBef>
            </a:pPr>
            <a:r>
              <a:rPr sz="1300" spc="-10" dirty="0">
                <a:solidFill>
                  <a:srgbClr val="59595C"/>
                </a:solidFill>
                <a:latin typeface="Helvetica"/>
                <a:cs typeface="Helvetica"/>
              </a:rPr>
              <a:t>NURSE</a:t>
            </a:r>
            <a:endParaRPr sz="1300">
              <a:latin typeface="Helvetica"/>
              <a:cs typeface="Helvetica"/>
            </a:endParaRPr>
          </a:p>
        </p:txBody>
      </p:sp>
      <p:sp>
        <p:nvSpPr>
          <p:cNvPr id="11" name="object 11"/>
          <p:cNvSpPr txBox="1"/>
          <p:nvPr/>
        </p:nvSpPr>
        <p:spPr>
          <a:xfrm>
            <a:off x="2390647" y="4154446"/>
            <a:ext cx="267970" cy="226695"/>
          </a:xfrm>
          <a:prstGeom prst="rect">
            <a:avLst/>
          </a:prstGeom>
        </p:spPr>
        <p:txBody>
          <a:bodyPr vert="horz" wrap="square" lIns="0" tIns="15240" rIns="0" bIns="0" rtlCol="0">
            <a:spAutoFit/>
          </a:bodyPr>
          <a:lstStyle/>
          <a:p>
            <a:pPr marL="12700">
              <a:lnSpc>
                <a:spcPct val="100000"/>
              </a:lnSpc>
              <a:spcBef>
                <a:spcPts val="120"/>
              </a:spcBef>
            </a:pPr>
            <a:r>
              <a:rPr sz="1300" spc="-25" dirty="0">
                <a:solidFill>
                  <a:srgbClr val="59595C"/>
                </a:solidFill>
                <a:latin typeface="Helvetica"/>
                <a:cs typeface="Helvetica"/>
              </a:rPr>
              <a:t>GP</a:t>
            </a:r>
            <a:endParaRPr sz="1300">
              <a:latin typeface="Helvetica"/>
              <a:cs typeface="Helvetica"/>
            </a:endParaRPr>
          </a:p>
        </p:txBody>
      </p:sp>
      <p:sp>
        <p:nvSpPr>
          <p:cNvPr id="12" name="object 12"/>
          <p:cNvSpPr txBox="1"/>
          <p:nvPr/>
        </p:nvSpPr>
        <p:spPr>
          <a:xfrm>
            <a:off x="1301675" y="6519693"/>
            <a:ext cx="1356995" cy="427990"/>
          </a:xfrm>
          <a:prstGeom prst="rect">
            <a:avLst/>
          </a:prstGeom>
        </p:spPr>
        <p:txBody>
          <a:bodyPr vert="horz" wrap="square" lIns="0" tIns="12065" rIns="0" bIns="0" rtlCol="0">
            <a:spAutoFit/>
          </a:bodyPr>
          <a:lstStyle/>
          <a:p>
            <a:pPr marL="59055" marR="5080" indent="-46990">
              <a:lnSpc>
                <a:spcPct val="101499"/>
              </a:lnSpc>
              <a:spcBef>
                <a:spcPts val="95"/>
              </a:spcBef>
            </a:pPr>
            <a:r>
              <a:rPr sz="1300" dirty="0">
                <a:solidFill>
                  <a:srgbClr val="59595C"/>
                </a:solidFill>
                <a:latin typeface="Helvetica"/>
                <a:cs typeface="Helvetica"/>
              </a:rPr>
              <a:t>PRACTICE</a:t>
            </a:r>
            <a:r>
              <a:rPr sz="1300" spc="70" dirty="0">
                <a:solidFill>
                  <a:srgbClr val="59595C"/>
                </a:solidFill>
                <a:latin typeface="Helvetica"/>
                <a:cs typeface="Helvetica"/>
              </a:rPr>
              <a:t> </a:t>
            </a:r>
            <a:r>
              <a:rPr sz="1300" spc="-20" dirty="0">
                <a:solidFill>
                  <a:srgbClr val="59595C"/>
                </a:solidFill>
                <a:latin typeface="Helvetica"/>
                <a:cs typeface="Helvetica"/>
              </a:rPr>
              <a:t>MGR/ </a:t>
            </a:r>
            <a:r>
              <a:rPr sz="1300" dirty="0">
                <a:solidFill>
                  <a:srgbClr val="59595C"/>
                </a:solidFill>
                <a:latin typeface="Helvetica"/>
                <a:cs typeface="Helvetica"/>
              </a:rPr>
              <a:t>BUISNESS</a:t>
            </a:r>
            <a:r>
              <a:rPr sz="1300" spc="70" dirty="0">
                <a:solidFill>
                  <a:srgbClr val="59595C"/>
                </a:solidFill>
                <a:latin typeface="Helvetica"/>
                <a:cs typeface="Helvetica"/>
              </a:rPr>
              <a:t> </a:t>
            </a:r>
            <a:r>
              <a:rPr sz="1300" spc="-25" dirty="0">
                <a:solidFill>
                  <a:srgbClr val="59595C"/>
                </a:solidFill>
                <a:latin typeface="Helvetica"/>
                <a:cs typeface="Helvetica"/>
              </a:rPr>
              <a:t>MGR</a:t>
            </a:r>
            <a:endParaRPr sz="1300">
              <a:latin typeface="Helvetica"/>
              <a:cs typeface="Helvetica"/>
            </a:endParaRPr>
          </a:p>
        </p:txBody>
      </p:sp>
      <p:grpSp>
        <p:nvGrpSpPr>
          <p:cNvPr id="13" name="object 13"/>
          <p:cNvGrpSpPr/>
          <p:nvPr/>
        </p:nvGrpSpPr>
        <p:grpSpPr>
          <a:xfrm>
            <a:off x="2815872" y="4005891"/>
            <a:ext cx="5050790" cy="6292215"/>
            <a:chOff x="2815872" y="4005891"/>
            <a:chExt cx="5050790" cy="6292215"/>
          </a:xfrm>
        </p:grpSpPr>
        <p:sp>
          <p:nvSpPr>
            <p:cNvPr id="14" name="object 14"/>
            <p:cNvSpPr/>
            <p:nvPr/>
          </p:nvSpPr>
          <p:spPr>
            <a:xfrm>
              <a:off x="7863525" y="4008749"/>
              <a:ext cx="0" cy="6286500"/>
            </a:xfrm>
            <a:custGeom>
              <a:avLst/>
              <a:gdLst/>
              <a:ahLst/>
              <a:cxnLst/>
              <a:rect l="l" t="t" r="r" b="b"/>
              <a:pathLst>
                <a:path h="6286500">
                  <a:moveTo>
                    <a:pt x="0" y="0"/>
                  </a:moveTo>
                  <a:lnTo>
                    <a:pt x="0" y="6285881"/>
                  </a:lnTo>
                </a:path>
              </a:pathLst>
            </a:custGeom>
            <a:ln w="5235">
              <a:solidFill>
                <a:srgbClr val="A7A8AB"/>
              </a:solidFill>
            </a:ln>
          </p:spPr>
          <p:txBody>
            <a:bodyPr wrap="square" lIns="0" tIns="0" rIns="0" bIns="0" rtlCol="0"/>
            <a:lstStyle/>
            <a:p>
              <a:endParaRPr/>
            </a:p>
          </p:txBody>
        </p:sp>
        <p:sp>
          <p:nvSpPr>
            <p:cNvPr id="15" name="object 15"/>
            <p:cNvSpPr/>
            <p:nvPr/>
          </p:nvSpPr>
          <p:spPr>
            <a:xfrm>
              <a:off x="7025830" y="4503915"/>
              <a:ext cx="0" cy="5791200"/>
            </a:xfrm>
            <a:custGeom>
              <a:avLst/>
              <a:gdLst/>
              <a:ahLst/>
              <a:cxnLst/>
              <a:rect l="l" t="t" r="r" b="b"/>
              <a:pathLst>
                <a:path h="5791200">
                  <a:moveTo>
                    <a:pt x="0" y="0"/>
                  </a:moveTo>
                  <a:lnTo>
                    <a:pt x="0" y="5790715"/>
                  </a:lnTo>
                </a:path>
              </a:pathLst>
            </a:custGeom>
            <a:ln w="5235">
              <a:solidFill>
                <a:srgbClr val="A7A8AB"/>
              </a:solidFill>
            </a:ln>
          </p:spPr>
          <p:txBody>
            <a:bodyPr wrap="square" lIns="0" tIns="0" rIns="0" bIns="0" rtlCol="0"/>
            <a:lstStyle/>
            <a:p>
              <a:endParaRPr/>
            </a:p>
          </p:txBody>
        </p:sp>
        <p:sp>
          <p:nvSpPr>
            <p:cNvPr id="16" name="object 16"/>
            <p:cNvSpPr/>
            <p:nvPr/>
          </p:nvSpPr>
          <p:spPr>
            <a:xfrm>
              <a:off x="7023212" y="4009318"/>
              <a:ext cx="5715" cy="0"/>
            </a:xfrm>
            <a:custGeom>
              <a:avLst/>
              <a:gdLst/>
              <a:ahLst/>
              <a:cxnLst/>
              <a:rect l="l" t="t" r="r" b="b"/>
              <a:pathLst>
                <a:path w="5715">
                  <a:moveTo>
                    <a:pt x="0" y="0"/>
                  </a:moveTo>
                  <a:lnTo>
                    <a:pt x="5235" y="0"/>
                  </a:lnTo>
                </a:path>
              </a:pathLst>
            </a:custGeom>
            <a:ln w="3175">
              <a:solidFill>
                <a:srgbClr val="A7A8AB"/>
              </a:solidFill>
            </a:ln>
          </p:spPr>
          <p:txBody>
            <a:bodyPr wrap="square" lIns="0" tIns="0" rIns="0" bIns="0" rtlCol="0"/>
            <a:lstStyle/>
            <a:p>
              <a:endParaRPr/>
            </a:p>
          </p:txBody>
        </p:sp>
        <p:sp>
          <p:nvSpPr>
            <p:cNvPr id="17" name="object 17"/>
            <p:cNvSpPr/>
            <p:nvPr/>
          </p:nvSpPr>
          <p:spPr>
            <a:xfrm>
              <a:off x="6188135" y="4503915"/>
              <a:ext cx="0" cy="5791200"/>
            </a:xfrm>
            <a:custGeom>
              <a:avLst/>
              <a:gdLst/>
              <a:ahLst/>
              <a:cxnLst/>
              <a:rect l="l" t="t" r="r" b="b"/>
              <a:pathLst>
                <a:path h="5791200">
                  <a:moveTo>
                    <a:pt x="0" y="0"/>
                  </a:moveTo>
                  <a:lnTo>
                    <a:pt x="0" y="5790715"/>
                  </a:lnTo>
                </a:path>
              </a:pathLst>
            </a:custGeom>
            <a:ln w="5235">
              <a:solidFill>
                <a:srgbClr val="A7A8AB"/>
              </a:solidFill>
            </a:ln>
          </p:spPr>
          <p:txBody>
            <a:bodyPr wrap="square" lIns="0" tIns="0" rIns="0" bIns="0" rtlCol="0"/>
            <a:lstStyle/>
            <a:p>
              <a:endParaRPr/>
            </a:p>
          </p:txBody>
        </p:sp>
        <p:sp>
          <p:nvSpPr>
            <p:cNvPr id="18" name="object 18"/>
            <p:cNvSpPr/>
            <p:nvPr/>
          </p:nvSpPr>
          <p:spPr>
            <a:xfrm>
              <a:off x="6185517" y="4009318"/>
              <a:ext cx="5715" cy="0"/>
            </a:xfrm>
            <a:custGeom>
              <a:avLst/>
              <a:gdLst/>
              <a:ahLst/>
              <a:cxnLst/>
              <a:rect l="l" t="t" r="r" b="b"/>
              <a:pathLst>
                <a:path w="5714">
                  <a:moveTo>
                    <a:pt x="0" y="0"/>
                  </a:moveTo>
                  <a:lnTo>
                    <a:pt x="5235" y="0"/>
                  </a:lnTo>
                </a:path>
              </a:pathLst>
            </a:custGeom>
            <a:ln w="3175">
              <a:solidFill>
                <a:srgbClr val="A7A8AB"/>
              </a:solidFill>
            </a:ln>
          </p:spPr>
          <p:txBody>
            <a:bodyPr wrap="square" lIns="0" tIns="0" rIns="0" bIns="0" rtlCol="0"/>
            <a:lstStyle/>
            <a:p>
              <a:endParaRPr/>
            </a:p>
          </p:txBody>
        </p:sp>
        <p:sp>
          <p:nvSpPr>
            <p:cNvPr id="19" name="object 19"/>
            <p:cNvSpPr/>
            <p:nvPr/>
          </p:nvSpPr>
          <p:spPr>
            <a:xfrm>
              <a:off x="5350441" y="4503915"/>
              <a:ext cx="0" cy="5791200"/>
            </a:xfrm>
            <a:custGeom>
              <a:avLst/>
              <a:gdLst/>
              <a:ahLst/>
              <a:cxnLst/>
              <a:rect l="l" t="t" r="r" b="b"/>
              <a:pathLst>
                <a:path h="5791200">
                  <a:moveTo>
                    <a:pt x="0" y="0"/>
                  </a:moveTo>
                  <a:lnTo>
                    <a:pt x="0" y="5790715"/>
                  </a:lnTo>
                </a:path>
              </a:pathLst>
            </a:custGeom>
            <a:ln w="5235">
              <a:solidFill>
                <a:srgbClr val="A7A8AB"/>
              </a:solidFill>
            </a:ln>
          </p:spPr>
          <p:txBody>
            <a:bodyPr wrap="square" lIns="0" tIns="0" rIns="0" bIns="0" rtlCol="0"/>
            <a:lstStyle/>
            <a:p>
              <a:endParaRPr/>
            </a:p>
          </p:txBody>
        </p:sp>
        <p:sp>
          <p:nvSpPr>
            <p:cNvPr id="20" name="object 20"/>
            <p:cNvSpPr/>
            <p:nvPr/>
          </p:nvSpPr>
          <p:spPr>
            <a:xfrm>
              <a:off x="5347823" y="4009318"/>
              <a:ext cx="5715" cy="0"/>
            </a:xfrm>
            <a:custGeom>
              <a:avLst/>
              <a:gdLst/>
              <a:ahLst/>
              <a:cxnLst/>
              <a:rect l="l" t="t" r="r" b="b"/>
              <a:pathLst>
                <a:path w="5714">
                  <a:moveTo>
                    <a:pt x="0" y="0"/>
                  </a:moveTo>
                  <a:lnTo>
                    <a:pt x="5235" y="0"/>
                  </a:lnTo>
                </a:path>
              </a:pathLst>
            </a:custGeom>
            <a:ln w="3175">
              <a:solidFill>
                <a:srgbClr val="A7A8AB"/>
              </a:solidFill>
            </a:ln>
          </p:spPr>
          <p:txBody>
            <a:bodyPr wrap="square" lIns="0" tIns="0" rIns="0" bIns="0" rtlCol="0"/>
            <a:lstStyle/>
            <a:p>
              <a:endParaRPr/>
            </a:p>
          </p:txBody>
        </p:sp>
        <p:sp>
          <p:nvSpPr>
            <p:cNvPr id="21" name="object 21"/>
            <p:cNvSpPr/>
            <p:nvPr/>
          </p:nvSpPr>
          <p:spPr>
            <a:xfrm>
              <a:off x="4512746" y="4503915"/>
              <a:ext cx="0" cy="5791200"/>
            </a:xfrm>
            <a:custGeom>
              <a:avLst/>
              <a:gdLst/>
              <a:ahLst/>
              <a:cxnLst/>
              <a:rect l="l" t="t" r="r" b="b"/>
              <a:pathLst>
                <a:path h="5791200">
                  <a:moveTo>
                    <a:pt x="0" y="826959"/>
                  </a:moveTo>
                  <a:lnTo>
                    <a:pt x="0" y="1159891"/>
                  </a:lnTo>
                </a:path>
                <a:path h="5791200">
                  <a:moveTo>
                    <a:pt x="0" y="0"/>
                  </a:moveTo>
                  <a:lnTo>
                    <a:pt x="0" y="332932"/>
                  </a:lnTo>
                </a:path>
                <a:path h="5791200">
                  <a:moveTo>
                    <a:pt x="0" y="1653918"/>
                  </a:moveTo>
                  <a:lnTo>
                    <a:pt x="0" y="1986840"/>
                  </a:lnTo>
                </a:path>
                <a:path h="5791200">
                  <a:moveTo>
                    <a:pt x="0" y="2480866"/>
                  </a:moveTo>
                  <a:lnTo>
                    <a:pt x="0" y="5790715"/>
                  </a:lnTo>
                </a:path>
              </a:pathLst>
            </a:custGeom>
            <a:ln w="5235">
              <a:solidFill>
                <a:srgbClr val="A7A8AB"/>
              </a:solidFill>
            </a:ln>
          </p:spPr>
          <p:txBody>
            <a:bodyPr wrap="square" lIns="0" tIns="0" rIns="0" bIns="0" rtlCol="0"/>
            <a:lstStyle/>
            <a:p>
              <a:endParaRPr/>
            </a:p>
          </p:txBody>
        </p:sp>
        <p:sp>
          <p:nvSpPr>
            <p:cNvPr id="22" name="object 22"/>
            <p:cNvSpPr/>
            <p:nvPr/>
          </p:nvSpPr>
          <p:spPr>
            <a:xfrm>
              <a:off x="4510128" y="4009318"/>
              <a:ext cx="5715" cy="0"/>
            </a:xfrm>
            <a:custGeom>
              <a:avLst/>
              <a:gdLst/>
              <a:ahLst/>
              <a:cxnLst/>
              <a:rect l="l" t="t" r="r" b="b"/>
              <a:pathLst>
                <a:path w="5714">
                  <a:moveTo>
                    <a:pt x="0" y="0"/>
                  </a:moveTo>
                  <a:lnTo>
                    <a:pt x="5235" y="0"/>
                  </a:lnTo>
                </a:path>
              </a:pathLst>
            </a:custGeom>
            <a:ln w="3175">
              <a:solidFill>
                <a:srgbClr val="A7A8AB"/>
              </a:solidFill>
            </a:ln>
          </p:spPr>
          <p:txBody>
            <a:bodyPr wrap="square" lIns="0" tIns="0" rIns="0" bIns="0" rtlCol="0"/>
            <a:lstStyle/>
            <a:p>
              <a:endParaRPr/>
            </a:p>
          </p:txBody>
        </p:sp>
        <p:sp>
          <p:nvSpPr>
            <p:cNvPr id="23" name="object 23"/>
            <p:cNvSpPr/>
            <p:nvPr/>
          </p:nvSpPr>
          <p:spPr>
            <a:xfrm>
              <a:off x="3675051" y="4503915"/>
              <a:ext cx="0" cy="5791200"/>
            </a:xfrm>
            <a:custGeom>
              <a:avLst/>
              <a:gdLst/>
              <a:ahLst/>
              <a:cxnLst/>
              <a:rect l="l" t="t" r="r" b="b"/>
              <a:pathLst>
                <a:path h="5791200">
                  <a:moveTo>
                    <a:pt x="0" y="1653918"/>
                  </a:moveTo>
                  <a:lnTo>
                    <a:pt x="0" y="1986840"/>
                  </a:lnTo>
                </a:path>
                <a:path h="5791200">
                  <a:moveTo>
                    <a:pt x="0" y="2480866"/>
                  </a:moveTo>
                  <a:lnTo>
                    <a:pt x="0" y="2813799"/>
                  </a:lnTo>
                </a:path>
                <a:path h="5791200">
                  <a:moveTo>
                    <a:pt x="0" y="3307825"/>
                  </a:moveTo>
                  <a:lnTo>
                    <a:pt x="0" y="3640747"/>
                  </a:lnTo>
                </a:path>
                <a:path h="5791200">
                  <a:moveTo>
                    <a:pt x="0" y="4134774"/>
                  </a:moveTo>
                  <a:lnTo>
                    <a:pt x="0" y="4467706"/>
                  </a:lnTo>
                </a:path>
                <a:path h="5791200">
                  <a:moveTo>
                    <a:pt x="0" y="4961733"/>
                  </a:moveTo>
                  <a:lnTo>
                    <a:pt x="0" y="5790715"/>
                  </a:lnTo>
                </a:path>
                <a:path h="5791200">
                  <a:moveTo>
                    <a:pt x="0" y="826959"/>
                  </a:moveTo>
                  <a:lnTo>
                    <a:pt x="0" y="1159891"/>
                  </a:lnTo>
                </a:path>
                <a:path h="5791200">
                  <a:moveTo>
                    <a:pt x="0" y="0"/>
                  </a:moveTo>
                  <a:lnTo>
                    <a:pt x="0" y="332932"/>
                  </a:lnTo>
                </a:path>
              </a:pathLst>
            </a:custGeom>
            <a:ln w="5235">
              <a:solidFill>
                <a:srgbClr val="A7A8AB"/>
              </a:solidFill>
            </a:ln>
          </p:spPr>
          <p:txBody>
            <a:bodyPr wrap="square" lIns="0" tIns="0" rIns="0" bIns="0" rtlCol="0"/>
            <a:lstStyle/>
            <a:p>
              <a:endParaRPr/>
            </a:p>
          </p:txBody>
        </p:sp>
        <p:sp>
          <p:nvSpPr>
            <p:cNvPr id="24" name="object 24"/>
            <p:cNvSpPr/>
            <p:nvPr/>
          </p:nvSpPr>
          <p:spPr>
            <a:xfrm>
              <a:off x="3672433" y="4009318"/>
              <a:ext cx="5715" cy="0"/>
            </a:xfrm>
            <a:custGeom>
              <a:avLst/>
              <a:gdLst/>
              <a:ahLst/>
              <a:cxnLst/>
              <a:rect l="l" t="t" r="r" b="b"/>
              <a:pathLst>
                <a:path w="5714">
                  <a:moveTo>
                    <a:pt x="0" y="0"/>
                  </a:moveTo>
                  <a:lnTo>
                    <a:pt x="5235" y="0"/>
                  </a:lnTo>
                </a:path>
              </a:pathLst>
            </a:custGeom>
            <a:ln w="3175">
              <a:solidFill>
                <a:srgbClr val="A7A8AB"/>
              </a:solidFill>
            </a:ln>
          </p:spPr>
          <p:txBody>
            <a:bodyPr wrap="square" lIns="0" tIns="0" rIns="0" bIns="0" rtlCol="0"/>
            <a:lstStyle/>
            <a:p>
              <a:endParaRPr/>
            </a:p>
          </p:txBody>
        </p:sp>
        <p:sp>
          <p:nvSpPr>
            <p:cNvPr id="25" name="object 25"/>
            <p:cNvSpPr/>
            <p:nvPr/>
          </p:nvSpPr>
          <p:spPr>
            <a:xfrm>
              <a:off x="2815869" y="4009891"/>
              <a:ext cx="5048250" cy="6283325"/>
            </a:xfrm>
            <a:custGeom>
              <a:avLst/>
              <a:gdLst/>
              <a:ahLst/>
              <a:cxnLst/>
              <a:rect l="l" t="t" r="r" b="b"/>
              <a:pathLst>
                <a:path w="5048250" h="6283325">
                  <a:moveTo>
                    <a:pt x="84035" y="5788698"/>
                  </a:moveTo>
                  <a:lnTo>
                    <a:pt x="0" y="5788698"/>
                  </a:lnTo>
                  <a:lnTo>
                    <a:pt x="0" y="6282728"/>
                  </a:lnTo>
                  <a:lnTo>
                    <a:pt x="84035" y="6282728"/>
                  </a:lnTo>
                  <a:lnTo>
                    <a:pt x="84035" y="5788698"/>
                  </a:lnTo>
                  <a:close/>
                </a:path>
                <a:path w="5048250" h="6283325">
                  <a:moveTo>
                    <a:pt x="1155331" y="4961737"/>
                  </a:moveTo>
                  <a:lnTo>
                    <a:pt x="0" y="4961737"/>
                  </a:lnTo>
                  <a:lnTo>
                    <a:pt x="0" y="5455767"/>
                  </a:lnTo>
                  <a:lnTo>
                    <a:pt x="1155331" y="5455767"/>
                  </a:lnTo>
                  <a:lnTo>
                    <a:pt x="1155331" y="4961737"/>
                  </a:lnTo>
                  <a:close/>
                </a:path>
                <a:path w="5048250" h="6283325">
                  <a:moveTo>
                    <a:pt x="1338872" y="4134777"/>
                  </a:moveTo>
                  <a:lnTo>
                    <a:pt x="0" y="4134777"/>
                  </a:lnTo>
                  <a:lnTo>
                    <a:pt x="0" y="4628807"/>
                  </a:lnTo>
                  <a:lnTo>
                    <a:pt x="1338872" y="4628807"/>
                  </a:lnTo>
                  <a:lnTo>
                    <a:pt x="1338872" y="4134777"/>
                  </a:lnTo>
                  <a:close/>
                </a:path>
                <a:path w="5048250" h="6283325">
                  <a:moveTo>
                    <a:pt x="1696885" y="3307829"/>
                  </a:moveTo>
                  <a:lnTo>
                    <a:pt x="0" y="3307829"/>
                  </a:lnTo>
                  <a:lnTo>
                    <a:pt x="0" y="3801859"/>
                  </a:lnTo>
                  <a:lnTo>
                    <a:pt x="1696885" y="3801859"/>
                  </a:lnTo>
                  <a:lnTo>
                    <a:pt x="1696885" y="3307829"/>
                  </a:lnTo>
                  <a:close/>
                </a:path>
                <a:path w="5048250" h="6283325">
                  <a:moveTo>
                    <a:pt x="1769097" y="2480868"/>
                  </a:moveTo>
                  <a:lnTo>
                    <a:pt x="0" y="2480868"/>
                  </a:lnTo>
                  <a:lnTo>
                    <a:pt x="0" y="2974898"/>
                  </a:lnTo>
                  <a:lnTo>
                    <a:pt x="1769097" y="2974898"/>
                  </a:lnTo>
                  <a:lnTo>
                    <a:pt x="1769097" y="2480868"/>
                  </a:lnTo>
                  <a:close/>
                </a:path>
                <a:path w="5048250" h="6283325">
                  <a:moveTo>
                    <a:pt x="2007717" y="1653921"/>
                  </a:moveTo>
                  <a:lnTo>
                    <a:pt x="0" y="1653921"/>
                  </a:lnTo>
                  <a:lnTo>
                    <a:pt x="0" y="2147951"/>
                  </a:lnTo>
                  <a:lnTo>
                    <a:pt x="2007717" y="2147951"/>
                  </a:lnTo>
                  <a:lnTo>
                    <a:pt x="2007717" y="1653921"/>
                  </a:lnTo>
                  <a:close/>
                </a:path>
                <a:path w="5048250" h="6283325">
                  <a:moveTo>
                    <a:pt x="2536507" y="826960"/>
                  </a:moveTo>
                  <a:lnTo>
                    <a:pt x="0" y="826960"/>
                  </a:lnTo>
                  <a:lnTo>
                    <a:pt x="0" y="1320990"/>
                  </a:lnTo>
                  <a:lnTo>
                    <a:pt x="2536507" y="1320990"/>
                  </a:lnTo>
                  <a:lnTo>
                    <a:pt x="2536507" y="826960"/>
                  </a:lnTo>
                  <a:close/>
                </a:path>
                <a:path w="5048250" h="6283325">
                  <a:moveTo>
                    <a:pt x="5047640" y="0"/>
                  </a:moveTo>
                  <a:lnTo>
                    <a:pt x="0" y="0"/>
                  </a:lnTo>
                  <a:lnTo>
                    <a:pt x="0" y="494030"/>
                  </a:lnTo>
                  <a:lnTo>
                    <a:pt x="5047640" y="494030"/>
                  </a:lnTo>
                  <a:lnTo>
                    <a:pt x="5047640" y="0"/>
                  </a:lnTo>
                  <a:close/>
                </a:path>
              </a:pathLst>
            </a:custGeom>
            <a:solidFill>
              <a:srgbClr val="51B292"/>
            </a:solidFill>
          </p:spPr>
          <p:txBody>
            <a:bodyPr wrap="square" lIns="0" tIns="0" rIns="0" bIns="0" rtlCol="0"/>
            <a:lstStyle/>
            <a:p>
              <a:endParaRPr/>
            </a:p>
          </p:txBody>
        </p:sp>
      </p:grpSp>
      <p:sp>
        <p:nvSpPr>
          <p:cNvPr id="26" name="object 26"/>
          <p:cNvSpPr/>
          <p:nvPr/>
        </p:nvSpPr>
        <p:spPr>
          <a:xfrm>
            <a:off x="8669001" y="4008749"/>
            <a:ext cx="0" cy="6286500"/>
          </a:xfrm>
          <a:custGeom>
            <a:avLst/>
            <a:gdLst/>
            <a:ahLst/>
            <a:cxnLst/>
            <a:rect l="l" t="t" r="r" b="b"/>
            <a:pathLst>
              <a:path h="6286500">
                <a:moveTo>
                  <a:pt x="0" y="0"/>
                </a:moveTo>
                <a:lnTo>
                  <a:pt x="0" y="6285881"/>
                </a:lnTo>
              </a:path>
            </a:pathLst>
          </a:custGeom>
          <a:ln w="5235">
            <a:solidFill>
              <a:srgbClr val="A7A8AB"/>
            </a:solidFill>
          </a:ln>
        </p:spPr>
        <p:txBody>
          <a:bodyPr wrap="square" lIns="0" tIns="0" rIns="0" bIns="0" rtlCol="0"/>
          <a:lstStyle/>
          <a:p>
            <a:endParaRPr/>
          </a:p>
        </p:txBody>
      </p:sp>
      <p:sp>
        <p:nvSpPr>
          <p:cNvPr id="27" name="object 27"/>
          <p:cNvSpPr txBox="1"/>
          <p:nvPr/>
        </p:nvSpPr>
        <p:spPr>
          <a:xfrm>
            <a:off x="7757650" y="10447975"/>
            <a:ext cx="212090" cy="226695"/>
          </a:xfrm>
          <a:prstGeom prst="rect">
            <a:avLst/>
          </a:prstGeom>
        </p:spPr>
        <p:txBody>
          <a:bodyPr vert="horz" wrap="square" lIns="0" tIns="15240" rIns="0" bIns="0" rtlCol="0">
            <a:spAutoFit/>
          </a:bodyPr>
          <a:lstStyle/>
          <a:p>
            <a:pPr marL="12700">
              <a:lnSpc>
                <a:spcPct val="100000"/>
              </a:lnSpc>
              <a:spcBef>
                <a:spcPts val="120"/>
              </a:spcBef>
            </a:pPr>
            <a:r>
              <a:rPr sz="1300" spc="-25" dirty="0">
                <a:solidFill>
                  <a:srgbClr val="59595C"/>
                </a:solidFill>
                <a:latin typeface="Helvetica"/>
                <a:cs typeface="Helvetica"/>
              </a:rPr>
              <a:t>60</a:t>
            </a:r>
            <a:endParaRPr sz="1300">
              <a:latin typeface="Helvetica"/>
              <a:cs typeface="Helvetica"/>
            </a:endParaRPr>
          </a:p>
        </p:txBody>
      </p:sp>
      <p:sp>
        <p:nvSpPr>
          <p:cNvPr id="28" name="object 28"/>
          <p:cNvSpPr txBox="1"/>
          <p:nvPr/>
        </p:nvSpPr>
        <p:spPr>
          <a:xfrm>
            <a:off x="6919979" y="10447975"/>
            <a:ext cx="212090" cy="226695"/>
          </a:xfrm>
          <a:prstGeom prst="rect">
            <a:avLst/>
          </a:prstGeom>
        </p:spPr>
        <p:txBody>
          <a:bodyPr vert="horz" wrap="square" lIns="0" tIns="15240" rIns="0" bIns="0" rtlCol="0">
            <a:spAutoFit/>
          </a:bodyPr>
          <a:lstStyle/>
          <a:p>
            <a:pPr marL="12700">
              <a:lnSpc>
                <a:spcPct val="100000"/>
              </a:lnSpc>
              <a:spcBef>
                <a:spcPts val="120"/>
              </a:spcBef>
            </a:pPr>
            <a:r>
              <a:rPr sz="1300" spc="-25" dirty="0">
                <a:solidFill>
                  <a:srgbClr val="59595C"/>
                </a:solidFill>
                <a:latin typeface="Helvetica"/>
                <a:cs typeface="Helvetica"/>
              </a:rPr>
              <a:t>50</a:t>
            </a:r>
            <a:endParaRPr sz="1300">
              <a:latin typeface="Helvetica"/>
              <a:cs typeface="Helvetica"/>
            </a:endParaRPr>
          </a:p>
        </p:txBody>
      </p:sp>
      <p:sp>
        <p:nvSpPr>
          <p:cNvPr id="29" name="object 29"/>
          <p:cNvSpPr txBox="1"/>
          <p:nvPr/>
        </p:nvSpPr>
        <p:spPr>
          <a:xfrm>
            <a:off x="6082309" y="10447975"/>
            <a:ext cx="212090" cy="226695"/>
          </a:xfrm>
          <a:prstGeom prst="rect">
            <a:avLst/>
          </a:prstGeom>
        </p:spPr>
        <p:txBody>
          <a:bodyPr vert="horz" wrap="square" lIns="0" tIns="15240" rIns="0" bIns="0" rtlCol="0">
            <a:spAutoFit/>
          </a:bodyPr>
          <a:lstStyle/>
          <a:p>
            <a:pPr marL="12700">
              <a:lnSpc>
                <a:spcPct val="100000"/>
              </a:lnSpc>
              <a:spcBef>
                <a:spcPts val="120"/>
              </a:spcBef>
            </a:pPr>
            <a:r>
              <a:rPr sz="1300" spc="-25" dirty="0">
                <a:solidFill>
                  <a:srgbClr val="59595C"/>
                </a:solidFill>
                <a:latin typeface="Helvetica"/>
                <a:cs typeface="Helvetica"/>
              </a:rPr>
              <a:t>40</a:t>
            </a:r>
            <a:endParaRPr sz="1300">
              <a:latin typeface="Helvetica"/>
              <a:cs typeface="Helvetica"/>
            </a:endParaRPr>
          </a:p>
        </p:txBody>
      </p:sp>
      <p:sp>
        <p:nvSpPr>
          <p:cNvPr id="30" name="object 30"/>
          <p:cNvSpPr txBox="1"/>
          <p:nvPr/>
        </p:nvSpPr>
        <p:spPr>
          <a:xfrm>
            <a:off x="5244638" y="10447975"/>
            <a:ext cx="212090" cy="226695"/>
          </a:xfrm>
          <a:prstGeom prst="rect">
            <a:avLst/>
          </a:prstGeom>
        </p:spPr>
        <p:txBody>
          <a:bodyPr vert="horz" wrap="square" lIns="0" tIns="15240" rIns="0" bIns="0" rtlCol="0">
            <a:spAutoFit/>
          </a:bodyPr>
          <a:lstStyle/>
          <a:p>
            <a:pPr marL="12700">
              <a:lnSpc>
                <a:spcPct val="100000"/>
              </a:lnSpc>
              <a:spcBef>
                <a:spcPts val="120"/>
              </a:spcBef>
            </a:pPr>
            <a:r>
              <a:rPr sz="1300" spc="-25" dirty="0">
                <a:solidFill>
                  <a:srgbClr val="59595C"/>
                </a:solidFill>
                <a:latin typeface="Helvetica"/>
                <a:cs typeface="Helvetica"/>
              </a:rPr>
              <a:t>30</a:t>
            </a:r>
            <a:endParaRPr sz="1300">
              <a:latin typeface="Helvetica"/>
              <a:cs typeface="Helvetica"/>
            </a:endParaRPr>
          </a:p>
        </p:txBody>
      </p:sp>
      <p:sp>
        <p:nvSpPr>
          <p:cNvPr id="31" name="object 31"/>
          <p:cNvSpPr txBox="1"/>
          <p:nvPr/>
        </p:nvSpPr>
        <p:spPr>
          <a:xfrm>
            <a:off x="4406967" y="10447975"/>
            <a:ext cx="212090" cy="226695"/>
          </a:xfrm>
          <a:prstGeom prst="rect">
            <a:avLst/>
          </a:prstGeom>
        </p:spPr>
        <p:txBody>
          <a:bodyPr vert="horz" wrap="square" lIns="0" tIns="15240" rIns="0" bIns="0" rtlCol="0">
            <a:spAutoFit/>
          </a:bodyPr>
          <a:lstStyle/>
          <a:p>
            <a:pPr marL="12700">
              <a:lnSpc>
                <a:spcPct val="100000"/>
              </a:lnSpc>
              <a:spcBef>
                <a:spcPts val="120"/>
              </a:spcBef>
            </a:pPr>
            <a:r>
              <a:rPr sz="1300" spc="-25" dirty="0">
                <a:solidFill>
                  <a:srgbClr val="59595C"/>
                </a:solidFill>
                <a:latin typeface="Helvetica"/>
                <a:cs typeface="Helvetica"/>
              </a:rPr>
              <a:t>20</a:t>
            </a:r>
            <a:endParaRPr sz="1300">
              <a:latin typeface="Helvetica"/>
              <a:cs typeface="Helvetica"/>
            </a:endParaRPr>
          </a:p>
        </p:txBody>
      </p:sp>
      <p:sp>
        <p:nvSpPr>
          <p:cNvPr id="32" name="object 32"/>
          <p:cNvSpPr txBox="1"/>
          <p:nvPr/>
        </p:nvSpPr>
        <p:spPr>
          <a:xfrm>
            <a:off x="3569296" y="10447975"/>
            <a:ext cx="212090" cy="226695"/>
          </a:xfrm>
          <a:prstGeom prst="rect">
            <a:avLst/>
          </a:prstGeom>
        </p:spPr>
        <p:txBody>
          <a:bodyPr vert="horz" wrap="square" lIns="0" tIns="15240" rIns="0" bIns="0" rtlCol="0">
            <a:spAutoFit/>
          </a:bodyPr>
          <a:lstStyle/>
          <a:p>
            <a:pPr marL="12700">
              <a:lnSpc>
                <a:spcPct val="100000"/>
              </a:lnSpc>
              <a:spcBef>
                <a:spcPts val="120"/>
              </a:spcBef>
            </a:pPr>
            <a:r>
              <a:rPr sz="1300" spc="-25" dirty="0">
                <a:solidFill>
                  <a:srgbClr val="59595C"/>
                </a:solidFill>
                <a:latin typeface="Helvetica"/>
                <a:cs typeface="Helvetica"/>
              </a:rPr>
              <a:t>10</a:t>
            </a:r>
            <a:endParaRPr sz="1300">
              <a:latin typeface="Helvetica"/>
              <a:cs typeface="Helvetica"/>
            </a:endParaRPr>
          </a:p>
        </p:txBody>
      </p:sp>
      <p:sp>
        <p:nvSpPr>
          <p:cNvPr id="33" name="object 33"/>
          <p:cNvSpPr txBox="1"/>
          <p:nvPr/>
        </p:nvSpPr>
        <p:spPr>
          <a:xfrm>
            <a:off x="2745196" y="10447975"/>
            <a:ext cx="118745" cy="226695"/>
          </a:xfrm>
          <a:prstGeom prst="rect">
            <a:avLst/>
          </a:prstGeom>
        </p:spPr>
        <p:txBody>
          <a:bodyPr vert="horz" wrap="square" lIns="0" tIns="15240" rIns="0" bIns="0" rtlCol="0">
            <a:spAutoFit/>
          </a:bodyPr>
          <a:lstStyle/>
          <a:p>
            <a:pPr marL="12700">
              <a:lnSpc>
                <a:spcPct val="100000"/>
              </a:lnSpc>
              <a:spcBef>
                <a:spcPts val="120"/>
              </a:spcBef>
            </a:pPr>
            <a:r>
              <a:rPr sz="1300" spc="-50" dirty="0">
                <a:solidFill>
                  <a:srgbClr val="59595C"/>
                </a:solidFill>
                <a:latin typeface="Helvetica"/>
                <a:cs typeface="Helvetica"/>
              </a:rPr>
              <a:t>0</a:t>
            </a:r>
            <a:endParaRPr sz="1300">
              <a:latin typeface="Helvetica"/>
              <a:cs typeface="Helvetica"/>
            </a:endParaRPr>
          </a:p>
        </p:txBody>
      </p:sp>
      <p:sp>
        <p:nvSpPr>
          <p:cNvPr id="34" name="object 34"/>
          <p:cNvSpPr txBox="1"/>
          <p:nvPr/>
        </p:nvSpPr>
        <p:spPr>
          <a:xfrm>
            <a:off x="8563154" y="10447975"/>
            <a:ext cx="212090" cy="226695"/>
          </a:xfrm>
          <a:prstGeom prst="rect">
            <a:avLst/>
          </a:prstGeom>
        </p:spPr>
        <p:txBody>
          <a:bodyPr vert="horz" wrap="square" lIns="0" tIns="15240" rIns="0" bIns="0" rtlCol="0">
            <a:spAutoFit/>
          </a:bodyPr>
          <a:lstStyle/>
          <a:p>
            <a:pPr marL="12700">
              <a:lnSpc>
                <a:spcPct val="100000"/>
              </a:lnSpc>
              <a:spcBef>
                <a:spcPts val="120"/>
              </a:spcBef>
            </a:pPr>
            <a:r>
              <a:rPr sz="1300" spc="-25" dirty="0">
                <a:solidFill>
                  <a:srgbClr val="59595C"/>
                </a:solidFill>
                <a:latin typeface="Helvetica"/>
                <a:cs typeface="Helvetica"/>
              </a:rPr>
              <a:t>70</a:t>
            </a:r>
            <a:endParaRPr sz="1300">
              <a:latin typeface="Helvetica"/>
              <a:cs typeface="Helvetica"/>
            </a:endParaRPr>
          </a:p>
        </p:txBody>
      </p:sp>
      <p:sp>
        <p:nvSpPr>
          <p:cNvPr id="35" name="object 35"/>
          <p:cNvSpPr txBox="1"/>
          <p:nvPr/>
        </p:nvSpPr>
        <p:spPr>
          <a:xfrm>
            <a:off x="7944377" y="3963680"/>
            <a:ext cx="491490" cy="528320"/>
          </a:xfrm>
          <a:prstGeom prst="rect">
            <a:avLst/>
          </a:prstGeom>
        </p:spPr>
        <p:txBody>
          <a:bodyPr vert="horz" wrap="square" lIns="0" tIns="12065" rIns="0" bIns="0" rtlCol="0">
            <a:spAutoFit/>
          </a:bodyPr>
          <a:lstStyle/>
          <a:p>
            <a:pPr marL="12700">
              <a:lnSpc>
                <a:spcPct val="100000"/>
              </a:lnSpc>
              <a:spcBef>
                <a:spcPts val="95"/>
              </a:spcBef>
            </a:pPr>
            <a:r>
              <a:rPr sz="3300" b="1" spc="-25" dirty="0">
                <a:solidFill>
                  <a:srgbClr val="51B292"/>
                </a:solidFill>
                <a:latin typeface="Helvetica"/>
                <a:cs typeface="Helvetica"/>
              </a:rPr>
              <a:t>60</a:t>
            </a:r>
            <a:endParaRPr sz="3300">
              <a:latin typeface="Helvetica"/>
              <a:cs typeface="Helvetica"/>
            </a:endParaRPr>
          </a:p>
        </p:txBody>
      </p:sp>
      <p:sp>
        <p:nvSpPr>
          <p:cNvPr id="36" name="object 36"/>
          <p:cNvSpPr txBox="1"/>
          <p:nvPr/>
        </p:nvSpPr>
        <p:spPr>
          <a:xfrm>
            <a:off x="5430946" y="4798419"/>
            <a:ext cx="491490" cy="528320"/>
          </a:xfrm>
          <a:prstGeom prst="rect">
            <a:avLst/>
          </a:prstGeom>
        </p:spPr>
        <p:txBody>
          <a:bodyPr vert="horz" wrap="square" lIns="0" tIns="12065" rIns="0" bIns="0" rtlCol="0">
            <a:spAutoFit/>
          </a:bodyPr>
          <a:lstStyle/>
          <a:p>
            <a:pPr marL="12700">
              <a:lnSpc>
                <a:spcPct val="100000"/>
              </a:lnSpc>
              <a:spcBef>
                <a:spcPts val="95"/>
              </a:spcBef>
            </a:pPr>
            <a:r>
              <a:rPr sz="3300" b="1" spc="-25" dirty="0">
                <a:solidFill>
                  <a:srgbClr val="51B292"/>
                </a:solidFill>
                <a:latin typeface="Helvetica"/>
                <a:cs typeface="Helvetica"/>
              </a:rPr>
              <a:t>30</a:t>
            </a:r>
            <a:endParaRPr sz="3300">
              <a:latin typeface="Helvetica"/>
              <a:cs typeface="Helvetica"/>
            </a:endParaRPr>
          </a:p>
        </p:txBody>
      </p:sp>
      <p:sp>
        <p:nvSpPr>
          <p:cNvPr id="37" name="object 37"/>
          <p:cNvSpPr txBox="1"/>
          <p:nvPr/>
        </p:nvSpPr>
        <p:spPr>
          <a:xfrm>
            <a:off x="4901120" y="5617242"/>
            <a:ext cx="491490" cy="528320"/>
          </a:xfrm>
          <a:prstGeom prst="rect">
            <a:avLst/>
          </a:prstGeom>
        </p:spPr>
        <p:txBody>
          <a:bodyPr vert="horz" wrap="square" lIns="0" tIns="12065" rIns="0" bIns="0" rtlCol="0">
            <a:spAutoFit/>
          </a:bodyPr>
          <a:lstStyle/>
          <a:p>
            <a:pPr marL="12700">
              <a:lnSpc>
                <a:spcPct val="100000"/>
              </a:lnSpc>
              <a:spcBef>
                <a:spcPts val="95"/>
              </a:spcBef>
            </a:pPr>
            <a:r>
              <a:rPr sz="3300" b="1" spc="-25" dirty="0">
                <a:solidFill>
                  <a:srgbClr val="51B292"/>
                </a:solidFill>
                <a:latin typeface="Helvetica"/>
                <a:cs typeface="Helvetica"/>
              </a:rPr>
              <a:t>24</a:t>
            </a:r>
            <a:endParaRPr sz="3300">
              <a:latin typeface="Helvetica"/>
              <a:cs typeface="Helvetica"/>
            </a:endParaRPr>
          </a:p>
        </p:txBody>
      </p:sp>
      <p:sp>
        <p:nvSpPr>
          <p:cNvPr id="38" name="object 38"/>
          <p:cNvSpPr txBox="1"/>
          <p:nvPr/>
        </p:nvSpPr>
        <p:spPr>
          <a:xfrm>
            <a:off x="4661965" y="6436066"/>
            <a:ext cx="491490" cy="528320"/>
          </a:xfrm>
          <a:prstGeom prst="rect">
            <a:avLst/>
          </a:prstGeom>
        </p:spPr>
        <p:txBody>
          <a:bodyPr vert="horz" wrap="square" lIns="0" tIns="12065" rIns="0" bIns="0" rtlCol="0">
            <a:spAutoFit/>
          </a:bodyPr>
          <a:lstStyle/>
          <a:p>
            <a:pPr marL="12700">
              <a:lnSpc>
                <a:spcPct val="100000"/>
              </a:lnSpc>
              <a:spcBef>
                <a:spcPts val="95"/>
              </a:spcBef>
            </a:pPr>
            <a:r>
              <a:rPr sz="3300" b="1" spc="-25" dirty="0">
                <a:solidFill>
                  <a:srgbClr val="51B292"/>
                </a:solidFill>
                <a:latin typeface="Helvetica"/>
                <a:cs typeface="Helvetica"/>
              </a:rPr>
              <a:t>21</a:t>
            </a:r>
            <a:endParaRPr sz="3300">
              <a:latin typeface="Helvetica"/>
              <a:cs typeface="Helvetica"/>
            </a:endParaRPr>
          </a:p>
        </p:txBody>
      </p:sp>
      <p:sp>
        <p:nvSpPr>
          <p:cNvPr id="39" name="object 39"/>
          <p:cNvSpPr txBox="1"/>
          <p:nvPr/>
        </p:nvSpPr>
        <p:spPr>
          <a:xfrm>
            <a:off x="4594951" y="7263684"/>
            <a:ext cx="491490" cy="528320"/>
          </a:xfrm>
          <a:prstGeom prst="rect">
            <a:avLst/>
          </a:prstGeom>
        </p:spPr>
        <p:txBody>
          <a:bodyPr vert="horz" wrap="square" lIns="0" tIns="12065" rIns="0" bIns="0" rtlCol="0">
            <a:spAutoFit/>
          </a:bodyPr>
          <a:lstStyle/>
          <a:p>
            <a:pPr marL="12700">
              <a:lnSpc>
                <a:spcPct val="100000"/>
              </a:lnSpc>
              <a:spcBef>
                <a:spcPts val="95"/>
              </a:spcBef>
            </a:pPr>
            <a:r>
              <a:rPr sz="3300" b="1" spc="-25" dirty="0">
                <a:solidFill>
                  <a:srgbClr val="51B292"/>
                </a:solidFill>
                <a:latin typeface="Helvetica"/>
                <a:cs typeface="Helvetica"/>
              </a:rPr>
              <a:t>20</a:t>
            </a:r>
            <a:endParaRPr sz="3300">
              <a:latin typeface="Helvetica"/>
              <a:cs typeface="Helvetica"/>
            </a:endParaRPr>
          </a:p>
        </p:txBody>
      </p:sp>
      <p:sp>
        <p:nvSpPr>
          <p:cNvPr id="40" name="object 40"/>
          <p:cNvSpPr txBox="1"/>
          <p:nvPr/>
        </p:nvSpPr>
        <p:spPr>
          <a:xfrm>
            <a:off x="4215486" y="8113501"/>
            <a:ext cx="491490" cy="528320"/>
          </a:xfrm>
          <a:prstGeom prst="rect">
            <a:avLst/>
          </a:prstGeom>
        </p:spPr>
        <p:txBody>
          <a:bodyPr vert="horz" wrap="square" lIns="0" tIns="12065" rIns="0" bIns="0" rtlCol="0">
            <a:spAutoFit/>
          </a:bodyPr>
          <a:lstStyle/>
          <a:p>
            <a:pPr marL="12700">
              <a:lnSpc>
                <a:spcPct val="100000"/>
              </a:lnSpc>
              <a:spcBef>
                <a:spcPts val="95"/>
              </a:spcBef>
            </a:pPr>
            <a:r>
              <a:rPr sz="3300" b="1" spc="-25" dirty="0">
                <a:solidFill>
                  <a:srgbClr val="51B292"/>
                </a:solidFill>
                <a:latin typeface="Helvetica"/>
                <a:cs typeface="Helvetica"/>
              </a:rPr>
              <a:t>16</a:t>
            </a:r>
            <a:endParaRPr sz="3300">
              <a:latin typeface="Helvetica"/>
              <a:cs typeface="Helvetica"/>
            </a:endParaRPr>
          </a:p>
        </p:txBody>
      </p:sp>
      <p:sp>
        <p:nvSpPr>
          <p:cNvPr id="41" name="object 41"/>
          <p:cNvSpPr txBox="1"/>
          <p:nvPr/>
        </p:nvSpPr>
        <p:spPr>
          <a:xfrm>
            <a:off x="4034549" y="8929392"/>
            <a:ext cx="491490" cy="528320"/>
          </a:xfrm>
          <a:prstGeom prst="rect">
            <a:avLst/>
          </a:prstGeom>
        </p:spPr>
        <p:txBody>
          <a:bodyPr vert="horz" wrap="square" lIns="0" tIns="12065" rIns="0" bIns="0" rtlCol="0">
            <a:spAutoFit/>
          </a:bodyPr>
          <a:lstStyle/>
          <a:p>
            <a:pPr marL="12700">
              <a:lnSpc>
                <a:spcPct val="100000"/>
              </a:lnSpc>
              <a:spcBef>
                <a:spcPts val="95"/>
              </a:spcBef>
            </a:pPr>
            <a:r>
              <a:rPr sz="3300" b="1" spc="-25" dirty="0">
                <a:solidFill>
                  <a:srgbClr val="51B292"/>
                </a:solidFill>
                <a:latin typeface="Helvetica"/>
                <a:cs typeface="Helvetica"/>
              </a:rPr>
              <a:t>14</a:t>
            </a:r>
            <a:endParaRPr sz="3300">
              <a:latin typeface="Helvetica"/>
              <a:cs typeface="Helvetica"/>
            </a:endParaRPr>
          </a:p>
        </p:txBody>
      </p:sp>
      <p:sp>
        <p:nvSpPr>
          <p:cNvPr id="42" name="object 42"/>
          <p:cNvSpPr txBox="1"/>
          <p:nvPr/>
        </p:nvSpPr>
        <p:spPr>
          <a:xfrm>
            <a:off x="2961493" y="9764131"/>
            <a:ext cx="258445" cy="528320"/>
          </a:xfrm>
          <a:prstGeom prst="rect">
            <a:avLst/>
          </a:prstGeom>
        </p:spPr>
        <p:txBody>
          <a:bodyPr vert="horz" wrap="square" lIns="0" tIns="12065" rIns="0" bIns="0" rtlCol="0">
            <a:spAutoFit/>
          </a:bodyPr>
          <a:lstStyle/>
          <a:p>
            <a:pPr marL="12700">
              <a:lnSpc>
                <a:spcPct val="100000"/>
              </a:lnSpc>
              <a:spcBef>
                <a:spcPts val="95"/>
              </a:spcBef>
            </a:pPr>
            <a:r>
              <a:rPr sz="3300" b="1" spc="-50" dirty="0">
                <a:solidFill>
                  <a:srgbClr val="51B292"/>
                </a:solidFill>
                <a:latin typeface="Helvetica"/>
                <a:cs typeface="Helvetica"/>
              </a:rPr>
              <a:t>1</a:t>
            </a:r>
            <a:endParaRPr sz="3300">
              <a:latin typeface="Helvetica"/>
              <a:cs typeface="Helvetica"/>
            </a:endParaRPr>
          </a:p>
        </p:txBody>
      </p:sp>
      <p:sp>
        <p:nvSpPr>
          <p:cNvPr id="43" name="object 43"/>
          <p:cNvSpPr/>
          <p:nvPr/>
        </p:nvSpPr>
        <p:spPr>
          <a:xfrm>
            <a:off x="2805139" y="4008749"/>
            <a:ext cx="0" cy="6286500"/>
          </a:xfrm>
          <a:custGeom>
            <a:avLst/>
            <a:gdLst/>
            <a:ahLst/>
            <a:cxnLst/>
            <a:rect l="l" t="t" r="r" b="b"/>
            <a:pathLst>
              <a:path h="6286500">
                <a:moveTo>
                  <a:pt x="0" y="0"/>
                </a:moveTo>
                <a:lnTo>
                  <a:pt x="0" y="6285881"/>
                </a:lnTo>
              </a:path>
            </a:pathLst>
          </a:custGeom>
          <a:ln w="20941">
            <a:solidFill>
              <a:srgbClr val="59595C"/>
            </a:solidFill>
          </a:ln>
        </p:spPr>
        <p:txBody>
          <a:bodyPr wrap="square" lIns="0" tIns="0" rIns="0" bIns="0" rtlCol="0"/>
          <a:lstStyle/>
          <a:p>
            <a:endParaRPr/>
          </a:p>
        </p:txBody>
      </p:sp>
      <p:sp>
        <p:nvSpPr>
          <p:cNvPr id="44" name="object 44"/>
          <p:cNvSpPr txBox="1"/>
          <p:nvPr/>
        </p:nvSpPr>
        <p:spPr>
          <a:xfrm>
            <a:off x="13184288" y="3253398"/>
            <a:ext cx="3143885" cy="528320"/>
          </a:xfrm>
          <a:prstGeom prst="rect">
            <a:avLst/>
          </a:prstGeom>
        </p:spPr>
        <p:txBody>
          <a:bodyPr vert="horz" wrap="square" lIns="0" tIns="12065" rIns="0" bIns="0" rtlCol="0">
            <a:spAutoFit/>
          </a:bodyPr>
          <a:lstStyle/>
          <a:p>
            <a:pPr marL="12700">
              <a:lnSpc>
                <a:spcPct val="100000"/>
              </a:lnSpc>
              <a:spcBef>
                <a:spcPts val="95"/>
              </a:spcBef>
            </a:pPr>
            <a:r>
              <a:rPr sz="3300" b="1" dirty="0">
                <a:solidFill>
                  <a:srgbClr val="59595C"/>
                </a:solidFill>
                <a:latin typeface="Helvetica"/>
                <a:cs typeface="Helvetica"/>
              </a:rPr>
              <a:t>Key</a:t>
            </a:r>
            <a:r>
              <a:rPr sz="3300" b="1" spc="-80" dirty="0">
                <a:solidFill>
                  <a:srgbClr val="59595C"/>
                </a:solidFill>
                <a:latin typeface="Helvetica"/>
                <a:cs typeface="Helvetica"/>
              </a:rPr>
              <a:t> </a:t>
            </a:r>
            <a:r>
              <a:rPr sz="3300" b="1" spc="-10" dirty="0">
                <a:solidFill>
                  <a:srgbClr val="59595C"/>
                </a:solidFill>
                <a:latin typeface="Helvetica"/>
                <a:cs typeface="Helvetica"/>
              </a:rPr>
              <a:t>Challenges</a:t>
            </a:r>
            <a:endParaRPr sz="3300">
              <a:latin typeface="Helvetica"/>
              <a:cs typeface="Helvetica"/>
            </a:endParaRPr>
          </a:p>
        </p:txBody>
      </p:sp>
      <p:sp>
        <p:nvSpPr>
          <p:cNvPr id="45" name="object 45"/>
          <p:cNvSpPr/>
          <p:nvPr/>
        </p:nvSpPr>
        <p:spPr>
          <a:xfrm>
            <a:off x="18361575" y="4018496"/>
            <a:ext cx="0" cy="6286500"/>
          </a:xfrm>
          <a:custGeom>
            <a:avLst/>
            <a:gdLst/>
            <a:ahLst/>
            <a:cxnLst/>
            <a:rect l="l" t="t" r="r" b="b"/>
            <a:pathLst>
              <a:path h="6286500">
                <a:moveTo>
                  <a:pt x="0" y="0"/>
                </a:moveTo>
                <a:lnTo>
                  <a:pt x="0" y="6285881"/>
                </a:lnTo>
              </a:path>
            </a:pathLst>
          </a:custGeom>
          <a:ln w="5235">
            <a:solidFill>
              <a:srgbClr val="A7A8AB"/>
            </a:solidFill>
          </a:ln>
        </p:spPr>
        <p:txBody>
          <a:bodyPr wrap="square" lIns="0" tIns="0" rIns="0" bIns="0" rtlCol="0"/>
          <a:lstStyle/>
          <a:p>
            <a:endParaRPr/>
          </a:p>
        </p:txBody>
      </p:sp>
      <p:grpSp>
        <p:nvGrpSpPr>
          <p:cNvPr id="46" name="object 46"/>
          <p:cNvGrpSpPr/>
          <p:nvPr/>
        </p:nvGrpSpPr>
        <p:grpSpPr>
          <a:xfrm>
            <a:off x="13186514" y="4018496"/>
            <a:ext cx="4989830" cy="6293485"/>
            <a:chOff x="13186514" y="4018496"/>
            <a:chExt cx="4989830" cy="6293485"/>
          </a:xfrm>
        </p:grpSpPr>
        <p:sp>
          <p:nvSpPr>
            <p:cNvPr id="47" name="object 47"/>
            <p:cNvSpPr/>
            <p:nvPr/>
          </p:nvSpPr>
          <p:spPr>
            <a:xfrm>
              <a:off x="17716001" y="4342150"/>
              <a:ext cx="0" cy="5962650"/>
            </a:xfrm>
            <a:custGeom>
              <a:avLst/>
              <a:gdLst/>
              <a:ahLst/>
              <a:cxnLst/>
              <a:rect l="l" t="t" r="r" b="b"/>
              <a:pathLst>
                <a:path h="5962650">
                  <a:moveTo>
                    <a:pt x="0" y="0"/>
                  </a:moveTo>
                  <a:lnTo>
                    <a:pt x="0" y="5962227"/>
                  </a:lnTo>
                </a:path>
              </a:pathLst>
            </a:custGeom>
            <a:ln w="5235">
              <a:solidFill>
                <a:srgbClr val="A7A8AB"/>
              </a:solidFill>
            </a:ln>
          </p:spPr>
          <p:txBody>
            <a:bodyPr wrap="square" lIns="0" tIns="0" rIns="0" bIns="0" rtlCol="0"/>
            <a:lstStyle/>
            <a:p>
              <a:endParaRPr/>
            </a:p>
          </p:txBody>
        </p:sp>
        <p:sp>
          <p:nvSpPr>
            <p:cNvPr id="48" name="object 48"/>
            <p:cNvSpPr/>
            <p:nvPr/>
          </p:nvSpPr>
          <p:spPr>
            <a:xfrm>
              <a:off x="17713383" y="4019229"/>
              <a:ext cx="5715" cy="0"/>
            </a:xfrm>
            <a:custGeom>
              <a:avLst/>
              <a:gdLst/>
              <a:ahLst/>
              <a:cxnLst/>
              <a:rect l="l" t="t" r="r" b="b"/>
              <a:pathLst>
                <a:path w="5715">
                  <a:moveTo>
                    <a:pt x="0" y="0"/>
                  </a:moveTo>
                  <a:lnTo>
                    <a:pt x="5235" y="0"/>
                  </a:lnTo>
                </a:path>
              </a:pathLst>
            </a:custGeom>
            <a:ln w="3175">
              <a:solidFill>
                <a:srgbClr val="A7A8AB"/>
              </a:solidFill>
            </a:ln>
          </p:spPr>
          <p:txBody>
            <a:bodyPr wrap="square" lIns="0" tIns="0" rIns="0" bIns="0" rtlCol="0"/>
            <a:lstStyle/>
            <a:p>
              <a:endParaRPr/>
            </a:p>
          </p:txBody>
        </p:sp>
        <p:sp>
          <p:nvSpPr>
            <p:cNvPr id="49" name="object 49"/>
            <p:cNvSpPr/>
            <p:nvPr/>
          </p:nvSpPr>
          <p:spPr>
            <a:xfrm>
              <a:off x="17070427" y="4342150"/>
              <a:ext cx="0" cy="5962650"/>
            </a:xfrm>
            <a:custGeom>
              <a:avLst/>
              <a:gdLst/>
              <a:ahLst/>
              <a:cxnLst/>
              <a:rect l="l" t="t" r="r" b="b"/>
              <a:pathLst>
                <a:path h="5962650">
                  <a:moveTo>
                    <a:pt x="0" y="0"/>
                  </a:moveTo>
                  <a:lnTo>
                    <a:pt x="0" y="5962227"/>
                  </a:lnTo>
                </a:path>
              </a:pathLst>
            </a:custGeom>
            <a:ln w="5235">
              <a:solidFill>
                <a:srgbClr val="A7A8AB"/>
              </a:solidFill>
            </a:ln>
          </p:spPr>
          <p:txBody>
            <a:bodyPr wrap="square" lIns="0" tIns="0" rIns="0" bIns="0" rtlCol="0"/>
            <a:lstStyle/>
            <a:p>
              <a:endParaRPr/>
            </a:p>
          </p:txBody>
        </p:sp>
        <p:sp>
          <p:nvSpPr>
            <p:cNvPr id="50" name="object 50"/>
            <p:cNvSpPr/>
            <p:nvPr/>
          </p:nvSpPr>
          <p:spPr>
            <a:xfrm>
              <a:off x="17067809" y="4019229"/>
              <a:ext cx="5715" cy="0"/>
            </a:xfrm>
            <a:custGeom>
              <a:avLst/>
              <a:gdLst/>
              <a:ahLst/>
              <a:cxnLst/>
              <a:rect l="l" t="t" r="r" b="b"/>
              <a:pathLst>
                <a:path w="5715">
                  <a:moveTo>
                    <a:pt x="0" y="0"/>
                  </a:moveTo>
                  <a:lnTo>
                    <a:pt x="5235" y="0"/>
                  </a:lnTo>
                </a:path>
              </a:pathLst>
            </a:custGeom>
            <a:ln w="3175">
              <a:solidFill>
                <a:srgbClr val="A7A8AB"/>
              </a:solidFill>
            </a:ln>
          </p:spPr>
          <p:txBody>
            <a:bodyPr wrap="square" lIns="0" tIns="0" rIns="0" bIns="0" rtlCol="0"/>
            <a:lstStyle/>
            <a:p>
              <a:endParaRPr/>
            </a:p>
          </p:txBody>
        </p:sp>
        <p:sp>
          <p:nvSpPr>
            <p:cNvPr id="51" name="object 51"/>
            <p:cNvSpPr/>
            <p:nvPr/>
          </p:nvSpPr>
          <p:spPr>
            <a:xfrm>
              <a:off x="16424853" y="4342150"/>
              <a:ext cx="0" cy="5962650"/>
            </a:xfrm>
            <a:custGeom>
              <a:avLst/>
              <a:gdLst/>
              <a:ahLst/>
              <a:cxnLst/>
              <a:rect l="l" t="t" r="r" b="b"/>
              <a:pathLst>
                <a:path h="5962650">
                  <a:moveTo>
                    <a:pt x="0" y="1492436"/>
                  </a:moveTo>
                  <a:lnTo>
                    <a:pt x="0" y="5962227"/>
                  </a:lnTo>
                </a:path>
                <a:path h="5962650">
                  <a:moveTo>
                    <a:pt x="0" y="994953"/>
                  </a:moveTo>
                  <a:lnTo>
                    <a:pt x="0" y="1170247"/>
                  </a:lnTo>
                </a:path>
                <a:path h="5962650">
                  <a:moveTo>
                    <a:pt x="0" y="497482"/>
                  </a:moveTo>
                  <a:lnTo>
                    <a:pt x="0" y="672764"/>
                  </a:lnTo>
                </a:path>
                <a:path h="5962650">
                  <a:moveTo>
                    <a:pt x="0" y="0"/>
                  </a:moveTo>
                  <a:lnTo>
                    <a:pt x="0" y="175293"/>
                  </a:lnTo>
                </a:path>
              </a:pathLst>
            </a:custGeom>
            <a:ln w="5235">
              <a:solidFill>
                <a:srgbClr val="A7A8AB"/>
              </a:solidFill>
            </a:ln>
          </p:spPr>
          <p:txBody>
            <a:bodyPr wrap="square" lIns="0" tIns="0" rIns="0" bIns="0" rtlCol="0"/>
            <a:lstStyle/>
            <a:p>
              <a:endParaRPr/>
            </a:p>
          </p:txBody>
        </p:sp>
        <p:sp>
          <p:nvSpPr>
            <p:cNvPr id="52" name="object 52"/>
            <p:cNvSpPr/>
            <p:nvPr/>
          </p:nvSpPr>
          <p:spPr>
            <a:xfrm>
              <a:off x="16422235" y="4019229"/>
              <a:ext cx="5715" cy="0"/>
            </a:xfrm>
            <a:custGeom>
              <a:avLst/>
              <a:gdLst/>
              <a:ahLst/>
              <a:cxnLst/>
              <a:rect l="l" t="t" r="r" b="b"/>
              <a:pathLst>
                <a:path w="5715">
                  <a:moveTo>
                    <a:pt x="0" y="0"/>
                  </a:moveTo>
                  <a:lnTo>
                    <a:pt x="5235" y="0"/>
                  </a:lnTo>
                </a:path>
              </a:pathLst>
            </a:custGeom>
            <a:ln w="3175">
              <a:solidFill>
                <a:srgbClr val="A7A8AB"/>
              </a:solidFill>
            </a:ln>
          </p:spPr>
          <p:txBody>
            <a:bodyPr wrap="square" lIns="0" tIns="0" rIns="0" bIns="0" rtlCol="0"/>
            <a:lstStyle/>
            <a:p>
              <a:endParaRPr/>
            </a:p>
          </p:txBody>
        </p:sp>
        <p:sp>
          <p:nvSpPr>
            <p:cNvPr id="53" name="object 53"/>
            <p:cNvSpPr/>
            <p:nvPr/>
          </p:nvSpPr>
          <p:spPr>
            <a:xfrm>
              <a:off x="15779280" y="4342150"/>
              <a:ext cx="0" cy="5962650"/>
            </a:xfrm>
            <a:custGeom>
              <a:avLst/>
              <a:gdLst/>
              <a:ahLst/>
              <a:cxnLst/>
              <a:rect l="l" t="t" r="r" b="b"/>
              <a:pathLst>
                <a:path h="5962650">
                  <a:moveTo>
                    <a:pt x="0" y="0"/>
                  </a:moveTo>
                  <a:lnTo>
                    <a:pt x="0" y="175293"/>
                  </a:lnTo>
                </a:path>
                <a:path h="5962650">
                  <a:moveTo>
                    <a:pt x="0" y="994953"/>
                  </a:moveTo>
                  <a:lnTo>
                    <a:pt x="0" y="1170247"/>
                  </a:lnTo>
                </a:path>
                <a:path h="5962650">
                  <a:moveTo>
                    <a:pt x="0" y="1492436"/>
                  </a:moveTo>
                  <a:lnTo>
                    <a:pt x="0" y="1667729"/>
                  </a:lnTo>
                </a:path>
                <a:path h="5962650">
                  <a:moveTo>
                    <a:pt x="0" y="1989918"/>
                  </a:moveTo>
                  <a:lnTo>
                    <a:pt x="0" y="2165201"/>
                  </a:lnTo>
                </a:path>
                <a:path h="5962650">
                  <a:moveTo>
                    <a:pt x="0" y="2487390"/>
                  </a:moveTo>
                  <a:lnTo>
                    <a:pt x="0" y="5962227"/>
                  </a:lnTo>
                </a:path>
                <a:path h="5962650">
                  <a:moveTo>
                    <a:pt x="0" y="497482"/>
                  </a:moveTo>
                  <a:lnTo>
                    <a:pt x="0" y="672764"/>
                  </a:lnTo>
                </a:path>
              </a:pathLst>
            </a:custGeom>
            <a:ln w="5235">
              <a:solidFill>
                <a:srgbClr val="A7A8AB"/>
              </a:solidFill>
            </a:ln>
          </p:spPr>
          <p:txBody>
            <a:bodyPr wrap="square" lIns="0" tIns="0" rIns="0" bIns="0" rtlCol="0"/>
            <a:lstStyle/>
            <a:p>
              <a:endParaRPr/>
            </a:p>
          </p:txBody>
        </p:sp>
        <p:sp>
          <p:nvSpPr>
            <p:cNvPr id="54" name="object 54"/>
            <p:cNvSpPr/>
            <p:nvPr/>
          </p:nvSpPr>
          <p:spPr>
            <a:xfrm>
              <a:off x="15776662" y="4019229"/>
              <a:ext cx="5715" cy="0"/>
            </a:xfrm>
            <a:custGeom>
              <a:avLst/>
              <a:gdLst/>
              <a:ahLst/>
              <a:cxnLst/>
              <a:rect l="l" t="t" r="r" b="b"/>
              <a:pathLst>
                <a:path w="5715">
                  <a:moveTo>
                    <a:pt x="0" y="0"/>
                  </a:moveTo>
                  <a:lnTo>
                    <a:pt x="5235" y="0"/>
                  </a:lnTo>
                </a:path>
              </a:pathLst>
            </a:custGeom>
            <a:ln w="3175">
              <a:solidFill>
                <a:srgbClr val="A7A8AB"/>
              </a:solidFill>
            </a:ln>
          </p:spPr>
          <p:txBody>
            <a:bodyPr wrap="square" lIns="0" tIns="0" rIns="0" bIns="0" rtlCol="0"/>
            <a:lstStyle/>
            <a:p>
              <a:endParaRPr/>
            </a:p>
          </p:txBody>
        </p:sp>
        <p:sp>
          <p:nvSpPr>
            <p:cNvPr id="55" name="object 55"/>
            <p:cNvSpPr/>
            <p:nvPr/>
          </p:nvSpPr>
          <p:spPr>
            <a:xfrm>
              <a:off x="15133706" y="4342150"/>
              <a:ext cx="0" cy="5962650"/>
            </a:xfrm>
            <a:custGeom>
              <a:avLst/>
              <a:gdLst/>
              <a:ahLst/>
              <a:cxnLst/>
              <a:rect l="l" t="t" r="r" b="b"/>
              <a:pathLst>
                <a:path h="5962650">
                  <a:moveTo>
                    <a:pt x="0" y="994953"/>
                  </a:moveTo>
                  <a:lnTo>
                    <a:pt x="0" y="1170247"/>
                  </a:lnTo>
                </a:path>
                <a:path h="5962650">
                  <a:moveTo>
                    <a:pt x="0" y="497482"/>
                  </a:moveTo>
                  <a:lnTo>
                    <a:pt x="0" y="672764"/>
                  </a:lnTo>
                </a:path>
                <a:path h="5962650">
                  <a:moveTo>
                    <a:pt x="0" y="1989918"/>
                  </a:moveTo>
                  <a:lnTo>
                    <a:pt x="0" y="2165201"/>
                  </a:lnTo>
                </a:path>
                <a:path h="5962650">
                  <a:moveTo>
                    <a:pt x="0" y="2487390"/>
                  </a:moveTo>
                  <a:lnTo>
                    <a:pt x="0" y="2662683"/>
                  </a:lnTo>
                </a:path>
                <a:path h="5962650">
                  <a:moveTo>
                    <a:pt x="0" y="2984872"/>
                  </a:moveTo>
                  <a:lnTo>
                    <a:pt x="0" y="3160165"/>
                  </a:lnTo>
                </a:path>
                <a:path h="5962650">
                  <a:moveTo>
                    <a:pt x="0" y="3482354"/>
                  </a:moveTo>
                  <a:lnTo>
                    <a:pt x="0" y="3657637"/>
                  </a:lnTo>
                </a:path>
                <a:path h="5962650">
                  <a:moveTo>
                    <a:pt x="0" y="3979826"/>
                  </a:moveTo>
                  <a:lnTo>
                    <a:pt x="0" y="5962227"/>
                  </a:lnTo>
                </a:path>
                <a:path h="5962650">
                  <a:moveTo>
                    <a:pt x="0" y="0"/>
                  </a:moveTo>
                  <a:lnTo>
                    <a:pt x="0" y="175293"/>
                  </a:lnTo>
                </a:path>
                <a:path h="5962650">
                  <a:moveTo>
                    <a:pt x="0" y="1492436"/>
                  </a:moveTo>
                  <a:lnTo>
                    <a:pt x="0" y="1667729"/>
                  </a:lnTo>
                </a:path>
              </a:pathLst>
            </a:custGeom>
            <a:ln w="5235">
              <a:solidFill>
                <a:srgbClr val="A7A8AB"/>
              </a:solidFill>
            </a:ln>
          </p:spPr>
          <p:txBody>
            <a:bodyPr wrap="square" lIns="0" tIns="0" rIns="0" bIns="0" rtlCol="0"/>
            <a:lstStyle/>
            <a:p>
              <a:endParaRPr/>
            </a:p>
          </p:txBody>
        </p:sp>
        <p:sp>
          <p:nvSpPr>
            <p:cNvPr id="56" name="object 56"/>
            <p:cNvSpPr/>
            <p:nvPr/>
          </p:nvSpPr>
          <p:spPr>
            <a:xfrm>
              <a:off x="15131088" y="4019229"/>
              <a:ext cx="5715" cy="0"/>
            </a:xfrm>
            <a:custGeom>
              <a:avLst/>
              <a:gdLst/>
              <a:ahLst/>
              <a:cxnLst/>
              <a:rect l="l" t="t" r="r" b="b"/>
              <a:pathLst>
                <a:path w="5715">
                  <a:moveTo>
                    <a:pt x="0" y="0"/>
                  </a:moveTo>
                  <a:lnTo>
                    <a:pt x="5235" y="0"/>
                  </a:lnTo>
                </a:path>
              </a:pathLst>
            </a:custGeom>
            <a:ln w="3175">
              <a:solidFill>
                <a:srgbClr val="A7A8AB"/>
              </a:solidFill>
            </a:ln>
          </p:spPr>
          <p:txBody>
            <a:bodyPr wrap="square" lIns="0" tIns="0" rIns="0" bIns="0" rtlCol="0"/>
            <a:lstStyle/>
            <a:p>
              <a:endParaRPr/>
            </a:p>
          </p:txBody>
        </p:sp>
        <p:sp>
          <p:nvSpPr>
            <p:cNvPr id="57" name="object 57"/>
            <p:cNvSpPr/>
            <p:nvPr/>
          </p:nvSpPr>
          <p:spPr>
            <a:xfrm>
              <a:off x="14488132" y="4342150"/>
              <a:ext cx="0" cy="5962650"/>
            </a:xfrm>
            <a:custGeom>
              <a:avLst/>
              <a:gdLst/>
              <a:ahLst/>
              <a:cxnLst/>
              <a:rect l="l" t="t" r="r" b="b"/>
              <a:pathLst>
                <a:path h="5962650">
                  <a:moveTo>
                    <a:pt x="0" y="0"/>
                  </a:moveTo>
                  <a:lnTo>
                    <a:pt x="0" y="175293"/>
                  </a:lnTo>
                </a:path>
                <a:path h="5962650">
                  <a:moveTo>
                    <a:pt x="0" y="2984872"/>
                  </a:moveTo>
                  <a:lnTo>
                    <a:pt x="0" y="3160165"/>
                  </a:lnTo>
                </a:path>
                <a:path h="5962650">
                  <a:moveTo>
                    <a:pt x="0" y="994953"/>
                  </a:moveTo>
                  <a:lnTo>
                    <a:pt x="0" y="1170247"/>
                  </a:lnTo>
                </a:path>
                <a:path h="5962650">
                  <a:moveTo>
                    <a:pt x="0" y="1989918"/>
                  </a:moveTo>
                  <a:lnTo>
                    <a:pt x="0" y="2165201"/>
                  </a:lnTo>
                </a:path>
                <a:path h="5962650">
                  <a:moveTo>
                    <a:pt x="0" y="2487390"/>
                  </a:moveTo>
                  <a:lnTo>
                    <a:pt x="0" y="2662683"/>
                  </a:lnTo>
                </a:path>
                <a:path h="5962650">
                  <a:moveTo>
                    <a:pt x="0" y="3979826"/>
                  </a:moveTo>
                  <a:lnTo>
                    <a:pt x="0" y="4155119"/>
                  </a:lnTo>
                </a:path>
                <a:path h="5962650">
                  <a:moveTo>
                    <a:pt x="0" y="4477308"/>
                  </a:moveTo>
                  <a:lnTo>
                    <a:pt x="0" y="5962227"/>
                  </a:lnTo>
                </a:path>
                <a:path h="5962650">
                  <a:moveTo>
                    <a:pt x="0" y="497482"/>
                  </a:moveTo>
                  <a:lnTo>
                    <a:pt x="0" y="672764"/>
                  </a:lnTo>
                </a:path>
                <a:path h="5962650">
                  <a:moveTo>
                    <a:pt x="0" y="1492436"/>
                  </a:moveTo>
                  <a:lnTo>
                    <a:pt x="0" y="1667729"/>
                  </a:lnTo>
                </a:path>
                <a:path h="5962650">
                  <a:moveTo>
                    <a:pt x="0" y="3482354"/>
                  </a:moveTo>
                  <a:lnTo>
                    <a:pt x="0" y="3657637"/>
                  </a:lnTo>
                </a:path>
              </a:pathLst>
            </a:custGeom>
            <a:ln w="5235">
              <a:solidFill>
                <a:srgbClr val="A7A8AB"/>
              </a:solidFill>
            </a:ln>
          </p:spPr>
          <p:txBody>
            <a:bodyPr wrap="square" lIns="0" tIns="0" rIns="0" bIns="0" rtlCol="0"/>
            <a:lstStyle/>
            <a:p>
              <a:endParaRPr/>
            </a:p>
          </p:txBody>
        </p:sp>
        <p:sp>
          <p:nvSpPr>
            <p:cNvPr id="58" name="object 58"/>
            <p:cNvSpPr/>
            <p:nvPr/>
          </p:nvSpPr>
          <p:spPr>
            <a:xfrm>
              <a:off x="14485514" y="4019229"/>
              <a:ext cx="5715" cy="0"/>
            </a:xfrm>
            <a:custGeom>
              <a:avLst/>
              <a:gdLst/>
              <a:ahLst/>
              <a:cxnLst/>
              <a:rect l="l" t="t" r="r" b="b"/>
              <a:pathLst>
                <a:path w="5715">
                  <a:moveTo>
                    <a:pt x="0" y="0"/>
                  </a:moveTo>
                  <a:lnTo>
                    <a:pt x="5235" y="0"/>
                  </a:lnTo>
                </a:path>
              </a:pathLst>
            </a:custGeom>
            <a:ln w="3175">
              <a:solidFill>
                <a:srgbClr val="A7A8AB"/>
              </a:solidFill>
            </a:ln>
          </p:spPr>
          <p:txBody>
            <a:bodyPr wrap="square" lIns="0" tIns="0" rIns="0" bIns="0" rtlCol="0"/>
            <a:lstStyle/>
            <a:p>
              <a:endParaRPr/>
            </a:p>
          </p:txBody>
        </p:sp>
        <p:sp>
          <p:nvSpPr>
            <p:cNvPr id="59" name="object 59"/>
            <p:cNvSpPr/>
            <p:nvPr/>
          </p:nvSpPr>
          <p:spPr>
            <a:xfrm>
              <a:off x="13842558" y="4342150"/>
              <a:ext cx="0" cy="5962650"/>
            </a:xfrm>
            <a:custGeom>
              <a:avLst/>
              <a:gdLst/>
              <a:ahLst/>
              <a:cxnLst/>
              <a:rect l="l" t="t" r="r" b="b"/>
              <a:pathLst>
                <a:path h="5962650">
                  <a:moveTo>
                    <a:pt x="0" y="994953"/>
                  </a:moveTo>
                  <a:lnTo>
                    <a:pt x="0" y="1170247"/>
                  </a:lnTo>
                </a:path>
                <a:path h="5962650">
                  <a:moveTo>
                    <a:pt x="0" y="2487390"/>
                  </a:moveTo>
                  <a:lnTo>
                    <a:pt x="0" y="2662683"/>
                  </a:lnTo>
                </a:path>
                <a:path h="5962650">
                  <a:moveTo>
                    <a:pt x="0" y="0"/>
                  </a:moveTo>
                  <a:lnTo>
                    <a:pt x="0" y="175293"/>
                  </a:lnTo>
                </a:path>
                <a:path h="5962650">
                  <a:moveTo>
                    <a:pt x="0" y="3482354"/>
                  </a:moveTo>
                  <a:lnTo>
                    <a:pt x="0" y="3657637"/>
                  </a:lnTo>
                </a:path>
                <a:path h="5962650">
                  <a:moveTo>
                    <a:pt x="0" y="1989918"/>
                  </a:moveTo>
                  <a:lnTo>
                    <a:pt x="0" y="2165201"/>
                  </a:lnTo>
                </a:path>
                <a:path h="5962650">
                  <a:moveTo>
                    <a:pt x="0" y="497482"/>
                  </a:moveTo>
                  <a:lnTo>
                    <a:pt x="0" y="672764"/>
                  </a:lnTo>
                </a:path>
                <a:path h="5962650">
                  <a:moveTo>
                    <a:pt x="0" y="4477308"/>
                  </a:moveTo>
                  <a:lnTo>
                    <a:pt x="0" y="4652591"/>
                  </a:lnTo>
                </a:path>
                <a:path h="5962650">
                  <a:moveTo>
                    <a:pt x="0" y="4974780"/>
                  </a:moveTo>
                  <a:lnTo>
                    <a:pt x="0" y="5962227"/>
                  </a:lnTo>
                </a:path>
                <a:path h="5962650">
                  <a:moveTo>
                    <a:pt x="0" y="1492436"/>
                  </a:moveTo>
                  <a:lnTo>
                    <a:pt x="0" y="1667729"/>
                  </a:lnTo>
                </a:path>
                <a:path h="5962650">
                  <a:moveTo>
                    <a:pt x="0" y="3979826"/>
                  </a:moveTo>
                  <a:lnTo>
                    <a:pt x="0" y="4155119"/>
                  </a:lnTo>
                </a:path>
                <a:path h="5962650">
                  <a:moveTo>
                    <a:pt x="0" y="2984872"/>
                  </a:moveTo>
                  <a:lnTo>
                    <a:pt x="0" y="3160165"/>
                  </a:lnTo>
                </a:path>
              </a:pathLst>
            </a:custGeom>
            <a:ln w="5235">
              <a:solidFill>
                <a:srgbClr val="A7A8AB"/>
              </a:solidFill>
            </a:ln>
          </p:spPr>
          <p:txBody>
            <a:bodyPr wrap="square" lIns="0" tIns="0" rIns="0" bIns="0" rtlCol="0"/>
            <a:lstStyle/>
            <a:p>
              <a:endParaRPr/>
            </a:p>
          </p:txBody>
        </p:sp>
        <p:sp>
          <p:nvSpPr>
            <p:cNvPr id="60" name="object 60"/>
            <p:cNvSpPr/>
            <p:nvPr/>
          </p:nvSpPr>
          <p:spPr>
            <a:xfrm>
              <a:off x="13839940" y="4019229"/>
              <a:ext cx="5715" cy="0"/>
            </a:xfrm>
            <a:custGeom>
              <a:avLst/>
              <a:gdLst/>
              <a:ahLst/>
              <a:cxnLst/>
              <a:rect l="l" t="t" r="r" b="b"/>
              <a:pathLst>
                <a:path w="5715">
                  <a:moveTo>
                    <a:pt x="0" y="0"/>
                  </a:moveTo>
                  <a:lnTo>
                    <a:pt x="5235" y="0"/>
                  </a:lnTo>
                </a:path>
              </a:pathLst>
            </a:custGeom>
            <a:ln w="3175">
              <a:solidFill>
                <a:srgbClr val="A7A8AB"/>
              </a:solidFill>
            </a:ln>
          </p:spPr>
          <p:txBody>
            <a:bodyPr wrap="square" lIns="0" tIns="0" rIns="0" bIns="0" rtlCol="0"/>
            <a:lstStyle/>
            <a:p>
              <a:endParaRPr/>
            </a:p>
          </p:txBody>
        </p:sp>
        <p:sp>
          <p:nvSpPr>
            <p:cNvPr id="61" name="object 61"/>
            <p:cNvSpPr/>
            <p:nvPr/>
          </p:nvSpPr>
          <p:spPr>
            <a:xfrm>
              <a:off x="13203263" y="4019962"/>
              <a:ext cx="4972685" cy="6292215"/>
            </a:xfrm>
            <a:custGeom>
              <a:avLst/>
              <a:gdLst/>
              <a:ahLst/>
              <a:cxnLst/>
              <a:rect l="l" t="t" r="r" b="b"/>
              <a:pathLst>
                <a:path w="4972684" h="6292215">
                  <a:moveTo>
                    <a:pt x="563372" y="5969749"/>
                  </a:moveTo>
                  <a:lnTo>
                    <a:pt x="12" y="5969749"/>
                  </a:lnTo>
                  <a:lnTo>
                    <a:pt x="12" y="6291935"/>
                  </a:lnTo>
                  <a:lnTo>
                    <a:pt x="563372" y="6291935"/>
                  </a:lnTo>
                  <a:lnTo>
                    <a:pt x="563372" y="5969749"/>
                  </a:lnTo>
                  <a:close/>
                </a:path>
                <a:path w="4972684" h="6292215">
                  <a:moveTo>
                    <a:pt x="563511" y="5472265"/>
                  </a:moveTo>
                  <a:lnTo>
                    <a:pt x="12" y="5472265"/>
                  </a:lnTo>
                  <a:lnTo>
                    <a:pt x="12" y="5794451"/>
                  </a:lnTo>
                  <a:lnTo>
                    <a:pt x="563511" y="5794451"/>
                  </a:lnTo>
                  <a:lnTo>
                    <a:pt x="563511" y="5472265"/>
                  </a:lnTo>
                  <a:close/>
                </a:path>
                <a:path w="4972684" h="6292215">
                  <a:moveTo>
                    <a:pt x="1283690" y="4974780"/>
                  </a:moveTo>
                  <a:lnTo>
                    <a:pt x="0" y="4974780"/>
                  </a:lnTo>
                  <a:lnTo>
                    <a:pt x="0" y="5296979"/>
                  </a:lnTo>
                  <a:lnTo>
                    <a:pt x="1283690" y="5296979"/>
                  </a:lnTo>
                  <a:lnTo>
                    <a:pt x="1283690" y="4974780"/>
                  </a:lnTo>
                  <a:close/>
                </a:path>
                <a:path w="4972684" h="6292215">
                  <a:moveTo>
                    <a:pt x="1926132" y="4477309"/>
                  </a:moveTo>
                  <a:lnTo>
                    <a:pt x="0" y="4477309"/>
                  </a:lnTo>
                  <a:lnTo>
                    <a:pt x="0" y="4799508"/>
                  </a:lnTo>
                  <a:lnTo>
                    <a:pt x="1926132" y="4799508"/>
                  </a:lnTo>
                  <a:lnTo>
                    <a:pt x="1926132" y="4477309"/>
                  </a:lnTo>
                  <a:close/>
                </a:path>
                <a:path w="4972684" h="6292215">
                  <a:moveTo>
                    <a:pt x="1983587" y="3979837"/>
                  </a:moveTo>
                  <a:lnTo>
                    <a:pt x="12" y="3979837"/>
                  </a:lnTo>
                  <a:lnTo>
                    <a:pt x="12" y="4302023"/>
                  </a:lnTo>
                  <a:lnTo>
                    <a:pt x="1983587" y="4302023"/>
                  </a:lnTo>
                  <a:lnTo>
                    <a:pt x="1983587" y="3979837"/>
                  </a:lnTo>
                  <a:close/>
                </a:path>
                <a:path w="4972684" h="6292215">
                  <a:moveTo>
                    <a:pt x="1983943" y="3482365"/>
                  </a:moveTo>
                  <a:lnTo>
                    <a:pt x="0" y="3482365"/>
                  </a:lnTo>
                  <a:lnTo>
                    <a:pt x="0" y="3804551"/>
                  </a:lnTo>
                  <a:lnTo>
                    <a:pt x="1983943" y="3804551"/>
                  </a:lnTo>
                  <a:lnTo>
                    <a:pt x="1983943" y="3482365"/>
                  </a:lnTo>
                  <a:close/>
                </a:path>
                <a:path w="4972684" h="6292215">
                  <a:moveTo>
                    <a:pt x="2063534" y="2984881"/>
                  </a:moveTo>
                  <a:lnTo>
                    <a:pt x="0" y="2984881"/>
                  </a:lnTo>
                  <a:lnTo>
                    <a:pt x="0" y="3307067"/>
                  </a:lnTo>
                  <a:lnTo>
                    <a:pt x="2063534" y="3307067"/>
                  </a:lnTo>
                  <a:lnTo>
                    <a:pt x="2063534" y="2984881"/>
                  </a:lnTo>
                  <a:close/>
                </a:path>
                <a:path w="4972684" h="6292215">
                  <a:moveTo>
                    <a:pt x="2710891" y="2487396"/>
                  </a:moveTo>
                  <a:lnTo>
                    <a:pt x="0" y="2487396"/>
                  </a:lnTo>
                  <a:lnTo>
                    <a:pt x="0" y="2809583"/>
                  </a:lnTo>
                  <a:lnTo>
                    <a:pt x="2710891" y="2809583"/>
                  </a:lnTo>
                  <a:lnTo>
                    <a:pt x="2710891" y="2487396"/>
                  </a:lnTo>
                  <a:close/>
                </a:path>
                <a:path w="4972684" h="6292215">
                  <a:moveTo>
                    <a:pt x="2761907" y="1989924"/>
                  </a:moveTo>
                  <a:lnTo>
                    <a:pt x="0" y="1989924"/>
                  </a:lnTo>
                  <a:lnTo>
                    <a:pt x="0" y="2312111"/>
                  </a:lnTo>
                  <a:lnTo>
                    <a:pt x="2761907" y="2312111"/>
                  </a:lnTo>
                  <a:lnTo>
                    <a:pt x="2761907" y="1989924"/>
                  </a:lnTo>
                  <a:close/>
                </a:path>
                <a:path w="4972684" h="6292215">
                  <a:moveTo>
                    <a:pt x="3466223" y="1492440"/>
                  </a:moveTo>
                  <a:lnTo>
                    <a:pt x="0" y="1492440"/>
                  </a:lnTo>
                  <a:lnTo>
                    <a:pt x="0" y="1814626"/>
                  </a:lnTo>
                  <a:lnTo>
                    <a:pt x="3466223" y="1814626"/>
                  </a:lnTo>
                  <a:lnTo>
                    <a:pt x="3466223" y="1492440"/>
                  </a:lnTo>
                  <a:close/>
                </a:path>
                <a:path w="4972684" h="6292215">
                  <a:moveTo>
                    <a:pt x="3545090" y="994956"/>
                  </a:moveTo>
                  <a:lnTo>
                    <a:pt x="0" y="994956"/>
                  </a:lnTo>
                  <a:lnTo>
                    <a:pt x="0" y="1317142"/>
                  </a:lnTo>
                  <a:lnTo>
                    <a:pt x="3545090" y="1317142"/>
                  </a:lnTo>
                  <a:lnTo>
                    <a:pt x="3545090" y="994956"/>
                  </a:lnTo>
                  <a:close/>
                </a:path>
                <a:path w="4972684" h="6292215">
                  <a:moveTo>
                    <a:pt x="3789222" y="497484"/>
                  </a:moveTo>
                  <a:lnTo>
                    <a:pt x="12" y="497484"/>
                  </a:lnTo>
                  <a:lnTo>
                    <a:pt x="12" y="819670"/>
                  </a:lnTo>
                  <a:lnTo>
                    <a:pt x="3789222" y="819670"/>
                  </a:lnTo>
                  <a:lnTo>
                    <a:pt x="3789222" y="497484"/>
                  </a:lnTo>
                  <a:close/>
                </a:path>
                <a:path w="4972684" h="6292215">
                  <a:moveTo>
                    <a:pt x="4972482" y="0"/>
                  </a:moveTo>
                  <a:lnTo>
                    <a:pt x="12" y="0"/>
                  </a:lnTo>
                  <a:lnTo>
                    <a:pt x="12" y="322199"/>
                  </a:lnTo>
                  <a:lnTo>
                    <a:pt x="4972482" y="322199"/>
                  </a:lnTo>
                  <a:lnTo>
                    <a:pt x="4972482" y="0"/>
                  </a:lnTo>
                  <a:close/>
                </a:path>
              </a:pathLst>
            </a:custGeom>
            <a:solidFill>
              <a:srgbClr val="67B432"/>
            </a:solidFill>
          </p:spPr>
          <p:txBody>
            <a:bodyPr wrap="square" lIns="0" tIns="0" rIns="0" bIns="0" rtlCol="0"/>
            <a:lstStyle/>
            <a:p>
              <a:endParaRPr/>
            </a:p>
          </p:txBody>
        </p:sp>
        <p:sp>
          <p:nvSpPr>
            <p:cNvPr id="62" name="object 62"/>
            <p:cNvSpPr/>
            <p:nvPr/>
          </p:nvSpPr>
          <p:spPr>
            <a:xfrm>
              <a:off x="13196985" y="4018496"/>
              <a:ext cx="0" cy="6286500"/>
            </a:xfrm>
            <a:custGeom>
              <a:avLst/>
              <a:gdLst/>
              <a:ahLst/>
              <a:cxnLst/>
              <a:rect l="l" t="t" r="r" b="b"/>
              <a:pathLst>
                <a:path h="6286500">
                  <a:moveTo>
                    <a:pt x="0" y="0"/>
                  </a:moveTo>
                  <a:lnTo>
                    <a:pt x="0" y="6285881"/>
                  </a:lnTo>
                </a:path>
              </a:pathLst>
            </a:custGeom>
            <a:ln w="20941">
              <a:solidFill>
                <a:srgbClr val="59595C"/>
              </a:solidFill>
            </a:ln>
          </p:spPr>
          <p:txBody>
            <a:bodyPr wrap="square" lIns="0" tIns="0" rIns="0" bIns="0" rtlCol="0"/>
            <a:lstStyle/>
            <a:p>
              <a:endParaRPr/>
            </a:p>
          </p:txBody>
        </p:sp>
      </p:grpSp>
      <p:sp>
        <p:nvSpPr>
          <p:cNvPr id="63" name="object 63"/>
          <p:cNvSpPr txBox="1"/>
          <p:nvPr/>
        </p:nvSpPr>
        <p:spPr>
          <a:xfrm>
            <a:off x="16964555" y="10447975"/>
            <a:ext cx="212090" cy="226695"/>
          </a:xfrm>
          <a:prstGeom prst="rect">
            <a:avLst/>
          </a:prstGeom>
        </p:spPr>
        <p:txBody>
          <a:bodyPr vert="horz" wrap="square" lIns="0" tIns="15240" rIns="0" bIns="0" rtlCol="0">
            <a:spAutoFit/>
          </a:bodyPr>
          <a:lstStyle/>
          <a:p>
            <a:pPr marL="12700">
              <a:lnSpc>
                <a:spcPct val="100000"/>
              </a:lnSpc>
              <a:spcBef>
                <a:spcPts val="120"/>
              </a:spcBef>
            </a:pPr>
            <a:r>
              <a:rPr sz="1300" spc="-25" dirty="0">
                <a:solidFill>
                  <a:srgbClr val="59595C"/>
                </a:solidFill>
                <a:latin typeface="Helvetica"/>
                <a:cs typeface="Helvetica"/>
              </a:rPr>
              <a:t>60</a:t>
            </a:r>
            <a:endParaRPr sz="1300">
              <a:latin typeface="Helvetica"/>
              <a:cs typeface="Helvetica"/>
            </a:endParaRPr>
          </a:p>
        </p:txBody>
      </p:sp>
      <p:sp>
        <p:nvSpPr>
          <p:cNvPr id="64" name="object 64"/>
          <p:cNvSpPr txBox="1"/>
          <p:nvPr/>
        </p:nvSpPr>
        <p:spPr>
          <a:xfrm>
            <a:off x="16319045" y="10447975"/>
            <a:ext cx="212090" cy="226695"/>
          </a:xfrm>
          <a:prstGeom prst="rect">
            <a:avLst/>
          </a:prstGeom>
        </p:spPr>
        <p:txBody>
          <a:bodyPr vert="horz" wrap="square" lIns="0" tIns="15240" rIns="0" bIns="0" rtlCol="0">
            <a:spAutoFit/>
          </a:bodyPr>
          <a:lstStyle/>
          <a:p>
            <a:pPr marL="12700">
              <a:lnSpc>
                <a:spcPct val="100000"/>
              </a:lnSpc>
              <a:spcBef>
                <a:spcPts val="120"/>
              </a:spcBef>
            </a:pPr>
            <a:r>
              <a:rPr sz="1300" spc="-25" dirty="0">
                <a:solidFill>
                  <a:srgbClr val="59595C"/>
                </a:solidFill>
                <a:latin typeface="Helvetica"/>
                <a:cs typeface="Helvetica"/>
              </a:rPr>
              <a:t>50</a:t>
            </a:r>
            <a:endParaRPr sz="1300">
              <a:latin typeface="Helvetica"/>
              <a:cs typeface="Helvetica"/>
            </a:endParaRPr>
          </a:p>
        </p:txBody>
      </p:sp>
      <p:sp>
        <p:nvSpPr>
          <p:cNvPr id="65" name="object 65"/>
          <p:cNvSpPr txBox="1"/>
          <p:nvPr/>
        </p:nvSpPr>
        <p:spPr>
          <a:xfrm>
            <a:off x="15673536" y="10447975"/>
            <a:ext cx="212090" cy="226695"/>
          </a:xfrm>
          <a:prstGeom prst="rect">
            <a:avLst/>
          </a:prstGeom>
        </p:spPr>
        <p:txBody>
          <a:bodyPr vert="horz" wrap="square" lIns="0" tIns="15240" rIns="0" bIns="0" rtlCol="0">
            <a:spAutoFit/>
          </a:bodyPr>
          <a:lstStyle/>
          <a:p>
            <a:pPr marL="12700">
              <a:lnSpc>
                <a:spcPct val="100000"/>
              </a:lnSpc>
              <a:spcBef>
                <a:spcPts val="120"/>
              </a:spcBef>
            </a:pPr>
            <a:r>
              <a:rPr sz="1300" spc="-25" dirty="0">
                <a:solidFill>
                  <a:srgbClr val="59595C"/>
                </a:solidFill>
                <a:latin typeface="Helvetica"/>
                <a:cs typeface="Helvetica"/>
              </a:rPr>
              <a:t>40</a:t>
            </a:r>
            <a:endParaRPr sz="1300">
              <a:latin typeface="Helvetica"/>
              <a:cs typeface="Helvetica"/>
            </a:endParaRPr>
          </a:p>
        </p:txBody>
      </p:sp>
      <p:sp>
        <p:nvSpPr>
          <p:cNvPr id="66" name="object 66"/>
          <p:cNvSpPr txBox="1"/>
          <p:nvPr/>
        </p:nvSpPr>
        <p:spPr>
          <a:xfrm>
            <a:off x="15028026" y="10447975"/>
            <a:ext cx="212090" cy="226695"/>
          </a:xfrm>
          <a:prstGeom prst="rect">
            <a:avLst/>
          </a:prstGeom>
        </p:spPr>
        <p:txBody>
          <a:bodyPr vert="horz" wrap="square" lIns="0" tIns="15240" rIns="0" bIns="0" rtlCol="0">
            <a:spAutoFit/>
          </a:bodyPr>
          <a:lstStyle/>
          <a:p>
            <a:pPr marL="12700">
              <a:lnSpc>
                <a:spcPct val="100000"/>
              </a:lnSpc>
              <a:spcBef>
                <a:spcPts val="120"/>
              </a:spcBef>
            </a:pPr>
            <a:r>
              <a:rPr sz="1300" spc="-25" dirty="0">
                <a:solidFill>
                  <a:srgbClr val="59595C"/>
                </a:solidFill>
                <a:latin typeface="Helvetica"/>
                <a:cs typeface="Helvetica"/>
              </a:rPr>
              <a:t>30</a:t>
            </a:r>
            <a:endParaRPr sz="1300">
              <a:latin typeface="Helvetica"/>
              <a:cs typeface="Helvetica"/>
            </a:endParaRPr>
          </a:p>
        </p:txBody>
      </p:sp>
      <p:sp>
        <p:nvSpPr>
          <p:cNvPr id="67" name="object 67"/>
          <p:cNvSpPr txBox="1"/>
          <p:nvPr/>
        </p:nvSpPr>
        <p:spPr>
          <a:xfrm>
            <a:off x="14382519" y="10447975"/>
            <a:ext cx="212090" cy="226695"/>
          </a:xfrm>
          <a:prstGeom prst="rect">
            <a:avLst/>
          </a:prstGeom>
        </p:spPr>
        <p:txBody>
          <a:bodyPr vert="horz" wrap="square" lIns="0" tIns="15240" rIns="0" bIns="0" rtlCol="0">
            <a:spAutoFit/>
          </a:bodyPr>
          <a:lstStyle/>
          <a:p>
            <a:pPr marL="12700">
              <a:lnSpc>
                <a:spcPct val="100000"/>
              </a:lnSpc>
              <a:spcBef>
                <a:spcPts val="120"/>
              </a:spcBef>
            </a:pPr>
            <a:r>
              <a:rPr sz="1300" spc="-25" dirty="0">
                <a:solidFill>
                  <a:srgbClr val="59595C"/>
                </a:solidFill>
                <a:latin typeface="Helvetica"/>
                <a:cs typeface="Helvetica"/>
              </a:rPr>
              <a:t>20</a:t>
            </a:r>
            <a:endParaRPr sz="1300">
              <a:latin typeface="Helvetica"/>
              <a:cs typeface="Helvetica"/>
            </a:endParaRPr>
          </a:p>
        </p:txBody>
      </p:sp>
      <p:sp>
        <p:nvSpPr>
          <p:cNvPr id="68" name="object 68"/>
          <p:cNvSpPr txBox="1"/>
          <p:nvPr/>
        </p:nvSpPr>
        <p:spPr>
          <a:xfrm>
            <a:off x="13737009" y="10447975"/>
            <a:ext cx="212090" cy="226695"/>
          </a:xfrm>
          <a:prstGeom prst="rect">
            <a:avLst/>
          </a:prstGeom>
        </p:spPr>
        <p:txBody>
          <a:bodyPr vert="horz" wrap="square" lIns="0" tIns="15240" rIns="0" bIns="0" rtlCol="0">
            <a:spAutoFit/>
          </a:bodyPr>
          <a:lstStyle/>
          <a:p>
            <a:pPr marL="12700">
              <a:lnSpc>
                <a:spcPct val="100000"/>
              </a:lnSpc>
              <a:spcBef>
                <a:spcPts val="120"/>
              </a:spcBef>
            </a:pPr>
            <a:r>
              <a:rPr sz="1300" spc="-25" dirty="0">
                <a:solidFill>
                  <a:srgbClr val="59595C"/>
                </a:solidFill>
                <a:latin typeface="Helvetica"/>
                <a:cs typeface="Helvetica"/>
              </a:rPr>
              <a:t>10</a:t>
            </a:r>
            <a:endParaRPr sz="1300">
              <a:latin typeface="Helvetica"/>
              <a:cs typeface="Helvetica"/>
            </a:endParaRPr>
          </a:p>
        </p:txBody>
      </p:sp>
      <p:sp>
        <p:nvSpPr>
          <p:cNvPr id="69" name="object 69"/>
          <p:cNvSpPr txBox="1"/>
          <p:nvPr/>
        </p:nvSpPr>
        <p:spPr>
          <a:xfrm>
            <a:off x="13138074" y="10447975"/>
            <a:ext cx="118745" cy="226695"/>
          </a:xfrm>
          <a:prstGeom prst="rect">
            <a:avLst/>
          </a:prstGeom>
        </p:spPr>
        <p:txBody>
          <a:bodyPr vert="horz" wrap="square" lIns="0" tIns="15240" rIns="0" bIns="0" rtlCol="0">
            <a:spAutoFit/>
          </a:bodyPr>
          <a:lstStyle/>
          <a:p>
            <a:pPr marL="12700">
              <a:lnSpc>
                <a:spcPct val="100000"/>
              </a:lnSpc>
              <a:spcBef>
                <a:spcPts val="120"/>
              </a:spcBef>
            </a:pPr>
            <a:r>
              <a:rPr sz="1300" spc="-50" dirty="0">
                <a:solidFill>
                  <a:srgbClr val="59595C"/>
                </a:solidFill>
                <a:latin typeface="Helvetica"/>
                <a:cs typeface="Helvetica"/>
              </a:rPr>
              <a:t>0</a:t>
            </a:r>
            <a:endParaRPr sz="1300">
              <a:latin typeface="Helvetica"/>
              <a:cs typeface="Helvetica"/>
            </a:endParaRPr>
          </a:p>
        </p:txBody>
      </p:sp>
      <p:sp>
        <p:nvSpPr>
          <p:cNvPr id="70" name="object 70"/>
          <p:cNvSpPr txBox="1"/>
          <p:nvPr/>
        </p:nvSpPr>
        <p:spPr>
          <a:xfrm>
            <a:off x="17610566" y="10447975"/>
            <a:ext cx="212090" cy="226695"/>
          </a:xfrm>
          <a:prstGeom prst="rect">
            <a:avLst/>
          </a:prstGeom>
        </p:spPr>
        <p:txBody>
          <a:bodyPr vert="horz" wrap="square" lIns="0" tIns="15240" rIns="0" bIns="0" rtlCol="0">
            <a:spAutoFit/>
          </a:bodyPr>
          <a:lstStyle/>
          <a:p>
            <a:pPr marL="12700">
              <a:lnSpc>
                <a:spcPct val="100000"/>
              </a:lnSpc>
              <a:spcBef>
                <a:spcPts val="120"/>
              </a:spcBef>
            </a:pPr>
            <a:r>
              <a:rPr sz="1300" spc="-25" dirty="0">
                <a:solidFill>
                  <a:srgbClr val="59595C"/>
                </a:solidFill>
                <a:latin typeface="Helvetica"/>
                <a:cs typeface="Helvetica"/>
              </a:rPr>
              <a:t>70</a:t>
            </a:r>
            <a:endParaRPr sz="1300">
              <a:latin typeface="Helvetica"/>
              <a:cs typeface="Helvetica"/>
            </a:endParaRPr>
          </a:p>
        </p:txBody>
      </p:sp>
      <p:sp>
        <p:nvSpPr>
          <p:cNvPr id="71" name="object 71"/>
          <p:cNvSpPr txBox="1"/>
          <p:nvPr/>
        </p:nvSpPr>
        <p:spPr>
          <a:xfrm>
            <a:off x="18256076" y="10447975"/>
            <a:ext cx="212090" cy="226695"/>
          </a:xfrm>
          <a:prstGeom prst="rect">
            <a:avLst/>
          </a:prstGeom>
        </p:spPr>
        <p:txBody>
          <a:bodyPr vert="horz" wrap="square" lIns="0" tIns="15240" rIns="0" bIns="0" rtlCol="0">
            <a:spAutoFit/>
          </a:bodyPr>
          <a:lstStyle/>
          <a:p>
            <a:pPr marL="12700">
              <a:lnSpc>
                <a:spcPct val="100000"/>
              </a:lnSpc>
              <a:spcBef>
                <a:spcPts val="120"/>
              </a:spcBef>
            </a:pPr>
            <a:r>
              <a:rPr sz="1300" spc="-25" dirty="0">
                <a:solidFill>
                  <a:srgbClr val="59595C"/>
                </a:solidFill>
                <a:latin typeface="Helvetica"/>
                <a:cs typeface="Helvetica"/>
              </a:rPr>
              <a:t>80</a:t>
            </a:r>
            <a:endParaRPr sz="1300">
              <a:latin typeface="Helvetica"/>
              <a:cs typeface="Helvetica"/>
            </a:endParaRPr>
          </a:p>
        </p:txBody>
      </p:sp>
      <p:sp>
        <p:nvSpPr>
          <p:cNvPr id="72" name="object 72"/>
          <p:cNvSpPr txBox="1"/>
          <p:nvPr/>
        </p:nvSpPr>
        <p:spPr>
          <a:xfrm>
            <a:off x="12033856" y="4063918"/>
            <a:ext cx="1002665" cy="226695"/>
          </a:xfrm>
          <a:prstGeom prst="rect">
            <a:avLst/>
          </a:prstGeom>
        </p:spPr>
        <p:txBody>
          <a:bodyPr vert="horz" wrap="square" lIns="0" tIns="15240" rIns="0" bIns="0" rtlCol="0">
            <a:spAutoFit/>
          </a:bodyPr>
          <a:lstStyle/>
          <a:p>
            <a:pPr marL="12700">
              <a:lnSpc>
                <a:spcPct val="100000"/>
              </a:lnSpc>
              <a:spcBef>
                <a:spcPts val="120"/>
              </a:spcBef>
            </a:pPr>
            <a:r>
              <a:rPr sz="1300" spc="-10" dirty="0">
                <a:solidFill>
                  <a:srgbClr val="59595C"/>
                </a:solidFill>
                <a:latin typeface="Helvetica"/>
                <a:cs typeface="Helvetica"/>
              </a:rPr>
              <a:t>WORKLOAD</a:t>
            </a:r>
            <a:endParaRPr sz="1300">
              <a:latin typeface="Helvetica"/>
              <a:cs typeface="Helvetica"/>
            </a:endParaRPr>
          </a:p>
        </p:txBody>
      </p:sp>
      <p:sp>
        <p:nvSpPr>
          <p:cNvPr id="73" name="object 73"/>
          <p:cNvSpPr txBox="1"/>
          <p:nvPr/>
        </p:nvSpPr>
        <p:spPr>
          <a:xfrm>
            <a:off x="11396389" y="4562331"/>
            <a:ext cx="1651635" cy="226695"/>
          </a:xfrm>
          <a:prstGeom prst="rect">
            <a:avLst/>
          </a:prstGeom>
        </p:spPr>
        <p:txBody>
          <a:bodyPr vert="horz" wrap="square" lIns="0" tIns="15240" rIns="0" bIns="0" rtlCol="0">
            <a:spAutoFit/>
          </a:bodyPr>
          <a:lstStyle/>
          <a:p>
            <a:pPr marL="12700">
              <a:lnSpc>
                <a:spcPct val="100000"/>
              </a:lnSpc>
              <a:spcBef>
                <a:spcPts val="120"/>
              </a:spcBef>
            </a:pPr>
            <a:r>
              <a:rPr sz="1300" dirty="0">
                <a:solidFill>
                  <a:srgbClr val="59595C"/>
                </a:solidFill>
                <a:latin typeface="Helvetica"/>
                <a:cs typeface="Helvetica"/>
              </a:rPr>
              <a:t>CULTURE</a:t>
            </a:r>
            <a:r>
              <a:rPr sz="1300" spc="-20" dirty="0">
                <a:solidFill>
                  <a:srgbClr val="59595C"/>
                </a:solidFill>
                <a:latin typeface="Helvetica"/>
                <a:cs typeface="Helvetica"/>
              </a:rPr>
              <a:t> </a:t>
            </a:r>
            <a:r>
              <a:rPr sz="1300" dirty="0">
                <a:solidFill>
                  <a:srgbClr val="59595C"/>
                </a:solidFill>
                <a:latin typeface="Helvetica"/>
                <a:cs typeface="Helvetica"/>
              </a:rPr>
              <a:t>/</a:t>
            </a:r>
            <a:r>
              <a:rPr sz="1300" spc="-15" dirty="0">
                <a:solidFill>
                  <a:srgbClr val="59595C"/>
                </a:solidFill>
                <a:latin typeface="Helvetica"/>
                <a:cs typeface="Helvetica"/>
              </a:rPr>
              <a:t> </a:t>
            </a:r>
            <a:r>
              <a:rPr sz="1300" spc="-10" dirty="0">
                <a:solidFill>
                  <a:srgbClr val="59595C"/>
                </a:solidFill>
                <a:latin typeface="Helvetica"/>
                <a:cs typeface="Helvetica"/>
              </a:rPr>
              <a:t>MORALE</a:t>
            </a:r>
            <a:endParaRPr sz="1300">
              <a:latin typeface="Helvetica"/>
              <a:cs typeface="Helvetica"/>
            </a:endParaRPr>
          </a:p>
        </p:txBody>
      </p:sp>
      <p:sp>
        <p:nvSpPr>
          <p:cNvPr id="74" name="object 74"/>
          <p:cNvSpPr txBox="1"/>
          <p:nvPr/>
        </p:nvSpPr>
        <p:spPr>
          <a:xfrm>
            <a:off x="11470774" y="5060746"/>
            <a:ext cx="1577340" cy="226695"/>
          </a:xfrm>
          <a:prstGeom prst="rect">
            <a:avLst/>
          </a:prstGeom>
        </p:spPr>
        <p:txBody>
          <a:bodyPr vert="horz" wrap="square" lIns="0" tIns="15240" rIns="0" bIns="0" rtlCol="0">
            <a:spAutoFit/>
          </a:bodyPr>
          <a:lstStyle/>
          <a:p>
            <a:pPr marL="12700">
              <a:lnSpc>
                <a:spcPct val="100000"/>
              </a:lnSpc>
              <a:spcBef>
                <a:spcPts val="120"/>
              </a:spcBef>
            </a:pPr>
            <a:r>
              <a:rPr sz="1300" dirty="0">
                <a:solidFill>
                  <a:srgbClr val="59595C"/>
                </a:solidFill>
                <a:latin typeface="Helvetica"/>
                <a:cs typeface="Helvetica"/>
              </a:rPr>
              <a:t>MEDIA</a:t>
            </a:r>
            <a:r>
              <a:rPr sz="1300" spc="-30" dirty="0">
                <a:solidFill>
                  <a:srgbClr val="59595C"/>
                </a:solidFill>
                <a:latin typeface="Helvetica"/>
                <a:cs typeface="Helvetica"/>
              </a:rPr>
              <a:t> </a:t>
            </a:r>
            <a:r>
              <a:rPr sz="1300" spc="-10" dirty="0">
                <a:solidFill>
                  <a:srgbClr val="59595C"/>
                </a:solidFill>
                <a:latin typeface="Helvetica"/>
                <a:cs typeface="Helvetica"/>
              </a:rPr>
              <a:t>NEGATIVITY</a:t>
            </a:r>
            <a:endParaRPr sz="1300">
              <a:latin typeface="Helvetica"/>
              <a:cs typeface="Helvetica"/>
            </a:endParaRPr>
          </a:p>
        </p:txBody>
      </p:sp>
      <p:sp>
        <p:nvSpPr>
          <p:cNvPr id="75" name="object 75"/>
          <p:cNvSpPr txBox="1"/>
          <p:nvPr/>
        </p:nvSpPr>
        <p:spPr>
          <a:xfrm>
            <a:off x="10474783" y="5559160"/>
            <a:ext cx="2573020" cy="226695"/>
          </a:xfrm>
          <a:prstGeom prst="rect">
            <a:avLst/>
          </a:prstGeom>
        </p:spPr>
        <p:txBody>
          <a:bodyPr vert="horz" wrap="square" lIns="0" tIns="15240" rIns="0" bIns="0" rtlCol="0">
            <a:spAutoFit/>
          </a:bodyPr>
          <a:lstStyle/>
          <a:p>
            <a:pPr marL="12700">
              <a:lnSpc>
                <a:spcPct val="100000"/>
              </a:lnSpc>
              <a:spcBef>
                <a:spcPts val="120"/>
              </a:spcBef>
            </a:pPr>
            <a:r>
              <a:rPr sz="1300" dirty="0">
                <a:solidFill>
                  <a:srgbClr val="59595C"/>
                </a:solidFill>
                <a:latin typeface="Helvetica"/>
                <a:cs typeface="Helvetica"/>
              </a:rPr>
              <a:t>RECOGNITION</a:t>
            </a:r>
            <a:r>
              <a:rPr sz="1300" spc="30" dirty="0">
                <a:solidFill>
                  <a:srgbClr val="59595C"/>
                </a:solidFill>
                <a:latin typeface="Helvetica"/>
                <a:cs typeface="Helvetica"/>
              </a:rPr>
              <a:t> </a:t>
            </a:r>
            <a:r>
              <a:rPr sz="1300" dirty="0">
                <a:solidFill>
                  <a:srgbClr val="59595C"/>
                </a:solidFill>
                <a:latin typeface="Helvetica"/>
                <a:cs typeface="Helvetica"/>
              </a:rPr>
              <a:t>/</a:t>
            </a:r>
            <a:r>
              <a:rPr sz="1300" spc="35" dirty="0">
                <a:solidFill>
                  <a:srgbClr val="59595C"/>
                </a:solidFill>
                <a:latin typeface="Helvetica"/>
                <a:cs typeface="Helvetica"/>
              </a:rPr>
              <a:t> </a:t>
            </a:r>
            <a:r>
              <a:rPr sz="1300" dirty="0">
                <a:solidFill>
                  <a:srgbClr val="59595C"/>
                </a:solidFill>
                <a:latin typeface="Helvetica"/>
                <a:cs typeface="Helvetica"/>
              </a:rPr>
              <a:t>BEING</a:t>
            </a:r>
            <a:r>
              <a:rPr sz="1300" spc="35" dirty="0">
                <a:solidFill>
                  <a:srgbClr val="59595C"/>
                </a:solidFill>
                <a:latin typeface="Helvetica"/>
                <a:cs typeface="Helvetica"/>
              </a:rPr>
              <a:t> </a:t>
            </a:r>
            <a:r>
              <a:rPr sz="1300" spc="-10" dirty="0">
                <a:solidFill>
                  <a:srgbClr val="59595C"/>
                </a:solidFill>
                <a:latin typeface="Helvetica"/>
                <a:cs typeface="Helvetica"/>
              </a:rPr>
              <a:t>VALUED</a:t>
            </a:r>
            <a:endParaRPr sz="1300">
              <a:latin typeface="Helvetica"/>
              <a:cs typeface="Helvetica"/>
            </a:endParaRPr>
          </a:p>
        </p:txBody>
      </p:sp>
      <p:sp>
        <p:nvSpPr>
          <p:cNvPr id="76" name="object 76"/>
          <p:cNvSpPr txBox="1"/>
          <p:nvPr/>
        </p:nvSpPr>
        <p:spPr>
          <a:xfrm>
            <a:off x="11489705" y="6057574"/>
            <a:ext cx="1558290" cy="226695"/>
          </a:xfrm>
          <a:prstGeom prst="rect">
            <a:avLst/>
          </a:prstGeom>
        </p:spPr>
        <p:txBody>
          <a:bodyPr vert="horz" wrap="square" lIns="0" tIns="15240" rIns="0" bIns="0" rtlCol="0">
            <a:spAutoFit/>
          </a:bodyPr>
          <a:lstStyle/>
          <a:p>
            <a:pPr marL="12700">
              <a:lnSpc>
                <a:spcPct val="100000"/>
              </a:lnSpc>
              <a:spcBef>
                <a:spcPts val="120"/>
              </a:spcBef>
            </a:pPr>
            <a:r>
              <a:rPr sz="1300" dirty="0">
                <a:solidFill>
                  <a:srgbClr val="59595C"/>
                </a:solidFill>
                <a:latin typeface="Helvetica"/>
                <a:cs typeface="Helvetica"/>
              </a:rPr>
              <a:t>STAFF</a:t>
            </a:r>
            <a:r>
              <a:rPr sz="1300" spc="-55" dirty="0">
                <a:solidFill>
                  <a:srgbClr val="59595C"/>
                </a:solidFill>
                <a:latin typeface="Helvetica"/>
                <a:cs typeface="Helvetica"/>
              </a:rPr>
              <a:t> </a:t>
            </a:r>
            <a:r>
              <a:rPr sz="1300" spc="-10" dirty="0">
                <a:solidFill>
                  <a:srgbClr val="59595C"/>
                </a:solidFill>
                <a:latin typeface="Helvetica"/>
                <a:cs typeface="Helvetica"/>
              </a:rPr>
              <a:t>RETENTION</a:t>
            </a:r>
            <a:endParaRPr sz="1300">
              <a:latin typeface="Helvetica"/>
              <a:cs typeface="Helvetica"/>
            </a:endParaRPr>
          </a:p>
        </p:txBody>
      </p:sp>
      <p:sp>
        <p:nvSpPr>
          <p:cNvPr id="77" name="object 77"/>
          <p:cNvSpPr txBox="1"/>
          <p:nvPr/>
        </p:nvSpPr>
        <p:spPr>
          <a:xfrm>
            <a:off x="10710169" y="6555988"/>
            <a:ext cx="2337435" cy="226695"/>
          </a:xfrm>
          <a:prstGeom prst="rect">
            <a:avLst/>
          </a:prstGeom>
        </p:spPr>
        <p:txBody>
          <a:bodyPr vert="horz" wrap="square" lIns="0" tIns="15240" rIns="0" bIns="0" rtlCol="0">
            <a:spAutoFit/>
          </a:bodyPr>
          <a:lstStyle/>
          <a:p>
            <a:pPr marL="12700">
              <a:lnSpc>
                <a:spcPct val="100000"/>
              </a:lnSpc>
              <a:spcBef>
                <a:spcPts val="120"/>
              </a:spcBef>
            </a:pPr>
            <a:r>
              <a:rPr sz="1300" dirty="0">
                <a:solidFill>
                  <a:srgbClr val="59595C"/>
                </a:solidFill>
                <a:latin typeface="Helvetica"/>
                <a:cs typeface="Helvetica"/>
              </a:rPr>
              <a:t>LOCAL</a:t>
            </a:r>
            <a:r>
              <a:rPr sz="1300" spc="-35" dirty="0">
                <a:solidFill>
                  <a:srgbClr val="59595C"/>
                </a:solidFill>
                <a:latin typeface="Helvetica"/>
                <a:cs typeface="Helvetica"/>
              </a:rPr>
              <a:t> </a:t>
            </a:r>
            <a:r>
              <a:rPr sz="1300" dirty="0">
                <a:solidFill>
                  <a:srgbClr val="59595C"/>
                </a:solidFill>
                <a:latin typeface="Helvetica"/>
                <a:cs typeface="Helvetica"/>
              </a:rPr>
              <a:t>/</a:t>
            </a:r>
            <a:r>
              <a:rPr sz="1300" spc="25" dirty="0">
                <a:solidFill>
                  <a:srgbClr val="59595C"/>
                </a:solidFill>
                <a:latin typeface="Helvetica"/>
                <a:cs typeface="Helvetica"/>
              </a:rPr>
              <a:t> </a:t>
            </a:r>
            <a:r>
              <a:rPr sz="1300" spc="-10" dirty="0">
                <a:solidFill>
                  <a:srgbClr val="59595C"/>
                </a:solidFill>
                <a:latin typeface="Helvetica"/>
                <a:cs typeface="Helvetica"/>
              </a:rPr>
              <a:t>NATIONAL</a:t>
            </a:r>
            <a:r>
              <a:rPr sz="1300" spc="-30" dirty="0">
                <a:solidFill>
                  <a:srgbClr val="59595C"/>
                </a:solidFill>
                <a:latin typeface="Helvetica"/>
                <a:cs typeface="Helvetica"/>
              </a:rPr>
              <a:t> </a:t>
            </a:r>
            <a:r>
              <a:rPr sz="1300" spc="-10" dirty="0">
                <a:solidFill>
                  <a:srgbClr val="59595C"/>
                </a:solidFill>
                <a:latin typeface="Helvetica"/>
                <a:cs typeface="Helvetica"/>
              </a:rPr>
              <a:t>POLITICS</a:t>
            </a:r>
            <a:endParaRPr sz="1300">
              <a:latin typeface="Helvetica"/>
              <a:cs typeface="Helvetica"/>
            </a:endParaRPr>
          </a:p>
        </p:txBody>
      </p:sp>
      <p:sp>
        <p:nvSpPr>
          <p:cNvPr id="78" name="object 78"/>
          <p:cNvSpPr txBox="1"/>
          <p:nvPr/>
        </p:nvSpPr>
        <p:spPr>
          <a:xfrm>
            <a:off x="12283650" y="7054403"/>
            <a:ext cx="764540" cy="226695"/>
          </a:xfrm>
          <a:prstGeom prst="rect">
            <a:avLst/>
          </a:prstGeom>
        </p:spPr>
        <p:txBody>
          <a:bodyPr vert="horz" wrap="square" lIns="0" tIns="15240" rIns="0" bIns="0" rtlCol="0">
            <a:spAutoFit/>
          </a:bodyPr>
          <a:lstStyle/>
          <a:p>
            <a:pPr marL="12700">
              <a:lnSpc>
                <a:spcPct val="100000"/>
              </a:lnSpc>
              <a:spcBef>
                <a:spcPts val="120"/>
              </a:spcBef>
            </a:pPr>
            <a:r>
              <a:rPr sz="1300" spc="-10" dirty="0">
                <a:solidFill>
                  <a:srgbClr val="59595C"/>
                </a:solidFill>
                <a:latin typeface="Helvetica"/>
                <a:cs typeface="Helvetica"/>
              </a:rPr>
              <a:t>ESTATES</a:t>
            </a:r>
            <a:endParaRPr sz="1300">
              <a:latin typeface="Helvetica"/>
              <a:cs typeface="Helvetica"/>
            </a:endParaRPr>
          </a:p>
        </p:txBody>
      </p:sp>
      <p:sp>
        <p:nvSpPr>
          <p:cNvPr id="79" name="object 79"/>
          <p:cNvSpPr txBox="1"/>
          <p:nvPr/>
        </p:nvSpPr>
        <p:spPr>
          <a:xfrm>
            <a:off x="11644675" y="7552817"/>
            <a:ext cx="1403350" cy="226695"/>
          </a:xfrm>
          <a:prstGeom prst="rect">
            <a:avLst/>
          </a:prstGeom>
        </p:spPr>
        <p:txBody>
          <a:bodyPr vert="horz" wrap="square" lIns="0" tIns="15240" rIns="0" bIns="0" rtlCol="0">
            <a:spAutoFit/>
          </a:bodyPr>
          <a:lstStyle/>
          <a:p>
            <a:pPr marL="12700">
              <a:lnSpc>
                <a:spcPct val="100000"/>
              </a:lnSpc>
              <a:spcBef>
                <a:spcPts val="120"/>
              </a:spcBef>
            </a:pPr>
            <a:r>
              <a:rPr sz="1300" spc="-10" dirty="0">
                <a:solidFill>
                  <a:srgbClr val="59595C"/>
                </a:solidFill>
                <a:latin typeface="Helvetica"/>
                <a:cs typeface="Helvetica"/>
              </a:rPr>
              <a:t>INCONSISTENCY</a:t>
            </a:r>
            <a:endParaRPr sz="1300">
              <a:latin typeface="Helvetica"/>
              <a:cs typeface="Helvetica"/>
            </a:endParaRPr>
          </a:p>
        </p:txBody>
      </p:sp>
      <p:sp>
        <p:nvSpPr>
          <p:cNvPr id="80" name="object 80"/>
          <p:cNvSpPr txBox="1"/>
          <p:nvPr/>
        </p:nvSpPr>
        <p:spPr>
          <a:xfrm>
            <a:off x="11585033" y="8051231"/>
            <a:ext cx="1463040" cy="226695"/>
          </a:xfrm>
          <a:prstGeom prst="rect">
            <a:avLst/>
          </a:prstGeom>
        </p:spPr>
        <p:txBody>
          <a:bodyPr vert="horz" wrap="square" lIns="0" tIns="15240" rIns="0" bIns="0" rtlCol="0">
            <a:spAutoFit/>
          </a:bodyPr>
          <a:lstStyle/>
          <a:p>
            <a:pPr marL="12700">
              <a:lnSpc>
                <a:spcPct val="100000"/>
              </a:lnSpc>
              <a:spcBef>
                <a:spcPts val="120"/>
              </a:spcBef>
            </a:pPr>
            <a:r>
              <a:rPr sz="1300" dirty="0">
                <a:solidFill>
                  <a:srgbClr val="59595C"/>
                </a:solidFill>
                <a:latin typeface="Helvetica"/>
                <a:cs typeface="Helvetica"/>
              </a:rPr>
              <a:t>JOB</a:t>
            </a:r>
            <a:r>
              <a:rPr sz="1300" spc="-45" dirty="0">
                <a:solidFill>
                  <a:srgbClr val="59595C"/>
                </a:solidFill>
                <a:latin typeface="Helvetica"/>
                <a:cs typeface="Helvetica"/>
              </a:rPr>
              <a:t> </a:t>
            </a:r>
            <a:r>
              <a:rPr sz="1300" spc="-10" dirty="0">
                <a:solidFill>
                  <a:srgbClr val="59595C"/>
                </a:solidFill>
                <a:latin typeface="Helvetica"/>
                <a:cs typeface="Helvetica"/>
              </a:rPr>
              <a:t>AVAILABILITY</a:t>
            </a:r>
            <a:endParaRPr sz="1300">
              <a:latin typeface="Helvetica"/>
              <a:cs typeface="Helvetica"/>
            </a:endParaRPr>
          </a:p>
        </p:txBody>
      </p:sp>
      <p:sp>
        <p:nvSpPr>
          <p:cNvPr id="81" name="object 81"/>
          <p:cNvSpPr txBox="1"/>
          <p:nvPr/>
        </p:nvSpPr>
        <p:spPr>
          <a:xfrm>
            <a:off x="11803162" y="8549645"/>
            <a:ext cx="1245235" cy="226695"/>
          </a:xfrm>
          <a:prstGeom prst="rect">
            <a:avLst/>
          </a:prstGeom>
        </p:spPr>
        <p:txBody>
          <a:bodyPr vert="horz" wrap="square" lIns="0" tIns="15240" rIns="0" bIns="0" rtlCol="0">
            <a:spAutoFit/>
          </a:bodyPr>
          <a:lstStyle/>
          <a:p>
            <a:pPr marL="12700">
              <a:lnSpc>
                <a:spcPct val="100000"/>
              </a:lnSpc>
              <a:spcBef>
                <a:spcPts val="120"/>
              </a:spcBef>
            </a:pPr>
            <a:r>
              <a:rPr sz="1300" spc="-10" dirty="0">
                <a:solidFill>
                  <a:srgbClr val="59595C"/>
                </a:solidFill>
                <a:latin typeface="Helvetica"/>
                <a:cs typeface="Helvetica"/>
              </a:rPr>
              <a:t>RECRUITMENT</a:t>
            </a:r>
            <a:endParaRPr sz="1300">
              <a:latin typeface="Helvetica"/>
              <a:cs typeface="Helvetica"/>
            </a:endParaRPr>
          </a:p>
        </p:txBody>
      </p:sp>
      <p:sp>
        <p:nvSpPr>
          <p:cNvPr id="82" name="object 82"/>
          <p:cNvSpPr txBox="1"/>
          <p:nvPr/>
        </p:nvSpPr>
        <p:spPr>
          <a:xfrm>
            <a:off x="10297867" y="9048059"/>
            <a:ext cx="2750185" cy="226695"/>
          </a:xfrm>
          <a:prstGeom prst="rect">
            <a:avLst/>
          </a:prstGeom>
        </p:spPr>
        <p:txBody>
          <a:bodyPr vert="horz" wrap="square" lIns="0" tIns="15240" rIns="0" bIns="0" rtlCol="0">
            <a:spAutoFit/>
          </a:bodyPr>
          <a:lstStyle/>
          <a:p>
            <a:pPr marL="12700">
              <a:lnSpc>
                <a:spcPct val="100000"/>
              </a:lnSpc>
              <a:spcBef>
                <a:spcPts val="120"/>
              </a:spcBef>
            </a:pPr>
            <a:r>
              <a:rPr sz="1300" dirty="0">
                <a:solidFill>
                  <a:srgbClr val="59595C"/>
                </a:solidFill>
                <a:latin typeface="Helvetica"/>
                <a:cs typeface="Helvetica"/>
              </a:rPr>
              <a:t>TRAINING</a:t>
            </a:r>
            <a:r>
              <a:rPr sz="1300" spc="-60" dirty="0">
                <a:solidFill>
                  <a:srgbClr val="59595C"/>
                </a:solidFill>
                <a:latin typeface="Helvetica"/>
                <a:cs typeface="Helvetica"/>
              </a:rPr>
              <a:t> </a:t>
            </a:r>
            <a:r>
              <a:rPr sz="1300" dirty="0">
                <a:solidFill>
                  <a:srgbClr val="59595C"/>
                </a:solidFill>
                <a:latin typeface="Helvetica"/>
                <a:cs typeface="Helvetica"/>
              </a:rPr>
              <a:t>AND</a:t>
            </a:r>
            <a:r>
              <a:rPr sz="1300" spc="20" dirty="0">
                <a:solidFill>
                  <a:srgbClr val="59595C"/>
                </a:solidFill>
                <a:latin typeface="Helvetica"/>
                <a:cs typeface="Helvetica"/>
              </a:rPr>
              <a:t> </a:t>
            </a:r>
            <a:r>
              <a:rPr sz="1300" dirty="0">
                <a:solidFill>
                  <a:srgbClr val="59595C"/>
                </a:solidFill>
                <a:latin typeface="Helvetica"/>
                <a:cs typeface="Helvetica"/>
              </a:rPr>
              <a:t>EDUCATION</a:t>
            </a:r>
            <a:r>
              <a:rPr sz="1300" spc="20" dirty="0">
                <a:solidFill>
                  <a:srgbClr val="59595C"/>
                </a:solidFill>
                <a:latin typeface="Helvetica"/>
                <a:cs typeface="Helvetica"/>
              </a:rPr>
              <a:t> </a:t>
            </a:r>
            <a:r>
              <a:rPr sz="1300" spc="-20" dirty="0">
                <a:solidFill>
                  <a:srgbClr val="59595C"/>
                </a:solidFill>
                <a:latin typeface="Helvetica"/>
                <a:cs typeface="Helvetica"/>
              </a:rPr>
              <a:t>OPPS</a:t>
            </a:r>
            <a:endParaRPr sz="1300">
              <a:latin typeface="Helvetica"/>
              <a:cs typeface="Helvetica"/>
            </a:endParaRPr>
          </a:p>
        </p:txBody>
      </p:sp>
      <p:sp>
        <p:nvSpPr>
          <p:cNvPr id="83" name="object 83"/>
          <p:cNvSpPr txBox="1"/>
          <p:nvPr/>
        </p:nvSpPr>
        <p:spPr>
          <a:xfrm>
            <a:off x="12435938" y="9546473"/>
            <a:ext cx="612140" cy="226695"/>
          </a:xfrm>
          <a:prstGeom prst="rect">
            <a:avLst/>
          </a:prstGeom>
        </p:spPr>
        <p:txBody>
          <a:bodyPr vert="horz" wrap="square" lIns="0" tIns="15240" rIns="0" bIns="0" rtlCol="0">
            <a:spAutoFit/>
          </a:bodyPr>
          <a:lstStyle/>
          <a:p>
            <a:pPr marL="12700">
              <a:lnSpc>
                <a:spcPct val="100000"/>
              </a:lnSpc>
              <a:spcBef>
                <a:spcPts val="120"/>
              </a:spcBef>
            </a:pPr>
            <a:r>
              <a:rPr sz="1300" spc="-10" dirty="0">
                <a:solidFill>
                  <a:srgbClr val="59595C"/>
                </a:solidFill>
                <a:latin typeface="Helvetica"/>
                <a:cs typeface="Helvetica"/>
              </a:rPr>
              <a:t>OTHER</a:t>
            </a:r>
            <a:endParaRPr sz="1300">
              <a:latin typeface="Helvetica"/>
              <a:cs typeface="Helvetica"/>
            </a:endParaRPr>
          </a:p>
        </p:txBody>
      </p:sp>
      <p:sp>
        <p:nvSpPr>
          <p:cNvPr id="84" name="object 84"/>
          <p:cNvSpPr txBox="1"/>
          <p:nvPr/>
        </p:nvSpPr>
        <p:spPr>
          <a:xfrm>
            <a:off x="11048588" y="10044887"/>
            <a:ext cx="1999614" cy="226695"/>
          </a:xfrm>
          <a:prstGeom prst="rect">
            <a:avLst/>
          </a:prstGeom>
        </p:spPr>
        <p:txBody>
          <a:bodyPr vert="horz" wrap="square" lIns="0" tIns="15240" rIns="0" bIns="0" rtlCol="0">
            <a:spAutoFit/>
          </a:bodyPr>
          <a:lstStyle/>
          <a:p>
            <a:pPr marL="12700">
              <a:lnSpc>
                <a:spcPct val="100000"/>
              </a:lnSpc>
              <a:spcBef>
                <a:spcPts val="120"/>
              </a:spcBef>
            </a:pPr>
            <a:r>
              <a:rPr sz="1300" dirty="0">
                <a:solidFill>
                  <a:srgbClr val="59595C"/>
                </a:solidFill>
                <a:latin typeface="Helvetica"/>
                <a:cs typeface="Helvetica"/>
              </a:rPr>
              <a:t>LACK</a:t>
            </a:r>
            <a:r>
              <a:rPr sz="1300" spc="30" dirty="0">
                <a:solidFill>
                  <a:srgbClr val="59595C"/>
                </a:solidFill>
                <a:latin typeface="Helvetica"/>
                <a:cs typeface="Helvetica"/>
              </a:rPr>
              <a:t> </a:t>
            </a:r>
            <a:r>
              <a:rPr sz="1300" dirty="0">
                <a:solidFill>
                  <a:srgbClr val="59595C"/>
                </a:solidFill>
                <a:latin typeface="Helvetica"/>
                <a:cs typeface="Helvetica"/>
              </a:rPr>
              <a:t>OF</a:t>
            </a:r>
            <a:r>
              <a:rPr sz="1300" spc="35" dirty="0">
                <a:solidFill>
                  <a:srgbClr val="59595C"/>
                </a:solidFill>
                <a:latin typeface="Helvetica"/>
                <a:cs typeface="Helvetica"/>
              </a:rPr>
              <a:t> </a:t>
            </a:r>
            <a:r>
              <a:rPr sz="1300" dirty="0">
                <a:solidFill>
                  <a:srgbClr val="59595C"/>
                </a:solidFill>
                <a:latin typeface="Helvetica"/>
                <a:cs typeface="Helvetica"/>
              </a:rPr>
              <a:t>ROLE</a:t>
            </a:r>
            <a:r>
              <a:rPr sz="1300" spc="35" dirty="0">
                <a:solidFill>
                  <a:srgbClr val="59595C"/>
                </a:solidFill>
                <a:latin typeface="Helvetica"/>
                <a:cs typeface="Helvetica"/>
              </a:rPr>
              <a:t> </a:t>
            </a:r>
            <a:r>
              <a:rPr sz="1300" spc="-10" dirty="0">
                <a:solidFill>
                  <a:srgbClr val="59595C"/>
                </a:solidFill>
                <a:latin typeface="Helvetica"/>
                <a:cs typeface="Helvetica"/>
              </a:rPr>
              <a:t>MODELS</a:t>
            </a:r>
            <a:endParaRPr sz="1300">
              <a:latin typeface="Helvetica"/>
              <a:cs typeface="Helvetica"/>
            </a:endParaRPr>
          </a:p>
        </p:txBody>
      </p:sp>
      <p:sp>
        <p:nvSpPr>
          <p:cNvPr id="85" name="object 85"/>
          <p:cNvSpPr txBox="1"/>
          <p:nvPr/>
        </p:nvSpPr>
        <p:spPr>
          <a:xfrm>
            <a:off x="18256595" y="3902291"/>
            <a:ext cx="491490" cy="528320"/>
          </a:xfrm>
          <a:prstGeom prst="rect">
            <a:avLst/>
          </a:prstGeom>
        </p:spPr>
        <p:txBody>
          <a:bodyPr vert="horz" wrap="square" lIns="0" tIns="12065" rIns="0" bIns="0" rtlCol="0">
            <a:spAutoFit/>
          </a:bodyPr>
          <a:lstStyle/>
          <a:p>
            <a:pPr marL="12700">
              <a:lnSpc>
                <a:spcPct val="100000"/>
              </a:lnSpc>
              <a:spcBef>
                <a:spcPts val="95"/>
              </a:spcBef>
            </a:pPr>
            <a:r>
              <a:rPr sz="3300" b="1" spc="-25" dirty="0">
                <a:solidFill>
                  <a:srgbClr val="67B432"/>
                </a:solidFill>
                <a:latin typeface="Helvetica"/>
                <a:cs typeface="Helvetica"/>
              </a:rPr>
              <a:t>77</a:t>
            </a:r>
            <a:endParaRPr sz="3300">
              <a:latin typeface="Helvetica"/>
              <a:cs typeface="Helvetica"/>
            </a:endParaRPr>
          </a:p>
        </p:txBody>
      </p:sp>
      <p:sp>
        <p:nvSpPr>
          <p:cNvPr id="86" name="object 86"/>
          <p:cNvSpPr txBox="1"/>
          <p:nvPr/>
        </p:nvSpPr>
        <p:spPr>
          <a:xfrm>
            <a:off x="17080924" y="4391073"/>
            <a:ext cx="491490" cy="528320"/>
          </a:xfrm>
          <a:prstGeom prst="rect">
            <a:avLst/>
          </a:prstGeom>
        </p:spPr>
        <p:txBody>
          <a:bodyPr vert="horz" wrap="square" lIns="0" tIns="12065" rIns="0" bIns="0" rtlCol="0">
            <a:spAutoFit/>
          </a:bodyPr>
          <a:lstStyle/>
          <a:p>
            <a:pPr marL="12700">
              <a:lnSpc>
                <a:spcPct val="100000"/>
              </a:lnSpc>
              <a:spcBef>
                <a:spcPts val="95"/>
              </a:spcBef>
            </a:pPr>
            <a:r>
              <a:rPr sz="3300" b="1" spc="-25" dirty="0">
                <a:solidFill>
                  <a:srgbClr val="67B432"/>
                </a:solidFill>
                <a:latin typeface="Helvetica"/>
                <a:cs typeface="Helvetica"/>
              </a:rPr>
              <a:t>59</a:t>
            </a:r>
            <a:endParaRPr sz="3300">
              <a:latin typeface="Helvetica"/>
              <a:cs typeface="Helvetica"/>
            </a:endParaRPr>
          </a:p>
        </p:txBody>
      </p:sp>
      <p:sp>
        <p:nvSpPr>
          <p:cNvPr id="87" name="object 87"/>
          <p:cNvSpPr txBox="1"/>
          <p:nvPr/>
        </p:nvSpPr>
        <p:spPr>
          <a:xfrm>
            <a:off x="16831716" y="4885717"/>
            <a:ext cx="491490" cy="528320"/>
          </a:xfrm>
          <a:prstGeom prst="rect">
            <a:avLst/>
          </a:prstGeom>
        </p:spPr>
        <p:txBody>
          <a:bodyPr vert="horz" wrap="square" lIns="0" tIns="12065" rIns="0" bIns="0" rtlCol="0">
            <a:spAutoFit/>
          </a:bodyPr>
          <a:lstStyle/>
          <a:p>
            <a:pPr marL="12700">
              <a:lnSpc>
                <a:spcPct val="100000"/>
              </a:lnSpc>
              <a:spcBef>
                <a:spcPts val="95"/>
              </a:spcBef>
            </a:pPr>
            <a:r>
              <a:rPr sz="3300" b="1" spc="-25" dirty="0">
                <a:solidFill>
                  <a:srgbClr val="67B432"/>
                </a:solidFill>
                <a:latin typeface="Helvetica"/>
                <a:cs typeface="Helvetica"/>
              </a:rPr>
              <a:t>55</a:t>
            </a:r>
            <a:endParaRPr sz="3300">
              <a:latin typeface="Helvetica"/>
              <a:cs typeface="Helvetica"/>
            </a:endParaRPr>
          </a:p>
        </p:txBody>
      </p:sp>
      <p:sp>
        <p:nvSpPr>
          <p:cNvPr id="88" name="object 88"/>
          <p:cNvSpPr txBox="1"/>
          <p:nvPr/>
        </p:nvSpPr>
        <p:spPr>
          <a:xfrm>
            <a:off x="16756746" y="5390832"/>
            <a:ext cx="491490" cy="528320"/>
          </a:xfrm>
          <a:prstGeom prst="rect">
            <a:avLst/>
          </a:prstGeom>
        </p:spPr>
        <p:txBody>
          <a:bodyPr vert="horz" wrap="square" lIns="0" tIns="12065" rIns="0" bIns="0" rtlCol="0">
            <a:spAutoFit/>
          </a:bodyPr>
          <a:lstStyle/>
          <a:p>
            <a:pPr marL="12700">
              <a:lnSpc>
                <a:spcPct val="100000"/>
              </a:lnSpc>
              <a:spcBef>
                <a:spcPts val="95"/>
              </a:spcBef>
            </a:pPr>
            <a:r>
              <a:rPr sz="3300" b="1" spc="-25" dirty="0">
                <a:solidFill>
                  <a:srgbClr val="67B432"/>
                </a:solidFill>
                <a:latin typeface="Helvetica"/>
                <a:cs typeface="Helvetica"/>
              </a:rPr>
              <a:t>54</a:t>
            </a:r>
            <a:endParaRPr sz="3300">
              <a:latin typeface="Helvetica"/>
              <a:cs typeface="Helvetica"/>
            </a:endParaRPr>
          </a:p>
        </p:txBody>
      </p:sp>
      <p:sp>
        <p:nvSpPr>
          <p:cNvPr id="89" name="object 89"/>
          <p:cNvSpPr txBox="1"/>
          <p:nvPr/>
        </p:nvSpPr>
        <p:spPr>
          <a:xfrm>
            <a:off x="16043050" y="5885058"/>
            <a:ext cx="491490" cy="528320"/>
          </a:xfrm>
          <a:prstGeom prst="rect">
            <a:avLst/>
          </a:prstGeom>
        </p:spPr>
        <p:txBody>
          <a:bodyPr vert="horz" wrap="square" lIns="0" tIns="12065" rIns="0" bIns="0" rtlCol="0">
            <a:spAutoFit/>
          </a:bodyPr>
          <a:lstStyle/>
          <a:p>
            <a:pPr marL="12700">
              <a:lnSpc>
                <a:spcPct val="100000"/>
              </a:lnSpc>
              <a:spcBef>
                <a:spcPts val="95"/>
              </a:spcBef>
            </a:pPr>
            <a:r>
              <a:rPr sz="3300" b="1" spc="-25" dirty="0">
                <a:solidFill>
                  <a:srgbClr val="67B432"/>
                </a:solidFill>
                <a:latin typeface="Helvetica"/>
                <a:cs typeface="Helvetica"/>
              </a:rPr>
              <a:t>43</a:t>
            </a:r>
            <a:endParaRPr sz="3300">
              <a:latin typeface="Helvetica"/>
              <a:cs typeface="Helvetica"/>
            </a:endParaRPr>
          </a:p>
        </p:txBody>
      </p:sp>
      <p:sp>
        <p:nvSpPr>
          <p:cNvPr id="90" name="object 90"/>
          <p:cNvSpPr txBox="1"/>
          <p:nvPr/>
        </p:nvSpPr>
        <p:spPr>
          <a:xfrm>
            <a:off x="15994465" y="6383054"/>
            <a:ext cx="491490" cy="528320"/>
          </a:xfrm>
          <a:prstGeom prst="rect">
            <a:avLst/>
          </a:prstGeom>
        </p:spPr>
        <p:txBody>
          <a:bodyPr vert="horz" wrap="square" lIns="0" tIns="12065" rIns="0" bIns="0" rtlCol="0">
            <a:spAutoFit/>
          </a:bodyPr>
          <a:lstStyle/>
          <a:p>
            <a:pPr marL="12700">
              <a:lnSpc>
                <a:spcPct val="100000"/>
              </a:lnSpc>
              <a:spcBef>
                <a:spcPts val="95"/>
              </a:spcBef>
            </a:pPr>
            <a:r>
              <a:rPr sz="3300" b="1" spc="-25" dirty="0">
                <a:solidFill>
                  <a:srgbClr val="67B432"/>
                </a:solidFill>
                <a:latin typeface="Helvetica"/>
                <a:cs typeface="Helvetica"/>
              </a:rPr>
              <a:t>42</a:t>
            </a:r>
            <a:endParaRPr sz="3300">
              <a:latin typeface="Helvetica"/>
              <a:cs typeface="Helvetica"/>
            </a:endParaRPr>
          </a:p>
        </p:txBody>
      </p:sp>
      <p:sp>
        <p:nvSpPr>
          <p:cNvPr id="91" name="object 91"/>
          <p:cNvSpPr txBox="1"/>
          <p:nvPr/>
        </p:nvSpPr>
        <p:spPr>
          <a:xfrm>
            <a:off x="15347782" y="6870578"/>
            <a:ext cx="491490" cy="528320"/>
          </a:xfrm>
          <a:prstGeom prst="rect">
            <a:avLst/>
          </a:prstGeom>
        </p:spPr>
        <p:txBody>
          <a:bodyPr vert="horz" wrap="square" lIns="0" tIns="12065" rIns="0" bIns="0" rtlCol="0">
            <a:spAutoFit/>
          </a:bodyPr>
          <a:lstStyle/>
          <a:p>
            <a:pPr marL="12700">
              <a:lnSpc>
                <a:spcPct val="100000"/>
              </a:lnSpc>
              <a:spcBef>
                <a:spcPts val="95"/>
              </a:spcBef>
            </a:pPr>
            <a:r>
              <a:rPr sz="3300" b="1" spc="-25" dirty="0">
                <a:solidFill>
                  <a:srgbClr val="67B432"/>
                </a:solidFill>
                <a:latin typeface="Helvetica"/>
                <a:cs typeface="Helvetica"/>
              </a:rPr>
              <a:t>32</a:t>
            </a:r>
            <a:endParaRPr sz="3300">
              <a:latin typeface="Helvetica"/>
              <a:cs typeface="Helvetica"/>
            </a:endParaRPr>
          </a:p>
        </p:txBody>
      </p:sp>
      <p:sp>
        <p:nvSpPr>
          <p:cNvPr id="92" name="object 92"/>
          <p:cNvSpPr txBox="1"/>
          <p:nvPr/>
        </p:nvSpPr>
        <p:spPr>
          <a:xfrm>
            <a:off x="15261083" y="7382395"/>
            <a:ext cx="491490" cy="528320"/>
          </a:xfrm>
          <a:prstGeom prst="rect">
            <a:avLst/>
          </a:prstGeom>
        </p:spPr>
        <p:txBody>
          <a:bodyPr vert="horz" wrap="square" lIns="0" tIns="12065" rIns="0" bIns="0" rtlCol="0">
            <a:spAutoFit/>
          </a:bodyPr>
          <a:lstStyle/>
          <a:p>
            <a:pPr marL="12700">
              <a:lnSpc>
                <a:spcPct val="100000"/>
              </a:lnSpc>
              <a:spcBef>
                <a:spcPts val="95"/>
              </a:spcBef>
            </a:pPr>
            <a:r>
              <a:rPr sz="3300" b="1" spc="-25" dirty="0">
                <a:solidFill>
                  <a:srgbClr val="67B432"/>
                </a:solidFill>
                <a:latin typeface="Helvetica"/>
                <a:cs typeface="Helvetica"/>
              </a:rPr>
              <a:t>31</a:t>
            </a:r>
            <a:endParaRPr sz="3300">
              <a:latin typeface="Helvetica"/>
              <a:cs typeface="Helvetica"/>
            </a:endParaRPr>
          </a:p>
        </p:txBody>
      </p:sp>
      <p:sp>
        <p:nvSpPr>
          <p:cNvPr id="93" name="object 93"/>
          <p:cNvSpPr txBox="1"/>
          <p:nvPr/>
        </p:nvSpPr>
        <p:spPr>
          <a:xfrm>
            <a:off x="15261083" y="7877040"/>
            <a:ext cx="491490" cy="528320"/>
          </a:xfrm>
          <a:prstGeom prst="rect">
            <a:avLst/>
          </a:prstGeom>
        </p:spPr>
        <p:txBody>
          <a:bodyPr vert="horz" wrap="square" lIns="0" tIns="12065" rIns="0" bIns="0" rtlCol="0">
            <a:spAutoFit/>
          </a:bodyPr>
          <a:lstStyle/>
          <a:p>
            <a:pPr marL="12700">
              <a:lnSpc>
                <a:spcPct val="100000"/>
              </a:lnSpc>
              <a:spcBef>
                <a:spcPts val="95"/>
              </a:spcBef>
            </a:pPr>
            <a:r>
              <a:rPr sz="3300" b="1" spc="-25" dirty="0">
                <a:solidFill>
                  <a:srgbClr val="67B432"/>
                </a:solidFill>
                <a:latin typeface="Helvetica"/>
                <a:cs typeface="Helvetica"/>
              </a:rPr>
              <a:t>31</a:t>
            </a:r>
            <a:endParaRPr sz="3300">
              <a:latin typeface="Helvetica"/>
              <a:cs typeface="Helvetica"/>
            </a:endParaRPr>
          </a:p>
        </p:txBody>
      </p:sp>
      <p:sp>
        <p:nvSpPr>
          <p:cNvPr id="94" name="object 94"/>
          <p:cNvSpPr txBox="1"/>
          <p:nvPr/>
        </p:nvSpPr>
        <p:spPr>
          <a:xfrm>
            <a:off x="15217106" y="8371265"/>
            <a:ext cx="491490" cy="528320"/>
          </a:xfrm>
          <a:prstGeom prst="rect">
            <a:avLst/>
          </a:prstGeom>
        </p:spPr>
        <p:txBody>
          <a:bodyPr vert="horz" wrap="square" lIns="0" tIns="12065" rIns="0" bIns="0" rtlCol="0">
            <a:spAutoFit/>
          </a:bodyPr>
          <a:lstStyle/>
          <a:p>
            <a:pPr marL="12700">
              <a:lnSpc>
                <a:spcPct val="100000"/>
              </a:lnSpc>
              <a:spcBef>
                <a:spcPts val="95"/>
              </a:spcBef>
            </a:pPr>
            <a:r>
              <a:rPr sz="3300" b="1" spc="-25" dirty="0">
                <a:solidFill>
                  <a:srgbClr val="67B432"/>
                </a:solidFill>
                <a:latin typeface="Helvetica"/>
                <a:cs typeface="Helvetica"/>
              </a:rPr>
              <a:t>30</a:t>
            </a:r>
            <a:endParaRPr sz="3300">
              <a:latin typeface="Helvetica"/>
              <a:cs typeface="Helvetica"/>
            </a:endParaRPr>
          </a:p>
        </p:txBody>
      </p:sp>
      <p:sp>
        <p:nvSpPr>
          <p:cNvPr id="95" name="object 95"/>
          <p:cNvSpPr txBox="1"/>
          <p:nvPr/>
        </p:nvSpPr>
        <p:spPr>
          <a:xfrm>
            <a:off x="14559953" y="8879731"/>
            <a:ext cx="491490" cy="528320"/>
          </a:xfrm>
          <a:prstGeom prst="rect">
            <a:avLst/>
          </a:prstGeom>
        </p:spPr>
        <p:txBody>
          <a:bodyPr vert="horz" wrap="square" lIns="0" tIns="12065" rIns="0" bIns="0" rtlCol="0">
            <a:spAutoFit/>
          </a:bodyPr>
          <a:lstStyle/>
          <a:p>
            <a:pPr marL="12700">
              <a:lnSpc>
                <a:spcPct val="100000"/>
              </a:lnSpc>
              <a:spcBef>
                <a:spcPts val="95"/>
              </a:spcBef>
            </a:pPr>
            <a:r>
              <a:rPr sz="3300" b="1" spc="-25" dirty="0">
                <a:solidFill>
                  <a:srgbClr val="67B432"/>
                </a:solidFill>
                <a:latin typeface="Helvetica"/>
                <a:cs typeface="Helvetica"/>
              </a:rPr>
              <a:t>20</a:t>
            </a:r>
            <a:endParaRPr sz="3300">
              <a:latin typeface="Helvetica"/>
              <a:cs typeface="Helvetica"/>
            </a:endParaRPr>
          </a:p>
        </p:txBody>
      </p:sp>
      <p:sp>
        <p:nvSpPr>
          <p:cNvPr id="96" name="object 96"/>
          <p:cNvSpPr txBox="1"/>
          <p:nvPr/>
        </p:nvSpPr>
        <p:spPr>
          <a:xfrm>
            <a:off x="13845838" y="9370607"/>
            <a:ext cx="258445" cy="1022985"/>
          </a:xfrm>
          <a:prstGeom prst="rect">
            <a:avLst/>
          </a:prstGeom>
        </p:spPr>
        <p:txBody>
          <a:bodyPr vert="horz" wrap="square" lIns="0" tIns="12065" rIns="0" bIns="0" rtlCol="0">
            <a:spAutoFit/>
          </a:bodyPr>
          <a:lstStyle/>
          <a:p>
            <a:pPr marL="12700">
              <a:lnSpc>
                <a:spcPts val="3925"/>
              </a:lnSpc>
              <a:spcBef>
                <a:spcPts val="95"/>
              </a:spcBef>
            </a:pPr>
            <a:r>
              <a:rPr sz="3300" b="1" spc="-50" dirty="0">
                <a:solidFill>
                  <a:srgbClr val="67B432"/>
                </a:solidFill>
                <a:latin typeface="Helvetica"/>
                <a:cs typeface="Helvetica"/>
              </a:rPr>
              <a:t>9</a:t>
            </a:r>
            <a:endParaRPr sz="3300">
              <a:latin typeface="Helvetica"/>
              <a:cs typeface="Helvetica"/>
            </a:endParaRPr>
          </a:p>
          <a:p>
            <a:pPr marL="12700">
              <a:lnSpc>
                <a:spcPts val="3925"/>
              </a:lnSpc>
            </a:pPr>
            <a:r>
              <a:rPr sz="3300" b="1" spc="-50" dirty="0">
                <a:solidFill>
                  <a:srgbClr val="67B432"/>
                </a:solidFill>
                <a:latin typeface="Helvetica"/>
                <a:cs typeface="Helvetica"/>
              </a:rPr>
              <a:t>9</a:t>
            </a:r>
            <a:endParaRPr sz="3300">
              <a:latin typeface="Helvetica"/>
              <a:cs typeface="Helvetica"/>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991564" y="10589071"/>
            <a:ext cx="2204085" cy="252095"/>
          </a:xfrm>
          <a:prstGeom prst="rect">
            <a:avLst/>
          </a:prstGeom>
        </p:spPr>
        <p:txBody>
          <a:bodyPr vert="horz" wrap="square" lIns="0" tIns="17145" rIns="0" bIns="0" rtlCol="0">
            <a:spAutoFit/>
          </a:bodyPr>
          <a:lstStyle/>
          <a:p>
            <a:pPr marL="12700">
              <a:lnSpc>
                <a:spcPct val="100000"/>
              </a:lnSpc>
              <a:spcBef>
                <a:spcPts val="135"/>
              </a:spcBef>
            </a:pPr>
            <a:r>
              <a:rPr sz="1450" dirty="0">
                <a:latin typeface="Helvetica"/>
                <a:cs typeface="Helvetica"/>
              </a:rPr>
              <a:t>Primary</a:t>
            </a:r>
            <a:r>
              <a:rPr sz="1450" spc="30" dirty="0">
                <a:latin typeface="Helvetica"/>
                <a:cs typeface="Helvetica"/>
              </a:rPr>
              <a:t> </a:t>
            </a:r>
            <a:r>
              <a:rPr sz="1450" dirty="0">
                <a:latin typeface="Helvetica"/>
                <a:cs typeface="Helvetica"/>
              </a:rPr>
              <a:t>Care</a:t>
            </a:r>
            <a:r>
              <a:rPr sz="1450" spc="35" dirty="0">
                <a:latin typeface="Helvetica"/>
                <a:cs typeface="Helvetica"/>
              </a:rPr>
              <a:t> </a:t>
            </a:r>
            <a:r>
              <a:rPr sz="1450" dirty="0">
                <a:latin typeface="Helvetica"/>
                <a:cs typeface="Helvetica"/>
              </a:rPr>
              <a:t>People</a:t>
            </a:r>
            <a:r>
              <a:rPr sz="1450" spc="35" dirty="0">
                <a:latin typeface="Helvetica"/>
                <a:cs typeface="Helvetica"/>
              </a:rPr>
              <a:t> </a:t>
            </a:r>
            <a:r>
              <a:rPr sz="1450" spc="-20" dirty="0">
                <a:latin typeface="Helvetica"/>
                <a:cs typeface="Helvetica"/>
              </a:rPr>
              <a:t>Plan</a:t>
            </a:r>
            <a:endParaRPr sz="1450">
              <a:latin typeface="Helvetica"/>
              <a:cs typeface="Helvetica"/>
            </a:endParaRPr>
          </a:p>
        </p:txBody>
      </p:sp>
      <p:sp>
        <p:nvSpPr>
          <p:cNvPr id="3" name="object 3"/>
          <p:cNvSpPr/>
          <p:nvPr/>
        </p:nvSpPr>
        <p:spPr>
          <a:xfrm>
            <a:off x="6219706" y="0"/>
            <a:ext cx="13884910" cy="11308715"/>
          </a:xfrm>
          <a:custGeom>
            <a:avLst/>
            <a:gdLst/>
            <a:ahLst/>
            <a:cxnLst/>
            <a:rect l="l" t="t" r="r" b="b"/>
            <a:pathLst>
              <a:path w="13884910" h="11308715">
                <a:moveTo>
                  <a:pt x="13884393" y="0"/>
                </a:moveTo>
                <a:lnTo>
                  <a:pt x="0" y="0"/>
                </a:lnTo>
                <a:lnTo>
                  <a:pt x="0" y="11308556"/>
                </a:lnTo>
                <a:lnTo>
                  <a:pt x="13884393" y="11308556"/>
                </a:lnTo>
                <a:lnTo>
                  <a:pt x="13884393" y="0"/>
                </a:lnTo>
                <a:close/>
              </a:path>
            </a:pathLst>
          </a:custGeom>
          <a:solidFill>
            <a:srgbClr val="1273B8"/>
          </a:solidFill>
        </p:spPr>
        <p:txBody>
          <a:bodyPr wrap="square" lIns="0" tIns="0" rIns="0" bIns="0" rtlCol="0"/>
          <a:lstStyle/>
          <a:p>
            <a:endParaRPr/>
          </a:p>
        </p:txBody>
      </p:sp>
      <p:sp>
        <p:nvSpPr>
          <p:cNvPr id="4" name="object 4"/>
          <p:cNvSpPr txBox="1"/>
          <p:nvPr/>
        </p:nvSpPr>
        <p:spPr>
          <a:xfrm>
            <a:off x="6725868" y="1144830"/>
            <a:ext cx="3407410" cy="1003300"/>
          </a:xfrm>
          <a:prstGeom prst="rect">
            <a:avLst/>
          </a:prstGeom>
        </p:spPr>
        <p:txBody>
          <a:bodyPr vert="horz" wrap="square" lIns="0" tIns="14604" rIns="0" bIns="0" rtlCol="0">
            <a:spAutoFit/>
          </a:bodyPr>
          <a:lstStyle/>
          <a:p>
            <a:pPr marL="12700">
              <a:lnSpc>
                <a:spcPct val="100000"/>
              </a:lnSpc>
              <a:spcBef>
                <a:spcPts val="114"/>
              </a:spcBef>
            </a:pPr>
            <a:r>
              <a:rPr sz="6400" b="1" spc="-90" dirty="0">
                <a:solidFill>
                  <a:srgbClr val="FFFFFF"/>
                </a:solidFill>
                <a:latin typeface="Helvetica"/>
                <a:cs typeface="Helvetica"/>
              </a:rPr>
              <a:t>Glossary</a:t>
            </a:r>
            <a:endParaRPr sz="6400">
              <a:latin typeface="Helvetica"/>
              <a:cs typeface="Helvetica"/>
            </a:endParaRPr>
          </a:p>
        </p:txBody>
      </p:sp>
      <p:sp>
        <p:nvSpPr>
          <p:cNvPr id="33" name="object 33"/>
          <p:cNvSpPr txBox="1"/>
          <p:nvPr/>
        </p:nvSpPr>
        <p:spPr>
          <a:xfrm>
            <a:off x="1034388" y="2746378"/>
            <a:ext cx="3551554" cy="352425"/>
          </a:xfrm>
          <a:prstGeom prst="rect">
            <a:avLst/>
          </a:prstGeom>
        </p:spPr>
        <p:txBody>
          <a:bodyPr vert="horz" wrap="square" lIns="0" tIns="11430" rIns="0" bIns="0" rtlCol="0">
            <a:spAutoFit/>
          </a:bodyPr>
          <a:lstStyle/>
          <a:p>
            <a:pPr marL="12700">
              <a:lnSpc>
                <a:spcPct val="100000"/>
              </a:lnSpc>
              <a:spcBef>
                <a:spcPts val="90"/>
              </a:spcBef>
            </a:pPr>
            <a:r>
              <a:rPr sz="2150" u="heavy" dirty="0">
                <a:solidFill>
                  <a:srgbClr val="5576AF"/>
                </a:solidFill>
                <a:uFill>
                  <a:solidFill>
                    <a:srgbClr val="5576AF"/>
                  </a:solidFill>
                </a:uFill>
                <a:latin typeface="Helvetica"/>
                <a:cs typeface="Helvetica"/>
                <a:hlinkClick r:id="rId2"/>
              </a:rPr>
              <a:t>Fuller</a:t>
            </a:r>
            <a:r>
              <a:rPr sz="2150" u="heavy" spc="-90" dirty="0">
                <a:solidFill>
                  <a:srgbClr val="5576AF"/>
                </a:solidFill>
                <a:uFill>
                  <a:solidFill>
                    <a:srgbClr val="5576AF"/>
                  </a:solidFill>
                </a:uFill>
                <a:latin typeface="Helvetica"/>
                <a:cs typeface="Helvetica"/>
                <a:hlinkClick r:id="rId2"/>
              </a:rPr>
              <a:t> </a:t>
            </a:r>
            <a:r>
              <a:rPr sz="2150" u="heavy" dirty="0">
                <a:solidFill>
                  <a:srgbClr val="5576AF"/>
                </a:solidFill>
                <a:uFill>
                  <a:solidFill>
                    <a:srgbClr val="5576AF"/>
                  </a:solidFill>
                </a:uFill>
                <a:latin typeface="Helvetica"/>
                <a:cs typeface="Helvetica"/>
                <a:hlinkClick r:id="rId2"/>
              </a:rPr>
              <a:t>Stocktake</a:t>
            </a:r>
            <a:r>
              <a:rPr sz="2150" u="heavy" spc="-85" dirty="0">
                <a:solidFill>
                  <a:srgbClr val="5576AF"/>
                </a:solidFill>
                <a:uFill>
                  <a:solidFill>
                    <a:srgbClr val="5576AF"/>
                  </a:solidFill>
                </a:uFill>
                <a:latin typeface="Helvetica"/>
                <a:cs typeface="Helvetica"/>
                <a:hlinkClick r:id="rId2"/>
              </a:rPr>
              <a:t> </a:t>
            </a:r>
            <a:r>
              <a:rPr sz="2150" u="heavy" dirty="0">
                <a:solidFill>
                  <a:srgbClr val="5576AF"/>
                </a:solidFill>
                <a:uFill>
                  <a:solidFill>
                    <a:srgbClr val="5576AF"/>
                  </a:solidFill>
                </a:uFill>
                <a:latin typeface="Helvetica"/>
                <a:cs typeface="Helvetica"/>
                <a:hlinkClick r:id="rId2"/>
              </a:rPr>
              <a:t>Report</a:t>
            </a:r>
            <a:r>
              <a:rPr sz="2150" u="heavy" spc="-90" dirty="0">
                <a:solidFill>
                  <a:srgbClr val="5576AF"/>
                </a:solidFill>
                <a:uFill>
                  <a:solidFill>
                    <a:srgbClr val="5576AF"/>
                  </a:solidFill>
                </a:uFill>
                <a:latin typeface="Helvetica"/>
                <a:cs typeface="Helvetica"/>
                <a:hlinkClick r:id="rId2"/>
              </a:rPr>
              <a:t> </a:t>
            </a:r>
            <a:r>
              <a:rPr sz="2150" u="heavy" spc="-20" dirty="0">
                <a:solidFill>
                  <a:srgbClr val="5576AF"/>
                </a:solidFill>
                <a:uFill>
                  <a:solidFill>
                    <a:srgbClr val="5576AF"/>
                  </a:solidFill>
                </a:uFill>
                <a:latin typeface="Helvetica"/>
                <a:cs typeface="Helvetica"/>
                <a:hlinkClick r:id="rId2"/>
              </a:rPr>
              <a:t>2022</a:t>
            </a:r>
            <a:endParaRPr sz="2150">
              <a:latin typeface="Helvetica"/>
              <a:cs typeface="Helvetica"/>
            </a:endParaRPr>
          </a:p>
        </p:txBody>
      </p:sp>
      <p:sp>
        <p:nvSpPr>
          <p:cNvPr id="34" name="object 34"/>
          <p:cNvSpPr txBox="1"/>
          <p:nvPr/>
        </p:nvSpPr>
        <p:spPr>
          <a:xfrm>
            <a:off x="1034388" y="4203967"/>
            <a:ext cx="2855595" cy="352425"/>
          </a:xfrm>
          <a:prstGeom prst="rect">
            <a:avLst/>
          </a:prstGeom>
        </p:spPr>
        <p:txBody>
          <a:bodyPr vert="horz" wrap="square" lIns="0" tIns="11430" rIns="0" bIns="0" rtlCol="0">
            <a:spAutoFit/>
          </a:bodyPr>
          <a:lstStyle/>
          <a:p>
            <a:pPr marL="12700">
              <a:lnSpc>
                <a:spcPct val="100000"/>
              </a:lnSpc>
              <a:spcBef>
                <a:spcPts val="90"/>
              </a:spcBef>
            </a:pPr>
            <a:r>
              <a:rPr sz="2150" u="heavy" dirty="0">
                <a:solidFill>
                  <a:srgbClr val="5576AF"/>
                </a:solidFill>
                <a:uFill>
                  <a:solidFill>
                    <a:srgbClr val="5576AF"/>
                  </a:solidFill>
                </a:uFill>
                <a:latin typeface="Helvetica"/>
                <a:cs typeface="Helvetica"/>
                <a:hlinkClick r:id="rId3"/>
              </a:rPr>
              <a:t>Lord</a:t>
            </a:r>
            <a:r>
              <a:rPr sz="2150" u="heavy" spc="-70" dirty="0">
                <a:solidFill>
                  <a:srgbClr val="5576AF"/>
                </a:solidFill>
                <a:uFill>
                  <a:solidFill>
                    <a:srgbClr val="5576AF"/>
                  </a:solidFill>
                </a:uFill>
                <a:latin typeface="Helvetica"/>
                <a:cs typeface="Helvetica"/>
                <a:hlinkClick r:id="rId3"/>
              </a:rPr>
              <a:t> </a:t>
            </a:r>
            <a:r>
              <a:rPr sz="2150" u="heavy" dirty="0">
                <a:solidFill>
                  <a:srgbClr val="5576AF"/>
                </a:solidFill>
                <a:uFill>
                  <a:solidFill>
                    <a:srgbClr val="5576AF"/>
                  </a:solidFill>
                </a:uFill>
                <a:latin typeface="Helvetica"/>
                <a:cs typeface="Helvetica"/>
                <a:hlinkClick r:id="rId3"/>
              </a:rPr>
              <a:t>Darzi</a:t>
            </a:r>
            <a:r>
              <a:rPr sz="2150" u="heavy" spc="-70" dirty="0">
                <a:solidFill>
                  <a:srgbClr val="5576AF"/>
                </a:solidFill>
                <a:uFill>
                  <a:solidFill>
                    <a:srgbClr val="5576AF"/>
                  </a:solidFill>
                </a:uFill>
                <a:latin typeface="Helvetica"/>
                <a:cs typeface="Helvetica"/>
                <a:hlinkClick r:id="rId3"/>
              </a:rPr>
              <a:t> </a:t>
            </a:r>
            <a:r>
              <a:rPr sz="2150" u="heavy" dirty="0">
                <a:solidFill>
                  <a:srgbClr val="5576AF"/>
                </a:solidFill>
                <a:uFill>
                  <a:solidFill>
                    <a:srgbClr val="5576AF"/>
                  </a:solidFill>
                </a:uFill>
                <a:latin typeface="Helvetica"/>
                <a:cs typeface="Helvetica"/>
                <a:hlinkClick r:id="rId3"/>
              </a:rPr>
              <a:t>Report</a:t>
            </a:r>
            <a:r>
              <a:rPr sz="2150" u="heavy" spc="-65" dirty="0">
                <a:solidFill>
                  <a:srgbClr val="5576AF"/>
                </a:solidFill>
                <a:uFill>
                  <a:solidFill>
                    <a:srgbClr val="5576AF"/>
                  </a:solidFill>
                </a:uFill>
                <a:latin typeface="Helvetica"/>
                <a:cs typeface="Helvetica"/>
                <a:hlinkClick r:id="rId3"/>
              </a:rPr>
              <a:t> </a:t>
            </a:r>
            <a:r>
              <a:rPr sz="2150" u="heavy" spc="-20" dirty="0">
                <a:solidFill>
                  <a:srgbClr val="5576AF"/>
                </a:solidFill>
                <a:uFill>
                  <a:solidFill>
                    <a:srgbClr val="5576AF"/>
                  </a:solidFill>
                </a:uFill>
                <a:latin typeface="Helvetica"/>
                <a:cs typeface="Helvetica"/>
                <a:hlinkClick r:id="rId3"/>
              </a:rPr>
              <a:t>2024</a:t>
            </a:r>
            <a:endParaRPr sz="2150">
              <a:latin typeface="Helvetica"/>
              <a:cs typeface="Helvetica"/>
            </a:endParaRPr>
          </a:p>
        </p:txBody>
      </p:sp>
      <p:sp>
        <p:nvSpPr>
          <p:cNvPr id="35" name="object 35"/>
          <p:cNvSpPr txBox="1"/>
          <p:nvPr/>
        </p:nvSpPr>
        <p:spPr>
          <a:xfrm>
            <a:off x="1034388" y="5661556"/>
            <a:ext cx="4448175" cy="678815"/>
          </a:xfrm>
          <a:prstGeom prst="rect">
            <a:avLst/>
          </a:prstGeom>
        </p:spPr>
        <p:txBody>
          <a:bodyPr vert="horz" wrap="square" lIns="0" tIns="11430" rIns="0" bIns="0" rtlCol="0">
            <a:spAutoFit/>
          </a:bodyPr>
          <a:lstStyle/>
          <a:p>
            <a:pPr marL="12700" marR="5080">
              <a:lnSpc>
                <a:spcPct val="100000"/>
              </a:lnSpc>
              <a:spcBef>
                <a:spcPts val="90"/>
              </a:spcBef>
            </a:pPr>
            <a:r>
              <a:rPr sz="2150" u="sng" dirty="0">
                <a:solidFill>
                  <a:srgbClr val="5576AF"/>
                </a:solidFill>
                <a:uFill>
                  <a:solidFill>
                    <a:srgbClr val="5576AF"/>
                  </a:solidFill>
                </a:uFill>
                <a:latin typeface="Helvetica"/>
                <a:cs typeface="Helvetica"/>
                <a:hlinkClick r:id="rId4"/>
              </a:rPr>
              <a:t>Coventry</a:t>
            </a:r>
            <a:r>
              <a:rPr sz="2150" u="sng" spc="-55" dirty="0">
                <a:solidFill>
                  <a:srgbClr val="5576AF"/>
                </a:solidFill>
                <a:uFill>
                  <a:solidFill>
                    <a:srgbClr val="5576AF"/>
                  </a:solidFill>
                </a:uFill>
                <a:latin typeface="Helvetica"/>
                <a:cs typeface="Helvetica"/>
                <a:hlinkClick r:id="rId4"/>
              </a:rPr>
              <a:t> </a:t>
            </a:r>
            <a:r>
              <a:rPr sz="2150" u="sng" dirty="0">
                <a:solidFill>
                  <a:srgbClr val="5576AF"/>
                </a:solidFill>
                <a:uFill>
                  <a:solidFill>
                    <a:srgbClr val="5576AF"/>
                  </a:solidFill>
                </a:uFill>
                <a:latin typeface="Helvetica"/>
                <a:cs typeface="Helvetica"/>
                <a:hlinkClick r:id="rId4"/>
              </a:rPr>
              <a:t>and</a:t>
            </a:r>
            <a:r>
              <a:rPr sz="2150" u="sng" spc="-50" dirty="0">
                <a:solidFill>
                  <a:srgbClr val="5576AF"/>
                </a:solidFill>
                <a:uFill>
                  <a:solidFill>
                    <a:srgbClr val="5576AF"/>
                  </a:solidFill>
                </a:uFill>
                <a:latin typeface="Helvetica"/>
                <a:cs typeface="Helvetica"/>
                <a:hlinkClick r:id="rId4"/>
              </a:rPr>
              <a:t> </a:t>
            </a:r>
            <a:r>
              <a:rPr sz="2150" u="sng" spc="-20" dirty="0">
                <a:solidFill>
                  <a:srgbClr val="5576AF"/>
                </a:solidFill>
                <a:uFill>
                  <a:solidFill>
                    <a:srgbClr val="5576AF"/>
                  </a:solidFill>
                </a:uFill>
                <a:latin typeface="Helvetica"/>
                <a:cs typeface="Helvetica"/>
                <a:hlinkClick r:id="rId4"/>
              </a:rPr>
              <a:t>Warwickshire</a:t>
            </a:r>
            <a:r>
              <a:rPr sz="2150" u="sng" spc="-50" dirty="0">
                <a:solidFill>
                  <a:srgbClr val="5576AF"/>
                </a:solidFill>
                <a:uFill>
                  <a:solidFill>
                    <a:srgbClr val="5576AF"/>
                  </a:solidFill>
                </a:uFill>
                <a:latin typeface="Helvetica"/>
                <a:cs typeface="Helvetica"/>
                <a:hlinkClick r:id="rId4"/>
              </a:rPr>
              <a:t> </a:t>
            </a:r>
            <a:r>
              <a:rPr sz="2150" u="sng" dirty="0">
                <a:solidFill>
                  <a:srgbClr val="5576AF"/>
                </a:solidFill>
                <a:uFill>
                  <a:solidFill>
                    <a:srgbClr val="5576AF"/>
                  </a:solidFill>
                </a:uFill>
                <a:latin typeface="Helvetica"/>
                <a:cs typeface="Helvetica"/>
                <a:hlinkClick r:id="rId4"/>
              </a:rPr>
              <a:t>ICS</a:t>
            </a:r>
            <a:r>
              <a:rPr sz="2150" u="sng" spc="-55" dirty="0">
                <a:solidFill>
                  <a:srgbClr val="5576AF"/>
                </a:solidFill>
                <a:uFill>
                  <a:solidFill>
                    <a:srgbClr val="5576AF"/>
                  </a:solidFill>
                </a:uFill>
                <a:latin typeface="Helvetica"/>
                <a:cs typeface="Helvetica"/>
                <a:hlinkClick r:id="rId4"/>
              </a:rPr>
              <a:t> </a:t>
            </a:r>
            <a:r>
              <a:rPr sz="2150" u="sng" spc="-25" dirty="0">
                <a:solidFill>
                  <a:srgbClr val="5576AF"/>
                </a:solidFill>
                <a:uFill>
                  <a:solidFill>
                    <a:srgbClr val="5576AF"/>
                  </a:solidFill>
                </a:uFill>
                <a:latin typeface="Helvetica"/>
                <a:cs typeface="Helvetica"/>
                <a:hlinkClick r:id="rId4"/>
              </a:rPr>
              <a:t>One</a:t>
            </a:r>
            <a:r>
              <a:rPr sz="2150" spc="-25" dirty="0">
                <a:solidFill>
                  <a:srgbClr val="5576AF"/>
                </a:solidFill>
                <a:latin typeface="Helvetica"/>
                <a:cs typeface="Helvetica"/>
              </a:rPr>
              <a:t> </a:t>
            </a:r>
            <a:r>
              <a:rPr sz="2150" u="sng" dirty="0">
                <a:solidFill>
                  <a:srgbClr val="5576AF"/>
                </a:solidFill>
                <a:uFill>
                  <a:solidFill>
                    <a:srgbClr val="5576AF"/>
                  </a:solidFill>
                </a:uFill>
                <a:latin typeface="Helvetica"/>
                <a:cs typeface="Helvetica"/>
                <a:hlinkClick r:id="rId4"/>
              </a:rPr>
              <a:t>People</a:t>
            </a:r>
            <a:r>
              <a:rPr sz="2150" u="sng" spc="-100" dirty="0">
                <a:solidFill>
                  <a:srgbClr val="5576AF"/>
                </a:solidFill>
                <a:uFill>
                  <a:solidFill>
                    <a:srgbClr val="5576AF"/>
                  </a:solidFill>
                </a:uFill>
                <a:latin typeface="Helvetica"/>
                <a:cs typeface="Helvetica"/>
                <a:hlinkClick r:id="rId4"/>
              </a:rPr>
              <a:t> </a:t>
            </a:r>
            <a:r>
              <a:rPr sz="2150" u="sng" spc="-20" dirty="0">
                <a:solidFill>
                  <a:srgbClr val="5576AF"/>
                </a:solidFill>
                <a:uFill>
                  <a:solidFill>
                    <a:srgbClr val="5576AF"/>
                  </a:solidFill>
                </a:uFill>
                <a:latin typeface="Helvetica"/>
                <a:cs typeface="Helvetica"/>
                <a:hlinkClick r:id="rId4"/>
              </a:rPr>
              <a:t>Plan</a:t>
            </a:r>
            <a:endParaRPr sz="2150">
              <a:latin typeface="Helvetica"/>
              <a:cs typeface="Helvetica"/>
            </a:endParaRPr>
          </a:p>
        </p:txBody>
      </p:sp>
      <p:sp>
        <p:nvSpPr>
          <p:cNvPr id="36" name="object 36"/>
          <p:cNvSpPr txBox="1"/>
          <p:nvPr/>
        </p:nvSpPr>
        <p:spPr>
          <a:xfrm>
            <a:off x="1034388" y="7445837"/>
            <a:ext cx="3404870" cy="678815"/>
          </a:xfrm>
          <a:prstGeom prst="rect">
            <a:avLst/>
          </a:prstGeom>
        </p:spPr>
        <p:txBody>
          <a:bodyPr vert="horz" wrap="square" lIns="0" tIns="11430" rIns="0" bIns="0" rtlCol="0">
            <a:spAutoFit/>
          </a:bodyPr>
          <a:lstStyle/>
          <a:p>
            <a:pPr marL="12700" marR="5080">
              <a:lnSpc>
                <a:spcPct val="100000"/>
              </a:lnSpc>
              <a:spcBef>
                <a:spcPts val="90"/>
              </a:spcBef>
            </a:pPr>
            <a:r>
              <a:rPr sz="2150" u="sng" dirty="0">
                <a:solidFill>
                  <a:srgbClr val="5576AF"/>
                </a:solidFill>
                <a:uFill>
                  <a:solidFill>
                    <a:srgbClr val="5576AF"/>
                  </a:solidFill>
                </a:uFill>
                <a:latin typeface="Helvetica"/>
                <a:cs typeface="Helvetica"/>
                <a:hlinkClick r:id="rId5"/>
              </a:rPr>
              <a:t>Coventry</a:t>
            </a:r>
            <a:r>
              <a:rPr sz="2150" u="sng" spc="-100" dirty="0">
                <a:solidFill>
                  <a:srgbClr val="5576AF"/>
                </a:solidFill>
                <a:uFill>
                  <a:solidFill>
                    <a:srgbClr val="5576AF"/>
                  </a:solidFill>
                </a:uFill>
                <a:latin typeface="Helvetica"/>
                <a:cs typeface="Helvetica"/>
                <a:hlinkClick r:id="rId5"/>
              </a:rPr>
              <a:t> </a:t>
            </a:r>
            <a:r>
              <a:rPr sz="2150" u="sng" dirty="0">
                <a:solidFill>
                  <a:srgbClr val="5576AF"/>
                </a:solidFill>
                <a:uFill>
                  <a:solidFill>
                    <a:srgbClr val="5576AF"/>
                  </a:solidFill>
                </a:uFill>
                <a:latin typeface="Helvetica"/>
                <a:cs typeface="Helvetica"/>
                <a:hlinkClick r:id="rId5"/>
              </a:rPr>
              <a:t>and</a:t>
            </a:r>
            <a:r>
              <a:rPr sz="2150" u="sng" spc="-100" dirty="0">
                <a:solidFill>
                  <a:srgbClr val="5576AF"/>
                </a:solidFill>
                <a:uFill>
                  <a:solidFill>
                    <a:srgbClr val="5576AF"/>
                  </a:solidFill>
                </a:uFill>
                <a:latin typeface="Helvetica"/>
                <a:cs typeface="Helvetica"/>
                <a:hlinkClick r:id="rId5"/>
              </a:rPr>
              <a:t> </a:t>
            </a:r>
            <a:r>
              <a:rPr sz="2150" u="sng" dirty="0">
                <a:solidFill>
                  <a:srgbClr val="5576AF"/>
                </a:solidFill>
                <a:uFill>
                  <a:solidFill>
                    <a:srgbClr val="5576AF"/>
                  </a:solidFill>
                </a:uFill>
                <a:latin typeface="Helvetica"/>
                <a:cs typeface="Helvetica"/>
                <a:hlinkClick r:id="rId5"/>
              </a:rPr>
              <a:t>Warwickshire</a:t>
            </a:r>
            <a:r>
              <a:rPr sz="2150" u="sng" spc="-95" dirty="0">
                <a:solidFill>
                  <a:srgbClr val="5576AF"/>
                </a:solidFill>
                <a:uFill>
                  <a:solidFill>
                    <a:srgbClr val="5576AF"/>
                  </a:solidFill>
                </a:uFill>
                <a:latin typeface="Helvetica"/>
                <a:cs typeface="Helvetica"/>
                <a:hlinkClick r:id="rId5"/>
              </a:rPr>
              <a:t> </a:t>
            </a:r>
            <a:r>
              <a:rPr sz="2150" spc="-95" dirty="0">
                <a:solidFill>
                  <a:srgbClr val="5576AF"/>
                </a:solidFill>
                <a:latin typeface="Helvetica"/>
                <a:cs typeface="Helvetica"/>
              </a:rPr>
              <a:t> </a:t>
            </a:r>
            <a:r>
              <a:rPr sz="2150" u="sng" dirty="0">
                <a:solidFill>
                  <a:srgbClr val="5576AF"/>
                </a:solidFill>
                <a:uFill>
                  <a:solidFill>
                    <a:srgbClr val="5576AF"/>
                  </a:solidFill>
                </a:uFill>
                <a:latin typeface="Helvetica"/>
                <a:cs typeface="Helvetica"/>
                <a:hlinkClick r:id="rId5"/>
              </a:rPr>
              <a:t>Integrated</a:t>
            </a:r>
            <a:r>
              <a:rPr sz="2150" u="sng" spc="-120" dirty="0">
                <a:solidFill>
                  <a:srgbClr val="5576AF"/>
                </a:solidFill>
                <a:uFill>
                  <a:solidFill>
                    <a:srgbClr val="5576AF"/>
                  </a:solidFill>
                </a:uFill>
                <a:latin typeface="Helvetica"/>
                <a:cs typeface="Helvetica"/>
                <a:hlinkClick r:id="rId5"/>
              </a:rPr>
              <a:t> </a:t>
            </a:r>
            <a:r>
              <a:rPr sz="2150" u="sng" dirty="0">
                <a:solidFill>
                  <a:srgbClr val="5576AF"/>
                </a:solidFill>
                <a:uFill>
                  <a:solidFill>
                    <a:srgbClr val="5576AF"/>
                  </a:solidFill>
                </a:uFill>
                <a:latin typeface="Helvetica"/>
                <a:cs typeface="Helvetica"/>
                <a:hlinkClick r:id="rId5"/>
              </a:rPr>
              <a:t>Health</a:t>
            </a:r>
            <a:r>
              <a:rPr sz="2150" u="sng" spc="-120" dirty="0">
                <a:solidFill>
                  <a:srgbClr val="5576AF"/>
                </a:solidFill>
                <a:uFill>
                  <a:solidFill>
                    <a:srgbClr val="5576AF"/>
                  </a:solidFill>
                </a:uFill>
                <a:latin typeface="Helvetica"/>
                <a:cs typeface="Helvetica"/>
                <a:hlinkClick r:id="rId5"/>
              </a:rPr>
              <a:t> </a:t>
            </a:r>
            <a:r>
              <a:rPr sz="2150" u="sng" spc="-10" dirty="0">
                <a:solidFill>
                  <a:srgbClr val="5576AF"/>
                </a:solidFill>
                <a:uFill>
                  <a:solidFill>
                    <a:srgbClr val="5576AF"/>
                  </a:solidFill>
                </a:uFill>
                <a:latin typeface="Helvetica"/>
                <a:cs typeface="Helvetica"/>
                <a:hlinkClick r:id="rId5"/>
              </a:rPr>
              <a:t>Strategy</a:t>
            </a:r>
            <a:endParaRPr sz="2150">
              <a:latin typeface="Helvetica"/>
              <a:cs typeface="Helvetica"/>
            </a:endParaRPr>
          </a:p>
        </p:txBody>
      </p:sp>
      <p:sp>
        <p:nvSpPr>
          <p:cNvPr id="37" name="object 37"/>
          <p:cNvSpPr txBox="1"/>
          <p:nvPr/>
        </p:nvSpPr>
        <p:spPr>
          <a:xfrm>
            <a:off x="1034388" y="9230117"/>
            <a:ext cx="3172460" cy="352425"/>
          </a:xfrm>
          <a:prstGeom prst="rect">
            <a:avLst/>
          </a:prstGeom>
        </p:spPr>
        <p:txBody>
          <a:bodyPr vert="horz" wrap="square" lIns="0" tIns="11430" rIns="0" bIns="0" rtlCol="0">
            <a:spAutoFit/>
          </a:bodyPr>
          <a:lstStyle/>
          <a:p>
            <a:pPr marL="12700">
              <a:lnSpc>
                <a:spcPct val="100000"/>
              </a:lnSpc>
              <a:spcBef>
                <a:spcPts val="90"/>
              </a:spcBef>
            </a:pPr>
            <a:r>
              <a:rPr sz="2150" dirty="0">
                <a:solidFill>
                  <a:srgbClr val="575756"/>
                </a:solidFill>
                <a:latin typeface="Helvetica"/>
                <a:cs typeface="Helvetica"/>
              </a:rPr>
              <a:t>HEE</a:t>
            </a:r>
            <a:r>
              <a:rPr sz="2150" spc="-70" dirty="0">
                <a:solidFill>
                  <a:srgbClr val="575756"/>
                </a:solidFill>
                <a:latin typeface="Helvetica"/>
                <a:cs typeface="Helvetica"/>
              </a:rPr>
              <a:t> </a:t>
            </a:r>
            <a:r>
              <a:rPr sz="2150" dirty="0">
                <a:solidFill>
                  <a:srgbClr val="575756"/>
                </a:solidFill>
                <a:latin typeface="Helvetica"/>
                <a:cs typeface="Helvetica"/>
              </a:rPr>
              <a:t>Strategic</a:t>
            </a:r>
            <a:r>
              <a:rPr sz="2150" spc="-70" dirty="0">
                <a:solidFill>
                  <a:srgbClr val="575756"/>
                </a:solidFill>
                <a:latin typeface="Helvetica"/>
                <a:cs typeface="Helvetica"/>
              </a:rPr>
              <a:t> </a:t>
            </a:r>
            <a:r>
              <a:rPr sz="2150" spc="-10" dirty="0">
                <a:solidFill>
                  <a:srgbClr val="575756"/>
                </a:solidFill>
                <a:latin typeface="Helvetica"/>
                <a:cs typeface="Helvetica"/>
              </a:rPr>
              <a:t>Framework</a:t>
            </a:r>
            <a:endParaRPr sz="2150">
              <a:latin typeface="Helvetica"/>
              <a:cs typeface="Helvetica"/>
            </a:endParaRPr>
          </a:p>
        </p:txBody>
      </p:sp>
      <p:sp>
        <p:nvSpPr>
          <p:cNvPr id="38" name="object 38"/>
          <p:cNvSpPr txBox="1">
            <a:spLocks noGrp="1"/>
          </p:cNvSpPr>
          <p:nvPr>
            <p:ph type="title"/>
          </p:nvPr>
        </p:nvSpPr>
        <p:spPr>
          <a:xfrm>
            <a:off x="1034388" y="1144830"/>
            <a:ext cx="4285615" cy="1003300"/>
          </a:xfrm>
          <a:prstGeom prst="rect">
            <a:avLst/>
          </a:prstGeom>
        </p:spPr>
        <p:txBody>
          <a:bodyPr vert="horz" wrap="square" lIns="0" tIns="14604" rIns="0" bIns="0" rtlCol="0">
            <a:spAutoFit/>
          </a:bodyPr>
          <a:lstStyle/>
          <a:p>
            <a:pPr marL="12700">
              <a:lnSpc>
                <a:spcPct val="100000"/>
              </a:lnSpc>
              <a:spcBef>
                <a:spcPts val="114"/>
              </a:spcBef>
            </a:pPr>
            <a:r>
              <a:rPr sz="6400" spc="-100" dirty="0">
                <a:solidFill>
                  <a:srgbClr val="1273B8"/>
                </a:solidFill>
              </a:rPr>
              <a:t>References</a:t>
            </a:r>
            <a:endParaRPr sz="6400"/>
          </a:p>
        </p:txBody>
      </p:sp>
      <p:grpSp>
        <p:nvGrpSpPr>
          <p:cNvPr id="39" name="object 39"/>
          <p:cNvGrpSpPr/>
          <p:nvPr/>
        </p:nvGrpSpPr>
        <p:grpSpPr>
          <a:xfrm>
            <a:off x="1047088" y="3633397"/>
            <a:ext cx="4371340" cy="31750"/>
            <a:chOff x="1047088" y="3633397"/>
            <a:chExt cx="4371340" cy="31750"/>
          </a:xfrm>
        </p:grpSpPr>
        <p:sp>
          <p:nvSpPr>
            <p:cNvPr id="40" name="object 40"/>
            <p:cNvSpPr/>
            <p:nvPr/>
          </p:nvSpPr>
          <p:spPr>
            <a:xfrm>
              <a:off x="1094358" y="3649103"/>
              <a:ext cx="4324350" cy="0"/>
            </a:xfrm>
            <a:custGeom>
              <a:avLst/>
              <a:gdLst/>
              <a:ahLst/>
              <a:cxnLst/>
              <a:rect l="l" t="t" r="r" b="b"/>
              <a:pathLst>
                <a:path w="4324350">
                  <a:moveTo>
                    <a:pt x="4324025" y="0"/>
                  </a:moveTo>
                  <a:lnTo>
                    <a:pt x="0" y="0"/>
                  </a:lnTo>
                </a:path>
              </a:pathLst>
            </a:custGeom>
            <a:ln w="31412">
              <a:solidFill>
                <a:srgbClr val="435562"/>
              </a:solidFill>
              <a:prstDash val="dot"/>
            </a:ln>
          </p:spPr>
          <p:txBody>
            <a:bodyPr wrap="square" lIns="0" tIns="0" rIns="0" bIns="0" rtlCol="0"/>
            <a:lstStyle/>
            <a:p>
              <a:endParaRPr/>
            </a:p>
          </p:txBody>
        </p:sp>
        <p:sp>
          <p:nvSpPr>
            <p:cNvPr id="41" name="object 41"/>
            <p:cNvSpPr/>
            <p:nvPr/>
          </p:nvSpPr>
          <p:spPr>
            <a:xfrm>
              <a:off x="1047088" y="3633397"/>
              <a:ext cx="31750" cy="31750"/>
            </a:xfrm>
            <a:custGeom>
              <a:avLst/>
              <a:gdLst/>
              <a:ahLst/>
              <a:cxnLst/>
              <a:rect l="l" t="t" r="r" b="b"/>
              <a:pathLst>
                <a:path w="31750" h="31750">
                  <a:moveTo>
                    <a:pt x="0" y="15706"/>
                  </a:moveTo>
                  <a:lnTo>
                    <a:pt x="4600" y="4600"/>
                  </a:lnTo>
                  <a:lnTo>
                    <a:pt x="15706" y="0"/>
                  </a:lnTo>
                  <a:lnTo>
                    <a:pt x="26812" y="4600"/>
                  </a:lnTo>
                  <a:lnTo>
                    <a:pt x="31412" y="15706"/>
                  </a:lnTo>
                  <a:lnTo>
                    <a:pt x="26812" y="26812"/>
                  </a:lnTo>
                  <a:lnTo>
                    <a:pt x="15706" y="31412"/>
                  </a:lnTo>
                  <a:lnTo>
                    <a:pt x="4600" y="26812"/>
                  </a:lnTo>
                  <a:lnTo>
                    <a:pt x="0" y="15706"/>
                  </a:lnTo>
                  <a:close/>
                </a:path>
              </a:pathLst>
            </a:custGeom>
            <a:solidFill>
              <a:srgbClr val="435562">
                <a:alpha val="29998"/>
              </a:srgbClr>
            </a:solidFill>
          </p:spPr>
          <p:txBody>
            <a:bodyPr wrap="square" lIns="0" tIns="0" rIns="0" bIns="0" rtlCol="0"/>
            <a:lstStyle/>
            <a:p>
              <a:endParaRPr/>
            </a:p>
          </p:txBody>
        </p:sp>
      </p:grpSp>
      <p:sp>
        <p:nvSpPr>
          <p:cNvPr id="42" name="object 42"/>
          <p:cNvSpPr/>
          <p:nvPr/>
        </p:nvSpPr>
        <p:spPr>
          <a:xfrm>
            <a:off x="5465802" y="3633397"/>
            <a:ext cx="31750" cy="31750"/>
          </a:xfrm>
          <a:custGeom>
            <a:avLst/>
            <a:gdLst/>
            <a:ahLst/>
            <a:cxnLst/>
            <a:rect l="l" t="t" r="r" b="b"/>
            <a:pathLst>
              <a:path w="31750" h="31750">
                <a:moveTo>
                  <a:pt x="0" y="15706"/>
                </a:moveTo>
                <a:lnTo>
                  <a:pt x="4600" y="4600"/>
                </a:lnTo>
                <a:lnTo>
                  <a:pt x="15706" y="0"/>
                </a:lnTo>
                <a:lnTo>
                  <a:pt x="26812" y="4600"/>
                </a:lnTo>
                <a:lnTo>
                  <a:pt x="31412" y="15706"/>
                </a:lnTo>
                <a:lnTo>
                  <a:pt x="26812" y="26812"/>
                </a:lnTo>
                <a:lnTo>
                  <a:pt x="15706" y="31412"/>
                </a:lnTo>
                <a:lnTo>
                  <a:pt x="4600" y="26812"/>
                </a:lnTo>
                <a:lnTo>
                  <a:pt x="0" y="15706"/>
                </a:lnTo>
                <a:close/>
              </a:path>
            </a:pathLst>
          </a:custGeom>
          <a:solidFill>
            <a:srgbClr val="435562">
              <a:alpha val="29998"/>
            </a:srgbClr>
          </a:solidFill>
        </p:spPr>
        <p:txBody>
          <a:bodyPr wrap="square" lIns="0" tIns="0" rIns="0" bIns="0" rtlCol="0"/>
          <a:lstStyle/>
          <a:p>
            <a:endParaRPr/>
          </a:p>
        </p:txBody>
      </p:sp>
      <p:grpSp>
        <p:nvGrpSpPr>
          <p:cNvPr id="43" name="object 43"/>
          <p:cNvGrpSpPr/>
          <p:nvPr/>
        </p:nvGrpSpPr>
        <p:grpSpPr>
          <a:xfrm>
            <a:off x="1047088" y="5120263"/>
            <a:ext cx="4371340" cy="31750"/>
            <a:chOff x="1047088" y="5120263"/>
            <a:chExt cx="4371340" cy="31750"/>
          </a:xfrm>
        </p:grpSpPr>
        <p:sp>
          <p:nvSpPr>
            <p:cNvPr id="44" name="object 44"/>
            <p:cNvSpPr/>
            <p:nvPr/>
          </p:nvSpPr>
          <p:spPr>
            <a:xfrm>
              <a:off x="1094358" y="5135969"/>
              <a:ext cx="4324350" cy="0"/>
            </a:xfrm>
            <a:custGeom>
              <a:avLst/>
              <a:gdLst/>
              <a:ahLst/>
              <a:cxnLst/>
              <a:rect l="l" t="t" r="r" b="b"/>
              <a:pathLst>
                <a:path w="4324350">
                  <a:moveTo>
                    <a:pt x="4324025" y="0"/>
                  </a:moveTo>
                  <a:lnTo>
                    <a:pt x="0" y="0"/>
                  </a:lnTo>
                </a:path>
              </a:pathLst>
            </a:custGeom>
            <a:ln w="31412">
              <a:solidFill>
                <a:srgbClr val="435562"/>
              </a:solidFill>
              <a:prstDash val="dot"/>
            </a:ln>
          </p:spPr>
          <p:txBody>
            <a:bodyPr wrap="square" lIns="0" tIns="0" rIns="0" bIns="0" rtlCol="0"/>
            <a:lstStyle/>
            <a:p>
              <a:endParaRPr/>
            </a:p>
          </p:txBody>
        </p:sp>
        <p:sp>
          <p:nvSpPr>
            <p:cNvPr id="45" name="object 45"/>
            <p:cNvSpPr/>
            <p:nvPr/>
          </p:nvSpPr>
          <p:spPr>
            <a:xfrm>
              <a:off x="1047088" y="5120263"/>
              <a:ext cx="31750" cy="31750"/>
            </a:xfrm>
            <a:custGeom>
              <a:avLst/>
              <a:gdLst/>
              <a:ahLst/>
              <a:cxnLst/>
              <a:rect l="l" t="t" r="r" b="b"/>
              <a:pathLst>
                <a:path w="31750" h="31750">
                  <a:moveTo>
                    <a:pt x="0" y="15706"/>
                  </a:moveTo>
                  <a:lnTo>
                    <a:pt x="4600" y="4600"/>
                  </a:lnTo>
                  <a:lnTo>
                    <a:pt x="15706" y="0"/>
                  </a:lnTo>
                  <a:lnTo>
                    <a:pt x="26812" y="4600"/>
                  </a:lnTo>
                  <a:lnTo>
                    <a:pt x="31412" y="15706"/>
                  </a:lnTo>
                  <a:lnTo>
                    <a:pt x="26812" y="26812"/>
                  </a:lnTo>
                  <a:lnTo>
                    <a:pt x="15706" y="31412"/>
                  </a:lnTo>
                  <a:lnTo>
                    <a:pt x="4600" y="26812"/>
                  </a:lnTo>
                  <a:lnTo>
                    <a:pt x="0" y="15706"/>
                  </a:lnTo>
                  <a:close/>
                </a:path>
              </a:pathLst>
            </a:custGeom>
            <a:solidFill>
              <a:srgbClr val="435562">
                <a:alpha val="29998"/>
              </a:srgbClr>
            </a:solidFill>
          </p:spPr>
          <p:txBody>
            <a:bodyPr wrap="square" lIns="0" tIns="0" rIns="0" bIns="0" rtlCol="0"/>
            <a:lstStyle/>
            <a:p>
              <a:endParaRPr/>
            </a:p>
          </p:txBody>
        </p:sp>
      </p:grpSp>
      <p:sp>
        <p:nvSpPr>
          <p:cNvPr id="46" name="object 46"/>
          <p:cNvSpPr/>
          <p:nvPr/>
        </p:nvSpPr>
        <p:spPr>
          <a:xfrm>
            <a:off x="5465802" y="5120263"/>
            <a:ext cx="31750" cy="31750"/>
          </a:xfrm>
          <a:custGeom>
            <a:avLst/>
            <a:gdLst/>
            <a:ahLst/>
            <a:cxnLst/>
            <a:rect l="l" t="t" r="r" b="b"/>
            <a:pathLst>
              <a:path w="31750" h="31750">
                <a:moveTo>
                  <a:pt x="0" y="15706"/>
                </a:moveTo>
                <a:lnTo>
                  <a:pt x="4600" y="4600"/>
                </a:lnTo>
                <a:lnTo>
                  <a:pt x="15706" y="0"/>
                </a:lnTo>
                <a:lnTo>
                  <a:pt x="26812" y="4600"/>
                </a:lnTo>
                <a:lnTo>
                  <a:pt x="31412" y="15706"/>
                </a:lnTo>
                <a:lnTo>
                  <a:pt x="26812" y="26812"/>
                </a:lnTo>
                <a:lnTo>
                  <a:pt x="15706" y="31412"/>
                </a:lnTo>
                <a:lnTo>
                  <a:pt x="4600" y="26812"/>
                </a:lnTo>
                <a:lnTo>
                  <a:pt x="0" y="15706"/>
                </a:lnTo>
                <a:close/>
              </a:path>
            </a:pathLst>
          </a:custGeom>
          <a:solidFill>
            <a:srgbClr val="435562">
              <a:alpha val="29998"/>
            </a:srgbClr>
          </a:solidFill>
        </p:spPr>
        <p:txBody>
          <a:bodyPr wrap="square" lIns="0" tIns="0" rIns="0" bIns="0" rtlCol="0"/>
          <a:lstStyle/>
          <a:p>
            <a:endParaRPr/>
          </a:p>
        </p:txBody>
      </p:sp>
      <p:grpSp>
        <p:nvGrpSpPr>
          <p:cNvPr id="47" name="object 47"/>
          <p:cNvGrpSpPr/>
          <p:nvPr/>
        </p:nvGrpSpPr>
        <p:grpSpPr>
          <a:xfrm>
            <a:off x="1047088" y="6879371"/>
            <a:ext cx="4371340" cy="31750"/>
            <a:chOff x="1047088" y="6879371"/>
            <a:chExt cx="4371340" cy="31750"/>
          </a:xfrm>
        </p:grpSpPr>
        <p:sp>
          <p:nvSpPr>
            <p:cNvPr id="48" name="object 48"/>
            <p:cNvSpPr/>
            <p:nvPr/>
          </p:nvSpPr>
          <p:spPr>
            <a:xfrm>
              <a:off x="1094358" y="6895077"/>
              <a:ext cx="4324350" cy="0"/>
            </a:xfrm>
            <a:custGeom>
              <a:avLst/>
              <a:gdLst/>
              <a:ahLst/>
              <a:cxnLst/>
              <a:rect l="l" t="t" r="r" b="b"/>
              <a:pathLst>
                <a:path w="4324350">
                  <a:moveTo>
                    <a:pt x="4324025" y="0"/>
                  </a:moveTo>
                  <a:lnTo>
                    <a:pt x="0" y="0"/>
                  </a:lnTo>
                </a:path>
              </a:pathLst>
            </a:custGeom>
            <a:ln w="31412">
              <a:solidFill>
                <a:srgbClr val="435562"/>
              </a:solidFill>
              <a:prstDash val="dot"/>
            </a:ln>
          </p:spPr>
          <p:txBody>
            <a:bodyPr wrap="square" lIns="0" tIns="0" rIns="0" bIns="0" rtlCol="0"/>
            <a:lstStyle/>
            <a:p>
              <a:endParaRPr/>
            </a:p>
          </p:txBody>
        </p:sp>
        <p:sp>
          <p:nvSpPr>
            <p:cNvPr id="49" name="object 49"/>
            <p:cNvSpPr/>
            <p:nvPr/>
          </p:nvSpPr>
          <p:spPr>
            <a:xfrm>
              <a:off x="1047088" y="6879371"/>
              <a:ext cx="31750" cy="31750"/>
            </a:xfrm>
            <a:custGeom>
              <a:avLst/>
              <a:gdLst/>
              <a:ahLst/>
              <a:cxnLst/>
              <a:rect l="l" t="t" r="r" b="b"/>
              <a:pathLst>
                <a:path w="31750" h="31750">
                  <a:moveTo>
                    <a:pt x="0" y="15706"/>
                  </a:moveTo>
                  <a:lnTo>
                    <a:pt x="4600" y="4600"/>
                  </a:lnTo>
                  <a:lnTo>
                    <a:pt x="15706" y="0"/>
                  </a:lnTo>
                  <a:lnTo>
                    <a:pt x="26812" y="4600"/>
                  </a:lnTo>
                  <a:lnTo>
                    <a:pt x="31412" y="15706"/>
                  </a:lnTo>
                  <a:lnTo>
                    <a:pt x="26812" y="26812"/>
                  </a:lnTo>
                  <a:lnTo>
                    <a:pt x="15706" y="31412"/>
                  </a:lnTo>
                  <a:lnTo>
                    <a:pt x="4600" y="26812"/>
                  </a:lnTo>
                  <a:lnTo>
                    <a:pt x="0" y="15706"/>
                  </a:lnTo>
                  <a:close/>
                </a:path>
              </a:pathLst>
            </a:custGeom>
            <a:solidFill>
              <a:srgbClr val="435562">
                <a:alpha val="29998"/>
              </a:srgbClr>
            </a:solidFill>
          </p:spPr>
          <p:txBody>
            <a:bodyPr wrap="square" lIns="0" tIns="0" rIns="0" bIns="0" rtlCol="0"/>
            <a:lstStyle/>
            <a:p>
              <a:endParaRPr/>
            </a:p>
          </p:txBody>
        </p:sp>
      </p:grpSp>
      <p:sp>
        <p:nvSpPr>
          <p:cNvPr id="50" name="object 50"/>
          <p:cNvSpPr/>
          <p:nvPr/>
        </p:nvSpPr>
        <p:spPr>
          <a:xfrm>
            <a:off x="5465802" y="6879371"/>
            <a:ext cx="31750" cy="31750"/>
          </a:xfrm>
          <a:custGeom>
            <a:avLst/>
            <a:gdLst/>
            <a:ahLst/>
            <a:cxnLst/>
            <a:rect l="l" t="t" r="r" b="b"/>
            <a:pathLst>
              <a:path w="31750" h="31750">
                <a:moveTo>
                  <a:pt x="0" y="15706"/>
                </a:moveTo>
                <a:lnTo>
                  <a:pt x="4600" y="4600"/>
                </a:lnTo>
                <a:lnTo>
                  <a:pt x="15706" y="0"/>
                </a:lnTo>
                <a:lnTo>
                  <a:pt x="26812" y="4600"/>
                </a:lnTo>
                <a:lnTo>
                  <a:pt x="31412" y="15706"/>
                </a:lnTo>
                <a:lnTo>
                  <a:pt x="26812" y="26812"/>
                </a:lnTo>
                <a:lnTo>
                  <a:pt x="15706" y="31412"/>
                </a:lnTo>
                <a:lnTo>
                  <a:pt x="4600" y="26812"/>
                </a:lnTo>
                <a:lnTo>
                  <a:pt x="0" y="15706"/>
                </a:lnTo>
                <a:close/>
              </a:path>
            </a:pathLst>
          </a:custGeom>
          <a:solidFill>
            <a:srgbClr val="435562">
              <a:alpha val="29998"/>
            </a:srgbClr>
          </a:solidFill>
        </p:spPr>
        <p:txBody>
          <a:bodyPr wrap="square" lIns="0" tIns="0" rIns="0" bIns="0" rtlCol="0"/>
          <a:lstStyle/>
          <a:p>
            <a:endParaRPr/>
          </a:p>
        </p:txBody>
      </p:sp>
      <p:grpSp>
        <p:nvGrpSpPr>
          <p:cNvPr id="51" name="object 51"/>
          <p:cNvGrpSpPr/>
          <p:nvPr/>
        </p:nvGrpSpPr>
        <p:grpSpPr>
          <a:xfrm>
            <a:off x="1047088" y="8701306"/>
            <a:ext cx="4371340" cy="31750"/>
            <a:chOff x="1047088" y="8701306"/>
            <a:chExt cx="4371340" cy="31750"/>
          </a:xfrm>
        </p:grpSpPr>
        <p:sp>
          <p:nvSpPr>
            <p:cNvPr id="52" name="object 52"/>
            <p:cNvSpPr/>
            <p:nvPr/>
          </p:nvSpPr>
          <p:spPr>
            <a:xfrm>
              <a:off x="1094358" y="8717012"/>
              <a:ext cx="4324350" cy="0"/>
            </a:xfrm>
            <a:custGeom>
              <a:avLst/>
              <a:gdLst/>
              <a:ahLst/>
              <a:cxnLst/>
              <a:rect l="l" t="t" r="r" b="b"/>
              <a:pathLst>
                <a:path w="4324350">
                  <a:moveTo>
                    <a:pt x="4324025" y="0"/>
                  </a:moveTo>
                  <a:lnTo>
                    <a:pt x="0" y="0"/>
                  </a:lnTo>
                </a:path>
              </a:pathLst>
            </a:custGeom>
            <a:ln w="31412">
              <a:solidFill>
                <a:srgbClr val="435562"/>
              </a:solidFill>
              <a:prstDash val="dot"/>
            </a:ln>
          </p:spPr>
          <p:txBody>
            <a:bodyPr wrap="square" lIns="0" tIns="0" rIns="0" bIns="0" rtlCol="0"/>
            <a:lstStyle/>
            <a:p>
              <a:endParaRPr/>
            </a:p>
          </p:txBody>
        </p:sp>
        <p:sp>
          <p:nvSpPr>
            <p:cNvPr id="53" name="object 53"/>
            <p:cNvSpPr/>
            <p:nvPr/>
          </p:nvSpPr>
          <p:spPr>
            <a:xfrm>
              <a:off x="1047088" y="8701306"/>
              <a:ext cx="31750" cy="31750"/>
            </a:xfrm>
            <a:custGeom>
              <a:avLst/>
              <a:gdLst/>
              <a:ahLst/>
              <a:cxnLst/>
              <a:rect l="l" t="t" r="r" b="b"/>
              <a:pathLst>
                <a:path w="31750" h="31750">
                  <a:moveTo>
                    <a:pt x="0" y="15706"/>
                  </a:moveTo>
                  <a:lnTo>
                    <a:pt x="4600" y="4600"/>
                  </a:lnTo>
                  <a:lnTo>
                    <a:pt x="15706" y="0"/>
                  </a:lnTo>
                  <a:lnTo>
                    <a:pt x="26812" y="4600"/>
                  </a:lnTo>
                  <a:lnTo>
                    <a:pt x="31412" y="15706"/>
                  </a:lnTo>
                  <a:lnTo>
                    <a:pt x="26812" y="26812"/>
                  </a:lnTo>
                  <a:lnTo>
                    <a:pt x="15706" y="31412"/>
                  </a:lnTo>
                  <a:lnTo>
                    <a:pt x="4600" y="26812"/>
                  </a:lnTo>
                  <a:lnTo>
                    <a:pt x="0" y="15706"/>
                  </a:lnTo>
                  <a:close/>
                </a:path>
              </a:pathLst>
            </a:custGeom>
            <a:solidFill>
              <a:srgbClr val="435562">
                <a:alpha val="29998"/>
              </a:srgbClr>
            </a:solidFill>
          </p:spPr>
          <p:txBody>
            <a:bodyPr wrap="square" lIns="0" tIns="0" rIns="0" bIns="0" rtlCol="0"/>
            <a:lstStyle/>
            <a:p>
              <a:endParaRPr/>
            </a:p>
          </p:txBody>
        </p:sp>
      </p:grpSp>
      <p:sp>
        <p:nvSpPr>
          <p:cNvPr id="54" name="object 54"/>
          <p:cNvSpPr/>
          <p:nvPr/>
        </p:nvSpPr>
        <p:spPr>
          <a:xfrm>
            <a:off x="5465802" y="8701306"/>
            <a:ext cx="31750" cy="31750"/>
          </a:xfrm>
          <a:custGeom>
            <a:avLst/>
            <a:gdLst/>
            <a:ahLst/>
            <a:cxnLst/>
            <a:rect l="l" t="t" r="r" b="b"/>
            <a:pathLst>
              <a:path w="31750" h="31750">
                <a:moveTo>
                  <a:pt x="0" y="15706"/>
                </a:moveTo>
                <a:lnTo>
                  <a:pt x="4600" y="4600"/>
                </a:lnTo>
                <a:lnTo>
                  <a:pt x="15706" y="0"/>
                </a:lnTo>
                <a:lnTo>
                  <a:pt x="26812" y="4600"/>
                </a:lnTo>
                <a:lnTo>
                  <a:pt x="31412" y="15706"/>
                </a:lnTo>
                <a:lnTo>
                  <a:pt x="26812" y="26812"/>
                </a:lnTo>
                <a:lnTo>
                  <a:pt x="15706" y="31412"/>
                </a:lnTo>
                <a:lnTo>
                  <a:pt x="4600" y="26812"/>
                </a:lnTo>
                <a:lnTo>
                  <a:pt x="0" y="15706"/>
                </a:lnTo>
                <a:close/>
              </a:path>
            </a:pathLst>
          </a:custGeom>
          <a:solidFill>
            <a:srgbClr val="435562">
              <a:alpha val="29998"/>
            </a:srgbClr>
          </a:solidFill>
        </p:spPr>
        <p:txBody>
          <a:bodyPr wrap="square" lIns="0" tIns="0" rIns="0" bIns="0" rtlCol="0"/>
          <a:lstStyle/>
          <a:p>
            <a:endParaRPr/>
          </a:p>
        </p:txBody>
      </p:sp>
      <p:sp>
        <p:nvSpPr>
          <p:cNvPr id="55" name="object 55"/>
          <p:cNvSpPr txBox="1"/>
          <p:nvPr/>
        </p:nvSpPr>
        <p:spPr>
          <a:xfrm>
            <a:off x="18877494" y="10589071"/>
            <a:ext cx="235585" cy="252095"/>
          </a:xfrm>
          <a:prstGeom prst="rect">
            <a:avLst/>
          </a:prstGeom>
        </p:spPr>
        <p:txBody>
          <a:bodyPr vert="horz" wrap="square" lIns="0" tIns="17145" rIns="0" bIns="0" rtlCol="0">
            <a:spAutoFit/>
          </a:bodyPr>
          <a:lstStyle/>
          <a:p>
            <a:pPr marL="12700">
              <a:lnSpc>
                <a:spcPct val="100000"/>
              </a:lnSpc>
              <a:spcBef>
                <a:spcPts val="135"/>
              </a:spcBef>
            </a:pPr>
            <a:r>
              <a:rPr sz="1450" spc="-25" dirty="0">
                <a:solidFill>
                  <a:srgbClr val="FFFFFF"/>
                </a:solidFill>
                <a:latin typeface="Helvetica"/>
                <a:cs typeface="Helvetica"/>
              </a:rPr>
              <a:t>64</a:t>
            </a:r>
            <a:endParaRPr sz="1450">
              <a:latin typeface="Helvetica"/>
              <a:cs typeface="Helvetica"/>
            </a:endParaRPr>
          </a:p>
        </p:txBody>
      </p:sp>
      <p:sp>
        <p:nvSpPr>
          <p:cNvPr id="56" name="object 5">
            <a:extLst>
              <a:ext uri="{FF2B5EF4-FFF2-40B4-BE49-F238E27FC236}">
                <a16:creationId xmlns:a16="http://schemas.microsoft.com/office/drawing/2014/main" id="{3041B754-939B-7F58-3A7B-4E11C1FCFC0F}"/>
              </a:ext>
            </a:extLst>
          </p:cNvPr>
          <p:cNvSpPr txBox="1"/>
          <p:nvPr/>
        </p:nvSpPr>
        <p:spPr>
          <a:xfrm>
            <a:off x="6779854" y="2746378"/>
            <a:ext cx="4472305" cy="352425"/>
          </a:xfrm>
          <a:prstGeom prst="rect">
            <a:avLst/>
          </a:prstGeom>
        </p:spPr>
        <p:txBody>
          <a:bodyPr vert="horz" wrap="square" lIns="0" tIns="11430" rIns="0" bIns="0" rtlCol="0">
            <a:spAutoFit/>
          </a:bodyPr>
          <a:lstStyle/>
          <a:p>
            <a:pPr marL="389255" indent="-376555">
              <a:lnSpc>
                <a:spcPct val="100000"/>
              </a:lnSpc>
              <a:spcBef>
                <a:spcPts val="90"/>
              </a:spcBef>
              <a:buChar char="•"/>
              <a:tabLst>
                <a:tab pos="389255" algn="l"/>
              </a:tabLst>
            </a:pPr>
            <a:r>
              <a:rPr sz="2150" dirty="0">
                <a:solidFill>
                  <a:srgbClr val="FFFFFF"/>
                </a:solidFill>
                <a:latin typeface="Helvetica"/>
                <a:cs typeface="Helvetica"/>
              </a:rPr>
              <a:t>A&amp;C</a:t>
            </a:r>
            <a:r>
              <a:rPr sz="2150" spc="-60" dirty="0">
                <a:solidFill>
                  <a:srgbClr val="FFFFFF"/>
                </a:solidFill>
                <a:latin typeface="Helvetica"/>
                <a:cs typeface="Helvetica"/>
              </a:rPr>
              <a:t> </a:t>
            </a:r>
            <a:r>
              <a:rPr sz="2150" dirty="0">
                <a:solidFill>
                  <a:srgbClr val="FFFFFF"/>
                </a:solidFill>
                <a:latin typeface="Helvetica"/>
                <a:cs typeface="Helvetica"/>
              </a:rPr>
              <a:t>–</a:t>
            </a:r>
            <a:r>
              <a:rPr sz="2150" spc="-150" dirty="0">
                <a:solidFill>
                  <a:srgbClr val="FFFFFF"/>
                </a:solidFill>
                <a:latin typeface="Helvetica"/>
                <a:cs typeface="Helvetica"/>
              </a:rPr>
              <a:t> </a:t>
            </a:r>
            <a:r>
              <a:rPr sz="2150" spc="-10" dirty="0">
                <a:solidFill>
                  <a:srgbClr val="FFFFFF"/>
                </a:solidFill>
                <a:latin typeface="Helvetica"/>
                <a:cs typeface="Helvetica"/>
              </a:rPr>
              <a:t>Administrative</a:t>
            </a:r>
            <a:r>
              <a:rPr sz="2150" spc="-50" dirty="0">
                <a:solidFill>
                  <a:srgbClr val="FFFFFF"/>
                </a:solidFill>
                <a:latin typeface="Helvetica"/>
                <a:cs typeface="Helvetica"/>
              </a:rPr>
              <a:t> </a:t>
            </a:r>
            <a:r>
              <a:rPr sz="2150" dirty="0">
                <a:solidFill>
                  <a:srgbClr val="FFFFFF"/>
                </a:solidFill>
                <a:latin typeface="Helvetica"/>
                <a:cs typeface="Helvetica"/>
              </a:rPr>
              <a:t>and</a:t>
            </a:r>
            <a:r>
              <a:rPr sz="2150" spc="-50" dirty="0">
                <a:solidFill>
                  <a:srgbClr val="FFFFFF"/>
                </a:solidFill>
                <a:latin typeface="Helvetica"/>
                <a:cs typeface="Helvetica"/>
              </a:rPr>
              <a:t> </a:t>
            </a:r>
            <a:r>
              <a:rPr sz="2150" spc="-10" dirty="0">
                <a:solidFill>
                  <a:srgbClr val="FFFFFF"/>
                </a:solidFill>
                <a:latin typeface="Helvetica"/>
                <a:cs typeface="Helvetica"/>
              </a:rPr>
              <a:t>Clerical</a:t>
            </a:r>
            <a:endParaRPr sz="2150">
              <a:latin typeface="Helvetica"/>
              <a:cs typeface="Helvetica"/>
            </a:endParaRPr>
          </a:p>
        </p:txBody>
      </p:sp>
      <p:sp>
        <p:nvSpPr>
          <p:cNvPr id="57" name="object 6">
            <a:extLst>
              <a:ext uri="{FF2B5EF4-FFF2-40B4-BE49-F238E27FC236}">
                <a16:creationId xmlns:a16="http://schemas.microsoft.com/office/drawing/2014/main" id="{860ABF1A-024C-D1F6-9B09-81F16D1908D1}"/>
              </a:ext>
            </a:extLst>
          </p:cNvPr>
          <p:cNvSpPr txBox="1"/>
          <p:nvPr/>
        </p:nvSpPr>
        <p:spPr>
          <a:xfrm>
            <a:off x="6779854" y="3261462"/>
            <a:ext cx="6106795" cy="352425"/>
          </a:xfrm>
          <a:prstGeom prst="rect">
            <a:avLst/>
          </a:prstGeom>
        </p:spPr>
        <p:txBody>
          <a:bodyPr vert="horz" wrap="square" lIns="0" tIns="11430" rIns="0" bIns="0" rtlCol="0">
            <a:spAutoFit/>
          </a:bodyPr>
          <a:lstStyle/>
          <a:p>
            <a:pPr marL="389255" indent="-376555">
              <a:lnSpc>
                <a:spcPct val="100000"/>
              </a:lnSpc>
              <a:spcBef>
                <a:spcPts val="90"/>
              </a:spcBef>
              <a:buChar char="•"/>
              <a:tabLst>
                <a:tab pos="389255" algn="l"/>
              </a:tabLst>
            </a:pPr>
            <a:r>
              <a:rPr sz="2150" dirty="0">
                <a:solidFill>
                  <a:srgbClr val="FFFFFF"/>
                </a:solidFill>
                <a:latin typeface="Helvetica"/>
                <a:cs typeface="Helvetica"/>
              </a:rPr>
              <a:t>ADHD</a:t>
            </a:r>
            <a:r>
              <a:rPr sz="2150" spc="-125" dirty="0">
                <a:solidFill>
                  <a:srgbClr val="FFFFFF"/>
                </a:solidFill>
                <a:latin typeface="Helvetica"/>
                <a:cs typeface="Helvetica"/>
              </a:rPr>
              <a:t> </a:t>
            </a:r>
            <a:r>
              <a:rPr sz="2150" dirty="0">
                <a:solidFill>
                  <a:srgbClr val="FFFFFF"/>
                </a:solidFill>
                <a:latin typeface="Helvetica"/>
                <a:cs typeface="Helvetica"/>
              </a:rPr>
              <a:t>–</a:t>
            </a:r>
            <a:r>
              <a:rPr sz="2150" spc="-150" dirty="0">
                <a:solidFill>
                  <a:srgbClr val="FFFFFF"/>
                </a:solidFill>
                <a:latin typeface="Helvetica"/>
                <a:cs typeface="Helvetica"/>
              </a:rPr>
              <a:t> </a:t>
            </a:r>
            <a:r>
              <a:rPr sz="2150" dirty="0">
                <a:solidFill>
                  <a:srgbClr val="FFFFFF"/>
                </a:solidFill>
                <a:latin typeface="Helvetica"/>
                <a:cs typeface="Helvetica"/>
              </a:rPr>
              <a:t>Attention</a:t>
            </a:r>
            <a:r>
              <a:rPr sz="2150" spc="-90" dirty="0">
                <a:solidFill>
                  <a:srgbClr val="FFFFFF"/>
                </a:solidFill>
                <a:latin typeface="Helvetica"/>
                <a:cs typeface="Helvetica"/>
              </a:rPr>
              <a:t> </a:t>
            </a:r>
            <a:r>
              <a:rPr sz="2150" dirty="0">
                <a:solidFill>
                  <a:srgbClr val="FFFFFF"/>
                </a:solidFill>
                <a:latin typeface="Helvetica"/>
                <a:cs typeface="Helvetica"/>
              </a:rPr>
              <a:t>Deficit</a:t>
            </a:r>
            <a:r>
              <a:rPr sz="2150" spc="-85" dirty="0">
                <a:solidFill>
                  <a:srgbClr val="FFFFFF"/>
                </a:solidFill>
                <a:latin typeface="Helvetica"/>
                <a:cs typeface="Helvetica"/>
              </a:rPr>
              <a:t> </a:t>
            </a:r>
            <a:r>
              <a:rPr sz="2150" dirty="0">
                <a:solidFill>
                  <a:srgbClr val="FFFFFF"/>
                </a:solidFill>
                <a:latin typeface="Helvetica"/>
                <a:cs typeface="Helvetica"/>
              </a:rPr>
              <a:t>Hyperactivity</a:t>
            </a:r>
            <a:r>
              <a:rPr sz="2150" spc="-90" dirty="0">
                <a:solidFill>
                  <a:srgbClr val="FFFFFF"/>
                </a:solidFill>
                <a:latin typeface="Helvetica"/>
                <a:cs typeface="Helvetica"/>
              </a:rPr>
              <a:t> </a:t>
            </a:r>
            <a:r>
              <a:rPr sz="2150" spc="-10" dirty="0">
                <a:solidFill>
                  <a:srgbClr val="FFFFFF"/>
                </a:solidFill>
                <a:latin typeface="Helvetica"/>
                <a:cs typeface="Helvetica"/>
              </a:rPr>
              <a:t>Disorder</a:t>
            </a:r>
            <a:endParaRPr sz="2150">
              <a:latin typeface="Helvetica"/>
              <a:cs typeface="Helvetica"/>
            </a:endParaRPr>
          </a:p>
        </p:txBody>
      </p:sp>
      <p:sp>
        <p:nvSpPr>
          <p:cNvPr id="58" name="object 7">
            <a:extLst>
              <a:ext uri="{FF2B5EF4-FFF2-40B4-BE49-F238E27FC236}">
                <a16:creationId xmlns:a16="http://schemas.microsoft.com/office/drawing/2014/main" id="{68F0A676-F157-252D-4E6C-C877CFD15DB8}"/>
              </a:ext>
            </a:extLst>
          </p:cNvPr>
          <p:cNvSpPr txBox="1"/>
          <p:nvPr/>
        </p:nvSpPr>
        <p:spPr>
          <a:xfrm>
            <a:off x="6779854" y="3776546"/>
            <a:ext cx="4710430" cy="352425"/>
          </a:xfrm>
          <a:prstGeom prst="rect">
            <a:avLst/>
          </a:prstGeom>
        </p:spPr>
        <p:txBody>
          <a:bodyPr vert="horz" wrap="square" lIns="0" tIns="11430" rIns="0" bIns="0" rtlCol="0">
            <a:spAutoFit/>
          </a:bodyPr>
          <a:lstStyle/>
          <a:p>
            <a:pPr marL="389255" indent="-376555">
              <a:lnSpc>
                <a:spcPct val="100000"/>
              </a:lnSpc>
              <a:spcBef>
                <a:spcPts val="90"/>
              </a:spcBef>
              <a:buChar char="•"/>
              <a:tabLst>
                <a:tab pos="389255" algn="l"/>
              </a:tabLst>
            </a:pPr>
            <a:r>
              <a:rPr sz="2150" dirty="0">
                <a:solidFill>
                  <a:srgbClr val="FFFFFF"/>
                </a:solidFill>
                <a:latin typeface="Helvetica"/>
                <a:cs typeface="Helvetica"/>
              </a:rPr>
              <a:t>ANP</a:t>
            </a:r>
            <a:r>
              <a:rPr sz="2150" spc="-135" dirty="0">
                <a:solidFill>
                  <a:srgbClr val="FFFFFF"/>
                </a:solidFill>
                <a:latin typeface="Helvetica"/>
                <a:cs typeface="Helvetica"/>
              </a:rPr>
              <a:t> </a:t>
            </a:r>
            <a:r>
              <a:rPr sz="2150" dirty="0">
                <a:solidFill>
                  <a:srgbClr val="FFFFFF"/>
                </a:solidFill>
                <a:latin typeface="Helvetica"/>
                <a:cs typeface="Helvetica"/>
              </a:rPr>
              <a:t>–</a:t>
            </a:r>
            <a:r>
              <a:rPr sz="2150" spc="-150" dirty="0">
                <a:solidFill>
                  <a:srgbClr val="FFFFFF"/>
                </a:solidFill>
                <a:latin typeface="Helvetica"/>
                <a:cs typeface="Helvetica"/>
              </a:rPr>
              <a:t> </a:t>
            </a:r>
            <a:r>
              <a:rPr sz="2150" dirty="0">
                <a:solidFill>
                  <a:srgbClr val="FFFFFF"/>
                </a:solidFill>
                <a:latin typeface="Helvetica"/>
                <a:cs typeface="Helvetica"/>
              </a:rPr>
              <a:t>Advanced</a:t>
            </a:r>
            <a:r>
              <a:rPr sz="2150" spc="-75" dirty="0">
                <a:solidFill>
                  <a:srgbClr val="FFFFFF"/>
                </a:solidFill>
                <a:latin typeface="Helvetica"/>
                <a:cs typeface="Helvetica"/>
              </a:rPr>
              <a:t> </a:t>
            </a:r>
            <a:r>
              <a:rPr sz="2150" dirty="0">
                <a:solidFill>
                  <a:srgbClr val="FFFFFF"/>
                </a:solidFill>
                <a:latin typeface="Helvetica"/>
                <a:cs typeface="Helvetica"/>
              </a:rPr>
              <a:t>Nurse</a:t>
            </a:r>
            <a:r>
              <a:rPr sz="2150" spc="-75" dirty="0">
                <a:solidFill>
                  <a:srgbClr val="FFFFFF"/>
                </a:solidFill>
                <a:latin typeface="Helvetica"/>
                <a:cs typeface="Helvetica"/>
              </a:rPr>
              <a:t> </a:t>
            </a:r>
            <a:r>
              <a:rPr sz="2150" spc="-10" dirty="0">
                <a:solidFill>
                  <a:srgbClr val="FFFFFF"/>
                </a:solidFill>
                <a:latin typeface="Helvetica"/>
                <a:cs typeface="Helvetica"/>
              </a:rPr>
              <a:t>Practitioner</a:t>
            </a:r>
            <a:endParaRPr sz="2150">
              <a:latin typeface="Helvetica"/>
              <a:cs typeface="Helvetica"/>
            </a:endParaRPr>
          </a:p>
        </p:txBody>
      </p:sp>
      <p:sp>
        <p:nvSpPr>
          <p:cNvPr id="59" name="object 8">
            <a:extLst>
              <a:ext uri="{FF2B5EF4-FFF2-40B4-BE49-F238E27FC236}">
                <a16:creationId xmlns:a16="http://schemas.microsoft.com/office/drawing/2014/main" id="{09FC6DE1-59E1-E255-9CED-04FB0C6D4320}"/>
              </a:ext>
            </a:extLst>
          </p:cNvPr>
          <p:cNvSpPr txBox="1"/>
          <p:nvPr/>
        </p:nvSpPr>
        <p:spPr>
          <a:xfrm>
            <a:off x="6779854" y="4291629"/>
            <a:ext cx="6242685" cy="352425"/>
          </a:xfrm>
          <a:prstGeom prst="rect">
            <a:avLst/>
          </a:prstGeom>
        </p:spPr>
        <p:txBody>
          <a:bodyPr vert="horz" wrap="square" lIns="0" tIns="11430" rIns="0" bIns="0" rtlCol="0">
            <a:spAutoFit/>
          </a:bodyPr>
          <a:lstStyle/>
          <a:p>
            <a:pPr marL="389255" indent="-376555">
              <a:lnSpc>
                <a:spcPct val="100000"/>
              </a:lnSpc>
              <a:spcBef>
                <a:spcPts val="90"/>
              </a:spcBef>
              <a:buChar char="•"/>
              <a:tabLst>
                <a:tab pos="389255" algn="l"/>
              </a:tabLst>
            </a:pPr>
            <a:r>
              <a:rPr sz="2150" dirty="0">
                <a:solidFill>
                  <a:srgbClr val="FFFFFF"/>
                </a:solidFill>
                <a:latin typeface="Helvetica"/>
                <a:cs typeface="Helvetica"/>
              </a:rPr>
              <a:t>ARRS</a:t>
            </a:r>
            <a:r>
              <a:rPr sz="2150" spc="-105" dirty="0">
                <a:solidFill>
                  <a:srgbClr val="FFFFFF"/>
                </a:solidFill>
                <a:latin typeface="Helvetica"/>
                <a:cs typeface="Helvetica"/>
              </a:rPr>
              <a:t> </a:t>
            </a:r>
            <a:r>
              <a:rPr sz="2150" dirty="0">
                <a:solidFill>
                  <a:srgbClr val="FFFFFF"/>
                </a:solidFill>
                <a:latin typeface="Helvetica"/>
                <a:cs typeface="Helvetica"/>
              </a:rPr>
              <a:t>–</a:t>
            </a:r>
            <a:r>
              <a:rPr sz="2150" spc="-150" dirty="0">
                <a:solidFill>
                  <a:srgbClr val="FFFFFF"/>
                </a:solidFill>
                <a:latin typeface="Helvetica"/>
                <a:cs typeface="Helvetica"/>
              </a:rPr>
              <a:t> </a:t>
            </a:r>
            <a:r>
              <a:rPr sz="2150" dirty="0">
                <a:solidFill>
                  <a:srgbClr val="FFFFFF"/>
                </a:solidFill>
                <a:latin typeface="Helvetica"/>
                <a:cs typeface="Helvetica"/>
              </a:rPr>
              <a:t>Additional</a:t>
            </a:r>
            <a:r>
              <a:rPr sz="2150" spc="-75" dirty="0">
                <a:solidFill>
                  <a:srgbClr val="FFFFFF"/>
                </a:solidFill>
                <a:latin typeface="Helvetica"/>
                <a:cs typeface="Helvetica"/>
              </a:rPr>
              <a:t> </a:t>
            </a:r>
            <a:r>
              <a:rPr sz="2150" spc="-10" dirty="0">
                <a:solidFill>
                  <a:srgbClr val="FFFFFF"/>
                </a:solidFill>
                <a:latin typeface="Helvetica"/>
                <a:cs typeface="Helvetica"/>
              </a:rPr>
              <a:t>Reimbursable</a:t>
            </a:r>
            <a:r>
              <a:rPr sz="2150" spc="-70" dirty="0">
                <a:solidFill>
                  <a:srgbClr val="FFFFFF"/>
                </a:solidFill>
                <a:latin typeface="Helvetica"/>
                <a:cs typeface="Helvetica"/>
              </a:rPr>
              <a:t> </a:t>
            </a:r>
            <a:r>
              <a:rPr sz="2150" dirty="0">
                <a:solidFill>
                  <a:srgbClr val="FFFFFF"/>
                </a:solidFill>
                <a:latin typeface="Helvetica"/>
                <a:cs typeface="Helvetica"/>
              </a:rPr>
              <a:t>Roles</a:t>
            </a:r>
            <a:r>
              <a:rPr sz="2150" spc="-75" dirty="0">
                <a:solidFill>
                  <a:srgbClr val="FFFFFF"/>
                </a:solidFill>
                <a:latin typeface="Helvetica"/>
                <a:cs typeface="Helvetica"/>
              </a:rPr>
              <a:t> </a:t>
            </a:r>
            <a:r>
              <a:rPr sz="2150" spc="-10" dirty="0">
                <a:solidFill>
                  <a:srgbClr val="FFFFFF"/>
                </a:solidFill>
                <a:latin typeface="Helvetica"/>
                <a:cs typeface="Helvetica"/>
              </a:rPr>
              <a:t>Scheme</a:t>
            </a:r>
            <a:endParaRPr sz="2150">
              <a:latin typeface="Helvetica"/>
              <a:cs typeface="Helvetica"/>
            </a:endParaRPr>
          </a:p>
        </p:txBody>
      </p:sp>
      <p:sp>
        <p:nvSpPr>
          <p:cNvPr id="60" name="object 9">
            <a:extLst>
              <a:ext uri="{FF2B5EF4-FFF2-40B4-BE49-F238E27FC236}">
                <a16:creationId xmlns:a16="http://schemas.microsoft.com/office/drawing/2014/main" id="{B7060807-42D7-0EB7-FCF8-8CDD71ADDBB2}"/>
              </a:ext>
            </a:extLst>
          </p:cNvPr>
          <p:cNvSpPr txBox="1"/>
          <p:nvPr/>
        </p:nvSpPr>
        <p:spPr>
          <a:xfrm>
            <a:off x="6779854" y="4806713"/>
            <a:ext cx="4382135" cy="352425"/>
          </a:xfrm>
          <a:prstGeom prst="rect">
            <a:avLst/>
          </a:prstGeom>
        </p:spPr>
        <p:txBody>
          <a:bodyPr vert="horz" wrap="square" lIns="0" tIns="11430" rIns="0" bIns="0" rtlCol="0">
            <a:spAutoFit/>
          </a:bodyPr>
          <a:lstStyle/>
          <a:p>
            <a:pPr marL="389255" indent="-376555">
              <a:lnSpc>
                <a:spcPct val="100000"/>
              </a:lnSpc>
              <a:spcBef>
                <a:spcPts val="90"/>
              </a:spcBef>
              <a:buChar char="•"/>
              <a:tabLst>
                <a:tab pos="389255" algn="l"/>
              </a:tabLst>
            </a:pPr>
            <a:r>
              <a:rPr sz="2150" dirty="0">
                <a:solidFill>
                  <a:srgbClr val="FFFFFF"/>
                </a:solidFill>
                <a:latin typeface="Helvetica"/>
                <a:cs typeface="Helvetica"/>
              </a:rPr>
              <a:t>ASD</a:t>
            </a:r>
            <a:r>
              <a:rPr sz="2150" spc="-85" dirty="0">
                <a:solidFill>
                  <a:srgbClr val="FFFFFF"/>
                </a:solidFill>
                <a:latin typeface="Helvetica"/>
                <a:cs typeface="Helvetica"/>
              </a:rPr>
              <a:t> </a:t>
            </a:r>
            <a:r>
              <a:rPr sz="2150" dirty="0">
                <a:solidFill>
                  <a:srgbClr val="FFFFFF"/>
                </a:solidFill>
                <a:latin typeface="Helvetica"/>
                <a:cs typeface="Helvetica"/>
              </a:rPr>
              <a:t>–</a:t>
            </a:r>
            <a:r>
              <a:rPr sz="2150" spc="-150" dirty="0">
                <a:solidFill>
                  <a:srgbClr val="FFFFFF"/>
                </a:solidFill>
                <a:latin typeface="Helvetica"/>
                <a:cs typeface="Helvetica"/>
              </a:rPr>
              <a:t> </a:t>
            </a:r>
            <a:r>
              <a:rPr sz="2150" dirty="0">
                <a:solidFill>
                  <a:srgbClr val="FFFFFF"/>
                </a:solidFill>
                <a:latin typeface="Helvetica"/>
                <a:cs typeface="Helvetica"/>
              </a:rPr>
              <a:t>Autistic</a:t>
            </a:r>
            <a:r>
              <a:rPr sz="2150" spc="-65" dirty="0">
                <a:solidFill>
                  <a:srgbClr val="FFFFFF"/>
                </a:solidFill>
                <a:latin typeface="Helvetica"/>
                <a:cs typeface="Helvetica"/>
              </a:rPr>
              <a:t> </a:t>
            </a:r>
            <a:r>
              <a:rPr sz="2150" dirty="0">
                <a:solidFill>
                  <a:srgbClr val="FFFFFF"/>
                </a:solidFill>
                <a:latin typeface="Helvetica"/>
                <a:cs typeface="Helvetica"/>
              </a:rPr>
              <a:t>spectrum</a:t>
            </a:r>
            <a:r>
              <a:rPr sz="2150" spc="-60" dirty="0">
                <a:solidFill>
                  <a:srgbClr val="FFFFFF"/>
                </a:solidFill>
                <a:latin typeface="Helvetica"/>
                <a:cs typeface="Helvetica"/>
              </a:rPr>
              <a:t> </a:t>
            </a:r>
            <a:r>
              <a:rPr sz="2150" spc="-10" dirty="0">
                <a:solidFill>
                  <a:srgbClr val="FFFFFF"/>
                </a:solidFill>
                <a:latin typeface="Helvetica"/>
                <a:cs typeface="Helvetica"/>
              </a:rPr>
              <a:t>disorder</a:t>
            </a:r>
            <a:endParaRPr sz="2150">
              <a:latin typeface="Helvetica"/>
              <a:cs typeface="Helvetica"/>
            </a:endParaRPr>
          </a:p>
        </p:txBody>
      </p:sp>
      <p:sp>
        <p:nvSpPr>
          <p:cNvPr id="61" name="object 10">
            <a:extLst>
              <a:ext uri="{FF2B5EF4-FFF2-40B4-BE49-F238E27FC236}">
                <a16:creationId xmlns:a16="http://schemas.microsoft.com/office/drawing/2014/main" id="{1859E83E-4553-4649-171B-2BAA5786FBE7}"/>
              </a:ext>
            </a:extLst>
          </p:cNvPr>
          <p:cNvSpPr txBox="1"/>
          <p:nvPr/>
        </p:nvSpPr>
        <p:spPr>
          <a:xfrm>
            <a:off x="6779854" y="5321797"/>
            <a:ext cx="2626995" cy="352425"/>
          </a:xfrm>
          <a:prstGeom prst="rect">
            <a:avLst/>
          </a:prstGeom>
        </p:spPr>
        <p:txBody>
          <a:bodyPr vert="horz" wrap="square" lIns="0" tIns="11430" rIns="0" bIns="0" rtlCol="0">
            <a:spAutoFit/>
          </a:bodyPr>
          <a:lstStyle/>
          <a:p>
            <a:pPr marL="389255" indent="-376555">
              <a:lnSpc>
                <a:spcPct val="100000"/>
              </a:lnSpc>
              <a:spcBef>
                <a:spcPts val="90"/>
              </a:spcBef>
              <a:buChar char="•"/>
              <a:tabLst>
                <a:tab pos="389255" algn="l"/>
              </a:tabLst>
            </a:pPr>
            <a:r>
              <a:rPr sz="2150" dirty="0">
                <a:solidFill>
                  <a:srgbClr val="FFFFFF"/>
                </a:solidFill>
                <a:latin typeface="Helvetica"/>
                <a:cs typeface="Helvetica"/>
              </a:rPr>
              <a:t>CO</a:t>
            </a:r>
            <a:r>
              <a:rPr sz="2150" spc="-40" dirty="0">
                <a:solidFill>
                  <a:srgbClr val="FFFFFF"/>
                </a:solidFill>
                <a:latin typeface="Helvetica"/>
                <a:cs typeface="Helvetica"/>
              </a:rPr>
              <a:t> </a:t>
            </a:r>
            <a:r>
              <a:rPr sz="2150" dirty="0">
                <a:solidFill>
                  <a:srgbClr val="FFFFFF"/>
                </a:solidFill>
                <a:latin typeface="Helvetica"/>
                <a:cs typeface="Helvetica"/>
              </a:rPr>
              <a:t>–</a:t>
            </a:r>
            <a:r>
              <a:rPr sz="2150" spc="-35" dirty="0">
                <a:solidFill>
                  <a:srgbClr val="FFFFFF"/>
                </a:solidFill>
                <a:latin typeface="Helvetica"/>
                <a:cs typeface="Helvetica"/>
              </a:rPr>
              <a:t> </a:t>
            </a:r>
            <a:r>
              <a:rPr sz="2150" dirty="0">
                <a:solidFill>
                  <a:srgbClr val="FFFFFF"/>
                </a:solidFill>
                <a:latin typeface="Helvetica"/>
                <a:cs typeface="Helvetica"/>
              </a:rPr>
              <a:t>Chief</a:t>
            </a:r>
            <a:r>
              <a:rPr sz="2150" spc="-35" dirty="0">
                <a:solidFill>
                  <a:srgbClr val="FFFFFF"/>
                </a:solidFill>
                <a:latin typeface="Helvetica"/>
                <a:cs typeface="Helvetica"/>
              </a:rPr>
              <a:t> </a:t>
            </a:r>
            <a:r>
              <a:rPr sz="2150" spc="-10" dirty="0">
                <a:solidFill>
                  <a:srgbClr val="FFFFFF"/>
                </a:solidFill>
                <a:latin typeface="Helvetica"/>
                <a:cs typeface="Helvetica"/>
              </a:rPr>
              <a:t>Officer</a:t>
            </a:r>
            <a:endParaRPr sz="2150" dirty="0">
              <a:latin typeface="Helvetica"/>
              <a:cs typeface="Helvetica"/>
            </a:endParaRPr>
          </a:p>
        </p:txBody>
      </p:sp>
      <p:sp>
        <p:nvSpPr>
          <p:cNvPr id="62" name="object 11">
            <a:extLst>
              <a:ext uri="{FF2B5EF4-FFF2-40B4-BE49-F238E27FC236}">
                <a16:creationId xmlns:a16="http://schemas.microsoft.com/office/drawing/2014/main" id="{ED1F3313-A6A0-38CE-3DD6-F529257EC61C}"/>
              </a:ext>
            </a:extLst>
          </p:cNvPr>
          <p:cNvSpPr txBox="1"/>
          <p:nvPr/>
        </p:nvSpPr>
        <p:spPr>
          <a:xfrm>
            <a:off x="6779854" y="5836880"/>
            <a:ext cx="4472305" cy="351337"/>
          </a:xfrm>
          <a:prstGeom prst="rect">
            <a:avLst/>
          </a:prstGeom>
        </p:spPr>
        <p:txBody>
          <a:bodyPr vert="horz" wrap="square" lIns="0" tIns="11430" rIns="0" bIns="0" rtlCol="0">
            <a:spAutoFit/>
          </a:bodyPr>
          <a:lstStyle/>
          <a:p>
            <a:pPr marL="389255" indent="-376555">
              <a:lnSpc>
                <a:spcPct val="100000"/>
              </a:lnSpc>
              <a:spcBef>
                <a:spcPts val="90"/>
              </a:spcBef>
              <a:buChar char="•"/>
              <a:tabLst>
                <a:tab pos="389255" algn="l"/>
              </a:tabLst>
            </a:pPr>
            <a:r>
              <a:rPr sz="2150" dirty="0">
                <a:solidFill>
                  <a:srgbClr val="FFFFFF"/>
                </a:solidFill>
                <a:latin typeface="Helvetica"/>
                <a:cs typeface="Helvetica"/>
              </a:rPr>
              <a:t>COO</a:t>
            </a:r>
            <a:r>
              <a:rPr lang="en-GB" sz="2150" dirty="0">
                <a:solidFill>
                  <a:srgbClr val="FFFFFF"/>
                </a:solidFill>
                <a:latin typeface="Helvetica"/>
                <a:cs typeface="Helvetica"/>
              </a:rPr>
              <a:t> </a:t>
            </a:r>
            <a:r>
              <a:rPr lang="en-GB" sz="2150" spc="-40" dirty="0">
                <a:solidFill>
                  <a:srgbClr val="FFFFFF"/>
                </a:solidFill>
                <a:latin typeface="Helvetica"/>
                <a:cs typeface="Helvetica"/>
              </a:rPr>
              <a:t> </a:t>
            </a:r>
            <a:r>
              <a:rPr lang="en-GB" sz="2150" dirty="0">
                <a:solidFill>
                  <a:srgbClr val="FFFFFF"/>
                </a:solidFill>
                <a:latin typeface="Helvetica"/>
                <a:cs typeface="Helvetica"/>
              </a:rPr>
              <a:t>–</a:t>
            </a:r>
            <a:r>
              <a:rPr lang="en-GB" sz="2150" spc="-35" dirty="0">
                <a:solidFill>
                  <a:srgbClr val="FFFFFF"/>
                </a:solidFill>
                <a:latin typeface="Helvetica"/>
                <a:cs typeface="Helvetica"/>
              </a:rPr>
              <a:t> </a:t>
            </a:r>
            <a:r>
              <a:rPr sz="2150" dirty="0">
                <a:solidFill>
                  <a:srgbClr val="FFFFFF"/>
                </a:solidFill>
                <a:latin typeface="Helvetica"/>
                <a:cs typeface="Helvetica"/>
              </a:rPr>
              <a:t>Chief</a:t>
            </a:r>
            <a:r>
              <a:rPr sz="2150" spc="-85" dirty="0">
                <a:solidFill>
                  <a:srgbClr val="FFFFFF"/>
                </a:solidFill>
                <a:latin typeface="Helvetica"/>
                <a:cs typeface="Helvetica"/>
              </a:rPr>
              <a:t> </a:t>
            </a:r>
            <a:r>
              <a:rPr sz="2150" dirty="0">
                <a:solidFill>
                  <a:srgbClr val="FFFFFF"/>
                </a:solidFill>
                <a:latin typeface="Helvetica"/>
                <a:cs typeface="Helvetica"/>
              </a:rPr>
              <a:t>Operating</a:t>
            </a:r>
            <a:r>
              <a:rPr sz="2150" spc="-85" dirty="0">
                <a:solidFill>
                  <a:srgbClr val="FFFFFF"/>
                </a:solidFill>
                <a:latin typeface="Helvetica"/>
                <a:cs typeface="Helvetica"/>
              </a:rPr>
              <a:t> </a:t>
            </a:r>
            <a:r>
              <a:rPr sz="2150" spc="-10" dirty="0">
                <a:solidFill>
                  <a:srgbClr val="FFFFFF"/>
                </a:solidFill>
                <a:latin typeface="Helvetica"/>
                <a:cs typeface="Helvetica"/>
              </a:rPr>
              <a:t>Officer</a:t>
            </a:r>
            <a:endParaRPr sz="2150" dirty="0">
              <a:latin typeface="Helvetica"/>
              <a:cs typeface="Helvetica"/>
            </a:endParaRPr>
          </a:p>
        </p:txBody>
      </p:sp>
      <p:sp>
        <p:nvSpPr>
          <p:cNvPr id="63" name="object 12">
            <a:extLst>
              <a:ext uri="{FF2B5EF4-FFF2-40B4-BE49-F238E27FC236}">
                <a16:creationId xmlns:a16="http://schemas.microsoft.com/office/drawing/2014/main" id="{BA0C693C-ECBC-B4D2-D88D-ED8E8168C67C}"/>
              </a:ext>
            </a:extLst>
          </p:cNvPr>
          <p:cNvSpPr txBox="1"/>
          <p:nvPr/>
        </p:nvSpPr>
        <p:spPr>
          <a:xfrm>
            <a:off x="6779854" y="6351964"/>
            <a:ext cx="5835015" cy="352425"/>
          </a:xfrm>
          <a:prstGeom prst="rect">
            <a:avLst/>
          </a:prstGeom>
        </p:spPr>
        <p:txBody>
          <a:bodyPr vert="horz" wrap="square" lIns="0" tIns="11430" rIns="0" bIns="0" rtlCol="0">
            <a:spAutoFit/>
          </a:bodyPr>
          <a:lstStyle/>
          <a:p>
            <a:pPr marL="389255" indent="-376555">
              <a:lnSpc>
                <a:spcPct val="100000"/>
              </a:lnSpc>
              <a:spcBef>
                <a:spcPts val="90"/>
              </a:spcBef>
              <a:buChar char="•"/>
              <a:tabLst>
                <a:tab pos="389255" algn="l"/>
              </a:tabLst>
            </a:pPr>
            <a:r>
              <a:rPr sz="2150" dirty="0">
                <a:solidFill>
                  <a:srgbClr val="FFFFFF"/>
                </a:solidFill>
                <a:latin typeface="Helvetica"/>
                <a:cs typeface="Helvetica"/>
              </a:rPr>
              <a:t>CPD</a:t>
            </a:r>
            <a:r>
              <a:rPr sz="2150" spc="-50" dirty="0">
                <a:solidFill>
                  <a:srgbClr val="FFFFFF"/>
                </a:solidFill>
                <a:latin typeface="Helvetica"/>
                <a:cs typeface="Helvetica"/>
              </a:rPr>
              <a:t> </a:t>
            </a:r>
            <a:r>
              <a:rPr sz="2150" dirty="0">
                <a:solidFill>
                  <a:srgbClr val="FFFFFF"/>
                </a:solidFill>
                <a:latin typeface="Helvetica"/>
                <a:cs typeface="Helvetica"/>
              </a:rPr>
              <a:t>–</a:t>
            </a:r>
            <a:r>
              <a:rPr sz="2150" spc="-45" dirty="0">
                <a:solidFill>
                  <a:srgbClr val="FFFFFF"/>
                </a:solidFill>
                <a:latin typeface="Helvetica"/>
                <a:cs typeface="Helvetica"/>
              </a:rPr>
              <a:t> </a:t>
            </a:r>
            <a:r>
              <a:rPr sz="2150" spc="-10" dirty="0">
                <a:solidFill>
                  <a:srgbClr val="FFFFFF"/>
                </a:solidFill>
                <a:latin typeface="Helvetica"/>
                <a:cs typeface="Helvetica"/>
              </a:rPr>
              <a:t>Continuing</a:t>
            </a:r>
            <a:r>
              <a:rPr sz="2150" spc="-50" dirty="0">
                <a:solidFill>
                  <a:srgbClr val="FFFFFF"/>
                </a:solidFill>
                <a:latin typeface="Helvetica"/>
                <a:cs typeface="Helvetica"/>
              </a:rPr>
              <a:t> </a:t>
            </a:r>
            <a:r>
              <a:rPr sz="2150" spc="-10" dirty="0">
                <a:solidFill>
                  <a:srgbClr val="FFFFFF"/>
                </a:solidFill>
                <a:latin typeface="Helvetica"/>
                <a:cs typeface="Helvetica"/>
              </a:rPr>
              <a:t>Professional</a:t>
            </a:r>
            <a:r>
              <a:rPr sz="2150" spc="-45" dirty="0">
                <a:solidFill>
                  <a:srgbClr val="FFFFFF"/>
                </a:solidFill>
                <a:latin typeface="Helvetica"/>
                <a:cs typeface="Helvetica"/>
              </a:rPr>
              <a:t> </a:t>
            </a:r>
            <a:r>
              <a:rPr sz="2150" spc="-10" dirty="0">
                <a:solidFill>
                  <a:srgbClr val="FFFFFF"/>
                </a:solidFill>
                <a:latin typeface="Helvetica"/>
                <a:cs typeface="Helvetica"/>
              </a:rPr>
              <a:t>Development</a:t>
            </a:r>
            <a:endParaRPr sz="2150">
              <a:latin typeface="Helvetica"/>
              <a:cs typeface="Helvetica"/>
            </a:endParaRPr>
          </a:p>
        </p:txBody>
      </p:sp>
      <p:sp>
        <p:nvSpPr>
          <p:cNvPr id="64" name="object 13">
            <a:extLst>
              <a:ext uri="{FF2B5EF4-FFF2-40B4-BE49-F238E27FC236}">
                <a16:creationId xmlns:a16="http://schemas.microsoft.com/office/drawing/2014/main" id="{287D5383-2D1D-7B89-74BE-AB2A65325F29}"/>
              </a:ext>
            </a:extLst>
          </p:cNvPr>
          <p:cNvSpPr txBox="1"/>
          <p:nvPr/>
        </p:nvSpPr>
        <p:spPr>
          <a:xfrm>
            <a:off x="6779854" y="6867049"/>
            <a:ext cx="4643755" cy="352425"/>
          </a:xfrm>
          <a:prstGeom prst="rect">
            <a:avLst/>
          </a:prstGeom>
        </p:spPr>
        <p:txBody>
          <a:bodyPr vert="horz" wrap="square" lIns="0" tIns="11430" rIns="0" bIns="0" rtlCol="0">
            <a:spAutoFit/>
          </a:bodyPr>
          <a:lstStyle/>
          <a:p>
            <a:pPr marL="389255" indent="-376555">
              <a:lnSpc>
                <a:spcPct val="100000"/>
              </a:lnSpc>
              <a:spcBef>
                <a:spcPts val="90"/>
              </a:spcBef>
              <a:buChar char="•"/>
              <a:tabLst>
                <a:tab pos="389255" algn="l"/>
              </a:tabLst>
            </a:pPr>
            <a:r>
              <a:rPr sz="2150" dirty="0">
                <a:solidFill>
                  <a:srgbClr val="FFFFFF"/>
                </a:solidFill>
                <a:latin typeface="Helvetica"/>
                <a:cs typeface="Helvetica"/>
              </a:rPr>
              <a:t>C&amp;W</a:t>
            </a:r>
            <a:r>
              <a:rPr sz="2150" spc="-55" dirty="0">
                <a:solidFill>
                  <a:srgbClr val="FFFFFF"/>
                </a:solidFill>
                <a:latin typeface="Helvetica"/>
                <a:cs typeface="Helvetica"/>
              </a:rPr>
              <a:t> </a:t>
            </a:r>
            <a:r>
              <a:rPr sz="2150" dirty="0">
                <a:solidFill>
                  <a:srgbClr val="FFFFFF"/>
                </a:solidFill>
                <a:latin typeface="Helvetica"/>
                <a:cs typeface="Helvetica"/>
              </a:rPr>
              <a:t>–</a:t>
            </a:r>
            <a:r>
              <a:rPr sz="2150" spc="-55" dirty="0">
                <a:solidFill>
                  <a:srgbClr val="FFFFFF"/>
                </a:solidFill>
                <a:latin typeface="Helvetica"/>
                <a:cs typeface="Helvetica"/>
              </a:rPr>
              <a:t> </a:t>
            </a:r>
            <a:r>
              <a:rPr sz="2150" dirty="0">
                <a:solidFill>
                  <a:srgbClr val="FFFFFF"/>
                </a:solidFill>
                <a:latin typeface="Helvetica"/>
                <a:cs typeface="Helvetica"/>
              </a:rPr>
              <a:t>Coventry</a:t>
            </a:r>
            <a:r>
              <a:rPr sz="2150" spc="-55" dirty="0">
                <a:solidFill>
                  <a:srgbClr val="FFFFFF"/>
                </a:solidFill>
                <a:latin typeface="Helvetica"/>
                <a:cs typeface="Helvetica"/>
              </a:rPr>
              <a:t> </a:t>
            </a:r>
            <a:r>
              <a:rPr sz="2150" dirty="0">
                <a:solidFill>
                  <a:srgbClr val="FFFFFF"/>
                </a:solidFill>
                <a:latin typeface="Helvetica"/>
                <a:cs typeface="Helvetica"/>
              </a:rPr>
              <a:t>and</a:t>
            </a:r>
            <a:r>
              <a:rPr sz="2150" spc="-50" dirty="0">
                <a:solidFill>
                  <a:srgbClr val="FFFFFF"/>
                </a:solidFill>
                <a:latin typeface="Helvetica"/>
                <a:cs typeface="Helvetica"/>
              </a:rPr>
              <a:t> </a:t>
            </a:r>
            <a:r>
              <a:rPr sz="2150" spc="-10" dirty="0">
                <a:solidFill>
                  <a:srgbClr val="FFFFFF"/>
                </a:solidFill>
                <a:latin typeface="Helvetica"/>
                <a:cs typeface="Helvetica"/>
              </a:rPr>
              <a:t>Warwickshire</a:t>
            </a:r>
            <a:endParaRPr sz="2150">
              <a:latin typeface="Helvetica"/>
              <a:cs typeface="Helvetica"/>
            </a:endParaRPr>
          </a:p>
        </p:txBody>
      </p:sp>
      <p:sp>
        <p:nvSpPr>
          <p:cNvPr id="65" name="object 14">
            <a:extLst>
              <a:ext uri="{FF2B5EF4-FFF2-40B4-BE49-F238E27FC236}">
                <a16:creationId xmlns:a16="http://schemas.microsoft.com/office/drawing/2014/main" id="{032A8141-8FC0-14E6-D026-75C234602B63}"/>
              </a:ext>
            </a:extLst>
          </p:cNvPr>
          <p:cNvSpPr txBox="1"/>
          <p:nvPr/>
        </p:nvSpPr>
        <p:spPr>
          <a:xfrm>
            <a:off x="6779854" y="7382132"/>
            <a:ext cx="6438900" cy="352425"/>
          </a:xfrm>
          <a:prstGeom prst="rect">
            <a:avLst/>
          </a:prstGeom>
        </p:spPr>
        <p:txBody>
          <a:bodyPr vert="horz" wrap="square" lIns="0" tIns="11430" rIns="0" bIns="0" rtlCol="0">
            <a:spAutoFit/>
          </a:bodyPr>
          <a:lstStyle/>
          <a:p>
            <a:pPr marL="389255" indent="-376555">
              <a:lnSpc>
                <a:spcPct val="100000"/>
              </a:lnSpc>
              <a:spcBef>
                <a:spcPts val="90"/>
              </a:spcBef>
              <a:buChar char="•"/>
              <a:tabLst>
                <a:tab pos="389255" algn="l"/>
              </a:tabLst>
            </a:pPr>
            <a:r>
              <a:rPr sz="2150" dirty="0">
                <a:solidFill>
                  <a:srgbClr val="FFFFFF"/>
                </a:solidFill>
                <a:latin typeface="Helvetica"/>
                <a:cs typeface="Helvetica"/>
              </a:rPr>
              <a:t>CWTH</a:t>
            </a:r>
            <a:r>
              <a:rPr sz="2150" spc="-70" dirty="0">
                <a:solidFill>
                  <a:srgbClr val="FFFFFF"/>
                </a:solidFill>
                <a:latin typeface="Helvetica"/>
                <a:cs typeface="Helvetica"/>
              </a:rPr>
              <a:t> </a:t>
            </a:r>
            <a:r>
              <a:rPr sz="2150" dirty="0">
                <a:solidFill>
                  <a:srgbClr val="FFFFFF"/>
                </a:solidFill>
                <a:latin typeface="Helvetica"/>
                <a:cs typeface="Helvetica"/>
              </a:rPr>
              <a:t>–</a:t>
            </a:r>
            <a:r>
              <a:rPr sz="2150" spc="-70" dirty="0">
                <a:solidFill>
                  <a:srgbClr val="FFFFFF"/>
                </a:solidFill>
                <a:latin typeface="Helvetica"/>
                <a:cs typeface="Helvetica"/>
              </a:rPr>
              <a:t> </a:t>
            </a:r>
            <a:r>
              <a:rPr sz="2150" dirty="0">
                <a:solidFill>
                  <a:srgbClr val="FFFFFF"/>
                </a:solidFill>
                <a:latin typeface="Helvetica"/>
                <a:cs typeface="Helvetica"/>
              </a:rPr>
              <a:t>Coventry</a:t>
            </a:r>
            <a:r>
              <a:rPr sz="2150" spc="-70" dirty="0">
                <a:solidFill>
                  <a:srgbClr val="FFFFFF"/>
                </a:solidFill>
                <a:latin typeface="Helvetica"/>
                <a:cs typeface="Helvetica"/>
              </a:rPr>
              <a:t> </a:t>
            </a:r>
            <a:r>
              <a:rPr sz="2150" dirty="0">
                <a:solidFill>
                  <a:srgbClr val="FFFFFF"/>
                </a:solidFill>
                <a:latin typeface="Helvetica"/>
                <a:cs typeface="Helvetica"/>
              </a:rPr>
              <a:t>and</a:t>
            </a:r>
            <a:r>
              <a:rPr sz="2150" spc="-65" dirty="0">
                <a:solidFill>
                  <a:srgbClr val="FFFFFF"/>
                </a:solidFill>
                <a:latin typeface="Helvetica"/>
                <a:cs typeface="Helvetica"/>
              </a:rPr>
              <a:t> </a:t>
            </a:r>
            <a:r>
              <a:rPr sz="2150" spc="-20" dirty="0">
                <a:solidFill>
                  <a:srgbClr val="FFFFFF"/>
                </a:solidFill>
                <a:latin typeface="Helvetica"/>
                <a:cs typeface="Helvetica"/>
              </a:rPr>
              <a:t>Warwickshire</a:t>
            </a:r>
            <a:r>
              <a:rPr sz="2150" spc="-105" dirty="0">
                <a:solidFill>
                  <a:srgbClr val="FFFFFF"/>
                </a:solidFill>
                <a:latin typeface="Helvetica"/>
                <a:cs typeface="Helvetica"/>
              </a:rPr>
              <a:t> </a:t>
            </a:r>
            <a:r>
              <a:rPr sz="2150" spc="-10" dirty="0">
                <a:solidFill>
                  <a:srgbClr val="FFFFFF"/>
                </a:solidFill>
                <a:latin typeface="Helvetica"/>
                <a:cs typeface="Helvetica"/>
              </a:rPr>
              <a:t>Training</a:t>
            </a:r>
            <a:r>
              <a:rPr sz="2150" spc="-65" dirty="0">
                <a:solidFill>
                  <a:srgbClr val="FFFFFF"/>
                </a:solidFill>
                <a:latin typeface="Helvetica"/>
                <a:cs typeface="Helvetica"/>
              </a:rPr>
              <a:t> </a:t>
            </a:r>
            <a:r>
              <a:rPr sz="2150" spc="-25" dirty="0">
                <a:solidFill>
                  <a:srgbClr val="FFFFFF"/>
                </a:solidFill>
                <a:latin typeface="Helvetica"/>
                <a:cs typeface="Helvetica"/>
              </a:rPr>
              <a:t>Hub</a:t>
            </a:r>
            <a:endParaRPr sz="2150">
              <a:latin typeface="Helvetica"/>
              <a:cs typeface="Helvetica"/>
            </a:endParaRPr>
          </a:p>
        </p:txBody>
      </p:sp>
      <p:sp>
        <p:nvSpPr>
          <p:cNvPr id="66" name="object 15">
            <a:extLst>
              <a:ext uri="{FF2B5EF4-FFF2-40B4-BE49-F238E27FC236}">
                <a16:creationId xmlns:a16="http://schemas.microsoft.com/office/drawing/2014/main" id="{409A7ECD-9210-DCBA-3D5A-D3EB57D92309}"/>
              </a:ext>
            </a:extLst>
          </p:cNvPr>
          <p:cNvSpPr txBox="1"/>
          <p:nvPr/>
        </p:nvSpPr>
        <p:spPr>
          <a:xfrm>
            <a:off x="6779854" y="7897216"/>
            <a:ext cx="6592092" cy="342401"/>
          </a:xfrm>
          <a:prstGeom prst="rect">
            <a:avLst/>
          </a:prstGeom>
        </p:spPr>
        <p:txBody>
          <a:bodyPr vert="horz" wrap="square" lIns="0" tIns="11430" rIns="0" bIns="0" rtlCol="0">
            <a:spAutoFit/>
          </a:bodyPr>
          <a:lstStyle/>
          <a:p>
            <a:pPr marL="389255" indent="-376555">
              <a:lnSpc>
                <a:spcPct val="100000"/>
              </a:lnSpc>
              <a:spcBef>
                <a:spcPts val="90"/>
              </a:spcBef>
              <a:buChar char="•"/>
              <a:tabLst>
                <a:tab pos="389255" algn="l"/>
              </a:tabLst>
            </a:pPr>
            <a:r>
              <a:rPr sz="2150" spc="-10" dirty="0">
                <a:solidFill>
                  <a:srgbClr val="FFFFFF"/>
                </a:solidFill>
                <a:latin typeface="Helvetica"/>
                <a:cs typeface="Helvetica"/>
              </a:rPr>
              <a:t>CCPL</a:t>
            </a:r>
            <a:r>
              <a:rPr lang="en-GB" sz="2150" spc="-40" dirty="0">
                <a:solidFill>
                  <a:srgbClr val="FFFFFF"/>
                </a:solidFill>
                <a:latin typeface="Helvetica"/>
                <a:cs typeface="Helvetica"/>
              </a:rPr>
              <a:t> </a:t>
            </a:r>
            <a:r>
              <a:rPr lang="en-GB" sz="2150" dirty="0">
                <a:solidFill>
                  <a:srgbClr val="FFFFFF"/>
                </a:solidFill>
                <a:latin typeface="Helvetica"/>
                <a:cs typeface="Helvetica"/>
              </a:rPr>
              <a:t>–</a:t>
            </a:r>
            <a:r>
              <a:rPr lang="en-GB" sz="2150" spc="-35" dirty="0">
                <a:solidFill>
                  <a:srgbClr val="FFFFFF"/>
                </a:solidFill>
                <a:latin typeface="Helvetica"/>
                <a:cs typeface="Helvetica"/>
              </a:rPr>
              <a:t> </a:t>
            </a:r>
            <a:r>
              <a:rPr sz="2150" dirty="0">
                <a:solidFill>
                  <a:srgbClr val="FFFFFF"/>
                </a:solidFill>
                <a:latin typeface="Helvetica"/>
                <a:cs typeface="Helvetica"/>
              </a:rPr>
              <a:t>Clinical</a:t>
            </a:r>
            <a:r>
              <a:rPr sz="2150" spc="-60" dirty="0">
                <a:solidFill>
                  <a:srgbClr val="FFFFFF"/>
                </a:solidFill>
                <a:latin typeface="Helvetica"/>
                <a:cs typeface="Helvetica"/>
              </a:rPr>
              <a:t> </a:t>
            </a:r>
            <a:r>
              <a:rPr sz="2150" dirty="0">
                <a:solidFill>
                  <a:srgbClr val="FFFFFF"/>
                </a:solidFill>
                <a:latin typeface="Helvetica"/>
                <a:cs typeface="Helvetica"/>
              </a:rPr>
              <a:t>and</a:t>
            </a:r>
            <a:r>
              <a:rPr sz="2150" spc="-55" dirty="0">
                <a:solidFill>
                  <a:srgbClr val="FFFFFF"/>
                </a:solidFill>
                <a:latin typeface="Helvetica"/>
                <a:cs typeface="Helvetica"/>
              </a:rPr>
              <a:t> </a:t>
            </a:r>
            <a:r>
              <a:rPr sz="2150" dirty="0">
                <a:solidFill>
                  <a:srgbClr val="FFFFFF"/>
                </a:solidFill>
                <a:latin typeface="Helvetica"/>
                <a:cs typeface="Helvetica"/>
              </a:rPr>
              <a:t>Care</a:t>
            </a:r>
            <a:r>
              <a:rPr sz="2150" spc="-55" dirty="0">
                <a:solidFill>
                  <a:srgbClr val="FFFFFF"/>
                </a:solidFill>
                <a:latin typeface="Helvetica"/>
                <a:cs typeface="Helvetica"/>
              </a:rPr>
              <a:t> </a:t>
            </a:r>
            <a:r>
              <a:rPr sz="2150" spc="-10" dirty="0">
                <a:solidFill>
                  <a:srgbClr val="FFFFFF"/>
                </a:solidFill>
                <a:latin typeface="Helvetica"/>
                <a:cs typeface="Helvetica"/>
              </a:rPr>
              <a:t>Professional</a:t>
            </a:r>
            <a:r>
              <a:rPr sz="2150" spc="-55" dirty="0">
                <a:solidFill>
                  <a:srgbClr val="FFFFFF"/>
                </a:solidFill>
                <a:latin typeface="Helvetica"/>
                <a:cs typeface="Helvetica"/>
              </a:rPr>
              <a:t> </a:t>
            </a:r>
            <a:r>
              <a:rPr sz="2150" spc="-10" dirty="0">
                <a:solidFill>
                  <a:srgbClr val="FFFFFF"/>
                </a:solidFill>
                <a:latin typeface="Helvetica"/>
                <a:cs typeface="Helvetica"/>
              </a:rPr>
              <a:t>Leadership</a:t>
            </a:r>
            <a:endParaRPr sz="2150" dirty="0">
              <a:latin typeface="Helvetica"/>
              <a:cs typeface="Helvetica"/>
            </a:endParaRPr>
          </a:p>
        </p:txBody>
      </p:sp>
      <p:sp>
        <p:nvSpPr>
          <p:cNvPr id="67" name="object 16">
            <a:extLst>
              <a:ext uri="{FF2B5EF4-FFF2-40B4-BE49-F238E27FC236}">
                <a16:creationId xmlns:a16="http://schemas.microsoft.com/office/drawing/2014/main" id="{2A42B81F-4CE5-D1B7-A9F8-40A196861519}"/>
              </a:ext>
            </a:extLst>
          </p:cNvPr>
          <p:cNvSpPr txBox="1"/>
          <p:nvPr/>
        </p:nvSpPr>
        <p:spPr>
          <a:xfrm>
            <a:off x="6779854" y="8412300"/>
            <a:ext cx="3489960" cy="352425"/>
          </a:xfrm>
          <a:prstGeom prst="rect">
            <a:avLst/>
          </a:prstGeom>
        </p:spPr>
        <p:txBody>
          <a:bodyPr vert="horz" wrap="square" lIns="0" tIns="11430" rIns="0" bIns="0" rtlCol="0">
            <a:spAutoFit/>
          </a:bodyPr>
          <a:lstStyle/>
          <a:p>
            <a:pPr marL="389255" indent="-376555">
              <a:lnSpc>
                <a:spcPct val="100000"/>
              </a:lnSpc>
              <a:spcBef>
                <a:spcPts val="90"/>
              </a:spcBef>
              <a:buChar char="•"/>
              <a:tabLst>
                <a:tab pos="389255" algn="l"/>
              </a:tabLst>
            </a:pPr>
            <a:r>
              <a:rPr sz="2150" dirty="0">
                <a:solidFill>
                  <a:srgbClr val="FFFFFF"/>
                </a:solidFill>
                <a:latin typeface="Helvetica"/>
                <a:cs typeface="Helvetica"/>
              </a:rPr>
              <a:t>DPC</a:t>
            </a:r>
            <a:r>
              <a:rPr sz="2150" spc="-55" dirty="0">
                <a:solidFill>
                  <a:srgbClr val="FFFFFF"/>
                </a:solidFill>
                <a:latin typeface="Helvetica"/>
                <a:cs typeface="Helvetica"/>
              </a:rPr>
              <a:t> </a:t>
            </a:r>
            <a:r>
              <a:rPr sz="2150" dirty="0">
                <a:solidFill>
                  <a:srgbClr val="FFFFFF"/>
                </a:solidFill>
                <a:latin typeface="Helvetica"/>
                <a:cs typeface="Helvetica"/>
              </a:rPr>
              <a:t>–</a:t>
            </a:r>
            <a:r>
              <a:rPr sz="2150" spc="-50" dirty="0">
                <a:solidFill>
                  <a:srgbClr val="FFFFFF"/>
                </a:solidFill>
                <a:latin typeface="Helvetica"/>
                <a:cs typeface="Helvetica"/>
              </a:rPr>
              <a:t> </a:t>
            </a:r>
            <a:r>
              <a:rPr sz="2150" dirty="0">
                <a:solidFill>
                  <a:srgbClr val="FFFFFF"/>
                </a:solidFill>
                <a:latin typeface="Helvetica"/>
                <a:cs typeface="Helvetica"/>
              </a:rPr>
              <a:t>Direct</a:t>
            </a:r>
            <a:r>
              <a:rPr sz="2150" spc="-55" dirty="0">
                <a:solidFill>
                  <a:srgbClr val="FFFFFF"/>
                </a:solidFill>
                <a:latin typeface="Helvetica"/>
                <a:cs typeface="Helvetica"/>
              </a:rPr>
              <a:t> </a:t>
            </a:r>
            <a:r>
              <a:rPr sz="2150" dirty="0">
                <a:solidFill>
                  <a:srgbClr val="FFFFFF"/>
                </a:solidFill>
                <a:latin typeface="Helvetica"/>
                <a:cs typeface="Helvetica"/>
              </a:rPr>
              <a:t>patient</a:t>
            </a:r>
            <a:r>
              <a:rPr sz="2150" spc="-50" dirty="0">
                <a:solidFill>
                  <a:srgbClr val="FFFFFF"/>
                </a:solidFill>
                <a:latin typeface="Helvetica"/>
                <a:cs typeface="Helvetica"/>
              </a:rPr>
              <a:t> </a:t>
            </a:r>
            <a:r>
              <a:rPr sz="2150" spc="-20" dirty="0">
                <a:solidFill>
                  <a:srgbClr val="FFFFFF"/>
                </a:solidFill>
                <a:latin typeface="Helvetica"/>
                <a:cs typeface="Helvetica"/>
              </a:rPr>
              <a:t>care</a:t>
            </a:r>
            <a:endParaRPr sz="2150">
              <a:latin typeface="Helvetica"/>
              <a:cs typeface="Helvetica"/>
            </a:endParaRPr>
          </a:p>
        </p:txBody>
      </p:sp>
      <p:sp>
        <p:nvSpPr>
          <p:cNvPr id="68" name="object 17">
            <a:extLst>
              <a:ext uri="{FF2B5EF4-FFF2-40B4-BE49-F238E27FC236}">
                <a16:creationId xmlns:a16="http://schemas.microsoft.com/office/drawing/2014/main" id="{A21FD72A-8D65-E9E7-98B6-8C4856FF4834}"/>
              </a:ext>
            </a:extLst>
          </p:cNvPr>
          <p:cNvSpPr txBox="1"/>
          <p:nvPr/>
        </p:nvSpPr>
        <p:spPr>
          <a:xfrm>
            <a:off x="6779854" y="8927384"/>
            <a:ext cx="5930900" cy="342401"/>
          </a:xfrm>
          <a:prstGeom prst="rect">
            <a:avLst/>
          </a:prstGeom>
        </p:spPr>
        <p:txBody>
          <a:bodyPr vert="horz" wrap="square" lIns="0" tIns="11430" rIns="0" bIns="0" rtlCol="0">
            <a:spAutoFit/>
          </a:bodyPr>
          <a:lstStyle/>
          <a:p>
            <a:pPr marL="389255" indent="-376555">
              <a:lnSpc>
                <a:spcPct val="100000"/>
              </a:lnSpc>
              <a:spcBef>
                <a:spcPts val="90"/>
              </a:spcBef>
              <a:buChar char="•"/>
              <a:tabLst>
                <a:tab pos="389255" algn="l"/>
              </a:tabLst>
            </a:pPr>
            <a:r>
              <a:rPr sz="2150" dirty="0" err="1">
                <a:solidFill>
                  <a:srgbClr val="FFFFFF"/>
                </a:solidFill>
                <a:latin typeface="Helvetica"/>
                <a:cs typeface="Helvetica"/>
              </a:rPr>
              <a:t>ePR</a:t>
            </a:r>
            <a:r>
              <a:rPr lang="en-GB" sz="2150" dirty="0">
                <a:solidFill>
                  <a:srgbClr val="FFFFFF"/>
                </a:solidFill>
                <a:latin typeface="Helvetica"/>
                <a:cs typeface="Helvetica"/>
              </a:rPr>
              <a:t> </a:t>
            </a:r>
            <a:r>
              <a:rPr sz="2150" dirty="0">
                <a:solidFill>
                  <a:srgbClr val="FFFFFF"/>
                </a:solidFill>
                <a:latin typeface="Helvetica"/>
                <a:cs typeface="Helvetica"/>
              </a:rPr>
              <a:t>–</a:t>
            </a:r>
            <a:r>
              <a:rPr sz="2150" spc="-85" dirty="0">
                <a:solidFill>
                  <a:srgbClr val="FFFFFF"/>
                </a:solidFill>
                <a:latin typeface="Helvetica"/>
                <a:cs typeface="Helvetica"/>
              </a:rPr>
              <a:t> </a:t>
            </a:r>
            <a:r>
              <a:rPr sz="2150" dirty="0">
                <a:solidFill>
                  <a:srgbClr val="FFFFFF"/>
                </a:solidFill>
                <a:latin typeface="Helvetica"/>
                <a:cs typeface="Helvetica"/>
              </a:rPr>
              <a:t>Electronic</a:t>
            </a:r>
            <a:r>
              <a:rPr sz="2150" spc="-80" dirty="0">
                <a:solidFill>
                  <a:srgbClr val="FFFFFF"/>
                </a:solidFill>
                <a:latin typeface="Helvetica"/>
                <a:cs typeface="Helvetica"/>
              </a:rPr>
              <a:t> </a:t>
            </a:r>
            <a:r>
              <a:rPr sz="2150" dirty="0">
                <a:solidFill>
                  <a:srgbClr val="FFFFFF"/>
                </a:solidFill>
                <a:latin typeface="Helvetica"/>
                <a:cs typeface="Helvetica"/>
              </a:rPr>
              <a:t>patient</a:t>
            </a:r>
            <a:r>
              <a:rPr sz="2150" spc="-80" dirty="0">
                <a:solidFill>
                  <a:srgbClr val="FFFFFF"/>
                </a:solidFill>
                <a:latin typeface="Helvetica"/>
                <a:cs typeface="Helvetica"/>
              </a:rPr>
              <a:t> </a:t>
            </a:r>
            <a:r>
              <a:rPr sz="2150" spc="-10" dirty="0">
                <a:solidFill>
                  <a:srgbClr val="FFFFFF"/>
                </a:solidFill>
                <a:latin typeface="Helvetica"/>
                <a:cs typeface="Helvetica"/>
              </a:rPr>
              <a:t>records</a:t>
            </a:r>
            <a:endParaRPr sz="2150" dirty="0">
              <a:latin typeface="Helvetica"/>
              <a:cs typeface="Helvetica"/>
            </a:endParaRPr>
          </a:p>
        </p:txBody>
      </p:sp>
      <p:sp>
        <p:nvSpPr>
          <p:cNvPr id="69" name="object 18">
            <a:extLst>
              <a:ext uri="{FF2B5EF4-FFF2-40B4-BE49-F238E27FC236}">
                <a16:creationId xmlns:a16="http://schemas.microsoft.com/office/drawing/2014/main" id="{2AA92D36-6F0E-D036-0145-E065B4982FA6}"/>
              </a:ext>
            </a:extLst>
          </p:cNvPr>
          <p:cNvSpPr txBox="1"/>
          <p:nvPr/>
        </p:nvSpPr>
        <p:spPr>
          <a:xfrm>
            <a:off x="6779854" y="9442467"/>
            <a:ext cx="5930900" cy="352425"/>
          </a:xfrm>
          <a:prstGeom prst="rect">
            <a:avLst/>
          </a:prstGeom>
        </p:spPr>
        <p:txBody>
          <a:bodyPr vert="horz" wrap="square" lIns="0" tIns="11430" rIns="0" bIns="0" rtlCol="0">
            <a:spAutoFit/>
          </a:bodyPr>
          <a:lstStyle/>
          <a:p>
            <a:pPr marL="389255" indent="-376555">
              <a:lnSpc>
                <a:spcPct val="100000"/>
              </a:lnSpc>
              <a:spcBef>
                <a:spcPts val="90"/>
              </a:spcBef>
              <a:buChar char="•"/>
              <a:tabLst>
                <a:tab pos="389255" algn="l"/>
              </a:tabLst>
            </a:pPr>
            <a:r>
              <a:rPr sz="2150" dirty="0">
                <a:solidFill>
                  <a:srgbClr val="FFFFFF"/>
                </a:solidFill>
                <a:latin typeface="Helvetica"/>
                <a:cs typeface="Helvetica"/>
              </a:rPr>
              <a:t>GP</a:t>
            </a:r>
            <a:r>
              <a:rPr sz="2150" spc="-90" dirty="0">
                <a:solidFill>
                  <a:srgbClr val="FFFFFF"/>
                </a:solidFill>
                <a:latin typeface="Helvetica"/>
                <a:cs typeface="Helvetica"/>
              </a:rPr>
              <a:t> </a:t>
            </a:r>
            <a:r>
              <a:rPr sz="2150" dirty="0">
                <a:solidFill>
                  <a:srgbClr val="FFFFFF"/>
                </a:solidFill>
                <a:latin typeface="Helvetica"/>
                <a:cs typeface="Helvetica"/>
              </a:rPr>
              <a:t>Specialty</a:t>
            </a:r>
            <a:r>
              <a:rPr sz="2150" spc="-50" dirty="0">
                <a:solidFill>
                  <a:srgbClr val="FFFFFF"/>
                </a:solidFill>
                <a:latin typeface="Helvetica"/>
                <a:cs typeface="Helvetica"/>
              </a:rPr>
              <a:t> </a:t>
            </a:r>
            <a:r>
              <a:rPr sz="2150" dirty="0">
                <a:solidFill>
                  <a:srgbClr val="FFFFFF"/>
                </a:solidFill>
                <a:latin typeface="Helvetica"/>
                <a:cs typeface="Helvetica"/>
              </a:rPr>
              <a:t>Registrar</a:t>
            </a:r>
            <a:r>
              <a:rPr sz="2150" spc="-55" dirty="0">
                <a:solidFill>
                  <a:srgbClr val="FFFFFF"/>
                </a:solidFill>
                <a:latin typeface="Helvetica"/>
                <a:cs typeface="Helvetica"/>
              </a:rPr>
              <a:t> </a:t>
            </a:r>
            <a:r>
              <a:rPr sz="2150" dirty="0">
                <a:solidFill>
                  <a:srgbClr val="FFFFFF"/>
                </a:solidFill>
                <a:latin typeface="Helvetica"/>
                <a:cs typeface="Helvetica"/>
              </a:rPr>
              <a:t>–</a:t>
            </a:r>
            <a:r>
              <a:rPr sz="2150" spc="-50" dirty="0">
                <a:solidFill>
                  <a:srgbClr val="FFFFFF"/>
                </a:solidFill>
                <a:latin typeface="Helvetica"/>
                <a:cs typeface="Helvetica"/>
              </a:rPr>
              <a:t> </a:t>
            </a:r>
            <a:r>
              <a:rPr sz="2150" dirty="0">
                <a:solidFill>
                  <a:srgbClr val="FFFFFF"/>
                </a:solidFill>
                <a:latin typeface="Helvetica"/>
                <a:cs typeface="Helvetica"/>
              </a:rPr>
              <a:t>GP</a:t>
            </a:r>
            <a:r>
              <a:rPr sz="2150" spc="-85" dirty="0">
                <a:solidFill>
                  <a:srgbClr val="FFFFFF"/>
                </a:solidFill>
                <a:latin typeface="Helvetica"/>
                <a:cs typeface="Helvetica"/>
              </a:rPr>
              <a:t> </a:t>
            </a:r>
            <a:r>
              <a:rPr sz="2150" dirty="0">
                <a:solidFill>
                  <a:srgbClr val="FFFFFF"/>
                </a:solidFill>
                <a:latin typeface="Helvetica"/>
                <a:cs typeface="Helvetica"/>
              </a:rPr>
              <a:t>doctor</a:t>
            </a:r>
            <a:r>
              <a:rPr sz="2150" spc="-55" dirty="0">
                <a:solidFill>
                  <a:srgbClr val="FFFFFF"/>
                </a:solidFill>
                <a:latin typeface="Helvetica"/>
                <a:cs typeface="Helvetica"/>
              </a:rPr>
              <a:t> </a:t>
            </a:r>
            <a:r>
              <a:rPr sz="2150" dirty="0">
                <a:solidFill>
                  <a:srgbClr val="FFFFFF"/>
                </a:solidFill>
                <a:latin typeface="Helvetica"/>
                <a:cs typeface="Helvetica"/>
              </a:rPr>
              <a:t>in</a:t>
            </a:r>
            <a:r>
              <a:rPr sz="2150" spc="-55" dirty="0">
                <a:solidFill>
                  <a:srgbClr val="FFFFFF"/>
                </a:solidFill>
                <a:latin typeface="Helvetica"/>
                <a:cs typeface="Helvetica"/>
              </a:rPr>
              <a:t> </a:t>
            </a:r>
            <a:r>
              <a:rPr sz="2150" spc="-10" dirty="0">
                <a:solidFill>
                  <a:srgbClr val="FFFFFF"/>
                </a:solidFill>
                <a:latin typeface="Helvetica"/>
                <a:cs typeface="Helvetica"/>
              </a:rPr>
              <a:t>training</a:t>
            </a:r>
            <a:endParaRPr sz="2150">
              <a:latin typeface="Helvetica"/>
              <a:cs typeface="Helvetica"/>
            </a:endParaRPr>
          </a:p>
        </p:txBody>
      </p:sp>
      <p:sp>
        <p:nvSpPr>
          <p:cNvPr id="70" name="object 19">
            <a:extLst>
              <a:ext uri="{FF2B5EF4-FFF2-40B4-BE49-F238E27FC236}">
                <a16:creationId xmlns:a16="http://schemas.microsoft.com/office/drawing/2014/main" id="{1727572C-392D-5D89-2DDF-A58CB5D9105D}"/>
              </a:ext>
            </a:extLst>
          </p:cNvPr>
          <p:cNvSpPr txBox="1"/>
          <p:nvPr/>
        </p:nvSpPr>
        <p:spPr>
          <a:xfrm>
            <a:off x="6779854" y="9957551"/>
            <a:ext cx="3216910" cy="352425"/>
          </a:xfrm>
          <a:prstGeom prst="rect">
            <a:avLst/>
          </a:prstGeom>
        </p:spPr>
        <p:txBody>
          <a:bodyPr vert="horz" wrap="square" lIns="0" tIns="11430" rIns="0" bIns="0" rtlCol="0">
            <a:spAutoFit/>
          </a:bodyPr>
          <a:lstStyle/>
          <a:p>
            <a:pPr marL="389255" indent="-376555">
              <a:lnSpc>
                <a:spcPct val="100000"/>
              </a:lnSpc>
              <a:spcBef>
                <a:spcPts val="90"/>
              </a:spcBef>
              <a:buChar char="•"/>
              <a:tabLst>
                <a:tab pos="389255" algn="l"/>
              </a:tabLst>
            </a:pPr>
            <a:r>
              <a:rPr sz="2150" dirty="0">
                <a:solidFill>
                  <a:srgbClr val="FFFFFF"/>
                </a:solidFill>
                <a:latin typeface="Helvetica"/>
                <a:cs typeface="Helvetica"/>
              </a:rPr>
              <a:t>FE</a:t>
            </a:r>
            <a:r>
              <a:rPr sz="2150" spc="-45" dirty="0">
                <a:solidFill>
                  <a:srgbClr val="FFFFFF"/>
                </a:solidFill>
                <a:latin typeface="Helvetica"/>
                <a:cs typeface="Helvetica"/>
              </a:rPr>
              <a:t> </a:t>
            </a:r>
            <a:r>
              <a:rPr sz="2150" dirty="0">
                <a:solidFill>
                  <a:srgbClr val="FFFFFF"/>
                </a:solidFill>
                <a:latin typeface="Helvetica"/>
                <a:cs typeface="Helvetica"/>
              </a:rPr>
              <a:t>–</a:t>
            </a:r>
            <a:r>
              <a:rPr sz="2150" spc="-40" dirty="0">
                <a:solidFill>
                  <a:srgbClr val="FFFFFF"/>
                </a:solidFill>
                <a:latin typeface="Helvetica"/>
                <a:cs typeface="Helvetica"/>
              </a:rPr>
              <a:t> </a:t>
            </a:r>
            <a:r>
              <a:rPr sz="2150" dirty="0">
                <a:solidFill>
                  <a:srgbClr val="FFFFFF"/>
                </a:solidFill>
                <a:latin typeface="Helvetica"/>
                <a:cs typeface="Helvetica"/>
              </a:rPr>
              <a:t>Further</a:t>
            </a:r>
            <a:r>
              <a:rPr sz="2150" spc="-40" dirty="0">
                <a:solidFill>
                  <a:srgbClr val="FFFFFF"/>
                </a:solidFill>
                <a:latin typeface="Helvetica"/>
                <a:cs typeface="Helvetica"/>
              </a:rPr>
              <a:t> </a:t>
            </a:r>
            <a:r>
              <a:rPr sz="2150" spc="-10" dirty="0">
                <a:solidFill>
                  <a:srgbClr val="FFFFFF"/>
                </a:solidFill>
                <a:latin typeface="Helvetica"/>
                <a:cs typeface="Helvetica"/>
              </a:rPr>
              <a:t>Education</a:t>
            </a:r>
            <a:endParaRPr sz="2150">
              <a:latin typeface="Helvetica"/>
              <a:cs typeface="Helvetica"/>
            </a:endParaRPr>
          </a:p>
        </p:txBody>
      </p:sp>
      <p:sp>
        <p:nvSpPr>
          <p:cNvPr id="71" name="object 20">
            <a:extLst>
              <a:ext uri="{FF2B5EF4-FFF2-40B4-BE49-F238E27FC236}">
                <a16:creationId xmlns:a16="http://schemas.microsoft.com/office/drawing/2014/main" id="{FCB1D604-8EB3-7FD9-0B28-7249349CA478}"/>
              </a:ext>
            </a:extLst>
          </p:cNvPr>
          <p:cNvSpPr txBox="1"/>
          <p:nvPr/>
        </p:nvSpPr>
        <p:spPr>
          <a:xfrm>
            <a:off x="13371946" y="2745289"/>
            <a:ext cx="3852545" cy="352425"/>
          </a:xfrm>
          <a:prstGeom prst="rect">
            <a:avLst/>
          </a:prstGeom>
        </p:spPr>
        <p:txBody>
          <a:bodyPr vert="horz" wrap="square" lIns="0" tIns="11430" rIns="0" bIns="0" rtlCol="0">
            <a:spAutoFit/>
          </a:bodyPr>
          <a:lstStyle/>
          <a:p>
            <a:pPr marL="389255" indent="-376555">
              <a:lnSpc>
                <a:spcPct val="100000"/>
              </a:lnSpc>
              <a:spcBef>
                <a:spcPts val="90"/>
              </a:spcBef>
              <a:buChar char="•"/>
              <a:tabLst>
                <a:tab pos="389255" algn="l"/>
              </a:tabLst>
            </a:pPr>
            <a:r>
              <a:rPr sz="2150" dirty="0">
                <a:solidFill>
                  <a:srgbClr val="FFFFFF"/>
                </a:solidFill>
                <a:latin typeface="Helvetica"/>
                <a:cs typeface="Helvetica"/>
              </a:rPr>
              <a:t>ICB</a:t>
            </a:r>
            <a:r>
              <a:rPr sz="2150" spc="-70" dirty="0">
                <a:solidFill>
                  <a:srgbClr val="FFFFFF"/>
                </a:solidFill>
                <a:latin typeface="Helvetica"/>
                <a:cs typeface="Helvetica"/>
              </a:rPr>
              <a:t> </a:t>
            </a:r>
            <a:r>
              <a:rPr sz="2150" dirty="0">
                <a:solidFill>
                  <a:srgbClr val="FFFFFF"/>
                </a:solidFill>
                <a:latin typeface="Helvetica"/>
                <a:cs typeface="Helvetica"/>
              </a:rPr>
              <a:t>–</a:t>
            </a:r>
            <a:r>
              <a:rPr sz="2150" spc="-70" dirty="0">
                <a:solidFill>
                  <a:srgbClr val="FFFFFF"/>
                </a:solidFill>
                <a:latin typeface="Helvetica"/>
                <a:cs typeface="Helvetica"/>
              </a:rPr>
              <a:t> </a:t>
            </a:r>
            <a:r>
              <a:rPr sz="2150" dirty="0">
                <a:solidFill>
                  <a:srgbClr val="FFFFFF"/>
                </a:solidFill>
                <a:latin typeface="Helvetica"/>
                <a:cs typeface="Helvetica"/>
              </a:rPr>
              <a:t>Integrated</a:t>
            </a:r>
            <a:r>
              <a:rPr sz="2150" spc="-65" dirty="0">
                <a:solidFill>
                  <a:srgbClr val="FFFFFF"/>
                </a:solidFill>
                <a:latin typeface="Helvetica"/>
                <a:cs typeface="Helvetica"/>
              </a:rPr>
              <a:t> </a:t>
            </a:r>
            <a:r>
              <a:rPr sz="2150" dirty="0">
                <a:solidFill>
                  <a:srgbClr val="FFFFFF"/>
                </a:solidFill>
                <a:latin typeface="Helvetica"/>
                <a:cs typeface="Helvetica"/>
              </a:rPr>
              <a:t>Care</a:t>
            </a:r>
            <a:r>
              <a:rPr sz="2150" spc="-70" dirty="0">
                <a:solidFill>
                  <a:srgbClr val="FFFFFF"/>
                </a:solidFill>
                <a:latin typeface="Helvetica"/>
                <a:cs typeface="Helvetica"/>
              </a:rPr>
              <a:t> </a:t>
            </a:r>
            <a:r>
              <a:rPr sz="2150" spc="-10" dirty="0">
                <a:solidFill>
                  <a:srgbClr val="FFFFFF"/>
                </a:solidFill>
                <a:latin typeface="Helvetica"/>
                <a:cs typeface="Helvetica"/>
              </a:rPr>
              <a:t>Board</a:t>
            </a:r>
            <a:endParaRPr sz="2150">
              <a:latin typeface="Helvetica"/>
              <a:cs typeface="Helvetica"/>
            </a:endParaRPr>
          </a:p>
        </p:txBody>
      </p:sp>
      <p:sp>
        <p:nvSpPr>
          <p:cNvPr id="72" name="object 21">
            <a:extLst>
              <a:ext uri="{FF2B5EF4-FFF2-40B4-BE49-F238E27FC236}">
                <a16:creationId xmlns:a16="http://schemas.microsoft.com/office/drawing/2014/main" id="{41623164-43EC-8423-778D-279897460D4B}"/>
              </a:ext>
            </a:extLst>
          </p:cNvPr>
          <p:cNvSpPr txBox="1"/>
          <p:nvPr/>
        </p:nvSpPr>
        <p:spPr>
          <a:xfrm>
            <a:off x="13371946" y="3260373"/>
            <a:ext cx="4034154" cy="352425"/>
          </a:xfrm>
          <a:prstGeom prst="rect">
            <a:avLst/>
          </a:prstGeom>
        </p:spPr>
        <p:txBody>
          <a:bodyPr vert="horz" wrap="square" lIns="0" tIns="11430" rIns="0" bIns="0" rtlCol="0">
            <a:spAutoFit/>
          </a:bodyPr>
          <a:lstStyle/>
          <a:p>
            <a:pPr marL="389255" indent="-376555">
              <a:lnSpc>
                <a:spcPct val="100000"/>
              </a:lnSpc>
              <a:spcBef>
                <a:spcPts val="90"/>
              </a:spcBef>
              <a:buChar char="•"/>
              <a:tabLst>
                <a:tab pos="389255" algn="l"/>
              </a:tabLst>
            </a:pPr>
            <a:r>
              <a:rPr sz="2150" dirty="0">
                <a:solidFill>
                  <a:srgbClr val="FFFFFF"/>
                </a:solidFill>
                <a:latin typeface="Helvetica"/>
                <a:cs typeface="Helvetica"/>
              </a:rPr>
              <a:t>ICS</a:t>
            </a:r>
            <a:r>
              <a:rPr sz="2150" spc="-70" dirty="0">
                <a:solidFill>
                  <a:srgbClr val="FFFFFF"/>
                </a:solidFill>
                <a:latin typeface="Helvetica"/>
                <a:cs typeface="Helvetica"/>
              </a:rPr>
              <a:t> </a:t>
            </a:r>
            <a:r>
              <a:rPr sz="2150" dirty="0">
                <a:solidFill>
                  <a:srgbClr val="FFFFFF"/>
                </a:solidFill>
                <a:latin typeface="Helvetica"/>
                <a:cs typeface="Helvetica"/>
              </a:rPr>
              <a:t>–</a:t>
            </a:r>
            <a:r>
              <a:rPr sz="2150" spc="-70" dirty="0">
                <a:solidFill>
                  <a:srgbClr val="FFFFFF"/>
                </a:solidFill>
                <a:latin typeface="Helvetica"/>
                <a:cs typeface="Helvetica"/>
              </a:rPr>
              <a:t> </a:t>
            </a:r>
            <a:r>
              <a:rPr sz="2150" dirty="0">
                <a:solidFill>
                  <a:srgbClr val="FFFFFF"/>
                </a:solidFill>
                <a:latin typeface="Helvetica"/>
                <a:cs typeface="Helvetica"/>
              </a:rPr>
              <a:t>Integrated</a:t>
            </a:r>
            <a:r>
              <a:rPr sz="2150" spc="-65" dirty="0">
                <a:solidFill>
                  <a:srgbClr val="FFFFFF"/>
                </a:solidFill>
                <a:latin typeface="Helvetica"/>
                <a:cs typeface="Helvetica"/>
              </a:rPr>
              <a:t> </a:t>
            </a:r>
            <a:r>
              <a:rPr sz="2150" dirty="0">
                <a:solidFill>
                  <a:srgbClr val="FFFFFF"/>
                </a:solidFill>
                <a:latin typeface="Helvetica"/>
                <a:cs typeface="Helvetica"/>
              </a:rPr>
              <a:t>Care</a:t>
            </a:r>
            <a:r>
              <a:rPr sz="2150" spc="-70" dirty="0">
                <a:solidFill>
                  <a:srgbClr val="FFFFFF"/>
                </a:solidFill>
                <a:latin typeface="Helvetica"/>
                <a:cs typeface="Helvetica"/>
              </a:rPr>
              <a:t> </a:t>
            </a:r>
            <a:r>
              <a:rPr sz="2150" spc="-10" dirty="0">
                <a:solidFill>
                  <a:srgbClr val="FFFFFF"/>
                </a:solidFill>
                <a:latin typeface="Helvetica"/>
                <a:cs typeface="Helvetica"/>
              </a:rPr>
              <a:t>System</a:t>
            </a:r>
            <a:endParaRPr sz="2150">
              <a:latin typeface="Helvetica"/>
              <a:cs typeface="Helvetica"/>
            </a:endParaRPr>
          </a:p>
        </p:txBody>
      </p:sp>
      <p:sp>
        <p:nvSpPr>
          <p:cNvPr id="73" name="object 22">
            <a:extLst>
              <a:ext uri="{FF2B5EF4-FFF2-40B4-BE49-F238E27FC236}">
                <a16:creationId xmlns:a16="http://schemas.microsoft.com/office/drawing/2014/main" id="{D7EB4726-BAD0-FF33-8D74-477C1CE0ED28}"/>
              </a:ext>
            </a:extLst>
          </p:cNvPr>
          <p:cNvSpPr txBox="1"/>
          <p:nvPr/>
        </p:nvSpPr>
        <p:spPr>
          <a:xfrm>
            <a:off x="13371946" y="3775457"/>
            <a:ext cx="4139565" cy="352425"/>
          </a:xfrm>
          <a:prstGeom prst="rect">
            <a:avLst/>
          </a:prstGeom>
        </p:spPr>
        <p:txBody>
          <a:bodyPr vert="horz" wrap="square" lIns="0" tIns="11430" rIns="0" bIns="0" rtlCol="0">
            <a:spAutoFit/>
          </a:bodyPr>
          <a:lstStyle/>
          <a:p>
            <a:pPr marL="389255" indent="-376555">
              <a:lnSpc>
                <a:spcPct val="100000"/>
              </a:lnSpc>
              <a:spcBef>
                <a:spcPts val="90"/>
              </a:spcBef>
              <a:buChar char="•"/>
              <a:tabLst>
                <a:tab pos="389255" algn="l"/>
              </a:tabLst>
            </a:pPr>
            <a:r>
              <a:rPr sz="2150" dirty="0">
                <a:solidFill>
                  <a:srgbClr val="FFFFFF"/>
                </a:solidFill>
                <a:latin typeface="Helvetica"/>
                <a:cs typeface="Helvetica"/>
              </a:rPr>
              <a:t>IPC</a:t>
            </a:r>
            <a:r>
              <a:rPr sz="2150" spc="-60" dirty="0">
                <a:solidFill>
                  <a:srgbClr val="FFFFFF"/>
                </a:solidFill>
                <a:latin typeface="Helvetica"/>
                <a:cs typeface="Helvetica"/>
              </a:rPr>
              <a:t> </a:t>
            </a:r>
            <a:r>
              <a:rPr sz="2150" dirty="0">
                <a:solidFill>
                  <a:srgbClr val="FFFFFF"/>
                </a:solidFill>
                <a:latin typeface="Helvetica"/>
                <a:cs typeface="Helvetica"/>
              </a:rPr>
              <a:t>–</a:t>
            </a:r>
            <a:r>
              <a:rPr sz="2150" spc="-50" dirty="0">
                <a:solidFill>
                  <a:srgbClr val="FFFFFF"/>
                </a:solidFill>
                <a:latin typeface="Helvetica"/>
                <a:cs typeface="Helvetica"/>
              </a:rPr>
              <a:t> </a:t>
            </a:r>
            <a:r>
              <a:rPr sz="2150" spc="-10" dirty="0">
                <a:solidFill>
                  <a:srgbClr val="FFFFFF"/>
                </a:solidFill>
                <a:latin typeface="Helvetica"/>
                <a:cs typeface="Helvetica"/>
              </a:rPr>
              <a:t>Ingegrated</a:t>
            </a:r>
            <a:r>
              <a:rPr sz="2150" spc="-50" dirty="0">
                <a:solidFill>
                  <a:srgbClr val="FFFFFF"/>
                </a:solidFill>
                <a:latin typeface="Helvetica"/>
                <a:cs typeface="Helvetica"/>
              </a:rPr>
              <a:t> </a:t>
            </a:r>
            <a:r>
              <a:rPr sz="2150" dirty="0">
                <a:solidFill>
                  <a:srgbClr val="FFFFFF"/>
                </a:solidFill>
                <a:latin typeface="Helvetica"/>
                <a:cs typeface="Helvetica"/>
              </a:rPr>
              <a:t>Primary</a:t>
            </a:r>
            <a:r>
              <a:rPr sz="2150" spc="-50" dirty="0">
                <a:solidFill>
                  <a:srgbClr val="FFFFFF"/>
                </a:solidFill>
                <a:latin typeface="Helvetica"/>
                <a:cs typeface="Helvetica"/>
              </a:rPr>
              <a:t> </a:t>
            </a:r>
            <a:r>
              <a:rPr sz="2150" spc="-20" dirty="0">
                <a:solidFill>
                  <a:srgbClr val="FFFFFF"/>
                </a:solidFill>
                <a:latin typeface="Helvetica"/>
                <a:cs typeface="Helvetica"/>
              </a:rPr>
              <a:t>Care</a:t>
            </a:r>
            <a:endParaRPr sz="2150">
              <a:latin typeface="Helvetica"/>
              <a:cs typeface="Helvetica"/>
            </a:endParaRPr>
          </a:p>
        </p:txBody>
      </p:sp>
      <p:sp>
        <p:nvSpPr>
          <p:cNvPr id="74" name="object 23">
            <a:extLst>
              <a:ext uri="{FF2B5EF4-FFF2-40B4-BE49-F238E27FC236}">
                <a16:creationId xmlns:a16="http://schemas.microsoft.com/office/drawing/2014/main" id="{39C34CF4-1D00-AA3C-72FA-79929388F6AC}"/>
              </a:ext>
            </a:extLst>
          </p:cNvPr>
          <p:cNvSpPr txBox="1"/>
          <p:nvPr/>
        </p:nvSpPr>
        <p:spPr>
          <a:xfrm>
            <a:off x="13371946" y="4290540"/>
            <a:ext cx="3752215" cy="352425"/>
          </a:xfrm>
          <a:prstGeom prst="rect">
            <a:avLst/>
          </a:prstGeom>
        </p:spPr>
        <p:txBody>
          <a:bodyPr vert="horz" wrap="square" lIns="0" tIns="11430" rIns="0" bIns="0" rtlCol="0">
            <a:spAutoFit/>
          </a:bodyPr>
          <a:lstStyle/>
          <a:p>
            <a:pPr marL="389255" indent="-376555">
              <a:lnSpc>
                <a:spcPct val="100000"/>
              </a:lnSpc>
              <a:spcBef>
                <a:spcPts val="90"/>
              </a:spcBef>
              <a:buChar char="•"/>
              <a:tabLst>
                <a:tab pos="389255" algn="l"/>
              </a:tabLst>
            </a:pPr>
            <a:r>
              <a:rPr sz="2150" dirty="0">
                <a:solidFill>
                  <a:srgbClr val="FFFFFF"/>
                </a:solidFill>
                <a:latin typeface="Helvetica"/>
                <a:cs typeface="Helvetica"/>
              </a:rPr>
              <a:t>IT</a:t>
            </a:r>
            <a:r>
              <a:rPr sz="2150" spc="-70" dirty="0">
                <a:solidFill>
                  <a:srgbClr val="FFFFFF"/>
                </a:solidFill>
                <a:latin typeface="Helvetica"/>
                <a:cs typeface="Helvetica"/>
              </a:rPr>
              <a:t> </a:t>
            </a:r>
            <a:r>
              <a:rPr sz="2150" dirty="0">
                <a:solidFill>
                  <a:srgbClr val="FFFFFF"/>
                </a:solidFill>
                <a:latin typeface="Helvetica"/>
                <a:cs typeface="Helvetica"/>
              </a:rPr>
              <a:t>–</a:t>
            </a:r>
            <a:r>
              <a:rPr sz="2150" spc="-30" dirty="0">
                <a:solidFill>
                  <a:srgbClr val="FFFFFF"/>
                </a:solidFill>
                <a:latin typeface="Helvetica"/>
                <a:cs typeface="Helvetica"/>
              </a:rPr>
              <a:t> </a:t>
            </a:r>
            <a:r>
              <a:rPr sz="2150" spc="-10" dirty="0">
                <a:solidFill>
                  <a:srgbClr val="FFFFFF"/>
                </a:solidFill>
                <a:latin typeface="Helvetica"/>
                <a:cs typeface="Helvetica"/>
              </a:rPr>
              <a:t>Information</a:t>
            </a:r>
            <a:r>
              <a:rPr sz="2150" spc="-65" dirty="0">
                <a:solidFill>
                  <a:srgbClr val="FFFFFF"/>
                </a:solidFill>
                <a:latin typeface="Helvetica"/>
                <a:cs typeface="Helvetica"/>
              </a:rPr>
              <a:t> </a:t>
            </a:r>
            <a:r>
              <a:rPr sz="2150" spc="-20" dirty="0">
                <a:solidFill>
                  <a:srgbClr val="FFFFFF"/>
                </a:solidFill>
                <a:latin typeface="Helvetica"/>
                <a:cs typeface="Helvetica"/>
              </a:rPr>
              <a:t>Technology</a:t>
            </a:r>
            <a:endParaRPr sz="2150">
              <a:latin typeface="Helvetica"/>
              <a:cs typeface="Helvetica"/>
            </a:endParaRPr>
          </a:p>
        </p:txBody>
      </p:sp>
      <p:sp>
        <p:nvSpPr>
          <p:cNvPr id="75" name="object 24">
            <a:extLst>
              <a:ext uri="{FF2B5EF4-FFF2-40B4-BE49-F238E27FC236}">
                <a16:creationId xmlns:a16="http://schemas.microsoft.com/office/drawing/2014/main" id="{3B6FDAAD-02E0-21E6-9D49-AD46A7DBE9D5}"/>
              </a:ext>
            </a:extLst>
          </p:cNvPr>
          <p:cNvSpPr txBox="1"/>
          <p:nvPr/>
        </p:nvSpPr>
        <p:spPr>
          <a:xfrm>
            <a:off x="13371946" y="4805624"/>
            <a:ext cx="2414905" cy="352425"/>
          </a:xfrm>
          <a:prstGeom prst="rect">
            <a:avLst/>
          </a:prstGeom>
        </p:spPr>
        <p:txBody>
          <a:bodyPr vert="horz" wrap="square" lIns="0" tIns="11430" rIns="0" bIns="0" rtlCol="0">
            <a:spAutoFit/>
          </a:bodyPr>
          <a:lstStyle/>
          <a:p>
            <a:pPr marL="389255" indent="-376555">
              <a:lnSpc>
                <a:spcPct val="100000"/>
              </a:lnSpc>
              <a:spcBef>
                <a:spcPts val="90"/>
              </a:spcBef>
              <a:buChar char="•"/>
              <a:tabLst>
                <a:tab pos="389255" algn="l"/>
              </a:tabLst>
            </a:pPr>
            <a:r>
              <a:rPr sz="2150" dirty="0">
                <a:solidFill>
                  <a:srgbClr val="FFFFFF"/>
                </a:solidFill>
                <a:latin typeface="Helvetica"/>
                <a:cs typeface="Helvetica"/>
              </a:rPr>
              <a:t>MGR</a:t>
            </a:r>
            <a:r>
              <a:rPr sz="2150" spc="-45" dirty="0">
                <a:solidFill>
                  <a:srgbClr val="FFFFFF"/>
                </a:solidFill>
                <a:latin typeface="Helvetica"/>
                <a:cs typeface="Helvetica"/>
              </a:rPr>
              <a:t> </a:t>
            </a:r>
            <a:r>
              <a:rPr sz="2150" dirty="0">
                <a:solidFill>
                  <a:srgbClr val="FFFFFF"/>
                </a:solidFill>
                <a:latin typeface="Helvetica"/>
                <a:cs typeface="Helvetica"/>
              </a:rPr>
              <a:t>–</a:t>
            </a:r>
            <a:r>
              <a:rPr sz="2150" spc="-40" dirty="0">
                <a:solidFill>
                  <a:srgbClr val="FFFFFF"/>
                </a:solidFill>
                <a:latin typeface="Helvetica"/>
                <a:cs typeface="Helvetica"/>
              </a:rPr>
              <a:t> </a:t>
            </a:r>
            <a:r>
              <a:rPr sz="2150" spc="-10" dirty="0">
                <a:solidFill>
                  <a:srgbClr val="FFFFFF"/>
                </a:solidFill>
                <a:latin typeface="Helvetica"/>
                <a:cs typeface="Helvetica"/>
              </a:rPr>
              <a:t>Manager</a:t>
            </a:r>
            <a:endParaRPr sz="2150">
              <a:latin typeface="Helvetica"/>
              <a:cs typeface="Helvetica"/>
            </a:endParaRPr>
          </a:p>
        </p:txBody>
      </p:sp>
      <p:sp>
        <p:nvSpPr>
          <p:cNvPr id="76" name="object 25">
            <a:extLst>
              <a:ext uri="{FF2B5EF4-FFF2-40B4-BE49-F238E27FC236}">
                <a16:creationId xmlns:a16="http://schemas.microsoft.com/office/drawing/2014/main" id="{9600D561-F176-0276-506C-F73099DA8B7D}"/>
              </a:ext>
            </a:extLst>
          </p:cNvPr>
          <p:cNvSpPr txBox="1"/>
          <p:nvPr/>
        </p:nvSpPr>
        <p:spPr>
          <a:xfrm>
            <a:off x="13371946" y="5320708"/>
            <a:ext cx="3949065" cy="352425"/>
          </a:xfrm>
          <a:prstGeom prst="rect">
            <a:avLst/>
          </a:prstGeom>
        </p:spPr>
        <p:txBody>
          <a:bodyPr vert="horz" wrap="square" lIns="0" tIns="11430" rIns="0" bIns="0" rtlCol="0">
            <a:spAutoFit/>
          </a:bodyPr>
          <a:lstStyle/>
          <a:p>
            <a:pPr marL="389255" indent="-376555">
              <a:lnSpc>
                <a:spcPct val="100000"/>
              </a:lnSpc>
              <a:spcBef>
                <a:spcPts val="90"/>
              </a:spcBef>
              <a:buChar char="•"/>
              <a:tabLst>
                <a:tab pos="389255" algn="l"/>
              </a:tabLst>
            </a:pPr>
            <a:r>
              <a:rPr sz="2150" dirty="0">
                <a:solidFill>
                  <a:srgbClr val="FFFFFF"/>
                </a:solidFill>
                <a:latin typeface="Helvetica"/>
                <a:cs typeface="Helvetica"/>
              </a:rPr>
              <a:t>MDT</a:t>
            </a:r>
            <a:r>
              <a:rPr sz="2150" spc="-55" dirty="0">
                <a:solidFill>
                  <a:srgbClr val="FFFFFF"/>
                </a:solidFill>
                <a:latin typeface="Helvetica"/>
                <a:cs typeface="Helvetica"/>
              </a:rPr>
              <a:t> </a:t>
            </a:r>
            <a:r>
              <a:rPr sz="2150" dirty="0">
                <a:solidFill>
                  <a:srgbClr val="FFFFFF"/>
                </a:solidFill>
                <a:latin typeface="Helvetica"/>
                <a:cs typeface="Helvetica"/>
              </a:rPr>
              <a:t>–</a:t>
            </a:r>
            <a:r>
              <a:rPr sz="2150" spc="-20" dirty="0">
                <a:solidFill>
                  <a:srgbClr val="FFFFFF"/>
                </a:solidFill>
                <a:latin typeface="Helvetica"/>
                <a:cs typeface="Helvetica"/>
              </a:rPr>
              <a:t> </a:t>
            </a:r>
            <a:r>
              <a:rPr sz="2150" spc="-10" dirty="0">
                <a:solidFill>
                  <a:srgbClr val="FFFFFF"/>
                </a:solidFill>
                <a:latin typeface="Helvetica"/>
                <a:cs typeface="Helvetica"/>
              </a:rPr>
              <a:t>Multidisciplinary</a:t>
            </a:r>
            <a:r>
              <a:rPr sz="2150" spc="-55" dirty="0">
                <a:solidFill>
                  <a:srgbClr val="FFFFFF"/>
                </a:solidFill>
                <a:latin typeface="Helvetica"/>
                <a:cs typeface="Helvetica"/>
              </a:rPr>
              <a:t> </a:t>
            </a:r>
            <a:r>
              <a:rPr sz="2150" spc="-20" dirty="0">
                <a:solidFill>
                  <a:srgbClr val="FFFFFF"/>
                </a:solidFill>
                <a:latin typeface="Helvetica"/>
                <a:cs typeface="Helvetica"/>
              </a:rPr>
              <a:t>Team</a:t>
            </a:r>
            <a:endParaRPr sz="2150">
              <a:latin typeface="Helvetica"/>
              <a:cs typeface="Helvetica"/>
            </a:endParaRPr>
          </a:p>
        </p:txBody>
      </p:sp>
      <p:sp>
        <p:nvSpPr>
          <p:cNvPr id="77" name="object 26">
            <a:extLst>
              <a:ext uri="{FF2B5EF4-FFF2-40B4-BE49-F238E27FC236}">
                <a16:creationId xmlns:a16="http://schemas.microsoft.com/office/drawing/2014/main" id="{EE031061-9A45-B8F9-EBE2-91F604925333}"/>
              </a:ext>
            </a:extLst>
          </p:cNvPr>
          <p:cNvSpPr txBox="1"/>
          <p:nvPr/>
        </p:nvSpPr>
        <p:spPr>
          <a:xfrm>
            <a:off x="13371946" y="5835792"/>
            <a:ext cx="3111500" cy="352425"/>
          </a:xfrm>
          <a:prstGeom prst="rect">
            <a:avLst/>
          </a:prstGeom>
        </p:spPr>
        <p:txBody>
          <a:bodyPr vert="horz" wrap="square" lIns="0" tIns="11430" rIns="0" bIns="0" rtlCol="0">
            <a:spAutoFit/>
          </a:bodyPr>
          <a:lstStyle/>
          <a:p>
            <a:pPr marL="389255" indent="-376555">
              <a:lnSpc>
                <a:spcPct val="100000"/>
              </a:lnSpc>
              <a:spcBef>
                <a:spcPts val="90"/>
              </a:spcBef>
              <a:buChar char="•"/>
              <a:tabLst>
                <a:tab pos="389255" algn="l"/>
              </a:tabLst>
            </a:pPr>
            <a:r>
              <a:rPr sz="2150" dirty="0">
                <a:solidFill>
                  <a:srgbClr val="FFFFFF"/>
                </a:solidFill>
                <a:latin typeface="Helvetica"/>
                <a:cs typeface="Helvetica"/>
              </a:rPr>
              <a:t>NHSE</a:t>
            </a:r>
            <a:r>
              <a:rPr sz="2150" spc="-45" dirty="0">
                <a:solidFill>
                  <a:srgbClr val="FFFFFF"/>
                </a:solidFill>
                <a:latin typeface="Helvetica"/>
                <a:cs typeface="Helvetica"/>
              </a:rPr>
              <a:t> </a:t>
            </a:r>
            <a:r>
              <a:rPr sz="2150" dirty="0">
                <a:solidFill>
                  <a:srgbClr val="FFFFFF"/>
                </a:solidFill>
                <a:latin typeface="Helvetica"/>
                <a:cs typeface="Helvetica"/>
              </a:rPr>
              <a:t>–</a:t>
            </a:r>
            <a:r>
              <a:rPr sz="2150" spc="-45" dirty="0">
                <a:solidFill>
                  <a:srgbClr val="FFFFFF"/>
                </a:solidFill>
                <a:latin typeface="Helvetica"/>
                <a:cs typeface="Helvetica"/>
              </a:rPr>
              <a:t> </a:t>
            </a:r>
            <a:r>
              <a:rPr sz="2150" dirty="0">
                <a:solidFill>
                  <a:srgbClr val="FFFFFF"/>
                </a:solidFill>
                <a:latin typeface="Helvetica"/>
                <a:cs typeface="Helvetica"/>
              </a:rPr>
              <a:t>NHS</a:t>
            </a:r>
            <a:r>
              <a:rPr sz="2150" spc="-45" dirty="0">
                <a:solidFill>
                  <a:srgbClr val="FFFFFF"/>
                </a:solidFill>
                <a:latin typeface="Helvetica"/>
                <a:cs typeface="Helvetica"/>
              </a:rPr>
              <a:t> </a:t>
            </a:r>
            <a:r>
              <a:rPr sz="2150" spc="-10" dirty="0">
                <a:solidFill>
                  <a:srgbClr val="FFFFFF"/>
                </a:solidFill>
                <a:latin typeface="Helvetica"/>
                <a:cs typeface="Helvetica"/>
              </a:rPr>
              <a:t>England</a:t>
            </a:r>
            <a:endParaRPr sz="2150">
              <a:latin typeface="Helvetica"/>
              <a:cs typeface="Helvetica"/>
            </a:endParaRPr>
          </a:p>
        </p:txBody>
      </p:sp>
      <p:sp>
        <p:nvSpPr>
          <p:cNvPr id="78" name="object 27">
            <a:extLst>
              <a:ext uri="{FF2B5EF4-FFF2-40B4-BE49-F238E27FC236}">
                <a16:creationId xmlns:a16="http://schemas.microsoft.com/office/drawing/2014/main" id="{42B7BCBC-8AE2-166F-06DB-4D1F5695C6A2}"/>
              </a:ext>
            </a:extLst>
          </p:cNvPr>
          <p:cNvSpPr txBox="1"/>
          <p:nvPr/>
        </p:nvSpPr>
        <p:spPr>
          <a:xfrm>
            <a:off x="13371946" y="6350875"/>
            <a:ext cx="3896995" cy="352425"/>
          </a:xfrm>
          <a:prstGeom prst="rect">
            <a:avLst/>
          </a:prstGeom>
        </p:spPr>
        <p:txBody>
          <a:bodyPr vert="horz" wrap="square" lIns="0" tIns="11430" rIns="0" bIns="0" rtlCol="0">
            <a:spAutoFit/>
          </a:bodyPr>
          <a:lstStyle/>
          <a:p>
            <a:pPr marL="389255" indent="-376555">
              <a:lnSpc>
                <a:spcPct val="100000"/>
              </a:lnSpc>
              <a:spcBef>
                <a:spcPts val="90"/>
              </a:spcBef>
              <a:buChar char="•"/>
              <a:tabLst>
                <a:tab pos="389255" algn="l"/>
              </a:tabLst>
            </a:pPr>
            <a:r>
              <a:rPr sz="2150" dirty="0">
                <a:solidFill>
                  <a:srgbClr val="FFFFFF"/>
                </a:solidFill>
                <a:latin typeface="Helvetica"/>
                <a:cs typeface="Helvetica"/>
              </a:rPr>
              <a:t>PCN</a:t>
            </a:r>
            <a:r>
              <a:rPr sz="2150" spc="-55" dirty="0">
                <a:solidFill>
                  <a:srgbClr val="FFFFFF"/>
                </a:solidFill>
                <a:latin typeface="Helvetica"/>
                <a:cs typeface="Helvetica"/>
              </a:rPr>
              <a:t> </a:t>
            </a:r>
            <a:r>
              <a:rPr sz="2150" dirty="0">
                <a:solidFill>
                  <a:srgbClr val="FFFFFF"/>
                </a:solidFill>
                <a:latin typeface="Helvetica"/>
                <a:cs typeface="Helvetica"/>
              </a:rPr>
              <a:t>–</a:t>
            </a:r>
            <a:r>
              <a:rPr sz="2150" spc="-55" dirty="0">
                <a:solidFill>
                  <a:srgbClr val="FFFFFF"/>
                </a:solidFill>
                <a:latin typeface="Helvetica"/>
                <a:cs typeface="Helvetica"/>
              </a:rPr>
              <a:t> </a:t>
            </a:r>
            <a:r>
              <a:rPr sz="2150" dirty="0">
                <a:solidFill>
                  <a:srgbClr val="FFFFFF"/>
                </a:solidFill>
                <a:latin typeface="Helvetica"/>
                <a:cs typeface="Helvetica"/>
              </a:rPr>
              <a:t>Primary</a:t>
            </a:r>
            <a:r>
              <a:rPr sz="2150" spc="-55" dirty="0">
                <a:solidFill>
                  <a:srgbClr val="FFFFFF"/>
                </a:solidFill>
                <a:latin typeface="Helvetica"/>
                <a:cs typeface="Helvetica"/>
              </a:rPr>
              <a:t> </a:t>
            </a:r>
            <a:r>
              <a:rPr sz="2150" dirty="0">
                <a:solidFill>
                  <a:srgbClr val="FFFFFF"/>
                </a:solidFill>
                <a:latin typeface="Helvetica"/>
                <a:cs typeface="Helvetica"/>
              </a:rPr>
              <a:t>care</a:t>
            </a:r>
            <a:r>
              <a:rPr sz="2150" spc="-55" dirty="0">
                <a:solidFill>
                  <a:srgbClr val="FFFFFF"/>
                </a:solidFill>
                <a:latin typeface="Helvetica"/>
                <a:cs typeface="Helvetica"/>
              </a:rPr>
              <a:t> </a:t>
            </a:r>
            <a:r>
              <a:rPr sz="2150" spc="-10" dirty="0">
                <a:solidFill>
                  <a:srgbClr val="FFFFFF"/>
                </a:solidFill>
                <a:latin typeface="Helvetica"/>
                <a:cs typeface="Helvetica"/>
              </a:rPr>
              <a:t>Network</a:t>
            </a:r>
            <a:endParaRPr sz="2150">
              <a:latin typeface="Helvetica"/>
              <a:cs typeface="Helvetica"/>
            </a:endParaRPr>
          </a:p>
        </p:txBody>
      </p:sp>
      <p:sp>
        <p:nvSpPr>
          <p:cNvPr id="79" name="object 28">
            <a:extLst>
              <a:ext uri="{FF2B5EF4-FFF2-40B4-BE49-F238E27FC236}">
                <a16:creationId xmlns:a16="http://schemas.microsoft.com/office/drawing/2014/main" id="{B6214E37-DFF1-C96C-4981-059F23C190B4}"/>
              </a:ext>
            </a:extLst>
          </p:cNvPr>
          <p:cNvSpPr txBox="1"/>
          <p:nvPr/>
        </p:nvSpPr>
        <p:spPr>
          <a:xfrm>
            <a:off x="13371946" y="6865959"/>
            <a:ext cx="4305300" cy="352425"/>
          </a:xfrm>
          <a:prstGeom prst="rect">
            <a:avLst/>
          </a:prstGeom>
        </p:spPr>
        <p:txBody>
          <a:bodyPr vert="horz" wrap="square" lIns="0" tIns="11430" rIns="0" bIns="0" rtlCol="0">
            <a:spAutoFit/>
          </a:bodyPr>
          <a:lstStyle/>
          <a:p>
            <a:pPr marL="389255" indent="-376555">
              <a:lnSpc>
                <a:spcPct val="100000"/>
              </a:lnSpc>
              <a:spcBef>
                <a:spcPts val="90"/>
              </a:spcBef>
              <a:buChar char="•"/>
              <a:tabLst>
                <a:tab pos="389255" algn="l"/>
              </a:tabLst>
            </a:pPr>
            <a:r>
              <a:rPr sz="2150" dirty="0">
                <a:solidFill>
                  <a:srgbClr val="FFFFFF"/>
                </a:solidFill>
                <a:latin typeface="Helvetica"/>
                <a:cs typeface="Helvetica"/>
              </a:rPr>
              <a:t>PCN</a:t>
            </a:r>
            <a:r>
              <a:rPr sz="2150" spc="-60" dirty="0">
                <a:solidFill>
                  <a:srgbClr val="FFFFFF"/>
                </a:solidFill>
                <a:latin typeface="Helvetica"/>
                <a:cs typeface="Helvetica"/>
              </a:rPr>
              <a:t> </a:t>
            </a:r>
            <a:r>
              <a:rPr sz="2150" dirty="0">
                <a:solidFill>
                  <a:srgbClr val="FFFFFF"/>
                </a:solidFill>
                <a:latin typeface="Helvetica"/>
                <a:cs typeface="Helvetica"/>
              </a:rPr>
              <a:t>CD</a:t>
            </a:r>
            <a:r>
              <a:rPr sz="2150" spc="-60" dirty="0">
                <a:solidFill>
                  <a:srgbClr val="FFFFFF"/>
                </a:solidFill>
                <a:latin typeface="Helvetica"/>
                <a:cs typeface="Helvetica"/>
              </a:rPr>
              <a:t> </a:t>
            </a:r>
            <a:r>
              <a:rPr sz="2150" dirty="0">
                <a:solidFill>
                  <a:srgbClr val="FFFFFF"/>
                </a:solidFill>
                <a:latin typeface="Helvetica"/>
                <a:cs typeface="Helvetica"/>
              </a:rPr>
              <a:t>–</a:t>
            </a:r>
            <a:r>
              <a:rPr sz="2150" spc="-55" dirty="0">
                <a:solidFill>
                  <a:srgbClr val="FFFFFF"/>
                </a:solidFill>
                <a:latin typeface="Helvetica"/>
                <a:cs typeface="Helvetica"/>
              </a:rPr>
              <a:t> </a:t>
            </a:r>
            <a:r>
              <a:rPr sz="2150" dirty="0">
                <a:solidFill>
                  <a:srgbClr val="FFFFFF"/>
                </a:solidFill>
                <a:latin typeface="Helvetica"/>
                <a:cs typeface="Helvetica"/>
              </a:rPr>
              <a:t>PCN</a:t>
            </a:r>
            <a:r>
              <a:rPr sz="2150" spc="-60" dirty="0">
                <a:solidFill>
                  <a:srgbClr val="FFFFFF"/>
                </a:solidFill>
                <a:latin typeface="Helvetica"/>
                <a:cs typeface="Helvetica"/>
              </a:rPr>
              <a:t> </a:t>
            </a:r>
            <a:r>
              <a:rPr sz="2150" dirty="0">
                <a:solidFill>
                  <a:srgbClr val="FFFFFF"/>
                </a:solidFill>
                <a:latin typeface="Helvetica"/>
                <a:cs typeface="Helvetica"/>
              </a:rPr>
              <a:t>Clinical</a:t>
            </a:r>
            <a:r>
              <a:rPr sz="2150" spc="-55" dirty="0">
                <a:solidFill>
                  <a:srgbClr val="FFFFFF"/>
                </a:solidFill>
                <a:latin typeface="Helvetica"/>
                <a:cs typeface="Helvetica"/>
              </a:rPr>
              <a:t> </a:t>
            </a:r>
            <a:r>
              <a:rPr sz="2150" spc="-10" dirty="0">
                <a:solidFill>
                  <a:srgbClr val="FFFFFF"/>
                </a:solidFill>
                <a:latin typeface="Helvetica"/>
                <a:cs typeface="Helvetica"/>
              </a:rPr>
              <a:t>Director</a:t>
            </a:r>
            <a:endParaRPr sz="2150">
              <a:latin typeface="Helvetica"/>
              <a:cs typeface="Helvetica"/>
            </a:endParaRPr>
          </a:p>
        </p:txBody>
      </p:sp>
      <p:sp>
        <p:nvSpPr>
          <p:cNvPr id="80" name="object 29">
            <a:extLst>
              <a:ext uri="{FF2B5EF4-FFF2-40B4-BE49-F238E27FC236}">
                <a16:creationId xmlns:a16="http://schemas.microsoft.com/office/drawing/2014/main" id="{8F886F9D-04B1-62D8-916A-5940D43F6EA1}"/>
              </a:ext>
            </a:extLst>
          </p:cNvPr>
          <p:cNvSpPr txBox="1"/>
          <p:nvPr/>
        </p:nvSpPr>
        <p:spPr>
          <a:xfrm>
            <a:off x="13371946" y="7381043"/>
            <a:ext cx="5683885" cy="352425"/>
          </a:xfrm>
          <a:prstGeom prst="rect">
            <a:avLst/>
          </a:prstGeom>
        </p:spPr>
        <p:txBody>
          <a:bodyPr vert="horz" wrap="square" lIns="0" tIns="11430" rIns="0" bIns="0" rtlCol="0">
            <a:spAutoFit/>
          </a:bodyPr>
          <a:lstStyle/>
          <a:p>
            <a:pPr marL="389255" indent="-376555">
              <a:lnSpc>
                <a:spcPct val="100000"/>
              </a:lnSpc>
              <a:spcBef>
                <a:spcPts val="90"/>
              </a:spcBef>
              <a:buChar char="•"/>
              <a:tabLst>
                <a:tab pos="389255" algn="l"/>
              </a:tabLst>
            </a:pPr>
            <a:r>
              <a:rPr sz="2150" dirty="0">
                <a:solidFill>
                  <a:srgbClr val="FFFFFF"/>
                </a:solidFill>
                <a:latin typeface="Helvetica"/>
                <a:cs typeface="Helvetica"/>
              </a:rPr>
              <a:t>PCN</a:t>
            </a:r>
            <a:r>
              <a:rPr sz="2150" spc="-65" dirty="0">
                <a:solidFill>
                  <a:srgbClr val="FFFFFF"/>
                </a:solidFill>
                <a:latin typeface="Helvetica"/>
                <a:cs typeface="Helvetica"/>
              </a:rPr>
              <a:t> </a:t>
            </a:r>
            <a:r>
              <a:rPr sz="2150" dirty="0">
                <a:solidFill>
                  <a:srgbClr val="FFFFFF"/>
                </a:solidFill>
                <a:latin typeface="Helvetica"/>
                <a:cs typeface="Helvetica"/>
              </a:rPr>
              <a:t>DES</a:t>
            </a:r>
            <a:r>
              <a:rPr sz="2150" spc="-65" dirty="0">
                <a:solidFill>
                  <a:srgbClr val="FFFFFF"/>
                </a:solidFill>
                <a:latin typeface="Helvetica"/>
                <a:cs typeface="Helvetica"/>
              </a:rPr>
              <a:t> </a:t>
            </a:r>
            <a:r>
              <a:rPr sz="2150" dirty="0">
                <a:solidFill>
                  <a:srgbClr val="FFFFFF"/>
                </a:solidFill>
                <a:latin typeface="Helvetica"/>
                <a:cs typeface="Helvetica"/>
              </a:rPr>
              <a:t>–</a:t>
            </a:r>
            <a:r>
              <a:rPr sz="2150" spc="-65" dirty="0">
                <a:solidFill>
                  <a:srgbClr val="FFFFFF"/>
                </a:solidFill>
                <a:latin typeface="Helvetica"/>
                <a:cs typeface="Helvetica"/>
              </a:rPr>
              <a:t> </a:t>
            </a:r>
            <a:r>
              <a:rPr sz="2150" dirty="0">
                <a:solidFill>
                  <a:srgbClr val="FFFFFF"/>
                </a:solidFill>
                <a:latin typeface="Helvetica"/>
                <a:cs typeface="Helvetica"/>
              </a:rPr>
              <a:t>PCN</a:t>
            </a:r>
            <a:r>
              <a:rPr sz="2150" spc="-65" dirty="0">
                <a:solidFill>
                  <a:srgbClr val="FFFFFF"/>
                </a:solidFill>
                <a:latin typeface="Helvetica"/>
                <a:cs typeface="Helvetica"/>
              </a:rPr>
              <a:t> </a:t>
            </a:r>
            <a:r>
              <a:rPr sz="2150" dirty="0">
                <a:solidFill>
                  <a:srgbClr val="FFFFFF"/>
                </a:solidFill>
                <a:latin typeface="Helvetica"/>
                <a:cs typeface="Helvetica"/>
              </a:rPr>
              <a:t>Direct</a:t>
            </a:r>
            <a:r>
              <a:rPr sz="2150" spc="-65" dirty="0">
                <a:solidFill>
                  <a:srgbClr val="FFFFFF"/>
                </a:solidFill>
                <a:latin typeface="Helvetica"/>
                <a:cs typeface="Helvetica"/>
              </a:rPr>
              <a:t> </a:t>
            </a:r>
            <a:r>
              <a:rPr sz="2150" dirty="0">
                <a:solidFill>
                  <a:srgbClr val="FFFFFF"/>
                </a:solidFill>
                <a:latin typeface="Helvetica"/>
                <a:cs typeface="Helvetica"/>
              </a:rPr>
              <a:t>Enhanced</a:t>
            </a:r>
            <a:r>
              <a:rPr sz="2150" spc="-65" dirty="0">
                <a:solidFill>
                  <a:srgbClr val="FFFFFF"/>
                </a:solidFill>
                <a:latin typeface="Helvetica"/>
                <a:cs typeface="Helvetica"/>
              </a:rPr>
              <a:t> </a:t>
            </a:r>
            <a:r>
              <a:rPr sz="2150" spc="-10" dirty="0">
                <a:solidFill>
                  <a:srgbClr val="FFFFFF"/>
                </a:solidFill>
                <a:latin typeface="Helvetica"/>
                <a:cs typeface="Helvetica"/>
              </a:rPr>
              <a:t>Contract</a:t>
            </a:r>
            <a:endParaRPr sz="2150">
              <a:latin typeface="Helvetica"/>
              <a:cs typeface="Helvetica"/>
            </a:endParaRPr>
          </a:p>
        </p:txBody>
      </p:sp>
      <p:sp>
        <p:nvSpPr>
          <p:cNvPr id="81" name="object 30">
            <a:extLst>
              <a:ext uri="{FF2B5EF4-FFF2-40B4-BE49-F238E27FC236}">
                <a16:creationId xmlns:a16="http://schemas.microsoft.com/office/drawing/2014/main" id="{A4895D04-9CCB-E958-436E-CDA1820D1863}"/>
              </a:ext>
            </a:extLst>
          </p:cNvPr>
          <p:cNvSpPr txBox="1"/>
          <p:nvPr/>
        </p:nvSpPr>
        <p:spPr>
          <a:xfrm>
            <a:off x="13371946" y="7896127"/>
            <a:ext cx="5890260" cy="352425"/>
          </a:xfrm>
          <a:prstGeom prst="rect">
            <a:avLst/>
          </a:prstGeom>
        </p:spPr>
        <p:txBody>
          <a:bodyPr vert="horz" wrap="square" lIns="0" tIns="11430" rIns="0" bIns="0" rtlCol="0">
            <a:spAutoFit/>
          </a:bodyPr>
          <a:lstStyle/>
          <a:p>
            <a:pPr marL="389255" indent="-376555">
              <a:lnSpc>
                <a:spcPct val="100000"/>
              </a:lnSpc>
              <a:spcBef>
                <a:spcPts val="90"/>
              </a:spcBef>
              <a:buChar char="•"/>
              <a:tabLst>
                <a:tab pos="389255" algn="l"/>
              </a:tabLst>
            </a:pPr>
            <a:r>
              <a:rPr sz="2150" dirty="0">
                <a:solidFill>
                  <a:srgbClr val="FFFFFF"/>
                </a:solidFill>
                <a:latin typeface="Helvetica"/>
                <a:cs typeface="Helvetica"/>
              </a:rPr>
              <a:t>POD</a:t>
            </a:r>
            <a:r>
              <a:rPr sz="2150" spc="-70" dirty="0">
                <a:solidFill>
                  <a:srgbClr val="FFFFFF"/>
                </a:solidFill>
                <a:latin typeface="Helvetica"/>
                <a:cs typeface="Helvetica"/>
              </a:rPr>
              <a:t> </a:t>
            </a:r>
            <a:r>
              <a:rPr sz="2150" dirty="0">
                <a:solidFill>
                  <a:srgbClr val="FFFFFF"/>
                </a:solidFill>
                <a:latin typeface="Helvetica"/>
                <a:cs typeface="Helvetica"/>
              </a:rPr>
              <a:t>-</a:t>
            </a:r>
            <a:r>
              <a:rPr sz="2150" spc="-70" dirty="0">
                <a:solidFill>
                  <a:srgbClr val="FFFFFF"/>
                </a:solidFill>
                <a:latin typeface="Helvetica"/>
                <a:cs typeface="Helvetica"/>
              </a:rPr>
              <a:t> </a:t>
            </a:r>
            <a:r>
              <a:rPr sz="2150" spc="-20" dirty="0">
                <a:solidFill>
                  <a:srgbClr val="FFFFFF"/>
                </a:solidFill>
                <a:latin typeface="Helvetica"/>
                <a:cs typeface="Helvetica"/>
              </a:rPr>
              <a:t>Pharmacy,</a:t>
            </a:r>
            <a:r>
              <a:rPr sz="2150" spc="-65" dirty="0">
                <a:solidFill>
                  <a:srgbClr val="FFFFFF"/>
                </a:solidFill>
                <a:latin typeface="Helvetica"/>
                <a:cs typeface="Helvetica"/>
              </a:rPr>
              <a:t> </a:t>
            </a:r>
            <a:r>
              <a:rPr sz="2150" dirty="0">
                <a:solidFill>
                  <a:srgbClr val="FFFFFF"/>
                </a:solidFill>
                <a:latin typeface="Helvetica"/>
                <a:cs typeface="Helvetica"/>
              </a:rPr>
              <a:t>Opthmaology</a:t>
            </a:r>
            <a:r>
              <a:rPr sz="2150" spc="-70" dirty="0">
                <a:solidFill>
                  <a:srgbClr val="FFFFFF"/>
                </a:solidFill>
                <a:latin typeface="Helvetica"/>
                <a:cs typeface="Helvetica"/>
              </a:rPr>
              <a:t> </a:t>
            </a:r>
            <a:r>
              <a:rPr sz="2150" dirty="0">
                <a:solidFill>
                  <a:srgbClr val="FFFFFF"/>
                </a:solidFill>
                <a:latin typeface="Helvetica"/>
                <a:cs typeface="Helvetica"/>
              </a:rPr>
              <a:t>and</a:t>
            </a:r>
            <a:r>
              <a:rPr sz="2150" spc="-65" dirty="0">
                <a:solidFill>
                  <a:srgbClr val="FFFFFF"/>
                </a:solidFill>
                <a:latin typeface="Helvetica"/>
                <a:cs typeface="Helvetica"/>
              </a:rPr>
              <a:t> </a:t>
            </a:r>
            <a:r>
              <a:rPr sz="2150" spc="-10" dirty="0">
                <a:solidFill>
                  <a:srgbClr val="FFFFFF"/>
                </a:solidFill>
                <a:latin typeface="Helvetica"/>
                <a:cs typeface="Helvetica"/>
              </a:rPr>
              <a:t>Dentistry</a:t>
            </a:r>
            <a:endParaRPr sz="2150">
              <a:latin typeface="Helvetica"/>
              <a:cs typeface="Helvetica"/>
            </a:endParaRPr>
          </a:p>
        </p:txBody>
      </p:sp>
      <p:sp>
        <p:nvSpPr>
          <p:cNvPr id="82" name="object 31">
            <a:extLst>
              <a:ext uri="{FF2B5EF4-FFF2-40B4-BE49-F238E27FC236}">
                <a16:creationId xmlns:a16="http://schemas.microsoft.com/office/drawing/2014/main" id="{4F9BFE95-53C3-78E2-D5B8-2E0A3B48AD3F}"/>
              </a:ext>
            </a:extLst>
          </p:cNvPr>
          <p:cNvSpPr txBox="1"/>
          <p:nvPr/>
        </p:nvSpPr>
        <p:spPr>
          <a:xfrm>
            <a:off x="13371946" y="8411211"/>
            <a:ext cx="4186554" cy="352425"/>
          </a:xfrm>
          <a:prstGeom prst="rect">
            <a:avLst/>
          </a:prstGeom>
        </p:spPr>
        <p:txBody>
          <a:bodyPr vert="horz" wrap="square" lIns="0" tIns="11430" rIns="0" bIns="0" rtlCol="0">
            <a:spAutoFit/>
          </a:bodyPr>
          <a:lstStyle/>
          <a:p>
            <a:pPr marL="389255" indent="-376555">
              <a:lnSpc>
                <a:spcPct val="100000"/>
              </a:lnSpc>
              <a:spcBef>
                <a:spcPts val="90"/>
              </a:spcBef>
              <a:buChar char="•"/>
              <a:tabLst>
                <a:tab pos="389255" algn="l"/>
              </a:tabLst>
            </a:pPr>
            <a:r>
              <a:rPr sz="2150" spc="-10" dirty="0">
                <a:solidFill>
                  <a:srgbClr val="FFFFFF"/>
                </a:solidFill>
                <a:latin typeface="Helvetica"/>
                <a:cs typeface="Helvetica"/>
              </a:rPr>
              <a:t>sNA</a:t>
            </a:r>
            <a:r>
              <a:rPr sz="2150" spc="-140" dirty="0">
                <a:solidFill>
                  <a:srgbClr val="FFFFFF"/>
                </a:solidFill>
                <a:latin typeface="Helvetica"/>
                <a:cs typeface="Helvetica"/>
              </a:rPr>
              <a:t> </a:t>
            </a:r>
            <a:r>
              <a:rPr sz="2150" dirty="0">
                <a:solidFill>
                  <a:srgbClr val="FFFFFF"/>
                </a:solidFill>
                <a:latin typeface="Helvetica"/>
                <a:cs typeface="Helvetica"/>
              </a:rPr>
              <a:t>–</a:t>
            </a:r>
            <a:r>
              <a:rPr sz="2150" spc="-30" dirty="0">
                <a:solidFill>
                  <a:srgbClr val="FFFFFF"/>
                </a:solidFill>
                <a:latin typeface="Helvetica"/>
                <a:cs typeface="Helvetica"/>
              </a:rPr>
              <a:t> </a:t>
            </a:r>
            <a:r>
              <a:rPr sz="2150" dirty="0">
                <a:solidFill>
                  <a:srgbClr val="FFFFFF"/>
                </a:solidFill>
                <a:latin typeface="Helvetica"/>
                <a:cs typeface="Helvetica"/>
              </a:rPr>
              <a:t>Student</a:t>
            </a:r>
            <a:r>
              <a:rPr sz="2150" spc="-25" dirty="0">
                <a:solidFill>
                  <a:srgbClr val="FFFFFF"/>
                </a:solidFill>
                <a:latin typeface="Helvetica"/>
                <a:cs typeface="Helvetica"/>
              </a:rPr>
              <a:t> </a:t>
            </a:r>
            <a:r>
              <a:rPr sz="2150" spc="-20" dirty="0">
                <a:solidFill>
                  <a:srgbClr val="FFFFFF"/>
                </a:solidFill>
                <a:latin typeface="Helvetica"/>
                <a:cs typeface="Helvetica"/>
              </a:rPr>
              <a:t>Nurse</a:t>
            </a:r>
            <a:r>
              <a:rPr sz="2150" spc="-130" dirty="0">
                <a:solidFill>
                  <a:srgbClr val="FFFFFF"/>
                </a:solidFill>
                <a:latin typeface="Helvetica"/>
                <a:cs typeface="Helvetica"/>
              </a:rPr>
              <a:t> </a:t>
            </a:r>
            <a:r>
              <a:rPr sz="2150" spc="-10" dirty="0">
                <a:solidFill>
                  <a:srgbClr val="FFFFFF"/>
                </a:solidFill>
                <a:latin typeface="Helvetica"/>
                <a:cs typeface="Helvetica"/>
              </a:rPr>
              <a:t>Associate</a:t>
            </a:r>
            <a:endParaRPr sz="2150">
              <a:latin typeface="Helvetica"/>
              <a:cs typeface="Helvetica"/>
            </a:endParaRPr>
          </a:p>
        </p:txBody>
      </p:sp>
      <p:sp>
        <p:nvSpPr>
          <p:cNvPr id="83" name="object 32">
            <a:extLst>
              <a:ext uri="{FF2B5EF4-FFF2-40B4-BE49-F238E27FC236}">
                <a16:creationId xmlns:a16="http://schemas.microsoft.com/office/drawing/2014/main" id="{6A37AA32-9227-11F6-5B05-FA6506F6E715}"/>
              </a:ext>
            </a:extLst>
          </p:cNvPr>
          <p:cNvSpPr txBox="1"/>
          <p:nvPr/>
        </p:nvSpPr>
        <p:spPr>
          <a:xfrm>
            <a:off x="13371946" y="8926294"/>
            <a:ext cx="5553075" cy="678815"/>
          </a:xfrm>
          <a:prstGeom prst="rect">
            <a:avLst/>
          </a:prstGeom>
        </p:spPr>
        <p:txBody>
          <a:bodyPr vert="horz" wrap="square" lIns="0" tIns="11430" rIns="0" bIns="0" rtlCol="0">
            <a:spAutoFit/>
          </a:bodyPr>
          <a:lstStyle/>
          <a:p>
            <a:pPr marL="389255" marR="5080" indent="-377190">
              <a:lnSpc>
                <a:spcPct val="100000"/>
              </a:lnSpc>
              <a:spcBef>
                <a:spcPts val="90"/>
              </a:spcBef>
              <a:buChar char="•"/>
              <a:tabLst>
                <a:tab pos="389255" algn="l"/>
              </a:tabLst>
            </a:pPr>
            <a:r>
              <a:rPr sz="2150" dirty="0">
                <a:solidFill>
                  <a:srgbClr val="FFFFFF"/>
                </a:solidFill>
                <a:latin typeface="Helvetica"/>
                <a:cs typeface="Helvetica"/>
              </a:rPr>
              <a:t>VCSFO</a:t>
            </a:r>
            <a:r>
              <a:rPr sz="2150" spc="-70" dirty="0">
                <a:solidFill>
                  <a:srgbClr val="FFFFFF"/>
                </a:solidFill>
                <a:latin typeface="Helvetica"/>
                <a:cs typeface="Helvetica"/>
              </a:rPr>
              <a:t> </a:t>
            </a:r>
            <a:r>
              <a:rPr sz="2150" dirty="0">
                <a:solidFill>
                  <a:srgbClr val="FFFFFF"/>
                </a:solidFill>
                <a:latin typeface="Helvetica"/>
                <a:cs typeface="Helvetica"/>
              </a:rPr>
              <a:t>–</a:t>
            </a:r>
            <a:r>
              <a:rPr sz="2150" spc="-65" dirty="0">
                <a:solidFill>
                  <a:srgbClr val="FFFFFF"/>
                </a:solidFill>
                <a:latin typeface="Helvetica"/>
                <a:cs typeface="Helvetica"/>
              </a:rPr>
              <a:t> </a:t>
            </a:r>
            <a:r>
              <a:rPr sz="2150" spc="-30" dirty="0">
                <a:solidFill>
                  <a:srgbClr val="FFFFFF"/>
                </a:solidFill>
                <a:latin typeface="Helvetica"/>
                <a:cs typeface="Helvetica"/>
              </a:rPr>
              <a:t>Voluntary,</a:t>
            </a:r>
            <a:r>
              <a:rPr sz="2150" spc="-65" dirty="0">
                <a:solidFill>
                  <a:srgbClr val="FFFFFF"/>
                </a:solidFill>
                <a:latin typeface="Helvetica"/>
                <a:cs typeface="Helvetica"/>
              </a:rPr>
              <a:t> </a:t>
            </a:r>
            <a:r>
              <a:rPr sz="2150" spc="-20" dirty="0">
                <a:solidFill>
                  <a:srgbClr val="FFFFFF"/>
                </a:solidFill>
                <a:latin typeface="Helvetica"/>
                <a:cs typeface="Helvetica"/>
              </a:rPr>
              <a:t>Community,</a:t>
            </a:r>
            <a:r>
              <a:rPr sz="2150" spc="-65" dirty="0">
                <a:solidFill>
                  <a:srgbClr val="FFFFFF"/>
                </a:solidFill>
                <a:latin typeface="Helvetica"/>
                <a:cs typeface="Helvetica"/>
              </a:rPr>
              <a:t> </a:t>
            </a:r>
            <a:r>
              <a:rPr sz="2150" dirty="0">
                <a:solidFill>
                  <a:srgbClr val="FFFFFF"/>
                </a:solidFill>
                <a:latin typeface="Helvetica"/>
                <a:cs typeface="Helvetica"/>
              </a:rPr>
              <a:t>Faith</a:t>
            </a:r>
            <a:r>
              <a:rPr sz="2150" spc="-70" dirty="0">
                <a:solidFill>
                  <a:srgbClr val="FFFFFF"/>
                </a:solidFill>
                <a:latin typeface="Helvetica"/>
                <a:cs typeface="Helvetica"/>
              </a:rPr>
              <a:t> </a:t>
            </a:r>
            <a:r>
              <a:rPr sz="2150" spc="-25" dirty="0">
                <a:solidFill>
                  <a:srgbClr val="FFFFFF"/>
                </a:solidFill>
                <a:latin typeface="Helvetica"/>
                <a:cs typeface="Helvetica"/>
              </a:rPr>
              <a:t>and </a:t>
            </a:r>
            <a:r>
              <a:rPr sz="2150" dirty="0">
                <a:solidFill>
                  <a:srgbClr val="FFFFFF"/>
                </a:solidFill>
                <a:latin typeface="Helvetica"/>
                <a:cs typeface="Helvetica"/>
              </a:rPr>
              <a:t>Social</a:t>
            </a:r>
            <a:r>
              <a:rPr sz="2150" spc="-120" dirty="0">
                <a:solidFill>
                  <a:srgbClr val="FFFFFF"/>
                </a:solidFill>
                <a:latin typeface="Helvetica"/>
                <a:cs typeface="Helvetica"/>
              </a:rPr>
              <a:t> </a:t>
            </a:r>
            <a:r>
              <a:rPr sz="2150" dirty="0">
                <a:solidFill>
                  <a:srgbClr val="FFFFFF"/>
                </a:solidFill>
                <a:latin typeface="Helvetica"/>
                <a:cs typeface="Helvetica"/>
              </a:rPr>
              <a:t>Enterprise</a:t>
            </a:r>
            <a:r>
              <a:rPr sz="2150" spc="-120" dirty="0">
                <a:solidFill>
                  <a:srgbClr val="FFFFFF"/>
                </a:solidFill>
                <a:latin typeface="Helvetica"/>
                <a:cs typeface="Helvetica"/>
              </a:rPr>
              <a:t> </a:t>
            </a:r>
            <a:r>
              <a:rPr sz="2150" spc="-10" dirty="0">
                <a:solidFill>
                  <a:srgbClr val="FFFFFF"/>
                </a:solidFill>
                <a:latin typeface="Helvetica"/>
                <a:cs typeface="Helvetica"/>
              </a:rPr>
              <a:t>sector</a:t>
            </a:r>
            <a:endParaRPr sz="2150" dirty="0">
              <a:latin typeface="Helvetica"/>
              <a:cs typeface="Helvetica"/>
            </a:endParaRPr>
          </a:p>
        </p:txBody>
      </p:sp>
      <p:sp>
        <p:nvSpPr>
          <p:cNvPr id="84" name="object 33">
            <a:extLst>
              <a:ext uri="{FF2B5EF4-FFF2-40B4-BE49-F238E27FC236}">
                <a16:creationId xmlns:a16="http://schemas.microsoft.com/office/drawing/2014/main" id="{9CBE4620-5CA8-4F45-6B95-3BC0AC865E4B}"/>
              </a:ext>
            </a:extLst>
          </p:cNvPr>
          <p:cNvSpPr txBox="1"/>
          <p:nvPr/>
        </p:nvSpPr>
        <p:spPr>
          <a:xfrm>
            <a:off x="13371946" y="9768070"/>
            <a:ext cx="4310380" cy="352425"/>
          </a:xfrm>
          <a:prstGeom prst="rect">
            <a:avLst/>
          </a:prstGeom>
        </p:spPr>
        <p:txBody>
          <a:bodyPr vert="horz" wrap="square" lIns="0" tIns="11430" rIns="0" bIns="0" rtlCol="0">
            <a:spAutoFit/>
          </a:bodyPr>
          <a:lstStyle/>
          <a:p>
            <a:pPr marL="389255" indent="-376555">
              <a:lnSpc>
                <a:spcPct val="100000"/>
              </a:lnSpc>
              <a:spcBef>
                <a:spcPts val="90"/>
              </a:spcBef>
              <a:buChar char="•"/>
              <a:tabLst>
                <a:tab pos="389255" algn="l"/>
              </a:tabLst>
            </a:pPr>
            <a:r>
              <a:rPr sz="2150" dirty="0">
                <a:solidFill>
                  <a:srgbClr val="FFFFFF"/>
                </a:solidFill>
                <a:latin typeface="Helvetica"/>
                <a:cs typeface="Helvetica"/>
              </a:rPr>
              <a:t>WMS</a:t>
            </a:r>
            <a:r>
              <a:rPr sz="2150" spc="-70" dirty="0">
                <a:solidFill>
                  <a:srgbClr val="FFFFFF"/>
                </a:solidFill>
                <a:latin typeface="Helvetica"/>
                <a:cs typeface="Helvetica"/>
              </a:rPr>
              <a:t> </a:t>
            </a:r>
            <a:r>
              <a:rPr sz="2150" dirty="0">
                <a:solidFill>
                  <a:srgbClr val="FFFFFF"/>
                </a:solidFill>
                <a:latin typeface="Helvetica"/>
                <a:cs typeface="Helvetica"/>
              </a:rPr>
              <a:t>–</a:t>
            </a:r>
            <a:r>
              <a:rPr sz="2150" spc="-70" dirty="0">
                <a:solidFill>
                  <a:srgbClr val="FFFFFF"/>
                </a:solidFill>
                <a:latin typeface="Helvetica"/>
                <a:cs typeface="Helvetica"/>
              </a:rPr>
              <a:t> </a:t>
            </a:r>
            <a:r>
              <a:rPr sz="2150" spc="-10" dirty="0">
                <a:solidFill>
                  <a:srgbClr val="FFFFFF"/>
                </a:solidFill>
                <a:latin typeface="Helvetica"/>
                <a:cs typeface="Helvetica"/>
              </a:rPr>
              <a:t>Warwick</a:t>
            </a:r>
            <a:r>
              <a:rPr sz="2150" spc="-70" dirty="0">
                <a:solidFill>
                  <a:srgbClr val="FFFFFF"/>
                </a:solidFill>
                <a:latin typeface="Helvetica"/>
                <a:cs typeface="Helvetica"/>
              </a:rPr>
              <a:t> </a:t>
            </a:r>
            <a:r>
              <a:rPr sz="2150" dirty="0">
                <a:solidFill>
                  <a:srgbClr val="FFFFFF"/>
                </a:solidFill>
                <a:latin typeface="Helvetica"/>
                <a:cs typeface="Helvetica"/>
              </a:rPr>
              <a:t>Medical</a:t>
            </a:r>
            <a:r>
              <a:rPr sz="2150" spc="-70" dirty="0">
                <a:solidFill>
                  <a:srgbClr val="FFFFFF"/>
                </a:solidFill>
                <a:latin typeface="Helvetica"/>
                <a:cs typeface="Helvetica"/>
              </a:rPr>
              <a:t> </a:t>
            </a:r>
            <a:r>
              <a:rPr sz="2150" spc="-10" dirty="0">
                <a:solidFill>
                  <a:srgbClr val="FFFFFF"/>
                </a:solidFill>
                <a:latin typeface="Helvetica"/>
                <a:cs typeface="Helvetica"/>
              </a:rPr>
              <a:t>School</a:t>
            </a:r>
            <a:endParaRPr sz="2150" dirty="0">
              <a:latin typeface="Helvetica"/>
              <a:cs typeface="Helvetic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20104098" cy="11308555"/>
          </a:xfrm>
          <a:prstGeom prst="rect">
            <a:avLst/>
          </a:prstGeom>
        </p:spPr>
      </p:pic>
      <p:sp>
        <p:nvSpPr>
          <p:cNvPr id="3" name="object 3"/>
          <p:cNvSpPr txBox="1">
            <a:spLocks noGrp="1"/>
          </p:cNvSpPr>
          <p:nvPr>
            <p:ph type="ftr" sz="quarter" idx="5"/>
          </p:nvPr>
        </p:nvSpPr>
        <p:spPr>
          <a:xfrm>
            <a:off x="991564" y="10632416"/>
            <a:ext cx="2204085" cy="195503"/>
          </a:xfrm>
          <a:prstGeom prst="rect">
            <a:avLst/>
          </a:prstGeom>
        </p:spPr>
        <p:txBody>
          <a:bodyPr vert="horz" wrap="square" lIns="0" tIns="0" rIns="0" bIns="0" rtlCol="0">
            <a:spAutoFit/>
          </a:bodyPr>
          <a:lstStyle/>
          <a:p>
            <a:pPr marL="12700">
              <a:lnSpc>
                <a:spcPts val="1535"/>
              </a:lnSpc>
            </a:pPr>
            <a:r>
              <a:rPr dirty="0">
                <a:solidFill>
                  <a:schemeClr val="bg1"/>
                </a:solidFill>
              </a:rPr>
              <a:t>Primary</a:t>
            </a:r>
            <a:r>
              <a:rPr spc="30" dirty="0">
                <a:solidFill>
                  <a:schemeClr val="bg1"/>
                </a:solidFill>
              </a:rPr>
              <a:t> </a:t>
            </a:r>
            <a:r>
              <a:rPr dirty="0">
                <a:solidFill>
                  <a:schemeClr val="bg1"/>
                </a:solidFill>
              </a:rPr>
              <a:t>Care</a:t>
            </a:r>
            <a:r>
              <a:rPr spc="35" dirty="0">
                <a:solidFill>
                  <a:schemeClr val="bg1"/>
                </a:solidFill>
              </a:rPr>
              <a:t> </a:t>
            </a:r>
            <a:r>
              <a:rPr dirty="0">
                <a:solidFill>
                  <a:schemeClr val="bg1"/>
                </a:solidFill>
              </a:rPr>
              <a:t>People</a:t>
            </a:r>
            <a:r>
              <a:rPr spc="35" dirty="0">
                <a:solidFill>
                  <a:schemeClr val="bg1"/>
                </a:solidFill>
              </a:rPr>
              <a:t> </a:t>
            </a:r>
            <a:r>
              <a:rPr spc="-20" dirty="0">
                <a:solidFill>
                  <a:schemeClr val="bg1"/>
                </a:solidFill>
              </a:rPr>
              <a:t>Plan</a:t>
            </a:r>
          </a:p>
        </p:txBody>
      </p:sp>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8100">
              <a:lnSpc>
                <a:spcPts val="1535"/>
              </a:lnSpc>
            </a:pPr>
            <a:fld id="{81D60167-4931-47E6-BA6A-407CBD079E47}" type="slidenum">
              <a:rPr spc="-25" dirty="0">
                <a:solidFill>
                  <a:srgbClr val="FFFFFF"/>
                </a:solidFill>
              </a:rPr>
              <a:t>7</a:t>
            </a:fld>
            <a:endParaRPr spc="-25" dirty="0">
              <a:solidFill>
                <a:srgbClr val="FFFFF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bject 10"/>
          <p:cNvSpPr txBox="1">
            <a:spLocks noGrp="1"/>
          </p:cNvSpPr>
          <p:nvPr>
            <p:ph type="ftr" sz="quarter" idx="5"/>
          </p:nvPr>
        </p:nvSpPr>
        <p:spPr>
          <a:prstGeom prst="rect">
            <a:avLst/>
          </a:prstGeom>
        </p:spPr>
        <p:txBody>
          <a:bodyPr vert="horz" wrap="square" lIns="0" tIns="0" rIns="0" bIns="0" rtlCol="0">
            <a:spAutoFit/>
          </a:bodyPr>
          <a:lstStyle/>
          <a:p>
            <a:pPr marL="12700">
              <a:lnSpc>
                <a:spcPts val="1535"/>
              </a:lnSpc>
            </a:pPr>
            <a:r>
              <a:rPr dirty="0"/>
              <a:t>Primary</a:t>
            </a:r>
            <a:r>
              <a:rPr spc="30" dirty="0"/>
              <a:t> </a:t>
            </a:r>
            <a:r>
              <a:rPr dirty="0"/>
              <a:t>Care</a:t>
            </a:r>
            <a:r>
              <a:rPr spc="35" dirty="0"/>
              <a:t> </a:t>
            </a:r>
            <a:r>
              <a:rPr dirty="0"/>
              <a:t>People</a:t>
            </a:r>
            <a:r>
              <a:rPr spc="35" dirty="0"/>
              <a:t> </a:t>
            </a:r>
            <a:r>
              <a:rPr spc="-20" dirty="0"/>
              <a:t>Plan</a:t>
            </a:r>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38100">
              <a:lnSpc>
                <a:spcPts val="1535"/>
              </a:lnSpc>
            </a:pPr>
            <a:fld id="{81D60167-4931-47E6-BA6A-407CBD079E47}" type="slidenum">
              <a:rPr spc="-25" dirty="0">
                <a:solidFill>
                  <a:srgbClr val="FFFFFF"/>
                </a:solidFill>
              </a:rPr>
              <a:t>8</a:t>
            </a:fld>
            <a:endParaRPr spc="-25" dirty="0">
              <a:solidFill>
                <a:srgbClr val="FFFFFF"/>
              </a:solidFill>
            </a:endParaRPr>
          </a:p>
        </p:txBody>
      </p:sp>
      <p:sp>
        <p:nvSpPr>
          <p:cNvPr id="2" name="object 2"/>
          <p:cNvSpPr txBox="1"/>
          <p:nvPr/>
        </p:nvSpPr>
        <p:spPr>
          <a:xfrm>
            <a:off x="1034388" y="4139006"/>
            <a:ext cx="17979390" cy="880110"/>
          </a:xfrm>
          <a:prstGeom prst="rect">
            <a:avLst/>
          </a:prstGeom>
        </p:spPr>
        <p:txBody>
          <a:bodyPr vert="horz" wrap="square" lIns="0" tIns="12700" rIns="0" bIns="0" rtlCol="0">
            <a:spAutoFit/>
          </a:bodyPr>
          <a:lstStyle/>
          <a:p>
            <a:pPr marL="12700" marR="5080">
              <a:lnSpc>
                <a:spcPct val="100000"/>
              </a:lnSpc>
              <a:spcBef>
                <a:spcPts val="100"/>
              </a:spcBef>
            </a:pPr>
            <a:r>
              <a:rPr sz="2800" dirty="0">
                <a:solidFill>
                  <a:srgbClr val="575756"/>
                </a:solidFill>
                <a:latin typeface="Helvetica"/>
                <a:cs typeface="Helvetica"/>
              </a:rPr>
              <a:t>The</a:t>
            </a:r>
            <a:r>
              <a:rPr sz="2800" spc="-95" dirty="0">
                <a:solidFill>
                  <a:srgbClr val="575756"/>
                </a:solidFill>
                <a:latin typeface="Helvetica"/>
                <a:cs typeface="Helvetica"/>
              </a:rPr>
              <a:t> </a:t>
            </a:r>
            <a:r>
              <a:rPr sz="2800" dirty="0">
                <a:solidFill>
                  <a:srgbClr val="575756"/>
                </a:solidFill>
                <a:latin typeface="Helvetica"/>
                <a:cs typeface="Helvetica"/>
              </a:rPr>
              <a:t>Coventry</a:t>
            </a:r>
            <a:r>
              <a:rPr sz="2800" spc="-90" dirty="0">
                <a:solidFill>
                  <a:srgbClr val="575756"/>
                </a:solidFill>
                <a:latin typeface="Helvetica"/>
                <a:cs typeface="Helvetica"/>
              </a:rPr>
              <a:t> </a:t>
            </a:r>
            <a:r>
              <a:rPr sz="2800" dirty="0">
                <a:solidFill>
                  <a:srgbClr val="575756"/>
                </a:solidFill>
                <a:latin typeface="Helvetica"/>
                <a:cs typeface="Helvetica"/>
              </a:rPr>
              <a:t>and</a:t>
            </a:r>
            <a:r>
              <a:rPr sz="2800" spc="-95" dirty="0">
                <a:solidFill>
                  <a:srgbClr val="575756"/>
                </a:solidFill>
                <a:latin typeface="Helvetica"/>
                <a:cs typeface="Helvetica"/>
              </a:rPr>
              <a:t> </a:t>
            </a:r>
            <a:r>
              <a:rPr sz="2800" spc="-10" dirty="0">
                <a:solidFill>
                  <a:srgbClr val="575756"/>
                </a:solidFill>
                <a:latin typeface="Helvetica"/>
                <a:cs typeface="Helvetica"/>
              </a:rPr>
              <a:t>Warwickshire</a:t>
            </a:r>
            <a:r>
              <a:rPr sz="2800" spc="-90" dirty="0">
                <a:solidFill>
                  <a:srgbClr val="575756"/>
                </a:solidFill>
                <a:latin typeface="Helvetica"/>
                <a:cs typeface="Helvetica"/>
              </a:rPr>
              <a:t> </a:t>
            </a:r>
            <a:r>
              <a:rPr sz="2800" dirty="0">
                <a:solidFill>
                  <a:srgbClr val="575756"/>
                </a:solidFill>
                <a:latin typeface="Helvetica"/>
                <a:cs typeface="Helvetica"/>
              </a:rPr>
              <a:t>Integrated</a:t>
            </a:r>
            <a:r>
              <a:rPr sz="2800" spc="-90" dirty="0">
                <a:solidFill>
                  <a:srgbClr val="575756"/>
                </a:solidFill>
                <a:latin typeface="Helvetica"/>
                <a:cs typeface="Helvetica"/>
              </a:rPr>
              <a:t> </a:t>
            </a:r>
            <a:r>
              <a:rPr sz="2800" dirty="0">
                <a:solidFill>
                  <a:srgbClr val="575756"/>
                </a:solidFill>
                <a:latin typeface="Helvetica"/>
                <a:cs typeface="Helvetica"/>
              </a:rPr>
              <a:t>Care</a:t>
            </a:r>
            <a:r>
              <a:rPr sz="2800" spc="-95" dirty="0">
                <a:solidFill>
                  <a:srgbClr val="575756"/>
                </a:solidFill>
                <a:latin typeface="Helvetica"/>
                <a:cs typeface="Helvetica"/>
              </a:rPr>
              <a:t> </a:t>
            </a:r>
            <a:r>
              <a:rPr sz="2800" dirty="0">
                <a:solidFill>
                  <a:srgbClr val="575756"/>
                </a:solidFill>
                <a:latin typeface="Helvetica"/>
                <a:cs typeface="Helvetica"/>
              </a:rPr>
              <a:t>System</a:t>
            </a:r>
            <a:r>
              <a:rPr sz="2800" spc="-90" dirty="0">
                <a:solidFill>
                  <a:srgbClr val="575756"/>
                </a:solidFill>
                <a:latin typeface="Helvetica"/>
                <a:cs typeface="Helvetica"/>
              </a:rPr>
              <a:t> </a:t>
            </a:r>
            <a:r>
              <a:rPr sz="2800" dirty="0">
                <a:solidFill>
                  <a:srgbClr val="575756"/>
                </a:solidFill>
                <a:latin typeface="Helvetica"/>
                <a:cs typeface="Helvetica"/>
              </a:rPr>
              <a:t>provides</a:t>
            </a:r>
            <a:r>
              <a:rPr sz="2800" spc="-90" dirty="0">
                <a:solidFill>
                  <a:srgbClr val="575756"/>
                </a:solidFill>
                <a:latin typeface="Helvetica"/>
                <a:cs typeface="Helvetica"/>
              </a:rPr>
              <a:t> </a:t>
            </a:r>
            <a:r>
              <a:rPr sz="2800" dirty="0">
                <a:solidFill>
                  <a:srgbClr val="575756"/>
                </a:solidFill>
                <a:latin typeface="Helvetica"/>
                <a:cs typeface="Helvetica"/>
              </a:rPr>
              <a:t>health,</a:t>
            </a:r>
            <a:r>
              <a:rPr sz="2800" spc="-95" dirty="0">
                <a:solidFill>
                  <a:srgbClr val="575756"/>
                </a:solidFill>
                <a:latin typeface="Helvetica"/>
                <a:cs typeface="Helvetica"/>
              </a:rPr>
              <a:t> </a:t>
            </a:r>
            <a:r>
              <a:rPr sz="2800" dirty="0">
                <a:solidFill>
                  <a:srgbClr val="575756"/>
                </a:solidFill>
                <a:latin typeface="Helvetica"/>
                <a:cs typeface="Helvetica"/>
              </a:rPr>
              <a:t>care</a:t>
            </a:r>
            <a:r>
              <a:rPr sz="2800" spc="-90" dirty="0">
                <a:solidFill>
                  <a:srgbClr val="575756"/>
                </a:solidFill>
                <a:latin typeface="Helvetica"/>
                <a:cs typeface="Helvetica"/>
              </a:rPr>
              <a:t> </a:t>
            </a:r>
            <a:r>
              <a:rPr sz="2800" dirty="0">
                <a:solidFill>
                  <a:srgbClr val="575756"/>
                </a:solidFill>
                <a:latin typeface="Helvetica"/>
                <a:cs typeface="Helvetica"/>
              </a:rPr>
              <a:t>and</a:t>
            </a:r>
            <a:r>
              <a:rPr sz="2800" spc="-90" dirty="0">
                <a:solidFill>
                  <a:srgbClr val="575756"/>
                </a:solidFill>
                <a:latin typeface="Helvetica"/>
                <a:cs typeface="Helvetica"/>
              </a:rPr>
              <a:t> </a:t>
            </a:r>
            <a:r>
              <a:rPr sz="2800" dirty="0">
                <a:solidFill>
                  <a:srgbClr val="575756"/>
                </a:solidFill>
                <a:latin typeface="Helvetica"/>
                <a:cs typeface="Helvetica"/>
              </a:rPr>
              <a:t>wellbeing</a:t>
            </a:r>
            <a:r>
              <a:rPr sz="2800" spc="-95" dirty="0">
                <a:solidFill>
                  <a:srgbClr val="575756"/>
                </a:solidFill>
                <a:latin typeface="Helvetica"/>
                <a:cs typeface="Helvetica"/>
              </a:rPr>
              <a:t> </a:t>
            </a:r>
            <a:r>
              <a:rPr sz="2800" dirty="0">
                <a:solidFill>
                  <a:srgbClr val="575756"/>
                </a:solidFill>
                <a:latin typeface="Helvetica"/>
                <a:cs typeface="Helvetica"/>
              </a:rPr>
              <a:t>services</a:t>
            </a:r>
            <a:r>
              <a:rPr sz="2800" spc="-90" dirty="0">
                <a:solidFill>
                  <a:srgbClr val="575756"/>
                </a:solidFill>
                <a:latin typeface="Helvetica"/>
                <a:cs typeface="Helvetica"/>
              </a:rPr>
              <a:t> </a:t>
            </a:r>
            <a:r>
              <a:rPr sz="2800" dirty="0">
                <a:solidFill>
                  <a:srgbClr val="575756"/>
                </a:solidFill>
                <a:latin typeface="Helvetica"/>
                <a:cs typeface="Helvetica"/>
              </a:rPr>
              <a:t>and</a:t>
            </a:r>
            <a:r>
              <a:rPr sz="2800" spc="-90" dirty="0">
                <a:solidFill>
                  <a:srgbClr val="575756"/>
                </a:solidFill>
                <a:latin typeface="Helvetica"/>
                <a:cs typeface="Helvetica"/>
              </a:rPr>
              <a:t> </a:t>
            </a:r>
            <a:r>
              <a:rPr sz="2800" spc="-10" dirty="0">
                <a:solidFill>
                  <a:srgbClr val="575756"/>
                </a:solidFill>
                <a:latin typeface="Helvetica"/>
                <a:cs typeface="Helvetica"/>
              </a:rPr>
              <a:t>support </a:t>
            </a:r>
            <a:r>
              <a:rPr sz="2800" dirty="0">
                <a:solidFill>
                  <a:srgbClr val="575756"/>
                </a:solidFill>
                <a:latin typeface="Helvetica"/>
                <a:cs typeface="Helvetica"/>
              </a:rPr>
              <a:t>to</a:t>
            </a:r>
            <a:r>
              <a:rPr sz="2800" spc="-65" dirty="0">
                <a:solidFill>
                  <a:srgbClr val="575756"/>
                </a:solidFill>
                <a:latin typeface="Helvetica"/>
                <a:cs typeface="Helvetica"/>
              </a:rPr>
              <a:t> </a:t>
            </a:r>
            <a:r>
              <a:rPr sz="2800" dirty="0">
                <a:solidFill>
                  <a:srgbClr val="575756"/>
                </a:solidFill>
                <a:latin typeface="Helvetica"/>
                <a:cs typeface="Helvetica"/>
              </a:rPr>
              <a:t>a</a:t>
            </a:r>
            <a:r>
              <a:rPr sz="2800" spc="-65" dirty="0">
                <a:solidFill>
                  <a:srgbClr val="575756"/>
                </a:solidFill>
                <a:latin typeface="Helvetica"/>
                <a:cs typeface="Helvetica"/>
              </a:rPr>
              <a:t> </a:t>
            </a:r>
            <a:r>
              <a:rPr sz="2800" dirty="0">
                <a:solidFill>
                  <a:srgbClr val="575756"/>
                </a:solidFill>
                <a:latin typeface="Helvetica"/>
                <a:cs typeface="Helvetica"/>
              </a:rPr>
              <a:t>diverse</a:t>
            </a:r>
            <a:r>
              <a:rPr sz="2800" spc="-65" dirty="0">
                <a:solidFill>
                  <a:srgbClr val="575756"/>
                </a:solidFill>
                <a:latin typeface="Helvetica"/>
                <a:cs typeface="Helvetica"/>
              </a:rPr>
              <a:t> </a:t>
            </a:r>
            <a:r>
              <a:rPr sz="2800" dirty="0">
                <a:solidFill>
                  <a:srgbClr val="575756"/>
                </a:solidFill>
                <a:latin typeface="Helvetica"/>
                <a:cs typeface="Helvetica"/>
              </a:rPr>
              <a:t>population</a:t>
            </a:r>
            <a:r>
              <a:rPr sz="2800" spc="-65" dirty="0">
                <a:solidFill>
                  <a:srgbClr val="575756"/>
                </a:solidFill>
                <a:latin typeface="Helvetica"/>
                <a:cs typeface="Helvetica"/>
              </a:rPr>
              <a:t> </a:t>
            </a:r>
            <a:r>
              <a:rPr sz="2800" dirty="0">
                <a:solidFill>
                  <a:srgbClr val="575756"/>
                </a:solidFill>
                <a:latin typeface="Helvetica"/>
                <a:cs typeface="Helvetica"/>
              </a:rPr>
              <a:t>of</a:t>
            </a:r>
            <a:r>
              <a:rPr sz="2800" spc="-65" dirty="0">
                <a:solidFill>
                  <a:srgbClr val="575756"/>
                </a:solidFill>
                <a:latin typeface="Helvetica"/>
                <a:cs typeface="Helvetica"/>
              </a:rPr>
              <a:t> </a:t>
            </a:r>
            <a:r>
              <a:rPr sz="2800" dirty="0">
                <a:solidFill>
                  <a:srgbClr val="575756"/>
                </a:solidFill>
                <a:latin typeface="Helvetica"/>
                <a:cs typeface="Helvetica"/>
              </a:rPr>
              <a:t>over</a:t>
            </a:r>
            <a:r>
              <a:rPr sz="2800" spc="-65" dirty="0">
                <a:solidFill>
                  <a:srgbClr val="575756"/>
                </a:solidFill>
                <a:latin typeface="Helvetica"/>
                <a:cs typeface="Helvetica"/>
              </a:rPr>
              <a:t> </a:t>
            </a:r>
            <a:r>
              <a:rPr sz="2800" dirty="0">
                <a:solidFill>
                  <a:srgbClr val="575756"/>
                </a:solidFill>
                <a:latin typeface="Helvetica"/>
                <a:cs typeface="Helvetica"/>
              </a:rPr>
              <a:t>1</a:t>
            </a:r>
            <a:r>
              <a:rPr sz="2800" spc="-65" dirty="0">
                <a:solidFill>
                  <a:srgbClr val="575756"/>
                </a:solidFill>
                <a:latin typeface="Helvetica"/>
                <a:cs typeface="Helvetica"/>
              </a:rPr>
              <a:t> </a:t>
            </a:r>
            <a:r>
              <a:rPr sz="2800" dirty="0">
                <a:solidFill>
                  <a:srgbClr val="575756"/>
                </a:solidFill>
                <a:latin typeface="Helvetica"/>
                <a:cs typeface="Helvetica"/>
              </a:rPr>
              <a:t>million</a:t>
            </a:r>
            <a:r>
              <a:rPr sz="2800" spc="-65" dirty="0">
                <a:solidFill>
                  <a:srgbClr val="575756"/>
                </a:solidFill>
                <a:latin typeface="Helvetica"/>
                <a:cs typeface="Helvetica"/>
              </a:rPr>
              <a:t> </a:t>
            </a:r>
            <a:r>
              <a:rPr sz="2800" dirty="0">
                <a:solidFill>
                  <a:srgbClr val="575756"/>
                </a:solidFill>
                <a:latin typeface="Helvetica"/>
                <a:cs typeface="Helvetica"/>
              </a:rPr>
              <a:t>people,</a:t>
            </a:r>
            <a:r>
              <a:rPr sz="2800" spc="-65" dirty="0">
                <a:solidFill>
                  <a:srgbClr val="575756"/>
                </a:solidFill>
                <a:latin typeface="Helvetica"/>
                <a:cs typeface="Helvetica"/>
              </a:rPr>
              <a:t> </a:t>
            </a:r>
            <a:r>
              <a:rPr sz="2800" dirty="0">
                <a:solidFill>
                  <a:srgbClr val="575756"/>
                </a:solidFill>
                <a:latin typeface="Helvetica"/>
                <a:cs typeface="Helvetica"/>
              </a:rPr>
              <a:t>and</a:t>
            </a:r>
            <a:r>
              <a:rPr sz="2800" spc="-65" dirty="0">
                <a:solidFill>
                  <a:srgbClr val="575756"/>
                </a:solidFill>
                <a:latin typeface="Helvetica"/>
                <a:cs typeface="Helvetica"/>
              </a:rPr>
              <a:t> </a:t>
            </a:r>
            <a:r>
              <a:rPr sz="2800" dirty="0">
                <a:solidFill>
                  <a:srgbClr val="575756"/>
                </a:solidFill>
                <a:latin typeface="Helvetica"/>
                <a:cs typeface="Helvetica"/>
              </a:rPr>
              <a:t>that</a:t>
            </a:r>
            <a:r>
              <a:rPr sz="2800" spc="-65" dirty="0">
                <a:solidFill>
                  <a:srgbClr val="575756"/>
                </a:solidFill>
                <a:latin typeface="Helvetica"/>
                <a:cs typeface="Helvetica"/>
              </a:rPr>
              <a:t> </a:t>
            </a:r>
            <a:r>
              <a:rPr sz="2800" dirty="0">
                <a:solidFill>
                  <a:srgbClr val="575756"/>
                </a:solidFill>
                <a:latin typeface="Helvetica"/>
                <a:cs typeface="Helvetica"/>
              </a:rPr>
              <a:t>population</a:t>
            </a:r>
            <a:r>
              <a:rPr sz="2800" spc="-60" dirty="0">
                <a:solidFill>
                  <a:srgbClr val="575756"/>
                </a:solidFill>
                <a:latin typeface="Helvetica"/>
                <a:cs typeface="Helvetica"/>
              </a:rPr>
              <a:t> </a:t>
            </a:r>
            <a:r>
              <a:rPr sz="2800" dirty="0">
                <a:solidFill>
                  <a:srgbClr val="575756"/>
                </a:solidFill>
                <a:latin typeface="Helvetica"/>
                <a:cs typeface="Helvetica"/>
              </a:rPr>
              <a:t>is</a:t>
            </a:r>
            <a:r>
              <a:rPr sz="2800" spc="-65" dirty="0">
                <a:solidFill>
                  <a:srgbClr val="575756"/>
                </a:solidFill>
                <a:latin typeface="Helvetica"/>
                <a:cs typeface="Helvetica"/>
              </a:rPr>
              <a:t> </a:t>
            </a:r>
            <a:r>
              <a:rPr sz="2800" spc="-10" dirty="0">
                <a:solidFill>
                  <a:srgbClr val="575756"/>
                </a:solidFill>
                <a:latin typeface="Helvetica"/>
                <a:cs typeface="Helvetica"/>
              </a:rPr>
              <a:t>growing.</a:t>
            </a:r>
            <a:endParaRPr sz="2800">
              <a:latin typeface="Helvetica"/>
              <a:cs typeface="Helvetica"/>
            </a:endParaRPr>
          </a:p>
        </p:txBody>
      </p:sp>
      <p:sp>
        <p:nvSpPr>
          <p:cNvPr id="3" name="object 3"/>
          <p:cNvSpPr txBox="1">
            <a:spLocks noGrp="1"/>
          </p:cNvSpPr>
          <p:nvPr>
            <p:ph type="title"/>
          </p:nvPr>
        </p:nvSpPr>
        <p:spPr>
          <a:xfrm>
            <a:off x="1118155" y="1134359"/>
            <a:ext cx="15754350" cy="1995805"/>
          </a:xfrm>
          <a:prstGeom prst="rect">
            <a:avLst/>
          </a:prstGeom>
        </p:spPr>
        <p:txBody>
          <a:bodyPr vert="horz" wrap="square" lIns="0" tIns="110489" rIns="0" bIns="0" rtlCol="0">
            <a:spAutoFit/>
          </a:bodyPr>
          <a:lstStyle/>
          <a:p>
            <a:pPr marL="12700" marR="5080">
              <a:lnSpc>
                <a:spcPts val="7420"/>
              </a:lnSpc>
              <a:spcBef>
                <a:spcPts val="869"/>
              </a:spcBef>
            </a:pPr>
            <a:r>
              <a:rPr dirty="0"/>
              <a:t>Local</a:t>
            </a:r>
            <a:r>
              <a:rPr spc="-204" dirty="0"/>
              <a:t> </a:t>
            </a:r>
            <a:r>
              <a:rPr dirty="0"/>
              <a:t>Context</a:t>
            </a:r>
            <a:r>
              <a:rPr spc="-204" dirty="0"/>
              <a:t> </a:t>
            </a:r>
            <a:r>
              <a:rPr dirty="0"/>
              <a:t>-</a:t>
            </a:r>
            <a:r>
              <a:rPr spc="-210" dirty="0"/>
              <a:t> </a:t>
            </a:r>
            <a:r>
              <a:rPr dirty="0"/>
              <a:t>Coventry</a:t>
            </a:r>
            <a:r>
              <a:rPr spc="-204" dirty="0"/>
              <a:t> </a:t>
            </a:r>
            <a:r>
              <a:rPr spc="-25" dirty="0"/>
              <a:t>and </a:t>
            </a:r>
            <a:r>
              <a:rPr spc="-35" dirty="0"/>
              <a:t>Warwickshire</a:t>
            </a:r>
            <a:r>
              <a:rPr spc="-229" dirty="0"/>
              <a:t> </a:t>
            </a:r>
            <a:r>
              <a:rPr dirty="0"/>
              <a:t>Primary</a:t>
            </a:r>
            <a:r>
              <a:rPr spc="-225" dirty="0"/>
              <a:t> </a:t>
            </a:r>
            <a:r>
              <a:rPr dirty="0"/>
              <a:t>Care</a:t>
            </a:r>
            <a:r>
              <a:rPr spc="-229" dirty="0"/>
              <a:t> </a:t>
            </a:r>
            <a:r>
              <a:rPr spc="-10" dirty="0"/>
              <a:t>Landscape</a:t>
            </a:r>
          </a:p>
        </p:txBody>
      </p:sp>
      <p:sp>
        <p:nvSpPr>
          <p:cNvPr id="12" name="object 4">
            <a:extLst>
              <a:ext uri="{FF2B5EF4-FFF2-40B4-BE49-F238E27FC236}">
                <a16:creationId xmlns:a16="http://schemas.microsoft.com/office/drawing/2014/main" id="{DCDF7EBF-7E8D-6A76-3BCD-3EFE0A486765}"/>
              </a:ext>
            </a:extLst>
          </p:cNvPr>
          <p:cNvSpPr txBox="1"/>
          <p:nvPr/>
        </p:nvSpPr>
        <p:spPr>
          <a:xfrm>
            <a:off x="1034388" y="5493779"/>
            <a:ext cx="8319134" cy="968375"/>
          </a:xfrm>
          <a:prstGeom prst="rect">
            <a:avLst/>
          </a:prstGeom>
        </p:spPr>
        <p:txBody>
          <a:bodyPr vert="horz" wrap="square" lIns="0" tIns="12065" rIns="0" bIns="0" rtlCol="0">
            <a:spAutoFit/>
          </a:bodyPr>
          <a:lstStyle/>
          <a:p>
            <a:pPr marL="12700" marR="5080" algn="just">
              <a:lnSpc>
                <a:spcPct val="100499"/>
              </a:lnSpc>
              <a:spcBef>
                <a:spcPts val="95"/>
              </a:spcBef>
            </a:pPr>
            <a:r>
              <a:rPr sz="2050" dirty="0">
                <a:solidFill>
                  <a:srgbClr val="575756"/>
                </a:solidFill>
                <a:latin typeface="Helvetica"/>
                <a:cs typeface="Helvetica"/>
              </a:rPr>
              <a:t>With</a:t>
            </a:r>
            <a:r>
              <a:rPr sz="2050" spc="-20" dirty="0">
                <a:solidFill>
                  <a:srgbClr val="575756"/>
                </a:solidFill>
                <a:latin typeface="Helvetica"/>
                <a:cs typeface="Helvetica"/>
              </a:rPr>
              <a:t> </a:t>
            </a:r>
            <a:r>
              <a:rPr sz="2050" dirty="0">
                <a:solidFill>
                  <a:srgbClr val="575756"/>
                </a:solidFill>
                <a:latin typeface="Helvetica"/>
                <a:cs typeface="Helvetica"/>
              </a:rPr>
              <a:t>population</a:t>
            </a:r>
            <a:r>
              <a:rPr sz="2050" spc="-15" dirty="0">
                <a:solidFill>
                  <a:srgbClr val="575756"/>
                </a:solidFill>
                <a:latin typeface="Helvetica"/>
                <a:cs typeface="Helvetica"/>
              </a:rPr>
              <a:t> </a:t>
            </a:r>
            <a:r>
              <a:rPr sz="2050" dirty="0">
                <a:solidFill>
                  <a:srgbClr val="575756"/>
                </a:solidFill>
                <a:latin typeface="Helvetica"/>
                <a:cs typeface="Helvetica"/>
              </a:rPr>
              <a:t>growth</a:t>
            </a:r>
            <a:r>
              <a:rPr sz="2050" spc="-15" dirty="0">
                <a:solidFill>
                  <a:srgbClr val="575756"/>
                </a:solidFill>
                <a:latin typeface="Helvetica"/>
                <a:cs typeface="Helvetica"/>
              </a:rPr>
              <a:t> </a:t>
            </a:r>
            <a:r>
              <a:rPr sz="2050" dirty="0">
                <a:solidFill>
                  <a:srgbClr val="575756"/>
                </a:solidFill>
                <a:latin typeface="Helvetica"/>
                <a:cs typeface="Helvetica"/>
              </a:rPr>
              <a:t>concentrated</a:t>
            </a:r>
            <a:r>
              <a:rPr sz="2050" spc="-20" dirty="0">
                <a:solidFill>
                  <a:srgbClr val="575756"/>
                </a:solidFill>
                <a:latin typeface="Helvetica"/>
                <a:cs typeface="Helvetica"/>
              </a:rPr>
              <a:t> </a:t>
            </a:r>
            <a:r>
              <a:rPr sz="2050" dirty="0">
                <a:solidFill>
                  <a:srgbClr val="575756"/>
                </a:solidFill>
                <a:latin typeface="Helvetica"/>
                <a:cs typeface="Helvetica"/>
              </a:rPr>
              <a:t>in</a:t>
            </a:r>
            <a:r>
              <a:rPr sz="2050" spc="-15" dirty="0">
                <a:solidFill>
                  <a:srgbClr val="575756"/>
                </a:solidFill>
                <a:latin typeface="Helvetica"/>
                <a:cs typeface="Helvetica"/>
              </a:rPr>
              <a:t> </a:t>
            </a:r>
            <a:r>
              <a:rPr sz="2050" dirty="0">
                <a:solidFill>
                  <a:srgbClr val="575756"/>
                </a:solidFill>
                <a:latin typeface="Helvetica"/>
                <a:cs typeface="Helvetica"/>
              </a:rPr>
              <a:t>certain</a:t>
            </a:r>
            <a:r>
              <a:rPr sz="2050" spc="-15" dirty="0">
                <a:solidFill>
                  <a:srgbClr val="575756"/>
                </a:solidFill>
                <a:latin typeface="Helvetica"/>
                <a:cs typeface="Helvetica"/>
              </a:rPr>
              <a:t> </a:t>
            </a:r>
            <a:r>
              <a:rPr sz="2050" dirty="0">
                <a:solidFill>
                  <a:srgbClr val="575756"/>
                </a:solidFill>
                <a:latin typeface="Helvetica"/>
                <a:cs typeface="Helvetica"/>
              </a:rPr>
              <a:t>parts</a:t>
            </a:r>
            <a:r>
              <a:rPr sz="2050" spc="-15" dirty="0">
                <a:solidFill>
                  <a:srgbClr val="575756"/>
                </a:solidFill>
                <a:latin typeface="Helvetica"/>
                <a:cs typeface="Helvetica"/>
              </a:rPr>
              <a:t> </a:t>
            </a:r>
            <a:r>
              <a:rPr sz="2050" dirty="0">
                <a:solidFill>
                  <a:srgbClr val="575756"/>
                </a:solidFill>
                <a:latin typeface="Helvetica"/>
                <a:cs typeface="Helvetica"/>
              </a:rPr>
              <a:t>of</a:t>
            </a:r>
            <a:r>
              <a:rPr sz="2050" spc="-20" dirty="0">
                <a:solidFill>
                  <a:srgbClr val="575756"/>
                </a:solidFill>
                <a:latin typeface="Helvetica"/>
                <a:cs typeface="Helvetica"/>
              </a:rPr>
              <a:t> </a:t>
            </a:r>
            <a:r>
              <a:rPr sz="2050" dirty="0">
                <a:solidFill>
                  <a:srgbClr val="575756"/>
                </a:solidFill>
                <a:latin typeface="Helvetica"/>
                <a:cs typeface="Helvetica"/>
              </a:rPr>
              <a:t>the</a:t>
            </a:r>
            <a:r>
              <a:rPr sz="2050" spc="-15" dirty="0">
                <a:solidFill>
                  <a:srgbClr val="575756"/>
                </a:solidFill>
                <a:latin typeface="Helvetica"/>
                <a:cs typeface="Helvetica"/>
              </a:rPr>
              <a:t> </a:t>
            </a:r>
            <a:r>
              <a:rPr sz="2050" dirty="0">
                <a:solidFill>
                  <a:srgbClr val="575756"/>
                </a:solidFill>
                <a:latin typeface="Helvetica"/>
                <a:cs typeface="Helvetica"/>
              </a:rPr>
              <a:t>ICS,</a:t>
            </a:r>
            <a:r>
              <a:rPr sz="2050" spc="-15" dirty="0">
                <a:solidFill>
                  <a:srgbClr val="575756"/>
                </a:solidFill>
                <a:latin typeface="Helvetica"/>
                <a:cs typeface="Helvetica"/>
              </a:rPr>
              <a:t> </a:t>
            </a:r>
            <a:r>
              <a:rPr sz="2050" dirty="0">
                <a:solidFill>
                  <a:srgbClr val="575756"/>
                </a:solidFill>
                <a:latin typeface="Helvetica"/>
                <a:cs typeface="Helvetica"/>
              </a:rPr>
              <a:t>and</a:t>
            </a:r>
            <a:r>
              <a:rPr sz="2050" spc="-15" dirty="0">
                <a:solidFill>
                  <a:srgbClr val="575756"/>
                </a:solidFill>
                <a:latin typeface="Helvetica"/>
                <a:cs typeface="Helvetica"/>
              </a:rPr>
              <a:t> </a:t>
            </a:r>
            <a:r>
              <a:rPr sz="2050" spc="-25" dirty="0">
                <a:solidFill>
                  <a:srgbClr val="575756"/>
                </a:solidFill>
                <a:latin typeface="Helvetica"/>
                <a:cs typeface="Helvetica"/>
              </a:rPr>
              <a:t>the </a:t>
            </a:r>
            <a:r>
              <a:rPr sz="2050" dirty="0">
                <a:solidFill>
                  <a:srgbClr val="575756"/>
                </a:solidFill>
                <a:latin typeface="Helvetica"/>
                <a:cs typeface="Helvetica"/>
              </a:rPr>
              <a:t>population</a:t>
            </a:r>
            <a:r>
              <a:rPr sz="2050" spc="-20" dirty="0">
                <a:solidFill>
                  <a:srgbClr val="575756"/>
                </a:solidFill>
                <a:latin typeface="Helvetica"/>
                <a:cs typeface="Helvetica"/>
              </a:rPr>
              <a:t> </a:t>
            </a:r>
            <a:r>
              <a:rPr sz="2050" dirty="0">
                <a:solidFill>
                  <a:srgbClr val="575756"/>
                </a:solidFill>
                <a:latin typeface="Helvetica"/>
                <a:cs typeface="Helvetica"/>
              </a:rPr>
              <a:t>profile</a:t>
            </a:r>
            <a:r>
              <a:rPr sz="2050" spc="-20" dirty="0">
                <a:solidFill>
                  <a:srgbClr val="575756"/>
                </a:solidFill>
                <a:latin typeface="Helvetica"/>
                <a:cs typeface="Helvetica"/>
              </a:rPr>
              <a:t> </a:t>
            </a:r>
            <a:r>
              <a:rPr sz="2050" dirty="0">
                <a:solidFill>
                  <a:srgbClr val="575756"/>
                </a:solidFill>
                <a:latin typeface="Helvetica"/>
                <a:cs typeface="Helvetica"/>
              </a:rPr>
              <a:t>varying</a:t>
            </a:r>
            <a:r>
              <a:rPr sz="2050" spc="-20" dirty="0">
                <a:solidFill>
                  <a:srgbClr val="575756"/>
                </a:solidFill>
                <a:latin typeface="Helvetica"/>
                <a:cs typeface="Helvetica"/>
              </a:rPr>
              <a:t> </a:t>
            </a:r>
            <a:r>
              <a:rPr sz="2050" dirty="0">
                <a:solidFill>
                  <a:srgbClr val="575756"/>
                </a:solidFill>
                <a:latin typeface="Helvetica"/>
                <a:cs typeface="Helvetica"/>
              </a:rPr>
              <a:t>between</a:t>
            </a:r>
            <a:r>
              <a:rPr sz="2050" spc="-20" dirty="0">
                <a:solidFill>
                  <a:srgbClr val="575756"/>
                </a:solidFill>
                <a:latin typeface="Helvetica"/>
                <a:cs typeface="Helvetica"/>
              </a:rPr>
              <a:t> </a:t>
            </a:r>
            <a:r>
              <a:rPr sz="2050" dirty="0">
                <a:solidFill>
                  <a:srgbClr val="575756"/>
                </a:solidFill>
                <a:latin typeface="Helvetica"/>
                <a:cs typeface="Helvetica"/>
              </a:rPr>
              <a:t>localities,</a:t>
            </a:r>
            <a:r>
              <a:rPr sz="2050" spc="-20" dirty="0">
                <a:solidFill>
                  <a:srgbClr val="575756"/>
                </a:solidFill>
                <a:latin typeface="Helvetica"/>
                <a:cs typeface="Helvetica"/>
              </a:rPr>
              <a:t> </a:t>
            </a:r>
            <a:r>
              <a:rPr sz="2050" dirty="0">
                <a:solidFill>
                  <a:srgbClr val="575756"/>
                </a:solidFill>
                <a:latin typeface="Helvetica"/>
                <a:cs typeface="Helvetica"/>
              </a:rPr>
              <a:t>a</a:t>
            </a:r>
            <a:r>
              <a:rPr sz="2050" spc="-20" dirty="0">
                <a:solidFill>
                  <a:srgbClr val="575756"/>
                </a:solidFill>
                <a:latin typeface="Helvetica"/>
                <a:cs typeface="Helvetica"/>
              </a:rPr>
              <a:t> </a:t>
            </a:r>
            <a:r>
              <a:rPr sz="2050" spc="-10" dirty="0">
                <a:solidFill>
                  <a:srgbClr val="575756"/>
                </a:solidFill>
                <a:latin typeface="Helvetica"/>
                <a:cs typeface="Helvetica"/>
              </a:rPr>
              <a:t>place-</a:t>
            </a:r>
            <a:r>
              <a:rPr sz="2050" dirty="0">
                <a:solidFill>
                  <a:srgbClr val="575756"/>
                </a:solidFill>
                <a:latin typeface="Helvetica"/>
                <a:cs typeface="Helvetica"/>
              </a:rPr>
              <a:t>based</a:t>
            </a:r>
            <a:r>
              <a:rPr sz="2050" spc="-20" dirty="0">
                <a:solidFill>
                  <a:srgbClr val="575756"/>
                </a:solidFill>
                <a:latin typeface="Helvetica"/>
                <a:cs typeface="Helvetica"/>
              </a:rPr>
              <a:t> </a:t>
            </a:r>
            <a:r>
              <a:rPr sz="2050" dirty="0">
                <a:solidFill>
                  <a:srgbClr val="575756"/>
                </a:solidFill>
                <a:latin typeface="Helvetica"/>
                <a:cs typeface="Helvetica"/>
              </a:rPr>
              <a:t>approach</a:t>
            </a:r>
            <a:r>
              <a:rPr sz="2050" spc="-20" dirty="0">
                <a:solidFill>
                  <a:srgbClr val="575756"/>
                </a:solidFill>
                <a:latin typeface="Helvetica"/>
                <a:cs typeface="Helvetica"/>
              </a:rPr>
              <a:t> </a:t>
            </a:r>
            <a:r>
              <a:rPr sz="2050" spc="-25" dirty="0">
                <a:solidFill>
                  <a:srgbClr val="575756"/>
                </a:solidFill>
                <a:latin typeface="Helvetica"/>
                <a:cs typeface="Helvetica"/>
              </a:rPr>
              <a:t>to </a:t>
            </a:r>
            <a:r>
              <a:rPr sz="2050" dirty="0">
                <a:solidFill>
                  <a:srgbClr val="575756"/>
                </a:solidFill>
                <a:latin typeface="Helvetica"/>
                <a:cs typeface="Helvetica"/>
              </a:rPr>
              <a:t>service</a:t>
            </a:r>
            <a:r>
              <a:rPr sz="2050" spc="-25" dirty="0">
                <a:solidFill>
                  <a:srgbClr val="575756"/>
                </a:solidFill>
                <a:latin typeface="Helvetica"/>
                <a:cs typeface="Helvetica"/>
              </a:rPr>
              <a:t> </a:t>
            </a:r>
            <a:r>
              <a:rPr sz="2050" dirty="0">
                <a:solidFill>
                  <a:srgbClr val="575756"/>
                </a:solidFill>
                <a:latin typeface="Helvetica"/>
                <a:cs typeface="Helvetica"/>
              </a:rPr>
              <a:t>planning</a:t>
            </a:r>
            <a:r>
              <a:rPr sz="2050" spc="-20" dirty="0">
                <a:solidFill>
                  <a:srgbClr val="575756"/>
                </a:solidFill>
                <a:latin typeface="Helvetica"/>
                <a:cs typeface="Helvetica"/>
              </a:rPr>
              <a:t> </a:t>
            </a:r>
            <a:r>
              <a:rPr sz="2050" dirty="0">
                <a:solidFill>
                  <a:srgbClr val="575756"/>
                </a:solidFill>
                <a:latin typeface="Helvetica"/>
                <a:cs typeface="Helvetica"/>
              </a:rPr>
              <a:t>remains</a:t>
            </a:r>
            <a:r>
              <a:rPr sz="2050" spc="-20" dirty="0">
                <a:solidFill>
                  <a:srgbClr val="575756"/>
                </a:solidFill>
                <a:latin typeface="Helvetica"/>
                <a:cs typeface="Helvetica"/>
              </a:rPr>
              <a:t> </a:t>
            </a:r>
            <a:r>
              <a:rPr sz="2050" spc="-10" dirty="0">
                <a:solidFill>
                  <a:srgbClr val="575756"/>
                </a:solidFill>
                <a:latin typeface="Helvetica"/>
                <a:cs typeface="Helvetica"/>
              </a:rPr>
              <a:t>important.</a:t>
            </a:r>
            <a:endParaRPr sz="2050" dirty="0">
              <a:latin typeface="Helvetica"/>
              <a:cs typeface="Helvetica"/>
            </a:endParaRPr>
          </a:p>
        </p:txBody>
      </p:sp>
      <p:sp>
        <p:nvSpPr>
          <p:cNvPr id="13" name="object 5">
            <a:extLst>
              <a:ext uri="{FF2B5EF4-FFF2-40B4-BE49-F238E27FC236}">
                <a16:creationId xmlns:a16="http://schemas.microsoft.com/office/drawing/2014/main" id="{4797D81E-7075-ED0B-8DA2-FCECBCA03247}"/>
              </a:ext>
            </a:extLst>
          </p:cNvPr>
          <p:cNvSpPr txBox="1"/>
          <p:nvPr/>
        </p:nvSpPr>
        <p:spPr>
          <a:xfrm>
            <a:off x="1034388" y="6750285"/>
            <a:ext cx="8683625" cy="1596390"/>
          </a:xfrm>
          <a:prstGeom prst="rect">
            <a:avLst/>
          </a:prstGeom>
        </p:spPr>
        <p:txBody>
          <a:bodyPr vert="horz" wrap="square" lIns="0" tIns="12065" rIns="0" bIns="0" rtlCol="0">
            <a:spAutoFit/>
          </a:bodyPr>
          <a:lstStyle/>
          <a:p>
            <a:pPr marL="12700" marR="5080">
              <a:lnSpc>
                <a:spcPct val="100499"/>
              </a:lnSpc>
              <a:spcBef>
                <a:spcPts val="95"/>
              </a:spcBef>
            </a:pPr>
            <a:r>
              <a:rPr sz="2050" dirty="0">
                <a:solidFill>
                  <a:srgbClr val="575756"/>
                </a:solidFill>
                <a:latin typeface="Helvetica"/>
                <a:cs typeface="Helvetica"/>
              </a:rPr>
              <a:t>In</a:t>
            </a:r>
            <a:r>
              <a:rPr sz="2050" spc="-20" dirty="0">
                <a:solidFill>
                  <a:srgbClr val="575756"/>
                </a:solidFill>
                <a:latin typeface="Helvetica"/>
                <a:cs typeface="Helvetica"/>
              </a:rPr>
              <a:t> </a:t>
            </a:r>
            <a:r>
              <a:rPr sz="2050" dirty="0">
                <a:solidFill>
                  <a:srgbClr val="575756"/>
                </a:solidFill>
                <a:latin typeface="Helvetica"/>
                <a:cs typeface="Helvetica"/>
              </a:rPr>
              <a:t>many</a:t>
            </a:r>
            <a:r>
              <a:rPr sz="2050" spc="-20" dirty="0">
                <a:solidFill>
                  <a:srgbClr val="575756"/>
                </a:solidFill>
                <a:latin typeface="Helvetica"/>
                <a:cs typeface="Helvetica"/>
              </a:rPr>
              <a:t> </a:t>
            </a:r>
            <a:r>
              <a:rPr sz="2050" dirty="0">
                <a:solidFill>
                  <a:srgbClr val="575756"/>
                </a:solidFill>
                <a:latin typeface="Helvetica"/>
                <a:cs typeface="Helvetica"/>
              </a:rPr>
              <a:t>ways,</a:t>
            </a:r>
            <a:r>
              <a:rPr sz="2050" spc="-20" dirty="0">
                <a:solidFill>
                  <a:srgbClr val="575756"/>
                </a:solidFill>
                <a:latin typeface="Helvetica"/>
                <a:cs typeface="Helvetica"/>
              </a:rPr>
              <a:t> </a:t>
            </a:r>
            <a:r>
              <a:rPr sz="2050" dirty="0">
                <a:solidFill>
                  <a:srgbClr val="575756"/>
                </a:solidFill>
                <a:latin typeface="Helvetica"/>
                <a:cs typeface="Helvetica"/>
              </a:rPr>
              <a:t>the</a:t>
            </a:r>
            <a:r>
              <a:rPr sz="2050" spc="-20" dirty="0">
                <a:solidFill>
                  <a:srgbClr val="575756"/>
                </a:solidFill>
                <a:latin typeface="Helvetica"/>
                <a:cs typeface="Helvetica"/>
              </a:rPr>
              <a:t> </a:t>
            </a:r>
            <a:r>
              <a:rPr sz="2050" dirty="0">
                <a:solidFill>
                  <a:srgbClr val="575756"/>
                </a:solidFill>
                <a:latin typeface="Helvetica"/>
                <a:cs typeface="Helvetica"/>
              </a:rPr>
              <a:t>Coventry</a:t>
            </a:r>
            <a:r>
              <a:rPr sz="2050" spc="-20" dirty="0">
                <a:solidFill>
                  <a:srgbClr val="575756"/>
                </a:solidFill>
                <a:latin typeface="Helvetica"/>
                <a:cs typeface="Helvetica"/>
              </a:rPr>
              <a:t> </a:t>
            </a:r>
            <a:r>
              <a:rPr sz="2050" dirty="0">
                <a:solidFill>
                  <a:srgbClr val="575756"/>
                </a:solidFill>
                <a:latin typeface="Helvetica"/>
                <a:cs typeface="Helvetica"/>
              </a:rPr>
              <a:t>and</a:t>
            </a:r>
            <a:r>
              <a:rPr sz="2050" spc="-20" dirty="0">
                <a:solidFill>
                  <a:srgbClr val="575756"/>
                </a:solidFill>
                <a:latin typeface="Helvetica"/>
                <a:cs typeface="Helvetica"/>
              </a:rPr>
              <a:t> </a:t>
            </a:r>
            <a:r>
              <a:rPr sz="2050" dirty="0">
                <a:solidFill>
                  <a:srgbClr val="575756"/>
                </a:solidFill>
                <a:latin typeface="Helvetica"/>
                <a:cs typeface="Helvetica"/>
              </a:rPr>
              <a:t>Warwickshire</a:t>
            </a:r>
            <a:r>
              <a:rPr sz="2050" spc="-20" dirty="0">
                <a:solidFill>
                  <a:srgbClr val="575756"/>
                </a:solidFill>
                <a:latin typeface="Helvetica"/>
                <a:cs typeface="Helvetica"/>
              </a:rPr>
              <a:t> </a:t>
            </a:r>
            <a:r>
              <a:rPr sz="2050" dirty="0">
                <a:solidFill>
                  <a:srgbClr val="575756"/>
                </a:solidFill>
                <a:latin typeface="Helvetica"/>
                <a:cs typeface="Helvetica"/>
              </a:rPr>
              <a:t>health</a:t>
            </a:r>
            <a:r>
              <a:rPr sz="2050" spc="-20" dirty="0">
                <a:solidFill>
                  <a:srgbClr val="575756"/>
                </a:solidFill>
                <a:latin typeface="Helvetica"/>
                <a:cs typeface="Helvetica"/>
              </a:rPr>
              <a:t> </a:t>
            </a:r>
            <a:r>
              <a:rPr sz="2050" dirty="0">
                <a:solidFill>
                  <a:srgbClr val="575756"/>
                </a:solidFill>
                <a:latin typeface="Helvetica"/>
                <a:cs typeface="Helvetica"/>
              </a:rPr>
              <a:t>and</a:t>
            </a:r>
            <a:r>
              <a:rPr sz="2050" spc="-20" dirty="0">
                <a:solidFill>
                  <a:srgbClr val="575756"/>
                </a:solidFill>
                <a:latin typeface="Helvetica"/>
                <a:cs typeface="Helvetica"/>
              </a:rPr>
              <a:t> </a:t>
            </a:r>
            <a:r>
              <a:rPr sz="2050" dirty="0">
                <a:solidFill>
                  <a:srgbClr val="575756"/>
                </a:solidFill>
                <a:latin typeface="Helvetica"/>
                <a:cs typeface="Helvetica"/>
              </a:rPr>
              <a:t>care</a:t>
            </a:r>
            <a:r>
              <a:rPr sz="2050" spc="-20" dirty="0">
                <a:solidFill>
                  <a:srgbClr val="575756"/>
                </a:solidFill>
                <a:latin typeface="Helvetica"/>
                <a:cs typeface="Helvetica"/>
              </a:rPr>
              <a:t> </a:t>
            </a:r>
            <a:r>
              <a:rPr sz="2050" spc="-10" dirty="0">
                <a:solidFill>
                  <a:srgbClr val="575756"/>
                </a:solidFill>
                <a:latin typeface="Helvetica"/>
                <a:cs typeface="Helvetica"/>
              </a:rPr>
              <a:t>system </a:t>
            </a:r>
            <a:r>
              <a:rPr sz="2050" dirty="0">
                <a:solidFill>
                  <a:srgbClr val="575756"/>
                </a:solidFill>
                <a:latin typeface="Helvetica"/>
                <a:cs typeface="Helvetica"/>
              </a:rPr>
              <a:t>performs</a:t>
            </a:r>
            <a:r>
              <a:rPr sz="2050" spc="-20" dirty="0">
                <a:solidFill>
                  <a:srgbClr val="575756"/>
                </a:solidFill>
                <a:latin typeface="Helvetica"/>
                <a:cs typeface="Helvetica"/>
              </a:rPr>
              <a:t> </a:t>
            </a:r>
            <a:r>
              <a:rPr sz="2050" dirty="0">
                <a:solidFill>
                  <a:srgbClr val="575756"/>
                </a:solidFill>
                <a:latin typeface="Helvetica"/>
                <a:cs typeface="Helvetica"/>
              </a:rPr>
              <a:t>well.</a:t>
            </a:r>
            <a:r>
              <a:rPr sz="2050" spc="-15" dirty="0">
                <a:solidFill>
                  <a:srgbClr val="575756"/>
                </a:solidFill>
                <a:latin typeface="Helvetica"/>
                <a:cs typeface="Helvetica"/>
              </a:rPr>
              <a:t> </a:t>
            </a:r>
            <a:r>
              <a:rPr sz="2050" dirty="0">
                <a:solidFill>
                  <a:srgbClr val="575756"/>
                </a:solidFill>
                <a:latin typeface="Helvetica"/>
                <a:cs typeface="Helvetica"/>
              </a:rPr>
              <a:t>However,</a:t>
            </a:r>
            <a:r>
              <a:rPr sz="2050" spc="-20" dirty="0">
                <a:solidFill>
                  <a:srgbClr val="575756"/>
                </a:solidFill>
                <a:latin typeface="Helvetica"/>
                <a:cs typeface="Helvetica"/>
              </a:rPr>
              <a:t> </a:t>
            </a:r>
            <a:r>
              <a:rPr sz="2050" dirty="0">
                <a:solidFill>
                  <a:srgbClr val="575756"/>
                </a:solidFill>
                <a:latin typeface="Helvetica"/>
                <a:cs typeface="Helvetica"/>
              </a:rPr>
              <a:t>the</a:t>
            </a:r>
            <a:r>
              <a:rPr sz="2050" spc="-15" dirty="0">
                <a:solidFill>
                  <a:srgbClr val="575756"/>
                </a:solidFill>
                <a:latin typeface="Helvetica"/>
                <a:cs typeface="Helvetica"/>
              </a:rPr>
              <a:t> </a:t>
            </a:r>
            <a:r>
              <a:rPr sz="2050" dirty="0">
                <a:solidFill>
                  <a:srgbClr val="575756"/>
                </a:solidFill>
                <a:latin typeface="Helvetica"/>
                <a:cs typeface="Helvetica"/>
              </a:rPr>
              <a:t>ICS</a:t>
            </a:r>
            <a:r>
              <a:rPr sz="2050" spc="-20" dirty="0">
                <a:solidFill>
                  <a:srgbClr val="575756"/>
                </a:solidFill>
                <a:latin typeface="Helvetica"/>
                <a:cs typeface="Helvetica"/>
              </a:rPr>
              <a:t> </a:t>
            </a:r>
            <a:r>
              <a:rPr sz="2050" dirty="0">
                <a:solidFill>
                  <a:srgbClr val="575756"/>
                </a:solidFill>
                <a:latin typeface="Helvetica"/>
                <a:cs typeface="Helvetica"/>
              </a:rPr>
              <a:t>knows</a:t>
            </a:r>
            <a:r>
              <a:rPr sz="2050" spc="-15" dirty="0">
                <a:solidFill>
                  <a:srgbClr val="575756"/>
                </a:solidFill>
                <a:latin typeface="Helvetica"/>
                <a:cs typeface="Helvetica"/>
              </a:rPr>
              <a:t> </a:t>
            </a:r>
            <a:r>
              <a:rPr sz="2050" dirty="0">
                <a:solidFill>
                  <a:srgbClr val="575756"/>
                </a:solidFill>
                <a:latin typeface="Helvetica"/>
                <a:cs typeface="Helvetica"/>
              </a:rPr>
              <a:t>that</a:t>
            </a:r>
            <a:r>
              <a:rPr sz="2050" spc="-20" dirty="0">
                <a:solidFill>
                  <a:srgbClr val="575756"/>
                </a:solidFill>
                <a:latin typeface="Helvetica"/>
                <a:cs typeface="Helvetica"/>
              </a:rPr>
              <a:t> </a:t>
            </a:r>
            <a:r>
              <a:rPr sz="2050" dirty="0">
                <a:solidFill>
                  <a:srgbClr val="575756"/>
                </a:solidFill>
                <a:latin typeface="Helvetica"/>
                <a:cs typeface="Helvetica"/>
              </a:rPr>
              <a:t>the</a:t>
            </a:r>
            <a:r>
              <a:rPr sz="2050" spc="-15" dirty="0">
                <a:solidFill>
                  <a:srgbClr val="575756"/>
                </a:solidFill>
                <a:latin typeface="Helvetica"/>
                <a:cs typeface="Helvetica"/>
              </a:rPr>
              <a:t> </a:t>
            </a:r>
            <a:r>
              <a:rPr sz="2050" dirty="0">
                <a:solidFill>
                  <a:srgbClr val="575756"/>
                </a:solidFill>
                <a:latin typeface="Helvetica"/>
                <a:cs typeface="Helvetica"/>
              </a:rPr>
              <a:t>way</a:t>
            </a:r>
            <a:r>
              <a:rPr sz="2050" spc="-20" dirty="0">
                <a:solidFill>
                  <a:srgbClr val="575756"/>
                </a:solidFill>
                <a:latin typeface="Helvetica"/>
                <a:cs typeface="Helvetica"/>
              </a:rPr>
              <a:t> </a:t>
            </a:r>
            <a:r>
              <a:rPr sz="2050" dirty="0">
                <a:solidFill>
                  <a:srgbClr val="575756"/>
                </a:solidFill>
                <a:latin typeface="Helvetica"/>
                <a:cs typeface="Helvetica"/>
              </a:rPr>
              <a:t>people</a:t>
            </a:r>
            <a:r>
              <a:rPr sz="2050" spc="-15" dirty="0">
                <a:solidFill>
                  <a:srgbClr val="575756"/>
                </a:solidFill>
                <a:latin typeface="Helvetica"/>
                <a:cs typeface="Helvetica"/>
              </a:rPr>
              <a:t> </a:t>
            </a:r>
            <a:r>
              <a:rPr sz="2050" spc="-10" dirty="0">
                <a:solidFill>
                  <a:srgbClr val="575756"/>
                </a:solidFill>
                <a:latin typeface="Helvetica"/>
                <a:cs typeface="Helvetica"/>
              </a:rPr>
              <a:t>experience</a:t>
            </a:r>
            <a:r>
              <a:rPr sz="2050" spc="509" dirty="0">
                <a:solidFill>
                  <a:srgbClr val="575756"/>
                </a:solidFill>
                <a:latin typeface="Helvetica"/>
                <a:cs typeface="Helvetica"/>
              </a:rPr>
              <a:t> </a:t>
            </a:r>
            <a:r>
              <a:rPr sz="2050" dirty="0">
                <a:solidFill>
                  <a:srgbClr val="575756"/>
                </a:solidFill>
                <a:latin typeface="Helvetica"/>
                <a:cs typeface="Helvetica"/>
              </a:rPr>
              <a:t>our</a:t>
            </a:r>
            <a:r>
              <a:rPr sz="2050" spc="-5" dirty="0">
                <a:solidFill>
                  <a:srgbClr val="575756"/>
                </a:solidFill>
                <a:latin typeface="Helvetica"/>
                <a:cs typeface="Helvetica"/>
              </a:rPr>
              <a:t> </a:t>
            </a:r>
            <a:r>
              <a:rPr sz="2050" dirty="0">
                <a:solidFill>
                  <a:srgbClr val="575756"/>
                </a:solidFill>
                <a:latin typeface="Helvetica"/>
                <a:cs typeface="Helvetica"/>
              </a:rPr>
              <a:t>system</a:t>
            </a:r>
            <a:r>
              <a:rPr sz="2050" spc="-5" dirty="0">
                <a:solidFill>
                  <a:srgbClr val="575756"/>
                </a:solidFill>
                <a:latin typeface="Helvetica"/>
                <a:cs typeface="Helvetica"/>
              </a:rPr>
              <a:t> </a:t>
            </a:r>
            <a:r>
              <a:rPr sz="2050" dirty="0">
                <a:solidFill>
                  <a:srgbClr val="575756"/>
                </a:solidFill>
                <a:latin typeface="Helvetica"/>
                <a:cs typeface="Helvetica"/>
              </a:rPr>
              <a:t>now</a:t>
            </a:r>
            <a:r>
              <a:rPr sz="2050" spc="-5" dirty="0">
                <a:solidFill>
                  <a:srgbClr val="575756"/>
                </a:solidFill>
                <a:latin typeface="Helvetica"/>
                <a:cs typeface="Helvetica"/>
              </a:rPr>
              <a:t> </a:t>
            </a:r>
            <a:r>
              <a:rPr sz="2050" dirty="0">
                <a:solidFill>
                  <a:srgbClr val="575756"/>
                </a:solidFill>
                <a:latin typeface="Helvetica"/>
                <a:cs typeface="Helvetica"/>
              </a:rPr>
              <a:t>is not</a:t>
            </a:r>
            <a:r>
              <a:rPr sz="2050" spc="-5" dirty="0">
                <a:solidFill>
                  <a:srgbClr val="575756"/>
                </a:solidFill>
                <a:latin typeface="Helvetica"/>
                <a:cs typeface="Helvetica"/>
              </a:rPr>
              <a:t> </a:t>
            </a:r>
            <a:r>
              <a:rPr sz="2050" dirty="0">
                <a:solidFill>
                  <a:srgbClr val="575756"/>
                </a:solidFill>
                <a:latin typeface="Helvetica"/>
                <a:cs typeface="Helvetica"/>
              </a:rPr>
              <a:t>always</a:t>
            </a:r>
            <a:r>
              <a:rPr sz="2050" spc="-5" dirty="0">
                <a:solidFill>
                  <a:srgbClr val="575756"/>
                </a:solidFill>
                <a:latin typeface="Helvetica"/>
                <a:cs typeface="Helvetica"/>
              </a:rPr>
              <a:t> </a:t>
            </a:r>
            <a:r>
              <a:rPr sz="2050" dirty="0">
                <a:solidFill>
                  <a:srgbClr val="575756"/>
                </a:solidFill>
                <a:latin typeface="Helvetica"/>
                <a:cs typeface="Helvetica"/>
              </a:rPr>
              <a:t>how</a:t>
            </a:r>
            <a:r>
              <a:rPr sz="2050" spc="-5" dirty="0">
                <a:solidFill>
                  <a:srgbClr val="575756"/>
                </a:solidFill>
                <a:latin typeface="Helvetica"/>
                <a:cs typeface="Helvetica"/>
              </a:rPr>
              <a:t> </a:t>
            </a:r>
            <a:r>
              <a:rPr sz="2050" dirty="0">
                <a:solidFill>
                  <a:srgbClr val="575756"/>
                </a:solidFill>
                <a:latin typeface="Helvetica"/>
                <a:cs typeface="Helvetica"/>
              </a:rPr>
              <a:t>we</a:t>
            </a:r>
            <a:r>
              <a:rPr sz="2050" spc="-5" dirty="0">
                <a:solidFill>
                  <a:srgbClr val="575756"/>
                </a:solidFill>
                <a:latin typeface="Helvetica"/>
                <a:cs typeface="Helvetica"/>
              </a:rPr>
              <a:t> </a:t>
            </a:r>
            <a:r>
              <a:rPr sz="2050" dirty="0">
                <a:solidFill>
                  <a:srgbClr val="575756"/>
                </a:solidFill>
                <a:latin typeface="Helvetica"/>
                <a:cs typeface="Helvetica"/>
              </a:rPr>
              <a:t>or they</a:t>
            </a:r>
            <a:r>
              <a:rPr sz="2050" spc="-5" dirty="0">
                <a:solidFill>
                  <a:srgbClr val="575756"/>
                </a:solidFill>
                <a:latin typeface="Helvetica"/>
                <a:cs typeface="Helvetica"/>
              </a:rPr>
              <a:t> </a:t>
            </a:r>
            <a:r>
              <a:rPr sz="2050" dirty="0">
                <a:solidFill>
                  <a:srgbClr val="575756"/>
                </a:solidFill>
                <a:latin typeface="Helvetica"/>
                <a:cs typeface="Helvetica"/>
              </a:rPr>
              <a:t>would</a:t>
            </a:r>
            <a:r>
              <a:rPr sz="2050" spc="-5" dirty="0">
                <a:solidFill>
                  <a:srgbClr val="575756"/>
                </a:solidFill>
                <a:latin typeface="Helvetica"/>
                <a:cs typeface="Helvetica"/>
              </a:rPr>
              <a:t> </a:t>
            </a:r>
            <a:r>
              <a:rPr sz="2050" dirty="0">
                <a:solidFill>
                  <a:srgbClr val="575756"/>
                </a:solidFill>
                <a:latin typeface="Helvetica"/>
                <a:cs typeface="Helvetica"/>
              </a:rPr>
              <a:t>want</a:t>
            </a:r>
            <a:r>
              <a:rPr sz="2050" spc="-5" dirty="0">
                <a:solidFill>
                  <a:srgbClr val="575756"/>
                </a:solidFill>
                <a:latin typeface="Helvetica"/>
                <a:cs typeface="Helvetica"/>
              </a:rPr>
              <a:t> </a:t>
            </a:r>
            <a:r>
              <a:rPr sz="2050" dirty="0">
                <a:solidFill>
                  <a:srgbClr val="575756"/>
                </a:solidFill>
                <a:latin typeface="Helvetica"/>
                <a:cs typeface="Helvetica"/>
              </a:rPr>
              <a:t>it to</a:t>
            </a:r>
            <a:r>
              <a:rPr sz="2050" spc="-5" dirty="0">
                <a:solidFill>
                  <a:srgbClr val="575756"/>
                </a:solidFill>
                <a:latin typeface="Helvetica"/>
                <a:cs typeface="Helvetica"/>
              </a:rPr>
              <a:t> </a:t>
            </a:r>
            <a:r>
              <a:rPr sz="2050" dirty="0">
                <a:solidFill>
                  <a:srgbClr val="575756"/>
                </a:solidFill>
                <a:latin typeface="Helvetica"/>
                <a:cs typeface="Helvetica"/>
              </a:rPr>
              <a:t>be.</a:t>
            </a:r>
            <a:r>
              <a:rPr sz="2050" spc="-35" dirty="0">
                <a:solidFill>
                  <a:srgbClr val="575756"/>
                </a:solidFill>
                <a:latin typeface="Helvetica"/>
                <a:cs typeface="Helvetica"/>
              </a:rPr>
              <a:t> </a:t>
            </a:r>
            <a:r>
              <a:rPr sz="2050" dirty="0">
                <a:solidFill>
                  <a:srgbClr val="575756"/>
                </a:solidFill>
                <a:latin typeface="Helvetica"/>
                <a:cs typeface="Helvetica"/>
              </a:rPr>
              <a:t>The </a:t>
            </a:r>
            <a:r>
              <a:rPr sz="2050" spc="-25" dirty="0">
                <a:solidFill>
                  <a:srgbClr val="575756"/>
                </a:solidFill>
                <a:latin typeface="Helvetica"/>
                <a:cs typeface="Helvetica"/>
              </a:rPr>
              <a:t>ICS </a:t>
            </a:r>
            <a:r>
              <a:rPr sz="2050" dirty="0">
                <a:solidFill>
                  <a:srgbClr val="575756"/>
                </a:solidFill>
                <a:latin typeface="Helvetica"/>
                <a:cs typeface="Helvetica"/>
              </a:rPr>
              <a:t>knows</a:t>
            </a:r>
            <a:r>
              <a:rPr sz="2050" spc="-10" dirty="0">
                <a:solidFill>
                  <a:srgbClr val="575756"/>
                </a:solidFill>
                <a:latin typeface="Helvetica"/>
                <a:cs typeface="Helvetica"/>
              </a:rPr>
              <a:t> </a:t>
            </a:r>
            <a:r>
              <a:rPr sz="2050" dirty="0">
                <a:solidFill>
                  <a:srgbClr val="575756"/>
                </a:solidFill>
                <a:latin typeface="Helvetica"/>
                <a:cs typeface="Helvetica"/>
              </a:rPr>
              <a:t>people</a:t>
            </a:r>
            <a:r>
              <a:rPr sz="2050" spc="-10" dirty="0">
                <a:solidFill>
                  <a:srgbClr val="575756"/>
                </a:solidFill>
                <a:latin typeface="Helvetica"/>
                <a:cs typeface="Helvetica"/>
              </a:rPr>
              <a:t> </a:t>
            </a:r>
            <a:r>
              <a:rPr sz="2050" dirty="0">
                <a:solidFill>
                  <a:srgbClr val="575756"/>
                </a:solidFill>
                <a:latin typeface="Helvetica"/>
                <a:cs typeface="Helvetica"/>
              </a:rPr>
              <a:t>want</a:t>
            </a:r>
            <a:r>
              <a:rPr sz="2050" spc="-10" dirty="0">
                <a:solidFill>
                  <a:srgbClr val="575756"/>
                </a:solidFill>
                <a:latin typeface="Helvetica"/>
                <a:cs typeface="Helvetica"/>
              </a:rPr>
              <a:t> </a:t>
            </a:r>
            <a:r>
              <a:rPr sz="2050" dirty="0">
                <a:solidFill>
                  <a:srgbClr val="575756"/>
                </a:solidFill>
                <a:latin typeface="Helvetica"/>
                <a:cs typeface="Helvetica"/>
              </a:rPr>
              <a:t>more</a:t>
            </a:r>
            <a:r>
              <a:rPr sz="2050" spc="-10" dirty="0">
                <a:solidFill>
                  <a:srgbClr val="575756"/>
                </a:solidFill>
                <a:latin typeface="Helvetica"/>
                <a:cs typeface="Helvetica"/>
              </a:rPr>
              <a:t> </a:t>
            </a:r>
            <a:r>
              <a:rPr sz="2050" dirty="0">
                <a:solidFill>
                  <a:srgbClr val="575756"/>
                </a:solidFill>
                <a:latin typeface="Helvetica"/>
                <a:cs typeface="Helvetica"/>
              </a:rPr>
              <a:t>focus</a:t>
            </a:r>
            <a:r>
              <a:rPr sz="2050" spc="-10" dirty="0">
                <a:solidFill>
                  <a:srgbClr val="575756"/>
                </a:solidFill>
                <a:latin typeface="Helvetica"/>
                <a:cs typeface="Helvetica"/>
              </a:rPr>
              <a:t> </a:t>
            </a:r>
            <a:r>
              <a:rPr sz="2050" dirty="0">
                <a:solidFill>
                  <a:srgbClr val="575756"/>
                </a:solidFill>
                <a:latin typeface="Helvetica"/>
                <a:cs typeface="Helvetica"/>
              </a:rPr>
              <a:t>on</a:t>
            </a:r>
            <a:r>
              <a:rPr sz="2050" spc="-10" dirty="0">
                <a:solidFill>
                  <a:srgbClr val="575756"/>
                </a:solidFill>
                <a:latin typeface="Helvetica"/>
                <a:cs typeface="Helvetica"/>
              </a:rPr>
              <a:t> self-</a:t>
            </a:r>
            <a:r>
              <a:rPr sz="2050" dirty="0">
                <a:solidFill>
                  <a:srgbClr val="575756"/>
                </a:solidFill>
                <a:latin typeface="Helvetica"/>
                <a:cs typeface="Helvetica"/>
              </a:rPr>
              <a:t>care</a:t>
            </a:r>
            <a:r>
              <a:rPr sz="2050" spc="-10" dirty="0">
                <a:solidFill>
                  <a:srgbClr val="575756"/>
                </a:solidFill>
                <a:latin typeface="Helvetica"/>
                <a:cs typeface="Helvetica"/>
              </a:rPr>
              <a:t> </a:t>
            </a:r>
            <a:r>
              <a:rPr sz="2050" dirty="0">
                <a:solidFill>
                  <a:srgbClr val="575756"/>
                </a:solidFill>
                <a:latin typeface="Helvetica"/>
                <a:cs typeface="Helvetica"/>
              </a:rPr>
              <a:t>and</a:t>
            </a:r>
            <a:r>
              <a:rPr sz="2050" spc="-10" dirty="0">
                <a:solidFill>
                  <a:srgbClr val="575756"/>
                </a:solidFill>
                <a:latin typeface="Helvetica"/>
                <a:cs typeface="Helvetica"/>
              </a:rPr>
              <a:t> </a:t>
            </a:r>
            <a:r>
              <a:rPr sz="2050" dirty="0">
                <a:solidFill>
                  <a:srgbClr val="575756"/>
                </a:solidFill>
                <a:latin typeface="Helvetica"/>
                <a:cs typeface="Helvetica"/>
              </a:rPr>
              <a:t>prevention</a:t>
            </a:r>
            <a:r>
              <a:rPr sz="2050" spc="-10" dirty="0">
                <a:solidFill>
                  <a:srgbClr val="575756"/>
                </a:solidFill>
                <a:latin typeface="Helvetica"/>
                <a:cs typeface="Helvetica"/>
              </a:rPr>
              <a:t> </a:t>
            </a:r>
            <a:r>
              <a:rPr sz="2050" dirty="0">
                <a:solidFill>
                  <a:srgbClr val="575756"/>
                </a:solidFill>
                <a:latin typeface="Helvetica"/>
                <a:cs typeface="Helvetica"/>
              </a:rPr>
              <a:t>and</a:t>
            </a:r>
            <a:r>
              <a:rPr sz="2050" spc="-10" dirty="0">
                <a:solidFill>
                  <a:srgbClr val="575756"/>
                </a:solidFill>
                <a:latin typeface="Helvetica"/>
                <a:cs typeface="Helvetica"/>
              </a:rPr>
              <a:t> </a:t>
            </a:r>
            <a:r>
              <a:rPr sz="2050" dirty="0">
                <a:solidFill>
                  <a:srgbClr val="575756"/>
                </a:solidFill>
                <a:latin typeface="Helvetica"/>
                <a:cs typeface="Helvetica"/>
              </a:rPr>
              <a:t>on</a:t>
            </a:r>
            <a:r>
              <a:rPr sz="2050" spc="-5" dirty="0">
                <a:solidFill>
                  <a:srgbClr val="575756"/>
                </a:solidFill>
                <a:latin typeface="Helvetica"/>
                <a:cs typeface="Helvetica"/>
              </a:rPr>
              <a:t> </a:t>
            </a:r>
            <a:r>
              <a:rPr sz="2050" spc="-10" dirty="0">
                <a:solidFill>
                  <a:srgbClr val="575756"/>
                </a:solidFill>
                <a:latin typeface="Helvetica"/>
                <a:cs typeface="Helvetica"/>
              </a:rPr>
              <a:t>support </a:t>
            </a:r>
            <a:r>
              <a:rPr sz="2050" dirty="0">
                <a:solidFill>
                  <a:srgbClr val="575756"/>
                </a:solidFill>
                <a:latin typeface="Helvetica"/>
                <a:cs typeface="Helvetica"/>
              </a:rPr>
              <a:t>to</a:t>
            </a:r>
            <a:r>
              <a:rPr sz="2050" spc="-10" dirty="0">
                <a:solidFill>
                  <a:srgbClr val="575756"/>
                </a:solidFill>
                <a:latin typeface="Helvetica"/>
                <a:cs typeface="Helvetica"/>
              </a:rPr>
              <a:t> </a:t>
            </a:r>
            <a:r>
              <a:rPr sz="2050" dirty="0">
                <a:solidFill>
                  <a:srgbClr val="575756"/>
                </a:solidFill>
                <a:latin typeface="Helvetica"/>
                <a:cs typeface="Helvetica"/>
              </a:rPr>
              <a:t>be</a:t>
            </a:r>
            <a:r>
              <a:rPr sz="2050" spc="-5" dirty="0">
                <a:solidFill>
                  <a:srgbClr val="575756"/>
                </a:solidFill>
                <a:latin typeface="Helvetica"/>
                <a:cs typeface="Helvetica"/>
              </a:rPr>
              <a:t> </a:t>
            </a:r>
            <a:r>
              <a:rPr sz="2050" dirty="0">
                <a:solidFill>
                  <a:srgbClr val="575756"/>
                </a:solidFill>
                <a:latin typeface="Helvetica"/>
                <a:cs typeface="Helvetica"/>
              </a:rPr>
              <a:t>able</a:t>
            </a:r>
            <a:r>
              <a:rPr sz="2050" spc="-10" dirty="0">
                <a:solidFill>
                  <a:srgbClr val="575756"/>
                </a:solidFill>
                <a:latin typeface="Helvetica"/>
                <a:cs typeface="Helvetica"/>
              </a:rPr>
              <a:t> </a:t>
            </a:r>
            <a:r>
              <a:rPr sz="2050" dirty="0">
                <a:solidFill>
                  <a:srgbClr val="575756"/>
                </a:solidFill>
                <a:latin typeface="Helvetica"/>
                <a:cs typeface="Helvetica"/>
              </a:rPr>
              <a:t>to</a:t>
            </a:r>
            <a:r>
              <a:rPr sz="2050" spc="-5" dirty="0">
                <a:solidFill>
                  <a:srgbClr val="575756"/>
                </a:solidFill>
                <a:latin typeface="Helvetica"/>
                <a:cs typeface="Helvetica"/>
              </a:rPr>
              <a:t> </a:t>
            </a:r>
            <a:r>
              <a:rPr sz="2050" dirty="0">
                <a:solidFill>
                  <a:srgbClr val="575756"/>
                </a:solidFill>
                <a:latin typeface="Helvetica"/>
                <a:cs typeface="Helvetica"/>
              </a:rPr>
              <a:t>help</a:t>
            </a:r>
            <a:r>
              <a:rPr sz="2050" spc="-5" dirty="0">
                <a:solidFill>
                  <a:srgbClr val="575756"/>
                </a:solidFill>
                <a:latin typeface="Helvetica"/>
                <a:cs typeface="Helvetica"/>
              </a:rPr>
              <a:t> </a:t>
            </a:r>
            <a:r>
              <a:rPr sz="2050" dirty="0">
                <a:solidFill>
                  <a:srgbClr val="575756"/>
                </a:solidFill>
                <a:latin typeface="Helvetica"/>
                <a:cs typeface="Helvetica"/>
              </a:rPr>
              <a:t>themselves</a:t>
            </a:r>
            <a:r>
              <a:rPr sz="2050" spc="-10" dirty="0">
                <a:solidFill>
                  <a:srgbClr val="575756"/>
                </a:solidFill>
                <a:latin typeface="Helvetica"/>
                <a:cs typeface="Helvetica"/>
              </a:rPr>
              <a:t> </a:t>
            </a:r>
            <a:r>
              <a:rPr sz="2050" dirty="0">
                <a:solidFill>
                  <a:srgbClr val="575756"/>
                </a:solidFill>
                <a:latin typeface="Helvetica"/>
                <a:cs typeface="Helvetica"/>
              </a:rPr>
              <a:t>and</a:t>
            </a:r>
            <a:r>
              <a:rPr sz="2050" spc="-5" dirty="0">
                <a:solidFill>
                  <a:srgbClr val="575756"/>
                </a:solidFill>
                <a:latin typeface="Helvetica"/>
                <a:cs typeface="Helvetica"/>
              </a:rPr>
              <a:t> </a:t>
            </a:r>
            <a:r>
              <a:rPr sz="2050" dirty="0">
                <a:solidFill>
                  <a:srgbClr val="575756"/>
                </a:solidFill>
                <a:latin typeface="Helvetica"/>
                <a:cs typeface="Helvetica"/>
              </a:rPr>
              <a:t>their</a:t>
            </a:r>
            <a:r>
              <a:rPr sz="2050" spc="-5" dirty="0">
                <a:solidFill>
                  <a:srgbClr val="575756"/>
                </a:solidFill>
                <a:latin typeface="Helvetica"/>
                <a:cs typeface="Helvetica"/>
              </a:rPr>
              <a:t> </a:t>
            </a:r>
            <a:r>
              <a:rPr sz="2050" spc="-10" dirty="0">
                <a:solidFill>
                  <a:srgbClr val="575756"/>
                </a:solidFill>
                <a:latin typeface="Helvetica"/>
                <a:cs typeface="Helvetica"/>
              </a:rPr>
              <a:t>families.</a:t>
            </a:r>
            <a:endParaRPr sz="2050">
              <a:latin typeface="Helvetica"/>
              <a:cs typeface="Helvetica"/>
            </a:endParaRPr>
          </a:p>
        </p:txBody>
      </p:sp>
      <p:sp>
        <p:nvSpPr>
          <p:cNvPr id="14" name="object 6">
            <a:extLst>
              <a:ext uri="{FF2B5EF4-FFF2-40B4-BE49-F238E27FC236}">
                <a16:creationId xmlns:a16="http://schemas.microsoft.com/office/drawing/2014/main" id="{5B47CE57-DAE0-472E-6147-0855DD66C5BD}"/>
              </a:ext>
            </a:extLst>
          </p:cNvPr>
          <p:cNvSpPr txBox="1"/>
          <p:nvPr/>
        </p:nvSpPr>
        <p:spPr>
          <a:xfrm>
            <a:off x="1034388" y="8635045"/>
            <a:ext cx="8799195" cy="1282065"/>
          </a:xfrm>
          <a:prstGeom prst="rect">
            <a:avLst/>
          </a:prstGeom>
        </p:spPr>
        <p:txBody>
          <a:bodyPr vert="horz" wrap="square" lIns="0" tIns="12065" rIns="0" bIns="0" rtlCol="0">
            <a:spAutoFit/>
          </a:bodyPr>
          <a:lstStyle/>
          <a:p>
            <a:pPr marL="12700" marR="5080">
              <a:lnSpc>
                <a:spcPct val="100499"/>
              </a:lnSpc>
              <a:spcBef>
                <a:spcPts val="95"/>
              </a:spcBef>
            </a:pPr>
            <a:r>
              <a:rPr sz="2050" dirty="0">
                <a:solidFill>
                  <a:srgbClr val="575756"/>
                </a:solidFill>
                <a:latin typeface="Helvetica"/>
                <a:cs typeface="Helvetica"/>
              </a:rPr>
              <a:t>Alongside</a:t>
            </a:r>
            <a:r>
              <a:rPr sz="2050" spc="-10" dirty="0">
                <a:solidFill>
                  <a:srgbClr val="575756"/>
                </a:solidFill>
                <a:latin typeface="Helvetica"/>
                <a:cs typeface="Helvetica"/>
              </a:rPr>
              <a:t> </a:t>
            </a:r>
            <a:r>
              <a:rPr sz="2050" dirty="0">
                <a:solidFill>
                  <a:srgbClr val="575756"/>
                </a:solidFill>
                <a:latin typeface="Helvetica"/>
                <a:cs typeface="Helvetica"/>
              </a:rPr>
              <a:t>this,</a:t>
            </a:r>
            <a:r>
              <a:rPr sz="2050" spc="-10" dirty="0">
                <a:solidFill>
                  <a:srgbClr val="575756"/>
                </a:solidFill>
                <a:latin typeface="Helvetica"/>
                <a:cs typeface="Helvetica"/>
              </a:rPr>
              <a:t> </a:t>
            </a:r>
            <a:r>
              <a:rPr sz="2050" dirty="0">
                <a:solidFill>
                  <a:srgbClr val="575756"/>
                </a:solidFill>
                <a:latin typeface="Helvetica"/>
                <a:cs typeface="Helvetica"/>
              </a:rPr>
              <a:t>people</a:t>
            </a:r>
            <a:r>
              <a:rPr sz="2050" spc="-10" dirty="0">
                <a:solidFill>
                  <a:srgbClr val="575756"/>
                </a:solidFill>
                <a:latin typeface="Helvetica"/>
                <a:cs typeface="Helvetica"/>
              </a:rPr>
              <a:t> </a:t>
            </a:r>
            <a:r>
              <a:rPr sz="2050" dirty="0">
                <a:solidFill>
                  <a:srgbClr val="575756"/>
                </a:solidFill>
                <a:latin typeface="Helvetica"/>
                <a:cs typeface="Helvetica"/>
              </a:rPr>
              <a:t>tell</a:t>
            </a:r>
            <a:r>
              <a:rPr sz="2050" spc="-5" dirty="0">
                <a:solidFill>
                  <a:srgbClr val="575756"/>
                </a:solidFill>
                <a:latin typeface="Helvetica"/>
                <a:cs typeface="Helvetica"/>
              </a:rPr>
              <a:t> </a:t>
            </a:r>
            <a:r>
              <a:rPr sz="2050" dirty="0">
                <a:solidFill>
                  <a:srgbClr val="575756"/>
                </a:solidFill>
                <a:latin typeface="Helvetica"/>
                <a:cs typeface="Helvetica"/>
              </a:rPr>
              <a:t>us</a:t>
            </a:r>
            <a:r>
              <a:rPr sz="2050" spc="-10" dirty="0">
                <a:solidFill>
                  <a:srgbClr val="575756"/>
                </a:solidFill>
                <a:latin typeface="Helvetica"/>
                <a:cs typeface="Helvetica"/>
              </a:rPr>
              <a:t> </a:t>
            </a:r>
            <a:r>
              <a:rPr sz="2050" dirty="0">
                <a:solidFill>
                  <a:srgbClr val="575756"/>
                </a:solidFill>
                <a:latin typeface="Helvetica"/>
                <a:cs typeface="Helvetica"/>
              </a:rPr>
              <a:t>that</a:t>
            </a:r>
            <a:r>
              <a:rPr sz="2050" spc="-10" dirty="0">
                <a:solidFill>
                  <a:srgbClr val="575756"/>
                </a:solidFill>
                <a:latin typeface="Helvetica"/>
                <a:cs typeface="Helvetica"/>
              </a:rPr>
              <a:t> </a:t>
            </a:r>
            <a:r>
              <a:rPr sz="2050" dirty="0">
                <a:solidFill>
                  <a:srgbClr val="575756"/>
                </a:solidFill>
                <a:latin typeface="Helvetica"/>
                <a:cs typeface="Helvetica"/>
              </a:rPr>
              <a:t>they</a:t>
            </a:r>
            <a:r>
              <a:rPr sz="2050" spc="-10" dirty="0">
                <a:solidFill>
                  <a:srgbClr val="575756"/>
                </a:solidFill>
                <a:latin typeface="Helvetica"/>
                <a:cs typeface="Helvetica"/>
              </a:rPr>
              <a:t> </a:t>
            </a:r>
            <a:r>
              <a:rPr sz="2050" dirty="0">
                <a:solidFill>
                  <a:srgbClr val="575756"/>
                </a:solidFill>
                <a:latin typeface="Helvetica"/>
                <a:cs typeface="Helvetica"/>
              </a:rPr>
              <a:t>want</a:t>
            </a:r>
            <a:r>
              <a:rPr sz="2050" spc="-5" dirty="0">
                <a:solidFill>
                  <a:srgbClr val="575756"/>
                </a:solidFill>
                <a:latin typeface="Helvetica"/>
                <a:cs typeface="Helvetica"/>
              </a:rPr>
              <a:t> </a:t>
            </a:r>
            <a:r>
              <a:rPr sz="2050" dirty="0">
                <a:solidFill>
                  <a:srgbClr val="575756"/>
                </a:solidFill>
                <a:latin typeface="Helvetica"/>
                <a:cs typeface="Helvetica"/>
              </a:rPr>
              <a:t>services</a:t>
            </a:r>
            <a:r>
              <a:rPr sz="2050" spc="-10" dirty="0">
                <a:solidFill>
                  <a:srgbClr val="575756"/>
                </a:solidFill>
                <a:latin typeface="Helvetica"/>
                <a:cs typeface="Helvetica"/>
              </a:rPr>
              <a:t> </a:t>
            </a:r>
            <a:r>
              <a:rPr sz="2050" dirty="0">
                <a:solidFill>
                  <a:srgbClr val="575756"/>
                </a:solidFill>
                <a:latin typeface="Helvetica"/>
                <a:cs typeface="Helvetica"/>
              </a:rPr>
              <a:t>that</a:t>
            </a:r>
            <a:r>
              <a:rPr sz="2050" spc="-10" dirty="0">
                <a:solidFill>
                  <a:srgbClr val="575756"/>
                </a:solidFill>
                <a:latin typeface="Helvetica"/>
                <a:cs typeface="Helvetica"/>
              </a:rPr>
              <a:t> </a:t>
            </a:r>
            <a:r>
              <a:rPr sz="2050" dirty="0">
                <a:solidFill>
                  <a:srgbClr val="575756"/>
                </a:solidFill>
                <a:latin typeface="Helvetica"/>
                <a:cs typeface="Helvetica"/>
              </a:rPr>
              <a:t>are</a:t>
            </a:r>
            <a:r>
              <a:rPr sz="2050" spc="-10" dirty="0">
                <a:solidFill>
                  <a:srgbClr val="575756"/>
                </a:solidFill>
                <a:latin typeface="Helvetica"/>
                <a:cs typeface="Helvetica"/>
              </a:rPr>
              <a:t> </a:t>
            </a:r>
            <a:r>
              <a:rPr sz="2050" dirty="0">
                <a:solidFill>
                  <a:srgbClr val="575756"/>
                </a:solidFill>
                <a:latin typeface="Helvetica"/>
                <a:cs typeface="Helvetica"/>
              </a:rPr>
              <a:t>more</a:t>
            </a:r>
            <a:r>
              <a:rPr sz="2050" spc="-5" dirty="0">
                <a:solidFill>
                  <a:srgbClr val="575756"/>
                </a:solidFill>
                <a:latin typeface="Helvetica"/>
                <a:cs typeface="Helvetica"/>
              </a:rPr>
              <a:t> </a:t>
            </a:r>
            <a:r>
              <a:rPr sz="2050" spc="-10" dirty="0">
                <a:solidFill>
                  <a:srgbClr val="575756"/>
                </a:solidFill>
                <a:latin typeface="Helvetica"/>
                <a:cs typeface="Helvetica"/>
              </a:rPr>
              <a:t>joined</a:t>
            </a:r>
            <a:r>
              <a:rPr sz="2050" spc="509" dirty="0">
                <a:solidFill>
                  <a:srgbClr val="575756"/>
                </a:solidFill>
                <a:latin typeface="Helvetica"/>
                <a:cs typeface="Helvetica"/>
              </a:rPr>
              <a:t> </a:t>
            </a:r>
            <a:r>
              <a:rPr sz="2050" dirty="0">
                <a:solidFill>
                  <a:srgbClr val="575756"/>
                </a:solidFill>
                <a:latin typeface="Helvetica"/>
                <a:cs typeface="Helvetica"/>
              </a:rPr>
              <a:t>up</a:t>
            </a:r>
            <a:r>
              <a:rPr sz="2050" spc="-15" dirty="0">
                <a:solidFill>
                  <a:srgbClr val="575756"/>
                </a:solidFill>
                <a:latin typeface="Helvetica"/>
                <a:cs typeface="Helvetica"/>
              </a:rPr>
              <a:t> </a:t>
            </a:r>
            <a:r>
              <a:rPr sz="2050" dirty="0">
                <a:solidFill>
                  <a:srgbClr val="575756"/>
                </a:solidFill>
                <a:latin typeface="Helvetica"/>
                <a:cs typeface="Helvetica"/>
              </a:rPr>
              <a:t>when</a:t>
            </a:r>
            <a:r>
              <a:rPr sz="2050" spc="-5" dirty="0">
                <a:solidFill>
                  <a:srgbClr val="575756"/>
                </a:solidFill>
                <a:latin typeface="Helvetica"/>
                <a:cs typeface="Helvetica"/>
              </a:rPr>
              <a:t> </a:t>
            </a:r>
            <a:r>
              <a:rPr sz="2050" dirty="0">
                <a:solidFill>
                  <a:srgbClr val="575756"/>
                </a:solidFill>
                <a:latin typeface="Helvetica"/>
                <a:cs typeface="Helvetica"/>
              </a:rPr>
              <a:t>they</a:t>
            </a:r>
            <a:r>
              <a:rPr sz="2050" spc="-5" dirty="0">
                <a:solidFill>
                  <a:srgbClr val="575756"/>
                </a:solidFill>
                <a:latin typeface="Helvetica"/>
                <a:cs typeface="Helvetica"/>
              </a:rPr>
              <a:t> </a:t>
            </a:r>
            <a:r>
              <a:rPr sz="2050" dirty="0">
                <a:solidFill>
                  <a:srgbClr val="575756"/>
                </a:solidFill>
                <a:latin typeface="Helvetica"/>
                <a:cs typeface="Helvetica"/>
              </a:rPr>
              <a:t>do need</a:t>
            </a:r>
            <a:r>
              <a:rPr sz="2050" spc="-5" dirty="0">
                <a:solidFill>
                  <a:srgbClr val="575756"/>
                </a:solidFill>
                <a:latin typeface="Helvetica"/>
                <a:cs typeface="Helvetica"/>
              </a:rPr>
              <a:t> </a:t>
            </a:r>
            <a:r>
              <a:rPr sz="2050" dirty="0">
                <a:solidFill>
                  <a:srgbClr val="575756"/>
                </a:solidFill>
                <a:latin typeface="Helvetica"/>
                <a:cs typeface="Helvetica"/>
              </a:rPr>
              <a:t>to</a:t>
            </a:r>
            <a:r>
              <a:rPr sz="2050" spc="-5" dirty="0">
                <a:solidFill>
                  <a:srgbClr val="575756"/>
                </a:solidFill>
                <a:latin typeface="Helvetica"/>
                <a:cs typeface="Helvetica"/>
              </a:rPr>
              <a:t> </a:t>
            </a:r>
            <a:r>
              <a:rPr sz="2050" dirty="0">
                <a:solidFill>
                  <a:srgbClr val="575756"/>
                </a:solidFill>
                <a:latin typeface="Helvetica"/>
                <a:cs typeface="Helvetica"/>
              </a:rPr>
              <a:t>access</a:t>
            </a:r>
            <a:r>
              <a:rPr sz="2050" spc="-5" dirty="0">
                <a:solidFill>
                  <a:srgbClr val="575756"/>
                </a:solidFill>
                <a:latin typeface="Helvetica"/>
                <a:cs typeface="Helvetica"/>
              </a:rPr>
              <a:t> </a:t>
            </a:r>
            <a:r>
              <a:rPr sz="2050" dirty="0">
                <a:solidFill>
                  <a:srgbClr val="575756"/>
                </a:solidFill>
                <a:latin typeface="Helvetica"/>
                <a:cs typeface="Helvetica"/>
              </a:rPr>
              <a:t>them, that</a:t>
            </a:r>
            <a:r>
              <a:rPr sz="2050" spc="-5" dirty="0">
                <a:solidFill>
                  <a:srgbClr val="575756"/>
                </a:solidFill>
                <a:latin typeface="Helvetica"/>
                <a:cs typeface="Helvetica"/>
              </a:rPr>
              <a:t> </a:t>
            </a:r>
            <a:r>
              <a:rPr sz="2050" dirty="0">
                <a:solidFill>
                  <a:srgbClr val="575756"/>
                </a:solidFill>
                <a:latin typeface="Helvetica"/>
                <a:cs typeface="Helvetica"/>
              </a:rPr>
              <a:t>understands</a:t>
            </a:r>
            <a:r>
              <a:rPr sz="2050" spc="-5" dirty="0">
                <a:solidFill>
                  <a:srgbClr val="575756"/>
                </a:solidFill>
                <a:latin typeface="Helvetica"/>
                <a:cs typeface="Helvetica"/>
              </a:rPr>
              <a:t> </a:t>
            </a:r>
            <a:r>
              <a:rPr sz="2050" dirty="0">
                <a:solidFill>
                  <a:srgbClr val="575756"/>
                </a:solidFill>
                <a:latin typeface="Helvetica"/>
                <a:cs typeface="Helvetica"/>
              </a:rPr>
              <a:t>their</a:t>
            </a:r>
            <a:r>
              <a:rPr sz="2050" spc="-5" dirty="0">
                <a:solidFill>
                  <a:srgbClr val="575756"/>
                </a:solidFill>
                <a:latin typeface="Helvetica"/>
                <a:cs typeface="Helvetica"/>
              </a:rPr>
              <a:t> </a:t>
            </a:r>
            <a:r>
              <a:rPr sz="2050" dirty="0">
                <a:solidFill>
                  <a:srgbClr val="575756"/>
                </a:solidFill>
                <a:latin typeface="Helvetica"/>
                <a:cs typeface="Helvetica"/>
              </a:rPr>
              <a:t>needs </a:t>
            </a:r>
            <a:r>
              <a:rPr sz="2050" spc="-25" dirty="0">
                <a:solidFill>
                  <a:srgbClr val="575756"/>
                </a:solidFill>
                <a:latin typeface="Helvetica"/>
                <a:cs typeface="Helvetica"/>
              </a:rPr>
              <a:t>and </a:t>
            </a:r>
            <a:r>
              <a:rPr sz="2050" dirty="0">
                <a:solidFill>
                  <a:srgbClr val="575756"/>
                </a:solidFill>
                <a:latin typeface="Helvetica"/>
                <a:cs typeface="Helvetica"/>
              </a:rPr>
              <a:t>history</a:t>
            </a:r>
            <a:r>
              <a:rPr sz="2050" spc="-15" dirty="0">
                <a:solidFill>
                  <a:srgbClr val="575756"/>
                </a:solidFill>
                <a:latin typeface="Helvetica"/>
                <a:cs typeface="Helvetica"/>
              </a:rPr>
              <a:t> </a:t>
            </a:r>
            <a:r>
              <a:rPr sz="2050" dirty="0">
                <a:solidFill>
                  <a:srgbClr val="575756"/>
                </a:solidFill>
                <a:latin typeface="Helvetica"/>
                <a:cs typeface="Helvetica"/>
              </a:rPr>
              <a:t>and</a:t>
            </a:r>
            <a:r>
              <a:rPr sz="2050" spc="-10" dirty="0">
                <a:solidFill>
                  <a:srgbClr val="575756"/>
                </a:solidFill>
                <a:latin typeface="Helvetica"/>
                <a:cs typeface="Helvetica"/>
              </a:rPr>
              <a:t> </a:t>
            </a:r>
            <a:r>
              <a:rPr sz="2050" dirty="0">
                <a:solidFill>
                  <a:srgbClr val="575756"/>
                </a:solidFill>
                <a:latin typeface="Helvetica"/>
                <a:cs typeface="Helvetica"/>
              </a:rPr>
              <a:t>are</a:t>
            </a:r>
            <a:r>
              <a:rPr sz="2050" spc="-10" dirty="0">
                <a:solidFill>
                  <a:srgbClr val="575756"/>
                </a:solidFill>
                <a:latin typeface="Helvetica"/>
                <a:cs typeface="Helvetica"/>
              </a:rPr>
              <a:t> </a:t>
            </a:r>
            <a:r>
              <a:rPr sz="2050" dirty="0">
                <a:solidFill>
                  <a:srgbClr val="575756"/>
                </a:solidFill>
                <a:latin typeface="Helvetica"/>
                <a:cs typeface="Helvetica"/>
              </a:rPr>
              <a:t>delivered</a:t>
            </a:r>
            <a:r>
              <a:rPr sz="2050" spc="-10" dirty="0">
                <a:solidFill>
                  <a:srgbClr val="575756"/>
                </a:solidFill>
                <a:latin typeface="Helvetica"/>
                <a:cs typeface="Helvetica"/>
              </a:rPr>
              <a:t> </a:t>
            </a:r>
            <a:r>
              <a:rPr sz="2050" dirty="0">
                <a:solidFill>
                  <a:srgbClr val="575756"/>
                </a:solidFill>
                <a:latin typeface="Helvetica"/>
                <a:cs typeface="Helvetica"/>
              </a:rPr>
              <a:t>closer</a:t>
            </a:r>
            <a:r>
              <a:rPr sz="2050" spc="-10" dirty="0">
                <a:solidFill>
                  <a:srgbClr val="575756"/>
                </a:solidFill>
                <a:latin typeface="Helvetica"/>
                <a:cs typeface="Helvetica"/>
              </a:rPr>
              <a:t> </a:t>
            </a:r>
            <a:r>
              <a:rPr sz="2050" dirty="0">
                <a:solidFill>
                  <a:srgbClr val="575756"/>
                </a:solidFill>
                <a:latin typeface="Helvetica"/>
                <a:cs typeface="Helvetica"/>
              </a:rPr>
              <a:t>to</a:t>
            </a:r>
            <a:r>
              <a:rPr sz="2050" spc="-15" dirty="0">
                <a:solidFill>
                  <a:srgbClr val="575756"/>
                </a:solidFill>
                <a:latin typeface="Helvetica"/>
                <a:cs typeface="Helvetica"/>
              </a:rPr>
              <a:t> </a:t>
            </a:r>
            <a:r>
              <a:rPr sz="2050" dirty="0">
                <a:solidFill>
                  <a:srgbClr val="575756"/>
                </a:solidFill>
                <a:latin typeface="Helvetica"/>
                <a:cs typeface="Helvetica"/>
              </a:rPr>
              <a:t>where</a:t>
            </a:r>
            <a:r>
              <a:rPr sz="2050" spc="-10" dirty="0">
                <a:solidFill>
                  <a:srgbClr val="575756"/>
                </a:solidFill>
                <a:latin typeface="Helvetica"/>
                <a:cs typeface="Helvetica"/>
              </a:rPr>
              <a:t> </a:t>
            </a:r>
            <a:r>
              <a:rPr sz="2050" dirty="0">
                <a:solidFill>
                  <a:srgbClr val="575756"/>
                </a:solidFill>
                <a:latin typeface="Helvetica"/>
                <a:cs typeface="Helvetica"/>
              </a:rPr>
              <a:t>they</a:t>
            </a:r>
            <a:r>
              <a:rPr sz="2050" spc="-10" dirty="0">
                <a:solidFill>
                  <a:srgbClr val="575756"/>
                </a:solidFill>
                <a:latin typeface="Helvetica"/>
                <a:cs typeface="Helvetica"/>
              </a:rPr>
              <a:t> </a:t>
            </a:r>
            <a:r>
              <a:rPr sz="2050" dirty="0">
                <a:solidFill>
                  <a:srgbClr val="575756"/>
                </a:solidFill>
                <a:latin typeface="Helvetica"/>
                <a:cs typeface="Helvetica"/>
              </a:rPr>
              <a:t>live</a:t>
            </a:r>
            <a:r>
              <a:rPr sz="2050" spc="-10" dirty="0">
                <a:solidFill>
                  <a:srgbClr val="575756"/>
                </a:solidFill>
                <a:latin typeface="Helvetica"/>
                <a:cs typeface="Helvetica"/>
              </a:rPr>
              <a:t> </a:t>
            </a:r>
            <a:r>
              <a:rPr sz="2050" dirty="0">
                <a:solidFill>
                  <a:srgbClr val="575756"/>
                </a:solidFill>
                <a:latin typeface="Helvetica"/>
                <a:cs typeface="Helvetica"/>
              </a:rPr>
              <a:t>where</a:t>
            </a:r>
            <a:r>
              <a:rPr sz="2050" spc="-10" dirty="0">
                <a:solidFill>
                  <a:srgbClr val="575756"/>
                </a:solidFill>
                <a:latin typeface="Helvetica"/>
                <a:cs typeface="Helvetica"/>
              </a:rPr>
              <a:t> </a:t>
            </a:r>
            <a:r>
              <a:rPr sz="2050" dirty="0">
                <a:solidFill>
                  <a:srgbClr val="575756"/>
                </a:solidFill>
                <a:latin typeface="Helvetica"/>
                <a:cs typeface="Helvetica"/>
              </a:rPr>
              <a:t>possible.</a:t>
            </a:r>
            <a:r>
              <a:rPr sz="2050" spc="-10" dirty="0">
                <a:solidFill>
                  <a:srgbClr val="575756"/>
                </a:solidFill>
                <a:latin typeface="Helvetica"/>
                <a:cs typeface="Helvetica"/>
              </a:rPr>
              <a:t> Currently </a:t>
            </a:r>
            <a:r>
              <a:rPr sz="2050" dirty="0">
                <a:solidFill>
                  <a:srgbClr val="575756"/>
                </a:solidFill>
                <a:latin typeface="Helvetica"/>
                <a:cs typeface="Helvetica"/>
              </a:rPr>
              <a:t>our</a:t>
            </a:r>
            <a:r>
              <a:rPr sz="2050" spc="-5" dirty="0">
                <a:solidFill>
                  <a:srgbClr val="575756"/>
                </a:solidFill>
                <a:latin typeface="Helvetica"/>
                <a:cs typeface="Helvetica"/>
              </a:rPr>
              <a:t> </a:t>
            </a:r>
            <a:r>
              <a:rPr sz="2050" dirty="0">
                <a:solidFill>
                  <a:srgbClr val="575756"/>
                </a:solidFill>
                <a:latin typeface="Helvetica"/>
                <a:cs typeface="Helvetica"/>
              </a:rPr>
              <a:t>system</a:t>
            </a:r>
            <a:r>
              <a:rPr sz="2050" spc="-5" dirty="0">
                <a:solidFill>
                  <a:srgbClr val="575756"/>
                </a:solidFill>
                <a:latin typeface="Helvetica"/>
                <a:cs typeface="Helvetica"/>
              </a:rPr>
              <a:t> </a:t>
            </a:r>
            <a:r>
              <a:rPr sz="2050" dirty="0">
                <a:solidFill>
                  <a:srgbClr val="575756"/>
                </a:solidFill>
                <a:latin typeface="Helvetica"/>
                <a:cs typeface="Helvetica"/>
              </a:rPr>
              <a:t>is not</a:t>
            </a:r>
            <a:r>
              <a:rPr sz="2050" spc="-5" dirty="0">
                <a:solidFill>
                  <a:srgbClr val="575756"/>
                </a:solidFill>
                <a:latin typeface="Helvetica"/>
                <a:cs typeface="Helvetica"/>
              </a:rPr>
              <a:t> </a:t>
            </a:r>
            <a:r>
              <a:rPr sz="2050" dirty="0">
                <a:solidFill>
                  <a:srgbClr val="575756"/>
                </a:solidFill>
                <a:latin typeface="Helvetica"/>
                <a:cs typeface="Helvetica"/>
              </a:rPr>
              <a:t>always able</a:t>
            </a:r>
            <a:r>
              <a:rPr sz="2050" spc="-5" dirty="0">
                <a:solidFill>
                  <a:srgbClr val="575756"/>
                </a:solidFill>
                <a:latin typeface="Helvetica"/>
                <a:cs typeface="Helvetica"/>
              </a:rPr>
              <a:t> </a:t>
            </a:r>
            <a:r>
              <a:rPr sz="2050" dirty="0">
                <a:solidFill>
                  <a:srgbClr val="575756"/>
                </a:solidFill>
                <a:latin typeface="Helvetica"/>
                <a:cs typeface="Helvetica"/>
              </a:rPr>
              <a:t>to deliver</a:t>
            </a:r>
            <a:r>
              <a:rPr sz="2050" spc="-5" dirty="0">
                <a:solidFill>
                  <a:srgbClr val="575756"/>
                </a:solidFill>
                <a:latin typeface="Helvetica"/>
                <a:cs typeface="Helvetica"/>
              </a:rPr>
              <a:t> </a:t>
            </a:r>
            <a:r>
              <a:rPr sz="2050" dirty="0">
                <a:solidFill>
                  <a:srgbClr val="575756"/>
                </a:solidFill>
                <a:latin typeface="Helvetica"/>
                <a:cs typeface="Helvetica"/>
              </a:rPr>
              <a:t>on </a:t>
            </a:r>
            <a:r>
              <a:rPr sz="2050" spc="-10" dirty="0">
                <a:solidFill>
                  <a:srgbClr val="575756"/>
                </a:solidFill>
                <a:latin typeface="Helvetica"/>
                <a:cs typeface="Helvetica"/>
              </a:rPr>
              <a:t>this.</a:t>
            </a:r>
            <a:endParaRPr sz="2050">
              <a:latin typeface="Helvetica"/>
              <a:cs typeface="Helvetica"/>
            </a:endParaRPr>
          </a:p>
        </p:txBody>
      </p:sp>
      <p:sp>
        <p:nvSpPr>
          <p:cNvPr id="15" name="object 7">
            <a:extLst>
              <a:ext uri="{FF2B5EF4-FFF2-40B4-BE49-F238E27FC236}">
                <a16:creationId xmlns:a16="http://schemas.microsoft.com/office/drawing/2014/main" id="{6FEFA007-855B-811E-D900-D1B26965E22A}"/>
              </a:ext>
            </a:extLst>
          </p:cNvPr>
          <p:cNvSpPr txBox="1"/>
          <p:nvPr/>
        </p:nvSpPr>
        <p:spPr>
          <a:xfrm>
            <a:off x="10227826" y="5493779"/>
            <a:ext cx="8481060" cy="1596390"/>
          </a:xfrm>
          <a:prstGeom prst="rect">
            <a:avLst/>
          </a:prstGeom>
        </p:spPr>
        <p:txBody>
          <a:bodyPr vert="horz" wrap="square" lIns="0" tIns="12065" rIns="0" bIns="0" rtlCol="0">
            <a:spAutoFit/>
          </a:bodyPr>
          <a:lstStyle/>
          <a:p>
            <a:pPr marL="12700" marR="5080">
              <a:lnSpc>
                <a:spcPct val="100499"/>
              </a:lnSpc>
              <a:spcBef>
                <a:spcPts val="95"/>
              </a:spcBef>
            </a:pPr>
            <a:r>
              <a:rPr sz="2050" dirty="0">
                <a:solidFill>
                  <a:srgbClr val="575756"/>
                </a:solidFill>
                <a:latin typeface="Helvetica"/>
                <a:cs typeface="Helvetica"/>
              </a:rPr>
              <a:t>Primary</a:t>
            </a:r>
            <a:r>
              <a:rPr sz="2050" spc="-15" dirty="0">
                <a:solidFill>
                  <a:srgbClr val="575756"/>
                </a:solidFill>
                <a:latin typeface="Helvetica"/>
                <a:cs typeface="Helvetica"/>
              </a:rPr>
              <a:t> </a:t>
            </a:r>
            <a:r>
              <a:rPr sz="2050" dirty="0">
                <a:solidFill>
                  <a:srgbClr val="575756"/>
                </a:solidFill>
                <a:latin typeface="Helvetica"/>
                <a:cs typeface="Helvetica"/>
              </a:rPr>
              <a:t>Care</a:t>
            </a:r>
            <a:r>
              <a:rPr sz="2050" spc="-10" dirty="0">
                <a:solidFill>
                  <a:srgbClr val="575756"/>
                </a:solidFill>
                <a:latin typeface="Helvetica"/>
                <a:cs typeface="Helvetica"/>
              </a:rPr>
              <a:t> </a:t>
            </a:r>
            <a:r>
              <a:rPr sz="2050" dirty="0">
                <a:solidFill>
                  <a:srgbClr val="575756"/>
                </a:solidFill>
                <a:latin typeface="Helvetica"/>
                <a:cs typeface="Helvetica"/>
              </a:rPr>
              <a:t>and</a:t>
            </a:r>
            <a:r>
              <a:rPr sz="2050" spc="-15" dirty="0">
                <a:solidFill>
                  <a:srgbClr val="575756"/>
                </a:solidFill>
                <a:latin typeface="Helvetica"/>
                <a:cs typeface="Helvetica"/>
              </a:rPr>
              <a:t> </a:t>
            </a:r>
            <a:r>
              <a:rPr sz="2050" dirty="0">
                <a:solidFill>
                  <a:srgbClr val="575756"/>
                </a:solidFill>
                <a:latin typeface="Helvetica"/>
                <a:cs typeface="Helvetica"/>
              </a:rPr>
              <a:t>General</a:t>
            </a:r>
            <a:r>
              <a:rPr sz="2050" spc="-10" dirty="0">
                <a:solidFill>
                  <a:srgbClr val="575756"/>
                </a:solidFill>
                <a:latin typeface="Helvetica"/>
                <a:cs typeface="Helvetica"/>
              </a:rPr>
              <a:t> </a:t>
            </a:r>
            <a:r>
              <a:rPr sz="2050" dirty="0">
                <a:solidFill>
                  <a:srgbClr val="575756"/>
                </a:solidFill>
                <a:latin typeface="Helvetica"/>
                <a:cs typeface="Helvetica"/>
              </a:rPr>
              <a:t>Practice</a:t>
            </a:r>
            <a:r>
              <a:rPr sz="2050" spc="-15" dirty="0">
                <a:solidFill>
                  <a:srgbClr val="575756"/>
                </a:solidFill>
                <a:latin typeface="Helvetica"/>
                <a:cs typeface="Helvetica"/>
              </a:rPr>
              <a:t> </a:t>
            </a:r>
            <a:r>
              <a:rPr sz="2050" dirty="0">
                <a:solidFill>
                  <a:srgbClr val="575756"/>
                </a:solidFill>
                <a:latin typeface="Helvetica"/>
                <a:cs typeface="Helvetica"/>
              </a:rPr>
              <a:t>is</a:t>
            </a:r>
            <a:r>
              <a:rPr sz="2050" spc="-10" dirty="0">
                <a:solidFill>
                  <a:srgbClr val="575756"/>
                </a:solidFill>
                <a:latin typeface="Helvetica"/>
                <a:cs typeface="Helvetica"/>
              </a:rPr>
              <a:t> </a:t>
            </a:r>
            <a:r>
              <a:rPr sz="2050" dirty="0">
                <a:solidFill>
                  <a:srgbClr val="575756"/>
                </a:solidFill>
                <a:latin typeface="Helvetica"/>
                <a:cs typeface="Helvetica"/>
              </a:rPr>
              <a:t>the</a:t>
            </a:r>
            <a:r>
              <a:rPr sz="2050" spc="-10" dirty="0">
                <a:solidFill>
                  <a:srgbClr val="575756"/>
                </a:solidFill>
                <a:latin typeface="Helvetica"/>
                <a:cs typeface="Helvetica"/>
              </a:rPr>
              <a:t> </a:t>
            </a:r>
            <a:r>
              <a:rPr sz="2050" dirty="0">
                <a:solidFill>
                  <a:srgbClr val="575756"/>
                </a:solidFill>
                <a:latin typeface="Helvetica"/>
                <a:cs typeface="Helvetica"/>
              </a:rPr>
              <a:t>heart</a:t>
            </a:r>
            <a:r>
              <a:rPr sz="2050" spc="-15" dirty="0">
                <a:solidFill>
                  <a:srgbClr val="575756"/>
                </a:solidFill>
                <a:latin typeface="Helvetica"/>
                <a:cs typeface="Helvetica"/>
              </a:rPr>
              <a:t> </a:t>
            </a:r>
            <a:r>
              <a:rPr sz="2050" dirty="0">
                <a:solidFill>
                  <a:srgbClr val="575756"/>
                </a:solidFill>
                <a:latin typeface="Helvetica"/>
                <a:cs typeface="Helvetica"/>
              </a:rPr>
              <a:t>of</a:t>
            </a:r>
            <a:r>
              <a:rPr sz="2050" spc="-10" dirty="0">
                <a:solidFill>
                  <a:srgbClr val="575756"/>
                </a:solidFill>
                <a:latin typeface="Helvetica"/>
                <a:cs typeface="Helvetica"/>
              </a:rPr>
              <a:t> </a:t>
            </a:r>
            <a:r>
              <a:rPr sz="2050" dirty="0">
                <a:solidFill>
                  <a:srgbClr val="575756"/>
                </a:solidFill>
                <a:latin typeface="Helvetica"/>
                <a:cs typeface="Helvetica"/>
              </a:rPr>
              <a:t>our</a:t>
            </a:r>
            <a:r>
              <a:rPr sz="2050" spc="-15" dirty="0">
                <a:solidFill>
                  <a:srgbClr val="575756"/>
                </a:solidFill>
                <a:latin typeface="Helvetica"/>
                <a:cs typeface="Helvetica"/>
              </a:rPr>
              <a:t> </a:t>
            </a:r>
            <a:r>
              <a:rPr sz="2050" dirty="0">
                <a:solidFill>
                  <a:srgbClr val="575756"/>
                </a:solidFill>
                <a:latin typeface="Helvetica"/>
                <a:cs typeface="Helvetica"/>
              </a:rPr>
              <a:t>local</a:t>
            </a:r>
            <a:r>
              <a:rPr sz="2050" spc="-10" dirty="0">
                <a:solidFill>
                  <a:srgbClr val="575756"/>
                </a:solidFill>
                <a:latin typeface="Helvetica"/>
                <a:cs typeface="Helvetica"/>
              </a:rPr>
              <a:t> </a:t>
            </a:r>
            <a:r>
              <a:rPr sz="2050" dirty="0">
                <a:solidFill>
                  <a:srgbClr val="575756"/>
                </a:solidFill>
                <a:latin typeface="Helvetica"/>
                <a:cs typeface="Helvetica"/>
              </a:rPr>
              <a:t>health</a:t>
            </a:r>
            <a:r>
              <a:rPr sz="2050" spc="-10" dirty="0">
                <a:solidFill>
                  <a:srgbClr val="575756"/>
                </a:solidFill>
                <a:latin typeface="Helvetica"/>
                <a:cs typeface="Helvetica"/>
              </a:rPr>
              <a:t> </a:t>
            </a:r>
            <a:r>
              <a:rPr sz="2050" spc="-25" dirty="0">
                <a:solidFill>
                  <a:srgbClr val="575756"/>
                </a:solidFill>
                <a:latin typeface="Helvetica"/>
                <a:cs typeface="Helvetica"/>
              </a:rPr>
              <a:t>and </a:t>
            </a:r>
            <a:r>
              <a:rPr sz="2050" dirty="0">
                <a:solidFill>
                  <a:srgbClr val="575756"/>
                </a:solidFill>
                <a:latin typeface="Helvetica"/>
                <a:cs typeface="Helvetica"/>
              </a:rPr>
              <a:t>social</a:t>
            </a:r>
            <a:r>
              <a:rPr sz="2050" spc="-15" dirty="0">
                <a:solidFill>
                  <a:srgbClr val="575756"/>
                </a:solidFill>
                <a:latin typeface="Helvetica"/>
                <a:cs typeface="Helvetica"/>
              </a:rPr>
              <a:t> </a:t>
            </a:r>
            <a:r>
              <a:rPr sz="2050" dirty="0">
                <a:solidFill>
                  <a:srgbClr val="575756"/>
                </a:solidFill>
                <a:latin typeface="Helvetica"/>
                <a:cs typeface="Helvetica"/>
              </a:rPr>
              <a:t>care</a:t>
            </a:r>
            <a:r>
              <a:rPr sz="2050" spc="-10" dirty="0">
                <a:solidFill>
                  <a:srgbClr val="575756"/>
                </a:solidFill>
                <a:latin typeface="Helvetica"/>
                <a:cs typeface="Helvetica"/>
              </a:rPr>
              <a:t> </a:t>
            </a:r>
            <a:r>
              <a:rPr sz="2050" dirty="0">
                <a:solidFill>
                  <a:srgbClr val="575756"/>
                </a:solidFill>
                <a:latin typeface="Helvetica"/>
                <a:cs typeface="Helvetica"/>
              </a:rPr>
              <a:t>system.</a:t>
            </a:r>
            <a:r>
              <a:rPr sz="2050" spc="-10" dirty="0">
                <a:solidFill>
                  <a:srgbClr val="575756"/>
                </a:solidFill>
                <a:latin typeface="Helvetica"/>
                <a:cs typeface="Helvetica"/>
              </a:rPr>
              <a:t> </a:t>
            </a:r>
            <a:r>
              <a:rPr sz="2050" dirty="0">
                <a:solidFill>
                  <a:srgbClr val="575756"/>
                </a:solidFill>
                <a:latin typeface="Helvetica"/>
                <a:cs typeface="Helvetica"/>
              </a:rPr>
              <a:t>It</a:t>
            </a:r>
            <a:r>
              <a:rPr sz="2050" spc="-15" dirty="0">
                <a:solidFill>
                  <a:srgbClr val="575756"/>
                </a:solidFill>
                <a:latin typeface="Helvetica"/>
                <a:cs typeface="Helvetica"/>
              </a:rPr>
              <a:t> </a:t>
            </a:r>
            <a:r>
              <a:rPr sz="2050" dirty="0">
                <a:solidFill>
                  <a:srgbClr val="575756"/>
                </a:solidFill>
                <a:latin typeface="Helvetica"/>
                <a:cs typeface="Helvetica"/>
              </a:rPr>
              <a:t>not</a:t>
            </a:r>
            <a:r>
              <a:rPr sz="2050" spc="-10" dirty="0">
                <a:solidFill>
                  <a:srgbClr val="575756"/>
                </a:solidFill>
                <a:latin typeface="Helvetica"/>
                <a:cs typeface="Helvetica"/>
              </a:rPr>
              <a:t> </a:t>
            </a:r>
            <a:r>
              <a:rPr sz="2050" dirty="0">
                <a:solidFill>
                  <a:srgbClr val="575756"/>
                </a:solidFill>
                <a:latin typeface="Helvetica"/>
                <a:cs typeface="Helvetica"/>
              </a:rPr>
              <a:t>only</a:t>
            </a:r>
            <a:r>
              <a:rPr sz="2050" spc="-10" dirty="0">
                <a:solidFill>
                  <a:srgbClr val="575756"/>
                </a:solidFill>
                <a:latin typeface="Helvetica"/>
                <a:cs typeface="Helvetica"/>
              </a:rPr>
              <a:t> </a:t>
            </a:r>
            <a:r>
              <a:rPr sz="2050" dirty="0">
                <a:solidFill>
                  <a:srgbClr val="575756"/>
                </a:solidFill>
                <a:latin typeface="Helvetica"/>
                <a:cs typeface="Helvetica"/>
              </a:rPr>
              <a:t>provides</a:t>
            </a:r>
            <a:r>
              <a:rPr sz="2050" spc="-15" dirty="0">
                <a:solidFill>
                  <a:srgbClr val="575756"/>
                </a:solidFill>
                <a:latin typeface="Helvetica"/>
                <a:cs typeface="Helvetica"/>
              </a:rPr>
              <a:t> </a:t>
            </a:r>
            <a:r>
              <a:rPr sz="2050" dirty="0">
                <a:solidFill>
                  <a:srgbClr val="575756"/>
                </a:solidFill>
                <a:latin typeface="Helvetica"/>
                <a:cs typeface="Helvetica"/>
              </a:rPr>
              <a:t>essential</a:t>
            </a:r>
            <a:r>
              <a:rPr sz="2050" spc="-10" dirty="0">
                <a:solidFill>
                  <a:srgbClr val="575756"/>
                </a:solidFill>
                <a:latin typeface="Helvetica"/>
                <a:cs typeface="Helvetica"/>
              </a:rPr>
              <a:t> </a:t>
            </a:r>
            <a:r>
              <a:rPr sz="2050" dirty="0">
                <a:solidFill>
                  <a:srgbClr val="575756"/>
                </a:solidFill>
                <a:latin typeface="Helvetica"/>
                <a:cs typeface="Helvetica"/>
              </a:rPr>
              <a:t>medical</a:t>
            </a:r>
            <a:r>
              <a:rPr sz="2050" spc="-10" dirty="0">
                <a:solidFill>
                  <a:srgbClr val="575756"/>
                </a:solidFill>
                <a:latin typeface="Helvetica"/>
                <a:cs typeface="Helvetica"/>
              </a:rPr>
              <a:t> </a:t>
            </a:r>
            <a:r>
              <a:rPr sz="2050" dirty="0">
                <a:solidFill>
                  <a:srgbClr val="575756"/>
                </a:solidFill>
                <a:latin typeface="Helvetica"/>
                <a:cs typeface="Helvetica"/>
              </a:rPr>
              <a:t>services</a:t>
            </a:r>
            <a:r>
              <a:rPr sz="2050" spc="-10" dirty="0">
                <a:solidFill>
                  <a:srgbClr val="575756"/>
                </a:solidFill>
                <a:latin typeface="Helvetica"/>
                <a:cs typeface="Helvetica"/>
              </a:rPr>
              <a:t> </a:t>
            </a:r>
            <a:r>
              <a:rPr sz="2050" dirty="0">
                <a:solidFill>
                  <a:srgbClr val="575756"/>
                </a:solidFill>
                <a:latin typeface="Helvetica"/>
                <a:cs typeface="Helvetica"/>
              </a:rPr>
              <a:t>to</a:t>
            </a:r>
            <a:r>
              <a:rPr sz="2050" spc="-15" dirty="0">
                <a:solidFill>
                  <a:srgbClr val="575756"/>
                </a:solidFill>
                <a:latin typeface="Helvetica"/>
                <a:cs typeface="Helvetica"/>
              </a:rPr>
              <a:t> </a:t>
            </a:r>
            <a:r>
              <a:rPr sz="2050" spc="-50" dirty="0">
                <a:solidFill>
                  <a:srgbClr val="575756"/>
                </a:solidFill>
                <a:latin typeface="Helvetica"/>
                <a:cs typeface="Helvetica"/>
              </a:rPr>
              <a:t>a </a:t>
            </a:r>
            <a:r>
              <a:rPr sz="2050" dirty="0">
                <a:solidFill>
                  <a:srgbClr val="575756"/>
                </a:solidFill>
                <a:latin typeface="Helvetica"/>
                <a:cs typeface="Helvetica"/>
              </a:rPr>
              <a:t>registered</a:t>
            </a:r>
            <a:r>
              <a:rPr sz="2050" spc="-10" dirty="0">
                <a:solidFill>
                  <a:srgbClr val="575756"/>
                </a:solidFill>
                <a:latin typeface="Helvetica"/>
                <a:cs typeface="Helvetica"/>
              </a:rPr>
              <a:t> </a:t>
            </a:r>
            <a:r>
              <a:rPr sz="2050" dirty="0">
                <a:solidFill>
                  <a:srgbClr val="575756"/>
                </a:solidFill>
                <a:latin typeface="Helvetica"/>
                <a:cs typeface="Helvetica"/>
              </a:rPr>
              <a:t>patient</a:t>
            </a:r>
            <a:r>
              <a:rPr sz="2050" spc="-5" dirty="0">
                <a:solidFill>
                  <a:srgbClr val="575756"/>
                </a:solidFill>
                <a:latin typeface="Helvetica"/>
                <a:cs typeface="Helvetica"/>
              </a:rPr>
              <a:t> </a:t>
            </a:r>
            <a:r>
              <a:rPr sz="2050" dirty="0">
                <a:solidFill>
                  <a:srgbClr val="575756"/>
                </a:solidFill>
                <a:latin typeface="Helvetica"/>
                <a:cs typeface="Helvetica"/>
              </a:rPr>
              <a:t>list</a:t>
            </a:r>
            <a:r>
              <a:rPr sz="2050" spc="-5" dirty="0">
                <a:solidFill>
                  <a:srgbClr val="575756"/>
                </a:solidFill>
                <a:latin typeface="Helvetica"/>
                <a:cs typeface="Helvetica"/>
              </a:rPr>
              <a:t> </a:t>
            </a:r>
            <a:r>
              <a:rPr sz="2050" dirty="0">
                <a:solidFill>
                  <a:srgbClr val="575756"/>
                </a:solidFill>
                <a:latin typeface="Helvetica"/>
                <a:cs typeface="Helvetica"/>
              </a:rPr>
              <a:t>but</a:t>
            </a:r>
            <a:r>
              <a:rPr sz="2050" spc="-5" dirty="0">
                <a:solidFill>
                  <a:srgbClr val="575756"/>
                </a:solidFill>
                <a:latin typeface="Helvetica"/>
                <a:cs typeface="Helvetica"/>
              </a:rPr>
              <a:t> </a:t>
            </a:r>
            <a:r>
              <a:rPr sz="2050" dirty="0">
                <a:solidFill>
                  <a:srgbClr val="575756"/>
                </a:solidFill>
                <a:latin typeface="Helvetica"/>
                <a:cs typeface="Helvetica"/>
              </a:rPr>
              <a:t>also</a:t>
            </a:r>
            <a:r>
              <a:rPr sz="2050" spc="-5" dirty="0">
                <a:solidFill>
                  <a:srgbClr val="575756"/>
                </a:solidFill>
                <a:latin typeface="Helvetica"/>
                <a:cs typeface="Helvetica"/>
              </a:rPr>
              <a:t> </a:t>
            </a:r>
            <a:r>
              <a:rPr sz="2050" dirty="0">
                <a:solidFill>
                  <a:srgbClr val="575756"/>
                </a:solidFill>
                <a:latin typeface="Helvetica"/>
                <a:cs typeface="Helvetica"/>
              </a:rPr>
              <a:t>acts</a:t>
            </a:r>
            <a:r>
              <a:rPr sz="2050" spc="-5" dirty="0">
                <a:solidFill>
                  <a:srgbClr val="575756"/>
                </a:solidFill>
                <a:latin typeface="Helvetica"/>
                <a:cs typeface="Helvetica"/>
              </a:rPr>
              <a:t> </a:t>
            </a:r>
            <a:r>
              <a:rPr sz="2050" dirty="0">
                <a:solidFill>
                  <a:srgbClr val="575756"/>
                </a:solidFill>
                <a:latin typeface="Helvetica"/>
                <a:cs typeface="Helvetica"/>
              </a:rPr>
              <a:t>as</a:t>
            </a:r>
            <a:r>
              <a:rPr sz="2050" spc="-5" dirty="0">
                <a:solidFill>
                  <a:srgbClr val="575756"/>
                </a:solidFill>
                <a:latin typeface="Helvetica"/>
                <a:cs typeface="Helvetica"/>
              </a:rPr>
              <a:t> </a:t>
            </a:r>
            <a:r>
              <a:rPr sz="2050" dirty="0">
                <a:solidFill>
                  <a:srgbClr val="575756"/>
                </a:solidFill>
                <a:latin typeface="Helvetica"/>
                <a:cs typeface="Helvetica"/>
              </a:rPr>
              <a:t>the</a:t>
            </a:r>
            <a:r>
              <a:rPr sz="2050" spc="-5" dirty="0">
                <a:solidFill>
                  <a:srgbClr val="575756"/>
                </a:solidFill>
                <a:latin typeface="Helvetica"/>
                <a:cs typeface="Helvetica"/>
              </a:rPr>
              <a:t> </a:t>
            </a:r>
            <a:r>
              <a:rPr sz="2050" dirty="0">
                <a:solidFill>
                  <a:srgbClr val="575756"/>
                </a:solidFill>
                <a:latin typeface="Helvetica"/>
                <a:cs typeface="Helvetica"/>
              </a:rPr>
              <a:t>first</a:t>
            </a:r>
            <a:r>
              <a:rPr sz="2050" spc="-5" dirty="0">
                <a:solidFill>
                  <a:srgbClr val="575756"/>
                </a:solidFill>
                <a:latin typeface="Helvetica"/>
                <a:cs typeface="Helvetica"/>
              </a:rPr>
              <a:t> </a:t>
            </a:r>
            <a:r>
              <a:rPr sz="2050" dirty="0">
                <a:solidFill>
                  <a:srgbClr val="575756"/>
                </a:solidFill>
                <a:latin typeface="Helvetica"/>
                <a:cs typeface="Helvetica"/>
              </a:rPr>
              <a:t>point</a:t>
            </a:r>
            <a:r>
              <a:rPr sz="2050" spc="-5" dirty="0">
                <a:solidFill>
                  <a:srgbClr val="575756"/>
                </a:solidFill>
                <a:latin typeface="Helvetica"/>
                <a:cs typeface="Helvetica"/>
              </a:rPr>
              <a:t> </a:t>
            </a:r>
            <a:r>
              <a:rPr sz="2050" dirty="0">
                <a:solidFill>
                  <a:srgbClr val="575756"/>
                </a:solidFill>
                <a:latin typeface="Helvetica"/>
                <a:cs typeface="Helvetica"/>
              </a:rPr>
              <a:t>of</a:t>
            </a:r>
            <a:r>
              <a:rPr sz="2050" spc="-5" dirty="0">
                <a:solidFill>
                  <a:srgbClr val="575756"/>
                </a:solidFill>
                <a:latin typeface="Helvetica"/>
                <a:cs typeface="Helvetica"/>
              </a:rPr>
              <a:t> </a:t>
            </a:r>
            <a:r>
              <a:rPr sz="2050" dirty="0">
                <a:solidFill>
                  <a:srgbClr val="575756"/>
                </a:solidFill>
                <a:latin typeface="Helvetica"/>
                <a:cs typeface="Helvetica"/>
              </a:rPr>
              <a:t>contact</a:t>
            </a:r>
            <a:r>
              <a:rPr sz="2050" spc="-5" dirty="0">
                <a:solidFill>
                  <a:srgbClr val="575756"/>
                </a:solidFill>
                <a:latin typeface="Helvetica"/>
                <a:cs typeface="Helvetica"/>
              </a:rPr>
              <a:t> </a:t>
            </a:r>
            <a:r>
              <a:rPr sz="2050" dirty="0">
                <a:solidFill>
                  <a:srgbClr val="575756"/>
                </a:solidFill>
                <a:latin typeface="Helvetica"/>
                <a:cs typeface="Helvetica"/>
              </a:rPr>
              <a:t>for</a:t>
            </a:r>
            <a:r>
              <a:rPr sz="2050" spc="-5" dirty="0">
                <a:solidFill>
                  <a:srgbClr val="575756"/>
                </a:solidFill>
                <a:latin typeface="Helvetica"/>
                <a:cs typeface="Helvetica"/>
              </a:rPr>
              <a:t> </a:t>
            </a:r>
            <a:r>
              <a:rPr sz="2050" spc="-10" dirty="0">
                <a:solidFill>
                  <a:srgbClr val="575756"/>
                </a:solidFill>
                <a:latin typeface="Helvetica"/>
                <a:cs typeface="Helvetica"/>
              </a:rPr>
              <a:t>patients </a:t>
            </a:r>
            <a:r>
              <a:rPr sz="2050" dirty="0">
                <a:solidFill>
                  <a:srgbClr val="575756"/>
                </a:solidFill>
                <a:latin typeface="Helvetica"/>
                <a:cs typeface="Helvetica"/>
              </a:rPr>
              <a:t>who</a:t>
            </a:r>
            <a:r>
              <a:rPr sz="2050" spc="-15" dirty="0">
                <a:solidFill>
                  <a:srgbClr val="575756"/>
                </a:solidFill>
                <a:latin typeface="Helvetica"/>
                <a:cs typeface="Helvetica"/>
              </a:rPr>
              <a:t> </a:t>
            </a:r>
            <a:r>
              <a:rPr sz="2050" dirty="0">
                <a:solidFill>
                  <a:srgbClr val="575756"/>
                </a:solidFill>
                <a:latin typeface="Helvetica"/>
                <a:cs typeface="Helvetica"/>
              </a:rPr>
              <a:t>need</a:t>
            </a:r>
            <a:r>
              <a:rPr sz="2050" spc="-10" dirty="0">
                <a:solidFill>
                  <a:srgbClr val="575756"/>
                </a:solidFill>
                <a:latin typeface="Helvetica"/>
                <a:cs typeface="Helvetica"/>
              </a:rPr>
              <a:t> </a:t>
            </a:r>
            <a:r>
              <a:rPr sz="2050" dirty="0">
                <a:solidFill>
                  <a:srgbClr val="575756"/>
                </a:solidFill>
                <a:latin typeface="Helvetica"/>
                <a:cs typeface="Helvetica"/>
              </a:rPr>
              <a:t>referral</a:t>
            </a:r>
            <a:r>
              <a:rPr sz="2050" spc="-10" dirty="0">
                <a:solidFill>
                  <a:srgbClr val="575756"/>
                </a:solidFill>
                <a:latin typeface="Helvetica"/>
                <a:cs typeface="Helvetica"/>
              </a:rPr>
              <a:t> </a:t>
            </a:r>
            <a:r>
              <a:rPr sz="2050" dirty="0">
                <a:solidFill>
                  <a:srgbClr val="575756"/>
                </a:solidFill>
                <a:latin typeface="Helvetica"/>
                <a:cs typeface="Helvetica"/>
              </a:rPr>
              <a:t>to</a:t>
            </a:r>
            <a:r>
              <a:rPr sz="2050" spc="-10" dirty="0">
                <a:solidFill>
                  <a:srgbClr val="575756"/>
                </a:solidFill>
                <a:latin typeface="Helvetica"/>
                <a:cs typeface="Helvetica"/>
              </a:rPr>
              <a:t> </a:t>
            </a:r>
            <a:r>
              <a:rPr sz="2050" dirty="0">
                <a:solidFill>
                  <a:srgbClr val="575756"/>
                </a:solidFill>
                <a:latin typeface="Helvetica"/>
                <a:cs typeface="Helvetica"/>
              </a:rPr>
              <a:t>both</a:t>
            </a:r>
            <a:r>
              <a:rPr sz="2050" spc="-10" dirty="0">
                <a:solidFill>
                  <a:srgbClr val="575756"/>
                </a:solidFill>
                <a:latin typeface="Helvetica"/>
                <a:cs typeface="Helvetica"/>
              </a:rPr>
              <a:t> </a:t>
            </a:r>
            <a:r>
              <a:rPr sz="2050" dirty="0">
                <a:solidFill>
                  <a:srgbClr val="575756"/>
                </a:solidFill>
                <a:latin typeface="Helvetica"/>
                <a:cs typeface="Helvetica"/>
              </a:rPr>
              <a:t>wider</a:t>
            </a:r>
            <a:r>
              <a:rPr sz="2050" spc="-15" dirty="0">
                <a:solidFill>
                  <a:srgbClr val="575756"/>
                </a:solidFill>
                <a:latin typeface="Helvetica"/>
                <a:cs typeface="Helvetica"/>
              </a:rPr>
              <a:t> </a:t>
            </a:r>
            <a:r>
              <a:rPr sz="2050" dirty="0">
                <a:solidFill>
                  <a:srgbClr val="575756"/>
                </a:solidFill>
                <a:latin typeface="Helvetica"/>
                <a:cs typeface="Helvetica"/>
              </a:rPr>
              <a:t>health</a:t>
            </a:r>
            <a:r>
              <a:rPr sz="2050" spc="-10" dirty="0">
                <a:solidFill>
                  <a:srgbClr val="575756"/>
                </a:solidFill>
                <a:latin typeface="Helvetica"/>
                <a:cs typeface="Helvetica"/>
              </a:rPr>
              <a:t> </a:t>
            </a:r>
            <a:r>
              <a:rPr sz="2050" dirty="0">
                <a:solidFill>
                  <a:srgbClr val="575756"/>
                </a:solidFill>
                <a:latin typeface="Helvetica"/>
                <a:cs typeface="Helvetica"/>
              </a:rPr>
              <a:t>service,</a:t>
            </a:r>
            <a:r>
              <a:rPr sz="2050" spc="-10" dirty="0">
                <a:solidFill>
                  <a:srgbClr val="575756"/>
                </a:solidFill>
                <a:latin typeface="Helvetica"/>
                <a:cs typeface="Helvetica"/>
              </a:rPr>
              <a:t> </a:t>
            </a:r>
            <a:r>
              <a:rPr sz="2050" dirty="0">
                <a:solidFill>
                  <a:srgbClr val="575756"/>
                </a:solidFill>
                <a:latin typeface="Helvetica"/>
                <a:cs typeface="Helvetica"/>
              </a:rPr>
              <a:t>and</a:t>
            </a:r>
            <a:r>
              <a:rPr sz="2050" spc="-10" dirty="0">
                <a:solidFill>
                  <a:srgbClr val="575756"/>
                </a:solidFill>
                <a:latin typeface="Helvetica"/>
                <a:cs typeface="Helvetica"/>
              </a:rPr>
              <a:t> </a:t>
            </a:r>
            <a:r>
              <a:rPr sz="2050" dirty="0">
                <a:solidFill>
                  <a:srgbClr val="575756"/>
                </a:solidFill>
                <a:latin typeface="Helvetica"/>
                <a:cs typeface="Helvetica"/>
              </a:rPr>
              <a:t>increasingly</a:t>
            </a:r>
            <a:r>
              <a:rPr sz="2050" spc="-10" dirty="0">
                <a:solidFill>
                  <a:srgbClr val="575756"/>
                </a:solidFill>
                <a:latin typeface="Helvetica"/>
                <a:cs typeface="Helvetica"/>
              </a:rPr>
              <a:t> </a:t>
            </a:r>
            <a:r>
              <a:rPr sz="2050" dirty="0">
                <a:solidFill>
                  <a:srgbClr val="575756"/>
                </a:solidFill>
                <a:latin typeface="Helvetica"/>
                <a:cs typeface="Helvetica"/>
              </a:rPr>
              <a:t>to</a:t>
            </a:r>
            <a:r>
              <a:rPr sz="2050" spc="-10" dirty="0">
                <a:solidFill>
                  <a:srgbClr val="575756"/>
                </a:solidFill>
                <a:latin typeface="Helvetica"/>
                <a:cs typeface="Helvetica"/>
              </a:rPr>
              <a:t> social </a:t>
            </a:r>
            <a:r>
              <a:rPr sz="2050" dirty="0">
                <a:solidFill>
                  <a:srgbClr val="575756"/>
                </a:solidFill>
                <a:latin typeface="Helvetica"/>
                <a:cs typeface="Helvetica"/>
              </a:rPr>
              <a:t>care</a:t>
            </a:r>
            <a:r>
              <a:rPr sz="2050" spc="-10" dirty="0">
                <a:solidFill>
                  <a:srgbClr val="575756"/>
                </a:solidFill>
                <a:latin typeface="Helvetica"/>
                <a:cs typeface="Helvetica"/>
              </a:rPr>
              <a:t> </a:t>
            </a:r>
            <a:r>
              <a:rPr sz="2050" dirty="0">
                <a:solidFill>
                  <a:srgbClr val="575756"/>
                </a:solidFill>
                <a:latin typeface="Helvetica"/>
                <a:cs typeface="Helvetica"/>
              </a:rPr>
              <a:t>and</a:t>
            </a:r>
            <a:r>
              <a:rPr sz="2050" spc="-10" dirty="0">
                <a:solidFill>
                  <a:srgbClr val="575756"/>
                </a:solidFill>
                <a:latin typeface="Helvetica"/>
                <a:cs typeface="Helvetica"/>
              </a:rPr>
              <a:t> </a:t>
            </a:r>
            <a:r>
              <a:rPr sz="2050" dirty="0">
                <a:solidFill>
                  <a:srgbClr val="575756"/>
                </a:solidFill>
                <a:latin typeface="Helvetica"/>
                <a:cs typeface="Helvetica"/>
              </a:rPr>
              <a:t>third</a:t>
            </a:r>
            <a:r>
              <a:rPr sz="2050" spc="-10" dirty="0">
                <a:solidFill>
                  <a:srgbClr val="575756"/>
                </a:solidFill>
                <a:latin typeface="Helvetica"/>
                <a:cs typeface="Helvetica"/>
              </a:rPr>
              <a:t> </a:t>
            </a:r>
            <a:r>
              <a:rPr sz="2050" dirty="0">
                <a:solidFill>
                  <a:srgbClr val="575756"/>
                </a:solidFill>
                <a:latin typeface="Helvetica"/>
                <a:cs typeface="Helvetica"/>
              </a:rPr>
              <a:t>sector</a:t>
            </a:r>
            <a:r>
              <a:rPr sz="2050" spc="-5" dirty="0">
                <a:solidFill>
                  <a:srgbClr val="575756"/>
                </a:solidFill>
                <a:latin typeface="Helvetica"/>
                <a:cs typeface="Helvetica"/>
              </a:rPr>
              <a:t> </a:t>
            </a:r>
            <a:r>
              <a:rPr sz="2050" dirty="0">
                <a:solidFill>
                  <a:srgbClr val="575756"/>
                </a:solidFill>
                <a:latin typeface="Helvetica"/>
                <a:cs typeface="Helvetica"/>
              </a:rPr>
              <a:t>/</a:t>
            </a:r>
            <a:r>
              <a:rPr sz="2050" spc="-10" dirty="0">
                <a:solidFill>
                  <a:srgbClr val="575756"/>
                </a:solidFill>
                <a:latin typeface="Helvetica"/>
                <a:cs typeface="Helvetica"/>
              </a:rPr>
              <a:t> </a:t>
            </a:r>
            <a:r>
              <a:rPr sz="2050" dirty="0">
                <a:solidFill>
                  <a:srgbClr val="575756"/>
                </a:solidFill>
                <a:latin typeface="Helvetica"/>
                <a:cs typeface="Helvetica"/>
              </a:rPr>
              <a:t>community</a:t>
            </a:r>
            <a:r>
              <a:rPr sz="2050" spc="-10" dirty="0">
                <a:solidFill>
                  <a:srgbClr val="575756"/>
                </a:solidFill>
                <a:latin typeface="Helvetica"/>
                <a:cs typeface="Helvetica"/>
              </a:rPr>
              <a:t> assets.</a:t>
            </a:r>
            <a:endParaRPr sz="2050" dirty="0">
              <a:latin typeface="Helvetica"/>
              <a:cs typeface="Helvetica"/>
            </a:endParaRPr>
          </a:p>
        </p:txBody>
      </p:sp>
      <p:sp>
        <p:nvSpPr>
          <p:cNvPr id="16" name="object 8">
            <a:extLst>
              <a:ext uri="{FF2B5EF4-FFF2-40B4-BE49-F238E27FC236}">
                <a16:creationId xmlns:a16="http://schemas.microsoft.com/office/drawing/2014/main" id="{1539D4A9-3F2E-860D-A497-267D5A0EBAD3}"/>
              </a:ext>
            </a:extLst>
          </p:cNvPr>
          <p:cNvSpPr txBox="1"/>
          <p:nvPr/>
        </p:nvSpPr>
        <p:spPr>
          <a:xfrm>
            <a:off x="10227826" y="7378538"/>
            <a:ext cx="8771255" cy="2538730"/>
          </a:xfrm>
          <a:prstGeom prst="rect">
            <a:avLst/>
          </a:prstGeom>
        </p:spPr>
        <p:txBody>
          <a:bodyPr vert="horz" wrap="square" lIns="0" tIns="12065" rIns="0" bIns="0" rtlCol="0">
            <a:spAutoFit/>
          </a:bodyPr>
          <a:lstStyle/>
          <a:p>
            <a:pPr marL="12700" marR="5080">
              <a:lnSpc>
                <a:spcPct val="100499"/>
              </a:lnSpc>
              <a:spcBef>
                <a:spcPts val="95"/>
              </a:spcBef>
            </a:pPr>
            <a:r>
              <a:rPr sz="2050" dirty="0">
                <a:solidFill>
                  <a:srgbClr val="575756"/>
                </a:solidFill>
                <a:latin typeface="Helvetica"/>
                <a:cs typeface="Helvetica"/>
              </a:rPr>
              <a:t>It</a:t>
            </a:r>
            <a:r>
              <a:rPr sz="2050" spc="-5" dirty="0">
                <a:solidFill>
                  <a:srgbClr val="575756"/>
                </a:solidFill>
                <a:latin typeface="Helvetica"/>
                <a:cs typeface="Helvetica"/>
              </a:rPr>
              <a:t> </a:t>
            </a:r>
            <a:r>
              <a:rPr sz="2050" dirty="0">
                <a:solidFill>
                  <a:srgbClr val="575756"/>
                </a:solidFill>
                <a:latin typeface="Helvetica"/>
                <a:cs typeface="Helvetica"/>
              </a:rPr>
              <a:t>is</a:t>
            </a:r>
            <a:r>
              <a:rPr sz="2050" spc="-10" dirty="0">
                <a:solidFill>
                  <a:srgbClr val="575756"/>
                </a:solidFill>
                <a:latin typeface="Helvetica"/>
                <a:cs typeface="Helvetica"/>
              </a:rPr>
              <a:t> </a:t>
            </a:r>
            <a:r>
              <a:rPr sz="2050" dirty="0">
                <a:solidFill>
                  <a:srgbClr val="575756"/>
                </a:solidFill>
                <a:latin typeface="Helvetica"/>
                <a:cs typeface="Helvetica"/>
              </a:rPr>
              <a:t>rooted</a:t>
            </a:r>
            <a:r>
              <a:rPr sz="2050" spc="-5" dirty="0">
                <a:solidFill>
                  <a:srgbClr val="575756"/>
                </a:solidFill>
                <a:latin typeface="Helvetica"/>
                <a:cs typeface="Helvetica"/>
              </a:rPr>
              <a:t> </a:t>
            </a:r>
            <a:r>
              <a:rPr sz="2050" dirty="0">
                <a:solidFill>
                  <a:srgbClr val="575756"/>
                </a:solidFill>
                <a:latin typeface="Helvetica"/>
                <a:cs typeface="Helvetica"/>
              </a:rPr>
              <a:t>in</a:t>
            </a:r>
            <a:r>
              <a:rPr sz="2050" spc="-5" dirty="0">
                <a:solidFill>
                  <a:srgbClr val="575756"/>
                </a:solidFill>
                <a:latin typeface="Helvetica"/>
                <a:cs typeface="Helvetica"/>
              </a:rPr>
              <a:t> </a:t>
            </a:r>
            <a:r>
              <a:rPr sz="2050" dirty="0">
                <a:solidFill>
                  <a:srgbClr val="575756"/>
                </a:solidFill>
                <a:latin typeface="Helvetica"/>
                <a:cs typeface="Helvetica"/>
              </a:rPr>
              <a:t>our</a:t>
            </a:r>
            <a:r>
              <a:rPr sz="2050" spc="-5" dirty="0">
                <a:solidFill>
                  <a:srgbClr val="575756"/>
                </a:solidFill>
                <a:latin typeface="Helvetica"/>
                <a:cs typeface="Helvetica"/>
              </a:rPr>
              <a:t> </a:t>
            </a:r>
            <a:r>
              <a:rPr sz="2050" dirty="0">
                <a:solidFill>
                  <a:srgbClr val="575756"/>
                </a:solidFill>
                <a:latin typeface="Helvetica"/>
                <a:cs typeface="Helvetica"/>
              </a:rPr>
              <a:t>local</a:t>
            </a:r>
            <a:r>
              <a:rPr sz="2050" spc="-5" dirty="0">
                <a:solidFill>
                  <a:srgbClr val="575756"/>
                </a:solidFill>
                <a:latin typeface="Helvetica"/>
                <a:cs typeface="Helvetica"/>
              </a:rPr>
              <a:t> </a:t>
            </a:r>
            <a:r>
              <a:rPr sz="2050" dirty="0">
                <a:solidFill>
                  <a:srgbClr val="575756"/>
                </a:solidFill>
                <a:latin typeface="Helvetica"/>
                <a:cs typeface="Helvetica"/>
              </a:rPr>
              <a:t>communities</a:t>
            </a:r>
            <a:r>
              <a:rPr sz="2050" spc="-5" dirty="0">
                <a:solidFill>
                  <a:srgbClr val="575756"/>
                </a:solidFill>
                <a:latin typeface="Helvetica"/>
                <a:cs typeface="Helvetica"/>
              </a:rPr>
              <a:t> </a:t>
            </a:r>
            <a:r>
              <a:rPr sz="2050" dirty="0">
                <a:solidFill>
                  <a:srgbClr val="575756"/>
                </a:solidFill>
                <a:latin typeface="Helvetica"/>
                <a:cs typeface="Helvetica"/>
              </a:rPr>
              <a:t>and</a:t>
            </a:r>
            <a:r>
              <a:rPr sz="2050" spc="-5" dirty="0">
                <a:solidFill>
                  <a:srgbClr val="575756"/>
                </a:solidFill>
                <a:latin typeface="Helvetica"/>
                <a:cs typeface="Helvetica"/>
              </a:rPr>
              <a:t> </a:t>
            </a:r>
            <a:r>
              <a:rPr sz="2050" dirty="0">
                <a:solidFill>
                  <a:srgbClr val="575756"/>
                </a:solidFill>
                <a:latin typeface="Helvetica"/>
                <a:cs typeface="Helvetica"/>
              </a:rPr>
              <a:t>forms</a:t>
            </a:r>
            <a:r>
              <a:rPr sz="2050" spc="-5" dirty="0">
                <a:solidFill>
                  <a:srgbClr val="575756"/>
                </a:solidFill>
                <a:latin typeface="Helvetica"/>
                <a:cs typeface="Helvetica"/>
              </a:rPr>
              <a:t> </a:t>
            </a:r>
            <a:r>
              <a:rPr sz="2050" dirty="0">
                <a:solidFill>
                  <a:srgbClr val="575756"/>
                </a:solidFill>
                <a:latin typeface="Helvetica"/>
                <a:cs typeface="Helvetica"/>
              </a:rPr>
              <a:t>the</a:t>
            </a:r>
            <a:r>
              <a:rPr sz="2050" spc="-5" dirty="0">
                <a:solidFill>
                  <a:srgbClr val="575756"/>
                </a:solidFill>
                <a:latin typeface="Helvetica"/>
                <a:cs typeface="Helvetica"/>
              </a:rPr>
              <a:t> </a:t>
            </a:r>
            <a:r>
              <a:rPr sz="2050" dirty="0">
                <a:solidFill>
                  <a:srgbClr val="575756"/>
                </a:solidFill>
                <a:latin typeface="Helvetica"/>
                <a:cs typeface="Helvetica"/>
              </a:rPr>
              <a:t>basis</a:t>
            </a:r>
            <a:r>
              <a:rPr sz="2050" spc="-5" dirty="0">
                <a:solidFill>
                  <a:srgbClr val="575756"/>
                </a:solidFill>
                <a:latin typeface="Helvetica"/>
                <a:cs typeface="Helvetica"/>
              </a:rPr>
              <a:t> </a:t>
            </a:r>
            <a:r>
              <a:rPr sz="2050" dirty="0">
                <a:solidFill>
                  <a:srgbClr val="575756"/>
                </a:solidFill>
                <a:latin typeface="Helvetica"/>
                <a:cs typeface="Helvetica"/>
              </a:rPr>
              <a:t>for</a:t>
            </a:r>
            <a:r>
              <a:rPr sz="2050" spc="-5" dirty="0">
                <a:solidFill>
                  <a:srgbClr val="575756"/>
                </a:solidFill>
                <a:latin typeface="Helvetica"/>
                <a:cs typeface="Helvetica"/>
              </a:rPr>
              <a:t> </a:t>
            </a:r>
            <a:r>
              <a:rPr sz="2050" dirty="0">
                <a:solidFill>
                  <a:srgbClr val="575756"/>
                </a:solidFill>
                <a:latin typeface="Helvetica"/>
                <a:cs typeface="Helvetica"/>
              </a:rPr>
              <a:t>Primary</a:t>
            </a:r>
            <a:r>
              <a:rPr sz="2050" spc="-5" dirty="0">
                <a:solidFill>
                  <a:srgbClr val="575756"/>
                </a:solidFill>
                <a:latin typeface="Helvetica"/>
                <a:cs typeface="Helvetica"/>
              </a:rPr>
              <a:t> </a:t>
            </a:r>
            <a:r>
              <a:rPr sz="2050" spc="-20" dirty="0">
                <a:solidFill>
                  <a:srgbClr val="575756"/>
                </a:solidFill>
                <a:latin typeface="Helvetica"/>
                <a:cs typeface="Helvetica"/>
              </a:rPr>
              <a:t>Care </a:t>
            </a:r>
            <a:r>
              <a:rPr sz="2050" dirty="0">
                <a:solidFill>
                  <a:srgbClr val="575756"/>
                </a:solidFill>
                <a:latin typeface="Helvetica"/>
                <a:cs typeface="Helvetica"/>
              </a:rPr>
              <a:t>and</a:t>
            </a:r>
            <a:r>
              <a:rPr sz="2050" spc="-5" dirty="0">
                <a:solidFill>
                  <a:srgbClr val="575756"/>
                </a:solidFill>
                <a:latin typeface="Helvetica"/>
                <a:cs typeface="Helvetica"/>
              </a:rPr>
              <a:t> </a:t>
            </a:r>
            <a:r>
              <a:rPr sz="2050" dirty="0">
                <a:solidFill>
                  <a:srgbClr val="575756"/>
                </a:solidFill>
                <a:latin typeface="Helvetica"/>
                <a:cs typeface="Helvetica"/>
              </a:rPr>
              <a:t>GPs</a:t>
            </a:r>
            <a:r>
              <a:rPr sz="2050" spc="-5" dirty="0">
                <a:solidFill>
                  <a:srgbClr val="575756"/>
                </a:solidFill>
                <a:latin typeface="Helvetica"/>
                <a:cs typeface="Helvetica"/>
              </a:rPr>
              <a:t> </a:t>
            </a:r>
            <a:r>
              <a:rPr sz="2050" dirty="0">
                <a:solidFill>
                  <a:srgbClr val="575756"/>
                </a:solidFill>
                <a:latin typeface="Helvetica"/>
                <a:cs typeface="Helvetica"/>
              </a:rPr>
              <a:t>to</a:t>
            </a:r>
            <a:r>
              <a:rPr sz="2050" spc="-5" dirty="0">
                <a:solidFill>
                  <a:srgbClr val="575756"/>
                </a:solidFill>
                <a:latin typeface="Helvetica"/>
                <a:cs typeface="Helvetica"/>
              </a:rPr>
              <a:t> </a:t>
            </a:r>
            <a:r>
              <a:rPr sz="2050" dirty="0">
                <a:solidFill>
                  <a:srgbClr val="575756"/>
                </a:solidFill>
                <a:latin typeface="Helvetica"/>
                <a:cs typeface="Helvetica"/>
              </a:rPr>
              <a:t>work together</a:t>
            </a:r>
            <a:r>
              <a:rPr sz="2050" spc="-5" dirty="0">
                <a:solidFill>
                  <a:srgbClr val="575756"/>
                </a:solidFill>
                <a:latin typeface="Helvetica"/>
                <a:cs typeface="Helvetica"/>
              </a:rPr>
              <a:t> </a:t>
            </a:r>
            <a:r>
              <a:rPr sz="2050" dirty="0">
                <a:solidFill>
                  <a:srgbClr val="575756"/>
                </a:solidFill>
                <a:latin typeface="Helvetica"/>
                <a:cs typeface="Helvetica"/>
              </a:rPr>
              <a:t>with</a:t>
            </a:r>
            <a:r>
              <a:rPr sz="2050" spc="-5" dirty="0">
                <a:solidFill>
                  <a:srgbClr val="575756"/>
                </a:solidFill>
                <a:latin typeface="Helvetica"/>
                <a:cs typeface="Helvetica"/>
              </a:rPr>
              <a:t> </a:t>
            </a:r>
            <a:r>
              <a:rPr sz="2050" dirty="0">
                <a:solidFill>
                  <a:srgbClr val="575756"/>
                </a:solidFill>
                <a:latin typeface="Helvetica"/>
                <a:cs typeface="Helvetica"/>
              </a:rPr>
              <a:t>other</a:t>
            </a:r>
            <a:r>
              <a:rPr sz="2050" spc="-5" dirty="0">
                <a:solidFill>
                  <a:srgbClr val="575756"/>
                </a:solidFill>
                <a:latin typeface="Helvetica"/>
                <a:cs typeface="Helvetica"/>
              </a:rPr>
              <a:t> </a:t>
            </a:r>
            <a:r>
              <a:rPr sz="2050" dirty="0">
                <a:solidFill>
                  <a:srgbClr val="575756"/>
                </a:solidFill>
                <a:latin typeface="Helvetica"/>
                <a:cs typeface="Helvetica"/>
              </a:rPr>
              <a:t>NHS organisations</a:t>
            </a:r>
            <a:r>
              <a:rPr sz="2050" spc="-5" dirty="0">
                <a:solidFill>
                  <a:srgbClr val="575756"/>
                </a:solidFill>
                <a:latin typeface="Helvetica"/>
                <a:cs typeface="Helvetica"/>
              </a:rPr>
              <a:t> </a:t>
            </a:r>
            <a:r>
              <a:rPr sz="2050" dirty="0">
                <a:solidFill>
                  <a:srgbClr val="575756"/>
                </a:solidFill>
                <a:latin typeface="Helvetica"/>
                <a:cs typeface="Helvetica"/>
              </a:rPr>
              <a:t>and</a:t>
            </a:r>
            <a:r>
              <a:rPr sz="2050" spc="-5" dirty="0">
                <a:solidFill>
                  <a:srgbClr val="575756"/>
                </a:solidFill>
                <a:latin typeface="Helvetica"/>
                <a:cs typeface="Helvetica"/>
              </a:rPr>
              <a:t> </a:t>
            </a:r>
            <a:r>
              <a:rPr sz="2050" dirty="0">
                <a:solidFill>
                  <a:srgbClr val="575756"/>
                </a:solidFill>
                <a:latin typeface="Helvetica"/>
                <a:cs typeface="Helvetica"/>
              </a:rPr>
              <a:t>services </a:t>
            </a:r>
            <a:r>
              <a:rPr sz="2050" spc="-25" dirty="0">
                <a:solidFill>
                  <a:srgbClr val="575756"/>
                </a:solidFill>
                <a:latin typeface="Helvetica"/>
                <a:cs typeface="Helvetica"/>
              </a:rPr>
              <a:t>to </a:t>
            </a:r>
            <a:r>
              <a:rPr sz="2050" dirty="0">
                <a:solidFill>
                  <a:srgbClr val="575756"/>
                </a:solidFill>
                <a:latin typeface="Helvetica"/>
                <a:cs typeface="Helvetica"/>
              </a:rPr>
              <a:t>address</a:t>
            </a:r>
            <a:r>
              <a:rPr sz="2050" spc="-15" dirty="0">
                <a:solidFill>
                  <a:srgbClr val="575756"/>
                </a:solidFill>
                <a:latin typeface="Helvetica"/>
                <a:cs typeface="Helvetica"/>
              </a:rPr>
              <a:t> </a:t>
            </a:r>
            <a:r>
              <a:rPr sz="2050" dirty="0">
                <a:solidFill>
                  <a:srgbClr val="575756"/>
                </a:solidFill>
                <a:latin typeface="Helvetica"/>
                <a:cs typeface="Helvetica"/>
              </a:rPr>
              <a:t>the</a:t>
            </a:r>
            <a:r>
              <a:rPr sz="2050" spc="-10" dirty="0">
                <a:solidFill>
                  <a:srgbClr val="575756"/>
                </a:solidFill>
                <a:latin typeface="Helvetica"/>
                <a:cs typeface="Helvetica"/>
              </a:rPr>
              <a:t> </a:t>
            </a:r>
            <a:r>
              <a:rPr sz="2050" dirty="0">
                <a:solidFill>
                  <a:srgbClr val="575756"/>
                </a:solidFill>
                <a:latin typeface="Helvetica"/>
                <a:cs typeface="Helvetica"/>
              </a:rPr>
              <a:t>challenges</a:t>
            </a:r>
            <a:r>
              <a:rPr sz="2050" spc="-10" dirty="0">
                <a:solidFill>
                  <a:srgbClr val="575756"/>
                </a:solidFill>
                <a:latin typeface="Helvetica"/>
                <a:cs typeface="Helvetica"/>
              </a:rPr>
              <a:t> </a:t>
            </a:r>
            <a:r>
              <a:rPr sz="2050" dirty="0">
                <a:solidFill>
                  <a:srgbClr val="575756"/>
                </a:solidFill>
                <a:latin typeface="Helvetica"/>
                <a:cs typeface="Helvetica"/>
              </a:rPr>
              <a:t>and</a:t>
            </a:r>
            <a:r>
              <a:rPr sz="2050" spc="-10" dirty="0">
                <a:solidFill>
                  <a:srgbClr val="575756"/>
                </a:solidFill>
                <a:latin typeface="Helvetica"/>
                <a:cs typeface="Helvetica"/>
              </a:rPr>
              <a:t> </a:t>
            </a:r>
            <a:r>
              <a:rPr sz="2050" dirty="0">
                <a:solidFill>
                  <a:srgbClr val="575756"/>
                </a:solidFill>
                <a:latin typeface="Helvetica"/>
                <a:cs typeface="Helvetica"/>
              </a:rPr>
              <a:t>improve</a:t>
            </a:r>
            <a:r>
              <a:rPr sz="2050" spc="-10" dirty="0">
                <a:solidFill>
                  <a:srgbClr val="575756"/>
                </a:solidFill>
                <a:latin typeface="Helvetica"/>
                <a:cs typeface="Helvetica"/>
              </a:rPr>
              <a:t> </a:t>
            </a:r>
            <a:r>
              <a:rPr sz="2050" dirty="0">
                <a:solidFill>
                  <a:srgbClr val="575756"/>
                </a:solidFill>
                <a:latin typeface="Helvetica"/>
                <a:cs typeface="Helvetica"/>
              </a:rPr>
              <a:t>the</a:t>
            </a:r>
            <a:r>
              <a:rPr sz="2050" spc="-10" dirty="0">
                <a:solidFill>
                  <a:srgbClr val="575756"/>
                </a:solidFill>
                <a:latin typeface="Helvetica"/>
                <a:cs typeface="Helvetica"/>
              </a:rPr>
              <a:t> </a:t>
            </a:r>
            <a:r>
              <a:rPr sz="2050" dirty="0">
                <a:solidFill>
                  <a:srgbClr val="575756"/>
                </a:solidFill>
                <a:latin typeface="Helvetica"/>
                <a:cs typeface="Helvetica"/>
              </a:rPr>
              <a:t>health</a:t>
            </a:r>
            <a:r>
              <a:rPr sz="2050" spc="-10" dirty="0">
                <a:solidFill>
                  <a:srgbClr val="575756"/>
                </a:solidFill>
                <a:latin typeface="Helvetica"/>
                <a:cs typeface="Helvetica"/>
              </a:rPr>
              <a:t> </a:t>
            </a:r>
            <a:r>
              <a:rPr sz="2050" dirty="0">
                <a:solidFill>
                  <a:srgbClr val="575756"/>
                </a:solidFill>
                <a:latin typeface="Helvetica"/>
                <a:cs typeface="Helvetica"/>
              </a:rPr>
              <a:t>of</a:t>
            </a:r>
            <a:r>
              <a:rPr sz="2050" spc="-10" dirty="0">
                <a:solidFill>
                  <a:srgbClr val="575756"/>
                </a:solidFill>
                <a:latin typeface="Helvetica"/>
                <a:cs typeface="Helvetica"/>
              </a:rPr>
              <a:t> </a:t>
            </a:r>
            <a:r>
              <a:rPr sz="2050" dirty="0">
                <a:solidFill>
                  <a:srgbClr val="575756"/>
                </a:solidFill>
                <a:latin typeface="Helvetica"/>
                <a:cs typeface="Helvetica"/>
              </a:rPr>
              <a:t>the</a:t>
            </a:r>
            <a:r>
              <a:rPr sz="2050" spc="-10" dirty="0">
                <a:solidFill>
                  <a:srgbClr val="575756"/>
                </a:solidFill>
                <a:latin typeface="Helvetica"/>
                <a:cs typeface="Helvetica"/>
              </a:rPr>
              <a:t> </a:t>
            </a:r>
            <a:r>
              <a:rPr sz="2050" dirty="0">
                <a:solidFill>
                  <a:srgbClr val="575756"/>
                </a:solidFill>
                <a:latin typeface="Helvetica"/>
                <a:cs typeface="Helvetica"/>
              </a:rPr>
              <a:t>local</a:t>
            </a:r>
            <a:r>
              <a:rPr sz="2050" spc="-10" dirty="0">
                <a:solidFill>
                  <a:srgbClr val="575756"/>
                </a:solidFill>
                <a:latin typeface="Helvetica"/>
                <a:cs typeface="Helvetica"/>
              </a:rPr>
              <a:t> </a:t>
            </a:r>
            <a:r>
              <a:rPr sz="2050" dirty="0">
                <a:solidFill>
                  <a:srgbClr val="575756"/>
                </a:solidFill>
                <a:latin typeface="Helvetica"/>
                <a:cs typeface="Helvetica"/>
              </a:rPr>
              <a:t>populations</a:t>
            </a:r>
            <a:r>
              <a:rPr sz="2050" spc="-10" dirty="0">
                <a:solidFill>
                  <a:srgbClr val="575756"/>
                </a:solidFill>
                <a:latin typeface="Helvetica"/>
                <a:cs typeface="Helvetica"/>
              </a:rPr>
              <a:t> </a:t>
            </a:r>
            <a:r>
              <a:rPr sz="2050" spc="-20" dirty="0">
                <a:solidFill>
                  <a:srgbClr val="575756"/>
                </a:solidFill>
                <a:latin typeface="Helvetica"/>
                <a:cs typeface="Helvetica"/>
              </a:rPr>
              <a:t>they </a:t>
            </a:r>
            <a:r>
              <a:rPr sz="2050" dirty="0">
                <a:solidFill>
                  <a:srgbClr val="575756"/>
                </a:solidFill>
                <a:latin typeface="Helvetica"/>
                <a:cs typeface="Helvetica"/>
              </a:rPr>
              <a:t>serve.</a:t>
            </a:r>
            <a:r>
              <a:rPr sz="2050" spc="-45" dirty="0">
                <a:solidFill>
                  <a:srgbClr val="575756"/>
                </a:solidFill>
                <a:latin typeface="Helvetica"/>
                <a:cs typeface="Helvetica"/>
              </a:rPr>
              <a:t> </a:t>
            </a:r>
            <a:r>
              <a:rPr sz="2050" dirty="0">
                <a:solidFill>
                  <a:srgbClr val="575756"/>
                </a:solidFill>
                <a:latin typeface="Helvetica"/>
                <a:cs typeface="Helvetica"/>
              </a:rPr>
              <a:t>The</a:t>
            </a:r>
            <a:r>
              <a:rPr sz="2050" spc="-15" dirty="0">
                <a:solidFill>
                  <a:srgbClr val="575756"/>
                </a:solidFill>
                <a:latin typeface="Helvetica"/>
                <a:cs typeface="Helvetica"/>
              </a:rPr>
              <a:t> </a:t>
            </a:r>
            <a:r>
              <a:rPr sz="2050" dirty="0">
                <a:solidFill>
                  <a:srgbClr val="575756"/>
                </a:solidFill>
                <a:latin typeface="Helvetica"/>
                <a:cs typeface="Helvetica"/>
              </a:rPr>
              <a:t>Primary</a:t>
            </a:r>
            <a:r>
              <a:rPr sz="2050" spc="-10" dirty="0">
                <a:solidFill>
                  <a:srgbClr val="575756"/>
                </a:solidFill>
                <a:latin typeface="Helvetica"/>
                <a:cs typeface="Helvetica"/>
              </a:rPr>
              <a:t> </a:t>
            </a:r>
            <a:r>
              <a:rPr sz="2050" dirty="0">
                <a:solidFill>
                  <a:srgbClr val="575756"/>
                </a:solidFill>
                <a:latin typeface="Helvetica"/>
                <a:cs typeface="Helvetica"/>
              </a:rPr>
              <a:t>Care</a:t>
            </a:r>
            <a:r>
              <a:rPr sz="2050" spc="-10" dirty="0">
                <a:solidFill>
                  <a:srgbClr val="575756"/>
                </a:solidFill>
                <a:latin typeface="Helvetica"/>
                <a:cs typeface="Helvetica"/>
              </a:rPr>
              <a:t> </a:t>
            </a:r>
            <a:r>
              <a:rPr sz="2050" dirty="0">
                <a:solidFill>
                  <a:srgbClr val="575756"/>
                </a:solidFill>
                <a:latin typeface="Helvetica"/>
                <a:cs typeface="Helvetica"/>
              </a:rPr>
              <a:t>People</a:t>
            </a:r>
            <a:r>
              <a:rPr sz="2050" spc="-10" dirty="0">
                <a:solidFill>
                  <a:srgbClr val="575756"/>
                </a:solidFill>
                <a:latin typeface="Helvetica"/>
                <a:cs typeface="Helvetica"/>
              </a:rPr>
              <a:t> </a:t>
            </a:r>
            <a:r>
              <a:rPr sz="2050" dirty="0">
                <a:solidFill>
                  <a:srgbClr val="575756"/>
                </a:solidFill>
                <a:latin typeface="Helvetica"/>
                <a:cs typeface="Helvetica"/>
              </a:rPr>
              <a:t>Plan</a:t>
            </a:r>
            <a:r>
              <a:rPr sz="2050" spc="-10" dirty="0">
                <a:solidFill>
                  <a:srgbClr val="575756"/>
                </a:solidFill>
                <a:latin typeface="Helvetica"/>
                <a:cs typeface="Helvetica"/>
              </a:rPr>
              <a:t> </a:t>
            </a:r>
            <a:r>
              <a:rPr sz="2050" dirty="0">
                <a:solidFill>
                  <a:srgbClr val="575756"/>
                </a:solidFill>
                <a:latin typeface="Helvetica"/>
                <a:cs typeface="Helvetica"/>
              </a:rPr>
              <a:t>is</a:t>
            </a:r>
            <a:r>
              <a:rPr sz="2050" spc="-10" dirty="0">
                <a:solidFill>
                  <a:srgbClr val="575756"/>
                </a:solidFill>
                <a:latin typeface="Helvetica"/>
                <a:cs typeface="Helvetica"/>
              </a:rPr>
              <a:t> </a:t>
            </a:r>
            <a:r>
              <a:rPr sz="2050" dirty="0">
                <a:solidFill>
                  <a:srgbClr val="575756"/>
                </a:solidFill>
                <a:latin typeface="Helvetica"/>
                <a:cs typeface="Helvetica"/>
              </a:rPr>
              <a:t>an</a:t>
            </a:r>
            <a:r>
              <a:rPr sz="2050" spc="-10" dirty="0">
                <a:solidFill>
                  <a:srgbClr val="575756"/>
                </a:solidFill>
                <a:latin typeface="Helvetica"/>
                <a:cs typeface="Helvetica"/>
              </a:rPr>
              <a:t> </a:t>
            </a:r>
            <a:r>
              <a:rPr sz="2050" dirty="0">
                <a:solidFill>
                  <a:srgbClr val="575756"/>
                </a:solidFill>
                <a:latin typeface="Helvetica"/>
                <a:cs typeface="Helvetica"/>
              </a:rPr>
              <a:t>iterative</a:t>
            </a:r>
            <a:r>
              <a:rPr sz="2050" spc="-10" dirty="0">
                <a:solidFill>
                  <a:srgbClr val="575756"/>
                </a:solidFill>
                <a:latin typeface="Helvetica"/>
                <a:cs typeface="Helvetica"/>
              </a:rPr>
              <a:t> </a:t>
            </a:r>
            <a:r>
              <a:rPr sz="2050" dirty="0">
                <a:solidFill>
                  <a:srgbClr val="575756"/>
                </a:solidFill>
                <a:latin typeface="Helvetica"/>
                <a:cs typeface="Helvetica"/>
              </a:rPr>
              <a:t>plan</a:t>
            </a:r>
            <a:r>
              <a:rPr sz="2050" spc="-10" dirty="0">
                <a:solidFill>
                  <a:srgbClr val="575756"/>
                </a:solidFill>
                <a:latin typeface="Helvetica"/>
                <a:cs typeface="Helvetica"/>
              </a:rPr>
              <a:t> </a:t>
            </a:r>
            <a:r>
              <a:rPr sz="2050" dirty="0">
                <a:solidFill>
                  <a:srgbClr val="575756"/>
                </a:solidFill>
                <a:latin typeface="Helvetica"/>
                <a:cs typeface="Helvetica"/>
              </a:rPr>
              <a:t>and</a:t>
            </a:r>
            <a:r>
              <a:rPr sz="2050" spc="-15" dirty="0">
                <a:solidFill>
                  <a:srgbClr val="575756"/>
                </a:solidFill>
                <a:latin typeface="Helvetica"/>
                <a:cs typeface="Helvetica"/>
              </a:rPr>
              <a:t> </a:t>
            </a:r>
            <a:r>
              <a:rPr sz="2050" dirty="0">
                <a:solidFill>
                  <a:srgbClr val="575756"/>
                </a:solidFill>
                <a:latin typeface="Helvetica"/>
                <a:cs typeface="Helvetica"/>
              </a:rPr>
              <a:t>will</a:t>
            </a:r>
            <a:r>
              <a:rPr sz="2050" spc="-10" dirty="0">
                <a:solidFill>
                  <a:srgbClr val="575756"/>
                </a:solidFill>
                <a:latin typeface="Helvetica"/>
                <a:cs typeface="Helvetica"/>
              </a:rPr>
              <a:t> </a:t>
            </a:r>
            <a:r>
              <a:rPr sz="2050" dirty="0">
                <a:solidFill>
                  <a:srgbClr val="575756"/>
                </a:solidFill>
                <a:latin typeface="Helvetica"/>
                <a:cs typeface="Helvetica"/>
              </a:rPr>
              <a:t>grow</a:t>
            </a:r>
            <a:r>
              <a:rPr sz="2050" spc="-10" dirty="0">
                <a:solidFill>
                  <a:srgbClr val="575756"/>
                </a:solidFill>
                <a:latin typeface="Helvetica"/>
                <a:cs typeface="Helvetica"/>
              </a:rPr>
              <a:t> </a:t>
            </a:r>
            <a:r>
              <a:rPr sz="2050" spc="-25" dirty="0">
                <a:solidFill>
                  <a:srgbClr val="575756"/>
                </a:solidFill>
                <a:latin typeface="Helvetica"/>
                <a:cs typeface="Helvetica"/>
              </a:rPr>
              <a:t>to </a:t>
            </a:r>
            <a:r>
              <a:rPr sz="2050" dirty="0">
                <a:solidFill>
                  <a:srgbClr val="575756"/>
                </a:solidFill>
                <a:latin typeface="Helvetica"/>
                <a:cs typeface="Helvetica"/>
              </a:rPr>
              <a:t>include</a:t>
            </a:r>
            <a:r>
              <a:rPr sz="2050" spc="-15" dirty="0">
                <a:solidFill>
                  <a:srgbClr val="575756"/>
                </a:solidFill>
                <a:latin typeface="Helvetica"/>
                <a:cs typeface="Helvetica"/>
              </a:rPr>
              <a:t> </a:t>
            </a:r>
            <a:r>
              <a:rPr sz="2050" dirty="0">
                <a:solidFill>
                  <a:srgbClr val="575756"/>
                </a:solidFill>
                <a:latin typeface="Helvetica"/>
                <a:cs typeface="Helvetica"/>
              </a:rPr>
              <a:t>our</a:t>
            </a:r>
            <a:r>
              <a:rPr sz="2050" spc="-15" dirty="0">
                <a:solidFill>
                  <a:srgbClr val="575756"/>
                </a:solidFill>
                <a:latin typeface="Helvetica"/>
                <a:cs typeface="Helvetica"/>
              </a:rPr>
              <a:t> </a:t>
            </a:r>
            <a:r>
              <a:rPr sz="2050" dirty="0">
                <a:solidFill>
                  <a:srgbClr val="575756"/>
                </a:solidFill>
                <a:latin typeface="Helvetica"/>
                <a:cs typeface="Helvetica"/>
              </a:rPr>
              <a:t>workforce</a:t>
            </a:r>
            <a:r>
              <a:rPr sz="2050" spc="-15" dirty="0">
                <a:solidFill>
                  <a:srgbClr val="575756"/>
                </a:solidFill>
                <a:latin typeface="Helvetica"/>
                <a:cs typeface="Helvetica"/>
              </a:rPr>
              <a:t> </a:t>
            </a:r>
            <a:r>
              <a:rPr sz="2050" dirty="0">
                <a:solidFill>
                  <a:srgbClr val="575756"/>
                </a:solidFill>
                <a:latin typeface="Helvetica"/>
                <a:cs typeface="Helvetica"/>
              </a:rPr>
              <a:t>working</a:t>
            </a:r>
            <a:r>
              <a:rPr sz="2050" spc="-15" dirty="0">
                <a:solidFill>
                  <a:srgbClr val="575756"/>
                </a:solidFill>
                <a:latin typeface="Helvetica"/>
                <a:cs typeface="Helvetica"/>
              </a:rPr>
              <a:t> </a:t>
            </a:r>
            <a:r>
              <a:rPr sz="2050" dirty="0">
                <a:solidFill>
                  <a:srgbClr val="575756"/>
                </a:solidFill>
                <a:latin typeface="Helvetica"/>
                <a:cs typeface="Helvetica"/>
              </a:rPr>
              <a:t>across</a:t>
            </a:r>
            <a:r>
              <a:rPr sz="2050" spc="-15" dirty="0">
                <a:solidFill>
                  <a:srgbClr val="575756"/>
                </a:solidFill>
                <a:latin typeface="Helvetica"/>
                <a:cs typeface="Helvetica"/>
              </a:rPr>
              <a:t> </a:t>
            </a:r>
            <a:r>
              <a:rPr sz="2050" dirty="0">
                <a:solidFill>
                  <a:srgbClr val="575756"/>
                </a:solidFill>
                <a:latin typeface="Helvetica"/>
                <a:cs typeface="Helvetica"/>
              </a:rPr>
              <a:t>community</a:t>
            </a:r>
            <a:r>
              <a:rPr sz="2050" spc="-15" dirty="0">
                <a:solidFill>
                  <a:srgbClr val="575756"/>
                </a:solidFill>
                <a:latin typeface="Helvetica"/>
                <a:cs typeface="Helvetica"/>
              </a:rPr>
              <a:t> </a:t>
            </a:r>
            <a:r>
              <a:rPr sz="2050" dirty="0">
                <a:solidFill>
                  <a:srgbClr val="575756"/>
                </a:solidFill>
                <a:latin typeface="Helvetica"/>
                <a:cs typeface="Helvetica"/>
              </a:rPr>
              <a:t>pharmacies,</a:t>
            </a:r>
            <a:r>
              <a:rPr sz="2050" spc="-10" dirty="0">
                <a:solidFill>
                  <a:srgbClr val="575756"/>
                </a:solidFill>
                <a:latin typeface="Helvetica"/>
                <a:cs typeface="Helvetica"/>
              </a:rPr>
              <a:t> optometry </a:t>
            </a:r>
            <a:r>
              <a:rPr sz="2050" dirty="0">
                <a:solidFill>
                  <a:srgbClr val="575756"/>
                </a:solidFill>
                <a:latin typeface="Helvetica"/>
                <a:cs typeface="Helvetica"/>
              </a:rPr>
              <a:t>and</a:t>
            </a:r>
            <a:r>
              <a:rPr sz="2050" spc="-10" dirty="0">
                <a:solidFill>
                  <a:srgbClr val="575756"/>
                </a:solidFill>
                <a:latin typeface="Helvetica"/>
                <a:cs typeface="Helvetica"/>
              </a:rPr>
              <a:t> </a:t>
            </a:r>
            <a:r>
              <a:rPr sz="2050" dirty="0">
                <a:solidFill>
                  <a:srgbClr val="575756"/>
                </a:solidFill>
                <a:latin typeface="Helvetica"/>
                <a:cs typeface="Helvetica"/>
              </a:rPr>
              <a:t>dentistry</a:t>
            </a:r>
            <a:r>
              <a:rPr sz="2050" spc="-10" dirty="0">
                <a:solidFill>
                  <a:srgbClr val="575756"/>
                </a:solidFill>
                <a:latin typeface="Helvetica"/>
                <a:cs typeface="Helvetica"/>
              </a:rPr>
              <a:t> </a:t>
            </a:r>
            <a:r>
              <a:rPr sz="2050" dirty="0">
                <a:solidFill>
                  <a:srgbClr val="575756"/>
                </a:solidFill>
                <a:latin typeface="Helvetica"/>
                <a:cs typeface="Helvetica"/>
              </a:rPr>
              <a:t>as</a:t>
            </a:r>
            <a:r>
              <a:rPr sz="2050" spc="-5" dirty="0">
                <a:solidFill>
                  <a:srgbClr val="575756"/>
                </a:solidFill>
                <a:latin typeface="Helvetica"/>
                <a:cs typeface="Helvetica"/>
              </a:rPr>
              <a:t> </a:t>
            </a:r>
            <a:r>
              <a:rPr sz="2050" dirty="0">
                <a:solidFill>
                  <a:srgbClr val="575756"/>
                </a:solidFill>
                <a:latin typeface="Helvetica"/>
                <a:cs typeface="Helvetica"/>
              </a:rPr>
              <a:t>those</a:t>
            </a:r>
            <a:r>
              <a:rPr sz="2050" spc="-10" dirty="0">
                <a:solidFill>
                  <a:srgbClr val="575756"/>
                </a:solidFill>
                <a:latin typeface="Helvetica"/>
                <a:cs typeface="Helvetica"/>
              </a:rPr>
              <a:t> </a:t>
            </a:r>
            <a:r>
              <a:rPr sz="2050" dirty="0">
                <a:solidFill>
                  <a:srgbClr val="575756"/>
                </a:solidFill>
                <a:latin typeface="Helvetica"/>
                <a:cs typeface="Helvetica"/>
              </a:rPr>
              <a:t>relationships</a:t>
            </a:r>
            <a:r>
              <a:rPr sz="2050" spc="-5" dirty="0">
                <a:solidFill>
                  <a:srgbClr val="575756"/>
                </a:solidFill>
                <a:latin typeface="Helvetica"/>
                <a:cs typeface="Helvetica"/>
              </a:rPr>
              <a:t> </a:t>
            </a:r>
            <a:r>
              <a:rPr sz="2050" dirty="0">
                <a:solidFill>
                  <a:srgbClr val="575756"/>
                </a:solidFill>
                <a:latin typeface="Helvetica"/>
                <a:cs typeface="Helvetica"/>
              </a:rPr>
              <a:t>develop.</a:t>
            </a:r>
            <a:r>
              <a:rPr sz="2050" spc="-10" dirty="0">
                <a:solidFill>
                  <a:srgbClr val="575756"/>
                </a:solidFill>
                <a:latin typeface="Helvetica"/>
                <a:cs typeface="Helvetica"/>
              </a:rPr>
              <a:t> </a:t>
            </a:r>
            <a:r>
              <a:rPr sz="2050" dirty="0">
                <a:solidFill>
                  <a:srgbClr val="575756"/>
                </a:solidFill>
                <a:latin typeface="Helvetica"/>
                <a:cs typeface="Helvetica"/>
              </a:rPr>
              <a:t>Our</a:t>
            </a:r>
            <a:r>
              <a:rPr sz="2050" spc="-5" dirty="0">
                <a:solidFill>
                  <a:srgbClr val="575756"/>
                </a:solidFill>
                <a:latin typeface="Helvetica"/>
                <a:cs typeface="Helvetica"/>
              </a:rPr>
              <a:t> </a:t>
            </a:r>
            <a:r>
              <a:rPr sz="2050" dirty="0">
                <a:solidFill>
                  <a:srgbClr val="575756"/>
                </a:solidFill>
                <a:latin typeface="Helvetica"/>
                <a:cs typeface="Helvetica"/>
              </a:rPr>
              <a:t>first</a:t>
            </a:r>
            <a:r>
              <a:rPr sz="2050" spc="-10" dirty="0">
                <a:solidFill>
                  <a:srgbClr val="575756"/>
                </a:solidFill>
                <a:latin typeface="Helvetica"/>
                <a:cs typeface="Helvetica"/>
              </a:rPr>
              <a:t> </a:t>
            </a:r>
            <a:r>
              <a:rPr sz="2050" dirty="0">
                <a:solidFill>
                  <a:srgbClr val="575756"/>
                </a:solidFill>
                <a:latin typeface="Helvetica"/>
                <a:cs typeface="Helvetica"/>
              </a:rPr>
              <a:t>iteration</a:t>
            </a:r>
            <a:r>
              <a:rPr sz="2050" spc="-5" dirty="0">
                <a:solidFill>
                  <a:srgbClr val="575756"/>
                </a:solidFill>
                <a:latin typeface="Helvetica"/>
                <a:cs typeface="Helvetica"/>
              </a:rPr>
              <a:t> </a:t>
            </a:r>
            <a:r>
              <a:rPr sz="2050" spc="-10" dirty="0">
                <a:solidFill>
                  <a:srgbClr val="575756"/>
                </a:solidFill>
                <a:latin typeface="Helvetica"/>
                <a:cs typeface="Helvetica"/>
              </a:rPr>
              <a:t>provides</a:t>
            </a:r>
            <a:endParaRPr sz="2050" dirty="0">
              <a:latin typeface="Helvetica"/>
              <a:cs typeface="Helvetica"/>
            </a:endParaRPr>
          </a:p>
          <a:p>
            <a:pPr marL="12700" marR="296545">
              <a:lnSpc>
                <a:spcPct val="100499"/>
              </a:lnSpc>
              <a:spcBef>
                <a:spcPts val="5"/>
              </a:spcBef>
            </a:pPr>
            <a:r>
              <a:rPr sz="2050" dirty="0">
                <a:solidFill>
                  <a:srgbClr val="575756"/>
                </a:solidFill>
                <a:latin typeface="Helvetica"/>
                <a:cs typeface="Helvetica"/>
              </a:rPr>
              <a:t>a</a:t>
            </a:r>
            <a:r>
              <a:rPr sz="2050" spc="-20" dirty="0">
                <a:solidFill>
                  <a:srgbClr val="575756"/>
                </a:solidFill>
                <a:latin typeface="Helvetica"/>
                <a:cs typeface="Helvetica"/>
              </a:rPr>
              <a:t> </a:t>
            </a:r>
            <a:r>
              <a:rPr sz="2050" dirty="0">
                <a:solidFill>
                  <a:srgbClr val="575756"/>
                </a:solidFill>
                <a:latin typeface="Helvetica"/>
                <a:cs typeface="Helvetica"/>
              </a:rPr>
              <a:t>focus</a:t>
            </a:r>
            <a:r>
              <a:rPr sz="2050" spc="-5" dirty="0">
                <a:solidFill>
                  <a:srgbClr val="575756"/>
                </a:solidFill>
                <a:latin typeface="Helvetica"/>
                <a:cs typeface="Helvetica"/>
              </a:rPr>
              <a:t> </a:t>
            </a:r>
            <a:r>
              <a:rPr sz="2050" dirty="0">
                <a:solidFill>
                  <a:srgbClr val="575756"/>
                </a:solidFill>
                <a:latin typeface="Helvetica"/>
                <a:cs typeface="Helvetica"/>
              </a:rPr>
              <a:t>on</a:t>
            </a:r>
            <a:r>
              <a:rPr sz="2050" spc="-10" dirty="0">
                <a:solidFill>
                  <a:srgbClr val="575756"/>
                </a:solidFill>
                <a:latin typeface="Helvetica"/>
                <a:cs typeface="Helvetica"/>
              </a:rPr>
              <a:t> </a:t>
            </a:r>
            <a:r>
              <a:rPr sz="2050" dirty="0">
                <a:solidFill>
                  <a:srgbClr val="575756"/>
                </a:solidFill>
                <a:latin typeface="Helvetica"/>
                <a:cs typeface="Helvetica"/>
              </a:rPr>
              <a:t>our</a:t>
            </a:r>
            <a:r>
              <a:rPr sz="2050" spc="-5" dirty="0">
                <a:solidFill>
                  <a:srgbClr val="575756"/>
                </a:solidFill>
                <a:latin typeface="Helvetica"/>
                <a:cs typeface="Helvetica"/>
              </a:rPr>
              <a:t> </a:t>
            </a:r>
            <a:r>
              <a:rPr sz="2050" dirty="0">
                <a:solidFill>
                  <a:srgbClr val="575756"/>
                </a:solidFill>
                <a:latin typeface="Helvetica"/>
                <a:cs typeface="Helvetica"/>
              </a:rPr>
              <a:t>general</a:t>
            </a:r>
            <a:r>
              <a:rPr sz="2050" spc="-10" dirty="0">
                <a:solidFill>
                  <a:srgbClr val="575756"/>
                </a:solidFill>
                <a:latin typeface="Helvetica"/>
                <a:cs typeface="Helvetica"/>
              </a:rPr>
              <a:t> </a:t>
            </a:r>
            <a:r>
              <a:rPr sz="2050" dirty="0">
                <a:solidFill>
                  <a:srgbClr val="575756"/>
                </a:solidFill>
                <a:latin typeface="Helvetica"/>
                <a:cs typeface="Helvetica"/>
              </a:rPr>
              <a:t>practice</a:t>
            </a:r>
            <a:r>
              <a:rPr sz="2050" spc="-5" dirty="0">
                <a:solidFill>
                  <a:srgbClr val="575756"/>
                </a:solidFill>
                <a:latin typeface="Helvetica"/>
                <a:cs typeface="Helvetica"/>
              </a:rPr>
              <a:t> </a:t>
            </a:r>
            <a:r>
              <a:rPr sz="2050" dirty="0">
                <a:solidFill>
                  <a:srgbClr val="575756"/>
                </a:solidFill>
                <a:latin typeface="Helvetica"/>
                <a:cs typeface="Helvetica"/>
              </a:rPr>
              <a:t>workforce,</a:t>
            </a:r>
            <a:r>
              <a:rPr sz="2050" spc="-10" dirty="0">
                <a:solidFill>
                  <a:srgbClr val="575756"/>
                </a:solidFill>
                <a:latin typeface="Helvetica"/>
                <a:cs typeface="Helvetica"/>
              </a:rPr>
              <a:t> </a:t>
            </a:r>
            <a:r>
              <a:rPr sz="2050" dirty="0">
                <a:solidFill>
                  <a:srgbClr val="575756"/>
                </a:solidFill>
                <a:latin typeface="Helvetica"/>
                <a:cs typeface="Helvetica"/>
              </a:rPr>
              <a:t>at</a:t>
            </a:r>
            <a:r>
              <a:rPr sz="2050" spc="-5" dirty="0">
                <a:solidFill>
                  <a:srgbClr val="575756"/>
                </a:solidFill>
                <a:latin typeface="Helvetica"/>
                <a:cs typeface="Helvetica"/>
              </a:rPr>
              <a:t> </a:t>
            </a:r>
            <a:r>
              <a:rPr sz="2050" dirty="0">
                <a:solidFill>
                  <a:srgbClr val="575756"/>
                </a:solidFill>
                <a:latin typeface="Helvetica"/>
                <a:cs typeface="Helvetica"/>
              </a:rPr>
              <a:t>the</a:t>
            </a:r>
            <a:r>
              <a:rPr sz="2050" spc="-10" dirty="0">
                <a:solidFill>
                  <a:srgbClr val="575756"/>
                </a:solidFill>
                <a:latin typeface="Helvetica"/>
                <a:cs typeface="Helvetica"/>
              </a:rPr>
              <a:t> </a:t>
            </a:r>
            <a:r>
              <a:rPr sz="2050" dirty="0">
                <a:solidFill>
                  <a:srgbClr val="575756"/>
                </a:solidFill>
                <a:latin typeface="Helvetica"/>
                <a:cs typeface="Helvetica"/>
              </a:rPr>
              <a:t>core</a:t>
            </a:r>
            <a:r>
              <a:rPr sz="2050" spc="-5" dirty="0">
                <a:solidFill>
                  <a:srgbClr val="575756"/>
                </a:solidFill>
                <a:latin typeface="Helvetica"/>
                <a:cs typeface="Helvetica"/>
              </a:rPr>
              <a:t> </a:t>
            </a:r>
            <a:r>
              <a:rPr sz="2050" dirty="0">
                <a:solidFill>
                  <a:srgbClr val="575756"/>
                </a:solidFill>
                <a:latin typeface="Helvetica"/>
                <a:cs typeface="Helvetica"/>
              </a:rPr>
              <a:t>of</a:t>
            </a:r>
            <a:r>
              <a:rPr sz="2050" spc="-10" dirty="0">
                <a:solidFill>
                  <a:srgbClr val="575756"/>
                </a:solidFill>
                <a:latin typeface="Helvetica"/>
                <a:cs typeface="Helvetica"/>
              </a:rPr>
              <a:t> </a:t>
            </a:r>
            <a:r>
              <a:rPr sz="2050" dirty="0">
                <a:solidFill>
                  <a:srgbClr val="575756"/>
                </a:solidFill>
                <a:latin typeface="Helvetica"/>
                <a:cs typeface="Helvetica"/>
              </a:rPr>
              <a:t>our</a:t>
            </a:r>
            <a:r>
              <a:rPr sz="2050" spc="-5" dirty="0">
                <a:solidFill>
                  <a:srgbClr val="575756"/>
                </a:solidFill>
                <a:latin typeface="Helvetica"/>
                <a:cs typeface="Helvetica"/>
              </a:rPr>
              <a:t> </a:t>
            </a:r>
            <a:r>
              <a:rPr sz="2050" dirty="0">
                <a:solidFill>
                  <a:srgbClr val="575756"/>
                </a:solidFill>
                <a:latin typeface="Helvetica"/>
                <a:cs typeface="Helvetica"/>
              </a:rPr>
              <a:t>primary</a:t>
            </a:r>
            <a:r>
              <a:rPr sz="2050" spc="-5" dirty="0">
                <a:solidFill>
                  <a:srgbClr val="575756"/>
                </a:solidFill>
                <a:latin typeface="Helvetica"/>
                <a:cs typeface="Helvetica"/>
              </a:rPr>
              <a:t> </a:t>
            </a:r>
            <a:r>
              <a:rPr sz="2050" spc="-20" dirty="0">
                <a:solidFill>
                  <a:srgbClr val="575756"/>
                </a:solidFill>
                <a:latin typeface="Helvetica"/>
                <a:cs typeface="Helvetica"/>
              </a:rPr>
              <a:t>care </a:t>
            </a:r>
            <a:r>
              <a:rPr sz="2050" spc="-10" dirty="0">
                <a:solidFill>
                  <a:srgbClr val="575756"/>
                </a:solidFill>
                <a:latin typeface="Helvetica"/>
                <a:cs typeface="Helvetica"/>
              </a:rPr>
              <a:t>landscape.</a:t>
            </a:r>
            <a:endParaRPr sz="2050" dirty="0">
              <a:latin typeface="Helvetica"/>
              <a:cs typeface="Helvetic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34388" y="1134359"/>
            <a:ext cx="9782810" cy="1053465"/>
          </a:xfrm>
          <a:prstGeom prst="rect">
            <a:avLst/>
          </a:prstGeom>
        </p:spPr>
        <p:txBody>
          <a:bodyPr vert="horz" wrap="square" lIns="0" tIns="12065" rIns="0" bIns="0" rtlCol="0">
            <a:spAutoFit/>
          </a:bodyPr>
          <a:lstStyle/>
          <a:p>
            <a:pPr marL="12700">
              <a:lnSpc>
                <a:spcPct val="100000"/>
              </a:lnSpc>
              <a:spcBef>
                <a:spcPts val="95"/>
              </a:spcBef>
            </a:pPr>
            <a:r>
              <a:rPr dirty="0"/>
              <a:t>Our</a:t>
            </a:r>
            <a:r>
              <a:rPr spc="-160" dirty="0"/>
              <a:t> </a:t>
            </a:r>
            <a:r>
              <a:rPr dirty="0"/>
              <a:t>System</a:t>
            </a:r>
            <a:r>
              <a:rPr spc="-155" dirty="0"/>
              <a:t> </a:t>
            </a:r>
            <a:r>
              <a:rPr dirty="0"/>
              <a:t>in</a:t>
            </a:r>
            <a:r>
              <a:rPr spc="-150" dirty="0"/>
              <a:t> </a:t>
            </a:r>
            <a:r>
              <a:rPr spc="-10" dirty="0"/>
              <a:t>Numbers</a:t>
            </a:r>
          </a:p>
        </p:txBody>
      </p:sp>
      <p:pic>
        <p:nvPicPr>
          <p:cNvPr id="3" name="object 3"/>
          <p:cNvPicPr/>
          <p:nvPr/>
        </p:nvPicPr>
        <p:blipFill>
          <a:blip r:embed="rId2" cstate="print"/>
          <a:stretch>
            <a:fillRect/>
          </a:stretch>
        </p:blipFill>
        <p:spPr>
          <a:xfrm>
            <a:off x="921469" y="2586233"/>
            <a:ext cx="10049351" cy="3093444"/>
          </a:xfrm>
          <a:prstGeom prst="rect">
            <a:avLst/>
          </a:prstGeom>
        </p:spPr>
      </p:pic>
      <p:sp>
        <p:nvSpPr>
          <p:cNvPr id="4" name="object 4"/>
          <p:cNvSpPr txBox="1"/>
          <p:nvPr/>
        </p:nvSpPr>
        <p:spPr>
          <a:xfrm>
            <a:off x="1413327" y="3058443"/>
            <a:ext cx="562610" cy="521334"/>
          </a:xfrm>
          <a:prstGeom prst="rect">
            <a:avLst/>
          </a:prstGeom>
        </p:spPr>
        <p:txBody>
          <a:bodyPr vert="horz" wrap="square" lIns="0" tIns="12700" rIns="0" bIns="0" rtlCol="0">
            <a:spAutoFit/>
          </a:bodyPr>
          <a:lstStyle/>
          <a:p>
            <a:pPr algn="ctr">
              <a:lnSpc>
                <a:spcPts val="2850"/>
              </a:lnSpc>
              <a:spcBef>
                <a:spcPts val="100"/>
              </a:spcBef>
            </a:pPr>
            <a:r>
              <a:rPr sz="2500" b="1" spc="-50" dirty="0">
                <a:solidFill>
                  <a:srgbClr val="FFFFFF"/>
                </a:solidFill>
                <a:latin typeface="Helvetica"/>
                <a:cs typeface="Helvetica"/>
              </a:rPr>
              <a:t>6</a:t>
            </a:r>
            <a:endParaRPr sz="2500">
              <a:latin typeface="Helvetica"/>
              <a:cs typeface="Helvetica"/>
            </a:endParaRPr>
          </a:p>
          <a:p>
            <a:pPr algn="ctr">
              <a:lnSpc>
                <a:spcPts val="1050"/>
              </a:lnSpc>
            </a:pPr>
            <a:r>
              <a:rPr sz="1000" b="1" spc="-10" dirty="0">
                <a:solidFill>
                  <a:srgbClr val="FFFFFF"/>
                </a:solidFill>
                <a:latin typeface="Helvetica"/>
                <a:cs typeface="Helvetica"/>
              </a:rPr>
              <a:t>Councils</a:t>
            </a:r>
            <a:endParaRPr sz="1000">
              <a:latin typeface="Helvetica"/>
              <a:cs typeface="Helvetica"/>
            </a:endParaRPr>
          </a:p>
        </p:txBody>
      </p:sp>
      <p:sp>
        <p:nvSpPr>
          <p:cNvPr id="5" name="object 5"/>
          <p:cNvSpPr txBox="1"/>
          <p:nvPr/>
        </p:nvSpPr>
        <p:spPr>
          <a:xfrm>
            <a:off x="3023965" y="3058443"/>
            <a:ext cx="428625" cy="521334"/>
          </a:xfrm>
          <a:prstGeom prst="rect">
            <a:avLst/>
          </a:prstGeom>
        </p:spPr>
        <p:txBody>
          <a:bodyPr vert="horz" wrap="square" lIns="0" tIns="12700" rIns="0" bIns="0" rtlCol="0">
            <a:spAutoFit/>
          </a:bodyPr>
          <a:lstStyle/>
          <a:p>
            <a:pPr algn="ctr">
              <a:lnSpc>
                <a:spcPts val="2850"/>
              </a:lnSpc>
              <a:spcBef>
                <a:spcPts val="100"/>
              </a:spcBef>
            </a:pPr>
            <a:r>
              <a:rPr sz="2500" b="1" spc="-50" dirty="0">
                <a:solidFill>
                  <a:srgbClr val="FFFFFF"/>
                </a:solidFill>
                <a:latin typeface="Helvetica"/>
                <a:cs typeface="Helvetica"/>
              </a:rPr>
              <a:t>4</a:t>
            </a:r>
            <a:endParaRPr sz="2500">
              <a:latin typeface="Helvetica"/>
              <a:cs typeface="Helvetica"/>
            </a:endParaRPr>
          </a:p>
          <a:p>
            <a:pPr algn="ctr">
              <a:lnSpc>
                <a:spcPts val="1050"/>
              </a:lnSpc>
            </a:pPr>
            <a:r>
              <a:rPr sz="1000" b="1" spc="-10" dirty="0">
                <a:solidFill>
                  <a:srgbClr val="FFFFFF"/>
                </a:solidFill>
                <a:latin typeface="Helvetica"/>
                <a:cs typeface="Helvetica"/>
              </a:rPr>
              <a:t>Places</a:t>
            </a:r>
            <a:endParaRPr sz="1000">
              <a:latin typeface="Helvetica"/>
              <a:cs typeface="Helvetica"/>
            </a:endParaRPr>
          </a:p>
        </p:txBody>
      </p:sp>
      <p:sp>
        <p:nvSpPr>
          <p:cNvPr id="6" name="object 6"/>
          <p:cNvSpPr txBox="1"/>
          <p:nvPr/>
        </p:nvSpPr>
        <p:spPr>
          <a:xfrm>
            <a:off x="4215870" y="3226554"/>
            <a:ext cx="1139825" cy="483234"/>
          </a:xfrm>
          <a:prstGeom prst="rect">
            <a:avLst/>
          </a:prstGeom>
        </p:spPr>
        <p:txBody>
          <a:bodyPr vert="horz" wrap="square" lIns="0" tIns="12700" rIns="0" bIns="0" rtlCol="0">
            <a:spAutoFit/>
          </a:bodyPr>
          <a:lstStyle/>
          <a:p>
            <a:pPr marL="12700" marR="5080" algn="ctr">
              <a:lnSpc>
                <a:spcPct val="100000"/>
              </a:lnSpc>
              <a:spcBef>
                <a:spcPts val="100"/>
              </a:spcBef>
            </a:pPr>
            <a:r>
              <a:rPr sz="1000" b="1" dirty="0">
                <a:solidFill>
                  <a:srgbClr val="FFFFFF"/>
                </a:solidFill>
                <a:latin typeface="Helvetica"/>
                <a:cs typeface="Helvetica"/>
              </a:rPr>
              <a:t>Thriving </a:t>
            </a:r>
            <a:r>
              <a:rPr sz="1000" b="1" spc="-10" dirty="0">
                <a:solidFill>
                  <a:srgbClr val="FFFFFF"/>
                </a:solidFill>
                <a:latin typeface="Helvetica"/>
                <a:cs typeface="Helvetica"/>
              </a:rPr>
              <a:t>Voluntary </a:t>
            </a:r>
            <a:r>
              <a:rPr sz="1000" b="1" dirty="0">
                <a:solidFill>
                  <a:srgbClr val="FFFFFF"/>
                </a:solidFill>
                <a:latin typeface="Helvetica"/>
                <a:cs typeface="Helvetica"/>
              </a:rPr>
              <a:t>and </a:t>
            </a:r>
            <a:r>
              <a:rPr sz="1000" b="1" spc="-10" dirty="0">
                <a:solidFill>
                  <a:srgbClr val="FFFFFF"/>
                </a:solidFill>
                <a:latin typeface="Helvetica"/>
                <a:cs typeface="Helvetica"/>
              </a:rPr>
              <a:t>Community Sector</a:t>
            </a:r>
            <a:endParaRPr sz="1000">
              <a:latin typeface="Helvetica"/>
              <a:cs typeface="Helvetica"/>
            </a:endParaRPr>
          </a:p>
        </p:txBody>
      </p:sp>
      <p:sp>
        <p:nvSpPr>
          <p:cNvPr id="7" name="object 7"/>
          <p:cNvSpPr txBox="1"/>
          <p:nvPr/>
        </p:nvSpPr>
        <p:spPr>
          <a:xfrm>
            <a:off x="5963301" y="3058443"/>
            <a:ext cx="739775" cy="521334"/>
          </a:xfrm>
          <a:prstGeom prst="rect">
            <a:avLst/>
          </a:prstGeom>
        </p:spPr>
        <p:txBody>
          <a:bodyPr vert="horz" wrap="square" lIns="0" tIns="12700" rIns="0" bIns="0" rtlCol="0">
            <a:spAutoFit/>
          </a:bodyPr>
          <a:lstStyle/>
          <a:p>
            <a:pPr algn="ctr">
              <a:lnSpc>
                <a:spcPts val="2850"/>
              </a:lnSpc>
              <a:spcBef>
                <a:spcPts val="100"/>
              </a:spcBef>
            </a:pPr>
            <a:r>
              <a:rPr sz="2500" b="1" spc="-25" dirty="0">
                <a:solidFill>
                  <a:srgbClr val="FFFFFF"/>
                </a:solidFill>
                <a:latin typeface="Helvetica"/>
                <a:cs typeface="Helvetica"/>
              </a:rPr>
              <a:t>183</a:t>
            </a:r>
            <a:endParaRPr sz="2500">
              <a:latin typeface="Helvetica"/>
              <a:cs typeface="Helvetica"/>
            </a:endParaRPr>
          </a:p>
          <a:p>
            <a:pPr algn="ctr">
              <a:lnSpc>
                <a:spcPts val="1050"/>
              </a:lnSpc>
            </a:pPr>
            <a:r>
              <a:rPr sz="1000" b="1" spc="-10" dirty="0">
                <a:solidFill>
                  <a:srgbClr val="FFFFFF"/>
                </a:solidFill>
                <a:latin typeface="Helvetica"/>
                <a:cs typeface="Helvetica"/>
              </a:rPr>
              <a:t>Pharmacies</a:t>
            </a:r>
            <a:endParaRPr sz="1000">
              <a:latin typeface="Helvetica"/>
              <a:cs typeface="Helvetica"/>
            </a:endParaRPr>
          </a:p>
        </p:txBody>
      </p:sp>
      <p:sp>
        <p:nvSpPr>
          <p:cNvPr id="8" name="object 8"/>
          <p:cNvSpPr txBox="1"/>
          <p:nvPr/>
        </p:nvSpPr>
        <p:spPr>
          <a:xfrm>
            <a:off x="7381522" y="3053340"/>
            <a:ext cx="997585" cy="674370"/>
          </a:xfrm>
          <a:prstGeom prst="rect">
            <a:avLst/>
          </a:prstGeom>
        </p:spPr>
        <p:txBody>
          <a:bodyPr vert="horz" wrap="square" lIns="0" tIns="12700" rIns="0" bIns="0" rtlCol="0">
            <a:spAutoFit/>
          </a:bodyPr>
          <a:lstStyle/>
          <a:p>
            <a:pPr algn="ctr">
              <a:lnSpc>
                <a:spcPts val="2850"/>
              </a:lnSpc>
              <a:spcBef>
                <a:spcPts val="100"/>
              </a:spcBef>
            </a:pPr>
            <a:r>
              <a:rPr sz="2500" b="1" spc="-10" dirty="0">
                <a:solidFill>
                  <a:srgbClr val="FFFFFF"/>
                </a:solidFill>
                <a:latin typeface="Helvetica"/>
                <a:cs typeface="Helvetica"/>
              </a:rPr>
              <a:t>£1,938</a:t>
            </a:r>
            <a:endParaRPr sz="2500">
              <a:latin typeface="Helvetica"/>
              <a:cs typeface="Helvetica"/>
            </a:endParaRPr>
          </a:p>
          <a:p>
            <a:pPr algn="ctr">
              <a:lnSpc>
                <a:spcPts val="1050"/>
              </a:lnSpc>
            </a:pPr>
            <a:r>
              <a:rPr sz="1000" b="1" dirty="0">
                <a:solidFill>
                  <a:srgbClr val="FFFFFF"/>
                </a:solidFill>
                <a:latin typeface="Helvetica"/>
                <a:cs typeface="Helvetica"/>
              </a:rPr>
              <a:t>Billion </a:t>
            </a:r>
            <a:r>
              <a:rPr sz="1000" b="1" spc="-10" dirty="0">
                <a:solidFill>
                  <a:srgbClr val="FFFFFF"/>
                </a:solidFill>
                <a:latin typeface="Helvetica"/>
                <a:cs typeface="Helvetica"/>
              </a:rPr>
              <a:t>Budget</a:t>
            </a:r>
            <a:endParaRPr sz="1000">
              <a:latin typeface="Helvetica"/>
              <a:cs typeface="Helvetica"/>
            </a:endParaRPr>
          </a:p>
          <a:p>
            <a:pPr algn="ctr">
              <a:lnSpc>
                <a:spcPct val="100000"/>
              </a:lnSpc>
              <a:spcBef>
                <a:spcPts val="5"/>
              </a:spcBef>
            </a:pPr>
            <a:r>
              <a:rPr sz="1000" b="1" spc="-10" dirty="0">
                <a:solidFill>
                  <a:srgbClr val="FFFFFF"/>
                </a:solidFill>
                <a:latin typeface="Helvetica"/>
                <a:cs typeface="Helvetica"/>
              </a:rPr>
              <a:t>(2023/24)</a:t>
            </a:r>
            <a:endParaRPr sz="1000">
              <a:latin typeface="Helvetica"/>
              <a:cs typeface="Helvetica"/>
            </a:endParaRPr>
          </a:p>
        </p:txBody>
      </p:sp>
      <p:sp>
        <p:nvSpPr>
          <p:cNvPr id="9" name="object 9"/>
          <p:cNvSpPr txBox="1"/>
          <p:nvPr/>
        </p:nvSpPr>
        <p:spPr>
          <a:xfrm>
            <a:off x="8973224" y="3053532"/>
            <a:ext cx="901700" cy="521334"/>
          </a:xfrm>
          <a:prstGeom prst="rect">
            <a:avLst/>
          </a:prstGeom>
        </p:spPr>
        <p:txBody>
          <a:bodyPr vert="horz" wrap="square" lIns="0" tIns="12700" rIns="0" bIns="0" rtlCol="0">
            <a:spAutoFit/>
          </a:bodyPr>
          <a:lstStyle/>
          <a:p>
            <a:pPr algn="ctr">
              <a:lnSpc>
                <a:spcPts val="2850"/>
              </a:lnSpc>
              <a:spcBef>
                <a:spcPts val="100"/>
              </a:spcBef>
            </a:pPr>
            <a:r>
              <a:rPr sz="2500" b="1" spc="-50" dirty="0">
                <a:solidFill>
                  <a:srgbClr val="FFFFFF"/>
                </a:solidFill>
                <a:latin typeface="Helvetica"/>
                <a:cs typeface="Helvetica"/>
              </a:rPr>
              <a:t>6</a:t>
            </a:r>
            <a:endParaRPr sz="2500">
              <a:latin typeface="Helvetica"/>
              <a:cs typeface="Helvetica"/>
            </a:endParaRPr>
          </a:p>
          <a:p>
            <a:pPr algn="ctr">
              <a:lnSpc>
                <a:spcPts val="1050"/>
              </a:lnSpc>
            </a:pPr>
            <a:r>
              <a:rPr sz="1000" b="1" spc="-10" dirty="0">
                <a:solidFill>
                  <a:srgbClr val="FFFFFF"/>
                </a:solidFill>
                <a:latin typeface="Helvetica"/>
                <a:cs typeface="Helvetica"/>
              </a:rPr>
              <a:t>Collaboratives</a:t>
            </a:r>
            <a:endParaRPr sz="1000">
              <a:latin typeface="Helvetica"/>
              <a:cs typeface="Helvetica"/>
            </a:endParaRPr>
          </a:p>
        </p:txBody>
      </p:sp>
      <p:sp>
        <p:nvSpPr>
          <p:cNvPr id="10" name="object 10"/>
          <p:cNvSpPr txBox="1"/>
          <p:nvPr/>
        </p:nvSpPr>
        <p:spPr>
          <a:xfrm>
            <a:off x="2080977" y="3817137"/>
            <a:ext cx="774700" cy="674370"/>
          </a:xfrm>
          <a:prstGeom prst="rect">
            <a:avLst/>
          </a:prstGeom>
        </p:spPr>
        <p:txBody>
          <a:bodyPr vert="horz" wrap="square" lIns="0" tIns="12700" rIns="0" bIns="0" rtlCol="0">
            <a:spAutoFit/>
          </a:bodyPr>
          <a:lstStyle/>
          <a:p>
            <a:pPr algn="ctr">
              <a:lnSpc>
                <a:spcPts val="2850"/>
              </a:lnSpc>
              <a:spcBef>
                <a:spcPts val="100"/>
              </a:spcBef>
            </a:pPr>
            <a:r>
              <a:rPr sz="2500" b="1" spc="-50" dirty="0">
                <a:solidFill>
                  <a:srgbClr val="FFFFFF"/>
                </a:solidFill>
                <a:latin typeface="Helvetica"/>
                <a:cs typeface="Helvetica"/>
              </a:rPr>
              <a:t>4</a:t>
            </a:r>
            <a:endParaRPr sz="2500">
              <a:latin typeface="Helvetica"/>
              <a:cs typeface="Helvetica"/>
            </a:endParaRPr>
          </a:p>
          <a:p>
            <a:pPr algn="ctr">
              <a:lnSpc>
                <a:spcPts val="1050"/>
              </a:lnSpc>
            </a:pPr>
            <a:r>
              <a:rPr sz="1000" b="1" dirty="0">
                <a:solidFill>
                  <a:srgbClr val="FFFFFF"/>
                </a:solidFill>
                <a:latin typeface="Helvetica"/>
                <a:cs typeface="Helvetica"/>
              </a:rPr>
              <a:t>Partner</a:t>
            </a:r>
            <a:r>
              <a:rPr sz="1000" b="1" spc="-30" dirty="0">
                <a:solidFill>
                  <a:srgbClr val="FFFFFF"/>
                </a:solidFill>
                <a:latin typeface="Helvetica"/>
                <a:cs typeface="Helvetica"/>
              </a:rPr>
              <a:t> </a:t>
            </a:r>
            <a:r>
              <a:rPr sz="1000" b="1" spc="-25" dirty="0">
                <a:solidFill>
                  <a:srgbClr val="FFFFFF"/>
                </a:solidFill>
                <a:latin typeface="Helvetica"/>
                <a:cs typeface="Helvetica"/>
              </a:rPr>
              <a:t>NHS</a:t>
            </a:r>
            <a:endParaRPr sz="1000">
              <a:latin typeface="Helvetica"/>
              <a:cs typeface="Helvetica"/>
            </a:endParaRPr>
          </a:p>
          <a:p>
            <a:pPr algn="ctr">
              <a:lnSpc>
                <a:spcPct val="100000"/>
              </a:lnSpc>
              <a:spcBef>
                <a:spcPts val="5"/>
              </a:spcBef>
            </a:pPr>
            <a:r>
              <a:rPr sz="1000" b="1" spc="-10" dirty="0">
                <a:solidFill>
                  <a:srgbClr val="FFFFFF"/>
                </a:solidFill>
                <a:latin typeface="Helvetica"/>
                <a:cs typeface="Helvetica"/>
              </a:rPr>
              <a:t>Trusts</a:t>
            </a:r>
            <a:endParaRPr sz="1000">
              <a:latin typeface="Helvetica"/>
              <a:cs typeface="Helvetica"/>
            </a:endParaRPr>
          </a:p>
        </p:txBody>
      </p:sp>
      <p:sp>
        <p:nvSpPr>
          <p:cNvPr id="11" name="object 11"/>
          <p:cNvSpPr txBox="1"/>
          <p:nvPr/>
        </p:nvSpPr>
        <p:spPr>
          <a:xfrm>
            <a:off x="3663615" y="3817137"/>
            <a:ext cx="696595" cy="674370"/>
          </a:xfrm>
          <a:prstGeom prst="rect">
            <a:avLst/>
          </a:prstGeom>
        </p:spPr>
        <p:txBody>
          <a:bodyPr vert="horz" wrap="square" lIns="0" tIns="12700" rIns="0" bIns="0" rtlCol="0">
            <a:spAutoFit/>
          </a:bodyPr>
          <a:lstStyle/>
          <a:p>
            <a:pPr algn="ctr">
              <a:lnSpc>
                <a:spcPts val="2850"/>
              </a:lnSpc>
              <a:spcBef>
                <a:spcPts val="100"/>
              </a:spcBef>
            </a:pPr>
            <a:r>
              <a:rPr sz="2500" b="1" spc="-50" dirty="0">
                <a:solidFill>
                  <a:srgbClr val="FFFFFF"/>
                </a:solidFill>
                <a:latin typeface="Helvetica"/>
                <a:cs typeface="Helvetica"/>
              </a:rPr>
              <a:t>2</a:t>
            </a:r>
            <a:endParaRPr sz="2500">
              <a:latin typeface="Helvetica"/>
              <a:cs typeface="Helvetica"/>
            </a:endParaRPr>
          </a:p>
          <a:p>
            <a:pPr algn="ctr">
              <a:lnSpc>
                <a:spcPts val="1050"/>
              </a:lnSpc>
            </a:pPr>
            <a:r>
              <a:rPr sz="1000" b="1" spc="-10" dirty="0">
                <a:solidFill>
                  <a:srgbClr val="FFFFFF"/>
                </a:solidFill>
                <a:latin typeface="Helvetica"/>
                <a:cs typeface="Helvetica"/>
              </a:rPr>
              <a:t>Local</a:t>
            </a:r>
            <a:endParaRPr sz="1000">
              <a:latin typeface="Helvetica"/>
              <a:cs typeface="Helvetica"/>
            </a:endParaRPr>
          </a:p>
          <a:p>
            <a:pPr algn="ctr">
              <a:lnSpc>
                <a:spcPct val="100000"/>
              </a:lnSpc>
              <a:spcBef>
                <a:spcPts val="5"/>
              </a:spcBef>
            </a:pPr>
            <a:r>
              <a:rPr sz="1000" b="1" spc="-10" dirty="0">
                <a:solidFill>
                  <a:srgbClr val="FFFFFF"/>
                </a:solidFill>
                <a:latin typeface="Helvetica"/>
                <a:cs typeface="Helvetica"/>
              </a:rPr>
              <a:t>Authorities</a:t>
            </a:r>
            <a:endParaRPr sz="1000">
              <a:latin typeface="Helvetica"/>
              <a:cs typeface="Helvetica"/>
            </a:endParaRPr>
          </a:p>
        </p:txBody>
      </p:sp>
      <p:sp>
        <p:nvSpPr>
          <p:cNvPr id="12" name="object 12"/>
          <p:cNvSpPr txBox="1"/>
          <p:nvPr/>
        </p:nvSpPr>
        <p:spPr>
          <a:xfrm>
            <a:off x="5136740" y="3817137"/>
            <a:ext cx="845185" cy="674370"/>
          </a:xfrm>
          <a:prstGeom prst="rect">
            <a:avLst/>
          </a:prstGeom>
        </p:spPr>
        <p:txBody>
          <a:bodyPr vert="horz" wrap="square" lIns="0" tIns="12700" rIns="0" bIns="0" rtlCol="0">
            <a:spAutoFit/>
          </a:bodyPr>
          <a:lstStyle/>
          <a:p>
            <a:pPr algn="ctr">
              <a:lnSpc>
                <a:spcPts val="2850"/>
              </a:lnSpc>
              <a:spcBef>
                <a:spcPts val="100"/>
              </a:spcBef>
            </a:pPr>
            <a:r>
              <a:rPr sz="2500" b="1" spc="-50" dirty="0">
                <a:solidFill>
                  <a:srgbClr val="FFFFFF"/>
                </a:solidFill>
                <a:latin typeface="Helvetica"/>
                <a:cs typeface="Helvetica"/>
              </a:rPr>
              <a:t>2</a:t>
            </a:r>
            <a:endParaRPr sz="2500">
              <a:latin typeface="Helvetica"/>
              <a:cs typeface="Helvetica"/>
            </a:endParaRPr>
          </a:p>
          <a:p>
            <a:pPr algn="ctr">
              <a:lnSpc>
                <a:spcPts val="1050"/>
              </a:lnSpc>
            </a:pPr>
            <a:r>
              <a:rPr sz="1000" b="1" spc="-10" dirty="0">
                <a:solidFill>
                  <a:srgbClr val="FFFFFF"/>
                </a:solidFill>
                <a:latin typeface="Helvetica"/>
                <a:cs typeface="Helvetica"/>
              </a:rPr>
              <a:t>Healthwatch</a:t>
            </a:r>
            <a:endParaRPr sz="1000">
              <a:latin typeface="Helvetica"/>
              <a:cs typeface="Helvetica"/>
            </a:endParaRPr>
          </a:p>
          <a:p>
            <a:pPr algn="ctr">
              <a:lnSpc>
                <a:spcPct val="100000"/>
              </a:lnSpc>
              <a:spcBef>
                <a:spcPts val="5"/>
              </a:spcBef>
            </a:pPr>
            <a:r>
              <a:rPr sz="1000" b="1" spc="-10" dirty="0">
                <a:solidFill>
                  <a:srgbClr val="FFFFFF"/>
                </a:solidFill>
                <a:latin typeface="Helvetica"/>
                <a:cs typeface="Helvetica"/>
              </a:rPr>
              <a:t>Orginisations</a:t>
            </a:r>
            <a:endParaRPr sz="1000">
              <a:latin typeface="Helvetica"/>
              <a:cs typeface="Helvetica"/>
            </a:endParaRPr>
          </a:p>
        </p:txBody>
      </p:sp>
      <p:sp>
        <p:nvSpPr>
          <p:cNvPr id="13" name="object 13"/>
          <p:cNvSpPr txBox="1"/>
          <p:nvPr/>
        </p:nvSpPr>
        <p:spPr>
          <a:xfrm>
            <a:off x="6602850" y="3817137"/>
            <a:ext cx="1008380" cy="674370"/>
          </a:xfrm>
          <a:prstGeom prst="rect">
            <a:avLst/>
          </a:prstGeom>
        </p:spPr>
        <p:txBody>
          <a:bodyPr vert="horz" wrap="square" lIns="0" tIns="12700" rIns="0" bIns="0" rtlCol="0">
            <a:spAutoFit/>
          </a:bodyPr>
          <a:lstStyle/>
          <a:p>
            <a:pPr algn="ctr">
              <a:lnSpc>
                <a:spcPts val="2850"/>
              </a:lnSpc>
              <a:spcBef>
                <a:spcPts val="100"/>
              </a:spcBef>
            </a:pPr>
            <a:r>
              <a:rPr sz="2500" b="1" spc="-50" dirty="0">
                <a:solidFill>
                  <a:srgbClr val="FFFFFF"/>
                </a:solidFill>
                <a:latin typeface="Helvetica"/>
                <a:cs typeface="Helvetica"/>
              </a:rPr>
              <a:t>1</a:t>
            </a:r>
            <a:endParaRPr sz="2500">
              <a:latin typeface="Helvetica"/>
              <a:cs typeface="Helvetica"/>
            </a:endParaRPr>
          </a:p>
          <a:p>
            <a:pPr algn="ctr">
              <a:lnSpc>
                <a:spcPts val="1050"/>
              </a:lnSpc>
            </a:pPr>
            <a:r>
              <a:rPr sz="1000" b="1" dirty="0">
                <a:solidFill>
                  <a:srgbClr val="FFFFFF"/>
                </a:solidFill>
                <a:latin typeface="Helvetica"/>
                <a:cs typeface="Helvetica"/>
              </a:rPr>
              <a:t>Intergrated </a:t>
            </a:r>
            <a:r>
              <a:rPr sz="1000" b="1" spc="-20" dirty="0">
                <a:solidFill>
                  <a:srgbClr val="FFFFFF"/>
                </a:solidFill>
                <a:latin typeface="Helvetica"/>
                <a:cs typeface="Helvetica"/>
              </a:rPr>
              <a:t>Care</a:t>
            </a:r>
            <a:endParaRPr sz="1000">
              <a:latin typeface="Helvetica"/>
              <a:cs typeface="Helvetica"/>
            </a:endParaRPr>
          </a:p>
          <a:p>
            <a:pPr algn="ctr">
              <a:lnSpc>
                <a:spcPct val="100000"/>
              </a:lnSpc>
              <a:spcBef>
                <a:spcPts val="5"/>
              </a:spcBef>
            </a:pPr>
            <a:r>
              <a:rPr sz="1000" b="1" spc="-10" dirty="0">
                <a:solidFill>
                  <a:srgbClr val="FFFFFF"/>
                </a:solidFill>
                <a:latin typeface="Helvetica"/>
                <a:cs typeface="Helvetica"/>
              </a:rPr>
              <a:t>Partnership</a:t>
            </a:r>
            <a:endParaRPr sz="1000">
              <a:latin typeface="Helvetica"/>
              <a:cs typeface="Helvetica"/>
            </a:endParaRPr>
          </a:p>
        </p:txBody>
      </p:sp>
      <p:sp>
        <p:nvSpPr>
          <p:cNvPr id="14" name="object 14"/>
          <p:cNvSpPr txBox="1"/>
          <p:nvPr/>
        </p:nvSpPr>
        <p:spPr>
          <a:xfrm>
            <a:off x="8245544" y="3817137"/>
            <a:ext cx="817244" cy="674370"/>
          </a:xfrm>
          <a:prstGeom prst="rect">
            <a:avLst/>
          </a:prstGeom>
        </p:spPr>
        <p:txBody>
          <a:bodyPr vert="horz" wrap="square" lIns="0" tIns="12700" rIns="0" bIns="0" rtlCol="0">
            <a:spAutoFit/>
          </a:bodyPr>
          <a:lstStyle/>
          <a:p>
            <a:pPr algn="ctr">
              <a:lnSpc>
                <a:spcPts val="2850"/>
              </a:lnSpc>
              <a:spcBef>
                <a:spcPts val="100"/>
              </a:spcBef>
            </a:pPr>
            <a:r>
              <a:rPr sz="2500" b="1" spc="-25" dirty="0">
                <a:solidFill>
                  <a:srgbClr val="FFFFFF"/>
                </a:solidFill>
                <a:latin typeface="Helvetica"/>
                <a:cs typeface="Helvetica"/>
              </a:rPr>
              <a:t>20</a:t>
            </a:r>
            <a:endParaRPr sz="2500">
              <a:latin typeface="Helvetica"/>
              <a:cs typeface="Helvetica"/>
            </a:endParaRPr>
          </a:p>
          <a:p>
            <a:pPr algn="ctr">
              <a:lnSpc>
                <a:spcPts val="1050"/>
              </a:lnSpc>
            </a:pPr>
            <a:r>
              <a:rPr sz="1000" b="1" dirty="0">
                <a:solidFill>
                  <a:srgbClr val="FFFFFF"/>
                </a:solidFill>
                <a:latin typeface="Helvetica"/>
                <a:cs typeface="Helvetica"/>
              </a:rPr>
              <a:t>Primary</a:t>
            </a:r>
            <a:r>
              <a:rPr sz="1000" b="1" spc="-30" dirty="0">
                <a:solidFill>
                  <a:srgbClr val="FFFFFF"/>
                </a:solidFill>
                <a:latin typeface="Helvetica"/>
                <a:cs typeface="Helvetica"/>
              </a:rPr>
              <a:t> </a:t>
            </a:r>
            <a:r>
              <a:rPr sz="1000" b="1" spc="-20" dirty="0">
                <a:solidFill>
                  <a:srgbClr val="FFFFFF"/>
                </a:solidFill>
                <a:latin typeface="Helvetica"/>
                <a:cs typeface="Helvetica"/>
              </a:rPr>
              <a:t>Care</a:t>
            </a:r>
            <a:endParaRPr sz="1000">
              <a:latin typeface="Helvetica"/>
              <a:cs typeface="Helvetica"/>
            </a:endParaRPr>
          </a:p>
          <a:p>
            <a:pPr algn="ctr">
              <a:lnSpc>
                <a:spcPct val="100000"/>
              </a:lnSpc>
              <a:spcBef>
                <a:spcPts val="5"/>
              </a:spcBef>
            </a:pPr>
            <a:r>
              <a:rPr sz="1000" b="1" spc="-10" dirty="0">
                <a:solidFill>
                  <a:srgbClr val="FFFFFF"/>
                </a:solidFill>
                <a:latin typeface="Helvetica"/>
                <a:cs typeface="Helvetica"/>
              </a:rPr>
              <a:t>Networks</a:t>
            </a:r>
            <a:endParaRPr sz="1000">
              <a:latin typeface="Helvetica"/>
              <a:cs typeface="Helvetica"/>
            </a:endParaRPr>
          </a:p>
        </p:txBody>
      </p:sp>
      <p:sp>
        <p:nvSpPr>
          <p:cNvPr id="15" name="object 15"/>
          <p:cNvSpPr txBox="1"/>
          <p:nvPr/>
        </p:nvSpPr>
        <p:spPr>
          <a:xfrm>
            <a:off x="9842299" y="3817137"/>
            <a:ext cx="711200" cy="674370"/>
          </a:xfrm>
          <a:prstGeom prst="rect">
            <a:avLst/>
          </a:prstGeom>
        </p:spPr>
        <p:txBody>
          <a:bodyPr vert="horz" wrap="square" lIns="0" tIns="12700" rIns="0" bIns="0" rtlCol="0">
            <a:spAutoFit/>
          </a:bodyPr>
          <a:lstStyle/>
          <a:p>
            <a:pPr algn="ctr">
              <a:lnSpc>
                <a:spcPts val="2850"/>
              </a:lnSpc>
              <a:spcBef>
                <a:spcPts val="100"/>
              </a:spcBef>
            </a:pPr>
            <a:r>
              <a:rPr sz="2500" b="1" spc="-50" dirty="0">
                <a:solidFill>
                  <a:srgbClr val="FFFFFF"/>
                </a:solidFill>
                <a:latin typeface="Helvetica"/>
                <a:cs typeface="Helvetica"/>
              </a:rPr>
              <a:t>1</a:t>
            </a:r>
            <a:endParaRPr sz="2500">
              <a:latin typeface="Helvetica"/>
              <a:cs typeface="Helvetica"/>
            </a:endParaRPr>
          </a:p>
          <a:p>
            <a:pPr algn="ctr">
              <a:lnSpc>
                <a:spcPts val="1050"/>
              </a:lnSpc>
            </a:pPr>
            <a:r>
              <a:rPr sz="1000" b="1" spc="-10" dirty="0">
                <a:solidFill>
                  <a:srgbClr val="FFFFFF"/>
                </a:solidFill>
                <a:latin typeface="Helvetica"/>
                <a:cs typeface="Helvetica"/>
              </a:rPr>
              <a:t>Intergrated</a:t>
            </a:r>
            <a:endParaRPr sz="1000">
              <a:latin typeface="Helvetica"/>
              <a:cs typeface="Helvetica"/>
            </a:endParaRPr>
          </a:p>
          <a:p>
            <a:pPr algn="ctr">
              <a:lnSpc>
                <a:spcPct val="100000"/>
              </a:lnSpc>
              <a:spcBef>
                <a:spcPts val="5"/>
              </a:spcBef>
            </a:pPr>
            <a:r>
              <a:rPr sz="1000" b="1" dirty="0">
                <a:solidFill>
                  <a:srgbClr val="FFFFFF"/>
                </a:solidFill>
                <a:latin typeface="Helvetica"/>
                <a:cs typeface="Helvetica"/>
              </a:rPr>
              <a:t>Care</a:t>
            </a:r>
            <a:r>
              <a:rPr sz="1000" b="1" spc="-15" dirty="0">
                <a:solidFill>
                  <a:srgbClr val="FFFFFF"/>
                </a:solidFill>
                <a:latin typeface="Helvetica"/>
                <a:cs typeface="Helvetica"/>
              </a:rPr>
              <a:t> </a:t>
            </a:r>
            <a:r>
              <a:rPr sz="1000" b="1" spc="-10" dirty="0">
                <a:solidFill>
                  <a:srgbClr val="FFFFFF"/>
                </a:solidFill>
                <a:latin typeface="Helvetica"/>
                <a:cs typeface="Helvetica"/>
              </a:rPr>
              <a:t>Board</a:t>
            </a:r>
            <a:endParaRPr sz="1000">
              <a:latin typeface="Helvetica"/>
              <a:cs typeface="Helvetica"/>
            </a:endParaRPr>
          </a:p>
        </p:txBody>
      </p:sp>
      <p:sp>
        <p:nvSpPr>
          <p:cNvPr id="16" name="object 16"/>
          <p:cNvSpPr txBox="1"/>
          <p:nvPr/>
        </p:nvSpPr>
        <p:spPr>
          <a:xfrm>
            <a:off x="1231102" y="4597850"/>
            <a:ext cx="927100" cy="674370"/>
          </a:xfrm>
          <a:prstGeom prst="rect">
            <a:avLst/>
          </a:prstGeom>
        </p:spPr>
        <p:txBody>
          <a:bodyPr vert="horz" wrap="square" lIns="0" tIns="12700" rIns="0" bIns="0" rtlCol="0">
            <a:spAutoFit/>
          </a:bodyPr>
          <a:lstStyle/>
          <a:p>
            <a:pPr algn="ctr">
              <a:lnSpc>
                <a:spcPts val="2850"/>
              </a:lnSpc>
              <a:spcBef>
                <a:spcPts val="100"/>
              </a:spcBef>
            </a:pPr>
            <a:r>
              <a:rPr sz="2500" b="1" spc="-10" dirty="0">
                <a:solidFill>
                  <a:srgbClr val="FFFFFF"/>
                </a:solidFill>
                <a:latin typeface="Helvetica"/>
                <a:cs typeface="Helvetica"/>
              </a:rPr>
              <a:t>1.07m</a:t>
            </a:r>
            <a:endParaRPr sz="2500">
              <a:latin typeface="Helvetica"/>
              <a:cs typeface="Helvetica"/>
            </a:endParaRPr>
          </a:p>
          <a:p>
            <a:pPr algn="ctr">
              <a:lnSpc>
                <a:spcPts val="1050"/>
              </a:lnSpc>
            </a:pPr>
            <a:r>
              <a:rPr sz="1000" b="1" dirty="0">
                <a:solidFill>
                  <a:srgbClr val="FFFFFF"/>
                </a:solidFill>
                <a:latin typeface="Helvetica"/>
                <a:cs typeface="Helvetica"/>
              </a:rPr>
              <a:t>GP</a:t>
            </a:r>
            <a:r>
              <a:rPr sz="1000" b="1" spc="-20" dirty="0">
                <a:solidFill>
                  <a:srgbClr val="FFFFFF"/>
                </a:solidFill>
                <a:latin typeface="Helvetica"/>
                <a:cs typeface="Helvetica"/>
              </a:rPr>
              <a:t> </a:t>
            </a:r>
            <a:r>
              <a:rPr sz="1000" b="1" spc="-10" dirty="0">
                <a:solidFill>
                  <a:srgbClr val="FFFFFF"/>
                </a:solidFill>
                <a:latin typeface="Helvetica"/>
                <a:cs typeface="Helvetica"/>
              </a:rPr>
              <a:t>Registered</a:t>
            </a:r>
            <a:endParaRPr sz="1000">
              <a:latin typeface="Helvetica"/>
              <a:cs typeface="Helvetica"/>
            </a:endParaRPr>
          </a:p>
          <a:p>
            <a:pPr algn="ctr">
              <a:lnSpc>
                <a:spcPct val="100000"/>
              </a:lnSpc>
              <a:spcBef>
                <a:spcPts val="5"/>
              </a:spcBef>
            </a:pPr>
            <a:r>
              <a:rPr sz="1000" b="1" spc="-10" dirty="0">
                <a:solidFill>
                  <a:srgbClr val="FFFFFF"/>
                </a:solidFill>
                <a:latin typeface="Helvetica"/>
                <a:cs typeface="Helvetica"/>
              </a:rPr>
              <a:t>Population</a:t>
            </a:r>
            <a:endParaRPr sz="1000">
              <a:latin typeface="Helvetica"/>
              <a:cs typeface="Helvetica"/>
            </a:endParaRPr>
          </a:p>
        </p:txBody>
      </p:sp>
      <p:sp>
        <p:nvSpPr>
          <p:cNvPr id="17" name="object 17"/>
          <p:cNvSpPr txBox="1"/>
          <p:nvPr/>
        </p:nvSpPr>
        <p:spPr>
          <a:xfrm>
            <a:off x="2838013" y="4597850"/>
            <a:ext cx="807720" cy="521334"/>
          </a:xfrm>
          <a:prstGeom prst="rect">
            <a:avLst/>
          </a:prstGeom>
        </p:spPr>
        <p:txBody>
          <a:bodyPr vert="horz" wrap="square" lIns="0" tIns="12700" rIns="0" bIns="0" rtlCol="0">
            <a:spAutoFit/>
          </a:bodyPr>
          <a:lstStyle/>
          <a:p>
            <a:pPr algn="ctr">
              <a:lnSpc>
                <a:spcPts val="2850"/>
              </a:lnSpc>
              <a:spcBef>
                <a:spcPts val="100"/>
              </a:spcBef>
            </a:pPr>
            <a:r>
              <a:rPr sz="2500" b="1" spc="-25" dirty="0">
                <a:solidFill>
                  <a:srgbClr val="FFFFFF"/>
                </a:solidFill>
                <a:latin typeface="Helvetica"/>
                <a:cs typeface="Helvetica"/>
              </a:rPr>
              <a:t>119</a:t>
            </a:r>
            <a:endParaRPr sz="2500">
              <a:latin typeface="Helvetica"/>
              <a:cs typeface="Helvetica"/>
            </a:endParaRPr>
          </a:p>
          <a:p>
            <a:pPr algn="ctr">
              <a:lnSpc>
                <a:spcPts val="1050"/>
              </a:lnSpc>
            </a:pPr>
            <a:r>
              <a:rPr sz="1000" b="1" dirty="0">
                <a:solidFill>
                  <a:srgbClr val="FFFFFF"/>
                </a:solidFill>
                <a:latin typeface="Helvetica"/>
                <a:cs typeface="Helvetica"/>
              </a:rPr>
              <a:t>GP</a:t>
            </a:r>
            <a:r>
              <a:rPr sz="1000" b="1" spc="-20" dirty="0">
                <a:solidFill>
                  <a:srgbClr val="FFFFFF"/>
                </a:solidFill>
                <a:latin typeface="Helvetica"/>
                <a:cs typeface="Helvetica"/>
              </a:rPr>
              <a:t> </a:t>
            </a:r>
            <a:r>
              <a:rPr sz="1000" b="1" spc="-10" dirty="0">
                <a:solidFill>
                  <a:srgbClr val="FFFFFF"/>
                </a:solidFill>
                <a:latin typeface="Helvetica"/>
                <a:cs typeface="Helvetica"/>
              </a:rPr>
              <a:t>Practices</a:t>
            </a:r>
            <a:endParaRPr sz="1000">
              <a:latin typeface="Helvetica"/>
              <a:cs typeface="Helvetica"/>
            </a:endParaRPr>
          </a:p>
        </p:txBody>
      </p:sp>
      <p:sp>
        <p:nvSpPr>
          <p:cNvPr id="18" name="object 18"/>
          <p:cNvSpPr txBox="1"/>
          <p:nvPr/>
        </p:nvSpPr>
        <p:spPr>
          <a:xfrm>
            <a:off x="4490076" y="4597850"/>
            <a:ext cx="591185" cy="674370"/>
          </a:xfrm>
          <a:prstGeom prst="rect">
            <a:avLst/>
          </a:prstGeom>
        </p:spPr>
        <p:txBody>
          <a:bodyPr vert="horz" wrap="square" lIns="0" tIns="12700" rIns="0" bIns="0" rtlCol="0">
            <a:spAutoFit/>
          </a:bodyPr>
          <a:lstStyle/>
          <a:p>
            <a:pPr algn="ctr">
              <a:lnSpc>
                <a:spcPts val="2850"/>
              </a:lnSpc>
              <a:spcBef>
                <a:spcPts val="100"/>
              </a:spcBef>
            </a:pPr>
            <a:r>
              <a:rPr sz="2500" b="1" spc="-25" dirty="0">
                <a:solidFill>
                  <a:srgbClr val="FFFFFF"/>
                </a:solidFill>
                <a:latin typeface="Helvetica"/>
                <a:cs typeface="Helvetica"/>
              </a:rPr>
              <a:t>105</a:t>
            </a:r>
            <a:endParaRPr sz="2500">
              <a:latin typeface="Helvetica"/>
              <a:cs typeface="Helvetica"/>
            </a:endParaRPr>
          </a:p>
          <a:p>
            <a:pPr marR="27305" algn="ctr">
              <a:lnSpc>
                <a:spcPts val="1050"/>
              </a:lnSpc>
            </a:pPr>
            <a:r>
              <a:rPr sz="1000" b="1" spc="-10" dirty="0">
                <a:solidFill>
                  <a:srgbClr val="FFFFFF"/>
                </a:solidFill>
                <a:latin typeface="Helvetica"/>
                <a:cs typeface="Helvetica"/>
              </a:rPr>
              <a:t>Dental</a:t>
            </a:r>
            <a:endParaRPr sz="1000">
              <a:latin typeface="Helvetica"/>
              <a:cs typeface="Helvetica"/>
            </a:endParaRPr>
          </a:p>
          <a:p>
            <a:pPr algn="ctr">
              <a:lnSpc>
                <a:spcPct val="100000"/>
              </a:lnSpc>
              <a:spcBef>
                <a:spcPts val="5"/>
              </a:spcBef>
            </a:pPr>
            <a:r>
              <a:rPr sz="1000" b="1" spc="-10" dirty="0">
                <a:solidFill>
                  <a:srgbClr val="FFFFFF"/>
                </a:solidFill>
                <a:latin typeface="Helvetica"/>
                <a:cs typeface="Helvetica"/>
              </a:rPr>
              <a:t>Practices</a:t>
            </a:r>
            <a:endParaRPr sz="1000">
              <a:latin typeface="Helvetica"/>
              <a:cs typeface="Helvetica"/>
            </a:endParaRPr>
          </a:p>
        </p:txBody>
      </p:sp>
      <p:sp>
        <p:nvSpPr>
          <p:cNvPr id="19" name="object 19"/>
          <p:cNvSpPr txBox="1"/>
          <p:nvPr/>
        </p:nvSpPr>
        <p:spPr>
          <a:xfrm>
            <a:off x="5834117" y="4597850"/>
            <a:ext cx="997585" cy="674370"/>
          </a:xfrm>
          <a:prstGeom prst="rect">
            <a:avLst/>
          </a:prstGeom>
        </p:spPr>
        <p:txBody>
          <a:bodyPr vert="horz" wrap="square" lIns="0" tIns="12700" rIns="0" bIns="0" rtlCol="0">
            <a:spAutoFit/>
          </a:bodyPr>
          <a:lstStyle/>
          <a:p>
            <a:pPr algn="ctr">
              <a:lnSpc>
                <a:spcPts val="2850"/>
              </a:lnSpc>
              <a:spcBef>
                <a:spcPts val="100"/>
              </a:spcBef>
            </a:pPr>
            <a:r>
              <a:rPr sz="2500" b="1" spc="-10" dirty="0">
                <a:solidFill>
                  <a:srgbClr val="FFFFFF"/>
                </a:solidFill>
                <a:latin typeface="Helvetica"/>
                <a:cs typeface="Helvetica"/>
              </a:rPr>
              <a:t>25,900</a:t>
            </a:r>
            <a:endParaRPr sz="2500">
              <a:latin typeface="Helvetica"/>
              <a:cs typeface="Helvetica"/>
            </a:endParaRPr>
          </a:p>
          <a:p>
            <a:pPr algn="ctr">
              <a:lnSpc>
                <a:spcPts val="1050"/>
              </a:lnSpc>
            </a:pPr>
            <a:r>
              <a:rPr sz="1000" b="1" spc="-25" dirty="0">
                <a:solidFill>
                  <a:srgbClr val="FFFFFF"/>
                </a:solidFill>
                <a:latin typeface="Helvetica"/>
                <a:cs typeface="Helvetica"/>
              </a:rPr>
              <a:t>NHS</a:t>
            </a:r>
            <a:endParaRPr sz="1000">
              <a:latin typeface="Helvetica"/>
              <a:cs typeface="Helvetica"/>
            </a:endParaRPr>
          </a:p>
          <a:p>
            <a:pPr algn="ctr">
              <a:lnSpc>
                <a:spcPct val="100000"/>
              </a:lnSpc>
              <a:spcBef>
                <a:spcPts val="5"/>
              </a:spcBef>
            </a:pPr>
            <a:r>
              <a:rPr sz="1000" b="1" spc="-10" dirty="0">
                <a:solidFill>
                  <a:srgbClr val="FFFFFF"/>
                </a:solidFill>
                <a:latin typeface="Helvetica"/>
                <a:cs typeface="Helvetica"/>
              </a:rPr>
              <a:t>Staff</a:t>
            </a:r>
            <a:endParaRPr sz="1000">
              <a:latin typeface="Helvetica"/>
              <a:cs typeface="Helvetica"/>
            </a:endParaRPr>
          </a:p>
        </p:txBody>
      </p:sp>
      <p:sp>
        <p:nvSpPr>
          <p:cNvPr id="20" name="object 20"/>
          <p:cNvSpPr txBox="1"/>
          <p:nvPr/>
        </p:nvSpPr>
        <p:spPr>
          <a:xfrm>
            <a:off x="7546223" y="4597850"/>
            <a:ext cx="668655" cy="674370"/>
          </a:xfrm>
          <a:prstGeom prst="rect">
            <a:avLst/>
          </a:prstGeom>
        </p:spPr>
        <p:txBody>
          <a:bodyPr vert="horz" wrap="square" lIns="0" tIns="12700" rIns="0" bIns="0" rtlCol="0">
            <a:spAutoFit/>
          </a:bodyPr>
          <a:lstStyle/>
          <a:p>
            <a:pPr algn="ctr">
              <a:lnSpc>
                <a:spcPts val="2850"/>
              </a:lnSpc>
              <a:spcBef>
                <a:spcPts val="100"/>
              </a:spcBef>
            </a:pPr>
            <a:r>
              <a:rPr sz="2500" b="1" spc="-25" dirty="0">
                <a:solidFill>
                  <a:srgbClr val="FFFFFF"/>
                </a:solidFill>
                <a:latin typeface="Helvetica"/>
                <a:cs typeface="Helvetica"/>
              </a:rPr>
              <a:t>112</a:t>
            </a:r>
            <a:endParaRPr sz="2500">
              <a:latin typeface="Helvetica"/>
              <a:cs typeface="Helvetica"/>
            </a:endParaRPr>
          </a:p>
          <a:p>
            <a:pPr algn="ctr">
              <a:lnSpc>
                <a:spcPts val="1050"/>
              </a:lnSpc>
            </a:pPr>
            <a:r>
              <a:rPr sz="1000" b="1" spc="-10" dirty="0">
                <a:solidFill>
                  <a:srgbClr val="FFFFFF"/>
                </a:solidFill>
                <a:latin typeface="Helvetica"/>
                <a:cs typeface="Helvetica"/>
              </a:rPr>
              <a:t>Optometry</a:t>
            </a:r>
            <a:endParaRPr sz="1000">
              <a:latin typeface="Helvetica"/>
              <a:cs typeface="Helvetica"/>
            </a:endParaRPr>
          </a:p>
          <a:p>
            <a:pPr algn="ctr">
              <a:lnSpc>
                <a:spcPct val="100000"/>
              </a:lnSpc>
              <a:spcBef>
                <a:spcPts val="5"/>
              </a:spcBef>
            </a:pPr>
            <a:r>
              <a:rPr sz="1000" b="1" spc="-10" dirty="0">
                <a:solidFill>
                  <a:srgbClr val="FFFFFF"/>
                </a:solidFill>
                <a:latin typeface="Helvetica"/>
                <a:cs typeface="Helvetica"/>
              </a:rPr>
              <a:t>Practices</a:t>
            </a:r>
            <a:endParaRPr sz="1000">
              <a:latin typeface="Helvetica"/>
              <a:cs typeface="Helvetica"/>
            </a:endParaRPr>
          </a:p>
        </p:txBody>
      </p:sp>
      <p:sp>
        <p:nvSpPr>
          <p:cNvPr id="21" name="object 21"/>
          <p:cNvSpPr txBox="1"/>
          <p:nvPr/>
        </p:nvSpPr>
        <p:spPr>
          <a:xfrm>
            <a:off x="9072391" y="4597850"/>
            <a:ext cx="711200" cy="674370"/>
          </a:xfrm>
          <a:prstGeom prst="rect">
            <a:avLst/>
          </a:prstGeom>
        </p:spPr>
        <p:txBody>
          <a:bodyPr vert="horz" wrap="square" lIns="0" tIns="12700" rIns="0" bIns="0" rtlCol="0">
            <a:spAutoFit/>
          </a:bodyPr>
          <a:lstStyle/>
          <a:p>
            <a:pPr algn="ctr">
              <a:lnSpc>
                <a:spcPts val="2850"/>
              </a:lnSpc>
              <a:spcBef>
                <a:spcPts val="100"/>
              </a:spcBef>
            </a:pPr>
            <a:r>
              <a:rPr sz="2500" b="1" spc="-50" dirty="0">
                <a:solidFill>
                  <a:srgbClr val="FFFFFF"/>
                </a:solidFill>
                <a:latin typeface="Helvetica"/>
                <a:cs typeface="Helvetica"/>
              </a:rPr>
              <a:t>1</a:t>
            </a:r>
            <a:endParaRPr sz="2500">
              <a:latin typeface="Helvetica"/>
              <a:cs typeface="Helvetica"/>
            </a:endParaRPr>
          </a:p>
          <a:p>
            <a:pPr algn="ctr">
              <a:lnSpc>
                <a:spcPts val="1050"/>
              </a:lnSpc>
            </a:pPr>
            <a:r>
              <a:rPr sz="1000" b="1" spc="-10" dirty="0">
                <a:solidFill>
                  <a:srgbClr val="FFFFFF"/>
                </a:solidFill>
                <a:latin typeface="Helvetica"/>
                <a:cs typeface="Helvetica"/>
              </a:rPr>
              <a:t>Ambulance</a:t>
            </a:r>
            <a:endParaRPr sz="1000">
              <a:latin typeface="Helvetica"/>
              <a:cs typeface="Helvetica"/>
            </a:endParaRPr>
          </a:p>
          <a:p>
            <a:pPr algn="ctr">
              <a:lnSpc>
                <a:spcPct val="100000"/>
              </a:lnSpc>
              <a:spcBef>
                <a:spcPts val="5"/>
              </a:spcBef>
            </a:pPr>
            <a:r>
              <a:rPr sz="1000" b="1" spc="-10" dirty="0">
                <a:solidFill>
                  <a:srgbClr val="FFFFFF"/>
                </a:solidFill>
                <a:latin typeface="Helvetica"/>
                <a:cs typeface="Helvetica"/>
              </a:rPr>
              <a:t>Service</a:t>
            </a:r>
            <a:endParaRPr sz="1000">
              <a:latin typeface="Helvetica"/>
              <a:cs typeface="Helvetica"/>
            </a:endParaRPr>
          </a:p>
        </p:txBody>
      </p:sp>
      <p:grpSp>
        <p:nvGrpSpPr>
          <p:cNvPr id="22" name="object 22"/>
          <p:cNvGrpSpPr/>
          <p:nvPr/>
        </p:nvGrpSpPr>
        <p:grpSpPr>
          <a:xfrm>
            <a:off x="1068921" y="6118118"/>
            <a:ext cx="9969500" cy="835660"/>
            <a:chOff x="1068921" y="6118118"/>
            <a:chExt cx="9969500" cy="835660"/>
          </a:xfrm>
        </p:grpSpPr>
        <p:sp>
          <p:nvSpPr>
            <p:cNvPr id="23" name="object 23"/>
            <p:cNvSpPr/>
            <p:nvPr/>
          </p:nvSpPr>
          <p:spPr>
            <a:xfrm>
              <a:off x="1100353" y="6149550"/>
              <a:ext cx="9906635" cy="772795"/>
            </a:xfrm>
            <a:custGeom>
              <a:avLst/>
              <a:gdLst/>
              <a:ahLst/>
              <a:cxnLst/>
              <a:rect l="l" t="t" r="r" b="b"/>
              <a:pathLst>
                <a:path w="9906635" h="772795">
                  <a:moveTo>
                    <a:pt x="9906127" y="0"/>
                  </a:moveTo>
                  <a:lnTo>
                    <a:pt x="0" y="0"/>
                  </a:lnTo>
                  <a:lnTo>
                    <a:pt x="0" y="772761"/>
                  </a:lnTo>
                  <a:lnTo>
                    <a:pt x="9906127" y="772761"/>
                  </a:lnTo>
                  <a:lnTo>
                    <a:pt x="9906127" y="0"/>
                  </a:lnTo>
                  <a:close/>
                </a:path>
              </a:pathLst>
            </a:custGeom>
            <a:solidFill>
              <a:srgbClr val="425563"/>
            </a:solidFill>
          </p:spPr>
          <p:txBody>
            <a:bodyPr wrap="square" lIns="0" tIns="0" rIns="0" bIns="0" rtlCol="0"/>
            <a:lstStyle/>
            <a:p>
              <a:endParaRPr/>
            </a:p>
          </p:txBody>
        </p:sp>
        <p:sp>
          <p:nvSpPr>
            <p:cNvPr id="24" name="object 24"/>
            <p:cNvSpPr/>
            <p:nvPr/>
          </p:nvSpPr>
          <p:spPr>
            <a:xfrm>
              <a:off x="1100353" y="6149550"/>
              <a:ext cx="9906635" cy="772795"/>
            </a:xfrm>
            <a:custGeom>
              <a:avLst/>
              <a:gdLst/>
              <a:ahLst/>
              <a:cxnLst/>
              <a:rect l="l" t="t" r="r" b="b"/>
              <a:pathLst>
                <a:path w="9906635" h="772795">
                  <a:moveTo>
                    <a:pt x="0" y="772761"/>
                  </a:moveTo>
                  <a:lnTo>
                    <a:pt x="9906127" y="772761"/>
                  </a:lnTo>
                  <a:lnTo>
                    <a:pt x="9906127" y="0"/>
                  </a:lnTo>
                  <a:lnTo>
                    <a:pt x="0" y="0"/>
                  </a:lnTo>
                  <a:lnTo>
                    <a:pt x="0" y="772761"/>
                  </a:lnTo>
                  <a:close/>
                </a:path>
              </a:pathLst>
            </a:custGeom>
            <a:ln w="62825">
              <a:solidFill>
                <a:srgbClr val="FFFFFF"/>
              </a:solidFill>
            </a:ln>
          </p:spPr>
          <p:txBody>
            <a:bodyPr wrap="square" lIns="0" tIns="0" rIns="0" bIns="0" rtlCol="0"/>
            <a:lstStyle/>
            <a:p>
              <a:endParaRPr/>
            </a:p>
          </p:txBody>
        </p:sp>
      </p:grpSp>
      <p:sp>
        <p:nvSpPr>
          <p:cNvPr id="25" name="object 25"/>
          <p:cNvSpPr txBox="1"/>
          <p:nvPr/>
        </p:nvSpPr>
        <p:spPr>
          <a:xfrm>
            <a:off x="1095453" y="6149550"/>
            <a:ext cx="9911080" cy="772795"/>
          </a:xfrm>
          <a:prstGeom prst="rect">
            <a:avLst/>
          </a:prstGeom>
        </p:spPr>
        <p:txBody>
          <a:bodyPr vert="horz" wrap="square" lIns="0" tIns="85090" rIns="0" bIns="0" rtlCol="0">
            <a:spAutoFit/>
          </a:bodyPr>
          <a:lstStyle/>
          <a:p>
            <a:pPr marL="413384">
              <a:lnSpc>
                <a:spcPct val="100000"/>
              </a:lnSpc>
              <a:spcBef>
                <a:spcPts val="670"/>
              </a:spcBef>
            </a:pPr>
            <a:r>
              <a:rPr sz="3300" b="1" dirty="0">
                <a:solidFill>
                  <a:srgbClr val="FFFFFF"/>
                </a:solidFill>
                <a:latin typeface="Helvetica"/>
                <a:cs typeface="Helvetica"/>
              </a:rPr>
              <a:t>Our</a:t>
            </a:r>
            <a:r>
              <a:rPr sz="3300" b="1" spc="-25" dirty="0">
                <a:solidFill>
                  <a:srgbClr val="FFFFFF"/>
                </a:solidFill>
                <a:latin typeface="Helvetica"/>
                <a:cs typeface="Helvetica"/>
              </a:rPr>
              <a:t> </a:t>
            </a:r>
            <a:r>
              <a:rPr sz="3300" b="1" dirty="0">
                <a:solidFill>
                  <a:srgbClr val="FFFFFF"/>
                </a:solidFill>
                <a:latin typeface="Helvetica"/>
                <a:cs typeface="Helvetica"/>
              </a:rPr>
              <a:t>GP</a:t>
            </a:r>
            <a:r>
              <a:rPr sz="3300" b="1" spc="-75" dirty="0">
                <a:solidFill>
                  <a:srgbClr val="FFFFFF"/>
                </a:solidFill>
                <a:latin typeface="Helvetica"/>
                <a:cs typeface="Helvetica"/>
              </a:rPr>
              <a:t> </a:t>
            </a:r>
            <a:r>
              <a:rPr sz="3300" b="1" dirty="0">
                <a:solidFill>
                  <a:srgbClr val="FFFFFF"/>
                </a:solidFill>
                <a:latin typeface="Helvetica"/>
                <a:cs typeface="Helvetica"/>
              </a:rPr>
              <a:t>Practices</a:t>
            </a:r>
            <a:r>
              <a:rPr sz="3300" b="1" spc="-15" dirty="0">
                <a:solidFill>
                  <a:srgbClr val="FFFFFF"/>
                </a:solidFill>
                <a:latin typeface="Helvetica"/>
                <a:cs typeface="Helvetica"/>
              </a:rPr>
              <a:t> </a:t>
            </a:r>
            <a:r>
              <a:rPr sz="3300" b="1" dirty="0">
                <a:solidFill>
                  <a:srgbClr val="FFFFFF"/>
                </a:solidFill>
                <a:latin typeface="Helvetica"/>
                <a:cs typeface="Helvetica"/>
              </a:rPr>
              <a:t>by</a:t>
            </a:r>
            <a:r>
              <a:rPr sz="3300" b="1" spc="-10" dirty="0">
                <a:solidFill>
                  <a:srgbClr val="FFFFFF"/>
                </a:solidFill>
                <a:latin typeface="Helvetica"/>
                <a:cs typeface="Helvetica"/>
              </a:rPr>
              <a:t> Place</a:t>
            </a:r>
            <a:endParaRPr sz="3300">
              <a:latin typeface="Helvetica"/>
              <a:cs typeface="Helvetica"/>
            </a:endParaRPr>
          </a:p>
        </p:txBody>
      </p:sp>
      <p:grpSp>
        <p:nvGrpSpPr>
          <p:cNvPr id="26" name="object 26"/>
          <p:cNvGrpSpPr/>
          <p:nvPr/>
        </p:nvGrpSpPr>
        <p:grpSpPr>
          <a:xfrm>
            <a:off x="1064021" y="6890880"/>
            <a:ext cx="9979025" cy="2319020"/>
            <a:chOff x="1064021" y="6890880"/>
            <a:chExt cx="9979025" cy="2319020"/>
          </a:xfrm>
        </p:grpSpPr>
        <p:sp>
          <p:nvSpPr>
            <p:cNvPr id="27" name="object 27"/>
            <p:cNvSpPr/>
            <p:nvPr/>
          </p:nvSpPr>
          <p:spPr>
            <a:xfrm>
              <a:off x="1095453" y="6922312"/>
              <a:ext cx="9916160" cy="1506855"/>
            </a:xfrm>
            <a:custGeom>
              <a:avLst/>
              <a:gdLst/>
              <a:ahLst/>
              <a:cxnLst/>
              <a:rect l="l" t="t" r="r" b="b"/>
              <a:pathLst>
                <a:path w="9916160" h="1506854">
                  <a:moveTo>
                    <a:pt x="0" y="748668"/>
                  </a:moveTo>
                  <a:lnTo>
                    <a:pt x="9915928" y="748668"/>
                  </a:lnTo>
                  <a:lnTo>
                    <a:pt x="9915928" y="0"/>
                  </a:lnTo>
                  <a:lnTo>
                    <a:pt x="0" y="0"/>
                  </a:lnTo>
                  <a:lnTo>
                    <a:pt x="0" y="748668"/>
                  </a:lnTo>
                  <a:close/>
                </a:path>
                <a:path w="9916160" h="1506854">
                  <a:moveTo>
                    <a:pt x="0" y="1506571"/>
                  </a:moveTo>
                  <a:lnTo>
                    <a:pt x="9915928" y="1506571"/>
                  </a:lnTo>
                  <a:lnTo>
                    <a:pt x="9915928" y="757903"/>
                  </a:lnTo>
                  <a:lnTo>
                    <a:pt x="0" y="757903"/>
                  </a:lnTo>
                  <a:lnTo>
                    <a:pt x="0" y="1506571"/>
                  </a:lnTo>
                  <a:close/>
                </a:path>
              </a:pathLst>
            </a:custGeom>
            <a:ln w="62825">
              <a:solidFill>
                <a:srgbClr val="FFFFFF"/>
              </a:solidFill>
            </a:ln>
          </p:spPr>
          <p:txBody>
            <a:bodyPr wrap="square" lIns="0" tIns="0" rIns="0" bIns="0" rtlCol="0"/>
            <a:lstStyle/>
            <a:p>
              <a:endParaRPr/>
            </a:p>
          </p:txBody>
        </p:sp>
        <p:sp>
          <p:nvSpPr>
            <p:cNvPr id="28" name="object 28"/>
            <p:cNvSpPr/>
            <p:nvPr/>
          </p:nvSpPr>
          <p:spPr>
            <a:xfrm>
              <a:off x="1095451" y="8429758"/>
              <a:ext cx="9911080" cy="748665"/>
            </a:xfrm>
            <a:custGeom>
              <a:avLst/>
              <a:gdLst/>
              <a:ahLst/>
              <a:cxnLst/>
              <a:rect l="l" t="t" r="r" b="b"/>
              <a:pathLst>
                <a:path w="9911080" h="748665">
                  <a:moveTo>
                    <a:pt x="4690948" y="0"/>
                  </a:moveTo>
                  <a:lnTo>
                    <a:pt x="0" y="0"/>
                  </a:lnTo>
                  <a:lnTo>
                    <a:pt x="0" y="748665"/>
                  </a:lnTo>
                  <a:lnTo>
                    <a:pt x="4690948" y="748665"/>
                  </a:lnTo>
                  <a:lnTo>
                    <a:pt x="4690948" y="0"/>
                  </a:lnTo>
                  <a:close/>
                </a:path>
                <a:path w="9911080" h="748665">
                  <a:moveTo>
                    <a:pt x="9911029" y="0"/>
                  </a:moveTo>
                  <a:lnTo>
                    <a:pt x="4753775" y="0"/>
                  </a:lnTo>
                  <a:lnTo>
                    <a:pt x="4753775" y="748665"/>
                  </a:lnTo>
                  <a:lnTo>
                    <a:pt x="9911029" y="748665"/>
                  </a:lnTo>
                  <a:lnTo>
                    <a:pt x="9911029" y="0"/>
                  </a:lnTo>
                  <a:close/>
                </a:path>
              </a:pathLst>
            </a:custGeom>
            <a:solidFill>
              <a:srgbClr val="00A8D6"/>
            </a:solidFill>
          </p:spPr>
          <p:txBody>
            <a:bodyPr wrap="square" lIns="0" tIns="0" rIns="0" bIns="0" rtlCol="0"/>
            <a:lstStyle/>
            <a:p>
              <a:endParaRPr/>
            </a:p>
          </p:txBody>
        </p:sp>
        <p:sp>
          <p:nvSpPr>
            <p:cNvPr id="29" name="object 29"/>
            <p:cNvSpPr/>
            <p:nvPr/>
          </p:nvSpPr>
          <p:spPr>
            <a:xfrm>
              <a:off x="1095453" y="8429753"/>
              <a:ext cx="9911080" cy="748665"/>
            </a:xfrm>
            <a:custGeom>
              <a:avLst/>
              <a:gdLst/>
              <a:ahLst/>
              <a:cxnLst/>
              <a:rect l="l" t="t" r="r" b="b"/>
              <a:pathLst>
                <a:path w="9911080" h="748665">
                  <a:moveTo>
                    <a:pt x="0" y="748668"/>
                  </a:moveTo>
                  <a:lnTo>
                    <a:pt x="9911028" y="748668"/>
                  </a:lnTo>
                  <a:lnTo>
                    <a:pt x="9911028" y="0"/>
                  </a:lnTo>
                  <a:lnTo>
                    <a:pt x="0" y="0"/>
                  </a:lnTo>
                  <a:lnTo>
                    <a:pt x="0" y="748668"/>
                  </a:lnTo>
                  <a:close/>
                </a:path>
              </a:pathLst>
            </a:custGeom>
            <a:ln w="62825">
              <a:solidFill>
                <a:srgbClr val="FFFFFF"/>
              </a:solidFill>
            </a:ln>
          </p:spPr>
          <p:txBody>
            <a:bodyPr wrap="square" lIns="0" tIns="0" rIns="0" bIns="0" rtlCol="0"/>
            <a:lstStyle/>
            <a:p>
              <a:endParaRPr/>
            </a:p>
          </p:txBody>
        </p:sp>
      </p:grpSp>
      <p:sp>
        <p:nvSpPr>
          <p:cNvPr id="30" name="object 30"/>
          <p:cNvSpPr txBox="1"/>
          <p:nvPr/>
        </p:nvSpPr>
        <p:spPr>
          <a:xfrm>
            <a:off x="1095453" y="6922313"/>
            <a:ext cx="4691380" cy="748665"/>
          </a:xfrm>
          <a:prstGeom prst="rect">
            <a:avLst/>
          </a:prstGeom>
          <a:solidFill>
            <a:srgbClr val="50B796"/>
          </a:solidFill>
        </p:spPr>
        <p:txBody>
          <a:bodyPr vert="horz" wrap="square" lIns="0" tIns="124460" rIns="0" bIns="0" rtlCol="0">
            <a:spAutoFit/>
          </a:bodyPr>
          <a:lstStyle/>
          <a:p>
            <a:pPr marL="413384">
              <a:lnSpc>
                <a:spcPct val="100000"/>
              </a:lnSpc>
              <a:spcBef>
                <a:spcPts val="980"/>
              </a:spcBef>
            </a:pPr>
            <a:r>
              <a:rPr sz="2750" b="1" spc="-10" dirty="0">
                <a:solidFill>
                  <a:srgbClr val="FFFFFF"/>
                </a:solidFill>
                <a:latin typeface="Helvetica"/>
                <a:cs typeface="Helvetica"/>
              </a:rPr>
              <a:t>Coventry</a:t>
            </a:r>
            <a:endParaRPr sz="2750">
              <a:latin typeface="Helvetica"/>
              <a:cs typeface="Helvetica"/>
            </a:endParaRPr>
          </a:p>
        </p:txBody>
      </p:sp>
      <p:sp>
        <p:nvSpPr>
          <p:cNvPr id="31" name="object 31"/>
          <p:cNvSpPr txBox="1"/>
          <p:nvPr/>
        </p:nvSpPr>
        <p:spPr>
          <a:xfrm>
            <a:off x="1095453" y="7680216"/>
            <a:ext cx="4691380" cy="748665"/>
          </a:xfrm>
          <a:prstGeom prst="rect">
            <a:avLst/>
          </a:prstGeom>
          <a:solidFill>
            <a:srgbClr val="93C147"/>
          </a:solidFill>
        </p:spPr>
        <p:txBody>
          <a:bodyPr vert="horz" wrap="square" lIns="0" tIns="132080" rIns="0" bIns="0" rtlCol="0">
            <a:spAutoFit/>
          </a:bodyPr>
          <a:lstStyle/>
          <a:p>
            <a:pPr marL="413384">
              <a:lnSpc>
                <a:spcPct val="100000"/>
              </a:lnSpc>
              <a:spcBef>
                <a:spcPts val="1040"/>
              </a:spcBef>
            </a:pPr>
            <a:r>
              <a:rPr sz="2750" b="1" spc="-10" dirty="0">
                <a:solidFill>
                  <a:srgbClr val="FFFFFF"/>
                </a:solidFill>
                <a:latin typeface="Helvetica"/>
                <a:cs typeface="Helvetica"/>
              </a:rPr>
              <a:t>Rugby</a:t>
            </a:r>
            <a:endParaRPr sz="2750">
              <a:latin typeface="Helvetica"/>
              <a:cs typeface="Helvetica"/>
            </a:endParaRPr>
          </a:p>
        </p:txBody>
      </p:sp>
      <p:sp>
        <p:nvSpPr>
          <p:cNvPr id="32" name="object 32"/>
          <p:cNvSpPr txBox="1"/>
          <p:nvPr/>
        </p:nvSpPr>
        <p:spPr>
          <a:xfrm>
            <a:off x="1095453" y="8564716"/>
            <a:ext cx="4691380" cy="443865"/>
          </a:xfrm>
          <a:prstGeom prst="rect">
            <a:avLst/>
          </a:prstGeom>
        </p:spPr>
        <p:txBody>
          <a:bodyPr vert="horz" wrap="square" lIns="0" tIns="12065" rIns="0" bIns="0" rtlCol="0">
            <a:spAutoFit/>
          </a:bodyPr>
          <a:lstStyle/>
          <a:p>
            <a:pPr marL="413384">
              <a:lnSpc>
                <a:spcPct val="100000"/>
              </a:lnSpc>
              <a:spcBef>
                <a:spcPts val="95"/>
              </a:spcBef>
            </a:pPr>
            <a:r>
              <a:rPr sz="2750" b="1" dirty="0">
                <a:solidFill>
                  <a:srgbClr val="FFFFFF"/>
                </a:solidFill>
                <a:latin typeface="Helvetica"/>
                <a:cs typeface="Helvetica"/>
              </a:rPr>
              <a:t>South</a:t>
            </a:r>
            <a:r>
              <a:rPr sz="2750" b="1" spc="-95" dirty="0">
                <a:solidFill>
                  <a:srgbClr val="FFFFFF"/>
                </a:solidFill>
                <a:latin typeface="Helvetica"/>
                <a:cs typeface="Helvetica"/>
              </a:rPr>
              <a:t> </a:t>
            </a:r>
            <a:r>
              <a:rPr sz="2750" b="1" spc="-10" dirty="0">
                <a:solidFill>
                  <a:srgbClr val="FFFFFF"/>
                </a:solidFill>
                <a:latin typeface="Helvetica"/>
                <a:cs typeface="Helvetica"/>
              </a:rPr>
              <a:t>Warwickshire</a:t>
            </a:r>
            <a:endParaRPr sz="2750">
              <a:latin typeface="Helvetica"/>
              <a:cs typeface="Helvetica"/>
            </a:endParaRPr>
          </a:p>
        </p:txBody>
      </p:sp>
      <p:sp>
        <p:nvSpPr>
          <p:cNvPr id="33" name="object 33"/>
          <p:cNvSpPr txBox="1"/>
          <p:nvPr/>
        </p:nvSpPr>
        <p:spPr>
          <a:xfrm>
            <a:off x="5849234" y="8557395"/>
            <a:ext cx="5157470" cy="443865"/>
          </a:xfrm>
          <a:prstGeom prst="rect">
            <a:avLst/>
          </a:prstGeom>
        </p:spPr>
        <p:txBody>
          <a:bodyPr vert="horz" wrap="square" lIns="0" tIns="12065" rIns="0" bIns="0" rtlCol="0">
            <a:spAutoFit/>
          </a:bodyPr>
          <a:lstStyle/>
          <a:p>
            <a:pPr marL="393065">
              <a:lnSpc>
                <a:spcPct val="100000"/>
              </a:lnSpc>
              <a:spcBef>
                <a:spcPts val="95"/>
              </a:spcBef>
            </a:pPr>
            <a:r>
              <a:rPr sz="2750" b="1" dirty="0">
                <a:solidFill>
                  <a:srgbClr val="FFFFFF"/>
                </a:solidFill>
                <a:latin typeface="Helvetica"/>
                <a:cs typeface="Helvetica"/>
              </a:rPr>
              <a:t>7</a:t>
            </a:r>
            <a:r>
              <a:rPr sz="2750" b="1" spc="-35" dirty="0">
                <a:solidFill>
                  <a:srgbClr val="FFFFFF"/>
                </a:solidFill>
                <a:latin typeface="Helvetica"/>
                <a:cs typeface="Helvetica"/>
              </a:rPr>
              <a:t> </a:t>
            </a:r>
            <a:r>
              <a:rPr sz="2750" b="1" dirty="0">
                <a:solidFill>
                  <a:srgbClr val="FFFFFF"/>
                </a:solidFill>
                <a:latin typeface="Helvetica"/>
                <a:cs typeface="Helvetica"/>
              </a:rPr>
              <a:t>PCNs</a:t>
            </a:r>
            <a:r>
              <a:rPr sz="2750" b="1" spc="-30" dirty="0">
                <a:solidFill>
                  <a:srgbClr val="FFFFFF"/>
                </a:solidFill>
                <a:latin typeface="Helvetica"/>
                <a:cs typeface="Helvetica"/>
              </a:rPr>
              <a:t> </a:t>
            </a:r>
            <a:r>
              <a:rPr sz="2750" b="1" dirty="0">
                <a:solidFill>
                  <a:srgbClr val="FFFFFF"/>
                </a:solidFill>
                <a:latin typeface="Helvetica"/>
                <a:cs typeface="Helvetica"/>
              </a:rPr>
              <a:t>-</a:t>
            </a:r>
            <a:r>
              <a:rPr sz="2750" b="1" spc="-35" dirty="0">
                <a:solidFill>
                  <a:srgbClr val="FFFFFF"/>
                </a:solidFill>
                <a:latin typeface="Helvetica"/>
                <a:cs typeface="Helvetica"/>
              </a:rPr>
              <a:t> </a:t>
            </a:r>
            <a:r>
              <a:rPr sz="2750" dirty="0">
                <a:solidFill>
                  <a:srgbClr val="FFFFFF"/>
                </a:solidFill>
                <a:latin typeface="Helvetica"/>
                <a:cs typeface="Helvetica"/>
              </a:rPr>
              <a:t>32</a:t>
            </a:r>
            <a:r>
              <a:rPr sz="2750" spc="-30" dirty="0">
                <a:solidFill>
                  <a:srgbClr val="FFFFFF"/>
                </a:solidFill>
                <a:latin typeface="Helvetica"/>
                <a:cs typeface="Helvetica"/>
              </a:rPr>
              <a:t> </a:t>
            </a:r>
            <a:r>
              <a:rPr sz="2750" dirty="0">
                <a:solidFill>
                  <a:srgbClr val="FFFFFF"/>
                </a:solidFill>
                <a:latin typeface="Helvetica"/>
                <a:cs typeface="Helvetica"/>
              </a:rPr>
              <a:t>GP</a:t>
            </a:r>
            <a:r>
              <a:rPr sz="2750" spc="-75" dirty="0">
                <a:solidFill>
                  <a:srgbClr val="FFFFFF"/>
                </a:solidFill>
                <a:latin typeface="Helvetica"/>
                <a:cs typeface="Helvetica"/>
              </a:rPr>
              <a:t> </a:t>
            </a:r>
            <a:r>
              <a:rPr sz="2750" spc="-10" dirty="0">
                <a:solidFill>
                  <a:srgbClr val="FFFFFF"/>
                </a:solidFill>
                <a:latin typeface="Helvetica"/>
                <a:cs typeface="Helvetica"/>
              </a:rPr>
              <a:t>Practices</a:t>
            </a:r>
            <a:endParaRPr sz="2750">
              <a:latin typeface="Helvetica"/>
              <a:cs typeface="Helvetica"/>
            </a:endParaRPr>
          </a:p>
        </p:txBody>
      </p:sp>
      <p:sp>
        <p:nvSpPr>
          <p:cNvPr id="34" name="object 34"/>
          <p:cNvSpPr txBox="1"/>
          <p:nvPr/>
        </p:nvSpPr>
        <p:spPr>
          <a:xfrm>
            <a:off x="5849234" y="7680216"/>
            <a:ext cx="5162550" cy="748665"/>
          </a:xfrm>
          <a:prstGeom prst="rect">
            <a:avLst/>
          </a:prstGeom>
          <a:solidFill>
            <a:srgbClr val="93C147"/>
          </a:solidFill>
        </p:spPr>
        <p:txBody>
          <a:bodyPr vert="horz" wrap="square" lIns="0" tIns="154305" rIns="0" bIns="0" rtlCol="0">
            <a:spAutoFit/>
          </a:bodyPr>
          <a:lstStyle/>
          <a:p>
            <a:pPr marL="393065">
              <a:lnSpc>
                <a:spcPct val="100000"/>
              </a:lnSpc>
              <a:spcBef>
                <a:spcPts val="1215"/>
              </a:spcBef>
            </a:pPr>
            <a:r>
              <a:rPr sz="2750" b="1" dirty="0">
                <a:solidFill>
                  <a:srgbClr val="FFFFFF"/>
                </a:solidFill>
                <a:latin typeface="Helvetica"/>
                <a:cs typeface="Helvetica"/>
              </a:rPr>
              <a:t>1</a:t>
            </a:r>
            <a:r>
              <a:rPr sz="2750" b="1" spc="-35" dirty="0">
                <a:solidFill>
                  <a:srgbClr val="FFFFFF"/>
                </a:solidFill>
                <a:latin typeface="Helvetica"/>
                <a:cs typeface="Helvetica"/>
              </a:rPr>
              <a:t> </a:t>
            </a:r>
            <a:r>
              <a:rPr sz="2750" b="1" dirty="0">
                <a:solidFill>
                  <a:srgbClr val="FFFFFF"/>
                </a:solidFill>
                <a:latin typeface="Helvetica"/>
                <a:cs typeface="Helvetica"/>
              </a:rPr>
              <a:t>PCNs</a:t>
            </a:r>
            <a:r>
              <a:rPr sz="2750" b="1" spc="-30" dirty="0">
                <a:solidFill>
                  <a:srgbClr val="FFFFFF"/>
                </a:solidFill>
                <a:latin typeface="Helvetica"/>
                <a:cs typeface="Helvetica"/>
              </a:rPr>
              <a:t> </a:t>
            </a:r>
            <a:r>
              <a:rPr sz="2750" b="1" dirty="0">
                <a:solidFill>
                  <a:srgbClr val="FFFFFF"/>
                </a:solidFill>
                <a:latin typeface="Helvetica"/>
                <a:cs typeface="Helvetica"/>
              </a:rPr>
              <a:t>-</a:t>
            </a:r>
            <a:r>
              <a:rPr sz="2750" b="1" spc="-35" dirty="0">
                <a:solidFill>
                  <a:srgbClr val="FFFFFF"/>
                </a:solidFill>
                <a:latin typeface="Helvetica"/>
                <a:cs typeface="Helvetica"/>
              </a:rPr>
              <a:t> </a:t>
            </a:r>
            <a:r>
              <a:rPr sz="2750" dirty="0">
                <a:solidFill>
                  <a:srgbClr val="FFFFFF"/>
                </a:solidFill>
                <a:latin typeface="Helvetica"/>
                <a:cs typeface="Helvetica"/>
              </a:rPr>
              <a:t>12</a:t>
            </a:r>
            <a:r>
              <a:rPr sz="2750" spc="-30" dirty="0">
                <a:solidFill>
                  <a:srgbClr val="FFFFFF"/>
                </a:solidFill>
                <a:latin typeface="Helvetica"/>
                <a:cs typeface="Helvetica"/>
              </a:rPr>
              <a:t> </a:t>
            </a:r>
            <a:r>
              <a:rPr sz="2750" dirty="0">
                <a:solidFill>
                  <a:srgbClr val="FFFFFF"/>
                </a:solidFill>
                <a:latin typeface="Helvetica"/>
                <a:cs typeface="Helvetica"/>
              </a:rPr>
              <a:t>GP</a:t>
            </a:r>
            <a:r>
              <a:rPr sz="2750" spc="-75" dirty="0">
                <a:solidFill>
                  <a:srgbClr val="FFFFFF"/>
                </a:solidFill>
                <a:latin typeface="Helvetica"/>
                <a:cs typeface="Helvetica"/>
              </a:rPr>
              <a:t> </a:t>
            </a:r>
            <a:r>
              <a:rPr sz="2750" spc="-10" dirty="0">
                <a:solidFill>
                  <a:srgbClr val="FFFFFF"/>
                </a:solidFill>
                <a:latin typeface="Helvetica"/>
                <a:cs typeface="Helvetica"/>
              </a:rPr>
              <a:t>Practices</a:t>
            </a:r>
            <a:endParaRPr sz="2750">
              <a:latin typeface="Helvetica"/>
              <a:cs typeface="Helvetica"/>
            </a:endParaRPr>
          </a:p>
        </p:txBody>
      </p:sp>
      <p:sp>
        <p:nvSpPr>
          <p:cNvPr id="35" name="object 35"/>
          <p:cNvSpPr txBox="1"/>
          <p:nvPr/>
        </p:nvSpPr>
        <p:spPr>
          <a:xfrm>
            <a:off x="5849234" y="6922313"/>
            <a:ext cx="5162550" cy="748665"/>
          </a:xfrm>
          <a:prstGeom prst="rect">
            <a:avLst/>
          </a:prstGeom>
          <a:solidFill>
            <a:srgbClr val="50B796"/>
          </a:solidFill>
        </p:spPr>
        <p:txBody>
          <a:bodyPr vert="horz" wrap="square" lIns="0" tIns="146685" rIns="0" bIns="0" rtlCol="0">
            <a:spAutoFit/>
          </a:bodyPr>
          <a:lstStyle/>
          <a:p>
            <a:pPr marL="393065">
              <a:lnSpc>
                <a:spcPct val="100000"/>
              </a:lnSpc>
              <a:spcBef>
                <a:spcPts val="1155"/>
              </a:spcBef>
            </a:pPr>
            <a:r>
              <a:rPr sz="2750" b="1" dirty="0">
                <a:solidFill>
                  <a:srgbClr val="FFFFFF"/>
                </a:solidFill>
                <a:latin typeface="Helvetica"/>
                <a:cs typeface="Helvetica"/>
              </a:rPr>
              <a:t>8</a:t>
            </a:r>
            <a:r>
              <a:rPr sz="2750" b="1" spc="-35" dirty="0">
                <a:solidFill>
                  <a:srgbClr val="FFFFFF"/>
                </a:solidFill>
                <a:latin typeface="Helvetica"/>
                <a:cs typeface="Helvetica"/>
              </a:rPr>
              <a:t> </a:t>
            </a:r>
            <a:r>
              <a:rPr sz="2750" b="1" dirty="0">
                <a:solidFill>
                  <a:srgbClr val="FFFFFF"/>
                </a:solidFill>
                <a:latin typeface="Helvetica"/>
                <a:cs typeface="Helvetica"/>
              </a:rPr>
              <a:t>PCNs</a:t>
            </a:r>
            <a:r>
              <a:rPr sz="2750" b="1" spc="-30" dirty="0">
                <a:solidFill>
                  <a:srgbClr val="FFFFFF"/>
                </a:solidFill>
                <a:latin typeface="Helvetica"/>
                <a:cs typeface="Helvetica"/>
              </a:rPr>
              <a:t> </a:t>
            </a:r>
            <a:r>
              <a:rPr sz="2750" b="1" dirty="0">
                <a:solidFill>
                  <a:srgbClr val="FFFFFF"/>
                </a:solidFill>
                <a:latin typeface="Helvetica"/>
                <a:cs typeface="Helvetica"/>
              </a:rPr>
              <a:t>-</a:t>
            </a:r>
            <a:r>
              <a:rPr sz="2750" b="1" spc="-35" dirty="0">
                <a:solidFill>
                  <a:srgbClr val="FFFFFF"/>
                </a:solidFill>
                <a:latin typeface="Helvetica"/>
                <a:cs typeface="Helvetica"/>
              </a:rPr>
              <a:t> </a:t>
            </a:r>
            <a:r>
              <a:rPr sz="2750" dirty="0">
                <a:solidFill>
                  <a:srgbClr val="FFFFFF"/>
                </a:solidFill>
                <a:latin typeface="Helvetica"/>
                <a:cs typeface="Helvetica"/>
              </a:rPr>
              <a:t>50</a:t>
            </a:r>
            <a:r>
              <a:rPr sz="2750" spc="-30" dirty="0">
                <a:solidFill>
                  <a:srgbClr val="FFFFFF"/>
                </a:solidFill>
                <a:latin typeface="Helvetica"/>
                <a:cs typeface="Helvetica"/>
              </a:rPr>
              <a:t> </a:t>
            </a:r>
            <a:r>
              <a:rPr sz="2750" dirty="0">
                <a:solidFill>
                  <a:srgbClr val="FFFFFF"/>
                </a:solidFill>
                <a:latin typeface="Helvetica"/>
                <a:cs typeface="Helvetica"/>
              </a:rPr>
              <a:t>GP</a:t>
            </a:r>
            <a:r>
              <a:rPr sz="2750" spc="-75" dirty="0">
                <a:solidFill>
                  <a:srgbClr val="FFFFFF"/>
                </a:solidFill>
                <a:latin typeface="Helvetica"/>
                <a:cs typeface="Helvetica"/>
              </a:rPr>
              <a:t> </a:t>
            </a:r>
            <a:r>
              <a:rPr sz="2750" spc="-10" dirty="0">
                <a:solidFill>
                  <a:srgbClr val="FFFFFF"/>
                </a:solidFill>
                <a:latin typeface="Helvetica"/>
                <a:cs typeface="Helvetica"/>
              </a:rPr>
              <a:t>Practices</a:t>
            </a:r>
            <a:endParaRPr sz="2750">
              <a:latin typeface="Helvetica"/>
              <a:cs typeface="Helvetica"/>
            </a:endParaRPr>
          </a:p>
        </p:txBody>
      </p:sp>
      <p:sp>
        <p:nvSpPr>
          <p:cNvPr id="36" name="object 36"/>
          <p:cNvSpPr/>
          <p:nvPr/>
        </p:nvSpPr>
        <p:spPr>
          <a:xfrm>
            <a:off x="1095453" y="9175783"/>
            <a:ext cx="9911080" cy="748665"/>
          </a:xfrm>
          <a:custGeom>
            <a:avLst/>
            <a:gdLst/>
            <a:ahLst/>
            <a:cxnLst/>
            <a:rect l="l" t="t" r="r" b="b"/>
            <a:pathLst>
              <a:path w="9911080" h="748665">
                <a:moveTo>
                  <a:pt x="0" y="748668"/>
                </a:moveTo>
                <a:lnTo>
                  <a:pt x="9911028" y="748668"/>
                </a:lnTo>
                <a:lnTo>
                  <a:pt x="9911028" y="0"/>
                </a:lnTo>
                <a:lnTo>
                  <a:pt x="0" y="0"/>
                </a:lnTo>
                <a:lnTo>
                  <a:pt x="0" y="748668"/>
                </a:lnTo>
                <a:close/>
              </a:path>
            </a:pathLst>
          </a:custGeom>
          <a:ln w="62825">
            <a:solidFill>
              <a:srgbClr val="FFFFFF"/>
            </a:solidFill>
          </a:ln>
        </p:spPr>
        <p:txBody>
          <a:bodyPr wrap="square" lIns="0" tIns="0" rIns="0" bIns="0" rtlCol="0"/>
          <a:lstStyle/>
          <a:p>
            <a:endParaRPr/>
          </a:p>
        </p:txBody>
      </p:sp>
      <p:sp>
        <p:nvSpPr>
          <p:cNvPr id="37" name="object 37"/>
          <p:cNvSpPr txBox="1"/>
          <p:nvPr/>
        </p:nvSpPr>
        <p:spPr>
          <a:xfrm>
            <a:off x="1095453" y="9175783"/>
            <a:ext cx="4691380" cy="748665"/>
          </a:xfrm>
          <a:prstGeom prst="rect">
            <a:avLst/>
          </a:prstGeom>
          <a:solidFill>
            <a:srgbClr val="62BB47"/>
          </a:solidFill>
        </p:spPr>
        <p:txBody>
          <a:bodyPr vert="horz" wrap="square" lIns="0" tIns="146685" rIns="0" bIns="0" rtlCol="0">
            <a:spAutoFit/>
          </a:bodyPr>
          <a:lstStyle/>
          <a:p>
            <a:pPr marL="413384">
              <a:lnSpc>
                <a:spcPct val="100000"/>
              </a:lnSpc>
              <a:spcBef>
                <a:spcPts val="1155"/>
              </a:spcBef>
            </a:pPr>
            <a:r>
              <a:rPr sz="2750" b="1" spc="-20" dirty="0">
                <a:solidFill>
                  <a:srgbClr val="FFFFFF"/>
                </a:solidFill>
                <a:latin typeface="Helvetica"/>
                <a:cs typeface="Helvetica"/>
              </a:rPr>
              <a:t>Warwickshire</a:t>
            </a:r>
            <a:r>
              <a:rPr sz="2750" b="1" spc="-85" dirty="0">
                <a:solidFill>
                  <a:srgbClr val="FFFFFF"/>
                </a:solidFill>
                <a:latin typeface="Helvetica"/>
                <a:cs typeface="Helvetica"/>
              </a:rPr>
              <a:t> </a:t>
            </a:r>
            <a:r>
              <a:rPr sz="2750" b="1" spc="-20" dirty="0">
                <a:solidFill>
                  <a:srgbClr val="FFFFFF"/>
                </a:solidFill>
                <a:latin typeface="Helvetica"/>
                <a:cs typeface="Helvetica"/>
              </a:rPr>
              <a:t>North</a:t>
            </a:r>
            <a:endParaRPr sz="2750">
              <a:latin typeface="Helvetica"/>
              <a:cs typeface="Helvetica"/>
            </a:endParaRPr>
          </a:p>
        </p:txBody>
      </p:sp>
      <p:sp>
        <p:nvSpPr>
          <p:cNvPr id="38" name="object 38"/>
          <p:cNvSpPr txBox="1"/>
          <p:nvPr/>
        </p:nvSpPr>
        <p:spPr>
          <a:xfrm>
            <a:off x="5849234" y="9175783"/>
            <a:ext cx="5157470" cy="748665"/>
          </a:xfrm>
          <a:prstGeom prst="rect">
            <a:avLst/>
          </a:prstGeom>
          <a:solidFill>
            <a:srgbClr val="62BB47"/>
          </a:solidFill>
        </p:spPr>
        <p:txBody>
          <a:bodyPr vert="horz" wrap="square" lIns="0" tIns="168910" rIns="0" bIns="0" rtlCol="0">
            <a:spAutoFit/>
          </a:bodyPr>
          <a:lstStyle/>
          <a:p>
            <a:pPr marL="393065">
              <a:lnSpc>
                <a:spcPct val="100000"/>
              </a:lnSpc>
              <a:spcBef>
                <a:spcPts val="1330"/>
              </a:spcBef>
            </a:pPr>
            <a:r>
              <a:rPr sz="2750" b="1" dirty="0">
                <a:solidFill>
                  <a:srgbClr val="FFFFFF"/>
                </a:solidFill>
                <a:latin typeface="Helvetica"/>
                <a:cs typeface="Helvetica"/>
              </a:rPr>
              <a:t>4</a:t>
            </a:r>
            <a:r>
              <a:rPr sz="2750" b="1" spc="-35" dirty="0">
                <a:solidFill>
                  <a:srgbClr val="FFFFFF"/>
                </a:solidFill>
                <a:latin typeface="Helvetica"/>
                <a:cs typeface="Helvetica"/>
              </a:rPr>
              <a:t> </a:t>
            </a:r>
            <a:r>
              <a:rPr sz="2750" b="1" dirty="0">
                <a:solidFill>
                  <a:srgbClr val="FFFFFF"/>
                </a:solidFill>
                <a:latin typeface="Helvetica"/>
                <a:cs typeface="Helvetica"/>
              </a:rPr>
              <a:t>PCNs</a:t>
            </a:r>
            <a:r>
              <a:rPr sz="2750" b="1" spc="-30" dirty="0">
                <a:solidFill>
                  <a:srgbClr val="FFFFFF"/>
                </a:solidFill>
                <a:latin typeface="Helvetica"/>
                <a:cs typeface="Helvetica"/>
              </a:rPr>
              <a:t> </a:t>
            </a:r>
            <a:r>
              <a:rPr sz="2750" b="1" dirty="0">
                <a:solidFill>
                  <a:srgbClr val="FFFFFF"/>
                </a:solidFill>
                <a:latin typeface="Helvetica"/>
                <a:cs typeface="Helvetica"/>
              </a:rPr>
              <a:t>-</a:t>
            </a:r>
            <a:r>
              <a:rPr sz="2750" b="1" spc="-35" dirty="0">
                <a:solidFill>
                  <a:srgbClr val="FFFFFF"/>
                </a:solidFill>
                <a:latin typeface="Helvetica"/>
                <a:cs typeface="Helvetica"/>
              </a:rPr>
              <a:t> </a:t>
            </a:r>
            <a:r>
              <a:rPr sz="2750" dirty="0">
                <a:solidFill>
                  <a:srgbClr val="FFFFFF"/>
                </a:solidFill>
                <a:latin typeface="Helvetica"/>
                <a:cs typeface="Helvetica"/>
              </a:rPr>
              <a:t>25</a:t>
            </a:r>
            <a:r>
              <a:rPr sz="2750" spc="-30" dirty="0">
                <a:solidFill>
                  <a:srgbClr val="FFFFFF"/>
                </a:solidFill>
                <a:latin typeface="Helvetica"/>
                <a:cs typeface="Helvetica"/>
              </a:rPr>
              <a:t> </a:t>
            </a:r>
            <a:r>
              <a:rPr sz="2750" dirty="0">
                <a:solidFill>
                  <a:srgbClr val="FFFFFF"/>
                </a:solidFill>
                <a:latin typeface="Helvetica"/>
                <a:cs typeface="Helvetica"/>
              </a:rPr>
              <a:t>GP</a:t>
            </a:r>
            <a:r>
              <a:rPr sz="2750" spc="-75" dirty="0">
                <a:solidFill>
                  <a:srgbClr val="FFFFFF"/>
                </a:solidFill>
                <a:latin typeface="Helvetica"/>
                <a:cs typeface="Helvetica"/>
              </a:rPr>
              <a:t> </a:t>
            </a:r>
            <a:r>
              <a:rPr sz="2750" spc="-10" dirty="0">
                <a:solidFill>
                  <a:srgbClr val="FFFFFF"/>
                </a:solidFill>
                <a:latin typeface="Helvetica"/>
                <a:cs typeface="Helvetica"/>
              </a:rPr>
              <a:t>Practices</a:t>
            </a:r>
            <a:endParaRPr sz="2750">
              <a:latin typeface="Helvetica"/>
              <a:cs typeface="Helvetica"/>
            </a:endParaRPr>
          </a:p>
        </p:txBody>
      </p:sp>
      <p:sp>
        <p:nvSpPr>
          <p:cNvPr id="39" name="object 39"/>
          <p:cNvSpPr/>
          <p:nvPr/>
        </p:nvSpPr>
        <p:spPr>
          <a:xfrm>
            <a:off x="5817822" y="6913923"/>
            <a:ext cx="0" cy="3036570"/>
          </a:xfrm>
          <a:custGeom>
            <a:avLst/>
            <a:gdLst/>
            <a:ahLst/>
            <a:cxnLst/>
            <a:rect l="l" t="t" r="r" b="b"/>
            <a:pathLst>
              <a:path h="3036570">
                <a:moveTo>
                  <a:pt x="0" y="0"/>
                </a:moveTo>
                <a:lnTo>
                  <a:pt x="0" y="3036556"/>
                </a:lnTo>
              </a:path>
            </a:pathLst>
          </a:custGeom>
          <a:ln w="62825">
            <a:solidFill>
              <a:srgbClr val="FFFFFF"/>
            </a:solidFill>
          </a:ln>
        </p:spPr>
        <p:txBody>
          <a:bodyPr wrap="square" lIns="0" tIns="0" rIns="0" bIns="0" rtlCol="0"/>
          <a:lstStyle/>
          <a:p>
            <a:endParaRPr/>
          </a:p>
        </p:txBody>
      </p:sp>
      <p:grpSp>
        <p:nvGrpSpPr>
          <p:cNvPr id="40" name="object 40"/>
          <p:cNvGrpSpPr/>
          <p:nvPr/>
        </p:nvGrpSpPr>
        <p:grpSpPr>
          <a:xfrm>
            <a:off x="12836156" y="1572986"/>
            <a:ext cx="5597525" cy="8581390"/>
            <a:chOff x="12836156" y="1572986"/>
            <a:chExt cx="5597525" cy="8581390"/>
          </a:xfrm>
        </p:grpSpPr>
        <p:sp>
          <p:nvSpPr>
            <p:cNvPr id="41" name="object 41"/>
            <p:cNvSpPr/>
            <p:nvPr/>
          </p:nvSpPr>
          <p:spPr>
            <a:xfrm>
              <a:off x="12836156" y="5115711"/>
              <a:ext cx="5139690" cy="5038725"/>
            </a:xfrm>
            <a:custGeom>
              <a:avLst/>
              <a:gdLst/>
              <a:ahLst/>
              <a:cxnLst/>
              <a:rect l="l" t="t" r="r" b="b"/>
              <a:pathLst>
                <a:path w="5139690" h="5038725">
                  <a:moveTo>
                    <a:pt x="2521640" y="0"/>
                  </a:moveTo>
                  <a:lnTo>
                    <a:pt x="2468364" y="47736"/>
                  </a:lnTo>
                  <a:lnTo>
                    <a:pt x="2481620" y="127001"/>
                  </a:lnTo>
                  <a:lnTo>
                    <a:pt x="2480311" y="131744"/>
                  </a:lnTo>
                  <a:lnTo>
                    <a:pt x="2474322" y="139063"/>
                  </a:lnTo>
                  <a:lnTo>
                    <a:pt x="2469893" y="141210"/>
                  </a:lnTo>
                  <a:lnTo>
                    <a:pt x="2402691" y="143294"/>
                  </a:lnTo>
                  <a:lnTo>
                    <a:pt x="2394283" y="212674"/>
                  </a:lnTo>
                  <a:lnTo>
                    <a:pt x="2389309" y="218119"/>
                  </a:lnTo>
                  <a:lnTo>
                    <a:pt x="2382807" y="219773"/>
                  </a:lnTo>
                  <a:lnTo>
                    <a:pt x="2386869" y="225302"/>
                  </a:lnTo>
                  <a:lnTo>
                    <a:pt x="2387079" y="232956"/>
                  </a:lnTo>
                  <a:lnTo>
                    <a:pt x="2363770" y="266222"/>
                  </a:lnTo>
                  <a:lnTo>
                    <a:pt x="2359006" y="268829"/>
                  </a:lnTo>
                  <a:lnTo>
                    <a:pt x="2270580" y="271101"/>
                  </a:lnTo>
                  <a:lnTo>
                    <a:pt x="2181650" y="373695"/>
                  </a:lnTo>
                  <a:lnTo>
                    <a:pt x="2177190" y="375527"/>
                  </a:lnTo>
                  <a:lnTo>
                    <a:pt x="2172069" y="375622"/>
                  </a:lnTo>
                  <a:lnTo>
                    <a:pt x="2167190" y="375485"/>
                  </a:lnTo>
                  <a:lnTo>
                    <a:pt x="2162635" y="373224"/>
                  </a:lnTo>
                  <a:lnTo>
                    <a:pt x="2079444" y="267510"/>
                  </a:lnTo>
                  <a:lnTo>
                    <a:pt x="1932799" y="283562"/>
                  </a:lnTo>
                  <a:lnTo>
                    <a:pt x="1926496" y="378700"/>
                  </a:lnTo>
                  <a:lnTo>
                    <a:pt x="1924391" y="382805"/>
                  </a:lnTo>
                  <a:lnTo>
                    <a:pt x="1856770" y="440059"/>
                  </a:lnTo>
                  <a:lnTo>
                    <a:pt x="1851629" y="441347"/>
                  </a:lnTo>
                  <a:lnTo>
                    <a:pt x="1841577" y="439075"/>
                  </a:lnTo>
                  <a:lnTo>
                    <a:pt x="1837378" y="435662"/>
                  </a:lnTo>
                  <a:lnTo>
                    <a:pt x="1814698" y="386187"/>
                  </a:lnTo>
                  <a:lnTo>
                    <a:pt x="1725078" y="396961"/>
                  </a:lnTo>
                  <a:lnTo>
                    <a:pt x="1720879" y="395809"/>
                  </a:lnTo>
                  <a:lnTo>
                    <a:pt x="1653467" y="346544"/>
                  </a:lnTo>
                  <a:lnTo>
                    <a:pt x="1651059" y="342272"/>
                  </a:lnTo>
                  <a:lnTo>
                    <a:pt x="1636222" y="185544"/>
                  </a:lnTo>
                  <a:lnTo>
                    <a:pt x="1571711" y="203763"/>
                  </a:lnTo>
                  <a:lnTo>
                    <a:pt x="1478342" y="390344"/>
                  </a:lnTo>
                  <a:lnTo>
                    <a:pt x="1469442" y="393799"/>
                  </a:lnTo>
                  <a:lnTo>
                    <a:pt x="1362429" y="352062"/>
                  </a:lnTo>
                  <a:lnTo>
                    <a:pt x="1359131" y="348942"/>
                  </a:lnTo>
                  <a:lnTo>
                    <a:pt x="1329216" y="280556"/>
                  </a:lnTo>
                  <a:lnTo>
                    <a:pt x="1241176" y="280556"/>
                  </a:lnTo>
                  <a:lnTo>
                    <a:pt x="1252401" y="344785"/>
                  </a:lnTo>
                  <a:lnTo>
                    <a:pt x="1298745" y="361632"/>
                  </a:lnTo>
                  <a:lnTo>
                    <a:pt x="1302138" y="364826"/>
                  </a:lnTo>
                  <a:lnTo>
                    <a:pt x="1305771" y="373088"/>
                  </a:lnTo>
                  <a:lnTo>
                    <a:pt x="1305771" y="377758"/>
                  </a:lnTo>
                  <a:lnTo>
                    <a:pt x="1296316" y="399924"/>
                  </a:lnTo>
                  <a:lnTo>
                    <a:pt x="1252181" y="468100"/>
                  </a:lnTo>
                  <a:lnTo>
                    <a:pt x="1203952" y="424782"/>
                  </a:lnTo>
                  <a:lnTo>
                    <a:pt x="1024785" y="254840"/>
                  </a:lnTo>
                  <a:lnTo>
                    <a:pt x="567427" y="241270"/>
                  </a:lnTo>
                  <a:lnTo>
                    <a:pt x="453808" y="310273"/>
                  </a:lnTo>
                  <a:lnTo>
                    <a:pt x="562778" y="567469"/>
                  </a:lnTo>
                  <a:lnTo>
                    <a:pt x="626776" y="624357"/>
                  </a:lnTo>
                  <a:lnTo>
                    <a:pt x="628776" y="629802"/>
                  </a:lnTo>
                  <a:lnTo>
                    <a:pt x="594714" y="865827"/>
                  </a:lnTo>
                  <a:lnTo>
                    <a:pt x="591029" y="870591"/>
                  </a:lnTo>
                  <a:lnTo>
                    <a:pt x="516246" y="902977"/>
                  </a:lnTo>
                  <a:lnTo>
                    <a:pt x="554339" y="975048"/>
                  </a:lnTo>
                  <a:lnTo>
                    <a:pt x="467922" y="1196717"/>
                  </a:lnTo>
                  <a:lnTo>
                    <a:pt x="248505" y="1321163"/>
                  </a:lnTo>
                  <a:lnTo>
                    <a:pt x="242558" y="1321760"/>
                  </a:lnTo>
                  <a:lnTo>
                    <a:pt x="109399" y="1317666"/>
                  </a:lnTo>
                  <a:lnTo>
                    <a:pt x="120121" y="1585679"/>
                  </a:lnTo>
                  <a:lnTo>
                    <a:pt x="197826" y="1711403"/>
                  </a:lnTo>
                  <a:lnTo>
                    <a:pt x="198548" y="1713340"/>
                  </a:lnTo>
                  <a:lnTo>
                    <a:pt x="245636" y="1986306"/>
                  </a:lnTo>
                  <a:lnTo>
                    <a:pt x="245594" y="1988159"/>
                  </a:lnTo>
                  <a:lnTo>
                    <a:pt x="228265" y="2087234"/>
                  </a:lnTo>
                  <a:lnTo>
                    <a:pt x="225658" y="2091161"/>
                  </a:lnTo>
                  <a:lnTo>
                    <a:pt x="114499" y="2163808"/>
                  </a:lnTo>
                  <a:lnTo>
                    <a:pt x="70929" y="2473244"/>
                  </a:lnTo>
                  <a:lnTo>
                    <a:pt x="35998" y="2506907"/>
                  </a:lnTo>
                  <a:lnTo>
                    <a:pt x="9549" y="2521012"/>
                  </a:lnTo>
                  <a:lnTo>
                    <a:pt x="0" y="2524771"/>
                  </a:lnTo>
                  <a:lnTo>
                    <a:pt x="9947" y="2551650"/>
                  </a:lnTo>
                  <a:lnTo>
                    <a:pt x="100154" y="2541367"/>
                  </a:lnTo>
                  <a:lnTo>
                    <a:pt x="105693" y="2541032"/>
                  </a:lnTo>
                  <a:lnTo>
                    <a:pt x="111284" y="2543304"/>
                  </a:lnTo>
                  <a:lnTo>
                    <a:pt x="118090" y="2552372"/>
                  </a:lnTo>
                  <a:lnTo>
                    <a:pt x="118907" y="2558361"/>
                  </a:lnTo>
                  <a:lnTo>
                    <a:pt x="55390" y="2721424"/>
                  </a:lnTo>
                  <a:lnTo>
                    <a:pt x="204203" y="2731791"/>
                  </a:lnTo>
                  <a:lnTo>
                    <a:pt x="208056" y="2733581"/>
                  </a:lnTo>
                  <a:lnTo>
                    <a:pt x="340911" y="2873661"/>
                  </a:lnTo>
                  <a:lnTo>
                    <a:pt x="342439" y="2877001"/>
                  </a:lnTo>
                  <a:lnTo>
                    <a:pt x="349895" y="2946988"/>
                  </a:lnTo>
                  <a:lnTo>
                    <a:pt x="424332" y="2843662"/>
                  </a:lnTo>
                  <a:lnTo>
                    <a:pt x="397150" y="2836856"/>
                  </a:lnTo>
                  <a:lnTo>
                    <a:pt x="393506" y="2834154"/>
                  </a:lnTo>
                  <a:lnTo>
                    <a:pt x="389024" y="2826552"/>
                  </a:lnTo>
                  <a:lnTo>
                    <a:pt x="388417" y="2822050"/>
                  </a:lnTo>
                  <a:lnTo>
                    <a:pt x="417296" y="2714524"/>
                  </a:lnTo>
                  <a:lnTo>
                    <a:pt x="425264" y="2709174"/>
                  </a:lnTo>
                  <a:lnTo>
                    <a:pt x="433745" y="2710828"/>
                  </a:lnTo>
                  <a:lnTo>
                    <a:pt x="598986" y="2739958"/>
                  </a:lnTo>
                  <a:lnTo>
                    <a:pt x="604578" y="2746377"/>
                  </a:lnTo>
                  <a:lnTo>
                    <a:pt x="609269" y="2846321"/>
                  </a:lnTo>
                  <a:lnTo>
                    <a:pt x="684366" y="2906026"/>
                  </a:lnTo>
                  <a:lnTo>
                    <a:pt x="730082" y="2874509"/>
                  </a:lnTo>
                  <a:lnTo>
                    <a:pt x="701360" y="2815286"/>
                  </a:lnTo>
                  <a:lnTo>
                    <a:pt x="699769" y="2809124"/>
                  </a:lnTo>
                  <a:lnTo>
                    <a:pt x="700566" y="2803023"/>
                  </a:lnTo>
                  <a:lnTo>
                    <a:pt x="703532" y="2797650"/>
                  </a:lnTo>
                  <a:lnTo>
                    <a:pt x="708449" y="2793674"/>
                  </a:lnTo>
                  <a:lnTo>
                    <a:pt x="794918" y="2747926"/>
                  </a:lnTo>
                  <a:lnTo>
                    <a:pt x="804090" y="2750366"/>
                  </a:lnTo>
                  <a:lnTo>
                    <a:pt x="854675" y="2828521"/>
                  </a:lnTo>
                  <a:lnTo>
                    <a:pt x="903291" y="2826531"/>
                  </a:lnTo>
                  <a:lnTo>
                    <a:pt x="909228" y="2826793"/>
                  </a:lnTo>
                  <a:lnTo>
                    <a:pt x="914411" y="2829065"/>
                  </a:lnTo>
                  <a:lnTo>
                    <a:pt x="920778" y="2838520"/>
                  </a:lnTo>
                  <a:lnTo>
                    <a:pt x="921270" y="2844562"/>
                  </a:lnTo>
                  <a:lnTo>
                    <a:pt x="896569" y="2898362"/>
                  </a:lnTo>
                  <a:lnTo>
                    <a:pt x="912412" y="2931575"/>
                  </a:lnTo>
                  <a:lnTo>
                    <a:pt x="1013916" y="2895629"/>
                  </a:lnTo>
                  <a:lnTo>
                    <a:pt x="1018513" y="2895754"/>
                  </a:lnTo>
                  <a:lnTo>
                    <a:pt x="1198570" y="2983437"/>
                  </a:lnTo>
                  <a:lnTo>
                    <a:pt x="1201858" y="2987626"/>
                  </a:lnTo>
                  <a:lnTo>
                    <a:pt x="1203952" y="2997437"/>
                  </a:lnTo>
                  <a:lnTo>
                    <a:pt x="1202675" y="3002578"/>
                  </a:lnTo>
                  <a:lnTo>
                    <a:pt x="1127127" y="3093267"/>
                  </a:lnTo>
                  <a:lnTo>
                    <a:pt x="1153996" y="3124847"/>
                  </a:lnTo>
                  <a:lnTo>
                    <a:pt x="1386868" y="3173777"/>
                  </a:lnTo>
                  <a:lnTo>
                    <a:pt x="1391884" y="3178897"/>
                  </a:lnTo>
                  <a:lnTo>
                    <a:pt x="1394397" y="3191829"/>
                  </a:lnTo>
                  <a:lnTo>
                    <a:pt x="1391633" y="3198426"/>
                  </a:lnTo>
                  <a:lnTo>
                    <a:pt x="1337467" y="3234550"/>
                  </a:lnTo>
                  <a:lnTo>
                    <a:pt x="1476415" y="3433298"/>
                  </a:lnTo>
                  <a:lnTo>
                    <a:pt x="1512100" y="3452805"/>
                  </a:lnTo>
                  <a:lnTo>
                    <a:pt x="1579899" y="3369750"/>
                  </a:lnTo>
                  <a:lnTo>
                    <a:pt x="1587260" y="3367688"/>
                  </a:lnTo>
                  <a:lnTo>
                    <a:pt x="1600548" y="3372787"/>
                  </a:lnTo>
                  <a:lnTo>
                    <a:pt x="1604809" y="3379258"/>
                  </a:lnTo>
                  <a:lnTo>
                    <a:pt x="1590988" y="3680537"/>
                  </a:lnTo>
                  <a:lnTo>
                    <a:pt x="1700974" y="3749582"/>
                  </a:lnTo>
                  <a:lnTo>
                    <a:pt x="1718303" y="3686044"/>
                  </a:lnTo>
                  <a:lnTo>
                    <a:pt x="1726491" y="3681071"/>
                  </a:lnTo>
                  <a:lnTo>
                    <a:pt x="1734962" y="3682526"/>
                  </a:lnTo>
                  <a:lnTo>
                    <a:pt x="1799578" y="3694986"/>
                  </a:lnTo>
                  <a:lnTo>
                    <a:pt x="1803348" y="3697531"/>
                  </a:lnTo>
                  <a:lnTo>
                    <a:pt x="1808196" y="3704819"/>
                  </a:lnTo>
                  <a:lnTo>
                    <a:pt x="1809086" y="3709311"/>
                  </a:lnTo>
                  <a:lnTo>
                    <a:pt x="1780270" y="3846814"/>
                  </a:lnTo>
                  <a:lnTo>
                    <a:pt x="1899743" y="3930163"/>
                  </a:lnTo>
                  <a:lnTo>
                    <a:pt x="1902339" y="3936916"/>
                  </a:lnTo>
                  <a:lnTo>
                    <a:pt x="1871953" y="4071530"/>
                  </a:lnTo>
                  <a:lnTo>
                    <a:pt x="2049665" y="4115403"/>
                  </a:lnTo>
                  <a:lnTo>
                    <a:pt x="2054031" y="4119466"/>
                  </a:lnTo>
                  <a:lnTo>
                    <a:pt x="2069141" y="4164773"/>
                  </a:lnTo>
                  <a:lnTo>
                    <a:pt x="2343132" y="4070368"/>
                  </a:lnTo>
                  <a:lnTo>
                    <a:pt x="2350577" y="4072640"/>
                  </a:lnTo>
                  <a:lnTo>
                    <a:pt x="2413245" y="4156271"/>
                  </a:lnTo>
                  <a:lnTo>
                    <a:pt x="2414334" y="4160878"/>
                  </a:lnTo>
                  <a:lnTo>
                    <a:pt x="2398691" y="4246917"/>
                  </a:lnTo>
                  <a:lnTo>
                    <a:pt x="2395466" y="4251242"/>
                  </a:lnTo>
                  <a:lnTo>
                    <a:pt x="2260653" y="4319805"/>
                  </a:lnTo>
                  <a:lnTo>
                    <a:pt x="2227021" y="4445362"/>
                  </a:lnTo>
                  <a:lnTo>
                    <a:pt x="2225565" y="4447864"/>
                  </a:lnTo>
                  <a:lnTo>
                    <a:pt x="2035225" y="4640445"/>
                  </a:lnTo>
                  <a:lnTo>
                    <a:pt x="2062031" y="4686935"/>
                  </a:lnTo>
                  <a:lnTo>
                    <a:pt x="2245847" y="4820167"/>
                  </a:lnTo>
                  <a:lnTo>
                    <a:pt x="2247648" y="4822094"/>
                  </a:lnTo>
                  <a:lnTo>
                    <a:pt x="2428952" y="5038432"/>
                  </a:lnTo>
                  <a:lnTo>
                    <a:pt x="2561880" y="4913452"/>
                  </a:lnTo>
                  <a:lnTo>
                    <a:pt x="2509703" y="4830868"/>
                  </a:lnTo>
                  <a:lnTo>
                    <a:pt x="2510143" y="4823319"/>
                  </a:lnTo>
                  <a:lnTo>
                    <a:pt x="2518719" y="4812418"/>
                  </a:lnTo>
                  <a:lnTo>
                    <a:pt x="2525964" y="4810282"/>
                  </a:lnTo>
                  <a:lnTo>
                    <a:pt x="2656495" y="4854532"/>
                  </a:lnTo>
                  <a:lnTo>
                    <a:pt x="2870593" y="4764305"/>
                  </a:lnTo>
                  <a:lnTo>
                    <a:pt x="2812259" y="4658088"/>
                  </a:lnTo>
                  <a:lnTo>
                    <a:pt x="2811788" y="4653627"/>
                  </a:lnTo>
                  <a:lnTo>
                    <a:pt x="2814301" y="4645198"/>
                  </a:lnTo>
                  <a:lnTo>
                    <a:pt x="2817212" y="4641659"/>
                  </a:lnTo>
                  <a:lnTo>
                    <a:pt x="2934790" y="4579106"/>
                  </a:lnTo>
                  <a:lnTo>
                    <a:pt x="2940423" y="4579064"/>
                  </a:lnTo>
                  <a:lnTo>
                    <a:pt x="3031939" y="4625859"/>
                  </a:lnTo>
                  <a:lnTo>
                    <a:pt x="3064074" y="4577714"/>
                  </a:lnTo>
                  <a:lnTo>
                    <a:pt x="3247859" y="3867882"/>
                  </a:lnTo>
                  <a:lnTo>
                    <a:pt x="3207724" y="3707552"/>
                  </a:lnTo>
                  <a:lnTo>
                    <a:pt x="3210404" y="3700578"/>
                  </a:lnTo>
                  <a:lnTo>
                    <a:pt x="3298611" y="3640339"/>
                  </a:lnTo>
                  <a:lnTo>
                    <a:pt x="3267837" y="3586990"/>
                  </a:lnTo>
                  <a:lnTo>
                    <a:pt x="3268664" y="3579158"/>
                  </a:lnTo>
                  <a:lnTo>
                    <a:pt x="3324474" y="3518730"/>
                  </a:lnTo>
                  <a:lnTo>
                    <a:pt x="3319972" y="3444512"/>
                  </a:lnTo>
                  <a:lnTo>
                    <a:pt x="3321678" y="3439979"/>
                  </a:lnTo>
                  <a:lnTo>
                    <a:pt x="3328233" y="3433340"/>
                  </a:lnTo>
                  <a:lnTo>
                    <a:pt x="3333249" y="3431162"/>
                  </a:lnTo>
                  <a:lnTo>
                    <a:pt x="3337343" y="3431811"/>
                  </a:lnTo>
                  <a:lnTo>
                    <a:pt x="3373373" y="3433434"/>
                  </a:lnTo>
                  <a:lnTo>
                    <a:pt x="3383792" y="3354337"/>
                  </a:lnTo>
                  <a:lnTo>
                    <a:pt x="3387645" y="3349374"/>
                  </a:lnTo>
                  <a:lnTo>
                    <a:pt x="3398650" y="3344966"/>
                  </a:lnTo>
                  <a:lnTo>
                    <a:pt x="3404922" y="3345877"/>
                  </a:lnTo>
                  <a:lnTo>
                    <a:pt x="3478836" y="3405948"/>
                  </a:lnTo>
                  <a:lnTo>
                    <a:pt x="3604204" y="3398200"/>
                  </a:lnTo>
                  <a:lnTo>
                    <a:pt x="3566928" y="3222938"/>
                  </a:lnTo>
                  <a:lnTo>
                    <a:pt x="3571880" y="3214645"/>
                  </a:lnTo>
                  <a:lnTo>
                    <a:pt x="3786230" y="3150574"/>
                  </a:lnTo>
                  <a:lnTo>
                    <a:pt x="3791015" y="3151160"/>
                  </a:lnTo>
                  <a:lnTo>
                    <a:pt x="3952549" y="3247649"/>
                  </a:lnTo>
                  <a:lnTo>
                    <a:pt x="3954476" y="3249555"/>
                  </a:lnTo>
                  <a:lnTo>
                    <a:pt x="4063174" y="3428555"/>
                  </a:lnTo>
                  <a:lnTo>
                    <a:pt x="4135120" y="3354588"/>
                  </a:lnTo>
                  <a:lnTo>
                    <a:pt x="4138973" y="3352924"/>
                  </a:lnTo>
                  <a:lnTo>
                    <a:pt x="4144250" y="3352924"/>
                  </a:lnTo>
                  <a:lnTo>
                    <a:pt x="4245347" y="3356609"/>
                  </a:lnTo>
                  <a:lnTo>
                    <a:pt x="4169621" y="3189609"/>
                  </a:lnTo>
                  <a:lnTo>
                    <a:pt x="4006590" y="3169275"/>
                  </a:lnTo>
                  <a:lnTo>
                    <a:pt x="4002077" y="3166228"/>
                  </a:lnTo>
                  <a:lnTo>
                    <a:pt x="3996967" y="3157170"/>
                  </a:lnTo>
                  <a:lnTo>
                    <a:pt x="3996705" y="3151736"/>
                  </a:lnTo>
                  <a:lnTo>
                    <a:pt x="4048798" y="3035153"/>
                  </a:lnTo>
                  <a:lnTo>
                    <a:pt x="4050840" y="3032692"/>
                  </a:lnTo>
                  <a:lnTo>
                    <a:pt x="4191223" y="2940769"/>
                  </a:lnTo>
                  <a:lnTo>
                    <a:pt x="4195254" y="2939952"/>
                  </a:lnTo>
                  <a:lnTo>
                    <a:pt x="4198856" y="2940256"/>
                  </a:lnTo>
                  <a:lnTo>
                    <a:pt x="4317575" y="2954098"/>
                  </a:lnTo>
                  <a:lnTo>
                    <a:pt x="4309753" y="2883776"/>
                  </a:lnTo>
                  <a:lnTo>
                    <a:pt x="4313931" y="2876802"/>
                  </a:lnTo>
                  <a:lnTo>
                    <a:pt x="4377667" y="2851316"/>
                  </a:lnTo>
                  <a:lnTo>
                    <a:pt x="4358369" y="2754942"/>
                  </a:lnTo>
                  <a:lnTo>
                    <a:pt x="4360066" y="2749382"/>
                  </a:lnTo>
                  <a:lnTo>
                    <a:pt x="4431372" y="2678159"/>
                  </a:lnTo>
                  <a:lnTo>
                    <a:pt x="4440576" y="2489233"/>
                  </a:lnTo>
                  <a:lnTo>
                    <a:pt x="4443152" y="2484542"/>
                  </a:lnTo>
                  <a:lnTo>
                    <a:pt x="4542154" y="2415455"/>
                  </a:lnTo>
                  <a:lnTo>
                    <a:pt x="4570258" y="2312484"/>
                  </a:lnTo>
                  <a:lnTo>
                    <a:pt x="4576080" y="2307688"/>
                  </a:lnTo>
                  <a:lnTo>
                    <a:pt x="4804419" y="2289762"/>
                  </a:lnTo>
                  <a:lnTo>
                    <a:pt x="4804419" y="2246151"/>
                  </a:lnTo>
                  <a:lnTo>
                    <a:pt x="4809769" y="2239512"/>
                  </a:lnTo>
                  <a:lnTo>
                    <a:pt x="4993680" y="2199629"/>
                  </a:lnTo>
                  <a:lnTo>
                    <a:pt x="4956686" y="2033184"/>
                  </a:lnTo>
                  <a:lnTo>
                    <a:pt x="4856501" y="1946945"/>
                  </a:lnTo>
                  <a:lnTo>
                    <a:pt x="4854459" y="1940726"/>
                  </a:lnTo>
                  <a:lnTo>
                    <a:pt x="4868239" y="1881105"/>
                  </a:lnTo>
                  <a:lnTo>
                    <a:pt x="4793969" y="1760333"/>
                  </a:lnTo>
                  <a:lnTo>
                    <a:pt x="4794398" y="1752878"/>
                  </a:lnTo>
                  <a:lnTo>
                    <a:pt x="4802911" y="1742072"/>
                  </a:lnTo>
                  <a:lnTo>
                    <a:pt x="4810104" y="1739915"/>
                  </a:lnTo>
                  <a:lnTo>
                    <a:pt x="4914928" y="1774207"/>
                  </a:lnTo>
                  <a:lnTo>
                    <a:pt x="4913211" y="1723319"/>
                  </a:lnTo>
                  <a:lnTo>
                    <a:pt x="4915096" y="1718816"/>
                  </a:lnTo>
                  <a:lnTo>
                    <a:pt x="5004758" y="1634128"/>
                  </a:lnTo>
                  <a:lnTo>
                    <a:pt x="5008308" y="1632578"/>
                  </a:lnTo>
                  <a:lnTo>
                    <a:pt x="5131320" y="1623772"/>
                  </a:lnTo>
                  <a:lnTo>
                    <a:pt x="5139655" y="1600610"/>
                  </a:lnTo>
                  <a:lnTo>
                    <a:pt x="4968466" y="1562559"/>
                  </a:lnTo>
                  <a:lnTo>
                    <a:pt x="4965513" y="1561879"/>
                  </a:lnTo>
                  <a:lnTo>
                    <a:pt x="4962738" y="1560423"/>
                  </a:lnTo>
                  <a:lnTo>
                    <a:pt x="4785498" y="1386659"/>
                  </a:lnTo>
                  <a:lnTo>
                    <a:pt x="4756106" y="1462238"/>
                  </a:lnTo>
                  <a:lnTo>
                    <a:pt x="4753928" y="1464918"/>
                  </a:lnTo>
                  <a:lnTo>
                    <a:pt x="4620812" y="1553753"/>
                  </a:lnTo>
                  <a:lnTo>
                    <a:pt x="4615932" y="1554465"/>
                  </a:lnTo>
                  <a:lnTo>
                    <a:pt x="4606896" y="1552109"/>
                  </a:lnTo>
                  <a:lnTo>
                    <a:pt x="4603053" y="1548989"/>
                  </a:lnTo>
                  <a:lnTo>
                    <a:pt x="4547505" y="1437851"/>
                  </a:lnTo>
                  <a:lnTo>
                    <a:pt x="4215243" y="1269689"/>
                  </a:lnTo>
                  <a:lnTo>
                    <a:pt x="4212133" y="1265720"/>
                  </a:lnTo>
                  <a:lnTo>
                    <a:pt x="4195306" y="1196361"/>
                  </a:lnTo>
                  <a:lnTo>
                    <a:pt x="4027102" y="1041402"/>
                  </a:lnTo>
                  <a:lnTo>
                    <a:pt x="3838542" y="1021068"/>
                  </a:lnTo>
                  <a:lnTo>
                    <a:pt x="3814040" y="1017885"/>
                  </a:lnTo>
                  <a:lnTo>
                    <a:pt x="3797570" y="964274"/>
                  </a:lnTo>
                  <a:lnTo>
                    <a:pt x="3782806" y="864465"/>
                  </a:lnTo>
                  <a:lnTo>
                    <a:pt x="3784167" y="859670"/>
                  </a:lnTo>
                  <a:lnTo>
                    <a:pt x="3790387" y="852445"/>
                  </a:lnTo>
                  <a:lnTo>
                    <a:pt x="3794942" y="850382"/>
                  </a:lnTo>
                  <a:lnTo>
                    <a:pt x="3859118" y="850382"/>
                  </a:lnTo>
                  <a:lnTo>
                    <a:pt x="3886761" y="811692"/>
                  </a:lnTo>
                  <a:lnTo>
                    <a:pt x="3819014" y="743935"/>
                  </a:lnTo>
                  <a:lnTo>
                    <a:pt x="3686725" y="719119"/>
                  </a:lnTo>
                  <a:lnTo>
                    <a:pt x="3682736" y="716334"/>
                  </a:lnTo>
                  <a:lnTo>
                    <a:pt x="3586780" y="557250"/>
                  </a:lnTo>
                  <a:lnTo>
                    <a:pt x="3586529" y="551344"/>
                  </a:lnTo>
                  <a:lnTo>
                    <a:pt x="3609052" y="505073"/>
                  </a:lnTo>
                  <a:lnTo>
                    <a:pt x="3533243" y="494466"/>
                  </a:lnTo>
                  <a:lnTo>
                    <a:pt x="3528332" y="490665"/>
                  </a:lnTo>
                  <a:lnTo>
                    <a:pt x="3523903" y="479870"/>
                  </a:lnTo>
                  <a:lnTo>
                    <a:pt x="3524719" y="473744"/>
                  </a:lnTo>
                  <a:lnTo>
                    <a:pt x="3578006" y="403935"/>
                  </a:lnTo>
                  <a:lnTo>
                    <a:pt x="3455402" y="352628"/>
                  </a:lnTo>
                  <a:lnTo>
                    <a:pt x="3451821" y="348533"/>
                  </a:lnTo>
                  <a:lnTo>
                    <a:pt x="3449319" y="338513"/>
                  </a:lnTo>
                  <a:lnTo>
                    <a:pt x="3450470" y="333235"/>
                  </a:lnTo>
                  <a:lnTo>
                    <a:pt x="3498406" y="273876"/>
                  </a:lnTo>
                  <a:lnTo>
                    <a:pt x="3462355" y="134990"/>
                  </a:lnTo>
                  <a:lnTo>
                    <a:pt x="3389687" y="166110"/>
                  </a:lnTo>
                  <a:lnTo>
                    <a:pt x="3382001" y="164235"/>
                  </a:lnTo>
                  <a:lnTo>
                    <a:pt x="3359353" y="137053"/>
                  </a:lnTo>
                  <a:lnTo>
                    <a:pt x="3196457" y="143346"/>
                  </a:lnTo>
                  <a:lnTo>
                    <a:pt x="3161107" y="218495"/>
                  </a:lnTo>
                  <a:lnTo>
                    <a:pt x="3156008" y="222045"/>
                  </a:lnTo>
                  <a:lnTo>
                    <a:pt x="3144239" y="222820"/>
                  </a:lnTo>
                  <a:lnTo>
                    <a:pt x="3138668" y="220307"/>
                  </a:lnTo>
                  <a:lnTo>
                    <a:pt x="3054116" y="97986"/>
                  </a:lnTo>
                  <a:lnTo>
                    <a:pt x="2992830" y="117828"/>
                  </a:lnTo>
                  <a:lnTo>
                    <a:pt x="2940517" y="208318"/>
                  </a:lnTo>
                  <a:lnTo>
                    <a:pt x="2958915" y="239039"/>
                  </a:lnTo>
                  <a:lnTo>
                    <a:pt x="2959428" y="244044"/>
                  </a:lnTo>
                  <a:lnTo>
                    <a:pt x="2956307" y="253196"/>
                  </a:lnTo>
                  <a:lnTo>
                    <a:pt x="2952810" y="256808"/>
                  </a:lnTo>
                  <a:lnTo>
                    <a:pt x="2869786" y="289080"/>
                  </a:lnTo>
                  <a:lnTo>
                    <a:pt x="2862164" y="286944"/>
                  </a:lnTo>
                  <a:lnTo>
                    <a:pt x="2807286" y="218317"/>
                  </a:lnTo>
                  <a:lnTo>
                    <a:pt x="2806574" y="211344"/>
                  </a:lnTo>
                  <a:lnTo>
                    <a:pt x="2837191" y="152330"/>
                  </a:lnTo>
                  <a:lnTo>
                    <a:pt x="2745225" y="34365"/>
                  </a:lnTo>
                  <a:lnTo>
                    <a:pt x="2692954" y="60532"/>
                  </a:lnTo>
                  <a:lnTo>
                    <a:pt x="2688253" y="60835"/>
                  </a:lnTo>
                  <a:lnTo>
                    <a:pt x="2521640" y="0"/>
                  </a:lnTo>
                  <a:close/>
                </a:path>
              </a:pathLst>
            </a:custGeom>
            <a:solidFill>
              <a:srgbClr val="47B1E2"/>
            </a:solidFill>
          </p:spPr>
          <p:txBody>
            <a:bodyPr wrap="square" lIns="0" tIns="0" rIns="0" bIns="0" rtlCol="0"/>
            <a:lstStyle/>
            <a:p>
              <a:endParaRPr/>
            </a:p>
          </p:txBody>
        </p:sp>
        <p:sp>
          <p:nvSpPr>
            <p:cNvPr id="42" name="object 42"/>
            <p:cNvSpPr/>
            <p:nvPr/>
          </p:nvSpPr>
          <p:spPr>
            <a:xfrm>
              <a:off x="14026644" y="1572986"/>
              <a:ext cx="2724150" cy="2952115"/>
            </a:xfrm>
            <a:custGeom>
              <a:avLst/>
              <a:gdLst/>
              <a:ahLst/>
              <a:cxnLst/>
              <a:rect l="l" t="t" r="r" b="b"/>
              <a:pathLst>
                <a:path w="2724150" h="2952115">
                  <a:moveTo>
                    <a:pt x="1408648" y="0"/>
                  </a:moveTo>
                  <a:lnTo>
                    <a:pt x="1316546" y="80301"/>
                  </a:lnTo>
                  <a:lnTo>
                    <a:pt x="1321048" y="150152"/>
                  </a:lnTo>
                  <a:lnTo>
                    <a:pt x="1318033" y="155953"/>
                  </a:lnTo>
                  <a:lnTo>
                    <a:pt x="1027089" y="334146"/>
                  </a:lnTo>
                  <a:lnTo>
                    <a:pt x="1116824" y="496131"/>
                  </a:lnTo>
                  <a:lnTo>
                    <a:pt x="1117222" y="500969"/>
                  </a:lnTo>
                  <a:lnTo>
                    <a:pt x="1114217" y="509743"/>
                  </a:lnTo>
                  <a:lnTo>
                    <a:pt x="1110856" y="513335"/>
                  </a:lnTo>
                  <a:lnTo>
                    <a:pt x="1046313" y="540381"/>
                  </a:lnTo>
                  <a:lnTo>
                    <a:pt x="1070773" y="713391"/>
                  </a:lnTo>
                  <a:lnTo>
                    <a:pt x="1069381" y="718093"/>
                  </a:lnTo>
                  <a:lnTo>
                    <a:pt x="1039078" y="753443"/>
                  </a:lnTo>
                  <a:lnTo>
                    <a:pt x="1091254" y="775787"/>
                  </a:lnTo>
                  <a:lnTo>
                    <a:pt x="1033989" y="977928"/>
                  </a:lnTo>
                  <a:lnTo>
                    <a:pt x="939866" y="1082689"/>
                  </a:lnTo>
                  <a:lnTo>
                    <a:pt x="930495" y="1084542"/>
                  </a:lnTo>
                  <a:lnTo>
                    <a:pt x="868507" y="1082689"/>
                  </a:lnTo>
                  <a:lnTo>
                    <a:pt x="868507" y="1105065"/>
                  </a:lnTo>
                  <a:lnTo>
                    <a:pt x="866717" y="1109306"/>
                  </a:lnTo>
                  <a:lnTo>
                    <a:pt x="860308" y="1115484"/>
                  </a:lnTo>
                  <a:lnTo>
                    <a:pt x="855848" y="1117117"/>
                  </a:lnTo>
                  <a:lnTo>
                    <a:pt x="729129" y="1112688"/>
                  </a:lnTo>
                  <a:lnTo>
                    <a:pt x="697748" y="1166582"/>
                  </a:lnTo>
                  <a:lnTo>
                    <a:pt x="689696" y="1169535"/>
                  </a:lnTo>
                  <a:lnTo>
                    <a:pt x="613551" y="1144918"/>
                  </a:lnTo>
                  <a:lnTo>
                    <a:pt x="589552" y="1170990"/>
                  </a:lnTo>
                  <a:lnTo>
                    <a:pt x="584767" y="1173252"/>
                  </a:lnTo>
                  <a:lnTo>
                    <a:pt x="579888" y="1172655"/>
                  </a:lnTo>
                  <a:lnTo>
                    <a:pt x="323351" y="1158362"/>
                  </a:lnTo>
                  <a:lnTo>
                    <a:pt x="318000" y="1154697"/>
                  </a:lnTo>
                  <a:lnTo>
                    <a:pt x="295896" y="1106489"/>
                  </a:lnTo>
                  <a:lnTo>
                    <a:pt x="119074" y="1159608"/>
                  </a:lnTo>
                  <a:lnTo>
                    <a:pt x="113703" y="1158572"/>
                  </a:lnTo>
                  <a:lnTo>
                    <a:pt x="64029" y="1121348"/>
                  </a:lnTo>
                  <a:lnTo>
                    <a:pt x="0" y="1172917"/>
                  </a:lnTo>
                  <a:lnTo>
                    <a:pt x="55181" y="1305771"/>
                  </a:lnTo>
                  <a:lnTo>
                    <a:pt x="165031" y="1346943"/>
                  </a:lnTo>
                  <a:lnTo>
                    <a:pt x="168884" y="1351351"/>
                  </a:lnTo>
                  <a:lnTo>
                    <a:pt x="171251" y="1362178"/>
                  </a:lnTo>
                  <a:lnTo>
                    <a:pt x="169701" y="1367811"/>
                  </a:lnTo>
                  <a:lnTo>
                    <a:pt x="94929" y="1444688"/>
                  </a:lnTo>
                  <a:lnTo>
                    <a:pt x="160832" y="1524163"/>
                  </a:lnTo>
                  <a:lnTo>
                    <a:pt x="213218" y="1536078"/>
                  </a:lnTo>
                  <a:lnTo>
                    <a:pt x="218244" y="1541712"/>
                  </a:lnTo>
                  <a:lnTo>
                    <a:pt x="232139" y="1659760"/>
                  </a:lnTo>
                  <a:lnTo>
                    <a:pt x="291415" y="1703068"/>
                  </a:lnTo>
                  <a:lnTo>
                    <a:pt x="293959" y="1708848"/>
                  </a:lnTo>
                  <a:lnTo>
                    <a:pt x="281530" y="1816321"/>
                  </a:lnTo>
                  <a:lnTo>
                    <a:pt x="325068" y="1814730"/>
                  </a:lnTo>
                  <a:lnTo>
                    <a:pt x="330586" y="1815107"/>
                  </a:lnTo>
                  <a:lnTo>
                    <a:pt x="335508" y="1816939"/>
                  </a:lnTo>
                  <a:lnTo>
                    <a:pt x="411725" y="1916077"/>
                  </a:lnTo>
                  <a:lnTo>
                    <a:pt x="412626" y="1922067"/>
                  </a:lnTo>
                  <a:lnTo>
                    <a:pt x="408563" y="1932695"/>
                  </a:lnTo>
                  <a:lnTo>
                    <a:pt x="403935" y="1936569"/>
                  </a:lnTo>
                  <a:lnTo>
                    <a:pt x="239678" y="1967646"/>
                  </a:lnTo>
                  <a:lnTo>
                    <a:pt x="237888" y="2037759"/>
                  </a:lnTo>
                  <a:lnTo>
                    <a:pt x="785578" y="2945344"/>
                  </a:lnTo>
                  <a:lnTo>
                    <a:pt x="832236" y="2951732"/>
                  </a:lnTo>
                  <a:lnTo>
                    <a:pt x="873648" y="2845023"/>
                  </a:lnTo>
                  <a:lnTo>
                    <a:pt x="878109" y="2841222"/>
                  </a:lnTo>
                  <a:lnTo>
                    <a:pt x="889020" y="2838950"/>
                  </a:lnTo>
                  <a:lnTo>
                    <a:pt x="894538" y="2840615"/>
                  </a:lnTo>
                  <a:lnTo>
                    <a:pt x="940076" y="2886152"/>
                  </a:lnTo>
                  <a:lnTo>
                    <a:pt x="1025539" y="2858310"/>
                  </a:lnTo>
                  <a:lnTo>
                    <a:pt x="1137640" y="2715435"/>
                  </a:lnTo>
                  <a:lnTo>
                    <a:pt x="1144614" y="2622223"/>
                  </a:lnTo>
                  <a:lnTo>
                    <a:pt x="1147619" y="2617344"/>
                  </a:lnTo>
                  <a:lnTo>
                    <a:pt x="1157001" y="2611941"/>
                  </a:lnTo>
                  <a:lnTo>
                    <a:pt x="1162728" y="2611731"/>
                  </a:lnTo>
                  <a:lnTo>
                    <a:pt x="1354901" y="2704472"/>
                  </a:lnTo>
                  <a:lnTo>
                    <a:pt x="1390837" y="2632485"/>
                  </a:lnTo>
                  <a:lnTo>
                    <a:pt x="1399915" y="2629061"/>
                  </a:lnTo>
                  <a:lnTo>
                    <a:pt x="1610610" y="2712388"/>
                  </a:lnTo>
                  <a:lnTo>
                    <a:pt x="1728397" y="2629783"/>
                  </a:lnTo>
                  <a:lnTo>
                    <a:pt x="1776165" y="2613396"/>
                  </a:lnTo>
                  <a:lnTo>
                    <a:pt x="1803044" y="2636380"/>
                  </a:lnTo>
                  <a:lnTo>
                    <a:pt x="1854488" y="2693865"/>
                  </a:lnTo>
                  <a:lnTo>
                    <a:pt x="1929009" y="2696095"/>
                  </a:lnTo>
                  <a:lnTo>
                    <a:pt x="1933710" y="2698567"/>
                  </a:lnTo>
                  <a:lnTo>
                    <a:pt x="1939700" y="2706734"/>
                  </a:lnTo>
                  <a:lnTo>
                    <a:pt x="1940663" y="2711959"/>
                  </a:lnTo>
                  <a:lnTo>
                    <a:pt x="1929375" y="2751329"/>
                  </a:lnTo>
                  <a:lnTo>
                    <a:pt x="2012713" y="2784637"/>
                  </a:lnTo>
                  <a:lnTo>
                    <a:pt x="2081276" y="2745434"/>
                  </a:lnTo>
                  <a:lnTo>
                    <a:pt x="2102501" y="2674829"/>
                  </a:lnTo>
                  <a:lnTo>
                    <a:pt x="2108888" y="2669824"/>
                  </a:lnTo>
                  <a:lnTo>
                    <a:pt x="2117003" y="2670463"/>
                  </a:lnTo>
                  <a:lnTo>
                    <a:pt x="2312934" y="2682253"/>
                  </a:lnTo>
                  <a:lnTo>
                    <a:pt x="2316201" y="2683604"/>
                  </a:lnTo>
                  <a:lnTo>
                    <a:pt x="2345813" y="2708158"/>
                  </a:lnTo>
                  <a:lnTo>
                    <a:pt x="2491892" y="2544959"/>
                  </a:lnTo>
                  <a:lnTo>
                    <a:pt x="2500238" y="2543545"/>
                  </a:lnTo>
                  <a:lnTo>
                    <a:pt x="2620883" y="2610025"/>
                  </a:lnTo>
                  <a:lnTo>
                    <a:pt x="2673730" y="2582235"/>
                  </a:lnTo>
                  <a:lnTo>
                    <a:pt x="2709812" y="2470500"/>
                  </a:lnTo>
                  <a:lnTo>
                    <a:pt x="2658631" y="2329217"/>
                  </a:lnTo>
                  <a:lnTo>
                    <a:pt x="2658934" y="2324473"/>
                  </a:lnTo>
                  <a:lnTo>
                    <a:pt x="2661028" y="2320442"/>
                  </a:lnTo>
                  <a:lnTo>
                    <a:pt x="2723822" y="2198550"/>
                  </a:lnTo>
                  <a:lnTo>
                    <a:pt x="2693048" y="2164426"/>
                  </a:lnTo>
                  <a:lnTo>
                    <a:pt x="2691593" y="2159379"/>
                  </a:lnTo>
                  <a:lnTo>
                    <a:pt x="2708535" y="2057947"/>
                  </a:lnTo>
                  <a:lnTo>
                    <a:pt x="2669761" y="2035435"/>
                  </a:lnTo>
                  <a:lnTo>
                    <a:pt x="2547325" y="2035435"/>
                  </a:lnTo>
                  <a:lnTo>
                    <a:pt x="2542351" y="2032838"/>
                  </a:lnTo>
                  <a:lnTo>
                    <a:pt x="2536184" y="2024189"/>
                  </a:lnTo>
                  <a:lnTo>
                    <a:pt x="2535451" y="2018629"/>
                  </a:lnTo>
                  <a:lnTo>
                    <a:pt x="2613522" y="1797002"/>
                  </a:lnTo>
                  <a:lnTo>
                    <a:pt x="2345258" y="1614348"/>
                  </a:lnTo>
                  <a:lnTo>
                    <a:pt x="2288213" y="1582328"/>
                  </a:lnTo>
                  <a:lnTo>
                    <a:pt x="1881837" y="1384523"/>
                  </a:lnTo>
                  <a:lnTo>
                    <a:pt x="1878623" y="1380607"/>
                  </a:lnTo>
                  <a:lnTo>
                    <a:pt x="1841933" y="1233732"/>
                  </a:lnTo>
                  <a:lnTo>
                    <a:pt x="1600464" y="1075810"/>
                  </a:lnTo>
                  <a:lnTo>
                    <a:pt x="1597637" y="1069004"/>
                  </a:lnTo>
                  <a:lnTo>
                    <a:pt x="1645583" y="845283"/>
                  </a:lnTo>
                  <a:lnTo>
                    <a:pt x="1551502" y="773557"/>
                  </a:lnTo>
                  <a:lnTo>
                    <a:pt x="1549115" y="767296"/>
                  </a:lnTo>
                  <a:lnTo>
                    <a:pt x="1571617" y="654744"/>
                  </a:lnTo>
                  <a:lnTo>
                    <a:pt x="1519231" y="611101"/>
                  </a:lnTo>
                  <a:lnTo>
                    <a:pt x="1517053" y="605751"/>
                  </a:lnTo>
                  <a:lnTo>
                    <a:pt x="1518173" y="594913"/>
                  </a:lnTo>
                  <a:lnTo>
                    <a:pt x="1521461" y="590118"/>
                  </a:lnTo>
                  <a:lnTo>
                    <a:pt x="1716544" y="486812"/>
                  </a:lnTo>
                  <a:lnTo>
                    <a:pt x="1737172" y="387904"/>
                  </a:lnTo>
                  <a:lnTo>
                    <a:pt x="1673278" y="231500"/>
                  </a:lnTo>
                  <a:lnTo>
                    <a:pt x="1408648" y="0"/>
                  </a:lnTo>
                  <a:close/>
                </a:path>
              </a:pathLst>
            </a:custGeom>
            <a:solidFill>
              <a:srgbClr val="A3CE90"/>
            </a:solidFill>
          </p:spPr>
          <p:txBody>
            <a:bodyPr wrap="square" lIns="0" tIns="0" rIns="0" bIns="0" rtlCol="0"/>
            <a:lstStyle/>
            <a:p>
              <a:endParaRPr/>
            </a:p>
          </p:txBody>
        </p:sp>
        <p:sp>
          <p:nvSpPr>
            <p:cNvPr id="43" name="object 43"/>
            <p:cNvSpPr/>
            <p:nvPr/>
          </p:nvSpPr>
          <p:spPr>
            <a:xfrm>
              <a:off x="16355043" y="3403509"/>
              <a:ext cx="2078355" cy="3259454"/>
            </a:xfrm>
            <a:custGeom>
              <a:avLst/>
              <a:gdLst/>
              <a:ahLst/>
              <a:cxnLst/>
              <a:rect l="l" t="t" r="r" b="b"/>
              <a:pathLst>
                <a:path w="2078355" h="3259454">
                  <a:moveTo>
                    <a:pt x="336241" y="0"/>
                  </a:moveTo>
                  <a:lnTo>
                    <a:pt x="284965" y="145597"/>
                  </a:lnTo>
                  <a:lnTo>
                    <a:pt x="355842" y="145597"/>
                  </a:lnTo>
                  <a:lnTo>
                    <a:pt x="358680" y="146372"/>
                  </a:lnTo>
                  <a:lnTo>
                    <a:pt x="441515" y="194444"/>
                  </a:lnTo>
                  <a:lnTo>
                    <a:pt x="444688" y="201156"/>
                  </a:lnTo>
                  <a:lnTo>
                    <a:pt x="426028" y="313247"/>
                  </a:lnTo>
                  <a:lnTo>
                    <a:pt x="463912" y="355402"/>
                  </a:lnTo>
                  <a:lnTo>
                    <a:pt x="464896" y="362721"/>
                  </a:lnTo>
                  <a:lnTo>
                    <a:pt x="393967" y="500414"/>
                  </a:lnTo>
                  <a:lnTo>
                    <a:pt x="443462" y="637017"/>
                  </a:lnTo>
                  <a:lnTo>
                    <a:pt x="443494" y="640734"/>
                  </a:lnTo>
                  <a:lnTo>
                    <a:pt x="395076" y="790677"/>
                  </a:lnTo>
                  <a:lnTo>
                    <a:pt x="392249" y="794101"/>
                  </a:lnTo>
                  <a:lnTo>
                    <a:pt x="294755" y="845366"/>
                  </a:lnTo>
                  <a:lnTo>
                    <a:pt x="288860" y="845366"/>
                  </a:lnTo>
                  <a:lnTo>
                    <a:pt x="179847" y="785201"/>
                  </a:lnTo>
                  <a:lnTo>
                    <a:pt x="63097" y="915595"/>
                  </a:lnTo>
                  <a:lnTo>
                    <a:pt x="145786" y="984294"/>
                  </a:lnTo>
                  <a:lnTo>
                    <a:pt x="147922" y="990189"/>
                  </a:lnTo>
                  <a:lnTo>
                    <a:pt x="137147" y="1050648"/>
                  </a:lnTo>
                  <a:lnTo>
                    <a:pt x="283289" y="1153388"/>
                  </a:lnTo>
                  <a:lnTo>
                    <a:pt x="285645" y="1161441"/>
                  </a:lnTo>
                  <a:lnTo>
                    <a:pt x="180863" y="1422218"/>
                  </a:lnTo>
                  <a:lnTo>
                    <a:pt x="245500" y="1588496"/>
                  </a:lnTo>
                  <a:lnTo>
                    <a:pt x="244641" y="1594558"/>
                  </a:lnTo>
                  <a:lnTo>
                    <a:pt x="140163" y="1730627"/>
                  </a:lnTo>
                  <a:lnTo>
                    <a:pt x="138540" y="1732083"/>
                  </a:lnTo>
                  <a:lnTo>
                    <a:pt x="5654" y="1808677"/>
                  </a:lnTo>
                  <a:lnTo>
                    <a:pt x="0" y="1828813"/>
                  </a:lnTo>
                  <a:lnTo>
                    <a:pt x="43705" y="1997164"/>
                  </a:lnTo>
                  <a:lnTo>
                    <a:pt x="42553" y="2002483"/>
                  </a:lnTo>
                  <a:lnTo>
                    <a:pt x="16994" y="2034157"/>
                  </a:lnTo>
                  <a:lnTo>
                    <a:pt x="138069" y="2084753"/>
                  </a:lnTo>
                  <a:lnTo>
                    <a:pt x="141587" y="2088753"/>
                  </a:lnTo>
                  <a:lnTo>
                    <a:pt x="144236" y="2098606"/>
                  </a:lnTo>
                  <a:lnTo>
                    <a:pt x="143178" y="2103820"/>
                  </a:lnTo>
                  <a:lnTo>
                    <a:pt x="101148" y="2158866"/>
                  </a:lnTo>
                  <a:lnTo>
                    <a:pt x="162099" y="2167399"/>
                  </a:lnTo>
                  <a:lnTo>
                    <a:pt x="166633" y="2170551"/>
                  </a:lnTo>
                  <a:lnTo>
                    <a:pt x="171544" y="2179797"/>
                  </a:lnTo>
                  <a:lnTo>
                    <a:pt x="171659" y="2185315"/>
                  </a:lnTo>
                  <a:lnTo>
                    <a:pt x="133660" y="2263554"/>
                  </a:lnTo>
                  <a:lnTo>
                    <a:pt x="202287" y="2377435"/>
                  </a:lnTo>
                  <a:lnTo>
                    <a:pt x="327403" y="2400858"/>
                  </a:lnTo>
                  <a:lnTo>
                    <a:pt x="330335" y="2402439"/>
                  </a:lnTo>
                  <a:lnTo>
                    <a:pt x="441264" y="2513337"/>
                  </a:lnTo>
                  <a:lnTo>
                    <a:pt x="441986" y="2522237"/>
                  </a:lnTo>
                  <a:lnTo>
                    <a:pt x="372648" y="2619386"/>
                  </a:lnTo>
                  <a:lnTo>
                    <a:pt x="367653" y="2621951"/>
                  </a:lnTo>
                  <a:lnTo>
                    <a:pt x="330639" y="2621951"/>
                  </a:lnTo>
                  <a:lnTo>
                    <a:pt x="338576" y="2675625"/>
                  </a:lnTo>
                  <a:lnTo>
                    <a:pt x="532172" y="2696504"/>
                  </a:lnTo>
                  <a:lnTo>
                    <a:pt x="728585" y="2875922"/>
                  </a:lnTo>
                  <a:lnTo>
                    <a:pt x="745097" y="2940046"/>
                  </a:lnTo>
                  <a:lnTo>
                    <a:pt x="1071192" y="3105109"/>
                  </a:lnTo>
                  <a:lnTo>
                    <a:pt x="1073778" y="3107643"/>
                  </a:lnTo>
                  <a:lnTo>
                    <a:pt x="1113379" y="3186866"/>
                  </a:lnTo>
                  <a:lnTo>
                    <a:pt x="1188047" y="3137129"/>
                  </a:lnTo>
                  <a:lnTo>
                    <a:pt x="1236904" y="3011552"/>
                  </a:lnTo>
                  <a:lnTo>
                    <a:pt x="1241344" y="3007740"/>
                  </a:lnTo>
                  <a:lnTo>
                    <a:pt x="1252098" y="3005562"/>
                  </a:lnTo>
                  <a:lnTo>
                    <a:pt x="1257752" y="3007091"/>
                  </a:lnTo>
                  <a:lnTo>
                    <a:pt x="1474478" y="3219472"/>
                  </a:lnTo>
                  <a:lnTo>
                    <a:pt x="1653384" y="3259230"/>
                  </a:lnTo>
                  <a:lnTo>
                    <a:pt x="1757255" y="3140459"/>
                  </a:lnTo>
                  <a:lnTo>
                    <a:pt x="1707298" y="2897053"/>
                  </a:lnTo>
                  <a:lnTo>
                    <a:pt x="1636505" y="2866090"/>
                  </a:lnTo>
                  <a:lnTo>
                    <a:pt x="1633175" y="2862373"/>
                  </a:lnTo>
                  <a:lnTo>
                    <a:pt x="1630358" y="2853295"/>
                  </a:lnTo>
                  <a:lnTo>
                    <a:pt x="1631018" y="2848394"/>
                  </a:lnTo>
                  <a:lnTo>
                    <a:pt x="1806123" y="2566906"/>
                  </a:lnTo>
                  <a:lnTo>
                    <a:pt x="1410281" y="2421517"/>
                  </a:lnTo>
                  <a:lnTo>
                    <a:pt x="1406857" y="2418324"/>
                  </a:lnTo>
                  <a:lnTo>
                    <a:pt x="1403308" y="2410062"/>
                  </a:lnTo>
                  <a:lnTo>
                    <a:pt x="1403308" y="2405350"/>
                  </a:lnTo>
                  <a:lnTo>
                    <a:pt x="1455117" y="2284579"/>
                  </a:lnTo>
                  <a:lnTo>
                    <a:pt x="1642588" y="2165598"/>
                  </a:lnTo>
                  <a:lnTo>
                    <a:pt x="2048115" y="2070795"/>
                  </a:lnTo>
                  <a:lnTo>
                    <a:pt x="2078146" y="2028451"/>
                  </a:lnTo>
                  <a:lnTo>
                    <a:pt x="1584255" y="1086542"/>
                  </a:lnTo>
                  <a:lnTo>
                    <a:pt x="1112196" y="460572"/>
                  </a:lnTo>
                  <a:lnTo>
                    <a:pt x="336241" y="0"/>
                  </a:lnTo>
                  <a:close/>
                </a:path>
              </a:pathLst>
            </a:custGeom>
            <a:solidFill>
              <a:srgbClr val="93C147"/>
            </a:solidFill>
          </p:spPr>
          <p:txBody>
            <a:bodyPr wrap="square" lIns="0" tIns="0" rIns="0" bIns="0" rtlCol="0"/>
            <a:lstStyle/>
            <a:p>
              <a:endParaRPr/>
            </a:p>
          </p:txBody>
        </p:sp>
        <p:sp>
          <p:nvSpPr>
            <p:cNvPr id="44" name="object 44"/>
            <p:cNvSpPr/>
            <p:nvPr/>
          </p:nvSpPr>
          <p:spPr>
            <a:xfrm>
              <a:off x="15310367" y="4247857"/>
              <a:ext cx="1271905" cy="1050290"/>
            </a:xfrm>
            <a:custGeom>
              <a:avLst/>
              <a:gdLst/>
              <a:ahLst/>
              <a:cxnLst/>
              <a:rect l="l" t="t" r="r" b="b"/>
              <a:pathLst>
                <a:path w="1271905" h="1050289">
                  <a:moveTo>
                    <a:pt x="469001" y="0"/>
                  </a:moveTo>
                  <a:lnTo>
                    <a:pt x="332461" y="92300"/>
                  </a:lnTo>
                  <a:lnTo>
                    <a:pt x="135262" y="18962"/>
                  </a:lnTo>
                  <a:lnTo>
                    <a:pt x="101138" y="68259"/>
                  </a:lnTo>
                  <a:lnTo>
                    <a:pt x="115054" y="104928"/>
                  </a:lnTo>
                  <a:lnTo>
                    <a:pt x="111263" y="150435"/>
                  </a:lnTo>
                  <a:lnTo>
                    <a:pt x="130226" y="202234"/>
                  </a:lnTo>
                  <a:lnTo>
                    <a:pt x="101138" y="276829"/>
                  </a:lnTo>
                  <a:lnTo>
                    <a:pt x="35391" y="271771"/>
                  </a:lnTo>
                  <a:lnTo>
                    <a:pt x="3800" y="312252"/>
                  </a:lnTo>
                  <a:lnTo>
                    <a:pt x="25297" y="356502"/>
                  </a:lnTo>
                  <a:lnTo>
                    <a:pt x="0" y="469001"/>
                  </a:lnTo>
                  <a:lnTo>
                    <a:pt x="69547" y="538528"/>
                  </a:lnTo>
                  <a:lnTo>
                    <a:pt x="32878" y="642189"/>
                  </a:lnTo>
                  <a:lnTo>
                    <a:pt x="48050" y="725611"/>
                  </a:lnTo>
                  <a:lnTo>
                    <a:pt x="70793" y="768583"/>
                  </a:lnTo>
                  <a:lnTo>
                    <a:pt x="50584" y="809053"/>
                  </a:lnTo>
                  <a:lnTo>
                    <a:pt x="213616" y="865931"/>
                  </a:lnTo>
                  <a:lnTo>
                    <a:pt x="292158" y="833293"/>
                  </a:lnTo>
                  <a:lnTo>
                    <a:pt x="421170" y="1000849"/>
                  </a:lnTo>
                  <a:lnTo>
                    <a:pt x="402008" y="1045486"/>
                  </a:lnTo>
                  <a:lnTo>
                    <a:pt x="425599" y="1049779"/>
                  </a:lnTo>
                  <a:lnTo>
                    <a:pt x="490854" y="934118"/>
                  </a:lnTo>
                  <a:lnTo>
                    <a:pt x="607960" y="904496"/>
                  </a:lnTo>
                  <a:lnTo>
                    <a:pt x="674691" y="996388"/>
                  </a:lnTo>
                  <a:lnTo>
                    <a:pt x="710292" y="943028"/>
                  </a:lnTo>
                  <a:lnTo>
                    <a:pt x="913406" y="938547"/>
                  </a:lnTo>
                  <a:lnTo>
                    <a:pt x="932704" y="968242"/>
                  </a:lnTo>
                  <a:lnTo>
                    <a:pt x="1155409" y="848256"/>
                  </a:lnTo>
                  <a:lnTo>
                    <a:pt x="1240140" y="734480"/>
                  </a:lnTo>
                  <a:lnTo>
                    <a:pt x="1179461" y="572642"/>
                  </a:lnTo>
                  <a:lnTo>
                    <a:pt x="1271762" y="328660"/>
                  </a:lnTo>
                  <a:lnTo>
                    <a:pt x="1132845" y="232851"/>
                  </a:lnTo>
                  <a:lnTo>
                    <a:pt x="1135766" y="161680"/>
                  </a:lnTo>
                  <a:lnTo>
                    <a:pt x="1000890" y="51946"/>
                  </a:lnTo>
                  <a:lnTo>
                    <a:pt x="867408" y="51946"/>
                  </a:lnTo>
                  <a:lnTo>
                    <a:pt x="851136" y="103839"/>
                  </a:lnTo>
                  <a:lnTo>
                    <a:pt x="734469" y="171931"/>
                  </a:lnTo>
                  <a:lnTo>
                    <a:pt x="581511" y="102384"/>
                  </a:lnTo>
                  <a:lnTo>
                    <a:pt x="597939" y="70772"/>
                  </a:lnTo>
                  <a:lnTo>
                    <a:pt x="529680" y="67013"/>
                  </a:lnTo>
                  <a:lnTo>
                    <a:pt x="469001" y="0"/>
                  </a:lnTo>
                  <a:close/>
                </a:path>
              </a:pathLst>
            </a:custGeom>
            <a:solidFill>
              <a:srgbClr val="50B796"/>
            </a:solidFill>
          </p:spPr>
          <p:txBody>
            <a:bodyPr wrap="square" lIns="0" tIns="0" rIns="0" bIns="0" rtlCol="0"/>
            <a:lstStyle/>
            <a:p>
              <a:endParaRPr/>
            </a:p>
          </p:txBody>
        </p:sp>
      </p:grpSp>
      <p:sp>
        <p:nvSpPr>
          <p:cNvPr id="45" name="object 45"/>
          <p:cNvSpPr txBox="1"/>
          <p:nvPr/>
        </p:nvSpPr>
        <p:spPr>
          <a:xfrm>
            <a:off x="13041483" y="4473711"/>
            <a:ext cx="1384300" cy="403860"/>
          </a:xfrm>
          <a:prstGeom prst="rect">
            <a:avLst/>
          </a:prstGeom>
        </p:spPr>
        <p:txBody>
          <a:bodyPr vert="horz" wrap="square" lIns="0" tIns="16510" rIns="0" bIns="0" rtlCol="0">
            <a:spAutoFit/>
          </a:bodyPr>
          <a:lstStyle/>
          <a:p>
            <a:pPr marL="12700">
              <a:lnSpc>
                <a:spcPct val="100000"/>
              </a:lnSpc>
              <a:spcBef>
                <a:spcPts val="130"/>
              </a:spcBef>
            </a:pPr>
            <a:r>
              <a:rPr sz="2450" b="1" spc="-10" dirty="0">
                <a:solidFill>
                  <a:srgbClr val="425563"/>
                </a:solidFill>
                <a:latin typeface="Helvetica"/>
                <a:cs typeface="Helvetica"/>
              </a:rPr>
              <a:t>Coventry</a:t>
            </a:r>
            <a:endParaRPr sz="2450">
              <a:latin typeface="Helvetica"/>
              <a:cs typeface="Helvetica"/>
            </a:endParaRPr>
          </a:p>
        </p:txBody>
      </p:sp>
      <p:sp>
        <p:nvSpPr>
          <p:cNvPr id="46" name="object 46"/>
          <p:cNvSpPr txBox="1"/>
          <p:nvPr/>
        </p:nvSpPr>
        <p:spPr>
          <a:xfrm>
            <a:off x="16183398" y="1967111"/>
            <a:ext cx="2043430" cy="782320"/>
          </a:xfrm>
          <a:prstGeom prst="rect">
            <a:avLst/>
          </a:prstGeom>
        </p:spPr>
        <p:txBody>
          <a:bodyPr vert="horz" wrap="square" lIns="0" tIns="11430" rIns="0" bIns="0" rtlCol="0">
            <a:spAutoFit/>
          </a:bodyPr>
          <a:lstStyle/>
          <a:p>
            <a:pPr marL="641350" marR="5080" indent="-629285">
              <a:lnSpc>
                <a:spcPct val="101299"/>
              </a:lnSpc>
              <a:spcBef>
                <a:spcPts val="90"/>
              </a:spcBef>
            </a:pPr>
            <a:r>
              <a:rPr sz="2450" b="1" spc="-10" dirty="0">
                <a:solidFill>
                  <a:srgbClr val="425563"/>
                </a:solidFill>
                <a:latin typeface="Helvetica"/>
                <a:cs typeface="Helvetica"/>
              </a:rPr>
              <a:t>Warwickshire North</a:t>
            </a:r>
            <a:endParaRPr sz="2450">
              <a:latin typeface="Helvetica"/>
              <a:cs typeface="Helvetica"/>
            </a:endParaRPr>
          </a:p>
        </p:txBody>
      </p:sp>
      <p:sp>
        <p:nvSpPr>
          <p:cNvPr id="47" name="object 47"/>
          <p:cNvSpPr txBox="1"/>
          <p:nvPr/>
        </p:nvSpPr>
        <p:spPr>
          <a:xfrm>
            <a:off x="17886714" y="3695007"/>
            <a:ext cx="993140" cy="403860"/>
          </a:xfrm>
          <a:prstGeom prst="rect">
            <a:avLst/>
          </a:prstGeom>
        </p:spPr>
        <p:txBody>
          <a:bodyPr vert="horz" wrap="square" lIns="0" tIns="16510" rIns="0" bIns="0" rtlCol="0">
            <a:spAutoFit/>
          </a:bodyPr>
          <a:lstStyle/>
          <a:p>
            <a:pPr marL="12700">
              <a:lnSpc>
                <a:spcPct val="100000"/>
              </a:lnSpc>
              <a:spcBef>
                <a:spcPts val="130"/>
              </a:spcBef>
            </a:pPr>
            <a:r>
              <a:rPr sz="2450" b="1" spc="-10" dirty="0">
                <a:solidFill>
                  <a:srgbClr val="425563"/>
                </a:solidFill>
                <a:latin typeface="Helvetica"/>
                <a:cs typeface="Helvetica"/>
              </a:rPr>
              <a:t>Rugby</a:t>
            </a:r>
            <a:endParaRPr sz="2450">
              <a:latin typeface="Helvetica"/>
              <a:cs typeface="Helvetica"/>
            </a:endParaRPr>
          </a:p>
        </p:txBody>
      </p:sp>
      <p:sp>
        <p:nvSpPr>
          <p:cNvPr id="48" name="object 48"/>
          <p:cNvSpPr txBox="1"/>
          <p:nvPr/>
        </p:nvSpPr>
        <p:spPr>
          <a:xfrm>
            <a:off x="12228114" y="8891301"/>
            <a:ext cx="2043430" cy="782320"/>
          </a:xfrm>
          <a:prstGeom prst="rect">
            <a:avLst/>
          </a:prstGeom>
        </p:spPr>
        <p:txBody>
          <a:bodyPr vert="horz" wrap="square" lIns="0" tIns="11430" rIns="0" bIns="0" rtlCol="0">
            <a:spAutoFit/>
          </a:bodyPr>
          <a:lstStyle/>
          <a:p>
            <a:pPr marL="12700" marR="5080" indent="614045">
              <a:lnSpc>
                <a:spcPct val="101299"/>
              </a:lnSpc>
              <a:spcBef>
                <a:spcPts val="90"/>
              </a:spcBef>
            </a:pPr>
            <a:r>
              <a:rPr sz="2450" b="1" spc="-10" dirty="0">
                <a:solidFill>
                  <a:srgbClr val="425563"/>
                </a:solidFill>
                <a:latin typeface="Helvetica"/>
                <a:cs typeface="Helvetica"/>
              </a:rPr>
              <a:t>South Warwickshire</a:t>
            </a:r>
            <a:endParaRPr sz="2450">
              <a:latin typeface="Helvetica"/>
              <a:cs typeface="Helvetica"/>
            </a:endParaRPr>
          </a:p>
        </p:txBody>
      </p:sp>
      <p:grpSp>
        <p:nvGrpSpPr>
          <p:cNvPr id="49" name="object 49"/>
          <p:cNvGrpSpPr/>
          <p:nvPr/>
        </p:nvGrpSpPr>
        <p:grpSpPr>
          <a:xfrm>
            <a:off x="13519701" y="2929688"/>
            <a:ext cx="4910455" cy="5607685"/>
            <a:chOff x="13519701" y="2929688"/>
            <a:chExt cx="4910455" cy="5607685"/>
          </a:xfrm>
        </p:grpSpPr>
        <p:sp>
          <p:nvSpPr>
            <p:cNvPr id="50" name="object 50"/>
            <p:cNvSpPr/>
            <p:nvPr/>
          </p:nvSpPr>
          <p:spPr>
            <a:xfrm>
              <a:off x="17474170" y="4226643"/>
              <a:ext cx="951230" cy="520700"/>
            </a:xfrm>
            <a:custGeom>
              <a:avLst/>
              <a:gdLst/>
              <a:ahLst/>
              <a:cxnLst/>
              <a:rect l="l" t="t" r="r" b="b"/>
              <a:pathLst>
                <a:path w="951230" h="520700">
                  <a:moveTo>
                    <a:pt x="0" y="520130"/>
                  </a:moveTo>
                  <a:lnTo>
                    <a:pt x="950641" y="520130"/>
                  </a:lnTo>
                  <a:lnTo>
                    <a:pt x="950641" y="0"/>
                  </a:lnTo>
                </a:path>
              </a:pathLst>
            </a:custGeom>
            <a:ln w="10449">
              <a:solidFill>
                <a:srgbClr val="435562"/>
              </a:solidFill>
              <a:prstDash val="dash"/>
            </a:ln>
          </p:spPr>
          <p:txBody>
            <a:bodyPr wrap="square" lIns="0" tIns="0" rIns="0" bIns="0" rtlCol="0"/>
            <a:lstStyle/>
            <a:p>
              <a:endParaRPr/>
            </a:p>
          </p:txBody>
        </p:sp>
        <p:pic>
          <p:nvPicPr>
            <p:cNvPr id="51" name="object 51"/>
            <p:cNvPicPr/>
            <p:nvPr/>
          </p:nvPicPr>
          <p:blipFill>
            <a:blip r:embed="rId3" cstate="print"/>
            <a:stretch>
              <a:fillRect/>
            </a:stretch>
          </p:blipFill>
          <p:spPr>
            <a:xfrm>
              <a:off x="17398365" y="4667001"/>
              <a:ext cx="159618" cy="159565"/>
            </a:xfrm>
            <a:prstGeom prst="rect">
              <a:avLst/>
            </a:prstGeom>
          </p:spPr>
        </p:pic>
        <p:sp>
          <p:nvSpPr>
            <p:cNvPr id="52" name="object 52"/>
            <p:cNvSpPr/>
            <p:nvPr/>
          </p:nvSpPr>
          <p:spPr>
            <a:xfrm>
              <a:off x="15719239" y="2934913"/>
              <a:ext cx="1607185" cy="276225"/>
            </a:xfrm>
            <a:custGeom>
              <a:avLst/>
              <a:gdLst/>
              <a:ahLst/>
              <a:cxnLst/>
              <a:rect l="l" t="t" r="r" b="b"/>
              <a:pathLst>
                <a:path w="1607184" h="276225">
                  <a:moveTo>
                    <a:pt x="0" y="275708"/>
                  </a:moveTo>
                  <a:lnTo>
                    <a:pt x="1607113" y="275708"/>
                  </a:lnTo>
                  <a:lnTo>
                    <a:pt x="1607113" y="0"/>
                  </a:lnTo>
                </a:path>
              </a:pathLst>
            </a:custGeom>
            <a:ln w="10449">
              <a:solidFill>
                <a:srgbClr val="435562"/>
              </a:solidFill>
              <a:prstDash val="dash"/>
            </a:ln>
          </p:spPr>
          <p:txBody>
            <a:bodyPr wrap="square" lIns="0" tIns="0" rIns="0" bIns="0" rtlCol="0"/>
            <a:lstStyle/>
            <a:p>
              <a:endParaRPr/>
            </a:p>
          </p:txBody>
        </p:sp>
        <p:pic>
          <p:nvPicPr>
            <p:cNvPr id="53" name="object 53"/>
            <p:cNvPicPr/>
            <p:nvPr/>
          </p:nvPicPr>
          <p:blipFill>
            <a:blip r:embed="rId4" cstate="print"/>
            <a:stretch>
              <a:fillRect/>
            </a:stretch>
          </p:blipFill>
          <p:spPr>
            <a:xfrm>
              <a:off x="15643430" y="3130850"/>
              <a:ext cx="159618" cy="159565"/>
            </a:xfrm>
            <a:prstGeom prst="rect">
              <a:avLst/>
            </a:prstGeom>
          </p:spPr>
        </p:pic>
        <p:sp>
          <p:nvSpPr>
            <p:cNvPr id="54" name="object 54"/>
            <p:cNvSpPr/>
            <p:nvPr/>
          </p:nvSpPr>
          <p:spPr>
            <a:xfrm>
              <a:off x="13524926" y="7601565"/>
              <a:ext cx="1433195" cy="930910"/>
            </a:xfrm>
            <a:custGeom>
              <a:avLst/>
              <a:gdLst/>
              <a:ahLst/>
              <a:cxnLst/>
              <a:rect l="l" t="t" r="r" b="b"/>
              <a:pathLst>
                <a:path w="1433194" h="930909">
                  <a:moveTo>
                    <a:pt x="1432993" y="0"/>
                  </a:moveTo>
                  <a:lnTo>
                    <a:pt x="0" y="0"/>
                  </a:lnTo>
                  <a:lnTo>
                    <a:pt x="0" y="930359"/>
                  </a:lnTo>
                </a:path>
              </a:pathLst>
            </a:custGeom>
            <a:ln w="10449">
              <a:solidFill>
                <a:srgbClr val="435562"/>
              </a:solidFill>
              <a:prstDash val="dash"/>
            </a:ln>
          </p:spPr>
          <p:txBody>
            <a:bodyPr wrap="square" lIns="0" tIns="0" rIns="0" bIns="0" rtlCol="0"/>
            <a:lstStyle/>
            <a:p>
              <a:endParaRPr/>
            </a:p>
          </p:txBody>
        </p:sp>
        <p:pic>
          <p:nvPicPr>
            <p:cNvPr id="55" name="object 55"/>
            <p:cNvPicPr/>
            <p:nvPr/>
          </p:nvPicPr>
          <p:blipFill>
            <a:blip r:embed="rId5" cstate="print"/>
            <a:stretch>
              <a:fillRect/>
            </a:stretch>
          </p:blipFill>
          <p:spPr>
            <a:xfrm>
              <a:off x="14874130" y="7521801"/>
              <a:ext cx="159618" cy="159523"/>
            </a:xfrm>
            <a:prstGeom prst="rect">
              <a:avLst/>
            </a:prstGeom>
          </p:spPr>
        </p:pic>
        <p:sp>
          <p:nvSpPr>
            <p:cNvPr id="56" name="object 56"/>
            <p:cNvSpPr/>
            <p:nvPr/>
          </p:nvSpPr>
          <p:spPr>
            <a:xfrm>
              <a:off x="14696722" y="4746773"/>
              <a:ext cx="1026160" cy="0"/>
            </a:xfrm>
            <a:custGeom>
              <a:avLst/>
              <a:gdLst/>
              <a:ahLst/>
              <a:cxnLst/>
              <a:rect l="l" t="t" r="r" b="b"/>
              <a:pathLst>
                <a:path w="1026159">
                  <a:moveTo>
                    <a:pt x="1025843" y="0"/>
                  </a:moveTo>
                  <a:lnTo>
                    <a:pt x="0" y="0"/>
                  </a:lnTo>
                </a:path>
              </a:pathLst>
            </a:custGeom>
            <a:ln w="10449">
              <a:solidFill>
                <a:srgbClr val="435562"/>
              </a:solidFill>
              <a:prstDash val="dash"/>
            </a:ln>
          </p:spPr>
          <p:txBody>
            <a:bodyPr wrap="square" lIns="0" tIns="0" rIns="0" bIns="0" rtlCol="0"/>
            <a:lstStyle/>
            <a:p>
              <a:endParaRPr/>
            </a:p>
          </p:txBody>
        </p:sp>
        <p:pic>
          <p:nvPicPr>
            <p:cNvPr id="57" name="object 57"/>
            <p:cNvPicPr/>
            <p:nvPr/>
          </p:nvPicPr>
          <p:blipFill>
            <a:blip r:embed="rId6" cstate="print"/>
            <a:stretch>
              <a:fillRect/>
            </a:stretch>
          </p:blipFill>
          <p:spPr>
            <a:xfrm>
              <a:off x="15638775" y="4666980"/>
              <a:ext cx="159618" cy="159565"/>
            </a:xfrm>
            <a:prstGeom prst="rect">
              <a:avLst/>
            </a:prstGeom>
          </p:spPr>
        </p:pic>
      </p:grpSp>
      <p:sp>
        <p:nvSpPr>
          <p:cNvPr id="58" name="object 58"/>
          <p:cNvSpPr txBox="1">
            <a:spLocks noGrp="1"/>
          </p:cNvSpPr>
          <p:nvPr>
            <p:ph type="ftr" sz="quarter" idx="5"/>
          </p:nvPr>
        </p:nvSpPr>
        <p:spPr>
          <a:prstGeom prst="rect">
            <a:avLst/>
          </a:prstGeom>
        </p:spPr>
        <p:txBody>
          <a:bodyPr vert="horz" wrap="square" lIns="0" tIns="0" rIns="0" bIns="0" rtlCol="0">
            <a:spAutoFit/>
          </a:bodyPr>
          <a:lstStyle/>
          <a:p>
            <a:pPr marL="12700">
              <a:lnSpc>
                <a:spcPts val="1535"/>
              </a:lnSpc>
            </a:pPr>
            <a:r>
              <a:rPr dirty="0"/>
              <a:t>Primary</a:t>
            </a:r>
            <a:r>
              <a:rPr spc="30" dirty="0"/>
              <a:t> </a:t>
            </a:r>
            <a:r>
              <a:rPr dirty="0"/>
              <a:t>Care</a:t>
            </a:r>
            <a:r>
              <a:rPr spc="35" dirty="0"/>
              <a:t> </a:t>
            </a:r>
            <a:r>
              <a:rPr dirty="0"/>
              <a:t>People</a:t>
            </a:r>
            <a:r>
              <a:rPr spc="35" dirty="0"/>
              <a:t> </a:t>
            </a:r>
            <a:r>
              <a:rPr spc="-20" dirty="0"/>
              <a:t>Plan</a:t>
            </a:r>
          </a:p>
        </p:txBody>
      </p:sp>
      <p:sp>
        <p:nvSpPr>
          <p:cNvPr id="59" name="object 59"/>
          <p:cNvSpPr txBox="1">
            <a:spLocks noGrp="1"/>
          </p:cNvSpPr>
          <p:nvPr>
            <p:ph type="sldNum" sz="quarter" idx="7"/>
          </p:nvPr>
        </p:nvSpPr>
        <p:spPr>
          <a:prstGeom prst="rect">
            <a:avLst/>
          </a:prstGeom>
        </p:spPr>
        <p:txBody>
          <a:bodyPr vert="horz" wrap="square" lIns="0" tIns="0" rIns="0" bIns="0" rtlCol="0">
            <a:spAutoFit/>
          </a:bodyPr>
          <a:lstStyle/>
          <a:p>
            <a:pPr marL="38100">
              <a:lnSpc>
                <a:spcPts val="1535"/>
              </a:lnSpc>
            </a:pPr>
            <a:fld id="{81D60167-4931-47E6-BA6A-407CBD079E47}" type="slidenum">
              <a:rPr spc="-25" dirty="0">
                <a:solidFill>
                  <a:srgbClr val="FFFFFF"/>
                </a:solidFill>
              </a:rPr>
              <a:t>9</a:t>
            </a:fld>
            <a:endParaRPr spc="-25" dirty="0">
              <a:solidFill>
                <a:srgbClr val="FFFFFF"/>
              </a:solidFil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576A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27</TotalTime>
  <Words>10541</Words>
  <Application>Microsoft Office PowerPoint</Application>
  <PresentationFormat>Custom</PresentationFormat>
  <Paragraphs>1874</Paragraphs>
  <Slides>64</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64</vt:i4>
      </vt:variant>
    </vt:vector>
  </HeadingPairs>
  <TitlesOfParts>
    <vt:vector size="71" baseType="lpstr">
      <vt:lpstr>Aptos</vt:lpstr>
      <vt:lpstr>Arial</vt:lpstr>
      <vt:lpstr>Calibri</vt:lpstr>
      <vt:lpstr>Helvetica</vt:lpstr>
      <vt:lpstr>Helvetica Light</vt:lpstr>
      <vt:lpstr>Times New Roman</vt:lpstr>
      <vt:lpstr>Office Theme</vt:lpstr>
      <vt:lpstr>Coventry and Warwickshire Primary Care People Plan</vt:lpstr>
      <vt:lpstr>Foreword</vt:lpstr>
      <vt:lpstr>Contents</vt:lpstr>
      <vt:lpstr>People at the heart of Primary care</vt:lpstr>
      <vt:lpstr>PowerPoint Presentation</vt:lpstr>
      <vt:lpstr>The Fuller Stocktake Report 2022</vt:lpstr>
      <vt:lpstr>PowerPoint Presentation</vt:lpstr>
      <vt:lpstr>Local Context - Coventry and Warwickshire Primary Care Landscape</vt:lpstr>
      <vt:lpstr>Our System in Numbers</vt:lpstr>
      <vt:lpstr>Overview of General Practice</vt:lpstr>
      <vt:lpstr>The Current System Situation</vt:lpstr>
      <vt:lpstr>Local policy</vt:lpstr>
      <vt:lpstr>Recruitment Channels</vt:lpstr>
      <vt:lpstr>Workforce Growth and Composition</vt:lpstr>
      <vt:lpstr>GP Practices and Workforce Trends</vt:lpstr>
      <vt:lpstr>Engagement Process</vt:lpstr>
      <vt:lpstr>What the Primary Care Sector has told us</vt:lpstr>
      <vt:lpstr>PowerPoint Presentation</vt:lpstr>
      <vt:lpstr>Our Four Pillars</vt:lpstr>
      <vt:lpstr>ATTRACT</vt:lpstr>
      <vt:lpstr>RETAIN</vt:lpstr>
      <vt:lpstr>SUPPORT</vt:lpstr>
      <vt:lpstr>DEVELOP</vt:lpstr>
      <vt:lpstr>PowerPoint Presentation</vt:lpstr>
      <vt:lpstr>ATTRACT</vt:lpstr>
      <vt:lpstr>DEVELOP</vt:lpstr>
      <vt:lpstr>PowerPoint Presentation</vt:lpstr>
      <vt:lpstr>Predicting Future Workforce</vt:lpstr>
      <vt:lpstr>Primary Care Strategy - Workforce Priorities</vt:lpstr>
      <vt:lpstr>Workforce Priority One: Creating Conditions for Change</vt:lpstr>
      <vt:lpstr>Workforce Priority Two: Primary Care Leadership</vt:lpstr>
      <vt:lpstr>Workforce Priority Three: Workforce Transformation</vt:lpstr>
      <vt:lpstr>Workforce Priority Four: Workforce Support and Development</vt:lpstr>
      <vt:lpstr>Workforce Priority Five: Future Skills</vt:lpstr>
      <vt:lpstr>PowerPoint Presentation</vt:lpstr>
      <vt:lpstr>How we will deliver the plan</vt:lpstr>
      <vt:lpstr>PowerPoint Presentation</vt:lpstr>
      <vt:lpstr>Financial Strategy and Resource Allocation</vt:lpstr>
      <vt:lpstr>Investment in the General Practice Workforce</vt:lpstr>
      <vt:lpstr>Governance and reporting</vt:lpstr>
      <vt:lpstr>PowerPoint Presentation</vt:lpstr>
      <vt:lpstr>PCPP What next</vt:lpstr>
      <vt:lpstr>PCPP What next</vt:lpstr>
      <vt:lpstr>PCPP What next</vt:lpstr>
      <vt:lpstr>PCPP What next</vt:lpstr>
      <vt:lpstr>PCPP What next</vt:lpstr>
      <vt:lpstr>PCPP What next</vt:lpstr>
      <vt:lpstr>PCPP What next</vt:lpstr>
      <vt:lpstr>PCPP What next</vt:lpstr>
      <vt:lpstr>Impact and outcomes</vt:lpstr>
      <vt:lpstr>Conclusion</vt:lpstr>
      <vt:lpstr>Primary Care People Plan 2024-29 People are the very heart of everything we do in primary care. Our Primary Care People Plan will enable our people to grow and thrive and ensure we have the people and skills required to deliver excellent primary care, both now and in the future. We believe in supporting and developing our people, teams and primary care providers. We will continue to provide high-quality, varied training opportunities alongside rewarding, fulfilling employment.</vt:lpstr>
      <vt:lpstr>PowerPoint Presentation</vt:lpstr>
      <vt:lpstr>Comparative data - WTE</vt:lpstr>
      <vt:lpstr>GP Data</vt:lpstr>
      <vt:lpstr>Local Landscape General Practice - benchmarking by Place</vt:lpstr>
      <vt:lpstr>General Practice - workforce composition</vt:lpstr>
      <vt:lpstr>GP (excl GPs in Training Grade) - NHS Coventry and Warwickshire ICB</vt:lpstr>
      <vt:lpstr>GPs in Training Grade - NHS Coventry and Warwickshire ICB</vt:lpstr>
      <vt:lpstr>Nurses - NHS Coventry and Warwickshire ICB</vt:lpstr>
      <vt:lpstr>Direct Patient Care - NHS Coventry and Warwickshire ICB</vt:lpstr>
      <vt:lpstr>Admin Staff - NHS Coventry and Warwickshire ICB</vt:lpstr>
      <vt:lpstr>Primary Care People Plan - Engagement Responses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Coventry and Warwickshire Primary Care People Plan</dc:title>
  <dc:creator>Martin Berisford</dc:creator>
  <cp:lastModifiedBy>Martin Berisford</cp:lastModifiedBy>
  <cp:revision>7</cp:revision>
  <dcterms:created xsi:type="dcterms:W3CDTF">2025-04-15T13:39:24Z</dcterms:created>
  <dcterms:modified xsi:type="dcterms:W3CDTF">2025-07-17T10:40:48Z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2025-04-15T00:00:00Z</vt:filetime>
  </property>
  <property fmtid="{D5CDD505-2E9C-101B-9397-08002B2CF9AE}" pid="3" name="Creator">
    <vt:lpwstr>Adobe InDesign 20.0 (Macintosh)</vt:lpwstr>
  </property>
  <property fmtid="{D5CDD505-2E9C-101B-9397-08002B2CF9AE}" pid="4" name="LastSaved">
    <vt:filetime>2025-04-15T00:00:00Z</vt:filetime>
  </property>
  <property fmtid="{D5CDD505-2E9C-101B-9397-08002B2CF9AE}" pid="5" name="Producer">
    <vt:lpwstr>Adobe PDF Library 17.0</vt:lpwstr>
  </property>
</Properties>
</file>